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4.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77" r:id="rId5"/>
    <p:sldId id="283" r:id="rId6"/>
    <p:sldId id="289" r:id="rId7"/>
    <p:sldId id="288" r:id="rId8"/>
    <p:sldId id="290" r:id="rId9"/>
    <p:sldId id="291" r:id="rId10"/>
    <p:sldId id="292" r:id="rId11"/>
    <p:sldId id="635" r:id="rId12"/>
    <p:sldId id="313" r:id="rId13"/>
    <p:sldId id="314" r:id="rId14"/>
    <p:sldId id="316" r:id="rId15"/>
    <p:sldId id="315" r:id="rId16"/>
    <p:sldId id="317" r:id="rId17"/>
    <p:sldId id="318" r:id="rId18"/>
    <p:sldId id="319" r:id="rId19"/>
    <p:sldId id="320" r:id="rId20"/>
    <p:sldId id="321" r:id="rId21"/>
    <p:sldId id="322" r:id="rId22"/>
    <p:sldId id="323" r:id="rId23"/>
    <p:sldId id="343" r:id="rId24"/>
    <p:sldId id="344" r:id="rId25"/>
    <p:sldId id="363" r:id="rId26"/>
    <p:sldId id="364" r:id="rId27"/>
    <p:sldId id="365" r:id="rId28"/>
    <p:sldId id="366" r:id="rId29"/>
    <p:sldId id="367" r:id="rId30"/>
    <p:sldId id="386" r:id="rId31"/>
    <p:sldId id="407" r:id="rId32"/>
    <p:sldId id="409" r:id="rId33"/>
    <p:sldId id="408" r:id="rId34"/>
    <p:sldId id="387" r:id="rId35"/>
    <p:sldId id="388" r:id="rId36"/>
    <p:sldId id="410" r:id="rId37"/>
    <p:sldId id="411" r:id="rId38"/>
    <p:sldId id="412" r:id="rId39"/>
    <p:sldId id="434" r:id="rId40"/>
    <p:sldId id="435" r:id="rId41"/>
    <p:sldId id="436" r:id="rId42"/>
    <p:sldId id="437" r:id="rId43"/>
    <p:sldId id="438" r:id="rId44"/>
    <p:sldId id="440" r:id="rId45"/>
    <p:sldId id="441" r:id="rId46"/>
    <p:sldId id="442" r:id="rId47"/>
    <p:sldId id="443" r:id="rId48"/>
    <p:sldId id="444" r:id="rId49"/>
    <p:sldId id="445" r:id="rId50"/>
    <p:sldId id="439" r:id="rId51"/>
    <p:sldId id="465" r:id="rId52"/>
    <p:sldId id="486" r:id="rId53"/>
    <p:sldId id="487" r:id="rId54"/>
    <p:sldId id="488" r:id="rId55"/>
    <p:sldId id="466" r:id="rId56"/>
    <p:sldId id="509" r:id="rId57"/>
    <p:sldId id="510" r:id="rId58"/>
    <p:sldId id="467" r:id="rId59"/>
    <p:sldId id="511" r:id="rId60"/>
    <p:sldId id="512" r:id="rId61"/>
    <p:sldId id="513" r:id="rId62"/>
    <p:sldId id="518" r:id="rId63"/>
    <p:sldId id="519" r:id="rId64"/>
    <p:sldId id="515" r:id="rId65"/>
    <p:sldId id="541" r:id="rId66"/>
    <p:sldId id="516" r:id="rId67"/>
    <p:sldId id="517" r:id="rId68"/>
    <p:sldId id="542" r:id="rId69"/>
    <p:sldId id="543" r:id="rId70"/>
    <p:sldId id="544" r:id="rId71"/>
    <p:sldId id="548" r:id="rId72"/>
    <p:sldId id="545" r:id="rId73"/>
    <p:sldId id="546" r:id="rId74"/>
    <p:sldId id="547" r:id="rId75"/>
    <p:sldId id="576" r:id="rId76"/>
    <p:sldId id="577" r:id="rId77"/>
    <p:sldId id="570" r:id="rId78"/>
    <p:sldId id="571" r:id="rId79"/>
    <p:sldId id="572" r:id="rId80"/>
    <p:sldId id="573" r:id="rId81"/>
    <p:sldId id="574" r:id="rId82"/>
    <p:sldId id="602" r:id="rId83"/>
    <p:sldId id="603" r:id="rId84"/>
    <p:sldId id="604" r:id="rId85"/>
    <p:sldId id="605" r:id="rId86"/>
    <p:sldId id="575" r:id="rId87"/>
    <p:sldId id="606" r:id="rId88"/>
    <p:sldId id="607" r:id="rId89"/>
    <p:sldId id="608" r:id="rId90"/>
    <p:sldId id="632" r:id="rId91"/>
    <p:sldId id="276" r:id="rId92"/>
    <p:sldId id="612" r:id="rId93"/>
  </p:sldIdLst>
  <p:sldSz cx="9144000" cy="6858000" type="screen4x3"/>
  <p:notesSz cx="6858000" cy="9144000"/>
  <p:custDataLst>
    <p:tags r:id="rId9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70" userDrawn="1">
          <p15:clr>
            <a:srgbClr val="A4A3A4"/>
          </p15:clr>
        </p15:guide>
        <p15:guide id="2" pos="27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0707"/>
    <a:srgbClr val="DDDDDD"/>
    <a:srgbClr val="C0C0C0"/>
    <a:srgbClr val="EAEAEA"/>
    <a:srgbClr val="000000"/>
    <a:srgbClr val="CC0000"/>
    <a:srgbClr val="46ACAE"/>
    <a:srgbClr val="7EA5D0"/>
    <a:srgbClr val="6E81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95" autoAdjust="0"/>
    <p:restoredTop sz="94660" autoAdjust="0"/>
  </p:normalViewPr>
  <p:slideViewPr>
    <p:cSldViewPr showGuides="1">
      <p:cViewPr varScale="1">
        <p:scale>
          <a:sx n="75" d="100"/>
          <a:sy n="75" d="100"/>
        </p:scale>
        <p:origin x="-1517" y="-86"/>
      </p:cViewPr>
      <p:guideLst>
        <p:guide orient="horz" pos="2070"/>
        <p:guide pos="279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411.xml"/><Relationship Id="rId97" Type="http://schemas.openxmlformats.org/officeDocument/2006/relationships/commentAuthors" Target="commentAuthors.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819400" y="3365500"/>
            <a:ext cx="6019800" cy="596900"/>
          </a:xfrm>
        </p:spPr>
        <p:txBody>
          <a:bodyPr/>
          <a:lstStyle>
            <a:lvl1pPr>
              <a:defRPr sz="3600"/>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a:xfrm>
            <a:off x="2819400" y="2743200"/>
            <a:ext cx="5715000" cy="533400"/>
          </a:xfrm>
        </p:spPr>
        <p:txBody>
          <a:bodyPr/>
          <a:lstStyle>
            <a:lvl1pPr marL="0" indent="0">
              <a:buFont typeface="Wingdings" panose="05000000000000000000" pitchFamily="2" charset="2"/>
              <a:buNone/>
              <a:defRPr sz="1800" b="0">
                <a:solidFill>
                  <a:schemeClr val="tx1"/>
                </a:solidFill>
              </a:defRPr>
            </a:lvl1pPr>
          </a:lstStyle>
          <a:p>
            <a:r>
              <a:rPr lang="zh-CN" altLang="en-US" smtClean="0"/>
              <a:t>单击此处编辑母版副标题样式</a:t>
            </a:r>
            <a:endParaRPr lang="en-US" altLang="zh-CN"/>
          </a:p>
        </p:txBody>
      </p:sp>
      <p:sp>
        <p:nvSpPr>
          <p:cNvPr id="3076" name="Rectangle 4"/>
          <p:cNvSpPr>
            <a:spLocks noGrp="1" noChangeArrowheads="1"/>
          </p:cNvSpPr>
          <p:nvPr>
            <p:ph type="dt" sz="half" idx="2"/>
          </p:nvPr>
        </p:nvSpPr>
        <p:spPr>
          <a:xfrm>
            <a:off x="457200" y="6477000"/>
            <a:ext cx="2133600" cy="244475"/>
          </a:xfrm>
        </p:spPr>
        <p:txBody>
          <a:bodyPr/>
          <a:lstStyle>
            <a:lvl1pPr>
              <a:defRPr sz="1200">
                <a:latin typeface="Arial" panose="020B0604020202020204" pitchFamily="34"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124200" y="6477000"/>
            <a:ext cx="2895600" cy="244475"/>
          </a:xfrm>
        </p:spPr>
        <p:txBody>
          <a:bodyPr/>
          <a:lstStyle>
            <a:lvl1pPr algn="ctr">
              <a:defRPr sz="1200">
                <a:latin typeface="Arial" panose="020B0604020202020204" pitchFamily="34" charset="0"/>
              </a:defRPr>
            </a:lvl1pPr>
          </a:lstStyle>
          <a:p>
            <a:endParaRPr lang="en-US" altLang="zh-CN"/>
          </a:p>
        </p:txBody>
      </p:sp>
      <p:sp>
        <p:nvSpPr>
          <p:cNvPr id="3078" name="Rectangle 6"/>
          <p:cNvSpPr>
            <a:spLocks noGrp="1" noChangeArrowheads="1"/>
          </p:cNvSpPr>
          <p:nvPr>
            <p:ph type="sldNum" sz="quarter" idx="4"/>
          </p:nvPr>
        </p:nvSpPr>
        <p:spPr>
          <a:xfrm>
            <a:off x="6553200" y="6477000"/>
            <a:ext cx="2133600" cy="244475"/>
          </a:xfrm>
        </p:spPr>
        <p:txBody>
          <a:bodyPr/>
          <a:lstStyle>
            <a:lvl1pPr>
              <a:defRPr sz="1200">
                <a:latin typeface="Arial" panose="020B0604020202020204" pitchFamily="34" charset="0"/>
              </a:defRPr>
            </a:lvl1pPr>
          </a:lstStyle>
          <a:p>
            <a:fld id="{53F6C770-4CCF-47B2-B6F3-01F709FF9F17}" type="slidenum">
              <a:rPr lang="en-US" altLang="zh-CN"/>
            </a:fld>
            <a:endParaRPr lang="en-US" altLang="zh-CN"/>
          </a:p>
        </p:txBody>
      </p:sp>
      <p:sp>
        <p:nvSpPr>
          <p:cNvPr id="3086" name="Text Box 14"/>
          <p:cNvSpPr txBox="1">
            <a:spLocks noChangeArrowheads="1"/>
          </p:cNvSpPr>
          <p:nvPr/>
        </p:nvSpPr>
        <p:spPr bwMode="gray">
          <a:xfrm>
            <a:off x="7020272" y="0"/>
            <a:ext cx="2195736" cy="461665"/>
          </a:xfrm>
          <a:prstGeom prst="rect">
            <a:avLst/>
          </a:prstGeom>
          <a:noFill/>
          <a:ln w="9525">
            <a:noFill/>
            <a:miter lim="800000"/>
          </a:ln>
          <a:effectLst/>
        </p:spPr>
        <p:txBody>
          <a:bodyPr wrap="square">
            <a:spAutoFit/>
          </a:bodyPr>
          <a:lstStyle/>
          <a:p>
            <a:pPr algn="ctr"/>
            <a:r>
              <a:rPr lang="en-US" altLang="zh-CN" sz="2400" b="1" i="1" dirty="0" smtClean="0">
                <a:solidFill>
                  <a:srgbClr val="CC0000"/>
                </a:solidFill>
                <a:latin typeface="Verdana" panose="020B0604030504040204" pitchFamily="34" charset="0"/>
                <a:ea typeface="宋体" panose="02010600030101010101" pitchFamily="2" charset="-122"/>
              </a:rPr>
              <a:t>UG NX </a:t>
            </a:r>
            <a:r>
              <a:rPr lang="zh-CN" altLang="en-US" sz="2400" b="1" i="0" dirty="0" smtClean="0">
                <a:solidFill>
                  <a:srgbClr val="CC0000"/>
                </a:solidFill>
                <a:latin typeface="Verdana" panose="020B0604030504040204" pitchFamily="34" charset="0"/>
                <a:ea typeface="宋体" panose="02010600030101010101" pitchFamily="2" charset="-122"/>
              </a:rPr>
              <a:t>编程</a:t>
            </a:r>
            <a:endParaRPr lang="en-US" altLang="zh-CN" sz="2400" b="1" i="0" dirty="0">
              <a:solidFill>
                <a:srgbClr val="CC0000"/>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6" name="灯片编号占位符 5"/>
          <p:cNvSpPr>
            <a:spLocks noGrp="1"/>
          </p:cNvSpPr>
          <p:nvPr>
            <p:ph type="sldNum" sz="quarter" idx="12"/>
          </p:nvPr>
        </p:nvSpPr>
        <p:spPr/>
        <p:txBody>
          <a:bodyPr/>
          <a:lstStyle>
            <a:lvl1pPr>
              <a:defRPr/>
            </a:lvl1pPr>
          </a:lstStyle>
          <a:p>
            <a:fld id="{4CB7E22C-92E5-4F24-9D91-97C205F7DCA5}"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33400"/>
            <a:ext cx="205740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33400"/>
            <a:ext cx="6019800"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6" name="灯片编号占位符 5"/>
          <p:cNvSpPr>
            <a:spLocks noGrp="1"/>
          </p:cNvSpPr>
          <p:nvPr>
            <p:ph type="sldNum" sz="quarter" idx="12"/>
          </p:nvPr>
        </p:nvSpPr>
        <p:spPr/>
        <p:txBody>
          <a:bodyPr/>
          <a:lstStyle>
            <a:lvl1pPr>
              <a:defRPr/>
            </a:lvl1pPr>
          </a:lstStyle>
          <a:p>
            <a:fld id="{3970DA23-6EAD-4110-B1D4-6CDA4B3BAEF1}"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76962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hasCustomPrompt="1"/>
          </p:nvPr>
        </p:nvSpPr>
        <p:spPr>
          <a:xfrm>
            <a:off x="457200" y="1447800"/>
            <a:ext cx="8229600" cy="48006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556375"/>
            <a:ext cx="2133600" cy="244475"/>
          </a:xfrm>
        </p:spPr>
        <p:txBody>
          <a:bodyPr/>
          <a:lstStyle>
            <a:lvl1pPr>
              <a:defRPr/>
            </a:lvl1pPr>
          </a:lstStyle>
          <a:p>
            <a:endParaRPr lang="zh-CN" altLang="zh-CN"/>
          </a:p>
        </p:txBody>
      </p:sp>
      <p:sp>
        <p:nvSpPr>
          <p:cNvPr id="5" name="页脚占位符 4"/>
          <p:cNvSpPr>
            <a:spLocks noGrp="1"/>
          </p:cNvSpPr>
          <p:nvPr>
            <p:ph type="ftr" sz="quarter" idx="11"/>
          </p:nvPr>
        </p:nvSpPr>
        <p:spPr>
          <a:xfrm>
            <a:off x="7162800" y="152400"/>
            <a:ext cx="1752600" cy="228600"/>
          </a:xfrm>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6" name="灯片编号占位符 5"/>
          <p:cNvSpPr>
            <a:spLocks noGrp="1"/>
          </p:cNvSpPr>
          <p:nvPr>
            <p:ph type="sldNum" sz="quarter" idx="12"/>
          </p:nvPr>
        </p:nvSpPr>
        <p:spPr>
          <a:xfrm>
            <a:off x="3429000" y="6556375"/>
            <a:ext cx="2133600" cy="244475"/>
          </a:xfrm>
        </p:spPr>
        <p:txBody>
          <a:bodyPr/>
          <a:lstStyle>
            <a:lvl1pPr>
              <a:defRPr/>
            </a:lvl1pPr>
          </a:lstStyle>
          <a:p>
            <a:fld id="{B584BA52-42E9-45CA-B683-0B2E2A32034F}"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sz="1600"/>
            </a:lvl1pPr>
          </a:lstStyle>
          <a:p>
            <a:r>
              <a:rPr lang="en-US" altLang="zh-CN" dirty="0" smtClean="0"/>
              <a:t>UG NX </a:t>
            </a:r>
            <a:r>
              <a:rPr lang="zh-CN" altLang="en-US" dirty="0" smtClean="0"/>
              <a:t>数控编程</a:t>
            </a:r>
            <a:endParaRPr lang="en-US" altLang="zh-CN" dirty="0"/>
          </a:p>
        </p:txBody>
      </p:sp>
      <p:sp>
        <p:nvSpPr>
          <p:cNvPr id="6" name="灯片编号占位符 5"/>
          <p:cNvSpPr>
            <a:spLocks noGrp="1"/>
          </p:cNvSpPr>
          <p:nvPr>
            <p:ph type="sldNum" sz="quarter" idx="12"/>
          </p:nvPr>
        </p:nvSpPr>
        <p:spPr/>
        <p:txBody>
          <a:bodyPr/>
          <a:lstStyle>
            <a:lvl1pPr>
              <a:defRPr/>
            </a:lvl1pPr>
          </a:lstStyle>
          <a:p>
            <a:fld id="{81711E52-B795-474A-8EC7-8BF9114B85D1}"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2592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sz="1600"/>
            </a:lvl1pPr>
          </a:lstStyle>
          <a:p>
            <a:r>
              <a:rPr lang="en-US" altLang="zh-CN" dirty="0" smtClean="0"/>
              <a:t>UG NX </a:t>
            </a:r>
            <a:r>
              <a:rPr lang="zh-CN" altLang="en-US" dirty="0" smtClean="0"/>
              <a:t>数控编程</a:t>
            </a:r>
            <a:endParaRPr lang="en-US" altLang="zh-CN" dirty="0"/>
          </a:p>
        </p:txBody>
      </p:sp>
      <p:sp>
        <p:nvSpPr>
          <p:cNvPr id="6" name="灯片编号占位符 5"/>
          <p:cNvSpPr>
            <a:spLocks noGrp="1"/>
          </p:cNvSpPr>
          <p:nvPr>
            <p:ph type="sldNum" sz="quarter" idx="12"/>
          </p:nvPr>
        </p:nvSpPr>
        <p:spPr/>
        <p:txBody>
          <a:bodyPr/>
          <a:lstStyle>
            <a:lvl1pPr>
              <a:defRPr/>
            </a:lvl1pPr>
          </a:lstStyle>
          <a:p>
            <a:fld id="{81711E52-B795-474A-8EC7-8BF9114B85D1}"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6" name="灯片编号占位符 5"/>
          <p:cNvSpPr>
            <a:spLocks noGrp="1"/>
          </p:cNvSpPr>
          <p:nvPr>
            <p:ph type="sldNum" sz="quarter" idx="12"/>
          </p:nvPr>
        </p:nvSpPr>
        <p:spPr/>
        <p:txBody>
          <a:bodyPr/>
          <a:lstStyle>
            <a:lvl1pPr>
              <a:defRPr/>
            </a:lvl1pPr>
          </a:lstStyle>
          <a:p>
            <a:fld id="{03A45CF2-8F2E-41E7-B0EE-DD785407055B}"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7" name="灯片编号占位符 6"/>
          <p:cNvSpPr>
            <a:spLocks noGrp="1"/>
          </p:cNvSpPr>
          <p:nvPr>
            <p:ph type="sldNum" sz="quarter" idx="12"/>
          </p:nvPr>
        </p:nvSpPr>
        <p:spPr/>
        <p:txBody>
          <a:bodyPr/>
          <a:lstStyle>
            <a:lvl1pPr>
              <a:defRPr/>
            </a:lvl1pPr>
          </a:lstStyle>
          <a:p>
            <a:fld id="{36220CC4-9B20-4669-A7D1-CAF78277F26B}"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r>
              <a:rPr lang="en-US" altLang="zh-CN"/>
              <a:t>Company Logo</a:t>
            </a:r>
            <a:endParaRPr lang="en-US" altLang="zh-CN"/>
          </a:p>
        </p:txBody>
      </p:sp>
      <p:sp>
        <p:nvSpPr>
          <p:cNvPr id="9" name="灯片编号占位符 8"/>
          <p:cNvSpPr>
            <a:spLocks noGrp="1"/>
          </p:cNvSpPr>
          <p:nvPr>
            <p:ph type="sldNum" sz="quarter" idx="12"/>
          </p:nvPr>
        </p:nvSpPr>
        <p:spPr/>
        <p:txBody>
          <a:bodyPr/>
          <a:lstStyle>
            <a:lvl1pPr>
              <a:defRPr/>
            </a:lvl1pPr>
          </a:lstStyle>
          <a:p>
            <a:fld id="{C77A8693-9CDE-4695-93FC-3EBB75F9FF78}"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5" name="灯片编号占位符 4"/>
          <p:cNvSpPr>
            <a:spLocks noGrp="1"/>
          </p:cNvSpPr>
          <p:nvPr>
            <p:ph type="sldNum" sz="quarter" idx="12"/>
          </p:nvPr>
        </p:nvSpPr>
        <p:spPr/>
        <p:txBody>
          <a:bodyPr/>
          <a:lstStyle>
            <a:lvl1pPr>
              <a:defRPr/>
            </a:lvl1pPr>
          </a:lstStyle>
          <a:p>
            <a:fld id="{A1F4AEA8-8075-4725-B438-4D35FBA37C04}"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4" name="灯片编号占位符 3"/>
          <p:cNvSpPr>
            <a:spLocks noGrp="1"/>
          </p:cNvSpPr>
          <p:nvPr>
            <p:ph type="sldNum" sz="quarter" idx="12"/>
          </p:nvPr>
        </p:nvSpPr>
        <p:spPr/>
        <p:txBody>
          <a:bodyPr/>
          <a:lstStyle>
            <a:lvl1pPr>
              <a:defRPr/>
            </a:lvl1pPr>
          </a:lstStyle>
          <a:p>
            <a:fld id="{3F715204-1099-4B9D-B660-50B1579DEC81}"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7" name="灯片编号占位符 6"/>
          <p:cNvSpPr>
            <a:spLocks noGrp="1"/>
          </p:cNvSpPr>
          <p:nvPr>
            <p:ph type="sldNum" sz="quarter" idx="12"/>
          </p:nvPr>
        </p:nvSpPr>
        <p:spPr/>
        <p:txBody>
          <a:bodyPr/>
          <a:lstStyle>
            <a:lvl1pPr>
              <a:defRPr/>
            </a:lvl1pPr>
          </a:lstStyle>
          <a:p>
            <a:fld id="{59E9DB03-A116-4C2F-8E5E-398F467FAC86}"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smtClean="0"/>
              <a:t>UG NX </a:t>
            </a:r>
            <a:r>
              <a:rPr lang="zh-CN" altLang="en-US" dirty="0" smtClean="0"/>
              <a:t>数控编程</a:t>
            </a:r>
            <a:endParaRPr lang="zh-CN" altLang="en-US" dirty="0" smtClean="0"/>
          </a:p>
        </p:txBody>
      </p:sp>
      <p:sp>
        <p:nvSpPr>
          <p:cNvPr id="7" name="灯片编号占位符 6"/>
          <p:cNvSpPr>
            <a:spLocks noGrp="1"/>
          </p:cNvSpPr>
          <p:nvPr>
            <p:ph type="sldNum" sz="quarter" idx="12"/>
          </p:nvPr>
        </p:nvSpPr>
        <p:spPr/>
        <p:txBody>
          <a:bodyPr/>
          <a:lstStyle>
            <a:lvl1pPr>
              <a:defRPr/>
            </a:lvl1pPr>
          </a:lstStyle>
          <a:p>
            <a:fld id="{30ED6588-222B-44A6-A7A6-CAB2489B521B}" type="slidenum">
              <a:rPr lang="en-US" altLang="zh-CN"/>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2.jpeg"/><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457200" y="1447800"/>
            <a:ext cx="8229600" cy="48006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457200" y="6556375"/>
            <a:ext cx="2133600" cy="244475"/>
          </a:xfrm>
          <a:prstGeom prst="rect">
            <a:avLst/>
          </a:prstGeom>
          <a:noFill/>
          <a:ln w="9525">
            <a:noFill/>
            <a:miter lim="800000"/>
          </a:ln>
          <a:effectLst/>
        </p:spPr>
        <p:txBody>
          <a:bodyPr vert="horz" wrap="square" lIns="91440" tIns="45720" rIns="91440" bIns="45720" numCol="1" anchor="t" anchorCtr="0" compatLnSpc="1"/>
          <a:lstStyle>
            <a:lvl1pPr>
              <a:defRPr sz="1000">
                <a:solidFill>
                  <a:schemeClr val="bg1"/>
                </a:solidFill>
                <a:latin typeface="+mn-lt"/>
              </a:defRPr>
            </a:lvl1pPr>
          </a:lstStyle>
          <a:p>
            <a:endParaRPr lang="zh-CN" altLang="zh-CN"/>
          </a:p>
        </p:txBody>
      </p:sp>
      <p:sp>
        <p:nvSpPr>
          <p:cNvPr id="1029" name="Rectangle 5"/>
          <p:cNvSpPr>
            <a:spLocks noGrp="1" noChangeArrowheads="1"/>
          </p:cNvSpPr>
          <p:nvPr>
            <p:ph type="ftr" sz="quarter" idx="3"/>
          </p:nvPr>
        </p:nvSpPr>
        <p:spPr bwMode="gray">
          <a:xfrm>
            <a:off x="7164288" y="116632"/>
            <a:ext cx="1752600" cy="22860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bg1"/>
                </a:solidFill>
                <a:latin typeface="+mn-lt"/>
                <a:ea typeface="宋体" panose="02010600030101010101" pitchFamily="2" charset="-122"/>
              </a:defRPr>
            </a:lvl1pPr>
          </a:lstStyle>
          <a:p>
            <a:r>
              <a:rPr lang="en-US" altLang="zh-CN" dirty="0" smtClean="0"/>
              <a:t>UG NX </a:t>
            </a:r>
            <a:r>
              <a:rPr lang="zh-CN" altLang="en-US" dirty="0" smtClean="0"/>
              <a:t>数控编程</a:t>
            </a:r>
            <a:endParaRPr lang="zh-CN" altLang="en-US" dirty="0" smtClean="0"/>
          </a:p>
        </p:txBody>
      </p:sp>
      <p:sp>
        <p:nvSpPr>
          <p:cNvPr id="1030" name="Rectangle 6"/>
          <p:cNvSpPr>
            <a:spLocks noGrp="1" noChangeArrowheads="1"/>
          </p:cNvSpPr>
          <p:nvPr>
            <p:ph type="sldNum" sz="quarter" idx="4"/>
          </p:nvPr>
        </p:nvSpPr>
        <p:spPr bwMode="gray">
          <a:xfrm>
            <a:off x="3429000" y="6556375"/>
            <a:ext cx="2133600" cy="244475"/>
          </a:xfrm>
          <a:prstGeom prst="rect">
            <a:avLst/>
          </a:prstGeom>
          <a:noFill/>
          <a:ln w="9525">
            <a:noFill/>
            <a:miter lim="800000"/>
          </a:ln>
          <a:effectLst/>
        </p:spPr>
        <p:txBody>
          <a:bodyPr vert="horz" wrap="square" lIns="91440" tIns="45720" rIns="91440" bIns="45720" numCol="1" anchor="t" anchorCtr="0" compatLnSpc="1"/>
          <a:lstStyle>
            <a:lvl1pPr algn="ctr">
              <a:defRPr sz="1000">
                <a:solidFill>
                  <a:schemeClr val="bg1"/>
                </a:solidFill>
                <a:latin typeface="+mn-lt"/>
                <a:ea typeface="宋体" panose="02010600030101010101" pitchFamily="2" charset="-122"/>
              </a:defRPr>
            </a:lvl1pPr>
          </a:lstStyle>
          <a:p>
            <a:fld id="{4B3881E7-BE1A-4CF5-910B-F982C5990B95}" type="slidenum">
              <a:rPr lang="en-US" altLang="zh-CN"/>
            </a:fld>
            <a:endParaRPr lang="en-US" altLang="zh-CN"/>
          </a:p>
        </p:txBody>
      </p:sp>
      <p:sp>
        <p:nvSpPr>
          <p:cNvPr id="1026" name="Rectangle 2"/>
          <p:cNvSpPr>
            <a:spLocks noGrp="1" noChangeArrowheads="1"/>
          </p:cNvSpPr>
          <p:nvPr>
            <p:ph type="title"/>
          </p:nvPr>
        </p:nvSpPr>
        <p:spPr bwMode="gray">
          <a:xfrm>
            <a:off x="457200" y="533400"/>
            <a:ext cx="7696200" cy="563563"/>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grpSp>
        <p:nvGrpSpPr>
          <p:cNvPr id="1059" name="Group 35"/>
          <p:cNvGrpSpPr/>
          <p:nvPr/>
        </p:nvGrpSpPr>
        <p:grpSpPr bwMode="auto">
          <a:xfrm>
            <a:off x="0" y="1143000"/>
            <a:ext cx="7086600" cy="22225"/>
            <a:chOff x="0" y="720"/>
            <a:chExt cx="4464" cy="14"/>
          </a:xfrm>
        </p:grpSpPr>
        <p:sp>
          <p:nvSpPr>
            <p:cNvPr id="1055" name="Line 31"/>
            <p:cNvSpPr>
              <a:spLocks noChangeShapeType="1"/>
            </p:cNvSpPr>
            <p:nvPr userDrawn="1"/>
          </p:nvSpPr>
          <p:spPr bwMode="auto">
            <a:xfrm flipH="1">
              <a:off x="0" y="720"/>
              <a:ext cx="4464" cy="0"/>
            </a:xfrm>
            <a:prstGeom prst="line">
              <a:avLst/>
            </a:prstGeom>
            <a:noFill/>
            <a:ln w="19050">
              <a:solidFill>
                <a:schemeClr val="tx1"/>
              </a:solidFill>
              <a:round/>
            </a:ln>
            <a:effectLst/>
          </p:spPr>
          <p:txBody>
            <a:bodyPr/>
            <a:lstStyle/>
            <a:p>
              <a:endParaRPr lang="zh-CN" altLang="en-US"/>
            </a:p>
          </p:txBody>
        </p:sp>
        <p:sp>
          <p:nvSpPr>
            <p:cNvPr id="1058" name="Line 34"/>
            <p:cNvSpPr>
              <a:spLocks noChangeShapeType="1"/>
            </p:cNvSpPr>
            <p:nvPr userDrawn="1"/>
          </p:nvSpPr>
          <p:spPr bwMode="auto">
            <a:xfrm>
              <a:off x="0" y="734"/>
              <a:ext cx="1968" cy="0"/>
            </a:xfrm>
            <a:prstGeom prst="line">
              <a:avLst/>
            </a:prstGeom>
            <a:noFill/>
            <a:ln w="76200">
              <a:solidFill>
                <a:schemeClr val="tx1"/>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eaLnBrk="1" fontAlgn="base" hangingPunct="1">
        <a:spcBef>
          <a:spcPct val="20000"/>
        </a:spcBef>
        <a:spcAft>
          <a:spcPct val="0"/>
        </a:spcAft>
        <a:buChar char="–"/>
        <a:defRPr sz="2000">
          <a:solidFill>
            <a:schemeClr val="tx1"/>
          </a:solidFill>
          <a:latin typeface="Arial" panose="020B0604020202020204" pitchFamily="34" charset="0"/>
        </a:defRPr>
      </a:lvl4pPr>
      <a:lvl5pPr marL="2057400" indent="-228600" algn="l" rtl="0" eaLnBrk="1" fontAlgn="base" hangingPunct="1">
        <a:spcBef>
          <a:spcPct val="20000"/>
        </a:spcBef>
        <a:spcAft>
          <a:spcPct val="0"/>
        </a:spcAft>
        <a:buChar char="»"/>
        <a:defRPr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har char="»"/>
        <a:defRPr sz="2000">
          <a:solidFill>
            <a:schemeClr val="tx1"/>
          </a:solidFill>
          <a:latin typeface="Arial" panose="020B0604020202020204" pitchFamily="34" charset="0"/>
        </a:defRPr>
      </a:lvl6pPr>
      <a:lvl7pPr marL="2971800" indent="-228600" algn="l" rtl="0" eaLnBrk="1" fontAlgn="base" hangingPunct="1">
        <a:spcBef>
          <a:spcPct val="20000"/>
        </a:spcBef>
        <a:spcAft>
          <a:spcPct val="0"/>
        </a:spcAft>
        <a:buChar char="»"/>
        <a:defRPr sz="2000">
          <a:solidFill>
            <a:schemeClr val="tx1"/>
          </a:solidFill>
          <a:latin typeface="Arial" panose="020B0604020202020204" pitchFamily="34" charset="0"/>
        </a:defRPr>
      </a:lvl7pPr>
      <a:lvl8pPr marL="3429000" indent="-228600" algn="l" rtl="0" eaLnBrk="1" fontAlgn="base" hangingPunct="1">
        <a:spcBef>
          <a:spcPct val="20000"/>
        </a:spcBef>
        <a:spcAft>
          <a:spcPct val="0"/>
        </a:spcAft>
        <a:buChar char="»"/>
        <a:defRPr sz="2000">
          <a:solidFill>
            <a:schemeClr val="tx1"/>
          </a:solidFill>
          <a:latin typeface="Arial" panose="020B0604020202020204" pitchFamily="34" charset="0"/>
        </a:defRPr>
      </a:lvl8pPr>
      <a:lvl9pPr marL="3886200" indent="-228600" algn="l" rtl="0" eaLnBrk="1" fontAlgn="base" hangingPunct="1">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457200" y="1447800"/>
            <a:ext cx="8229600" cy="48006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457200" y="6556375"/>
            <a:ext cx="2133600" cy="244475"/>
          </a:xfrm>
          <a:prstGeom prst="rect">
            <a:avLst/>
          </a:prstGeom>
          <a:noFill/>
          <a:ln w="9525">
            <a:noFill/>
            <a:miter lim="800000"/>
          </a:ln>
          <a:effectLst/>
        </p:spPr>
        <p:txBody>
          <a:bodyPr vert="horz" wrap="square" lIns="91440" tIns="45720" rIns="91440" bIns="45720" numCol="1" anchor="t" anchorCtr="0" compatLnSpc="1"/>
          <a:lstStyle>
            <a:lvl1pPr>
              <a:defRPr sz="1000">
                <a:solidFill>
                  <a:schemeClr val="bg1"/>
                </a:solidFill>
                <a:latin typeface="+mn-lt"/>
              </a:defRPr>
            </a:lvl1pPr>
          </a:lstStyle>
          <a:p>
            <a:endParaRPr lang="zh-CN" altLang="zh-CN"/>
          </a:p>
        </p:txBody>
      </p:sp>
      <p:sp>
        <p:nvSpPr>
          <p:cNvPr id="1029" name="Rectangle 5"/>
          <p:cNvSpPr>
            <a:spLocks noGrp="1" noChangeArrowheads="1"/>
          </p:cNvSpPr>
          <p:nvPr>
            <p:ph type="ftr" sz="quarter" idx="3"/>
          </p:nvPr>
        </p:nvSpPr>
        <p:spPr bwMode="gray">
          <a:xfrm>
            <a:off x="7164288" y="116632"/>
            <a:ext cx="1752600" cy="22860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bg1"/>
                </a:solidFill>
                <a:latin typeface="+mn-lt"/>
                <a:ea typeface="宋体" panose="02010600030101010101" pitchFamily="2" charset="-122"/>
              </a:defRPr>
            </a:lvl1pPr>
          </a:lstStyle>
          <a:p>
            <a:r>
              <a:rPr lang="en-US" altLang="zh-CN" dirty="0" smtClean="0"/>
              <a:t>UG NX </a:t>
            </a:r>
            <a:r>
              <a:rPr lang="zh-CN" altLang="en-US" dirty="0" smtClean="0"/>
              <a:t>数控编程</a:t>
            </a:r>
            <a:endParaRPr lang="zh-CN" altLang="en-US" dirty="0" smtClean="0"/>
          </a:p>
        </p:txBody>
      </p:sp>
      <p:sp>
        <p:nvSpPr>
          <p:cNvPr id="1030" name="Rectangle 6"/>
          <p:cNvSpPr>
            <a:spLocks noGrp="1" noChangeArrowheads="1"/>
          </p:cNvSpPr>
          <p:nvPr>
            <p:ph type="sldNum" sz="quarter" idx="4"/>
          </p:nvPr>
        </p:nvSpPr>
        <p:spPr bwMode="gray">
          <a:xfrm>
            <a:off x="3429000" y="6556375"/>
            <a:ext cx="2133600" cy="244475"/>
          </a:xfrm>
          <a:prstGeom prst="rect">
            <a:avLst/>
          </a:prstGeom>
          <a:noFill/>
          <a:ln w="9525">
            <a:noFill/>
            <a:miter lim="800000"/>
          </a:ln>
          <a:effectLst/>
        </p:spPr>
        <p:txBody>
          <a:bodyPr vert="horz" wrap="square" lIns="91440" tIns="45720" rIns="91440" bIns="45720" numCol="1" anchor="t" anchorCtr="0" compatLnSpc="1"/>
          <a:lstStyle>
            <a:lvl1pPr algn="ctr">
              <a:defRPr sz="1000">
                <a:solidFill>
                  <a:schemeClr val="bg1"/>
                </a:solidFill>
                <a:latin typeface="+mn-lt"/>
                <a:ea typeface="宋体" panose="02010600030101010101" pitchFamily="2" charset="-122"/>
              </a:defRPr>
            </a:lvl1pPr>
          </a:lstStyle>
          <a:p>
            <a:fld id="{4B3881E7-BE1A-4CF5-910B-F982C5990B95}" type="slidenum">
              <a:rPr lang="en-US" altLang="zh-CN"/>
            </a:fld>
            <a:endParaRPr lang="en-US" altLang="zh-CN"/>
          </a:p>
        </p:txBody>
      </p:sp>
      <p:sp>
        <p:nvSpPr>
          <p:cNvPr id="1026" name="Rectangle 2"/>
          <p:cNvSpPr>
            <a:spLocks noGrp="1" noChangeArrowheads="1"/>
          </p:cNvSpPr>
          <p:nvPr>
            <p:ph type="title"/>
          </p:nvPr>
        </p:nvSpPr>
        <p:spPr bwMode="gray">
          <a:xfrm>
            <a:off x="457200" y="533400"/>
            <a:ext cx="7696200" cy="563563"/>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grpSp>
        <p:nvGrpSpPr>
          <p:cNvPr id="1059" name="Group 35"/>
          <p:cNvGrpSpPr/>
          <p:nvPr/>
        </p:nvGrpSpPr>
        <p:grpSpPr bwMode="auto">
          <a:xfrm>
            <a:off x="0" y="1143000"/>
            <a:ext cx="7086600" cy="22225"/>
            <a:chOff x="0" y="720"/>
            <a:chExt cx="4464" cy="14"/>
          </a:xfrm>
        </p:grpSpPr>
        <p:sp>
          <p:nvSpPr>
            <p:cNvPr id="1055" name="Line 31"/>
            <p:cNvSpPr>
              <a:spLocks noChangeShapeType="1"/>
            </p:cNvSpPr>
            <p:nvPr userDrawn="1"/>
          </p:nvSpPr>
          <p:spPr bwMode="auto">
            <a:xfrm flipH="1">
              <a:off x="0" y="720"/>
              <a:ext cx="4464" cy="0"/>
            </a:xfrm>
            <a:prstGeom prst="line">
              <a:avLst/>
            </a:prstGeom>
            <a:noFill/>
            <a:ln w="19050">
              <a:solidFill>
                <a:schemeClr val="tx1"/>
              </a:solidFill>
              <a:round/>
            </a:ln>
            <a:effectLst/>
          </p:spPr>
          <p:txBody>
            <a:bodyPr/>
            <a:lstStyle/>
            <a:p>
              <a:endParaRPr lang="zh-CN" altLang="en-US" sz="1800"/>
            </a:p>
          </p:txBody>
        </p:sp>
        <p:sp>
          <p:nvSpPr>
            <p:cNvPr id="1058" name="Line 34"/>
            <p:cNvSpPr>
              <a:spLocks noChangeShapeType="1"/>
            </p:cNvSpPr>
            <p:nvPr userDrawn="1"/>
          </p:nvSpPr>
          <p:spPr bwMode="auto">
            <a:xfrm>
              <a:off x="0" y="734"/>
              <a:ext cx="1968" cy="0"/>
            </a:xfrm>
            <a:prstGeom prst="line">
              <a:avLst/>
            </a:prstGeom>
            <a:noFill/>
            <a:ln w="76200">
              <a:solidFill>
                <a:schemeClr val="tx1"/>
              </a:solidFill>
              <a:round/>
            </a:ln>
            <a:effectLst/>
          </p:spPr>
          <p:txBody>
            <a:bodyPr/>
            <a:lstStyle/>
            <a:p>
              <a:endParaRPr lang="zh-CN" altLang="en-US" sz="1800"/>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hf sldNum="0" hd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eaLnBrk="1" fontAlgn="base" hangingPunct="1">
        <a:spcBef>
          <a:spcPct val="20000"/>
        </a:spcBef>
        <a:spcAft>
          <a:spcPct val="0"/>
        </a:spcAft>
        <a:buChar char="–"/>
        <a:defRPr sz="2000">
          <a:solidFill>
            <a:schemeClr val="tx1"/>
          </a:solidFill>
          <a:latin typeface="Arial" panose="020B0604020202020204" pitchFamily="34" charset="0"/>
        </a:defRPr>
      </a:lvl4pPr>
      <a:lvl5pPr marL="2057400" indent="-228600" algn="l" rtl="0" eaLnBrk="1" fontAlgn="base" hangingPunct="1">
        <a:spcBef>
          <a:spcPct val="20000"/>
        </a:spcBef>
        <a:spcAft>
          <a:spcPct val="0"/>
        </a:spcAft>
        <a:buChar char="»"/>
        <a:defRPr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har char="»"/>
        <a:defRPr sz="2000">
          <a:solidFill>
            <a:schemeClr val="tx1"/>
          </a:solidFill>
          <a:latin typeface="Arial" panose="020B0604020202020204" pitchFamily="34" charset="0"/>
        </a:defRPr>
      </a:lvl6pPr>
      <a:lvl7pPr marL="2971800" indent="-228600" algn="l" rtl="0" eaLnBrk="1" fontAlgn="base" hangingPunct="1">
        <a:spcBef>
          <a:spcPct val="20000"/>
        </a:spcBef>
        <a:spcAft>
          <a:spcPct val="0"/>
        </a:spcAft>
        <a:buChar char="»"/>
        <a:defRPr sz="2000">
          <a:solidFill>
            <a:schemeClr val="tx1"/>
          </a:solidFill>
          <a:latin typeface="Arial" panose="020B0604020202020204" pitchFamily="34" charset="0"/>
        </a:defRPr>
      </a:lvl7pPr>
      <a:lvl8pPr marL="3429000" indent="-228600" algn="l" rtl="0" eaLnBrk="1" fontAlgn="base" hangingPunct="1">
        <a:spcBef>
          <a:spcPct val="20000"/>
        </a:spcBef>
        <a:spcAft>
          <a:spcPct val="0"/>
        </a:spcAft>
        <a:buChar char="»"/>
        <a:defRPr sz="2000">
          <a:solidFill>
            <a:schemeClr val="tx1"/>
          </a:solidFill>
          <a:latin typeface="Arial" panose="020B0604020202020204" pitchFamily="34" charset="0"/>
        </a:defRPr>
      </a:lvl8pPr>
      <a:lvl9pPr marL="3886200" indent="-228600" algn="l" rtl="0" eaLnBrk="1" fontAlgn="base" hangingPunct="1">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32.xml"/><Relationship Id="rId7" Type="http://schemas.openxmlformats.org/officeDocument/2006/relationships/image" Target="../media/image21.png"/><Relationship Id="rId6" Type="http://schemas.openxmlformats.org/officeDocument/2006/relationships/tags" Target="../tags/tag31.xml"/><Relationship Id="rId5" Type="http://schemas.openxmlformats.org/officeDocument/2006/relationships/image" Target="../media/image20.png"/><Relationship Id="rId4" Type="http://schemas.openxmlformats.org/officeDocument/2006/relationships/tags" Target="../tags/tag30.xml"/><Relationship Id="rId3" Type="http://schemas.openxmlformats.org/officeDocument/2006/relationships/image" Target="../media/image19.png"/><Relationship Id="rId2" Type="http://schemas.openxmlformats.org/officeDocument/2006/relationships/tags" Target="../tags/tag29.xml"/><Relationship Id="rId11" Type="http://schemas.openxmlformats.org/officeDocument/2006/relationships/slideLayout" Target="../slideLayouts/slideLayout2.xml"/><Relationship Id="rId10" Type="http://schemas.openxmlformats.org/officeDocument/2006/relationships/tags" Target="../tags/tag33.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tags" Target="../tags/tag38.xml"/><Relationship Id="rId7" Type="http://schemas.openxmlformats.org/officeDocument/2006/relationships/image" Target="../media/image25.jpeg"/><Relationship Id="rId6" Type="http://schemas.openxmlformats.org/officeDocument/2006/relationships/tags" Target="../tags/tag37.xml"/><Relationship Id="rId5" Type="http://schemas.openxmlformats.org/officeDocument/2006/relationships/image" Target="../media/image24.png"/><Relationship Id="rId4" Type="http://schemas.openxmlformats.org/officeDocument/2006/relationships/tags" Target="../tags/tag36.xml"/><Relationship Id="rId3" Type="http://schemas.openxmlformats.org/officeDocument/2006/relationships/image" Target="../media/image23.png"/><Relationship Id="rId2" Type="http://schemas.openxmlformats.org/officeDocument/2006/relationships/tags" Target="../tags/tag35.xml"/><Relationship Id="rId12" Type="http://schemas.openxmlformats.org/officeDocument/2006/relationships/slideLayout" Target="../slideLayouts/slideLayout2.xml"/><Relationship Id="rId11" Type="http://schemas.openxmlformats.org/officeDocument/2006/relationships/image" Target="../media/image21.png"/><Relationship Id="rId10" Type="http://schemas.openxmlformats.org/officeDocument/2006/relationships/tags" Target="../tags/tag39.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tags" Target="../tags/tag42.xml"/><Relationship Id="rId4" Type="http://schemas.openxmlformats.org/officeDocument/2006/relationships/image" Target="../media/image28.png"/><Relationship Id="rId3" Type="http://schemas.openxmlformats.org/officeDocument/2006/relationships/tags" Target="../tags/tag41.xml"/><Relationship Id="rId2" Type="http://schemas.openxmlformats.org/officeDocument/2006/relationships/image" Target="../media/image27.png"/><Relationship Id="rId1" Type="http://schemas.openxmlformats.org/officeDocument/2006/relationships/tags" Target="../tags/tag40.xml"/></Relationships>
</file>

<file path=ppt/slides/_rels/slide14.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33.png"/><Relationship Id="rId7" Type="http://schemas.openxmlformats.org/officeDocument/2006/relationships/tags" Target="../tags/tag46.xml"/><Relationship Id="rId6" Type="http://schemas.openxmlformats.org/officeDocument/2006/relationships/image" Target="../media/image32.png"/><Relationship Id="rId5" Type="http://schemas.openxmlformats.org/officeDocument/2006/relationships/tags" Target="../tags/tag45.xml"/><Relationship Id="rId4" Type="http://schemas.openxmlformats.org/officeDocument/2006/relationships/image" Target="../media/image31.png"/><Relationship Id="rId3" Type="http://schemas.openxmlformats.org/officeDocument/2006/relationships/tags" Target="../tags/tag44.xml"/><Relationship Id="rId21" Type="http://schemas.openxmlformats.org/officeDocument/2006/relationships/slideLayout" Target="../slideLayouts/slideLayout2.xml"/><Relationship Id="rId20" Type="http://schemas.openxmlformats.org/officeDocument/2006/relationships/image" Target="../media/image39.jpeg"/><Relationship Id="rId2" Type="http://schemas.openxmlformats.org/officeDocument/2006/relationships/image" Target="../media/image30.png"/><Relationship Id="rId19" Type="http://schemas.openxmlformats.org/officeDocument/2006/relationships/tags" Target="../tags/tag52.xml"/><Relationship Id="rId18" Type="http://schemas.openxmlformats.org/officeDocument/2006/relationships/image" Target="../media/image38.png"/><Relationship Id="rId17" Type="http://schemas.openxmlformats.org/officeDocument/2006/relationships/tags" Target="../tags/tag51.xml"/><Relationship Id="rId16" Type="http://schemas.openxmlformats.org/officeDocument/2006/relationships/image" Target="../media/image37.png"/><Relationship Id="rId15" Type="http://schemas.openxmlformats.org/officeDocument/2006/relationships/tags" Target="../tags/tag50.xml"/><Relationship Id="rId14" Type="http://schemas.openxmlformats.org/officeDocument/2006/relationships/image" Target="../media/image36.png"/><Relationship Id="rId13" Type="http://schemas.openxmlformats.org/officeDocument/2006/relationships/tags" Target="../tags/tag49.xml"/><Relationship Id="rId12" Type="http://schemas.openxmlformats.org/officeDocument/2006/relationships/image" Target="../media/image35.png"/><Relationship Id="rId11" Type="http://schemas.openxmlformats.org/officeDocument/2006/relationships/tags" Target="../tags/tag48.xml"/><Relationship Id="rId10" Type="http://schemas.openxmlformats.org/officeDocument/2006/relationships/image" Target="../media/image34.png"/><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image" Target="../media/image37.png"/><Relationship Id="rId5" Type="http://schemas.openxmlformats.org/officeDocument/2006/relationships/tags" Target="../tags/tag55.xml"/><Relationship Id="rId4" Type="http://schemas.openxmlformats.org/officeDocument/2006/relationships/image" Target="../media/image41.png"/><Relationship Id="rId3" Type="http://schemas.openxmlformats.org/officeDocument/2006/relationships/tags" Target="../tags/tag54.xml"/><Relationship Id="rId2" Type="http://schemas.openxmlformats.org/officeDocument/2006/relationships/image" Target="../media/image40.png"/><Relationship Id="rId11" Type="http://schemas.openxmlformats.org/officeDocument/2006/relationships/slideLayout" Target="../slideLayouts/slideLayout2.xml"/><Relationship Id="rId10" Type="http://schemas.openxmlformats.org/officeDocument/2006/relationships/tags" Target="../tags/tag58.xml"/><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45.png"/><Relationship Id="rId7" Type="http://schemas.openxmlformats.org/officeDocument/2006/relationships/tags" Target="../tags/tag62.xml"/><Relationship Id="rId6" Type="http://schemas.openxmlformats.org/officeDocument/2006/relationships/image" Target="../media/image44.png"/><Relationship Id="rId5" Type="http://schemas.openxmlformats.org/officeDocument/2006/relationships/tags" Target="../tags/tag61.xml"/><Relationship Id="rId4" Type="http://schemas.openxmlformats.org/officeDocument/2006/relationships/image" Target="../media/image9.png"/><Relationship Id="rId3" Type="http://schemas.openxmlformats.org/officeDocument/2006/relationships/tags" Target="../tags/tag60.xml"/><Relationship Id="rId2" Type="http://schemas.openxmlformats.org/officeDocument/2006/relationships/image" Target="../media/image43.png"/><Relationship Id="rId19" Type="http://schemas.openxmlformats.org/officeDocument/2006/relationships/slideLayout" Target="../slideLayouts/slideLayout2.xml"/><Relationship Id="rId18" Type="http://schemas.openxmlformats.org/officeDocument/2006/relationships/image" Target="../media/image49.jpeg"/><Relationship Id="rId17" Type="http://schemas.openxmlformats.org/officeDocument/2006/relationships/tags" Target="../tags/tag67.xml"/><Relationship Id="rId16" Type="http://schemas.openxmlformats.org/officeDocument/2006/relationships/image" Target="../media/image48.jpeg"/><Relationship Id="rId15" Type="http://schemas.openxmlformats.org/officeDocument/2006/relationships/tags" Target="../tags/tag66.xml"/><Relationship Id="rId14" Type="http://schemas.openxmlformats.org/officeDocument/2006/relationships/image" Target="../media/image37.png"/><Relationship Id="rId13" Type="http://schemas.openxmlformats.org/officeDocument/2006/relationships/tags" Target="../tags/tag65.xml"/><Relationship Id="rId12" Type="http://schemas.openxmlformats.org/officeDocument/2006/relationships/image" Target="../media/image47.png"/><Relationship Id="rId11" Type="http://schemas.openxmlformats.org/officeDocument/2006/relationships/tags" Target="../tags/tag64.xml"/><Relationship Id="rId10" Type="http://schemas.openxmlformats.org/officeDocument/2006/relationships/image" Target="../media/image46.png"/><Relationship Id="rId1" Type="http://schemas.openxmlformats.org/officeDocument/2006/relationships/tags" Target="../tags/tag59.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3.jpeg"/><Relationship Id="rId7" Type="http://schemas.openxmlformats.org/officeDocument/2006/relationships/tags" Target="../tags/tag71.xml"/><Relationship Id="rId6" Type="http://schemas.openxmlformats.org/officeDocument/2006/relationships/image" Target="../media/image52.jpeg"/><Relationship Id="rId5" Type="http://schemas.openxmlformats.org/officeDocument/2006/relationships/tags" Target="../tags/tag70.xml"/><Relationship Id="rId4" Type="http://schemas.openxmlformats.org/officeDocument/2006/relationships/image" Target="../media/image51.png"/><Relationship Id="rId3" Type="http://schemas.openxmlformats.org/officeDocument/2006/relationships/tags" Target="../tags/tag69.xml"/><Relationship Id="rId2" Type="http://schemas.openxmlformats.org/officeDocument/2006/relationships/image" Target="../media/image50.png"/><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media/image37.png"/><Relationship Id="rId7" Type="http://schemas.openxmlformats.org/officeDocument/2006/relationships/tags" Target="../tags/tag75.xml"/><Relationship Id="rId6" Type="http://schemas.openxmlformats.org/officeDocument/2006/relationships/image" Target="../media/image56.png"/><Relationship Id="rId5" Type="http://schemas.openxmlformats.org/officeDocument/2006/relationships/tags" Target="../tags/tag74.xml"/><Relationship Id="rId4" Type="http://schemas.openxmlformats.org/officeDocument/2006/relationships/image" Target="../media/image55.png"/><Relationship Id="rId3" Type="http://schemas.openxmlformats.org/officeDocument/2006/relationships/tags" Target="../tags/tag73.xml"/><Relationship Id="rId20" Type="http://schemas.openxmlformats.org/officeDocument/2006/relationships/slideLayout" Target="../slideLayouts/slideLayout2.xml"/><Relationship Id="rId2" Type="http://schemas.openxmlformats.org/officeDocument/2006/relationships/image" Target="../media/image54.png"/><Relationship Id="rId19" Type="http://schemas.openxmlformats.org/officeDocument/2006/relationships/image" Target="../media/image60.png"/><Relationship Id="rId18" Type="http://schemas.openxmlformats.org/officeDocument/2006/relationships/tags" Target="../tags/tag81.xml"/><Relationship Id="rId17" Type="http://schemas.openxmlformats.org/officeDocument/2006/relationships/image" Target="../media/image59.jpeg"/><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image" Target="../media/image58.png"/><Relationship Id="rId13" Type="http://schemas.openxmlformats.org/officeDocument/2006/relationships/tags" Target="../tags/tag78.xml"/><Relationship Id="rId12" Type="http://schemas.openxmlformats.org/officeDocument/2006/relationships/image" Target="../media/image57.png"/><Relationship Id="rId11" Type="http://schemas.openxmlformats.org/officeDocument/2006/relationships/tags" Target="../tags/tag77.xml"/><Relationship Id="rId10" Type="http://schemas.openxmlformats.org/officeDocument/2006/relationships/image" Target="../media/image51.png"/><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63.jpeg"/><Relationship Id="rId7" Type="http://schemas.openxmlformats.org/officeDocument/2006/relationships/tags" Target="../tags/tag85.xml"/><Relationship Id="rId6" Type="http://schemas.openxmlformats.org/officeDocument/2006/relationships/image" Target="../media/image37.png"/><Relationship Id="rId5" Type="http://schemas.openxmlformats.org/officeDocument/2006/relationships/tags" Target="../tags/tag84.xml"/><Relationship Id="rId4" Type="http://schemas.openxmlformats.org/officeDocument/2006/relationships/image" Target="../media/image62.png"/><Relationship Id="rId3" Type="http://schemas.openxmlformats.org/officeDocument/2006/relationships/tags" Target="../tags/tag83.xml"/><Relationship Id="rId2" Type="http://schemas.openxmlformats.org/officeDocument/2006/relationships/image" Target="../media/image61.png"/><Relationship Id="rId11" Type="http://schemas.openxmlformats.org/officeDocument/2006/relationships/slideLayout" Target="../slideLayouts/slideLayout2.xml"/><Relationship Id="rId10" Type="http://schemas.openxmlformats.org/officeDocument/2006/relationships/image" Target="../media/image64.jpeg"/><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tags" Target="../tags/tag4.xml"/><Relationship Id="rId3" Type="http://schemas.openxmlformats.org/officeDocument/2006/relationships/slide" Target="slide6.xml"/><Relationship Id="rId2" Type="http://schemas.openxmlformats.org/officeDocument/2006/relationships/slide" Target="slide70.xml"/><Relationship Id="rId1" Type="http://schemas.openxmlformats.org/officeDocument/2006/relationships/slide" Target="slide7.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6.jpeg"/><Relationship Id="rId7" Type="http://schemas.openxmlformats.org/officeDocument/2006/relationships/tags" Target="../tags/tag90.xml"/><Relationship Id="rId6" Type="http://schemas.openxmlformats.org/officeDocument/2006/relationships/image" Target="../media/image65.jpeg"/><Relationship Id="rId5" Type="http://schemas.openxmlformats.org/officeDocument/2006/relationships/tags" Target="../tags/tag89.xml"/><Relationship Id="rId4" Type="http://schemas.openxmlformats.org/officeDocument/2006/relationships/image" Target="../media/image51.png"/><Relationship Id="rId3" Type="http://schemas.openxmlformats.org/officeDocument/2006/relationships/tags" Target="../tags/tag88.xml"/><Relationship Id="rId2" Type="http://schemas.openxmlformats.org/officeDocument/2006/relationships/image" Target="../media/image50.png"/><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image" Target="../media/image37.png"/><Relationship Id="rId7" Type="http://schemas.openxmlformats.org/officeDocument/2006/relationships/tags" Target="../tags/tag94.xml"/><Relationship Id="rId6" Type="http://schemas.openxmlformats.org/officeDocument/2006/relationships/image" Target="../media/image56.png"/><Relationship Id="rId5" Type="http://schemas.openxmlformats.org/officeDocument/2006/relationships/tags" Target="../tags/tag93.xml"/><Relationship Id="rId4" Type="http://schemas.openxmlformats.org/officeDocument/2006/relationships/image" Target="../media/image55.png"/><Relationship Id="rId3" Type="http://schemas.openxmlformats.org/officeDocument/2006/relationships/tags" Target="../tags/tag92.xml"/><Relationship Id="rId22" Type="http://schemas.openxmlformats.org/officeDocument/2006/relationships/slideLayout" Target="../slideLayouts/slideLayout2.xml"/><Relationship Id="rId21" Type="http://schemas.openxmlformats.org/officeDocument/2006/relationships/image" Target="../media/image17.png"/><Relationship Id="rId20" Type="http://schemas.openxmlformats.org/officeDocument/2006/relationships/slide" Target="slide9.xml"/><Relationship Id="rId2" Type="http://schemas.openxmlformats.org/officeDocument/2006/relationships/image" Target="../media/image54.png"/><Relationship Id="rId19" Type="http://schemas.openxmlformats.org/officeDocument/2006/relationships/tags" Target="../tags/tag100.xml"/><Relationship Id="rId18" Type="http://schemas.openxmlformats.org/officeDocument/2006/relationships/image" Target="../media/image60.png"/><Relationship Id="rId17" Type="http://schemas.openxmlformats.org/officeDocument/2006/relationships/tags" Target="../tags/tag99.xml"/><Relationship Id="rId16" Type="http://schemas.openxmlformats.org/officeDocument/2006/relationships/image" Target="../media/image58.png"/><Relationship Id="rId15" Type="http://schemas.openxmlformats.org/officeDocument/2006/relationships/tags" Target="../tags/tag98.xml"/><Relationship Id="rId14" Type="http://schemas.openxmlformats.org/officeDocument/2006/relationships/image" Target="../media/image57.png"/><Relationship Id="rId13" Type="http://schemas.openxmlformats.org/officeDocument/2006/relationships/tags" Target="../tags/tag97.xml"/><Relationship Id="rId12" Type="http://schemas.openxmlformats.org/officeDocument/2006/relationships/image" Target="../media/image51.png"/><Relationship Id="rId11" Type="http://schemas.openxmlformats.org/officeDocument/2006/relationships/tags" Target="../tags/tag96.xml"/><Relationship Id="rId10" Type="http://schemas.openxmlformats.org/officeDocument/2006/relationships/image" Target="../media/image67.jpeg"/><Relationship Id="rId1" Type="http://schemas.openxmlformats.org/officeDocument/2006/relationships/tags" Target="../tags/tag9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tags" Target="../tags/tag101.xml"/></Relationships>
</file>

<file path=ppt/slides/_rels/slide23.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media/image45.png"/><Relationship Id="rId7" Type="http://schemas.openxmlformats.org/officeDocument/2006/relationships/tags" Target="../tags/tag105.xml"/><Relationship Id="rId6" Type="http://schemas.openxmlformats.org/officeDocument/2006/relationships/image" Target="../media/image44.png"/><Relationship Id="rId5" Type="http://schemas.openxmlformats.org/officeDocument/2006/relationships/tags" Target="../tags/tag104.xml"/><Relationship Id="rId4" Type="http://schemas.openxmlformats.org/officeDocument/2006/relationships/image" Target="../media/image10.png"/><Relationship Id="rId3" Type="http://schemas.openxmlformats.org/officeDocument/2006/relationships/tags" Target="../tags/tag103.xml"/><Relationship Id="rId2" Type="http://schemas.openxmlformats.org/officeDocument/2006/relationships/image" Target="../media/image43.png"/><Relationship Id="rId15" Type="http://schemas.openxmlformats.org/officeDocument/2006/relationships/slideLayout" Target="../slideLayouts/slideLayout2.xml"/><Relationship Id="rId14" Type="http://schemas.openxmlformats.org/officeDocument/2006/relationships/image" Target="../media/image37.png"/><Relationship Id="rId13" Type="http://schemas.openxmlformats.org/officeDocument/2006/relationships/tags" Target="../tags/tag108.xml"/><Relationship Id="rId12" Type="http://schemas.openxmlformats.org/officeDocument/2006/relationships/image" Target="../media/image47.png"/><Relationship Id="rId11" Type="http://schemas.openxmlformats.org/officeDocument/2006/relationships/tags" Target="../tags/tag107.xml"/><Relationship Id="rId10" Type="http://schemas.openxmlformats.org/officeDocument/2006/relationships/image" Target="../media/image46.png"/><Relationship Id="rId1" Type="http://schemas.openxmlformats.org/officeDocument/2006/relationships/tags" Target="../tags/tag102.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9.jpeg"/><Relationship Id="rId3" Type="http://schemas.openxmlformats.org/officeDocument/2006/relationships/tags" Target="../tags/tag110.xml"/><Relationship Id="rId2" Type="http://schemas.openxmlformats.org/officeDocument/2006/relationships/image" Target="../media/image68.jpeg"/><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tags" Target="../tags/tag113.xml"/><Relationship Id="rId4" Type="http://schemas.openxmlformats.org/officeDocument/2006/relationships/image" Target="../media/image70.jpeg"/><Relationship Id="rId3" Type="http://schemas.openxmlformats.org/officeDocument/2006/relationships/tags" Target="../tags/tag112.xml"/><Relationship Id="rId2" Type="http://schemas.openxmlformats.org/officeDocument/2006/relationships/image" Target="../media/image51.png"/><Relationship Id="rId1" Type="http://schemas.openxmlformats.org/officeDocument/2006/relationships/tags" Target="../tags/tag111.xml"/></Relationships>
</file>

<file path=ppt/slides/_rels/slide2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image" Target="../media/image37.png"/><Relationship Id="rId7" Type="http://schemas.openxmlformats.org/officeDocument/2006/relationships/tags" Target="../tags/tag117.xml"/><Relationship Id="rId6" Type="http://schemas.openxmlformats.org/officeDocument/2006/relationships/image" Target="../media/image56.png"/><Relationship Id="rId5" Type="http://schemas.openxmlformats.org/officeDocument/2006/relationships/tags" Target="../tags/tag116.xml"/><Relationship Id="rId4" Type="http://schemas.openxmlformats.org/officeDocument/2006/relationships/image" Target="../media/image55.png"/><Relationship Id="rId3" Type="http://schemas.openxmlformats.org/officeDocument/2006/relationships/tags" Target="../tags/tag115.xml"/><Relationship Id="rId20" Type="http://schemas.openxmlformats.org/officeDocument/2006/relationships/slideLayout" Target="../slideLayouts/slideLayout2.xml"/><Relationship Id="rId2" Type="http://schemas.openxmlformats.org/officeDocument/2006/relationships/image" Target="../media/image54.png"/><Relationship Id="rId19" Type="http://schemas.openxmlformats.org/officeDocument/2006/relationships/tags" Target="../tags/tag123.xml"/><Relationship Id="rId18" Type="http://schemas.openxmlformats.org/officeDocument/2006/relationships/image" Target="../media/image60.png"/><Relationship Id="rId17" Type="http://schemas.openxmlformats.org/officeDocument/2006/relationships/tags" Target="../tags/tag122.xml"/><Relationship Id="rId16" Type="http://schemas.openxmlformats.org/officeDocument/2006/relationships/image" Target="../media/image58.png"/><Relationship Id="rId15" Type="http://schemas.openxmlformats.org/officeDocument/2006/relationships/tags" Target="../tags/tag121.xml"/><Relationship Id="rId14" Type="http://schemas.openxmlformats.org/officeDocument/2006/relationships/image" Target="../media/image57.png"/><Relationship Id="rId13" Type="http://schemas.openxmlformats.org/officeDocument/2006/relationships/tags" Target="../tags/tag120.xml"/><Relationship Id="rId12" Type="http://schemas.openxmlformats.org/officeDocument/2006/relationships/image" Target="../media/image51.png"/><Relationship Id="rId11" Type="http://schemas.openxmlformats.org/officeDocument/2006/relationships/tags" Target="../tags/tag119.xml"/><Relationship Id="rId10" Type="http://schemas.openxmlformats.org/officeDocument/2006/relationships/image" Target="../media/image72.jpeg"/><Relationship Id="rId1" Type="http://schemas.openxmlformats.org/officeDocument/2006/relationships/tags" Target="../tags/tag11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tags" Target="../tags/tag125.xml"/><Relationship Id="rId3" Type="http://schemas.openxmlformats.org/officeDocument/2006/relationships/slide" Target="slide9.xml"/><Relationship Id="rId2" Type="http://schemas.openxmlformats.org/officeDocument/2006/relationships/image" Target="../media/image73.jpeg"/><Relationship Id="rId1" Type="http://schemas.openxmlformats.org/officeDocument/2006/relationships/tags" Target="../tags/tag1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4.jpeg"/><Relationship Id="rId1" Type="http://schemas.openxmlformats.org/officeDocument/2006/relationships/tags" Target="../tags/tag12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5.jpeg"/><Relationship Id="rId1" Type="http://schemas.openxmlformats.org/officeDocument/2006/relationships/tags" Target="../tags/tag1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image" Target="../media/image77.jpeg"/><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image" Target="../media/image37.png"/><Relationship Id="rId5" Type="http://schemas.openxmlformats.org/officeDocument/2006/relationships/tags" Target="../tags/tag130.xml"/><Relationship Id="rId4" Type="http://schemas.openxmlformats.org/officeDocument/2006/relationships/image" Target="../media/image76.png"/><Relationship Id="rId3" Type="http://schemas.openxmlformats.org/officeDocument/2006/relationships/tags" Target="../tags/tag129.xml"/><Relationship Id="rId2" Type="http://schemas.openxmlformats.org/officeDocument/2006/relationships/image" Target="../media/image40.png"/><Relationship Id="rId12" Type="http://schemas.openxmlformats.org/officeDocument/2006/relationships/slideLayout" Target="../slideLayouts/slideLayout2.xml"/><Relationship Id="rId11" Type="http://schemas.openxmlformats.org/officeDocument/2006/relationships/image" Target="../media/image78.jpeg"/><Relationship Id="rId10" Type="http://schemas.openxmlformats.org/officeDocument/2006/relationships/tags" Target="../tags/tag133.xml"/><Relationship Id="rId1" Type="http://schemas.openxmlformats.org/officeDocument/2006/relationships/tags" Target="../tags/tag128.xml"/></Relationships>
</file>

<file path=ppt/slides/_rels/slide31.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image" Target="../media/image63.jpeg"/><Relationship Id="rId7" Type="http://schemas.openxmlformats.org/officeDocument/2006/relationships/tags" Target="../tags/tag137.xml"/><Relationship Id="rId6" Type="http://schemas.openxmlformats.org/officeDocument/2006/relationships/image" Target="../media/image37.png"/><Relationship Id="rId5" Type="http://schemas.openxmlformats.org/officeDocument/2006/relationships/tags" Target="../tags/tag136.xml"/><Relationship Id="rId4" Type="http://schemas.openxmlformats.org/officeDocument/2006/relationships/image" Target="../media/image79.png"/><Relationship Id="rId3" Type="http://schemas.openxmlformats.org/officeDocument/2006/relationships/tags" Target="../tags/tag135.xml"/><Relationship Id="rId2" Type="http://schemas.openxmlformats.org/officeDocument/2006/relationships/image" Target="../media/image61.png"/><Relationship Id="rId11" Type="http://schemas.openxmlformats.org/officeDocument/2006/relationships/slideLayout" Target="../slideLayouts/slideLayout2.xml"/><Relationship Id="rId10" Type="http://schemas.openxmlformats.org/officeDocument/2006/relationships/image" Target="../media/image80.jpeg"/><Relationship Id="rId1" Type="http://schemas.openxmlformats.org/officeDocument/2006/relationships/tags" Target="../tags/tag134.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tags" Target="../tags/tag141.xml"/><Relationship Id="rId4" Type="http://schemas.openxmlformats.org/officeDocument/2006/relationships/image" Target="../media/image82.jpeg"/><Relationship Id="rId3" Type="http://schemas.openxmlformats.org/officeDocument/2006/relationships/tags" Target="../tags/tag140.xml"/><Relationship Id="rId2" Type="http://schemas.openxmlformats.org/officeDocument/2006/relationships/image" Target="../media/image81.png"/><Relationship Id="rId1" Type="http://schemas.openxmlformats.org/officeDocument/2006/relationships/tags" Target="../tags/tag139.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5.jpeg"/><Relationship Id="rId7" Type="http://schemas.openxmlformats.org/officeDocument/2006/relationships/tags" Target="../tags/tag145.xml"/><Relationship Id="rId6" Type="http://schemas.openxmlformats.org/officeDocument/2006/relationships/image" Target="../media/image84.jpeg"/><Relationship Id="rId5" Type="http://schemas.openxmlformats.org/officeDocument/2006/relationships/tags" Target="../tags/tag144.xml"/><Relationship Id="rId4" Type="http://schemas.openxmlformats.org/officeDocument/2006/relationships/image" Target="../media/image51.png"/><Relationship Id="rId3" Type="http://schemas.openxmlformats.org/officeDocument/2006/relationships/tags" Target="../tags/tag143.xml"/><Relationship Id="rId2" Type="http://schemas.openxmlformats.org/officeDocument/2006/relationships/image" Target="../media/image50.png"/><Relationship Id="rId1" Type="http://schemas.openxmlformats.org/officeDocument/2006/relationships/tags" Target="../tags/tag142.xml"/></Relationships>
</file>

<file path=ppt/slides/_rels/slide34.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image" Target="../media/image37.png"/><Relationship Id="rId7" Type="http://schemas.openxmlformats.org/officeDocument/2006/relationships/tags" Target="../tags/tag149.xml"/><Relationship Id="rId6" Type="http://schemas.openxmlformats.org/officeDocument/2006/relationships/image" Target="../media/image56.png"/><Relationship Id="rId5" Type="http://schemas.openxmlformats.org/officeDocument/2006/relationships/tags" Target="../tags/tag148.xml"/><Relationship Id="rId4" Type="http://schemas.openxmlformats.org/officeDocument/2006/relationships/image" Target="../media/image55.png"/><Relationship Id="rId3" Type="http://schemas.openxmlformats.org/officeDocument/2006/relationships/tags" Target="../tags/tag147.xml"/><Relationship Id="rId23" Type="http://schemas.openxmlformats.org/officeDocument/2006/relationships/slideLayout" Target="../slideLayouts/slideLayout2.xml"/><Relationship Id="rId22" Type="http://schemas.openxmlformats.org/officeDocument/2006/relationships/image" Target="../media/image17.png"/><Relationship Id="rId21" Type="http://schemas.openxmlformats.org/officeDocument/2006/relationships/tags" Target="../tags/tag156.xml"/><Relationship Id="rId20" Type="http://schemas.openxmlformats.org/officeDocument/2006/relationships/slide" Target="slide9.xml"/><Relationship Id="rId2" Type="http://schemas.openxmlformats.org/officeDocument/2006/relationships/image" Target="../media/image54.png"/><Relationship Id="rId19" Type="http://schemas.openxmlformats.org/officeDocument/2006/relationships/tags" Target="../tags/tag155.xml"/><Relationship Id="rId18" Type="http://schemas.openxmlformats.org/officeDocument/2006/relationships/image" Target="../media/image60.png"/><Relationship Id="rId17" Type="http://schemas.openxmlformats.org/officeDocument/2006/relationships/tags" Target="../tags/tag154.xml"/><Relationship Id="rId16" Type="http://schemas.openxmlformats.org/officeDocument/2006/relationships/image" Target="../media/image58.png"/><Relationship Id="rId15" Type="http://schemas.openxmlformats.org/officeDocument/2006/relationships/tags" Target="../tags/tag153.xml"/><Relationship Id="rId14" Type="http://schemas.openxmlformats.org/officeDocument/2006/relationships/image" Target="../media/image57.png"/><Relationship Id="rId13" Type="http://schemas.openxmlformats.org/officeDocument/2006/relationships/tags" Target="../tags/tag152.xml"/><Relationship Id="rId12" Type="http://schemas.openxmlformats.org/officeDocument/2006/relationships/image" Target="../media/image51.png"/><Relationship Id="rId11" Type="http://schemas.openxmlformats.org/officeDocument/2006/relationships/tags" Target="../tags/tag151.xml"/><Relationship Id="rId10" Type="http://schemas.openxmlformats.org/officeDocument/2006/relationships/image" Target="../media/image86.jpeg"/><Relationship Id="rId1" Type="http://schemas.openxmlformats.org/officeDocument/2006/relationships/tags" Target="../tags/tag146.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7.jpeg"/><Relationship Id="rId3" Type="http://schemas.openxmlformats.org/officeDocument/2006/relationships/tags" Target="../tags/tag158.xml"/><Relationship Id="rId2" Type="http://schemas.openxmlformats.org/officeDocument/2006/relationships/image" Target="../media/image74.jpeg"/><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image" Target="../media/image37.png"/><Relationship Id="rId7" Type="http://schemas.openxmlformats.org/officeDocument/2006/relationships/tags" Target="../tags/tag162.xml"/><Relationship Id="rId6" Type="http://schemas.openxmlformats.org/officeDocument/2006/relationships/image" Target="../media/image62.png"/><Relationship Id="rId5" Type="http://schemas.openxmlformats.org/officeDocument/2006/relationships/tags" Target="../tags/tag161.xml"/><Relationship Id="rId4" Type="http://schemas.openxmlformats.org/officeDocument/2006/relationships/image" Target="../media/image13.png"/><Relationship Id="rId3" Type="http://schemas.openxmlformats.org/officeDocument/2006/relationships/tags" Target="../tags/tag160.xml"/><Relationship Id="rId2" Type="http://schemas.openxmlformats.org/officeDocument/2006/relationships/image" Target="../media/image88.png"/><Relationship Id="rId11" Type="http://schemas.openxmlformats.org/officeDocument/2006/relationships/slideLayout" Target="../slideLayouts/slideLayout2.xml"/><Relationship Id="rId10" Type="http://schemas.openxmlformats.org/officeDocument/2006/relationships/image" Target="../media/image89.jpeg"/><Relationship Id="rId1" Type="http://schemas.openxmlformats.org/officeDocument/2006/relationships/tags" Target="../tags/tag159.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82.jpeg"/><Relationship Id="rId2" Type="http://schemas.openxmlformats.org/officeDocument/2006/relationships/tags" Target="../tags/tag164.xml"/><Relationship Id="rId1" Type="http://schemas.openxmlformats.org/officeDocument/2006/relationships/image" Target="../media/image90.jpe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tags" Target="../tags/tag169.xml"/><Relationship Id="rId4" Type="http://schemas.openxmlformats.org/officeDocument/2006/relationships/image" Target="../media/image92.jpeg"/><Relationship Id="rId3" Type="http://schemas.openxmlformats.org/officeDocument/2006/relationships/tags" Target="../tags/tag168.xml"/><Relationship Id="rId2" Type="http://schemas.openxmlformats.org/officeDocument/2006/relationships/image" Target="../media/image51.png"/><Relationship Id="rId1" Type="http://schemas.openxmlformats.org/officeDocument/2006/relationships/tags" Target="../tags/tag167.xml"/></Relationships>
</file>

<file path=ppt/slides/_rels/slide39.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image" Target="../media/image37.png"/><Relationship Id="rId7" Type="http://schemas.openxmlformats.org/officeDocument/2006/relationships/tags" Target="../tags/tag173.xml"/><Relationship Id="rId6" Type="http://schemas.openxmlformats.org/officeDocument/2006/relationships/image" Target="../media/image56.png"/><Relationship Id="rId5" Type="http://schemas.openxmlformats.org/officeDocument/2006/relationships/tags" Target="../tags/tag172.xml"/><Relationship Id="rId4" Type="http://schemas.openxmlformats.org/officeDocument/2006/relationships/image" Target="../media/image55.png"/><Relationship Id="rId3" Type="http://schemas.openxmlformats.org/officeDocument/2006/relationships/tags" Target="../tags/tag171.xml"/><Relationship Id="rId2" Type="http://schemas.openxmlformats.org/officeDocument/2006/relationships/image" Target="../media/image54.png"/><Relationship Id="rId11" Type="http://schemas.openxmlformats.org/officeDocument/2006/relationships/slideLayout" Target="../slideLayouts/slideLayout2.xml"/><Relationship Id="rId10" Type="http://schemas.openxmlformats.org/officeDocument/2006/relationships/image" Target="../media/image94.jpeg"/><Relationship Id="rId1" Type="http://schemas.openxmlformats.org/officeDocument/2006/relationships/tags" Target="../tags/tag17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image" Target="../media/image60.png"/><Relationship Id="rId7" Type="http://schemas.openxmlformats.org/officeDocument/2006/relationships/tags" Target="../tags/tag178.xml"/><Relationship Id="rId6" Type="http://schemas.openxmlformats.org/officeDocument/2006/relationships/image" Target="../media/image58.png"/><Relationship Id="rId5" Type="http://schemas.openxmlformats.org/officeDocument/2006/relationships/tags" Target="../tags/tag177.xml"/><Relationship Id="rId4" Type="http://schemas.openxmlformats.org/officeDocument/2006/relationships/image" Target="../media/image57.png"/><Relationship Id="rId3" Type="http://schemas.openxmlformats.org/officeDocument/2006/relationships/tags" Target="../tags/tag176.xml"/><Relationship Id="rId2" Type="http://schemas.openxmlformats.org/officeDocument/2006/relationships/image" Target="../media/image51.png"/><Relationship Id="rId18" Type="http://schemas.openxmlformats.org/officeDocument/2006/relationships/slideLayout" Target="../slideLayouts/slideLayout2.xml"/><Relationship Id="rId17" Type="http://schemas.openxmlformats.org/officeDocument/2006/relationships/image" Target="../media/image17.png"/><Relationship Id="rId16" Type="http://schemas.openxmlformats.org/officeDocument/2006/relationships/tags" Target="../tags/tag182.xml"/><Relationship Id="rId15" Type="http://schemas.openxmlformats.org/officeDocument/2006/relationships/slide" Target="slide9.xml"/><Relationship Id="rId14" Type="http://schemas.openxmlformats.org/officeDocument/2006/relationships/image" Target="../media/image96.jpeg"/><Relationship Id="rId13" Type="http://schemas.openxmlformats.org/officeDocument/2006/relationships/tags" Target="../tags/tag181.xml"/><Relationship Id="rId12" Type="http://schemas.openxmlformats.org/officeDocument/2006/relationships/image" Target="../media/image95.jpeg"/><Relationship Id="rId11" Type="http://schemas.openxmlformats.org/officeDocument/2006/relationships/tags" Target="../tags/tag180.xml"/><Relationship Id="rId10" Type="http://schemas.openxmlformats.org/officeDocument/2006/relationships/image" Target="../media/image37.png"/><Relationship Id="rId1" Type="http://schemas.openxmlformats.org/officeDocument/2006/relationships/tags" Target="../tags/tag17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7.jpeg"/><Relationship Id="rId1" Type="http://schemas.openxmlformats.org/officeDocument/2006/relationships/tags" Target="../tags/tag18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8.jpeg"/><Relationship Id="rId1" Type="http://schemas.openxmlformats.org/officeDocument/2006/relationships/tags" Target="../tags/tag184.xml"/></Relationships>
</file>

<file path=ppt/slides/_rels/slide43.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image" Target="../media/image99.jpeg"/><Relationship Id="rId7" Type="http://schemas.openxmlformats.org/officeDocument/2006/relationships/tags" Target="../tags/tag188.xml"/><Relationship Id="rId6" Type="http://schemas.openxmlformats.org/officeDocument/2006/relationships/image" Target="../media/image37.png"/><Relationship Id="rId5" Type="http://schemas.openxmlformats.org/officeDocument/2006/relationships/tags" Target="../tags/tag187.xml"/><Relationship Id="rId4" Type="http://schemas.openxmlformats.org/officeDocument/2006/relationships/image" Target="../media/image76.png"/><Relationship Id="rId3" Type="http://schemas.openxmlformats.org/officeDocument/2006/relationships/tags" Target="../tags/tag186.xml"/><Relationship Id="rId2" Type="http://schemas.openxmlformats.org/officeDocument/2006/relationships/image" Target="../media/image40.png"/><Relationship Id="rId12" Type="http://schemas.openxmlformats.org/officeDocument/2006/relationships/slideLayout" Target="../slideLayouts/slideLayout2.xml"/><Relationship Id="rId11" Type="http://schemas.openxmlformats.org/officeDocument/2006/relationships/tags" Target="../tags/tag190.xml"/><Relationship Id="rId10" Type="http://schemas.openxmlformats.org/officeDocument/2006/relationships/image" Target="../media/image100.jpeg"/><Relationship Id="rId1" Type="http://schemas.openxmlformats.org/officeDocument/2006/relationships/tags" Target="../tags/tag185.xml"/></Relationships>
</file>

<file path=ppt/slides/_rels/slide44.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image" Target="../media/image101.png"/><Relationship Id="rId7" Type="http://schemas.openxmlformats.org/officeDocument/2006/relationships/tags" Target="../tags/tag194.xml"/><Relationship Id="rId6" Type="http://schemas.openxmlformats.org/officeDocument/2006/relationships/image" Target="../media/image44.png"/><Relationship Id="rId5" Type="http://schemas.openxmlformats.org/officeDocument/2006/relationships/tags" Target="../tags/tag193.xml"/><Relationship Id="rId4" Type="http://schemas.openxmlformats.org/officeDocument/2006/relationships/image" Target="../media/image15.png"/><Relationship Id="rId3" Type="http://schemas.openxmlformats.org/officeDocument/2006/relationships/tags" Target="../tags/tag192.xml"/><Relationship Id="rId2" Type="http://schemas.openxmlformats.org/officeDocument/2006/relationships/image" Target="../media/image43.png"/><Relationship Id="rId19" Type="http://schemas.openxmlformats.org/officeDocument/2006/relationships/slideLayout" Target="../slideLayouts/slideLayout2.xml"/><Relationship Id="rId18" Type="http://schemas.openxmlformats.org/officeDocument/2006/relationships/image" Target="../media/image104.jpeg"/><Relationship Id="rId17" Type="http://schemas.openxmlformats.org/officeDocument/2006/relationships/tags" Target="../tags/tag199.xml"/><Relationship Id="rId16" Type="http://schemas.openxmlformats.org/officeDocument/2006/relationships/image" Target="../media/image103.jpeg"/><Relationship Id="rId15" Type="http://schemas.openxmlformats.org/officeDocument/2006/relationships/tags" Target="../tags/tag198.xml"/><Relationship Id="rId14" Type="http://schemas.openxmlformats.org/officeDocument/2006/relationships/image" Target="../media/image37.png"/><Relationship Id="rId13" Type="http://schemas.openxmlformats.org/officeDocument/2006/relationships/tags" Target="../tags/tag197.xml"/><Relationship Id="rId12" Type="http://schemas.openxmlformats.org/officeDocument/2006/relationships/image" Target="../media/image102.png"/><Relationship Id="rId11" Type="http://schemas.openxmlformats.org/officeDocument/2006/relationships/tags" Target="../tags/tag196.xml"/><Relationship Id="rId10" Type="http://schemas.openxmlformats.org/officeDocument/2006/relationships/image" Target="../media/image46.png"/><Relationship Id="rId1" Type="http://schemas.openxmlformats.org/officeDocument/2006/relationships/tags" Target="../tags/tag191.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1.png"/><Relationship Id="rId3" Type="http://schemas.openxmlformats.org/officeDocument/2006/relationships/tags" Target="../tags/tag201.xml"/><Relationship Id="rId2" Type="http://schemas.openxmlformats.org/officeDocument/2006/relationships/image" Target="../media/image105.jpeg"/><Relationship Id="rId1" Type="http://schemas.openxmlformats.org/officeDocument/2006/relationships/tags" Target="../tags/tag200.xml"/></Relationships>
</file>

<file path=ppt/slides/_rels/slide46.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image" Target="../media/image56.png"/><Relationship Id="rId7" Type="http://schemas.openxmlformats.org/officeDocument/2006/relationships/tags" Target="../tags/tag205.xml"/><Relationship Id="rId6" Type="http://schemas.openxmlformats.org/officeDocument/2006/relationships/image" Target="../media/image55.png"/><Relationship Id="rId5" Type="http://schemas.openxmlformats.org/officeDocument/2006/relationships/tags" Target="../tags/tag204.xml"/><Relationship Id="rId4" Type="http://schemas.openxmlformats.org/officeDocument/2006/relationships/image" Target="../media/image54.png"/><Relationship Id="rId3" Type="http://schemas.openxmlformats.org/officeDocument/2006/relationships/tags" Target="../tags/tag203.xml"/><Relationship Id="rId23" Type="http://schemas.openxmlformats.org/officeDocument/2006/relationships/slideLayout" Target="../slideLayouts/slideLayout2.xml"/><Relationship Id="rId22" Type="http://schemas.openxmlformats.org/officeDocument/2006/relationships/image" Target="../media/image17.png"/><Relationship Id="rId21" Type="http://schemas.openxmlformats.org/officeDocument/2006/relationships/tags" Target="../tags/tag212.xml"/><Relationship Id="rId20" Type="http://schemas.openxmlformats.org/officeDocument/2006/relationships/slide" Target="slide9.xml"/><Relationship Id="rId2" Type="http://schemas.openxmlformats.org/officeDocument/2006/relationships/image" Target="../media/image106.jpeg"/><Relationship Id="rId19" Type="http://schemas.openxmlformats.org/officeDocument/2006/relationships/tags" Target="../tags/tag211.xml"/><Relationship Id="rId18" Type="http://schemas.openxmlformats.org/officeDocument/2006/relationships/image" Target="../media/image60.png"/><Relationship Id="rId17" Type="http://schemas.openxmlformats.org/officeDocument/2006/relationships/tags" Target="../tags/tag210.xml"/><Relationship Id="rId16" Type="http://schemas.openxmlformats.org/officeDocument/2006/relationships/image" Target="../media/image58.png"/><Relationship Id="rId15" Type="http://schemas.openxmlformats.org/officeDocument/2006/relationships/tags" Target="../tags/tag209.xml"/><Relationship Id="rId14" Type="http://schemas.openxmlformats.org/officeDocument/2006/relationships/image" Target="../media/image57.png"/><Relationship Id="rId13" Type="http://schemas.openxmlformats.org/officeDocument/2006/relationships/tags" Target="../tags/tag208.xml"/><Relationship Id="rId12" Type="http://schemas.openxmlformats.org/officeDocument/2006/relationships/image" Target="../media/image51.png"/><Relationship Id="rId11" Type="http://schemas.openxmlformats.org/officeDocument/2006/relationships/tags" Target="../tags/tag207.xml"/><Relationship Id="rId10" Type="http://schemas.openxmlformats.org/officeDocument/2006/relationships/image" Target="../media/image37.png"/><Relationship Id="rId1" Type="http://schemas.openxmlformats.org/officeDocument/2006/relationships/tags" Target="../tags/tag20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7.jpeg"/><Relationship Id="rId1" Type="http://schemas.openxmlformats.org/officeDocument/2006/relationships/tags" Target="../tags/tag213.xml"/></Relationships>
</file>

<file path=ppt/slides/_rels/slide48.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image" Target="../media/image37.png"/><Relationship Id="rId7" Type="http://schemas.openxmlformats.org/officeDocument/2006/relationships/tags" Target="../tags/tag217.xml"/><Relationship Id="rId6" Type="http://schemas.openxmlformats.org/officeDocument/2006/relationships/image" Target="../media/image20.png"/><Relationship Id="rId5" Type="http://schemas.openxmlformats.org/officeDocument/2006/relationships/tags" Target="../tags/tag216.xml"/><Relationship Id="rId4" Type="http://schemas.openxmlformats.org/officeDocument/2006/relationships/image" Target="../media/image19.png"/><Relationship Id="rId3" Type="http://schemas.openxmlformats.org/officeDocument/2006/relationships/tags" Target="../tags/tag215.xml"/><Relationship Id="rId2" Type="http://schemas.openxmlformats.org/officeDocument/2006/relationships/image" Target="../media/image22.jpeg"/><Relationship Id="rId13" Type="http://schemas.openxmlformats.org/officeDocument/2006/relationships/slideLayout" Target="../slideLayouts/slideLayout2.xml"/><Relationship Id="rId12" Type="http://schemas.openxmlformats.org/officeDocument/2006/relationships/image" Target="../media/image24.png"/><Relationship Id="rId11" Type="http://schemas.openxmlformats.org/officeDocument/2006/relationships/tags" Target="../tags/tag219.xml"/><Relationship Id="rId10" Type="http://schemas.openxmlformats.org/officeDocument/2006/relationships/image" Target="../media/image23.png"/><Relationship Id="rId1" Type="http://schemas.openxmlformats.org/officeDocument/2006/relationships/tags" Target="../tags/tag214.xml"/></Relationships>
</file>

<file path=ppt/slides/_rels/slide49.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image" Target="../media/image110.png"/><Relationship Id="rId7" Type="http://schemas.openxmlformats.org/officeDocument/2006/relationships/tags" Target="../tags/tag223.xml"/><Relationship Id="rId6" Type="http://schemas.openxmlformats.org/officeDocument/2006/relationships/image" Target="../media/image37.png"/><Relationship Id="rId5" Type="http://schemas.openxmlformats.org/officeDocument/2006/relationships/tags" Target="../tags/tag222.xml"/><Relationship Id="rId4" Type="http://schemas.openxmlformats.org/officeDocument/2006/relationships/image" Target="../media/image109.png"/><Relationship Id="rId3" Type="http://schemas.openxmlformats.org/officeDocument/2006/relationships/tags" Target="../tags/tag221.xml"/><Relationship Id="rId2" Type="http://schemas.openxmlformats.org/officeDocument/2006/relationships/image" Target="../media/image108.png"/><Relationship Id="rId16" Type="http://schemas.openxmlformats.org/officeDocument/2006/relationships/slideLayout" Target="../slideLayouts/slideLayout2.xml"/><Relationship Id="rId15" Type="http://schemas.openxmlformats.org/officeDocument/2006/relationships/image" Target="../media/image112.jpeg"/><Relationship Id="rId14" Type="http://schemas.openxmlformats.org/officeDocument/2006/relationships/tags" Target="../tags/tag227.xml"/><Relationship Id="rId13" Type="http://schemas.openxmlformats.org/officeDocument/2006/relationships/image" Target="../media/image111.jpeg"/><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image" Target="../media/image28.png"/><Relationship Id="rId1" Type="http://schemas.openxmlformats.org/officeDocument/2006/relationships/tags" Target="../tags/tag2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32.png"/><Relationship Id="rId7" Type="http://schemas.openxmlformats.org/officeDocument/2006/relationships/tags" Target="../tags/tag231.xml"/><Relationship Id="rId6" Type="http://schemas.openxmlformats.org/officeDocument/2006/relationships/image" Target="../media/image31.png"/><Relationship Id="rId5" Type="http://schemas.openxmlformats.org/officeDocument/2006/relationships/tags" Target="../tags/tag230.xml"/><Relationship Id="rId4" Type="http://schemas.openxmlformats.org/officeDocument/2006/relationships/image" Target="../media/image30.png"/><Relationship Id="rId3" Type="http://schemas.openxmlformats.org/officeDocument/2006/relationships/tags" Target="../tags/tag229.xml"/><Relationship Id="rId20" Type="http://schemas.openxmlformats.org/officeDocument/2006/relationships/slideLayout" Target="../slideLayouts/slideLayout2.xml"/><Relationship Id="rId2" Type="http://schemas.openxmlformats.org/officeDocument/2006/relationships/image" Target="../media/image113.jpeg"/><Relationship Id="rId19" Type="http://schemas.openxmlformats.org/officeDocument/2006/relationships/image" Target="../media/image38.png"/><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image" Target="../media/image114.png"/><Relationship Id="rId15" Type="http://schemas.openxmlformats.org/officeDocument/2006/relationships/tags" Target="../tags/tag235.xml"/><Relationship Id="rId14" Type="http://schemas.openxmlformats.org/officeDocument/2006/relationships/image" Target="../media/image35.png"/><Relationship Id="rId13" Type="http://schemas.openxmlformats.org/officeDocument/2006/relationships/tags" Target="../tags/tag234.xml"/><Relationship Id="rId12" Type="http://schemas.openxmlformats.org/officeDocument/2006/relationships/image" Target="../media/image34.png"/><Relationship Id="rId11" Type="http://schemas.openxmlformats.org/officeDocument/2006/relationships/tags" Target="../tags/tag233.xml"/><Relationship Id="rId10" Type="http://schemas.openxmlformats.org/officeDocument/2006/relationships/image" Target="../media/image37.png"/><Relationship Id="rId1" Type="http://schemas.openxmlformats.org/officeDocument/2006/relationships/tags" Target="../tags/tag228.xml"/></Relationships>
</file>

<file path=ppt/slides/_rels/slide51.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image" Target="../media/image37.png"/><Relationship Id="rId5" Type="http://schemas.openxmlformats.org/officeDocument/2006/relationships/tags" Target="../tags/tag240.xml"/><Relationship Id="rId4" Type="http://schemas.openxmlformats.org/officeDocument/2006/relationships/image" Target="../media/image76.png"/><Relationship Id="rId3" Type="http://schemas.openxmlformats.org/officeDocument/2006/relationships/tags" Target="../tags/tag239.xml"/><Relationship Id="rId21" Type="http://schemas.openxmlformats.org/officeDocument/2006/relationships/slideLayout" Target="../slideLayouts/slideLayout2.xml"/><Relationship Id="rId20" Type="http://schemas.openxmlformats.org/officeDocument/2006/relationships/tags" Target="../tags/tag248.xml"/><Relationship Id="rId2" Type="http://schemas.openxmlformats.org/officeDocument/2006/relationships/image" Target="../media/image40.png"/><Relationship Id="rId19" Type="http://schemas.openxmlformats.org/officeDocument/2006/relationships/image" Target="../media/image62.png"/><Relationship Id="rId18" Type="http://schemas.openxmlformats.org/officeDocument/2006/relationships/tags" Target="../tags/tag247.xml"/><Relationship Id="rId17" Type="http://schemas.openxmlformats.org/officeDocument/2006/relationships/image" Target="../media/image46.png"/><Relationship Id="rId16" Type="http://schemas.openxmlformats.org/officeDocument/2006/relationships/tags" Target="../tags/tag246.xml"/><Relationship Id="rId15" Type="http://schemas.openxmlformats.org/officeDocument/2006/relationships/image" Target="../media/image115.png"/><Relationship Id="rId14" Type="http://schemas.openxmlformats.org/officeDocument/2006/relationships/tags" Target="../tags/tag245.xml"/><Relationship Id="rId13" Type="http://schemas.openxmlformats.org/officeDocument/2006/relationships/image" Target="../media/image44.png"/><Relationship Id="rId12" Type="http://schemas.openxmlformats.org/officeDocument/2006/relationships/tags" Target="../tags/tag244.xml"/><Relationship Id="rId11" Type="http://schemas.openxmlformats.org/officeDocument/2006/relationships/image" Target="../media/image14.png"/><Relationship Id="rId10" Type="http://schemas.openxmlformats.org/officeDocument/2006/relationships/tags" Target="../tags/tag243.xml"/><Relationship Id="rId1" Type="http://schemas.openxmlformats.org/officeDocument/2006/relationships/tags" Target="../tags/tag238.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7.jpeg"/><Relationship Id="rId3" Type="http://schemas.openxmlformats.org/officeDocument/2006/relationships/tags" Target="../tags/tag250.xml"/><Relationship Id="rId2" Type="http://schemas.openxmlformats.org/officeDocument/2006/relationships/image" Target="../media/image116.jpeg"/><Relationship Id="rId1" Type="http://schemas.openxmlformats.org/officeDocument/2006/relationships/tags" Target="../tags/tag249.xml"/></Relationships>
</file>

<file path=ppt/slides/_rels/slide53.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image" Target="../media/image121.jpeg"/><Relationship Id="rId7" Type="http://schemas.openxmlformats.org/officeDocument/2006/relationships/tags" Target="../tags/tag254.xml"/><Relationship Id="rId6" Type="http://schemas.openxmlformats.org/officeDocument/2006/relationships/image" Target="../media/image120.png"/><Relationship Id="rId5" Type="http://schemas.openxmlformats.org/officeDocument/2006/relationships/tags" Target="../tags/tag253.xml"/><Relationship Id="rId4" Type="http://schemas.openxmlformats.org/officeDocument/2006/relationships/image" Target="../media/image119.png"/><Relationship Id="rId3" Type="http://schemas.openxmlformats.org/officeDocument/2006/relationships/tags" Target="../tags/tag252.xml"/><Relationship Id="rId2" Type="http://schemas.openxmlformats.org/officeDocument/2006/relationships/image" Target="../media/image118.png"/><Relationship Id="rId13" Type="http://schemas.openxmlformats.org/officeDocument/2006/relationships/slideLayout" Target="../slideLayouts/slideLayout2.xml"/><Relationship Id="rId12" Type="http://schemas.openxmlformats.org/officeDocument/2006/relationships/image" Target="../media/image123.jpeg"/><Relationship Id="rId11" Type="http://schemas.openxmlformats.org/officeDocument/2006/relationships/tags" Target="../tags/tag256.xml"/><Relationship Id="rId10" Type="http://schemas.openxmlformats.org/officeDocument/2006/relationships/image" Target="../media/image122.jpeg"/><Relationship Id="rId1" Type="http://schemas.openxmlformats.org/officeDocument/2006/relationships/tags" Target="../tags/tag251.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5.jpeg"/><Relationship Id="rId3" Type="http://schemas.openxmlformats.org/officeDocument/2006/relationships/tags" Target="../tags/tag258.xml"/><Relationship Id="rId2" Type="http://schemas.openxmlformats.org/officeDocument/2006/relationships/image" Target="../media/image124.jpeg"/><Relationship Id="rId1" Type="http://schemas.openxmlformats.org/officeDocument/2006/relationships/tags" Target="../tags/tag257.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27.jpeg"/><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image" Target="../media/image37.png"/><Relationship Id="rId3" Type="http://schemas.openxmlformats.org/officeDocument/2006/relationships/tags" Target="../tags/tag260.xml"/><Relationship Id="rId2" Type="http://schemas.openxmlformats.org/officeDocument/2006/relationships/image" Target="../media/image126.jpeg"/><Relationship Id="rId1" Type="http://schemas.openxmlformats.org/officeDocument/2006/relationships/tags" Target="../tags/tag259.xml"/></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0.jpeg"/><Relationship Id="rId5" Type="http://schemas.openxmlformats.org/officeDocument/2006/relationships/tags" Target="../tags/tag265.xml"/><Relationship Id="rId4" Type="http://schemas.openxmlformats.org/officeDocument/2006/relationships/image" Target="../media/image129.jpeg"/><Relationship Id="rId3" Type="http://schemas.openxmlformats.org/officeDocument/2006/relationships/tags" Target="../tags/tag264.xml"/><Relationship Id="rId2" Type="http://schemas.openxmlformats.org/officeDocument/2006/relationships/image" Target="../media/image128.png"/><Relationship Id="rId1" Type="http://schemas.openxmlformats.org/officeDocument/2006/relationships/tags" Target="../tags/tag263.xml"/></Relationships>
</file>

<file path=ppt/slides/_rels/slide57.xml.rels><?xml version="1.0" encoding="UTF-8" standalone="yes"?>
<Relationships xmlns="http://schemas.openxmlformats.org/package/2006/relationships"><Relationship Id="rId9" Type="http://schemas.openxmlformats.org/officeDocument/2006/relationships/image" Target="../media/image132.jpeg"/><Relationship Id="rId8" Type="http://schemas.openxmlformats.org/officeDocument/2006/relationships/tags" Target="../tags/tag270.xml"/><Relationship Id="rId7" Type="http://schemas.openxmlformats.org/officeDocument/2006/relationships/image" Target="../media/image51.png"/><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image" Target="../media/image131.png"/><Relationship Id="rId3" Type="http://schemas.openxmlformats.org/officeDocument/2006/relationships/tags" Target="../tags/tag267.xml"/><Relationship Id="rId2" Type="http://schemas.openxmlformats.org/officeDocument/2006/relationships/image" Target="../media/image37.png"/><Relationship Id="rId14" Type="http://schemas.openxmlformats.org/officeDocument/2006/relationships/slideLayout" Target="../slideLayouts/slideLayout2.xml"/><Relationship Id="rId13" Type="http://schemas.openxmlformats.org/officeDocument/2006/relationships/image" Target="../media/image134.jpeg"/><Relationship Id="rId12" Type="http://schemas.openxmlformats.org/officeDocument/2006/relationships/tags" Target="../tags/tag272.xml"/><Relationship Id="rId11" Type="http://schemas.openxmlformats.org/officeDocument/2006/relationships/image" Target="../media/image133.jpeg"/><Relationship Id="rId10" Type="http://schemas.openxmlformats.org/officeDocument/2006/relationships/tags" Target="../tags/tag271.xml"/><Relationship Id="rId1" Type="http://schemas.openxmlformats.org/officeDocument/2006/relationships/tags" Target="../tags/tag266.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tags" Target="../tags/tag275.xml"/><Relationship Id="rId4" Type="http://schemas.openxmlformats.org/officeDocument/2006/relationships/image" Target="../media/image136.jpeg"/><Relationship Id="rId3" Type="http://schemas.openxmlformats.org/officeDocument/2006/relationships/tags" Target="../tags/tag274.xml"/><Relationship Id="rId2" Type="http://schemas.openxmlformats.org/officeDocument/2006/relationships/image" Target="../media/image135.png"/><Relationship Id="rId1" Type="http://schemas.openxmlformats.org/officeDocument/2006/relationships/tags" Target="../tags/tag273.xml"/></Relationships>
</file>

<file path=ppt/slides/_rels/slide59.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image" Target="../media/image140.png"/><Relationship Id="rId7" Type="http://schemas.openxmlformats.org/officeDocument/2006/relationships/tags" Target="../tags/tag279.xml"/><Relationship Id="rId6" Type="http://schemas.openxmlformats.org/officeDocument/2006/relationships/image" Target="../media/image139.jpeg"/><Relationship Id="rId5" Type="http://schemas.openxmlformats.org/officeDocument/2006/relationships/tags" Target="../tags/tag278.xml"/><Relationship Id="rId4" Type="http://schemas.openxmlformats.org/officeDocument/2006/relationships/image" Target="../media/image138.jpeg"/><Relationship Id="rId3" Type="http://schemas.openxmlformats.org/officeDocument/2006/relationships/tags" Target="../tags/tag277.xml"/><Relationship Id="rId2" Type="http://schemas.openxmlformats.org/officeDocument/2006/relationships/image" Target="../media/image132.jpeg"/><Relationship Id="rId13" Type="http://schemas.openxmlformats.org/officeDocument/2006/relationships/slideLayout" Target="../slideLayouts/slideLayout2.xml"/><Relationship Id="rId12" Type="http://schemas.openxmlformats.org/officeDocument/2006/relationships/image" Target="../media/image142.png"/><Relationship Id="rId11" Type="http://schemas.openxmlformats.org/officeDocument/2006/relationships/tags" Target="../tags/tag281.xml"/><Relationship Id="rId10" Type="http://schemas.openxmlformats.org/officeDocument/2006/relationships/image" Target="../media/image141.png"/><Relationship Id="rId1" Type="http://schemas.openxmlformats.org/officeDocument/2006/relationships/tags" Target="../tags/tag27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9" Type="http://schemas.openxmlformats.org/officeDocument/2006/relationships/image" Target="../media/image144.jpeg"/><Relationship Id="rId8" Type="http://schemas.openxmlformats.org/officeDocument/2006/relationships/tags" Target="../tags/tag286.xml"/><Relationship Id="rId7" Type="http://schemas.openxmlformats.org/officeDocument/2006/relationships/image" Target="../media/image51.png"/><Relationship Id="rId6" Type="http://schemas.openxmlformats.org/officeDocument/2006/relationships/tags" Target="../tags/tag285.xml"/><Relationship Id="rId5" Type="http://schemas.openxmlformats.org/officeDocument/2006/relationships/image" Target="../media/image143.png"/><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image" Target="../media/image37.png"/><Relationship Id="rId12" Type="http://schemas.openxmlformats.org/officeDocument/2006/relationships/slideLayout" Target="../slideLayouts/slideLayout2.xml"/><Relationship Id="rId11" Type="http://schemas.openxmlformats.org/officeDocument/2006/relationships/image" Target="../media/image145.jpeg"/><Relationship Id="rId10" Type="http://schemas.openxmlformats.org/officeDocument/2006/relationships/tags" Target="../tags/tag287.xml"/><Relationship Id="rId1" Type="http://schemas.openxmlformats.org/officeDocument/2006/relationships/tags" Target="../tags/tag28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6.jpeg"/><Relationship Id="rId1" Type="http://schemas.openxmlformats.org/officeDocument/2006/relationships/tags" Target="../tags/tag288.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8.jpeg"/><Relationship Id="rId3" Type="http://schemas.openxmlformats.org/officeDocument/2006/relationships/tags" Target="../tags/tag290.xml"/><Relationship Id="rId2" Type="http://schemas.openxmlformats.org/officeDocument/2006/relationships/image" Target="../media/image147.png"/><Relationship Id="rId1" Type="http://schemas.openxmlformats.org/officeDocument/2006/relationships/tags" Target="../tags/tag289.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2.png"/><Relationship Id="rId7" Type="http://schemas.openxmlformats.org/officeDocument/2006/relationships/tags" Target="../tags/tag294.xml"/><Relationship Id="rId6" Type="http://schemas.openxmlformats.org/officeDocument/2006/relationships/image" Target="../media/image151.jpeg"/><Relationship Id="rId5" Type="http://schemas.openxmlformats.org/officeDocument/2006/relationships/tags" Target="../tags/tag293.xml"/><Relationship Id="rId4" Type="http://schemas.openxmlformats.org/officeDocument/2006/relationships/image" Target="../media/image150.jpeg"/><Relationship Id="rId3" Type="http://schemas.openxmlformats.org/officeDocument/2006/relationships/tags" Target="../tags/tag292.xml"/><Relationship Id="rId2" Type="http://schemas.openxmlformats.org/officeDocument/2006/relationships/image" Target="../media/image149.png"/><Relationship Id="rId1" Type="http://schemas.openxmlformats.org/officeDocument/2006/relationships/tags" Target="../tags/tag291.xml"/></Relationships>
</file>

<file path=ppt/slides/_rels/slide64.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image" Target="../media/image37.png"/><Relationship Id="rId7" Type="http://schemas.openxmlformats.org/officeDocument/2006/relationships/tags" Target="../tags/tag298.xml"/><Relationship Id="rId6" Type="http://schemas.openxmlformats.org/officeDocument/2006/relationships/image" Target="../media/image154.jpeg"/><Relationship Id="rId5" Type="http://schemas.openxmlformats.org/officeDocument/2006/relationships/tags" Target="../tags/tag297.xml"/><Relationship Id="rId4" Type="http://schemas.openxmlformats.org/officeDocument/2006/relationships/image" Target="../media/image153.jpeg"/><Relationship Id="rId3" Type="http://schemas.openxmlformats.org/officeDocument/2006/relationships/tags" Target="../tags/tag296.xml"/><Relationship Id="rId2" Type="http://schemas.openxmlformats.org/officeDocument/2006/relationships/image" Target="../media/image144.jpeg"/><Relationship Id="rId17" Type="http://schemas.openxmlformats.org/officeDocument/2006/relationships/slideLayout" Target="../slideLayouts/slideLayout2.xml"/><Relationship Id="rId16" Type="http://schemas.openxmlformats.org/officeDocument/2006/relationships/image" Target="../media/image17.png"/><Relationship Id="rId15" Type="http://schemas.openxmlformats.org/officeDocument/2006/relationships/tags" Target="../tags/tag302.xml"/><Relationship Id="rId14" Type="http://schemas.openxmlformats.org/officeDocument/2006/relationships/slide" Target="slide9.xml"/><Relationship Id="rId13" Type="http://schemas.openxmlformats.org/officeDocument/2006/relationships/image" Target="../media/image51.png"/><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image" Target="../media/image143.png"/><Relationship Id="rId1" Type="http://schemas.openxmlformats.org/officeDocument/2006/relationships/tags" Target="../tags/tag295.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6.jpeg"/><Relationship Id="rId3" Type="http://schemas.openxmlformats.org/officeDocument/2006/relationships/tags" Target="../tags/tag304.xml"/><Relationship Id="rId2" Type="http://schemas.openxmlformats.org/officeDocument/2006/relationships/image" Target="../media/image155.jpeg"/><Relationship Id="rId1" Type="http://schemas.openxmlformats.org/officeDocument/2006/relationships/tags" Target="../tags/tag303.xml"/></Relationships>
</file>

<file path=ppt/slides/_rels/slide66.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image" Target="../media/image159.png"/><Relationship Id="rId7" Type="http://schemas.openxmlformats.org/officeDocument/2006/relationships/tags" Target="../tags/tag308.xml"/><Relationship Id="rId6" Type="http://schemas.openxmlformats.org/officeDocument/2006/relationships/image" Target="../media/image40.png"/><Relationship Id="rId5" Type="http://schemas.openxmlformats.org/officeDocument/2006/relationships/tags" Target="../tags/tag307.xml"/><Relationship Id="rId4" Type="http://schemas.openxmlformats.org/officeDocument/2006/relationships/image" Target="../media/image158.jpeg"/><Relationship Id="rId3" Type="http://schemas.openxmlformats.org/officeDocument/2006/relationships/tags" Target="../tags/tag306.xml"/><Relationship Id="rId2" Type="http://schemas.openxmlformats.org/officeDocument/2006/relationships/image" Target="../media/image157.jpeg"/><Relationship Id="rId12" Type="http://schemas.openxmlformats.org/officeDocument/2006/relationships/slideLayout" Target="../slideLayouts/slideLayout2.xml"/><Relationship Id="rId11" Type="http://schemas.openxmlformats.org/officeDocument/2006/relationships/tags" Target="../tags/tag310.xml"/><Relationship Id="rId10" Type="http://schemas.openxmlformats.org/officeDocument/2006/relationships/image" Target="../media/image37.png"/><Relationship Id="rId1" Type="http://schemas.openxmlformats.org/officeDocument/2006/relationships/tags" Target="../tags/tag305.xml"/></Relationships>
</file>

<file path=ppt/slides/_rels/slide6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image" Target="../media/image162.png"/><Relationship Id="rId7" Type="http://schemas.openxmlformats.org/officeDocument/2006/relationships/tags" Target="../tags/tag314.xml"/><Relationship Id="rId6" Type="http://schemas.openxmlformats.org/officeDocument/2006/relationships/image" Target="../media/image43.png"/><Relationship Id="rId5" Type="http://schemas.openxmlformats.org/officeDocument/2006/relationships/tags" Target="../tags/tag313.xml"/><Relationship Id="rId4" Type="http://schemas.openxmlformats.org/officeDocument/2006/relationships/image" Target="../media/image161.jpeg"/><Relationship Id="rId3" Type="http://schemas.openxmlformats.org/officeDocument/2006/relationships/tags" Target="../tags/tag312.xml"/><Relationship Id="rId2" Type="http://schemas.openxmlformats.org/officeDocument/2006/relationships/image" Target="../media/image160.jpeg"/><Relationship Id="rId19" Type="http://schemas.openxmlformats.org/officeDocument/2006/relationships/slideLayout" Target="../slideLayouts/slideLayout2.xml"/><Relationship Id="rId18" Type="http://schemas.openxmlformats.org/officeDocument/2006/relationships/image" Target="../media/image37.png"/><Relationship Id="rId17" Type="http://schemas.openxmlformats.org/officeDocument/2006/relationships/tags" Target="../tags/tag319.xml"/><Relationship Id="rId16" Type="http://schemas.openxmlformats.org/officeDocument/2006/relationships/image" Target="../media/image102.png"/><Relationship Id="rId15" Type="http://schemas.openxmlformats.org/officeDocument/2006/relationships/tags" Target="../tags/tag318.xml"/><Relationship Id="rId14" Type="http://schemas.openxmlformats.org/officeDocument/2006/relationships/image" Target="../media/image46.png"/><Relationship Id="rId13" Type="http://schemas.openxmlformats.org/officeDocument/2006/relationships/tags" Target="../tags/tag317.xml"/><Relationship Id="rId12" Type="http://schemas.openxmlformats.org/officeDocument/2006/relationships/image" Target="../media/image163.png"/><Relationship Id="rId11" Type="http://schemas.openxmlformats.org/officeDocument/2006/relationships/tags" Target="../tags/tag316.xml"/><Relationship Id="rId10" Type="http://schemas.openxmlformats.org/officeDocument/2006/relationships/image" Target="../media/image44.png"/><Relationship Id="rId1" Type="http://schemas.openxmlformats.org/officeDocument/2006/relationships/tags" Target="../tags/tag311.xml"/></Relationships>
</file>

<file path=ppt/slides/_rels/slide68.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image" Target="../media/image166.jpeg"/><Relationship Id="rId7" Type="http://schemas.openxmlformats.org/officeDocument/2006/relationships/tags" Target="../tags/tag323.xml"/><Relationship Id="rId6" Type="http://schemas.openxmlformats.org/officeDocument/2006/relationships/image" Target="../media/image165.jpeg"/><Relationship Id="rId5" Type="http://schemas.openxmlformats.org/officeDocument/2006/relationships/tags" Target="../tags/tag322.xml"/><Relationship Id="rId4" Type="http://schemas.openxmlformats.org/officeDocument/2006/relationships/image" Target="../media/image37.png"/><Relationship Id="rId3" Type="http://schemas.openxmlformats.org/officeDocument/2006/relationships/tags" Target="../tags/tag321.xml"/><Relationship Id="rId2" Type="http://schemas.openxmlformats.org/officeDocument/2006/relationships/image" Target="../media/image164.png"/><Relationship Id="rId13" Type="http://schemas.openxmlformats.org/officeDocument/2006/relationships/slideLayout" Target="../slideLayouts/slideLayout2.xml"/><Relationship Id="rId12" Type="http://schemas.openxmlformats.org/officeDocument/2006/relationships/image" Target="../media/image51.png"/><Relationship Id="rId11" Type="http://schemas.openxmlformats.org/officeDocument/2006/relationships/tags" Target="../tags/tag325.xml"/><Relationship Id="rId10" Type="http://schemas.openxmlformats.org/officeDocument/2006/relationships/image" Target="../media/image167.jpeg"/><Relationship Id="rId1" Type="http://schemas.openxmlformats.org/officeDocument/2006/relationships/tags" Target="../tags/tag320.xml"/></Relationships>
</file>

<file path=ppt/slides/_rels/slide69.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image" Target="../media/image51.png"/><Relationship Id="rId7" Type="http://schemas.openxmlformats.org/officeDocument/2006/relationships/image" Target="../media/image37.png"/><Relationship Id="rId6" Type="http://schemas.openxmlformats.org/officeDocument/2006/relationships/tags" Target="../tags/tag327.xml"/><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168.jpeg"/><Relationship Id="rId15" Type="http://schemas.openxmlformats.org/officeDocument/2006/relationships/slideLayout" Target="../slideLayouts/slideLayout2.xml"/><Relationship Id="rId14" Type="http://schemas.openxmlformats.org/officeDocument/2006/relationships/image" Target="../media/image17.png"/><Relationship Id="rId13" Type="http://schemas.openxmlformats.org/officeDocument/2006/relationships/tags" Target="../tags/tag329.xml"/><Relationship Id="rId12" Type="http://schemas.openxmlformats.org/officeDocument/2006/relationships/slide" Target="slide9.xml"/><Relationship Id="rId11" Type="http://schemas.openxmlformats.org/officeDocument/2006/relationships/tags" Target="../tags/tag328.xml"/><Relationship Id="rId10" Type="http://schemas.openxmlformats.org/officeDocument/2006/relationships/image" Target="../media/image58.png"/><Relationship Id="rId1" Type="http://schemas.openxmlformats.org/officeDocument/2006/relationships/tags" Target="../tags/tag326.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tags" Target="../tags/tag8.xml"/><Relationship Id="rId4" Type="http://schemas.openxmlformats.org/officeDocument/2006/relationships/image" Target="../media/image6.png"/><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4.jpeg"/><Relationship Id="rId5" Type="http://schemas.openxmlformats.org/officeDocument/2006/relationships/image" Target="../media/image173.jpeg"/><Relationship Id="rId4" Type="http://schemas.openxmlformats.org/officeDocument/2006/relationships/image" Target="../media/image172.png"/><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image" Target="../media/image169.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5.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6.png"/><Relationship Id="rId1" Type="http://schemas.openxmlformats.org/officeDocument/2006/relationships/tags" Target="../tags/tag330.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0.jpeg"/><Relationship Id="rId5" Type="http://schemas.openxmlformats.org/officeDocument/2006/relationships/tags" Target="../tags/tag332.xml"/><Relationship Id="rId4" Type="http://schemas.openxmlformats.org/officeDocument/2006/relationships/image" Target="../media/image179.jpeg"/><Relationship Id="rId3" Type="http://schemas.openxmlformats.org/officeDocument/2006/relationships/tags" Target="../tags/tag331.xml"/><Relationship Id="rId2" Type="http://schemas.openxmlformats.org/officeDocument/2006/relationships/image" Target="../media/image178.jpeg"/><Relationship Id="rId1" Type="http://schemas.openxmlformats.org/officeDocument/2006/relationships/image" Target="../media/image177.jpeg"/></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2.jpeg"/><Relationship Id="rId7" Type="http://schemas.openxmlformats.org/officeDocument/2006/relationships/tags" Target="../tags/tag336.xml"/><Relationship Id="rId6" Type="http://schemas.openxmlformats.org/officeDocument/2006/relationships/image" Target="../media/image181.jpeg"/><Relationship Id="rId5" Type="http://schemas.openxmlformats.org/officeDocument/2006/relationships/tags" Target="../tags/tag335.xml"/><Relationship Id="rId4" Type="http://schemas.openxmlformats.org/officeDocument/2006/relationships/image" Target="../media/image37.png"/><Relationship Id="rId3" Type="http://schemas.openxmlformats.org/officeDocument/2006/relationships/tags" Target="../tags/tag334.xml"/><Relationship Id="rId2" Type="http://schemas.openxmlformats.org/officeDocument/2006/relationships/image" Target="../media/image23.png"/><Relationship Id="rId1" Type="http://schemas.openxmlformats.org/officeDocument/2006/relationships/tags" Target="../tags/tag333.xml"/></Relationships>
</file>

<file path=ppt/slides/_rels/slide7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4.jpeg"/><Relationship Id="rId7" Type="http://schemas.openxmlformats.org/officeDocument/2006/relationships/tags" Target="../tags/tag340.xml"/><Relationship Id="rId6" Type="http://schemas.openxmlformats.org/officeDocument/2006/relationships/image" Target="../media/image183.jpeg"/><Relationship Id="rId5" Type="http://schemas.openxmlformats.org/officeDocument/2006/relationships/tags" Target="../tags/tag339.xml"/><Relationship Id="rId4" Type="http://schemas.openxmlformats.org/officeDocument/2006/relationships/image" Target="../media/image37.png"/><Relationship Id="rId3" Type="http://schemas.openxmlformats.org/officeDocument/2006/relationships/tags" Target="../tags/tag338.xml"/><Relationship Id="rId2" Type="http://schemas.openxmlformats.org/officeDocument/2006/relationships/image" Target="../media/image28.png"/><Relationship Id="rId1" Type="http://schemas.openxmlformats.org/officeDocument/2006/relationships/tags" Target="../tags/tag337.xml"/></Relationships>
</file>

<file path=ppt/slides/_rels/slide76.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image" Target="../media/image187.png"/><Relationship Id="rId7" Type="http://schemas.openxmlformats.org/officeDocument/2006/relationships/tags" Target="../tags/tag344.xml"/><Relationship Id="rId6" Type="http://schemas.openxmlformats.org/officeDocument/2006/relationships/image" Target="../media/image44.png"/><Relationship Id="rId5" Type="http://schemas.openxmlformats.org/officeDocument/2006/relationships/tags" Target="../tags/tag343.xml"/><Relationship Id="rId4" Type="http://schemas.openxmlformats.org/officeDocument/2006/relationships/image" Target="../media/image186.png"/><Relationship Id="rId3" Type="http://schemas.openxmlformats.org/officeDocument/2006/relationships/tags" Target="../tags/tag342.xml"/><Relationship Id="rId2" Type="http://schemas.openxmlformats.org/officeDocument/2006/relationships/image" Target="../media/image185.png"/><Relationship Id="rId19" Type="http://schemas.openxmlformats.org/officeDocument/2006/relationships/slideLayout" Target="../slideLayouts/slideLayout2.xml"/><Relationship Id="rId18" Type="http://schemas.openxmlformats.org/officeDocument/2006/relationships/image" Target="../media/image190.jpeg"/><Relationship Id="rId17" Type="http://schemas.openxmlformats.org/officeDocument/2006/relationships/tags" Target="../tags/tag349.xml"/><Relationship Id="rId16" Type="http://schemas.openxmlformats.org/officeDocument/2006/relationships/image" Target="../media/image189.jpeg"/><Relationship Id="rId15" Type="http://schemas.openxmlformats.org/officeDocument/2006/relationships/tags" Target="../tags/tag348.xml"/><Relationship Id="rId14" Type="http://schemas.openxmlformats.org/officeDocument/2006/relationships/image" Target="../media/image37.png"/><Relationship Id="rId13" Type="http://schemas.openxmlformats.org/officeDocument/2006/relationships/tags" Target="../tags/tag347.xml"/><Relationship Id="rId12" Type="http://schemas.openxmlformats.org/officeDocument/2006/relationships/image" Target="../media/image62.png"/><Relationship Id="rId11" Type="http://schemas.openxmlformats.org/officeDocument/2006/relationships/tags" Target="../tags/tag346.xml"/><Relationship Id="rId10" Type="http://schemas.openxmlformats.org/officeDocument/2006/relationships/image" Target="../media/image188.png"/><Relationship Id="rId1" Type="http://schemas.openxmlformats.org/officeDocument/2006/relationships/tags" Target="../tags/tag341.xml"/></Relationships>
</file>

<file path=ppt/slides/_rels/slide77.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image" Target="../media/image194.png"/><Relationship Id="rId7" Type="http://schemas.openxmlformats.org/officeDocument/2006/relationships/tags" Target="../tags/tag353.xml"/><Relationship Id="rId6" Type="http://schemas.openxmlformats.org/officeDocument/2006/relationships/image" Target="../media/image193.png"/><Relationship Id="rId5" Type="http://schemas.openxmlformats.org/officeDocument/2006/relationships/tags" Target="../tags/tag352.xml"/><Relationship Id="rId4" Type="http://schemas.openxmlformats.org/officeDocument/2006/relationships/image" Target="../media/image192.png"/><Relationship Id="rId3" Type="http://schemas.openxmlformats.org/officeDocument/2006/relationships/tags" Target="../tags/tag351.xml"/><Relationship Id="rId2" Type="http://schemas.openxmlformats.org/officeDocument/2006/relationships/image" Target="../media/image191.png"/><Relationship Id="rId17" Type="http://schemas.openxmlformats.org/officeDocument/2006/relationships/slideLayout" Target="../slideLayouts/slideLayout2.xml"/><Relationship Id="rId16" Type="http://schemas.openxmlformats.org/officeDocument/2006/relationships/image" Target="../media/image197.jpeg"/><Relationship Id="rId15" Type="http://schemas.openxmlformats.org/officeDocument/2006/relationships/tags" Target="../tags/tag357.xml"/><Relationship Id="rId14" Type="http://schemas.openxmlformats.org/officeDocument/2006/relationships/image" Target="../media/image196.jpeg"/><Relationship Id="rId13" Type="http://schemas.openxmlformats.org/officeDocument/2006/relationships/tags" Target="../tags/tag356.xml"/><Relationship Id="rId12" Type="http://schemas.openxmlformats.org/officeDocument/2006/relationships/image" Target="../media/image33.png"/><Relationship Id="rId11" Type="http://schemas.openxmlformats.org/officeDocument/2006/relationships/tags" Target="../tags/tag355.xml"/><Relationship Id="rId10" Type="http://schemas.openxmlformats.org/officeDocument/2006/relationships/image" Target="../media/image195.png"/><Relationship Id="rId1" Type="http://schemas.openxmlformats.org/officeDocument/2006/relationships/tags" Target="../tags/tag350.xml"/></Relationships>
</file>

<file path=ppt/slides/_rels/slide78.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image" Target="../media/image200.jpeg"/><Relationship Id="rId7" Type="http://schemas.openxmlformats.org/officeDocument/2006/relationships/tags" Target="../tags/tag361.xml"/><Relationship Id="rId6" Type="http://schemas.openxmlformats.org/officeDocument/2006/relationships/image" Target="../media/image51.png"/><Relationship Id="rId5" Type="http://schemas.openxmlformats.org/officeDocument/2006/relationships/tags" Target="../tags/tag360.xml"/><Relationship Id="rId4" Type="http://schemas.openxmlformats.org/officeDocument/2006/relationships/image" Target="../media/image199.png"/><Relationship Id="rId3" Type="http://schemas.openxmlformats.org/officeDocument/2006/relationships/tags" Target="../tags/tag359.xml"/><Relationship Id="rId2" Type="http://schemas.openxmlformats.org/officeDocument/2006/relationships/image" Target="../media/image198.png"/><Relationship Id="rId11" Type="http://schemas.openxmlformats.org/officeDocument/2006/relationships/slideLayout" Target="../slideLayouts/slideLayout2.xml"/><Relationship Id="rId10" Type="http://schemas.openxmlformats.org/officeDocument/2006/relationships/image" Target="../media/image201.jpeg"/><Relationship Id="rId1" Type="http://schemas.openxmlformats.org/officeDocument/2006/relationships/tags" Target="../tags/tag358.xml"/></Relationships>
</file>

<file path=ppt/slides/_rels/slide79.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367.xml"/><Relationship Id="rId7" Type="http://schemas.openxmlformats.org/officeDocument/2006/relationships/image" Target="../media/image56.png"/><Relationship Id="rId6" Type="http://schemas.openxmlformats.org/officeDocument/2006/relationships/tags" Target="../tags/tag366.xml"/><Relationship Id="rId5" Type="http://schemas.openxmlformats.org/officeDocument/2006/relationships/image" Target="../media/image55.png"/><Relationship Id="rId4" Type="http://schemas.openxmlformats.org/officeDocument/2006/relationships/tags" Target="../tags/tag365.xml"/><Relationship Id="rId3" Type="http://schemas.openxmlformats.org/officeDocument/2006/relationships/image" Target="../media/image54.png"/><Relationship Id="rId2" Type="http://schemas.openxmlformats.org/officeDocument/2006/relationships/tags" Target="../tags/tag364.xml"/><Relationship Id="rId12" Type="http://schemas.openxmlformats.org/officeDocument/2006/relationships/slideLayout" Target="../slideLayouts/slideLayout2.xml"/><Relationship Id="rId11" Type="http://schemas.openxmlformats.org/officeDocument/2006/relationships/image" Target="../media/image202.jpeg"/><Relationship Id="rId10" Type="http://schemas.openxmlformats.org/officeDocument/2006/relationships/tags" Target="../tags/tag368.xml"/><Relationship Id="rId1" Type="http://schemas.openxmlformats.org/officeDocument/2006/relationships/tags" Target="../tags/tag36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image" Target="../media/image204.png"/><Relationship Id="rId7" Type="http://schemas.openxmlformats.org/officeDocument/2006/relationships/tags" Target="../tags/tag372.xml"/><Relationship Id="rId6" Type="http://schemas.openxmlformats.org/officeDocument/2006/relationships/image" Target="../media/image187.png"/><Relationship Id="rId5" Type="http://schemas.openxmlformats.org/officeDocument/2006/relationships/tags" Target="../tags/tag371.xml"/><Relationship Id="rId4" Type="http://schemas.openxmlformats.org/officeDocument/2006/relationships/image" Target="../media/image44.png"/><Relationship Id="rId3" Type="http://schemas.openxmlformats.org/officeDocument/2006/relationships/tags" Target="../tags/tag370.xml"/><Relationship Id="rId23" Type="http://schemas.openxmlformats.org/officeDocument/2006/relationships/slideLayout" Target="../slideLayouts/slideLayout2.xml"/><Relationship Id="rId22" Type="http://schemas.openxmlformats.org/officeDocument/2006/relationships/image" Target="../media/image209.jpeg"/><Relationship Id="rId21" Type="http://schemas.openxmlformats.org/officeDocument/2006/relationships/tags" Target="../tags/tag379.xml"/><Relationship Id="rId20" Type="http://schemas.openxmlformats.org/officeDocument/2006/relationships/image" Target="../media/image208.jpeg"/><Relationship Id="rId2" Type="http://schemas.openxmlformats.org/officeDocument/2006/relationships/image" Target="../media/image203.png"/><Relationship Id="rId19" Type="http://schemas.openxmlformats.org/officeDocument/2006/relationships/tags" Target="../tags/tag378.xml"/><Relationship Id="rId18" Type="http://schemas.openxmlformats.org/officeDocument/2006/relationships/image" Target="../media/image207.png"/><Relationship Id="rId17" Type="http://schemas.openxmlformats.org/officeDocument/2006/relationships/tags" Target="../tags/tag377.xml"/><Relationship Id="rId16" Type="http://schemas.openxmlformats.org/officeDocument/2006/relationships/image" Target="../media/image206.png"/><Relationship Id="rId15" Type="http://schemas.openxmlformats.org/officeDocument/2006/relationships/tags" Target="../tags/tag376.xml"/><Relationship Id="rId14" Type="http://schemas.openxmlformats.org/officeDocument/2006/relationships/image" Target="../media/image205.png"/><Relationship Id="rId13" Type="http://schemas.openxmlformats.org/officeDocument/2006/relationships/tags" Target="../tags/tag375.xml"/><Relationship Id="rId12" Type="http://schemas.openxmlformats.org/officeDocument/2006/relationships/image" Target="../media/image37.png"/><Relationship Id="rId11" Type="http://schemas.openxmlformats.org/officeDocument/2006/relationships/tags" Target="../tags/tag374.xml"/><Relationship Id="rId10" Type="http://schemas.openxmlformats.org/officeDocument/2006/relationships/image" Target="../media/image79.png"/><Relationship Id="rId1" Type="http://schemas.openxmlformats.org/officeDocument/2006/relationships/tags" Target="../tags/tag369.xml"/></Relationships>
</file>

<file path=ppt/slides/_rels/slide81.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image" Target="../media/image211.jpeg"/><Relationship Id="rId7" Type="http://schemas.openxmlformats.org/officeDocument/2006/relationships/tags" Target="../tags/tag383.xml"/><Relationship Id="rId6" Type="http://schemas.openxmlformats.org/officeDocument/2006/relationships/image" Target="../media/image37.png"/><Relationship Id="rId5" Type="http://schemas.openxmlformats.org/officeDocument/2006/relationships/tags" Target="../tags/tag382.xml"/><Relationship Id="rId4" Type="http://schemas.openxmlformats.org/officeDocument/2006/relationships/image" Target="../media/image51.png"/><Relationship Id="rId3" Type="http://schemas.openxmlformats.org/officeDocument/2006/relationships/tags" Target="../tags/tag381.xml"/><Relationship Id="rId2" Type="http://schemas.openxmlformats.org/officeDocument/2006/relationships/image" Target="../media/image210.png"/><Relationship Id="rId11" Type="http://schemas.openxmlformats.org/officeDocument/2006/relationships/slideLayout" Target="../slideLayouts/slideLayout2.xml"/><Relationship Id="rId10" Type="http://schemas.openxmlformats.org/officeDocument/2006/relationships/image" Target="../media/image212.jpeg"/><Relationship Id="rId1" Type="http://schemas.openxmlformats.org/officeDocument/2006/relationships/tags" Target="../tags/tag380.xml"/></Relationships>
</file>

<file path=ppt/slides/_rels/slide82.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image" Target="../media/image37.png"/><Relationship Id="rId7" Type="http://schemas.openxmlformats.org/officeDocument/2006/relationships/tags" Target="../tags/tag388.xml"/><Relationship Id="rId6" Type="http://schemas.openxmlformats.org/officeDocument/2006/relationships/image" Target="../media/image56.png"/><Relationship Id="rId5" Type="http://schemas.openxmlformats.org/officeDocument/2006/relationships/tags" Target="../tags/tag387.xml"/><Relationship Id="rId4" Type="http://schemas.openxmlformats.org/officeDocument/2006/relationships/image" Target="../media/image55.png"/><Relationship Id="rId3" Type="http://schemas.openxmlformats.org/officeDocument/2006/relationships/tags" Target="../tags/tag386.xml"/><Relationship Id="rId20" Type="http://schemas.openxmlformats.org/officeDocument/2006/relationships/slideLayout" Target="../slideLayouts/slideLayout2.xml"/><Relationship Id="rId2" Type="http://schemas.openxmlformats.org/officeDocument/2006/relationships/image" Target="../media/image54.png"/><Relationship Id="rId19" Type="http://schemas.openxmlformats.org/officeDocument/2006/relationships/image" Target="../media/image213.jpeg"/><Relationship Id="rId18" Type="http://schemas.openxmlformats.org/officeDocument/2006/relationships/tags" Target="../tags/tag394.xml"/><Relationship Id="rId17" Type="http://schemas.openxmlformats.org/officeDocument/2006/relationships/tags" Target="../tags/tag393.xml"/><Relationship Id="rId16" Type="http://schemas.openxmlformats.org/officeDocument/2006/relationships/image" Target="../media/image60.png"/><Relationship Id="rId15" Type="http://schemas.openxmlformats.org/officeDocument/2006/relationships/tags" Target="../tags/tag392.xml"/><Relationship Id="rId14" Type="http://schemas.openxmlformats.org/officeDocument/2006/relationships/image" Target="../media/image58.png"/><Relationship Id="rId13" Type="http://schemas.openxmlformats.org/officeDocument/2006/relationships/tags" Target="../tags/tag391.xml"/><Relationship Id="rId12" Type="http://schemas.openxmlformats.org/officeDocument/2006/relationships/image" Target="../media/image57.png"/><Relationship Id="rId11" Type="http://schemas.openxmlformats.org/officeDocument/2006/relationships/tags" Target="../tags/tag390.xml"/><Relationship Id="rId10" Type="http://schemas.openxmlformats.org/officeDocument/2006/relationships/image" Target="../media/image51.png"/><Relationship Id="rId1" Type="http://schemas.openxmlformats.org/officeDocument/2006/relationships/tags" Target="../tags/tag385.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4.jpeg"/><Relationship Id="rId1" Type="http://schemas.openxmlformats.org/officeDocument/2006/relationships/tags" Target="../tags/tag395.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5.jpeg"/><Relationship Id="rId1" Type="http://schemas.openxmlformats.org/officeDocument/2006/relationships/tags" Target="../tags/tag396.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6.png"/><Relationship Id="rId1" Type="http://schemas.openxmlformats.org/officeDocument/2006/relationships/tags" Target="../tags/tag397.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17.png"/><Relationship Id="rId4" Type="http://schemas.openxmlformats.org/officeDocument/2006/relationships/tags" Target="../tags/tag400.xml"/><Relationship Id="rId3" Type="http://schemas.openxmlformats.org/officeDocument/2006/relationships/image" Target="../media/image177.jpeg"/><Relationship Id="rId2" Type="http://schemas.openxmlformats.org/officeDocument/2006/relationships/tags" Target="../tags/tag399.xml"/><Relationship Id="rId1" Type="http://schemas.openxmlformats.org/officeDocument/2006/relationships/tags" Target="../tags/tag398.xml"/></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tags" Target="../tags/tag403.xml"/><Relationship Id="rId4" Type="http://schemas.openxmlformats.org/officeDocument/2006/relationships/slide" Target="slide9.xml"/><Relationship Id="rId3" Type="http://schemas.openxmlformats.org/officeDocument/2006/relationships/image" Target="../media/image218.jpeg"/><Relationship Id="rId2" Type="http://schemas.openxmlformats.org/officeDocument/2006/relationships/tags" Target="../tags/tag402.xml"/><Relationship Id="rId1" Type="http://schemas.openxmlformats.org/officeDocument/2006/relationships/tags" Target="../tags/tag401.xml"/></Relationships>
</file>

<file path=ppt/slides/_rels/slide8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4.xml"/><Relationship Id="rId7" Type="http://schemas.openxmlformats.org/officeDocument/2006/relationships/image" Target="../media/image11.png"/><Relationship Id="rId6" Type="http://schemas.openxmlformats.org/officeDocument/2006/relationships/tags" Target="../tags/tag13.xml"/><Relationship Id="rId5" Type="http://schemas.openxmlformats.org/officeDocument/2006/relationships/image" Target="../media/image10.png"/><Relationship Id="rId4" Type="http://schemas.openxmlformats.org/officeDocument/2006/relationships/tags" Target="../tags/tag12.xml"/><Relationship Id="rId37" Type="http://schemas.openxmlformats.org/officeDocument/2006/relationships/slideLayout" Target="../slideLayouts/slideLayout2.xml"/><Relationship Id="rId36" Type="http://schemas.openxmlformats.org/officeDocument/2006/relationships/image" Target="../media/image17.png"/><Relationship Id="rId35" Type="http://schemas.openxmlformats.org/officeDocument/2006/relationships/tags" Target="../tags/tag26.xml"/><Relationship Id="rId34" Type="http://schemas.openxmlformats.org/officeDocument/2006/relationships/slide" Target="slide2.xml"/><Relationship Id="rId33" Type="http://schemas.openxmlformats.org/officeDocument/2006/relationships/tags" Target="../tags/tag25.xml"/><Relationship Id="rId32" Type="http://schemas.openxmlformats.org/officeDocument/2006/relationships/slide" Target="slide65.xml"/><Relationship Id="rId31" Type="http://schemas.openxmlformats.org/officeDocument/2006/relationships/tags" Target="../tags/tag24.xml"/><Relationship Id="rId30" Type="http://schemas.openxmlformats.org/officeDocument/2006/relationships/slide" Target="slide47.xml"/><Relationship Id="rId3" Type="http://schemas.openxmlformats.org/officeDocument/2006/relationships/image" Target="../media/image9.png"/><Relationship Id="rId29" Type="http://schemas.openxmlformats.org/officeDocument/2006/relationships/tags" Target="../tags/tag23.xml"/><Relationship Id="rId28" Type="http://schemas.openxmlformats.org/officeDocument/2006/relationships/slide" Target="slide41.xml"/><Relationship Id="rId27" Type="http://schemas.openxmlformats.org/officeDocument/2006/relationships/tags" Target="../tags/tag22.xml"/><Relationship Id="rId26" Type="http://schemas.openxmlformats.org/officeDocument/2006/relationships/slide" Target="slide28.xml"/><Relationship Id="rId25" Type="http://schemas.openxmlformats.org/officeDocument/2006/relationships/tags" Target="../tags/tag21.xml"/><Relationship Id="rId24" Type="http://schemas.openxmlformats.org/officeDocument/2006/relationships/slide" Target="slide35.xml"/><Relationship Id="rId23" Type="http://schemas.openxmlformats.org/officeDocument/2006/relationships/tags" Target="../tags/tag20.xml"/><Relationship Id="rId22" Type="http://schemas.openxmlformats.org/officeDocument/2006/relationships/slide" Target="slide22.xml"/><Relationship Id="rId21" Type="http://schemas.openxmlformats.org/officeDocument/2006/relationships/image" Target="../media/image4.svg"/><Relationship Id="rId20" Type="http://schemas.openxmlformats.org/officeDocument/2006/relationships/image" Target="../media/image3.png"/><Relationship Id="rId2" Type="http://schemas.openxmlformats.org/officeDocument/2006/relationships/tags" Target="../tags/tag11.xml"/><Relationship Id="rId19" Type="http://schemas.openxmlformats.org/officeDocument/2006/relationships/tags" Target="../tags/tag19.xml"/><Relationship Id="rId18" Type="http://schemas.openxmlformats.org/officeDocument/2006/relationships/slide" Target="slide10.xml"/><Relationship Id="rId17" Type="http://schemas.openxmlformats.org/officeDocument/2006/relationships/image" Target="../media/image16.png"/><Relationship Id="rId16" Type="http://schemas.openxmlformats.org/officeDocument/2006/relationships/tags" Target="../tags/tag18.xml"/><Relationship Id="rId15" Type="http://schemas.openxmlformats.org/officeDocument/2006/relationships/image" Target="../media/image15.png"/><Relationship Id="rId14" Type="http://schemas.openxmlformats.org/officeDocument/2006/relationships/tags" Target="../tags/tag17.xml"/><Relationship Id="rId13" Type="http://schemas.openxmlformats.org/officeDocument/2006/relationships/image" Target="../media/image14.png"/><Relationship Id="rId12" Type="http://schemas.openxmlformats.org/officeDocument/2006/relationships/tags" Target="../tags/tag16.xml"/><Relationship Id="rId11" Type="http://schemas.openxmlformats.org/officeDocument/2006/relationships/image" Target="../media/image13.png"/><Relationship Id="rId10" Type="http://schemas.openxmlformats.org/officeDocument/2006/relationships/tags" Target="../tags/tag15.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9.jpeg"/><Relationship Id="rId2" Type="http://schemas.openxmlformats.org/officeDocument/2006/relationships/tags" Target="../tags/tag410.xml"/><Relationship Id="rId1" Type="http://schemas.openxmlformats.org/officeDocument/2006/relationships/tags" Target="../tags/tag4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627784" y="3068960"/>
            <a:ext cx="6624736" cy="596900"/>
          </a:xfrm>
        </p:spPr>
        <p:txBody>
          <a:bodyPr/>
          <a:lstStyle/>
          <a:p>
            <a:r>
              <a:rPr lang="zh-CN" altLang="en-US" sz="4000" dirty="0">
                <a:solidFill>
                  <a:srgbClr val="CC0000"/>
                </a:solidFill>
                <a:ea typeface="宋体" panose="02010600030101010101" pitchFamily="2" charset="-122"/>
              </a:rPr>
              <a:t>项目</a:t>
            </a:r>
            <a:r>
              <a:rPr lang="en-US" altLang="zh-CN" sz="4000" dirty="0">
                <a:solidFill>
                  <a:srgbClr val="CC0000"/>
                </a:solidFill>
                <a:ea typeface="宋体" panose="02010600030101010101" pitchFamily="2" charset="-122"/>
              </a:rPr>
              <a:t>3</a:t>
            </a:r>
            <a:r>
              <a:rPr lang="en-US" altLang="zh-CN" sz="4000" dirty="0">
                <a:solidFill>
                  <a:srgbClr val="CC0000"/>
                </a:solidFill>
                <a:ea typeface="宋体" panose="02010600030101010101" pitchFamily="2" charset="-122"/>
              </a:rPr>
              <a:t> </a:t>
            </a:r>
            <a:r>
              <a:rPr b="0" dirty="0">
                <a:solidFill>
                  <a:srgbClr val="000000"/>
                </a:solidFill>
                <a:latin typeface="方正小标宋简体" pitchFamily="65" charset="-122"/>
                <a:ea typeface="方正小标宋简体" pitchFamily="65" charset="-122"/>
              </a:rPr>
              <a:t>轮廓铣加工</a:t>
            </a:r>
            <a:endParaRPr lang="en-US" altLang="zh-CN" b="0" dirty="0">
              <a:solidFill>
                <a:srgbClr val="000000"/>
              </a:solidFill>
              <a:latin typeface="方正小标宋简体" pitchFamily="65" charset="-122"/>
              <a:ea typeface="方正小标宋简体" pitchFamily="65" charset="-122"/>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8" name="文本框 107"/>
          <p:cNvSpPr txBox="1"/>
          <p:nvPr/>
        </p:nvSpPr>
        <p:spPr>
          <a:xfrm>
            <a:off x="395605" y="1341120"/>
            <a:ext cx="8464550" cy="4813300"/>
          </a:xfrm>
          <a:prstGeom prst="rect">
            <a:avLst/>
          </a:prstGeom>
          <a:noFill/>
          <a:ln w="9525">
            <a:noFill/>
          </a:ln>
        </p:spPr>
        <p:txBody>
          <a:bodyPr wrap="square">
            <a:spAutoFit/>
          </a:bodyPr>
          <a:p>
            <a:pPr marL="0" indent="0" algn="ctr" eaLnBrk="1" latinLnBrk="0" hangingPunct="1">
              <a:spcAft>
                <a:spcPts val="600"/>
              </a:spcAft>
            </a:pPr>
            <a:r>
              <a:rPr lang="en-US" altLang="zh-CN" sz="2200" b="1" kern="0" dirty="0">
                <a:solidFill>
                  <a:schemeClr val="hlink"/>
                </a:solidFill>
                <a:latin typeface="黑体" panose="02010609060101010101" charset="-122"/>
                <a:ea typeface="黑体" panose="02010609060101010101" charset="-122"/>
                <a:cs typeface="黑体" panose="02010609060101010101" charset="-122"/>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.1 型腔铣（</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CAVITY_MILL</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a:t>
            </a:r>
            <a:endParaRPr lang="zh-CN" altLang="en-US" sz="2200" b="1" kern="0" dirty="0">
              <a:solidFill>
                <a:schemeClr val="hlink"/>
              </a:solidFill>
              <a:latin typeface="黑体" panose="02010609060101010101" charset="-122"/>
              <a:ea typeface="黑体" panose="02010609060101010101" charset="-122"/>
              <a:cs typeface="黑体" panose="02010609060101010101" charset="-122"/>
            </a:endParaRPr>
          </a:p>
          <a:p>
            <a:pPr marL="0" indent="457200" eaLnBrk="1" latinLnBrk="0" hangingPunct="1">
              <a:lnSpc>
                <a:spcPct val="140000"/>
              </a:lnSpc>
            </a:pPr>
            <a:r>
              <a:rPr lang="zh-CN" altLang="en-US" sz="1800" b="1" kern="0" dirty="0">
                <a:solidFill>
                  <a:schemeClr val="hlink"/>
                </a:solidFill>
                <a:latin typeface="+mn-lt"/>
              </a:rPr>
              <a:t>型腔铣在数控加工应用上最为广泛，可用于大部分的粗加工，以及直壁型零件的精加工。型腔轮廓铣加工的特点是刀具路径在同一高度内完成一层切削，遇到曲面时将其绕过，下降一个高度进行下一层的切削。型腔铣在每一个切削层上，按照零件的截面形状来计算该层的刀路轨迹，根据切削层平面与毛坯和零件几何体的交线来定义切削范围。下面</a:t>
            </a:r>
            <a:r>
              <a:rPr lang="zh-CN" altLang="en-US" sz="1800" b="1" kern="0" dirty="0">
                <a:solidFill>
                  <a:schemeClr val="hlink"/>
                </a:solidFill>
                <a:latin typeface="Times New Roman" panose="02020603050405020304" charset="0"/>
                <a:cs typeface="Times New Roman" panose="02020603050405020304" charset="0"/>
              </a:rPr>
              <a:t>以图3-2-3所示零件</a:t>
            </a:r>
            <a:r>
              <a:rPr lang="zh-CN" altLang="en-US" sz="1800" b="1" kern="0" dirty="0">
                <a:solidFill>
                  <a:schemeClr val="hlink"/>
                </a:solidFill>
                <a:latin typeface="+mn-lt"/>
              </a:rPr>
              <a:t>进行介绍：</a:t>
            </a:r>
            <a:endParaRPr lang="zh-CN" altLang="en-US" sz="1800" b="1" kern="0" dirty="0">
              <a:solidFill>
                <a:schemeClr val="hlink"/>
              </a:solidFill>
              <a:latin typeface="+mn-lt"/>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p:txBody>
      </p:sp>
      <p:pic>
        <p:nvPicPr>
          <p:cNvPr id="184" name="图片 18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3347720" y="3789045"/>
            <a:ext cx="2177415" cy="1908175"/>
          </a:xfrm>
          <a:prstGeom prst="rect">
            <a:avLst/>
          </a:prstGeom>
        </p:spPr>
      </p:pic>
      <p:sp>
        <p:nvSpPr>
          <p:cNvPr id="2" name="文本框 1"/>
          <p:cNvSpPr txBox="1"/>
          <p:nvPr/>
        </p:nvSpPr>
        <p:spPr>
          <a:xfrm>
            <a:off x="3420110" y="5877560"/>
            <a:ext cx="2033905" cy="368300"/>
          </a:xfrm>
          <a:prstGeom prst="rect">
            <a:avLst/>
          </a:prstGeom>
          <a:noFill/>
          <a:ln w="9525">
            <a:noFill/>
          </a:ln>
        </p:spPr>
        <p:txBody>
          <a:bodyPr wrap="square">
            <a:spAutoFit/>
          </a:bodyPr>
          <a:p>
            <a:pPr marL="0" indent="0"/>
            <a:r>
              <a:rPr lang="zh-CN" sz="1800" b="0">
                <a:latin typeface="Calibri" panose="020F0502020204030204" charset="0"/>
                <a:ea typeface="宋体" panose="02010600030101010101" pitchFamily="2" charset="-122"/>
              </a:rPr>
              <a:t>图</a:t>
            </a:r>
            <a:r>
              <a:rPr lang="en-US" sz="1800" b="0">
                <a:latin typeface="Calibri" panose="020F0502020204030204" charset="0"/>
                <a:ea typeface="宋体" panose="02010600030101010101" pitchFamily="2" charset="-122"/>
              </a:rPr>
              <a:t>3-2-3 </a:t>
            </a:r>
            <a:r>
              <a:rPr lang="zh-CN" sz="1800" b="0">
                <a:latin typeface="Calibri" panose="020F0502020204030204" charset="0"/>
                <a:ea typeface="宋体" panose="02010600030101010101" pitchFamily="2" charset="-122"/>
              </a:rPr>
              <a:t>加工零件</a:t>
            </a:r>
            <a:endParaRPr lang="zh-CN" altLang="en-US" sz="1800" b="0">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341120"/>
            <a:ext cx="8587105" cy="4606290"/>
          </a:xfrm>
          <a:prstGeom prst="rect">
            <a:avLst/>
          </a:prstGeom>
          <a:noFill/>
          <a:ln w="9525">
            <a:noFill/>
          </a:ln>
        </p:spPr>
        <p:txBody>
          <a:bodyPr wrap="square">
            <a:spAutoFit/>
          </a:bodyPr>
          <a:p>
            <a:pPr marL="0" indent="0">
              <a:lnSpc>
                <a:spcPct val="140000"/>
              </a:lnSpc>
            </a:pPr>
            <a:r>
              <a:rPr lang="zh-CN" altLang="en-US" sz="2000" b="1" kern="0" dirty="0">
                <a:solidFill>
                  <a:srgbClr val="FF0000"/>
                </a:solidFill>
                <a:latin typeface="Times New Roman" panose="02020603050405020304" charset="0"/>
                <a:cs typeface="Times New Roman" panose="02020603050405020304" charset="0"/>
              </a:rPr>
              <a:t>加工步骤：</a:t>
            </a:r>
            <a:endParaRPr lang="zh-CN" altLang="en-US" sz="2000" b="1" kern="0" dirty="0">
              <a:solidFill>
                <a:srgbClr val="FF0000"/>
              </a:solidFill>
              <a:latin typeface="Times New Roman" panose="02020603050405020304" charset="0"/>
              <a:cs typeface="Times New Roman" panose="02020603050405020304" charset="0"/>
            </a:endParaRPr>
          </a:p>
          <a:p>
            <a:pPr marL="285750" indent="-285750">
              <a:lnSpc>
                <a:spcPct val="140000"/>
              </a:lnSpc>
              <a:buFont typeface="Wingdings" panose="05000000000000000000" charset="0"/>
              <a:buChar char="l"/>
            </a:pP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粗加工：</a:t>
            </a: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1.进入加工模块：</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（1）打开建模文件“图3. 2.3”。</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（2）进入加工环境。在“应用模块”功能选项卡中选择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加工按钮，弹出的“加工环境”对话框中“要创建的CAM组装”模块选择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选项，再按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按钮（如图3-2-4）。</a:t>
            </a:r>
            <a:endParaRPr lang="zh-CN" altLang="en-US" sz="2200" b="1">
              <a:latin typeface="Calibri" panose="020F0502020204030204" charset="0"/>
              <a:ea typeface="宋体" panose="02010600030101010101" pitchFamily="2" charset="-122"/>
            </a:endParaRPr>
          </a:p>
          <a:p>
            <a:pPr marL="0" indent="0">
              <a:lnSpc>
                <a:spcPct val="140000"/>
              </a:lnSpc>
            </a:pPr>
            <a:endParaRPr lang="zh-CN" altLang="en-US" sz="2200" b="1">
              <a:latin typeface="Calibri" panose="020F0502020204030204" charset="0"/>
              <a:ea typeface="宋体" panose="02010600030101010101" pitchFamily="2" charset="-122"/>
            </a:endParaRPr>
          </a:p>
          <a:p>
            <a:pPr marL="0" indent="0">
              <a:lnSpc>
                <a:spcPct val="140000"/>
              </a:lnSpc>
            </a:pPr>
            <a:endParaRPr lang="zh-CN" altLang="en-US" sz="2200" b="1">
              <a:latin typeface="Calibri" panose="020F0502020204030204" charset="0"/>
              <a:ea typeface="宋体" panose="02010600030101010101" pitchFamily="2" charset="-122"/>
            </a:endParaRPr>
          </a:p>
          <a:p>
            <a:pPr marL="0" indent="0">
              <a:lnSpc>
                <a:spcPct val="140000"/>
              </a:lnSpc>
            </a:pPr>
            <a:endParaRPr lang="zh-CN" altLang="en-US" sz="2200" b="1">
              <a:latin typeface="Calibri" panose="020F0502020204030204" charset="0"/>
              <a:ea typeface="宋体" panose="02010600030101010101" pitchFamily="2" charset="-122"/>
            </a:endParaRPr>
          </a:p>
          <a:p>
            <a:pPr marL="0" indent="0"/>
            <a:endParaRPr lang="zh-CN" altLang="en-US" sz="2200" b="1">
              <a:latin typeface="Calibri" panose="020F0502020204030204" charset="0"/>
              <a:ea typeface="宋体" panose="02010600030101010101" pitchFamily="2" charset="-122"/>
            </a:endParaRPr>
          </a:p>
        </p:txBody>
      </p:sp>
      <p:pic>
        <p:nvPicPr>
          <p:cNvPr id="15" name="图片 15"/>
          <p:cNvPicPr>
            <a:picLocks noChangeAspect="1"/>
          </p:cNvPicPr>
          <p:nvPr>
            <p:custDataLst>
              <p:tags r:id="rId2"/>
            </p:custDataLst>
          </p:nvPr>
        </p:nvPicPr>
        <p:blipFill>
          <a:blip r:embed="rId3"/>
          <a:srcRect b="40000"/>
          <a:stretch>
            <a:fillRect/>
          </a:stretch>
        </p:blipFill>
        <p:spPr>
          <a:xfrm>
            <a:off x="5940425" y="2957513"/>
            <a:ext cx="419100" cy="314325"/>
          </a:xfrm>
          <a:prstGeom prst="rect">
            <a:avLst/>
          </a:prstGeom>
          <a:ln>
            <a:noFill/>
          </a:ln>
        </p:spPr>
      </p:pic>
      <p:pic>
        <p:nvPicPr>
          <p:cNvPr id="133" name="图片 133"/>
          <p:cNvPicPr>
            <a:picLocks noChangeAspect="1"/>
          </p:cNvPicPr>
          <p:nvPr>
            <p:custDataLst>
              <p:tags r:id="rId4"/>
            </p:custDataLst>
          </p:nvPr>
        </p:nvPicPr>
        <p:blipFill>
          <a:blip r:embed="rId5"/>
          <a:stretch>
            <a:fillRect/>
          </a:stretch>
        </p:blipFill>
        <p:spPr>
          <a:xfrm>
            <a:off x="5076190" y="3429000"/>
            <a:ext cx="922020" cy="228600"/>
          </a:xfrm>
          <a:prstGeom prst="rect">
            <a:avLst/>
          </a:prstGeom>
        </p:spPr>
      </p:pic>
      <p:pic>
        <p:nvPicPr>
          <p:cNvPr id="17" name="图片 17"/>
          <p:cNvPicPr>
            <a:picLocks noChangeAspect="1"/>
          </p:cNvPicPr>
          <p:nvPr>
            <p:custDataLst>
              <p:tags r:id="rId6"/>
            </p:custDataLst>
          </p:nvPr>
        </p:nvPicPr>
        <p:blipFill>
          <a:blip r:embed="rId7"/>
          <a:stretch>
            <a:fillRect/>
          </a:stretch>
        </p:blipFill>
        <p:spPr>
          <a:xfrm>
            <a:off x="7236460" y="3390900"/>
            <a:ext cx="552450" cy="266700"/>
          </a:xfrm>
          <a:prstGeom prst="rect">
            <a:avLst/>
          </a:prstGeom>
        </p:spPr>
      </p:pic>
      <p:pic>
        <p:nvPicPr>
          <p:cNvPr id="185" name="图片 185"/>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2987675" y="3814445"/>
            <a:ext cx="2892425" cy="2291080"/>
          </a:xfrm>
          <a:prstGeom prst="rect">
            <a:avLst/>
          </a:prstGeom>
        </p:spPr>
      </p:pic>
      <p:sp>
        <p:nvSpPr>
          <p:cNvPr id="9" name="文本框 8"/>
          <p:cNvSpPr txBox="1"/>
          <p:nvPr>
            <p:custDataLst>
              <p:tags r:id="rId10"/>
            </p:custDataLst>
          </p:nvPr>
        </p:nvSpPr>
        <p:spPr>
          <a:xfrm>
            <a:off x="3203575" y="6118860"/>
            <a:ext cx="2423160" cy="368300"/>
          </a:xfrm>
          <a:prstGeom prst="rect">
            <a:avLst/>
          </a:prstGeom>
          <a:noFill/>
          <a:ln w="9525">
            <a:noFill/>
          </a:ln>
        </p:spPr>
        <p:txBody>
          <a:bodyPr wrap="square">
            <a:spAutoFit/>
          </a:bodyPr>
          <a:p>
            <a:pPr lvl="0" algn="l">
              <a:buClrTx/>
              <a:buSzTx/>
              <a:buFontTx/>
            </a:pPr>
            <a:r>
              <a:rPr lang="zh-CN" sz="1800">
                <a:solidFill>
                  <a:srgbClr val="070707"/>
                </a:solidFill>
                <a:latin typeface="Calibri" panose="020F0502020204030204" charset="0"/>
                <a:ea typeface="宋体" panose="02010600030101010101" pitchFamily="2" charset="-122"/>
                <a:sym typeface="+mn-ea"/>
              </a:rPr>
              <a:t>图</a:t>
            </a:r>
            <a:r>
              <a:rPr lang="zh-CN" sz="1800">
                <a:solidFill>
                  <a:srgbClr val="070707"/>
                </a:solidFill>
                <a:latin typeface="Calibri" panose="020F0502020204030204" charset="0"/>
                <a:ea typeface="宋体" panose="02010600030101010101" pitchFamily="2" charset="-122"/>
                <a:sym typeface="+mn-ea"/>
              </a:rPr>
              <a:t>3-2-4  CAM</a:t>
            </a:r>
            <a:r>
              <a:rPr lang="zh-CN" sz="1800">
                <a:solidFill>
                  <a:srgbClr val="070707"/>
                </a:solidFill>
                <a:latin typeface="Calibri" panose="020F0502020204030204" charset="0"/>
                <a:ea typeface="宋体" panose="02010600030101010101" pitchFamily="2" charset="-122"/>
                <a:sym typeface="+mn-ea"/>
              </a:rPr>
              <a:t>模块选择</a:t>
            </a:r>
            <a:endParaRPr lang="zh-CN" sz="1800">
              <a:solidFill>
                <a:srgbClr val="070707"/>
              </a:solidFill>
              <a:latin typeface="Calibri" panose="020F0502020204030204" charset="0"/>
              <a:ea typeface="宋体" panose="02010600030101010101" pitchFamily="2" charset="-122"/>
              <a:sym typeface="+mn-ea"/>
            </a:endParaRP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197610"/>
            <a:ext cx="8587105" cy="4377690"/>
          </a:xfrm>
          <a:prstGeom prst="rect">
            <a:avLst/>
          </a:prstGeom>
          <a:noFill/>
          <a:ln w="9525">
            <a:noFill/>
          </a:ln>
        </p:spPr>
        <p:txBody>
          <a:bodyPr wrap="square">
            <a:spAutoFit/>
          </a:bodyPr>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创建几何体模块；</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（1）进入几何视图界面。点击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几何视图图标，进入几何视图界面。双击图标</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，弹出“MCS 铣削”对话框。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（2）机床坐标系的设置</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在图3-2-5所示“点”的坐标对话框，在“Z”文本框中输入零件的高度“25”，点击</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按键返回，得到图3-2-6的加工坐标系。</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endParaRPr lang="zh-CN" altLang="en-US" sz="2200" b="1">
              <a:latin typeface="Calibri" panose="020F0502020204030204" charset="0"/>
              <a:ea typeface="宋体" panose="02010600030101010101" pitchFamily="2" charset="-122"/>
            </a:endParaRPr>
          </a:p>
          <a:p>
            <a:pPr marL="0" indent="0">
              <a:lnSpc>
                <a:spcPct val="140000"/>
              </a:lnSpc>
            </a:pPr>
            <a:endParaRPr lang="zh-CN" altLang="en-US" sz="2200" b="1">
              <a:latin typeface="Calibri" panose="020F0502020204030204" charset="0"/>
              <a:ea typeface="宋体" panose="02010600030101010101" pitchFamily="2" charset="-122"/>
            </a:endParaRPr>
          </a:p>
          <a:p>
            <a:pPr marL="0" indent="0">
              <a:lnSpc>
                <a:spcPct val="140000"/>
              </a:lnSpc>
            </a:pPr>
            <a:endParaRPr lang="zh-CN" altLang="en-US" sz="2200" b="1">
              <a:latin typeface="Calibri" panose="020F0502020204030204" charset="0"/>
              <a:ea typeface="宋体" panose="02010600030101010101" pitchFamily="2" charset="-122"/>
            </a:endParaRPr>
          </a:p>
          <a:p>
            <a:pPr marL="0" indent="0">
              <a:lnSpc>
                <a:spcPct val="140000"/>
              </a:lnSpc>
            </a:pPr>
            <a:r>
              <a:rPr lang="en-US" altLang="zh-CN" sz="1700">
                <a:solidFill>
                  <a:srgbClr val="070707"/>
                </a:solidFill>
                <a:latin typeface="Calibri" panose="020F0502020204030204" charset="0"/>
                <a:ea typeface="宋体" panose="02010600030101010101" pitchFamily="2" charset="-122"/>
              </a:rPr>
              <a:t>                                                                                                                        </a:t>
            </a:r>
            <a:endParaRPr lang="zh-CN" sz="1700">
              <a:solidFill>
                <a:srgbClr val="070707"/>
              </a:solidFill>
              <a:latin typeface="Calibri" panose="020F0502020204030204" charset="0"/>
              <a:ea typeface="宋体" panose="02010600030101010101" pitchFamily="2" charset="-122"/>
            </a:endParaRPr>
          </a:p>
          <a:p>
            <a:pPr marL="0" indent="0"/>
            <a:endParaRPr lang="zh-CN" altLang="en-US" sz="1700" b="1">
              <a:solidFill>
                <a:srgbClr val="070707"/>
              </a:solidFill>
              <a:latin typeface="Calibri" panose="020F0502020204030204" charset="0"/>
              <a:ea typeface="宋体" panose="02010600030101010101" pitchFamily="2" charset="-122"/>
            </a:endParaRPr>
          </a:p>
        </p:txBody>
      </p:sp>
      <p:pic>
        <p:nvPicPr>
          <p:cNvPr id="19" name="图片 19"/>
          <p:cNvPicPr>
            <a:picLocks noChangeAspect="1"/>
          </p:cNvPicPr>
          <p:nvPr>
            <p:custDataLst>
              <p:tags r:id="rId2"/>
            </p:custDataLst>
          </p:nvPr>
        </p:nvPicPr>
        <p:blipFill>
          <a:blip r:embed="rId3"/>
          <a:stretch>
            <a:fillRect/>
          </a:stretch>
        </p:blipFill>
        <p:spPr>
          <a:xfrm>
            <a:off x="3636010" y="1628775"/>
            <a:ext cx="375920" cy="422910"/>
          </a:xfrm>
          <a:prstGeom prst="rect">
            <a:avLst/>
          </a:prstGeom>
        </p:spPr>
      </p:pic>
      <p:pic>
        <p:nvPicPr>
          <p:cNvPr id="20" name="图片 20"/>
          <p:cNvPicPr>
            <a:picLocks noChangeAspect="1"/>
          </p:cNvPicPr>
          <p:nvPr>
            <p:custDataLst>
              <p:tags r:id="rId4"/>
            </p:custDataLst>
          </p:nvPr>
        </p:nvPicPr>
        <p:blipFill>
          <a:blip r:embed="rId5"/>
          <a:stretch>
            <a:fillRect/>
          </a:stretch>
        </p:blipFill>
        <p:spPr>
          <a:xfrm>
            <a:off x="395288" y="2132965"/>
            <a:ext cx="1057275" cy="247650"/>
          </a:xfrm>
          <a:prstGeom prst="rect">
            <a:avLst/>
          </a:prstGeom>
        </p:spPr>
      </p:pic>
      <p:pic>
        <p:nvPicPr>
          <p:cNvPr id="196" name="图片 196"/>
          <p:cNvPicPr>
            <a:picLocks noChangeAspect="1"/>
          </p:cNvPicPr>
          <p:nvPr>
            <p:custDataLst>
              <p:tags r:id="rId6"/>
            </p:custDataLst>
          </p:nvPr>
        </p:nvPicPr>
        <p:blipFill>
          <a:blip r:embed="rId7">
            <a:extLst>
              <a:ext uri="{28A0092B-C50C-407E-A947-70E740481C1C}">
                <a14:useLocalDpi xmlns:a14="http://schemas.microsoft.com/office/drawing/2010/main" val="0"/>
              </a:ext>
            </a:extLst>
          </a:blip>
          <a:srcRect l="8487" r="10891" b="6091"/>
          <a:stretch>
            <a:fillRect/>
          </a:stretch>
        </p:blipFill>
        <p:spPr>
          <a:xfrm>
            <a:off x="1619885" y="3623310"/>
            <a:ext cx="2284730" cy="2118995"/>
          </a:xfrm>
          <a:prstGeom prst="rect">
            <a:avLst/>
          </a:prstGeom>
          <a:ln>
            <a:noFill/>
          </a:ln>
        </p:spPr>
      </p:pic>
      <p:pic>
        <p:nvPicPr>
          <p:cNvPr id="199" name="图片 199"/>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4716145" y="3717290"/>
            <a:ext cx="2136775" cy="1950720"/>
          </a:xfrm>
          <a:prstGeom prst="rect">
            <a:avLst/>
          </a:prstGeom>
        </p:spPr>
      </p:pic>
      <p:sp>
        <p:nvSpPr>
          <p:cNvPr id="113" name="文本框 112"/>
          <p:cNvSpPr txBox="1"/>
          <p:nvPr/>
        </p:nvSpPr>
        <p:spPr>
          <a:xfrm>
            <a:off x="1619885" y="5849620"/>
            <a:ext cx="280416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 </a:t>
            </a:r>
            <a:r>
              <a:rPr lang="zh-CN" sz="1700" b="0">
                <a:solidFill>
                  <a:srgbClr val="070707"/>
                </a:solidFill>
                <a:latin typeface="Calibri" panose="020F0502020204030204" charset="0"/>
                <a:ea typeface="宋体" panose="02010600030101010101" pitchFamily="2" charset="-122"/>
              </a:rPr>
              <a:t>加工原点的设置</a:t>
            </a:r>
            <a:endParaRPr lang="zh-CN" altLang="en-US" sz="1700" b="0">
              <a:solidFill>
                <a:srgbClr val="070707"/>
              </a:solidFill>
              <a:latin typeface="Calibri" panose="020F0502020204030204" charset="0"/>
              <a:ea typeface="宋体" panose="02010600030101010101" pitchFamily="2" charset="-122"/>
            </a:endParaRPr>
          </a:p>
        </p:txBody>
      </p:sp>
      <p:pic>
        <p:nvPicPr>
          <p:cNvPr id="24" name="图片 24"/>
          <p:cNvPicPr>
            <a:picLocks noChangeAspect="1"/>
          </p:cNvPicPr>
          <p:nvPr>
            <p:custDataLst>
              <p:tags r:id="rId10"/>
            </p:custDataLst>
          </p:nvPr>
        </p:nvPicPr>
        <p:blipFill>
          <a:blip r:embed="rId11"/>
          <a:stretch>
            <a:fillRect/>
          </a:stretch>
        </p:blipFill>
        <p:spPr>
          <a:xfrm>
            <a:off x="539750" y="3213100"/>
            <a:ext cx="552450" cy="266700"/>
          </a:xfrm>
          <a:prstGeom prst="rect">
            <a:avLst/>
          </a:prstGeom>
        </p:spPr>
      </p:pic>
      <p:sp>
        <p:nvSpPr>
          <p:cNvPr id="2" name="文本框 1"/>
          <p:cNvSpPr txBox="1"/>
          <p:nvPr/>
        </p:nvSpPr>
        <p:spPr>
          <a:xfrm>
            <a:off x="4716145" y="5805170"/>
            <a:ext cx="2360930" cy="352425"/>
          </a:xfrm>
          <a:prstGeom prst="rect">
            <a:avLst/>
          </a:prstGeom>
          <a:noFill/>
        </p:spPr>
        <p:txBody>
          <a:bodyPr wrap="square" rtlCol="0" anchor="t">
            <a:spAutoFit/>
          </a:bodyPr>
          <a:p>
            <a:r>
              <a:rPr lang="zh-CN" sz="1700">
                <a:solidFill>
                  <a:srgbClr val="070707"/>
                </a:solidFill>
                <a:latin typeface="Calibri" panose="020F0502020204030204" charset="0"/>
                <a:ea typeface="宋体" panose="02010600030101010101" pitchFamily="2" charset="-122"/>
                <a:sym typeface="+mn-ea"/>
              </a:rPr>
              <a:t>图3-2-6 加工原点坐标</a:t>
            </a:r>
            <a:endParaRPr lang="zh-CN" altLang="en-US" sz="1700">
              <a:solidFill>
                <a:srgbClr val="070707"/>
              </a:solidFill>
              <a:latin typeface="Calibri" panose="020F0502020204030204" charset="0"/>
              <a:ea typeface="宋体" panose="02010600030101010101" pitchFamily="2" charset="-122"/>
              <a:sym typeface="+mn-ea"/>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2" name="文本框 1"/>
          <p:cNvSpPr txBox="1"/>
          <p:nvPr/>
        </p:nvSpPr>
        <p:spPr>
          <a:xfrm>
            <a:off x="323215" y="1268730"/>
            <a:ext cx="8605520" cy="2280285"/>
          </a:xfrm>
          <a:prstGeom prst="rect">
            <a:avLst/>
          </a:prstGeom>
          <a:noFill/>
        </p:spPr>
        <p:txBody>
          <a:bodyPr wrap="square" rtlCol="0" anchor="t">
            <a:noAutofit/>
          </a:bodyPr>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在“MCS 铣削”对话框中的“安全设置”模块的安全设置选项，选择“平面”选项。点击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图标，弹出“平面”对话框，选择图3-2-7所示的零件顶面，在距离对话框输入值5。点击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完成安全平面的设置。</a:t>
            </a:r>
            <a:endParaRPr lang="zh-CN" altLang="en-US" sz="1800" b="1" kern="0" dirty="0">
              <a:solidFill>
                <a:schemeClr val="hlink"/>
              </a:solidFill>
              <a:latin typeface="Times New Roman" panose="02020603050405020304" charset="0"/>
              <a:cs typeface="Times New Roman" panose="02020603050405020304" charset="0"/>
              <a:sym typeface="+mn-ea"/>
            </a:endParaRPr>
          </a:p>
        </p:txBody>
      </p:sp>
      <p:pic>
        <p:nvPicPr>
          <p:cNvPr id="27" name="图片 27"/>
          <p:cNvPicPr>
            <a:picLocks noChangeAspect="1"/>
          </p:cNvPicPr>
          <p:nvPr>
            <p:custDataLst>
              <p:tags r:id="rId1"/>
            </p:custDataLst>
          </p:nvPr>
        </p:nvPicPr>
        <p:blipFill>
          <a:blip r:embed="rId2"/>
          <a:stretch>
            <a:fillRect/>
          </a:stretch>
        </p:blipFill>
        <p:spPr>
          <a:xfrm>
            <a:off x="1763395" y="2277110"/>
            <a:ext cx="552450" cy="266700"/>
          </a:xfrm>
          <a:prstGeom prst="rect">
            <a:avLst/>
          </a:prstGeom>
        </p:spPr>
      </p:pic>
      <p:pic>
        <p:nvPicPr>
          <p:cNvPr id="26" name="图片 26"/>
          <p:cNvPicPr>
            <a:picLocks noChangeAspect="1"/>
          </p:cNvPicPr>
          <p:nvPr>
            <p:custDataLst>
              <p:tags r:id="rId3"/>
            </p:custDataLst>
          </p:nvPr>
        </p:nvPicPr>
        <p:blipFill>
          <a:blip r:embed="rId4"/>
          <a:stretch>
            <a:fillRect/>
          </a:stretch>
        </p:blipFill>
        <p:spPr>
          <a:xfrm>
            <a:off x="971550" y="1845310"/>
            <a:ext cx="381000" cy="381000"/>
          </a:xfrm>
          <a:prstGeom prst="rect">
            <a:avLst/>
          </a:prstGeom>
        </p:spPr>
      </p:pic>
      <p:pic>
        <p:nvPicPr>
          <p:cNvPr id="201" name="图片 20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2555875" y="2781300"/>
            <a:ext cx="3150235" cy="2204085"/>
          </a:xfrm>
          <a:prstGeom prst="rect">
            <a:avLst/>
          </a:prstGeom>
        </p:spPr>
      </p:pic>
      <p:sp>
        <p:nvSpPr>
          <p:cNvPr id="113" name="文本框 112"/>
          <p:cNvSpPr txBox="1"/>
          <p:nvPr/>
        </p:nvSpPr>
        <p:spPr>
          <a:xfrm>
            <a:off x="1907540" y="5085080"/>
            <a:ext cx="4058920" cy="368300"/>
          </a:xfrm>
          <a:prstGeom prst="rect">
            <a:avLst/>
          </a:prstGeom>
          <a:noFill/>
          <a:ln w="9525">
            <a:noFill/>
          </a:ln>
        </p:spPr>
        <p:txBody>
          <a:bodyPr wrap="square">
            <a:spAutoFit/>
          </a:bodyPr>
          <a:p>
            <a:pPr marL="0" indent="1066800" algn="l"/>
            <a:r>
              <a:rPr lang="zh-CN" sz="1800" b="0">
                <a:solidFill>
                  <a:srgbClr val="070707"/>
                </a:solidFill>
                <a:latin typeface="Calibri" panose="020F0502020204030204" charset="0"/>
                <a:ea typeface="宋体" panose="02010600030101010101" pitchFamily="2" charset="-122"/>
              </a:rPr>
              <a:t>图</a:t>
            </a:r>
            <a:r>
              <a:rPr lang="en-US" sz="1800" b="0">
                <a:solidFill>
                  <a:srgbClr val="070707"/>
                </a:solidFill>
                <a:latin typeface="Calibri" panose="020F0502020204030204" charset="0"/>
                <a:ea typeface="宋体" panose="02010600030101010101" pitchFamily="2" charset="-122"/>
              </a:rPr>
              <a:t>3-2-7 </a:t>
            </a:r>
            <a:r>
              <a:rPr lang="zh-CN" sz="1800" b="0">
                <a:solidFill>
                  <a:srgbClr val="070707"/>
                </a:solidFill>
                <a:latin typeface="Calibri" panose="020F0502020204030204" charset="0"/>
                <a:ea typeface="宋体" panose="02010600030101010101" pitchFamily="2" charset="-122"/>
              </a:rPr>
              <a:t>安全平面的设置</a:t>
            </a:r>
            <a:endParaRPr lang="zh-CN" altLang="en-US" sz="18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3" name="文本框 112"/>
          <p:cNvSpPr txBox="1"/>
          <p:nvPr/>
        </p:nvSpPr>
        <p:spPr>
          <a:xfrm>
            <a:off x="258445" y="1197610"/>
            <a:ext cx="8674100" cy="9276080"/>
          </a:xfrm>
          <a:prstGeom prst="rect">
            <a:avLst/>
          </a:prstGeom>
          <a:noFill/>
          <a:ln w="9525">
            <a:noFill/>
          </a:ln>
        </p:spPr>
        <p:txBody>
          <a:bodyPr wrap="square">
            <a:spAutoFit/>
          </a:bodyPr>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创建毛坯几何体</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图标中的“+”，展开列表。双击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图标，弹出“工件”对话框。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（2）点击指定部件</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图标，弹出“部件几何体”对话框，选取加工零件作为加工最终部件，并按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（3）点击指定毛坯</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图标，弹出“毛坯几何体”对话框，点击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对话框右侧的图标，选取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（4）点击显示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图标，观察设置的部件和毛坯是否符合要求，如图3-2-8所示。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8" name="图片 28"/>
          <p:cNvPicPr>
            <a:picLocks noChangeAspect="1"/>
          </p:cNvPicPr>
          <p:nvPr>
            <p:custDataLst>
              <p:tags r:id="rId1"/>
            </p:custDataLst>
          </p:nvPr>
        </p:nvPicPr>
        <p:blipFill>
          <a:blip r:embed="rId2"/>
          <a:stretch>
            <a:fillRect/>
          </a:stretch>
        </p:blipFill>
        <p:spPr>
          <a:xfrm>
            <a:off x="1547495" y="1772920"/>
            <a:ext cx="929640" cy="144780"/>
          </a:xfrm>
          <a:prstGeom prst="rect">
            <a:avLst/>
          </a:prstGeom>
        </p:spPr>
      </p:pic>
      <p:pic>
        <p:nvPicPr>
          <p:cNvPr id="30" name="图片 30"/>
          <p:cNvPicPr>
            <a:picLocks noChangeAspect="1"/>
          </p:cNvPicPr>
          <p:nvPr>
            <p:custDataLst>
              <p:tags r:id="rId3"/>
            </p:custDataLst>
          </p:nvPr>
        </p:nvPicPr>
        <p:blipFill>
          <a:blip r:embed="rId4"/>
          <a:stretch>
            <a:fillRect/>
          </a:stretch>
        </p:blipFill>
        <p:spPr>
          <a:xfrm>
            <a:off x="5579745" y="1765300"/>
            <a:ext cx="975360" cy="152400"/>
          </a:xfrm>
          <a:prstGeom prst="rect">
            <a:avLst/>
          </a:prstGeom>
        </p:spPr>
      </p:pic>
      <p:pic>
        <p:nvPicPr>
          <p:cNvPr id="31" name="图片 31"/>
          <p:cNvPicPr>
            <a:picLocks noChangeAspect="1"/>
          </p:cNvPicPr>
          <p:nvPr>
            <p:custDataLst>
              <p:tags r:id="rId5"/>
            </p:custDataLst>
          </p:nvPr>
        </p:nvPicPr>
        <p:blipFill>
          <a:blip r:embed="rId6"/>
          <a:stretch>
            <a:fillRect/>
          </a:stretch>
        </p:blipFill>
        <p:spPr>
          <a:xfrm>
            <a:off x="2339975" y="2421255"/>
            <a:ext cx="360000" cy="360000"/>
          </a:xfrm>
          <a:prstGeom prst="rect">
            <a:avLst/>
          </a:prstGeom>
        </p:spPr>
      </p:pic>
      <p:pic>
        <p:nvPicPr>
          <p:cNvPr id="32" name="图片 32"/>
          <p:cNvPicPr>
            <a:picLocks noChangeAspect="1"/>
          </p:cNvPicPr>
          <p:nvPr>
            <p:custDataLst>
              <p:tags r:id="rId7"/>
            </p:custDataLst>
          </p:nvPr>
        </p:nvPicPr>
        <p:blipFill>
          <a:blip r:embed="rId8"/>
          <a:stretch>
            <a:fillRect/>
          </a:stretch>
        </p:blipFill>
        <p:spPr>
          <a:xfrm>
            <a:off x="1763395" y="2853055"/>
            <a:ext cx="487680" cy="236220"/>
          </a:xfrm>
          <a:prstGeom prst="rect">
            <a:avLst/>
          </a:prstGeom>
        </p:spPr>
      </p:pic>
      <p:pic>
        <p:nvPicPr>
          <p:cNvPr id="33" name="图片 33"/>
          <p:cNvPicPr>
            <a:picLocks noChangeAspect="1"/>
          </p:cNvPicPr>
          <p:nvPr>
            <p:custDataLst>
              <p:tags r:id="rId9"/>
            </p:custDataLst>
          </p:nvPr>
        </p:nvPicPr>
        <p:blipFill>
          <a:blip r:embed="rId10"/>
          <a:stretch>
            <a:fillRect/>
          </a:stretch>
        </p:blipFill>
        <p:spPr>
          <a:xfrm>
            <a:off x="2364740" y="3141345"/>
            <a:ext cx="360000" cy="360000"/>
          </a:xfrm>
          <a:prstGeom prst="rect">
            <a:avLst/>
          </a:prstGeom>
        </p:spPr>
      </p:pic>
      <p:pic>
        <p:nvPicPr>
          <p:cNvPr id="34" name="图片 34"/>
          <p:cNvPicPr>
            <a:picLocks noChangeAspect="1"/>
          </p:cNvPicPr>
          <p:nvPr>
            <p:custDataLst>
              <p:tags r:id="rId11"/>
            </p:custDataLst>
          </p:nvPr>
        </p:nvPicPr>
        <p:blipFill>
          <a:blip r:embed="rId12"/>
          <a:srcRect r="79486"/>
          <a:stretch>
            <a:fillRect/>
          </a:stretch>
        </p:blipFill>
        <p:spPr>
          <a:xfrm>
            <a:off x="6731635" y="3266440"/>
            <a:ext cx="603250" cy="234950"/>
          </a:xfrm>
          <a:prstGeom prst="rect">
            <a:avLst/>
          </a:prstGeom>
          <a:ln>
            <a:noFill/>
          </a:ln>
        </p:spPr>
      </p:pic>
      <p:pic>
        <p:nvPicPr>
          <p:cNvPr id="36" name="图片 36"/>
          <p:cNvPicPr>
            <a:picLocks noChangeAspect="1"/>
          </p:cNvPicPr>
          <p:nvPr>
            <p:custDataLst>
              <p:tags r:id="rId13"/>
            </p:custDataLst>
          </p:nvPr>
        </p:nvPicPr>
        <p:blipFill>
          <a:blip r:embed="rId14"/>
          <a:srcRect r="77163"/>
          <a:stretch>
            <a:fillRect/>
          </a:stretch>
        </p:blipFill>
        <p:spPr>
          <a:xfrm>
            <a:off x="1547495" y="3644900"/>
            <a:ext cx="609600" cy="241300"/>
          </a:xfrm>
          <a:prstGeom prst="rect">
            <a:avLst/>
          </a:prstGeom>
          <a:ln>
            <a:noFill/>
          </a:ln>
        </p:spPr>
      </p:pic>
      <p:pic>
        <p:nvPicPr>
          <p:cNvPr id="37" name="图片 37"/>
          <p:cNvPicPr>
            <a:picLocks noChangeAspect="1"/>
          </p:cNvPicPr>
          <p:nvPr>
            <p:custDataLst>
              <p:tags r:id="rId15"/>
            </p:custDataLst>
          </p:nvPr>
        </p:nvPicPr>
        <p:blipFill>
          <a:blip r:embed="rId16"/>
          <a:stretch>
            <a:fillRect/>
          </a:stretch>
        </p:blipFill>
        <p:spPr>
          <a:xfrm>
            <a:off x="3347720" y="3649980"/>
            <a:ext cx="487680" cy="236220"/>
          </a:xfrm>
          <a:prstGeom prst="rect">
            <a:avLst/>
          </a:prstGeom>
        </p:spPr>
      </p:pic>
      <p:pic>
        <p:nvPicPr>
          <p:cNvPr id="38" name="图片 38"/>
          <p:cNvPicPr>
            <a:picLocks noChangeAspect="1"/>
          </p:cNvPicPr>
          <p:nvPr>
            <p:custDataLst>
              <p:tags r:id="rId17"/>
            </p:custDataLst>
          </p:nvPr>
        </p:nvPicPr>
        <p:blipFill>
          <a:blip r:embed="rId18"/>
          <a:stretch>
            <a:fillRect/>
          </a:stretch>
        </p:blipFill>
        <p:spPr>
          <a:xfrm>
            <a:off x="1907540" y="4004945"/>
            <a:ext cx="360000" cy="360000"/>
          </a:xfrm>
          <a:prstGeom prst="rect">
            <a:avLst/>
          </a:prstGeom>
        </p:spPr>
      </p:pic>
      <p:pic>
        <p:nvPicPr>
          <p:cNvPr id="205" name="图片 205"/>
          <p:cNvPicPr>
            <a:picLocks noChangeAspect="1"/>
          </p:cNvPicPr>
          <p:nvPr>
            <p:custDataLst>
              <p:tags r:id="rId19"/>
            </p:custDataLst>
          </p:nvPr>
        </p:nvPicPr>
        <p:blipFill>
          <a:blip r:embed="rId20">
            <a:extLst>
              <a:ext uri="{28A0092B-C50C-407E-A947-70E740481C1C}">
                <a14:useLocalDpi xmlns:a14="http://schemas.microsoft.com/office/drawing/2010/main" val="0"/>
              </a:ext>
            </a:extLst>
          </a:blip>
          <a:stretch>
            <a:fillRect/>
          </a:stretch>
        </p:blipFill>
        <p:spPr>
          <a:xfrm>
            <a:off x="2724785" y="4364990"/>
            <a:ext cx="2299335" cy="1821180"/>
          </a:xfrm>
          <a:prstGeom prst="rect">
            <a:avLst/>
          </a:prstGeom>
        </p:spPr>
      </p:pic>
      <p:sp>
        <p:nvSpPr>
          <p:cNvPr id="2" name="文本框 1"/>
          <p:cNvSpPr txBox="1"/>
          <p:nvPr/>
        </p:nvSpPr>
        <p:spPr>
          <a:xfrm>
            <a:off x="2915920" y="6093460"/>
            <a:ext cx="2496820" cy="457200"/>
          </a:xfrm>
          <a:prstGeom prst="rect">
            <a:avLst/>
          </a:prstGeom>
          <a:noFill/>
        </p:spPr>
        <p:txBody>
          <a:bodyPr wrap="square" rtlCol="0" anchor="t">
            <a:spAutoFit/>
          </a:bodyPr>
          <a:p>
            <a:pPr marL="0" indent="0">
              <a:lnSpc>
                <a:spcPct val="140000"/>
              </a:lnSpc>
            </a:pPr>
            <a:r>
              <a:rPr lang="zh-CN" altLang="en-US" sz="1700" b="1" kern="0" dirty="0">
                <a:solidFill>
                  <a:srgbClr val="070707"/>
                </a:solidFill>
                <a:latin typeface="Times New Roman" panose="02020603050405020304" charset="0"/>
                <a:cs typeface="Times New Roman" panose="02020603050405020304" charset="0"/>
                <a:sym typeface="+mn-ea"/>
              </a:rPr>
              <a:t>图3-2-8 毛坯几何体</a:t>
            </a:r>
            <a:endParaRPr lang="zh-CN" altLang="en-US" sz="1700" b="1" kern="0" dirty="0">
              <a:solidFill>
                <a:srgbClr val="070707"/>
              </a:solidFill>
              <a:latin typeface="Times New Roman" panose="02020603050405020304" charset="0"/>
              <a:cs typeface="Times New Roman" panose="02020603050405020304" charset="0"/>
              <a:sym typeface="+mn-ea"/>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3" name="文本框 112"/>
          <p:cNvSpPr txBox="1"/>
          <p:nvPr/>
        </p:nvSpPr>
        <p:spPr>
          <a:xfrm>
            <a:off x="323850" y="1269365"/>
            <a:ext cx="8592820" cy="992505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图标，进入“创建刀具”界面，选择刀具子类型中平底刀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，在名称对话框输入平底刀的直径大小“D10”作为名称，点击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（2）设置如图3-2-9的刀具参数。在尺寸对话框中的“直径”填入“10”，在编号对话框中“刀具号”，“补偿寄存器”，“刀具补偿寄存器”，填入“1”，点击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0" name="图片 40"/>
          <p:cNvPicPr>
            <a:picLocks noChangeAspect="1"/>
          </p:cNvPicPr>
          <p:nvPr>
            <p:custDataLst>
              <p:tags r:id="rId1"/>
            </p:custDataLst>
          </p:nvPr>
        </p:nvPicPr>
        <p:blipFill>
          <a:blip r:embed="rId2"/>
          <a:stretch>
            <a:fillRect/>
          </a:stretch>
        </p:blipFill>
        <p:spPr>
          <a:xfrm>
            <a:off x="1619568" y="1772603"/>
            <a:ext cx="415925" cy="354965"/>
          </a:xfrm>
          <a:prstGeom prst="rect">
            <a:avLst/>
          </a:prstGeom>
        </p:spPr>
      </p:pic>
      <p:pic>
        <p:nvPicPr>
          <p:cNvPr id="41" name="图片 41"/>
          <p:cNvPicPr>
            <a:picLocks noChangeAspect="1"/>
          </p:cNvPicPr>
          <p:nvPr>
            <p:custDataLst>
              <p:tags r:id="rId3"/>
            </p:custDataLst>
          </p:nvPr>
        </p:nvPicPr>
        <p:blipFill>
          <a:blip r:embed="rId4"/>
          <a:stretch>
            <a:fillRect/>
          </a:stretch>
        </p:blipFill>
        <p:spPr>
          <a:xfrm>
            <a:off x="7596505" y="1701165"/>
            <a:ext cx="360000" cy="360000"/>
          </a:xfrm>
          <a:prstGeom prst="rect">
            <a:avLst/>
          </a:prstGeom>
        </p:spPr>
      </p:pic>
      <p:pic>
        <p:nvPicPr>
          <p:cNvPr id="42" name="图片 42"/>
          <p:cNvPicPr>
            <a:picLocks noChangeAspect="1"/>
          </p:cNvPicPr>
          <p:nvPr>
            <p:custDataLst>
              <p:tags r:id="rId5"/>
            </p:custDataLst>
          </p:nvPr>
        </p:nvPicPr>
        <p:blipFill>
          <a:blip r:embed="rId6"/>
          <a:stretch>
            <a:fillRect/>
          </a:stretch>
        </p:blipFill>
        <p:spPr>
          <a:xfrm>
            <a:off x="5868035" y="2277110"/>
            <a:ext cx="487680" cy="236220"/>
          </a:xfrm>
          <a:prstGeom prst="rect">
            <a:avLst/>
          </a:prstGeom>
        </p:spPr>
      </p:pic>
      <p:pic>
        <p:nvPicPr>
          <p:cNvPr id="2" name="图片 42"/>
          <p:cNvPicPr>
            <a:picLocks noChangeAspect="1"/>
          </p:cNvPicPr>
          <p:nvPr>
            <p:custDataLst>
              <p:tags r:id="rId7"/>
            </p:custDataLst>
          </p:nvPr>
        </p:nvPicPr>
        <p:blipFill>
          <a:blip r:embed="rId6"/>
          <a:stretch>
            <a:fillRect/>
          </a:stretch>
        </p:blipFill>
        <p:spPr>
          <a:xfrm>
            <a:off x="7236460" y="3501390"/>
            <a:ext cx="487680" cy="236220"/>
          </a:xfrm>
          <a:prstGeom prst="rect">
            <a:avLst/>
          </a:prstGeom>
        </p:spPr>
      </p:pic>
      <p:pic>
        <p:nvPicPr>
          <p:cNvPr id="45" name="图片 45"/>
          <p:cNvPicPr>
            <a:picLocks noChangeAspect="1"/>
          </p:cNvPicPr>
          <p:nvPr>
            <p:custDataLst>
              <p:tags r:id="rId8"/>
            </p:custDataLst>
          </p:nvPr>
        </p:nvPicPr>
        <p:blipFill>
          <a:blip r:embed="rId9"/>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10"/>
            </p:custDataLst>
          </p:nvPr>
        </p:nvPicPr>
        <p:blipFill>
          <a:blip r:embed="rId9"/>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p>
            <a:pPr marL="0" indent="0" algn="ctr"/>
            <a:r>
              <a:rPr lang="zh-CN" sz="1800" b="0">
                <a:solidFill>
                  <a:srgbClr val="070707"/>
                </a:solidFill>
                <a:latin typeface="Calibri" panose="020F0502020204030204" charset="0"/>
                <a:ea typeface="宋体" panose="02010600030101010101" pitchFamily="2" charset="-122"/>
              </a:rPr>
              <a:t>图</a:t>
            </a:r>
            <a:r>
              <a:rPr lang="en-US" sz="1800" b="0">
                <a:solidFill>
                  <a:srgbClr val="070707"/>
                </a:solidFill>
                <a:latin typeface="Calibri" panose="020F0502020204030204" charset="0"/>
                <a:ea typeface="宋体" panose="02010600030101010101" pitchFamily="2" charset="-122"/>
              </a:rPr>
              <a:t>3-2-9 </a:t>
            </a:r>
            <a:r>
              <a:rPr lang="zh-CN" sz="1800" b="0">
                <a:solidFill>
                  <a:srgbClr val="070707"/>
                </a:solidFill>
                <a:latin typeface="Calibri" panose="020F0502020204030204" charset="0"/>
                <a:ea typeface="宋体" panose="02010600030101010101" pitchFamily="2" charset="-122"/>
              </a:rPr>
              <a:t>刀具参数</a:t>
            </a:r>
            <a:endParaRPr lang="zh-CN" altLang="en-US" sz="18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3" name="文本框 112"/>
          <p:cNvSpPr txBox="1"/>
          <p:nvPr/>
        </p:nvSpPr>
        <p:spPr>
          <a:xfrm>
            <a:off x="251460" y="1213485"/>
            <a:ext cx="8676640" cy="2802255"/>
          </a:xfrm>
          <a:prstGeom prst="rect">
            <a:avLst/>
          </a:prstGeom>
          <a:noFill/>
          <a:ln w="9525">
            <a:noFill/>
          </a:ln>
        </p:spPr>
        <p:txBody>
          <a:bodyPr wrap="square">
            <a:spAutoFit/>
          </a:bodyPr>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5.</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创建型腔铣加工工序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底壁铣工序。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（2）如图3-2-10，在位置对话框中选择“程序”对话框为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进入“型腔铣”对话框界面，如图3-2-11所示。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6" name="图片 46"/>
          <p:cNvPicPr>
            <a:picLocks noChangeAspect="1"/>
          </p:cNvPicPr>
          <p:nvPr>
            <p:custDataLst>
              <p:tags r:id="rId1"/>
            </p:custDataLst>
          </p:nvPr>
        </p:nvPicPr>
        <p:blipFill>
          <a:blip r:embed="rId2"/>
          <a:stretch>
            <a:fillRect/>
          </a:stretch>
        </p:blipFill>
        <p:spPr>
          <a:xfrm>
            <a:off x="1403985" y="1772920"/>
            <a:ext cx="406400" cy="312420"/>
          </a:xfrm>
          <a:prstGeom prst="rect">
            <a:avLst/>
          </a:prstGeom>
        </p:spPr>
      </p:pic>
      <p:pic>
        <p:nvPicPr>
          <p:cNvPr id="218" name="图片 218"/>
          <p:cNvPicPr>
            <a:picLocks noChangeAspect="1"/>
          </p:cNvPicPr>
          <p:nvPr>
            <p:custDataLst>
              <p:tags r:id="rId3"/>
            </p:custDataLst>
          </p:nvPr>
        </p:nvPicPr>
        <p:blipFill>
          <a:blip r:embed="rId4"/>
          <a:stretch>
            <a:fillRect/>
          </a:stretch>
        </p:blipFill>
        <p:spPr>
          <a:xfrm>
            <a:off x="7236460" y="1744980"/>
            <a:ext cx="340360" cy="340360"/>
          </a:xfrm>
          <a:prstGeom prst="rect">
            <a:avLst/>
          </a:prstGeom>
        </p:spPr>
      </p:pic>
      <p:pic>
        <p:nvPicPr>
          <p:cNvPr id="48" name="图片 48"/>
          <p:cNvPicPr>
            <a:picLocks noChangeAspect="1"/>
          </p:cNvPicPr>
          <p:nvPr>
            <p:custDataLst>
              <p:tags r:id="rId5"/>
            </p:custDataLst>
          </p:nvPr>
        </p:nvPicPr>
        <p:blipFill>
          <a:blip r:embed="rId6"/>
          <a:stretch>
            <a:fillRect/>
          </a:stretch>
        </p:blipFill>
        <p:spPr>
          <a:xfrm>
            <a:off x="5940425" y="2205355"/>
            <a:ext cx="800100" cy="160020"/>
          </a:xfrm>
          <a:prstGeom prst="rect">
            <a:avLst/>
          </a:prstGeom>
        </p:spPr>
      </p:pic>
      <p:pic>
        <p:nvPicPr>
          <p:cNvPr id="49" name="图片 49"/>
          <p:cNvPicPr>
            <a:picLocks noChangeAspect="1"/>
          </p:cNvPicPr>
          <p:nvPr>
            <p:custDataLst>
              <p:tags r:id="rId7"/>
            </p:custDataLst>
          </p:nvPr>
        </p:nvPicPr>
        <p:blipFill>
          <a:blip r:embed="rId8"/>
          <a:stretch>
            <a:fillRect/>
          </a:stretch>
        </p:blipFill>
        <p:spPr>
          <a:xfrm>
            <a:off x="395605" y="2565400"/>
            <a:ext cx="1234440" cy="152400"/>
          </a:xfrm>
          <a:prstGeom prst="rect">
            <a:avLst/>
          </a:prstGeom>
        </p:spPr>
      </p:pic>
      <p:pic>
        <p:nvPicPr>
          <p:cNvPr id="50" name="图片 50"/>
          <p:cNvPicPr>
            <a:picLocks noChangeAspect="1"/>
          </p:cNvPicPr>
          <p:nvPr>
            <p:custDataLst>
              <p:tags r:id="rId9"/>
            </p:custDataLst>
          </p:nvPr>
        </p:nvPicPr>
        <p:blipFill>
          <a:blip r:embed="rId10"/>
          <a:stretch>
            <a:fillRect/>
          </a:stretch>
        </p:blipFill>
        <p:spPr>
          <a:xfrm>
            <a:off x="3780155" y="2565400"/>
            <a:ext cx="822960" cy="175260"/>
          </a:xfrm>
          <a:prstGeom prst="rect">
            <a:avLst/>
          </a:prstGeom>
        </p:spPr>
      </p:pic>
      <p:pic>
        <p:nvPicPr>
          <p:cNvPr id="2" name="图片 1"/>
          <p:cNvPicPr>
            <a:picLocks noChangeAspect="1"/>
          </p:cNvPicPr>
          <p:nvPr>
            <p:custDataLst>
              <p:tags r:id="rId11"/>
            </p:custDataLst>
          </p:nvPr>
        </p:nvPicPr>
        <p:blipFill>
          <a:blip r:embed="rId12"/>
          <a:srcRect r="19902" b="4194"/>
          <a:stretch>
            <a:fillRect/>
          </a:stretch>
        </p:blipFill>
        <p:spPr>
          <a:xfrm>
            <a:off x="6444615" y="2517140"/>
            <a:ext cx="885190" cy="200660"/>
          </a:xfrm>
          <a:prstGeom prst="rect">
            <a:avLst/>
          </a:prstGeom>
        </p:spPr>
      </p:pic>
      <p:pic>
        <p:nvPicPr>
          <p:cNvPr id="52" name="图片 52"/>
          <p:cNvPicPr>
            <a:picLocks noChangeAspect="1"/>
          </p:cNvPicPr>
          <p:nvPr>
            <p:custDataLst>
              <p:tags r:id="rId13"/>
            </p:custDataLst>
          </p:nvPr>
        </p:nvPicPr>
        <p:blipFill>
          <a:blip r:embed="rId14"/>
          <a:stretch>
            <a:fillRect/>
          </a:stretch>
        </p:blipFill>
        <p:spPr>
          <a:xfrm>
            <a:off x="7812405" y="2517140"/>
            <a:ext cx="487680" cy="236220"/>
          </a:xfrm>
          <a:prstGeom prst="rect">
            <a:avLst/>
          </a:prstGeom>
        </p:spPr>
      </p:pic>
      <p:pic>
        <p:nvPicPr>
          <p:cNvPr id="224" name="图片 224"/>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630045" y="3213100"/>
            <a:ext cx="2116455" cy="2948305"/>
          </a:xfrm>
          <a:prstGeom prst="rect">
            <a:avLst/>
          </a:prstGeom>
        </p:spPr>
      </p:pic>
      <p:pic>
        <p:nvPicPr>
          <p:cNvPr id="392" name="图片 392"/>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4644390" y="2990850"/>
            <a:ext cx="2185670" cy="3098800"/>
          </a:xfrm>
          <a:prstGeom prst="rect">
            <a:avLst/>
          </a:prstGeom>
        </p:spPr>
      </p:pic>
      <p:sp>
        <p:nvSpPr>
          <p:cNvPr id="3" name="文本框 2"/>
          <p:cNvSpPr txBox="1"/>
          <p:nvPr/>
        </p:nvSpPr>
        <p:spPr>
          <a:xfrm>
            <a:off x="1763395" y="6161405"/>
            <a:ext cx="225742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3-2-10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4422775" y="6165215"/>
            <a:ext cx="262826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3-2-11 </a:t>
            </a:r>
            <a:r>
              <a:rPr lang="zh-CN" sz="1700" b="0">
                <a:solidFill>
                  <a:srgbClr val="070707"/>
                </a:solidFill>
                <a:latin typeface="Calibri" panose="020F0502020204030204" charset="0"/>
                <a:ea typeface="宋体" panose="02010600030101010101" pitchFamily="2" charset="-122"/>
              </a:rPr>
              <a:t>底壁铣参数设置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4" name="文本框 3"/>
          <p:cNvSpPr txBox="1"/>
          <p:nvPr/>
        </p:nvSpPr>
        <p:spPr>
          <a:xfrm>
            <a:off x="107950" y="1355090"/>
            <a:ext cx="8818880" cy="826262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（3）设置刀具路径参数。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在刀轨设置区域中“切削模式”对话框中，选取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切削模式。切削步距的平面直径百分比默认的“30”改为“50”，提高加工效率。切削深度的最大距离“2”改为“1”，如图3-2-12。点击“操作”区域中的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，预览刀具路径参数的设置效果，如图</a:t>
            </a:r>
            <a:r>
              <a:rPr lang="en-US" altLang="zh-CN" sz="1800" b="1" kern="0" dirty="0">
                <a:solidFill>
                  <a:schemeClr val="hlink"/>
                </a:solidFill>
                <a:latin typeface="Times New Roman" panose="02020603050405020304" charset="0"/>
                <a:cs typeface="Times New Roman" panose="02020603050405020304" charset="0"/>
              </a:rPr>
              <a:t>3</a:t>
            </a:r>
            <a:r>
              <a:rPr lang="zh-CN" altLang="en-US" sz="1800" b="1" kern="0" dirty="0">
                <a:solidFill>
                  <a:schemeClr val="hlink"/>
                </a:solidFill>
                <a:latin typeface="Times New Roman" panose="02020603050405020304" charset="0"/>
                <a:cs typeface="Times New Roman" panose="02020603050405020304" charset="0"/>
              </a:rPr>
              <a:t>-2-1</a:t>
            </a:r>
            <a:r>
              <a:rPr lang="en-US" altLang="zh-CN" sz="1800" b="1" kern="0" dirty="0">
                <a:solidFill>
                  <a:schemeClr val="hlink"/>
                </a:solidFill>
                <a:latin typeface="Times New Roman" panose="02020603050405020304" charset="0"/>
                <a:cs typeface="Times New Roman" panose="02020603050405020304" charset="0"/>
              </a:rPr>
              <a:t>3</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78" name="图片 78"/>
          <p:cNvPicPr>
            <a:picLocks noChangeAspect="1"/>
          </p:cNvPicPr>
          <p:nvPr>
            <p:custDataLst>
              <p:tags r:id="rId1"/>
            </p:custDataLst>
          </p:nvPr>
        </p:nvPicPr>
        <p:blipFill>
          <a:blip r:embed="rId2"/>
          <a:stretch>
            <a:fillRect/>
          </a:stretch>
        </p:blipFill>
        <p:spPr>
          <a:xfrm>
            <a:off x="5218430" y="1917065"/>
            <a:ext cx="856235" cy="216000"/>
          </a:xfrm>
          <a:prstGeom prst="rect">
            <a:avLst/>
          </a:prstGeom>
        </p:spPr>
      </p:pic>
      <p:pic>
        <p:nvPicPr>
          <p:cNvPr id="68" name="图片 68"/>
          <p:cNvPicPr>
            <a:picLocks noChangeAspect="1"/>
          </p:cNvPicPr>
          <p:nvPr>
            <p:custDataLst>
              <p:tags r:id="rId3"/>
            </p:custDataLst>
          </p:nvPr>
        </p:nvPicPr>
        <p:blipFill>
          <a:blip r:embed="rId4"/>
          <a:stretch>
            <a:fillRect/>
          </a:stretch>
        </p:blipFill>
        <p:spPr>
          <a:xfrm>
            <a:off x="3634740" y="2637155"/>
            <a:ext cx="432000" cy="432000"/>
          </a:xfrm>
          <a:prstGeom prst="rect">
            <a:avLst/>
          </a:prstGeom>
        </p:spPr>
      </p:pic>
      <p:pic>
        <p:nvPicPr>
          <p:cNvPr id="402" name="图片 402"/>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755015" y="3211830"/>
            <a:ext cx="3028315" cy="2686050"/>
          </a:xfrm>
          <a:prstGeom prst="rect">
            <a:avLst/>
          </a:prstGeom>
        </p:spPr>
      </p:pic>
      <p:pic>
        <p:nvPicPr>
          <p:cNvPr id="257" name="图片 257"/>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4787900" y="3212465"/>
            <a:ext cx="3126740" cy="2685415"/>
          </a:xfrm>
          <a:prstGeom prst="rect">
            <a:avLst/>
          </a:prstGeom>
        </p:spPr>
      </p:pic>
      <p:sp>
        <p:nvSpPr>
          <p:cNvPr id="6" name="文本框 5"/>
          <p:cNvSpPr txBox="1"/>
          <p:nvPr/>
        </p:nvSpPr>
        <p:spPr>
          <a:xfrm>
            <a:off x="915670" y="6021070"/>
            <a:ext cx="2867660" cy="368300"/>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图3-2-12 刀轨参数设置</a:t>
            </a:r>
            <a:r>
              <a:rPr lang="zh-CN" sz="1800" b="0">
                <a:latin typeface="Calibri" panose="020F0502020204030204" charset="0"/>
                <a:ea typeface="宋体" panose="02010600030101010101" pitchFamily="2" charset="-122"/>
              </a:rPr>
              <a:t> </a:t>
            </a:r>
            <a:endParaRPr lang="zh-CN" altLang="en-US" sz="1800" b="0">
              <a:latin typeface="Calibri" panose="020F0502020204030204" charset="0"/>
              <a:ea typeface="宋体" panose="02010600030101010101" pitchFamily="2" charset="-122"/>
            </a:endParaRPr>
          </a:p>
        </p:txBody>
      </p:sp>
      <p:sp>
        <p:nvSpPr>
          <p:cNvPr id="7" name="文本框 6"/>
          <p:cNvSpPr txBox="1"/>
          <p:nvPr/>
        </p:nvSpPr>
        <p:spPr>
          <a:xfrm>
            <a:off x="5435600" y="6021070"/>
            <a:ext cx="217424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图3-2-13 刀轨预览</a:t>
            </a:r>
            <a:endParaRPr lang="zh-CN"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2" name="文本框 101"/>
          <p:cNvSpPr txBox="1"/>
          <p:nvPr/>
        </p:nvSpPr>
        <p:spPr>
          <a:xfrm>
            <a:off x="107950" y="1196975"/>
            <a:ext cx="8630920" cy="992505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，进入“进给率和速度”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图标，在文本框填上“2500”，在“进给率”区域中的“切削”文本框填上2000，点击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，返回“型腔铣”。</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（5）仿真。点击“操作”区域中的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图标</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进入3D仿真，把“动画速度”调整到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进行仿真，如图3-2-14</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70" name="图片 70"/>
          <p:cNvPicPr>
            <a:picLocks noChangeAspect="1"/>
          </p:cNvPicPr>
          <p:nvPr>
            <p:custDataLst>
              <p:tags r:id="rId1"/>
            </p:custDataLst>
          </p:nvPr>
        </p:nvPicPr>
        <p:blipFill>
          <a:blip r:embed="rId2"/>
          <a:stretch>
            <a:fillRect/>
          </a:stretch>
        </p:blipFill>
        <p:spPr>
          <a:xfrm>
            <a:off x="7236460" y="1701165"/>
            <a:ext cx="360000" cy="360000"/>
          </a:xfrm>
          <a:prstGeom prst="rect">
            <a:avLst/>
          </a:prstGeom>
        </p:spPr>
      </p:pic>
      <p:pic>
        <p:nvPicPr>
          <p:cNvPr id="71" name="图片 71"/>
          <p:cNvPicPr>
            <a:picLocks noChangeAspect="1"/>
          </p:cNvPicPr>
          <p:nvPr>
            <p:custDataLst>
              <p:tags r:id="rId3"/>
            </p:custDataLst>
          </p:nvPr>
        </p:nvPicPr>
        <p:blipFill>
          <a:blip r:embed="rId4"/>
          <a:stretch>
            <a:fillRect/>
          </a:stretch>
        </p:blipFill>
        <p:spPr>
          <a:xfrm>
            <a:off x="3060065" y="2205355"/>
            <a:ext cx="216000" cy="216000"/>
          </a:xfrm>
          <a:prstGeom prst="rect">
            <a:avLst/>
          </a:prstGeom>
        </p:spPr>
      </p:pic>
      <p:pic>
        <p:nvPicPr>
          <p:cNvPr id="72" name="图片 72"/>
          <p:cNvPicPr>
            <a:picLocks noChangeAspect="1"/>
          </p:cNvPicPr>
          <p:nvPr>
            <p:custDataLst>
              <p:tags r:id="rId5"/>
            </p:custDataLst>
          </p:nvPr>
        </p:nvPicPr>
        <p:blipFill>
          <a:blip r:embed="rId6"/>
          <a:stretch>
            <a:fillRect/>
          </a:stretch>
        </p:blipFill>
        <p:spPr>
          <a:xfrm>
            <a:off x="3275965" y="2493645"/>
            <a:ext cx="360000" cy="360000"/>
          </a:xfrm>
          <a:prstGeom prst="rect">
            <a:avLst/>
          </a:prstGeom>
        </p:spPr>
      </p:pic>
      <p:pic>
        <p:nvPicPr>
          <p:cNvPr id="73" name="图片 73"/>
          <p:cNvPicPr>
            <a:picLocks noChangeAspect="1"/>
          </p:cNvPicPr>
          <p:nvPr>
            <p:custDataLst>
              <p:tags r:id="rId7"/>
            </p:custDataLst>
          </p:nvPr>
        </p:nvPicPr>
        <p:blipFill>
          <a:blip r:embed="rId8"/>
          <a:stretch>
            <a:fillRect/>
          </a:stretch>
        </p:blipFill>
        <p:spPr>
          <a:xfrm>
            <a:off x="4860290" y="2565400"/>
            <a:ext cx="594581" cy="288000"/>
          </a:xfrm>
          <a:prstGeom prst="rect">
            <a:avLst/>
          </a:prstGeom>
        </p:spPr>
      </p:pic>
      <p:pic>
        <p:nvPicPr>
          <p:cNvPr id="74" name="图片 74"/>
          <p:cNvPicPr>
            <a:picLocks noChangeAspect="1"/>
          </p:cNvPicPr>
          <p:nvPr>
            <p:custDataLst>
              <p:tags r:id="rId9"/>
            </p:custDataLst>
          </p:nvPr>
        </p:nvPicPr>
        <p:blipFill>
          <a:blip r:embed="rId10"/>
          <a:stretch>
            <a:fillRect/>
          </a:stretch>
        </p:blipFill>
        <p:spPr>
          <a:xfrm>
            <a:off x="3564255" y="2925445"/>
            <a:ext cx="360000" cy="360000"/>
          </a:xfrm>
          <a:prstGeom prst="rect">
            <a:avLst/>
          </a:prstGeom>
        </p:spPr>
      </p:pic>
      <p:pic>
        <p:nvPicPr>
          <p:cNvPr id="75" name="图片 75"/>
          <p:cNvPicPr>
            <a:picLocks noChangeAspect="1"/>
          </p:cNvPicPr>
          <p:nvPr>
            <p:custDataLst>
              <p:tags r:id="rId11"/>
            </p:custDataLst>
          </p:nvPr>
        </p:nvPicPr>
        <p:blipFill>
          <a:blip r:embed="rId12"/>
          <a:stretch>
            <a:fillRect/>
          </a:stretch>
        </p:blipFill>
        <p:spPr>
          <a:xfrm>
            <a:off x="1043940" y="3356610"/>
            <a:ext cx="360000" cy="360000"/>
          </a:xfrm>
          <a:prstGeom prst="rect">
            <a:avLst/>
          </a:prstGeom>
        </p:spPr>
      </p:pic>
      <p:pic>
        <p:nvPicPr>
          <p:cNvPr id="76" name="图片 76"/>
          <p:cNvPicPr>
            <a:picLocks noChangeAspect="1"/>
          </p:cNvPicPr>
          <p:nvPr>
            <p:custDataLst>
              <p:tags r:id="rId13"/>
            </p:custDataLst>
          </p:nvPr>
        </p:nvPicPr>
        <p:blipFill>
          <a:blip r:embed="rId14"/>
          <a:stretch>
            <a:fillRect/>
          </a:stretch>
        </p:blipFill>
        <p:spPr>
          <a:xfrm>
            <a:off x="755650" y="3849370"/>
            <a:ext cx="617220" cy="228600"/>
          </a:xfrm>
          <a:prstGeom prst="rect">
            <a:avLst/>
          </a:prstGeom>
        </p:spPr>
      </p:pic>
      <p:pic>
        <p:nvPicPr>
          <p:cNvPr id="81" name="图片 81"/>
          <p:cNvPicPr>
            <a:picLocks noChangeAspect="1"/>
          </p:cNvPicPr>
          <p:nvPr>
            <p:custDataLst>
              <p:tags r:id="rId15"/>
            </p:custDataLst>
          </p:nvPr>
        </p:nvPicPr>
        <p:blipFill>
          <a:blip r:embed="rId8"/>
          <a:stretch>
            <a:fillRect/>
          </a:stretch>
        </p:blipFill>
        <p:spPr>
          <a:xfrm>
            <a:off x="2771775" y="4652645"/>
            <a:ext cx="594581" cy="288000"/>
          </a:xfrm>
          <a:prstGeom prst="rect">
            <a:avLst/>
          </a:prstGeom>
        </p:spPr>
      </p:pic>
      <p:pic>
        <p:nvPicPr>
          <p:cNvPr id="263" name="图片 263"/>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5220018" y="3068955"/>
            <a:ext cx="3295015" cy="3009900"/>
          </a:xfrm>
          <a:prstGeom prst="rect">
            <a:avLst/>
          </a:prstGeom>
        </p:spPr>
      </p:pic>
      <p:pic>
        <p:nvPicPr>
          <p:cNvPr id="77" name="图片 77"/>
          <p:cNvPicPr>
            <a:picLocks noChangeAspect="1"/>
          </p:cNvPicPr>
          <p:nvPr>
            <p:custDataLst>
              <p:tags r:id="rId18"/>
            </p:custDataLst>
          </p:nvPr>
        </p:nvPicPr>
        <p:blipFill>
          <a:blip r:embed="rId19"/>
          <a:stretch>
            <a:fillRect/>
          </a:stretch>
        </p:blipFill>
        <p:spPr>
          <a:xfrm>
            <a:off x="2412365" y="4220845"/>
            <a:ext cx="306000" cy="306000"/>
          </a:xfrm>
          <a:prstGeom prst="rect">
            <a:avLst/>
          </a:prstGeom>
        </p:spPr>
      </p:pic>
      <p:sp>
        <p:nvSpPr>
          <p:cNvPr id="2" name="文本框 1"/>
          <p:cNvSpPr txBox="1"/>
          <p:nvPr/>
        </p:nvSpPr>
        <p:spPr>
          <a:xfrm>
            <a:off x="5220970" y="6165215"/>
            <a:ext cx="2887345" cy="352425"/>
          </a:xfrm>
          <a:prstGeom prst="rect">
            <a:avLst/>
          </a:prstGeom>
          <a:noFill/>
          <a:ln w="9525">
            <a:noFill/>
          </a:ln>
        </p:spPr>
        <p:txBody>
          <a:bodyPr wrap="square">
            <a:spAutoFit/>
          </a:bodyPr>
          <a:p>
            <a:pPr marL="0" indent="8001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3-2-14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2" name="文本框 101"/>
          <p:cNvSpPr txBox="1"/>
          <p:nvPr/>
        </p:nvSpPr>
        <p:spPr>
          <a:xfrm>
            <a:off x="179705" y="1196975"/>
            <a:ext cx="8725535" cy="5880100"/>
          </a:xfrm>
          <a:prstGeom prst="rect">
            <a:avLst/>
          </a:prstGeom>
          <a:noFill/>
          <a:ln w="9525">
            <a:noFill/>
          </a:ln>
        </p:spPr>
        <p:txBody>
          <a:bodyPr wrap="square">
            <a:spAutoFit/>
          </a:bodyPr>
          <a:p>
            <a:pPr marL="285750" indent="-285750">
              <a:lnSpc>
                <a:spcPct val="150000"/>
              </a:lnSpc>
              <a:buClrTx/>
              <a:buSzTx/>
              <a:buFont typeface="Wingdings" panose="05000000000000000000" charset="0"/>
              <a:buChar char="l"/>
            </a:pP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精加工：</a:t>
            </a: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0" indent="0">
              <a:lnSpc>
                <a:spcPct val="150000"/>
              </a:lnSpc>
              <a:buClrTx/>
              <a:buSzTx/>
              <a:buFont typeface="Wingdings" panose="05000000000000000000" charset="0"/>
              <a:buNone/>
            </a:pPr>
            <a:r>
              <a:rPr lang="zh-CN" altLang="en-US" sz="1800" b="1" kern="0" dirty="0">
                <a:solidFill>
                  <a:schemeClr val="hlink"/>
                </a:solidFill>
                <a:latin typeface="Times New Roman" panose="02020603050405020304" charset="0"/>
                <a:cs typeface="Times New Roman" panose="02020603050405020304" charset="0"/>
              </a:rPr>
              <a:t>1.</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创建型腔铣加工工序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r>
              <a:rPr lang="zh-CN" altLang="en-US" sz="1800" b="1" kern="0" dirty="0">
                <a:solidFill>
                  <a:schemeClr val="hlink"/>
                </a:solidFill>
                <a:latin typeface="Times New Roman" panose="02020603050405020304" charset="0"/>
                <a:cs typeface="Times New Roman" panose="02020603050405020304" charset="0"/>
              </a:rPr>
              <a:t>（1）右击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图标，弹出工具对话框，点击“插入”选项中“工序”项目，如图</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3-2-15所示。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r>
              <a:rPr lang="zh-CN" altLang="en-US" sz="1800" b="1" kern="0" dirty="0">
                <a:solidFill>
                  <a:schemeClr val="hlink"/>
                </a:solidFill>
                <a:latin typeface="Times New Roman" panose="02020603050405020304" charset="0"/>
                <a:cs typeface="Times New Roman" panose="02020603050405020304" charset="0"/>
              </a:rPr>
              <a:t>（2）在弹出的工序选项，如图3-2-16，</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r>
              <a:rPr lang="zh-CN" altLang="en-US" sz="1800" b="1" kern="0" dirty="0">
                <a:solidFill>
                  <a:schemeClr val="hlink"/>
                </a:solidFill>
                <a:latin typeface="Times New Roman" panose="02020603050405020304" charset="0"/>
                <a:cs typeface="Times New Roman" panose="02020603050405020304" charset="0"/>
              </a:rPr>
              <a:t>在位置对话框中选择“方法”对话框为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进入“型腔铣”对话</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r>
              <a:rPr lang="zh-CN" altLang="en-US" sz="1800" b="1" kern="0" dirty="0">
                <a:solidFill>
                  <a:schemeClr val="hlink"/>
                </a:solidFill>
                <a:latin typeface="Times New Roman" panose="02020603050405020304" charset="0"/>
                <a:cs typeface="Times New Roman" panose="02020603050405020304" charset="0"/>
              </a:rPr>
              <a:t>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buClrTx/>
              <a:buSzTx/>
              <a:buFont typeface="Wingdings" panose="05000000000000000000" charset="0"/>
              <a:buNone/>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0" indent="0">
              <a:lnSpc>
                <a:spcPct val="150000"/>
              </a:lnSpc>
              <a:buClrTx/>
              <a:buSzTx/>
              <a:buFont typeface="Wingdings" panose="05000000000000000000" charset="0"/>
              <a:buNone/>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4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p:txBody>
      </p:sp>
      <p:pic>
        <p:nvPicPr>
          <p:cNvPr id="371" name="图片 371"/>
          <p:cNvPicPr>
            <a:picLocks noChangeAspect="1"/>
          </p:cNvPicPr>
          <p:nvPr>
            <p:custDataLst>
              <p:tags r:id="rId1"/>
            </p:custDataLst>
          </p:nvPr>
        </p:nvPicPr>
        <p:blipFill>
          <a:blip r:embed="rId2"/>
          <a:stretch>
            <a:fillRect/>
          </a:stretch>
        </p:blipFill>
        <p:spPr>
          <a:xfrm>
            <a:off x="1403350" y="2204720"/>
            <a:ext cx="1185294" cy="234000"/>
          </a:xfrm>
          <a:prstGeom prst="rect">
            <a:avLst/>
          </a:prstGeom>
        </p:spPr>
      </p:pic>
      <p:pic>
        <p:nvPicPr>
          <p:cNvPr id="374" name="图片 374"/>
          <p:cNvPicPr>
            <a:picLocks noChangeAspect="1"/>
          </p:cNvPicPr>
          <p:nvPr>
            <p:custDataLst>
              <p:tags r:id="rId3"/>
            </p:custDataLst>
          </p:nvPr>
        </p:nvPicPr>
        <p:blipFill>
          <a:blip r:embed="rId4"/>
          <a:srcRect r="29491" b="-2095"/>
          <a:stretch>
            <a:fillRect/>
          </a:stretch>
        </p:blipFill>
        <p:spPr>
          <a:xfrm>
            <a:off x="251460" y="3860800"/>
            <a:ext cx="792480" cy="216535"/>
          </a:xfrm>
          <a:prstGeom prst="rect">
            <a:avLst/>
          </a:prstGeom>
        </p:spPr>
      </p:pic>
      <p:pic>
        <p:nvPicPr>
          <p:cNvPr id="273" name="图片 273"/>
          <p:cNvPicPr>
            <a:picLocks noChangeAspect="1"/>
          </p:cNvPicPr>
          <p:nvPr>
            <p:custDataLst>
              <p:tags r:id="rId5"/>
            </p:custDataLst>
          </p:nvPr>
        </p:nvPicPr>
        <p:blipFill>
          <a:blip r:embed="rId6"/>
          <a:stretch>
            <a:fillRect/>
          </a:stretch>
        </p:blipFill>
        <p:spPr>
          <a:xfrm>
            <a:off x="1619885" y="3807460"/>
            <a:ext cx="557419" cy="270000"/>
          </a:xfrm>
          <a:prstGeom prst="rect">
            <a:avLst/>
          </a:prstGeom>
        </p:spPr>
      </p:pic>
      <p:pic>
        <p:nvPicPr>
          <p:cNvPr id="370" name="图片 370"/>
          <p:cNvPicPr>
            <a:picLocks noChangeAspect="1"/>
          </p:cNvPicPr>
          <p:nvPr>
            <p:custDataLst>
              <p:tags r:id="rId7"/>
            </p:custDataLst>
          </p:nvPr>
        </p:nvPicPr>
        <p:blipFill>
          <a:blip r:embed="rId8">
            <a:extLst>
              <a:ext uri="{28A0092B-C50C-407E-A947-70E740481C1C}">
                <a14:useLocalDpi xmlns:a14="http://schemas.microsoft.com/office/drawing/2010/main" val="0"/>
              </a:ext>
            </a:extLst>
          </a:blip>
          <a:srcRect l="5428"/>
          <a:stretch>
            <a:fillRect/>
          </a:stretch>
        </p:blipFill>
        <p:spPr>
          <a:xfrm>
            <a:off x="4140200" y="2997200"/>
            <a:ext cx="2511425" cy="2946400"/>
          </a:xfrm>
          <a:prstGeom prst="rect">
            <a:avLst/>
          </a:prstGeom>
        </p:spPr>
      </p:pic>
      <p:pic>
        <p:nvPicPr>
          <p:cNvPr id="375" name="图片 375"/>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732270" y="2813050"/>
            <a:ext cx="2247900" cy="3130550"/>
          </a:xfrm>
          <a:prstGeom prst="rect">
            <a:avLst/>
          </a:prstGeom>
        </p:spPr>
      </p:pic>
      <p:sp>
        <p:nvSpPr>
          <p:cNvPr id="100" name="文本框 99"/>
          <p:cNvSpPr txBox="1"/>
          <p:nvPr/>
        </p:nvSpPr>
        <p:spPr>
          <a:xfrm>
            <a:off x="4355465" y="6021070"/>
            <a:ext cx="2119630"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3-2-15  </a:t>
            </a:r>
            <a:r>
              <a:rPr lang="zh-CN" sz="1700" b="0">
                <a:solidFill>
                  <a:srgbClr val="070707"/>
                </a:solidFill>
                <a:latin typeface="Calibri" panose="020F0502020204030204" charset="0"/>
                <a:ea typeface="宋体" panose="02010600030101010101" pitchFamily="2" charset="-122"/>
              </a:rPr>
              <a:t>插入工序</a:t>
            </a:r>
            <a:endParaRPr lang="zh-CN" altLang="en-US" sz="1700" b="0">
              <a:solidFill>
                <a:srgbClr val="070707"/>
              </a:solidFill>
              <a:latin typeface="Calibri" panose="020F0502020204030204" charset="0"/>
              <a:ea typeface="宋体" panose="02010600030101010101" pitchFamily="2" charset="-122"/>
            </a:endParaRPr>
          </a:p>
        </p:txBody>
      </p:sp>
      <p:sp>
        <p:nvSpPr>
          <p:cNvPr id="2" name="文本框 1"/>
          <p:cNvSpPr txBox="1"/>
          <p:nvPr/>
        </p:nvSpPr>
        <p:spPr>
          <a:xfrm>
            <a:off x="6804025" y="6021070"/>
            <a:ext cx="2072640"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3-2-16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页脚占位符 4"/>
          <p:cNvSpPr>
            <a:spLocks noGrp="1"/>
          </p:cNvSpPr>
          <p:nvPr>
            <p:ph type="ftr" sz="quarter" idx="11"/>
          </p:nvPr>
        </p:nvSpPr>
        <p:spPr/>
        <p:txBody>
          <a:bodyPr/>
          <a:lstStyle/>
          <a:p>
            <a:r>
              <a:rPr lang="en-US" altLang="zh-CN" dirty="0"/>
              <a:t>UG NX </a:t>
            </a:r>
            <a:r>
              <a:rPr lang="zh-CN" altLang="en-US" dirty="0"/>
              <a:t>数控编程</a:t>
            </a:r>
            <a:endParaRPr lang="zh-CN" altLang="en-US" dirty="0"/>
          </a:p>
        </p:txBody>
      </p:sp>
      <p:sp>
        <p:nvSpPr>
          <p:cNvPr id="87042" name="Rectangle 2"/>
          <p:cNvSpPr>
            <a:spLocks noGrp="1" noChangeArrowheads="1"/>
          </p:cNvSpPr>
          <p:nvPr>
            <p:ph type="title"/>
          </p:nvPr>
        </p:nvSpPr>
        <p:spPr/>
        <p:txBody>
          <a:bodyPr/>
          <a:lstStyle/>
          <a:p>
            <a:r>
              <a:rPr lang="zh-CN" altLang="en-US" dirty="0" smtClean="0">
                <a:solidFill>
                  <a:schemeClr val="accent1"/>
                </a:solidFill>
                <a:latin typeface="方正小标宋简体" pitchFamily="65" charset="-122"/>
                <a:ea typeface="方正小标宋简体" pitchFamily="65" charset="-122"/>
              </a:rPr>
              <a:t>目录</a:t>
            </a:r>
            <a:endParaRPr lang="en-US" altLang="zh-CN" dirty="0">
              <a:solidFill>
                <a:schemeClr val="accent1"/>
              </a:solidFill>
              <a:latin typeface="方正小标宋简体" pitchFamily="65" charset="-122"/>
              <a:ea typeface="方正小标宋简体" pitchFamily="65" charset="-122"/>
            </a:endParaRPr>
          </a:p>
        </p:txBody>
      </p:sp>
      <p:sp>
        <p:nvSpPr>
          <p:cNvPr id="87043" name="Text Box 3"/>
          <p:cNvSpPr txBox="1">
            <a:spLocks noChangeArrowheads="1"/>
          </p:cNvSpPr>
          <p:nvPr/>
        </p:nvSpPr>
        <p:spPr bwMode="auto">
          <a:xfrm>
            <a:off x="1660525" y="722313"/>
            <a:ext cx="184150" cy="366712"/>
          </a:xfrm>
          <a:prstGeom prst="rect">
            <a:avLst/>
          </a:prstGeom>
          <a:noFill/>
          <a:ln w="9525">
            <a:noFill/>
            <a:miter lim="800000"/>
          </a:ln>
          <a:effectLst/>
        </p:spPr>
        <p:txBody>
          <a:bodyPr wrap="none">
            <a:spAutoFit/>
          </a:bodyPr>
          <a:lstStyle/>
          <a:p>
            <a:endParaRPr lang="zh-CN" altLang="zh-CN"/>
          </a:p>
        </p:txBody>
      </p:sp>
      <p:grpSp>
        <p:nvGrpSpPr>
          <p:cNvPr id="87086" name="Group 46"/>
          <p:cNvGrpSpPr/>
          <p:nvPr/>
        </p:nvGrpSpPr>
        <p:grpSpPr bwMode="auto">
          <a:xfrm>
            <a:off x="1555115" y="2402840"/>
            <a:ext cx="5607685" cy="685800"/>
            <a:chOff x="1296" y="1824"/>
            <a:chExt cx="2976" cy="432"/>
          </a:xfrm>
        </p:grpSpPr>
        <p:sp>
          <p:nvSpPr>
            <p:cNvPr id="87087" name="AutoShape 47"/>
            <p:cNvSpPr>
              <a:spLocks noChangeArrowheads="1"/>
            </p:cNvSpPr>
            <p:nvPr/>
          </p:nvSpPr>
          <p:spPr bwMode="gray">
            <a:xfrm>
              <a:off x="1536" y="1899"/>
              <a:ext cx="2736" cy="288"/>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ln>
            <a:effectLst/>
          </p:spPr>
          <p:txBody>
            <a:bodyPr wrap="none" anchor="ctr"/>
            <a:lstStyle/>
            <a:p>
              <a:endParaRPr lang="zh-CN" altLang="en-US"/>
            </a:p>
          </p:txBody>
        </p:sp>
        <p:sp>
          <p:nvSpPr>
            <p:cNvPr id="87088" name="AutoShape 48"/>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ln>
            <a:effectLst/>
          </p:spPr>
          <p:txBody>
            <a:bodyPr wrap="none" anchor="ctr"/>
            <a:lstStyle/>
            <a:p>
              <a:endParaRPr lang="zh-CN" altLang="en-US"/>
            </a:p>
          </p:txBody>
        </p:sp>
        <p:sp>
          <p:nvSpPr>
            <p:cNvPr id="87089" name="Text Box 49">
              <a:hlinkClick r:id="rId1" action="ppaction://hlinksldjump"/>
            </p:cNvPr>
            <p:cNvSpPr txBox="1">
              <a:spLocks noChangeArrowheads="1"/>
            </p:cNvSpPr>
            <p:nvPr/>
          </p:nvSpPr>
          <p:spPr bwMode="gray">
            <a:xfrm>
              <a:off x="1680" y="1934"/>
              <a:ext cx="2422" cy="232"/>
            </a:xfrm>
            <a:prstGeom prst="rect">
              <a:avLst/>
            </a:prstGeom>
            <a:noFill/>
            <a:ln w="9525" algn="ctr">
              <a:noFill/>
              <a:miter lim="800000"/>
            </a:ln>
            <a:effectLst/>
          </p:spPr>
          <p:txBody>
            <a:bodyPr wrap="square">
              <a:spAutoFit/>
            </a:bodyPr>
            <a:lstStyle/>
            <a:p>
              <a:pPr algn="l" eaLnBrk="0" hangingPunct="0"/>
              <a:r>
                <a:rPr lang="en-US" altLang="zh-CN" b="1" dirty="0">
                  <a:solidFill>
                    <a:srgbClr val="000000"/>
                  </a:solidFill>
                  <a:ea typeface="宋体" panose="02010600030101010101" pitchFamily="2" charset="-122"/>
                </a:rPr>
                <a:t>   </a:t>
              </a:r>
              <a:r>
                <a:rPr lang="zh-CN" altLang="en-US" b="1" dirty="0">
                  <a:solidFill>
                    <a:srgbClr val="000000"/>
                  </a:solidFill>
                  <a:ea typeface="宋体" panose="02010600030101010101" pitchFamily="2" charset="-122"/>
                </a:rPr>
                <a:t>任务</a:t>
              </a:r>
              <a:r>
                <a:rPr lang="en-US" altLang="zh-CN" b="1" dirty="0">
                  <a:solidFill>
                    <a:srgbClr val="000000"/>
                  </a:solidFill>
                  <a:ea typeface="宋体" panose="02010600030101010101" pitchFamily="2" charset="-122"/>
                </a:rPr>
                <a:t>1  </a:t>
              </a:r>
              <a:r>
                <a:rPr b="1" dirty="0">
                  <a:solidFill>
                    <a:srgbClr val="000000"/>
                  </a:solidFill>
                  <a:ea typeface="宋体" panose="02010600030101010101" pitchFamily="2" charset="-122"/>
                </a:rPr>
                <a:t>五角星零件加工</a:t>
              </a:r>
              <a:endParaRPr b="1" dirty="0">
                <a:solidFill>
                  <a:srgbClr val="000000"/>
                </a:solidFill>
                <a:ea typeface="宋体" panose="02010600030101010101" pitchFamily="2" charset="-122"/>
              </a:endParaRPr>
            </a:p>
          </p:txBody>
        </p:sp>
        <p:sp>
          <p:nvSpPr>
            <p:cNvPr id="87090" name="Text Box 50"/>
            <p:cNvSpPr txBox="1">
              <a:spLocks noChangeArrowheads="1"/>
            </p:cNvSpPr>
            <p:nvPr/>
          </p:nvSpPr>
          <p:spPr bwMode="gray">
            <a:xfrm>
              <a:off x="1393" y="1886"/>
              <a:ext cx="223" cy="290"/>
            </a:xfrm>
            <a:prstGeom prst="rect">
              <a:avLst/>
            </a:prstGeom>
            <a:noFill/>
            <a:ln w="9525" algn="ctr">
              <a:noFill/>
              <a:miter lim="800000"/>
            </a:ln>
            <a:effectLst/>
          </p:spPr>
          <p:txBody>
            <a:bodyPr wrap="square">
              <a:spAutoFit/>
            </a:bodyPr>
            <a:lstStyle/>
            <a:p>
              <a:pPr algn="ctr" eaLnBrk="0" hangingPunct="0"/>
              <a:r>
                <a:rPr lang="en-US" altLang="zh-CN" sz="2400">
                  <a:solidFill>
                    <a:schemeClr val="bg1"/>
                  </a:solidFill>
                  <a:ea typeface="宋体" panose="02010600030101010101" pitchFamily="2" charset="-122"/>
                </a:rPr>
                <a:t>1</a:t>
              </a:r>
              <a:endParaRPr lang="en-US" altLang="zh-CN" sz="2400">
                <a:solidFill>
                  <a:schemeClr val="bg1"/>
                </a:solidFill>
                <a:ea typeface="宋体" panose="02010600030101010101" pitchFamily="2" charset="-122"/>
              </a:endParaRPr>
            </a:p>
          </p:txBody>
        </p:sp>
      </p:grpSp>
      <p:grpSp>
        <p:nvGrpSpPr>
          <p:cNvPr id="87091" name="Group 51"/>
          <p:cNvGrpSpPr/>
          <p:nvPr/>
        </p:nvGrpSpPr>
        <p:grpSpPr bwMode="auto">
          <a:xfrm>
            <a:off x="1547495" y="3785235"/>
            <a:ext cx="5615940" cy="685800"/>
            <a:chOff x="1296" y="1824"/>
            <a:chExt cx="2976" cy="432"/>
          </a:xfrm>
        </p:grpSpPr>
        <p:sp>
          <p:nvSpPr>
            <p:cNvPr id="87092" name="AutoShape 52"/>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ln>
            <a:effectLst/>
          </p:spPr>
          <p:txBody>
            <a:bodyPr wrap="none" anchor="ctr"/>
            <a:lstStyle/>
            <a:p>
              <a:endParaRPr lang="zh-CN" altLang="en-US"/>
            </a:p>
          </p:txBody>
        </p:sp>
        <p:sp>
          <p:nvSpPr>
            <p:cNvPr id="87093" name="AutoShape 53"/>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ln>
            <a:effectLst/>
          </p:spPr>
          <p:txBody>
            <a:bodyPr wrap="none" anchor="ctr"/>
            <a:lstStyle/>
            <a:p>
              <a:endParaRPr lang="zh-CN" altLang="en-US"/>
            </a:p>
          </p:txBody>
        </p:sp>
        <p:sp>
          <p:nvSpPr>
            <p:cNvPr id="87094" name="Text Box 54">
              <a:hlinkClick r:id="rId2" action="ppaction://hlinksldjump"/>
            </p:cNvPr>
            <p:cNvSpPr txBox="1">
              <a:spLocks noChangeArrowheads="1"/>
            </p:cNvSpPr>
            <p:nvPr/>
          </p:nvSpPr>
          <p:spPr bwMode="gray">
            <a:xfrm>
              <a:off x="1680" y="1934"/>
              <a:ext cx="2430" cy="232"/>
            </a:xfrm>
            <a:prstGeom prst="rect">
              <a:avLst/>
            </a:prstGeom>
            <a:noFill/>
            <a:ln w="9525" algn="ctr">
              <a:noFill/>
              <a:miter lim="800000"/>
            </a:ln>
            <a:effectLst/>
          </p:spPr>
          <p:txBody>
            <a:bodyPr wrap="square">
              <a:spAutoFit/>
            </a:bodyPr>
            <a:lstStyle/>
            <a:p>
              <a:pPr algn="l" eaLnBrk="0" hangingPunct="0"/>
              <a:r>
                <a:rPr lang="en-US" altLang="zh-CN" b="1" dirty="0">
                  <a:solidFill>
                    <a:srgbClr val="000000"/>
                  </a:solidFill>
                  <a:ea typeface="宋体" panose="02010600030101010101" pitchFamily="2" charset="-122"/>
                </a:rPr>
                <a:t>    </a:t>
              </a:r>
              <a:r>
                <a:rPr lang="zh-CN" altLang="en-US" b="1" dirty="0">
                  <a:solidFill>
                    <a:srgbClr val="000000"/>
                  </a:solidFill>
                  <a:ea typeface="宋体" panose="02010600030101010101" pitchFamily="2" charset="-122"/>
                </a:rPr>
                <a:t>任务</a:t>
              </a:r>
              <a:r>
                <a:rPr lang="en-US" altLang="zh-CN" b="1" dirty="0">
                  <a:solidFill>
                    <a:srgbClr val="000000"/>
                  </a:solidFill>
                  <a:ea typeface="宋体" panose="02010600030101010101" pitchFamily="2" charset="-122"/>
                </a:rPr>
                <a:t>2  </a:t>
              </a:r>
              <a:r>
                <a:rPr b="1" dirty="0">
                  <a:solidFill>
                    <a:srgbClr val="000000"/>
                  </a:solidFill>
                  <a:ea typeface="宋体" panose="02010600030101010101" pitchFamily="2" charset="-122"/>
                </a:rPr>
                <a:t>“1+X证书项目”的平面铣削加工</a:t>
              </a:r>
              <a:endParaRPr b="1" dirty="0">
                <a:solidFill>
                  <a:srgbClr val="000000"/>
                </a:solidFill>
                <a:ea typeface="宋体" panose="02010600030101010101" pitchFamily="2" charset="-122"/>
              </a:endParaRPr>
            </a:p>
          </p:txBody>
        </p:sp>
        <p:sp>
          <p:nvSpPr>
            <p:cNvPr id="87095" name="Text Box 55"/>
            <p:cNvSpPr txBox="1">
              <a:spLocks noChangeArrowheads="1"/>
            </p:cNvSpPr>
            <p:nvPr/>
          </p:nvSpPr>
          <p:spPr bwMode="gray">
            <a:xfrm>
              <a:off x="1393" y="1886"/>
              <a:ext cx="223" cy="290"/>
            </a:xfrm>
            <a:prstGeom prst="rect">
              <a:avLst/>
            </a:prstGeom>
            <a:noFill/>
            <a:ln w="9525" algn="ctr">
              <a:noFill/>
              <a:miter lim="800000"/>
            </a:ln>
            <a:effectLst/>
          </p:spPr>
          <p:txBody>
            <a:bodyPr wrap="square">
              <a:spAutoFit/>
            </a:bodyPr>
            <a:lstStyle/>
            <a:p>
              <a:pPr algn="ctr" eaLnBrk="0" hangingPunct="0"/>
              <a:r>
                <a:rPr lang="en-US" altLang="zh-CN" sz="2400">
                  <a:solidFill>
                    <a:schemeClr val="bg1"/>
                  </a:solidFill>
                  <a:ea typeface="宋体" panose="02010600030101010101" pitchFamily="2" charset="-122"/>
                </a:rPr>
                <a:t>2</a:t>
              </a:r>
              <a:endParaRPr lang="en-US" altLang="zh-CN" sz="2400">
                <a:solidFill>
                  <a:schemeClr val="bg1"/>
                </a:solidFill>
                <a:ea typeface="宋体" panose="02010600030101010101" pitchFamily="2" charset="-122"/>
              </a:endParaRPr>
            </a:p>
          </p:txBody>
        </p:sp>
      </p:grpSp>
      <p:pic>
        <p:nvPicPr>
          <p:cNvPr id="2" name="图片 1" descr="3b32303238383435323bcad6cac6">
            <a:hlinkClick r:id="rId3" tooltip="" action="ppaction://hlinksldjump"/>
          </p:cNvPr>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236460" y="2564765"/>
            <a:ext cx="360000" cy="360000"/>
          </a:xfrm>
          <a:prstGeom prst="rect">
            <a:avLst/>
          </a:prstGeom>
        </p:spPr>
      </p:pic>
      <p:pic>
        <p:nvPicPr>
          <p:cNvPr id="3" name="图片 2" descr="3b32303238383435323bcad6cac6">
            <a:hlinkClick r:id="rId2" tooltip="" action="ppaction://hlinksldjump"/>
          </p:cNvPr>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7236460" y="3959860"/>
            <a:ext cx="360000" cy="360000"/>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179705" y="1196975"/>
            <a:ext cx="8736330" cy="867854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（3）设置刀具路径参数。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在刀轨设置区域中“切削模式”对话框中，选取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切削模式。切削步距的平面直径百分比默认的“30”改为“50”，提高加工效率。切削深度的最大距离“2”改为“10”，如图3-2-17。点击“操作”区域中的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，预览刀具路径参数的设置效果，如图2-2-18。</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313" name="图片 313"/>
          <p:cNvPicPr>
            <a:picLocks noChangeAspect="1"/>
          </p:cNvPicPr>
          <p:nvPr>
            <p:custDataLst>
              <p:tags r:id="rId1"/>
            </p:custDataLst>
          </p:nvPr>
        </p:nvPicPr>
        <p:blipFill>
          <a:blip r:embed="rId2"/>
          <a:stretch>
            <a:fillRect/>
          </a:stretch>
        </p:blipFill>
        <p:spPr>
          <a:xfrm>
            <a:off x="5292090" y="1772920"/>
            <a:ext cx="996327" cy="252000"/>
          </a:xfrm>
          <a:prstGeom prst="rect">
            <a:avLst/>
          </a:prstGeom>
        </p:spPr>
      </p:pic>
      <p:pic>
        <p:nvPicPr>
          <p:cNvPr id="315" name="图片 315"/>
          <p:cNvPicPr>
            <a:picLocks noChangeAspect="1"/>
          </p:cNvPicPr>
          <p:nvPr>
            <p:custDataLst>
              <p:tags r:id="rId3"/>
            </p:custDataLst>
          </p:nvPr>
        </p:nvPicPr>
        <p:blipFill>
          <a:blip r:embed="rId4"/>
          <a:stretch>
            <a:fillRect/>
          </a:stretch>
        </p:blipFill>
        <p:spPr>
          <a:xfrm>
            <a:off x="4368405" y="2564765"/>
            <a:ext cx="360000" cy="360000"/>
          </a:xfrm>
          <a:prstGeom prst="rect">
            <a:avLst/>
          </a:prstGeom>
        </p:spPr>
      </p:pic>
      <p:pic>
        <p:nvPicPr>
          <p:cNvPr id="409" name="图片 409"/>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5004118" y="3140710"/>
            <a:ext cx="2590165" cy="2613660"/>
          </a:xfrm>
          <a:prstGeom prst="rect">
            <a:avLst/>
          </a:prstGeom>
        </p:spPr>
      </p:pic>
      <p:pic>
        <p:nvPicPr>
          <p:cNvPr id="391" name="图片 391"/>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1332230" y="3140710"/>
            <a:ext cx="2889885" cy="2562225"/>
          </a:xfrm>
          <a:prstGeom prst="rect">
            <a:avLst/>
          </a:prstGeom>
        </p:spPr>
      </p:pic>
      <p:sp>
        <p:nvSpPr>
          <p:cNvPr id="2" name="文本框 1"/>
          <p:cNvSpPr txBox="1"/>
          <p:nvPr/>
        </p:nvSpPr>
        <p:spPr>
          <a:xfrm>
            <a:off x="1466215" y="5861685"/>
            <a:ext cx="262128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3-2-17 </a:t>
            </a:r>
            <a:r>
              <a:rPr lang="zh-CN" sz="1700" b="0">
                <a:solidFill>
                  <a:srgbClr val="070707"/>
                </a:solidFill>
                <a:latin typeface="Calibri" panose="020F0502020204030204" charset="0"/>
                <a:ea typeface="宋体" panose="02010600030101010101" pitchFamily="2" charset="-122"/>
              </a:rPr>
              <a:t>刀轨参数设置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292090" y="5861685"/>
            <a:ext cx="210693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3-2-18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179705" y="1340485"/>
            <a:ext cx="8717280" cy="950912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，进入“进给率和速度”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图标，在文本框填上“5000”，在“进给率”区域中的“切削”文本框填上1000，点击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，返回“型腔铣”。</a:t>
            </a:r>
            <a:endParaRPr lang="zh-CN" altLang="en-US" sz="1800" b="0">
              <a:latin typeface="Calibri" panose="020F0502020204030204" charset="0"/>
              <a:ea typeface="宋体" panose="02010600030101010101" pitchFamily="2" charset="-122"/>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（5）仿真。</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图标进入3D仿真，</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如图3-2-19所示。确认无误后，两次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324" name="图片 324"/>
          <p:cNvPicPr>
            <a:picLocks noChangeAspect="1"/>
          </p:cNvPicPr>
          <p:nvPr>
            <p:custDataLst>
              <p:tags r:id="rId1"/>
            </p:custDataLst>
          </p:nvPr>
        </p:nvPicPr>
        <p:blipFill>
          <a:blip r:embed="rId2"/>
          <a:stretch>
            <a:fillRect/>
          </a:stretch>
        </p:blipFill>
        <p:spPr>
          <a:xfrm>
            <a:off x="7379970" y="1844675"/>
            <a:ext cx="360000" cy="360000"/>
          </a:xfrm>
          <a:prstGeom prst="rect">
            <a:avLst/>
          </a:prstGeom>
        </p:spPr>
      </p:pic>
      <p:pic>
        <p:nvPicPr>
          <p:cNvPr id="328" name="图片 328"/>
          <p:cNvPicPr>
            <a:picLocks noChangeAspect="1"/>
          </p:cNvPicPr>
          <p:nvPr>
            <p:custDataLst>
              <p:tags r:id="rId3"/>
            </p:custDataLst>
          </p:nvPr>
        </p:nvPicPr>
        <p:blipFill>
          <a:blip r:embed="rId4"/>
          <a:stretch>
            <a:fillRect/>
          </a:stretch>
        </p:blipFill>
        <p:spPr>
          <a:xfrm>
            <a:off x="3131820" y="2348865"/>
            <a:ext cx="270000" cy="270000"/>
          </a:xfrm>
          <a:prstGeom prst="rect">
            <a:avLst/>
          </a:prstGeom>
        </p:spPr>
      </p:pic>
      <p:pic>
        <p:nvPicPr>
          <p:cNvPr id="329" name="图片 329"/>
          <p:cNvPicPr>
            <a:picLocks noChangeAspect="1"/>
          </p:cNvPicPr>
          <p:nvPr>
            <p:custDataLst>
              <p:tags r:id="rId5"/>
            </p:custDataLst>
          </p:nvPr>
        </p:nvPicPr>
        <p:blipFill>
          <a:blip r:embed="rId6"/>
          <a:stretch>
            <a:fillRect/>
          </a:stretch>
        </p:blipFill>
        <p:spPr>
          <a:xfrm>
            <a:off x="3275330" y="2708910"/>
            <a:ext cx="360000" cy="360000"/>
          </a:xfrm>
          <a:prstGeom prst="rect">
            <a:avLst/>
          </a:prstGeom>
        </p:spPr>
      </p:pic>
      <p:pic>
        <p:nvPicPr>
          <p:cNvPr id="330" name="图片 330"/>
          <p:cNvPicPr>
            <a:picLocks noChangeAspect="1"/>
          </p:cNvPicPr>
          <p:nvPr>
            <p:custDataLst>
              <p:tags r:id="rId7"/>
            </p:custDataLst>
          </p:nvPr>
        </p:nvPicPr>
        <p:blipFill>
          <a:blip r:embed="rId8"/>
          <a:stretch>
            <a:fillRect/>
          </a:stretch>
        </p:blipFill>
        <p:spPr>
          <a:xfrm>
            <a:off x="4930775" y="2708910"/>
            <a:ext cx="594581" cy="288000"/>
          </a:xfrm>
          <a:prstGeom prst="rect">
            <a:avLst/>
          </a:prstGeom>
        </p:spPr>
      </p:pic>
      <p:pic>
        <p:nvPicPr>
          <p:cNvPr id="415" name="图片 415"/>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228715" y="3284855"/>
            <a:ext cx="2550795" cy="2726055"/>
          </a:xfrm>
          <a:prstGeom prst="rect">
            <a:avLst/>
          </a:prstGeom>
        </p:spPr>
      </p:pic>
      <p:pic>
        <p:nvPicPr>
          <p:cNvPr id="341" name="图片 341"/>
          <p:cNvPicPr>
            <a:picLocks noChangeAspect="1"/>
          </p:cNvPicPr>
          <p:nvPr>
            <p:custDataLst>
              <p:tags r:id="rId11"/>
            </p:custDataLst>
          </p:nvPr>
        </p:nvPicPr>
        <p:blipFill>
          <a:blip r:embed="rId12"/>
          <a:stretch>
            <a:fillRect/>
          </a:stretch>
        </p:blipFill>
        <p:spPr>
          <a:xfrm>
            <a:off x="2915920" y="3500755"/>
            <a:ext cx="360000" cy="360000"/>
          </a:xfrm>
          <a:prstGeom prst="rect">
            <a:avLst/>
          </a:prstGeom>
        </p:spPr>
      </p:pic>
      <p:pic>
        <p:nvPicPr>
          <p:cNvPr id="346" name="图片 346"/>
          <p:cNvPicPr>
            <a:picLocks noChangeAspect="1"/>
          </p:cNvPicPr>
          <p:nvPr>
            <p:custDataLst>
              <p:tags r:id="rId13"/>
            </p:custDataLst>
          </p:nvPr>
        </p:nvPicPr>
        <p:blipFill>
          <a:blip r:embed="rId14"/>
          <a:stretch>
            <a:fillRect/>
          </a:stretch>
        </p:blipFill>
        <p:spPr>
          <a:xfrm>
            <a:off x="5292090" y="3500755"/>
            <a:ext cx="360000" cy="360000"/>
          </a:xfrm>
          <a:prstGeom prst="rect">
            <a:avLst/>
          </a:prstGeom>
        </p:spPr>
      </p:pic>
      <p:pic>
        <p:nvPicPr>
          <p:cNvPr id="351" name="图片 351"/>
          <p:cNvPicPr>
            <a:picLocks noChangeAspect="1"/>
          </p:cNvPicPr>
          <p:nvPr>
            <p:custDataLst>
              <p:tags r:id="rId15"/>
            </p:custDataLst>
          </p:nvPr>
        </p:nvPicPr>
        <p:blipFill>
          <a:blip r:embed="rId16"/>
          <a:srcRect l="87"/>
          <a:stretch>
            <a:fillRect/>
          </a:stretch>
        </p:blipFill>
        <p:spPr>
          <a:xfrm>
            <a:off x="3492500" y="4004945"/>
            <a:ext cx="728345" cy="269875"/>
          </a:xfrm>
          <a:prstGeom prst="rect">
            <a:avLst/>
          </a:prstGeom>
        </p:spPr>
      </p:pic>
      <p:pic>
        <p:nvPicPr>
          <p:cNvPr id="353" name="图片 353"/>
          <p:cNvPicPr>
            <a:picLocks noChangeAspect="1"/>
          </p:cNvPicPr>
          <p:nvPr>
            <p:custDataLst>
              <p:tags r:id="rId17"/>
            </p:custDataLst>
          </p:nvPr>
        </p:nvPicPr>
        <p:blipFill>
          <a:blip r:embed="rId18"/>
          <a:stretch>
            <a:fillRect/>
          </a:stretch>
        </p:blipFill>
        <p:spPr>
          <a:xfrm>
            <a:off x="4572000" y="4293235"/>
            <a:ext cx="360000" cy="360000"/>
          </a:xfrm>
          <a:prstGeom prst="rect">
            <a:avLst/>
          </a:prstGeom>
        </p:spPr>
      </p:pic>
      <p:pic>
        <p:nvPicPr>
          <p:cNvPr id="355" name="图片 355"/>
          <p:cNvPicPr>
            <a:picLocks noChangeAspect="1"/>
          </p:cNvPicPr>
          <p:nvPr>
            <p:custDataLst>
              <p:tags r:id="rId19"/>
            </p:custDataLst>
          </p:nvPr>
        </p:nvPicPr>
        <p:blipFill>
          <a:blip r:embed="rId8"/>
          <a:srcRect l="12984"/>
          <a:stretch>
            <a:fillRect/>
          </a:stretch>
        </p:blipFill>
        <p:spPr>
          <a:xfrm>
            <a:off x="3924300" y="4797425"/>
            <a:ext cx="485140" cy="269875"/>
          </a:xfrm>
          <a:prstGeom prst="rect">
            <a:avLst/>
          </a:prstGeom>
        </p:spPr>
      </p:pic>
      <p:sp>
        <p:nvSpPr>
          <p:cNvPr id="2" name="文本框 1"/>
          <p:cNvSpPr txBox="1"/>
          <p:nvPr/>
        </p:nvSpPr>
        <p:spPr>
          <a:xfrm>
            <a:off x="6239510" y="6093460"/>
            <a:ext cx="2540000" cy="352425"/>
          </a:xfrm>
          <a:prstGeom prst="rect">
            <a:avLst/>
          </a:prstGeom>
          <a:noFill/>
          <a:ln w="9525">
            <a:noFill/>
          </a:ln>
        </p:spPr>
        <p:txBody>
          <a:bodyPr wrap="square">
            <a:spAutoFit/>
          </a:bodyPr>
          <a:p>
            <a:pPr marL="0" indent="4000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3-2-19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20" tooltip="" action="ppaction://hlinksldjump"/>
          </p:cNvPr>
          <p:cNvPicPr>
            <a:picLocks noChangeAspect="1"/>
          </p:cNvPicPr>
          <p:nvPr/>
        </p:nvPicPr>
        <p:blipFill>
          <a:blip r:embed="rId21"/>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2" name="文本框 1"/>
          <p:cNvSpPr txBox="1"/>
          <p:nvPr/>
        </p:nvSpPr>
        <p:spPr>
          <a:xfrm>
            <a:off x="2339975" y="1340485"/>
            <a:ext cx="5308600" cy="429895"/>
          </a:xfrm>
          <a:prstGeom prst="rect">
            <a:avLst/>
          </a:prstGeom>
          <a:noFill/>
        </p:spPr>
        <p:txBody>
          <a:bodyPr wrap="square" rtlCol="0" anchor="t">
            <a:spAutoFit/>
          </a:bodyPr>
          <a:p>
            <a:pPr marL="0" indent="0" algn="ctr" eaLnBrk="1" latinLnBrk="0" hangingPunct="1">
              <a:spcAft>
                <a:spcPts val="600"/>
              </a:spcAft>
            </a:pPr>
            <a:r>
              <a:rPr lang="en-US" altLang="zh-CN" sz="2200" b="1" kern="0" dirty="0">
                <a:solidFill>
                  <a:schemeClr val="hlink"/>
                </a:solidFill>
                <a:latin typeface="Times New Roman" panose="02020603050405020304" charset="0"/>
                <a:cs typeface="Times New Roman" panose="02020603050405020304" charset="0"/>
                <a:sym typeface="+mn-ea"/>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.2 自适应铣削（ADAPTIVE_MILLING）</a:t>
            </a:r>
            <a:endPar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281940" y="1917065"/>
            <a:ext cx="8740775" cy="216852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零件的粗加工一般采用型腔铣进行开粗，在</a:t>
            </a:r>
            <a:r>
              <a:rPr lang="en-US" altLang="zh-CN" sz="1800" b="1" kern="0" dirty="0">
                <a:solidFill>
                  <a:schemeClr val="hlink"/>
                </a:solidFill>
                <a:latin typeface="Times New Roman" panose="02020603050405020304" charset="0"/>
                <a:cs typeface="Times New Roman" panose="02020603050405020304" charset="0"/>
              </a:rPr>
              <a:t>UG </a:t>
            </a:r>
            <a:r>
              <a:rPr lang="zh-CN" altLang="en-US" sz="1800" b="1" kern="0" dirty="0">
                <a:solidFill>
                  <a:schemeClr val="hlink"/>
                </a:solidFill>
                <a:latin typeface="Times New Roman" panose="02020603050405020304" charset="0"/>
                <a:cs typeface="Times New Roman" panose="02020603050405020304" charset="0"/>
              </a:rPr>
              <a:t>NX12.0版本中新增加工方式（ADAPTIVE_MILLING）自适应铣削，以刀具的侧刀刃以侧壁为层，生成刀路进行加工，其加工特点是大切削深度、小步距进给。一般自适应铣削加工常用于铝合金、塑料、木头、铜合金等软质金属的开粗，去除余料效率相比型腔铣大大提高。</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下面依然以图3-2-3所示零件进行介绍：</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3" name="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931728" y="3789045"/>
            <a:ext cx="2478405" cy="2171700"/>
          </a:xfrm>
          <a:prstGeom prst="rect">
            <a:avLst/>
          </a:prstGeom>
        </p:spPr>
      </p:pic>
      <p:sp>
        <p:nvSpPr>
          <p:cNvPr id="4" name="文本框 3"/>
          <p:cNvSpPr txBox="1"/>
          <p:nvPr/>
        </p:nvSpPr>
        <p:spPr>
          <a:xfrm>
            <a:off x="5219700" y="6085840"/>
            <a:ext cx="210185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 </a:t>
            </a:r>
            <a:r>
              <a:rPr lang="zh-CN" sz="1700" b="0">
                <a:solidFill>
                  <a:srgbClr val="070707"/>
                </a:solidFill>
                <a:latin typeface="Calibri" panose="020F0502020204030204" charset="0"/>
                <a:ea typeface="宋体" panose="02010600030101010101" pitchFamily="2" charset="-122"/>
              </a:rPr>
              <a:t>加工零件</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2095" y="1285240"/>
            <a:ext cx="8650605" cy="7595870"/>
          </a:xfrm>
          <a:prstGeom prst="rect">
            <a:avLst/>
          </a:prstGeom>
          <a:noFill/>
          <a:ln w="9525">
            <a:noFill/>
          </a:ln>
        </p:spPr>
        <p:txBody>
          <a:bodyPr wrap="square">
            <a:spAutoFit/>
          </a:bodyPr>
          <a:p>
            <a:pPr marL="0" indent="0" eaLnBrk="1" latinLnBrk="0" hangingPunct="1">
              <a:lnSpc>
                <a:spcPct val="160000"/>
              </a:lnSpc>
            </a:pPr>
            <a:r>
              <a:rPr lang="zh-CN" altLang="en-US" sz="1800" kern="0" dirty="0">
                <a:solidFill>
                  <a:schemeClr val="tx1">
                    <a:lumMod val="50000"/>
                  </a:schemeClr>
                </a:solidFill>
                <a:latin typeface="微软雅黑" panose="020B0503020204020204" charset="-122"/>
                <a:ea typeface="微软雅黑" panose="020B0503020204020204" charset="-122"/>
                <a:cs typeface="Times New Roman" panose="02020603050405020304" charset="0"/>
              </a:rPr>
              <a:t>加工步骤：</a:t>
            </a:r>
            <a:r>
              <a:rPr lang="zh-CN" altLang="en-US" sz="1800" b="1" kern="0" dirty="0">
                <a:solidFill>
                  <a:schemeClr val="hlink"/>
                </a:solidFill>
                <a:latin typeface="Times New Roman" panose="02020603050405020304" charset="0"/>
                <a:cs typeface="Times New Roman" panose="02020603050405020304" charset="0"/>
              </a:rPr>
              <a:t>步骤1-4与前面相同。（请参考型腔铣的1-4的加工步骤）</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5、创建底壁铣加工工序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表面铣工序。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（2）如图3-2-20，在位置对话框中选择“程序”对话框为</a:t>
            </a:r>
            <a:r>
              <a:rPr lang="en-US" altLang="zh-CN" sz="1800"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进入“自适应铣削”对话框界面，如图3-2-21所示。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18" name="图片 118"/>
          <p:cNvPicPr>
            <a:picLocks noChangeAspect="1"/>
          </p:cNvPicPr>
          <p:nvPr>
            <p:custDataLst>
              <p:tags r:id="rId1"/>
            </p:custDataLst>
          </p:nvPr>
        </p:nvPicPr>
        <p:blipFill>
          <a:blip r:embed="rId2"/>
          <a:stretch>
            <a:fillRect/>
          </a:stretch>
        </p:blipFill>
        <p:spPr>
          <a:xfrm>
            <a:off x="1475740" y="2708910"/>
            <a:ext cx="468293" cy="360000"/>
          </a:xfrm>
          <a:prstGeom prst="rect">
            <a:avLst/>
          </a:prstGeom>
        </p:spPr>
      </p:pic>
      <p:pic>
        <p:nvPicPr>
          <p:cNvPr id="2" name="图片 5"/>
          <p:cNvPicPr>
            <a:picLocks noChangeAspect="1"/>
          </p:cNvPicPr>
          <p:nvPr>
            <p:custDataLst>
              <p:tags r:id="rId3"/>
            </p:custDataLst>
          </p:nvPr>
        </p:nvPicPr>
        <p:blipFill>
          <a:blip r:embed="rId4"/>
          <a:stretch>
            <a:fillRect/>
          </a:stretch>
        </p:blipFill>
        <p:spPr>
          <a:xfrm>
            <a:off x="7380605" y="2636520"/>
            <a:ext cx="360000" cy="360000"/>
          </a:xfrm>
          <a:prstGeom prst="rect">
            <a:avLst/>
          </a:prstGeom>
        </p:spPr>
      </p:pic>
      <p:pic>
        <p:nvPicPr>
          <p:cNvPr id="120" name="图片 120"/>
          <p:cNvPicPr>
            <a:picLocks noChangeAspect="1"/>
          </p:cNvPicPr>
          <p:nvPr>
            <p:custDataLst>
              <p:tags r:id="rId5"/>
            </p:custDataLst>
          </p:nvPr>
        </p:nvPicPr>
        <p:blipFill>
          <a:blip r:embed="rId6"/>
          <a:stretch>
            <a:fillRect/>
          </a:stretch>
        </p:blipFill>
        <p:spPr>
          <a:xfrm>
            <a:off x="5940425" y="3716020"/>
            <a:ext cx="1080000" cy="216000"/>
          </a:xfrm>
          <a:prstGeom prst="rect">
            <a:avLst/>
          </a:prstGeom>
        </p:spPr>
      </p:pic>
      <p:pic>
        <p:nvPicPr>
          <p:cNvPr id="121" name="图片 121"/>
          <p:cNvPicPr>
            <a:picLocks noChangeAspect="1"/>
          </p:cNvPicPr>
          <p:nvPr>
            <p:custDataLst>
              <p:tags r:id="rId7"/>
            </p:custDataLst>
          </p:nvPr>
        </p:nvPicPr>
        <p:blipFill>
          <a:blip r:embed="rId8"/>
          <a:stretch>
            <a:fillRect/>
          </a:stretch>
        </p:blipFill>
        <p:spPr>
          <a:xfrm>
            <a:off x="612140" y="4148455"/>
            <a:ext cx="1603800" cy="198000"/>
          </a:xfrm>
          <a:prstGeom prst="rect">
            <a:avLst/>
          </a:prstGeom>
        </p:spPr>
      </p:pic>
      <p:pic>
        <p:nvPicPr>
          <p:cNvPr id="122" name="图片 122"/>
          <p:cNvPicPr>
            <a:picLocks noChangeAspect="1"/>
          </p:cNvPicPr>
          <p:nvPr>
            <p:custDataLst>
              <p:tags r:id="rId9"/>
            </p:custDataLst>
          </p:nvPr>
        </p:nvPicPr>
        <p:blipFill>
          <a:blip r:embed="rId10"/>
          <a:stretch>
            <a:fillRect/>
          </a:stretch>
        </p:blipFill>
        <p:spPr>
          <a:xfrm>
            <a:off x="4356100" y="4148455"/>
            <a:ext cx="929739" cy="198000"/>
          </a:xfrm>
          <a:prstGeom prst="rect">
            <a:avLst/>
          </a:prstGeom>
        </p:spPr>
      </p:pic>
      <p:pic>
        <p:nvPicPr>
          <p:cNvPr id="6" name="图片 6"/>
          <p:cNvPicPr>
            <a:picLocks noChangeAspect="1"/>
          </p:cNvPicPr>
          <p:nvPr>
            <p:custDataLst>
              <p:tags r:id="rId11"/>
            </p:custDataLst>
          </p:nvPr>
        </p:nvPicPr>
        <p:blipFill>
          <a:blip r:embed="rId12"/>
          <a:stretch>
            <a:fillRect/>
          </a:stretch>
        </p:blipFill>
        <p:spPr>
          <a:xfrm>
            <a:off x="7236460" y="4148455"/>
            <a:ext cx="1236426" cy="234000"/>
          </a:xfrm>
          <a:prstGeom prst="rect">
            <a:avLst/>
          </a:prstGeom>
        </p:spPr>
      </p:pic>
      <p:pic>
        <p:nvPicPr>
          <p:cNvPr id="124" name="图片 124"/>
          <p:cNvPicPr>
            <a:picLocks noChangeAspect="1"/>
          </p:cNvPicPr>
          <p:nvPr>
            <p:custDataLst>
              <p:tags r:id="rId13"/>
            </p:custDataLst>
          </p:nvPr>
        </p:nvPicPr>
        <p:blipFill>
          <a:blip r:embed="rId14"/>
          <a:stretch>
            <a:fillRect/>
          </a:stretch>
        </p:blipFill>
        <p:spPr>
          <a:xfrm>
            <a:off x="612140" y="4508500"/>
            <a:ext cx="557419" cy="270000"/>
          </a:xfrm>
          <a:prstGeom prst="rect">
            <a:avLst/>
          </a:prstGeom>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pic>
        <p:nvPicPr>
          <p:cNvPr id="7" name="图片 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186180" y="1484630"/>
            <a:ext cx="2588260" cy="3604895"/>
          </a:xfrm>
          <a:prstGeom prst="rect">
            <a:avLst/>
          </a:prstGeom>
        </p:spPr>
      </p:pic>
      <p:pic>
        <p:nvPicPr>
          <p:cNvPr id="8" name="图片 8"/>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786630" y="1484630"/>
            <a:ext cx="2980055" cy="3595370"/>
          </a:xfrm>
          <a:prstGeom prst="rect">
            <a:avLst/>
          </a:prstGeom>
        </p:spPr>
      </p:pic>
      <p:sp>
        <p:nvSpPr>
          <p:cNvPr id="100" name="文本框 99"/>
          <p:cNvSpPr txBox="1"/>
          <p:nvPr/>
        </p:nvSpPr>
        <p:spPr>
          <a:xfrm>
            <a:off x="1475740" y="5229225"/>
            <a:ext cx="2006600" cy="352425"/>
          </a:xfrm>
          <a:prstGeom prst="rect">
            <a:avLst/>
          </a:prstGeom>
          <a:noFill/>
          <a:ln w="9525">
            <a:noFill/>
          </a:ln>
        </p:spPr>
        <p:txBody>
          <a:bodyPr wrap="square">
            <a:spAutoFit/>
          </a:bodyPr>
          <a:p>
            <a:pPr marL="0" indent="0"/>
            <a:r>
              <a:rPr lang="zh-CN" sz="1700" b="0">
                <a:solidFill>
                  <a:schemeClr val="tx1">
                    <a:lumMod val="50000"/>
                  </a:schemeClr>
                </a:solidFill>
                <a:ea typeface="宋体" panose="02010600030101010101" pitchFamily="2" charset="-122"/>
              </a:rPr>
              <a:t>图</a:t>
            </a:r>
            <a:r>
              <a:rPr lang="en-US" sz="1700" b="0">
                <a:solidFill>
                  <a:schemeClr val="tx1">
                    <a:lumMod val="50000"/>
                  </a:schemeClr>
                </a:solidFill>
                <a:latin typeface="Calibri" panose="020F0502020204030204" charset="0"/>
                <a:ea typeface="宋体" panose="02010600030101010101" pitchFamily="2" charset="-122"/>
              </a:rPr>
              <a:t>3-2-20 </a:t>
            </a:r>
            <a:r>
              <a:rPr lang="zh-CN" sz="1700" b="0">
                <a:solidFill>
                  <a:schemeClr val="tx1">
                    <a:lumMod val="50000"/>
                  </a:schemeClr>
                </a:solidFill>
                <a:latin typeface="Calibri" panose="020F0502020204030204" charset="0"/>
                <a:ea typeface="宋体" panose="02010600030101010101" pitchFamily="2" charset="-122"/>
              </a:rPr>
              <a:t>工序选择</a:t>
            </a:r>
            <a:endParaRPr lang="zh-CN" altLang="en-US" sz="1700" b="0">
              <a:solidFill>
                <a:schemeClr val="tx1">
                  <a:lumMod val="50000"/>
                </a:schemeClr>
              </a:solidFill>
              <a:latin typeface="Calibri" panose="020F0502020204030204" charset="0"/>
              <a:ea typeface="宋体" panose="02010600030101010101" pitchFamily="2" charset="-122"/>
            </a:endParaRPr>
          </a:p>
        </p:txBody>
      </p:sp>
      <p:sp>
        <p:nvSpPr>
          <p:cNvPr id="2" name="文本框 1"/>
          <p:cNvSpPr txBox="1"/>
          <p:nvPr/>
        </p:nvSpPr>
        <p:spPr>
          <a:xfrm>
            <a:off x="5119370" y="5213350"/>
            <a:ext cx="2601595" cy="352425"/>
          </a:xfrm>
          <a:prstGeom prst="rect">
            <a:avLst/>
          </a:prstGeom>
          <a:noFill/>
          <a:ln w="9525">
            <a:noFill/>
          </a:ln>
        </p:spPr>
        <p:txBody>
          <a:bodyPr wrap="square">
            <a:spAutoFit/>
          </a:bodyPr>
          <a:p>
            <a:pPr marL="0" indent="0"/>
            <a:r>
              <a:rPr lang="zh-CN" sz="1700" b="0">
                <a:solidFill>
                  <a:schemeClr val="tx1">
                    <a:lumMod val="50000"/>
                  </a:schemeClr>
                </a:solidFill>
                <a:latin typeface="Calibri" panose="020F0502020204030204" charset="0"/>
                <a:ea typeface="宋体" panose="02010600030101010101" pitchFamily="2" charset="-122"/>
              </a:rPr>
              <a:t>图</a:t>
            </a:r>
            <a:r>
              <a:rPr lang="en-US" sz="1700" b="0">
                <a:solidFill>
                  <a:schemeClr val="tx1">
                    <a:lumMod val="50000"/>
                  </a:schemeClr>
                </a:solidFill>
                <a:latin typeface="Calibri" panose="020F0502020204030204" charset="0"/>
                <a:ea typeface="宋体" panose="02010600030101010101" pitchFamily="2" charset="-122"/>
              </a:rPr>
              <a:t>3-2-21</a:t>
            </a:r>
            <a:r>
              <a:rPr lang="zh-CN" sz="1700" b="0">
                <a:solidFill>
                  <a:schemeClr val="tx1">
                    <a:lumMod val="50000"/>
                  </a:schemeClr>
                </a:solidFill>
                <a:latin typeface="Calibri" panose="020F0502020204030204" charset="0"/>
                <a:ea typeface="宋体" panose="02010600030101010101" pitchFamily="2" charset="-122"/>
              </a:rPr>
              <a:t>参数设置界面</a:t>
            </a:r>
            <a:endParaRPr lang="zh-CN" altLang="en-US" sz="1700" b="0">
              <a:solidFill>
                <a:schemeClr val="tx1">
                  <a:lumMod val="50000"/>
                </a:schemeClr>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179070" y="1340485"/>
            <a:ext cx="8789670" cy="2280285"/>
          </a:xfrm>
          <a:prstGeom prst="rect">
            <a:avLst/>
          </a:prstGeom>
          <a:noFill/>
          <a:ln w="9525">
            <a:noFill/>
          </a:ln>
        </p:spPr>
        <p:txBody>
          <a:bodyPr>
            <a:no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（3）在刀轨设置区域中“最大距离”对话框中，把每刀切削最大深度从“95%刀刃长度”改为“10mm”（五角星凸台的高度为10mm），如图3-2-22。点击“操作”区域中的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，预览刀具路径参数的设置效果，如图3-2-23。</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38" name="图片 138"/>
          <p:cNvPicPr>
            <a:picLocks noChangeAspect="1"/>
          </p:cNvPicPr>
          <p:nvPr>
            <p:custDataLst>
              <p:tags r:id="rId1"/>
            </p:custDataLst>
          </p:nvPr>
        </p:nvPicPr>
        <p:blipFill>
          <a:blip r:embed="rId2"/>
          <a:stretch>
            <a:fillRect/>
          </a:stretch>
        </p:blipFill>
        <p:spPr>
          <a:xfrm>
            <a:off x="8388350" y="1844675"/>
            <a:ext cx="360000" cy="360000"/>
          </a:xfrm>
          <a:prstGeom prst="rect">
            <a:avLst/>
          </a:prstGeom>
        </p:spPr>
      </p:pic>
      <p:pic>
        <p:nvPicPr>
          <p:cNvPr id="9" name="图片 9"/>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755650" y="3424555"/>
            <a:ext cx="3526155" cy="1710055"/>
          </a:xfrm>
          <a:prstGeom prst="rect">
            <a:avLst/>
          </a:prstGeom>
        </p:spPr>
      </p:pic>
      <p:pic>
        <p:nvPicPr>
          <p:cNvPr id="11" name="图片 1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5291773" y="2493010"/>
            <a:ext cx="2990215" cy="2641600"/>
          </a:xfrm>
          <a:prstGeom prst="rect">
            <a:avLst/>
          </a:prstGeom>
        </p:spPr>
      </p:pic>
      <p:sp>
        <p:nvSpPr>
          <p:cNvPr id="3" name="文本框 2"/>
          <p:cNvSpPr txBox="1"/>
          <p:nvPr/>
        </p:nvSpPr>
        <p:spPr>
          <a:xfrm>
            <a:off x="1187450" y="5300980"/>
            <a:ext cx="26739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3-2-22  </a:t>
            </a:r>
            <a:r>
              <a:rPr lang="zh-CN" sz="1700" b="0">
                <a:solidFill>
                  <a:srgbClr val="070707"/>
                </a:solidFill>
                <a:latin typeface="Calibri" panose="020F0502020204030204" charset="0"/>
                <a:ea typeface="宋体" panose="02010600030101010101" pitchFamily="2" charset="-122"/>
              </a:rPr>
              <a:t>刀轨参数设置</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4859655" y="5229225"/>
            <a:ext cx="2986405" cy="352425"/>
          </a:xfrm>
          <a:prstGeom prst="rect">
            <a:avLst/>
          </a:prstGeom>
          <a:noFill/>
          <a:ln w="9525">
            <a:noFill/>
          </a:ln>
        </p:spPr>
        <p:txBody>
          <a:bodyPr wrap="square">
            <a:spAutoFit/>
          </a:bodyPr>
          <a:p>
            <a:pPr marL="0" indent="80010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3-2-23 </a:t>
            </a:r>
            <a:r>
              <a:rPr lang="zh-CN" sz="1700" b="0">
                <a:solidFill>
                  <a:srgbClr val="070707"/>
                </a:solidFill>
                <a:latin typeface="Calibri" panose="020F0502020204030204" charset="0"/>
                <a:ea typeface="宋体" panose="02010600030101010101" pitchFamily="2" charset="-122"/>
              </a:rPr>
              <a:t>刀路预览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1" name="文本框 100"/>
          <p:cNvSpPr txBox="1"/>
          <p:nvPr/>
        </p:nvSpPr>
        <p:spPr>
          <a:xfrm>
            <a:off x="179705" y="1340485"/>
            <a:ext cx="8733790" cy="107556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，进入“进给率和速度”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图标，在文本框填上“4000”，在“进给率”区域中的“切削”文本框填上2000，点击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，返回“自适应铣削”。</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（5）仿真。</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图标进入3D仿真，</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真，如图3-2-24所示。确认无误后，两次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41" name="图片 141"/>
          <p:cNvPicPr>
            <a:picLocks noChangeAspect="1"/>
          </p:cNvPicPr>
          <p:nvPr>
            <p:custDataLst>
              <p:tags r:id="rId1"/>
            </p:custDataLst>
          </p:nvPr>
        </p:nvPicPr>
        <p:blipFill>
          <a:blip r:embed="rId2"/>
          <a:stretch>
            <a:fillRect/>
          </a:stretch>
        </p:blipFill>
        <p:spPr>
          <a:xfrm>
            <a:off x="7308850" y="1844675"/>
            <a:ext cx="360000" cy="360000"/>
          </a:xfrm>
          <a:prstGeom prst="rect">
            <a:avLst/>
          </a:prstGeom>
        </p:spPr>
      </p:pic>
      <p:pic>
        <p:nvPicPr>
          <p:cNvPr id="142" name="图片 142"/>
          <p:cNvPicPr>
            <a:picLocks noChangeAspect="1"/>
          </p:cNvPicPr>
          <p:nvPr>
            <p:custDataLst>
              <p:tags r:id="rId3"/>
            </p:custDataLst>
          </p:nvPr>
        </p:nvPicPr>
        <p:blipFill>
          <a:blip r:embed="rId4"/>
          <a:stretch>
            <a:fillRect/>
          </a:stretch>
        </p:blipFill>
        <p:spPr>
          <a:xfrm>
            <a:off x="3132455" y="2277110"/>
            <a:ext cx="288000" cy="288000"/>
          </a:xfrm>
          <a:prstGeom prst="rect">
            <a:avLst/>
          </a:prstGeom>
        </p:spPr>
      </p:pic>
      <p:pic>
        <p:nvPicPr>
          <p:cNvPr id="143" name="图片 143"/>
          <p:cNvPicPr>
            <a:picLocks noChangeAspect="1"/>
          </p:cNvPicPr>
          <p:nvPr>
            <p:custDataLst>
              <p:tags r:id="rId5"/>
            </p:custDataLst>
          </p:nvPr>
        </p:nvPicPr>
        <p:blipFill>
          <a:blip r:embed="rId6"/>
          <a:stretch>
            <a:fillRect/>
          </a:stretch>
        </p:blipFill>
        <p:spPr>
          <a:xfrm>
            <a:off x="2988310" y="2708910"/>
            <a:ext cx="360000" cy="360000"/>
          </a:xfrm>
          <a:prstGeom prst="rect">
            <a:avLst/>
          </a:prstGeom>
        </p:spPr>
      </p:pic>
      <p:pic>
        <p:nvPicPr>
          <p:cNvPr id="144" name="图片 144"/>
          <p:cNvPicPr>
            <a:picLocks noChangeAspect="1"/>
          </p:cNvPicPr>
          <p:nvPr>
            <p:custDataLst>
              <p:tags r:id="rId7"/>
            </p:custDataLst>
          </p:nvPr>
        </p:nvPicPr>
        <p:blipFill>
          <a:blip r:embed="rId8"/>
          <a:stretch>
            <a:fillRect/>
          </a:stretch>
        </p:blipFill>
        <p:spPr>
          <a:xfrm>
            <a:off x="4644390" y="2708910"/>
            <a:ext cx="594581" cy="288000"/>
          </a:xfrm>
          <a:prstGeom prst="rect">
            <a:avLst/>
          </a:prstGeom>
        </p:spPr>
      </p:pic>
      <p:pic>
        <p:nvPicPr>
          <p:cNvPr id="12" name="图片 12"/>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l="4752" t="5078" r="3290"/>
          <a:stretch>
            <a:fillRect/>
          </a:stretch>
        </p:blipFill>
        <p:spPr>
          <a:xfrm>
            <a:off x="6004560" y="3357245"/>
            <a:ext cx="2864485" cy="2694305"/>
          </a:xfrm>
          <a:prstGeom prst="rect">
            <a:avLst/>
          </a:prstGeom>
          <a:ln>
            <a:noFill/>
          </a:ln>
        </p:spPr>
      </p:pic>
      <p:pic>
        <p:nvPicPr>
          <p:cNvPr id="145" name="图片 145"/>
          <p:cNvPicPr>
            <a:picLocks noChangeAspect="1"/>
          </p:cNvPicPr>
          <p:nvPr>
            <p:custDataLst>
              <p:tags r:id="rId11"/>
            </p:custDataLst>
          </p:nvPr>
        </p:nvPicPr>
        <p:blipFill>
          <a:blip r:embed="rId12"/>
          <a:stretch>
            <a:fillRect/>
          </a:stretch>
        </p:blipFill>
        <p:spPr>
          <a:xfrm>
            <a:off x="2844165" y="3429000"/>
            <a:ext cx="360000" cy="360000"/>
          </a:xfrm>
          <a:prstGeom prst="rect">
            <a:avLst/>
          </a:prstGeom>
        </p:spPr>
      </p:pic>
      <p:pic>
        <p:nvPicPr>
          <p:cNvPr id="146" name="图片 146"/>
          <p:cNvPicPr>
            <a:picLocks noChangeAspect="1"/>
          </p:cNvPicPr>
          <p:nvPr>
            <p:custDataLst>
              <p:tags r:id="rId13"/>
            </p:custDataLst>
          </p:nvPr>
        </p:nvPicPr>
        <p:blipFill>
          <a:blip r:embed="rId14"/>
          <a:stretch>
            <a:fillRect/>
          </a:stretch>
        </p:blipFill>
        <p:spPr>
          <a:xfrm>
            <a:off x="5220335" y="3500755"/>
            <a:ext cx="360000" cy="360000"/>
          </a:xfrm>
          <a:prstGeom prst="rect">
            <a:avLst/>
          </a:prstGeom>
        </p:spPr>
      </p:pic>
      <p:pic>
        <p:nvPicPr>
          <p:cNvPr id="147" name="图片 147"/>
          <p:cNvPicPr>
            <a:picLocks noChangeAspect="1"/>
          </p:cNvPicPr>
          <p:nvPr>
            <p:custDataLst>
              <p:tags r:id="rId15"/>
            </p:custDataLst>
          </p:nvPr>
        </p:nvPicPr>
        <p:blipFill>
          <a:blip r:embed="rId16"/>
          <a:stretch>
            <a:fillRect/>
          </a:stretch>
        </p:blipFill>
        <p:spPr>
          <a:xfrm>
            <a:off x="3492500" y="4004945"/>
            <a:ext cx="617220" cy="228600"/>
          </a:xfrm>
          <a:prstGeom prst="rect">
            <a:avLst/>
          </a:prstGeom>
          <a:ln>
            <a:solidFill>
              <a:srgbClr val="070707"/>
            </a:solidFill>
          </a:ln>
        </p:spPr>
      </p:pic>
      <p:pic>
        <p:nvPicPr>
          <p:cNvPr id="148" name="图片 148"/>
          <p:cNvPicPr>
            <a:picLocks noChangeAspect="1"/>
          </p:cNvPicPr>
          <p:nvPr>
            <p:custDataLst>
              <p:tags r:id="rId17"/>
            </p:custDataLst>
          </p:nvPr>
        </p:nvPicPr>
        <p:blipFill>
          <a:blip r:embed="rId18"/>
          <a:stretch>
            <a:fillRect/>
          </a:stretch>
        </p:blipFill>
        <p:spPr>
          <a:xfrm>
            <a:off x="4572000" y="4302760"/>
            <a:ext cx="360000" cy="360000"/>
          </a:xfrm>
          <a:prstGeom prst="rect">
            <a:avLst/>
          </a:prstGeom>
        </p:spPr>
      </p:pic>
      <p:pic>
        <p:nvPicPr>
          <p:cNvPr id="149" name="图片 149"/>
          <p:cNvPicPr>
            <a:picLocks noChangeAspect="1"/>
          </p:cNvPicPr>
          <p:nvPr>
            <p:custDataLst>
              <p:tags r:id="rId19"/>
            </p:custDataLst>
          </p:nvPr>
        </p:nvPicPr>
        <p:blipFill>
          <a:blip r:embed="rId8"/>
          <a:stretch>
            <a:fillRect/>
          </a:stretch>
        </p:blipFill>
        <p:spPr>
          <a:xfrm>
            <a:off x="4399915" y="4796790"/>
            <a:ext cx="557419" cy="270000"/>
          </a:xfrm>
          <a:prstGeom prst="rect">
            <a:avLst/>
          </a:prstGeom>
        </p:spPr>
      </p:pic>
      <p:sp>
        <p:nvSpPr>
          <p:cNvPr id="2" name="文本框 1"/>
          <p:cNvSpPr txBox="1"/>
          <p:nvPr/>
        </p:nvSpPr>
        <p:spPr>
          <a:xfrm>
            <a:off x="6450330" y="6093460"/>
            <a:ext cx="2077720" cy="368300"/>
          </a:xfrm>
          <a:prstGeom prst="rect">
            <a:avLst/>
          </a:prstGeom>
          <a:noFill/>
          <a:ln w="9525">
            <a:noFill/>
          </a:ln>
        </p:spPr>
        <p:txBody>
          <a:bodyPr wrap="square">
            <a:spAutoFit/>
          </a:bodyPr>
          <a:p>
            <a:pPr marL="0" indent="0"/>
            <a:r>
              <a:rPr lang="zh-CN" sz="1800" b="0">
                <a:solidFill>
                  <a:srgbClr val="070707"/>
                </a:solidFill>
                <a:ea typeface="宋体" panose="02010600030101010101" pitchFamily="2" charset="-122"/>
              </a:rPr>
              <a:t>图</a:t>
            </a:r>
            <a:r>
              <a:rPr lang="en-US" sz="1800" b="0">
                <a:solidFill>
                  <a:srgbClr val="070707"/>
                </a:solidFill>
                <a:latin typeface="Calibri" panose="020F0502020204030204" charset="0"/>
                <a:ea typeface="宋体" panose="02010600030101010101" pitchFamily="2" charset="-122"/>
              </a:rPr>
              <a:t>3-2-24 </a:t>
            </a:r>
            <a:r>
              <a:rPr lang="zh-CN" sz="1800" b="0">
                <a:solidFill>
                  <a:srgbClr val="070707"/>
                </a:solidFill>
                <a:latin typeface="Calibri" panose="020F0502020204030204" charset="0"/>
                <a:ea typeface="宋体" panose="02010600030101010101" pitchFamily="2" charset="-122"/>
              </a:rPr>
              <a:t>仿真加工</a:t>
            </a:r>
            <a:endParaRPr lang="zh-CN" altLang="en-US" sz="18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2095" y="1285240"/>
            <a:ext cx="8592820" cy="1863725"/>
          </a:xfrm>
          <a:prstGeom prst="rect">
            <a:avLst/>
          </a:prstGeom>
          <a:noFill/>
          <a:ln w="9525">
            <a:noFill/>
          </a:ln>
        </p:spPr>
        <p:txBody>
          <a:bodyPr wrap="square">
            <a:spAutoFit/>
          </a:bodyPr>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（6）型腔铣与自适应铣削加工效率对比。</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在进给率为相同的2000情况下，自适应铣削用时4分钟，而型腔铣为6分29秒，如图3-2-25所示。因此，采用自适应铣削工序相对于型腔铣工序，大大提升了零件的开粗效率，特别是直壁类的零件。</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4" name="图片 14"/>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534285" y="3555365"/>
            <a:ext cx="4075430" cy="1756410"/>
          </a:xfrm>
          <a:prstGeom prst="rect">
            <a:avLst/>
          </a:prstGeom>
        </p:spPr>
      </p:pic>
      <p:sp>
        <p:nvSpPr>
          <p:cNvPr id="2" name="文本框 1"/>
          <p:cNvSpPr txBox="1"/>
          <p:nvPr/>
        </p:nvSpPr>
        <p:spPr>
          <a:xfrm>
            <a:off x="2846705" y="5443855"/>
            <a:ext cx="3451225" cy="352425"/>
          </a:xfrm>
          <a:prstGeom prst="rect">
            <a:avLst/>
          </a:prstGeom>
          <a:noFill/>
          <a:ln w="9525">
            <a:noFill/>
          </a:ln>
        </p:spPr>
        <p:txBody>
          <a:bodyPr wrap="square">
            <a:spAutoFit/>
          </a:bodyPr>
          <a:p>
            <a:pPr marL="0" indent="6667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3-2-25 </a:t>
            </a:r>
            <a:r>
              <a:rPr lang="zh-CN" sz="1700" b="0">
                <a:solidFill>
                  <a:srgbClr val="070707"/>
                </a:solidFill>
                <a:latin typeface="Calibri" panose="020F0502020204030204" charset="0"/>
                <a:ea typeface="宋体" panose="02010600030101010101" pitchFamily="2" charset="-122"/>
              </a:rPr>
              <a:t>加工时间对比</a:t>
            </a:r>
            <a:endParaRPr lang="zh-CN" altLang="en-US" sz="1700" b="0">
              <a:solidFill>
                <a:srgbClr val="070707"/>
              </a:solidFill>
              <a:latin typeface="Calibri" panose="020F0502020204030204" charset="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3" action="ppaction://hlinksldjump"/>
          </p:cNvPr>
          <p:cNvPicPr>
            <a:picLocks noChangeAspect="1"/>
          </p:cNvPicPr>
          <p:nvPr>
            <p:custDataLst>
              <p:tags r:id="rId4"/>
            </p:custDataLst>
          </p:nvPr>
        </p:nvPicPr>
        <p:blipFill>
          <a:blip r:embed="rId5"/>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2" name="文本框 1"/>
          <p:cNvSpPr txBox="1"/>
          <p:nvPr/>
        </p:nvSpPr>
        <p:spPr>
          <a:xfrm>
            <a:off x="2286000" y="1419860"/>
            <a:ext cx="4572000" cy="429895"/>
          </a:xfrm>
          <a:prstGeom prst="rect">
            <a:avLst/>
          </a:prstGeom>
          <a:noFill/>
        </p:spPr>
        <p:txBody>
          <a:bodyPr wrap="square" rtlCol="0" anchor="t">
            <a:spAutoFit/>
          </a:bodyPr>
          <a:p>
            <a:r>
              <a:rPr lang="en-US" altLang="zh-CN" sz="2200" b="1" kern="0" dirty="0">
                <a:solidFill>
                  <a:schemeClr val="hlink"/>
                </a:solidFill>
                <a:latin typeface="黑体" panose="02010609060101010101" charset="-122"/>
                <a:ea typeface="黑体" panose="02010609060101010101" charset="-122"/>
                <a:cs typeface="黑体" panose="02010609060101010101" charset="-122"/>
                <a:sym typeface="+mn-ea"/>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.3 剩余铣（REST_MILLING）</a:t>
            </a:r>
            <a:endParaRPr lang="zh-CN" altLang="en-US" sz="2200" b="1" kern="0" dirty="0">
              <a:solidFill>
                <a:schemeClr val="hlink"/>
              </a:solidFill>
              <a:latin typeface="Times New Roman" panose="02020603050405020304" charset="0"/>
              <a:cs typeface="Times New Roman" panose="02020603050405020304" charset="0"/>
              <a:sym typeface="+mn-ea"/>
            </a:endParaRPr>
          </a:p>
        </p:txBody>
      </p:sp>
      <p:sp>
        <p:nvSpPr>
          <p:cNvPr id="100" name="文本框 99"/>
          <p:cNvSpPr txBox="1"/>
          <p:nvPr/>
        </p:nvSpPr>
        <p:spPr>
          <a:xfrm>
            <a:off x="319405" y="1864995"/>
            <a:ext cx="8596630" cy="383095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型腔铣工序适用于加工带有倾角的侧壁，由于型腔铣的切削原理是逐层切削，在倾斜的侧壁难免会留有余量。当我们使用型腔铣方法进行半精加工或者精加工时，原来已开粗的部分依然会产生刀路。剩余铣加工方法，它就是通过铣侧壁来移除之前的余量材料，已开粗的部分不再产生刀路。部件和毛坯几何体都必须用之前的父级几何体WORKPIECE定义。切削区域由上一道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的IPW定义。我们需要对零件中选中的平面或者加工区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域分别指定不同的切削模式和切削参数，以实现不同加</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工区域的多种切削模式的加工。</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下面依然以图3-2-26所示零件进行介绍：</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8" name="图片 1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156325" y="3716655"/>
            <a:ext cx="2452370" cy="2254250"/>
          </a:xfrm>
          <a:prstGeom prst="rect">
            <a:avLst/>
          </a:prstGeom>
        </p:spPr>
      </p:pic>
      <p:sp>
        <p:nvSpPr>
          <p:cNvPr id="3" name="文本框 2"/>
          <p:cNvSpPr txBox="1"/>
          <p:nvPr/>
        </p:nvSpPr>
        <p:spPr>
          <a:xfrm>
            <a:off x="6443980" y="6021070"/>
            <a:ext cx="22606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3-2-26 </a:t>
            </a:r>
            <a:r>
              <a:rPr lang="zh-CN" sz="1700" b="0">
                <a:solidFill>
                  <a:srgbClr val="070707"/>
                </a:solidFill>
                <a:latin typeface="Calibri" panose="020F0502020204030204" charset="0"/>
                <a:ea typeface="宋体" panose="02010600030101010101" pitchFamily="2" charset="-122"/>
              </a:rPr>
              <a:t>加工零件</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2095" y="1340485"/>
            <a:ext cx="8660130" cy="1753235"/>
          </a:xfrm>
          <a:prstGeom prst="rect">
            <a:avLst/>
          </a:prstGeom>
          <a:noFill/>
          <a:ln w="9525">
            <a:noFill/>
          </a:ln>
        </p:spPr>
        <p:txBody>
          <a:bodyPr wrap="square">
            <a:spAutoFit/>
          </a:bodyPr>
          <a:p>
            <a:pPr marL="0" indent="0">
              <a:lnSpc>
                <a:spcPct val="150000"/>
              </a:lnSpc>
            </a:pPr>
            <a:r>
              <a:rPr lang="zh-CN" sz="1800" b="0">
                <a:solidFill>
                  <a:srgbClr val="070707"/>
                </a:solidFill>
                <a:latin typeface="微软雅黑" panose="020B0503020204020204" charset="-122"/>
                <a:ea typeface="微软雅黑" panose="020B0503020204020204" charset="-122"/>
              </a:rPr>
              <a:t>加工步骤：</a:t>
            </a:r>
            <a:endParaRPr lang="zh-CN" sz="1800" b="1">
              <a:solidFill>
                <a:srgbClr val="070707"/>
              </a:solidFill>
              <a:latin typeface="微软雅黑" panose="020B0503020204020204" charset="-122"/>
              <a:ea typeface="微软雅黑" panose="020B0503020204020204" charset="-122"/>
            </a:endParaRPr>
          </a:p>
          <a:p>
            <a:pPr marL="0" indent="0">
              <a:lnSpc>
                <a:spcPct val="150000"/>
              </a:lnSpc>
            </a:pPr>
            <a:r>
              <a:rPr lang="en-US" altLang="zh-CN" sz="1800" b="1">
                <a:latin typeface="Calibri" panose="020F0502020204030204" charset="0"/>
                <a:ea typeface="宋体" panose="02010600030101010101" pitchFamily="2" charset="-122"/>
              </a:rPr>
              <a:t>      </a:t>
            </a:r>
            <a:r>
              <a:rPr lang="zh-CN" altLang="en-US" sz="1800" b="1" kern="0" dirty="0">
                <a:solidFill>
                  <a:schemeClr val="hlink"/>
                </a:solidFill>
                <a:latin typeface="Times New Roman" panose="02020603050405020304" charset="0"/>
                <a:cs typeface="Times New Roman" panose="02020603050405020304" charset="0"/>
              </a:rPr>
              <a:t> 步骤1-5与前面相同，型腔铣得到图3-2-27的粗加工效果。（请参考型腔铣的1-5的粗加工步骤）</a:t>
            </a:r>
            <a:endParaRPr lang="zh-CN" altLang="en-US" sz="1800" b="1" kern="0" dirty="0">
              <a:solidFill>
                <a:schemeClr val="hlink"/>
              </a:solidFill>
              <a:latin typeface="Times New Roman" panose="02020603050405020304" charset="0"/>
              <a:cs typeface="Times New Roman" panose="02020603050405020304" charset="0"/>
            </a:endParaRPr>
          </a:p>
          <a:p>
            <a:endParaRPr lang="zh-CN" altLang="en-US" sz="1800" b="1">
              <a:solidFill>
                <a:srgbClr val="FF0000"/>
              </a:solidFill>
              <a:latin typeface="Calibri" panose="020F0502020204030204" charset="0"/>
              <a:ea typeface="宋体" panose="02010600030101010101" pitchFamily="2" charset="-122"/>
            </a:endParaRPr>
          </a:p>
        </p:txBody>
      </p:sp>
      <p:pic>
        <p:nvPicPr>
          <p:cNvPr id="22" name="图片 2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844165" y="2637155"/>
            <a:ext cx="2819400" cy="2597150"/>
          </a:xfrm>
          <a:prstGeom prst="rect">
            <a:avLst/>
          </a:prstGeom>
        </p:spPr>
      </p:pic>
      <p:sp>
        <p:nvSpPr>
          <p:cNvPr id="3" name="文本框 2"/>
          <p:cNvSpPr txBox="1"/>
          <p:nvPr/>
        </p:nvSpPr>
        <p:spPr>
          <a:xfrm>
            <a:off x="2032000" y="5445125"/>
            <a:ext cx="5080000" cy="352425"/>
          </a:xfrm>
          <a:prstGeom prst="rect">
            <a:avLst/>
          </a:prstGeom>
          <a:noFill/>
          <a:ln w="9525">
            <a:noFill/>
          </a:ln>
        </p:spPr>
        <p:txBody>
          <a:bodyPr>
            <a:spAutoFit/>
          </a:bodyPr>
          <a:p>
            <a:pPr marL="0" indent="12001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3-2-27 </a:t>
            </a:r>
            <a:r>
              <a:rPr lang="zh-CN" sz="1700" b="0">
                <a:solidFill>
                  <a:srgbClr val="070707"/>
                </a:solidFill>
                <a:latin typeface="Calibri" panose="020F0502020204030204" charset="0"/>
                <a:ea typeface="宋体" panose="02010600030101010101" pitchFamily="2" charset="-122"/>
              </a:rPr>
              <a:t>粗加工效果</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endParaRPr lang="zh-CN" altLang="en-US" dirty="0"/>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algn="ctr">
              <a:lnSpc>
                <a:spcPct val="90000"/>
              </a:lnSpc>
            </a:pPr>
            <a:r>
              <a:rPr lang="en-US" sz="3200" b="0" dirty="0">
                <a:latin typeface="微软雅黑" panose="020B0503020204020204" charset="-122"/>
                <a:ea typeface="微软雅黑" panose="020B0503020204020204" charset="-122"/>
              </a:rPr>
              <a:t> </a:t>
            </a:r>
            <a:r>
              <a:rPr altLang="zh-CN" sz="3200" b="0" dirty="0">
                <a:latin typeface="微软雅黑" panose="020B0503020204020204" charset="-122"/>
                <a:ea typeface="微软雅黑" panose="020B0503020204020204" charset="-122"/>
              </a:rPr>
              <a:t>轮廓铣加工</a:t>
            </a:r>
            <a:endParaRPr altLang="zh-CN" sz="3200" b="0" dirty="0">
              <a:latin typeface="微软雅黑" panose="020B0503020204020204" charset="-122"/>
              <a:ea typeface="微软雅黑" panose="020B0503020204020204" charset="-122"/>
            </a:endParaRPr>
          </a:p>
          <a:p>
            <a:pPr marL="0" indent="0">
              <a:lnSpc>
                <a:spcPct val="90000"/>
              </a:lnSpc>
              <a:buNone/>
            </a:pPr>
            <a:endParaRPr lang="en-US" altLang="zh-CN" sz="1800" b="0" dirty="0" smtClean="0">
              <a:ea typeface="宋体" panose="02010600030101010101" pitchFamily="2" charset="-122"/>
            </a:endParaRPr>
          </a:p>
          <a:p>
            <a:pPr marL="0" indent="0">
              <a:lnSpc>
                <a:spcPct val="150000"/>
              </a:lnSpc>
              <a:buNone/>
            </a:pPr>
            <a:r>
              <a:rPr lang="zh-CN" altLang="zh-CN" sz="1800" dirty="0">
                <a:solidFill>
                  <a:schemeClr val="tx1">
                    <a:lumMod val="60000"/>
                    <a:lumOff val="40000"/>
                  </a:schemeClr>
                </a:solidFill>
              </a:rPr>
              <a:t>│学习目标│</a:t>
            </a:r>
            <a:endParaRPr lang="zh-CN" altLang="zh-CN" sz="1800" dirty="0">
              <a:solidFill>
                <a:schemeClr val="tx1">
                  <a:lumMod val="60000"/>
                  <a:lumOff val="40000"/>
                </a:schemeClr>
              </a:solidFill>
            </a:endParaRPr>
          </a:p>
          <a:p>
            <a:pPr>
              <a:lnSpc>
                <a:spcPct val="150000"/>
              </a:lnSpc>
            </a:pPr>
            <a:r>
              <a:rPr lang="zh-CN" altLang="zh-CN" sz="1800" dirty="0">
                <a:solidFill>
                  <a:srgbClr val="FF0000"/>
                </a:solidFill>
              </a:rPr>
              <a:t>知识目标：</a:t>
            </a:r>
            <a:endParaRPr lang="zh-CN" altLang="zh-CN" sz="1800" dirty="0">
              <a:solidFill>
                <a:srgbClr val="FF0000"/>
              </a:solidFill>
            </a:endParaRPr>
          </a:p>
          <a:p>
            <a:pPr>
              <a:lnSpc>
                <a:spcPct val="150000"/>
              </a:lnSpc>
            </a:pPr>
            <a:r>
              <a:rPr lang="en-US" altLang="zh-CN" sz="1800" dirty="0"/>
              <a:t>1.</a:t>
            </a:r>
            <a:r>
              <a:rPr lang="zh-CN" altLang="zh-CN" sz="1800" dirty="0"/>
              <a:t>了解零件轮廓铣加工工序制订的思路</a:t>
            </a:r>
            <a:r>
              <a:rPr lang="zh-CN" altLang="zh-CN" sz="1800" dirty="0"/>
              <a:t>。</a:t>
            </a:r>
            <a:endParaRPr lang="zh-CN" altLang="zh-CN" sz="1800" dirty="0"/>
          </a:p>
          <a:p>
            <a:pPr>
              <a:lnSpc>
                <a:spcPct val="150000"/>
              </a:lnSpc>
            </a:pPr>
            <a:r>
              <a:rPr lang="en-US" altLang="zh-CN" sz="1800" dirty="0"/>
              <a:t>2. </a:t>
            </a:r>
            <a:r>
              <a:rPr lang="zh-CN" altLang="zh-CN" sz="1800" dirty="0"/>
              <a:t>熟悉轮廓铣加工类型及操作方法、技巧</a:t>
            </a:r>
            <a:r>
              <a:rPr lang="zh-CN" altLang="zh-CN" sz="1800" dirty="0"/>
              <a:t>。</a:t>
            </a:r>
            <a:endParaRPr lang="zh-CN" altLang="zh-CN" sz="1800" dirty="0"/>
          </a:p>
          <a:p>
            <a:pPr>
              <a:lnSpc>
                <a:spcPct val="150000"/>
              </a:lnSpc>
            </a:pPr>
            <a:r>
              <a:rPr lang="en-US" altLang="zh-CN" sz="1800" dirty="0"/>
              <a:t>3. </a:t>
            </a:r>
            <a:r>
              <a:rPr lang="zh-CN" altLang="zh-CN" sz="1800" dirty="0"/>
              <a:t>熟悉复杂零件曲面加工参数的设置</a:t>
            </a:r>
            <a:r>
              <a:rPr lang="zh-CN" altLang="zh-CN" sz="1800" dirty="0" smtClean="0"/>
              <a:t>。</a:t>
            </a:r>
            <a:endParaRPr lang="en-US" altLang="zh-CN" dirty="0" smtClean="0">
              <a:solidFill>
                <a:schemeClr val="tx2"/>
              </a:solidFill>
              <a:ea typeface="宋体" panose="02010600030101010101" pitchFamily="2" charset="-122"/>
            </a:endParaRPr>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smtClean="0">
                <a:solidFill>
                  <a:schemeClr val="tx2"/>
                </a:solidFill>
                <a:ea typeface="宋体" panose="02010600030101010101" pitchFamily="2" charset="-122"/>
              </a:rPr>
              <a:t> </a:t>
            </a:r>
            <a:endParaRPr lang="en-US" altLang="zh-CN" dirty="0">
              <a:solidFill>
                <a:schemeClr val="tx2"/>
              </a:solidFill>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03530" y="1268730"/>
            <a:ext cx="8669020" cy="6739255"/>
          </a:xfrm>
          <a:prstGeom prst="rect">
            <a:avLst/>
          </a:prstGeom>
          <a:noFill/>
          <a:ln w="9525">
            <a:noFill/>
          </a:ln>
        </p:spPr>
        <p:txBody>
          <a:bodyPr wrap="square">
            <a:spAutoFit/>
          </a:bodyPr>
          <a:p>
            <a:pPr marL="0" indent="0">
              <a:lnSpc>
                <a:spcPct val="150000"/>
              </a:lnSpc>
            </a:pPr>
            <a:r>
              <a:rPr lang="zh-CN" sz="1800" b="1">
                <a:solidFill>
                  <a:srgbClr val="FF0000"/>
                </a:solidFill>
                <a:latin typeface="Calibri" panose="020F0502020204030204" charset="0"/>
                <a:ea typeface="宋体" panose="02010600030101010101" pitchFamily="2" charset="-122"/>
              </a:rPr>
              <a:t>半精加工：</a:t>
            </a:r>
            <a:endParaRPr lang="zh-CN" sz="1800" b="1">
              <a:solidFill>
                <a:srgbClr val="FF0000"/>
              </a:solidFill>
              <a:latin typeface="Calibri" panose="020F0502020204030204" charset="0"/>
              <a:ea typeface="宋体" panose="02010600030101010101" pitchFamily="2" charset="-122"/>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6.</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图标，进入“创建刀具”界面，选择刀具子类型中球刀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，在名称对话框输入平底刀的直径大小“B4”作为名称，点击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（2）设置如图3-2-28的刀具参数。在尺寸对话框中的“直径”填入“4”，在编号对话框“刀具号、补偿寄存器和刀具补偿寄存器”</a:t>
            </a:r>
            <a:r>
              <a:rPr lang="zh-CN" altLang="en-US" sz="1800" b="1" kern="0" dirty="0">
                <a:solidFill>
                  <a:schemeClr val="hlink"/>
                </a:solidFill>
                <a:latin typeface="Times New Roman" panose="02020603050405020304" charset="0"/>
                <a:cs typeface="Times New Roman" panose="02020603050405020304" charset="0"/>
                <a:sym typeface="+mn-ea"/>
              </a:rPr>
              <a:t>中</a:t>
            </a:r>
            <a:r>
              <a:rPr lang="zh-CN" altLang="en-US" sz="1800" b="1" kern="0" dirty="0">
                <a:solidFill>
                  <a:schemeClr val="hlink"/>
                </a:solidFill>
                <a:latin typeface="Times New Roman" panose="02020603050405020304" charset="0"/>
                <a:cs typeface="Times New Roman" panose="02020603050405020304" charset="0"/>
              </a:rPr>
              <a:t>，填入“2”。点击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lnSpc>
                <a:spcPct val="150000"/>
              </a:lnSpc>
            </a:pPr>
            <a:endParaRPr lang="zh-CN" altLang="en-US" sz="1800" b="1">
              <a:solidFill>
                <a:srgbClr val="FF0000"/>
              </a:solidFill>
              <a:latin typeface="Calibri" panose="020F0502020204030204" charset="0"/>
              <a:ea typeface="宋体" panose="02010600030101010101" pitchFamily="2" charset="-122"/>
            </a:endParaRPr>
          </a:p>
        </p:txBody>
      </p:sp>
      <p:pic>
        <p:nvPicPr>
          <p:cNvPr id="23" name="图片 23"/>
          <p:cNvPicPr>
            <a:picLocks noChangeAspect="1"/>
          </p:cNvPicPr>
          <p:nvPr>
            <p:custDataLst>
              <p:tags r:id="rId1"/>
            </p:custDataLst>
          </p:nvPr>
        </p:nvPicPr>
        <p:blipFill>
          <a:blip r:embed="rId2"/>
          <a:stretch>
            <a:fillRect/>
          </a:stretch>
        </p:blipFill>
        <p:spPr>
          <a:xfrm>
            <a:off x="1547495" y="2204403"/>
            <a:ext cx="422175" cy="360000"/>
          </a:xfrm>
          <a:prstGeom prst="rect">
            <a:avLst/>
          </a:prstGeom>
        </p:spPr>
      </p:pic>
      <p:pic>
        <p:nvPicPr>
          <p:cNvPr id="53" name="图片 53"/>
          <p:cNvPicPr>
            <a:picLocks noChangeAspect="1"/>
          </p:cNvPicPr>
          <p:nvPr>
            <p:custDataLst>
              <p:tags r:id="rId3"/>
            </p:custDataLst>
          </p:nvPr>
        </p:nvPicPr>
        <p:blipFill>
          <a:blip r:embed="rId4"/>
          <a:stretch>
            <a:fillRect/>
          </a:stretch>
        </p:blipFill>
        <p:spPr>
          <a:xfrm>
            <a:off x="7379970" y="2132965"/>
            <a:ext cx="360000" cy="360000"/>
          </a:xfrm>
          <a:prstGeom prst="rect">
            <a:avLst/>
          </a:prstGeom>
        </p:spPr>
      </p:pic>
      <p:pic>
        <p:nvPicPr>
          <p:cNvPr id="29" name="图片 29"/>
          <p:cNvPicPr>
            <a:picLocks noChangeAspect="1"/>
          </p:cNvPicPr>
          <p:nvPr>
            <p:custDataLst>
              <p:tags r:id="rId5"/>
            </p:custDataLst>
          </p:nvPr>
        </p:nvPicPr>
        <p:blipFill>
          <a:blip r:embed="rId6"/>
          <a:stretch>
            <a:fillRect/>
          </a:stretch>
        </p:blipFill>
        <p:spPr>
          <a:xfrm>
            <a:off x="5544000" y="2637155"/>
            <a:ext cx="594581" cy="288000"/>
          </a:xfrm>
          <a:prstGeom prst="rect">
            <a:avLst/>
          </a:prstGeom>
        </p:spPr>
      </p:pic>
      <p:pic>
        <p:nvPicPr>
          <p:cNvPr id="2" name="图片 29"/>
          <p:cNvPicPr>
            <a:picLocks noChangeAspect="1"/>
          </p:cNvPicPr>
          <p:nvPr>
            <p:custDataLst>
              <p:tags r:id="rId7"/>
            </p:custDataLst>
          </p:nvPr>
        </p:nvPicPr>
        <p:blipFill>
          <a:blip r:embed="rId6"/>
          <a:stretch>
            <a:fillRect/>
          </a:stretch>
        </p:blipFill>
        <p:spPr>
          <a:xfrm>
            <a:off x="6534000" y="3860510"/>
            <a:ext cx="594581" cy="288000"/>
          </a:xfrm>
          <a:prstGeom prst="rect">
            <a:avLst/>
          </a:prstGeom>
        </p:spPr>
      </p:pic>
      <p:pic>
        <p:nvPicPr>
          <p:cNvPr id="67" name="图片 67"/>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2335213" y="4220210"/>
            <a:ext cx="2308225" cy="1668780"/>
          </a:xfrm>
          <a:prstGeom prst="rect">
            <a:avLst/>
          </a:prstGeom>
        </p:spPr>
      </p:pic>
      <p:pic>
        <p:nvPicPr>
          <p:cNvPr id="55" name="图片 55"/>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4639945" y="5084128"/>
            <a:ext cx="2203450" cy="776605"/>
          </a:xfrm>
          <a:prstGeom prst="rect">
            <a:avLst/>
          </a:prstGeom>
        </p:spPr>
      </p:pic>
      <p:sp>
        <p:nvSpPr>
          <p:cNvPr id="4" name="文本框 3"/>
          <p:cNvSpPr txBox="1"/>
          <p:nvPr/>
        </p:nvSpPr>
        <p:spPr>
          <a:xfrm>
            <a:off x="2195830" y="6020435"/>
            <a:ext cx="5080000" cy="352425"/>
          </a:xfrm>
          <a:prstGeom prst="rect">
            <a:avLst/>
          </a:prstGeom>
          <a:noFill/>
          <a:ln w="9525">
            <a:noFill/>
          </a:ln>
        </p:spPr>
        <p:txBody>
          <a:bodyPr>
            <a:spAutoFit/>
          </a:bodyPr>
          <a:p>
            <a:pPr marL="0" indent="10668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3-2-28 </a:t>
            </a:r>
            <a:r>
              <a:rPr lang="zh-CN" sz="1700" b="0">
                <a:solidFill>
                  <a:srgbClr val="070707"/>
                </a:solidFill>
                <a:latin typeface="Calibri" panose="020F0502020204030204" charset="0"/>
                <a:ea typeface="宋体" panose="02010600030101010101" pitchFamily="2" charset="-122"/>
              </a:rPr>
              <a:t>刀具参数</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23215" y="1196975"/>
            <a:ext cx="8573135" cy="826262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7. 创建剩余铣加工工序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（1）右击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图标，弹出工具对话框，点击“插入”选项中“工序”项目，如图3-2-15所示。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（2）在弹出的工序选项，如图3-2-29，在位置对话框中选择“刀具”为“B4”，“方法”对话框为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进入“剩余铣”对话框界面。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56" name="图片 56"/>
          <p:cNvPicPr>
            <a:picLocks noChangeAspect="1"/>
          </p:cNvPicPr>
          <p:nvPr>
            <p:custDataLst>
              <p:tags r:id="rId1"/>
            </p:custDataLst>
          </p:nvPr>
        </p:nvPicPr>
        <p:blipFill>
          <a:blip r:embed="rId2"/>
          <a:stretch>
            <a:fillRect/>
          </a:stretch>
        </p:blipFill>
        <p:spPr>
          <a:xfrm>
            <a:off x="1546860" y="1773555"/>
            <a:ext cx="1185294" cy="234000"/>
          </a:xfrm>
          <a:prstGeom prst="rect">
            <a:avLst/>
          </a:prstGeom>
        </p:spPr>
      </p:pic>
      <p:pic>
        <p:nvPicPr>
          <p:cNvPr id="65" name="图片 65"/>
          <p:cNvPicPr>
            <a:picLocks noChangeAspect="1"/>
          </p:cNvPicPr>
          <p:nvPr>
            <p:custDataLst>
              <p:tags r:id="rId3"/>
            </p:custDataLst>
          </p:nvPr>
        </p:nvPicPr>
        <p:blipFill>
          <a:blip r:embed="rId4"/>
          <a:stretch>
            <a:fillRect/>
          </a:stretch>
        </p:blipFill>
        <p:spPr>
          <a:xfrm>
            <a:off x="1403350" y="2996883"/>
            <a:ext cx="1181100" cy="222885"/>
          </a:xfrm>
          <a:prstGeom prst="rect">
            <a:avLst/>
          </a:prstGeom>
        </p:spPr>
      </p:pic>
      <p:pic>
        <p:nvPicPr>
          <p:cNvPr id="2" name="图片 29"/>
          <p:cNvPicPr>
            <a:picLocks noChangeAspect="1"/>
          </p:cNvPicPr>
          <p:nvPr>
            <p:custDataLst>
              <p:tags r:id="rId5"/>
            </p:custDataLst>
          </p:nvPr>
        </p:nvPicPr>
        <p:blipFill>
          <a:blip r:embed="rId6"/>
          <a:stretch>
            <a:fillRect/>
          </a:stretch>
        </p:blipFill>
        <p:spPr>
          <a:xfrm>
            <a:off x="3059280" y="2996910"/>
            <a:ext cx="594581" cy="288000"/>
          </a:xfrm>
          <a:prstGeom prst="rect">
            <a:avLst/>
          </a:prstGeom>
        </p:spPr>
      </p:pic>
      <p:pic>
        <p:nvPicPr>
          <p:cNvPr id="60" name="图片 60"/>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3303905" y="3357245"/>
            <a:ext cx="2467610" cy="2738120"/>
          </a:xfrm>
          <a:prstGeom prst="rect">
            <a:avLst/>
          </a:prstGeom>
        </p:spPr>
      </p:pic>
      <p:pic>
        <p:nvPicPr>
          <p:cNvPr id="66" name="图片 66"/>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b="9519"/>
          <a:stretch>
            <a:fillRect/>
          </a:stretch>
        </p:blipFill>
        <p:spPr>
          <a:xfrm>
            <a:off x="6372225" y="3140710"/>
            <a:ext cx="2343150" cy="2952750"/>
          </a:xfrm>
          <a:prstGeom prst="rect">
            <a:avLst/>
          </a:prstGeom>
          <a:ln>
            <a:noFill/>
          </a:ln>
        </p:spPr>
      </p:pic>
      <p:sp>
        <p:nvSpPr>
          <p:cNvPr id="3" name="文本框 2"/>
          <p:cNvSpPr txBox="1"/>
          <p:nvPr/>
        </p:nvSpPr>
        <p:spPr>
          <a:xfrm>
            <a:off x="3589655" y="6124575"/>
            <a:ext cx="196405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3-2-15 </a:t>
            </a:r>
            <a:r>
              <a:rPr lang="zh-CN" sz="1700" b="0">
                <a:solidFill>
                  <a:srgbClr val="070707"/>
                </a:solidFill>
                <a:latin typeface="Calibri" panose="020F0502020204030204" charset="0"/>
                <a:ea typeface="宋体" panose="02010600030101010101" pitchFamily="2" charset="-122"/>
              </a:rPr>
              <a:t>插入工序</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6084570" y="6124575"/>
            <a:ext cx="2609850" cy="352425"/>
          </a:xfrm>
          <a:prstGeom prst="rect">
            <a:avLst/>
          </a:prstGeom>
          <a:noFill/>
          <a:ln w="9525">
            <a:noFill/>
          </a:ln>
        </p:spPr>
        <p:txBody>
          <a:bodyPr wrap="square">
            <a:spAutoFit/>
          </a:bodyPr>
          <a:p>
            <a:pPr marL="0" indent="53340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3-2-29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179705" y="1340485"/>
            <a:ext cx="8760460" cy="867854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（3）设置切削范围。</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在几何体区域中“指定切削区域”对话框中，点击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切削区域对话框，如图3-2-30。鼠标左键点击五角星凸台的侧壁，作为切削面（也可以左键按住不放框选整个五角星，再按住键盘上的shift键，点击中间的五角星顶面，取消顶面的选取）。被选中切削面后的五角星如图3-2-31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29" name="图片 429"/>
          <p:cNvPicPr>
            <a:picLocks noChangeAspect="1"/>
          </p:cNvPicPr>
          <p:nvPr>
            <p:custDataLst>
              <p:tags r:id="rId1"/>
            </p:custDataLst>
          </p:nvPr>
        </p:nvPicPr>
        <p:blipFill>
          <a:blip r:embed="rId2"/>
          <a:stretch>
            <a:fillRect/>
          </a:stretch>
        </p:blipFill>
        <p:spPr>
          <a:xfrm>
            <a:off x="5580380" y="1844675"/>
            <a:ext cx="360000" cy="360000"/>
          </a:xfrm>
          <a:prstGeom prst="rect">
            <a:avLst/>
          </a:prstGeom>
        </p:spPr>
      </p:pic>
      <p:pic>
        <p:nvPicPr>
          <p:cNvPr id="430" name="图片 430"/>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691640" y="3644900"/>
            <a:ext cx="2632710" cy="2219325"/>
          </a:xfrm>
          <a:prstGeom prst="rect">
            <a:avLst/>
          </a:prstGeom>
        </p:spPr>
      </p:pic>
      <p:pic>
        <p:nvPicPr>
          <p:cNvPr id="431" name="图片 43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5147945" y="3780790"/>
            <a:ext cx="2694305" cy="2083435"/>
          </a:xfrm>
          <a:prstGeom prst="rect">
            <a:avLst/>
          </a:prstGeom>
        </p:spPr>
      </p:pic>
      <p:sp>
        <p:nvSpPr>
          <p:cNvPr id="2" name="文本框 1"/>
          <p:cNvSpPr txBox="1"/>
          <p:nvPr/>
        </p:nvSpPr>
        <p:spPr>
          <a:xfrm>
            <a:off x="1927860" y="5949315"/>
            <a:ext cx="2540000" cy="352425"/>
          </a:xfrm>
          <a:prstGeom prst="rect">
            <a:avLst/>
          </a:prstGeom>
          <a:noFill/>
          <a:ln w="9525">
            <a:noFill/>
          </a:ln>
        </p:spPr>
        <p:txBody>
          <a:bodyPr wrap="square">
            <a:spAutoFit/>
          </a:bodyPr>
          <a:p>
            <a:pPr marL="0" indent="0"/>
            <a:r>
              <a:rPr sz="1700" b="0">
                <a:solidFill>
                  <a:srgbClr val="070707"/>
                </a:solidFill>
                <a:latin typeface="Calibri" panose="020F0502020204030204" charset="0"/>
                <a:ea typeface="宋体" panose="02010600030101010101" pitchFamily="2" charset="-122"/>
              </a:rPr>
              <a:t>图3-2-3</a:t>
            </a:r>
            <a:r>
              <a:rPr lang="en-US" sz="1700" b="0">
                <a:solidFill>
                  <a:srgbClr val="070707"/>
                </a:solidFill>
                <a:latin typeface="Calibri" panose="020F0502020204030204" charset="0"/>
                <a:ea typeface="宋体" panose="02010600030101010101" pitchFamily="2" charset="-122"/>
              </a:rPr>
              <a:t>0</a:t>
            </a:r>
            <a:r>
              <a:rPr sz="1700" b="0">
                <a:solidFill>
                  <a:srgbClr val="070707"/>
                </a:solidFill>
                <a:latin typeface="Calibri" panose="020F0502020204030204" charset="0"/>
                <a:ea typeface="宋体" panose="02010600030101010101" pitchFamily="2" charset="-122"/>
              </a:rPr>
              <a:t> 选择切削面</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436235" y="5949315"/>
            <a:ext cx="22929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3-2-31 </a:t>
            </a:r>
            <a:r>
              <a:rPr lang="zh-CN" sz="1700" b="0">
                <a:solidFill>
                  <a:srgbClr val="070707"/>
                </a:solidFill>
                <a:latin typeface="Calibri" panose="020F0502020204030204" charset="0"/>
                <a:ea typeface="宋体" panose="02010600030101010101" pitchFamily="2" charset="-122"/>
              </a:rPr>
              <a:t>选择切削面</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2095" y="1340485"/>
            <a:ext cx="8453755" cy="826262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（4）设置刀具路径参数。</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在刀轨设置区域中“切削模式”对话框中，选取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切削模式。切削深度的最大距离“2”改为“0.5”，如图3-2-32。点击“操作”区域中的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，预览刀具路径参数的设置效果，如图3-2-33。</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32" name="图片 432"/>
          <p:cNvPicPr>
            <a:picLocks noChangeAspect="1"/>
          </p:cNvPicPr>
          <p:nvPr>
            <p:custDataLst>
              <p:tags r:id="rId1"/>
            </p:custDataLst>
          </p:nvPr>
        </p:nvPicPr>
        <p:blipFill>
          <a:blip r:embed="rId2"/>
          <a:stretch>
            <a:fillRect/>
          </a:stretch>
        </p:blipFill>
        <p:spPr>
          <a:xfrm>
            <a:off x="5436235" y="1900800"/>
            <a:ext cx="1140480" cy="288000"/>
          </a:xfrm>
          <a:prstGeom prst="rect">
            <a:avLst/>
          </a:prstGeom>
        </p:spPr>
      </p:pic>
      <p:pic>
        <p:nvPicPr>
          <p:cNvPr id="456" name="图片 456"/>
          <p:cNvPicPr>
            <a:picLocks noChangeAspect="1"/>
          </p:cNvPicPr>
          <p:nvPr>
            <p:custDataLst>
              <p:tags r:id="rId3"/>
            </p:custDataLst>
          </p:nvPr>
        </p:nvPicPr>
        <p:blipFill>
          <a:blip r:embed="rId4"/>
          <a:stretch>
            <a:fillRect/>
          </a:stretch>
        </p:blipFill>
        <p:spPr>
          <a:xfrm>
            <a:off x="6659880" y="2277110"/>
            <a:ext cx="360000" cy="360000"/>
          </a:xfrm>
          <a:prstGeom prst="rect">
            <a:avLst/>
          </a:prstGeom>
        </p:spPr>
      </p:pic>
      <p:pic>
        <p:nvPicPr>
          <p:cNvPr id="457" name="图片 457"/>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331595" y="3213100"/>
            <a:ext cx="2714625" cy="2407920"/>
          </a:xfrm>
          <a:prstGeom prst="rect">
            <a:avLst/>
          </a:prstGeom>
        </p:spPr>
      </p:pic>
      <p:pic>
        <p:nvPicPr>
          <p:cNvPr id="458" name="图片 458"/>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4859655" y="3030220"/>
            <a:ext cx="3328035" cy="2579370"/>
          </a:xfrm>
          <a:prstGeom prst="rect">
            <a:avLst/>
          </a:prstGeom>
        </p:spPr>
      </p:pic>
      <p:sp>
        <p:nvSpPr>
          <p:cNvPr id="2" name="文本框 1"/>
          <p:cNvSpPr txBox="1"/>
          <p:nvPr/>
        </p:nvSpPr>
        <p:spPr>
          <a:xfrm>
            <a:off x="1475740" y="5733415"/>
            <a:ext cx="241871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3-2-32 </a:t>
            </a:r>
            <a:r>
              <a:rPr lang="zh-CN" sz="1700" b="0">
                <a:solidFill>
                  <a:srgbClr val="070707"/>
                </a:solidFill>
                <a:latin typeface="Calibri" panose="020F0502020204030204" charset="0"/>
                <a:ea typeface="宋体" panose="02010600030101010101" pitchFamily="2" charset="-122"/>
              </a:rPr>
              <a:t>刀轨参数设置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4860290" y="5733415"/>
            <a:ext cx="2887980" cy="352425"/>
          </a:xfrm>
          <a:prstGeom prst="rect">
            <a:avLst/>
          </a:prstGeom>
          <a:noFill/>
          <a:ln w="9525">
            <a:noFill/>
          </a:ln>
        </p:spPr>
        <p:txBody>
          <a:bodyPr wrap="square">
            <a:spAutoFit/>
          </a:bodyPr>
          <a:p>
            <a:pPr marL="0" indent="8001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3-2-33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340485"/>
            <a:ext cx="8568055" cy="107556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，进入“进给率和速度”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图标，在文本框填上“3500”，在“进给率”区域中的“切削”文本框填上1000，点击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，返回“型腔铣”。</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（6）仿真。</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标进入3D仿真，把“动画速度”调整到“2”，便于观</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察。点击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进行仿真，如图3-2-34所示。确认无</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37" name="图片 237"/>
          <p:cNvPicPr>
            <a:picLocks noChangeAspect="1"/>
          </p:cNvPicPr>
          <p:nvPr>
            <p:custDataLst>
              <p:tags r:id="rId1"/>
            </p:custDataLst>
          </p:nvPr>
        </p:nvPicPr>
        <p:blipFill>
          <a:blip r:embed="rId2"/>
          <a:stretch>
            <a:fillRect/>
          </a:stretch>
        </p:blipFill>
        <p:spPr>
          <a:xfrm>
            <a:off x="7380605" y="1844675"/>
            <a:ext cx="360000" cy="360000"/>
          </a:xfrm>
          <a:prstGeom prst="rect">
            <a:avLst/>
          </a:prstGeom>
        </p:spPr>
      </p:pic>
      <p:pic>
        <p:nvPicPr>
          <p:cNvPr id="238" name="图片 238"/>
          <p:cNvPicPr>
            <a:picLocks noChangeAspect="1"/>
          </p:cNvPicPr>
          <p:nvPr>
            <p:custDataLst>
              <p:tags r:id="rId3"/>
            </p:custDataLst>
          </p:nvPr>
        </p:nvPicPr>
        <p:blipFill>
          <a:blip r:embed="rId4"/>
          <a:stretch>
            <a:fillRect/>
          </a:stretch>
        </p:blipFill>
        <p:spPr>
          <a:xfrm>
            <a:off x="3150245" y="2314800"/>
            <a:ext cx="288000" cy="288000"/>
          </a:xfrm>
          <a:prstGeom prst="rect">
            <a:avLst/>
          </a:prstGeom>
        </p:spPr>
      </p:pic>
      <p:pic>
        <p:nvPicPr>
          <p:cNvPr id="249" name="图片 249"/>
          <p:cNvPicPr>
            <a:picLocks noChangeAspect="1"/>
          </p:cNvPicPr>
          <p:nvPr>
            <p:custDataLst>
              <p:tags r:id="rId5"/>
            </p:custDataLst>
          </p:nvPr>
        </p:nvPicPr>
        <p:blipFill>
          <a:blip r:embed="rId6"/>
          <a:stretch>
            <a:fillRect/>
          </a:stretch>
        </p:blipFill>
        <p:spPr>
          <a:xfrm>
            <a:off x="3348355" y="2708910"/>
            <a:ext cx="360000" cy="360000"/>
          </a:xfrm>
          <a:prstGeom prst="rect">
            <a:avLst/>
          </a:prstGeom>
        </p:spPr>
      </p:pic>
      <p:pic>
        <p:nvPicPr>
          <p:cNvPr id="2" name="图片 29"/>
          <p:cNvPicPr>
            <a:picLocks noChangeAspect="1"/>
          </p:cNvPicPr>
          <p:nvPr>
            <p:custDataLst>
              <p:tags r:id="rId7"/>
            </p:custDataLst>
          </p:nvPr>
        </p:nvPicPr>
        <p:blipFill>
          <a:blip r:embed="rId8"/>
          <a:stretch>
            <a:fillRect/>
          </a:stretch>
        </p:blipFill>
        <p:spPr>
          <a:xfrm>
            <a:off x="5004285" y="2708620"/>
            <a:ext cx="594581" cy="288000"/>
          </a:xfrm>
          <a:prstGeom prst="rect">
            <a:avLst/>
          </a:prstGeom>
        </p:spPr>
      </p:pic>
      <p:pic>
        <p:nvPicPr>
          <p:cNvPr id="459" name="图片 459"/>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5507990" y="3284538"/>
            <a:ext cx="3155950" cy="2832735"/>
          </a:xfrm>
          <a:prstGeom prst="rect">
            <a:avLst/>
          </a:prstGeom>
        </p:spPr>
      </p:pic>
      <p:pic>
        <p:nvPicPr>
          <p:cNvPr id="265" name="图片 265"/>
          <p:cNvPicPr>
            <a:picLocks noChangeAspect="1"/>
          </p:cNvPicPr>
          <p:nvPr>
            <p:custDataLst>
              <p:tags r:id="rId11"/>
            </p:custDataLst>
          </p:nvPr>
        </p:nvPicPr>
        <p:blipFill>
          <a:blip r:embed="rId12"/>
          <a:stretch>
            <a:fillRect/>
          </a:stretch>
        </p:blipFill>
        <p:spPr>
          <a:xfrm>
            <a:off x="2915285" y="3500755"/>
            <a:ext cx="360000" cy="360000"/>
          </a:xfrm>
          <a:prstGeom prst="rect">
            <a:avLst/>
          </a:prstGeom>
        </p:spPr>
      </p:pic>
      <p:pic>
        <p:nvPicPr>
          <p:cNvPr id="267" name="图片 267"/>
          <p:cNvPicPr>
            <a:picLocks noChangeAspect="1"/>
          </p:cNvPicPr>
          <p:nvPr>
            <p:custDataLst>
              <p:tags r:id="rId13"/>
            </p:custDataLst>
          </p:nvPr>
        </p:nvPicPr>
        <p:blipFill>
          <a:blip r:embed="rId14"/>
          <a:stretch>
            <a:fillRect/>
          </a:stretch>
        </p:blipFill>
        <p:spPr>
          <a:xfrm>
            <a:off x="323215" y="3933190"/>
            <a:ext cx="360000" cy="360000"/>
          </a:xfrm>
          <a:prstGeom prst="rect">
            <a:avLst/>
          </a:prstGeom>
        </p:spPr>
      </p:pic>
      <p:pic>
        <p:nvPicPr>
          <p:cNvPr id="268" name="图片 268"/>
          <p:cNvPicPr>
            <a:picLocks noChangeAspect="1"/>
          </p:cNvPicPr>
          <p:nvPr>
            <p:custDataLst>
              <p:tags r:id="rId15"/>
            </p:custDataLst>
          </p:nvPr>
        </p:nvPicPr>
        <p:blipFill>
          <a:blip r:embed="rId16"/>
          <a:stretch>
            <a:fillRect/>
          </a:stretch>
        </p:blipFill>
        <p:spPr>
          <a:xfrm>
            <a:off x="4182745" y="3975735"/>
            <a:ext cx="777600" cy="288000"/>
          </a:xfrm>
          <a:prstGeom prst="rect">
            <a:avLst/>
          </a:prstGeom>
        </p:spPr>
      </p:pic>
      <p:pic>
        <p:nvPicPr>
          <p:cNvPr id="270" name="图片 270"/>
          <p:cNvPicPr>
            <a:picLocks noChangeAspect="1"/>
          </p:cNvPicPr>
          <p:nvPr>
            <p:custDataLst>
              <p:tags r:id="rId17"/>
            </p:custDataLst>
          </p:nvPr>
        </p:nvPicPr>
        <p:blipFill>
          <a:blip r:embed="rId18"/>
          <a:stretch>
            <a:fillRect/>
          </a:stretch>
        </p:blipFill>
        <p:spPr>
          <a:xfrm>
            <a:off x="1331595" y="4725035"/>
            <a:ext cx="360000" cy="360000"/>
          </a:xfrm>
          <a:prstGeom prst="rect">
            <a:avLst/>
          </a:prstGeom>
        </p:spPr>
      </p:pic>
      <p:pic>
        <p:nvPicPr>
          <p:cNvPr id="3" name="图片 29"/>
          <p:cNvPicPr>
            <a:picLocks noChangeAspect="1"/>
          </p:cNvPicPr>
          <p:nvPr>
            <p:custDataLst>
              <p:tags r:id="rId19"/>
            </p:custDataLst>
          </p:nvPr>
        </p:nvPicPr>
        <p:blipFill>
          <a:blip r:embed="rId8"/>
          <a:stretch>
            <a:fillRect/>
          </a:stretch>
        </p:blipFill>
        <p:spPr>
          <a:xfrm>
            <a:off x="1547345" y="5157180"/>
            <a:ext cx="594581" cy="288000"/>
          </a:xfrm>
          <a:prstGeom prst="rect">
            <a:avLst/>
          </a:prstGeom>
        </p:spPr>
      </p:pic>
      <p:sp>
        <p:nvSpPr>
          <p:cNvPr id="4" name="文本框 3"/>
          <p:cNvSpPr txBox="1"/>
          <p:nvPr/>
        </p:nvSpPr>
        <p:spPr>
          <a:xfrm>
            <a:off x="5096510" y="6165215"/>
            <a:ext cx="2969895" cy="352425"/>
          </a:xfrm>
          <a:prstGeom prst="rect">
            <a:avLst/>
          </a:prstGeom>
          <a:noFill/>
          <a:ln w="9525">
            <a:noFill/>
          </a:ln>
        </p:spPr>
        <p:txBody>
          <a:bodyPr wrap="square">
            <a:spAutoFit/>
          </a:bodyPr>
          <a:p>
            <a:pPr marL="0" indent="93345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3-2-34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pic>
        <p:nvPicPr>
          <p:cNvPr id="6" name="https://photo-static-api.fotomore.com/creative/vcg/400/new/VCG41N1037666444.jpg?uid=386&amp;timestamp=1702903236&amp;sign=0f047d00b979b0fa3104885a4b1f8d84" descr="彩色闪亮的3d箭头。玻璃的网络图标">
            <a:hlinkClick r:id="rId20" action="ppaction://hlinksldjump"/>
          </p:cNvPr>
          <p:cNvPicPr>
            <a:picLocks noChangeAspect="1"/>
          </p:cNvPicPr>
          <p:nvPr>
            <p:custDataLst>
              <p:tags r:id="rId21"/>
            </p:custDataLst>
          </p:nvPr>
        </p:nvPicPr>
        <p:blipFill>
          <a:blip r:embed="rId22"/>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267585" y="1341120"/>
            <a:ext cx="5682615" cy="429895"/>
          </a:xfrm>
          <a:prstGeom prst="rect">
            <a:avLst/>
          </a:prstGeom>
          <a:noFill/>
          <a:ln w="9525">
            <a:noFill/>
          </a:ln>
        </p:spPr>
        <p:txBody>
          <a:bodyPr wrap="square">
            <a:spAutoFit/>
          </a:bodyPr>
          <a:p>
            <a:pPr marL="0" indent="0"/>
            <a:r>
              <a:rPr lang="en-US" altLang="zh-CN" sz="2200" b="1" kern="0" dirty="0">
                <a:solidFill>
                  <a:schemeClr val="hlink"/>
                </a:solidFill>
                <a:latin typeface="黑体" panose="02010609060101010101" charset="-122"/>
                <a:ea typeface="黑体" panose="02010609060101010101" charset="-122"/>
                <a:cs typeface="黑体" panose="02010609060101010101" charset="-122"/>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.4 深度轮廓铣（</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ZLEVEL_PROFILE</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a:t>
            </a:r>
            <a:endParaRPr lang="zh-CN" altLang="en-US" sz="2200" b="1" kern="0" dirty="0">
              <a:solidFill>
                <a:schemeClr val="hlink"/>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95275" y="1773555"/>
            <a:ext cx="8437245" cy="216852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深度轮廓铣通过多个切削层来加工零件表面轮廓。在深度轮廓铣操作中，除了可以指定部件几何体外，还可以指定部件的某些加工曲面，方便限制切削区域。如果没有指定切削区域，则将对整个零件进行切削。</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依然以图3-2-26 所示零件进行介绍，上节已经对零件进行了粗加工和半精加工，下面利用深度轮廓铣对零件进行精加工：</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60" name="图片 460"/>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972185" y="3933190"/>
            <a:ext cx="2348230" cy="2157730"/>
          </a:xfrm>
          <a:prstGeom prst="rect">
            <a:avLst/>
          </a:prstGeom>
        </p:spPr>
      </p:pic>
      <p:pic>
        <p:nvPicPr>
          <p:cNvPr id="485" name="图片 485"/>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32045" y="3522980"/>
            <a:ext cx="2476500" cy="2567940"/>
          </a:xfrm>
          <a:prstGeom prst="rect">
            <a:avLst/>
          </a:prstGeom>
        </p:spPr>
      </p:pic>
      <p:sp>
        <p:nvSpPr>
          <p:cNvPr id="3" name="文本框 2"/>
          <p:cNvSpPr txBox="1"/>
          <p:nvPr/>
        </p:nvSpPr>
        <p:spPr>
          <a:xfrm>
            <a:off x="1187450" y="6093460"/>
            <a:ext cx="242379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3-2-26 </a:t>
            </a:r>
            <a:r>
              <a:rPr lang="zh-CN" sz="1700" b="0">
                <a:solidFill>
                  <a:srgbClr val="070707"/>
                </a:solidFill>
                <a:latin typeface="Calibri" panose="020F0502020204030204" charset="0"/>
                <a:ea typeface="宋体" panose="02010600030101010101" pitchFamily="2" charset="-122"/>
              </a:rPr>
              <a:t>加工零件</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5148580" y="6093460"/>
            <a:ext cx="21405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3-2-35 </a:t>
            </a:r>
            <a:r>
              <a:rPr lang="zh-CN" sz="1700" b="0">
                <a:solidFill>
                  <a:srgbClr val="070707"/>
                </a:solidFill>
                <a:latin typeface="Calibri" panose="020F0502020204030204" charset="0"/>
                <a:ea typeface="宋体" panose="02010600030101010101" pitchFamily="2" charset="-122"/>
              </a:rPr>
              <a:t>模块选择</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42570" y="1268730"/>
            <a:ext cx="8698230" cy="8262620"/>
          </a:xfrm>
          <a:prstGeom prst="rect">
            <a:avLst/>
          </a:prstGeom>
          <a:noFill/>
          <a:ln w="9525">
            <a:noFill/>
          </a:ln>
        </p:spPr>
        <p:txBody>
          <a:bodyPr wrap="square">
            <a:spAutoFit/>
          </a:bodyPr>
          <a:p>
            <a:pPr marL="0" indent="0" eaLnBrk="1" latinLnBrk="0" hangingPunct="1">
              <a:lnSpc>
                <a:spcPct val="150000"/>
              </a:lnSpc>
            </a:pPr>
            <a:r>
              <a:rPr lang="zh-CN" sz="1800" b="1">
                <a:solidFill>
                  <a:srgbClr val="FF0000"/>
                </a:solidFill>
                <a:latin typeface="Calibri" panose="020F0502020204030204" charset="0"/>
                <a:ea typeface="宋体" panose="02010600030101010101" pitchFamily="2" charset="-122"/>
              </a:rPr>
              <a:t>加工步骤：</a:t>
            </a:r>
            <a:endParaRPr lang="zh-CN"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 创建深度轮廓铣加工工序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（1）右击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图标，弹出工具对话框，点击“插入”选项中“工序”项目，如上图3-2-35所示。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（2）在弹出的工序选项，选择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深度轮廓铣工序如图</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3-2-36，在位置对话框中选择“刀具”为“B4”，“方法”对话</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进入“深度轮廓铣”对话框界面。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endParaRPr lang="zh-CN" altLang="en-US" sz="1800" b="1">
              <a:solidFill>
                <a:srgbClr val="FF0000"/>
              </a:solidFill>
              <a:latin typeface="Calibri" panose="020F0502020204030204" charset="0"/>
              <a:ea typeface="宋体" panose="02010600030101010101" pitchFamily="2" charset="-122"/>
            </a:endParaRPr>
          </a:p>
        </p:txBody>
      </p:sp>
      <p:pic>
        <p:nvPicPr>
          <p:cNvPr id="483" name="图片 483"/>
          <p:cNvPicPr>
            <a:picLocks noChangeAspect="1"/>
          </p:cNvPicPr>
          <p:nvPr>
            <p:custDataLst>
              <p:tags r:id="rId1"/>
            </p:custDataLst>
          </p:nvPr>
        </p:nvPicPr>
        <p:blipFill>
          <a:blip r:embed="rId2"/>
          <a:stretch>
            <a:fillRect/>
          </a:stretch>
        </p:blipFill>
        <p:spPr>
          <a:xfrm>
            <a:off x="1331595" y="2311400"/>
            <a:ext cx="1438238" cy="208800"/>
          </a:xfrm>
          <a:prstGeom prst="rect">
            <a:avLst/>
          </a:prstGeom>
        </p:spPr>
      </p:pic>
      <p:pic>
        <p:nvPicPr>
          <p:cNvPr id="486" name="图片 486"/>
          <p:cNvPicPr>
            <a:picLocks noChangeAspect="1"/>
          </p:cNvPicPr>
          <p:nvPr>
            <p:custDataLst>
              <p:tags r:id="rId3"/>
            </p:custDataLst>
          </p:nvPr>
        </p:nvPicPr>
        <p:blipFill>
          <a:blip r:embed="rId4"/>
          <a:stretch>
            <a:fillRect/>
          </a:stretch>
        </p:blipFill>
        <p:spPr>
          <a:xfrm>
            <a:off x="3563620" y="2997200"/>
            <a:ext cx="360000" cy="360000"/>
          </a:xfrm>
          <a:prstGeom prst="rect">
            <a:avLst/>
          </a:prstGeom>
        </p:spPr>
      </p:pic>
      <p:pic>
        <p:nvPicPr>
          <p:cNvPr id="487" name="图片 487"/>
          <p:cNvPicPr>
            <a:picLocks noChangeAspect="1"/>
          </p:cNvPicPr>
          <p:nvPr>
            <p:custDataLst>
              <p:tags r:id="rId5"/>
            </p:custDataLst>
          </p:nvPr>
        </p:nvPicPr>
        <p:blipFill>
          <a:blip r:embed="rId6"/>
          <a:srcRect r="29167" b="5923"/>
          <a:stretch>
            <a:fillRect/>
          </a:stretch>
        </p:blipFill>
        <p:spPr>
          <a:xfrm>
            <a:off x="827405" y="3933190"/>
            <a:ext cx="863600" cy="216852"/>
          </a:xfrm>
          <a:prstGeom prst="rect">
            <a:avLst/>
          </a:prstGeom>
        </p:spPr>
      </p:pic>
      <p:pic>
        <p:nvPicPr>
          <p:cNvPr id="463" name="图片 463"/>
          <p:cNvPicPr>
            <a:picLocks noChangeAspect="1"/>
          </p:cNvPicPr>
          <p:nvPr>
            <p:custDataLst>
              <p:tags r:id="rId7"/>
            </p:custDataLst>
          </p:nvPr>
        </p:nvPicPr>
        <p:blipFill>
          <a:blip r:embed="rId8"/>
          <a:srcRect l="12073"/>
          <a:stretch>
            <a:fillRect/>
          </a:stretch>
        </p:blipFill>
        <p:spPr>
          <a:xfrm>
            <a:off x="2246955" y="3861545"/>
            <a:ext cx="522605" cy="288290"/>
          </a:xfrm>
          <a:prstGeom prst="rect">
            <a:avLst/>
          </a:prstGeom>
        </p:spPr>
      </p:pic>
      <p:pic>
        <p:nvPicPr>
          <p:cNvPr id="488" name="图片 488"/>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b="9180"/>
          <a:stretch>
            <a:fillRect/>
          </a:stretch>
        </p:blipFill>
        <p:spPr>
          <a:xfrm>
            <a:off x="6299835" y="2997200"/>
            <a:ext cx="2422525" cy="3063875"/>
          </a:xfrm>
          <a:prstGeom prst="rect">
            <a:avLst/>
          </a:prstGeom>
          <a:ln>
            <a:noFill/>
          </a:ln>
        </p:spPr>
      </p:pic>
      <p:sp>
        <p:nvSpPr>
          <p:cNvPr id="2" name="文本框 1"/>
          <p:cNvSpPr txBox="1"/>
          <p:nvPr/>
        </p:nvSpPr>
        <p:spPr>
          <a:xfrm>
            <a:off x="6516370" y="6093460"/>
            <a:ext cx="201358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3-2-36</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285240"/>
            <a:ext cx="8620760" cy="258445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（3）设置切削范围。</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在几何体区域中“指定切削区域”对话框中，点击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进入切削区域对话框，如图3-2-3</a:t>
            </a:r>
            <a:r>
              <a:rPr lang="en-US" altLang="zh-CN" sz="1800" b="1" kern="0" dirty="0">
                <a:solidFill>
                  <a:schemeClr val="hlink"/>
                </a:solidFill>
                <a:latin typeface="Times New Roman" panose="02020603050405020304" charset="0"/>
                <a:cs typeface="Times New Roman" panose="02020603050405020304" charset="0"/>
                <a:sym typeface="+mn-ea"/>
              </a:rPr>
              <a:t>7</a:t>
            </a:r>
            <a:r>
              <a:rPr lang="zh-CN" altLang="en-US" sz="1800" b="1" kern="0" dirty="0">
                <a:solidFill>
                  <a:schemeClr val="hlink"/>
                </a:solidFill>
                <a:latin typeface="Times New Roman" panose="02020603050405020304" charset="0"/>
                <a:cs typeface="Times New Roman" panose="02020603050405020304" charset="0"/>
                <a:sym typeface="+mn-ea"/>
              </a:rPr>
              <a:t>。鼠标左键点击五角星凸台的侧壁，作为切削面（也可以左键按住不放框选整个五角星，再按住键盘上的shift键，点击中间的五角星顶面，取消顶面的选取）。被选中切削面后的五角星如图3-2-3</a:t>
            </a:r>
            <a:r>
              <a:rPr lang="en-US" altLang="zh-CN" sz="1800" b="1" kern="0" dirty="0">
                <a:solidFill>
                  <a:schemeClr val="hlink"/>
                </a:solidFill>
                <a:latin typeface="Times New Roman" panose="02020603050405020304" charset="0"/>
                <a:cs typeface="Times New Roman" panose="02020603050405020304" charset="0"/>
                <a:sym typeface="+mn-ea"/>
              </a:rPr>
              <a:t>8</a:t>
            </a:r>
            <a:r>
              <a:rPr lang="zh-CN" altLang="en-US" sz="1800" b="1" kern="0" dirty="0">
                <a:solidFill>
                  <a:schemeClr val="hlink"/>
                </a:solidFill>
                <a:latin typeface="Times New Roman" panose="02020603050405020304" charset="0"/>
                <a:cs typeface="Times New Roman" panose="02020603050405020304" charset="0"/>
                <a:sym typeface="+mn-ea"/>
              </a:rPr>
              <a:t>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 name="图片 1"/>
          <p:cNvPicPr>
            <a:picLocks noChangeAspect="1"/>
          </p:cNvPicPr>
          <p:nvPr/>
        </p:nvPicPr>
        <p:blipFill>
          <a:blip r:embed="rId1"/>
          <a:stretch>
            <a:fillRect/>
          </a:stretch>
        </p:blipFill>
        <p:spPr>
          <a:xfrm>
            <a:off x="5724525" y="1772920"/>
            <a:ext cx="360000" cy="360000"/>
          </a:xfrm>
          <a:prstGeom prst="rect">
            <a:avLst/>
          </a:prstGeom>
          <a:noFill/>
          <a:ln w="9525">
            <a:noFill/>
          </a:ln>
        </p:spPr>
      </p:pic>
      <p:pic>
        <p:nvPicPr>
          <p:cNvPr id="467" name="图片 4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55650" y="3499485"/>
            <a:ext cx="2971800" cy="2504440"/>
          </a:xfrm>
          <a:prstGeom prst="rect">
            <a:avLst/>
          </a:prstGeom>
        </p:spPr>
      </p:pic>
      <p:sp>
        <p:nvSpPr>
          <p:cNvPr id="3" name="文本框 2"/>
          <p:cNvSpPr txBox="1"/>
          <p:nvPr>
            <p:custDataLst>
              <p:tags r:id="rId4"/>
            </p:custDataLst>
          </p:nvPr>
        </p:nvSpPr>
        <p:spPr>
          <a:xfrm>
            <a:off x="971550" y="6019800"/>
            <a:ext cx="2327275" cy="352425"/>
          </a:xfrm>
          <a:prstGeom prst="rect">
            <a:avLst/>
          </a:prstGeom>
          <a:noFill/>
          <a:ln w="9525">
            <a:noFill/>
          </a:ln>
        </p:spPr>
        <p:txBody>
          <a:bodyPr wrap="square">
            <a:spAutoFit/>
          </a:bodyPr>
          <a:p>
            <a:pPr marL="0" indent="0" algn="ctr"/>
            <a:r>
              <a:rPr sz="1700" b="0">
                <a:solidFill>
                  <a:srgbClr val="070707"/>
                </a:solidFill>
                <a:latin typeface="Calibri" panose="020F0502020204030204" charset="0"/>
                <a:ea typeface="宋体" panose="02010600030101010101" pitchFamily="2" charset="-122"/>
              </a:rPr>
              <a:t>图3-2-3</a:t>
            </a:r>
            <a:r>
              <a:rPr lang="en-US" sz="1700" b="0">
                <a:solidFill>
                  <a:srgbClr val="070707"/>
                </a:solidFill>
                <a:latin typeface="Calibri" panose="020F0502020204030204" charset="0"/>
                <a:ea typeface="宋体" panose="02010600030101010101" pitchFamily="2" charset="-122"/>
              </a:rPr>
              <a:t>7</a:t>
            </a:r>
            <a:r>
              <a:rPr sz="1700" b="0">
                <a:solidFill>
                  <a:srgbClr val="070707"/>
                </a:solidFill>
                <a:latin typeface="Calibri" panose="020F0502020204030204" charset="0"/>
                <a:ea typeface="宋体" panose="02010600030101010101" pitchFamily="2" charset="-122"/>
              </a:rPr>
              <a:t> 选择切削面</a:t>
            </a:r>
            <a:endParaRPr lang="zh-CN" altLang="en-US" sz="1700" b="0">
              <a:solidFill>
                <a:srgbClr val="070707"/>
              </a:solidFill>
              <a:latin typeface="Calibri" panose="020F0502020204030204" charset="0"/>
              <a:ea typeface="宋体" panose="02010600030101010101" pitchFamily="2" charset="-122"/>
            </a:endParaRPr>
          </a:p>
        </p:txBody>
      </p:sp>
      <p:pic>
        <p:nvPicPr>
          <p:cNvPr id="489" name="图片 489"/>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4715510" y="3667760"/>
            <a:ext cx="2953385" cy="2264410"/>
          </a:xfrm>
          <a:prstGeom prst="rect">
            <a:avLst/>
          </a:prstGeom>
        </p:spPr>
      </p:pic>
      <p:sp>
        <p:nvSpPr>
          <p:cNvPr id="4" name="文本框 3"/>
          <p:cNvSpPr txBox="1"/>
          <p:nvPr/>
        </p:nvSpPr>
        <p:spPr>
          <a:xfrm>
            <a:off x="5075555" y="6019800"/>
            <a:ext cx="238506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3-2-38</a:t>
            </a:r>
            <a:r>
              <a:rPr lang="zh-CN" sz="1700" b="0">
                <a:solidFill>
                  <a:srgbClr val="070707"/>
                </a:solidFill>
                <a:latin typeface="Calibri" panose="020F0502020204030204" charset="0"/>
                <a:ea typeface="宋体" panose="02010600030101010101" pitchFamily="2" charset="-122"/>
              </a:rPr>
              <a:t>选择切削面</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1" name="文本框 100"/>
          <p:cNvSpPr txBox="1"/>
          <p:nvPr/>
        </p:nvSpPr>
        <p:spPr>
          <a:xfrm>
            <a:off x="301625" y="1340485"/>
            <a:ext cx="8615045" cy="161480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（4）设置刀具路径参数。</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在刀轨设置区域中，切削深度的最大距离“2”改为“0.2”，如图3-2-39。点击“操作”区域中的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，预览刀具路径参数的设置效果，如图3-2-40。</a:t>
            </a: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0">
              <a:latin typeface="Calibri" panose="020F0502020204030204" charset="0"/>
              <a:ea typeface="宋体" panose="02010600030101010101" pitchFamily="2" charset="-122"/>
            </a:endParaRPr>
          </a:p>
        </p:txBody>
      </p:sp>
      <p:pic>
        <p:nvPicPr>
          <p:cNvPr id="470" name="图片 470"/>
          <p:cNvPicPr>
            <a:picLocks noChangeAspect="1"/>
          </p:cNvPicPr>
          <p:nvPr>
            <p:custDataLst>
              <p:tags r:id="rId1"/>
            </p:custDataLst>
          </p:nvPr>
        </p:nvPicPr>
        <p:blipFill>
          <a:blip r:embed="rId2"/>
          <a:stretch>
            <a:fillRect/>
          </a:stretch>
        </p:blipFill>
        <p:spPr>
          <a:xfrm>
            <a:off x="1403985" y="2277110"/>
            <a:ext cx="360000" cy="360000"/>
          </a:xfrm>
          <a:prstGeom prst="rect">
            <a:avLst/>
          </a:prstGeom>
        </p:spPr>
      </p:pic>
      <p:pic>
        <p:nvPicPr>
          <p:cNvPr id="491" name="图片 49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31728" y="2853055"/>
            <a:ext cx="3010535" cy="2832100"/>
          </a:xfrm>
          <a:prstGeom prst="rect">
            <a:avLst/>
          </a:prstGeom>
        </p:spPr>
      </p:pic>
      <p:pic>
        <p:nvPicPr>
          <p:cNvPr id="490" name="图片 490"/>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88085" y="3080385"/>
            <a:ext cx="2923540" cy="2604770"/>
          </a:xfrm>
          <a:prstGeom prst="rect">
            <a:avLst/>
          </a:prstGeom>
        </p:spPr>
      </p:pic>
      <p:sp>
        <p:nvSpPr>
          <p:cNvPr id="3" name="文本框 2"/>
          <p:cNvSpPr txBox="1"/>
          <p:nvPr/>
        </p:nvSpPr>
        <p:spPr>
          <a:xfrm>
            <a:off x="828040" y="5733415"/>
            <a:ext cx="2959735" cy="352425"/>
          </a:xfrm>
          <a:prstGeom prst="rect">
            <a:avLst/>
          </a:prstGeom>
          <a:noFill/>
          <a:ln w="9525">
            <a:noFill/>
          </a:ln>
        </p:spPr>
        <p:txBody>
          <a:bodyPr wrap="square">
            <a:spAutoFit/>
          </a:bodyPr>
          <a:p>
            <a:pPr marL="0" indent="53340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3-2-39 </a:t>
            </a:r>
            <a:r>
              <a:rPr lang="zh-CN" sz="1700" b="0">
                <a:solidFill>
                  <a:srgbClr val="070707"/>
                </a:solidFill>
                <a:latin typeface="Calibri" panose="020F0502020204030204" charset="0"/>
                <a:ea typeface="宋体" panose="02010600030101010101" pitchFamily="2" charset="-122"/>
              </a:rPr>
              <a:t>刀轨参数设置</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5364480" y="5805170"/>
            <a:ext cx="215074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3-2-40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2" name="文本框 101"/>
          <p:cNvSpPr txBox="1"/>
          <p:nvPr/>
        </p:nvSpPr>
        <p:spPr>
          <a:xfrm>
            <a:off x="316865" y="1340485"/>
            <a:ext cx="8609330" cy="34150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a:t>
            </a:r>
            <a:r>
              <a:rPr lang="zh-CN" altLang="en-US" sz="1800" b="1" kern="0" dirty="0">
                <a:solidFill>
                  <a:schemeClr val="hlink"/>
                </a:solidFill>
                <a:latin typeface="Times New Roman" panose="02020603050405020304" charset="0"/>
                <a:cs typeface="Times New Roman" panose="02020603050405020304" charset="0"/>
                <a:sym typeface="+mn-ea"/>
              </a:rPr>
              <a:t>，进入“进给率和速度”</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对话框，如图3-2-41。在“主轴速度”区域中，勾选</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图标，在文本框填上“5000”，在“进给率”区域中的“切削”文本框填上800，点击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计算，点击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，返回“深度轮廓铣”。</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sz="1800" b="0">
                <a:latin typeface="Calibri" panose="020F0502020204030204" charset="0"/>
                <a:ea typeface="宋体" panose="02010600030101010101" pitchFamily="2" charset="-122"/>
                <a:cs typeface="Times New Roman" panose="02020603050405020304" charset="0"/>
              </a:rPr>
              <a:t> </a:t>
            </a:r>
            <a:endParaRPr lang="en-US" altLang="en-US" sz="1800" b="0">
              <a:latin typeface="Calibri" panose="020F0502020204030204" charset="0"/>
              <a:ea typeface="宋体" panose="02010600030101010101" pitchFamily="2" charset="-122"/>
              <a:cs typeface="Times New Roman" panose="02020603050405020304" charset="0"/>
            </a:endParaRPr>
          </a:p>
        </p:txBody>
      </p:sp>
      <p:pic>
        <p:nvPicPr>
          <p:cNvPr id="473" name="图片 473"/>
          <p:cNvPicPr>
            <a:picLocks noChangeAspect="1"/>
          </p:cNvPicPr>
          <p:nvPr>
            <p:custDataLst>
              <p:tags r:id="rId1"/>
            </p:custDataLst>
          </p:nvPr>
        </p:nvPicPr>
        <p:blipFill>
          <a:blip r:embed="rId2"/>
          <a:stretch>
            <a:fillRect/>
          </a:stretch>
        </p:blipFill>
        <p:spPr>
          <a:xfrm>
            <a:off x="7380605" y="1844675"/>
            <a:ext cx="360000" cy="360000"/>
          </a:xfrm>
          <a:prstGeom prst="rect">
            <a:avLst/>
          </a:prstGeom>
        </p:spPr>
      </p:pic>
      <p:pic>
        <p:nvPicPr>
          <p:cNvPr id="474" name="图片 474"/>
          <p:cNvPicPr>
            <a:picLocks noChangeAspect="1"/>
          </p:cNvPicPr>
          <p:nvPr>
            <p:custDataLst>
              <p:tags r:id="rId3"/>
            </p:custDataLst>
          </p:nvPr>
        </p:nvPicPr>
        <p:blipFill>
          <a:blip r:embed="rId4"/>
          <a:stretch>
            <a:fillRect/>
          </a:stretch>
        </p:blipFill>
        <p:spPr>
          <a:xfrm>
            <a:off x="4500245" y="2312670"/>
            <a:ext cx="288000" cy="288000"/>
          </a:xfrm>
          <a:prstGeom prst="rect">
            <a:avLst/>
          </a:prstGeom>
        </p:spPr>
      </p:pic>
      <p:pic>
        <p:nvPicPr>
          <p:cNvPr id="475" name="图片 475"/>
          <p:cNvPicPr>
            <a:picLocks noChangeAspect="1"/>
          </p:cNvPicPr>
          <p:nvPr>
            <p:custDataLst>
              <p:tags r:id="rId5"/>
            </p:custDataLst>
          </p:nvPr>
        </p:nvPicPr>
        <p:blipFill>
          <a:blip r:embed="rId6"/>
          <a:stretch>
            <a:fillRect/>
          </a:stretch>
        </p:blipFill>
        <p:spPr>
          <a:xfrm>
            <a:off x="4572000" y="2705100"/>
            <a:ext cx="288000" cy="288000"/>
          </a:xfrm>
          <a:prstGeom prst="rect">
            <a:avLst/>
          </a:prstGeom>
        </p:spPr>
      </p:pic>
      <p:pic>
        <p:nvPicPr>
          <p:cNvPr id="463" name="图片 463"/>
          <p:cNvPicPr>
            <a:picLocks noChangeAspect="1"/>
          </p:cNvPicPr>
          <p:nvPr>
            <p:custDataLst>
              <p:tags r:id="rId7"/>
            </p:custDataLst>
          </p:nvPr>
        </p:nvPicPr>
        <p:blipFill>
          <a:blip r:embed="rId8"/>
          <a:srcRect l="12073"/>
          <a:stretch>
            <a:fillRect/>
          </a:stretch>
        </p:blipFill>
        <p:spPr>
          <a:xfrm>
            <a:off x="6084260" y="2709020"/>
            <a:ext cx="522605" cy="288290"/>
          </a:xfrm>
          <a:prstGeom prst="rect">
            <a:avLst/>
          </a:prstGeom>
        </p:spPr>
      </p:pic>
      <p:pic>
        <p:nvPicPr>
          <p:cNvPr id="492" name="图片 492"/>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2846070" y="3213100"/>
            <a:ext cx="3597275" cy="2369820"/>
          </a:xfrm>
          <a:prstGeom prst="rect">
            <a:avLst/>
          </a:prstGeom>
        </p:spPr>
      </p:pic>
      <p:sp>
        <p:nvSpPr>
          <p:cNvPr id="7" name="文本框 6"/>
          <p:cNvSpPr txBox="1"/>
          <p:nvPr/>
        </p:nvSpPr>
        <p:spPr>
          <a:xfrm>
            <a:off x="2484120" y="5750560"/>
            <a:ext cx="5080000" cy="352425"/>
          </a:xfrm>
          <a:prstGeom prst="rect">
            <a:avLst/>
          </a:prstGeom>
          <a:noFill/>
          <a:ln w="9525">
            <a:noFill/>
          </a:ln>
        </p:spPr>
        <p:txBody>
          <a:bodyPr>
            <a:spAutoFit/>
          </a:bodyPr>
          <a:p>
            <a:pPr marL="0" indent="12001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3-2-41 </a:t>
            </a:r>
            <a:r>
              <a:rPr lang="zh-CN" sz="1700" b="0">
                <a:solidFill>
                  <a:srgbClr val="070707"/>
                </a:solidFill>
                <a:latin typeface="Calibri" panose="020F0502020204030204" charset="0"/>
                <a:ea typeface="宋体" panose="02010600030101010101" pitchFamily="2" charset="-122"/>
              </a:rPr>
              <a:t>切削参数</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endParaRPr lang="zh-CN" altLang="en-US" dirty="0"/>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smtClean="0">
              <a:ea typeface="宋体" panose="02010600030101010101" pitchFamily="2" charset="-122"/>
            </a:endParaRPr>
          </a:p>
          <a:p>
            <a:pPr marL="0" indent="0">
              <a:lnSpc>
                <a:spcPct val="150000"/>
              </a:lnSpc>
              <a:buNone/>
            </a:pPr>
            <a:r>
              <a:rPr lang="zh-CN" altLang="zh-CN" sz="1800" dirty="0" smtClean="0">
                <a:solidFill>
                  <a:srgbClr val="FF0000"/>
                </a:solidFill>
              </a:rPr>
              <a:t>技能</a:t>
            </a:r>
            <a:r>
              <a:rPr lang="zh-CN" altLang="zh-CN" sz="1800" dirty="0">
                <a:solidFill>
                  <a:srgbClr val="FF0000"/>
                </a:solidFill>
              </a:rPr>
              <a:t>目标：</a:t>
            </a:r>
            <a:endParaRPr lang="zh-CN" altLang="zh-CN" sz="1800" dirty="0">
              <a:solidFill>
                <a:srgbClr val="FF0000"/>
              </a:solidFill>
            </a:endParaRPr>
          </a:p>
          <a:p>
            <a:pPr>
              <a:lnSpc>
                <a:spcPct val="150000"/>
              </a:lnSpc>
            </a:pPr>
            <a:r>
              <a:rPr lang="en-US" altLang="zh-CN" sz="1800" dirty="0"/>
              <a:t>1. </a:t>
            </a:r>
            <a:r>
              <a:rPr altLang="zh-CN" sz="1800" dirty="0"/>
              <a:t>掌握UG NX12.0软件轮廓铣加工编程步骤</a:t>
            </a:r>
            <a:r>
              <a:rPr lang="zh-CN" altLang="zh-CN" sz="1800" dirty="0"/>
              <a:t>。</a:t>
            </a:r>
            <a:endParaRPr lang="zh-CN" altLang="zh-CN" sz="1800" dirty="0"/>
          </a:p>
          <a:p>
            <a:pPr>
              <a:lnSpc>
                <a:spcPct val="150000"/>
              </a:lnSpc>
            </a:pPr>
            <a:r>
              <a:rPr lang="en-US" altLang="zh-CN" sz="1800" dirty="0"/>
              <a:t>2. </a:t>
            </a:r>
            <a:r>
              <a:rPr lang="zh-CN" altLang="zh-CN" sz="1800" dirty="0"/>
              <a:t>掌握根据零件的特点选用适合的轮廓铣工序和加工参数</a:t>
            </a:r>
            <a:r>
              <a:rPr lang="zh-CN" altLang="zh-CN" sz="1800" dirty="0"/>
              <a:t>。</a:t>
            </a:r>
            <a:endParaRPr lang="zh-CN" altLang="zh-CN" sz="1800" dirty="0"/>
          </a:p>
          <a:p>
            <a:pPr>
              <a:lnSpc>
                <a:spcPct val="150000"/>
              </a:lnSpc>
            </a:pPr>
            <a:r>
              <a:rPr lang="en-US" altLang="zh-CN" sz="1800" dirty="0"/>
              <a:t>3. 掌握1+X证书（中级）训练题的编程技巧及流程</a:t>
            </a:r>
            <a:r>
              <a:rPr lang="zh-CN" altLang="zh-CN" sz="1800" dirty="0"/>
              <a:t>。</a:t>
            </a:r>
            <a:endParaRPr lang="en-US" altLang="zh-CN" sz="1800" b="0" dirty="0">
              <a:ea typeface="宋体" panose="02010600030101010101" pitchFamily="2" charset="-122"/>
            </a:endParaRPr>
          </a:p>
          <a:p>
            <a:pPr lvl="1">
              <a:lnSpc>
                <a:spcPct val="90000"/>
              </a:lnSpc>
            </a:pPr>
            <a:endParaRPr lang="en-US" altLang="zh-CN" dirty="0" smtClean="0">
              <a:solidFill>
                <a:schemeClr val="tx2"/>
              </a:solidFill>
              <a:ea typeface="宋体" panose="02010600030101010101" pitchFamily="2" charset="-122"/>
            </a:endParaRPr>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smtClean="0">
                <a:solidFill>
                  <a:schemeClr val="tx2"/>
                </a:solidFill>
                <a:ea typeface="宋体" panose="02010600030101010101" pitchFamily="2" charset="-122"/>
              </a:rPr>
              <a:t> </a:t>
            </a:r>
            <a:endParaRPr lang="en-US" altLang="zh-CN" dirty="0">
              <a:solidFill>
                <a:schemeClr val="tx2"/>
              </a:solidFill>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251460" y="1196975"/>
            <a:ext cx="8568055" cy="867854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（6）仿真。</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图标进入3D仿真，把“动画速度”调整到“2”，便于观察。点击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进行仿真，如图3-2-42所示。确认无误后，两次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（7）底面精加工略，可以用平面铣或者型腔铣进行底面精加工，如图3-2-43。</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477" name="图片 477"/>
          <p:cNvPicPr>
            <a:picLocks noChangeAspect="1"/>
          </p:cNvPicPr>
          <p:nvPr>
            <p:custDataLst>
              <p:tags r:id="rId1"/>
            </p:custDataLst>
          </p:nvPr>
        </p:nvPicPr>
        <p:blipFill>
          <a:blip r:embed="rId2"/>
          <a:stretch>
            <a:fillRect/>
          </a:stretch>
        </p:blipFill>
        <p:spPr>
          <a:xfrm>
            <a:off x="2915920" y="1700530"/>
            <a:ext cx="360000" cy="360000"/>
          </a:xfrm>
          <a:prstGeom prst="rect">
            <a:avLst/>
          </a:prstGeom>
        </p:spPr>
      </p:pic>
      <p:pic>
        <p:nvPicPr>
          <p:cNvPr id="478" name="图片 478"/>
          <p:cNvPicPr>
            <a:picLocks noChangeAspect="1"/>
          </p:cNvPicPr>
          <p:nvPr>
            <p:custDataLst>
              <p:tags r:id="rId3"/>
            </p:custDataLst>
          </p:nvPr>
        </p:nvPicPr>
        <p:blipFill>
          <a:blip r:embed="rId4"/>
          <a:stretch>
            <a:fillRect/>
          </a:stretch>
        </p:blipFill>
        <p:spPr>
          <a:xfrm>
            <a:off x="5220335" y="1700530"/>
            <a:ext cx="360000" cy="360000"/>
          </a:xfrm>
          <a:prstGeom prst="rect">
            <a:avLst/>
          </a:prstGeom>
        </p:spPr>
      </p:pic>
      <p:pic>
        <p:nvPicPr>
          <p:cNvPr id="479" name="图片 479"/>
          <p:cNvPicPr>
            <a:picLocks noChangeAspect="1"/>
          </p:cNvPicPr>
          <p:nvPr>
            <p:custDataLst>
              <p:tags r:id="rId5"/>
            </p:custDataLst>
          </p:nvPr>
        </p:nvPicPr>
        <p:blipFill>
          <a:blip r:embed="rId6"/>
          <a:stretch>
            <a:fillRect/>
          </a:stretch>
        </p:blipFill>
        <p:spPr>
          <a:xfrm>
            <a:off x="828040" y="2204720"/>
            <a:ext cx="777600" cy="288000"/>
          </a:xfrm>
          <a:prstGeom prst="rect">
            <a:avLst/>
          </a:prstGeom>
        </p:spPr>
      </p:pic>
      <p:pic>
        <p:nvPicPr>
          <p:cNvPr id="480" name="图片 480"/>
          <p:cNvPicPr>
            <a:picLocks noChangeAspect="1"/>
          </p:cNvPicPr>
          <p:nvPr>
            <p:custDataLst>
              <p:tags r:id="rId7"/>
            </p:custDataLst>
          </p:nvPr>
        </p:nvPicPr>
        <p:blipFill>
          <a:blip r:embed="rId8"/>
          <a:stretch>
            <a:fillRect/>
          </a:stretch>
        </p:blipFill>
        <p:spPr>
          <a:xfrm>
            <a:off x="7793355" y="2132965"/>
            <a:ext cx="360000" cy="360000"/>
          </a:xfrm>
          <a:prstGeom prst="rect">
            <a:avLst/>
          </a:prstGeom>
        </p:spPr>
      </p:pic>
      <p:pic>
        <p:nvPicPr>
          <p:cNvPr id="463" name="图片 463"/>
          <p:cNvPicPr>
            <a:picLocks noChangeAspect="1"/>
          </p:cNvPicPr>
          <p:nvPr>
            <p:custDataLst>
              <p:tags r:id="rId9"/>
            </p:custDataLst>
          </p:nvPr>
        </p:nvPicPr>
        <p:blipFill>
          <a:blip r:embed="rId10"/>
          <a:srcRect l="12073"/>
          <a:stretch>
            <a:fillRect/>
          </a:stretch>
        </p:blipFill>
        <p:spPr>
          <a:xfrm>
            <a:off x="4644080" y="2564875"/>
            <a:ext cx="522605" cy="288290"/>
          </a:xfrm>
          <a:prstGeom prst="rect">
            <a:avLst/>
          </a:prstGeom>
        </p:spPr>
      </p:pic>
      <p:pic>
        <p:nvPicPr>
          <p:cNvPr id="493" name="图片 493"/>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t="8992"/>
          <a:stretch>
            <a:fillRect/>
          </a:stretch>
        </p:blipFill>
        <p:spPr>
          <a:xfrm>
            <a:off x="1188085" y="3357245"/>
            <a:ext cx="2952750" cy="2821305"/>
          </a:xfrm>
          <a:prstGeom prst="rect">
            <a:avLst/>
          </a:prstGeom>
        </p:spPr>
      </p:pic>
      <p:pic>
        <p:nvPicPr>
          <p:cNvPr id="494" name="图片 494"/>
          <p:cNvPicPr>
            <a:picLocks noChangeAspect="1"/>
          </p:cNvPicPr>
          <p:nvPr>
            <p:custDataLst>
              <p:tags r:id="rId13"/>
            </p:custDataLst>
          </p:nvPr>
        </p:nvPicPr>
        <p:blipFill>
          <a:blip r:embed="rId14">
            <a:extLst>
              <a:ext uri="{28A0092B-C50C-407E-A947-70E740481C1C}">
                <a14:useLocalDpi xmlns:a14="http://schemas.microsoft.com/office/drawing/2010/main" val="0"/>
              </a:ext>
            </a:extLst>
          </a:blip>
          <a:stretch>
            <a:fillRect/>
          </a:stretch>
        </p:blipFill>
        <p:spPr>
          <a:xfrm>
            <a:off x="5220335" y="3429000"/>
            <a:ext cx="2775585" cy="2749550"/>
          </a:xfrm>
          <a:prstGeom prst="rect">
            <a:avLst/>
          </a:prstGeom>
        </p:spPr>
      </p:pic>
      <p:sp>
        <p:nvSpPr>
          <p:cNvPr id="2" name="文本框 1"/>
          <p:cNvSpPr txBox="1"/>
          <p:nvPr/>
        </p:nvSpPr>
        <p:spPr>
          <a:xfrm>
            <a:off x="1548130" y="6165215"/>
            <a:ext cx="2207260" cy="352425"/>
          </a:xfrm>
          <a:prstGeom prst="rect">
            <a:avLst/>
          </a:prstGeom>
          <a:noFill/>
          <a:ln w="9525">
            <a:noFill/>
          </a:ln>
        </p:spPr>
        <p:txBody>
          <a:bodyPr wrap="square">
            <a:spAutoFit/>
          </a:bodyPr>
          <a:p>
            <a:pPr marL="0" indent="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3-2-42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4428490" y="6165215"/>
            <a:ext cx="3280410" cy="352425"/>
          </a:xfrm>
          <a:prstGeom prst="rect">
            <a:avLst/>
          </a:prstGeom>
          <a:noFill/>
          <a:ln w="9525">
            <a:noFill/>
          </a:ln>
        </p:spPr>
        <p:txBody>
          <a:bodyPr wrap="square">
            <a:spAutoFit/>
          </a:bodyPr>
          <a:p>
            <a:pPr marL="0" indent="106680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3-2-43 </a:t>
            </a:r>
            <a:r>
              <a:rPr lang="zh-CN" sz="1700" b="0">
                <a:solidFill>
                  <a:srgbClr val="070707"/>
                </a:solidFill>
                <a:latin typeface="Calibri" panose="020F0502020204030204" charset="0"/>
                <a:ea typeface="宋体" panose="02010600030101010101" pitchFamily="2" charset="-122"/>
              </a:rPr>
              <a:t>底面精加工</a:t>
            </a:r>
            <a:endParaRPr lang="zh-CN" altLang="en-US" sz="1700" b="0">
              <a:solidFill>
                <a:srgbClr val="070707"/>
              </a:solidFill>
              <a:latin typeface="Calibri" panose="020F0502020204030204" charset="0"/>
              <a:ea typeface="宋体" panose="02010600030101010101" pitchFamily="2" charset="-122"/>
            </a:endParaRPr>
          </a:p>
        </p:txBody>
      </p:sp>
      <p:pic>
        <p:nvPicPr>
          <p:cNvPr id="4" name="https://photo-static-api.fotomore.com/creative/vcg/400/new/VCG41N1037666444.jpg?uid=386&amp;timestamp=1702903236&amp;sign=0f047d00b979b0fa3104885a4b1f8d84" descr="彩色闪亮的3d箭头。玻璃的网络图标">
            <a:hlinkClick r:id="rId15" action="ppaction://hlinksldjump"/>
          </p:cNvPr>
          <p:cNvPicPr>
            <a:picLocks noChangeAspect="1"/>
          </p:cNvPicPr>
          <p:nvPr>
            <p:custDataLst>
              <p:tags r:id="rId16"/>
            </p:custDataLst>
          </p:nvPr>
        </p:nvPicPr>
        <p:blipFill>
          <a:blip r:embed="rId17"/>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2627630" y="1412875"/>
            <a:ext cx="4725670" cy="429895"/>
          </a:xfrm>
          <a:prstGeom prst="rect">
            <a:avLst/>
          </a:prstGeom>
          <a:noFill/>
          <a:ln w="9525">
            <a:noFill/>
          </a:ln>
        </p:spPr>
        <p:txBody>
          <a:bodyPr wrap="square">
            <a:spAutoFit/>
          </a:bodyPr>
          <a:p>
            <a:pPr marL="0" indent="0"/>
            <a:r>
              <a:rPr lang="en-US" altLang="zh-CN" sz="2200" b="1" kern="0" dirty="0">
                <a:solidFill>
                  <a:schemeClr val="hlink"/>
                </a:solidFill>
                <a:latin typeface="黑体" panose="02010609060101010101" charset="-122"/>
                <a:ea typeface="黑体" panose="02010609060101010101" charset="-122"/>
                <a:cs typeface="黑体" panose="02010609060101010101" charset="-122"/>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.5 单刀路清根</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（FLOWCUT_SINGLE）</a:t>
            </a:r>
            <a:endParaRPr lang="zh-CN" altLang="en-US" sz="2200" b="1" kern="0" dirty="0">
              <a:solidFill>
                <a:schemeClr val="hlink"/>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57200" y="1988820"/>
            <a:ext cx="8367395" cy="175323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单刀路清根一般用于零件的边角和凹槽处，清除在上一道工序由于刀具直径过大尚未切除的余量材料，因此采用直径较小的刀具。单刀路清根经常用于切除零件或岛屿的直壁与底面的之间的边缘材料。</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以图3-2-44 所示零件进行介绍：</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0" name="图片 10"/>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428490" y="3500755"/>
            <a:ext cx="3002280" cy="2527935"/>
          </a:xfrm>
          <a:prstGeom prst="rect">
            <a:avLst/>
          </a:prstGeom>
        </p:spPr>
      </p:pic>
      <p:sp>
        <p:nvSpPr>
          <p:cNvPr id="3" name="文本框 2"/>
          <p:cNvSpPr txBox="1"/>
          <p:nvPr/>
        </p:nvSpPr>
        <p:spPr>
          <a:xfrm>
            <a:off x="4069715" y="6093460"/>
            <a:ext cx="3108325" cy="352425"/>
          </a:xfrm>
          <a:prstGeom prst="rect">
            <a:avLst/>
          </a:prstGeom>
          <a:noFill/>
          <a:ln w="9525">
            <a:noFill/>
          </a:ln>
        </p:spPr>
        <p:txBody>
          <a:bodyPr wrap="square">
            <a:spAutoFit/>
          </a:bodyPr>
          <a:p>
            <a:pPr marL="0" indent="133350"/>
            <a:r>
              <a:rPr lang="en-US" sz="1700" b="0">
                <a:solidFill>
                  <a:srgbClr val="070707"/>
                </a:solidFill>
                <a:latin typeface="Calibri" panose="020F0502020204030204" charset="0"/>
                <a:ea typeface="宋体" panose="02010600030101010101" pitchFamily="2" charset="-122"/>
                <a:cs typeface="Times New Roman" panose="02020603050405020304" charset="0"/>
              </a:rPr>
              <a:t>                 </a:t>
            </a: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3-2-44 </a:t>
            </a:r>
            <a:r>
              <a:rPr lang="zh-CN" sz="1700" b="0">
                <a:solidFill>
                  <a:srgbClr val="070707"/>
                </a:solidFill>
                <a:latin typeface="Calibri" panose="020F0502020204030204" charset="0"/>
                <a:ea typeface="宋体" panose="02010600030101010101" pitchFamily="2" charset="-122"/>
              </a:rPr>
              <a:t>零件图                    </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323850" y="1340485"/>
            <a:ext cx="8521065" cy="1753235"/>
          </a:xfrm>
          <a:prstGeom prst="rect">
            <a:avLst/>
          </a:prstGeom>
          <a:noFill/>
          <a:ln w="9525">
            <a:noFill/>
          </a:ln>
        </p:spPr>
        <p:txBody>
          <a:bodyPr wrap="square">
            <a:spAutoFit/>
          </a:bodyPr>
          <a:p>
            <a:pPr marL="0" indent="13335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参考上一节的内容，对零件“图3.2.44”进行粗加工、半精加工和精加工，效果如图3-2-45所示。我们可以在仿真效果图发现，精加工后底部的圆角处有大量的余料，这是因为精加工时采用了半径为2的B4球刀，而零件的底部圆角半径为1，所以球刀切不进去，残留大量的余料。下面用单刀路清根工序进行清角加工。</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3" name="图片 1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3032125" y="3284855"/>
            <a:ext cx="3248025" cy="2635250"/>
          </a:xfrm>
          <a:prstGeom prst="rect">
            <a:avLst/>
          </a:prstGeom>
        </p:spPr>
      </p:pic>
      <p:sp>
        <p:nvSpPr>
          <p:cNvPr id="2" name="文本框 1"/>
          <p:cNvSpPr txBox="1"/>
          <p:nvPr/>
        </p:nvSpPr>
        <p:spPr>
          <a:xfrm>
            <a:off x="2555875" y="6021070"/>
            <a:ext cx="5080000" cy="352425"/>
          </a:xfrm>
          <a:prstGeom prst="rect">
            <a:avLst/>
          </a:prstGeom>
          <a:noFill/>
          <a:ln w="9525">
            <a:noFill/>
          </a:ln>
        </p:spPr>
        <p:txBody>
          <a:bodyPr>
            <a:spAutoFit/>
          </a:bodyPr>
          <a:p>
            <a:pPr marL="0" indent="10668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3-2-45 </a:t>
            </a:r>
            <a:r>
              <a:rPr lang="zh-CN" sz="1700" b="0">
                <a:solidFill>
                  <a:srgbClr val="070707"/>
                </a:solidFill>
                <a:latin typeface="Calibri" panose="020F0502020204030204" charset="0"/>
                <a:ea typeface="宋体" panose="02010600030101010101" pitchFamily="2" charset="-122"/>
              </a:rPr>
              <a:t>加工效果图</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323850" y="1340485"/>
            <a:ext cx="8554720" cy="9925050"/>
          </a:xfrm>
          <a:prstGeom prst="rect">
            <a:avLst/>
          </a:prstGeom>
          <a:noFill/>
          <a:ln w="9525">
            <a:noFill/>
          </a:ln>
        </p:spPr>
        <p:txBody>
          <a:bodyPr wrap="square">
            <a:spAutoFit/>
          </a:bodyPr>
          <a:p>
            <a:pPr marL="0" indent="0" eaLnBrk="1" latinLnBrk="0" hangingPunct="1">
              <a:lnSpc>
                <a:spcPct val="150000"/>
              </a:lnSpc>
            </a:pPr>
            <a:r>
              <a:rPr lang="zh-CN" sz="1800" b="1">
                <a:solidFill>
                  <a:srgbClr val="FF0000"/>
                </a:solidFill>
                <a:latin typeface="Calibri" panose="020F0502020204030204" charset="0"/>
                <a:ea typeface="宋体" panose="02010600030101010101" pitchFamily="2" charset="-122"/>
              </a:rPr>
              <a:t>清角加工：</a:t>
            </a:r>
            <a:endParaRPr lang="zh-CN"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1.刀具创建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 点击图标</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，进入“创建刀具”界面，选择刀具子类型中球刀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，在名称对话框输入平底刀的直径大小“B4”作为名称，点击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（2）设置如图3-2-46的刀具参数。在尺寸对话框中的</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“直径”填入“2”，在编号对话框中“刀具号”，“补偿寄</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存器”，“刀具补偿寄存器”，填入“3”，点击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刀具建立。</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endParaRPr lang="zh-CN" altLang="en-US" sz="1800" b="1">
              <a:solidFill>
                <a:srgbClr val="FF0000"/>
              </a:solidFill>
              <a:latin typeface="Calibri" panose="020F0502020204030204" charset="0"/>
              <a:ea typeface="宋体" panose="02010600030101010101" pitchFamily="2" charset="-122"/>
            </a:endParaRPr>
          </a:p>
        </p:txBody>
      </p:sp>
      <p:pic>
        <p:nvPicPr>
          <p:cNvPr id="21" name="图片 21"/>
          <p:cNvPicPr>
            <a:picLocks noChangeAspect="1"/>
          </p:cNvPicPr>
          <p:nvPr>
            <p:custDataLst>
              <p:tags r:id="rId1"/>
            </p:custDataLst>
          </p:nvPr>
        </p:nvPicPr>
        <p:blipFill>
          <a:blip r:embed="rId2"/>
          <a:stretch>
            <a:fillRect/>
          </a:stretch>
        </p:blipFill>
        <p:spPr>
          <a:xfrm>
            <a:off x="2052320" y="2276793"/>
            <a:ext cx="349250" cy="297815"/>
          </a:xfrm>
          <a:prstGeom prst="rect">
            <a:avLst/>
          </a:prstGeom>
        </p:spPr>
      </p:pic>
      <p:pic>
        <p:nvPicPr>
          <p:cNvPr id="25" name="图片 25"/>
          <p:cNvPicPr>
            <a:picLocks noChangeAspect="1"/>
          </p:cNvPicPr>
          <p:nvPr>
            <p:custDataLst>
              <p:tags r:id="rId3"/>
            </p:custDataLst>
          </p:nvPr>
        </p:nvPicPr>
        <p:blipFill>
          <a:blip r:embed="rId4"/>
          <a:stretch>
            <a:fillRect/>
          </a:stretch>
        </p:blipFill>
        <p:spPr>
          <a:xfrm>
            <a:off x="7380605" y="2214880"/>
            <a:ext cx="360000" cy="360000"/>
          </a:xfrm>
          <a:prstGeom prst="rect">
            <a:avLst/>
          </a:prstGeom>
        </p:spPr>
      </p:pic>
      <p:pic>
        <p:nvPicPr>
          <p:cNvPr id="463" name="图片 463"/>
          <p:cNvPicPr>
            <a:picLocks noChangeAspect="1"/>
          </p:cNvPicPr>
          <p:nvPr>
            <p:custDataLst>
              <p:tags r:id="rId5"/>
            </p:custDataLst>
          </p:nvPr>
        </p:nvPicPr>
        <p:blipFill>
          <a:blip r:embed="rId6"/>
          <a:srcRect l="12073"/>
          <a:stretch>
            <a:fillRect/>
          </a:stretch>
        </p:blipFill>
        <p:spPr>
          <a:xfrm>
            <a:off x="5580070" y="2709020"/>
            <a:ext cx="522605" cy="288290"/>
          </a:xfrm>
          <a:prstGeom prst="rect">
            <a:avLst/>
          </a:prstGeom>
        </p:spPr>
      </p:pic>
      <p:pic>
        <p:nvPicPr>
          <p:cNvPr id="61" name="图片 61"/>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6223318" y="3357245"/>
            <a:ext cx="2348865" cy="1663700"/>
          </a:xfrm>
          <a:prstGeom prst="rect">
            <a:avLst/>
          </a:prstGeom>
        </p:spPr>
      </p:pic>
      <p:pic>
        <p:nvPicPr>
          <p:cNvPr id="62" name="图片 62"/>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228715" y="5013325"/>
            <a:ext cx="2379980" cy="1098550"/>
          </a:xfrm>
          <a:prstGeom prst="rect">
            <a:avLst/>
          </a:prstGeom>
        </p:spPr>
      </p:pic>
      <p:pic>
        <p:nvPicPr>
          <p:cNvPr id="2" name="图片 463"/>
          <p:cNvPicPr>
            <a:picLocks noChangeAspect="1"/>
          </p:cNvPicPr>
          <p:nvPr>
            <p:custDataLst>
              <p:tags r:id="rId11"/>
            </p:custDataLst>
          </p:nvPr>
        </p:nvPicPr>
        <p:blipFill>
          <a:blip r:embed="rId6"/>
          <a:srcRect l="12073"/>
          <a:stretch>
            <a:fillRect/>
          </a:stretch>
        </p:blipFill>
        <p:spPr>
          <a:xfrm>
            <a:off x="4816800" y="4365100"/>
            <a:ext cx="522605" cy="288290"/>
          </a:xfrm>
          <a:prstGeom prst="rect">
            <a:avLst/>
          </a:prstGeom>
        </p:spPr>
      </p:pic>
      <p:sp>
        <p:nvSpPr>
          <p:cNvPr id="3" name="文本框 2"/>
          <p:cNvSpPr txBox="1"/>
          <p:nvPr/>
        </p:nvSpPr>
        <p:spPr>
          <a:xfrm>
            <a:off x="5652770" y="6093460"/>
            <a:ext cx="5080000" cy="352425"/>
          </a:xfrm>
          <a:prstGeom prst="rect">
            <a:avLst/>
          </a:prstGeom>
          <a:noFill/>
          <a:ln w="9525">
            <a:noFill/>
          </a:ln>
        </p:spPr>
        <p:txBody>
          <a:bodyPr>
            <a:spAutoFit/>
          </a:bodyPr>
          <a:p>
            <a:pPr marL="0" indent="8001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3-2-46 </a:t>
            </a:r>
            <a:r>
              <a:rPr lang="zh-CN" sz="1700" b="0">
                <a:solidFill>
                  <a:srgbClr val="070707"/>
                </a:solidFill>
                <a:latin typeface="Calibri" panose="020F0502020204030204" charset="0"/>
                <a:ea typeface="宋体" panose="02010600030101010101" pitchFamily="2" charset="-122"/>
              </a:rPr>
              <a:t>刀具参数</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252095" y="1196975"/>
            <a:ext cx="8650605" cy="10050780"/>
          </a:xfrm>
          <a:prstGeom prst="rect">
            <a:avLst/>
          </a:prstGeom>
          <a:noFill/>
          <a:ln w="9525">
            <a:noFill/>
          </a:ln>
        </p:spPr>
        <p:txBody>
          <a:bodyPr wrap="square">
            <a:spAutoFit/>
          </a:bodyPr>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 创建底壁铣加工工序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平面铣工序。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（2）如图3-2-47，在位置对话框</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进入“单刀路清根”对话框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界面，如图3-2-48所示。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56" name="图片 256"/>
          <p:cNvPicPr>
            <a:picLocks noChangeAspect="1"/>
          </p:cNvPicPr>
          <p:nvPr>
            <p:custDataLst>
              <p:tags r:id="rId1"/>
            </p:custDataLst>
          </p:nvPr>
        </p:nvPicPr>
        <p:blipFill>
          <a:blip r:embed="rId2"/>
          <a:stretch>
            <a:fillRect/>
          </a:stretch>
        </p:blipFill>
        <p:spPr>
          <a:xfrm>
            <a:off x="1475740" y="1629410"/>
            <a:ext cx="468293" cy="360000"/>
          </a:xfrm>
          <a:prstGeom prst="rect">
            <a:avLst/>
          </a:prstGeom>
        </p:spPr>
      </p:pic>
      <p:pic>
        <p:nvPicPr>
          <p:cNvPr id="63" name="图片 63"/>
          <p:cNvPicPr>
            <a:picLocks noChangeAspect="1"/>
          </p:cNvPicPr>
          <p:nvPr>
            <p:custDataLst>
              <p:tags r:id="rId3"/>
            </p:custDataLst>
          </p:nvPr>
        </p:nvPicPr>
        <p:blipFill>
          <a:blip r:embed="rId4"/>
          <a:stretch>
            <a:fillRect/>
          </a:stretch>
        </p:blipFill>
        <p:spPr>
          <a:xfrm>
            <a:off x="7380605" y="1629410"/>
            <a:ext cx="360000" cy="360000"/>
          </a:xfrm>
          <a:prstGeom prst="rect">
            <a:avLst/>
          </a:prstGeom>
        </p:spPr>
      </p:pic>
      <p:pic>
        <p:nvPicPr>
          <p:cNvPr id="258" name="图片 258"/>
          <p:cNvPicPr>
            <a:picLocks noChangeAspect="1"/>
          </p:cNvPicPr>
          <p:nvPr>
            <p:custDataLst>
              <p:tags r:id="rId5"/>
            </p:custDataLst>
          </p:nvPr>
        </p:nvPicPr>
        <p:blipFill>
          <a:blip r:embed="rId6"/>
          <a:stretch>
            <a:fillRect/>
          </a:stretch>
        </p:blipFill>
        <p:spPr>
          <a:xfrm>
            <a:off x="2772410" y="2924810"/>
            <a:ext cx="900000" cy="180000"/>
          </a:xfrm>
          <a:prstGeom prst="rect">
            <a:avLst/>
          </a:prstGeom>
        </p:spPr>
      </p:pic>
      <p:pic>
        <p:nvPicPr>
          <p:cNvPr id="64" name="图片 64"/>
          <p:cNvPicPr>
            <a:picLocks noChangeAspect="1"/>
          </p:cNvPicPr>
          <p:nvPr>
            <p:custDataLst>
              <p:tags r:id="rId7"/>
            </p:custDataLst>
          </p:nvPr>
        </p:nvPicPr>
        <p:blipFill>
          <a:blip r:embed="rId8"/>
          <a:stretch>
            <a:fillRect/>
          </a:stretch>
        </p:blipFill>
        <p:spPr>
          <a:xfrm>
            <a:off x="2052320" y="3284855"/>
            <a:ext cx="1009650" cy="190500"/>
          </a:xfrm>
          <a:prstGeom prst="rect">
            <a:avLst/>
          </a:prstGeom>
        </p:spPr>
      </p:pic>
      <p:pic>
        <p:nvPicPr>
          <p:cNvPr id="260" name="图片 260"/>
          <p:cNvPicPr>
            <a:picLocks noChangeAspect="1"/>
          </p:cNvPicPr>
          <p:nvPr>
            <p:custDataLst>
              <p:tags r:id="rId9"/>
            </p:custDataLst>
          </p:nvPr>
        </p:nvPicPr>
        <p:blipFill>
          <a:blip r:embed="rId10"/>
          <a:stretch>
            <a:fillRect/>
          </a:stretch>
        </p:blipFill>
        <p:spPr>
          <a:xfrm>
            <a:off x="2195830" y="3655695"/>
            <a:ext cx="822960" cy="175260"/>
          </a:xfrm>
          <a:prstGeom prst="rect">
            <a:avLst/>
          </a:prstGeom>
        </p:spPr>
      </p:pic>
      <p:pic>
        <p:nvPicPr>
          <p:cNvPr id="261" name="图片 261"/>
          <p:cNvPicPr>
            <a:picLocks noChangeAspect="1"/>
          </p:cNvPicPr>
          <p:nvPr>
            <p:custDataLst>
              <p:tags r:id="rId11"/>
            </p:custDataLst>
          </p:nvPr>
        </p:nvPicPr>
        <p:blipFill>
          <a:blip r:embed="rId12"/>
          <a:stretch>
            <a:fillRect/>
          </a:stretch>
        </p:blipFill>
        <p:spPr>
          <a:xfrm>
            <a:off x="1979930" y="4077335"/>
            <a:ext cx="883920" cy="144780"/>
          </a:xfrm>
          <a:prstGeom prst="rect">
            <a:avLst/>
          </a:prstGeom>
        </p:spPr>
      </p:pic>
      <p:pic>
        <p:nvPicPr>
          <p:cNvPr id="2" name="图片 463"/>
          <p:cNvPicPr>
            <a:picLocks noChangeAspect="1"/>
          </p:cNvPicPr>
          <p:nvPr>
            <p:custDataLst>
              <p:tags r:id="rId13"/>
            </p:custDataLst>
          </p:nvPr>
        </p:nvPicPr>
        <p:blipFill>
          <a:blip r:embed="rId14"/>
          <a:srcRect l="12073"/>
          <a:stretch>
            <a:fillRect/>
          </a:stretch>
        </p:blipFill>
        <p:spPr>
          <a:xfrm>
            <a:off x="395295" y="4365100"/>
            <a:ext cx="522605" cy="288290"/>
          </a:xfrm>
          <a:prstGeom prst="rect">
            <a:avLst/>
          </a:prstGeom>
        </p:spPr>
      </p:pic>
      <p:pic>
        <p:nvPicPr>
          <p:cNvPr id="69" name="图片 69"/>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3913505" y="2637155"/>
            <a:ext cx="2362200" cy="3289935"/>
          </a:xfrm>
          <a:prstGeom prst="rect">
            <a:avLst/>
          </a:prstGeom>
        </p:spPr>
      </p:pic>
      <p:pic>
        <p:nvPicPr>
          <p:cNvPr id="79" name="图片 79"/>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rcRect b="13071"/>
          <a:stretch>
            <a:fillRect/>
          </a:stretch>
        </p:blipFill>
        <p:spPr>
          <a:xfrm>
            <a:off x="6516370" y="2564448"/>
            <a:ext cx="2495550" cy="3368675"/>
          </a:xfrm>
          <a:prstGeom prst="rect">
            <a:avLst/>
          </a:prstGeom>
          <a:ln>
            <a:noFill/>
          </a:ln>
        </p:spPr>
      </p:pic>
      <p:sp>
        <p:nvSpPr>
          <p:cNvPr id="3" name="文本框 2"/>
          <p:cNvSpPr txBox="1"/>
          <p:nvPr/>
        </p:nvSpPr>
        <p:spPr>
          <a:xfrm>
            <a:off x="4139565" y="6021070"/>
            <a:ext cx="219265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3-2-47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6516370" y="6021070"/>
            <a:ext cx="303339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2-2-48  </a:t>
            </a:r>
            <a:r>
              <a:rPr lang="zh-CN" sz="1700" b="0">
                <a:solidFill>
                  <a:srgbClr val="070707"/>
                </a:solidFill>
                <a:latin typeface="Calibri" panose="020F0502020204030204" charset="0"/>
                <a:ea typeface="宋体" panose="02010600030101010101" pitchFamily="2" charset="-122"/>
              </a:rPr>
              <a:t>单刀路清根参数</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6" name="文本框 105"/>
          <p:cNvSpPr txBox="1"/>
          <p:nvPr/>
        </p:nvSpPr>
        <p:spPr>
          <a:xfrm>
            <a:off x="323850" y="1412240"/>
            <a:ext cx="8425180" cy="645160"/>
          </a:xfrm>
          <a:prstGeom prst="rect">
            <a:avLst/>
          </a:prstGeom>
          <a:noFill/>
          <a:ln w="9525">
            <a:noFill/>
          </a:ln>
        </p:spPr>
        <p:txBody>
          <a:bodyPr wrap="square">
            <a:spAutoFit/>
          </a:bodyPr>
          <a:p>
            <a:pPr marL="0" indent="0"/>
            <a:r>
              <a:rPr lang="zh-CN" altLang="en-US" sz="1800" b="1" kern="0" dirty="0">
                <a:solidFill>
                  <a:schemeClr val="hlink"/>
                </a:solidFill>
                <a:latin typeface="Times New Roman" panose="02020603050405020304" charset="0"/>
                <a:cs typeface="Times New Roman" panose="02020603050405020304" charset="0"/>
                <a:sym typeface="+mn-ea"/>
              </a:rPr>
              <a:t>（3）</a:t>
            </a: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，预览刀具路径参数的设置效果，如图3-2-49。</a:t>
            </a: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80" name="图片 80"/>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700020" y="2204085"/>
            <a:ext cx="3195320" cy="2906395"/>
          </a:xfrm>
          <a:prstGeom prst="rect">
            <a:avLst/>
          </a:prstGeom>
        </p:spPr>
      </p:pic>
      <p:pic>
        <p:nvPicPr>
          <p:cNvPr id="271" name="图片 271"/>
          <p:cNvPicPr>
            <a:picLocks noChangeAspect="1"/>
          </p:cNvPicPr>
          <p:nvPr>
            <p:custDataLst>
              <p:tags r:id="rId3"/>
            </p:custDataLst>
          </p:nvPr>
        </p:nvPicPr>
        <p:blipFill>
          <a:blip r:embed="rId4"/>
          <a:stretch>
            <a:fillRect/>
          </a:stretch>
        </p:blipFill>
        <p:spPr>
          <a:xfrm>
            <a:off x="3132455" y="1405255"/>
            <a:ext cx="360000" cy="360000"/>
          </a:xfrm>
          <a:prstGeom prst="rect">
            <a:avLst/>
          </a:prstGeom>
        </p:spPr>
      </p:pic>
      <p:sp>
        <p:nvSpPr>
          <p:cNvPr id="3" name="文本框 2"/>
          <p:cNvSpPr txBox="1"/>
          <p:nvPr/>
        </p:nvSpPr>
        <p:spPr>
          <a:xfrm>
            <a:off x="2628265" y="5228590"/>
            <a:ext cx="5080000" cy="352425"/>
          </a:xfrm>
          <a:prstGeom prst="rect">
            <a:avLst/>
          </a:prstGeom>
          <a:noFill/>
          <a:ln w="9525">
            <a:noFill/>
          </a:ln>
        </p:spPr>
        <p:txBody>
          <a:bodyPr>
            <a:spAutoFit/>
          </a:bodyPr>
          <a:p>
            <a:pPr marL="0" indent="80010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3-2-49 </a:t>
            </a:r>
            <a:r>
              <a:rPr lang="zh-CN" sz="1700" b="0">
                <a:solidFill>
                  <a:srgbClr val="070707"/>
                </a:solidFill>
                <a:latin typeface="Calibri" panose="020F0502020204030204" charset="0"/>
                <a:ea typeface="宋体" panose="02010600030101010101" pitchFamily="2" charset="-122"/>
              </a:rPr>
              <a:t>刀路预览                     </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7" name="文本框 106"/>
          <p:cNvSpPr txBox="1"/>
          <p:nvPr/>
        </p:nvSpPr>
        <p:spPr>
          <a:xfrm>
            <a:off x="252095" y="1340485"/>
            <a:ext cx="8630920" cy="107556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（4）设置切削参数。</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，进入“进给率和速度”对话框，在“主轴速度”区域中，勾选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图标，在文本框填上“5000”，在“进给率”区域中的“切削”文本框填上800，点击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，返回“单刀路清根”。</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（5）仿真。</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真，把“动画速度”调整到“2”，便于观察。点击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行仿真，如图3-2-50所示。确认无误后，两次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82" name="图片 8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057265" y="3429000"/>
            <a:ext cx="2787650" cy="2462530"/>
          </a:xfrm>
          <a:prstGeom prst="rect">
            <a:avLst/>
          </a:prstGeom>
        </p:spPr>
      </p:pic>
      <p:sp>
        <p:nvSpPr>
          <p:cNvPr id="2" name="文本框 1"/>
          <p:cNvSpPr txBox="1"/>
          <p:nvPr/>
        </p:nvSpPr>
        <p:spPr>
          <a:xfrm>
            <a:off x="5869305" y="5949315"/>
            <a:ext cx="2640330" cy="352425"/>
          </a:xfrm>
          <a:prstGeom prst="rect">
            <a:avLst/>
          </a:prstGeom>
          <a:noFill/>
          <a:ln w="9525">
            <a:noFill/>
          </a:ln>
        </p:spPr>
        <p:txBody>
          <a:bodyPr wrap="square">
            <a:spAutoFit/>
          </a:bodyPr>
          <a:p>
            <a:pPr marL="0" indent="53340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3-2-50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pic>
        <p:nvPicPr>
          <p:cNvPr id="274" name="图片 274"/>
          <p:cNvPicPr>
            <a:picLocks noChangeAspect="1"/>
          </p:cNvPicPr>
          <p:nvPr>
            <p:custDataLst>
              <p:tags r:id="rId3"/>
            </p:custDataLst>
          </p:nvPr>
        </p:nvPicPr>
        <p:blipFill>
          <a:blip r:embed="rId4"/>
          <a:stretch>
            <a:fillRect/>
          </a:stretch>
        </p:blipFill>
        <p:spPr>
          <a:xfrm>
            <a:off x="5004435" y="1844675"/>
            <a:ext cx="360000" cy="360000"/>
          </a:xfrm>
          <a:prstGeom prst="rect">
            <a:avLst/>
          </a:prstGeom>
        </p:spPr>
      </p:pic>
      <p:pic>
        <p:nvPicPr>
          <p:cNvPr id="275" name="图片 275"/>
          <p:cNvPicPr>
            <a:picLocks noChangeAspect="1"/>
          </p:cNvPicPr>
          <p:nvPr>
            <p:custDataLst>
              <p:tags r:id="rId5"/>
            </p:custDataLst>
          </p:nvPr>
        </p:nvPicPr>
        <p:blipFill>
          <a:blip r:embed="rId6"/>
          <a:stretch>
            <a:fillRect/>
          </a:stretch>
        </p:blipFill>
        <p:spPr>
          <a:xfrm>
            <a:off x="3204210" y="2277110"/>
            <a:ext cx="288000" cy="288000"/>
          </a:xfrm>
          <a:prstGeom prst="rect">
            <a:avLst/>
          </a:prstGeom>
        </p:spPr>
      </p:pic>
      <p:pic>
        <p:nvPicPr>
          <p:cNvPr id="276" name="图片 276"/>
          <p:cNvPicPr>
            <a:picLocks noChangeAspect="1"/>
          </p:cNvPicPr>
          <p:nvPr>
            <p:custDataLst>
              <p:tags r:id="rId7"/>
            </p:custDataLst>
          </p:nvPr>
        </p:nvPicPr>
        <p:blipFill>
          <a:blip r:embed="rId8"/>
          <a:stretch>
            <a:fillRect/>
          </a:stretch>
        </p:blipFill>
        <p:spPr>
          <a:xfrm>
            <a:off x="3275965" y="2708910"/>
            <a:ext cx="356400" cy="356400"/>
          </a:xfrm>
          <a:prstGeom prst="rect">
            <a:avLst/>
          </a:prstGeom>
        </p:spPr>
      </p:pic>
      <p:pic>
        <p:nvPicPr>
          <p:cNvPr id="3" name="图片 463"/>
          <p:cNvPicPr>
            <a:picLocks noChangeAspect="1"/>
          </p:cNvPicPr>
          <p:nvPr>
            <p:custDataLst>
              <p:tags r:id="rId9"/>
            </p:custDataLst>
          </p:nvPr>
        </p:nvPicPr>
        <p:blipFill>
          <a:blip r:embed="rId10"/>
          <a:srcRect l="12073"/>
          <a:stretch>
            <a:fillRect/>
          </a:stretch>
        </p:blipFill>
        <p:spPr>
          <a:xfrm>
            <a:off x="5004125" y="2709020"/>
            <a:ext cx="522605" cy="288290"/>
          </a:xfrm>
          <a:prstGeom prst="rect">
            <a:avLst/>
          </a:prstGeom>
        </p:spPr>
      </p:pic>
      <p:pic>
        <p:nvPicPr>
          <p:cNvPr id="278" name="图片 278"/>
          <p:cNvPicPr>
            <a:picLocks noChangeAspect="1"/>
          </p:cNvPicPr>
          <p:nvPr>
            <p:custDataLst>
              <p:tags r:id="rId11"/>
            </p:custDataLst>
          </p:nvPr>
        </p:nvPicPr>
        <p:blipFill>
          <a:blip r:embed="rId12"/>
          <a:stretch>
            <a:fillRect/>
          </a:stretch>
        </p:blipFill>
        <p:spPr>
          <a:xfrm>
            <a:off x="2915920" y="3429000"/>
            <a:ext cx="360000" cy="360000"/>
          </a:xfrm>
          <a:prstGeom prst="rect">
            <a:avLst/>
          </a:prstGeom>
        </p:spPr>
      </p:pic>
      <p:pic>
        <p:nvPicPr>
          <p:cNvPr id="279" name="图片 279"/>
          <p:cNvPicPr>
            <a:picLocks noChangeAspect="1"/>
          </p:cNvPicPr>
          <p:nvPr>
            <p:custDataLst>
              <p:tags r:id="rId13"/>
            </p:custDataLst>
          </p:nvPr>
        </p:nvPicPr>
        <p:blipFill>
          <a:blip r:embed="rId14"/>
          <a:stretch>
            <a:fillRect/>
          </a:stretch>
        </p:blipFill>
        <p:spPr>
          <a:xfrm>
            <a:off x="5253990" y="3501390"/>
            <a:ext cx="360000" cy="360000"/>
          </a:xfrm>
          <a:prstGeom prst="rect">
            <a:avLst/>
          </a:prstGeom>
        </p:spPr>
      </p:pic>
      <p:pic>
        <p:nvPicPr>
          <p:cNvPr id="280" name="图片 280"/>
          <p:cNvPicPr>
            <a:picLocks noChangeAspect="1"/>
          </p:cNvPicPr>
          <p:nvPr>
            <p:custDataLst>
              <p:tags r:id="rId15"/>
            </p:custDataLst>
          </p:nvPr>
        </p:nvPicPr>
        <p:blipFill>
          <a:blip r:embed="rId16"/>
          <a:stretch>
            <a:fillRect/>
          </a:stretch>
        </p:blipFill>
        <p:spPr>
          <a:xfrm>
            <a:off x="3632200" y="4004945"/>
            <a:ext cx="729000" cy="270000"/>
          </a:xfrm>
          <a:prstGeom prst="rect">
            <a:avLst/>
          </a:prstGeom>
        </p:spPr>
      </p:pic>
      <p:pic>
        <p:nvPicPr>
          <p:cNvPr id="281" name="图片 281"/>
          <p:cNvPicPr>
            <a:picLocks noChangeAspect="1"/>
          </p:cNvPicPr>
          <p:nvPr>
            <p:custDataLst>
              <p:tags r:id="rId17"/>
            </p:custDataLst>
          </p:nvPr>
        </p:nvPicPr>
        <p:blipFill>
          <a:blip r:embed="rId18"/>
          <a:stretch>
            <a:fillRect/>
          </a:stretch>
        </p:blipFill>
        <p:spPr>
          <a:xfrm>
            <a:off x="5148580" y="4312920"/>
            <a:ext cx="360000" cy="360000"/>
          </a:xfrm>
          <a:prstGeom prst="rect">
            <a:avLst/>
          </a:prstGeom>
        </p:spPr>
      </p:pic>
      <p:pic>
        <p:nvPicPr>
          <p:cNvPr id="4" name="图片 463"/>
          <p:cNvPicPr>
            <a:picLocks noChangeAspect="1"/>
          </p:cNvPicPr>
          <p:nvPr>
            <p:custDataLst>
              <p:tags r:id="rId19"/>
            </p:custDataLst>
          </p:nvPr>
        </p:nvPicPr>
        <p:blipFill>
          <a:blip r:embed="rId10"/>
          <a:srcRect l="12073"/>
          <a:stretch>
            <a:fillRect/>
          </a:stretch>
        </p:blipFill>
        <p:spPr>
          <a:xfrm>
            <a:off x="4931735" y="4797535"/>
            <a:ext cx="522605" cy="288290"/>
          </a:xfrm>
          <a:prstGeom prst="rect">
            <a:avLst/>
          </a:prstGeom>
        </p:spPr>
      </p:pic>
      <p:pic>
        <p:nvPicPr>
          <p:cNvPr id="6" name="https://photo-static-api.fotomore.com/creative/vcg/400/new/VCG41N1037666444.jpg?uid=386&amp;timestamp=1702903236&amp;sign=0f047d00b979b0fa3104885a4b1f8d84" descr="彩色闪亮的3d箭头。玻璃的网络图标">
            <a:hlinkClick r:id="rId20" action="ppaction://hlinksldjump"/>
          </p:cNvPr>
          <p:cNvPicPr>
            <a:picLocks noChangeAspect="1"/>
          </p:cNvPicPr>
          <p:nvPr>
            <p:custDataLst>
              <p:tags r:id="rId21"/>
            </p:custDataLst>
          </p:nvPr>
        </p:nvPicPr>
        <p:blipFill>
          <a:blip r:embed="rId22"/>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7" name="文本框 106"/>
          <p:cNvSpPr txBox="1"/>
          <p:nvPr/>
        </p:nvSpPr>
        <p:spPr>
          <a:xfrm>
            <a:off x="2699385" y="1412875"/>
            <a:ext cx="4398645" cy="429895"/>
          </a:xfrm>
          <a:prstGeom prst="rect">
            <a:avLst/>
          </a:prstGeom>
          <a:noFill/>
          <a:ln w="9525">
            <a:noFill/>
          </a:ln>
        </p:spPr>
        <p:txBody>
          <a:bodyPr wrap="square">
            <a:spAutoFit/>
          </a:bodyPr>
          <a:p>
            <a:pPr marL="0">
              <a:buClrTx/>
              <a:buSzTx/>
              <a:buFontTx/>
            </a:pPr>
            <a:r>
              <a:rPr lang="en-US" altLang="zh-CN" sz="2200" b="1" kern="0" dirty="0">
                <a:solidFill>
                  <a:schemeClr val="hlink"/>
                </a:solidFill>
                <a:latin typeface="黑体" panose="02010609060101010101" charset="-122"/>
                <a:ea typeface="黑体" panose="02010609060101010101" charset="-122"/>
                <a:cs typeface="黑体" panose="02010609060101010101" charset="-122"/>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.6</a:t>
            </a:r>
            <a:r>
              <a:rPr lang="en-US" altLang="zh-CN" sz="2200" b="1" kern="0" dirty="0">
                <a:solidFill>
                  <a:schemeClr val="hlink"/>
                </a:solidFill>
                <a:latin typeface="黑体" panose="02010609060101010101" charset="-122"/>
                <a:ea typeface="黑体" panose="02010609060101010101" charset="-122"/>
                <a:cs typeface="黑体" panose="02010609060101010101" charset="-122"/>
              </a:rPr>
              <a:t> </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固定轮廓铣</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（FIXED_CONTOUR）</a:t>
            </a:r>
            <a:endParaRPr lang="zh-CN" altLang="en-US" sz="2200" b="1" kern="0" dirty="0">
              <a:solidFill>
                <a:schemeClr val="hlink"/>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79095" y="1988820"/>
            <a:ext cx="8441690" cy="2584450"/>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固定轮廓铣是一种刀具沿曲面外形运行的加工方式，常用于曲面的半精加工和精加工。它可在复杂曲面上产生精密的刀具路径，其刀具路径是经由投影导向点到零件表面产生，其中导向点可由曲线、边界、表面或曲面等驱动图形产生。  固定轮廓铣通过不同的驱动方法来加工不同类型的部件，常用的驱动方法有曲线/点、边界、区域铣削、区域曲面、流线等。</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以图3-2-44 所示零件进行介绍：</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12" name="图片 11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5364480" y="3933190"/>
            <a:ext cx="2481580" cy="2129790"/>
          </a:xfrm>
          <a:prstGeom prst="rect">
            <a:avLst/>
          </a:prstGeom>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23850" y="1285240"/>
            <a:ext cx="8563610" cy="1075563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rgbClr val="FF0000"/>
                </a:solidFill>
                <a:latin typeface="Times New Roman" panose="02020603050405020304" charset="0"/>
                <a:cs typeface="Times New Roman" panose="02020603050405020304" charset="0"/>
              </a:rPr>
              <a:t>加工步骤：</a:t>
            </a:r>
            <a:endParaRPr lang="zh-CN" altLang="en-US" sz="1800" b="1" kern="0" dirty="0">
              <a:solidFill>
                <a:srgbClr val="FF0000"/>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进入加工模块：</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（1）打开</a:t>
            </a:r>
            <a:r>
              <a:rPr lang="zh-CN" altLang="en-US" sz="1800" b="1" kern="0" dirty="0">
                <a:solidFill>
                  <a:schemeClr val="hlink"/>
                </a:solidFill>
                <a:latin typeface="Times New Roman" panose="02020603050405020304" charset="0"/>
                <a:cs typeface="Times New Roman" panose="02020603050405020304" charset="0"/>
              </a:rPr>
              <a:t>建模文件“图3.2.35”。</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（2）进入加工环境。在“应用模块”功能选项卡中选择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加工按钮，弹出的“加工环境”对话框中“要创建的CAM组装”模块选择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选项，再按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按钮（如图3-2-52）。</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创建几何体模块；</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（1）进入几何视图界面。点击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几何视图图标，进</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入几何视图界面。双击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图标，弹出“MCS</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 铣削”对话框。</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a:endParaRPr lang="zh-CN" altLang="en-US" sz="1800" b="1">
              <a:latin typeface="Calibri" panose="020F0502020204030204" charset="0"/>
              <a:ea typeface="宋体" panose="02010600030101010101" pitchFamily="2" charset="-122"/>
            </a:endParaRPr>
          </a:p>
        </p:txBody>
      </p:sp>
      <p:pic>
        <p:nvPicPr>
          <p:cNvPr id="151" name="图片 151"/>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5940425" y="3573145"/>
            <a:ext cx="2918460" cy="2312670"/>
          </a:xfrm>
          <a:prstGeom prst="rect">
            <a:avLst/>
          </a:prstGeom>
        </p:spPr>
      </p:pic>
      <p:pic>
        <p:nvPicPr>
          <p:cNvPr id="113" name="图片 113"/>
          <p:cNvPicPr>
            <a:picLocks noChangeAspect="1"/>
          </p:cNvPicPr>
          <p:nvPr>
            <p:custDataLst>
              <p:tags r:id="rId3"/>
            </p:custDataLst>
          </p:nvPr>
        </p:nvPicPr>
        <p:blipFill>
          <a:blip r:embed="rId4"/>
          <a:srcRect b="40000"/>
          <a:stretch>
            <a:fillRect/>
          </a:stretch>
        </p:blipFill>
        <p:spPr>
          <a:xfrm>
            <a:off x="5868670" y="2636838"/>
            <a:ext cx="475200" cy="356400"/>
          </a:xfrm>
          <a:prstGeom prst="rect">
            <a:avLst/>
          </a:prstGeom>
          <a:ln>
            <a:noFill/>
          </a:ln>
        </p:spPr>
      </p:pic>
      <p:pic>
        <p:nvPicPr>
          <p:cNvPr id="150" name="图片 150"/>
          <p:cNvPicPr>
            <a:picLocks noChangeAspect="1"/>
          </p:cNvPicPr>
          <p:nvPr>
            <p:custDataLst>
              <p:tags r:id="rId5"/>
            </p:custDataLst>
          </p:nvPr>
        </p:nvPicPr>
        <p:blipFill>
          <a:blip r:embed="rId6"/>
          <a:stretch>
            <a:fillRect/>
          </a:stretch>
        </p:blipFill>
        <p:spPr>
          <a:xfrm>
            <a:off x="5292725" y="3068955"/>
            <a:ext cx="1161600" cy="288000"/>
          </a:xfrm>
          <a:prstGeom prst="rect">
            <a:avLst/>
          </a:prstGeom>
        </p:spPr>
      </p:pic>
      <p:pic>
        <p:nvPicPr>
          <p:cNvPr id="4" name="图片 463"/>
          <p:cNvPicPr>
            <a:picLocks noChangeAspect="1"/>
          </p:cNvPicPr>
          <p:nvPr>
            <p:custDataLst>
              <p:tags r:id="rId7"/>
            </p:custDataLst>
          </p:nvPr>
        </p:nvPicPr>
        <p:blipFill>
          <a:blip r:embed="rId8"/>
          <a:srcRect l="12073"/>
          <a:stretch>
            <a:fillRect/>
          </a:stretch>
        </p:blipFill>
        <p:spPr>
          <a:xfrm>
            <a:off x="7706685" y="3069065"/>
            <a:ext cx="522605" cy="288290"/>
          </a:xfrm>
          <a:prstGeom prst="rect">
            <a:avLst/>
          </a:prstGeom>
        </p:spPr>
      </p:pic>
      <p:pic>
        <p:nvPicPr>
          <p:cNvPr id="116" name="图片 116"/>
          <p:cNvPicPr>
            <a:picLocks noChangeAspect="1"/>
          </p:cNvPicPr>
          <p:nvPr>
            <p:custDataLst>
              <p:tags r:id="rId9"/>
            </p:custDataLst>
          </p:nvPr>
        </p:nvPicPr>
        <p:blipFill>
          <a:blip r:embed="rId10"/>
          <a:stretch>
            <a:fillRect/>
          </a:stretch>
        </p:blipFill>
        <p:spPr>
          <a:xfrm>
            <a:off x="3564255" y="4220528"/>
            <a:ext cx="320000" cy="360000"/>
          </a:xfrm>
          <a:prstGeom prst="rect">
            <a:avLst/>
          </a:prstGeom>
        </p:spPr>
      </p:pic>
      <p:pic>
        <p:nvPicPr>
          <p:cNvPr id="117" name="图片 117"/>
          <p:cNvPicPr>
            <a:picLocks noChangeAspect="1"/>
          </p:cNvPicPr>
          <p:nvPr>
            <p:custDataLst>
              <p:tags r:id="rId11"/>
            </p:custDataLst>
          </p:nvPr>
        </p:nvPicPr>
        <p:blipFill>
          <a:blip r:embed="rId12"/>
          <a:stretch>
            <a:fillRect/>
          </a:stretch>
        </p:blipFill>
        <p:spPr>
          <a:xfrm>
            <a:off x="2772093" y="4725035"/>
            <a:ext cx="1306385" cy="306000"/>
          </a:xfrm>
          <a:prstGeom prst="rect">
            <a:avLst/>
          </a:prstGeom>
        </p:spPr>
      </p:pic>
      <p:sp>
        <p:nvSpPr>
          <p:cNvPr id="2" name="文本框 1"/>
          <p:cNvSpPr txBox="1"/>
          <p:nvPr/>
        </p:nvSpPr>
        <p:spPr>
          <a:xfrm>
            <a:off x="6254750" y="6021070"/>
            <a:ext cx="2289810" cy="352425"/>
          </a:xfrm>
          <a:prstGeom prst="rect">
            <a:avLst/>
          </a:prstGeom>
          <a:noFill/>
          <a:ln w="9525">
            <a:noFill/>
          </a:ln>
        </p:spPr>
        <p:txBody>
          <a:bodyPr wrap="square">
            <a:spAutoFit/>
          </a:bodyPr>
          <a:p>
            <a:pPr marL="0" indent="0"/>
            <a:r>
              <a:rPr lang="zh-CN" sz="1700" b="0">
                <a:latin typeface="Calibri" panose="020F0502020204030204" charset="0"/>
                <a:ea typeface="宋体" panose="02010600030101010101" pitchFamily="2" charset="-122"/>
              </a:rPr>
              <a:t>图</a:t>
            </a:r>
            <a:r>
              <a:rPr lang="en-US" sz="1700" b="0">
                <a:latin typeface="Calibri" panose="020F0502020204030204" charset="0"/>
                <a:ea typeface="宋体" panose="02010600030101010101" pitchFamily="2" charset="-122"/>
              </a:rPr>
              <a:t>3-2-52 </a:t>
            </a:r>
            <a:r>
              <a:rPr lang="zh-CN" sz="1700" b="0">
                <a:latin typeface="Calibri" panose="020F0502020204030204" charset="0"/>
                <a:ea typeface="宋体" panose="02010600030101010101" pitchFamily="2" charset="-122"/>
              </a:rPr>
              <a:t>模块选择</a:t>
            </a:r>
            <a:endParaRPr lang="zh-CN" altLang="en-US" sz="1700" b="0">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23850" y="1183640"/>
            <a:ext cx="8492490" cy="410781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（2）机床坐标系的设置在“MCS 铣削”对话框点击          </a:t>
            </a:r>
            <a:r>
              <a:rPr lang="zh-CN" altLang="en-US" sz="1800" b="1" kern="0" dirty="0">
                <a:solidFill>
                  <a:schemeClr val="hlink"/>
                </a:solidFill>
                <a:latin typeface="Times New Roman" panose="02020603050405020304" charset="0"/>
                <a:cs typeface="Times New Roman" panose="02020603050405020304" charset="0"/>
                <a:sym typeface="+mn-ea"/>
              </a:rPr>
              <a:t>，系统弹出“坐标系”对话框。单击         图标，弹出图3-2-53所示“点”的对话框，在“Z”对话框中输入零件的高度“25”。点击             按键返回，得到图3.2.54的加工坐标系。        在“MCS 铣削”对话框中的“安全设置”模块的安全设置选项，选择“平面”选项。点击         图标，弹出“平面”对话框，选择图3-2-55所示的平面，在距离对话框输入值15。点击            完成安全平面的设置。</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119" name="图片 119"/>
          <p:cNvPicPr>
            <a:picLocks noChangeAspect="1"/>
          </p:cNvPicPr>
          <p:nvPr>
            <p:custDataLst>
              <p:tags r:id="rId1"/>
            </p:custDataLst>
          </p:nvPr>
        </p:nvPicPr>
        <p:blipFill>
          <a:blip r:embed="rId2"/>
          <a:stretch>
            <a:fillRect/>
          </a:stretch>
        </p:blipFill>
        <p:spPr>
          <a:xfrm>
            <a:off x="5582285" y="1285240"/>
            <a:ext cx="360000" cy="360000"/>
          </a:xfrm>
          <a:prstGeom prst="rect">
            <a:avLst/>
          </a:prstGeom>
        </p:spPr>
      </p:pic>
      <p:pic>
        <p:nvPicPr>
          <p:cNvPr id="123" name="图片 123"/>
          <p:cNvPicPr>
            <a:picLocks noChangeAspect="1"/>
          </p:cNvPicPr>
          <p:nvPr>
            <p:custDataLst>
              <p:tags r:id="rId3"/>
            </p:custDataLst>
          </p:nvPr>
        </p:nvPicPr>
        <p:blipFill>
          <a:blip r:embed="rId4"/>
          <a:stretch>
            <a:fillRect/>
          </a:stretch>
        </p:blipFill>
        <p:spPr>
          <a:xfrm>
            <a:off x="1405255" y="1700530"/>
            <a:ext cx="360000" cy="360000"/>
          </a:xfrm>
          <a:prstGeom prst="rect">
            <a:avLst/>
          </a:prstGeom>
        </p:spPr>
      </p:pic>
      <p:pic>
        <p:nvPicPr>
          <p:cNvPr id="8" name="图片 463"/>
          <p:cNvPicPr>
            <a:picLocks noChangeAspect="1"/>
          </p:cNvPicPr>
          <p:nvPr>
            <p:custDataLst>
              <p:tags r:id="rId5"/>
            </p:custDataLst>
          </p:nvPr>
        </p:nvPicPr>
        <p:blipFill>
          <a:blip r:embed="rId6"/>
          <a:srcRect l="12073"/>
          <a:stretch>
            <a:fillRect/>
          </a:stretch>
        </p:blipFill>
        <p:spPr>
          <a:xfrm>
            <a:off x="2055185" y="2133075"/>
            <a:ext cx="522605" cy="288290"/>
          </a:xfrm>
          <a:prstGeom prst="rect">
            <a:avLst/>
          </a:prstGeom>
        </p:spPr>
      </p:pic>
      <p:pic>
        <p:nvPicPr>
          <p:cNvPr id="128" name="图片 128"/>
          <p:cNvPicPr>
            <a:picLocks noChangeAspect="1"/>
          </p:cNvPicPr>
          <p:nvPr>
            <p:custDataLst>
              <p:tags r:id="rId7"/>
            </p:custDataLst>
          </p:nvPr>
        </p:nvPicPr>
        <p:blipFill>
          <a:blip r:embed="rId8"/>
          <a:srcRect b="20717"/>
          <a:stretch>
            <a:fillRect/>
          </a:stretch>
        </p:blipFill>
        <p:spPr>
          <a:xfrm>
            <a:off x="250825" y="3927475"/>
            <a:ext cx="2207260" cy="2105025"/>
          </a:xfrm>
          <a:prstGeom prst="rect">
            <a:avLst/>
          </a:prstGeom>
          <a:ln>
            <a:noFill/>
          </a:ln>
        </p:spPr>
      </p:pic>
      <p:pic>
        <p:nvPicPr>
          <p:cNvPr id="126" name="图片 126"/>
          <p:cNvPicPr>
            <a:picLocks noChangeAspect="1"/>
          </p:cNvPicPr>
          <p:nvPr>
            <p:custDataLst>
              <p:tags r:id="rId9"/>
            </p:custDataLst>
          </p:nvPr>
        </p:nvPicPr>
        <p:blipFill>
          <a:blip r:embed="rId10"/>
          <a:stretch>
            <a:fillRect/>
          </a:stretch>
        </p:blipFill>
        <p:spPr>
          <a:xfrm>
            <a:off x="902335" y="2924810"/>
            <a:ext cx="360000" cy="360000"/>
          </a:xfrm>
          <a:prstGeom prst="rect">
            <a:avLst/>
          </a:prstGeom>
        </p:spPr>
      </p:pic>
      <p:pic>
        <p:nvPicPr>
          <p:cNvPr id="9" name="图片 463"/>
          <p:cNvPicPr>
            <a:picLocks noChangeAspect="1"/>
          </p:cNvPicPr>
          <p:nvPr>
            <p:custDataLst>
              <p:tags r:id="rId11"/>
            </p:custDataLst>
          </p:nvPr>
        </p:nvPicPr>
        <p:blipFill>
          <a:blip r:embed="rId6"/>
          <a:srcRect l="12073"/>
          <a:stretch>
            <a:fillRect/>
          </a:stretch>
        </p:blipFill>
        <p:spPr>
          <a:xfrm>
            <a:off x="1640530" y="3357355"/>
            <a:ext cx="522605" cy="288290"/>
          </a:xfrm>
          <a:prstGeom prst="rect">
            <a:avLst/>
          </a:prstGeom>
        </p:spPr>
      </p:pic>
      <p:pic>
        <p:nvPicPr>
          <p:cNvPr id="153" name="图片 153"/>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rcRect r="1723"/>
          <a:stretch>
            <a:fillRect/>
          </a:stretch>
        </p:blipFill>
        <p:spPr>
          <a:xfrm>
            <a:off x="2573655" y="4220845"/>
            <a:ext cx="2747010" cy="1771015"/>
          </a:xfrm>
          <a:prstGeom prst="rect">
            <a:avLst/>
          </a:prstGeom>
        </p:spPr>
      </p:pic>
      <p:pic>
        <p:nvPicPr>
          <p:cNvPr id="154" name="图片 154"/>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5435600" y="4004945"/>
            <a:ext cx="3477895" cy="2027555"/>
          </a:xfrm>
          <a:prstGeom prst="rect">
            <a:avLst/>
          </a:prstGeom>
        </p:spPr>
      </p:pic>
      <p:sp>
        <p:nvSpPr>
          <p:cNvPr id="11" name="文本框 10"/>
          <p:cNvSpPr txBox="1"/>
          <p:nvPr/>
        </p:nvSpPr>
        <p:spPr>
          <a:xfrm>
            <a:off x="107315" y="6087110"/>
            <a:ext cx="288036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3-2-53 </a:t>
            </a:r>
            <a:r>
              <a:rPr lang="zh-CN" sz="1700" b="0">
                <a:solidFill>
                  <a:srgbClr val="070707"/>
                </a:solidFill>
                <a:latin typeface="Calibri" panose="020F0502020204030204" charset="0"/>
                <a:ea typeface="宋体" panose="02010600030101010101" pitchFamily="2" charset="-122"/>
              </a:rPr>
              <a:t>加工原点的设置</a:t>
            </a:r>
            <a:endParaRPr lang="zh-CN" altLang="en-US" sz="1700" b="0">
              <a:solidFill>
                <a:srgbClr val="070707"/>
              </a:solidFill>
              <a:latin typeface="Calibri" panose="020F0502020204030204" charset="0"/>
              <a:ea typeface="宋体" panose="02010600030101010101" pitchFamily="2" charset="-122"/>
            </a:endParaRPr>
          </a:p>
        </p:txBody>
      </p:sp>
      <p:sp>
        <p:nvSpPr>
          <p:cNvPr id="12" name="文本框 11"/>
          <p:cNvSpPr txBox="1"/>
          <p:nvPr/>
        </p:nvSpPr>
        <p:spPr>
          <a:xfrm>
            <a:off x="2776855" y="6057900"/>
            <a:ext cx="261556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3-2-54 </a:t>
            </a:r>
            <a:r>
              <a:rPr lang="zh-CN" sz="1700" b="0">
                <a:solidFill>
                  <a:srgbClr val="070707"/>
                </a:solidFill>
                <a:latin typeface="Calibri" panose="020F0502020204030204" charset="0"/>
                <a:ea typeface="宋体" panose="02010600030101010101" pitchFamily="2" charset="-122"/>
              </a:rPr>
              <a:t>加工原点坐标</a:t>
            </a:r>
            <a:endParaRPr lang="zh-CN" altLang="en-US" sz="1700" b="0">
              <a:solidFill>
                <a:srgbClr val="070707"/>
              </a:solidFill>
              <a:latin typeface="Calibri" panose="020F0502020204030204" charset="0"/>
              <a:ea typeface="宋体" panose="02010600030101010101" pitchFamily="2" charset="-122"/>
            </a:endParaRPr>
          </a:p>
        </p:txBody>
      </p:sp>
      <p:sp>
        <p:nvSpPr>
          <p:cNvPr id="13" name="文本框 12"/>
          <p:cNvSpPr txBox="1"/>
          <p:nvPr/>
        </p:nvSpPr>
        <p:spPr>
          <a:xfrm>
            <a:off x="5075555" y="6063615"/>
            <a:ext cx="3590290" cy="352425"/>
          </a:xfrm>
          <a:prstGeom prst="rect">
            <a:avLst/>
          </a:prstGeom>
          <a:noFill/>
          <a:ln w="9525">
            <a:noFill/>
          </a:ln>
        </p:spPr>
        <p:txBody>
          <a:bodyPr wrap="square">
            <a:spAutoFit/>
          </a:bodyPr>
          <a:p>
            <a:pPr marL="0" indent="6667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3-2-55 </a:t>
            </a:r>
            <a:r>
              <a:rPr lang="zh-CN" sz="1700" b="0">
                <a:solidFill>
                  <a:srgbClr val="070707"/>
                </a:solidFill>
                <a:latin typeface="Calibri" panose="020F0502020204030204" charset="0"/>
                <a:ea typeface="宋体" panose="02010600030101010101" pitchFamily="2" charset="-122"/>
              </a:rPr>
              <a:t>安全平面的设置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endParaRPr lang="zh-CN" altLang="en-US" dirty="0"/>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smtClean="0">
              <a:ea typeface="宋体" panose="02010600030101010101" pitchFamily="2" charset="-122"/>
            </a:endParaRPr>
          </a:p>
          <a:p>
            <a:pPr marL="0" indent="0">
              <a:lnSpc>
                <a:spcPct val="200000"/>
              </a:lnSpc>
              <a:buNone/>
            </a:pPr>
            <a:r>
              <a:rPr lang="zh-CN" altLang="zh-CN" sz="1800" dirty="0" smtClean="0">
                <a:solidFill>
                  <a:srgbClr val="FF0000"/>
                </a:solidFill>
              </a:rPr>
              <a:t>素质</a:t>
            </a:r>
            <a:r>
              <a:rPr lang="zh-CN" altLang="zh-CN" sz="1800" dirty="0">
                <a:solidFill>
                  <a:srgbClr val="FF0000"/>
                </a:solidFill>
              </a:rPr>
              <a:t>目标：</a:t>
            </a:r>
            <a:endParaRPr lang="zh-CN" altLang="zh-CN" sz="1800" dirty="0">
              <a:solidFill>
                <a:srgbClr val="FF0000"/>
              </a:solidFill>
            </a:endParaRPr>
          </a:p>
          <a:p>
            <a:pPr>
              <a:lnSpc>
                <a:spcPct val="200000"/>
              </a:lnSpc>
            </a:pPr>
            <a:r>
              <a:rPr lang="en-US" altLang="zh-CN" sz="1800" dirty="0"/>
              <a:t>1.</a:t>
            </a:r>
            <a:r>
              <a:rPr altLang="zh-CN" sz="1800" dirty="0"/>
              <a:t>深刻理解精益求精精神在数控编程中的重要性；培养良好的编程思路，具备1+X数控车铣加工（中级）证书所需的职业素养和规范意识；提升创新设计的意识和能力。</a:t>
            </a:r>
            <a:endParaRPr altLang="zh-CN" sz="1800" dirty="0"/>
          </a:p>
          <a:p>
            <a:pPr>
              <a:lnSpc>
                <a:spcPct val="200000"/>
              </a:lnSpc>
            </a:pPr>
            <a:r>
              <a:rPr lang="en-US" altLang="zh-CN" sz="1800" dirty="0"/>
              <a:t>2.</a:t>
            </a:r>
            <a:r>
              <a:rPr lang="zh-CN" altLang="zh-CN" sz="1800" dirty="0"/>
              <a:t>能独立对加工零件进行轮廓铣加工编程，且加工零件精度达到1+X证书（中级）的评分标准。</a:t>
            </a:r>
            <a:endParaRPr lang="zh-CN" altLang="zh-CN" sz="1800" dirty="0"/>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smtClean="0">
                <a:solidFill>
                  <a:schemeClr val="tx2"/>
                </a:solidFill>
                <a:ea typeface="宋体" panose="02010600030101010101" pitchFamily="2" charset="-122"/>
              </a:rPr>
              <a:t> </a:t>
            </a:r>
            <a:endParaRPr lang="en-US" altLang="zh-CN" dirty="0">
              <a:solidFill>
                <a:schemeClr val="tx2"/>
              </a:solidFill>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5" name="文本框 104"/>
          <p:cNvSpPr txBox="1"/>
          <p:nvPr/>
        </p:nvSpPr>
        <p:spPr>
          <a:xfrm>
            <a:off x="252095" y="1325880"/>
            <a:ext cx="8664575" cy="867854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创建毛坯几何体（1）点击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图标中的“+”，展开列表。双击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图标，弹出“工件”对话框。（2）点击指定部件</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图标，弹出“部件几何体”对话框，鼠标选取加载零件作为加工最终部件，并</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返回“工件”对话框。（3）点击指定毛坯</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图标，弹出“毛坯几何体”对话框，点击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对话框右侧的图标，选取</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选项，在“偏置”对</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话框填入“0.5”，点击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返回“工件”对话</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框。（4）点击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显示图标，观察设置的部件</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和毛坯是否符合要求，如图3-2-56所示。</a:t>
            </a: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155" name="图片 155"/>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5148263" y="3933190"/>
            <a:ext cx="3537585" cy="2165350"/>
          </a:xfrm>
          <a:prstGeom prst="rect">
            <a:avLst/>
          </a:prstGeom>
        </p:spPr>
      </p:pic>
      <p:pic>
        <p:nvPicPr>
          <p:cNvPr id="131" name="图片 131"/>
          <p:cNvPicPr>
            <a:picLocks noChangeAspect="1"/>
          </p:cNvPicPr>
          <p:nvPr>
            <p:custDataLst>
              <p:tags r:id="rId3"/>
            </p:custDataLst>
          </p:nvPr>
        </p:nvPicPr>
        <p:blipFill>
          <a:blip r:embed="rId4"/>
          <a:stretch>
            <a:fillRect/>
          </a:stretch>
        </p:blipFill>
        <p:spPr>
          <a:xfrm>
            <a:off x="1404620" y="1917065"/>
            <a:ext cx="1502526" cy="234000"/>
          </a:xfrm>
          <a:prstGeom prst="rect">
            <a:avLst/>
          </a:prstGeom>
        </p:spPr>
      </p:pic>
      <p:pic>
        <p:nvPicPr>
          <p:cNvPr id="132" name="图片 132"/>
          <p:cNvPicPr>
            <a:picLocks noChangeAspect="1"/>
          </p:cNvPicPr>
          <p:nvPr>
            <p:custDataLst>
              <p:tags r:id="rId5"/>
            </p:custDataLst>
          </p:nvPr>
        </p:nvPicPr>
        <p:blipFill>
          <a:blip r:embed="rId6"/>
          <a:stretch>
            <a:fillRect/>
          </a:stretch>
        </p:blipFill>
        <p:spPr>
          <a:xfrm>
            <a:off x="6096635" y="1917065"/>
            <a:ext cx="1497600" cy="234000"/>
          </a:xfrm>
          <a:prstGeom prst="rect">
            <a:avLst/>
          </a:prstGeom>
        </p:spPr>
      </p:pic>
      <p:pic>
        <p:nvPicPr>
          <p:cNvPr id="134" name="图片 134"/>
          <p:cNvPicPr>
            <a:picLocks noChangeAspect="1"/>
          </p:cNvPicPr>
          <p:nvPr>
            <p:custDataLst>
              <p:tags r:id="rId7"/>
            </p:custDataLst>
          </p:nvPr>
        </p:nvPicPr>
        <p:blipFill>
          <a:blip r:embed="rId8"/>
          <a:stretch>
            <a:fillRect/>
          </a:stretch>
        </p:blipFill>
        <p:spPr>
          <a:xfrm>
            <a:off x="2339975" y="2637155"/>
            <a:ext cx="360000" cy="360000"/>
          </a:xfrm>
          <a:prstGeom prst="rect">
            <a:avLst/>
          </a:prstGeom>
        </p:spPr>
      </p:pic>
      <p:pic>
        <p:nvPicPr>
          <p:cNvPr id="13" name="图片 463"/>
          <p:cNvPicPr>
            <a:picLocks noChangeAspect="1"/>
          </p:cNvPicPr>
          <p:nvPr>
            <p:custDataLst>
              <p:tags r:id="rId9"/>
            </p:custDataLst>
          </p:nvPr>
        </p:nvPicPr>
        <p:blipFill>
          <a:blip r:embed="rId10"/>
          <a:srcRect l="12073"/>
          <a:stretch>
            <a:fillRect/>
          </a:stretch>
        </p:blipFill>
        <p:spPr>
          <a:xfrm>
            <a:off x="2004385" y="3140820"/>
            <a:ext cx="522605" cy="288290"/>
          </a:xfrm>
          <a:prstGeom prst="rect">
            <a:avLst/>
          </a:prstGeom>
        </p:spPr>
      </p:pic>
      <p:pic>
        <p:nvPicPr>
          <p:cNvPr id="136" name="图片 136"/>
          <p:cNvPicPr>
            <a:picLocks noChangeAspect="1"/>
          </p:cNvPicPr>
          <p:nvPr>
            <p:custDataLst>
              <p:tags r:id="rId11"/>
            </p:custDataLst>
          </p:nvPr>
        </p:nvPicPr>
        <p:blipFill>
          <a:blip r:embed="rId12"/>
          <a:stretch>
            <a:fillRect/>
          </a:stretch>
        </p:blipFill>
        <p:spPr>
          <a:xfrm>
            <a:off x="2339975" y="3500755"/>
            <a:ext cx="306000" cy="306000"/>
          </a:xfrm>
          <a:prstGeom prst="rect">
            <a:avLst/>
          </a:prstGeom>
        </p:spPr>
      </p:pic>
      <p:pic>
        <p:nvPicPr>
          <p:cNvPr id="137" name="图片 137"/>
          <p:cNvPicPr>
            <a:picLocks noChangeAspect="1"/>
          </p:cNvPicPr>
          <p:nvPr>
            <p:custDataLst>
              <p:tags r:id="rId13"/>
            </p:custDataLst>
          </p:nvPr>
        </p:nvPicPr>
        <p:blipFill>
          <a:blip r:embed="rId14"/>
          <a:srcRect r="79486"/>
          <a:stretch>
            <a:fillRect/>
          </a:stretch>
        </p:blipFill>
        <p:spPr>
          <a:xfrm>
            <a:off x="6732270" y="3500755"/>
            <a:ext cx="785676" cy="306000"/>
          </a:xfrm>
          <a:prstGeom prst="rect">
            <a:avLst/>
          </a:prstGeom>
          <a:ln>
            <a:noFill/>
          </a:ln>
        </p:spPr>
      </p:pic>
      <p:pic>
        <p:nvPicPr>
          <p:cNvPr id="207" name="图片 207"/>
          <p:cNvPicPr>
            <a:picLocks noChangeAspect="1"/>
          </p:cNvPicPr>
          <p:nvPr>
            <p:custDataLst>
              <p:tags r:id="rId15"/>
            </p:custDataLst>
          </p:nvPr>
        </p:nvPicPr>
        <p:blipFill>
          <a:blip r:embed="rId16"/>
          <a:stretch>
            <a:fillRect/>
          </a:stretch>
        </p:blipFill>
        <p:spPr>
          <a:xfrm>
            <a:off x="1764030" y="3933190"/>
            <a:ext cx="1149652" cy="234000"/>
          </a:xfrm>
          <a:prstGeom prst="rect">
            <a:avLst/>
          </a:prstGeom>
        </p:spPr>
      </p:pic>
      <p:pic>
        <p:nvPicPr>
          <p:cNvPr id="14" name="图片 463"/>
          <p:cNvPicPr>
            <a:picLocks noChangeAspect="1"/>
          </p:cNvPicPr>
          <p:nvPr>
            <p:custDataLst>
              <p:tags r:id="rId17"/>
            </p:custDataLst>
          </p:nvPr>
        </p:nvPicPr>
        <p:blipFill>
          <a:blip r:embed="rId10"/>
          <a:srcRect l="12073"/>
          <a:stretch>
            <a:fillRect/>
          </a:stretch>
        </p:blipFill>
        <p:spPr>
          <a:xfrm>
            <a:off x="2484445" y="4365100"/>
            <a:ext cx="522605" cy="288290"/>
          </a:xfrm>
          <a:prstGeom prst="rect">
            <a:avLst/>
          </a:prstGeom>
        </p:spPr>
      </p:pic>
      <p:pic>
        <p:nvPicPr>
          <p:cNvPr id="160" name="图片 160"/>
          <p:cNvPicPr>
            <a:picLocks noChangeAspect="1"/>
          </p:cNvPicPr>
          <p:nvPr>
            <p:custDataLst>
              <p:tags r:id="rId18"/>
            </p:custDataLst>
          </p:nvPr>
        </p:nvPicPr>
        <p:blipFill>
          <a:blip r:embed="rId19"/>
          <a:stretch>
            <a:fillRect/>
          </a:stretch>
        </p:blipFill>
        <p:spPr>
          <a:xfrm>
            <a:off x="1404620" y="5103495"/>
            <a:ext cx="360000" cy="360000"/>
          </a:xfrm>
          <a:prstGeom prst="rect">
            <a:avLst/>
          </a:prstGeom>
        </p:spPr>
      </p:pic>
      <p:sp>
        <p:nvSpPr>
          <p:cNvPr id="15" name="文本框 14"/>
          <p:cNvSpPr txBox="1"/>
          <p:nvPr/>
        </p:nvSpPr>
        <p:spPr>
          <a:xfrm>
            <a:off x="5076190" y="6098540"/>
            <a:ext cx="3116580" cy="352425"/>
          </a:xfrm>
          <a:prstGeom prst="rect">
            <a:avLst/>
          </a:prstGeom>
          <a:noFill/>
          <a:ln w="9525">
            <a:noFill/>
          </a:ln>
        </p:spPr>
        <p:txBody>
          <a:bodyPr wrap="square">
            <a:spAutoFit/>
          </a:bodyPr>
          <a:p>
            <a:pPr marL="0" indent="9334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3-2-56  </a:t>
            </a:r>
            <a:r>
              <a:rPr lang="zh-CN" sz="1700" b="0">
                <a:solidFill>
                  <a:srgbClr val="070707"/>
                </a:solidFill>
                <a:latin typeface="Calibri" panose="020F0502020204030204" charset="0"/>
                <a:ea typeface="宋体" panose="02010600030101010101" pitchFamily="2" charset="-122"/>
              </a:rPr>
              <a:t>加工毛坯</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5" name="文本框 114"/>
          <p:cNvSpPr txBox="1"/>
          <p:nvPr/>
        </p:nvSpPr>
        <p:spPr>
          <a:xfrm>
            <a:off x="304800" y="1196975"/>
            <a:ext cx="8529955" cy="107556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图标，进入“创建刀具”界面，选择刀具子类型中球刀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，在名称对话框输入平底刀的直径大小“B4”作为名称，点击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（2）设置刀具参数。在尺寸对话框中的“直径”填入“4”，在编号对话框中“刀具号”，“补偿寄存器”，“刀具补偿寄存器”，填入“1”，点击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创建固定轮廓铣加工工序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固定轮廓铣加工工序。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（2）如图3-2-57，在位置对话框中选择“程序”对话框为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进入“固定轮廓铣”对话框界面，如图3-2-58所示。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56" name="图片 156"/>
          <p:cNvPicPr>
            <a:picLocks noChangeAspect="1"/>
          </p:cNvPicPr>
          <p:nvPr>
            <p:custDataLst>
              <p:tags r:id="rId1"/>
            </p:custDataLst>
          </p:nvPr>
        </p:nvPicPr>
        <p:blipFill>
          <a:blip r:embed="rId2"/>
          <a:stretch>
            <a:fillRect/>
          </a:stretch>
        </p:blipFill>
        <p:spPr>
          <a:xfrm>
            <a:off x="1548130" y="1772603"/>
            <a:ext cx="349250" cy="297815"/>
          </a:xfrm>
          <a:prstGeom prst="rect">
            <a:avLst/>
          </a:prstGeom>
        </p:spPr>
      </p:pic>
      <p:pic>
        <p:nvPicPr>
          <p:cNvPr id="157" name="图片 157"/>
          <p:cNvPicPr>
            <a:picLocks noChangeAspect="1"/>
          </p:cNvPicPr>
          <p:nvPr>
            <p:custDataLst>
              <p:tags r:id="rId3"/>
            </p:custDataLst>
          </p:nvPr>
        </p:nvPicPr>
        <p:blipFill>
          <a:blip r:embed="rId4"/>
          <a:stretch>
            <a:fillRect/>
          </a:stretch>
        </p:blipFill>
        <p:spPr>
          <a:xfrm>
            <a:off x="7380605" y="1700530"/>
            <a:ext cx="360000" cy="360000"/>
          </a:xfrm>
          <a:prstGeom prst="rect">
            <a:avLst/>
          </a:prstGeom>
        </p:spPr>
      </p:pic>
      <p:pic>
        <p:nvPicPr>
          <p:cNvPr id="14" name="图片 463"/>
          <p:cNvPicPr>
            <a:picLocks noChangeAspect="1"/>
          </p:cNvPicPr>
          <p:nvPr>
            <p:custDataLst>
              <p:tags r:id="rId5"/>
            </p:custDataLst>
          </p:nvPr>
        </p:nvPicPr>
        <p:blipFill>
          <a:blip r:embed="rId6"/>
          <a:srcRect l="12073"/>
          <a:stretch>
            <a:fillRect/>
          </a:stretch>
        </p:blipFill>
        <p:spPr>
          <a:xfrm>
            <a:off x="5508315" y="2133075"/>
            <a:ext cx="522605" cy="288290"/>
          </a:xfrm>
          <a:prstGeom prst="rect">
            <a:avLst/>
          </a:prstGeom>
        </p:spPr>
      </p:pic>
      <p:pic>
        <p:nvPicPr>
          <p:cNvPr id="2" name="图片 463"/>
          <p:cNvPicPr>
            <a:picLocks noChangeAspect="1"/>
          </p:cNvPicPr>
          <p:nvPr>
            <p:custDataLst>
              <p:tags r:id="rId7"/>
            </p:custDataLst>
          </p:nvPr>
        </p:nvPicPr>
        <p:blipFill>
          <a:blip r:embed="rId6"/>
          <a:srcRect l="12073"/>
          <a:stretch>
            <a:fillRect/>
          </a:stretch>
        </p:blipFill>
        <p:spPr>
          <a:xfrm>
            <a:off x="5606740" y="3412800"/>
            <a:ext cx="522605" cy="288290"/>
          </a:xfrm>
          <a:prstGeom prst="rect">
            <a:avLst/>
          </a:prstGeom>
        </p:spPr>
      </p:pic>
      <p:pic>
        <p:nvPicPr>
          <p:cNvPr id="468" name="图片 468"/>
          <p:cNvPicPr>
            <a:picLocks noChangeAspect="1"/>
          </p:cNvPicPr>
          <p:nvPr>
            <p:custDataLst>
              <p:tags r:id="rId8"/>
            </p:custDataLst>
          </p:nvPr>
        </p:nvPicPr>
        <p:blipFill>
          <a:blip r:embed="rId9"/>
          <a:stretch>
            <a:fillRect/>
          </a:stretch>
        </p:blipFill>
        <p:spPr>
          <a:xfrm>
            <a:off x="1548130" y="4149090"/>
            <a:ext cx="468293" cy="360000"/>
          </a:xfrm>
          <a:prstGeom prst="rect">
            <a:avLst/>
          </a:prstGeom>
        </p:spPr>
      </p:pic>
      <p:pic>
        <p:nvPicPr>
          <p:cNvPr id="512" name="图片 512"/>
          <p:cNvPicPr>
            <a:picLocks noChangeAspect="1"/>
          </p:cNvPicPr>
          <p:nvPr>
            <p:custDataLst>
              <p:tags r:id="rId10"/>
            </p:custDataLst>
          </p:nvPr>
        </p:nvPicPr>
        <p:blipFill>
          <a:blip r:embed="rId11"/>
          <a:stretch>
            <a:fillRect/>
          </a:stretch>
        </p:blipFill>
        <p:spPr>
          <a:xfrm>
            <a:off x="7452360" y="4149090"/>
            <a:ext cx="360000" cy="360000"/>
          </a:xfrm>
          <a:prstGeom prst="rect">
            <a:avLst/>
          </a:prstGeom>
        </p:spPr>
      </p:pic>
      <p:pic>
        <p:nvPicPr>
          <p:cNvPr id="471" name="图片 471"/>
          <p:cNvPicPr>
            <a:picLocks noChangeAspect="1"/>
          </p:cNvPicPr>
          <p:nvPr>
            <p:custDataLst>
              <p:tags r:id="rId12"/>
            </p:custDataLst>
          </p:nvPr>
        </p:nvPicPr>
        <p:blipFill>
          <a:blip r:embed="rId13"/>
          <a:stretch>
            <a:fillRect/>
          </a:stretch>
        </p:blipFill>
        <p:spPr>
          <a:xfrm>
            <a:off x="6012180" y="5085080"/>
            <a:ext cx="1080000" cy="216000"/>
          </a:xfrm>
          <a:prstGeom prst="rect">
            <a:avLst/>
          </a:prstGeom>
        </p:spPr>
      </p:pic>
      <p:pic>
        <p:nvPicPr>
          <p:cNvPr id="513" name="图片 513"/>
          <p:cNvPicPr>
            <a:picLocks noChangeAspect="1"/>
          </p:cNvPicPr>
          <p:nvPr>
            <p:custDataLst>
              <p:tags r:id="rId14"/>
            </p:custDataLst>
          </p:nvPr>
        </p:nvPicPr>
        <p:blipFill>
          <a:blip r:embed="rId15"/>
          <a:stretch>
            <a:fillRect/>
          </a:stretch>
        </p:blipFill>
        <p:spPr>
          <a:xfrm>
            <a:off x="900430" y="5517515"/>
            <a:ext cx="1144286" cy="216000"/>
          </a:xfrm>
          <a:prstGeom prst="rect">
            <a:avLst/>
          </a:prstGeom>
        </p:spPr>
      </p:pic>
      <p:pic>
        <p:nvPicPr>
          <p:cNvPr id="482" name="图片 482"/>
          <p:cNvPicPr>
            <a:picLocks noChangeAspect="1"/>
          </p:cNvPicPr>
          <p:nvPr>
            <p:custDataLst>
              <p:tags r:id="rId16"/>
            </p:custDataLst>
          </p:nvPr>
        </p:nvPicPr>
        <p:blipFill>
          <a:blip r:embed="rId17"/>
          <a:stretch>
            <a:fillRect/>
          </a:stretch>
        </p:blipFill>
        <p:spPr>
          <a:xfrm>
            <a:off x="4211955" y="5517515"/>
            <a:ext cx="1014261" cy="216000"/>
          </a:xfrm>
          <a:prstGeom prst="rect">
            <a:avLst/>
          </a:prstGeom>
        </p:spPr>
      </p:pic>
      <p:pic>
        <p:nvPicPr>
          <p:cNvPr id="514" name="图片 514"/>
          <p:cNvPicPr>
            <a:picLocks noChangeAspect="1"/>
          </p:cNvPicPr>
          <p:nvPr>
            <p:custDataLst>
              <p:tags r:id="rId18"/>
            </p:custDataLst>
          </p:nvPr>
        </p:nvPicPr>
        <p:blipFill>
          <a:blip r:embed="rId19"/>
          <a:stretch>
            <a:fillRect/>
          </a:stretch>
        </p:blipFill>
        <p:spPr>
          <a:xfrm>
            <a:off x="7236460" y="5500800"/>
            <a:ext cx="1142308" cy="216000"/>
          </a:xfrm>
          <a:prstGeom prst="rect">
            <a:avLst/>
          </a:prstGeom>
        </p:spPr>
      </p:pic>
      <p:pic>
        <p:nvPicPr>
          <p:cNvPr id="3" name="图片 463"/>
          <p:cNvPicPr>
            <a:picLocks noChangeAspect="1"/>
          </p:cNvPicPr>
          <p:nvPr>
            <p:custDataLst>
              <p:tags r:id="rId20"/>
            </p:custDataLst>
          </p:nvPr>
        </p:nvPicPr>
        <p:blipFill>
          <a:blip r:embed="rId6"/>
          <a:srcRect l="12073"/>
          <a:stretch>
            <a:fillRect/>
          </a:stretch>
        </p:blipFill>
        <p:spPr>
          <a:xfrm>
            <a:off x="720000" y="5877235"/>
            <a:ext cx="522605" cy="288290"/>
          </a:xfrm>
          <a:prstGeom prst="rect">
            <a:avLst/>
          </a:prstGeom>
        </p:spPr>
      </p:pic>
    </p:spTree>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pic>
        <p:nvPicPr>
          <p:cNvPr id="515" name="图片 51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619885" y="1412558"/>
            <a:ext cx="2463800" cy="3430905"/>
          </a:xfrm>
          <a:prstGeom prst="rect">
            <a:avLst/>
          </a:prstGeom>
        </p:spPr>
      </p:pic>
      <p:pic>
        <p:nvPicPr>
          <p:cNvPr id="516" name="图片 51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644390" y="1907540"/>
            <a:ext cx="2463800" cy="2936240"/>
          </a:xfrm>
          <a:prstGeom prst="rect">
            <a:avLst/>
          </a:prstGeom>
        </p:spPr>
      </p:pic>
      <p:sp>
        <p:nvSpPr>
          <p:cNvPr id="100" name="文本框 99"/>
          <p:cNvSpPr txBox="1"/>
          <p:nvPr/>
        </p:nvSpPr>
        <p:spPr>
          <a:xfrm>
            <a:off x="4753610" y="4940935"/>
            <a:ext cx="2245360" cy="352425"/>
          </a:xfrm>
          <a:prstGeom prst="rect">
            <a:avLst/>
          </a:prstGeom>
          <a:noFill/>
          <a:ln w="9525">
            <a:noFill/>
          </a:ln>
        </p:spPr>
        <p:txBody>
          <a:bodyPr wrap="square">
            <a:spAutoFit/>
          </a:bodyPr>
          <a:p>
            <a:pPr marL="0" indent="0"/>
            <a:r>
              <a:rPr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3-2-58</a:t>
            </a:r>
            <a:r>
              <a:rPr sz="1700" b="0">
                <a:solidFill>
                  <a:srgbClr val="070707"/>
                </a:solidFill>
                <a:ea typeface="宋体" panose="02010600030101010101" pitchFamily="2" charset="-122"/>
              </a:rPr>
              <a:t> 参数设置</a:t>
            </a:r>
            <a:endParaRPr lang="zh-CN" altLang="en-US" sz="1700" b="0">
              <a:solidFill>
                <a:srgbClr val="070707"/>
              </a:solidFill>
              <a:latin typeface="Calibri" panose="020F0502020204030204" charset="0"/>
              <a:ea typeface="宋体" panose="02010600030101010101" pitchFamily="2" charset="-122"/>
            </a:endParaRPr>
          </a:p>
        </p:txBody>
      </p:sp>
      <p:sp>
        <p:nvSpPr>
          <p:cNvPr id="2" name="文本框 1"/>
          <p:cNvSpPr txBox="1"/>
          <p:nvPr/>
        </p:nvSpPr>
        <p:spPr>
          <a:xfrm>
            <a:off x="1835150" y="4941570"/>
            <a:ext cx="2139950"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3-2-57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125220"/>
            <a:ext cx="8665210" cy="5366385"/>
          </a:xfrm>
          <a:prstGeom prst="rect">
            <a:avLst/>
          </a:prstGeom>
          <a:noFill/>
          <a:ln w="9525">
            <a:noFill/>
          </a:ln>
        </p:spPr>
        <p:txBody>
          <a:bodyPr wrap="square">
            <a:spAutoFit/>
          </a:bodyPr>
          <a:p>
            <a:pPr marL="0" eaLnBrk="1" latinLnBrk="0" hangingPunct="1">
              <a:lnSpc>
                <a:spcPct val="135000"/>
              </a:lnSpc>
              <a:buClrTx/>
              <a:buSzTx/>
              <a:buFontTx/>
            </a:pPr>
            <a:r>
              <a:rPr lang="zh-CN" altLang="en-US" sz="1800" b="1" kern="0" dirty="0">
                <a:solidFill>
                  <a:schemeClr val="hlink"/>
                </a:solidFill>
                <a:latin typeface="Times New Roman" panose="02020603050405020304" charset="0"/>
                <a:cs typeface="Times New Roman" panose="02020603050405020304" charset="0"/>
              </a:rPr>
              <a:t>（3）设置驱动方式。</a:t>
            </a: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r>
              <a:rPr lang="zh-CN" altLang="en-US" sz="1800" b="1" kern="0" dirty="0">
                <a:solidFill>
                  <a:srgbClr val="FF0000"/>
                </a:solidFill>
                <a:latin typeface="Times New Roman" panose="02020603050405020304" charset="0"/>
                <a:cs typeface="Times New Roman" panose="02020603050405020304" charset="0"/>
              </a:rPr>
              <a:t>驱动方式“边界”：</a:t>
            </a:r>
            <a:endParaRPr lang="zh-CN" altLang="en-US" sz="1800" b="1" kern="0" dirty="0">
              <a:solidFill>
                <a:srgbClr val="FF0000"/>
              </a:solidFill>
              <a:latin typeface="Times New Roman" panose="02020603050405020304" charset="0"/>
              <a:cs typeface="Times New Roman" panose="02020603050405020304" charset="0"/>
            </a:endParaRPr>
          </a:p>
          <a:p>
            <a:pPr marL="0" indent="457200" eaLnBrk="1" latinLnBrk="0" hangingPunct="1">
              <a:lnSpc>
                <a:spcPct val="135000"/>
              </a:lnSpc>
              <a:buClrTx/>
              <a:buSzTx/>
              <a:buFontTx/>
            </a:pPr>
            <a:r>
              <a:rPr lang="zh-CN" altLang="en-US" sz="1800" b="1" kern="0" dirty="0">
                <a:solidFill>
                  <a:schemeClr val="hlink"/>
                </a:solidFill>
                <a:latin typeface="Times New Roman" panose="02020603050405020304" charset="0"/>
                <a:cs typeface="Times New Roman" panose="02020603050405020304" charset="0"/>
              </a:rPr>
              <a:t>在驱动方式对话框中，选取驱动方法为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，进入边界驱动方法设置界面，如图3-2-59。驱动设置区域，步距设置为“恒定”，最大距离设置为“0.2mm”。点击驱动几何体区域中的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，进入边界几何体界面，如图3-2-60所示。把模式“边界”改为“曲线/边”，进入创建边界界面，如图3-2-61所示。</a:t>
            </a: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eaLnBrk="1" latinLnBrk="0" hangingPunct="1">
              <a:lnSpc>
                <a:spcPct val="135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517" name="图片 517"/>
          <p:cNvPicPr>
            <a:picLocks noChangeAspect="1"/>
          </p:cNvPicPr>
          <p:nvPr>
            <p:custDataLst>
              <p:tags r:id="rId1"/>
            </p:custDataLst>
          </p:nvPr>
        </p:nvPicPr>
        <p:blipFill>
          <a:blip r:embed="rId2"/>
          <a:srcRect t="-1" r="62130" b="-83"/>
          <a:stretch>
            <a:fillRect/>
          </a:stretch>
        </p:blipFill>
        <p:spPr>
          <a:xfrm>
            <a:off x="4787900" y="1951200"/>
            <a:ext cx="576000" cy="288000"/>
          </a:xfrm>
          <a:prstGeom prst="rect">
            <a:avLst/>
          </a:prstGeom>
          <a:ln>
            <a:noFill/>
          </a:ln>
        </p:spPr>
      </p:pic>
      <p:pic>
        <p:nvPicPr>
          <p:cNvPr id="518" name="图片 518"/>
          <p:cNvPicPr>
            <a:picLocks noChangeAspect="1"/>
          </p:cNvPicPr>
          <p:nvPr>
            <p:custDataLst>
              <p:tags r:id="rId3"/>
            </p:custDataLst>
          </p:nvPr>
        </p:nvPicPr>
        <p:blipFill>
          <a:blip r:embed="rId4"/>
          <a:stretch>
            <a:fillRect/>
          </a:stretch>
        </p:blipFill>
        <p:spPr>
          <a:xfrm>
            <a:off x="6228080" y="1917700"/>
            <a:ext cx="356400" cy="356400"/>
          </a:xfrm>
          <a:prstGeom prst="rect">
            <a:avLst/>
          </a:prstGeom>
        </p:spPr>
      </p:pic>
      <p:pic>
        <p:nvPicPr>
          <p:cNvPr id="520" name="图片 520"/>
          <p:cNvPicPr>
            <a:picLocks noChangeAspect="1"/>
          </p:cNvPicPr>
          <p:nvPr>
            <p:custDataLst>
              <p:tags r:id="rId5"/>
            </p:custDataLst>
          </p:nvPr>
        </p:nvPicPr>
        <p:blipFill>
          <a:blip r:embed="rId6"/>
          <a:stretch>
            <a:fillRect/>
          </a:stretch>
        </p:blipFill>
        <p:spPr>
          <a:xfrm>
            <a:off x="4067810" y="2708795"/>
            <a:ext cx="356400" cy="356400"/>
          </a:xfrm>
          <a:prstGeom prst="rect">
            <a:avLst/>
          </a:prstGeom>
        </p:spPr>
      </p:pic>
      <p:pic>
        <p:nvPicPr>
          <p:cNvPr id="519" name="图片 519"/>
          <p:cNvPicPr>
            <a:picLocks noChangeAspect="1"/>
          </p:cNvPicPr>
          <p:nvPr>
            <p:custDataLst>
              <p:tags r:id="rId7"/>
            </p:custDataLst>
          </p:nvPr>
        </p:nvPicPr>
        <p:blipFill>
          <a:blip r:embed="rId8">
            <a:extLst>
              <a:ext uri="{28A0092B-C50C-407E-A947-70E740481C1C}">
                <a14:useLocalDpi xmlns:a14="http://schemas.microsoft.com/office/drawing/2010/main" val="0"/>
              </a:ext>
            </a:extLst>
          </a:blip>
          <a:srcRect b="1489"/>
          <a:stretch>
            <a:fillRect/>
          </a:stretch>
        </p:blipFill>
        <p:spPr>
          <a:xfrm>
            <a:off x="1091565" y="3429000"/>
            <a:ext cx="2140585" cy="2730500"/>
          </a:xfrm>
          <a:prstGeom prst="rect">
            <a:avLst/>
          </a:prstGeom>
        </p:spPr>
      </p:pic>
      <p:pic>
        <p:nvPicPr>
          <p:cNvPr id="521" name="图片 52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b="1491"/>
          <a:stretch>
            <a:fillRect/>
          </a:stretch>
        </p:blipFill>
        <p:spPr>
          <a:xfrm>
            <a:off x="3635375" y="3432810"/>
            <a:ext cx="2228850" cy="2726690"/>
          </a:xfrm>
          <a:prstGeom prst="rect">
            <a:avLst/>
          </a:prstGeom>
        </p:spPr>
      </p:pic>
      <p:pic>
        <p:nvPicPr>
          <p:cNvPr id="522" name="图片 522"/>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6228080" y="4098290"/>
            <a:ext cx="2266950" cy="2030730"/>
          </a:xfrm>
          <a:prstGeom prst="rect">
            <a:avLst/>
          </a:prstGeom>
        </p:spPr>
      </p:pic>
      <p:sp>
        <p:nvSpPr>
          <p:cNvPr id="2" name="文本框 1"/>
          <p:cNvSpPr txBox="1"/>
          <p:nvPr/>
        </p:nvSpPr>
        <p:spPr>
          <a:xfrm>
            <a:off x="899160" y="6159600"/>
            <a:ext cx="3220720" cy="337185"/>
          </a:xfrm>
          <a:prstGeom prst="rect">
            <a:avLst/>
          </a:prstGeom>
          <a:noFill/>
          <a:ln w="9525">
            <a:noFill/>
          </a:ln>
        </p:spPr>
        <p:txBody>
          <a:bodyPr wrap="square">
            <a:spAutoFit/>
          </a:bodyPr>
          <a:p>
            <a:pPr marL="0" indent="0"/>
            <a:r>
              <a:rPr lang="zh-CN" sz="1600" b="0">
                <a:solidFill>
                  <a:srgbClr val="070707"/>
                </a:solidFill>
                <a:latin typeface="Calibri" panose="020F0502020204030204" charset="0"/>
                <a:ea typeface="宋体" panose="02010600030101010101" pitchFamily="2" charset="-122"/>
              </a:rPr>
              <a:t>图</a:t>
            </a:r>
            <a:r>
              <a:rPr lang="en-US" sz="1600" b="0">
                <a:solidFill>
                  <a:srgbClr val="070707"/>
                </a:solidFill>
                <a:latin typeface="Calibri" panose="020F0502020204030204" charset="0"/>
                <a:ea typeface="宋体" panose="02010600030101010101" pitchFamily="2" charset="-122"/>
              </a:rPr>
              <a:t>3-2-59 </a:t>
            </a:r>
            <a:r>
              <a:rPr lang="zh-CN" sz="1600" b="0">
                <a:solidFill>
                  <a:srgbClr val="070707"/>
                </a:solidFill>
                <a:latin typeface="Calibri" panose="020F0502020204030204" charset="0"/>
                <a:ea typeface="宋体" panose="02010600030101010101" pitchFamily="2" charset="-122"/>
              </a:rPr>
              <a:t>边界驱动方法设置</a:t>
            </a:r>
            <a:endParaRPr lang="zh-CN" altLang="en-US" sz="16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3747135" y="6159500"/>
            <a:ext cx="2540000" cy="337185"/>
          </a:xfrm>
          <a:prstGeom prst="rect">
            <a:avLst/>
          </a:prstGeom>
          <a:noFill/>
          <a:ln w="9525">
            <a:noFill/>
          </a:ln>
        </p:spPr>
        <p:txBody>
          <a:bodyPr wrap="square">
            <a:spAutoFit/>
          </a:bodyPr>
          <a:p>
            <a:pPr marL="0" indent="0"/>
            <a:r>
              <a:rPr lang="zh-CN" sz="1600" b="0">
                <a:solidFill>
                  <a:srgbClr val="070707"/>
                </a:solidFill>
                <a:latin typeface="Calibri" panose="020F0502020204030204" charset="0"/>
                <a:ea typeface="宋体" panose="02010600030101010101" pitchFamily="2" charset="-122"/>
              </a:rPr>
              <a:t>图</a:t>
            </a:r>
            <a:r>
              <a:rPr lang="en-US" sz="1600" b="0">
                <a:solidFill>
                  <a:srgbClr val="070707"/>
                </a:solidFill>
                <a:latin typeface="Calibri" panose="020F0502020204030204" charset="0"/>
                <a:ea typeface="宋体" panose="02010600030101010101" pitchFamily="2" charset="-122"/>
              </a:rPr>
              <a:t>3-2-60 </a:t>
            </a:r>
            <a:r>
              <a:rPr lang="zh-CN" sz="1600" b="0">
                <a:solidFill>
                  <a:srgbClr val="070707"/>
                </a:solidFill>
                <a:latin typeface="Calibri" panose="020F0502020204030204" charset="0"/>
                <a:ea typeface="宋体" panose="02010600030101010101" pitchFamily="2" charset="-122"/>
              </a:rPr>
              <a:t>边界几何体</a:t>
            </a:r>
            <a:endParaRPr lang="zh-CN" altLang="en-US" sz="16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6443980" y="6165215"/>
            <a:ext cx="2235835" cy="337185"/>
          </a:xfrm>
          <a:prstGeom prst="rect">
            <a:avLst/>
          </a:prstGeom>
          <a:noFill/>
          <a:ln w="9525">
            <a:noFill/>
          </a:ln>
        </p:spPr>
        <p:txBody>
          <a:bodyPr wrap="square">
            <a:spAutoFit/>
          </a:bodyPr>
          <a:p>
            <a:pPr marL="0" indent="0"/>
            <a:r>
              <a:rPr lang="zh-CN" sz="1600" b="0">
                <a:solidFill>
                  <a:srgbClr val="070707"/>
                </a:solidFill>
                <a:latin typeface="Calibri" panose="020F0502020204030204" charset="0"/>
                <a:ea typeface="宋体" panose="02010600030101010101" pitchFamily="2" charset="-122"/>
              </a:rPr>
              <a:t>图</a:t>
            </a:r>
            <a:r>
              <a:rPr lang="en-US" sz="1600" b="0">
                <a:solidFill>
                  <a:srgbClr val="070707"/>
                </a:solidFill>
                <a:latin typeface="Calibri" panose="020F0502020204030204" charset="0"/>
                <a:ea typeface="宋体" panose="02010600030101010101" pitchFamily="2" charset="-122"/>
              </a:rPr>
              <a:t>3-2-61 </a:t>
            </a:r>
            <a:r>
              <a:rPr lang="zh-CN" sz="1600" b="0">
                <a:solidFill>
                  <a:srgbClr val="070707"/>
                </a:solidFill>
                <a:latin typeface="Calibri" panose="020F0502020204030204" charset="0"/>
                <a:ea typeface="宋体" panose="02010600030101010101" pitchFamily="2" charset="-122"/>
              </a:rPr>
              <a:t>创建边界</a:t>
            </a:r>
            <a:endParaRPr lang="zh-CN" altLang="en-US" sz="16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268730"/>
            <a:ext cx="8665210" cy="4246245"/>
          </a:xfrm>
          <a:prstGeom prst="rect">
            <a:avLst/>
          </a:prstGeom>
          <a:noFill/>
          <a:ln w="9525">
            <a:noFill/>
          </a:ln>
        </p:spPr>
        <p:txBody>
          <a:bodyPr wrap="square">
            <a:spAutoFit/>
          </a:bodyPr>
          <a:p>
            <a:pPr marL="0">
              <a:lnSpc>
                <a:spcPct val="150000"/>
              </a:lnSpc>
              <a:buClrTx/>
              <a:buSzTx/>
              <a:buFontTx/>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把平面的“自动”改为“用户定义”，选择顶面作为投影面，如图3-2-62。依次选择五角星顶面的边角线作为驱动边界，如图3-2-63。</a:t>
            </a: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524" name="图片 52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15695" y="2708910"/>
            <a:ext cx="3089910" cy="2310130"/>
          </a:xfrm>
          <a:prstGeom prst="rect">
            <a:avLst/>
          </a:prstGeom>
        </p:spPr>
      </p:pic>
      <p:pic>
        <p:nvPicPr>
          <p:cNvPr id="525" name="图片 525"/>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5075555" y="2708910"/>
            <a:ext cx="3175635" cy="2310130"/>
          </a:xfrm>
          <a:prstGeom prst="rect">
            <a:avLst/>
          </a:prstGeom>
        </p:spPr>
      </p:pic>
      <p:sp>
        <p:nvSpPr>
          <p:cNvPr id="2" name="文本框 1"/>
          <p:cNvSpPr txBox="1"/>
          <p:nvPr/>
        </p:nvSpPr>
        <p:spPr>
          <a:xfrm>
            <a:off x="1331595" y="5146675"/>
            <a:ext cx="25400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3-2-62 </a:t>
            </a:r>
            <a:r>
              <a:rPr lang="zh-CN" sz="1700" b="0">
                <a:solidFill>
                  <a:srgbClr val="070707"/>
                </a:solidFill>
                <a:latin typeface="Calibri" panose="020F0502020204030204" charset="0"/>
                <a:ea typeface="宋体" panose="02010600030101010101" pitchFamily="2" charset="-122"/>
              </a:rPr>
              <a:t>投影面的设置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585460" y="5157470"/>
            <a:ext cx="244284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3-2-63 </a:t>
            </a:r>
            <a:r>
              <a:rPr lang="zh-CN" sz="1700" b="0">
                <a:solidFill>
                  <a:srgbClr val="070707"/>
                </a:solidFill>
                <a:latin typeface="Calibri" panose="020F0502020204030204" charset="0"/>
                <a:ea typeface="宋体" panose="02010600030101010101" pitchFamily="2" charset="-122"/>
              </a:rPr>
              <a:t>边界的指定</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196975"/>
            <a:ext cx="8665210" cy="5077460"/>
          </a:xfrm>
          <a:prstGeom prst="rect">
            <a:avLst/>
          </a:prstGeom>
          <a:noFill/>
          <a:ln w="9525">
            <a:noFill/>
          </a:ln>
        </p:spPr>
        <p:txBody>
          <a:bodyPr wrap="square">
            <a:spAutoFit/>
          </a:bodyPr>
          <a:p>
            <a:pPr marL="0">
              <a:lnSpc>
                <a:spcPct val="150000"/>
              </a:lnSpc>
              <a:buClrTx/>
              <a:buSzTx/>
              <a:buFontTx/>
            </a:pPr>
            <a:r>
              <a:rPr lang="zh-CN" altLang="en-US" sz="1800" b="1" kern="0" dirty="0">
                <a:solidFill>
                  <a:schemeClr val="hlink"/>
                </a:solidFill>
                <a:latin typeface="Times New Roman" panose="02020603050405020304" charset="0"/>
                <a:cs typeface="Times New Roman" panose="02020603050405020304" charset="0"/>
              </a:rPr>
              <a:t>连续点击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按钮，退回固定轮廓铣界面，点击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计算刀轨，如图3-2-64。</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buClrTx/>
              <a:buSzTx/>
              <a:buFontTx/>
            </a:pPr>
            <a:r>
              <a:rPr lang="zh-CN" altLang="en-US" sz="1800" b="1" kern="0" dirty="0">
                <a:solidFill>
                  <a:schemeClr val="hlink"/>
                </a:solidFill>
                <a:latin typeface="Times New Roman" panose="02020603050405020304" charset="0"/>
                <a:cs typeface="Times New Roman" panose="02020603050405020304" charset="0"/>
              </a:rPr>
              <a:t>边界驱动方法是通过指定边界定义切削区域。边界驱动方式产生的刀轨，控制铣削刀具不能超过边界划定的范围，导致刀轨与边界之间相隔一个刀具半径的距离没办法产生刀轨，曲面没有全部加工完成，如图3-2-65。</a:t>
            </a: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a:p>
            <a:pPr marL="0">
              <a:lnSpc>
                <a:spcPct val="150000"/>
              </a:lnSpc>
              <a:buClrTx/>
              <a:buSzTx/>
              <a:buFontTx/>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528" name="图片 528"/>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71550" y="3140710"/>
            <a:ext cx="3285128" cy="2311200"/>
          </a:xfrm>
          <a:prstGeom prst="rect">
            <a:avLst/>
          </a:prstGeom>
        </p:spPr>
      </p:pic>
      <p:pic>
        <p:nvPicPr>
          <p:cNvPr id="3" name="图片 463"/>
          <p:cNvPicPr>
            <a:picLocks noChangeAspect="1"/>
          </p:cNvPicPr>
          <p:nvPr>
            <p:custDataLst>
              <p:tags r:id="rId3"/>
            </p:custDataLst>
          </p:nvPr>
        </p:nvPicPr>
        <p:blipFill>
          <a:blip r:embed="rId4"/>
          <a:srcRect l="12073"/>
          <a:stretch>
            <a:fillRect/>
          </a:stretch>
        </p:blipFill>
        <p:spPr>
          <a:xfrm>
            <a:off x="1331505" y="1340795"/>
            <a:ext cx="522605" cy="288290"/>
          </a:xfrm>
          <a:prstGeom prst="rect">
            <a:avLst/>
          </a:prstGeom>
        </p:spPr>
      </p:pic>
      <p:pic>
        <p:nvPicPr>
          <p:cNvPr id="2" name="图片 463"/>
          <p:cNvPicPr>
            <a:picLocks noChangeAspect="1"/>
          </p:cNvPicPr>
          <p:nvPr>
            <p:custDataLst>
              <p:tags r:id="rId5"/>
            </p:custDataLst>
          </p:nvPr>
        </p:nvPicPr>
        <p:blipFill>
          <a:blip r:embed="rId4"/>
          <a:srcRect l="12073"/>
          <a:stretch>
            <a:fillRect/>
          </a:stretch>
        </p:blipFill>
        <p:spPr>
          <a:xfrm>
            <a:off x="5400000" y="1340795"/>
            <a:ext cx="522605" cy="288290"/>
          </a:xfrm>
          <a:prstGeom prst="rect">
            <a:avLst/>
          </a:prstGeom>
        </p:spPr>
      </p:pic>
      <p:pic>
        <p:nvPicPr>
          <p:cNvPr id="529" name="图片 529"/>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5075555" y="3091180"/>
            <a:ext cx="2656205" cy="2360930"/>
          </a:xfrm>
          <a:prstGeom prst="rect">
            <a:avLst/>
          </a:prstGeom>
        </p:spPr>
      </p:pic>
      <p:sp>
        <p:nvSpPr>
          <p:cNvPr id="4" name="文本框 3"/>
          <p:cNvSpPr txBox="1"/>
          <p:nvPr/>
        </p:nvSpPr>
        <p:spPr>
          <a:xfrm>
            <a:off x="1475105" y="5517515"/>
            <a:ext cx="234569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3-2-64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
        <p:nvSpPr>
          <p:cNvPr id="6" name="文本框 5"/>
          <p:cNvSpPr txBox="1"/>
          <p:nvPr/>
        </p:nvSpPr>
        <p:spPr>
          <a:xfrm>
            <a:off x="5335270" y="5517515"/>
            <a:ext cx="25400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3-2-65 </a:t>
            </a:r>
            <a:r>
              <a:rPr lang="zh-CN" sz="1700" b="0">
                <a:solidFill>
                  <a:srgbClr val="070707"/>
                </a:solidFill>
                <a:latin typeface="Calibri" panose="020F0502020204030204" charset="0"/>
                <a:ea typeface="宋体" panose="02010600030101010101" pitchFamily="2" charset="-122"/>
              </a:rPr>
              <a:t>加工仿真图</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51460" y="1196975"/>
            <a:ext cx="8696960" cy="10755630"/>
          </a:xfrm>
          <a:prstGeom prst="rect">
            <a:avLst/>
          </a:prstGeom>
          <a:noFill/>
          <a:ln w="9525">
            <a:noFill/>
          </a:ln>
        </p:spPr>
        <p:txBody>
          <a:bodyPr wrap="square">
            <a:spAutoFit/>
          </a:bodyPr>
          <a:p>
            <a:pPr marL="0" indent="0" eaLnBrk="1" latinLnBrk="0" hangingPunct="1">
              <a:lnSpc>
                <a:spcPct val="150000"/>
              </a:lnSpc>
            </a:pPr>
            <a:r>
              <a:rPr lang="zh-CN" sz="1800" b="1">
                <a:solidFill>
                  <a:srgbClr val="FF0000"/>
                </a:solidFill>
                <a:latin typeface="Calibri" panose="020F0502020204030204" charset="0"/>
                <a:ea typeface="宋体" panose="02010600030101010101" pitchFamily="2" charset="-122"/>
              </a:rPr>
              <a:t>驱动方式“区域铣削”：</a:t>
            </a:r>
            <a:endParaRPr lang="zh-CN" sz="1800" b="1">
              <a:solidFill>
                <a:srgbClr val="070707"/>
              </a:solidFill>
              <a:latin typeface="Calibri" panose="020F0502020204030204" charset="0"/>
              <a:ea typeface="宋体" panose="02010600030101010101" pitchFamily="2" charset="-122"/>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在驱动方式对话框中，选取驱动方法为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，进入区域铣削驱动方法设置界面，如图3-2-66。驱动设置</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区域，步距设置为“恒定”，</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最大距离设置为“0.2”“mm”，</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步距已应用设置为“在部件上”</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（注意：在平面上模式，刀轨</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间隔为投影平面间隔；在部件</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上模式，刀轨间隔为曲面上投</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影的间隔），如图3-2-67。</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070707"/>
              </a:solidFill>
              <a:latin typeface="Calibri" panose="020F0502020204030204" charset="0"/>
              <a:ea typeface="宋体" panose="02010600030101010101" pitchFamily="2" charset="-122"/>
            </a:endParaRPr>
          </a:p>
          <a:p>
            <a:pPr marL="0" indent="0"/>
            <a:endParaRPr lang="zh-CN" altLang="en-US" sz="1800" b="1">
              <a:solidFill>
                <a:srgbClr val="070707"/>
              </a:solidFill>
              <a:latin typeface="Calibri" panose="020F0502020204030204" charset="0"/>
              <a:ea typeface="宋体" panose="02010600030101010101" pitchFamily="2" charset="-122"/>
            </a:endParaRPr>
          </a:p>
        </p:txBody>
      </p:sp>
      <p:pic>
        <p:nvPicPr>
          <p:cNvPr id="542" name="图片 542"/>
          <p:cNvPicPr>
            <a:picLocks noChangeAspect="1"/>
          </p:cNvPicPr>
          <p:nvPr>
            <p:custDataLst>
              <p:tags r:id="rId1"/>
            </p:custDataLst>
          </p:nvPr>
        </p:nvPicPr>
        <p:blipFill>
          <a:blip r:embed="rId2"/>
          <a:srcRect r="41938"/>
          <a:stretch>
            <a:fillRect/>
          </a:stretch>
        </p:blipFill>
        <p:spPr>
          <a:xfrm>
            <a:off x="4752000" y="1757290"/>
            <a:ext cx="884051" cy="288000"/>
          </a:xfrm>
          <a:prstGeom prst="rect">
            <a:avLst/>
          </a:prstGeom>
          <a:ln>
            <a:noFill/>
          </a:ln>
        </p:spPr>
      </p:pic>
      <p:pic>
        <p:nvPicPr>
          <p:cNvPr id="543" name="图片 543"/>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b="15577"/>
          <a:stretch>
            <a:fillRect/>
          </a:stretch>
        </p:blipFill>
        <p:spPr>
          <a:xfrm>
            <a:off x="3418840" y="2132965"/>
            <a:ext cx="2427605" cy="3989705"/>
          </a:xfrm>
          <a:prstGeom prst="rect">
            <a:avLst/>
          </a:prstGeom>
          <a:ln>
            <a:noFill/>
          </a:ln>
        </p:spPr>
      </p:pic>
      <p:pic>
        <p:nvPicPr>
          <p:cNvPr id="544" name="图片 544"/>
          <p:cNvPicPr>
            <a:picLocks noChangeAspect="1"/>
          </p:cNvPicPr>
          <p:nvPr>
            <p:custDataLst>
              <p:tags r:id="rId5"/>
            </p:custDataLst>
          </p:nvPr>
        </p:nvPicPr>
        <p:blipFill>
          <a:blip r:embed="rId6">
            <a:extLst>
              <a:ext uri="{28A0092B-C50C-407E-A947-70E740481C1C}">
                <a14:useLocalDpi xmlns:a14="http://schemas.microsoft.com/office/drawing/2010/main" val="0"/>
              </a:ext>
            </a:extLst>
          </a:blip>
          <a:srcRect b="2721"/>
          <a:stretch>
            <a:fillRect/>
          </a:stretch>
        </p:blipFill>
        <p:spPr>
          <a:xfrm>
            <a:off x="6083300" y="2529205"/>
            <a:ext cx="2686050" cy="3564255"/>
          </a:xfrm>
          <a:prstGeom prst="rect">
            <a:avLst/>
          </a:prstGeom>
        </p:spPr>
      </p:pic>
      <p:sp>
        <p:nvSpPr>
          <p:cNvPr id="2" name="文本框 1"/>
          <p:cNvSpPr txBox="1"/>
          <p:nvPr/>
        </p:nvSpPr>
        <p:spPr>
          <a:xfrm>
            <a:off x="2987675" y="6120765"/>
            <a:ext cx="343852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3-2-66 </a:t>
            </a:r>
            <a:r>
              <a:rPr lang="zh-CN" sz="1700" b="0">
                <a:solidFill>
                  <a:srgbClr val="070707"/>
                </a:solidFill>
                <a:latin typeface="Calibri" panose="020F0502020204030204" charset="0"/>
                <a:ea typeface="宋体" panose="02010600030101010101" pitchFamily="2" charset="-122"/>
              </a:rPr>
              <a:t>区域铣削驱动方法设置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6443345" y="6093460"/>
            <a:ext cx="211772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3-2-67 </a:t>
            </a:r>
            <a:r>
              <a:rPr lang="zh-CN" sz="1700" b="0">
                <a:solidFill>
                  <a:srgbClr val="070707"/>
                </a:solidFill>
                <a:latin typeface="Calibri" panose="020F0502020204030204" charset="0"/>
                <a:ea typeface="宋体" panose="02010600030101010101" pitchFamily="2" charset="-122"/>
              </a:rPr>
              <a:t>驱动设置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23850" y="1354455"/>
            <a:ext cx="8535035" cy="327660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，选取顶面作为切削区域，如图3-2-68。点击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计算刀轨，如图3-2-69。 </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 区域铣削驱动方法允许指定一个切削区域来产生刀位轨迹。仿真加工后，我们可以看到区域铣削驱动方法可以把曲面很好地加工出来，如图3-2-70。</a:t>
            </a:r>
            <a:endParaRPr lang="zh-CN" altLang="en-US" sz="1800" b="1" kern="0" dirty="0">
              <a:solidFill>
                <a:schemeClr val="hlink"/>
              </a:solidFill>
              <a:latin typeface="Times New Roman" panose="02020603050405020304" charset="0"/>
              <a:cs typeface="Times New Roman" panose="02020603050405020304" charset="0"/>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a:endParaRPr lang="zh-CN" altLang="en-US" sz="1800" b="0">
              <a:latin typeface="Calibri" panose="020F0502020204030204" charset="0"/>
              <a:ea typeface="宋体" panose="02010600030101010101" pitchFamily="2" charset="-122"/>
            </a:endParaRPr>
          </a:p>
        </p:txBody>
      </p:sp>
      <p:pic>
        <p:nvPicPr>
          <p:cNvPr id="7" name="图片 463"/>
          <p:cNvPicPr>
            <a:picLocks noChangeAspect="1"/>
          </p:cNvPicPr>
          <p:nvPr>
            <p:custDataLst>
              <p:tags r:id="rId1"/>
            </p:custDataLst>
          </p:nvPr>
        </p:nvPicPr>
        <p:blipFill>
          <a:blip r:embed="rId2"/>
          <a:srcRect l="12073"/>
          <a:stretch>
            <a:fillRect/>
          </a:stretch>
        </p:blipFill>
        <p:spPr>
          <a:xfrm>
            <a:off x="900390" y="1484940"/>
            <a:ext cx="522605" cy="288290"/>
          </a:xfrm>
          <a:prstGeom prst="rect">
            <a:avLst/>
          </a:prstGeom>
        </p:spPr>
      </p:pic>
      <p:pic>
        <p:nvPicPr>
          <p:cNvPr id="545" name="图片 545"/>
          <p:cNvPicPr>
            <a:picLocks noChangeAspect="1"/>
          </p:cNvPicPr>
          <p:nvPr>
            <p:custDataLst>
              <p:tags r:id="rId3"/>
            </p:custDataLst>
          </p:nvPr>
        </p:nvPicPr>
        <p:blipFill>
          <a:blip r:embed="rId4"/>
          <a:stretch>
            <a:fillRect/>
          </a:stretch>
        </p:blipFill>
        <p:spPr>
          <a:xfrm>
            <a:off x="4932680" y="1484630"/>
            <a:ext cx="360000" cy="360000"/>
          </a:xfrm>
          <a:prstGeom prst="rect">
            <a:avLst/>
          </a:prstGeom>
        </p:spPr>
      </p:pic>
      <p:pic>
        <p:nvPicPr>
          <p:cNvPr id="8" name="图片 463"/>
          <p:cNvPicPr>
            <a:picLocks noChangeAspect="1"/>
          </p:cNvPicPr>
          <p:nvPr>
            <p:custDataLst>
              <p:tags r:id="rId5"/>
            </p:custDataLst>
          </p:nvPr>
        </p:nvPicPr>
        <p:blipFill>
          <a:blip r:embed="rId2"/>
          <a:srcRect l="12073"/>
          <a:stretch>
            <a:fillRect/>
          </a:stretch>
        </p:blipFill>
        <p:spPr>
          <a:xfrm>
            <a:off x="1763355" y="1917375"/>
            <a:ext cx="522605" cy="288290"/>
          </a:xfrm>
          <a:prstGeom prst="rect">
            <a:avLst/>
          </a:prstGeom>
        </p:spPr>
      </p:pic>
      <p:pic>
        <p:nvPicPr>
          <p:cNvPr id="534" name="图片 534"/>
          <p:cNvPicPr>
            <a:picLocks noChangeAspect="1"/>
          </p:cNvPicPr>
          <p:nvPr>
            <p:custDataLst>
              <p:tags r:id="rId6"/>
            </p:custDataLst>
          </p:nvPr>
        </p:nvPicPr>
        <p:blipFill>
          <a:blip r:embed="rId7"/>
          <a:stretch>
            <a:fillRect/>
          </a:stretch>
        </p:blipFill>
        <p:spPr>
          <a:xfrm>
            <a:off x="5868035" y="1849120"/>
            <a:ext cx="356400" cy="356400"/>
          </a:xfrm>
          <a:prstGeom prst="rect">
            <a:avLst/>
          </a:prstGeom>
        </p:spPr>
      </p:pic>
      <p:pic>
        <p:nvPicPr>
          <p:cNvPr id="547" name="图片 547"/>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l="2620"/>
          <a:stretch>
            <a:fillRect/>
          </a:stretch>
        </p:blipFill>
        <p:spPr>
          <a:xfrm>
            <a:off x="252095" y="3394710"/>
            <a:ext cx="2714625" cy="2263140"/>
          </a:xfrm>
          <a:prstGeom prst="rect">
            <a:avLst/>
          </a:prstGeom>
        </p:spPr>
      </p:pic>
      <p:pic>
        <p:nvPicPr>
          <p:cNvPr id="548" name="图片 548"/>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r="2578"/>
          <a:stretch>
            <a:fillRect/>
          </a:stretch>
        </p:blipFill>
        <p:spPr>
          <a:xfrm>
            <a:off x="3060065" y="3213100"/>
            <a:ext cx="2952115" cy="2444750"/>
          </a:xfrm>
          <a:prstGeom prst="rect">
            <a:avLst/>
          </a:prstGeom>
        </p:spPr>
      </p:pic>
      <p:pic>
        <p:nvPicPr>
          <p:cNvPr id="549" name="图片 549"/>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2568"/>
          <a:stretch>
            <a:fillRect/>
          </a:stretch>
        </p:blipFill>
        <p:spPr>
          <a:xfrm>
            <a:off x="6228080" y="3039745"/>
            <a:ext cx="2722245" cy="2618105"/>
          </a:xfrm>
          <a:prstGeom prst="rect">
            <a:avLst/>
          </a:prstGeom>
        </p:spPr>
      </p:pic>
      <p:sp>
        <p:nvSpPr>
          <p:cNvPr id="9" name="文本框 8"/>
          <p:cNvSpPr txBox="1"/>
          <p:nvPr/>
        </p:nvSpPr>
        <p:spPr>
          <a:xfrm>
            <a:off x="539750" y="5733415"/>
            <a:ext cx="20135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3-2-68 </a:t>
            </a:r>
            <a:r>
              <a:rPr lang="zh-CN" sz="1700" b="0">
                <a:solidFill>
                  <a:srgbClr val="070707"/>
                </a:solidFill>
                <a:latin typeface="Calibri" panose="020F0502020204030204" charset="0"/>
                <a:ea typeface="宋体" panose="02010600030101010101" pitchFamily="2" charset="-122"/>
              </a:rPr>
              <a:t>切削区域</a:t>
            </a:r>
            <a:endParaRPr lang="zh-CN" altLang="en-US" sz="1700" b="0">
              <a:solidFill>
                <a:srgbClr val="070707"/>
              </a:solidFill>
              <a:latin typeface="Calibri" panose="020F0502020204030204" charset="0"/>
              <a:ea typeface="宋体" panose="02010600030101010101" pitchFamily="2" charset="-122"/>
            </a:endParaRPr>
          </a:p>
        </p:txBody>
      </p:sp>
      <p:sp>
        <p:nvSpPr>
          <p:cNvPr id="10" name="文本框 9"/>
          <p:cNvSpPr txBox="1"/>
          <p:nvPr/>
        </p:nvSpPr>
        <p:spPr>
          <a:xfrm>
            <a:off x="2270760" y="5706110"/>
            <a:ext cx="3238500" cy="352425"/>
          </a:xfrm>
          <a:prstGeom prst="rect">
            <a:avLst/>
          </a:prstGeom>
          <a:noFill/>
          <a:ln w="9525">
            <a:noFill/>
          </a:ln>
        </p:spPr>
        <p:txBody>
          <a:bodyPr wrap="square">
            <a:spAutoFit/>
          </a:bodyPr>
          <a:p>
            <a:pPr marL="0" indent="106680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3-2-69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
        <p:nvSpPr>
          <p:cNvPr id="11" name="文本框 10"/>
          <p:cNvSpPr txBox="1"/>
          <p:nvPr/>
        </p:nvSpPr>
        <p:spPr>
          <a:xfrm>
            <a:off x="6534150" y="5706110"/>
            <a:ext cx="25400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3-2-70 </a:t>
            </a:r>
            <a:r>
              <a:rPr lang="zh-CN" sz="1700" b="0">
                <a:solidFill>
                  <a:srgbClr val="070707"/>
                </a:solidFill>
                <a:latin typeface="Calibri" panose="020F0502020204030204" charset="0"/>
                <a:ea typeface="宋体" panose="02010600030101010101" pitchFamily="2" charset="-122"/>
              </a:rPr>
              <a:t>加工仿真图</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252095" y="1196975"/>
            <a:ext cx="8621395" cy="8262620"/>
          </a:xfrm>
          <a:prstGeom prst="rect">
            <a:avLst/>
          </a:prstGeom>
          <a:noFill/>
          <a:ln w="9525">
            <a:noFill/>
          </a:ln>
        </p:spPr>
        <p:txBody>
          <a:bodyPr wrap="square">
            <a:spAutoFit/>
          </a:bodyPr>
          <a:p>
            <a:pPr marL="0" indent="0" eaLnBrk="1" latinLnBrk="0" hangingPunct="1">
              <a:lnSpc>
                <a:spcPct val="150000"/>
              </a:lnSpc>
            </a:pPr>
            <a:r>
              <a:rPr lang="zh-CN" sz="1800" b="1">
                <a:solidFill>
                  <a:srgbClr val="FF0000"/>
                </a:solidFill>
                <a:latin typeface="Calibri" panose="020F0502020204030204" charset="0"/>
                <a:ea typeface="宋体" panose="02010600030101010101" pitchFamily="2" charset="-122"/>
              </a:rPr>
              <a:t>驱动方式“曲面区域”：</a:t>
            </a:r>
            <a:endParaRPr lang="zh-CN" sz="1800" b="1">
              <a:solidFill>
                <a:srgbClr val="FF0000"/>
              </a:solidFill>
              <a:latin typeface="Calibri" panose="020F0502020204030204" charset="0"/>
              <a:ea typeface="宋体" panose="02010600030101010101" pitchFamily="2" charset="-122"/>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在驱动方式对话框中，选取驱动方法为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，进入曲面区域驱动方法设置界面，如图3-2-71。驱动设置区域，步距设置为“残余高度”，最大残余高度设置为“0.01”，如图3-2-72。</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latin typeface="Calibri" panose="020F0502020204030204" charset="0"/>
              <a:ea typeface="宋体" panose="02010600030101010101" pitchFamily="2" charset="-122"/>
            </a:endParaRPr>
          </a:p>
          <a:p>
            <a:pPr marL="0" indent="0"/>
            <a:endParaRPr lang="zh-CN" altLang="en-US" sz="1800" b="1">
              <a:latin typeface="Calibri" panose="020F0502020204030204" charset="0"/>
              <a:ea typeface="宋体" panose="02010600030101010101" pitchFamily="2" charset="-122"/>
            </a:endParaRPr>
          </a:p>
        </p:txBody>
      </p:sp>
      <p:pic>
        <p:nvPicPr>
          <p:cNvPr id="560" name="图片 560"/>
          <p:cNvPicPr>
            <a:picLocks noChangeAspect="1"/>
          </p:cNvPicPr>
          <p:nvPr>
            <p:custDataLst>
              <p:tags r:id="rId1"/>
            </p:custDataLst>
          </p:nvPr>
        </p:nvPicPr>
        <p:blipFill>
          <a:blip r:embed="rId2"/>
          <a:srcRect r="47748"/>
          <a:stretch>
            <a:fillRect/>
          </a:stretch>
        </p:blipFill>
        <p:spPr>
          <a:xfrm>
            <a:off x="4788535" y="1700848"/>
            <a:ext cx="896369" cy="324000"/>
          </a:xfrm>
          <a:prstGeom prst="rect">
            <a:avLst/>
          </a:prstGeom>
          <a:ln>
            <a:noFill/>
          </a:ln>
        </p:spPr>
      </p:pic>
      <p:pic>
        <p:nvPicPr>
          <p:cNvPr id="561" name="图片 56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483485" y="2708910"/>
            <a:ext cx="2881630" cy="3236595"/>
          </a:xfrm>
          <a:prstGeom prst="rect">
            <a:avLst/>
          </a:prstGeom>
        </p:spPr>
      </p:pic>
      <p:pic>
        <p:nvPicPr>
          <p:cNvPr id="562" name="图片 562"/>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5741670" y="4149090"/>
            <a:ext cx="3086735" cy="1802130"/>
          </a:xfrm>
          <a:prstGeom prst="rect">
            <a:avLst/>
          </a:prstGeom>
        </p:spPr>
      </p:pic>
      <p:sp>
        <p:nvSpPr>
          <p:cNvPr id="2" name="文本框 1"/>
          <p:cNvSpPr txBox="1"/>
          <p:nvPr/>
        </p:nvSpPr>
        <p:spPr>
          <a:xfrm>
            <a:off x="2339340" y="6021070"/>
            <a:ext cx="373951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3-2-71 </a:t>
            </a:r>
            <a:r>
              <a:rPr lang="zh-CN" sz="1700" b="0">
                <a:solidFill>
                  <a:srgbClr val="070707"/>
                </a:solidFill>
                <a:latin typeface="Calibri" panose="020F0502020204030204" charset="0"/>
                <a:ea typeface="宋体" panose="02010600030101010101" pitchFamily="2" charset="-122"/>
              </a:rPr>
              <a:t>曲面区域驱动方法设置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6294120" y="6021070"/>
            <a:ext cx="246126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3-2-72 </a:t>
            </a:r>
            <a:r>
              <a:rPr lang="zh-CN" sz="1700" b="0">
                <a:solidFill>
                  <a:srgbClr val="070707"/>
                </a:solidFill>
                <a:latin typeface="Calibri" panose="020F0502020204030204" charset="0"/>
                <a:ea typeface="宋体" panose="02010600030101010101" pitchFamily="2" charset="-122"/>
              </a:rPr>
              <a:t>驱动设置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323215" y="1340485"/>
            <a:ext cx="8549640" cy="203009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在驱动几何体区域，点击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按钮，进入驱动几何体界面，点击五角星顶面，选取顶面作为曲面驱动体，如图3-2-73。点击切削方向</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，选择向内的切削方向，如图3-2-74。点击材料反向</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，使加工方向与图3-2-75一致。</a:t>
            </a:r>
            <a:endParaRPr lang="zh-CN" altLang="en-US" sz="1800" b="1" kern="0" dirty="0">
              <a:solidFill>
                <a:schemeClr val="hlink"/>
              </a:solidFill>
              <a:latin typeface="Times New Roman" panose="02020603050405020304" charset="0"/>
              <a:cs typeface="Times New Roman" panose="02020603050405020304" charset="0"/>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a:endParaRPr lang="zh-CN" altLang="en-US" sz="1800" b="0">
              <a:latin typeface="Calibri" panose="020F0502020204030204" charset="0"/>
              <a:ea typeface="宋体" panose="02010600030101010101" pitchFamily="2" charset="-122"/>
            </a:endParaRPr>
          </a:p>
        </p:txBody>
      </p:sp>
      <p:pic>
        <p:nvPicPr>
          <p:cNvPr id="557" name="图片 557"/>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13385" y="3068955"/>
            <a:ext cx="2454275" cy="1993265"/>
          </a:xfrm>
          <a:prstGeom prst="rect">
            <a:avLst/>
          </a:prstGeom>
        </p:spPr>
      </p:pic>
      <p:pic>
        <p:nvPicPr>
          <p:cNvPr id="565" name="图片 565"/>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t="-1" b="1841"/>
          <a:stretch>
            <a:fillRect/>
          </a:stretch>
        </p:blipFill>
        <p:spPr>
          <a:xfrm>
            <a:off x="3275648" y="2997200"/>
            <a:ext cx="2327275" cy="2032000"/>
          </a:xfrm>
          <a:prstGeom prst="rect">
            <a:avLst/>
          </a:prstGeom>
          <a:ln>
            <a:noFill/>
          </a:ln>
        </p:spPr>
      </p:pic>
      <p:pic>
        <p:nvPicPr>
          <p:cNvPr id="566" name="图片 566"/>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6156008" y="2909570"/>
            <a:ext cx="2444115" cy="2114550"/>
          </a:xfrm>
          <a:prstGeom prst="rect">
            <a:avLst/>
          </a:prstGeom>
        </p:spPr>
      </p:pic>
      <p:pic>
        <p:nvPicPr>
          <p:cNvPr id="563" name="图片 563"/>
          <p:cNvPicPr>
            <a:picLocks noChangeAspect="1"/>
          </p:cNvPicPr>
          <p:nvPr>
            <p:custDataLst>
              <p:tags r:id="rId7"/>
            </p:custDataLst>
          </p:nvPr>
        </p:nvPicPr>
        <p:blipFill>
          <a:blip r:embed="rId8"/>
          <a:stretch>
            <a:fillRect/>
          </a:stretch>
        </p:blipFill>
        <p:spPr>
          <a:xfrm>
            <a:off x="3491865" y="1412875"/>
            <a:ext cx="324000" cy="324000"/>
          </a:xfrm>
          <a:prstGeom prst="rect">
            <a:avLst/>
          </a:prstGeom>
        </p:spPr>
      </p:pic>
      <p:pic>
        <p:nvPicPr>
          <p:cNvPr id="564" name="图片 564"/>
          <p:cNvPicPr>
            <a:picLocks noChangeAspect="1"/>
          </p:cNvPicPr>
          <p:nvPr>
            <p:custDataLst>
              <p:tags r:id="rId9"/>
            </p:custDataLst>
          </p:nvPr>
        </p:nvPicPr>
        <p:blipFill>
          <a:blip r:embed="rId10"/>
          <a:stretch>
            <a:fillRect/>
          </a:stretch>
        </p:blipFill>
        <p:spPr>
          <a:xfrm>
            <a:off x="5940425" y="1844675"/>
            <a:ext cx="356400" cy="356400"/>
          </a:xfrm>
          <a:prstGeom prst="rect">
            <a:avLst/>
          </a:prstGeom>
        </p:spPr>
      </p:pic>
      <p:pic>
        <p:nvPicPr>
          <p:cNvPr id="567" name="图片 567"/>
          <p:cNvPicPr>
            <a:picLocks noChangeAspect="1"/>
          </p:cNvPicPr>
          <p:nvPr>
            <p:custDataLst>
              <p:tags r:id="rId11"/>
            </p:custDataLst>
          </p:nvPr>
        </p:nvPicPr>
        <p:blipFill>
          <a:blip r:embed="rId12"/>
          <a:stretch>
            <a:fillRect/>
          </a:stretch>
        </p:blipFill>
        <p:spPr>
          <a:xfrm>
            <a:off x="3135630" y="2277110"/>
            <a:ext cx="356400" cy="356400"/>
          </a:xfrm>
          <a:prstGeom prst="rect">
            <a:avLst/>
          </a:prstGeom>
        </p:spPr>
      </p:pic>
      <p:sp>
        <p:nvSpPr>
          <p:cNvPr id="6" name="文本框 5"/>
          <p:cNvSpPr txBox="1"/>
          <p:nvPr/>
        </p:nvSpPr>
        <p:spPr>
          <a:xfrm>
            <a:off x="755650" y="5157470"/>
            <a:ext cx="21659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3-2-73 </a:t>
            </a:r>
            <a:r>
              <a:rPr lang="zh-CN" sz="1700" b="0">
                <a:solidFill>
                  <a:srgbClr val="070707"/>
                </a:solidFill>
                <a:latin typeface="Calibri" panose="020F0502020204030204" charset="0"/>
                <a:ea typeface="宋体" panose="02010600030101010101" pitchFamily="2" charset="-122"/>
              </a:rPr>
              <a:t>切削区域</a:t>
            </a:r>
            <a:endParaRPr lang="zh-CN" altLang="en-US" sz="1700" b="0">
              <a:solidFill>
                <a:srgbClr val="070707"/>
              </a:solidFill>
              <a:latin typeface="Calibri" panose="020F0502020204030204" charset="0"/>
              <a:ea typeface="宋体" panose="02010600030101010101" pitchFamily="2" charset="-122"/>
            </a:endParaRPr>
          </a:p>
        </p:txBody>
      </p:sp>
      <p:sp>
        <p:nvSpPr>
          <p:cNvPr id="7" name="文本框 6"/>
          <p:cNvSpPr txBox="1"/>
          <p:nvPr/>
        </p:nvSpPr>
        <p:spPr>
          <a:xfrm>
            <a:off x="3502660" y="5157470"/>
            <a:ext cx="216027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3-2-74 </a:t>
            </a:r>
            <a:r>
              <a:rPr lang="zh-CN" sz="1700" b="0">
                <a:solidFill>
                  <a:srgbClr val="070707"/>
                </a:solidFill>
                <a:latin typeface="Calibri" panose="020F0502020204030204" charset="0"/>
                <a:ea typeface="宋体" panose="02010600030101010101" pitchFamily="2" charset="-122"/>
              </a:rPr>
              <a:t>切削方向</a:t>
            </a:r>
            <a:endParaRPr lang="zh-CN" altLang="en-US" sz="1700" b="0">
              <a:solidFill>
                <a:srgbClr val="070707"/>
              </a:solidFill>
              <a:latin typeface="Calibri" panose="020F0502020204030204" charset="0"/>
              <a:ea typeface="宋体" panose="02010600030101010101" pitchFamily="2" charset="-122"/>
            </a:endParaRPr>
          </a:p>
        </p:txBody>
      </p:sp>
      <p:sp>
        <p:nvSpPr>
          <p:cNvPr id="8" name="文本框 7"/>
          <p:cNvSpPr txBox="1"/>
          <p:nvPr/>
        </p:nvSpPr>
        <p:spPr>
          <a:xfrm>
            <a:off x="6372225" y="5085715"/>
            <a:ext cx="216027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3-2-75 </a:t>
            </a:r>
            <a:r>
              <a:rPr lang="zh-CN" sz="1700" b="0">
                <a:solidFill>
                  <a:srgbClr val="070707"/>
                </a:solidFill>
                <a:latin typeface="Calibri" panose="020F0502020204030204" charset="0"/>
                <a:ea typeface="宋体" panose="02010600030101010101" pitchFamily="2" charset="-122"/>
              </a:rPr>
              <a:t>加工方向</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endParaRPr lang="zh-CN" altLang="en-US" dirty="0"/>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456565" y="1262380"/>
            <a:ext cx="8323580" cy="4352925"/>
          </a:xfrm>
        </p:spPr>
        <p:txBody>
          <a:bodyPr/>
          <a:lstStyle/>
          <a:p>
            <a:pPr marL="0" indent="0" latinLnBrk="0">
              <a:lnSpc>
                <a:spcPct val="200000"/>
              </a:lnSpc>
              <a:spcBef>
                <a:spcPts val="0"/>
              </a:spcBef>
              <a:buNone/>
            </a:pPr>
            <a:r>
              <a:rPr lang="zh-CN" altLang="en-US" sz="2400" dirty="0" smtClean="0">
                <a:solidFill>
                  <a:srgbClr val="FF0000"/>
                </a:solidFill>
                <a:latin typeface="华文中宋" panose="02010600040101010101" pitchFamily="2" charset="-122"/>
                <a:ea typeface="华文中宋" panose="02010600040101010101" pitchFamily="2" charset="-122"/>
              </a:rPr>
              <a:t>项目概述</a:t>
            </a:r>
            <a:endParaRPr lang="en-US" altLang="zh-CN" sz="2400" dirty="0" smtClean="0">
              <a:solidFill>
                <a:srgbClr val="FF0000"/>
              </a:solidFill>
              <a:latin typeface="华文中宋" panose="02010600040101010101" pitchFamily="2" charset="-122"/>
              <a:ea typeface="华文中宋" panose="02010600040101010101" pitchFamily="2" charset="-122"/>
            </a:endParaRPr>
          </a:p>
          <a:p>
            <a:pPr marL="0" indent="0">
              <a:lnSpc>
                <a:spcPct val="190000"/>
              </a:lnSpc>
              <a:buNone/>
            </a:pPr>
            <a:r>
              <a:rPr lang="en-US" altLang="zh-CN" sz="1800" dirty="0"/>
              <a:t>1. </a:t>
            </a:r>
            <a:r>
              <a:rPr lang="zh-CN" altLang="zh-CN" sz="1800" dirty="0"/>
              <a:t>中国国旗中的大五角星代表中国共产党，四颗小五角星代表工人、农民、小资产阶级和民族资产阶级四个阶级。五颗五角星互相联缀、疏密相间，象征中国人民大团结。下面我们以五角星零件加工为例，详细介绍轮廓铣加工的方法。</a:t>
            </a:r>
            <a:endParaRPr lang="zh-CN" altLang="zh-CN" sz="1800" dirty="0"/>
          </a:p>
          <a:p>
            <a:pPr marL="0" indent="0">
              <a:lnSpc>
                <a:spcPct val="190000"/>
              </a:lnSpc>
              <a:buNone/>
            </a:pPr>
            <a:r>
              <a:rPr lang="en-US" altLang="zh-CN" sz="1800" dirty="0"/>
              <a:t>2. </a:t>
            </a:r>
            <a:r>
              <a:rPr lang="zh-CN" altLang="zh-CN" sz="1800" dirty="0"/>
              <a:t>轮廓铣加工模块包含了型腔铣、自适应铣削、插铣、剩余铣、深度轮廓铣、固定轮廓铣等工序，常用于三轴零件内外平面和曲面、内型腔的壁和底面等，也可以用于四、五轴零件的部分加工，是加工带有简单曲面零件的主要加工方法。</a:t>
            </a:r>
            <a:endParaRPr lang="zh-CN" altLang="zh-CN" sz="1800" dirty="0"/>
          </a:p>
          <a:p>
            <a:pPr marL="457200" lvl="1" indent="0">
              <a:lnSpc>
                <a:spcPct val="90000"/>
              </a:lnSpc>
              <a:buNone/>
            </a:pPr>
            <a:r>
              <a:rPr lang="en-US" altLang="zh-CN" dirty="0" smtClean="0">
                <a:solidFill>
                  <a:schemeClr val="tx2"/>
                </a:solidFill>
                <a:ea typeface="宋体" panose="02010600030101010101" pitchFamily="2" charset="-122"/>
              </a:rPr>
              <a:t> </a:t>
            </a:r>
            <a:endParaRPr lang="en-US" altLang="zh-CN" dirty="0">
              <a:solidFill>
                <a:schemeClr val="tx2"/>
              </a:solidFill>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7" name="文本框 106"/>
          <p:cNvSpPr txBox="1"/>
          <p:nvPr/>
        </p:nvSpPr>
        <p:spPr>
          <a:xfrm>
            <a:off x="283845" y="1260475"/>
            <a:ext cx="8646795" cy="203009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按钮，退回固定轮廓铣界面，点击刀轨设置区域中的非切削移动</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，进入非切削移动界面，在进刀模块下，开放区域下进刀类型改为“无”，初始区域下进刀类型改为“线型”，如图3-2-76。点击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a:t>
            </a:r>
            <a:r>
              <a:rPr lang="en-US" altLang="zh-CN" sz="1800" b="1" kern="0" dirty="0">
                <a:solidFill>
                  <a:schemeClr val="hlink"/>
                </a:solidFill>
                <a:latin typeface="Times New Roman" panose="02020603050405020304" charset="0"/>
                <a:cs typeface="Times New Roman" panose="02020603050405020304" charset="0"/>
                <a:sym typeface="+mn-ea"/>
              </a:rPr>
              <a:t>                  </a:t>
            </a:r>
            <a:endParaRPr lang="en-US" altLang="zh-CN" sz="1800" b="1" kern="0" dirty="0">
              <a:solidFill>
                <a:schemeClr val="hlink"/>
              </a:solidFill>
              <a:latin typeface="Times New Roman" panose="02020603050405020304" charset="0"/>
              <a:cs typeface="Times New Roman" panose="02020603050405020304" charset="0"/>
              <a:sym typeface="+mn-ea"/>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计算刀轨，如图3-2-77。</a:t>
            </a:r>
            <a:endParaRPr lang="zh-CN" altLang="en-US" sz="1800" b="0">
              <a:latin typeface="Calibri" panose="020F0502020204030204" charset="0"/>
              <a:ea typeface="宋体" panose="02010600030101010101" pitchFamily="2" charset="-122"/>
            </a:endParaRPr>
          </a:p>
          <a:p>
            <a:pPr marL="0" indent="133350"/>
            <a:endParaRPr lang="zh-CN" altLang="en-US" sz="1800" b="0">
              <a:latin typeface="Calibri" panose="020F0502020204030204" charset="0"/>
              <a:ea typeface="宋体" panose="02010600030101010101" pitchFamily="2" charset="-122"/>
            </a:endParaRPr>
          </a:p>
        </p:txBody>
      </p:sp>
      <p:pic>
        <p:nvPicPr>
          <p:cNvPr id="8" name="图片 463"/>
          <p:cNvPicPr>
            <a:picLocks noChangeAspect="1"/>
          </p:cNvPicPr>
          <p:nvPr>
            <p:custDataLst>
              <p:tags r:id="rId1"/>
            </p:custDataLst>
          </p:nvPr>
        </p:nvPicPr>
        <p:blipFill>
          <a:blip r:embed="rId2"/>
          <a:srcRect l="12073"/>
          <a:stretch>
            <a:fillRect/>
          </a:stretch>
        </p:blipFill>
        <p:spPr>
          <a:xfrm>
            <a:off x="1331555" y="1413185"/>
            <a:ext cx="522605" cy="288290"/>
          </a:xfrm>
          <a:prstGeom prst="rect">
            <a:avLst/>
          </a:prstGeom>
        </p:spPr>
      </p:pic>
      <p:pic>
        <p:nvPicPr>
          <p:cNvPr id="2" name="图片 463"/>
          <p:cNvPicPr>
            <a:picLocks noChangeAspect="1"/>
          </p:cNvPicPr>
          <p:nvPr>
            <p:custDataLst>
              <p:tags r:id="rId3"/>
            </p:custDataLst>
          </p:nvPr>
        </p:nvPicPr>
        <p:blipFill>
          <a:blip r:embed="rId2"/>
          <a:srcRect l="12073"/>
          <a:stretch>
            <a:fillRect/>
          </a:stretch>
        </p:blipFill>
        <p:spPr>
          <a:xfrm>
            <a:off x="4500205" y="2205665"/>
            <a:ext cx="522605" cy="288290"/>
          </a:xfrm>
          <a:prstGeom prst="rect">
            <a:avLst/>
          </a:prstGeom>
        </p:spPr>
      </p:pic>
      <p:pic>
        <p:nvPicPr>
          <p:cNvPr id="568" name="图片 568"/>
          <p:cNvPicPr>
            <a:picLocks noChangeAspect="1"/>
          </p:cNvPicPr>
          <p:nvPr>
            <p:custDataLst>
              <p:tags r:id="rId4"/>
            </p:custDataLst>
          </p:nvPr>
        </p:nvPicPr>
        <p:blipFill>
          <a:blip r:embed="rId5"/>
          <a:stretch>
            <a:fillRect/>
          </a:stretch>
        </p:blipFill>
        <p:spPr>
          <a:xfrm>
            <a:off x="8388350" y="1377315"/>
            <a:ext cx="324000" cy="324000"/>
          </a:xfrm>
          <a:prstGeom prst="rect">
            <a:avLst/>
          </a:prstGeom>
        </p:spPr>
      </p:pic>
      <p:pic>
        <p:nvPicPr>
          <p:cNvPr id="554" name="图片 554"/>
          <p:cNvPicPr>
            <a:picLocks noChangeAspect="1"/>
          </p:cNvPicPr>
          <p:nvPr>
            <p:custDataLst>
              <p:tags r:id="rId6"/>
            </p:custDataLst>
          </p:nvPr>
        </p:nvPicPr>
        <p:blipFill>
          <a:blip r:embed="rId7"/>
          <a:stretch>
            <a:fillRect/>
          </a:stretch>
        </p:blipFill>
        <p:spPr>
          <a:xfrm>
            <a:off x="432000" y="2637155"/>
            <a:ext cx="356400" cy="356400"/>
          </a:xfrm>
          <a:prstGeom prst="rect">
            <a:avLst/>
          </a:prstGeom>
        </p:spPr>
      </p:pic>
      <p:pic>
        <p:nvPicPr>
          <p:cNvPr id="570" name="图片 570"/>
          <p:cNvPicPr>
            <a:picLocks noChangeAspect="1"/>
          </p:cNvPicPr>
          <p:nvPr>
            <p:custDataLst>
              <p:tags r:id="rId8"/>
            </p:custDataLst>
          </p:nvPr>
        </p:nvPicPr>
        <p:blipFill>
          <a:blip r:embed="rId9">
            <a:extLst>
              <a:ext uri="{28A0092B-C50C-407E-A947-70E740481C1C}">
                <a14:useLocalDpi xmlns:a14="http://schemas.microsoft.com/office/drawing/2010/main" val="0"/>
              </a:ext>
            </a:extLst>
          </a:blip>
          <a:srcRect b="19936"/>
          <a:stretch>
            <a:fillRect/>
          </a:stretch>
        </p:blipFill>
        <p:spPr>
          <a:xfrm>
            <a:off x="1548130" y="3069590"/>
            <a:ext cx="2693670" cy="2737485"/>
          </a:xfrm>
          <a:prstGeom prst="rect">
            <a:avLst/>
          </a:prstGeom>
          <a:ln>
            <a:noFill/>
          </a:ln>
        </p:spPr>
      </p:pic>
      <p:pic>
        <p:nvPicPr>
          <p:cNvPr id="571" name="图片 571"/>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022850" y="3408680"/>
            <a:ext cx="2625725" cy="2465705"/>
          </a:xfrm>
          <a:prstGeom prst="rect">
            <a:avLst/>
          </a:prstGeom>
        </p:spPr>
      </p:pic>
      <p:sp>
        <p:nvSpPr>
          <p:cNvPr id="111" name="文本框 110"/>
          <p:cNvSpPr txBox="1"/>
          <p:nvPr/>
        </p:nvSpPr>
        <p:spPr>
          <a:xfrm>
            <a:off x="1619250" y="5877560"/>
            <a:ext cx="294132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3-2-76 </a:t>
            </a:r>
            <a:r>
              <a:rPr lang="zh-CN" sz="1700" b="0">
                <a:solidFill>
                  <a:srgbClr val="070707"/>
                </a:solidFill>
                <a:latin typeface="Calibri" panose="020F0502020204030204" charset="0"/>
                <a:ea typeface="宋体" panose="02010600030101010101" pitchFamily="2" charset="-122"/>
              </a:rPr>
              <a:t>非切削移动设置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291455" y="5888355"/>
            <a:ext cx="246888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3-2-77 </a:t>
            </a:r>
            <a:r>
              <a:rPr lang="zh-CN" sz="1700" b="0">
                <a:solidFill>
                  <a:srgbClr val="070707"/>
                </a:solidFill>
                <a:latin typeface="Calibri" panose="020F0502020204030204" charset="0"/>
                <a:ea typeface="宋体" panose="02010600030101010101" pitchFamily="2" charset="-122"/>
              </a:rPr>
              <a:t>刀轨预览图</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7" name="文本框 106"/>
          <p:cNvSpPr txBox="1"/>
          <p:nvPr/>
        </p:nvSpPr>
        <p:spPr>
          <a:xfrm>
            <a:off x="283845" y="1260475"/>
            <a:ext cx="8646795" cy="244538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曲面区域驱动是一种用于精加工由轮廓曲面所形成区域的加工方式。它通过精确控制刀具轴和投影矢量，使刀具沿着非常复杂曲面的轮廓进行切削运动。仿真加工后，我们可以看到曲面区域驱动方法可以把曲面很好地加工出来，如图3-2-78。</a:t>
            </a:r>
            <a:endParaRPr lang="zh-CN" altLang="en-US" sz="1800" b="1" kern="0" dirty="0">
              <a:solidFill>
                <a:schemeClr val="hlink"/>
              </a:solidFill>
              <a:latin typeface="Times New Roman" panose="02020603050405020304" charset="0"/>
              <a:cs typeface="Times New Roman" panose="02020603050405020304" charset="0"/>
            </a:endParaRPr>
          </a:p>
          <a:p>
            <a:pPr marL="0" indent="13335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133350">
              <a:lnSpc>
                <a:spcPct val="150000"/>
              </a:lnSpc>
            </a:pPr>
            <a:endParaRPr lang="zh-CN" altLang="en-US" sz="1800" b="0">
              <a:latin typeface="Calibri" panose="020F0502020204030204" charset="0"/>
              <a:ea typeface="宋体" panose="02010600030101010101" pitchFamily="2" charset="-122"/>
            </a:endParaRPr>
          </a:p>
          <a:p>
            <a:pPr marL="0" indent="133350"/>
            <a:endParaRPr lang="zh-CN" altLang="en-US" sz="1800" b="0">
              <a:latin typeface="Calibri" panose="020F0502020204030204" charset="0"/>
              <a:ea typeface="宋体" panose="02010600030101010101" pitchFamily="2" charset="-122"/>
            </a:endParaRPr>
          </a:p>
        </p:txBody>
      </p:sp>
      <p:pic>
        <p:nvPicPr>
          <p:cNvPr id="572" name="图片 57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3059430" y="2997200"/>
            <a:ext cx="2811780" cy="2502535"/>
          </a:xfrm>
          <a:prstGeom prst="rect">
            <a:avLst/>
          </a:prstGeom>
        </p:spPr>
      </p:pic>
      <p:sp>
        <p:nvSpPr>
          <p:cNvPr id="111" name="文本框 110"/>
          <p:cNvSpPr txBox="1"/>
          <p:nvPr/>
        </p:nvSpPr>
        <p:spPr>
          <a:xfrm>
            <a:off x="3491865" y="5589270"/>
            <a:ext cx="2181225" cy="352425"/>
          </a:xfrm>
          <a:prstGeom prst="rect">
            <a:avLst/>
          </a:prstGeom>
          <a:noFill/>
          <a:ln w="9525">
            <a:noFill/>
          </a:ln>
        </p:spPr>
        <p:txBody>
          <a:bodyPr wrap="square">
            <a:spAutoFit/>
          </a:bodyPr>
          <a:p>
            <a:pPr marL="0" indent="0"/>
            <a:r>
              <a:rPr lang="en-US" sz="1700" b="0">
                <a:solidFill>
                  <a:srgbClr val="070707"/>
                </a:solidFill>
                <a:latin typeface="Calibri" panose="020F0502020204030204" charset="0"/>
                <a:ea typeface="宋体" panose="02010600030101010101" pitchFamily="2" charset="-122"/>
              </a:rPr>
              <a:t>3-2-78 </a:t>
            </a:r>
            <a:r>
              <a:rPr lang="zh-CN" sz="1700" b="0">
                <a:solidFill>
                  <a:srgbClr val="070707"/>
                </a:solidFill>
                <a:latin typeface="Calibri" panose="020F0502020204030204" charset="0"/>
                <a:ea typeface="宋体" panose="02010600030101010101" pitchFamily="2" charset="-122"/>
              </a:rPr>
              <a:t>加工仿真图</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1" name="文本框 110"/>
          <p:cNvSpPr txBox="1"/>
          <p:nvPr/>
        </p:nvSpPr>
        <p:spPr>
          <a:xfrm>
            <a:off x="323850" y="1196975"/>
            <a:ext cx="8619490" cy="7847330"/>
          </a:xfrm>
          <a:prstGeom prst="rect">
            <a:avLst/>
          </a:prstGeom>
          <a:noFill/>
          <a:ln w="9525">
            <a:noFill/>
          </a:ln>
        </p:spPr>
        <p:txBody>
          <a:bodyPr wrap="square">
            <a:spAutoFit/>
          </a:bodyPr>
          <a:p>
            <a:pPr marL="0" indent="0" eaLnBrk="1" latinLnBrk="0" hangingPunct="1">
              <a:lnSpc>
                <a:spcPct val="150000"/>
              </a:lnSpc>
            </a:pPr>
            <a:r>
              <a:rPr lang="zh-CN" sz="1800" b="1">
                <a:solidFill>
                  <a:srgbClr val="FF0000"/>
                </a:solidFill>
                <a:latin typeface="Calibri" panose="020F0502020204030204" charset="0"/>
                <a:ea typeface="宋体" panose="02010600030101010101" pitchFamily="2" charset="-122"/>
              </a:rPr>
              <a:t>驱动方式“流线”：</a:t>
            </a:r>
            <a:endParaRPr lang="zh-CN" sz="1800" b="1">
              <a:solidFill>
                <a:srgbClr val="FF0000"/>
              </a:solidFill>
              <a:latin typeface="Calibri" panose="020F0502020204030204" charset="0"/>
              <a:ea typeface="宋体" panose="02010600030101010101" pitchFamily="2" charset="-122"/>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在驱动方式对话框中，选取驱动方法为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，进入流线驱动方法设置界面。驱动设置区域，步距设置为“残余高度”，最大残余高度设置为“0.01”，如图3-2-79。</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endParaRPr lang="zh-CN" altLang="en-US" sz="1800" b="1">
              <a:solidFill>
                <a:srgbClr val="FF0000"/>
              </a:solidFill>
              <a:latin typeface="Calibri" panose="020F0502020204030204" charset="0"/>
              <a:ea typeface="宋体" panose="02010600030101010101" pitchFamily="2" charset="-122"/>
            </a:endParaRPr>
          </a:p>
        </p:txBody>
      </p:sp>
      <p:pic>
        <p:nvPicPr>
          <p:cNvPr id="231" name="图片 231"/>
          <p:cNvPicPr>
            <a:picLocks noChangeAspect="1"/>
          </p:cNvPicPr>
          <p:nvPr>
            <p:custDataLst>
              <p:tags r:id="rId1"/>
            </p:custDataLst>
          </p:nvPr>
        </p:nvPicPr>
        <p:blipFill>
          <a:blip r:embed="rId2"/>
          <a:srcRect r="65602"/>
          <a:stretch>
            <a:fillRect/>
          </a:stretch>
        </p:blipFill>
        <p:spPr>
          <a:xfrm>
            <a:off x="4859655" y="1773555"/>
            <a:ext cx="523636" cy="288000"/>
          </a:xfrm>
          <a:prstGeom prst="rect">
            <a:avLst/>
          </a:prstGeom>
          <a:ln>
            <a:noFill/>
          </a:ln>
        </p:spPr>
      </p:pic>
      <p:pic>
        <p:nvPicPr>
          <p:cNvPr id="232" name="图片 232"/>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b="15870"/>
          <a:stretch>
            <a:fillRect/>
          </a:stretch>
        </p:blipFill>
        <p:spPr>
          <a:xfrm>
            <a:off x="2987675" y="2493010"/>
            <a:ext cx="2301875" cy="3582035"/>
          </a:xfrm>
          <a:prstGeom prst="rect">
            <a:avLst/>
          </a:prstGeom>
          <a:ln>
            <a:noFill/>
          </a:ln>
        </p:spPr>
      </p:pic>
      <p:sp>
        <p:nvSpPr>
          <p:cNvPr id="100" name="文本框 99"/>
          <p:cNvSpPr txBox="1"/>
          <p:nvPr/>
        </p:nvSpPr>
        <p:spPr>
          <a:xfrm>
            <a:off x="2627630" y="6093460"/>
            <a:ext cx="357187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3-2-79 </a:t>
            </a:r>
            <a:r>
              <a:rPr lang="zh-CN" sz="1700" b="0">
                <a:solidFill>
                  <a:srgbClr val="070707"/>
                </a:solidFill>
                <a:latin typeface="Calibri" panose="020F0502020204030204" charset="0"/>
                <a:ea typeface="宋体" panose="02010600030101010101" pitchFamily="2" charset="-122"/>
              </a:rPr>
              <a:t>曲面区域驱动方法设置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1" name="文本框 110"/>
          <p:cNvSpPr txBox="1"/>
          <p:nvPr/>
        </p:nvSpPr>
        <p:spPr>
          <a:xfrm>
            <a:off x="323850" y="1196975"/>
            <a:ext cx="8619490" cy="7847330"/>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在流曲线区域，点击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标题，展开选取流曲线界面，点击五角星顶面的左边线，作为流曲线1，如图3-2-80。点击添加新集的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，再选取五角星顶面的右边线，作为流曲线2，如图3-2-81。</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0"/>
            <a:endParaRPr lang="zh-CN" altLang="en-US" sz="1800" b="1">
              <a:solidFill>
                <a:srgbClr val="FF0000"/>
              </a:solidFill>
              <a:latin typeface="Calibri" panose="020F0502020204030204" charset="0"/>
              <a:ea typeface="宋体" panose="02010600030101010101" pitchFamily="2" charset="-122"/>
            </a:endParaRPr>
          </a:p>
        </p:txBody>
      </p:sp>
      <p:pic>
        <p:nvPicPr>
          <p:cNvPr id="235" name="图片 235"/>
          <p:cNvPicPr>
            <a:picLocks noChangeAspect="1"/>
          </p:cNvPicPr>
          <p:nvPr>
            <p:custDataLst>
              <p:tags r:id="rId1"/>
            </p:custDataLst>
          </p:nvPr>
        </p:nvPicPr>
        <p:blipFill>
          <a:blip r:embed="rId2"/>
          <a:stretch>
            <a:fillRect/>
          </a:stretch>
        </p:blipFill>
        <p:spPr>
          <a:xfrm>
            <a:off x="5579745" y="1700530"/>
            <a:ext cx="278710" cy="360000"/>
          </a:xfrm>
          <a:prstGeom prst="rect">
            <a:avLst/>
          </a:prstGeom>
        </p:spPr>
      </p:pic>
      <p:pic>
        <p:nvPicPr>
          <p:cNvPr id="234" name="图片 23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547495" y="2853055"/>
            <a:ext cx="2695575" cy="2536825"/>
          </a:xfrm>
          <a:prstGeom prst="rect">
            <a:avLst/>
          </a:prstGeom>
        </p:spPr>
      </p:pic>
      <p:pic>
        <p:nvPicPr>
          <p:cNvPr id="236" name="图片 236"/>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5003800" y="2983865"/>
            <a:ext cx="2587625" cy="2406015"/>
          </a:xfrm>
          <a:prstGeom prst="rect">
            <a:avLst/>
          </a:prstGeom>
        </p:spPr>
      </p:pic>
      <p:pic>
        <p:nvPicPr>
          <p:cNvPr id="2" name="图片 233"/>
          <p:cNvPicPr>
            <a:picLocks noChangeAspect="1"/>
          </p:cNvPicPr>
          <p:nvPr>
            <p:custDataLst>
              <p:tags r:id="rId7"/>
            </p:custDataLst>
          </p:nvPr>
        </p:nvPicPr>
        <p:blipFill>
          <a:blip r:embed="rId8"/>
          <a:srcRect r="84717" b="-339"/>
          <a:stretch>
            <a:fillRect/>
          </a:stretch>
        </p:blipFill>
        <p:spPr>
          <a:xfrm>
            <a:off x="2987675" y="1340485"/>
            <a:ext cx="570201" cy="288000"/>
          </a:xfrm>
          <a:prstGeom prst="rect">
            <a:avLst/>
          </a:prstGeom>
          <a:ln>
            <a:noFill/>
          </a:ln>
        </p:spPr>
      </p:pic>
      <p:sp>
        <p:nvSpPr>
          <p:cNvPr id="100" name="文本框 99"/>
          <p:cNvSpPr txBox="1"/>
          <p:nvPr/>
        </p:nvSpPr>
        <p:spPr>
          <a:xfrm>
            <a:off x="1906905" y="5517515"/>
            <a:ext cx="234759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3-2-80 </a:t>
            </a:r>
            <a:r>
              <a:rPr lang="zh-CN" sz="1700" b="0">
                <a:solidFill>
                  <a:srgbClr val="070707"/>
                </a:solidFill>
                <a:latin typeface="Calibri" panose="020F0502020204030204" charset="0"/>
                <a:ea typeface="宋体" panose="02010600030101010101" pitchFamily="2" charset="-122"/>
              </a:rPr>
              <a:t>流线设置</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262880" y="5517515"/>
            <a:ext cx="221361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3-2-81 </a:t>
            </a:r>
            <a:r>
              <a:rPr lang="zh-CN" sz="1700" b="0">
                <a:solidFill>
                  <a:srgbClr val="070707"/>
                </a:solidFill>
                <a:latin typeface="Calibri" panose="020F0502020204030204" charset="0"/>
                <a:ea typeface="宋体" panose="02010600030101010101" pitchFamily="2" charset="-122"/>
              </a:rPr>
              <a:t>流线设置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12090" y="1196975"/>
            <a:ext cx="8704580" cy="369252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按钮，退回固定轮廓铣界面，点击刀轨设置区域中的非切削移动</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，进入非切削移动界面，在进刀模块下，开放区域下进刀类型改为“无”，初始区域下进刀类型改为“线型”，如图3-2-82。点击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按钮，退回固定轮廓铣界面，点击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计算刀轨，如图3-2-83。</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相对于其它驱动方式，流线驱动方式自动以指定流曲线或指定流曲线与交叉曲线来生成刀轨，它能在任何复杂曲面上生成相对均匀分布的刀轨，如图3-2-84。</a:t>
            </a:r>
            <a:endParaRPr lang="zh-CN" altLang="en-US" sz="1800" b="1" kern="0" dirty="0">
              <a:solidFill>
                <a:schemeClr val="hlink"/>
              </a:solidFill>
              <a:latin typeface="Times New Roman" panose="02020603050405020304" charset="0"/>
              <a:cs typeface="Times New Roman" panose="02020603050405020304" charset="0"/>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133350"/>
            <a:endParaRPr lang="zh-CN" altLang="en-US" sz="1800" b="0">
              <a:latin typeface="Calibri" panose="020F0502020204030204" charset="0"/>
              <a:ea typeface="宋体" panose="02010600030101010101" pitchFamily="2" charset="-122"/>
            </a:endParaRPr>
          </a:p>
        </p:txBody>
      </p:sp>
      <p:pic>
        <p:nvPicPr>
          <p:cNvPr id="239" name="图片 239"/>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b="20807"/>
          <a:stretch>
            <a:fillRect/>
          </a:stretch>
        </p:blipFill>
        <p:spPr>
          <a:xfrm>
            <a:off x="539433" y="3717290"/>
            <a:ext cx="2355215" cy="2368550"/>
          </a:xfrm>
          <a:prstGeom prst="rect">
            <a:avLst/>
          </a:prstGeom>
          <a:ln>
            <a:noFill/>
          </a:ln>
        </p:spPr>
      </p:pic>
      <p:pic>
        <p:nvPicPr>
          <p:cNvPr id="240" name="图片 24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3110230" y="3771900"/>
            <a:ext cx="2416810" cy="2273300"/>
          </a:xfrm>
          <a:prstGeom prst="rect">
            <a:avLst/>
          </a:prstGeom>
        </p:spPr>
      </p:pic>
      <p:pic>
        <p:nvPicPr>
          <p:cNvPr id="241" name="图片 24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5796280" y="4131310"/>
            <a:ext cx="3020060" cy="1913890"/>
          </a:xfrm>
          <a:prstGeom prst="rect">
            <a:avLst/>
          </a:prstGeom>
        </p:spPr>
      </p:pic>
      <p:pic>
        <p:nvPicPr>
          <p:cNvPr id="7" name="图片 463"/>
          <p:cNvPicPr>
            <a:picLocks noChangeAspect="1"/>
          </p:cNvPicPr>
          <p:nvPr>
            <p:custDataLst>
              <p:tags r:id="rId7"/>
            </p:custDataLst>
          </p:nvPr>
        </p:nvPicPr>
        <p:blipFill>
          <a:blip r:embed="rId8"/>
          <a:srcRect l="12073"/>
          <a:stretch>
            <a:fillRect/>
          </a:stretch>
        </p:blipFill>
        <p:spPr>
          <a:xfrm>
            <a:off x="1259800" y="1340795"/>
            <a:ext cx="522605" cy="288290"/>
          </a:xfrm>
          <a:prstGeom prst="rect">
            <a:avLst/>
          </a:prstGeom>
        </p:spPr>
      </p:pic>
      <p:pic>
        <p:nvPicPr>
          <p:cNvPr id="114" name="图片 114"/>
          <p:cNvPicPr>
            <a:picLocks noChangeAspect="1"/>
          </p:cNvPicPr>
          <p:nvPr>
            <p:custDataLst>
              <p:tags r:id="rId9"/>
            </p:custDataLst>
          </p:nvPr>
        </p:nvPicPr>
        <p:blipFill>
          <a:blip r:embed="rId10"/>
          <a:stretch>
            <a:fillRect/>
          </a:stretch>
        </p:blipFill>
        <p:spPr>
          <a:xfrm>
            <a:off x="8244205" y="1268730"/>
            <a:ext cx="360000" cy="360000"/>
          </a:xfrm>
          <a:prstGeom prst="rect">
            <a:avLst/>
          </a:prstGeom>
        </p:spPr>
      </p:pic>
      <p:pic>
        <p:nvPicPr>
          <p:cNvPr id="8" name="图片 463"/>
          <p:cNvPicPr>
            <a:picLocks noChangeAspect="1"/>
          </p:cNvPicPr>
          <p:nvPr>
            <p:custDataLst>
              <p:tags r:id="rId11"/>
            </p:custDataLst>
          </p:nvPr>
        </p:nvPicPr>
        <p:blipFill>
          <a:blip r:embed="rId8"/>
          <a:srcRect l="12073"/>
          <a:stretch>
            <a:fillRect/>
          </a:stretch>
        </p:blipFill>
        <p:spPr>
          <a:xfrm>
            <a:off x="4140795" y="2133275"/>
            <a:ext cx="522605" cy="288290"/>
          </a:xfrm>
          <a:prstGeom prst="rect">
            <a:avLst/>
          </a:prstGeom>
        </p:spPr>
      </p:pic>
      <p:pic>
        <p:nvPicPr>
          <p:cNvPr id="177" name="图片 177"/>
          <p:cNvPicPr>
            <a:picLocks noChangeAspect="1"/>
          </p:cNvPicPr>
          <p:nvPr>
            <p:custDataLst>
              <p:tags r:id="rId12"/>
            </p:custDataLst>
          </p:nvPr>
        </p:nvPicPr>
        <p:blipFill>
          <a:blip r:embed="rId13"/>
          <a:stretch>
            <a:fillRect/>
          </a:stretch>
        </p:blipFill>
        <p:spPr>
          <a:xfrm>
            <a:off x="8172450" y="2132965"/>
            <a:ext cx="360000" cy="360000"/>
          </a:xfrm>
          <a:prstGeom prst="rect">
            <a:avLst/>
          </a:prstGeom>
        </p:spPr>
      </p:pic>
      <p:sp>
        <p:nvSpPr>
          <p:cNvPr id="9" name="文本框 8"/>
          <p:cNvSpPr txBox="1"/>
          <p:nvPr/>
        </p:nvSpPr>
        <p:spPr>
          <a:xfrm>
            <a:off x="395605" y="6093460"/>
            <a:ext cx="27178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3-2-82 </a:t>
            </a:r>
            <a:r>
              <a:rPr lang="zh-CN" sz="1700" b="0">
                <a:solidFill>
                  <a:srgbClr val="070707"/>
                </a:solidFill>
                <a:latin typeface="Calibri" panose="020F0502020204030204" charset="0"/>
                <a:ea typeface="宋体" panose="02010600030101010101" pitchFamily="2" charset="-122"/>
              </a:rPr>
              <a:t>非切削移动设置</a:t>
            </a:r>
            <a:endParaRPr lang="zh-CN" altLang="en-US" sz="1700" b="0">
              <a:solidFill>
                <a:srgbClr val="070707"/>
              </a:solidFill>
              <a:latin typeface="Calibri" panose="020F0502020204030204" charset="0"/>
              <a:ea typeface="宋体" panose="02010600030101010101" pitchFamily="2" charset="-122"/>
            </a:endParaRPr>
          </a:p>
        </p:txBody>
      </p:sp>
      <p:sp>
        <p:nvSpPr>
          <p:cNvPr id="10" name="文本框 9"/>
          <p:cNvSpPr txBox="1"/>
          <p:nvPr/>
        </p:nvSpPr>
        <p:spPr>
          <a:xfrm>
            <a:off x="3364230" y="6093460"/>
            <a:ext cx="20262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3-2-83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
        <p:nvSpPr>
          <p:cNvPr id="11" name="文本框 10"/>
          <p:cNvSpPr txBox="1"/>
          <p:nvPr/>
        </p:nvSpPr>
        <p:spPr>
          <a:xfrm>
            <a:off x="5916295" y="6045200"/>
            <a:ext cx="31438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3-2-84 </a:t>
            </a:r>
            <a:r>
              <a:rPr lang="zh-CN" sz="1700" b="0">
                <a:solidFill>
                  <a:srgbClr val="070707"/>
                </a:solidFill>
                <a:latin typeface="Calibri" panose="020F0502020204030204" charset="0"/>
                <a:ea typeface="宋体" panose="02010600030101010101" pitchFamily="2" charset="-122"/>
              </a:rPr>
              <a:t>流线驱动刀轨方向</a:t>
            </a:r>
            <a:endParaRPr lang="zh-CN" altLang="en-US" sz="1700" b="0">
              <a:solidFill>
                <a:srgbClr val="070707"/>
              </a:solidFill>
              <a:latin typeface="Calibri" panose="020F0502020204030204" charset="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14" action="ppaction://hlinksldjump"/>
          </p:cNvPr>
          <p:cNvPicPr>
            <a:picLocks noChangeAspect="1"/>
          </p:cNvPicPr>
          <p:nvPr>
            <p:custDataLst>
              <p:tags r:id="rId15"/>
            </p:custDataLst>
          </p:nvPr>
        </p:nvPicPr>
        <p:blipFill>
          <a:blip r:embed="rId16"/>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1791335" y="1340485"/>
            <a:ext cx="5372735" cy="429895"/>
          </a:xfrm>
          <a:prstGeom prst="rect">
            <a:avLst/>
          </a:prstGeom>
          <a:noFill/>
          <a:ln w="9525">
            <a:noFill/>
          </a:ln>
        </p:spPr>
        <p:txBody>
          <a:bodyPr wrap="square">
            <a:spAutoFit/>
          </a:bodyPr>
          <a:p>
            <a:pPr marL="0">
              <a:buClrTx/>
              <a:buSzTx/>
              <a:buFontTx/>
            </a:pPr>
            <a:r>
              <a:rPr lang="en-US" altLang="zh-CN" sz="2200" b="1" kern="0" dirty="0">
                <a:solidFill>
                  <a:schemeClr val="hlink"/>
                </a:solidFill>
                <a:latin typeface="黑体" panose="02010609060101010101" charset="-122"/>
                <a:ea typeface="黑体" panose="02010609060101010101" charset="-122"/>
                <a:cs typeface="黑体" panose="02010609060101010101" charset="-122"/>
              </a:rPr>
              <a:t>2</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.7 </a:t>
            </a:r>
            <a:r>
              <a:rPr lang="en-US" altLang="zh-CN" sz="2200" b="1" kern="0" dirty="0">
                <a:solidFill>
                  <a:schemeClr val="hlink"/>
                </a:solidFill>
                <a:latin typeface="黑体" panose="02010609060101010101" charset="-122"/>
                <a:ea typeface="黑体" panose="02010609060101010101" charset="-122"/>
                <a:cs typeface="黑体" panose="02010609060101010101" charset="-122"/>
              </a:rPr>
              <a:t> </a:t>
            </a:r>
            <a:r>
              <a:rPr lang="zh-CN" altLang="en-US" sz="2200" b="1" kern="0" dirty="0">
                <a:solidFill>
                  <a:schemeClr val="hlink"/>
                </a:solidFill>
                <a:latin typeface="黑体" panose="02010609060101010101" charset="-122"/>
                <a:ea typeface="黑体" panose="02010609060101010101" charset="-122"/>
                <a:cs typeface="黑体" panose="02010609060101010101" charset="-122"/>
              </a:rPr>
              <a:t>实体轮廓（3D</a:t>
            </a:r>
            <a:r>
              <a:rPr lang="en-US" altLang="zh-CN" sz="2200" b="1" kern="0" dirty="0">
                <a:solidFill>
                  <a:schemeClr val="hlink"/>
                </a:solidFill>
                <a:latin typeface="黑体" panose="02010609060101010101" charset="-122"/>
                <a:ea typeface="黑体" panose="02010609060101010101" charset="-122"/>
                <a:cs typeface="黑体" panose="02010609060101010101" charset="-122"/>
              </a:rPr>
              <a:t> </a:t>
            </a:r>
            <a:r>
              <a:rPr lang="zh-CN" altLang="en-US" sz="2200" b="1" kern="0" dirty="0">
                <a:solidFill>
                  <a:schemeClr val="hlink"/>
                </a:solidFill>
                <a:latin typeface="黑体" panose="02010609060101010101" charset="-122"/>
                <a:ea typeface="黑体" panose="02010609060101010101" charset="-122"/>
                <a:cs typeface="黑体" panose="02010609060101010101" charset="-122"/>
                <a:sym typeface="+mn-ea"/>
              </a:rPr>
              <a:t>SOLID_PROFILE_3D）</a:t>
            </a:r>
            <a:endParaRPr lang="zh-CN" altLang="en-US" sz="2200" b="1" kern="0" dirty="0">
              <a:solidFill>
                <a:schemeClr val="hlink"/>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95605" y="1773555"/>
            <a:ext cx="8467725" cy="216852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实体轮廓3D工序主要用于复杂零件的外形轮廓的加工，是以零件壁作为切削区域。它常用于倒角、侧壁、凹槽、型腔内壁等的精加工。</a:t>
            </a:r>
            <a:r>
              <a:rPr lang="zh-CN" altLang="en-US" sz="1800" b="1" kern="0" dirty="0">
                <a:solidFill>
                  <a:schemeClr val="hlink"/>
                </a:solidFill>
                <a:latin typeface="Times New Roman" panose="02020603050405020304" charset="0"/>
                <a:cs typeface="Times New Roman" panose="02020603050405020304" charset="0"/>
                <a:sym typeface="+mn-ea"/>
              </a:rPr>
              <a:t>下面以图3-2-85所示零件进行介绍。</a:t>
            </a:r>
            <a:r>
              <a:rPr lang="en-US" altLang="zh-CN" sz="1800" b="1" kern="0" dirty="0">
                <a:solidFill>
                  <a:schemeClr val="hlink"/>
                </a:solidFill>
                <a:latin typeface="Times New Roman" panose="02020603050405020304" charset="0"/>
                <a:cs typeface="Times New Roman" panose="02020603050405020304" charset="0"/>
              </a:rPr>
              <a:t>       </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参考上一节的内容，对零件“图3.2.85”进行粗加工和精加工，效果如图3-2-86所示。下面我们利用直径6的倒角刀C6进行倒角处理。</a:t>
            </a: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42" name="图片 24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475740" y="3944938"/>
            <a:ext cx="2406650" cy="2187575"/>
          </a:xfrm>
          <a:prstGeom prst="rect">
            <a:avLst/>
          </a:prstGeom>
        </p:spPr>
      </p:pic>
      <p:pic>
        <p:nvPicPr>
          <p:cNvPr id="243" name="图片 24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b="1246"/>
          <a:stretch>
            <a:fillRect/>
          </a:stretch>
        </p:blipFill>
        <p:spPr>
          <a:xfrm>
            <a:off x="4787900" y="3930015"/>
            <a:ext cx="2190750" cy="2163445"/>
          </a:xfrm>
          <a:prstGeom prst="rect">
            <a:avLst/>
          </a:prstGeom>
        </p:spPr>
      </p:pic>
      <p:sp>
        <p:nvSpPr>
          <p:cNvPr id="3" name="文本框 2"/>
          <p:cNvSpPr txBox="1"/>
          <p:nvPr/>
        </p:nvSpPr>
        <p:spPr>
          <a:xfrm>
            <a:off x="1762760" y="6132830"/>
            <a:ext cx="228473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3-2-85 </a:t>
            </a:r>
            <a:r>
              <a:rPr lang="zh-CN" sz="1700" b="0">
                <a:solidFill>
                  <a:srgbClr val="070707"/>
                </a:solidFill>
                <a:latin typeface="Calibri" panose="020F0502020204030204" charset="0"/>
                <a:ea typeface="宋体" panose="02010600030101010101" pitchFamily="2" charset="-122"/>
              </a:rPr>
              <a:t>加工零件</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4932045" y="6093460"/>
            <a:ext cx="200533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3-2-86 </a:t>
            </a:r>
            <a:r>
              <a:rPr lang="zh-CN" sz="1700" b="0">
                <a:solidFill>
                  <a:srgbClr val="070707"/>
                </a:solidFill>
                <a:latin typeface="Calibri" panose="020F0502020204030204" charset="0"/>
                <a:ea typeface="宋体" panose="02010600030101010101" pitchFamily="2" charset="-122"/>
              </a:rPr>
              <a:t>加工效果</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179705" y="1285240"/>
            <a:ext cx="8626475" cy="9925050"/>
          </a:xfrm>
          <a:prstGeom prst="rect">
            <a:avLst/>
          </a:prstGeom>
          <a:noFill/>
          <a:ln w="9525">
            <a:noFill/>
          </a:ln>
        </p:spPr>
        <p:txBody>
          <a:bodyPr wrap="square">
            <a:spAutoFit/>
          </a:bodyPr>
          <a:p>
            <a:pPr marL="0" indent="133985" eaLnBrk="1" latinLnBrk="0" hangingPunct="1">
              <a:lnSpc>
                <a:spcPct val="150000"/>
              </a:lnSpc>
            </a:pPr>
            <a:r>
              <a:rPr lang="zh-CN" altLang="en-US" sz="1800" b="1" kern="0" dirty="0">
                <a:solidFill>
                  <a:srgbClr val="FF0000"/>
                </a:solidFill>
                <a:latin typeface="Times New Roman" panose="02020603050405020304" charset="0"/>
                <a:cs typeface="Times New Roman" panose="02020603050405020304" charset="0"/>
              </a:rPr>
              <a:t>倒角加工：</a:t>
            </a:r>
            <a:endParaRPr lang="zh-CN" altLang="en-US" sz="1800" b="1" kern="0" dirty="0">
              <a:solidFill>
                <a:srgbClr val="FF0000"/>
              </a:solidFill>
              <a:latin typeface="Times New Roman" panose="02020603050405020304" charset="0"/>
              <a:cs typeface="Times New Roman" panose="02020603050405020304" charset="0"/>
            </a:endParaRPr>
          </a:p>
          <a:p>
            <a:pPr marL="0" indent="133985"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1.刀具创建</a:t>
            </a:r>
            <a:endParaRPr lang="zh-CN" altLang="en-US" sz="1800" b="1" kern="0" dirty="0">
              <a:solidFill>
                <a:schemeClr val="hlink"/>
              </a:solidFill>
              <a:latin typeface="Times New Roman" panose="02020603050405020304" charset="0"/>
              <a:cs typeface="Times New Roman" panose="02020603050405020304" charset="0"/>
            </a:endParaRPr>
          </a:p>
          <a:p>
            <a:pPr marL="0" indent="133985"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图标，进入“创建刀具”界面，选择刀具子类型中倒角刀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，在名称对话框输入平底刀的直径大小“C6”作为名称，点击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133985"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（2）设置如图3-2-87的刀具参数。在尺寸对话框中的“直径”填入“6”，倒斜角长度为半径“3”。在编号对话框中“刀具号”，“补偿寄存器”，“刀具补偿寄存器”，填入“4”，点击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endParaRPr lang="zh-CN" altLang="en-US" sz="1800" b="1" kern="0" dirty="0">
              <a:solidFill>
                <a:schemeClr val="hlink"/>
              </a:solidFill>
              <a:latin typeface="Times New Roman" panose="02020603050405020304" charset="0"/>
              <a:cs typeface="Times New Roman" panose="02020603050405020304" charset="0"/>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eaLnBrk="1" latinLnBrk="0" hangingPunct="1">
              <a:lnSpc>
                <a:spcPct val="150000"/>
              </a:lnSpc>
            </a:pPr>
            <a:endParaRPr lang="zh-CN" altLang="en-US" sz="1800" b="1">
              <a:solidFill>
                <a:srgbClr val="FF0000"/>
              </a:solidFill>
              <a:latin typeface="Calibri" panose="020F0502020204030204" charset="0"/>
              <a:ea typeface="宋体" panose="02010600030101010101" pitchFamily="2" charset="-122"/>
            </a:endParaRPr>
          </a:p>
          <a:p>
            <a:pPr marL="0" indent="133985"/>
            <a:endParaRPr lang="zh-CN" altLang="en-US" sz="1800" b="1">
              <a:solidFill>
                <a:srgbClr val="FF0000"/>
              </a:solidFill>
              <a:latin typeface="Calibri" panose="020F0502020204030204" charset="0"/>
              <a:ea typeface="宋体" panose="02010600030101010101" pitchFamily="2" charset="-122"/>
            </a:endParaRPr>
          </a:p>
        </p:txBody>
      </p:sp>
      <p:pic>
        <p:nvPicPr>
          <p:cNvPr id="245" name="图片 24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3903663" y="4291330"/>
            <a:ext cx="2252345" cy="1784350"/>
          </a:xfrm>
          <a:prstGeom prst="rect">
            <a:avLst/>
          </a:prstGeom>
        </p:spPr>
      </p:pic>
      <p:pic>
        <p:nvPicPr>
          <p:cNvPr id="246" name="图片 24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6156008" y="4299268"/>
            <a:ext cx="2661285" cy="1776095"/>
          </a:xfrm>
          <a:prstGeom prst="rect">
            <a:avLst/>
          </a:prstGeom>
        </p:spPr>
      </p:pic>
      <p:pic>
        <p:nvPicPr>
          <p:cNvPr id="85" name="图片 85"/>
          <p:cNvPicPr>
            <a:picLocks noChangeAspect="1"/>
          </p:cNvPicPr>
          <p:nvPr>
            <p:custDataLst>
              <p:tags r:id="rId5"/>
            </p:custDataLst>
          </p:nvPr>
        </p:nvPicPr>
        <p:blipFill>
          <a:blip r:embed="rId6"/>
          <a:stretch>
            <a:fillRect/>
          </a:stretch>
        </p:blipFill>
        <p:spPr>
          <a:xfrm>
            <a:off x="1475740" y="2204403"/>
            <a:ext cx="422175" cy="360000"/>
          </a:xfrm>
          <a:prstGeom prst="rect">
            <a:avLst/>
          </a:prstGeom>
        </p:spPr>
      </p:pic>
      <p:pic>
        <p:nvPicPr>
          <p:cNvPr id="244" name="图片 244"/>
          <p:cNvPicPr>
            <a:picLocks noChangeAspect="1"/>
          </p:cNvPicPr>
          <p:nvPr>
            <p:custDataLst>
              <p:tags r:id="rId7"/>
            </p:custDataLst>
          </p:nvPr>
        </p:nvPicPr>
        <p:blipFill>
          <a:blip r:embed="rId8"/>
          <a:stretch>
            <a:fillRect/>
          </a:stretch>
        </p:blipFill>
        <p:spPr>
          <a:xfrm>
            <a:off x="7596505" y="2204085"/>
            <a:ext cx="360000" cy="360000"/>
          </a:xfrm>
          <a:prstGeom prst="rect">
            <a:avLst/>
          </a:prstGeom>
        </p:spPr>
      </p:pic>
      <p:pic>
        <p:nvPicPr>
          <p:cNvPr id="8" name="图片 463"/>
          <p:cNvPicPr>
            <a:picLocks noChangeAspect="1"/>
          </p:cNvPicPr>
          <p:nvPr>
            <p:custDataLst>
              <p:tags r:id="rId9"/>
            </p:custDataLst>
          </p:nvPr>
        </p:nvPicPr>
        <p:blipFill>
          <a:blip r:embed="rId10"/>
          <a:srcRect l="12073"/>
          <a:stretch>
            <a:fillRect/>
          </a:stretch>
        </p:blipFill>
        <p:spPr>
          <a:xfrm>
            <a:off x="5868630" y="2637465"/>
            <a:ext cx="522605" cy="288290"/>
          </a:xfrm>
          <a:prstGeom prst="rect">
            <a:avLst/>
          </a:prstGeom>
        </p:spPr>
      </p:pic>
      <p:pic>
        <p:nvPicPr>
          <p:cNvPr id="2" name="图片 463"/>
          <p:cNvPicPr>
            <a:picLocks noChangeAspect="1"/>
          </p:cNvPicPr>
          <p:nvPr>
            <p:custDataLst>
              <p:tags r:id="rId11"/>
            </p:custDataLst>
          </p:nvPr>
        </p:nvPicPr>
        <p:blipFill>
          <a:blip r:embed="rId10"/>
          <a:srcRect l="12073"/>
          <a:stretch>
            <a:fillRect/>
          </a:stretch>
        </p:blipFill>
        <p:spPr>
          <a:xfrm>
            <a:off x="1375200" y="4299895"/>
            <a:ext cx="522605" cy="288290"/>
          </a:xfrm>
          <a:prstGeom prst="rect">
            <a:avLst/>
          </a:prstGeom>
        </p:spPr>
      </p:pic>
      <p:sp>
        <p:nvSpPr>
          <p:cNvPr id="3" name="文本框 2"/>
          <p:cNvSpPr txBox="1"/>
          <p:nvPr/>
        </p:nvSpPr>
        <p:spPr>
          <a:xfrm>
            <a:off x="5219700" y="6093460"/>
            <a:ext cx="211074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3-2-87 </a:t>
            </a:r>
            <a:r>
              <a:rPr lang="zh-CN" sz="1700" b="0">
                <a:solidFill>
                  <a:srgbClr val="070707"/>
                </a:solidFill>
                <a:latin typeface="Calibri" panose="020F0502020204030204" charset="0"/>
                <a:ea typeface="宋体" panose="02010600030101010101" pitchFamily="2" charset="-122"/>
              </a:rPr>
              <a:t>刀具参数</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252095" y="1196975"/>
            <a:ext cx="8663940" cy="1034034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创建底壁铣加工工序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实体轮廓3D工序。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（2）如图3-2-88，在位置对话框中选择“程序”对话框为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endParaRPr lang="en-US" altLang="zh-CN"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进入“实体</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轮廓3D”对话框界面，如图</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3-2-89所示。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48" name="图片 24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3564255" y="3066415"/>
            <a:ext cx="2222500" cy="3094990"/>
          </a:xfrm>
          <a:prstGeom prst="rect">
            <a:avLst/>
          </a:prstGeom>
        </p:spPr>
      </p:pic>
      <p:pic>
        <p:nvPicPr>
          <p:cNvPr id="251" name="图片 25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5868670" y="3068955"/>
            <a:ext cx="2832100" cy="3092450"/>
          </a:xfrm>
          <a:prstGeom prst="rect">
            <a:avLst/>
          </a:prstGeom>
        </p:spPr>
      </p:pic>
      <p:pic>
        <p:nvPicPr>
          <p:cNvPr id="91" name="图片 91"/>
          <p:cNvPicPr>
            <a:picLocks noChangeAspect="1"/>
          </p:cNvPicPr>
          <p:nvPr>
            <p:custDataLst>
              <p:tags r:id="rId5"/>
            </p:custDataLst>
          </p:nvPr>
        </p:nvPicPr>
        <p:blipFill>
          <a:blip r:embed="rId6"/>
          <a:stretch>
            <a:fillRect/>
          </a:stretch>
        </p:blipFill>
        <p:spPr>
          <a:xfrm>
            <a:off x="1475740" y="1700530"/>
            <a:ext cx="468293" cy="360000"/>
          </a:xfrm>
          <a:prstGeom prst="rect">
            <a:avLst/>
          </a:prstGeom>
        </p:spPr>
      </p:pic>
      <p:pic>
        <p:nvPicPr>
          <p:cNvPr id="247" name="图片 247"/>
          <p:cNvPicPr>
            <a:picLocks noChangeAspect="1"/>
          </p:cNvPicPr>
          <p:nvPr>
            <p:custDataLst>
              <p:tags r:id="rId7"/>
            </p:custDataLst>
          </p:nvPr>
        </p:nvPicPr>
        <p:blipFill>
          <a:blip r:embed="rId8"/>
          <a:stretch>
            <a:fillRect/>
          </a:stretch>
        </p:blipFill>
        <p:spPr>
          <a:xfrm>
            <a:off x="7380605" y="1700530"/>
            <a:ext cx="360000" cy="360000"/>
          </a:xfrm>
          <a:prstGeom prst="rect">
            <a:avLst/>
          </a:prstGeom>
        </p:spPr>
      </p:pic>
      <p:pic>
        <p:nvPicPr>
          <p:cNvPr id="93" name="图片 93"/>
          <p:cNvPicPr>
            <a:picLocks noChangeAspect="1"/>
          </p:cNvPicPr>
          <p:nvPr>
            <p:custDataLst>
              <p:tags r:id="rId9"/>
            </p:custDataLst>
          </p:nvPr>
        </p:nvPicPr>
        <p:blipFill>
          <a:blip r:embed="rId10"/>
          <a:stretch>
            <a:fillRect/>
          </a:stretch>
        </p:blipFill>
        <p:spPr>
          <a:xfrm>
            <a:off x="5868670" y="2637155"/>
            <a:ext cx="1080000" cy="216000"/>
          </a:xfrm>
          <a:prstGeom prst="rect">
            <a:avLst/>
          </a:prstGeom>
        </p:spPr>
      </p:pic>
      <p:pic>
        <p:nvPicPr>
          <p:cNvPr id="250" name="图片 250"/>
          <p:cNvPicPr>
            <a:picLocks noChangeAspect="1"/>
          </p:cNvPicPr>
          <p:nvPr>
            <p:custDataLst>
              <p:tags r:id="rId11"/>
            </p:custDataLst>
          </p:nvPr>
        </p:nvPicPr>
        <p:blipFill>
          <a:blip r:embed="rId12"/>
          <a:srcRect r="25275" b="-31686"/>
          <a:stretch>
            <a:fillRect/>
          </a:stretch>
        </p:blipFill>
        <p:spPr>
          <a:xfrm>
            <a:off x="612140" y="3052800"/>
            <a:ext cx="863600" cy="287655"/>
          </a:xfrm>
          <a:prstGeom prst="rect">
            <a:avLst/>
          </a:prstGeom>
        </p:spPr>
      </p:pic>
      <p:pic>
        <p:nvPicPr>
          <p:cNvPr id="95" name="图片 95"/>
          <p:cNvPicPr>
            <a:picLocks noChangeAspect="1"/>
          </p:cNvPicPr>
          <p:nvPr>
            <p:custDataLst>
              <p:tags r:id="rId13"/>
            </p:custDataLst>
          </p:nvPr>
        </p:nvPicPr>
        <p:blipFill>
          <a:blip r:embed="rId14"/>
          <a:stretch>
            <a:fillRect/>
          </a:stretch>
        </p:blipFill>
        <p:spPr>
          <a:xfrm>
            <a:off x="395605" y="3429000"/>
            <a:ext cx="1014261" cy="216000"/>
          </a:xfrm>
          <a:prstGeom prst="rect">
            <a:avLst/>
          </a:prstGeom>
        </p:spPr>
      </p:pic>
      <p:pic>
        <p:nvPicPr>
          <p:cNvPr id="96" name="图片 96"/>
          <p:cNvPicPr>
            <a:picLocks noChangeAspect="1"/>
          </p:cNvPicPr>
          <p:nvPr>
            <p:custDataLst>
              <p:tags r:id="rId15"/>
            </p:custDataLst>
          </p:nvPr>
        </p:nvPicPr>
        <p:blipFill>
          <a:blip r:embed="rId16"/>
          <a:stretch>
            <a:fillRect/>
          </a:stretch>
        </p:blipFill>
        <p:spPr>
          <a:xfrm>
            <a:off x="323215" y="3860800"/>
            <a:ext cx="1098947" cy="180000"/>
          </a:xfrm>
          <a:prstGeom prst="rect">
            <a:avLst/>
          </a:prstGeom>
        </p:spPr>
      </p:pic>
      <p:pic>
        <p:nvPicPr>
          <p:cNvPr id="2" name="图片 463"/>
          <p:cNvPicPr>
            <a:picLocks noChangeAspect="1"/>
          </p:cNvPicPr>
          <p:nvPr>
            <p:custDataLst>
              <p:tags r:id="rId17"/>
            </p:custDataLst>
          </p:nvPr>
        </p:nvPicPr>
        <p:blipFill>
          <a:blip r:embed="rId18"/>
          <a:srcRect l="12073"/>
          <a:stretch>
            <a:fillRect/>
          </a:stretch>
        </p:blipFill>
        <p:spPr>
          <a:xfrm>
            <a:off x="1897805" y="3789355"/>
            <a:ext cx="522605" cy="288290"/>
          </a:xfrm>
          <a:prstGeom prst="rect">
            <a:avLst/>
          </a:prstGeom>
        </p:spPr>
      </p:pic>
      <p:sp>
        <p:nvSpPr>
          <p:cNvPr id="3" name="文本框 2"/>
          <p:cNvSpPr txBox="1"/>
          <p:nvPr/>
        </p:nvSpPr>
        <p:spPr>
          <a:xfrm>
            <a:off x="3779520" y="6165215"/>
            <a:ext cx="236283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3-2-88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
        <p:nvSpPr>
          <p:cNvPr id="4" name="文本框 3"/>
          <p:cNvSpPr txBox="1"/>
          <p:nvPr/>
        </p:nvSpPr>
        <p:spPr>
          <a:xfrm>
            <a:off x="6049645" y="6165215"/>
            <a:ext cx="30099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3-2-89  </a:t>
            </a:r>
            <a:r>
              <a:rPr lang="zh-CN" sz="1700" b="0">
                <a:solidFill>
                  <a:srgbClr val="070707"/>
                </a:solidFill>
                <a:latin typeface="Calibri" panose="020F0502020204030204" charset="0"/>
                <a:ea typeface="宋体" panose="02010600030101010101" pitchFamily="2" charset="-122"/>
              </a:rPr>
              <a:t>实体轮廓</a:t>
            </a:r>
            <a:r>
              <a:rPr lang="en-US" sz="1700" b="0">
                <a:solidFill>
                  <a:srgbClr val="070707"/>
                </a:solidFill>
                <a:latin typeface="Calibri" panose="020F0502020204030204" charset="0"/>
                <a:ea typeface="宋体" panose="02010600030101010101" pitchFamily="2" charset="-122"/>
              </a:rPr>
              <a:t>3D</a:t>
            </a:r>
            <a:r>
              <a:rPr lang="zh-CN" sz="1700" b="0">
                <a:solidFill>
                  <a:srgbClr val="070707"/>
                </a:solidFill>
                <a:latin typeface="Calibri" panose="020F0502020204030204" charset="0"/>
                <a:ea typeface="宋体" panose="02010600030101010101" pitchFamily="2" charset="-122"/>
              </a:rPr>
              <a:t>界面</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252095" y="1340485"/>
            <a:ext cx="8578850" cy="203009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（3）点击几何体区域中的“指定壁”</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按钮，进入“壁几何体”选取界面，依次选取图3-2-90所示的倒角面。点击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返回实体轮廓3D界面，在刀轨设置区域，设置部件余量为-1.5，Z向深度偏置为1.5，如图3-2-91所示。</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（4）点击“操作”区域中的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，预览刀具路径参数的设置效果，如图3-2-92。</a:t>
            </a: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52" name="图片 252"/>
          <p:cNvPicPr>
            <a:picLocks noChangeAspect="1"/>
          </p:cNvPicPr>
          <p:nvPr>
            <p:custDataLst>
              <p:tags r:id="rId1"/>
            </p:custDataLst>
          </p:nvPr>
        </p:nvPicPr>
        <p:blipFill>
          <a:blip r:embed="rId2"/>
          <a:stretch>
            <a:fillRect/>
          </a:stretch>
        </p:blipFill>
        <p:spPr>
          <a:xfrm>
            <a:off x="3996055" y="1412875"/>
            <a:ext cx="360000" cy="360000"/>
          </a:xfrm>
          <a:prstGeom prst="rect">
            <a:avLst/>
          </a:prstGeom>
        </p:spPr>
      </p:pic>
      <p:pic>
        <p:nvPicPr>
          <p:cNvPr id="4" name="图片 463"/>
          <p:cNvPicPr>
            <a:picLocks noChangeAspect="1"/>
          </p:cNvPicPr>
          <p:nvPr>
            <p:custDataLst>
              <p:tags r:id="rId3"/>
            </p:custDataLst>
          </p:nvPr>
        </p:nvPicPr>
        <p:blipFill>
          <a:blip r:embed="rId4"/>
          <a:srcRect l="12073"/>
          <a:stretch>
            <a:fillRect/>
          </a:stretch>
        </p:blipFill>
        <p:spPr>
          <a:xfrm>
            <a:off x="3510000" y="1844985"/>
            <a:ext cx="522605" cy="288290"/>
          </a:xfrm>
          <a:prstGeom prst="rect">
            <a:avLst/>
          </a:prstGeom>
        </p:spPr>
      </p:pic>
      <p:pic>
        <p:nvPicPr>
          <p:cNvPr id="253" name="图片 253"/>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322580" y="3556000"/>
            <a:ext cx="2459355" cy="2223770"/>
          </a:xfrm>
          <a:prstGeom prst="rect">
            <a:avLst/>
          </a:prstGeom>
        </p:spPr>
      </p:pic>
      <p:pic>
        <p:nvPicPr>
          <p:cNvPr id="255" name="图片 25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2957830" y="3830320"/>
            <a:ext cx="3012440" cy="1949450"/>
          </a:xfrm>
          <a:prstGeom prst="rect">
            <a:avLst/>
          </a:prstGeom>
        </p:spPr>
      </p:pic>
      <p:pic>
        <p:nvPicPr>
          <p:cNvPr id="259" name="图片 259"/>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6146165" y="3343275"/>
            <a:ext cx="2608580" cy="2436495"/>
          </a:xfrm>
          <a:prstGeom prst="rect">
            <a:avLst/>
          </a:prstGeom>
        </p:spPr>
      </p:pic>
      <p:pic>
        <p:nvPicPr>
          <p:cNvPr id="100" name="图片 100"/>
          <p:cNvPicPr>
            <a:picLocks noChangeAspect="1"/>
          </p:cNvPicPr>
          <p:nvPr>
            <p:custDataLst>
              <p:tags r:id="rId11"/>
            </p:custDataLst>
          </p:nvPr>
        </p:nvPicPr>
        <p:blipFill>
          <a:blip r:embed="rId12"/>
          <a:stretch>
            <a:fillRect/>
          </a:stretch>
        </p:blipFill>
        <p:spPr>
          <a:xfrm>
            <a:off x="3059430" y="2564765"/>
            <a:ext cx="360000" cy="360000"/>
          </a:xfrm>
          <a:prstGeom prst="rect">
            <a:avLst/>
          </a:prstGeom>
        </p:spPr>
      </p:pic>
      <p:sp>
        <p:nvSpPr>
          <p:cNvPr id="6" name="文本框 5"/>
          <p:cNvSpPr txBox="1"/>
          <p:nvPr/>
        </p:nvSpPr>
        <p:spPr>
          <a:xfrm>
            <a:off x="395605" y="5877560"/>
            <a:ext cx="243268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3-2-90 </a:t>
            </a:r>
            <a:r>
              <a:rPr lang="zh-CN" sz="1700" b="0">
                <a:solidFill>
                  <a:srgbClr val="070707"/>
                </a:solidFill>
                <a:latin typeface="Calibri" panose="020F0502020204030204" charset="0"/>
                <a:ea typeface="宋体" panose="02010600030101010101" pitchFamily="2" charset="-122"/>
              </a:rPr>
              <a:t>倒角面选取</a:t>
            </a:r>
            <a:endParaRPr lang="zh-CN" altLang="en-US" sz="1700" b="0">
              <a:solidFill>
                <a:srgbClr val="070707"/>
              </a:solidFill>
              <a:latin typeface="Calibri" panose="020F0502020204030204" charset="0"/>
              <a:ea typeface="宋体" panose="02010600030101010101" pitchFamily="2" charset="-122"/>
            </a:endParaRPr>
          </a:p>
        </p:txBody>
      </p:sp>
      <p:sp>
        <p:nvSpPr>
          <p:cNvPr id="7" name="文本框 6"/>
          <p:cNvSpPr txBox="1"/>
          <p:nvPr/>
        </p:nvSpPr>
        <p:spPr>
          <a:xfrm>
            <a:off x="3347720" y="5877560"/>
            <a:ext cx="209740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3-2-91 </a:t>
            </a:r>
            <a:r>
              <a:rPr lang="zh-CN" sz="1700" b="0">
                <a:solidFill>
                  <a:srgbClr val="070707"/>
                </a:solidFill>
                <a:latin typeface="Calibri" panose="020F0502020204030204" charset="0"/>
                <a:ea typeface="宋体" panose="02010600030101010101" pitchFamily="2" charset="-122"/>
              </a:rPr>
              <a:t>刀轨设置</a:t>
            </a:r>
            <a:endParaRPr lang="zh-CN" altLang="en-US" sz="1700" b="0">
              <a:solidFill>
                <a:srgbClr val="070707"/>
              </a:solidFill>
              <a:latin typeface="Calibri" panose="020F0502020204030204" charset="0"/>
              <a:ea typeface="宋体" panose="02010600030101010101" pitchFamily="2" charset="-122"/>
            </a:endParaRPr>
          </a:p>
        </p:txBody>
      </p:sp>
      <p:sp>
        <p:nvSpPr>
          <p:cNvPr id="8" name="文本框 7"/>
          <p:cNvSpPr txBox="1"/>
          <p:nvPr/>
        </p:nvSpPr>
        <p:spPr>
          <a:xfrm>
            <a:off x="6443980" y="5877560"/>
            <a:ext cx="2193290"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3-2-92 </a:t>
            </a:r>
            <a:r>
              <a:rPr lang="zh-CN" sz="1700" b="0">
                <a:solidFill>
                  <a:srgbClr val="070707"/>
                </a:solidFill>
                <a:latin typeface="Calibri" panose="020F0502020204030204" charset="0"/>
                <a:ea typeface="宋体" panose="02010600030101010101" pitchFamily="2" charset="-122"/>
              </a:rPr>
              <a:t>刀路预览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38455" y="1343025"/>
            <a:ext cx="8551545" cy="440753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（5）设置切削参数。点击“刀轨设置”区域中的“进给率和速度”        </a:t>
            </a:r>
            <a:r>
              <a:rPr lang="zh-CN" altLang="en-US" sz="1800" b="1" kern="0" dirty="0">
                <a:solidFill>
                  <a:schemeClr val="hlink"/>
                </a:solidFill>
                <a:latin typeface="Times New Roman" panose="02020603050405020304" charset="0"/>
                <a:cs typeface="Times New Roman" panose="02020603050405020304" charset="0"/>
                <a:sym typeface="+mn-ea"/>
              </a:rPr>
              <a:t>，进入“进给率和速度”对话框，在“主轴速度”区域中，勾选      图标，在文本框填上“2500”，在“进给率”区域中的“切削”文本框填上1000，点击       计算，点击          ，返回“实体轮廓3D”。</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（6）仿真。点击“操作”区域中的       进行计算，再点击        图标进入3D仿真，把“动画速度”调整到“2”，便于观察。点击             进行仿</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真，如图3-2-93所示。确认无误后，两次           </a:t>
            </a:r>
            <a:r>
              <a:rPr lang="zh-CN" altLang="en-US" sz="1800" b="1" kern="0" dirty="0">
                <a:solidFill>
                  <a:schemeClr val="hlink"/>
                </a:solidFill>
                <a:latin typeface="Times New Roman" panose="02020603050405020304" charset="0"/>
                <a:cs typeface="Times New Roman" panose="02020603050405020304" charset="0"/>
                <a:sym typeface="+mn-ea"/>
              </a:rPr>
              <a:t>后完成</a:t>
            </a:r>
            <a:endParaRPr lang="zh-CN" altLang="en-US" sz="1800" b="1" kern="0" dirty="0">
              <a:solidFill>
                <a:schemeClr val="hlink"/>
              </a:solidFill>
              <a:latin typeface="Times New Roman" panose="02020603050405020304" charset="0"/>
              <a:cs typeface="Times New Roman" panose="02020603050405020304" charset="0"/>
              <a:sym typeface="+mn-ea"/>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a:p>
          <a:p>
            <a:pPr marL="0" indent="0"/>
            <a:endParaRPr lang="zh-CN" altLang="en-US" sz="1050"/>
          </a:p>
        </p:txBody>
      </p:sp>
      <p:pic>
        <p:nvPicPr>
          <p:cNvPr id="266" name="图片 26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008370" y="3506470"/>
            <a:ext cx="2750820" cy="2512695"/>
          </a:xfrm>
          <a:prstGeom prst="rect">
            <a:avLst/>
          </a:prstGeom>
        </p:spPr>
      </p:pic>
      <p:pic>
        <p:nvPicPr>
          <p:cNvPr id="12" name="图片 103"/>
          <p:cNvPicPr>
            <a:picLocks noChangeAspect="1"/>
          </p:cNvPicPr>
          <p:nvPr/>
        </p:nvPicPr>
        <p:blipFill>
          <a:blip r:embed="rId3"/>
          <a:stretch>
            <a:fillRect/>
          </a:stretch>
        </p:blipFill>
        <p:spPr>
          <a:xfrm>
            <a:off x="6804025" y="1478280"/>
            <a:ext cx="356400" cy="356400"/>
          </a:xfrm>
          <a:prstGeom prst="rect">
            <a:avLst/>
          </a:prstGeom>
        </p:spPr>
      </p:pic>
      <p:pic>
        <p:nvPicPr>
          <p:cNvPr id="13" name="图片 104"/>
          <p:cNvPicPr>
            <a:picLocks noChangeAspect="1"/>
          </p:cNvPicPr>
          <p:nvPr/>
        </p:nvPicPr>
        <p:blipFill>
          <a:blip r:embed="rId4"/>
          <a:stretch>
            <a:fillRect/>
          </a:stretch>
        </p:blipFill>
        <p:spPr>
          <a:xfrm>
            <a:off x="4963160" y="1915160"/>
            <a:ext cx="288000" cy="288000"/>
          </a:xfrm>
          <a:prstGeom prst="rect">
            <a:avLst/>
          </a:prstGeom>
        </p:spPr>
      </p:pic>
      <p:pic>
        <p:nvPicPr>
          <p:cNvPr id="14" name="图片 105"/>
          <p:cNvPicPr>
            <a:picLocks noChangeAspect="1"/>
          </p:cNvPicPr>
          <p:nvPr/>
        </p:nvPicPr>
        <p:blipFill>
          <a:blip r:embed="rId5"/>
          <a:stretch>
            <a:fillRect/>
          </a:stretch>
        </p:blipFill>
        <p:spPr>
          <a:xfrm>
            <a:off x="5323205" y="2321560"/>
            <a:ext cx="288000" cy="288000"/>
          </a:xfrm>
          <a:prstGeom prst="rect">
            <a:avLst/>
          </a:prstGeom>
        </p:spPr>
      </p:pic>
      <p:pic>
        <p:nvPicPr>
          <p:cNvPr id="15" name="图片 463"/>
          <p:cNvPicPr>
            <a:picLocks noChangeAspect="1"/>
          </p:cNvPicPr>
          <p:nvPr>
            <p:custDataLst>
              <p:tags r:id="rId6"/>
            </p:custDataLst>
          </p:nvPr>
        </p:nvPicPr>
        <p:blipFill>
          <a:blip r:embed="rId7"/>
          <a:srcRect l="12073"/>
          <a:stretch>
            <a:fillRect/>
          </a:stretch>
        </p:blipFill>
        <p:spPr>
          <a:xfrm>
            <a:off x="6875500" y="2321870"/>
            <a:ext cx="522605" cy="288290"/>
          </a:xfrm>
          <a:prstGeom prst="rect">
            <a:avLst/>
          </a:prstGeom>
        </p:spPr>
      </p:pic>
      <p:pic>
        <p:nvPicPr>
          <p:cNvPr id="16" name="图片 107"/>
          <p:cNvPicPr>
            <a:picLocks noChangeAspect="1"/>
          </p:cNvPicPr>
          <p:nvPr/>
        </p:nvPicPr>
        <p:blipFill>
          <a:blip r:embed="rId8"/>
          <a:stretch>
            <a:fillRect/>
          </a:stretch>
        </p:blipFill>
        <p:spPr>
          <a:xfrm>
            <a:off x="3789680" y="3096000"/>
            <a:ext cx="360000" cy="360000"/>
          </a:xfrm>
          <a:prstGeom prst="rect">
            <a:avLst/>
          </a:prstGeom>
        </p:spPr>
      </p:pic>
      <p:pic>
        <p:nvPicPr>
          <p:cNvPr id="17" name="图片 108"/>
          <p:cNvPicPr>
            <a:picLocks noChangeAspect="1"/>
          </p:cNvPicPr>
          <p:nvPr/>
        </p:nvPicPr>
        <p:blipFill>
          <a:blip r:embed="rId9"/>
          <a:stretch>
            <a:fillRect/>
          </a:stretch>
        </p:blipFill>
        <p:spPr>
          <a:xfrm>
            <a:off x="6048000" y="3096260"/>
            <a:ext cx="360000" cy="360000"/>
          </a:xfrm>
          <a:prstGeom prst="rect">
            <a:avLst/>
          </a:prstGeom>
        </p:spPr>
      </p:pic>
      <p:pic>
        <p:nvPicPr>
          <p:cNvPr id="18" name="图片 109"/>
          <p:cNvPicPr>
            <a:picLocks noChangeAspect="1"/>
          </p:cNvPicPr>
          <p:nvPr/>
        </p:nvPicPr>
        <p:blipFill>
          <a:blip r:embed="rId10"/>
          <a:stretch>
            <a:fillRect/>
          </a:stretch>
        </p:blipFill>
        <p:spPr>
          <a:xfrm>
            <a:off x="4462780" y="3564000"/>
            <a:ext cx="699840" cy="259200"/>
          </a:xfrm>
          <a:prstGeom prst="rect">
            <a:avLst/>
          </a:prstGeom>
        </p:spPr>
      </p:pic>
      <p:pic>
        <p:nvPicPr>
          <p:cNvPr id="19" name="图片 463"/>
          <p:cNvPicPr>
            <a:picLocks noChangeAspect="1"/>
          </p:cNvPicPr>
          <p:nvPr>
            <p:custDataLst>
              <p:tags r:id="rId11"/>
            </p:custDataLst>
          </p:nvPr>
        </p:nvPicPr>
        <p:blipFill>
          <a:blip r:embed="rId7"/>
          <a:srcRect l="12073"/>
          <a:stretch>
            <a:fillRect/>
          </a:stretch>
        </p:blipFill>
        <p:spPr>
          <a:xfrm>
            <a:off x="4550400" y="3952800"/>
            <a:ext cx="522605" cy="288290"/>
          </a:xfrm>
          <a:prstGeom prst="rect">
            <a:avLst/>
          </a:prstGeom>
        </p:spPr>
      </p:pic>
      <p:sp>
        <p:nvSpPr>
          <p:cNvPr id="20" name="文本框 19"/>
          <p:cNvSpPr txBox="1"/>
          <p:nvPr/>
        </p:nvSpPr>
        <p:spPr>
          <a:xfrm>
            <a:off x="5521325" y="6090920"/>
            <a:ext cx="2921635" cy="352425"/>
          </a:xfrm>
          <a:prstGeom prst="rect">
            <a:avLst/>
          </a:prstGeom>
          <a:noFill/>
          <a:ln w="9525">
            <a:noFill/>
          </a:ln>
        </p:spPr>
        <p:txBody>
          <a:bodyPr wrap="square">
            <a:spAutoFit/>
          </a:bodyPr>
          <a:p>
            <a:pPr marL="0" indent="93345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cs typeface="Times New Roman" panose="02020603050405020304" charset="0"/>
              </a:rPr>
              <a:t>3-2-93 </a:t>
            </a:r>
            <a:r>
              <a:rPr lang="zh-CN" sz="1700" b="0">
                <a:solidFill>
                  <a:srgbClr val="070707"/>
                </a:solidFill>
                <a:latin typeface="Calibri" panose="020F0502020204030204" charset="0"/>
                <a:ea typeface="宋体" panose="02010600030101010101" pitchFamily="2" charset="-122"/>
              </a:rPr>
              <a:t>加工仿真</a:t>
            </a:r>
            <a:endParaRPr lang="zh-CN" altLang="en-US" sz="1700" b="0">
              <a:solidFill>
                <a:srgbClr val="070707"/>
              </a:solidFill>
              <a:latin typeface="Calibri" panose="020F0502020204030204" charset="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12" action="ppaction://hlinksldjump"/>
          </p:cNvPr>
          <p:cNvPicPr>
            <a:picLocks noChangeAspect="1"/>
          </p:cNvPicPr>
          <p:nvPr>
            <p:custDataLst>
              <p:tags r:id="rId13"/>
            </p:custDataLst>
          </p:nvPr>
        </p:nvPicPr>
        <p:blipFill>
          <a:blip r:embed="rId14"/>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520065" y="1341120"/>
            <a:ext cx="8396605" cy="4352925"/>
          </a:xfrm>
        </p:spPr>
        <p:txBody>
          <a:bodyPr/>
          <a:lstStyle/>
          <a:p>
            <a:pPr marL="0" indent="0" algn="l">
              <a:lnSpc>
                <a:spcPct val="90000"/>
              </a:lnSpc>
              <a:buNone/>
            </a:pPr>
            <a:r>
              <a:rPr lang="en-US" altLang="zh-CN" sz="2500" dirty="0">
                <a:latin typeface="华文中宋" panose="02010600040101010101" pitchFamily="2" charset="-122"/>
                <a:ea typeface="华文中宋" panose="02010600040101010101" pitchFamily="2" charset="-122"/>
              </a:rPr>
              <a:t>                  </a:t>
            </a:r>
            <a:r>
              <a:rPr lang="zh-CN" altLang="zh-CN" sz="2500" dirty="0">
                <a:latin typeface="华文中宋" panose="02010600040101010101" pitchFamily="2" charset="-122"/>
                <a:ea typeface="华文中宋" panose="02010600040101010101" pitchFamily="2" charset="-122"/>
              </a:rPr>
              <a:t>任务</a:t>
            </a:r>
            <a:r>
              <a:rPr lang="en-US" altLang="zh-CN" sz="2500" dirty="0">
                <a:latin typeface="华文中宋" panose="02010600040101010101" pitchFamily="2" charset="-122"/>
                <a:ea typeface="华文中宋" panose="02010600040101010101" pitchFamily="2" charset="-122"/>
              </a:rPr>
              <a:t>1  </a:t>
            </a:r>
            <a:r>
              <a:rPr lang="zh-CN" altLang="zh-CN" sz="2500" dirty="0">
                <a:latin typeface="华文中宋" panose="02010600040101010101" pitchFamily="2" charset="-122"/>
                <a:ea typeface="华文中宋" panose="02010600040101010101" pitchFamily="2" charset="-122"/>
                <a:sym typeface="+mn-ea"/>
              </a:rPr>
              <a:t>五角星零件加工</a:t>
            </a:r>
            <a:endParaRPr lang="en-US" altLang="zh-CN" sz="2500" b="0" dirty="0" smtClean="0">
              <a:latin typeface="华文中宋" panose="02010600040101010101" pitchFamily="2" charset="-122"/>
              <a:ea typeface="华文中宋" panose="02010600040101010101" pitchFamily="2" charset="-122"/>
            </a:endParaRPr>
          </a:p>
          <a:p>
            <a:pPr marL="0" indent="0" latinLnBrk="0">
              <a:lnSpc>
                <a:spcPct val="150000"/>
              </a:lnSpc>
              <a:spcBef>
                <a:spcPts val="0"/>
              </a:spcBef>
              <a:buNone/>
            </a:pPr>
            <a:r>
              <a:rPr lang="zh-CN" altLang="en-US" sz="2400" b="0" dirty="0" smtClean="0">
                <a:solidFill>
                  <a:srgbClr val="FF0000"/>
                </a:solidFill>
              </a:rPr>
              <a:t>2.1</a:t>
            </a:r>
            <a:r>
              <a:rPr lang="en-US" altLang="zh-CN" sz="2400" dirty="0" smtClean="0">
                <a:solidFill>
                  <a:srgbClr val="FF0000"/>
                </a:solidFill>
              </a:rPr>
              <a:t> </a:t>
            </a:r>
            <a:r>
              <a:rPr lang="zh-CN" altLang="en-US" sz="2400" dirty="0" smtClean="0">
                <a:solidFill>
                  <a:srgbClr val="FF0000"/>
                </a:solidFill>
              </a:rPr>
              <a:t>轮廓铣类型及操作</a:t>
            </a:r>
            <a:r>
              <a:rPr lang="zh-CN" altLang="zh-CN" sz="2400" dirty="0" smtClean="0">
                <a:solidFill>
                  <a:srgbClr val="FF0000"/>
                </a:solidFill>
              </a:rPr>
              <a:t>：</a:t>
            </a:r>
            <a:endParaRPr lang="zh-CN" altLang="zh-CN" sz="2400" dirty="0">
              <a:solidFill>
                <a:srgbClr val="FF0000"/>
              </a:solidFill>
            </a:endParaRPr>
          </a:p>
          <a:p>
            <a:pPr>
              <a:lnSpc>
                <a:spcPct val="150000"/>
              </a:lnSpc>
            </a:pPr>
            <a:r>
              <a:rPr sz="1800" dirty="0"/>
              <a:t> 在</a:t>
            </a:r>
            <a:r>
              <a:rPr sz="1800" dirty="0">
                <a:latin typeface="Times New Roman" panose="02020603050405020304" charset="0"/>
                <a:cs typeface="Times New Roman" panose="02020603050405020304" charset="0"/>
              </a:rPr>
              <a:t>“应用模块”中选择“加工”模块</a:t>
            </a:r>
            <a:r>
              <a:rPr lang="en-US" sz="1800" dirty="0">
                <a:latin typeface="Times New Roman" panose="02020603050405020304" charset="0"/>
                <a:cs typeface="Times New Roman" panose="02020603050405020304" charset="0"/>
              </a:rPr>
              <a:t>       </a:t>
            </a:r>
            <a:r>
              <a:rPr sz="1800" dirty="0">
                <a:latin typeface="Times New Roman" panose="02020603050405020304" charset="0"/>
                <a:cs typeface="Times New Roman" panose="02020603050405020304" charset="0"/>
              </a:rPr>
              <a:t>后，选择“mill_contour”工序（图3-2-1），当我们点击“创建工序”</a:t>
            </a:r>
            <a:r>
              <a:rPr lang="en-US" sz="1800" dirty="0">
                <a:latin typeface="Times New Roman" panose="02020603050405020304" charset="0"/>
                <a:cs typeface="Times New Roman" panose="02020603050405020304" charset="0"/>
              </a:rPr>
              <a:t>          </a:t>
            </a:r>
            <a:r>
              <a:rPr sz="1800" dirty="0">
                <a:latin typeface="Times New Roman" panose="02020603050405020304" charset="0"/>
                <a:cs typeface="Times New Roman" panose="02020603050405020304" charset="0"/>
              </a:rPr>
              <a:t>后，系统会弹出图3-2-2所示的“创建工序”对话框。它提供了所有轮廓铣加工工序的类型，下面对各个工序类型进行简单介绍。</a:t>
            </a:r>
            <a:endParaRPr sz="1800" dirty="0">
              <a:latin typeface="Times New Roman" panose="02020603050405020304" charset="0"/>
              <a:cs typeface="Times New Roman" panose="02020603050405020304" charset="0"/>
            </a:endParaRPr>
          </a:p>
          <a:p>
            <a:pPr marL="457200" lvl="1" indent="0">
              <a:lnSpc>
                <a:spcPct val="90000"/>
              </a:lnSpc>
              <a:buNone/>
            </a:pPr>
            <a:r>
              <a:rPr lang="en-US" altLang="zh-CN" dirty="0" smtClean="0">
                <a:solidFill>
                  <a:schemeClr val="tx2"/>
                </a:solidFill>
                <a:ea typeface="宋体" panose="02010600030101010101" pitchFamily="2" charset="-122"/>
              </a:rPr>
              <a:t> </a:t>
            </a:r>
            <a:endParaRPr lang="en-US" altLang="zh-CN" dirty="0">
              <a:solidFill>
                <a:schemeClr val="tx2"/>
              </a:solidFill>
              <a:ea typeface="宋体" panose="02010600030101010101" pitchFamily="2" charset="-122"/>
            </a:endParaRPr>
          </a:p>
        </p:txBody>
      </p:sp>
      <p:pic>
        <p:nvPicPr>
          <p:cNvPr id="2" name="图片 2"/>
          <p:cNvPicPr>
            <a:picLocks noChangeAspect="1"/>
          </p:cNvPicPr>
          <p:nvPr>
            <p:custDataLst>
              <p:tags r:id="rId1"/>
            </p:custDataLst>
          </p:nvPr>
        </p:nvPicPr>
        <p:blipFill>
          <a:blip r:embed="rId2"/>
          <a:stretch>
            <a:fillRect/>
          </a:stretch>
        </p:blipFill>
        <p:spPr>
          <a:xfrm>
            <a:off x="4284345" y="2277110"/>
            <a:ext cx="303530" cy="497840"/>
          </a:xfrm>
          <a:prstGeom prst="rect">
            <a:avLst/>
          </a:prstGeom>
        </p:spPr>
      </p:pic>
      <p:pic>
        <p:nvPicPr>
          <p:cNvPr id="4" name="图片 4"/>
          <p:cNvPicPr>
            <a:picLocks noChangeAspect="1"/>
          </p:cNvPicPr>
          <p:nvPr>
            <p:custDataLst>
              <p:tags r:id="rId3"/>
            </p:custDataLst>
          </p:nvPr>
        </p:nvPicPr>
        <p:blipFill>
          <a:blip r:embed="rId4"/>
          <a:stretch>
            <a:fillRect/>
          </a:stretch>
        </p:blipFill>
        <p:spPr>
          <a:xfrm>
            <a:off x="3275965" y="2708910"/>
            <a:ext cx="441325" cy="441325"/>
          </a:xfrm>
          <a:prstGeom prst="rect">
            <a:avLst/>
          </a:prstGeom>
        </p:spPr>
      </p:pic>
      <p:pic>
        <p:nvPicPr>
          <p:cNvPr id="130" name="图片 130"/>
          <p:cNvPicPr>
            <a:picLocks noChangeAspect="1"/>
          </p:cNvPicPr>
          <p:nvPr>
            <p:custDataLst>
              <p:tags r:id="rId5"/>
            </p:custDataLst>
          </p:nvPr>
        </p:nvPicPr>
        <p:blipFill>
          <a:blip r:embed="rId6"/>
          <a:stretch>
            <a:fillRect/>
          </a:stretch>
        </p:blipFill>
        <p:spPr>
          <a:xfrm>
            <a:off x="2556510" y="3644900"/>
            <a:ext cx="3497580" cy="2369820"/>
          </a:xfrm>
          <a:prstGeom prst="rect">
            <a:avLst/>
          </a:prstGeom>
        </p:spPr>
      </p:pic>
      <p:sp>
        <p:nvSpPr>
          <p:cNvPr id="100" name="文本框 99"/>
          <p:cNvSpPr txBox="1"/>
          <p:nvPr/>
        </p:nvSpPr>
        <p:spPr>
          <a:xfrm>
            <a:off x="2267585" y="6021705"/>
            <a:ext cx="5080000" cy="368300"/>
          </a:xfrm>
          <a:prstGeom prst="rect">
            <a:avLst/>
          </a:prstGeom>
          <a:noFill/>
          <a:ln w="9525">
            <a:noFill/>
          </a:ln>
        </p:spPr>
        <p:txBody>
          <a:bodyPr>
            <a:spAutoFit/>
          </a:bodyPr>
          <a:p>
            <a:pPr marL="0" indent="800100"/>
            <a:r>
              <a:rPr lang="zh-CN" sz="1800" b="0">
                <a:solidFill>
                  <a:srgbClr val="070707"/>
                </a:solidFill>
                <a:latin typeface="Times New Roman" panose="02020603050405020304" charset="0"/>
                <a:ea typeface="宋体" panose="02010600030101010101" pitchFamily="2" charset="-122"/>
                <a:cs typeface="Times New Roman" panose="02020603050405020304" charset="0"/>
              </a:rPr>
              <a:t>图</a:t>
            </a:r>
            <a:r>
              <a:rPr lang="en-US" sz="1800" b="0">
                <a:solidFill>
                  <a:srgbClr val="070707"/>
                </a:solidFill>
                <a:latin typeface="Times New Roman" panose="02020603050405020304" charset="0"/>
                <a:ea typeface="宋体" panose="02010600030101010101" pitchFamily="2" charset="-122"/>
                <a:cs typeface="Times New Roman" panose="02020603050405020304" charset="0"/>
              </a:rPr>
              <a:t>3-2-1  CAM</a:t>
            </a:r>
            <a:r>
              <a:rPr lang="zh-CN" sz="1800" b="0">
                <a:solidFill>
                  <a:srgbClr val="070707"/>
                </a:solidFill>
                <a:latin typeface="Times New Roman" panose="02020603050405020304" charset="0"/>
                <a:ea typeface="宋体" panose="02010600030101010101" pitchFamily="2" charset="-122"/>
                <a:cs typeface="Times New Roman" panose="02020603050405020304" charset="0"/>
              </a:rPr>
              <a:t>模块选择</a:t>
            </a:r>
            <a:endParaRPr lang="zh-CN" altLang="en-US" sz="1800" b="0">
              <a:solidFill>
                <a:srgbClr val="070707"/>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9" name="文本框 108"/>
          <p:cNvSpPr txBox="1"/>
          <p:nvPr/>
        </p:nvSpPr>
        <p:spPr>
          <a:xfrm>
            <a:off x="1410335" y="1414145"/>
            <a:ext cx="6654165" cy="475615"/>
          </a:xfrm>
          <a:prstGeom prst="rect">
            <a:avLst/>
          </a:prstGeom>
          <a:noFill/>
          <a:ln w="9525">
            <a:noFill/>
          </a:ln>
        </p:spPr>
        <p:txBody>
          <a:bodyPr wrap="square">
            <a:spAutoFit/>
          </a:bodyPr>
          <a:p>
            <a:pPr marL="0" indent="0" algn="ctr"/>
            <a:r>
              <a:rPr lang="zh-CN" altLang="zh-CN" sz="2500" b="1" kern="0" dirty="0">
                <a:solidFill>
                  <a:schemeClr val="hlink"/>
                </a:solidFill>
                <a:latin typeface="华文中宋" panose="02010600040101010101" pitchFamily="2" charset="-122"/>
                <a:ea typeface="华文中宋" panose="02010600040101010101" pitchFamily="2" charset="-122"/>
              </a:rPr>
              <a:t>任务2  “1+X证书项目”的平面铣削加工编程</a:t>
            </a:r>
            <a:endParaRPr lang="zh-CN" altLang="zh-CN" sz="2500" b="1" kern="0" dirty="0">
              <a:solidFill>
                <a:schemeClr val="hlink"/>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355600" y="2074545"/>
            <a:ext cx="8560435" cy="867854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3.1 项目分析</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图3-3-1所示的零件图是数控车铣加工职业技能等级（中级）实操练习题之一。由图可知，我们需要加工一个尺寸为          </a:t>
            </a:r>
            <a:r>
              <a:rPr lang="en-US" altLang="zh-CN" sz="1800" b="1" kern="0" dirty="0">
                <a:solidFill>
                  <a:schemeClr val="hlink"/>
                </a:solidFill>
                <a:latin typeface="Times New Roman" panose="02020603050405020304" charset="0"/>
                <a:cs typeface="Times New Roman" panose="02020603050405020304" charset="0"/>
              </a:rPr>
              <a:t>x</a:t>
            </a: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x      </a:t>
            </a:r>
            <a:r>
              <a:rPr lang="zh-CN" altLang="en-US" sz="1800" b="1" kern="0" dirty="0">
                <a:solidFill>
                  <a:schemeClr val="hlink"/>
                </a:solidFill>
                <a:latin typeface="Times New Roman" panose="02020603050405020304" charset="0"/>
                <a:cs typeface="Times New Roman" panose="02020603050405020304" charset="0"/>
              </a:rPr>
              <a:t>    的轴承座，加工基准为A面，公差为              。上一章我们已经加工了基准面A所在的形状和尺寸。我们接着加工反面B面，由于A面的轴承孔            与反面B            面孔有同轴要求，因此反面B面的形状和尺寸加工的基准也按孔            的圆心为基准。反面B面的加工坐标原点必须设置在孔            的圆心上。在实际加工中，应采取分中棒对A面已加工好的孔        </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   进行分中，找出X、Y轴的中心点，达到减少对刀误差的目的。</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10" name="图片 109"/>
          <p:cNvPicPr/>
          <p:nvPr/>
        </p:nvPicPr>
        <p:blipFill>
          <a:blip r:embed="rId1"/>
          <a:stretch>
            <a:fillRect/>
          </a:stretch>
        </p:blipFill>
        <p:spPr>
          <a:xfrm>
            <a:off x="4206875" y="3067050"/>
            <a:ext cx="400050" cy="190500"/>
          </a:xfrm>
          <a:prstGeom prst="rect">
            <a:avLst/>
          </a:prstGeom>
          <a:noFill/>
          <a:ln w="9525">
            <a:noFill/>
          </a:ln>
        </p:spPr>
      </p:pic>
      <p:sp>
        <p:nvSpPr>
          <p:cNvPr id="111" name="文本框 110"/>
          <p:cNvSpPr txBox="1"/>
          <p:nvPr/>
        </p:nvSpPr>
        <p:spPr>
          <a:xfrm>
            <a:off x="4064000" y="5113020"/>
            <a:ext cx="308610" cy="252730"/>
          </a:xfrm>
          <a:prstGeom prst="rect">
            <a:avLst/>
          </a:prstGeom>
          <a:noFill/>
          <a:ln w="9525">
            <a:noFill/>
          </a:ln>
        </p:spPr>
        <p:txBody>
          <a:bodyPr wrap="square">
            <a:spAutoFit/>
          </a:bodyPr>
          <a:p>
            <a:pPr marL="0" indent="0"/>
            <a:r>
              <a:rPr lang="en-US" sz="1050" b="0">
                <a:latin typeface="Calibri" panose="020F0502020204030204" charset="0"/>
                <a:ea typeface="宋体" panose="02010600030101010101" pitchFamily="2" charset="-122"/>
                <a:cs typeface="Times New Roman" panose="02020603050405020304" charset="0"/>
              </a:rPr>
              <a:t>×</a:t>
            </a:r>
            <a:endParaRPr lang="zh-CN" altLang="en-US"/>
          </a:p>
        </p:txBody>
      </p:sp>
      <p:pic>
        <p:nvPicPr>
          <p:cNvPr id="6" name="图片 5"/>
          <p:cNvPicPr/>
          <p:nvPr/>
        </p:nvPicPr>
        <p:blipFill>
          <a:blip r:embed="rId2"/>
          <a:stretch>
            <a:fillRect/>
          </a:stretch>
        </p:blipFill>
        <p:spPr>
          <a:xfrm>
            <a:off x="4860925" y="3067050"/>
            <a:ext cx="400050" cy="190500"/>
          </a:xfrm>
          <a:prstGeom prst="rect">
            <a:avLst/>
          </a:prstGeom>
          <a:noFill/>
          <a:ln w="9525">
            <a:noFill/>
          </a:ln>
        </p:spPr>
      </p:pic>
      <p:sp>
        <p:nvSpPr>
          <p:cNvPr id="112" name="文本框 111"/>
          <p:cNvSpPr txBox="1"/>
          <p:nvPr/>
        </p:nvSpPr>
        <p:spPr>
          <a:xfrm>
            <a:off x="4371975" y="3524250"/>
            <a:ext cx="5080000" cy="252730"/>
          </a:xfrm>
          <a:prstGeom prst="rect">
            <a:avLst/>
          </a:prstGeom>
          <a:noFill/>
          <a:ln w="9525">
            <a:noFill/>
          </a:ln>
        </p:spPr>
        <p:txBody>
          <a:bodyPr>
            <a:spAutoFit/>
          </a:bodyPr>
          <a:p>
            <a:pPr marL="0" indent="0"/>
            <a:r>
              <a:rPr lang="en-US" sz="1050" b="0">
                <a:latin typeface="Calibri" panose="020F0502020204030204" charset="0"/>
                <a:ea typeface="宋体" panose="02010600030101010101" pitchFamily="2" charset="-122"/>
                <a:cs typeface="Times New Roman" panose="02020603050405020304" charset="0"/>
              </a:rPr>
              <a:t>×</a:t>
            </a:r>
            <a:endParaRPr lang="zh-CN" altLang="en-US"/>
          </a:p>
        </p:txBody>
      </p:sp>
      <p:pic>
        <p:nvPicPr>
          <p:cNvPr id="7" name="图片 6"/>
          <p:cNvPicPr/>
          <p:nvPr/>
        </p:nvPicPr>
        <p:blipFill>
          <a:blip r:embed="rId3"/>
          <a:stretch>
            <a:fillRect/>
          </a:stretch>
        </p:blipFill>
        <p:spPr>
          <a:xfrm>
            <a:off x="5514975" y="3067050"/>
            <a:ext cx="447675" cy="190500"/>
          </a:xfrm>
          <a:prstGeom prst="rect">
            <a:avLst/>
          </a:prstGeom>
          <a:noFill/>
          <a:ln w="9525">
            <a:noFill/>
          </a:ln>
        </p:spPr>
      </p:pic>
      <p:pic>
        <p:nvPicPr>
          <p:cNvPr id="314" name="图片 314"/>
          <p:cNvPicPr>
            <a:picLocks noChangeAspect="1"/>
          </p:cNvPicPr>
          <p:nvPr/>
        </p:nvPicPr>
        <p:blipFill>
          <a:blip r:embed="rId4"/>
          <a:stretch>
            <a:fillRect/>
          </a:stretch>
        </p:blipFill>
        <p:spPr>
          <a:xfrm>
            <a:off x="1196975" y="3464560"/>
            <a:ext cx="704850" cy="228600"/>
          </a:xfrm>
          <a:prstGeom prst="rect">
            <a:avLst/>
          </a:prstGeom>
        </p:spPr>
      </p:pic>
      <p:pic>
        <p:nvPicPr>
          <p:cNvPr id="113" name="图片 112"/>
          <p:cNvPicPr/>
          <p:nvPr/>
        </p:nvPicPr>
        <p:blipFill>
          <a:blip r:embed="rId5"/>
          <a:stretch>
            <a:fillRect/>
          </a:stretch>
        </p:blipFill>
        <p:spPr>
          <a:xfrm>
            <a:off x="3378200" y="3917950"/>
            <a:ext cx="533400" cy="216000"/>
          </a:xfrm>
          <a:prstGeom prst="rect">
            <a:avLst/>
          </a:prstGeom>
          <a:noFill/>
          <a:ln w="9525">
            <a:noFill/>
          </a:ln>
        </p:spPr>
      </p:pic>
      <p:pic>
        <p:nvPicPr>
          <p:cNvPr id="114" name="图片 113"/>
          <p:cNvPicPr/>
          <p:nvPr/>
        </p:nvPicPr>
        <p:blipFill>
          <a:blip r:embed="rId6"/>
          <a:stretch>
            <a:fillRect/>
          </a:stretch>
        </p:blipFill>
        <p:spPr>
          <a:xfrm>
            <a:off x="4860925" y="3917950"/>
            <a:ext cx="533400" cy="216000"/>
          </a:xfrm>
          <a:prstGeom prst="rect">
            <a:avLst/>
          </a:prstGeom>
          <a:noFill/>
          <a:ln w="9525">
            <a:noFill/>
          </a:ln>
        </p:spPr>
      </p:pic>
      <p:pic>
        <p:nvPicPr>
          <p:cNvPr id="115" name="图片 114"/>
          <p:cNvPicPr/>
          <p:nvPr/>
        </p:nvPicPr>
        <p:blipFill>
          <a:blip r:embed="rId5"/>
          <a:stretch>
            <a:fillRect/>
          </a:stretch>
        </p:blipFill>
        <p:spPr>
          <a:xfrm>
            <a:off x="3726000" y="4294800"/>
            <a:ext cx="533400" cy="216000"/>
          </a:xfrm>
          <a:prstGeom prst="rect">
            <a:avLst/>
          </a:prstGeom>
          <a:noFill/>
          <a:ln w="9525">
            <a:noFill/>
          </a:ln>
        </p:spPr>
      </p:pic>
      <p:pic>
        <p:nvPicPr>
          <p:cNvPr id="116" name="图片 115"/>
          <p:cNvPicPr/>
          <p:nvPr/>
        </p:nvPicPr>
        <p:blipFill>
          <a:blip r:embed="rId5"/>
          <a:stretch>
            <a:fillRect/>
          </a:stretch>
        </p:blipFill>
        <p:spPr>
          <a:xfrm>
            <a:off x="1663700" y="4730750"/>
            <a:ext cx="533400" cy="216000"/>
          </a:xfrm>
          <a:prstGeom prst="rect">
            <a:avLst/>
          </a:prstGeom>
          <a:noFill/>
          <a:ln w="9525">
            <a:noFill/>
          </a:ln>
        </p:spPr>
      </p:pic>
      <p:pic>
        <p:nvPicPr>
          <p:cNvPr id="117" name="图片 116"/>
          <p:cNvPicPr/>
          <p:nvPr/>
        </p:nvPicPr>
        <p:blipFill>
          <a:blip r:embed="rId5"/>
          <a:stretch>
            <a:fillRect/>
          </a:stretch>
        </p:blipFill>
        <p:spPr>
          <a:xfrm>
            <a:off x="457200" y="5131435"/>
            <a:ext cx="533400" cy="216000"/>
          </a:xfrm>
          <a:prstGeom prst="rect">
            <a:avLst/>
          </a:prstGeom>
          <a:noFill/>
          <a:ln w="9525">
            <a:noFill/>
          </a:ln>
        </p:spPr>
      </p:pic>
    </p:spTree>
  </p:cSld>
  <p:clrMapOvr>
    <a:masterClrMapping/>
  </p:clrMapOvr>
  <p:transition>
    <p:wipe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pic>
        <p:nvPicPr>
          <p:cNvPr id="57" name="图片 57"/>
          <p:cNvPicPr>
            <a:picLocks noChangeAspect="1"/>
          </p:cNvPicPr>
          <p:nvPr/>
        </p:nvPicPr>
        <p:blipFill>
          <a:blip r:embed="rId1" cstate="print">
            <a:extLst>
              <a:ext uri="{28A0092B-C50C-407E-A947-70E740481C1C}">
                <a14:useLocalDpi xmlns:a14="http://schemas.microsoft.com/office/drawing/2010/main" val="0"/>
              </a:ext>
            </a:extLst>
          </a:blip>
          <a:srcRect l="1926" r="2807" b="1266"/>
          <a:stretch>
            <a:fillRect/>
          </a:stretch>
        </p:blipFill>
        <p:spPr>
          <a:xfrm>
            <a:off x="1227455" y="1348740"/>
            <a:ext cx="6849745" cy="4728210"/>
          </a:xfrm>
          <a:prstGeom prst="rect">
            <a:avLst/>
          </a:prstGeom>
          <a:ln>
            <a:noFill/>
          </a:ln>
        </p:spPr>
      </p:pic>
      <p:sp>
        <p:nvSpPr>
          <p:cNvPr id="118" name="文本框 117"/>
          <p:cNvSpPr txBox="1"/>
          <p:nvPr/>
        </p:nvSpPr>
        <p:spPr>
          <a:xfrm>
            <a:off x="3683000" y="6185535"/>
            <a:ext cx="2335530" cy="352425"/>
          </a:xfrm>
          <a:prstGeom prst="rect">
            <a:avLst/>
          </a:prstGeom>
          <a:noFill/>
          <a:ln w="9525">
            <a:noFill/>
          </a:ln>
        </p:spPr>
        <p:txBody>
          <a:bodyPr wrap="square">
            <a:spAutoFit/>
          </a:bodyPr>
          <a:p>
            <a:pPr marL="0" indent="0"/>
            <a:r>
              <a:rPr lang="zh-CN" sz="1700" b="0">
                <a:solidFill>
                  <a:srgbClr val="000000"/>
                </a:solidFill>
                <a:uFillTx/>
                <a:latin typeface="Calibri" panose="020F0502020204030204" charset="0"/>
                <a:ea typeface="宋体" panose="02010600030101010101" pitchFamily="2" charset="-122"/>
              </a:rPr>
              <a:t>图</a:t>
            </a:r>
            <a:r>
              <a:rPr lang="en-US" sz="1700" b="0">
                <a:solidFill>
                  <a:srgbClr val="000000"/>
                </a:solidFill>
                <a:uFillTx/>
                <a:latin typeface="Calibri" panose="020F0502020204030204" charset="0"/>
                <a:ea typeface="宋体" panose="02010600030101010101" pitchFamily="2" charset="-122"/>
                <a:cs typeface="Times New Roman" panose="02020603050405020304" charset="0"/>
              </a:rPr>
              <a:t>3-3-1 </a:t>
            </a:r>
            <a:r>
              <a:rPr lang="zh-CN" sz="1700" b="0">
                <a:solidFill>
                  <a:srgbClr val="000000"/>
                </a:solidFill>
                <a:uFillTx/>
                <a:latin typeface="Calibri" panose="020F0502020204030204" charset="0"/>
                <a:ea typeface="宋体" panose="02010600030101010101" pitchFamily="2" charset="-122"/>
              </a:rPr>
              <a:t>实操样题</a:t>
            </a:r>
            <a:endParaRPr lang="zh-CN" altLang="en-US" sz="1700" b="0">
              <a:solidFill>
                <a:srgbClr val="000000"/>
              </a:solidFill>
              <a:uFillTx/>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95605" y="1211580"/>
            <a:ext cx="8459470" cy="7847330"/>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3.2 平面铣削加工工艺选择</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以加工反面B面为例，根据广州数控990MA数铣加工中心（不带刀库）的加工设备的具体情况，列举部分的加工铣削加工工艺。</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5" name="图片 14"/>
          <p:cNvPicPr>
            <a:picLocks noChangeAspect="1"/>
          </p:cNvPicPr>
          <p:nvPr>
            <p:custDataLst>
              <p:tags r:id="rId1"/>
            </p:custDataLst>
          </p:nvPr>
        </p:nvPicPr>
        <p:blipFill>
          <a:blip r:embed="rId2"/>
          <a:stretch>
            <a:fillRect/>
          </a:stretch>
        </p:blipFill>
        <p:spPr>
          <a:xfrm>
            <a:off x="467995" y="2564765"/>
            <a:ext cx="8234045" cy="3517900"/>
          </a:xfrm>
          <a:prstGeom prst="rect">
            <a:avLst/>
          </a:prstGeom>
        </p:spPr>
      </p:pic>
      <p:sp>
        <p:nvSpPr>
          <p:cNvPr id="16" name="文本框 15"/>
          <p:cNvSpPr txBox="1"/>
          <p:nvPr/>
        </p:nvSpPr>
        <p:spPr>
          <a:xfrm>
            <a:off x="3563620" y="6093460"/>
            <a:ext cx="223583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表</a:t>
            </a:r>
            <a:r>
              <a:rPr lang="en-US" sz="1700" b="0">
                <a:solidFill>
                  <a:srgbClr val="070707"/>
                </a:solidFill>
                <a:latin typeface="Calibri" panose="020F0502020204030204" charset="0"/>
                <a:ea typeface="宋体" panose="02010600030101010101" pitchFamily="2" charset="-122"/>
              </a:rPr>
              <a:t>2-1 </a:t>
            </a:r>
            <a:r>
              <a:rPr lang="zh-CN" sz="1700" b="0">
                <a:solidFill>
                  <a:srgbClr val="070707"/>
                </a:solidFill>
                <a:latin typeface="Calibri" panose="020F0502020204030204" charset="0"/>
                <a:ea typeface="宋体" panose="02010600030101010101" pitchFamily="2" charset="-122"/>
              </a:rPr>
              <a:t>加工工艺</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95605" y="1340485"/>
            <a:ext cx="8369935" cy="701611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3.3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编程工序的确定</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下面以高度                   </a:t>
            </a:r>
            <a:r>
              <a:rPr lang="zh-CN" altLang="en-US" sz="1800" b="1" kern="0" dirty="0">
                <a:solidFill>
                  <a:schemeClr val="hlink"/>
                </a:solidFill>
                <a:latin typeface="Times New Roman" panose="02020603050405020304" charset="0"/>
                <a:cs typeface="Times New Roman" panose="02020603050405020304" charset="0"/>
                <a:sym typeface="+mn-ea"/>
              </a:rPr>
              <a:t>尺寸控制和凸台尺寸                的加工为例。图3-3-2是轴承座正面A面加工后的效果图，我们接着来加工反面B面。</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sp>
        <p:nvSpPr>
          <p:cNvPr id="2" name="文本框 1"/>
          <p:cNvSpPr txBox="1"/>
          <p:nvPr/>
        </p:nvSpPr>
        <p:spPr>
          <a:xfrm>
            <a:off x="-108585" y="4797425"/>
            <a:ext cx="8513445" cy="1198880"/>
          </a:xfrm>
          <a:prstGeom prst="rect">
            <a:avLst/>
          </a:prstGeom>
          <a:noFill/>
          <a:ln w="9525">
            <a:noFill/>
          </a:ln>
        </p:spPr>
        <p:txBody>
          <a:bodyPr wrap="square">
            <a:spAutoFit/>
          </a:bodyPr>
          <a:p>
            <a:pPr marL="0" indent="45720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3" name="图片 2"/>
          <p:cNvPicPr/>
          <p:nvPr/>
        </p:nvPicPr>
        <p:blipFill>
          <a:blip r:embed="rId1"/>
          <a:stretch>
            <a:fillRect/>
          </a:stretch>
        </p:blipFill>
        <p:spPr>
          <a:xfrm>
            <a:off x="2195830" y="1916430"/>
            <a:ext cx="749935" cy="216000"/>
          </a:xfrm>
          <a:prstGeom prst="rect">
            <a:avLst/>
          </a:prstGeom>
          <a:noFill/>
          <a:ln w="9525">
            <a:noFill/>
          </a:ln>
        </p:spPr>
      </p:pic>
      <p:pic>
        <p:nvPicPr>
          <p:cNvPr id="4" name="图片 3"/>
          <p:cNvPicPr/>
          <p:nvPr/>
        </p:nvPicPr>
        <p:blipFill>
          <a:blip r:embed="rId2"/>
          <a:stretch>
            <a:fillRect/>
          </a:stretch>
        </p:blipFill>
        <p:spPr>
          <a:xfrm>
            <a:off x="5220335" y="1916430"/>
            <a:ext cx="622300" cy="216000"/>
          </a:xfrm>
          <a:prstGeom prst="rect">
            <a:avLst/>
          </a:prstGeom>
          <a:noFill/>
          <a:ln w="9525">
            <a:noFill/>
          </a:ln>
        </p:spPr>
      </p:pic>
      <p:pic>
        <p:nvPicPr>
          <p:cNvPr id="284" name="图片 28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186180" y="3644900"/>
            <a:ext cx="2477770" cy="2394585"/>
          </a:xfrm>
          <a:prstGeom prst="rect">
            <a:avLst/>
          </a:prstGeom>
        </p:spPr>
      </p:pic>
      <p:pic>
        <p:nvPicPr>
          <p:cNvPr id="286" name="图片 28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5076190" y="2708910"/>
            <a:ext cx="2520315" cy="3411220"/>
          </a:xfrm>
          <a:prstGeom prst="rect">
            <a:avLst/>
          </a:prstGeom>
        </p:spPr>
      </p:pic>
      <p:sp>
        <p:nvSpPr>
          <p:cNvPr id="6" name="文本框 5"/>
          <p:cNvSpPr txBox="1"/>
          <p:nvPr/>
        </p:nvSpPr>
        <p:spPr>
          <a:xfrm>
            <a:off x="1370965" y="6087110"/>
            <a:ext cx="236474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3-3-2 A</a:t>
            </a:r>
            <a:r>
              <a:rPr lang="zh-CN" sz="1700" b="0">
                <a:solidFill>
                  <a:srgbClr val="070707"/>
                </a:solidFill>
                <a:latin typeface="Calibri" panose="020F0502020204030204" charset="0"/>
                <a:ea typeface="宋体" panose="02010600030101010101" pitchFamily="2" charset="-122"/>
              </a:rPr>
              <a:t>面加工效果</a:t>
            </a:r>
            <a:endParaRPr lang="zh-CN" altLang="en-US" sz="1700" b="0">
              <a:solidFill>
                <a:srgbClr val="070707"/>
              </a:solidFill>
              <a:latin typeface="Calibri" panose="020F0502020204030204" charset="0"/>
              <a:ea typeface="宋体" panose="02010600030101010101" pitchFamily="2" charset="-122"/>
            </a:endParaRPr>
          </a:p>
        </p:txBody>
      </p:sp>
      <p:sp>
        <p:nvSpPr>
          <p:cNvPr id="7" name="文本框 6"/>
          <p:cNvSpPr txBox="1"/>
          <p:nvPr/>
        </p:nvSpPr>
        <p:spPr>
          <a:xfrm>
            <a:off x="5219700" y="6120130"/>
            <a:ext cx="223520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3-3-3 </a:t>
            </a:r>
            <a:r>
              <a:rPr lang="zh-CN" sz="1700" b="0">
                <a:solidFill>
                  <a:srgbClr val="070707"/>
                </a:solidFill>
                <a:latin typeface="Calibri" panose="020F0502020204030204" charset="0"/>
                <a:ea typeface="宋体" panose="02010600030101010101" pitchFamily="2" charset="-122"/>
              </a:rPr>
              <a:t>插入坐标系</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261620" y="1196975"/>
            <a:ext cx="8574405" cy="992505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rgbClr val="FF0000"/>
                </a:solidFill>
                <a:latin typeface="Times New Roman" panose="02020603050405020304" charset="0"/>
                <a:cs typeface="Times New Roman" panose="02020603050405020304" charset="0"/>
              </a:rPr>
              <a:t>加工步骤：</a:t>
            </a:r>
            <a:endParaRPr lang="zh-CN" altLang="en-US" sz="1800" b="1" kern="0" dirty="0">
              <a:solidFill>
                <a:srgbClr val="FF0000"/>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1.创建几何体模块；</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（1）机床坐标系的设置</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几何视图图标，进入几何视图界面。右键A面加工最后一个工序，插入几何体，如图3-3-3，进入创建几何体界面，如图3-3-4。点击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按键进入“MCS”界面。选取顶面圆边，</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自动捕捉圆心作为坐标原点，</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如图3-3-5。旋转坐标系180度，</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得到图</a:t>
            </a:r>
            <a:r>
              <a:rPr lang="en-US" altLang="zh-CN" sz="1800" b="1" kern="0" dirty="0">
                <a:solidFill>
                  <a:schemeClr val="hlink"/>
                </a:solidFill>
                <a:latin typeface="Times New Roman" panose="02020603050405020304" charset="0"/>
                <a:cs typeface="Times New Roman" panose="02020603050405020304" charset="0"/>
              </a:rPr>
              <a:t>3</a:t>
            </a:r>
            <a:r>
              <a:rPr lang="zh-CN" altLang="en-US" sz="1800" b="1" kern="0" dirty="0">
                <a:solidFill>
                  <a:schemeClr val="hlink"/>
                </a:solidFill>
                <a:latin typeface="Times New Roman" panose="02020603050405020304" charset="0"/>
                <a:cs typeface="Times New Roman" panose="02020603050405020304" charset="0"/>
              </a:rPr>
              <a:t>-3-6所示的坐标系。</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321" name="图片 321"/>
          <p:cNvPicPr>
            <a:picLocks noChangeAspect="1"/>
          </p:cNvPicPr>
          <p:nvPr>
            <p:custDataLst>
              <p:tags r:id="rId1"/>
            </p:custDataLst>
          </p:nvPr>
        </p:nvPicPr>
        <p:blipFill>
          <a:blip r:embed="rId2"/>
          <a:stretch>
            <a:fillRect/>
          </a:stretch>
        </p:blipFill>
        <p:spPr>
          <a:xfrm>
            <a:off x="1403985" y="2492693"/>
            <a:ext cx="384000" cy="432000"/>
          </a:xfrm>
          <a:prstGeom prst="rect">
            <a:avLst/>
          </a:prstGeom>
        </p:spPr>
      </p:pic>
      <p:pic>
        <p:nvPicPr>
          <p:cNvPr id="19" name="图片 463"/>
          <p:cNvPicPr>
            <a:picLocks noChangeAspect="1"/>
          </p:cNvPicPr>
          <p:nvPr>
            <p:custDataLst>
              <p:tags r:id="rId3"/>
            </p:custDataLst>
          </p:nvPr>
        </p:nvPicPr>
        <p:blipFill>
          <a:blip r:embed="rId4"/>
          <a:srcRect l="12073"/>
          <a:stretch>
            <a:fillRect/>
          </a:stretch>
        </p:blipFill>
        <p:spPr>
          <a:xfrm>
            <a:off x="6733530" y="2997125"/>
            <a:ext cx="522605" cy="288290"/>
          </a:xfrm>
          <a:prstGeom prst="rect">
            <a:avLst/>
          </a:prstGeom>
        </p:spPr>
      </p:pic>
      <p:pic>
        <p:nvPicPr>
          <p:cNvPr id="287" name="图片 287"/>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3420110" y="3429000"/>
            <a:ext cx="2565400" cy="2413000"/>
          </a:xfrm>
          <a:prstGeom prst="rect">
            <a:avLst/>
          </a:prstGeom>
        </p:spPr>
      </p:pic>
      <p:pic>
        <p:nvPicPr>
          <p:cNvPr id="288" name="图片 288"/>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6083618" y="3431858"/>
            <a:ext cx="2789555" cy="2409825"/>
          </a:xfrm>
          <a:prstGeom prst="rect">
            <a:avLst/>
          </a:prstGeom>
        </p:spPr>
      </p:pic>
      <p:sp>
        <p:nvSpPr>
          <p:cNvPr id="102" name="文本框 101"/>
          <p:cNvSpPr txBox="1"/>
          <p:nvPr/>
        </p:nvSpPr>
        <p:spPr>
          <a:xfrm>
            <a:off x="3597275" y="5877560"/>
            <a:ext cx="221170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3-3-4  </a:t>
            </a:r>
            <a:r>
              <a:rPr lang="zh-CN" sz="1700" b="0">
                <a:solidFill>
                  <a:srgbClr val="070707"/>
                </a:solidFill>
                <a:latin typeface="Calibri" panose="020F0502020204030204" charset="0"/>
                <a:ea typeface="宋体" panose="02010600030101010101" pitchFamily="2" charset="-122"/>
              </a:rPr>
              <a:t>创建几何体</a:t>
            </a:r>
            <a:endParaRPr lang="zh-CN" altLang="en-US" sz="1700" b="0">
              <a:solidFill>
                <a:srgbClr val="070707"/>
              </a:solidFill>
              <a:latin typeface="Calibri" panose="020F0502020204030204" charset="0"/>
              <a:ea typeface="宋体" panose="02010600030101010101" pitchFamily="2" charset="-122"/>
            </a:endParaRPr>
          </a:p>
        </p:txBody>
      </p:sp>
      <p:sp>
        <p:nvSpPr>
          <p:cNvPr id="6" name="文本框 5"/>
          <p:cNvSpPr txBox="1"/>
          <p:nvPr/>
        </p:nvSpPr>
        <p:spPr>
          <a:xfrm>
            <a:off x="6315710" y="5868670"/>
            <a:ext cx="232600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3-3-5  </a:t>
            </a:r>
            <a:r>
              <a:rPr lang="zh-CN" sz="1700" b="0">
                <a:solidFill>
                  <a:srgbClr val="070707"/>
                </a:solidFill>
                <a:latin typeface="Calibri" panose="020F0502020204030204" charset="0"/>
                <a:ea typeface="宋体" panose="02010600030101010101" pitchFamily="2" charset="-122"/>
              </a:rPr>
              <a:t>坐标系原点</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2" name="文本框 101"/>
          <p:cNvSpPr txBox="1"/>
          <p:nvPr/>
        </p:nvSpPr>
        <p:spPr>
          <a:xfrm>
            <a:off x="395605" y="1268730"/>
            <a:ext cx="8484870" cy="2030095"/>
          </a:xfrm>
          <a:prstGeom prst="rect">
            <a:avLst/>
          </a:prstGeom>
          <a:noFill/>
          <a:ln w="9525">
            <a:noFill/>
          </a:ln>
        </p:spPr>
        <p:txBody>
          <a:bodyPr wrap="square">
            <a:spAutoFit/>
          </a:bodyPr>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在“MCS 铣削”对话框中的“安全设置”模块的安全设置选项对话框选择“平面”选项，点击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图标，弹出“平面”对话框，选择图3-3-7所示的顶面，在距离对话框输入值5，点击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完成安全平面的设置。</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326" name="图片 326"/>
          <p:cNvPicPr>
            <a:picLocks noChangeAspect="1"/>
          </p:cNvPicPr>
          <p:nvPr>
            <p:custDataLst>
              <p:tags r:id="rId1"/>
            </p:custDataLst>
          </p:nvPr>
        </p:nvPicPr>
        <p:blipFill>
          <a:blip r:embed="rId2"/>
          <a:stretch>
            <a:fillRect/>
          </a:stretch>
        </p:blipFill>
        <p:spPr>
          <a:xfrm>
            <a:off x="1691640" y="1772920"/>
            <a:ext cx="360000" cy="360000"/>
          </a:xfrm>
          <a:prstGeom prst="rect">
            <a:avLst/>
          </a:prstGeom>
        </p:spPr>
      </p:pic>
      <p:pic>
        <p:nvPicPr>
          <p:cNvPr id="19" name="图片 463"/>
          <p:cNvPicPr>
            <a:picLocks noChangeAspect="1"/>
          </p:cNvPicPr>
          <p:nvPr>
            <p:custDataLst>
              <p:tags r:id="rId3"/>
            </p:custDataLst>
          </p:nvPr>
        </p:nvPicPr>
        <p:blipFill>
          <a:blip r:embed="rId4"/>
          <a:srcRect l="12073"/>
          <a:stretch>
            <a:fillRect/>
          </a:stretch>
        </p:blipFill>
        <p:spPr>
          <a:xfrm>
            <a:off x="2268210" y="2221200"/>
            <a:ext cx="522605" cy="288290"/>
          </a:xfrm>
          <a:prstGeom prst="rect">
            <a:avLst/>
          </a:prstGeom>
        </p:spPr>
      </p:pic>
      <p:pic>
        <p:nvPicPr>
          <p:cNvPr id="289" name="图片 289"/>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971550" y="2966720"/>
            <a:ext cx="2823845" cy="2377440"/>
          </a:xfrm>
          <a:prstGeom prst="rect">
            <a:avLst/>
          </a:prstGeom>
        </p:spPr>
      </p:pic>
      <p:pic>
        <p:nvPicPr>
          <p:cNvPr id="290" name="图片 290"/>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4572000" y="2966720"/>
            <a:ext cx="3272790" cy="2377440"/>
          </a:xfrm>
          <a:prstGeom prst="rect">
            <a:avLst/>
          </a:prstGeom>
        </p:spPr>
      </p:pic>
      <p:sp>
        <p:nvSpPr>
          <p:cNvPr id="4" name="文本框 3"/>
          <p:cNvSpPr txBox="1"/>
          <p:nvPr/>
        </p:nvSpPr>
        <p:spPr>
          <a:xfrm>
            <a:off x="1259840" y="5517515"/>
            <a:ext cx="246951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3-3-6 </a:t>
            </a:r>
            <a:r>
              <a:rPr lang="zh-CN" sz="1700" b="0">
                <a:solidFill>
                  <a:srgbClr val="070707"/>
                </a:solidFill>
                <a:latin typeface="Calibri" panose="020F0502020204030204" charset="0"/>
                <a:ea typeface="宋体" panose="02010600030101010101" pitchFamily="2" charset="-122"/>
              </a:rPr>
              <a:t>坐标系的设置</a:t>
            </a:r>
            <a:endParaRPr lang="zh-CN" altLang="en-US" sz="1700" b="0">
              <a:solidFill>
                <a:srgbClr val="070707"/>
              </a:solidFill>
              <a:latin typeface="Calibri" panose="020F0502020204030204" charset="0"/>
              <a:ea typeface="宋体" panose="02010600030101010101" pitchFamily="2" charset="-122"/>
            </a:endParaRPr>
          </a:p>
        </p:txBody>
      </p:sp>
      <p:sp>
        <p:nvSpPr>
          <p:cNvPr id="6" name="文本框 5"/>
          <p:cNvSpPr txBox="1"/>
          <p:nvPr/>
        </p:nvSpPr>
        <p:spPr>
          <a:xfrm>
            <a:off x="5292090" y="5445125"/>
            <a:ext cx="189293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3-3-7 </a:t>
            </a:r>
            <a:r>
              <a:rPr lang="zh-CN" sz="1700" b="0">
                <a:solidFill>
                  <a:srgbClr val="070707"/>
                </a:solidFill>
                <a:latin typeface="Calibri" panose="020F0502020204030204" charset="0"/>
                <a:ea typeface="宋体" panose="02010600030101010101" pitchFamily="2" charset="-122"/>
              </a:rPr>
              <a:t>安全平面</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323850" y="1340485"/>
            <a:ext cx="8592185" cy="8678545"/>
          </a:xfrm>
          <a:prstGeom prst="rect">
            <a:avLst/>
          </a:prstGeom>
          <a:noFill/>
          <a:ln w="9525">
            <a:noFill/>
          </a:ln>
        </p:spPr>
        <p:txBody>
          <a:bodyPr wrap="square">
            <a:spAutoFit/>
          </a:bodyPr>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 创建自适应铣削粗加工工序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（1）右击              图标，插入工序，在工序子类型中选择         面铣工序，如图3-3-8。</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（2）如图3-3-9，在位置对话框中选择“程序”对话框为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 ，“刀具”对话框为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               ，“几何体”对话框为            ，“方法”对话框为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                  ，点          </a:t>
            </a:r>
            <a:r>
              <a:rPr lang="en-US" altLang="zh-CN" sz="1800" b="1" kern="0" dirty="0">
                <a:solidFill>
                  <a:schemeClr val="hlink"/>
                </a:solidFill>
                <a:latin typeface="Times New Roman" panose="02020603050405020304" charset="0"/>
                <a:cs typeface="Times New Roman" panose="02020603050405020304" charset="0"/>
              </a:rPr>
              <a:t>        </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进入“面铣”对话框界面。</a:t>
            </a: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54" name="图片 54"/>
          <p:cNvPicPr>
            <a:picLocks noChangeAspect="1"/>
          </p:cNvPicPr>
          <p:nvPr>
            <p:custDataLst>
              <p:tags r:id="rId1"/>
            </p:custDataLst>
          </p:nvPr>
        </p:nvPicPr>
        <p:blipFill>
          <a:blip r:embed="rId2"/>
          <a:stretch>
            <a:fillRect/>
          </a:stretch>
        </p:blipFill>
        <p:spPr>
          <a:xfrm>
            <a:off x="1475740" y="1944000"/>
            <a:ext cx="726545" cy="216000"/>
          </a:xfrm>
          <a:prstGeom prst="rect">
            <a:avLst/>
          </a:prstGeom>
        </p:spPr>
      </p:pic>
      <p:pic>
        <p:nvPicPr>
          <p:cNvPr id="58" name="图片 58"/>
          <p:cNvPicPr>
            <a:picLocks noChangeAspect="1"/>
          </p:cNvPicPr>
          <p:nvPr>
            <p:custDataLst>
              <p:tags r:id="rId3"/>
            </p:custDataLst>
          </p:nvPr>
        </p:nvPicPr>
        <p:blipFill>
          <a:blip r:embed="rId4"/>
          <a:stretch>
            <a:fillRect/>
          </a:stretch>
        </p:blipFill>
        <p:spPr>
          <a:xfrm>
            <a:off x="6228715" y="1844675"/>
            <a:ext cx="360000" cy="360000"/>
          </a:xfrm>
          <a:prstGeom prst="rect">
            <a:avLst/>
          </a:prstGeom>
        </p:spPr>
      </p:pic>
      <p:pic>
        <p:nvPicPr>
          <p:cNvPr id="350" name="图片 350"/>
          <p:cNvPicPr>
            <a:picLocks noChangeAspect="1"/>
          </p:cNvPicPr>
          <p:nvPr>
            <p:custDataLst>
              <p:tags r:id="rId5"/>
            </p:custDataLst>
          </p:nvPr>
        </p:nvPicPr>
        <p:blipFill>
          <a:blip r:embed="rId6"/>
          <a:stretch>
            <a:fillRect/>
          </a:stretch>
        </p:blipFill>
        <p:spPr>
          <a:xfrm>
            <a:off x="5868035" y="2348865"/>
            <a:ext cx="1080000" cy="216000"/>
          </a:xfrm>
          <a:prstGeom prst="rect">
            <a:avLst/>
          </a:prstGeom>
        </p:spPr>
      </p:pic>
      <p:pic>
        <p:nvPicPr>
          <p:cNvPr id="401" name="图片 401"/>
          <p:cNvPicPr>
            <a:picLocks noChangeAspect="1"/>
          </p:cNvPicPr>
          <p:nvPr>
            <p:custDataLst>
              <p:tags r:id="rId7"/>
            </p:custDataLst>
          </p:nvPr>
        </p:nvPicPr>
        <p:blipFill>
          <a:blip r:embed="rId8"/>
          <a:stretch>
            <a:fillRect/>
          </a:stretch>
        </p:blipFill>
        <p:spPr>
          <a:xfrm>
            <a:off x="685800" y="2708910"/>
            <a:ext cx="1516686" cy="288000"/>
          </a:xfrm>
          <a:prstGeom prst="rect">
            <a:avLst/>
          </a:prstGeom>
        </p:spPr>
      </p:pic>
      <p:pic>
        <p:nvPicPr>
          <p:cNvPr id="86" name="图片 86"/>
          <p:cNvPicPr>
            <a:picLocks noChangeAspect="1"/>
          </p:cNvPicPr>
          <p:nvPr>
            <p:custDataLst>
              <p:tags r:id="rId9"/>
            </p:custDataLst>
          </p:nvPr>
        </p:nvPicPr>
        <p:blipFill>
          <a:blip r:embed="rId10"/>
          <a:srcRect r="64414"/>
          <a:stretch>
            <a:fillRect/>
          </a:stretch>
        </p:blipFill>
        <p:spPr>
          <a:xfrm>
            <a:off x="4355465" y="2708910"/>
            <a:ext cx="543234" cy="288000"/>
          </a:xfrm>
          <a:prstGeom prst="rect">
            <a:avLst/>
          </a:prstGeom>
          <a:ln>
            <a:noFill/>
          </a:ln>
        </p:spPr>
      </p:pic>
      <p:pic>
        <p:nvPicPr>
          <p:cNvPr id="83" name="图片 83"/>
          <p:cNvPicPr>
            <a:picLocks noChangeAspect="1"/>
          </p:cNvPicPr>
          <p:nvPr>
            <p:custDataLst>
              <p:tags r:id="rId11"/>
            </p:custDataLst>
          </p:nvPr>
        </p:nvPicPr>
        <p:blipFill>
          <a:blip r:embed="rId12"/>
          <a:stretch>
            <a:fillRect/>
          </a:stretch>
        </p:blipFill>
        <p:spPr>
          <a:xfrm>
            <a:off x="6875780" y="2750820"/>
            <a:ext cx="1333161" cy="252000"/>
          </a:xfrm>
          <a:prstGeom prst="rect">
            <a:avLst/>
          </a:prstGeom>
        </p:spPr>
      </p:pic>
      <p:pic>
        <p:nvPicPr>
          <p:cNvPr id="19" name="图片 463"/>
          <p:cNvPicPr>
            <a:picLocks noChangeAspect="1"/>
          </p:cNvPicPr>
          <p:nvPr>
            <p:custDataLst>
              <p:tags r:id="rId13"/>
            </p:custDataLst>
          </p:nvPr>
        </p:nvPicPr>
        <p:blipFill>
          <a:blip r:embed="rId14"/>
          <a:srcRect l="12073"/>
          <a:stretch>
            <a:fillRect/>
          </a:stretch>
        </p:blipFill>
        <p:spPr>
          <a:xfrm>
            <a:off x="412105" y="3114000"/>
            <a:ext cx="522605" cy="288290"/>
          </a:xfrm>
          <a:prstGeom prst="rect">
            <a:avLst/>
          </a:prstGeom>
        </p:spPr>
      </p:pic>
      <p:pic>
        <p:nvPicPr>
          <p:cNvPr id="16" name="图片 16"/>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2123440" y="4360863"/>
            <a:ext cx="2438400" cy="1736725"/>
          </a:xfrm>
          <a:prstGeom prst="rect">
            <a:avLst/>
          </a:prstGeom>
        </p:spPr>
      </p:pic>
      <p:pic>
        <p:nvPicPr>
          <p:cNvPr id="89" name="图片 89"/>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5147945" y="3284538"/>
            <a:ext cx="2406650" cy="2868295"/>
          </a:xfrm>
          <a:prstGeom prst="rect">
            <a:avLst/>
          </a:prstGeom>
        </p:spPr>
      </p:pic>
      <p:sp>
        <p:nvSpPr>
          <p:cNvPr id="2" name="文本框 1"/>
          <p:cNvSpPr txBox="1"/>
          <p:nvPr/>
        </p:nvSpPr>
        <p:spPr>
          <a:xfrm>
            <a:off x="2350135" y="6097905"/>
            <a:ext cx="200533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3-3-8 </a:t>
            </a:r>
            <a:r>
              <a:rPr lang="zh-CN" sz="1700" b="0">
                <a:solidFill>
                  <a:srgbClr val="070707"/>
                </a:solidFill>
                <a:latin typeface="Calibri" panose="020F0502020204030204" charset="0"/>
                <a:ea typeface="宋体" panose="02010600030101010101" pitchFamily="2" charset="-122"/>
              </a:rPr>
              <a:t>插入工序</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158740" y="6153150"/>
            <a:ext cx="239585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3-3-9 </a:t>
            </a:r>
            <a:r>
              <a:rPr lang="zh-CN" sz="1700" b="0">
                <a:solidFill>
                  <a:srgbClr val="070707"/>
                </a:solidFill>
                <a:latin typeface="Calibri" panose="020F0502020204030204" charset="0"/>
                <a:ea typeface="宋体" panose="02010600030101010101" pitchFamily="2" charset="-122"/>
              </a:rPr>
              <a:t>创建面铣工序</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412115" y="1310640"/>
            <a:ext cx="8504555" cy="369252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（3）在几何体区域中“指定面边界”对话框中，点击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图标，进入“毛坯边界”对话框界面。在边界区域，把“选择方法”的</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设置成为</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，在零件上选取如图3-3-10所示的四条底边作为切削区域。把“平面”</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改为</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，选择顶面作为加工平面，如图3-3-11。点击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返回“表面铣”界面。</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sp>
        <p:nvSpPr>
          <p:cNvPr id="108" name="文本框 107"/>
          <p:cNvSpPr txBox="1"/>
          <p:nvPr/>
        </p:nvSpPr>
        <p:spPr>
          <a:xfrm>
            <a:off x="457200" y="4509770"/>
            <a:ext cx="8459470" cy="368300"/>
          </a:xfrm>
          <a:prstGeom prst="rect">
            <a:avLst/>
          </a:prstGeom>
          <a:noFill/>
          <a:ln w="9525">
            <a:noFill/>
          </a:ln>
        </p:spPr>
        <p:txBody>
          <a:bodyPr wrap="square">
            <a:spAutoFit/>
          </a:bodyPr>
          <a:p>
            <a:pPr marL="0" indent="0"/>
            <a:r>
              <a:rPr lang="en-US" sz="1800" b="0">
                <a:latin typeface="Calibri" panose="020F0502020204030204" charset="0"/>
                <a:ea typeface="宋体" panose="02010600030101010101" pitchFamily="2" charset="-122"/>
                <a:cs typeface="Times New Roman" panose="02020603050405020304" charset="0"/>
              </a:rPr>
              <a:t> </a:t>
            </a:r>
            <a:endParaRPr lang="en-US" altLang="en-US" sz="1800" b="0">
              <a:latin typeface="Calibri" panose="020F0502020204030204" charset="0"/>
              <a:ea typeface="宋体" panose="02010600030101010101" pitchFamily="2" charset="-122"/>
              <a:cs typeface="Times New Roman" panose="02020603050405020304" charset="0"/>
            </a:endParaRPr>
          </a:p>
        </p:txBody>
      </p:sp>
      <p:pic>
        <p:nvPicPr>
          <p:cNvPr id="90" name="图片 90"/>
          <p:cNvPicPr>
            <a:picLocks noChangeAspect="1"/>
          </p:cNvPicPr>
          <p:nvPr>
            <p:custDataLst>
              <p:tags r:id="rId1"/>
            </p:custDataLst>
          </p:nvPr>
        </p:nvPicPr>
        <p:blipFill>
          <a:blip r:embed="rId2"/>
          <a:stretch>
            <a:fillRect/>
          </a:stretch>
        </p:blipFill>
        <p:spPr>
          <a:xfrm>
            <a:off x="5724525" y="1412875"/>
            <a:ext cx="324000" cy="324000"/>
          </a:xfrm>
          <a:prstGeom prst="rect">
            <a:avLst/>
          </a:prstGeom>
        </p:spPr>
      </p:pic>
      <p:pic>
        <p:nvPicPr>
          <p:cNvPr id="173" name="图片 173"/>
          <p:cNvPicPr>
            <a:picLocks noChangeAspect="1"/>
          </p:cNvPicPr>
          <p:nvPr>
            <p:custDataLst>
              <p:tags r:id="rId3"/>
            </p:custDataLst>
          </p:nvPr>
        </p:nvPicPr>
        <p:blipFill>
          <a:blip r:embed="rId4"/>
          <a:stretch>
            <a:fillRect/>
          </a:stretch>
        </p:blipFill>
        <p:spPr>
          <a:xfrm>
            <a:off x="4716145" y="1917065"/>
            <a:ext cx="560000" cy="252000"/>
          </a:xfrm>
          <a:prstGeom prst="rect">
            <a:avLst/>
          </a:prstGeom>
        </p:spPr>
      </p:pic>
      <p:pic>
        <p:nvPicPr>
          <p:cNvPr id="174" name="图片 174"/>
          <p:cNvPicPr>
            <a:picLocks noChangeAspect="1"/>
          </p:cNvPicPr>
          <p:nvPr>
            <p:custDataLst>
              <p:tags r:id="rId5"/>
            </p:custDataLst>
          </p:nvPr>
        </p:nvPicPr>
        <p:blipFill>
          <a:blip r:embed="rId6"/>
          <a:stretch>
            <a:fillRect/>
          </a:stretch>
        </p:blipFill>
        <p:spPr>
          <a:xfrm>
            <a:off x="6228080" y="1917065"/>
            <a:ext cx="657000" cy="252000"/>
          </a:xfrm>
          <a:prstGeom prst="rect">
            <a:avLst/>
          </a:prstGeom>
        </p:spPr>
      </p:pic>
      <p:pic>
        <p:nvPicPr>
          <p:cNvPr id="178" name="图片 178"/>
          <p:cNvPicPr>
            <a:picLocks noChangeAspect="1"/>
          </p:cNvPicPr>
          <p:nvPr>
            <p:custDataLst>
              <p:tags r:id="rId7"/>
            </p:custDataLst>
          </p:nvPr>
        </p:nvPicPr>
        <p:blipFill>
          <a:blip r:embed="rId8"/>
          <a:srcRect r="63832"/>
          <a:stretch>
            <a:fillRect/>
          </a:stretch>
        </p:blipFill>
        <p:spPr>
          <a:xfrm>
            <a:off x="5507990" y="2277110"/>
            <a:ext cx="550588" cy="288000"/>
          </a:xfrm>
          <a:prstGeom prst="rect">
            <a:avLst/>
          </a:prstGeom>
          <a:ln>
            <a:noFill/>
          </a:ln>
        </p:spPr>
      </p:pic>
      <p:pic>
        <p:nvPicPr>
          <p:cNvPr id="187" name="图片 187"/>
          <p:cNvPicPr>
            <a:picLocks noChangeAspect="1"/>
          </p:cNvPicPr>
          <p:nvPr>
            <p:custDataLst>
              <p:tags r:id="rId9"/>
            </p:custDataLst>
          </p:nvPr>
        </p:nvPicPr>
        <p:blipFill>
          <a:blip r:embed="rId10"/>
          <a:srcRect r="63784"/>
          <a:stretch>
            <a:fillRect/>
          </a:stretch>
        </p:blipFill>
        <p:spPr>
          <a:xfrm>
            <a:off x="6660515" y="2277110"/>
            <a:ext cx="551314" cy="288000"/>
          </a:xfrm>
          <a:prstGeom prst="rect">
            <a:avLst/>
          </a:prstGeom>
          <a:ln>
            <a:noFill/>
          </a:ln>
        </p:spPr>
      </p:pic>
      <p:pic>
        <p:nvPicPr>
          <p:cNvPr id="92" name="图片 92"/>
          <p:cNvPicPr>
            <a:picLocks noChangeAspect="1"/>
          </p:cNvPicPr>
          <p:nvPr>
            <p:custDataLst>
              <p:tags r:id="rId11"/>
            </p:custDataLst>
          </p:nvPr>
        </p:nvPicPr>
        <p:blipFill>
          <a:blip r:embed="rId12"/>
          <a:stretch>
            <a:fillRect/>
          </a:stretch>
        </p:blipFill>
        <p:spPr>
          <a:xfrm>
            <a:off x="3707765" y="2708910"/>
            <a:ext cx="487680" cy="236220"/>
          </a:xfrm>
          <a:prstGeom prst="rect">
            <a:avLst/>
          </a:prstGeom>
        </p:spPr>
      </p:pic>
      <p:pic>
        <p:nvPicPr>
          <p:cNvPr id="186" name="图片 186"/>
          <p:cNvPicPr>
            <a:picLocks noChangeAspect="1"/>
          </p:cNvPicPr>
          <p:nvPr>
            <p:custDataLst>
              <p:tags r:id="rId13"/>
            </p:custDataLst>
          </p:nvPr>
        </p:nvPicPr>
        <p:blipFill>
          <a:blip r:embed="rId14">
            <a:extLst>
              <a:ext uri="{28A0092B-C50C-407E-A947-70E740481C1C}">
                <a14:useLocalDpi xmlns:a14="http://schemas.microsoft.com/office/drawing/2010/main" val="0"/>
              </a:ext>
            </a:extLst>
          </a:blip>
          <a:srcRect t="2652" b="7958"/>
          <a:stretch>
            <a:fillRect/>
          </a:stretch>
        </p:blipFill>
        <p:spPr>
          <a:xfrm>
            <a:off x="1259840" y="3284855"/>
            <a:ext cx="2490470" cy="2381885"/>
          </a:xfrm>
          <a:prstGeom prst="rect">
            <a:avLst/>
          </a:prstGeom>
          <a:ln>
            <a:noFill/>
          </a:ln>
        </p:spPr>
      </p:pic>
      <p:pic>
        <p:nvPicPr>
          <p:cNvPr id="188" name="图片 188"/>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4571683" y="3649980"/>
            <a:ext cx="2867025" cy="2016760"/>
          </a:xfrm>
          <a:prstGeom prst="rect">
            <a:avLst/>
          </a:prstGeom>
        </p:spPr>
      </p:pic>
      <p:sp>
        <p:nvSpPr>
          <p:cNvPr id="100" name="文本框 99"/>
          <p:cNvSpPr txBox="1"/>
          <p:nvPr/>
        </p:nvSpPr>
        <p:spPr>
          <a:xfrm>
            <a:off x="1475740" y="5733415"/>
            <a:ext cx="220154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3-3-10 </a:t>
            </a:r>
            <a:r>
              <a:rPr lang="zh-CN" sz="1700" b="0">
                <a:solidFill>
                  <a:srgbClr val="070707"/>
                </a:solidFill>
                <a:latin typeface="Calibri" panose="020F0502020204030204" charset="0"/>
                <a:ea typeface="宋体" panose="02010600030101010101" pitchFamily="2" charset="-122"/>
              </a:rPr>
              <a:t>切削区域</a:t>
            </a:r>
            <a:endParaRPr lang="zh-CN" altLang="en-US" sz="1700" b="0">
              <a:solidFill>
                <a:srgbClr val="070707"/>
              </a:solidFill>
              <a:latin typeface="Calibri" panose="020F0502020204030204" charset="0"/>
              <a:ea typeface="宋体" panose="02010600030101010101" pitchFamily="2" charset="-122"/>
            </a:endParaRPr>
          </a:p>
        </p:txBody>
      </p:sp>
      <p:sp>
        <p:nvSpPr>
          <p:cNvPr id="2" name="文本框 1"/>
          <p:cNvSpPr txBox="1"/>
          <p:nvPr/>
        </p:nvSpPr>
        <p:spPr>
          <a:xfrm>
            <a:off x="5003800" y="5727700"/>
            <a:ext cx="234124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3-3-11 </a:t>
            </a:r>
            <a:r>
              <a:rPr lang="zh-CN" sz="1700" b="0">
                <a:solidFill>
                  <a:srgbClr val="070707"/>
                </a:solidFill>
                <a:latin typeface="Calibri" panose="020F0502020204030204" charset="0"/>
                <a:ea typeface="宋体" panose="02010600030101010101" pitchFamily="2" charset="-122"/>
              </a:rPr>
              <a:t>指定加工面</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0" name="文本框 99"/>
          <p:cNvSpPr txBox="1"/>
          <p:nvPr/>
        </p:nvSpPr>
        <p:spPr>
          <a:xfrm>
            <a:off x="323850" y="1337310"/>
            <a:ext cx="8579485" cy="244538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（4）在刀轴区域中，把轴改为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。在刀轨设置区域中“切削模式”对话框中，选取</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切削模式，如图3-3-12。点击“操作”区域中的</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，预览刀具路径参数的设置效果，如图3-3-13。</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189" name="图片 189"/>
          <p:cNvPicPr>
            <a:picLocks noChangeAspect="1"/>
          </p:cNvPicPr>
          <p:nvPr>
            <p:custDataLst>
              <p:tags r:id="rId1"/>
            </p:custDataLst>
          </p:nvPr>
        </p:nvPicPr>
        <p:blipFill>
          <a:blip r:embed="rId2"/>
          <a:srcRect r="49425" b="-247"/>
          <a:stretch>
            <a:fillRect/>
          </a:stretch>
        </p:blipFill>
        <p:spPr>
          <a:xfrm>
            <a:off x="3564255" y="1485265"/>
            <a:ext cx="652800" cy="244800"/>
          </a:xfrm>
          <a:prstGeom prst="rect">
            <a:avLst/>
          </a:prstGeom>
          <a:ln>
            <a:noFill/>
          </a:ln>
        </p:spPr>
      </p:pic>
      <p:pic>
        <p:nvPicPr>
          <p:cNvPr id="190" name="图片 190"/>
          <p:cNvPicPr>
            <a:picLocks noChangeAspect="1"/>
          </p:cNvPicPr>
          <p:nvPr>
            <p:custDataLst>
              <p:tags r:id="rId3"/>
            </p:custDataLst>
          </p:nvPr>
        </p:nvPicPr>
        <p:blipFill>
          <a:blip r:embed="rId4"/>
          <a:srcRect t="1" r="53086" b="-1146"/>
          <a:stretch>
            <a:fillRect/>
          </a:stretch>
        </p:blipFill>
        <p:spPr>
          <a:xfrm>
            <a:off x="899795" y="1845310"/>
            <a:ext cx="740880" cy="302400"/>
          </a:xfrm>
          <a:prstGeom prst="rect">
            <a:avLst/>
          </a:prstGeom>
          <a:ln>
            <a:noFill/>
          </a:ln>
        </p:spPr>
      </p:pic>
      <p:pic>
        <p:nvPicPr>
          <p:cNvPr id="6" name="图片 102"/>
          <p:cNvPicPr>
            <a:picLocks noChangeAspect="1"/>
          </p:cNvPicPr>
          <p:nvPr>
            <p:custDataLst>
              <p:tags r:id="rId5"/>
            </p:custDataLst>
          </p:nvPr>
        </p:nvPicPr>
        <p:blipFill>
          <a:blip r:embed="rId6"/>
          <a:stretch>
            <a:fillRect/>
          </a:stretch>
        </p:blipFill>
        <p:spPr>
          <a:xfrm>
            <a:off x="6228080" y="1917065"/>
            <a:ext cx="316800" cy="316800"/>
          </a:xfrm>
          <a:prstGeom prst="rect">
            <a:avLst/>
          </a:prstGeom>
        </p:spPr>
      </p:pic>
      <p:pic>
        <p:nvPicPr>
          <p:cNvPr id="191" name="图片 191"/>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1547495" y="3284855"/>
            <a:ext cx="2916555" cy="1952625"/>
          </a:xfrm>
          <a:prstGeom prst="rect">
            <a:avLst/>
          </a:prstGeom>
        </p:spPr>
      </p:pic>
      <p:pic>
        <p:nvPicPr>
          <p:cNvPr id="192" name="图片 192"/>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4932045" y="3141345"/>
            <a:ext cx="2531110" cy="2107565"/>
          </a:xfrm>
          <a:prstGeom prst="rect">
            <a:avLst/>
          </a:prstGeom>
        </p:spPr>
      </p:pic>
      <p:sp>
        <p:nvSpPr>
          <p:cNvPr id="7" name="文本框 6"/>
          <p:cNvSpPr txBox="1"/>
          <p:nvPr/>
        </p:nvSpPr>
        <p:spPr>
          <a:xfrm>
            <a:off x="1907540" y="5373370"/>
            <a:ext cx="212979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3-3-12  </a:t>
            </a:r>
            <a:r>
              <a:rPr lang="zh-CN" sz="1700" b="0">
                <a:solidFill>
                  <a:srgbClr val="070707"/>
                </a:solidFill>
                <a:latin typeface="Calibri" panose="020F0502020204030204" charset="0"/>
                <a:ea typeface="宋体" panose="02010600030101010101" pitchFamily="2" charset="-122"/>
              </a:rPr>
              <a:t>参数设置</a:t>
            </a:r>
            <a:endParaRPr lang="zh-CN" altLang="en-US" sz="1700" b="0">
              <a:solidFill>
                <a:srgbClr val="070707"/>
              </a:solidFill>
              <a:latin typeface="Calibri" panose="020F0502020204030204" charset="0"/>
              <a:ea typeface="宋体" panose="02010600030101010101" pitchFamily="2" charset="-122"/>
            </a:endParaRPr>
          </a:p>
        </p:txBody>
      </p:sp>
      <p:sp>
        <p:nvSpPr>
          <p:cNvPr id="8" name="文本框 7"/>
          <p:cNvSpPr txBox="1"/>
          <p:nvPr/>
        </p:nvSpPr>
        <p:spPr>
          <a:xfrm>
            <a:off x="5276215" y="5357495"/>
            <a:ext cx="212979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3-3-13 </a:t>
            </a:r>
            <a:r>
              <a:rPr lang="zh-CN" sz="1700" b="0">
                <a:solidFill>
                  <a:srgbClr val="070707"/>
                </a:solidFill>
                <a:latin typeface="Calibri" panose="020F0502020204030204" charset="0"/>
                <a:ea typeface="宋体" panose="02010600030101010101" pitchFamily="2" charset="-122"/>
              </a:rPr>
              <a:t>刀轨预览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3" name="文本框 102"/>
          <p:cNvSpPr txBox="1"/>
          <p:nvPr>
            <p:custDataLst>
              <p:tags r:id="rId1"/>
            </p:custDataLst>
          </p:nvPr>
        </p:nvSpPr>
        <p:spPr>
          <a:xfrm>
            <a:off x="323850" y="1348105"/>
            <a:ext cx="8579485" cy="4939030"/>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（5）设置切削参数。点击“刀轨设置”区域中的“进给率和速度”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，进入“进给率和速度”对话框，在“主轴速度”区域中，勾选</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图标，在文本框填上“4500”，在“进给率”区域中的“切削”文本框填上1000，点击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计算，点击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，返回“表面铣”。</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 高度尺寸控制。</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（1）测量。利用千分尺测量零件的厚度，并与轴承座的高度对比。假设我们千分尺测量的零件高度值为              ，为了确保成功率，我们取轴承座最终高度为23.026。这样可以算出H切削量=23.500-23.026=0.474mm。</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（2）修改加工坐标系。利用数控铣床的坐标设置功能，把加工坐标的Z轴原点下降0.474mm。</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（3）加工。再执行一次面铣工序，对表面进行加工，得到合格的轴承座高度尺寸。</a:t>
            </a:r>
            <a:endParaRPr lang="zh-CN" altLang="en-US" sz="1800" b="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cs typeface="Times New Roman" panose="02020603050405020304" charset="0"/>
            </a:endParaRPr>
          </a:p>
        </p:txBody>
      </p:sp>
      <p:pic>
        <p:nvPicPr>
          <p:cNvPr id="163" name="图片 163"/>
          <p:cNvPicPr>
            <a:picLocks noChangeAspect="1"/>
          </p:cNvPicPr>
          <p:nvPr>
            <p:custDataLst>
              <p:tags r:id="rId2"/>
            </p:custDataLst>
          </p:nvPr>
        </p:nvPicPr>
        <p:blipFill>
          <a:blip r:embed="rId3"/>
          <a:stretch>
            <a:fillRect/>
          </a:stretch>
        </p:blipFill>
        <p:spPr>
          <a:xfrm>
            <a:off x="6804660" y="1485265"/>
            <a:ext cx="288000" cy="288000"/>
          </a:xfrm>
          <a:prstGeom prst="rect">
            <a:avLst/>
          </a:prstGeom>
        </p:spPr>
      </p:pic>
      <p:pic>
        <p:nvPicPr>
          <p:cNvPr id="164" name="图片 164"/>
          <p:cNvPicPr>
            <a:picLocks noChangeAspect="1"/>
          </p:cNvPicPr>
          <p:nvPr>
            <p:custDataLst>
              <p:tags r:id="rId4"/>
            </p:custDataLst>
          </p:nvPr>
        </p:nvPicPr>
        <p:blipFill>
          <a:blip r:embed="rId5"/>
          <a:stretch>
            <a:fillRect/>
          </a:stretch>
        </p:blipFill>
        <p:spPr>
          <a:xfrm>
            <a:off x="4932045" y="1917065"/>
            <a:ext cx="288000" cy="288000"/>
          </a:xfrm>
          <a:prstGeom prst="rect">
            <a:avLst/>
          </a:prstGeom>
        </p:spPr>
      </p:pic>
      <p:pic>
        <p:nvPicPr>
          <p:cNvPr id="165" name="图片 165"/>
          <p:cNvPicPr>
            <a:picLocks noChangeAspect="1"/>
          </p:cNvPicPr>
          <p:nvPr>
            <p:custDataLst>
              <p:tags r:id="rId6"/>
            </p:custDataLst>
          </p:nvPr>
        </p:nvPicPr>
        <p:blipFill>
          <a:blip r:embed="rId7"/>
          <a:stretch>
            <a:fillRect/>
          </a:stretch>
        </p:blipFill>
        <p:spPr>
          <a:xfrm>
            <a:off x="5292090" y="2348865"/>
            <a:ext cx="288000" cy="288000"/>
          </a:xfrm>
          <a:prstGeom prst="rect">
            <a:avLst/>
          </a:prstGeom>
        </p:spPr>
      </p:pic>
      <p:pic>
        <p:nvPicPr>
          <p:cNvPr id="19" name="图片 463"/>
          <p:cNvPicPr>
            <a:picLocks noChangeAspect="1"/>
          </p:cNvPicPr>
          <p:nvPr>
            <p:custDataLst>
              <p:tags r:id="rId8"/>
            </p:custDataLst>
          </p:nvPr>
        </p:nvPicPr>
        <p:blipFill>
          <a:blip r:embed="rId9"/>
          <a:srcRect l="12073"/>
          <a:stretch>
            <a:fillRect/>
          </a:stretch>
        </p:blipFill>
        <p:spPr>
          <a:xfrm>
            <a:off x="6804650" y="2277070"/>
            <a:ext cx="522605" cy="288290"/>
          </a:xfrm>
          <a:prstGeom prst="rect">
            <a:avLst/>
          </a:prstGeom>
        </p:spPr>
      </p:pic>
      <p:pic>
        <p:nvPicPr>
          <p:cNvPr id="7" name="图片 6"/>
          <p:cNvPicPr/>
          <p:nvPr>
            <p:custDataLst>
              <p:tags r:id="rId10"/>
            </p:custDataLst>
          </p:nvPr>
        </p:nvPicPr>
        <p:blipFill>
          <a:blip r:embed="rId11"/>
          <a:stretch>
            <a:fillRect/>
          </a:stretch>
        </p:blipFill>
        <p:spPr>
          <a:xfrm>
            <a:off x="2483803" y="3932873"/>
            <a:ext cx="581025" cy="295275"/>
          </a:xfrm>
          <a:prstGeom prst="rect">
            <a:avLst/>
          </a:prstGeom>
          <a:noFill/>
          <a:ln w="9525">
            <a:noFill/>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pic>
        <p:nvPicPr>
          <p:cNvPr id="140" name="图片 140"/>
          <p:cNvPicPr>
            <a:picLocks noChangeAspect="1"/>
          </p:cNvPicPr>
          <p:nvPr>
            <p:custDataLst>
              <p:tags r:id="rId1"/>
            </p:custDataLst>
          </p:nvPr>
        </p:nvPicPr>
        <p:blipFill>
          <a:blip r:embed="rId2"/>
          <a:stretch>
            <a:fillRect/>
          </a:stretch>
        </p:blipFill>
        <p:spPr>
          <a:xfrm>
            <a:off x="2700020" y="1341120"/>
            <a:ext cx="3112135" cy="4335145"/>
          </a:xfrm>
          <a:prstGeom prst="rect">
            <a:avLst/>
          </a:prstGeom>
        </p:spPr>
      </p:pic>
      <p:sp>
        <p:nvSpPr>
          <p:cNvPr id="100" name="文本框 99"/>
          <p:cNvSpPr txBox="1"/>
          <p:nvPr/>
        </p:nvSpPr>
        <p:spPr>
          <a:xfrm>
            <a:off x="2267585" y="5805170"/>
            <a:ext cx="5080000" cy="368300"/>
          </a:xfrm>
          <a:prstGeom prst="rect">
            <a:avLst/>
          </a:prstGeom>
          <a:noFill/>
          <a:ln w="9525">
            <a:noFill/>
          </a:ln>
        </p:spPr>
        <p:txBody>
          <a:bodyPr>
            <a:spAutoFit/>
          </a:bodyPr>
          <a:p>
            <a:pPr marL="0" indent="666750"/>
            <a:r>
              <a:rPr lang="zh-CN" sz="1800" b="0">
                <a:solidFill>
                  <a:srgbClr val="070707"/>
                </a:solidFill>
                <a:latin typeface="Calibri" panose="020F0502020204030204" charset="0"/>
                <a:ea typeface="宋体" panose="02010600030101010101" pitchFamily="2" charset="-122"/>
              </a:rPr>
              <a:t>图</a:t>
            </a:r>
            <a:r>
              <a:rPr lang="en-US" sz="1800" b="0">
                <a:solidFill>
                  <a:srgbClr val="070707"/>
                </a:solidFill>
                <a:latin typeface="Calibri" panose="020F0502020204030204" charset="0"/>
                <a:ea typeface="宋体" panose="02010600030101010101" pitchFamily="2" charset="-122"/>
              </a:rPr>
              <a:t>3-2-2 </a:t>
            </a:r>
            <a:r>
              <a:rPr lang="zh-CN" sz="1800" b="0">
                <a:solidFill>
                  <a:srgbClr val="070707"/>
                </a:solidFill>
                <a:latin typeface="Calibri" panose="020F0502020204030204" charset="0"/>
                <a:ea typeface="宋体" panose="02010600030101010101" pitchFamily="2" charset="-122"/>
              </a:rPr>
              <a:t>轮廓铣加工类型</a:t>
            </a:r>
            <a:endParaRPr lang="zh-CN" altLang="en-US" sz="18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8" name="文本框 107"/>
          <p:cNvSpPr txBox="1"/>
          <p:nvPr/>
        </p:nvSpPr>
        <p:spPr>
          <a:xfrm>
            <a:off x="250825" y="1197610"/>
            <a:ext cx="8594725" cy="950912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4.</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创建自适应铣削粗加工工序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（1）右击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图标，弹出快捷菜单，插入自适应铣削工序。</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（2）如图3-3-14，在位置对话框中选择“程序”对话框为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进入“自适应铣削”对话框界面。点击几何体设置区域的“指定修剪边界”</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，进入修建边界界面，把“选择方法”的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改为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，选择外圆的边作为边界，如图3-3-15所示。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93" name="图片 193"/>
          <p:cNvPicPr>
            <a:picLocks noChangeAspect="1"/>
          </p:cNvPicPr>
          <p:nvPr>
            <p:custDataLst>
              <p:tags r:id="rId1"/>
            </p:custDataLst>
          </p:nvPr>
        </p:nvPicPr>
        <p:blipFill>
          <a:blip r:embed="rId2"/>
          <a:stretch>
            <a:fillRect/>
          </a:stretch>
        </p:blipFill>
        <p:spPr>
          <a:xfrm>
            <a:off x="1403985" y="1773555"/>
            <a:ext cx="1377391" cy="216000"/>
          </a:xfrm>
          <a:prstGeom prst="rect">
            <a:avLst/>
          </a:prstGeom>
        </p:spPr>
      </p:pic>
      <p:pic>
        <p:nvPicPr>
          <p:cNvPr id="194" name="图片 194"/>
          <p:cNvPicPr>
            <a:picLocks noChangeAspect="1"/>
          </p:cNvPicPr>
          <p:nvPr>
            <p:custDataLst>
              <p:tags r:id="rId3"/>
            </p:custDataLst>
          </p:nvPr>
        </p:nvPicPr>
        <p:blipFill>
          <a:blip r:embed="rId4"/>
          <a:stretch>
            <a:fillRect/>
          </a:stretch>
        </p:blipFill>
        <p:spPr>
          <a:xfrm>
            <a:off x="5868035" y="2205355"/>
            <a:ext cx="972000" cy="194400"/>
          </a:xfrm>
          <a:prstGeom prst="rect">
            <a:avLst/>
          </a:prstGeom>
        </p:spPr>
      </p:pic>
      <p:pic>
        <p:nvPicPr>
          <p:cNvPr id="221" name="图片 221"/>
          <p:cNvPicPr>
            <a:picLocks noChangeAspect="1"/>
          </p:cNvPicPr>
          <p:nvPr>
            <p:custDataLst>
              <p:tags r:id="rId5"/>
            </p:custDataLst>
          </p:nvPr>
        </p:nvPicPr>
        <p:blipFill>
          <a:blip r:embed="rId6"/>
          <a:stretch>
            <a:fillRect/>
          </a:stretch>
        </p:blipFill>
        <p:spPr>
          <a:xfrm>
            <a:off x="611505" y="2637473"/>
            <a:ext cx="1233955" cy="234000"/>
          </a:xfrm>
          <a:prstGeom prst="rect">
            <a:avLst/>
          </a:prstGeom>
        </p:spPr>
      </p:pic>
      <p:pic>
        <p:nvPicPr>
          <p:cNvPr id="222" name="图片 222"/>
          <p:cNvPicPr>
            <a:picLocks noChangeAspect="1"/>
          </p:cNvPicPr>
          <p:nvPr>
            <p:custDataLst>
              <p:tags r:id="rId7"/>
            </p:custDataLst>
          </p:nvPr>
        </p:nvPicPr>
        <p:blipFill>
          <a:blip r:embed="rId8"/>
          <a:srcRect r="46704"/>
          <a:stretch>
            <a:fillRect/>
          </a:stretch>
        </p:blipFill>
        <p:spPr>
          <a:xfrm>
            <a:off x="3996055" y="2637155"/>
            <a:ext cx="573677" cy="234000"/>
          </a:xfrm>
          <a:prstGeom prst="rect">
            <a:avLst/>
          </a:prstGeom>
          <a:ln>
            <a:noFill/>
          </a:ln>
        </p:spPr>
      </p:pic>
      <p:pic>
        <p:nvPicPr>
          <p:cNvPr id="223" name="图片 223"/>
          <p:cNvPicPr>
            <a:picLocks noChangeAspect="1"/>
          </p:cNvPicPr>
          <p:nvPr>
            <p:custDataLst>
              <p:tags r:id="rId9"/>
            </p:custDataLst>
          </p:nvPr>
        </p:nvPicPr>
        <p:blipFill>
          <a:blip r:embed="rId10"/>
          <a:stretch>
            <a:fillRect/>
          </a:stretch>
        </p:blipFill>
        <p:spPr>
          <a:xfrm>
            <a:off x="6516370" y="2636838"/>
            <a:ext cx="1182056" cy="223200"/>
          </a:xfrm>
          <a:prstGeom prst="rect">
            <a:avLst/>
          </a:prstGeom>
        </p:spPr>
      </p:pic>
      <p:pic>
        <p:nvPicPr>
          <p:cNvPr id="19" name="图片 463"/>
          <p:cNvPicPr>
            <a:picLocks noChangeAspect="1"/>
          </p:cNvPicPr>
          <p:nvPr>
            <p:custDataLst>
              <p:tags r:id="rId11"/>
            </p:custDataLst>
          </p:nvPr>
        </p:nvPicPr>
        <p:blipFill>
          <a:blip r:embed="rId12"/>
          <a:srcRect l="12073"/>
          <a:stretch>
            <a:fillRect/>
          </a:stretch>
        </p:blipFill>
        <p:spPr>
          <a:xfrm>
            <a:off x="8244830" y="2571710"/>
            <a:ext cx="522605" cy="288290"/>
          </a:xfrm>
          <a:prstGeom prst="rect">
            <a:avLst/>
          </a:prstGeom>
        </p:spPr>
      </p:pic>
      <p:pic>
        <p:nvPicPr>
          <p:cNvPr id="229" name="图片 229"/>
          <p:cNvPicPr>
            <a:picLocks noChangeAspect="1"/>
          </p:cNvPicPr>
          <p:nvPr>
            <p:custDataLst>
              <p:tags r:id="rId13"/>
            </p:custDataLst>
          </p:nvPr>
        </p:nvPicPr>
        <p:blipFill>
          <a:blip r:embed="rId14"/>
          <a:stretch>
            <a:fillRect/>
          </a:stretch>
        </p:blipFill>
        <p:spPr>
          <a:xfrm>
            <a:off x="7556500" y="2997835"/>
            <a:ext cx="288000" cy="288000"/>
          </a:xfrm>
          <a:prstGeom prst="rect">
            <a:avLst/>
          </a:prstGeom>
        </p:spPr>
      </p:pic>
      <p:pic>
        <p:nvPicPr>
          <p:cNvPr id="230" name="图片 230"/>
          <p:cNvPicPr>
            <a:picLocks noChangeAspect="1"/>
          </p:cNvPicPr>
          <p:nvPr>
            <p:custDataLst>
              <p:tags r:id="rId15"/>
            </p:custDataLst>
          </p:nvPr>
        </p:nvPicPr>
        <p:blipFill>
          <a:blip r:embed="rId16"/>
          <a:stretch>
            <a:fillRect/>
          </a:stretch>
        </p:blipFill>
        <p:spPr>
          <a:xfrm>
            <a:off x="3636010" y="3434715"/>
            <a:ext cx="418425" cy="262800"/>
          </a:xfrm>
          <a:prstGeom prst="rect">
            <a:avLst/>
          </a:prstGeom>
        </p:spPr>
      </p:pic>
      <p:pic>
        <p:nvPicPr>
          <p:cNvPr id="269" name="图片 269"/>
          <p:cNvPicPr>
            <a:picLocks noChangeAspect="1"/>
          </p:cNvPicPr>
          <p:nvPr>
            <p:custDataLst>
              <p:tags r:id="rId17"/>
            </p:custDataLst>
          </p:nvPr>
        </p:nvPicPr>
        <p:blipFill>
          <a:blip r:embed="rId18"/>
          <a:stretch>
            <a:fillRect/>
          </a:stretch>
        </p:blipFill>
        <p:spPr>
          <a:xfrm>
            <a:off x="4572000" y="3452495"/>
            <a:ext cx="638282" cy="244800"/>
          </a:xfrm>
          <a:prstGeom prst="rect">
            <a:avLst/>
          </a:prstGeom>
        </p:spPr>
      </p:pic>
      <p:pic>
        <p:nvPicPr>
          <p:cNvPr id="225" name="图片 225"/>
          <p:cNvPicPr>
            <a:picLocks noChangeAspect="1"/>
          </p:cNvPicPr>
          <p:nvPr>
            <p:custDataLst>
              <p:tags r:id="rId19"/>
            </p:custDataLst>
          </p:nvPr>
        </p:nvPicPr>
        <p:blipFill>
          <a:blip r:embed="rId20">
            <a:extLst>
              <a:ext uri="{28A0092B-C50C-407E-A947-70E740481C1C}">
                <a14:useLocalDpi xmlns:a14="http://schemas.microsoft.com/office/drawing/2010/main" val="0"/>
              </a:ext>
            </a:extLst>
          </a:blip>
          <a:srcRect t="18894" b="8710"/>
          <a:stretch>
            <a:fillRect/>
          </a:stretch>
        </p:blipFill>
        <p:spPr>
          <a:xfrm>
            <a:off x="1762125" y="3800475"/>
            <a:ext cx="2292350" cy="2311400"/>
          </a:xfrm>
          <a:prstGeom prst="rect">
            <a:avLst/>
          </a:prstGeom>
          <a:ln>
            <a:noFill/>
          </a:ln>
        </p:spPr>
      </p:pic>
      <p:pic>
        <p:nvPicPr>
          <p:cNvPr id="283" name="图片 283"/>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Lst>
          </a:blip>
          <a:stretch>
            <a:fillRect/>
          </a:stretch>
        </p:blipFill>
        <p:spPr>
          <a:xfrm>
            <a:off x="5245100" y="3789045"/>
            <a:ext cx="2311400" cy="2322830"/>
          </a:xfrm>
          <a:prstGeom prst="rect">
            <a:avLst/>
          </a:prstGeom>
        </p:spPr>
      </p:pic>
      <p:sp>
        <p:nvSpPr>
          <p:cNvPr id="2" name="文本框 1"/>
          <p:cNvSpPr txBox="1"/>
          <p:nvPr/>
        </p:nvSpPr>
        <p:spPr>
          <a:xfrm>
            <a:off x="1988820" y="6093460"/>
            <a:ext cx="209740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3-3-14 </a:t>
            </a:r>
            <a:r>
              <a:rPr lang="zh-CN" sz="1700" b="0">
                <a:solidFill>
                  <a:srgbClr val="070707"/>
                </a:solidFill>
                <a:latin typeface="Calibri" panose="020F0502020204030204" charset="0"/>
                <a:ea typeface="宋体" panose="02010600030101010101" pitchFamily="2" charset="-122"/>
              </a:rPr>
              <a:t>工序选择</a:t>
            </a:r>
            <a:endParaRPr lang="zh-CN" altLang="en-US" sz="1700" b="0">
              <a:solidFill>
                <a:srgbClr val="070707"/>
              </a:solidFill>
              <a:latin typeface="Calibri" panose="020F0502020204030204" charset="0"/>
              <a:ea typeface="宋体" panose="02010600030101010101" pitchFamily="2" charset="-122"/>
            </a:endParaRPr>
          </a:p>
        </p:txBody>
      </p:sp>
      <p:sp>
        <p:nvSpPr>
          <p:cNvPr id="3" name="文本框 2"/>
          <p:cNvSpPr txBox="1"/>
          <p:nvPr/>
        </p:nvSpPr>
        <p:spPr>
          <a:xfrm>
            <a:off x="5372100" y="6111875"/>
            <a:ext cx="196405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3-3-15</a:t>
            </a:r>
            <a:r>
              <a:rPr lang="zh-CN" sz="1700" b="0">
                <a:solidFill>
                  <a:srgbClr val="070707"/>
                </a:solidFill>
                <a:latin typeface="Calibri" panose="020F0502020204030204" charset="0"/>
                <a:ea typeface="宋体" panose="02010600030101010101" pitchFamily="2" charset="-122"/>
              </a:rPr>
              <a:t>边界设置</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8" name="文本框 107"/>
          <p:cNvSpPr txBox="1"/>
          <p:nvPr/>
        </p:nvSpPr>
        <p:spPr>
          <a:xfrm>
            <a:off x="323850" y="1340485"/>
            <a:ext cx="8568055" cy="244538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（3）在刀轨设置区域中“切削层”对话框中，点击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按钮，进入切削层设置界面。点击凸台的平面，作为加工的深度，如图3-3-15所示。点击“操作”区域中的</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，预览刀具路径参数的设置效果，如图3-3-16。点击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，返回“自适应铣削”。</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226" name="图片 226"/>
          <p:cNvPicPr>
            <a:picLocks noChangeAspect="1"/>
          </p:cNvPicPr>
          <p:nvPr>
            <p:custDataLst>
              <p:tags r:id="rId1"/>
            </p:custDataLst>
          </p:nvPr>
        </p:nvPicPr>
        <p:blipFill>
          <a:blip r:embed="rId2"/>
          <a:stretch>
            <a:fillRect/>
          </a:stretch>
        </p:blipFill>
        <p:spPr>
          <a:xfrm>
            <a:off x="5435600" y="1484630"/>
            <a:ext cx="288000" cy="288000"/>
          </a:xfrm>
          <a:prstGeom prst="rect">
            <a:avLst/>
          </a:prstGeom>
        </p:spPr>
      </p:pic>
      <p:pic>
        <p:nvPicPr>
          <p:cNvPr id="204" name="图片 204"/>
          <p:cNvPicPr>
            <a:picLocks noChangeAspect="1"/>
          </p:cNvPicPr>
          <p:nvPr>
            <p:custDataLst>
              <p:tags r:id="rId3"/>
            </p:custDataLst>
          </p:nvPr>
        </p:nvPicPr>
        <p:blipFill>
          <a:blip r:embed="rId4"/>
          <a:stretch>
            <a:fillRect/>
          </a:stretch>
        </p:blipFill>
        <p:spPr>
          <a:xfrm>
            <a:off x="7955915" y="1916430"/>
            <a:ext cx="288000" cy="288000"/>
          </a:xfrm>
          <a:prstGeom prst="rect">
            <a:avLst/>
          </a:prstGeom>
        </p:spPr>
      </p:pic>
      <p:pic>
        <p:nvPicPr>
          <p:cNvPr id="19" name="图片 463"/>
          <p:cNvPicPr>
            <a:picLocks noChangeAspect="1"/>
          </p:cNvPicPr>
          <p:nvPr>
            <p:custDataLst>
              <p:tags r:id="rId5"/>
            </p:custDataLst>
          </p:nvPr>
        </p:nvPicPr>
        <p:blipFill>
          <a:blip r:embed="rId6"/>
          <a:srcRect l="12073"/>
          <a:stretch>
            <a:fillRect/>
          </a:stretch>
        </p:blipFill>
        <p:spPr>
          <a:xfrm>
            <a:off x="5219700" y="2325600"/>
            <a:ext cx="554575" cy="262800"/>
          </a:xfrm>
          <a:prstGeom prst="rect">
            <a:avLst/>
          </a:prstGeom>
        </p:spPr>
      </p:pic>
      <p:pic>
        <p:nvPicPr>
          <p:cNvPr id="227" name="图片 227"/>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1331595" y="3140710"/>
            <a:ext cx="2482215" cy="2195195"/>
          </a:xfrm>
          <a:prstGeom prst="rect">
            <a:avLst/>
          </a:prstGeom>
        </p:spPr>
      </p:pic>
      <p:pic>
        <p:nvPicPr>
          <p:cNvPr id="285" name="图片 285"/>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4716145" y="3212465"/>
            <a:ext cx="2410460" cy="2099310"/>
          </a:xfrm>
          <a:prstGeom prst="rect">
            <a:avLst/>
          </a:prstGeom>
        </p:spPr>
      </p:pic>
      <p:sp>
        <p:nvSpPr>
          <p:cNvPr id="6" name="文本框 5"/>
          <p:cNvSpPr txBox="1"/>
          <p:nvPr/>
        </p:nvSpPr>
        <p:spPr>
          <a:xfrm>
            <a:off x="1475740" y="5445125"/>
            <a:ext cx="265747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3-3-16  </a:t>
            </a:r>
            <a:r>
              <a:rPr lang="zh-CN" sz="1700" b="0">
                <a:solidFill>
                  <a:srgbClr val="070707"/>
                </a:solidFill>
                <a:latin typeface="Calibri" panose="020F0502020204030204" charset="0"/>
                <a:ea typeface="宋体" panose="02010600030101010101" pitchFamily="2" charset="-122"/>
              </a:rPr>
              <a:t>切削深度设置</a:t>
            </a:r>
            <a:endParaRPr lang="zh-CN" altLang="en-US" sz="1700" b="0">
              <a:solidFill>
                <a:srgbClr val="070707"/>
              </a:solidFill>
              <a:latin typeface="Calibri" panose="020F0502020204030204" charset="0"/>
              <a:ea typeface="宋体" panose="02010600030101010101" pitchFamily="2" charset="-122"/>
            </a:endParaRPr>
          </a:p>
        </p:txBody>
      </p:sp>
      <p:sp>
        <p:nvSpPr>
          <p:cNvPr id="7" name="文本框 6"/>
          <p:cNvSpPr txBox="1"/>
          <p:nvPr/>
        </p:nvSpPr>
        <p:spPr>
          <a:xfrm>
            <a:off x="5003800" y="5445125"/>
            <a:ext cx="202946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3-3-17 </a:t>
            </a:r>
            <a:r>
              <a:rPr lang="zh-CN" sz="1700" b="0">
                <a:solidFill>
                  <a:srgbClr val="070707"/>
                </a:solidFill>
                <a:latin typeface="Calibri" panose="020F0502020204030204" charset="0"/>
                <a:ea typeface="宋体" panose="02010600030101010101" pitchFamily="2" charset="-122"/>
              </a:rPr>
              <a:t>刀路预览</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1" name="文本框 110"/>
          <p:cNvSpPr txBox="1"/>
          <p:nvPr/>
        </p:nvSpPr>
        <p:spPr>
          <a:xfrm>
            <a:off x="323215" y="1285240"/>
            <a:ext cx="8593455" cy="452310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（4）设置切削参数。点击“刀轨设置”区域中的“进给率和速度”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，进入“进给率和速度”对话框，在“主轴速度”区域中，勾选</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图标，在文本框填上“4000”，在“进给率”区域中的“切削”文本框填上2000，点击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计算，点击</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，返回“自适应铣削”。</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（5）仿真。点击“操作”区域中的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图标进入3D仿真，把“动画速度”调整到“2”，便于观察。点击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进行仿真，如图3-3-18所示。确认无误后，两次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完成工序创建。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cs typeface="Times New Roman" panose="02020603050405020304" charset="0"/>
            </a:endParaRPr>
          </a:p>
        </p:txBody>
      </p:sp>
      <p:pic>
        <p:nvPicPr>
          <p:cNvPr id="209" name="图片 209"/>
          <p:cNvPicPr>
            <a:picLocks noChangeAspect="1"/>
          </p:cNvPicPr>
          <p:nvPr>
            <p:custDataLst>
              <p:tags r:id="rId1"/>
            </p:custDataLst>
          </p:nvPr>
        </p:nvPicPr>
        <p:blipFill>
          <a:blip r:embed="rId2"/>
          <a:stretch>
            <a:fillRect/>
          </a:stretch>
        </p:blipFill>
        <p:spPr>
          <a:xfrm>
            <a:off x="6804025" y="1484630"/>
            <a:ext cx="288000" cy="288000"/>
          </a:xfrm>
          <a:prstGeom prst="rect">
            <a:avLst/>
          </a:prstGeom>
        </p:spPr>
      </p:pic>
      <p:pic>
        <p:nvPicPr>
          <p:cNvPr id="210" name="图片 210"/>
          <p:cNvPicPr>
            <a:picLocks noChangeAspect="1"/>
          </p:cNvPicPr>
          <p:nvPr>
            <p:custDataLst>
              <p:tags r:id="rId3"/>
            </p:custDataLst>
          </p:nvPr>
        </p:nvPicPr>
        <p:blipFill>
          <a:blip r:embed="rId4"/>
          <a:stretch>
            <a:fillRect/>
          </a:stretch>
        </p:blipFill>
        <p:spPr>
          <a:xfrm>
            <a:off x="5003800" y="1844675"/>
            <a:ext cx="255600" cy="255600"/>
          </a:xfrm>
          <a:prstGeom prst="rect">
            <a:avLst/>
          </a:prstGeom>
        </p:spPr>
      </p:pic>
      <p:pic>
        <p:nvPicPr>
          <p:cNvPr id="211" name="图片 211"/>
          <p:cNvPicPr>
            <a:picLocks noChangeAspect="1"/>
          </p:cNvPicPr>
          <p:nvPr>
            <p:custDataLst>
              <p:tags r:id="rId5"/>
            </p:custDataLst>
          </p:nvPr>
        </p:nvPicPr>
        <p:blipFill>
          <a:blip r:embed="rId6"/>
          <a:stretch>
            <a:fillRect/>
          </a:stretch>
        </p:blipFill>
        <p:spPr>
          <a:xfrm>
            <a:off x="5292090" y="2276475"/>
            <a:ext cx="288000" cy="288000"/>
          </a:xfrm>
          <a:prstGeom prst="rect">
            <a:avLst/>
          </a:prstGeom>
        </p:spPr>
      </p:pic>
      <p:pic>
        <p:nvPicPr>
          <p:cNvPr id="19" name="图片 463"/>
          <p:cNvPicPr>
            <a:picLocks noChangeAspect="1"/>
          </p:cNvPicPr>
          <p:nvPr>
            <p:custDataLst>
              <p:tags r:id="rId7"/>
            </p:custDataLst>
          </p:nvPr>
        </p:nvPicPr>
        <p:blipFill>
          <a:blip r:embed="rId8"/>
          <a:srcRect l="12073"/>
          <a:stretch>
            <a:fillRect/>
          </a:stretch>
        </p:blipFill>
        <p:spPr>
          <a:xfrm>
            <a:off x="6875780" y="2276705"/>
            <a:ext cx="554575" cy="262800"/>
          </a:xfrm>
          <a:prstGeom prst="rect">
            <a:avLst/>
          </a:prstGeom>
        </p:spPr>
      </p:pic>
      <p:pic>
        <p:nvPicPr>
          <p:cNvPr id="213" name="图片 213"/>
          <p:cNvPicPr>
            <a:picLocks noChangeAspect="1"/>
          </p:cNvPicPr>
          <p:nvPr>
            <p:custDataLst>
              <p:tags r:id="rId9"/>
            </p:custDataLst>
          </p:nvPr>
        </p:nvPicPr>
        <p:blipFill>
          <a:blip r:embed="rId10"/>
          <a:stretch>
            <a:fillRect/>
          </a:stretch>
        </p:blipFill>
        <p:spPr>
          <a:xfrm>
            <a:off x="3779520" y="3068955"/>
            <a:ext cx="288000" cy="288000"/>
          </a:xfrm>
          <a:prstGeom prst="rect">
            <a:avLst/>
          </a:prstGeom>
        </p:spPr>
      </p:pic>
      <p:pic>
        <p:nvPicPr>
          <p:cNvPr id="214" name="图片 214"/>
          <p:cNvPicPr>
            <a:picLocks noChangeAspect="1"/>
          </p:cNvPicPr>
          <p:nvPr>
            <p:custDataLst>
              <p:tags r:id="rId11"/>
            </p:custDataLst>
          </p:nvPr>
        </p:nvPicPr>
        <p:blipFill>
          <a:blip r:embed="rId12"/>
          <a:stretch>
            <a:fillRect/>
          </a:stretch>
        </p:blipFill>
        <p:spPr>
          <a:xfrm>
            <a:off x="6012180" y="3068955"/>
            <a:ext cx="288000" cy="288000"/>
          </a:xfrm>
          <a:prstGeom prst="rect">
            <a:avLst/>
          </a:prstGeom>
        </p:spPr>
      </p:pic>
      <p:pic>
        <p:nvPicPr>
          <p:cNvPr id="215" name="图片 215"/>
          <p:cNvPicPr>
            <a:picLocks noChangeAspect="1"/>
          </p:cNvPicPr>
          <p:nvPr>
            <p:custDataLst>
              <p:tags r:id="rId13"/>
            </p:custDataLst>
          </p:nvPr>
        </p:nvPicPr>
        <p:blipFill>
          <a:blip r:embed="rId14"/>
          <a:stretch>
            <a:fillRect/>
          </a:stretch>
        </p:blipFill>
        <p:spPr>
          <a:xfrm>
            <a:off x="1547495" y="3500755"/>
            <a:ext cx="777600" cy="288000"/>
          </a:xfrm>
          <a:prstGeom prst="rect">
            <a:avLst/>
          </a:prstGeom>
        </p:spPr>
      </p:pic>
      <p:pic>
        <p:nvPicPr>
          <p:cNvPr id="216" name="图片 216"/>
          <p:cNvPicPr>
            <a:picLocks noChangeAspect="1"/>
          </p:cNvPicPr>
          <p:nvPr>
            <p:custDataLst>
              <p:tags r:id="rId15"/>
            </p:custDataLst>
          </p:nvPr>
        </p:nvPicPr>
        <p:blipFill>
          <a:blip r:embed="rId16"/>
          <a:stretch>
            <a:fillRect/>
          </a:stretch>
        </p:blipFill>
        <p:spPr>
          <a:xfrm>
            <a:off x="8460105" y="3519170"/>
            <a:ext cx="270000" cy="270000"/>
          </a:xfrm>
          <a:prstGeom prst="rect">
            <a:avLst/>
          </a:prstGeom>
        </p:spPr>
      </p:pic>
      <p:pic>
        <p:nvPicPr>
          <p:cNvPr id="7" name="图片 463"/>
          <p:cNvPicPr>
            <a:picLocks noChangeAspect="1"/>
          </p:cNvPicPr>
          <p:nvPr>
            <p:custDataLst>
              <p:tags r:id="rId17"/>
            </p:custDataLst>
          </p:nvPr>
        </p:nvPicPr>
        <p:blipFill>
          <a:blip r:embed="rId8"/>
          <a:srcRect l="12073"/>
          <a:stretch>
            <a:fillRect/>
          </a:stretch>
        </p:blipFill>
        <p:spPr>
          <a:xfrm>
            <a:off x="5219700" y="3933420"/>
            <a:ext cx="554575" cy="262800"/>
          </a:xfrm>
          <a:prstGeom prst="rect">
            <a:avLst/>
          </a:prstGeom>
        </p:spPr>
      </p:pic>
      <p:pic>
        <p:nvPicPr>
          <p:cNvPr id="291" name="图片 291"/>
          <p:cNvPicPr>
            <a:picLocks noChangeAspect="1"/>
          </p:cNvPicPr>
          <p:nvPr>
            <p:custDataLst>
              <p:tags r:id="rId18"/>
            </p:custDataLst>
          </p:nvPr>
        </p:nvPicPr>
        <p:blipFill>
          <a:blip r:embed="rId19" cstate="print">
            <a:extLst>
              <a:ext uri="{28A0092B-C50C-407E-A947-70E740481C1C}">
                <a14:useLocalDpi xmlns:a14="http://schemas.microsoft.com/office/drawing/2010/main" val="0"/>
              </a:ext>
            </a:extLst>
          </a:blip>
          <a:stretch>
            <a:fillRect/>
          </a:stretch>
        </p:blipFill>
        <p:spPr>
          <a:xfrm>
            <a:off x="6155690" y="3860800"/>
            <a:ext cx="2228215" cy="2211705"/>
          </a:xfrm>
          <a:prstGeom prst="rect">
            <a:avLst/>
          </a:prstGeom>
        </p:spPr>
      </p:pic>
      <p:sp>
        <p:nvSpPr>
          <p:cNvPr id="8" name="文本框 7"/>
          <p:cNvSpPr txBox="1"/>
          <p:nvPr/>
        </p:nvSpPr>
        <p:spPr>
          <a:xfrm>
            <a:off x="6357620" y="6092825"/>
            <a:ext cx="2169795" cy="352425"/>
          </a:xfrm>
          <a:prstGeom prst="rect">
            <a:avLst/>
          </a:prstGeom>
          <a:noFill/>
          <a:ln w="9525">
            <a:noFill/>
          </a:ln>
        </p:spPr>
        <p:txBody>
          <a:bodyPr wrap="square">
            <a:spAutoFit/>
          </a:bodyPr>
          <a:p>
            <a:pPr marL="0" indent="0"/>
            <a:r>
              <a:rPr lang="zh-CN" sz="1700" b="0">
                <a:solidFill>
                  <a:srgbClr val="070707"/>
                </a:solidFill>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3-3-18 </a:t>
            </a:r>
            <a:r>
              <a:rPr lang="zh-CN" sz="1700" b="0">
                <a:solidFill>
                  <a:srgbClr val="070707"/>
                </a:solidFill>
                <a:latin typeface="Calibri" panose="020F0502020204030204" charset="0"/>
                <a:ea typeface="宋体" panose="02010600030101010101" pitchFamily="2" charset="-122"/>
              </a:rPr>
              <a:t>仿真加工</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1" name="文本框 110"/>
          <p:cNvSpPr txBox="1"/>
          <p:nvPr/>
        </p:nvSpPr>
        <p:spPr>
          <a:xfrm>
            <a:off x="323215" y="1285240"/>
            <a:ext cx="8593455" cy="161480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（6）底面自适应铣削加工略，可以参考上面的工序设置，完成的仿真效果如图</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3-3-19。</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cs typeface="Times New Roman" panose="02020603050405020304" charset="0"/>
            </a:endParaRPr>
          </a:p>
        </p:txBody>
      </p:sp>
      <p:pic>
        <p:nvPicPr>
          <p:cNvPr id="292" name="图片 29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3419475" y="2276475"/>
            <a:ext cx="2573020" cy="2421255"/>
          </a:xfrm>
          <a:prstGeom prst="rect">
            <a:avLst/>
          </a:prstGeom>
        </p:spPr>
      </p:pic>
      <p:sp>
        <p:nvSpPr>
          <p:cNvPr id="115" name="文本框 114"/>
          <p:cNvSpPr txBox="1"/>
          <p:nvPr/>
        </p:nvSpPr>
        <p:spPr>
          <a:xfrm>
            <a:off x="3850640" y="4796790"/>
            <a:ext cx="241935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3-3-19 </a:t>
            </a:r>
            <a:r>
              <a:rPr lang="zh-CN" sz="1700" b="0">
                <a:solidFill>
                  <a:srgbClr val="070707"/>
                </a:solidFill>
                <a:latin typeface="Calibri" panose="020F0502020204030204" charset="0"/>
                <a:ea typeface="宋体" panose="02010600030101010101" pitchFamily="2" charset="-122"/>
              </a:rPr>
              <a:t>仿真效果</a:t>
            </a:r>
            <a:endParaRPr lang="zh-CN" altLang="en-US" sz="1700" b="0">
              <a:solidFill>
                <a:srgbClr val="070707"/>
              </a:solidFill>
              <a:latin typeface="Calibri" panose="020F0502020204030204" charset="0"/>
              <a:ea typeface="宋体" panose="02010600030101010101" pitchFamily="2" charset="-122"/>
            </a:endParaRPr>
          </a:p>
        </p:txBody>
      </p:sp>
      <p:sp>
        <p:nvSpPr>
          <p:cNvPr id="2" name="文本框 1"/>
          <p:cNvSpPr txBox="1"/>
          <p:nvPr/>
        </p:nvSpPr>
        <p:spPr>
          <a:xfrm>
            <a:off x="457200" y="5372735"/>
            <a:ext cx="8554085" cy="810260"/>
          </a:xfrm>
          <a:prstGeom prst="rect">
            <a:avLst/>
          </a:prstGeom>
          <a:noFill/>
          <a:ln w="9525">
            <a:noFill/>
          </a:ln>
        </p:spPr>
        <p:txBody>
          <a:bodyPr wrap="square">
            <a:spAutoFit/>
          </a:bodyPr>
          <a:p>
            <a:pPr marL="0" indent="0">
              <a:lnSpc>
                <a:spcPct val="130000"/>
              </a:lnSpc>
            </a:pPr>
            <a:r>
              <a:rPr lang="zh-CN" sz="1800" b="1">
                <a:solidFill>
                  <a:srgbClr val="FF0000"/>
                </a:solidFill>
                <a:latin typeface="Calibri" panose="020F0502020204030204" charset="0"/>
                <a:ea typeface="宋体" panose="02010600030101010101" pitchFamily="2" charset="-122"/>
              </a:rPr>
              <a:t>思考：</a:t>
            </a:r>
            <a:r>
              <a:rPr lang="zh-CN" sz="1800" b="0">
                <a:latin typeface="Calibri" panose="020F0502020204030204" charset="0"/>
                <a:ea typeface="宋体" panose="02010600030101010101" pitchFamily="2" charset="-122"/>
              </a:rPr>
              <a:t>能否用型腔铣工序进行粗加工？如果可以，请对比一下它与自适应铣削工序之间的加工效率。</a:t>
            </a:r>
            <a:endParaRPr lang="zh-CN" altLang="en-US" sz="1800" b="0">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5" name="文本框 114"/>
          <p:cNvSpPr txBox="1"/>
          <p:nvPr/>
        </p:nvSpPr>
        <p:spPr>
          <a:xfrm>
            <a:off x="323215" y="1196975"/>
            <a:ext cx="8537575" cy="867854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3.4 工件的检测与改进</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数控车铣加工职业技能等级（中级）实操考核试题附带了如图2-3-20所示的“数控车铣加工实操考核评分表（中级）”。我们可以通过常用内径千分尺（量程0-25mm）进行测量，如图3-3-21所示，把测量的实际值填入评分表中，计算出得分。如果不得分，认真分析原因。</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94" name="图片 9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325880" y="3284855"/>
            <a:ext cx="6492875" cy="2852420"/>
          </a:xfrm>
          <a:prstGeom prst="rect">
            <a:avLst/>
          </a:prstGeom>
        </p:spPr>
      </p:pic>
      <p:sp>
        <p:nvSpPr>
          <p:cNvPr id="2" name="文本框 1"/>
          <p:cNvSpPr txBox="1"/>
          <p:nvPr/>
        </p:nvSpPr>
        <p:spPr>
          <a:xfrm>
            <a:off x="2771775" y="6137275"/>
            <a:ext cx="3426460" cy="352425"/>
          </a:xfrm>
          <a:prstGeom prst="rect">
            <a:avLst/>
          </a:prstGeom>
          <a:noFill/>
          <a:ln w="9525">
            <a:noFill/>
          </a:ln>
        </p:spPr>
        <p:txBody>
          <a:bodyPr wrap="square">
            <a:spAutoFit/>
          </a:bodyPr>
          <a:p>
            <a:pPr marL="0" indent="0" algn="ctr"/>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3-3-20 </a:t>
            </a:r>
            <a:r>
              <a:rPr lang="zh-CN" sz="1700" b="0">
                <a:solidFill>
                  <a:srgbClr val="070707"/>
                </a:solidFill>
                <a:latin typeface="Calibri" panose="020F0502020204030204" charset="0"/>
                <a:ea typeface="宋体" panose="02010600030101010101" pitchFamily="2" charset="-122"/>
              </a:rPr>
              <a:t>考核评分表</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1259205" y="2204720"/>
            <a:ext cx="6649720" cy="2656840"/>
          </a:xfrm>
          <a:prstGeom prst="rect">
            <a:avLst/>
          </a:prstGeom>
        </p:spPr>
      </p:pic>
      <p:sp>
        <p:nvSpPr>
          <p:cNvPr id="115" name="文本框 114"/>
          <p:cNvSpPr txBox="1"/>
          <p:nvPr/>
        </p:nvSpPr>
        <p:spPr>
          <a:xfrm>
            <a:off x="3059430" y="5012690"/>
            <a:ext cx="2634615"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3-3-21 </a:t>
            </a:r>
            <a:r>
              <a:rPr lang="zh-CN" sz="1700" b="0">
                <a:solidFill>
                  <a:srgbClr val="070707"/>
                </a:solidFill>
                <a:latin typeface="Calibri" panose="020F0502020204030204" charset="0"/>
                <a:ea typeface="宋体" panose="02010600030101010101" pitchFamily="2" charset="-122"/>
              </a:rPr>
              <a:t>内径千分尺</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5" name="文本框 114"/>
          <p:cNvSpPr txBox="1"/>
          <p:nvPr>
            <p:custDataLst>
              <p:tags r:id="rId1"/>
            </p:custDataLst>
          </p:nvPr>
        </p:nvSpPr>
        <p:spPr>
          <a:xfrm>
            <a:off x="179070" y="1340485"/>
            <a:ext cx="8618855" cy="8678545"/>
          </a:xfrm>
          <a:prstGeom prst="rect">
            <a:avLst/>
          </a:prstGeom>
          <a:noFill/>
          <a:ln w="9525">
            <a:noFill/>
          </a:ln>
        </p:spPr>
        <p:txBody>
          <a:bodyPr wrap="square">
            <a:spAutoFit/>
          </a:bodyPr>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3.5  “1+X证书项目”习题</a:t>
            </a:r>
            <a:endParaRPr lang="zh-CN" altLang="en-US" sz="1800" b="1" kern="0" dirty="0">
              <a:solidFill>
                <a:schemeClr val="hlink"/>
              </a:solidFill>
              <a:latin typeface="Times New Roman" panose="02020603050405020304" charset="0"/>
              <a:cs typeface="Times New Roman" panose="02020603050405020304" charset="0"/>
            </a:endParaRP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sym typeface="+mn-ea"/>
              </a:rPr>
              <a:t>在3.3项目中，学习了零件轴承座中的高度</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尺寸控制和反面B面的粗加工的工艺与编程，请根据零件轴承座图3-3-1以及表3-2的工艺表，完成B面的精加工编程，效果图如3-3-22所示。</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 name="图片 3"/>
          <p:cNvPicPr>
            <a:picLocks noChangeAspect="1"/>
          </p:cNvPicPr>
          <p:nvPr>
            <p:custDataLst>
              <p:tags r:id="rId2"/>
            </p:custDataLst>
          </p:nvPr>
        </p:nvPicPr>
        <p:blipFill>
          <a:blip r:embed="rId3"/>
          <a:stretch>
            <a:fillRect/>
          </a:stretch>
        </p:blipFill>
        <p:spPr>
          <a:xfrm>
            <a:off x="5003483" y="1916430"/>
            <a:ext cx="592200" cy="252000"/>
          </a:xfrm>
          <a:prstGeom prst="rect">
            <a:avLst/>
          </a:prstGeom>
          <a:noFill/>
          <a:ln w="9525">
            <a:noFill/>
          </a:ln>
        </p:spPr>
      </p:pic>
      <p:pic>
        <p:nvPicPr>
          <p:cNvPr id="12" name="图片 11"/>
          <p:cNvPicPr>
            <a:picLocks noChangeAspect="1"/>
          </p:cNvPicPr>
          <p:nvPr>
            <p:custDataLst>
              <p:tags r:id="rId4"/>
            </p:custDataLst>
          </p:nvPr>
        </p:nvPicPr>
        <p:blipFill>
          <a:blip r:embed="rId5"/>
          <a:srcRect b="4650"/>
          <a:stretch>
            <a:fillRect/>
          </a:stretch>
        </p:blipFill>
        <p:spPr>
          <a:xfrm>
            <a:off x="447675" y="3427730"/>
            <a:ext cx="8248650" cy="2161540"/>
          </a:xfrm>
          <a:prstGeom prst="rect">
            <a:avLst/>
          </a:prstGeom>
        </p:spPr>
      </p:pic>
      <p:sp>
        <p:nvSpPr>
          <p:cNvPr id="118" name="文本框 117"/>
          <p:cNvSpPr txBox="1"/>
          <p:nvPr/>
        </p:nvSpPr>
        <p:spPr>
          <a:xfrm>
            <a:off x="3376930" y="5661025"/>
            <a:ext cx="1626870" cy="352425"/>
          </a:xfrm>
          <a:prstGeom prst="rect">
            <a:avLst/>
          </a:prstGeom>
          <a:noFill/>
          <a:ln w="9525">
            <a:noFill/>
          </a:ln>
        </p:spPr>
        <p:txBody>
          <a:bodyPr wrap="square">
            <a:spAutoFit/>
          </a:bodyPr>
          <a:p>
            <a:pPr marL="0" indent="0"/>
            <a:r>
              <a:rPr lang="zh-CN" sz="1700" b="0">
                <a:solidFill>
                  <a:srgbClr val="070707"/>
                </a:solidFill>
                <a:latin typeface="Calibri" panose="020F0502020204030204" charset="0"/>
                <a:ea typeface="宋体" panose="02010600030101010101" pitchFamily="2" charset="-122"/>
              </a:rPr>
              <a:t>表</a:t>
            </a:r>
            <a:r>
              <a:rPr lang="en-US" sz="1700" b="0">
                <a:solidFill>
                  <a:srgbClr val="070707"/>
                </a:solidFill>
                <a:latin typeface="Calibri" panose="020F0502020204030204" charset="0"/>
                <a:ea typeface="宋体" panose="02010600030101010101" pitchFamily="2" charset="-122"/>
              </a:rPr>
              <a:t>3-2 </a:t>
            </a:r>
            <a:r>
              <a:rPr lang="zh-CN" sz="1700" b="0">
                <a:solidFill>
                  <a:srgbClr val="070707"/>
                </a:solidFill>
                <a:latin typeface="Calibri" panose="020F0502020204030204" charset="0"/>
                <a:ea typeface="宋体" panose="02010600030101010101" pitchFamily="2" charset="-122"/>
              </a:rPr>
              <a:t>加工工艺</a:t>
            </a:r>
            <a:endParaRPr lang="zh-CN" altLang="en-US" sz="1700" b="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5" name="文本框 114"/>
          <p:cNvSpPr txBox="1"/>
          <p:nvPr>
            <p:custDataLst>
              <p:tags r:id="rId1"/>
            </p:custDataLst>
          </p:nvPr>
        </p:nvSpPr>
        <p:spPr>
          <a:xfrm>
            <a:off x="179070" y="1340485"/>
            <a:ext cx="8618855" cy="6600825"/>
          </a:xfrm>
          <a:prstGeom prst="rect">
            <a:avLst/>
          </a:prstGeom>
          <a:noFill/>
          <a:ln w="9525">
            <a:noFill/>
          </a:ln>
        </p:spPr>
        <p:txBody>
          <a:bodyPr wrap="square">
            <a:spAutoFit/>
          </a:bodyPr>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93" name="图片 293"/>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3059430" y="1988820"/>
            <a:ext cx="3344545" cy="2790825"/>
          </a:xfrm>
          <a:prstGeom prst="rect">
            <a:avLst/>
          </a:prstGeom>
        </p:spPr>
      </p:pic>
      <p:sp>
        <p:nvSpPr>
          <p:cNvPr id="2" name="文本框 1"/>
          <p:cNvSpPr txBox="1"/>
          <p:nvPr/>
        </p:nvSpPr>
        <p:spPr>
          <a:xfrm>
            <a:off x="2915920" y="4940935"/>
            <a:ext cx="3312795" cy="352425"/>
          </a:xfrm>
          <a:prstGeom prst="rect">
            <a:avLst/>
          </a:prstGeom>
          <a:noFill/>
          <a:ln w="9525">
            <a:noFill/>
          </a:ln>
        </p:spPr>
        <p:txBody>
          <a:bodyPr wrap="square">
            <a:spAutoFit/>
          </a:bodyPr>
          <a:p>
            <a:pPr marL="0" indent="666750"/>
            <a:r>
              <a:rPr lang="zh-CN" sz="1700" b="0">
                <a:solidFill>
                  <a:srgbClr val="070707"/>
                </a:solidFill>
                <a:latin typeface="Calibri" panose="020F0502020204030204" charset="0"/>
                <a:ea typeface="宋体" panose="02010600030101010101" pitchFamily="2" charset="-122"/>
              </a:rPr>
              <a:t>图</a:t>
            </a:r>
            <a:r>
              <a:rPr lang="en-US" sz="1700" b="0">
                <a:solidFill>
                  <a:srgbClr val="070707"/>
                </a:solidFill>
                <a:latin typeface="Calibri" panose="020F0502020204030204" charset="0"/>
                <a:ea typeface="宋体" panose="02010600030101010101" pitchFamily="2" charset="-122"/>
              </a:rPr>
              <a:t>3-3-22 </a:t>
            </a:r>
            <a:r>
              <a:rPr lang="zh-CN" sz="1700" b="0">
                <a:solidFill>
                  <a:srgbClr val="070707"/>
                </a:solidFill>
                <a:latin typeface="Calibri" panose="020F0502020204030204" charset="0"/>
                <a:ea typeface="宋体" panose="02010600030101010101" pitchFamily="2" charset="-122"/>
              </a:rPr>
              <a:t>加工仿真效果图</a:t>
            </a:r>
            <a:endParaRPr lang="zh-CN" altLang="en-US" sz="1700" b="0">
              <a:solidFill>
                <a:srgbClr val="070707"/>
              </a:solidFill>
              <a:latin typeface="Calibri" panose="020F0502020204030204" charset="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4" action="ppaction://hlinksldjump"/>
          </p:cNvPr>
          <p:cNvPicPr>
            <a:picLocks noChangeAspect="1"/>
          </p:cNvPicPr>
          <p:nvPr>
            <p:custDataLst>
              <p:tags r:id="rId5"/>
            </p:custDataLst>
          </p:nvPr>
        </p:nvPicPr>
        <p:blipFill>
          <a:blip r:embed="rId6"/>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066800"/>
            <a:ext cx="9144000" cy="472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11" name="Title 6"/>
          <p:cNvSpPr txBox="1"/>
          <p:nvPr>
            <p:custDataLst>
              <p:tags r:id="rId2"/>
            </p:custDataLst>
          </p:nvPr>
        </p:nvSpPr>
        <p:spPr>
          <a:xfrm>
            <a:off x="3995420" y="1484630"/>
            <a:ext cx="1124585" cy="694690"/>
          </a:xfrm>
          <a:prstGeom prst="rect">
            <a:avLst/>
          </a:prstGeom>
          <a:noFill/>
          <a:ln w="3175">
            <a:noFill/>
            <a:prstDash val="dash"/>
          </a:ln>
        </p:spPr>
        <p:txBody>
          <a:bodyPr wrap="square" lIns="47625" tIns="19050" rIns="47625" bIns="1905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3600" b="1" i="0" spc="280" noProof="0" dirty="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rPr>
              <a:t>小结</a:t>
            </a:r>
            <a:endParaRPr kumimoji="0" lang="zh-CN" altLang="en-US" sz="3600" b="1" i="0" spc="280" noProof="0" dirty="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3"/>
            </p:custDataLst>
          </p:nvPr>
        </p:nvSpPr>
        <p:spPr>
          <a:xfrm>
            <a:off x="915035" y="2348865"/>
            <a:ext cx="7668260" cy="30327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a:lnSpc>
                <a:spcPct val="170000"/>
              </a:lnSpc>
              <a:spcBef>
                <a:spcPts val="0"/>
              </a:spcBef>
              <a:spcAft>
                <a:spcPts val="800"/>
              </a:spcAft>
              <a:buSzPct val="100000"/>
            </a:pPr>
            <a:r>
              <a:rPr altLang="zh-CN"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 </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本项目通过典型范例来介绍轮廓铣加工的各种加工类型，详细描述包括型腔铣、自适应铣削、剩余铣等</a:t>
            </a:r>
            <a:r>
              <a:rPr lang="zh-CN" altLang="en-US" sz="19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各种</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常用的加工策略的操作步骤，并且对其中的细节和关键之处给予详细说明，最后通过一个</a:t>
            </a:r>
            <a:r>
              <a:rPr lang="zh-CN" altLang="en-US" sz="19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“1+X证书项目”的典型案例来进行讲解铣削加工编程。</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旨在让大家可以做到举一反三，触类旁通，通过练习不断提高自己的编程水平。</a:t>
            </a:r>
            <a:endPar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2" name="页脚占位符 1"/>
          <p:cNvSpPr>
            <a:spLocks noGrp="1"/>
          </p:cNvSpPr>
          <p:nvPr>
            <p:ph type="ftr" sz="quarter" idx="11"/>
          </p:nvPr>
        </p:nvSpPr>
        <p:spPr/>
        <p:txBody>
          <a:bodyPr/>
          <a:p>
            <a:r>
              <a:rPr lang="en-US" altLang="zh-CN" dirty="0" smtClean="0"/>
              <a:t>UG NX </a:t>
            </a:r>
            <a:r>
              <a:rPr lang="zh-CN" altLang="en-US" dirty="0" smtClean="0"/>
              <a:t>数控编程</a:t>
            </a:r>
            <a:endParaRPr lang="en-US" altLang="zh-CN" dirty="0"/>
          </a:p>
        </p:txBody>
      </p:sp>
      <p:sp>
        <p:nvSpPr>
          <p:cNvPr id="94210" name="Rectangle 2"/>
          <p:cNvSpPr>
            <a:spLocks noGrp="1" noChangeArrowheads="1"/>
          </p:cNvSpPr>
          <p:nvPr>
            <p:ph type="title"/>
            <p:custDataLst>
              <p:tags r:id="rId4"/>
            </p:custDataLst>
          </p:nvPr>
        </p:nvSpPr>
        <p:spPr/>
        <p:txBody>
          <a:bodyPr/>
          <a:p>
            <a:r>
              <a:rPr lang="zh-CN" altLang="zh-CN" dirty="0"/>
              <a:t>项目</a:t>
            </a:r>
            <a:r>
              <a:rPr lang="en-US" altLang="zh-CN" dirty="0"/>
              <a:t>3</a:t>
            </a:r>
            <a:endParaRPr lang="en-US" altLang="zh-CN" dirty="0">
              <a:ea typeface="宋体" panose="02010600030101010101" pitchFamily="2" charset="-122"/>
            </a:endParaRPr>
          </a:p>
        </p:txBody>
      </p:sp>
    </p:spTree>
    <p:custDataLst>
      <p:tags r:id="rId5"/>
    </p:custDataLst>
  </p:cSld>
  <p:clrMapOvr>
    <a:masterClrMapping/>
  </p:clrMapOvr>
  <p:transition>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WordArt 5"/>
          <p:cNvSpPr>
            <a:spLocks noChangeArrowheads="1" noChangeShapeType="1" noTextEdit="1"/>
          </p:cNvSpPr>
          <p:nvPr/>
        </p:nvSpPr>
        <p:spPr bwMode="invGray">
          <a:xfrm>
            <a:off x="2971800" y="2493010"/>
            <a:ext cx="4343400" cy="1194435"/>
          </a:xfrm>
          <a:prstGeom prst="rect">
            <a:avLst/>
          </a:prstGeom>
        </p:spPr>
        <p:txBody>
          <a:bodyPr wrap="none" fromWordArt="1">
            <a:prstTxWarp prst="textDeflate">
              <a:avLst>
                <a:gd name="adj" fmla="val 0"/>
              </a:avLst>
            </a:prstTxWarp>
          </a:bodyPr>
          <a:lstStyle/>
          <a:p>
            <a:pPr algn="ctr"/>
            <a:r>
              <a:rPr lang="zh-CN" altLang="en-US" sz="3000" b="1" kern="10">
                <a:ln w="19050">
                  <a:solidFill>
                    <a:srgbClr val="FFFFFF"/>
                  </a:solidFill>
                  <a:rou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panose="020B0604020202020204"/>
                <a:ea typeface="宋体" panose="02010600030101010101" pitchFamily="2" charset="-122"/>
                <a:cs typeface="Arial" panose="020B0604020202020204"/>
              </a:rPr>
              <a:t>谢谢！</a:t>
            </a:r>
            <a:endParaRPr lang="zh-CN" altLang="en-US" sz="3000" b="1" kern="10">
              <a:ln w="19050">
                <a:solidFill>
                  <a:srgbClr val="FFFFFF"/>
                </a:solidFill>
                <a:rou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panose="020B0604020202020204"/>
              <a:ea typeface="宋体" panose="02010600030101010101" pitchFamily="2" charset="-122"/>
              <a:cs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p:cTn id="7" dur="500" fill="hold"/>
                                        <p:tgtEl>
                                          <p:spTgt spid="86021"/>
                                        </p:tgtEl>
                                        <p:attrNameLst>
                                          <p:attrName>ppt_w</p:attrName>
                                        </p:attrNameLst>
                                      </p:cBhvr>
                                      <p:tavLst>
                                        <p:tav tm="0">
                                          <p:val>
                                            <p:fltVal val="0"/>
                                          </p:val>
                                        </p:tav>
                                        <p:tav tm="100000">
                                          <p:val>
                                            <p:strVal val="#ppt_w"/>
                                          </p:val>
                                        </p:tav>
                                      </p:tavLst>
                                    </p:anim>
                                    <p:anim calcmode="lin" valueType="num">
                                      <p:cBhvr>
                                        <p:cTn id="8" dur="500" fill="hold"/>
                                        <p:tgtEl>
                                          <p:spTgt spid="86021"/>
                                        </p:tgtEl>
                                        <p:attrNameLst>
                                          <p:attrName>ppt_h</p:attrName>
                                        </p:attrNameLst>
                                      </p:cBhvr>
                                      <p:tavLst>
                                        <p:tav tm="0">
                                          <p:val>
                                            <p:fltVal val="0"/>
                                          </p:val>
                                        </p:tav>
                                        <p:tav tm="100000">
                                          <p:val>
                                            <p:strVal val="#ppt_h"/>
                                          </p:val>
                                        </p:tav>
                                      </p:tavLst>
                                    </p:anim>
                                    <p:animEffect transition="in" filter="fade">
                                      <p:cBhvr>
                                        <p:cTn id="9"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 name="文本框 10"/>
          <p:cNvSpPr txBox="1"/>
          <p:nvPr>
            <p:custDataLst>
              <p:tags r:id="rId1"/>
            </p:custDataLst>
          </p:nvPr>
        </p:nvSpPr>
        <p:spPr>
          <a:xfrm>
            <a:off x="683895" y="1285240"/>
            <a:ext cx="5080000" cy="4686935"/>
          </a:xfrm>
          <a:prstGeom prst="rect">
            <a:avLst/>
          </a:prstGeom>
          <a:noFill/>
          <a:ln w="9525">
            <a:noFill/>
          </a:ln>
        </p:spPr>
        <p:txBody>
          <a:bodyPr>
            <a:spAutoFit/>
          </a:bodyPr>
          <a:p>
            <a:pPr marL="0" indent="0">
              <a:lnSpc>
                <a:spcPct val="150000"/>
              </a:lnSpc>
            </a:pPr>
            <a:r>
              <a:rPr lang="zh-CN" sz="1800" b="1">
                <a:latin typeface="Calibri" panose="020F0502020204030204" charset="0"/>
                <a:ea typeface="宋体" panose="02010600030101010101" pitchFamily="2" charset="-122"/>
              </a:rPr>
              <a:t>轮廓铣子工序：</a:t>
            </a:r>
            <a:endParaRPr lang="zh-CN" sz="1800" b="1">
              <a:latin typeface="Calibri" panose="020F0502020204030204" charset="0"/>
              <a:ea typeface="宋体" panose="02010600030101010101" pitchFamily="2" charset="-122"/>
            </a:endParaRPr>
          </a:p>
          <a:p>
            <a:pPr marL="0" indent="0">
              <a:lnSpc>
                <a:spcPct val="150000"/>
              </a:lnSpc>
            </a:pPr>
            <a:r>
              <a:rPr lang="zh-CN" altLang="en-US" sz="1800" b="0">
                <a:latin typeface="Calibri" panose="020F0502020204030204" charset="0"/>
                <a:ea typeface="宋体" panose="02010600030101010101" pitchFamily="2" charset="-122"/>
              </a:rPr>
              <a:t>（（CAVITY_MILL）：型腔铣</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（ADAPTIVE_MILLING）：自适应铣削</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（PLUNGE_MILLING）：插铣</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（REST_MILLING）：剩余铣</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（ZLEVEL_PROFILE）：深度轮廓铣</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en-US" altLang="zh-CN" sz="1800" b="0">
                <a:latin typeface="Calibri" panose="020F0502020204030204" charset="0"/>
                <a:ea typeface="宋体" panose="02010600030101010101" pitchFamily="2" charset="-122"/>
              </a:rPr>
              <a:t> </a:t>
            </a:r>
            <a:r>
              <a:rPr lang="zh-CN" altLang="en-US" sz="1800">
                <a:latin typeface="Calibri" panose="020F0502020204030204" charset="0"/>
                <a:ea typeface="宋体" panose="02010600030101010101" pitchFamily="2" charset="-122"/>
                <a:sym typeface="+mn-ea"/>
              </a:rPr>
              <a:t>（FLOWCUT_SINGLE）：单刀路清根</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（FIXED_CONTOUR）：固定轮廓铣</a:t>
            </a:r>
            <a:endParaRPr lang="zh-CN" altLang="en-US" sz="1800" b="0">
              <a:latin typeface="Calibri" panose="020F0502020204030204" charset="0"/>
              <a:ea typeface="宋体" panose="02010600030101010101" pitchFamily="2" charset="-122"/>
            </a:endParaRPr>
          </a:p>
          <a:p>
            <a:pPr marL="215900" indent="0" eaLnBrk="1" latinLnBrk="0" hangingPunct="1">
              <a:lnSpc>
                <a:spcPct val="180000"/>
              </a:lnSpc>
            </a:pPr>
            <a:r>
              <a:rPr lang="zh-CN" altLang="en-US" sz="1800" b="0">
                <a:latin typeface="Calibri" panose="020F0502020204030204" charset="0"/>
                <a:ea typeface="宋体" panose="02010600030101010101" pitchFamily="2" charset="-122"/>
              </a:rPr>
              <a:t>（SOLID_PROFILE_3D）：实体轮廓3D</a:t>
            </a:r>
            <a:endParaRPr lang="zh-CN" altLang="en-US" sz="1800" b="0">
              <a:latin typeface="Calibri" panose="020F0502020204030204" charset="0"/>
              <a:ea typeface="宋体" panose="02010600030101010101" pitchFamily="2" charset="-122"/>
            </a:endParaRPr>
          </a:p>
          <a:p>
            <a:pPr marL="0" indent="0"/>
            <a:endParaRPr lang="zh-CN" altLang="en-US" sz="1800" b="0">
              <a:latin typeface="Calibri" panose="020F0502020204030204" charset="0"/>
              <a:ea typeface="宋体" panose="02010600030101010101" pitchFamily="2" charset="-122"/>
            </a:endParaRPr>
          </a:p>
        </p:txBody>
      </p:sp>
      <p:pic>
        <p:nvPicPr>
          <p:cNvPr id="169" name="图片 169"/>
          <p:cNvPicPr>
            <a:picLocks noChangeAspect="1"/>
          </p:cNvPicPr>
          <p:nvPr>
            <p:custDataLst>
              <p:tags r:id="rId2"/>
            </p:custDataLst>
          </p:nvPr>
        </p:nvPicPr>
        <p:blipFill>
          <a:blip r:embed="rId3"/>
          <a:stretch>
            <a:fillRect/>
          </a:stretch>
        </p:blipFill>
        <p:spPr>
          <a:xfrm>
            <a:off x="683895" y="1772920"/>
            <a:ext cx="384810" cy="384810"/>
          </a:xfrm>
          <a:prstGeom prst="rect">
            <a:avLst/>
          </a:prstGeom>
        </p:spPr>
      </p:pic>
      <p:pic>
        <p:nvPicPr>
          <p:cNvPr id="175" name="图片 175"/>
          <p:cNvPicPr>
            <a:picLocks noChangeAspect="1"/>
          </p:cNvPicPr>
          <p:nvPr>
            <p:custDataLst>
              <p:tags r:id="rId4"/>
            </p:custDataLst>
          </p:nvPr>
        </p:nvPicPr>
        <p:blipFill>
          <a:blip r:embed="rId5"/>
          <a:stretch>
            <a:fillRect/>
          </a:stretch>
        </p:blipFill>
        <p:spPr>
          <a:xfrm>
            <a:off x="683260" y="2205355"/>
            <a:ext cx="385200" cy="385200"/>
          </a:xfrm>
          <a:prstGeom prst="rect">
            <a:avLst/>
          </a:prstGeom>
        </p:spPr>
      </p:pic>
      <p:pic>
        <p:nvPicPr>
          <p:cNvPr id="176" name="图片 176"/>
          <p:cNvPicPr>
            <a:picLocks noChangeAspect="1"/>
          </p:cNvPicPr>
          <p:nvPr>
            <p:custDataLst>
              <p:tags r:id="rId6"/>
            </p:custDataLst>
          </p:nvPr>
        </p:nvPicPr>
        <p:blipFill>
          <a:blip r:embed="rId7"/>
          <a:stretch>
            <a:fillRect/>
          </a:stretch>
        </p:blipFill>
        <p:spPr>
          <a:xfrm>
            <a:off x="683895" y="2781300"/>
            <a:ext cx="385200" cy="385200"/>
          </a:xfrm>
          <a:prstGeom prst="rect">
            <a:avLst/>
          </a:prstGeom>
        </p:spPr>
      </p:pic>
      <p:pic>
        <p:nvPicPr>
          <p:cNvPr id="179" name="图片 179"/>
          <p:cNvPicPr>
            <a:picLocks noChangeAspect="1"/>
          </p:cNvPicPr>
          <p:nvPr>
            <p:custDataLst>
              <p:tags r:id="rId8"/>
            </p:custDataLst>
          </p:nvPr>
        </p:nvPicPr>
        <p:blipFill>
          <a:blip r:embed="rId9"/>
          <a:stretch>
            <a:fillRect/>
          </a:stretch>
        </p:blipFill>
        <p:spPr>
          <a:xfrm>
            <a:off x="683895" y="3287395"/>
            <a:ext cx="385200" cy="385200"/>
          </a:xfrm>
          <a:prstGeom prst="rect">
            <a:avLst/>
          </a:prstGeom>
        </p:spPr>
      </p:pic>
      <p:pic>
        <p:nvPicPr>
          <p:cNvPr id="180" name="图片 180"/>
          <p:cNvPicPr>
            <a:picLocks noChangeAspect="1"/>
          </p:cNvPicPr>
          <p:nvPr>
            <p:custDataLst>
              <p:tags r:id="rId10"/>
            </p:custDataLst>
          </p:nvPr>
        </p:nvPicPr>
        <p:blipFill>
          <a:blip r:embed="rId11"/>
          <a:stretch>
            <a:fillRect/>
          </a:stretch>
        </p:blipFill>
        <p:spPr>
          <a:xfrm>
            <a:off x="683895" y="3793490"/>
            <a:ext cx="385200" cy="385200"/>
          </a:xfrm>
          <a:prstGeom prst="rect">
            <a:avLst/>
          </a:prstGeom>
        </p:spPr>
      </p:pic>
      <p:pic>
        <p:nvPicPr>
          <p:cNvPr id="181" name="图片 181"/>
          <p:cNvPicPr>
            <a:picLocks noChangeAspect="1"/>
          </p:cNvPicPr>
          <p:nvPr>
            <p:custDataLst>
              <p:tags r:id="rId12"/>
            </p:custDataLst>
          </p:nvPr>
        </p:nvPicPr>
        <p:blipFill>
          <a:blip r:embed="rId13"/>
          <a:stretch>
            <a:fillRect/>
          </a:stretch>
        </p:blipFill>
        <p:spPr>
          <a:xfrm>
            <a:off x="683895" y="4725035"/>
            <a:ext cx="385200" cy="385200"/>
          </a:xfrm>
          <a:prstGeom prst="rect">
            <a:avLst/>
          </a:prstGeom>
        </p:spPr>
      </p:pic>
      <p:pic>
        <p:nvPicPr>
          <p:cNvPr id="182" name="图片 182"/>
          <p:cNvPicPr>
            <a:picLocks noChangeAspect="1"/>
          </p:cNvPicPr>
          <p:nvPr>
            <p:custDataLst>
              <p:tags r:id="rId14"/>
            </p:custDataLst>
          </p:nvPr>
        </p:nvPicPr>
        <p:blipFill>
          <a:blip r:embed="rId15"/>
          <a:stretch>
            <a:fillRect/>
          </a:stretch>
        </p:blipFill>
        <p:spPr>
          <a:xfrm>
            <a:off x="683895" y="4220845"/>
            <a:ext cx="385200" cy="385200"/>
          </a:xfrm>
          <a:prstGeom prst="rect">
            <a:avLst/>
          </a:prstGeom>
        </p:spPr>
      </p:pic>
      <p:pic>
        <p:nvPicPr>
          <p:cNvPr id="183" name="图片 183"/>
          <p:cNvPicPr>
            <a:picLocks noChangeAspect="1"/>
          </p:cNvPicPr>
          <p:nvPr>
            <p:custDataLst>
              <p:tags r:id="rId16"/>
            </p:custDataLst>
          </p:nvPr>
        </p:nvPicPr>
        <p:blipFill>
          <a:blip r:embed="rId17"/>
          <a:stretch>
            <a:fillRect/>
          </a:stretch>
        </p:blipFill>
        <p:spPr>
          <a:xfrm>
            <a:off x="683895" y="5229860"/>
            <a:ext cx="385200" cy="385200"/>
          </a:xfrm>
          <a:prstGeom prst="rect">
            <a:avLst/>
          </a:prstGeom>
        </p:spPr>
      </p:pic>
      <p:pic>
        <p:nvPicPr>
          <p:cNvPr id="2" name="图片 1" descr="3b32303238383435323bcad6cac6">
            <a:hlinkClick r:id="rId18" action="ppaction://hlinksldjump"/>
          </p:cNvPr>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35730" y="1797685"/>
            <a:ext cx="360000" cy="360000"/>
          </a:xfrm>
          <a:prstGeom prst="rect">
            <a:avLst/>
          </a:prstGeom>
        </p:spPr>
      </p:pic>
      <p:pic>
        <p:nvPicPr>
          <p:cNvPr id="3" name="图片 2" descr="3b32303238383435323bcad6cac6">
            <a:hlinkClick r:id="rId22" tooltip="" action="ppaction://hlinksldjump"/>
          </p:cNvPr>
          <p:cNvPicPr>
            <a:picLocks noChangeAspect="1"/>
          </p:cNvPicPr>
          <p:nvPr>
            <p:custDataLst>
              <p:tags r:id="rId23"/>
            </p:custDataLst>
          </p:nvPr>
        </p:nvPicPr>
        <p:blipFill>
          <a:blip r:embed="rId20">
            <a:extLst>
              <a:ext uri="{96DAC541-7B7A-43D3-8B79-37D633B846F1}">
                <asvg:svgBlip xmlns:asvg="http://schemas.microsoft.com/office/drawing/2016/SVG/main" r:embed="rId21"/>
              </a:ext>
            </a:extLst>
          </a:blip>
          <a:stretch>
            <a:fillRect/>
          </a:stretch>
        </p:blipFill>
        <p:spPr>
          <a:xfrm>
            <a:off x="4788535" y="2230755"/>
            <a:ext cx="360000" cy="360000"/>
          </a:xfrm>
          <a:prstGeom prst="rect">
            <a:avLst/>
          </a:prstGeom>
        </p:spPr>
      </p:pic>
      <p:pic>
        <p:nvPicPr>
          <p:cNvPr id="4" name="图片 3" descr="3b32303238383435323bcad6cac6">
            <a:hlinkClick r:id="rId24" tooltip="" action="ppaction://hlinksldjump"/>
          </p:cNvPr>
          <p:cNvPicPr>
            <a:picLocks noChangeAspect="1"/>
          </p:cNvPicPr>
          <p:nvPr>
            <p:custDataLst>
              <p:tags r:id="rId25"/>
            </p:custDataLst>
          </p:nvPr>
        </p:nvPicPr>
        <p:blipFill>
          <a:blip r:embed="rId20">
            <a:extLst>
              <a:ext uri="{96DAC541-7B7A-43D3-8B79-37D633B846F1}">
                <asvg:svgBlip xmlns:asvg="http://schemas.microsoft.com/office/drawing/2016/SVG/main" r:embed="rId21"/>
              </a:ext>
            </a:extLst>
          </a:blip>
          <a:stretch>
            <a:fillRect/>
          </a:stretch>
        </p:blipFill>
        <p:spPr>
          <a:xfrm>
            <a:off x="4572000" y="3724275"/>
            <a:ext cx="360000" cy="360000"/>
          </a:xfrm>
          <a:prstGeom prst="rect">
            <a:avLst/>
          </a:prstGeom>
        </p:spPr>
      </p:pic>
      <p:pic>
        <p:nvPicPr>
          <p:cNvPr id="6" name="图片 5" descr="3b32303238383435323bcad6cac6">
            <a:hlinkClick r:id="rId26" tooltip="" action="ppaction://hlinksldjump"/>
          </p:cNvPr>
          <p:cNvPicPr>
            <a:picLocks noChangeAspect="1"/>
          </p:cNvPicPr>
          <p:nvPr>
            <p:custDataLst>
              <p:tags r:id="rId27"/>
            </p:custDataLst>
          </p:nvPr>
        </p:nvPicPr>
        <p:blipFill>
          <a:blip r:embed="rId20">
            <a:extLst>
              <a:ext uri="{96DAC541-7B7A-43D3-8B79-37D633B846F1}">
                <asvg:svgBlip xmlns:asvg="http://schemas.microsoft.com/office/drawing/2016/SVG/main" r:embed="rId21"/>
              </a:ext>
            </a:extLst>
          </a:blip>
          <a:stretch>
            <a:fillRect/>
          </a:stretch>
        </p:blipFill>
        <p:spPr>
          <a:xfrm>
            <a:off x="4068445" y="3213100"/>
            <a:ext cx="360000" cy="360000"/>
          </a:xfrm>
          <a:prstGeom prst="rect">
            <a:avLst/>
          </a:prstGeom>
        </p:spPr>
      </p:pic>
      <p:pic>
        <p:nvPicPr>
          <p:cNvPr id="7" name="图片 6" descr="3b32303238383435323bcad6cac6">
            <a:hlinkClick r:id="rId28" tooltip="" action="ppaction://hlinksldjump"/>
          </p:cNvPr>
          <p:cNvPicPr>
            <a:picLocks noChangeAspect="1"/>
          </p:cNvPicPr>
          <p:nvPr>
            <p:custDataLst>
              <p:tags r:id="rId29"/>
            </p:custDataLst>
          </p:nvPr>
        </p:nvPicPr>
        <p:blipFill>
          <a:blip r:embed="rId20">
            <a:extLst>
              <a:ext uri="{96DAC541-7B7A-43D3-8B79-37D633B846F1}">
                <asvg:svgBlip xmlns:asvg="http://schemas.microsoft.com/office/drawing/2016/SVG/main" r:embed="rId21"/>
              </a:ext>
            </a:extLst>
          </a:blip>
          <a:stretch>
            <a:fillRect/>
          </a:stretch>
        </p:blipFill>
        <p:spPr>
          <a:xfrm>
            <a:off x="4572000" y="4220845"/>
            <a:ext cx="360000" cy="360000"/>
          </a:xfrm>
          <a:prstGeom prst="rect">
            <a:avLst/>
          </a:prstGeom>
        </p:spPr>
      </p:pic>
      <p:pic>
        <p:nvPicPr>
          <p:cNvPr id="8" name="图片 7" descr="3b32303238383435323bcad6cac6">
            <a:hlinkClick r:id="rId30" tooltip="" action="ppaction://hlinksldjump"/>
          </p:cNvPr>
          <p:cNvPicPr>
            <a:picLocks noChangeAspect="1"/>
          </p:cNvPicPr>
          <p:nvPr>
            <p:custDataLst>
              <p:tags r:id="rId31"/>
            </p:custDataLst>
          </p:nvPr>
        </p:nvPicPr>
        <p:blipFill>
          <a:blip r:embed="rId20">
            <a:extLst>
              <a:ext uri="{96DAC541-7B7A-43D3-8B79-37D633B846F1}">
                <asvg:svgBlip xmlns:asvg="http://schemas.microsoft.com/office/drawing/2016/SVG/main" r:embed="rId21"/>
              </a:ext>
            </a:extLst>
          </a:blip>
          <a:stretch>
            <a:fillRect/>
          </a:stretch>
        </p:blipFill>
        <p:spPr>
          <a:xfrm>
            <a:off x="4644390" y="4717415"/>
            <a:ext cx="360000" cy="360000"/>
          </a:xfrm>
          <a:prstGeom prst="rect">
            <a:avLst/>
          </a:prstGeom>
        </p:spPr>
      </p:pic>
      <p:pic>
        <p:nvPicPr>
          <p:cNvPr id="9" name="图片 8" descr="3b32303238383435323bcad6cac6">
            <a:hlinkClick r:id="rId32" tooltip="" action="ppaction://hlinksldjump"/>
          </p:cNvPr>
          <p:cNvPicPr>
            <a:picLocks noChangeAspect="1"/>
          </p:cNvPicPr>
          <p:nvPr>
            <p:custDataLst>
              <p:tags r:id="rId33"/>
            </p:custDataLst>
          </p:nvPr>
        </p:nvPicPr>
        <p:blipFill>
          <a:blip r:embed="rId20">
            <a:extLst>
              <a:ext uri="{96DAC541-7B7A-43D3-8B79-37D633B846F1}">
                <asvg:svgBlip xmlns:asvg="http://schemas.microsoft.com/office/drawing/2016/SVG/main" r:embed="rId21"/>
              </a:ext>
            </a:extLst>
          </a:blip>
          <a:stretch>
            <a:fillRect/>
          </a:stretch>
        </p:blipFill>
        <p:spPr>
          <a:xfrm>
            <a:off x="4788535" y="5213985"/>
            <a:ext cx="360000" cy="360000"/>
          </a:xfrm>
          <a:prstGeom prst="rect">
            <a:avLst/>
          </a:prstGeom>
        </p:spPr>
      </p:pic>
      <p:pic>
        <p:nvPicPr>
          <p:cNvPr id="10" name="https://photo-static-api.fotomore.com/creative/vcg/400/new/VCG41N1037666444.jpg?uid=386&amp;timestamp=1702903236&amp;sign=0f047d00b979b0fa3104885a4b1f8d84" descr="彩色闪亮的3d箭头。玻璃的网络图标">
            <a:hlinkClick r:id="rId34" tooltip="" action="ppaction://hlinksldjump"/>
          </p:cNvPr>
          <p:cNvPicPr>
            <a:picLocks noChangeAspect="1"/>
          </p:cNvPicPr>
          <p:nvPr>
            <p:custDataLst>
              <p:tags r:id="rId35"/>
            </p:custDataLst>
          </p:nvPr>
        </p:nvPicPr>
        <p:blipFill>
          <a:blip r:embed="rId36"/>
          <a:srcRect l="50398" r="4454" b="69954"/>
          <a:stretch>
            <a:fillRect/>
          </a:stretch>
        </p:blipFill>
        <p:spPr>
          <a:xfrm flipH="1">
            <a:off x="8532495" y="6475730"/>
            <a:ext cx="611505" cy="356235"/>
          </a:xfrm>
          <a:prstGeom prst="rect">
            <a:avLst/>
          </a:prstGeom>
        </p:spPr>
      </p:pic>
    </p:spTree>
  </p:cSld>
  <p:clrMapOvr>
    <a:masterClrMapping/>
  </p:clrMapOvr>
  <p:transition>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endParaRPr lang="zh-CN" altLang="en-US" dirty="0">
              <a:solidFill>
                <a:srgbClr val="FFFFFF"/>
              </a:solidFill>
            </a:endParaRP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15" name="文本框 114"/>
          <p:cNvSpPr txBox="1"/>
          <p:nvPr>
            <p:custDataLst>
              <p:tags r:id="rId1"/>
            </p:custDataLst>
          </p:nvPr>
        </p:nvSpPr>
        <p:spPr>
          <a:xfrm>
            <a:off x="179070" y="1340485"/>
            <a:ext cx="8618855" cy="6600825"/>
          </a:xfrm>
          <a:prstGeom prst="rect">
            <a:avLst/>
          </a:prstGeom>
          <a:noFill/>
          <a:ln w="9525">
            <a:noFill/>
          </a:ln>
        </p:spPr>
        <p:txBody>
          <a:bodyPr wrap="square">
            <a:spAutoFit/>
          </a:bodyPr>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02" name="图片 101"/>
          <p:cNvPicPr/>
          <p:nvPr>
            <p:custDataLst>
              <p:tags r:id="rId2"/>
            </p:custDataLst>
          </p:nvPr>
        </p:nvPicPr>
        <p:blipFill>
          <a:blip r:embed="rId3"/>
          <a:srcRect b="5201"/>
          <a:stretch>
            <a:fillRect/>
          </a:stretch>
        </p:blipFill>
        <p:spPr>
          <a:xfrm>
            <a:off x="35560" y="1196975"/>
            <a:ext cx="9087485" cy="4860925"/>
          </a:xfrm>
          <a:prstGeom prst="rect">
            <a:avLst/>
          </a:prstGeom>
          <a:noFill/>
          <a:ln w="9525">
            <a:noFill/>
          </a:ln>
        </p:spPr>
      </p:pic>
    </p:spTree>
  </p:cSld>
  <p:clrMapOvr>
    <a:masterClrMapping/>
  </p:clrMapOvr>
  <p:transition>
    <p:wipe dir="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UNIT_PLACING_PICTURE_USER_VIEWPORT" val="{&quot;height&quot;:4437,&quot;width&quot;:4860}"/>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16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16"/>
  <p:tag name="KSO_WM_UNIT_VALUE" val="901"/>
  <p:tag name="KSO_WM_TEMPLATE_ASSEMBLE_XID" val="6130c4e08b5cc6c91112a572"/>
  <p:tag name="KSO_WM_TEMPLATE_ASSEMBLE_GROUPID" val="6130c4e08b5cc6c91112a572"/>
</p:tagLst>
</file>

<file path=ppt/tags/tag405.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1_1"/>
  <p:tag name="KSO_WM_UNIT_ID" val="diagram20207316_1*h_a*1_1"/>
  <p:tag name="KSO_WM_TEMPLATE_CATEGORY" val="diagram"/>
  <p:tag name="KSO_WM_TEMPLATE_INDEX" val="2020731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bf30eb0f3454347bdf963c338005e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bb23867a44589820127769466a9ae"/>
  <p:tag name="KSO_WM_UNIT_TEXT_FILL_FORE_SCHEMECOLOR_INDEX_BRIGHTNESS" val="0"/>
  <p:tag name="KSO_WM_UNIT_TEXT_FILL_FORE_SCHEMECOLOR_INDEX" val="13"/>
  <p:tag name="KSO_WM_UNIT_TEXT_FILL_TYPE" val="1"/>
  <p:tag name="KSO_WM_TEMPLATE_ASSEMBLE_XID" val="6130c4e08b5cc6c91112a572"/>
  <p:tag name="KSO_WM_TEMPLATE_ASSEMBLE_GROUPID" val="6130c4e08b5cc6c91112a572"/>
</p:tagLst>
</file>

<file path=ppt/tags/tag406.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7316_1*h_f*1_1"/>
  <p:tag name="KSO_WM_TEMPLATE_CATEGORY" val="diagram"/>
  <p:tag name="KSO_WM_TEMPLATE_INDEX" val="20207316"/>
  <p:tag name="KSO_WM_UNIT_LAYERLEVEL" val="1_1"/>
  <p:tag name="KSO_WM_TAG_VERSION" val="1.0"/>
  <p:tag name="KSO_WM_BEAUTIFY_FLAG" val="#wm#"/>
  <p:tag name="KSO_WM_UNIT_SUBTYPE" val="a"/>
  <p:tag name="KSO_WM_UNIT_DEFAULT_FONT" val="14;20;2"/>
  <p:tag name="KSO_WM_UNIT_BLOCK" val="0"/>
  <p:tag name="KSO_WM_UNIT_VALUE" val="182"/>
  <p:tag name="KSO_WM_UNIT_SHOW_EDIT_AREA_INDICATION" val="1"/>
  <p:tag name="KSO_WM_CHIP_GROUPID" val="5e6b05b36848fb12bee65ad8"/>
  <p:tag name="KSO_WM_CHIP_XID" val="5e6b05b36848fb12bee65ada"/>
  <p:tag name="KSO_WM_UNIT_DEC_AREA_ID" val="3679ce9c890c4ad59adc6924ed452e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bb23867a44589820127769466a9ae"/>
  <p:tag name="KSO_WM_UNIT_TEXT_FILL_FORE_SCHEMECOLOR_INDEX_BRIGHTNESS" val="0.25"/>
  <p:tag name="KSO_WM_UNIT_TEXT_FILL_FORE_SCHEMECOLOR_INDEX" val="13"/>
  <p:tag name="KSO_WM_UNIT_TEXT_FILL_TYPE" val="1"/>
  <p:tag name="KSO_WM_TEMPLATE_ASSEMBLE_XID" val="6130c4e08b5cc6c91112a572"/>
  <p:tag name="KSO_WM_TEMPLATE_ASSEMBLE_GROUPID" val="6130c4e08b5cc6c91112a572"/>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wm#"/>
  <p:tag name="KSO_WM_TEMPLATE_CATEGORY" val="diagram"/>
  <p:tag name="KSO_WM_TEMPLATE_INDEX" val="20207316"/>
  <p:tag name="KSO_WM_SLIDE_LAYOUT_INFO" val="{&quot;direction&quot;:1,&quot;id&quot;:&quot;2021-09-02T20:34:40&quot;,&quot;maxSize&quot;:{&quot;size1&quot;:100},&quot;minSize&quot;:{&quot;size1&quot;:100},&quot;normalSize&quot;:{&quot;size1&quot;:100},&quot;subLayout&quot;:[{&quot;backgroundInfo&quot;:[{&quot;bottom&quot;:0.155555561,&quot;bottomAbs&quot;:false,&quot;left&quot;:0,&quot;leftAbs&quot;:false,&quot;right&quot;:0,&quot;rightAbs&quot;:false,&quot;top&quot;:0.155555561,&quot;topAbs&quot;:false,&quot;type&quot;:&quot;belt&quot;}],&quot;id&quot;:&quot;2021-09-02T20:34:40&quot;,&quot;maxSize&quot;:{&quot;size1&quot;:12.07131847805447},&quot;minSize&quot;:{&quot;size1&quot;:12.07131847805447},&quot;normalSize&quot;:{&quot;size1&quot;:12.07131847805447},&quot;subLayout&quot;:[{&quot;id&quot;:&quot;2021-09-02T20:34:40&quot;,&quot;type&quot;:0},{&quot;id&quot;:&quot;2021-09-02T20:34:40&quot;,&quot;maxSize&quot;:{&quot;size1&quot;:77.81433932099306},&quot;minSize&quot;:{&quot;size1&quot;:77.81433932099306},&quot;normalSize&quot;:{&quot;size1&quot;:77.81433932099306},&quot;subLayout&quot;:[{&quot;backgroundInfo&quot;:[{&quot;bottom&quot;:0,&quot;bottomAbs&quot;:false,&quot;left&quot;:0,&quot;leftAbs&quot;:false,&quot;right&quot;:0,&quot;rightAbs&quot;:false,&quot;top&quot;:0,&quot;topAbs&quot;:false,&quot;type&quot;:&quot;belt&quot;}],&quot;id&quot;:&quot;2021-09-02T20:34:40&quot;,&quot;margin&quot;:{&quot;bottom&quot;:0.4230000674724579,&quot;left&quot;:2.540250062942505,&quot;right&quot;:2.540250062942505,&quot;top&quot;:0.4230000674724579},&quot;maxSize&quot;:{&quot;size1&quot;:35.69267651100288},&quot;minSize&quot;:{&quot;size1&quot;:19.792676511002874},&quot;normalSize&quot;:{&quot;size1&quot;:28.161923649487022},&quot;subLayout&quot;:[{&quot;id&quot;:&quot;2021-09-02T20:34:40&quot;,&quot;margin&quot;:{&quot;bottom&quot;:0.04693020507693291,&quot;left&quot;:2.540250062942505,&quot;right&quot;:2.540250062942505,&quot;top&quot;:0.4230000674724579},&quot;type&quot;:0},{&quot;id&quot;:&quot;2021-09-02T20:34:40&quot;,&quot;margin&quot;:{&quot;bottom&quot;:0.4230000674724579,&quot;left&quot;:2.540250062942505,&quot;right&quot;:2.540250062942505,&quot;top&quot;:0.14886131882667542},&quot;type&quot;:0}],&quot;type&quot;:0},{&quot;id&quot;:&quot;2021-09-02T20:34:40&quot;,&quot;type&quot;:0}],&quot;type&quot;:0}],&quot;type&quot;:0},{&quot;id&quot;:&quot;2021-09-02T20:34:40&quot;,&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ID" val="diagram2020731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527.953*228.702"/>
  <p:tag name="KSO_WM_SLIDE_POSITION" val="215.998*179.299"/>
  <p:tag name="KSO_WM_TAG_VERSION" val="1.0"/>
  <p:tag name="KSO_WM_SLIDE_LAYOUT" val="h"/>
  <p:tag name="KSO_WM_SLIDE_LAYOUT_CNT" val="1"/>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DECFILLPROP" val="[]"/>
  <p:tag name="KSO_WM_CHIP_GROUPID" val="5e6f19c8605d5daf04fe6007"/>
  <p:tag name="KSO_WM_SLIDE_BK_DARK_LIGHT" val="2"/>
  <p:tag name="KSO_WM_SLIDE_BACKGROUND_TYPE" val="belt"/>
  <p:tag name="KSO_WM_SLIDE_SUPPORT_FEATURE_TYPE" val="0"/>
  <p:tag name="KSO_WM_TEMPLATE_ASSEMBLE_XID" val="6130c4e08b5cc6c91112a572"/>
  <p:tag name="KSO_WM_TEMPLATE_ASSEMBLE_GROUPID" val="6130c4e08b5cc6c91112a572"/>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commondata" val="eyJoZGlkIjoiODcwZTM3NmU5ODhkODAzZjViYjkyZWJhNTIwY2NjYjcifQ=="/>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24美金的ppt模板">
  <a:themeElements>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fontScheme name="0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01 1">
        <a:dk1>
          <a:srgbClr val="003366"/>
        </a:dk1>
        <a:lt1>
          <a:srgbClr val="FFFFFF"/>
        </a:lt1>
        <a:dk2>
          <a:srgbClr val="3C8196"/>
        </a:dk2>
        <a:lt2>
          <a:srgbClr val="B2B2B2"/>
        </a:lt2>
        <a:accent1>
          <a:srgbClr val="2C6AA2"/>
        </a:accent1>
        <a:accent2>
          <a:srgbClr val="77AE26"/>
        </a:accent2>
        <a:accent3>
          <a:srgbClr val="FFFFFF"/>
        </a:accent3>
        <a:accent4>
          <a:srgbClr val="002A56"/>
        </a:accent4>
        <a:accent5>
          <a:srgbClr val="ACB9CE"/>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3">
        <a:dk1>
          <a:srgbClr val="30311D"/>
        </a:dk1>
        <a:lt1>
          <a:srgbClr val="FFFFFF"/>
        </a:lt1>
        <a:dk2>
          <a:srgbClr val="4A5B1F"/>
        </a:dk2>
        <a:lt2>
          <a:srgbClr val="B2B2B2"/>
        </a:lt2>
        <a:accent1>
          <a:srgbClr val="907242"/>
        </a:accent1>
        <a:accent2>
          <a:srgbClr val="93B75F"/>
        </a:accent2>
        <a:accent3>
          <a:srgbClr val="FFFFFF"/>
        </a:accent3>
        <a:accent4>
          <a:srgbClr val="272817"/>
        </a:accent4>
        <a:accent5>
          <a:srgbClr val="C6BCB0"/>
        </a:accent5>
        <a:accent6>
          <a:srgbClr val="85A655"/>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24美金的ppt模板">
  <a:themeElements>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fontScheme name="0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01 1">
        <a:dk1>
          <a:srgbClr val="003366"/>
        </a:dk1>
        <a:lt1>
          <a:srgbClr val="FFFFFF"/>
        </a:lt1>
        <a:dk2>
          <a:srgbClr val="3C8196"/>
        </a:dk2>
        <a:lt2>
          <a:srgbClr val="B2B2B2"/>
        </a:lt2>
        <a:accent1>
          <a:srgbClr val="2C6AA2"/>
        </a:accent1>
        <a:accent2>
          <a:srgbClr val="77AE26"/>
        </a:accent2>
        <a:accent3>
          <a:srgbClr val="FFFFFF"/>
        </a:accent3>
        <a:accent4>
          <a:srgbClr val="002A56"/>
        </a:accent4>
        <a:accent5>
          <a:srgbClr val="ACB9CE"/>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3">
        <a:dk1>
          <a:srgbClr val="30311D"/>
        </a:dk1>
        <a:lt1>
          <a:srgbClr val="FFFFFF"/>
        </a:lt1>
        <a:dk2>
          <a:srgbClr val="4A5B1F"/>
        </a:dk2>
        <a:lt2>
          <a:srgbClr val="B2B2B2"/>
        </a:lt2>
        <a:accent1>
          <a:srgbClr val="907242"/>
        </a:accent1>
        <a:accent2>
          <a:srgbClr val="93B75F"/>
        </a:accent2>
        <a:accent3>
          <a:srgbClr val="FFFFFF"/>
        </a:accent3>
        <a:accent4>
          <a:srgbClr val="272817"/>
        </a:accent4>
        <a:accent5>
          <a:srgbClr val="C6BCB0"/>
        </a:accent5>
        <a:accent6>
          <a:srgbClr val="85A655"/>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24美金的ppt模板</Template>
  <TotalTime>0</TotalTime>
  <Words>17997</Words>
  <Application>WPS 演示</Application>
  <PresentationFormat>全屏显示(4:3)</PresentationFormat>
  <Paragraphs>1656</Paragraphs>
  <Slides>90</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90</vt:i4>
      </vt:variant>
    </vt:vector>
  </HeadingPairs>
  <TitlesOfParts>
    <vt:vector size="106" baseType="lpstr">
      <vt:lpstr>Arial</vt:lpstr>
      <vt:lpstr>宋体</vt:lpstr>
      <vt:lpstr>Wingdings</vt:lpstr>
      <vt:lpstr>Verdana</vt:lpstr>
      <vt:lpstr>方正小标宋简体</vt:lpstr>
      <vt:lpstr>微软雅黑</vt:lpstr>
      <vt:lpstr>华文中宋</vt:lpstr>
      <vt:lpstr>Times New Roman</vt:lpstr>
      <vt:lpstr>Calibri</vt:lpstr>
      <vt:lpstr>黑体</vt:lpstr>
      <vt:lpstr>Arial Unicode MS</vt:lpstr>
      <vt:lpstr>Wingdings</vt:lpstr>
      <vt:lpstr>Segoe UI</vt:lpstr>
      <vt:lpstr>Arial</vt:lpstr>
      <vt:lpstr>24美金的ppt模板</vt:lpstr>
      <vt:lpstr>1_24美金的ppt模板</vt:lpstr>
      <vt:lpstr>项目3 轮廓铣加工</vt:lpstr>
      <vt:lpstr>目录</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项目3</vt:lpstr>
      <vt:lpstr>PowerPoint 演示文稿</vt:lpstr>
      <vt:lpstr>项目3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asus</dc:creator>
  <cp:lastModifiedBy>YZQ</cp:lastModifiedBy>
  <cp:revision>133</cp:revision>
  <dcterms:created xsi:type="dcterms:W3CDTF">2011-10-17T01:29:00Z</dcterms:created>
  <dcterms:modified xsi:type="dcterms:W3CDTF">2023-12-18T13:07:34Z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AFAD64837CC3431183E8D0AF7B0D06D6_13</vt:lpwstr>
  </property>
  <property fmtid="{D5CDD505-2E9C-101B-9397-08002B2CF9AE}" pid="3" name="KSOProductBuildVer">
    <vt:lpwstr>2052-12.1.0.16120</vt:lpwstr>
  </property>
</Properties>
</file>