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sldIdLst>
    <p:sldId id="256" r:id="rId3"/>
    <p:sldId id="277" r:id="rId4"/>
    <p:sldId id="283" r:id="rId5"/>
    <p:sldId id="288" r:id="rId6"/>
    <p:sldId id="289" r:id="rId7"/>
    <p:sldId id="290" r:id="rId8"/>
    <p:sldId id="291" r:id="rId9"/>
    <p:sldId id="292" r:id="rId10"/>
    <p:sldId id="635" r:id="rId11"/>
    <p:sldId id="313" r:id="rId12"/>
    <p:sldId id="314" r:id="rId13"/>
    <p:sldId id="316" r:id="rId14"/>
    <p:sldId id="636" r:id="rId15"/>
    <p:sldId id="317" r:id="rId16"/>
    <p:sldId id="318" r:id="rId17"/>
    <p:sldId id="319" r:id="rId18"/>
    <p:sldId id="320" r:id="rId19"/>
    <p:sldId id="321" r:id="rId20"/>
    <p:sldId id="322" r:id="rId21"/>
    <p:sldId id="323" r:id="rId22"/>
    <p:sldId id="343" r:id="rId23"/>
    <p:sldId id="363" r:id="rId24"/>
    <p:sldId id="364" r:id="rId25"/>
    <p:sldId id="365" r:id="rId26"/>
    <p:sldId id="637" r:id="rId27"/>
    <p:sldId id="638" r:id="rId28"/>
    <p:sldId id="367" r:id="rId29"/>
    <p:sldId id="386" r:id="rId30"/>
    <p:sldId id="407" r:id="rId31"/>
    <p:sldId id="639" r:id="rId32"/>
    <p:sldId id="640" r:id="rId33"/>
    <p:sldId id="641" r:id="rId34"/>
    <p:sldId id="642" r:id="rId35"/>
    <p:sldId id="643" r:id="rId36"/>
    <p:sldId id="644" r:id="rId37"/>
    <p:sldId id="645" r:id="rId38"/>
    <p:sldId id="388" r:id="rId39"/>
    <p:sldId id="410" r:id="rId40"/>
    <p:sldId id="411" r:id="rId41"/>
    <p:sldId id="646" r:id="rId42"/>
    <p:sldId id="647" r:id="rId43"/>
    <p:sldId id="648" r:id="rId44"/>
    <p:sldId id="649" r:id="rId45"/>
    <p:sldId id="650" r:id="rId46"/>
    <p:sldId id="651" r:id="rId47"/>
    <p:sldId id="412" r:id="rId48"/>
    <p:sldId id="435" r:id="rId49"/>
    <p:sldId id="437" r:id="rId50"/>
    <p:sldId id="438" r:id="rId51"/>
    <p:sldId id="440" r:id="rId52"/>
    <p:sldId id="441" r:id="rId53"/>
    <p:sldId id="442" r:id="rId54"/>
    <p:sldId id="443" r:id="rId55"/>
    <p:sldId id="444" r:id="rId56"/>
    <p:sldId id="652" r:id="rId57"/>
    <p:sldId id="653" r:id="rId58"/>
    <p:sldId id="439" r:id="rId59"/>
    <p:sldId id="654" r:id="rId60"/>
    <p:sldId id="655" r:id="rId61"/>
    <p:sldId id="572" r:id="rId62"/>
    <p:sldId id="573" r:id="rId63"/>
    <p:sldId id="574" r:id="rId64"/>
    <p:sldId id="602" r:id="rId65"/>
    <p:sldId id="603" r:id="rId66"/>
    <p:sldId id="604" r:id="rId67"/>
    <p:sldId id="605" r:id="rId68"/>
    <p:sldId id="575" r:id="rId69"/>
    <p:sldId id="606" r:id="rId70"/>
    <p:sldId id="607" r:id="rId71"/>
    <p:sldId id="608" r:id="rId72"/>
    <p:sldId id="632" r:id="rId73"/>
    <p:sldId id="276" r:id="rId74"/>
    <p:sldId id="612" r:id="rId75"/>
  </p:sldIdLst>
  <p:sldSz cx="9144000" cy="6858000" type="screen4x3"/>
  <p:notesSz cx="6858000" cy="9144000"/>
  <p:custDataLst>
    <p:tags r:id="rId76"/>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070" userDrawn="1">
          <p15:clr>
            <a:srgbClr val="A4A3A4"/>
          </p15:clr>
        </p15:guide>
        <p15:guide id="2" pos="279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70707"/>
    <a:srgbClr val="DDDDDD"/>
    <a:srgbClr val="C0C0C0"/>
    <a:srgbClr val="EAEAEA"/>
    <a:srgbClr val="000000"/>
    <a:srgbClr val="CC0000"/>
    <a:srgbClr val="46ACAE"/>
    <a:srgbClr val="7EA5D0"/>
    <a:srgbClr val="6E81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95" autoAdjust="0"/>
    <p:restoredTop sz="94660" autoAdjust="0"/>
  </p:normalViewPr>
  <p:slideViewPr>
    <p:cSldViewPr showGuides="1">
      <p:cViewPr varScale="1">
        <p:scale>
          <a:sx n="75" d="100"/>
          <a:sy n="75" d="100"/>
        </p:scale>
        <p:origin x="-1517" y="-86"/>
      </p:cViewPr>
      <p:guideLst>
        <p:guide orient="horz" pos="2070"/>
        <p:guide pos="279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ags" Target="tags/tag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819400" y="3365500"/>
            <a:ext cx="6019800" cy="596900"/>
          </a:xfrm>
        </p:spPr>
        <p:txBody>
          <a:bodyPr/>
          <a:lstStyle>
            <a:lvl1pPr>
              <a:defRPr sz="3600"/>
            </a:lvl1pPr>
          </a:lstStyle>
          <a:p>
            <a:r>
              <a:rPr lang="zh-CN" altLang="en-US"/>
              <a:t>单击此处编辑母版标题样式</a:t>
            </a:r>
            <a:endParaRPr lang="en-US" altLang="zh-CN"/>
          </a:p>
        </p:txBody>
      </p:sp>
      <p:sp>
        <p:nvSpPr>
          <p:cNvPr id="3075" name="Rectangle 3"/>
          <p:cNvSpPr>
            <a:spLocks noGrp="1" noChangeArrowheads="1"/>
          </p:cNvSpPr>
          <p:nvPr>
            <p:ph type="subTitle" idx="1"/>
          </p:nvPr>
        </p:nvSpPr>
        <p:spPr>
          <a:xfrm>
            <a:off x="2819400" y="2743200"/>
            <a:ext cx="5715000" cy="533400"/>
          </a:xfrm>
        </p:spPr>
        <p:txBody>
          <a:bodyPr/>
          <a:lstStyle>
            <a:lvl1pPr marL="0" indent="0">
              <a:buFont typeface="Wingdings" panose="05000000000000000000" pitchFamily="2" charset="2"/>
              <a:buNone/>
              <a:defRPr sz="1800" b="0">
                <a:solidFill>
                  <a:schemeClr val="tx1"/>
                </a:solidFill>
              </a:defRPr>
            </a:lvl1pPr>
          </a:lstStyle>
          <a:p>
            <a:r>
              <a:rPr lang="zh-CN" altLang="en-US"/>
              <a:t>单击此处编辑母版副标题样式</a:t>
            </a:r>
            <a:endParaRPr lang="en-US" altLang="zh-CN"/>
          </a:p>
        </p:txBody>
      </p:sp>
      <p:sp>
        <p:nvSpPr>
          <p:cNvPr id="3076" name="Rectangle 4"/>
          <p:cNvSpPr>
            <a:spLocks noGrp="1" noChangeArrowheads="1"/>
          </p:cNvSpPr>
          <p:nvPr>
            <p:ph type="dt" sz="half" idx="2"/>
          </p:nvPr>
        </p:nvSpPr>
        <p:spPr>
          <a:xfrm>
            <a:off x="457200" y="6477000"/>
            <a:ext cx="2133600" cy="244475"/>
          </a:xfrm>
        </p:spPr>
        <p:txBody>
          <a:bodyPr/>
          <a:lstStyle>
            <a:lvl1pPr>
              <a:defRPr sz="1200">
                <a:latin typeface="Arial" panose="020B0604020202020204" pitchFamily="34" charset="0"/>
                <a:ea typeface="宋体" panose="02010600030101010101" pitchFamily="2" charset="-122"/>
              </a:defRPr>
            </a:lvl1pPr>
          </a:lstStyle>
          <a:p>
            <a:endParaRPr lang="en-US" altLang="zh-CN"/>
          </a:p>
        </p:txBody>
      </p:sp>
      <p:sp>
        <p:nvSpPr>
          <p:cNvPr id="3077" name="Rectangle 5"/>
          <p:cNvSpPr>
            <a:spLocks noGrp="1" noChangeArrowheads="1"/>
          </p:cNvSpPr>
          <p:nvPr>
            <p:ph type="ftr" sz="quarter" idx="3"/>
          </p:nvPr>
        </p:nvSpPr>
        <p:spPr>
          <a:xfrm>
            <a:off x="3124200" y="6477000"/>
            <a:ext cx="2895600" cy="244475"/>
          </a:xfrm>
        </p:spPr>
        <p:txBody>
          <a:bodyPr/>
          <a:lstStyle>
            <a:lvl1pPr algn="ctr">
              <a:defRPr sz="1200">
                <a:latin typeface="Arial" panose="020B0604020202020204" pitchFamily="34" charset="0"/>
              </a:defRPr>
            </a:lvl1pPr>
          </a:lstStyle>
          <a:p>
            <a:endParaRPr lang="en-US" altLang="zh-CN"/>
          </a:p>
        </p:txBody>
      </p:sp>
      <p:sp>
        <p:nvSpPr>
          <p:cNvPr id="3078" name="Rectangle 6"/>
          <p:cNvSpPr>
            <a:spLocks noGrp="1" noChangeArrowheads="1"/>
          </p:cNvSpPr>
          <p:nvPr>
            <p:ph type="sldNum" sz="quarter" idx="4"/>
          </p:nvPr>
        </p:nvSpPr>
        <p:spPr>
          <a:xfrm>
            <a:off x="6553200" y="6477000"/>
            <a:ext cx="2133600" cy="244475"/>
          </a:xfrm>
        </p:spPr>
        <p:txBody>
          <a:bodyPr/>
          <a:lstStyle>
            <a:lvl1pPr>
              <a:defRPr sz="1200">
                <a:latin typeface="Arial" panose="020B0604020202020204" pitchFamily="34" charset="0"/>
              </a:defRPr>
            </a:lvl1pPr>
          </a:lstStyle>
          <a:p>
            <a:fld id="{53F6C770-4CCF-47B2-B6F3-01F709FF9F17}" type="slidenum">
              <a:rPr lang="en-US" altLang="zh-CN"/>
              <a:t>‹#›</a:t>
            </a:fld>
            <a:endParaRPr lang="en-US" altLang="zh-CN"/>
          </a:p>
        </p:txBody>
      </p:sp>
      <p:sp>
        <p:nvSpPr>
          <p:cNvPr id="3086" name="Text Box 14"/>
          <p:cNvSpPr txBox="1">
            <a:spLocks noChangeArrowheads="1"/>
          </p:cNvSpPr>
          <p:nvPr/>
        </p:nvSpPr>
        <p:spPr bwMode="gray">
          <a:xfrm>
            <a:off x="7020272" y="0"/>
            <a:ext cx="2195736" cy="461665"/>
          </a:xfrm>
          <a:prstGeom prst="rect">
            <a:avLst/>
          </a:prstGeom>
          <a:noFill/>
          <a:ln w="9525">
            <a:noFill/>
            <a:miter lim="800000"/>
          </a:ln>
          <a:effectLst/>
        </p:spPr>
        <p:txBody>
          <a:bodyPr wrap="square">
            <a:spAutoFit/>
          </a:bodyPr>
          <a:lstStyle/>
          <a:p>
            <a:pPr algn="ctr"/>
            <a:r>
              <a:rPr lang="en-US" altLang="zh-CN" sz="2400" b="1" i="1" dirty="0">
                <a:solidFill>
                  <a:srgbClr val="CC0000"/>
                </a:solidFill>
                <a:latin typeface="Verdana" panose="020B0604030504040204" pitchFamily="34" charset="0"/>
                <a:ea typeface="宋体" panose="02010600030101010101" pitchFamily="2" charset="-122"/>
              </a:rPr>
              <a:t>UG NX </a:t>
            </a:r>
            <a:r>
              <a:rPr lang="zh-CN" altLang="en-US" sz="2400" b="1" i="0" dirty="0">
                <a:solidFill>
                  <a:srgbClr val="CC0000"/>
                </a:solidFill>
                <a:latin typeface="Verdana" panose="020B0604030504040204" pitchFamily="34" charset="0"/>
                <a:ea typeface="宋体" panose="02010600030101010101" pitchFamily="2" charset="-122"/>
              </a:rPr>
              <a:t>编程</a:t>
            </a:r>
            <a:endParaRPr lang="en-US" altLang="zh-CN" sz="2400" b="1" i="0" dirty="0">
              <a:solidFill>
                <a:srgbClr val="CC0000"/>
              </a:solidFill>
              <a:latin typeface="Verdana" panose="020B0604030504040204" pitchFamily="34" charset="0"/>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6" name="灯片编号占位符 5"/>
          <p:cNvSpPr>
            <a:spLocks noGrp="1"/>
          </p:cNvSpPr>
          <p:nvPr>
            <p:ph type="sldNum" sz="quarter" idx="12"/>
          </p:nvPr>
        </p:nvSpPr>
        <p:spPr/>
        <p:txBody>
          <a:bodyPr/>
          <a:lstStyle>
            <a:lvl1pPr>
              <a:defRPr/>
            </a:lvl1pPr>
          </a:lstStyle>
          <a:p>
            <a:fld id="{4CB7E22C-92E5-4F24-9D91-97C205F7DCA5}" type="slidenum">
              <a:rPr lang="en-US" altLang="zh-CN"/>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33400"/>
            <a:ext cx="2057400" cy="5715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533400"/>
            <a:ext cx="6019800" cy="5715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6" name="灯片编号占位符 5"/>
          <p:cNvSpPr>
            <a:spLocks noGrp="1"/>
          </p:cNvSpPr>
          <p:nvPr>
            <p:ph type="sldNum" sz="quarter" idx="12"/>
          </p:nvPr>
        </p:nvSpPr>
        <p:spPr/>
        <p:txBody>
          <a:bodyPr/>
          <a:lstStyle>
            <a:lvl1pPr>
              <a:defRPr/>
            </a:lvl1pPr>
          </a:lstStyle>
          <a:p>
            <a:fld id="{3970DA23-6EAD-4110-B1D4-6CDA4B3BAEF1}" type="slidenum">
              <a:rPr lang="en-US" altLang="zh-CN"/>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533400"/>
            <a:ext cx="7696200" cy="563563"/>
          </a:xfrm>
        </p:spPr>
        <p:txBody>
          <a:bodyPr/>
          <a:lstStyle/>
          <a:p>
            <a:r>
              <a:rPr lang="zh-CN" altLang="en-US"/>
              <a:t>单击此处编辑母版标题样式</a:t>
            </a:r>
          </a:p>
        </p:txBody>
      </p:sp>
      <p:sp>
        <p:nvSpPr>
          <p:cNvPr id="3" name="表格占位符 2"/>
          <p:cNvSpPr>
            <a:spLocks noGrp="1"/>
          </p:cNvSpPr>
          <p:nvPr>
            <p:ph type="tbl" idx="1" hasCustomPrompt="1"/>
          </p:nvPr>
        </p:nvSpPr>
        <p:spPr>
          <a:xfrm>
            <a:off x="457200" y="1447800"/>
            <a:ext cx="8229600" cy="4800600"/>
          </a:xfrm>
        </p:spPr>
        <p:txBody>
          <a:bodyPr/>
          <a:lstStyle/>
          <a:p>
            <a:r>
              <a:rPr lang="zh-CN" altLang="en-US"/>
              <a:t>单击图标添加表格</a:t>
            </a:r>
          </a:p>
        </p:txBody>
      </p:sp>
      <p:sp>
        <p:nvSpPr>
          <p:cNvPr id="4" name="日期占位符 3"/>
          <p:cNvSpPr>
            <a:spLocks noGrp="1"/>
          </p:cNvSpPr>
          <p:nvPr>
            <p:ph type="dt" sz="half" idx="10"/>
          </p:nvPr>
        </p:nvSpPr>
        <p:spPr>
          <a:xfrm>
            <a:off x="457200" y="6556375"/>
            <a:ext cx="2133600" cy="244475"/>
          </a:xfrm>
        </p:spPr>
        <p:txBody>
          <a:bodyPr/>
          <a:lstStyle>
            <a:lvl1pPr>
              <a:defRPr/>
            </a:lvl1pPr>
          </a:lstStyle>
          <a:p>
            <a:endParaRPr lang="zh-CN" altLang="zh-CN"/>
          </a:p>
        </p:txBody>
      </p:sp>
      <p:sp>
        <p:nvSpPr>
          <p:cNvPr id="5" name="页脚占位符 4"/>
          <p:cNvSpPr>
            <a:spLocks noGrp="1"/>
          </p:cNvSpPr>
          <p:nvPr>
            <p:ph type="ftr" sz="quarter" idx="11"/>
          </p:nvPr>
        </p:nvSpPr>
        <p:spPr>
          <a:xfrm>
            <a:off x="7162800" y="152400"/>
            <a:ext cx="1752600" cy="228600"/>
          </a:xfrm>
        </p:spPr>
        <p:txBody>
          <a:bodyPr/>
          <a:lstStyle>
            <a:lvl1pPr>
              <a:defRPr/>
            </a:lvl1pPr>
          </a:lstStyle>
          <a:p>
            <a:r>
              <a:rPr lang="en-US" altLang="zh-CN" dirty="0"/>
              <a:t>UG NX </a:t>
            </a:r>
            <a:r>
              <a:rPr lang="zh-CN" altLang="en-US" dirty="0"/>
              <a:t>数控编程</a:t>
            </a:r>
          </a:p>
        </p:txBody>
      </p:sp>
      <p:sp>
        <p:nvSpPr>
          <p:cNvPr id="6" name="灯片编号占位符 5"/>
          <p:cNvSpPr>
            <a:spLocks noGrp="1"/>
          </p:cNvSpPr>
          <p:nvPr>
            <p:ph type="sldNum" sz="quarter" idx="12"/>
          </p:nvPr>
        </p:nvSpPr>
        <p:spPr>
          <a:xfrm>
            <a:off x="3429000" y="6556375"/>
            <a:ext cx="2133600" cy="244475"/>
          </a:xfrm>
        </p:spPr>
        <p:txBody>
          <a:bodyPr/>
          <a:lstStyle>
            <a:lvl1pPr>
              <a:defRPr/>
            </a:lvl1pPr>
          </a:lstStyle>
          <a:p>
            <a:fld id="{B584BA52-42E9-45CA-B683-0B2E2A32034F}" type="slidenum">
              <a:rPr lang="en-US" altLang="zh-CN"/>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sz="1600"/>
            </a:lvl1pPr>
          </a:lstStyle>
          <a:p>
            <a:r>
              <a:rPr lang="en-US" altLang="zh-CN" dirty="0"/>
              <a:t>UG NX </a:t>
            </a:r>
            <a:r>
              <a:rPr lang="zh-CN" altLang="en-US" dirty="0"/>
              <a:t>数控编程</a:t>
            </a:r>
            <a:endParaRPr lang="en-US" altLang="zh-CN" dirty="0"/>
          </a:p>
        </p:txBody>
      </p:sp>
      <p:sp>
        <p:nvSpPr>
          <p:cNvPr id="6" name="灯片编号占位符 5"/>
          <p:cNvSpPr>
            <a:spLocks noGrp="1"/>
          </p:cNvSpPr>
          <p:nvPr>
            <p:ph type="sldNum" sz="quarter" idx="12"/>
          </p:nvPr>
        </p:nvSpPr>
        <p:spPr/>
        <p:txBody>
          <a:bodyPr/>
          <a:lstStyle>
            <a:lvl1pPr>
              <a:defRPr/>
            </a:lvl1pPr>
          </a:lstStyle>
          <a:p>
            <a:fld id="{81711E52-B795-474A-8EC7-8BF9114B85D1}" type="slidenum">
              <a:rPr lang="en-US" altLang="zh-CN"/>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322307" y="6349833"/>
            <a:ext cx="2700000" cy="316800"/>
          </a:xfrm>
        </p:spPr>
        <p:txBody>
          <a:bodyPr/>
          <a:lstStyle/>
          <a:p>
            <a:fld id="{760FBDFE-C587-4B4C-A407-44438C67B59E}" type="datetimeFigureOut">
              <a:rPr lang="zh-CN" altLang="en-US" smtClean="0"/>
              <a:t>2024/3/11 Mon</a:t>
            </a:fld>
            <a:endParaRPr lang="zh-CN" altLang="en-US"/>
          </a:p>
        </p:txBody>
      </p:sp>
      <p:sp>
        <p:nvSpPr>
          <p:cNvPr id="3" name="页脚占位符 2"/>
          <p:cNvSpPr>
            <a:spLocks noGrp="1"/>
          </p:cNvSpPr>
          <p:nvPr>
            <p:ph type="ftr" sz="quarter" idx="11"/>
            <p:custDataLst>
              <p:tags r:id="rId2"/>
            </p:custDataLst>
          </p:nvPr>
        </p:nvSpPr>
        <p:spPr>
          <a:xfrm>
            <a:off x="2592000" y="6349833"/>
            <a:ext cx="3960000" cy="3168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6120450" y="6349833"/>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sz="1600"/>
            </a:lvl1pPr>
          </a:lstStyle>
          <a:p>
            <a:r>
              <a:rPr lang="en-US" altLang="zh-CN" dirty="0"/>
              <a:t>UG NX </a:t>
            </a:r>
            <a:r>
              <a:rPr lang="zh-CN" altLang="en-US" dirty="0"/>
              <a:t>数控编程</a:t>
            </a:r>
            <a:endParaRPr lang="en-US" altLang="zh-CN" dirty="0"/>
          </a:p>
        </p:txBody>
      </p:sp>
      <p:sp>
        <p:nvSpPr>
          <p:cNvPr id="6" name="灯片编号占位符 5"/>
          <p:cNvSpPr>
            <a:spLocks noGrp="1"/>
          </p:cNvSpPr>
          <p:nvPr>
            <p:ph type="sldNum" sz="quarter" idx="12"/>
          </p:nvPr>
        </p:nvSpPr>
        <p:spPr/>
        <p:txBody>
          <a:bodyPr/>
          <a:lstStyle>
            <a:lvl1pPr>
              <a:defRPr/>
            </a:lvl1pPr>
          </a:lstStyle>
          <a:p>
            <a:fld id="{81711E52-B795-474A-8EC7-8BF9114B85D1}" type="slidenum">
              <a:rPr lang="en-US" altLang="zh-CN"/>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6" name="灯片编号占位符 5"/>
          <p:cNvSpPr>
            <a:spLocks noGrp="1"/>
          </p:cNvSpPr>
          <p:nvPr>
            <p:ph type="sldNum" sz="quarter" idx="12"/>
          </p:nvPr>
        </p:nvSpPr>
        <p:spPr/>
        <p:txBody>
          <a:bodyPr/>
          <a:lstStyle>
            <a:lvl1pPr>
              <a:defRPr/>
            </a:lvl1pPr>
          </a:lstStyle>
          <a:p>
            <a:fld id="{03A45CF2-8F2E-41E7-B0EE-DD785407055B}" type="slidenum">
              <a:rPr lang="en-US" altLang="zh-CN"/>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7" name="灯片编号占位符 6"/>
          <p:cNvSpPr>
            <a:spLocks noGrp="1"/>
          </p:cNvSpPr>
          <p:nvPr>
            <p:ph type="sldNum" sz="quarter" idx="12"/>
          </p:nvPr>
        </p:nvSpPr>
        <p:spPr/>
        <p:txBody>
          <a:bodyPr/>
          <a:lstStyle>
            <a:lvl1pPr>
              <a:defRPr/>
            </a:lvl1pPr>
          </a:lstStyle>
          <a:p>
            <a:fld id="{36220CC4-9B20-4669-A7D1-CAF78277F26B}" type="slidenum">
              <a:rPr lang="en-US" altLang="zh-CN"/>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r>
              <a:rPr lang="en-US" altLang="zh-CN"/>
              <a:t>Company Logo</a:t>
            </a:r>
          </a:p>
        </p:txBody>
      </p:sp>
      <p:sp>
        <p:nvSpPr>
          <p:cNvPr id="9" name="灯片编号占位符 8"/>
          <p:cNvSpPr>
            <a:spLocks noGrp="1"/>
          </p:cNvSpPr>
          <p:nvPr>
            <p:ph type="sldNum" sz="quarter" idx="12"/>
          </p:nvPr>
        </p:nvSpPr>
        <p:spPr/>
        <p:txBody>
          <a:bodyPr/>
          <a:lstStyle>
            <a:lvl1pPr>
              <a:defRPr/>
            </a:lvl1pPr>
          </a:lstStyle>
          <a:p>
            <a:fld id="{C77A8693-9CDE-4695-93FC-3EBB75F9FF78}" type="slidenum">
              <a:rPr lang="en-US" altLang="zh-CN"/>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5" name="灯片编号占位符 4"/>
          <p:cNvSpPr>
            <a:spLocks noGrp="1"/>
          </p:cNvSpPr>
          <p:nvPr>
            <p:ph type="sldNum" sz="quarter" idx="12"/>
          </p:nvPr>
        </p:nvSpPr>
        <p:spPr/>
        <p:txBody>
          <a:bodyPr/>
          <a:lstStyle>
            <a:lvl1pPr>
              <a:defRPr/>
            </a:lvl1pPr>
          </a:lstStyle>
          <a:p>
            <a:fld id="{A1F4AEA8-8075-4725-B438-4D35FBA37C04}" type="slidenum">
              <a:rPr lang="en-US" altLang="zh-CN"/>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4" name="灯片编号占位符 3"/>
          <p:cNvSpPr>
            <a:spLocks noGrp="1"/>
          </p:cNvSpPr>
          <p:nvPr>
            <p:ph type="sldNum" sz="quarter" idx="12"/>
          </p:nvPr>
        </p:nvSpPr>
        <p:spPr/>
        <p:txBody>
          <a:bodyPr/>
          <a:lstStyle>
            <a:lvl1pPr>
              <a:defRPr/>
            </a:lvl1pPr>
          </a:lstStyle>
          <a:p>
            <a:fld id="{3F715204-1099-4B9D-B660-50B1579DEC81}" type="slidenum">
              <a:rPr lang="en-US" altLang="zh-CN"/>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7" name="灯片编号占位符 6"/>
          <p:cNvSpPr>
            <a:spLocks noGrp="1"/>
          </p:cNvSpPr>
          <p:nvPr>
            <p:ph type="sldNum" sz="quarter" idx="12"/>
          </p:nvPr>
        </p:nvSpPr>
        <p:spPr/>
        <p:txBody>
          <a:bodyPr/>
          <a:lstStyle>
            <a:lvl1pPr>
              <a:defRPr/>
            </a:lvl1pPr>
          </a:lstStyle>
          <a:p>
            <a:fld id="{59E9DB03-A116-4C2F-8E5E-398F467FAC86}" type="slidenum">
              <a:rPr lang="en-US" altLang="zh-CN"/>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r>
              <a:rPr lang="en-US" altLang="zh-CN" dirty="0"/>
              <a:t>UG NX </a:t>
            </a:r>
            <a:r>
              <a:rPr lang="zh-CN" altLang="en-US" dirty="0"/>
              <a:t>数控编程</a:t>
            </a:r>
          </a:p>
        </p:txBody>
      </p:sp>
      <p:sp>
        <p:nvSpPr>
          <p:cNvPr id="7" name="灯片编号占位符 6"/>
          <p:cNvSpPr>
            <a:spLocks noGrp="1"/>
          </p:cNvSpPr>
          <p:nvPr>
            <p:ph type="sldNum" sz="quarter" idx="12"/>
          </p:nvPr>
        </p:nvSpPr>
        <p:spPr/>
        <p:txBody>
          <a:bodyPr/>
          <a:lstStyle>
            <a:lvl1pPr>
              <a:defRPr/>
            </a:lvl1pPr>
          </a:lstStyle>
          <a:p>
            <a:fld id="{30ED6588-222B-44A6-A7A6-CAB2489B521B}" type="slidenum">
              <a:rPr lang="en-US" altLang="zh-CN"/>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gray">
          <a:xfrm>
            <a:off x="457200" y="1447800"/>
            <a:ext cx="8229600" cy="4800600"/>
          </a:xfrm>
          <a:prstGeom prst="rect">
            <a:avLst/>
          </a:prstGeom>
          <a:noFill/>
          <a:ln w="9525">
            <a:noFill/>
            <a:miter lim="800000"/>
          </a:ln>
          <a:effec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1028" name="Rectangle 4"/>
          <p:cNvSpPr>
            <a:spLocks noGrp="1" noChangeArrowheads="1"/>
          </p:cNvSpPr>
          <p:nvPr>
            <p:ph type="dt" sz="half" idx="2"/>
          </p:nvPr>
        </p:nvSpPr>
        <p:spPr bwMode="gray">
          <a:xfrm>
            <a:off x="457200" y="6556375"/>
            <a:ext cx="2133600" cy="244475"/>
          </a:xfrm>
          <a:prstGeom prst="rect">
            <a:avLst/>
          </a:prstGeom>
          <a:noFill/>
          <a:ln w="9525">
            <a:noFill/>
            <a:miter lim="800000"/>
          </a:ln>
          <a:effectLst/>
        </p:spPr>
        <p:txBody>
          <a:bodyPr vert="horz" wrap="square" lIns="91440" tIns="45720" rIns="91440" bIns="45720" numCol="1" anchor="t" anchorCtr="0" compatLnSpc="1"/>
          <a:lstStyle>
            <a:lvl1pPr>
              <a:defRPr sz="1000">
                <a:solidFill>
                  <a:schemeClr val="bg1"/>
                </a:solidFill>
                <a:latin typeface="+mn-lt"/>
              </a:defRPr>
            </a:lvl1pPr>
          </a:lstStyle>
          <a:p>
            <a:endParaRPr lang="zh-CN" altLang="zh-CN"/>
          </a:p>
        </p:txBody>
      </p:sp>
      <p:sp>
        <p:nvSpPr>
          <p:cNvPr id="1029" name="Rectangle 5"/>
          <p:cNvSpPr>
            <a:spLocks noGrp="1" noChangeArrowheads="1"/>
          </p:cNvSpPr>
          <p:nvPr>
            <p:ph type="ftr" sz="quarter" idx="3"/>
          </p:nvPr>
        </p:nvSpPr>
        <p:spPr bwMode="gray">
          <a:xfrm>
            <a:off x="7164288" y="116632"/>
            <a:ext cx="1752600" cy="228600"/>
          </a:xfrm>
          <a:prstGeom prst="rect">
            <a:avLst/>
          </a:prstGeom>
          <a:noFill/>
          <a:ln w="9525">
            <a:noFill/>
            <a:miter lim="800000"/>
          </a:ln>
          <a:effectLst/>
        </p:spPr>
        <p:txBody>
          <a:bodyPr vert="horz" wrap="square" lIns="91440" tIns="45720" rIns="91440" bIns="45720" numCol="1" anchor="t" anchorCtr="0" compatLnSpc="1"/>
          <a:lstStyle>
            <a:lvl1pPr algn="r">
              <a:defRPr sz="1600">
                <a:solidFill>
                  <a:schemeClr val="bg1"/>
                </a:solidFill>
                <a:latin typeface="+mn-lt"/>
                <a:ea typeface="宋体" panose="02010600030101010101" pitchFamily="2" charset="-122"/>
              </a:defRPr>
            </a:lvl1pPr>
          </a:lstStyle>
          <a:p>
            <a:r>
              <a:rPr lang="en-US" altLang="zh-CN" dirty="0"/>
              <a:t>UG NX </a:t>
            </a:r>
            <a:r>
              <a:rPr lang="zh-CN" altLang="en-US" dirty="0"/>
              <a:t>数控编程</a:t>
            </a:r>
          </a:p>
        </p:txBody>
      </p:sp>
      <p:sp>
        <p:nvSpPr>
          <p:cNvPr id="1030" name="Rectangle 6"/>
          <p:cNvSpPr>
            <a:spLocks noGrp="1" noChangeArrowheads="1"/>
          </p:cNvSpPr>
          <p:nvPr>
            <p:ph type="sldNum" sz="quarter" idx="4"/>
          </p:nvPr>
        </p:nvSpPr>
        <p:spPr bwMode="gray">
          <a:xfrm>
            <a:off x="3429000" y="6556375"/>
            <a:ext cx="2133600" cy="244475"/>
          </a:xfrm>
          <a:prstGeom prst="rect">
            <a:avLst/>
          </a:prstGeom>
          <a:noFill/>
          <a:ln w="9525">
            <a:noFill/>
            <a:miter lim="800000"/>
          </a:ln>
          <a:effectLst/>
        </p:spPr>
        <p:txBody>
          <a:bodyPr vert="horz" wrap="square" lIns="91440" tIns="45720" rIns="91440" bIns="45720" numCol="1" anchor="t" anchorCtr="0" compatLnSpc="1"/>
          <a:lstStyle>
            <a:lvl1pPr algn="ctr">
              <a:defRPr sz="1000">
                <a:solidFill>
                  <a:schemeClr val="bg1"/>
                </a:solidFill>
                <a:latin typeface="+mn-lt"/>
                <a:ea typeface="宋体" panose="02010600030101010101" pitchFamily="2" charset="-122"/>
              </a:defRPr>
            </a:lvl1pPr>
          </a:lstStyle>
          <a:p>
            <a:fld id="{4B3881E7-BE1A-4CF5-910B-F982C5990B95}" type="slidenum">
              <a:rPr lang="en-US" altLang="zh-CN"/>
              <a:t>‹#›</a:t>
            </a:fld>
            <a:endParaRPr lang="en-US" altLang="zh-CN"/>
          </a:p>
        </p:txBody>
      </p:sp>
      <p:sp>
        <p:nvSpPr>
          <p:cNvPr id="1026" name="Rectangle 2"/>
          <p:cNvSpPr>
            <a:spLocks noGrp="1" noChangeArrowheads="1"/>
          </p:cNvSpPr>
          <p:nvPr>
            <p:ph type="title"/>
          </p:nvPr>
        </p:nvSpPr>
        <p:spPr bwMode="gray">
          <a:xfrm>
            <a:off x="457200" y="533400"/>
            <a:ext cx="7696200" cy="563563"/>
          </a:xfrm>
          <a:prstGeom prst="rect">
            <a:avLst/>
          </a:prstGeom>
          <a:noFill/>
          <a:ln w="9525">
            <a:noFill/>
            <a:miter lim="800000"/>
          </a:ln>
          <a:effectLst/>
        </p:spPr>
        <p:txBody>
          <a:bodyPr vert="horz" wrap="square" lIns="91440" tIns="45720" rIns="91440" bIns="45720" numCol="1" anchor="ctr" anchorCtr="0" compatLnSpc="1"/>
          <a:lstStyle/>
          <a:p>
            <a:pPr lvl="0"/>
            <a:r>
              <a:rPr lang="zh-CN" altLang="en-US"/>
              <a:t>单击此处编辑母版标题样式</a:t>
            </a:r>
            <a:endParaRPr lang="en-US" altLang="zh-CN"/>
          </a:p>
        </p:txBody>
      </p:sp>
      <p:grpSp>
        <p:nvGrpSpPr>
          <p:cNvPr id="1059" name="Group 35"/>
          <p:cNvGrpSpPr/>
          <p:nvPr/>
        </p:nvGrpSpPr>
        <p:grpSpPr bwMode="auto">
          <a:xfrm>
            <a:off x="0" y="1143000"/>
            <a:ext cx="7086600" cy="22225"/>
            <a:chOff x="0" y="720"/>
            <a:chExt cx="4464" cy="14"/>
          </a:xfrm>
        </p:grpSpPr>
        <p:sp>
          <p:nvSpPr>
            <p:cNvPr id="1055" name="Line 31"/>
            <p:cNvSpPr>
              <a:spLocks noChangeShapeType="1"/>
            </p:cNvSpPr>
            <p:nvPr userDrawn="1"/>
          </p:nvSpPr>
          <p:spPr bwMode="auto">
            <a:xfrm flipH="1">
              <a:off x="0" y="720"/>
              <a:ext cx="4464" cy="0"/>
            </a:xfrm>
            <a:prstGeom prst="line">
              <a:avLst/>
            </a:prstGeom>
            <a:noFill/>
            <a:ln w="19050">
              <a:solidFill>
                <a:schemeClr val="tx1"/>
              </a:solidFill>
              <a:round/>
            </a:ln>
            <a:effectLst/>
          </p:spPr>
          <p:txBody>
            <a:bodyPr/>
            <a:lstStyle/>
            <a:p>
              <a:endParaRPr lang="zh-CN" altLang="en-US"/>
            </a:p>
          </p:txBody>
        </p:sp>
        <p:sp>
          <p:nvSpPr>
            <p:cNvPr id="1058" name="Line 34"/>
            <p:cNvSpPr>
              <a:spLocks noChangeShapeType="1"/>
            </p:cNvSpPr>
            <p:nvPr userDrawn="1"/>
          </p:nvSpPr>
          <p:spPr bwMode="auto">
            <a:xfrm>
              <a:off x="0" y="734"/>
              <a:ext cx="1968" cy="0"/>
            </a:xfrm>
            <a:prstGeom prst="line">
              <a:avLst/>
            </a:prstGeom>
            <a:noFill/>
            <a:ln w="76200">
              <a:solidFill>
                <a:schemeClr val="tx1"/>
              </a:solidFill>
              <a:round/>
            </a:ln>
            <a:effec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p:titleStyle>
    <p:bodyStyle>
      <a:lvl1pPr marL="342900" indent="-342900" algn="l" rtl="0" eaLnBrk="1" fontAlgn="base" hangingPunct="1">
        <a:spcBef>
          <a:spcPct val="20000"/>
        </a:spcBef>
        <a:spcAft>
          <a:spcPct val="0"/>
        </a:spcAft>
        <a:buClr>
          <a:schemeClr val="hlink"/>
        </a:buClr>
        <a:buFont typeface="Wingdings" panose="05000000000000000000" pitchFamily="2" charset="2"/>
        <a:buChar char="v"/>
        <a:defRPr sz="2800" b="1">
          <a:solidFill>
            <a:schemeClr val="hlink"/>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eaLnBrk="1" fontAlgn="base" hangingPunct="1">
        <a:spcBef>
          <a:spcPct val="20000"/>
        </a:spcBef>
        <a:spcAft>
          <a:spcPct val="0"/>
        </a:spcAft>
        <a:buChar char="–"/>
        <a:defRPr sz="2000">
          <a:solidFill>
            <a:schemeClr val="tx1"/>
          </a:solidFill>
          <a:latin typeface="Arial" panose="020B0604020202020204" pitchFamily="34" charset="0"/>
        </a:defRPr>
      </a:lvl4pPr>
      <a:lvl5pPr marL="2057400" indent="-228600" algn="l" rtl="0" eaLnBrk="1" fontAlgn="base" hangingPunct="1">
        <a:spcBef>
          <a:spcPct val="20000"/>
        </a:spcBef>
        <a:spcAft>
          <a:spcPct val="0"/>
        </a:spcAft>
        <a:buChar char="»"/>
        <a:defRPr sz="2000">
          <a:solidFill>
            <a:schemeClr val="tx1"/>
          </a:solidFill>
          <a:latin typeface="Arial" panose="020B0604020202020204" pitchFamily="34" charset="0"/>
        </a:defRPr>
      </a:lvl5pPr>
      <a:lvl6pPr marL="2514600" indent="-228600" algn="l" rtl="0" eaLnBrk="1" fontAlgn="base" hangingPunct="1">
        <a:spcBef>
          <a:spcPct val="20000"/>
        </a:spcBef>
        <a:spcAft>
          <a:spcPct val="0"/>
        </a:spcAft>
        <a:buChar char="»"/>
        <a:defRPr sz="2000">
          <a:solidFill>
            <a:schemeClr val="tx1"/>
          </a:solidFill>
          <a:latin typeface="Arial" panose="020B0604020202020204" pitchFamily="34" charset="0"/>
        </a:defRPr>
      </a:lvl6pPr>
      <a:lvl7pPr marL="2971800" indent="-228600" algn="l" rtl="0" eaLnBrk="1" fontAlgn="base" hangingPunct="1">
        <a:spcBef>
          <a:spcPct val="20000"/>
        </a:spcBef>
        <a:spcAft>
          <a:spcPct val="0"/>
        </a:spcAft>
        <a:buChar char="»"/>
        <a:defRPr sz="2000">
          <a:solidFill>
            <a:schemeClr val="tx1"/>
          </a:solidFill>
          <a:latin typeface="Arial" panose="020B0604020202020204" pitchFamily="34" charset="0"/>
        </a:defRPr>
      </a:lvl7pPr>
      <a:lvl8pPr marL="3429000" indent="-228600" algn="l" rtl="0" eaLnBrk="1" fontAlgn="base" hangingPunct="1">
        <a:spcBef>
          <a:spcPct val="20000"/>
        </a:spcBef>
        <a:spcAft>
          <a:spcPct val="0"/>
        </a:spcAft>
        <a:buChar char="»"/>
        <a:defRPr sz="2000">
          <a:solidFill>
            <a:schemeClr val="tx1"/>
          </a:solidFill>
          <a:latin typeface="Arial" panose="020B0604020202020204" pitchFamily="34" charset="0"/>
        </a:defRPr>
      </a:lvl8pPr>
      <a:lvl9pPr marL="3886200" indent="-228600" algn="l" rtl="0" eaLnBrk="1" fontAlgn="base" hangingPunct="1">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gray">
          <a:xfrm>
            <a:off x="457200" y="1447800"/>
            <a:ext cx="8229600" cy="4800600"/>
          </a:xfrm>
          <a:prstGeom prst="rect">
            <a:avLst/>
          </a:prstGeom>
          <a:noFill/>
          <a:ln w="9525">
            <a:noFill/>
            <a:miter lim="800000"/>
          </a:ln>
          <a:effec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1028" name="Rectangle 4"/>
          <p:cNvSpPr>
            <a:spLocks noGrp="1" noChangeArrowheads="1"/>
          </p:cNvSpPr>
          <p:nvPr>
            <p:ph type="dt" sz="half" idx="2"/>
          </p:nvPr>
        </p:nvSpPr>
        <p:spPr bwMode="gray">
          <a:xfrm>
            <a:off x="457200" y="6556375"/>
            <a:ext cx="2133600" cy="244475"/>
          </a:xfrm>
          <a:prstGeom prst="rect">
            <a:avLst/>
          </a:prstGeom>
          <a:noFill/>
          <a:ln w="9525">
            <a:noFill/>
            <a:miter lim="800000"/>
          </a:ln>
          <a:effectLst/>
        </p:spPr>
        <p:txBody>
          <a:bodyPr vert="horz" wrap="square" lIns="91440" tIns="45720" rIns="91440" bIns="45720" numCol="1" anchor="t" anchorCtr="0" compatLnSpc="1"/>
          <a:lstStyle>
            <a:lvl1pPr>
              <a:defRPr sz="1000">
                <a:solidFill>
                  <a:schemeClr val="bg1"/>
                </a:solidFill>
                <a:latin typeface="+mn-lt"/>
              </a:defRPr>
            </a:lvl1pPr>
          </a:lstStyle>
          <a:p>
            <a:endParaRPr lang="zh-CN" altLang="zh-CN"/>
          </a:p>
        </p:txBody>
      </p:sp>
      <p:sp>
        <p:nvSpPr>
          <p:cNvPr id="1029" name="Rectangle 5"/>
          <p:cNvSpPr>
            <a:spLocks noGrp="1" noChangeArrowheads="1"/>
          </p:cNvSpPr>
          <p:nvPr>
            <p:ph type="ftr" sz="quarter" idx="3"/>
          </p:nvPr>
        </p:nvSpPr>
        <p:spPr bwMode="gray">
          <a:xfrm>
            <a:off x="7164288" y="116632"/>
            <a:ext cx="1752600" cy="228600"/>
          </a:xfrm>
          <a:prstGeom prst="rect">
            <a:avLst/>
          </a:prstGeom>
          <a:noFill/>
          <a:ln w="9525">
            <a:noFill/>
            <a:miter lim="800000"/>
          </a:ln>
          <a:effectLst/>
        </p:spPr>
        <p:txBody>
          <a:bodyPr vert="horz" wrap="square" lIns="91440" tIns="45720" rIns="91440" bIns="45720" numCol="1" anchor="t" anchorCtr="0" compatLnSpc="1"/>
          <a:lstStyle>
            <a:lvl1pPr algn="r">
              <a:defRPr sz="1600">
                <a:solidFill>
                  <a:schemeClr val="bg1"/>
                </a:solidFill>
                <a:latin typeface="+mn-lt"/>
                <a:ea typeface="宋体" panose="02010600030101010101" pitchFamily="2" charset="-122"/>
              </a:defRPr>
            </a:lvl1pPr>
          </a:lstStyle>
          <a:p>
            <a:r>
              <a:rPr lang="en-US" altLang="zh-CN" dirty="0"/>
              <a:t>UG NX </a:t>
            </a:r>
            <a:r>
              <a:rPr lang="zh-CN" altLang="en-US" dirty="0"/>
              <a:t>数控编程</a:t>
            </a:r>
          </a:p>
        </p:txBody>
      </p:sp>
      <p:sp>
        <p:nvSpPr>
          <p:cNvPr id="1030" name="Rectangle 6"/>
          <p:cNvSpPr>
            <a:spLocks noGrp="1" noChangeArrowheads="1"/>
          </p:cNvSpPr>
          <p:nvPr>
            <p:ph type="sldNum" sz="quarter" idx="4"/>
          </p:nvPr>
        </p:nvSpPr>
        <p:spPr bwMode="gray">
          <a:xfrm>
            <a:off x="3429000" y="6556375"/>
            <a:ext cx="2133600" cy="244475"/>
          </a:xfrm>
          <a:prstGeom prst="rect">
            <a:avLst/>
          </a:prstGeom>
          <a:noFill/>
          <a:ln w="9525">
            <a:noFill/>
            <a:miter lim="800000"/>
          </a:ln>
          <a:effectLst/>
        </p:spPr>
        <p:txBody>
          <a:bodyPr vert="horz" wrap="square" lIns="91440" tIns="45720" rIns="91440" bIns="45720" numCol="1" anchor="t" anchorCtr="0" compatLnSpc="1"/>
          <a:lstStyle>
            <a:lvl1pPr algn="ctr">
              <a:defRPr sz="1000">
                <a:solidFill>
                  <a:schemeClr val="bg1"/>
                </a:solidFill>
                <a:latin typeface="+mn-lt"/>
                <a:ea typeface="宋体" panose="02010600030101010101" pitchFamily="2" charset="-122"/>
              </a:defRPr>
            </a:lvl1pPr>
          </a:lstStyle>
          <a:p>
            <a:fld id="{4B3881E7-BE1A-4CF5-910B-F982C5990B95}" type="slidenum">
              <a:rPr lang="en-US" altLang="zh-CN"/>
              <a:t>‹#›</a:t>
            </a:fld>
            <a:endParaRPr lang="en-US" altLang="zh-CN"/>
          </a:p>
        </p:txBody>
      </p:sp>
      <p:sp>
        <p:nvSpPr>
          <p:cNvPr id="1026" name="Rectangle 2"/>
          <p:cNvSpPr>
            <a:spLocks noGrp="1" noChangeArrowheads="1"/>
          </p:cNvSpPr>
          <p:nvPr>
            <p:ph type="title"/>
          </p:nvPr>
        </p:nvSpPr>
        <p:spPr bwMode="gray">
          <a:xfrm>
            <a:off x="457200" y="533400"/>
            <a:ext cx="7696200" cy="563563"/>
          </a:xfrm>
          <a:prstGeom prst="rect">
            <a:avLst/>
          </a:prstGeom>
          <a:noFill/>
          <a:ln w="9525">
            <a:noFill/>
            <a:miter lim="800000"/>
          </a:ln>
          <a:effectLst/>
        </p:spPr>
        <p:txBody>
          <a:bodyPr vert="horz" wrap="square" lIns="91440" tIns="45720" rIns="91440" bIns="45720" numCol="1" anchor="ctr" anchorCtr="0" compatLnSpc="1"/>
          <a:lstStyle/>
          <a:p>
            <a:pPr lvl="0"/>
            <a:r>
              <a:rPr lang="zh-CN" altLang="en-US"/>
              <a:t>单击此处编辑母版标题样式</a:t>
            </a:r>
            <a:endParaRPr lang="en-US" altLang="zh-CN"/>
          </a:p>
        </p:txBody>
      </p:sp>
      <p:grpSp>
        <p:nvGrpSpPr>
          <p:cNvPr id="1059" name="Group 35"/>
          <p:cNvGrpSpPr/>
          <p:nvPr/>
        </p:nvGrpSpPr>
        <p:grpSpPr bwMode="auto">
          <a:xfrm>
            <a:off x="0" y="1143000"/>
            <a:ext cx="7086600" cy="22225"/>
            <a:chOff x="0" y="720"/>
            <a:chExt cx="4464" cy="14"/>
          </a:xfrm>
        </p:grpSpPr>
        <p:sp>
          <p:nvSpPr>
            <p:cNvPr id="1055" name="Line 31"/>
            <p:cNvSpPr>
              <a:spLocks noChangeShapeType="1"/>
            </p:cNvSpPr>
            <p:nvPr userDrawn="1"/>
          </p:nvSpPr>
          <p:spPr bwMode="auto">
            <a:xfrm flipH="1">
              <a:off x="0" y="720"/>
              <a:ext cx="4464" cy="0"/>
            </a:xfrm>
            <a:prstGeom prst="line">
              <a:avLst/>
            </a:prstGeom>
            <a:noFill/>
            <a:ln w="19050">
              <a:solidFill>
                <a:schemeClr val="tx1"/>
              </a:solidFill>
              <a:round/>
            </a:ln>
            <a:effectLst/>
          </p:spPr>
          <p:txBody>
            <a:bodyPr/>
            <a:lstStyle/>
            <a:p>
              <a:endParaRPr lang="zh-CN" altLang="en-US" sz="1800"/>
            </a:p>
          </p:txBody>
        </p:sp>
        <p:sp>
          <p:nvSpPr>
            <p:cNvPr id="1058" name="Line 34"/>
            <p:cNvSpPr>
              <a:spLocks noChangeShapeType="1"/>
            </p:cNvSpPr>
            <p:nvPr userDrawn="1"/>
          </p:nvSpPr>
          <p:spPr bwMode="auto">
            <a:xfrm>
              <a:off x="0" y="734"/>
              <a:ext cx="1968" cy="0"/>
            </a:xfrm>
            <a:prstGeom prst="line">
              <a:avLst/>
            </a:prstGeom>
            <a:noFill/>
            <a:ln w="76200">
              <a:solidFill>
                <a:schemeClr val="tx1"/>
              </a:solidFill>
              <a:round/>
            </a:ln>
            <a:effectLst/>
          </p:spPr>
          <p:txBody>
            <a:bodyPr/>
            <a:lstStyle/>
            <a:p>
              <a:endParaRPr lang="zh-CN" altLang="en-US" sz="1800"/>
            </a:p>
          </p:txBody>
        </p:sp>
      </p:grpSp>
    </p:spTree>
  </p:cSld>
  <p:clrMap bg1="lt1" tx1="dk1" bg2="lt2" tx2="dk2" accent1="accent1" accent2="accent2" accent3="accent3" accent4="accent4" accent5="accent5" accent6="accent6" hlink="hlink" folHlink="folHlink"/>
  <p:sldLayoutIdLst>
    <p:sldLayoutId id="2147483662" r:id="rId1"/>
    <p:sldLayoutId id="2147483663" r:id="rId2"/>
  </p:sldLayoutIdLst>
  <p:hf sldNum="0" hdr="0" dt="0"/>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p:titleStyle>
    <p:bodyStyle>
      <a:lvl1pPr marL="342900" indent="-342900" algn="l" rtl="0" eaLnBrk="1" fontAlgn="base" hangingPunct="1">
        <a:spcBef>
          <a:spcPct val="20000"/>
        </a:spcBef>
        <a:spcAft>
          <a:spcPct val="0"/>
        </a:spcAft>
        <a:buClr>
          <a:schemeClr val="hlink"/>
        </a:buClr>
        <a:buFont typeface="Wingdings" panose="05000000000000000000" pitchFamily="2" charset="2"/>
        <a:buChar char="v"/>
        <a:defRPr sz="2800" b="1">
          <a:solidFill>
            <a:schemeClr val="hlink"/>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eaLnBrk="1" fontAlgn="base" hangingPunct="1">
        <a:spcBef>
          <a:spcPct val="20000"/>
        </a:spcBef>
        <a:spcAft>
          <a:spcPct val="0"/>
        </a:spcAft>
        <a:buChar char="–"/>
        <a:defRPr sz="2000">
          <a:solidFill>
            <a:schemeClr val="tx1"/>
          </a:solidFill>
          <a:latin typeface="Arial" panose="020B0604020202020204" pitchFamily="34" charset="0"/>
        </a:defRPr>
      </a:lvl4pPr>
      <a:lvl5pPr marL="2057400" indent="-228600" algn="l" rtl="0" eaLnBrk="1" fontAlgn="base" hangingPunct="1">
        <a:spcBef>
          <a:spcPct val="20000"/>
        </a:spcBef>
        <a:spcAft>
          <a:spcPct val="0"/>
        </a:spcAft>
        <a:buChar char="»"/>
        <a:defRPr sz="2000">
          <a:solidFill>
            <a:schemeClr val="tx1"/>
          </a:solidFill>
          <a:latin typeface="Arial" panose="020B0604020202020204" pitchFamily="34" charset="0"/>
        </a:defRPr>
      </a:lvl5pPr>
      <a:lvl6pPr marL="2514600" indent="-228600" algn="l" rtl="0" eaLnBrk="1" fontAlgn="base" hangingPunct="1">
        <a:spcBef>
          <a:spcPct val="20000"/>
        </a:spcBef>
        <a:spcAft>
          <a:spcPct val="0"/>
        </a:spcAft>
        <a:buChar char="»"/>
        <a:defRPr sz="2000">
          <a:solidFill>
            <a:schemeClr val="tx1"/>
          </a:solidFill>
          <a:latin typeface="Arial" panose="020B0604020202020204" pitchFamily="34" charset="0"/>
        </a:defRPr>
      </a:lvl6pPr>
      <a:lvl7pPr marL="2971800" indent="-228600" algn="l" rtl="0" eaLnBrk="1" fontAlgn="base" hangingPunct="1">
        <a:spcBef>
          <a:spcPct val="20000"/>
        </a:spcBef>
        <a:spcAft>
          <a:spcPct val="0"/>
        </a:spcAft>
        <a:buChar char="»"/>
        <a:defRPr sz="2000">
          <a:solidFill>
            <a:schemeClr val="tx1"/>
          </a:solidFill>
          <a:latin typeface="Arial" panose="020B0604020202020204" pitchFamily="34" charset="0"/>
        </a:defRPr>
      </a:lvl7pPr>
      <a:lvl8pPr marL="3429000" indent="-228600" algn="l" rtl="0" eaLnBrk="1" fontAlgn="base" hangingPunct="1">
        <a:spcBef>
          <a:spcPct val="20000"/>
        </a:spcBef>
        <a:spcAft>
          <a:spcPct val="0"/>
        </a:spcAft>
        <a:buChar char="»"/>
        <a:defRPr sz="2000">
          <a:solidFill>
            <a:schemeClr val="tx1"/>
          </a:solidFill>
          <a:latin typeface="Arial" panose="020B0604020202020204" pitchFamily="34" charset="0"/>
        </a:defRPr>
      </a:lvl8pPr>
      <a:lvl9pPr marL="3886200" indent="-228600" algn="l" rtl="0" eaLnBrk="1" fontAlgn="base" hangingPunct="1">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2.xml"/><Relationship Id="rId7" Type="http://schemas.openxmlformats.org/officeDocument/2006/relationships/image" Target="../media/image10.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2.xml"/><Relationship Id="rId5" Type="http://schemas.openxmlformats.org/officeDocument/2006/relationships/tags" Target="../tags/tag14.xml"/><Relationship Id="rId10" Type="http://schemas.openxmlformats.org/officeDocument/2006/relationships/image" Target="../media/image13.png"/><Relationship Id="rId4" Type="http://schemas.openxmlformats.org/officeDocument/2006/relationships/tags" Target="../tags/tag13.xml"/><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17.xml"/><Relationship Id="rId7" Type="http://schemas.openxmlformats.org/officeDocument/2006/relationships/image" Target="../media/image16.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slideLayout" Target="../slideLayouts/slideLayout2.xml"/><Relationship Id="rId9"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tags" Target="../tags/tag19.xml"/><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image" Target="../media/image21.png"/><Relationship Id="rId5" Type="http://schemas.openxmlformats.org/officeDocument/2006/relationships/tags" Target="../tags/tag22.xml"/><Relationship Id="rId15" Type="http://schemas.openxmlformats.org/officeDocument/2006/relationships/image" Target="../media/image25.png"/><Relationship Id="rId10" Type="http://schemas.openxmlformats.org/officeDocument/2006/relationships/slideLayout" Target="../slideLayouts/slideLayout2.xml"/><Relationship Id="rId19" Type="http://schemas.openxmlformats.org/officeDocument/2006/relationships/image" Target="../media/image29.png"/><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29.xml"/><Relationship Id="rId7"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media/image33.png"/><Relationship Id="rId5" Type="http://schemas.openxmlformats.org/officeDocument/2006/relationships/tags" Target="../tags/tag31.xml"/><Relationship Id="rId10" Type="http://schemas.openxmlformats.org/officeDocument/2006/relationships/image" Target="../media/image28.png"/><Relationship Id="rId4" Type="http://schemas.openxmlformats.org/officeDocument/2006/relationships/tags" Target="../tags/tag30.xml"/><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9.png"/><Relationship Id="rId3" Type="http://schemas.openxmlformats.org/officeDocument/2006/relationships/tags" Target="../tags/tag35.xml"/><Relationship Id="rId7" Type="http://schemas.openxmlformats.org/officeDocument/2006/relationships/image" Target="../media/image34.png"/><Relationship Id="rId12" Type="http://schemas.openxmlformats.org/officeDocument/2006/relationships/image" Target="../media/image38.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slideLayout" Target="../slideLayouts/slideLayout2.xml"/><Relationship Id="rId11" Type="http://schemas.openxmlformats.org/officeDocument/2006/relationships/image" Target="../media/image28.png"/><Relationship Id="rId5" Type="http://schemas.openxmlformats.org/officeDocument/2006/relationships/tags" Target="../tags/tag37.xml"/><Relationship Id="rId15" Type="http://schemas.openxmlformats.org/officeDocument/2006/relationships/image" Target="../media/image41.png"/><Relationship Id="rId10" Type="http://schemas.openxmlformats.org/officeDocument/2006/relationships/image" Target="../media/image37.png"/><Relationship Id="rId4" Type="http://schemas.openxmlformats.org/officeDocument/2006/relationships/tags" Target="../tags/tag36.xml"/><Relationship Id="rId9" Type="http://schemas.openxmlformats.org/officeDocument/2006/relationships/image" Target="../media/image36.png"/><Relationship Id="rId1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tags" Target="../tags/tag7.xml"/><Relationship Id="rId7" Type="http://schemas.openxmlformats.org/officeDocument/2006/relationships/image" Target="../media/image3.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 Target="slide6.xml"/><Relationship Id="rId5" Type="http://schemas.openxmlformats.org/officeDocument/2006/relationships/slideLayout" Target="../slideLayouts/slideLayout2.xml"/><Relationship Id="rId4" Type="http://schemas.openxmlformats.org/officeDocument/2006/relationships/tags" Target="../tags/tag8.xml"/><Relationship Id="rId9" Type="http://schemas.openxmlformats.org/officeDocument/2006/relationships/slide" Target="slide70.xml"/></Relationships>
</file>

<file path=ppt/slides/_rels/slide2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4.png"/><Relationship Id="rId7" Type="http://schemas.openxmlformats.org/officeDocument/2006/relationships/image" Target="../media/image56.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28.png"/><Relationship Id="rId10" Type="http://schemas.openxmlformats.org/officeDocument/2006/relationships/image" Target="../media/image59.png"/><Relationship Id="rId4" Type="http://schemas.openxmlformats.org/officeDocument/2006/relationships/image" Target="../media/image55.png"/><Relationship Id="rId9" Type="http://schemas.openxmlformats.org/officeDocument/2006/relationships/image" Target="../media/image58.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5.png"/><Relationship Id="rId7" Type="http://schemas.openxmlformats.org/officeDocument/2006/relationships/image" Target="../media/image62.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65.png"/><Relationship Id="rId5" Type="http://schemas.openxmlformats.org/officeDocument/2006/relationships/image" Target="../media/image17.png"/><Relationship Id="rId10" Type="http://schemas.openxmlformats.org/officeDocument/2006/relationships/image" Target="../media/image64.png"/><Relationship Id="rId4" Type="http://schemas.openxmlformats.org/officeDocument/2006/relationships/image" Target="../media/image16.png"/><Relationship Id="rId9" Type="http://schemas.openxmlformats.org/officeDocument/2006/relationships/image" Target="../media/image18.png"/></Relationships>
</file>

<file path=ppt/slides/_rels/slide2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66.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2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40.xml"/><Relationship Id="rId7"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image" Target="../media/image33.png"/><Relationship Id="rId5" Type="http://schemas.openxmlformats.org/officeDocument/2006/relationships/tags" Target="../tags/tag42.xml"/><Relationship Id="rId10" Type="http://schemas.openxmlformats.org/officeDocument/2006/relationships/image" Target="../media/image28.png"/><Relationship Id="rId4" Type="http://schemas.openxmlformats.org/officeDocument/2006/relationships/tags" Target="../tags/tag41.xml"/><Relationship Id="rId9" Type="http://schemas.openxmlformats.org/officeDocument/2006/relationships/image" Target="../media/image32.png"/></Relationships>
</file>

<file path=ppt/slides/_rels/slide2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69.png"/><Relationship Id="rId3" Type="http://schemas.openxmlformats.org/officeDocument/2006/relationships/tags" Target="../tags/tag46.xml"/><Relationship Id="rId7" Type="http://schemas.openxmlformats.org/officeDocument/2006/relationships/image" Target="../media/image35.png"/><Relationship Id="rId12" Type="http://schemas.openxmlformats.org/officeDocument/2006/relationships/image" Target="../media/image68.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34.png"/><Relationship Id="rId11" Type="http://schemas.openxmlformats.org/officeDocument/2006/relationships/image" Target="../media/image67.png"/><Relationship Id="rId5" Type="http://schemas.openxmlformats.org/officeDocument/2006/relationships/slideLayout" Target="../slideLayouts/slideLayout2.xml"/><Relationship Id="rId10" Type="http://schemas.openxmlformats.org/officeDocument/2006/relationships/image" Target="../media/image39.png"/><Relationship Id="rId4" Type="http://schemas.openxmlformats.org/officeDocument/2006/relationships/tags" Target="../tags/tag47.xml"/><Relationship Id="rId9" Type="http://schemas.openxmlformats.org/officeDocument/2006/relationships/image" Target="../media/image28.png"/></Relationships>
</file>

<file path=ppt/slides/_rels/slide2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slide" Target="slide9.xml"/><Relationship Id="rId7" Type="http://schemas.openxmlformats.org/officeDocument/2006/relationships/image" Target="../media/image71.png"/><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image" Target="../media/image24.png"/><Relationship Id="rId5" Type="http://schemas.openxmlformats.org/officeDocument/2006/relationships/image" Target="../media/image70.png"/><Relationship Id="rId10" Type="http://schemas.openxmlformats.org/officeDocument/2006/relationships/image" Target="../media/image73.png"/><Relationship Id="rId4" Type="http://schemas.openxmlformats.org/officeDocument/2006/relationships/image" Target="../media/image7.png"/><Relationship Id="rId9" Type="http://schemas.openxmlformats.org/officeDocument/2006/relationships/image" Target="../media/image46.png"/></Relationships>
</file>

<file path=ppt/slides/_rels/slide2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3.png"/><Relationship Id="rId7" Type="http://schemas.openxmlformats.org/officeDocument/2006/relationships/image" Target="../media/image51.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75.png"/><Relationship Id="rId5" Type="http://schemas.openxmlformats.org/officeDocument/2006/relationships/image" Target="../media/image55.png"/><Relationship Id="rId10" Type="http://schemas.openxmlformats.org/officeDocument/2006/relationships/image" Target="../media/image58.png"/><Relationship Id="rId4" Type="http://schemas.openxmlformats.org/officeDocument/2006/relationships/image" Target="../media/image54.png"/><Relationship Id="rId9" Type="http://schemas.openxmlformats.org/officeDocument/2006/relationships/image" Target="../media/image57.png"/></Relationships>
</file>

<file path=ppt/slides/_rels/slide2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51.xml"/><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Layout" Target="../slideLayouts/slideLayout2.xml"/><Relationship Id="rId11" Type="http://schemas.openxmlformats.org/officeDocument/2006/relationships/image" Target="../media/image14.png"/><Relationship Id="rId5" Type="http://schemas.openxmlformats.org/officeDocument/2006/relationships/tags" Target="../tags/tag53.xml"/><Relationship Id="rId10" Type="http://schemas.openxmlformats.org/officeDocument/2006/relationships/image" Target="../media/image13.png"/><Relationship Id="rId4" Type="http://schemas.openxmlformats.org/officeDocument/2006/relationships/tags" Target="../tags/tag52.xml"/><Relationship Id="rId9"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77.png"/><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18.png"/><Relationship Id="rId5" Type="http://schemas.openxmlformats.org/officeDocument/2006/relationships/image" Target="../media/image12.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78.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tags" Target="../tags/tag56.xml"/><Relationship Id="rId16" Type="http://schemas.openxmlformats.org/officeDocument/2006/relationships/image" Target="../media/image26.png"/><Relationship Id="rId20" Type="http://schemas.openxmlformats.org/officeDocument/2006/relationships/image" Target="../media/image79.png"/><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image" Target="../media/image21.png"/><Relationship Id="rId5" Type="http://schemas.openxmlformats.org/officeDocument/2006/relationships/tags" Target="../tags/tag59.xml"/><Relationship Id="rId15" Type="http://schemas.openxmlformats.org/officeDocument/2006/relationships/image" Target="../media/image25.png"/><Relationship Id="rId10" Type="http://schemas.openxmlformats.org/officeDocument/2006/relationships/slideLayout" Target="../slideLayouts/slideLayout2.xml"/><Relationship Id="rId19" Type="http://schemas.openxmlformats.org/officeDocument/2006/relationships/image" Target="../media/image29.png"/><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image" Target="../media/image24.png"/></Relationships>
</file>

<file path=ppt/slides/_rels/slide3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66.xml"/><Relationship Id="rId7"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image" Target="../media/image33.png"/><Relationship Id="rId5" Type="http://schemas.openxmlformats.org/officeDocument/2006/relationships/tags" Target="../tags/tag68.xml"/><Relationship Id="rId10" Type="http://schemas.openxmlformats.org/officeDocument/2006/relationships/image" Target="../media/image28.png"/><Relationship Id="rId4" Type="http://schemas.openxmlformats.org/officeDocument/2006/relationships/tags" Target="../tags/tag67.xml"/><Relationship Id="rId9" Type="http://schemas.openxmlformats.org/officeDocument/2006/relationships/image" Target="../media/image32.png"/></Relationships>
</file>

<file path=ppt/slides/_rels/slide35.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81.png"/><Relationship Id="rId3" Type="http://schemas.openxmlformats.org/officeDocument/2006/relationships/tags" Target="../tags/tag72.xml"/><Relationship Id="rId7" Type="http://schemas.openxmlformats.org/officeDocument/2006/relationships/image" Target="../media/image35.png"/><Relationship Id="rId12" Type="http://schemas.openxmlformats.org/officeDocument/2006/relationships/image" Target="../media/image80.pn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image" Target="../media/image34.png"/><Relationship Id="rId11" Type="http://schemas.openxmlformats.org/officeDocument/2006/relationships/image" Target="../media/image68.png"/><Relationship Id="rId5" Type="http://schemas.openxmlformats.org/officeDocument/2006/relationships/slideLayout" Target="../slideLayouts/slideLayout2.xml"/><Relationship Id="rId10" Type="http://schemas.openxmlformats.org/officeDocument/2006/relationships/image" Target="../media/image39.png"/><Relationship Id="rId4" Type="http://schemas.openxmlformats.org/officeDocument/2006/relationships/tags" Target="../tags/tag73.xml"/><Relationship Id="rId9" Type="http://schemas.openxmlformats.org/officeDocument/2006/relationships/image" Target="../media/image28.png"/><Relationship Id="rId14" Type="http://schemas.openxmlformats.org/officeDocument/2006/relationships/image" Target="../media/image82.png"/></Relationships>
</file>

<file path=ppt/slides/_rels/slide36.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slide" Target="slide9.xml"/><Relationship Id="rId7" Type="http://schemas.openxmlformats.org/officeDocument/2006/relationships/image" Target="../media/image83.png"/><Relationship Id="rId2" Type="http://schemas.openxmlformats.org/officeDocument/2006/relationships/slideLayout" Target="../slideLayouts/slideLayout2.xml"/><Relationship Id="rId1" Type="http://schemas.openxmlformats.org/officeDocument/2006/relationships/tags" Target="../tags/tag74.xml"/><Relationship Id="rId6" Type="http://schemas.openxmlformats.org/officeDocument/2006/relationships/image" Target="../media/image42.png"/><Relationship Id="rId5" Type="http://schemas.openxmlformats.org/officeDocument/2006/relationships/image" Target="../media/image24.pn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1.png"/><Relationship Id="rId4" Type="http://schemas.openxmlformats.org/officeDocument/2006/relationships/image" Target="../media/image86.png"/><Relationship Id="rId9" Type="http://schemas.openxmlformats.org/officeDocument/2006/relationships/image" Target="../media/image90.png"/></Relationships>
</file>

<file path=ppt/slides/_rels/slide38.xml.rels><?xml version="1.0" encoding="UTF-8" standalone="yes"?>
<Relationships xmlns="http://schemas.openxmlformats.org/package/2006/relationships"><Relationship Id="rId8" Type="http://schemas.openxmlformats.org/officeDocument/2006/relationships/tags" Target="../tags/tag82.xml"/><Relationship Id="rId13" Type="http://schemas.openxmlformats.org/officeDocument/2006/relationships/image" Target="../media/image54.png"/><Relationship Id="rId18" Type="http://schemas.openxmlformats.org/officeDocument/2006/relationships/image" Target="../media/image57.png"/><Relationship Id="rId3" Type="http://schemas.openxmlformats.org/officeDocument/2006/relationships/tags" Target="../tags/tag77.xml"/><Relationship Id="rId21" Type="http://schemas.openxmlformats.org/officeDocument/2006/relationships/image" Target="../media/image7.png"/><Relationship Id="rId7" Type="http://schemas.openxmlformats.org/officeDocument/2006/relationships/tags" Target="../tags/tag81.xml"/><Relationship Id="rId12" Type="http://schemas.openxmlformats.org/officeDocument/2006/relationships/image" Target="../media/image53.png"/><Relationship Id="rId17" Type="http://schemas.openxmlformats.org/officeDocument/2006/relationships/image" Target="../media/image56.png"/><Relationship Id="rId2" Type="http://schemas.openxmlformats.org/officeDocument/2006/relationships/tags" Target="../tags/tag76.xml"/><Relationship Id="rId16" Type="http://schemas.openxmlformats.org/officeDocument/2006/relationships/image" Target="../media/image51.png"/><Relationship Id="rId20" Type="http://schemas.openxmlformats.org/officeDocument/2006/relationships/slide" Target="slide9.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slideLayout" Target="../slideLayouts/slideLayout2.xml"/><Relationship Id="rId5" Type="http://schemas.openxmlformats.org/officeDocument/2006/relationships/tags" Target="../tags/tag79.xml"/><Relationship Id="rId15" Type="http://schemas.openxmlformats.org/officeDocument/2006/relationships/image" Target="../media/image28.png"/><Relationship Id="rId10" Type="http://schemas.openxmlformats.org/officeDocument/2006/relationships/tags" Target="../tags/tag84.xml"/><Relationship Id="rId19" Type="http://schemas.openxmlformats.org/officeDocument/2006/relationships/image" Target="../media/image58.png"/><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image" Target="../media/image55.png"/><Relationship Id="rId22" Type="http://schemas.openxmlformats.org/officeDocument/2006/relationships/image" Target="../media/image92.png"/></Relationships>
</file>

<file path=ppt/slides/_rels/slide3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41.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5.png"/><Relationship Id="rId7" Type="http://schemas.openxmlformats.org/officeDocument/2006/relationships/image" Target="../media/image62.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95.png"/><Relationship Id="rId5" Type="http://schemas.openxmlformats.org/officeDocument/2006/relationships/image" Target="../media/image17.png"/><Relationship Id="rId10" Type="http://schemas.openxmlformats.org/officeDocument/2006/relationships/image" Target="../media/image94.png"/><Relationship Id="rId4" Type="http://schemas.openxmlformats.org/officeDocument/2006/relationships/image" Target="../media/image16.png"/><Relationship Id="rId9" Type="http://schemas.openxmlformats.org/officeDocument/2006/relationships/image" Target="../media/image18.png"/></Relationships>
</file>

<file path=ppt/slides/_rels/slide4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96.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4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87.xml"/><Relationship Id="rId7"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image" Target="../media/image33.png"/><Relationship Id="rId5" Type="http://schemas.openxmlformats.org/officeDocument/2006/relationships/tags" Target="../tags/tag89.xml"/><Relationship Id="rId10" Type="http://schemas.openxmlformats.org/officeDocument/2006/relationships/image" Target="../media/image28.png"/><Relationship Id="rId4" Type="http://schemas.openxmlformats.org/officeDocument/2006/relationships/tags" Target="../tags/tag88.xml"/><Relationship Id="rId9" Type="http://schemas.openxmlformats.org/officeDocument/2006/relationships/image" Target="../media/image32.png"/></Relationships>
</file>

<file path=ppt/slides/_rels/slide4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98.png"/><Relationship Id="rId3" Type="http://schemas.openxmlformats.org/officeDocument/2006/relationships/tags" Target="../tags/tag93.xml"/><Relationship Id="rId7" Type="http://schemas.openxmlformats.org/officeDocument/2006/relationships/image" Target="../media/image35.png"/><Relationship Id="rId12" Type="http://schemas.openxmlformats.org/officeDocument/2006/relationships/image" Target="../media/image97.png"/><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image" Target="../media/image34.png"/><Relationship Id="rId11" Type="http://schemas.openxmlformats.org/officeDocument/2006/relationships/image" Target="../media/image68.png"/><Relationship Id="rId5" Type="http://schemas.openxmlformats.org/officeDocument/2006/relationships/slideLayout" Target="../slideLayouts/slideLayout2.xml"/><Relationship Id="rId10" Type="http://schemas.openxmlformats.org/officeDocument/2006/relationships/image" Target="../media/image39.png"/><Relationship Id="rId4" Type="http://schemas.openxmlformats.org/officeDocument/2006/relationships/tags" Target="../tags/tag94.xml"/><Relationship Id="rId9" Type="http://schemas.openxmlformats.org/officeDocument/2006/relationships/image" Target="../media/image28.png"/><Relationship Id="rId14" Type="http://schemas.openxmlformats.org/officeDocument/2006/relationships/image" Target="../media/image99.png"/></Relationships>
</file>

<file path=ppt/slides/_rels/slide45.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0.png"/><Relationship Id="rId3" Type="http://schemas.openxmlformats.org/officeDocument/2006/relationships/image" Target="../media/image101.png"/><Relationship Id="rId7" Type="http://schemas.openxmlformats.org/officeDocument/2006/relationships/image" Target="../media/image105.png"/><Relationship Id="rId12" Type="http://schemas.openxmlformats.org/officeDocument/2006/relationships/image" Target="../media/image109.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104.png"/><Relationship Id="rId11" Type="http://schemas.openxmlformats.org/officeDocument/2006/relationships/image" Target="../media/image108.png"/><Relationship Id="rId5" Type="http://schemas.openxmlformats.org/officeDocument/2006/relationships/image" Target="../media/image103.png"/><Relationship Id="rId10" Type="http://schemas.openxmlformats.org/officeDocument/2006/relationships/image" Target="../media/image107.png"/><Relationship Id="rId4" Type="http://schemas.openxmlformats.org/officeDocument/2006/relationships/image" Target="../media/image102.png"/><Relationship Id="rId9"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 Id="rId5" Type="http://schemas.openxmlformats.org/officeDocument/2006/relationships/image" Target="../media/image113.png"/><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1.png"/><Relationship Id="rId7"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95.xml"/><Relationship Id="rId6" Type="http://schemas.openxmlformats.org/officeDocument/2006/relationships/image" Target="../media/image115.png"/><Relationship Id="rId5" Type="http://schemas.openxmlformats.org/officeDocument/2006/relationships/image" Target="../media/image28.png"/><Relationship Id="rId4" Type="http://schemas.openxmlformats.org/officeDocument/2006/relationships/image" Target="../media/image114.png"/><Relationship Id="rId9" Type="http://schemas.openxmlformats.org/officeDocument/2006/relationships/image" Target="../media/image55.png"/></Relationships>
</file>

<file path=ppt/slides/_rels/slide4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slide" Target="slide9.xml"/><Relationship Id="rId3" Type="http://schemas.openxmlformats.org/officeDocument/2006/relationships/tags" Target="../tags/tag98.xml"/><Relationship Id="rId7" Type="http://schemas.openxmlformats.org/officeDocument/2006/relationships/slideLayout" Target="../slideLayouts/slideLayout2.xml"/><Relationship Id="rId12" Type="http://schemas.openxmlformats.org/officeDocument/2006/relationships/image" Target="../media/image28.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image" Target="../media/image58.png"/><Relationship Id="rId5" Type="http://schemas.openxmlformats.org/officeDocument/2006/relationships/tags" Target="../tags/tag100.xml"/><Relationship Id="rId15" Type="http://schemas.openxmlformats.org/officeDocument/2006/relationships/image" Target="../media/image116.png"/><Relationship Id="rId10" Type="http://schemas.openxmlformats.org/officeDocument/2006/relationships/image" Target="../media/image57.png"/><Relationship Id="rId4" Type="http://schemas.openxmlformats.org/officeDocument/2006/relationships/tags" Target="../tags/tag99.xml"/><Relationship Id="rId9" Type="http://schemas.openxmlformats.org/officeDocument/2006/relationships/image" Target="../media/image56.png"/><Relationship Id="rId14" Type="http://schemas.openxmlformats.org/officeDocument/2006/relationships/image" Target="../media/image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02.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2.png"/></Relationships>
</file>

<file path=ppt/slides/_rels/slide56.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7.png"/><Relationship Id="rId7" Type="http://schemas.openxmlformats.org/officeDocument/2006/relationships/image" Target="../media/image122.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12.png"/><Relationship Id="rId9" Type="http://schemas.openxmlformats.org/officeDocument/2006/relationships/image" Target="../media/image124.png"/></Relationships>
</file>

<file path=ppt/slides/_rels/slide5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tags" Target="../tags/tag105.xml"/><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15.png"/><Relationship Id="rId11" Type="http://schemas.openxmlformats.org/officeDocument/2006/relationships/image" Target="../media/image125.png"/><Relationship Id="rId5" Type="http://schemas.openxmlformats.org/officeDocument/2006/relationships/image" Target="../media/image28.png"/><Relationship Id="rId15" Type="http://schemas.openxmlformats.org/officeDocument/2006/relationships/image" Target="../media/image127.png"/><Relationship Id="rId10" Type="http://schemas.openxmlformats.org/officeDocument/2006/relationships/image" Target="../media/image26.png"/><Relationship Id="rId4" Type="http://schemas.openxmlformats.org/officeDocument/2006/relationships/slideLayout" Target="../slideLayouts/slideLayout2.xml"/><Relationship Id="rId9" Type="http://schemas.openxmlformats.org/officeDocument/2006/relationships/image" Target="../media/image25.png"/><Relationship Id="rId14" Type="http://schemas.openxmlformats.org/officeDocument/2006/relationships/image" Target="../media/image126.png"/></Relationships>
</file>

<file path=ppt/slides/_rels/slide5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108.xml"/><Relationship Id="rId7" Type="http://schemas.openxmlformats.org/officeDocument/2006/relationships/slideLayout" Target="../slideLayouts/slideLayout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image" Target="../media/image33.png"/><Relationship Id="rId5" Type="http://schemas.openxmlformats.org/officeDocument/2006/relationships/tags" Target="../tags/tag110.xml"/><Relationship Id="rId10" Type="http://schemas.openxmlformats.org/officeDocument/2006/relationships/image" Target="../media/image28.png"/><Relationship Id="rId4" Type="http://schemas.openxmlformats.org/officeDocument/2006/relationships/tags" Target="../tags/tag109.xml"/><Relationship Id="rId9" Type="http://schemas.openxmlformats.org/officeDocument/2006/relationships/image" Target="../media/image32.png"/></Relationships>
</file>

<file path=ppt/slides/_rels/slide59.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128.png"/><Relationship Id="rId3" Type="http://schemas.openxmlformats.org/officeDocument/2006/relationships/tags" Target="../tags/tag114.xml"/><Relationship Id="rId7" Type="http://schemas.openxmlformats.org/officeDocument/2006/relationships/image" Target="../media/image35.png"/><Relationship Id="rId12" Type="http://schemas.openxmlformats.org/officeDocument/2006/relationships/image" Target="../media/image97.png"/><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image" Target="../media/image34.png"/><Relationship Id="rId11" Type="http://schemas.openxmlformats.org/officeDocument/2006/relationships/image" Target="../media/image68.png"/><Relationship Id="rId5" Type="http://schemas.openxmlformats.org/officeDocument/2006/relationships/slideLayout" Target="../slideLayouts/slideLayout2.xml"/><Relationship Id="rId10" Type="http://schemas.openxmlformats.org/officeDocument/2006/relationships/image" Target="../media/image39.png"/><Relationship Id="rId4" Type="http://schemas.openxmlformats.org/officeDocument/2006/relationships/tags" Target="../tags/tag115.xml"/><Relationship Id="rId9" Type="http://schemas.openxmlformats.org/officeDocument/2006/relationships/image" Target="../media/image28.png"/><Relationship Id="rId14" Type="http://schemas.openxmlformats.org/officeDocument/2006/relationships/image" Target="../media/image9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32.png"/><Relationship Id="rId3" Type="http://schemas.openxmlformats.org/officeDocument/2006/relationships/image" Target="../media/image129.png"/><Relationship Id="rId7" Type="http://schemas.openxmlformats.org/officeDocument/2006/relationships/image" Target="../media/image104.png"/><Relationship Id="rId12" Type="http://schemas.openxmlformats.org/officeDocument/2006/relationships/image" Target="../media/image131.png"/><Relationship Id="rId2" Type="http://schemas.openxmlformats.org/officeDocument/2006/relationships/slideLayout" Target="../slideLayouts/slideLayout2.xml"/><Relationship Id="rId1" Type="http://schemas.openxmlformats.org/officeDocument/2006/relationships/tags" Target="../tags/tag116.xml"/><Relationship Id="rId6" Type="http://schemas.openxmlformats.org/officeDocument/2006/relationships/image" Target="../media/image103.png"/><Relationship Id="rId11" Type="http://schemas.openxmlformats.org/officeDocument/2006/relationships/image" Target="../media/image130.png"/><Relationship Id="rId5" Type="http://schemas.openxmlformats.org/officeDocument/2006/relationships/image" Target="../media/image102.png"/><Relationship Id="rId10" Type="http://schemas.openxmlformats.org/officeDocument/2006/relationships/image" Target="../media/image24.png"/><Relationship Id="rId4" Type="http://schemas.openxmlformats.org/officeDocument/2006/relationships/image" Target="../media/image100.png"/><Relationship Id="rId9" Type="http://schemas.openxmlformats.org/officeDocument/2006/relationships/image" Target="../media/image101.png"/><Relationship Id="rId14" Type="http://schemas.openxmlformats.org/officeDocument/2006/relationships/image" Target="../media/image133.png"/></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12.png"/><Relationship Id="rId1" Type="http://schemas.openxmlformats.org/officeDocument/2006/relationships/slideLayout" Target="../slideLayouts/slideLayout2.xml"/><Relationship Id="rId5" Type="http://schemas.openxmlformats.org/officeDocument/2006/relationships/image" Target="../media/image135.png"/><Relationship Id="rId4" Type="http://schemas.openxmlformats.org/officeDocument/2006/relationships/image" Target="../media/image134.png"/></Relationships>
</file>

<file path=ppt/slides/_rels/slide62.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28.png"/><Relationship Id="rId7" Type="http://schemas.openxmlformats.org/officeDocument/2006/relationships/image" Target="../media/image139.png"/><Relationship Id="rId2" Type="http://schemas.openxmlformats.org/officeDocument/2006/relationships/image" Target="../media/image114.png"/><Relationship Id="rId1" Type="http://schemas.openxmlformats.org/officeDocument/2006/relationships/slideLayout" Target="../slideLayouts/slideLayout2.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s>
</file>

<file path=ppt/slides/_rels/slide6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4.png"/><Relationship Id="rId7" Type="http://schemas.openxmlformats.org/officeDocument/2006/relationships/image" Target="../media/image56.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28.png"/><Relationship Id="rId10" Type="http://schemas.openxmlformats.org/officeDocument/2006/relationships/image" Target="../media/image141.png"/><Relationship Id="rId4" Type="http://schemas.openxmlformats.org/officeDocument/2006/relationships/image" Target="../media/image55.png"/><Relationship Id="rId9" Type="http://schemas.openxmlformats.org/officeDocument/2006/relationships/image" Target="../media/image58.png"/></Relationships>
</file>

<file path=ppt/slides/_rels/slide64.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143.png"/><Relationship Id="rId7" Type="http://schemas.openxmlformats.org/officeDocument/2006/relationships/image" Target="../media/image114.png"/><Relationship Id="rId2" Type="http://schemas.openxmlformats.org/officeDocument/2006/relationships/image" Target="../media/image142.png"/><Relationship Id="rId1" Type="http://schemas.openxmlformats.org/officeDocument/2006/relationships/slideLayout" Target="../slideLayouts/slideLayout2.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s>
</file>

<file path=ppt/slides/_rels/slide6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48.png"/><Relationship Id="rId7" Type="http://schemas.openxmlformats.org/officeDocument/2006/relationships/image" Target="../media/image55.png"/><Relationship Id="rId2" Type="http://schemas.openxmlformats.org/officeDocument/2006/relationships/image" Target="../media/image137.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149.png"/></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150.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58.png"/><Relationship Id="rId4" Type="http://schemas.openxmlformats.org/officeDocument/2006/relationships/image" Target="../media/image57.png"/></Relationships>
</file>

<file path=ppt/slides/_rels/slide67.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slideLayout" Target="../slideLayouts/slideLayout2.xml"/><Relationship Id="rId1" Type="http://schemas.openxmlformats.org/officeDocument/2006/relationships/tags" Target="../tags/tag117.xml"/><Relationship Id="rId5" Type="http://schemas.openxmlformats.org/officeDocument/2006/relationships/image" Target="../media/image154.png"/><Relationship Id="rId4" Type="http://schemas.openxmlformats.org/officeDocument/2006/relationships/image" Target="../media/image153.png"/></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Layout" Target="../slideLayouts/slideLayout13.xml"/><Relationship Id="rId5" Type="http://schemas.openxmlformats.org/officeDocument/2006/relationships/tags" Target="../tags/tag122.xml"/><Relationship Id="rId4" Type="http://schemas.openxmlformats.org/officeDocument/2006/relationships/tags" Target="../tags/tag12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tags" Target="../tags/tag123.xml"/><Relationship Id="rId4" Type="http://schemas.openxmlformats.org/officeDocument/2006/relationships/image" Target="../media/image156.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8.emf"/><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627784" y="3068960"/>
            <a:ext cx="6624736" cy="596900"/>
          </a:xfrm>
        </p:spPr>
        <p:txBody>
          <a:bodyPr/>
          <a:lstStyle/>
          <a:p>
            <a:r>
              <a:rPr lang="zh-CN" altLang="en-US" sz="4000" dirty="0" smtClean="0">
                <a:solidFill>
                  <a:srgbClr val="CC0000"/>
                </a:solidFill>
                <a:ea typeface="宋体" panose="02010600030101010101" pitchFamily="2" charset="-122"/>
              </a:rPr>
              <a:t>项目</a:t>
            </a:r>
            <a:r>
              <a:rPr lang="en-US" altLang="zh-CN" sz="4000" dirty="0" smtClean="0">
                <a:solidFill>
                  <a:srgbClr val="CC0000"/>
                </a:solidFill>
                <a:ea typeface="宋体" panose="02010600030101010101" pitchFamily="2" charset="-122"/>
              </a:rPr>
              <a:t>2</a:t>
            </a:r>
            <a:r>
              <a:rPr lang="zh-CN" altLang="zh-CN" sz="4000" dirty="0" smtClean="0">
                <a:solidFill>
                  <a:srgbClr val="CC0000"/>
                </a:solidFill>
                <a:ea typeface="宋体" panose="02010600030101010101" pitchFamily="2" charset="-122"/>
              </a:rPr>
              <a:t> </a:t>
            </a:r>
            <a:r>
              <a:rPr lang="zh-CN" altLang="zh-CN" sz="4000" dirty="0">
                <a:solidFill>
                  <a:srgbClr val="CC0000"/>
                </a:solidFill>
                <a:ea typeface="宋体" panose="02010600030101010101" pitchFamily="2" charset="-122"/>
              </a:rPr>
              <a:t>平面铣加工</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a:r>
            <a:b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br>
            <a:endParaRPr lang="zh-CN" altLang="en-US" b="0" dirty="0">
              <a:solidFill>
                <a:srgbClr val="000000"/>
              </a:solidFill>
              <a:latin typeface="方正小标宋简体" pitchFamily="65" charset="-122"/>
              <a:ea typeface="方正小标宋简体" pitchFamily="65" charset="-122"/>
            </a:endParaRPr>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8" name="文本框 107"/>
          <p:cNvSpPr txBox="1"/>
          <p:nvPr/>
        </p:nvSpPr>
        <p:spPr>
          <a:xfrm>
            <a:off x="395605" y="1341120"/>
            <a:ext cx="8464550" cy="2031325"/>
          </a:xfrm>
          <a:prstGeom prst="rect">
            <a:avLst/>
          </a:prstGeom>
          <a:noFill/>
          <a:ln w="9525">
            <a:noFill/>
          </a:ln>
        </p:spPr>
        <p:txBody>
          <a:bodyPr wrap="square">
            <a:spAutoFit/>
          </a:bodyPr>
          <a:lstStyle/>
          <a:p>
            <a:pPr algn="l"/>
            <a:r>
              <a:rPr lang="en-US" altLang="zh-CN" sz="2800" b="1"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2.1 </a:t>
            </a:r>
            <a:r>
              <a:rPr lang="zh-CN" altLang="zh-CN" sz="28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底壁铣</a:t>
            </a:r>
            <a:endParaRPr lang="zh-CN" altLang="zh-CN" sz="2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底壁铣是平面铣加工中较为常用的铣削指令，主要是通过选取加工平面或者区域来指定加工区域。底壁铣常常配合平底刀进行粗加工，也能针对某些平面进行精加工。</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下面以图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2.2.3</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所示零件进行介绍：</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indent="0"/>
            <a:endParaRPr lang="zh-CN" altLang="en-US" sz="2200" b="1" dirty="0">
              <a:latin typeface="Calibri" panose="020F0502020204030204" charset="0"/>
              <a:ea typeface="宋体" panose="02010600030101010101" pitchFamily="2" charset="-122"/>
            </a:endParaRPr>
          </a:p>
        </p:txBody>
      </p:sp>
      <p:pic>
        <p:nvPicPr>
          <p:cNvPr id="3" name="图片 2">
            <a:extLst>
              <a:ext uri="{FF2B5EF4-FFF2-40B4-BE49-F238E27FC236}">
                <a16:creationId xmlns:a16="http://schemas.microsoft.com/office/drawing/2014/main" xmlns="" id="{9EE867CA-F076-1954-62F3-3A9E3C5D4B0A}"/>
              </a:ext>
            </a:extLst>
          </p:cNvPr>
          <p:cNvPicPr>
            <a:picLocks noChangeAspect="1"/>
          </p:cNvPicPr>
          <p:nvPr/>
        </p:nvPicPr>
        <p:blipFill>
          <a:blip r:embed="rId2"/>
          <a:stretch>
            <a:fillRect/>
          </a:stretch>
        </p:blipFill>
        <p:spPr>
          <a:xfrm>
            <a:off x="2991485" y="3068960"/>
            <a:ext cx="2627630" cy="2314575"/>
          </a:xfrm>
          <a:prstGeom prst="rect">
            <a:avLst/>
          </a:prstGeom>
        </p:spPr>
      </p:pic>
      <p:sp>
        <p:nvSpPr>
          <p:cNvPr id="7" name="文本框 6">
            <a:extLst>
              <a:ext uri="{FF2B5EF4-FFF2-40B4-BE49-F238E27FC236}">
                <a16:creationId xmlns:a16="http://schemas.microsoft.com/office/drawing/2014/main" xmlns="" id="{D909D5CA-8852-E29C-0B6E-525DA89C5475}"/>
              </a:ext>
            </a:extLst>
          </p:cNvPr>
          <p:cNvSpPr txBox="1"/>
          <p:nvPr/>
        </p:nvSpPr>
        <p:spPr>
          <a:xfrm>
            <a:off x="3347864" y="5661248"/>
            <a:ext cx="2088232" cy="369332"/>
          </a:xfrm>
          <a:prstGeom prst="rect">
            <a:avLst/>
          </a:prstGeom>
          <a:noFill/>
        </p:spPr>
        <p:txBody>
          <a:bodyPr wrap="square">
            <a:spAutoFit/>
          </a:bodyPr>
          <a:lstStyle/>
          <a:p>
            <a:pPr algn="just"/>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2-2-3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加工零件</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8" name="文本框 7"/>
          <p:cNvSpPr txBox="1"/>
          <p:nvPr>
            <p:custDataLst>
              <p:tags r:id="rId1"/>
            </p:custDataLst>
          </p:nvPr>
        </p:nvSpPr>
        <p:spPr>
          <a:xfrm>
            <a:off x="527584" y="1327287"/>
            <a:ext cx="8587105" cy="4998291"/>
          </a:xfrm>
          <a:prstGeom prst="rect">
            <a:avLst/>
          </a:prstGeom>
          <a:noFill/>
          <a:ln w="9525">
            <a:noFill/>
          </a:ln>
        </p:spPr>
        <p:txBody>
          <a:bodyPr wrap="square">
            <a:spAutoFit/>
          </a:bodyPr>
          <a:lstStyle/>
          <a:p>
            <a:pPr marL="0" indent="0">
              <a:lnSpc>
                <a:spcPct val="140000"/>
              </a:lnSpc>
            </a:pPr>
            <a:r>
              <a:rPr lang="zh-CN" altLang="en-US" sz="2000" b="1" kern="0" dirty="0">
                <a:solidFill>
                  <a:srgbClr val="FF0000"/>
                </a:solidFill>
                <a:latin typeface="Times New Roman" panose="02020603050405020304" charset="0"/>
                <a:cs typeface="Times New Roman" panose="02020603050405020304" charset="0"/>
              </a:rPr>
              <a:t>加工步骤：</a:t>
            </a:r>
          </a:p>
          <a:p>
            <a:pPr marL="285750" indent="-285750">
              <a:lnSpc>
                <a:spcPct val="140000"/>
              </a:lnSpc>
              <a:buFont typeface="Wingdings" panose="05000000000000000000" charset="0"/>
              <a:buChar char="l"/>
            </a:pPr>
            <a:r>
              <a:rPr lang="zh-CN" altLang="en-US" sz="1800" b="1" kern="0" dirty="0">
                <a:solidFill>
                  <a:srgbClr val="070707"/>
                </a:solidFill>
                <a:latin typeface="黑体" panose="02010609060101010101" charset="-122"/>
                <a:ea typeface="黑体" panose="02010609060101010101" charset="-122"/>
                <a:cs typeface="Times New Roman" panose="02020603050405020304" charset="0"/>
              </a:rPr>
              <a:t>粗加工：</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1.进入加工模块：</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a:t>
            </a:r>
            <a:r>
              <a:rPr lang="zh-CN" altLang="zh-CN" sz="1800" b="1" dirty="0">
                <a:effectLst/>
                <a:latin typeface="Calibri" panose="020F0502020204030204" pitchFamily="34" charset="0"/>
                <a:ea typeface="宋体" panose="02010600030101010101" pitchFamily="2" charset="-122"/>
                <a:cs typeface="Times New Roman" panose="02020603050405020304" pitchFamily="18" charset="0"/>
              </a:rPr>
              <a:t>打开建模文件“图</a:t>
            </a:r>
            <a:r>
              <a:rPr lang="en-US" altLang="zh-CN" sz="1800" b="1" dirty="0">
                <a:effectLst/>
                <a:latin typeface="Calibri" panose="020F0502020204030204" pitchFamily="34" charset="0"/>
                <a:ea typeface="宋体" panose="02010600030101010101" pitchFamily="2" charset="-122"/>
                <a:cs typeface="Times New Roman" panose="02020603050405020304" pitchFamily="18" charset="0"/>
              </a:rPr>
              <a:t>2.2.3</a:t>
            </a:r>
            <a:r>
              <a:rPr lang="zh-CN" altLang="zh-CN" sz="1800" b="1" dirty="0">
                <a:effectLst/>
                <a:latin typeface="Calibri" panose="020F0502020204030204" pitchFamily="34" charset="0"/>
                <a:ea typeface="宋体" panose="02010600030101010101" pitchFamily="2" charset="-122"/>
                <a:cs typeface="Times New Roman" panose="02020603050405020304" pitchFamily="18" charset="0"/>
              </a:rPr>
              <a:t>”。</a:t>
            </a:r>
            <a:endParaRPr lang="en-US" altLang="zh-CN" sz="1800" b="1" dirty="0">
              <a:effectLst/>
              <a:latin typeface="Calibri" panose="020F0502020204030204" pitchFamily="34" charset="0"/>
              <a:ea typeface="宋体" panose="02010600030101010101" pitchFamily="2" charset="-122"/>
              <a:cs typeface="Times New Roman" panose="02020603050405020304" pitchFamily="18"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（2）进入加工环境。在“应用模块”功能选项卡中</a:t>
            </a:r>
            <a:endParaRPr lang="en-US" altLang="zh-CN"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加工按钮，弹出的“加工环境”对话框中</a:t>
            </a:r>
            <a:endParaRPr lang="en-US" altLang="zh-CN"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“要创建的CAM组装”模块选择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选项，</a:t>
            </a:r>
            <a:endParaRPr lang="en-US" altLang="zh-CN" sz="1800" b="1" kern="0" dirty="0">
              <a:solidFill>
                <a:schemeClr val="hlink"/>
              </a:solidFill>
              <a:latin typeface="Times New Roman" panose="02020603050405020304" charset="0"/>
              <a:cs typeface="Times New Roman" panose="02020603050405020304" charset="0"/>
            </a:endParaRP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再按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按钮（如图</a:t>
            </a:r>
            <a:r>
              <a:rPr lang="zh-CN" altLang="zh-CN" sz="1800" b="1" dirty="0">
                <a:effectLst/>
                <a:latin typeface="Calibri" panose="020F0502020204030204" pitchFamily="34" charset="0"/>
                <a:ea typeface="宋体" panose="02010600030101010101" pitchFamily="2" charset="-122"/>
                <a:cs typeface="Times New Roman" panose="02020603050405020304" pitchFamily="18" charset="0"/>
              </a:rPr>
              <a:t>如图</a:t>
            </a:r>
            <a:r>
              <a:rPr lang="en-US" altLang="zh-CN" sz="1800" b="1" dirty="0">
                <a:effectLst/>
                <a:latin typeface="Calibri" panose="020F0502020204030204" pitchFamily="34" charset="0"/>
                <a:ea typeface="宋体" panose="02010600030101010101" pitchFamily="2" charset="-122"/>
                <a:cs typeface="Times New Roman" panose="02020603050405020304" pitchFamily="18" charset="0"/>
              </a:rPr>
              <a:t>2-2-4</a:t>
            </a:r>
            <a:r>
              <a:rPr lang="zh-CN" altLang="en-US" sz="1800" b="1" kern="0" dirty="0">
                <a:solidFill>
                  <a:schemeClr val="hlink"/>
                </a:solidFill>
                <a:latin typeface="Times New Roman" panose="02020603050405020304" charset="0"/>
                <a:cs typeface="Times New Roman" panose="02020603050405020304" charset="0"/>
              </a:rPr>
              <a:t>）。</a:t>
            </a:r>
            <a:endParaRPr lang="zh-CN" altLang="en-US" sz="2200" b="1" dirty="0">
              <a:latin typeface="Calibri" panose="020F0502020204030204" charset="0"/>
              <a:ea typeface="宋体" panose="02010600030101010101" pitchFamily="2" charset="-122"/>
            </a:endParaRP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endParaRPr lang="zh-CN" altLang="en-US" sz="2200" b="1" dirty="0">
              <a:latin typeface="Calibri" panose="020F0502020204030204" charset="0"/>
              <a:ea typeface="宋体" panose="02010600030101010101" pitchFamily="2" charset="-122"/>
            </a:endParaRPr>
          </a:p>
        </p:txBody>
      </p:sp>
      <p:pic>
        <p:nvPicPr>
          <p:cNvPr id="15" name="图片 15"/>
          <p:cNvPicPr>
            <a:picLocks noChangeAspect="1"/>
          </p:cNvPicPr>
          <p:nvPr>
            <p:custDataLst>
              <p:tags r:id="rId2"/>
            </p:custDataLst>
          </p:nvPr>
        </p:nvPicPr>
        <p:blipFill>
          <a:blip r:embed="rId7"/>
          <a:srcRect b="40000"/>
          <a:stretch>
            <a:fillRect/>
          </a:stretch>
        </p:blipFill>
        <p:spPr>
          <a:xfrm>
            <a:off x="994202" y="3344880"/>
            <a:ext cx="419100" cy="314325"/>
          </a:xfrm>
          <a:prstGeom prst="rect">
            <a:avLst/>
          </a:prstGeom>
          <a:ln>
            <a:noFill/>
          </a:ln>
        </p:spPr>
      </p:pic>
      <p:pic>
        <p:nvPicPr>
          <p:cNvPr id="133" name="图片 133"/>
          <p:cNvPicPr>
            <a:picLocks noChangeAspect="1"/>
          </p:cNvPicPr>
          <p:nvPr>
            <p:custDataLst>
              <p:tags r:id="rId3"/>
            </p:custDataLst>
          </p:nvPr>
        </p:nvPicPr>
        <p:blipFill>
          <a:blip r:embed="rId8"/>
          <a:stretch>
            <a:fillRect/>
          </a:stretch>
        </p:blipFill>
        <p:spPr>
          <a:xfrm>
            <a:off x="3782812" y="3826432"/>
            <a:ext cx="922020" cy="228600"/>
          </a:xfrm>
          <a:prstGeom prst="rect">
            <a:avLst/>
          </a:prstGeom>
        </p:spPr>
      </p:pic>
      <p:pic>
        <p:nvPicPr>
          <p:cNvPr id="17" name="图片 17"/>
          <p:cNvPicPr>
            <a:picLocks noChangeAspect="1"/>
          </p:cNvPicPr>
          <p:nvPr>
            <p:custDataLst>
              <p:tags r:id="rId4"/>
            </p:custDataLst>
          </p:nvPr>
        </p:nvPicPr>
        <p:blipFill>
          <a:blip r:embed="rId9"/>
          <a:stretch>
            <a:fillRect/>
          </a:stretch>
        </p:blipFill>
        <p:spPr>
          <a:xfrm>
            <a:off x="1137077" y="4247558"/>
            <a:ext cx="552450" cy="266700"/>
          </a:xfrm>
          <a:prstGeom prst="rect">
            <a:avLst/>
          </a:prstGeom>
        </p:spPr>
      </p:pic>
      <p:sp>
        <p:nvSpPr>
          <p:cNvPr id="9" name="文本框 8"/>
          <p:cNvSpPr txBox="1"/>
          <p:nvPr>
            <p:custDataLst>
              <p:tags r:id="rId5"/>
            </p:custDataLst>
          </p:nvPr>
        </p:nvSpPr>
        <p:spPr>
          <a:xfrm>
            <a:off x="5913627" y="5059475"/>
            <a:ext cx="3024609" cy="369332"/>
          </a:xfrm>
          <a:prstGeom prst="rect">
            <a:avLst/>
          </a:prstGeom>
          <a:noFill/>
          <a:ln w="9525">
            <a:noFill/>
          </a:ln>
        </p:spPr>
        <p:txBody>
          <a:bodyPr wrap="square">
            <a:spAutoFit/>
          </a:bodyPr>
          <a:lstStyle/>
          <a:p>
            <a:pPr lvl="0" algn="l">
              <a:buClrTx/>
              <a:buSzTx/>
              <a:buFontTx/>
            </a:pP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2-2-4  CAM</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模块选择</a:t>
            </a:r>
            <a:endParaRPr lang="zh-CN" sz="1800" dirty="0">
              <a:solidFill>
                <a:srgbClr val="070707"/>
              </a:solidFill>
              <a:latin typeface="Calibri" panose="020F0502020204030204" charset="0"/>
              <a:ea typeface="宋体" panose="02010600030101010101" pitchFamily="2" charset="-122"/>
              <a:sym typeface="+mn-ea"/>
            </a:endParaRPr>
          </a:p>
        </p:txBody>
      </p:sp>
      <p:pic>
        <p:nvPicPr>
          <p:cNvPr id="11" name="图片 10">
            <a:extLst>
              <a:ext uri="{FF2B5EF4-FFF2-40B4-BE49-F238E27FC236}">
                <a16:creationId xmlns:a16="http://schemas.microsoft.com/office/drawing/2014/main" xmlns="" id="{66C5387F-E748-B260-BB9E-21195547DF95}"/>
              </a:ext>
            </a:extLst>
          </p:cNvPr>
          <p:cNvPicPr>
            <a:picLocks noChangeAspect="1"/>
          </p:cNvPicPr>
          <p:nvPr/>
        </p:nvPicPr>
        <p:blipFill rotWithShape="1">
          <a:blip r:embed="rId10"/>
          <a:srcRect t="-1" b="3532"/>
          <a:stretch/>
        </p:blipFill>
        <p:spPr bwMode="auto">
          <a:xfrm>
            <a:off x="5652120" y="1803955"/>
            <a:ext cx="2914813" cy="2963518"/>
          </a:xfrm>
          <a:prstGeom prst="rect">
            <a:avLst/>
          </a:prstGeom>
          <a:ln>
            <a:noFill/>
          </a:ln>
          <a:extLst>
            <a:ext uri="{53640926-AAD7-44D8-BBD7-CCE9431645EC}">
              <a14:shadowObscured xmlns:a14="http://schemas.microsoft.com/office/drawing/2010/main"/>
            </a:ext>
          </a:extLst>
        </p:spPr>
      </p:pic>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8" name="文本框 7"/>
          <p:cNvSpPr txBox="1"/>
          <p:nvPr>
            <p:custDataLst>
              <p:tags r:id="rId1"/>
            </p:custDataLst>
          </p:nvPr>
        </p:nvSpPr>
        <p:spPr>
          <a:xfrm>
            <a:off x="325120" y="1197610"/>
            <a:ext cx="8587105" cy="4382738"/>
          </a:xfrm>
          <a:prstGeom prst="rect">
            <a:avLst/>
          </a:prstGeom>
          <a:noFill/>
          <a:ln w="9525">
            <a:noFill/>
          </a:ln>
        </p:spPr>
        <p:txBody>
          <a:bodyPr wrap="square">
            <a:spAutoFit/>
          </a:bodyPr>
          <a:lstStyle/>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创建几何体模块；</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（1）进入几何视图界面。点击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几何视图图标，进入几何视图界面。双击图标</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，弹出“MCS 铣削”对话框。</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（2）机床坐标系的设置</a:t>
            </a:r>
          </a:p>
          <a:p>
            <a:pPr marL="0" indent="0">
              <a:lnSpc>
                <a:spcPct val="140000"/>
              </a:lnSpc>
            </a:pPr>
            <a:r>
              <a:rPr lang="zh-CN" altLang="zh-CN" sz="1800" b="1"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b="1" dirty="0">
                <a:effectLst/>
                <a:latin typeface="Calibri" panose="020F0502020204030204" pitchFamily="34" charset="0"/>
                <a:ea typeface="宋体" panose="02010600030101010101" pitchFamily="2" charset="-122"/>
                <a:cs typeface="Times New Roman" panose="02020603050405020304" pitchFamily="18" charset="0"/>
              </a:rPr>
              <a:t>MCS </a:t>
            </a:r>
            <a:r>
              <a:rPr lang="zh-CN" altLang="zh-CN" sz="1800" b="1" dirty="0">
                <a:effectLst/>
                <a:latin typeface="Calibri" panose="020F0502020204030204" pitchFamily="34" charset="0"/>
                <a:ea typeface="宋体" panose="02010600030101010101" pitchFamily="2" charset="-122"/>
                <a:cs typeface="Times New Roman" panose="02020603050405020304" pitchFamily="18" charset="0"/>
              </a:rPr>
              <a:t>铣削”对话框点击</a:t>
            </a:r>
            <a:r>
              <a:rPr lang="en-US" altLang="zh-CN" sz="1800" b="1" dirty="0">
                <a:effectLst/>
                <a:latin typeface="Calibri" panose="020F0502020204030204" pitchFamily="34" charset="0"/>
                <a:ea typeface="宋体" panose="02010600030101010101" pitchFamily="2" charset="-122"/>
                <a:cs typeface="Times New Roman" panose="02020603050405020304" pitchFamily="18" charset="0"/>
              </a:rPr>
              <a:t>      </a:t>
            </a:r>
            <a:r>
              <a:rPr lang="zh-CN" altLang="en-US" sz="1800" b="1" kern="0" dirty="0">
                <a:solidFill>
                  <a:schemeClr val="hlink"/>
                </a:solidFill>
                <a:latin typeface="Times New Roman" panose="02020603050405020304" charset="0"/>
                <a:cs typeface="Times New Roman" panose="02020603050405020304" charset="0"/>
              </a:rPr>
              <a:t>，系统弹出“坐标系”对话框。单击        图标，弹出图</a:t>
            </a:r>
            <a:r>
              <a:rPr lang="en-US" altLang="zh-CN" sz="1800" b="1" kern="0" dirty="0">
                <a:solidFill>
                  <a:schemeClr val="hlink"/>
                </a:solidFill>
                <a:latin typeface="Times New Roman" panose="02020603050405020304" charset="0"/>
                <a:cs typeface="Times New Roman" panose="02020603050405020304" charset="0"/>
              </a:rPr>
              <a:t>2-2-5</a:t>
            </a:r>
            <a:r>
              <a:rPr lang="zh-CN" altLang="en-US" sz="1800" b="1" kern="0" dirty="0">
                <a:solidFill>
                  <a:schemeClr val="hlink"/>
                </a:solidFill>
                <a:latin typeface="Times New Roman" panose="02020603050405020304" charset="0"/>
                <a:cs typeface="Times New Roman" panose="02020603050405020304" charset="0"/>
              </a:rPr>
              <a:t>所示“点”的对话框，在“</a:t>
            </a:r>
            <a:r>
              <a:rPr lang="en-US" altLang="zh-CN" sz="1800" b="1" kern="0" dirty="0">
                <a:solidFill>
                  <a:schemeClr val="hlink"/>
                </a:solidFill>
                <a:latin typeface="Times New Roman" panose="02020603050405020304" charset="0"/>
                <a:cs typeface="Times New Roman" panose="02020603050405020304" charset="0"/>
              </a:rPr>
              <a:t>Z”</a:t>
            </a:r>
            <a:r>
              <a:rPr lang="zh-CN" altLang="en-US" sz="1800" b="1" kern="0" dirty="0">
                <a:solidFill>
                  <a:schemeClr val="hlink"/>
                </a:solidFill>
                <a:latin typeface="Times New Roman" panose="02020603050405020304" charset="0"/>
                <a:cs typeface="Times New Roman" panose="02020603050405020304" charset="0"/>
              </a:rPr>
              <a:t>对话框中输入零件的高度“</a:t>
            </a:r>
            <a:r>
              <a:rPr lang="en-US" altLang="zh-CN" sz="1800" b="1" kern="0" dirty="0">
                <a:solidFill>
                  <a:schemeClr val="hlink"/>
                </a:solidFill>
                <a:latin typeface="Times New Roman" panose="02020603050405020304" charset="0"/>
                <a:cs typeface="Times New Roman" panose="02020603050405020304" charset="0"/>
              </a:rPr>
              <a:t>28”</a:t>
            </a:r>
            <a:r>
              <a:rPr lang="zh-CN" altLang="en-US" sz="1800" b="1" kern="0" dirty="0">
                <a:solidFill>
                  <a:schemeClr val="hlink"/>
                </a:solidFill>
                <a:latin typeface="Times New Roman" panose="02020603050405020304" charset="0"/>
                <a:cs typeface="Times New Roman" panose="02020603050405020304" charset="0"/>
              </a:rPr>
              <a:t>。点击          按键返回，得到如图</a:t>
            </a:r>
            <a:r>
              <a:rPr lang="en-US" altLang="zh-CN" sz="1800" b="1" kern="0" dirty="0">
                <a:solidFill>
                  <a:schemeClr val="hlink"/>
                </a:solidFill>
                <a:latin typeface="Times New Roman" panose="02020603050405020304" charset="0"/>
                <a:cs typeface="Times New Roman" panose="02020603050405020304" charset="0"/>
              </a:rPr>
              <a:t>2-2-6</a:t>
            </a:r>
            <a:r>
              <a:rPr lang="zh-CN" altLang="en-US" sz="1800" b="1" kern="0" dirty="0">
                <a:solidFill>
                  <a:schemeClr val="hlink"/>
                </a:solidFill>
                <a:latin typeface="Times New Roman" panose="02020603050405020304" charset="0"/>
                <a:cs typeface="Times New Roman" panose="02020603050405020304" charset="0"/>
              </a:rPr>
              <a:t>所示的加工坐标系。</a:t>
            </a:r>
            <a:r>
              <a:rPr lang="en-US" altLang="zh-CN" sz="1800" b="1" kern="0" dirty="0">
                <a:solidFill>
                  <a:schemeClr val="hlink"/>
                </a:solidFill>
                <a:latin typeface="Times New Roman" panose="02020603050405020304" charset="0"/>
                <a:cs typeface="Times New Roman" panose="02020603050405020304" charset="0"/>
              </a:rPr>
              <a:t>    </a:t>
            </a: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lnSpc>
                <a:spcPct val="140000"/>
              </a:lnSpc>
            </a:pPr>
            <a:endParaRPr lang="zh-CN" altLang="en-US" sz="2200" b="1" dirty="0">
              <a:latin typeface="Calibri" panose="020F0502020204030204" charset="0"/>
              <a:ea typeface="宋体" panose="02010600030101010101" pitchFamily="2" charset="-122"/>
            </a:endParaRPr>
          </a:p>
          <a:p>
            <a:pPr marL="0" indent="0">
              <a:lnSpc>
                <a:spcPct val="140000"/>
              </a:lnSpc>
            </a:pPr>
            <a:r>
              <a:rPr lang="en-US" altLang="zh-CN" sz="1700" dirty="0">
                <a:solidFill>
                  <a:srgbClr val="070707"/>
                </a:solidFill>
                <a:latin typeface="Calibri" panose="020F0502020204030204" charset="0"/>
                <a:ea typeface="宋体" panose="02010600030101010101" pitchFamily="2" charset="-122"/>
              </a:rPr>
              <a:t>                                                                                                                        </a:t>
            </a:r>
            <a:endParaRPr lang="zh-CN" sz="1700" dirty="0">
              <a:solidFill>
                <a:srgbClr val="070707"/>
              </a:solidFill>
              <a:latin typeface="Calibri" panose="020F0502020204030204" charset="0"/>
              <a:ea typeface="宋体" panose="02010600030101010101" pitchFamily="2" charset="-122"/>
            </a:endParaRPr>
          </a:p>
          <a:p>
            <a:pPr marL="0" indent="0"/>
            <a:endParaRPr lang="zh-CN" altLang="en-US" sz="1700" b="1" dirty="0">
              <a:solidFill>
                <a:srgbClr val="070707"/>
              </a:solidFill>
              <a:latin typeface="Calibri" panose="020F0502020204030204" charset="0"/>
              <a:ea typeface="宋体" panose="02010600030101010101" pitchFamily="2" charset="-122"/>
            </a:endParaRPr>
          </a:p>
        </p:txBody>
      </p:sp>
      <p:pic>
        <p:nvPicPr>
          <p:cNvPr id="19" name="图片 19"/>
          <p:cNvPicPr>
            <a:picLocks noChangeAspect="1"/>
          </p:cNvPicPr>
          <p:nvPr>
            <p:custDataLst>
              <p:tags r:id="rId2"/>
            </p:custDataLst>
          </p:nvPr>
        </p:nvPicPr>
        <p:blipFill>
          <a:blip r:embed="rId5"/>
          <a:stretch>
            <a:fillRect/>
          </a:stretch>
        </p:blipFill>
        <p:spPr>
          <a:xfrm>
            <a:off x="3636010" y="1628775"/>
            <a:ext cx="375920" cy="422910"/>
          </a:xfrm>
          <a:prstGeom prst="rect">
            <a:avLst/>
          </a:prstGeom>
        </p:spPr>
      </p:pic>
      <p:pic>
        <p:nvPicPr>
          <p:cNvPr id="20" name="图片 20"/>
          <p:cNvPicPr>
            <a:picLocks noChangeAspect="1"/>
          </p:cNvPicPr>
          <p:nvPr>
            <p:custDataLst>
              <p:tags r:id="rId3"/>
            </p:custDataLst>
          </p:nvPr>
        </p:nvPicPr>
        <p:blipFill>
          <a:blip r:embed="rId6"/>
          <a:stretch>
            <a:fillRect/>
          </a:stretch>
        </p:blipFill>
        <p:spPr>
          <a:xfrm>
            <a:off x="457200" y="2132856"/>
            <a:ext cx="1057275" cy="247650"/>
          </a:xfrm>
          <a:prstGeom prst="rect">
            <a:avLst/>
          </a:prstGeom>
        </p:spPr>
      </p:pic>
      <p:pic>
        <p:nvPicPr>
          <p:cNvPr id="10" name="图片 9">
            <a:extLst>
              <a:ext uri="{FF2B5EF4-FFF2-40B4-BE49-F238E27FC236}">
                <a16:creationId xmlns:a16="http://schemas.microsoft.com/office/drawing/2014/main" xmlns="" id="{B4CF212B-015C-86BB-7E3F-06AF00F35D9D}"/>
              </a:ext>
            </a:extLst>
          </p:cNvPr>
          <p:cNvPicPr>
            <a:picLocks noChangeAspect="1"/>
          </p:cNvPicPr>
          <p:nvPr/>
        </p:nvPicPr>
        <p:blipFill>
          <a:blip r:embed="rId7"/>
          <a:stretch>
            <a:fillRect/>
          </a:stretch>
        </p:blipFill>
        <p:spPr>
          <a:xfrm>
            <a:off x="3275856" y="2854221"/>
            <a:ext cx="228600" cy="228600"/>
          </a:xfrm>
          <a:prstGeom prst="rect">
            <a:avLst/>
          </a:prstGeom>
        </p:spPr>
      </p:pic>
      <p:pic>
        <p:nvPicPr>
          <p:cNvPr id="14" name="图片 13">
            <a:extLst>
              <a:ext uri="{FF2B5EF4-FFF2-40B4-BE49-F238E27FC236}">
                <a16:creationId xmlns:a16="http://schemas.microsoft.com/office/drawing/2014/main" xmlns="" id="{3A66A639-8CE3-F4CD-8AE4-20567FB9086F}"/>
              </a:ext>
            </a:extLst>
          </p:cNvPr>
          <p:cNvPicPr>
            <a:picLocks noChangeAspect="1"/>
          </p:cNvPicPr>
          <p:nvPr/>
        </p:nvPicPr>
        <p:blipFill>
          <a:blip r:embed="rId8"/>
          <a:stretch>
            <a:fillRect/>
          </a:stretch>
        </p:blipFill>
        <p:spPr>
          <a:xfrm>
            <a:off x="7049988" y="2854221"/>
            <a:ext cx="228600" cy="228600"/>
          </a:xfrm>
          <a:prstGeom prst="rect">
            <a:avLst/>
          </a:prstGeom>
        </p:spPr>
      </p:pic>
      <p:pic>
        <p:nvPicPr>
          <p:cNvPr id="15" name="图片 14">
            <a:extLst>
              <a:ext uri="{FF2B5EF4-FFF2-40B4-BE49-F238E27FC236}">
                <a16:creationId xmlns:a16="http://schemas.microsoft.com/office/drawing/2014/main" xmlns="" id="{B0B8693B-C7EB-40E6-E81B-FA70A4A95FF4}"/>
              </a:ext>
            </a:extLst>
          </p:cNvPr>
          <p:cNvPicPr>
            <a:picLocks noChangeAspect="1"/>
          </p:cNvPicPr>
          <p:nvPr/>
        </p:nvPicPr>
        <p:blipFill>
          <a:blip r:embed="rId9"/>
          <a:stretch>
            <a:fillRect/>
          </a:stretch>
        </p:blipFill>
        <p:spPr>
          <a:xfrm>
            <a:off x="7282020" y="3268662"/>
            <a:ext cx="488950" cy="235585"/>
          </a:xfrm>
          <a:prstGeom prst="rect">
            <a:avLst/>
          </a:prstGeom>
        </p:spPr>
      </p:pic>
      <p:pic>
        <p:nvPicPr>
          <p:cNvPr id="22" name="图片 21">
            <a:extLst>
              <a:ext uri="{FF2B5EF4-FFF2-40B4-BE49-F238E27FC236}">
                <a16:creationId xmlns:a16="http://schemas.microsoft.com/office/drawing/2014/main" xmlns="" id="{786BBE31-C6CD-F003-E457-EB1922F42C5F}"/>
              </a:ext>
            </a:extLst>
          </p:cNvPr>
          <p:cNvPicPr>
            <a:picLocks noChangeAspect="1"/>
          </p:cNvPicPr>
          <p:nvPr/>
        </p:nvPicPr>
        <p:blipFill>
          <a:blip r:embed="rId10"/>
          <a:stretch>
            <a:fillRect/>
          </a:stretch>
        </p:blipFill>
        <p:spPr>
          <a:xfrm>
            <a:off x="1907704" y="3972258"/>
            <a:ext cx="2007799" cy="2414364"/>
          </a:xfrm>
          <a:prstGeom prst="rect">
            <a:avLst/>
          </a:prstGeom>
        </p:spPr>
      </p:pic>
      <p:pic>
        <p:nvPicPr>
          <p:cNvPr id="23" name="图片 22">
            <a:extLst>
              <a:ext uri="{FF2B5EF4-FFF2-40B4-BE49-F238E27FC236}">
                <a16:creationId xmlns:a16="http://schemas.microsoft.com/office/drawing/2014/main" xmlns="" id="{4699B161-4484-48F9-93C6-EABA2B1965FC}"/>
              </a:ext>
            </a:extLst>
          </p:cNvPr>
          <p:cNvPicPr>
            <a:picLocks noChangeAspect="1"/>
          </p:cNvPicPr>
          <p:nvPr/>
        </p:nvPicPr>
        <p:blipFill>
          <a:blip r:embed="rId11"/>
          <a:stretch>
            <a:fillRect/>
          </a:stretch>
        </p:blipFill>
        <p:spPr>
          <a:xfrm>
            <a:off x="4277173" y="3963367"/>
            <a:ext cx="2887115" cy="2422151"/>
          </a:xfrm>
          <a:prstGeom prst="rect">
            <a:avLst/>
          </a:prstGeom>
        </p:spPr>
      </p:pic>
      <p:sp>
        <p:nvSpPr>
          <p:cNvPr id="25" name="文本框 24">
            <a:extLst>
              <a:ext uri="{FF2B5EF4-FFF2-40B4-BE49-F238E27FC236}">
                <a16:creationId xmlns:a16="http://schemas.microsoft.com/office/drawing/2014/main" xmlns="" id="{63F00142-1E39-AEF2-D1FC-047B5F12E6BC}"/>
              </a:ext>
            </a:extLst>
          </p:cNvPr>
          <p:cNvSpPr txBox="1"/>
          <p:nvPr/>
        </p:nvSpPr>
        <p:spPr>
          <a:xfrm>
            <a:off x="1619488" y="6200852"/>
            <a:ext cx="5315369" cy="369332"/>
          </a:xfrm>
          <a:prstGeom prst="rect">
            <a:avLst/>
          </a:prstGeom>
          <a:noFill/>
        </p:spPr>
        <p:txBody>
          <a:bodyPr wrap="square">
            <a:spAutoFit/>
          </a:bodyPr>
          <a:lstStyle/>
          <a:p>
            <a:pPr algn="just"/>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2-2-5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加工原点的设置 </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2-2-6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加工原点坐标</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DF6985E-BADB-3E9A-1D24-826520C38100}"/>
              </a:ext>
            </a:extLst>
          </p:cNvPr>
          <p:cNvSpPr>
            <a:spLocks noGrp="1"/>
          </p:cNvSpPr>
          <p:nvPr>
            <p:ph type="title"/>
          </p:nvPr>
        </p:nvSpPr>
        <p:spPr/>
        <p:txBody>
          <a:bodyPr/>
          <a:lstStyle/>
          <a:p>
            <a:r>
              <a:rPr lang="zh-CN" altLang="zh-CN" dirty="0"/>
              <a:t>项目</a:t>
            </a:r>
            <a:r>
              <a:rPr lang="en-US" altLang="zh-CN" dirty="0"/>
              <a:t>2</a:t>
            </a:r>
            <a:endParaRPr lang="zh-CN" altLang="en-US" dirty="0"/>
          </a:p>
        </p:txBody>
      </p:sp>
      <p:sp>
        <p:nvSpPr>
          <p:cNvPr id="4" name="页脚占位符 3">
            <a:extLst>
              <a:ext uri="{FF2B5EF4-FFF2-40B4-BE49-F238E27FC236}">
                <a16:creationId xmlns:a16="http://schemas.microsoft.com/office/drawing/2014/main" xmlns="" id="{C1617C2B-4882-0FCB-32C2-76072AD6E1A9}"/>
              </a:ext>
            </a:extLst>
          </p:cNvPr>
          <p:cNvSpPr>
            <a:spLocks noGrp="1"/>
          </p:cNvSpPr>
          <p:nvPr>
            <p:ph type="ftr" sz="quarter" idx="11"/>
          </p:nvPr>
        </p:nvSpPr>
        <p:spPr/>
        <p:txBody>
          <a:bodyPr/>
          <a:lstStyle/>
          <a:p>
            <a:r>
              <a:rPr lang="en-US" altLang="zh-CN"/>
              <a:t>UG NX </a:t>
            </a:r>
            <a:r>
              <a:rPr lang="zh-CN" altLang="en-US"/>
              <a:t>数控编程</a:t>
            </a:r>
            <a:endParaRPr lang="en-US" altLang="zh-CN" dirty="0"/>
          </a:p>
        </p:txBody>
      </p:sp>
      <p:pic>
        <p:nvPicPr>
          <p:cNvPr id="9" name="图片 8">
            <a:extLst>
              <a:ext uri="{FF2B5EF4-FFF2-40B4-BE49-F238E27FC236}">
                <a16:creationId xmlns:a16="http://schemas.microsoft.com/office/drawing/2014/main" xmlns="" id="{F560755E-D977-409E-60F7-6253078C672E}"/>
              </a:ext>
            </a:extLst>
          </p:cNvPr>
          <p:cNvPicPr>
            <a:picLocks noChangeAspect="1"/>
          </p:cNvPicPr>
          <p:nvPr/>
        </p:nvPicPr>
        <p:blipFill>
          <a:blip r:embed="rId2"/>
          <a:stretch>
            <a:fillRect/>
          </a:stretch>
        </p:blipFill>
        <p:spPr>
          <a:xfrm>
            <a:off x="2051720" y="2791405"/>
            <a:ext cx="4118201" cy="2135364"/>
          </a:xfrm>
          <a:prstGeom prst="rect">
            <a:avLst/>
          </a:prstGeom>
        </p:spPr>
      </p:pic>
      <p:sp>
        <p:nvSpPr>
          <p:cNvPr id="11" name="文本框 10">
            <a:extLst>
              <a:ext uri="{FF2B5EF4-FFF2-40B4-BE49-F238E27FC236}">
                <a16:creationId xmlns:a16="http://schemas.microsoft.com/office/drawing/2014/main" xmlns="" id="{05017247-0A54-9373-E630-FF38F265285C}"/>
              </a:ext>
            </a:extLst>
          </p:cNvPr>
          <p:cNvSpPr txBox="1"/>
          <p:nvPr/>
        </p:nvSpPr>
        <p:spPr>
          <a:xfrm>
            <a:off x="2994435" y="5166388"/>
            <a:ext cx="3155129" cy="369332"/>
          </a:xfrm>
          <a:prstGeom prst="rect">
            <a:avLst/>
          </a:prstGeom>
          <a:noFill/>
        </p:spPr>
        <p:txBody>
          <a:bodyPr wrap="square">
            <a:spAutoFit/>
          </a:bodyPr>
          <a:lstStyle/>
          <a:p>
            <a:pPr algn="just"/>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2-2-7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安全平面的设置</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xmlns="" id="{C829B719-9BB6-E258-638E-B87FEDE9B310}"/>
              </a:ext>
            </a:extLst>
          </p:cNvPr>
          <p:cNvSpPr txBox="1"/>
          <p:nvPr/>
        </p:nvSpPr>
        <p:spPr>
          <a:xfrm>
            <a:off x="730444" y="1336582"/>
            <a:ext cx="7801996" cy="1215204"/>
          </a:xfrm>
          <a:prstGeom prst="rect">
            <a:avLst/>
          </a:prstGeom>
          <a:noFill/>
        </p:spPr>
        <p:txBody>
          <a:bodyPr wrap="square">
            <a:spAutoFit/>
          </a:bodyPr>
          <a:lstStyle/>
          <a:p>
            <a:pPr marL="0" indent="0">
              <a:lnSpc>
                <a:spcPct val="140000"/>
              </a:lnSpc>
            </a:pPr>
            <a:r>
              <a:rPr lang="zh-CN" altLang="en-US" b="1" dirty="0">
                <a:latin typeface="Calibri" panose="020F0502020204030204" charset="0"/>
                <a:ea typeface="宋体" panose="02010600030101010101" pitchFamily="2" charset="-122"/>
              </a:rPr>
              <a:t>在“</a:t>
            </a:r>
            <a:r>
              <a:rPr lang="en-US" altLang="zh-CN" b="1" dirty="0">
                <a:latin typeface="Calibri" panose="020F0502020204030204" charset="0"/>
                <a:ea typeface="宋体" panose="02010600030101010101" pitchFamily="2" charset="-122"/>
              </a:rPr>
              <a:t>MCS </a:t>
            </a:r>
            <a:r>
              <a:rPr lang="zh-CN" altLang="en-US" b="1" dirty="0">
                <a:latin typeface="Calibri" panose="020F0502020204030204" charset="0"/>
                <a:ea typeface="宋体" panose="02010600030101010101" pitchFamily="2" charset="-122"/>
              </a:rPr>
              <a:t>铣削”对话框中的“安全设置”模块的安全设置选项，选择“平面”选项。点击 图标，弹出“平面”对话框，选择图</a:t>
            </a:r>
            <a:r>
              <a:rPr lang="en-US" altLang="zh-CN" b="1" dirty="0">
                <a:latin typeface="Calibri" panose="020F0502020204030204" charset="0"/>
                <a:ea typeface="宋体" panose="02010600030101010101" pitchFamily="2" charset="-122"/>
              </a:rPr>
              <a:t>2-2-7</a:t>
            </a:r>
            <a:r>
              <a:rPr lang="zh-CN" altLang="en-US" b="1" dirty="0">
                <a:latin typeface="Calibri" panose="020F0502020204030204" charset="0"/>
                <a:ea typeface="宋体" panose="02010600030101010101" pitchFamily="2" charset="-122"/>
              </a:rPr>
              <a:t>所示的平面。在距离对话框输入值“</a:t>
            </a:r>
            <a:r>
              <a:rPr lang="en-US" altLang="zh-CN" b="1" dirty="0">
                <a:latin typeface="Calibri" panose="020F0502020204030204" charset="0"/>
                <a:ea typeface="宋体" panose="02010600030101010101" pitchFamily="2" charset="-122"/>
              </a:rPr>
              <a:t>5”</a:t>
            </a:r>
            <a:r>
              <a:rPr lang="zh-CN" altLang="en-US" b="1" dirty="0">
                <a:latin typeface="Calibri" panose="020F0502020204030204" charset="0"/>
                <a:ea typeface="宋体" panose="02010600030101010101" pitchFamily="2" charset="-122"/>
              </a:rPr>
              <a:t>，点击 完成安全平面的设置。</a:t>
            </a:r>
          </a:p>
        </p:txBody>
      </p:sp>
    </p:spTree>
    <p:extLst>
      <p:ext uri="{BB962C8B-B14F-4D97-AF65-F5344CB8AC3E}">
        <p14:creationId xmlns:p14="http://schemas.microsoft.com/office/powerpoint/2010/main" val="3389949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258445" y="1197610"/>
            <a:ext cx="8273995" cy="5478679"/>
          </a:xfrm>
          <a:prstGeom prst="rect">
            <a:avLst/>
          </a:prstGeom>
          <a:noFill/>
          <a:ln w="9525">
            <a:noFill/>
          </a:ln>
        </p:spPr>
        <p:txBody>
          <a:bodyPr wrap="square">
            <a:spAutoFit/>
          </a:bodyPr>
          <a:lstStyle/>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3.</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创建毛坯几何体</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 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图标中的“+”，展开列表。双击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图标，弹出“工件”对话框。</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（2）点击指定部件</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图标，弹出“部件几何体”对话框，选取加工零件作为加工最终部件，并按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返回“工件”对话框。</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（3）点击指定毛坯</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图标，弹出“毛坯几何体”对话框，点击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对话框右侧的图标，选取</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选项，点击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返回“工件”对话框。</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（4）点击显示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图标，观察设置的部件和毛坯是否符合要求，如图</a:t>
            </a:r>
            <a:r>
              <a:rPr lang="en-US" altLang="zh-CN" sz="1800" b="1" dirty="0">
                <a:effectLst/>
                <a:latin typeface="Calibri" panose="020F0502020204030204" pitchFamily="34" charset="0"/>
                <a:ea typeface="宋体" panose="02010600030101010101" pitchFamily="2" charset="-122"/>
                <a:cs typeface="Times New Roman" panose="02020603050405020304" pitchFamily="18" charset="0"/>
              </a:rPr>
              <a:t>2-2-8</a:t>
            </a:r>
            <a:r>
              <a:rPr lang="zh-CN" altLang="en-US" sz="1800" b="1" kern="0" dirty="0">
                <a:solidFill>
                  <a:schemeClr val="hlink"/>
                </a:solidFill>
                <a:latin typeface="Times New Roman" panose="02020603050405020304" charset="0"/>
                <a:cs typeface="Times New Roman" panose="02020603050405020304" charset="0"/>
              </a:rPr>
              <a:t>所示。</a:t>
            </a: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8" name="图片 28"/>
          <p:cNvPicPr>
            <a:picLocks noChangeAspect="1"/>
          </p:cNvPicPr>
          <p:nvPr>
            <p:custDataLst>
              <p:tags r:id="rId1"/>
            </p:custDataLst>
          </p:nvPr>
        </p:nvPicPr>
        <p:blipFill>
          <a:blip r:embed="rId11"/>
          <a:stretch>
            <a:fillRect/>
          </a:stretch>
        </p:blipFill>
        <p:spPr>
          <a:xfrm>
            <a:off x="1547495" y="1772920"/>
            <a:ext cx="929640" cy="144780"/>
          </a:xfrm>
          <a:prstGeom prst="rect">
            <a:avLst/>
          </a:prstGeom>
        </p:spPr>
      </p:pic>
      <p:pic>
        <p:nvPicPr>
          <p:cNvPr id="30" name="图片 30"/>
          <p:cNvPicPr>
            <a:picLocks noChangeAspect="1"/>
          </p:cNvPicPr>
          <p:nvPr>
            <p:custDataLst>
              <p:tags r:id="rId2"/>
            </p:custDataLst>
          </p:nvPr>
        </p:nvPicPr>
        <p:blipFill>
          <a:blip r:embed="rId12"/>
          <a:stretch>
            <a:fillRect/>
          </a:stretch>
        </p:blipFill>
        <p:spPr>
          <a:xfrm>
            <a:off x="5579745" y="1765300"/>
            <a:ext cx="975360" cy="152400"/>
          </a:xfrm>
          <a:prstGeom prst="rect">
            <a:avLst/>
          </a:prstGeom>
        </p:spPr>
      </p:pic>
      <p:pic>
        <p:nvPicPr>
          <p:cNvPr id="31" name="图片 31"/>
          <p:cNvPicPr>
            <a:picLocks noChangeAspect="1"/>
          </p:cNvPicPr>
          <p:nvPr>
            <p:custDataLst>
              <p:tags r:id="rId3"/>
            </p:custDataLst>
          </p:nvPr>
        </p:nvPicPr>
        <p:blipFill>
          <a:blip r:embed="rId13"/>
          <a:stretch>
            <a:fillRect/>
          </a:stretch>
        </p:blipFill>
        <p:spPr>
          <a:xfrm>
            <a:off x="2339975" y="2421255"/>
            <a:ext cx="360000" cy="360000"/>
          </a:xfrm>
          <a:prstGeom prst="rect">
            <a:avLst/>
          </a:prstGeom>
        </p:spPr>
      </p:pic>
      <p:pic>
        <p:nvPicPr>
          <p:cNvPr id="32" name="图片 32"/>
          <p:cNvPicPr>
            <a:picLocks noChangeAspect="1"/>
          </p:cNvPicPr>
          <p:nvPr>
            <p:custDataLst>
              <p:tags r:id="rId4"/>
            </p:custDataLst>
          </p:nvPr>
        </p:nvPicPr>
        <p:blipFill>
          <a:blip r:embed="rId14"/>
          <a:stretch>
            <a:fillRect/>
          </a:stretch>
        </p:blipFill>
        <p:spPr>
          <a:xfrm>
            <a:off x="1763395" y="2853055"/>
            <a:ext cx="487680" cy="236220"/>
          </a:xfrm>
          <a:prstGeom prst="rect">
            <a:avLst/>
          </a:prstGeom>
        </p:spPr>
      </p:pic>
      <p:pic>
        <p:nvPicPr>
          <p:cNvPr id="33" name="图片 33"/>
          <p:cNvPicPr>
            <a:picLocks noChangeAspect="1"/>
          </p:cNvPicPr>
          <p:nvPr>
            <p:custDataLst>
              <p:tags r:id="rId5"/>
            </p:custDataLst>
          </p:nvPr>
        </p:nvPicPr>
        <p:blipFill>
          <a:blip r:embed="rId15"/>
          <a:stretch>
            <a:fillRect/>
          </a:stretch>
        </p:blipFill>
        <p:spPr>
          <a:xfrm>
            <a:off x="2364740" y="3141345"/>
            <a:ext cx="360000" cy="360000"/>
          </a:xfrm>
          <a:prstGeom prst="rect">
            <a:avLst/>
          </a:prstGeom>
        </p:spPr>
      </p:pic>
      <p:pic>
        <p:nvPicPr>
          <p:cNvPr id="34" name="图片 34"/>
          <p:cNvPicPr>
            <a:picLocks noChangeAspect="1"/>
          </p:cNvPicPr>
          <p:nvPr>
            <p:custDataLst>
              <p:tags r:id="rId6"/>
            </p:custDataLst>
          </p:nvPr>
        </p:nvPicPr>
        <p:blipFill>
          <a:blip r:embed="rId16"/>
          <a:srcRect r="79486"/>
          <a:stretch>
            <a:fillRect/>
          </a:stretch>
        </p:blipFill>
        <p:spPr>
          <a:xfrm>
            <a:off x="6731635" y="3266440"/>
            <a:ext cx="603250" cy="234950"/>
          </a:xfrm>
          <a:prstGeom prst="rect">
            <a:avLst/>
          </a:prstGeom>
          <a:ln>
            <a:noFill/>
          </a:ln>
        </p:spPr>
      </p:pic>
      <p:pic>
        <p:nvPicPr>
          <p:cNvPr id="36" name="图片 36"/>
          <p:cNvPicPr>
            <a:picLocks noChangeAspect="1"/>
          </p:cNvPicPr>
          <p:nvPr>
            <p:custDataLst>
              <p:tags r:id="rId7"/>
            </p:custDataLst>
          </p:nvPr>
        </p:nvPicPr>
        <p:blipFill>
          <a:blip r:embed="rId17"/>
          <a:srcRect r="77163"/>
          <a:stretch>
            <a:fillRect/>
          </a:stretch>
        </p:blipFill>
        <p:spPr>
          <a:xfrm>
            <a:off x="1547495" y="3644900"/>
            <a:ext cx="609600" cy="241300"/>
          </a:xfrm>
          <a:prstGeom prst="rect">
            <a:avLst/>
          </a:prstGeom>
          <a:ln>
            <a:noFill/>
          </a:ln>
        </p:spPr>
      </p:pic>
      <p:pic>
        <p:nvPicPr>
          <p:cNvPr id="37" name="图片 37"/>
          <p:cNvPicPr>
            <a:picLocks noChangeAspect="1"/>
          </p:cNvPicPr>
          <p:nvPr>
            <p:custDataLst>
              <p:tags r:id="rId8"/>
            </p:custDataLst>
          </p:nvPr>
        </p:nvPicPr>
        <p:blipFill>
          <a:blip r:embed="rId18"/>
          <a:stretch>
            <a:fillRect/>
          </a:stretch>
        </p:blipFill>
        <p:spPr>
          <a:xfrm>
            <a:off x="3347720" y="3649980"/>
            <a:ext cx="487680" cy="236220"/>
          </a:xfrm>
          <a:prstGeom prst="rect">
            <a:avLst/>
          </a:prstGeom>
        </p:spPr>
      </p:pic>
      <p:pic>
        <p:nvPicPr>
          <p:cNvPr id="38" name="图片 38"/>
          <p:cNvPicPr>
            <a:picLocks noChangeAspect="1"/>
          </p:cNvPicPr>
          <p:nvPr>
            <p:custDataLst>
              <p:tags r:id="rId9"/>
            </p:custDataLst>
          </p:nvPr>
        </p:nvPicPr>
        <p:blipFill>
          <a:blip r:embed="rId19"/>
          <a:stretch>
            <a:fillRect/>
          </a:stretch>
        </p:blipFill>
        <p:spPr>
          <a:xfrm>
            <a:off x="1907540" y="4004945"/>
            <a:ext cx="360000" cy="360000"/>
          </a:xfrm>
          <a:prstGeom prst="rect">
            <a:avLst/>
          </a:prstGeom>
        </p:spPr>
      </p:pic>
      <p:sp>
        <p:nvSpPr>
          <p:cNvPr id="2" name="文本框 1"/>
          <p:cNvSpPr txBox="1"/>
          <p:nvPr/>
        </p:nvSpPr>
        <p:spPr>
          <a:xfrm>
            <a:off x="2915920" y="6093460"/>
            <a:ext cx="2496820" cy="369332"/>
          </a:xfrm>
          <a:prstGeom prst="rect">
            <a:avLst/>
          </a:prstGeom>
          <a:noFill/>
        </p:spPr>
        <p:txBody>
          <a:bodyPr wrap="square" rtlCol="0" anchor="t">
            <a:spAutoFit/>
          </a:bodyPr>
          <a:lstStyle/>
          <a:p>
            <a:pPr algn="just"/>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2-2-8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毛坯几何体</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xmlns="" id="{19659C82-1B32-AC14-AC8B-9C52C8ED1B46}"/>
              </a:ext>
            </a:extLst>
          </p:cNvPr>
          <p:cNvPicPr>
            <a:picLocks noChangeAspect="1"/>
          </p:cNvPicPr>
          <p:nvPr/>
        </p:nvPicPr>
        <p:blipFill>
          <a:blip r:embed="rId20"/>
          <a:stretch>
            <a:fillRect/>
          </a:stretch>
        </p:blipFill>
        <p:spPr>
          <a:xfrm>
            <a:off x="2724740" y="4356339"/>
            <a:ext cx="2733040" cy="1686798"/>
          </a:xfrm>
          <a:prstGeom prst="rect">
            <a:avLst/>
          </a:prstGeom>
        </p:spPr>
      </p:pic>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323850" y="1269365"/>
            <a:ext cx="8592820" cy="9925050"/>
          </a:xfrm>
          <a:prstGeom prst="rect">
            <a:avLst/>
          </a:prstGeom>
          <a:noFill/>
          <a:ln w="9525">
            <a:noFill/>
          </a:ln>
        </p:spPr>
        <p:txBody>
          <a:bodyPr wrap="square">
            <a:spAutoFit/>
          </a:bodyPr>
          <a:lstStyle/>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4.</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刀具创建</a:t>
            </a: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（1） 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图标，进入“创建刀具”界面，选择刀具子类型中平底刀</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，在名称对话框输入平底刀的直径大小“D10”作为名称，点击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进入“铣刀 参数”对话框界面。</a:t>
            </a: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（2）设置如图</a:t>
            </a:r>
            <a:r>
              <a:rPr lang="en-US" altLang="zh-CN" sz="1800" b="1" kern="0" dirty="0">
                <a:solidFill>
                  <a:schemeClr val="hlink"/>
                </a:solidFill>
                <a:latin typeface="Times New Roman" panose="02020603050405020304" charset="0"/>
                <a:cs typeface="Times New Roman" panose="02020603050405020304" charset="0"/>
              </a:rPr>
              <a:t>2</a:t>
            </a:r>
            <a:r>
              <a:rPr lang="zh-CN" altLang="en-US" sz="1800" b="1" kern="0" dirty="0">
                <a:solidFill>
                  <a:schemeClr val="hlink"/>
                </a:solidFill>
                <a:latin typeface="Times New Roman" panose="02020603050405020304" charset="0"/>
                <a:cs typeface="Times New Roman" panose="02020603050405020304" charset="0"/>
              </a:rPr>
              <a:t>-2-9的刀具参数。在尺寸对话框中的“直径”填入“10”，在编号对话框中“刀具号”，“补偿寄存器”，“刀具补偿寄存器”，填入“1”，点击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完成刀具建立。</a:t>
            </a: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0" name="图片 40"/>
          <p:cNvPicPr>
            <a:picLocks noChangeAspect="1"/>
          </p:cNvPicPr>
          <p:nvPr>
            <p:custDataLst>
              <p:tags r:id="rId1"/>
            </p:custDataLst>
          </p:nvPr>
        </p:nvPicPr>
        <p:blipFill>
          <a:blip r:embed="rId8"/>
          <a:stretch>
            <a:fillRect/>
          </a:stretch>
        </p:blipFill>
        <p:spPr>
          <a:xfrm>
            <a:off x="1619568" y="1772603"/>
            <a:ext cx="415925" cy="354965"/>
          </a:xfrm>
          <a:prstGeom prst="rect">
            <a:avLst/>
          </a:prstGeom>
        </p:spPr>
      </p:pic>
      <p:pic>
        <p:nvPicPr>
          <p:cNvPr id="41" name="图片 41"/>
          <p:cNvPicPr>
            <a:picLocks noChangeAspect="1"/>
          </p:cNvPicPr>
          <p:nvPr>
            <p:custDataLst>
              <p:tags r:id="rId2"/>
            </p:custDataLst>
          </p:nvPr>
        </p:nvPicPr>
        <p:blipFill>
          <a:blip r:embed="rId9"/>
          <a:stretch>
            <a:fillRect/>
          </a:stretch>
        </p:blipFill>
        <p:spPr>
          <a:xfrm>
            <a:off x="7596505" y="1701165"/>
            <a:ext cx="360000" cy="360000"/>
          </a:xfrm>
          <a:prstGeom prst="rect">
            <a:avLst/>
          </a:prstGeom>
        </p:spPr>
      </p:pic>
      <p:pic>
        <p:nvPicPr>
          <p:cNvPr id="42" name="图片 42"/>
          <p:cNvPicPr>
            <a:picLocks noChangeAspect="1"/>
          </p:cNvPicPr>
          <p:nvPr>
            <p:custDataLst>
              <p:tags r:id="rId3"/>
            </p:custDataLst>
          </p:nvPr>
        </p:nvPicPr>
        <p:blipFill>
          <a:blip r:embed="rId10"/>
          <a:stretch>
            <a:fillRect/>
          </a:stretch>
        </p:blipFill>
        <p:spPr>
          <a:xfrm>
            <a:off x="5868035" y="2277110"/>
            <a:ext cx="487680" cy="236220"/>
          </a:xfrm>
          <a:prstGeom prst="rect">
            <a:avLst/>
          </a:prstGeom>
        </p:spPr>
      </p:pic>
      <p:pic>
        <p:nvPicPr>
          <p:cNvPr id="2" name="图片 42"/>
          <p:cNvPicPr>
            <a:picLocks noChangeAspect="1"/>
          </p:cNvPicPr>
          <p:nvPr>
            <p:custDataLst>
              <p:tags r:id="rId4"/>
            </p:custDataLst>
          </p:nvPr>
        </p:nvPicPr>
        <p:blipFill>
          <a:blip r:embed="rId10"/>
          <a:stretch>
            <a:fillRect/>
          </a:stretch>
        </p:blipFill>
        <p:spPr>
          <a:xfrm>
            <a:off x="7236460" y="3501390"/>
            <a:ext cx="487680" cy="236220"/>
          </a:xfrm>
          <a:prstGeom prst="rect">
            <a:avLst/>
          </a:prstGeom>
        </p:spPr>
      </p:pic>
      <p:pic>
        <p:nvPicPr>
          <p:cNvPr id="45" name="图片 45"/>
          <p:cNvPicPr>
            <a:picLocks noChangeAspect="1"/>
          </p:cNvPicPr>
          <p:nvPr>
            <p:custDataLst>
              <p:tags r:id="rId5"/>
            </p:custDataLst>
          </p:nvPr>
        </p:nvPicPr>
        <p:blipFill>
          <a:blip r:embed="rId11"/>
          <a:srcRect t="68859"/>
          <a:stretch>
            <a:fillRect/>
          </a:stretch>
        </p:blipFill>
        <p:spPr>
          <a:xfrm>
            <a:off x="4766310" y="4220845"/>
            <a:ext cx="2800985" cy="1778000"/>
          </a:xfrm>
          <a:prstGeom prst="rect">
            <a:avLst/>
          </a:prstGeom>
          <a:ln>
            <a:noFill/>
          </a:ln>
        </p:spPr>
      </p:pic>
      <p:pic>
        <p:nvPicPr>
          <p:cNvPr id="44" name="图片 44"/>
          <p:cNvPicPr>
            <a:picLocks noChangeAspect="1"/>
          </p:cNvPicPr>
          <p:nvPr>
            <p:custDataLst>
              <p:tags r:id="rId6"/>
            </p:custDataLst>
          </p:nvPr>
        </p:nvPicPr>
        <p:blipFill>
          <a:blip r:embed="rId11"/>
          <a:srcRect b="64534"/>
          <a:stretch>
            <a:fillRect/>
          </a:stretch>
        </p:blipFill>
        <p:spPr>
          <a:xfrm>
            <a:off x="1979930" y="4004945"/>
            <a:ext cx="2786380" cy="2012950"/>
          </a:xfrm>
          <a:prstGeom prst="rect">
            <a:avLst/>
          </a:prstGeom>
          <a:ln>
            <a:noFill/>
          </a:ln>
        </p:spPr>
      </p:pic>
      <p:sp>
        <p:nvSpPr>
          <p:cNvPr id="3" name="文本框 2"/>
          <p:cNvSpPr txBox="1"/>
          <p:nvPr/>
        </p:nvSpPr>
        <p:spPr>
          <a:xfrm>
            <a:off x="2339975" y="6092825"/>
            <a:ext cx="5080000" cy="368300"/>
          </a:xfrm>
          <a:prstGeom prst="rect">
            <a:avLst/>
          </a:prstGeom>
          <a:noFill/>
          <a:ln w="9525">
            <a:noFill/>
          </a:ln>
        </p:spPr>
        <p:txBody>
          <a:bodyPr>
            <a:spAutoFit/>
          </a:bodyPr>
          <a:lstStyle/>
          <a:p>
            <a:pPr marL="0" indent="0" algn="ctr"/>
            <a:r>
              <a:rPr lang="zh-CN" sz="1800" b="0" dirty="0">
                <a:solidFill>
                  <a:srgbClr val="070707"/>
                </a:solidFill>
                <a:latin typeface="Calibri" panose="020F0502020204030204" charset="0"/>
                <a:ea typeface="宋体" panose="02010600030101010101" pitchFamily="2" charset="-122"/>
              </a:rPr>
              <a:t>图</a:t>
            </a:r>
            <a:r>
              <a:rPr lang="en-US" altLang="zh-CN" sz="1800" b="1" dirty="0">
                <a:effectLst/>
                <a:latin typeface="Calibri" panose="020F0502020204030204" pitchFamily="34" charset="0"/>
                <a:ea typeface="宋体" panose="02010600030101010101" pitchFamily="2" charset="-122"/>
                <a:cs typeface="Times New Roman" panose="02020603050405020304" pitchFamily="18" charset="0"/>
              </a:rPr>
              <a:t>2-2-9</a:t>
            </a:r>
            <a:r>
              <a:rPr lang="en-US" sz="1800" b="0" dirty="0">
                <a:solidFill>
                  <a:srgbClr val="070707"/>
                </a:solidFill>
                <a:latin typeface="Calibri" panose="020F0502020204030204" charset="0"/>
                <a:ea typeface="宋体" panose="02010600030101010101" pitchFamily="2" charset="-122"/>
              </a:rPr>
              <a:t> </a:t>
            </a:r>
            <a:r>
              <a:rPr lang="zh-CN" sz="1800" b="0" dirty="0">
                <a:solidFill>
                  <a:srgbClr val="070707"/>
                </a:solidFill>
                <a:latin typeface="Calibri" panose="020F0502020204030204" charset="0"/>
                <a:ea typeface="宋体" panose="02010600030101010101" pitchFamily="2" charset="-122"/>
              </a:rPr>
              <a:t>刀具参数</a:t>
            </a:r>
            <a:endParaRPr lang="zh-CN" altLang="en-US" sz="1800" b="0" dirty="0">
              <a:solidFill>
                <a:srgbClr val="070707"/>
              </a:solidFill>
              <a:latin typeface="Calibri" panose="020F0502020204030204" charset="0"/>
              <a:ea typeface="宋体" panose="02010600030101010101" pitchFamily="2" charset="-122"/>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251460" y="1213485"/>
            <a:ext cx="8892540" cy="2802255"/>
          </a:xfrm>
          <a:prstGeom prst="rect">
            <a:avLst/>
          </a:prstGeom>
          <a:noFill/>
          <a:ln w="9525">
            <a:noFill/>
          </a:ln>
        </p:spPr>
        <p:txBody>
          <a:bodyPr wrap="square">
            <a:spAutoFit/>
          </a:bodyPr>
          <a:lstStyle/>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5.</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创建型腔铣加工工序</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（1）点击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图标，弹出“创建工序”对话框，在工序子类型中选择</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底壁铣工序。</a:t>
            </a:r>
          </a:p>
          <a:p>
            <a:pPr marL="0" indent="0">
              <a:lnSpc>
                <a:spcPct val="140000"/>
              </a:lnSpc>
            </a:pPr>
            <a:r>
              <a:rPr lang="zh-CN" altLang="en-US" sz="1800" b="1" kern="0" dirty="0">
                <a:solidFill>
                  <a:schemeClr val="hlink"/>
                </a:solidFill>
                <a:latin typeface="Times New Roman" panose="02020603050405020304" charset="0"/>
                <a:cs typeface="Times New Roman" panose="02020603050405020304" charset="0"/>
              </a:rPr>
              <a:t>（2）如图3-2-10，在位置对话框中选择“程序”对话框为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，“刀具”对话框为</a:t>
            </a:r>
            <a:r>
              <a:rPr lang="en-US" altLang="zh-CN" sz="1800" b="1" kern="0" dirty="0">
                <a:solidFill>
                  <a:schemeClr val="hlink"/>
                </a:solidFill>
                <a:latin typeface="Times New Roman" panose="02020603050405020304" charset="0"/>
                <a:cs typeface="Times New Roman" panose="02020603050405020304" charset="0"/>
              </a:rPr>
              <a:t>   </a:t>
            </a:r>
          </a:p>
          <a:p>
            <a:pPr marL="0" indent="0">
              <a:lnSpc>
                <a:spcPct val="14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，“几何体”对话框为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，“方法”对话框为</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进入“型腔铣”对话框界面，如图3-2-11所示。</a:t>
            </a: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4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46" name="图片 46"/>
          <p:cNvPicPr>
            <a:picLocks noChangeAspect="1"/>
          </p:cNvPicPr>
          <p:nvPr>
            <p:custDataLst>
              <p:tags r:id="rId1"/>
            </p:custDataLst>
          </p:nvPr>
        </p:nvPicPr>
        <p:blipFill>
          <a:blip r:embed="rId7"/>
          <a:stretch>
            <a:fillRect/>
          </a:stretch>
        </p:blipFill>
        <p:spPr>
          <a:xfrm>
            <a:off x="1403985" y="1772920"/>
            <a:ext cx="406400" cy="312420"/>
          </a:xfrm>
          <a:prstGeom prst="rect">
            <a:avLst/>
          </a:prstGeom>
        </p:spPr>
      </p:pic>
      <p:pic>
        <p:nvPicPr>
          <p:cNvPr id="49" name="图片 49"/>
          <p:cNvPicPr>
            <a:picLocks noChangeAspect="1"/>
          </p:cNvPicPr>
          <p:nvPr>
            <p:custDataLst>
              <p:tags r:id="rId2"/>
            </p:custDataLst>
          </p:nvPr>
        </p:nvPicPr>
        <p:blipFill>
          <a:blip r:embed="rId8"/>
          <a:stretch>
            <a:fillRect/>
          </a:stretch>
        </p:blipFill>
        <p:spPr>
          <a:xfrm>
            <a:off x="372745" y="2534602"/>
            <a:ext cx="1234440" cy="152400"/>
          </a:xfrm>
          <a:prstGeom prst="rect">
            <a:avLst/>
          </a:prstGeom>
        </p:spPr>
      </p:pic>
      <p:pic>
        <p:nvPicPr>
          <p:cNvPr id="50" name="图片 50"/>
          <p:cNvPicPr>
            <a:picLocks noChangeAspect="1"/>
          </p:cNvPicPr>
          <p:nvPr>
            <p:custDataLst>
              <p:tags r:id="rId3"/>
            </p:custDataLst>
          </p:nvPr>
        </p:nvPicPr>
        <p:blipFill>
          <a:blip r:embed="rId9"/>
          <a:stretch>
            <a:fillRect/>
          </a:stretch>
        </p:blipFill>
        <p:spPr>
          <a:xfrm>
            <a:off x="3788025" y="2523172"/>
            <a:ext cx="822960" cy="175260"/>
          </a:xfrm>
          <a:prstGeom prst="rect">
            <a:avLst/>
          </a:prstGeom>
        </p:spPr>
      </p:pic>
      <p:pic>
        <p:nvPicPr>
          <p:cNvPr id="2" name="图片 1"/>
          <p:cNvPicPr>
            <a:picLocks noChangeAspect="1"/>
          </p:cNvPicPr>
          <p:nvPr>
            <p:custDataLst>
              <p:tags r:id="rId4"/>
            </p:custDataLst>
          </p:nvPr>
        </p:nvPicPr>
        <p:blipFill>
          <a:blip r:embed="rId10"/>
          <a:srcRect r="19902" b="4194"/>
          <a:stretch>
            <a:fillRect/>
          </a:stretch>
        </p:blipFill>
        <p:spPr>
          <a:xfrm>
            <a:off x="5944870" y="2138044"/>
            <a:ext cx="885190" cy="200660"/>
          </a:xfrm>
          <a:prstGeom prst="rect">
            <a:avLst/>
          </a:prstGeom>
        </p:spPr>
      </p:pic>
      <p:pic>
        <p:nvPicPr>
          <p:cNvPr id="52" name="图片 52"/>
          <p:cNvPicPr>
            <a:picLocks noChangeAspect="1"/>
          </p:cNvPicPr>
          <p:nvPr>
            <p:custDataLst>
              <p:tags r:id="rId5"/>
            </p:custDataLst>
          </p:nvPr>
        </p:nvPicPr>
        <p:blipFill>
          <a:blip r:embed="rId11"/>
          <a:stretch>
            <a:fillRect/>
          </a:stretch>
        </p:blipFill>
        <p:spPr>
          <a:xfrm>
            <a:off x="7903710" y="2534602"/>
            <a:ext cx="487680" cy="236220"/>
          </a:xfrm>
          <a:prstGeom prst="rect">
            <a:avLst/>
          </a:prstGeom>
        </p:spPr>
      </p:pic>
      <p:pic>
        <p:nvPicPr>
          <p:cNvPr id="6" name="图片 5">
            <a:extLst>
              <a:ext uri="{FF2B5EF4-FFF2-40B4-BE49-F238E27FC236}">
                <a16:creationId xmlns:a16="http://schemas.microsoft.com/office/drawing/2014/main" xmlns="" id="{49B57ED7-E618-9CF5-2F96-AE2504D57D87}"/>
              </a:ext>
            </a:extLst>
          </p:cNvPr>
          <p:cNvPicPr>
            <a:picLocks noChangeAspect="1"/>
          </p:cNvPicPr>
          <p:nvPr/>
        </p:nvPicPr>
        <p:blipFill>
          <a:blip r:embed="rId12"/>
          <a:stretch>
            <a:fillRect/>
          </a:stretch>
        </p:blipFill>
        <p:spPr>
          <a:xfrm>
            <a:off x="7308787" y="1694137"/>
            <a:ext cx="243840" cy="243840"/>
          </a:xfrm>
          <a:prstGeom prst="rect">
            <a:avLst/>
          </a:prstGeom>
        </p:spPr>
      </p:pic>
      <p:pic>
        <p:nvPicPr>
          <p:cNvPr id="7" name="图片 6">
            <a:extLst>
              <a:ext uri="{FF2B5EF4-FFF2-40B4-BE49-F238E27FC236}">
                <a16:creationId xmlns:a16="http://schemas.microsoft.com/office/drawing/2014/main" xmlns="" id="{47B25684-6171-39D7-760B-ACC513627E49}"/>
              </a:ext>
            </a:extLst>
          </p:cNvPr>
          <p:cNvPicPr>
            <a:picLocks noChangeAspect="1"/>
          </p:cNvPicPr>
          <p:nvPr/>
        </p:nvPicPr>
        <p:blipFill>
          <a:blip r:embed="rId13"/>
          <a:stretch>
            <a:fillRect/>
          </a:stretch>
        </p:blipFill>
        <p:spPr>
          <a:xfrm>
            <a:off x="6424867" y="2553652"/>
            <a:ext cx="883920" cy="144780"/>
          </a:xfrm>
          <a:prstGeom prst="rect">
            <a:avLst/>
          </a:prstGeom>
        </p:spPr>
      </p:pic>
      <p:pic>
        <p:nvPicPr>
          <p:cNvPr id="11" name="图片 10">
            <a:extLst>
              <a:ext uri="{FF2B5EF4-FFF2-40B4-BE49-F238E27FC236}">
                <a16:creationId xmlns:a16="http://schemas.microsoft.com/office/drawing/2014/main" xmlns="" id="{C57078C7-02B8-4CE4-A353-F3B4BFEB8DA4}"/>
              </a:ext>
            </a:extLst>
          </p:cNvPr>
          <p:cNvPicPr>
            <a:picLocks noChangeAspect="1"/>
          </p:cNvPicPr>
          <p:nvPr/>
        </p:nvPicPr>
        <p:blipFill>
          <a:blip r:embed="rId14"/>
          <a:stretch>
            <a:fillRect/>
          </a:stretch>
        </p:blipFill>
        <p:spPr>
          <a:xfrm>
            <a:off x="1561408" y="3215274"/>
            <a:ext cx="2180840" cy="2999720"/>
          </a:xfrm>
          <a:prstGeom prst="rect">
            <a:avLst/>
          </a:prstGeom>
        </p:spPr>
      </p:pic>
      <p:pic>
        <p:nvPicPr>
          <p:cNvPr id="12" name="图片 11">
            <a:extLst>
              <a:ext uri="{FF2B5EF4-FFF2-40B4-BE49-F238E27FC236}">
                <a16:creationId xmlns:a16="http://schemas.microsoft.com/office/drawing/2014/main" xmlns="" id="{15BB5E56-BE23-958D-2FAB-5C6630B0ADA1}"/>
              </a:ext>
            </a:extLst>
          </p:cNvPr>
          <p:cNvPicPr>
            <a:picLocks noChangeAspect="1"/>
          </p:cNvPicPr>
          <p:nvPr/>
        </p:nvPicPr>
        <p:blipFill rotWithShape="1">
          <a:blip r:embed="rId15"/>
          <a:srcRect b="32758"/>
          <a:stretch/>
        </p:blipFill>
        <p:spPr bwMode="auto">
          <a:xfrm>
            <a:off x="4718278" y="2881154"/>
            <a:ext cx="2111782" cy="3331661"/>
          </a:xfrm>
          <a:prstGeom prst="rect">
            <a:avLst/>
          </a:prstGeom>
          <a:ln>
            <a:noFill/>
          </a:ln>
          <a:extLst>
            <a:ext uri="{53640926-AAD7-44D8-BBD7-CCE9431645EC}">
              <a14:shadowObscured xmlns:a14="http://schemas.microsoft.com/office/drawing/2010/main"/>
            </a:ext>
          </a:extLst>
        </p:spPr>
      </p:pic>
      <p:sp>
        <p:nvSpPr>
          <p:cNvPr id="14" name="文本框 13">
            <a:extLst>
              <a:ext uri="{FF2B5EF4-FFF2-40B4-BE49-F238E27FC236}">
                <a16:creationId xmlns:a16="http://schemas.microsoft.com/office/drawing/2014/main" xmlns="" id="{0466148F-D68A-F9FA-C725-F94C9A71EB78}"/>
              </a:ext>
            </a:extLst>
          </p:cNvPr>
          <p:cNvSpPr txBox="1"/>
          <p:nvPr/>
        </p:nvSpPr>
        <p:spPr>
          <a:xfrm>
            <a:off x="1512023" y="6139934"/>
            <a:ext cx="5652265" cy="369332"/>
          </a:xfrm>
          <a:prstGeom prst="rect">
            <a:avLst/>
          </a:prstGeom>
          <a:noFill/>
        </p:spPr>
        <p:txBody>
          <a:bodyPr wrap="square">
            <a:spAutoFit/>
          </a:bodyPr>
          <a:lstStyle/>
          <a:p>
            <a:pPr algn="ct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2-2-10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工序选择</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2-2-11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底壁铣参数设置</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4" name="文本框 3"/>
          <p:cNvSpPr txBox="1"/>
          <p:nvPr/>
        </p:nvSpPr>
        <p:spPr>
          <a:xfrm>
            <a:off x="98008" y="1260947"/>
            <a:ext cx="8818880" cy="1704569"/>
          </a:xfrm>
          <a:prstGeom prst="rect">
            <a:avLst/>
          </a:prstGeom>
          <a:noFill/>
          <a:ln w="9525">
            <a:noFill/>
          </a:ln>
        </p:spPr>
        <p:txBody>
          <a:bodyPr wrap="square">
            <a:spAutoFit/>
          </a:bodyPr>
          <a:lstStyle/>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a:t>
            </a:r>
            <a:r>
              <a:rPr lang="en-US" altLang="zh-CN" sz="1800" b="1" kern="0" dirty="0">
                <a:solidFill>
                  <a:schemeClr val="hlink"/>
                </a:solidFill>
                <a:latin typeface="Times New Roman" panose="02020603050405020304" charset="0"/>
                <a:cs typeface="Times New Roman" panose="02020603050405020304" charset="0"/>
              </a:rPr>
              <a:t>3</a:t>
            </a:r>
            <a:r>
              <a:rPr lang="zh-CN" altLang="en-US" sz="1800" b="1" kern="0" dirty="0">
                <a:solidFill>
                  <a:schemeClr val="hlink"/>
                </a:solidFill>
                <a:latin typeface="Times New Roman" panose="02020603050405020304" charset="0"/>
                <a:cs typeface="Times New Roman" panose="02020603050405020304" charset="0"/>
              </a:rPr>
              <a:t>）在几何体区域中“指定切削区底面”对话框中，点击        图标，进入“切削区域”对话框界面。在零件上选取如图</a:t>
            </a:r>
            <a:r>
              <a:rPr lang="en-US" altLang="zh-CN" sz="1800" b="1" kern="0" dirty="0">
                <a:solidFill>
                  <a:schemeClr val="hlink"/>
                </a:solidFill>
                <a:latin typeface="Times New Roman" panose="02020603050405020304" charset="0"/>
                <a:cs typeface="Times New Roman" panose="02020603050405020304" charset="0"/>
              </a:rPr>
              <a:t>2-2-12</a:t>
            </a:r>
            <a:r>
              <a:rPr lang="zh-CN" altLang="en-US" sz="1800" b="1" kern="0" dirty="0">
                <a:solidFill>
                  <a:schemeClr val="hlink"/>
                </a:solidFill>
                <a:latin typeface="Times New Roman" panose="02020603050405020304" charset="0"/>
                <a:cs typeface="Times New Roman" panose="02020603050405020304" charset="0"/>
              </a:rPr>
              <a:t>所示的平面作为切削区域，点击          返回“底壁铣”界面。</a:t>
            </a:r>
            <a:endParaRPr lang="en-US" altLang="zh-CN"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9" name="图片 8">
            <a:extLst>
              <a:ext uri="{FF2B5EF4-FFF2-40B4-BE49-F238E27FC236}">
                <a16:creationId xmlns:a16="http://schemas.microsoft.com/office/drawing/2014/main" xmlns="" id="{2A56B744-3249-35C4-0CB8-D6F28686DD22}"/>
              </a:ext>
            </a:extLst>
          </p:cNvPr>
          <p:cNvPicPr>
            <a:picLocks noChangeAspect="1"/>
          </p:cNvPicPr>
          <p:nvPr/>
        </p:nvPicPr>
        <p:blipFill>
          <a:blip r:embed="rId2"/>
          <a:stretch>
            <a:fillRect/>
          </a:stretch>
        </p:blipFill>
        <p:spPr>
          <a:xfrm>
            <a:off x="5940152" y="1412776"/>
            <a:ext cx="243840" cy="243840"/>
          </a:xfrm>
          <a:prstGeom prst="rect">
            <a:avLst/>
          </a:prstGeom>
        </p:spPr>
      </p:pic>
      <p:pic>
        <p:nvPicPr>
          <p:cNvPr id="10" name="图片 9">
            <a:extLst>
              <a:ext uri="{FF2B5EF4-FFF2-40B4-BE49-F238E27FC236}">
                <a16:creationId xmlns:a16="http://schemas.microsoft.com/office/drawing/2014/main" xmlns="" id="{FB38A3A6-9DDD-7C76-3F6F-74C6ED4A02F8}"/>
              </a:ext>
            </a:extLst>
          </p:cNvPr>
          <p:cNvPicPr>
            <a:picLocks noChangeAspect="1"/>
          </p:cNvPicPr>
          <p:nvPr/>
        </p:nvPicPr>
        <p:blipFill>
          <a:blip r:embed="rId3"/>
          <a:stretch>
            <a:fillRect/>
          </a:stretch>
        </p:blipFill>
        <p:spPr>
          <a:xfrm>
            <a:off x="7020272" y="1784075"/>
            <a:ext cx="487680" cy="236220"/>
          </a:xfrm>
          <a:prstGeom prst="rect">
            <a:avLst/>
          </a:prstGeom>
        </p:spPr>
      </p:pic>
      <p:pic>
        <p:nvPicPr>
          <p:cNvPr id="11" name="图片 10">
            <a:extLst>
              <a:ext uri="{FF2B5EF4-FFF2-40B4-BE49-F238E27FC236}">
                <a16:creationId xmlns:a16="http://schemas.microsoft.com/office/drawing/2014/main" xmlns="" id="{E31AF30A-DB12-C8B4-E5B4-4031C2754C66}"/>
              </a:ext>
            </a:extLst>
          </p:cNvPr>
          <p:cNvPicPr>
            <a:picLocks noChangeAspect="1"/>
          </p:cNvPicPr>
          <p:nvPr/>
        </p:nvPicPr>
        <p:blipFill>
          <a:blip r:embed="rId4"/>
          <a:stretch>
            <a:fillRect/>
          </a:stretch>
        </p:blipFill>
        <p:spPr>
          <a:xfrm>
            <a:off x="1360092" y="2420887"/>
            <a:ext cx="2835601" cy="1704569"/>
          </a:xfrm>
          <a:prstGeom prst="rect">
            <a:avLst/>
          </a:prstGeom>
        </p:spPr>
      </p:pic>
      <p:pic>
        <p:nvPicPr>
          <p:cNvPr id="12" name="图片 11">
            <a:extLst>
              <a:ext uri="{FF2B5EF4-FFF2-40B4-BE49-F238E27FC236}">
                <a16:creationId xmlns:a16="http://schemas.microsoft.com/office/drawing/2014/main" xmlns="" id="{1DE1CC28-E7E9-CAB6-C028-3007EB0D3D51}"/>
              </a:ext>
            </a:extLst>
          </p:cNvPr>
          <p:cNvPicPr>
            <a:picLocks noChangeAspect="1"/>
          </p:cNvPicPr>
          <p:nvPr/>
        </p:nvPicPr>
        <p:blipFill>
          <a:blip r:embed="rId5"/>
          <a:stretch>
            <a:fillRect/>
          </a:stretch>
        </p:blipFill>
        <p:spPr>
          <a:xfrm>
            <a:off x="4986837" y="2420888"/>
            <a:ext cx="2258060" cy="1811655"/>
          </a:xfrm>
          <a:prstGeom prst="rect">
            <a:avLst/>
          </a:prstGeom>
        </p:spPr>
      </p:pic>
      <p:sp>
        <p:nvSpPr>
          <p:cNvPr id="14" name="文本框 13">
            <a:extLst>
              <a:ext uri="{FF2B5EF4-FFF2-40B4-BE49-F238E27FC236}">
                <a16:creationId xmlns:a16="http://schemas.microsoft.com/office/drawing/2014/main" xmlns="" id="{54888ECA-E9ED-460A-52D8-6A8B95791C78}"/>
              </a:ext>
            </a:extLst>
          </p:cNvPr>
          <p:cNvSpPr txBox="1"/>
          <p:nvPr/>
        </p:nvSpPr>
        <p:spPr>
          <a:xfrm>
            <a:off x="1360092" y="4330869"/>
            <a:ext cx="6192688" cy="369332"/>
          </a:xfrm>
          <a:prstGeom prst="rect">
            <a:avLst/>
          </a:prstGeom>
          <a:noFill/>
        </p:spPr>
        <p:txBody>
          <a:bodyPr wrap="square">
            <a:spAutoFit/>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2-2-12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切削区域选择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2-2-13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侧壁选择</a:t>
            </a:r>
          </a:p>
        </p:txBody>
      </p:sp>
      <p:sp>
        <p:nvSpPr>
          <p:cNvPr id="16" name="文本框 15">
            <a:extLst>
              <a:ext uri="{FF2B5EF4-FFF2-40B4-BE49-F238E27FC236}">
                <a16:creationId xmlns:a16="http://schemas.microsoft.com/office/drawing/2014/main" xmlns="" id="{A4EE4961-C28A-6981-1A28-B81BDA639350}"/>
              </a:ext>
            </a:extLst>
          </p:cNvPr>
          <p:cNvSpPr txBox="1"/>
          <p:nvPr/>
        </p:nvSpPr>
        <p:spPr>
          <a:xfrm>
            <a:off x="374070" y="4823731"/>
            <a:ext cx="8266755" cy="923330"/>
          </a:xfrm>
          <a:prstGeom prst="rect">
            <a:avLst/>
          </a:prstGeom>
          <a:noFill/>
        </p:spPr>
        <p:txBody>
          <a:bodyPr wrap="square">
            <a:spAutoFit/>
          </a:bodyPr>
          <a:lstStyle/>
          <a:p>
            <a:r>
              <a:rPr lang="zh-CN" altLang="en-US" dirty="0"/>
              <a:t>（</a:t>
            </a:r>
            <a:r>
              <a:rPr lang="en-US" altLang="zh-CN" dirty="0"/>
              <a:t>4</a:t>
            </a:r>
            <a:r>
              <a:rPr lang="zh-CN" altLang="en-US" dirty="0"/>
              <a:t>）在几何体区域中“指定壁几何体”对话框中，点击       图标，进入“壁几何体”对话框界面。在零件上选取如图</a:t>
            </a:r>
            <a:r>
              <a:rPr lang="en-US" altLang="zh-CN" dirty="0"/>
              <a:t>2-2-13</a:t>
            </a:r>
            <a:r>
              <a:rPr lang="zh-CN" altLang="en-US" dirty="0"/>
              <a:t>所示的两个面作为侧壁，点击         返回“底壁铣”界面。</a:t>
            </a:r>
          </a:p>
        </p:txBody>
      </p:sp>
      <p:pic>
        <p:nvPicPr>
          <p:cNvPr id="17" name="图片 16">
            <a:extLst>
              <a:ext uri="{FF2B5EF4-FFF2-40B4-BE49-F238E27FC236}">
                <a16:creationId xmlns:a16="http://schemas.microsoft.com/office/drawing/2014/main" xmlns="" id="{176CB0E6-9EC9-E489-387B-48B77E1301F9}"/>
              </a:ext>
            </a:extLst>
          </p:cNvPr>
          <p:cNvPicPr>
            <a:picLocks noChangeAspect="1"/>
          </p:cNvPicPr>
          <p:nvPr/>
        </p:nvPicPr>
        <p:blipFill>
          <a:blip r:embed="rId6"/>
          <a:stretch>
            <a:fillRect/>
          </a:stretch>
        </p:blipFill>
        <p:spPr>
          <a:xfrm>
            <a:off x="5872027" y="4874895"/>
            <a:ext cx="243840" cy="243840"/>
          </a:xfrm>
          <a:prstGeom prst="rect">
            <a:avLst/>
          </a:prstGeom>
        </p:spPr>
      </p:pic>
      <p:pic>
        <p:nvPicPr>
          <p:cNvPr id="18" name="图片 17">
            <a:extLst>
              <a:ext uri="{FF2B5EF4-FFF2-40B4-BE49-F238E27FC236}">
                <a16:creationId xmlns:a16="http://schemas.microsoft.com/office/drawing/2014/main" xmlns="" id="{0A458721-C6D5-D60A-857A-1CB45C33328D}"/>
              </a:ext>
            </a:extLst>
          </p:cNvPr>
          <p:cNvPicPr>
            <a:picLocks noChangeAspect="1"/>
          </p:cNvPicPr>
          <p:nvPr/>
        </p:nvPicPr>
        <p:blipFill>
          <a:blip r:embed="rId3"/>
          <a:stretch>
            <a:fillRect/>
          </a:stretch>
        </p:blipFill>
        <p:spPr>
          <a:xfrm>
            <a:off x="7380312" y="5167286"/>
            <a:ext cx="487680" cy="236220"/>
          </a:xfrm>
          <a:prstGeom prst="rect">
            <a:avLst/>
          </a:prstGeom>
        </p:spPr>
      </p:pic>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9" name="文本框 8">
            <a:extLst>
              <a:ext uri="{FF2B5EF4-FFF2-40B4-BE49-F238E27FC236}">
                <a16:creationId xmlns:a16="http://schemas.microsoft.com/office/drawing/2014/main" xmlns="" id="{4F3E4BDE-98F1-7651-41E7-89EB842D25FF}"/>
              </a:ext>
            </a:extLst>
          </p:cNvPr>
          <p:cNvSpPr txBox="1"/>
          <p:nvPr/>
        </p:nvSpPr>
        <p:spPr>
          <a:xfrm>
            <a:off x="466052" y="1412776"/>
            <a:ext cx="8066388" cy="1200329"/>
          </a:xfrm>
          <a:prstGeom prst="rect">
            <a:avLst/>
          </a:prstGeom>
          <a:noFill/>
        </p:spPr>
        <p:txBody>
          <a:bodyPr wrap="square">
            <a:spAutoFit/>
          </a:bodyPr>
          <a:lstStyle/>
          <a:p>
            <a:r>
              <a:rPr lang="zh-CN" altLang="en-US" dirty="0"/>
              <a:t>（</a:t>
            </a:r>
            <a:r>
              <a:rPr lang="en-US" altLang="zh-CN" dirty="0"/>
              <a:t>5</a:t>
            </a:r>
            <a:r>
              <a:rPr lang="zh-CN" altLang="en-US" dirty="0"/>
              <a:t>）在刀轨设置区域中“切削模式”对话框中，选取              切削模式。常用切削模式如图</a:t>
            </a:r>
            <a:r>
              <a:rPr lang="en-US" altLang="zh-CN" dirty="0"/>
              <a:t>2-2-14</a:t>
            </a:r>
            <a:r>
              <a:rPr lang="zh-CN" altLang="en-US" dirty="0"/>
              <a:t>所示，其中单向切削模式的提刀最多，加工时间最长，往复和跟随周边模式的提刀次数最少，加工时间最短，但往复模式残留量较大，因此选择跟随周边切削模式较好。</a:t>
            </a:r>
          </a:p>
        </p:txBody>
      </p:sp>
      <p:pic>
        <p:nvPicPr>
          <p:cNvPr id="10" name="图片 9">
            <a:extLst>
              <a:ext uri="{FF2B5EF4-FFF2-40B4-BE49-F238E27FC236}">
                <a16:creationId xmlns:a16="http://schemas.microsoft.com/office/drawing/2014/main" xmlns="" id="{64817F40-8095-3148-C265-04BB9D3CBF00}"/>
              </a:ext>
            </a:extLst>
          </p:cNvPr>
          <p:cNvPicPr>
            <a:picLocks noChangeAspect="1"/>
          </p:cNvPicPr>
          <p:nvPr/>
        </p:nvPicPr>
        <p:blipFill>
          <a:blip r:embed="rId2"/>
          <a:stretch>
            <a:fillRect/>
          </a:stretch>
        </p:blipFill>
        <p:spPr>
          <a:xfrm>
            <a:off x="5724128" y="1484784"/>
            <a:ext cx="754380" cy="190500"/>
          </a:xfrm>
          <a:prstGeom prst="rect">
            <a:avLst/>
          </a:prstGeom>
        </p:spPr>
      </p:pic>
      <p:pic>
        <p:nvPicPr>
          <p:cNvPr id="11" name="图片 10">
            <a:extLst>
              <a:ext uri="{FF2B5EF4-FFF2-40B4-BE49-F238E27FC236}">
                <a16:creationId xmlns:a16="http://schemas.microsoft.com/office/drawing/2014/main" xmlns="" id="{3DDCC281-DBA8-4D52-94E5-755790D62DFD}"/>
              </a:ext>
            </a:extLst>
          </p:cNvPr>
          <p:cNvPicPr>
            <a:picLocks noChangeAspect="1"/>
          </p:cNvPicPr>
          <p:nvPr/>
        </p:nvPicPr>
        <p:blipFill>
          <a:blip r:embed="rId3"/>
          <a:stretch>
            <a:fillRect/>
          </a:stretch>
        </p:blipFill>
        <p:spPr>
          <a:xfrm>
            <a:off x="1649056" y="2600208"/>
            <a:ext cx="2091212" cy="1721920"/>
          </a:xfrm>
          <a:prstGeom prst="rect">
            <a:avLst/>
          </a:prstGeom>
        </p:spPr>
      </p:pic>
      <p:pic>
        <p:nvPicPr>
          <p:cNvPr id="12" name="图片 11">
            <a:extLst>
              <a:ext uri="{FF2B5EF4-FFF2-40B4-BE49-F238E27FC236}">
                <a16:creationId xmlns:a16="http://schemas.microsoft.com/office/drawing/2014/main" xmlns="" id="{69854461-9C3F-A9EF-7DF2-889411874815}"/>
              </a:ext>
            </a:extLst>
          </p:cNvPr>
          <p:cNvPicPr>
            <a:picLocks noChangeAspect="1"/>
          </p:cNvPicPr>
          <p:nvPr/>
        </p:nvPicPr>
        <p:blipFill>
          <a:blip r:embed="rId4"/>
          <a:stretch>
            <a:fillRect/>
          </a:stretch>
        </p:blipFill>
        <p:spPr>
          <a:xfrm>
            <a:off x="4751559" y="2637299"/>
            <a:ext cx="2244123" cy="1721920"/>
          </a:xfrm>
          <a:prstGeom prst="rect">
            <a:avLst/>
          </a:prstGeom>
        </p:spPr>
      </p:pic>
      <p:pic>
        <p:nvPicPr>
          <p:cNvPr id="13" name="图片 12">
            <a:extLst>
              <a:ext uri="{FF2B5EF4-FFF2-40B4-BE49-F238E27FC236}">
                <a16:creationId xmlns:a16="http://schemas.microsoft.com/office/drawing/2014/main" xmlns="" id="{32ABBF48-7971-92F5-2225-ADBFA280EC4C}"/>
              </a:ext>
            </a:extLst>
          </p:cNvPr>
          <p:cNvPicPr>
            <a:picLocks noChangeAspect="1"/>
          </p:cNvPicPr>
          <p:nvPr/>
        </p:nvPicPr>
        <p:blipFill>
          <a:blip r:embed="rId5"/>
          <a:stretch>
            <a:fillRect/>
          </a:stretch>
        </p:blipFill>
        <p:spPr>
          <a:xfrm>
            <a:off x="1638070" y="4344212"/>
            <a:ext cx="2113183" cy="1747704"/>
          </a:xfrm>
          <a:prstGeom prst="rect">
            <a:avLst/>
          </a:prstGeom>
        </p:spPr>
      </p:pic>
      <p:pic>
        <p:nvPicPr>
          <p:cNvPr id="14" name="图片 13">
            <a:extLst>
              <a:ext uri="{FF2B5EF4-FFF2-40B4-BE49-F238E27FC236}">
                <a16:creationId xmlns:a16="http://schemas.microsoft.com/office/drawing/2014/main" xmlns="" id="{41F40F02-29D7-68A1-70E1-2624A18A7D74}"/>
              </a:ext>
            </a:extLst>
          </p:cNvPr>
          <p:cNvPicPr>
            <a:picLocks noChangeAspect="1"/>
          </p:cNvPicPr>
          <p:nvPr/>
        </p:nvPicPr>
        <p:blipFill>
          <a:blip r:embed="rId6"/>
          <a:stretch>
            <a:fillRect/>
          </a:stretch>
        </p:blipFill>
        <p:spPr>
          <a:xfrm>
            <a:off x="4751559" y="4340774"/>
            <a:ext cx="2288793" cy="1721920"/>
          </a:xfrm>
          <a:prstGeom prst="rect">
            <a:avLst/>
          </a:prstGeom>
        </p:spPr>
      </p:pic>
      <p:sp>
        <p:nvSpPr>
          <p:cNvPr id="16" name="文本框 15">
            <a:extLst>
              <a:ext uri="{FF2B5EF4-FFF2-40B4-BE49-F238E27FC236}">
                <a16:creationId xmlns:a16="http://schemas.microsoft.com/office/drawing/2014/main" xmlns="" id="{CCEAF387-0E35-334B-0973-B0F5E7860A06}"/>
              </a:ext>
            </a:extLst>
          </p:cNvPr>
          <p:cNvSpPr txBox="1"/>
          <p:nvPr/>
        </p:nvSpPr>
        <p:spPr>
          <a:xfrm>
            <a:off x="3115166" y="4068890"/>
            <a:ext cx="4379778" cy="369332"/>
          </a:xfrm>
          <a:prstGeom prst="rect">
            <a:avLst/>
          </a:prstGeom>
          <a:noFill/>
        </p:spPr>
        <p:txBody>
          <a:bodyPr wrap="square">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单向</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往复</a:t>
            </a:r>
            <a:endParaRPr lang="zh-CN" altLang="en-US" dirty="0"/>
          </a:p>
        </p:txBody>
      </p:sp>
      <p:sp>
        <p:nvSpPr>
          <p:cNvPr id="18" name="文本框 17">
            <a:extLst>
              <a:ext uri="{FF2B5EF4-FFF2-40B4-BE49-F238E27FC236}">
                <a16:creationId xmlns:a16="http://schemas.microsoft.com/office/drawing/2014/main" xmlns="" id="{D55AD3B7-CC3E-9366-CC4C-DDEDC0EAB8CF}"/>
              </a:ext>
            </a:extLst>
          </p:cNvPr>
          <p:cNvSpPr txBox="1"/>
          <p:nvPr/>
        </p:nvSpPr>
        <p:spPr>
          <a:xfrm>
            <a:off x="3203848" y="5736127"/>
            <a:ext cx="4464496" cy="369332"/>
          </a:xfrm>
          <a:prstGeom prst="rect">
            <a:avLst/>
          </a:prstGeom>
          <a:noFill/>
        </p:spPr>
        <p:txBody>
          <a:bodyPr wrap="square">
            <a:spAutoFit/>
          </a:bodyPr>
          <a:lstStyle/>
          <a:p>
            <a:r>
              <a:rPr lang="en-US" altLang="zh-CN" sz="18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a:effectLst/>
                <a:latin typeface="Calibri" panose="020F0502020204030204" pitchFamily="34" charset="0"/>
                <a:ea typeface="宋体" panose="02010600030101010101" pitchFamily="2" charset="-122"/>
                <a:cs typeface="Times New Roman" panose="02020603050405020304" pitchFamily="18" charset="0"/>
              </a:rPr>
              <a:t>跟随部件</a:t>
            </a:r>
            <a:r>
              <a:rPr lang="en-US" altLang="zh-CN" sz="18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a:effectLst/>
                <a:latin typeface="Calibri" panose="020F0502020204030204" pitchFamily="34" charset="0"/>
                <a:ea typeface="宋体" panose="02010600030101010101" pitchFamily="2" charset="-122"/>
                <a:cs typeface="Times New Roman" panose="02020603050405020304" pitchFamily="18" charset="0"/>
              </a:rPr>
              <a:t>跟随周边</a:t>
            </a:r>
            <a:endParaRPr lang="zh-CN" altLang="en-US" dirty="0"/>
          </a:p>
        </p:txBody>
      </p:sp>
      <p:sp>
        <p:nvSpPr>
          <p:cNvPr id="20" name="文本框 19">
            <a:extLst>
              <a:ext uri="{FF2B5EF4-FFF2-40B4-BE49-F238E27FC236}">
                <a16:creationId xmlns:a16="http://schemas.microsoft.com/office/drawing/2014/main" xmlns="" id="{E0680A10-386F-95A4-32A1-0F1C202C84CE}"/>
              </a:ext>
            </a:extLst>
          </p:cNvPr>
          <p:cNvSpPr txBox="1"/>
          <p:nvPr/>
        </p:nvSpPr>
        <p:spPr>
          <a:xfrm>
            <a:off x="3585827" y="6149912"/>
            <a:ext cx="4577136" cy="369332"/>
          </a:xfrm>
          <a:prstGeom prst="rect">
            <a:avLst/>
          </a:prstGeom>
          <a:noFill/>
        </p:spPr>
        <p:txBody>
          <a:bodyPr wrap="square">
            <a:spAutoFit/>
          </a:bodyPr>
          <a:lstStyle/>
          <a:p>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2-2-14</a:t>
            </a:r>
            <a:endParaRPr lang="zh-CN" altLang="en-US"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2" name="文本框 101"/>
          <p:cNvSpPr txBox="1"/>
          <p:nvPr/>
        </p:nvSpPr>
        <p:spPr>
          <a:xfrm>
            <a:off x="179705" y="1196975"/>
            <a:ext cx="8725535" cy="3746090"/>
          </a:xfrm>
          <a:prstGeom prst="rect">
            <a:avLst/>
          </a:prstGeom>
          <a:noFill/>
          <a:ln w="9525">
            <a:noFill/>
          </a:ln>
        </p:spPr>
        <p:txBody>
          <a:bodyPr wrap="square">
            <a:spAutoFit/>
          </a:bodyPr>
          <a:lstStyle/>
          <a:p>
            <a:pPr marL="285750" indent="-285750">
              <a:lnSpc>
                <a:spcPct val="150000"/>
              </a:lnSpc>
              <a:buClrTx/>
              <a:buSzTx/>
              <a:buFont typeface="Wingdings" panose="05000000000000000000" charset="0"/>
              <a:buChar char="l"/>
            </a:pPr>
            <a:r>
              <a:rPr lang="zh-CN" altLang="en-US" sz="1800" b="1" kern="0" dirty="0">
                <a:solidFill>
                  <a:srgbClr val="070707"/>
                </a:solidFill>
                <a:latin typeface="黑体" panose="02010609060101010101" charset="-122"/>
                <a:ea typeface="黑体" panose="02010609060101010101" charset="-122"/>
                <a:cs typeface="Times New Roman" panose="02020603050405020304" charset="0"/>
              </a:rPr>
              <a:t>（</a:t>
            </a:r>
            <a:r>
              <a:rPr lang="en-US" altLang="zh-CN" sz="1800" b="1" kern="0" dirty="0">
                <a:solidFill>
                  <a:srgbClr val="070707"/>
                </a:solidFill>
                <a:latin typeface="黑体" panose="02010609060101010101" charset="-122"/>
                <a:ea typeface="黑体" panose="02010609060101010101" charset="-122"/>
                <a:cs typeface="Times New Roman" panose="02020603050405020304" charset="0"/>
              </a:rPr>
              <a:t>6</a:t>
            </a:r>
            <a:r>
              <a:rPr lang="zh-CN" altLang="en-US" sz="1800" b="1" kern="0" dirty="0">
                <a:solidFill>
                  <a:srgbClr val="070707"/>
                </a:solidFill>
                <a:latin typeface="黑体" panose="02010609060101010101" charset="-122"/>
                <a:ea typeface="黑体" panose="02010609060101010101" charset="-122"/>
                <a:cs typeface="Times New Roman" panose="02020603050405020304" charset="0"/>
              </a:rPr>
              <a:t>）设置刀具路径参数。在“刀轨设置”区域中的“底面毛坯厚度”填入“</a:t>
            </a:r>
            <a:r>
              <a:rPr lang="en-US" altLang="zh-CN" sz="1800" b="1" kern="0" dirty="0">
                <a:solidFill>
                  <a:srgbClr val="070707"/>
                </a:solidFill>
                <a:latin typeface="黑体" panose="02010609060101010101" charset="-122"/>
                <a:ea typeface="黑体" panose="02010609060101010101" charset="-122"/>
                <a:cs typeface="Times New Roman" panose="02020603050405020304" charset="0"/>
              </a:rPr>
              <a:t>8”</a:t>
            </a:r>
            <a:r>
              <a:rPr lang="zh-CN" altLang="en-US" sz="1800" b="1" kern="0" dirty="0">
                <a:solidFill>
                  <a:srgbClr val="070707"/>
                </a:solidFill>
                <a:latin typeface="黑体" panose="02010609060101010101" charset="-122"/>
                <a:ea typeface="黑体" panose="02010609060101010101" charset="-122"/>
                <a:cs typeface="Times New Roman" panose="02020603050405020304" charset="0"/>
              </a:rPr>
              <a:t>（加工面到毛坯顶面的深度），“每刀切削深度”填入“</a:t>
            </a:r>
            <a:r>
              <a:rPr lang="en-US" altLang="zh-CN" sz="1800" b="1" kern="0" dirty="0">
                <a:solidFill>
                  <a:srgbClr val="070707"/>
                </a:solidFill>
                <a:latin typeface="黑体" panose="02010609060101010101" charset="-122"/>
                <a:ea typeface="黑体" panose="02010609060101010101" charset="-122"/>
                <a:cs typeface="Times New Roman" panose="02020603050405020304" charset="0"/>
              </a:rPr>
              <a:t>1”</a:t>
            </a:r>
            <a:r>
              <a:rPr lang="zh-CN" altLang="en-US" sz="1800" b="1" kern="0" dirty="0">
                <a:solidFill>
                  <a:srgbClr val="070707"/>
                </a:solidFill>
                <a:latin typeface="黑体" panose="02010609060101010101" charset="-122"/>
                <a:ea typeface="黑体" panose="02010609060101010101" charset="-122"/>
                <a:cs typeface="Times New Roman" panose="02020603050405020304" charset="0"/>
              </a:rPr>
              <a:t>（铣刀每层铣削深度），点击“操作”区域中的      ，预览刀具路径参数的设置效果，如图</a:t>
            </a:r>
            <a:r>
              <a:rPr lang="en-US" altLang="zh-CN" sz="1800" b="1" kern="0" dirty="0">
                <a:solidFill>
                  <a:srgbClr val="070707"/>
                </a:solidFill>
                <a:latin typeface="黑体" panose="02010609060101010101" charset="-122"/>
                <a:ea typeface="黑体" panose="02010609060101010101" charset="-122"/>
                <a:cs typeface="Times New Roman" panose="02020603050405020304" charset="0"/>
              </a:rPr>
              <a:t>2-2-15</a:t>
            </a:r>
            <a:r>
              <a:rPr lang="zh-CN" altLang="en-US" sz="1800" b="1" kern="0" dirty="0">
                <a:solidFill>
                  <a:srgbClr val="070707"/>
                </a:solidFill>
                <a:latin typeface="黑体" panose="02010609060101010101" charset="-122"/>
                <a:ea typeface="黑体" panose="02010609060101010101" charset="-122"/>
                <a:cs typeface="Times New Roman" panose="02020603050405020304" charset="0"/>
              </a:rPr>
              <a:t>。</a:t>
            </a:r>
          </a:p>
          <a:p>
            <a:pPr marL="0" indent="0">
              <a:lnSpc>
                <a:spcPct val="150000"/>
              </a:lnSpc>
              <a:buClrTx/>
              <a:buSzTx/>
              <a:buFont typeface="Wingdings" panose="05000000000000000000" charset="0"/>
              <a:buNone/>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285750" indent="-285750">
              <a:lnSpc>
                <a:spcPct val="150000"/>
              </a:lnSpc>
              <a:buClrTx/>
              <a:buSzTx/>
              <a:buFont typeface="Wingdings" panose="05000000000000000000" charset="0"/>
              <a:buChar char="l"/>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285750" indent="-285750">
              <a:lnSpc>
                <a:spcPct val="150000"/>
              </a:lnSpc>
              <a:buClrTx/>
              <a:buSzTx/>
              <a:buFont typeface="Wingdings" panose="05000000000000000000" charset="0"/>
              <a:buChar char="l"/>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285750" indent="-285750">
              <a:lnSpc>
                <a:spcPct val="150000"/>
              </a:lnSpc>
              <a:buClrTx/>
              <a:buSzTx/>
              <a:buFont typeface="Wingdings" panose="05000000000000000000" charset="0"/>
              <a:buChar char="l"/>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a:p>
            <a:pPr marL="285750" indent="-285750">
              <a:lnSpc>
                <a:spcPct val="140000"/>
              </a:lnSpc>
              <a:buClrTx/>
              <a:buSzTx/>
              <a:buFont typeface="Wingdings" panose="05000000000000000000" charset="0"/>
              <a:buChar char="l"/>
            </a:pPr>
            <a:endParaRPr lang="zh-CN" altLang="en-US" sz="1800" b="1" kern="0" dirty="0">
              <a:solidFill>
                <a:srgbClr val="070707"/>
              </a:solidFill>
              <a:latin typeface="黑体" panose="02010609060101010101" charset="-122"/>
              <a:ea typeface="黑体" panose="02010609060101010101" charset="-122"/>
              <a:cs typeface="Times New Roman" panose="02020603050405020304" charset="0"/>
            </a:endParaRPr>
          </a:p>
        </p:txBody>
      </p:sp>
      <p:pic>
        <p:nvPicPr>
          <p:cNvPr id="6" name="图片 5">
            <a:extLst>
              <a:ext uri="{FF2B5EF4-FFF2-40B4-BE49-F238E27FC236}">
                <a16:creationId xmlns:a16="http://schemas.microsoft.com/office/drawing/2014/main" xmlns="" id="{3AD01AAA-B00E-42A4-D431-F870020BAC38}"/>
              </a:ext>
            </a:extLst>
          </p:cNvPr>
          <p:cNvPicPr>
            <a:picLocks noChangeAspect="1"/>
          </p:cNvPicPr>
          <p:nvPr/>
        </p:nvPicPr>
        <p:blipFill>
          <a:blip r:embed="rId2"/>
          <a:stretch>
            <a:fillRect/>
          </a:stretch>
        </p:blipFill>
        <p:spPr>
          <a:xfrm>
            <a:off x="3707904" y="2132856"/>
            <a:ext cx="243840" cy="243840"/>
          </a:xfrm>
          <a:prstGeom prst="rect">
            <a:avLst/>
          </a:prstGeom>
        </p:spPr>
      </p:pic>
      <p:pic>
        <p:nvPicPr>
          <p:cNvPr id="7" name="图片 6">
            <a:extLst>
              <a:ext uri="{FF2B5EF4-FFF2-40B4-BE49-F238E27FC236}">
                <a16:creationId xmlns:a16="http://schemas.microsoft.com/office/drawing/2014/main" xmlns="" id="{731B4F1C-7D2A-BFF9-CE33-296C42260044}"/>
              </a:ext>
            </a:extLst>
          </p:cNvPr>
          <p:cNvPicPr>
            <a:picLocks noChangeAspect="1"/>
          </p:cNvPicPr>
          <p:nvPr/>
        </p:nvPicPr>
        <p:blipFill>
          <a:blip r:embed="rId3"/>
          <a:stretch>
            <a:fillRect/>
          </a:stretch>
        </p:blipFill>
        <p:spPr>
          <a:xfrm>
            <a:off x="3203848" y="2875822"/>
            <a:ext cx="2330450" cy="2167255"/>
          </a:xfrm>
          <a:prstGeom prst="rect">
            <a:avLst/>
          </a:prstGeom>
        </p:spPr>
      </p:pic>
      <p:sp>
        <p:nvSpPr>
          <p:cNvPr id="9" name="文本框 8">
            <a:extLst>
              <a:ext uri="{FF2B5EF4-FFF2-40B4-BE49-F238E27FC236}">
                <a16:creationId xmlns:a16="http://schemas.microsoft.com/office/drawing/2014/main" xmlns="" id="{17332C9C-6CCD-58B5-3A5A-4FFF08E42C86}"/>
              </a:ext>
            </a:extLst>
          </p:cNvPr>
          <p:cNvSpPr txBox="1"/>
          <p:nvPr/>
        </p:nvSpPr>
        <p:spPr>
          <a:xfrm>
            <a:off x="3576264" y="5200581"/>
            <a:ext cx="4577136"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2-2-15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刀路预览</a:t>
            </a:r>
            <a:endParaRPr lang="zh-CN"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页脚占位符 4"/>
          <p:cNvSpPr>
            <a:spLocks noGrp="1"/>
          </p:cNvSpPr>
          <p:nvPr>
            <p:ph type="ftr" sz="quarter" idx="11"/>
          </p:nvPr>
        </p:nvSpPr>
        <p:spPr/>
        <p:txBody>
          <a:bodyPr/>
          <a:lstStyle/>
          <a:p>
            <a:r>
              <a:rPr lang="en-US" altLang="zh-CN" dirty="0"/>
              <a:t>UG NX </a:t>
            </a:r>
            <a:r>
              <a:rPr lang="zh-CN" altLang="en-US" dirty="0"/>
              <a:t>数控编程</a:t>
            </a:r>
          </a:p>
        </p:txBody>
      </p:sp>
      <p:sp>
        <p:nvSpPr>
          <p:cNvPr id="87042" name="Rectangle 2"/>
          <p:cNvSpPr>
            <a:spLocks noGrp="1" noChangeArrowheads="1"/>
          </p:cNvSpPr>
          <p:nvPr>
            <p:ph type="title"/>
          </p:nvPr>
        </p:nvSpPr>
        <p:spPr/>
        <p:txBody>
          <a:bodyPr/>
          <a:lstStyle/>
          <a:p>
            <a:r>
              <a:rPr lang="zh-CN" altLang="en-US" dirty="0">
                <a:solidFill>
                  <a:schemeClr val="accent1"/>
                </a:solidFill>
                <a:latin typeface="方正小标宋简体" pitchFamily="65" charset="-122"/>
                <a:ea typeface="方正小标宋简体" pitchFamily="65" charset="-122"/>
              </a:rPr>
              <a:t>目录</a:t>
            </a:r>
            <a:endParaRPr lang="en-US" altLang="zh-CN" dirty="0">
              <a:solidFill>
                <a:schemeClr val="accent1"/>
              </a:solidFill>
              <a:latin typeface="方正小标宋简体" pitchFamily="65" charset="-122"/>
              <a:ea typeface="方正小标宋简体" pitchFamily="65" charset="-122"/>
            </a:endParaRPr>
          </a:p>
        </p:txBody>
      </p:sp>
      <p:sp>
        <p:nvSpPr>
          <p:cNvPr id="87043" name="Text Box 3"/>
          <p:cNvSpPr txBox="1">
            <a:spLocks noChangeArrowheads="1"/>
          </p:cNvSpPr>
          <p:nvPr/>
        </p:nvSpPr>
        <p:spPr bwMode="auto">
          <a:xfrm>
            <a:off x="1660525" y="722313"/>
            <a:ext cx="184150" cy="366712"/>
          </a:xfrm>
          <a:prstGeom prst="rect">
            <a:avLst/>
          </a:prstGeom>
          <a:noFill/>
          <a:ln w="9525">
            <a:noFill/>
            <a:miter lim="800000"/>
          </a:ln>
          <a:effectLst/>
        </p:spPr>
        <p:txBody>
          <a:bodyPr wrap="none">
            <a:spAutoFit/>
          </a:bodyPr>
          <a:lstStyle/>
          <a:p>
            <a:endParaRPr lang="zh-CN" altLang="zh-CN"/>
          </a:p>
        </p:txBody>
      </p:sp>
      <p:pic>
        <p:nvPicPr>
          <p:cNvPr id="2" name="图片 1" descr="3b32303238383435323bcad6cac6">
            <a:hlinkClick r:id="rId6" action="ppaction://hlinksldjump"/>
          </p:cNvPr>
          <p:cNvPicPr>
            <a:picLocks noChangeAspect="1"/>
          </p:cNvPicPr>
          <p:nvPr>
            <p:custDataLst>
              <p:tags r:id="rId1"/>
            </p:custDataLst>
          </p:nvPr>
        </p:nvPicPr>
        <p:blipFill>
          <a:blip r:embed="rId7">
            <a:extLst>
              <a:ext uri="{96DAC541-7B7A-43D3-8B79-37D633B846F1}">
                <asvg:svgBlip xmlns:asvg="http://schemas.microsoft.com/office/drawing/2016/SVG/main" xmlns="" r:embed="rId8"/>
              </a:ext>
            </a:extLst>
          </a:blip>
          <a:stretch>
            <a:fillRect/>
          </a:stretch>
        </p:blipFill>
        <p:spPr>
          <a:xfrm>
            <a:off x="7194082" y="1572959"/>
            <a:ext cx="360000" cy="360000"/>
          </a:xfrm>
          <a:prstGeom prst="rect">
            <a:avLst/>
          </a:prstGeom>
        </p:spPr>
      </p:pic>
      <p:pic>
        <p:nvPicPr>
          <p:cNvPr id="3" name="图片 2" descr="3b32303238383435323bcad6cac6">
            <a:hlinkClick r:id="rId9" action="ppaction://hlinksldjump"/>
          </p:cNvPr>
          <p:cNvPicPr>
            <a:picLocks noChangeAspect="1"/>
          </p:cNvPicPr>
          <p:nvPr>
            <p:custDataLst>
              <p:tags r:id="rId2"/>
            </p:custDataLst>
          </p:nvPr>
        </p:nvPicPr>
        <p:blipFill>
          <a:blip r:embed="rId7">
            <a:extLst>
              <a:ext uri="{96DAC541-7B7A-43D3-8B79-37D633B846F1}">
                <asvg:svgBlip xmlns:asvg="http://schemas.microsoft.com/office/drawing/2016/SVG/main" xmlns="" r:embed="rId8"/>
              </a:ext>
            </a:extLst>
          </a:blip>
          <a:stretch>
            <a:fillRect/>
          </a:stretch>
        </p:blipFill>
        <p:spPr>
          <a:xfrm>
            <a:off x="7194082" y="4327508"/>
            <a:ext cx="360000" cy="360000"/>
          </a:xfrm>
          <a:prstGeom prst="rect">
            <a:avLst/>
          </a:prstGeom>
        </p:spPr>
      </p:pic>
      <p:sp>
        <p:nvSpPr>
          <p:cNvPr id="4" name="椭圆 3">
            <a:extLst>
              <a:ext uri="{FF2B5EF4-FFF2-40B4-BE49-F238E27FC236}">
                <a16:creationId xmlns:a16="http://schemas.microsoft.com/office/drawing/2014/main" xmlns="" id="{B0E1D2B1-0091-09BF-3E44-80F661B8E041}"/>
              </a:ext>
            </a:extLst>
          </p:cNvPr>
          <p:cNvSpPr/>
          <p:nvPr/>
        </p:nvSpPr>
        <p:spPr>
          <a:xfrm>
            <a:off x="700621" y="1410060"/>
            <a:ext cx="685800" cy="685800"/>
          </a:xfrm>
          <a:prstGeom prst="ellipse">
            <a:avLst/>
          </a:prstGeom>
          <a:gradFill flip="none" rotWithShape="1">
            <a:gsLst>
              <a:gs pos="0">
                <a:schemeClr val="accent2"/>
              </a:gs>
              <a:gs pos="60000">
                <a:schemeClr val="accent1"/>
              </a:gs>
            </a:gsLst>
            <a:lin ang="13500000" scaled="1"/>
            <a:tileRect/>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algn="ctr" defTabSz="913765"/>
            <a:r>
              <a:rPr lang="en-US" altLang="zh-CN" sz="2000" b="1" dirty="0">
                <a:solidFill>
                  <a:srgbClr val="FFFFFF"/>
                </a:solidFill>
                <a:cs typeface="+mn-ea"/>
                <a:sym typeface="+mn-lt"/>
              </a:rPr>
              <a:t>01</a:t>
            </a:r>
            <a:endParaRPr lang="zh-CN" altLang="en-US" sz="2000" b="1" dirty="0">
              <a:solidFill>
                <a:srgbClr val="FFFFFF"/>
              </a:solidFill>
              <a:cs typeface="+mn-ea"/>
              <a:sym typeface="+mn-lt"/>
            </a:endParaRPr>
          </a:p>
        </p:txBody>
      </p:sp>
      <p:sp>
        <p:nvSpPr>
          <p:cNvPr id="5" name="椭圆 4">
            <a:extLst>
              <a:ext uri="{FF2B5EF4-FFF2-40B4-BE49-F238E27FC236}">
                <a16:creationId xmlns:a16="http://schemas.microsoft.com/office/drawing/2014/main" xmlns="" id="{8BA95539-6B43-7CBD-A234-B6A0BAB8AA86}"/>
              </a:ext>
            </a:extLst>
          </p:cNvPr>
          <p:cNvSpPr/>
          <p:nvPr/>
        </p:nvSpPr>
        <p:spPr>
          <a:xfrm>
            <a:off x="700621" y="2795418"/>
            <a:ext cx="685800" cy="685800"/>
          </a:xfrm>
          <a:prstGeom prst="ellipse">
            <a:avLst/>
          </a:prstGeom>
          <a:gradFill flip="none" rotWithShape="1">
            <a:gsLst>
              <a:gs pos="0">
                <a:schemeClr val="accent4"/>
              </a:gs>
              <a:gs pos="100000">
                <a:schemeClr val="accent3"/>
              </a:gs>
            </a:gsLst>
            <a:lin ang="8100000" scaled="1"/>
            <a:tileRect/>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algn="ctr" defTabSz="913765"/>
            <a:r>
              <a:rPr lang="en-US" altLang="zh-CN" sz="2000" b="1" dirty="0">
                <a:solidFill>
                  <a:srgbClr val="FFFFFF"/>
                </a:solidFill>
                <a:cs typeface="+mn-ea"/>
                <a:sym typeface="+mn-lt"/>
              </a:rPr>
              <a:t>02</a:t>
            </a:r>
            <a:endParaRPr lang="zh-CN" altLang="en-US" sz="2000" b="1" dirty="0">
              <a:solidFill>
                <a:srgbClr val="FFFFFF"/>
              </a:solidFill>
              <a:cs typeface="+mn-ea"/>
              <a:sym typeface="+mn-lt"/>
            </a:endParaRPr>
          </a:p>
        </p:txBody>
      </p:sp>
      <p:sp>
        <p:nvSpPr>
          <p:cNvPr id="6" name="椭圆 5">
            <a:extLst>
              <a:ext uri="{FF2B5EF4-FFF2-40B4-BE49-F238E27FC236}">
                <a16:creationId xmlns:a16="http://schemas.microsoft.com/office/drawing/2014/main" xmlns="" id="{D711F8A7-ABA8-BECB-9242-D3210BE7E7C3}"/>
              </a:ext>
            </a:extLst>
          </p:cNvPr>
          <p:cNvSpPr/>
          <p:nvPr/>
        </p:nvSpPr>
        <p:spPr>
          <a:xfrm>
            <a:off x="700621" y="4180776"/>
            <a:ext cx="685800" cy="685800"/>
          </a:xfrm>
          <a:prstGeom prst="ellipse">
            <a:avLst/>
          </a:prstGeom>
          <a:gradFill flip="none" rotWithShape="1">
            <a:gsLst>
              <a:gs pos="0">
                <a:schemeClr val="accent2"/>
              </a:gs>
              <a:gs pos="60000">
                <a:schemeClr val="accent1"/>
              </a:gs>
            </a:gsLst>
            <a:lin ang="13500000" scaled="1"/>
            <a:tileRect/>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algn="ctr" defTabSz="913765"/>
            <a:r>
              <a:rPr lang="en-US" altLang="zh-CN" sz="2000" b="1" dirty="0">
                <a:solidFill>
                  <a:srgbClr val="FFFFFF"/>
                </a:solidFill>
                <a:cs typeface="+mn-ea"/>
                <a:sym typeface="+mn-lt"/>
              </a:rPr>
              <a:t>03</a:t>
            </a:r>
            <a:endParaRPr lang="zh-CN" altLang="en-US" sz="2000" b="1" dirty="0">
              <a:solidFill>
                <a:srgbClr val="FFFFFF"/>
              </a:solidFill>
              <a:cs typeface="+mn-ea"/>
              <a:sym typeface="+mn-lt"/>
            </a:endParaRPr>
          </a:p>
        </p:txBody>
      </p:sp>
      <p:sp>
        <p:nvSpPr>
          <p:cNvPr id="7" name="椭圆 6">
            <a:extLst>
              <a:ext uri="{FF2B5EF4-FFF2-40B4-BE49-F238E27FC236}">
                <a16:creationId xmlns:a16="http://schemas.microsoft.com/office/drawing/2014/main" xmlns="" id="{019AACE9-371C-BFA8-1383-A9EA124AF3F0}"/>
              </a:ext>
            </a:extLst>
          </p:cNvPr>
          <p:cNvSpPr/>
          <p:nvPr/>
        </p:nvSpPr>
        <p:spPr>
          <a:xfrm>
            <a:off x="700621" y="5566135"/>
            <a:ext cx="685800" cy="685800"/>
          </a:xfrm>
          <a:prstGeom prst="ellipse">
            <a:avLst/>
          </a:prstGeom>
          <a:gradFill flip="none" rotWithShape="1">
            <a:gsLst>
              <a:gs pos="0">
                <a:schemeClr val="accent4"/>
              </a:gs>
              <a:gs pos="100000">
                <a:schemeClr val="accent3"/>
              </a:gs>
            </a:gsLst>
            <a:lin ang="8100000" scaled="1"/>
            <a:tileRect/>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algn="ctr" defTabSz="913765"/>
            <a:r>
              <a:rPr lang="en-US" altLang="zh-CN" sz="2000" b="1" dirty="0">
                <a:solidFill>
                  <a:srgbClr val="FFFFFF"/>
                </a:solidFill>
                <a:cs typeface="+mn-ea"/>
                <a:sym typeface="+mn-lt"/>
              </a:rPr>
              <a:t>04</a:t>
            </a:r>
            <a:endParaRPr lang="zh-CN" altLang="en-US" sz="2000" b="1" dirty="0">
              <a:solidFill>
                <a:srgbClr val="FFFFFF"/>
              </a:solidFill>
              <a:cs typeface="+mn-ea"/>
              <a:sym typeface="+mn-lt"/>
            </a:endParaRPr>
          </a:p>
        </p:txBody>
      </p:sp>
      <p:sp>
        <p:nvSpPr>
          <p:cNvPr id="8" name="内容占位符 6">
            <a:extLst>
              <a:ext uri="{FF2B5EF4-FFF2-40B4-BE49-F238E27FC236}">
                <a16:creationId xmlns:a16="http://schemas.microsoft.com/office/drawing/2014/main" xmlns="" id="{B2CC0A96-9C3E-4499-6FCE-9E5EFA3A80FD}"/>
              </a:ext>
            </a:extLst>
          </p:cNvPr>
          <p:cNvSpPr>
            <a:spLocks noGrp="1"/>
          </p:cNvSpPr>
          <p:nvPr>
            <p:ph idx="1"/>
          </p:nvPr>
        </p:nvSpPr>
        <p:spPr>
          <a:xfrm>
            <a:off x="1844675" y="1556792"/>
            <a:ext cx="5251153" cy="392335"/>
          </a:xfrm>
          <a:prstGeom prst="rect">
            <a:avLst/>
          </a:prstGeom>
        </p:spPr>
        <p:txBody>
          <a:bodyPr vert="horz" wrap="square" lIns="91440" tIns="45720" rIns="91440" bIns="45720" rtlCol="0" anchor="ctr">
            <a:noAutofit/>
          </a:bodyPr>
          <a:lstStyle>
            <a:lvl1pPr marL="0" indent="0">
              <a:buFont typeface="Arial" panose="020B0604020202020204" pitchFamily="34" charset="0"/>
              <a:buNone/>
              <a:defRPr lang="en-US" sz="3200" b="1" kern="1200" dirty="0">
                <a:solidFill>
                  <a:schemeClr val="tx1"/>
                </a:solidFill>
                <a:latin typeface="黑体" panose="02010609060101010101" pitchFamily="49" charset="-122"/>
                <a:ea typeface="黑体" panose="02010609060101010101" pitchFamily="49" charset="-122"/>
                <a:cs typeface="+mn-cs"/>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algn="l">
              <a:lnSpc>
                <a:spcPct val="120000"/>
              </a:lnSpc>
              <a:defRPr sz="1800" b="0"/>
            </a:pPr>
            <a:r>
              <a:t>了解平面铣加工工序制订思路</a:t>
            </a:r>
          </a:p>
        </p:txBody>
      </p:sp>
      <p:sp>
        <p:nvSpPr>
          <p:cNvPr id="9" name="内容占位符 6">
            <a:extLst>
              <a:ext uri="{FF2B5EF4-FFF2-40B4-BE49-F238E27FC236}">
                <a16:creationId xmlns:a16="http://schemas.microsoft.com/office/drawing/2014/main" xmlns="" id="{6406CD99-4033-B96E-20FF-C5815122F64B}"/>
              </a:ext>
            </a:extLst>
          </p:cNvPr>
          <p:cNvSpPr txBox="1">
            <a:spLocks/>
          </p:cNvSpPr>
          <p:nvPr/>
        </p:nvSpPr>
        <p:spPr bwMode="gray">
          <a:xfrm>
            <a:off x="1844675" y="2942149"/>
            <a:ext cx="5251153" cy="392335"/>
          </a:xfrm>
          <a:prstGeom prst="rect">
            <a:avLst/>
          </a:prstGeom>
          <a:noFill/>
          <a:ln w="9525">
            <a:noFill/>
            <a:miter lim="800000"/>
          </a:ln>
          <a:effectLst/>
        </p:spPr>
        <p:txBody>
          <a:bodyPr vert="horz" wrap="square" lIns="91440" tIns="45720" rIns="91440" bIns="45720" numCol="1" rtlCol="0" anchor="ctr" anchorCtr="0" compatLnSpc="1">
            <a:noAutofit/>
          </a:bodyPr>
          <a:lstStyle>
            <a:defPPr>
              <a:defRPr lang="en-US"/>
            </a:defPPr>
            <a:lvl1pPr marL="0" indent="0" algn="l" rtl="0" fontAlgn="base">
              <a:spcBef>
                <a:spcPct val="0"/>
              </a:spcBef>
              <a:spcAft>
                <a:spcPct val="0"/>
              </a:spcAft>
              <a:buFont typeface="Arial" panose="020B0604020202020204" pitchFamily="34" charset="0"/>
              <a:buNone/>
              <a:defRPr lang="en-US" sz="3200" b="1" kern="1200" dirty="0">
                <a:solidFill>
                  <a:schemeClr val="tx1"/>
                </a:solidFill>
                <a:latin typeface="黑体" panose="02010609060101010101" pitchFamily="49" charset="-122"/>
                <a:ea typeface="黑体" panose="02010609060101010101" pitchFamily="49" charset="-122"/>
                <a:cs typeface="+mn-cs"/>
              </a:defRPr>
            </a:lvl1pPr>
            <a:lvl2pPr marL="7429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2pPr>
            <a:lvl3pPr marL="12001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6573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4pPr>
            <a:lvl5pPr marL="21145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nSpc>
                <a:spcPct val="120000"/>
              </a:lnSpc>
              <a:defRPr sz="1800" b="0"/>
            </a:pPr>
            <a:r>
              <a:rPr lang="en-US" altLang="zh-CN" sz="1800" b="0"/>
              <a:t>UGNX12.0</a:t>
            </a:r>
            <a:r>
              <a:rPr lang="zh-CN" altLang="en-US" sz="1800" b="0"/>
              <a:t>软件平面铣加工编程步骤</a:t>
            </a:r>
          </a:p>
        </p:txBody>
      </p:sp>
      <p:sp>
        <p:nvSpPr>
          <p:cNvPr id="10" name="内容占位符 6">
            <a:extLst>
              <a:ext uri="{FF2B5EF4-FFF2-40B4-BE49-F238E27FC236}">
                <a16:creationId xmlns:a16="http://schemas.microsoft.com/office/drawing/2014/main" xmlns="" id="{F19ACDE5-9661-D5A8-6E16-1D313E462F62}"/>
              </a:ext>
            </a:extLst>
          </p:cNvPr>
          <p:cNvSpPr txBox="1">
            <a:spLocks/>
          </p:cNvSpPr>
          <p:nvPr/>
        </p:nvSpPr>
        <p:spPr bwMode="gray">
          <a:xfrm>
            <a:off x="1844675" y="4327508"/>
            <a:ext cx="5251153" cy="392335"/>
          </a:xfrm>
          <a:prstGeom prst="rect">
            <a:avLst/>
          </a:prstGeom>
          <a:noFill/>
          <a:ln w="9525">
            <a:noFill/>
            <a:miter lim="800000"/>
          </a:ln>
          <a:effectLst/>
        </p:spPr>
        <p:txBody>
          <a:bodyPr vert="horz" wrap="square" lIns="91440" tIns="45720" rIns="91440" bIns="45720" numCol="1" rtlCol="0" anchor="ctr" anchorCtr="0" compatLnSpc="1">
            <a:noAutofit/>
          </a:bodyPr>
          <a:lstStyle>
            <a:defPPr>
              <a:defRPr lang="en-US"/>
            </a:defPPr>
            <a:lvl1pPr marL="0" indent="0" algn="r" rtl="0" fontAlgn="base">
              <a:spcBef>
                <a:spcPct val="0"/>
              </a:spcBef>
              <a:spcAft>
                <a:spcPct val="0"/>
              </a:spcAft>
              <a:buFont typeface="Arial" panose="020B0604020202020204" pitchFamily="34" charset="0"/>
              <a:buNone/>
              <a:defRPr lang="en-US" sz="3200" b="1" kern="1200" dirty="0">
                <a:solidFill>
                  <a:schemeClr val="tx1"/>
                </a:solidFill>
                <a:latin typeface="黑体" panose="02010609060101010101" pitchFamily="49" charset="-122"/>
                <a:ea typeface="黑体" panose="02010609060101010101" pitchFamily="49" charset="-122"/>
                <a:cs typeface="+mn-cs"/>
              </a:defRPr>
            </a:lvl1pPr>
            <a:lvl2pPr marL="7429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2pPr>
            <a:lvl3pPr marL="12001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6573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4pPr>
            <a:lvl5pPr marL="21145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l">
              <a:lnSpc>
                <a:spcPct val="120000"/>
              </a:lnSpc>
              <a:defRPr sz="1800" b="0"/>
            </a:pPr>
            <a:r>
              <a:rPr lang="zh-CN" altLang="en-US" sz="1800" b="0"/>
              <a:t>掌握加工零件的平面铣加工编程</a:t>
            </a:r>
          </a:p>
        </p:txBody>
      </p:sp>
      <p:sp>
        <p:nvSpPr>
          <p:cNvPr id="11" name="内容占位符 6">
            <a:extLst>
              <a:ext uri="{FF2B5EF4-FFF2-40B4-BE49-F238E27FC236}">
                <a16:creationId xmlns:a16="http://schemas.microsoft.com/office/drawing/2014/main" xmlns="" id="{4F76269D-BF26-DDCF-D76D-265821817E31}"/>
              </a:ext>
            </a:extLst>
          </p:cNvPr>
          <p:cNvSpPr txBox="1">
            <a:spLocks/>
          </p:cNvSpPr>
          <p:nvPr/>
        </p:nvSpPr>
        <p:spPr bwMode="gray">
          <a:xfrm>
            <a:off x="1845376" y="5712867"/>
            <a:ext cx="5250452" cy="392335"/>
          </a:xfrm>
          <a:prstGeom prst="rect">
            <a:avLst/>
          </a:prstGeom>
          <a:noFill/>
          <a:ln w="9525">
            <a:noFill/>
            <a:miter lim="800000"/>
          </a:ln>
          <a:effectLst/>
        </p:spPr>
        <p:txBody>
          <a:bodyPr vert="horz" wrap="square" lIns="91440" tIns="45720" rIns="91440" bIns="45720" numCol="1" rtlCol="0" anchor="ctr" anchorCtr="0" compatLnSpc="1">
            <a:noAutofit/>
          </a:bodyPr>
          <a:lstStyle>
            <a:defPPr>
              <a:defRPr lang="en-US"/>
            </a:defPPr>
            <a:lvl1pPr marL="0" indent="0" algn="ctr" rtl="0" fontAlgn="base">
              <a:spcBef>
                <a:spcPct val="0"/>
              </a:spcBef>
              <a:spcAft>
                <a:spcPct val="0"/>
              </a:spcAft>
              <a:buFont typeface="Arial" panose="020B0604020202020204" pitchFamily="34" charset="0"/>
              <a:buNone/>
              <a:defRPr lang="en-US" sz="3200" b="1" kern="1200" baseline="0" dirty="0">
                <a:solidFill>
                  <a:schemeClr val="tx1"/>
                </a:solidFill>
                <a:latin typeface="黑体" panose="02010609060101010101" pitchFamily="49" charset="-122"/>
                <a:ea typeface="黑体" panose="02010609060101010101" pitchFamily="49" charset="-122"/>
                <a:cs typeface="+mn-cs"/>
              </a:defRPr>
            </a:lvl1pPr>
            <a:lvl2pPr marL="7429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2pPr>
            <a:lvl3pPr marL="12001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6573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4pPr>
            <a:lvl5pPr marL="2114550" indent="-285750" algn="l" rtl="0" fontAlgn="base">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l">
              <a:lnSpc>
                <a:spcPct val="120000"/>
              </a:lnSpc>
              <a:defRPr sz="1800" b="0"/>
            </a:pPr>
            <a:r>
              <a:rPr lang="zh-CN" altLang="en-US" sz="1800" b="0"/>
              <a:t>提高数控车铣加工（中级）证书的职业素养和规范意识</a:t>
            </a:r>
          </a:p>
        </p:txBody>
      </p:sp>
      <p:pic>
        <p:nvPicPr>
          <p:cNvPr id="12" name="图片 1" descr="3b32303238383435323bcad6cac6">
            <a:hlinkClick r:id="rId6" action="ppaction://hlinksldjump"/>
            <a:extLst>
              <a:ext uri="{FF2B5EF4-FFF2-40B4-BE49-F238E27FC236}">
                <a16:creationId xmlns:a16="http://schemas.microsoft.com/office/drawing/2014/main" xmlns="" id="{3FB66868-0AF4-3EAD-DDF2-181321C31DB3}"/>
              </a:ext>
            </a:extLst>
          </p:cNvPr>
          <p:cNvPicPr>
            <a:picLocks noChangeAspect="1"/>
          </p:cNvPicPr>
          <p:nvPr>
            <p:custDataLst>
              <p:tags r:id="rId3"/>
            </p:custDataLst>
          </p:nvPr>
        </p:nvPicPr>
        <p:blipFill>
          <a:blip r:embed="rId7">
            <a:extLst>
              <a:ext uri="{96DAC541-7B7A-43D3-8B79-37D633B846F1}">
                <asvg:svgBlip xmlns:asvg="http://schemas.microsoft.com/office/drawing/2016/SVG/main" xmlns="" r:embed="rId8"/>
              </a:ext>
            </a:extLst>
          </a:blip>
          <a:stretch>
            <a:fillRect/>
          </a:stretch>
        </p:blipFill>
        <p:spPr>
          <a:xfrm>
            <a:off x="7164713" y="2942149"/>
            <a:ext cx="360000" cy="360000"/>
          </a:xfrm>
          <a:prstGeom prst="rect">
            <a:avLst/>
          </a:prstGeom>
        </p:spPr>
      </p:pic>
      <p:pic>
        <p:nvPicPr>
          <p:cNvPr id="13" name="图片 2" descr="3b32303238383435323bcad6cac6">
            <a:hlinkClick r:id="rId9" action="ppaction://hlinksldjump"/>
            <a:extLst>
              <a:ext uri="{FF2B5EF4-FFF2-40B4-BE49-F238E27FC236}">
                <a16:creationId xmlns:a16="http://schemas.microsoft.com/office/drawing/2014/main" xmlns="" id="{62194719-5AA5-FC3A-B86B-1073C22084C5}"/>
              </a:ext>
            </a:extLst>
          </p:cNvPr>
          <p:cNvPicPr>
            <a:picLocks noChangeAspect="1"/>
          </p:cNvPicPr>
          <p:nvPr>
            <p:custDataLst>
              <p:tags r:id="rId4"/>
            </p:custDataLst>
          </p:nvPr>
        </p:nvPicPr>
        <p:blipFill>
          <a:blip r:embed="rId7">
            <a:extLst>
              <a:ext uri="{96DAC541-7B7A-43D3-8B79-37D633B846F1}">
                <asvg:svgBlip xmlns:asvg="http://schemas.microsoft.com/office/drawing/2016/SVG/main" xmlns="" r:embed="rId8"/>
              </a:ext>
            </a:extLst>
          </a:blip>
          <a:stretch>
            <a:fillRect/>
          </a:stretch>
        </p:blipFill>
        <p:spPr>
          <a:xfrm>
            <a:off x="7194082" y="5566135"/>
            <a:ext cx="360000" cy="360000"/>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6" name="文本框 15">
            <a:extLst>
              <a:ext uri="{FF2B5EF4-FFF2-40B4-BE49-F238E27FC236}">
                <a16:creationId xmlns:a16="http://schemas.microsoft.com/office/drawing/2014/main" xmlns="" id="{47D5C349-41B2-FFEB-C614-32EA7D14B479}"/>
              </a:ext>
            </a:extLst>
          </p:cNvPr>
          <p:cNvSpPr txBox="1"/>
          <p:nvPr/>
        </p:nvSpPr>
        <p:spPr>
          <a:xfrm>
            <a:off x="179512" y="1412776"/>
            <a:ext cx="8496944" cy="1754326"/>
          </a:xfrm>
          <a:prstGeom prst="rect">
            <a:avLst/>
          </a:prstGeom>
          <a:noFill/>
        </p:spPr>
        <p:txBody>
          <a:bodyPr wrap="square">
            <a:spAutoFit/>
          </a:bodyPr>
          <a:lstStyle/>
          <a:p>
            <a:r>
              <a:rPr lang="zh-CN" altLang="en-US" dirty="0"/>
              <a:t>（</a:t>
            </a:r>
            <a:r>
              <a:rPr lang="en-US" altLang="zh-CN" dirty="0"/>
              <a:t>7</a:t>
            </a:r>
            <a:r>
              <a:rPr lang="zh-CN" altLang="en-US" dirty="0"/>
              <a:t>）设置切削参数。点击“刀轨设置”区域中的“进给率和速度”          ，进入“进给率和速度”对话框，在“主轴速度”区域中，勾选        图标，在文本框填上“</a:t>
            </a:r>
            <a:r>
              <a:rPr lang="en-US" altLang="zh-CN" dirty="0"/>
              <a:t>2500”</a:t>
            </a:r>
            <a:r>
              <a:rPr lang="zh-CN" altLang="en-US" dirty="0"/>
              <a:t>，在“进给率”区域中的“切削”文本框填上</a:t>
            </a:r>
            <a:r>
              <a:rPr lang="en-US" altLang="zh-CN" dirty="0"/>
              <a:t>2000</a:t>
            </a:r>
            <a:r>
              <a:rPr lang="zh-CN" altLang="en-US" dirty="0"/>
              <a:t>，点击       计算，点击       ，返回“底壁铣”。</a:t>
            </a:r>
          </a:p>
          <a:p>
            <a:r>
              <a:rPr lang="zh-CN" altLang="en-US" dirty="0"/>
              <a:t>（</a:t>
            </a:r>
            <a:r>
              <a:rPr lang="en-US" altLang="zh-CN" dirty="0"/>
              <a:t>8</a:t>
            </a:r>
            <a:r>
              <a:rPr lang="zh-CN" altLang="en-US" dirty="0"/>
              <a:t>）仿真。点击“操作”区域中的         进行计算，再点击     ，进入“刀轨可视化”对话框。点击          图标进入</a:t>
            </a:r>
            <a:r>
              <a:rPr lang="en-US" altLang="zh-CN" dirty="0"/>
              <a:t>3D</a:t>
            </a:r>
            <a:r>
              <a:rPr lang="zh-CN" altLang="en-US" dirty="0"/>
              <a:t>仿真，把“动画速度”调整到“</a:t>
            </a:r>
            <a:r>
              <a:rPr lang="en-US" altLang="zh-CN" dirty="0"/>
              <a:t>2”</a:t>
            </a:r>
            <a:r>
              <a:rPr lang="zh-CN" altLang="en-US" dirty="0"/>
              <a:t>，便于观察。点击      进行仿真，如图</a:t>
            </a:r>
            <a:r>
              <a:rPr lang="en-US" altLang="zh-CN" dirty="0"/>
              <a:t>2-2-16</a:t>
            </a:r>
            <a:r>
              <a:rPr lang="zh-CN" altLang="en-US" dirty="0"/>
              <a:t>所示。确认无误后，两次         后完成工序创建。</a:t>
            </a:r>
          </a:p>
        </p:txBody>
      </p:sp>
      <p:pic>
        <p:nvPicPr>
          <p:cNvPr id="17" name="图片 16">
            <a:extLst>
              <a:ext uri="{FF2B5EF4-FFF2-40B4-BE49-F238E27FC236}">
                <a16:creationId xmlns:a16="http://schemas.microsoft.com/office/drawing/2014/main" xmlns="" id="{10EA46B3-B56A-8E92-3111-05234E871D9F}"/>
              </a:ext>
            </a:extLst>
          </p:cNvPr>
          <p:cNvPicPr>
            <a:picLocks noChangeAspect="1"/>
          </p:cNvPicPr>
          <p:nvPr/>
        </p:nvPicPr>
        <p:blipFill>
          <a:blip r:embed="rId2"/>
          <a:stretch>
            <a:fillRect/>
          </a:stretch>
        </p:blipFill>
        <p:spPr>
          <a:xfrm>
            <a:off x="6588224" y="1412776"/>
            <a:ext cx="243840" cy="243840"/>
          </a:xfrm>
          <a:prstGeom prst="rect">
            <a:avLst/>
          </a:prstGeom>
        </p:spPr>
      </p:pic>
      <p:pic>
        <p:nvPicPr>
          <p:cNvPr id="18" name="图片 17">
            <a:extLst>
              <a:ext uri="{FF2B5EF4-FFF2-40B4-BE49-F238E27FC236}">
                <a16:creationId xmlns:a16="http://schemas.microsoft.com/office/drawing/2014/main" xmlns="" id="{6F8DF2AF-C5CE-03AC-DEDB-B6B2D32B97BC}"/>
              </a:ext>
            </a:extLst>
          </p:cNvPr>
          <p:cNvPicPr>
            <a:picLocks noChangeAspect="1"/>
          </p:cNvPicPr>
          <p:nvPr/>
        </p:nvPicPr>
        <p:blipFill>
          <a:blip r:embed="rId3"/>
          <a:stretch>
            <a:fillRect/>
          </a:stretch>
        </p:blipFill>
        <p:spPr>
          <a:xfrm>
            <a:off x="4788024" y="1772816"/>
            <a:ext cx="182880" cy="182880"/>
          </a:xfrm>
          <a:prstGeom prst="rect">
            <a:avLst/>
          </a:prstGeom>
        </p:spPr>
      </p:pic>
      <p:pic>
        <p:nvPicPr>
          <p:cNvPr id="19" name="图片 18">
            <a:extLst>
              <a:ext uri="{FF2B5EF4-FFF2-40B4-BE49-F238E27FC236}">
                <a16:creationId xmlns:a16="http://schemas.microsoft.com/office/drawing/2014/main" xmlns="" id="{BDE85807-A8A6-9330-205F-640B26CD34E8}"/>
              </a:ext>
            </a:extLst>
          </p:cNvPr>
          <p:cNvPicPr>
            <a:picLocks noChangeAspect="1"/>
          </p:cNvPicPr>
          <p:nvPr/>
        </p:nvPicPr>
        <p:blipFill>
          <a:blip r:embed="rId4"/>
          <a:stretch>
            <a:fillRect/>
          </a:stretch>
        </p:blipFill>
        <p:spPr>
          <a:xfrm>
            <a:off x="5076056" y="2073067"/>
            <a:ext cx="182880" cy="182880"/>
          </a:xfrm>
          <a:prstGeom prst="rect">
            <a:avLst/>
          </a:prstGeom>
        </p:spPr>
      </p:pic>
      <p:pic>
        <p:nvPicPr>
          <p:cNvPr id="20" name="图片 19">
            <a:extLst>
              <a:ext uri="{FF2B5EF4-FFF2-40B4-BE49-F238E27FC236}">
                <a16:creationId xmlns:a16="http://schemas.microsoft.com/office/drawing/2014/main" xmlns="" id="{5A3F97EF-104B-17E8-39F0-3AC043CF95C9}"/>
              </a:ext>
            </a:extLst>
          </p:cNvPr>
          <p:cNvPicPr>
            <a:picLocks noChangeAspect="1"/>
          </p:cNvPicPr>
          <p:nvPr/>
        </p:nvPicPr>
        <p:blipFill>
          <a:blip r:embed="rId5"/>
          <a:stretch>
            <a:fillRect/>
          </a:stretch>
        </p:blipFill>
        <p:spPr>
          <a:xfrm>
            <a:off x="6588224" y="2073067"/>
            <a:ext cx="487680" cy="236220"/>
          </a:xfrm>
          <a:prstGeom prst="rect">
            <a:avLst/>
          </a:prstGeom>
        </p:spPr>
      </p:pic>
      <p:pic>
        <p:nvPicPr>
          <p:cNvPr id="21" name="图片 20">
            <a:extLst>
              <a:ext uri="{FF2B5EF4-FFF2-40B4-BE49-F238E27FC236}">
                <a16:creationId xmlns:a16="http://schemas.microsoft.com/office/drawing/2014/main" xmlns="" id="{956A1A88-4F76-ED6A-CCA5-F93C9AF2E040}"/>
              </a:ext>
            </a:extLst>
          </p:cNvPr>
          <p:cNvPicPr>
            <a:picLocks noChangeAspect="1"/>
          </p:cNvPicPr>
          <p:nvPr/>
        </p:nvPicPr>
        <p:blipFill>
          <a:blip r:embed="rId6"/>
          <a:stretch>
            <a:fillRect/>
          </a:stretch>
        </p:blipFill>
        <p:spPr>
          <a:xfrm>
            <a:off x="3635896" y="2309287"/>
            <a:ext cx="243840" cy="243840"/>
          </a:xfrm>
          <a:prstGeom prst="rect">
            <a:avLst/>
          </a:prstGeom>
        </p:spPr>
      </p:pic>
      <p:pic>
        <p:nvPicPr>
          <p:cNvPr id="22" name="图片 21">
            <a:extLst>
              <a:ext uri="{FF2B5EF4-FFF2-40B4-BE49-F238E27FC236}">
                <a16:creationId xmlns:a16="http://schemas.microsoft.com/office/drawing/2014/main" xmlns="" id="{0DAD43A7-DB98-C08E-FCCE-B00A1C11C31F}"/>
              </a:ext>
            </a:extLst>
          </p:cNvPr>
          <p:cNvPicPr>
            <a:picLocks noChangeAspect="1"/>
          </p:cNvPicPr>
          <p:nvPr/>
        </p:nvPicPr>
        <p:blipFill>
          <a:blip r:embed="rId7"/>
          <a:stretch>
            <a:fillRect/>
          </a:stretch>
        </p:blipFill>
        <p:spPr>
          <a:xfrm>
            <a:off x="5922610" y="2276919"/>
            <a:ext cx="243840" cy="243840"/>
          </a:xfrm>
          <a:prstGeom prst="rect">
            <a:avLst/>
          </a:prstGeom>
        </p:spPr>
      </p:pic>
      <p:pic>
        <p:nvPicPr>
          <p:cNvPr id="23" name="图片 22">
            <a:extLst>
              <a:ext uri="{FF2B5EF4-FFF2-40B4-BE49-F238E27FC236}">
                <a16:creationId xmlns:a16="http://schemas.microsoft.com/office/drawing/2014/main" xmlns="" id="{BD094940-F9F0-ECD4-4108-DD044CF35CC6}"/>
              </a:ext>
            </a:extLst>
          </p:cNvPr>
          <p:cNvPicPr>
            <a:picLocks noChangeAspect="1"/>
          </p:cNvPicPr>
          <p:nvPr/>
        </p:nvPicPr>
        <p:blipFill>
          <a:blip r:embed="rId8"/>
          <a:stretch>
            <a:fillRect/>
          </a:stretch>
        </p:blipFill>
        <p:spPr>
          <a:xfrm>
            <a:off x="1403648" y="2553127"/>
            <a:ext cx="617220" cy="228600"/>
          </a:xfrm>
          <a:prstGeom prst="rect">
            <a:avLst/>
          </a:prstGeom>
        </p:spPr>
      </p:pic>
      <p:pic>
        <p:nvPicPr>
          <p:cNvPr id="24" name="图片 23">
            <a:extLst>
              <a:ext uri="{FF2B5EF4-FFF2-40B4-BE49-F238E27FC236}">
                <a16:creationId xmlns:a16="http://schemas.microsoft.com/office/drawing/2014/main" xmlns="" id="{659AC14B-37A5-747C-26A2-425FDBE0329B}"/>
              </a:ext>
            </a:extLst>
          </p:cNvPr>
          <p:cNvPicPr>
            <a:picLocks noChangeAspect="1"/>
          </p:cNvPicPr>
          <p:nvPr/>
        </p:nvPicPr>
        <p:blipFill>
          <a:blip r:embed="rId9"/>
          <a:stretch>
            <a:fillRect/>
          </a:stretch>
        </p:blipFill>
        <p:spPr>
          <a:xfrm>
            <a:off x="8122578" y="2586689"/>
            <a:ext cx="243840" cy="243840"/>
          </a:xfrm>
          <a:prstGeom prst="rect">
            <a:avLst/>
          </a:prstGeom>
        </p:spPr>
      </p:pic>
      <p:pic>
        <p:nvPicPr>
          <p:cNvPr id="25" name="图片 24">
            <a:extLst>
              <a:ext uri="{FF2B5EF4-FFF2-40B4-BE49-F238E27FC236}">
                <a16:creationId xmlns:a16="http://schemas.microsoft.com/office/drawing/2014/main" xmlns="" id="{76972C9C-0C8C-0858-06AF-BB18EB6E02B3}"/>
              </a:ext>
            </a:extLst>
          </p:cNvPr>
          <p:cNvPicPr>
            <a:picLocks noChangeAspect="1"/>
          </p:cNvPicPr>
          <p:nvPr/>
        </p:nvPicPr>
        <p:blipFill>
          <a:blip r:embed="rId5"/>
          <a:stretch>
            <a:fillRect/>
          </a:stretch>
        </p:blipFill>
        <p:spPr>
          <a:xfrm>
            <a:off x="5084898" y="2830529"/>
            <a:ext cx="487680" cy="236220"/>
          </a:xfrm>
          <a:prstGeom prst="rect">
            <a:avLst/>
          </a:prstGeom>
        </p:spPr>
      </p:pic>
      <p:pic>
        <p:nvPicPr>
          <p:cNvPr id="26" name="图片 25">
            <a:extLst>
              <a:ext uri="{FF2B5EF4-FFF2-40B4-BE49-F238E27FC236}">
                <a16:creationId xmlns:a16="http://schemas.microsoft.com/office/drawing/2014/main" xmlns="" id="{00A7A81B-F596-010E-29FB-9879018BF976}"/>
              </a:ext>
            </a:extLst>
          </p:cNvPr>
          <p:cNvPicPr>
            <a:picLocks noChangeAspect="1"/>
          </p:cNvPicPr>
          <p:nvPr/>
        </p:nvPicPr>
        <p:blipFill rotWithShape="1">
          <a:blip r:embed="rId10"/>
          <a:srcRect t="14445"/>
          <a:stretch/>
        </p:blipFill>
        <p:spPr bwMode="auto">
          <a:xfrm>
            <a:off x="3013528" y="3364679"/>
            <a:ext cx="2559050" cy="2239645"/>
          </a:xfrm>
          <a:prstGeom prst="rect">
            <a:avLst/>
          </a:prstGeom>
          <a:ln>
            <a:noFill/>
          </a:ln>
          <a:extLst>
            <a:ext uri="{53640926-AAD7-44D8-BBD7-CCE9431645EC}">
              <a14:shadowObscured xmlns:a14="http://schemas.microsoft.com/office/drawing/2010/main"/>
            </a:ext>
          </a:extLst>
        </p:spPr>
      </p:pic>
      <p:sp>
        <p:nvSpPr>
          <p:cNvPr id="28" name="文本框 27">
            <a:extLst>
              <a:ext uri="{FF2B5EF4-FFF2-40B4-BE49-F238E27FC236}">
                <a16:creationId xmlns:a16="http://schemas.microsoft.com/office/drawing/2014/main" xmlns="" id="{AE91442E-52E0-3B82-775C-7646AF29F80F}"/>
              </a:ext>
            </a:extLst>
          </p:cNvPr>
          <p:cNvSpPr txBox="1"/>
          <p:nvPr/>
        </p:nvSpPr>
        <p:spPr>
          <a:xfrm>
            <a:off x="2587152" y="5799045"/>
            <a:ext cx="4577136" cy="369332"/>
          </a:xfrm>
          <a:prstGeom prst="rect">
            <a:avLst/>
          </a:prstGeom>
          <a:noFill/>
        </p:spPr>
        <p:txBody>
          <a:bodyPr wrap="square">
            <a:spAutoFit/>
          </a:bodyPr>
          <a:lstStyle/>
          <a:p>
            <a:pPr indent="6667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2-2-16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加工仿真</a:t>
            </a: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6" name="文本框 5">
            <a:extLst>
              <a:ext uri="{FF2B5EF4-FFF2-40B4-BE49-F238E27FC236}">
                <a16:creationId xmlns:a16="http://schemas.microsoft.com/office/drawing/2014/main" xmlns="" id="{6EEB56FE-8B22-B5CF-702D-8B68E1B38DD1}"/>
              </a:ext>
            </a:extLst>
          </p:cNvPr>
          <p:cNvSpPr txBox="1"/>
          <p:nvPr/>
        </p:nvSpPr>
        <p:spPr>
          <a:xfrm>
            <a:off x="457200" y="1291325"/>
            <a:ext cx="7931224" cy="1877437"/>
          </a:xfrm>
          <a:prstGeom prst="rect">
            <a:avLst/>
          </a:prstGeom>
          <a:noFill/>
        </p:spPr>
        <p:txBody>
          <a:bodyPr wrap="square">
            <a:spAutoFit/>
          </a:bodyPr>
          <a:lstStyle/>
          <a:p>
            <a:pPr algn="l"/>
            <a:r>
              <a:rPr lang="en-US" altLang="zh-CN" sz="4400" b="1" kern="100" dirty="0">
                <a:solidFill>
                  <a:srgbClr val="00B050"/>
                </a:solidFill>
                <a:effectLst/>
                <a:latin typeface="宋体" panose="02010600030101010101" pitchFamily="2" charset="-122"/>
                <a:ea typeface="宋体" panose="02010600030101010101" pitchFamily="2" charset="-122"/>
                <a:cs typeface="Times New Roman" panose="02020603050405020304" pitchFamily="18" charset="0"/>
              </a:rPr>
              <a:t>2.2</a:t>
            </a:r>
            <a:r>
              <a:rPr lang="zh-CN" altLang="zh-CN" sz="44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表面铣</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表面铣是平面铣加工中较为常用的铣削指令，用法也与底壁铣的类似，主要区别是通过选取面边界来指定加工区域。可以利用面或者面上的曲线和点来得到开放或者封闭的面边界。</a:t>
            </a:r>
          </a:p>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下面依然以图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2-2-17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所示零件进行介绍：</a:t>
            </a:r>
          </a:p>
        </p:txBody>
      </p:sp>
      <p:pic>
        <p:nvPicPr>
          <p:cNvPr id="7" name="图片 6">
            <a:extLst>
              <a:ext uri="{FF2B5EF4-FFF2-40B4-BE49-F238E27FC236}">
                <a16:creationId xmlns:a16="http://schemas.microsoft.com/office/drawing/2014/main" xmlns="" id="{9222B95F-A67E-DC5E-5BAA-ADCFB6808EB0}"/>
              </a:ext>
            </a:extLst>
          </p:cNvPr>
          <p:cNvPicPr>
            <a:picLocks noChangeAspect="1"/>
          </p:cNvPicPr>
          <p:nvPr/>
        </p:nvPicPr>
        <p:blipFill>
          <a:blip r:embed="rId2"/>
          <a:stretch>
            <a:fillRect/>
          </a:stretch>
        </p:blipFill>
        <p:spPr>
          <a:xfrm>
            <a:off x="1357259" y="3185836"/>
            <a:ext cx="2566670" cy="2057400"/>
          </a:xfrm>
          <a:prstGeom prst="rect">
            <a:avLst/>
          </a:prstGeom>
        </p:spPr>
      </p:pic>
      <p:pic>
        <p:nvPicPr>
          <p:cNvPr id="8" name="图片 7">
            <a:extLst>
              <a:ext uri="{FF2B5EF4-FFF2-40B4-BE49-F238E27FC236}">
                <a16:creationId xmlns:a16="http://schemas.microsoft.com/office/drawing/2014/main" xmlns="" id="{3E34A2A2-49F1-1F73-9960-26E82A661AE3}"/>
              </a:ext>
            </a:extLst>
          </p:cNvPr>
          <p:cNvPicPr>
            <a:picLocks noChangeAspect="1"/>
          </p:cNvPicPr>
          <p:nvPr/>
        </p:nvPicPr>
        <p:blipFill rotWithShape="1">
          <a:blip r:embed="rId3"/>
          <a:srcRect b="20305"/>
          <a:stretch/>
        </p:blipFill>
        <p:spPr bwMode="auto">
          <a:xfrm>
            <a:off x="4881217" y="3168762"/>
            <a:ext cx="2448970" cy="2057400"/>
          </a:xfrm>
          <a:prstGeom prst="rect">
            <a:avLst/>
          </a:prstGeom>
          <a:ln>
            <a:noFill/>
          </a:ln>
          <a:extLst>
            <a:ext uri="{53640926-AAD7-44D8-BBD7-CCE9431645EC}">
              <a14:shadowObscured xmlns:a14="http://schemas.microsoft.com/office/drawing/2010/main"/>
            </a:ext>
          </a:extLst>
        </p:spPr>
      </p:pic>
      <p:sp>
        <p:nvSpPr>
          <p:cNvPr id="10" name="文本框 9">
            <a:extLst>
              <a:ext uri="{FF2B5EF4-FFF2-40B4-BE49-F238E27FC236}">
                <a16:creationId xmlns:a16="http://schemas.microsoft.com/office/drawing/2014/main" xmlns="" id="{411A7F89-0E02-FEC2-4AF3-710588F0E3B7}"/>
              </a:ext>
            </a:extLst>
          </p:cNvPr>
          <p:cNvSpPr txBox="1"/>
          <p:nvPr/>
        </p:nvSpPr>
        <p:spPr>
          <a:xfrm>
            <a:off x="1691680" y="5382009"/>
            <a:ext cx="6048672" cy="369332"/>
          </a:xfrm>
          <a:prstGeom prst="rect">
            <a:avLst/>
          </a:prstGeom>
          <a:noFill/>
        </p:spPr>
        <p:txBody>
          <a:bodyPr wrap="square">
            <a:spAutoFit/>
          </a:bodyPr>
          <a:lstStyle/>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2-2-17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加工零件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2-2-18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模块选择</a:t>
            </a:r>
            <a:endParaRPr lang="zh-CN" alt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0" name="文本框 99"/>
          <p:cNvSpPr txBox="1"/>
          <p:nvPr/>
        </p:nvSpPr>
        <p:spPr>
          <a:xfrm>
            <a:off x="246697" y="1285131"/>
            <a:ext cx="8650605" cy="5776453"/>
          </a:xfrm>
          <a:prstGeom prst="rect">
            <a:avLst/>
          </a:prstGeom>
          <a:noFill/>
          <a:ln w="9525">
            <a:noFill/>
          </a:ln>
        </p:spPr>
        <p:txBody>
          <a:bodyPr wrap="square">
            <a:spAutoFit/>
          </a:bodyPr>
          <a:lstStyle/>
          <a:p>
            <a:pPr marL="0" indent="0" eaLnBrk="1" latinLnBrk="0" hangingPunct="1">
              <a:lnSpc>
                <a:spcPct val="160000"/>
              </a:lnSpc>
            </a:pPr>
            <a:r>
              <a:rPr lang="zh-CN" altLang="en-US" sz="1800" kern="0" dirty="0">
                <a:solidFill>
                  <a:schemeClr val="tx1">
                    <a:lumMod val="50000"/>
                  </a:schemeClr>
                </a:solidFill>
                <a:latin typeface="微软雅黑" panose="020B0503020204020204" charset="-122"/>
                <a:ea typeface="微软雅黑" panose="020B0503020204020204" charset="-122"/>
                <a:cs typeface="Times New Roman" panose="02020603050405020304" charset="0"/>
              </a:rPr>
              <a:t>加工步骤：</a:t>
            </a:r>
            <a:endParaRPr lang="en-US" altLang="zh-CN" sz="1800" kern="0" dirty="0">
              <a:solidFill>
                <a:schemeClr val="tx1">
                  <a:lumMod val="50000"/>
                </a:schemeClr>
              </a:solidFill>
              <a:latin typeface="微软雅黑" panose="020B0503020204020204" charset="-122"/>
              <a:ea typeface="微软雅黑" panose="020B0503020204020204" charset="-122"/>
              <a:cs typeface="Times New Roman" panose="02020603050405020304" charset="0"/>
            </a:endParaRPr>
          </a:p>
          <a:p>
            <a:pPr marL="0" indent="0" eaLnBrk="1" latinLnBrk="0" hangingPunct="1">
              <a:lnSpc>
                <a:spcPct val="160000"/>
              </a:lnSpc>
            </a:pPr>
            <a:r>
              <a:rPr lang="en-US" altLang="zh-CN" sz="1800" b="1" kern="0" dirty="0">
                <a:solidFill>
                  <a:schemeClr val="hlink"/>
                </a:solidFill>
                <a:latin typeface="Times New Roman" panose="02020603050405020304" charset="0"/>
                <a:cs typeface="Times New Roman" panose="02020603050405020304" charset="0"/>
              </a:rPr>
              <a:t>1.</a:t>
            </a:r>
            <a:r>
              <a:rPr lang="zh-CN" altLang="en-US" sz="1800" b="1" kern="0" dirty="0">
                <a:solidFill>
                  <a:schemeClr val="hlink"/>
                </a:solidFill>
                <a:latin typeface="Times New Roman" panose="02020603050405020304" charset="0"/>
                <a:cs typeface="Times New Roman" panose="02020603050405020304" charset="0"/>
              </a:rPr>
              <a:t>进入加工模块：</a:t>
            </a:r>
          </a:p>
          <a:p>
            <a:pPr marL="0" indent="0" eaLnBrk="1" latinLnBrk="0" hangingPunct="1">
              <a:lnSpc>
                <a:spcPct val="160000"/>
              </a:lnSpc>
            </a:pPr>
            <a:r>
              <a:rPr lang="zh-CN" altLang="en-US" sz="1800" b="1" kern="0" dirty="0">
                <a:solidFill>
                  <a:schemeClr val="hlink"/>
                </a:solidFill>
                <a:latin typeface="Times New Roman" panose="02020603050405020304" charset="0"/>
                <a:cs typeface="Times New Roman" panose="02020603050405020304" charset="0"/>
              </a:rPr>
              <a:t>（</a:t>
            </a:r>
            <a:r>
              <a:rPr lang="en-US" altLang="zh-CN" sz="1800" b="1" kern="0" dirty="0">
                <a:solidFill>
                  <a:schemeClr val="hlink"/>
                </a:solidFill>
                <a:latin typeface="Times New Roman" panose="02020603050405020304" charset="0"/>
                <a:cs typeface="Times New Roman" panose="02020603050405020304" charset="0"/>
              </a:rPr>
              <a:t>1</a:t>
            </a:r>
            <a:r>
              <a:rPr lang="zh-CN" altLang="en-US" sz="1800" b="1" kern="0" dirty="0">
                <a:solidFill>
                  <a:schemeClr val="hlink"/>
                </a:solidFill>
                <a:latin typeface="Times New Roman" panose="02020603050405020304" charset="0"/>
                <a:cs typeface="Times New Roman" panose="02020603050405020304" charset="0"/>
              </a:rPr>
              <a:t>）打开建模文件“图</a:t>
            </a:r>
            <a:r>
              <a:rPr lang="en-US" altLang="zh-CN" sz="1800" b="1" kern="0" dirty="0">
                <a:solidFill>
                  <a:schemeClr val="hlink"/>
                </a:solidFill>
                <a:latin typeface="Times New Roman" panose="02020603050405020304" charset="0"/>
                <a:cs typeface="Times New Roman" panose="02020603050405020304" charset="0"/>
              </a:rPr>
              <a:t>2-2-17”</a:t>
            </a:r>
            <a:r>
              <a:rPr lang="zh-CN" altLang="en-US" sz="1800" b="1" kern="0" dirty="0">
                <a:solidFill>
                  <a:schemeClr val="hlink"/>
                </a:solidFill>
                <a:latin typeface="Times New Roman" panose="02020603050405020304" charset="0"/>
                <a:cs typeface="Times New Roman" panose="02020603050405020304" charset="0"/>
              </a:rPr>
              <a:t>。</a:t>
            </a:r>
          </a:p>
          <a:p>
            <a:pPr marL="0" indent="0" eaLnBrk="1" latinLnBrk="0" hangingPunct="1">
              <a:lnSpc>
                <a:spcPct val="160000"/>
              </a:lnSpc>
            </a:pPr>
            <a:r>
              <a:rPr lang="zh-CN" altLang="en-US" sz="1800" b="1" kern="0" dirty="0">
                <a:solidFill>
                  <a:schemeClr val="hlink"/>
                </a:solidFill>
                <a:latin typeface="Times New Roman" panose="02020603050405020304" charset="0"/>
                <a:cs typeface="Times New Roman" panose="02020603050405020304" charset="0"/>
              </a:rPr>
              <a:t>（</a:t>
            </a:r>
            <a:r>
              <a:rPr lang="en-US" altLang="zh-CN" sz="1800" b="1" kern="0" dirty="0">
                <a:solidFill>
                  <a:schemeClr val="hlink"/>
                </a:solidFill>
                <a:latin typeface="Times New Roman" panose="02020603050405020304" charset="0"/>
                <a:cs typeface="Times New Roman" panose="02020603050405020304" charset="0"/>
              </a:rPr>
              <a:t>2</a:t>
            </a:r>
            <a:r>
              <a:rPr lang="zh-CN" altLang="en-US" sz="1800" b="1" kern="0" dirty="0">
                <a:solidFill>
                  <a:schemeClr val="hlink"/>
                </a:solidFill>
                <a:latin typeface="Times New Roman" panose="02020603050405020304" charset="0"/>
                <a:cs typeface="Times New Roman" panose="02020603050405020304" charset="0"/>
              </a:rPr>
              <a:t>） 进入加工环境。在“应用模块”功能选项卡中选择            加工按钮，弹出的“加工环境”对话框中“要创建的</a:t>
            </a:r>
            <a:r>
              <a:rPr lang="en-US" altLang="zh-CN" sz="1800" b="1" kern="0" dirty="0">
                <a:solidFill>
                  <a:schemeClr val="hlink"/>
                </a:solidFill>
                <a:latin typeface="Times New Roman" panose="02020603050405020304" charset="0"/>
                <a:cs typeface="Times New Roman" panose="02020603050405020304" charset="0"/>
              </a:rPr>
              <a:t>CAM</a:t>
            </a:r>
            <a:r>
              <a:rPr lang="zh-CN" altLang="en-US" sz="1800" b="1" kern="0" dirty="0">
                <a:solidFill>
                  <a:schemeClr val="hlink"/>
                </a:solidFill>
                <a:latin typeface="Times New Roman" panose="02020603050405020304" charset="0"/>
                <a:cs typeface="Times New Roman" panose="02020603050405020304" charset="0"/>
              </a:rPr>
              <a:t>组装”模块选择                选项，再按            按钮（如图</a:t>
            </a:r>
            <a:r>
              <a:rPr lang="en-US" altLang="zh-CN" sz="1800" b="1" kern="0" dirty="0">
                <a:solidFill>
                  <a:schemeClr val="hlink"/>
                </a:solidFill>
                <a:latin typeface="Times New Roman" panose="02020603050405020304" charset="0"/>
                <a:cs typeface="Times New Roman" panose="02020603050405020304" charset="0"/>
              </a:rPr>
              <a:t>2-2-18</a:t>
            </a:r>
            <a:r>
              <a:rPr lang="zh-CN" altLang="en-US" sz="1800" b="1" kern="0" dirty="0">
                <a:solidFill>
                  <a:schemeClr val="hlink"/>
                </a:solidFill>
                <a:latin typeface="Times New Roman" panose="02020603050405020304" charset="0"/>
                <a:cs typeface="Times New Roman" panose="02020603050405020304" charset="0"/>
              </a:rPr>
              <a:t>）。</a:t>
            </a: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en-US" altLang="zh-CN"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7" name="图片 16">
            <a:extLst>
              <a:ext uri="{FF2B5EF4-FFF2-40B4-BE49-F238E27FC236}">
                <a16:creationId xmlns:a16="http://schemas.microsoft.com/office/drawing/2014/main" xmlns="" id="{2F9805D7-7282-8E27-DB68-CD36B7F64466}"/>
              </a:ext>
            </a:extLst>
          </p:cNvPr>
          <p:cNvPicPr>
            <a:picLocks noChangeAspect="1"/>
          </p:cNvPicPr>
          <p:nvPr/>
        </p:nvPicPr>
        <p:blipFill rotWithShape="1">
          <a:blip r:embed="rId2"/>
          <a:srcRect b="40000"/>
          <a:stretch/>
        </p:blipFill>
        <p:spPr bwMode="auto">
          <a:xfrm>
            <a:off x="5868144" y="2708920"/>
            <a:ext cx="419100" cy="314325"/>
          </a:xfrm>
          <a:prstGeom prst="rect">
            <a:avLst/>
          </a:prstGeom>
          <a:ln>
            <a:noFill/>
          </a:ln>
          <a:extLst>
            <a:ext uri="{53640926-AAD7-44D8-BBD7-CCE9431645EC}">
              <a14:shadowObscured xmlns:a14="http://schemas.microsoft.com/office/drawing/2010/main"/>
            </a:ext>
          </a:extLst>
        </p:spPr>
      </p:pic>
      <p:pic>
        <p:nvPicPr>
          <p:cNvPr id="18" name="图片 17">
            <a:extLst>
              <a:ext uri="{FF2B5EF4-FFF2-40B4-BE49-F238E27FC236}">
                <a16:creationId xmlns:a16="http://schemas.microsoft.com/office/drawing/2014/main" xmlns="" id="{605406A2-C847-295A-C6CB-8497C27B3B71}"/>
              </a:ext>
            </a:extLst>
          </p:cNvPr>
          <p:cNvPicPr>
            <a:picLocks noChangeAspect="1"/>
          </p:cNvPicPr>
          <p:nvPr/>
        </p:nvPicPr>
        <p:blipFill>
          <a:blip r:embed="rId3"/>
          <a:stretch>
            <a:fillRect/>
          </a:stretch>
        </p:blipFill>
        <p:spPr>
          <a:xfrm>
            <a:off x="5220072" y="3276600"/>
            <a:ext cx="762000" cy="152400"/>
          </a:xfrm>
          <a:prstGeom prst="rect">
            <a:avLst/>
          </a:prstGeom>
        </p:spPr>
      </p:pic>
      <p:pic>
        <p:nvPicPr>
          <p:cNvPr id="19" name="图片 18">
            <a:extLst>
              <a:ext uri="{FF2B5EF4-FFF2-40B4-BE49-F238E27FC236}">
                <a16:creationId xmlns:a16="http://schemas.microsoft.com/office/drawing/2014/main" xmlns="" id="{5702A820-F392-1091-070B-A2F2A1ED0B14}"/>
              </a:ext>
            </a:extLst>
          </p:cNvPr>
          <p:cNvPicPr>
            <a:picLocks noChangeAspect="1"/>
          </p:cNvPicPr>
          <p:nvPr/>
        </p:nvPicPr>
        <p:blipFill>
          <a:blip r:embed="rId4"/>
          <a:stretch>
            <a:fillRect/>
          </a:stretch>
        </p:blipFill>
        <p:spPr>
          <a:xfrm>
            <a:off x="7380312" y="3215005"/>
            <a:ext cx="444500" cy="213995"/>
          </a:xfrm>
          <a:prstGeom prst="rect">
            <a:avLst/>
          </a:prstGeom>
        </p:spPr>
      </p:pic>
      <p:pic>
        <p:nvPicPr>
          <p:cNvPr id="20" name="图片 19">
            <a:extLst>
              <a:ext uri="{FF2B5EF4-FFF2-40B4-BE49-F238E27FC236}">
                <a16:creationId xmlns:a16="http://schemas.microsoft.com/office/drawing/2014/main" xmlns="" id="{1DCDF562-FF52-1F5A-CF66-E55FBE7D3E26}"/>
              </a:ext>
            </a:extLst>
          </p:cNvPr>
          <p:cNvPicPr>
            <a:picLocks noChangeAspect="1"/>
          </p:cNvPicPr>
          <p:nvPr/>
        </p:nvPicPr>
        <p:blipFill rotWithShape="1">
          <a:blip r:embed="rId5"/>
          <a:srcRect b="20305"/>
          <a:stretch/>
        </p:blipFill>
        <p:spPr bwMode="auto">
          <a:xfrm>
            <a:off x="3734544" y="3861048"/>
            <a:ext cx="2343150" cy="1968500"/>
          </a:xfrm>
          <a:prstGeom prst="rect">
            <a:avLst/>
          </a:prstGeom>
          <a:ln>
            <a:noFill/>
          </a:ln>
          <a:extLst>
            <a:ext uri="{53640926-AAD7-44D8-BBD7-CCE9431645EC}">
              <a14:shadowObscured xmlns:a14="http://schemas.microsoft.com/office/drawing/2010/main"/>
            </a:ext>
          </a:extLst>
        </p:spPr>
      </p:pic>
      <p:sp>
        <p:nvSpPr>
          <p:cNvPr id="22" name="文本框 21">
            <a:extLst>
              <a:ext uri="{FF2B5EF4-FFF2-40B4-BE49-F238E27FC236}">
                <a16:creationId xmlns:a16="http://schemas.microsoft.com/office/drawing/2014/main" xmlns="" id="{89D94E4E-F5A4-993A-80D0-4A659BF0E7A8}"/>
              </a:ext>
            </a:extLst>
          </p:cNvPr>
          <p:cNvSpPr txBox="1"/>
          <p:nvPr/>
        </p:nvSpPr>
        <p:spPr>
          <a:xfrm>
            <a:off x="3923928" y="5955268"/>
            <a:ext cx="2343150"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2-2-18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模块选择</a:t>
            </a:r>
            <a:endParaRPr lang="zh-CN" altLang="en-US" dirty="0"/>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3" name="文本框 12">
            <a:extLst>
              <a:ext uri="{FF2B5EF4-FFF2-40B4-BE49-F238E27FC236}">
                <a16:creationId xmlns:a16="http://schemas.microsoft.com/office/drawing/2014/main" xmlns="" id="{8370C639-2B8E-CBD9-F591-70075E1CCB2E}"/>
              </a:ext>
            </a:extLst>
          </p:cNvPr>
          <p:cNvSpPr txBox="1"/>
          <p:nvPr/>
        </p:nvSpPr>
        <p:spPr>
          <a:xfrm>
            <a:off x="457200" y="1285130"/>
            <a:ext cx="8291264" cy="2862322"/>
          </a:xfrm>
          <a:prstGeom prst="rect">
            <a:avLst/>
          </a:prstGeom>
          <a:noFill/>
        </p:spPr>
        <p:txBody>
          <a:bodyPr wrap="square">
            <a:spAutoFit/>
          </a:bodyPr>
          <a:lstStyle/>
          <a:p>
            <a:r>
              <a:rPr lang="en-US" altLang="zh-CN" dirty="0"/>
              <a:t>2.</a:t>
            </a:r>
            <a:r>
              <a:rPr lang="zh-CN" altLang="en-US" dirty="0"/>
              <a:t>创建几何体模块；</a:t>
            </a:r>
          </a:p>
          <a:p>
            <a:r>
              <a:rPr lang="zh-CN" altLang="en-US" dirty="0"/>
              <a:t>（</a:t>
            </a:r>
            <a:r>
              <a:rPr lang="en-US" altLang="zh-CN" dirty="0"/>
              <a:t>1</a:t>
            </a:r>
            <a:r>
              <a:rPr lang="zh-CN" altLang="en-US" dirty="0"/>
              <a:t>）进入几何视图界面。点击       几何视图图标，进入几何视图界面。</a:t>
            </a:r>
            <a:endParaRPr lang="en-US" altLang="zh-CN" dirty="0"/>
          </a:p>
          <a:p>
            <a:r>
              <a:rPr lang="zh-CN" altLang="en-US" dirty="0"/>
              <a:t>双击                   图标，弹出“</a:t>
            </a:r>
            <a:r>
              <a:rPr lang="en-US" altLang="zh-CN" dirty="0"/>
              <a:t>MCS </a:t>
            </a:r>
            <a:r>
              <a:rPr lang="zh-CN" altLang="en-US" dirty="0"/>
              <a:t>铣削”对话框。</a:t>
            </a:r>
          </a:p>
          <a:p>
            <a:r>
              <a:rPr lang="zh-CN" altLang="en-US" dirty="0"/>
              <a:t>（</a:t>
            </a:r>
            <a:r>
              <a:rPr lang="en-US" altLang="zh-CN" dirty="0"/>
              <a:t>2</a:t>
            </a:r>
            <a:r>
              <a:rPr lang="zh-CN" altLang="en-US" dirty="0"/>
              <a:t>）机床坐标系的设置</a:t>
            </a:r>
          </a:p>
          <a:p>
            <a:r>
              <a:rPr lang="zh-CN" altLang="en-US" dirty="0"/>
              <a:t>在“</a:t>
            </a:r>
            <a:r>
              <a:rPr lang="en-US" altLang="zh-CN" dirty="0"/>
              <a:t>MCS </a:t>
            </a:r>
            <a:r>
              <a:rPr lang="zh-CN" altLang="en-US" dirty="0"/>
              <a:t>铣削”对话框点击           ，系统弹出“坐标系”对话框。单击           图标，弹出图</a:t>
            </a:r>
            <a:r>
              <a:rPr lang="en-US" altLang="zh-CN" dirty="0"/>
              <a:t>2-2-19</a:t>
            </a:r>
            <a:r>
              <a:rPr lang="zh-CN" altLang="en-US" dirty="0"/>
              <a:t>所示“点”的对话框，在“</a:t>
            </a:r>
            <a:r>
              <a:rPr lang="en-US" altLang="zh-CN" dirty="0"/>
              <a:t>Z”</a:t>
            </a:r>
            <a:r>
              <a:rPr lang="zh-CN" altLang="en-US" dirty="0"/>
              <a:t>对话框中输入零件的高度“</a:t>
            </a:r>
            <a:r>
              <a:rPr lang="en-US" altLang="zh-CN" dirty="0"/>
              <a:t>28”</a:t>
            </a:r>
            <a:r>
              <a:rPr lang="zh-CN" altLang="en-US" dirty="0"/>
              <a:t>。点击        按键返回，得到图</a:t>
            </a:r>
            <a:r>
              <a:rPr lang="en-US" altLang="zh-CN" dirty="0"/>
              <a:t>2-2-20</a:t>
            </a:r>
            <a:r>
              <a:rPr lang="zh-CN" altLang="en-US" dirty="0"/>
              <a:t>的机床坐标系的创建。</a:t>
            </a:r>
            <a:endParaRPr lang="en-US" altLang="zh-CN" dirty="0"/>
          </a:p>
          <a:p>
            <a:r>
              <a:rPr lang="zh-CN" altLang="en-US" dirty="0"/>
              <a:t>在“</a:t>
            </a:r>
            <a:r>
              <a:rPr lang="en-US" altLang="zh-CN" dirty="0"/>
              <a:t>MCS </a:t>
            </a:r>
            <a:r>
              <a:rPr lang="zh-CN" altLang="en-US" dirty="0"/>
              <a:t>铣削”对话框中的“安全设置”模块的安全设置选项，选择“平面”选项。点击           图标，弹出“平面”对话框，选择图</a:t>
            </a:r>
            <a:r>
              <a:rPr lang="en-US" altLang="zh-CN" dirty="0"/>
              <a:t>2-2-21</a:t>
            </a:r>
            <a:r>
              <a:rPr lang="zh-CN" altLang="en-US" dirty="0"/>
              <a:t>所示的平面，在距离对话框输入值“</a:t>
            </a:r>
            <a:r>
              <a:rPr lang="en-US" altLang="zh-CN" dirty="0"/>
              <a:t>5”</a:t>
            </a:r>
            <a:r>
              <a:rPr lang="zh-CN" altLang="en-US" dirty="0"/>
              <a:t>。点击           完成安全平面的设置。</a:t>
            </a:r>
          </a:p>
        </p:txBody>
      </p:sp>
      <p:pic>
        <p:nvPicPr>
          <p:cNvPr id="14" name="图片 13">
            <a:extLst>
              <a:ext uri="{FF2B5EF4-FFF2-40B4-BE49-F238E27FC236}">
                <a16:creationId xmlns:a16="http://schemas.microsoft.com/office/drawing/2014/main" xmlns="" id="{94DF1DA9-D40F-30F2-81A5-0E388BB8A22A}"/>
              </a:ext>
            </a:extLst>
          </p:cNvPr>
          <p:cNvPicPr>
            <a:picLocks noChangeAspect="1"/>
          </p:cNvPicPr>
          <p:nvPr/>
        </p:nvPicPr>
        <p:blipFill>
          <a:blip r:embed="rId2"/>
          <a:stretch>
            <a:fillRect/>
          </a:stretch>
        </p:blipFill>
        <p:spPr>
          <a:xfrm>
            <a:off x="3779912" y="1628800"/>
            <a:ext cx="228600" cy="257175"/>
          </a:xfrm>
          <a:prstGeom prst="rect">
            <a:avLst/>
          </a:prstGeom>
        </p:spPr>
      </p:pic>
      <p:pic>
        <p:nvPicPr>
          <p:cNvPr id="15" name="图片 14">
            <a:extLst>
              <a:ext uri="{FF2B5EF4-FFF2-40B4-BE49-F238E27FC236}">
                <a16:creationId xmlns:a16="http://schemas.microsoft.com/office/drawing/2014/main" xmlns="" id="{62CDEEC0-B23A-4028-5793-6E8FE6DB7C6E}"/>
              </a:ext>
            </a:extLst>
          </p:cNvPr>
          <p:cNvPicPr>
            <a:picLocks noChangeAspect="1"/>
          </p:cNvPicPr>
          <p:nvPr/>
        </p:nvPicPr>
        <p:blipFill>
          <a:blip r:embed="rId3"/>
          <a:stretch>
            <a:fillRect/>
          </a:stretch>
        </p:blipFill>
        <p:spPr>
          <a:xfrm>
            <a:off x="1187624" y="2003826"/>
            <a:ext cx="882650" cy="206375"/>
          </a:xfrm>
          <a:prstGeom prst="rect">
            <a:avLst/>
          </a:prstGeom>
        </p:spPr>
      </p:pic>
      <p:pic>
        <p:nvPicPr>
          <p:cNvPr id="16" name="图片 15">
            <a:extLst>
              <a:ext uri="{FF2B5EF4-FFF2-40B4-BE49-F238E27FC236}">
                <a16:creationId xmlns:a16="http://schemas.microsoft.com/office/drawing/2014/main" xmlns="" id="{34525734-733A-8002-CA43-C2DCA4C0F866}"/>
              </a:ext>
            </a:extLst>
          </p:cNvPr>
          <p:cNvPicPr>
            <a:picLocks noChangeAspect="1"/>
          </p:cNvPicPr>
          <p:nvPr/>
        </p:nvPicPr>
        <p:blipFill>
          <a:blip r:embed="rId4"/>
          <a:stretch>
            <a:fillRect/>
          </a:stretch>
        </p:blipFill>
        <p:spPr>
          <a:xfrm>
            <a:off x="3275856" y="2420888"/>
            <a:ext cx="228600" cy="228600"/>
          </a:xfrm>
          <a:prstGeom prst="rect">
            <a:avLst/>
          </a:prstGeom>
        </p:spPr>
      </p:pic>
      <p:pic>
        <p:nvPicPr>
          <p:cNvPr id="17" name="图片 16">
            <a:extLst>
              <a:ext uri="{FF2B5EF4-FFF2-40B4-BE49-F238E27FC236}">
                <a16:creationId xmlns:a16="http://schemas.microsoft.com/office/drawing/2014/main" xmlns="" id="{BCB6E4B4-90BE-EB1C-9E0A-F8D79AA913C6}"/>
              </a:ext>
            </a:extLst>
          </p:cNvPr>
          <p:cNvPicPr>
            <a:picLocks noChangeAspect="1"/>
          </p:cNvPicPr>
          <p:nvPr/>
        </p:nvPicPr>
        <p:blipFill>
          <a:blip r:embed="rId5"/>
          <a:stretch>
            <a:fillRect/>
          </a:stretch>
        </p:blipFill>
        <p:spPr>
          <a:xfrm>
            <a:off x="7380312" y="2420888"/>
            <a:ext cx="228600" cy="228600"/>
          </a:xfrm>
          <a:prstGeom prst="rect">
            <a:avLst/>
          </a:prstGeom>
        </p:spPr>
      </p:pic>
      <p:pic>
        <p:nvPicPr>
          <p:cNvPr id="18" name="图片 17">
            <a:extLst>
              <a:ext uri="{FF2B5EF4-FFF2-40B4-BE49-F238E27FC236}">
                <a16:creationId xmlns:a16="http://schemas.microsoft.com/office/drawing/2014/main" xmlns="" id="{6FF40E49-3E85-AE46-CAB6-F6B5BAB25544}"/>
              </a:ext>
            </a:extLst>
          </p:cNvPr>
          <p:cNvPicPr>
            <a:picLocks noChangeAspect="1"/>
          </p:cNvPicPr>
          <p:nvPr/>
        </p:nvPicPr>
        <p:blipFill>
          <a:blip r:embed="rId6"/>
          <a:stretch>
            <a:fillRect/>
          </a:stretch>
        </p:blipFill>
        <p:spPr>
          <a:xfrm>
            <a:off x="8040588" y="2708920"/>
            <a:ext cx="419100" cy="201930"/>
          </a:xfrm>
          <a:prstGeom prst="rect">
            <a:avLst/>
          </a:prstGeom>
        </p:spPr>
      </p:pic>
      <p:pic>
        <p:nvPicPr>
          <p:cNvPr id="22" name="图片 21">
            <a:extLst>
              <a:ext uri="{FF2B5EF4-FFF2-40B4-BE49-F238E27FC236}">
                <a16:creationId xmlns:a16="http://schemas.microsoft.com/office/drawing/2014/main" xmlns="" id="{6B8AA89E-FB75-9978-8351-720BA3466663}"/>
              </a:ext>
            </a:extLst>
          </p:cNvPr>
          <p:cNvPicPr>
            <a:picLocks noChangeAspect="1"/>
          </p:cNvPicPr>
          <p:nvPr/>
        </p:nvPicPr>
        <p:blipFill>
          <a:blip r:embed="rId7"/>
          <a:stretch>
            <a:fillRect/>
          </a:stretch>
        </p:blipFill>
        <p:spPr>
          <a:xfrm>
            <a:off x="969308" y="3501008"/>
            <a:ext cx="228600" cy="228600"/>
          </a:xfrm>
          <a:prstGeom prst="rect">
            <a:avLst/>
          </a:prstGeom>
        </p:spPr>
      </p:pic>
      <p:pic>
        <p:nvPicPr>
          <p:cNvPr id="23" name="图片 22">
            <a:extLst>
              <a:ext uri="{FF2B5EF4-FFF2-40B4-BE49-F238E27FC236}">
                <a16:creationId xmlns:a16="http://schemas.microsoft.com/office/drawing/2014/main" xmlns="" id="{8B06ED08-2E4F-5E69-4CBC-84131B6F5070}"/>
              </a:ext>
            </a:extLst>
          </p:cNvPr>
          <p:cNvPicPr>
            <a:picLocks noChangeAspect="1"/>
          </p:cNvPicPr>
          <p:nvPr/>
        </p:nvPicPr>
        <p:blipFill>
          <a:blip r:embed="rId8"/>
          <a:stretch>
            <a:fillRect/>
          </a:stretch>
        </p:blipFill>
        <p:spPr>
          <a:xfrm>
            <a:off x="2070274" y="3846107"/>
            <a:ext cx="552450" cy="266700"/>
          </a:xfrm>
          <a:prstGeom prst="rect">
            <a:avLst/>
          </a:prstGeom>
        </p:spPr>
      </p:pic>
      <p:pic>
        <p:nvPicPr>
          <p:cNvPr id="24" name="图片 23">
            <a:extLst>
              <a:ext uri="{FF2B5EF4-FFF2-40B4-BE49-F238E27FC236}">
                <a16:creationId xmlns:a16="http://schemas.microsoft.com/office/drawing/2014/main" xmlns="" id="{CDFA4868-F27A-BCBA-A4F9-9FCB1493B1AD}"/>
              </a:ext>
            </a:extLst>
          </p:cNvPr>
          <p:cNvPicPr>
            <a:picLocks noChangeAspect="1"/>
          </p:cNvPicPr>
          <p:nvPr/>
        </p:nvPicPr>
        <p:blipFill>
          <a:blip r:embed="rId9"/>
          <a:stretch>
            <a:fillRect/>
          </a:stretch>
        </p:blipFill>
        <p:spPr>
          <a:xfrm>
            <a:off x="240328" y="4112807"/>
            <a:ext cx="1915160" cy="2303780"/>
          </a:xfrm>
          <a:prstGeom prst="rect">
            <a:avLst/>
          </a:prstGeom>
        </p:spPr>
      </p:pic>
      <p:pic>
        <p:nvPicPr>
          <p:cNvPr id="25" name="图片 24">
            <a:extLst>
              <a:ext uri="{FF2B5EF4-FFF2-40B4-BE49-F238E27FC236}">
                <a16:creationId xmlns:a16="http://schemas.microsoft.com/office/drawing/2014/main" xmlns="" id="{DDA5F335-9F35-3612-ACD4-99AE2372884F}"/>
              </a:ext>
            </a:extLst>
          </p:cNvPr>
          <p:cNvPicPr>
            <a:picLocks noChangeAspect="1"/>
          </p:cNvPicPr>
          <p:nvPr/>
        </p:nvPicPr>
        <p:blipFill>
          <a:blip r:embed="rId10"/>
          <a:stretch>
            <a:fillRect/>
          </a:stretch>
        </p:blipFill>
        <p:spPr>
          <a:xfrm>
            <a:off x="2321696" y="4080899"/>
            <a:ext cx="3230245" cy="2298700"/>
          </a:xfrm>
          <a:prstGeom prst="rect">
            <a:avLst/>
          </a:prstGeom>
        </p:spPr>
      </p:pic>
      <p:pic>
        <p:nvPicPr>
          <p:cNvPr id="26" name="图片 25">
            <a:extLst>
              <a:ext uri="{FF2B5EF4-FFF2-40B4-BE49-F238E27FC236}">
                <a16:creationId xmlns:a16="http://schemas.microsoft.com/office/drawing/2014/main" xmlns="" id="{7552721C-08BF-FC11-7BE2-ECECAC96DD44}"/>
              </a:ext>
            </a:extLst>
          </p:cNvPr>
          <p:cNvPicPr>
            <a:picLocks noChangeAspect="1"/>
          </p:cNvPicPr>
          <p:nvPr/>
        </p:nvPicPr>
        <p:blipFill>
          <a:blip r:embed="rId11"/>
          <a:stretch>
            <a:fillRect/>
          </a:stretch>
        </p:blipFill>
        <p:spPr>
          <a:xfrm>
            <a:off x="5718149" y="4080899"/>
            <a:ext cx="3248751" cy="2303780"/>
          </a:xfrm>
          <a:prstGeom prst="rect">
            <a:avLst/>
          </a:prstGeom>
        </p:spPr>
      </p:pic>
      <p:sp>
        <p:nvSpPr>
          <p:cNvPr id="28" name="文本框 27">
            <a:extLst>
              <a:ext uri="{FF2B5EF4-FFF2-40B4-BE49-F238E27FC236}">
                <a16:creationId xmlns:a16="http://schemas.microsoft.com/office/drawing/2014/main" xmlns="" id="{A36F33BF-66AF-DA28-C0F6-517925D037CC}"/>
              </a:ext>
            </a:extLst>
          </p:cNvPr>
          <p:cNvSpPr txBox="1"/>
          <p:nvPr/>
        </p:nvSpPr>
        <p:spPr>
          <a:xfrm>
            <a:off x="-180528" y="6178664"/>
            <a:ext cx="6744530" cy="369332"/>
          </a:xfrm>
          <a:prstGeom prst="rect">
            <a:avLst/>
          </a:prstGeom>
          <a:noFill/>
        </p:spPr>
        <p:txBody>
          <a:bodyPr wrap="square">
            <a:spAutoFit/>
          </a:bodyPr>
          <a:lstStyle/>
          <a:p>
            <a:pPr indent="1333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2-2-19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加工原点的设置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2-2-20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加工原点的坐标</a:t>
            </a:r>
          </a:p>
        </p:txBody>
      </p:sp>
      <p:sp>
        <p:nvSpPr>
          <p:cNvPr id="30" name="文本框 29">
            <a:extLst>
              <a:ext uri="{FF2B5EF4-FFF2-40B4-BE49-F238E27FC236}">
                <a16:creationId xmlns:a16="http://schemas.microsoft.com/office/drawing/2014/main" xmlns="" id="{2C295858-24B0-0038-65FC-C34646A57797}"/>
              </a:ext>
            </a:extLst>
          </p:cNvPr>
          <p:cNvSpPr txBox="1"/>
          <p:nvPr/>
        </p:nvSpPr>
        <p:spPr>
          <a:xfrm>
            <a:off x="5652120" y="6139934"/>
            <a:ext cx="3168352"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2-2-21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安全平面的设置</a:t>
            </a: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6" name="文本框 5">
            <a:extLst>
              <a:ext uri="{FF2B5EF4-FFF2-40B4-BE49-F238E27FC236}">
                <a16:creationId xmlns:a16="http://schemas.microsoft.com/office/drawing/2014/main" xmlns="" id="{C204A372-4D9D-0BF2-DCC0-8BB66B85BCC6}"/>
              </a:ext>
            </a:extLst>
          </p:cNvPr>
          <p:cNvSpPr txBox="1"/>
          <p:nvPr/>
        </p:nvSpPr>
        <p:spPr>
          <a:xfrm>
            <a:off x="251520" y="1196752"/>
            <a:ext cx="8496944" cy="2585323"/>
          </a:xfrm>
          <a:prstGeom prst="rect">
            <a:avLst/>
          </a:prstGeom>
          <a:noFill/>
        </p:spPr>
        <p:txBody>
          <a:bodyPr wrap="square">
            <a:spAutoFit/>
          </a:bodyPr>
          <a:lstStyle/>
          <a:p>
            <a:r>
              <a:rPr lang="en-US" altLang="zh-CN" dirty="0"/>
              <a:t>3.</a:t>
            </a:r>
            <a:r>
              <a:rPr lang="zh-CN" altLang="en-US" dirty="0"/>
              <a:t>创建毛坯几何体</a:t>
            </a:r>
          </a:p>
          <a:p>
            <a:r>
              <a:rPr lang="zh-CN" altLang="en-US" dirty="0"/>
              <a:t>（</a:t>
            </a:r>
            <a:r>
              <a:rPr lang="en-US" altLang="zh-CN" dirty="0"/>
              <a:t>1</a:t>
            </a:r>
            <a:r>
              <a:rPr lang="zh-CN" altLang="en-US" dirty="0"/>
              <a:t>）点击                   图标中的“</a:t>
            </a:r>
            <a:r>
              <a:rPr lang="en-US" altLang="zh-CN" dirty="0"/>
              <a:t>+”</a:t>
            </a:r>
            <a:r>
              <a:rPr lang="zh-CN" altLang="en-US" dirty="0"/>
              <a:t>，展开列表。双击                 图标，弹出“工件”对话框。</a:t>
            </a:r>
          </a:p>
          <a:p>
            <a:r>
              <a:rPr lang="zh-CN" altLang="en-US" dirty="0"/>
              <a:t>（</a:t>
            </a:r>
            <a:r>
              <a:rPr lang="en-US" altLang="zh-CN" dirty="0"/>
              <a:t>2</a:t>
            </a:r>
            <a:r>
              <a:rPr lang="zh-CN" altLang="en-US" dirty="0"/>
              <a:t>） 点击指定部件        图标，弹出“部件几何体”对话框，选取加工零件作为加工最终部件，并           返回“工件”对话框。</a:t>
            </a:r>
          </a:p>
          <a:p>
            <a:r>
              <a:rPr lang="zh-CN" altLang="en-US" dirty="0"/>
              <a:t>（</a:t>
            </a:r>
            <a:r>
              <a:rPr lang="en-US" altLang="zh-CN" dirty="0"/>
              <a:t>3</a:t>
            </a:r>
            <a:r>
              <a:rPr lang="zh-CN" altLang="en-US" dirty="0"/>
              <a:t>） 点击指定毛坯        图标，弹出“毛坯几何体”对话框，点击           对话框右侧的 图标，选取              选项，点击           返回“工件”对话框。</a:t>
            </a:r>
          </a:p>
          <a:p>
            <a:r>
              <a:rPr lang="zh-CN" altLang="en-US" dirty="0"/>
              <a:t>（</a:t>
            </a:r>
            <a:r>
              <a:rPr lang="en-US" altLang="zh-CN" dirty="0"/>
              <a:t>4</a:t>
            </a:r>
            <a:r>
              <a:rPr lang="zh-CN" altLang="en-US" dirty="0"/>
              <a:t>） 点击显示           图标，观察设置的部件和毛坯是否符合要求，如图</a:t>
            </a:r>
            <a:r>
              <a:rPr lang="en-US" altLang="zh-CN" dirty="0"/>
              <a:t>2-2-22</a:t>
            </a:r>
            <a:r>
              <a:rPr lang="zh-CN" altLang="en-US" dirty="0"/>
              <a:t>所示。</a:t>
            </a:r>
          </a:p>
        </p:txBody>
      </p:sp>
      <p:pic>
        <p:nvPicPr>
          <p:cNvPr id="7" name="图片 6">
            <a:extLst>
              <a:ext uri="{FF2B5EF4-FFF2-40B4-BE49-F238E27FC236}">
                <a16:creationId xmlns:a16="http://schemas.microsoft.com/office/drawing/2014/main" xmlns="" id="{F0628CB0-6051-0693-0500-9C65F656688C}"/>
              </a:ext>
            </a:extLst>
          </p:cNvPr>
          <p:cNvPicPr>
            <a:picLocks noChangeAspect="1"/>
          </p:cNvPicPr>
          <p:nvPr/>
        </p:nvPicPr>
        <p:blipFill>
          <a:blip r:embed="rId2"/>
          <a:stretch>
            <a:fillRect/>
          </a:stretch>
        </p:blipFill>
        <p:spPr>
          <a:xfrm>
            <a:off x="1475656" y="1628800"/>
            <a:ext cx="929640" cy="144780"/>
          </a:xfrm>
          <a:prstGeom prst="rect">
            <a:avLst/>
          </a:prstGeom>
        </p:spPr>
      </p:pic>
      <p:pic>
        <p:nvPicPr>
          <p:cNvPr id="8" name="图片 7">
            <a:extLst>
              <a:ext uri="{FF2B5EF4-FFF2-40B4-BE49-F238E27FC236}">
                <a16:creationId xmlns:a16="http://schemas.microsoft.com/office/drawing/2014/main" xmlns="" id="{D4DEF419-4EE8-A400-F439-2D71C5FC5B30}"/>
              </a:ext>
            </a:extLst>
          </p:cNvPr>
          <p:cNvPicPr>
            <a:picLocks noChangeAspect="1"/>
          </p:cNvPicPr>
          <p:nvPr/>
        </p:nvPicPr>
        <p:blipFill>
          <a:blip r:embed="rId3"/>
          <a:stretch>
            <a:fillRect/>
          </a:stretch>
        </p:blipFill>
        <p:spPr>
          <a:xfrm>
            <a:off x="5652120" y="1552600"/>
            <a:ext cx="975360" cy="152400"/>
          </a:xfrm>
          <a:prstGeom prst="rect">
            <a:avLst/>
          </a:prstGeom>
        </p:spPr>
      </p:pic>
      <p:pic>
        <p:nvPicPr>
          <p:cNvPr id="10" name="图片 9">
            <a:extLst>
              <a:ext uri="{FF2B5EF4-FFF2-40B4-BE49-F238E27FC236}">
                <a16:creationId xmlns:a16="http://schemas.microsoft.com/office/drawing/2014/main" xmlns="" id="{FF1334D0-FDB0-1B82-37AD-96C5A81ED891}"/>
              </a:ext>
            </a:extLst>
          </p:cNvPr>
          <p:cNvPicPr>
            <a:picLocks noChangeAspect="1"/>
          </p:cNvPicPr>
          <p:nvPr/>
        </p:nvPicPr>
        <p:blipFill>
          <a:blip r:embed="rId4"/>
          <a:stretch>
            <a:fillRect/>
          </a:stretch>
        </p:blipFill>
        <p:spPr>
          <a:xfrm>
            <a:off x="2483768" y="2107074"/>
            <a:ext cx="243840" cy="243840"/>
          </a:xfrm>
          <a:prstGeom prst="rect">
            <a:avLst/>
          </a:prstGeom>
        </p:spPr>
      </p:pic>
      <p:pic>
        <p:nvPicPr>
          <p:cNvPr id="12" name="图片 11">
            <a:extLst>
              <a:ext uri="{FF2B5EF4-FFF2-40B4-BE49-F238E27FC236}">
                <a16:creationId xmlns:a16="http://schemas.microsoft.com/office/drawing/2014/main" xmlns="" id="{5761DA71-EB15-F221-00FC-1C9961F0B559}"/>
              </a:ext>
            </a:extLst>
          </p:cNvPr>
          <p:cNvPicPr>
            <a:picLocks noChangeAspect="1"/>
          </p:cNvPicPr>
          <p:nvPr/>
        </p:nvPicPr>
        <p:blipFill>
          <a:blip r:embed="rId5"/>
          <a:stretch>
            <a:fillRect/>
          </a:stretch>
        </p:blipFill>
        <p:spPr>
          <a:xfrm>
            <a:off x="1835696" y="2346480"/>
            <a:ext cx="487680" cy="236220"/>
          </a:xfrm>
          <a:prstGeom prst="rect">
            <a:avLst/>
          </a:prstGeom>
        </p:spPr>
      </p:pic>
      <p:pic>
        <p:nvPicPr>
          <p:cNvPr id="13" name="图片 12">
            <a:extLst>
              <a:ext uri="{FF2B5EF4-FFF2-40B4-BE49-F238E27FC236}">
                <a16:creationId xmlns:a16="http://schemas.microsoft.com/office/drawing/2014/main" xmlns="" id="{AA285889-4479-704E-7E67-118C1B1EAAB6}"/>
              </a:ext>
            </a:extLst>
          </p:cNvPr>
          <p:cNvPicPr>
            <a:picLocks noChangeAspect="1"/>
          </p:cNvPicPr>
          <p:nvPr/>
        </p:nvPicPr>
        <p:blipFill>
          <a:blip r:embed="rId6"/>
          <a:stretch>
            <a:fillRect/>
          </a:stretch>
        </p:blipFill>
        <p:spPr>
          <a:xfrm>
            <a:off x="2438048" y="2582700"/>
            <a:ext cx="243840" cy="243840"/>
          </a:xfrm>
          <a:prstGeom prst="rect">
            <a:avLst/>
          </a:prstGeom>
        </p:spPr>
      </p:pic>
      <p:pic>
        <p:nvPicPr>
          <p:cNvPr id="14" name="图片 13">
            <a:extLst>
              <a:ext uri="{FF2B5EF4-FFF2-40B4-BE49-F238E27FC236}">
                <a16:creationId xmlns:a16="http://schemas.microsoft.com/office/drawing/2014/main" xmlns="" id="{DD59FA84-8E8A-13CD-365F-7646ADF38D18}"/>
              </a:ext>
            </a:extLst>
          </p:cNvPr>
          <p:cNvPicPr>
            <a:picLocks noChangeAspect="1"/>
          </p:cNvPicPr>
          <p:nvPr/>
        </p:nvPicPr>
        <p:blipFill rotWithShape="1">
          <a:blip r:embed="rId7"/>
          <a:srcRect r="79486"/>
          <a:stretch/>
        </p:blipFill>
        <p:spPr bwMode="auto">
          <a:xfrm>
            <a:off x="6804248" y="2704620"/>
            <a:ext cx="570230" cy="222250"/>
          </a:xfrm>
          <a:prstGeom prst="rect">
            <a:avLst/>
          </a:prstGeom>
          <a:ln>
            <a:noFill/>
          </a:ln>
          <a:extLst>
            <a:ext uri="{53640926-AAD7-44D8-BBD7-CCE9431645EC}">
              <a14:shadowObscured xmlns:a14="http://schemas.microsoft.com/office/drawing/2010/main"/>
            </a:ext>
          </a:extLst>
        </p:spPr>
      </p:pic>
      <p:pic>
        <p:nvPicPr>
          <p:cNvPr id="15" name="图片 14">
            <a:extLst>
              <a:ext uri="{FF2B5EF4-FFF2-40B4-BE49-F238E27FC236}">
                <a16:creationId xmlns:a16="http://schemas.microsoft.com/office/drawing/2014/main" xmlns="" id="{17A6F61B-8C99-ADEF-9E9D-BAD1D0A841E2}"/>
              </a:ext>
            </a:extLst>
          </p:cNvPr>
          <p:cNvPicPr>
            <a:picLocks noChangeAspect="1"/>
          </p:cNvPicPr>
          <p:nvPr/>
        </p:nvPicPr>
        <p:blipFill rotWithShape="1">
          <a:blip r:embed="rId8"/>
          <a:srcRect r="77163"/>
          <a:stretch/>
        </p:blipFill>
        <p:spPr bwMode="auto">
          <a:xfrm>
            <a:off x="1924968" y="2923814"/>
            <a:ext cx="558800" cy="220980"/>
          </a:xfrm>
          <a:prstGeom prst="rect">
            <a:avLst/>
          </a:prstGeom>
          <a:ln>
            <a:noFill/>
          </a:ln>
          <a:extLst>
            <a:ext uri="{53640926-AAD7-44D8-BBD7-CCE9431645EC}">
              <a14:shadowObscured xmlns:a14="http://schemas.microsoft.com/office/drawing/2010/main"/>
            </a:ext>
          </a:extLst>
        </p:spPr>
      </p:pic>
      <p:pic>
        <p:nvPicPr>
          <p:cNvPr id="16" name="图片 15">
            <a:extLst>
              <a:ext uri="{FF2B5EF4-FFF2-40B4-BE49-F238E27FC236}">
                <a16:creationId xmlns:a16="http://schemas.microsoft.com/office/drawing/2014/main" xmlns="" id="{01CA86FC-D152-00D5-B3B0-5E67817A896F}"/>
              </a:ext>
            </a:extLst>
          </p:cNvPr>
          <p:cNvPicPr>
            <a:picLocks noChangeAspect="1"/>
          </p:cNvPicPr>
          <p:nvPr/>
        </p:nvPicPr>
        <p:blipFill>
          <a:blip r:embed="rId9"/>
          <a:stretch>
            <a:fillRect/>
          </a:stretch>
        </p:blipFill>
        <p:spPr>
          <a:xfrm>
            <a:off x="3938141" y="2923814"/>
            <a:ext cx="438150" cy="212090"/>
          </a:xfrm>
          <a:prstGeom prst="rect">
            <a:avLst/>
          </a:prstGeom>
        </p:spPr>
      </p:pic>
      <p:pic>
        <p:nvPicPr>
          <p:cNvPr id="17" name="图片 16">
            <a:extLst>
              <a:ext uri="{FF2B5EF4-FFF2-40B4-BE49-F238E27FC236}">
                <a16:creationId xmlns:a16="http://schemas.microsoft.com/office/drawing/2014/main" xmlns="" id="{C63258E1-67C0-2C9A-B345-716BBBC056E7}"/>
              </a:ext>
            </a:extLst>
          </p:cNvPr>
          <p:cNvPicPr>
            <a:picLocks noChangeAspect="1"/>
          </p:cNvPicPr>
          <p:nvPr/>
        </p:nvPicPr>
        <p:blipFill>
          <a:blip r:embed="rId10"/>
          <a:stretch>
            <a:fillRect/>
          </a:stretch>
        </p:blipFill>
        <p:spPr>
          <a:xfrm>
            <a:off x="2143168" y="3185160"/>
            <a:ext cx="243840" cy="243840"/>
          </a:xfrm>
          <a:prstGeom prst="rect">
            <a:avLst/>
          </a:prstGeom>
        </p:spPr>
      </p:pic>
      <p:pic>
        <p:nvPicPr>
          <p:cNvPr id="18" name="图片 17">
            <a:extLst>
              <a:ext uri="{FF2B5EF4-FFF2-40B4-BE49-F238E27FC236}">
                <a16:creationId xmlns:a16="http://schemas.microsoft.com/office/drawing/2014/main" xmlns="" id="{0C948072-0A9F-7442-A081-D5485ADEBC54}"/>
              </a:ext>
            </a:extLst>
          </p:cNvPr>
          <p:cNvPicPr>
            <a:picLocks noChangeAspect="1"/>
          </p:cNvPicPr>
          <p:nvPr/>
        </p:nvPicPr>
        <p:blipFill>
          <a:blip r:embed="rId11"/>
          <a:stretch>
            <a:fillRect/>
          </a:stretch>
        </p:blipFill>
        <p:spPr>
          <a:xfrm>
            <a:off x="2858641" y="3487420"/>
            <a:ext cx="3035300" cy="2292350"/>
          </a:xfrm>
          <a:prstGeom prst="rect">
            <a:avLst/>
          </a:prstGeom>
        </p:spPr>
      </p:pic>
      <p:sp>
        <p:nvSpPr>
          <p:cNvPr id="20" name="文本框 19">
            <a:extLst>
              <a:ext uri="{FF2B5EF4-FFF2-40B4-BE49-F238E27FC236}">
                <a16:creationId xmlns:a16="http://schemas.microsoft.com/office/drawing/2014/main" xmlns="" id="{E449CCAB-C7D8-677F-62FF-01021F7ECF6C}"/>
              </a:ext>
            </a:extLst>
          </p:cNvPr>
          <p:cNvSpPr txBox="1"/>
          <p:nvPr/>
        </p:nvSpPr>
        <p:spPr>
          <a:xfrm>
            <a:off x="2797906" y="5888077"/>
            <a:ext cx="4576572" cy="369332"/>
          </a:xfrm>
          <a:prstGeom prst="rect">
            <a:avLst/>
          </a:prstGeom>
          <a:noFill/>
        </p:spPr>
        <p:txBody>
          <a:bodyPr wrap="square">
            <a:spAutoFit/>
          </a:bodyPr>
          <a:lstStyle/>
          <a:p>
            <a:pPr indent="8001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2.2.22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包容块</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323850" y="1269365"/>
            <a:ext cx="8592820" cy="9925050"/>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4.</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刀具创建</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 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图标，进入“创建刀具”界面，选择刀具子类型中平底刀</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，在名称对话框输入平底刀的直径大小“D10”作为名称，点击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进入“铣刀 参数”对话框界面。</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（2）设置如图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2-2-23</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的刀具参数。在尺寸对话框中的“直径”填入“10”，在编号对话框中“刀具号”，“补偿寄存器”，“刀具补偿寄存器”，填入“1”，点击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完成刀具建立。</a:t>
            </a: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p:txBody>
      </p:sp>
      <p:pic>
        <p:nvPicPr>
          <p:cNvPr id="40" name="图片 40"/>
          <p:cNvPicPr>
            <a:picLocks noChangeAspect="1"/>
          </p:cNvPicPr>
          <p:nvPr>
            <p:custDataLst>
              <p:tags r:id="rId1"/>
            </p:custDataLst>
          </p:nvPr>
        </p:nvPicPr>
        <p:blipFill>
          <a:blip r:embed="rId8"/>
          <a:stretch>
            <a:fillRect/>
          </a:stretch>
        </p:blipFill>
        <p:spPr>
          <a:xfrm>
            <a:off x="1619568" y="1772603"/>
            <a:ext cx="415925" cy="354965"/>
          </a:xfrm>
          <a:prstGeom prst="rect">
            <a:avLst/>
          </a:prstGeom>
        </p:spPr>
      </p:pic>
      <p:pic>
        <p:nvPicPr>
          <p:cNvPr id="41" name="图片 41"/>
          <p:cNvPicPr>
            <a:picLocks noChangeAspect="1"/>
          </p:cNvPicPr>
          <p:nvPr>
            <p:custDataLst>
              <p:tags r:id="rId2"/>
            </p:custDataLst>
          </p:nvPr>
        </p:nvPicPr>
        <p:blipFill>
          <a:blip r:embed="rId9"/>
          <a:stretch>
            <a:fillRect/>
          </a:stretch>
        </p:blipFill>
        <p:spPr>
          <a:xfrm>
            <a:off x="7596505" y="1701165"/>
            <a:ext cx="360000" cy="360000"/>
          </a:xfrm>
          <a:prstGeom prst="rect">
            <a:avLst/>
          </a:prstGeom>
        </p:spPr>
      </p:pic>
      <p:pic>
        <p:nvPicPr>
          <p:cNvPr id="42" name="图片 42"/>
          <p:cNvPicPr>
            <a:picLocks noChangeAspect="1"/>
          </p:cNvPicPr>
          <p:nvPr>
            <p:custDataLst>
              <p:tags r:id="rId3"/>
            </p:custDataLst>
          </p:nvPr>
        </p:nvPicPr>
        <p:blipFill>
          <a:blip r:embed="rId10"/>
          <a:stretch>
            <a:fillRect/>
          </a:stretch>
        </p:blipFill>
        <p:spPr>
          <a:xfrm>
            <a:off x="5868035" y="2277110"/>
            <a:ext cx="487680" cy="236220"/>
          </a:xfrm>
          <a:prstGeom prst="rect">
            <a:avLst/>
          </a:prstGeom>
        </p:spPr>
      </p:pic>
      <p:pic>
        <p:nvPicPr>
          <p:cNvPr id="2" name="图片 42"/>
          <p:cNvPicPr>
            <a:picLocks noChangeAspect="1"/>
          </p:cNvPicPr>
          <p:nvPr>
            <p:custDataLst>
              <p:tags r:id="rId4"/>
            </p:custDataLst>
          </p:nvPr>
        </p:nvPicPr>
        <p:blipFill>
          <a:blip r:embed="rId10"/>
          <a:stretch>
            <a:fillRect/>
          </a:stretch>
        </p:blipFill>
        <p:spPr>
          <a:xfrm>
            <a:off x="7236460" y="3501390"/>
            <a:ext cx="487680" cy="236220"/>
          </a:xfrm>
          <a:prstGeom prst="rect">
            <a:avLst/>
          </a:prstGeom>
        </p:spPr>
      </p:pic>
      <p:pic>
        <p:nvPicPr>
          <p:cNvPr id="45" name="图片 45"/>
          <p:cNvPicPr>
            <a:picLocks noChangeAspect="1"/>
          </p:cNvPicPr>
          <p:nvPr>
            <p:custDataLst>
              <p:tags r:id="rId5"/>
            </p:custDataLst>
          </p:nvPr>
        </p:nvPicPr>
        <p:blipFill>
          <a:blip r:embed="rId11"/>
          <a:srcRect t="68859"/>
          <a:stretch>
            <a:fillRect/>
          </a:stretch>
        </p:blipFill>
        <p:spPr>
          <a:xfrm>
            <a:off x="4766310" y="4220845"/>
            <a:ext cx="2800985" cy="1778000"/>
          </a:xfrm>
          <a:prstGeom prst="rect">
            <a:avLst/>
          </a:prstGeom>
          <a:ln>
            <a:noFill/>
          </a:ln>
        </p:spPr>
      </p:pic>
      <p:pic>
        <p:nvPicPr>
          <p:cNvPr id="44" name="图片 44"/>
          <p:cNvPicPr>
            <a:picLocks noChangeAspect="1"/>
          </p:cNvPicPr>
          <p:nvPr>
            <p:custDataLst>
              <p:tags r:id="rId6"/>
            </p:custDataLst>
          </p:nvPr>
        </p:nvPicPr>
        <p:blipFill>
          <a:blip r:embed="rId11"/>
          <a:srcRect b="64534"/>
          <a:stretch>
            <a:fillRect/>
          </a:stretch>
        </p:blipFill>
        <p:spPr>
          <a:xfrm>
            <a:off x="1979930" y="4004945"/>
            <a:ext cx="2786380" cy="2012950"/>
          </a:xfrm>
          <a:prstGeom prst="rect">
            <a:avLst/>
          </a:prstGeom>
          <a:ln>
            <a:noFill/>
          </a:ln>
        </p:spPr>
      </p:pic>
      <p:sp>
        <p:nvSpPr>
          <p:cNvPr id="3" name="文本框 2"/>
          <p:cNvSpPr txBox="1"/>
          <p:nvPr/>
        </p:nvSpPr>
        <p:spPr>
          <a:xfrm>
            <a:off x="2339975" y="6092825"/>
            <a:ext cx="5080000" cy="368300"/>
          </a:xfrm>
          <a:prstGeom prst="rect">
            <a:avLst/>
          </a:prstGeom>
          <a:noFill/>
          <a:ln w="9525">
            <a:noFill/>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2-2-23</a:t>
            </a:r>
            <a:r>
              <a:rPr kumimoji="0" 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rPr>
              <a:t> </a:t>
            </a:r>
            <a:r>
              <a:rPr kumimoji="0" lang="zh-CN" alt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rPr>
              <a:t>刀具参数</a:t>
            </a:r>
          </a:p>
        </p:txBody>
      </p:sp>
    </p:spTree>
    <p:extLst>
      <p:ext uri="{BB962C8B-B14F-4D97-AF65-F5344CB8AC3E}">
        <p14:creationId xmlns:p14="http://schemas.microsoft.com/office/powerpoint/2010/main" val="222060212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251460" y="1213485"/>
            <a:ext cx="8892540" cy="2802255"/>
          </a:xfrm>
          <a:prstGeom prst="rect">
            <a:avLst/>
          </a:prstGeom>
          <a:noFill/>
          <a:ln w="9525">
            <a:noFill/>
          </a:ln>
        </p:spPr>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5.</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创建型腔铣加工工序</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图标，弹出“创建工序”对话框，在工序子类型中选择</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底壁铣工序。</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2-2-24</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，在位置对话框中选择“程序”对话框为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，“刀具”对话框为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，“几何体”对话框为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，“方法”对话框为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，点</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进入“型腔铣”对话框界面，如图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2-2-25</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所示。</a:t>
            </a: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p:txBody>
      </p:sp>
      <p:pic>
        <p:nvPicPr>
          <p:cNvPr id="46" name="图片 46"/>
          <p:cNvPicPr>
            <a:picLocks noChangeAspect="1"/>
          </p:cNvPicPr>
          <p:nvPr>
            <p:custDataLst>
              <p:tags r:id="rId1"/>
            </p:custDataLst>
          </p:nvPr>
        </p:nvPicPr>
        <p:blipFill>
          <a:blip r:embed="rId6"/>
          <a:stretch>
            <a:fillRect/>
          </a:stretch>
        </p:blipFill>
        <p:spPr>
          <a:xfrm>
            <a:off x="1403985" y="1772920"/>
            <a:ext cx="406400" cy="312420"/>
          </a:xfrm>
          <a:prstGeom prst="rect">
            <a:avLst/>
          </a:prstGeom>
        </p:spPr>
      </p:pic>
      <p:pic>
        <p:nvPicPr>
          <p:cNvPr id="49" name="图片 49"/>
          <p:cNvPicPr>
            <a:picLocks noChangeAspect="1"/>
          </p:cNvPicPr>
          <p:nvPr>
            <p:custDataLst>
              <p:tags r:id="rId2"/>
            </p:custDataLst>
          </p:nvPr>
        </p:nvPicPr>
        <p:blipFill>
          <a:blip r:embed="rId7"/>
          <a:stretch>
            <a:fillRect/>
          </a:stretch>
        </p:blipFill>
        <p:spPr>
          <a:xfrm>
            <a:off x="372745" y="2534602"/>
            <a:ext cx="1234440" cy="152400"/>
          </a:xfrm>
          <a:prstGeom prst="rect">
            <a:avLst/>
          </a:prstGeom>
        </p:spPr>
      </p:pic>
      <p:pic>
        <p:nvPicPr>
          <p:cNvPr id="50" name="图片 50"/>
          <p:cNvPicPr>
            <a:picLocks noChangeAspect="1"/>
          </p:cNvPicPr>
          <p:nvPr>
            <p:custDataLst>
              <p:tags r:id="rId3"/>
            </p:custDataLst>
          </p:nvPr>
        </p:nvPicPr>
        <p:blipFill>
          <a:blip r:embed="rId8"/>
          <a:stretch>
            <a:fillRect/>
          </a:stretch>
        </p:blipFill>
        <p:spPr>
          <a:xfrm>
            <a:off x="3788025" y="2523172"/>
            <a:ext cx="822960" cy="175260"/>
          </a:xfrm>
          <a:prstGeom prst="rect">
            <a:avLst/>
          </a:prstGeom>
        </p:spPr>
      </p:pic>
      <p:pic>
        <p:nvPicPr>
          <p:cNvPr id="52" name="图片 52"/>
          <p:cNvPicPr>
            <a:picLocks noChangeAspect="1"/>
          </p:cNvPicPr>
          <p:nvPr>
            <p:custDataLst>
              <p:tags r:id="rId4"/>
            </p:custDataLst>
          </p:nvPr>
        </p:nvPicPr>
        <p:blipFill>
          <a:blip r:embed="rId9"/>
          <a:stretch>
            <a:fillRect/>
          </a:stretch>
        </p:blipFill>
        <p:spPr>
          <a:xfrm>
            <a:off x="7903710" y="2534602"/>
            <a:ext cx="487680" cy="236220"/>
          </a:xfrm>
          <a:prstGeom prst="rect">
            <a:avLst/>
          </a:prstGeom>
        </p:spPr>
      </p:pic>
      <p:pic>
        <p:nvPicPr>
          <p:cNvPr id="7" name="图片 6">
            <a:extLst>
              <a:ext uri="{FF2B5EF4-FFF2-40B4-BE49-F238E27FC236}">
                <a16:creationId xmlns:a16="http://schemas.microsoft.com/office/drawing/2014/main" xmlns="" id="{47B25684-6171-39D7-760B-ACC513627E49}"/>
              </a:ext>
            </a:extLst>
          </p:cNvPr>
          <p:cNvPicPr>
            <a:picLocks noChangeAspect="1"/>
          </p:cNvPicPr>
          <p:nvPr/>
        </p:nvPicPr>
        <p:blipFill>
          <a:blip r:embed="rId10"/>
          <a:stretch>
            <a:fillRect/>
          </a:stretch>
        </p:blipFill>
        <p:spPr>
          <a:xfrm>
            <a:off x="6424867" y="2553652"/>
            <a:ext cx="883920" cy="144780"/>
          </a:xfrm>
          <a:prstGeom prst="rect">
            <a:avLst/>
          </a:prstGeom>
        </p:spPr>
      </p:pic>
      <p:pic>
        <p:nvPicPr>
          <p:cNvPr id="3" name="图片 2">
            <a:extLst>
              <a:ext uri="{FF2B5EF4-FFF2-40B4-BE49-F238E27FC236}">
                <a16:creationId xmlns:a16="http://schemas.microsoft.com/office/drawing/2014/main" xmlns="" id="{E10DFB92-DAD7-DE3F-B666-DAB6E06A4309}"/>
              </a:ext>
            </a:extLst>
          </p:cNvPr>
          <p:cNvPicPr>
            <a:picLocks noChangeAspect="1"/>
          </p:cNvPicPr>
          <p:nvPr/>
        </p:nvPicPr>
        <p:blipFill>
          <a:blip r:embed="rId11"/>
          <a:stretch>
            <a:fillRect/>
          </a:stretch>
        </p:blipFill>
        <p:spPr>
          <a:xfrm>
            <a:off x="7308787" y="1685399"/>
            <a:ext cx="243840" cy="243840"/>
          </a:xfrm>
          <a:prstGeom prst="rect">
            <a:avLst/>
          </a:prstGeom>
        </p:spPr>
      </p:pic>
      <p:pic>
        <p:nvPicPr>
          <p:cNvPr id="4" name="图片 3">
            <a:extLst>
              <a:ext uri="{FF2B5EF4-FFF2-40B4-BE49-F238E27FC236}">
                <a16:creationId xmlns:a16="http://schemas.microsoft.com/office/drawing/2014/main" xmlns="" id="{070F072E-1E26-948C-4C47-F9185B6D2777}"/>
              </a:ext>
            </a:extLst>
          </p:cNvPr>
          <p:cNvPicPr>
            <a:picLocks noChangeAspect="1"/>
          </p:cNvPicPr>
          <p:nvPr/>
        </p:nvPicPr>
        <p:blipFill>
          <a:blip r:embed="rId12"/>
          <a:stretch>
            <a:fillRect/>
          </a:stretch>
        </p:blipFill>
        <p:spPr>
          <a:xfrm>
            <a:off x="5868144" y="2177191"/>
            <a:ext cx="800100" cy="160020"/>
          </a:xfrm>
          <a:prstGeom prst="rect">
            <a:avLst/>
          </a:prstGeom>
        </p:spPr>
      </p:pic>
      <p:pic>
        <p:nvPicPr>
          <p:cNvPr id="8" name="图片 7">
            <a:extLst>
              <a:ext uri="{FF2B5EF4-FFF2-40B4-BE49-F238E27FC236}">
                <a16:creationId xmlns:a16="http://schemas.microsoft.com/office/drawing/2014/main" xmlns="" id="{006B342C-FA6B-BE99-5DAC-F06CF7F93C22}"/>
              </a:ext>
            </a:extLst>
          </p:cNvPr>
          <p:cNvPicPr>
            <a:picLocks noChangeAspect="1"/>
          </p:cNvPicPr>
          <p:nvPr/>
        </p:nvPicPr>
        <p:blipFill>
          <a:blip r:embed="rId13"/>
          <a:stretch>
            <a:fillRect/>
          </a:stretch>
        </p:blipFill>
        <p:spPr>
          <a:xfrm>
            <a:off x="2120363" y="3187701"/>
            <a:ext cx="2037181" cy="2802255"/>
          </a:xfrm>
          <a:prstGeom prst="rect">
            <a:avLst/>
          </a:prstGeom>
        </p:spPr>
      </p:pic>
      <p:pic>
        <p:nvPicPr>
          <p:cNvPr id="9" name="图片 8">
            <a:extLst>
              <a:ext uri="{FF2B5EF4-FFF2-40B4-BE49-F238E27FC236}">
                <a16:creationId xmlns:a16="http://schemas.microsoft.com/office/drawing/2014/main" xmlns="" id="{0A65837C-057B-F22B-53AF-D894AF4527C9}"/>
              </a:ext>
            </a:extLst>
          </p:cNvPr>
          <p:cNvPicPr>
            <a:picLocks noChangeAspect="1"/>
          </p:cNvPicPr>
          <p:nvPr/>
        </p:nvPicPr>
        <p:blipFill>
          <a:blip r:embed="rId13"/>
          <a:stretch>
            <a:fillRect/>
          </a:stretch>
        </p:blipFill>
        <p:spPr>
          <a:xfrm>
            <a:off x="5147197" y="3187702"/>
            <a:ext cx="2037181" cy="2802256"/>
          </a:xfrm>
          <a:prstGeom prst="rect">
            <a:avLst/>
          </a:prstGeom>
        </p:spPr>
      </p:pic>
      <p:sp>
        <p:nvSpPr>
          <p:cNvPr id="13" name="文本框 12">
            <a:extLst>
              <a:ext uri="{FF2B5EF4-FFF2-40B4-BE49-F238E27FC236}">
                <a16:creationId xmlns:a16="http://schemas.microsoft.com/office/drawing/2014/main" xmlns="" id="{223589F2-008B-10F8-4B1F-6AAD6ABF502E}"/>
              </a:ext>
            </a:extLst>
          </p:cNvPr>
          <p:cNvSpPr txBox="1"/>
          <p:nvPr/>
        </p:nvSpPr>
        <p:spPr>
          <a:xfrm>
            <a:off x="1699198" y="6008880"/>
            <a:ext cx="5997063"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2-2-24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工序选择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2-2-25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面铣参数设置</a:t>
            </a:r>
          </a:p>
        </p:txBody>
      </p:sp>
    </p:spTree>
    <p:extLst>
      <p:ext uri="{BB962C8B-B14F-4D97-AF65-F5344CB8AC3E}">
        <p14:creationId xmlns:p14="http://schemas.microsoft.com/office/powerpoint/2010/main" val="32626688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pic>
        <p:nvPicPr>
          <p:cNvPr id="3" name="https://photo-static-api.fotomore.com/creative/vcg/400/new/VCG41N1037666444.jpg?uid=386&amp;timestamp=1702903236&amp;sign=0f047d00b979b0fa3104885a4b1f8d84" descr="彩色闪亮的3d箭头。玻璃的网络图标">
            <a:hlinkClick r:id="rId3" action="ppaction://hlinksldjump"/>
          </p:cNvPr>
          <p:cNvPicPr>
            <a:picLocks noChangeAspect="1"/>
          </p:cNvPicPr>
          <p:nvPr>
            <p:custDataLst>
              <p:tags r:id="rId1"/>
            </p:custDataLst>
          </p:nvPr>
        </p:nvPicPr>
        <p:blipFill>
          <a:blip r:embed="rId4"/>
          <a:srcRect l="50398" r="4454" b="69954"/>
          <a:stretch>
            <a:fillRect/>
          </a:stretch>
        </p:blipFill>
        <p:spPr>
          <a:xfrm flipH="1">
            <a:off x="8532495" y="6475730"/>
            <a:ext cx="611505" cy="356235"/>
          </a:xfrm>
          <a:prstGeom prst="rect">
            <a:avLst/>
          </a:prstGeom>
        </p:spPr>
      </p:pic>
      <p:sp>
        <p:nvSpPr>
          <p:cNvPr id="6" name="文本框 5">
            <a:extLst>
              <a:ext uri="{FF2B5EF4-FFF2-40B4-BE49-F238E27FC236}">
                <a16:creationId xmlns:a16="http://schemas.microsoft.com/office/drawing/2014/main" xmlns="" id="{6CF19DF2-003F-04F3-7804-BEC801A47B7E}"/>
              </a:ext>
            </a:extLst>
          </p:cNvPr>
          <p:cNvSpPr txBox="1"/>
          <p:nvPr/>
        </p:nvSpPr>
        <p:spPr>
          <a:xfrm>
            <a:off x="251520" y="1397675"/>
            <a:ext cx="8665368" cy="1200329"/>
          </a:xfrm>
          <a:prstGeom prst="rect">
            <a:avLst/>
          </a:prstGeom>
          <a:noFill/>
        </p:spPr>
        <p:txBody>
          <a:bodyPr wrap="square">
            <a:spAutoFit/>
          </a:bodyPr>
          <a:lstStyle/>
          <a:p>
            <a:r>
              <a:rPr lang="zh-CN" altLang="en-US" dirty="0"/>
              <a:t>（</a:t>
            </a:r>
            <a:r>
              <a:rPr lang="en-US" altLang="zh-CN" dirty="0"/>
              <a:t>3</a:t>
            </a:r>
            <a:r>
              <a:rPr lang="zh-CN" altLang="en-US" dirty="0"/>
              <a:t>）在几何体区域中“指定面边界”对话框中，点击           图标，进入“毛坯边界”对话框界面。在零件上选取如图</a:t>
            </a:r>
            <a:r>
              <a:rPr lang="en-US" altLang="zh-CN" dirty="0"/>
              <a:t>2-2-26</a:t>
            </a:r>
            <a:r>
              <a:rPr lang="zh-CN" altLang="en-US" dirty="0"/>
              <a:t>所示的平面作为切削区域，在“列表”对话框删除第二个“面 封闭 </a:t>
            </a:r>
            <a:r>
              <a:rPr lang="en-US" altLang="zh-CN" dirty="0"/>
              <a:t>Outside”</a:t>
            </a:r>
            <a:r>
              <a:rPr lang="zh-CN" altLang="en-US" dirty="0"/>
              <a:t>选项（去除圆孔边界），“刀具侧”对话框选择“内侧”，如图</a:t>
            </a:r>
            <a:r>
              <a:rPr lang="en-US" altLang="zh-CN" dirty="0"/>
              <a:t>2-2-27</a:t>
            </a:r>
            <a:r>
              <a:rPr lang="zh-CN" altLang="en-US" dirty="0"/>
              <a:t>所示。点击            返回“表面铣”界面。</a:t>
            </a:r>
          </a:p>
        </p:txBody>
      </p:sp>
      <p:pic>
        <p:nvPicPr>
          <p:cNvPr id="7" name="图片 6">
            <a:extLst>
              <a:ext uri="{FF2B5EF4-FFF2-40B4-BE49-F238E27FC236}">
                <a16:creationId xmlns:a16="http://schemas.microsoft.com/office/drawing/2014/main" xmlns="" id="{11857C5B-589D-ADD7-AB80-7F997CEEBFE7}"/>
              </a:ext>
            </a:extLst>
          </p:cNvPr>
          <p:cNvPicPr>
            <a:picLocks noChangeAspect="1"/>
          </p:cNvPicPr>
          <p:nvPr/>
        </p:nvPicPr>
        <p:blipFill>
          <a:blip r:embed="rId5"/>
          <a:stretch>
            <a:fillRect/>
          </a:stretch>
        </p:blipFill>
        <p:spPr>
          <a:xfrm>
            <a:off x="5580112" y="1397675"/>
            <a:ext cx="243840" cy="243840"/>
          </a:xfrm>
          <a:prstGeom prst="rect">
            <a:avLst/>
          </a:prstGeom>
        </p:spPr>
      </p:pic>
      <p:pic>
        <p:nvPicPr>
          <p:cNvPr id="8" name="图片 7">
            <a:extLst>
              <a:ext uri="{FF2B5EF4-FFF2-40B4-BE49-F238E27FC236}">
                <a16:creationId xmlns:a16="http://schemas.microsoft.com/office/drawing/2014/main" xmlns="" id="{B294A23E-6F86-40CB-8768-06CF03442E03}"/>
              </a:ext>
            </a:extLst>
          </p:cNvPr>
          <p:cNvPicPr>
            <a:picLocks noChangeAspect="1"/>
          </p:cNvPicPr>
          <p:nvPr/>
        </p:nvPicPr>
        <p:blipFill>
          <a:blip r:embed="rId6"/>
          <a:stretch>
            <a:fillRect/>
          </a:stretch>
        </p:blipFill>
        <p:spPr>
          <a:xfrm>
            <a:off x="1907704" y="2276872"/>
            <a:ext cx="487680" cy="236220"/>
          </a:xfrm>
          <a:prstGeom prst="rect">
            <a:avLst/>
          </a:prstGeom>
        </p:spPr>
      </p:pic>
      <p:pic>
        <p:nvPicPr>
          <p:cNvPr id="9" name="图片 8">
            <a:extLst>
              <a:ext uri="{FF2B5EF4-FFF2-40B4-BE49-F238E27FC236}">
                <a16:creationId xmlns:a16="http://schemas.microsoft.com/office/drawing/2014/main" xmlns="" id="{064C765C-4A65-E89B-BBE2-57F1FAE68C2F}"/>
              </a:ext>
            </a:extLst>
          </p:cNvPr>
          <p:cNvPicPr>
            <a:picLocks noChangeAspect="1"/>
          </p:cNvPicPr>
          <p:nvPr/>
        </p:nvPicPr>
        <p:blipFill>
          <a:blip r:embed="rId7"/>
          <a:stretch>
            <a:fillRect/>
          </a:stretch>
        </p:blipFill>
        <p:spPr>
          <a:xfrm>
            <a:off x="395536" y="2645185"/>
            <a:ext cx="2551430" cy="2114550"/>
          </a:xfrm>
          <a:prstGeom prst="rect">
            <a:avLst/>
          </a:prstGeom>
        </p:spPr>
      </p:pic>
      <p:pic>
        <p:nvPicPr>
          <p:cNvPr id="10" name="图片 9">
            <a:extLst>
              <a:ext uri="{FF2B5EF4-FFF2-40B4-BE49-F238E27FC236}">
                <a16:creationId xmlns:a16="http://schemas.microsoft.com/office/drawing/2014/main" xmlns="" id="{24A57754-0F74-C11B-9453-F6212B0CD169}"/>
              </a:ext>
            </a:extLst>
          </p:cNvPr>
          <p:cNvPicPr>
            <a:picLocks noChangeAspect="1"/>
          </p:cNvPicPr>
          <p:nvPr/>
        </p:nvPicPr>
        <p:blipFill>
          <a:blip r:embed="rId8"/>
          <a:stretch>
            <a:fillRect/>
          </a:stretch>
        </p:blipFill>
        <p:spPr>
          <a:xfrm>
            <a:off x="3131840" y="2658992"/>
            <a:ext cx="1739900" cy="2168525"/>
          </a:xfrm>
          <a:prstGeom prst="rect">
            <a:avLst/>
          </a:prstGeom>
        </p:spPr>
      </p:pic>
      <p:sp>
        <p:nvSpPr>
          <p:cNvPr id="12" name="文本框 11">
            <a:extLst>
              <a:ext uri="{FF2B5EF4-FFF2-40B4-BE49-F238E27FC236}">
                <a16:creationId xmlns:a16="http://schemas.microsoft.com/office/drawing/2014/main" xmlns="" id="{73369347-611C-DA24-E095-DEF8EC98E1D1}"/>
              </a:ext>
            </a:extLst>
          </p:cNvPr>
          <p:cNvSpPr txBox="1"/>
          <p:nvPr/>
        </p:nvSpPr>
        <p:spPr>
          <a:xfrm>
            <a:off x="-36512" y="4833439"/>
            <a:ext cx="5616624"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2-2-26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切削区域</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2-2-27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指定面边界</a:t>
            </a:r>
          </a:p>
        </p:txBody>
      </p:sp>
      <p:sp>
        <p:nvSpPr>
          <p:cNvPr id="15" name="文本框 14">
            <a:extLst>
              <a:ext uri="{FF2B5EF4-FFF2-40B4-BE49-F238E27FC236}">
                <a16:creationId xmlns:a16="http://schemas.microsoft.com/office/drawing/2014/main" xmlns="" id="{7F7D0DA0-4962-0FCB-73D3-234B81F177BF}"/>
              </a:ext>
            </a:extLst>
          </p:cNvPr>
          <p:cNvSpPr txBox="1"/>
          <p:nvPr/>
        </p:nvSpPr>
        <p:spPr>
          <a:xfrm>
            <a:off x="206047" y="5356058"/>
            <a:ext cx="8665368" cy="369332"/>
          </a:xfrm>
          <a:prstGeom prst="rect">
            <a:avLst/>
          </a:prstGeom>
          <a:noFill/>
        </p:spPr>
        <p:txBody>
          <a:bodyPr wrap="square">
            <a:spAutoFit/>
          </a:bodyPr>
          <a:lstStyle/>
          <a:p>
            <a:r>
              <a:rPr lang="zh-CN" altLang="en-US" dirty="0"/>
              <a:t>（</a:t>
            </a:r>
            <a:r>
              <a:rPr lang="en-US" altLang="zh-CN" dirty="0"/>
              <a:t>4</a:t>
            </a:r>
            <a:r>
              <a:rPr lang="zh-CN" altLang="en-US" dirty="0"/>
              <a:t>）在刀轨设置区域中“切削模式”对话框中，选取              切削模式，如图</a:t>
            </a:r>
            <a:r>
              <a:rPr lang="en-US" altLang="zh-CN" dirty="0"/>
              <a:t>2-2-28</a:t>
            </a:r>
            <a:r>
              <a:rPr lang="zh-CN" altLang="en-US" dirty="0"/>
              <a:t>。</a:t>
            </a:r>
          </a:p>
        </p:txBody>
      </p:sp>
      <p:pic>
        <p:nvPicPr>
          <p:cNvPr id="16" name="图片 15">
            <a:extLst>
              <a:ext uri="{FF2B5EF4-FFF2-40B4-BE49-F238E27FC236}">
                <a16:creationId xmlns:a16="http://schemas.microsoft.com/office/drawing/2014/main" xmlns="" id="{8F0C6DF0-8CB9-F7F2-1D89-167C399B5BB7}"/>
              </a:ext>
            </a:extLst>
          </p:cNvPr>
          <p:cNvPicPr>
            <a:picLocks noChangeAspect="1"/>
          </p:cNvPicPr>
          <p:nvPr/>
        </p:nvPicPr>
        <p:blipFill>
          <a:blip r:embed="rId9"/>
          <a:stretch>
            <a:fillRect/>
          </a:stretch>
        </p:blipFill>
        <p:spPr>
          <a:xfrm>
            <a:off x="5446762" y="5246017"/>
            <a:ext cx="754380" cy="190500"/>
          </a:xfrm>
          <a:prstGeom prst="rect">
            <a:avLst/>
          </a:prstGeom>
        </p:spPr>
      </p:pic>
      <p:pic>
        <p:nvPicPr>
          <p:cNvPr id="18" name="图片 17">
            <a:extLst>
              <a:ext uri="{FF2B5EF4-FFF2-40B4-BE49-F238E27FC236}">
                <a16:creationId xmlns:a16="http://schemas.microsoft.com/office/drawing/2014/main" xmlns="" id="{CB90EA76-9CD0-AA0B-0B64-009984C0D70D}"/>
              </a:ext>
            </a:extLst>
          </p:cNvPr>
          <p:cNvPicPr>
            <a:picLocks noChangeAspect="1"/>
          </p:cNvPicPr>
          <p:nvPr/>
        </p:nvPicPr>
        <p:blipFill>
          <a:blip r:embed="rId10"/>
          <a:stretch>
            <a:fillRect/>
          </a:stretch>
        </p:blipFill>
        <p:spPr>
          <a:xfrm>
            <a:off x="5515412" y="2618197"/>
            <a:ext cx="2637988" cy="2168525"/>
          </a:xfrm>
          <a:prstGeom prst="rect">
            <a:avLst/>
          </a:prstGeom>
        </p:spPr>
      </p:pic>
      <p:sp>
        <p:nvSpPr>
          <p:cNvPr id="20" name="文本框 19">
            <a:extLst>
              <a:ext uri="{FF2B5EF4-FFF2-40B4-BE49-F238E27FC236}">
                <a16:creationId xmlns:a16="http://schemas.microsoft.com/office/drawing/2014/main" xmlns="" id="{D753994B-4C97-D1E4-1445-B97930E78097}"/>
              </a:ext>
            </a:extLst>
          </p:cNvPr>
          <p:cNvSpPr txBox="1"/>
          <p:nvPr/>
        </p:nvSpPr>
        <p:spPr>
          <a:xfrm>
            <a:off x="5767832" y="4772478"/>
            <a:ext cx="2548584" cy="369332"/>
          </a:xfrm>
          <a:prstGeom prst="rect">
            <a:avLst/>
          </a:prstGeom>
          <a:noFill/>
        </p:spPr>
        <p:txBody>
          <a:bodyPr wrap="square">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2-2-28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切削模式</a:t>
            </a:r>
            <a:endParaRPr lang="zh-CN" altLang="en-US" dirty="0"/>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8" name="文本框 7">
            <a:extLst>
              <a:ext uri="{FF2B5EF4-FFF2-40B4-BE49-F238E27FC236}">
                <a16:creationId xmlns:a16="http://schemas.microsoft.com/office/drawing/2014/main" xmlns="" id="{A38C4A6B-D6DA-F115-E894-27C75CFCC5D0}"/>
              </a:ext>
            </a:extLst>
          </p:cNvPr>
          <p:cNvSpPr txBox="1"/>
          <p:nvPr/>
        </p:nvSpPr>
        <p:spPr>
          <a:xfrm>
            <a:off x="457200" y="1412776"/>
            <a:ext cx="8219256" cy="3139321"/>
          </a:xfrm>
          <a:prstGeom prst="rect">
            <a:avLst/>
          </a:prstGeom>
          <a:noFill/>
        </p:spPr>
        <p:txBody>
          <a:bodyPr wrap="square">
            <a:spAutoFit/>
          </a:bodyPr>
          <a:lstStyle/>
          <a:p>
            <a:r>
              <a:rPr lang="zh-CN" altLang="en-US" dirty="0"/>
              <a:t>（</a:t>
            </a:r>
            <a:r>
              <a:rPr lang="en-US" altLang="zh-CN" dirty="0"/>
              <a:t>5</a:t>
            </a:r>
            <a:r>
              <a:rPr lang="zh-CN" altLang="en-US" dirty="0"/>
              <a:t>）设置刀具路径参数。在“刀轨设置”区域中的“底面毛坯厚度”填入“</a:t>
            </a:r>
            <a:r>
              <a:rPr lang="en-US" altLang="zh-CN" dirty="0"/>
              <a:t>8”</a:t>
            </a:r>
            <a:r>
              <a:rPr lang="zh-CN" altLang="en-US" dirty="0"/>
              <a:t>（加工面到毛坯顶面的深度），“每刀切削深度”填入“</a:t>
            </a:r>
            <a:r>
              <a:rPr lang="en-US" altLang="zh-CN" dirty="0"/>
              <a:t>1”</a:t>
            </a:r>
            <a:r>
              <a:rPr lang="zh-CN" altLang="en-US" dirty="0"/>
              <a:t>（铣刀每层铣削深度），点击“操作”区域中的 ，预览刀具路径参数的设置效果，如图</a:t>
            </a:r>
            <a:r>
              <a:rPr lang="en-US" altLang="zh-CN" dirty="0"/>
              <a:t>2-2-29</a:t>
            </a:r>
            <a:r>
              <a:rPr lang="zh-CN" altLang="en-US" dirty="0"/>
              <a:t>。</a:t>
            </a:r>
            <a:endParaRPr lang="en-US" altLang="zh-CN" dirty="0"/>
          </a:p>
          <a:p>
            <a:r>
              <a:rPr lang="zh-CN" altLang="en-US" dirty="0"/>
              <a:t>（</a:t>
            </a:r>
            <a:r>
              <a:rPr lang="en-US" altLang="zh-CN" dirty="0"/>
              <a:t>6</a:t>
            </a:r>
            <a:r>
              <a:rPr lang="zh-CN" altLang="en-US" dirty="0"/>
              <a:t>）设置切削参数。点击“刀轨设置”区域中的“进给率和速度”      ，进入“进给率和速度”对话框，在“主轴速度”区域中，勾选       图标，在文本框填上“</a:t>
            </a:r>
            <a:r>
              <a:rPr lang="en-US" altLang="zh-CN" dirty="0"/>
              <a:t>2500”</a:t>
            </a:r>
            <a:r>
              <a:rPr lang="zh-CN" altLang="en-US" dirty="0"/>
              <a:t>，在“进给率”区域中的“切削”文本框填上</a:t>
            </a:r>
            <a:r>
              <a:rPr lang="en-US" altLang="zh-CN" dirty="0"/>
              <a:t>2000</a:t>
            </a:r>
            <a:r>
              <a:rPr lang="zh-CN" altLang="en-US" dirty="0"/>
              <a:t>，点击      计算，点击          ，返回“表面铣”。</a:t>
            </a:r>
          </a:p>
          <a:p>
            <a:r>
              <a:rPr lang="zh-CN" altLang="en-US" dirty="0"/>
              <a:t>（</a:t>
            </a:r>
            <a:r>
              <a:rPr lang="en-US" altLang="zh-CN" dirty="0"/>
              <a:t>7</a:t>
            </a:r>
            <a:r>
              <a:rPr lang="zh-CN" altLang="en-US" dirty="0"/>
              <a:t>）仿真。点击“操作”区域中的     进行计算，再点击       ，进入“刀轨可视化”对话框。点击             图标进入</a:t>
            </a:r>
            <a:r>
              <a:rPr lang="en-US" altLang="zh-CN" dirty="0"/>
              <a:t>3D</a:t>
            </a:r>
            <a:r>
              <a:rPr lang="zh-CN" altLang="en-US" dirty="0"/>
              <a:t>仿真，把“动画速度”调整到“</a:t>
            </a:r>
            <a:r>
              <a:rPr lang="en-US" altLang="zh-CN" dirty="0"/>
              <a:t>2”</a:t>
            </a:r>
            <a:r>
              <a:rPr lang="zh-CN" altLang="en-US" dirty="0"/>
              <a:t>，便于观察。点击         进行仿真，如图</a:t>
            </a:r>
            <a:r>
              <a:rPr lang="en-US" altLang="zh-CN" dirty="0"/>
              <a:t>2-2-30</a:t>
            </a:r>
            <a:r>
              <a:rPr lang="zh-CN" altLang="en-US" dirty="0"/>
              <a:t>所示。确认无误后，两次             后完成工序创建。</a:t>
            </a:r>
          </a:p>
          <a:p>
            <a:endParaRPr lang="zh-CN" altLang="en-US" dirty="0"/>
          </a:p>
        </p:txBody>
      </p:sp>
      <p:pic>
        <p:nvPicPr>
          <p:cNvPr id="9" name="图片 8">
            <a:extLst>
              <a:ext uri="{FF2B5EF4-FFF2-40B4-BE49-F238E27FC236}">
                <a16:creationId xmlns:a16="http://schemas.microsoft.com/office/drawing/2014/main" xmlns="" id="{A683DDE0-20C0-B17E-6AC3-987D75B45F6B}"/>
              </a:ext>
            </a:extLst>
          </p:cNvPr>
          <p:cNvPicPr>
            <a:picLocks noChangeAspect="1"/>
          </p:cNvPicPr>
          <p:nvPr/>
        </p:nvPicPr>
        <p:blipFill>
          <a:blip r:embed="rId2"/>
          <a:stretch>
            <a:fillRect/>
          </a:stretch>
        </p:blipFill>
        <p:spPr>
          <a:xfrm>
            <a:off x="1736708" y="4304028"/>
            <a:ext cx="2261948" cy="1942173"/>
          </a:xfrm>
          <a:prstGeom prst="rect">
            <a:avLst/>
          </a:prstGeom>
        </p:spPr>
      </p:pic>
      <p:sp>
        <p:nvSpPr>
          <p:cNvPr id="11" name="文本框 10">
            <a:extLst>
              <a:ext uri="{FF2B5EF4-FFF2-40B4-BE49-F238E27FC236}">
                <a16:creationId xmlns:a16="http://schemas.microsoft.com/office/drawing/2014/main" xmlns="" id="{45D2403C-E4F3-446A-A914-78E7AD6C9F9F}"/>
              </a:ext>
            </a:extLst>
          </p:cNvPr>
          <p:cNvSpPr txBox="1"/>
          <p:nvPr/>
        </p:nvSpPr>
        <p:spPr>
          <a:xfrm>
            <a:off x="1863512" y="6203455"/>
            <a:ext cx="2232248"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2-2-29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刀路预览</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pic>
        <p:nvPicPr>
          <p:cNvPr id="12" name="图片 11">
            <a:extLst>
              <a:ext uri="{FF2B5EF4-FFF2-40B4-BE49-F238E27FC236}">
                <a16:creationId xmlns:a16="http://schemas.microsoft.com/office/drawing/2014/main" xmlns="" id="{23BD1F91-1895-5B7A-8DFB-084961134F1A}"/>
              </a:ext>
            </a:extLst>
          </p:cNvPr>
          <p:cNvPicPr>
            <a:picLocks noChangeAspect="1"/>
          </p:cNvPicPr>
          <p:nvPr/>
        </p:nvPicPr>
        <p:blipFill>
          <a:blip r:embed="rId3"/>
          <a:stretch>
            <a:fillRect/>
          </a:stretch>
        </p:blipFill>
        <p:spPr>
          <a:xfrm>
            <a:off x="6732240" y="2276872"/>
            <a:ext cx="243840" cy="243840"/>
          </a:xfrm>
          <a:prstGeom prst="rect">
            <a:avLst/>
          </a:prstGeom>
        </p:spPr>
      </p:pic>
      <p:pic>
        <p:nvPicPr>
          <p:cNvPr id="13" name="图片 12">
            <a:extLst>
              <a:ext uri="{FF2B5EF4-FFF2-40B4-BE49-F238E27FC236}">
                <a16:creationId xmlns:a16="http://schemas.microsoft.com/office/drawing/2014/main" xmlns="" id="{91AE55EF-8DA4-9125-0BE1-97440D17A311}"/>
              </a:ext>
            </a:extLst>
          </p:cNvPr>
          <p:cNvPicPr>
            <a:picLocks noChangeAspect="1"/>
          </p:cNvPicPr>
          <p:nvPr/>
        </p:nvPicPr>
        <p:blipFill>
          <a:blip r:embed="rId4"/>
          <a:stretch>
            <a:fillRect/>
          </a:stretch>
        </p:blipFill>
        <p:spPr>
          <a:xfrm>
            <a:off x="5076056" y="2633625"/>
            <a:ext cx="182880" cy="182880"/>
          </a:xfrm>
          <a:prstGeom prst="rect">
            <a:avLst/>
          </a:prstGeom>
        </p:spPr>
      </p:pic>
      <p:pic>
        <p:nvPicPr>
          <p:cNvPr id="14" name="图片 13">
            <a:extLst>
              <a:ext uri="{FF2B5EF4-FFF2-40B4-BE49-F238E27FC236}">
                <a16:creationId xmlns:a16="http://schemas.microsoft.com/office/drawing/2014/main" xmlns="" id="{FDE02EC4-5753-BD42-B4F2-5DCC3BE4097C}"/>
              </a:ext>
            </a:extLst>
          </p:cNvPr>
          <p:cNvPicPr>
            <a:picLocks noChangeAspect="1"/>
          </p:cNvPicPr>
          <p:nvPr/>
        </p:nvPicPr>
        <p:blipFill>
          <a:blip r:embed="rId5"/>
          <a:stretch>
            <a:fillRect/>
          </a:stretch>
        </p:blipFill>
        <p:spPr>
          <a:xfrm>
            <a:off x="5364088" y="2890996"/>
            <a:ext cx="182880" cy="182880"/>
          </a:xfrm>
          <a:prstGeom prst="rect">
            <a:avLst/>
          </a:prstGeom>
        </p:spPr>
      </p:pic>
      <p:pic>
        <p:nvPicPr>
          <p:cNvPr id="15" name="图片 14">
            <a:extLst>
              <a:ext uri="{FF2B5EF4-FFF2-40B4-BE49-F238E27FC236}">
                <a16:creationId xmlns:a16="http://schemas.microsoft.com/office/drawing/2014/main" xmlns="" id="{703B4712-A16D-7BB1-AF3D-36C6DFE140A0}"/>
              </a:ext>
            </a:extLst>
          </p:cNvPr>
          <p:cNvPicPr>
            <a:picLocks noChangeAspect="1"/>
          </p:cNvPicPr>
          <p:nvPr/>
        </p:nvPicPr>
        <p:blipFill>
          <a:blip r:embed="rId6"/>
          <a:stretch>
            <a:fillRect/>
          </a:stretch>
        </p:blipFill>
        <p:spPr>
          <a:xfrm>
            <a:off x="6854160" y="2890996"/>
            <a:ext cx="487680" cy="236220"/>
          </a:xfrm>
          <a:prstGeom prst="rect">
            <a:avLst/>
          </a:prstGeom>
        </p:spPr>
      </p:pic>
      <p:pic>
        <p:nvPicPr>
          <p:cNvPr id="16" name="图片 15">
            <a:extLst>
              <a:ext uri="{FF2B5EF4-FFF2-40B4-BE49-F238E27FC236}">
                <a16:creationId xmlns:a16="http://schemas.microsoft.com/office/drawing/2014/main" xmlns="" id="{65ECDC38-BE5F-28BE-5B41-FA050A2AB7D4}"/>
              </a:ext>
            </a:extLst>
          </p:cNvPr>
          <p:cNvPicPr>
            <a:picLocks noChangeAspect="1"/>
          </p:cNvPicPr>
          <p:nvPr/>
        </p:nvPicPr>
        <p:blipFill>
          <a:blip r:embed="rId7"/>
          <a:stretch>
            <a:fillRect/>
          </a:stretch>
        </p:blipFill>
        <p:spPr>
          <a:xfrm>
            <a:off x="3851920" y="3419856"/>
            <a:ext cx="243840" cy="243840"/>
          </a:xfrm>
          <a:prstGeom prst="rect">
            <a:avLst/>
          </a:prstGeom>
        </p:spPr>
      </p:pic>
      <p:pic>
        <p:nvPicPr>
          <p:cNvPr id="17" name="图片 16">
            <a:extLst>
              <a:ext uri="{FF2B5EF4-FFF2-40B4-BE49-F238E27FC236}">
                <a16:creationId xmlns:a16="http://schemas.microsoft.com/office/drawing/2014/main" xmlns="" id="{50F8850C-42C8-635B-3CA5-A7106073B285}"/>
              </a:ext>
            </a:extLst>
          </p:cNvPr>
          <p:cNvPicPr>
            <a:picLocks noChangeAspect="1"/>
          </p:cNvPicPr>
          <p:nvPr/>
        </p:nvPicPr>
        <p:blipFill>
          <a:blip r:embed="rId8"/>
          <a:stretch>
            <a:fillRect/>
          </a:stretch>
        </p:blipFill>
        <p:spPr>
          <a:xfrm>
            <a:off x="6020348" y="3392424"/>
            <a:ext cx="243840" cy="243840"/>
          </a:xfrm>
          <a:prstGeom prst="rect">
            <a:avLst/>
          </a:prstGeom>
        </p:spPr>
      </p:pic>
      <p:pic>
        <p:nvPicPr>
          <p:cNvPr id="19" name="图片 18">
            <a:extLst>
              <a:ext uri="{FF2B5EF4-FFF2-40B4-BE49-F238E27FC236}">
                <a16:creationId xmlns:a16="http://schemas.microsoft.com/office/drawing/2014/main" xmlns="" id="{12AE51B7-0DB3-A471-157C-63C5AA3C2A4D}"/>
              </a:ext>
            </a:extLst>
          </p:cNvPr>
          <p:cNvPicPr>
            <a:picLocks noChangeAspect="1"/>
          </p:cNvPicPr>
          <p:nvPr/>
        </p:nvPicPr>
        <p:blipFill>
          <a:blip r:embed="rId9"/>
          <a:stretch>
            <a:fillRect/>
          </a:stretch>
        </p:blipFill>
        <p:spPr>
          <a:xfrm>
            <a:off x="1979712" y="3733531"/>
            <a:ext cx="617220" cy="228600"/>
          </a:xfrm>
          <a:prstGeom prst="rect">
            <a:avLst/>
          </a:prstGeom>
        </p:spPr>
      </p:pic>
      <p:pic>
        <p:nvPicPr>
          <p:cNvPr id="20" name="图片 19">
            <a:extLst>
              <a:ext uri="{FF2B5EF4-FFF2-40B4-BE49-F238E27FC236}">
                <a16:creationId xmlns:a16="http://schemas.microsoft.com/office/drawing/2014/main" xmlns="" id="{046D1BF4-DF2A-DDD2-85D1-97AFC0404932}"/>
              </a:ext>
            </a:extLst>
          </p:cNvPr>
          <p:cNvPicPr>
            <a:picLocks noChangeAspect="1"/>
          </p:cNvPicPr>
          <p:nvPr/>
        </p:nvPicPr>
        <p:blipFill>
          <a:blip r:embed="rId10"/>
          <a:stretch>
            <a:fillRect/>
          </a:stretch>
        </p:blipFill>
        <p:spPr>
          <a:xfrm>
            <a:off x="899592" y="3986123"/>
            <a:ext cx="243840" cy="243840"/>
          </a:xfrm>
          <a:prstGeom prst="rect">
            <a:avLst/>
          </a:prstGeom>
        </p:spPr>
      </p:pic>
      <p:pic>
        <p:nvPicPr>
          <p:cNvPr id="21" name="图片 20">
            <a:extLst>
              <a:ext uri="{FF2B5EF4-FFF2-40B4-BE49-F238E27FC236}">
                <a16:creationId xmlns:a16="http://schemas.microsoft.com/office/drawing/2014/main" xmlns="" id="{4E3AA5EE-5478-57B6-C27C-9ED3925752B7}"/>
              </a:ext>
            </a:extLst>
          </p:cNvPr>
          <p:cNvPicPr>
            <a:picLocks noChangeAspect="1"/>
          </p:cNvPicPr>
          <p:nvPr/>
        </p:nvPicPr>
        <p:blipFill>
          <a:blip r:embed="rId6"/>
          <a:stretch>
            <a:fillRect/>
          </a:stretch>
        </p:blipFill>
        <p:spPr>
          <a:xfrm>
            <a:off x="6244560" y="3942933"/>
            <a:ext cx="487680" cy="236220"/>
          </a:xfrm>
          <a:prstGeom prst="rect">
            <a:avLst/>
          </a:prstGeom>
        </p:spPr>
      </p:pic>
      <p:pic>
        <p:nvPicPr>
          <p:cNvPr id="22" name="图片 21">
            <a:extLst>
              <a:ext uri="{FF2B5EF4-FFF2-40B4-BE49-F238E27FC236}">
                <a16:creationId xmlns:a16="http://schemas.microsoft.com/office/drawing/2014/main" xmlns="" id="{C2978D7C-A6E1-2275-5515-A3623F77B32B}"/>
              </a:ext>
            </a:extLst>
          </p:cNvPr>
          <p:cNvPicPr>
            <a:picLocks noChangeAspect="1"/>
          </p:cNvPicPr>
          <p:nvPr/>
        </p:nvPicPr>
        <p:blipFill rotWithShape="1">
          <a:blip r:embed="rId11"/>
          <a:srcRect t="24324"/>
          <a:stretch/>
        </p:blipFill>
        <p:spPr bwMode="auto">
          <a:xfrm>
            <a:off x="4555216" y="4304028"/>
            <a:ext cx="2290348" cy="1915747"/>
          </a:xfrm>
          <a:prstGeom prst="rect">
            <a:avLst/>
          </a:prstGeom>
          <a:ln>
            <a:noFill/>
          </a:ln>
          <a:extLst>
            <a:ext uri="{53640926-AAD7-44D8-BBD7-CCE9431645EC}">
              <a14:shadowObscured xmlns:a14="http://schemas.microsoft.com/office/drawing/2010/main"/>
            </a:ext>
          </a:extLst>
        </p:spPr>
      </p:pic>
      <p:sp>
        <p:nvSpPr>
          <p:cNvPr id="24" name="文本框 23">
            <a:extLst>
              <a:ext uri="{FF2B5EF4-FFF2-40B4-BE49-F238E27FC236}">
                <a16:creationId xmlns:a16="http://schemas.microsoft.com/office/drawing/2014/main" xmlns="" id="{06C3A7E1-6C39-0285-6768-8A27C4CE286A}"/>
              </a:ext>
            </a:extLst>
          </p:cNvPr>
          <p:cNvSpPr txBox="1"/>
          <p:nvPr/>
        </p:nvSpPr>
        <p:spPr>
          <a:xfrm>
            <a:off x="3853982" y="6160709"/>
            <a:ext cx="4576572" cy="369332"/>
          </a:xfrm>
          <a:prstGeom prst="rect">
            <a:avLst/>
          </a:prstGeom>
          <a:noFill/>
        </p:spPr>
        <p:txBody>
          <a:bodyPr wrap="square">
            <a:spAutoFit/>
          </a:bodyPr>
          <a:lstStyle/>
          <a:p>
            <a:pPr indent="8001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2-2-30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加工仿真</a:t>
            </a: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4" name="文本框 3">
            <a:extLst>
              <a:ext uri="{FF2B5EF4-FFF2-40B4-BE49-F238E27FC236}">
                <a16:creationId xmlns:a16="http://schemas.microsoft.com/office/drawing/2014/main" xmlns="" id="{53A3FBD3-9967-C242-661A-704CAB3DF313}"/>
              </a:ext>
            </a:extLst>
          </p:cNvPr>
          <p:cNvSpPr txBox="1"/>
          <p:nvPr/>
        </p:nvSpPr>
        <p:spPr>
          <a:xfrm>
            <a:off x="457200" y="1285130"/>
            <a:ext cx="8219256" cy="1477328"/>
          </a:xfrm>
          <a:prstGeom prst="rect">
            <a:avLst/>
          </a:prstGeom>
          <a:noFill/>
        </p:spPr>
        <p:txBody>
          <a:bodyPr wrap="square">
            <a:spAutoFit/>
          </a:bodyPr>
          <a:lstStyle/>
          <a:p>
            <a:r>
              <a:rPr lang="en-US" altLang="zh-CN" dirty="0"/>
              <a:t>2.3</a:t>
            </a:r>
            <a:r>
              <a:rPr lang="zh-CN" altLang="en-US" dirty="0"/>
              <a:t>手工面铣</a:t>
            </a:r>
          </a:p>
          <a:p>
            <a:r>
              <a:rPr lang="zh-CN" altLang="en-US" dirty="0"/>
              <a:t>  手工面铣是平面铣加工中较为常用的铣削指令，它在创建工序时，系统自动指定加工模式为混合切削模式。我们需要对零件中选中的平面或者加工区域分别指定不同的切削模式和切削参数，以实现不同加工区域的多种切削模式的加工。</a:t>
            </a:r>
          </a:p>
          <a:p>
            <a:r>
              <a:rPr lang="zh-CN" altLang="en-US" dirty="0"/>
              <a:t>下面依然以图</a:t>
            </a:r>
            <a:r>
              <a:rPr lang="en-US" altLang="zh-CN" dirty="0"/>
              <a:t>2-2-31</a:t>
            </a:r>
            <a:r>
              <a:rPr lang="zh-CN" altLang="en-US" dirty="0"/>
              <a:t>所示零件进行介绍：</a:t>
            </a:r>
          </a:p>
        </p:txBody>
      </p:sp>
      <p:pic>
        <p:nvPicPr>
          <p:cNvPr id="6" name="图片 5">
            <a:extLst>
              <a:ext uri="{FF2B5EF4-FFF2-40B4-BE49-F238E27FC236}">
                <a16:creationId xmlns:a16="http://schemas.microsoft.com/office/drawing/2014/main" xmlns="" id="{0DC78544-B777-0B55-3953-0A4328314FA2}"/>
              </a:ext>
            </a:extLst>
          </p:cNvPr>
          <p:cNvPicPr>
            <a:picLocks noChangeAspect="1"/>
          </p:cNvPicPr>
          <p:nvPr/>
        </p:nvPicPr>
        <p:blipFill>
          <a:blip r:embed="rId2"/>
          <a:stretch>
            <a:fillRect/>
          </a:stretch>
        </p:blipFill>
        <p:spPr>
          <a:xfrm>
            <a:off x="2927667" y="3029695"/>
            <a:ext cx="2755265" cy="2131695"/>
          </a:xfrm>
          <a:prstGeom prst="rect">
            <a:avLst/>
          </a:prstGeom>
        </p:spPr>
      </p:pic>
      <p:sp>
        <p:nvSpPr>
          <p:cNvPr id="9" name="文本框 8">
            <a:extLst>
              <a:ext uri="{FF2B5EF4-FFF2-40B4-BE49-F238E27FC236}">
                <a16:creationId xmlns:a16="http://schemas.microsoft.com/office/drawing/2014/main" xmlns="" id="{97F3D9D8-1FA2-665B-48EC-1F28542ACD6D}"/>
              </a:ext>
            </a:extLst>
          </p:cNvPr>
          <p:cNvSpPr txBox="1"/>
          <p:nvPr/>
        </p:nvSpPr>
        <p:spPr>
          <a:xfrm>
            <a:off x="3053553" y="5405747"/>
            <a:ext cx="4121055"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2-2-31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加工零件</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758825" y="1666875"/>
            <a:ext cx="7546975" cy="4352925"/>
          </a:xfrm>
        </p:spPr>
        <p:txBody>
          <a:bodyPr/>
          <a:lstStyle/>
          <a:p>
            <a:pPr marR="0" lvl="0" rtl="0"/>
            <a:r>
              <a:rPr lang="zh-CN" altLang="en-US" sz="2400" b="1" i="0" u="none" strike="noStrike" kern="100" baseline="0" dirty="0">
                <a:solidFill>
                  <a:srgbClr val="5B9BD5"/>
                </a:solidFill>
                <a:latin typeface="等线" panose="02010600030101010101" pitchFamily="2" charset="-122"/>
                <a:ea typeface="等线" panose="02010600030101010101" pitchFamily="2" charset="-122"/>
              </a:rPr>
              <a:t>│学习目标│</a:t>
            </a:r>
          </a:p>
          <a:p>
            <a:pPr marR="0" lvl="0" rtl="0"/>
            <a:r>
              <a:rPr lang="zh-CN" altLang="en-US" sz="2400" b="1" i="0" u="none" strike="noStrike" kern="100" baseline="0" dirty="0">
                <a:solidFill>
                  <a:srgbClr val="5B9BD5"/>
                </a:solidFill>
                <a:latin typeface="等线" panose="02010600030101010101" pitchFamily="2" charset="-122"/>
                <a:ea typeface="等线" panose="02010600030101010101" pitchFamily="2" charset="-122"/>
              </a:rPr>
              <a:t>知识目标：</a:t>
            </a:r>
          </a:p>
          <a:p>
            <a:pPr marR="0" lvl="1" rtl="0"/>
            <a:r>
              <a:rPr lang="en-US" altLang="zh-CN" sz="2400" b="1" i="0" u="none" strike="noStrike" kern="100" baseline="0" dirty="0">
                <a:latin typeface="等线" panose="02010600030101010101" pitchFamily="2" charset="-122"/>
                <a:ea typeface="等线" panose="02010600030101010101" pitchFamily="2" charset="-122"/>
              </a:rPr>
              <a:t>1.</a:t>
            </a:r>
            <a:r>
              <a:rPr lang="zh-CN" altLang="en-US" sz="2400" b="1" i="0" u="none" strike="noStrike" kern="100" baseline="0" dirty="0">
                <a:latin typeface="等线" panose="02010600030101010101" pitchFamily="2" charset="-122"/>
                <a:ea typeface="等线" panose="02010600030101010101" pitchFamily="2" charset="-122"/>
              </a:rPr>
              <a:t>了解零件平面铣加工工序制订的思路。</a:t>
            </a:r>
          </a:p>
          <a:p>
            <a:pPr marR="0" lvl="1" rtl="0"/>
            <a:r>
              <a:rPr lang="en-US" altLang="zh-CN" sz="2400" b="1" i="0" u="none" strike="noStrike" kern="100" baseline="0" dirty="0">
                <a:latin typeface="等线" panose="02010600030101010101" pitchFamily="2" charset="-122"/>
                <a:ea typeface="等线" panose="02010600030101010101" pitchFamily="2" charset="-122"/>
              </a:rPr>
              <a:t>2.</a:t>
            </a:r>
            <a:r>
              <a:rPr lang="zh-CN" altLang="en-US" sz="2400" b="1" i="0" u="none" strike="noStrike" kern="100" baseline="0" dirty="0">
                <a:latin typeface="等线" panose="02010600030101010101" pitchFamily="2" charset="-122"/>
                <a:ea typeface="等线" panose="02010600030101010101" pitchFamily="2" charset="-122"/>
              </a:rPr>
              <a:t>熟悉平面铣加工类型及操作方法、技巧。</a:t>
            </a:r>
          </a:p>
          <a:p>
            <a:pPr marR="0" lvl="1" rtl="0"/>
            <a:r>
              <a:rPr lang="en-US" altLang="zh-CN" sz="2400" b="1" i="0" u="none" strike="noStrike" kern="100" baseline="0" dirty="0">
                <a:latin typeface="等线" panose="02010600030101010101" pitchFamily="2" charset="-122"/>
                <a:ea typeface="等线" panose="02010600030101010101" pitchFamily="2" charset="-122"/>
              </a:rPr>
              <a:t>3.</a:t>
            </a:r>
            <a:r>
              <a:rPr lang="zh-CN" altLang="en-US" sz="2400" b="1" i="0" u="none" strike="noStrike" kern="100" baseline="0" dirty="0">
                <a:latin typeface="等线" panose="02010600030101010101" pitchFamily="2" charset="-122"/>
                <a:ea typeface="等线" panose="02010600030101010101" pitchFamily="2" charset="-122"/>
              </a:rPr>
              <a:t>熟悉简单零件粗精加工的加工参数的设置。</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8" name="文本框 7"/>
          <p:cNvSpPr txBox="1"/>
          <p:nvPr>
            <p:custDataLst>
              <p:tags r:id="rId1"/>
            </p:custDataLst>
          </p:nvPr>
        </p:nvSpPr>
        <p:spPr>
          <a:xfrm>
            <a:off x="527584" y="1327287"/>
            <a:ext cx="8587105" cy="5773888"/>
          </a:xfrm>
          <a:prstGeom prst="rect">
            <a:avLst/>
          </a:prstGeom>
          <a:noFill/>
          <a:ln w="9525">
            <a:noFill/>
          </a:ln>
        </p:spPr>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FF0000"/>
                </a:solidFill>
                <a:effectLst/>
                <a:uLnTx/>
                <a:uFillTx/>
                <a:latin typeface="Times New Roman" panose="02020603050405020304" charset="0"/>
                <a:ea typeface="+mn-ea"/>
                <a:cs typeface="Times New Roman" panose="02020603050405020304" charset="0"/>
              </a:rPr>
              <a:t>加工步骤：</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1.进入加工模块：</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a:t>
            </a:r>
            <a:r>
              <a:rPr kumimoji="0" lang="zh-CN" altLang="zh-CN" sz="1800" b="1"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打开建模文件“</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2-2-31</a:t>
            </a:r>
            <a:r>
              <a:rPr kumimoji="0" lang="zh-CN" altLang="zh-CN" sz="1800" b="1"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a:t>
            </a:r>
            <a:endParaRPr kumimoji="0" lang="en-US" altLang="zh-CN" sz="1800" b="1"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（2）进入加工环境。在“应用模块”功能选项卡中</a:t>
            </a:r>
            <a:endPar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选择</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加工按钮，弹出的“加工环境”对话框中</a:t>
            </a:r>
            <a:endPar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“要创建的CAM组装”模块选择</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选项，</a:t>
            </a:r>
            <a:endPar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再按</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按钮（如图</a:t>
            </a:r>
            <a:r>
              <a:rPr kumimoji="0" lang="zh-CN" altLang="zh-CN" sz="1800" b="1"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2-2-32</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a:t>
            </a:r>
            <a:endParaRPr kumimoji="0" lang="zh-CN" altLang="en-US" sz="22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endParaRP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en-US" altLang="zh-CN"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2.</a:t>
            </a:r>
            <a:r>
              <a:rPr kumimoji="0" lang="zh-CN" altLang="en-US"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创建几何体模块；</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a:t>
            </a:r>
            <a:r>
              <a:rPr kumimoji="0" lang="en-US" altLang="zh-CN"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1</a:t>
            </a:r>
            <a:r>
              <a:rPr kumimoji="0" lang="zh-CN" altLang="en-US"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）进入几何视图界面。点击      几何视图图标，进入几何视图界面。</a:t>
            </a:r>
            <a:endParaRPr kumimoji="0" lang="en-US" altLang="zh-CN"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endParaRP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双击                       图标，弹出“</a:t>
            </a:r>
            <a:r>
              <a:rPr kumimoji="0" lang="en-US" altLang="zh-CN"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MCS </a:t>
            </a:r>
            <a:r>
              <a:rPr kumimoji="0" lang="zh-CN" altLang="en-US"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铣削”对话框。</a:t>
            </a: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22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22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22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2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endParaRPr>
          </a:p>
        </p:txBody>
      </p:sp>
      <p:pic>
        <p:nvPicPr>
          <p:cNvPr id="15" name="图片 15"/>
          <p:cNvPicPr>
            <a:picLocks noChangeAspect="1"/>
          </p:cNvPicPr>
          <p:nvPr>
            <p:custDataLst>
              <p:tags r:id="rId2"/>
            </p:custDataLst>
          </p:nvPr>
        </p:nvPicPr>
        <p:blipFill>
          <a:blip r:embed="rId7"/>
          <a:srcRect b="40000"/>
          <a:stretch>
            <a:fillRect/>
          </a:stretch>
        </p:blipFill>
        <p:spPr>
          <a:xfrm>
            <a:off x="1112866" y="2971389"/>
            <a:ext cx="419100" cy="314325"/>
          </a:xfrm>
          <a:prstGeom prst="rect">
            <a:avLst/>
          </a:prstGeom>
          <a:ln>
            <a:noFill/>
          </a:ln>
        </p:spPr>
      </p:pic>
      <p:pic>
        <p:nvPicPr>
          <p:cNvPr id="133" name="图片 133"/>
          <p:cNvPicPr>
            <a:picLocks noChangeAspect="1"/>
          </p:cNvPicPr>
          <p:nvPr>
            <p:custDataLst>
              <p:tags r:id="rId3"/>
            </p:custDataLst>
          </p:nvPr>
        </p:nvPicPr>
        <p:blipFill>
          <a:blip r:embed="rId8"/>
          <a:stretch>
            <a:fillRect/>
          </a:stretch>
        </p:blipFill>
        <p:spPr>
          <a:xfrm>
            <a:off x="3844290" y="3403933"/>
            <a:ext cx="922020" cy="228600"/>
          </a:xfrm>
          <a:prstGeom prst="rect">
            <a:avLst/>
          </a:prstGeom>
        </p:spPr>
      </p:pic>
      <p:pic>
        <p:nvPicPr>
          <p:cNvPr id="17" name="图片 17"/>
          <p:cNvPicPr>
            <a:picLocks noChangeAspect="1"/>
          </p:cNvPicPr>
          <p:nvPr>
            <p:custDataLst>
              <p:tags r:id="rId4"/>
            </p:custDataLst>
          </p:nvPr>
        </p:nvPicPr>
        <p:blipFill>
          <a:blip r:embed="rId9"/>
          <a:stretch>
            <a:fillRect/>
          </a:stretch>
        </p:blipFill>
        <p:spPr>
          <a:xfrm>
            <a:off x="1128914" y="3789040"/>
            <a:ext cx="552450" cy="266700"/>
          </a:xfrm>
          <a:prstGeom prst="rect">
            <a:avLst/>
          </a:prstGeom>
        </p:spPr>
      </p:pic>
      <p:sp>
        <p:nvSpPr>
          <p:cNvPr id="9" name="文本框 8"/>
          <p:cNvSpPr txBox="1"/>
          <p:nvPr>
            <p:custDataLst>
              <p:tags r:id="rId5"/>
            </p:custDataLst>
          </p:nvPr>
        </p:nvSpPr>
        <p:spPr>
          <a:xfrm>
            <a:off x="6372200" y="4227240"/>
            <a:ext cx="2395937" cy="369332"/>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2-2-32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模块选择</a:t>
            </a:r>
            <a:endParaRPr kumimoji="0" lang="zh-CN" alt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sym typeface="+mn-ea"/>
            </a:endParaRPr>
          </a:p>
        </p:txBody>
      </p:sp>
      <p:pic>
        <p:nvPicPr>
          <p:cNvPr id="2" name="图片 1">
            <a:extLst>
              <a:ext uri="{FF2B5EF4-FFF2-40B4-BE49-F238E27FC236}">
                <a16:creationId xmlns:a16="http://schemas.microsoft.com/office/drawing/2014/main" xmlns="" id="{8E020679-DDB2-479D-1B1C-1670720D478C}"/>
              </a:ext>
            </a:extLst>
          </p:cNvPr>
          <p:cNvPicPr>
            <a:picLocks noChangeAspect="1"/>
          </p:cNvPicPr>
          <p:nvPr/>
        </p:nvPicPr>
        <p:blipFill rotWithShape="1">
          <a:blip r:embed="rId10"/>
          <a:srcRect b="4669"/>
          <a:stretch/>
        </p:blipFill>
        <p:spPr bwMode="auto">
          <a:xfrm>
            <a:off x="6012160" y="1431661"/>
            <a:ext cx="2686900" cy="2700026"/>
          </a:xfrm>
          <a:prstGeom prst="rect">
            <a:avLst/>
          </a:prstGeom>
          <a:ln>
            <a:noFill/>
          </a:ln>
          <a:extLst>
            <a:ext uri="{53640926-AAD7-44D8-BBD7-CCE9431645EC}">
              <a14:shadowObscured xmlns:a14="http://schemas.microsoft.com/office/drawing/2010/main"/>
            </a:ext>
          </a:extLst>
        </p:spPr>
      </p:pic>
      <p:pic>
        <p:nvPicPr>
          <p:cNvPr id="3" name="图片 2">
            <a:extLst>
              <a:ext uri="{FF2B5EF4-FFF2-40B4-BE49-F238E27FC236}">
                <a16:creationId xmlns:a16="http://schemas.microsoft.com/office/drawing/2014/main" xmlns="" id="{0E046B60-4D87-FE46-2567-5E5C0B84EEE0}"/>
              </a:ext>
            </a:extLst>
          </p:cNvPr>
          <p:cNvPicPr>
            <a:picLocks noChangeAspect="1"/>
          </p:cNvPicPr>
          <p:nvPr/>
        </p:nvPicPr>
        <p:blipFill>
          <a:blip r:embed="rId11"/>
          <a:stretch>
            <a:fillRect/>
          </a:stretch>
        </p:blipFill>
        <p:spPr>
          <a:xfrm>
            <a:off x="3729990" y="4486000"/>
            <a:ext cx="228600" cy="257175"/>
          </a:xfrm>
          <a:prstGeom prst="rect">
            <a:avLst/>
          </a:prstGeom>
        </p:spPr>
      </p:pic>
      <p:pic>
        <p:nvPicPr>
          <p:cNvPr id="4" name="图片 3">
            <a:extLst>
              <a:ext uri="{FF2B5EF4-FFF2-40B4-BE49-F238E27FC236}">
                <a16:creationId xmlns:a16="http://schemas.microsoft.com/office/drawing/2014/main" xmlns="" id="{36A5D563-67A1-A0F7-9021-7E0D3D9D7915}"/>
              </a:ext>
            </a:extLst>
          </p:cNvPr>
          <p:cNvPicPr>
            <a:picLocks noChangeAspect="1"/>
          </p:cNvPicPr>
          <p:nvPr/>
        </p:nvPicPr>
        <p:blipFill>
          <a:blip r:embed="rId12"/>
          <a:stretch>
            <a:fillRect/>
          </a:stretch>
        </p:blipFill>
        <p:spPr>
          <a:xfrm>
            <a:off x="1128914" y="4945794"/>
            <a:ext cx="1057275" cy="247650"/>
          </a:xfrm>
          <a:prstGeom prst="rect">
            <a:avLst/>
          </a:prstGeom>
        </p:spPr>
      </p:pic>
    </p:spTree>
    <p:extLst>
      <p:ext uri="{BB962C8B-B14F-4D97-AF65-F5344CB8AC3E}">
        <p14:creationId xmlns:p14="http://schemas.microsoft.com/office/powerpoint/2010/main" val="131548263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8" name="文本框 7"/>
          <p:cNvSpPr txBox="1"/>
          <p:nvPr>
            <p:custDataLst>
              <p:tags r:id="rId1"/>
            </p:custDataLst>
          </p:nvPr>
        </p:nvSpPr>
        <p:spPr>
          <a:xfrm>
            <a:off x="325120" y="1197610"/>
            <a:ext cx="8587105" cy="2745367"/>
          </a:xfrm>
          <a:prstGeom prst="rect">
            <a:avLst/>
          </a:prstGeom>
          <a:noFill/>
          <a:ln w="9525">
            <a:noFill/>
          </a:ln>
        </p:spPr>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（2）机床坐标系的设置</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zh-CN" sz="1800" b="1"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在“</a:t>
            </a:r>
            <a:r>
              <a:rPr kumimoji="0" lang="en-US" altLang="zh-CN" sz="1800" b="1"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MCS </a:t>
            </a:r>
            <a:r>
              <a:rPr kumimoji="0" lang="zh-CN" altLang="zh-CN" sz="1800" b="1"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铣削”对话框点击</a:t>
            </a:r>
            <a:r>
              <a:rPr kumimoji="0" lang="en-US" altLang="zh-CN" sz="1800" b="1"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，系统弹出“坐标系”对话框。单击        图标，弹出图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2-2-33</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所示“点”的对话框，在“</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Z”</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对话框中输入零件的高度“</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28”</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。点击          按键返回，得到如图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2-2-34</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所示的加工坐标系。</a:t>
            </a:r>
            <a:endParaRPr kumimoji="0" lang="zh-CN" altLang="en-US" sz="22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22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endParaRP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en-US" altLang="zh-CN" sz="17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rPr>
              <a:t>                                                                                                                        </a:t>
            </a:r>
            <a:endParaRPr kumimoji="0" lang="zh-CN" altLang="en-US" sz="17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700" b="1"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endParaRPr>
          </a:p>
        </p:txBody>
      </p:sp>
      <p:pic>
        <p:nvPicPr>
          <p:cNvPr id="10" name="图片 9">
            <a:extLst>
              <a:ext uri="{FF2B5EF4-FFF2-40B4-BE49-F238E27FC236}">
                <a16:creationId xmlns:a16="http://schemas.microsoft.com/office/drawing/2014/main" xmlns="" id="{B4CF212B-015C-86BB-7E3F-06AF00F35D9D}"/>
              </a:ext>
            </a:extLst>
          </p:cNvPr>
          <p:cNvPicPr>
            <a:picLocks noChangeAspect="1"/>
          </p:cNvPicPr>
          <p:nvPr/>
        </p:nvPicPr>
        <p:blipFill>
          <a:blip r:embed="rId3"/>
          <a:stretch>
            <a:fillRect/>
          </a:stretch>
        </p:blipFill>
        <p:spPr>
          <a:xfrm>
            <a:off x="3275856" y="1692173"/>
            <a:ext cx="228600" cy="228600"/>
          </a:xfrm>
          <a:prstGeom prst="rect">
            <a:avLst/>
          </a:prstGeom>
        </p:spPr>
      </p:pic>
      <p:pic>
        <p:nvPicPr>
          <p:cNvPr id="14" name="图片 13">
            <a:extLst>
              <a:ext uri="{FF2B5EF4-FFF2-40B4-BE49-F238E27FC236}">
                <a16:creationId xmlns:a16="http://schemas.microsoft.com/office/drawing/2014/main" xmlns="" id="{3A66A639-8CE3-F4CD-8AE4-20567FB9086F}"/>
              </a:ext>
            </a:extLst>
          </p:cNvPr>
          <p:cNvPicPr>
            <a:picLocks noChangeAspect="1"/>
          </p:cNvPicPr>
          <p:nvPr/>
        </p:nvPicPr>
        <p:blipFill>
          <a:blip r:embed="rId4"/>
          <a:stretch>
            <a:fillRect/>
          </a:stretch>
        </p:blipFill>
        <p:spPr>
          <a:xfrm>
            <a:off x="7094532" y="1760312"/>
            <a:ext cx="228600" cy="228600"/>
          </a:xfrm>
          <a:prstGeom prst="rect">
            <a:avLst/>
          </a:prstGeom>
        </p:spPr>
      </p:pic>
      <p:pic>
        <p:nvPicPr>
          <p:cNvPr id="15" name="图片 14">
            <a:extLst>
              <a:ext uri="{FF2B5EF4-FFF2-40B4-BE49-F238E27FC236}">
                <a16:creationId xmlns:a16="http://schemas.microsoft.com/office/drawing/2014/main" xmlns="" id="{B0B8693B-C7EB-40E6-E81B-FA70A4A95FF4}"/>
              </a:ext>
            </a:extLst>
          </p:cNvPr>
          <p:cNvPicPr>
            <a:picLocks noChangeAspect="1"/>
          </p:cNvPicPr>
          <p:nvPr/>
        </p:nvPicPr>
        <p:blipFill>
          <a:blip r:embed="rId5"/>
          <a:stretch>
            <a:fillRect/>
          </a:stretch>
        </p:blipFill>
        <p:spPr>
          <a:xfrm>
            <a:off x="7452320" y="2132856"/>
            <a:ext cx="488950" cy="235585"/>
          </a:xfrm>
          <a:prstGeom prst="rect">
            <a:avLst/>
          </a:prstGeom>
        </p:spPr>
      </p:pic>
      <p:pic>
        <p:nvPicPr>
          <p:cNvPr id="2" name="图片 1">
            <a:extLst>
              <a:ext uri="{FF2B5EF4-FFF2-40B4-BE49-F238E27FC236}">
                <a16:creationId xmlns:a16="http://schemas.microsoft.com/office/drawing/2014/main" xmlns="" id="{ED7FEB9D-B143-83EB-6F29-66650D2D050C}"/>
              </a:ext>
            </a:extLst>
          </p:cNvPr>
          <p:cNvPicPr>
            <a:picLocks noChangeAspect="1"/>
          </p:cNvPicPr>
          <p:nvPr/>
        </p:nvPicPr>
        <p:blipFill>
          <a:blip r:embed="rId6"/>
          <a:stretch>
            <a:fillRect/>
          </a:stretch>
        </p:blipFill>
        <p:spPr>
          <a:xfrm>
            <a:off x="2025390" y="3099458"/>
            <a:ext cx="2120900" cy="2550795"/>
          </a:xfrm>
          <a:prstGeom prst="rect">
            <a:avLst/>
          </a:prstGeom>
        </p:spPr>
      </p:pic>
      <p:pic>
        <p:nvPicPr>
          <p:cNvPr id="3" name="图片 2">
            <a:extLst>
              <a:ext uri="{FF2B5EF4-FFF2-40B4-BE49-F238E27FC236}">
                <a16:creationId xmlns:a16="http://schemas.microsoft.com/office/drawing/2014/main" xmlns="" id="{EEC4E305-6F21-5ED4-82F3-7DE93AF4800A}"/>
              </a:ext>
            </a:extLst>
          </p:cNvPr>
          <p:cNvPicPr>
            <a:picLocks noChangeAspect="1"/>
          </p:cNvPicPr>
          <p:nvPr/>
        </p:nvPicPr>
        <p:blipFill>
          <a:blip r:embed="rId7"/>
          <a:stretch>
            <a:fillRect/>
          </a:stretch>
        </p:blipFill>
        <p:spPr>
          <a:xfrm>
            <a:off x="4856798" y="3099458"/>
            <a:ext cx="3216910" cy="2493010"/>
          </a:xfrm>
          <a:prstGeom prst="rect">
            <a:avLst/>
          </a:prstGeom>
        </p:spPr>
      </p:pic>
      <p:sp>
        <p:nvSpPr>
          <p:cNvPr id="6" name="文本框 5">
            <a:extLst>
              <a:ext uri="{FF2B5EF4-FFF2-40B4-BE49-F238E27FC236}">
                <a16:creationId xmlns:a16="http://schemas.microsoft.com/office/drawing/2014/main" xmlns="" id="{B49321C4-5D6C-A88D-3F2C-60D4C6176B7F}"/>
              </a:ext>
            </a:extLst>
          </p:cNvPr>
          <p:cNvSpPr txBox="1"/>
          <p:nvPr/>
        </p:nvSpPr>
        <p:spPr>
          <a:xfrm>
            <a:off x="1523418" y="5755036"/>
            <a:ext cx="6550289"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2-2-33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加工原点的设置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2-2-34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加工原点坐标</a:t>
            </a:r>
          </a:p>
        </p:txBody>
      </p:sp>
    </p:spTree>
    <p:extLst>
      <p:ext uri="{BB962C8B-B14F-4D97-AF65-F5344CB8AC3E}">
        <p14:creationId xmlns:p14="http://schemas.microsoft.com/office/powerpoint/2010/main" val="3943610829"/>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DF6985E-BADB-3E9A-1D24-826520C38100}"/>
              </a:ext>
            </a:extLst>
          </p:cNvPr>
          <p:cNvSpPr>
            <a:spLocks noGrp="1"/>
          </p:cNvSpPr>
          <p:nvPr>
            <p:ph type="title"/>
          </p:nvPr>
        </p:nvSpPr>
        <p:spPr/>
        <p:txBody>
          <a:bodyPr/>
          <a:lstStyle/>
          <a:p>
            <a:r>
              <a:rPr lang="zh-CN" altLang="zh-CN" dirty="0"/>
              <a:t>项目</a:t>
            </a:r>
            <a:r>
              <a:rPr lang="en-US" altLang="zh-CN" dirty="0"/>
              <a:t>2</a:t>
            </a:r>
            <a:endParaRPr lang="zh-CN" altLang="en-US" dirty="0"/>
          </a:p>
        </p:txBody>
      </p:sp>
      <p:sp>
        <p:nvSpPr>
          <p:cNvPr id="4" name="页脚占位符 3">
            <a:extLst>
              <a:ext uri="{FF2B5EF4-FFF2-40B4-BE49-F238E27FC236}">
                <a16:creationId xmlns:a16="http://schemas.microsoft.com/office/drawing/2014/main" xmlns="" id="{C1617C2B-4882-0FCB-32C2-76072AD6E1A9}"/>
              </a:ext>
            </a:extLst>
          </p:cNvPr>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a:ln>
                  <a:noFill/>
                </a:ln>
                <a:solidFill>
                  <a:srgbClr val="FFFFFF"/>
                </a:solidFill>
                <a:effectLst/>
                <a:uLnTx/>
                <a:uFillTx/>
                <a:latin typeface="Verdana"/>
                <a:ea typeface="宋体" panose="02010600030101010101" pitchFamily="2" charset="-122"/>
                <a:cs typeface="+mn-cs"/>
              </a:rPr>
              <a:t>数控编程</a:t>
            </a:r>
            <a:endPar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endParaRPr>
          </a:p>
        </p:txBody>
      </p:sp>
      <p:sp>
        <p:nvSpPr>
          <p:cNvPr id="13" name="文本框 12">
            <a:extLst>
              <a:ext uri="{FF2B5EF4-FFF2-40B4-BE49-F238E27FC236}">
                <a16:creationId xmlns:a16="http://schemas.microsoft.com/office/drawing/2014/main" xmlns="" id="{C829B719-9BB6-E258-638E-B87FEDE9B310}"/>
              </a:ext>
            </a:extLst>
          </p:cNvPr>
          <p:cNvSpPr txBox="1"/>
          <p:nvPr/>
        </p:nvSpPr>
        <p:spPr>
          <a:xfrm>
            <a:off x="730444" y="1336582"/>
            <a:ext cx="7801996" cy="1215204"/>
          </a:xfrm>
          <a:prstGeom prst="rect">
            <a:avLst/>
          </a:prstGeom>
          <a:noFill/>
        </p:spPr>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在“</a:t>
            </a:r>
            <a:r>
              <a:rPr kumimoji="0" lang="en-US" altLang="zh-CN" sz="18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MCS </a:t>
            </a:r>
            <a:r>
              <a:rPr kumimoji="0" lang="zh-CN" altLang="en-US" sz="18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铣削”对话框中的“安全设置”模块的安全设置选项，选择“平面”选项。点击             图标，弹出“平面”对话框，选择图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2-2-35</a:t>
            </a:r>
            <a:r>
              <a:rPr kumimoji="0" lang="zh-CN" altLang="en-US" sz="18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所示的平面。在距离对话框输入值“</a:t>
            </a:r>
            <a:r>
              <a:rPr kumimoji="0" lang="en-US" altLang="zh-CN" sz="18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5”</a:t>
            </a:r>
            <a:r>
              <a:rPr kumimoji="0" lang="zh-CN" altLang="en-US" sz="1800" b="1" i="0" u="none" strike="noStrike" kern="1200" cap="none" spc="0" normalizeH="0" baseline="0" noProof="0" dirty="0">
                <a:ln>
                  <a:noFill/>
                </a:ln>
                <a:solidFill>
                  <a:srgbClr val="003366"/>
                </a:solidFill>
                <a:effectLst/>
                <a:uLnTx/>
                <a:uFillTx/>
                <a:latin typeface="Calibri" panose="020F0502020204030204" charset="0"/>
                <a:ea typeface="宋体" panose="02010600030101010101" pitchFamily="2" charset="-122"/>
                <a:cs typeface="+mn-cs"/>
              </a:rPr>
              <a:t>，点击               完成安全平面的设置。</a:t>
            </a:r>
          </a:p>
        </p:txBody>
      </p:sp>
      <p:pic>
        <p:nvPicPr>
          <p:cNvPr id="8" name="图片 7">
            <a:extLst>
              <a:ext uri="{FF2B5EF4-FFF2-40B4-BE49-F238E27FC236}">
                <a16:creationId xmlns:a16="http://schemas.microsoft.com/office/drawing/2014/main" xmlns="" id="{EADA06E2-CBBB-742F-C753-E7EF65A21B83}"/>
              </a:ext>
            </a:extLst>
          </p:cNvPr>
          <p:cNvPicPr>
            <a:picLocks noChangeAspect="1"/>
          </p:cNvPicPr>
          <p:nvPr/>
        </p:nvPicPr>
        <p:blipFill>
          <a:blip r:embed="rId2"/>
          <a:stretch>
            <a:fillRect/>
          </a:stretch>
        </p:blipFill>
        <p:spPr>
          <a:xfrm>
            <a:off x="2483768" y="2652587"/>
            <a:ext cx="3310255" cy="2413000"/>
          </a:xfrm>
          <a:prstGeom prst="rect">
            <a:avLst/>
          </a:prstGeom>
        </p:spPr>
      </p:pic>
      <p:sp>
        <p:nvSpPr>
          <p:cNvPr id="12" name="文本框 11">
            <a:extLst>
              <a:ext uri="{FF2B5EF4-FFF2-40B4-BE49-F238E27FC236}">
                <a16:creationId xmlns:a16="http://schemas.microsoft.com/office/drawing/2014/main" xmlns="" id="{64106DBE-F3A8-16EC-920B-64EC1AD66594}"/>
              </a:ext>
            </a:extLst>
          </p:cNvPr>
          <p:cNvSpPr txBox="1"/>
          <p:nvPr/>
        </p:nvSpPr>
        <p:spPr>
          <a:xfrm>
            <a:off x="2017014" y="5166388"/>
            <a:ext cx="4576572" cy="369332"/>
          </a:xfrm>
          <a:prstGeom prst="rect">
            <a:avLst/>
          </a:prstGeom>
          <a:noFill/>
        </p:spPr>
        <p:txBody>
          <a:bodyPr wrap="square">
            <a:spAutoFit/>
          </a:bodyPr>
          <a:lstStyle/>
          <a:p>
            <a:pPr indent="6667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2-2-35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安全平面的设置</a:t>
            </a:r>
          </a:p>
        </p:txBody>
      </p:sp>
      <p:pic>
        <p:nvPicPr>
          <p:cNvPr id="14" name="图片 13">
            <a:extLst>
              <a:ext uri="{FF2B5EF4-FFF2-40B4-BE49-F238E27FC236}">
                <a16:creationId xmlns:a16="http://schemas.microsoft.com/office/drawing/2014/main" xmlns="" id="{07B2F351-AAFC-7268-0832-0F4FB08E7618}"/>
              </a:ext>
            </a:extLst>
          </p:cNvPr>
          <p:cNvPicPr>
            <a:picLocks noChangeAspect="1"/>
          </p:cNvPicPr>
          <p:nvPr/>
        </p:nvPicPr>
        <p:blipFill>
          <a:blip r:embed="rId3"/>
          <a:stretch>
            <a:fillRect/>
          </a:stretch>
        </p:blipFill>
        <p:spPr>
          <a:xfrm>
            <a:off x="2236880" y="1851713"/>
            <a:ext cx="228600" cy="228600"/>
          </a:xfrm>
          <a:prstGeom prst="rect">
            <a:avLst/>
          </a:prstGeom>
        </p:spPr>
      </p:pic>
      <p:pic>
        <p:nvPicPr>
          <p:cNvPr id="15" name="图片 14">
            <a:extLst>
              <a:ext uri="{FF2B5EF4-FFF2-40B4-BE49-F238E27FC236}">
                <a16:creationId xmlns:a16="http://schemas.microsoft.com/office/drawing/2014/main" xmlns="" id="{CD554416-13FF-B647-3C70-2681F845ED01}"/>
              </a:ext>
            </a:extLst>
          </p:cNvPr>
          <p:cNvPicPr>
            <a:picLocks noChangeAspect="1"/>
          </p:cNvPicPr>
          <p:nvPr/>
        </p:nvPicPr>
        <p:blipFill>
          <a:blip r:embed="rId4"/>
          <a:stretch>
            <a:fillRect/>
          </a:stretch>
        </p:blipFill>
        <p:spPr>
          <a:xfrm>
            <a:off x="4138895" y="2238713"/>
            <a:ext cx="552450" cy="266700"/>
          </a:xfrm>
          <a:prstGeom prst="rect">
            <a:avLst/>
          </a:prstGeom>
        </p:spPr>
      </p:pic>
    </p:spTree>
    <p:extLst>
      <p:ext uri="{BB962C8B-B14F-4D97-AF65-F5344CB8AC3E}">
        <p14:creationId xmlns:p14="http://schemas.microsoft.com/office/powerpoint/2010/main" val="6042527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258445" y="1197610"/>
            <a:ext cx="8273995" cy="5478679"/>
          </a:xfrm>
          <a:prstGeom prst="rect">
            <a:avLst/>
          </a:prstGeom>
          <a:noFill/>
          <a:ln w="9525">
            <a:noFill/>
          </a:ln>
        </p:spPr>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3.</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创建毛坯几何体</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 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图标中的“+”，展开列表。双击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图标，弹出“工件”对话框。</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（2）点击指定部件</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图标，弹出“部件几何体”对话框，选取加工零件作为加工最终部件，并按</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返回“工件”对话框。</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（3）点击指定毛坯</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图标，弹出“毛坯几何体”对话框，点击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对话框右侧的图标，选取</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选项，点击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返回“工件”对话框。</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（4）点击显示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图标，观察设置的部件和毛坯是否符合要求，如图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所示。</a:t>
            </a: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p:txBody>
      </p:sp>
      <p:pic>
        <p:nvPicPr>
          <p:cNvPr id="28" name="图片 28"/>
          <p:cNvPicPr>
            <a:picLocks noChangeAspect="1"/>
          </p:cNvPicPr>
          <p:nvPr>
            <p:custDataLst>
              <p:tags r:id="rId1"/>
            </p:custDataLst>
          </p:nvPr>
        </p:nvPicPr>
        <p:blipFill>
          <a:blip r:embed="rId11"/>
          <a:stretch>
            <a:fillRect/>
          </a:stretch>
        </p:blipFill>
        <p:spPr>
          <a:xfrm>
            <a:off x="1547495" y="1772920"/>
            <a:ext cx="929640" cy="144780"/>
          </a:xfrm>
          <a:prstGeom prst="rect">
            <a:avLst/>
          </a:prstGeom>
        </p:spPr>
      </p:pic>
      <p:pic>
        <p:nvPicPr>
          <p:cNvPr id="30" name="图片 30"/>
          <p:cNvPicPr>
            <a:picLocks noChangeAspect="1"/>
          </p:cNvPicPr>
          <p:nvPr>
            <p:custDataLst>
              <p:tags r:id="rId2"/>
            </p:custDataLst>
          </p:nvPr>
        </p:nvPicPr>
        <p:blipFill>
          <a:blip r:embed="rId12"/>
          <a:stretch>
            <a:fillRect/>
          </a:stretch>
        </p:blipFill>
        <p:spPr>
          <a:xfrm>
            <a:off x="5579745" y="1765300"/>
            <a:ext cx="975360" cy="152400"/>
          </a:xfrm>
          <a:prstGeom prst="rect">
            <a:avLst/>
          </a:prstGeom>
        </p:spPr>
      </p:pic>
      <p:pic>
        <p:nvPicPr>
          <p:cNvPr id="31" name="图片 31"/>
          <p:cNvPicPr>
            <a:picLocks noChangeAspect="1"/>
          </p:cNvPicPr>
          <p:nvPr>
            <p:custDataLst>
              <p:tags r:id="rId3"/>
            </p:custDataLst>
          </p:nvPr>
        </p:nvPicPr>
        <p:blipFill>
          <a:blip r:embed="rId13"/>
          <a:stretch>
            <a:fillRect/>
          </a:stretch>
        </p:blipFill>
        <p:spPr>
          <a:xfrm>
            <a:off x="2339975" y="2421255"/>
            <a:ext cx="360000" cy="360000"/>
          </a:xfrm>
          <a:prstGeom prst="rect">
            <a:avLst/>
          </a:prstGeom>
        </p:spPr>
      </p:pic>
      <p:pic>
        <p:nvPicPr>
          <p:cNvPr id="32" name="图片 32"/>
          <p:cNvPicPr>
            <a:picLocks noChangeAspect="1"/>
          </p:cNvPicPr>
          <p:nvPr>
            <p:custDataLst>
              <p:tags r:id="rId4"/>
            </p:custDataLst>
          </p:nvPr>
        </p:nvPicPr>
        <p:blipFill>
          <a:blip r:embed="rId14"/>
          <a:stretch>
            <a:fillRect/>
          </a:stretch>
        </p:blipFill>
        <p:spPr>
          <a:xfrm>
            <a:off x="1763395" y="2853055"/>
            <a:ext cx="487680" cy="236220"/>
          </a:xfrm>
          <a:prstGeom prst="rect">
            <a:avLst/>
          </a:prstGeom>
        </p:spPr>
      </p:pic>
      <p:pic>
        <p:nvPicPr>
          <p:cNvPr id="33" name="图片 33"/>
          <p:cNvPicPr>
            <a:picLocks noChangeAspect="1"/>
          </p:cNvPicPr>
          <p:nvPr>
            <p:custDataLst>
              <p:tags r:id="rId5"/>
            </p:custDataLst>
          </p:nvPr>
        </p:nvPicPr>
        <p:blipFill>
          <a:blip r:embed="rId15"/>
          <a:stretch>
            <a:fillRect/>
          </a:stretch>
        </p:blipFill>
        <p:spPr>
          <a:xfrm>
            <a:off x="2364740" y="3141345"/>
            <a:ext cx="360000" cy="360000"/>
          </a:xfrm>
          <a:prstGeom prst="rect">
            <a:avLst/>
          </a:prstGeom>
        </p:spPr>
      </p:pic>
      <p:pic>
        <p:nvPicPr>
          <p:cNvPr id="34" name="图片 34"/>
          <p:cNvPicPr>
            <a:picLocks noChangeAspect="1"/>
          </p:cNvPicPr>
          <p:nvPr>
            <p:custDataLst>
              <p:tags r:id="rId6"/>
            </p:custDataLst>
          </p:nvPr>
        </p:nvPicPr>
        <p:blipFill>
          <a:blip r:embed="rId16"/>
          <a:srcRect r="79486"/>
          <a:stretch>
            <a:fillRect/>
          </a:stretch>
        </p:blipFill>
        <p:spPr>
          <a:xfrm>
            <a:off x="6731635" y="3266440"/>
            <a:ext cx="603250" cy="234950"/>
          </a:xfrm>
          <a:prstGeom prst="rect">
            <a:avLst/>
          </a:prstGeom>
          <a:ln>
            <a:noFill/>
          </a:ln>
        </p:spPr>
      </p:pic>
      <p:pic>
        <p:nvPicPr>
          <p:cNvPr id="36" name="图片 36"/>
          <p:cNvPicPr>
            <a:picLocks noChangeAspect="1"/>
          </p:cNvPicPr>
          <p:nvPr>
            <p:custDataLst>
              <p:tags r:id="rId7"/>
            </p:custDataLst>
          </p:nvPr>
        </p:nvPicPr>
        <p:blipFill>
          <a:blip r:embed="rId17"/>
          <a:srcRect r="77163"/>
          <a:stretch>
            <a:fillRect/>
          </a:stretch>
        </p:blipFill>
        <p:spPr>
          <a:xfrm>
            <a:off x="2115140" y="3648076"/>
            <a:ext cx="609600" cy="241300"/>
          </a:xfrm>
          <a:prstGeom prst="rect">
            <a:avLst/>
          </a:prstGeom>
          <a:ln>
            <a:noFill/>
          </a:ln>
        </p:spPr>
      </p:pic>
      <p:pic>
        <p:nvPicPr>
          <p:cNvPr id="37" name="图片 37"/>
          <p:cNvPicPr>
            <a:picLocks noChangeAspect="1"/>
          </p:cNvPicPr>
          <p:nvPr>
            <p:custDataLst>
              <p:tags r:id="rId8"/>
            </p:custDataLst>
          </p:nvPr>
        </p:nvPicPr>
        <p:blipFill>
          <a:blip r:embed="rId18"/>
          <a:stretch>
            <a:fillRect/>
          </a:stretch>
        </p:blipFill>
        <p:spPr>
          <a:xfrm>
            <a:off x="4164330" y="3657346"/>
            <a:ext cx="487680" cy="236220"/>
          </a:xfrm>
          <a:prstGeom prst="rect">
            <a:avLst/>
          </a:prstGeom>
        </p:spPr>
      </p:pic>
      <p:pic>
        <p:nvPicPr>
          <p:cNvPr id="38" name="图片 38"/>
          <p:cNvPicPr>
            <a:picLocks noChangeAspect="1"/>
          </p:cNvPicPr>
          <p:nvPr>
            <p:custDataLst>
              <p:tags r:id="rId9"/>
            </p:custDataLst>
          </p:nvPr>
        </p:nvPicPr>
        <p:blipFill>
          <a:blip r:embed="rId19"/>
          <a:stretch>
            <a:fillRect/>
          </a:stretch>
        </p:blipFill>
        <p:spPr>
          <a:xfrm>
            <a:off x="1907540" y="4004945"/>
            <a:ext cx="360000" cy="360000"/>
          </a:xfrm>
          <a:prstGeom prst="rect">
            <a:avLst/>
          </a:prstGeom>
        </p:spPr>
      </p:pic>
      <p:pic>
        <p:nvPicPr>
          <p:cNvPr id="4" name="图片 3">
            <a:extLst>
              <a:ext uri="{FF2B5EF4-FFF2-40B4-BE49-F238E27FC236}">
                <a16:creationId xmlns:a16="http://schemas.microsoft.com/office/drawing/2014/main" xmlns="" id="{2C37D975-F402-EBBA-197E-688BDB47BBF5}"/>
              </a:ext>
            </a:extLst>
          </p:cNvPr>
          <p:cNvPicPr>
            <a:picLocks noChangeAspect="1"/>
          </p:cNvPicPr>
          <p:nvPr/>
        </p:nvPicPr>
        <p:blipFill>
          <a:blip r:embed="rId20"/>
          <a:stretch>
            <a:fillRect/>
          </a:stretch>
        </p:blipFill>
        <p:spPr>
          <a:xfrm>
            <a:off x="2658601" y="4266965"/>
            <a:ext cx="2516067" cy="1992823"/>
          </a:xfrm>
          <a:prstGeom prst="rect">
            <a:avLst/>
          </a:prstGeom>
        </p:spPr>
      </p:pic>
      <p:sp>
        <p:nvSpPr>
          <p:cNvPr id="7" name="文本框 6">
            <a:extLst>
              <a:ext uri="{FF2B5EF4-FFF2-40B4-BE49-F238E27FC236}">
                <a16:creationId xmlns:a16="http://schemas.microsoft.com/office/drawing/2014/main" xmlns="" id="{F92E6815-D254-23A8-DAAB-55002A12E3F2}"/>
              </a:ext>
            </a:extLst>
          </p:cNvPr>
          <p:cNvSpPr txBox="1"/>
          <p:nvPr/>
        </p:nvSpPr>
        <p:spPr>
          <a:xfrm>
            <a:off x="2587716" y="6194111"/>
            <a:ext cx="4576572"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2-2-36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加工毛坯</a:t>
            </a:r>
          </a:p>
        </p:txBody>
      </p:sp>
    </p:spTree>
    <p:extLst>
      <p:ext uri="{BB962C8B-B14F-4D97-AF65-F5344CB8AC3E}">
        <p14:creationId xmlns:p14="http://schemas.microsoft.com/office/powerpoint/2010/main" val="149434091"/>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323850" y="1269365"/>
            <a:ext cx="8592820" cy="9925050"/>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4.</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刀具创建</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 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图标，进入“创建刀具”界面，选择刀具子类型中平底刀</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，在名称对话框输入平底刀的直径大小“D10”作为名称，点击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进入“铣刀 参数”对话框界面。</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（2）设置如图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2-2-37</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的刀具参数。在尺寸对话框中的“直径”填入“10”，在编号对话框中“刀具号”，“补偿寄存器”，“刀具补偿寄存器”，填入“1”，点击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完成刀具建立。</a:t>
            </a: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p:txBody>
      </p:sp>
      <p:pic>
        <p:nvPicPr>
          <p:cNvPr id="40" name="图片 40"/>
          <p:cNvPicPr>
            <a:picLocks noChangeAspect="1"/>
          </p:cNvPicPr>
          <p:nvPr>
            <p:custDataLst>
              <p:tags r:id="rId1"/>
            </p:custDataLst>
          </p:nvPr>
        </p:nvPicPr>
        <p:blipFill>
          <a:blip r:embed="rId8"/>
          <a:stretch>
            <a:fillRect/>
          </a:stretch>
        </p:blipFill>
        <p:spPr>
          <a:xfrm>
            <a:off x="1619568" y="1772603"/>
            <a:ext cx="415925" cy="354965"/>
          </a:xfrm>
          <a:prstGeom prst="rect">
            <a:avLst/>
          </a:prstGeom>
        </p:spPr>
      </p:pic>
      <p:pic>
        <p:nvPicPr>
          <p:cNvPr id="41" name="图片 41"/>
          <p:cNvPicPr>
            <a:picLocks noChangeAspect="1"/>
          </p:cNvPicPr>
          <p:nvPr>
            <p:custDataLst>
              <p:tags r:id="rId2"/>
            </p:custDataLst>
          </p:nvPr>
        </p:nvPicPr>
        <p:blipFill>
          <a:blip r:embed="rId9"/>
          <a:stretch>
            <a:fillRect/>
          </a:stretch>
        </p:blipFill>
        <p:spPr>
          <a:xfrm>
            <a:off x="7596505" y="1701165"/>
            <a:ext cx="360000" cy="360000"/>
          </a:xfrm>
          <a:prstGeom prst="rect">
            <a:avLst/>
          </a:prstGeom>
        </p:spPr>
      </p:pic>
      <p:pic>
        <p:nvPicPr>
          <p:cNvPr id="42" name="图片 42"/>
          <p:cNvPicPr>
            <a:picLocks noChangeAspect="1"/>
          </p:cNvPicPr>
          <p:nvPr>
            <p:custDataLst>
              <p:tags r:id="rId3"/>
            </p:custDataLst>
          </p:nvPr>
        </p:nvPicPr>
        <p:blipFill>
          <a:blip r:embed="rId10"/>
          <a:stretch>
            <a:fillRect/>
          </a:stretch>
        </p:blipFill>
        <p:spPr>
          <a:xfrm>
            <a:off x="5868035" y="2277110"/>
            <a:ext cx="487680" cy="236220"/>
          </a:xfrm>
          <a:prstGeom prst="rect">
            <a:avLst/>
          </a:prstGeom>
        </p:spPr>
      </p:pic>
      <p:pic>
        <p:nvPicPr>
          <p:cNvPr id="2" name="图片 42"/>
          <p:cNvPicPr>
            <a:picLocks noChangeAspect="1"/>
          </p:cNvPicPr>
          <p:nvPr>
            <p:custDataLst>
              <p:tags r:id="rId4"/>
            </p:custDataLst>
          </p:nvPr>
        </p:nvPicPr>
        <p:blipFill>
          <a:blip r:embed="rId10"/>
          <a:stretch>
            <a:fillRect/>
          </a:stretch>
        </p:blipFill>
        <p:spPr>
          <a:xfrm>
            <a:off x="7236460" y="3501390"/>
            <a:ext cx="487680" cy="236220"/>
          </a:xfrm>
          <a:prstGeom prst="rect">
            <a:avLst/>
          </a:prstGeom>
        </p:spPr>
      </p:pic>
      <p:pic>
        <p:nvPicPr>
          <p:cNvPr id="45" name="图片 45"/>
          <p:cNvPicPr>
            <a:picLocks noChangeAspect="1"/>
          </p:cNvPicPr>
          <p:nvPr>
            <p:custDataLst>
              <p:tags r:id="rId5"/>
            </p:custDataLst>
          </p:nvPr>
        </p:nvPicPr>
        <p:blipFill>
          <a:blip r:embed="rId11"/>
          <a:srcRect t="68859"/>
          <a:stretch>
            <a:fillRect/>
          </a:stretch>
        </p:blipFill>
        <p:spPr>
          <a:xfrm>
            <a:off x="4766310" y="4220845"/>
            <a:ext cx="2800985" cy="1778000"/>
          </a:xfrm>
          <a:prstGeom prst="rect">
            <a:avLst/>
          </a:prstGeom>
          <a:ln>
            <a:noFill/>
          </a:ln>
        </p:spPr>
      </p:pic>
      <p:pic>
        <p:nvPicPr>
          <p:cNvPr id="44" name="图片 44"/>
          <p:cNvPicPr>
            <a:picLocks noChangeAspect="1"/>
          </p:cNvPicPr>
          <p:nvPr>
            <p:custDataLst>
              <p:tags r:id="rId6"/>
            </p:custDataLst>
          </p:nvPr>
        </p:nvPicPr>
        <p:blipFill>
          <a:blip r:embed="rId11"/>
          <a:srcRect b="64534"/>
          <a:stretch>
            <a:fillRect/>
          </a:stretch>
        </p:blipFill>
        <p:spPr>
          <a:xfrm>
            <a:off x="1979930" y="4004945"/>
            <a:ext cx="2786380" cy="2012950"/>
          </a:xfrm>
          <a:prstGeom prst="rect">
            <a:avLst/>
          </a:prstGeom>
          <a:ln>
            <a:noFill/>
          </a:ln>
        </p:spPr>
      </p:pic>
      <p:sp>
        <p:nvSpPr>
          <p:cNvPr id="3" name="文本框 2"/>
          <p:cNvSpPr txBox="1"/>
          <p:nvPr/>
        </p:nvSpPr>
        <p:spPr>
          <a:xfrm>
            <a:off x="2339975" y="6092825"/>
            <a:ext cx="5080000" cy="368300"/>
          </a:xfrm>
          <a:prstGeom prst="rect">
            <a:avLst/>
          </a:prstGeom>
          <a:noFill/>
          <a:ln w="9525">
            <a:noFill/>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2-2-37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刀具参数</a:t>
            </a:r>
            <a:endParaRPr kumimoji="0" lang="zh-CN" alt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p14="http://schemas.microsoft.com/office/powerpoint/2010/main" val="1439932854"/>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251460" y="1213485"/>
            <a:ext cx="8892540" cy="2154692"/>
          </a:xfrm>
          <a:prstGeom prst="rect">
            <a:avLst/>
          </a:prstGeom>
          <a:noFill/>
          <a:ln w="9525">
            <a:noFill/>
          </a:ln>
        </p:spPr>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5.</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创建底壁铣加工工序</a:t>
            </a:r>
            <a:endParaRPr lang="en-US" altLang="zh-CN" sz="18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图标，弹出“创建工序”对话框，在工序子类型中选择</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底壁铣工序。</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2-2-38</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，在位置对话框中选择“程序”对话框为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，“刀具”对话框为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p>
          <a:p>
            <a:pPr algn="just"/>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，“几何体”对话框为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，“方法”对话框为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，点</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进入</a:t>
            </a:r>
            <a:r>
              <a:rPr lang="zh-CN" altLang="zh-CN" b="1" kern="0" dirty="0">
                <a:solidFill>
                  <a:srgbClr val="6E815B"/>
                </a:solidFill>
                <a:latin typeface="Times New Roman" panose="02020603050405020304" charset="0"/>
                <a:cs typeface="Times New Roman" panose="02020603050405020304" charset="0"/>
              </a:rPr>
              <a:t>“手工面铣”对话框界面，如图</a:t>
            </a:r>
            <a:r>
              <a:rPr lang="en-US" altLang="zh-CN" b="1" kern="0" dirty="0">
                <a:solidFill>
                  <a:srgbClr val="6E815B"/>
                </a:solidFill>
                <a:latin typeface="Times New Roman" panose="02020603050405020304" charset="0"/>
                <a:cs typeface="Times New Roman" panose="02020603050405020304" charset="0"/>
              </a:rPr>
              <a:t>2-2-39</a:t>
            </a:r>
            <a:r>
              <a:rPr lang="zh-CN" altLang="zh-CN" b="1" kern="0" dirty="0">
                <a:solidFill>
                  <a:srgbClr val="6E815B"/>
                </a:solidFill>
                <a:latin typeface="Times New Roman" panose="02020603050405020304" charset="0"/>
                <a:cs typeface="Times New Roman" panose="02020603050405020304" charset="0"/>
              </a:rPr>
              <a:t>所示。</a:t>
            </a:r>
            <a:endParaRPr lang="zh-CN" altLang="en-US" b="1" kern="0" dirty="0">
              <a:solidFill>
                <a:srgbClr val="6E815B"/>
              </a:solidFill>
              <a:latin typeface="Times New Roman" panose="02020603050405020304" charset="0"/>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p:txBody>
      </p:sp>
      <p:pic>
        <p:nvPicPr>
          <p:cNvPr id="46" name="图片 46"/>
          <p:cNvPicPr>
            <a:picLocks noChangeAspect="1"/>
          </p:cNvPicPr>
          <p:nvPr>
            <p:custDataLst>
              <p:tags r:id="rId1"/>
            </p:custDataLst>
          </p:nvPr>
        </p:nvPicPr>
        <p:blipFill>
          <a:blip r:embed="rId6"/>
          <a:stretch>
            <a:fillRect/>
          </a:stretch>
        </p:blipFill>
        <p:spPr>
          <a:xfrm>
            <a:off x="1403985" y="1772920"/>
            <a:ext cx="406400" cy="312420"/>
          </a:xfrm>
          <a:prstGeom prst="rect">
            <a:avLst/>
          </a:prstGeom>
        </p:spPr>
      </p:pic>
      <p:pic>
        <p:nvPicPr>
          <p:cNvPr id="49" name="图片 49"/>
          <p:cNvPicPr>
            <a:picLocks noChangeAspect="1"/>
          </p:cNvPicPr>
          <p:nvPr>
            <p:custDataLst>
              <p:tags r:id="rId2"/>
            </p:custDataLst>
          </p:nvPr>
        </p:nvPicPr>
        <p:blipFill>
          <a:blip r:embed="rId7"/>
          <a:stretch>
            <a:fillRect/>
          </a:stretch>
        </p:blipFill>
        <p:spPr>
          <a:xfrm>
            <a:off x="372745" y="2534602"/>
            <a:ext cx="1234440" cy="152400"/>
          </a:xfrm>
          <a:prstGeom prst="rect">
            <a:avLst/>
          </a:prstGeom>
        </p:spPr>
      </p:pic>
      <p:pic>
        <p:nvPicPr>
          <p:cNvPr id="50" name="图片 50"/>
          <p:cNvPicPr>
            <a:picLocks noChangeAspect="1"/>
          </p:cNvPicPr>
          <p:nvPr>
            <p:custDataLst>
              <p:tags r:id="rId3"/>
            </p:custDataLst>
          </p:nvPr>
        </p:nvPicPr>
        <p:blipFill>
          <a:blip r:embed="rId8"/>
          <a:stretch>
            <a:fillRect/>
          </a:stretch>
        </p:blipFill>
        <p:spPr>
          <a:xfrm>
            <a:off x="3767336" y="2449448"/>
            <a:ext cx="822960" cy="175260"/>
          </a:xfrm>
          <a:prstGeom prst="rect">
            <a:avLst/>
          </a:prstGeom>
        </p:spPr>
      </p:pic>
      <p:pic>
        <p:nvPicPr>
          <p:cNvPr id="52" name="图片 52"/>
          <p:cNvPicPr>
            <a:picLocks noChangeAspect="1"/>
          </p:cNvPicPr>
          <p:nvPr>
            <p:custDataLst>
              <p:tags r:id="rId4"/>
            </p:custDataLst>
          </p:nvPr>
        </p:nvPicPr>
        <p:blipFill>
          <a:blip r:embed="rId9"/>
          <a:stretch>
            <a:fillRect/>
          </a:stretch>
        </p:blipFill>
        <p:spPr>
          <a:xfrm>
            <a:off x="8040588" y="2435542"/>
            <a:ext cx="487680" cy="236220"/>
          </a:xfrm>
          <a:prstGeom prst="rect">
            <a:avLst/>
          </a:prstGeom>
        </p:spPr>
      </p:pic>
      <p:pic>
        <p:nvPicPr>
          <p:cNvPr id="7" name="图片 6">
            <a:extLst>
              <a:ext uri="{FF2B5EF4-FFF2-40B4-BE49-F238E27FC236}">
                <a16:creationId xmlns:a16="http://schemas.microsoft.com/office/drawing/2014/main" xmlns="" id="{47B25684-6171-39D7-760B-ACC513627E49}"/>
              </a:ext>
            </a:extLst>
          </p:cNvPr>
          <p:cNvPicPr>
            <a:picLocks noChangeAspect="1"/>
          </p:cNvPicPr>
          <p:nvPr/>
        </p:nvPicPr>
        <p:blipFill>
          <a:blip r:embed="rId10"/>
          <a:stretch>
            <a:fillRect/>
          </a:stretch>
        </p:blipFill>
        <p:spPr>
          <a:xfrm>
            <a:off x="6540936" y="2523172"/>
            <a:ext cx="883920" cy="144780"/>
          </a:xfrm>
          <a:prstGeom prst="rect">
            <a:avLst/>
          </a:prstGeom>
        </p:spPr>
      </p:pic>
      <p:pic>
        <p:nvPicPr>
          <p:cNvPr id="4" name="图片 3">
            <a:extLst>
              <a:ext uri="{FF2B5EF4-FFF2-40B4-BE49-F238E27FC236}">
                <a16:creationId xmlns:a16="http://schemas.microsoft.com/office/drawing/2014/main" xmlns="" id="{070F072E-1E26-948C-4C47-F9185B6D2777}"/>
              </a:ext>
            </a:extLst>
          </p:cNvPr>
          <p:cNvPicPr>
            <a:picLocks noChangeAspect="1"/>
          </p:cNvPicPr>
          <p:nvPr/>
        </p:nvPicPr>
        <p:blipFill>
          <a:blip r:embed="rId11"/>
          <a:stretch>
            <a:fillRect/>
          </a:stretch>
        </p:blipFill>
        <p:spPr>
          <a:xfrm>
            <a:off x="5868144" y="2177191"/>
            <a:ext cx="800100" cy="160020"/>
          </a:xfrm>
          <a:prstGeom prst="rect">
            <a:avLst/>
          </a:prstGeom>
        </p:spPr>
      </p:pic>
      <p:pic>
        <p:nvPicPr>
          <p:cNvPr id="2" name="图片 1">
            <a:extLst>
              <a:ext uri="{FF2B5EF4-FFF2-40B4-BE49-F238E27FC236}">
                <a16:creationId xmlns:a16="http://schemas.microsoft.com/office/drawing/2014/main" xmlns="" id="{35F56BA6-54A8-2C35-AC82-A7269CE299A0}"/>
              </a:ext>
            </a:extLst>
          </p:cNvPr>
          <p:cNvPicPr>
            <a:picLocks noChangeAspect="1"/>
          </p:cNvPicPr>
          <p:nvPr/>
        </p:nvPicPr>
        <p:blipFill>
          <a:blip r:embed="rId12"/>
          <a:stretch>
            <a:fillRect/>
          </a:stretch>
        </p:blipFill>
        <p:spPr>
          <a:xfrm>
            <a:off x="7327075" y="1685290"/>
            <a:ext cx="243840" cy="243840"/>
          </a:xfrm>
          <a:prstGeom prst="rect">
            <a:avLst/>
          </a:prstGeom>
        </p:spPr>
      </p:pic>
      <p:pic>
        <p:nvPicPr>
          <p:cNvPr id="6" name="图片 5">
            <a:extLst>
              <a:ext uri="{FF2B5EF4-FFF2-40B4-BE49-F238E27FC236}">
                <a16:creationId xmlns:a16="http://schemas.microsoft.com/office/drawing/2014/main" xmlns="" id="{0A7562EF-1641-E59E-9945-46E134A96419}"/>
              </a:ext>
            </a:extLst>
          </p:cNvPr>
          <p:cNvPicPr>
            <a:picLocks noChangeAspect="1"/>
          </p:cNvPicPr>
          <p:nvPr/>
        </p:nvPicPr>
        <p:blipFill>
          <a:blip r:embed="rId13"/>
          <a:stretch>
            <a:fillRect/>
          </a:stretch>
        </p:blipFill>
        <p:spPr>
          <a:xfrm>
            <a:off x="1959622" y="3090473"/>
            <a:ext cx="2121866" cy="2918407"/>
          </a:xfrm>
          <a:prstGeom prst="rect">
            <a:avLst/>
          </a:prstGeom>
        </p:spPr>
      </p:pic>
      <p:pic>
        <p:nvPicPr>
          <p:cNvPr id="10" name="图片 9">
            <a:extLst>
              <a:ext uri="{FF2B5EF4-FFF2-40B4-BE49-F238E27FC236}">
                <a16:creationId xmlns:a16="http://schemas.microsoft.com/office/drawing/2014/main" xmlns="" id="{58774C59-2641-A3A2-E056-B1D60F62E303}"/>
              </a:ext>
            </a:extLst>
          </p:cNvPr>
          <p:cNvPicPr>
            <a:picLocks noChangeAspect="1"/>
          </p:cNvPicPr>
          <p:nvPr/>
        </p:nvPicPr>
        <p:blipFill rotWithShape="1">
          <a:blip r:embed="rId14"/>
          <a:srcRect b="38392"/>
          <a:stretch/>
        </p:blipFill>
        <p:spPr bwMode="auto">
          <a:xfrm>
            <a:off x="5045354" y="3150979"/>
            <a:ext cx="1937028" cy="2857901"/>
          </a:xfrm>
          <a:prstGeom prst="rect">
            <a:avLst/>
          </a:prstGeom>
          <a:ln>
            <a:noFill/>
          </a:ln>
          <a:extLst>
            <a:ext uri="{53640926-AAD7-44D8-BBD7-CCE9431645EC}">
              <a14:shadowObscured xmlns:a14="http://schemas.microsoft.com/office/drawing/2010/main"/>
            </a:ext>
          </a:extLst>
        </p:spPr>
      </p:pic>
      <p:sp>
        <p:nvSpPr>
          <p:cNvPr id="12" name="文本框 11">
            <a:extLst>
              <a:ext uri="{FF2B5EF4-FFF2-40B4-BE49-F238E27FC236}">
                <a16:creationId xmlns:a16="http://schemas.microsoft.com/office/drawing/2014/main" xmlns="" id="{61C60525-C11F-F1D7-9F66-5F75E86DEF5A}"/>
              </a:ext>
            </a:extLst>
          </p:cNvPr>
          <p:cNvSpPr txBox="1"/>
          <p:nvPr/>
        </p:nvSpPr>
        <p:spPr>
          <a:xfrm>
            <a:off x="1294327" y="6008880"/>
            <a:ext cx="6274300" cy="369332"/>
          </a:xfrm>
          <a:prstGeom prst="rect">
            <a:avLst/>
          </a:prstGeom>
          <a:noFill/>
        </p:spPr>
        <p:txBody>
          <a:bodyPr wrap="square">
            <a:spAutoFit/>
          </a:bodyPr>
          <a:lstStyle/>
          <a:p>
            <a:pPr indent="8001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2-2-38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工序选择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2-2-39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手工面铣参数</a:t>
            </a:r>
          </a:p>
        </p:txBody>
      </p:sp>
    </p:spTree>
    <p:extLst>
      <p:ext uri="{BB962C8B-B14F-4D97-AF65-F5344CB8AC3E}">
        <p14:creationId xmlns:p14="http://schemas.microsoft.com/office/powerpoint/2010/main" val="295450226"/>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pic>
        <p:nvPicPr>
          <p:cNvPr id="3" name="https://photo-static-api.fotomore.com/creative/vcg/400/new/VCG41N1037666444.jpg?uid=386&amp;timestamp=1702903236&amp;sign=0f047d00b979b0fa3104885a4b1f8d84" descr="彩色闪亮的3d箭头。玻璃的网络图标">
            <a:hlinkClick r:id="rId3" action="ppaction://hlinksldjump"/>
          </p:cNvPr>
          <p:cNvPicPr>
            <a:picLocks noChangeAspect="1"/>
          </p:cNvPicPr>
          <p:nvPr>
            <p:custDataLst>
              <p:tags r:id="rId1"/>
            </p:custDataLst>
          </p:nvPr>
        </p:nvPicPr>
        <p:blipFill>
          <a:blip r:embed="rId4"/>
          <a:srcRect l="50398" r="4454" b="69954"/>
          <a:stretch>
            <a:fillRect/>
          </a:stretch>
        </p:blipFill>
        <p:spPr>
          <a:xfrm flipH="1">
            <a:off x="8532495" y="6475730"/>
            <a:ext cx="611505" cy="356235"/>
          </a:xfrm>
          <a:prstGeom prst="rect">
            <a:avLst/>
          </a:prstGeom>
        </p:spPr>
      </p:pic>
      <p:sp>
        <p:nvSpPr>
          <p:cNvPr id="6" name="文本框 5">
            <a:extLst>
              <a:ext uri="{FF2B5EF4-FFF2-40B4-BE49-F238E27FC236}">
                <a16:creationId xmlns:a16="http://schemas.microsoft.com/office/drawing/2014/main" xmlns="" id="{6CF19DF2-003F-04F3-7804-BEC801A47B7E}"/>
              </a:ext>
            </a:extLst>
          </p:cNvPr>
          <p:cNvSpPr txBox="1"/>
          <p:nvPr/>
        </p:nvSpPr>
        <p:spPr>
          <a:xfrm>
            <a:off x="251520" y="1397675"/>
            <a:ext cx="8665368" cy="92333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3</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）在几何体区域中“指定面边界”对话框中，点击           图标，进入“切削区域”对话框界面。在零件上按序号顺序依次选取如图</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2-2-40</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所示的四个平面作为切削区域。点击          返回“手工面铣”界面。</a:t>
            </a:r>
          </a:p>
        </p:txBody>
      </p:sp>
      <p:pic>
        <p:nvPicPr>
          <p:cNvPr id="8" name="图片 7">
            <a:extLst>
              <a:ext uri="{FF2B5EF4-FFF2-40B4-BE49-F238E27FC236}">
                <a16:creationId xmlns:a16="http://schemas.microsoft.com/office/drawing/2014/main" xmlns="" id="{B294A23E-6F86-40CB-8768-06CF03442E03}"/>
              </a:ext>
            </a:extLst>
          </p:cNvPr>
          <p:cNvPicPr>
            <a:picLocks noChangeAspect="1"/>
          </p:cNvPicPr>
          <p:nvPr/>
        </p:nvPicPr>
        <p:blipFill>
          <a:blip r:embed="rId5"/>
          <a:stretch>
            <a:fillRect/>
          </a:stretch>
        </p:blipFill>
        <p:spPr>
          <a:xfrm>
            <a:off x="683568" y="2043319"/>
            <a:ext cx="487680" cy="236220"/>
          </a:xfrm>
          <a:prstGeom prst="rect">
            <a:avLst/>
          </a:prstGeom>
        </p:spPr>
      </p:pic>
      <p:sp>
        <p:nvSpPr>
          <p:cNvPr id="12" name="文本框 11">
            <a:extLst>
              <a:ext uri="{FF2B5EF4-FFF2-40B4-BE49-F238E27FC236}">
                <a16:creationId xmlns:a16="http://schemas.microsoft.com/office/drawing/2014/main" xmlns="" id="{73369347-611C-DA24-E095-DEF8EC98E1D1}"/>
              </a:ext>
            </a:extLst>
          </p:cNvPr>
          <p:cNvSpPr txBox="1"/>
          <p:nvPr/>
        </p:nvSpPr>
        <p:spPr>
          <a:xfrm>
            <a:off x="1171248" y="4779779"/>
            <a:ext cx="5616624"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2-2-40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点击顺序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2-2-41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切削模式</a:t>
            </a:r>
          </a:p>
        </p:txBody>
      </p:sp>
      <p:pic>
        <p:nvPicPr>
          <p:cNvPr id="2" name="图片 1">
            <a:extLst>
              <a:ext uri="{FF2B5EF4-FFF2-40B4-BE49-F238E27FC236}">
                <a16:creationId xmlns:a16="http://schemas.microsoft.com/office/drawing/2014/main" xmlns="" id="{59E2288A-9BFA-B9F8-F2FF-7DFACEECAB7B}"/>
              </a:ext>
            </a:extLst>
          </p:cNvPr>
          <p:cNvPicPr>
            <a:picLocks noChangeAspect="1"/>
          </p:cNvPicPr>
          <p:nvPr/>
        </p:nvPicPr>
        <p:blipFill>
          <a:blip r:embed="rId6"/>
          <a:stretch>
            <a:fillRect/>
          </a:stretch>
        </p:blipFill>
        <p:spPr>
          <a:xfrm>
            <a:off x="5634976" y="1427328"/>
            <a:ext cx="243840" cy="243840"/>
          </a:xfrm>
          <a:prstGeom prst="rect">
            <a:avLst/>
          </a:prstGeom>
        </p:spPr>
      </p:pic>
      <p:pic>
        <p:nvPicPr>
          <p:cNvPr id="4" name="图片 3">
            <a:extLst>
              <a:ext uri="{FF2B5EF4-FFF2-40B4-BE49-F238E27FC236}">
                <a16:creationId xmlns:a16="http://schemas.microsoft.com/office/drawing/2014/main" xmlns="" id="{9F966D06-0DA6-4C52-5848-898A3072B06C}"/>
              </a:ext>
            </a:extLst>
          </p:cNvPr>
          <p:cNvPicPr>
            <a:picLocks noChangeAspect="1"/>
          </p:cNvPicPr>
          <p:nvPr/>
        </p:nvPicPr>
        <p:blipFill>
          <a:blip r:embed="rId7"/>
          <a:stretch>
            <a:fillRect/>
          </a:stretch>
        </p:blipFill>
        <p:spPr>
          <a:xfrm>
            <a:off x="965152" y="2427402"/>
            <a:ext cx="2793892" cy="2222146"/>
          </a:xfrm>
          <a:prstGeom prst="rect">
            <a:avLst/>
          </a:prstGeom>
        </p:spPr>
      </p:pic>
      <p:pic>
        <p:nvPicPr>
          <p:cNvPr id="11" name="图片 10">
            <a:extLst>
              <a:ext uri="{FF2B5EF4-FFF2-40B4-BE49-F238E27FC236}">
                <a16:creationId xmlns:a16="http://schemas.microsoft.com/office/drawing/2014/main" xmlns="" id="{989B90AA-201C-A695-B924-F6E8DE0DFD95}"/>
              </a:ext>
            </a:extLst>
          </p:cNvPr>
          <p:cNvPicPr>
            <a:picLocks noChangeAspect="1"/>
          </p:cNvPicPr>
          <p:nvPr/>
        </p:nvPicPr>
        <p:blipFill>
          <a:blip r:embed="rId8"/>
          <a:stretch>
            <a:fillRect/>
          </a:stretch>
        </p:blipFill>
        <p:spPr>
          <a:xfrm>
            <a:off x="4644636" y="2431046"/>
            <a:ext cx="1980679" cy="2315408"/>
          </a:xfrm>
          <a:prstGeom prst="rect">
            <a:avLst/>
          </a:prstGeom>
        </p:spPr>
      </p:pic>
    </p:spTree>
    <p:extLst>
      <p:ext uri="{BB962C8B-B14F-4D97-AF65-F5344CB8AC3E}">
        <p14:creationId xmlns:p14="http://schemas.microsoft.com/office/powerpoint/2010/main" val="2290039559"/>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6" name="文本框 5">
            <a:extLst>
              <a:ext uri="{FF2B5EF4-FFF2-40B4-BE49-F238E27FC236}">
                <a16:creationId xmlns:a16="http://schemas.microsoft.com/office/drawing/2014/main" xmlns="" id="{729943CE-BE41-3181-50DF-C8CEC67CF2BA}"/>
              </a:ext>
            </a:extLst>
          </p:cNvPr>
          <p:cNvSpPr txBox="1"/>
          <p:nvPr/>
        </p:nvSpPr>
        <p:spPr>
          <a:xfrm>
            <a:off x="457200" y="1296579"/>
            <a:ext cx="8459688" cy="1754326"/>
          </a:xfrm>
          <a:prstGeom prst="rect">
            <a:avLst/>
          </a:prstGeom>
          <a:noFill/>
        </p:spPr>
        <p:txBody>
          <a:bodyPr wrap="square">
            <a:spAutoFit/>
          </a:bodyPr>
          <a:lstStyle/>
          <a:p>
            <a:r>
              <a:rPr lang="zh-CN" altLang="en-US" dirty="0"/>
              <a:t>（</a:t>
            </a:r>
            <a:r>
              <a:rPr lang="en-US" altLang="zh-CN" dirty="0"/>
              <a:t>4</a:t>
            </a:r>
            <a:r>
              <a:rPr lang="zh-CN" altLang="en-US" dirty="0"/>
              <a:t>）在操作区域中，点击        图标进行计算，弹出“区域切削模式”对话框，我们点击区域内部的</a:t>
            </a:r>
            <a:r>
              <a:rPr lang="en-US" altLang="zh-CN" dirty="0"/>
              <a:t>1-4</a:t>
            </a:r>
            <a:r>
              <a:rPr lang="zh-CN" altLang="en-US" dirty="0"/>
              <a:t>选项，可以发现顺序与前面序号的顺序相同，如图</a:t>
            </a:r>
            <a:r>
              <a:rPr lang="en-US" altLang="zh-CN" dirty="0"/>
              <a:t>2-2-41</a:t>
            </a:r>
            <a:r>
              <a:rPr lang="zh-CN" altLang="en-US" dirty="0"/>
              <a:t>。选取区域</a:t>
            </a:r>
            <a:r>
              <a:rPr lang="en-US" altLang="zh-CN" dirty="0"/>
              <a:t>1</a:t>
            </a:r>
            <a:r>
              <a:rPr lang="zh-CN" altLang="en-US" dirty="0"/>
              <a:t>，点击           ，选择         往复加工模式；选取区域</a:t>
            </a:r>
            <a:r>
              <a:rPr lang="en-US" altLang="zh-CN" dirty="0"/>
              <a:t>2</a:t>
            </a:r>
            <a:r>
              <a:rPr lang="zh-CN" altLang="en-US" dirty="0"/>
              <a:t>，点击           ，选择</a:t>
            </a:r>
            <a:endParaRPr lang="en-US" altLang="zh-CN" dirty="0"/>
          </a:p>
          <a:p>
            <a:r>
              <a:rPr lang="zh-CN" altLang="en-US" dirty="0"/>
              <a:t>            跟随周边加工模式；选取区域</a:t>
            </a:r>
            <a:r>
              <a:rPr lang="en-US" altLang="zh-CN" dirty="0"/>
              <a:t>3</a:t>
            </a:r>
            <a:r>
              <a:rPr lang="zh-CN" altLang="en-US" dirty="0"/>
              <a:t>，点击            ，选择           单向加工模式；选取区域</a:t>
            </a:r>
            <a:r>
              <a:rPr lang="en-US" altLang="zh-CN" dirty="0"/>
              <a:t>4</a:t>
            </a:r>
            <a:r>
              <a:rPr lang="zh-CN" altLang="en-US" dirty="0"/>
              <a:t>，点击          ，选择            跟随部件加工模式，如图</a:t>
            </a:r>
            <a:r>
              <a:rPr lang="en-US" altLang="zh-CN" dirty="0"/>
              <a:t>2-2-42</a:t>
            </a:r>
            <a:r>
              <a:rPr lang="zh-CN" altLang="en-US" dirty="0"/>
              <a:t>所示。点击</a:t>
            </a:r>
            <a:endParaRPr lang="en-US" altLang="zh-CN" dirty="0"/>
          </a:p>
          <a:p>
            <a:r>
              <a:rPr lang="zh-CN" altLang="en-US" dirty="0"/>
              <a:t>         ，返回“手工面铣”界面。</a:t>
            </a:r>
          </a:p>
        </p:txBody>
      </p:sp>
      <p:pic>
        <p:nvPicPr>
          <p:cNvPr id="7" name="图片 6">
            <a:extLst>
              <a:ext uri="{FF2B5EF4-FFF2-40B4-BE49-F238E27FC236}">
                <a16:creationId xmlns:a16="http://schemas.microsoft.com/office/drawing/2014/main" xmlns="" id="{0E1392FA-4AFF-E7DD-4C03-ABB330200569}"/>
              </a:ext>
            </a:extLst>
          </p:cNvPr>
          <p:cNvPicPr>
            <a:picLocks noChangeAspect="1"/>
          </p:cNvPicPr>
          <p:nvPr/>
        </p:nvPicPr>
        <p:blipFill>
          <a:blip r:embed="rId2"/>
          <a:stretch>
            <a:fillRect/>
          </a:stretch>
        </p:blipFill>
        <p:spPr>
          <a:xfrm>
            <a:off x="3275856" y="1305723"/>
            <a:ext cx="243840" cy="243840"/>
          </a:xfrm>
          <a:prstGeom prst="rect">
            <a:avLst/>
          </a:prstGeom>
        </p:spPr>
      </p:pic>
      <p:pic>
        <p:nvPicPr>
          <p:cNvPr id="8" name="图片 7">
            <a:extLst>
              <a:ext uri="{FF2B5EF4-FFF2-40B4-BE49-F238E27FC236}">
                <a16:creationId xmlns:a16="http://schemas.microsoft.com/office/drawing/2014/main" xmlns="" id="{63E8209A-E7B1-23CD-C3F9-358695963943}"/>
              </a:ext>
            </a:extLst>
          </p:cNvPr>
          <p:cNvPicPr>
            <a:picLocks noChangeAspect="1"/>
          </p:cNvPicPr>
          <p:nvPr/>
        </p:nvPicPr>
        <p:blipFill>
          <a:blip r:embed="rId3"/>
          <a:stretch>
            <a:fillRect/>
          </a:stretch>
        </p:blipFill>
        <p:spPr>
          <a:xfrm>
            <a:off x="2195736" y="1918770"/>
            <a:ext cx="434340" cy="259080"/>
          </a:xfrm>
          <a:prstGeom prst="rect">
            <a:avLst/>
          </a:prstGeom>
        </p:spPr>
      </p:pic>
      <p:pic>
        <p:nvPicPr>
          <p:cNvPr id="9" name="图片 8">
            <a:extLst>
              <a:ext uri="{FF2B5EF4-FFF2-40B4-BE49-F238E27FC236}">
                <a16:creationId xmlns:a16="http://schemas.microsoft.com/office/drawing/2014/main" xmlns="" id="{3C3D424F-C199-5CBA-76C8-1464FE9EECAF}"/>
              </a:ext>
            </a:extLst>
          </p:cNvPr>
          <p:cNvPicPr>
            <a:picLocks noChangeAspect="1"/>
          </p:cNvPicPr>
          <p:nvPr/>
        </p:nvPicPr>
        <p:blipFill>
          <a:blip r:embed="rId4"/>
          <a:stretch>
            <a:fillRect/>
          </a:stretch>
        </p:blipFill>
        <p:spPr>
          <a:xfrm>
            <a:off x="3485408" y="1902655"/>
            <a:ext cx="434340" cy="259080"/>
          </a:xfrm>
          <a:prstGeom prst="rect">
            <a:avLst/>
          </a:prstGeom>
        </p:spPr>
      </p:pic>
      <p:pic>
        <p:nvPicPr>
          <p:cNvPr id="10" name="图片 9">
            <a:extLst>
              <a:ext uri="{FF2B5EF4-FFF2-40B4-BE49-F238E27FC236}">
                <a16:creationId xmlns:a16="http://schemas.microsoft.com/office/drawing/2014/main" xmlns="" id="{FDD0482D-73C9-F29F-0C21-62EAE8290473}"/>
              </a:ext>
            </a:extLst>
          </p:cNvPr>
          <p:cNvPicPr>
            <a:picLocks noChangeAspect="1"/>
          </p:cNvPicPr>
          <p:nvPr/>
        </p:nvPicPr>
        <p:blipFill>
          <a:blip r:embed="rId3"/>
          <a:stretch>
            <a:fillRect/>
          </a:stretch>
        </p:blipFill>
        <p:spPr>
          <a:xfrm>
            <a:off x="7452320" y="1902655"/>
            <a:ext cx="434340" cy="259080"/>
          </a:xfrm>
          <a:prstGeom prst="rect">
            <a:avLst/>
          </a:prstGeom>
        </p:spPr>
      </p:pic>
      <p:pic>
        <p:nvPicPr>
          <p:cNvPr id="11" name="图片 10">
            <a:extLst>
              <a:ext uri="{FF2B5EF4-FFF2-40B4-BE49-F238E27FC236}">
                <a16:creationId xmlns:a16="http://schemas.microsoft.com/office/drawing/2014/main" xmlns="" id="{819A3AE2-AA88-A3ED-20D4-9AA1A63E099F}"/>
              </a:ext>
            </a:extLst>
          </p:cNvPr>
          <p:cNvPicPr>
            <a:picLocks noChangeAspect="1"/>
          </p:cNvPicPr>
          <p:nvPr/>
        </p:nvPicPr>
        <p:blipFill>
          <a:blip r:embed="rId5"/>
          <a:stretch>
            <a:fillRect/>
          </a:stretch>
        </p:blipFill>
        <p:spPr>
          <a:xfrm>
            <a:off x="706024" y="2177850"/>
            <a:ext cx="434340" cy="259080"/>
          </a:xfrm>
          <a:prstGeom prst="rect">
            <a:avLst/>
          </a:prstGeom>
        </p:spPr>
      </p:pic>
      <p:pic>
        <p:nvPicPr>
          <p:cNvPr id="12" name="图片 11">
            <a:extLst>
              <a:ext uri="{FF2B5EF4-FFF2-40B4-BE49-F238E27FC236}">
                <a16:creationId xmlns:a16="http://schemas.microsoft.com/office/drawing/2014/main" xmlns="" id="{E8A8C074-764F-776C-8FEB-93ADDCF72B9F}"/>
              </a:ext>
            </a:extLst>
          </p:cNvPr>
          <p:cNvPicPr>
            <a:picLocks noChangeAspect="1"/>
          </p:cNvPicPr>
          <p:nvPr/>
        </p:nvPicPr>
        <p:blipFill>
          <a:blip r:embed="rId3"/>
          <a:stretch>
            <a:fillRect/>
          </a:stretch>
        </p:blipFill>
        <p:spPr>
          <a:xfrm>
            <a:off x="5223944" y="2161735"/>
            <a:ext cx="434340" cy="259080"/>
          </a:xfrm>
          <a:prstGeom prst="rect">
            <a:avLst/>
          </a:prstGeom>
        </p:spPr>
      </p:pic>
      <p:pic>
        <p:nvPicPr>
          <p:cNvPr id="13" name="图片 12">
            <a:extLst>
              <a:ext uri="{FF2B5EF4-FFF2-40B4-BE49-F238E27FC236}">
                <a16:creationId xmlns:a16="http://schemas.microsoft.com/office/drawing/2014/main" xmlns="" id="{749865C7-4E9F-63BE-FA6C-120F2E751ED9}"/>
              </a:ext>
            </a:extLst>
          </p:cNvPr>
          <p:cNvPicPr>
            <a:picLocks noChangeAspect="1"/>
          </p:cNvPicPr>
          <p:nvPr/>
        </p:nvPicPr>
        <p:blipFill>
          <a:blip r:embed="rId6"/>
          <a:stretch>
            <a:fillRect/>
          </a:stretch>
        </p:blipFill>
        <p:spPr>
          <a:xfrm>
            <a:off x="6654364" y="2192030"/>
            <a:ext cx="434340" cy="259080"/>
          </a:xfrm>
          <a:prstGeom prst="rect">
            <a:avLst/>
          </a:prstGeom>
        </p:spPr>
      </p:pic>
      <p:pic>
        <p:nvPicPr>
          <p:cNvPr id="14" name="图片 13">
            <a:extLst>
              <a:ext uri="{FF2B5EF4-FFF2-40B4-BE49-F238E27FC236}">
                <a16:creationId xmlns:a16="http://schemas.microsoft.com/office/drawing/2014/main" xmlns="" id="{8C0EC9FF-22EE-F65D-A33E-8B98F277877E}"/>
              </a:ext>
            </a:extLst>
          </p:cNvPr>
          <p:cNvPicPr>
            <a:picLocks noChangeAspect="1"/>
          </p:cNvPicPr>
          <p:nvPr/>
        </p:nvPicPr>
        <p:blipFill>
          <a:blip r:embed="rId3"/>
          <a:stretch>
            <a:fillRect/>
          </a:stretch>
        </p:blipFill>
        <p:spPr>
          <a:xfrm>
            <a:off x="2396906" y="2484837"/>
            <a:ext cx="434340" cy="259080"/>
          </a:xfrm>
          <a:prstGeom prst="rect">
            <a:avLst/>
          </a:prstGeom>
        </p:spPr>
      </p:pic>
      <p:pic>
        <p:nvPicPr>
          <p:cNvPr id="15" name="图片 14">
            <a:extLst>
              <a:ext uri="{FF2B5EF4-FFF2-40B4-BE49-F238E27FC236}">
                <a16:creationId xmlns:a16="http://schemas.microsoft.com/office/drawing/2014/main" xmlns="" id="{5ACD1F8A-7298-CF5E-3680-679D351B377B}"/>
              </a:ext>
            </a:extLst>
          </p:cNvPr>
          <p:cNvPicPr>
            <a:picLocks noChangeAspect="1"/>
          </p:cNvPicPr>
          <p:nvPr/>
        </p:nvPicPr>
        <p:blipFill>
          <a:blip r:embed="rId7"/>
          <a:stretch>
            <a:fillRect/>
          </a:stretch>
        </p:blipFill>
        <p:spPr>
          <a:xfrm>
            <a:off x="3680194" y="2436930"/>
            <a:ext cx="434340" cy="259080"/>
          </a:xfrm>
          <a:prstGeom prst="rect">
            <a:avLst/>
          </a:prstGeom>
        </p:spPr>
      </p:pic>
      <p:pic>
        <p:nvPicPr>
          <p:cNvPr id="16" name="图片 15">
            <a:extLst>
              <a:ext uri="{FF2B5EF4-FFF2-40B4-BE49-F238E27FC236}">
                <a16:creationId xmlns:a16="http://schemas.microsoft.com/office/drawing/2014/main" xmlns="" id="{F69A3FC4-5858-C322-9217-A35BCBB9B310}"/>
              </a:ext>
            </a:extLst>
          </p:cNvPr>
          <p:cNvPicPr>
            <a:picLocks noChangeAspect="1"/>
          </p:cNvPicPr>
          <p:nvPr/>
        </p:nvPicPr>
        <p:blipFill>
          <a:blip r:embed="rId8"/>
          <a:stretch>
            <a:fillRect/>
          </a:stretch>
        </p:blipFill>
        <p:spPr>
          <a:xfrm>
            <a:off x="611560" y="2743917"/>
            <a:ext cx="487680" cy="236220"/>
          </a:xfrm>
          <a:prstGeom prst="rect">
            <a:avLst/>
          </a:prstGeom>
        </p:spPr>
      </p:pic>
      <p:pic>
        <p:nvPicPr>
          <p:cNvPr id="17" name="图片 16">
            <a:extLst>
              <a:ext uri="{FF2B5EF4-FFF2-40B4-BE49-F238E27FC236}">
                <a16:creationId xmlns:a16="http://schemas.microsoft.com/office/drawing/2014/main" xmlns="" id="{32C393A6-1B50-AC7E-1277-B4E4B86254CA}"/>
              </a:ext>
            </a:extLst>
          </p:cNvPr>
          <p:cNvPicPr>
            <a:picLocks noChangeAspect="1"/>
          </p:cNvPicPr>
          <p:nvPr/>
        </p:nvPicPr>
        <p:blipFill>
          <a:blip r:embed="rId9"/>
          <a:stretch>
            <a:fillRect/>
          </a:stretch>
        </p:blipFill>
        <p:spPr>
          <a:xfrm>
            <a:off x="1643749" y="3140968"/>
            <a:ext cx="2253615" cy="2635250"/>
          </a:xfrm>
          <a:prstGeom prst="rect">
            <a:avLst/>
          </a:prstGeom>
        </p:spPr>
      </p:pic>
      <p:pic>
        <p:nvPicPr>
          <p:cNvPr id="18" name="图片 17">
            <a:extLst>
              <a:ext uri="{FF2B5EF4-FFF2-40B4-BE49-F238E27FC236}">
                <a16:creationId xmlns:a16="http://schemas.microsoft.com/office/drawing/2014/main" xmlns="" id="{0BDB13C7-0528-40BF-F27E-53D67D84698E}"/>
              </a:ext>
            </a:extLst>
          </p:cNvPr>
          <p:cNvPicPr>
            <a:picLocks noChangeAspect="1"/>
          </p:cNvPicPr>
          <p:nvPr/>
        </p:nvPicPr>
        <p:blipFill>
          <a:blip r:embed="rId10"/>
          <a:stretch>
            <a:fillRect/>
          </a:stretch>
        </p:blipFill>
        <p:spPr>
          <a:xfrm>
            <a:off x="4346158" y="3140968"/>
            <a:ext cx="2818130" cy="2628900"/>
          </a:xfrm>
          <a:prstGeom prst="rect">
            <a:avLst/>
          </a:prstGeom>
        </p:spPr>
      </p:pic>
      <p:sp>
        <p:nvSpPr>
          <p:cNvPr id="20" name="文本框 19">
            <a:extLst>
              <a:ext uri="{FF2B5EF4-FFF2-40B4-BE49-F238E27FC236}">
                <a16:creationId xmlns:a16="http://schemas.microsoft.com/office/drawing/2014/main" xmlns="" id="{C3E02317-222E-70A6-E40A-74BFB08E98DD}"/>
              </a:ext>
            </a:extLst>
          </p:cNvPr>
          <p:cNvSpPr txBox="1"/>
          <p:nvPr/>
        </p:nvSpPr>
        <p:spPr>
          <a:xfrm>
            <a:off x="1907704" y="5870682"/>
            <a:ext cx="457657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2-2-42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刀路预览</a:t>
            </a:r>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0" name="文本框 99"/>
          <p:cNvSpPr txBox="1"/>
          <p:nvPr/>
        </p:nvSpPr>
        <p:spPr>
          <a:xfrm>
            <a:off x="251460" y="1340485"/>
            <a:ext cx="8568055" cy="5444054"/>
          </a:xfrm>
          <a:prstGeom prst="rect">
            <a:avLst/>
          </a:prstGeom>
          <a:noFill/>
          <a:ln w="9525">
            <a:noFill/>
          </a:ln>
        </p:spPr>
        <p:txBody>
          <a:bodyPr wrap="square">
            <a:spAutoFit/>
          </a:bodyPr>
          <a:lstStyle/>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（5）设置切削参数。</a:t>
            </a: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点击“刀轨设置”区域中的“进给率和速度” ，进入“进给率和速度”</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对话框，在“主轴速度”区域中，勾选</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图标，在文本框填上“</a:t>
            </a:r>
            <a:r>
              <a:rPr lang="en-US" altLang="zh-CN" sz="1800" b="1" kern="0" dirty="0">
                <a:solidFill>
                  <a:schemeClr val="hlink"/>
                </a:solidFill>
                <a:latin typeface="Times New Roman" panose="02020603050405020304" charset="0"/>
                <a:cs typeface="Times New Roman" panose="02020603050405020304" charset="0"/>
              </a:rPr>
              <a:t>2</a:t>
            </a:r>
            <a:r>
              <a:rPr lang="zh-CN" altLang="en-US" sz="1800" b="1" kern="0" dirty="0">
                <a:solidFill>
                  <a:schemeClr val="hlink"/>
                </a:solidFill>
                <a:latin typeface="Times New Roman" panose="02020603050405020304" charset="0"/>
                <a:cs typeface="Times New Roman" panose="02020603050405020304" charset="0"/>
              </a:rPr>
              <a:t>500”，在“进给率”区域中的“切削”文本框填上</a:t>
            </a:r>
            <a:r>
              <a:rPr lang="en-US" altLang="zh-CN" sz="1800" b="1" kern="0" dirty="0">
                <a:solidFill>
                  <a:schemeClr val="hlink"/>
                </a:solidFill>
                <a:latin typeface="Times New Roman" panose="02020603050405020304" charset="0"/>
                <a:cs typeface="Times New Roman" panose="02020603050405020304" charset="0"/>
              </a:rPr>
              <a:t>2</a:t>
            </a:r>
            <a:r>
              <a:rPr lang="zh-CN" altLang="en-US" sz="1800" b="1" kern="0" dirty="0">
                <a:solidFill>
                  <a:schemeClr val="hlink"/>
                </a:solidFill>
                <a:latin typeface="Times New Roman" panose="02020603050405020304" charset="0"/>
                <a:cs typeface="Times New Roman" panose="02020603050405020304" charset="0"/>
              </a:rPr>
              <a:t>000，点击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计算，点击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，返回“型腔铣”。</a:t>
            </a: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（6）仿真。</a:t>
            </a:r>
          </a:p>
          <a:p>
            <a:pPr marL="0" indent="45720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进行计算，再点击</a:t>
            </a: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，进入“刀轨可视化”对话框。点击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a:t>
            </a: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标进入3D仿真，把“动画速度”调整到“2”，便于观</a:t>
            </a: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察。点击 </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进行仿真，如图</a:t>
            </a:r>
            <a:r>
              <a:rPr lang="en-US" altLang="zh-CN" sz="1800" b="1" kern="0" dirty="0">
                <a:solidFill>
                  <a:schemeClr val="hlink"/>
                </a:solidFill>
                <a:latin typeface="Times New Roman" panose="02020603050405020304" charset="0"/>
                <a:cs typeface="Times New Roman" panose="02020603050405020304" charset="0"/>
              </a:rPr>
              <a:t>2</a:t>
            </a:r>
            <a:r>
              <a:rPr lang="zh-CN" altLang="en-US" sz="1800" b="1" kern="0" dirty="0">
                <a:solidFill>
                  <a:schemeClr val="hlink"/>
                </a:solidFill>
                <a:latin typeface="Times New Roman" panose="02020603050405020304" charset="0"/>
                <a:cs typeface="Times New Roman" panose="02020603050405020304" charset="0"/>
              </a:rPr>
              <a:t>-2-34所示。确认无</a:t>
            </a:r>
          </a:p>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误后，两次</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后完成工序创建。</a:t>
            </a: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237" name="图片 237"/>
          <p:cNvPicPr>
            <a:picLocks noChangeAspect="1"/>
          </p:cNvPicPr>
          <p:nvPr>
            <p:custDataLst>
              <p:tags r:id="rId1"/>
            </p:custDataLst>
          </p:nvPr>
        </p:nvPicPr>
        <p:blipFill>
          <a:blip r:embed="rId12"/>
          <a:stretch>
            <a:fillRect/>
          </a:stretch>
        </p:blipFill>
        <p:spPr>
          <a:xfrm>
            <a:off x="7380605" y="1844675"/>
            <a:ext cx="360000" cy="360000"/>
          </a:xfrm>
          <a:prstGeom prst="rect">
            <a:avLst/>
          </a:prstGeom>
        </p:spPr>
      </p:pic>
      <p:pic>
        <p:nvPicPr>
          <p:cNvPr id="238" name="图片 238"/>
          <p:cNvPicPr>
            <a:picLocks noChangeAspect="1"/>
          </p:cNvPicPr>
          <p:nvPr>
            <p:custDataLst>
              <p:tags r:id="rId2"/>
            </p:custDataLst>
          </p:nvPr>
        </p:nvPicPr>
        <p:blipFill>
          <a:blip r:embed="rId13"/>
          <a:stretch>
            <a:fillRect/>
          </a:stretch>
        </p:blipFill>
        <p:spPr>
          <a:xfrm>
            <a:off x="3655478" y="2299149"/>
            <a:ext cx="288000" cy="288000"/>
          </a:xfrm>
          <a:prstGeom prst="rect">
            <a:avLst/>
          </a:prstGeom>
        </p:spPr>
      </p:pic>
      <p:pic>
        <p:nvPicPr>
          <p:cNvPr id="249" name="图片 249"/>
          <p:cNvPicPr>
            <a:picLocks noChangeAspect="1"/>
          </p:cNvPicPr>
          <p:nvPr>
            <p:custDataLst>
              <p:tags r:id="rId3"/>
            </p:custDataLst>
          </p:nvPr>
        </p:nvPicPr>
        <p:blipFill>
          <a:blip r:embed="rId14"/>
          <a:stretch>
            <a:fillRect/>
          </a:stretch>
        </p:blipFill>
        <p:spPr>
          <a:xfrm>
            <a:off x="3896529" y="2702265"/>
            <a:ext cx="360000" cy="360000"/>
          </a:xfrm>
          <a:prstGeom prst="rect">
            <a:avLst/>
          </a:prstGeom>
        </p:spPr>
      </p:pic>
      <p:pic>
        <p:nvPicPr>
          <p:cNvPr id="2" name="图片 29"/>
          <p:cNvPicPr>
            <a:picLocks noChangeAspect="1"/>
          </p:cNvPicPr>
          <p:nvPr>
            <p:custDataLst>
              <p:tags r:id="rId4"/>
            </p:custDataLst>
          </p:nvPr>
        </p:nvPicPr>
        <p:blipFill>
          <a:blip r:embed="rId15"/>
          <a:stretch>
            <a:fillRect/>
          </a:stretch>
        </p:blipFill>
        <p:spPr>
          <a:xfrm>
            <a:off x="5436096" y="2695026"/>
            <a:ext cx="594581" cy="288000"/>
          </a:xfrm>
          <a:prstGeom prst="rect">
            <a:avLst/>
          </a:prstGeom>
        </p:spPr>
      </p:pic>
      <p:pic>
        <p:nvPicPr>
          <p:cNvPr id="265" name="图片 265"/>
          <p:cNvPicPr>
            <a:picLocks noChangeAspect="1"/>
          </p:cNvPicPr>
          <p:nvPr>
            <p:custDataLst>
              <p:tags r:id="rId5"/>
            </p:custDataLst>
          </p:nvPr>
        </p:nvPicPr>
        <p:blipFill>
          <a:blip r:embed="rId16"/>
          <a:stretch>
            <a:fillRect/>
          </a:stretch>
        </p:blipFill>
        <p:spPr>
          <a:xfrm>
            <a:off x="2915285" y="3500755"/>
            <a:ext cx="360000" cy="360000"/>
          </a:xfrm>
          <a:prstGeom prst="rect">
            <a:avLst/>
          </a:prstGeom>
        </p:spPr>
      </p:pic>
      <p:pic>
        <p:nvPicPr>
          <p:cNvPr id="267" name="图片 267"/>
          <p:cNvPicPr>
            <a:picLocks noChangeAspect="1"/>
          </p:cNvPicPr>
          <p:nvPr>
            <p:custDataLst>
              <p:tags r:id="rId6"/>
            </p:custDataLst>
          </p:nvPr>
        </p:nvPicPr>
        <p:blipFill>
          <a:blip r:embed="rId17"/>
          <a:stretch>
            <a:fillRect/>
          </a:stretch>
        </p:blipFill>
        <p:spPr>
          <a:xfrm>
            <a:off x="323215" y="3933190"/>
            <a:ext cx="360000" cy="360000"/>
          </a:xfrm>
          <a:prstGeom prst="rect">
            <a:avLst/>
          </a:prstGeom>
        </p:spPr>
      </p:pic>
      <p:pic>
        <p:nvPicPr>
          <p:cNvPr id="268" name="图片 268"/>
          <p:cNvPicPr>
            <a:picLocks noChangeAspect="1"/>
          </p:cNvPicPr>
          <p:nvPr>
            <p:custDataLst>
              <p:tags r:id="rId7"/>
            </p:custDataLst>
          </p:nvPr>
        </p:nvPicPr>
        <p:blipFill>
          <a:blip r:embed="rId18"/>
          <a:stretch>
            <a:fillRect/>
          </a:stretch>
        </p:blipFill>
        <p:spPr>
          <a:xfrm>
            <a:off x="4182745" y="3975735"/>
            <a:ext cx="777600" cy="288000"/>
          </a:xfrm>
          <a:prstGeom prst="rect">
            <a:avLst/>
          </a:prstGeom>
        </p:spPr>
      </p:pic>
      <p:pic>
        <p:nvPicPr>
          <p:cNvPr id="270" name="图片 270"/>
          <p:cNvPicPr>
            <a:picLocks noChangeAspect="1"/>
          </p:cNvPicPr>
          <p:nvPr>
            <p:custDataLst>
              <p:tags r:id="rId8"/>
            </p:custDataLst>
          </p:nvPr>
        </p:nvPicPr>
        <p:blipFill>
          <a:blip r:embed="rId19"/>
          <a:stretch>
            <a:fillRect/>
          </a:stretch>
        </p:blipFill>
        <p:spPr>
          <a:xfrm>
            <a:off x="1331595" y="4725035"/>
            <a:ext cx="360000" cy="360000"/>
          </a:xfrm>
          <a:prstGeom prst="rect">
            <a:avLst/>
          </a:prstGeom>
        </p:spPr>
      </p:pic>
      <p:pic>
        <p:nvPicPr>
          <p:cNvPr id="3" name="图片 29"/>
          <p:cNvPicPr>
            <a:picLocks noChangeAspect="1"/>
          </p:cNvPicPr>
          <p:nvPr>
            <p:custDataLst>
              <p:tags r:id="rId9"/>
            </p:custDataLst>
          </p:nvPr>
        </p:nvPicPr>
        <p:blipFill>
          <a:blip r:embed="rId15"/>
          <a:stretch>
            <a:fillRect/>
          </a:stretch>
        </p:blipFill>
        <p:spPr>
          <a:xfrm>
            <a:off x="1547345" y="5157180"/>
            <a:ext cx="594581" cy="288000"/>
          </a:xfrm>
          <a:prstGeom prst="rect">
            <a:avLst/>
          </a:prstGeom>
        </p:spPr>
      </p:pic>
      <p:sp>
        <p:nvSpPr>
          <p:cNvPr id="4" name="文本框 3"/>
          <p:cNvSpPr txBox="1"/>
          <p:nvPr/>
        </p:nvSpPr>
        <p:spPr>
          <a:xfrm>
            <a:off x="5096510" y="6165215"/>
            <a:ext cx="2969895" cy="352425"/>
          </a:xfrm>
          <a:prstGeom prst="rect">
            <a:avLst/>
          </a:prstGeom>
          <a:noFill/>
          <a:ln w="9525">
            <a:noFill/>
          </a:ln>
        </p:spPr>
        <p:txBody>
          <a:bodyPr wrap="square">
            <a:spAutoFit/>
          </a:bodyPr>
          <a:lstStyle/>
          <a:p>
            <a:pPr marL="0" indent="933450" algn="ctr"/>
            <a:r>
              <a:rPr lang="zh-CN" sz="1700" b="0" dirty="0">
                <a:solidFill>
                  <a:srgbClr val="070707"/>
                </a:solidFill>
                <a:latin typeface="Calibri" panose="020F0502020204030204" charset="0"/>
                <a:ea typeface="宋体" panose="02010600030101010101" pitchFamily="2" charset="-122"/>
              </a:rPr>
              <a:t>图</a:t>
            </a:r>
            <a:r>
              <a:rPr lang="en-US" sz="1700" b="0" dirty="0">
                <a:solidFill>
                  <a:srgbClr val="070707"/>
                </a:solidFill>
                <a:latin typeface="Calibri" panose="020F0502020204030204" charset="0"/>
                <a:ea typeface="宋体" panose="02010600030101010101" pitchFamily="2" charset="-122"/>
              </a:rPr>
              <a:t>2-2-34 </a:t>
            </a:r>
            <a:r>
              <a:rPr lang="zh-CN" sz="1700" b="0" dirty="0">
                <a:solidFill>
                  <a:srgbClr val="070707"/>
                </a:solidFill>
                <a:latin typeface="Calibri" panose="020F0502020204030204" charset="0"/>
                <a:ea typeface="宋体" panose="02010600030101010101" pitchFamily="2" charset="-122"/>
              </a:rPr>
              <a:t>加工仿真</a:t>
            </a:r>
            <a:endParaRPr lang="zh-CN" altLang="en-US" sz="1700" b="0" dirty="0">
              <a:solidFill>
                <a:srgbClr val="070707"/>
              </a:solidFill>
              <a:latin typeface="Calibri" panose="020F0502020204030204" charset="0"/>
              <a:ea typeface="宋体" panose="02010600030101010101" pitchFamily="2" charset="-122"/>
            </a:endParaRPr>
          </a:p>
        </p:txBody>
      </p:sp>
      <p:pic>
        <p:nvPicPr>
          <p:cNvPr id="6" name="https://photo-static-api.fotomore.com/creative/vcg/400/new/VCG41N1037666444.jpg?uid=386&amp;timestamp=1702903236&amp;sign=0f047d00b979b0fa3104885a4b1f8d84" descr="彩色闪亮的3d箭头。玻璃的网络图标">
            <a:hlinkClick r:id="rId20" action="ppaction://hlinksldjump"/>
          </p:cNvPr>
          <p:cNvPicPr>
            <a:picLocks noChangeAspect="1"/>
          </p:cNvPicPr>
          <p:nvPr>
            <p:custDataLst>
              <p:tags r:id="rId10"/>
            </p:custDataLst>
          </p:nvPr>
        </p:nvPicPr>
        <p:blipFill>
          <a:blip r:embed="rId21"/>
          <a:srcRect l="50398" r="4454" b="69954"/>
          <a:stretch>
            <a:fillRect/>
          </a:stretch>
        </p:blipFill>
        <p:spPr>
          <a:xfrm flipH="1">
            <a:off x="8532495" y="6475730"/>
            <a:ext cx="611505" cy="356235"/>
          </a:xfrm>
          <a:prstGeom prst="rect">
            <a:avLst/>
          </a:prstGeom>
        </p:spPr>
      </p:pic>
      <p:pic>
        <p:nvPicPr>
          <p:cNvPr id="7" name="图片 6">
            <a:extLst>
              <a:ext uri="{FF2B5EF4-FFF2-40B4-BE49-F238E27FC236}">
                <a16:creationId xmlns:a16="http://schemas.microsoft.com/office/drawing/2014/main" xmlns="" id="{B12EF68A-1B28-70BB-514E-FC17A3E167B3}"/>
              </a:ext>
            </a:extLst>
          </p:cNvPr>
          <p:cNvPicPr>
            <a:picLocks noChangeAspect="1"/>
          </p:cNvPicPr>
          <p:nvPr/>
        </p:nvPicPr>
        <p:blipFill>
          <a:blip r:embed="rId22"/>
          <a:stretch>
            <a:fillRect/>
          </a:stretch>
        </p:blipFill>
        <p:spPr>
          <a:xfrm>
            <a:off x="5636122" y="3199927"/>
            <a:ext cx="2707368" cy="2721765"/>
          </a:xfrm>
          <a:prstGeom prst="rect">
            <a:avLst/>
          </a:prstGeom>
        </p:spPr>
      </p:pic>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0" name="文本框 99"/>
          <p:cNvSpPr txBox="1"/>
          <p:nvPr/>
        </p:nvSpPr>
        <p:spPr>
          <a:xfrm>
            <a:off x="2267585" y="1341120"/>
            <a:ext cx="5682615" cy="461665"/>
          </a:xfrm>
          <a:prstGeom prst="rect">
            <a:avLst/>
          </a:prstGeom>
          <a:noFill/>
          <a:ln w="9525">
            <a:noFill/>
          </a:ln>
        </p:spPr>
        <p:txBody>
          <a:bodyPr wrap="square">
            <a:spAutoFit/>
          </a:bodyPr>
          <a:lstStyle/>
          <a:p>
            <a:pPr algn="l"/>
            <a:r>
              <a:rPr lang="en-US" altLang="zh-CN" sz="2400" b="1" kern="100" dirty="0">
                <a:solidFill>
                  <a:srgbClr val="00B050"/>
                </a:solidFill>
                <a:effectLst/>
                <a:latin typeface="宋体" panose="02010600030101010101" pitchFamily="2" charset="-122"/>
                <a:ea typeface="宋体" panose="02010600030101010101" pitchFamily="2" charset="-122"/>
                <a:cs typeface="Times New Roman" panose="02020603050405020304" pitchFamily="18" charset="0"/>
              </a:rPr>
              <a:t>2.4</a:t>
            </a:r>
            <a:r>
              <a:rPr lang="zh-CN" altLang="zh-CN" sz="24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平面铣</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xmlns="" id="{51EB2E02-CAC7-3452-F73D-CA8C50F2DB14}"/>
              </a:ext>
            </a:extLst>
          </p:cNvPr>
          <p:cNvSpPr txBox="1"/>
          <p:nvPr/>
        </p:nvSpPr>
        <p:spPr>
          <a:xfrm>
            <a:off x="355472" y="1825657"/>
            <a:ext cx="8561415" cy="1200329"/>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平面铣是使用边界（二维线或者三维的边）来创建几何体的平面铣削方式。平面铣常用于多层刀轨逐层切削余料的粗加工，也可以用于精加工直壁类的底面。因此，平面铣内置了切削层的设置，定义层切削参数。</a:t>
            </a:r>
          </a:p>
          <a:p>
            <a:pPr indent="1333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下面依然以图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2-2-44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所示零件进行介绍：</a:t>
            </a:r>
          </a:p>
        </p:txBody>
      </p:sp>
      <p:pic>
        <p:nvPicPr>
          <p:cNvPr id="8" name="图片 7">
            <a:extLst>
              <a:ext uri="{FF2B5EF4-FFF2-40B4-BE49-F238E27FC236}">
                <a16:creationId xmlns:a16="http://schemas.microsoft.com/office/drawing/2014/main" xmlns="" id="{49B6735C-3DA9-2C42-8746-876FC3AD2899}"/>
              </a:ext>
            </a:extLst>
          </p:cNvPr>
          <p:cNvPicPr>
            <a:picLocks noChangeAspect="1"/>
          </p:cNvPicPr>
          <p:nvPr/>
        </p:nvPicPr>
        <p:blipFill>
          <a:blip r:embed="rId2"/>
          <a:stretch>
            <a:fillRect/>
          </a:stretch>
        </p:blipFill>
        <p:spPr>
          <a:xfrm>
            <a:off x="2426168" y="3174742"/>
            <a:ext cx="3730008" cy="2672386"/>
          </a:xfrm>
          <a:prstGeom prst="rect">
            <a:avLst/>
          </a:prstGeom>
        </p:spPr>
      </p:pic>
      <p:sp>
        <p:nvSpPr>
          <p:cNvPr id="11" name="文本框 10">
            <a:extLst>
              <a:ext uri="{FF2B5EF4-FFF2-40B4-BE49-F238E27FC236}">
                <a16:creationId xmlns:a16="http://schemas.microsoft.com/office/drawing/2014/main" xmlns="" id="{990D937C-BDC1-700B-E5F3-0AA9437DF571}"/>
              </a:ext>
            </a:extLst>
          </p:cNvPr>
          <p:cNvSpPr txBox="1"/>
          <p:nvPr/>
        </p:nvSpPr>
        <p:spPr>
          <a:xfrm>
            <a:off x="3491880" y="5847128"/>
            <a:ext cx="5544616" cy="369332"/>
          </a:xfrm>
          <a:prstGeom prst="rect">
            <a:avLst/>
          </a:prstGeom>
          <a:noFill/>
        </p:spPr>
        <p:txBody>
          <a:bodyPr wrap="square">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2-2-44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加工零件</a:t>
            </a:r>
            <a:endParaRPr lang="zh-CN"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758825" y="1666875"/>
            <a:ext cx="7546975" cy="4352925"/>
          </a:xfrm>
        </p:spPr>
        <p:txBody>
          <a:bodyPr/>
          <a:lstStyle/>
          <a:p>
            <a:pPr marL="0" indent="0">
              <a:lnSpc>
                <a:spcPct val="90000"/>
              </a:lnSpc>
              <a:buNone/>
            </a:pPr>
            <a:endParaRPr lang="en-US" altLang="zh-CN" sz="1800" b="0" dirty="0">
              <a:ea typeface="宋体" panose="02010600030101010101" pitchFamily="2" charset="-122"/>
            </a:endParaRPr>
          </a:p>
          <a:p>
            <a:pPr marR="0" lvl="0" rtl="0"/>
            <a:r>
              <a:rPr lang="zh-CN" altLang="en-US" sz="2400" b="1" i="0" u="none" strike="noStrike" kern="100" baseline="0" dirty="0">
                <a:solidFill>
                  <a:srgbClr val="5B9BD5"/>
                </a:solidFill>
                <a:latin typeface="等线" panose="02010600030101010101" pitchFamily="2" charset="-122"/>
                <a:ea typeface="等线" panose="02010600030101010101" pitchFamily="2" charset="-122"/>
              </a:rPr>
              <a:t>技能目标：</a:t>
            </a:r>
          </a:p>
          <a:p>
            <a:pPr marR="0" lvl="1" rtl="0"/>
            <a:r>
              <a:rPr lang="en-US" altLang="zh-CN" sz="2400" b="1" i="0" u="none" strike="noStrike" kern="100" baseline="0" dirty="0">
                <a:latin typeface="等线" panose="02010600030101010101" pitchFamily="2" charset="-122"/>
                <a:ea typeface="等线" panose="02010600030101010101" pitchFamily="2" charset="-122"/>
              </a:rPr>
              <a:t>1.</a:t>
            </a:r>
            <a:r>
              <a:rPr lang="zh-CN" altLang="en-US" sz="2400" b="1" i="0" u="none" strike="noStrike" kern="100" baseline="0" dirty="0">
                <a:latin typeface="等线" panose="02010600030101010101" pitchFamily="2" charset="-122"/>
                <a:ea typeface="等线" panose="02010600030101010101" pitchFamily="2" charset="-122"/>
              </a:rPr>
              <a:t>掌握</a:t>
            </a:r>
            <a:r>
              <a:rPr lang="en-US" altLang="zh-CN" sz="2400" b="1" i="0" u="none" strike="noStrike" kern="100" baseline="0" dirty="0">
                <a:latin typeface="等线" panose="02010600030101010101" pitchFamily="2" charset="-122"/>
                <a:ea typeface="等线" panose="02010600030101010101" pitchFamily="2" charset="-122"/>
              </a:rPr>
              <a:t>UG NX12.0</a:t>
            </a:r>
            <a:r>
              <a:rPr lang="zh-CN" altLang="en-US" sz="2400" b="1" i="0" u="none" strike="noStrike" kern="100" baseline="0" dirty="0">
                <a:latin typeface="等线" panose="02010600030101010101" pitchFamily="2" charset="-122"/>
                <a:ea typeface="等线" panose="02010600030101010101" pitchFamily="2" charset="-122"/>
              </a:rPr>
              <a:t>软件平面铣加工编程步骤。</a:t>
            </a:r>
          </a:p>
          <a:p>
            <a:pPr marR="0" lvl="1" rtl="0"/>
            <a:r>
              <a:rPr lang="en-US" altLang="zh-CN" sz="2400" b="1" i="0" u="none" strike="noStrike" kern="100" baseline="0" dirty="0">
                <a:latin typeface="等线" panose="02010600030101010101" pitchFamily="2" charset="-122"/>
                <a:ea typeface="等线" panose="02010600030101010101" pitchFamily="2" charset="-122"/>
              </a:rPr>
              <a:t>2.</a:t>
            </a:r>
            <a:r>
              <a:rPr lang="zh-CN" altLang="en-US" sz="2400" b="1" i="0" u="none" strike="noStrike" kern="100" baseline="0" dirty="0">
                <a:latin typeface="等线" panose="02010600030101010101" pitchFamily="2" charset="-122"/>
                <a:ea typeface="等线" panose="02010600030101010101" pitchFamily="2" charset="-122"/>
              </a:rPr>
              <a:t>掌握根据零件的加工特点选用适合的平面铣工序和加工参数。</a:t>
            </a:r>
          </a:p>
          <a:p>
            <a:pPr marR="0" lvl="1" rtl="0"/>
            <a:r>
              <a:rPr lang="en-US" altLang="zh-CN" sz="2400" b="1" i="0" u="none" strike="noStrike" kern="100" baseline="0" dirty="0">
                <a:latin typeface="等线" panose="02010600030101010101" pitchFamily="2" charset="-122"/>
                <a:ea typeface="等线" panose="02010600030101010101" pitchFamily="2" charset="-122"/>
              </a:rPr>
              <a:t>3.</a:t>
            </a:r>
            <a:r>
              <a:rPr lang="zh-CN" altLang="en-US" sz="2400" b="1" i="0" u="none" strike="noStrike" kern="100" baseline="0" dirty="0">
                <a:latin typeface="等线" panose="02010600030101010101" pitchFamily="2" charset="-122"/>
                <a:ea typeface="等线" panose="02010600030101010101" pitchFamily="2" charset="-122"/>
              </a:rPr>
              <a:t>掌握</a:t>
            </a:r>
            <a:r>
              <a:rPr lang="en-US" altLang="zh-CN" sz="2400" b="1" i="0" u="none" strike="noStrike" kern="100" baseline="0" dirty="0">
                <a:latin typeface="等线" panose="02010600030101010101" pitchFamily="2" charset="-122"/>
                <a:ea typeface="等线" panose="02010600030101010101" pitchFamily="2" charset="-122"/>
              </a:rPr>
              <a:t>1+X</a:t>
            </a:r>
            <a:r>
              <a:rPr lang="zh-CN" altLang="en-US" sz="2400" b="1" i="0" u="none" strike="noStrike" kern="100" baseline="0" dirty="0">
                <a:latin typeface="等线" panose="02010600030101010101" pitchFamily="2" charset="-122"/>
                <a:ea typeface="等线" panose="02010600030101010101" pitchFamily="2" charset="-122"/>
              </a:rPr>
              <a:t>证书（中级）训练题的编程技巧及流程。</a:t>
            </a:r>
            <a:endParaRPr lang="en-US" altLang="zh-CN" dirty="0">
              <a:solidFill>
                <a:schemeClr val="tx2"/>
              </a:solidFill>
              <a:ea typeface="宋体" panose="02010600030101010101" pitchFamily="2" charset="-122"/>
            </a:endParaRPr>
          </a:p>
          <a:p>
            <a:pPr marL="457200" lvl="1" indent="0">
              <a:lnSpc>
                <a:spcPct val="90000"/>
              </a:lnSpc>
              <a:buNone/>
            </a:pPr>
            <a:r>
              <a:rPr lang="en-US" altLang="zh-CN" dirty="0">
                <a:solidFill>
                  <a:schemeClr val="tx2"/>
                </a:solidFill>
                <a:ea typeface="宋体" panose="02010600030101010101" pitchFamily="2" charset="-122"/>
              </a:rPr>
              <a:t> </a:t>
            </a:r>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0" name="文本框 99"/>
          <p:cNvSpPr txBox="1"/>
          <p:nvPr/>
        </p:nvSpPr>
        <p:spPr>
          <a:xfrm>
            <a:off x="246697" y="1285131"/>
            <a:ext cx="8650605" cy="5776453"/>
          </a:xfrm>
          <a:prstGeom prst="rect">
            <a:avLst/>
          </a:prstGeom>
          <a:noFill/>
          <a:ln w="9525">
            <a:noFill/>
          </a:ln>
        </p:spPr>
        <p:txBody>
          <a:bodyPr wrap="square">
            <a:spAutoFit/>
          </a:bodyPr>
          <a:lstStyle/>
          <a:p>
            <a:pPr marL="0" indent="0" eaLnBrk="1" latinLnBrk="0" hangingPunct="1">
              <a:lnSpc>
                <a:spcPct val="160000"/>
              </a:lnSpc>
            </a:pPr>
            <a:r>
              <a:rPr lang="zh-CN" altLang="en-US" sz="1800" kern="0" dirty="0">
                <a:solidFill>
                  <a:schemeClr val="tx1">
                    <a:lumMod val="50000"/>
                  </a:schemeClr>
                </a:solidFill>
                <a:latin typeface="微软雅黑" panose="020B0503020204020204" charset="-122"/>
                <a:ea typeface="微软雅黑" panose="020B0503020204020204" charset="-122"/>
                <a:cs typeface="Times New Roman" panose="02020603050405020304" charset="0"/>
              </a:rPr>
              <a:t>加工步骤：</a:t>
            </a:r>
            <a:endParaRPr lang="en-US" altLang="zh-CN" sz="1800" kern="0" dirty="0">
              <a:solidFill>
                <a:schemeClr val="tx1">
                  <a:lumMod val="50000"/>
                </a:schemeClr>
              </a:solidFill>
              <a:latin typeface="微软雅黑" panose="020B0503020204020204" charset="-122"/>
              <a:ea typeface="微软雅黑" panose="020B0503020204020204" charset="-122"/>
              <a:cs typeface="Times New Roman" panose="02020603050405020304" charset="0"/>
            </a:endParaRPr>
          </a:p>
          <a:p>
            <a:pPr marL="0" indent="0" eaLnBrk="1" latinLnBrk="0" hangingPunct="1">
              <a:lnSpc>
                <a:spcPct val="160000"/>
              </a:lnSpc>
            </a:pPr>
            <a:r>
              <a:rPr lang="en-US" altLang="zh-CN" sz="1800" b="1" kern="0" dirty="0">
                <a:solidFill>
                  <a:schemeClr val="hlink"/>
                </a:solidFill>
                <a:latin typeface="Times New Roman" panose="02020603050405020304" charset="0"/>
                <a:cs typeface="Times New Roman" panose="02020603050405020304" charset="0"/>
              </a:rPr>
              <a:t>1.</a:t>
            </a:r>
            <a:r>
              <a:rPr lang="zh-CN" altLang="en-US" sz="1800" b="1" kern="0" dirty="0">
                <a:solidFill>
                  <a:schemeClr val="hlink"/>
                </a:solidFill>
                <a:latin typeface="Times New Roman" panose="02020603050405020304" charset="0"/>
                <a:cs typeface="Times New Roman" panose="02020603050405020304" charset="0"/>
              </a:rPr>
              <a:t>进入加工模块：</a:t>
            </a:r>
          </a:p>
          <a:p>
            <a:pPr marL="0" indent="0" eaLnBrk="1" latinLnBrk="0" hangingPunct="1">
              <a:lnSpc>
                <a:spcPct val="160000"/>
              </a:lnSpc>
            </a:pPr>
            <a:r>
              <a:rPr lang="zh-CN" altLang="en-US" sz="1800" b="1" kern="0" dirty="0">
                <a:solidFill>
                  <a:schemeClr val="hlink"/>
                </a:solidFill>
                <a:latin typeface="Times New Roman" panose="02020603050405020304" charset="0"/>
                <a:cs typeface="Times New Roman" panose="02020603050405020304" charset="0"/>
              </a:rPr>
              <a:t>（</a:t>
            </a:r>
            <a:r>
              <a:rPr lang="en-US" altLang="zh-CN" sz="1800" b="1" kern="0" dirty="0">
                <a:solidFill>
                  <a:schemeClr val="hlink"/>
                </a:solidFill>
                <a:latin typeface="Times New Roman" panose="02020603050405020304" charset="0"/>
                <a:cs typeface="Times New Roman" panose="02020603050405020304" charset="0"/>
              </a:rPr>
              <a:t>1</a:t>
            </a:r>
            <a:r>
              <a:rPr lang="zh-CN" altLang="en-US" sz="1800" b="1" kern="0" dirty="0">
                <a:solidFill>
                  <a:schemeClr val="hlink"/>
                </a:solidFill>
                <a:latin typeface="Times New Roman" panose="02020603050405020304" charset="0"/>
                <a:cs typeface="Times New Roman" panose="02020603050405020304" charset="0"/>
              </a:rPr>
              <a:t>）打开建模文件“图</a:t>
            </a:r>
            <a:r>
              <a:rPr lang="en-US" altLang="zh-CN" sz="1800" b="1" kern="0" dirty="0">
                <a:solidFill>
                  <a:schemeClr val="hlink"/>
                </a:solidFill>
                <a:latin typeface="Times New Roman" panose="02020603050405020304" charset="0"/>
                <a:cs typeface="Times New Roman" panose="02020603050405020304" charset="0"/>
              </a:rPr>
              <a:t>2-2-44”</a:t>
            </a:r>
            <a:r>
              <a:rPr lang="zh-CN" altLang="en-US" sz="1800" b="1" kern="0" dirty="0">
                <a:solidFill>
                  <a:schemeClr val="hlink"/>
                </a:solidFill>
                <a:latin typeface="Times New Roman" panose="02020603050405020304" charset="0"/>
                <a:cs typeface="Times New Roman" panose="02020603050405020304" charset="0"/>
              </a:rPr>
              <a:t>。</a:t>
            </a:r>
          </a:p>
          <a:p>
            <a:pPr marL="0" indent="0" eaLnBrk="1" latinLnBrk="0" hangingPunct="1">
              <a:lnSpc>
                <a:spcPct val="160000"/>
              </a:lnSpc>
            </a:pPr>
            <a:r>
              <a:rPr lang="zh-CN" altLang="en-US" sz="1800" b="1" kern="0" dirty="0">
                <a:solidFill>
                  <a:schemeClr val="hlink"/>
                </a:solidFill>
                <a:latin typeface="Times New Roman" panose="02020603050405020304" charset="0"/>
                <a:cs typeface="Times New Roman" panose="02020603050405020304" charset="0"/>
              </a:rPr>
              <a:t>（</a:t>
            </a:r>
            <a:r>
              <a:rPr lang="en-US" altLang="zh-CN" sz="1800" b="1" kern="0" dirty="0">
                <a:solidFill>
                  <a:schemeClr val="hlink"/>
                </a:solidFill>
                <a:latin typeface="Times New Roman" panose="02020603050405020304" charset="0"/>
                <a:cs typeface="Times New Roman" panose="02020603050405020304" charset="0"/>
              </a:rPr>
              <a:t>2</a:t>
            </a:r>
            <a:r>
              <a:rPr lang="zh-CN" altLang="en-US" sz="1800" b="1" kern="0" dirty="0">
                <a:solidFill>
                  <a:schemeClr val="hlink"/>
                </a:solidFill>
                <a:latin typeface="Times New Roman" panose="02020603050405020304" charset="0"/>
                <a:cs typeface="Times New Roman" panose="02020603050405020304" charset="0"/>
              </a:rPr>
              <a:t>） 进入加工环境。在“应用模块”功能选项卡中选择            加工按钮，弹出的“加工环境”对话框中“要创建的</a:t>
            </a:r>
            <a:r>
              <a:rPr lang="en-US" altLang="zh-CN" sz="1800" b="1" kern="0" dirty="0">
                <a:solidFill>
                  <a:schemeClr val="hlink"/>
                </a:solidFill>
                <a:latin typeface="Times New Roman" panose="02020603050405020304" charset="0"/>
                <a:cs typeface="Times New Roman" panose="02020603050405020304" charset="0"/>
              </a:rPr>
              <a:t>CAM</a:t>
            </a:r>
            <a:r>
              <a:rPr lang="zh-CN" altLang="en-US" sz="1800" b="1" kern="0" dirty="0">
                <a:solidFill>
                  <a:schemeClr val="hlink"/>
                </a:solidFill>
                <a:latin typeface="Times New Roman" panose="02020603050405020304" charset="0"/>
                <a:cs typeface="Times New Roman" panose="02020603050405020304" charset="0"/>
              </a:rPr>
              <a:t>组装”模块选择                选项，再按            按钮（如图</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2-2-45 </a:t>
            </a:r>
            <a:r>
              <a:rPr lang="zh-CN" altLang="en-US" sz="1800" b="1" kern="0" dirty="0">
                <a:solidFill>
                  <a:schemeClr val="hlink"/>
                </a:solidFill>
                <a:latin typeface="Times New Roman" panose="02020603050405020304" charset="0"/>
                <a:cs typeface="Times New Roman" panose="02020603050405020304" charset="0"/>
              </a:rPr>
              <a:t>）。</a:t>
            </a: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en-US" altLang="zh-CN"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6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7" name="图片 16">
            <a:extLst>
              <a:ext uri="{FF2B5EF4-FFF2-40B4-BE49-F238E27FC236}">
                <a16:creationId xmlns:a16="http://schemas.microsoft.com/office/drawing/2014/main" xmlns="" id="{2F9805D7-7282-8E27-DB68-CD36B7F64466}"/>
              </a:ext>
            </a:extLst>
          </p:cNvPr>
          <p:cNvPicPr>
            <a:picLocks noChangeAspect="1"/>
          </p:cNvPicPr>
          <p:nvPr/>
        </p:nvPicPr>
        <p:blipFill rotWithShape="1">
          <a:blip r:embed="rId2"/>
          <a:srcRect b="40000"/>
          <a:stretch/>
        </p:blipFill>
        <p:spPr bwMode="auto">
          <a:xfrm>
            <a:off x="5868144" y="2708920"/>
            <a:ext cx="419100" cy="314325"/>
          </a:xfrm>
          <a:prstGeom prst="rect">
            <a:avLst/>
          </a:prstGeom>
          <a:ln>
            <a:noFill/>
          </a:ln>
          <a:extLst>
            <a:ext uri="{53640926-AAD7-44D8-BBD7-CCE9431645EC}">
              <a14:shadowObscured xmlns:a14="http://schemas.microsoft.com/office/drawing/2010/main"/>
            </a:ext>
          </a:extLst>
        </p:spPr>
      </p:pic>
      <p:pic>
        <p:nvPicPr>
          <p:cNvPr id="18" name="图片 17">
            <a:extLst>
              <a:ext uri="{FF2B5EF4-FFF2-40B4-BE49-F238E27FC236}">
                <a16:creationId xmlns:a16="http://schemas.microsoft.com/office/drawing/2014/main" xmlns="" id="{605406A2-C847-295A-C6CB-8497C27B3B71}"/>
              </a:ext>
            </a:extLst>
          </p:cNvPr>
          <p:cNvPicPr>
            <a:picLocks noChangeAspect="1"/>
          </p:cNvPicPr>
          <p:nvPr/>
        </p:nvPicPr>
        <p:blipFill>
          <a:blip r:embed="rId3"/>
          <a:stretch>
            <a:fillRect/>
          </a:stretch>
        </p:blipFill>
        <p:spPr>
          <a:xfrm>
            <a:off x="5220072" y="3276600"/>
            <a:ext cx="762000" cy="152400"/>
          </a:xfrm>
          <a:prstGeom prst="rect">
            <a:avLst/>
          </a:prstGeom>
        </p:spPr>
      </p:pic>
      <p:pic>
        <p:nvPicPr>
          <p:cNvPr id="19" name="图片 18">
            <a:extLst>
              <a:ext uri="{FF2B5EF4-FFF2-40B4-BE49-F238E27FC236}">
                <a16:creationId xmlns:a16="http://schemas.microsoft.com/office/drawing/2014/main" xmlns="" id="{5702A820-F392-1091-070B-A2F2A1ED0B14}"/>
              </a:ext>
            </a:extLst>
          </p:cNvPr>
          <p:cNvPicPr>
            <a:picLocks noChangeAspect="1"/>
          </p:cNvPicPr>
          <p:nvPr/>
        </p:nvPicPr>
        <p:blipFill>
          <a:blip r:embed="rId4"/>
          <a:stretch>
            <a:fillRect/>
          </a:stretch>
        </p:blipFill>
        <p:spPr>
          <a:xfrm>
            <a:off x="7380312" y="3215005"/>
            <a:ext cx="444500" cy="213995"/>
          </a:xfrm>
          <a:prstGeom prst="rect">
            <a:avLst/>
          </a:prstGeom>
        </p:spPr>
      </p:pic>
      <p:sp>
        <p:nvSpPr>
          <p:cNvPr id="22" name="文本框 21">
            <a:extLst>
              <a:ext uri="{FF2B5EF4-FFF2-40B4-BE49-F238E27FC236}">
                <a16:creationId xmlns:a16="http://schemas.microsoft.com/office/drawing/2014/main" xmlns="" id="{89D94E4E-F5A4-993A-80D0-4A659BF0E7A8}"/>
              </a:ext>
            </a:extLst>
          </p:cNvPr>
          <p:cNvSpPr txBox="1"/>
          <p:nvPr/>
        </p:nvSpPr>
        <p:spPr>
          <a:xfrm>
            <a:off x="3923928" y="5955268"/>
            <a:ext cx="2343150"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2-2-45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模块选择</a:t>
            </a:r>
            <a:endParaRPr lang="zh-CN" altLang="en-US" dirty="0"/>
          </a:p>
        </p:txBody>
      </p:sp>
      <p:pic>
        <p:nvPicPr>
          <p:cNvPr id="9" name="图片 8">
            <a:extLst>
              <a:ext uri="{FF2B5EF4-FFF2-40B4-BE49-F238E27FC236}">
                <a16:creationId xmlns:a16="http://schemas.microsoft.com/office/drawing/2014/main" xmlns="" id="{DFAAAD26-7A45-C6A6-B0D8-5A53ED958B52}"/>
              </a:ext>
            </a:extLst>
          </p:cNvPr>
          <p:cNvPicPr>
            <a:picLocks noChangeAspect="1"/>
          </p:cNvPicPr>
          <p:nvPr/>
        </p:nvPicPr>
        <p:blipFill rotWithShape="1">
          <a:blip r:embed="rId5"/>
          <a:srcRect b="18836"/>
          <a:stretch/>
        </p:blipFill>
        <p:spPr bwMode="auto">
          <a:xfrm>
            <a:off x="3487500" y="3483146"/>
            <a:ext cx="2779578" cy="237803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14816724"/>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3" name="文本框 12">
            <a:extLst>
              <a:ext uri="{FF2B5EF4-FFF2-40B4-BE49-F238E27FC236}">
                <a16:creationId xmlns:a16="http://schemas.microsoft.com/office/drawing/2014/main" xmlns="" id="{8370C639-2B8E-CBD9-F591-70075E1CCB2E}"/>
              </a:ext>
            </a:extLst>
          </p:cNvPr>
          <p:cNvSpPr txBox="1"/>
          <p:nvPr/>
        </p:nvSpPr>
        <p:spPr>
          <a:xfrm>
            <a:off x="457200" y="1285130"/>
            <a:ext cx="8291264" cy="2862322"/>
          </a:xfrm>
          <a:prstGeom prst="rect">
            <a:avLst/>
          </a:prstGeom>
          <a:noFill/>
        </p:spPr>
        <p:txBody>
          <a:bodyPr wrap="square">
            <a:spAutoFit/>
          </a:bodyPr>
          <a:lstStyle/>
          <a:p>
            <a:r>
              <a:rPr lang="en-US" altLang="zh-CN" dirty="0"/>
              <a:t>2.</a:t>
            </a:r>
            <a:r>
              <a:rPr lang="zh-CN" altLang="en-US" dirty="0"/>
              <a:t>创建几何体模块；</a:t>
            </a:r>
          </a:p>
          <a:p>
            <a:r>
              <a:rPr lang="zh-CN" altLang="en-US" dirty="0"/>
              <a:t>（</a:t>
            </a:r>
            <a:r>
              <a:rPr lang="en-US" altLang="zh-CN" dirty="0"/>
              <a:t>1</a:t>
            </a:r>
            <a:r>
              <a:rPr lang="zh-CN" altLang="en-US" dirty="0"/>
              <a:t>）进入几何视图界面。点击       几何视图图标，进入几何视图界面。</a:t>
            </a:r>
            <a:endParaRPr lang="en-US" altLang="zh-CN" dirty="0"/>
          </a:p>
          <a:p>
            <a:r>
              <a:rPr lang="zh-CN" altLang="en-US" dirty="0"/>
              <a:t>双击                   图标，弹出“</a:t>
            </a:r>
            <a:r>
              <a:rPr lang="en-US" altLang="zh-CN" dirty="0"/>
              <a:t>MCS </a:t>
            </a:r>
            <a:r>
              <a:rPr lang="zh-CN" altLang="en-US" dirty="0"/>
              <a:t>铣削”对话框。</a:t>
            </a:r>
          </a:p>
          <a:p>
            <a:r>
              <a:rPr lang="zh-CN" altLang="en-US" dirty="0"/>
              <a:t>（</a:t>
            </a:r>
            <a:r>
              <a:rPr lang="en-US" altLang="zh-CN" dirty="0"/>
              <a:t>2</a:t>
            </a:r>
            <a:r>
              <a:rPr lang="zh-CN" altLang="en-US" dirty="0"/>
              <a:t>）机床坐标系的设置</a:t>
            </a:r>
          </a:p>
          <a:p>
            <a:r>
              <a:rPr lang="zh-CN" altLang="en-US" dirty="0"/>
              <a:t>在“</a:t>
            </a:r>
            <a:r>
              <a:rPr lang="en-US" altLang="zh-CN" dirty="0"/>
              <a:t>MCS </a:t>
            </a:r>
            <a:r>
              <a:rPr lang="zh-CN" altLang="en-US" dirty="0"/>
              <a:t>铣削”对话框点击         ，系统弹出“坐标系”对话框。单击         图标，弹出图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2-2-46</a:t>
            </a:r>
            <a:r>
              <a:rPr lang="zh-CN" altLang="en-US" dirty="0"/>
              <a:t>所示“点”的对话框，在“</a:t>
            </a:r>
            <a:r>
              <a:rPr lang="en-US" altLang="zh-CN" dirty="0"/>
              <a:t>Z”</a:t>
            </a:r>
            <a:r>
              <a:rPr lang="zh-CN" altLang="en-US" dirty="0"/>
              <a:t>对话框中输入零件的高度“</a:t>
            </a:r>
            <a:r>
              <a:rPr lang="en-US" altLang="zh-CN" dirty="0"/>
              <a:t>28”</a:t>
            </a:r>
            <a:r>
              <a:rPr lang="zh-CN" altLang="en-US" dirty="0"/>
              <a:t>。点击        按键返回，得到图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2-2-47</a:t>
            </a:r>
            <a:r>
              <a:rPr lang="zh-CN" altLang="en-US" dirty="0"/>
              <a:t>的机床坐标系的创建。</a:t>
            </a:r>
            <a:endParaRPr lang="en-US" altLang="zh-CN" dirty="0"/>
          </a:p>
          <a:p>
            <a:r>
              <a:rPr lang="zh-CN" altLang="en-US" dirty="0"/>
              <a:t>在“</a:t>
            </a:r>
            <a:r>
              <a:rPr lang="en-US" altLang="zh-CN" dirty="0"/>
              <a:t>MCS </a:t>
            </a:r>
            <a:r>
              <a:rPr lang="zh-CN" altLang="en-US" dirty="0"/>
              <a:t>铣削”对话框中的“安全设置”模块的安全设置选项，选择“平面”选项。点击           图标，弹出“平面”对话框，选择图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2-2-48</a:t>
            </a:r>
            <a:r>
              <a:rPr lang="zh-CN" altLang="en-US" dirty="0"/>
              <a:t>所示的平面，在距离对话框输入值“</a:t>
            </a:r>
            <a:r>
              <a:rPr lang="en-US" altLang="zh-CN" dirty="0"/>
              <a:t>5”</a:t>
            </a:r>
            <a:r>
              <a:rPr lang="zh-CN" altLang="en-US" dirty="0"/>
              <a:t>。点击           完成安全平面的设置。</a:t>
            </a:r>
          </a:p>
        </p:txBody>
      </p:sp>
      <p:pic>
        <p:nvPicPr>
          <p:cNvPr id="14" name="图片 13">
            <a:extLst>
              <a:ext uri="{FF2B5EF4-FFF2-40B4-BE49-F238E27FC236}">
                <a16:creationId xmlns:a16="http://schemas.microsoft.com/office/drawing/2014/main" xmlns="" id="{94DF1DA9-D40F-30F2-81A5-0E388BB8A22A}"/>
              </a:ext>
            </a:extLst>
          </p:cNvPr>
          <p:cNvPicPr>
            <a:picLocks noChangeAspect="1"/>
          </p:cNvPicPr>
          <p:nvPr/>
        </p:nvPicPr>
        <p:blipFill>
          <a:blip r:embed="rId2"/>
          <a:stretch>
            <a:fillRect/>
          </a:stretch>
        </p:blipFill>
        <p:spPr>
          <a:xfrm>
            <a:off x="3779912" y="1628800"/>
            <a:ext cx="228600" cy="257175"/>
          </a:xfrm>
          <a:prstGeom prst="rect">
            <a:avLst/>
          </a:prstGeom>
        </p:spPr>
      </p:pic>
      <p:pic>
        <p:nvPicPr>
          <p:cNvPr id="15" name="图片 14">
            <a:extLst>
              <a:ext uri="{FF2B5EF4-FFF2-40B4-BE49-F238E27FC236}">
                <a16:creationId xmlns:a16="http://schemas.microsoft.com/office/drawing/2014/main" xmlns="" id="{62CDEEC0-B23A-4028-5793-6E8FE6DB7C6E}"/>
              </a:ext>
            </a:extLst>
          </p:cNvPr>
          <p:cNvPicPr>
            <a:picLocks noChangeAspect="1"/>
          </p:cNvPicPr>
          <p:nvPr/>
        </p:nvPicPr>
        <p:blipFill>
          <a:blip r:embed="rId3"/>
          <a:stretch>
            <a:fillRect/>
          </a:stretch>
        </p:blipFill>
        <p:spPr>
          <a:xfrm>
            <a:off x="1197908" y="1931903"/>
            <a:ext cx="882650" cy="206375"/>
          </a:xfrm>
          <a:prstGeom prst="rect">
            <a:avLst/>
          </a:prstGeom>
        </p:spPr>
      </p:pic>
      <p:pic>
        <p:nvPicPr>
          <p:cNvPr id="16" name="图片 15">
            <a:extLst>
              <a:ext uri="{FF2B5EF4-FFF2-40B4-BE49-F238E27FC236}">
                <a16:creationId xmlns:a16="http://schemas.microsoft.com/office/drawing/2014/main" xmlns="" id="{34525734-733A-8002-CA43-C2DCA4C0F866}"/>
              </a:ext>
            </a:extLst>
          </p:cNvPr>
          <p:cNvPicPr>
            <a:picLocks noChangeAspect="1"/>
          </p:cNvPicPr>
          <p:nvPr/>
        </p:nvPicPr>
        <p:blipFill>
          <a:blip r:embed="rId4"/>
          <a:stretch>
            <a:fillRect/>
          </a:stretch>
        </p:blipFill>
        <p:spPr>
          <a:xfrm>
            <a:off x="3275856" y="2420888"/>
            <a:ext cx="228600" cy="228600"/>
          </a:xfrm>
          <a:prstGeom prst="rect">
            <a:avLst/>
          </a:prstGeom>
        </p:spPr>
      </p:pic>
      <p:pic>
        <p:nvPicPr>
          <p:cNvPr id="17" name="图片 16">
            <a:extLst>
              <a:ext uri="{FF2B5EF4-FFF2-40B4-BE49-F238E27FC236}">
                <a16:creationId xmlns:a16="http://schemas.microsoft.com/office/drawing/2014/main" xmlns="" id="{BCB6E4B4-90BE-EB1C-9E0A-F8D79AA913C6}"/>
              </a:ext>
            </a:extLst>
          </p:cNvPr>
          <p:cNvPicPr>
            <a:picLocks noChangeAspect="1"/>
          </p:cNvPicPr>
          <p:nvPr/>
        </p:nvPicPr>
        <p:blipFill>
          <a:blip r:embed="rId5"/>
          <a:stretch>
            <a:fillRect/>
          </a:stretch>
        </p:blipFill>
        <p:spPr>
          <a:xfrm>
            <a:off x="7164288" y="2420888"/>
            <a:ext cx="228600" cy="228600"/>
          </a:xfrm>
          <a:prstGeom prst="rect">
            <a:avLst/>
          </a:prstGeom>
        </p:spPr>
      </p:pic>
      <p:pic>
        <p:nvPicPr>
          <p:cNvPr id="18" name="图片 17">
            <a:extLst>
              <a:ext uri="{FF2B5EF4-FFF2-40B4-BE49-F238E27FC236}">
                <a16:creationId xmlns:a16="http://schemas.microsoft.com/office/drawing/2014/main" xmlns="" id="{6FF40E49-3E85-AE46-CAB6-F6B5BAB25544}"/>
              </a:ext>
            </a:extLst>
          </p:cNvPr>
          <p:cNvPicPr>
            <a:picLocks noChangeAspect="1"/>
          </p:cNvPicPr>
          <p:nvPr/>
        </p:nvPicPr>
        <p:blipFill>
          <a:blip r:embed="rId6"/>
          <a:stretch>
            <a:fillRect/>
          </a:stretch>
        </p:blipFill>
        <p:spPr>
          <a:xfrm>
            <a:off x="7831038" y="2748487"/>
            <a:ext cx="419100" cy="201930"/>
          </a:xfrm>
          <a:prstGeom prst="rect">
            <a:avLst/>
          </a:prstGeom>
        </p:spPr>
      </p:pic>
      <p:pic>
        <p:nvPicPr>
          <p:cNvPr id="22" name="图片 21">
            <a:extLst>
              <a:ext uri="{FF2B5EF4-FFF2-40B4-BE49-F238E27FC236}">
                <a16:creationId xmlns:a16="http://schemas.microsoft.com/office/drawing/2014/main" xmlns="" id="{6B8AA89E-FB75-9978-8351-720BA3466663}"/>
              </a:ext>
            </a:extLst>
          </p:cNvPr>
          <p:cNvPicPr>
            <a:picLocks noChangeAspect="1"/>
          </p:cNvPicPr>
          <p:nvPr/>
        </p:nvPicPr>
        <p:blipFill>
          <a:blip r:embed="rId7"/>
          <a:stretch>
            <a:fillRect/>
          </a:stretch>
        </p:blipFill>
        <p:spPr>
          <a:xfrm>
            <a:off x="969308" y="3501008"/>
            <a:ext cx="228600" cy="228600"/>
          </a:xfrm>
          <a:prstGeom prst="rect">
            <a:avLst/>
          </a:prstGeom>
        </p:spPr>
      </p:pic>
      <p:pic>
        <p:nvPicPr>
          <p:cNvPr id="23" name="图片 22">
            <a:extLst>
              <a:ext uri="{FF2B5EF4-FFF2-40B4-BE49-F238E27FC236}">
                <a16:creationId xmlns:a16="http://schemas.microsoft.com/office/drawing/2014/main" xmlns="" id="{8B06ED08-2E4F-5E69-4CBC-84131B6F5070}"/>
              </a:ext>
            </a:extLst>
          </p:cNvPr>
          <p:cNvPicPr>
            <a:picLocks noChangeAspect="1"/>
          </p:cNvPicPr>
          <p:nvPr/>
        </p:nvPicPr>
        <p:blipFill>
          <a:blip r:embed="rId8"/>
          <a:stretch>
            <a:fillRect/>
          </a:stretch>
        </p:blipFill>
        <p:spPr>
          <a:xfrm>
            <a:off x="1890719" y="3828629"/>
            <a:ext cx="552450" cy="266700"/>
          </a:xfrm>
          <a:prstGeom prst="rect">
            <a:avLst/>
          </a:prstGeom>
        </p:spPr>
      </p:pic>
      <p:pic>
        <p:nvPicPr>
          <p:cNvPr id="24" name="图片 23">
            <a:extLst>
              <a:ext uri="{FF2B5EF4-FFF2-40B4-BE49-F238E27FC236}">
                <a16:creationId xmlns:a16="http://schemas.microsoft.com/office/drawing/2014/main" xmlns="" id="{CDFA4868-F27A-BCBA-A4F9-9FCB1493B1AD}"/>
              </a:ext>
            </a:extLst>
          </p:cNvPr>
          <p:cNvPicPr>
            <a:picLocks noChangeAspect="1"/>
          </p:cNvPicPr>
          <p:nvPr/>
        </p:nvPicPr>
        <p:blipFill>
          <a:blip r:embed="rId9"/>
          <a:stretch>
            <a:fillRect/>
          </a:stretch>
        </p:blipFill>
        <p:spPr>
          <a:xfrm>
            <a:off x="323528" y="4103281"/>
            <a:ext cx="1764696" cy="2122784"/>
          </a:xfrm>
          <a:prstGeom prst="rect">
            <a:avLst/>
          </a:prstGeom>
        </p:spPr>
      </p:pic>
      <p:pic>
        <p:nvPicPr>
          <p:cNvPr id="2" name="图片 1">
            <a:extLst>
              <a:ext uri="{FF2B5EF4-FFF2-40B4-BE49-F238E27FC236}">
                <a16:creationId xmlns:a16="http://schemas.microsoft.com/office/drawing/2014/main" xmlns="" id="{490FB947-A8F0-7309-F33A-F62D0478BDED}"/>
              </a:ext>
            </a:extLst>
          </p:cNvPr>
          <p:cNvPicPr>
            <a:picLocks noChangeAspect="1"/>
          </p:cNvPicPr>
          <p:nvPr/>
        </p:nvPicPr>
        <p:blipFill>
          <a:blip r:embed="rId10"/>
          <a:stretch>
            <a:fillRect/>
          </a:stretch>
        </p:blipFill>
        <p:spPr>
          <a:xfrm>
            <a:off x="2184145" y="4106905"/>
            <a:ext cx="2981120" cy="2113919"/>
          </a:xfrm>
          <a:prstGeom prst="rect">
            <a:avLst/>
          </a:prstGeom>
        </p:spPr>
      </p:pic>
      <p:pic>
        <p:nvPicPr>
          <p:cNvPr id="3" name="图片 2">
            <a:extLst>
              <a:ext uri="{FF2B5EF4-FFF2-40B4-BE49-F238E27FC236}">
                <a16:creationId xmlns:a16="http://schemas.microsoft.com/office/drawing/2014/main" xmlns="" id="{0C97EFF0-B35F-F080-58B5-664059E4A5E8}"/>
              </a:ext>
            </a:extLst>
          </p:cNvPr>
          <p:cNvPicPr>
            <a:picLocks noChangeAspect="1"/>
          </p:cNvPicPr>
          <p:nvPr/>
        </p:nvPicPr>
        <p:blipFill>
          <a:blip r:embed="rId11"/>
          <a:stretch>
            <a:fillRect/>
          </a:stretch>
        </p:blipFill>
        <p:spPr>
          <a:xfrm>
            <a:off x="5232101" y="4134795"/>
            <a:ext cx="3735387" cy="1985774"/>
          </a:xfrm>
          <a:prstGeom prst="rect">
            <a:avLst/>
          </a:prstGeom>
        </p:spPr>
      </p:pic>
      <p:sp>
        <p:nvSpPr>
          <p:cNvPr id="6" name="文本框 5">
            <a:extLst>
              <a:ext uri="{FF2B5EF4-FFF2-40B4-BE49-F238E27FC236}">
                <a16:creationId xmlns:a16="http://schemas.microsoft.com/office/drawing/2014/main" xmlns="" id="{82FF3439-30E8-190A-C149-D63638A44926}"/>
              </a:ext>
            </a:extLst>
          </p:cNvPr>
          <p:cNvSpPr txBox="1"/>
          <p:nvPr/>
        </p:nvSpPr>
        <p:spPr>
          <a:xfrm>
            <a:off x="-396552" y="6254112"/>
            <a:ext cx="6427464" cy="369332"/>
          </a:xfrm>
          <a:prstGeom prst="rect">
            <a:avLst/>
          </a:prstGeom>
          <a:noFill/>
        </p:spPr>
        <p:txBody>
          <a:bodyPr wrap="square">
            <a:spAutoFit/>
          </a:bodyPr>
          <a:lstStyle/>
          <a:p>
            <a:pPr indent="400050" algn="just"/>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2-2-46 </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加工原点设置</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2-2-47 </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加工原点坐标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xmlns="" id="{A5E5297B-3557-7F5A-35C6-8C2721A3B8D9}"/>
              </a:ext>
            </a:extLst>
          </p:cNvPr>
          <p:cNvSpPr txBox="1"/>
          <p:nvPr/>
        </p:nvSpPr>
        <p:spPr>
          <a:xfrm>
            <a:off x="5446740" y="6220824"/>
            <a:ext cx="4768596"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2-2-48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安全平面的设置</a:t>
            </a:r>
          </a:p>
        </p:txBody>
      </p:sp>
    </p:spTree>
    <p:extLst>
      <p:ext uri="{BB962C8B-B14F-4D97-AF65-F5344CB8AC3E}">
        <p14:creationId xmlns:p14="http://schemas.microsoft.com/office/powerpoint/2010/main" val="1875145519"/>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6" name="文本框 5">
            <a:extLst>
              <a:ext uri="{FF2B5EF4-FFF2-40B4-BE49-F238E27FC236}">
                <a16:creationId xmlns:a16="http://schemas.microsoft.com/office/drawing/2014/main" xmlns="" id="{C204A372-4D9D-0BF2-DCC0-8BB66B85BCC6}"/>
              </a:ext>
            </a:extLst>
          </p:cNvPr>
          <p:cNvSpPr txBox="1"/>
          <p:nvPr/>
        </p:nvSpPr>
        <p:spPr>
          <a:xfrm>
            <a:off x="251520" y="1196752"/>
            <a:ext cx="8496944" cy="2585323"/>
          </a:xfrm>
          <a:prstGeom prst="rect">
            <a:avLst/>
          </a:prstGeom>
          <a:noFill/>
        </p:spPr>
        <p:txBody>
          <a:bodyPr wrap="square">
            <a:spAutoFit/>
          </a:bodyPr>
          <a:lstStyle/>
          <a:p>
            <a:r>
              <a:rPr lang="en-US" altLang="zh-CN" dirty="0"/>
              <a:t>3.</a:t>
            </a:r>
            <a:r>
              <a:rPr lang="zh-CN" altLang="en-US" dirty="0"/>
              <a:t>创建毛坯几何体</a:t>
            </a:r>
          </a:p>
          <a:p>
            <a:r>
              <a:rPr lang="zh-CN" altLang="en-US" dirty="0"/>
              <a:t>（</a:t>
            </a:r>
            <a:r>
              <a:rPr lang="en-US" altLang="zh-CN" dirty="0"/>
              <a:t>1</a:t>
            </a:r>
            <a:r>
              <a:rPr lang="zh-CN" altLang="en-US" dirty="0"/>
              <a:t>）点击                   图标中的“</a:t>
            </a:r>
            <a:r>
              <a:rPr lang="en-US" altLang="zh-CN" dirty="0"/>
              <a:t>+”</a:t>
            </a:r>
            <a:r>
              <a:rPr lang="zh-CN" altLang="en-US" dirty="0"/>
              <a:t>，展开列表。双击                 图标，弹出“工件”对话框。</a:t>
            </a:r>
          </a:p>
          <a:p>
            <a:r>
              <a:rPr lang="zh-CN" altLang="en-US" dirty="0"/>
              <a:t>（</a:t>
            </a:r>
            <a:r>
              <a:rPr lang="en-US" altLang="zh-CN" dirty="0"/>
              <a:t>2</a:t>
            </a:r>
            <a:r>
              <a:rPr lang="zh-CN" altLang="en-US" dirty="0"/>
              <a:t>） 点击指定部件        图标，弹出“部件几何体”对话框，选取加工零件作为加工最终部件，并           返回“工件”对话框。</a:t>
            </a:r>
          </a:p>
          <a:p>
            <a:r>
              <a:rPr lang="zh-CN" altLang="en-US" dirty="0"/>
              <a:t>（</a:t>
            </a:r>
            <a:r>
              <a:rPr lang="en-US" altLang="zh-CN" dirty="0"/>
              <a:t>3</a:t>
            </a:r>
            <a:r>
              <a:rPr lang="zh-CN" altLang="en-US" dirty="0"/>
              <a:t>） 点击指定毛坯        图标，弹出“毛坯几何体”对话框，点击           对话框右侧的 图标，选取              选项，点击           返回“工件”对话框。</a:t>
            </a:r>
          </a:p>
          <a:p>
            <a:r>
              <a:rPr lang="zh-CN" altLang="en-US" dirty="0"/>
              <a:t>（</a:t>
            </a:r>
            <a:r>
              <a:rPr lang="en-US" altLang="zh-CN" dirty="0"/>
              <a:t>4</a:t>
            </a:r>
            <a:r>
              <a:rPr lang="zh-CN" altLang="en-US" dirty="0"/>
              <a:t>） 点击显示           图标，观察设置的部件和毛坯是否符合要求，如图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2-2-49</a:t>
            </a:r>
            <a:r>
              <a:rPr lang="zh-CN" altLang="en-US" dirty="0"/>
              <a:t>所示。</a:t>
            </a:r>
          </a:p>
        </p:txBody>
      </p:sp>
      <p:pic>
        <p:nvPicPr>
          <p:cNvPr id="7" name="图片 6">
            <a:extLst>
              <a:ext uri="{FF2B5EF4-FFF2-40B4-BE49-F238E27FC236}">
                <a16:creationId xmlns:a16="http://schemas.microsoft.com/office/drawing/2014/main" xmlns="" id="{F0628CB0-6051-0693-0500-9C65F656688C}"/>
              </a:ext>
            </a:extLst>
          </p:cNvPr>
          <p:cNvPicPr>
            <a:picLocks noChangeAspect="1"/>
          </p:cNvPicPr>
          <p:nvPr/>
        </p:nvPicPr>
        <p:blipFill>
          <a:blip r:embed="rId2"/>
          <a:stretch>
            <a:fillRect/>
          </a:stretch>
        </p:blipFill>
        <p:spPr>
          <a:xfrm>
            <a:off x="1475656" y="1628800"/>
            <a:ext cx="929640" cy="144780"/>
          </a:xfrm>
          <a:prstGeom prst="rect">
            <a:avLst/>
          </a:prstGeom>
        </p:spPr>
      </p:pic>
      <p:pic>
        <p:nvPicPr>
          <p:cNvPr id="8" name="图片 7">
            <a:extLst>
              <a:ext uri="{FF2B5EF4-FFF2-40B4-BE49-F238E27FC236}">
                <a16:creationId xmlns:a16="http://schemas.microsoft.com/office/drawing/2014/main" xmlns="" id="{D4DEF419-4EE8-A400-F439-2D71C5FC5B30}"/>
              </a:ext>
            </a:extLst>
          </p:cNvPr>
          <p:cNvPicPr>
            <a:picLocks noChangeAspect="1"/>
          </p:cNvPicPr>
          <p:nvPr/>
        </p:nvPicPr>
        <p:blipFill>
          <a:blip r:embed="rId3"/>
          <a:stretch>
            <a:fillRect/>
          </a:stretch>
        </p:blipFill>
        <p:spPr>
          <a:xfrm>
            <a:off x="5652120" y="1552600"/>
            <a:ext cx="975360" cy="152400"/>
          </a:xfrm>
          <a:prstGeom prst="rect">
            <a:avLst/>
          </a:prstGeom>
        </p:spPr>
      </p:pic>
      <p:pic>
        <p:nvPicPr>
          <p:cNvPr id="10" name="图片 9">
            <a:extLst>
              <a:ext uri="{FF2B5EF4-FFF2-40B4-BE49-F238E27FC236}">
                <a16:creationId xmlns:a16="http://schemas.microsoft.com/office/drawing/2014/main" xmlns="" id="{FF1334D0-FDB0-1B82-37AD-96C5A81ED891}"/>
              </a:ext>
            </a:extLst>
          </p:cNvPr>
          <p:cNvPicPr>
            <a:picLocks noChangeAspect="1"/>
          </p:cNvPicPr>
          <p:nvPr/>
        </p:nvPicPr>
        <p:blipFill>
          <a:blip r:embed="rId4"/>
          <a:stretch>
            <a:fillRect/>
          </a:stretch>
        </p:blipFill>
        <p:spPr>
          <a:xfrm>
            <a:off x="2483768" y="2107074"/>
            <a:ext cx="243840" cy="243840"/>
          </a:xfrm>
          <a:prstGeom prst="rect">
            <a:avLst/>
          </a:prstGeom>
        </p:spPr>
      </p:pic>
      <p:pic>
        <p:nvPicPr>
          <p:cNvPr id="12" name="图片 11">
            <a:extLst>
              <a:ext uri="{FF2B5EF4-FFF2-40B4-BE49-F238E27FC236}">
                <a16:creationId xmlns:a16="http://schemas.microsoft.com/office/drawing/2014/main" xmlns="" id="{5761DA71-EB15-F221-00FC-1C9961F0B559}"/>
              </a:ext>
            </a:extLst>
          </p:cNvPr>
          <p:cNvPicPr>
            <a:picLocks noChangeAspect="1"/>
          </p:cNvPicPr>
          <p:nvPr/>
        </p:nvPicPr>
        <p:blipFill>
          <a:blip r:embed="rId5"/>
          <a:stretch>
            <a:fillRect/>
          </a:stretch>
        </p:blipFill>
        <p:spPr>
          <a:xfrm>
            <a:off x="1835696" y="2346480"/>
            <a:ext cx="487680" cy="236220"/>
          </a:xfrm>
          <a:prstGeom prst="rect">
            <a:avLst/>
          </a:prstGeom>
        </p:spPr>
      </p:pic>
      <p:pic>
        <p:nvPicPr>
          <p:cNvPr id="13" name="图片 12">
            <a:extLst>
              <a:ext uri="{FF2B5EF4-FFF2-40B4-BE49-F238E27FC236}">
                <a16:creationId xmlns:a16="http://schemas.microsoft.com/office/drawing/2014/main" xmlns="" id="{AA285889-4479-704E-7E67-118C1B1EAAB6}"/>
              </a:ext>
            </a:extLst>
          </p:cNvPr>
          <p:cNvPicPr>
            <a:picLocks noChangeAspect="1"/>
          </p:cNvPicPr>
          <p:nvPr/>
        </p:nvPicPr>
        <p:blipFill>
          <a:blip r:embed="rId6"/>
          <a:stretch>
            <a:fillRect/>
          </a:stretch>
        </p:blipFill>
        <p:spPr>
          <a:xfrm>
            <a:off x="2438048" y="2582700"/>
            <a:ext cx="243840" cy="243840"/>
          </a:xfrm>
          <a:prstGeom prst="rect">
            <a:avLst/>
          </a:prstGeom>
        </p:spPr>
      </p:pic>
      <p:pic>
        <p:nvPicPr>
          <p:cNvPr id="14" name="图片 13">
            <a:extLst>
              <a:ext uri="{FF2B5EF4-FFF2-40B4-BE49-F238E27FC236}">
                <a16:creationId xmlns:a16="http://schemas.microsoft.com/office/drawing/2014/main" xmlns="" id="{DD59FA84-8E8A-13CD-365F-7646ADF38D18}"/>
              </a:ext>
            </a:extLst>
          </p:cNvPr>
          <p:cNvPicPr>
            <a:picLocks noChangeAspect="1"/>
          </p:cNvPicPr>
          <p:nvPr/>
        </p:nvPicPr>
        <p:blipFill rotWithShape="1">
          <a:blip r:embed="rId7"/>
          <a:srcRect r="79486"/>
          <a:stretch/>
        </p:blipFill>
        <p:spPr bwMode="auto">
          <a:xfrm>
            <a:off x="6804248" y="2704620"/>
            <a:ext cx="570230" cy="222250"/>
          </a:xfrm>
          <a:prstGeom prst="rect">
            <a:avLst/>
          </a:prstGeom>
          <a:ln>
            <a:noFill/>
          </a:ln>
          <a:extLst>
            <a:ext uri="{53640926-AAD7-44D8-BBD7-CCE9431645EC}">
              <a14:shadowObscured xmlns:a14="http://schemas.microsoft.com/office/drawing/2010/main"/>
            </a:ext>
          </a:extLst>
        </p:spPr>
      </p:pic>
      <p:pic>
        <p:nvPicPr>
          <p:cNvPr id="15" name="图片 14">
            <a:extLst>
              <a:ext uri="{FF2B5EF4-FFF2-40B4-BE49-F238E27FC236}">
                <a16:creationId xmlns:a16="http://schemas.microsoft.com/office/drawing/2014/main" xmlns="" id="{17A6F61B-8C99-ADEF-9E9D-BAD1D0A841E2}"/>
              </a:ext>
            </a:extLst>
          </p:cNvPr>
          <p:cNvPicPr>
            <a:picLocks noChangeAspect="1"/>
          </p:cNvPicPr>
          <p:nvPr/>
        </p:nvPicPr>
        <p:blipFill rotWithShape="1">
          <a:blip r:embed="rId8"/>
          <a:srcRect r="77163"/>
          <a:stretch/>
        </p:blipFill>
        <p:spPr bwMode="auto">
          <a:xfrm>
            <a:off x="1924968" y="2923814"/>
            <a:ext cx="558800" cy="220980"/>
          </a:xfrm>
          <a:prstGeom prst="rect">
            <a:avLst/>
          </a:prstGeom>
          <a:ln>
            <a:noFill/>
          </a:ln>
          <a:extLst>
            <a:ext uri="{53640926-AAD7-44D8-BBD7-CCE9431645EC}">
              <a14:shadowObscured xmlns:a14="http://schemas.microsoft.com/office/drawing/2010/main"/>
            </a:ext>
          </a:extLst>
        </p:spPr>
      </p:pic>
      <p:pic>
        <p:nvPicPr>
          <p:cNvPr id="16" name="图片 15">
            <a:extLst>
              <a:ext uri="{FF2B5EF4-FFF2-40B4-BE49-F238E27FC236}">
                <a16:creationId xmlns:a16="http://schemas.microsoft.com/office/drawing/2014/main" xmlns="" id="{01CA86FC-D152-00D5-B3B0-5E67817A896F}"/>
              </a:ext>
            </a:extLst>
          </p:cNvPr>
          <p:cNvPicPr>
            <a:picLocks noChangeAspect="1"/>
          </p:cNvPicPr>
          <p:nvPr/>
        </p:nvPicPr>
        <p:blipFill>
          <a:blip r:embed="rId9"/>
          <a:stretch>
            <a:fillRect/>
          </a:stretch>
        </p:blipFill>
        <p:spPr>
          <a:xfrm>
            <a:off x="3938141" y="2923814"/>
            <a:ext cx="438150" cy="212090"/>
          </a:xfrm>
          <a:prstGeom prst="rect">
            <a:avLst/>
          </a:prstGeom>
        </p:spPr>
      </p:pic>
      <p:pic>
        <p:nvPicPr>
          <p:cNvPr id="17" name="图片 16">
            <a:extLst>
              <a:ext uri="{FF2B5EF4-FFF2-40B4-BE49-F238E27FC236}">
                <a16:creationId xmlns:a16="http://schemas.microsoft.com/office/drawing/2014/main" xmlns="" id="{C63258E1-67C0-2C9A-B345-716BBBC056E7}"/>
              </a:ext>
            </a:extLst>
          </p:cNvPr>
          <p:cNvPicPr>
            <a:picLocks noChangeAspect="1"/>
          </p:cNvPicPr>
          <p:nvPr/>
        </p:nvPicPr>
        <p:blipFill>
          <a:blip r:embed="rId10"/>
          <a:stretch>
            <a:fillRect/>
          </a:stretch>
        </p:blipFill>
        <p:spPr>
          <a:xfrm>
            <a:off x="2143168" y="3185160"/>
            <a:ext cx="243840" cy="243840"/>
          </a:xfrm>
          <a:prstGeom prst="rect">
            <a:avLst/>
          </a:prstGeom>
        </p:spPr>
      </p:pic>
      <p:sp>
        <p:nvSpPr>
          <p:cNvPr id="20" name="文本框 19">
            <a:extLst>
              <a:ext uri="{FF2B5EF4-FFF2-40B4-BE49-F238E27FC236}">
                <a16:creationId xmlns:a16="http://schemas.microsoft.com/office/drawing/2014/main" xmlns="" id="{E449CCAB-C7D8-677F-62FF-01021F7ECF6C}"/>
              </a:ext>
            </a:extLst>
          </p:cNvPr>
          <p:cNvSpPr txBox="1"/>
          <p:nvPr/>
        </p:nvSpPr>
        <p:spPr>
          <a:xfrm>
            <a:off x="2797906" y="5888077"/>
            <a:ext cx="4576572" cy="369332"/>
          </a:xfrm>
          <a:prstGeom prst="rect">
            <a:avLst/>
          </a:prstGeom>
          <a:noFill/>
        </p:spPr>
        <p:txBody>
          <a:bodyPr wrap="square">
            <a:spAutoFit/>
          </a:bodyPr>
          <a:lstStyle/>
          <a:p>
            <a:pPr indent="9334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2-2-49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包容块</a:t>
            </a:r>
          </a:p>
        </p:txBody>
      </p:sp>
      <p:pic>
        <p:nvPicPr>
          <p:cNvPr id="2" name="图片 1">
            <a:extLst>
              <a:ext uri="{FF2B5EF4-FFF2-40B4-BE49-F238E27FC236}">
                <a16:creationId xmlns:a16="http://schemas.microsoft.com/office/drawing/2014/main" xmlns="" id="{971FABEA-1814-5BC5-00E3-36754CA310B1}"/>
              </a:ext>
            </a:extLst>
          </p:cNvPr>
          <p:cNvPicPr>
            <a:picLocks noChangeAspect="1"/>
          </p:cNvPicPr>
          <p:nvPr/>
        </p:nvPicPr>
        <p:blipFill>
          <a:blip r:embed="rId11"/>
          <a:stretch>
            <a:fillRect/>
          </a:stretch>
        </p:blipFill>
        <p:spPr>
          <a:xfrm>
            <a:off x="2806253" y="3515995"/>
            <a:ext cx="3140075" cy="2235200"/>
          </a:xfrm>
          <a:prstGeom prst="rect">
            <a:avLst/>
          </a:prstGeom>
        </p:spPr>
      </p:pic>
    </p:spTree>
    <p:extLst>
      <p:ext uri="{BB962C8B-B14F-4D97-AF65-F5344CB8AC3E}">
        <p14:creationId xmlns:p14="http://schemas.microsoft.com/office/powerpoint/2010/main" val="4089781908"/>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323850" y="1269365"/>
            <a:ext cx="8592820" cy="5444054"/>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4.</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刀具创建</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 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图标，进入“创建刀具”界面，选择刀具子类型中平底刀</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，在名称对话框输入平底刀的直径大小“D10”作为名称，点击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进入“铣刀 参数”对话框界面。</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（2）设置如图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2-2-50</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的刀具参数。在尺寸对话框中的“直径”填入“10”，在编号对话框中“刀具号”，“补偿寄存器”，“刀具补偿寄存器”，填入“1”，点击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完成刀具建立。</a:t>
            </a: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p:txBody>
      </p:sp>
      <p:pic>
        <p:nvPicPr>
          <p:cNvPr id="40" name="图片 40"/>
          <p:cNvPicPr>
            <a:picLocks noChangeAspect="1"/>
          </p:cNvPicPr>
          <p:nvPr>
            <p:custDataLst>
              <p:tags r:id="rId1"/>
            </p:custDataLst>
          </p:nvPr>
        </p:nvPicPr>
        <p:blipFill>
          <a:blip r:embed="rId8"/>
          <a:stretch>
            <a:fillRect/>
          </a:stretch>
        </p:blipFill>
        <p:spPr>
          <a:xfrm>
            <a:off x="1619568" y="1772603"/>
            <a:ext cx="415925" cy="354965"/>
          </a:xfrm>
          <a:prstGeom prst="rect">
            <a:avLst/>
          </a:prstGeom>
        </p:spPr>
      </p:pic>
      <p:pic>
        <p:nvPicPr>
          <p:cNvPr id="41" name="图片 41"/>
          <p:cNvPicPr>
            <a:picLocks noChangeAspect="1"/>
          </p:cNvPicPr>
          <p:nvPr>
            <p:custDataLst>
              <p:tags r:id="rId2"/>
            </p:custDataLst>
          </p:nvPr>
        </p:nvPicPr>
        <p:blipFill>
          <a:blip r:embed="rId9"/>
          <a:stretch>
            <a:fillRect/>
          </a:stretch>
        </p:blipFill>
        <p:spPr>
          <a:xfrm>
            <a:off x="7596505" y="1701165"/>
            <a:ext cx="360000" cy="360000"/>
          </a:xfrm>
          <a:prstGeom prst="rect">
            <a:avLst/>
          </a:prstGeom>
        </p:spPr>
      </p:pic>
      <p:pic>
        <p:nvPicPr>
          <p:cNvPr id="42" name="图片 42"/>
          <p:cNvPicPr>
            <a:picLocks noChangeAspect="1"/>
          </p:cNvPicPr>
          <p:nvPr>
            <p:custDataLst>
              <p:tags r:id="rId3"/>
            </p:custDataLst>
          </p:nvPr>
        </p:nvPicPr>
        <p:blipFill>
          <a:blip r:embed="rId10"/>
          <a:stretch>
            <a:fillRect/>
          </a:stretch>
        </p:blipFill>
        <p:spPr>
          <a:xfrm>
            <a:off x="5868035" y="2277110"/>
            <a:ext cx="487680" cy="236220"/>
          </a:xfrm>
          <a:prstGeom prst="rect">
            <a:avLst/>
          </a:prstGeom>
        </p:spPr>
      </p:pic>
      <p:pic>
        <p:nvPicPr>
          <p:cNvPr id="2" name="图片 42"/>
          <p:cNvPicPr>
            <a:picLocks noChangeAspect="1"/>
          </p:cNvPicPr>
          <p:nvPr>
            <p:custDataLst>
              <p:tags r:id="rId4"/>
            </p:custDataLst>
          </p:nvPr>
        </p:nvPicPr>
        <p:blipFill>
          <a:blip r:embed="rId10"/>
          <a:stretch>
            <a:fillRect/>
          </a:stretch>
        </p:blipFill>
        <p:spPr>
          <a:xfrm>
            <a:off x="7236460" y="3501390"/>
            <a:ext cx="487680" cy="236220"/>
          </a:xfrm>
          <a:prstGeom prst="rect">
            <a:avLst/>
          </a:prstGeom>
        </p:spPr>
      </p:pic>
      <p:pic>
        <p:nvPicPr>
          <p:cNvPr id="45" name="图片 45"/>
          <p:cNvPicPr>
            <a:picLocks noChangeAspect="1"/>
          </p:cNvPicPr>
          <p:nvPr>
            <p:custDataLst>
              <p:tags r:id="rId5"/>
            </p:custDataLst>
          </p:nvPr>
        </p:nvPicPr>
        <p:blipFill>
          <a:blip r:embed="rId11"/>
          <a:srcRect t="68859"/>
          <a:stretch>
            <a:fillRect/>
          </a:stretch>
        </p:blipFill>
        <p:spPr>
          <a:xfrm>
            <a:off x="4766310" y="4220845"/>
            <a:ext cx="2800985" cy="1778000"/>
          </a:xfrm>
          <a:prstGeom prst="rect">
            <a:avLst/>
          </a:prstGeom>
          <a:ln>
            <a:noFill/>
          </a:ln>
        </p:spPr>
      </p:pic>
      <p:pic>
        <p:nvPicPr>
          <p:cNvPr id="44" name="图片 44"/>
          <p:cNvPicPr>
            <a:picLocks noChangeAspect="1"/>
          </p:cNvPicPr>
          <p:nvPr>
            <p:custDataLst>
              <p:tags r:id="rId6"/>
            </p:custDataLst>
          </p:nvPr>
        </p:nvPicPr>
        <p:blipFill>
          <a:blip r:embed="rId11"/>
          <a:srcRect b="64534"/>
          <a:stretch>
            <a:fillRect/>
          </a:stretch>
        </p:blipFill>
        <p:spPr>
          <a:xfrm>
            <a:off x="1979930" y="4004945"/>
            <a:ext cx="2786380" cy="2012950"/>
          </a:xfrm>
          <a:prstGeom prst="rect">
            <a:avLst/>
          </a:prstGeom>
          <a:ln>
            <a:noFill/>
          </a:ln>
        </p:spPr>
      </p:pic>
      <p:sp>
        <p:nvSpPr>
          <p:cNvPr id="3" name="文本框 2"/>
          <p:cNvSpPr txBox="1"/>
          <p:nvPr/>
        </p:nvSpPr>
        <p:spPr>
          <a:xfrm>
            <a:off x="2339975" y="6092825"/>
            <a:ext cx="5080000" cy="368300"/>
          </a:xfrm>
          <a:prstGeom prst="rect">
            <a:avLst/>
          </a:prstGeom>
          <a:noFill/>
          <a:ln w="9525">
            <a:noFill/>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2-2-50</a:t>
            </a:r>
            <a:r>
              <a:rPr kumimoji="0" lang="zh-CN" alt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rPr>
              <a:t>刀具参数</a:t>
            </a:r>
          </a:p>
        </p:txBody>
      </p:sp>
    </p:spTree>
    <p:extLst>
      <p:ext uri="{BB962C8B-B14F-4D97-AF65-F5344CB8AC3E}">
        <p14:creationId xmlns:p14="http://schemas.microsoft.com/office/powerpoint/2010/main" val="2485027774"/>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251460" y="1213485"/>
            <a:ext cx="8892540" cy="2802255"/>
          </a:xfrm>
          <a:prstGeom prst="rect">
            <a:avLst/>
          </a:prstGeom>
          <a:noFill/>
          <a:ln w="9525">
            <a:noFill/>
          </a:ln>
        </p:spPr>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5.</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创建</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底壁铣</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加工工序</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图标，弹出“创建工序”对话框，在工序子类型中选择</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底壁铣工序。</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2-2-24</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，在位置对话框中选择“程序”对话框为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，“刀具”对话框为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，“几何体”对话框为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，“方法”对话框为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，点</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进入“</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平面铣</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”对话框界面，如图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2-2-52</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所示。</a:t>
            </a: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p:txBody>
      </p:sp>
      <p:pic>
        <p:nvPicPr>
          <p:cNvPr id="46" name="图片 46"/>
          <p:cNvPicPr>
            <a:picLocks noChangeAspect="1"/>
          </p:cNvPicPr>
          <p:nvPr>
            <p:custDataLst>
              <p:tags r:id="rId1"/>
            </p:custDataLst>
          </p:nvPr>
        </p:nvPicPr>
        <p:blipFill>
          <a:blip r:embed="rId6"/>
          <a:stretch>
            <a:fillRect/>
          </a:stretch>
        </p:blipFill>
        <p:spPr>
          <a:xfrm>
            <a:off x="1403985" y="1772920"/>
            <a:ext cx="406400" cy="312420"/>
          </a:xfrm>
          <a:prstGeom prst="rect">
            <a:avLst/>
          </a:prstGeom>
        </p:spPr>
      </p:pic>
      <p:pic>
        <p:nvPicPr>
          <p:cNvPr id="49" name="图片 49"/>
          <p:cNvPicPr>
            <a:picLocks noChangeAspect="1"/>
          </p:cNvPicPr>
          <p:nvPr>
            <p:custDataLst>
              <p:tags r:id="rId2"/>
            </p:custDataLst>
          </p:nvPr>
        </p:nvPicPr>
        <p:blipFill>
          <a:blip r:embed="rId7"/>
          <a:stretch>
            <a:fillRect/>
          </a:stretch>
        </p:blipFill>
        <p:spPr>
          <a:xfrm>
            <a:off x="372745" y="2534602"/>
            <a:ext cx="1234440" cy="152400"/>
          </a:xfrm>
          <a:prstGeom prst="rect">
            <a:avLst/>
          </a:prstGeom>
        </p:spPr>
      </p:pic>
      <p:pic>
        <p:nvPicPr>
          <p:cNvPr id="50" name="图片 50"/>
          <p:cNvPicPr>
            <a:picLocks noChangeAspect="1"/>
          </p:cNvPicPr>
          <p:nvPr>
            <p:custDataLst>
              <p:tags r:id="rId3"/>
            </p:custDataLst>
          </p:nvPr>
        </p:nvPicPr>
        <p:blipFill>
          <a:blip r:embed="rId8"/>
          <a:stretch>
            <a:fillRect/>
          </a:stretch>
        </p:blipFill>
        <p:spPr>
          <a:xfrm>
            <a:off x="3788025" y="2523172"/>
            <a:ext cx="822960" cy="175260"/>
          </a:xfrm>
          <a:prstGeom prst="rect">
            <a:avLst/>
          </a:prstGeom>
        </p:spPr>
      </p:pic>
      <p:pic>
        <p:nvPicPr>
          <p:cNvPr id="52" name="图片 52"/>
          <p:cNvPicPr>
            <a:picLocks noChangeAspect="1"/>
          </p:cNvPicPr>
          <p:nvPr>
            <p:custDataLst>
              <p:tags r:id="rId4"/>
            </p:custDataLst>
          </p:nvPr>
        </p:nvPicPr>
        <p:blipFill>
          <a:blip r:embed="rId9"/>
          <a:stretch>
            <a:fillRect/>
          </a:stretch>
        </p:blipFill>
        <p:spPr>
          <a:xfrm>
            <a:off x="7903710" y="2534602"/>
            <a:ext cx="487680" cy="236220"/>
          </a:xfrm>
          <a:prstGeom prst="rect">
            <a:avLst/>
          </a:prstGeom>
        </p:spPr>
      </p:pic>
      <p:pic>
        <p:nvPicPr>
          <p:cNvPr id="7" name="图片 6">
            <a:extLst>
              <a:ext uri="{FF2B5EF4-FFF2-40B4-BE49-F238E27FC236}">
                <a16:creationId xmlns:a16="http://schemas.microsoft.com/office/drawing/2014/main" xmlns="" id="{47B25684-6171-39D7-760B-ACC513627E49}"/>
              </a:ext>
            </a:extLst>
          </p:cNvPr>
          <p:cNvPicPr>
            <a:picLocks noChangeAspect="1"/>
          </p:cNvPicPr>
          <p:nvPr/>
        </p:nvPicPr>
        <p:blipFill>
          <a:blip r:embed="rId10"/>
          <a:stretch>
            <a:fillRect/>
          </a:stretch>
        </p:blipFill>
        <p:spPr>
          <a:xfrm>
            <a:off x="6424867" y="2553652"/>
            <a:ext cx="883920" cy="144780"/>
          </a:xfrm>
          <a:prstGeom prst="rect">
            <a:avLst/>
          </a:prstGeom>
        </p:spPr>
      </p:pic>
      <p:pic>
        <p:nvPicPr>
          <p:cNvPr id="4" name="图片 3">
            <a:extLst>
              <a:ext uri="{FF2B5EF4-FFF2-40B4-BE49-F238E27FC236}">
                <a16:creationId xmlns:a16="http://schemas.microsoft.com/office/drawing/2014/main" xmlns="" id="{070F072E-1E26-948C-4C47-F9185B6D2777}"/>
              </a:ext>
            </a:extLst>
          </p:cNvPr>
          <p:cNvPicPr>
            <a:picLocks noChangeAspect="1"/>
          </p:cNvPicPr>
          <p:nvPr/>
        </p:nvPicPr>
        <p:blipFill>
          <a:blip r:embed="rId11"/>
          <a:stretch>
            <a:fillRect/>
          </a:stretch>
        </p:blipFill>
        <p:spPr>
          <a:xfrm>
            <a:off x="5868144" y="2177191"/>
            <a:ext cx="800100" cy="160020"/>
          </a:xfrm>
          <a:prstGeom prst="rect">
            <a:avLst/>
          </a:prstGeom>
        </p:spPr>
      </p:pic>
      <p:pic>
        <p:nvPicPr>
          <p:cNvPr id="2" name="图片 1">
            <a:extLst>
              <a:ext uri="{FF2B5EF4-FFF2-40B4-BE49-F238E27FC236}">
                <a16:creationId xmlns:a16="http://schemas.microsoft.com/office/drawing/2014/main" xmlns="" id="{EF1D9579-EF9D-6D96-3D11-22A0E86E82C3}"/>
              </a:ext>
            </a:extLst>
          </p:cNvPr>
          <p:cNvPicPr>
            <a:picLocks noChangeAspect="1"/>
          </p:cNvPicPr>
          <p:nvPr/>
        </p:nvPicPr>
        <p:blipFill>
          <a:blip r:embed="rId12"/>
          <a:stretch>
            <a:fillRect/>
          </a:stretch>
        </p:blipFill>
        <p:spPr>
          <a:xfrm>
            <a:off x="7308787" y="1736917"/>
            <a:ext cx="243840" cy="243840"/>
          </a:xfrm>
          <a:prstGeom prst="rect">
            <a:avLst/>
          </a:prstGeom>
        </p:spPr>
      </p:pic>
      <p:pic>
        <p:nvPicPr>
          <p:cNvPr id="6" name="图片 5">
            <a:extLst>
              <a:ext uri="{FF2B5EF4-FFF2-40B4-BE49-F238E27FC236}">
                <a16:creationId xmlns:a16="http://schemas.microsoft.com/office/drawing/2014/main" xmlns="" id="{4E7A5C96-CE0F-B3DF-2EB6-897262D9AC57}"/>
              </a:ext>
            </a:extLst>
          </p:cNvPr>
          <p:cNvPicPr>
            <a:picLocks noChangeAspect="1"/>
          </p:cNvPicPr>
          <p:nvPr/>
        </p:nvPicPr>
        <p:blipFill>
          <a:blip r:embed="rId13"/>
          <a:stretch>
            <a:fillRect/>
          </a:stretch>
        </p:blipFill>
        <p:spPr>
          <a:xfrm>
            <a:off x="2079765" y="3186294"/>
            <a:ext cx="2132196" cy="2932978"/>
          </a:xfrm>
          <a:prstGeom prst="rect">
            <a:avLst/>
          </a:prstGeom>
        </p:spPr>
      </p:pic>
      <p:pic>
        <p:nvPicPr>
          <p:cNvPr id="10" name="图片 9">
            <a:extLst>
              <a:ext uri="{FF2B5EF4-FFF2-40B4-BE49-F238E27FC236}">
                <a16:creationId xmlns:a16="http://schemas.microsoft.com/office/drawing/2014/main" xmlns="" id="{38C869B4-2638-86D3-EF86-4D60EA9D0F68}"/>
              </a:ext>
            </a:extLst>
          </p:cNvPr>
          <p:cNvPicPr>
            <a:picLocks noChangeAspect="1"/>
          </p:cNvPicPr>
          <p:nvPr/>
        </p:nvPicPr>
        <p:blipFill rotWithShape="1">
          <a:blip r:embed="rId14"/>
          <a:srcRect t="-1" b="39796"/>
          <a:stretch/>
        </p:blipFill>
        <p:spPr bwMode="auto">
          <a:xfrm>
            <a:off x="5301680" y="3054401"/>
            <a:ext cx="2239886" cy="3064871"/>
          </a:xfrm>
          <a:prstGeom prst="rect">
            <a:avLst/>
          </a:prstGeom>
          <a:ln>
            <a:noFill/>
          </a:ln>
          <a:extLst>
            <a:ext uri="{53640926-AAD7-44D8-BBD7-CCE9431645EC}">
              <a14:shadowObscured xmlns:a14="http://schemas.microsoft.com/office/drawing/2010/main"/>
            </a:ext>
          </a:extLst>
        </p:spPr>
      </p:pic>
      <p:sp>
        <p:nvSpPr>
          <p:cNvPr id="12" name="文本框 11">
            <a:extLst>
              <a:ext uri="{FF2B5EF4-FFF2-40B4-BE49-F238E27FC236}">
                <a16:creationId xmlns:a16="http://schemas.microsoft.com/office/drawing/2014/main" xmlns="" id="{26BD37C4-007F-2F80-9AE5-BC62F783112C}"/>
              </a:ext>
            </a:extLst>
          </p:cNvPr>
          <p:cNvSpPr txBox="1"/>
          <p:nvPr/>
        </p:nvSpPr>
        <p:spPr>
          <a:xfrm>
            <a:off x="1827898" y="6119272"/>
            <a:ext cx="5912453" cy="369332"/>
          </a:xfrm>
          <a:prstGeom prst="rect">
            <a:avLst/>
          </a:prstGeom>
          <a:noFill/>
        </p:spPr>
        <p:txBody>
          <a:bodyPr wrap="square">
            <a:spAutoFit/>
          </a:bodyPr>
          <a:lstStyle/>
          <a:p>
            <a:pPr indent="5334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2-2-51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工序选择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2-2-52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平面铣参数</a:t>
            </a:r>
          </a:p>
        </p:txBody>
      </p:sp>
    </p:spTree>
    <p:extLst>
      <p:ext uri="{BB962C8B-B14F-4D97-AF65-F5344CB8AC3E}">
        <p14:creationId xmlns:p14="http://schemas.microsoft.com/office/powerpoint/2010/main" val="3423310955"/>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4" name="文本框 3">
            <a:extLst>
              <a:ext uri="{FF2B5EF4-FFF2-40B4-BE49-F238E27FC236}">
                <a16:creationId xmlns:a16="http://schemas.microsoft.com/office/drawing/2014/main" xmlns="" id="{7BD07F4E-F7BE-BC57-7DBF-98FD66C1FEEE}"/>
              </a:ext>
            </a:extLst>
          </p:cNvPr>
          <p:cNvSpPr txBox="1"/>
          <p:nvPr/>
        </p:nvSpPr>
        <p:spPr>
          <a:xfrm>
            <a:off x="323528" y="1267619"/>
            <a:ext cx="8496944" cy="1477328"/>
          </a:xfrm>
          <a:prstGeom prst="rect">
            <a:avLst/>
          </a:prstGeom>
          <a:noFill/>
        </p:spPr>
        <p:txBody>
          <a:bodyPr wrap="square">
            <a:spAutoFit/>
          </a:bodyPr>
          <a:lstStyle/>
          <a:p>
            <a:r>
              <a:rPr lang="zh-CN" altLang="en-US" dirty="0"/>
              <a:t>（</a:t>
            </a:r>
            <a:r>
              <a:rPr lang="en-US" altLang="zh-CN" dirty="0"/>
              <a:t>3</a:t>
            </a:r>
            <a:r>
              <a:rPr lang="zh-CN" altLang="en-US" dirty="0"/>
              <a:t>）在几何体区域中“指定部件边界”对话框中，点击        图标，进入“部件边界”对话框界面。在“选择方法”对话框中选择            ，边界类型选择          ，刀具侧选择 </a:t>
            </a:r>
            <a:endParaRPr lang="en-US" altLang="zh-CN" dirty="0"/>
          </a:p>
          <a:p>
            <a:r>
              <a:rPr lang="en-US" altLang="zh-CN" dirty="0"/>
              <a:t>         </a:t>
            </a:r>
            <a:r>
              <a:rPr lang="zh-CN" altLang="en-US" dirty="0"/>
              <a:t>，平面选择          ，如图</a:t>
            </a:r>
            <a:r>
              <a:rPr lang="en-US" altLang="zh-CN" dirty="0"/>
              <a:t>2-2-53</a:t>
            </a:r>
            <a:r>
              <a:rPr lang="zh-CN" altLang="en-US" dirty="0"/>
              <a:t>所示。点击添加新集        ，在“选择方法”对话框中选择 ，边界类型选择         ，刀具侧选择         ，平面选择           ，如图</a:t>
            </a:r>
            <a:r>
              <a:rPr lang="en-US" altLang="zh-CN" dirty="0"/>
              <a:t>2-2-54</a:t>
            </a:r>
            <a:r>
              <a:rPr lang="zh-CN" altLang="en-US" dirty="0"/>
              <a:t>所示。点击            返回“平面铣”界面。</a:t>
            </a:r>
          </a:p>
        </p:txBody>
      </p:sp>
      <p:pic>
        <p:nvPicPr>
          <p:cNvPr id="11" name="图片 10">
            <a:extLst>
              <a:ext uri="{FF2B5EF4-FFF2-40B4-BE49-F238E27FC236}">
                <a16:creationId xmlns:a16="http://schemas.microsoft.com/office/drawing/2014/main" xmlns="" id="{2BF6B8EA-E33D-F10D-8470-8EA2B68663DD}"/>
              </a:ext>
            </a:extLst>
          </p:cNvPr>
          <p:cNvPicPr>
            <a:picLocks noChangeAspect="1"/>
          </p:cNvPicPr>
          <p:nvPr/>
        </p:nvPicPr>
        <p:blipFill>
          <a:blip r:embed="rId2"/>
          <a:stretch>
            <a:fillRect/>
          </a:stretch>
        </p:blipFill>
        <p:spPr>
          <a:xfrm>
            <a:off x="5796136" y="1311780"/>
            <a:ext cx="243840" cy="243840"/>
          </a:xfrm>
          <a:prstGeom prst="rect">
            <a:avLst/>
          </a:prstGeom>
        </p:spPr>
      </p:pic>
      <p:pic>
        <p:nvPicPr>
          <p:cNvPr id="13" name="图片 12">
            <a:extLst>
              <a:ext uri="{FF2B5EF4-FFF2-40B4-BE49-F238E27FC236}">
                <a16:creationId xmlns:a16="http://schemas.microsoft.com/office/drawing/2014/main" xmlns="" id="{3AADA862-CC95-7480-9B35-49AC254C462F}"/>
              </a:ext>
            </a:extLst>
          </p:cNvPr>
          <p:cNvPicPr>
            <a:picLocks noChangeAspect="1"/>
          </p:cNvPicPr>
          <p:nvPr/>
        </p:nvPicPr>
        <p:blipFill>
          <a:blip r:embed="rId3"/>
          <a:stretch>
            <a:fillRect/>
          </a:stretch>
        </p:blipFill>
        <p:spPr>
          <a:xfrm>
            <a:off x="4328160" y="1628800"/>
            <a:ext cx="487680" cy="137160"/>
          </a:xfrm>
          <a:prstGeom prst="rect">
            <a:avLst/>
          </a:prstGeom>
        </p:spPr>
      </p:pic>
      <p:pic>
        <p:nvPicPr>
          <p:cNvPr id="14" name="图片 13">
            <a:extLst>
              <a:ext uri="{FF2B5EF4-FFF2-40B4-BE49-F238E27FC236}">
                <a16:creationId xmlns:a16="http://schemas.microsoft.com/office/drawing/2014/main" xmlns="" id="{B65FDA93-7B9C-5C02-03DB-DD56E43EF6B3}"/>
              </a:ext>
            </a:extLst>
          </p:cNvPr>
          <p:cNvPicPr>
            <a:picLocks noChangeAspect="1"/>
          </p:cNvPicPr>
          <p:nvPr/>
        </p:nvPicPr>
        <p:blipFill rotWithShape="1">
          <a:blip r:embed="rId4"/>
          <a:srcRect r="73272"/>
          <a:stretch/>
        </p:blipFill>
        <p:spPr bwMode="auto">
          <a:xfrm>
            <a:off x="6801431" y="1628800"/>
            <a:ext cx="330200" cy="234950"/>
          </a:xfrm>
          <a:prstGeom prst="rect">
            <a:avLst/>
          </a:prstGeom>
          <a:ln>
            <a:noFill/>
          </a:ln>
          <a:extLst>
            <a:ext uri="{53640926-AAD7-44D8-BBD7-CCE9431645EC}">
              <a14:shadowObscured xmlns:a14="http://schemas.microsoft.com/office/drawing/2010/main"/>
            </a:ext>
          </a:extLst>
        </p:spPr>
      </p:pic>
      <p:pic>
        <p:nvPicPr>
          <p:cNvPr id="17" name="图片 16">
            <a:extLst>
              <a:ext uri="{FF2B5EF4-FFF2-40B4-BE49-F238E27FC236}">
                <a16:creationId xmlns:a16="http://schemas.microsoft.com/office/drawing/2014/main" xmlns="" id="{FB0CC911-8DB3-43B5-471B-C943A84AFA26}"/>
              </a:ext>
            </a:extLst>
          </p:cNvPr>
          <p:cNvPicPr>
            <a:picLocks noChangeAspect="1"/>
          </p:cNvPicPr>
          <p:nvPr/>
        </p:nvPicPr>
        <p:blipFill>
          <a:blip r:embed="rId5"/>
          <a:stretch>
            <a:fillRect/>
          </a:stretch>
        </p:blipFill>
        <p:spPr>
          <a:xfrm>
            <a:off x="611560" y="1927910"/>
            <a:ext cx="358140" cy="182880"/>
          </a:xfrm>
          <a:prstGeom prst="rect">
            <a:avLst/>
          </a:prstGeom>
        </p:spPr>
      </p:pic>
      <p:pic>
        <p:nvPicPr>
          <p:cNvPr id="19" name="图片 18">
            <a:extLst>
              <a:ext uri="{FF2B5EF4-FFF2-40B4-BE49-F238E27FC236}">
                <a16:creationId xmlns:a16="http://schemas.microsoft.com/office/drawing/2014/main" xmlns="" id="{E44CBD6F-6777-DFA3-321B-B69B170A73D8}"/>
              </a:ext>
            </a:extLst>
          </p:cNvPr>
          <p:cNvPicPr>
            <a:picLocks noChangeAspect="1"/>
          </p:cNvPicPr>
          <p:nvPr/>
        </p:nvPicPr>
        <p:blipFill>
          <a:blip r:embed="rId6"/>
          <a:stretch>
            <a:fillRect/>
          </a:stretch>
        </p:blipFill>
        <p:spPr>
          <a:xfrm>
            <a:off x="2267744" y="1859330"/>
            <a:ext cx="388620" cy="251460"/>
          </a:xfrm>
          <a:prstGeom prst="rect">
            <a:avLst/>
          </a:prstGeom>
        </p:spPr>
      </p:pic>
      <p:pic>
        <p:nvPicPr>
          <p:cNvPr id="21" name="图片 20">
            <a:extLst>
              <a:ext uri="{FF2B5EF4-FFF2-40B4-BE49-F238E27FC236}">
                <a16:creationId xmlns:a16="http://schemas.microsoft.com/office/drawing/2014/main" xmlns="" id="{7FB97147-F9CB-B908-ABF5-1358AF61E9C4}"/>
              </a:ext>
            </a:extLst>
          </p:cNvPr>
          <p:cNvPicPr>
            <a:picLocks noChangeAspect="1"/>
          </p:cNvPicPr>
          <p:nvPr/>
        </p:nvPicPr>
        <p:blipFill>
          <a:blip r:embed="rId7"/>
          <a:stretch>
            <a:fillRect/>
          </a:stretch>
        </p:blipFill>
        <p:spPr>
          <a:xfrm>
            <a:off x="6304758" y="1882190"/>
            <a:ext cx="182880" cy="205740"/>
          </a:xfrm>
          <a:prstGeom prst="rect">
            <a:avLst/>
          </a:prstGeom>
        </p:spPr>
      </p:pic>
      <p:pic>
        <p:nvPicPr>
          <p:cNvPr id="22" name="图片 21">
            <a:extLst>
              <a:ext uri="{FF2B5EF4-FFF2-40B4-BE49-F238E27FC236}">
                <a16:creationId xmlns:a16="http://schemas.microsoft.com/office/drawing/2014/main" xmlns="" id="{6BE6B279-8BF1-2D60-CBEC-D60BA8FB90DA}"/>
              </a:ext>
            </a:extLst>
          </p:cNvPr>
          <p:cNvPicPr>
            <a:picLocks noChangeAspect="1"/>
          </p:cNvPicPr>
          <p:nvPr/>
        </p:nvPicPr>
        <p:blipFill rotWithShape="1">
          <a:blip r:embed="rId4"/>
          <a:srcRect r="73272"/>
          <a:stretch/>
        </p:blipFill>
        <p:spPr bwMode="auto">
          <a:xfrm>
            <a:off x="3131840" y="2132561"/>
            <a:ext cx="330200" cy="234950"/>
          </a:xfrm>
          <a:prstGeom prst="rect">
            <a:avLst/>
          </a:prstGeom>
          <a:ln>
            <a:noFill/>
          </a:ln>
          <a:extLst>
            <a:ext uri="{53640926-AAD7-44D8-BBD7-CCE9431645EC}">
              <a14:shadowObscured xmlns:a14="http://schemas.microsoft.com/office/drawing/2010/main"/>
            </a:ext>
          </a:extLst>
        </p:spPr>
      </p:pic>
      <p:pic>
        <p:nvPicPr>
          <p:cNvPr id="23" name="图片 22">
            <a:extLst>
              <a:ext uri="{FF2B5EF4-FFF2-40B4-BE49-F238E27FC236}">
                <a16:creationId xmlns:a16="http://schemas.microsoft.com/office/drawing/2014/main" xmlns="" id="{62844159-20EE-BBC1-ED30-4891EECA142F}"/>
              </a:ext>
            </a:extLst>
          </p:cNvPr>
          <p:cNvPicPr>
            <a:picLocks noChangeAspect="1"/>
          </p:cNvPicPr>
          <p:nvPr/>
        </p:nvPicPr>
        <p:blipFill rotWithShape="1">
          <a:blip r:embed="rId8"/>
          <a:srcRect r="72757"/>
          <a:stretch/>
        </p:blipFill>
        <p:spPr bwMode="auto">
          <a:xfrm>
            <a:off x="5076056" y="2132561"/>
            <a:ext cx="336550" cy="234950"/>
          </a:xfrm>
          <a:prstGeom prst="rect">
            <a:avLst/>
          </a:prstGeom>
          <a:ln>
            <a:noFill/>
          </a:ln>
          <a:extLst>
            <a:ext uri="{53640926-AAD7-44D8-BBD7-CCE9431645EC}">
              <a14:shadowObscured xmlns:a14="http://schemas.microsoft.com/office/drawing/2010/main"/>
            </a:ext>
          </a:extLst>
        </p:spPr>
      </p:pic>
      <p:pic>
        <p:nvPicPr>
          <p:cNvPr id="24" name="图片 23">
            <a:extLst>
              <a:ext uri="{FF2B5EF4-FFF2-40B4-BE49-F238E27FC236}">
                <a16:creationId xmlns:a16="http://schemas.microsoft.com/office/drawing/2014/main" xmlns="" id="{2E321425-EC02-92BE-5FD9-0C9B24967736}"/>
              </a:ext>
            </a:extLst>
          </p:cNvPr>
          <p:cNvPicPr>
            <a:picLocks noChangeAspect="1"/>
          </p:cNvPicPr>
          <p:nvPr/>
        </p:nvPicPr>
        <p:blipFill>
          <a:blip r:embed="rId6"/>
          <a:stretch>
            <a:fillRect/>
          </a:stretch>
        </p:blipFill>
        <p:spPr>
          <a:xfrm>
            <a:off x="6832312" y="2154332"/>
            <a:ext cx="388620" cy="251460"/>
          </a:xfrm>
          <a:prstGeom prst="rect">
            <a:avLst/>
          </a:prstGeom>
        </p:spPr>
      </p:pic>
      <p:pic>
        <p:nvPicPr>
          <p:cNvPr id="25" name="图片 24">
            <a:extLst>
              <a:ext uri="{FF2B5EF4-FFF2-40B4-BE49-F238E27FC236}">
                <a16:creationId xmlns:a16="http://schemas.microsoft.com/office/drawing/2014/main" xmlns="" id="{76FAAEC5-9B49-6D9B-80CA-B450E1A6E258}"/>
              </a:ext>
            </a:extLst>
          </p:cNvPr>
          <p:cNvPicPr>
            <a:picLocks noChangeAspect="1"/>
          </p:cNvPicPr>
          <p:nvPr/>
        </p:nvPicPr>
        <p:blipFill>
          <a:blip r:embed="rId9"/>
          <a:stretch>
            <a:fillRect/>
          </a:stretch>
        </p:blipFill>
        <p:spPr>
          <a:xfrm>
            <a:off x="1679228" y="2405792"/>
            <a:ext cx="487680" cy="236220"/>
          </a:xfrm>
          <a:prstGeom prst="rect">
            <a:avLst/>
          </a:prstGeom>
        </p:spPr>
      </p:pic>
      <p:pic>
        <p:nvPicPr>
          <p:cNvPr id="26" name="图片 25">
            <a:extLst>
              <a:ext uri="{FF2B5EF4-FFF2-40B4-BE49-F238E27FC236}">
                <a16:creationId xmlns:a16="http://schemas.microsoft.com/office/drawing/2014/main" xmlns="" id="{1AE512FB-902C-D43D-8AE5-6E3882AF736C}"/>
              </a:ext>
            </a:extLst>
          </p:cNvPr>
          <p:cNvPicPr>
            <a:picLocks noChangeAspect="1"/>
          </p:cNvPicPr>
          <p:nvPr/>
        </p:nvPicPr>
        <p:blipFill rotWithShape="1">
          <a:blip r:embed="rId10"/>
          <a:srcRect b="48276"/>
          <a:stretch/>
        </p:blipFill>
        <p:spPr bwMode="auto">
          <a:xfrm>
            <a:off x="0" y="2900976"/>
            <a:ext cx="2105649" cy="1826512"/>
          </a:xfrm>
          <a:prstGeom prst="rect">
            <a:avLst/>
          </a:prstGeom>
          <a:ln>
            <a:noFill/>
          </a:ln>
          <a:extLst>
            <a:ext uri="{53640926-AAD7-44D8-BBD7-CCE9431645EC}">
              <a14:shadowObscured xmlns:a14="http://schemas.microsoft.com/office/drawing/2010/main"/>
            </a:ext>
          </a:extLst>
        </p:spPr>
      </p:pic>
      <p:pic>
        <p:nvPicPr>
          <p:cNvPr id="27" name="图片 26">
            <a:extLst>
              <a:ext uri="{FF2B5EF4-FFF2-40B4-BE49-F238E27FC236}">
                <a16:creationId xmlns:a16="http://schemas.microsoft.com/office/drawing/2014/main" xmlns="" id="{35F570DE-CD68-51E1-8F46-AA0944159697}"/>
              </a:ext>
            </a:extLst>
          </p:cNvPr>
          <p:cNvPicPr>
            <a:picLocks noChangeAspect="1"/>
          </p:cNvPicPr>
          <p:nvPr/>
        </p:nvPicPr>
        <p:blipFill>
          <a:blip r:embed="rId11"/>
          <a:stretch>
            <a:fillRect/>
          </a:stretch>
        </p:blipFill>
        <p:spPr>
          <a:xfrm>
            <a:off x="2105649" y="2900976"/>
            <a:ext cx="2465589" cy="1806772"/>
          </a:xfrm>
          <a:prstGeom prst="rect">
            <a:avLst/>
          </a:prstGeom>
        </p:spPr>
      </p:pic>
      <p:sp>
        <p:nvSpPr>
          <p:cNvPr id="29" name="文本框 28">
            <a:extLst>
              <a:ext uri="{FF2B5EF4-FFF2-40B4-BE49-F238E27FC236}">
                <a16:creationId xmlns:a16="http://schemas.microsoft.com/office/drawing/2014/main" xmlns="" id="{51B9A035-1A02-80B7-B406-D730BAD4CB00}"/>
              </a:ext>
            </a:extLst>
          </p:cNvPr>
          <p:cNvSpPr txBox="1"/>
          <p:nvPr/>
        </p:nvSpPr>
        <p:spPr>
          <a:xfrm>
            <a:off x="-324544" y="5085184"/>
            <a:ext cx="4358641" cy="369332"/>
          </a:xfrm>
          <a:prstGeom prst="rect">
            <a:avLst/>
          </a:prstGeom>
          <a:noFill/>
        </p:spPr>
        <p:txBody>
          <a:bodyPr wrap="square">
            <a:spAutoFit/>
          </a:bodyPr>
          <a:lstStyle/>
          <a:p>
            <a:pPr indent="1733550"/>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2-2-53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部件外边界</a:t>
            </a:r>
          </a:p>
        </p:txBody>
      </p:sp>
      <p:pic>
        <p:nvPicPr>
          <p:cNvPr id="30" name="图片 29">
            <a:extLst>
              <a:ext uri="{FF2B5EF4-FFF2-40B4-BE49-F238E27FC236}">
                <a16:creationId xmlns:a16="http://schemas.microsoft.com/office/drawing/2014/main" xmlns="" id="{655ECB90-72BE-7761-9D9C-DB6A852453A7}"/>
              </a:ext>
            </a:extLst>
          </p:cNvPr>
          <p:cNvPicPr>
            <a:picLocks noChangeAspect="1"/>
          </p:cNvPicPr>
          <p:nvPr/>
        </p:nvPicPr>
        <p:blipFill rotWithShape="1">
          <a:blip r:embed="rId12"/>
          <a:srcRect b="45166"/>
          <a:stretch/>
        </p:blipFill>
        <p:spPr bwMode="auto">
          <a:xfrm>
            <a:off x="4571238" y="2875563"/>
            <a:ext cx="2105649" cy="1936156"/>
          </a:xfrm>
          <a:prstGeom prst="rect">
            <a:avLst/>
          </a:prstGeom>
          <a:ln>
            <a:noFill/>
          </a:ln>
          <a:extLst>
            <a:ext uri="{53640926-AAD7-44D8-BBD7-CCE9431645EC}">
              <a14:shadowObscured xmlns:a14="http://schemas.microsoft.com/office/drawing/2010/main"/>
            </a:ext>
          </a:extLst>
        </p:spPr>
      </p:pic>
      <p:pic>
        <p:nvPicPr>
          <p:cNvPr id="31" name="图片 30">
            <a:extLst>
              <a:ext uri="{FF2B5EF4-FFF2-40B4-BE49-F238E27FC236}">
                <a16:creationId xmlns:a16="http://schemas.microsoft.com/office/drawing/2014/main" xmlns="" id="{A4311BFE-77C6-003B-DB7C-0483D5B1E463}"/>
              </a:ext>
            </a:extLst>
          </p:cNvPr>
          <p:cNvPicPr>
            <a:picLocks noChangeAspect="1"/>
          </p:cNvPicPr>
          <p:nvPr/>
        </p:nvPicPr>
        <p:blipFill>
          <a:blip r:embed="rId13"/>
          <a:stretch>
            <a:fillRect/>
          </a:stretch>
        </p:blipFill>
        <p:spPr>
          <a:xfrm>
            <a:off x="6578448" y="2900976"/>
            <a:ext cx="2565552" cy="1847830"/>
          </a:xfrm>
          <a:prstGeom prst="rect">
            <a:avLst/>
          </a:prstGeom>
        </p:spPr>
      </p:pic>
      <p:sp>
        <p:nvSpPr>
          <p:cNvPr id="33" name="文本框 32">
            <a:extLst>
              <a:ext uri="{FF2B5EF4-FFF2-40B4-BE49-F238E27FC236}">
                <a16:creationId xmlns:a16="http://schemas.microsoft.com/office/drawing/2014/main" xmlns="" id="{7C0D773C-24EB-4A2A-D73D-34C1E1E8EB72}"/>
              </a:ext>
            </a:extLst>
          </p:cNvPr>
          <p:cNvSpPr txBox="1"/>
          <p:nvPr/>
        </p:nvSpPr>
        <p:spPr>
          <a:xfrm>
            <a:off x="5244331" y="5085184"/>
            <a:ext cx="3288109" cy="369332"/>
          </a:xfrm>
          <a:prstGeom prst="rect">
            <a:avLst/>
          </a:prstGeom>
          <a:noFill/>
        </p:spPr>
        <p:txBody>
          <a:bodyPr wrap="square">
            <a:spAutoFit/>
          </a:bodyPr>
          <a:lstStyle/>
          <a:p>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2-2-54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部件内边界</a:t>
            </a:r>
            <a:endParaRPr lang="zh-CN" altLang="en-US" dirty="0"/>
          </a:p>
        </p:txBody>
      </p:sp>
    </p:spTree>
    <p:extLst>
      <p:ext uri="{BB962C8B-B14F-4D97-AF65-F5344CB8AC3E}">
        <p14:creationId xmlns:p14="http://schemas.microsoft.com/office/powerpoint/2010/main" val="3878561212"/>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8" name="文本框 7">
            <a:extLst>
              <a:ext uri="{FF2B5EF4-FFF2-40B4-BE49-F238E27FC236}">
                <a16:creationId xmlns:a16="http://schemas.microsoft.com/office/drawing/2014/main" xmlns="" id="{EF75ACD8-FCCD-832C-E5A4-5E7B4D89EBA4}"/>
              </a:ext>
            </a:extLst>
          </p:cNvPr>
          <p:cNvSpPr txBox="1"/>
          <p:nvPr/>
        </p:nvSpPr>
        <p:spPr>
          <a:xfrm>
            <a:off x="449762" y="1285130"/>
            <a:ext cx="8298702" cy="923330"/>
          </a:xfrm>
          <a:prstGeom prst="rect">
            <a:avLst/>
          </a:prstGeom>
          <a:noFill/>
        </p:spPr>
        <p:txBody>
          <a:bodyPr wrap="square">
            <a:spAutoFit/>
          </a:bodyPr>
          <a:lstStyle/>
          <a:p>
            <a:r>
              <a:rPr lang="zh-CN" altLang="en-US" dirty="0"/>
              <a:t>（</a:t>
            </a:r>
            <a:r>
              <a:rPr lang="en-US" altLang="zh-CN" dirty="0"/>
              <a:t>4</a:t>
            </a:r>
            <a:r>
              <a:rPr lang="zh-CN" altLang="en-US" dirty="0"/>
              <a:t>）在“指定修剪边界”对话框中，点击         ，进入“平面”界面中，点击如图</a:t>
            </a:r>
            <a:r>
              <a:rPr lang="en-US" altLang="zh-CN" dirty="0"/>
              <a:t>2-2-55</a:t>
            </a:r>
            <a:r>
              <a:rPr lang="zh-CN" altLang="en-US" dirty="0"/>
              <a:t>所示的底面。点击确定返回“平面铣”界面。在刀轨设置区域中“切削模式”对话框中，选取               切削模式，如图</a:t>
            </a:r>
            <a:r>
              <a:rPr lang="en-US" altLang="zh-CN" dirty="0"/>
              <a:t>2-2-56</a:t>
            </a:r>
            <a:r>
              <a:rPr lang="zh-CN" altLang="en-US" dirty="0"/>
              <a:t>。</a:t>
            </a:r>
          </a:p>
        </p:txBody>
      </p:sp>
      <p:pic>
        <p:nvPicPr>
          <p:cNvPr id="9" name="图片 8">
            <a:extLst>
              <a:ext uri="{FF2B5EF4-FFF2-40B4-BE49-F238E27FC236}">
                <a16:creationId xmlns:a16="http://schemas.microsoft.com/office/drawing/2014/main" xmlns="" id="{F16BBBCE-A0FF-F7BB-A15B-3FBA1841A208}"/>
              </a:ext>
            </a:extLst>
          </p:cNvPr>
          <p:cNvPicPr>
            <a:picLocks noChangeAspect="1"/>
          </p:cNvPicPr>
          <p:nvPr/>
        </p:nvPicPr>
        <p:blipFill>
          <a:blip r:embed="rId2"/>
          <a:stretch>
            <a:fillRect/>
          </a:stretch>
        </p:blipFill>
        <p:spPr>
          <a:xfrm>
            <a:off x="251520" y="2277113"/>
            <a:ext cx="4857115" cy="2343150"/>
          </a:xfrm>
          <a:prstGeom prst="rect">
            <a:avLst/>
          </a:prstGeom>
        </p:spPr>
      </p:pic>
      <p:pic>
        <p:nvPicPr>
          <p:cNvPr id="10" name="图片 9">
            <a:extLst>
              <a:ext uri="{FF2B5EF4-FFF2-40B4-BE49-F238E27FC236}">
                <a16:creationId xmlns:a16="http://schemas.microsoft.com/office/drawing/2014/main" xmlns="" id="{820C2464-7C69-513A-01BC-EDADA3ED1B02}"/>
              </a:ext>
            </a:extLst>
          </p:cNvPr>
          <p:cNvPicPr>
            <a:picLocks noChangeAspect="1"/>
          </p:cNvPicPr>
          <p:nvPr/>
        </p:nvPicPr>
        <p:blipFill>
          <a:blip r:embed="rId3"/>
          <a:stretch>
            <a:fillRect/>
          </a:stretch>
        </p:blipFill>
        <p:spPr>
          <a:xfrm>
            <a:off x="4599113" y="1340768"/>
            <a:ext cx="243840" cy="243840"/>
          </a:xfrm>
          <a:prstGeom prst="rect">
            <a:avLst/>
          </a:prstGeom>
        </p:spPr>
      </p:pic>
      <p:pic>
        <p:nvPicPr>
          <p:cNvPr id="11" name="图片 10">
            <a:extLst>
              <a:ext uri="{FF2B5EF4-FFF2-40B4-BE49-F238E27FC236}">
                <a16:creationId xmlns:a16="http://schemas.microsoft.com/office/drawing/2014/main" xmlns="" id="{9CB035F5-610D-09C4-17C1-F2D081D699B7}"/>
              </a:ext>
            </a:extLst>
          </p:cNvPr>
          <p:cNvPicPr>
            <a:picLocks noChangeAspect="1"/>
          </p:cNvPicPr>
          <p:nvPr/>
        </p:nvPicPr>
        <p:blipFill>
          <a:blip r:embed="rId4"/>
          <a:stretch>
            <a:fillRect/>
          </a:stretch>
        </p:blipFill>
        <p:spPr>
          <a:xfrm>
            <a:off x="1547664" y="1941611"/>
            <a:ext cx="754380" cy="190500"/>
          </a:xfrm>
          <a:prstGeom prst="rect">
            <a:avLst/>
          </a:prstGeom>
        </p:spPr>
      </p:pic>
      <p:sp>
        <p:nvSpPr>
          <p:cNvPr id="13" name="文本框 12">
            <a:extLst>
              <a:ext uri="{FF2B5EF4-FFF2-40B4-BE49-F238E27FC236}">
                <a16:creationId xmlns:a16="http://schemas.microsoft.com/office/drawing/2014/main" xmlns="" id="{C4015D22-41A6-2784-E905-9ABD26BC3F39}"/>
              </a:ext>
            </a:extLst>
          </p:cNvPr>
          <p:cNvSpPr txBox="1"/>
          <p:nvPr/>
        </p:nvSpPr>
        <p:spPr>
          <a:xfrm>
            <a:off x="1522782" y="4714854"/>
            <a:ext cx="4577442" cy="369332"/>
          </a:xfrm>
          <a:prstGeom prst="rect">
            <a:avLst/>
          </a:prstGeom>
          <a:noFill/>
        </p:spPr>
        <p:txBody>
          <a:bodyPr wrap="square">
            <a:spAutoFit/>
          </a:bodyPr>
          <a:lstStyle/>
          <a:p>
            <a:r>
              <a:rPr lang="en-US" altLang="zh-CN" sz="18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a:effectLst/>
                <a:latin typeface="Calibri" panose="020F0502020204030204" pitchFamily="34" charset="0"/>
                <a:ea typeface="宋体" panose="02010600030101010101" pitchFamily="2" charset="-122"/>
                <a:cs typeface="Times New Roman" panose="02020603050405020304" pitchFamily="18" charset="0"/>
              </a:rPr>
              <a:t>2-2-55 </a:t>
            </a:r>
            <a:r>
              <a:rPr lang="zh-CN" altLang="zh-CN" sz="1800">
                <a:effectLst/>
                <a:latin typeface="Calibri" panose="020F0502020204030204" pitchFamily="34" charset="0"/>
                <a:ea typeface="宋体" panose="02010600030101010101" pitchFamily="2" charset="-122"/>
                <a:cs typeface="Times New Roman" panose="02020603050405020304" pitchFamily="18" charset="0"/>
              </a:rPr>
              <a:t>指定修剪边界</a:t>
            </a:r>
            <a:endParaRPr lang="zh-CN" altLang="en-US" dirty="0"/>
          </a:p>
        </p:txBody>
      </p:sp>
      <p:pic>
        <p:nvPicPr>
          <p:cNvPr id="14" name="图片 13">
            <a:extLst>
              <a:ext uri="{FF2B5EF4-FFF2-40B4-BE49-F238E27FC236}">
                <a16:creationId xmlns:a16="http://schemas.microsoft.com/office/drawing/2014/main" xmlns="" id="{47C52BA4-A807-0966-A3B3-B4C3FA763EB1}"/>
              </a:ext>
            </a:extLst>
          </p:cNvPr>
          <p:cNvPicPr>
            <a:picLocks noChangeAspect="1"/>
          </p:cNvPicPr>
          <p:nvPr/>
        </p:nvPicPr>
        <p:blipFill>
          <a:blip r:embed="rId5"/>
          <a:stretch>
            <a:fillRect/>
          </a:stretch>
        </p:blipFill>
        <p:spPr>
          <a:xfrm>
            <a:off x="5405026" y="2277382"/>
            <a:ext cx="3277235" cy="2368550"/>
          </a:xfrm>
          <a:prstGeom prst="rect">
            <a:avLst/>
          </a:prstGeom>
        </p:spPr>
      </p:pic>
      <p:sp>
        <p:nvSpPr>
          <p:cNvPr id="16" name="文本框 15">
            <a:extLst>
              <a:ext uri="{FF2B5EF4-FFF2-40B4-BE49-F238E27FC236}">
                <a16:creationId xmlns:a16="http://schemas.microsoft.com/office/drawing/2014/main" xmlns="" id="{B99C0FF8-BDAA-49A3-0687-62F49FBD648D}"/>
              </a:ext>
            </a:extLst>
          </p:cNvPr>
          <p:cNvSpPr txBox="1"/>
          <p:nvPr/>
        </p:nvSpPr>
        <p:spPr>
          <a:xfrm>
            <a:off x="4658954" y="4714854"/>
            <a:ext cx="4577442" cy="369332"/>
          </a:xfrm>
          <a:prstGeom prst="rect">
            <a:avLst/>
          </a:prstGeom>
          <a:noFill/>
        </p:spPr>
        <p:txBody>
          <a:bodyPr wrap="square">
            <a:spAutoFit/>
          </a:bodyPr>
          <a:lstStyle/>
          <a:p>
            <a:pPr indent="8001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2-2-56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切削模式</a:t>
            </a:r>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1" name="文本框 100"/>
          <p:cNvSpPr txBox="1"/>
          <p:nvPr/>
        </p:nvSpPr>
        <p:spPr>
          <a:xfrm>
            <a:off x="301625" y="1340485"/>
            <a:ext cx="8615045" cy="1706878"/>
          </a:xfrm>
          <a:prstGeom prst="rect">
            <a:avLst/>
          </a:prstGeom>
          <a:noFill/>
          <a:ln w="9525">
            <a:noFill/>
          </a:ln>
        </p:spPr>
        <p:txBody>
          <a:bodyPr wrap="square">
            <a:spAutoFit/>
          </a:bodyPr>
          <a:lstStyle/>
          <a:p>
            <a:pPr marL="0" indent="0">
              <a:lnSpc>
                <a:spcPct val="150000"/>
              </a:lnSpc>
            </a:pPr>
            <a:r>
              <a:rPr lang="zh-CN" altLang="en-US" sz="1800" b="0" dirty="0">
                <a:latin typeface="Calibri" panose="020F0502020204030204" charset="0"/>
                <a:ea typeface="宋体" panose="02010600030101010101" pitchFamily="2" charset="-122"/>
              </a:rPr>
              <a:t>（</a:t>
            </a:r>
            <a:r>
              <a:rPr lang="en-US" altLang="zh-CN" sz="1800" b="0" dirty="0">
                <a:latin typeface="Calibri" panose="020F0502020204030204" charset="0"/>
                <a:ea typeface="宋体" panose="02010600030101010101" pitchFamily="2" charset="-122"/>
              </a:rPr>
              <a:t>5</a:t>
            </a:r>
            <a:r>
              <a:rPr lang="zh-CN" altLang="en-US" sz="1800" b="0" dirty="0">
                <a:latin typeface="Calibri" panose="020F0502020204030204" charset="0"/>
                <a:ea typeface="宋体" panose="02010600030101010101" pitchFamily="2" charset="-122"/>
              </a:rPr>
              <a:t>）设置刀具路径参数。在“刀轨设置”区域中的“切削层”对话框中，点击         ，进入“切削层”界面，把“公共”填入“</a:t>
            </a:r>
            <a:r>
              <a:rPr lang="en-US" altLang="zh-CN" sz="1800" b="0" dirty="0">
                <a:latin typeface="Calibri" panose="020F0502020204030204" charset="0"/>
                <a:ea typeface="宋体" panose="02010600030101010101" pitchFamily="2" charset="-122"/>
              </a:rPr>
              <a:t>1”</a:t>
            </a:r>
            <a:r>
              <a:rPr lang="zh-CN" altLang="en-US" sz="1800" b="0" dirty="0">
                <a:latin typeface="Calibri" panose="020F0502020204030204" charset="0"/>
                <a:ea typeface="宋体" panose="02010600030101010101" pitchFamily="2" charset="-122"/>
              </a:rPr>
              <a:t>（铣刀每层铣削深度），点击              返回“平面铣”界面。点击“操作”区域中的          ，预览刀具路径参数的设置效果，如图</a:t>
            </a:r>
            <a:r>
              <a:rPr lang="en-US" altLang="zh-CN" sz="1800" b="0" dirty="0">
                <a:latin typeface="Calibri" panose="020F0502020204030204" charset="0"/>
                <a:ea typeface="宋体" panose="02010600030101010101" pitchFamily="2" charset="-122"/>
              </a:rPr>
              <a:t>2-2-57</a:t>
            </a:r>
            <a:r>
              <a:rPr lang="zh-CN" altLang="en-US" sz="1800" b="0" dirty="0">
                <a:latin typeface="Calibri" panose="020F0502020204030204" charset="0"/>
                <a:ea typeface="宋体" panose="02010600030101010101" pitchFamily="2" charset="-122"/>
              </a:rPr>
              <a:t>。</a:t>
            </a:r>
          </a:p>
        </p:txBody>
      </p:sp>
      <p:pic>
        <p:nvPicPr>
          <p:cNvPr id="470" name="图片 470"/>
          <p:cNvPicPr>
            <a:picLocks noChangeAspect="1"/>
          </p:cNvPicPr>
          <p:nvPr>
            <p:custDataLst>
              <p:tags r:id="rId1"/>
            </p:custDataLst>
          </p:nvPr>
        </p:nvPicPr>
        <p:blipFill>
          <a:blip r:embed="rId3"/>
          <a:stretch>
            <a:fillRect/>
          </a:stretch>
        </p:blipFill>
        <p:spPr>
          <a:xfrm>
            <a:off x="4751728" y="2289208"/>
            <a:ext cx="360000" cy="360000"/>
          </a:xfrm>
          <a:prstGeom prst="rect">
            <a:avLst/>
          </a:prstGeom>
        </p:spPr>
      </p:pic>
      <p:sp>
        <p:nvSpPr>
          <p:cNvPr id="3" name="文本框 2"/>
          <p:cNvSpPr txBox="1"/>
          <p:nvPr/>
        </p:nvSpPr>
        <p:spPr>
          <a:xfrm>
            <a:off x="5421423" y="5493440"/>
            <a:ext cx="2959735" cy="369332"/>
          </a:xfrm>
          <a:prstGeom prst="rect">
            <a:avLst/>
          </a:prstGeom>
          <a:noFill/>
          <a:ln w="9525">
            <a:noFill/>
          </a:ln>
        </p:spPr>
        <p:txBody>
          <a:bodyPr wrap="square">
            <a:spAutoFit/>
          </a:bodyPr>
          <a:lstStyle/>
          <a:p>
            <a:pPr marL="0" indent="533400" algn="ct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2-2-57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刀路预览</a:t>
            </a:r>
            <a:r>
              <a:rPr lang="zh-CN" altLang="zh-CN" sz="1800" dirty="0">
                <a:effectLst/>
                <a:ea typeface="Calibri" panose="020F0502020204030204" pitchFamily="34" charset="0"/>
                <a:cs typeface="Times New Roman" panose="02020603050405020304" pitchFamily="18" charset="0"/>
              </a:rPr>
              <a:t> </a:t>
            </a:r>
            <a:endParaRPr lang="zh-CN" altLang="en-US" sz="1700" b="0" dirty="0">
              <a:solidFill>
                <a:srgbClr val="070707"/>
              </a:solidFill>
              <a:latin typeface="Calibri" panose="020F0502020204030204" charset="0"/>
              <a:ea typeface="宋体" panose="02010600030101010101" pitchFamily="2" charset="-122"/>
            </a:endParaRPr>
          </a:p>
        </p:txBody>
      </p:sp>
      <p:pic>
        <p:nvPicPr>
          <p:cNvPr id="9" name="图片 8">
            <a:extLst>
              <a:ext uri="{FF2B5EF4-FFF2-40B4-BE49-F238E27FC236}">
                <a16:creationId xmlns:a16="http://schemas.microsoft.com/office/drawing/2014/main" xmlns="" id="{6A123B29-7B8B-5676-8462-F9EE01566959}"/>
              </a:ext>
            </a:extLst>
          </p:cNvPr>
          <p:cNvPicPr>
            <a:picLocks noChangeAspect="1"/>
          </p:cNvPicPr>
          <p:nvPr/>
        </p:nvPicPr>
        <p:blipFill>
          <a:blip r:embed="rId4"/>
          <a:stretch>
            <a:fillRect/>
          </a:stretch>
        </p:blipFill>
        <p:spPr>
          <a:xfrm>
            <a:off x="8406108" y="1458388"/>
            <a:ext cx="243840" cy="243840"/>
          </a:xfrm>
          <a:prstGeom prst="rect">
            <a:avLst/>
          </a:prstGeom>
        </p:spPr>
      </p:pic>
      <p:pic>
        <p:nvPicPr>
          <p:cNvPr id="10" name="图片 9">
            <a:extLst>
              <a:ext uri="{FF2B5EF4-FFF2-40B4-BE49-F238E27FC236}">
                <a16:creationId xmlns:a16="http://schemas.microsoft.com/office/drawing/2014/main" xmlns="" id="{D525B1B5-759F-95D1-CA54-467E8B580DF8}"/>
              </a:ext>
            </a:extLst>
          </p:cNvPr>
          <p:cNvPicPr>
            <a:picLocks noChangeAspect="1"/>
          </p:cNvPicPr>
          <p:nvPr/>
        </p:nvPicPr>
        <p:blipFill>
          <a:blip r:embed="rId5"/>
          <a:stretch>
            <a:fillRect/>
          </a:stretch>
        </p:blipFill>
        <p:spPr>
          <a:xfrm>
            <a:off x="7796748" y="1893180"/>
            <a:ext cx="487680" cy="236220"/>
          </a:xfrm>
          <a:prstGeom prst="rect">
            <a:avLst/>
          </a:prstGeom>
        </p:spPr>
      </p:pic>
      <p:pic>
        <p:nvPicPr>
          <p:cNvPr id="11" name="图片 10">
            <a:extLst>
              <a:ext uri="{FF2B5EF4-FFF2-40B4-BE49-F238E27FC236}">
                <a16:creationId xmlns:a16="http://schemas.microsoft.com/office/drawing/2014/main" xmlns="" id="{A449F4E7-7CF7-2FA1-ABBC-2FE9BE92BA83}"/>
              </a:ext>
            </a:extLst>
          </p:cNvPr>
          <p:cNvPicPr>
            <a:picLocks noChangeAspect="1"/>
          </p:cNvPicPr>
          <p:nvPr/>
        </p:nvPicPr>
        <p:blipFill>
          <a:blip r:embed="rId6"/>
          <a:stretch>
            <a:fillRect/>
          </a:stretch>
        </p:blipFill>
        <p:spPr>
          <a:xfrm>
            <a:off x="5229236" y="2791309"/>
            <a:ext cx="3420712" cy="2418809"/>
          </a:xfrm>
          <a:prstGeom prst="rect">
            <a:avLst/>
          </a:prstGeom>
        </p:spPr>
      </p:pic>
      <p:sp>
        <p:nvSpPr>
          <p:cNvPr id="13" name="文本框 12">
            <a:extLst>
              <a:ext uri="{FF2B5EF4-FFF2-40B4-BE49-F238E27FC236}">
                <a16:creationId xmlns:a16="http://schemas.microsoft.com/office/drawing/2014/main" xmlns="" id="{6B5A5FE1-C0FC-0CED-7100-72D32D83243A}"/>
              </a:ext>
            </a:extLst>
          </p:cNvPr>
          <p:cNvSpPr txBox="1"/>
          <p:nvPr/>
        </p:nvSpPr>
        <p:spPr>
          <a:xfrm>
            <a:off x="385072" y="3118923"/>
            <a:ext cx="4577442" cy="2953373"/>
          </a:xfrm>
          <a:prstGeom prst="rect">
            <a:avLst/>
          </a:prstGeom>
          <a:noFill/>
        </p:spPr>
        <p:txBody>
          <a:bodyPr wrap="square">
            <a:spAutoFit/>
          </a:bodyPr>
          <a:lstStyle/>
          <a:p>
            <a:pPr>
              <a:lnSpc>
                <a:spcPct val="150000"/>
              </a:lnSpc>
            </a:pPr>
            <a:r>
              <a:rPr lang="zh-CN" altLang="en-US" dirty="0">
                <a:latin typeface="Calibri" panose="020F0502020204030204" charset="0"/>
                <a:ea typeface="宋体" panose="02010600030101010101" pitchFamily="2" charset="-122"/>
              </a:rPr>
              <a:t>（</a:t>
            </a:r>
            <a:r>
              <a:rPr lang="en-US" altLang="zh-CN" dirty="0">
                <a:latin typeface="Calibri" panose="020F0502020204030204" charset="0"/>
                <a:ea typeface="宋体" panose="02010600030101010101" pitchFamily="2" charset="-122"/>
              </a:rPr>
              <a:t>6</a:t>
            </a:r>
            <a:r>
              <a:rPr lang="zh-CN" altLang="en-US" dirty="0">
                <a:latin typeface="Calibri" panose="020F0502020204030204" charset="0"/>
                <a:ea typeface="宋体" panose="02010600030101010101" pitchFamily="2" charset="-122"/>
              </a:rPr>
              <a:t>）设置切削参数。点击“刀轨设置”区域中的“进给率和速度”       ，进入“进给率和速度”对话框，在“主轴速度”区域中，勾选        图标，在文本框填上“</a:t>
            </a:r>
            <a:r>
              <a:rPr lang="en-US" altLang="zh-CN" dirty="0">
                <a:latin typeface="Calibri" panose="020F0502020204030204" charset="0"/>
                <a:ea typeface="宋体" panose="02010600030101010101" pitchFamily="2" charset="-122"/>
              </a:rPr>
              <a:t>2500”</a:t>
            </a:r>
            <a:r>
              <a:rPr lang="zh-CN" altLang="en-US" dirty="0">
                <a:latin typeface="Calibri" panose="020F0502020204030204" charset="0"/>
                <a:ea typeface="宋体" panose="02010600030101010101" pitchFamily="2" charset="-122"/>
              </a:rPr>
              <a:t>，在“进给率”区域中的“切削”文本框填上</a:t>
            </a:r>
            <a:r>
              <a:rPr lang="en-US" altLang="zh-CN" dirty="0">
                <a:latin typeface="Calibri" panose="020F0502020204030204" charset="0"/>
                <a:ea typeface="宋体" panose="02010600030101010101" pitchFamily="2" charset="-122"/>
              </a:rPr>
              <a:t>2000</a:t>
            </a:r>
            <a:r>
              <a:rPr lang="zh-CN" altLang="en-US" dirty="0">
                <a:latin typeface="Calibri" panose="020F0502020204030204" charset="0"/>
                <a:ea typeface="宋体" panose="02010600030101010101" pitchFamily="2" charset="-122"/>
              </a:rPr>
              <a:t>，点击          计算，点击           ，返回“平面铣”。</a:t>
            </a:r>
          </a:p>
        </p:txBody>
      </p:sp>
      <p:pic>
        <p:nvPicPr>
          <p:cNvPr id="14" name="图片 13">
            <a:extLst>
              <a:ext uri="{FF2B5EF4-FFF2-40B4-BE49-F238E27FC236}">
                <a16:creationId xmlns:a16="http://schemas.microsoft.com/office/drawing/2014/main" xmlns="" id="{1A615F28-9FB9-D0A3-B81E-6460DE4CF3C1}"/>
              </a:ext>
            </a:extLst>
          </p:cNvPr>
          <p:cNvPicPr>
            <a:picLocks noChangeAspect="1"/>
          </p:cNvPicPr>
          <p:nvPr/>
        </p:nvPicPr>
        <p:blipFill>
          <a:blip r:embed="rId7"/>
          <a:stretch>
            <a:fillRect/>
          </a:stretch>
        </p:blipFill>
        <p:spPr>
          <a:xfrm>
            <a:off x="3059832" y="3677337"/>
            <a:ext cx="243840" cy="243840"/>
          </a:xfrm>
          <a:prstGeom prst="rect">
            <a:avLst/>
          </a:prstGeom>
        </p:spPr>
      </p:pic>
      <p:pic>
        <p:nvPicPr>
          <p:cNvPr id="15" name="图片 14">
            <a:extLst>
              <a:ext uri="{FF2B5EF4-FFF2-40B4-BE49-F238E27FC236}">
                <a16:creationId xmlns:a16="http://schemas.microsoft.com/office/drawing/2014/main" xmlns="" id="{6FB95632-D78B-2E60-94A2-9C450641AD1A}"/>
              </a:ext>
            </a:extLst>
          </p:cNvPr>
          <p:cNvPicPr>
            <a:picLocks noChangeAspect="1"/>
          </p:cNvPicPr>
          <p:nvPr/>
        </p:nvPicPr>
        <p:blipFill>
          <a:blip r:embed="rId8"/>
          <a:stretch>
            <a:fillRect/>
          </a:stretch>
        </p:blipFill>
        <p:spPr>
          <a:xfrm>
            <a:off x="1115616" y="4595609"/>
            <a:ext cx="182880" cy="182880"/>
          </a:xfrm>
          <a:prstGeom prst="rect">
            <a:avLst/>
          </a:prstGeom>
        </p:spPr>
      </p:pic>
      <p:pic>
        <p:nvPicPr>
          <p:cNvPr id="16" name="图片 15">
            <a:extLst>
              <a:ext uri="{FF2B5EF4-FFF2-40B4-BE49-F238E27FC236}">
                <a16:creationId xmlns:a16="http://schemas.microsoft.com/office/drawing/2014/main" xmlns="" id="{5453117E-0C39-B177-5CAF-618095967C8A}"/>
              </a:ext>
            </a:extLst>
          </p:cNvPr>
          <p:cNvPicPr>
            <a:picLocks noChangeAspect="1"/>
          </p:cNvPicPr>
          <p:nvPr/>
        </p:nvPicPr>
        <p:blipFill>
          <a:blip r:embed="rId9"/>
          <a:stretch>
            <a:fillRect/>
          </a:stretch>
        </p:blipFill>
        <p:spPr>
          <a:xfrm>
            <a:off x="1835696" y="5402000"/>
            <a:ext cx="182880" cy="182880"/>
          </a:xfrm>
          <a:prstGeom prst="rect">
            <a:avLst/>
          </a:prstGeom>
        </p:spPr>
      </p:pic>
      <p:pic>
        <p:nvPicPr>
          <p:cNvPr id="17" name="图片 16">
            <a:extLst>
              <a:ext uri="{FF2B5EF4-FFF2-40B4-BE49-F238E27FC236}">
                <a16:creationId xmlns:a16="http://schemas.microsoft.com/office/drawing/2014/main" xmlns="" id="{169DA5E5-F0E1-D8A4-618F-AA52D2344A84}"/>
              </a:ext>
            </a:extLst>
          </p:cNvPr>
          <p:cNvPicPr>
            <a:picLocks noChangeAspect="1"/>
          </p:cNvPicPr>
          <p:nvPr/>
        </p:nvPicPr>
        <p:blipFill>
          <a:blip r:embed="rId5"/>
          <a:stretch>
            <a:fillRect/>
          </a:stretch>
        </p:blipFill>
        <p:spPr>
          <a:xfrm>
            <a:off x="3303672" y="5375330"/>
            <a:ext cx="487680" cy="236220"/>
          </a:xfrm>
          <a:prstGeom prst="rect">
            <a:avLst/>
          </a:prstGeom>
        </p:spPr>
      </p:pic>
    </p:spTree>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6" name="文本框 105"/>
          <p:cNvSpPr txBox="1"/>
          <p:nvPr/>
        </p:nvSpPr>
        <p:spPr>
          <a:xfrm>
            <a:off x="251460" y="1196975"/>
            <a:ext cx="8568055" cy="2862322"/>
          </a:xfrm>
          <a:prstGeom prst="rect">
            <a:avLst/>
          </a:prstGeom>
          <a:noFill/>
          <a:ln w="9525">
            <a:noFill/>
          </a:ln>
        </p:spPr>
        <p:txBody>
          <a:bodyPr wrap="square">
            <a:spAutoFit/>
          </a:bodyPr>
          <a:lstStyle/>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a:t>
            </a:r>
            <a:r>
              <a:rPr lang="en-US" altLang="zh-CN" sz="1800" b="1" kern="0" dirty="0">
                <a:solidFill>
                  <a:schemeClr val="hlink"/>
                </a:solidFill>
                <a:latin typeface="Times New Roman" panose="02020603050405020304" charset="0"/>
                <a:cs typeface="Times New Roman" panose="02020603050405020304" charset="0"/>
              </a:rPr>
              <a:t>7</a:t>
            </a:r>
            <a:r>
              <a:rPr lang="zh-CN" altLang="en-US" sz="1800" b="1" kern="0" dirty="0">
                <a:solidFill>
                  <a:schemeClr val="hlink"/>
                </a:solidFill>
                <a:latin typeface="Times New Roman" panose="02020603050405020304" charset="0"/>
                <a:cs typeface="Times New Roman" panose="02020603050405020304" charset="0"/>
              </a:rPr>
              <a:t>）仿真。</a:t>
            </a:r>
          </a:p>
          <a:p>
            <a:pPr marL="0" indent="0">
              <a:lnSpc>
                <a:spcPct val="150000"/>
              </a:lnSpc>
            </a:pP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点击“操作”区域中的</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进行计算，再点击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，进入“刀轨可视化”对话框。点击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图标进入3D仿真，把“动画速度”调整到“2”，便于观察。点击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进行仿真，如图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2-2-58</a:t>
            </a:r>
            <a:r>
              <a:rPr lang="zh-CN" altLang="en-US" sz="1800" b="1" kern="0" dirty="0">
                <a:solidFill>
                  <a:schemeClr val="hlink"/>
                </a:solidFill>
                <a:latin typeface="Times New Roman" panose="02020603050405020304" charset="0"/>
                <a:cs typeface="Times New Roman" panose="02020603050405020304" charset="0"/>
              </a:rPr>
              <a:t>所示。确认无误后，两次</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后完成工序创建。</a:t>
            </a:r>
          </a:p>
          <a:p>
            <a:pPr marL="0" indent="0">
              <a:lnSpc>
                <a:spcPct val="150000"/>
              </a:lnSpc>
            </a:pPr>
            <a:r>
              <a:rPr lang="zh-CN" altLang="en-US" sz="1800" b="1" kern="0" dirty="0">
                <a:solidFill>
                  <a:schemeClr val="hlink"/>
                </a:solidFill>
                <a:latin typeface="Times New Roman" panose="02020603050405020304" charset="0"/>
                <a:cs typeface="Times New Roman" panose="02020603050405020304" charset="0"/>
              </a:rPr>
              <a:t>（7）底面精加工略，可以用平面铣或者型腔铣进行底面精加工，如图3-2-43。</a:t>
            </a:r>
          </a:p>
          <a:p>
            <a:pPr marL="0" indent="0">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0" dirty="0">
              <a:latin typeface="Calibri" panose="020F0502020204030204" charset="0"/>
              <a:ea typeface="宋体" panose="02010600030101010101" pitchFamily="2" charset="-122"/>
            </a:endParaRPr>
          </a:p>
        </p:txBody>
      </p:sp>
      <p:pic>
        <p:nvPicPr>
          <p:cNvPr id="477" name="图片 477"/>
          <p:cNvPicPr>
            <a:picLocks noChangeAspect="1"/>
          </p:cNvPicPr>
          <p:nvPr>
            <p:custDataLst>
              <p:tags r:id="rId1"/>
            </p:custDataLst>
          </p:nvPr>
        </p:nvPicPr>
        <p:blipFill>
          <a:blip r:embed="rId8"/>
          <a:stretch>
            <a:fillRect/>
          </a:stretch>
        </p:blipFill>
        <p:spPr>
          <a:xfrm>
            <a:off x="2915920" y="1700530"/>
            <a:ext cx="360000" cy="360000"/>
          </a:xfrm>
          <a:prstGeom prst="rect">
            <a:avLst/>
          </a:prstGeom>
        </p:spPr>
      </p:pic>
      <p:pic>
        <p:nvPicPr>
          <p:cNvPr id="478" name="图片 478"/>
          <p:cNvPicPr>
            <a:picLocks noChangeAspect="1"/>
          </p:cNvPicPr>
          <p:nvPr>
            <p:custDataLst>
              <p:tags r:id="rId2"/>
            </p:custDataLst>
          </p:nvPr>
        </p:nvPicPr>
        <p:blipFill>
          <a:blip r:embed="rId9"/>
          <a:stretch>
            <a:fillRect/>
          </a:stretch>
        </p:blipFill>
        <p:spPr>
          <a:xfrm>
            <a:off x="5220335" y="1700530"/>
            <a:ext cx="360000" cy="360000"/>
          </a:xfrm>
          <a:prstGeom prst="rect">
            <a:avLst/>
          </a:prstGeom>
        </p:spPr>
      </p:pic>
      <p:pic>
        <p:nvPicPr>
          <p:cNvPr id="479" name="图片 479"/>
          <p:cNvPicPr>
            <a:picLocks noChangeAspect="1"/>
          </p:cNvPicPr>
          <p:nvPr>
            <p:custDataLst>
              <p:tags r:id="rId3"/>
            </p:custDataLst>
          </p:nvPr>
        </p:nvPicPr>
        <p:blipFill>
          <a:blip r:embed="rId10"/>
          <a:stretch>
            <a:fillRect/>
          </a:stretch>
        </p:blipFill>
        <p:spPr>
          <a:xfrm>
            <a:off x="828040" y="2204720"/>
            <a:ext cx="777600" cy="288000"/>
          </a:xfrm>
          <a:prstGeom prst="rect">
            <a:avLst/>
          </a:prstGeom>
        </p:spPr>
      </p:pic>
      <p:pic>
        <p:nvPicPr>
          <p:cNvPr id="480" name="图片 480"/>
          <p:cNvPicPr>
            <a:picLocks noChangeAspect="1"/>
          </p:cNvPicPr>
          <p:nvPr>
            <p:custDataLst>
              <p:tags r:id="rId4"/>
            </p:custDataLst>
          </p:nvPr>
        </p:nvPicPr>
        <p:blipFill>
          <a:blip r:embed="rId11"/>
          <a:stretch>
            <a:fillRect/>
          </a:stretch>
        </p:blipFill>
        <p:spPr>
          <a:xfrm>
            <a:off x="7793355" y="2132965"/>
            <a:ext cx="360000" cy="360000"/>
          </a:xfrm>
          <a:prstGeom prst="rect">
            <a:avLst/>
          </a:prstGeom>
        </p:spPr>
      </p:pic>
      <p:pic>
        <p:nvPicPr>
          <p:cNvPr id="463" name="图片 463"/>
          <p:cNvPicPr>
            <a:picLocks noChangeAspect="1"/>
          </p:cNvPicPr>
          <p:nvPr>
            <p:custDataLst>
              <p:tags r:id="rId5"/>
            </p:custDataLst>
          </p:nvPr>
        </p:nvPicPr>
        <p:blipFill>
          <a:blip r:embed="rId12"/>
          <a:srcRect l="12073"/>
          <a:stretch>
            <a:fillRect/>
          </a:stretch>
        </p:blipFill>
        <p:spPr>
          <a:xfrm>
            <a:off x="4644080" y="2564875"/>
            <a:ext cx="522605" cy="288290"/>
          </a:xfrm>
          <a:prstGeom prst="rect">
            <a:avLst/>
          </a:prstGeom>
        </p:spPr>
      </p:pic>
      <p:pic>
        <p:nvPicPr>
          <p:cNvPr id="4" name="https://photo-static-api.fotomore.com/creative/vcg/400/new/VCG41N1037666444.jpg?uid=386&amp;timestamp=1702903236&amp;sign=0f047d00b979b0fa3104885a4b1f8d84" descr="彩色闪亮的3d箭头。玻璃的网络图标">
            <a:hlinkClick r:id="rId13" action="ppaction://hlinksldjump"/>
          </p:cNvPr>
          <p:cNvPicPr>
            <a:picLocks noChangeAspect="1"/>
          </p:cNvPicPr>
          <p:nvPr>
            <p:custDataLst>
              <p:tags r:id="rId6"/>
            </p:custDataLst>
          </p:nvPr>
        </p:nvPicPr>
        <p:blipFill>
          <a:blip r:embed="rId14"/>
          <a:srcRect l="50398" r="4454" b="69954"/>
          <a:stretch>
            <a:fillRect/>
          </a:stretch>
        </p:blipFill>
        <p:spPr>
          <a:xfrm flipH="1">
            <a:off x="8532495" y="6475730"/>
            <a:ext cx="611505" cy="356235"/>
          </a:xfrm>
          <a:prstGeom prst="rect">
            <a:avLst/>
          </a:prstGeom>
        </p:spPr>
      </p:pic>
      <p:pic>
        <p:nvPicPr>
          <p:cNvPr id="6" name="图片 5">
            <a:extLst>
              <a:ext uri="{FF2B5EF4-FFF2-40B4-BE49-F238E27FC236}">
                <a16:creationId xmlns:a16="http://schemas.microsoft.com/office/drawing/2014/main" xmlns="" id="{9D3ED070-778D-B9CD-3EF2-F1B84B0BAED0}"/>
              </a:ext>
            </a:extLst>
          </p:cNvPr>
          <p:cNvPicPr>
            <a:picLocks noChangeAspect="1"/>
          </p:cNvPicPr>
          <p:nvPr/>
        </p:nvPicPr>
        <p:blipFill rotWithShape="1">
          <a:blip r:embed="rId15"/>
          <a:srcRect t="13006" b="3462"/>
          <a:stretch/>
        </p:blipFill>
        <p:spPr bwMode="auto">
          <a:xfrm>
            <a:off x="3095920" y="3274888"/>
            <a:ext cx="3293110" cy="2774950"/>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xmlns="" id="{CAD19E7E-3D0A-89D6-1CEA-B8FBE134ED25}"/>
              </a:ext>
            </a:extLst>
          </p:cNvPr>
          <p:cNvSpPr txBox="1"/>
          <p:nvPr/>
        </p:nvSpPr>
        <p:spPr>
          <a:xfrm>
            <a:off x="3124520" y="6049838"/>
            <a:ext cx="4577442" cy="369332"/>
          </a:xfrm>
          <a:prstGeom prst="rect">
            <a:avLst/>
          </a:prstGeom>
          <a:noFill/>
        </p:spPr>
        <p:txBody>
          <a:bodyPr wrap="square">
            <a:spAutoFit/>
          </a:bodyPr>
          <a:lstStyle/>
          <a:p>
            <a:pPr indent="8001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2-2-58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加工仿真</a:t>
            </a:r>
          </a:p>
        </p:txBody>
      </p:sp>
    </p:spTree>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6" name="文本框 5">
            <a:extLst>
              <a:ext uri="{FF2B5EF4-FFF2-40B4-BE49-F238E27FC236}">
                <a16:creationId xmlns:a16="http://schemas.microsoft.com/office/drawing/2014/main" xmlns="" id="{92EE0C0B-A806-B3D8-F20A-38AAD6568CD2}"/>
              </a:ext>
            </a:extLst>
          </p:cNvPr>
          <p:cNvSpPr txBox="1"/>
          <p:nvPr/>
        </p:nvSpPr>
        <p:spPr>
          <a:xfrm>
            <a:off x="2078191" y="2564904"/>
            <a:ext cx="6110588" cy="1323439"/>
          </a:xfrm>
          <a:prstGeom prst="rect">
            <a:avLst/>
          </a:prstGeom>
          <a:noFill/>
        </p:spPr>
        <p:txBody>
          <a:bodyPr wrap="square">
            <a:spAutoFit/>
          </a:bodyPr>
          <a:lstStyle/>
          <a:p>
            <a:pPr algn="l"/>
            <a:r>
              <a:rPr lang="en-US" altLang="zh-CN" sz="4000" b="1" kern="100" dirty="0">
                <a:solidFill>
                  <a:srgbClr val="00B050"/>
                </a:solidFill>
                <a:effectLst/>
                <a:latin typeface="宋体" panose="02010600030101010101" pitchFamily="2" charset="-122"/>
                <a:ea typeface="宋体" panose="02010600030101010101" pitchFamily="2" charset="-122"/>
                <a:cs typeface="Times New Roman" panose="02020603050405020304" pitchFamily="18" charset="0"/>
              </a:rPr>
              <a:t>3.</a:t>
            </a:r>
            <a:r>
              <a:rPr lang="zh-CN" altLang="zh-CN" sz="40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40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1+X</a:t>
            </a:r>
            <a:r>
              <a:rPr lang="zh-CN" altLang="zh-CN" sz="40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证书项目”的平面铣削加工编程</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758825" y="1666875"/>
            <a:ext cx="7546975" cy="4352925"/>
          </a:xfrm>
        </p:spPr>
        <p:txBody>
          <a:bodyPr/>
          <a:lstStyle/>
          <a:p>
            <a:pPr marL="0" indent="0">
              <a:lnSpc>
                <a:spcPct val="90000"/>
              </a:lnSpc>
              <a:buNone/>
            </a:pPr>
            <a:endParaRPr lang="en-US" altLang="zh-CN" sz="1800" b="0" dirty="0">
              <a:ea typeface="宋体" panose="02010600030101010101" pitchFamily="2" charset="-122"/>
            </a:endParaRPr>
          </a:p>
          <a:p>
            <a:pPr marR="0" lvl="0" rtl="0"/>
            <a:r>
              <a:rPr lang="zh-CN" altLang="en-US" sz="2400" b="1" i="0" u="none" strike="noStrike" kern="100" baseline="0" dirty="0">
                <a:solidFill>
                  <a:srgbClr val="5B9BD5"/>
                </a:solidFill>
                <a:latin typeface="等线" panose="02010600030101010101" pitchFamily="2" charset="-122"/>
                <a:ea typeface="等线" panose="02010600030101010101" pitchFamily="2" charset="-122"/>
              </a:rPr>
              <a:t>素质目标：</a:t>
            </a:r>
          </a:p>
          <a:p>
            <a:pPr marR="0" lvl="1" rtl="0"/>
            <a:r>
              <a:rPr lang="en-US" altLang="zh-CN" sz="2400" b="1" i="0" u="none" strike="noStrike" kern="100" baseline="0" dirty="0">
                <a:latin typeface="等线" panose="02010600030101010101" pitchFamily="2" charset="-122"/>
                <a:ea typeface="等线" panose="02010600030101010101" pitchFamily="2" charset="-122"/>
              </a:rPr>
              <a:t>1.</a:t>
            </a:r>
            <a:r>
              <a:rPr lang="zh-CN" altLang="en-US" sz="2400" b="1" i="0" u="none" strike="noStrike" kern="100" baseline="0" dirty="0">
                <a:latin typeface="等线" panose="02010600030101010101" pitchFamily="2" charset="-122"/>
                <a:ea typeface="等线" panose="02010600030101010101" pitchFamily="2" charset="-122"/>
              </a:rPr>
              <a:t>深刻理解精益求精精神在数控编程中的重要性；培养良好的编程思路，具备</a:t>
            </a:r>
            <a:r>
              <a:rPr lang="en-US" altLang="zh-CN" sz="2400" b="1" i="0" u="none" strike="noStrike" kern="100" baseline="0" dirty="0">
                <a:latin typeface="等线" panose="02010600030101010101" pitchFamily="2" charset="-122"/>
                <a:ea typeface="等线" panose="02010600030101010101" pitchFamily="2" charset="-122"/>
              </a:rPr>
              <a:t>1+X</a:t>
            </a:r>
            <a:r>
              <a:rPr lang="zh-CN" altLang="en-US" sz="2400" b="1" i="0" u="none" strike="noStrike" kern="100" baseline="0" dirty="0">
                <a:latin typeface="等线" panose="02010600030101010101" pitchFamily="2" charset="-122"/>
                <a:ea typeface="等线" panose="02010600030101010101" pitchFamily="2" charset="-122"/>
              </a:rPr>
              <a:t>数控车铣加工（中级）证书所需的职业素养和规范意识；提升创新设计的意识和能力。</a:t>
            </a:r>
          </a:p>
          <a:p>
            <a:pPr marR="0" lvl="1" rtl="0"/>
            <a:r>
              <a:rPr lang="en-US" altLang="zh-CN" sz="2400" b="1" i="0" u="none" strike="noStrike" kern="100" baseline="0" dirty="0">
                <a:latin typeface="等线" panose="02010600030101010101" pitchFamily="2" charset="-122"/>
                <a:ea typeface="等线" panose="02010600030101010101" pitchFamily="2" charset="-122"/>
              </a:rPr>
              <a:t>2.</a:t>
            </a:r>
            <a:r>
              <a:rPr lang="zh-CN" altLang="en-US" sz="2400" b="1" i="0" u="none" strike="noStrike" kern="100" baseline="0" dirty="0">
                <a:latin typeface="等线" panose="02010600030101010101" pitchFamily="2" charset="-122"/>
                <a:ea typeface="等线" panose="02010600030101010101" pitchFamily="2" charset="-122"/>
              </a:rPr>
              <a:t>能独立对加工零件进行平面铣加工编程，且加工零件精度达到</a:t>
            </a:r>
            <a:r>
              <a:rPr lang="en-US" altLang="zh-CN" sz="2400" b="1" i="0" u="none" strike="noStrike" kern="100" baseline="0" dirty="0">
                <a:latin typeface="等线" panose="02010600030101010101" pitchFamily="2" charset="-122"/>
                <a:ea typeface="等线" panose="02010600030101010101" pitchFamily="2" charset="-122"/>
              </a:rPr>
              <a:t>1+X</a:t>
            </a:r>
            <a:r>
              <a:rPr lang="zh-CN" altLang="en-US" sz="2400" b="1" i="0" u="none" strike="noStrike" kern="100" baseline="0" dirty="0">
                <a:latin typeface="等线" panose="02010600030101010101" pitchFamily="2" charset="-122"/>
                <a:ea typeface="等线" panose="02010600030101010101" pitchFamily="2" charset="-122"/>
              </a:rPr>
              <a:t>证书（中级）的评分标准。</a:t>
            </a:r>
            <a:endParaRPr lang="zh-CN" altLang="en-US" sz="2400" b="1" i="0" u="none" strike="noStrike" kern="100" baseline="0" dirty="0">
              <a:latin typeface="Times New Roman" panose="02020603050405020304" pitchFamily="18" charset="0"/>
              <a:ea typeface="等线" panose="02010600030101010101" pitchFamily="2" charset="-122"/>
            </a:endParaRPr>
          </a:p>
          <a:p>
            <a:pPr lvl="1">
              <a:lnSpc>
                <a:spcPct val="90000"/>
              </a:lnSpc>
            </a:pPr>
            <a:endParaRPr lang="en-US" altLang="zh-CN" dirty="0">
              <a:solidFill>
                <a:schemeClr val="tx2"/>
              </a:solidFill>
              <a:ea typeface="宋体" panose="02010600030101010101" pitchFamily="2" charset="-122"/>
            </a:endParaRPr>
          </a:p>
          <a:p>
            <a:pPr marL="457200" lvl="1" indent="0">
              <a:lnSpc>
                <a:spcPct val="90000"/>
              </a:lnSpc>
              <a:buNone/>
            </a:pPr>
            <a:r>
              <a:rPr lang="en-US" altLang="zh-CN" dirty="0">
                <a:solidFill>
                  <a:schemeClr val="tx2"/>
                </a:solidFill>
                <a:ea typeface="宋体" panose="02010600030101010101" pitchFamily="2" charset="-122"/>
              </a:rPr>
              <a:t> </a:t>
            </a:r>
          </a:p>
          <a:p>
            <a:pPr lvl="1">
              <a:lnSpc>
                <a:spcPct val="90000"/>
              </a:lnSpc>
            </a:pPr>
            <a:endParaRPr lang="en-US" altLang="zh-CN" dirty="0">
              <a:solidFill>
                <a:schemeClr val="tx2"/>
              </a:solidFill>
              <a:ea typeface="宋体" panose="02010600030101010101" pitchFamily="2" charset="-122"/>
            </a:endParaRPr>
          </a:p>
          <a:p>
            <a:pPr marL="457200" lvl="1" indent="0">
              <a:lnSpc>
                <a:spcPct val="90000"/>
              </a:lnSpc>
              <a:buNone/>
            </a:pPr>
            <a:r>
              <a:rPr lang="en-US" altLang="zh-CN" dirty="0">
                <a:solidFill>
                  <a:schemeClr val="tx2"/>
                </a:solidFill>
                <a:ea typeface="宋体" panose="02010600030101010101" pitchFamily="2" charset="-122"/>
              </a:rPr>
              <a:t> </a:t>
            </a:r>
          </a:p>
        </p:txBody>
      </p:sp>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4" name="文本框 3">
            <a:extLst>
              <a:ext uri="{FF2B5EF4-FFF2-40B4-BE49-F238E27FC236}">
                <a16:creationId xmlns:a16="http://schemas.microsoft.com/office/drawing/2014/main" xmlns="" id="{B2354008-5F75-C192-A1AE-16312696B037}"/>
              </a:ext>
            </a:extLst>
          </p:cNvPr>
          <p:cNvSpPr txBox="1"/>
          <p:nvPr/>
        </p:nvSpPr>
        <p:spPr>
          <a:xfrm>
            <a:off x="457200" y="1285130"/>
            <a:ext cx="8363272" cy="3924151"/>
          </a:xfrm>
          <a:prstGeom prst="rect">
            <a:avLst/>
          </a:prstGeom>
          <a:noFill/>
        </p:spPr>
        <p:txBody>
          <a:bodyPr wrap="square">
            <a:spAutoFit/>
          </a:bodyPr>
          <a:lstStyle/>
          <a:p>
            <a:pPr algn="l"/>
            <a:r>
              <a:rPr lang="en-US" altLang="zh-CN" sz="2000" b="1" kern="100" dirty="0">
                <a:solidFill>
                  <a:srgbClr val="00B050"/>
                </a:solidFill>
                <a:effectLst/>
                <a:latin typeface="宋体" panose="02010600030101010101" pitchFamily="2" charset="-122"/>
                <a:ea typeface="宋体" panose="02010600030101010101" pitchFamily="2" charset="-122"/>
                <a:cs typeface="Times New Roman" panose="02020603050405020304" pitchFamily="18" charset="0"/>
              </a:rPr>
              <a:t>3.1 </a:t>
            </a:r>
            <a:r>
              <a:rPr lang="zh-CN" altLang="zh-CN" sz="20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项目分析</a:t>
            </a:r>
            <a:endParaRPr lang="en-US" altLang="zh-CN" sz="20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zh-CN" altLang="en-US" sz="20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图</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2-3-1</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所示的零件图是数控车铣加工职业技能等级（中级）实操练习题之一。由图可知，我们需要加工一个尺寸为</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78_(-0.03)^0×74_(-0.03)^0×23_0^(+0.052)</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的轴承座，加工基准为</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A</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面，公差为                   。由图</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2-3-2</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装配图可知，轴承座中有一个非常重要的尺寸</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〖∅42〗_(-0.018)^(+0.007)</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，该尺寸直接关系到轴承能否正确装到轴承座上。综述以上，兼顾加工效率的情况下，我们应该先加工基准面</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A</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所在的形状和尺寸（暂称为</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A</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面）。由于</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A</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面的轴承孔</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〖∅42〗_(-0.018)^(+0.007)</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与反面</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B</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面孔</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〖∅37〗_0^(+0.039)</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有同轴要求，因此反面</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B</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面的形状和尺寸加工的基准也按孔</a:t>
            </a:r>
            <a:r>
              <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〖∅42〗_(-0.018)^(+0.007)</a:t>
            </a:r>
            <a:r>
              <a:rPr lang="zh-CN" altLang="en-US"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的圆心为基准。</a:t>
            </a:r>
            <a:endParaRPr lang="en-US" altLang="zh-CN"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endParaRPr>
          </a:p>
          <a:p>
            <a:pPr algn="l"/>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xmlns="" id="{1EC43214-B3FD-0502-D288-98406746EA2E}"/>
              </a:ext>
            </a:extLst>
          </p:cNvPr>
          <p:cNvPicPr>
            <a:picLocks noChangeAspect="1"/>
          </p:cNvPicPr>
          <p:nvPr/>
        </p:nvPicPr>
        <p:blipFill>
          <a:blip r:embed="rId2"/>
          <a:stretch>
            <a:fillRect/>
          </a:stretch>
        </p:blipFill>
        <p:spPr>
          <a:xfrm>
            <a:off x="3867150" y="2564904"/>
            <a:ext cx="704850" cy="228600"/>
          </a:xfrm>
          <a:prstGeom prst="rect">
            <a:avLst/>
          </a:prstGeom>
        </p:spPr>
      </p:pic>
    </p:spTree>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pic>
        <p:nvPicPr>
          <p:cNvPr id="6" name="图片 5">
            <a:extLst>
              <a:ext uri="{FF2B5EF4-FFF2-40B4-BE49-F238E27FC236}">
                <a16:creationId xmlns:a16="http://schemas.microsoft.com/office/drawing/2014/main" xmlns="" id="{25A82538-9B25-649A-0CBD-B8775478CCF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892" t="1" r="2564" b="1085"/>
          <a:stretch/>
        </p:blipFill>
        <p:spPr bwMode="auto">
          <a:xfrm>
            <a:off x="1043608" y="1285131"/>
            <a:ext cx="7109792" cy="4954559"/>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xmlns="" id="{CE8E7FDC-54BF-BA07-EF61-136028A7BB75}"/>
              </a:ext>
            </a:extLst>
          </p:cNvPr>
          <p:cNvSpPr txBox="1"/>
          <p:nvPr/>
        </p:nvSpPr>
        <p:spPr>
          <a:xfrm>
            <a:off x="1907704" y="6139934"/>
            <a:ext cx="45774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实操样题</a:t>
            </a:r>
          </a:p>
        </p:txBody>
      </p:sp>
    </p:spTree>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pic>
        <p:nvPicPr>
          <p:cNvPr id="6" name="图片 5">
            <a:extLst>
              <a:ext uri="{FF2B5EF4-FFF2-40B4-BE49-F238E27FC236}">
                <a16:creationId xmlns:a16="http://schemas.microsoft.com/office/drawing/2014/main" xmlns="" id="{CEF87FB1-A4ED-23E9-889F-FB8E218A3D7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347" r="9258" b="3268"/>
          <a:stretch/>
        </p:blipFill>
        <p:spPr bwMode="auto">
          <a:xfrm>
            <a:off x="611560" y="1285131"/>
            <a:ext cx="7920880" cy="4937645"/>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xmlns="" id="{81E501A4-0143-5B6E-E8B4-700FBEB58148}"/>
              </a:ext>
            </a:extLst>
          </p:cNvPr>
          <p:cNvSpPr txBox="1"/>
          <p:nvPr/>
        </p:nvSpPr>
        <p:spPr>
          <a:xfrm>
            <a:off x="2016579" y="6060882"/>
            <a:ext cx="45774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实操样题</a:t>
            </a:r>
          </a:p>
        </p:txBody>
      </p:sp>
    </p:spTree>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4" name="文本框 3">
            <a:extLst>
              <a:ext uri="{FF2B5EF4-FFF2-40B4-BE49-F238E27FC236}">
                <a16:creationId xmlns:a16="http://schemas.microsoft.com/office/drawing/2014/main" xmlns="" id="{C093B597-B249-687D-0B82-F8FBAC315F20}"/>
              </a:ext>
            </a:extLst>
          </p:cNvPr>
          <p:cNvSpPr txBox="1"/>
          <p:nvPr/>
        </p:nvSpPr>
        <p:spPr>
          <a:xfrm>
            <a:off x="457200" y="1285131"/>
            <a:ext cx="8291264" cy="1546577"/>
          </a:xfrm>
          <a:prstGeom prst="rect">
            <a:avLst/>
          </a:prstGeom>
          <a:noFill/>
        </p:spPr>
        <p:txBody>
          <a:bodyPr wrap="square">
            <a:spAutoFit/>
          </a:bodyPr>
          <a:lstStyle/>
          <a:p>
            <a:pPr algn="l"/>
            <a:r>
              <a:rPr lang="en-US" altLang="zh-CN" sz="2400" b="1" kern="100" dirty="0">
                <a:solidFill>
                  <a:srgbClr val="00B050"/>
                </a:solidFill>
                <a:effectLst/>
                <a:latin typeface="宋体" panose="02010600030101010101" pitchFamily="2" charset="-122"/>
                <a:ea typeface="宋体" panose="02010600030101010101" pitchFamily="2" charset="-122"/>
                <a:cs typeface="Times New Roman" panose="02020603050405020304" pitchFamily="18" charset="0"/>
              </a:rPr>
              <a:t>3.2</a:t>
            </a:r>
            <a:r>
              <a:rPr lang="zh-CN" altLang="zh-CN" sz="24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平面铣削加工工艺选择</a:t>
            </a:r>
            <a:endParaRPr lang="en-US" altLang="zh-CN" sz="24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endParaRPr>
          </a:p>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以加工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面为例，根据广州数控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990MA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数铣加工中心（不带刀库）的加工设备的具体情况，列举部分（可以平面铣编程部分）的加工铣削加工工艺。</a:t>
            </a:r>
          </a:p>
          <a:p>
            <a:pPr algn="l"/>
            <a:endParaRPr lang="en-US" altLang="zh-CN" sz="2400" b="1" kern="100" dirty="0">
              <a:solidFill>
                <a:srgbClr val="00B050"/>
              </a:solidFill>
              <a:latin typeface="Calibri" panose="020F0502020204030204" pitchFamily="34" charset="0"/>
              <a:ea typeface="宋体" panose="02010600030101010101" pitchFamily="2" charset="-122"/>
              <a:cs typeface="Times New Roman" panose="02020603050405020304" pitchFamily="18" charset="0"/>
            </a:endParaRPr>
          </a:p>
          <a:p>
            <a:pPr algn="l"/>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6" name="表格 5">
                <a:extLst>
                  <a:ext uri="{FF2B5EF4-FFF2-40B4-BE49-F238E27FC236}">
                    <a16:creationId xmlns:a16="http://schemas.microsoft.com/office/drawing/2014/main" xmlns="" id="{A8174F29-2411-4015-6C40-BB5D0EAA1434}"/>
                  </a:ext>
                </a:extLst>
              </p:cNvPr>
              <p:cNvGraphicFramePr>
                <a:graphicFrameLocks noGrp="1"/>
              </p:cNvGraphicFramePr>
              <p:nvPr>
                <p:extLst>
                  <p:ext uri="{D42A27DB-BD31-4B8C-83A1-F6EECF244321}">
                    <p14:modId xmlns:p14="http://schemas.microsoft.com/office/powerpoint/2010/main" val="44062752"/>
                  </p:ext>
                </p:extLst>
              </p:nvPr>
            </p:nvGraphicFramePr>
            <p:xfrm>
              <a:off x="1475656" y="2420888"/>
              <a:ext cx="6418702" cy="3660497"/>
            </p:xfrm>
            <a:graphic>
              <a:graphicData uri="http://schemas.openxmlformats.org/drawingml/2006/table">
                <a:tbl>
                  <a:tblPr firstRow="1" firstCol="1" bandRow="1">
                    <a:tableStyleId>{5C22544A-7EE6-4342-B048-85BDC9FD1C3A}</a:tableStyleId>
                  </a:tblPr>
                  <a:tblGrid>
                    <a:gridCol w="1447635">
                      <a:extLst>
                        <a:ext uri="{9D8B030D-6E8A-4147-A177-3AD203B41FA5}">
                          <a16:colId xmlns:a16="http://schemas.microsoft.com/office/drawing/2014/main" xmlns="" val="2240739656"/>
                        </a:ext>
                      </a:extLst>
                    </a:gridCol>
                    <a:gridCol w="863158">
                      <a:extLst>
                        <a:ext uri="{9D8B030D-6E8A-4147-A177-3AD203B41FA5}">
                          <a16:colId xmlns:a16="http://schemas.microsoft.com/office/drawing/2014/main" xmlns="" val="3616965736"/>
                        </a:ext>
                      </a:extLst>
                    </a:gridCol>
                    <a:gridCol w="944503">
                      <a:extLst>
                        <a:ext uri="{9D8B030D-6E8A-4147-A177-3AD203B41FA5}">
                          <a16:colId xmlns:a16="http://schemas.microsoft.com/office/drawing/2014/main" xmlns="" val="1664800060"/>
                        </a:ext>
                      </a:extLst>
                    </a:gridCol>
                    <a:gridCol w="1137320">
                      <a:extLst>
                        <a:ext uri="{9D8B030D-6E8A-4147-A177-3AD203B41FA5}">
                          <a16:colId xmlns:a16="http://schemas.microsoft.com/office/drawing/2014/main" xmlns="" val="4182465810"/>
                        </a:ext>
                      </a:extLst>
                    </a:gridCol>
                    <a:gridCol w="1057481">
                      <a:extLst>
                        <a:ext uri="{9D8B030D-6E8A-4147-A177-3AD203B41FA5}">
                          <a16:colId xmlns:a16="http://schemas.microsoft.com/office/drawing/2014/main" xmlns="" val="1819672095"/>
                        </a:ext>
                      </a:extLst>
                    </a:gridCol>
                    <a:gridCol w="968605">
                      <a:extLst>
                        <a:ext uri="{9D8B030D-6E8A-4147-A177-3AD203B41FA5}">
                          <a16:colId xmlns:a16="http://schemas.microsoft.com/office/drawing/2014/main" xmlns="" val="1368149100"/>
                        </a:ext>
                      </a:extLst>
                    </a:gridCol>
                  </a:tblGrid>
                  <a:tr h="480034">
                    <a:tc>
                      <a:txBody>
                        <a:bodyPr/>
                        <a:lstStyle/>
                        <a:p>
                          <a:pPr algn="ctr"/>
                          <a:r>
                            <a:rPr lang="zh-CN" sz="1300" kern="100">
                              <a:effectLst/>
                            </a:rPr>
                            <a:t>加工工序</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加工方式</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加工刀具</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主轴转速（</a:t>
                          </a:r>
                          <a:r>
                            <a:rPr lang="en-US" sz="1300" kern="100">
                              <a:effectLst/>
                            </a:rPr>
                            <a:t>r/m</a:t>
                          </a:r>
                          <a:r>
                            <a:rPr lang="zh-CN" sz="1300" kern="100">
                              <a:effectLst/>
                            </a:rPr>
                            <a:t>）</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进给率</a:t>
                          </a:r>
                          <a:r>
                            <a:rPr lang="en-US" sz="1300" kern="100">
                              <a:effectLst/>
                            </a:rPr>
                            <a:t>(mm/m)</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余量</a:t>
                          </a:r>
                          <a:r>
                            <a:rPr lang="en-US" sz="1300" kern="100">
                              <a:effectLst/>
                            </a:rPr>
                            <a:t>(mm)</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xmlns="" val="2870767998"/>
                      </a:ext>
                    </a:extLst>
                  </a:tr>
                  <a:tr h="482931">
                    <a:tc>
                      <a:txBody>
                        <a:bodyPr/>
                        <a:lstStyle/>
                        <a:p>
                          <a:pPr algn="ctr"/>
                          <a:r>
                            <a:rPr lang="zh-CN" sz="1300" kern="100">
                              <a:effectLst/>
                            </a:rPr>
                            <a:t>顶面加工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精加工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14:m>
                            <m:oMath xmlns:m="http://schemas.openxmlformats.org/officeDocument/2006/math">
                              <m:r>
                                <a:rPr lang="en-US" sz="1300" kern="100">
                                  <a:effectLst/>
                                  <a:latin typeface="Cambria Math" panose="02040503050406030204" pitchFamily="18" charset="0"/>
                                </a:rPr>
                                <m:t>∅</m:t>
                              </m:r>
                            </m:oMath>
                          </a14:m>
                          <a:r>
                            <a:rPr lang="en-US" sz="1300" kern="100">
                              <a:effectLst/>
                            </a:rPr>
                            <a:t>12</a:t>
                          </a:r>
                          <a:r>
                            <a:rPr lang="zh-CN" sz="1300" kern="100">
                              <a:effectLst/>
                            </a:rPr>
                            <a:t>平底刀</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4500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1000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xmlns="" val="311954086"/>
                      </a:ext>
                    </a:extLst>
                  </a:tr>
                  <a:tr h="513976">
                    <a:tc>
                      <a:txBody>
                        <a:bodyPr/>
                        <a:lstStyle/>
                        <a:p>
                          <a:pPr algn="ctr"/>
                          <a:r>
                            <a:rPr lang="zh-CN" sz="1300" kern="100">
                              <a:effectLst/>
                            </a:rPr>
                            <a:t>轴承孔</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∅42</m:t>
                                  </m:r>
                                </m:e>
                                <m:sub>
                                  <m:r>
                                    <a:rPr lang="en-US" sz="1300" kern="100">
                                      <a:effectLst/>
                                      <a:latin typeface="Cambria Math" panose="02040503050406030204" pitchFamily="18" charset="0"/>
                                    </a:rPr>
                                    <m:t>−0.018</m:t>
                                  </m:r>
                                </m:sub>
                                <m:sup>
                                  <m:r>
                                    <a:rPr lang="en-US" sz="1300" kern="100">
                                      <a:effectLst/>
                                      <a:latin typeface="Cambria Math" panose="02040503050406030204" pitchFamily="18" charset="0"/>
                                    </a:rPr>
                                    <m:t>+0.007</m:t>
                                  </m:r>
                                </m:sup>
                              </m:sSubSup>
                            </m:oMath>
                          </a14:m>
                          <a:r>
                            <a:rPr lang="zh-CN" sz="1300" kern="100">
                              <a:effectLst/>
                            </a:rPr>
                            <a:t>和孔</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∅37</m:t>
                                  </m:r>
                                </m:e>
                                <m:sub>
                                  <m:r>
                                    <a:rPr lang="en-US" sz="1300" kern="100">
                                      <a:effectLst/>
                                      <a:latin typeface="Cambria Math" panose="02040503050406030204" pitchFamily="18" charset="0"/>
                                    </a:rPr>
                                    <m:t>0</m:t>
                                  </m:r>
                                </m:sub>
                                <m:sup>
                                  <m:r>
                                    <a:rPr lang="en-US" sz="1300" kern="100">
                                      <a:effectLst/>
                                      <a:latin typeface="Cambria Math" panose="02040503050406030204" pitchFamily="18" charset="0"/>
                                    </a:rPr>
                                    <m:t>+0.039</m:t>
                                  </m:r>
                                </m:sup>
                              </m:sSubSup>
                            </m:oMath>
                          </a14:m>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粗加工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14:m>
                            <m:oMath xmlns:m="http://schemas.openxmlformats.org/officeDocument/2006/math">
                              <m:r>
                                <a:rPr lang="en-US" sz="1300" kern="100">
                                  <a:effectLst/>
                                  <a:latin typeface="Cambria Math" panose="02040503050406030204" pitchFamily="18" charset="0"/>
                                </a:rPr>
                                <m:t>∅</m:t>
                              </m:r>
                            </m:oMath>
                          </a14:m>
                          <a:r>
                            <a:rPr lang="en-US" sz="1300" kern="100">
                              <a:effectLst/>
                            </a:rPr>
                            <a:t>12</a:t>
                          </a:r>
                          <a:r>
                            <a:rPr lang="zh-CN" sz="1300" kern="100">
                              <a:effectLst/>
                            </a:rPr>
                            <a:t>平底刀</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2500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2000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0.2</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xmlns="" val="1599930710"/>
                      </a:ext>
                    </a:extLst>
                  </a:tr>
                  <a:tr h="513976">
                    <a:tc>
                      <a:txBody>
                        <a:bodyPr/>
                        <a:lstStyle/>
                        <a:p>
                          <a:pPr algn="ctr"/>
                          <a:r>
                            <a:rPr lang="zh-CN" sz="1300" kern="100">
                              <a:effectLst/>
                            </a:rPr>
                            <a:t>轴承孔</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∅42</m:t>
                                  </m:r>
                                </m:e>
                                <m:sub>
                                  <m:r>
                                    <a:rPr lang="en-US" sz="1300" kern="100">
                                      <a:effectLst/>
                                      <a:latin typeface="Cambria Math" panose="02040503050406030204" pitchFamily="18" charset="0"/>
                                    </a:rPr>
                                    <m:t>−0.018</m:t>
                                  </m:r>
                                </m:sub>
                                <m:sup>
                                  <m:r>
                                    <a:rPr lang="en-US" sz="1300" kern="100">
                                      <a:effectLst/>
                                      <a:latin typeface="Cambria Math" panose="02040503050406030204" pitchFamily="18" charset="0"/>
                                    </a:rPr>
                                    <m:t>+0.007</m:t>
                                  </m:r>
                                </m:sup>
                              </m:sSubSup>
                            </m:oMath>
                          </a14:m>
                          <a:r>
                            <a:rPr lang="zh-CN" sz="1300" kern="100">
                              <a:effectLst/>
                            </a:rPr>
                            <a:t>和孔</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∅37</m:t>
                                  </m:r>
                                </m:e>
                                <m:sub>
                                  <m:r>
                                    <a:rPr lang="en-US" sz="1300" kern="100">
                                      <a:effectLst/>
                                      <a:latin typeface="Cambria Math" panose="02040503050406030204" pitchFamily="18" charset="0"/>
                                    </a:rPr>
                                    <m:t>0</m:t>
                                  </m:r>
                                </m:sub>
                                <m:sup>
                                  <m:r>
                                    <a:rPr lang="en-US" sz="1300" kern="100">
                                      <a:effectLst/>
                                      <a:latin typeface="Cambria Math" panose="02040503050406030204" pitchFamily="18" charset="0"/>
                                    </a:rPr>
                                    <m:t>+0.039</m:t>
                                  </m:r>
                                </m:sup>
                              </m:sSubSup>
                            </m:oMath>
                          </a14:m>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精加工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14:m>
                            <m:oMath xmlns:m="http://schemas.openxmlformats.org/officeDocument/2006/math">
                              <m:r>
                                <a:rPr lang="en-US" sz="1300" kern="100">
                                  <a:effectLst/>
                                  <a:latin typeface="Cambria Math" panose="02040503050406030204" pitchFamily="18" charset="0"/>
                                </a:rPr>
                                <m:t>∅</m:t>
                              </m:r>
                            </m:oMath>
                          </a14:m>
                          <a:r>
                            <a:rPr lang="en-US" sz="1300" kern="100">
                              <a:effectLst/>
                            </a:rPr>
                            <a:t>12</a:t>
                          </a:r>
                          <a:r>
                            <a:rPr lang="zh-CN" sz="1300" kern="100">
                              <a:effectLst/>
                            </a:rPr>
                            <a:t>平底刀</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4500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1000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xmlns="" val="605302827"/>
                      </a:ext>
                    </a:extLst>
                  </a:tr>
                  <a:tr h="691763">
                    <a:tc>
                      <a:txBody>
                        <a:bodyPr/>
                        <a:lstStyle/>
                        <a:p>
                          <a:pPr algn="ctr"/>
                          <a:r>
                            <a:rPr lang="zh-CN" sz="1300" kern="100">
                              <a:effectLst/>
                            </a:rPr>
                            <a:t>外轮廓</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78</m:t>
                                  </m:r>
                                </m:e>
                                <m:sub>
                                  <m:r>
                                    <a:rPr lang="en-US" sz="1300" kern="100">
                                      <a:effectLst/>
                                      <a:latin typeface="Cambria Math" panose="02040503050406030204" pitchFamily="18" charset="0"/>
                                    </a:rPr>
                                    <m:t>−0.03</m:t>
                                  </m:r>
                                </m:sub>
                                <m:sup>
                                  <m:r>
                                    <a:rPr lang="en-US" sz="1300" kern="100">
                                      <a:effectLst/>
                                      <a:latin typeface="Cambria Math" panose="02040503050406030204" pitchFamily="18" charset="0"/>
                                    </a:rPr>
                                    <m:t>0</m:t>
                                  </m:r>
                                </m:sup>
                              </m:sSubSup>
                            </m:oMath>
                          </a14:m>
                          <a:r>
                            <a:rPr lang="en-US" sz="1300" kern="100">
                              <a:effectLst/>
                            </a:rPr>
                            <a:t>×</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74</m:t>
                                  </m:r>
                                </m:e>
                                <m:sub>
                                  <m:r>
                                    <a:rPr lang="en-US" sz="1300" kern="100">
                                      <a:effectLst/>
                                      <a:latin typeface="Cambria Math" panose="02040503050406030204" pitchFamily="18" charset="0"/>
                                    </a:rPr>
                                    <m:t>−0.03</m:t>
                                  </m:r>
                                </m:sub>
                                <m:sup>
                                  <m:r>
                                    <a:rPr lang="en-US" sz="1300" kern="100">
                                      <a:effectLst/>
                                      <a:latin typeface="Cambria Math" panose="02040503050406030204" pitchFamily="18" charset="0"/>
                                    </a:rPr>
                                    <m:t>0</m:t>
                                  </m:r>
                                </m:sup>
                              </m:sSubSup>
                            </m:oMath>
                          </a14:m>
                          <a:r>
                            <a:rPr lang="en-US" sz="1300" kern="100">
                              <a:effectLst/>
                            </a:rPr>
                            <a:t>×13</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粗加工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14:m>
                            <m:oMath xmlns:m="http://schemas.openxmlformats.org/officeDocument/2006/math">
                              <m:r>
                                <a:rPr lang="en-US" sz="1300" kern="100">
                                  <a:effectLst/>
                                  <a:latin typeface="Cambria Math" panose="02040503050406030204" pitchFamily="18" charset="0"/>
                                </a:rPr>
                                <m:t>∅</m:t>
                              </m:r>
                            </m:oMath>
                          </a14:m>
                          <a:r>
                            <a:rPr lang="en-US" sz="1300" kern="100">
                              <a:effectLst/>
                            </a:rPr>
                            <a:t>12</a:t>
                          </a:r>
                          <a:r>
                            <a:rPr lang="zh-CN" sz="1300" kern="100">
                              <a:effectLst/>
                            </a:rPr>
                            <a:t>平底刀</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2500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2000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0.2</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xmlns="" val="617152269"/>
                      </a:ext>
                    </a:extLst>
                  </a:tr>
                  <a:tr h="691763">
                    <a:tc>
                      <a:txBody>
                        <a:bodyPr/>
                        <a:lstStyle/>
                        <a:p>
                          <a:pPr algn="ctr"/>
                          <a:r>
                            <a:rPr lang="zh-CN" sz="1300" kern="100">
                              <a:effectLst/>
                            </a:rPr>
                            <a:t>外轮廓</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78</m:t>
                                  </m:r>
                                </m:e>
                                <m:sub>
                                  <m:r>
                                    <a:rPr lang="en-US" sz="1300" kern="100">
                                      <a:effectLst/>
                                      <a:latin typeface="Cambria Math" panose="02040503050406030204" pitchFamily="18" charset="0"/>
                                    </a:rPr>
                                    <m:t>−0.03</m:t>
                                  </m:r>
                                </m:sub>
                                <m:sup>
                                  <m:r>
                                    <a:rPr lang="en-US" sz="1300" kern="100">
                                      <a:effectLst/>
                                      <a:latin typeface="Cambria Math" panose="02040503050406030204" pitchFamily="18" charset="0"/>
                                    </a:rPr>
                                    <m:t>0</m:t>
                                  </m:r>
                                </m:sup>
                              </m:sSubSup>
                            </m:oMath>
                          </a14:m>
                          <a:r>
                            <a:rPr lang="en-US" sz="1300" kern="100">
                              <a:effectLst/>
                            </a:rPr>
                            <a:t>×</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74</m:t>
                                  </m:r>
                                </m:e>
                                <m:sub>
                                  <m:r>
                                    <a:rPr lang="en-US" sz="1300" kern="100">
                                      <a:effectLst/>
                                      <a:latin typeface="Cambria Math" panose="02040503050406030204" pitchFamily="18" charset="0"/>
                                    </a:rPr>
                                    <m:t>−0.03</m:t>
                                  </m:r>
                                </m:sub>
                                <m:sup>
                                  <m:r>
                                    <a:rPr lang="en-US" sz="1300" kern="100">
                                      <a:effectLst/>
                                      <a:latin typeface="Cambria Math" panose="02040503050406030204" pitchFamily="18" charset="0"/>
                                    </a:rPr>
                                    <m:t>0</m:t>
                                  </m:r>
                                </m:sup>
                              </m:sSubSup>
                            </m:oMath>
                          </a14:m>
                          <a:r>
                            <a:rPr lang="en-US" sz="1300" kern="100">
                              <a:effectLst/>
                            </a:rPr>
                            <a:t>×13</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精加工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14:m>
                            <m:oMath xmlns:m="http://schemas.openxmlformats.org/officeDocument/2006/math">
                              <m:r>
                                <a:rPr lang="en-US" sz="1300" kern="100">
                                  <a:effectLst/>
                                  <a:latin typeface="Cambria Math" panose="02040503050406030204" pitchFamily="18" charset="0"/>
                                </a:rPr>
                                <m:t>∅</m:t>
                              </m:r>
                            </m:oMath>
                          </a14:m>
                          <a:r>
                            <a:rPr lang="en-US" sz="1300" kern="100">
                              <a:effectLst/>
                            </a:rPr>
                            <a:t>12</a:t>
                          </a:r>
                          <a:r>
                            <a:rPr lang="zh-CN" sz="1300" kern="100">
                              <a:effectLst/>
                            </a:rPr>
                            <a:t>平底刀</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4500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1000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xmlns="" val="4245961124"/>
                      </a:ext>
                    </a:extLst>
                  </a:tr>
                  <a:tr h="282949">
                    <a:tc>
                      <a:txBody>
                        <a:bodyPr/>
                        <a:lstStyle/>
                        <a:p>
                          <a:pPr algn="ctr"/>
                          <a:r>
                            <a:rPr lang="en-US" sz="1300" kern="100">
                              <a:effectLst/>
                            </a:rPr>
                            <a:t>…</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 </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 </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 </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 </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dirty="0">
                              <a:effectLst/>
                            </a:rPr>
                            <a:t> </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xmlns="" val="2931160881"/>
                      </a:ext>
                    </a:extLst>
                  </a:tr>
                </a:tbl>
              </a:graphicData>
            </a:graphic>
          </p:graphicFrame>
        </mc:Choice>
        <mc:Fallback xmlns="">
          <p:graphicFrame>
            <p:nvGraphicFramePr>
              <p:cNvPr id="6" name="表格 5">
                <a:extLst>
                  <a:ext uri="{FF2B5EF4-FFF2-40B4-BE49-F238E27FC236}">
                    <a16:creationId xmlns:a16="http://schemas.microsoft.com/office/drawing/2014/main" id="{A8174F29-2411-4015-6C40-BB5D0EAA1434}"/>
                  </a:ext>
                </a:extLst>
              </p:cNvPr>
              <p:cNvGraphicFramePr>
                <a:graphicFrameLocks noGrp="1"/>
              </p:cNvGraphicFramePr>
              <p:nvPr>
                <p:extLst>
                  <p:ext uri="{D42A27DB-BD31-4B8C-83A1-F6EECF244321}">
                    <p14:modId xmlns:p14="http://schemas.microsoft.com/office/powerpoint/2010/main" val="44062752"/>
                  </p:ext>
                </p:extLst>
              </p:nvPr>
            </p:nvGraphicFramePr>
            <p:xfrm>
              <a:off x="1475656" y="2420888"/>
              <a:ext cx="6418702" cy="3671719"/>
            </p:xfrm>
            <a:graphic>
              <a:graphicData uri="http://schemas.openxmlformats.org/drawingml/2006/table">
                <a:tbl>
                  <a:tblPr firstRow="1" firstCol="1" bandRow="1">
                    <a:tableStyleId>{5C22544A-7EE6-4342-B048-85BDC9FD1C3A}</a:tableStyleId>
                  </a:tblPr>
                  <a:tblGrid>
                    <a:gridCol w="1447635">
                      <a:extLst>
                        <a:ext uri="{9D8B030D-6E8A-4147-A177-3AD203B41FA5}">
                          <a16:colId xmlns:a16="http://schemas.microsoft.com/office/drawing/2014/main" val="2240739656"/>
                        </a:ext>
                      </a:extLst>
                    </a:gridCol>
                    <a:gridCol w="863158">
                      <a:extLst>
                        <a:ext uri="{9D8B030D-6E8A-4147-A177-3AD203B41FA5}">
                          <a16:colId xmlns:a16="http://schemas.microsoft.com/office/drawing/2014/main" val="3616965736"/>
                        </a:ext>
                      </a:extLst>
                    </a:gridCol>
                    <a:gridCol w="944503">
                      <a:extLst>
                        <a:ext uri="{9D8B030D-6E8A-4147-A177-3AD203B41FA5}">
                          <a16:colId xmlns:a16="http://schemas.microsoft.com/office/drawing/2014/main" val="1664800060"/>
                        </a:ext>
                      </a:extLst>
                    </a:gridCol>
                    <a:gridCol w="1137320">
                      <a:extLst>
                        <a:ext uri="{9D8B030D-6E8A-4147-A177-3AD203B41FA5}">
                          <a16:colId xmlns:a16="http://schemas.microsoft.com/office/drawing/2014/main" val="4182465810"/>
                        </a:ext>
                      </a:extLst>
                    </a:gridCol>
                    <a:gridCol w="1057481">
                      <a:extLst>
                        <a:ext uri="{9D8B030D-6E8A-4147-A177-3AD203B41FA5}">
                          <a16:colId xmlns:a16="http://schemas.microsoft.com/office/drawing/2014/main" val="1819672095"/>
                        </a:ext>
                      </a:extLst>
                    </a:gridCol>
                    <a:gridCol w="968605">
                      <a:extLst>
                        <a:ext uri="{9D8B030D-6E8A-4147-A177-3AD203B41FA5}">
                          <a16:colId xmlns:a16="http://schemas.microsoft.com/office/drawing/2014/main" val="1368149100"/>
                        </a:ext>
                      </a:extLst>
                    </a:gridCol>
                  </a:tblGrid>
                  <a:tr h="482104">
                    <a:tc>
                      <a:txBody>
                        <a:bodyPr/>
                        <a:lstStyle/>
                        <a:p>
                          <a:pPr algn="ctr"/>
                          <a:r>
                            <a:rPr lang="zh-CN" sz="1300" kern="100">
                              <a:effectLst/>
                            </a:rPr>
                            <a:t>加工工序</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加工方式</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加工刀具</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主轴转速（</a:t>
                          </a:r>
                          <a:r>
                            <a:rPr lang="en-US" sz="1300" kern="100">
                              <a:effectLst/>
                            </a:rPr>
                            <a:t>r/m</a:t>
                          </a:r>
                          <a:r>
                            <a:rPr lang="zh-CN" sz="1300" kern="100">
                              <a:effectLst/>
                            </a:rPr>
                            <a:t>）</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进给率</a:t>
                          </a:r>
                          <a:r>
                            <a:rPr lang="en-US" sz="1300" kern="100">
                              <a:effectLst/>
                            </a:rPr>
                            <a:t>(mm/m)</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余量</a:t>
                          </a:r>
                          <a:r>
                            <a:rPr lang="en-US" sz="1300" kern="100">
                              <a:effectLst/>
                            </a:rPr>
                            <a:t>(mm)</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val="2870767998"/>
                      </a:ext>
                    </a:extLst>
                  </a:tr>
                  <a:tr h="482931">
                    <a:tc>
                      <a:txBody>
                        <a:bodyPr/>
                        <a:lstStyle/>
                        <a:p>
                          <a:pPr algn="ctr"/>
                          <a:r>
                            <a:rPr lang="zh-CN" sz="1300" kern="100">
                              <a:effectLst/>
                            </a:rPr>
                            <a:t>顶面加工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zh-CN" sz="1300" kern="100">
                              <a:effectLst/>
                            </a:rPr>
                            <a:t>精加工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endParaRPr lang="zh-CN"/>
                        </a:p>
                      </a:txBody>
                      <a:tcPr marL="81345" marR="81345" marT="42932" marB="42932" anchor="ctr">
                        <a:blipFill>
                          <a:blip r:embed="rId2"/>
                          <a:stretch>
                            <a:fillRect l="-243590" t="-101266" r="-335256" b="-573418"/>
                          </a:stretch>
                        </a:blipFill>
                      </a:tcPr>
                    </a:tc>
                    <a:tc>
                      <a:txBody>
                        <a:bodyPr/>
                        <a:lstStyle/>
                        <a:p>
                          <a:pPr algn="ctr"/>
                          <a:r>
                            <a:rPr lang="en-US" sz="1300" kern="100">
                              <a:effectLst/>
                            </a:rPr>
                            <a:t>4500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1000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val="311954086"/>
                      </a:ext>
                    </a:extLst>
                  </a:tr>
                  <a:tr h="516394">
                    <a:tc>
                      <a:txBody>
                        <a:bodyPr/>
                        <a:lstStyle/>
                        <a:p>
                          <a:endParaRPr lang="zh-CN"/>
                        </a:p>
                      </a:txBody>
                      <a:tcPr marL="81345" marR="81345" marT="42932" marB="42932" anchor="ctr">
                        <a:blipFill>
                          <a:blip r:embed="rId2"/>
                          <a:stretch>
                            <a:fillRect l="-420" t="-187059" r="-344538" b="-432941"/>
                          </a:stretch>
                        </a:blipFill>
                      </a:tcPr>
                    </a:tc>
                    <a:tc>
                      <a:txBody>
                        <a:bodyPr/>
                        <a:lstStyle/>
                        <a:p>
                          <a:pPr algn="ctr"/>
                          <a:r>
                            <a:rPr lang="zh-CN" sz="1300" kern="100">
                              <a:effectLst/>
                            </a:rPr>
                            <a:t>粗加工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endParaRPr lang="zh-CN"/>
                        </a:p>
                      </a:txBody>
                      <a:tcPr marL="81345" marR="81345" marT="42932" marB="42932" anchor="ctr">
                        <a:blipFill>
                          <a:blip r:embed="rId2"/>
                          <a:stretch>
                            <a:fillRect l="-243590" t="-187059" r="-335256" b="-432941"/>
                          </a:stretch>
                        </a:blipFill>
                      </a:tcPr>
                    </a:tc>
                    <a:tc>
                      <a:txBody>
                        <a:bodyPr/>
                        <a:lstStyle/>
                        <a:p>
                          <a:pPr algn="ctr"/>
                          <a:r>
                            <a:rPr lang="en-US" sz="1300" kern="100">
                              <a:effectLst/>
                            </a:rPr>
                            <a:t>2500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2000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0.2</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val="1599930710"/>
                      </a:ext>
                    </a:extLst>
                  </a:tr>
                  <a:tr h="516394">
                    <a:tc>
                      <a:txBody>
                        <a:bodyPr/>
                        <a:lstStyle/>
                        <a:p>
                          <a:endParaRPr lang="zh-CN"/>
                        </a:p>
                      </a:txBody>
                      <a:tcPr marL="81345" marR="81345" marT="42932" marB="42932" anchor="ctr">
                        <a:blipFill>
                          <a:blip r:embed="rId2"/>
                          <a:stretch>
                            <a:fillRect l="-420" t="-287059" r="-344538" b="-332941"/>
                          </a:stretch>
                        </a:blipFill>
                      </a:tcPr>
                    </a:tc>
                    <a:tc>
                      <a:txBody>
                        <a:bodyPr/>
                        <a:lstStyle/>
                        <a:p>
                          <a:pPr algn="ctr"/>
                          <a:r>
                            <a:rPr lang="zh-CN" sz="1300" kern="100">
                              <a:effectLst/>
                            </a:rPr>
                            <a:t>精加工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endParaRPr lang="zh-CN"/>
                        </a:p>
                      </a:txBody>
                      <a:tcPr marL="81345" marR="81345" marT="42932" marB="42932" anchor="ctr">
                        <a:blipFill>
                          <a:blip r:embed="rId2"/>
                          <a:stretch>
                            <a:fillRect l="-243590" t="-287059" r="-335256" b="-332941"/>
                          </a:stretch>
                        </a:blipFill>
                      </a:tcPr>
                    </a:tc>
                    <a:tc>
                      <a:txBody>
                        <a:bodyPr/>
                        <a:lstStyle/>
                        <a:p>
                          <a:pPr algn="ctr"/>
                          <a:r>
                            <a:rPr lang="en-US" sz="1300" kern="100">
                              <a:effectLst/>
                            </a:rPr>
                            <a:t>4500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1000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val="605302827"/>
                      </a:ext>
                    </a:extLst>
                  </a:tr>
                  <a:tr h="694956">
                    <a:tc>
                      <a:txBody>
                        <a:bodyPr/>
                        <a:lstStyle/>
                        <a:p>
                          <a:endParaRPr lang="zh-CN"/>
                        </a:p>
                      </a:txBody>
                      <a:tcPr marL="81345" marR="81345" marT="42932" marB="42932" anchor="ctr">
                        <a:blipFill>
                          <a:blip r:embed="rId2"/>
                          <a:stretch>
                            <a:fillRect l="-420" t="-288596" r="-344538" b="-148246"/>
                          </a:stretch>
                        </a:blipFill>
                      </a:tcPr>
                    </a:tc>
                    <a:tc>
                      <a:txBody>
                        <a:bodyPr/>
                        <a:lstStyle/>
                        <a:p>
                          <a:pPr algn="ctr"/>
                          <a:r>
                            <a:rPr lang="zh-CN" sz="1300" kern="100">
                              <a:effectLst/>
                            </a:rPr>
                            <a:t>粗加工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endParaRPr lang="zh-CN"/>
                        </a:p>
                      </a:txBody>
                      <a:tcPr marL="81345" marR="81345" marT="42932" marB="42932" anchor="ctr">
                        <a:blipFill>
                          <a:blip r:embed="rId2"/>
                          <a:stretch>
                            <a:fillRect l="-243590" t="-288596" r="-335256" b="-148246"/>
                          </a:stretch>
                        </a:blipFill>
                      </a:tcPr>
                    </a:tc>
                    <a:tc>
                      <a:txBody>
                        <a:bodyPr/>
                        <a:lstStyle/>
                        <a:p>
                          <a:pPr algn="ctr"/>
                          <a:r>
                            <a:rPr lang="en-US" sz="1300" kern="100">
                              <a:effectLst/>
                            </a:rPr>
                            <a:t>2500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2000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0.2</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val="617152269"/>
                      </a:ext>
                    </a:extLst>
                  </a:tr>
                  <a:tr h="694956">
                    <a:tc>
                      <a:txBody>
                        <a:bodyPr/>
                        <a:lstStyle/>
                        <a:p>
                          <a:endParaRPr lang="zh-CN"/>
                        </a:p>
                      </a:txBody>
                      <a:tcPr marL="81345" marR="81345" marT="42932" marB="42932" anchor="ctr">
                        <a:blipFill>
                          <a:blip r:embed="rId2"/>
                          <a:stretch>
                            <a:fillRect l="-420" t="-388596" r="-344538" b="-48246"/>
                          </a:stretch>
                        </a:blipFill>
                      </a:tcPr>
                    </a:tc>
                    <a:tc>
                      <a:txBody>
                        <a:bodyPr/>
                        <a:lstStyle/>
                        <a:p>
                          <a:pPr algn="ctr"/>
                          <a:r>
                            <a:rPr lang="zh-CN" sz="1300" kern="100">
                              <a:effectLst/>
                            </a:rPr>
                            <a:t>精加工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endParaRPr lang="zh-CN"/>
                        </a:p>
                      </a:txBody>
                      <a:tcPr marL="81345" marR="81345" marT="42932" marB="42932" anchor="ctr">
                        <a:blipFill>
                          <a:blip r:embed="rId2"/>
                          <a:stretch>
                            <a:fillRect l="-243590" t="-388596" r="-335256" b="-48246"/>
                          </a:stretch>
                        </a:blipFill>
                      </a:tcPr>
                    </a:tc>
                    <a:tc>
                      <a:txBody>
                        <a:bodyPr/>
                        <a:lstStyle/>
                        <a:p>
                          <a:pPr algn="ctr"/>
                          <a:r>
                            <a:rPr lang="en-US" sz="1300" kern="100">
                              <a:effectLst/>
                            </a:rPr>
                            <a:t>4500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1000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val="4245961124"/>
                      </a:ext>
                    </a:extLst>
                  </a:tr>
                  <a:tr h="283984">
                    <a:tc>
                      <a:txBody>
                        <a:bodyPr/>
                        <a:lstStyle/>
                        <a:p>
                          <a:pPr algn="ctr"/>
                          <a:r>
                            <a:rPr lang="en-US" sz="1300" kern="100">
                              <a:effectLst/>
                            </a:rPr>
                            <a:t>…</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 </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 </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 </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a:effectLst/>
                            </a:rPr>
                            <a:t> </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tc>
                      <a:txBody>
                        <a:bodyPr/>
                        <a:lstStyle/>
                        <a:p>
                          <a:pPr algn="ctr"/>
                          <a:r>
                            <a:rPr lang="en-US" sz="1300" kern="100" dirty="0">
                              <a:effectLst/>
                            </a:rPr>
                            <a:t> </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1345" marR="81345" marT="42932" marB="42932" anchor="ctr"/>
                    </a:tc>
                    <a:extLst>
                      <a:ext uri="{0D108BD9-81ED-4DB2-BD59-A6C34878D82A}">
                        <a16:rowId xmlns:a16="http://schemas.microsoft.com/office/drawing/2014/main" val="2931160881"/>
                      </a:ext>
                    </a:extLst>
                  </a:tr>
                </a:tbl>
              </a:graphicData>
            </a:graphic>
          </p:graphicFrame>
        </mc:Fallback>
      </mc:AlternateContent>
      <p:sp>
        <p:nvSpPr>
          <p:cNvPr id="8" name="文本框 7">
            <a:extLst>
              <a:ext uri="{FF2B5EF4-FFF2-40B4-BE49-F238E27FC236}">
                <a16:creationId xmlns:a16="http://schemas.microsoft.com/office/drawing/2014/main" xmlns="" id="{FE8F84A4-2CBC-6749-2B28-B9463A37EA96}"/>
              </a:ext>
            </a:extLst>
          </p:cNvPr>
          <p:cNvSpPr txBox="1"/>
          <p:nvPr/>
        </p:nvSpPr>
        <p:spPr>
          <a:xfrm>
            <a:off x="3743969" y="6061640"/>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2-1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加工工艺</a:t>
            </a:r>
            <a:endParaRPr lang="zh-CN" altLang="en-US" dirty="0"/>
          </a:p>
        </p:txBody>
      </p:sp>
    </p:spTree>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pic>
        <p:nvPicPr>
          <p:cNvPr id="6" name="https://photo-static-api.fotomore.com/creative/vcg/400/new/VCG41N1037666444.jpg?uid=386&amp;timestamp=1702903236&amp;sign=0f047d00b979b0fa3104885a4b1f8d84" descr="彩色闪亮的3d箭头。玻璃的网络图标">
            <a:hlinkClick r:id="rId3" action="ppaction://hlinksldjump"/>
          </p:cNvPr>
          <p:cNvPicPr>
            <a:picLocks noChangeAspect="1"/>
          </p:cNvPicPr>
          <p:nvPr>
            <p:custDataLst>
              <p:tags r:id="rId1"/>
            </p:custDataLst>
          </p:nvPr>
        </p:nvPicPr>
        <p:blipFill>
          <a:blip r:embed="rId4"/>
          <a:srcRect l="50398" r="4454" b="69954"/>
          <a:stretch>
            <a:fillRect/>
          </a:stretch>
        </p:blipFill>
        <p:spPr>
          <a:xfrm flipH="1">
            <a:off x="8532495" y="6475730"/>
            <a:ext cx="611505" cy="356235"/>
          </a:xfrm>
          <a:prstGeom prst="rect">
            <a:avLst/>
          </a:prstGeom>
        </p:spPr>
      </p:pic>
      <p:sp>
        <p:nvSpPr>
          <p:cNvPr id="8" name="文本框 7">
            <a:extLst>
              <a:ext uri="{FF2B5EF4-FFF2-40B4-BE49-F238E27FC236}">
                <a16:creationId xmlns:a16="http://schemas.microsoft.com/office/drawing/2014/main" xmlns="" id="{B10F2E7D-8701-78C6-138E-5A4486B2FB55}"/>
              </a:ext>
            </a:extLst>
          </p:cNvPr>
          <p:cNvSpPr txBox="1"/>
          <p:nvPr/>
        </p:nvSpPr>
        <p:spPr>
          <a:xfrm>
            <a:off x="422176" y="1285131"/>
            <a:ext cx="4577442" cy="461665"/>
          </a:xfrm>
          <a:prstGeom prst="rect">
            <a:avLst/>
          </a:prstGeom>
          <a:noFill/>
        </p:spPr>
        <p:txBody>
          <a:bodyPr wrap="square">
            <a:spAutoFit/>
          </a:bodyPr>
          <a:lstStyle/>
          <a:p>
            <a:pPr algn="l"/>
            <a:r>
              <a:rPr lang="en-US" altLang="zh-CN" sz="2400" b="1" kern="100" dirty="0">
                <a:solidFill>
                  <a:srgbClr val="00B050"/>
                </a:solidFill>
                <a:effectLst/>
                <a:latin typeface="宋体" panose="02010600030101010101" pitchFamily="2" charset="-122"/>
                <a:ea typeface="宋体" panose="02010600030101010101" pitchFamily="2" charset="-122"/>
                <a:cs typeface="Times New Roman" panose="02020603050405020304" pitchFamily="18" charset="0"/>
              </a:rPr>
              <a:t>3.3 </a:t>
            </a:r>
            <a:r>
              <a:rPr lang="zh-CN" altLang="zh-CN" sz="24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编程工序的确定</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xmlns="" id="{A5481960-CA6A-FB59-839B-AC3856BBA471}"/>
                  </a:ext>
                </a:extLst>
              </p:cNvPr>
              <p:cNvSpPr txBox="1"/>
              <p:nvPr/>
            </p:nvSpPr>
            <p:spPr>
              <a:xfrm>
                <a:off x="422176" y="1771948"/>
                <a:ext cx="8326288" cy="653640"/>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下面以轴承孔</a:t>
                </a:r>
                <a14:m>
                  <m:oMath xmlns:m="http://schemas.openxmlformats.org/officeDocument/2006/math">
                    <m:sSubSup>
                      <m:sSubSupPr>
                        <m:ctrlPr>
                          <a:rPr lang="zh-CN" altLang="zh-CN" i="1">
                            <a:effectLst/>
                            <a:latin typeface="Cambria Math"/>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∅42</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−0.018</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+0.007</m:t>
                        </m:r>
                      </m:sup>
                    </m:sSubSup>
                  </m:oMath>
                </a14:m>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和孔</a:t>
                </a:r>
                <a14:m>
                  <m:oMath xmlns:m="http://schemas.openxmlformats.org/officeDocument/2006/math">
                    <m:sSubSup>
                      <m:sSubSupPr>
                        <m:ctrlPr>
                          <a:rPr lang="zh-CN" altLang="zh-CN" i="1">
                            <a:effectLst/>
                            <a:latin typeface="Cambria Math"/>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∅37</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+0.039</m:t>
                        </m:r>
                      </m:sup>
                    </m:sSubSup>
                  </m:oMath>
                </a14:m>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的加工为例。根据图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2-3-3</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的轴承座零件图，利用</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NX UG 12.0</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建立图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2-3-4</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所示的模型。</a:t>
                </a:r>
                <a:endParaRPr lang="zh-CN" altLang="en-US" dirty="0"/>
              </a:p>
            </p:txBody>
          </p:sp>
        </mc:Choice>
        <mc:Fallback xmlns="">
          <p:sp>
            <p:nvSpPr>
              <p:cNvPr id="10" name="文本框 9">
                <a:extLst>
                  <a:ext uri="{FF2B5EF4-FFF2-40B4-BE49-F238E27FC236}">
                    <a16:creationId xmlns:a16="http://schemas.microsoft.com/office/drawing/2014/main" id="{A5481960-CA6A-FB59-839B-AC3856BBA471}"/>
                  </a:ext>
                </a:extLst>
              </p:cNvPr>
              <p:cNvSpPr txBox="1">
                <a:spLocks noRot="1" noChangeAspect="1" noMove="1" noResize="1" noEditPoints="1" noAdjustHandles="1" noChangeArrowheads="1" noChangeShapeType="1" noTextEdit="1"/>
              </p:cNvSpPr>
              <p:nvPr/>
            </p:nvSpPr>
            <p:spPr>
              <a:xfrm>
                <a:off x="422176" y="1771948"/>
                <a:ext cx="8326288" cy="653640"/>
              </a:xfrm>
              <a:prstGeom prst="rect">
                <a:avLst/>
              </a:prstGeom>
              <a:blipFill>
                <a:blip r:embed="rId5"/>
                <a:stretch>
                  <a:fillRect l="-586" t="-7477" r="-293" b="-14953"/>
                </a:stretch>
              </a:blipFill>
            </p:spPr>
            <p:txBody>
              <a:bodyPr/>
              <a:lstStyle/>
              <a:p>
                <a:r>
                  <a:rPr lang="zh-CN" altLang="en-US">
                    <a:noFill/>
                  </a:rPr>
                  <a:t> </a:t>
                </a:r>
              </a:p>
            </p:txBody>
          </p:sp>
        </mc:Fallback>
      </mc:AlternateContent>
      <p:pic>
        <p:nvPicPr>
          <p:cNvPr id="11" name="图片 10">
            <a:extLst>
              <a:ext uri="{FF2B5EF4-FFF2-40B4-BE49-F238E27FC236}">
                <a16:creationId xmlns:a16="http://schemas.microsoft.com/office/drawing/2014/main" xmlns="" id="{99858D84-E1AF-6B21-6485-C0002E3E515A}"/>
              </a:ext>
            </a:extLst>
          </p:cNvPr>
          <p:cNvPicPr>
            <a:picLocks noChangeAspect="1"/>
          </p:cNvPicPr>
          <p:nvPr/>
        </p:nvPicPr>
        <p:blipFill>
          <a:blip r:embed="rId6"/>
          <a:stretch>
            <a:fillRect/>
          </a:stretch>
        </p:blipFill>
        <p:spPr>
          <a:xfrm>
            <a:off x="1405717" y="2421781"/>
            <a:ext cx="2448272" cy="2359558"/>
          </a:xfrm>
          <a:prstGeom prst="rect">
            <a:avLst/>
          </a:prstGeom>
        </p:spPr>
      </p:pic>
      <p:pic>
        <p:nvPicPr>
          <p:cNvPr id="12" name="图片 11">
            <a:extLst>
              <a:ext uri="{FF2B5EF4-FFF2-40B4-BE49-F238E27FC236}">
                <a16:creationId xmlns:a16="http://schemas.microsoft.com/office/drawing/2014/main" xmlns="" id="{268B5903-8A55-75AA-F4DA-02C750FB7B93}"/>
              </a:ext>
            </a:extLst>
          </p:cNvPr>
          <p:cNvPicPr>
            <a:picLocks noChangeAspect="1"/>
          </p:cNvPicPr>
          <p:nvPr/>
        </p:nvPicPr>
        <p:blipFill rotWithShape="1">
          <a:blip r:embed="rId7"/>
          <a:srcRect b="18957"/>
          <a:stretch/>
        </p:blipFill>
        <p:spPr bwMode="auto">
          <a:xfrm>
            <a:off x="4313617" y="2421780"/>
            <a:ext cx="2706655" cy="2312807"/>
          </a:xfrm>
          <a:prstGeom prst="rect">
            <a:avLst/>
          </a:prstGeom>
          <a:ln>
            <a:noFill/>
          </a:ln>
          <a:extLst>
            <a:ext uri="{53640926-AAD7-44D8-BBD7-CCE9431645EC}">
              <a14:shadowObscured xmlns:a14="http://schemas.microsoft.com/office/drawing/2010/main"/>
            </a:ext>
          </a:extLst>
        </p:spPr>
      </p:pic>
      <p:sp>
        <p:nvSpPr>
          <p:cNvPr id="14" name="文本框 13">
            <a:extLst>
              <a:ext uri="{FF2B5EF4-FFF2-40B4-BE49-F238E27FC236}">
                <a16:creationId xmlns:a16="http://schemas.microsoft.com/office/drawing/2014/main" xmlns="" id="{FE5DB68C-18B2-BC47-C03A-20E7455A4C7B}"/>
              </a:ext>
            </a:extLst>
          </p:cNvPr>
          <p:cNvSpPr txBox="1"/>
          <p:nvPr/>
        </p:nvSpPr>
        <p:spPr>
          <a:xfrm>
            <a:off x="1405717" y="4781339"/>
            <a:ext cx="4577442" cy="369332"/>
          </a:xfrm>
          <a:prstGeom prst="rect">
            <a:avLst/>
          </a:prstGeom>
          <a:noFill/>
        </p:spPr>
        <p:txBody>
          <a:bodyPr wrap="square">
            <a:spAutoFit/>
          </a:bodyPr>
          <a:lstStyle/>
          <a:p>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2-3-3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轴承座零件</a:t>
            </a:r>
            <a:endParaRPr lang="zh-CN" altLang="en-US" dirty="0"/>
          </a:p>
        </p:txBody>
      </p:sp>
      <p:sp>
        <p:nvSpPr>
          <p:cNvPr id="16" name="文本框 15">
            <a:extLst>
              <a:ext uri="{FF2B5EF4-FFF2-40B4-BE49-F238E27FC236}">
                <a16:creationId xmlns:a16="http://schemas.microsoft.com/office/drawing/2014/main" xmlns="" id="{59E813AD-6FD1-4850-9C60-91CB47E0ED19}"/>
              </a:ext>
            </a:extLst>
          </p:cNvPr>
          <p:cNvSpPr txBox="1"/>
          <p:nvPr/>
        </p:nvSpPr>
        <p:spPr>
          <a:xfrm>
            <a:off x="4572000" y="4777773"/>
            <a:ext cx="4577442" cy="369332"/>
          </a:xfrm>
          <a:prstGeom prst="rect">
            <a:avLst/>
          </a:prstGeom>
          <a:noFill/>
        </p:spPr>
        <p:txBody>
          <a:bodyPr wrap="square">
            <a:spAutoFit/>
          </a:bodyPr>
          <a:lstStyle/>
          <a:p>
            <a:r>
              <a:rPr lang="zh-CN"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2-3-4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模块选择</a:t>
            </a:r>
            <a:endParaRPr lang="zh-CN" altLang="en-US" dirty="0"/>
          </a:p>
        </p:txBody>
      </p:sp>
      <p:sp>
        <p:nvSpPr>
          <p:cNvPr id="18" name="文本框 17">
            <a:extLst>
              <a:ext uri="{FF2B5EF4-FFF2-40B4-BE49-F238E27FC236}">
                <a16:creationId xmlns:a16="http://schemas.microsoft.com/office/drawing/2014/main" xmlns="" id="{F9F3AFE7-82C5-560C-EAE8-C624901CCDE2}"/>
              </a:ext>
            </a:extLst>
          </p:cNvPr>
          <p:cNvSpPr txBox="1"/>
          <p:nvPr/>
        </p:nvSpPr>
        <p:spPr>
          <a:xfrm>
            <a:off x="646156" y="5067839"/>
            <a:ext cx="4577442" cy="923330"/>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加工步骤：</a:t>
            </a: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进入加工模块：</a:t>
            </a:r>
          </a:p>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）打开建模文件“图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Tree>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0" name="文本框 99"/>
          <p:cNvSpPr txBox="1"/>
          <p:nvPr/>
        </p:nvSpPr>
        <p:spPr>
          <a:xfrm>
            <a:off x="246697" y="1285131"/>
            <a:ext cx="8650605" cy="2200346"/>
          </a:xfrm>
          <a:prstGeom prst="rect">
            <a:avLst/>
          </a:prstGeom>
          <a:noFill/>
          <a:ln w="9525">
            <a:noFill/>
          </a:ln>
        </p:spPr>
        <p:txBody>
          <a:bodyPr wrap="square">
            <a:spAutoFit/>
          </a:bodyPr>
          <a:lstStyle/>
          <a:p>
            <a:pPr marL="0" marR="0" lvl="0" indent="0" algn="l" defTabSz="914400" rtl="0" eaLnBrk="1" fontAlgn="base" latinLnBrk="0" hangingPunct="1">
              <a:lnSpc>
                <a:spcPct val="16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进入加工环境。在“应用模块”功能选项卡中选择            加工按钮，弹出的“加工环境”对话框中“要创建的</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CAM</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组装”模块选择                选项，再按            按钮（如图</a:t>
            </a:r>
            <a:r>
              <a:rPr kumimoji="0" lang="zh-CN" altLang="zh-CN" sz="1800" b="0"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图</a:t>
            </a:r>
            <a:r>
              <a:rPr kumimoji="0" lang="en-US" altLang="zh-CN" sz="1800" b="0"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2-3-4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）进入几何视图界面。点击        几何视图图标，进入几何视图界面。</a:t>
            </a:r>
            <a:endPar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双击                    图标，弹出“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MCS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铣削”对话框。</a:t>
            </a:r>
          </a:p>
        </p:txBody>
      </p:sp>
      <p:pic>
        <p:nvPicPr>
          <p:cNvPr id="17" name="图片 16">
            <a:extLst>
              <a:ext uri="{FF2B5EF4-FFF2-40B4-BE49-F238E27FC236}">
                <a16:creationId xmlns:a16="http://schemas.microsoft.com/office/drawing/2014/main" xmlns="" id="{2F9805D7-7282-8E27-DB68-CD36B7F64466}"/>
              </a:ext>
            </a:extLst>
          </p:cNvPr>
          <p:cNvPicPr>
            <a:picLocks noChangeAspect="1"/>
          </p:cNvPicPr>
          <p:nvPr/>
        </p:nvPicPr>
        <p:blipFill rotWithShape="1">
          <a:blip r:embed="rId2"/>
          <a:srcRect b="40000"/>
          <a:stretch/>
        </p:blipFill>
        <p:spPr bwMode="auto">
          <a:xfrm>
            <a:off x="5880588" y="1303589"/>
            <a:ext cx="419100" cy="314325"/>
          </a:xfrm>
          <a:prstGeom prst="rect">
            <a:avLst/>
          </a:prstGeom>
          <a:ln>
            <a:noFill/>
          </a:ln>
          <a:extLst>
            <a:ext uri="{53640926-AAD7-44D8-BBD7-CCE9431645EC}">
              <a14:shadowObscured xmlns:a14="http://schemas.microsoft.com/office/drawing/2010/main"/>
            </a:ext>
          </a:extLst>
        </p:spPr>
      </p:pic>
      <p:pic>
        <p:nvPicPr>
          <p:cNvPr id="18" name="图片 17">
            <a:extLst>
              <a:ext uri="{FF2B5EF4-FFF2-40B4-BE49-F238E27FC236}">
                <a16:creationId xmlns:a16="http://schemas.microsoft.com/office/drawing/2014/main" xmlns="" id="{605406A2-C847-295A-C6CB-8497C27B3B71}"/>
              </a:ext>
            </a:extLst>
          </p:cNvPr>
          <p:cNvPicPr>
            <a:picLocks noChangeAspect="1"/>
          </p:cNvPicPr>
          <p:nvPr/>
        </p:nvPicPr>
        <p:blipFill>
          <a:blip r:embed="rId3"/>
          <a:stretch>
            <a:fillRect/>
          </a:stretch>
        </p:blipFill>
        <p:spPr>
          <a:xfrm>
            <a:off x="5220072" y="1960871"/>
            <a:ext cx="762000" cy="152400"/>
          </a:xfrm>
          <a:prstGeom prst="rect">
            <a:avLst/>
          </a:prstGeom>
        </p:spPr>
      </p:pic>
      <p:pic>
        <p:nvPicPr>
          <p:cNvPr id="19" name="图片 18">
            <a:extLst>
              <a:ext uri="{FF2B5EF4-FFF2-40B4-BE49-F238E27FC236}">
                <a16:creationId xmlns:a16="http://schemas.microsoft.com/office/drawing/2014/main" xmlns="" id="{5702A820-F392-1091-070B-A2F2A1ED0B14}"/>
              </a:ext>
            </a:extLst>
          </p:cNvPr>
          <p:cNvPicPr>
            <a:picLocks noChangeAspect="1"/>
          </p:cNvPicPr>
          <p:nvPr/>
        </p:nvPicPr>
        <p:blipFill>
          <a:blip r:embed="rId4"/>
          <a:stretch>
            <a:fillRect/>
          </a:stretch>
        </p:blipFill>
        <p:spPr>
          <a:xfrm>
            <a:off x="7380312" y="1899276"/>
            <a:ext cx="444500" cy="213995"/>
          </a:xfrm>
          <a:prstGeom prst="rect">
            <a:avLst/>
          </a:prstGeom>
        </p:spPr>
      </p:pic>
      <p:pic>
        <p:nvPicPr>
          <p:cNvPr id="2" name="图片 1">
            <a:extLst>
              <a:ext uri="{FF2B5EF4-FFF2-40B4-BE49-F238E27FC236}">
                <a16:creationId xmlns:a16="http://schemas.microsoft.com/office/drawing/2014/main" xmlns="" id="{11BA833B-D2C3-2792-621D-C2928E92DB07}"/>
              </a:ext>
            </a:extLst>
          </p:cNvPr>
          <p:cNvPicPr>
            <a:picLocks noChangeAspect="1"/>
          </p:cNvPicPr>
          <p:nvPr/>
        </p:nvPicPr>
        <p:blipFill>
          <a:blip r:embed="rId5"/>
          <a:stretch>
            <a:fillRect/>
          </a:stretch>
        </p:blipFill>
        <p:spPr>
          <a:xfrm>
            <a:off x="3563888" y="2780928"/>
            <a:ext cx="234950" cy="264160"/>
          </a:xfrm>
          <a:prstGeom prst="rect">
            <a:avLst/>
          </a:prstGeom>
        </p:spPr>
      </p:pic>
      <p:pic>
        <p:nvPicPr>
          <p:cNvPr id="3" name="图片 2">
            <a:extLst>
              <a:ext uri="{FF2B5EF4-FFF2-40B4-BE49-F238E27FC236}">
                <a16:creationId xmlns:a16="http://schemas.microsoft.com/office/drawing/2014/main" xmlns="" id="{09D05F02-4AFB-9077-8D3A-13537CD18AA5}"/>
              </a:ext>
            </a:extLst>
          </p:cNvPr>
          <p:cNvPicPr>
            <a:picLocks noChangeAspect="1"/>
          </p:cNvPicPr>
          <p:nvPr/>
        </p:nvPicPr>
        <p:blipFill>
          <a:blip r:embed="rId6"/>
          <a:stretch>
            <a:fillRect/>
          </a:stretch>
        </p:blipFill>
        <p:spPr>
          <a:xfrm>
            <a:off x="899592" y="3213735"/>
            <a:ext cx="920750" cy="215265"/>
          </a:xfrm>
          <a:prstGeom prst="rect">
            <a:avLst/>
          </a:prstGeom>
        </p:spPr>
      </p:pic>
      <p:pic>
        <p:nvPicPr>
          <p:cNvPr id="4" name="图片 3">
            <a:extLst>
              <a:ext uri="{FF2B5EF4-FFF2-40B4-BE49-F238E27FC236}">
                <a16:creationId xmlns:a16="http://schemas.microsoft.com/office/drawing/2014/main" xmlns="" id="{E0D059AE-5044-90D5-2AF6-CBA9A22A91A3}"/>
              </a:ext>
            </a:extLst>
          </p:cNvPr>
          <p:cNvPicPr>
            <a:picLocks noChangeAspect="1"/>
          </p:cNvPicPr>
          <p:nvPr/>
        </p:nvPicPr>
        <p:blipFill rotWithShape="1">
          <a:blip r:embed="rId7"/>
          <a:srcRect b="18957"/>
          <a:stretch/>
        </p:blipFill>
        <p:spPr bwMode="auto">
          <a:xfrm>
            <a:off x="2843808" y="3609068"/>
            <a:ext cx="2666365" cy="2278380"/>
          </a:xfrm>
          <a:prstGeom prst="rect">
            <a:avLst/>
          </a:prstGeom>
          <a:ln>
            <a:noFill/>
          </a:ln>
          <a:extLst>
            <a:ext uri="{53640926-AAD7-44D8-BBD7-CCE9431645EC}">
              <a14:shadowObscured xmlns:a14="http://schemas.microsoft.com/office/drawing/2010/main"/>
            </a:ext>
          </a:extLst>
        </p:spPr>
      </p:pic>
      <p:sp>
        <p:nvSpPr>
          <p:cNvPr id="7" name="文本框 6">
            <a:extLst>
              <a:ext uri="{FF2B5EF4-FFF2-40B4-BE49-F238E27FC236}">
                <a16:creationId xmlns:a16="http://schemas.microsoft.com/office/drawing/2014/main" xmlns="" id="{B0ADC038-6907-D218-19AC-B1D8365B156A}"/>
              </a:ext>
            </a:extLst>
          </p:cNvPr>
          <p:cNvSpPr txBox="1"/>
          <p:nvPr/>
        </p:nvSpPr>
        <p:spPr>
          <a:xfrm>
            <a:off x="3221452" y="5921329"/>
            <a:ext cx="4577442" cy="369332"/>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模块选择</a:t>
            </a:r>
          </a:p>
        </p:txBody>
      </p:sp>
    </p:spTree>
    <p:extLst>
      <p:ext uri="{BB962C8B-B14F-4D97-AF65-F5344CB8AC3E}">
        <p14:creationId xmlns:p14="http://schemas.microsoft.com/office/powerpoint/2010/main" val="156771222"/>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3" name="文本框 12">
            <a:extLst>
              <a:ext uri="{FF2B5EF4-FFF2-40B4-BE49-F238E27FC236}">
                <a16:creationId xmlns:a16="http://schemas.microsoft.com/office/drawing/2014/main" xmlns="" id="{8370C639-2B8E-CBD9-F591-70075E1CCB2E}"/>
              </a:ext>
            </a:extLst>
          </p:cNvPr>
          <p:cNvSpPr txBox="1"/>
          <p:nvPr/>
        </p:nvSpPr>
        <p:spPr>
          <a:xfrm>
            <a:off x="457200" y="1285130"/>
            <a:ext cx="8291264" cy="203132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2</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）机床坐标系的设置</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在“</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MCS </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铣削”对话框点击         ，系统弹出“坐标系”对话框。单击         图标，弹出图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2-3-5</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所示“点”的对话框，在“</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Z”</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对话框中输入零件的高度“</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28”</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。点击        按键返回，得到图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2-3-6</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的机床坐标系的创建。</a:t>
            </a:r>
            <a:endPar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在“</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MCS </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铣削”对话框中的“安全设置”模块的安全设置选项，选择“平面”选项。点击           图标，弹出“平面”对话框，选择图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2-3-6</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所示的平面，在距离对话框输入值“</a:t>
            </a:r>
            <a:r>
              <a:rPr kumimoji="0" lang="en-US" altLang="zh-CN"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5”</a:t>
            </a:r>
            <a:r>
              <a:rPr kumimoji="0" lang="zh-CN" altLang="en-US" sz="1800" b="0" i="0" u="none" strike="noStrike" kern="1200" cap="none" spc="0" normalizeH="0" baseline="0" noProof="0" dirty="0">
                <a:ln>
                  <a:noFill/>
                </a:ln>
                <a:solidFill>
                  <a:srgbClr val="003366"/>
                </a:solidFill>
                <a:effectLst/>
                <a:uLnTx/>
                <a:uFillTx/>
                <a:latin typeface="Arial" panose="020B0604020202020204" pitchFamily="34" charset="0"/>
                <a:ea typeface="+mn-ea"/>
                <a:cs typeface="+mn-cs"/>
              </a:rPr>
              <a:t>。点击           完成安全平面的设置。</a:t>
            </a:r>
          </a:p>
        </p:txBody>
      </p:sp>
      <p:pic>
        <p:nvPicPr>
          <p:cNvPr id="16" name="图片 15">
            <a:extLst>
              <a:ext uri="{FF2B5EF4-FFF2-40B4-BE49-F238E27FC236}">
                <a16:creationId xmlns:a16="http://schemas.microsoft.com/office/drawing/2014/main" xmlns="" id="{34525734-733A-8002-CA43-C2DCA4C0F866}"/>
              </a:ext>
            </a:extLst>
          </p:cNvPr>
          <p:cNvPicPr>
            <a:picLocks noChangeAspect="1"/>
          </p:cNvPicPr>
          <p:nvPr/>
        </p:nvPicPr>
        <p:blipFill>
          <a:blip r:embed="rId2"/>
          <a:stretch>
            <a:fillRect/>
          </a:stretch>
        </p:blipFill>
        <p:spPr>
          <a:xfrm>
            <a:off x="3275856" y="1650283"/>
            <a:ext cx="228600" cy="228600"/>
          </a:xfrm>
          <a:prstGeom prst="rect">
            <a:avLst/>
          </a:prstGeom>
        </p:spPr>
      </p:pic>
      <p:pic>
        <p:nvPicPr>
          <p:cNvPr id="17" name="图片 16">
            <a:extLst>
              <a:ext uri="{FF2B5EF4-FFF2-40B4-BE49-F238E27FC236}">
                <a16:creationId xmlns:a16="http://schemas.microsoft.com/office/drawing/2014/main" xmlns="" id="{BCB6E4B4-90BE-EB1C-9E0A-F8D79AA913C6}"/>
              </a:ext>
            </a:extLst>
          </p:cNvPr>
          <p:cNvPicPr>
            <a:picLocks noChangeAspect="1"/>
          </p:cNvPicPr>
          <p:nvPr/>
        </p:nvPicPr>
        <p:blipFill>
          <a:blip r:embed="rId3"/>
          <a:stretch>
            <a:fillRect/>
          </a:stretch>
        </p:blipFill>
        <p:spPr>
          <a:xfrm>
            <a:off x="7164288" y="1585460"/>
            <a:ext cx="228600" cy="228600"/>
          </a:xfrm>
          <a:prstGeom prst="rect">
            <a:avLst/>
          </a:prstGeom>
        </p:spPr>
      </p:pic>
      <p:pic>
        <p:nvPicPr>
          <p:cNvPr id="18" name="图片 17">
            <a:extLst>
              <a:ext uri="{FF2B5EF4-FFF2-40B4-BE49-F238E27FC236}">
                <a16:creationId xmlns:a16="http://schemas.microsoft.com/office/drawing/2014/main" xmlns="" id="{6FF40E49-3E85-AE46-CAB6-F6B5BAB25544}"/>
              </a:ext>
            </a:extLst>
          </p:cNvPr>
          <p:cNvPicPr>
            <a:picLocks noChangeAspect="1"/>
          </p:cNvPicPr>
          <p:nvPr/>
        </p:nvPicPr>
        <p:blipFill>
          <a:blip r:embed="rId4"/>
          <a:stretch>
            <a:fillRect/>
          </a:stretch>
        </p:blipFill>
        <p:spPr>
          <a:xfrm>
            <a:off x="7831038" y="1915303"/>
            <a:ext cx="419100" cy="201930"/>
          </a:xfrm>
          <a:prstGeom prst="rect">
            <a:avLst/>
          </a:prstGeom>
        </p:spPr>
      </p:pic>
      <p:pic>
        <p:nvPicPr>
          <p:cNvPr id="22" name="图片 21">
            <a:extLst>
              <a:ext uri="{FF2B5EF4-FFF2-40B4-BE49-F238E27FC236}">
                <a16:creationId xmlns:a16="http://schemas.microsoft.com/office/drawing/2014/main" xmlns="" id="{6B8AA89E-FB75-9978-8351-720BA3466663}"/>
              </a:ext>
            </a:extLst>
          </p:cNvPr>
          <p:cNvPicPr>
            <a:picLocks noChangeAspect="1"/>
          </p:cNvPicPr>
          <p:nvPr/>
        </p:nvPicPr>
        <p:blipFill>
          <a:blip r:embed="rId5"/>
          <a:stretch>
            <a:fillRect/>
          </a:stretch>
        </p:blipFill>
        <p:spPr>
          <a:xfrm>
            <a:off x="1004970" y="2680990"/>
            <a:ext cx="228600" cy="228600"/>
          </a:xfrm>
          <a:prstGeom prst="rect">
            <a:avLst/>
          </a:prstGeom>
        </p:spPr>
      </p:pic>
      <p:pic>
        <p:nvPicPr>
          <p:cNvPr id="23" name="图片 22">
            <a:extLst>
              <a:ext uri="{FF2B5EF4-FFF2-40B4-BE49-F238E27FC236}">
                <a16:creationId xmlns:a16="http://schemas.microsoft.com/office/drawing/2014/main" xmlns="" id="{8B06ED08-2E4F-5E69-4CBC-84131B6F5070}"/>
              </a:ext>
            </a:extLst>
          </p:cNvPr>
          <p:cNvPicPr>
            <a:picLocks noChangeAspect="1"/>
          </p:cNvPicPr>
          <p:nvPr/>
        </p:nvPicPr>
        <p:blipFill>
          <a:blip r:embed="rId6"/>
          <a:stretch>
            <a:fillRect/>
          </a:stretch>
        </p:blipFill>
        <p:spPr>
          <a:xfrm>
            <a:off x="1811999" y="3031297"/>
            <a:ext cx="552450" cy="266700"/>
          </a:xfrm>
          <a:prstGeom prst="rect">
            <a:avLst/>
          </a:prstGeom>
        </p:spPr>
      </p:pic>
      <p:pic>
        <p:nvPicPr>
          <p:cNvPr id="4" name="图片 3">
            <a:extLst>
              <a:ext uri="{FF2B5EF4-FFF2-40B4-BE49-F238E27FC236}">
                <a16:creationId xmlns:a16="http://schemas.microsoft.com/office/drawing/2014/main" xmlns="" id="{43B4D161-737E-65A8-0123-62436A510B62}"/>
              </a:ext>
            </a:extLst>
          </p:cNvPr>
          <p:cNvPicPr>
            <a:picLocks noChangeAspect="1"/>
          </p:cNvPicPr>
          <p:nvPr/>
        </p:nvPicPr>
        <p:blipFill rotWithShape="1">
          <a:blip r:embed="rId7"/>
          <a:srcRect t="8078"/>
          <a:stretch/>
        </p:blipFill>
        <p:spPr bwMode="auto">
          <a:xfrm>
            <a:off x="405020" y="3369033"/>
            <a:ext cx="2642870" cy="2273300"/>
          </a:xfrm>
          <a:prstGeom prst="rect">
            <a:avLst/>
          </a:prstGeom>
          <a:ln>
            <a:noFill/>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xmlns="" id="{445FF35B-DA47-BE49-B4FD-6010AE925D54}"/>
              </a:ext>
            </a:extLst>
          </p:cNvPr>
          <p:cNvPicPr>
            <a:picLocks noChangeAspect="1"/>
          </p:cNvPicPr>
          <p:nvPr/>
        </p:nvPicPr>
        <p:blipFill rotWithShape="1">
          <a:blip r:embed="rId8"/>
          <a:srcRect t="4959" b="2060"/>
          <a:stretch/>
        </p:blipFill>
        <p:spPr bwMode="auto">
          <a:xfrm>
            <a:off x="3140257" y="3327004"/>
            <a:ext cx="2777061" cy="2245865"/>
          </a:xfrm>
          <a:prstGeom prst="rect">
            <a:avLst/>
          </a:prstGeom>
          <a:ln>
            <a:noFill/>
          </a:ln>
          <a:extLst>
            <a:ext uri="{53640926-AAD7-44D8-BBD7-CCE9431645EC}">
              <a14:shadowObscured xmlns:a14="http://schemas.microsoft.com/office/drawing/2010/main"/>
            </a:ext>
          </a:extLst>
        </p:spPr>
      </p:pic>
      <p:sp>
        <p:nvSpPr>
          <p:cNvPr id="10" name="文本框 9">
            <a:extLst>
              <a:ext uri="{FF2B5EF4-FFF2-40B4-BE49-F238E27FC236}">
                <a16:creationId xmlns:a16="http://schemas.microsoft.com/office/drawing/2014/main" xmlns="" id="{0F1A1504-BE35-19F7-A8D7-2CB55A73C946}"/>
              </a:ext>
            </a:extLst>
          </p:cNvPr>
          <p:cNvSpPr txBox="1"/>
          <p:nvPr/>
        </p:nvSpPr>
        <p:spPr>
          <a:xfrm>
            <a:off x="21162" y="5764040"/>
            <a:ext cx="6395499" cy="369332"/>
          </a:xfrm>
          <a:prstGeom prst="rect">
            <a:avLst/>
          </a:prstGeom>
          <a:noFill/>
        </p:spPr>
        <p:txBody>
          <a:bodyPr wrap="square">
            <a:spAutoFit/>
          </a:bodyPr>
          <a:lstStyle/>
          <a:p>
            <a:pPr indent="4000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坐标系旋转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坐标系旋转角度</a:t>
            </a:r>
          </a:p>
        </p:txBody>
      </p:sp>
      <p:pic>
        <p:nvPicPr>
          <p:cNvPr id="11" name="图片 10">
            <a:extLst>
              <a:ext uri="{FF2B5EF4-FFF2-40B4-BE49-F238E27FC236}">
                <a16:creationId xmlns:a16="http://schemas.microsoft.com/office/drawing/2014/main" xmlns="" id="{BFE8501D-74D9-0BBE-326F-2F15B19C25EE}"/>
              </a:ext>
            </a:extLst>
          </p:cNvPr>
          <p:cNvPicPr>
            <a:picLocks noChangeAspect="1"/>
          </p:cNvPicPr>
          <p:nvPr/>
        </p:nvPicPr>
        <p:blipFill rotWithShape="1">
          <a:blip r:embed="rId9"/>
          <a:srcRect r="1375"/>
          <a:stretch/>
        </p:blipFill>
        <p:spPr bwMode="auto">
          <a:xfrm>
            <a:off x="5998333" y="3295971"/>
            <a:ext cx="2997200" cy="2322195"/>
          </a:xfrm>
          <a:prstGeom prst="rect">
            <a:avLst/>
          </a:prstGeom>
          <a:ln>
            <a:noFill/>
          </a:ln>
          <a:extLst>
            <a:ext uri="{53640926-AAD7-44D8-BBD7-CCE9431645EC}">
              <a14:shadowObscured xmlns:a14="http://schemas.microsoft.com/office/drawing/2010/main"/>
            </a:ext>
          </a:extLst>
        </p:spPr>
      </p:pic>
      <p:sp>
        <p:nvSpPr>
          <p:cNvPr id="19" name="文本框 18">
            <a:extLst>
              <a:ext uri="{FF2B5EF4-FFF2-40B4-BE49-F238E27FC236}">
                <a16:creationId xmlns:a16="http://schemas.microsoft.com/office/drawing/2014/main" xmlns="" id="{3B7F5F68-C81A-061F-59B8-D332818A140A}"/>
              </a:ext>
            </a:extLst>
          </p:cNvPr>
          <p:cNvSpPr txBox="1"/>
          <p:nvPr/>
        </p:nvSpPr>
        <p:spPr>
          <a:xfrm>
            <a:off x="5917318" y="5764040"/>
            <a:ext cx="3228290" cy="369332"/>
          </a:xfrm>
          <a:prstGeom prst="rect">
            <a:avLst/>
          </a:prstGeom>
          <a:noFill/>
        </p:spPr>
        <p:txBody>
          <a:bodyPr wrap="square">
            <a:spAutoFit/>
          </a:bodyPr>
          <a:lstStyle/>
          <a:p>
            <a:pPr indent="66675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18419930"/>
      </p:ext>
    </p:extLst>
  </p:cSld>
  <p:clrMapOvr>
    <a:masterClrMapping/>
  </p:clrMapOvr>
  <p:transition>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00" name="文本框 99"/>
          <p:cNvSpPr txBox="1"/>
          <p:nvPr/>
        </p:nvSpPr>
        <p:spPr>
          <a:xfrm>
            <a:off x="290195" y="1141123"/>
            <a:ext cx="8563610" cy="5355312"/>
          </a:xfrm>
          <a:prstGeom prst="rect">
            <a:avLst/>
          </a:prstGeom>
          <a:noFill/>
          <a:ln w="9525">
            <a:noFill/>
          </a:ln>
        </p:spPr>
        <p:txBody>
          <a:bodyPr wrap="square">
            <a:spAutoFit/>
          </a:bodyPr>
          <a:lstStyle/>
          <a:p>
            <a:pPr marL="0" indent="0" eaLnBrk="1" latinLnBrk="0" hangingPunct="1">
              <a:lnSpc>
                <a:spcPct val="150000"/>
              </a:lnSpc>
            </a:pPr>
            <a:r>
              <a:rPr lang="en-US" altLang="zh-CN" sz="1800" b="1" kern="0" dirty="0">
                <a:solidFill>
                  <a:schemeClr val="hlink"/>
                </a:solidFill>
                <a:latin typeface="Times New Roman" panose="02020603050405020304" charset="0"/>
                <a:cs typeface="Times New Roman" panose="02020603050405020304" charset="0"/>
              </a:rPr>
              <a:t>3</a:t>
            </a:r>
            <a:r>
              <a:rPr lang="zh-CN" altLang="en-US" sz="1800" b="1" kern="0" dirty="0">
                <a:solidFill>
                  <a:schemeClr val="hlink"/>
                </a:solidFill>
                <a:latin typeface="Times New Roman" panose="02020603050405020304" charset="0"/>
                <a:cs typeface="Times New Roman" panose="02020603050405020304" charset="0"/>
              </a:rPr>
              <a:t>.</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rPr>
              <a:t>创建几何体模块；</a:t>
            </a:r>
          </a:p>
          <a:p>
            <a:pPr marL="0" indent="0" eaLnBrk="1" latinLnBrk="0" hangingPunct="1">
              <a:lnSpc>
                <a:spcPct val="150000"/>
              </a:lnSpc>
            </a:pPr>
            <a:r>
              <a:rPr lang="zh-CN" altLang="en-US" sz="1800" b="1" dirty="0">
                <a:latin typeface="Calibri" panose="020F0502020204030204" charset="0"/>
                <a:ea typeface="宋体" panose="02010600030101010101" pitchFamily="2" charset="-122"/>
              </a:rPr>
              <a:t>（</a:t>
            </a:r>
            <a:r>
              <a:rPr lang="en-US" altLang="zh-CN" sz="1800" b="1" dirty="0">
                <a:latin typeface="Calibri" panose="020F0502020204030204" charset="0"/>
                <a:ea typeface="宋体" panose="02010600030101010101" pitchFamily="2" charset="-122"/>
              </a:rPr>
              <a:t>1</a:t>
            </a:r>
            <a:r>
              <a:rPr lang="zh-CN" altLang="en-US" sz="1800" b="1" dirty="0">
                <a:latin typeface="Calibri" panose="020F0502020204030204" charset="0"/>
                <a:ea typeface="宋体" panose="02010600030101010101" pitchFamily="2" charset="-122"/>
              </a:rPr>
              <a:t>）点击 图标中的                         ，展开列表。双击                    图标，弹出“工件”对话框。</a:t>
            </a:r>
          </a:p>
          <a:p>
            <a:pPr marL="0" indent="0" eaLnBrk="1" latinLnBrk="0" hangingPunct="1">
              <a:lnSpc>
                <a:spcPct val="150000"/>
              </a:lnSpc>
            </a:pPr>
            <a:r>
              <a:rPr lang="zh-CN" altLang="en-US" sz="1800" b="1" dirty="0">
                <a:latin typeface="Calibri" panose="020F0502020204030204" charset="0"/>
                <a:ea typeface="宋体" panose="02010600030101010101" pitchFamily="2" charset="-122"/>
              </a:rPr>
              <a:t>（</a:t>
            </a:r>
            <a:r>
              <a:rPr lang="en-US" altLang="zh-CN" sz="1800" b="1" dirty="0">
                <a:latin typeface="Calibri" panose="020F0502020204030204" charset="0"/>
                <a:ea typeface="宋体" panose="02010600030101010101" pitchFamily="2" charset="-122"/>
              </a:rPr>
              <a:t>2</a:t>
            </a:r>
            <a:r>
              <a:rPr lang="zh-CN" altLang="en-US" sz="1800" b="1" dirty="0">
                <a:latin typeface="Calibri" panose="020F0502020204030204" charset="0"/>
                <a:ea typeface="宋体" panose="02010600030101010101" pitchFamily="2" charset="-122"/>
              </a:rPr>
              <a:t>）点击指定部件           图标，弹出“部件几何体”对话框，鼠标选取加载零件作为加工最终部件，并           返回“工件”对话框。</a:t>
            </a:r>
          </a:p>
          <a:p>
            <a:pPr marL="0" indent="0" eaLnBrk="1" latinLnBrk="0" hangingPunct="1">
              <a:lnSpc>
                <a:spcPct val="150000"/>
              </a:lnSpc>
            </a:pPr>
            <a:r>
              <a:rPr lang="zh-CN" altLang="en-US" sz="1800" b="1" dirty="0">
                <a:latin typeface="Calibri" panose="020F0502020204030204" charset="0"/>
                <a:ea typeface="宋体" panose="02010600030101010101" pitchFamily="2" charset="-122"/>
              </a:rPr>
              <a:t>（</a:t>
            </a:r>
            <a:r>
              <a:rPr lang="en-US" altLang="zh-CN" sz="1800" b="1" dirty="0">
                <a:latin typeface="Calibri" panose="020F0502020204030204" charset="0"/>
                <a:ea typeface="宋体" panose="02010600030101010101" pitchFamily="2" charset="-122"/>
              </a:rPr>
              <a:t>3</a:t>
            </a:r>
            <a:r>
              <a:rPr lang="zh-CN" altLang="en-US" sz="1800" b="1" dirty="0">
                <a:latin typeface="Calibri" panose="020F0502020204030204" charset="0"/>
                <a:ea typeface="宋体" panose="02010600030101010101" pitchFamily="2" charset="-122"/>
              </a:rPr>
              <a:t>）点击指定毛坯          图标，弹出“毛坯几何体”对话框，点击                对话框右侧的          图标，选取                  选项，在“限制”对话框中，按图</a:t>
            </a:r>
            <a:r>
              <a:rPr lang="en-US" altLang="zh-CN" sz="1800" b="1" dirty="0">
                <a:latin typeface="Calibri" panose="020F0502020204030204" charset="0"/>
                <a:ea typeface="宋体" panose="02010600030101010101" pitchFamily="2" charset="-122"/>
              </a:rPr>
              <a:t>2-3-8</a:t>
            </a:r>
            <a:r>
              <a:rPr lang="zh-CN" altLang="en-US" sz="1800" b="1" dirty="0">
                <a:latin typeface="Calibri" panose="020F0502020204030204" charset="0"/>
                <a:ea typeface="宋体" panose="02010600030101010101" pitchFamily="2" charset="-122"/>
              </a:rPr>
              <a:t>输入。点</a:t>
            </a:r>
            <a:endParaRPr lang="en-US" altLang="zh-CN" sz="1800" b="1" dirty="0">
              <a:latin typeface="Calibri" panose="020F0502020204030204" charset="0"/>
              <a:ea typeface="宋体" panose="02010600030101010101" pitchFamily="2" charset="-122"/>
            </a:endParaRPr>
          </a:p>
          <a:p>
            <a:pPr marL="0" indent="0" eaLnBrk="1" latinLnBrk="0" hangingPunct="1">
              <a:lnSpc>
                <a:spcPct val="150000"/>
              </a:lnSpc>
            </a:pPr>
            <a:r>
              <a:rPr lang="en-US" altLang="zh-CN" b="1" dirty="0">
                <a:latin typeface="Calibri" panose="020F0502020204030204" charset="0"/>
                <a:ea typeface="宋体" panose="02010600030101010101" pitchFamily="2" charset="-122"/>
              </a:rPr>
              <a:t>      </a:t>
            </a:r>
            <a:r>
              <a:rPr lang="zh-CN" altLang="en-US" sz="1800" b="1" dirty="0">
                <a:latin typeface="Calibri" panose="020F0502020204030204" charset="0"/>
                <a:ea typeface="宋体" panose="02010600030101010101" pitchFamily="2" charset="-122"/>
              </a:rPr>
              <a:t>        击 返回“工件”对话框。</a:t>
            </a:r>
          </a:p>
          <a:p>
            <a:pPr marL="0" indent="0" eaLnBrk="1" latinLnBrk="0" hangingPunct="1">
              <a:lnSpc>
                <a:spcPct val="150000"/>
              </a:lnSpc>
            </a:pPr>
            <a:r>
              <a:rPr lang="zh-CN" altLang="en-US" sz="1800" b="1" dirty="0">
                <a:latin typeface="Calibri" panose="020F0502020204030204" charset="0"/>
                <a:ea typeface="宋体" panose="02010600030101010101" pitchFamily="2" charset="-122"/>
              </a:rPr>
              <a:t>（</a:t>
            </a:r>
            <a:r>
              <a:rPr lang="en-US" altLang="zh-CN" sz="1800" b="1" dirty="0">
                <a:latin typeface="Calibri" panose="020F0502020204030204" charset="0"/>
                <a:ea typeface="宋体" panose="02010600030101010101" pitchFamily="2" charset="-122"/>
              </a:rPr>
              <a:t>4</a:t>
            </a:r>
            <a:r>
              <a:rPr lang="zh-CN" altLang="en-US" sz="1800" b="1" dirty="0">
                <a:latin typeface="Calibri" panose="020F0502020204030204" charset="0"/>
                <a:ea typeface="宋体" panose="02010600030101010101" pitchFamily="2" charset="-122"/>
              </a:rPr>
              <a:t>）点击显示          图标，观察</a:t>
            </a:r>
            <a:endParaRPr lang="en-US" altLang="zh-CN" sz="1800" b="1" dirty="0">
              <a:latin typeface="Calibri" panose="020F0502020204030204" charset="0"/>
              <a:ea typeface="宋体" panose="02010600030101010101" pitchFamily="2" charset="-122"/>
            </a:endParaRPr>
          </a:p>
          <a:p>
            <a:pPr marL="0" indent="0" eaLnBrk="1" latinLnBrk="0" hangingPunct="1">
              <a:lnSpc>
                <a:spcPct val="150000"/>
              </a:lnSpc>
            </a:pPr>
            <a:r>
              <a:rPr lang="zh-CN" altLang="en-US" sz="1800" b="1" dirty="0">
                <a:latin typeface="Calibri" panose="020F0502020204030204" charset="0"/>
                <a:ea typeface="宋体" panose="02010600030101010101" pitchFamily="2" charset="-122"/>
              </a:rPr>
              <a:t>设置的部件和毛坯是否符合要求，</a:t>
            </a:r>
            <a:endParaRPr lang="en-US" altLang="zh-CN" sz="1800" b="1" dirty="0">
              <a:latin typeface="Calibri" panose="020F0502020204030204" charset="0"/>
              <a:ea typeface="宋体" panose="02010600030101010101" pitchFamily="2" charset="-122"/>
            </a:endParaRPr>
          </a:p>
          <a:p>
            <a:pPr marL="0" indent="0" eaLnBrk="1" latinLnBrk="0" hangingPunct="1">
              <a:lnSpc>
                <a:spcPct val="150000"/>
              </a:lnSpc>
            </a:pPr>
            <a:r>
              <a:rPr lang="zh-CN" altLang="en-US" sz="1800" b="1" dirty="0">
                <a:latin typeface="Calibri" panose="020F0502020204030204" charset="0"/>
                <a:ea typeface="宋体" panose="02010600030101010101" pitchFamily="2" charset="-122"/>
              </a:rPr>
              <a:t>如图</a:t>
            </a:r>
            <a:r>
              <a:rPr lang="en-US" altLang="zh-CN" sz="1800" b="1" dirty="0">
                <a:latin typeface="Calibri" panose="020F0502020204030204" charset="0"/>
                <a:ea typeface="宋体" panose="02010600030101010101" pitchFamily="2" charset="-122"/>
              </a:rPr>
              <a:t>2-3-9</a:t>
            </a:r>
            <a:r>
              <a:rPr lang="zh-CN" altLang="en-US" sz="1800" b="1" dirty="0">
                <a:latin typeface="Calibri" panose="020F0502020204030204" charset="0"/>
                <a:ea typeface="宋体" panose="02010600030101010101" pitchFamily="2" charset="-122"/>
              </a:rPr>
              <a:t>所示。</a:t>
            </a:r>
          </a:p>
          <a:p>
            <a:pPr marL="0" indent="0" eaLnBrk="1" latinLnBrk="0" hangingPunct="1">
              <a:lnSpc>
                <a:spcPct val="150000"/>
              </a:lnSpc>
            </a:pPr>
            <a:endParaRPr lang="zh-CN" altLang="en-US" sz="1800" b="1" dirty="0">
              <a:latin typeface="Calibri" panose="020F0502020204030204" charset="0"/>
              <a:ea typeface="宋体" panose="02010600030101010101" pitchFamily="2" charset="-122"/>
            </a:endParaRPr>
          </a:p>
          <a:p>
            <a:pPr marL="0" indent="0"/>
            <a:endParaRPr lang="zh-CN" altLang="en-US" sz="1800" b="1" dirty="0">
              <a:latin typeface="Calibri" panose="020F0502020204030204" charset="0"/>
              <a:ea typeface="宋体" panose="02010600030101010101" pitchFamily="2" charset="-122"/>
            </a:endParaRPr>
          </a:p>
        </p:txBody>
      </p:sp>
      <p:pic>
        <p:nvPicPr>
          <p:cNvPr id="4" name="图片 463"/>
          <p:cNvPicPr>
            <a:picLocks noChangeAspect="1"/>
          </p:cNvPicPr>
          <p:nvPr>
            <p:custDataLst>
              <p:tags r:id="rId1"/>
            </p:custDataLst>
          </p:nvPr>
        </p:nvPicPr>
        <p:blipFill>
          <a:blip r:embed="rId5"/>
          <a:srcRect l="12073"/>
          <a:stretch>
            <a:fillRect/>
          </a:stretch>
        </p:blipFill>
        <p:spPr>
          <a:xfrm>
            <a:off x="2522560" y="3080982"/>
            <a:ext cx="522605" cy="288290"/>
          </a:xfrm>
          <a:prstGeom prst="rect">
            <a:avLst/>
          </a:prstGeom>
        </p:spPr>
      </p:pic>
      <p:pic>
        <p:nvPicPr>
          <p:cNvPr id="117" name="图片 117"/>
          <p:cNvPicPr>
            <a:picLocks noChangeAspect="1"/>
          </p:cNvPicPr>
          <p:nvPr>
            <p:custDataLst>
              <p:tags r:id="rId2"/>
            </p:custDataLst>
          </p:nvPr>
        </p:nvPicPr>
        <p:blipFill>
          <a:blip r:embed="rId6"/>
          <a:stretch>
            <a:fillRect/>
          </a:stretch>
        </p:blipFill>
        <p:spPr>
          <a:xfrm>
            <a:off x="2417870" y="1883971"/>
            <a:ext cx="1306385" cy="306000"/>
          </a:xfrm>
          <a:prstGeom prst="rect">
            <a:avLst/>
          </a:prstGeom>
        </p:spPr>
      </p:pic>
      <p:pic>
        <p:nvPicPr>
          <p:cNvPr id="3" name="图片 2">
            <a:extLst>
              <a:ext uri="{FF2B5EF4-FFF2-40B4-BE49-F238E27FC236}">
                <a16:creationId xmlns:a16="http://schemas.microsoft.com/office/drawing/2014/main" xmlns="" id="{E69DED43-BAAC-84D7-4164-BB61BBFA1396}"/>
              </a:ext>
            </a:extLst>
          </p:cNvPr>
          <p:cNvPicPr>
            <a:picLocks noChangeAspect="1"/>
          </p:cNvPicPr>
          <p:nvPr/>
        </p:nvPicPr>
        <p:blipFill>
          <a:blip r:embed="rId7"/>
          <a:stretch>
            <a:fillRect/>
          </a:stretch>
        </p:blipFill>
        <p:spPr>
          <a:xfrm>
            <a:off x="5618590" y="1883971"/>
            <a:ext cx="975360" cy="152400"/>
          </a:xfrm>
          <a:prstGeom prst="rect">
            <a:avLst/>
          </a:prstGeom>
        </p:spPr>
      </p:pic>
      <p:pic>
        <p:nvPicPr>
          <p:cNvPr id="6" name="图片 5">
            <a:extLst>
              <a:ext uri="{FF2B5EF4-FFF2-40B4-BE49-F238E27FC236}">
                <a16:creationId xmlns:a16="http://schemas.microsoft.com/office/drawing/2014/main" xmlns="" id="{3C2444C8-7128-76B1-F8DC-15C6B5D613C7}"/>
              </a:ext>
            </a:extLst>
          </p:cNvPr>
          <p:cNvPicPr>
            <a:picLocks noChangeAspect="1"/>
          </p:cNvPicPr>
          <p:nvPr/>
        </p:nvPicPr>
        <p:blipFill>
          <a:blip r:embed="rId8"/>
          <a:stretch>
            <a:fillRect/>
          </a:stretch>
        </p:blipFill>
        <p:spPr>
          <a:xfrm>
            <a:off x="2522560" y="2666782"/>
            <a:ext cx="243840" cy="243840"/>
          </a:xfrm>
          <a:prstGeom prst="rect">
            <a:avLst/>
          </a:prstGeom>
        </p:spPr>
      </p:pic>
      <p:pic>
        <p:nvPicPr>
          <p:cNvPr id="7" name="图片 6">
            <a:extLst>
              <a:ext uri="{FF2B5EF4-FFF2-40B4-BE49-F238E27FC236}">
                <a16:creationId xmlns:a16="http://schemas.microsoft.com/office/drawing/2014/main" xmlns="" id="{2168FB07-7BC3-6856-D5B8-EF6D1521AA39}"/>
              </a:ext>
            </a:extLst>
          </p:cNvPr>
          <p:cNvPicPr>
            <a:picLocks noChangeAspect="1"/>
          </p:cNvPicPr>
          <p:nvPr/>
        </p:nvPicPr>
        <p:blipFill>
          <a:blip r:embed="rId9"/>
          <a:stretch>
            <a:fillRect/>
          </a:stretch>
        </p:blipFill>
        <p:spPr>
          <a:xfrm>
            <a:off x="2576989" y="3539632"/>
            <a:ext cx="243840" cy="243840"/>
          </a:xfrm>
          <a:prstGeom prst="rect">
            <a:avLst/>
          </a:prstGeom>
        </p:spPr>
      </p:pic>
      <p:pic>
        <p:nvPicPr>
          <p:cNvPr id="8" name="图片 7">
            <a:extLst>
              <a:ext uri="{FF2B5EF4-FFF2-40B4-BE49-F238E27FC236}">
                <a16:creationId xmlns:a16="http://schemas.microsoft.com/office/drawing/2014/main" xmlns="" id="{96F558B0-F8F7-5454-1B11-D478A543168F}"/>
              </a:ext>
            </a:extLst>
          </p:cNvPr>
          <p:cNvPicPr>
            <a:picLocks noChangeAspect="1"/>
          </p:cNvPicPr>
          <p:nvPr/>
        </p:nvPicPr>
        <p:blipFill rotWithShape="1">
          <a:blip r:embed="rId10"/>
          <a:srcRect r="79486"/>
          <a:stretch/>
        </p:blipFill>
        <p:spPr bwMode="auto">
          <a:xfrm>
            <a:off x="7098030" y="3488532"/>
            <a:ext cx="603250" cy="234950"/>
          </a:xfrm>
          <a:prstGeom prst="rect">
            <a:avLst/>
          </a:prstGeom>
          <a:ln>
            <a:noFill/>
          </a:ln>
          <a:extLst>
            <a:ext uri="{53640926-AAD7-44D8-BBD7-CCE9431645EC}">
              <a14:shadowObscured xmlns:a14="http://schemas.microsoft.com/office/drawing/2010/main"/>
            </a:ext>
          </a:extLst>
        </p:spPr>
      </p:pic>
      <p:pic>
        <p:nvPicPr>
          <p:cNvPr id="9" name="图片 8">
            <a:extLst>
              <a:ext uri="{FF2B5EF4-FFF2-40B4-BE49-F238E27FC236}">
                <a16:creationId xmlns:a16="http://schemas.microsoft.com/office/drawing/2014/main" xmlns="" id="{BCD20034-F271-2CB2-A454-FB30B0B5C198}"/>
              </a:ext>
            </a:extLst>
          </p:cNvPr>
          <p:cNvPicPr>
            <a:picLocks noChangeAspect="1"/>
          </p:cNvPicPr>
          <p:nvPr/>
        </p:nvPicPr>
        <p:blipFill>
          <a:blip r:embed="rId11"/>
          <a:stretch>
            <a:fillRect/>
          </a:stretch>
        </p:blipFill>
        <p:spPr>
          <a:xfrm>
            <a:off x="1259632" y="3933056"/>
            <a:ext cx="205740" cy="220980"/>
          </a:xfrm>
          <a:prstGeom prst="rect">
            <a:avLst/>
          </a:prstGeom>
        </p:spPr>
      </p:pic>
      <p:pic>
        <p:nvPicPr>
          <p:cNvPr id="11" name="图片 10">
            <a:extLst>
              <a:ext uri="{FF2B5EF4-FFF2-40B4-BE49-F238E27FC236}">
                <a16:creationId xmlns:a16="http://schemas.microsoft.com/office/drawing/2014/main" xmlns="" id="{D93ABEC3-34A6-ACB0-D350-992486587922}"/>
              </a:ext>
            </a:extLst>
          </p:cNvPr>
          <p:cNvPicPr>
            <a:picLocks noChangeAspect="1"/>
          </p:cNvPicPr>
          <p:nvPr/>
        </p:nvPicPr>
        <p:blipFill rotWithShape="1">
          <a:blip r:embed="rId12"/>
          <a:srcRect r="77163"/>
          <a:stretch/>
        </p:blipFill>
        <p:spPr bwMode="auto">
          <a:xfrm>
            <a:off x="2915816" y="3929208"/>
            <a:ext cx="609600" cy="241300"/>
          </a:xfrm>
          <a:prstGeom prst="rect">
            <a:avLst/>
          </a:prstGeom>
          <a:ln>
            <a:noFill/>
          </a:ln>
          <a:extLst>
            <a:ext uri="{53640926-AAD7-44D8-BBD7-CCE9431645EC}">
              <a14:shadowObscured xmlns:a14="http://schemas.microsoft.com/office/drawing/2010/main"/>
            </a:ext>
          </a:extLst>
        </p:spPr>
      </p:pic>
      <p:pic>
        <p:nvPicPr>
          <p:cNvPr id="12" name="图片 463">
            <a:extLst>
              <a:ext uri="{FF2B5EF4-FFF2-40B4-BE49-F238E27FC236}">
                <a16:creationId xmlns:a16="http://schemas.microsoft.com/office/drawing/2014/main" xmlns="" id="{65CAD29E-F170-5462-627F-ACCD481D9511}"/>
              </a:ext>
            </a:extLst>
          </p:cNvPr>
          <p:cNvPicPr>
            <a:picLocks noChangeAspect="1"/>
          </p:cNvPicPr>
          <p:nvPr>
            <p:custDataLst>
              <p:tags r:id="rId3"/>
            </p:custDataLst>
          </p:nvPr>
        </p:nvPicPr>
        <p:blipFill>
          <a:blip r:embed="rId5"/>
          <a:srcRect l="12073"/>
          <a:stretch>
            <a:fillRect/>
          </a:stretch>
        </p:blipFill>
        <p:spPr>
          <a:xfrm>
            <a:off x="469515" y="4293096"/>
            <a:ext cx="522605" cy="288290"/>
          </a:xfrm>
          <a:prstGeom prst="rect">
            <a:avLst/>
          </a:prstGeom>
        </p:spPr>
      </p:pic>
      <p:pic>
        <p:nvPicPr>
          <p:cNvPr id="13" name="图片 12">
            <a:extLst>
              <a:ext uri="{FF2B5EF4-FFF2-40B4-BE49-F238E27FC236}">
                <a16:creationId xmlns:a16="http://schemas.microsoft.com/office/drawing/2014/main" xmlns="" id="{7C7A1AEA-3750-9414-75A5-57461A497375}"/>
              </a:ext>
            </a:extLst>
          </p:cNvPr>
          <p:cNvPicPr>
            <a:picLocks noChangeAspect="1"/>
          </p:cNvPicPr>
          <p:nvPr/>
        </p:nvPicPr>
        <p:blipFill>
          <a:blip r:embed="rId13"/>
          <a:stretch>
            <a:fillRect/>
          </a:stretch>
        </p:blipFill>
        <p:spPr>
          <a:xfrm>
            <a:off x="2051720" y="4725144"/>
            <a:ext cx="243840" cy="243840"/>
          </a:xfrm>
          <a:prstGeom prst="rect">
            <a:avLst/>
          </a:prstGeom>
        </p:spPr>
      </p:pic>
      <p:pic>
        <p:nvPicPr>
          <p:cNvPr id="14" name="图片 13">
            <a:extLst>
              <a:ext uri="{FF2B5EF4-FFF2-40B4-BE49-F238E27FC236}">
                <a16:creationId xmlns:a16="http://schemas.microsoft.com/office/drawing/2014/main" xmlns="" id="{8E1F2578-3D26-9D74-4BC0-C1C6C4B32937}"/>
              </a:ext>
            </a:extLst>
          </p:cNvPr>
          <p:cNvPicPr>
            <a:picLocks noChangeAspect="1"/>
          </p:cNvPicPr>
          <p:nvPr/>
        </p:nvPicPr>
        <p:blipFill>
          <a:blip r:embed="rId14"/>
          <a:stretch>
            <a:fillRect/>
          </a:stretch>
        </p:blipFill>
        <p:spPr>
          <a:xfrm>
            <a:off x="3771119" y="4076068"/>
            <a:ext cx="2630805" cy="2171700"/>
          </a:xfrm>
          <a:prstGeom prst="rect">
            <a:avLst/>
          </a:prstGeom>
        </p:spPr>
      </p:pic>
      <p:sp>
        <p:nvSpPr>
          <p:cNvPr id="16" name="文本框 15">
            <a:extLst>
              <a:ext uri="{FF2B5EF4-FFF2-40B4-BE49-F238E27FC236}">
                <a16:creationId xmlns:a16="http://schemas.microsoft.com/office/drawing/2014/main" xmlns="" id="{21FC7C73-7928-1138-60CD-7CC4994CBEF4}"/>
              </a:ext>
            </a:extLst>
          </p:cNvPr>
          <p:cNvSpPr txBox="1"/>
          <p:nvPr/>
        </p:nvSpPr>
        <p:spPr>
          <a:xfrm>
            <a:off x="4113203" y="6191786"/>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2-3-8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毛坯设置</a:t>
            </a:r>
            <a:endParaRPr lang="zh-CN" altLang="en-US" dirty="0"/>
          </a:p>
        </p:txBody>
      </p:sp>
      <p:pic>
        <p:nvPicPr>
          <p:cNvPr id="17" name="图片 16">
            <a:extLst>
              <a:ext uri="{FF2B5EF4-FFF2-40B4-BE49-F238E27FC236}">
                <a16:creationId xmlns:a16="http://schemas.microsoft.com/office/drawing/2014/main" xmlns="" id="{05D47F90-75CE-059A-1187-22738F01FEFA}"/>
              </a:ext>
            </a:extLst>
          </p:cNvPr>
          <p:cNvPicPr>
            <a:picLocks noChangeAspect="1"/>
          </p:cNvPicPr>
          <p:nvPr/>
        </p:nvPicPr>
        <p:blipFill>
          <a:blip r:embed="rId15"/>
          <a:stretch>
            <a:fillRect/>
          </a:stretch>
        </p:blipFill>
        <p:spPr>
          <a:xfrm>
            <a:off x="6519029" y="4076068"/>
            <a:ext cx="2352174" cy="2171700"/>
          </a:xfrm>
          <a:prstGeom prst="rect">
            <a:avLst/>
          </a:prstGeom>
        </p:spPr>
      </p:pic>
      <p:sp>
        <p:nvSpPr>
          <p:cNvPr id="19" name="文本框 18">
            <a:extLst>
              <a:ext uri="{FF2B5EF4-FFF2-40B4-BE49-F238E27FC236}">
                <a16:creationId xmlns:a16="http://schemas.microsoft.com/office/drawing/2014/main" xmlns="" id="{C48EEDEA-A9B9-740A-604F-E591C661F42F}"/>
              </a:ext>
            </a:extLst>
          </p:cNvPr>
          <p:cNvSpPr txBox="1"/>
          <p:nvPr/>
        </p:nvSpPr>
        <p:spPr>
          <a:xfrm>
            <a:off x="6129090" y="6192043"/>
            <a:ext cx="2570254" cy="369332"/>
          </a:xfrm>
          <a:prstGeom prst="rect">
            <a:avLst/>
          </a:prstGeom>
          <a:noFill/>
        </p:spPr>
        <p:txBody>
          <a:bodyPr wrap="square">
            <a:spAutoFit/>
          </a:bodyPr>
          <a:lstStyle/>
          <a:p>
            <a:pPr indent="600075"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包容块</a:t>
            </a:r>
          </a:p>
        </p:txBody>
      </p:sp>
    </p:spTree>
  </p:cSld>
  <p:clrMapOvr>
    <a:masterClrMapping/>
  </p:clrMapOvr>
  <p:transition>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323850" y="1269365"/>
            <a:ext cx="8592820" cy="5444054"/>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4.</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刀具创建</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 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图标，进入“创建刀具”界面，选择刀具子类型中平底刀</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，在名称对话框输入平底刀的直径大小“D10”作为名称，点击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进入“铣刀 参数”对话框界面。</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（2）设置如图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2-3-10</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的刀具参数。在尺寸对话框中的“直径”填入“10”，在编号对话框中“刀具号”，“补偿寄存器”，“刀具补偿寄存器”，填入“1”，点击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完成刀具建立。</a:t>
            </a: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p:txBody>
      </p:sp>
      <p:pic>
        <p:nvPicPr>
          <p:cNvPr id="40" name="图片 40"/>
          <p:cNvPicPr>
            <a:picLocks noChangeAspect="1"/>
          </p:cNvPicPr>
          <p:nvPr>
            <p:custDataLst>
              <p:tags r:id="rId1"/>
            </p:custDataLst>
          </p:nvPr>
        </p:nvPicPr>
        <p:blipFill>
          <a:blip r:embed="rId8"/>
          <a:stretch>
            <a:fillRect/>
          </a:stretch>
        </p:blipFill>
        <p:spPr>
          <a:xfrm>
            <a:off x="1619568" y="1772603"/>
            <a:ext cx="415925" cy="354965"/>
          </a:xfrm>
          <a:prstGeom prst="rect">
            <a:avLst/>
          </a:prstGeom>
        </p:spPr>
      </p:pic>
      <p:pic>
        <p:nvPicPr>
          <p:cNvPr id="41" name="图片 41"/>
          <p:cNvPicPr>
            <a:picLocks noChangeAspect="1"/>
          </p:cNvPicPr>
          <p:nvPr>
            <p:custDataLst>
              <p:tags r:id="rId2"/>
            </p:custDataLst>
          </p:nvPr>
        </p:nvPicPr>
        <p:blipFill>
          <a:blip r:embed="rId9"/>
          <a:stretch>
            <a:fillRect/>
          </a:stretch>
        </p:blipFill>
        <p:spPr>
          <a:xfrm>
            <a:off x="7596505" y="1701165"/>
            <a:ext cx="360000" cy="360000"/>
          </a:xfrm>
          <a:prstGeom prst="rect">
            <a:avLst/>
          </a:prstGeom>
        </p:spPr>
      </p:pic>
      <p:pic>
        <p:nvPicPr>
          <p:cNvPr id="42" name="图片 42"/>
          <p:cNvPicPr>
            <a:picLocks noChangeAspect="1"/>
          </p:cNvPicPr>
          <p:nvPr>
            <p:custDataLst>
              <p:tags r:id="rId3"/>
            </p:custDataLst>
          </p:nvPr>
        </p:nvPicPr>
        <p:blipFill>
          <a:blip r:embed="rId10"/>
          <a:stretch>
            <a:fillRect/>
          </a:stretch>
        </p:blipFill>
        <p:spPr>
          <a:xfrm>
            <a:off x="5868035" y="2277110"/>
            <a:ext cx="487680" cy="236220"/>
          </a:xfrm>
          <a:prstGeom prst="rect">
            <a:avLst/>
          </a:prstGeom>
        </p:spPr>
      </p:pic>
      <p:pic>
        <p:nvPicPr>
          <p:cNvPr id="2" name="图片 42"/>
          <p:cNvPicPr>
            <a:picLocks noChangeAspect="1"/>
          </p:cNvPicPr>
          <p:nvPr>
            <p:custDataLst>
              <p:tags r:id="rId4"/>
            </p:custDataLst>
          </p:nvPr>
        </p:nvPicPr>
        <p:blipFill>
          <a:blip r:embed="rId10"/>
          <a:stretch>
            <a:fillRect/>
          </a:stretch>
        </p:blipFill>
        <p:spPr>
          <a:xfrm>
            <a:off x="7236460" y="3501390"/>
            <a:ext cx="487680" cy="236220"/>
          </a:xfrm>
          <a:prstGeom prst="rect">
            <a:avLst/>
          </a:prstGeom>
        </p:spPr>
      </p:pic>
      <p:pic>
        <p:nvPicPr>
          <p:cNvPr id="45" name="图片 45"/>
          <p:cNvPicPr>
            <a:picLocks noChangeAspect="1"/>
          </p:cNvPicPr>
          <p:nvPr>
            <p:custDataLst>
              <p:tags r:id="rId5"/>
            </p:custDataLst>
          </p:nvPr>
        </p:nvPicPr>
        <p:blipFill>
          <a:blip r:embed="rId11"/>
          <a:srcRect t="68859"/>
          <a:stretch>
            <a:fillRect/>
          </a:stretch>
        </p:blipFill>
        <p:spPr>
          <a:xfrm>
            <a:off x="4766310" y="4220845"/>
            <a:ext cx="2800985" cy="1778000"/>
          </a:xfrm>
          <a:prstGeom prst="rect">
            <a:avLst/>
          </a:prstGeom>
          <a:ln>
            <a:noFill/>
          </a:ln>
        </p:spPr>
      </p:pic>
      <p:pic>
        <p:nvPicPr>
          <p:cNvPr id="44" name="图片 44"/>
          <p:cNvPicPr>
            <a:picLocks noChangeAspect="1"/>
          </p:cNvPicPr>
          <p:nvPr>
            <p:custDataLst>
              <p:tags r:id="rId6"/>
            </p:custDataLst>
          </p:nvPr>
        </p:nvPicPr>
        <p:blipFill>
          <a:blip r:embed="rId11"/>
          <a:srcRect b="64534"/>
          <a:stretch>
            <a:fillRect/>
          </a:stretch>
        </p:blipFill>
        <p:spPr>
          <a:xfrm>
            <a:off x="1979930" y="4004945"/>
            <a:ext cx="2786380" cy="2012950"/>
          </a:xfrm>
          <a:prstGeom prst="rect">
            <a:avLst/>
          </a:prstGeom>
          <a:ln>
            <a:noFill/>
          </a:ln>
        </p:spPr>
      </p:pic>
      <p:sp>
        <p:nvSpPr>
          <p:cNvPr id="3" name="文本框 2"/>
          <p:cNvSpPr txBox="1"/>
          <p:nvPr/>
        </p:nvSpPr>
        <p:spPr>
          <a:xfrm>
            <a:off x="2339975" y="6092825"/>
            <a:ext cx="5080000" cy="368300"/>
          </a:xfrm>
          <a:prstGeom prst="rect">
            <a:avLst/>
          </a:prstGeom>
          <a:noFill/>
          <a:ln w="9525">
            <a:noFill/>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2-3-10</a:t>
            </a:r>
            <a:r>
              <a:rPr kumimoji="0" lang="en-US" altLang="zh-CN" sz="1800" b="0"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 </a:t>
            </a:r>
            <a:r>
              <a:rPr kumimoji="0" lang="zh-CN" altLang="zh-CN" sz="1800" b="0"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刀具参数</a:t>
            </a:r>
            <a:endParaRPr kumimoji="0" lang="zh-CN" altLang="en-US" sz="1800" b="0" i="0" u="none" strike="noStrike" kern="1200" cap="none" spc="0" normalizeH="0" baseline="0" noProof="0" dirty="0">
              <a:ln>
                <a:noFill/>
              </a:ln>
              <a:solidFill>
                <a:srgbClr val="070707"/>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p14="http://schemas.microsoft.com/office/powerpoint/2010/main" val="1448862531"/>
      </p:ext>
    </p:extLst>
  </p:cSld>
  <p:clrMapOvr>
    <a:masterClrMapping/>
  </p:clrMapOvr>
  <p:transition>
    <p:wipe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UG NX </a:t>
            </a:r>
            <a:r>
              <a:rPr kumimoji="0" lang="zh-CN" altLang="en-US" sz="1600" b="0" i="0" u="none" strike="noStrike" kern="1200" cap="none" spc="0" normalizeH="0" baseline="0" noProof="0" dirty="0">
                <a:ln>
                  <a:noFill/>
                </a:ln>
                <a:solidFill>
                  <a:srgbClr val="FFFFFF"/>
                </a:solidFill>
                <a:effectLst/>
                <a:uLnTx/>
                <a:uFillTx/>
                <a:latin typeface="Verdana"/>
                <a:ea typeface="宋体" panose="02010600030101010101" pitchFamily="2" charset="-122"/>
                <a:cs typeface="+mn-cs"/>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3" name="文本框 112"/>
          <p:cNvSpPr txBox="1"/>
          <p:nvPr/>
        </p:nvSpPr>
        <p:spPr>
          <a:xfrm>
            <a:off x="251460" y="1213485"/>
            <a:ext cx="8892540" cy="2154692"/>
          </a:xfrm>
          <a:prstGeom prst="rect">
            <a:avLst/>
          </a:prstGeom>
          <a:noFill/>
          <a:ln w="9525">
            <a:noFill/>
          </a:ln>
        </p:spPr>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5.</a:t>
            </a:r>
            <a:r>
              <a:rPr kumimoji="0" lang="zh-CN" altLang="zh-CN" sz="1800" b="0"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创建底壁</a:t>
            </a:r>
            <a:r>
              <a:rPr lang="zh-CN" altLang="en-US" sz="1800" dirty="0">
                <a:solidFill>
                  <a:srgbClr val="003366"/>
                </a:solidFill>
                <a:effectLst/>
                <a:latin typeface="Calibri" panose="020F0502020204030204" pitchFamily="34" charset="0"/>
                <a:ea typeface="宋体" panose="02010600030101010101" pitchFamily="2" charset="-122"/>
                <a:cs typeface="Times New Roman" panose="02020603050405020304" pitchFamily="18" charset="0"/>
              </a:rPr>
              <a:t>粗</a:t>
            </a:r>
            <a:r>
              <a:rPr kumimoji="0" lang="zh-CN" altLang="zh-CN" sz="1800" b="0"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rPr>
              <a:t>铣加工工序</a:t>
            </a:r>
            <a:endParaRPr kumimoji="0" lang="en-US" altLang="zh-CN" sz="1800" b="0" i="0" u="none" strike="noStrike" kern="1200" cap="none" spc="0" normalizeH="0" baseline="0" noProof="0" dirty="0">
              <a:ln>
                <a:noFill/>
              </a:ln>
              <a:solidFill>
                <a:srgbClr val="003366"/>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（1）点击</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图标，弹出“创建工序”对话框，在工序子类型中选择</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底壁铣工序。</a:t>
            </a:r>
          </a:p>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（2）如图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2-3-11</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，在位置对话框中选择“程序”对话框为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，“刀具”对话框为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，“几何体”对话框为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，“方法”对话框为</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，点</a:t>
            </a:r>
            <a:r>
              <a:rPr kumimoji="0" lang="en-US"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          </a:t>
            </a:r>
            <a:r>
              <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进入</a:t>
            </a:r>
            <a:r>
              <a:rPr kumimoji="0" lang="zh-CN"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“手工面铣”对话框界面，如图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2-3-12</a:t>
            </a:r>
            <a:r>
              <a:rPr kumimoji="0" lang="zh-CN" altLang="zh-CN"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rPr>
              <a:t>所示。</a:t>
            </a: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a:p>
            <a:pPr marL="0" marR="0" lvl="0" indent="0" algn="l" defTabSz="914400" rtl="0" eaLnBrk="1" fontAlgn="base" latinLnBrk="0" hangingPunct="1">
              <a:lnSpc>
                <a:spcPct val="14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6E815B"/>
              </a:solidFill>
              <a:effectLst/>
              <a:uLnTx/>
              <a:uFillTx/>
              <a:latin typeface="Times New Roman" panose="02020603050405020304" charset="0"/>
              <a:ea typeface="+mn-ea"/>
              <a:cs typeface="Times New Roman" panose="02020603050405020304" charset="0"/>
            </a:endParaRPr>
          </a:p>
        </p:txBody>
      </p:sp>
      <p:pic>
        <p:nvPicPr>
          <p:cNvPr id="46" name="图片 46"/>
          <p:cNvPicPr>
            <a:picLocks noChangeAspect="1"/>
          </p:cNvPicPr>
          <p:nvPr>
            <p:custDataLst>
              <p:tags r:id="rId1"/>
            </p:custDataLst>
          </p:nvPr>
        </p:nvPicPr>
        <p:blipFill>
          <a:blip r:embed="rId6"/>
          <a:stretch>
            <a:fillRect/>
          </a:stretch>
        </p:blipFill>
        <p:spPr>
          <a:xfrm>
            <a:off x="1403985" y="1772920"/>
            <a:ext cx="406400" cy="312420"/>
          </a:xfrm>
          <a:prstGeom prst="rect">
            <a:avLst/>
          </a:prstGeom>
        </p:spPr>
      </p:pic>
      <p:pic>
        <p:nvPicPr>
          <p:cNvPr id="49" name="图片 49"/>
          <p:cNvPicPr>
            <a:picLocks noChangeAspect="1"/>
          </p:cNvPicPr>
          <p:nvPr>
            <p:custDataLst>
              <p:tags r:id="rId2"/>
            </p:custDataLst>
          </p:nvPr>
        </p:nvPicPr>
        <p:blipFill>
          <a:blip r:embed="rId7"/>
          <a:stretch>
            <a:fillRect/>
          </a:stretch>
        </p:blipFill>
        <p:spPr>
          <a:xfrm>
            <a:off x="372745" y="2534602"/>
            <a:ext cx="1234440" cy="152400"/>
          </a:xfrm>
          <a:prstGeom prst="rect">
            <a:avLst/>
          </a:prstGeom>
        </p:spPr>
      </p:pic>
      <p:pic>
        <p:nvPicPr>
          <p:cNvPr id="50" name="图片 50"/>
          <p:cNvPicPr>
            <a:picLocks noChangeAspect="1"/>
          </p:cNvPicPr>
          <p:nvPr>
            <p:custDataLst>
              <p:tags r:id="rId3"/>
            </p:custDataLst>
          </p:nvPr>
        </p:nvPicPr>
        <p:blipFill>
          <a:blip r:embed="rId8"/>
          <a:stretch>
            <a:fillRect/>
          </a:stretch>
        </p:blipFill>
        <p:spPr>
          <a:xfrm>
            <a:off x="3767336" y="2449448"/>
            <a:ext cx="822960" cy="175260"/>
          </a:xfrm>
          <a:prstGeom prst="rect">
            <a:avLst/>
          </a:prstGeom>
        </p:spPr>
      </p:pic>
      <p:pic>
        <p:nvPicPr>
          <p:cNvPr id="52" name="图片 52"/>
          <p:cNvPicPr>
            <a:picLocks noChangeAspect="1"/>
          </p:cNvPicPr>
          <p:nvPr>
            <p:custDataLst>
              <p:tags r:id="rId4"/>
            </p:custDataLst>
          </p:nvPr>
        </p:nvPicPr>
        <p:blipFill>
          <a:blip r:embed="rId9"/>
          <a:stretch>
            <a:fillRect/>
          </a:stretch>
        </p:blipFill>
        <p:spPr>
          <a:xfrm>
            <a:off x="8040588" y="2435542"/>
            <a:ext cx="487680" cy="236220"/>
          </a:xfrm>
          <a:prstGeom prst="rect">
            <a:avLst/>
          </a:prstGeom>
        </p:spPr>
      </p:pic>
      <p:pic>
        <p:nvPicPr>
          <p:cNvPr id="7" name="图片 6">
            <a:extLst>
              <a:ext uri="{FF2B5EF4-FFF2-40B4-BE49-F238E27FC236}">
                <a16:creationId xmlns:a16="http://schemas.microsoft.com/office/drawing/2014/main" xmlns="" id="{47B25684-6171-39D7-760B-ACC513627E49}"/>
              </a:ext>
            </a:extLst>
          </p:cNvPr>
          <p:cNvPicPr>
            <a:picLocks noChangeAspect="1"/>
          </p:cNvPicPr>
          <p:nvPr/>
        </p:nvPicPr>
        <p:blipFill>
          <a:blip r:embed="rId10"/>
          <a:stretch>
            <a:fillRect/>
          </a:stretch>
        </p:blipFill>
        <p:spPr>
          <a:xfrm>
            <a:off x="6540936" y="2523172"/>
            <a:ext cx="883920" cy="144780"/>
          </a:xfrm>
          <a:prstGeom prst="rect">
            <a:avLst/>
          </a:prstGeom>
        </p:spPr>
      </p:pic>
      <p:pic>
        <p:nvPicPr>
          <p:cNvPr id="4" name="图片 3">
            <a:extLst>
              <a:ext uri="{FF2B5EF4-FFF2-40B4-BE49-F238E27FC236}">
                <a16:creationId xmlns:a16="http://schemas.microsoft.com/office/drawing/2014/main" xmlns="" id="{070F072E-1E26-948C-4C47-F9185B6D2777}"/>
              </a:ext>
            </a:extLst>
          </p:cNvPr>
          <p:cNvPicPr>
            <a:picLocks noChangeAspect="1"/>
          </p:cNvPicPr>
          <p:nvPr/>
        </p:nvPicPr>
        <p:blipFill>
          <a:blip r:embed="rId11"/>
          <a:stretch>
            <a:fillRect/>
          </a:stretch>
        </p:blipFill>
        <p:spPr>
          <a:xfrm>
            <a:off x="5868144" y="2177191"/>
            <a:ext cx="800100" cy="160020"/>
          </a:xfrm>
          <a:prstGeom prst="rect">
            <a:avLst/>
          </a:prstGeom>
        </p:spPr>
      </p:pic>
      <p:pic>
        <p:nvPicPr>
          <p:cNvPr id="3" name="图片 2">
            <a:extLst>
              <a:ext uri="{FF2B5EF4-FFF2-40B4-BE49-F238E27FC236}">
                <a16:creationId xmlns:a16="http://schemas.microsoft.com/office/drawing/2014/main" xmlns="" id="{9960D2D5-4265-9710-4F81-486F493906E0}"/>
              </a:ext>
            </a:extLst>
          </p:cNvPr>
          <p:cNvPicPr>
            <a:picLocks noChangeAspect="1"/>
          </p:cNvPicPr>
          <p:nvPr/>
        </p:nvPicPr>
        <p:blipFill>
          <a:blip r:embed="rId12"/>
          <a:stretch>
            <a:fillRect/>
          </a:stretch>
        </p:blipFill>
        <p:spPr>
          <a:xfrm>
            <a:off x="7302936" y="1721376"/>
            <a:ext cx="243840" cy="243840"/>
          </a:xfrm>
          <a:prstGeom prst="rect">
            <a:avLst/>
          </a:prstGeom>
        </p:spPr>
      </p:pic>
      <p:pic>
        <p:nvPicPr>
          <p:cNvPr id="8" name="图片 7">
            <a:extLst>
              <a:ext uri="{FF2B5EF4-FFF2-40B4-BE49-F238E27FC236}">
                <a16:creationId xmlns:a16="http://schemas.microsoft.com/office/drawing/2014/main" xmlns="" id="{AB66C925-BFFF-7774-4281-DC4584D87E6A}"/>
              </a:ext>
            </a:extLst>
          </p:cNvPr>
          <p:cNvPicPr>
            <a:picLocks noChangeAspect="1"/>
          </p:cNvPicPr>
          <p:nvPr/>
        </p:nvPicPr>
        <p:blipFill>
          <a:blip r:embed="rId13"/>
          <a:stretch>
            <a:fillRect/>
          </a:stretch>
        </p:blipFill>
        <p:spPr>
          <a:xfrm>
            <a:off x="1962150" y="2994536"/>
            <a:ext cx="2343150" cy="3222625"/>
          </a:xfrm>
          <a:prstGeom prst="rect">
            <a:avLst/>
          </a:prstGeom>
        </p:spPr>
      </p:pic>
      <p:pic>
        <p:nvPicPr>
          <p:cNvPr id="9" name="图片 8">
            <a:extLst>
              <a:ext uri="{FF2B5EF4-FFF2-40B4-BE49-F238E27FC236}">
                <a16:creationId xmlns:a16="http://schemas.microsoft.com/office/drawing/2014/main" xmlns="" id="{B47C3521-0F9C-D2CF-EABB-DE1D2C433EBE}"/>
              </a:ext>
            </a:extLst>
          </p:cNvPr>
          <p:cNvPicPr>
            <a:picLocks noChangeAspect="1"/>
          </p:cNvPicPr>
          <p:nvPr/>
        </p:nvPicPr>
        <p:blipFill rotWithShape="1">
          <a:blip r:embed="rId14"/>
          <a:srcRect t="-1" b="43552"/>
          <a:stretch/>
        </p:blipFill>
        <p:spPr bwMode="auto">
          <a:xfrm>
            <a:off x="5059819" y="2992827"/>
            <a:ext cx="2501900" cy="3209290"/>
          </a:xfrm>
          <a:prstGeom prst="rect">
            <a:avLst/>
          </a:prstGeom>
          <a:ln>
            <a:noFill/>
          </a:ln>
          <a:extLst>
            <a:ext uri="{53640926-AAD7-44D8-BBD7-CCE9431645EC}">
              <a14:shadowObscured xmlns:a14="http://schemas.microsoft.com/office/drawing/2010/main"/>
            </a:ext>
          </a:extLst>
        </p:spPr>
      </p:pic>
      <p:sp>
        <p:nvSpPr>
          <p:cNvPr id="13" name="文本框 12">
            <a:extLst>
              <a:ext uri="{FF2B5EF4-FFF2-40B4-BE49-F238E27FC236}">
                <a16:creationId xmlns:a16="http://schemas.microsoft.com/office/drawing/2014/main" xmlns="" id="{DE15A4B8-53C9-0A10-C688-7B172D163045}"/>
              </a:ext>
            </a:extLst>
          </p:cNvPr>
          <p:cNvSpPr txBox="1"/>
          <p:nvPr/>
        </p:nvSpPr>
        <p:spPr>
          <a:xfrm>
            <a:off x="1377778" y="6202117"/>
            <a:ext cx="6362574" cy="369332"/>
          </a:xfrm>
          <a:prstGeom prst="rect">
            <a:avLst/>
          </a:prstGeom>
          <a:noFill/>
        </p:spPr>
        <p:txBody>
          <a:bodyPr wrap="square">
            <a:spAutoFit/>
          </a:bodyPr>
          <a:lstStyle/>
          <a:p>
            <a:pPr indent="8001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2-3-11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工序选择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2-3-12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平面铣参数</a:t>
            </a:r>
          </a:p>
        </p:txBody>
      </p:sp>
    </p:spTree>
    <p:extLst>
      <p:ext uri="{BB962C8B-B14F-4D97-AF65-F5344CB8AC3E}">
        <p14:creationId xmlns:p14="http://schemas.microsoft.com/office/powerpoint/2010/main" val="284081189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t>UG NX </a:t>
            </a:r>
            <a:r>
              <a:rPr lang="zh-CN" altLang="en-US" dirty="0"/>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456565" y="1262380"/>
            <a:ext cx="8323580" cy="4686900"/>
          </a:xfrm>
        </p:spPr>
        <p:txBody>
          <a:bodyPr/>
          <a:lstStyle/>
          <a:p>
            <a:pPr marL="0" indent="0">
              <a:lnSpc>
                <a:spcPct val="200000"/>
              </a:lnSpc>
              <a:spcBef>
                <a:spcPts val="0"/>
              </a:spcBef>
              <a:buNone/>
            </a:pPr>
            <a:r>
              <a:rPr lang="en-US" altLang="zh-CN" sz="2400" dirty="0">
                <a:solidFill>
                  <a:srgbClr val="FF0000"/>
                </a:solidFill>
                <a:latin typeface="华文中宋" panose="02010600040101010101" pitchFamily="2" charset="-122"/>
                <a:ea typeface="华文中宋" panose="02010600040101010101" pitchFamily="2" charset="-122"/>
              </a:rPr>
              <a:t>1. </a:t>
            </a:r>
            <a:r>
              <a:rPr lang="zh-CN" altLang="zh-CN" sz="2400" dirty="0">
                <a:solidFill>
                  <a:srgbClr val="FF0000"/>
                </a:solidFill>
                <a:latin typeface="华文中宋" panose="02010600040101010101" pitchFamily="2" charset="-122"/>
                <a:ea typeface="华文中宋" panose="02010600040101010101" pitchFamily="2" charset="-122"/>
              </a:rPr>
              <a:t>本章概述</a:t>
            </a:r>
          </a:p>
          <a:p>
            <a:pPr indent="356870" algn="just"/>
            <a:r>
              <a:rPr lang="zh-CN" altLang="zh-CN" sz="2400" b="1" kern="100" dirty="0">
                <a:effectLst/>
                <a:latin typeface="Calibri" panose="020F0502020204030204" pitchFamily="34" charset="0"/>
                <a:ea typeface="宋体" panose="02010600030101010101" pitchFamily="2" charset="-122"/>
                <a:cs typeface="Times New Roman" panose="02020603050405020304" pitchFamily="18" charset="0"/>
              </a:rPr>
              <a:t>轴承是当代机械设备中一种重要零部件。它的主要功能是支撑机械旋转体，降低其运动过程中的摩擦系数，并保证其回转精度。当前我国轴承行业主要面临的突出问题：研发和创新能力低、制造技术水平低。当前我们的设计和制造技术基本上是模仿，产品开发能力低，表现在：虽然对国内主机的配套率达到</a:t>
            </a:r>
            <a:r>
              <a:rPr lang="en-US" altLang="zh-CN" sz="2400" b="1" kern="100" dirty="0">
                <a:effectLst/>
                <a:latin typeface="Calibri" panose="020F0502020204030204" pitchFamily="34" charset="0"/>
                <a:ea typeface="宋体" panose="02010600030101010101" pitchFamily="2" charset="-122"/>
                <a:cs typeface="Times New Roman" panose="02020603050405020304" pitchFamily="18" charset="0"/>
              </a:rPr>
              <a:t>80%</a:t>
            </a:r>
            <a:r>
              <a:rPr lang="zh-CN" altLang="zh-CN" sz="2400" b="1" kern="100" dirty="0">
                <a:effectLst/>
                <a:latin typeface="Calibri" panose="020F0502020204030204" pitchFamily="34" charset="0"/>
                <a:ea typeface="宋体" panose="02010600030101010101" pitchFamily="2" charset="-122"/>
                <a:cs typeface="Times New Roman" panose="02020603050405020304" pitchFamily="18" charset="0"/>
              </a:rPr>
              <a:t>，但高速铁路客车、中高档轿车、计算机、空调器、高水平轧机等重要主机的配套和维修轴承，基本上靠进口。因此，我们必须提升加工技术能力，为祖国富强，不受制于人而努力奋斗。下面我们以轴承座零件加工为例，详细介绍平面铣加工的方法。</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3</a:t>
            </a:r>
            <a:endParaRPr lang="en-US" altLang="zh-CN" dirty="0">
              <a:ea typeface="宋体" panose="02010600030101010101" pitchFamily="2" charset="-122"/>
            </a:endParaRPr>
          </a:p>
        </p:txBody>
      </p:sp>
      <p:sp>
        <p:nvSpPr>
          <p:cNvPr id="104" name="文本框 103"/>
          <p:cNvSpPr txBox="1"/>
          <p:nvPr/>
        </p:nvSpPr>
        <p:spPr>
          <a:xfrm>
            <a:off x="412115" y="1310640"/>
            <a:ext cx="8504555" cy="3693319"/>
          </a:xfrm>
          <a:prstGeom prst="rect">
            <a:avLst/>
          </a:prstGeom>
          <a:noFill/>
          <a:ln w="9525">
            <a:noFill/>
          </a:ln>
        </p:spPr>
        <p:txBody>
          <a:bodyPr wrap="square">
            <a:spAutoFit/>
          </a:bodyPr>
          <a:lstStyle/>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（3）在几何体区域中“指定面边界”对话框中，点击</a:t>
            </a:r>
            <a:r>
              <a:rPr lang="en-US" altLang="zh-CN" sz="1800" b="1" kern="0" dirty="0">
                <a:solidFill>
                  <a:schemeClr val="hlink"/>
                </a:solidFill>
                <a:latin typeface="Times New Roman" panose="02020603050405020304" charset="0"/>
                <a:cs typeface="Times New Roman" panose="02020603050405020304" charset="0"/>
              </a:rPr>
              <a:t>       </a:t>
            </a:r>
            <a:r>
              <a:rPr lang="zh-CN" altLang="en-US" sz="1800" b="1" kern="0" dirty="0">
                <a:solidFill>
                  <a:schemeClr val="hlink"/>
                </a:solidFill>
                <a:latin typeface="Times New Roman" panose="02020603050405020304" charset="0"/>
                <a:cs typeface="Times New Roman" panose="02020603050405020304" charset="0"/>
                <a:sym typeface="+mn-ea"/>
              </a:rPr>
              <a:t>图标，进入“部件边界”对话框界面。在“选择方法”的</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对话框选择</a:t>
            </a:r>
            <a:r>
              <a:rPr lang="en-US" altLang="zh-CN" sz="1800" b="1" kern="0" dirty="0">
                <a:solidFill>
                  <a:schemeClr val="hlink"/>
                </a:solidFill>
                <a:latin typeface="Times New Roman" panose="02020603050405020304" charset="0"/>
                <a:cs typeface="Times New Roman" panose="02020603050405020304" charset="0"/>
                <a:sym typeface="+mn-ea"/>
              </a:rPr>
              <a:t>               </a:t>
            </a:r>
            <a:r>
              <a:rPr lang="zh-CN" altLang="en-US" sz="1800" b="1" kern="0" dirty="0">
                <a:solidFill>
                  <a:schemeClr val="hlink"/>
                </a:solidFill>
                <a:latin typeface="Times New Roman" panose="02020603050405020304" charset="0"/>
                <a:cs typeface="Times New Roman" panose="02020603050405020304" charset="0"/>
                <a:sym typeface="+mn-ea"/>
              </a:rPr>
              <a:t>，</a:t>
            </a:r>
            <a:r>
              <a:rPr lang="zh-CN" altLang="en-US" b="1" kern="0" dirty="0">
                <a:solidFill>
                  <a:schemeClr val="hlink"/>
                </a:solidFill>
                <a:latin typeface="Times New Roman" panose="02020603050405020304" charset="0"/>
                <a:cs typeface="Times New Roman" panose="02020603050405020304" charset="0"/>
                <a:sym typeface="+mn-ea"/>
              </a:rPr>
              <a:t>边界类型选择          ，</a:t>
            </a:r>
            <a:r>
              <a:rPr lang="zh-CN" altLang="en-US" b="1" kern="0" dirty="0">
                <a:solidFill>
                  <a:schemeClr val="hlink"/>
                </a:solidFill>
                <a:latin typeface="Times New Roman" panose="02020603050405020304" charset="0"/>
                <a:cs typeface="Times New Roman" panose="02020603050405020304" charset="0"/>
              </a:rPr>
              <a:t>刀具侧选择             ，平面选择              ，如图</a:t>
            </a:r>
            <a:r>
              <a:rPr lang="en-US" altLang="zh-CN" b="1" kern="0" dirty="0">
                <a:solidFill>
                  <a:schemeClr val="hlink"/>
                </a:solidFill>
                <a:latin typeface="Times New Roman" panose="02020603050405020304" charset="0"/>
                <a:cs typeface="Times New Roman" panose="02020603050405020304" charset="0"/>
              </a:rPr>
              <a:t>2-3-13</a:t>
            </a:r>
            <a:r>
              <a:rPr lang="zh-CN" altLang="en-US" b="1" kern="0" dirty="0">
                <a:solidFill>
                  <a:schemeClr val="hlink"/>
                </a:solidFill>
                <a:latin typeface="Times New Roman" panose="02020603050405020304" charset="0"/>
                <a:cs typeface="Times New Roman" panose="02020603050405020304" charset="0"/>
              </a:rPr>
              <a:t>所示。点击添加新集         ，在“选择方法”对话框中选择             ，边界类型选择           ，刀具侧选择          ，平面选择       ，如图</a:t>
            </a:r>
            <a:r>
              <a:rPr lang="en-US" altLang="zh-CN" b="1" kern="0" dirty="0">
                <a:solidFill>
                  <a:schemeClr val="hlink"/>
                </a:solidFill>
                <a:latin typeface="Times New Roman" panose="02020603050405020304" charset="0"/>
                <a:cs typeface="Times New Roman" panose="02020603050405020304" charset="0"/>
              </a:rPr>
              <a:t>2-3-14</a:t>
            </a:r>
            <a:r>
              <a:rPr lang="zh-CN" altLang="en-US" b="1" kern="0" dirty="0">
                <a:solidFill>
                  <a:schemeClr val="hlink"/>
                </a:solidFill>
                <a:latin typeface="Times New Roman" panose="02020603050405020304" charset="0"/>
                <a:cs typeface="Times New Roman" panose="02020603050405020304" charset="0"/>
              </a:rPr>
              <a:t>所示。点击            返回“平面铣”</a:t>
            </a:r>
            <a:r>
              <a:rPr lang="zh-CN" altLang="en-US" sz="1800" b="0" dirty="0">
                <a:latin typeface="Calibri" panose="020F0502020204030204" charset="0"/>
                <a:ea typeface="宋体" panose="02010600030101010101" pitchFamily="2" charset="-122"/>
              </a:rPr>
              <a:t>界</a:t>
            </a:r>
            <a:r>
              <a:rPr lang="zh-CN" altLang="en-US" b="1" kern="0" dirty="0">
                <a:solidFill>
                  <a:schemeClr val="hlink"/>
                </a:solidFill>
                <a:latin typeface="Times New Roman" panose="02020603050405020304" charset="0"/>
                <a:cs typeface="Times New Roman" panose="02020603050405020304" charset="0"/>
              </a:rPr>
              <a:t>面。</a:t>
            </a:r>
          </a:p>
          <a:p>
            <a:pPr marL="0" indent="0" eaLnBrk="1" latinLnBrk="0" hangingPunct="1">
              <a:lnSpc>
                <a:spcPct val="150000"/>
              </a:lnSpc>
            </a:pPr>
            <a:endParaRPr lang="zh-CN" altLang="en-US" sz="1800" b="0" dirty="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dirty="0">
              <a:latin typeface="Calibri" panose="020F0502020204030204" charset="0"/>
              <a:ea typeface="宋体" panose="02010600030101010101" pitchFamily="2" charset="-122"/>
            </a:endParaRPr>
          </a:p>
          <a:p>
            <a:pPr marL="0" indent="0" eaLnBrk="1" latinLnBrk="0" hangingPunct="1">
              <a:lnSpc>
                <a:spcPct val="150000"/>
              </a:lnSpc>
            </a:pPr>
            <a:endParaRPr lang="zh-CN" altLang="en-US" sz="1800" b="0" dirty="0">
              <a:latin typeface="Calibri" panose="020F0502020204030204" charset="0"/>
              <a:ea typeface="宋体" panose="02010600030101010101" pitchFamily="2" charset="-122"/>
            </a:endParaRPr>
          </a:p>
          <a:p>
            <a:pPr marL="0" indent="0"/>
            <a:endParaRPr lang="zh-CN" altLang="en-US" sz="1800" b="0" dirty="0">
              <a:latin typeface="Calibri" panose="020F0502020204030204" charset="0"/>
              <a:ea typeface="宋体" panose="02010600030101010101" pitchFamily="2" charset="-122"/>
            </a:endParaRPr>
          </a:p>
        </p:txBody>
      </p:sp>
      <p:pic>
        <p:nvPicPr>
          <p:cNvPr id="174" name="图片 174"/>
          <p:cNvPicPr>
            <a:picLocks noChangeAspect="1"/>
          </p:cNvPicPr>
          <p:nvPr>
            <p:custDataLst>
              <p:tags r:id="rId1"/>
            </p:custDataLst>
          </p:nvPr>
        </p:nvPicPr>
        <p:blipFill>
          <a:blip r:embed="rId3"/>
          <a:stretch>
            <a:fillRect/>
          </a:stretch>
        </p:blipFill>
        <p:spPr>
          <a:xfrm>
            <a:off x="4647066" y="1830753"/>
            <a:ext cx="657000" cy="252000"/>
          </a:xfrm>
          <a:prstGeom prst="rect">
            <a:avLst/>
          </a:prstGeom>
        </p:spPr>
      </p:pic>
      <p:pic>
        <p:nvPicPr>
          <p:cNvPr id="3" name="图片 2">
            <a:extLst>
              <a:ext uri="{FF2B5EF4-FFF2-40B4-BE49-F238E27FC236}">
                <a16:creationId xmlns:a16="http://schemas.microsoft.com/office/drawing/2014/main" xmlns="" id="{AA38621C-D626-FB37-1043-75067F411BF4}"/>
              </a:ext>
            </a:extLst>
          </p:cNvPr>
          <p:cNvPicPr>
            <a:picLocks noChangeAspect="1"/>
          </p:cNvPicPr>
          <p:nvPr/>
        </p:nvPicPr>
        <p:blipFill>
          <a:blip r:embed="rId4"/>
          <a:stretch>
            <a:fillRect/>
          </a:stretch>
        </p:blipFill>
        <p:spPr>
          <a:xfrm>
            <a:off x="5761355" y="1439001"/>
            <a:ext cx="243840" cy="243840"/>
          </a:xfrm>
          <a:prstGeom prst="rect">
            <a:avLst/>
          </a:prstGeom>
        </p:spPr>
      </p:pic>
      <p:pic>
        <p:nvPicPr>
          <p:cNvPr id="4" name="图片 3">
            <a:extLst>
              <a:ext uri="{FF2B5EF4-FFF2-40B4-BE49-F238E27FC236}">
                <a16:creationId xmlns:a16="http://schemas.microsoft.com/office/drawing/2014/main" xmlns="" id="{25F3ABC2-F03E-9BDC-98B1-47577BDE16B9}"/>
              </a:ext>
            </a:extLst>
          </p:cNvPr>
          <p:cNvPicPr>
            <a:picLocks noChangeAspect="1"/>
          </p:cNvPicPr>
          <p:nvPr/>
        </p:nvPicPr>
        <p:blipFill rotWithShape="1">
          <a:blip r:embed="rId5"/>
          <a:srcRect r="73272"/>
          <a:stretch/>
        </p:blipFill>
        <p:spPr bwMode="auto">
          <a:xfrm>
            <a:off x="7164288" y="1860077"/>
            <a:ext cx="330200" cy="234950"/>
          </a:xfrm>
          <a:prstGeom prst="rect">
            <a:avLst/>
          </a:prstGeom>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xmlns="" id="{5C9A3C04-C71D-F630-B72C-10A72FF8986D}"/>
              </a:ext>
            </a:extLst>
          </p:cNvPr>
          <p:cNvPicPr>
            <a:picLocks noChangeAspect="1"/>
          </p:cNvPicPr>
          <p:nvPr/>
        </p:nvPicPr>
        <p:blipFill>
          <a:blip r:embed="rId6"/>
          <a:stretch>
            <a:fillRect/>
          </a:stretch>
        </p:blipFill>
        <p:spPr>
          <a:xfrm>
            <a:off x="901700" y="2348230"/>
            <a:ext cx="358140" cy="182880"/>
          </a:xfrm>
          <a:prstGeom prst="rect">
            <a:avLst/>
          </a:prstGeom>
        </p:spPr>
      </p:pic>
      <p:pic>
        <p:nvPicPr>
          <p:cNvPr id="7" name="图片 6">
            <a:extLst>
              <a:ext uri="{FF2B5EF4-FFF2-40B4-BE49-F238E27FC236}">
                <a16:creationId xmlns:a16="http://schemas.microsoft.com/office/drawing/2014/main" xmlns="" id="{9FBC37CA-A826-FC45-2214-F1DFEE9B701F}"/>
              </a:ext>
            </a:extLst>
          </p:cNvPr>
          <p:cNvPicPr>
            <a:picLocks noChangeAspect="1"/>
          </p:cNvPicPr>
          <p:nvPr/>
        </p:nvPicPr>
        <p:blipFill>
          <a:blip r:embed="rId7"/>
          <a:stretch>
            <a:fillRect/>
          </a:stretch>
        </p:blipFill>
        <p:spPr>
          <a:xfrm>
            <a:off x="2771800" y="2279650"/>
            <a:ext cx="388620" cy="251460"/>
          </a:xfrm>
          <a:prstGeom prst="rect">
            <a:avLst/>
          </a:prstGeom>
        </p:spPr>
      </p:pic>
      <p:pic>
        <p:nvPicPr>
          <p:cNvPr id="8" name="图片 7">
            <a:extLst>
              <a:ext uri="{FF2B5EF4-FFF2-40B4-BE49-F238E27FC236}">
                <a16:creationId xmlns:a16="http://schemas.microsoft.com/office/drawing/2014/main" xmlns="" id="{1026381D-A064-3FAC-041A-A064BEEDCC4C}"/>
              </a:ext>
            </a:extLst>
          </p:cNvPr>
          <p:cNvPicPr>
            <a:picLocks noChangeAspect="1"/>
          </p:cNvPicPr>
          <p:nvPr/>
        </p:nvPicPr>
        <p:blipFill>
          <a:blip r:embed="rId8"/>
          <a:stretch>
            <a:fillRect/>
          </a:stretch>
        </p:blipFill>
        <p:spPr>
          <a:xfrm>
            <a:off x="6973244" y="2266043"/>
            <a:ext cx="182880" cy="205740"/>
          </a:xfrm>
          <a:prstGeom prst="rect">
            <a:avLst/>
          </a:prstGeom>
        </p:spPr>
      </p:pic>
      <p:pic>
        <p:nvPicPr>
          <p:cNvPr id="9" name="图片 8">
            <a:extLst>
              <a:ext uri="{FF2B5EF4-FFF2-40B4-BE49-F238E27FC236}">
                <a16:creationId xmlns:a16="http://schemas.microsoft.com/office/drawing/2014/main" xmlns="" id="{6F032724-AFDF-09F7-B401-D3DECD8C0B39}"/>
              </a:ext>
            </a:extLst>
          </p:cNvPr>
          <p:cNvPicPr>
            <a:picLocks noChangeAspect="1"/>
          </p:cNvPicPr>
          <p:nvPr/>
        </p:nvPicPr>
        <p:blipFill>
          <a:blip r:embed="rId9"/>
          <a:stretch>
            <a:fillRect/>
          </a:stretch>
        </p:blipFill>
        <p:spPr>
          <a:xfrm>
            <a:off x="2004008" y="2733571"/>
            <a:ext cx="487680" cy="137160"/>
          </a:xfrm>
          <a:prstGeom prst="rect">
            <a:avLst/>
          </a:prstGeom>
        </p:spPr>
      </p:pic>
      <p:pic>
        <p:nvPicPr>
          <p:cNvPr id="10" name="图片 9">
            <a:extLst>
              <a:ext uri="{FF2B5EF4-FFF2-40B4-BE49-F238E27FC236}">
                <a16:creationId xmlns:a16="http://schemas.microsoft.com/office/drawing/2014/main" xmlns="" id="{D225F737-3A68-D637-BD78-6F1CE8DF7A9B}"/>
              </a:ext>
            </a:extLst>
          </p:cNvPr>
          <p:cNvPicPr>
            <a:picLocks noChangeAspect="1"/>
          </p:cNvPicPr>
          <p:nvPr/>
        </p:nvPicPr>
        <p:blipFill rotWithShape="1">
          <a:blip r:embed="rId5"/>
          <a:srcRect r="73272"/>
          <a:stretch/>
        </p:blipFill>
        <p:spPr bwMode="auto">
          <a:xfrm>
            <a:off x="4401835" y="2733571"/>
            <a:ext cx="330200" cy="234950"/>
          </a:xfrm>
          <a:prstGeom prst="rect">
            <a:avLst/>
          </a:prstGeom>
          <a:ln>
            <a:noFill/>
          </a:ln>
          <a:extLst>
            <a:ext uri="{53640926-AAD7-44D8-BBD7-CCE9431645EC}">
              <a14:shadowObscured xmlns:a14="http://schemas.microsoft.com/office/drawing/2010/main"/>
            </a:ext>
          </a:extLst>
        </p:spPr>
      </p:pic>
      <p:pic>
        <p:nvPicPr>
          <p:cNvPr id="11" name="图片 10">
            <a:extLst>
              <a:ext uri="{FF2B5EF4-FFF2-40B4-BE49-F238E27FC236}">
                <a16:creationId xmlns:a16="http://schemas.microsoft.com/office/drawing/2014/main" xmlns="" id="{B2B60378-50D4-6C22-57FB-8660EDE49CFA}"/>
              </a:ext>
            </a:extLst>
          </p:cNvPr>
          <p:cNvPicPr>
            <a:picLocks noChangeAspect="1"/>
          </p:cNvPicPr>
          <p:nvPr/>
        </p:nvPicPr>
        <p:blipFill>
          <a:blip r:embed="rId6"/>
          <a:stretch>
            <a:fillRect/>
          </a:stretch>
        </p:blipFill>
        <p:spPr>
          <a:xfrm>
            <a:off x="6358580" y="2727325"/>
            <a:ext cx="358140" cy="182880"/>
          </a:xfrm>
          <a:prstGeom prst="rect">
            <a:avLst/>
          </a:prstGeom>
        </p:spPr>
      </p:pic>
      <p:pic>
        <p:nvPicPr>
          <p:cNvPr id="12" name="图片 11">
            <a:extLst>
              <a:ext uri="{FF2B5EF4-FFF2-40B4-BE49-F238E27FC236}">
                <a16:creationId xmlns:a16="http://schemas.microsoft.com/office/drawing/2014/main" xmlns="" id="{02E67A79-AAD0-F4BE-712C-53455E0773DA}"/>
              </a:ext>
            </a:extLst>
          </p:cNvPr>
          <p:cNvPicPr>
            <a:picLocks noChangeAspect="1"/>
          </p:cNvPicPr>
          <p:nvPr/>
        </p:nvPicPr>
        <p:blipFill>
          <a:blip r:embed="rId7"/>
          <a:stretch>
            <a:fillRect/>
          </a:stretch>
        </p:blipFill>
        <p:spPr>
          <a:xfrm>
            <a:off x="7987302" y="2764874"/>
            <a:ext cx="388620" cy="251460"/>
          </a:xfrm>
          <a:prstGeom prst="rect">
            <a:avLst/>
          </a:prstGeom>
        </p:spPr>
      </p:pic>
      <p:pic>
        <p:nvPicPr>
          <p:cNvPr id="13" name="图片 12">
            <a:extLst>
              <a:ext uri="{FF2B5EF4-FFF2-40B4-BE49-F238E27FC236}">
                <a16:creationId xmlns:a16="http://schemas.microsoft.com/office/drawing/2014/main" xmlns="" id="{871F2991-5F8F-8A49-183E-633AB092FDD1}"/>
              </a:ext>
            </a:extLst>
          </p:cNvPr>
          <p:cNvPicPr>
            <a:picLocks noChangeAspect="1"/>
          </p:cNvPicPr>
          <p:nvPr/>
        </p:nvPicPr>
        <p:blipFill>
          <a:blip r:embed="rId10"/>
          <a:stretch>
            <a:fillRect/>
          </a:stretch>
        </p:blipFill>
        <p:spPr>
          <a:xfrm>
            <a:off x="2916580" y="3060042"/>
            <a:ext cx="487680" cy="236220"/>
          </a:xfrm>
          <a:prstGeom prst="rect">
            <a:avLst/>
          </a:prstGeom>
        </p:spPr>
      </p:pic>
      <p:pic>
        <p:nvPicPr>
          <p:cNvPr id="14" name="图片 13">
            <a:extLst>
              <a:ext uri="{FF2B5EF4-FFF2-40B4-BE49-F238E27FC236}">
                <a16:creationId xmlns:a16="http://schemas.microsoft.com/office/drawing/2014/main" xmlns="" id="{F9332797-30CA-5A3C-4C02-3EA5C3095391}"/>
              </a:ext>
            </a:extLst>
          </p:cNvPr>
          <p:cNvPicPr>
            <a:picLocks noChangeAspect="1"/>
          </p:cNvPicPr>
          <p:nvPr/>
        </p:nvPicPr>
        <p:blipFill rotWithShape="1">
          <a:blip r:embed="rId11"/>
          <a:srcRect b="47859"/>
          <a:stretch/>
        </p:blipFill>
        <p:spPr bwMode="auto">
          <a:xfrm>
            <a:off x="0" y="3458008"/>
            <a:ext cx="2305704" cy="2016224"/>
          </a:xfrm>
          <a:prstGeom prst="rect">
            <a:avLst/>
          </a:prstGeom>
          <a:ln>
            <a:noFill/>
          </a:ln>
          <a:extLst>
            <a:ext uri="{53640926-AAD7-44D8-BBD7-CCE9431645EC}">
              <a14:shadowObscured xmlns:a14="http://schemas.microsoft.com/office/drawing/2010/main"/>
            </a:ext>
          </a:extLst>
        </p:spPr>
      </p:pic>
      <p:pic>
        <p:nvPicPr>
          <p:cNvPr id="15" name="图片 14">
            <a:extLst>
              <a:ext uri="{FF2B5EF4-FFF2-40B4-BE49-F238E27FC236}">
                <a16:creationId xmlns:a16="http://schemas.microsoft.com/office/drawing/2014/main" xmlns="" id="{40BD8CCD-2991-3807-44B3-1F4072F4C9FE}"/>
              </a:ext>
            </a:extLst>
          </p:cNvPr>
          <p:cNvPicPr>
            <a:picLocks noChangeAspect="1"/>
          </p:cNvPicPr>
          <p:nvPr/>
        </p:nvPicPr>
        <p:blipFill>
          <a:blip r:embed="rId12"/>
          <a:stretch>
            <a:fillRect/>
          </a:stretch>
        </p:blipFill>
        <p:spPr>
          <a:xfrm>
            <a:off x="2305704" y="3491905"/>
            <a:ext cx="2126477" cy="1952212"/>
          </a:xfrm>
          <a:prstGeom prst="rect">
            <a:avLst/>
          </a:prstGeom>
        </p:spPr>
      </p:pic>
      <p:sp>
        <p:nvSpPr>
          <p:cNvPr id="17" name="文本框 16">
            <a:extLst>
              <a:ext uri="{FF2B5EF4-FFF2-40B4-BE49-F238E27FC236}">
                <a16:creationId xmlns:a16="http://schemas.microsoft.com/office/drawing/2014/main" xmlns="" id="{3CB25707-C024-167E-BE50-CFF8311A6766}"/>
              </a:ext>
            </a:extLst>
          </p:cNvPr>
          <p:cNvSpPr txBox="1"/>
          <p:nvPr/>
        </p:nvSpPr>
        <p:spPr>
          <a:xfrm>
            <a:off x="-612576" y="5644288"/>
            <a:ext cx="4467555" cy="369332"/>
          </a:xfrm>
          <a:prstGeom prst="rect">
            <a:avLst/>
          </a:prstGeom>
          <a:noFill/>
        </p:spPr>
        <p:txBody>
          <a:bodyPr wrap="square">
            <a:spAutoFit/>
          </a:bodyPr>
          <a:lstStyle/>
          <a:p>
            <a:pPr indent="17335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2-3-13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部件外边界设置</a:t>
            </a:r>
          </a:p>
        </p:txBody>
      </p:sp>
      <p:pic>
        <p:nvPicPr>
          <p:cNvPr id="18" name="图片 17">
            <a:extLst>
              <a:ext uri="{FF2B5EF4-FFF2-40B4-BE49-F238E27FC236}">
                <a16:creationId xmlns:a16="http://schemas.microsoft.com/office/drawing/2014/main" xmlns="" id="{146D9D8B-9122-CEAA-3135-1338615196E6}"/>
              </a:ext>
            </a:extLst>
          </p:cNvPr>
          <p:cNvPicPr>
            <a:picLocks noChangeAspect="1"/>
          </p:cNvPicPr>
          <p:nvPr/>
        </p:nvPicPr>
        <p:blipFill rotWithShape="1">
          <a:blip r:embed="rId13"/>
          <a:srcRect b="43417"/>
          <a:stretch/>
        </p:blipFill>
        <p:spPr bwMode="auto">
          <a:xfrm>
            <a:off x="4432181" y="3427186"/>
            <a:ext cx="2126477" cy="2017693"/>
          </a:xfrm>
          <a:prstGeom prst="rect">
            <a:avLst/>
          </a:prstGeom>
          <a:ln>
            <a:noFill/>
          </a:ln>
          <a:extLst>
            <a:ext uri="{53640926-AAD7-44D8-BBD7-CCE9431645EC}">
              <a14:shadowObscured xmlns:a14="http://schemas.microsoft.com/office/drawing/2010/main"/>
            </a:ext>
          </a:extLst>
        </p:spPr>
      </p:pic>
      <p:pic>
        <p:nvPicPr>
          <p:cNvPr id="19" name="图片 18">
            <a:extLst>
              <a:ext uri="{FF2B5EF4-FFF2-40B4-BE49-F238E27FC236}">
                <a16:creationId xmlns:a16="http://schemas.microsoft.com/office/drawing/2014/main" xmlns="" id="{E9C25A57-0D79-5F81-83BA-D1C5901FA4A2}"/>
              </a:ext>
            </a:extLst>
          </p:cNvPr>
          <p:cNvPicPr>
            <a:picLocks noChangeAspect="1"/>
          </p:cNvPicPr>
          <p:nvPr/>
        </p:nvPicPr>
        <p:blipFill>
          <a:blip r:embed="rId14"/>
          <a:stretch>
            <a:fillRect/>
          </a:stretch>
        </p:blipFill>
        <p:spPr>
          <a:xfrm>
            <a:off x="6583118" y="3387856"/>
            <a:ext cx="2445377" cy="2047046"/>
          </a:xfrm>
          <a:prstGeom prst="rect">
            <a:avLst/>
          </a:prstGeom>
        </p:spPr>
      </p:pic>
      <p:sp>
        <p:nvSpPr>
          <p:cNvPr id="25" name="文本框 24">
            <a:extLst>
              <a:ext uri="{FF2B5EF4-FFF2-40B4-BE49-F238E27FC236}">
                <a16:creationId xmlns:a16="http://schemas.microsoft.com/office/drawing/2014/main" xmlns="" id="{F8AB7C17-8DED-A0BA-3288-DD8D619B9E4C}"/>
              </a:ext>
            </a:extLst>
          </p:cNvPr>
          <p:cNvSpPr txBox="1"/>
          <p:nvPr/>
        </p:nvSpPr>
        <p:spPr>
          <a:xfrm>
            <a:off x="5139569" y="5621758"/>
            <a:ext cx="3154301" cy="369332"/>
          </a:xfrm>
          <a:prstGeom prst="rect">
            <a:avLst/>
          </a:prstGeom>
          <a:noFill/>
        </p:spPr>
        <p:txBody>
          <a:bodyPr wrap="square">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2-3-14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部件内边界设置</a:t>
            </a:r>
            <a:endParaRPr lang="zh-CN" altLang="en-US" dirty="0"/>
          </a:p>
        </p:txBody>
      </p:sp>
    </p:spTree>
  </p:cSld>
  <p:clrMapOvr>
    <a:masterClrMapping/>
  </p:clrMapOvr>
  <p:transition>
    <p:wipe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3" name="文本框 2">
            <a:extLst>
              <a:ext uri="{FF2B5EF4-FFF2-40B4-BE49-F238E27FC236}">
                <a16:creationId xmlns:a16="http://schemas.microsoft.com/office/drawing/2014/main" xmlns="" id="{92AF5980-DD48-2F6A-840B-9E0F08629688}"/>
              </a:ext>
            </a:extLst>
          </p:cNvPr>
          <p:cNvSpPr txBox="1"/>
          <p:nvPr/>
        </p:nvSpPr>
        <p:spPr>
          <a:xfrm>
            <a:off x="323528" y="1285130"/>
            <a:ext cx="8593360" cy="1200329"/>
          </a:xfrm>
          <a:prstGeom prst="rect">
            <a:avLst/>
          </a:prstGeom>
          <a:noFill/>
        </p:spPr>
        <p:txBody>
          <a:bodyPr wrap="square">
            <a:spAutoFit/>
          </a:bodyPr>
          <a:lstStyle/>
          <a:p>
            <a:r>
              <a:rPr lang="zh-CN" altLang="en-US" dirty="0"/>
              <a:t>（</a:t>
            </a:r>
            <a:r>
              <a:rPr lang="en-US" altLang="zh-CN" dirty="0"/>
              <a:t>4</a:t>
            </a:r>
            <a:r>
              <a:rPr lang="zh-CN" altLang="en-US" dirty="0"/>
              <a:t>）在“指定修剪边界”对话框中，点击          ，进入“平面”界面中，点击如图</a:t>
            </a:r>
            <a:r>
              <a:rPr lang="en-US" altLang="zh-CN" dirty="0"/>
              <a:t>2-3-15</a:t>
            </a:r>
            <a:r>
              <a:rPr lang="zh-CN" altLang="en-US" dirty="0"/>
              <a:t>所示的底面，在“距离”对话框填入“</a:t>
            </a:r>
            <a:r>
              <a:rPr lang="en-US" altLang="zh-CN" dirty="0"/>
              <a:t>1”</a:t>
            </a:r>
            <a:r>
              <a:rPr lang="zh-CN" altLang="en-US" dirty="0"/>
              <a:t>（确保铣削孔后，把孔打穿，减少毛刺）。点击确定返回“平面铣”界面。在刀轨设置区域中“切削模式”对话框中，选取             切削模式，如图</a:t>
            </a:r>
            <a:r>
              <a:rPr lang="en-US" altLang="zh-CN" dirty="0"/>
              <a:t>2-3-16</a:t>
            </a:r>
            <a:r>
              <a:rPr lang="zh-CN" altLang="en-US" dirty="0"/>
              <a:t>。</a:t>
            </a:r>
          </a:p>
        </p:txBody>
      </p:sp>
      <p:pic>
        <p:nvPicPr>
          <p:cNvPr id="4" name="图片 3">
            <a:extLst>
              <a:ext uri="{FF2B5EF4-FFF2-40B4-BE49-F238E27FC236}">
                <a16:creationId xmlns:a16="http://schemas.microsoft.com/office/drawing/2014/main" xmlns="" id="{A3FC6D95-C44D-A185-5C9A-08C5E08457CD}"/>
              </a:ext>
            </a:extLst>
          </p:cNvPr>
          <p:cNvPicPr>
            <a:picLocks noChangeAspect="1"/>
          </p:cNvPicPr>
          <p:nvPr/>
        </p:nvPicPr>
        <p:blipFill>
          <a:blip r:embed="rId2"/>
          <a:stretch>
            <a:fillRect/>
          </a:stretch>
        </p:blipFill>
        <p:spPr>
          <a:xfrm>
            <a:off x="4450080" y="1285130"/>
            <a:ext cx="243840" cy="243840"/>
          </a:xfrm>
          <a:prstGeom prst="rect">
            <a:avLst/>
          </a:prstGeom>
        </p:spPr>
      </p:pic>
      <p:pic>
        <p:nvPicPr>
          <p:cNvPr id="9" name="图片 8">
            <a:extLst>
              <a:ext uri="{FF2B5EF4-FFF2-40B4-BE49-F238E27FC236}">
                <a16:creationId xmlns:a16="http://schemas.microsoft.com/office/drawing/2014/main" xmlns="" id="{94EA6634-C5C4-D0BA-AAD1-37D6FF74AD12}"/>
              </a:ext>
            </a:extLst>
          </p:cNvPr>
          <p:cNvPicPr>
            <a:picLocks noChangeAspect="1"/>
          </p:cNvPicPr>
          <p:nvPr/>
        </p:nvPicPr>
        <p:blipFill>
          <a:blip r:embed="rId3"/>
          <a:stretch>
            <a:fillRect/>
          </a:stretch>
        </p:blipFill>
        <p:spPr>
          <a:xfrm>
            <a:off x="7596336" y="1885294"/>
            <a:ext cx="754380" cy="190500"/>
          </a:xfrm>
          <a:prstGeom prst="rect">
            <a:avLst/>
          </a:prstGeom>
        </p:spPr>
      </p:pic>
      <p:pic>
        <p:nvPicPr>
          <p:cNvPr id="10" name="图片 9">
            <a:extLst>
              <a:ext uri="{FF2B5EF4-FFF2-40B4-BE49-F238E27FC236}">
                <a16:creationId xmlns:a16="http://schemas.microsoft.com/office/drawing/2014/main" xmlns="" id="{C77D1B9B-6BA1-225D-2285-ECAAD62705A2}"/>
              </a:ext>
            </a:extLst>
          </p:cNvPr>
          <p:cNvPicPr>
            <a:picLocks noChangeAspect="1"/>
          </p:cNvPicPr>
          <p:nvPr/>
        </p:nvPicPr>
        <p:blipFill>
          <a:blip r:embed="rId4"/>
          <a:stretch>
            <a:fillRect/>
          </a:stretch>
        </p:blipFill>
        <p:spPr>
          <a:xfrm>
            <a:off x="492986" y="2667977"/>
            <a:ext cx="4057650" cy="2018665"/>
          </a:xfrm>
          <a:prstGeom prst="rect">
            <a:avLst/>
          </a:prstGeom>
        </p:spPr>
      </p:pic>
      <p:sp>
        <p:nvSpPr>
          <p:cNvPr id="12" name="文本框 11">
            <a:extLst>
              <a:ext uri="{FF2B5EF4-FFF2-40B4-BE49-F238E27FC236}">
                <a16:creationId xmlns:a16="http://schemas.microsoft.com/office/drawing/2014/main" xmlns="" id="{FDB079BD-F62D-48CD-2C36-540068F1958D}"/>
              </a:ext>
            </a:extLst>
          </p:cNvPr>
          <p:cNvSpPr txBox="1"/>
          <p:nvPr/>
        </p:nvSpPr>
        <p:spPr>
          <a:xfrm>
            <a:off x="1331640" y="4839749"/>
            <a:ext cx="4577442"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2-3-15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指定修剪边界</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pic>
        <p:nvPicPr>
          <p:cNvPr id="13" name="图片 12">
            <a:extLst>
              <a:ext uri="{FF2B5EF4-FFF2-40B4-BE49-F238E27FC236}">
                <a16:creationId xmlns:a16="http://schemas.microsoft.com/office/drawing/2014/main" xmlns="" id="{2CC7D43E-FB06-C124-CEF3-AB1F32E7A156}"/>
              </a:ext>
            </a:extLst>
          </p:cNvPr>
          <p:cNvPicPr>
            <a:picLocks noChangeAspect="1"/>
          </p:cNvPicPr>
          <p:nvPr/>
        </p:nvPicPr>
        <p:blipFill>
          <a:blip r:embed="rId5"/>
          <a:stretch>
            <a:fillRect/>
          </a:stretch>
        </p:blipFill>
        <p:spPr>
          <a:xfrm>
            <a:off x="5220072" y="2669367"/>
            <a:ext cx="2162381" cy="2051066"/>
          </a:xfrm>
          <a:prstGeom prst="rect">
            <a:avLst/>
          </a:prstGeom>
        </p:spPr>
      </p:pic>
      <p:sp>
        <p:nvSpPr>
          <p:cNvPr id="15" name="文本框 14">
            <a:extLst>
              <a:ext uri="{FF2B5EF4-FFF2-40B4-BE49-F238E27FC236}">
                <a16:creationId xmlns:a16="http://schemas.microsoft.com/office/drawing/2014/main" xmlns="" id="{39BCDEF4-FA3A-1A25-37E1-393B1BDCC16A}"/>
              </a:ext>
            </a:extLst>
          </p:cNvPr>
          <p:cNvSpPr txBox="1"/>
          <p:nvPr/>
        </p:nvSpPr>
        <p:spPr>
          <a:xfrm>
            <a:off x="4620208" y="4904341"/>
            <a:ext cx="4577442" cy="369332"/>
          </a:xfrm>
          <a:prstGeom prst="rect">
            <a:avLst/>
          </a:prstGeom>
          <a:noFill/>
        </p:spPr>
        <p:txBody>
          <a:bodyPr wrap="square">
            <a:spAutoFit/>
          </a:bodyPr>
          <a:lstStyle/>
          <a:p>
            <a:pPr indent="733425"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2-3-16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切削模式</a:t>
            </a:r>
          </a:p>
        </p:txBody>
      </p:sp>
    </p:spTree>
  </p:cSld>
  <p:clrMapOvr>
    <a:masterClrMapping/>
  </p:clrMapOvr>
  <p:transition>
    <p:wipe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3" name="文本框 2">
            <a:extLst>
              <a:ext uri="{FF2B5EF4-FFF2-40B4-BE49-F238E27FC236}">
                <a16:creationId xmlns:a16="http://schemas.microsoft.com/office/drawing/2014/main" xmlns="" id="{A6987F48-0A61-DADA-2FAA-5C72F2BB53EA}"/>
              </a:ext>
            </a:extLst>
          </p:cNvPr>
          <p:cNvSpPr txBox="1"/>
          <p:nvPr/>
        </p:nvSpPr>
        <p:spPr>
          <a:xfrm>
            <a:off x="441378" y="1291892"/>
            <a:ext cx="8595118" cy="1200329"/>
          </a:xfrm>
          <a:prstGeom prst="rect">
            <a:avLst/>
          </a:prstGeom>
          <a:noFill/>
        </p:spPr>
        <p:txBody>
          <a:bodyPr wrap="square">
            <a:spAutoFit/>
          </a:bodyPr>
          <a:lstStyle/>
          <a:p>
            <a:r>
              <a:rPr lang="zh-CN" altLang="en-US" dirty="0"/>
              <a:t>（</a:t>
            </a:r>
            <a:r>
              <a:rPr lang="en-US" altLang="zh-CN" dirty="0"/>
              <a:t>5</a:t>
            </a:r>
            <a:r>
              <a:rPr lang="zh-CN" altLang="en-US" dirty="0"/>
              <a:t>）设置刀具路径参数。</a:t>
            </a:r>
          </a:p>
          <a:p>
            <a:r>
              <a:rPr lang="zh-CN" altLang="en-US" dirty="0"/>
              <a:t> 在“刀轨设置”区域中的“切削层”对话框中，点击          ，进入“切削层”界面，把类型区域中，类型改为“用户定义”，把“公共”填入“</a:t>
            </a:r>
            <a:r>
              <a:rPr lang="en-US" altLang="zh-CN" dirty="0"/>
              <a:t>1”</a:t>
            </a:r>
            <a:r>
              <a:rPr lang="zh-CN" altLang="en-US" dirty="0"/>
              <a:t>（铣刀每层铣削深度），如图</a:t>
            </a:r>
            <a:r>
              <a:rPr lang="en-US" altLang="zh-CN" dirty="0"/>
              <a:t>2-3-17</a:t>
            </a:r>
            <a:r>
              <a:rPr lang="zh-CN" altLang="en-US" dirty="0"/>
              <a:t>所示，点击            返回“平面铣”界面。</a:t>
            </a:r>
          </a:p>
        </p:txBody>
      </p:sp>
      <p:pic>
        <p:nvPicPr>
          <p:cNvPr id="4" name="图片 3">
            <a:extLst>
              <a:ext uri="{FF2B5EF4-FFF2-40B4-BE49-F238E27FC236}">
                <a16:creationId xmlns:a16="http://schemas.microsoft.com/office/drawing/2014/main" xmlns="" id="{1374C014-2E65-96F2-A4F7-A69C78A05EA4}"/>
              </a:ext>
            </a:extLst>
          </p:cNvPr>
          <p:cNvPicPr>
            <a:picLocks noChangeAspect="1"/>
          </p:cNvPicPr>
          <p:nvPr/>
        </p:nvPicPr>
        <p:blipFill>
          <a:blip r:embed="rId2"/>
          <a:stretch>
            <a:fillRect/>
          </a:stretch>
        </p:blipFill>
        <p:spPr>
          <a:xfrm>
            <a:off x="5436096" y="1556792"/>
            <a:ext cx="243840" cy="243840"/>
          </a:xfrm>
          <a:prstGeom prst="rect">
            <a:avLst/>
          </a:prstGeom>
        </p:spPr>
      </p:pic>
      <p:pic>
        <p:nvPicPr>
          <p:cNvPr id="6" name="图片 5">
            <a:extLst>
              <a:ext uri="{FF2B5EF4-FFF2-40B4-BE49-F238E27FC236}">
                <a16:creationId xmlns:a16="http://schemas.microsoft.com/office/drawing/2014/main" xmlns="" id="{A3C56075-4423-742D-5BA7-85C43BB57C8E}"/>
              </a:ext>
            </a:extLst>
          </p:cNvPr>
          <p:cNvPicPr>
            <a:picLocks noChangeAspect="1"/>
          </p:cNvPicPr>
          <p:nvPr/>
        </p:nvPicPr>
        <p:blipFill>
          <a:blip r:embed="rId3"/>
          <a:stretch>
            <a:fillRect/>
          </a:stretch>
        </p:blipFill>
        <p:spPr>
          <a:xfrm>
            <a:off x="1835696" y="2204864"/>
            <a:ext cx="487680" cy="236220"/>
          </a:xfrm>
          <a:prstGeom prst="rect">
            <a:avLst/>
          </a:prstGeom>
        </p:spPr>
      </p:pic>
      <p:pic>
        <p:nvPicPr>
          <p:cNvPr id="8" name="图片 7">
            <a:extLst>
              <a:ext uri="{FF2B5EF4-FFF2-40B4-BE49-F238E27FC236}">
                <a16:creationId xmlns:a16="http://schemas.microsoft.com/office/drawing/2014/main" xmlns="" id="{2FA4A8E2-BFF0-E47E-710E-6C9021481963}"/>
              </a:ext>
            </a:extLst>
          </p:cNvPr>
          <p:cNvPicPr>
            <a:picLocks noChangeAspect="1"/>
          </p:cNvPicPr>
          <p:nvPr/>
        </p:nvPicPr>
        <p:blipFill rotWithShape="1">
          <a:blip r:embed="rId4"/>
          <a:srcRect b="60771"/>
          <a:stretch/>
        </p:blipFill>
        <p:spPr bwMode="auto">
          <a:xfrm>
            <a:off x="6124887" y="2296199"/>
            <a:ext cx="2501900" cy="1371600"/>
          </a:xfrm>
          <a:prstGeom prst="rect">
            <a:avLst/>
          </a:prstGeom>
          <a:ln>
            <a:noFill/>
          </a:ln>
          <a:extLst>
            <a:ext uri="{53640926-AAD7-44D8-BBD7-CCE9431645EC}">
              <a14:shadowObscured xmlns:a14="http://schemas.microsoft.com/office/drawing/2010/main"/>
            </a:ext>
          </a:extLst>
        </p:spPr>
      </p:pic>
      <p:sp>
        <p:nvSpPr>
          <p:cNvPr id="10" name="文本框 9">
            <a:extLst>
              <a:ext uri="{FF2B5EF4-FFF2-40B4-BE49-F238E27FC236}">
                <a16:creationId xmlns:a16="http://schemas.microsoft.com/office/drawing/2014/main" xmlns="" id="{D7BAFC76-6551-10DD-1317-5E146A75D47E}"/>
              </a:ext>
            </a:extLst>
          </p:cNvPr>
          <p:cNvSpPr txBox="1"/>
          <p:nvPr/>
        </p:nvSpPr>
        <p:spPr>
          <a:xfrm>
            <a:off x="6228184" y="3789040"/>
            <a:ext cx="2520280" cy="379445"/>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2-3-17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切削层定义</a:t>
            </a:r>
            <a:endParaRPr lang="zh-CN" altLang="en-US" dirty="0"/>
          </a:p>
        </p:txBody>
      </p:sp>
      <p:sp>
        <p:nvSpPr>
          <p:cNvPr id="12" name="文本框 11">
            <a:extLst>
              <a:ext uri="{FF2B5EF4-FFF2-40B4-BE49-F238E27FC236}">
                <a16:creationId xmlns:a16="http://schemas.microsoft.com/office/drawing/2014/main" xmlns="" id="{D82E257B-D0DE-BF07-CF94-A462D1D0010D}"/>
              </a:ext>
            </a:extLst>
          </p:cNvPr>
          <p:cNvSpPr txBox="1"/>
          <p:nvPr/>
        </p:nvSpPr>
        <p:spPr>
          <a:xfrm>
            <a:off x="441378" y="2497910"/>
            <a:ext cx="4774867" cy="1200329"/>
          </a:xfrm>
          <a:prstGeom prst="rect">
            <a:avLst/>
          </a:prstGeom>
          <a:noFill/>
        </p:spPr>
        <p:txBody>
          <a:bodyPr wrap="square">
            <a:spAutoFit/>
          </a:bodyPr>
          <a:lstStyle/>
          <a:p>
            <a:r>
              <a:rPr lang="zh-CN" altLang="en-US" dirty="0"/>
              <a:t>在“切削参数”区域，点击         ，弹出“切削参数”对话框，点选          选项，如图</a:t>
            </a:r>
            <a:r>
              <a:rPr lang="en-US" altLang="zh-CN" dirty="0"/>
              <a:t>2-3-18</a:t>
            </a:r>
            <a:r>
              <a:rPr lang="zh-CN" altLang="en-US" dirty="0"/>
              <a:t>所示，部件余量改为</a:t>
            </a:r>
            <a:r>
              <a:rPr lang="en-US" altLang="zh-CN" dirty="0"/>
              <a:t>0.2</a:t>
            </a:r>
            <a:r>
              <a:rPr lang="zh-CN" altLang="en-US" dirty="0"/>
              <a:t>，内公差和外公差都改为</a:t>
            </a:r>
            <a:r>
              <a:rPr lang="en-US" altLang="zh-CN" dirty="0"/>
              <a:t>0.01</a:t>
            </a:r>
            <a:r>
              <a:rPr lang="zh-CN" altLang="en-US" dirty="0"/>
              <a:t>。点击             返回“平面铣”界面。</a:t>
            </a:r>
          </a:p>
        </p:txBody>
      </p:sp>
      <p:pic>
        <p:nvPicPr>
          <p:cNvPr id="13" name="图片 12">
            <a:extLst>
              <a:ext uri="{FF2B5EF4-FFF2-40B4-BE49-F238E27FC236}">
                <a16:creationId xmlns:a16="http://schemas.microsoft.com/office/drawing/2014/main" xmlns="" id="{5B23241C-04EB-177D-0763-F824E8C58552}"/>
              </a:ext>
            </a:extLst>
          </p:cNvPr>
          <p:cNvPicPr>
            <a:picLocks noChangeAspect="1"/>
          </p:cNvPicPr>
          <p:nvPr/>
        </p:nvPicPr>
        <p:blipFill>
          <a:blip r:embed="rId5"/>
          <a:stretch>
            <a:fillRect/>
          </a:stretch>
        </p:blipFill>
        <p:spPr>
          <a:xfrm>
            <a:off x="3161213" y="2565230"/>
            <a:ext cx="243840" cy="243840"/>
          </a:xfrm>
          <a:prstGeom prst="rect">
            <a:avLst/>
          </a:prstGeom>
        </p:spPr>
      </p:pic>
      <p:pic>
        <p:nvPicPr>
          <p:cNvPr id="14" name="图片 13">
            <a:extLst>
              <a:ext uri="{FF2B5EF4-FFF2-40B4-BE49-F238E27FC236}">
                <a16:creationId xmlns:a16="http://schemas.microsoft.com/office/drawing/2014/main" xmlns="" id="{1E02BD47-F10A-2F5E-5E5A-F416D62461EF}"/>
              </a:ext>
            </a:extLst>
          </p:cNvPr>
          <p:cNvPicPr>
            <a:picLocks noChangeAspect="1"/>
          </p:cNvPicPr>
          <p:nvPr/>
        </p:nvPicPr>
        <p:blipFill rotWithShape="1">
          <a:blip r:embed="rId6"/>
          <a:srcRect l="33500" r="26051"/>
          <a:stretch/>
        </p:blipFill>
        <p:spPr bwMode="auto">
          <a:xfrm>
            <a:off x="2312490" y="2801880"/>
            <a:ext cx="374650" cy="278130"/>
          </a:xfrm>
          <a:prstGeom prst="rect">
            <a:avLst/>
          </a:prstGeom>
          <a:ln>
            <a:noFill/>
          </a:ln>
          <a:extLst>
            <a:ext uri="{53640926-AAD7-44D8-BBD7-CCE9431645EC}">
              <a14:shadowObscured xmlns:a14="http://schemas.microsoft.com/office/drawing/2010/main"/>
            </a:ext>
          </a:extLst>
        </p:spPr>
      </p:pic>
      <p:pic>
        <p:nvPicPr>
          <p:cNvPr id="15" name="图片 14">
            <a:extLst>
              <a:ext uri="{FF2B5EF4-FFF2-40B4-BE49-F238E27FC236}">
                <a16:creationId xmlns:a16="http://schemas.microsoft.com/office/drawing/2014/main" xmlns="" id="{14FCC2F7-3883-CD73-4694-5DA92FCBDF7D}"/>
              </a:ext>
            </a:extLst>
          </p:cNvPr>
          <p:cNvPicPr>
            <a:picLocks noChangeAspect="1"/>
          </p:cNvPicPr>
          <p:nvPr/>
        </p:nvPicPr>
        <p:blipFill>
          <a:blip r:embed="rId3"/>
          <a:stretch>
            <a:fillRect/>
          </a:stretch>
        </p:blipFill>
        <p:spPr>
          <a:xfrm>
            <a:off x="1835696" y="3372090"/>
            <a:ext cx="487680" cy="236220"/>
          </a:xfrm>
          <a:prstGeom prst="rect">
            <a:avLst/>
          </a:prstGeom>
        </p:spPr>
      </p:pic>
      <p:pic>
        <p:nvPicPr>
          <p:cNvPr id="16" name="图片 15">
            <a:extLst>
              <a:ext uri="{FF2B5EF4-FFF2-40B4-BE49-F238E27FC236}">
                <a16:creationId xmlns:a16="http://schemas.microsoft.com/office/drawing/2014/main" xmlns="" id="{0432AB13-CBD8-EE57-9426-81F3EEFC7028}"/>
              </a:ext>
            </a:extLst>
          </p:cNvPr>
          <p:cNvPicPr>
            <a:picLocks noChangeAspect="1"/>
          </p:cNvPicPr>
          <p:nvPr/>
        </p:nvPicPr>
        <p:blipFill rotWithShape="1">
          <a:blip r:embed="rId7"/>
          <a:srcRect b="19222"/>
          <a:stretch/>
        </p:blipFill>
        <p:spPr bwMode="auto">
          <a:xfrm>
            <a:off x="755576" y="3789040"/>
            <a:ext cx="2336800" cy="2338705"/>
          </a:xfrm>
          <a:prstGeom prst="rect">
            <a:avLst/>
          </a:prstGeom>
          <a:ln>
            <a:noFill/>
          </a:ln>
          <a:extLst>
            <a:ext uri="{53640926-AAD7-44D8-BBD7-CCE9431645EC}">
              <a14:shadowObscured xmlns:a14="http://schemas.microsoft.com/office/drawing/2010/main"/>
            </a:ext>
          </a:extLst>
        </p:spPr>
      </p:pic>
      <p:pic>
        <p:nvPicPr>
          <p:cNvPr id="17" name="图片 16">
            <a:extLst>
              <a:ext uri="{FF2B5EF4-FFF2-40B4-BE49-F238E27FC236}">
                <a16:creationId xmlns:a16="http://schemas.microsoft.com/office/drawing/2014/main" xmlns="" id="{E2C85875-DB98-99DE-3AEE-16264B2EEDE3}"/>
              </a:ext>
            </a:extLst>
          </p:cNvPr>
          <p:cNvPicPr>
            <a:picLocks noChangeAspect="1"/>
          </p:cNvPicPr>
          <p:nvPr/>
        </p:nvPicPr>
        <p:blipFill>
          <a:blip r:embed="rId8"/>
          <a:stretch>
            <a:fillRect/>
          </a:stretch>
        </p:blipFill>
        <p:spPr>
          <a:xfrm>
            <a:off x="3492576" y="3786500"/>
            <a:ext cx="2559050" cy="2341245"/>
          </a:xfrm>
          <a:prstGeom prst="rect">
            <a:avLst/>
          </a:prstGeom>
        </p:spPr>
      </p:pic>
      <p:sp>
        <p:nvSpPr>
          <p:cNvPr id="20" name="文本框 19">
            <a:extLst>
              <a:ext uri="{FF2B5EF4-FFF2-40B4-BE49-F238E27FC236}">
                <a16:creationId xmlns:a16="http://schemas.microsoft.com/office/drawing/2014/main" xmlns="" id="{FCD3387C-2380-8179-F2B0-CF6D40EF485E}"/>
              </a:ext>
            </a:extLst>
          </p:cNvPr>
          <p:cNvSpPr txBox="1"/>
          <p:nvPr/>
        </p:nvSpPr>
        <p:spPr>
          <a:xfrm>
            <a:off x="224234" y="6126833"/>
            <a:ext cx="6117797" cy="369332"/>
          </a:xfrm>
          <a:prstGeom prst="rect">
            <a:avLst/>
          </a:prstGeom>
          <a:noFill/>
        </p:spPr>
        <p:txBody>
          <a:bodyPr wrap="square">
            <a:spAutoFit/>
          </a:bodyPr>
          <a:lstStyle/>
          <a:p>
            <a:pPr indent="6667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2-3-18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余量设置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2-3-19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进刀设置</a:t>
            </a:r>
          </a:p>
        </p:txBody>
      </p:sp>
    </p:spTree>
  </p:cSld>
  <p:clrMapOvr>
    <a:masterClrMapping/>
  </p:clrMapOvr>
  <p:transition>
    <p:wipe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6" name="文本框 5">
            <a:extLst>
              <a:ext uri="{FF2B5EF4-FFF2-40B4-BE49-F238E27FC236}">
                <a16:creationId xmlns:a16="http://schemas.microsoft.com/office/drawing/2014/main" xmlns="" id="{F2CEC7BA-C64B-2888-FE59-6BD8B449F6A2}"/>
              </a:ext>
            </a:extLst>
          </p:cNvPr>
          <p:cNvSpPr txBox="1"/>
          <p:nvPr/>
        </p:nvSpPr>
        <p:spPr>
          <a:xfrm>
            <a:off x="251520" y="1285131"/>
            <a:ext cx="8496944" cy="2031325"/>
          </a:xfrm>
          <a:prstGeom prst="rect">
            <a:avLst/>
          </a:prstGeom>
          <a:noFill/>
        </p:spPr>
        <p:txBody>
          <a:bodyPr wrap="square">
            <a:spAutoFit/>
          </a:bodyPr>
          <a:lstStyle/>
          <a:p>
            <a:r>
              <a:rPr lang="zh-CN" altLang="en-US" dirty="0"/>
              <a:t>（</a:t>
            </a:r>
            <a:r>
              <a:rPr lang="en-US" altLang="zh-CN" dirty="0"/>
              <a:t>6</a:t>
            </a:r>
            <a:r>
              <a:rPr lang="zh-CN" altLang="en-US" dirty="0"/>
              <a:t>）设置切削参数。点击“刀轨设置”区域中的“进给率和速度”         ，进入“进给率和速度”对话框，在“主轴速度”区域中，勾选        图标，在文本框填上“</a:t>
            </a:r>
            <a:r>
              <a:rPr lang="en-US" altLang="zh-CN" dirty="0"/>
              <a:t>2500”</a:t>
            </a:r>
            <a:r>
              <a:rPr lang="zh-CN" altLang="en-US" dirty="0"/>
              <a:t>，在“进给率”区域中的“切削”文本框填上</a:t>
            </a:r>
            <a:r>
              <a:rPr lang="en-US" altLang="zh-CN" dirty="0"/>
              <a:t>2000</a:t>
            </a:r>
            <a:r>
              <a:rPr lang="zh-CN" altLang="en-US" dirty="0"/>
              <a:t>，点击        计算，点击          ，返回“平面铣”。</a:t>
            </a:r>
          </a:p>
          <a:p>
            <a:r>
              <a:rPr lang="zh-CN" altLang="en-US" dirty="0"/>
              <a:t>（</a:t>
            </a:r>
            <a:r>
              <a:rPr lang="en-US" altLang="zh-CN" dirty="0"/>
              <a:t>7</a:t>
            </a:r>
            <a:r>
              <a:rPr lang="zh-CN" altLang="en-US" dirty="0"/>
              <a:t>）仿真。点击“操作”区域中的       进行计算，再点击          ，进入“刀轨可视化”对话框。点击                图标进入</a:t>
            </a:r>
            <a:r>
              <a:rPr lang="en-US" altLang="zh-CN" dirty="0"/>
              <a:t>3D</a:t>
            </a:r>
            <a:r>
              <a:rPr lang="zh-CN" altLang="en-US" dirty="0"/>
              <a:t>仿真，把“动画速度”调整到“</a:t>
            </a:r>
            <a:r>
              <a:rPr lang="en-US" altLang="zh-CN" dirty="0"/>
              <a:t>2”</a:t>
            </a:r>
            <a:r>
              <a:rPr lang="zh-CN" altLang="en-US" dirty="0"/>
              <a:t>，便于观察。点</a:t>
            </a:r>
            <a:endParaRPr lang="en-US" altLang="zh-CN" dirty="0"/>
          </a:p>
          <a:p>
            <a:r>
              <a:rPr lang="en-US" altLang="zh-CN" dirty="0"/>
              <a:t>        </a:t>
            </a:r>
            <a:r>
              <a:rPr lang="zh-CN" altLang="en-US" dirty="0"/>
              <a:t>  击 进行仿真，如图</a:t>
            </a:r>
            <a:r>
              <a:rPr lang="en-US" altLang="zh-CN" dirty="0"/>
              <a:t>2-3-21</a:t>
            </a:r>
            <a:r>
              <a:rPr lang="zh-CN" altLang="en-US" dirty="0"/>
              <a:t>所示。确认无误后，两次              后完成工序创建。</a:t>
            </a:r>
          </a:p>
        </p:txBody>
      </p:sp>
      <p:pic>
        <p:nvPicPr>
          <p:cNvPr id="7" name="图片 6">
            <a:extLst>
              <a:ext uri="{FF2B5EF4-FFF2-40B4-BE49-F238E27FC236}">
                <a16:creationId xmlns:a16="http://schemas.microsoft.com/office/drawing/2014/main" xmlns="" id="{286BD6AA-5115-A1CC-6DCE-1668CFC3B375}"/>
              </a:ext>
            </a:extLst>
          </p:cNvPr>
          <p:cNvPicPr>
            <a:picLocks noChangeAspect="1"/>
          </p:cNvPicPr>
          <p:nvPr/>
        </p:nvPicPr>
        <p:blipFill>
          <a:blip r:embed="rId2"/>
          <a:stretch>
            <a:fillRect/>
          </a:stretch>
        </p:blipFill>
        <p:spPr>
          <a:xfrm>
            <a:off x="6660232" y="1285131"/>
            <a:ext cx="243840" cy="243840"/>
          </a:xfrm>
          <a:prstGeom prst="rect">
            <a:avLst/>
          </a:prstGeom>
        </p:spPr>
      </p:pic>
      <p:pic>
        <p:nvPicPr>
          <p:cNvPr id="8" name="图片 7">
            <a:extLst>
              <a:ext uri="{FF2B5EF4-FFF2-40B4-BE49-F238E27FC236}">
                <a16:creationId xmlns:a16="http://schemas.microsoft.com/office/drawing/2014/main" xmlns="" id="{E82D2A65-4708-AF17-A025-7DA0AC0B3211}"/>
              </a:ext>
            </a:extLst>
          </p:cNvPr>
          <p:cNvPicPr>
            <a:picLocks noChangeAspect="1"/>
          </p:cNvPicPr>
          <p:nvPr/>
        </p:nvPicPr>
        <p:blipFill>
          <a:blip r:embed="rId3"/>
          <a:stretch>
            <a:fillRect/>
          </a:stretch>
        </p:blipFill>
        <p:spPr>
          <a:xfrm>
            <a:off x="4860032" y="1628800"/>
            <a:ext cx="182880" cy="182880"/>
          </a:xfrm>
          <a:prstGeom prst="rect">
            <a:avLst/>
          </a:prstGeom>
        </p:spPr>
      </p:pic>
      <p:pic>
        <p:nvPicPr>
          <p:cNvPr id="9" name="图片 8">
            <a:extLst>
              <a:ext uri="{FF2B5EF4-FFF2-40B4-BE49-F238E27FC236}">
                <a16:creationId xmlns:a16="http://schemas.microsoft.com/office/drawing/2014/main" xmlns="" id="{CAA987B4-69F8-B1CF-0B47-3C6C2B5842A8}"/>
              </a:ext>
            </a:extLst>
          </p:cNvPr>
          <p:cNvPicPr>
            <a:picLocks noChangeAspect="1"/>
          </p:cNvPicPr>
          <p:nvPr/>
        </p:nvPicPr>
        <p:blipFill>
          <a:blip r:embed="rId4"/>
          <a:stretch>
            <a:fillRect/>
          </a:stretch>
        </p:blipFill>
        <p:spPr>
          <a:xfrm>
            <a:off x="5220072" y="1945422"/>
            <a:ext cx="182880" cy="182880"/>
          </a:xfrm>
          <a:prstGeom prst="rect">
            <a:avLst/>
          </a:prstGeom>
        </p:spPr>
      </p:pic>
      <p:pic>
        <p:nvPicPr>
          <p:cNvPr id="10" name="图片 9">
            <a:extLst>
              <a:ext uri="{FF2B5EF4-FFF2-40B4-BE49-F238E27FC236}">
                <a16:creationId xmlns:a16="http://schemas.microsoft.com/office/drawing/2014/main" xmlns="" id="{9AB56019-2B0B-3247-5EC5-CD2A8D1951D9}"/>
              </a:ext>
            </a:extLst>
          </p:cNvPr>
          <p:cNvPicPr>
            <a:picLocks noChangeAspect="1"/>
          </p:cNvPicPr>
          <p:nvPr/>
        </p:nvPicPr>
        <p:blipFill>
          <a:blip r:embed="rId5"/>
          <a:stretch>
            <a:fillRect/>
          </a:stretch>
        </p:blipFill>
        <p:spPr>
          <a:xfrm>
            <a:off x="6782152" y="1904303"/>
            <a:ext cx="487680" cy="236220"/>
          </a:xfrm>
          <a:prstGeom prst="rect">
            <a:avLst/>
          </a:prstGeom>
        </p:spPr>
      </p:pic>
      <p:pic>
        <p:nvPicPr>
          <p:cNvPr id="11" name="图片 10">
            <a:extLst>
              <a:ext uri="{FF2B5EF4-FFF2-40B4-BE49-F238E27FC236}">
                <a16:creationId xmlns:a16="http://schemas.microsoft.com/office/drawing/2014/main" xmlns="" id="{E5C72C0B-B164-1FEA-95D2-5B7A38C12173}"/>
              </a:ext>
            </a:extLst>
          </p:cNvPr>
          <p:cNvPicPr>
            <a:picLocks noChangeAspect="1"/>
          </p:cNvPicPr>
          <p:nvPr/>
        </p:nvPicPr>
        <p:blipFill>
          <a:blip r:embed="rId6"/>
          <a:stretch>
            <a:fillRect/>
          </a:stretch>
        </p:blipFill>
        <p:spPr>
          <a:xfrm>
            <a:off x="3707904" y="2420888"/>
            <a:ext cx="243840" cy="243840"/>
          </a:xfrm>
          <a:prstGeom prst="rect">
            <a:avLst/>
          </a:prstGeom>
        </p:spPr>
      </p:pic>
      <p:pic>
        <p:nvPicPr>
          <p:cNvPr id="12" name="图片 11">
            <a:extLst>
              <a:ext uri="{FF2B5EF4-FFF2-40B4-BE49-F238E27FC236}">
                <a16:creationId xmlns:a16="http://schemas.microsoft.com/office/drawing/2014/main" xmlns="" id="{6292090E-ECFB-A38B-5CAF-DDF86968BADA}"/>
              </a:ext>
            </a:extLst>
          </p:cNvPr>
          <p:cNvPicPr>
            <a:picLocks noChangeAspect="1"/>
          </p:cNvPicPr>
          <p:nvPr/>
        </p:nvPicPr>
        <p:blipFill>
          <a:blip r:embed="rId7"/>
          <a:stretch>
            <a:fillRect/>
          </a:stretch>
        </p:blipFill>
        <p:spPr>
          <a:xfrm>
            <a:off x="5984344" y="2420888"/>
            <a:ext cx="243840" cy="243840"/>
          </a:xfrm>
          <a:prstGeom prst="rect">
            <a:avLst/>
          </a:prstGeom>
        </p:spPr>
      </p:pic>
      <p:pic>
        <p:nvPicPr>
          <p:cNvPr id="13" name="图片 12">
            <a:extLst>
              <a:ext uri="{FF2B5EF4-FFF2-40B4-BE49-F238E27FC236}">
                <a16:creationId xmlns:a16="http://schemas.microsoft.com/office/drawing/2014/main" xmlns="" id="{EE8AEB1C-5BB0-D404-91F4-274C7EFD6A3D}"/>
              </a:ext>
            </a:extLst>
          </p:cNvPr>
          <p:cNvPicPr>
            <a:picLocks noChangeAspect="1"/>
          </p:cNvPicPr>
          <p:nvPr/>
        </p:nvPicPr>
        <p:blipFill>
          <a:blip r:embed="rId8"/>
          <a:stretch>
            <a:fillRect/>
          </a:stretch>
        </p:blipFill>
        <p:spPr>
          <a:xfrm>
            <a:off x="1907704" y="2780928"/>
            <a:ext cx="617220" cy="228600"/>
          </a:xfrm>
          <a:prstGeom prst="rect">
            <a:avLst/>
          </a:prstGeom>
        </p:spPr>
      </p:pic>
      <p:pic>
        <p:nvPicPr>
          <p:cNvPr id="14" name="图片 13">
            <a:extLst>
              <a:ext uri="{FF2B5EF4-FFF2-40B4-BE49-F238E27FC236}">
                <a16:creationId xmlns:a16="http://schemas.microsoft.com/office/drawing/2014/main" xmlns="" id="{3DCCB7CE-99C3-999F-AF10-BFCC1040A9A3}"/>
              </a:ext>
            </a:extLst>
          </p:cNvPr>
          <p:cNvPicPr>
            <a:picLocks noChangeAspect="1"/>
          </p:cNvPicPr>
          <p:nvPr/>
        </p:nvPicPr>
        <p:blipFill>
          <a:blip r:embed="rId9"/>
          <a:stretch>
            <a:fillRect/>
          </a:stretch>
        </p:blipFill>
        <p:spPr>
          <a:xfrm>
            <a:off x="457200" y="3009528"/>
            <a:ext cx="243840" cy="243840"/>
          </a:xfrm>
          <a:prstGeom prst="rect">
            <a:avLst/>
          </a:prstGeom>
        </p:spPr>
      </p:pic>
      <p:pic>
        <p:nvPicPr>
          <p:cNvPr id="15" name="图片 14">
            <a:extLst>
              <a:ext uri="{FF2B5EF4-FFF2-40B4-BE49-F238E27FC236}">
                <a16:creationId xmlns:a16="http://schemas.microsoft.com/office/drawing/2014/main" xmlns="" id="{EACE7B9E-3070-85B0-9D2A-AD887366B0E1}"/>
              </a:ext>
            </a:extLst>
          </p:cNvPr>
          <p:cNvPicPr>
            <a:picLocks noChangeAspect="1"/>
          </p:cNvPicPr>
          <p:nvPr/>
        </p:nvPicPr>
        <p:blipFill>
          <a:blip r:embed="rId5"/>
          <a:stretch>
            <a:fillRect/>
          </a:stretch>
        </p:blipFill>
        <p:spPr>
          <a:xfrm>
            <a:off x="6164885" y="3009528"/>
            <a:ext cx="487680" cy="236220"/>
          </a:xfrm>
          <a:prstGeom prst="rect">
            <a:avLst/>
          </a:prstGeom>
        </p:spPr>
      </p:pic>
      <p:pic>
        <p:nvPicPr>
          <p:cNvPr id="16" name="图片 15">
            <a:extLst>
              <a:ext uri="{FF2B5EF4-FFF2-40B4-BE49-F238E27FC236}">
                <a16:creationId xmlns:a16="http://schemas.microsoft.com/office/drawing/2014/main" xmlns="" id="{6922F3F0-C4C7-A6F7-6AB0-AF19FFED1B77}"/>
              </a:ext>
            </a:extLst>
          </p:cNvPr>
          <p:cNvPicPr>
            <a:picLocks noChangeAspect="1"/>
          </p:cNvPicPr>
          <p:nvPr/>
        </p:nvPicPr>
        <p:blipFill rotWithShape="1">
          <a:blip r:embed="rId10"/>
          <a:srcRect t="16790"/>
          <a:stretch/>
        </p:blipFill>
        <p:spPr bwMode="auto">
          <a:xfrm>
            <a:off x="3384550" y="3316456"/>
            <a:ext cx="2374900" cy="2492375"/>
          </a:xfrm>
          <a:prstGeom prst="rect">
            <a:avLst/>
          </a:prstGeom>
          <a:ln>
            <a:noFill/>
          </a:ln>
          <a:extLst>
            <a:ext uri="{53640926-AAD7-44D8-BBD7-CCE9431645EC}">
              <a14:shadowObscured xmlns:a14="http://schemas.microsoft.com/office/drawing/2010/main"/>
            </a:ext>
          </a:extLst>
        </p:spPr>
      </p:pic>
      <p:sp>
        <p:nvSpPr>
          <p:cNvPr id="18" name="文本框 17">
            <a:extLst>
              <a:ext uri="{FF2B5EF4-FFF2-40B4-BE49-F238E27FC236}">
                <a16:creationId xmlns:a16="http://schemas.microsoft.com/office/drawing/2014/main" xmlns="" id="{21238AD9-0088-29AE-08B3-EEEF7D331BF5}"/>
              </a:ext>
            </a:extLst>
          </p:cNvPr>
          <p:cNvSpPr txBox="1"/>
          <p:nvPr/>
        </p:nvSpPr>
        <p:spPr>
          <a:xfrm>
            <a:off x="2931351" y="5946907"/>
            <a:ext cx="4577442" cy="369332"/>
          </a:xfrm>
          <a:prstGeom prst="rect">
            <a:avLst/>
          </a:prstGeom>
          <a:noFill/>
        </p:spPr>
        <p:txBody>
          <a:bodyPr wrap="square">
            <a:spAutoFit/>
          </a:bodyPr>
          <a:lstStyle/>
          <a:p>
            <a:pPr indent="8001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2-3-21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加工仿真</a:t>
            </a:r>
          </a:p>
        </p:txBody>
      </p:sp>
    </p:spTree>
  </p:cSld>
  <p:clrMapOvr>
    <a:masterClrMapping/>
  </p:clrMapOvr>
  <p:transition>
    <p:wipe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3" name="文本框 2">
            <a:extLst>
              <a:ext uri="{FF2B5EF4-FFF2-40B4-BE49-F238E27FC236}">
                <a16:creationId xmlns:a16="http://schemas.microsoft.com/office/drawing/2014/main" xmlns="" id="{57DA7997-DF54-CF5A-860A-9F44D446B2F0}"/>
              </a:ext>
            </a:extLst>
          </p:cNvPr>
          <p:cNvSpPr txBox="1"/>
          <p:nvPr/>
        </p:nvSpPr>
        <p:spPr>
          <a:xfrm>
            <a:off x="323528" y="1285131"/>
            <a:ext cx="8593360" cy="923330"/>
          </a:xfrm>
          <a:prstGeom prst="rect">
            <a:avLst/>
          </a:prstGeom>
          <a:noFill/>
        </p:spPr>
        <p:txBody>
          <a:bodyPr wrap="square">
            <a:spAutoFit/>
          </a:bodyPr>
          <a:lstStyle/>
          <a:p>
            <a:r>
              <a:rPr lang="en-US" altLang="zh-CN" dirty="0"/>
              <a:t>6.</a:t>
            </a:r>
            <a:r>
              <a:rPr lang="zh-CN" altLang="en-US" dirty="0"/>
              <a:t>创建底壁铣精加工工序</a:t>
            </a:r>
          </a:p>
          <a:p>
            <a:r>
              <a:rPr lang="zh-CN" altLang="en-US" dirty="0"/>
              <a:t>（</a:t>
            </a:r>
            <a:r>
              <a:rPr lang="en-US" altLang="zh-CN" dirty="0"/>
              <a:t>1</a:t>
            </a:r>
            <a:r>
              <a:rPr lang="zh-CN" altLang="en-US" dirty="0"/>
              <a:t>）点击                         图标，弹出快捷菜单，如图</a:t>
            </a:r>
            <a:r>
              <a:rPr lang="en-US" altLang="zh-CN" dirty="0"/>
              <a:t>2-3-22</a:t>
            </a:r>
            <a:r>
              <a:rPr lang="zh-CN" altLang="en-US" dirty="0"/>
              <a:t>所示，选择复制，再次右击弹出快捷菜单，选择粘贴，如图</a:t>
            </a:r>
            <a:r>
              <a:rPr lang="en-US" altLang="zh-CN" dirty="0"/>
              <a:t>2-3-23</a:t>
            </a:r>
            <a:r>
              <a:rPr lang="zh-CN" altLang="en-US" dirty="0"/>
              <a:t>所示。</a:t>
            </a:r>
          </a:p>
        </p:txBody>
      </p:sp>
      <p:pic>
        <p:nvPicPr>
          <p:cNvPr id="4" name="图片 3">
            <a:extLst>
              <a:ext uri="{FF2B5EF4-FFF2-40B4-BE49-F238E27FC236}">
                <a16:creationId xmlns:a16="http://schemas.microsoft.com/office/drawing/2014/main" xmlns="" id="{DBC6BA38-3020-31C5-2C33-C619E8BA35A6}"/>
              </a:ext>
            </a:extLst>
          </p:cNvPr>
          <p:cNvPicPr>
            <a:picLocks noChangeAspect="1"/>
          </p:cNvPicPr>
          <p:nvPr/>
        </p:nvPicPr>
        <p:blipFill>
          <a:blip r:embed="rId2"/>
          <a:stretch>
            <a:fillRect/>
          </a:stretch>
        </p:blipFill>
        <p:spPr>
          <a:xfrm>
            <a:off x="1691680" y="1647736"/>
            <a:ext cx="1234440" cy="198120"/>
          </a:xfrm>
          <a:prstGeom prst="rect">
            <a:avLst/>
          </a:prstGeom>
        </p:spPr>
      </p:pic>
      <p:pic>
        <p:nvPicPr>
          <p:cNvPr id="8" name="图片 7">
            <a:extLst>
              <a:ext uri="{FF2B5EF4-FFF2-40B4-BE49-F238E27FC236}">
                <a16:creationId xmlns:a16="http://schemas.microsoft.com/office/drawing/2014/main" xmlns="" id="{02FE280D-5D97-128D-26BE-178096EDE458}"/>
              </a:ext>
            </a:extLst>
          </p:cNvPr>
          <p:cNvPicPr>
            <a:picLocks noChangeAspect="1"/>
          </p:cNvPicPr>
          <p:nvPr/>
        </p:nvPicPr>
        <p:blipFill rotWithShape="1">
          <a:blip r:embed="rId3"/>
          <a:srcRect l="9997" t="40043" r="83498" b="40578"/>
          <a:stretch/>
        </p:blipFill>
        <p:spPr bwMode="auto">
          <a:xfrm>
            <a:off x="2227209" y="2272535"/>
            <a:ext cx="863600" cy="1447165"/>
          </a:xfrm>
          <a:prstGeom prst="rect">
            <a:avLst/>
          </a:prstGeom>
          <a:ln>
            <a:noFill/>
          </a:ln>
          <a:extLst>
            <a:ext uri="{53640926-AAD7-44D8-BBD7-CCE9431645EC}">
              <a14:shadowObscured xmlns:a14="http://schemas.microsoft.com/office/drawing/2010/main"/>
            </a:ext>
          </a:extLst>
        </p:spPr>
      </p:pic>
      <p:pic>
        <p:nvPicPr>
          <p:cNvPr id="9" name="图片 8">
            <a:extLst>
              <a:ext uri="{FF2B5EF4-FFF2-40B4-BE49-F238E27FC236}">
                <a16:creationId xmlns:a16="http://schemas.microsoft.com/office/drawing/2014/main" xmlns="" id="{DC7FD046-FAEB-CAB6-A728-B8F6347CAAE7}"/>
              </a:ext>
            </a:extLst>
          </p:cNvPr>
          <p:cNvPicPr>
            <a:picLocks noChangeAspect="1"/>
          </p:cNvPicPr>
          <p:nvPr/>
        </p:nvPicPr>
        <p:blipFill>
          <a:blip r:embed="rId4"/>
          <a:stretch>
            <a:fillRect/>
          </a:stretch>
        </p:blipFill>
        <p:spPr>
          <a:xfrm>
            <a:off x="3851919" y="2210962"/>
            <a:ext cx="3215341" cy="1508737"/>
          </a:xfrm>
          <a:prstGeom prst="rect">
            <a:avLst/>
          </a:prstGeom>
        </p:spPr>
      </p:pic>
      <p:sp>
        <p:nvSpPr>
          <p:cNvPr id="11" name="文本框 10">
            <a:extLst>
              <a:ext uri="{FF2B5EF4-FFF2-40B4-BE49-F238E27FC236}">
                <a16:creationId xmlns:a16="http://schemas.microsoft.com/office/drawing/2014/main" xmlns="" id="{6350A41C-47DB-A0FA-189D-196411C7BC72}"/>
              </a:ext>
            </a:extLst>
          </p:cNvPr>
          <p:cNvSpPr txBox="1"/>
          <p:nvPr/>
        </p:nvSpPr>
        <p:spPr>
          <a:xfrm>
            <a:off x="1907704" y="3783773"/>
            <a:ext cx="4778119" cy="369332"/>
          </a:xfrm>
          <a:prstGeom prst="rect">
            <a:avLst/>
          </a:prstGeom>
          <a:noFill/>
        </p:spPr>
        <p:txBody>
          <a:bodyPr wrap="square">
            <a:spAutoFit/>
          </a:bodyPr>
          <a:lstStyle/>
          <a:p>
            <a:r>
              <a:rPr lang="en-US" altLang="zh-CN" sz="1800" dirty="0">
                <a:effectLst/>
                <a:ea typeface="Calibri" panose="020F0502020204030204" pitchFamily="34" charset="0"/>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2-3-22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复制工序</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2-3-23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粘贴工序</a:t>
            </a:r>
            <a:endParaRPr lang="zh-CN" altLang="en-US" dirty="0"/>
          </a:p>
        </p:txBody>
      </p:sp>
      <p:sp>
        <p:nvSpPr>
          <p:cNvPr id="13" name="文本框 12">
            <a:extLst>
              <a:ext uri="{FF2B5EF4-FFF2-40B4-BE49-F238E27FC236}">
                <a16:creationId xmlns:a16="http://schemas.microsoft.com/office/drawing/2014/main" xmlns="" id="{50A737CE-E2C0-0AD7-C5D0-AC115B26CB38}"/>
              </a:ext>
            </a:extLst>
          </p:cNvPr>
          <p:cNvSpPr txBox="1"/>
          <p:nvPr/>
        </p:nvSpPr>
        <p:spPr>
          <a:xfrm>
            <a:off x="485732" y="4146635"/>
            <a:ext cx="8431155" cy="923330"/>
          </a:xfrm>
          <a:prstGeom prst="rect">
            <a:avLst/>
          </a:prstGeom>
          <a:noFill/>
        </p:spPr>
        <p:txBody>
          <a:bodyPr wrap="square">
            <a:spAutoFit/>
          </a:bodyPr>
          <a:lstStyle/>
          <a:p>
            <a:r>
              <a:rPr lang="zh-CN" altLang="en-US" dirty="0"/>
              <a:t>（</a:t>
            </a:r>
            <a:r>
              <a:rPr lang="en-US" altLang="zh-CN" dirty="0"/>
              <a:t>2</a:t>
            </a:r>
            <a:r>
              <a:rPr lang="zh-CN" altLang="en-US" dirty="0"/>
              <a:t>）双击                            ，进入“平面铣”界面。</a:t>
            </a:r>
          </a:p>
          <a:p>
            <a:r>
              <a:rPr lang="zh-CN" altLang="en-US" dirty="0"/>
              <a:t>把“切削模式”改为             。在“切削层”区域，点击         ，进入切削层，把类型改为                 ，如图</a:t>
            </a:r>
            <a:r>
              <a:rPr lang="en-US" altLang="zh-CN" dirty="0"/>
              <a:t>2-3-24</a:t>
            </a:r>
            <a:r>
              <a:rPr lang="zh-CN" altLang="en-US" dirty="0"/>
              <a:t>所示。</a:t>
            </a:r>
          </a:p>
        </p:txBody>
      </p:sp>
      <p:pic>
        <p:nvPicPr>
          <p:cNvPr id="14" name="图片 13">
            <a:extLst>
              <a:ext uri="{FF2B5EF4-FFF2-40B4-BE49-F238E27FC236}">
                <a16:creationId xmlns:a16="http://schemas.microsoft.com/office/drawing/2014/main" xmlns="" id="{8BBA53BC-8B33-A22A-B6D2-BD0161A9B80B}"/>
              </a:ext>
            </a:extLst>
          </p:cNvPr>
          <p:cNvPicPr>
            <a:picLocks noChangeAspect="1"/>
          </p:cNvPicPr>
          <p:nvPr/>
        </p:nvPicPr>
        <p:blipFill>
          <a:blip r:embed="rId5"/>
          <a:stretch>
            <a:fillRect/>
          </a:stretch>
        </p:blipFill>
        <p:spPr>
          <a:xfrm>
            <a:off x="1691680" y="4217178"/>
            <a:ext cx="1630680" cy="175260"/>
          </a:xfrm>
          <a:prstGeom prst="rect">
            <a:avLst/>
          </a:prstGeom>
        </p:spPr>
      </p:pic>
      <p:pic>
        <p:nvPicPr>
          <p:cNvPr id="15" name="图片 14">
            <a:extLst>
              <a:ext uri="{FF2B5EF4-FFF2-40B4-BE49-F238E27FC236}">
                <a16:creationId xmlns:a16="http://schemas.microsoft.com/office/drawing/2014/main" xmlns="" id="{EE47419A-1EBF-6607-F4FE-7FF8A5F644DC}"/>
              </a:ext>
            </a:extLst>
          </p:cNvPr>
          <p:cNvPicPr>
            <a:picLocks noChangeAspect="1"/>
          </p:cNvPicPr>
          <p:nvPr/>
        </p:nvPicPr>
        <p:blipFill rotWithShape="1">
          <a:blip r:embed="rId6"/>
          <a:srcRect r="58879"/>
          <a:stretch/>
        </p:blipFill>
        <p:spPr bwMode="auto">
          <a:xfrm>
            <a:off x="2405009" y="4474275"/>
            <a:ext cx="508000" cy="234950"/>
          </a:xfrm>
          <a:prstGeom prst="rect">
            <a:avLst/>
          </a:prstGeom>
          <a:ln>
            <a:noFill/>
          </a:ln>
          <a:extLst>
            <a:ext uri="{53640926-AAD7-44D8-BBD7-CCE9431645EC}">
              <a14:shadowObscured xmlns:a14="http://schemas.microsoft.com/office/drawing/2010/main"/>
            </a:ext>
          </a:extLst>
        </p:spPr>
      </p:pic>
      <p:pic>
        <p:nvPicPr>
          <p:cNvPr id="16" name="图片 15">
            <a:extLst>
              <a:ext uri="{FF2B5EF4-FFF2-40B4-BE49-F238E27FC236}">
                <a16:creationId xmlns:a16="http://schemas.microsoft.com/office/drawing/2014/main" xmlns="" id="{3A49D8BC-633C-C012-478D-162E2F7C52AA}"/>
              </a:ext>
            </a:extLst>
          </p:cNvPr>
          <p:cNvPicPr>
            <a:picLocks noChangeAspect="1"/>
          </p:cNvPicPr>
          <p:nvPr/>
        </p:nvPicPr>
        <p:blipFill>
          <a:blip r:embed="rId7"/>
          <a:stretch>
            <a:fillRect/>
          </a:stretch>
        </p:blipFill>
        <p:spPr>
          <a:xfrm>
            <a:off x="5753863" y="4451493"/>
            <a:ext cx="243840" cy="243840"/>
          </a:xfrm>
          <a:prstGeom prst="rect">
            <a:avLst/>
          </a:prstGeom>
        </p:spPr>
      </p:pic>
      <p:pic>
        <p:nvPicPr>
          <p:cNvPr id="17" name="图片 16">
            <a:extLst>
              <a:ext uri="{FF2B5EF4-FFF2-40B4-BE49-F238E27FC236}">
                <a16:creationId xmlns:a16="http://schemas.microsoft.com/office/drawing/2014/main" xmlns="" id="{4B9DE3E3-FB7A-FCE5-2ED2-5AC859757429}"/>
              </a:ext>
            </a:extLst>
          </p:cNvPr>
          <p:cNvPicPr>
            <a:picLocks noChangeAspect="1"/>
          </p:cNvPicPr>
          <p:nvPr/>
        </p:nvPicPr>
        <p:blipFill>
          <a:blip r:embed="rId8"/>
          <a:stretch>
            <a:fillRect/>
          </a:stretch>
        </p:blipFill>
        <p:spPr>
          <a:xfrm>
            <a:off x="1021120" y="4713417"/>
            <a:ext cx="670560" cy="266700"/>
          </a:xfrm>
          <a:prstGeom prst="rect">
            <a:avLst/>
          </a:prstGeom>
        </p:spPr>
      </p:pic>
    </p:spTree>
  </p:cSld>
  <p:clrMapOvr>
    <a:masterClrMapping/>
  </p:clrMapOvr>
  <p:transition>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6" name="文本框 5">
            <a:extLst>
              <a:ext uri="{FF2B5EF4-FFF2-40B4-BE49-F238E27FC236}">
                <a16:creationId xmlns:a16="http://schemas.microsoft.com/office/drawing/2014/main" xmlns="" id="{BCD51262-5FC7-0721-BBA2-F9E6FF7A29C7}"/>
              </a:ext>
            </a:extLst>
          </p:cNvPr>
          <p:cNvSpPr txBox="1"/>
          <p:nvPr/>
        </p:nvSpPr>
        <p:spPr>
          <a:xfrm>
            <a:off x="437186" y="1484784"/>
            <a:ext cx="8479702" cy="923330"/>
          </a:xfrm>
          <a:prstGeom prst="rect">
            <a:avLst/>
          </a:prstGeom>
          <a:noFill/>
        </p:spPr>
        <p:txBody>
          <a:bodyPr wrap="square">
            <a:spAutoFit/>
          </a:bodyPr>
          <a:lstStyle/>
          <a:p>
            <a:r>
              <a:rPr lang="zh-CN" altLang="en-US" dirty="0"/>
              <a:t>在“切削参数”区域中，点击        ，进入“切削参数”对话框，把“余量”区域中的部件余量及最终底面余量改为“</a:t>
            </a:r>
            <a:r>
              <a:rPr lang="en-US" altLang="zh-CN" dirty="0"/>
              <a:t>0”</a:t>
            </a:r>
            <a:r>
              <a:rPr lang="zh-CN" altLang="en-US" dirty="0"/>
              <a:t>，公差中的“内公差”“外公差”全部改为“</a:t>
            </a:r>
            <a:r>
              <a:rPr lang="en-US" altLang="zh-CN" dirty="0"/>
              <a:t>0.005”</a:t>
            </a:r>
            <a:r>
              <a:rPr lang="zh-CN" altLang="en-US" dirty="0"/>
              <a:t>，如图</a:t>
            </a:r>
            <a:r>
              <a:rPr lang="en-US" altLang="zh-CN" dirty="0"/>
              <a:t>2-3-25</a:t>
            </a:r>
            <a:r>
              <a:rPr lang="zh-CN" altLang="en-US" dirty="0"/>
              <a:t>所示。</a:t>
            </a:r>
          </a:p>
        </p:txBody>
      </p:sp>
      <p:pic>
        <p:nvPicPr>
          <p:cNvPr id="9" name="图片 8">
            <a:extLst>
              <a:ext uri="{FF2B5EF4-FFF2-40B4-BE49-F238E27FC236}">
                <a16:creationId xmlns:a16="http://schemas.microsoft.com/office/drawing/2014/main" xmlns="" id="{2373D455-1C11-2C90-9F8E-FB6D2279E338}"/>
              </a:ext>
            </a:extLst>
          </p:cNvPr>
          <p:cNvPicPr>
            <a:picLocks noChangeAspect="1"/>
          </p:cNvPicPr>
          <p:nvPr/>
        </p:nvPicPr>
        <p:blipFill>
          <a:blip r:embed="rId2"/>
          <a:stretch>
            <a:fillRect/>
          </a:stretch>
        </p:blipFill>
        <p:spPr>
          <a:xfrm>
            <a:off x="3347864" y="1538136"/>
            <a:ext cx="243840" cy="243840"/>
          </a:xfrm>
          <a:prstGeom prst="rect">
            <a:avLst/>
          </a:prstGeom>
        </p:spPr>
      </p:pic>
      <p:pic>
        <p:nvPicPr>
          <p:cNvPr id="10" name="图片 9">
            <a:extLst>
              <a:ext uri="{FF2B5EF4-FFF2-40B4-BE49-F238E27FC236}">
                <a16:creationId xmlns:a16="http://schemas.microsoft.com/office/drawing/2014/main" xmlns="" id="{FC2BB947-124F-29C3-7E9D-7BF4B40AD2C9}"/>
              </a:ext>
            </a:extLst>
          </p:cNvPr>
          <p:cNvPicPr>
            <a:picLocks noChangeAspect="1"/>
          </p:cNvPicPr>
          <p:nvPr/>
        </p:nvPicPr>
        <p:blipFill>
          <a:blip r:embed="rId3"/>
          <a:stretch>
            <a:fillRect/>
          </a:stretch>
        </p:blipFill>
        <p:spPr>
          <a:xfrm>
            <a:off x="1519848" y="2173714"/>
            <a:ext cx="2673350" cy="2551430"/>
          </a:xfrm>
          <a:prstGeom prst="rect">
            <a:avLst/>
          </a:prstGeom>
        </p:spPr>
      </p:pic>
      <p:pic>
        <p:nvPicPr>
          <p:cNvPr id="11" name="图片 10">
            <a:extLst>
              <a:ext uri="{FF2B5EF4-FFF2-40B4-BE49-F238E27FC236}">
                <a16:creationId xmlns:a16="http://schemas.microsoft.com/office/drawing/2014/main" xmlns="" id="{C245FF30-B03B-0B6A-AA58-44C937888652}"/>
              </a:ext>
            </a:extLst>
          </p:cNvPr>
          <p:cNvPicPr>
            <a:picLocks noChangeAspect="1"/>
          </p:cNvPicPr>
          <p:nvPr/>
        </p:nvPicPr>
        <p:blipFill rotWithShape="1">
          <a:blip r:embed="rId4"/>
          <a:srcRect b="15814"/>
          <a:stretch/>
        </p:blipFill>
        <p:spPr bwMode="auto">
          <a:xfrm>
            <a:off x="4572001" y="2132856"/>
            <a:ext cx="2530074" cy="2639610"/>
          </a:xfrm>
          <a:prstGeom prst="rect">
            <a:avLst/>
          </a:prstGeom>
          <a:ln>
            <a:noFill/>
          </a:ln>
          <a:extLst>
            <a:ext uri="{53640926-AAD7-44D8-BBD7-CCE9431645EC}">
              <a14:shadowObscured xmlns:a14="http://schemas.microsoft.com/office/drawing/2010/main"/>
            </a:ext>
          </a:extLst>
        </p:spPr>
      </p:pic>
      <p:sp>
        <p:nvSpPr>
          <p:cNvPr id="13" name="文本框 12">
            <a:extLst>
              <a:ext uri="{FF2B5EF4-FFF2-40B4-BE49-F238E27FC236}">
                <a16:creationId xmlns:a16="http://schemas.microsoft.com/office/drawing/2014/main" xmlns="" id="{54B1F9FA-FDD5-AC97-DEA7-D7BC099848F7}"/>
              </a:ext>
            </a:extLst>
          </p:cNvPr>
          <p:cNvSpPr txBox="1"/>
          <p:nvPr/>
        </p:nvSpPr>
        <p:spPr>
          <a:xfrm>
            <a:off x="888597" y="4725144"/>
            <a:ext cx="6609201" cy="369332"/>
          </a:xfrm>
          <a:prstGeom prst="rect">
            <a:avLst/>
          </a:prstGeom>
          <a:noFill/>
        </p:spPr>
        <p:txBody>
          <a:bodyPr wrap="square">
            <a:spAutoFit/>
          </a:bodyPr>
          <a:lstStyle/>
          <a:p>
            <a:pPr indent="8001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2-3-24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切削层设置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2-3-25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切削参数设置</a:t>
            </a:r>
          </a:p>
        </p:txBody>
      </p:sp>
      <p:sp>
        <p:nvSpPr>
          <p:cNvPr id="15" name="文本框 14">
            <a:extLst>
              <a:ext uri="{FF2B5EF4-FFF2-40B4-BE49-F238E27FC236}">
                <a16:creationId xmlns:a16="http://schemas.microsoft.com/office/drawing/2014/main" xmlns="" id="{24F4721F-1CE0-A4D3-6681-1B112165C9F5}"/>
              </a:ext>
            </a:extLst>
          </p:cNvPr>
          <p:cNvSpPr txBox="1"/>
          <p:nvPr/>
        </p:nvSpPr>
        <p:spPr>
          <a:xfrm>
            <a:off x="683568" y="5085184"/>
            <a:ext cx="8064896" cy="923330"/>
          </a:xfrm>
          <a:prstGeom prst="rect">
            <a:avLst/>
          </a:prstGeom>
          <a:noFill/>
        </p:spPr>
        <p:txBody>
          <a:bodyPr wrap="square">
            <a:spAutoFit/>
          </a:bodyPr>
          <a:lstStyle/>
          <a:p>
            <a:r>
              <a:rPr lang="zh-CN" altLang="en-US" dirty="0"/>
              <a:t>点击“刀轨设置”区域中的“进给率和速度”          ，进入“进给率和速度”对话框，在“主轴速度”区域中，勾选        图标，在文本框填上“</a:t>
            </a:r>
            <a:r>
              <a:rPr lang="en-US" altLang="zh-CN" dirty="0"/>
              <a:t>4500”</a:t>
            </a:r>
            <a:r>
              <a:rPr lang="zh-CN" altLang="en-US" dirty="0"/>
              <a:t>，在“进给率”区域中的“切削”文本框填上</a:t>
            </a:r>
            <a:r>
              <a:rPr lang="en-US" altLang="zh-CN" dirty="0"/>
              <a:t>1000</a:t>
            </a:r>
            <a:r>
              <a:rPr lang="zh-CN" altLang="en-US" dirty="0"/>
              <a:t>，点击        计算，点击            ，返回“平面铣”。</a:t>
            </a:r>
          </a:p>
        </p:txBody>
      </p:sp>
      <p:pic>
        <p:nvPicPr>
          <p:cNvPr id="16" name="图片 15">
            <a:extLst>
              <a:ext uri="{FF2B5EF4-FFF2-40B4-BE49-F238E27FC236}">
                <a16:creationId xmlns:a16="http://schemas.microsoft.com/office/drawing/2014/main" xmlns="" id="{A7FAF44D-CDD8-DF0C-D242-6E4019C141DA}"/>
              </a:ext>
            </a:extLst>
          </p:cNvPr>
          <p:cNvPicPr>
            <a:picLocks noChangeAspect="1"/>
          </p:cNvPicPr>
          <p:nvPr/>
        </p:nvPicPr>
        <p:blipFill>
          <a:blip r:embed="rId5"/>
          <a:stretch>
            <a:fillRect/>
          </a:stretch>
        </p:blipFill>
        <p:spPr>
          <a:xfrm>
            <a:off x="5004048" y="5132506"/>
            <a:ext cx="243840" cy="243840"/>
          </a:xfrm>
          <a:prstGeom prst="rect">
            <a:avLst/>
          </a:prstGeom>
        </p:spPr>
      </p:pic>
      <p:pic>
        <p:nvPicPr>
          <p:cNvPr id="17" name="图片 16">
            <a:extLst>
              <a:ext uri="{FF2B5EF4-FFF2-40B4-BE49-F238E27FC236}">
                <a16:creationId xmlns:a16="http://schemas.microsoft.com/office/drawing/2014/main" xmlns="" id="{62EE5EF3-11EA-38F5-D55B-6C9A2A8B2415}"/>
              </a:ext>
            </a:extLst>
          </p:cNvPr>
          <p:cNvPicPr>
            <a:picLocks noChangeAspect="1"/>
          </p:cNvPicPr>
          <p:nvPr/>
        </p:nvPicPr>
        <p:blipFill>
          <a:blip r:embed="rId6"/>
          <a:stretch>
            <a:fillRect/>
          </a:stretch>
        </p:blipFill>
        <p:spPr>
          <a:xfrm>
            <a:off x="3591704" y="5455409"/>
            <a:ext cx="182880" cy="182880"/>
          </a:xfrm>
          <a:prstGeom prst="rect">
            <a:avLst/>
          </a:prstGeom>
        </p:spPr>
      </p:pic>
      <p:pic>
        <p:nvPicPr>
          <p:cNvPr id="18" name="图片 17">
            <a:extLst>
              <a:ext uri="{FF2B5EF4-FFF2-40B4-BE49-F238E27FC236}">
                <a16:creationId xmlns:a16="http://schemas.microsoft.com/office/drawing/2014/main" xmlns="" id="{2A21B7F1-DD1E-57B7-B246-73AF0B1FAFE2}"/>
              </a:ext>
            </a:extLst>
          </p:cNvPr>
          <p:cNvPicPr>
            <a:picLocks noChangeAspect="1"/>
          </p:cNvPicPr>
          <p:nvPr/>
        </p:nvPicPr>
        <p:blipFill>
          <a:blip r:embed="rId7"/>
          <a:stretch>
            <a:fillRect/>
          </a:stretch>
        </p:blipFill>
        <p:spPr>
          <a:xfrm>
            <a:off x="4122420" y="5825634"/>
            <a:ext cx="182880" cy="182880"/>
          </a:xfrm>
          <a:prstGeom prst="rect">
            <a:avLst/>
          </a:prstGeom>
        </p:spPr>
      </p:pic>
      <p:pic>
        <p:nvPicPr>
          <p:cNvPr id="20" name="图片 19">
            <a:extLst>
              <a:ext uri="{FF2B5EF4-FFF2-40B4-BE49-F238E27FC236}">
                <a16:creationId xmlns:a16="http://schemas.microsoft.com/office/drawing/2014/main" xmlns="" id="{95806AF7-76C0-1D30-BF8E-271DF0913D11}"/>
              </a:ext>
            </a:extLst>
          </p:cNvPr>
          <p:cNvPicPr>
            <a:picLocks noChangeAspect="1"/>
          </p:cNvPicPr>
          <p:nvPr/>
        </p:nvPicPr>
        <p:blipFill>
          <a:blip r:embed="rId8"/>
          <a:stretch>
            <a:fillRect/>
          </a:stretch>
        </p:blipFill>
        <p:spPr>
          <a:xfrm>
            <a:off x="5837038" y="5707524"/>
            <a:ext cx="487680" cy="236220"/>
          </a:xfrm>
          <a:prstGeom prst="rect">
            <a:avLst/>
          </a:prstGeom>
        </p:spPr>
      </p:pic>
    </p:spTree>
  </p:cSld>
  <p:clrMapOvr>
    <a:masterClrMapping/>
  </p:clrMapOvr>
  <p:transition>
    <p:wipe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4" name="文本框 3">
            <a:extLst>
              <a:ext uri="{FF2B5EF4-FFF2-40B4-BE49-F238E27FC236}">
                <a16:creationId xmlns:a16="http://schemas.microsoft.com/office/drawing/2014/main" xmlns="" id="{FAB3F969-8376-AC72-F8ED-27B1E0F54ECC}"/>
              </a:ext>
            </a:extLst>
          </p:cNvPr>
          <p:cNvSpPr txBox="1"/>
          <p:nvPr/>
        </p:nvSpPr>
        <p:spPr>
          <a:xfrm>
            <a:off x="443880" y="1412776"/>
            <a:ext cx="8376592" cy="923330"/>
          </a:xfrm>
          <a:prstGeom prst="rect">
            <a:avLst/>
          </a:prstGeom>
          <a:noFill/>
        </p:spPr>
        <p:txBody>
          <a:bodyPr wrap="square">
            <a:spAutoFit/>
          </a:bodyPr>
          <a:lstStyle/>
          <a:p>
            <a:r>
              <a:rPr lang="zh-CN" altLang="en-US" dirty="0"/>
              <a:t>（</a:t>
            </a:r>
            <a:r>
              <a:rPr lang="en-US" altLang="zh-CN" dirty="0"/>
              <a:t>3</a:t>
            </a:r>
            <a:r>
              <a:rPr lang="zh-CN" altLang="en-US" dirty="0"/>
              <a:t>）仿真。点击“操作”区域中的       进行计算，再点击         ，进入“刀轨可视化”对话框。点击             图标进入</a:t>
            </a:r>
            <a:r>
              <a:rPr lang="en-US" altLang="zh-CN" dirty="0"/>
              <a:t>3D</a:t>
            </a:r>
            <a:r>
              <a:rPr lang="zh-CN" altLang="en-US" dirty="0"/>
              <a:t>仿真，把“动画速度”调整到“</a:t>
            </a:r>
            <a:r>
              <a:rPr lang="en-US" altLang="zh-CN" dirty="0"/>
              <a:t>2”</a:t>
            </a:r>
            <a:r>
              <a:rPr lang="zh-CN" altLang="en-US" dirty="0"/>
              <a:t>，便于观察。点击</a:t>
            </a:r>
            <a:endParaRPr lang="en-US" altLang="zh-CN" dirty="0"/>
          </a:p>
          <a:p>
            <a:r>
              <a:rPr lang="en-US" altLang="zh-CN" dirty="0"/>
              <a:t>          </a:t>
            </a:r>
            <a:r>
              <a:rPr lang="zh-CN" altLang="en-US" dirty="0"/>
              <a:t>  进行仿真，如图</a:t>
            </a:r>
            <a:r>
              <a:rPr lang="en-US" altLang="zh-CN" dirty="0"/>
              <a:t>2-3-26</a:t>
            </a:r>
            <a:r>
              <a:rPr lang="zh-CN" altLang="en-US" dirty="0"/>
              <a:t>所示。确认无误后，两次           后完成工序创建。</a:t>
            </a:r>
          </a:p>
        </p:txBody>
      </p:sp>
      <p:pic>
        <p:nvPicPr>
          <p:cNvPr id="6" name="图片 5">
            <a:extLst>
              <a:ext uri="{FF2B5EF4-FFF2-40B4-BE49-F238E27FC236}">
                <a16:creationId xmlns:a16="http://schemas.microsoft.com/office/drawing/2014/main" xmlns="" id="{9A7E945A-1BB6-6C44-1D3A-A068D3B1F09E}"/>
              </a:ext>
            </a:extLst>
          </p:cNvPr>
          <p:cNvPicPr>
            <a:picLocks noChangeAspect="1"/>
          </p:cNvPicPr>
          <p:nvPr/>
        </p:nvPicPr>
        <p:blipFill>
          <a:blip r:embed="rId2"/>
          <a:stretch>
            <a:fillRect/>
          </a:stretch>
        </p:blipFill>
        <p:spPr>
          <a:xfrm>
            <a:off x="3851920" y="1484784"/>
            <a:ext cx="243840" cy="243840"/>
          </a:xfrm>
          <a:prstGeom prst="rect">
            <a:avLst/>
          </a:prstGeom>
        </p:spPr>
      </p:pic>
      <p:pic>
        <p:nvPicPr>
          <p:cNvPr id="7" name="图片 6">
            <a:extLst>
              <a:ext uri="{FF2B5EF4-FFF2-40B4-BE49-F238E27FC236}">
                <a16:creationId xmlns:a16="http://schemas.microsoft.com/office/drawing/2014/main" xmlns="" id="{4568EC69-B8FC-82B6-86C9-ED7364989B35}"/>
              </a:ext>
            </a:extLst>
          </p:cNvPr>
          <p:cNvPicPr>
            <a:picLocks noChangeAspect="1"/>
          </p:cNvPicPr>
          <p:nvPr/>
        </p:nvPicPr>
        <p:blipFill>
          <a:blip r:embed="rId3"/>
          <a:stretch>
            <a:fillRect/>
          </a:stretch>
        </p:blipFill>
        <p:spPr>
          <a:xfrm>
            <a:off x="6214276" y="1441241"/>
            <a:ext cx="243840" cy="243840"/>
          </a:xfrm>
          <a:prstGeom prst="rect">
            <a:avLst/>
          </a:prstGeom>
        </p:spPr>
      </p:pic>
      <p:pic>
        <p:nvPicPr>
          <p:cNvPr id="8" name="图片 7">
            <a:extLst>
              <a:ext uri="{FF2B5EF4-FFF2-40B4-BE49-F238E27FC236}">
                <a16:creationId xmlns:a16="http://schemas.microsoft.com/office/drawing/2014/main" xmlns="" id="{A89870CC-FD4B-BA79-3CAA-F7E91DEC932C}"/>
              </a:ext>
            </a:extLst>
          </p:cNvPr>
          <p:cNvPicPr>
            <a:picLocks noChangeAspect="1"/>
          </p:cNvPicPr>
          <p:nvPr/>
        </p:nvPicPr>
        <p:blipFill>
          <a:blip r:embed="rId4"/>
          <a:stretch>
            <a:fillRect/>
          </a:stretch>
        </p:blipFill>
        <p:spPr>
          <a:xfrm>
            <a:off x="1979712" y="1760141"/>
            <a:ext cx="617220" cy="228600"/>
          </a:xfrm>
          <a:prstGeom prst="rect">
            <a:avLst/>
          </a:prstGeom>
        </p:spPr>
      </p:pic>
      <p:pic>
        <p:nvPicPr>
          <p:cNvPr id="9" name="图片 8">
            <a:extLst>
              <a:ext uri="{FF2B5EF4-FFF2-40B4-BE49-F238E27FC236}">
                <a16:creationId xmlns:a16="http://schemas.microsoft.com/office/drawing/2014/main" xmlns="" id="{C1632BAF-E178-CF73-2719-1D1D4F920B0F}"/>
              </a:ext>
            </a:extLst>
          </p:cNvPr>
          <p:cNvPicPr>
            <a:picLocks noChangeAspect="1"/>
          </p:cNvPicPr>
          <p:nvPr/>
        </p:nvPicPr>
        <p:blipFill>
          <a:blip r:embed="rId5"/>
          <a:stretch>
            <a:fillRect/>
          </a:stretch>
        </p:blipFill>
        <p:spPr>
          <a:xfrm>
            <a:off x="827584" y="2042587"/>
            <a:ext cx="243840" cy="243840"/>
          </a:xfrm>
          <a:prstGeom prst="rect">
            <a:avLst/>
          </a:prstGeom>
        </p:spPr>
      </p:pic>
      <p:pic>
        <p:nvPicPr>
          <p:cNvPr id="10" name="图片 9">
            <a:extLst>
              <a:ext uri="{FF2B5EF4-FFF2-40B4-BE49-F238E27FC236}">
                <a16:creationId xmlns:a16="http://schemas.microsoft.com/office/drawing/2014/main" xmlns="" id="{B43C39F5-D8EC-1817-D280-025A8ED1281F}"/>
              </a:ext>
            </a:extLst>
          </p:cNvPr>
          <p:cNvPicPr>
            <a:picLocks noChangeAspect="1"/>
          </p:cNvPicPr>
          <p:nvPr/>
        </p:nvPicPr>
        <p:blipFill>
          <a:blip r:embed="rId6"/>
          <a:stretch>
            <a:fillRect/>
          </a:stretch>
        </p:blipFill>
        <p:spPr>
          <a:xfrm>
            <a:off x="6201923" y="2042587"/>
            <a:ext cx="487680" cy="236220"/>
          </a:xfrm>
          <a:prstGeom prst="rect">
            <a:avLst/>
          </a:prstGeom>
        </p:spPr>
      </p:pic>
      <p:pic>
        <p:nvPicPr>
          <p:cNvPr id="11" name="图片 10">
            <a:extLst>
              <a:ext uri="{FF2B5EF4-FFF2-40B4-BE49-F238E27FC236}">
                <a16:creationId xmlns:a16="http://schemas.microsoft.com/office/drawing/2014/main" xmlns="" id="{767E7166-5F96-A35E-21A7-3A14608C0AC2}"/>
              </a:ext>
            </a:extLst>
          </p:cNvPr>
          <p:cNvPicPr>
            <a:picLocks noChangeAspect="1"/>
          </p:cNvPicPr>
          <p:nvPr/>
        </p:nvPicPr>
        <p:blipFill>
          <a:blip r:embed="rId7"/>
          <a:stretch>
            <a:fillRect/>
          </a:stretch>
        </p:blipFill>
        <p:spPr>
          <a:xfrm>
            <a:off x="2985452" y="2408114"/>
            <a:ext cx="2639695" cy="2927350"/>
          </a:xfrm>
          <a:prstGeom prst="rect">
            <a:avLst/>
          </a:prstGeom>
        </p:spPr>
      </p:pic>
      <p:sp>
        <p:nvSpPr>
          <p:cNvPr id="13" name="文本框 12">
            <a:extLst>
              <a:ext uri="{FF2B5EF4-FFF2-40B4-BE49-F238E27FC236}">
                <a16:creationId xmlns:a16="http://schemas.microsoft.com/office/drawing/2014/main" xmlns="" id="{EB092122-E0E1-A988-2390-24569B7E5562}"/>
              </a:ext>
            </a:extLst>
          </p:cNvPr>
          <p:cNvSpPr txBox="1"/>
          <p:nvPr/>
        </p:nvSpPr>
        <p:spPr>
          <a:xfrm>
            <a:off x="2985452" y="5445224"/>
            <a:ext cx="4577442" cy="369332"/>
          </a:xfrm>
          <a:prstGeom prst="rect">
            <a:avLst/>
          </a:prstGeom>
          <a:noFill/>
        </p:spPr>
        <p:txBody>
          <a:bodyPr wrap="square">
            <a:spAutoFit/>
          </a:bodyPr>
          <a:lstStyle/>
          <a:p>
            <a:pPr indent="5334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2-3-26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加工仿真</a:t>
            </a:r>
          </a:p>
        </p:txBody>
      </p:sp>
    </p:spTree>
  </p:cSld>
  <p:clrMapOvr>
    <a:masterClrMapping/>
  </p:clrMapOvr>
  <p:transition>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4" name="文本框 3">
            <a:extLst>
              <a:ext uri="{FF2B5EF4-FFF2-40B4-BE49-F238E27FC236}">
                <a16:creationId xmlns:a16="http://schemas.microsoft.com/office/drawing/2014/main" xmlns="" id="{1820F643-C0E0-4CCE-F90A-5ED06769BB1B}"/>
              </a:ext>
            </a:extLst>
          </p:cNvPr>
          <p:cNvSpPr txBox="1"/>
          <p:nvPr/>
        </p:nvSpPr>
        <p:spPr>
          <a:xfrm>
            <a:off x="179512" y="1265996"/>
            <a:ext cx="8737376" cy="1877437"/>
          </a:xfrm>
          <a:prstGeom prst="rect">
            <a:avLst/>
          </a:prstGeom>
          <a:noFill/>
        </p:spPr>
        <p:txBody>
          <a:bodyPr wrap="square">
            <a:spAutoFit/>
          </a:bodyPr>
          <a:lstStyle/>
          <a:p>
            <a:pPr algn="l"/>
            <a:r>
              <a:rPr lang="en-US" altLang="zh-CN" sz="4400" b="1" kern="100" dirty="0">
                <a:solidFill>
                  <a:srgbClr val="00B050"/>
                </a:solidFill>
                <a:effectLst/>
                <a:latin typeface="宋体" panose="02010600030101010101" pitchFamily="2" charset="-122"/>
                <a:ea typeface="宋体" panose="02010600030101010101" pitchFamily="2" charset="-122"/>
                <a:cs typeface="Times New Roman" panose="02020603050405020304" pitchFamily="18" charset="0"/>
              </a:rPr>
              <a:t>3.4 </a:t>
            </a:r>
            <a:r>
              <a:rPr lang="zh-CN" altLang="zh-CN" sz="4400" b="1" kern="100" dirty="0">
                <a:solidFill>
                  <a:srgbClr val="00B050"/>
                </a:solidFill>
                <a:effectLst/>
                <a:latin typeface="Calibri" panose="020F0502020204030204" pitchFamily="34" charset="0"/>
                <a:ea typeface="宋体" panose="02010600030101010101" pitchFamily="2" charset="-122"/>
                <a:cs typeface="Times New Roman" panose="02020603050405020304" pitchFamily="18" charset="0"/>
              </a:rPr>
              <a:t>工件的检测与改进</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数控车铣加工职业技能等级（中级）实操考核试题附带了如图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2-3-27</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所示的“数控车铣加工实操考核评分表（中级）”。我们可以通过常用内径千分尺（量程</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25-50mm</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）进行测量，如图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2-3-28.</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所示，把测量的实际值填入评分表中，计算出得分。如果不得分，认真分析原因</a:t>
            </a:r>
            <a:endParaRPr lang="zh-CN" altLang="en-US" dirty="0"/>
          </a:p>
        </p:txBody>
      </p:sp>
      <p:pic>
        <p:nvPicPr>
          <p:cNvPr id="6" name="图片 5">
            <a:extLst>
              <a:ext uri="{FF2B5EF4-FFF2-40B4-BE49-F238E27FC236}">
                <a16:creationId xmlns:a16="http://schemas.microsoft.com/office/drawing/2014/main" xmlns="" id="{276EB8EB-1675-9157-DAA9-9833A1023242}"/>
              </a:ext>
            </a:extLst>
          </p:cNvPr>
          <p:cNvPicPr>
            <a:picLocks noChangeAspect="1"/>
          </p:cNvPicPr>
          <p:nvPr/>
        </p:nvPicPr>
        <p:blipFill rotWithShape="1">
          <a:blip r:embed="rId2"/>
          <a:srcRect r="1338"/>
          <a:stretch/>
        </p:blipFill>
        <p:spPr bwMode="auto">
          <a:xfrm>
            <a:off x="1115616" y="3312466"/>
            <a:ext cx="7276743" cy="2704630"/>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xmlns="" id="{923A1217-5170-CE77-EA63-8198961AB31C}"/>
              </a:ext>
            </a:extLst>
          </p:cNvPr>
          <p:cNvSpPr txBox="1"/>
          <p:nvPr/>
        </p:nvSpPr>
        <p:spPr>
          <a:xfrm>
            <a:off x="2448937" y="5955268"/>
            <a:ext cx="461010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2-3-27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考核评分表</a:t>
            </a:r>
          </a:p>
        </p:txBody>
      </p:sp>
    </p:spTree>
  </p:cSld>
  <p:clrMapOvr>
    <a:masterClrMapping/>
  </p:clrMapOvr>
  <p:transition>
    <p:wipe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5" name="文本框 114"/>
          <p:cNvSpPr txBox="1"/>
          <p:nvPr/>
        </p:nvSpPr>
        <p:spPr>
          <a:xfrm>
            <a:off x="3059430" y="5012690"/>
            <a:ext cx="2634615" cy="369332"/>
          </a:xfrm>
          <a:prstGeom prst="rect">
            <a:avLst/>
          </a:prstGeom>
          <a:noFill/>
          <a:ln w="9525">
            <a:noFill/>
          </a:ln>
        </p:spPr>
        <p:txBody>
          <a:bodyPr wrap="square">
            <a:spAutoFit/>
          </a:bodyPr>
          <a:lstStyle/>
          <a:p>
            <a:pPr algn="ct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2-3-28 </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内径千分尺</a:t>
            </a:r>
          </a:p>
        </p:txBody>
      </p:sp>
      <p:pic>
        <p:nvPicPr>
          <p:cNvPr id="6" name="图片 5">
            <a:extLst>
              <a:ext uri="{FF2B5EF4-FFF2-40B4-BE49-F238E27FC236}">
                <a16:creationId xmlns:a16="http://schemas.microsoft.com/office/drawing/2014/main" xmlns="" id="{EF399B70-B4D4-8117-C858-D0D907BA089C}"/>
              </a:ext>
            </a:extLst>
          </p:cNvPr>
          <p:cNvPicPr>
            <a:picLocks noChangeAspect="1"/>
          </p:cNvPicPr>
          <p:nvPr/>
        </p:nvPicPr>
        <p:blipFill rotWithShape="1">
          <a:blip r:embed="rId2"/>
          <a:srcRect t="8220" b="3759"/>
          <a:stretch/>
        </p:blipFill>
        <p:spPr bwMode="auto">
          <a:xfrm>
            <a:off x="1538947" y="2005703"/>
            <a:ext cx="6066106" cy="2256135"/>
          </a:xfrm>
          <a:prstGeom prst="rect">
            <a:avLst/>
          </a:prstGeom>
          <a:ln>
            <a:noFill/>
          </a:ln>
          <a:extLst>
            <a:ext uri="{53640926-AAD7-44D8-BBD7-CCE9431645EC}">
              <a14:shadowObscured xmlns:a14="http://schemas.microsoft.com/office/drawing/2010/main"/>
            </a:ext>
          </a:extLst>
        </p:spPr>
      </p:pic>
    </p:spTree>
  </p:cSld>
  <p:clrMapOvr>
    <a:masterClrMapping/>
  </p:clrMapOvr>
  <p:transition>
    <p:wipe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mc:AlternateContent xmlns:mc="http://schemas.openxmlformats.org/markup-compatibility/2006" xmlns:a14="http://schemas.microsoft.com/office/drawing/2010/main">
        <mc:Choice Requires="a14">
          <p:sp>
            <p:nvSpPr>
              <p:cNvPr id="115" name="文本框 114"/>
              <p:cNvSpPr txBox="1"/>
              <p:nvPr>
                <p:custDataLst>
                  <p:tags r:id="rId1"/>
                </p:custDataLst>
              </p:nvPr>
            </p:nvSpPr>
            <p:spPr>
              <a:xfrm>
                <a:off x="179070" y="1340485"/>
                <a:ext cx="8618855" cy="4634795"/>
              </a:xfrm>
              <a:prstGeom prst="rect">
                <a:avLst/>
              </a:prstGeom>
              <a:noFill/>
              <a:ln w="9525">
                <a:noFill/>
              </a:ln>
            </p:spPr>
            <p:txBody>
              <a:bodyPr wrap="square">
                <a:spAutoFit/>
              </a:bodyPr>
              <a:lstStyle/>
              <a:p>
                <a:pPr marL="0" indent="0" eaLnBrk="1" latinLnBrk="0" hangingPunct="1">
                  <a:lnSpc>
                    <a:spcPct val="150000"/>
                  </a:lnSpc>
                </a:pPr>
                <a:r>
                  <a:rPr lang="zh-CN" altLang="en-US" sz="1800" b="1" kern="0" dirty="0">
                    <a:solidFill>
                      <a:schemeClr val="hlink"/>
                    </a:solidFill>
                    <a:latin typeface="Times New Roman" panose="02020603050405020304" charset="0"/>
                    <a:cs typeface="Times New Roman" panose="02020603050405020304" charset="0"/>
                  </a:rPr>
                  <a:t>3.5  “1+X证书项目”习题</a:t>
                </a:r>
              </a:p>
              <a:p>
                <a:pPr marL="0" indent="457200" eaLnBrk="1" latinLnBrk="0" hangingPunct="1">
                  <a:lnSpc>
                    <a:spcPct val="150000"/>
                  </a:lnSpc>
                </a:pP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3.3</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项目中，学习了零件轴承座中的轴承孔</a:t>
                </a:r>
                <a14:m>
                  <m:oMath xmlns:m="http://schemas.openxmlformats.org/officeDocument/2006/math">
                    <m:sSubSup>
                      <m:sSubSupPr>
                        <m:ctrlPr>
                          <a:rPr lang="zh-CN" altLang="zh-CN" i="1">
                            <a:effectLst/>
                            <a:latin typeface="Cambria Math"/>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∅42</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−0.018</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+0.007</m:t>
                        </m:r>
                      </m:sup>
                    </m:sSubSup>
                  </m:oMath>
                </a14:m>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和孔</a:t>
                </a:r>
                <a14:m>
                  <m:oMath xmlns:m="http://schemas.openxmlformats.org/officeDocument/2006/math">
                    <m:sSubSup>
                      <m:sSubSupPr>
                        <m:ctrlPr>
                          <a:rPr lang="zh-CN" altLang="zh-CN" i="1">
                            <a:effectLst/>
                            <a:latin typeface="Cambria Math"/>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∅37</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+0.039</m:t>
                        </m:r>
                      </m:sup>
                    </m:sSubSup>
                  </m:oMath>
                </a14:m>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的粗加工以及精加工的工艺与编程，请根据零件轴承座图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2-3-1</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以及表</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2-2</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的工艺表，利用“平面铣”命令完成</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面的外轮廓</a:t>
                </a:r>
                <a14:m>
                  <m:oMath xmlns:m="http://schemas.openxmlformats.org/officeDocument/2006/math">
                    <m:sSubSup>
                      <m:sSubSupPr>
                        <m:ctrlPr>
                          <a:rPr lang="zh-CN" altLang="zh-CN" i="1">
                            <a:effectLst/>
                            <a:latin typeface="Cambria Math"/>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78</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−0.03</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m:t>
                        </m:r>
                      </m:sup>
                    </m:sSubSup>
                  </m:oMath>
                </a14:m>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t>
                </a:r>
                <a14:m>
                  <m:oMath xmlns:m="http://schemas.openxmlformats.org/officeDocument/2006/math">
                    <m:sSubSup>
                      <m:sSubSupPr>
                        <m:ctrlPr>
                          <a:rPr lang="zh-CN" altLang="zh-CN" i="1">
                            <a:effectLst/>
                            <a:latin typeface="Cambria Math"/>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74</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−0.03</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m:t>
                        </m:r>
                      </m:sup>
                    </m:sSubSup>
                  </m:oMath>
                </a14:m>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×13</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的轮廓加工编程，效果图如</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2-3-29</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en-US" sz="1800" b="1" kern="0" dirty="0">
                    <a:solidFill>
                      <a:schemeClr val="hlink"/>
                    </a:solidFill>
                    <a:latin typeface="Times New Roman" panose="02020603050405020304" charset="0"/>
                    <a:cs typeface="Times New Roman" panose="02020603050405020304" charset="0"/>
                    <a:sym typeface="+mn-ea"/>
                  </a:rPr>
                  <a:t>。</a:t>
                </a: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p:txBody>
          </p:sp>
        </mc:Choice>
        <mc:Fallback xmlns="">
          <p:sp>
            <p:nvSpPr>
              <p:cNvPr id="115" name="文本框 114"/>
              <p:cNvSpPr txBox="1">
                <a:spLocks noRot="1" noChangeAspect="1" noMove="1" noResize="1" noEditPoints="1" noAdjustHandles="1" noChangeArrowheads="1" noChangeShapeType="1" noTextEdit="1"/>
              </p:cNvSpPr>
              <p:nvPr>
                <p:custDataLst>
                  <p:tags r:id="rId3"/>
                </p:custDataLst>
              </p:nvPr>
            </p:nvSpPr>
            <p:spPr>
              <a:xfrm>
                <a:off x="179070" y="1340485"/>
                <a:ext cx="8618855" cy="4634795"/>
              </a:xfrm>
              <a:prstGeom prst="rect">
                <a:avLst/>
              </a:prstGeom>
              <a:blipFill>
                <a:blip r:embed="rId4"/>
                <a:stretch>
                  <a:fillRect l="-566" r="-495"/>
                </a:stretch>
              </a:blipFill>
              <a:ln w="9525">
                <a:noFill/>
              </a:ln>
            </p:spPr>
            <p:txBody>
              <a:bodyPr/>
              <a:lstStyle/>
              <a:p>
                <a:r>
                  <a:rPr lang="zh-CN" altLang="en-US">
                    <a:noFill/>
                  </a:rPr>
                  <a:t> </a:t>
                </a:r>
              </a:p>
            </p:txBody>
          </p:sp>
        </mc:Fallback>
      </mc:AlternateContent>
      <p:sp>
        <p:nvSpPr>
          <p:cNvPr id="118" name="文本框 117"/>
          <p:cNvSpPr txBox="1"/>
          <p:nvPr/>
        </p:nvSpPr>
        <p:spPr>
          <a:xfrm>
            <a:off x="4139952" y="5374259"/>
            <a:ext cx="1626870" cy="352425"/>
          </a:xfrm>
          <a:prstGeom prst="rect">
            <a:avLst/>
          </a:prstGeom>
          <a:noFill/>
          <a:ln w="9525">
            <a:noFill/>
          </a:ln>
        </p:spPr>
        <p:txBody>
          <a:bodyPr wrap="square">
            <a:spAutoFit/>
          </a:bodyPr>
          <a:lstStyle/>
          <a:p>
            <a:pPr marL="0" indent="0"/>
            <a:r>
              <a:rPr lang="zh-CN" sz="1700" b="0" dirty="0">
                <a:solidFill>
                  <a:srgbClr val="070707"/>
                </a:solidFill>
                <a:latin typeface="Calibri" panose="020F0502020204030204" charset="0"/>
                <a:ea typeface="宋体" panose="02010600030101010101" pitchFamily="2" charset="-122"/>
              </a:rPr>
              <a:t>表</a:t>
            </a:r>
            <a:r>
              <a:rPr lang="en-US" sz="1700" b="0" dirty="0">
                <a:solidFill>
                  <a:srgbClr val="070707"/>
                </a:solidFill>
                <a:latin typeface="Calibri" panose="020F0502020204030204" charset="0"/>
                <a:ea typeface="宋体" panose="02010600030101010101" pitchFamily="2" charset="-122"/>
              </a:rPr>
              <a:t>2-2 </a:t>
            </a:r>
            <a:r>
              <a:rPr lang="zh-CN" sz="1700" b="0" dirty="0">
                <a:solidFill>
                  <a:srgbClr val="070707"/>
                </a:solidFill>
                <a:latin typeface="Calibri" panose="020F0502020204030204" charset="0"/>
                <a:ea typeface="宋体" panose="02010600030101010101" pitchFamily="2" charset="-122"/>
              </a:rPr>
              <a:t>加工工艺</a:t>
            </a:r>
            <a:endParaRPr lang="zh-CN" altLang="en-US" sz="1700" b="0" dirty="0">
              <a:solidFill>
                <a:srgbClr val="070707"/>
              </a:solidFill>
              <a:latin typeface="Calibri" panose="020F0502020204030204" charset="0"/>
              <a:ea typeface="宋体" panose="02010600030101010101" pitchFamily="2" charset="-122"/>
            </a:endParaRPr>
          </a:p>
        </p:txBody>
      </p:sp>
      <mc:AlternateContent xmlns:mc="http://schemas.openxmlformats.org/markup-compatibility/2006" xmlns:a14="http://schemas.microsoft.com/office/drawing/2010/main">
        <mc:Choice Requires="a14">
          <p:graphicFrame>
            <p:nvGraphicFramePr>
              <p:cNvPr id="2" name="表格 1">
                <a:extLst>
                  <a:ext uri="{FF2B5EF4-FFF2-40B4-BE49-F238E27FC236}">
                    <a16:creationId xmlns:a16="http://schemas.microsoft.com/office/drawing/2014/main" xmlns="" id="{2DE60DC9-90A1-8987-AA62-43C834CB6A42}"/>
                  </a:ext>
                </a:extLst>
              </p:cNvPr>
              <p:cNvGraphicFramePr>
                <a:graphicFrameLocks noGrp="1"/>
              </p:cNvGraphicFramePr>
              <p:nvPr>
                <p:extLst>
                  <p:ext uri="{D42A27DB-BD31-4B8C-83A1-F6EECF244321}">
                    <p14:modId xmlns:p14="http://schemas.microsoft.com/office/powerpoint/2010/main" val="3595741729"/>
                  </p:ext>
                </p:extLst>
              </p:nvPr>
            </p:nvGraphicFramePr>
            <p:xfrm>
              <a:off x="1403648" y="3496309"/>
              <a:ext cx="6566608" cy="1858900"/>
            </p:xfrm>
            <a:graphic>
              <a:graphicData uri="http://schemas.openxmlformats.org/drawingml/2006/table">
                <a:tbl>
                  <a:tblPr firstRow="1" firstCol="1" bandRow="1">
                    <a:tableStyleId>{5C22544A-7EE6-4342-B048-85BDC9FD1C3A}</a:tableStyleId>
                  </a:tblPr>
                  <a:tblGrid>
                    <a:gridCol w="1480993">
                      <a:extLst>
                        <a:ext uri="{9D8B030D-6E8A-4147-A177-3AD203B41FA5}">
                          <a16:colId xmlns:a16="http://schemas.microsoft.com/office/drawing/2014/main" xmlns="" val="577760215"/>
                        </a:ext>
                      </a:extLst>
                    </a:gridCol>
                    <a:gridCol w="883048">
                      <a:extLst>
                        <a:ext uri="{9D8B030D-6E8A-4147-A177-3AD203B41FA5}">
                          <a16:colId xmlns:a16="http://schemas.microsoft.com/office/drawing/2014/main" xmlns="" val="892126983"/>
                        </a:ext>
                      </a:extLst>
                    </a:gridCol>
                    <a:gridCol w="966267">
                      <a:extLst>
                        <a:ext uri="{9D8B030D-6E8A-4147-A177-3AD203B41FA5}">
                          <a16:colId xmlns:a16="http://schemas.microsoft.com/office/drawing/2014/main" xmlns="" val="2902359556"/>
                        </a:ext>
                      </a:extLst>
                    </a:gridCol>
                    <a:gridCol w="1163527">
                      <a:extLst>
                        <a:ext uri="{9D8B030D-6E8A-4147-A177-3AD203B41FA5}">
                          <a16:colId xmlns:a16="http://schemas.microsoft.com/office/drawing/2014/main" xmlns="" val="1666185715"/>
                        </a:ext>
                      </a:extLst>
                    </a:gridCol>
                    <a:gridCol w="1081849">
                      <a:extLst>
                        <a:ext uri="{9D8B030D-6E8A-4147-A177-3AD203B41FA5}">
                          <a16:colId xmlns:a16="http://schemas.microsoft.com/office/drawing/2014/main" xmlns="" val="4132754978"/>
                        </a:ext>
                      </a:extLst>
                    </a:gridCol>
                    <a:gridCol w="990924">
                      <a:extLst>
                        <a:ext uri="{9D8B030D-6E8A-4147-A177-3AD203B41FA5}">
                          <a16:colId xmlns:a16="http://schemas.microsoft.com/office/drawing/2014/main" xmlns="" val="3216339380"/>
                        </a:ext>
                      </a:extLst>
                    </a:gridCol>
                  </a:tblGrid>
                  <a:tr h="476198">
                    <a:tc>
                      <a:txBody>
                        <a:bodyPr/>
                        <a:lstStyle/>
                        <a:p>
                          <a:pPr algn="ctr"/>
                          <a:r>
                            <a:rPr lang="zh-CN" sz="1300" kern="100">
                              <a:effectLst/>
                            </a:rPr>
                            <a:t>加工工序</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dirty="0">
                              <a:effectLst/>
                            </a:rPr>
                            <a:t>加工方式</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dirty="0">
                              <a:effectLst/>
                            </a:rPr>
                            <a:t>加工刀具</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a:effectLst/>
                            </a:rPr>
                            <a:t>主轴转速（</a:t>
                          </a:r>
                          <a:r>
                            <a:rPr lang="en-US" sz="1300" kern="100">
                              <a:effectLst/>
                            </a:rPr>
                            <a:t>r/m</a:t>
                          </a:r>
                          <a:r>
                            <a:rPr lang="zh-CN" sz="1300" kern="100">
                              <a:effectLst/>
                            </a:rPr>
                            <a:t>）</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a:effectLst/>
                            </a:rPr>
                            <a:t>进给率</a:t>
                          </a:r>
                          <a:r>
                            <a:rPr lang="en-US" sz="1300" kern="100">
                              <a:effectLst/>
                            </a:rPr>
                            <a:t>(mm/m)</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a:effectLst/>
                            </a:rPr>
                            <a:t>余量</a:t>
                          </a:r>
                          <a:r>
                            <a:rPr lang="en-US" sz="1300" kern="100">
                              <a:effectLst/>
                            </a:rPr>
                            <a:t>(mm)</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extLst>
                      <a:ext uri="{0D108BD9-81ED-4DB2-BD59-A6C34878D82A}">
                        <a16:rowId xmlns:a16="http://schemas.microsoft.com/office/drawing/2014/main" xmlns="" val="3805955969"/>
                      </a:ext>
                    </a:extLst>
                  </a:tr>
                  <a:tr h="684863">
                    <a:tc>
                      <a:txBody>
                        <a:bodyPr/>
                        <a:lstStyle/>
                        <a:p>
                          <a:pPr algn="ctr"/>
                          <a:r>
                            <a:rPr lang="zh-CN" sz="1300" kern="100">
                              <a:effectLst/>
                            </a:rPr>
                            <a:t>外轮廓</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78</m:t>
                                  </m:r>
                                </m:e>
                                <m:sub>
                                  <m:r>
                                    <a:rPr lang="en-US" sz="1300" kern="100">
                                      <a:effectLst/>
                                      <a:latin typeface="Cambria Math" panose="02040503050406030204" pitchFamily="18" charset="0"/>
                                    </a:rPr>
                                    <m:t>−0.03</m:t>
                                  </m:r>
                                </m:sub>
                                <m:sup>
                                  <m:r>
                                    <a:rPr lang="en-US" sz="1300" kern="100">
                                      <a:effectLst/>
                                      <a:latin typeface="Cambria Math" panose="02040503050406030204" pitchFamily="18" charset="0"/>
                                    </a:rPr>
                                    <m:t>0</m:t>
                                  </m:r>
                                </m:sup>
                              </m:sSubSup>
                            </m:oMath>
                          </a14:m>
                          <a:r>
                            <a:rPr lang="en-US" sz="1300" kern="100">
                              <a:effectLst/>
                            </a:rPr>
                            <a:t>×</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74</m:t>
                                  </m:r>
                                </m:e>
                                <m:sub>
                                  <m:r>
                                    <a:rPr lang="en-US" sz="1300" kern="100">
                                      <a:effectLst/>
                                      <a:latin typeface="Cambria Math" panose="02040503050406030204" pitchFamily="18" charset="0"/>
                                    </a:rPr>
                                    <m:t>−0.03</m:t>
                                  </m:r>
                                </m:sub>
                                <m:sup>
                                  <m:r>
                                    <a:rPr lang="en-US" sz="1300" kern="100">
                                      <a:effectLst/>
                                      <a:latin typeface="Cambria Math" panose="02040503050406030204" pitchFamily="18" charset="0"/>
                                    </a:rPr>
                                    <m:t>0</m:t>
                                  </m:r>
                                </m:sup>
                              </m:sSubSup>
                            </m:oMath>
                          </a14:m>
                          <a:r>
                            <a:rPr lang="en-US" sz="1300" kern="100">
                              <a:effectLst/>
                            </a:rPr>
                            <a:t>×13</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a:effectLst/>
                            </a:rPr>
                            <a:t>粗加工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14:m>
                            <m:oMath xmlns:m="http://schemas.openxmlformats.org/officeDocument/2006/math">
                              <m:r>
                                <a:rPr lang="en-US" sz="1300" kern="100">
                                  <a:effectLst/>
                                  <a:latin typeface="Cambria Math" panose="02040503050406030204" pitchFamily="18" charset="0"/>
                                </a:rPr>
                                <m:t>∅</m:t>
                              </m:r>
                            </m:oMath>
                          </a14:m>
                          <a:r>
                            <a:rPr lang="en-US" sz="1300" kern="100">
                              <a:effectLst/>
                            </a:rPr>
                            <a:t>12</a:t>
                          </a:r>
                          <a:r>
                            <a:rPr lang="zh-CN" sz="1300" kern="100">
                              <a:effectLst/>
                            </a:rPr>
                            <a:t>平底刀</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dirty="0">
                              <a:effectLst/>
                            </a:rPr>
                            <a:t>2500</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a:effectLst/>
                            </a:rPr>
                            <a:t>2000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a:effectLst/>
                            </a:rPr>
                            <a:t>0.2</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extLst>
                      <a:ext uri="{0D108BD9-81ED-4DB2-BD59-A6C34878D82A}">
                        <a16:rowId xmlns:a16="http://schemas.microsoft.com/office/drawing/2014/main" xmlns="" val="3221258324"/>
                      </a:ext>
                    </a:extLst>
                  </a:tr>
                  <a:tr h="684863">
                    <a:tc>
                      <a:txBody>
                        <a:bodyPr/>
                        <a:lstStyle/>
                        <a:p>
                          <a:pPr algn="ctr"/>
                          <a:r>
                            <a:rPr lang="zh-CN" sz="1300" kern="100">
                              <a:effectLst/>
                            </a:rPr>
                            <a:t>外轮廓</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78</m:t>
                                  </m:r>
                                </m:e>
                                <m:sub>
                                  <m:r>
                                    <a:rPr lang="en-US" sz="1300" kern="100">
                                      <a:effectLst/>
                                      <a:latin typeface="Cambria Math" panose="02040503050406030204" pitchFamily="18" charset="0"/>
                                    </a:rPr>
                                    <m:t>−0.03</m:t>
                                  </m:r>
                                </m:sub>
                                <m:sup>
                                  <m:r>
                                    <a:rPr lang="en-US" sz="1300" kern="100">
                                      <a:effectLst/>
                                      <a:latin typeface="Cambria Math" panose="02040503050406030204" pitchFamily="18" charset="0"/>
                                    </a:rPr>
                                    <m:t>0</m:t>
                                  </m:r>
                                </m:sup>
                              </m:sSubSup>
                            </m:oMath>
                          </a14:m>
                          <a:r>
                            <a:rPr lang="en-US" sz="1300" kern="100">
                              <a:effectLst/>
                            </a:rPr>
                            <a:t>×</a:t>
                          </a:r>
                          <a14:m>
                            <m:oMath xmlns:m="http://schemas.openxmlformats.org/officeDocument/2006/math">
                              <m:sSubSup>
                                <m:sSubSupPr>
                                  <m:ctrlPr>
                                    <a:rPr lang="zh-CN" sz="1300" i="1" kern="100">
                                      <a:effectLst/>
                                      <a:latin typeface="Cambria Math"/>
                                    </a:rPr>
                                  </m:ctrlPr>
                                </m:sSubSupPr>
                                <m:e>
                                  <m:r>
                                    <a:rPr lang="en-US" sz="1300" kern="100">
                                      <a:effectLst/>
                                      <a:latin typeface="Cambria Math" panose="02040503050406030204" pitchFamily="18" charset="0"/>
                                    </a:rPr>
                                    <m:t>74</m:t>
                                  </m:r>
                                </m:e>
                                <m:sub>
                                  <m:r>
                                    <a:rPr lang="en-US" sz="1300" kern="100">
                                      <a:effectLst/>
                                      <a:latin typeface="Cambria Math" panose="02040503050406030204" pitchFamily="18" charset="0"/>
                                    </a:rPr>
                                    <m:t>−0.03</m:t>
                                  </m:r>
                                </m:sub>
                                <m:sup>
                                  <m:r>
                                    <a:rPr lang="en-US" sz="1300" kern="100">
                                      <a:effectLst/>
                                      <a:latin typeface="Cambria Math" panose="02040503050406030204" pitchFamily="18" charset="0"/>
                                    </a:rPr>
                                    <m:t>0</m:t>
                                  </m:r>
                                </m:sup>
                              </m:sSubSup>
                            </m:oMath>
                          </a14:m>
                          <a:r>
                            <a:rPr lang="en-US" sz="1300" kern="100">
                              <a:effectLst/>
                            </a:rPr>
                            <a:t>×13</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a:effectLst/>
                            </a:rPr>
                            <a:t>精加工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14:m>
                            <m:oMath xmlns:m="http://schemas.openxmlformats.org/officeDocument/2006/math">
                              <m:r>
                                <a:rPr lang="en-US" sz="1300" kern="100">
                                  <a:effectLst/>
                                  <a:latin typeface="Cambria Math" panose="02040503050406030204" pitchFamily="18" charset="0"/>
                                </a:rPr>
                                <m:t>∅</m:t>
                              </m:r>
                            </m:oMath>
                          </a14:m>
                          <a:r>
                            <a:rPr lang="en-US" sz="1300" kern="100">
                              <a:effectLst/>
                            </a:rPr>
                            <a:t>12</a:t>
                          </a:r>
                          <a:r>
                            <a:rPr lang="zh-CN" sz="1300" kern="100">
                              <a:effectLst/>
                            </a:rPr>
                            <a:t>平底刀</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a:effectLst/>
                            </a:rPr>
                            <a:t>4500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a:effectLst/>
                            </a:rPr>
                            <a:t>1000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dirty="0">
                              <a:effectLst/>
                            </a:rPr>
                            <a:t>0</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extLst>
                      <a:ext uri="{0D108BD9-81ED-4DB2-BD59-A6C34878D82A}">
                        <a16:rowId xmlns:a16="http://schemas.microsoft.com/office/drawing/2014/main" xmlns="" val="934947245"/>
                      </a:ext>
                    </a:extLst>
                  </a:tr>
                </a:tbl>
              </a:graphicData>
            </a:graphic>
          </p:graphicFrame>
        </mc:Choice>
        <mc:Fallback xmlns="">
          <p:graphicFrame>
            <p:nvGraphicFramePr>
              <p:cNvPr id="2" name="表格 1">
                <a:extLst>
                  <a:ext uri="{FF2B5EF4-FFF2-40B4-BE49-F238E27FC236}">
                    <a16:creationId xmlns:a16="http://schemas.microsoft.com/office/drawing/2014/main" id="{2DE60DC9-90A1-8987-AA62-43C834CB6A42}"/>
                  </a:ext>
                </a:extLst>
              </p:cNvPr>
              <p:cNvGraphicFramePr>
                <a:graphicFrameLocks noGrp="1"/>
              </p:cNvGraphicFramePr>
              <p:nvPr>
                <p:extLst>
                  <p:ext uri="{D42A27DB-BD31-4B8C-83A1-F6EECF244321}">
                    <p14:modId xmlns:p14="http://schemas.microsoft.com/office/powerpoint/2010/main" val="3595741729"/>
                  </p:ext>
                </p:extLst>
              </p:nvPr>
            </p:nvGraphicFramePr>
            <p:xfrm>
              <a:off x="1403648" y="3496309"/>
              <a:ext cx="6566608" cy="1877950"/>
            </p:xfrm>
            <a:graphic>
              <a:graphicData uri="http://schemas.openxmlformats.org/drawingml/2006/table">
                <a:tbl>
                  <a:tblPr firstRow="1" firstCol="1" bandRow="1">
                    <a:tableStyleId>{5C22544A-7EE6-4342-B048-85BDC9FD1C3A}</a:tableStyleId>
                  </a:tblPr>
                  <a:tblGrid>
                    <a:gridCol w="1480993">
                      <a:extLst>
                        <a:ext uri="{9D8B030D-6E8A-4147-A177-3AD203B41FA5}">
                          <a16:colId xmlns:a16="http://schemas.microsoft.com/office/drawing/2014/main" val="577760215"/>
                        </a:ext>
                      </a:extLst>
                    </a:gridCol>
                    <a:gridCol w="883048">
                      <a:extLst>
                        <a:ext uri="{9D8B030D-6E8A-4147-A177-3AD203B41FA5}">
                          <a16:colId xmlns:a16="http://schemas.microsoft.com/office/drawing/2014/main" val="892126983"/>
                        </a:ext>
                      </a:extLst>
                    </a:gridCol>
                    <a:gridCol w="966267">
                      <a:extLst>
                        <a:ext uri="{9D8B030D-6E8A-4147-A177-3AD203B41FA5}">
                          <a16:colId xmlns:a16="http://schemas.microsoft.com/office/drawing/2014/main" val="2902359556"/>
                        </a:ext>
                      </a:extLst>
                    </a:gridCol>
                    <a:gridCol w="1163527">
                      <a:extLst>
                        <a:ext uri="{9D8B030D-6E8A-4147-A177-3AD203B41FA5}">
                          <a16:colId xmlns:a16="http://schemas.microsoft.com/office/drawing/2014/main" val="1666185715"/>
                        </a:ext>
                      </a:extLst>
                    </a:gridCol>
                    <a:gridCol w="1081849">
                      <a:extLst>
                        <a:ext uri="{9D8B030D-6E8A-4147-A177-3AD203B41FA5}">
                          <a16:colId xmlns:a16="http://schemas.microsoft.com/office/drawing/2014/main" val="4132754978"/>
                        </a:ext>
                      </a:extLst>
                    </a:gridCol>
                    <a:gridCol w="990924">
                      <a:extLst>
                        <a:ext uri="{9D8B030D-6E8A-4147-A177-3AD203B41FA5}">
                          <a16:colId xmlns:a16="http://schemas.microsoft.com/office/drawing/2014/main" val="3216339380"/>
                        </a:ext>
                      </a:extLst>
                    </a:gridCol>
                  </a:tblGrid>
                  <a:tr h="484082">
                    <a:tc>
                      <a:txBody>
                        <a:bodyPr/>
                        <a:lstStyle/>
                        <a:p>
                          <a:pPr algn="ctr"/>
                          <a:r>
                            <a:rPr lang="zh-CN" sz="1300" kern="100">
                              <a:effectLst/>
                            </a:rPr>
                            <a:t>加工工序</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dirty="0">
                              <a:effectLst/>
                            </a:rPr>
                            <a:t>加工方式</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dirty="0">
                              <a:effectLst/>
                            </a:rPr>
                            <a:t>加工刀具</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a:effectLst/>
                            </a:rPr>
                            <a:t>主轴转速（</a:t>
                          </a:r>
                          <a:r>
                            <a:rPr lang="en-US" sz="1300" kern="100">
                              <a:effectLst/>
                            </a:rPr>
                            <a:t>r/m</a:t>
                          </a:r>
                          <a:r>
                            <a:rPr lang="zh-CN" sz="1300" kern="100">
                              <a:effectLst/>
                            </a:rPr>
                            <a:t>）</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a:effectLst/>
                            </a:rPr>
                            <a:t>进给率</a:t>
                          </a:r>
                          <a:r>
                            <a:rPr lang="en-US" sz="1300" kern="100">
                              <a:effectLst/>
                            </a:rPr>
                            <a:t>(mm/m)</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zh-CN" sz="1300" kern="100">
                              <a:effectLst/>
                            </a:rPr>
                            <a:t>余量</a:t>
                          </a:r>
                          <a:r>
                            <a:rPr lang="en-US" sz="1300" kern="100">
                              <a:effectLst/>
                            </a:rPr>
                            <a:t>(mm)</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extLst>
                      <a:ext uri="{0D108BD9-81ED-4DB2-BD59-A6C34878D82A}">
                        <a16:rowId xmlns:a16="http://schemas.microsoft.com/office/drawing/2014/main" val="3805955969"/>
                      </a:ext>
                    </a:extLst>
                  </a:tr>
                  <a:tr h="696934">
                    <a:tc>
                      <a:txBody>
                        <a:bodyPr/>
                        <a:lstStyle/>
                        <a:p>
                          <a:endParaRPr lang="zh-CN"/>
                        </a:p>
                      </a:txBody>
                      <a:tcPr marL="83219" marR="83219" marT="43921" marB="43921" anchor="ctr">
                        <a:blipFill>
                          <a:blip r:embed="rId5"/>
                          <a:stretch>
                            <a:fillRect l="-412" t="-71053" r="-345267" b="-107895"/>
                          </a:stretch>
                        </a:blipFill>
                      </a:tcPr>
                    </a:tc>
                    <a:tc>
                      <a:txBody>
                        <a:bodyPr/>
                        <a:lstStyle/>
                        <a:p>
                          <a:pPr algn="ctr"/>
                          <a:r>
                            <a:rPr lang="zh-CN" sz="1300" kern="100">
                              <a:effectLst/>
                            </a:rPr>
                            <a:t>粗加工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endParaRPr lang="zh-CN"/>
                        </a:p>
                      </a:txBody>
                      <a:tcPr marL="83219" marR="83219" marT="43921" marB="43921" anchor="ctr">
                        <a:blipFill>
                          <a:blip r:embed="rId5"/>
                          <a:stretch>
                            <a:fillRect l="-244654" t="-71053" r="-336478" b="-107895"/>
                          </a:stretch>
                        </a:blipFill>
                      </a:tcPr>
                    </a:tc>
                    <a:tc>
                      <a:txBody>
                        <a:bodyPr/>
                        <a:lstStyle/>
                        <a:p>
                          <a:pPr algn="ctr"/>
                          <a:r>
                            <a:rPr lang="en-US" sz="1300" kern="100" dirty="0">
                              <a:effectLst/>
                            </a:rPr>
                            <a:t>2500</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a:effectLst/>
                            </a:rPr>
                            <a:t>2000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a:effectLst/>
                            </a:rPr>
                            <a:t>0.2</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extLst>
                      <a:ext uri="{0D108BD9-81ED-4DB2-BD59-A6C34878D82A}">
                        <a16:rowId xmlns:a16="http://schemas.microsoft.com/office/drawing/2014/main" val="3221258324"/>
                      </a:ext>
                    </a:extLst>
                  </a:tr>
                  <a:tr h="696934">
                    <a:tc>
                      <a:txBody>
                        <a:bodyPr/>
                        <a:lstStyle/>
                        <a:p>
                          <a:endParaRPr lang="zh-CN"/>
                        </a:p>
                      </a:txBody>
                      <a:tcPr marL="83219" marR="83219" marT="43921" marB="43921" anchor="ctr">
                        <a:blipFill>
                          <a:blip r:embed="rId5"/>
                          <a:stretch>
                            <a:fillRect l="-412" t="-169565" r="-345267" b="-6957"/>
                          </a:stretch>
                        </a:blipFill>
                      </a:tcPr>
                    </a:tc>
                    <a:tc>
                      <a:txBody>
                        <a:bodyPr/>
                        <a:lstStyle/>
                        <a:p>
                          <a:pPr algn="ctr"/>
                          <a:r>
                            <a:rPr lang="zh-CN" sz="1300" kern="100">
                              <a:effectLst/>
                            </a:rPr>
                            <a:t>精加工</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endParaRPr lang="zh-CN"/>
                        </a:p>
                      </a:txBody>
                      <a:tcPr marL="83219" marR="83219" marT="43921" marB="43921" anchor="ctr">
                        <a:blipFill>
                          <a:blip r:embed="rId5"/>
                          <a:stretch>
                            <a:fillRect l="-244654" t="-169565" r="-336478" b="-6957"/>
                          </a:stretch>
                        </a:blipFill>
                      </a:tcPr>
                    </a:tc>
                    <a:tc>
                      <a:txBody>
                        <a:bodyPr/>
                        <a:lstStyle/>
                        <a:p>
                          <a:pPr algn="ctr"/>
                          <a:r>
                            <a:rPr lang="en-US" sz="1300" kern="100">
                              <a:effectLst/>
                            </a:rPr>
                            <a:t>4500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a:effectLst/>
                            </a:rPr>
                            <a:t>1000</a:t>
                          </a:r>
                          <a:endParaRPr lang="zh-CN" sz="1300" kern="10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tc>
                      <a:txBody>
                        <a:bodyPr/>
                        <a:lstStyle/>
                        <a:p>
                          <a:pPr algn="ctr"/>
                          <a:r>
                            <a:rPr lang="en-US" sz="1300" kern="100" dirty="0">
                              <a:effectLst/>
                            </a:rPr>
                            <a:t>0</a:t>
                          </a:r>
                          <a:endParaRPr lang="zh-CN" sz="13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3219" marR="83219" marT="43921" marB="43921" anchor="ctr"/>
                    </a:tc>
                    <a:extLst>
                      <a:ext uri="{0D108BD9-81ED-4DB2-BD59-A6C34878D82A}">
                        <a16:rowId xmlns:a16="http://schemas.microsoft.com/office/drawing/2014/main" val="934947245"/>
                      </a:ext>
                    </a:extLst>
                  </a:tr>
                </a:tbl>
              </a:graphicData>
            </a:graphic>
          </p:graphicFrame>
        </mc:Fallback>
      </mc:AlternateContent>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94211" name="Rectangle 3"/>
          <p:cNvSpPr>
            <a:spLocks noGrp="1" noChangeArrowheads="1"/>
          </p:cNvSpPr>
          <p:nvPr>
            <p:ph type="body" idx="1"/>
          </p:nvPr>
        </p:nvSpPr>
        <p:spPr bwMode="black">
          <a:xfrm>
            <a:off x="520283" y="1412777"/>
            <a:ext cx="8396605" cy="563564"/>
          </a:xfrm>
        </p:spPr>
        <p:txBody>
          <a:bodyPr/>
          <a:lstStyle/>
          <a:p>
            <a:pPr marL="0" indent="0">
              <a:lnSpc>
                <a:spcPct val="90000"/>
              </a:lnSpc>
              <a:buNone/>
            </a:pPr>
            <a:r>
              <a:rPr lang="en-US" altLang="zh-CN" b="1"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2.</a:t>
            </a:r>
            <a:r>
              <a:rPr lang="zh-CN" altLang="zh-CN"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平面铣类型及操作</a:t>
            </a:r>
            <a:endParaRPr lang="zh-CN" altLang="zh-CN"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marL="0" indent="0" algn="l">
              <a:lnSpc>
                <a:spcPct val="90000"/>
              </a:lnSpc>
              <a:buNone/>
            </a:pPr>
            <a:endParaRPr lang="en-US" altLang="zh-CN" dirty="0">
              <a:solidFill>
                <a:schemeClr val="tx2"/>
              </a:solidFill>
              <a:ea typeface="宋体" panose="02010600030101010101" pitchFamily="2" charset="-122"/>
            </a:endParaRPr>
          </a:p>
        </p:txBody>
      </p:sp>
      <p:pic>
        <p:nvPicPr>
          <p:cNvPr id="17" name="图片 16">
            <a:extLst>
              <a:ext uri="{FF2B5EF4-FFF2-40B4-BE49-F238E27FC236}">
                <a16:creationId xmlns:a16="http://schemas.microsoft.com/office/drawing/2014/main" xmlns="" id="{15672E25-EE95-533E-28C4-06A2AD189E17}"/>
              </a:ext>
            </a:extLst>
          </p:cNvPr>
          <p:cNvPicPr>
            <a:picLocks noChangeAspect="1"/>
          </p:cNvPicPr>
          <p:nvPr/>
        </p:nvPicPr>
        <p:blipFill>
          <a:blip r:embed="rId2"/>
          <a:stretch>
            <a:fillRect/>
          </a:stretch>
        </p:blipFill>
        <p:spPr>
          <a:xfrm>
            <a:off x="827583" y="1772816"/>
            <a:ext cx="7496033" cy="3600400"/>
          </a:xfrm>
          <a:prstGeom prst="rect">
            <a:avLst/>
          </a:prstGeom>
        </p:spPr>
      </p:pic>
    </p:spTree>
  </p:cSld>
  <p:clrMapOvr>
    <a:masterClrMapping/>
  </p:clrMapOvr>
  <p:transition>
    <p:wipe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2" name="文本框 1"/>
          <p:cNvSpPr txBox="1"/>
          <p:nvPr/>
        </p:nvSpPr>
        <p:spPr>
          <a:xfrm>
            <a:off x="2771800" y="5955268"/>
            <a:ext cx="3312795" cy="369332"/>
          </a:xfrm>
          <a:prstGeom prst="rect">
            <a:avLst/>
          </a:prstGeom>
          <a:noFill/>
          <a:ln w="9525">
            <a:noFill/>
          </a:ln>
        </p:spPr>
        <p:txBody>
          <a:bodyPr wrap="square">
            <a:spAutoFit/>
          </a:bodyPr>
          <a:lstStyle/>
          <a:p>
            <a:pPr indent="66675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2-3-29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加工仿真</a:t>
            </a:r>
          </a:p>
        </p:txBody>
      </p:sp>
      <p:pic>
        <p:nvPicPr>
          <p:cNvPr id="4" name="图片 3">
            <a:extLst>
              <a:ext uri="{FF2B5EF4-FFF2-40B4-BE49-F238E27FC236}">
                <a16:creationId xmlns:a16="http://schemas.microsoft.com/office/drawing/2014/main" xmlns="" id="{D5F7B497-05D6-2239-5B0C-807D6B33AF16}"/>
              </a:ext>
            </a:extLst>
          </p:cNvPr>
          <p:cNvPicPr>
            <a:picLocks noChangeAspect="1"/>
          </p:cNvPicPr>
          <p:nvPr/>
        </p:nvPicPr>
        <p:blipFill>
          <a:blip r:embed="rId2"/>
          <a:stretch>
            <a:fillRect/>
          </a:stretch>
        </p:blipFill>
        <p:spPr>
          <a:xfrm>
            <a:off x="2039986" y="1285131"/>
            <a:ext cx="4032979" cy="4480108"/>
          </a:xfrm>
          <a:prstGeom prst="rect">
            <a:avLst/>
          </a:prstGeom>
        </p:spPr>
      </p:pic>
    </p:spTree>
  </p:cSld>
  <p:clrMapOvr>
    <a:masterClrMapping/>
  </p:clrMapOvr>
  <p:transition>
    <p:wipe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066800"/>
            <a:ext cx="9144000" cy="472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11" name="Title 6"/>
          <p:cNvSpPr txBox="1"/>
          <p:nvPr>
            <p:custDataLst>
              <p:tags r:id="rId3"/>
            </p:custDataLst>
          </p:nvPr>
        </p:nvSpPr>
        <p:spPr>
          <a:xfrm>
            <a:off x="3995420" y="1484630"/>
            <a:ext cx="1124585" cy="694690"/>
          </a:xfrm>
          <a:prstGeom prst="rect">
            <a:avLst/>
          </a:prstGeom>
          <a:noFill/>
          <a:ln w="3175">
            <a:noFill/>
            <a:prstDash val="dash"/>
          </a:ln>
        </p:spPr>
        <p:txBody>
          <a:bodyPr wrap="square" lIns="47625" tIns="19050" rIns="47625" bIns="1905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3600" b="1" i="0" spc="280" noProof="0" dirty="0">
                <a:ln w="3175">
                  <a:noFill/>
                  <a:prstDash val="dash"/>
                </a:ln>
                <a:solidFill>
                  <a:schemeClr val="lt1"/>
                </a:solidFill>
                <a:effectLst/>
                <a:uLnTx/>
                <a:uFillTx/>
                <a:latin typeface="微软雅黑" panose="020B0503020204020204" charset="-122"/>
                <a:ea typeface="微软雅黑" panose="020B0503020204020204" charset="-122"/>
                <a:cs typeface="微软雅黑" panose="020B0503020204020204" charset="-122"/>
              </a:rPr>
              <a:t>小结</a:t>
            </a:r>
          </a:p>
        </p:txBody>
      </p:sp>
      <p:sp>
        <p:nvSpPr>
          <p:cNvPr id="14" name="Title 6"/>
          <p:cNvSpPr txBox="1"/>
          <p:nvPr>
            <p:custDataLst>
              <p:tags r:id="rId4"/>
            </p:custDataLst>
          </p:nvPr>
        </p:nvSpPr>
        <p:spPr>
          <a:xfrm>
            <a:off x="915035" y="2348865"/>
            <a:ext cx="7668260" cy="30327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a:lnSpc>
                <a:spcPct val="170000"/>
              </a:lnSpc>
              <a:spcBef>
                <a:spcPts val="0"/>
              </a:spcBef>
              <a:spcAft>
                <a:spcPts val="800"/>
              </a:spcAft>
              <a:buSzPct val="100000"/>
            </a:pPr>
            <a:r>
              <a:rPr altLang="zh-CN"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 </a:t>
            </a:r>
            <a:r>
              <a:rPr lang="zh-CN" altLang="en-US"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本项目通过典型范例来介绍平面铣加工的各种加工类型，详细描述平面加工等</a:t>
            </a:r>
            <a:r>
              <a:rPr lang="zh-CN" altLang="en-US"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各种</a:t>
            </a:r>
            <a:r>
              <a:rPr lang="zh-CN" altLang="en-US"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常用的加工策略的操作步骤，并且对其中的细节和关键之处给予详细说明，最后通过一个</a:t>
            </a:r>
            <a:r>
              <a:rPr lang="zh-CN" altLang="en-US"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“1+X证书项目”的典型案例来进行讲解铣削加工编程。</a:t>
            </a:r>
            <a:r>
              <a:rPr lang="zh-CN" altLang="en-US" sz="1900" spc="1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旨在让大家可以做到举一反三，触类旁通，通过练习不断提高自己的编程水平。</a:t>
            </a:r>
          </a:p>
        </p:txBody>
      </p:sp>
      <p:sp>
        <p:nvSpPr>
          <p:cNvPr id="2" name="页脚占位符 1"/>
          <p:cNvSpPr>
            <a:spLocks noGrp="1"/>
          </p:cNvSpPr>
          <p:nvPr>
            <p:ph type="ftr" sz="quarter" idx="11"/>
          </p:nvPr>
        </p:nvSpPr>
        <p:spPr/>
        <p:txBody>
          <a:bodyPr/>
          <a:lstStyle/>
          <a:p>
            <a:r>
              <a:rPr lang="en-US" altLang="zh-CN" dirty="0"/>
              <a:t>UG NX </a:t>
            </a:r>
            <a:r>
              <a:rPr lang="zh-CN" altLang="en-US" dirty="0"/>
              <a:t>数控编程</a:t>
            </a:r>
            <a:endParaRPr lang="en-US" altLang="zh-CN" dirty="0"/>
          </a:p>
        </p:txBody>
      </p:sp>
      <p:sp>
        <p:nvSpPr>
          <p:cNvPr id="94210" name="Rectangle 2"/>
          <p:cNvSpPr>
            <a:spLocks noGrp="1" noChangeArrowheads="1"/>
          </p:cNvSpPr>
          <p:nvPr>
            <p:ph type="title"/>
            <p:custDataLst>
              <p:tags r:id="rId5"/>
            </p:custDataLst>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Tree>
    <p:custDataLst>
      <p:tags r:id="rId1"/>
    </p:custDataLst>
  </p:cSld>
  <p:clrMapOvr>
    <a:masterClrMapping/>
  </p:clrMapOvr>
  <p:transition>
    <p:wipe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WordArt 5"/>
          <p:cNvSpPr>
            <a:spLocks noChangeArrowheads="1" noChangeShapeType="1" noTextEdit="1"/>
          </p:cNvSpPr>
          <p:nvPr/>
        </p:nvSpPr>
        <p:spPr bwMode="invGray">
          <a:xfrm>
            <a:off x="2971800" y="2493010"/>
            <a:ext cx="4343400" cy="1194435"/>
          </a:xfrm>
          <a:prstGeom prst="rect">
            <a:avLst/>
          </a:prstGeom>
        </p:spPr>
        <p:txBody>
          <a:bodyPr wrap="none" fromWordArt="1">
            <a:prstTxWarp prst="textDeflate">
              <a:avLst>
                <a:gd name="adj" fmla="val 0"/>
              </a:avLst>
            </a:prstTxWarp>
          </a:bodyPr>
          <a:lstStyle/>
          <a:p>
            <a:pPr algn="ctr"/>
            <a:r>
              <a:rPr lang="zh-CN" altLang="en-US" sz="3000" b="1" kern="10">
                <a:ln w="19050">
                  <a:solidFill>
                    <a:srgbClr val="FFFFFF"/>
                  </a:solidFill>
                  <a:round/>
                </a:ln>
                <a:gradFill rotWithShape="1">
                  <a:gsLst>
                    <a:gs pos="0">
                      <a:schemeClr val="tx2"/>
                    </a:gs>
                    <a:gs pos="100000">
                      <a:schemeClr val="accent1"/>
                    </a:gs>
                  </a:gsLst>
                  <a:lin ang="0" scaled="1"/>
                </a:gradFill>
                <a:effectLst>
                  <a:outerShdw dist="53882" dir="2700000" algn="ctr" rotWithShape="0">
                    <a:schemeClr val="tx1">
                      <a:alpha val="50000"/>
                    </a:schemeClr>
                  </a:outerShdw>
                </a:effectLst>
                <a:latin typeface="Arial" panose="020B0604020202020204"/>
                <a:ea typeface="宋体" panose="02010600030101010101" pitchFamily="2" charset="-122"/>
                <a:cs typeface="Arial" panose="020B0604020202020204"/>
              </a:rPr>
              <a:t>谢谢！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6021"/>
                                        </p:tgtEl>
                                        <p:attrNameLst>
                                          <p:attrName>style.visibility</p:attrName>
                                        </p:attrNameLst>
                                      </p:cBhvr>
                                      <p:to>
                                        <p:strVal val="visible"/>
                                      </p:to>
                                    </p:set>
                                    <p:anim calcmode="lin" valueType="num">
                                      <p:cBhvr>
                                        <p:cTn id="7" dur="500" fill="hold"/>
                                        <p:tgtEl>
                                          <p:spTgt spid="86021"/>
                                        </p:tgtEl>
                                        <p:attrNameLst>
                                          <p:attrName>ppt_w</p:attrName>
                                        </p:attrNameLst>
                                      </p:cBhvr>
                                      <p:tavLst>
                                        <p:tav tm="0">
                                          <p:val>
                                            <p:fltVal val="0"/>
                                          </p:val>
                                        </p:tav>
                                        <p:tav tm="100000">
                                          <p:val>
                                            <p:strVal val="#ppt_w"/>
                                          </p:val>
                                        </p:tav>
                                      </p:tavLst>
                                    </p:anim>
                                    <p:anim calcmode="lin" valueType="num">
                                      <p:cBhvr>
                                        <p:cTn id="8" dur="500" fill="hold"/>
                                        <p:tgtEl>
                                          <p:spTgt spid="86021"/>
                                        </p:tgtEl>
                                        <p:attrNameLst>
                                          <p:attrName>ppt_h</p:attrName>
                                        </p:attrNameLst>
                                      </p:cBhvr>
                                      <p:tavLst>
                                        <p:tav tm="0">
                                          <p:val>
                                            <p:fltVal val="0"/>
                                          </p:val>
                                        </p:tav>
                                        <p:tav tm="100000">
                                          <p:val>
                                            <p:strVal val="#ppt_h"/>
                                          </p:val>
                                        </p:tav>
                                      </p:tavLst>
                                    </p:anim>
                                    <p:animEffect transition="in" filter="fade">
                                      <p:cBhvr>
                                        <p:cTn id="9" dur="500"/>
                                        <p:tgtEl>
                                          <p:spTgt spid="86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sp>
        <p:nvSpPr>
          <p:cNvPr id="115" name="文本框 114"/>
          <p:cNvSpPr txBox="1"/>
          <p:nvPr>
            <p:custDataLst>
              <p:tags r:id="rId1"/>
            </p:custDataLst>
          </p:nvPr>
        </p:nvSpPr>
        <p:spPr>
          <a:xfrm>
            <a:off x="179070" y="1340485"/>
            <a:ext cx="8618855" cy="6600825"/>
          </a:xfrm>
          <a:prstGeom prst="rect">
            <a:avLst/>
          </a:prstGeom>
          <a:noFill/>
          <a:ln w="9525">
            <a:noFill/>
          </a:ln>
        </p:spPr>
        <p:txBody>
          <a:bodyPr wrap="square">
            <a:spAutoFit/>
          </a:bodyPr>
          <a:lstStyle/>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eaLnBrk="1" latinLnBrk="0" hangingPunct="1">
              <a:lnSpc>
                <a:spcPct val="150000"/>
              </a:lnSpc>
            </a:pPr>
            <a:endParaRPr lang="zh-CN" altLang="en-US" sz="1800" b="1" kern="0" dirty="0">
              <a:solidFill>
                <a:schemeClr val="hlink"/>
              </a:solidFill>
              <a:latin typeface="Times New Roman" panose="02020603050405020304" charset="0"/>
              <a:cs typeface="Times New Roman" panose="02020603050405020304" charset="0"/>
            </a:endParaRPr>
          </a:p>
          <a:p>
            <a:pPr marL="0" indent="0"/>
            <a:endParaRPr lang="zh-CN" altLang="en-US" sz="1800" b="1" kern="0" dirty="0">
              <a:solidFill>
                <a:schemeClr val="hlink"/>
              </a:solidFill>
              <a:latin typeface="Times New Roman" panose="02020603050405020304" charset="0"/>
              <a:cs typeface="Times New Roman" panose="02020603050405020304" charset="0"/>
            </a:endParaRPr>
          </a:p>
        </p:txBody>
      </p:sp>
      <p:pic>
        <p:nvPicPr>
          <p:cNvPr id="102" name="图片 101"/>
          <p:cNvPicPr/>
          <p:nvPr>
            <p:custDataLst>
              <p:tags r:id="rId2"/>
            </p:custDataLst>
          </p:nvPr>
        </p:nvPicPr>
        <p:blipFill>
          <a:blip r:embed="rId4"/>
          <a:srcRect b="5201"/>
          <a:stretch>
            <a:fillRect/>
          </a:stretch>
        </p:blipFill>
        <p:spPr>
          <a:xfrm>
            <a:off x="35560" y="1196975"/>
            <a:ext cx="9087485" cy="4860925"/>
          </a:xfrm>
          <a:prstGeom prst="rect">
            <a:avLst/>
          </a:prstGeom>
          <a:noFill/>
          <a:ln w="9525">
            <a:noFill/>
          </a:ln>
        </p:spPr>
      </p:pic>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pic>
        <p:nvPicPr>
          <p:cNvPr id="3" name="图片 2">
            <a:extLst>
              <a:ext uri="{FF2B5EF4-FFF2-40B4-BE49-F238E27FC236}">
                <a16:creationId xmlns:a16="http://schemas.microsoft.com/office/drawing/2014/main" xmlns="" id="{00B99851-89D9-312A-2BD4-CAAC62ACCD29}"/>
              </a:ext>
            </a:extLst>
          </p:cNvPr>
          <p:cNvPicPr>
            <a:picLocks noChangeAspect="1"/>
          </p:cNvPicPr>
          <p:nvPr/>
        </p:nvPicPr>
        <p:blipFill>
          <a:blip r:embed="rId2"/>
          <a:stretch>
            <a:fillRect/>
          </a:stretch>
        </p:blipFill>
        <p:spPr>
          <a:xfrm>
            <a:off x="659045" y="1444377"/>
            <a:ext cx="3238500" cy="2256790"/>
          </a:xfrm>
          <a:prstGeom prst="rect">
            <a:avLst/>
          </a:prstGeom>
        </p:spPr>
      </p:pic>
      <p:pic>
        <p:nvPicPr>
          <p:cNvPr id="4" name="图片 3">
            <a:extLst>
              <a:ext uri="{FF2B5EF4-FFF2-40B4-BE49-F238E27FC236}">
                <a16:creationId xmlns:a16="http://schemas.microsoft.com/office/drawing/2014/main" xmlns="" id="{96B067B7-9F48-F051-7A16-327BC7D70CE6}"/>
              </a:ext>
            </a:extLst>
          </p:cNvPr>
          <p:cNvPicPr>
            <a:picLocks noChangeAspect="1"/>
          </p:cNvPicPr>
          <p:nvPr/>
        </p:nvPicPr>
        <p:blipFill>
          <a:blip r:embed="rId3"/>
          <a:stretch>
            <a:fillRect/>
          </a:stretch>
        </p:blipFill>
        <p:spPr>
          <a:xfrm>
            <a:off x="4564304" y="1444377"/>
            <a:ext cx="2895600" cy="4220210"/>
          </a:xfrm>
          <a:prstGeom prst="rect">
            <a:avLst/>
          </a:prstGeom>
        </p:spPr>
      </p:pic>
      <p:sp>
        <p:nvSpPr>
          <p:cNvPr id="7" name="文本框 6">
            <a:extLst>
              <a:ext uri="{FF2B5EF4-FFF2-40B4-BE49-F238E27FC236}">
                <a16:creationId xmlns:a16="http://schemas.microsoft.com/office/drawing/2014/main" xmlns="" id="{4F08318C-036B-8AE7-525A-4AAD75297647}"/>
              </a:ext>
            </a:extLst>
          </p:cNvPr>
          <p:cNvSpPr txBox="1"/>
          <p:nvPr/>
        </p:nvSpPr>
        <p:spPr>
          <a:xfrm>
            <a:off x="9112" y="4149080"/>
            <a:ext cx="3888433" cy="369332"/>
          </a:xfrm>
          <a:prstGeom prst="rect">
            <a:avLst/>
          </a:prstGeom>
          <a:noFill/>
        </p:spPr>
        <p:txBody>
          <a:bodyPr wrap="square">
            <a:spAutoFit/>
          </a:bodyPr>
          <a:lstStyle/>
          <a:p>
            <a:pPr indent="1071245"/>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2-2-1  CAM</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模块选择</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xmlns="" id="{5FFE7ED4-D96C-31F5-45AD-908D323367D2}"/>
              </a:ext>
            </a:extLst>
          </p:cNvPr>
          <p:cNvSpPr txBox="1"/>
          <p:nvPr/>
        </p:nvSpPr>
        <p:spPr>
          <a:xfrm>
            <a:off x="3897545" y="5827335"/>
            <a:ext cx="4577136" cy="369332"/>
          </a:xfrm>
          <a:prstGeom prst="rect">
            <a:avLst/>
          </a:prstGeom>
          <a:noFill/>
        </p:spPr>
        <p:txBody>
          <a:bodyPr wrap="square">
            <a:spAutoFit/>
          </a:bodyPr>
          <a:lstStyle/>
          <a:p>
            <a:pPr indent="892175" algn="just"/>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2-2-2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平面铣加工类型</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r>
              <a:rPr lang="en-US" altLang="zh-CN" dirty="0">
                <a:solidFill>
                  <a:srgbClr val="FFFFFF"/>
                </a:solidFill>
              </a:rPr>
              <a:t>UG NX </a:t>
            </a:r>
            <a:r>
              <a:rPr lang="zh-CN" altLang="en-US" dirty="0">
                <a:solidFill>
                  <a:srgbClr val="FFFFFF"/>
                </a:solidFill>
              </a:rPr>
              <a:t>数控编程</a:t>
            </a:r>
          </a:p>
        </p:txBody>
      </p:sp>
      <p:sp>
        <p:nvSpPr>
          <p:cNvPr id="94210" name="Rectangle 2"/>
          <p:cNvSpPr>
            <a:spLocks noGrp="1" noChangeArrowheads="1"/>
          </p:cNvSpPr>
          <p:nvPr>
            <p:ph type="title"/>
          </p:nvPr>
        </p:nvSpPr>
        <p:spPr/>
        <p:txBody>
          <a:bodyPr/>
          <a:lstStyle/>
          <a:p>
            <a:r>
              <a:rPr lang="zh-CN" altLang="zh-CN" dirty="0"/>
              <a:t>项目</a:t>
            </a:r>
            <a:r>
              <a:rPr lang="en-US" altLang="zh-CN" dirty="0"/>
              <a:t>2</a:t>
            </a:r>
            <a:endParaRPr lang="en-US" altLang="zh-CN" dirty="0">
              <a:ea typeface="宋体" panose="02010600030101010101" pitchFamily="2" charset="-122"/>
            </a:endParaRPr>
          </a:p>
        </p:txBody>
      </p:sp>
      <p:pic>
        <p:nvPicPr>
          <p:cNvPr id="10" name="https://photo-static-api.fotomore.com/creative/vcg/400/new/VCG41N1037666444.jpg?uid=386&amp;timestamp=1702903236&amp;sign=0f047d00b979b0fa3104885a4b1f8d84" descr="彩色闪亮的3d箭头。玻璃的网络图标">
            <a:hlinkClick r:id="rId3" action="ppaction://hlinksldjump"/>
          </p:cNvPr>
          <p:cNvPicPr>
            <a:picLocks noChangeAspect="1"/>
          </p:cNvPicPr>
          <p:nvPr>
            <p:custDataLst>
              <p:tags r:id="rId1"/>
            </p:custDataLst>
          </p:nvPr>
        </p:nvPicPr>
        <p:blipFill>
          <a:blip r:embed="rId4"/>
          <a:srcRect l="50398" r="4454" b="69954"/>
          <a:stretch>
            <a:fillRect/>
          </a:stretch>
        </p:blipFill>
        <p:spPr>
          <a:xfrm flipH="1">
            <a:off x="8532495" y="6475730"/>
            <a:ext cx="611505" cy="356235"/>
          </a:xfrm>
          <a:prstGeom prst="rect">
            <a:avLst/>
          </a:prstGeom>
        </p:spPr>
      </p:pic>
      <p:pic>
        <p:nvPicPr>
          <p:cNvPr id="30" name="图片 29">
            <a:extLst>
              <a:ext uri="{FF2B5EF4-FFF2-40B4-BE49-F238E27FC236}">
                <a16:creationId xmlns:a16="http://schemas.microsoft.com/office/drawing/2014/main" xmlns="" id="{11645774-3CF3-EB17-C34B-8C26F4E30A30}"/>
              </a:ext>
            </a:extLst>
          </p:cNvPr>
          <p:cNvPicPr>
            <a:picLocks noChangeAspect="1"/>
          </p:cNvPicPr>
          <p:nvPr/>
        </p:nvPicPr>
        <p:blipFill>
          <a:blip r:embed="rId5"/>
          <a:stretch>
            <a:fillRect/>
          </a:stretch>
        </p:blipFill>
        <p:spPr>
          <a:xfrm>
            <a:off x="755576" y="1285131"/>
            <a:ext cx="6624736" cy="4855871"/>
          </a:xfrm>
          <a:prstGeom prst="rect">
            <a:avLst/>
          </a:prstGeom>
        </p:spPr>
      </p:pic>
    </p:spTree>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cwZTM3NmU5ODhkODAzZjViYjkyZWJhNTIwY2NjYjc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7316"/>
  <p:tag name="KSO_WM_SLIDE_LAYOUT_INFO" val="{&quot;direction&quot;:1,&quot;id&quot;:&quot;2021-09-02T20:34:40&quot;,&quot;maxSize&quot;:{&quot;size1&quot;:100},&quot;minSize&quot;:{&quot;size1&quot;:100},&quot;normalSize&quot;:{&quot;size1&quot;:100},&quot;subLayout&quot;:[{&quot;backgroundInfo&quot;:[{&quot;bottom&quot;:0.155555561,&quot;bottomAbs&quot;:false,&quot;left&quot;:0,&quot;leftAbs&quot;:false,&quot;right&quot;:0,&quot;rightAbs&quot;:false,&quot;top&quot;:0.155555561,&quot;topAbs&quot;:false,&quot;type&quot;:&quot;belt&quot;}],&quot;id&quot;:&quot;2021-09-02T20:34:40&quot;,&quot;maxSize&quot;:{&quot;size1&quot;:12.07131847805447},&quot;minSize&quot;:{&quot;size1&quot;:12.07131847805447},&quot;normalSize&quot;:{&quot;size1&quot;:12.07131847805447},&quot;subLayout&quot;:[{&quot;id&quot;:&quot;2021-09-02T20:34:40&quot;,&quot;type&quot;:0},{&quot;id&quot;:&quot;2021-09-02T20:34:40&quot;,&quot;maxSize&quot;:{&quot;size1&quot;:77.81433932099306},&quot;minSize&quot;:{&quot;size1&quot;:77.81433932099306},&quot;normalSize&quot;:{&quot;size1&quot;:77.81433932099306},&quot;subLayout&quot;:[{&quot;backgroundInfo&quot;:[{&quot;bottom&quot;:0,&quot;bottomAbs&quot;:false,&quot;left&quot;:0,&quot;leftAbs&quot;:false,&quot;right&quot;:0,&quot;rightAbs&quot;:false,&quot;top&quot;:0,&quot;topAbs&quot;:false,&quot;type&quot;:&quot;belt&quot;}],&quot;id&quot;:&quot;2021-09-02T20:34:40&quot;,&quot;margin&quot;:{&quot;bottom&quot;:0.4230000674724579,&quot;left&quot;:2.540250062942505,&quot;right&quot;:2.540250062942505,&quot;top&quot;:0.4230000674724579},&quot;maxSize&quot;:{&quot;size1&quot;:35.69267651100288},&quot;minSize&quot;:{&quot;size1&quot;:19.792676511002874},&quot;normalSize&quot;:{&quot;size1&quot;:28.161923649487022},&quot;subLayout&quot;:[{&quot;id&quot;:&quot;2021-09-02T20:34:40&quot;,&quot;margin&quot;:{&quot;bottom&quot;:0.04693020507693291,&quot;left&quot;:2.540250062942505,&quot;right&quot;:2.540250062942505,&quot;top&quot;:0.4230000674724579},&quot;type&quot;:0},{&quot;id&quot;:&quot;2021-09-02T20:34:40&quot;,&quot;margin&quot;:{&quot;bottom&quot;:0.4230000674724579,&quot;left&quot;:2.540250062942505,&quot;right&quot;:2.540250062942505,&quot;top&quot;:0.14886131882667542},&quot;type&quot;:0}],&quot;type&quot;:0},{&quot;id&quot;:&quot;2021-09-02T20:34:40&quot;,&quot;type&quot;:0}],&quot;type&quot;:0}],&quot;type&quot;:0},{&quot;id&quot;:&quot;2021-09-02T20:34:40&quot;,&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ID" val="diagram2020731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527.953*228.702"/>
  <p:tag name="KSO_WM_SLIDE_POSITION" val="215.998*179.299"/>
  <p:tag name="KSO_WM_TAG_VERSION" val="1.0"/>
  <p:tag name="KSO_WM_SLIDE_LAYOUT" val="h"/>
  <p:tag name="KSO_WM_SLIDE_LAYOUT_CNT" val="1"/>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DECFILLPROP" val="[]"/>
  <p:tag name="KSO_WM_CHIP_GROUPID" val="5e6f19c8605d5daf04fe6007"/>
  <p:tag name="KSO_WM_SLIDE_BK_DARK_LIGHT" val="2"/>
  <p:tag name="KSO_WM_SLIDE_BACKGROUND_TYPE" val="belt"/>
  <p:tag name="KSO_WM_SLIDE_SUPPORT_FEATURE_TYPE" val="0"/>
  <p:tag name="KSO_WM_TEMPLATE_ASSEMBLE_XID" val="6130c4e08b5cc6c91112a572"/>
  <p:tag name="KSO_WM_TEMPLATE_ASSEMBLE_GROUPID" val="6130c4e08b5cc6c91112a572"/>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16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16"/>
  <p:tag name="KSO_WM_UNIT_VALUE" val="901"/>
  <p:tag name="KSO_WM_TEMPLATE_ASSEMBLE_XID" val="6130c4e08b5cc6c91112a572"/>
  <p:tag name="KSO_WM_TEMPLATE_ASSEMBLE_GROUPID" val="6130c4e08b5cc6c91112a572"/>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小标题"/>
  <p:tag name="KSO_WM_UNIT_NOCLEAR" val="0"/>
  <p:tag name="KSO_WM_UNIT_VALUE" val="26"/>
  <p:tag name="KSO_WM_UNIT_HIGHLIGHT" val="0"/>
  <p:tag name="KSO_WM_UNIT_COMPATIBLE" val="0"/>
  <p:tag name="KSO_WM_UNIT_DIAGRAM_ISNUMVISUAL" val="0"/>
  <p:tag name="KSO_WM_UNIT_DIAGRAM_ISREFERUNIT" val="0"/>
  <p:tag name="KSO_WM_UNIT_TYPE" val="h_a"/>
  <p:tag name="KSO_WM_UNIT_INDEX" val="1_1"/>
  <p:tag name="KSO_WM_UNIT_ID" val="diagram20207316_1*h_a*1_1"/>
  <p:tag name="KSO_WM_TEMPLATE_CATEGORY" val="diagram"/>
  <p:tag name="KSO_WM_TEMPLATE_INDEX" val="20207316"/>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bf30eb0f3454347bdf963c338005e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a1bb23867a44589820127769466a9ae"/>
  <p:tag name="KSO_WM_UNIT_TEXT_FILL_FORE_SCHEMECOLOR_INDEX_BRIGHTNESS" val="0"/>
  <p:tag name="KSO_WM_UNIT_TEXT_FILL_FORE_SCHEMECOLOR_INDEX" val="13"/>
  <p:tag name="KSO_WM_UNIT_TEXT_FILL_TYPE" val="1"/>
  <p:tag name="KSO_WM_TEMPLATE_ASSEMBLE_XID" val="6130c4e08b5cc6c91112a572"/>
  <p:tag name="KSO_WM_TEMPLATE_ASSEMBLE_GROUPID" val="6130c4e08b5cc6c91112a572"/>
</p:tagLst>
</file>

<file path=ppt/tags/tag121.xml><?xml version="1.0" encoding="utf-8"?>
<p:tagLst xmlns:a="http://schemas.openxmlformats.org/drawingml/2006/main" xmlns:r="http://schemas.openxmlformats.org/officeDocument/2006/relationships"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7316_1*h_f*1_1"/>
  <p:tag name="KSO_WM_TEMPLATE_CATEGORY" val="diagram"/>
  <p:tag name="KSO_WM_TEMPLATE_INDEX" val="20207316"/>
  <p:tag name="KSO_WM_UNIT_LAYERLEVEL" val="1_1"/>
  <p:tag name="KSO_WM_TAG_VERSION" val="1.0"/>
  <p:tag name="KSO_WM_BEAUTIFY_FLAG" val="#wm#"/>
  <p:tag name="KSO_WM_UNIT_SUBTYPE" val="a"/>
  <p:tag name="KSO_WM_UNIT_DEFAULT_FONT" val="14;20;2"/>
  <p:tag name="KSO_WM_UNIT_BLOCK" val="0"/>
  <p:tag name="KSO_WM_UNIT_VALUE" val="182"/>
  <p:tag name="KSO_WM_UNIT_SHOW_EDIT_AREA_INDICATION" val="1"/>
  <p:tag name="KSO_WM_CHIP_GROUPID" val="5e6b05b36848fb12bee65ad8"/>
  <p:tag name="KSO_WM_CHIP_XID" val="5e6b05b36848fb12bee65ada"/>
  <p:tag name="KSO_WM_UNIT_DEC_AREA_ID" val="3679ce9c890c4ad59adc6924ed452e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a1bb23867a44589820127769466a9ae"/>
  <p:tag name="KSO_WM_UNIT_TEXT_FILL_FORE_SCHEMECOLOR_INDEX_BRIGHTNESS" val="0.25"/>
  <p:tag name="KSO_WM_UNIT_TEXT_FILL_FORE_SCHEMECOLOR_INDEX" val="13"/>
  <p:tag name="KSO_WM_UNIT_TEXT_FILL_TYPE" val="1"/>
  <p:tag name="KSO_WM_TEMPLATE_ASSEMBLE_XID" val="6130c4e08b5cc6c91112a572"/>
  <p:tag name="KSO_WM_TEMPLATE_ASSEMBLE_GROUPID" val="6130c4e08b5cc6c91112a572"/>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24美金的ppt模板">
  <a:themeElements>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fontScheme name="0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01 1">
        <a:dk1>
          <a:srgbClr val="003366"/>
        </a:dk1>
        <a:lt1>
          <a:srgbClr val="FFFFFF"/>
        </a:lt1>
        <a:dk2>
          <a:srgbClr val="3C8196"/>
        </a:dk2>
        <a:lt2>
          <a:srgbClr val="B2B2B2"/>
        </a:lt2>
        <a:accent1>
          <a:srgbClr val="2C6AA2"/>
        </a:accent1>
        <a:accent2>
          <a:srgbClr val="77AE26"/>
        </a:accent2>
        <a:accent3>
          <a:srgbClr val="FFFFFF"/>
        </a:accent3>
        <a:accent4>
          <a:srgbClr val="002A56"/>
        </a:accent4>
        <a:accent5>
          <a:srgbClr val="ACB9CE"/>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3">
        <a:dk1>
          <a:srgbClr val="30311D"/>
        </a:dk1>
        <a:lt1>
          <a:srgbClr val="FFFFFF"/>
        </a:lt1>
        <a:dk2>
          <a:srgbClr val="4A5B1F"/>
        </a:dk2>
        <a:lt2>
          <a:srgbClr val="B2B2B2"/>
        </a:lt2>
        <a:accent1>
          <a:srgbClr val="907242"/>
        </a:accent1>
        <a:accent2>
          <a:srgbClr val="93B75F"/>
        </a:accent2>
        <a:accent3>
          <a:srgbClr val="FFFFFF"/>
        </a:accent3>
        <a:accent4>
          <a:srgbClr val="272817"/>
        </a:accent4>
        <a:accent5>
          <a:srgbClr val="C6BCB0"/>
        </a:accent5>
        <a:accent6>
          <a:srgbClr val="85A655"/>
        </a:accent6>
        <a:hlink>
          <a:srgbClr val="557B97"/>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24美金的ppt模板">
  <a:themeElements>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fontScheme name="0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01 1">
        <a:dk1>
          <a:srgbClr val="003366"/>
        </a:dk1>
        <a:lt1>
          <a:srgbClr val="FFFFFF"/>
        </a:lt1>
        <a:dk2>
          <a:srgbClr val="3C8196"/>
        </a:dk2>
        <a:lt2>
          <a:srgbClr val="B2B2B2"/>
        </a:lt2>
        <a:accent1>
          <a:srgbClr val="2C6AA2"/>
        </a:accent1>
        <a:accent2>
          <a:srgbClr val="77AE26"/>
        </a:accent2>
        <a:accent3>
          <a:srgbClr val="FFFFFF"/>
        </a:accent3>
        <a:accent4>
          <a:srgbClr val="002A56"/>
        </a:accent4>
        <a:accent5>
          <a:srgbClr val="ACB9CE"/>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2">
        <a:dk1>
          <a:srgbClr val="003366"/>
        </a:dk1>
        <a:lt1>
          <a:srgbClr val="FFFFFF"/>
        </a:lt1>
        <a:dk2>
          <a:srgbClr val="2E6272"/>
        </a:dk2>
        <a:lt2>
          <a:srgbClr val="B2B2B2"/>
        </a:lt2>
        <a:accent1>
          <a:srgbClr val="3984C9"/>
        </a:accent1>
        <a:accent2>
          <a:srgbClr val="77AE26"/>
        </a:accent2>
        <a:accent3>
          <a:srgbClr val="FFFFFF"/>
        </a:accent3>
        <a:accent4>
          <a:srgbClr val="002A56"/>
        </a:accent4>
        <a:accent5>
          <a:srgbClr val="AEC2E1"/>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01 3">
        <a:dk1>
          <a:srgbClr val="30311D"/>
        </a:dk1>
        <a:lt1>
          <a:srgbClr val="FFFFFF"/>
        </a:lt1>
        <a:dk2>
          <a:srgbClr val="4A5B1F"/>
        </a:dk2>
        <a:lt2>
          <a:srgbClr val="B2B2B2"/>
        </a:lt2>
        <a:accent1>
          <a:srgbClr val="907242"/>
        </a:accent1>
        <a:accent2>
          <a:srgbClr val="93B75F"/>
        </a:accent2>
        <a:accent3>
          <a:srgbClr val="FFFFFF"/>
        </a:accent3>
        <a:accent4>
          <a:srgbClr val="272817"/>
        </a:accent4>
        <a:accent5>
          <a:srgbClr val="C6BCB0"/>
        </a:accent5>
        <a:accent6>
          <a:srgbClr val="85A655"/>
        </a:accent6>
        <a:hlink>
          <a:srgbClr val="557B97"/>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24美金的ppt模板</Template>
  <TotalTime>1041</TotalTime>
  <Words>6387</Words>
  <Application>Microsoft Office PowerPoint</Application>
  <PresentationFormat>全屏显示(4:3)</PresentationFormat>
  <Paragraphs>602</Paragraphs>
  <Slides>73</Slides>
  <Notes>0</Notes>
  <HiddenSlides>0</HiddenSlides>
  <MMClips>0</MMClips>
  <ScaleCrop>false</ScaleCrop>
  <HeadingPairs>
    <vt:vector size="4" baseType="variant">
      <vt:variant>
        <vt:lpstr>主题</vt:lpstr>
      </vt:variant>
      <vt:variant>
        <vt:i4>2</vt:i4>
      </vt:variant>
      <vt:variant>
        <vt:lpstr>幻灯片标题</vt:lpstr>
      </vt:variant>
      <vt:variant>
        <vt:i4>73</vt:i4>
      </vt:variant>
    </vt:vector>
  </HeadingPairs>
  <TitlesOfParts>
    <vt:vector size="75" baseType="lpstr">
      <vt:lpstr>24美金的ppt模板</vt:lpstr>
      <vt:lpstr>1_24美金的ppt模板</vt:lpstr>
      <vt:lpstr>项目2 平面铣加工 </vt:lpstr>
      <vt:lpstr>目录</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项目2</vt:lpstr>
      <vt:lpstr>项目3</vt:lpstr>
      <vt:lpstr>项目2</vt:lpstr>
      <vt:lpstr>项目2</vt:lpstr>
      <vt:lpstr>项目2</vt:lpstr>
      <vt:lpstr>项目2</vt:lpstr>
      <vt:lpstr>项目2</vt:lpstr>
      <vt:lpstr>项目2</vt:lpstr>
      <vt:lpstr>项目2</vt:lpstr>
      <vt:lpstr>项目2</vt:lpstr>
      <vt:lpstr>项目2</vt:lpstr>
      <vt:lpstr>项目2</vt:lpstr>
      <vt:lpstr>项目2</vt:lpstr>
      <vt:lpstr>PowerPoint 演示文稿</vt:lpstr>
      <vt:lpstr>项目2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asus</dc:creator>
  <cp:lastModifiedBy>微软用户</cp:lastModifiedBy>
  <cp:revision>165</cp:revision>
  <dcterms:created xsi:type="dcterms:W3CDTF">2011-10-17T01:29:00Z</dcterms:created>
  <dcterms:modified xsi:type="dcterms:W3CDTF">2024-03-10T16:17:05Z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AFAD64837CC3431183E8D0AF7B0D06D6_13</vt:lpwstr>
  </property>
  <property fmtid="{D5CDD505-2E9C-101B-9397-08002B2CF9AE}" pid="3" name="KSOProductBuildVer">
    <vt:lpwstr>2052-12.1.0.16120</vt:lpwstr>
  </property>
</Properties>
</file>