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77" r:id="rId3"/>
    <p:sldId id="283" r:id="rId4"/>
    <p:sldId id="289" r:id="rId5"/>
    <p:sldId id="288" r:id="rId6"/>
    <p:sldId id="290" r:id="rId7"/>
    <p:sldId id="291" r:id="rId8"/>
    <p:sldId id="292" r:id="rId9"/>
    <p:sldId id="313" r:id="rId10"/>
    <p:sldId id="314" r:id="rId11"/>
    <p:sldId id="316" r:id="rId12"/>
    <p:sldId id="315" r:id="rId13"/>
    <p:sldId id="317" r:id="rId14"/>
    <p:sldId id="318" r:id="rId15"/>
    <p:sldId id="319" r:id="rId16"/>
    <p:sldId id="633" r:id="rId17"/>
    <p:sldId id="634" r:id="rId18"/>
    <p:sldId id="320" r:id="rId19"/>
    <p:sldId id="641" r:id="rId20"/>
    <p:sldId id="642" r:id="rId21"/>
    <p:sldId id="636" r:id="rId22"/>
    <p:sldId id="637" r:id="rId23"/>
    <p:sldId id="638" r:id="rId24"/>
    <p:sldId id="639" r:id="rId25"/>
    <p:sldId id="640" r:id="rId26"/>
    <p:sldId id="322" r:id="rId27"/>
    <p:sldId id="643" r:id="rId28"/>
    <p:sldId id="644" r:id="rId29"/>
    <p:sldId id="645" r:id="rId30"/>
    <p:sldId id="649" r:id="rId31"/>
    <p:sldId id="650" r:id="rId32"/>
    <p:sldId id="652" r:id="rId33"/>
    <p:sldId id="647" r:id="rId34"/>
    <p:sldId id="648" r:id="rId35"/>
    <p:sldId id="653" r:id="rId36"/>
    <p:sldId id="654" r:id="rId37"/>
    <p:sldId id="655" r:id="rId38"/>
    <p:sldId id="657" r:id="rId39"/>
    <p:sldId id="662" r:id="rId40"/>
    <p:sldId id="658" r:id="rId41"/>
    <p:sldId id="659" r:id="rId42"/>
    <p:sldId id="660" r:id="rId43"/>
    <p:sldId id="661" r:id="rId44"/>
    <p:sldId id="663" r:id="rId45"/>
    <p:sldId id="664" r:id="rId46"/>
    <p:sldId id="666" r:id="rId47"/>
    <p:sldId id="665" r:id="rId48"/>
    <p:sldId id="667" r:id="rId49"/>
    <p:sldId id="668" r:id="rId50"/>
    <p:sldId id="669" r:id="rId51"/>
    <p:sldId id="670" r:id="rId52"/>
    <p:sldId id="671" r:id="rId53"/>
    <p:sldId id="672" r:id="rId54"/>
    <p:sldId id="276" r:id="rId55"/>
    <p:sldId id="612" r:id="rId56"/>
  </p:sldIdLst>
  <p:sldSz cx="9144000" cy="6858000" type="screen4x3"/>
  <p:notesSz cx="6858000" cy="9144000"/>
  <p:custDataLst>
    <p:tags r:id="rId57"/>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070" userDrawn="1">
          <p15:clr>
            <a:srgbClr val="A4A3A4"/>
          </p15:clr>
        </p15:guide>
        <p15:guide id="2" pos="279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70707"/>
    <a:srgbClr val="DDDDDD"/>
    <a:srgbClr val="C0C0C0"/>
    <a:srgbClr val="EAEAEA"/>
    <a:srgbClr val="000000"/>
    <a:srgbClr val="CC0000"/>
    <a:srgbClr val="46ACAE"/>
    <a:srgbClr val="7EA5D0"/>
    <a:srgbClr val="6E81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95" autoAdjust="0"/>
    <p:restoredTop sz="94660" autoAdjust="0"/>
  </p:normalViewPr>
  <p:slideViewPr>
    <p:cSldViewPr showGuides="1">
      <p:cViewPr varScale="1">
        <p:scale>
          <a:sx n="75" d="100"/>
          <a:sy n="75" d="100"/>
        </p:scale>
        <p:origin x="-1517" y="-86"/>
      </p:cViewPr>
      <p:guideLst>
        <p:guide orient="horz" pos="2070"/>
        <p:guide pos="279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gs" Target="tags/tag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819400" y="3365500"/>
            <a:ext cx="6019800" cy="596900"/>
          </a:xfrm>
        </p:spPr>
        <p:txBody>
          <a:bodyPr/>
          <a:lstStyle>
            <a:lvl1pPr>
              <a:defRPr sz="3600"/>
            </a:lvl1pPr>
          </a:lstStyle>
          <a:p>
            <a:r>
              <a:rPr lang="zh-CN" altLang="en-US"/>
              <a:t>单击此处编辑母版标题样式</a:t>
            </a:r>
            <a:endParaRPr lang="en-US" altLang="zh-CN"/>
          </a:p>
        </p:txBody>
      </p:sp>
      <p:sp>
        <p:nvSpPr>
          <p:cNvPr id="3075" name="Rectangle 3"/>
          <p:cNvSpPr>
            <a:spLocks noGrp="1" noChangeArrowheads="1"/>
          </p:cNvSpPr>
          <p:nvPr>
            <p:ph type="subTitle" idx="1"/>
          </p:nvPr>
        </p:nvSpPr>
        <p:spPr>
          <a:xfrm>
            <a:off x="2819400" y="2743200"/>
            <a:ext cx="5715000" cy="533400"/>
          </a:xfrm>
        </p:spPr>
        <p:txBody>
          <a:bodyPr/>
          <a:lstStyle>
            <a:lvl1pPr marL="0" indent="0">
              <a:buFont typeface="Wingdings" panose="05000000000000000000" pitchFamily="2" charset="2"/>
              <a:buNone/>
              <a:defRPr sz="1800" b="0">
                <a:solidFill>
                  <a:schemeClr val="tx1"/>
                </a:solidFill>
              </a:defRPr>
            </a:lvl1pPr>
          </a:lstStyle>
          <a:p>
            <a:r>
              <a:rPr lang="zh-CN" altLang="en-US"/>
              <a:t>单击此处编辑母版副标题样式</a:t>
            </a:r>
            <a:endParaRPr lang="en-US" altLang="zh-CN"/>
          </a:p>
        </p:txBody>
      </p:sp>
      <p:sp>
        <p:nvSpPr>
          <p:cNvPr id="3076" name="Rectangle 4"/>
          <p:cNvSpPr>
            <a:spLocks noGrp="1" noChangeArrowheads="1"/>
          </p:cNvSpPr>
          <p:nvPr>
            <p:ph type="dt" sz="half" idx="2"/>
          </p:nvPr>
        </p:nvSpPr>
        <p:spPr>
          <a:xfrm>
            <a:off x="457200" y="6477000"/>
            <a:ext cx="2133600" cy="244475"/>
          </a:xfrm>
        </p:spPr>
        <p:txBody>
          <a:bodyPr/>
          <a:lstStyle>
            <a:lvl1pPr>
              <a:defRPr sz="1200">
                <a:latin typeface="Arial" panose="020B0604020202020204" pitchFamily="34" charset="0"/>
                <a:ea typeface="宋体" panose="02010600030101010101" pitchFamily="2" charset="-122"/>
              </a:defRPr>
            </a:lvl1pPr>
          </a:lstStyle>
          <a:p>
            <a:endParaRPr lang="en-US" altLang="zh-CN"/>
          </a:p>
        </p:txBody>
      </p:sp>
      <p:sp>
        <p:nvSpPr>
          <p:cNvPr id="3077" name="Rectangle 5"/>
          <p:cNvSpPr>
            <a:spLocks noGrp="1" noChangeArrowheads="1"/>
          </p:cNvSpPr>
          <p:nvPr>
            <p:ph type="ftr" sz="quarter" idx="3"/>
          </p:nvPr>
        </p:nvSpPr>
        <p:spPr>
          <a:xfrm>
            <a:off x="3124200" y="6477000"/>
            <a:ext cx="2895600" cy="244475"/>
          </a:xfrm>
        </p:spPr>
        <p:txBody>
          <a:bodyPr/>
          <a:lstStyle>
            <a:lvl1pPr algn="ctr">
              <a:defRPr sz="1200">
                <a:latin typeface="Arial" panose="020B0604020202020204" pitchFamily="34" charset="0"/>
              </a:defRPr>
            </a:lvl1pPr>
          </a:lstStyle>
          <a:p>
            <a:endParaRPr lang="en-US" altLang="zh-CN"/>
          </a:p>
        </p:txBody>
      </p:sp>
      <p:sp>
        <p:nvSpPr>
          <p:cNvPr id="3078" name="Rectangle 6"/>
          <p:cNvSpPr>
            <a:spLocks noGrp="1" noChangeArrowheads="1"/>
          </p:cNvSpPr>
          <p:nvPr>
            <p:ph type="sldNum" sz="quarter" idx="4"/>
          </p:nvPr>
        </p:nvSpPr>
        <p:spPr>
          <a:xfrm>
            <a:off x="6553200" y="6477000"/>
            <a:ext cx="2133600" cy="244475"/>
          </a:xfrm>
        </p:spPr>
        <p:txBody>
          <a:bodyPr/>
          <a:lstStyle>
            <a:lvl1pPr>
              <a:defRPr sz="1200">
                <a:latin typeface="Arial" panose="020B0604020202020204" pitchFamily="34" charset="0"/>
              </a:defRPr>
            </a:lvl1pPr>
          </a:lstStyle>
          <a:p>
            <a:fld id="{53F6C770-4CCF-47B2-B6F3-01F709FF9F17}" type="slidenum">
              <a:rPr lang="en-US" altLang="zh-CN"/>
              <a:t>‹#›</a:t>
            </a:fld>
            <a:endParaRPr lang="en-US" altLang="zh-CN"/>
          </a:p>
        </p:txBody>
      </p:sp>
      <p:sp>
        <p:nvSpPr>
          <p:cNvPr id="3086" name="Text Box 14"/>
          <p:cNvSpPr txBox="1">
            <a:spLocks noChangeArrowheads="1"/>
          </p:cNvSpPr>
          <p:nvPr/>
        </p:nvSpPr>
        <p:spPr bwMode="gray">
          <a:xfrm>
            <a:off x="7020272" y="0"/>
            <a:ext cx="2195736" cy="461665"/>
          </a:xfrm>
          <a:prstGeom prst="rect">
            <a:avLst/>
          </a:prstGeom>
          <a:noFill/>
          <a:ln w="9525">
            <a:noFill/>
            <a:miter lim="800000"/>
          </a:ln>
          <a:effectLst/>
        </p:spPr>
        <p:txBody>
          <a:bodyPr wrap="square">
            <a:spAutoFit/>
          </a:bodyPr>
          <a:lstStyle/>
          <a:p>
            <a:pPr algn="ctr"/>
            <a:r>
              <a:rPr lang="en-US" altLang="zh-CN" sz="2400" b="1" i="1" dirty="0">
                <a:solidFill>
                  <a:srgbClr val="CC0000"/>
                </a:solidFill>
                <a:latin typeface="Verdana" panose="020B0604030504040204" pitchFamily="34" charset="0"/>
                <a:ea typeface="宋体" panose="02010600030101010101" pitchFamily="2" charset="-122"/>
              </a:rPr>
              <a:t>UG NX </a:t>
            </a:r>
            <a:r>
              <a:rPr lang="zh-CN" altLang="en-US" sz="2400" b="1" i="0" dirty="0">
                <a:solidFill>
                  <a:srgbClr val="CC0000"/>
                </a:solidFill>
                <a:latin typeface="Verdana" panose="020B0604030504040204" pitchFamily="34" charset="0"/>
                <a:ea typeface="宋体" panose="02010600030101010101" pitchFamily="2" charset="-122"/>
              </a:rPr>
              <a:t>编程</a:t>
            </a:r>
            <a:endParaRPr lang="en-US" altLang="zh-CN" sz="2400" b="1" i="0" dirty="0">
              <a:solidFill>
                <a:srgbClr val="CC0000"/>
              </a:solidFill>
              <a:latin typeface="Verdana" panose="020B0604030504040204" pitchFamily="34" charset="0"/>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r>
              <a:rPr lang="en-US" altLang="zh-CN" dirty="0"/>
              <a:t>UG NX </a:t>
            </a:r>
            <a:r>
              <a:rPr lang="zh-CN" altLang="en-US" dirty="0"/>
              <a:t>数控编程</a:t>
            </a:r>
          </a:p>
        </p:txBody>
      </p:sp>
      <p:sp>
        <p:nvSpPr>
          <p:cNvPr id="6" name="灯片编号占位符 5"/>
          <p:cNvSpPr>
            <a:spLocks noGrp="1"/>
          </p:cNvSpPr>
          <p:nvPr>
            <p:ph type="sldNum" sz="quarter" idx="12"/>
          </p:nvPr>
        </p:nvSpPr>
        <p:spPr/>
        <p:txBody>
          <a:bodyPr/>
          <a:lstStyle>
            <a:lvl1pPr>
              <a:defRPr/>
            </a:lvl1pPr>
          </a:lstStyle>
          <a:p>
            <a:fld id="{4CB7E22C-92E5-4F24-9D91-97C205F7DCA5}" type="slidenum">
              <a:rPr lang="en-US" altLang="zh-CN"/>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533400"/>
            <a:ext cx="2057400" cy="57150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533400"/>
            <a:ext cx="6019800" cy="57150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r>
              <a:rPr lang="en-US" altLang="zh-CN" dirty="0"/>
              <a:t>UG NX </a:t>
            </a:r>
            <a:r>
              <a:rPr lang="zh-CN" altLang="en-US" dirty="0"/>
              <a:t>数控编程</a:t>
            </a:r>
          </a:p>
        </p:txBody>
      </p:sp>
      <p:sp>
        <p:nvSpPr>
          <p:cNvPr id="6" name="灯片编号占位符 5"/>
          <p:cNvSpPr>
            <a:spLocks noGrp="1"/>
          </p:cNvSpPr>
          <p:nvPr>
            <p:ph type="sldNum" sz="quarter" idx="12"/>
          </p:nvPr>
        </p:nvSpPr>
        <p:spPr/>
        <p:txBody>
          <a:bodyPr/>
          <a:lstStyle>
            <a:lvl1pPr>
              <a:defRPr/>
            </a:lvl1pPr>
          </a:lstStyle>
          <a:p>
            <a:fld id="{3970DA23-6EAD-4110-B1D4-6CDA4B3BAEF1}" type="slidenum">
              <a:rPr lang="en-US" altLang="zh-CN"/>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533400"/>
            <a:ext cx="7696200" cy="563563"/>
          </a:xfrm>
        </p:spPr>
        <p:txBody>
          <a:bodyPr/>
          <a:lstStyle/>
          <a:p>
            <a:r>
              <a:rPr lang="zh-CN" altLang="en-US"/>
              <a:t>单击此处编辑母版标题样式</a:t>
            </a:r>
          </a:p>
        </p:txBody>
      </p:sp>
      <p:sp>
        <p:nvSpPr>
          <p:cNvPr id="3" name="表格占位符 2"/>
          <p:cNvSpPr>
            <a:spLocks noGrp="1"/>
          </p:cNvSpPr>
          <p:nvPr>
            <p:ph type="tbl" idx="1" hasCustomPrompt="1"/>
          </p:nvPr>
        </p:nvSpPr>
        <p:spPr>
          <a:xfrm>
            <a:off x="457200" y="1447800"/>
            <a:ext cx="8229600" cy="4800600"/>
          </a:xfrm>
        </p:spPr>
        <p:txBody>
          <a:bodyPr/>
          <a:lstStyle/>
          <a:p>
            <a:r>
              <a:rPr lang="zh-CN" altLang="en-US"/>
              <a:t>单击图标添加表格</a:t>
            </a:r>
          </a:p>
        </p:txBody>
      </p:sp>
      <p:sp>
        <p:nvSpPr>
          <p:cNvPr id="4" name="日期占位符 3"/>
          <p:cNvSpPr>
            <a:spLocks noGrp="1"/>
          </p:cNvSpPr>
          <p:nvPr>
            <p:ph type="dt" sz="half" idx="10"/>
          </p:nvPr>
        </p:nvSpPr>
        <p:spPr>
          <a:xfrm>
            <a:off x="457200" y="6556375"/>
            <a:ext cx="2133600" cy="244475"/>
          </a:xfrm>
        </p:spPr>
        <p:txBody>
          <a:bodyPr/>
          <a:lstStyle>
            <a:lvl1pPr>
              <a:defRPr/>
            </a:lvl1pPr>
          </a:lstStyle>
          <a:p>
            <a:endParaRPr lang="zh-CN" altLang="zh-CN"/>
          </a:p>
        </p:txBody>
      </p:sp>
      <p:sp>
        <p:nvSpPr>
          <p:cNvPr id="5" name="页脚占位符 4"/>
          <p:cNvSpPr>
            <a:spLocks noGrp="1"/>
          </p:cNvSpPr>
          <p:nvPr>
            <p:ph type="ftr" sz="quarter" idx="11"/>
          </p:nvPr>
        </p:nvSpPr>
        <p:spPr>
          <a:xfrm>
            <a:off x="7162800" y="152400"/>
            <a:ext cx="1752600" cy="228600"/>
          </a:xfrm>
        </p:spPr>
        <p:txBody>
          <a:bodyPr/>
          <a:lstStyle>
            <a:lvl1pPr>
              <a:defRPr/>
            </a:lvl1pPr>
          </a:lstStyle>
          <a:p>
            <a:r>
              <a:rPr lang="en-US" altLang="zh-CN" dirty="0"/>
              <a:t>UG NX </a:t>
            </a:r>
            <a:r>
              <a:rPr lang="zh-CN" altLang="en-US" dirty="0"/>
              <a:t>数控编程</a:t>
            </a:r>
          </a:p>
        </p:txBody>
      </p:sp>
      <p:sp>
        <p:nvSpPr>
          <p:cNvPr id="6" name="灯片编号占位符 5"/>
          <p:cNvSpPr>
            <a:spLocks noGrp="1"/>
          </p:cNvSpPr>
          <p:nvPr>
            <p:ph type="sldNum" sz="quarter" idx="12"/>
          </p:nvPr>
        </p:nvSpPr>
        <p:spPr>
          <a:xfrm>
            <a:off x="3429000" y="6556375"/>
            <a:ext cx="2133600" cy="244475"/>
          </a:xfrm>
        </p:spPr>
        <p:txBody>
          <a:bodyPr/>
          <a:lstStyle>
            <a:lvl1pPr>
              <a:defRPr/>
            </a:lvl1pPr>
          </a:lstStyle>
          <a:p>
            <a:fld id="{B584BA52-42E9-45CA-B683-0B2E2A32034F}" type="slidenum">
              <a:rPr lang="en-US" altLang="zh-CN"/>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lvl1pPr marL="0" indent="0">
              <a:buNone/>
              <a:defRPr/>
            </a:lvl1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sz="1600"/>
            </a:lvl1pPr>
          </a:lstStyle>
          <a:p>
            <a:r>
              <a:rPr lang="en-US" altLang="zh-CN" dirty="0"/>
              <a:t>UG NX </a:t>
            </a:r>
            <a:r>
              <a:rPr lang="zh-CN" altLang="en-US" dirty="0"/>
              <a:t>数控编程</a:t>
            </a:r>
            <a:endParaRPr lang="en-US" altLang="zh-CN" dirty="0"/>
          </a:p>
        </p:txBody>
      </p:sp>
      <p:sp>
        <p:nvSpPr>
          <p:cNvPr id="6" name="灯片编号占位符 5"/>
          <p:cNvSpPr>
            <a:spLocks noGrp="1"/>
          </p:cNvSpPr>
          <p:nvPr>
            <p:ph type="sldNum" sz="quarter" idx="12"/>
          </p:nvPr>
        </p:nvSpPr>
        <p:spPr/>
        <p:txBody>
          <a:bodyPr/>
          <a:lstStyle>
            <a:lvl1pPr>
              <a:defRPr/>
            </a:lvl1pPr>
          </a:lstStyle>
          <a:p>
            <a:fld id="{81711E52-B795-474A-8EC7-8BF9114B85D1}" type="slidenum">
              <a:rPr lang="en-US" altLang="zh-CN"/>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r>
              <a:rPr lang="en-US" altLang="zh-CN" dirty="0"/>
              <a:t>UG NX </a:t>
            </a:r>
            <a:r>
              <a:rPr lang="zh-CN" altLang="en-US" dirty="0"/>
              <a:t>数控编程</a:t>
            </a:r>
          </a:p>
        </p:txBody>
      </p:sp>
      <p:sp>
        <p:nvSpPr>
          <p:cNvPr id="6" name="灯片编号占位符 5"/>
          <p:cNvSpPr>
            <a:spLocks noGrp="1"/>
          </p:cNvSpPr>
          <p:nvPr>
            <p:ph type="sldNum" sz="quarter" idx="12"/>
          </p:nvPr>
        </p:nvSpPr>
        <p:spPr/>
        <p:txBody>
          <a:bodyPr/>
          <a:lstStyle>
            <a:lvl1pPr>
              <a:defRPr/>
            </a:lvl1pPr>
          </a:lstStyle>
          <a:p>
            <a:fld id="{03A45CF2-8F2E-41E7-B0EE-DD785407055B}" type="slidenum">
              <a:rPr lang="en-US" altLang="zh-CN"/>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447800"/>
            <a:ext cx="40386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447800"/>
            <a:ext cx="40386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r>
              <a:rPr lang="en-US" altLang="zh-CN" dirty="0"/>
              <a:t>UG NX </a:t>
            </a:r>
            <a:r>
              <a:rPr lang="zh-CN" altLang="en-US" dirty="0"/>
              <a:t>数控编程</a:t>
            </a:r>
          </a:p>
        </p:txBody>
      </p:sp>
      <p:sp>
        <p:nvSpPr>
          <p:cNvPr id="7" name="灯片编号占位符 6"/>
          <p:cNvSpPr>
            <a:spLocks noGrp="1"/>
          </p:cNvSpPr>
          <p:nvPr>
            <p:ph type="sldNum" sz="quarter" idx="12"/>
          </p:nvPr>
        </p:nvSpPr>
        <p:spPr/>
        <p:txBody>
          <a:bodyPr/>
          <a:lstStyle>
            <a:lvl1pPr>
              <a:defRPr/>
            </a:lvl1pPr>
          </a:lstStyle>
          <a:p>
            <a:fld id="{36220CC4-9B20-4669-A7D1-CAF78277F26B}" type="slidenum">
              <a:rPr lang="en-US" altLang="zh-CN"/>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endParaRPr lang="zh-CN" altLang="zh-CN"/>
          </a:p>
        </p:txBody>
      </p:sp>
      <p:sp>
        <p:nvSpPr>
          <p:cNvPr id="8" name="页脚占位符 7"/>
          <p:cNvSpPr>
            <a:spLocks noGrp="1"/>
          </p:cNvSpPr>
          <p:nvPr>
            <p:ph type="ftr" sz="quarter" idx="11"/>
          </p:nvPr>
        </p:nvSpPr>
        <p:spPr/>
        <p:txBody>
          <a:bodyPr/>
          <a:lstStyle>
            <a:lvl1pPr>
              <a:defRPr/>
            </a:lvl1pPr>
          </a:lstStyle>
          <a:p>
            <a:r>
              <a:rPr lang="en-US" altLang="zh-CN"/>
              <a:t>Company Logo</a:t>
            </a:r>
          </a:p>
        </p:txBody>
      </p:sp>
      <p:sp>
        <p:nvSpPr>
          <p:cNvPr id="9" name="灯片编号占位符 8"/>
          <p:cNvSpPr>
            <a:spLocks noGrp="1"/>
          </p:cNvSpPr>
          <p:nvPr>
            <p:ph type="sldNum" sz="quarter" idx="12"/>
          </p:nvPr>
        </p:nvSpPr>
        <p:spPr/>
        <p:txBody>
          <a:bodyPr/>
          <a:lstStyle>
            <a:lvl1pPr>
              <a:defRPr/>
            </a:lvl1pPr>
          </a:lstStyle>
          <a:p>
            <a:fld id="{C77A8693-9CDE-4695-93FC-3EBB75F9FF78}" type="slidenum">
              <a:rPr lang="en-US" altLang="zh-CN"/>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zh-CN" altLang="zh-CN"/>
          </a:p>
        </p:txBody>
      </p:sp>
      <p:sp>
        <p:nvSpPr>
          <p:cNvPr id="4" name="页脚占位符 3"/>
          <p:cNvSpPr>
            <a:spLocks noGrp="1"/>
          </p:cNvSpPr>
          <p:nvPr>
            <p:ph type="ftr" sz="quarter" idx="11"/>
          </p:nvPr>
        </p:nvSpPr>
        <p:spPr/>
        <p:txBody>
          <a:bodyPr/>
          <a:lstStyle>
            <a:lvl1pPr>
              <a:defRPr/>
            </a:lvl1pPr>
          </a:lstStyle>
          <a:p>
            <a:r>
              <a:rPr lang="en-US" altLang="zh-CN" dirty="0"/>
              <a:t>UG NX </a:t>
            </a:r>
            <a:r>
              <a:rPr lang="zh-CN" altLang="en-US" dirty="0"/>
              <a:t>数控编程</a:t>
            </a:r>
          </a:p>
        </p:txBody>
      </p:sp>
      <p:sp>
        <p:nvSpPr>
          <p:cNvPr id="5" name="灯片编号占位符 4"/>
          <p:cNvSpPr>
            <a:spLocks noGrp="1"/>
          </p:cNvSpPr>
          <p:nvPr>
            <p:ph type="sldNum" sz="quarter" idx="12"/>
          </p:nvPr>
        </p:nvSpPr>
        <p:spPr/>
        <p:txBody>
          <a:bodyPr/>
          <a:lstStyle>
            <a:lvl1pPr>
              <a:defRPr/>
            </a:lvl1pPr>
          </a:lstStyle>
          <a:p>
            <a:fld id="{A1F4AEA8-8075-4725-B438-4D35FBA37C04}" type="slidenum">
              <a:rPr lang="en-US" altLang="zh-CN"/>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zh-CN" altLang="zh-CN"/>
          </a:p>
        </p:txBody>
      </p:sp>
      <p:sp>
        <p:nvSpPr>
          <p:cNvPr id="3" name="页脚占位符 2"/>
          <p:cNvSpPr>
            <a:spLocks noGrp="1"/>
          </p:cNvSpPr>
          <p:nvPr>
            <p:ph type="ftr" sz="quarter" idx="11"/>
          </p:nvPr>
        </p:nvSpPr>
        <p:spPr/>
        <p:txBody>
          <a:bodyPr/>
          <a:lstStyle>
            <a:lvl1pPr>
              <a:defRPr/>
            </a:lvl1pPr>
          </a:lstStyle>
          <a:p>
            <a:r>
              <a:rPr lang="en-US" altLang="zh-CN" dirty="0"/>
              <a:t>UG NX </a:t>
            </a:r>
            <a:r>
              <a:rPr lang="zh-CN" altLang="en-US" dirty="0"/>
              <a:t>数控编程</a:t>
            </a:r>
          </a:p>
        </p:txBody>
      </p:sp>
      <p:sp>
        <p:nvSpPr>
          <p:cNvPr id="4" name="灯片编号占位符 3"/>
          <p:cNvSpPr>
            <a:spLocks noGrp="1"/>
          </p:cNvSpPr>
          <p:nvPr>
            <p:ph type="sldNum" sz="quarter" idx="12"/>
          </p:nvPr>
        </p:nvSpPr>
        <p:spPr/>
        <p:txBody>
          <a:bodyPr/>
          <a:lstStyle>
            <a:lvl1pPr>
              <a:defRPr/>
            </a:lvl1pPr>
          </a:lstStyle>
          <a:p>
            <a:fld id="{3F715204-1099-4B9D-B660-50B1579DEC81}" type="slidenum">
              <a:rPr lang="en-US" altLang="zh-CN"/>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r>
              <a:rPr lang="en-US" altLang="zh-CN" dirty="0"/>
              <a:t>UG NX </a:t>
            </a:r>
            <a:r>
              <a:rPr lang="zh-CN" altLang="en-US" dirty="0"/>
              <a:t>数控编程</a:t>
            </a:r>
          </a:p>
        </p:txBody>
      </p:sp>
      <p:sp>
        <p:nvSpPr>
          <p:cNvPr id="7" name="灯片编号占位符 6"/>
          <p:cNvSpPr>
            <a:spLocks noGrp="1"/>
          </p:cNvSpPr>
          <p:nvPr>
            <p:ph type="sldNum" sz="quarter" idx="12"/>
          </p:nvPr>
        </p:nvSpPr>
        <p:spPr/>
        <p:txBody>
          <a:bodyPr/>
          <a:lstStyle>
            <a:lvl1pPr>
              <a:defRPr/>
            </a:lvl1pPr>
          </a:lstStyle>
          <a:p>
            <a:fld id="{59E9DB03-A116-4C2F-8E5E-398F467FAC86}" type="slidenum">
              <a:rPr lang="en-US" altLang="zh-CN"/>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r>
              <a:rPr lang="en-US" altLang="zh-CN" dirty="0"/>
              <a:t>UG NX </a:t>
            </a:r>
            <a:r>
              <a:rPr lang="zh-CN" altLang="en-US" dirty="0"/>
              <a:t>数控编程</a:t>
            </a:r>
          </a:p>
        </p:txBody>
      </p:sp>
      <p:sp>
        <p:nvSpPr>
          <p:cNvPr id="7" name="灯片编号占位符 6"/>
          <p:cNvSpPr>
            <a:spLocks noGrp="1"/>
          </p:cNvSpPr>
          <p:nvPr>
            <p:ph type="sldNum" sz="quarter" idx="12"/>
          </p:nvPr>
        </p:nvSpPr>
        <p:spPr/>
        <p:txBody>
          <a:bodyPr/>
          <a:lstStyle>
            <a:lvl1pPr>
              <a:defRPr/>
            </a:lvl1pPr>
          </a:lstStyle>
          <a:p>
            <a:fld id="{30ED6588-222B-44A6-A7A6-CAB2489B521B}" type="slidenum">
              <a:rPr lang="en-US" altLang="zh-CN"/>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gray">
          <a:xfrm>
            <a:off x="457200" y="1447800"/>
            <a:ext cx="8229600" cy="4800600"/>
          </a:xfrm>
          <a:prstGeom prst="rect">
            <a:avLst/>
          </a:prstGeom>
          <a:noFill/>
          <a:ln w="9525">
            <a:noFill/>
            <a:miter lim="800000"/>
          </a:ln>
          <a:effec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1028" name="Rectangle 4"/>
          <p:cNvSpPr>
            <a:spLocks noGrp="1" noChangeArrowheads="1"/>
          </p:cNvSpPr>
          <p:nvPr>
            <p:ph type="dt" sz="half" idx="2"/>
          </p:nvPr>
        </p:nvSpPr>
        <p:spPr bwMode="gray">
          <a:xfrm>
            <a:off x="457200" y="6556375"/>
            <a:ext cx="2133600" cy="244475"/>
          </a:xfrm>
          <a:prstGeom prst="rect">
            <a:avLst/>
          </a:prstGeom>
          <a:noFill/>
          <a:ln w="9525">
            <a:noFill/>
            <a:miter lim="800000"/>
          </a:ln>
          <a:effectLst/>
        </p:spPr>
        <p:txBody>
          <a:bodyPr vert="horz" wrap="square" lIns="91440" tIns="45720" rIns="91440" bIns="45720" numCol="1" anchor="t" anchorCtr="0" compatLnSpc="1"/>
          <a:lstStyle>
            <a:lvl1pPr>
              <a:defRPr sz="1000">
                <a:solidFill>
                  <a:schemeClr val="bg1"/>
                </a:solidFill>
                <a:latin typeface="+mn-lt"/>
              </a:defRPr>
            </a:lvl1pPr>
          </a:lstStyle>
          <a:p>
            <a:endParaRPr lang="zh-CN" altLang="zh-CN"/>
          </a:p>
        </p:txBody>
      </p:sp>
      <p:sp>
        <p:nvSpPr>
          <p:cNvPr id="1029" name="Rectangle 5"/>
          <p:cNvSpPr>
            <a:spLocks noGrp="1" noChangeArrowheads="1"/>
          </p:cNvSpPr>
          <p:nvPr>
            <p:ph type="ftr" sz="quarter" idx="3"/>
          </p:nvPr>
        </p:nvSpPr>
        <p:spPr bwMode="gray">
          <a:xfrm>
            <a:off x="7164288" y="116632"/>
            <a:ext cx="1752600" cy="228600"/>
          </a:xfrm>
          <a:prstGeom prst="rect">
            <a:avLst/>
          </a:prstGeom>
          <a:noFill/>
          <a:ln w="9525">
            <a:noFill/>
            <a:miter lim="800000"/>
          </a:ln>
          <a:effectLst/>
        </p:spPr>
        <p:txBody>
          <a:bodyPr vert="horz" wrap="square" lIns="91440" tIns="45720" rIns="91440" bIns="45720" numCol="1" anchor="t" anchorCtr="0" compatLnSpc="1"/>
          <a:lstStyle>
            <a:lvl1pPr algn="r">
              <a:defRPr sz="1600">
                <a:solidFill>
                  <a:schemeClr val="bg1"/>
                </a:solidFill>
                <a:latin typeface="+mn-lt"/>
                <a:ea typeface="宋体" panose="02010600030101010101" pitchFamily="2" charset="-122"/>
              </a:defRPr>
            </a:lvl1pPr>
          </a:lstStyle>
          <a:p>
            <a:r>
              <a:rPr lang="en-US" altLang="zh-CN" dirty="0"/>
              <a:t>UG NX </a:t>
            </a:r>
            <a:r>
              <a:rPr lang="zh-CN" altLang="en-US" dirty="0"/>
              <a:t>数控编程</a:t>
            </a:r>
          </a:p>
        </p:txBody>
      </p:sp>
      <p:sp>
        <p:nvSpPr>
          <p:cNvPr id="1030" name="Rectangle 6"/>
          <p:cNvSpPr>
            <a:spLocks noGrp="1" noChangeArrowheads="1"/>
          </p:cNvSpPr>
          <p:nvPr>
            <p:ph type="sldNum" sz="quarter" idx="4"/>
          </p:nvPr>
        </p:nvSpPr>
        <p:spPr bwMode="gray">
          <a:xfrm>
            <a:off x="3429000" y="6556375"/>
            <a:ext cx="2133600" cy="244475"/>
          </a:xfrm>
          <a:prstGeom prst="rect">
            <a:avLst/>
          </a:prstGeom>
          <a:noFill/>
          <a:ln w="9525">
            <a:noFill/>
            <a:miter lim="800000"/>
          </a:ln>
          <a:effectLst/>
        </p:spPr>
        <p:txBody>
          <a:bodyPr vert="horz" wrap="square" lIns="91440" tIns="45720" rIns="91440" bIns="45720" numCol="1" anchor="t" anchorCtr="0" compatLnSpc="1"/>
          <a:lstStyle>
            <a:lvl1pPr algn="ctr">
              <a:defRPr sz="1000">
                <a:solidFill>
                  <a:schemeClr val="bg1"/>
                </a:solidFill>
                <a:latin typeface="+mn-lt"/>
                <a:ea typeface="宋体" panose="02010600030101010101" pitchFamily="2" charset="-122"/>
              </a:defRPr>
            </a:lvl1pPr>
          </a:lstStyle>
          <a:p>
            <a:fld id="{4B3881E7-BE1A-4CF5-910B-F982C5990B95}" type="slidenum">
              <a:rPr lang="en-US" altLang="zh-CN"/>
              <a:t>‹#›</a:t>
            </a:fld>
            <a:endParaRPr lang="en-US" altLang="zh-CN"/>
          </a:p>
        </p:txBody>
      </p:sp>
      <p:sp>
        <p:nvSpPr>
          <p:cNvPr id="1026" name="Rectangle 2"/>
          <p:cNvSpPr>
            <a:spLocks noGrp="1" noChangeArrowheads="1"/>
          </p:cNvSpPr>
          <p:nvPr>
            <p:ph type="title"/>
          </p:nvPr>
        </p:nvSpPr>
        <p:spPr bwMode="gray">
          <a:xfrm>
            <a:off x="457200" y="533400"/>
            <a:ext cx="7696200" cy="563563"/>
          </a:xfrm>
          <a:prstGeom prst="rect">
            <a:avLst/>
          </a:prstGeom>
          <a:noFill/>
          <a:ln w="9525">
            <a:noFill/>
            <a:miter lim="800000"/>
          </a:ln>
          <a:effectLst/>
        </p:spPr>
        <p:txBody>
          <a:bodyPr vert="horz" wrap="square" lIns="91440" tIns="45720" rIns="91440" bIns="45720" numCol="1" anchor="ctr" anchorCtr="0" compatLnSpc="1"/>
          <a:lstStyle/>
          <a:p>
            <a:pPr lvl="0"/>
            <a:r>
              <a:rPr lang="zh-CN" altLang="en-US"/>
              <a:t>单击此处编辑母版标题样式</a:t>
            </a:r>
            <a:endParaRPr lang="en-US" altLang="zh-CN"/>
          </a:p>
        </p:txBody>
      </p:sp>
      <p:grpSp>
        <p:nvGrpSpPr>
          <p:cNvPr id="1059" name="Group 35"/>
          <p:cNvGrpSpPr/>
          <p:nvPr/>
        </p:nvGrpSpPr>
        <p:grpSpPr bwMode="auto">
          <a:xfrm>
            <a:off x="0" y="1143000"/>
            <a:ext cx="7086600" cy="22225"/>
            <a:chOff x="0" y="720"/>
            <a:chExt cx="4464" cy="14"/>
          </a:xfrm>
        </p:grpSpPr>
        <p:sp>
          <p:nvSpPr>
            <p:cNvPr id="1055" name="Line 31"/>
            <p:cNvSpPr>
              <a:spLocks noChangeShapeType="1"/>
            </p:cNvSpPr>
            <p:nvPr userDrawn="1"/>
          </p:nvSpPr>
          <p:spPr bwMode="auto">
            <a:xfrm flipH="1">
              <a:off x="0" y="720"/>
              <a:ext cx="4464" cy="0"/>
            </a:xfrm>
            <a:prstGeom prst="line">
              <a:avLst/>
            </a:prstGeom>
            <a:noFill/>
            <a:ln w="19050">
              <a:solidFill>
                <a:schemeClr val="tx1"/>
              </a:solidFill>
              <a:round/>
            </a:ln>
            <a:effectLst/>
          </p:spPr>
          <p:txBody>
            <a:bodyPr/>
            <a:lstStyle/>
            <a:p>
              <a:endParaRPr lang="zh-CN" altLang="en-US"/>
            </a:p>
          </p:txBody>
        </p:sp>
        <p:sp>
          <p:nvSpPr>
            <p:cNvPr id="1058" name="Line 34"/>
            <p:cNvSpPr>
              <a:spLocks noChangeShapeType="1"/>
            </p:cNvSpPr>
            <p:nvPr userDrawn="1"/>
          </p:nvSpPr>
          <p:spPr bwMode="auto">
            <a:xfrm>
              <a:off x="0" y="734"/>
              <a:ext cx="1968" cy="0"/>
            </a:xfrm>
            <a:prstGeom prst="line">
              <a:avLst/>
            </a:prstGeom>
            <a:noFill/>
            <a:ln w="76200">
              <a:solidFill>
                <a:schemeClr val="tx1"/>
              </a:solidFill>
              <a:round/>
            </a:ln>
            <a:effectLst/>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dt="0"/>
  <p:txStyles>
    <p:title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p:titleStyle>
    <p:bodyStyle>
      <a:lvl1pPr marL="342900" indent="-342900" algn="l" rtl="0" eaLnBrk="1" fontAlgn="base" hangingPunct="1">
        <a:spcBef>
          <a:spcPct val="20000"/>
        </a:spcBef>
        <a:spcAft>
          <a:spcPct val="0"/>
        </a:spcAft>
        <a:buClr>
          <a:schemeClr val="hlink"/>
        </a:buClr>
        <a:buFont typeface="Wingdings" panose="05000000000000000000" pitchFamily="2" charset="2"/>
        <a:buChar char="v"/>
        <a:defRPr sz="2800" b="1">
          <a:solidFill>
            <a:schemeClr val="hlink"/>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lgn="l" rtl="0" eaLnBrk="1" fontAlgn="base" hangingPunct="1">
        <a:spcBef>
          <a:spcPct val="20000"/>
        </a:spcBef>
        <a:spcAft>
          <a:spcPct val="0"/>
        </a:spcAft>
        <a:buClr>
          <a:schemeClr val="tx1"/>
        </a:buClr>
        <a:buChar char="•"/>
        <a:defRPr sz="2400">
          <a:solidFill>
            <a:schemeClr val="tx1"/>
          </a:solidFill>
          <a:latin typeface="Arial" panose="020B0604020202020204" pitchFamily="34" charset="0"/>
        </a:defRPr>
      </a:lvl3pPr>
      <a:lvl4pPr marL="1600200" indent="-228600" algn="l" rtl="0" eaLnBrk="1" fontAlgn="base" hangingPunct="1">
        <a:spcBef>
          <a:spcPct val="20000"/>
        </a:spcBef>
        <a:spcAft>
          <a:spcPct val="0"/>
        </a:spcAft>
        <a:buChar char="–"/>
        <a:defRPr sz="2000">
          <a:solidFill>
            <a:schemeClr val="tx1"/>
          </a:solidFill>
          <a:latin typeface="Arial" panose="020B0604020202020204" pitchFamily="34" charset="0"/>
        </a:defRPr>
      </a:lvl4pPr>
      <a:lvl5pPr marL="2057400" indent="-228600" algn="l" rtl="0" eaLnBrk="1" fontAlgn="base" hangingPunct="1">
        <a:spcBef>
          <a:spcPct val="20000"/>
        </a:spcBef>
        <a:spcAft>
          <a:spcPct val="0"/>
        </a:spcAft>
        <a:buChar char="»"/>
        <a:defRPr sz="2000">
          <a:solidFill>
            <a:schemeClr val="tx1"/>
          </a:solidFill>
          <a:latin typeface="Arial" panose="020B0604020202020204" pitchFamily="34" charset="0"/>
        </a:defRPr>
      </a:lvl5pPr>
      <a:lvl6pPr marL="2514600" indent="-228600" algn="l" rtl="0" eaLnBrk="1" fontAlgn="base" hangingPunct="1">
        <a:spcBef>
          <a:spcPct val="20000"/>
        </a:spcBef>
        <a:spcAft>
          <a:spcPct val="0"/>
        </a:spcAft>
        <a:buChar char="»"/>
        <a:defRPr sz="2000">
          <a:solidFill>
            <a:schemeClr val="tx1"/>
          </a:solidFill>
          <a:latin typeface="Arial" panose="020B0604020202020204" pitchFamily="34" charset="0"/>
        </a:defRPr>
      </a:lvl6pPr>
      <a:lvl7pPr marL="2971800" indent="-228600" algn="l" rtl="0" eaLnBrk="1" fontAlgn="base" hangingPunct="1">
        <a:spcBef>
          <a:spcPct val="20000"/>
        </a:spcBef>
        <a:spcAft>
          <a:spcPct val="0"/>
        </a:spcAft>
        <a:buChar char="»"/>
        <a:defRPr sz="2000">
          <a:solidFill>
            <a:schemeClr val="tx1"/>
          </a:solidFill>
          <a:latin typeface="Arial" panose="020B0604020202020204" pitchFamily="34" charset="0"/>
        </a:defRPr>
      </a:lvl7pPr>
      <a:lvl8pPr marL="3429000" indent="-228600" algn="l" rtl="0" eaLnBrk="1" fontAlgn="base" hangingPunct="1">
        <a:spcBef>
          <a:spcPct val="20000"/>
        </a:spcBef>
        <a:spcAft>
          <a:spcPct val="0"/>
        </a:spcAft>
        <a:buChar char="»"/>
        <a:defRPr sz="2000">
          <a:solidFill>
            <a:schemeClr val="tx1"/>
          </a:solidFill>
          <a:latin typeface="Arial" panose="020B0604020202020204" pitchFamily="34" charset="0"/>
        </a:defRPr>
      </a:lvl8pPr>
      <a:lvl9pPr marL="3886200" indent="-228600" algn="l" rtl="0" eaLnBrk="1" fontAlgn="base" hangingPunct="1">
        <a:spcBef>
          <a:spcPct val="20000"/>
        </a:spcBef>
        <a:spcAft>
          <a:spcPct val="0"/>
        </a:spcAft>
        <a:buChar char="»"/>
        <a:defRPr sz="2000">
          <a:solidFill>
            <a:schemeClr val="tx1"/>
          </a:solidFill>
          <a:latin typeface="Arial" panose="020B060402020202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10.xml"/><Relationship Id="rId7" Type="http://schemas.openxmlformats.org/officeDocument/2006/relationships/image" Target="../media/image15.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14.png"/><Relationship Id="rId5" Type="http://schemas.openxmlformats.org/officeDocument/2006/relationships/slideLayout" Target="../slideLayouts/slideLayout2.xml"/><Relationship Id="rId4" Type="http://schemas.openxmlformats.org/officeDocument/2006/relationships/tags" Target="../tags/tag11.xml"/><Relationship Id="rId9" Type="http://schemas.openxmlformats.org/officeDocument/2006/relationships/image" Target="../media/image17.jpg"/></Relationships>
</file>

<file path=ppt/slides/_rels/slide11.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tags" Target="../tags/tag14.xml"/><Relationship Id="rId7" Type="http://schemas.openxmlformats.org/officeDocument/2006/relationships/image" Target="../media/image20.jp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24.jp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8" Type="http://schemas.openxmlformats.org/officeDocument/2006/relationships/tags" Target="../tags/tag24.xml"/><Relationship Id="rId13" Type="http://schemas.openxmlformats.org/officeDocument/2006/relationships/image" Target="../media/image27.png"/><Relationship Id="rId18" Type="http://schemas.openxmlformats.org/officeDocument/2006/relationships/image" Target="../media/image32.png"/><Relationship Id="rId3" Type="http://schemas.openxmlformats.org/officeDocument/2006/relationships/tags" Target="../tags/tag19.xml"/><Relationship Id="rId7" Type="http://schemas.openxmlformats.org/officeDocument/2006/relationships/tags" Target="../tags/tag23.xml"/><Relationship Id="rId12" Type="http://schemas.openxmlformats.org/officeDocument/2006/relationships/image" Target="../media/image26.png"/><Relationship Id="rId17" Type="http://schemas.openxmlformats.org/officeDocument/2006/relationships/image" Target="../media/image31.png"/><Relationship Id="rId2" Type="http://schemas.openxmlformats.org/officeDocument/2006/relationships/tags" Target="../tags/tag18.xml"/><Relationship Id="rId16" Type="http://schemas.openxmlformats.org/officeDocument/2006/relationships/image" Target="../media/image30.png"/><Relationship Id="rId20" Type="http://schemas.openxmlformats.org/officeDocument/2006/relationships/image" Target="../media/image34.jpg"/><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image" Target="../media/image25.png"/><Relationship Id="rId5" Type="http://schemas.openxmlformats.org/officeDocument/2006/relationships/tags" Target="../tags/tag21.xml"/><Relationship Id="rId15" Type="http://schemas.openxmlformats.org/officeDocument/2006/relationships/image" Target="../media/image29.png"/><Relationship Id="rId10" Type="http://schemas.openxmlformats.org/officeDocument/2006/relationships/slideLayout" Target="../slideLayouts/slideLayout2.xml"/><Relationship Id="rId19" Type="http://schemas.openxmlformats.org/officeDocument/2006/relationships/image" Target="../media/image33.png"/><Relationship Id="rId4" Type="http://schemas.openxmlformats.org/officeDocument/2006/relationships/tags" Target="../tags/tag20.xml"/><Relationship Id="rId9" Type="http://schemas.openxmlformats.org/officeDocument/2006/relationships/tags" Target="../tags/tag25.xml"/><Relationship Id="rId14" Type="http://schemas.openxmlformats.org/officeDocument/2006/relationships/image" Target="../media/image28.png"/></Relationships>
</file>

<file path=ppt/slides/_rels/slide14.xml.rels><?xml version="1.0" encoding="UTF-8" standalone="yes"?>
<Relationships xmlns="http://schemas.openxmlformats.org/package/2006/relationships"><Relationship Id="rId8" Type="http://schemas.openxmlformats.org/officeDocument/2006/relationships/image" Target="../media/image37.jpg"/><Relationship Id="rId3" Type="http://schemas.openxmlformats.org/officeDocument/2006/relationships/tags" Target="../tags/tag28.xml"/><Relationship Id="rId7" Type="http://schemas.openxmlformats.org/officeDocument/2006/relationships/image" Target="../media/image36.pn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image" Target="../media/image32.png"/><Relationship Id="rId5" Type="http://schemas.openxmlformats.org/officeDocument/2006/relationships/image" Target="../media/image35.png"/><Relationship Id="rId4" Type="http://schemas.openxmlformats.org/officeDocument/2006/relationships/slideLayout" Target="../slideLayouts/slideLayout2.xml"/><Relationship Id="rId9" Type="http://schemas.openxmlformats.org/officeDocument/2006/relationships/image" Target="../media/image38.jpg"/></Relationships>
</file>

<file path=ppt/slides/_rels/slide15.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4.jpg"/><Relationship Id="rId3" Type="http://schemas.openxmlformats.org/officeDocument/2006/relationships/tags" Target="../tags/tag31.xml"/><Relationship Id="rId7" Type="http://schemas.openxmlformats.org/officeDocument/2006/relationships/image" Target="../media/image40.png"/><Relationship Id="rId12" Type="http://schemas.openxmlformats.org/officeDocument/2006/relationships/image" Target="../media/image43.png"/><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image" Target="../media/image39.png"/><Relationship Id="rId11" Type="http://schemas.openxmlformats.org/officeDocument/2006/relationships/image" Target="../media/image42.png"/><Relationship Id="rId5" Type="http://schemas.openxmlformats.org/officeDocument/2006/relationships/slideLayout" Target="../slideLayouts/slideLayout2.xml"/><Relationship Id="rId10" Type="http://schemas.openxmlformats.org/officeDocument/2006/relationships/image" Target="../media/image7.png"/><Relationship Id="rId4" Type="http://schemas.openxmlformats.org/officeDocument/2006/relationships/tags" Target="../tags/tag32.xml"/><Relationship Id="rId9" Type="http://schemas.openxmlformats.org/officeDocument/2006/relationships/image" Target="../media/image32.png"/><Relationship Id="rId14" Type="http://schemas.openxmlformats.org/officeDocument/2006/relationships/image" Target="../media/image45.jpg"/></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jpg"/><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50.jpg"/><Relationship Id="rId5" Type="http://schemas.openxmlformats.org/officeDocument/2006/relationships/image" Target="../media/image49.png"/><Relationship Id="rId4" Type="http://schemas.openxmlformats.org/officeDocument/2006/relationships/image" Target="../media/image48.png"/></Relationships>
</file>

<file path=ppt/slides/_rels/slide17.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2.xml"/><Relationship Id="rId4" Type="http://schemas.openxmlformats.org/officeDocument/2006/relationships/image" Target="../media/image54.jpg"/></Relationships>
</file>

<file path=ppt/slides/_rels/slide18.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slideLayout" Target="../slideLayouts/slideLayout2.xml"/><Relationship Id="rId1" Type="http://schemas.openxmlformats.org/officeDocument/2006/relationships/tags" Target="../tags/tag33.xml"/><Relationship Id="rId6" Type="http://schemas.openxmlformats.org/officeDocument/2006/relationships/image" Target="../media/image58.png"/><Relationship Id="rId11" Type="http://schemas.openxmlformats.org/officeDocument/2006/relationships/image" Target="../media/image62.jpg"/><Relationship Id="rId5" Type="http://schemas.openxmlformats.org/officeDocument/2006/relationships/image" Target="../media/image57.png"/><Relationship Id="rId10" Type="http://schemas.openxmlformats.org/officeDocument/2006/relationships/image" Target="../media/image32.png"/><Relationship Id="rId4" Type="http://schemas.openxmlformats.org/officeDocument/2006/relationships/image" Target="../media/image56.png"/><Relationship Id="rId9" Type="http://schemas.openxmlformats.org/officeDocument/2006/relationships/image" Target="../media/image61.png"/></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tags" Target="../tags/tag4.xml"/><Relationship Id="rId7" Type="http://schemas.openxmlformats.org/officeDocument/2006/relationships/image" Target="../media/image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 Target="slide6.xml"/><Relationship Id="rId5" Type="http://schemas.openxmlformats.org/officeDocument/2006/relationships/slideLayout" Target="../slideLayouts/slideLayout2.xml"/><Relationship Id="rId4"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2.xml"/><Relationship Id="rId1" Type="http://schemas.openxmlformats.org/officeDocument/2006/relationships/tags" Target="../tags/tag34.xml"/><Relationship Id="rId5" Type="http://schemas.openxmlformats.org/officeDocument/2006/relationships/image" Target="../media/image32.png"/><Relationship Id="rId4" Type="http://schemas.openxmlformats.org/officeDocument/2006/relationships/image" Target="../media/image63.png"/></Relationships>
</file>

<file path=ppt/slides/_rels/slide2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65.jpg"/><Relationship Id="rId7" Type="http://schemas.openxmlformats.org/officeDocument/2006/relationships/image" Target="../media/image68.png"/><Relationship Id="rId2" Type="http://schemas.openxmlformats.org/officeDocument/2006/relationships/image" Target="../media/image64.jp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67.png"/><Relationship Id="rId10" Type="http://schemas.openxmlformats.org/officeDocument/2006/relationships/image" Target="../media/image32.png"/><Relationship Id="rId4" Type="http://schemas.openxmlformats.org/officeDocument/2006/relationships/image" Target="../media/image66.png"/><Relationship Id="rId9"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image" Target="../media/image69.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73.jpg"/><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72.jpg"/><Relationship Id="rId5" Type="http://schemas.openxmlformats.org/officeDocument/2006/relationships/image" Target="../media/image71.jpg"/><Relationship Id="rId4" Type="http://schemas.openxmlformats.org/officeDocument/2006/relationships/image" Target="../media/image55.png"/></Relationships>
</file>

<file path=ppt/slides/_rels/slide24.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75.jpg"/><Relationship Id="rId3" Type="http://schemas.openxmlformats.org/officeDocument/2006/relationships/image" Target="../media/image73.png"/><Relationship Id="rId7" Type="http://schemas.openxmlformats.org/officeDocument/2006/relationships/image" Target="../media/image58.png"/><Relationship Id="rId12" Type="http://schemas.openxmlformats.org/officeDocument/2006/relationships/image" Target="../media/image74.jpg"/><Relationship Id="rId2" Type="http://schemas.openxmlformats.org/officeDocument/2006/relationships/slideLayout" Target="../slideLayouts/slideLayout2.xml"/><Relationship Id="rId1" Type="http://schemas.openxmlformats.org/officeDocument/2006/relationships/tags" Target="../tags/tag35.xml"/><Relationship Id="rId6" Type="http://schemas.openxmlformats.org/officeDocument/2006/relationships/image" Target="../media/image57.png"/><Relationship Id="rId11" Type="http://schemas.openxmlformats.org/officeDocument/2006/relationships/image" Target="../media/image32.png"/><Relationship Id="rId5" Type="http://schemas.openxmlformats.org/officeDocument/2006/relationships/image" Target="../media/image56.png"/><Relationship Id="rId10" Type="http://schemas.openxmlformats.org/officeDocument/2006/relationships/image" Target="../media/image61.png"/><Relationship Id="rId4" Type="http://schemas.openxmlformats.org/officeDocument/2006/relationships/image" Target="../media/image55.png"/><Relationship Id="rId9" Type="http://schemas.openxmlformats.org/officeDocument/2006/relationships/image" Target="../media/image60.png"/></Relationships>
</file>

<file path=ppt/slides/_rels/slide25.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79.jpg"/><Relationship Id="rId2" Type="http://schemas.openxmlformats.org/officeDocument/2006/relationships/image" Target="../media/image76.png"/><Relationship Id="rId1" Type="http://schemas.openxmlformats.org/officeDocument/2006/relationships/slideLayout" Target="../slideLayouts/slideLayout2.xml"/><Relationship Id="rId6" Type="http://schemas.openxmlformats.org/officeDocument/2006/relationships/image" Target="../media/image78.jpg"/><Relationship Id="rId5" Type="http://schemas.openxmlformats.org/officeDocument/2006/relationships/image" Target="../media/image49.png"/><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5.png"/><Relationship Id="rId7" Type="http://schemas.openxmlformats.org/officeDocument/2006/relationships/image" Target="../media/image60.png"/><Relationship Id="rId2" Type="http://schemas.openxmlformats.org/officeDocument/2006/relationships/image" Target="../media/image80.png"/><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82.jpeg"/><Relationship Id="rId4" Type="http://schemas.openxmlformats.org/officeDocument/2006/relationships/image" Target="../media/image81.jpeg"/><Relationship Id="rId9"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79.jpg"/><Relationship Id="rId2" Type="http://schemas.openxmlformats.org/officeDocument/2006/relationships/image" Target="../media/image76.png"/><Relationship Id="rId1" Type="http://schemas.openxmlformats.org/officeDocument/2006/relationships/slideLayout" Target="../slideLayouts/slideLayout2.xml"/><Relationship Id="rId6" Type="http://schemas.openxmlformats.org/officeDocument/2006/relationships/image" Target="../media/image83.jpg"/><Relationship Id="rId5" Type="http://schemas.openxmlformats.org/officeDocument/2006/relationships/image" Target="../media/image49.png"/><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8" Type="http://schemas.openxmlformats.org/officeDocument/2006/relationships/image" Target="../media/image86.jpg"/><Relationship Id="rId3" Type="http://schemas.openxmlformats.org/officeDocument/2006/relationships/image" Target="../media/image60.png"/><Relationship Id="rId7" Type="http://schemas.openxmlformats.org/officeDocument/2006/relationships/image" Target="../media/image85.jpg"/><Relationship Id="rId2" Type="http://schemas.openxmlformats.org/officeDocument/2006/relationships/image" Target="../media/image59.png"/><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84.png"/><Relationship Id="rId4" Type="http://schemas.openxmlformats.org/officeDocument/2006/relationships/image" Target="../media/image32.png"/><Relationship Id="rId9" Type="http://schemas.openxmlformats.org/officeDocument/2006/relationships/image" Target="../media/image61.png"/></Relationships>
</file>

<file path=ppt/slides/_rels/slide29.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image" Target="../media/image87.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91.jpg"/><Relationship Id="rId5" Type="http://schemas.openxmlformats.org/officeDocument/2006/relationships/image" Target="../media/image90.jpg"/><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92.jpg"/><Relationship Id="rId2" Type="http://schemas.openxmlformats.org/officeDocument/2006/relationships/image" Target="../media/image76.png"/><Relationship Id="rId1" Type="http://schemas.openxmlformats.org/officeDocument/2006/relationships/slideLayout" Target="../slideLayouts/slideLayout2.xml"/><Relationship Id="rId6" Type="http://schemas.openxmlformats.org/officeDocument/2006/relationships/image" Target="../media/image78.jpg"/><Relationship Id="rId5" Type="http://schemas.openxmlformats.org/officeDocument/2006/relationships/image" Target="../media/image49.pn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image" Target="../media/image95.jpg"/><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34.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image" Target="../media/image99.jp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43.png"/><Relationship Id="rId4" Type="http://schemas.openxmlformats.org/officeDocument/2006/relationships/image" Target="../media/image76.png"/></Relationships>
</file>

<file path=ppt/slides/_rels/slide36.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image" Target="../media/image101.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105.jpg"/><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104.jpg"/><Relationship Id="rId5" Type="http://schemas.openxmlformats.org/officeDocument/2006/relationships/image" Target="../media/image103.jpg"/><Relationship Id="rId4" Type="http://schemas.openxmlformats.org/officeDocument/2006/relationships/image" Target="../media/image55.png"/></Relationships>
</file>

<file path=ppt/slides/_rels/slide38.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7.png"/><Relationship Id="rId7" Type="http://schemas.openxmlformats.org/officeDocument/2006/relationships/image" Target="../media/image59.png"/><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55.png"/><Relationship Id="rId11" Type="http://schemas.openxmlformats.org/officeDocument/2006/relationships/image" Target="../media/image107.jpg"/><Relationship Id="rId5" Type="http://schemas.openxmlformats.org/officeDocument/2006/relationships/image" Target="../media/image32.png"/><Relationship Id="rId10" Type="http://schemas.openxmlformats.org/officeDocument/2006/relationships/image" Target="../media/image106.jpg"/><Relationship Id="rId4" Type="http://schemas.openxmlformats.org/officeDocument/2006/relationships/image" Target="../media/image58.png"/><Relationship Id="rId9" Type="http://schemas.openxmlformats.org/officeDocument/2006/relationships/image" Target="../media/image6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8.jpg"/><Relationship Id="rId2" Type="http://schemas.openxmlformats.org/officeDocument/2006/relationships/image" Target="../media/image110.jpg"/><Relationship Id="rId1" Type="http://schemas.openxmlformats.org/officeDocument/2006/relationships/slideLayout" Target="../slideLayouts/slideLayout2.xml"/><Relationship Id="rId6" Type="http://schemas.openxmlformats.org/officeDocument/2006/relationships/image" Target="../media/image37.jpg"/><Relationship Id="rId5" Type="http://schemas.openxmlformats.org/officeDocument/2006/relationships/image" Target="../media/image32.png"/><Relationship Id="rId4" Type="http://schemas.openxmlformats.org/officeDocument/2006/relationships/image" Target="../media/image36.png"/></Relationships>
</file>

<file path=ppt/slides/_rels/slide44.xml.rels><?xml version="1.0" encoding="UTF-8" standalone="yes"?>
<Relationships xmlns="http://schemas.openxmlformats.org/package/2006/relationships"><Relationship Id="rId8" Type="http://schemas.openxmlformats.org/officeDocument/2006/relationships/image" Target="../media/image111.jpg"/><Relationship Id="rId3" Type="http://schemas.openxmlformats.org/officeDocument/2006/relationships/image" Target="../media/image7.png"/><Relationship Id="rId7" Type="http://schemas.openxmlformats.org/officeDocument/2006/relationships/image" Target="../media/image32.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0.png"/><Relationship Id="rId9" Type="http://schemas.openxmlformats.org/officeDocument/2006/relationships/image" Target="../media/image45.jpg"/></Relationships>
</file>

<file path=ppt/slides/_rels/slide45.xml.rels><?xml version="1.0" encoding="UTF-8" standalone="yes"?>
<Relationships xmlns="http://schemas.openxmlformats.org/package/2006/relationships"><Relationship Id="rId8" Type="http://schemas.openxmlformats.org/officeDocument/2006/relationships/image" Target="../media/image113.jpg"/><Relationship Id="rId3" Type="http://schemas.openxmlformats.org/officeDocument/2006/relationships/image" Target="../media/image47.png"/><Relationship Id="rId7" Type="http://schemas.openxmlformats.org/officeDocument/2006/relationships/image" Target="../media/image112.jpg"/><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50.jpg"/><Relationship Id="rId5"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114.jpg"/></Relationships>
</file>

<file path=ppt/slides/_rels/slide46.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7.png"/><Relationship Id="rId7" Type="http://schemas.openxmlformats.org/officeDocument/2006/relationships/image" Target="../media/image59.png"/><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32.png"/><Relationship Id="rId10" Type="http://schemas.openxmlformats.org/officeDocument/2006/relationships/image" Target="../media/image115.jpg"/><Relationship Id="rId4" Type="http://schemas.openxmlformats.org/officeDocument/2006/relationships/image" Target="../media/image58.png"/><Relationship Id="rId9" Type="http://schemas.openxmlformats.org/officeDocument/2006/relationships/image" Target="../media/image61.png"/></Relationships>
</file>

<file path=ppt/slides/_rels/slide4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117.jpg"/><Relationship Id="rId5" Type="http://schemas.openxmlformats.org/officeDocument/2006/relationships/image" Target="../media/image116.jpg"/><Relationship Id="rId4" Type="http://schemas.openxmlformats.org/officeDocument/2006/relationships/image" Target="../media/image32.png"/></Relationships>
</file>

<file path=ppt/slides/_rels/slide4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67.png"/><Relationship Id="rId7" Type="http://schemas.openxmlformats.org/officeDocument/2006/relationships/image" Target="../media/image43.png"/><Relationship Id="rId2" Type="http://schemas.openxmlformats.org/officeDocument/2006/relationships/image" Target="../media/image66.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118.png"/><Relationship Id="rId10" Type="http://schemas.openxmlformats.org/officeDocument/2006/relationships/image" Target="../media/image70.jpg"/><Relationship Id="rId4" Type="http://schemas.openxmlformats.org/officeDocument/2006/relationships/image" Target="../media/image40.png"/><Relationship Id="rId9" Type="http://schemas.openxmlformats.org/officeDocument/2006/relationships/image" Target="../media/image119.jpg"/></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121.jpg"/><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120.jpg"/><Relationship Id="rId5" Type="http://schemas.openxmlformats.org/officeDocument/2006/relationships/image" Target="../media/image71.jpg"/><Relationship Id="rId4" Type="http://schemas.openxmlformats.org/officeDocument/2006/relationships/image" Target="../media/image5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7.png"/><Relationship Id="rId7" Type="http://schemas.openxmlformats.org/officeDocument/2006/relationships/image" Target="../media/image59.png"/><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32.png"/><Relationship Id="rId10" Type="http://schemas.openxmlformats.org/officeDocument/2006/relationships/image" Target="../media/image122.jpg"/><Relationship Id="rId4" Type="http://schemas.openxmlformats.org/officeDocument/2006/relationships/image" Target="../media/image58.png"/><Relationship Id="rId9" Type="http://schemas.openxmlformats.org/officeDocument/2006/relationships/image" Target="../media/image61.png"/></Relationships>
</file>

<file path=ppt/slides/_rels/slide51.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24.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7.xml"/><Relationship Id="rId1" Type="http://schemas.openxmlformats.org/officeDocument/2006/relationships/tags" Target="../tags/tag36.xml"/><Relationship Id="rId4" Type="http://schemas.openxmlformats.org/officeDocument/2006/relationships/image" Target="../media/image12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jp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987824" y="3068960"/>
            <a:ext cx="6624736" cy="596900"/>
          </a:xfrm>
        </p:spPr>
        <p:txBody>
          <a:bodyPr/>
          <a:lstStyle/>
          <a:p>
            <a:r>
              <a:rPr lang="zh-CN" altLang="en-US" sz="4000" dirty="0" smtClean="0">
                <a:solidFill>
                  <a:srgbClr val="CC0000"/>
                </a:solidFill>
                <a:ea typeface="宋体" panose="02010600030101010101" pitchFamily="2" charset="-122"/>
              </a:rPr>
              <a:t>项目</a:t>
            </a:r>
            <a:r>
              <a:rPr lang="en-US" altLang="zh-CN" sz="4000" dirty="0" smtClean="0">
                <a:solidFill>
                  <a:srgbClr val="CC0000"/>
                </a:solidFill>
                <a:ea typeface="宋体" panose="02010600030101010101" pitchFamily="2" charset="-122"/>
              </a:rPr>
              <a:t>4 </a:t>
            </a:r>
            <a:r>
              <a:rPr lang="zh-CN" altLang="zh-CN" sz="4000" dirty="0" smtClean="0">
                <a:solidFill>
                  <a:srgbClr val="CC0000"/>
                </a:solidFill>
                <a:ea typeface="宋体" panose="02010600030101010101" pitchFamily="2" charset="-122"/>
              </a:rPr>
              <a:t> </a:t>
            </a:r>
            <a:r>
              <a:rPr lang="zh-CN" altLang="zh-CN" sz="4000" dirty="0">
                <a:solidFill>
                  <a:schemeClr val="tx1"/>
                </a:solidFill>
                <a:ea typeface="宋体" panose="02010600030101010101" pitchFamily="2" charset="-122"/>
              </a:rPr>
              <a:t>孔加工</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
            </a:r>
            <a:b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br>
            <a:endParaRPr lang="zh-CN" altLang="en-US" b="0" dirty="0">
              <a:solidFill>
                <a:srgbClr val="000000"/>
              </a:solidFill>
              <a:latin typeface="方正小标宋简体" pitchFamily="65" charset="-122"/>
              <a:ea typeface="方正小标宋简体" pitchFamily="65" charset="-122"/>
            </a:endParaRPr>
          </a:p>
        </p:txBody>
      </p:sp>
    </p:spTree>
  </p:cSld>
  <p:clrMapOvr>
    <a:masterClrMapping/>
  </p:clrMapOvr>
  <p:transition>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8" name="文本框 7"/>
          <p:cNvSpPr txBox="1"/>
          <p:nvPr>
            <p:custDataLst>
              <p:tags r:id="rId1"/>
            </p:custDataLst>
          </p:nvPr>
        </p:nvSpPr>
        <p:spPr>
          <a:xfrm>
            <a:off x="325120" y="1341120"/>
            <a:ext cx="8587105" cy="4606290"/>
          </a:xfrm>
          <a:prstGeom prst="rect">
            <a:avLst/>
          </a:prstGeom>
          <a:noFill/>
          <a:ln w="9525">
            <a:noFill/>
          </a:ln>
        </p:spPr>
        <p:txBody>
          <a:bodyPr wrap="square">
            <a:spAutoFit/>
          </a:bodyPr>
          <a:lstStyle/>
          <a:p>
            <a:pPr marL="0" indent="0">
              <a:lnSpc>
                <a:spcPct val="140000"/>
              </a:lnSpc>
            </a:pPr>
            <a:r>
              <a:rPr lang="zh-CN" altLang="en-US" sz="2000" b="1" kern="0" dirty="0">
                <a:solidFill>
                  <a:srgbClr val="FF0000"/>
                </a:solidFill>
                <a:latin typeface="Times New Roman" panose="02020603050405020304" charset="0"/>
                <a:cs typeface="Times New Roman" panose="02020603050405020304" charset="0"/>
              </a:rPr>
              <a:t>加工步骤：</a:t>
            </a:r>
          </a:p>
          <a:p>
            <a:pPr marL="285750" indent="-285750">
              <a:lnSpc>
                <a:spcPct val="140000"/>
              </a:lnSpc>
              <a:buFont typeface="Wingdings" panose="05000000000000000000" charset="0"/>
              <a:buChar char="l"/>
            </a:pPr>
            <a:r>
              <a:rPr lang="zh-CN" altLang="en-US" sz="1800" b="1" kern="0" dirty="0">
                <a:solidFill>
                  <a:srgbClr val="070707"/>
                </a:solidFill>
                <a:latin typeface="黑体" panose="02010609060101010101" charset="-122"/>
                <a:ea typeface="黑体" panose="02010609060101010101" charset="-122"/>
                <a:cs typeface="Times New Roman" panose="02020603050405020304" charset="0"/>
              </a:rPr>
              <a:t>粗加工：</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1.进入加工模块：</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（1）打开建模文件“图</a:t>
            </a:r>
            <a:r>
              <a:rPr lang="en-US" altLang="zh-CN" sz="1800" b="1" kern="0" dirty="0">
                <a:solidFill>
                  <a:schemeClr val="hlink"/>
                </a:solidFill>
                <a:latin typeface="Times New Roman" panose="02020603050405020304" charset="0"/>
                <a:cs typeface="Times New Roman" panose="02020603050405020304" charset="0"/>
              </a:rPr>
              <a:t>4</a:t>
            </a:r>
            <a:r>
              <a:rPr lang="zh-CN" altLang="en-US" sz="1800" b="1" kern="0" dirty="0">
                <a:solidFill>
                  <a:schemeClr val="hlink"/>
                </a:solidFill>
                <a:latin typeface="Times New Roman" panose="02020603050405020304" charset="0"/>
                <a:cs typeface="Times New Roman" panose="02020603050405020304" charset="0"/>
              </a:rPr>
              <a:t>. 2.3”。</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（2）进入加工环境。在“应用模块”功能选项卡中选择</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加工按钮，弹出的“加工环境”对话框中“要创建的CAM组装”模块选择</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选项，再按</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按钮（如图</a:t>
            </a:r>
            <a:r>
              <a:rPr lang="en-US" altLang="zh-CN" sz="1800" b="1" kern="0" dirty="0">
                <a:solidFill>
                  <a:schemeClr val="hlink"/>
                </a:solidFill>
                <a:latin typeface="Times New Roman" panose="02020603050405020304" charset="0"/>
                <a:cs typeface="Times New Roman" panose="02020603050405020304" charset="0"/>
              </a:rPr>
              <a:t>4</a:t>
            </a:r>
            <a:r>
              <a:rPr lang="zh-CN" altLang="en-US" sz="1800" b="1" kern="0" dirty="0">
                <a:solidFill>
                  <a:schemeClr val="hlink"/>
                </a:solidFill>
                <a:latin typeface="Times New Roman" panose="02020603050405020304" charset="0"/>
                <a:cs typeface="Times New Roman" panose="02020603050405020304" charset="0"/>
              </a:rPr>
              <a:t>-2-4）。</a:t>
            </a:r>
            <a:endParaRPr lang="zh-CN" altLang="en-US" sz="2200" b="1" dirty="0">
              <a:latin typeface="Calibri" panose="020F0502020204030204" charset="0"/>
              <a:ea typeface="宋体" panose="02010600030101010101" pitchFamily="2" charset="-122"/>
            </a:endParaRPr>
          </a:p>
          <a:p>
            <a:pPr marL="0" indent="0">
              <a:lnSpc>
                <a:spcPct val="140000"/>
              </a:lnSpc>
            </a:pPr>
            <a:endParaRPr lang="zh-CN" altLang="en-US" sz="2200" b="1" dirty="0">
              <a:latin typeface="Calibri" panose="020F0502020204030204" charset="0"/>
              <a:ea typeface="宋体" panose="02010600030101010101" pitchFamily="2" charset="-122"/>
            </a:endParaRPr>
          </a:p>
          <a:p>
            <a:pPr marL="0" indent="0">
              <a:lnSpc>
                <a:spcPct val="140000"/>
              </a:lnSpc>
            </a:pPr>
            <a:endParaRPr lang="zh-CN" altLang="en-US" sz="2200" b="1" dirty="0">
              <a:latin typeface="Calibri" panose="020F0502020204030204" charset="0"/>
              <a:ea typeface="宋体" panose="02010600030101010101" pitchFamily="2" charset="-122"/>
            </a:endParaRPr>
          </a:p>
          <a:p>
            <a:pPr marL="0" indent="0">
              <a:lnSpc>
                <a:spcPct val="140000"/>
              </a:lnSpc>
            </a:pPr>
            <a:endParaRPr lang="zh-CN" altLang="en-US" sz="2200" b="1" dirty="0">
              <a:latin typeface="Calibri" panose="020F0502020204030204" charset="0"/>
              <a:ea typeface="宋体" panose="02010600030101010101" pitchFamily="2" charset="-122"/>
            </a:endParaRPr>
          </a:p>
          <a:p>
            <a:pPr marL="0" indent="0"/>
            <a:endParaRPr lang="zh-CN" altLang="en-US" sz="2200" b="1" dirty="0">
              <a:latin typeface="Calibri" panose="020F0502020204030204" charset="0"/>
              <a:ea typeface="宋体" panose="02010600030101010101" pitchFamily="2" charset="-122"/>
            </a:endParaRPr>
          </a:p>
        </p:txBody>
      </p:sp>
      <p:pic>
        <p:nvPicPr>
          <p:cNvPr id="15" name="图片 15"/>
          <p:cNvPicPr>
            <a:picLocks noChangeAspect="1"/>
          </p:cNvPicPr>
          <p:nvPr>
            <p:custDataLst>
              <p:tags r:id="rId2"/>
            </p:custDataLst>
          </p:nvPr>
        </p:nvPicPr>
        <p:blipFill>
          <a:blip r:embed="rId6"/>
          <a:srcRect b="40000"/>
          <a:stretch>
            <a:fillRect/>
          </a:stretch>
        </p:blipFill>
        <p:spPr>
          <a:xfrm>
            <a:off x="5940425" y="2957513"/>
            <a:ext cx="419100" cy="314325"/>
          </a:xfrm>
          <a:prstGeom prst="rect">
            <a:avLst/>
          </a:prstGeom>
          <a:ln>
            <a:noFill/>
          </a:ln>
        </p:spPr>
      </p:pic>
      <p:pic>
        <p:nvPicPr>
          <p:cNvPr id="17" name="图片 17"/>
          <p:cNvPicPr>
            <a:picLocks noChangeAspect="1"/>
          </p:cNvPicPr>
          <p:nvPr>
            <p:custDataLst>
              <p:tags r:id="rId3"/>
            </p:custDataLst>
          </p:nvPr>
        </p:nvPicPr>
        <p:blipFill>
          <a:blip r:embed="rId7"/>
          <a:stretch>
            <a:fillRect/>
          </a:stretch>
        </p:blipFill>
        <p:spPr>
          <a:xfrm>
            <a:off x="7236460" y="3390900"/>
            <a:ext cx="552450" cy="266700"/>
          </a:xfrm>
          <a:prstGeom prst="rect">
            <a:avLst/>
          </a:prstGeom>
        </p:spPr>
      </p:pic>
      <p:sp>
        <p:nvSpPr>
          <p:cNvPr id="9" name="文本框 8"/>
          <p:cNvSpPr txBox="1"/>
          <p:nvPr>
            <p:custDataLst>
              <p:tags r:id="rId4"/>
            </p:custDataLst>
          </p:nvPr>
        </p:nvSpPr>
        <p:spPr>
          <a:xfrm>
            <a:off x="3203575" y="6118860"/>
            <a:ext cx="2423160" cy="368300"/>
          </a:xfrm>
          <a:prstGeom prst="rect">
            <a:avLst/>
          </a:prstGeom>
          <a:noFill/>
          <a:ln w="9525">
            <a:noFill/>
          </a:ln>
        </p:spPr>
        <p:txBody>
          <a:bodyPr wrap="square">
            <a:spAutoFit/>
          </a:bodyPr>
          <a:lstStyle/>
          <a:p>
            <a:pPr lvl="0" algn="l">
              <a:buClrTx/>
              <a:buSzTx/>
              <a:buFontTx/>
            </a:pPr>
            <a:r>
              <a:rPr lang="zh-CN" sz="1800" dirty="0">
                <a:solidFill>
                  <a:srgbClr val="070707"/>
                </a:solidFill>
                <a:latin typeface="Calibri" panose="020F0502020204030204" charset="0"/>
                <a:ea typeface="宋体" panose="02010600030101010101" pitchFamily="2" charset="-122"/>
                <a:sym typeface="+mn-ea"/>
              </a:rPr>
              <a:t>图</a:t>
            </a:r>
            <a:r>
              <a:rPr lang="en-US" altLang="zh-CN" sz="1800" dirty="0">
                <a:solidFill>
                  <a:srgbClr val="070707"/>
                </a:solidFill>
                <a:latin typeface="Calibri" panose="020F0502020204030204" charset="0"/>
                <a:ea typeface="宋体" panose="02010600030101010101" pitchFamily="2" charset="-122"/>
                <a:sym typeface="+mn-ea"/>
              </a:rPr>
              <a:t>4</a:t>
            </a:r>
            <a:r>
              <a:rPr lang="zh-CN" sz="1800" dirty="0">
                <a:solidFill>
                  <a:srgbClr val="070707"/>
                </a:solidFill>
                <a:latin typeface="Calibri" panose="020F0502020204030204" charset="0"/>
                <a:ea typeface="宋体" panose="02010600030101010101" pitchFamily="2" charset="-122"/>
                <a:sym typeface="+mn-ea"/>
              </a:rPr>
              <a:t>-2-4  CAM模块选择</a:t>
            </a:r>
          </a:p>
        </p:txBody>
      </p:sp>
      <p:pic>
        <p:nvPicPr>
          <p:cNvPr id="2" name="图片 1">
            <a:extLst>
              <a:ext uri="{FF2B5EF4-FFF2-40B4-BE49-F238E27FC236}">
                <a16:creationId xmlns:a16="http://schemas.microsoft.com/office/drawing/2014/main" xmlns="" id="{2F64BACE-8D48-9834-CE5B-7471C11481E5}"/>
              </a:ext>
            </a:extLst>
          </p:cNvPr>
          <p:cNvPicPr>
            <a:picLocks noChangeAspect="1"/>
          </p:cNvPicPr>
          <p:nvPr/>
        </p:nvPicPr>
        <p:blipFill>
          <a:blip r:embed="rId8"/>
          <a:stretch>
            <a:fillRect/>
          </a:stretch>
        </p:blipFill>
        <p:spPr>
          <a:xfrm>
            <a:off x="4987925" y="3430905"/>
            <a:ext cx="952500" cy="213360"/>
          </a:xfrm>
          <a:prstGeom prst="rect">
            <a:avLst/>
          </a:prstGeom>
        </p:spPr>
      </p:pic>
      <p:pic>
        <p:nvPicPr>
          <p:cNvPr id="3" name="图片 2">
            <a:extLst>
              <a:ext uri="{FF2B5EF4-FFF2-40B4-BE49-F238E27FC236}">
                <a16:creationId xmlns:a16="http://schemas.microsoft.com/office/drawing/2014/main" xmlns="" id="{B6CA8AE9-E010-0B53-7746-C846F7FB500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81947" y="3888422"/>
            <a:ext cx="3058478" cy="2071960"/>
          </a:xfrm>
          <a:prstGeom prst="rect">
            <a:avLst/>
          </a:prstGeom>
        </p:spPr>
      </p:pic>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8" name="文本框 7"/>
          <p:cNvSpPr txBox="1"/>
          <p:nvPr>
            <p:custDataLst>
              <p:tags r:id="rId1"/>
            </p:custDataLst>
          </p:nvPr>
        </p:nvSpPr>
        <p:spPr>
          <a:xfrm>
            <a:off x="325120" y="1197610"/>
            <a:ext cx="8587105" cy="4770537"/>
          </a:xfrm>
          <a:prstGeom prst="rect">
            <a:avLst/>
          </a:prstGeom>
          <a:noFill/>
          <a:ln w="9525">
            <a:noFill/>
          </a:ln>
        </p:spPr>
        <p:txBody>
          <a:bodyPr wrap="square">
            <a:spAutoFit/>
          </a:bodyPr>
          <a:lstStyle/>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2.</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创建几何体模块；</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（1）进入几何视图界面。点击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几何视图图标，进入几何视图界面。双击图标</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 </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，弹出“MCS 铣削”对话框。</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（2）机床坐标系的设置</a:t>
            </a:r>
          </a:p>
          <a:p>
            <a:pPr>
              <a:lnSpc>
                <a:spcPct val="14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点击零件中心的小圆孔的外圆，自动捕捉圆心成为坐标系原点，如图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4-2-5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。绕着</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X</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轴旋转坐标轴</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180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°，得到图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4-2-6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的机床坐标系的创建。</a:t>
            </a: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en-US" altLang="zh-CN" sz="1800" b="1" kern="0" dirty="0">
                <a:solidFill>
                  <a:schemeClr val="hlink"/>
                </a:solidFill>
                <a:latin typeface="Times New Roman" panose="02020603050405020304" charset="0"/>
                <a:cs typeface="Times New Roman" panose="02020603050405020304" charset="0"/>
              </a:rPr>
              <a:t>    </a:t>
            </a:r>
            <a:endParaRPr lang="zh-CN" altLang="en-US" sz="2200" b="1" dirty="0">
              <a:latin typeface="Calibri" panose="020F0502020204030204" charset="0"/>
              <a:ea typeface="宋体" panose="02010600030101010101" pitchFamily="2" charset="-122"/>
            </a:endParaRPr>
          </a:p>
          <a:p>
            <a:pPr marL="0" indent="0">
              <a:lnSpc>
                <a:spcPct val="140000"/>
              </a:lnSpc>
            </a:pPr>
            <a:endParaRPr lang="zh-CN" altLang="en-US" sz="2200" b="1" dirty="0">
              <a:latin typeface="Calibri" panose="020F0502020204030204" charset="0"/>
              <a:ea typeface="宋体" panose="02010600030101010101" pitchFamily="2" charset="-122"/>
            </a:endParaRPr>
          </a:p>
          <a:p>
            <a:pPr marL="0" indent="0">
              <a:lnSpc>
                <a:spcPct val="140000"/>
              </a:lnSpc>
            </a:pPr>
            <a:endParaRPr lang="zh-CN" altLang="en-US" sz="2200" b="1" dirty="0">
              <a:latin typeface="Calibri" panose="020F0502020204030204" charset="0"/>
              <a:ea typeface="宋体" panose="02010600030101010101" pitchFamily="2" charset="-122"/>
            </a:endParaRPr>
          </a:p>
          <a:p>
            <a:pPr marL="0" indent="0">
              <a:lnSpc>
                <a:spcPct val="140000"/>
              </a:lnSpc>
            </a:pPr>
            <a:r>
              <a:rPr lang="en-US" altLang="zh-CN" sz="1700" dirty="0">
                <a:solidFill>
                  <a:srgbClr val="070707"/>
                </a:solidFill>
                <a:latin typeface="Calibri" panose="020F0502020204030204" charset="0"/>
                <a:ea typeface="宋体" panose="02010600030101010101" pitchFamily="2" charset="-122"/>
              </a:rPr>
              <a:t>                                                                                                                        </a:t>
            </a:r>
            <a:endParaRPr lang="zh-CN" sz="1700" dirty="0">
              <a:solidFill>
                <a:srgbClr val="070707"/>
              </a:solidFill>
              <a:latin typeface="Calibri" panose="020F0502020204030204" charset="0"/>
              <a:ea typeface="宋体" panose="02010600030101010101" pitchFamily="2" charset="-122"/>
            </a:endParaRPr>
          </a:p>
          <a:p>
            <a:pPr marL="0" indent="0"/>
            <a:endParaRPr lang="zh-CN" altLang="en-US" sz="1700" b="1" dirty="0">
              <a:solidFill>
                <a:srgbClr val="070707"/>
              </a:solidFill>
              <a:latin typeface="Calibri" panose="020F0502020204030204" charset="0"/>
              <a:ea typeface="宋体" panose="02010600030101010101" pitchFamily="2" charset="-122"/>
            </a:endParaRPr>
          </a:p>
        </p:txBody>
      </p:sp>
      <p:pic>
        <p:nvPicPr>
          <p:cNvPr id="19" name="图片 19"/>
          <p:cNvPicPr>
            <a:picLocks noChangeAspect="1"/>
          </p:cNvPicPr>
          <p:nvPr>
            <p:custDataLst>
              <p:tags r:id="rId2"/>
            </p:custDataLst>
          </p:nvPr>
        </p:nvPicPr>
        <p:blipFill>
          <a:blip r:embed="rId5"/>
          <a:stretch>
            <a:fillRect/>
          </a:stretch>
        </p:blipFill>
        <p:spPr>
          <a:xfrm>
            <a:off x="3636010" y="1628775"/>
            <a:ext cx="375920" cy="422910"/>
          </a:xfrm>
          <a:prstGeom prst="rect">
            <a:avLst/>
          </a:prstGeom>
        </p:spPr>
      </p:pic>
      <p:pic>
        <p:nvPicPr>
          <p:cNvPr id="20" name="图片 20"/>
          <p:cNvPicPr>
            <a:picLocks noChangeAspect="1"/>
          </p:cNvPicPr>
          <p:nvPr>
            <p:custDataLst>
              <p:tags r:id="rId3"/>
            </p:custDataLst>
          </p:nvPr>
        </p:nvPicPr>
        <p:blipFill>
          <a:blip r:embed="rId6"/>
          <a:stretch>
            <a:fillRect/>
          </a:stretch>
        </p:blipFill>
        <p:spPr>
          <a:xfrm>
            <a:off x="395288" y="2132965"/>
            <a:ext cx="1057275" cy="247650"/>
          </a:xfrm>
          <a:prstGeom prst="rect">
            <a:avLst/>
          </a:prstGeom>
        </p:spPr>
      </p:pic>
      <p:sp>
        <p:nvSpPr>
          <p:cNvPr id="113" name="文本框 112"/>
          <p:cNvSpPr txBox="1"/>
          <p:nvPr/>
        </p:nvSpPr>
        <p:spPr>
          <a:xfrm>
            <a:off x="1619885" y="5849620"/>
            <a:ext cx="2804160" cy="352425"/>
          </a:xfrm>
          <a:prstGeom prst="rect">
            <a:avLst/>
          </a:prstGeom>
          <a:noFill/>
          <a:ln w="9525">
            <a:noFill/>
          </a:ln>
        </p:spPr>
        <p:txBody>
          <a:bodyPr wrap="square">
            <a:spAutoFit/>
          </a:bodyPr>
          <a:lstStyle/>
          <a:p>
            <a:pPr marL="0" indent="0"/>
            <a:r>
              <a:rPr lang="zh-CN" sz="1700" b="0" dirty="0">
                <a:solidFill>
                  <a:srgbClr val="070707"/>
                </a:solidFill>
                <a:latin typeface="Calibri" panose="020F0502020204030204" charset="0"/>
                <a:ea typeface="宋体" panose="02010600030101010101" pitchFamily="2" charset="-122"/>
              </a:rPr>
              <a:t>图</a:t>
            </a:r>
            <a:r>
              <a:rPr lang="en-US" sz="1700" b="0" dirty="0">
                <a:solidFill>
                  <a:srgbClr val="070707"/>
                </a:solidFill>
                <a:latin typeface="Calibri" panose="020F0502020204030204" charset="0"/>
                <a:ea typeface="宋体" panose="02010600030101010101" pitchFamily="2" charset="-122"/>
              </a:rPr>
              <a:t>4-2-5 </a:t>
            </a:r>
            <a:r>
              <a:rPr lang="zh-CN" sz="1700" b="0" dirty="0">
                <a:solidFill>
                  <a:srgbClr val="070707"/>
                </a:solidFill>
                <a:latin typeface="Calibri" panose="020F0502020204030204" charset="0"/>
                <a:ea typeface="宋体" panose="02010600030101010101" pitchFamily="2" charset="-122"/>
              </a:rPr>
              <a:t>加工原点的设置</a:t>
            </a:r>
            <a:endParaRPr lang="zh-CN" altLang="en-US" sz="1700" b="0" dirty="0">
              <a:solidFill>
                <a:srgbClr val="070707"/>
              </a:solidFill>
              <a:latin typeface="Calibri" panose="020F0502020204030204" charset="0"/>
              <a:ea typeface="宋体" panose="02010600030101010101" pitchFamily="2" charset="-122"/>
            </a:endParaRPr>
          </a:p>
        </p:txBody>
      </p:sp>
      <p:sp>
        <p:nvSpPr>
          <p:cNvPr id="2" name="文本框 1"/>
          <p:cNvSpPr txBox="1"/>
          <p:nvPr/>
        </p:nvSpPr>
        <p:spPr>
          <a:xfrm>
            <a:off x="4716145" y="5805170"/>
            <a:ext cx="2360930" cy="630942"/>
          </a:xfrm>
          <a:prstGeom prst="rect">
            <a:avLst/>
          </a:prstGeom>
          <a:noFill/>
        </p:spPr>
        <p:txBody>
          <a:bodyPr wrap="square" rtlCol="0" anchor="t">
            <a:spAutoFit/>
          </a:bodyPr>
          <a:lstStyle/>
          <a:p>
            <a:r>
              <a:rPr lang="zh-CN" sz="1700" dirty="0">
                <a:solidFill>
                  <a:srgbClr val="070707"/>
                </a:solidFill>
                <a:latin typeface="Calibri" panose="020F0502020204030204" charset="0"/>
                <a:ea typeface="宋体" panose="02010600030101010101" pitchFamily="2" charset="-122"/>
                <a:sym typeface="+mn-ea"/>
              </a:rPr>
              <a:t>图</a:t>
            </a:r>
            <a:r>
              <a:rPr lang="en-US" altLang="zh-CN" sz="1700" dirty="0">
                <a:solidFill>
                  <a:srgbClr val="070707"/>
                </a:solidFill>
                <a:latin typeface="Calibri" panose="020F0502020204030204" charset="0"/>
                <a:ea typeface="宋体" panose="02010600030101010101" pitchFamily="2" charset="-122"/>
                <a:sym typeface="+mn-ea"/>
              </a:rPr>
              <a:t>4</a:t>
            </a:r>
            <a:r>
              <a:rPr lang="zh-CN" sz="1700" dirty="0">
                <a:solidFill>
                  <a:srgbClr val="070707"/>
                </a:solidFill>
                <a:latin typeface="Calibri" panose="020F0502020204030204" charset="0"/>
                <a:ea typeface="宋体" panose="02010600030101010101" pitchFamily="2" charset="-122"/>
                <a:sym typeface="+mn-ea"/>
              </a:rPr>
              <a:t>-2-6</a:t>
            </a:r>
            <a:r>
              <a:rPr lang="en-US" altLang="zh-CN" sz="1700" dirty="0">
                <a:solidFill>
                  <a:srgbClr val="070707"/>
                </a:solidFill>
                <a:latin typeface="Calibri" panose="020F0502020204030204" charset="0"/>
                <a:ea typeface="宋体" panose="02010600030101010101" pitchFamily="2" charset="-122"/>
                <a:sym typeface="+mn-ea"/>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坐标轴旋转</a:t>
            </a:r>
          </a:p>
          <a:p>
            <a:endParaRPr lang="zh-CN" altLang="en-US" sz="1700" dirty="0">
              <a:solidFill>
                <a:srgbClr val="070707"/>
              </a:solidFill>
              <a:latin typeface="Calibri" panose="020F0502020204030204" charset="0"/>
              <a:ea typeface="宋体" panose="02010600030101010101" pitchFamily="2" charset="-122"/>
              <a:sym typeface="+mn-ea"/>
            </a:endParaRPr>
          </a:p>
        </p:txBody>
      </p:sp>
      <p:pic>
        <p:nvPicPr>
          <p:cNvPr id="3" name="图片 2">
            <a:extLst>
              <a:ext uri="{FF2B5EF4-FFF2-40B4-BE49-F238E27FC236}">
                <a16:creationId xmlns:a16="http://schemas.microsoft.com/office/drawing/2014/main" xmlns="" id="{61A2570B-880A-92F0-7F69-8CBBC53400F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65580" y="3556890"/>
            <a:ext cx="2546350" cy="2073910"/>
          </a:xfrm>
          <a:prstGeom prst="rect">
            <a:avLst/>
          </a:prstGeom>
        </p:spPr>
      </p:pic>
      <p:pic>
        <p:nvPicPr>
          <p:cNvPr id="4" name="图片 3">
            <a:extLst>
              <a:ext uri="{FF2B5EF4-FFF2-40B4-BE49-F238E27FC236}">
                <a16:creationId xmlns:a16="http://schemas.microsoft.com/office/drawing/2014/main" xmlns="" id="{5D1F0F81-4D0A-04DE-AE50-E1C214CFD1C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24045" y="3684747"/>
            <a:ext cx="2908935" cy="2070100"/>
          </a:xfrm>
          <a:prstGeom prst="rect">
            <a:avLst/>
          </a:prstGeom>
        </p:spPr>
      </p:pic>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2" name="文本框 1"/>
          <p:cNvSpPr txBox="1"/>
          <p:nvPr/>
        </p:nvSpPr>
        <p:spPr>
          <a:xfrm>
            <a:off x="323215" y="1268730"/>
            <a:ext cx="8605520" cy="2280285"/>
          </a:xfrm>
          <a:prstGeom prst="rect">
            <a:avLst/>
          </a:prstGeom>
          <a:noFill/>
        </p:spPr>
        <p:txBody>
          <a:bodyPr wrap="square" rtlCol="0" anchor="t">
            <a:noAutofit/>
          </a:bodyPr>
          <a:lstStyle/>
          <a:p>
            <a:pPr marL="0" indent="0">
              <a:lnSpc>
                <a:spcPct val="150000"/>
              </a:lnSpc>
            </a:pP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在“MCS 铣削”对话框中的“安全设置”模块的安全设置选项，选择“平面”选项。点击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图标，弹出“平面”对话框，选择图3-2-7所示的零件顶面，在距离对话框输入值5。点击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完成安全平面的设置。</a:t>
            </a:r>
          </a:p>
        </p:txBody>
      </p:sp>
      <p:pic>
        <p:nvPicPr>
          <p:cNvPr id="27" name="图片 27"/>
          <p:cNvPicPr>
            <a:picLocks noChangeAspect="1"/>
          </p:cNvPicPr>
          <p:nvPr>
            <p:custDataLst>
              <p:tags r:id="rId1"/>
            </p:custDataLst>
          </p:nvPr>
        </p:nvPicPr>
        <p:blipFill>
          <a:blip r:embed="rId4"/>
          <a:stretch>
            <a:fillRect/>
          </a:stretch>
        </p:blipFill>
        <p:spPr>
          <a:xfrm>
            <a:off x="1763395" y="2277110"/>
            <a:ext cx="552450" cy="266700"/>
          </a:xfrm>
          <a:prstGeom prst="rect">
            <a:avLst/>
          </a:prstGeom>
        </p:spPr>
      </p:pic>
      <p:pic>
        <p:nvPicPr>
          <p:cNvPr id="26" name="图片 26"/>
          <p:cNvPicPr>
            <a:picLocks noChangeAspect="1"/>
          </p:cNvPicPr>
          <p:nvPr>
            <p:custDataLst>
              <p:tags r:id="rId2"/>
            </p:custDataLst>
          </p:nvPr>
        </p:nvPicPr>
        <p:blipFill>
          <a:blip r:embed="rId5"/>
          <a:stretch>
            <a:fillRect/>
          </a:stretch>
        </p:blipFill>
        <p:spPr>
          <a:xfrm>
            <a:off x="971550" y="1845310"/>
            <a:ext cx="381000" cy="381000"/>
          </a:xfrm>
          <a:prstGeom prst="rect">
            <a:avLst/>
          </a:prstGeom>
        </p:spPr>
      </p:pic>
      <p:sp>
        <p:nvSpPr>
          <p:cNvPr id="113" name="文本框 112"/>
          <p:cNvSpPr txBox="1"/>
          <p:nvPr/>
        </p:nvSpPr>
        <p:spPr>
          <a:xfrm>
            <a:off x="1907540" y="5085080"/>
            <a:ext cx="4058920" cy="368300"/>
          </a:xfrm>
          <a:prstGeom prst="rect">
            <a:avLst/>
          </a:prstGeom>
          <a:noFill/>
          <a:ln w="9525">
            <a:noFill/>
          </a:ln>
        </p:spPr>
        <p:txBody>
          <a:bodyPr wrap="square">
            <a:spAutoFit/>
          </a:bodyPr>
          <a:lstStyle/>
          <a:p>
            <a:pPr marL="0" indent="1066800" algn="l"/>
            <a:r>
              <a:rPr lang="zh-CN" sz="1800" b="0" dirty="0">
                <a:solidFill>
                  <a:srgbClr val="070707"/>
                </a:solidFill>
                <a:latin typeface="Calibri" panose="020F0502020204030204" charset="0"/>
                <a:ea typeface="宋体" panose="02010600030101010101" pitchFamily="2" charset="-122"/>
              </a:rPr>
              <a:t>图</a:t>
            </a:r>
            <a:r>
              <a:rPr lang="en-US" sz="1800" b="0" dirty="0">
                <a:solidFill>
                  <a:srgbClr val="070707"/>
                </a:solidFill>
                <a:latin typeface="Calibri" panose="020F0502020204030204" charset="0"/>
                <a:ea typeface="宋体" panose="02010600030101010101" pitchFamily="2" charset="-122"/>
              </a:rPr>
              <a:t>4-2-7 </a:t>
            </a:r>
            <a:r>
              <a:rPr lang="zh-CN" sz="1800" b="0" dirty="0">
                <a:solidFill>
                  <a:srgbClr val="070707"/>
                </a:solidFill>
                <a:latin typeface="Calibri" panose="020F0502020204030204" charset="0"/>
                <a:ea typeface="宋体" panose="02010600030101010101" pitchFamily="2" charset="-122"/>
              </a:rPr>
              <a:t>安全平面的设置</a:t>
            </a:r>
            <a:endParaRPr lang="zh-CN" altLang="en-US" sz="1800" b="0" dirty="0">
              <a:solidFill>
                <a:srgbClr val="070707"/>
              </a:solidFill>
              <a:latin typeface="Calibri" panose="020F0502020204030204" charset="0"/>
              <a:ea typeface="宋体" panose="02010600030101010101" pitchFamily="2" charset="-122"/>
            </a:endParaRPr>
          </a:p>
        </p:txBody>
      </p:sp>
      <p:pic>
        <p:nvPicPr>
          <p:cNvPr id="3" name="图片 2">
            <a:extLst>
              <a:ext uri="{FF2B5EF4-FFF2-40B4-BE49-F238E27FC236}">
                <a16:creationId xmlns:a16="http://schemas.microsoft.com/office/drawing/2014/main" xmlns="" id="{9E91DE80-EEC5-79F9-0F3A-1BC9B5A227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31110" y="2645604"/>
            <a:ext cx="3435350" cy="2263140"/>
          </a:xfrm>
          <a:prstGeom prst="rect">
            <a:avLst/>
          </a:prstGeom>
        </p:spPr>
      </p:pic>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113" name="文本框 112"/>
          <p:cNvSpPr txBox="1"/>
          <p:nvPr/>
        </p:nvSpPr>
        <p:spPr>
          <a:xfrm>
            <a:off x="258445" y="1197610"/>
            <a:ext cx="8674100" cy="5022914"/>
          </a:xfrm>
          <a:prstGeom prst="rect">
            <a:avLst/>
          </a:prstGeom>
          <a:noFill/>
          <a:ln w="9525">
            <a:noFill/>
          </a:ln>
        </p:spPr>
        <p:txBody>
          <a:bodyPr wrap="square">
            <a:spAutoFit/>
          </a:bodyPr>
          <a:lstStyle/>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3.</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创建毛坯几何体</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（1） 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图标中的“+”，展开列表。双击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图标，弹出“工件”对话框。</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（2）点击指定部件</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图标，弹出“部件几何体”对话框，选取加工零件作为加工最终部件，并按</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返回“工件”对话框。</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（3）点击指定毛坯</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图标，弹出“毛坯几何体”对话框，点击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对话框右侧的图标，选取</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选项，点击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返回“工件”对话框。</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（4）点击显示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图标，观察设置的部件和毛坯是否符合要求，如图</a:t>
            </a:r>
            <a:r>
              <a:rPr lang="en-US" altLang="zh-CN" sz="1800" b="1" kern="0" dirty="0">
                <a:solidFill>
                  <a:schemeClr val="hlink"/>
                </a:solidFill>
                <a:latin typeface="Times New Roman" panose="02020603050405020304" charset="0"/>
                <a:cs typeface="Times New Roman" panose="02020603050405020304" charset="0"/>
              </a:rPr>
              <a:t>4</a:t>
            </a:r>
            <a:r>
              <a:rPr lang="zh-CN" altLang="en-US" sz="1800" b="1" kern="0" dirty="0">
                <a:solidFill>
                  <a:schemeClr val="hlink"/>
                </a:solidFill>
                <a:latin typeface="Times New Roman" panose="02020603050405020304" charset="0"/>
                <a:cs typeface="Times New Roman" panose="02020603050405020304" charset="0"/>
              </a:rPr>
              <a:t>-2-8所示。</a:t>
            </a: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28" name="图片 28"/>
          <p:cNvPicPr>
            <a:picLocks noChangeAspect="1"/>
          </p:cNvPicPr>
          <p:nvPr>
            <p:custDataLst>
              <p:tags r:id="rId1"/>
            </p:custDataLst>
          </p:nvPr>
        </p:nvPicPr>
        <p:blipFill>
          <a:blip r:embed="rId11"/>
          <a:stretch>
            <a:fillRect/>
          </a:stretch>
        </p:blipFill>
        <p:spPr>
          <a:xfrm>
            <a:off x="1547495" y="1772920"/>
            <a:ext cx="929640" cy="144780"/>
          </a:xfrm>
          <a:prstGeom prst="rect">
            <a:avLst/>
          </a:prstGeom>
        </p:spPr>
      </p:pic>
      <p:pic>
        <p:nvPicPr>
          <p:cNvPr id="30" name="图片 30"/>
          <p:cNvPicPr>
            <a:picLocks noChangeAspect="1"/>
          </p:cNvPicPr>
          <p:nvPr>
            <p:custDataLst>
              <p:tags r:id="rId2"/>
            </p:custDataLst>
          </p:nvPr>
        </p:nvPicPr>
        <p:blipFill>
          <a:blip r:embed="rId12"/>
          <a:stretch>
            <a:fillRect/>
          </a:stretch>
        </p:blipFill>
        <p:spPr>
          <a:xfrm>
            <a:off x="5579745" y="1765300"/>
            <a:ext cx="975360" cy="152400"/>
          </a:xfrm>
          <a:prstGeom prst="rect">
            <a:avLst/>
          </a:prstGeom>
        </p:spPr>
      </p:pic>
      <p:pic>
        <p:nvPicPr>
          <p:cNvPr id="31" name="图片 31"/>
          <p:cNvPicPr>
            <a:picLocks noChangeAspect="1"/>
          </p:cNvPicPr>
          <p:nvPr>
            <p:custDataLst>
              <p:tags r:id="rId3"/>
            </p:custDataLst>
          </p:nvPr>
        </p:nvPicPr>
        <p:blipFill>
          <a:blip r:embed="rId13"/>
          <a:stretch>
            <a:fillRect/>
          </a:stretch>
        </p:blipFill>
        <p:spPr>
          <a:xfrm>
            <a:off x="2339975" y="2421255"/>
            <a:ext cx="360000" cy="360000"/>
          </a:xfrm>
          <a:prstGeom prst="rect">
            <a:avLst/>
          </a:prstGeom>
        </p:spPr>
      </p:pic>
      <p:pic>
        <p:nvPicPr>
          <p:cNvPr id="32" name="图片 32"/>
          <p:cNvPicPr>
            <a:picLocks noChangeAspect="1"/>
          </p:cNvPicPr>
          <p:nvPr>
            <p:custDataLst>
              <p:tags r:id="rId4"/>
            </p:custDataLst>
          </p:nvPr>
        </p:nvPicPr>
        <p:blipFill>
          <a:blip r:embed="rId14"/>
          <a:stretch>
            <a:fillRect/>
          </a:stretch>
        </p:blipFill>
        <p:spPr>
          <a:xfrm>
            <a:off x="1763395" y="2853055"/>
            <a:ext cx="487680" cy="236220"/>
          </a:xfrm>
          <a:prstGeom prst="rect">
            <a:avLst/>
          </a:prstGeom>
        </p:spPr>
      </p:pic>
      <p:pic>
        <p:nvPicPr>
          <p:cNvPr id="33" name="图片 33"/>
          <p:cNvPicPr>
            <a:picLocks noChangeAspect="1"/>
          </p:cNvPicPr>
          <p:nvPr>
            <p:custDataLst>
              <p:tags r:id="rId5"/>
            </p:custDataLst>
          </p:nvPr>
        </p:nvPicPr>
        <p:blipFill>
          <a:blip r:embed="rId15"/>
          <a:stretch>
            <a:fillRect/>
          </a:stretch>
        </p:blipFill>
        <p:spPr>
          <a:xfrm>
            <a:off x="2364740" y="3141345"/>
            <a:ext cx="360000" cy="360000"/>
          </a:xfrm>
          <a:prstGeom prst="rect">
            <a:avLst/>
          </a:prstGeom>
        </p:spPr>
      </p:pic>
      <p:pic>
        <p:nvPicPr>
          <p:cNvPr id="34" name="图片 34"/>
          <p:cNvPicPr>
            <a:picLocks noChangeAspect="1"/>
          </p:cNvPicPr>
          <p:nvPr>
            <p:custDataLst>
              <p:tags r:id="rId6"/>
            </p:custDataLst>
          </p:nvPr>
        </p:nvPicPr>
        <p:blipFill>
          <a:blip r:embed="rId16"/>
          <a:srcRect r="79486"/>
          <a:stretch>
            <a:fillRect/>
          </a:stretch>
        </p:blipFill>
        <p:spPr>
          <a:xfrm>
            <a:off x="6731635" y="3266440"/>
            <a:ext cx="603250" cy="234950"/>
          </a:xfrm>
          <a:prstGeom prst="rect">
            <a:avLst/>
          </a:prstGeom>
          <a:ln>
            <a:noFill/>
          </a:ln>
        </p:spPr>
      </p:pic>
      <p:pic>
        <p:nvPicPr>
          <p:cNvPr id="36" name="图片 36"/>
          <p:cNvPicPr>
            <a:picLocks noChangeAspect="1"/>
          </p:cNvPicPr>
          <p:nvPr>
            <p:custDataLst>
              <p:tags r:id="rId7"/>
            </p:custDataLst>
          </p:nvPr>
        </p:nvPicPr>
        <p:blipFill>
          <a:blip r:embed="rId17"/>
          <a:srcRect r="77163"/>
          <a:stretch>
            <a:fillRect/>
          </a:stretch>
        </p:blipFill>
        <p:spPr>
          <a:xfrm>
            <a:off x="1547495" y="3644900"/>
            <a:ext cx="609600" cy="241300"/>
          </a:xfrm>
          <a:prstGeom prst="rect">
            <a:avLst/>
          </a:prstGeom>
          <a:ln>
            <a:noFill/>
          </a:ln>
        </p:spPr>
      </p:pic>
      <p:pic>
        <p:nvPicPr>
          <p:cNvPr id="37" name="图片 37"/>
          <p:cNvPicPr>
            <a:picLocks noChangeAspect="1"/>
          </p:cNvPicPr>
          <p:nvPr>
            <p:custDataLst>
              <p:tags r:id="rId8"/>
            </p:custDataLst>
          </p:nvPr>
        </p:nvPicPr>
        <p:blipFill>
          <a:blip r:embed="rId18"/>
          <a:stretch>
            <a:fillRect/>
          </a:stretch>
        </p:blipFill>
        <p:spPr>
          <a:xfrm>
            <a:off x="3347720" y="3649980"/>
            <a:ext cx="487680" cy="236220"/>
          </a:xfrm>
          <a:prstGeom prst="rect">
            <a:avLst/>
          </a:prstGeom>
        </p:spPr>
      </p:pic>
      <p:pic>
        <p:nvPicPr>
          <p:cNvPr id="38" name="图片 38"/>
          <p:cNvPicPr>
            <a:picLocks noChangeAspect="1"/>
          </p:cNvPicPr>
          <p:nvPr>
            <p:custDataLst>
              <p:tags r:id="rId9"/>
            </p:custDataLst>
          </p:nvPr>
        </p:nvPicPr>
        <p:blipFill>
          <a:blip r:embed="rId19"/>
          <a:stretch>
            <a:fillRect/>
          </a:stretch>
        </p:blipFill>
        <p:spPr>
          <a:xfrm>
            <a:off x="1907540" y="4004945"/>
            <a:ext cx="360000" cy="360000"/>
          </a:xfrm>
          <a:prstGeom prst="rect">
            <a:avLst/>
          </a:prstGeom>
        </p:spPr>
      </p:pic>
      <p:sp>
        <p:nvSpPr>
          <p:cNvPr id="2" name="文本框 1"/>
          <p:cNvSpPr txBox="1"/>
          <p:nvPr/>
        </p:nvSpPr>
        <p:spPr>
          <a:xfrm>
            <a:off x="2915920" y="6093460"/>
            <a:ext cx="2496820" cy="415435"/>
          </a:xfrm>
          <a:prstGeom prst="rect">
            <a:avLst/>
          </a:prstGeom>
          <a:noFill/>
        </p:spPr>
        <p:txBody>
          <a:bodyPr wrap="square" rtlCol="0" anchor="t">
            <a:spAutoFit/>
          </a:bodyPr>
          <a:lstStyle/>
          <a:p>
            <a:pPr marL="0" indent="0">
              <a:lnSpc>
                <a:spcPct val="140000"/>
              </a:lnSpc>
            </a:pPr>
            <a:r>
              <a:rPr lang="zh-CN" altLang="en-US" sz="1700" b="1" kern="0" dirty="0">
                <a:solidFill>
                  <a:srgbClr val="070707"/>
                </a:solidFill>
                <a:latin typeface="Times New Roman" panose="02020603050405020304" charset="0"/>
                <a:cs typeface="Times New Roman" panose="02020603050405020304" charset="0"/>
                <a:sym typeface="+mn-ea"/>
              </a:rPr>
              <a:t>图</a:t>
            </a:r>
            <a:r>
              <a:rPr lang="en-US" altLang="zh-CN" sz="1700" b="1" kern="0" dirty="0">
                <a:solidFill>
                  <a:srgbClr val="070707"/>
                </a:solidFill>
                <a:latin typeface="Times New Roman" panose="02020603050405020304" charset="0"/>
                <a:cs typeface="Times New Roman" panose="02020603050405020304" charset="0"/>
                <a:sym typeface="+mn-ea"/>
              </a:rPr>
              <a:t>4</a:t>
            </a:r>
            <a:r>
              <a:rPr lang="zh-CN" altLang="en-US" sz="1700" b="1" kern="0" dirty="0">
                <a:solidFill>
                  <a:srgbClr val="070707"/>
                </a:solidFill>
                <a:latin typeface="Times New Roman" panose="02020603050405020304" charset="0"/>
                <a:cs typeface="Times New Roman" panose="02020603050405020304" charset="0"/>
                <a:sym typeface="+mn-ea"/>
              </a:rPr>
              <a:t>-2-8 毛坯几何体</a:t>
            </a:r>
          </a:p>
        </p:txBody>
      </p:sp>
      <p:pic>
        <p:nvPicPr>
          <p:cNvPr id="3" name="图片 2">
            <a:extLst>
              <a:ext uri="{FF2B5EF4-FFF2-40B4-BE49-F238E27FC236}">
                <a16:creationId xmlns:a16="http://schemas.microsoft.com/office/drawing/2014/main" xmlns="" id="{BC3B1D9D-81B2-D2B5-004E-C518CF2550B0}"/>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2847369" y="4293096"/>
            <a:ext cx="2101919" cy="1970013"/>
          </a:xfrm>
          <a:prstGeom prst="rect">
            <a:avLst/>
          </a:prstGeom>
        </p:spPr>
      </p:pic>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113" name="文本框 112"/>
          <p:cNvSpPr txBox="1"/>
          <p:nvPr/>
        </p:nvSpPr>
        <p:spPr>
          <a:xfrm>
            <a:off x="323850" y="1269365"/>
            <a:ext cx="8592820" cy="4524315"/>
          </a:xfrm>
          <a:prstGeom prst="rect">
            <a:avLst/>
          </a:prstGeom>
          <a:noFill/>
          <a:ln w="9525">
            <a:noFill/>
          </a:ln>
        </p:spPr>
        <p:txBody>
          <a:bodyPr wrap="square">
            <a:spAutoFit/>
          </a:bodyPr>
          <a:lstStyle/>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4.</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刀具创建</a:t>
            </a: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（1） 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图标，进入“创建刀具”界面，</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选择刀具子类型中的中心钻</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en-US" sz="1800" b="1" kern="0" dirty="0">
                <a:solidFill>
                  <a:schemeClr val="hlink"/>
                </a:solidFill>
                <a:latin typeface="Times New Roman" panose="02020603050405020304" charset="0"/>
                <a:cs typeface="Times New Roman" panose="02020603050405020304" charset="0"/>
              </a:rPr>
              <a:t>，在名称对话框输入</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中心钻的直径大小“</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C6</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”作为名称</a:t>
            </a:r>
            <a:r>
              <a:rPr lang="zh-CN" altLang="en-US" sz="1800" b="1" kern="0" dirty="0">
                <a:solidFill>
                  <a:schemeClr val="hlink"/>
                </a:solidFill>
                <a:latin typeface="Times New Roman" panose="02020603050405020304" charset="0"/>
                <a:cs typeface="Times New Roman" panose="02020603050405020304" charset="0"/>
              </a:rPr>
              <a:t>，点击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进入“铣刀 参数”对话框界面。</a:t>
            </a: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（2）设置如图</a:t>
            </a:r>
            <a:r>
              <a:rPr lang="en-US" altLang="zh-CN" sz="1800" b="1" kern="0" dirty="0">
                <a:solidFill>
                  <a:schemeClr val="hlink"/>
                </a:solidFill>
                <a:latin typeface="Times New Roman" panose="02020603050405020304" charset="0"/>
                <a:cs typeface="Times New Roman" panose="02020603050405020304" charset="0"/>
              </a:rPr>
              <a:t>4</a:t>
            </a:r>
            <a:r>
              <a:rPr lang="zh-CN" altLang="en-US" sz="1800" b="1" kern="0" dirty="0">
                <a:solidFill>
                  <a:schemeClr val="hlink"/>
                </a:solidFill>
                <a:latin typeface="Times New Roman" panose="02020603050405020304" charset="0"/>
                <a:cs typeface="Times New Roman" panose="02020603050405020304" charset="0"/>
              </a:rPr>
              <a:t>-2-9的刀具参数。在尺寸对话框中的“直径”填入“</a:t>
            </a:r>
            <a:r>
              <a:rPr lang="en-US" altLang="zh-CN" sz="1800" b="1" kern="0" dirty="0">
                <a:solidFill>
                  <a:schemeClr val="hlink"/>
                </a:solidFill>
                <a:latin typeface="Times New Roman" panose="02020603050405020304" charset="0"/>
                <a:cs typeface="Times New Roman" panose="02020603050405020304" charset="0"/>
              </a:rPr>
              <a:t>6</a:t>
            </a:r>
            <a:r>
              <a:rPr lang="zh-CN" altLang="en-US" sz="1800" b="1" kern="0" dirty="0">
                <a:solidFill>
                  <a:schemeClr val="hlink"/>
                </a:solidFill>
                <a:latin typeface="Times New Roman" panose="02020603050405020304" charset="0"/>
                <a:cs typeface="Times New Roman" panose="02020603050405020304" charset="0"/>
              </a:rPr>
              <a:t>”，在编号对话框中“刀具号”，“补偿寄存器”，“刀具补偿寄存器”，填入“1”，点击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完成刀具建立。</a:t>
            </a: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40" name="图片 40"/>
          <p:cNvPicPr>
            <a:picLocks noChangeAspect="1"/>
          </p:cNvPicPr>
          <p:nvPr>
            <p:custDataLst>
              <p:tags r:id="rId1"/>
            </p:custDataLst>
          </p:nvPr>
        </p:nvPicPr>
        <p:blipFill>
          <a:blip r:embed="rId5"/>
          <a:stretch>
            <a:fillRect/>
          </a:stretch>
        </p:blipFill>
        <p:spPr>
          <a:xfrm>
            <a:off x="1619568" y="1772603"/>
            <a:ext cx="415925" cy="354965"/>
          </a:xfrm>
          <a:prstGeom prst="rect">
            <a:avLst/>
          </a:prstGeom>
        </p:spPr>
      </p:pic>
      <p:pic>
        <p:nvPicPr>
          <p:cNvPr id="42" name="图片 42"/>
          <p:cNvPicPr>
            <a:picLocks noChangeAspect="1"/>
          </p:cNvPicPr>
          <p:nvPr>
            <p:custDataLst>
              <p:tags r:id="rId2"/>
            </p:custDataLst>
          </p:nvPr>
        </p:nvPicPr>
        <p:blipFill>
          <a:blip r:embed="rId6"/>
          <a:stretch>
            <a:fillRect/>
          </a:stretch>
        </p:blipFill>
        <p:spPr>
          <a:xfrm>
            <a:off x="6156176" y="2222137"/>
            <a:ext cx="487680" cy="236220"/>
          </a:xfrm>
          <a:prstGeom prst="rect">
            <a:avLst/>
          </a:prstGeom>
        </p:spPr>
      </p:pic>
      <p:pic>
        <p:nvPicPr>
          <p:cNvPr id="2" name="图片 42"/>
          <p:cNvPicPr>
            <a:picLocks noChangeAspect="1"/>
          </p:cNvPicPr>
          <p:nvPr>
            <p:custDataLst>
              <p:tags r:id="rId3"/>
            </p:custDataLst>
          </p:nvPr>
        </p:nvPicPr>
        <p:blipFill>
          <a:blip r:embed="rId6"/>
          <a:stretch>
            <a:fillRect/>
          </a:stretch>
        </p:blipFill>
        <p:spPr>
          <a:xfrm>
            <a:off x="7236460" y="3501390"/>
            <a:ext cx="487680" cy="236220"/>
          </a:xfrm>
          <a:prstGeom prst="rect">
            <a:avLst/>
          </a:prstGeom>
        </p:spPr>
      </p:pic>
      <p:sp>
        <p:nvSpPr>
          <p:cNvPr id="3" name="文本框 2"/>
          <p:cNvSpPr txBox="1"/>
          <p:nvPr/>
        </p:nvSpPr>
        <p:spPr>
          <a:xfrm>
            <a:off x="2339975" y="6092825"/>
            <a:ext cx="5080000" cy="368300"/>
          </a:xfrm>
          <a:prstGeom prst="rect">
            <a:avLst/>
          </a:prstGeom>
          <a:noFill/>
          <a:ln w="9525">
            <a:noFill/>
          </a:ln>
        </p:spPr>
        <p:txBody>
          <a:bodyPr>
            <a:spAutoFit/>
          </a:bodyPr>
          <a:lstStyle/>
          <a:p>
            <a:pPr marL="0" indent="0" algn="ctr"/>
            <a:r>
              <a:rPr lang="zh-CN" sz="1800" b="0" dirty="0">
                <a:solidFill>
                  <a:srgbClr val="070707"/>
                </a:solidFill>
                <a:latin typeface="Calibri" panose="020F0502020204030204" charset="0"/>
                <a:ea typeface="宋体" panose="02010600030101010101" pitchFamily="2" charset="-122"/>
              </a:rPr>
              <a:t>图</a:t>
            </a:r>
            <a:r>
              <a:rPr lang="en-US" sz="1800" b="0" dirty="0">
                <a:solidFill>
                  <a:srgbClr val="070707"/>
                </a:solidFill>
                <a:latin typeface="Calibri" panose="020F0502020204030204" charset="0"/>
                <a:ea typeface="宋体" panose="02010600030101010101" pitchFamily="2" charset="-122"/>
              </a:rPr>
              <a:t>4-2-9 </a:t>
            </a:r>
            <a:r>
              <a:rPr lang="zh-CN" sz="1800" b="0" dirty="0">
                <a:solidFill>
                  <a:srgbClr val="070707"/>
                </a:solidFill>
                <a:latin typeface="Calibri" panose="020F0502020204030204" charset="0"/>
                <a:ea typeface="宋体" panose="02010600030101010101" pitchFamily="2" charset="-122"/>
              </a:rPr>
              <a:t>刀具参数</a:t>
            </a:r>
            <a:endParaRPr lang="zh-CN" altLang="en-US" sz="1800" b="0" dirty="0">
              <a:solidFill>
                <a:srgbClr val="070707"/>
              </a:solidFill>
              <a:latin typeface="Calibri" panose="020F0502020204030204" charset="0"/>
              <a:ea typeface="宋体" panose="02010600030101010101" pitchFamily="2" charset="-122"/>
            </a:endParaRPr>
          </a:p>
        </p:txBody>
      </p:sp>
      <p:pic>
        <p:nvPicPr>
          <p:cNvPr id="4" name="图片 3">
            <a:extLst>
              <a:ext uri="{FF2B5EF4-FFF2-40B4-BE49-F238E27FC236}">
                <a16:creationId xmlns:a16="http://schemas.microsoft.com/office/drawing/2014/main" xmlns="" id="{1F750802-1209-924C-53F3-D4C977BA541D}"/>
              </a:ext>
            </a:extLst>
          </p:cNvPr>
          <p:cNvPicPr>
            <a:picLocks noChangeAspect="1"/>
          </p:cNvPicPr>
          <p:nvPr/>
        </p:nvPicPr>
        <p:blipFill>
          <a:blip r:embed="rId7"/>
          <a:stretch>
            <a:fillRect/>
          </a:stretch>
        </p:blipFill>
        <p:spPr>
          <a:xfrm>
            <a:off x="7904843" y="1883728"/>
            <a:ext cx="243840" cy="243840"/>
          </a:xfrm>
          <a:prstGeom prst="rect">
            <a:avLst/>
          </a:prstGeom>
        </p:spPr>
      </p:pic>
      <p:pic>
        <p:nvPicPr>
          <p:cNvPr id="6" name="图片 5">
            <a:extLst>
              <a:ext uri="{FF2B5EF4-FFF2-40B4-BE49-F238E27FC236}">
                <a16:creationId xmlns:a16="http://schemas.microsoft.com/office/drawing/2014/main" xmlns="" id="{FD1591F2-3E6B-9E17-2636-375B69465794}"/>
              </a:ext>
            </a:extLst>
          </p:cNvPr>
          <p:cNvPicPr>
            <a:picLocks noChangeAspect="1"/>
          </p:cNvPicPr>
          <p:nvPr/>
        </p:nvPicPr>
        <p:blipFill rotWithShape="1">
          <a:blip r:embed="rId8">
            <a:extLst>
              <a:ext uri="{28A0092B-C50C-407E-A947-70E740481C1C}">
                <a14:useLocalDpi xmlns:a14="http://schemas.microsoft.com/office/drawing/2010/main" val="0"/>
              </a:ext>
            </a:extLst>
          </a:blip>
          <a:srcRect t="14635"/>
          <a:stretch/>
        </p:blipFill>
        <p:spPr bwMode="auto">
          <a:xfrm>
            <a:off x="2129064" y="3856990"/>
            <a:ext cx="2203450" cy="2141855"/>
          </a:xfrm>
          <a:prstGeom prst="rect">
            <a:avLst/>
          </a:prstGeom>
          <a:ln>
            <a:noFill/>
          </a:ln>
          <a:extLst>
            <a:ext uri="{53640926-AAD7-44D8-BBD7-CCE9431645EC}">
              <a14:shadowObscured xmlns:a14="http://schemas.microsoft.com/office/drawing/2010/main"/>
            </a:ext>
          </a:extLst>
        </p:spPr>
      </p:pic>
      <p:pic>
        <p:nvPicPr>
          <p:cNvPr id="7" name="图片 6">
            <a:extLst>
              <a:ext uri="{FF2B5EF4-FFF2-40B4-BE49-F238E27FC236}">
                <a16:creationId xmlns:a16="http://schemas.microsoft.com/office/drawing/2014/main" xmlns="" id="{D57F49A8-9AD5-E76E-DE3F-98697979211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36434" y="3883569"/>
            <a:ext cx="2330450" cy="2135505"/>
          </a:xfrm>
          <a:prstGeom prst="rect">
            <a:avLst/>
          </a:prstGeom>
        </p:spPr>
      </p:pic>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113" name="文本框 112"/>
          <p:cNvSpPr txBox="1"/>
          <p:nvPr/>
        </p:nvSpPr>
        <p:spPr>
          <a:xfrm>
            <a:off x="251460" y="1213485"/>
            <a:ext cx="8676640" cy="2764090"/>
          </a:xfrm>
          <a:prstGeom prst="rect">
            <a:avLst/>
          </a:prstGeom>
          <a:noFill/>
          <a:ln w="9525">
            <a:noFill/>
          </a:ln>
        </p:spPr>
        <p:txBody>
          <a:bodyPr wrap="square">
            <a:spAutoFit/>
          </a:bodyPr>
          <a:lstStyle/>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5.</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创建</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定心钻</a:t>
            </a:r>
            <a:r>
              <a:rPr lang="zh-CN" altLang="en-US" sz="1800" b="1" kern="0" dirty="0">
                <a:solidFill>
                  <a:schemeClr val="hlink"/>
                </a:solidFill>
                <a:latin typeface="Times New Roman" panose="02020603050405020304" charset="0"/>
                <a:cs typeface="Times New Roman" panose="02020603050405020304" charset="0"/>
              </a:rPr>
              <a:t>加工工序</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（1）点击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图标，弹出“创建工序”对话框，在工序子类型中选择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定心钻</a:t>
            </a:r>
            <a:r>
              <a:rPr lang="zh-CN" altLang="en-US" sz="1800" b="1" kern="0" dirty="0">
                <a:solidFill>
                  <a:schemeClr val="hlink"/>
                </a:solidFill>
                <a:latin typeface="Times New Roman" panose="02020603050405020304" charset="0"/>
                <a:cs typeface="Times New Roman" panose="02020603050405020304" charset="0"/>
              </a:rPr>
              <a:t>工序。</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（2）如图</a:t>
            </a:r>
            <a:r>
              <a:rPr lang="en-US" altLang="zh-CN" sz="1800" b="1" kern="0" dirty="0">
                <a:solidFill>
                  <a:schemeClr val="hlink"/>
                </a:solidFill>
                <a:latin typeface="Times New Roman" panose="02020603050405020304" charset="0"/>
                <a:cs typeface="Times New Roman" panose="02020603050405020304" charset="0"/>
              </a:rPr>
              <a:t>4</a:t>
            </a:r>
            <a:r>
              <a:rPr lang="zh-CN" altLang="en-US" sz="1800" b="1" kern="0" dirty="0">
                <a:solidFill>
                  <a:schemeClr val="hlink"/>
                </a:solidFill>
                <a:latin typeface="Times New Roman" panose="02020603050405020304" charset="0"/>
                <a:cs typeface="Times New Roman" panose="02020603050405020304" charset="0"/>
              </a:rPr>
              <a:t>-2-10，在位置对话框中选择“程序”对话框为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，“刀具”对话框为</a:t>
            </a:r>
            <a:r>
              <a:rPr lang="en-US" altLang="zh-CN" sz="1800" b="1" kern="0" dirty="0">
                <a:solidFill>
                  <a:schemeClr val="hlink"/>
                </a:solidFill>
                <a:latin typeface="Times New Roman" panose="02020603050405020304" charset="0"/>
                <a:cs typeface="Times New Roman" panose="02020603050405020304" charset="0"/>
              </a:rPr>
              <a:t>   </a:t>
            </a:r>
          </a:p>
          <a:p>
            <a:pPr marL="0" indent="0">
              <a:lnSpc>
                <a:spcPct val="140000"/>
              </a:lnSpc>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，“几何体”对话框为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，“方法”对话框为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，点</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进入“型腔铣”对话框界面，如图</a:t>
            </a:r>
            <a:r>
              <a:rPr lang="en-US" altLang="zh-CN" sz="1800" b="1" kern="0" dirty="0">
                <a:solidFill>
                  <a:schemeClr val="hlink"/>
                </a:solidFill>
                <a:latin typeface="Times New Roman" panose="02020603050405020304" charset="0"/>
                <a:cs typeface="Times New Roman" panose="02020603050405020304" charset="0"/>
              </a:rPr>
              <a:t>4</a:t>
            </a:r>
            <a:r>
              <a:rPr lang="zh-CN" altLang="en-US" sz="1800" b="1" kern="0" dirty="0">
                <a:solidFill>
                  <a:schemeClr val="hlink"/>
                </a:solidFill>
                <a:latin typeface="Times New Roman" panose="02020603050405020304" charset="0"/>
                <a:cs typeface="Times New Roman" panose="02020603050405020304" charset="0"/>
              </a:rPr>
              <a:t>-2-11所示。</a:t>
            </a: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46" name="图片 46"/>
          <p:cNvPicPr>
            <a:picLocks noChangeAspect="1"/>
          </p:cNvPicPr>
          <p:nvPr>
            <p:custDataLst>
              <p:tags r:id="rId1"/>
            </p:custDataLst>
          </p:nvPr>
        </p:nvPicPr>
        <p:blipFill>
          <a:blip r:embed="rId6"/>
          <a:stretch>
            <a:fillRect/>
          </a:stretch>
        </p:blipFill>
        <p:spPr>
          <a:xfrm>
            <a:off x="1403985" y="1772920"/>
            <a:ext cx="406400" cy="312420"/>
          </a:xfrm>
          <a:prstGeom prst="rect">
            <a:avLst/>
          </a:prstGeom>
        </p:spPr>
      </p:pic>
      <p:pic>
        <p:nvPicPr>
          <p:cNvPr id="48" name="图片 48"/>
          <p:cNvPicPr>
            <a:picLocks noChangeAspect="1"/>
          </p:cNvPicPr>
          <p:nvPr>
            <p:custDataLst>
              <p:tags r:id="rId2"/>
            </p:custDataLst>
          </p:nvPr>
        </p:nvPicPr>
        <p:blipFill>
          <a:blip r:embed="rId7"/>
          <a:stretch>
            <a:fillRect/>
          </a:stretch>
        </p:blipFill>
        <p:spPr>
          <a:xfrm>
            <a:off x="5940425" y="2205355"/>
            <a:ext cx="800100" cy="160020"/>
          </a:xfrm>
          <a:prstGeom prst="rect">
            <a:avLst/>
          </a:prstGeom>
        </p:spPr>
      </p:pic>
      <p:pic>
        <p:nvPicPr>
          <p:cNvPr id="50" name="图片 50"/>
          <p:cNvPicPr>
            <a:picLocks noChangeAspect="1"/>
          </p:cNvPicPr>
          <p:nvPr>
            <p:custDataLst>
              <p:tags r:id="rId3"/>
            </p:custDataLst>
          </p:nvPr>
        </p:nvPicPr>
        <p:blipFill>
          <a:blip r:embed="rId8"/>
          <a:stretch>
            <a:fillRect/>
          </a:stretch>
        </p:blipFill>
        <p:spPr>
          <a:xfrm>
            <a:off x="3780155" y="2565400"/>
            <a:ext cx="822960" cy="175260"/>
          </a:xfrm>
          <a:prstGeom prst="rect">
            <a:avLst/>
          </a:prstGeom>
        </p:spPr>
      </p:pic>
      <p:pic>
        <p:nvPicPr>
          <p:cNvPr id="52" name="图片 52"/>
          <p:cNvPicPr>
            <a:picLocks noChangeAspect="1"/>
          </p:cNvPicPr>
          <p:nvPr>
            <p:custDataLst>
              <p:tags r:id="rId4"/>
            </p:custDataLst>
          </p:nvPr>
        </p:nvPicPr>
        <p:blipFill>
          <a:blip r:embed="rId9"/>
          <a:stretch>
            <a:fillRect/>
          </a:stretch>
        </p:blipFill>
        <p:spPr>
          <a:xfrm>
            <a:off x="8196489" y="2504440"/>
            <a:ext cx="487680" cy="236220"/>
          </a:xfrm>
          <a:prstGeom prst="rect">
            <a:avLst/>
          </a:prstGeom>
        </p:spPr>
      </p:pic>
      <p:sp>
        <p:nvSpPr>
          <p:cNvPr id="3" name="文本框 2"/>
          <p:cNvSpPr txBox="1"/>
          <p:nvPr/>
        </p:nvSpPr>
        <p:spPr>
          <a:xfrm>
            <a:off x="1763395" y="6161405"/>
            <a:ext cx="2257425" cy="352425"/>
          </a:xfrm>
          <a:prstGeom prst="rect">
            <a:avLst/>
          </a:prstGeom>
          <a:noFill/>
          <a:ln w="9525">
            <a:noFill/>
          </a:ln>
        </p:spPr>
        <p:txBody>
          <a:bodyPr wrap="square">
            <a:spAutoFit/>
          </a:bodyPr>
          <a:lstStyle/>
          <a:p>
            <a:pPr marL="0" indent="0"/>
            <a:r>
              <a:rPr lang="zh-CN" sz="1700" b="0" dirty="0">
                <a:solidFill>
                  <a:srgbClr val="070707"/>
                </a:solidFill>
                <a:ea typeface="宋体" panose="02010600030101010101" pitchFamily="2" charset="-122"/>
              </a:rPr>
              <a:t>图</a:t>
            </a:r>
            <a:r>
              <a:rPr lang="en-US" sz="1700" b="0" dirty="0">
                <a:solidFill>
                  <a:srgbClr val="070707"/>
                </a:solidFill>
                <a:latin typeface="Calibri" panose="020F0502020204030204" charset="0"/>
                <a:ea typeface="宋体" panose="02010600030101010101" pitchFamily="2" charset="-122"/>
              </a:rPr>
              <a:t>4-2-10  </a:t>
            </a:r>
            <a:r>
              <a:rPr lang="zh-CN" sz="1700" b="0" dirty="0">
                <a:solidFill>
                  <a:srgbClr val="070707"/>
                </a:solidFill>
                <a:latin typeface="Calibri" panose="020F0502020204030204" charset="0"/>
                <a:ea typeface="宋体" panose="02010600030101010101" pitchFamily="2" charset="-122"/>
              </a:rPr>
              <a:t>工序选择</a:t>
            </a:r>
            <a:endParaRPr lang="zh-CN" altLang="en-US" sz="1700" b="0" dirty="0">
              <a:solidFill>
                <a:srgbClr val="070707"/>
              </a:solidFill>
              <a:latin typeface="Calibri" panose="020F0502020204030204" charset="0"/>
              <a:ea typeface="宋体" panose="02010600030101010101" pitchFamily="2" charset="-122"/>
            </a:endParaRPr>
          </a:p>
        </p:txBody>
      </p:sp>
      <p:sp>
        <p:nvSpPr>
          <p:cNvPr id="4" name="文本框 3"/>
          <p:cNvSpPr txBox="1"/>
          <p:nvPr/>
        </p:nvSpPr>
        <p:spPr>
          <a:xfrm>
            <a:off x="4422775" y="6165215"/>
            <a:ext cx="2628265" cy="352425"/>
          </a:xfrm>
          <a:prstGeom prst="rect">
            <a:avLst/>
          </a:prstGeom>
          <a:noFill/>
          <a:ln w="9525">
            <a:noFill/>
          </a:ln>
        </p:spPr>
        <p:txBody>
          <a:bodyPr wrap="square">
            <a:spAutoFit/>
          </a:bodyPr>
          <a:lstStyle/>
          <a:p>
            <a:pPr marL="0" indent="0"/>
            <a:r>
              <a:rPr lang="zh-CN" sz="1700" b="0" dirty="0">
                <a:solidFill>
                  <a:srgbClr val="070707"/>
                </a:solidFill>
                <a:latin typeface="Calibri" panose="020F0502020204030204" charset="0"/>
                <a:ea typeface="宋体" panose="02010600030101010101" pitchFamily="2" charset="-122"/>
              </a:rPr>
              <a:t>图</a:t>
            </a:r>
            <a:r>
              <a:rPr lang="en-US" sz="1700" b="0" dirty="0">
                <a:solidFill>
                  <a:srgbClr val="070707"/>
                </a:solidFill>
                <a:latin typeface="Calibri" panose="020F0502020204030204" charset="0"/>
                <a:ea typeface="宋体" panose="02010600030101010101" pitchFamily="2" charset="-122"/>
              </a:rPr>
              <a:t>4-2-11 </a:t>
            </a:r>
            <a:r>
              <a:rPr lang="zh-CN" sz="1700" b="0" dirty="0">
                <a:solidFill>
                  <a:srgbClr val="070707"/>
                </a:solidFill>
                <a:latin typeface="Calibri" panose="020F0502020204030204" charset="0"/>
                <a:ea typeface="宋体" panose="02010600030101010101" pitchFamily="2" charset="-122"/>
              </a:rPr>
              <a:t>底壁铣参数设置</a:t>
            </a:r>
            <a:endParaRPr lang="zh-CN" altLang="en-US" sz="1700" b="0" dirty="0">
              <a:solidFill>
                <a:srgbClr val="070707"/>
              </a:solidFill>
              <a:latin typeface="Calibri" panose="020F0502020204030204" charset="0"/>
              <a:ea typeface="宋体" panose="02010600030101010101" pitchFamily="2" charset="-122"/>
            </a:endParaRPr>
          </a:p>
        </p:txBody>
      </p:sp>
      <p:pic>
        <p:nvPicPr>
          <p:cNvPr id="6" name="图片 5">
            <a:extLst>
              <a:ext uri="{FF2B5EF4-FFF2-40B4-BE49-F238E27FC236}">
                <a16:creationId xmlns:a16="http://schemas.microsoft.com/office/drawing/2014/main" xmlns="" id="{72FC6707-3FB8-D073-0AB9-E485E1158D3B}"/>
              </a:ext>
            </a:extLst>
          </p:cNvPr>
          <p:cNvPicPr>
            <a:picLocks noChangeAspect="1"/>
          </p:cNvPicPr>
          <p:nvPr/>
        </p:nvPicPr>
        <p:blipFill>
          <a:blip r:embed="rId10"/>
          <a:stretch>
            <a:fillRect/>
          </a:stretch>
        </p:blipFill>
        <p:spPr>
          <a:xfrm>
            <a:off x="7164288" y="1743393"/>
            <a:ext cx="243840" cy="243840"/>
          </a:xfrm>
          <a:prstGeom prst="rect">
            <a:avLst/>
          </a:prstGeom>
        </p:spPr>
      </p:pic>
      <p:pic>
        <p:nvPicPr>
          <p:cNvPr id="7" name="图片 6">
            <a:extLst>
              <a:ext uri="{FF2B5EF4-FFF2-40B4-BE49-F238E27FC236}">
                <a16:creationId xmlns:a16="http://schemas.microsoft.com/office/drawing/2014/main" xmlns="" id="{D125E3F3-12C3-18D4-C799-C716668FAFBE}"/>
              </a:ext>
            </a:extLst>
          </p:cNvPr>
          <p:cNvPicPr>
            <a:picLocks noChangeAspect="1"/>
          </p:cNvPicPr>
          <p:nvPr/>
        </p:nvPicPr>
        <p:blipFill>
          <a:blip r:embed="rId11"/>
          <a:stretch>
            <a:fillRect/>
          </a:stretch>
        </p:blipFill>
        <p:spPr>
          <a:xfrm>
            <a:off x="459831" y="2543492"/>
            <a:ext cx="1073150" cy="202565"/>
          </a:xfrm>
          <a:prstGeom prst="rect">
            <a:avLst/>
          </a:prstGeom>
        </p:spPr>
      </p:pic>
      <p:pic>
        <p:nvPicPr>
          <p:cNvPr id="8" name="图片 7">
            <a:extLst>
              <a:ext uri="{FF2B5EF4-FFF2-40B4-BE49-F238E27FC236}">
                <a16:creationId xmlns:a16="http://schemas.microsoft.com/office/drawing/2014/main" xmlns="" id="{7C2AA719-A018-139F-D0F4-E33792C42E7D}"/>
              </a:ext>
            </a:extLst>
          </p:cNvPr>
          <p:cNvPicPr>
            <a:picLocks noChangeAspect="1"/>
          </p:cNvPicPr>
          <p:nvPr/>
        </p:nvPicPr>
        <p:blipFill>
          <a:blip r:embed="rId12"/>
          <a:stretch>
            <a:fillRect/>
          </a:stretch>
        </p:blipFill>
        <p:spPr>
          <a:xfrm>
            <a:off x="6497320" y="2551689"/>
            <a:ext cx="1107440" cy="209550"/>
          </a:xfrm>
          <a:prstGeom prst="rect">
            <a:avLst/>
          </a:prstGeom>
        </p:spPr>
      </p:pic>
      <p:pic>
        <p:nvPicPr>
          <p:cNvPr id="9" name="图片 8">
            <a:extLst>
              <a:ext uri="{FF2B5EF4-FFF2-40B4-BE49-F238E27FC236}">
                <a16:creationId xmlns:a16="http://schemas.microsoft.com/office/drawing/2014/main" xmlns="" id="{6A3D4369-D543-9D28-77D8-08F9A29EC52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687376" y="3204073"/>
            <a:ext cx="2311400" cy="3051810"/>
          </a:xfrm>
          <a:prstGeom prst="rect">
            <a:avLst/>
          </a:prstGeom>
        </p:spPr>
      </p:pic>
      <p:pic>
        <p:nvPicPr>
          <p:cNvPr id="10" name="图片 9">
            <a:extLst>
              <a:ext uri="{FF2B5EF4-FFF2-40B4-BE49-F238E27FC236}">
                <a16:creationId xmlns:a16="http://schemas.microsoft.com/office/drawing/2014/main" xmlns="" id="{2E082F0C-9FEE-C916-67F7-CAEC4CEB593C}"/>
              </a:ext>
            </a:extLst>
          </p:cNvPr>
          <p:cNvPicPr>
            <a:picLocks noChangeAspect="1"/>
          </p:cNvPicPr>
          <p:nvPr/>
        </p:nvPicPr>
        <p:blipFill rotWithShape="1">
          <a:blip r:embed="rId14">
            <a:extLst>
              <a:ext uri="{28A0092B-C50C-407E-A947-70E740481C1C}">
                <a14:useLocalDpi xmlns:a14="http://schemas.microsoft.com/office/drawing/2010/main" val="0"/>
              </a:ext>
            </a:extLst>
          </a:blip>
          <a:srcRect b="36198"/>
          <a:stretch/>
        </p:blipFill>
        <p:spPr bwMode="auto">
          <a:xfrm>
            <a:off x="4263027" y="3193913"/>
            <a:ext cx="2652404" cy="2967492"/>
          </a:xfrm>
          <a:prstGeom prst="rect">
            <a:avLst/>
          </a:prstGeom>
          <a:ln>
            <a:noFill/>
          </a:ln>
          <a:extLst>
            <a:ext uri="{53640926-AAD7-44D8-BBD7-CCE9431645EC}">
              <a14:shadowObscured xmlns:a14="http://schemas.microsoft.com/office/drawing/2010/main"/>
            </a:ext>
          </a:extLst>
        </p:spPr>
      </p:pic>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113" name="文本框 112"/>
          <p:cNvSpPr txBox="1"/>
          <p:nvPr/>
        </p:nvSpPr>
        <p:spPr>
          <a:xfrm>
            <a:off x="251460" y="1213485"/>
            <a:ext cx="8676640" cy="825098"/>
          </a:xfrm>
          <a:prstGeom prst="rect">
            <a:avLst/>
          </a:prstGeom>
          <a:noFill/>
          <a:ln w="9525">
            <a:noFill/>
          </a:ln>
        </p:spPr>
        <p:txBody>
          <a:bodyPr wrap="square">
            <a:spAutoFit/>
          </a:bodyPr>
          <a:lstStyle/>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p:txBody>
      </p:sp>
      <p:sp>
        <p:nvSpPr>
          <p:cNvPr id="11" name="文本框 10">
            <a:extLst>
              <a:ext uri="{FF2B5EF4-FFF2-40B4-BE49-F238E27FC236}">
                <a16:creationId xmlns:a16="http://schemas.microsoft.com/office/drawing/2014/main" xmlns="" id="{910141F6-B904-D5A1-D5C7-9AC778BDA7E3}"/>
              </a:ext>
            </a:extLst>
          </p:cNvPr>
          <p:cNvSpPr txBox="1"/>
          <p:nvPr/>
        </p:nvSpPr>
        <p:spPr>
          <a:xfrm>
            <a:off x="457200" y="1285131"/>
            <a:ext cx="8147248" cy="2535951"/>
          </a:xfrm>
          <a:prstGeom prst="rect">
            <a:avLst/>
          </a:prstGeom>
          <a:noFill/>
        </p:spPr>
        <p:txBody>
          <a:bodyPr wrap="square">
            <a:spAutoFit/>
          </a:bodyPr>
          <a:lstStyle/>
          <a:p>
            <a:pPr>
              <a:lnSpc>
                <a:spcPct val="150000"/>
              </a:lnSpc>
            </a:pPr>
            <a:r>
              <a:rPr lang="zh-CN" altLang="en-US" dirty="0"/>
              <a:t>（</a:t>
            </a:r>
            <a:r>
              <a:rPr lang="en-US" altLang="zh-CN" dirty="0"/>
              <a:t>3</a:t>
            </a:r>
            <a:r>
              <a:rPr lang="zh-CN" altLang="en-US" dirty="0"/>
              <a:t>）指定特征几何体。在几何体设置区域中，点击指定特征几何体        按钮，进入“特征几何体”界面，如图</a:t>
            </a:r>
            <a:r>
              <a:rPr lang="en-US" altLang="zh-CN" dirty="0"/>
              <a:t>4-2-12</a:t>
            </a:r>
            <a:r>
              <a:rPr lang="zh-CN" altLang="en-US" dirty="0"/>
              <a:t>所示。依次选取零件上的所有孔，作为特征几何体，如图</a:t>
            </a:r>
            <a:r>
              <a:rPr lang="en-US" altLang="zh-CN" dirty="0"/>
              <a:t>4-2-13</a:t>
            </a:r>
            <a:r>
              <a:rPr lang="zh-CN" altLang="en-US" dirty="0"/>
              <a:t>所示。在中心孔区域，点击深度设置的       按钮，改为“</a:t>
            </a:r>
            <a:r>
              <a:rPr lang="en-US" altLang="zh-CN" dirty="0"/>
              <a:t>0.5”</a:t>
            </a:r>
            <a:r>
              <a:rPr lang="zh-CN" altLang="en-US" dirty="0"/>
              <a:t>，如图</a:t>
            </a:r>
            <a:r>
              <a:rPr lang="en-US" altLang="zh-CN" dirty="0"/>
              <a:t>4-2-14</a:t>
            </a:r>
            <a:r>
              <a:rPr lang="zh-CN" altLang="en-US" dirty="0"/>
              <a:t>所示。在序列区域，在优化选项中，把“最接近”设置为“最短刀轨”，点击重新排序列表       按钮，进行重新排序，如图</a:t>
            </a:r>
            <a:r>
              <a:rPr lang="en-US" altLang="zh-CN" dirty="0"/>
              <a:t>4-2-15</a:t>
            </a:r>
            <a:r>
              <a:rPr lang="zh-CN" altLang="en-US" dirty="0"/>
              <a:t>所示。点       返回“定心钻”界面，点击生成 按钮，预览刀路，如图</a:t>
            </a:r>
            <a:r>
              <a:rPr lang="en-US" altLang="zh-CN" dirty="0"/>
              <a:t>4-2-16</a:t>
            </a:r>
            <a:r>
              <a:rPr lang="zh-CN" altLang="en-US" dirty="0"/>
              <a:t>。</a:t>
            </a:r>
          </a:p>
        </p:txBody>
      </p:sp>
      <p:pic>
        <p:nvPicPr>
          <p:cNvPr id="12" name="图片 11">
            <a:extLst>
              <a:ext uri="{FF2B5EF4-FFF2-40B4-BE49-F238E27FC236}">
                <a16:creationId xmlns:a16="http://schemas.microsoft.com/office/drawing/2014/main" xmlns="" id="{8BC0D2E2-8F5D-8513-90CE-7A2F3A8C9F7D}"/>
              </a:ext>
            </a:extLst>
          </p:cNvPr>
          <p:cNvPicPr>
            <a:picLocks noChangeAspect="1"/>
          </p:cNvPicPr>
          <p:nvPr/>
        </p:nvPicPr>
        <p:blipFill>
          <a:blip r:embed="rId2"/>
          <a:stretch>
            <a:fillRect/>
          </a:stretch>
        </p:blipFill>
        <p:spPr>
          <a:xfrm>
            <a:off x="7452320" y="1382194"/>
            <a:ext cx="243840" cy="243840"/>
          </a:xfrm>
          <a:prstGeom prst="rect">
            <a:avLst/>
          </a:prstGeom>
        </p:spPr>
      </p:pic>
      <p:pic>
        <p:nvPicPr>
          <p:cNvPr id="13" name="图片 12">
            <a:extLst>
              <a:ext uri="{FF2B5EF4-FFF2-40B4-BE49-F238E27FC236}">
                <a16:creationId xmlns:a16="http://schemas.microsoft.com/office/drawing/2014/main" xmlns="" id="{1ACEA7DC-C62B-E27B-02DC-ABF63505683C}"/>
              </a:ext>
            </a:extLst>
          </p:cNvPr>
          <p:cNvPicPr>
            <a:picLocks noChangeAspect="1"/>
          </p:cNvPicPr>
          <p:nvPr/>
        </p:nvPicPr>
        <p:blipFill>
          <a:blip r:embed="rId3"/>
          <a:stretch>
            <a:fillRect/>
          </a:stretch>
        </p:blipFill>
        <p:spPr>
          <a:xfrm>
            <a:off x="6588224" y="2276872"/>
            <a:ext cx="182880" cy="182880"/>
          </a:xfrm>
          <a:prstGeom prst="rect">
            <a:avLst/>
          </a:prstGeom>
        </p:spPr>
      </p:pic>
      <p:pic>
        <p:nvPicPr>
          <p:cNvPr id="14" name="图片 13">
            <a:extLst>
              <a:ext uri="{FF2B5EF4-FFF2-40B4-BE49-F238E27FC236}">
                <a16:creationId xmlns:a16="http://schemas.microsoft.com/office/drawing/2014/main" xmlns="" id="{E4278721-D628-4BF1-6685-89B0D9BB3959}"/>
              </a:ext>
            </a:extLst>
          </p:cNvPr>
          <p:cNvPicPr>
            <a:picLocks noChangeAspect="1"/>
          </p:cNvPicPr>
          <p:nvPr/>
        </p:nvPicPr>
        <p:blipFill>
          <a:blip r:embed="rId4"/>
          <a:stretch>
            <a:fillRect/>
          </a:stretch>
        </p:blipFill>
        <p:spPr>
          <a:xfrm>
            <a:off x="3275856" y="3068960"/>
            <a:ext cx="222250" cy="222250"/>
          </a:xfrm>
          <a:prstGeom prst="rect">
            <a:avLst/>
          </a:prstGeom>
        </p:spPr>
      </p:pic>
      <p:pic>
        <p:nvPicPr>
          <p:cNvPr id="15" name="图片 14">
            <a:extLst>
              <a:ext uri="{FF2B5EF4-FFF2-40B4-BE49-F238E27FC236}">
                <a16:creationId xmlns:a16="http://schemas.microsoft.com/office/drawing/2014/main" xmlns="" id="{E49F3C89-19CE-6806-C4DD-37CCA6E7EECE}"/>
              </a:ext>
            </a:extLst>
          </p:cNvPr>
          <p:cNvPicPr>
            <a:picLocks noChangeAspect="1"/>
          </p:cNvPicPr>
          <p:nvPr/>
        </p:nvPicPr>
        <p:blipFill>
          <a:blip r:embed="rId5"/>
          <a:stretch>
            <a:fillRect/>
          </a:stretch>
        </p:blipFill>
        <p:spPr>
          <a:xfrm>
            <a:off x="7969250" y="3088010"/>
            <a:ext cx="368300" cy="184150"/>
          </a:xfrm>
          <a:prstGeom prst="rect">
            <a:avLst/>
          </a:prstGeom>
        </p:spPr>
      </p:pic>
      <p:pic>
        <p:nvPicPr>
          <p:cNvPr id="16" name="图片 15">
            <a:extLst>
              <a:ext uri="{FF2B5EF4-FFF2-40B4-BE49-F238E27FC236}">
                <a16:creationId xmlns:a16="http://schemas.microsoft.com/office/drawing/2014/main" xmlns="" id="{71799507-CB02-B479-DF3F-5E70784FA7E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91680" y="3899256"/>
            <a:ext cx="2453005" cy="2228850"/>
          </a:xfrm>
          <a:prstGeom prst="rect">
            <a:avLst/>
          </a:prstGeom>
        </p:spPr>
      </p:pic>
      <p:pic>
        <p:nvPicPr>
          <p:cNvPr id="17" name="图片 16">
            <a:extLst>
              <a:ext uri="{FF2B5EF4-FFF2-40B4-BE49-F238E27FC236}">
                <a16:creationId xmlns:a16="http://schemas.microsoft.com/office/drawing/2014/main" xmlns="" id="{2A1AE460-ECAE-463F-9251-D493D1893AD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89780" y="3892728"/>
            <a:ext cx="2349500" cy="2220595"/>
          </a:xfrm>
          <a:prstGeom prst="rect">
            <a:avLst/>
          </a:prstGeom>
        </p:spPr>
      </p:pic>
      <p:sp>
        <p:nvSpPr>
          <p:cNvPr id="19" name="文本框 18">
            <a:extLst>
              <a:ext uri="{FF2B5EF4-FFF2-40B4-BE49-F238E27FC236}">
                <a16:creationId xmlns:a16="http://schemas.microsoft.com/office/drawing/2014/main" xmlns="" id="{E4B7A7AD-4042-E5E6-409C-0D92CFBF53D9}"/>
              </a:ext>
            </a:extLst>
          </p:cNvPr>
          <p:cNvSpPr txBox="1"/>
          <p:nvPr/>
        </p:nvSpPr>
        <p:spPr>
          <a:xfrm>
            <a:off x="1855964" y="6109790"/>
            <a:ext cx="4577442" cy="646331"/>
          </a:xfrm>
          <a:prstGeom prst="rect">
            <a:avLst/>
          </a:prstGeom>
          <a:noFill/>
        </p:spPr>
        <p:txBody>
          <a:bodyPr wrap="square">
            <a:spAutoFit/>
          </a:bodyPr>
          <a:lstStyle/>
          <a:p>
            <a:r>
              <a:rPr lang="zh-CN" altLang="zh-CN" sz="1800" dirty="0">
                <a:effectLst/>
                <a:ea typeface="Calibri" panose="020F0502020204030204" pitchFamily="34" charset="0"/>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4-2-12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特征几何体</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4-2-13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孔的选取</a:t>
            </a:r>
            <a:endParaRPr lang="zh-CN" altLang="en-US" dirty="0"/>
          </a:p>
        </p:txBody>
      </p:sp>
    </p:spTree>
    <p:extLst>
      <p:ext uri="{BB962C8B-B14F-4D97-AF65-F5344CB8AC3E}">
        <p14:creationId xmlns:p14="http://schemas.microsoft.com/office/powerpoint/2010/main" val="3374139612"/>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113" name="文本框 112"/>
          <p:cNvSpPr txBox="1"/>
          <p:nvPr/>
        </p:nvSpPr>
        <p:spPr>
          <a:xfrm>
            <a:off x="251460" y="1213485"/>
            <a:ext cx="8676640" cy="825098"/>
          </a:xfrm>
          <a:prstGeom prst="rect">
            <a:avLst/>
          </a:prstGeom>
          <a:noFill/>
          <a:ln w="9525">
            <a:noFill/>
          </a:ln>
        </p:spPr>
        <p:txBody>
          <a:bodyPr wrap="square">
            <a:spAutoFit/>
          </a:bodyPr>
          <a:lstStyle/>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2" name="图片 1">
            <a:extLst>
              <a:ext uri="{FF2B5EF4-FFF2-40B4-BE49-F238E27FC236}">
                <a16:creationId xmlns:a16="http://schemas.microsoft.com/office/drawing/2014/main" xmlns="" id="{AF285F89-BFBA-5216-4231-1E0C96EC5A18}"/>
              </a:ext>
            </a:extLst>
          </p:cNvPr>
          <p:cNvPicPr>
            <a:picLocks noChangeAspect="1"/>
          </p:cNvPicPr>
          <p:nvPr/>
        </p:nvPicPr>
        <p:blipFill rotWithShape="1">
          <a:blip r:embed="rId2">
            <a:extLst>
              <a:ext uri="{28A0092B-C50C-407E-A947-70E740481C1C}">
                <a14:useLocalDpi xmlns:a14="http://schemas.microsoft.com/office/drawing/2010/main" val="0"/>
              </a:ext>
            </a:extLst>
          </a:blip>
          <a:srcRect r="15419"/>
          <a:stretch/>
        </p:blipFill>
        <p:spPr bwMode="auto">
          <a:xfrm>
            <a:off x="611560" y="1626034"/>
            <a:ext cx="3406718" cy="1393826"/>
          </a:xfrm>
          <a:prstGeom prst="rect">
            <a:avLst/>
          </a:prstGeom>
          <a:ln>
            <a:noFill/>
          </a:ln>
          <a:extLst>
            <a:ext uri="{53640926-AAD7-44D8-BBD7-CCE9431645EC}">
              <a14:shadowObscured xmlns:a14="http://schemas.microsoft.com/office/drawing/2010/main"/>
            </a:ext>
          </a:extLst>
        </p:spPr>
      </p:pic>
      <p:pic>
        <p:nvPicPr>
          <p:cNvPr id="3" name="图片 2">
            <a:extLst>
              <a:ext uri="{FF2B5EF4-FFF2-40B4-BE49-F238E27FC236}">
                <a16:creationId xmlns:a16="http://schemas.microsoft.com/office/drawing/2014/main" xmlns="" id="{19CCAF49-F152-CA54-C9A1-D31A023815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631780"/>
            <a:ext cx="4080948" cy="1387116"/>
          </a:xfrm>
          <a:prstGeom prst="rect">
            <a:avLst/>
          </a:prstGeom>
        </p:spPr>
      </p:pic>
      <p:pic>
        <p:nvPicPr>
          <p:cNvPr id="4" name="图片 3">
            <a:extLst>
              <a:ext uri="{FF2B5EF4-FFF2-40B4-BE49-F238E27FC236}">
                <a16:creationId xmlns:a16="http://schemas.microsoft.com/office/drawing/2014/main" xmlns="" id="{5F337A6B-B585-8B95-BCCC-D799EE2E99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84450" y="3834071"/>
            <a:ext cx="3441700" cy="2052955"/>
          </a:xfrm>
          <a:prstGeom prst="rect">
            <a:avLst/>
          </a:prstGeom>
        </p:spPr>
      </p:pic>
      <p:sp>
        <p:nvSpPr>
          <p:cNvPr id="7" name="文本框 6">
            <a:extLst>
              <a:ext uri="{FF2B5EF4-FFF2-40B4-BE49-F238E27FC236}">
                <a16:creationId xmlns:a16="http://schemas.microsoft.com/office/drawing/2014/main" xmlns="" id="{CDE6F975-2727-4E97-135C-02E1E3B88A4F}"/>
              </a:ext>
            </a:extLst>
          </p:cNvPr>
          <p:cNvSpPr txBox="1"/>
          <p:nvPr/>
        </p:nvSpPr>
        <p:spPr>
          <a:xfrm>
            <a:off x="899592" y="3275692"/>
            <a:ext cx="4577442"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4-2-14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加工深度设置</a:t>
            </a:r>
            <a:endParaRPr lang="zh-CN" altLang="en-US" dirty="0"/>
          </a:p>
        </p:txBody>
      </p:sp>
      <p:sp>
        <p:nvSpPr>
          <p:cNvPr id="9" name="文本框 8">
            <a:extLst>
              <a:ext uri="{FF2B5EF4-FFF2-40B4-BE49-F238E27FC236}">
                <a16:creationId xmlns:a16="http://schemas.microsoft.com/office/drawing/2014/main" xmlns="" id="{A9DBDA83-F174-1994-B8CE-67BA33623A53}"/>
              </a:ext>
            </a:extLst>
          </p:cNvPr>
          <p:cNvSpPr txBox="1"/>
          <p:nvPr/>
        </p:nvSpPr>
        <p:spPr>
          <a:xfrm>
            <a:off x="5004048" y="3275691"/>
            <a:ext cx="2952328" cy="369332"/>
          </a:xfrm>
          <a:prstGeom prst="rect">
            <a:avLst/>
          </a:prstGeom>
          <a:noFill/>
        </p:spPr>
        <p:txBody>
          <a:bodyPr wrap="square">
            <a:spAutoFit/>
          </a:bodyPr>
          <a:lstStyle/>
          <a:p>
            <a:r>
              <a:rPr lang="en-US" altLang="zh-CN" sz="1800" dirty="0">
                <a:effectLst/>
                <a:ea typeface="Calibri" panose="020F0502020204030204" pitchFamily="34" charset="0"/>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4-2-15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加工顺序设置</a:t>
            </a:r>
            <a:endParaRPr lang="zh-CN" altLang="en-US" dirty="0"/>
          </a:p>
        </p:txBody>
      </p:sp>
      <p:sp>
        <p:nvSpPr>
          <p:cNvPr id="18" name="文本框 17">
            <a:extLst>
              <a:ext uri="{FF2B5EF4-FFF2-40B4-BE49-F238E27FC236}">
                <a16:creationId xmlns:a16="http://schemas.microsoft.com/office/drawing/2014/main" xmlns="" id="{1B48F091-3896-E149-657F-ED5005C40883}"/>
              </a:ext>
            </a:extLst>
          </p:cNvPr>
          <p:cNvSpPr txBox="1"/>
          <p:nvPr/>
        </p:nvSpPr>
        <p:spPr>
          <a:xfrm>
            <a:off x="3390699" y="5900575"/>
            <a:ext cx="4577442" cy="369332"/>
          </a:xfrm>
          <a:prstGeom prst="rect">
            <a:avLst/>
          </a:prstGeom>
          <a:noFill/>
        </p:spPr>
        <p:txBody>
          <a:bodyPr wrap="square">
            <a:spAutoFit/>
          </a:bodyPr>
          <a:lstStyle/>
          <a:p>
            <a:r>
              <a:rPr lang="zh-CN" altLang="zh-CN" sz="1800" dirty="0">
                <a:effectLst/>
                <a:ea typeface="Calibri" panose="020F0502020204030204" pitchFamily="34" charset="0"/>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4-2-16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刀路预览</a:t>
            </a:r>
            <a:endParaRPr lang="zh-CN" altLang="en-US" dirty="0"/>
          </a:p>
        </p:txBody>
      </p:sp>
    </p:spTree>
    <p:extLst>
      <p:ext uri="{BB962C8B-B14F-4D97-AF65-F5344CB8AC3E}">
        <p14:creationId xmlns:p14="http://schemas.microsoft.com/office/powerpoint/2010/main" val="310346051"/>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4" name="文本框 3"/>
          <p:cNvSpPr txBox="1"/>
          <p:nvPr/>
        </p:nvSpPr>
        <p:spPr>
          <a:xfrm>
            <a:off x="107950" y="1355090"/>
            <a:ext cx="8818880" cy="2862322"/>
          </a:xfrm>
          <a:prstGeom prst="rect">
            <a:avLst/>
          </a:prstGeom>
          <a:noFill/>
          <a:ln w="9525">
            <a:noFill/>
          </a:ln>
        </p:spPr>
        <p:txBody>
          <a:bodyPr wrap="square">
            <a:spAutoFit/>
          </a:bodyPr>
          <a:lstStyle/>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a:t>
            </a:r>
            <a:r>
              <a:rPr lang="en-US" altLang="zh-CN" sz="1800" b="1" kern="0" dirty="0">
                <a:solidFill>
                  <a:schemeClr val="hlink"/>
                </a:solidFill>
                <a:latin typeface="Times New Roman" panose="02020603050405020304" charset="0"/>
                <a:cs typeface="Times New Roman" panose="02020603050405020304" charset="0"/>
              </a:rPr>
              <a:t>4</a:t>
            </a:r>
            <a:r>
              <a:rPr lang="zh-CN" altLang="en-US" sz="1800" b="1" kern="0" dirty="0">
                <a:solidFill>
                  <a:schemeClr val="hlink"/>
                </a:solidFill>
                <a:latin typeface="Times New Roman" panose="02020603050405020304" charset="0"/>
                <a:cs typeface="Times New Roman" panose="02020603050405020304" charset="0"/>
              </a:rPr>
              <a:t>）设置切削参数。点击“刀轨设置”区域中的“进给率和速度”          ，进入“进给率和速度”对话框，在“主轴速度”区域中，勾选        图标，在文本框填上“</a:t>
            </a:r>
            <a:r>
              <a:rPr lang="en-US" altLang="zh-CN" sz="1800" b="1" kern="0" dirty="0">
                <a:solidFill>
                  <a:schemeClr val="hlink"/>
                </a:solidFill>
                <a:latin typeface="Times New Roman" panose="02020603050405020304" charset="0"/>
                <a:cs typeface="Times New Roman" panose="02020603050405020304" charset="0"/>
              </a:rPr>
              <a:t>2000”</a:t>
            </a:r>
            <a:r>
              <a:rPr lang="zh-CN" altLang="en-US" sz="1800" b="1" kern="0" dirty="0">
                <a:solidFill>
                  <a:schemeClr val="hlink"/>
                </a:solidFill>
                <a:latin typeface="Times New Roman" panose="02020603050405020304" charset="0"/>
                <a:cs typeface="Times New Roman" panose="02020603050405020304" charset="0"/>
              </a:rPr>
              <a:t>，在“进给率”区域中的“切削”文本框填上</a:t>
            </a:r>
            <a:r>
              <a:rPr lang="en-US" altLang="zh-CN" sz="1800" b="1" kern="0" dirty="0">
                <a:solidFill>
                  <a:schemeClr val="hlink"/>
                </a:solidFill>
                <a:latin typeface="Times New Roman" panose="02020603050405020304" charset="0"/>
                <a:cs typeface="Times New Roman" panose="02020603050405020304" charset="0"/>
              </a:rPr>
              <a:t>200</a:t>
            </a:r>
            <a:r>
              <a:rPr lang="zh-CN" altLang="en-US" sz="1800" b="1" kern="0" dirty="0">
                <a:solidFill>
                  <a:schemeClr val="hlink"/>
                </a:solidFill>
                <a:latin typeface="Times New Roman" panose="02020603050405020304" charset="0"/>
                <a:cs typeface="Times New Roman" panose="02020603050405020304" charset="0"/>
              </a:rPr>
              <a:t>，点击      计算，点击 ，返回“定心钻”。</a:t>
            </a: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a:t>
            </a:r>
            <a:r>
              <a:rPr lang="en-US" altLang="zh-CN" sz="1800" b="1" kern="0" dirty="0">
                <a:solidFill>
                  <a:schemeClr val="hlink"/>
                </a:solidFill>
                <a:latin typeface="Times New Roman" panose="02020603050405020304" charset="0"/>
                <a:cs typeface="Times New Roman" panose="02020603050405020304" charset="0"/>
              </a:rPr>
              <a:t>5</a:t>
            </a:r>
            <a:r>
              <a:rPr lang="zh-CN" altLang="en-US" sz="1800" b="1" kern="0" dirty="0">
                <a:solidFill>
                  <a:schemeClr val="hlink"/>
                </a:solidFill>
                <a:latin typeface="Times New Roman" panose="02020603050405020304" charset="0"/>
                <a:cs typeface="Times New Roman" panose="02020603050405020304" charset="0"/>
              </a:rPr>
              <a:t>）仿真。点击“操作”区域中的        进行计算，再点击        ，进入“刀轨可视化”对话框。点击              图标进入</a:t>
            </a:r>
            <a:r>
              <a:rPr lang="en-US" altLang="zh-CN" sz="1800" b="1" kern="0" dirty="0">
                <a:solidFill>
                  <a:schemeClr val="hlink"/>
                </a:solidFill>
                <a:latin typeface="Times New Roman" panose="02020603050405020304" charset="0"/>
                <a:cs typeface="Times New Roman" panose="02020603050405020304" charset="0"/>
              </a:rPr>
              <a:t>3D</a:t>
            </a:r>
            <a:r>
              <a:rPr lang="zh-CN" altLang="en-US" sz="1800" b="1" kern="0" dirty="0">
                <a:solidFill>
                  <a:schemeClr val="hlink"/>
                </a:solidFill>
                <a:latin typeface="Times New Roman" panose="02020603050405020304" charset="0"/>
                <a:cs typeface="Times New Roman" panose="02020603050405020304" charset="0"/>
              </a:rPr>
              <a:t>仿真，把“动画速度”调整到“</a:t>
            </a:r>
            <a:r>
              <a:rPr lang="en-US" altLang="zh-CN" sz="1800" b="1" kern="0" dirty="0">
                <a:solidFill>
                  <a:schemeClr val="hlink"/>
                </a:solidFill>
                <a:latin typeface="Times New Roman" panose="02020603050405020304" charset="0"/>
                <a:cs typeface="Times New Roman" panose="02020603050405020304" charset="0"/>
              </a:rPr>
              <a:t>2”</a:t>
            </a:r>
            <a:r>
              <a:rPr lang="zh-CN" altLang="en-US" sz="1800" b="1" kern="0" dirty="0">
                <a:solidFill>
                  <a:schemeClr val="hlink"/>
                </a:solidFill>
                <a:latin typeface="Times New Roman" panose="02020603050405020304" charset="0"/>
                <a:cs typeface="Times New Roman" panose="02020603050405020304" charset="0"/>
              </a:rPr>
              <a:t>，便于观察。点击       进行仿真，如图</a:t>
            </a:r>
            <a:r>
              <a:rPr lang="en-US" altLang="zh-CN" sz="1800" b="1" kern="0" dirty="0">
                <a:solidFill>
                  <a:schemeClr val="hlink"/>
                </a:solidFill>
                <a:latin typeface="Times New Roman" panose="02020603050405020304" charset="0"/>
                <a:cs typeface="Times New Roman" panose="02020603050405020304" charset="0"/>
              </a:rPr>
              <a:t>4-2-17</a:t>
            </a:r>
            <a:r>
              <a:rPr lang="zh-CN" altLang="en-US" sz="1800" b="1" kern="0" dirty="0">
                <a:solidFill>
                  <a:schemeClr val="hlink"/>
                </a:solidFill>
                <a:latin typeface="Times New Roman" panose="02020603050405020304" charset="0"/>
                <a:cs typeface="Times New Roman" panose="02020603050405020304" charset="0"/>
              </a:rPr>
              <a:t>所示。确认无误后，两次          后完成工序创建。</a:t>
            </a: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68" name="图片 68"/>
          <p:cNvPicPr>
            <a:picLocks noChangeAspect="1"/>
          </p:cNvPicPr>
          <p:nvPr>
            <p:custDataLst>
              <p:tags r:id="rId1"/>
            </p:custDataLst>
          </p:nvPr>
        </p:nvPicPr>
        <p:blipFill>
          <a:blip r:embed="rId3"/>
          <a:stretch>
            <a:fillRect/>
          </a:stretch>
        </p:blipFill>
        <p:spPr>
          <a:xfrm>
            <a:off x="3567330" y="2697765"/>
            <a:ext cx="432000" cy="432000"/>
          </a:xfrm>
          <a:prstGeom prst="rect">
            <a:avLst/>
          </a:prstGeom>
        </p:spPr>
      </p:pic>
      <p:pic>
        <p:nvPicPr>
          <p:cNvPr id="2" name="图片 1">
            <a:extLst>
              <a:ext uri="{FF2B5EF4-FFF2-40B4-BE49-F238E27FC236}">
                <a16:creationId xmlns:a16="http://schemas.microsoft.com/office/drawing/2014/main" xmlns="" id="{96B8BD14-1BF9-F5B2-F8AC-9E4206665487}"/>
              </a:ext>
            </a:extLst>
          </p:cNvPr>
          <p:cNvPicPr>
            <a:picLocks noChangeAspect="1"/>
          </p:cNvPicPr>
          <p:nvPr/>
        </p:nvPicPr>
        <p:blipFill>
          <a:blip r:embed="rId4"/>
          <a:stretch>
            <a:fillRect/>
          </a:stretch>
        </p:blipFill>
        <p:spPr>
          <a:xfrm>
            <a:off x="6804248" y="1515707"/>
            <a:ext cx="243840" cy="243840"/>
          </a:xfrm>
          <a:prstGeom prst="rect">
            <a:avLst/>
          </a:prstGeom>
        </p:spPr>
      </p:pic>
      <p:pic>
        <p:nvPicPr>
          <p:cNvPr id="3" name="图片 2">
            <a:extLst>
              <a:ext uri="{FF2B5EF4-FFF2-40B4-BE49-F238E27FC236}">
                <a16:creationId xmlns:a16="http://schemas.microsoft.com/office/drawing/2014/main" xmlns="" id="{846117BB-2680-CDD4-4AA1-E00EA66DA0E7}"/>
              </a:ext>
            </a:extLst>
          </p:cNvPr>
          <p:cNvPicPr>
            <a:picLocks noChangeAspect="1"/>
          </p:cNvPicPr>
          <p:nvPr/>
        </p:nvPicPr>
        <p:blipFill>
          <a:blip r:embed="rId5"/>
          <a:stretch>
            <a:fillRect/>
          </a:stretch>
        </p:blipFill>
        <p:spPr>
          <a:xfrm>
            <a:off x="4576010" y="1961931"/>
            <a:ext cx="182880" cy="182880"/>
          </a:xfrm>
          <a:prstGeom prst="rect">
            <a:avLst/>
          </a:prstGeom>
        </p:spPr>
      </p:pic>
      <p:pic>
        <p:nvPicPr>
          <p:cNvPr id="8" name="图片 7">
            <a:extLst>
              <a:ext uri="{FF2B5EF4-FFF2-40B4-BE49-F238E27FC236}">
                <a16:creationId xmlns:a16="http://schemas.microsoft.com/office/drawing/2014/main" xmlns="" id="{EA775C90-B470-03C2-128C-864BC9FD6384}"/>
              </a:ext>
            </a:extLst>
          </p:cNvPr>
          <p:cNvPicPr>
            <a:picLocks noChangeAspect="1"/>
          </p:cNvPicPr>
          <p:nvPr/>
        </p:nvPicPr>
        <p:blipFill>
          <a:blip r:embed="rId6"/>
          <a:stretch>
            <a:fillRect/>
          </a:stretch>
        </p:blipFill>
        <p:spPr>
          <a:xfrm>
            <a:off x="4400006" y="2392052"/>
            <a:ext cx="182880" cy="182880"/>
          </a:xfrm>
          <a:prstGeom prst="rect">
            <a:avLst/>
          </a:prstGeom>
        </p:spPr>
      </p:pic>
      <p:pic>
        <p:nvPicPr>
          <p:cNvPr id="9" name="图片 8">
            <a:extLst>
              <a:ext uri="{FF2B5EF4-FFF2-40B4-BE49-F238E27FC236}">
                <a16:creationId xmlns:a16="http://schemas.microsoft.com/office/drawing/2014/main" xmlns="" id="{19F025D7-EB3C-45C1-5923-03F4EB9F173E}"/>
              </a:ext>
            </a:extLst>
          </p:cNvPr>
          <p:cNvPicPr>
            <a:picLocks noChangeAspect="1"/>
          </p:cNvPicPr>
          <p:nvPr/>
        </p:nvPicPr>
        <p:blipFill>
          <a:blip r:embed="rId7"/>
          <a:stretch>
            <a:fillRect/>
          </a:stretch>
        </p:blipFill>
        <p:spPr>
          <a:xfrm>
            <a:off x="5940152" y="2697765"/>
            <a:ext cx="243840" cy="243840"/>
          </a:xfrm>
          <a:prstGeom prst="rect">
            <a:avLst/>
          </a:prstGeom>
        </p:spPr>
      </p:pic>
      <p:pic>
        <p:nvPicPr>
          <p:cNvPr id="10" name="图片 9">
            <a:extLst>
              <a:ext uri="{FF2B5EF4-FFF2-40B4-BE49-F238E27FC236}">
                <a16:creationId xmlns:a16="http://schemas.microsoft.com/office/drawing/2014/main" xmlns="" id="{904BAECC-4D3F-A988-F3B2-D2F0C75A0E48}"/>
              </a:ext>
            </a:extLst>
          </p:cNvPr>
          <p:cNvPicPr>
            <a:picLocks noChangeAspect="1"/>
          </p:cNvPicPr>
          <p:nvPr/>
        </p:nvPicPr>
        <p:blipFill>
          <a:blip r:embed="rId8"/>
          <a:stretch>
            <a:fillRect/>
          </a:stretch>
        </p:blipFill>
        <p:spPr>
          <a:xfrm>
            <a:off x="1187624" y="3200400"/>
            <a:ext cx="617220" cy="228600"/>
          </a:xfrm>
          <a:prstGeom prst="rect">
            <a:avLst/>
          </a:prstGeom>
        </p:spPr>
      </p:pic>
      <p:pic>
        <p:nvPicPr>
          <p:cNvPr id="11" name="图片 10">
            <a:extLst>
              <a:ext uri="{FF2B5EF4-FFF2-40B4-BE49-F238E27FC236}">
                <a16:creationId xmlns:a16="http://schemas.microsoft.com/office/drawing/2014/main" xmlns="" id="{E01FA593-1BDF-CE37-D0B0-ACB3118D25A6}"/>
              </a:ext>
            </a:extLst>
          </p:cNvPr>
          <p:cNvPicPr>
            <a:picLocks noChangeAspect="1"/>
          </p:cNvPicPr>
          <p:nvPr/>
        </p:nvPicPr>
        <p:blipFill>
          <a:blip r:embed="rId9"/>
          <a:stretch>
            <a:fillRect/>
          </a:stretch>
        </p:blipFill>
        <p:spPr>
          <a:xfrm>
            <a:off x="8153400" y="3185160"/>
            <a:ext cx="243840" cy="243840"/>
          </a:xfrm>
          <a:prstGeom prst="rect">
            <a:avLst/>
          </a:prstGeom>
        </p:spPr>
      </p:pic>
      <p:pic>
        <p:nvPicPr>
          <p:cNvPr id="12" name="图片 11">
            <a:extLst>
              <a:ext uri="{FF2B5EF4-FFF2-40B4-BE49-F238E27FC236}">
                <a16:creationId xmlns:a16="http://schemas.microsoft.com/office/drawing/2014/main" xmlns="" id="{1A624562-3FEC-10D7-6B3D-4BCFFA2E9976}"/>
              </a:ext>
            </a:extLst>
          </p:cNvPr>
          <p:cNvPicPr>
            <a:picLocks noChangeAspect="1"/>
          </p:cNvPicPr>
          <p:nvPr/>
        </p:nvPicPr>
        <p:blipFill>
          <a:blip r:embed="rId10"/>
          <a:stretch>
            <a:fillRect/>
          </a:stretch>
        </p:blipFill>
        <p:spPr>
          <a:xfrm>
            <a:off x="4758890" y="3573016"/>
            <a:ext cx="487680" cy="236220"/>
          </a:xfrm>
          <a:prstGeom prst="rect">
            <a:avLst/>
          </a:prstGeom>
        </p:spPr>
      </p:pic>
      <p:sp>
        <p:nvSpPr>
          <p:cNvPr id="21" name="文本框 20">
            <a:extLst>
              <a:ext uri="{FF2B5EF4-FFF2-40B4-BE49-F238E27FC236}">
                <a16:creationId xmlns:a16="http://schemas.microsoft.com/office/drawing/2014/main" xmlns="" id="{A41D4F99-6F6D-5797-90A9-1BF2CB32B2E1}"/>
              </a:ext>
            </a:extLst>
          </p:cNvPr>
          <p:cNvSpPr txBox="1"/>
          <p:nvPr/>
        </p:nvSpPr>
        <p:spPr>
          <a:xfrm>
            <a:off x="3651431" y="6183147"/>
            <a:ext cx="4577442"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3-2-17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仿真加工</a:t>
            </a:r>
            <a:endParaRPr lang="zh-CN" altLang="en-US" dirty="0"/>
          </a:p>
        </p:txBody>
      </p:sp>
      <p:pic>
        <p:nvPicPr>
          <p:cNvPr id="6" name="图片 5">
            <a:extLst>
              <a:ext uri="{FF2B5EF4-FFF2-40B4-BE49-F238E27FC236}">
                <a16:creationId xmlns:a16="http://schemas.microsoft.com/office/drawing/2014/main" xmlns="" id="{6FE4EAF2-988B-96DB-E7FA-A33FAC9D023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804251" y="3927005"/>
            <a:ext cx="3379741" cy="2199999"/>
          </a:xfrm>
          <a:prstGeom prst="rect">
            <a:avLst/>
          </a:prstGeom>
        </p:spPr>
      </p:pic>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108" name="文本框 107"/>
          <p:cNvSpPr txBox="1"/>
          <p:nvPr/>
        </p:nvSpPr>
        <p:spPr>
          <a:xfrm>
            <a:off x="395605" y="1341120"/>
            <a:ext cx="8464550" cy="2339102"/>
          </a:xfrm>
          <a:prstGeom prst="rect">
            <a:avLst/>
          </a:prstGeom>
          <a:noFill/>
          <a:ln w="9525">
            <a:noFill/>
          </a:ln>
        </p:spPr>
        <p:txBody>
          <a:bodyPr wrap="square">
            <a:spAutoFit/>
          </a:bodyPr>
          <a:lstStyle/>
          <a:p>
            <a:pPr marL="0" indent="0" algn="ctr" eaLnBrk="1" latinLnBrk="0" hangingPunct="1">
              <a:lnSpc>
                <a:spcPct val="150000"/>
              </a:lnSpc>
              <a:spcAft>
                <a:spcPts val="600"/>
              </a:spcAft>
            </a:pPr>
            <a:r>
              <a:rPr lang="en-US" altLang="zh-CN" sz="2200" b="1" kern="0" dirty="0" smtClean="0">
                <a:solidFill>
                  <a:schemeClr val="hlink"/>
                </a:solidFill>
                <a:latin typeface="黑体" panose="02010609060101010101" charset="-122"/>
                <a:ea typeface="黑体" panose="02010609060101010101" charset="-122"/>
              </a:rPr>
              <a:t>4.1</a:t>
            </a:r>
            <a:r>
              <a:rPr lang="zh-CN" altLang="en-US" sz="2200" b="1" kern="0" dirty="0" smtClean="0">
                <a:solidFill>
                  <a:schemeClr val="hlink"/>
                </a:solidFill>
                <a:latin typeface="黑体" panose="02010609060101010101" charset="-122"/>
                <a:ea typeface="黑体" panose="02010609060101010101" charset="-122"/>
              </a:rPr>
              <a:t>.</a:t>
            </a:r>
            <a:r>
              <a:rPr lang="en-US" altLang="zh-CN" sz="2200" b="1" kern="0" dirty="0" smtClean="0">
                <a:solidFill>
                  <a:schemeClr val="hlink"/>
                </a:solidFill>
                <a:latin typeface="黑体" panose="02010609060101010101" charset="-122"/>
                <a:ea typeface="黑体" panose="02010609060101010101" charset="-122"/>
              </a:rPr>
              <a:t>2 </a:t>
            </a:r>
            <a:r>
              <a:rPr lang="zh-CN" altLang="zh-CN" sz="2200" b="1" kern="0" dirty="0" smtClean="0">
                <a:solidFill>
                  <a:schemeClr val="hlink"/>
                </a:solidFill>
                <a:latin typeface="黑体" panose="02010609060101010101" charset="-122"/>
                <a:ea typeface="黑体" panose="02010609060101010101" charset="-122"/>
              </a:rPr>
              <a:t>钻孔</a:t>
            </a:r>
            <a:endParaRPr lang="en-US" altLang="zh-CN" sz="2200" b="1" kern="0" dirty="0">
              <a:solidFill>
                <a:schemeClr val="hlink"/>
              </a:solidFill>
              <a:latin typeface="黑体" panose="02010609060101010101" charset="-122"/>
              <a:ea typeface="黑体" panose="02010609060101010101" charset="-122"/>
            </a:endParaRPr>
          </a:p>
          <a:p>
            <a:pPr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钻孔加工是一种常见的机械加工方法。内孔是组成机械零件的重要组成之一。在机械零件中，带孔零件一般要占零件总数的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50%~80%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孔的种类也是多种多样的，有圆柱形孔圆锥形孔、螺纹形孔和成形孔等。常见的圆柱形孔一般分为一般孔和深孔。深孔很难加工，需要用钻深孔工序进行加工，它可以切削一段深度后，提刀到安全位置，再继续下刀切削，直至加工完毕。</a:t>
            </a:r>
          </a:p>
          <a:p>
            <a:pPr indent="13335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下面依然以图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4-2-3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所示零件进行介绍：</a:t>
            </a:r>
            <a:endParaRPr lang="zh-CN" altLang="en-US" sz="2200" b="1" dirty="0">
              <a:latin typeface="Calibri" panose="020F0502020204030204" charset="0"/>
              <a:ea typeface="宋体" panose="02010600030101010101" pitchFamily="2" charset="-122"/>
            </a:endParaRPr>
          </a:p>
        </p:txBody>
      </p:sp>
      <p:sp>
        <p:nvSpPr>
          <p:cNvPr id="6" name="文本框 5">
            <a:extLst>
              <a:ext uri="{FF2B5EF4-FFF2-40B4-BE49-F238E27FC236}">
                <a16:creationId xmlns:a16="http://schemas.microsoft.com/office/drawing/2014/main" xmlns="" id="{78D24E9D-FE1A-47B9-90CC-89CAE6160ADE}"/>
              </a:ext>
            </a:extLst>
          </p:cNvPr>
          <p:cNvSpPr txBox="1"/>
          <p:nvPr/>
        </p:nvSpPr>
        <p:spPr>
          <a:xfrm>
            <a:off x="3707904" y="6139934"/>
            <a:ext cx="4577442"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4-2-3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加工零件</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en-US" dirty="0"/>
          </a:p>
        </p:txBody>
      </p:sp>
      <p:pic>
        <p:nvPicPr>
          <p:cNvPr id="2" name="图片 1">
            <a:extLst>
              <a:ext uri="{FF2B5EF4-FFF2-40B4-BE49-F238E27FC236}">
                <a16:creationId xmlns:a16="http://schemas.microsoft.com/office/drawing/2014/main" xmlns="" id="{26B39E6F-95D7-75A0-1414-8F0E57F5D8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9125" y="3556675"/>
            <a:ext cx="2857500" cy="2451100"/>
          </a:xfrm>
          <a:prstGeom prst="rect">
            <a:avLst/>
          </a:prstGeom>
        </p:spPr>
      </p:pic>
    </p:spTree>
    <p:extLst>
      <p:ext uri="{BB962C8B-B14F-4D97-AF65-F5344CB8AC3E}">
        <p14:creationId xmlns:p14="http://schemas.microsoft.com/office/powerpoint/2010/main" val="190721782"/>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87042" name="Rectangle 2"/>
          <p:cNvSpPr>
            <a:spLocks noGrp="1" noChangeArrowheads="1"/>
          </p:cNvSpPr>
          <p:nvPr>
            <p:ph type="title"/>
          </p:nvPr>
        </p:nvSpPr>
        <p:spPr/>
        <p:txBody>
          <a:bodyPr/>
          <a:lstStyle/>
          <a:p>
            <a:r>
              <a:rPr lang="zh-CN" altLang="en-US" dirty="0">
                <a:solidFill>
                  <a:schemeClr val="accent1"/>
                </a:solidFill>
                <a:latin typeface="方正小标宋简体" pitchFamily="65" charset="-122"/>
                <a:ea typeface="方正小标宋简体" pitchFamily="65" charset="-122"/>
              </a:rPr>
              <a:t>目录</a:t>
            </a:r>
            <a:endParaRPr lang="en-US" altLang="zh-CN" dirty="0">
              <a:solidFill>
                <a:schemeClr val="accent1"/>
              </a:solidFill>
              <a:latin typeface="方正小标宋简体" pitchFamily="65" charset="-122"/>
              <a:ea typeface="方正小标宋简体" pitchFamily="65" charset="-122"/>
            </a:endParaRPr>
          </a:p>
        </p:txBody>
      </p:sp>
      <p:sp>
        <p:nvSpPr>
          <p:cNvPr id="87043" name="Text Box 3"/>
          <p:cNvSpPr txBox="1">
            <a:spLocks noChangeArrowheads="1"/>
          </p:cNvSpPr>
          <p:nvPr/>
        </p:nvSpPr>
        <p:spPr bwMode="auto">
          <a:xfrm>
            <a:off x="1660525" y="722313"/>
            <a:ext cx="184150" cy="366712"/>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zh-CN" sz="1800" b="0" i="0" u="none" strike="noStrike" kern="1200" cap="none" spc="0" normalizeH="0" baseline="0" noProof="0">
              <a:ln>
                <a:noFill/>
              </a:ln>
              <a:solidFill>
                <a:srgbClr val="003366"/>
              </a:solidFill>
              <a:effectLst/>
              <a:uLnTx/>
              <a:uFillTx/>
              <a:latin typeface="Arial" panose="020B0604020202020204" pitchFamily="34" charset="0"/>
              <a:ea typeface="+mn-ea"/>
              <a:cs typeface="+mn-cs"/>
            </a:endParaRPr>
          </a:p>
        </p:txBody>
      </p:sp>
      <p:pic>
        <p:nvPicPr>
          <p:cNvPr id="2" name="图片 1" descr="3b32303238383435323bcad6cac6">
            <a:hlinkClick r:id="rId6" action="ppaction://hlinksldjump"/>
          </p:cNvPr>
          <p:cNvPicPr>
            <a:picLocks noChangeAspect="1"/>
          </p:cNvPicPr>
          <p:nvPr>
            <p:custDataLst>
              <p:tags r:id="rId1"/>
            </p:custDataLst>
          </p:nvPr>
        </p:nvPicPr>
        <p:blipFill>
          <a:blip r:embed="rId7">
            <a:extLst>
              <a:ext uri="{96DAC541-7B7A-43D3-8B79-37D633B846F1}">
                <asvg:svgBlip xmlns:asvg="http://schemas.microsoft.com/office/drawing/2016/SVG/main" xmlns="" r:embed="rId8"/>
              </a:ext>
            </a:extLst>
          </a:blip>
          <a:stretch>
            <a:fillRect/>
          </a:stretch>
        </p:blipFill>
        <p:spPr>
          <a:xfrm>
            <a:off x="6601257" y="1844824"/>
            <a:ext cx="360000" cy="360000"/>
          </a:xfrm>
          <a:prstGeom prst="rect">
            <a:avLst/>
          </a:prstGeom>
        </p:spPr>
      </p:pic>
      <p:pic>
        <p:nvPicPr>
          <p:cNvPr id="3" name="图片 2" descr="3b32303238383435323bcad6cac6">
            <a:hlinkClick r:id="" action="ppaction://noaction"/>
          </p:cNvPr>
          <p:cNvPicPr>
            <a:picLocks noChangeAspect="1"/>
          </p:cNvPicPr>
          <p:nvPr>
            <p:custDataLst>
              <p:tags r:id="rId2"/>
            </p:custDataLst>
          </p:nvPr>
        </p:nvPicPr>
        <p:blipFill>
          <a:blip r:embed="rId7">
            <a:extLst>
              <a:ext uri="{96DAC541-7B7A-43D3-8B79-37D633B846F1}">
                <asvg:svgBlip xmlns:asvg="http://schemas.microsoft.com/office/drawing/2016/SVG/main" xmlns="" r:embed="rId8"/>
              </a:ext>
            </a:extLst>
          </a:blip>
          <a:stretch>
            <a:fillRect/>
          </a:stretch>
        </p:blipFill>
        <p:spPr>
          <a:xfrm>
            <a:off x="6601252" y="2593382"/>
            <a:ext cx="360000" cy="360000"/>
          </a:xfrm>
          <a:prstGeom prst="rect">
            <a:avLst/>
          </a:prstGeom>
        </p:spPr>
      </p:pic>
      <p:sp>
        <p:nvSpPr>
          <p:cNvPr id="4" name="文本框 3">
            <a:extLst>
              <a:ext uri="{FF2B5EF4-FFF2-40B4-BE49-F238E27FC236}">
                <a16:creationId xmlns:a16="http://schemas.microsoft.com/office/drawing/2014/main" xmlns="" id="{B4404B1A-9E38-022E-7074-DDC2832981DD}"/>
              </a:ext>
            </a:extLst>
          </p:cNvPr>
          <p:cNvSpPr txBox="1"/>
          <p:nvPr/>
        </p:nvSpPr>
        <p:spPr>
          <a:xfrm>
            <a:off x="1248972" y="1726410"/>
            <a:ext cx="646331"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a:ln>
                  <a:noFill/>
                </a:ln>
                <a:gradFill>
                  <a:gsLst>
                    <a:gs pos="76000">
                      <a:schemeClr val="accent3"/>
                    </a:gs>
                    <a:gs pos="0">
                      <a:schemeClr val="accent1"/>
                    </a:gs>
                  </a:gsLst>
                  <a:lin ang="5400000" scaled="1"/>
                </a:gradFill>
                <a:effectLst/>
                <a:uLnTx/>
                <a:uFillTx/>
                <a:latin typeface="黑体" panose="02010609060101010101" pitchFamily="49" charset="-122"/>
                <a:ea typeface="黑体" panose="02010609060101010101" pitchFamily="49" charset="-122"/>
                <a:cs typeface="+mn-cs"/>
              </a:rPr>
              <a:t>01</a:t>
            </a:r>
            <a:endParaRPr kumimoji="0" lang="zh-CN" altLang="en-US" sz="3600" b="0" i="0" u="none" strike="noStrike" kern="1200" cap="none" spc="0" normalizeH="0" baseline="0" noProof="0">
              <a:ln>
                <a:noFill/>
              </a:ln>
              <a:gradFill>
                <a:gsLst>
                  <a:gs pos="76000">
                    <a:schemeClr val="accent3"/>
                  </a:gs>
                  <a:gs pos="0">
                    <a:schemeClr val="accent1"/>
                  </a:gs>
                </a:gsLst>
                <a:lin ang="5400000" scaled="1"/>
              </a:gradFill>
              <a:effectLst/>
              <a:uLnTx/>
              <a:uFillTx/>
              <a:latin typeface="黑体" panose="02010609060101010101" pitchFamily="49" charset="-122"/>
              <a:ea typeface="黑体" panose="02010609060101010101" pitchFamily="49" charset="-122"/>
              <a:cs typeface="+mn-cs"/>
            </a:endParaRPr>
          </a:p>
        </p:txBody>
      </p:sp>
      <p:cxnSp>
        <p:nvCxnSpPr>
          <p:cNvPr id="5" name="直接连接符 4">
            <a:extLst>
              <a:ext uri="{FF2B5EF4-FFF2-40B4-BE49-F238E27FC236}">
                <a16:creationId xmlns:a16="http://schemas.microsoft.com/office/drawing/2014/main" xmlns="" id="{B07AB7F4-21BF-D92B-9546-A4BD2B8AB254}"/>
              </a:ext>
            </a:extLst>
          </p:cNvPr>
          <p:cNvCxnSpPr>
            <a:cxnSpLocks/>
          </p:cNvCxnSpPr>
          <p:nvPr/>
        </p:nvCxnSpPr>
        <p:spPr>
          <a:xfrm>
            <a:off x="2070830" y="1882888"/>
            <a:ext cx="0" cy="333375"/>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 id="{E387AADE-F50F-9D28-38C5-F22FB89209BE}"/>
              </a:ext>
            </a:extLst>
          </p:cNvPr>
          <p:cNvSpPr txBox="1"/>
          <p:nvPr/>
        </p:nvSpPr>
        <p:spPr>
          <a:xfrm>
            <a:off x="1248972" y="2594736"/>
            <a:ext cx="646331" cy="646331"/>
          </a:xfrm>
          <a:prstGeom prst="rect">
            <a:avLst/>
          </a:prstGeom>
          <a:noFill/>
        </p:spPr>
        <p:txBody>
          <a:bodyPr wrap="none" rtlCol="0">
            <a:spAutoFit/>
          </a:bodyPr>
          <a:lstStyle>
            <a:defPPr>
              <a:defRPr lang="zh-CN"/>
            </a:defPPr>
            <a:lvl1pPr marR="0" lvl="0" indent="0" fontAlgn="auto">
              <a:lnSpc>
                <a:spcPct val="100000"/>
              </a:lnSpc>
              <a:spcBef>
                <a:spcPts val="0"/>
              </a:spcBef>
              <a:spcAft>
                <a:spcPts val="0"/>
              </a:spcAft>
              <a:buClrTx/>
              <a:buSzTx/>
              <a:buFontTx/>
              <a:buNone/>
              <a:tabLst/>
              <a:defRPr kumimoji="0" sz="3600" b="0" i="0" u="none" strike="noStrike" cap="none" spc="0" normalizeH="0" baseline="0">
                <a:ln>
                  <a:noFill/>
                </a:ln>
                <a:gradFill>
                  <a:gsLst>
                    <a:gs pos="92000">
                      <a:schemeClr val="accent3"/>
                    </a:gs>
                    <a:gs pos="0">
                      <a:schemeClr val="accent1"/>
                    </a:gs>
                  </a:gsLst>
                  <a:lin ang="5400000" scaled="1"/>
                </a:gradFill>
                <a:effectLst/>
                <a:uLnTx/>
                <a:uFillTx/>
                <a:latin typeface="思源黑体 CN Normal" panose="020B0400000000000000" pitchFamily="34" charset="-122"/>
                <a:ea typeface="思源黑体 CN Normal" panose="020B0400000000000000"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a:ln>
                  <a:noFill/>
                </a:ln>
                <a:gradFill>
                  <a:gsLst>
                    <a:gs pos="76000">
                      <a:schemeClr val="accent3"/>
                    </a:gs>
                    <a:gs pos="0">
                      <a:schemeClr val="accent1"/>
                    </a:gs>
                  </a:gsLst>
                  <a:lin ang="5400000" scaled="1"/>
                </a:gradFill>
                <a:effectLst/>
                <a:uLnTx/>
                <a:uFillTx/>
                <a:latin typeface="黑体" panose="02010609060101010101" pitchFamily="49" charset="-122"/>
                <a:ea typeface="黑体" panose="02010609060101010101" pitchFamily="49" charset="-122"/>
                <a:cs typeface="+mn-cs"/>
              </a:rPr>
              <a:t>02</a:t>
            </a:r>
            <a:endParaRPr kumimoji="0" lang="zh-CN" altLang="en-US" sz="3600" b="0" i="0" u="none" strike="noStrike" kern="1200" cap="none" spc="0" normalizeH="0" baseline="0" noProof="0">
              <a:ln>
                <a:noFill/>
              </a:ln>
              <a:gradFill>
                <a:gsLst>
                  <a:gs pos="76000">
                    <a:schemeClr val="accent3"/>
                  </a:gs>
                  <a:gs pos="0">
                    <a:schemeClr val="accent1"/>
                  </a:gs>
                </a:gsLst>
                <a:lin ang="5400000" scaled="1"/>
              </a:gradFill>
              <a:effectLst/>
              <a:uLnTx/>
              <a:uFillTx/>
              <a:latin typeface="黑体" panose="02010609060101010101" pitchFamily="49" charset="-122"/>
              <a:ea typeface="黑体" panose="02010609060101010101" pitchFamily="49" charset="-122"/>
              <a:cs typeface="+mn-cs"/>
            </a:endParaRPr>
          </a:p>
        </p:txBody>
      </p:sp>
      <p:cxnSp>
        <p:nvCxnSpPr>
          <p:cNvPr id="7" name="直接连接符 6">
            <a:extLst>
              <a:ext uri="{FF2B5EF4-FFF2-40B4-BE49-F238E27FC236}">
                <a16:creationId xmlns:a16="http://schemas.microsoft.com/office/drawing/2014/main" xmlns="" id="{EAC5C2E0-F4EC-8F7C-2EBD-3BF10EB9FB37}"/>
              </a:ext>
            </a:extLst>
          </p:cNvPr>
          <p:cNvCxnSpPr>
            <a:cxnSpLocks/>
          </p:cNvCxnSpPr>
          <p:nvPr/>
        </p:nvCxnSpPr>
        <p:spPr>
          <a:xfrm>
            <a:off x="2070830" y="2751214"/>
            <a:ext cx="0" cy="333375"/>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4B029D8C-ADFB-6C45-2DDF-F0B925D96CF3}"/>
              </a:ext>
            </a:extLst>
          </p:cNvPr>
          <p:cNvSpPr txBox="1"/>
          <p:nvPr/>
        </p:nvSpPr>
        <p:spPr>
          <a:xfrm>
            <a:off x="1248972" y="3463062"/>
            <a:ext cx="646331" cy="646331"/>
          </a:xfrm>
          <a:prstGeom prst="rect">
            <a:avLst/>
          </a:prstGeom>
          <a:noFill/>
        </p:spPr>
        <p:txBody>
          <a:bodyPr wrap="none" rtlCol="0">
            <a:spAutoFit/>
          </a:bodyPr>
          <a:lstStyle>
            <a:defPPr>
              <a:defRPr lang="zh-CN"/>
            </a:defPPr>
            <a:lvl1pPr marR="0" lvl="0" indent="0" fontAlgn="auto">
              <a:lnSpc>
                <a:spcPct val="100000"/>
              </a:lnSpc>
              <a:spcBef>
                <a:spcPts val="0"/>
              </a:spcBef>
              <a:spcAft>
                <a:spcPts val="0"/>
              </a:spcAft>
              <a:buClrTx/>
              <a:buSzTx/>
              <a:buFontTx/>
              <a:buNone/>
              <a:tabLst/>
              <a:defRPr kumimoji="0" sz="3600" b="0" i="0" u="none" strike="noStrike" cap="none" spc="0" normalizeH="0" baseline="0">
                <a:ln>
                  <a:noFill/>
                </a:ln>
                <a:gradFill>
                  <a:gsLst>
                    <a:gs pos="92000">
                      <a:schemeClr val="accent3"/>
                    </a:gs>
                    <a:gs pos="0">
                      <a:schemeClr val="accent1"/>
                    </a:gs>
                  </a:gsLst>
                  <a:lin ang="5400000" scaled="1"/>
                </a:gradFill>
                <a:effectLst/>
                <a:uLnTx/>
                <a:uFillTx/>
                <a:latin typeface="思源黑体 CN Normal" panose="020B0400000000000000" pitchFamily="34" charset="-122"/>
                <a:ea typeface="思源黑体 CN Normal" panose="020B0400000000000000"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a:ln>
                  <a:noFill/>
                </a:ln>
                <a:gradFill>
                  <a:gsLst>
                    <a:gs pos="76000">
                      <a:schemeClr val="accent3"/>
                    </a:gs>
                    <a:gs pos="0">
                      <a:schemeClr val="accent1"/>
                    </a:gs>
                  </a:gsLst>
                  <a:lin ang="5400000" scaled="1"/>
                </a:gradFill>
                <a:effectLst/>
                <a:uLnTx/>
                <a:uFillTx/>
                <a:latin typeface="黑体" panose="02010609060101010101" pitchFamily="49" charset="-122"/>
                <a:ea typeface="黑体" panose="02010609060101010101" pitchFamily="49" charset="-122"/>
                <a:cs typeface="+mn-cs"/>
              </a:rPr>
              <a:t>03</a:t>
            </a:r>
            <a:endParaRPr kumimoji="0" lang="zh-CN" altLang="en-US" sz="3600" b="0" i="0" u="none" strike="noStrike" kern="1200" cap="none" spc="0" normalizeH="0" baseline="0" noProof="0">
              <a:ln>
                <a:noFill/>
              </a:ln>
              <a:gradFill>
                <a:gsLst>
                  <a:gs pos="76000">
                    <a:schemeClr val="accent3"/>
                  </a:gs>
                  <a:gs pos="0">
                    <a:schemeClr val="accent1"/>
                  </a:gs>
                </a:gsLst>
                <a:lin ang="5400000" scaled="1"/>
              </a:gradFill>
              <a:effectLst/>
              <a:uLnTx/>
              <a:uFillTx/>
              <a:latin typeface="黑体" panose="02010609060101010101" pitchFamily="49" charset="-122"/>
              <a:ea typeface="黑体" panose="02010609060101010101" pitchFamily="49" charset="-122"/>
              <a:cs typeface="+mn-cs"/>
            </a:endParaRPr>
          </a:p>
        </p:txBody>
      </p:sp>
      <p:cxnSp>
        <p:nvCxnSpPr>
          <p:cNvPr id="9" name="直接连接符 8">
            <a:extLst>
              <a:ext uri="{FF2B5EF4-FFF2-40B4-BE49-F238E27FC236}">
                <a16:creationId xmlns:a16="http://schemas.microsoft.com/office/drawing/2014/main" xmlns="" id="{256B78A3-9EA1-E917-EBDF-DC61DE671C77}"/>
              </a:ext>
            </a:extLst>
          </p:cNvPr>
          <p:cNvCxnSpPr>
            <a:cxnSpLocks/>
          </p:cNvCxnSpPr>
          <p:nvPr/>
        </p:nvCxnSpPr>
        <p:spPr>
          <a:xfrm>
            <a:off x="2070830" y="3619540"/>
            <a:ext cx="0" cy="333375"/>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xmlns="" id="{CC9C6EAB-4B9D-7052-D3EF-E0970FB24836}"/>
              </a:ext>
            </a:extLst>
          </p:cNvPr>
          <p:cNvSpPr txBox="1"/>
          <p:nvPr/>
        </p:nvSpPr>
        <p:spPr>
          <a:xfrm>
            <a:off x="1248972" y="4331388"/>
            <a:ext cx="646331" cy="646331"/>
          </a:xfrm>
          <a:prstGeom prst="rect">
            <a:avLst/>
          </a:prstGeom>
          <a:noFill/>
        </p:spPr>
        <p:txBody>
          <a:bodyPr wrap="none" rtlCol="0">
            <a:spAutoFit/>
          </a:bodyPr>
          <a:lstStyle>
            <a:defPPr>
              <a:defRPr lang="zh-CN"/>
            </a:defPPr>
            <a:lvl1pPr marR="0" lvl="0" indent="0" fontAlgn="auto">
              <a:lnSpc>
                <a:spcPct val="100000"/>
              </a:lnSpc>
              <a:spcBef>
                <a:spcPts val="0"/>
              </a:spcBef>
              <a:spcAft>
                <a:spcPts val="0"/>
              </a:spcAft>
              <a:buClrTx/>
              <a:buSzTx/>
              <a:buFontTx/>
              <a:buNone/>
              <a:tabLst/>
              <a:defRPr kumimoji="0" sz="3600" b="0" i="0" u="none" strike="noStrike" cap="none" spc="0" normalizeH="0" baseline="0">
                <a:ln>
                  <a:noFill/>
                </a:ln>
                <a:gradFill>
                  <a:gsLst>
                    <a:gs pos="92000">
                      <a:schemeClr val="accent3"/>
                    </a:gs>
                    <a:gs pos="0">
                      <a:schemeClr val="accent1"/>
                    </a:gs>
                  </a:gsLst>
                  <a:lin ang="5400000" scaled="1"/>
                </a:gradFill>
                <a:effectLst/>
                <a:uLnTx/>
                <a:uFillTx/>
                <a:latin typeface="思源黑体 CN Normal" panose="020B0400000000000000" pitchFamily="34" charset="-122"/>
                <a:ea typeface="思源黑体 CN Normal" panose="020B0400000000000000"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a:ln>
                  <a:noFill/>
                </a:ln>
                <a:gradFill>
                  <a:gsLst>
                    <a:gs pos="76000">
                      <a:schemeClr val="accent3"/>
                    </a:gs>
                    <a:gs pos="0">
                      <a:schemeClr val="accent1"/>
                    </a:gs>
                  </a:gsLst>
                  <a:lin ang="5400000" scaled="1"/>
                </a:gradFill>
                <a:effectLst/>
                <a:uLnTx/>
                <a:uFillTx/>
                <a:latin typeface="黑体" panose="02010609060101010101" pitchFamily="49" charset="-122"/>
                <a:ea typeface="黑体" panose="02010609060101010101" pitchFamily="49" charset="-122"/>
                <a:cs typeface="+mn-cs"/>
              </a:rPr>
              <a:t>04</a:t>
            </a:r>
            <a:endParaRPr kumimoji="0" lang="zh-CN" altLang="en-US" sz="3600" b="0" i="0" u="none" strike="noStrike" kern="1200" cap="none" spc="0" normalizeH="0" baseline="0" noProof="0">
              <a:ln>
                <a:noFill/>
              </a:ln>
              <a:gradFill>
                <a:gsLst>
                  <a:gs pos="76000">
                    <a:schemeClr val="accent3"/>
                  </a:gs>
                  <a:gs pos="0">
                    <a:schemeClr val="accent1"/>
                  </a:gs>
                </a:gsLst>
                <a:lin ang="5400000" scaled="1"/>
              </a:gradFill>
              <a:effectLst/>
              <a:uLnTx/>
              <a:uFillTx/>
              <a:latin typeface="黑体" panose="02010609060101010101" pitchFamily="49" charset="-122"/>
              <a:ea typeface="黑体" panose="02010609060101010101" pitchFamily="49" charset="-122"/>
              <a:cs typeface="+mn-cs"/>
            </a:endParaRPr>
          </a:p>
        </p:txBody>
      </p:sp>
      <p:cxnSp>
        <p:nvCxnSpPr>
          <p:cNvPr id="11" name="直接连接符 10">
            <a:extLst>
              <a:ext uri="{FF2B5EF4-FFF2-40B4-BE49-F238E27FC236}">
                <a16:creationId xmlns:a16="http://schemas.microsoft.com/office/drawing/2014/main" xmlns="" id="{C55E9485-5ADB-9DF0-6B17-56EB6F0BE70F}"/>
              </a:ext>
            </a:extLst>
          </p:cNvPr>
          <p:cNvCxnSpPr>
            <a:cxnSpLocks/>
          </p:cNvCxnSpPr>
          <p:nvPr/>
        </p:nvCxnSpPr>
        <p:spPr>
          <a:xfrm>
            <a:off x="2070830" y="4487866"/>
            <a:ext cx="0" cy="333375"/>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2" name="内容占位符 6">
            <a:extLst>
              <a:ext uri="{FF2B5EF4-FFF2-40B4-BE49-F238E27FC236}">
                <a16:creationId xmlns:a16="http://schemas.microsoft.com/office/drawing/2014/main" xmlns="" id="{CEBC278D-911F-670B-474A-15AA3B19D20E}"/>
              </a:ext>
            </a:extLst>
          </p:cNvPr>
          <p:cNvSpPr>
            <a:spLocks noGrp="1"/>
          </p:cNvSpPr>
          <p:nvPr>
            <p:ph idx="1"/>
          </p:nvPr>
        </p:nvSpPr>
        <p:spPr>
          <a:xfrm>
            <a:off x="2411760" y="1844824"/>
            <a:ext cx="3853040" cy="409502"/>
          </a:xfrm>
          <a:prstGeom prst="rect">
            <a:avLst/>
          </a:prstGeom>
        </p:spPr>
        <p:txBody>
          <a:bodyPr vert="horz" wrap="square" lIns="91440" tIns="45720" rIns="91440" bIns="45720" rtlCol="0" anchor="ctr">
            <a:noAutofit/>
          </a:bodyPr>
          <a:lstStyle>
            <a:lvl1pPr marL="0" indent="0">
              <a:buFont typeface="Arial" panose="020B0604020202020204" pitchFamily="34" charset="0"/>
              <a:buNone/>
              <a:defRPr kumimoji="0" lang="en-US" sz="3200" b="0" i="0" u="none" strike="noStrike" kern="1200" cap="none" spc="0" normalizeH="0" baseline="0" dirty="0">
                <a:ln>
                  <a:noFill/>
                </a:ln>
                <a:solidFill>
                  <a:schemeClr val="tx1"/>
                </a:solidFill>
                <a:effectLst/>
                <a:uLnTx/>
                <a:uFillTx/>
                <a:latin typeface="黑体" panose="02010609060101010101" pitchFamily="49" charset="-122"/>
                <a:ea typeface="黑体" panose="02010609060101010101" pitchFamily="49" charset="-122"/>
                <a:cs typeface="+mn-cs"/>
              </a:defRPr>
            </a:lvl1pPr>
            <a:lvl2pPr marL="742950" indent="-285750">
              <a:buFont typeface="Arial" panose="020B0604020202020204" pitchFamily="34" charset="0"/>
              <a:buChar char="•"/>
              <a:defRPr/>
            </a:lvl2pPr>
            <a:lvl3pPr marL="1200150" indent="-28575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algn="l">
              <a:lnSpc>
                <a:spcPct val="120000"/>
              </a:lnSpc>
              <a:defRPr sz="1800" b="0"/>
            </a:pPr>
            <a:r>
              <a:t>定心钻工序</a:t>
            </a:r>
          </a:p>
        </p:txBody>
      </p:sp>
      <p:sp>
        <p:nvSpPr>
          <p:cNvPr id="13" name="内容占位符 6">
            <a:extLst>
              <a:ext uri="{FF2B5EF4-FFF2-40B4-BE49-F238E27FC236}">
                <a16:creationId xmlns:a16="http://schemas.microsoft.com/office/drawing/2014/main" xmlns="" id="{3ED53F0B-E386-635C-E821-F84A02818601}"/>
              </a:ext>
            </a:extLst>
          </p:cNvPr>
          <p:cNvSpPr txBox="1">
            <a:spLocks/>
          </p:cNvSpPr>
          <p:nvPr/>
        </p:nvSpPr>
        <p:spPr bwMode="gray">
          <a:xfrm>
            <a:off x="2411758" y="2706873"/>
            <a:ext cx="3853039" cy="409502"/>
          </a:xfrm>
          <a:prstGeom prst="rect">
            <a:avLst/>
          </a:prstGeom>
          <a:noFill/>
          <a:ln w="9525">
            <a:noFill/>
            <a:miter lim="800000"/>
          </a:ln>
          <a:effectLst/>
        </p:spPr>
        <p:txBody>
          <a:bodyPr vert="horz" wrap="square" lIns="91440" tIns="45720" rIns="91440" bIns="45720" numCol="1" rtlCol="0" anchor="ctr" anchorCtr="0" compatLnSpc="1">
            <a:noAutofit/>
          </a:bodyPr>
          <a:lstStyle>
            <a:defPPr>
              <a:defRPr lang="en-US"/>
            </a:defPPr>
            <a:lvl1pPr marL="0" indent="0" algn="l" rtl="0" fontAlgn="base">
              <a:spcBef>
                <a:spcPct val="0"/>
              </a:spcBef>
              <a:spcAft>
                <a:spcPct val="0"/>
              </a:spcAft>
              <a:buFont typeface="Arial" panose="020B0604020202020204" pitchFamily="34" charset="0"/>
              <a:buNone/>
              <a:defRPr kumimoji="0" lang="en-US" sz="3200" b="0" i="0" u="none" strike="noStrike" kern="1200" cap="none" spc="0" normalizeH="0" baseline="0" dirty="0">
                <a:ln>
                  <a:noFill/>
                </a:ln>
                <a:solidFill>
                  <a:schemeClr val="tx1"/>
                </a:solidFill>
                <a:effectLst/>
                <a:uLnTx/>
                <a:uFillTx/>
                <a:latin typeface="黑体" panose="02010609060101010101" pitchFamily="49" charset="-122"/>
                <a:ea typeface="黑体" panose="02010609060101010101" pitchFamily="49" charset="-122"/>
                <a:cs typeface="+mn-cs"/>
              </a:defRPr>
            </a:lvl1pPr>
            <a:lvl2pPr marL="7429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2pPr>
            <a:lvl3pPr marL="12001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3pPr>
            <a:lvl4pPr marL="16573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4pPr>
            <a:lvl5pPr marL="21145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a:lnSpc>
                <a:spcPct val="120000"/>
              </a:lnSpc>
              <a:defRPr sz="1800" b="0"/>
            </a:pPr>
            <a:r>
              <a:rPr lang="zh-CN" altLang="en-US" sz="1800"/>
              <a:t>钻孔加工</a:t>
            </a:r>
          </a:p>
        </p:txBody>
      </p:sp>
      <p:sp>
        <p:nvSpPr>
          <p:cNvPr id="14" name="内容占位符 6">
            <a:extLst>
              <a:ext uri="{FF2B5EF4-FFF2-40B4-BE49-F238E27FC236}">
                <a16:creationId xmlns:a16="http://schemas.microsoft.com/office/drawing/2014/main" xmlns="" id="{031FB9FC-CA30-49B6-AB87-FEA8123C505B}"/>
              </a:ext>
            </a:extLst>
          </p:cNvPr>
          <p:cNvSpPr txBox="1">
            <a:spLocks/>
          </p:cNvSpPr>
          <p:nvPr/>
        </p:nvSpPr>
        <p:spPr bwMode="gray">
          <a:xfrm>
            <a:off x="2411759" y="3581476"/>
            <a:ext cx="3853036" cy="409502"/>
          </a:xfrm>
          <a:prstGeom prst="rect">
            <a:avLst/>
          </a:prstGeom>
          <a:noFill/>
          <a:ln w="9525">
            <a:noFill/>
            <a:miter lim="800000"/>
          </a:ln>
          <a:effectLst/>
        </p:spPr>
        <p:txBody>
          <a:bodyPr vert="horz" wrap="square" lIns="91440" tIns="45720" rIns="91440" bIns="45720" numCol="1" rtlCol="0" anchor="ctr" anchorCtr="0" compatLnSpc="1">
            <a:noAutofit/>
          </a:bodyPr>
          <a:lstStyle>
            <a:defPPr>
              <a:defRPr lang="en-US"/>
            </a:defPPr>
            <a:lvl1pPr marL="0" indent="0" algn="r" rtl="0" fontAlgn="base">
              <a:spcBef>
                <a:spcPct val="0"/>
              </a:spcBef>
              <a:spcAft>
                <a:spcPct val="0"/>
              </a:spcAft>
              <a:buFont typeface="Arial" panose="020B0604020202020204" pitchFamily="34" charset="0"/>
              <a:buNone/>
              <a:defRPr kumimoji="0" lang="en-US" sz="3200" b="0" i="0" u="none" strike="noStrike" kern="1200" cap="none" spc="0" normalizeH="0" baseline="0" dirty="0">
                <a:ln>
                  <a:noFill/>
                </a:ln>
                <a:solidFill>
                  <a:schemeClr val="tx1"/>
                </a:solidFill>
                <a:effectLst/>
                <a:uLnTx/>
                <a:uFillTx/>
                <a:latin typeface="黑体" panose="02010609060101010101" pitchFamily="49" charset="-122"/>
                <a:ea typeface="黑体" panose="02010609060101010101" pitchFamily="49" charset="-122"/>
                <a:cs typeface="+mn-cs"/>
              </a:defRPr>
            </a:lvl1pPr>
            <a:lvl2pPr marL="7429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2pPr>
            <a:lvl3pPr marL="12001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3pPr>
            <a:lvl4pPr marL="16573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4pPr>
            <a:lvl5pPr marL="21145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algn="l">
              <a:lnSpc>
                <a:spcPct val="120000"/>
              </a:lnSpc>
              <a:defRPr sz="1800" b="0"/>
            </a:pPr>
            <a:r>
              <a:rPr lang="zh-CN" altLang="en-US" sz="1800"/>
              <a:t>攻丝加工</a:t>
            </a:r>
          </a:p>
        </p:txBody>
      </p:sp>
      <p:sp>
        <p:nvSpPr>
          <p:cNvPr id="15" name="内容占位符 6">
            <a:extLst>
              <a:ext uri="{FF2B5EF4-FFF2-40B4-BE49-F238E27FC236}">
                <a16:creationId xmlns:a16="http://schemas.microsoft.com/office/drawing/2014/main" xmlns="" id="{9B520944-FBDB-F77B-790F-B33B29979658}"/>
              </a:ext>
            </a:extLst>
          </p:cNvPr>
          <p:cNvSpPr txBox="1">
            <a:spLocks/>
          </p:cNvSpPr>
          <p:nvPr/>
        </p:nvSpPr>
        <p:spPr bwMode="gray">
          <a:xfrm>
            <a:off x="2411760" y="4449802"/>
            <a:ext cx="3853034" cy="409502"/>
          </a:xfrm>
          <a:prstGeom prst="rect">
            <a:avLst/>
          </a:prstGeom>
          <a:noFill/>
          <a:ln w="9525">
            <a:noFill/>
            <a:miter lim="800000"/>
          </a:ln>
          <a:effectLst/>
        </p:spPr>
        <p:txBody>
          <a:bodyPr vert="horz" wrap="square" lIns="91440" tIns="45720" rIns="91440" bIns="45720" numCol="1" rtlCol="0" anchor="ctr" anchorCtr="0" compatLnSpc="1">
            <a:noAutofit/>
          </a:bodyPr>
          <a:lstStyle>
            <a:defPPr>
              <a:defRPr lang="en-US"/>
            </a:defPPr>
            <a:lvl1pPr marL="0" indent="0" algn="ctr" rtl="0" fontAlgn="base">
              <a:spcBef>
                <a:spcPct val="0"/>
              </a:spcBef>
              <a:spcAft>
                <a:spcPct val="0"/>
              </a:spcAft>
              <a:buFont typeface="Arial" panose="020B0604020202020204" pitchFamily="34" charset="0"/>
              <a:buNone/>
              <a:defRPr kumimoji="0" lang="en-US" sz="3200" b="0" i="0" u="none" strike="noStrike" kern="1200" cap="none" spc="0" normalizeH="0" baseline="0" dirty="0">
                <a:ln>
                  <a:noFill/>
                </a:ln>
                <a:solidFill>
                  <a:schemeClr val="tx1"/>
                </a:solidFill>
                <a:effectLst/>
                <a:uLnTx/>
                <a:uFillTx/>
                <a:latin typeface="黑体" panose="02010609060101010101" pitchFamily="49" charset="-122"/>
                <a:ea typeface="黑体" panose="02010609060101010101" pitchFamily="49" charset="-122"/>
                <a:cs typeface="+mn-cs"/>
              </a:defRPr>
            </a:lvl1pPr>
            <a:lvl2pPr marL="7429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2pPr>
            <a:lvl3pPr marL="12001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3pPr>
            <a:lvl4pPr marL="16573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4pPr>
            <a:lvl5pPr marL="21145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algn="l">
              <a:lnSpc>
                <a:spcPct val="120000"/>
              </a:lnSpc>
              <a:defRPr sz="1800" b="0"/>
            </a:pPr>
            <a:r>
              <a:rPr lang="zh-CN" altLang="en-US" sz="1800"/>
              <a:t>平面铣削</a:t>
            </a:r>
          </a:p>
        </p:txBody>
      </p:sp>
      <p:pic>
        <p:nvPicPr>
          <p:cNvPr id="16" name="图片 2" descr="3b32303238383435323bcad6cac6">
            <a:hlinkClick r:id="" action="ppaction://noaction"/>
            <a:extLst>
              <a:ext uri="{FF2B5EF4-FFF2-40B4-BE49-F238E27FC236}">
                <a16:creationId xmlns:a16="http://schemas.microsoft.com/office/drawing/2014/main" xmlns="" id="{41E7AED6-6CC4-5266-7EF6-F9EC8C330A1D}"/>
              </a:ext>
            </a:extLst>
          </p:cNvPr>
          <p:cNvPicPr>
            <a:picLocks noChangeAspect="1"/>
          </p:cNvPicPr>
          <p:nvPr>
            <p:custDataLst>
              <p:tags r:id="rId3"/>
            </p:custDataLst>
          </p:nvPr>
        </p:nvPicPr>
        <p:blipFill>
          <a:blip r:embed="rId7">
            <a:extLst>
              <a:ext uri="{96DAC541-7B7A-43D3-8B79-37D633B846F1}">
                <asvg:svgBlip xmlns:asvg="http://schemas.microsoft.com/office/drawing/2016/SVG/main" xmlns="" r:embed="rId8"/>
              </a:ext>
            </a:extLst>
          </a:blip>
          <a:stretch>
            <a:fillRect/>
          </a:stretch>
        </p:blipFill>
        <p:spPr>
          <a:xfrm>
            <a:off x="6562218" y="4487866"/>
            <a:ext cx="360000" cy="360000"/>
          </a:xfrm>
          <a:prstGeom prst="rect">
            <a:avLst/>
          </a:prstGeom>
        </p:spPr>
      </p:pic>
      <p:pic>
        <p:nvPicPr>
          <p:cNvPr id="17" name="图片 2" descr="3b32303238383435323bcad6cac6">
            <a:hlinkClick r:id="" action="ppaction://noaction"/>
            <a:extLst>
              <a:ext uri="{FF2B5EF4-FFF2-40B4-BE49-F238E27FC236}">
                <a16:creationId xmlns:a16="http://schemas.microsoft.com/office/drawing/2014/main" xmlns="" id="{B235C558-86CA-539C-5541-84D3297C5C89}"/>
              </a:ext>
            </a:extLst>
          </p:cNvPr>
          <p:cNvPicPr>
            <a:picLocks noChangeAspect="1"/>
          </p:cNvPicPr>
          <p:nvPr>
            <p:custDataLst>
              <p:tags r:id="rId4"/>
            </p:custDataLst>
          </p:nvPr>
        </p:nvPicPr>
        <p:blipFill>
          <a:blip r:embed="rId7">
            <a:extLst>
              <a:ext uri="{96DAC541-7B7A-43D3-8B79-37D633B846F1}">
                <asvg:svgBlip xmlns:asvg="http://schemas.microsoft.com/office/drawing/2016/SVG/main" xmlns="" r:embed="rId8"/>
              </a:ext>
            </a:extLst>
          </a:blip>
          <a:stretch>
            <a:fillRect/>
          </a:stretch>
        </p:blipFill>
        <p:spPr>
          <a:xfrm>
            <a:off x="6573652" y="3463062"/>
            <a:ext cx="360000" cy="360000"/>
          </a:xfrm>
          <a:prstGeom prst="rect">
            <a:avLst/>
          </a:prstGeom>
        </p:spPr>
      </p:pic>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8" name="文本框 7"/>
          <p:cNvSpPr txBox="1"/>
          <p:nvPr>
            <p:custDataLst>
              <p:tags r:id="rId1"/>
            </p:custDataLst>
          </p:nvPr>
        </p:nvSpPr>
        <p:spPr>
          <a:xfrm>
            <a:off x="325120" y="1341120"/>
            <a:ext cx="8587105" cy="5262979"/>
          </a:xfrm>
          <a:prstGeom prst="rect">
            <a:avLst/>
          </a:prstGeom>
          <a:noFill/>
          <a:ln w="9525">
            <a:noFill/>
          </a:ln>
        </p:spPr>
        <p:txBody>
          <a:bodyPr wrap="square">
            <a:spAutoFit/>
          </a:bodyPr>
          <a:lstStyle/>
          <a:p>
            <a:pPr marL="0" indent="0">
              <a:lnSpc>
                <a:spcPct val="140000"/>
              </a:lnSpc>
            </a:pPr>
            <a:r>
              <a:rPr lang="zh-CN" altLang="en-US" sz="2000" b="1" kern="0" dirty="0">
                <a:solidFill>
                  <a:srgbClr val="FF0000"/>
                </a:solidFill>
                <a:latin typeface="Times New Roman" panose="02020603050405020304" charset="0"/>
                <a:cs typeface="Times New Roman" panose="02020603050405020304" charset="0"/>
              </a:rPr>
              <a:t>加工步骤：</a:t>
            </a:r>
          </a:p>
          <a:p>
            <a:pPr marL="0" indent="0"/>
            <a:r>
              <a:rPr lang="zh-CN" altLang="en-US" sz="2200" b="1" dirty="0">
                <a:latin typeface="Calibri" panose="020F0502020204030204" charset="0"/>
                <a:ea typeface="宋体" panose="02010600030101010101" pitchFamily="2" charset="-122"/>
              </a:rPr>
              <a:t>上一节我们已经对孔加工定心孔，接下来对不同类型的孔进行钻孔加工。对孔进行分析测量，模板零件上有∅</a:t>
            </a:r>
            <a:r>
              <a:rPr lang="en-US" altLang="zh-CN" sz="2200" b="1" dirty="0">
                <a:latin typeface="Calibri" panose="020F0502020204030204" charset="0"/>
                <a:ea typeface="宋体" panose="02010600030101010101" pitchFamily="2" charset="-122"/>
              </a:rPr>
              <a:t>6</a:t>
            </a:r>
            <a:r>
              <a:rPr lang="zh-CN" altLang="en-US" sz="2200" b="1" dirty="0">
                <a:latin typeface="Calibri" panose="020F0502020204030204" charset="0"/>
                <a:ea typeface="宋体" panose="02010600030101010101" pitchFamily="2" charset="-122"/>
              </a:rPr>
              <a:t>、∅</a:t>
            </a:r>
            <a:r>
              <a:rPr lang="en-US" altLang="zh-CN" sz="2200" b="1" dirty="0">
                <a:latin typeface="Calibri" panose="020F0502020204030204" charset="0"/>
                <a:ea typeface="宋体" panose="02010600030101010101" pitchFamily="2" charset="-122"/>
              </a:rPr>
              <a:t>9</a:t>
            </a:r>
            <a:r>
              <a:rPr lang="zh-CN" altLang="en-US" sz="2200" b="1" dirty="0">
                <a:latin typeface="Calibri" panose="020F0502020204030204" charset="0"/>
                <a:ea typeface="宋体" panose="02010600030101010101" pitchFamily="2" charset="-122"/>
              </a:rPr>
              <a:t>、∅</a:t>
            </a:r>
            <a:r>
              <a:rPr lang="en-US" altLang="zh-CN" sz="2200" b="1" dirty="0">
                <a:latin typeface="Calibri" panose="020F0502020204030204" charset="0"/>
                <a:ea typeface="宋体" panose="02010600030101010101" pitchFamily="2" charset="-122"/>
              </a:rPr>
              <a:t>25</a:t>
            </a:r>
            <a:r>
              <a:rPr lang="zh-CN" altLang="en-US" sz="2200" b="1" dirty="0">
                <a:latin typeface="Calibri" panose="020F0502020204030204" charset="0"/>
                <a:ea typeface="宋体" panose="02010600030101010101" pitchFamily="2" charset="-122"/>
              </a:rPr>
              <a:t>、∅</a:t>
            </a:r>
            <a:r>
              <a:rPr lang="en-US" altLang="zh-CN" sz="2200" b="1" dirty="0">
                <a:latin typeface="Calibri" panose="020F0502020204030204" charset="0"/>
                <a:ea typeface="宋体" panose="02010600030101010101" pitchFamily="2" charset="-122"/>
              </a:rPr>
              <a:t>35</a:t>
            </a:r>
            <a:r>
              <a:rPr lang="zh-CN" altLang="en-US" sz="2200" b="1" dirty="0">
                <a:latin typeface="Calibri" panose="020F0502020204030204" charset="0"/>
                <a:ea typeface="宋体" panose="02010600030101010101" pitchFamily="2" charset="-122"/>
              </a:rPr>
              <a:t>的通孔、∅</a:t>
            </a:r>
            <a:r>
              <a:rPr lang="en-US" altLang="zh-CN" sz="2200" b="1" dirty="0">
                <a:latin typeface="Calibri" panose="020F0502020204030204" charset="0"/>
                <a:ea typeface="宋体" panose="02010600030101010101" pitchFamily="2" charset="-122"/>
              </a:rPr>
              <a:t>16</a:t>
            </a:r>
            <a:r>
              <a:rPr lang="zh-CN" altLang="en-US" sz="2200" b="1" dirty="0">
                <a:latin typeface="Calibri" panose="020F0502020204030204" charset="0"/>
                <a:ea typeface="宋体" panose="02010600030101010101" pitchFamily="2" charset="-122"/>
              </a:rPr>
              <a:t>的盲孔和∅</a:t>
            </a:r>
            <a:r>
              <a:rPr lang="en-US" altLang="zh-CN" sz="2200" b="1" dirty="0">
                <a:latin typeface="Calibri" panose="020F0502020204030204" charset="0"/>
                <a:ea typeface="宋体" panose="02010600030101010101" pitchFamily="2" charset="-122"/>
              </a:rPr>
              <a:t>7</a:t>
            </a:r>
            <a:r>
              <a:rPr lang="zh-CN" altLang="en-US" sz="2200" b="1" dirty="0">
                <a:latin typeface="Calibri" panose="020F0502020204030204" charset="0"/>
                <a:ea typeface="宋体" panose="02010600030101010101" pitchFamily="2" charset="-122"/>
              </a:rPr>
              <a:t>、∅</a:t>
            </a:r>
            <a:r>
              <a:rPr lang="en-US" altLang="zh-CN" sz="2200" b="1" dirty="0">
                <a:latin typeface="Calibri" panose="020F0502020204030204" charset="0"/>
                <a:ea typeface="宋体" panose="02010600030101010101" pitchFamily="2" charset="-122"/>
              </a:rPr>
              <a:t>41</a:t>
            </a:r>
            <a:r>
              <a:rPr lang="zh-CN" altLang="en-US" sz="2200" b="1" dirty="0">
                <a:latin typeface="Calibri" panose="020F0502020204030204" charset="0"/>
                <a:ea typeface="宋体" panose="02010600030101010101" pitchFamily="2" charset="-122"/>
              </a:rPr>
              <a:t>的沉头孔。其中由于∅</a:t>
            </a:r>
            <a:r>
              <a:rPr lang="en-US" altLang="zh-CN" sz="2200" b="1" dirty="0">
                <a:latin typeface="Calibri" panose="020F0502020204030204" charset="0"/>
                <a:ea typeface="宋体" panose="02010600030101010101" pitchFamily="2" charset="-122"/>
              </a:rPr>
              <a:t>6</a:t>
            </a:r>
            <a:r>
              <a:rPr lang="zh-CN" altLang="en-US" sz="2200" b="1" dirty="0">
                <a:latin typeface="Calibri" panose="020F0502020204030204" charset="0"/>
                <a:ea typeface="宋体" panose="02010600030101010101" pitchFamily="2" charset="-122"/>
              </a:rPr>
              <a:t>孔的深度</a:t>
            </a:r>
            <a:r>
              <a:rPr lang="en-US" altLang="zh-CN" sz="2200" b="1" dirty="0">
                <a:latin typeface="Calibri" panose="020F0502020204030204" charset="0"/>
                <a:ea typeface="宋体" panose="02010600030101010101" pitchFamily="2" charset="-122"/>
              </a:rPr>
              <a:t>/</a:t>
            </a:r>
            <a:r>
              <a:rPr lang="zh-CN" altLang="en-US" sz="2200" b="1" dirty="0">
                <a:latin typeface="Calibri" panose="020F0502020204030204" charset="0"/>
                <a:ea typeface="宋体" panose="02010600030101010101" pitchFamily="2" charset="-122"/>
              </a:rPr>
              <a:t>直径</a:t>
            </a:r>
            <a:r>
              <a:rPr lang="en-US" altLang="zh-CN" sz="2200" b="1" dirty="0">
                <a:latin typeface="Calibri" panose="020F0502020204030204" charset="0"/>
                <a:ea typeface="宋体" panose="02010600030101010101" pitchFamily="2" charset="-122"/>
              </a:rPr>
              <a:t>=40/6=6.67&gt;5</a:t>
            </a:r>
            <a:r>
              <a:rPr lang="zh-CN" altLang="en-US" sz="2200" b="1" dirty="0">
                <a:latin typeface="Calibri" panose="020F0502020204030204" charset="0"/>
                <a:ea typeface="宋体" panose="02010600030101010101" pitchFamily="2" charset="-122"/>
              </a:rPr>
              <a:t>，所以属于深孔。</a:t>
            </a:r>
          </a:p>
          <a:p>
            <a:pPr marL="0" indent="0"/>
            <a:r>
              <a:rPr lang="zh-CN" altLang="en-US" sz="2200" b="1" dirty="0">
                <a:latin typeface="Calibri" panose="020F0502020204030204" charset="0"/>
                <a:ea typeface="宋体" panose="02010600030101010101" pitchFamily="2" charset="-122"/>
              </a:rPr>
              <a:t>通孔的加工：</a:t>
            </a:r>
          </a:p>
          <a:p>
            <a:pPr marL="0" indent="0"/>
            <a:r>
              <a:rPr lang="en-US" altLang="zh-CN" sz="2200" b="1" dirty="0">
                <a:latin typeface="Calibri" panose="020F0502020204030204" charset="0"/>
                <a:ea typeface="宋体" panose="02010600030101010101" pitchFamily="2" charset="-122"/>
              </a:rPr>
              <a:t>1.</a:t>
            </a:r>
            <a:r>
              <a:rPr lang="zh-CN" altLang="en-US" sz="2200" b="1" dirty="0">
                <a:latin typeface="Calibri" panose="020F0502020204030204" charset="0"/>
                <a:ea typeface="宋体" panose="02010600030101010101" pitchFamily="2" charset="-122"/>
              </a:rPr>
              <a:t>刀具创建</a:t>
            </a:r>
          </a:p>
          <a:p>
            <a:pPr marL="0" indent="0"/>
            <a:r>
              <a:rPr lang="zh-CN" altLang="en-US" sz="2200" b="1" dirty="0">
                <a:latin typeface="Calibri" panose="020F0502020204030204" charset="0"/>
                <a:ea typeface="宋体" panose="02010600030101010101" pitchFamily="2" charset="-122"/>
              </a:rPr>
              <a:t>（</a:t>
            </a:r>
            <a:r>
              <a:rPr lang="en-US" altLang="zh-CN" sz="2200" b="1" dirty="0">
                <a:latin typeface="Calibri" panose="020F0502020204030204" charset="0"/>
                <a:ea typeface="宋体" panose="02010600030101010101" pitchFamily="2" charset="-122"/>
              </a:rPr>
              <a:t>1</a:t>
            </a:r>
            <a:r>
              <a:rPr lang="zh-CN" altLang="en-US" sz="2200" b="1" dirty="0">
                <a:latin typeface="Calibri" panose="020F0502020204030204" charset="0"/>
                <a:ea typeface="宋体" panose="02010600030101010101" pitchFamily="2" charset="-122"/>
              </a:rPr>
              <a:t>） 点击         图标，进入“创建刀具”界面，选择刀具子类型中麻花钻        ，在名称对话框输入平底刀的直径大小“</a:t>
            </a:r>
            <a:r>
              <a:rPr lang="en-US" altLang="zh-CN" sz="2200" b="1" dirty="0">
                <a:latin typeface="Calibri" panose="020F0502020204030204" charset="0"/>
                <a:ea typeface="宋体" panose="02010600030101010101" pitchFamily="2" charset="-122"/>
              </a:rPr>
              <a:t>S6”</a:t>
            </a:r>
            <a:r>
              <a:rPr lang="zh-CN" altLang="en-US" sz="2200" b="1" dirty="0">
                <a:latin typeface="Calibri" panose="020F0502020204030204" charset="0"/>
                <a:ea typeface="宋体" panose="02010600030101010101" pitchFamily="2" charset="-122"/>
              </a:rPr>
              <a:t>作为名称，点击          进入“铣刀 参数”对话框界面。</a:t>
            </a:r>
          </a:p>
          <a:p>
            <a:pPr marL="0" indent="0"/>
            <a:r>
              <a:rPr lang="zh-CN" altLang="en-US" sz="2200" b="1" dirty="0">
                <a:latin typeface="Calibri" panose="020F0502020204030204" charset="0"/>
                <a:ea typeface="宋体" panose="02010600030101010101" pitchFamily="2" charset="-122"/>
              </a:rPr>
              <a:t>（</a:t>
            </a:r>
            <a:r>
              <a:rPr lang="en-US" altLang="zh-CN" sz="2200" b="1" dirty="0">
                <a:latin typeface="Calibri" panose="020F0502020204030204" charset="0"/>
                <a:ea typeface="宋体" panose="02010600030101010101" pitchFamily="2" charset="-122"/>
              </a:rPr>
              <a:t>2</a:t>
            </a:r>
            <a:r>
              <a:rPr lang="zh-CN" altLang="en-US" sz="2200" b="1" dirty="0">
                <a:latin typeface="Calibri" panose="020F0502020204030204" charset="0"/>
                <a:ea typeface="宋体" panose="02010600030101010101" pitchFamily="2" charset="-122"/>
              </a:rPr>
              <a:t>）设置如图</a:t>
            </a:r>
            <a:r>
              <a:rPr lang="en-US" altLang="zh-CN" sz="2200" b="1" dirty="0">
                <a:latin typeface="Calibri" panose="020F0502020204030204" charset="0"/>
                <a:ea typeface="宋体" panose="02010600030101010101" pitchFamily="2" charset="-122"/>
              </a:rPr>
              <a:t>4-2-18</a:t>
            </a:r>
            <a:r>
              <a:rPr lang="zh-CN" altLang="en-US" sz="2200" b="1" dirty="0">
                <a:latin typeface="Calibri" panose="020F0502020204030204" charset="0"/>
                <a:ea typeface="宋体" panose="02010600030101010101" pitchFamily="2" charset="-122"/>
              </a:rPr>
              <a:t>的刀具参数。在尺寸对话框中的“直径”填入“</a:t>
            </a:r>
            <a:r>
              <a:rPr lang="en-US" altLang="zh-CN" sz="2200" b="1" dirty="0">
                <a:latin typeface="Calibri" panose="020F0502020204030204" charset="0"/>
                <a:ea typeface="宋体" panose="02010600030101010101" pitchFamily="2" charset="-122"/>
              </a:rPr>
              <a:t>6”</a:t>
            </a:r>
            <a:r>
              <a:rPr lang="zh-CN" altLang="en-US" sz="2200" b="1" dirty="0">
                <a:latin typeface="Calibri" panose="020F0502020204030204" charset="0"/>
                <a:ea typeface="宋体" panose="02010600030101010101" pitchFamily="2" charset="-122"/>
              </a:rPr>
              <a:t>，在编号对话框中“刀具号”，“补偿寄存器”，“刀具补偿寄存器”，填入“</a:t>
            </a:r>
            <a:r>
              <a:rPr lang="en-US" altLang="zh-CN" sz="2200" b="1" dirty="0">
                <a:latin typeface="Calibri" panose="020F0502020204030204" charset="0"/>
                <a:ea typeface="宋体" panose="02010600030101010101" pitchFamily="2" charset="-122"/>
              </a:rPr>
              <a:t>2”</a:t>
            </a:r>
            <a:r>
              <a:rPr lang="zh-CN" altLang="en-US" sz="2200" b="1" dirty="0">
                <a:latin typeface="Calibri" panose="020F0502020204030204" charset="0"/>
                <a:ea typeface="宋体" panose="02010600030101010101" pitchFamily="2" charset="-122"/>
              </a:rPr>
              <a:t>，点击         完成刀具建立。</a:t>
            </a:r>
          </a:p>
          <a:p>
            <a:pPr marL="0" indent="0"/>
            <a:endParaRPr lang="zh-CN" altLang="en-US" sz="2200" b="1" dirty="0">
              <a:latin typeface="Calibri" panose="020F0502020204030204" charset="0"/>
              <a:ea typeface="宋体" panose="02010600030101010101" pitchFamily="2" charset="-122"/>
            </a:endParaRPr>
          </a:p>
          <a:p>
            <a:pPr marL="0" indent="0"/>
            <a:endParaRPr lang="zh-CN" altLang="en-US" sz="2200" b="1" dirty="0">
              <a:latin typeface="Calibri" panose="020F0502020204030204" charset="0"/>
              <a:ea typeface="宋体" panose="02010600030101010101" pitchFamily="2" charset="-122"/>
            </a:endParaRPr>
          </a:p>
        </p:txBody>
      </p:sp>
      <p:pic>
        <p:nvPicPr>
          <p:cNvPr id="10" name="图片 9">
            <a:extLst>
              <a:ext uri="{FF2B5EF4-FFF2-40B4-BE49-F238E27FC236}">
                <a16:creationId xmlns:a16="http://schemas.microsoft.com/office/drawing/2014/main" xmlns="" id="{31C3DD11-4AE9-DECE-F71D-7DDAA7C02588}"/>
              </a:ext>
            </a:extLst>
          </p:cNvPr>
          <p:cNvPicPr>
            <a:picLocks noChangeAspect="1"/>
          </p:cNvPicPr>
          <p:nvPr/>
        </p:nvPicPr>
        <p:blipFill>
          <a:blip r:embed="rId3"/>
          <a:stretch>
            <a:fillRect/>
          </a:stretch>
        </p:blipFill>
        <p:spPr>
          <a:xfrm>
            <a:off x="1763688" y="3861048"/>
            <a:ext cx="349250" cy="297815"/>
          </a:xfrm>
          <a:prstGeom prst="rect">
            <a:avLst/>
          </a:prstGeom>
        </p:spPr>
      </p:pic>
      <p:pic>
        <p:nvPicPr>
          <p:cNvPr id="11" name="图片 10">
            <a:extLst>
              <a:ext uri="{FF2B5EF4-FFF2-40B4-BE49-F238E27FC236}">
                <a16:creationId xmlns:a16="http://schemas.microsoft.com/office/drawing/2014/main" xmlns="" id="{971B3B6D-0368-5E79-4FD3-5CB2DA85E957}"/>
              </a:ext>
            </a:extLst>
          </p:cNvPr>
          <p:cNvPicPr>
            <a:picLocks noChangeAspect="1"/>
          </p:cNvPicPr>
          <p:nvPr/>
        </p:nvPicPr>
        <p:blipFill>
          <a:blip r:embed="rId4"/>
          <a:stretch>
            <a:fillRect/>
          </a:stretch>
        </p:blipFill>
        <p:spPr>
          <a:xfrm>
            <a:off x="1187624" y="4202406"/>
            <a:ext cx="243840" cy="243840"/>
          </a:xfrm>
          <a:prstGeom prst="rect">
            <a:avLst/>
          </a:prstGeom>
        </p:spPr>
      </p:pic>
      <p:pic>
        <p:nvPicPr>
          <p:cNvPr id="12" name="图片 11">
            <a:extLst>
              <a:ext uri="{FF2B5EF4-FFF2-40B4-BE49-F238E27FC236}">
                <a16:creationId xmlns:a16="http://schemas.microsoft.com/office/drawing/2014/main" xmlns="" id="{D6F7329D-7039-B5BC-560C-326AEE5619F4}"/>
              </a:ext>
            </a:extLst>
          </p:cNvPr>
          <p:cNvPicPr>
            <a:picLocks noChangeAspect="1"/>
          </p:cNvPicPr>
          <p:nvPr/>
        </p:nvPicPr>
        <p:blipFill>
          <a:blip r:embed="rId5"/>
          <a:stretch>
            <a:fillRect/>
          </a:stretch>
        </p:blipFill>
        <p:spPr>
          <a:xfrm>
            <a:off x="886472" y="4489199"/>
            <a:ext cx="438150" cy="212090"/>
          </a:xfrm>
          <a:prstGeom prst="rect">
            <a:avLst/>
          </a:prstGeom>
        </p:spPr>
      </p:pic>
      <p:pic>
        <p:nvPicPr>
          <p:cNvPr id="13" name="图片 12">
            <a:extLst>
              <a:ext uri="{FF2B5EF4-FFF2-40B4-BE49-F238E27FC236}">
                <a16:creationId xmlns:a16="http://schemas.microsoft.com/office/drawing/2014/main" xmlns="" id="{F1D8C5DA-466F-68E4-4C12-AF27B3598360}"/>
              </a:ext>
            </a:extLst>
          </p:cNvPr>
          <p:cNvPicPr>
            <a:picLocks noChangeAspect="1"/>
          </p:cNvPicPr>
          <p:nvPr/>
        </p:nvPicPr>
        <p:blipFill>
          <a:blip r:embed="rId5"/>
          <a:stretch>
            <a:fillRect/>
          </a:stretch>
        </p:blipFill>
        <p:spPr>
          <a:xfrm>
            <a:off x="3828506" y="5538651"/>
            <a:ext cx="487680" cy="236220"/>
          </a:xfrm>
          <a:prstGeom prst="rect">
            <a:avLst/>
          </a:prstGeom>
        </p:spPr>
      </p:pic>
    </p:spTree>
    <p:extLst>
      <p:ext uri="{BB962C8B-B14F-4D97-AF65-F5344CB8AC3E}">
        <p14:creationId xmlns:p14="http://schemas.microsoft.com/office/powerpoint/2010/main" val="188158236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pic>
        <p:nvPicPr>
          <p:cNvPr id="6" name="图片 5">
            <a:extLst>
              <a:ext uri="{FF2B5EF4-FFF2-40B4-BE49-F238E27FC236}">
                <a16:creationId xmlns:a16="http://schemas.microsoft.com/office/drawing/2014/main" xmlns="" id="{16F7DE8F-442D-EEDF-9ECA-75E66DDAE1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2490" y="1196752"/>
            <a:ext cx="2381250" cy="1873250"/>
          </a:xfrm>
          <a:prstGeom prst="rect">
            <a:avLst/>
          </a:prstGeom>
        </p:spPr>
      </p:pic>
      <p:pic>
        <p:nvPicPr>
          <p:cNvPr id="7" name="图片 6">
            <a:extLst>
              <a:ext uri="{FF2B5EF4-FFF2-40B4-BE49-F238E27FC236}">
                <a16:creationId xmlns:a16="http://schemas.microsoft.com/office/drawing/2014/main" xmlns="" id="{98495FEC-3B2C-B281-8B7D-B5E2B65D10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704" y="1196752"/>
            <a:ext cx="2448560" cy="1864995"/>
          </a:xfrm>
          <a:prstGeom prst="rect">
            <a:avLst/>
          </a:prstGeom>
        </p:spPr>
      </p:pic>
      <p:sp>
        <p:nvSpPr>
          <p:cNvPr id="10" name="文本框 9">
            <a:extLst>
              <a:ext uri="{FF2B5EF4-FFF2-40B4-BE49-F238E27FC236}">
                <a16:creationId xmlns:a16="http://schemas.microsoft.com/office/drawing/2014/main" xmlns="" id="{FB450271-68DB-9896-1AD6-E6E1907BE004}"/>
              </a:ext>
            </a:extLst>
          </p:cNvPr>
          <p:cNvSpPr txBox="1"/>
          <p:nvPr/>
        </p:nvSpPr>
        <p:spPr>
          <a:xfrm>
            <a:off x="2210983" y="3161295"/>
            <a:ext cx="4577442"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4-2-18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刀具参数</a:t>
            </a:r>
          </a:p>
        </p:txBody>
      </p:sp>
      <p:sp>
        <p:nvSpPr>
          <p:cNvPr id="12" name="文本框 11">
            <a:extLst>
              <a:ext uri="{FF2B5EF4-FFF2-40B4-BE49-F238E27FC236}">
                <a16:creationId xmlns:a16="http://schemas.microsoft.com/office/drawing/2014/main" xmlns="" id="{EF6614CF-1355-B44F-8AC0-538120E8209B}"/>
              </a:ext>
            </a:extLst>
          </p:cNvPr>
          <p:cNvSpPr txBox="1"/>
          <p:nvPr/>
        </p:nvSpPr>
        <p:spPr>
          <a:xfrm>
            <a:off x="323528" y="3458634"/>
            <a:ext cx="8712968" cy="2951449"/>
          </a:xfrm>
          <a:prstGeom prst="rect">
            <a:avLst/>
          </a:prstGeom>
          <a:noFill/>
        </p:spPr>
        <p:txBody>
          <a:bodyPr wrap="square">
            <a:spAutoFit/>
          </a:bodyPr>
          <a:lstStyle/>
          <a:p>
            <a:pPr>
              <a:lnSpc>
                <a:spcPct val="150000"/>
              </a:lnSpc>
            </a:pPr>
            <a:r>
              <a:rPr lang="zh-CN" altLang="en-US" dirty="0"/>
              <a:t>（</a:t>
            </a:r>
            <a:r>
              <a:rPr lang="en-US" altLang="zh-CN" dirty="0"/>
              <a:t>3</a:t>
            </a:r>
            <a:r>
              <a:rPr lang="zh-CN" altLang="en-US" dirty="0"/>
              <a:t>）同样的办法创建麻花钻</a:t>
            </a:r>
            <a:r>
              <a:rPr lang="en-US" altLang="zh-CN" dirty="0"/>
              <a:t>3</a:t>
            </a:r>
            <a:r>
              <a:rPr lang="zh-CN" altLang="en-US" dirty="0"/>
              <a:t>号刀“</a:t>
            </a:r>
            <a:r>
              <a:rPr lang="en-US" altLang="zh-CN" dirty="0"/>
              <a:t>S9”</a:t>
            </a:r>
            <a:r>
              <a:rPr lang="zh-CN" altLang="en-US" dirty="0"/>
              <a:t>、</a:t>
            </a:r>
            <a:r>
              <a:rPr lang="en-US" altLang="zh-CN" dirty="0"/>
              <a:t>4</a:t>
            </a:r>
            <a:r>
              <a:rPr lang="zh-CN" altLang="en-US" dirty="0"/>
              <a:t>号刀“</a:t>
            </a:r>
            <a:r>
              <a:rPr lang="en-US" altLang="zh-CN" dirty="0"/>
              <a:t>S16”</a:t>
            </a:r>
            <a:r>
              <a:rPr lang="zh-CN" altLang="en-US" dirty="0"/>
              <a:t>、</a:t>
            </a:r>
            <a:r>
              <a:rPr lang="en-US" altLang="zh-CN" dirty="0"/>
              <a:t>5</a:t>
            </a:r>
            <a:r>
              <a:rPr lang="zh-CN" altLang="en-US" dirty="0"/>
              <a:t>号刀“</a:t>
            </a:r>
            <a:r>
              <a:rPr lang="en-US" altLang="zh-CN" dirty="0"/>
              <a:t>S25”</a:t>
            </a:r>
            <a:r>
              <a:rPr lang="zh-CN" altLang="en-US" dirty="0"/>
              <a:t>、</a:t>
            </a:r>
            <a:r>
              <a:rPr lang="en-US" altLang="zh-CN" dirty="0"/>
              <a:t>6</a:t>
            </a:r>
            <a:r>
              <a:rPr lang="zh-CN" altLang="en-US" dirty="0"/>
              <a:t>号刀“</a:t>
            </a:r>
            <a:r>
              <a:rPr lang="en-US" altLang="zh-CN" dirty="0"/>
              <a:t>S35”</a:t>
            </a:r>
            <a:r>
              <a:rPr lang="zh-CN" altLang="en-US" dirty="0"/>
              <a:t>。</a:t>
            </a:r>
          </a:p>
          <a:p>
            <a:pPr>
              <a:lnSpc>
                <a:spcPct val="150000"/>
              </a:lnSpc>
            </a:pPr>
            <a:r>
              <a:rPr lang="en-US" altLang="zh-CN" dirty="0"/>
              <a:t>2.</a:t>
            </a:r>
            <a:r>
              <a:rPr lang="zh-CN" altLang="en-US" dirty="0"/>
              <a:t>创建钻孔加工工序</a:t>
            </a:r>
          </a:p>
          <a:p>
            <a:pPr>
              <a:lnSpc>
                <a:spcPct val="150000"/>
              </a:lnSpc>
            </a:pPr>
            <a:r>
              <a:rPr lang="zh-CN" altLang="en-US" dirty="0"/>
              <a:t>（</a:t>
            </a:r>
            <a:r>
              <a:rPr lang="en-US" altLang="zh-CN" dirty="0"/>
              <a:t>1</a:t>
            </a:r>
            <a:r>
              <a:rPr lang="zh-CN" altLang="en-US" dirty="0"/>
              <a:t>）右击                        图标，在弹出的工具条中选择“插入”“工序”，在工序子类型中选择          钻孔工序。</a:t>
            </a:r>
          </a:p>
          <a:p>
            <a:pPr>
              <a:lnSpc>
                <a:spcPct val="150000"/>
              </a:lnSpc>
            </a:pPr>
            <a:r>
              <a:rPr lang="zh-CN" altLang="en-US" dirty="0"/>
              <a:t>（</a:t>
            </a:r>
            <a:r>
              <a:rPr lang="en-US" altLang="zh-CN" dirty="0"/>
              <a:t>2</a:t>
            </a:r>
            <a:r>
              <a:rPr lang="zh-CN" altLang="en-US" dirty="0"/>
              <a:t>）如图</a:t>
            </a:r>
            <a:r>
              <a:rPr lang="en-US" altLang="zh-CN" dirty="0"/>
              <a:t>4-2-19</a:t>
            </a:r>
            <a:r>
              <a:rPr lang="zh-CN" altLang="en-US" dirty="0"/>
              <a:t>，在位置对话框中选择“程序”对话框为                ，“刀具”对话框为 </a:t>
            </a:r>
            <a:endParaRPr lang="en-US" altLang="zh-CN" dirty="0"/>
          </a:p>
          <a:p>
            <a:pPr>
              <a:lnSpc>
                <a:spcPct val="150000"/>
              </a:lnSpc>
            </a:pPr>
            <a:r>
              <a:rPr lang="en-US" altLang="zh-CN" dirty="0"/>
              <a:t>              </a:t>
            </a:r>
            <a:r>
              <a:rPr lang="zh-CN" altLang="en-US" dirty="0"/>
              <a:t>，“几何体”对话框为                ，“方法”对话框为                   ，点             进入“钻孔”对话框界面，如图</a:t>
            </a:r>
            <a:r>
              <a:rPr lang="en-US" altLang="zh-CN" dirty="0"/>
              <a:t>4-2-20</a:t>
            </a:r>
            <a:r>
              <a:rPr lang="zh-CN" altLang="en-US" dirty="0"/>
              <a:t>所示。</a:t>
            </a:r>
          </a:p>
        </p:txBody>
      </p:sp>
      <p:pic>
        <p:nvPicPr>
          <p:cNvPr id="13" name="图片 12">
            <a:extLst>
              <a:ext uri="{FF2B5EF4-FFF2-40B4-BE49-F238E27FC236}">
                <a16:creationId xmlns:a16="http://schemas.microsoft.com/office/drawing/2014/main" xmlns="" id="{9FC02196-BD3C-A924-BB96-AB8B91BB39B3}"/>
              </a:ext>
            </a:extLst>
          </p:cNvPr>
          <p:cNvPicPr>
            <a:picLocks noChangeAspect="1"/>
          </p:cNvPicPr>
          <p:nvPr/>
        </p:nvPicPr>
        <p:blipFill>
          <a:blip r:embed="rId4"/>
          <a:stretch>
            <a:fillRect/>
          </a:stretch>
        </p:blipFill>
        <p:spPr>
          <a:xfrm>
            <a:off x="1509308" y="4436655"/>
            <a:ext cx="1403350" cy="165100"/>
          </a:xfrm>
          <a:prstGeom prst="rect">
            <a:avLst/>
          </a:prstGeom>
        </p:spPr>
      </p:pic>
      <p:pic>
        <p:nvPicPr>
          <p:cNvPr id="14" name="图片 13">
            <a:extLst>
              <a:ext uri="{FF2B5EF4-FFF2-40B4-BE49-F238E27FC236}">
                <a16:creationId xmlns:a16="http://schemas.microsoft.com/office/drawing/2014/main" xmlns="" id="{BD1F75B1-348D-6498-492A-A1F8D9FFEFE7}"/>
              </a:ext>
            </a:extLst>
          </p:cNvPr>
          <p:cNvPicPr>
            <a:picLocks noChangeAspect="1"/>
          </p:cNvPicPr>
          <p:nvPr/>
        </p:nvPicPr>
        <p:blipFill>
          <a:blip r:embed="rId5"/>
          <a:stretch>
            <a:fillRect/>
          </a:stretch>
        </p:blipFill>
        <p:spPr>
          <a:xfrm>
            <a:off x="1265468" y="4812438"/>
            <a:ext cx="243840" cy="243840"/>
          </a:xfrm>
          <a:prstGeom prst="rect">
            <a:avLst/>
          </a:prstGeom>
        </p:spPr>
      </p:pic>
      <p:pic>
        <p:nvPicPr>
          <p:cNvPr id="15" name="图片 14">
            <a:extLst>
              <a:ext uri="{FF2B5EF4-FFF2-40B4-BE49-F238E27FC236}">
                <a16:creationId xmlns:a16="http://schemas.microsoft.com/office/drawing/2014/main" xmlns="" id="{3B7E4F30-53D1-7C94-21FD-978D31030ED9}"/>
              </a:ext>
            </a:extLst>
          </p:cNvPr>
          <p:cNvPicPr>
            <a:picLocks noChangeAspect="1"/>
          </p:cNvPicPr>
          <p:nvPr/>
        </p:nvPicPr>
        <p:blipFill>
          <a:blip r:embed="rId6"/>
          <a:stretch>
            <a:fillRect/>
          </a:stretch>
        </p:blipFill>
        <p:spPr>
          <a:xfrm>
            <a:off x="5988325" y="5343408"/>
            <a:ext cx="800100" cy="160020"/>
          </a:xfrm>
          <a:prstGeom prst="rect">
            <a:avLst/>
          </a:prstGeom>
        </p:spPr>
      </p:pic>
      <p:pic>
        <p:nvPicPr>
          <p:cNvPr id="16" name="图片 15">
            <a:extLst>
              <a:ext uri="{FF2B5EF4-FFF2-40B4-BE49-F238E27FC236}">
                <a16:creationId xmlns:a16="http://schemas.microsoft.com/office/drawing/2014/main" xmlns="" id="{81EFC3D3-7CF4-9013-4929-A5744A9D1453}"/>
              </a:ext>
            </a:extLst>
          </p:cNvPr>
          <p:cNvPicPr>
            <a:picLocks noChangeAspect="1"/>
          </p:cNvPicPr>
          <p:nvPr/>
        </p:nvPicPr>
        <p:blipFill rotWithShape="1">
          <a:blip r:embed="rId7"/>
          <a:srcRect r="46847" b="2381"/>
          <a:stretch/>
        </p:blipFill>
        <p:spPr bwMode="auto">
          <a:xfrm>
            <a:off x="457200" y="5733256"/>
            <a:ext cx="673100" cy="233680"/>
          </a:xfrm>
          <a:prstGeom prst="rect">
            <a:avLst/>
          </a:prstGeom>
          <a:ln>
            <a:noFill/>
          </a:ln>
          <a:extLst>
            <a:ext uri="{53640926-AAD7-44D8-BBD7-CCE9431645EC}">
              <a14:shadowObscured xmlns:a14="http://schemas.microsoft.com/office/drawing/2010/main"/>
            </a:ext>
          </a:extLst>
        </p:spPr>
      </p:pic>
      <p:pic>
        <p:nvPicPr>
          <p:cNvPr id="17" name="图片 16">
            <a:extLst>
              <a:ext uri="{FF2B5EF4-FFF2-40B4-BE49-F238E27FC236}">
                <a16:creationId xmlns:a16="http://schemas.microsoft.com/office/drawing/2014/main" xmlns="" id="{4F742C40-FBFC-F001-2DF2-9CAEDE8F891A}"/>
              </a:ext>
            </a:extLst>
          </p:cNvPr>
          <p:cNvPicPr>
            <a:picLocks noChangeAspect="1"/>
          </p:cNvPicPr>
          <p:nvPr/>
        </p:nvPicPr>
        <p:blipFill>
          <a:blip r:embed="rId8"/>
          <a:stretch>
            <a:fillRect/>
          </a:stretch>
        </p:blipFill>
        <p:spPr>
          <a:xfrm>
            <a:off x="3347864" y="5645626"/>
            <a:ext cx="822960" cy="175260"/>
          </a:xfrm>
          <a:prstGeom prst="rect">
            <a:avLst/>
          </a:prstGeom>
        </p:spPr>
      </p:pic>
      <p:pic>
        <p:nvPicPr>
          <p:cNvPr id="18" name="图片 17">
            <a:extLst>
              <a:ext uri="{FF2B5EF4-FFF2-40B4-BE49-F238E27FC236}">
                <a16:creationId xmlns:a16="http://schemas.microsoft.com/office/drawing/2014/main" xmlns="" id="{BA8DBE96-D3BE-0735-C340-66270B3DD600}"/>
              </a:ext>
            </a:extLst>
          </p:cNvPr>
          <p:cNvPicPr>
            <a:picLocks noChangeAspect="1"/>
          </p:cNvPicPr>
          <p:nvPr/>
        </p:nvPicPr>
        <p:blipFill>
          <a:blip r:embed="rId9"/>
          <a:stretch>
            <a:fillRect/>
          </a:stretch>
        </p:blipFill>
        <p:spPr>
          <a:xfrm>
            <a:off x="6115660" y="5688225"/>
            <a:ext cx="1079500" cy="203835"/>
          </a:xfrm>
          <a:prstGeom prst="rect">
            <a:avLst/>
          </a:prstGeom>
        </p:spPr>
      </p:pic>
      <p:pic>
        <p:nvPicPr>
          <p:cNvPr id="21" name="图片 20">
            <a:extLst>
              <a:ext uri="{FF2B5EF4-FFF2-40B4-BE49-F238E27FC236}">
                <a16:creationId xmlns:a16="http://schemas.microsoft.com/office/drawing/2014/main" xmlns="" id="{9FA5C299-4675-9B89-3678-A20A96C9587B}"/>
              </a:ext>
            </a:extLst>
          </p:cNvPr>
          <p:cNvPicPr>
            <a:picLocks noChangeAspect="1"/>
          </p:cNvPicPr>
          <p:nvPr/>
        </p:nvPicPr>
        <p:blipFill>
          <a:blip r:embed="rId10"/>
          <a:stretch>
            <a:fillRect/>
          </a:stretch>
        </p:blipFill>
        <p:spPr>
          <a:xfrm>
            <a:off x="7871988" y="5688225"/>
            <a:ext cx="487680" cy="236220"/>
          </a:xfrm>
          <a:prstGeom prst="rect">
            <a:avLst/>
          </a:prstGeom>
        </p:spPr>
      </p:pic>
    </p:spTree>
    <p:extLst>
      <p:ext uri="{BB962C8B-B14F-4D97-AF65-F5344CB8AC3E}">
        <p14:creationId xmlns:p14="http://schemas.microsoft.com/office/powerpoint/2010/main" val="886324659"/>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pic>
        <p:nvPicPr>
          <p:cNvPr id="6" name="图片 5">
            <a:extLst>
              <a:ext uri="{FF2B5EF4-FFF2-40B4-BE49-F238E27FC236}">
                <a16:creationId xmlns:a16="http://schemas.microsoft.com/office/drawing/2014/main" xmlns="" id="{AAF048C9-EBB3-AE7F-67A1-7B95BF32BB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656" y="1412776"/>
            <a:ext cx="2146300" cy="2834005"/>
          </a:xfrm>
          <a:prstGeom prst="rect">
            <a:avLst/>
          </a:prstGeom>
        </p:spPr>
      </p:pic>
      <p:pic>
        <p:nvPicPr>
          <p:cNvPr id="7" name="图片 6">
            <a:extLst>
              <a:ext uri="{FF2B5EF4-FFF2-40B4-BE49-F238E27FC236}">
                <a16:creationId xmlns:a16="http://schemas.microsoft.com/office/drawing/2014/main" xmlns="" id="{FF100BE6-20BD-C27A-58FF-5A1B0543A3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2528" y="1412776"/>
            <a:ext cx="2923540" cy="2830195"/>
          </a:xfrm>
          <a:prstGeom prst="rect">
            <a:avLst/>
          </a:prstGeom>
        </p:spPr>
      </p:pic>
      <p:sp>
        <p:nvSpPr>
          <p:cNvPr id="10" name="文本框 9">
            <a:extLst>
              <a:ext uri="{FF2B5EF4-FFF2-40B4-BE49-F238E27FC236}">
                <a16:creationId xmlns:a16="http://schemas.microsoft.com/office/drawing/2014/main" xmlns="" id="{D80730DA-1CD2-F95A-6102-1678079EED3E}"/>
              </a:ext>
            </a:extLst>
          </p:cNvPr>
          <p:cNvSpPr txBox="1"/>
          <p:nvPr/>
        </p:nvSpPr>
        <p:spPr>
          <a:xfrm>
            <a:off x="827584" y="4374118"/>
            <a:ext cx="6840760" cy="369332"/>
          </a:xfrm>
          <a:prstGeom prst="rect">
            <a:avLst/>
          </a:prstGeom>
          <a:noFill/>
        </p:spPr>
        <p:txBody>
          <a:bodyPr wrap="square">
            <a:spAutoFit/>
          </a:bodyPr>
          <a:lstStyle/>
          <a:p>
            <a:pPr indent="8001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4-2-19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工序选择</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4-2-20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钻孔界面</a:t>
            </a:r>
          </a:p>
        </p:txBody>
      </p:sp>
    </p:spTree>
    <p:extLst>
      <p:ext uri="{BB962C8B-B14F-4D97-AF65-F5344CB8AC3E}">
        <p14:creationId xmlns:p14="http://schemas.microsoft.com/office/powerpoint/2010/main" val="1170169053"/>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3" name="文本框 2">
            <a:extLst>
              <a:ext uri="{FF2B5EF4-FFF2-40B4-BE49-F238E27FC236}">
                <a16:creationId xmlns:a16="http://schemas.microsoft.com/office/drawing/2014/main" xmlns="" id="{A3C08D8C-5EA1-0150-3D8F-BB3C39EA6DB8}"/>
              </a:ext>
            </a:extLst>
          </p:cNvPr>
          <p:cNvSpPr txBox="1"/>
          <p:nvPr/>
        </p:nvSpPr>
        <p:spPr>
          <a:xfrm>
            <a:off x="457200" y="1285130"/>
            <a:ext cx="8291264" cy="1704954"/>
          </a:xfrm>
          <a:prstGeom prst="rect">
            <a:avLst/>
          </a:prstGeom>
          <a:noFill/>
        </p:spPr>
        <p:txBody>
          <a:bodyPr wrap="square">
            <a:spAutoFit/>
          </a:bodyPr>
          <a:lstStyle/>
          <a:p>
            <a:pPr>
              <a:lnSpc>
                <a:spcPct val="150000"/>
              </a:lnSpc>
            </a:pPr>
            <a:r>
              <a:rPr lang="zh-CN" altLang="en-US" dirty="0"/>
              <a:t>（</a:t>
            </a:r>
            <a:r>
              <a:rPr lang="en-US" altLang="zh-CN" dirty="0"/>
              <a:t>3</a:t>
            </a:r>
            <a:r>
              <a:rPr lang="zh-CN" altLang="en-US" dirty="0"/>
              <a:t>）指定特征几何体。在几何体设置区域中，点击指定特征几何体       按钮，进入“特征几何体”界面，如图</a:t>
            </a:r>
            <a:r>
              <a:rPr lang="en-US" altLang="zh-CN" dirty="0"/>
              <a:t>4-2-21</a:t>
            </a:r>
            <a:r>
              <a:rPr lang="zh-CN" altLang="en-US" dirty="0"/>
              <a:t>所示。依次选取零件上的∅</a:t>
            </a:r>
            <a:r>
              <a:rPr lang="en-US" altLang="zh-CN" dirty="0"/>
              <a:t>9</a:t>
            </a:r>
            <a:r>
              <a:rPr lang="zh-CN" altLang="en-US" dirty="0"/>
              <a:t>孔，作为特征几何体，如图</a:t>
            </a:r>
            <a:r>
              <a:rPr lang="en-US" altLang="zh-CN" dirty="0"/>
              <a:t>4-2-22</a:t>
            </a:r>
            <a:r>
              <a:rPr lang="zh-CN" altLang="en-US" dirty="0"/>
              <a:t>所示。点        返回“定心钻”界面，点击生成        按钮，预览刀路，如图</a:t>
            </a:r>
            <a:r>
              <a:rPr lang="en-US" altLang="zh-CN" dirty="0"/>
              <a:t>4-2-23</a:t>
            </a:r>
            <a:r>
              <a:rPr lang="zh-CN" altLang="en-US" dirty="0"/>
              <a:t>。</a:t>
            </a:r>
          </a:p>
        </p:txBody>
      </p:sp>
      <p:pic>
        <p:nvPicPr>
          <p:cNvPr id="4" name="图片 3">
            <a:extLst>
              <a:ext uri="{FF2B5EF4-FFF2-40B4-BE49-F238E27FC236}">
                <a16:creationId xmlns:a16="http://schemas.microsoft.com/office/drawing/2014/main" xmlns="" id="{36B0875B-3335-492B-EBAF-30B7EA858B63}"/>
              </a:ext>
            </a:extLst>
          </p:cNvPr>
          <p:cNvPicPr>
            <a:picLocks noChangeAspect="1"/>
          </p:cNvPicPr>
          <p:nvPr/>
        </p:nvPicPr>
        <p:blipFill>
          <a:blip r:embed="rId2"/>
          <a:stretch>
            <a:fillRect/>
          </a:stretch>
        </p:blipFill>
        <p:spPr>
          <a:xfrm>
            <a:off x="7380312" y="1412776"/>
            <a:ext cx="243840" cy="243840"/>
          </a:xfrm>
          <a:prstGeom prst="rect">
            <a:avLst/>
          </a:prstGeom>
        </p:spPr>
      </p:pic>
      <p:pic>
        <p:nvPicPr>
          <p:cNvPr id="8" name="图片 7">
            <a:extLst>
              <a:ext uri="{FF2B5EF4-FFF2-40B4-BE49-F238E27FC236}">
                <a16:creationId xmlns:a16="http://schemas.microsoft.com/office/drawing/2014/main" xmlns="" id="{51BD74A4-881A-2AE6-CD5D-B84B05B9208B}"/>
              </a:ext>
            </a:extLst>
          </p:cNvPr>
          <p:cNvPicPr>
            <a:picLocks noChangeAspect="1"/>
          </p:cNvPicPr>
          <p:nvPr/>
        </p:nvPicPr>
        <p:blipFill>
          <a:blip r:embed="rId3"/>
          <a:stretch>
            <a:fillRect/>
          </a:stretch>
        </p:blipFill>
        <p:spPr>
          <a:xfrm>
            <a:off x="3347864" y="2276872"/>
            <a:ext cx="368300" cy="184150"/>
          </a:xfrm>
          <a:prstGeom prst="rect">
            <a:avLst/>
          </a:prstGeom>
        </p:spPr>
      </p:pic>
      <p:pic>
        <p:nvPicPr>
          <p:cNvPr id="9" name="图片 8">
            <a:extLst>
              <a:ext uri="{FF2B5EF4-FFF2-40B4-BE49-F238E27FC236}">
                <a16:creationId xmlns:a16="http://schemas.microsoft.com/office/drawing/2014/main" xmlns="" id="{37DD5AAA-88F9-702E-5BA0-CAF1FF02157C}"/>
              </a:ext>
            </a:extLst>
          </p:cNvPr>
          <p:cNvPicPr>
            <a:picLocks noChangeAspect="1"/>
          </p:cNvPicPr>
          <p:nvPr/>
        </p:nvPicPr>
        <p:blipFill>
          <a:blip r:embed="rId4"/>
          <a:stretch>
            <a:fillRect/>
          </a:stretch>
        </p:blipFill>
        <p:spPr>
          <a:xfrm>
            <a:off x="6804248" y="2247027"/>
            <a:ext cx="243840" cy="243840"/>
          </a:xfrm>
          <a:prstGeom prst="rect">
            <a:avLst/>
          </a:prstGeom>
        </p:spPr>
      </p:pic>
      <p:pic>
        <p:nvPicPr>
          <p:cNvPr id="11" name="图片 10">
            <a:extLst>
              <a:ext uri="{FF2B5EF4-FFF2-40B4-BE49-F238E27FC236}">
                <a16:creationId xmlns:a16="http://schemas.microsoft.com/office/drawing/2014/main" xmlns="" id="{439D8A38-A0C4-EB79-8BED-6AE6ADEBA34E}"/>
              </a:ext>
            </a:extLst>
          </p:cNvPr>
          <p:cNvPicPr>
            <a:picLocks noChangeAspect="1"/>
          </p:cNvPicPr>
          <p:nvPr/>
        </p:nvPicPr>
        <p:blipFill rotWithShape="1">
          <a:blip r:embed="rId5">
            <a:extLst>
              <a:ext uri="{28A0092B-C50C-407E-A947-70E740481C1C}">
                <a14:useLocalDpi xmlns:a14="http://schemas.microsoft.com/office/drawing/2010/main" val="0"/>
              </a:ext>
            </a:extLst>
          </a:blip>
          <a:srcRect b="18261"/>
          <a:stretch/>
        </p:blipFill>
        <p:spPr bwMode="auto">
          <a:xfrm>
            <a:off x="453210" y="3065617"/>
            <a:ext cx="2563495" cy="2387600"/>
          </a:xfrm>
          <a:prstGeom prst="rect">
            <a:avLst/>
          </a:prstGeom>
          <a:ln>
            <a:noFill/>
          </a:ln>
          <a:extLst>
            <a:ext uri="{53640926-AAD7-44D8-BBD7-CCE9431645EC}">
              <a14:shadowObscured xmlns:a14="http://schemas.microsoft.com/office/drawing/2010/main"/>
            </a:ext>
          </a:extLst>
        </p:spPr>
      </p:pic>
      <p:pic>
        <p:nvPicPr>
          <p:cNvPr id="12" name="图片 11">
            <a:extLst>
              <a:ext uri="{FF2B5EF4-FFF2-40B4-BE49-F238E27FC236}">
                <a16:creationId xmlns:a16="http://schemas.microsoft.com/office/drawing/2014/main" xmlns="" id="{F9BFAEEB-1019-51FC-4E09-EF0FB2424B3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10660" y="3063938"/>
            <a:ext cx="2389279" cy="2389279"/>
          </a:xfrm>
          <a:prstGeom prst="rect">
            <a:avLst/>
          </a:prstGeom>
        </p:spPr>
      </p:pic>
      <p:pic>
        <p:nvPicPr>
          <p:cNvPr id="13" name="图片 12">
            <a:extLst>
              <a:ext uri="{FF2B5EF4-FFF2-40B4-BE49-F238E27FC236}">
                <a16:creationId xmlns:a16="http://schemas.microsoft.com/office/drawing/2014/main" xmlns="" id="{DA56C6BE-0C99-E0CC-BC14-EB12FDAE6C4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96747" y="3063938"/>
            <a:ext cx="3483481" cy="2381286"/>
          </a:xfrm>
          <a:prstGeom prst="rect">
            <a:avLst/>
          </a:prstGeom>
        </p:spPr>
      </p:pic>
      <p:sp>
        <p:nvSpPr>
          <p:cNvPr id="15" name="文本框 14">
            <a:extLst>
              <a:ext uri="{FF2B5EF4-FFF2-40B4-BE49-F238E27FC236}">
                <a16:creationId xmlns:a16="http://schemas.microsoft.com/office/drawing/2014/main" xmlns="" id="{A114121D-69AB-C933-BFA8-6000DB607E37}"/>
              </a:ext>
            </a:extLst>
          </p:cNvPr>
          <p:cNvSpPr txBox="1"/>
          <p:nvPr/>
        </p:nvSpPr>
        <p:spPr>
          <a:xfrm>
            <a:off x="453210" y="5572870"/>
            <a:ext cx="5342926" cy="369332"/>
          </a:xfrm>
          <a:prstGeom prst="rect">
            <a:avLst/>
          </a:prstGeom>
          <a:noFill/>
        </p:spPr>
        <p:txBody>
          <a:bodyPr wrap="square">
            <a:spAutoFit/>
          </a:bodyPr>
          <a:lstStyle/>
          <a:p>
            <a:pPr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 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4-2-21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特征几何体</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4-2-22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孔的选取</a:t>
            </a:r>
          </a:p>
        </p:txBody>
      </p:sp>
      <p:sp>
        <p:nvSpPr>
          <p:cNvPr id="17" name="文本框 16">
            <a:extLst>
              <a:ext uri="{FF2B5EF4-FFF2-40B4-BE49-F238E27FC236}">
                <a16:creationId xmlns:a16="http://schemas.microsoft.com/office/drawing/2014/main" xmlns="" id="{4D89B721-E708-8B2F-217A-EF0A8D9D9B09}"/>
              </a:ext>
            </a:extLst>
          </p:cNvPr>
          <p:cNvSpPr txBox="1"/>
          <p:nvPr/>
        </p:nvSpPr>
        <p:spPr>
          <a:xfrm>
            <a:off x="6521507" y="5519078"/>
            <a:ext cx="2150148" cy="369332"/>
          </a:xfrm>
          <a:prstGeom prst="rect">
            <a:avLst/>
          </a:prstGeom>
          <a:noFill/>
        </p:spPr>
        <p:txBody>
          <a:bodyPr wrap="square">
            <a:spAutoFit/>
          </a:bodyPr>
          <a:lstStyle/>
          <a:p>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4-2-23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刀路预览</a:t>
            </a:r>
            <a:endParaRPr lang="zh-CN" altLang="en-US" dirty="0"/>
          </a:p>
        </p:txBody>
      </p:sp>
    </p:spTree>
    <p:extLst>
      <p:ext uri="{BB962C8B-B14F-4D97-AF65-F5344CB8AC3E}">
        <p14:creationId xmlns:p14="http://schemas.microsoft.com/office/powerpoint/2010/main" val="3986738553"/>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mc:AlternateContent xmlns:mc="http://schemas.openxmlformats.org/markup-compatibility/2006" xmlns:a14="http://schemas.microsoft.com/office/drawing/2010/main">
        <mc:Choice Requires="a14">
          <p:sp>
            <p:nvSpPr>
              <p:cNvPr id="4" name="文本框 3"/>
              <p:cNvSpPr txBox="1"/>
              <p:nvPr/>
            </p:nvSpPr>
            <p:spPr>
              <a:xfrm>
                <a:off x="107950" y="1355090"/>
                <a:ext cx="8818880" cy="2953373"/>
              </a:xfrm>
              <a:prstGeom prst="rect">
                <a:avLst/>
              </a:prstGeom>
              <a:noFill/>
              <a:ln w="9525">
                <a:noFill/>
              </a:ln>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4</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）设置切削参数。点击“刀轨设置”区域中的“进给率和速度”          ，进入“进给率和速度”对话框，在“主轴速度”区域中，勾选        图标，在文本框填上“</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2000”</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，在“进给率”区域中的“切削”文本框填上</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80</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，点击      计算，点击           返回“定心钻”。</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5</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）仿真。点击“操作”区域中的        进行计算，再点击        ，进入“刀轨可视化”对话框。点击              图标进入</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3D</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仿真，把“动画速度”调整到“</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2”</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，便于观察。点击       进行仿真，如图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4-2-24</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所示。确认无误后，两次          后完成工序创建。</a:t>
                </a:r>
                <a:endPar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a:lnSpc>
                    <a:spcPct val="150000"/>
                  </a:lnSpc>
                  <a:defRPr/>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）同样的办法创建</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∅25</m:t>
                    </m:r>
                  </m:oMath>
                </a14:m>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通孔和</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∅16</m:t>
                    </m:r>
                  </m:oMath>
                </a14:m>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的盲孔的钻孔工序，仿真效果图如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3-2-25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mc:Choice>
        <mc:Fallback xmlns="">
          <p:sp>
            <p:nvSpPr>
              <p:cNvPr id="4" name="文本框 3"/>
              <p:cNvSpPr txBox="1">
                <a:spLocks noRot="1" noChangeAspect="1" noMove="1" noResize="1" noEditPoints="1" noAdjustHandles="1" noChangeArrowheads="1" noChangeShapeType="1" noTextEdit="1"/>
              </p:cNvSpPr>
              <p:nvPr/>
            </p:nvSpPr>
            <p:spPr>
              <a:xfrm>
                <a:off x="107950" y="1355090"/>
                <a:ext cx="8818880" cy="2953373"/>
              </a:xfrm>
              <a:prstGeom prst="rect">
                <a:avLst/>
              </a:prstGeom>
              <a:blipFill>
                <a:blip r:embed="rId3"/>
                <a:stretch>
                  <a:fillRect l="-622" r="-622" b="-2474"/>
                </a:stretch>
              </a:blipFill>
              <a:ln w="9525">
                <a:noFill/>
              </a:ln>
            </p:spPr>
            <p:txBody>
              <a:bodyPr/>
              <a:lstStyle/>
              <a:p>
                <a:r>
                  <a:rPr lang="zh-CN" altLang="en-US">
                    <a:noFill/>
                  </a:rPr>
                  <a:t> </a:t>
                </a:r>
              </a:p>
            </p:txBody>
          </p:sp>
        </mc:Fallback>
      </mc:AlternateContent>
      <p:pic>
        <p:nvPicPr>
          <p:cNvPr id="68" name="图片 68"/>
          <p:cNvPicPr>
            <a:picLocks noChangeAspect="1"/>
          </p:cNvPicPr>
          <p:nvPr>
            <p:custDataLst>
              <p:tags r:id="rId1"/>
            </p:custDataLst>
          </p:nvPr>
        </p:nvPicPr>
        <p:blipFill>
          <a:blip r:embed="rId4"/>
          <a:stretch>
            <a:fillRect/>
          </a:stretch>
        </p:blipFill>
        <p:spPr>
          <a:xfrm>
            <a:off x="3567330" y="2697765"/>
            <a:ext cx="432000" cy="432000"/>
          </a:xfrm>
          <a:prstGeom prst="rect">
            <a:avLst/>
          </a:prstGeom>
        </p:spPr>
      </p:pic>
      <p:pic>
        <p:nvPicPr>
          <p:cNvPr id="2" name="图片 1">
            <a:extLst>
              <a:ext uri="{FF2B5EF4-FFF2-40B4-BE49-F238E27FC236}">
                <a16:creationId xmlns:a16="http://schemas.microsoft.com/office/drawing/2014/main" xmlns="" id="{96B8BD14-1BF9-F5B2-F8AC-9E4206665487}"/>
              </a:ext>
            </a:extLst>
          </p:cNvPr>
          <p:cNvPicPr>
            <a:picLocks noChangeAspect="1"/>
          </p:cNvPicPr>
          <p:nvPr/>
        </p:nvPicPr>
        <p:blipFill>
          <a:blip r:embed="rId5"/>
          <a:stretch>
            <a:fillRect/>
          </a:stretch>
        </p:blipFill>
        <p:spPr>
          <a:xfrm>
            <a:off x="6804248" y="1515707"/>
            <a:ext cx="243840" cy="243840"/>
          </a:xfrm>
          <a:prstGeom prst="rect">
            <a:avLst/>
          </a:prstGeom>
        </p:spPr>
      </p:pic>
      <p:pic>
        <p:nvPicPr>
          <p:cNvPr id="3" name="图片 2">
            <a:extLst>
              <a:ext uri="{FF2B5EF4-FFF2-40B4-BE49-F238E27FC236}">
                <a16:creationId xmlns:a16="http://schemas.microsoft.com/office/drawing/2014/main" xmlns="" id="{846117BB-2680-CDD4-4AA1-E00EA66DA0E7}"/>
              </a:ext>
            </a:extLst>
          </p:cNvPr>
          <p:cNvPicPr>
            <a:picLocks noChangeAspect="1"/>
          </p:cNvPicPr>
          <p:nvPr/>
        </p:nvPicPr>
        <p:blipFill>
          <a:blip r:embed="rId6"/>
          <a:stretch>
            <a:fillRect/>
          </a:stretch>
        </p:blipFill>
        <p:spPr>
          <a:xfrm>
            <a:off x="4576010" y="1961931"/>
            <a:ext cx="182880" cy="182880"/>
          </a:xfrm>
          <a:prstGeom prst="rect">
            <a:avLst/>
          </a:prstGeom>
        </p:spPr>
      </p:pic>
      <p:pic>
        <p:nvPicPr>
          <p:cNvPr id="8" name="图片 7">
            <a:extLst>
              <a:ext uri="{FF2B5EF4-FFF2-40B4-BE49-F238E27FC236}">
                <a16:creationId xmlns:a16="http://schemas.microsoft.com/office/drawing/2014/main" xmlns="" id="{EA775C90-B470-03C2-128C-864BC9FD6384}"/>
              </a:ext>
            </a:extLst>
          </p:cNvPr>
          <p:cNvPicPr>
            <a:picLocks noChangeAspect="1"/>
          </p:cNvPicPr>
          <p:nvPr/>
        </p:nvPicPr>
        <p:blipFill>
          <a:blip r:embed="rId7"/>
          <a:stretch>
            <a:fillRect/>
          </a:stretch>
        </p:blipFill>
        <p:spPr>
          <a:xfrm>
            <a:off x="4400006" y="2392052"/>
            <a:ext cx="182880" cy="182880"/>
          </a:xfrm>
          <a:prstGeom prst="rect">
            <a:avLst/>
          </a:prstGeom>
        </p:spPr>
      </p:pic>
      <p:pic>
        <p:nvPicPr>
          <p:cNvPr id="9" name="图片 8">
            <a:extLst>
              <a:ext uri="{FF2B5EF4-FFF2-40B4-BE49-F238E27FC236}">
                <a16:creationId xmlns:a16="http://schemas.microsoft.com/office/drawing/2014/main" xmlns="" id="{19F025D7-EB3C-45C1-5923-03F4EB9F173E}"/>
              </a:ext>
            </a:extLst>
          </p:cNvPr>
          <p:cNvPicPr>
            <a:picLocks noChangeAspect="1"/>
          </p:cNvPicPr>
          <p:nvPr/>
        </p:nvPicPr>
        <p:blipFill>
          <a:blip r:embed="rId8"/>
          <a:stretch>
            <a:fillRect/>
          </a:stretch>
        </p:blipFill>
        <p:spPr>
          <a:xfrm>
            <a:off x="5940152" y="2697765"/>
            <a:ext cx="243840" cy="243840"/>
          </a:xfrm>
          <a:prstGeom prst="rect">
            <a:avLst/>
          </a:prstGeom>
        </p:spPr>
      </p:pic>
      <p:pic>
        <p:nvPicPr>
          <p:cNvPr id="10" name="图片 9">
            <a:extLst>
              <a:ext uri="{FF2B5EF4-FFF2-40B4-BE49-F238E27FC236}">
                <a16:creationId xmlns:a16="http://schemas.microsoft.com/office/drawing/2014/main" xmlns="" id="{904BAECC-4D3F-A988-F3B2-D2F0C75A0E48}"/>
              </a:ext>
            </a:extLst>
          </p:cNvPr>
          <p:cNvPicPr>
            <a:picLocks noChangeAspect="1"/>
          </p:cNvPicPr>
          <p:nvPr/>
        </p:nvPicPr>
        <p:blipFill>
          <a:blip r:embed="rId9"/>
          <a:stretch>
            <a:fillRect/>
          </a:stretch>
        </p:blipFill>
        <p:spPr>
          <a:xfrm>
            <a:off x="1187624" y="3200400"/>
            <a:ext cx="617220" cy="228600"/>
          </a:xfrm>
          <a:prstGeom prst="rect">
            <a:avLst/>
          </a:prstGeom>
        </p:spPr>
      </p:pic>
      <p:pic>
        <p:nvPicPr>
          <p:cNvPr id="11" name="图片 10">
            <a:extLst>
              <a:ext uri="{FF2B5EF4-FFF2-40B4-BE49-F238E27FC236}">
                <a16:creationId xmlns:a16="http://schemas.microsoft.com/office/drawing/2014/main" xmlns="" id="{E01FA593-1BDF-CE37-D0B0-ACB3118D25A6}"/>
              </a:ext>
            </a:extLst>
          </p:cNvPr>
          <p:cNvPicPr>
            <a:picLocks noChangeAspect="1"/>
          </p:cNvPicPr>
          <p:nvPr/>
        </p:nvPicPr>
        <p:blipFill>
          <a:blip r:embed="rId10"/>
          <a:stretch>
            <a:fillRect/>
          </a:stretch>
        </p:blipFill>
        <p:spPr>
          <a:xfrm>
            <a:off x="8153400" y="3185160"/>
            <a:ext cx="243840" cy="243840"/>
          </a:xfrm>
          <a:prstGeom prst="rect">
            <a:avLst/>
          </a:prstGeom>
        </p:spPr>
      </p:pic>
      <p:pic>
        <p:nvPicPr>
          <p:cNvPr id="12" name="图片 11">
            <a:extLst>
              <a:ext uri="{FF2B5EF4-FFF2-40B4-BE49-F238E27FC236}">
                <a16:creationId xmlns:a16="http://schemas.microsoft.com/office/drawing/2014/main" xmlns="" id="{1A624562-3FEC-10D7-6B3D-4BCFFA2E9976}"/>
              </a:ext>
            </a:extLst>
          </p:cNvPr>
          <p:cNvPicPr>
            <a:picLocks noChangeAspect="1"/>
          </p:cNvPicPr>
          <p:nvPr/>
        </p:nvPicPr>
        <p:blipFill>
          <a:blip r:embed="rId11"/>
          <a:stretch>
            <a:fillRect/>
          </a:stretch>
        </p:blipFill>
        <p:spPr>
          <a:xfrm>
            <a:off x="4758890" y="3573016"/>
            <a:ext cx="487680" cy="236220"/>
          </a:xfrm>
          <a:prstGeom prst="rect">
            <a:avLst/>
          </a:prstGeom>
        </p:spPr>
      </p:pic>
      <p:sp>
        <p:nvSpPr>
          <p:cNvPr id="15" name="文本框 14">
            <a:extLst>
              <a:ext uri="{FF2B5EF4-FFF2-40B4-BE49-F238E27FC236}">
                <a16:creationId xmlns:a16="http://schemas.microsoft.com/office/drawing/2014/main" xmlns="" id="{D396EA0F-3515-E5E5-CC4B-564A4FBFB224}"/>
              </a:ext>
            </a:extLst>
          </p:cNvPr>
          <p:cNvSpPr txBox="1"/>
          <p:nvPr/>
        </p:nvSpPr>
        <p:spPr>
          <a:xfrm>
            <a:off x="1146259" y="6139934"/>
            <a:ext cx="4577442" cy="369332"/>
          </a:xfrm>
          <a:prstGeom prst="rect">
            <a:avLst/>
          </a:prstGeom>
          <a:noFill/>
        </p:spPr>
        <p:txBody>
          <a:bodyPr wrap="square">
            <a:spAutoFit/>
          </a:bodyPr>
          <a:lstStyle/>
          <a:p>
            <a:pPr marL="0" marR="0" lvl="0" indent="666750" algn="just" defTabSz="914400" rtl="0" eaLnBrk="1" fontAlgn="base" latinLnBrk="0" hangingPunct="1">
              <a:lnSpc>
                <a:spcPct val="100000"/>
              </a:lnSpc>
              <a:spcBef>
                <a:spcPct val="0"/>
              </a:spcBef>
              <a:spcAft>
                <a:spcPct val="0"/>
              </a:spcAft>
              <a:buClrTx/>
              <a:buSzTx/>
              <a:buFontTx/>
              <a:buNone/>
              <a:tabLst/>
              <a:defRPr/>
            </a:pPr>
            <a:r>
              <a:rPr lang="zh-CN" altLang="zh-CN" sz="180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a:effectLst/>
                <a:latin typeface="Calibri" panose="020F0502020204030204" pitchFamily="34" charset="0"/>
                <a:ea typeface="宋体" panose="02010600030101010101" pitchFamily="2" charset="-122"/>
                <a:cs typeface="Times New Roman" panose="02020603050405020304" pitchFamily="18" charset="0"/>
              </a:rPr>
              <a:t>3-2-24 </a:t>
            </a:r>
            <a:r>
              <a:rPr lang="zh-CN" altLang="zh-CN" sz="1800">
                <a:effectLst/>
                <a:latin typeface="Calibri" panose="020F0502020204030204" pitchFamily="34" charset="0"/>
                <a:ea typeface="宋体" panose="02010600030101010101" pitchFamily="2" charset="-122"/>
                <a:cs typeface="Times New Roman" panose="02020603050405020304" pitchFamily="18" charset="0"/>
              </a:rPr>
              <a:t>仿真加工</a:t>
            </a:r>
            <a:r>
              <a:rPr lang="zh-CN" altLang="zh-CN" sz="1800">
                <a:effectLst/>
                <a:ea typeface="Calibri" panose="020F0502020204030204" pitchFamily="34" charset="0"/>
                <a:cs typeface="Times New Roman" panose="02020603050405020304" pitchFamily="18" charset="0"/>
              </a:rPr>
              <a:t> </a:t>
            </a:r>
            <a:endParaRPr kumimoji="0" lang="zh-CN" altLang="zh-CN" sz="1800" b="0" i="0" u="none" strike="noStrike" kern="100" cap="none" spc="0" normalizeH="0" baseline="0" noProof="0" dirty="0">
              <a:ln>
                <a:noFill/>
              </a:ln>
              <a:solidFill>
                <a:srgbClr val="003366"/>
              </a:solidFill>
              <a:effectLst/>
              <a:uLnTx/>
              <a:uFillTx/>
              <a:latin typeface="Calibri" panose="020F0502020204030204" pitchFamily="34" charset="0"/>
              <a:ea typeface="宋体" panose="02010600030101010101" pitchFamily="2" charset="-122"/>
              <a:cs typeface="Times New Roman" panose="02020603050405020304" pitchFamily="18" charset="0"/>
            </a:endParaRPr>
          </a:p>
        </p:txBody>
      </p:sp>
      <p:pic>
        <p:nvPicPr>
          <p:cNvPr id="6" name="图片 5">
            <a:extLst>
              <a:ext uri="{FF2B5EF4-FFF2-40B4-BE49-F238E27FC236}">
                <a16:creationId xmlns:a16="http://schemas.microsoft.com/office/drawing/2014/main" xmlns="" id="{E529271D-87D4-3273-B6D6-97F6F805EE81}"/>
              </a:ext>
            </a:extLst>
          </p:cNvPr>
          <p:cNvPicPr>
            <a:picLocks noChangeAspect="1"/>
          </p:cNvPicPr>
          <p:nvPr/>
        </p:nvPicPr>
        <p:blipFill>
          <a:blip r:embed="rId11"/>
          <a:stretch>
            <a:fillRect/>
          </a:stretch>
        </p:blipFill>
        <p:spPr>
          <a:xfrm>
            <a:off x="5818232" y="2338712"/>
            <a:ext cx="487680" cy="236220"/>
          </a:xfrm>
          <a:prstGeom prst="rect">
            <a:avLst/>
          </a:prstGeom>
        </p:spPr>
      </p:pic>
      <p:pic>
        <p:nvPicPr>
          <p:cNvPr id="7" name="图片 6">
            <a:extLst>
              <a:ext uri="{FF2B5EF4-FFF2-40B4-BE49-F238E27FC236}">
                <a16:creationId xmlns:a16="http://schemas.microsoft.com/office/drawing/2014/main" xmlns="" id="{3CCE3860-914E-AC52-B596-503BFC1039F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854382" y="4240998"/>
            <a:ext cx="1897112" cy="1941152"/>
          </a:xfrm>
          <a:prstGeom prst="rect">
            <a:avLst/>
          </a:prstGeom>
        </p:spPr>
      </p:pic>
      <p:pic>
        <p:nvPicPr>
          <p:cNvPr id="14" name="图片 13">
            <a:extLst>
              <a:ext uri="{FF2B5EF4-FFF2-40B4-BE49-F238E27FC236}">
                <a16:creationId xmlns:a16="http://schemas.microsoft.com/office/drawing/2014/main" xmlns="" id="{A6C1E0D7-DCE4-088D-B9C0-07E34842981B}"/>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420149" y="4241177"/>
            <a:ext cx="1897112" cy="1816867"/>
          </a:xfrm>
          <a:prstGeom prst="rect">
            <a:avLst/>
          </a:prstGeom>
        </p:spPr>
      </p:pic>
      <p:sp>
        <p:nvSpPr>
          <p:cNvPr id="17" name="文本框 16">
            <a:extLst>
              <a:ext uri="{FF2B5EF4-FFF2-40B4-BE49-F238E27FC236}">
                <a16:creationId xmlns:a16="http://schemas.microsoft.com/office/drawing/2014/main" xmlns="" id="{C70483ED-82B8-0943-2A21-AE8FAA71E164}"/>
              </a:ext>
            </a:extLst>
          </p:cNvPr>
          <p:cNvSpPr txBox="1"/>
          <p:nvPr/>
        </p:nvSpPr>
        <p:spPr>
          <a:xfrm>
            <a:off x="5181412" y="6060001"/>
            <a:ext cx="4577442" cy="369332"/>
          </a:xfrm>
          <a:prstGeom prst="rect">
            <a:avLst/>
          </a:prstGeom>
          <a:noFill/>
        </p:spPr>
        <p:txBody>
          <a:bodyPr wrap="square">
            <a:spAutoFit/>
          </a:bodyPr>
          <a:lstStyle/>
          <a:p>
            <a:r>
              <a:rPr lang="zh-CN" altLang="zh-CN" sz="1800" dirty="0">
                <a:effectLst/>
                <a:ea typeface="Calibri" panose="020F0502020204030204" pitchFamily="34" charset="0"/>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3-2-25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仿真效果图</a:t>
            </a:r>
            <a:endParaRPr lang="zh-CN" altLang="en-US" dirty="0"/>
          </a:p>
        </p:txBody>
      </p:sp>
    </p:spTree>
    <p:extLst>
      <p:ext uri="{BB962C8B-B14F-4D97-AF65-F5344CB8AC3E}">
        <p14:creationId xmlns:p14="http://schemas.microsoft.com/office/powerpoint/2010/main" val="940202306"/>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4" name="文本框 3">
            <a:extLst>
              <a:ext uri="{FF2B5EF4-FFF2-40B4-BE49-F238E27FC236}">
                <a16:creationId xmlns:a16="http://schemas.microsoft.com/office/drawing/2014/main" xmlns="" id="{DF186162-5574-2A57-7BBD-EE591B36E4BF}"/>
              </a:ext>
            </a:extLst>
          </p:cNvPr>
          <p:cNvSpPr txBox="1"/>
          <p:nvPr/>
        </p:nvSpPr>
        <p:spPr>
          <a:xfrm>
            <a:off x="179512" y="1124744"/>
            <a:ext cx="8640960" cy="2951449"/>
          </a:xfrm>
          <a:prstGeom prst="rect">
            <a:avLst/>
          </a:prstGeom>
          <a:noFill/>
        </p:spPr>
        <p:txBody>
          <a:bodyPr wrap="square">
            <a:spAutoFit/>
          </a:bodyPr>
          <a:lstStyle/>
          <a:p>
            <a:pPr>
              <a:lnSpc>
                <a:spcPct val="150000"/>
              </a:lnSpc>
            </a:pPr>
            <a:r>
              <a:rPr lang="zh-CN" altLang="en-US" dirty="0"/>
              <a:t>带有沉头孔通孔的钻孔加工：</a:t>
            </a:r>
          </a:p>
          <a:p>
            <a:pPr>
              <a:lnSpc>
                <a:spcPct val="150000"/>
              </a:lnSpc>
            </a:pPr>
            <a:r>
              <a:rPr lang="zh-CN" altLang="en-US" dirty="0"/>
              <a:t>（</a:t>
            </a:r>
            <a:r>
              <a:rPr lang="en-US" altLang="zh-CN" dirty="0"/>
              <a:t>1</a:t>
            </a:r>
            <a:r>
              <a:rPr lang="zh-CN" altLang="en-US" dirty="0"/>
              <a:t>）右击                 图标，在弹出的工具条中选择“复制”，再右击                图标，在弹出的工具条中选择“粘贴”，出现                       工序，复制∅</a:t>
            </a:r>
            <a:r>
              <a:rPr lang="en-US" altLang="zh-CN" dirty="0"/>
              <a:t>25</a:t>
            </a:r>
            <a:r>
              <a:rPr lang="zh-CN" altLang="en-US" dirty="0"/>
              <a:t>通孔的钻孔工序。</a:t>
            </a:r>
          </a:p>
          <a:p>
            <a:pPr>
              <a:lnSpc>
                <a:spcPct val="150000"/>
              </a:lnSpc>
            </a:pPr>
            <a:r>
              <a:rPr lang="zh-CN" altLang="en-US" dirty="0"/>
              <a:t>（</a:t>
            </a:r>
            <a:r>
              <a:rPr lang="en-US" altLang="zh-CN" dirty="0"/>
              <a:t>2</a:t>
            </a:r>
            <a:r>
              <a:rPr lang="zh-CN" altLang="en-US" dirty="0"/>
              <a:t>）双击                       ，进入钻孔工序界面。在几何体设置区域中，点击指定特征几何体         按钮，进入“特征几何体”界面，删除原来选择的孔。选取零件上的∅</a:t>
            </a:r>
            <a:r>
              <a:rPr lang="en-US" altLang="zh-CN" dirty="0"/>
              <a:t>35</a:t>
            </a:r>
            <a:r>
              <a:rPr lang="zh-CN" altLang="en-US" dirty="0"/>
              <a:t>孔，作为特征几何体，如图</a:t>
            </a:r>
            <a:r>
              <a:rPr lang="en-US" altLang="zh-CN" dirty="0"/>
              <a:t>4-2-26</a:t>
            </a:r>
            <a:r>
              <a:rPr lang="zh-CN" altLang="en-US" dirty="0"/>
              <a:t>所示。在公共参数区域中，在加工区域选择“</a:t>
            </a:r>
            <a:r>
              <a:rPr lang="en-US" altLang="zh-CN" dirty="0"/>
              <a:t>FACES CYLINDER_2”</a:t>
            </a:r>
            <a:r>
              <a:rPr lang="zh-CN" altLang="en-US" dirty="0"/>
              <a:t>选项，加工区域深度转变为通孔深度“</a:t>
            </a:r>
            <a:r>
              <a:rPr lang="en-US" altLang="zh-CN" dirty="0"/>
              <a:t>40”</a:t>
            </a:r>
            <a:r>
              <a:rPr lang="zh-CN" altLang="en-US" dirty="0"/>
              <a:t>。点          返回“钻孔”界面。</a:t>
            </a:r>
          </a:p>
        </p:txBody>
      </p:sp>
      <p:pic>
        <p:nvPicPr>
          <p:cNvPr id="7" name="图片 6">
            <a:extLst>
              <a:ext uri="{FF2B5EF4-FFF2-40B4-BE49-F238E27FC236}">
                <a16:creationId xmlns:a16="http://schemas.microsoft.com/office/drawing/2014/main" xmlns="" id="{FF64F51C-6E62-0F5B-DD1F-96520426027A}"/>
              </a:ext>
            </a:extLst>
          </p:cNvPr>
          <p:cNvPicPr>
            <a:picLocks noChangeAspect="1"/>
          </p:cNvPicPr>
          <p:nvPr/>
        </p:nvPicPr>
        <p:blipFill>
          <a:blip r:embed="rId2"/>
          <a:stretch>
            <a:fillRect/>
          </a:stretch>
        </p:blipFill>
        <p:spPr>
          <a:xfrm>
            <a:off x="1331640" y="1669564"/>
            <a:ext cx="914400" cy="175260"/>
          </a:xfrm>
          <a:prstGeom prst="rect">
            <a:avLst/>
          </a:prstGeom>
        </p:spPr>
      </p:pic>
      <p:pic>
        <p:nvPicPr>
          <p:cNvPr id="8" name="图片 7">
            <a:extLst>
              <a:ext uri="{FF2B5EF4-FFF2-40B4-BE49-F238E27FC236}">
                <a16:creationId xmlns:a16="http://schemas.microsoft.com/office/drawing/2014/main" xmlns="" id="{FCE39E94-A069-FF3F-D84F-BB6BA0F21DFC}"/>
              </a:ext>
            </a:extLst>
          </p:cNvPr>
          <p:cNvPicPr>
            <a:picLocks noChangeAspect="1"/>
          </p:cNvPicPr>
          <p:nvPr/>
        </p:nvPicPr>
        <p:blipFill>
          <a:blip r:embed="rId2"/>
          <a:stretch>
            <a:fillRect/>
          </a:stretch>
        </p:blipFill>
        <p:spPr>
          <a:xfrm>
            <a:off x="6917955" y="1700808"/>
            <a:ext cx="924560" cy="177800"/>
          </a:xfrm>
          <a:prstGeom prst="rect">
            <a:avLst/>
          </a:prstGeom>
        </p:spPr>
      </p:pic>
      <p:pic>
        <p:nvPicPr>
          <p:cNvPr id="9" name="图片 8">
            <a:extLst>
              <a:ext uri="{FF2B5EF4-FFF2-40B4-BE49-F238E27FC236}">
                <a16:creationId xmlns:a16="http://schemas.microsoft.com/office/drawing/2014/main" xmlns="" id="{D4E4C701-B65F-7070-62BA-46ED1FB341E1}"/>
              </a:ext>
            </a:extLst>
          </p:cNvPr>
          <p:cNvPicPr>
            <a:picLocks noChangeAspect="1"/>
          </p:cNvPicPr>
          <p:nvPr/>
        </p:nvPicPr>
        <p:blipFill>
          <a:blip r:embed="rId3"/>
          <a:stretch>
            <a:fillRect/>
          </a:stretch>
        </p:blipFill>
        <p:spPr>
          <a:xfrm>
            <a:off x="3965575" y="2132856"/>
            <a:ext cx="1212850" cy="172085"/>
          </a:xfrm>
          <a:prstGeom prst="rect">
            <a:avLst/>
          </a:prstGeom>
        </p:spPr>
      </p:pic>
      <p:pic>
        <p:nvPicPr>
          <p:cNvPr id="10" name="图片 9">
            <a:extLst>
              <a:ext uri="{FF2B5EF4-FFF2-40B4-BE49-F238E27FC236}">
                <a16:creationId xmlns:a16="http://schemas.microsoft.com/office/drawing/2014/main" xmlns="" id="{5C94B054-9FC5-1CF6-4B02-F6CD93349F3D}"/>
              </a:ext>
            </a:extLst>
          </p:cNvPr>
          <p:cNvPicPr>
            <a:picLocks noChangeAspect="1"/>
          </p:cNvPicPr>
          <p:nvPr/>
        </p:nvPicPr>
        <p:blipFill>
          <a:blip r:embed="rId3"/>
          <a:stretch>
            <a:fillRect/>
          </a:stretch>
        </p:blipFill>
        <p:spPr>
          <a:xfrm>
            <a:off x="1475656" y="2538293"/>
            <a:ext cx="1212850" cy="172085"/>
          </a:xfrm>
          <a:prstGeom prst="rect">
            <a:avLst/>
          </a:prstGeom>
        </p:spPr>
      </p:pic>
      <p:pic>
        <p:nvPicPr>
          <p:cNvPr id="11" name="图片 10">
            <a:extLst>
              <a:ext uri="{FF2B5EF4-FFF2-40B4-BE49-F238E27FC236}">
                <a16:creationId xmlns:a16="http://schemas.microsoft.com/office/drawing/2014/main" xmlns="" id="{952117F7-8336-410E-09E7-A93F46837570}"/>
              </a:ext>
            </a:extLst>
          </p:cNvPr>
          <p:cNvPicPr>
            <a:picLocks noChangeAspect="1"/>
          </p:cNvPicPr>
          <p:nvPr/>
        </p:nvPicPr>
        <p:blipFill>
          <a:blip r:embed="rId4"/>
          <a:stretch>
            <a:fillRect/>
          </a:stretch>
        </p:blipFill>
        <p:spPr>
          <a:xfrm>
            <a:off x="1087800" y="2996952"/>
            <a:ext cx="243840" cy="243840"/>
          </a:xfrm>
          <a:prstGeom prst="rect">
            <a:avLst/>
          </a:prstGeom>
        </p:spPr>
      </p:pic>
      <p:pic>
        <p:nvPicPr>
          <p:cNvPr id="12" name="图片 11">
            <a:extLst>
              <a:ext uri="{FF2B5EF4-FFF2-40B4-BE49-F238E27FC236}">
                <a16:creationId xmlns:a16="http://schemas.microsoft.com/office/drawing/2014/main" xmlns="" id="{336EE754-1553-F8E0-D278-50F4D4EABF81}"/>
              </a:ext>
            </a:extLst>
          </p:cNvPr>
          <p:cNvPicPr>
            <a:picLocks noChangeAspect="1"/>
          </p:cNvPicPr>
          <p:nvPr/>
        </p:nvPicPr>
        <p:blipFill>
          <a:blip r:embed="rId5"/>
          <a:stretch>
            <a:fillRect/>
          </a:stretch>
        </p:blipFill>
        <p:spPr>
          <a:xfrm>
            <a:off x="6444208" y="3789040"/>
            <a:ext cx="368300" cy="184150"/>
          </a:xfrm>
          <a:prstGeom prst="rect">
            <a:avLst/>
          </a:prstGeom>
        </p:spPr>
      </p:pic>
      <p:pic>
        <p:nvPicPr>
          <p:cNvPr id="13" name="图片 12">
            <a:extLst>
              <a:ext uri="{FF2B5EF4-FFF2-40B4-BE49-F238E27FC236}">
                <a16:creationId xmlns:a16="http://schemas.microsoft.com/office/drawing/2014/main" xmlns="" id="{97D0065A-382D-2792-1107-8EB0F21226A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10601" y="4057265"/>
            <a:ext cx="2286000" cy="2292350"/>
          </a:xfrm>
          <a:prstGeom prst="rect">
            <a:avLst/>
          </a:prstGeom>
        </p:spPr>
      </p:pic>
      <p:pic>
        <p:nvPicPr>
          <p:cNvPr id="14" name="图片 13">
            <a:extLst>
              <a:ext uri="{FF2B5EF4-FFF2-40B4-BE49-F238E27FC236}">
                <a16:creationId xmlns:a16="http://schemas.microsoft.com/office/drawing/2014/main" xmlns="" id="{85451238-F918-61CD-13AC-F0FBC9EAB270}"/>
              </a:ext>
            </a:extLst>
          </p:cNvPr>
          <p:cNvPicPr>
            <a:picLocks noChangeAspect="1"/>
          </p:cNvPicPr>
          <p:nvPr/>
        </p:nvPicPr>
        <p:blipFill rotWithShape="1">
          <a:blip r:embed="rId7">
            <a:extLst>
              <a:ext uri="{28A0092B-C50C-407E-A947-70E740481C1C}">
                <a14:useLocalDpi xmlns:a14="http://schemas.microsoft.com/office/drawing/2010/main" val="0"/>
              </a:ext>
            </a:extLst>
          </a:blip>
          <a:srcRect r="30769"/>
          <a:stretch/>
        </p:blipFill>
        <p:spPr bwMode="auto">
          <a:xfrm>
            <a:off x="4357588" y="4053576"/>
            <a:ext cx="2806700" cy="2242820"/>
          </a:xfrm>
          <a:prstGeom prst="rect">
            <a:avLst/>
          </a:prstGeom>
          <a:ln>
            <a:noFill/>
          </a:ln>
          <a:extLst>
            <a:ext uri="{53640926-AAD7-44D8-BBD7-CCE9431645EC}">
              <a14:shadowObscured xmlns:a14="http://schemas.microsoft.com/office/drawing/2010/main"/>
            </a:ext>
          </a:extLst>
        </p:spPr>
      </p:pic>
      <p:sp>
        <p:nvSpPr>
          <p:cNvPr id="16" name="文本框 15">
            <a:extLst>
              <a:ext uri="{FF2B5EF4-FFF2-40B4-BE49-F238E27FC236}">
                <a16:creationId xmlns:a16="http://schemas.microsoft.com/office/drawing/2014/main" xmlns="" id="{E2704FB7-4081-62E8-0385-8B64F68E8112}"/>
              </a:ext>
            </a:extLst>
          </p:cNvPr>
          <p:cNvSpPr txBox="1"/>
          <p:nvPr/>
        </p:nvSpPr>
        <p:spPr>
          <a:xfrm>
            <a:off x="1938374" y="6245447"/>
            <a:ext cx="5729970" cy="369332"/>
          </a:xfrm>
          <a:prstGeom prst="rect">
            <a:avLst/>
          </a:prstGeom>
          <a:noFill/>
        </p:spPr>
        <p:txBody>
          <a:bodyPr wrap="square">
            <a:spAutoFit/>
          </a:bodyPr>
          <a:lstStyle/>
          <a:p>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4-2-26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孔的选择</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4-2-27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加工区域选择</a:t>
            </a:r>
            <a:endParaRPr lang="zh-CN" altLang="en-US" dirty="0"/>
          </a:p>
        </p:txBody>
      </p:sp>
    </p:spTree>
    <p:extLst>
      <p:ext uri="{BB962C8B-B14F-4D97-AF65-F5344CB8AC3E}">
        <p14:creationId xmlns:p14="http://schemas.microsoft.com/office/powerpoint/2010/main" val="1679274641"/>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fontAlgn="base">
              <a:spcBef>
                <a:spcPct val="0"/>
              </a:spcBef>
              <a:spcAft>
                <a:spcPct val="0"/>
              </a:spcAft>
            </a:pPr>
            <a:r>
              <a:rPr lang="en-US" altLang="zh-CN" dirty="0">
                <a:solidFill>
                  <a:srgbClr val="FFFFFF"/>
                </a:solidFill>
                <a:latin typeface="Verdana"/>
              </a:rPr>
              <a:t>UG NX </a:t>
            </a:r>
            <a:r>
              <a:rPr lang="zh-CN" altLang="en-US" dirty="0">
                <a:solidFill>
                  <a:srgbClr val="FFFFFF"/>
                </a:solidFill>
                <a:latin typeface="Verdana"/>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12" name="文本框 11">
            <a:extLst>
              <a:ext uri="{FF2B5EF4-FFF2-40B4-BE49-F238E27FC236}">
                <a16:creationId xmlns:a16="http://schemas.microsoft.com/office/drawing/2014/main" xmlns="" id="{3930126A-5248-E138-EF85-8883C96599D9}"/>
              </a:ext>
            </a:extLst>
          </p:cNvPr>
          <p:cNvSpPr txBox="1"/>
          <p:nvPr/>
        </p:nvSpPr>
        <p:spPr>
          <a:xfrm>
            <a:off x="457200" y="1471078"/>
            <a:ext cx="8579296" cy="646331"/>
          </a:xfrm>
          <a:prstGeom prst="rect">
            <a:avLst/>
          </a:prstGeom>
          <a:noFill/>
        </p:spPr>
        <p:txBody>
          <a:bodyPr wrap="square">
            <a:spAutoFit/>
          </a:bodyPr>
          <a:lstStyle/>
          <a:p>
            <a:pPr fontAlgn="base">
              <a:spcBef>
                <a:spcPct val="0"/>
              </a:spcBef>
              <a:spcAft>
                <a:spcPct val="0"/>
              </a:spcAft>
            </a:pPr>
            <a:r>
              <a:rPr lang="zh-CN" altLang="en-US" dirty="0">
                <a:solidFill>
                  <a:srgbClr val="003366"/>
                </a:solidFill>
                <a:latin typeface="Arial" panose="020B0604020202020204" pitchFamily="34" charset="0"/>
              </a:rPr>
              <a:t>（</a:t>
            </a:r>
            <a:r>
              <a:rPr lang="en-US" altLang="zh-CN" dirty="0">
                <a:solidFill>
                  <a:srgbClr val="003366"/>
                </a:solidFill>
                <a:latin typeface="Arial" panose="020B0604020202020204" pitchFamily="34" charset="0"/>
              </a:rPr>
              <a:t>3</a:t>
            </a:r>
            <a:r>
              <a:rPr lang="zh-CN" altLang="en-US" dirty="0">
                <a:solidFill>
                  <a:srgbClr val="003366"/>
                </a:solidFill>
                <a:latin typeface="Arial" panose="020B0604020202020204" pitchFamily="34" charset="0"/>
              </a:rPr>
              <a:t>）在工具设置中，把刀具设置为                  ，点击         生成 按钮，预览刀路，如图</a:t>
            </a:r>
            <a:r>
              <a:rPr lang="en-US" altLang="zh-CN" dirty="0">
                <a:solidFill>
                  <a:srgbClr val="003366"/>
                </a:solidFill>
                <a:latin typeface="Arial" panose="020B0604020202020204" pitchFamily="34" charset="0"/>
              </a:rPr>
              <a:t>4-2-28</a:t>
            </a:r>
            <a:r>
              <a:rPr lang="zh-CN" altLang="en-US" dirty="0">
                <a:solidFill>
                  <a:srgbClr val="003366"/>
                </a:solidFill>
                <a:latin typeface="Arial" panose="020B0604020202020204" pitchFamily="34" charset="0"/>
              </a:rPr>
              <a:t>。</a:t>
            </a:r>
          </a:p>
        </p:txBody>
      </p:sp>
      <p:pic>
        <p:nvPicPr>
          <p:cNvPr id="13" name="图片 12">
            <a:extLst>
              <a:ext uri="{FF2B5EF4-FFF2-40B4-BE49-F238E27FC236}">
                <a16:creationId xmlns:a16="http://schemas.microsoft.com/office/drawing/2014/main" xmlns="" id="{A476AD27-8DA5-79CE-BBB7-2A71102CCA28}"/>
              </a:ext>
            </a:extLst>
          </p:cNvPr>
          <p:cNvPicPr>
            <a:picLocks noChangeAspect="1"/>
          </p:cNvPicPr>
          <p:nvPr/>
        </p:nvPicPr>
        <p:blipFill>
          <a:blip r:embed="rId2"/>
          <a:stretch>
            <a:fillRect/>
          </a:stretch>
        </p:blipFill>
        <p:spPr>
          <a:xfrm>
            <a:off x="4370614" y="1610173"/>
            <a:ext cx="781050" cy="169545"/>
          </a:xfrm>
          <a:prstGeom prst="rect">
            <a:avLst/>
          </a:prstGeom>
        </p:spPr>
      </p:pic>
      <p:pic>
        <p:nvPicPr>
          <p:cNvPr id="14" name="图片 13">
            <a:extLst>
              <a:ext uri="{FF2B5EF4-FFF2-40B4-BE49-F238E27FC236}">
                <a16:creationId xmlns:a16="http://schemas.microsoft.com/office/drawing/2014/main" xmlns="" id="{BF1A44AB-688D-C327-B396-54671E5A844D}"/>
              </a:ext>
            </a:extLst>
          </p:cNvPr>
          <p:cNvPicPr>
            <a:picLocks noChangeAspect="1"/>
          </p:cNvPicPr>
          <p:nvPr/>
        </p:nvPicPr>
        <p:blipFill>
          <a:blip r:embed="rId3"/>
          <a:stretch>
            <a:fillRect/>
          </a:stretch>
        </p:blipFill>
        <p:spPr>
          <a:xfrm>
            <a:off x="6196035" y="1611363"/>
            <a:ext cx="182880" cy="182880"/>
          </a:xfrm>
          <a:prstGeom prst="rect">
            <a:avLst/>
          </a:prstGeom>
        </p:spPr>
      </p:pic>
      <p:pic>
        <p:nvPicPr>
          <p:cNvPr id="15" name="图片 14">
            <a:extLst>
              <a:ext uri="{FF2B5EF4-FFF2-40B4-BE49-F238E27FC236}">
                <a16:creationId xmlns:a16="http://schemas.microsoft.com/office/drawing/2014/main" xmlns="" id="{E62C4119-F2DA-E992-7F40-CEB5F7B9167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83768" y="1961389"/>
            <a:ext cx="1474372" cy="1467611"/>
          </a:xfrm>
          <a:prstGeom prst="rect">
            <a:avLst/>
          </a:prstGeom>
        </p:spPr>
      </p:pic>
      <p:pic>
        <p:nvPicPr>
          <p:cNvPr id="16" name="图片 15">
            <a:extLst>
              <a:ext uri="{FF2B5EF4-FFF2-40B4-BE49-F238E27FC236}">
                <a16:creationId xmlns:a16="http://schemas.microsoft.com/office/drawing/2014/main" xmlns="" id="{C75A97AA-B312-EC10-304D-D67F39C240F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87407" y="1961389"/>
            <a:ext cx="1517580" cy="1467611"/>
          </a:xfrm>
          <a:prstGeom prst="rect">
            <a:avLst/>
          </a:prstGeom>
        </p:spPr>
      </p:pic>
      <p:sp>
        <p:nvSpPr>
          <p:cNvPr id="18" name="文本框 17">
            <a:extLst>
              <a:ext uri="{FF2B5EF4-FFF2-40B4-BE49-F238E27FC236}">
                <a16:creationId xmlns:a16="http://schemas.microsoft.com/office/drawing/2014/main" xmlns="" id="{963475E9-DF9F-73C7-C656-147C7BFFAF40}"/>
              </a:ext>
            </a:extLst>
          </p:cNvPr>
          <p:cNvSpPr txBox="1"/>
          <p:nvPr/>
        </p:nvSpPr>
        <p:spPr>
          <a:xfrm>
            <a:off x="2440225" y="3549979"/>
            <a:ext cx="4220007" cy="369332"/>
          </a:xfrm>
          <a:prstGeom prst="rect">
            <a:avLst/>
          </a:prstGeom>
          <a:noFill/>
        </p:spPr>
        <p:txBody>
          <a:bodyPr wrap="square">
            <a:spAutoFit/>
          </a:bodyPr>
          <a:lstStyle/>
          <a:p>
            <a:pPr fontAlgn="base">
              <a:spcBef>
                <a:spcPct val="0"/>
              </a:spcBef>
              <a:spcAft>
                <a:spcPct val="0"/>
              </a:spcAft>
            </a:pPr>
            <a:r>
              <a:rPr lang="zh-CN" altLang="zh-CN" dirty="0">
                <a:solidFill>
                  <a:srgbClr val="003366"/>
                </a:solidFill>
                <a:latin typeface="Calibri" panose="020F0502020204030204" pitchFamily="34" charset="0"/>
                <a:ea typeface="宋体" panose="02010600030101010101" pitchFamily="2" charset="-122"/>
                <a:cs typeface="Times New Roman" panose="02020603050405020304" pitchFamily="18" charset="0"/>
              </a:rPr>
              <a:t>图</a:t>
            </a:r>
            <a:r>
              <a:rPr lang="en-US" altLang="zh-CN" dirty="0">
                <a:solidFill>
                  <a:srgbClr val="003366"/>
                </a:solidFill>
                <a:latin typeface="Calibri" panose="020F0502020204030204" pitchFamily="34" charset="0"/>
                <a:ea typeface="宋体" panose="02010600030101010101" pitchFamily="2" charset="-122"/>
                <a:cs typeface="Times New Roman" panose="02020603050405020304" pitchFamily="18" charset="0"/>
              </a:rPr>
              <a:t>4-2-28 </a:t>
            </a:r>
            <a:r>
              <a:rPr lang="zh-CN" altLang="zh-CN" dirty="0">
                <a:solidFill>
                  <a:srgbClr val="003366"/>
                </a:solidFill>
                <a:latin typeface="Calibri" panose="020F0502020204030204" pitchFamily="34" charset="0"/>
                <a:ea typeface="宋体" panose="02010600030101010101" pitchFamily="2" charset="-122"/>
                <a:cs typeface="Times New Roman" panose="02020603050405020304" pitchFamily="18" charset="0"/>
              </a:rPr>
              <a:t>刀轨预览</a:t>
            </a:r>
            <a:r>
              <a:rPr lang="en-US" altLang="zh-CN" dirty="0">
                <a:solidFill>
                  <a:srgbClr val="003366"/>
                </a:solidFill>
                <a:latin typeface="Calibri" panose="020F0502020204030204" pitchFamily="34" charset="0"/>
                <a:ea typeface="宋体" panose="02010600030101010101" pitchFamily="2" charset="-122"/>
                <a:cs typeface="Times New Roman" panose="02020603050405020304" pitchFamily="18" charset="0"/>
              </a:rPr>
              <a:t>       </a:t>
            </a:r>
            <a:r>
              <a:rPr lang="zh-CN" altLang="zh-CN" dirty="0">
                <a:solidFill>
                  <a:srgbClr val="003366"/>
                </a:solidFill>
                <a:latin typeface="Calibri" panose="020F0502020204030204" pitchFamily="34" charset="0"/>
                <a:ea typeface="宋体" panose="02010600030101010101" pitchFamily="2" charset="-122"/>
                <a:cs typeface="Times New Roman" panose="02020603050405020304" pitchFamily="18" charset="0"/>
              </a:rPr>
              <a:t>图</a:t>
            </a:r>
            <a:r>
              <a:rPr lang="en-US" altLang="zh-CN" dirty="0">
                <a:solidFill>
                  <a:srgbClr val="003366"/>
                </a:solidFill>
                <a:latin typeface="Calibri" panose="020F0502020204030204" pitchFamily="34" charset="0"/>
                <a:ea typeface="宋体" panose="02010600030101010101" pitchFamily="2" charset="-122"/>
                <a:cs typeface="Times New Roman" panose="02020603050405020304" pitchFamily="18" charset="0"/>
              </a:rPr>
              <a:t>4-2-29 </a:t>
            </a:r>
            <a:r>
              <a:rPr lang="zh-CN" altLang="zh-CN" dirty="0">
                <a:solidFill>
                  <a:srgbClr val="003366"/>
                </a:solidFill>
                <a:latin typeface="Calibri" panose="020F0502020204030204" pitchFamily="34" charset="0"/>
                <a:ea typeface="宋体" panose="02010600030101010101" pitchFamily="2" charset="-122"/>
                <a:cs typeface="Times New Roman" panose="02020603050405020304" pitchFamily="18" charset="0"/>
              </a:rPr>
              <a:t>仿真效果</a:t>
            </a:r>
            <a:endParaRPr lang="zh-CN" altLang="en-US" dirty="0">
              <a:solidFill>
                <a:srgbClr val="003366"/>
              </a:solidFill>
              <a:latin typeface="Arial" panose="020B0604020202020204" pitchFamily="34" charset="0"/>
            </a:endParaRPr>
          </a:p>
        </p:txBody>
      </p:sp>
      <p:sp>
        <p:nvSpPr>
          <p:cNvPr id="3" name="文本框 2">
            <a:extLst>
              <a:ext uri="{FF2B5EF4-FFF2-40B4-BE49-F238E27FC236}">
                <a16:creationId xmlns:a16="http://schemas.microsoft.com/office/drawing/2014/main" xmlns="" id="{3D101A33-613B-1DA3-DA0D-C8A3B6DA7784}"/>
              </a:ext>
            </a:extLst>
          </p:cNvPr>
          <p:cNvSpPr txBox="1"/>
          <p:nvPr/>
        </p:nvSpPr>
        <p:spPr>
          <a:xfrm>
            <a:off x="457200" y="3874553"/>
            <a:ext cx="8291264" cy="1289456"/>
          </a:xfrm>
          <a:prstGeom prst="rect">
            <a:avLst/>
          </a:prstGeom>
          <a:noFill/>
        </p:spPr>
        <p:txBody>
          <a:bodyPr wrap="square">
            <a:spAutoFit/>
          </a:bodyPr>
          <a:lstStyle/>
          <a:p>
            <a:pPr>
              <a:lnSpc>
                <a:spcPct val="150000"/>
              </a:lnSpc>
            </a:pPr>
            <a:r>
              <a:rPr lang="zh-CN" altLang="en-US" dirty="0"/>
              <a:t>（</a:t>
            </a:r>
            <a:r>
              <a:rPr lang="en-US" altLang="zh-CN" dirty="0"/>
              <a:t>4</a:t>
            </a:r>
            <a:r>
              <a:rPr lang="zh-CN" altLang="en-US" dirty="0"/>
              <a:t>）仿真。点击        “操作”区域中的 进行计算，再点击        ，进入“刀轨可视化”对话框。点击              图标进入</a:t>
            </a:r>
            <a:r>
              <a:rPr lang="en-US" altLang="zh-CN" dirty="0"/>
              <a:t>3D</a:t>
            </a:r>
            <a:r>
              <a:rPr lang="zh-CN" altLang="en-US" dirty="0"/>
              <a:t>仿真，把“动画速度”调整到“</a:t>
            </a:r>
            <a:r>
              <a:rPr lang="en-US" altLang="zh-CN" dirty="0"/>
              <a:t>2”</a:t>
            </a:r>
            <a:r>
              <a:rPr lang="zh-CN" altLang="en-US" dirty="0"/>
              <a:t>，便于观察。点击         进行仿真，如图</a:t>
            </a:r>
            <a:r>
              <a:rPr lang="en-US" altLang="zh-CN" dirty="0"/>
              <a:t>4-2-29</a:t>
            </a:r>
            <a:r>
              <a:rPr lang="zh-CN" altLang="en-US" dirty="0"/>
              <a:t>所示。确认无误后，两次            后完成工序创建。</a:t>
            </a:r>
          </a:p>
        </p:txBody>
      </p:sp>
      <p:pic>
        <p:nvPicPr>
          <p:cNvPr id="4" name="图片 3">
            <a:extLst>
              <a:ext uri="{FF2B5EF4-FFF2-40B4-BE49-F238E27FC236}">
                <a16:creationId xmlns:a16="http://schemas.microsoft.com/office/drawing/2014/main" xmlns="" id="{15128352-AE93-F241-2309-32771B72A8C1}"/>
              </a:ext>
            </a:extLst>
          </p:cNvPr>
          <p:cNvPicPr>
            <a:picLocks noChangeAspect="1"/>
          </p:cNvPicPr>
          <p:nvPr/>
        </p:nvPicPr>
        <p:blipFill>
          <a:blip r:embed="rId3"/>
          <a:stretch>
            <a:fillRect/>
          </a:stretch>
        </p:blipFill>
        <p:spPr>
          <a:xfrm>
            <a:off x="2440225" y="4032702"/>
            <a:ext cx="243840" cy="243840"/>
          </a:xfrm>
          <a:prstGeom prst="rect">
            <a:avLst/>
          </a:prstGeom>
        </p:spPr>
      </p:pic>
      <p:pic>
        <p:nvPicPr>
          <p:cNvPr id="6" name="图片 5">
            <a:extLst>
              <a:ext uri="{FF2B5EF4-FFF2-40B4-BE49-F238E27FC236}">
                <a16:creationId xmlns:a16="http://schemas.microsoft.com/office/drawing/2014/main" xmlns="" id="{0D7A290D-C75B-F32E-EB20-95BA104EFB3B}"/>
              </a:ext>
            </a:extLst>
          </p:cNvPr>
          <p:cNvPicPr>
            <a:picLocks noChangeAspect="1"/>
          </p:cNvPicPr>
          <p:nvPr/>
        </p:nvPicPr>
        <p:blipFill>
          <a:blip r:embed="rId6"/>
          <a:stretch>
            <a:fillRect/>
          </a:stretch>
        </p:blipFill>
        <p:spPr>
          <a:xfrm>
            <a:off x="6416392" y="4062061"/>
            <a:ext cx="243840" cy="243840"/>
          </a:xfrm>
          <a:prstGeom prst="rect">
            <a:avLst/>
          </a:prstGeom>
        </p:spPr>
      </p:pic>
      <p:pic>
        <p:nvPicPr>
          <p:cNvPr id="9" name="图片 8">
            <a:extLst>
              <a:ext uri="{FF2B5EF4-FFF2-40B4-BE49-F238E27FC236}">
                <a16:creationId xmlns:a16="http://schemas.microsoft.com/office/drawing/2014/main" xmlns="" id="{2439D6D5-EFFC-7FC3-ADB5-DD6607FF4EC3}"/>
              </a:ext>
            </a:extLst>
          </p:cNvPr>
          <p:cNvPicPr>
            <a:picLocks noChangeAspect="1"/>
          </p:cNvPicPr>
          <p:nvPr/>
        </p:nvPicPr>
        <p:blipFill>
          <a:blip r:embed="rId7"/>
          <a:stretch>
            <a:fillRect/>
          </a:stretch>
        </p:blipFill>
        <p:spPr>
          <a:xfrm>
            <a:off x="2031686" y="4486816"/>
            <a:ext cx="617220" cy="228600"/>
          </a:xfrm>
          <a:prstGeom prst="rect">
            <a:avLst/>
          </a:prstGeom>
        </p:spPr>
      </p:pic>
      <p:pic>
        <p:nvPicPr>
          <p:cNvPr id="11" name="图片 10">
            <a:extLst>
              <a:ext uri="{FF2B5EF4-FFF2-40B4-BE49-F238E27FC236}">
                <a16:creationId xmlns:a16="http://schemas.microsoft.com/office/drawing/2014/main" xmlns="" id="{2513C9DC-C633-AF13-D483-5B90944DB17D}"/>
              </a:ext>
            </a:extLst>
          </p:cNvPr>
          <p:cNvPicPr>
            <a:picLocks noChangeAspect="1"/>
          </p:cNvPicPr>
          <p:nvPr/>
        </p:nvPicPr>
        <p:blipFill>
          <a:blip r:embed="rId8"/>
          <a:stretch>
            <a:fillRect/>
          </a:stretch>
        </p:blipFill>
        <p:spPr>
          <a:xfrm>
            <a:off x="1000603" y="4797152"/>
            <a:ext cx="243840" cy="243840"/>
          </a:xfrm>
          <a:prstGeom prst="rect">
            <a:avLst/>
          </a:prstGeom>
        </p:spPr>
      </p:pic>
      <p:pic>
        <p:nvPicPr>
          <p:cNvPr id="17" name="图片 16">
            <a:extLst>
              <a:ext uri="{FF2B5EF4-FFF2-40B4-BE49-F238E27FC236}">
                <a16:creationId xmlns:a16="http://schemas.microsoft.com/office/drawing/2014/main" xmlns="" id="{7CE25B14-179C-B23B-C23C-8221D9E4B111}"/>
              </a:ext>
            </a:extLst>
          </p:cNvPr>
          <p:cNvPicPr>
            <a:picLocks noChangeAspect="1"/>
          </p:cNvPicPr>
          <p:nvPr/>
        </p:nvPicPr>
        <p:blipFill>
          <a:blip r:embed="rId9"/>
          <a:stretch>
            <a:fillRect/>
          </a:stretch>
        </p:blipFill>
        <p:spPr>
          <a:xfrm>
            <a:off x="6217806" y="4804772"/>
            <a:ext cx="487680" cy="236220"/>
          </a:xfrm>
          <a:prstGeom prst="rect">
            <a:avLst/>
          </a:prstGeom>
        </p:spPr>
      </p:pic>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4" name="文本框 3">
            <a:extLst>
              <a:ext uri="{FF2B5EF4-FFF2-40B4-BE49-F238E27FC236}">
                <a16:creationId xmlns:a16="http://schemas.microsoft.com/office/drawing/2014/main" xmlns="" id="{DF186162-5574-2A57-7BBD-EE591B36E4BF}"/>
              </a:ext>
            </a:extLst>
          </p:cNvPr>
          <p:cNvSpPr txBox="1"/>
          <p:nvPr/>
        </p:nvSpPr>
        <p:spPr>
          <a:xfrm>
            <a:off x="179512" y="1124744"/>
            <a:ext cx="8856984" cy="3089948"/>
          </a:xfrm>
          <a:prstGeom prst="rect">
            <a:avLst/>
          </a:prstGeom>
          <a:noFill/>
        </p:spPr>
        <p:txBody>
          <a:bodyPr wrap="square">
            <a:spAutoFit/>
          </a:bodyPr>
          <a:lstStyle/>
          <a:p>
            <a:pPr>
              <a:lnSpc>
                <a:spcPct val="150000"/>
              </a:lnSpc>
            </a:pPr>
            <a:r>
              <a:rPr lang="zh-CN" altLang="zh-CN" sz="2400" b="1" kern="100" dirty="0">
                <a:solidFill>
                  <a:schemeClr val="tx1">
                    <a:lumMod val="50000"/>
                  </a:schemeClr>
                </a:solidFill>
                <a:effectLst/>
                <a:latin typeface="Calibri" panose="020F0502020204030204" pitchFamily="34" charset="0"/>
                <a:ea typeface="宋体" panose="02010600030101010101" pitchFamily="2" charset="-122"/>
                <a:cs typeface="Times New Roman" panose="02020603050405020304" pitchFamily="18" charset="0"/>
              </a:rPr>
              <a:t>深孔的钻孔加工：</a:t>
            </a:r>
            <a:endParaRPr kumimoji="0" lang="zh-CN" altLang="en-US" sz="2400" b="0" i="0" u="none" strike="noStrike" kern="1200" cap="none" spc="0" normalizeH="0" baseline="0" noProof="0" dirty="0">
              <a:ln>
                <a:noFill/>
              </a:ln>
              <a:solidFill>
                <a:schemeClr val="tx1">
                  <a:lumMod val="50000"/>
                </a:schemeClr>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1</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）右击                 图标，在弹出的工具条中选择“复制”，再右击                图标，在弹出的工具条中选择“粘贴”，出现                       工序，复制∅</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25</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通孔的钻孔工序。</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2</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）双击                       ，进入钻孔工序界面。在几何体设置区域中，点击指定特征几何体         按钮，进入“特征几何体”界面，删除原来选择的孔。选取零件上的∅</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6</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孔，作为特征几何体，如图</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4-2-30</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所示。在公共参数区域中，在加工区域选择“</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FACES CYLINDER_2”</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选项，加工区域深度转变为通孔深度“</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40”</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。点          返回“钻孔”界面。</a:t>
            </a:r>
          </a:p>
        </p:txBody>
      </p:sp>
      <p:pic>
        <p:nvPicPr>
          <p:cNvPr id="7" name="图片 6">
            <a:extLst>
              <a:ext uri="{FF2B5EF4-FFF2-40B4-BE49-F238E27FC236}">
                <a16:creationId xmlns:a16="http://schemas.microsoft.com/office/drawing/2014/main" xmlns="" id="{FF64F51C-6E62-0F5B-DD1F-96520426027A}"/>
              </a:ext>
            </a:extLst>
          </p:cNvPr>
          <p:cNvPicPr>
            <a:picLocks noChangeAspect="1"/>
          </p:cNvPicPr>
          <p:nvPr/>
        </p:nvPicPr>
        <p:blipFill>
          <a:blip r:embed="rId2"/>
          <a:stretch>
            <a:fillRect/>
          </a:stretch>
        </p:blipFill>
        <p:spPr>
          <a:xfrm>
            <a:off x="1475656" y="1876475"/>
            <a:ext cx="914400" cy="175260"/>
          </a:xfrm>
          <a:prstGeom prst="rect">
            <a:avLst/>
          </a:prstGeom>
        </p:spPr>
      </p:pic>
      <p:pic>
        <p:nvPicPr>
          <p:cNvPr id="8" name="图片 7">
            <a:extLst>
              <a:ext uri="{FF2B5EF4-FFF2-40B4-BE49-F238E27FC236}">
                <a16:creationId xmlns:a16="http://schemas.microsoft.com/office/drawing/2014/main" xmlns="" id="{FCE39E94-A069-FF3F-D84F-BB6BA0F21DFC}"/>
              </a:ext>
            </a:extLst>
          </p:cNvPr>
          <p:cNvPicPr>
            <a:picLocks noChangeAspect="1"/>
          </p:cNvPicPr>
          <p:nvPr/>
        </p:nvPicPr>
        <p:blipFill>
          <a:blip r:embed="rId2"/>
          <a:stretch>
            <a:fillRect/>
          </a:stretch>
        </p:blipFill>
        <p:spPr>
          <a:xfrm>
            <a:off x="6948264" y="1845021"/>
            <a:ext cx="924560" cy="177800"/>
          </a:xfrm>
          <a:prstGeom prst="rect">
            <a:avLst/>
          </a:prstGeom>
        </p:spPr>
      </p:pic>
      <p:pic>
        <p:nvPicPr>
          <p:cNvPr id="9" name="图片 8">
            <a:extLst>
              <a:ext uri="{FF2B5EF4-FFF2-40B4-BE49-F238E27FC236}">
                <a16:creationId xmlns:a16="http://schemas.microsoft.com/office/drawing/2014/main" xmlns="" id="{D4E4C701-B65F-7070-62BA-46ED1FB341E1}"/>
              </a:ext>
            </a:extLst>
          </p:cNvPr>
          <p:cNvPicPr>
            <a:picLocks noChangeAspect="1"/>
          </p:cNvPicPr>
          <p:nvPr/>
        </p:nvPicPr>
        <p:blipFill>
          <a:blip r:embed="rId3"/>
          <a:stretch>
            <a:fillRect/>
          </a:stretch>
        </p:blipFill>
        <p:spPr>
          <a:xfrm>
            <a:off x="3965575" y="2269977"/>
            <a:ext cx="1212850" cy="172085"/>
          </a:xfrm>
          <a:prstGeom prst="rect">
            <a:avLst/>
          </a:prstGeom>
        </p:spPr>
      </p:pic>
      <p:pic>
        <p:nvPicPr>
          <p:cNvPr id="10" name="图片 9">
            <a:extLst>
              <a:ext uri="{FF2B5EF4-FFF2-40B4-BE49-F238E27FC236}">
                <a16:creationId xmlns:a16="http://schemas.microsoft.com/office/drawing/2014/main" xmlns="" id="{5C94B054-9FC5-1CF6-4B02-F6CD93349F3D}"/>
              </a:ext>
            </a:extLst>
          </p:cNvPr>
          <p:cNvPicPr>
            <a:picLocks noChangeAspect="1"/>
          </p:cNvPicPr>
          <p:nvPr/>
        </p:nvPicPr>
        <p:blipFill>
          <a:blip r:embed="rId3"/>
          <a:stretch>
            <a:fillRect/>
          </a:stretch>
        </p:blipFill>
        <p:spPr>
          <a:xfrm>
            <a:off x="1467680" y="2659162"/>
            <a:ext cx="1212850" cy="172085"/>
          </a:xfrm>
          <a:prstGeom prst="rect">
            <a:avLst/>
          </a:prstGeom>
        </p:spPr>
      </p:pic>
      <p:pic>
        <p:nvPicPr>
          <p:cNvPr id="11" name="图片 10">
            <a:extLst>
              <a:ext uri="{FF2B5EF4-FFF2-40B4-BE49-F238E27FC236}">
                <a16:creationId xmlns:a16="http://schemas.microsoft.com/office/drawing/2014/main" xmlns="" id="{952117F7-8336-410E-09E7-A93F46837570}"/>
              </a:ext>
            </a:extLst>
          </p:cNvPr>
          <p:cNvPicPr>
            <a:picLocks noChangeAspect="1"/>
          </p:cNvPicPr>
          <p:nvPr/>
        </p:nvPicPr>
        <p:blipFill>
          <a:blip r:embed="rId4"/>
          <a:stretch>
            <a:fillRect/>
          </a:stretch>
        </p:blipFill>
        <p:spPr>
          <a:xfrm>
            <a:off x="899592" y="3068960"/>
            <a:ext cx="243840" cy="243840"/>
          </a:xfrm>
          <a:prstGeom prst="rect">
            <a:avLst/>
          </a:prstGeom>
        </p:spPr>
      </p:pic>
      <p:pic>
        <p:nvPicPr>
          <p:cNvPr id="12" name="图片 11">
            <a:extLst>
              <a:ext uri="{FF2B5EF4-FFF2-40B4-BE49-F238E27FC236}">
                <a16:creationId xmlns:a16="http://schemas.microsoft.com/office/drawing/2014/main" xmlns="" id="{336EE754-1553-F8E0-D278-50F4D4EABF81}"/>
              </a:ext>
            </a:extLst>
          </p:cNvPr>
          <p:cNvPicPr>
            <a:picLocks noChangeAspect="1"/>
          </p:cNvPicPr>
          <p:nvPr/>
        </p:nvPicPr>
        <p:blipFill>
          <a:blip r:embed="rId5"/>
          <a:stretch>
            <a:fillRect/>
          </a:stretch>
        </p:blipFill>
        <p:spPr>
          <a:xfrm>
            <a:off x="6444208" y="3861048"/>
            <a:ext cx="368300" cy="184150"/>
          </a:xfrm>
          <a:prstGeom prst="rect">
            <a:avLst/>
          </a:prstGeom>
        </p:spPr>
      </p:pic>
      <p:pic>
        <p:nvPicPr>
          <p:cNvPr id="2" name="图片 1">
            <a:extLst>
              <a:ext uri="{FF2B5EF4-FFF2-40B4-BE49-F238E27FC236}">
                <a16:creationId xmlns:a16="http://schemas.microsoft.com/office/drawing/2014/main" xmlns="" id="{28125F3F-46B4-F2DB-221E-67CFB8741AA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56008" y="4214693"/>
            <a:ext cx="1977399" cy="1950612"/>
          </a:xfrm>
          <a:prstGeom prst="rect">
            <a:avLst/>
          </a:prstGeom>
        </p:spPr>
      </p:pic>
      <p:pic>
        <p:nvPicPr>
          <p:cNvPr id="3" name="图片 2">
            <a:extLst>
              <a:ext uri="{FF2B5EF4-FFF2-40B4-BE49-F238E27FC236}">
                <a16:creationId xmlns:a16="http://schemas.microsoft.com/office/drawing/2014/main" xmlns="" id="{FE3CA74C-35B4-E61E-3DD3-4A23F020E4CA}"/>
              </a:ext>
            </a:extLst>
          </p:cNvPr>
          <p:cNvPicPr>
            <a:picLocks noChangeAspect="1"/>
          </p:cNvPicPr>
          <p:nvPr/>
        </p:nvPicPr>
        <p:blipFill rotWithShape="1">
          <a:blip r:embed="rId7">
            <a:extLst>
              <a:ext uri="{28A0092B-C50C-407E-A947-70E740481C1C}">
                <a14:useLocalDpi xmlns:a14="http://schemas.microsoft.com/office/drawing/2010/main" val="0"/>
              </a:ext>
            </a:extLst>
          </a:blip>
          <a:srcRect r="30769"/>
          <a:stretch/>
        </p:blipFill>
        <p:spPr bwMode="auto">
          <a:xfrm>
            <a:off x="4493344" y="4214692"/>
            <a:ext cx="2454920" cy="1961714"/>
          </a:xfrm>
          <a:prstGeom prst="rect">
            <a:avLst/>
          </a:prstGeom>
          <a:ln>
            <a:noFill/>
          </a:ln>
          <a:extLst>
            <a:ext uri="{53640926-AAD7-44D8-BBD7-CCE9431645EC}">
              <a14:shadowObscured xmlns:a14="http://schemas.microsoft.com/office/drawing/2010/main"/>
            </a:ext>
          </a:extLst>
        </p:spPr>
      </p:pic>
      <p:sp>
        <p:nvSpPr>
          <p:cNvPr id="15" name="文本框 14">
            <a:extLst>
              <a:ext uri="{FF2B5EF4-FFF2-40B4-BE49-F238E27FC236}">
                <a16:creationId xmlns:a16="http://schemas.microsoft.com/office/drawing/2014/main" xmlns="" id="{CC8A01A5-A206-6426-337D-B9E8742D91B4}"/>
              </a:ext>
            </a:extLst>
          </p:cNvPr>
          <p:cNvSpPr txBox="1"/>
          <p:nvPr/>
        </p:nvSpPr>
        <p:spPr>
          <a:xfrm>
            <a:off x="1676854" y="6142722"/>
            <a:ext cx="5919482" cy="369332"/>
          </a:xfrm>
          <a:prstGeom prst="rect">
            <a:avLst/>
          </a:prstGeom>
          <a:noFill/>
        </p:spPr>
        <p:txBody>
          <a:bodyPr wrap="square">
            <a:spAutoFit/>
          </a:bodyPr>
          <a:lstStyle/>
          <a:p>
            <a:r>
              <a:rPr lang="zh-CN" altLang="zh-CN" sz="1800" dirty="0">
                <a:effectLst/>
                <a:ea typeface="Calibri" panose="020F0502020204030204" pitchFamily="34" charset="0"/>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4-2-30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孔的选择</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4-2-31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加工区域选择</a:t>
            </a:r>
            <a:endParaRPr lang="zh-CN" altLang="en-US" dirty="0"/>
          </a:p>
        </p:txBody>
      </p:sp>
    </p:spTree>
    <p:extLst>
      <p:ext uri="{BB962C8B-B14F-4D97-AF65-F5344CB8AC3E}">
        <p14:creationId xmlns:p14="http://schemas.microsoft.com/office/powerpoint/2010/main" val="4200838415"/>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12" name="文本框 11">
            <a:extLst>
              <a:ext uri="{FF2B5EF4-FFF2-40B4-BE49-F238E27FC236}">
                <a16:creationId xmlns:a16="http://schemas.microsoft.com/office/drawing/2014/main" xmlns="" id="{3930126A-5248-E138-EF85-8883C96599D9}"/>
              </a:ext>
            </a:extLst>
          </p:cNvPr>
          <p:cNvSpPr txBox="1"/>
          <p:nvPr/>
        </p:nvSpPr>
        <p:spPr>
          <a:xfrm>
            <a:off x="169168" y="1453954"/>
            <a:ext cx="8579296" cy="1289456"/>
          </a:xfrm>
          <a:prstGeom prst="rect">
            <a:avLst/>
          </a:prstGeom>
          <a:noFill/>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3</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）在工具设置中，把刀具设置为                  </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在刀轨设置区域，选择循环中“钻”更改为“钻，深孔”选项，如图</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4-2-32</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。在弹出的循环参数中的步进区域中，设“最大距离”为“</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3mm”</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，如图</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4-2-33</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所示。在点击生成        按钮，预览刀路，如图</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4-2-28</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a:t>
            </a:r>
          </a:p>
        </p:txBody>
      </p:sp>
      <p:sp>
        <p:nvSpPr>
          <p:cNvPr id="3" name="文本框 2">
            <a:extLst>
              <a:ext uri="{FF2B5EF4-FFF2-40B4-BE49-F238E27FC236}">
                <a16:creationId xmlns:a16="http://schemas.microsoft.com/office/drawing/2014/main" xmlns="" id="{3D101A33-613B-1DA3-DA0D-C8A3B6DA7784}"/>
              </a:ext>
            </a:extLst>
          </p:cNvPr>
          <p:cNvSpPr txBox="1"/>
          <p:nvPr/>
        </p:nvSpPr>
        <p:spPr>
          <a:xfrm>
            <a:off x="313184" y="4783630"/>
            <a:ext cx="8291264" cy="1289456"/>
          </a:xfrm>
          <a:prstGeom prst="rect">
            <a:avLst/>
          </a:prstGeom>
          <a:noFill/>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4</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）仿真。点击        “操作”区域中的 进行计算，再点击        ，进入“刀轨可视化”对话框。点击              图标进入</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3D</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仿真，把“动画速度”调整到“</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2”</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，便于观察。点击         进行仿真，如图</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4-2-29</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所示。确认无误后，两次            后完成工序创建。</a:t>
            </a:r>
          </a:p>
        </p:txBody>
      </p:sp>
      <p:pic>
        <p:nvPicPr>
          <p:cNvPr id="6" name="图片 5">
            <a:extLst>
              <a:ext uri="{FF2B5EF4-FFF2-40B4-BE49-F238E27FC236}">
                <a16:creationId xmlns:a16="http://schemas.microsoft.com/office/drawing/2014/main" xmlns="" id="{0D7A290D-C75B-F32E-EB20-95BA104EFB3B}"/>
              </a:ext>
            </a:extLst>
          </p:cNvPr>
          <p:cNvPicPr>
            <a:picLocks noChangeAspect="1"/>
          </p:cNvPicPr>
          <p:nvPr/>
        </p:nvPicPr>
        <p:blipFill>
          <a:blip r:embed="rId2"/>
          <a:stretch>
            <a:fillRect/>
          </a:stretch>
        </p:blipFill>
        <p:spPr>
          <a:xfrm>
            <a:off x="6160770" y="4971158"/>
            <a:ext cx="243840" cy="243840"/>
          </a:xfrm>
          <a:prstGeom prst="rect">
            <a:avLst/>
          </a:prstGeom>
        </p:spPr>
      </p:pic>
      <p:pic>
        <p:nvPicPr>
          <p:cNvPr id="9" name="图片 8">
            <a:extLst>
              <a:ext uri="{FF2B5EF4-FFF2-40B4-BE49-F238E27FC236}">
                <a16:creationId xmlns:a16="http://schemas.microsoft.com/office/drawing/2014/main" xmlns="" id="{2439D6D5-EFFC-7FC3-ADB5-DD6607FF4EC3}"/>
              </a:ext>
            </a:extLst>
          </p:cNvPr>
          <p:cNvPicPr>
            <a:picLocks noChangeAspect="1"/>
          </p:cNvPicPr>
          <p:nvPr/>
        </p:nvPicPr>
        <p:blipFill>
          <a:blip r:embed="rId3"/>
          <a:stretch>
            <a:fillRect/>
          </a:stretch>
        </p:blipFill>
        <p:spPr>
          <a:xfrm>
            <a:off x="1908458" y="5346764"/>
            <a:ext cx="617220" cy="228600"/>
          </a:xfrm>
          <a:prstGeom prst="rect">
            <a:avLst/>
          </a:prstGeom>
        </p:spPr>
      </p:pic>
      <p:pic>
        <p:nvPicPr>
          <p:cNvPr id="17" name="图片 16">
            <a:extLst>
              <a:ext uri="{FF2B5EF4-FFF2-40B4-BE49-F238E27FC236}">
                <a16:creationId xmlns:a16="http://schemas.microsoft.com/office/drawing/2014/main" xmlns="" id="{7CE25B14-179C-B23B-C23C-8221D9E4B111}"/>
              </a:ext>
            </a:extLst>
          </p:cNvPr>
          <p:cNvPicPr>
            <a:picLocks noChangeAspect="1"/>
          </p:cNvPicPr>
          <p:nvPr/>
        </p:nvPicPr>
        <p:blipFill>
          <a:blip r:embed="rId4"/>
          <a:stretch>
            <a:fillRect/>
          </a:stretch>
        </p:blipFill>
        <p:spPr>
          <a:xfrm>
            <a:off x="6087995" y="5701176"/>
            <a:ext cx="487680" cy="236220"/>
          </a:xfrm>
          <a:prstGeom prst="rect">
            <a:avLst/>
          </a:prstGeom>
        </p:spPr>
      </p:pic>
      <p:pic>
        <p:nvPicPr>
          <p:cNvPr id="2" name="图片 1">
            <a:extLst>
              <a:ext uri="{FF2B5EF4-FFF2-40B4-BE49-F238E27FC236}">
                <a16:creationId xmlns:a16="http://schemas.microsoft.com/office/drawing/2014/main" xmlns="" id="{B1EB7BCE-0ED2-F996-903E-664EC88A8DC5}"/>
              </a:ext>
            </a:extLst>
          </p:cNvPr>
          <p:cNvPicPr>
            <a:picLocks noChangeAspect="1"/>
          </p:cNvPicPr>
          <p:nvPr/>
        </p:nvPicPr>
        <p:blipFill>
          <a:blip r:embed="rId5"/>
          <a:stretch>
            <a:fillRect/>
          </a:stretch>
        </p:blipFill>
        <p:spPr>
          <a:xfrm>
            <a:off x="3829050" y="1535115"/>
            <a:ext cx="952500" cy="207010"/>
          </a:xfrm>
          <a:prstGeom prst="rect">
            <a:avLst/>
          </a:prstGeom>
        </p:spPr>
      </p:pic>
      <p:pic>
        <p:nvPicPr>
          <p:cNvPr id="7" name="图片 6">
            <a:extLst>
              <a:ext uri="{FF2B5EF4-FFF2-40B4-BE49-F238E27FC236}">
                <a16:creationId xmlns:a16="http://schemas.microsoft.com/office/drawing/2014/main" xmlns="" id="{227C28BD-2775-FB16-4130-ADFB55F213AF}"/>
              </a:ext>
            </a:extLst>
          </p:cNvPr>
          <p:cNvPicPr>
            <a:picLocks noChangeAspect="1"/>
          </p:cNvPicPr>
          <p:nvPr/>
        </p:nvPicPr>
        <p:blipFill>
          <a:blip r:embed="rId6"/>
          <a:stretch>
            <a:fillRect/>
          </a:stretch>
        </p:blipFill>
        <p:spPr>
          <a:xfrm>
            <a:off x="4781550" y="2395609"/>
            <a:ext cx="243840" cy="243840"/>
          </a:xfrm>
          <a:prstGeom prst="rect">
            <a:avLst/>
          </a:prstGeom>
        </p:spPr>
      </p:pic>
      <p:pic>
        <p:nvPicPr>
          <p:cNvPr id="8" name="图片 7">
            <a:extLst>
              <a:ext uri="{FF2B5EF4-FFF2-40B4-BE49-F238E27FC236}">
                <a16:creationId xmlns:a16="http://schemas.microsoft.com/office/drawing/2014/main" xmlns="" id="{8848F95B-8083-52E5-3C49-D801381DD1D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20875" y="2732961"/>
            <a:ext cx="2651125" cy="1860550"/>
          </a:xfrm>
          <a:prstGeom prst="rect">
            <a:avLst/>
          </a:prstGeom>
        </p:spPr>
      </p:pic>
      <p:pic>
        <p:nvPicPr>
          <p:cNvPr id="10" name="图片 9">
            <a:extLst>
              <a:ext uri="{FF2B5EF4-FFF2-40B4-BE49-F238E27FC236}">
                <a16:creationId xmlns:a16="http://schemas.microsoft.com/office/drawing/2014/main" xmlns="" id="{4EFFCA4D-53D2-2500-49A1-C341315795D4}"/>
              </a:ext>
            </a:extLst>
          </p:cNvPr>
          <p:cNvPicPr>
            <a:picLocks noChangeAspect="1"/>
          </p:cNvPicPr>
          <p:nvPr/>
        </p:nvPicPr>
        <p:blipFill rotWithShape="1">
          <a:blip r:embed="rId8">
            <a:extLst>
              <a:ext uri="{28A0092B-C50C-407E-A947-70E740481C1C}">
                <a14:useLocalDpi xmlns:a14="http://schemas.microsoft.com/office/drawing/2010/main" val="0"/>
              </a:ext>
            </a:extLst>
          </a:blip>
          <a:srcRect b="14825"/>
          <a:stretch/>
        </p:blipFill>
        <p:spPr bwMode="auto">
          <a:xfrm>
            <a:off x="5025390" y="2743410"/>
            <a:ext cx="2270760" cy="1860550"/>
          </a:xfrm>
          <a:prstGeom prst="rect">
            <a:avLst/>
          </a:prstGeom>
          <a:ln>
            <a:noFill/>
          </a:ln>
          <a:extLst>
            <a:ext uri="{53640926-AAD7-44D8-BBD7-CCE9431645EC}">
              <a14:shadowObscured xmlns:a14="http://schemas.microsoft.com/office/drawing/2010/main"/>
            </a:ext>
          </a:extLst>
        </p:spPr>
      </p:pic>
      <p:pic>
        <p:nvPicPr>
          <p:cNvPr id="19" name="图片 18">
            <a:extLst>
              <a:ext uri="{FF2B5EF4-FFF2-40B4-BE49-F238E27FC236}">
                <a16:creationId xmlns:a16="http://schemas.microsoft.com/office/drawing/2014/main" xmlns="" id="{0738D69B-30CF-44F3-CB6F-45AF1ACD7593}"/>
              </a:ext>
            </a:extLst>
          </p:cNvPr>
          <p:cNvPicPr>
            <a:picLocks noChangeAspect="1"/>
          </p:cNvPicPr>
          <p:nvPr/>
        </p:nvPicPr>
        <p:blipFill>
          <a:blip r:embed="rId6"/>
          <a:stretch>
            <a:fillRect/>
          </a:stretch>
        </p:blipFill>
        <p:spPr>
          <a:xfrm>
            <a:off x="2281838" y="4934634"/>
            <a:ext cx="243840" cy="243840"/>
          </a:xfrm>
          <a:prstGeom prst="rect">
            <a:avLst/>
          </a:prstGeom>
        </p:spPr>
      </p:pic>
      <p:pic>
        <p:nvPicPr>
          <p:cNvPr id="20" name="图片 19">
            <a:extLst>
              <a:ext uri="{FF2B5EF4-FFF2-40B4-BE49-F238E27FC236}">
                <a16:creationId xmlns:a16="http://schemas.microsoft.com/office/drawing/2014/main" xmlns="" id="{010DFFB6-F007-F7F0-19B8-18C59C3C2E09}"/>
              </a:ext>
            </a:extLst>
          </p:cNvPr>
          <p:cNvPicPr>
            <a:picLocks noChangeAspect="1"/>
          </p:cNvPicPr>
          <p:nvPr/>
        </p:nvPicPr>
        <p:blipFill>
          <a:blip r:embed="rId9"/>
          <a:stretch>
            <a:fillRect/>
          </a:stretch>
        </p:blipFill>
        <p:spPr>
          <a:xfrm>
            <a:off x="827584" y="5771496"/>
            <a:ext cx="243840" cy="243840"/>
          </a:xfrm>
          <a:prstGeom prst="rect">
            <a:avLst/>
          </a:prstGeom>
        </p:spPr>
      </p:pic>
      <p:sp>
        <p:nvSpPr>
          <p:cNvPr id="22" name="文本框 21">
            <a:extLst>
              <a:ext uri="{FF2B5EF4-FFF2-40B4-BE49-F238E27FC236}">
                <a16:creationId xmlns:a16="http://schemas.microsoft.com/office/drawing/2014/main" xmlns="" id="{A1C6DD08-E7D0-5496-8FBE-23DCE2C08768}"/>
              </a:ext>
            </a:extLst>
          </p:cNvPr>
          <p:cNvSpPr txBox="1"/>
          <p:nvPr/>
        </p:nvSpPr>
        <p:spPr>
          <a:xfrm>
            <a:off x="2016578" y="4520763"/>
            <a:ext cx="5867789"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4-2-32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参数设置</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4-2-33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循环参数设置</a:t>
            </a:r>
            <a:endParaRPr lang="zh-CN" altLang="en-US" dirty="0"/>
          </a:p>
        </p:txBody>
      </p:sp>
    </p:spTree>
    <p:extLst>
      <p:ext uri="{BB962C8B-B14F-4D97-AF65-F5344CB8AC3E}">
        <p14:creationId xmlns:p14="http://schemas.microsoft.com/office/powerpoint/2010/main" val="367247098"/>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a:extLst>
              <a:ext uri="{FF2B5EF4-FFF2-40B4-BE49-F238E27FC236}">
                <a16:creationId xmlns:a16="http://schemas.microsoft.com/office/drawing/2014/main" xmlns="" id="{EA472AB5-2415-003F-7135-16F7835CA951}"/>
              </a:ext>
            </a:extLst>
          </p:cNvPr>
          <p:cNvSpPr>
            <a:spLocks noGrp="1"/>
          </p:cNvSpPr>
          <p:nvPr>
            <p:ph type="ftr" sz="quarter" idx="11"/>
          </p:nvPr>
        </p:nvSpPr>
        <p:spPr/>
        <p:txBody>
          <a:bodyPr/>
          <a:lstStyle/>
          <a:p>
            <a:r>
              <a:rPr lang="en-US" altLang="zh-CN"/>
              <a:t>UG NX </a:t>
            </a:r>
            <a:r>
              <a:rPr lang="zh-CN" altLang="en-US"/>
              <a:t>数控编程</a:t>
            </a:r>
            <a:endParaRPr lang="en-US" altLang="zh-CN" dirty="0"/>
          </a:p>
        </p:txBody>
      </p:sp>
      <p:sp>
        <p:nvSpPr>
          <p:cNvPr id="5" name="Rectangle 2">
            <a:extLst>
              <a:ext uri="{FF2B5EF4-FFF2-40B4-BE49-F238E27FC236}">
                <a16:creationId xmlns:a16="http://schemas.microsoft.com/office/drawing/2014/main" xmlns="" id="{4BFD238B-BBEB-2BA7-3D64-E948AF5C23A7}"/>
              </a:ext>
            </a:extLst>
          </p:cNvPr>
          <p:cNvSpPr txBox="1">
            <a:spLocks noChangeArrowheads="1"/>
          </p:cNvSpPr>
          <p:nvPr/>
        </p:nvSpPr>
        <p:spPr bwMode="gray">
          <a:xfrm>
            <a:off x="611560" y="620688"/>
            <a:ext cx="7696200" cy="563563"/>
          </a:xfrm>
          <a:prstGeom prst="rect">
            <a:avLst/>
          </a:prstGeom>
          <a:noFill/>
          <a:ln w="9525">
            <a:noFill/>
            <a:miter lim="800000"/>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r>
              <a:rPr lang="zh-CN" altLang="en-US" kern="0" dirty="0"/>
              <a:t>项目</a:t>
            </a:r>
            <a:r>
              <a:rPr lang="en-US" altLang="zh-CN" kern="0" dirty="0"/>
              <a:t>4</a:t>
            </a:r>
            <a:endParaRPr lang="en-US" altLang="zh-CN" kern="0" dirty="0">
              <a:ea typeface="宋体" panose="02010600030101010101" pitchFamily="2" charset="-122"/>
            </a:endParaRPr>
          </a:p>
        </p:txBody>
      </p:sp>
      <p:pic>
        <p:nvPicPr>
          <p:cNvPr id="6" name="图片 5">
            <a:extLst>
              <a:ext uri="{FF2B5EF4-FFF2-40B4-BE49-F238E27FC236}">
                <a16:creationId xmlns:a16="http://schemas.microsoft.com/office/drawing/2014/main" xmlns="" id="{962EA56D-5B3A-8CBC-FA52-8C095F02AF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3688" y="1340768"/>
            <a:ext cx="2364105" cy="2329815"/>
          </a:xfrm>
          <a:prstGeom prst="rect">
            <a:avLst/>
          </a:prstGeom>
        </p:spPr>
      </p:pic>
      <p:pic>
        <p:nvPicPr>
          <p:cNvPr id="7" name="图片 6">
            <a:extLst>
              <a:ext uri="{FF2B5EF4-FFF2-40B4-BE49-F238E27FC236}">
                <a16:creationId xmlns:a16="http://schemas.microsoft.com/office/drawing/2014/main" xmlns="" id="{1BC25BDA-C3F4-CE3F-490E-A5B6AA1CFAA3}"/>
              </a:ext>
            </a:extLst>
          </p:cNvPr>
          <p:cNvPicPr>
            <a:picLocks noChangeAspect="1"/>
          </p:cNvPicPr>
          <p:nvPr/>
        </p:nvPicPr>
        <p:blipFill rotWithShape="1">
          <a:blip r:embed="rId3">
            <a:extLst>
              <a:ext uri="{28A0092B-C50C-407E-A947-70E740481C1C}">
                <a14:useLocalDpi xmlns:a14="http://schemas.microsoft.com/office/drawing/2010/main" val="0"/>
              </a:ext>
            </a:extLst>
          </a:blip>
          <a:srcRect b="9709"/>
          <a:stretch/>
        </p:blipFill>
        <p:spPr bwMode="auto">
          <a:xfrm>
            <a:off x="4860032" y="1340768"/>
            <a:ext cx="2444750" cy="2324100"/>
          </a:xfrm>
          <a:prstGeom prst="rect">
            <a:avLst/>
          </a:prstGeom>
          <a:ln>
            <a:noFill/>
          </a:ln>
          <a:extLst>
            <a:ext uri="{53640926-AAD7-44D8-BBD7-CCE9431645EC}">
              <a14:shadowObscured xmlns:a14="http://schemas.microsoft.com/office/drawing/2010/main"/>
            </a:ext>
          </a:extLst>
        </p:spPr>
      </p:pic>
      <p:sp>
        <p:nvSpPr>
          <p:cNvPr id="9" name="文本框 8">
            <a:extLst>
              <a:ext uri="{FF2B5EF4-FFF2-40B4-BE49-F238E27FC236}">
                <a16:creationId xmlns:a16="http://schemas.microsoft.com/office/drawing/2014/main" xmlns="" id="{9D7761F9-4752-B888-A0A3-6FB36FA90D99}"/>
              </a:ext>
            </a:extLst>
          </p:cNvPr>
          <p:cNvSpPr txBox="1"/>
          <p:nvPr/>
        </p:nvSpPr>
        <p:spPr>
          <a:xfrm>
            <a:off x="1984758" y="3664868"/>
            <a:ext cx="5750548" cy="369332"/>
          </a:xfrm>
          <a:prstGeom prst="rect">
            <a:avLst/>
          </a:prstGeom>
          <a:noFill/>
        </p:spPr>
        <p:txBody>
          <a:bodyPr wrap="square">
            <a:spAutoFit/>
          </a:bodyPr>
          <a:lstStyle/>
          <a:p>
            <a:pPr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 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4-2-34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刀轨预览</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4-2-35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仿真效果</a:t>
            </a:r>
          </a:p>
        </p:txBody>
      </p:sp>
      <p:sp>
        <p:nvSpPr>
          <p:cNvPr id="11" name="文本框 10">
            <a:extLst>
              <a:ext uri="{FF2B5EF4-FFF2-40B4-BE49-F238E27FC236}">
                <a16:creationId xmlns:a16="http://schemas.microsoft.com/office/drawing/2014/main" xmlns="" id="{DADBD6A6-49BA-329A-7040-1AAF6541A0F9}"/>
              </a:ext>
            </a:extLst>
          </p:cNvPr>
          <p:cNvSpPr txBox="1"/>
          <p:nvPr/>
        </p:nvSpPr>
        <p:spPr>
          <a:xfrm>
            <a:off x="683568" y="4059285"/>
            <a:ext cx="8064896" cy="2122376"/>
          </a:xfrm>
          <a:prstGeom prst="rect">
            <a:avLst/>
          </a:prstGeom>
          <a:noFill/>
        </p:spPr>
        <p:txBody>
          <a:bodyPr wrap="square">
            <a:spAutoFit/>
          </a:bodyPr>
          <a:lstStyle/>
          <a:p>
            <a:pPr algn="just">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小结：</a:t>
            </a:r>
          </a:p>
          <a:p>
            <a:pPr indent="133350" algn="just">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比钻孔的普通“钻”方式和“钻，深孔”方式，我们可以发现钻方式下，钻头一直钻到最终位置才停下来，再退回起始点；而“钻，深孔”方式下，钻头按设定的切削量钻到一定的深度后，自动提刀到安全平面，再继续钻到下一个切削深度，再提刀，重复这个过程直到切削完毕。</a:t>
            </a:r>
          </a:p>
        </p:txBody>
      </p:sp>
    </p:spTree>
    <p:extLst>
      <p:ext uri="{BB962C8B-B14F-4D97-AF65-F5344CB8AC3E}">
        <p14:creationId xmlns:p14="http://schemas.microsoft.com/office/powerpoint/2010/main" val="3842775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t>UG NX </a:t>
            </a:r>
            <a:r>
              <a:rPr lang="zh-CN" altLang="en-US" dirty="0"/>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94211" name="Rectangle 3"/>
          <p:cNvSpPr>
            <a:spLocks noGrp="1" noChangeArrowheads="1"/>
          </p:cNvSpPr>
          <p:nvPr>
            <p:ph type="body" idx="1"/>
          </p:nvPr>
        </p:nvSpPr>
        <p:spPr bwMode="black">
          <a:xfrm>
            <a:off x="758825" y="1666875"/>
            <a:ext cx="7546975" cy="4352925"/>
          </a:xfrm>
        </p:spPr>
        <p:txBody>
          <a:bodyPr/>
          <a:lstStyle/>
          <a:p>
            <a:pPr algn="ctr">
              <a:lnSpc>
                <a:spcPct val="90000"/>
              </a:lnSpc>
            </a:pPr>
            <a:r>
              <a:rPr lang="zh-CN" altLang="zh-CN" sz="3200" b="0" dirty="0">
                <a:latin typeface="微软雅黑" panose="020B0503020204020204" charset="-122"/>
                <a:ea typeface="微软雅黑" panose="020B0503020204020204" charset="-122"/>
              </a:rPr>
              <a:t>孔</a:t>
            </a:r>
            <a:r>
              <a:rPr lang="zh-CN" altLang="zh-CN" sz="3200" b="0" dirty="0" smtClean="0">
                <a:latin typeface="微软雅黑" panose="020B0503020204020204" charset="-122"/>
                <a:ea typeface="微软雅黑" panose="020B0503020204020204" charset="-122"/>
              </a:rPr>
              <a:t>加工</a:t>
            </a:r>
            <a:endParaRPr lang="en-US" altLang="zh-CN" sz="1800" b="0" dirty="0">
              <a:ea typeface="宋体" panose="02010600030101010101" pitchFamily="2" charset="-122"/>
            </a:endParaRPr>
          </a:p>
          <a:p>
            <a:pPr marL="0" indent="0">
              <a:lnSpc>
                <a:spcPct val="150000"/>
              </a:lnSpc>
              <a:buNone/>
            </a:pPr>
            <a:r>
              <a:rPr lang="zh-CN" altLang="zh-CN" sz="1800" dirty="0">
                <a:solidFill>
                  <a:schemeClr val="tx1">
                    <a:lumMod val="60000"/>
                    <a:lumOff val="40000"/>
                  </a:schemeClr>
                </a:solidFill>
              </a:rPr>
              <a:t>│学习目标│</a:t>
            </a:r>
          </a:p>
          <a:p>
            <a:pPr>
              <a:lnSpc>
                <a:spcPct val="150000"/>
              </a:lnSpc>
            </a:pPr>
            <a:r>
              <a:rPr lang="zh-CN" altLang="zh-CN" sz="1800" dirty="0">
                <a:solidFill>
                  <a:srgbClr val="FF0000"/>
                </a:solidFill>
              </a:rPr>
              <a:t>知识目标：</a:t>
            </a:r>
          </a:p>
          <a:p>
            <a:pPr>
              <a:lnSpc>
                <a:spcPct val="150000"/>
              </a:lnSpc>
            </a:pPr>
            <a:r>
              <a:rPr lang="en-US" altLang="zh-CN" sz="1800" dirty="0"/>
              <a:t>1.</a:t>
            </a:r>
            <a:r>
              <a:rPr lang="zh-CN" altLang="zh-CN" sz="1800" dirty="0"/>
              <a:t>了解孔加工工序制订的思路。</a:t>
            </a:r>
          </a:p>
          <a:p>
            <a:pPr>
              <a:lnSpc>
                <a:spcPct val="150000"/>
              </a:lnSpc>
            </a:pPr>
            <a:r>
              <a:rPr lang="en-US" altLang="zh-CN" sz="1800" dirty="0"/>
              <a:t>2.</a:t>
            </a:r>
            <a:r>
              <a:rPr lang="zh-CN" altLang="zh-CN" sz="1800" dirty="0"/>
              <a:t>熟悉孔加工类型及操作方法、技巧。</a:t>
            </a:r>
          </a:p>
          <a:p>
            <a:pPr>
              <a:lnSpc>
                <a:spcPct val="150000"/>
              </a:lnSpc>
            </a:pPr>
            <a:r>
              <a:rPr lang="en-US" altLang="zh-CN" sz="1800" dirty="0"/>
              <a:t>3.</a:t>
            </a:r>
            <a:r>
              <a:rPr lang="zh-CN" altLang="zh-CN" sz="1800" dirty="0"/>
              <a:t>熟悉钻孔和螺纹孔加工参数的设置。</a:t>
            </a:r>
          </a:p>
          <a:p>
            <a:pPr>
              <a:lnSpc>
                <a:spcPct val="150000"/>
              </a:lnSpc>
            </a:pPr>
            <a:endParaRPr lang="en-US" altLang="zh-CN" dirty="0">
              <a:solidFill>
                <a:schemeClr val="tx2"/>
              </a:solidFill>
              <a:ea typeface="宋体" panose="02010600030101010101" pitchFamily="2" charset="-122"/>
            </a:endParaRPr>
          </a:p>
          <a:p>
            <a:pPr lvl="1">
              <a:lnSpc>
                <a:spcPct val="90000"/>
              </a:lnSpc>
            </a:pPr>
            <a:endParaRPr lang="en-US" altLang="zh-CN" dirty="0">
              <a:solidFill>
                <a:schemeClr val="tx2"/>
              </a:solidFill>
              <a:ea typeface="宋体" panose="02010600030101010101" pitchFamily="2" charset="-122"/>
            </a:endParaRPr>
          </a:p>
          <a:p>
            <a:pPr marL="457200" lvl="1" indent="0">
              <a:lnSpc>
                <a:spcPct val="90000"/>
              </a:lnSpc>
              <a:buNone/>
            </a:pPr>
            <a:r>
              <a:rPr lang="en-US" altLang="zh-CN" dirty="0">
                <a:solidFill>
                  <a:schemeClr val="tx2"/>
                </a:solidFill>
                <a:ea typeface="宋体" panose="02010600030101010101" pitchFamily="2" charset="-122"/>
              </a:rPr>
              <a:t> </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4" name="文本框 3">
            <a:extLst>
              <a:ext uri="{FF2B5EF4-FFF2-40B4-BE49-F238E27FC236}">
                <a16:creationId xmlns:a16="http://schemas.microsoft.com/office/drawing/2014/main" xmlns="" id="{DF186162-5574-2A57-7BBD-EE591B36E4BF}"/>
              </a:ext>
            </a:extLst>
          </p:cNvPr>
          <p:cNvSpPr txBox="1"/>
          <p:nvPr/>
        </p:nvSpPr>
        <p:spPr>
          <a:xfrm>
            <a:off x="179512" y="1124744"/>
            <a:ext cx="8640960" cy="2258952"/>
          </a:xfrm>
          <a:prstGeom prst="rect">
            <a:avLst/>
          </a:prstGeom>
          <a:noFill/>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沉头孔的钻孔加工：</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1</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）点击            图标，在进入“创建刀具”界面，选择刀具子类型中钻刀        ，在名称对话框输入平底刀的直径大小“</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C41”</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作为名称，点击          进入“铣刀 参数”对话框界面。设置如图</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4-2-36</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的刀具参数。在尺寸对话框中的“直径”填入“</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41”</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，在编号对话框中“刀具号”，“补偿寄存器”，“刀具补偿寄存器”，填入“</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7”</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，点击         完成刀具建立。</a:t>
            </a:r>
          </a:p>
        </p:txBody>
      </p:sp>
      <p:pic>
        <p:nvPicPr>
          <p:cNvPr id="2" name="图片 1">
            <a:extLst>
              <a:ext uri="{FF2B5EF4-FFF2-40B4-BE49-F238E27FC236}">
                <a16:creationId xmlns:a16="http://schemas.microsoft.com/office/drawing/2014/main" xmlns="" id="{0A5337B3-F71E-FF11-5E3F-8CA6FAACA4C3}"/>
              </a:ext>
            </a:extLst>
          </p:cNvPr>
          <p:cNvPicPr>
            <a:picLocks noChangeAspect="1"/>
          </p:cNvPicPr>
          <p:nvPr/>
        </p:nvPicPr>
        <p:blipFill>
          <a:blip r:embed="rId2"/>
          <a:stretch>
            <a:fillRect/>
          </a:stretch>
        </p:blipFill>
        <p:spPr>
          <a:xfrm>
            <a:off x="1454657" y="1768654"/>
            <a:ext cx="349250" cy="297815"/>
          </a:xfrm>
          <a:prstGeom prst="rect">
            <a:avLst/>
          </a:prstGeom>
        </p:spPr>
      </p:pic>
      <p:pic>
        <p:nvPicPr>
          <p:cNvPr id="3" name="图片 2">
            <a:extLst>
              <a:ext uri="{FF2B5EF4-FFF2-40B4-BE49-F238E27FC236}">
                <a16:creationId xmlns:a16="http://schemas.microsoft.com/office/drawing/2014/main" xmlns="" id="{FF838789-5EB4-06EB-0473-068751D1BECE}"/>
              </a:ext>
            </a:extLst>
          </p:cNvPr>
          <p:cNvPicPr>
            <a:picLocks noChangeAspect="1"/>
          </p:cNvPicPr>
          <p:nvPr/>
        </p:nvPicPr>
        <p:blipFill>
          <a:blip r:embed="rId3"/>
          <a:stretch>
            <a:fillRect/>
          </a:stretch>
        </p:blipFill>
        <p:spPr>
          <a:xfrm>
            <a:off x="7567423" y="1822629"/>
            <a:ext cx="243840" cy="243840"/>
          </a:xfrm>
          <a:prstGeom prst="rect">
            <a:avLst/>
          </a:prstGeom>
        </p:spPr>
      </p:pic>
      <p:pic>
        <p:nvPicPr>
          <p:cNvPr id="19" name="图片 18">
            <a:extLst>
              <a:ext uri="{FF2B5EF4-FFF2-40B4-BE49-F238E27FC236}">
                <a16:creationId xmlns:a16="http://schemas.microsoft.com/office/drawing/2014/main" xmlns="" id="{BAA29D86-E36B-5B0A-A863-99FAB33FA856}"/>
              </a:ext>
            </a:extLst>
          </p:cNvPr>
          <p:cNvPicPr>
            <a:picLocks noChangeAspect="1"/>
          </p:cNvPicPr>
          <p:nvPr/>
        </p:nvPicPr>
        <p:blipFill>
          <a:blip r:embed="rId4"/>
          <a:stretch>
            <a:fillRect/>
          </a:stretch>
        </p:blipFill>
        <p:spPr>
          <a:xfrm>
            <a:off x="5652120" y="2254220"/>
            <a:ext cx="487680" cy="236220"/>
          </a:xfrm>
          <a:prstGeom prst="rect">
            <a:avLst/>
          </a:prstGeom>
        </p:spPr>
      </p:pic>
      <p:pic>
        <p:nvPicPr>
          <p:cNvPr id="20" name="图片 19">
            <a:extLst>
              <a:ext uri="{FF2B5EF4-FFF2-40B4-BE49-F238E27FC236}">
                <a16:creationId xmlns:a16="http://schemas.microsoft.com/office/drawing/2014/main" xmlns="" id="{CA4352B9-7EE0-CD05-1EAD-FD1E34D7116B}"/>
              </a:ext>
            </a:extLst>
          </p:cNvPr>
          <p:cNvPicPr>
            <a:picLocks noChangeAspect="1"/>
          </p:cNvPicPr>
          <p:nvPr/>
        </p:nvPicPr>
        <p:blipFill>
          <a:blip r:embed="rId4"/>
          <a:stretch>
            <a:fillRect/>
          </a:stretch>
        </p:blipFill>
        <p:spPr>
          <a:xfrm>
            <a:off x="6794929" y="3048925"/>
            <a:ext cx="487680" cy="236220"/>
          </a:xfrm>
          <a:prstGeom prst="rect">
            <a:avLst/>
          </a:prstGeom>
        </p:spPr>
      </p:pic>
      <p:pic>
        <p:nvPicPr>
          <p:cNvPr id="21" name="图片 20">
            <a:extLst>
              <a:ext uri="{FF2B5EF4-FFF2-40B4-BE49-F238E27FC236}">
                <a16:creationId xmlns:a16="http://schemas.microsoft.com/office/drawing/2014/main" xmlns="" id="{C716E9E0-11A0-3611-6297-F72B4445A8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31640" y="3474305"/>
            <a:ext cx="2697156" cy="2095276"/>
          </a:xfrm>
          <a:prstGeom prst="rect">
            <a:avLst/>
          </a:prstGeom>
        </p:spPr>
      </p:pic>
      <p:pic>
        <p:nvPicPr>
          <p:cNvPr id="22" name="图片 21">
            <a:extLst>
              <a:ext uri="{FF2B5EF4-FFF2-40B4-BE49-F238E27FC236}">
                <a16:creationId xmlns:a16="http://schemas.microsoft.com/office/drawing/2014/main" xmlns="" id="{EC7C582A-DE90-6949-AE30-892970E2241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1115" y="3474750"/>
            <a:ext cx="2759297" cy="2073840"/>
          </a:xfrm>
          <a:prstGeom prst="rect">
            <a:avLst/>
          </a:prstGeom>
        </p:spPr>
      </p:pic>
      <p:sp>
        <p:nvSpPr>
          <p:cNvPr id="24" name="文本框 23">
            <a:extLst>
              <a:ext uri="{FF2B5EF4-FFF2-40B4-BE49-F238E27FC236}">
                <a16:creationId xmlns:a16="http://schemas.microsoft.com/office/drawing/2014/main" xmlns="" id="{882BAB21-CCE2-CDF5-CE34-ED1E95EE10C7}"/>
              </a:ext>
            </a:extLst>
          </p:cNvPr>
          <p:cNvSpPr txBox="1"/>
          <p:nvPr/>
        </p:nvSpPr>
        <p:spPr>
          <a:xfrm>
            <a:off x="1907704" y="5668395"/>
            <a:ext cx="4577442"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4-2-36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刀具参数</a:t>
            </a:r>
          </a:p>
        </p:txBody>
      </p:sp>
    </p:spTree>
    <p:extLst>
      <p:ext uri="{BB962C8B-B14F-4D97-AF65-F5344CB8AC3E}">
        <p14:creationId xmlns:p14="http://schemas.microsoft.com/office/powerpoint/2010/main" val="3795919072"/>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20" name="文本框 19">
            <a:extLst>
              <a:ext uri="{FF2B5EF4-FFF2-40B4-BE49-F238E27FC236}">
                <a16:creationId xmlns:a16="http://schemas.microsoft.com/office/drawing/2014/main" xmlns="" id="{2A2B6461-63C1-D7F7-42DF-66ED64896594}"/>
              </a:ext>
            </a:extLst>
          </p:cNvPr>
          <p:cNvSpPr txBox="1"/>
          <p:nvPr/>
        </p:nvSpPr>
        <p:spPr>
          <a:xfrm>
            <a:off x="395536" y="1268760"/>
            <a:ext cx="8521352" cy="2951449"/>
          </a:xfrm>
          <a:prstGeom prst="rect">
            <a:avLst/>
          </a:prstGeom>
          <a:noFill/>
        </p:spPr>
        <p:txBody>
          <a:bodyPr wrap="square">
            <a:spAutoFit/>
          </a:bodyPr>
          <a:lstStyle/>
          <a:p>
            <a:pPr>
              <a:lnSpc>
                <a:spcPct val="150000"/>
              </a:lnSpc>
            </a:pPr>
            <a:r>
              <a:rPr lang="zh-CN" altLang="en-US" dirty="0"/>
              <a:t>（</a:t>
            </a:r>
            <a:r>
              <a:rPr lang="en-US" altLang="zh-CN" dirty="0"/>
              <a:t>2</a:t>
            </a:r>
            <a:r>
              <a:rPr lang="zh-CN" altLang="en-US" dirty="0"/>
              <a:t>）右击                   图标，在弹出的工具条中选择“复制”，再右击                 图标，在弹出的工具条中选择“粘贴”，出现                       工序，复制∅</a:t>
            </a:r>
            <a:r>
              <a:rPr lang="en-US" altLang="zh-CN" dirty="0"/>
              <a:t>41</a:t>
            </a:r>
            <a:r>
              <a:rPr lang="zh-CN" altLang="en-US" dirty="0"/>
              <a:t>通孔的钻孔工序。</a:t>
            </a:r>
            <a:endParaRPr lang="en-US" altLang="zh-CN" dirty="0"/>
          </a:p>
          <a:p>
            <a:pPr>
              <a:lnSpc>
                <a:spcPct val="150000"/>
              </a:lnSpc>
            </a:pPr>
            <a:r>
              <a:rPr lang="zh-CN" altLang="en-US" dirty="0"/>
              <a:t>（</a:t>
            </a:r>
            <a:r>
              <a:rPr lang="en-US" altLang="zh-CN" dirty="0"/>
              <a:t>3</a:t>
            </a:r>
            <a:r>
              <a:rPr lang="zh-CN" altLang="en-US" dirty="0"/>
              <a:t>）双击                     ，进入钻孔工序界面。在几何体设置区域中，点击指定特征几何体         按钮，进入“特征几何体”界面，删除原来选择的孔。选取零件上的∅</a:t>
            </a:r>
            <a:r>
              <a:rPr lang="en-US" altLang="zh-CN" dirty="0"/>
              <a:t>41</a:t>
            </a:r>
            <a:r>
              <a:rPr lang="zh-CN" altLang="en-US" dirty="0"/>
              <a:t>孔，作为特征几何体，如图</a:t>
            </a:r>
            <a:r>
              <a:rPr lang="en-US" altLang="zh-CN" dirty="0"/>
              <a:t>4-2-37</a:t>
            </a:r>
            <a:r>
              <a:rPr lang="zh-CN" altLang="en-US" dirty="0"/>
              <a:t>所示。在公共参数区域中，在加工区域选择“</a:t>
            </a:r>
            <a:r>
              <a:rPr lang="en-US" altLang="zh-CN" dirty="0"/>
              <a:t>FACES CYLINDER_1”</a:t>
            </a:r>
            <a:r>
              <a:rPr lang="zh-CN" altLang="en-US" dirty="0"/>
              <a:t>选项，加工区域深度限制转变为 “盲孔”。点           返回“钻孔”界面。</a:t>
            </a:r>
          </a:p>
        </p:txBody>
      </p:sp>
      <p:pic>
        <p:nvPicPr>
          <p:cNvPr id="21" name="图片 20">
            <a:extLst>
              <a:ext uri="{FF2B5EF4-FFF2-40B4-BE49-F238E27FC236}">
                <a16:creationId xmlns:a16="http://schemas.microsoft.com/office/drawing/2014/main" xmlns="" id="{2238781E-BC0D-61EF-6C82-03DD092EA09E}"/>
              </a:ext>
            </a:extLst>
          </p:cNvPr>
          <p:cNvPicPr>
            <a:picLocks noChangeAspect="1"/>
          </p:cNvPicPr>
          <p:nvPr/>
        </p:nvPicPr>
        <p:blipFill>
          <a:blip r:embed="rId2"/>
          <a:stretch>
            <a:fillRect/>
          </a:stretch>
        </p:blipFill>
        <p:spPr>
          <a:xfrm>
            <a:off x="1691680" y="1412776"/>
            <a:ext cx="914400" cy="175260"/>
          </a:xfrm>
          <a:prstGeom prst="rect">
            <a:avLst/>
          </a:prstGeom>
        </p:spPr>
      </p:pic>
      <p:pic>
        <p:nvPicPr>
          <p:cNvPr id="22" name="图片 21">
            <a:extLst>
              <a:ext uri="{FF2B5EF4-FFF2-40B4-BE49-F238E27FC236}">
                <a16:creationId xmlns:a16="http://schemas.microsoft.com/office/drawing/2014/main" xmlns="" id="{01870C9F-97DF-5DB6-37A1-9C65825E9B82}"/>
              </a:ext>
            </a:extLst>
          </p:cNvPr>
          <p:cNvPicPr>
            <a:picLocks noChangeAspect="1"/>
          </p:cNvPicPr>
          <p:nvPr/>
        </p:nvPicPr>
        <p:blipFill>
          <a:blip r:embed="rId2"/>
          <a:stretch>
            <a:fillRect/>
          </a:stretch>
        </p:blipFill>
        <p:spPr>
          <a:xfrm>
            <a:off x="7247840" y="1340768"/>
            <a:ext cx="924560" cy="177800"/>
          </a:xfrm>
          <a:prstGeom prst="rect">
            <a:avLst/>
          </a:prstGeom>
        </p:spPr>
      </p:pic>
      <p:pic>
        <p:nvPicPr>
          <p:cNvPr id="23" name="图片 22">
            <a:extLst>
              <a:ext uri="{FF2B5EF4-FFF2-40B4-BE49-F238E27FC236}">
                <a16:creationId xmlns:a16="http://schemas.microsoft.com/office/drawing/2014/main" xmlns="" id="{EAA2D4FA-0927-D5F9-AF3B-635D933060DC}"/>
              </a:ext>
            </a:extLst>
          </p:cNvPr>
          <p:cNvPicPr>
            <a:picLocks noChangeAspect="1"/>
          </p:cNvPicPr>
          <p:nvPr/>
        </p:nvPicPr>
        <p:blipFill>
          <a:blip r:embed="rId3"/>
          <a:stretch>
            <a:fillRect/>
          </a:stretch>
        </p:blipFill>
        <p:spPr>
          <a:xfrm>
            <a:off x="4211960" y="1844824"/>
            <a:ext cx="1212850" cy="172085"/>
          </a:xfrm>
          <a:prstGeom prst="rect">
            <a:avLst/>
          </a:prstGeom>
        </p:spPr>
      </p:pic>
      <p:pic>
        <p:nvPicPr>
          <p:cNvPr id="24" name="图片 23">
            <a:extLst>
              <a:ext uri="{FF2B5EF4-FFF2-40B4-BE49-F238E27FC236}">
                <a16:creationId xmlns:a16="http://schemas.microsoft.com/office/drawing/2014/main" xmlns="" id="{55E6E62B-A014-58E9-5B66-E329A25F52DB}"/>
              </a:ext>
            </a:extLst>
          </p:cNvPr>
          <p:cNvPicPr>
            <a:picLocks noChangeAspect="1"/>
          </p:cNvPicPr>
          <p:nvPr/>
        </p:nvPicPr>
        <p:blipFill>
          <a:blip r:embed="rId3"/>
          <a:stretch>
            <a:fillRect/>
          </a:stretch>
        </p:blipFill>
        <p:spPr>
          <a:xfrm>
            <a:off x="1660713" y="2276872"/>
            <a:ext cx="1212850" cy="172085"/>
          </a:xfrm>
          <a:prstGeom prst="rect">
            <a:avLst/>
          </a:prstGeom>
        </p:spPr>
      </p:pic>
      <p:pic>
        <p:nvPicPr>
          <p:cNvPr id="25" name="图片 24">
            <a:extLst>
              <a:ext uri="{FF2B5EF4-FFF2-40B4-BE49-F238E27FC236}">
                <a16:creationId xmlns:a16="http://schemas.microsoft.com/office/drawing/2014/main" xmlns="" id="{8D90D1F8-3CCF-B711-2C2D-DED353A52CBF}"/>
              </a:ext>
            </a:extLst>
          </p:cNvPr>
          <p:cNvPicPr>
            <a:picLocks noChangeAspect="1"/>
          </p:cNvPicPr>
          <p:nvPr/>
        </p:nvPicPr>
        <p:blipFill>
          <a:blip r:embed="rId4"/>
          <a:stretch>
            <a:fillRect/>
          </a:stretch>
        </p:blipFill>
        <p:spPr>
          <a:xfrm>
            <a:off x="1331640" y="2708920"/>
            <a:ext cx="243840" cy="243840"/>
          </a:xfrm>
          <a:prstGeom prst="rect">
            <a:avLst/>
          </a:prstGeom>
        </p:spPr>
      </p:pic>
      <p:pic>
        <p:nvPicPr>
          <p:cNvPr id="26" name="图片 25">
            <a:extLst>
              <a:ext uri="{FF2B5EF4-FFF2-40B4-BE49-F238E27FC236}">
                <a16:creationId xmlns:a16="http://schemas.microsoft.com/office/drawing/2014/main" xmlns="" id="{5A0C789D-B4EB-E03A-8DFD-251FEE76D771}"/>
              </a:ext>
            </a:extLst>
          </p:cNvPr>
          <p:cNvPicPr>
            <a:picLocks noChangeAspect="1"/>
          </p:cNvPicPr>
          <p:nvPr/>
        </p:nvPicPr>
        <p:blipFill>
          <a:blip r:embed="rId5"/>
          <a:stretch>
            <a:fillRect/>
          </a:stretch>
        </p:blipFill>
        <p:spPr>
          <a:xfrm>
            <a:off x="7348783" y="3501008"/>
            <a:ext cx="368300" cy="184150"/>
          </a:xfrm>
          <a:prstGeom prst="rect">
            <a:avLst/>
          </a:prstGeom>
        </p:spPr>
      </p:pic>
      <p:pic>
        <p:nvPicPr>
          <p:cNvPr id="27" name="图片 26">
            <a:extLst>
              <a:ext uri="{FF2B5EF4-FFF2-40B4-BE49-F238E27FC236}">
                <a16:creationId xmlns:a16="http://schemas.microsoft.com/office/drawing/2014/main" xmlns="" id="{E7E99369-05F3-A4AC-A0BD-26F9D542765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35696" y="3762870"/>
            <a:ext cx="2286000" cy="2292350"/>
          </a:xfrm>
          <a:prstGeom prst="rect">
            <a:avLst/>
          </a:prstGeom>
        </p:spPr>
      </p:pic>
      <p:pic>
        <p:nvPicPr>
          <p:cNvPr id="28" name="图片 27">
            <a:extLst>
              <a:ext uri="{FF2B5EF4-FFF2-40B4-BE49-F238E27FC236}">
                <a16:creationId xmlns:a16="http://schemas.microsoft.com/office/drawing/2014/main" xmlns="" id="{F603B54E-F8E8-285D-28B3-34B3BB06399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44328" y="3762870"/>
            <a:ext cx="2816225" cy="2292350"/>
          </a:xfrm>
          <a:prstGeom prst="rect">
            <a:avLst/>
          </a:prstGeom>
        </p:spPr>
      </p:pic>
      <p:sp>
        <p:nvSpPr>
          <p:cNvPr id="30" name="文本框 29">
            <a:extLst>
              <a:ext uri="{FF2B5EF4-FFF2-40B4-BE49-F238E27FC236}">
                <a16:creationId xmlns:a16="http://schemas.microsoft.com/office/drawing/2014/main" xmlns="" id="{F0991683-C00B-F5B2-D309-75DC3FB12578}"/>
              </a:ext>
            </a:extLst>
          </p:cNvPr>
          <p:cNvSpPr txBox="1"/>
          <p:nvPr/>
        </p:nvSpPr>
        <p:spPr>
          <a:xfrm>
            <a:off x="2034283" y="6083280"/>
            <a:ext cx="5568203"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4-2-37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孔的选择</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4-2-38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加工区域选择</a:t>
            </a:r>
            <a:endParaRPr lang="zh-CN" altLang="en-US" dirty="0"/>
          </a:p>
        </p:txBody>
      </p:sp>
    </p:spTree>
    <p:extLst>
      <p:ext uri="{BB962C8B-B14F-4D97-AF65-F5344CB8AC3E}">
        <p14:creationId xmlns:p14="http://schemas.microsoft.com/office/powerpoint/2010/main" val="3606689427"/>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12" name="文本框 11">
            <a:extLst>
              <a:ext uri="{FF2B5EF4-FFF2-40B4-BE49-F238E27FC236}">
                <a16:creationId xmlns:a16="http://schemas.microsoft.com/office/drawing/2014/main" xmlns="" id="{3930126A-5248-E138-EF85-8883C96599D9}"/>
              </a:ext>
            </a:extLst>
          </p:cNvPr>
          <p:cNvSpPr txBox="1"/>
          <p:nvPr/>
        </p:nvSpPr>
        <p:spPr>
          <a:xfrm>
            <a:off x="169168" y="1453954"/>
            <a:ext cx="8579296" cy="873957"/>
          </a:xfrm>
          <a:prstGeom prst="rect">
            <a:avLst/>
          </a:prstGeom>
          <a:noFill/>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4</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）在工具设置中，把刀具设置为                  ，点击生成 按钮，预览刀路，如图</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4-2-39</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a:t>
            </a:r>
          </a:p>
        </p:txBody>
      </p:sp>
      <p:sp>
        <p:nvSpPr>
          <p:cNvPr id="22" name="文本框 21">
            <a:extLst>
              <a:ext uri="{FF2B5EF4-FFF2-40B4-BE49-F238E27FC236}">
                <a16:creationId xmlns:a16="http://schemas.microsoft.com/office/drawing/2014/main" xmlns="" id="{A1C6DD08-E7D0-5496-8FBE-23DCE2C08768}"/>
              </a:ext>
            </a:extLst>
          </p:cNvPr>
          <p:cNvSpPr txBox="1"/>
          <p:nvPr/>
        </p:nvSpPr>
        <p:spPr>
          <a:xfrm>
            <a:off x="3243613" y="5075892"/>
            <a:ext cx="2123374" cy="369332"/>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zh-CN" altLang="zh-CN" sz="1800" dirty="0">
                <a:effectLst/>
                <a:ea typeface="Calibri" panose="020F0502020204030204" pitchFamily="34" charset="0"/>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4-2-39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刀轨预览</a:t>
            </a:r>
            <a:endPar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endParaRPr>
          </a:p>
        </p:txBody>
      </p:sp>
      <p:pic>
        <p:nvPicPr>
          <p:cNvPr id="4" name="图片 3">
            <a:extLst>
              <a:ext uri="{FF2B5EF4-FFF2-40B4-BE49-F238E27FC236}">
                <a16:creationId xmlns:a16="http://schemas.microsoft.com/office/drawing/2014/main" xmlns="" id="{3EA5C6B2-6401-07FB-E2A9-70DEB710EE48}"/>
              </a:ext>
            </a:extLst>
          </p:cNvPr>
          <p:cNvPicPr>
            <a:picLocks noChangeAspect="1"/>
          </p:cNvPicPr>
          <p:nvPr/>
        </p:nvPicPr>
        <p:blipFill>
          <a:blip r:embed="rId2"/>
          <a:stretch>
            <a:fillRect/>
          </a:stretch>
        </p:blipFill>
        <p:spPr>
          <a:xfrm>
            <a:off x="3912577" y="1642012"/>
            <a:ext cx="1028700" cy="223520"/>
          </a:xfrm>
          <a:prstGeom prst="rect">
            <a:avLst/>
          </a:prstGeom>
        </p:spPr>
      </p:pic>
      <p:pic>
        <p:nvPicPr>
          <p:cNvPr id="11" name="图片 10">
            <a:extLst>
              <a:ext uri="{FF2B5EF4-FFF2-40B4-BE49-F238E27FC236}">
                <a16:creationId xmlns:a16="http://schemas.microsoft.com/office/drawing/2014/main" xmlns="" id="{965A53D8-060C-7B68-6C0B-EF8CD9FAC8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9869" y="2386180"/>
            <a:ext cx="3110862" cy="2631443"/>
          </a:xfrm>
          <a:prstGeom prst="rect">
            <a:avLst/>
          </a:prstGeom>
        </p:spPr>
      </p:pic>
    </p:spTree>
    <p:extLst>
      <p:ext uri="{BB962C8B-B14F-4D97-AF65-F5344CB8AC3E}">
        <p14:creationId xmlns:p14="http://schemas.microsoft.com/office/powerpoint/2010/main" val="3832842195"/>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a:extLst>
              <a:ext uri="{FF2B5EF4-FFF2-40B4-BE49-F238E27FC236}">
                <a16:creationId xmlns:a16="http://schemas.microsoft.com/office/drawing/2014/main" xmlns="" id="{EA472AB5-2415-003F-7135-16F7835CA951}"/>
              </a:ext>
            </a:extLst>
          </p:cNvPr>
          <p:cNvSpPr>
            <a:spLocks noGrp="1"/>
          </p:cNvSpPr>
          <p:nvPr>
            <p:ph type="ftr" sz="quarter" idx="11"/>
          </p:nvPr>
        </p:nvSpPr>
        <p:spPr/>
        <p:txBody>
          <a:bodyPr/>
          <a:lstStyle/>
          <a:p>
            <a:r>
              <a:rPr lang="en-US" altLang="zh-CN"/>
              <a:t>UG NX </a:t>
            </a:r>
            <a:r>
              <a:rPr lang="zh-CN" altLang="en-US"/>
              <a:t>数控编程</a:t>
            </a:r>
            <a:endParaRPr lang="en-US" altLang="zh-CN" dirty="0"/>
          </a:p>
        </p:txBody>
      </p:sp>
      <p:sp>
        <p:nvSpPr>
          <p:cNvPr id="5" name="Rectangle 2">
            <a:extLst>
              <a:ext uri="{FF2B5EF4-FFF2-40B4-BE49-F238E27FC236}">
                <a16:creationId xmlns:a16="http://schemas.microsoft.com/office/drawing/2014/main" xmlns="" id="{4BFD238B-BBEB-2BA7-3D64-E948AF5C23A7}"/>
              </a:ext>
            </a:extLst>
          </p:cNvPr>
          <p:cNvSpPr txBox="1">
            <a:spLocks noChangeArrowheads="1"/>
          </p:cNvSpPr>
          <p:nvPr/>
        </p:nvSpPr>
        <p:spPr bwMode="gray">
          <a:xfrm>
            <a:off x="611560" y="620688"/>
            <a:ext cx="7696200" cy="563563"/>
          </a:xfrm>
          <a:prstGeom prst="rect">
            <a:avLst/>
          </a:prstGeom>
          <a:noFill/>
          <a:ln w="9525">
            <a:noFill/>
            <a:miter lim="800000"/>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r>
              <a:rPr lang="zh-CN" altLang="en-US" kern="0" dirty="0"/>
              <a:t>项目</a:t>
            </a:r>
            <a:r>
              <a:rPr lang="en-US" altLang="zh-CN" kern="0" dirty="0"/>
              <a:t>4</a:t>
            </a:r>
            <a:endParaRPr lang="en-US" altLang="zh-CN" kern="0" dirty="0">
              <a:ea typeface="宋体" panose="02010600030101010101" pitchFamily="2" charset="-122"/>
            </a:endParaRPr>
          </a:p>
        </p:txBody>
      </p:sp>
      <p:sp>
        <p:nvSpPr>
          <p:cNvPr id="3" name="文本框 2">
            <a:extLst>
              <a:ext uri="{FF2B5EF4-FFF2-40B4-BE49-F238E27FC236}">
                <a16:creationId xmlns:a16="http://schemas.microsoft.com/office/drawing/2014/main" xmlns="" id="{1B17F846-A5E4-A491-5BC8-CADA2EC758FE}"/>
              </a:ext>
            </a:extLst>
          </p:cNvPr>
          <p:cNvSpPr txBox="1"/>
          <p:nvPr/>
        </p:nvSpPr>
        <p:spPr>
          <a:xfrm>
            <a:off x="395536" y="1052736"/>
            <a:ext cx="8352928" cy="2492990"/>
          </a:xfrm>
          <a:prstGeom prst="rect">
            <a:avLst/>
          </a:prstGeom>
          <a:noFill/>
        </p:spPr>
        <p:txBody>
          <a:bodyPr wrap="square">
            <a:spAutoFit/>
          </a:bodyPr>
          <a:lstStyle/>
          <a:p>
            <a:pPr algn="just">
              <a:lnSpc>
                <a:spcPct val="150000"/>
              </a:lnSpc>
            </a:pPr>
            <a:r>
              <a:rPr lang="en-US" altLang="zh-CN" sz="3200" b="1" kern="100" dirty="0" smtClean="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4.1.3</a:t>
            </a:r>
            <a:r>
              <a:rPr lang="zh-CN" altLang="zh-CN" sz="3200"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攻丝</a:t>
            </a:r>
            <a:endParaRPr lang="zh-CN" altLang="zh-CN" sz="18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攻丝</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是指利用机用丝锥对螺纹孔的内螺纹进行加工。攻丝工序非常重要，参数设置不当容易造成丝锥断裂，残留在工件内。由于丝锥经常热处理非常坚硬，一旦断裂部分留在工件中，取出较为困难，影响生产效率。</a:t>
            </a:r>
          </a:p>
          <a:p>
            <a:pPr indent="133350" algn="just">
              <a:lnSpc>
                <a:spcPct val="150000"/>
              </a:lnSpc>
            </a:pPr>
            <a:r>
              <a:rPr lang="en-US"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下面</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以图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4-2-41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所示零件进行介绍：</a:t>
            </a:r>
          </a:p>
        </p:txBody>
      </p:sp>
      <p:pic>
        <p:nvPicPr>
          <p:cNvPr id="6" name="图片 5">
            <a:extLst>
              <a:ext uri="{FF2B5EF4-FFF2-40B4-BE49-F238E27FC236}">
                <a16:creationId xmlns:a16="http://schemas.microsoft.com/office/drawing/2014/main" xmlns="" id="{5CB2F259-760B-C851-41E4-467C01C5AC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7704" y="3501008"/>
            <a:ext cx="1944216" cy="1821065"/>
          </a:xfrm>
          <a:prstGeom prst="rect">
            <a:avLst/>
          </a:prstGeom>
        </p:spPr>
      </p:pic>
      <p:pic>
        <p:nvPicPr>
          <p:cNvPr id="7" name="图片 6">
            <a:extLst>
              <a:ext uri="{FF2B5EF4-FFF2-40B4-BE49-F238E27FC236}">
                <a16:creationId xmlns:a16="http://schemas.microsoft.com/office/drawing/2014/main" xmlns="" id="{C7E911D2-B668-99F8-41EA-4F3DB15092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02332" y="3501008"/>
            <a:ext cx="1957900" cy="1821066"/>
          </a:xfrm>
          <a:prstGeom prst="rect">
            <a:avLst/>
          </a:prstGeom>
        </p:spPr>
      </p:pic>
      <p:sp>
        <p:nvSpPr>
          <p:cNvPr id="9" name="文本框 8">
            <a:extLst>
              <a:ext uri="{FF2B5EF4-FFF2-40B4-BE49-F238E27FC236}">
                <a16:creationId xmlns:a16="http://schemas.microsoft.com/office/drawing/2014/main" xmlns="" id="{D76091CC-D5E8-FA18-8D21-845D09D3E9DF}"/>
              </a:ext>
            </a:extLst>
          </p:cNvPr>
          <p:cNvSpPr txBox="1"/>
          <p:nvPr/>
        </p:nvSpPr>
        <p:spPr>
          <a:xfrm>
            <a:off x="1331640" y="5229200"/>
            <a:ext cx="6696744" cy="369332"/>
          </a:xfrm>
          <a:prstGeom prst="rect">
            <a:avLst/>
          </a:prstGeom>
          <a:noFill/>
        </p:spPr>
        <p:txBody>
          <a:bodyPr wrap="square">
            <a:spAutoFit/>
          </a:bodyPr>
          <a:lstStyle/>
          <a:p>
            <a:pPr indent="400050"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4-2-41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加工零件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4-2-42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加工底孔</a:t>
            </a:r>
          </a:p>
        </p:txBody>
      </p:sp>
      <mc:AlternateContent xmlns:mc="http://schemas.openxmlformats.org/markup-compatibility/2006">
        <mc:Choice xmlns:a14="http://schemas.microsoft.com/office/drawing/2010/main" Requires="a14">
          <p:sp>
            <p:nvSpPr>
              <p:cNvPr id="11" name="文本框 10">
                <a:extLst>
                  <a:ext uri="{FF2B5EF4-FFF2-40B4-BE49-F238E27FC236}">
                    <a16:creationId xmlns:a16="http://schemas.microsoft.com/office/drawing/2014/main" xmlns="" id="{19752908-D011-A39E-87AD-3D492E6A1F58}"/>
                  </a:ext>
                </a:extLst>
              </p:cNvPr>
              <p:cNvSpPr txBox="1"/>
              <p:nvPr/>
            </p:nvSpPr>
            <p:spPr>
              <a:xfrm>
                <a:off x="167308" y="5530006"/>
                <a:ext cx="8305328" cy="923330"/>
              </a:xfrm>
              <a:prstGeom prst="rect">
                <a:avLst/>
              </a:prstGeom>
              <a:noFill/>
            </p:spPr>
            <p:txBody>
              <a:bodyPr wrap="square">
                <a:spAutoFit/>
              </a:bodyPr>
              <a:lstStyle/>
              <a:p>
                <a:pPr algn="just"/>
                <a:r>
                  <a:rPr lang="en-US" altLang="zh-CN" sz="1800" b="1" kern="100" dirty="0" smtClean="0">
                    <a:solidFill>
                      <a:schemeClr val="tx1">
                        <a:lumMod val="50000"/>
                      </a:schemeClr>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b="1" kern="100" dirty="0" smtClean="0">
                    <a:solidFill>
                      <a:schemeClr val="tx1">
                        <a:lumMod val="50000"/>
                      </a:schemeClr>
                    </a:solidFill>
                    <a:effectLst/>
                    <a:latin typeface="Calibri" panose="020F0502020204030204" pitchFamily="34" charset="0"/>
                    <a:ea typeface="宋体" panose="02010600030101010101" pitchFamily="2" charset="-122"/>
                    <a:cs typeface="Times New Roman" panose="02020603050405020304" pitchFamily="18" charset="0"/>
                  </a:rPr>
                  <a:t>加工</a:t>
                </a:r>
                <a:r>
                  <a:rPr lang="zh-CN" altLang="zh-CN" sz="1800" b="1" kern="100" dirty="0">
                    <a:solidFill>
                      <a:schemeClr val="tx1">
                        <a:lumMod val="50000"/>
                      </a:schemeClr>
                    </a:solidFill>
                    <a:effectLst/>
                    <a:latin typeface="Calibri" panose="020F0502020204030204" pitchFamily="34" charset="0"/>
                    <a:ea typeface="宋体" panose="02010600030101010101" pitchFamily="2" charset="-122"/>
                    <a:cs typeface="Times New Roman" panose="02020603050405020304" pitchFamily="18" charset="0"/>
                  </a:rPr>
                  <a:t>步骤：</a:t>
                </a:r>
              </a:p>
              <a:p>
                <a:pPr algn="just"/>
                <a:r>
                  <a:rPr lang="en-US" altLang="zh-CN" sz="1800" b="1"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b="1" kern="100" dirty="0" smtClean="0">
                    <a:effectLst/>
                    <a:latin typeface="Calibri" panose="020F0502020204030204" pitchFamily="34" charset="0"/>
                    <a:ea typeface="宋体" panose="02010600030101010101" pitchFamily="2" charset="-122"/>
                    <a:cs typeface="Times New Roman" panose="02020603050405020304" pitchFamily="18" charset="0"/>
                  </a:rPr>
                  <a:t>参照</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上一节的钻孔工序，对加工零件钻出</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oMath>
                </a14:m>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4.9mm</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的底孔。加工螺纹底孔的效果，如图</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4-2-42</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所示。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mc:Choice>
        <mc:Fallback>
          <p:sp>
            <p:nvSpPr>
              <p:cNvPr id="11" name="文本框 10">
                <a:extLst>
                  <a:ext uri="{FF2B5EF4-FFF2-40B4-BE49-F238E27FC236}">
                    <a16:creationId xmlns:a16="http://schemas.microsoft.com/office/drawing/2014/main" xmlns:a14="http://schemas.microsoft.com/office/drawing/2010/main" xmlns="" id="{19752908-D011-A39E-87AD-3D492E6A1F58}"/>
                  </a:ext>
                </a:extLst>
              </p:cNvPr>
              <p:cNvSpPr txBox="1">
                <a:spLocks noRot="1" noChangeAspect="1" noMove="1" noResize="1" noEditPoints="1" noAdjustHandles="1" noChangeArrowheads="1" noChangeShapeType="1" noTextEdit="1"/>
              </p:cNvSpPr>
              <p:nvPr/>
            </p:nvSpPr>
            <p:spPr>
              <a:xfrm>
                <a:off x="167308" y="5530006"/>
                <a:ext cx="8305328" cy="923330"/>
              </a:xfrm>
              <a:prstGeom prst="rect">
                <a:avLst/>
              </a:prstGeom>
              <a:blipFill rotWithShape="1">
                <a:blip r:embed="rId4"/>
                <a:stretch>
                  <a:fillRect l="-587" t="-5263" r="-587" b="-986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9118323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a:extLst>
              <a:ext uri="{FF2B5EF4-FFF2-40B4-BE49-F238E27FC236}">
                <a16:creationId xmlns:a16="http://schemas.microsoft.com/office/drawing/2014/main" xmlns="" id="{EA472AB5-2415-003F-7135-16F7835CA951}"/>
              </a:ext>
            </a:extLst>
          </p:cNvPr>
          <p:cNvSpPr>
            <a:spLocks noGrp="1"/>
          </p:cNvSpPr>
          <p:nvPr>
            <p:ph type="ftr" sz="quarter" idx="11"/>
          </p:nvPr>
        </p:nvSpPr>
        <p:spPr/>
        <p:txBody>
          <a:bodyPr/>
          <a:lstStyle/>
          <a:p>
            <a:r>
              <a:rPr lang="en-US" altLang="zh-CN"/>
              <a:t>UG NX </a:t>
            </a:r>
            <a:r>
              <a:rPr lang="zh-CN" altLang="en-US"/>
              <a:t>数控编程</a:t>
            </a:r>
            <a:endParaRPr lang="en-US" altLang="zh-CN" dirty="0"/>
          </a:p>
        </p:txBody>
      </p:sp>
      <p:sp>
        <p:nvSpPr>
          <p:cNvPr id="5" name="Rectangle 2">
            <a:extLst>
              <a:ext uri="{FF2B5EF4-FFF2-40B4-BE49-F238E27FC236}">
                <a16:creationId xmlns:a16="http://schemas.microsoft.com/office/drawing/2014/main" xmlns="" id="{4BFD238B-BBEB-2BA7-3D64-E948AF5C23A7}"/>
              </a:ext>
            </a:extLst>
          </p:cNvPr>
          <p:cNvSpPr txBox="1">
            <a:spLocks noChangeArrowheads="1"/>
          </p:cNvSpPr>
          <p:nvPr/>
        </p:nvSpPr>
        <p:spPr bwMode="gray">
          <a:xfrm>
            <a:off x="611560" y="620688"/>
            <a:ext cx="7696200" cy="563563"/>
          </a:xfrm>
          <a:prstGeom prst="rect">
            <a:avLst/>
          </a:prstGeom>
          <a:noFill/>
          <a:ln w="9525">
            <a:noFill/>
            <a:miter lim="800000"/>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r>
              <a:rPr lang="zh-CN" altLang="en-US" kern="0" dirty="0"/>
              <a:t>项目</a:t>
            </a:r>
            <a:r>
              <a:rPr lang="en-US" altLang="zh-CN" kern="0" dirty="0"/>
              <a:t>4</a:t>
            </a:r>
            <a:endParaRPr lang="en-US" altLang="zh-CN" kern="0" dirty="0">
              <a:ea typeface="宋体" panose="02010600030101010101" pitchFamily="2" charset="-122"/>
            </a:endParaRPr>
          </a:p>
        </p:txBody>
      </p:sp>
      <p:sp>
        <p:nvSpPr>
          <p:cNvPr id="3" name="文本框 2">
            <a:extLst>
              <a:ext uri="{FF2B5EF4-FFF2-40B4-BE49-F238E27FC236}">
                <a16:creationId xmlns:a16="http://schemas.microsoft.com/office/drawing/2014/main" xmlns="" id="{E6D4477C-0FB3-F7D6-2194-8E80521AC2EC}"/>
              </a:ext>
            </a:extLst>
          </p:cNvPr>
          <p:cNvSpPr txBox="1"/>
          <p:nvPr/>
        </p:nvSpPr>
        <p:spPr>
          <a:xfrm>
            <a:off x="395536" y="1340768"/>
            <a:ext cx="8521352" cy="3782446"/>
          </a:xfrm>
          <a:prstGeom prst="rect">
            <a:avLst/>
          </a:prstGeom>
          <a:noFill/>
        </p:spPr>
        <p:txBody>
          <a:bodyPr wrap="square">
            <a:spAutoFit/>
          </a:bodyPr>
          <a:lstStyle/>
          <a:p>
            <a:pPr>
              <a:lnSpc>
                <a:spcPct val="150000"/>
              </a:lnSpc>
            </a:pPr>
            <a:r>
              <a:rPr lang="en-US" altLang="zh-CN" dirty="0"/>
              <a:t>1.</a:t>
            </a:r>
            <a:r>
              <a:rPr lang="zh-CN" altLang="en-US" dirty="0"/>
              <a:t>刀具创建</a:t>
            </a:r>
          </a:p>
          <a:p>
            <a:pPr>
              <a:lnSpc>
                <a:spcPct val="150000"/>
              </a:lnSpc>
            </a:pPr>
            <a:r>
              <a:rPr lang="zh-CN" altLang="en-US" dirty="0"/>
              <a:t>（</a:t>
            </a:r>
            <a:r>
              <a:rPr lang="en-US" altLang="zh-CN" dirty="0"/>
              <a:t>1</a:t>
            </a:r>
            <a:r>
              <a:rPr lang="zh-CN" altLang="en-US" dirty="0"/>
              <a:t>） 点击          图标，进入“创建刀具”界面，选择刀具子类型中丝锥        ，在名称对话框输入平底刀的直径大小“</a:t>
            </a:r>
            <a:r>
              <a:rPr lang="en-US" altLang="zh-CN" dirty="0"/>
              <a:t>T6”</a:t>
            </a:r>
            <a:r>
              <a:rPr lang="zh-CN" altLang="en-US" dirty="0"/>
              <a:t>作为名称，点击          进入“铣刀 参数”对话框界面。</a:t>
            </a:r>
          </a:p>
          <a:p>
            <a:pPr>
              <a:lnSpc>
                <a:spcPct val="150000"/>
              </a:lnSpc>
            </a:pPr>
            <a:r>
              <a:rPr lang="zh-CN" altLang="en-US" dirty="0"/>
              <a:t>（</a:t>
            </a:r>
            <a:r>
              <a:rPr lang="en-US" altLang="zh-CN" dirty="0"/>
              <a:t>2</a:t>
            </a:r>
            <a:r>
              <a:rPr lang="zh-CN" altLang="en-US" dirty="0"/>
              <a:t>）设置如图</a:t>
            </a:r>
            <a:r>
              <a:rPr lang="en-US" altLang="zh-CN" dirty="0"/>
              <a:t>4-2-43</a:t>
            </a:r>
            <a:r>
              <a:rPr lang="zh-CN" altLang="en-US" dirty="0"/>
              <a:t>的刀具参数。在尺寸对话框中的“直径”填入“</a:t>
            </a:r>
            <a:r>
              <a:rPr lang="en-US" altLang="zh-CN" dirty="0"/>
              <a:t>6”</a:t>
            </a:r>
            <a:r>
              <a:rPr lang="zh-CN" altLang="en-US" dirty="0"/>
              <a:t>，颈部直径填入“</a:t>
            </a:r>
            <a:r>
              <a:rPr lang="en-US" altLang="zh-CN" dirty="0"/>
              <a:t>5”</a:t>
            </a:r>
            <a:r>
              <a:rPr lang="zh-CN" altLang="en-US" dirty="0"/>
              <a:t>。螺距改成“</a:t>
            </a:r>
            <a:r>
              <a:rPr lang="en-US" altLang="zh-CN" dirty="0"/>
              <a:t>1”</a:t>
            </a:r>
            <a:r>
              <a:rPr lang="zh-CN" altLang="en-US" dirty="0"/>
              <a:t>（粗牙螺纹</a:t>
            </a:r>
            <a:r>
              <a:rPr lang="en-US" altLang="zh-CN" dirty="0"/>
              <a:t>M6</a:t>
            </a:r>
            <a:r>
              <a:rPr lang="zh-CN" altLang="en-US" dirty="0"/>
              <a:t>的螺距为</a:t>
            </a:r>
            <a:r>
              <a:rPr lang="en-US" altLang="zh-CN" dirty="0"/>
              <a:t>1</a:t>
            </a:r>
            <a:r>
              <a:rPr lang="zh-CN" altLang="en-US" dirty="0"/>
              <a:t>，如不正确设置，将导致攻丝工序捕捉螺纹参数时出错，造成丝锥加工时断裂的情况）。</a:t>
            </a:r>
          </a:p>
          <a:p>
            <a:pPr>
              <a:lnSpc>
                <a:spcPct val="150000"/>
              </a:lnSpc>
            </a:pPr>
            <a:r>
              <a:rPr lang="zh-CN" altLang="en-US" dirty="0"/>
              <a:t>（</a:t>
            </a:r>
            <a:r>
              <a:rPr lang="en-US" altLang="zh-CN" dirty="0"/>
              <a:t>3</a:t>
            </a:r>
            <a:r>
              <a:rPr lang="zh-CN" altLang="en-US" dirty="0"/>
              <a:t>）在编号对话框中“刀具号”，“补偿寄存器”，“刀具补偿寄存器”，填入“</a:t>
            </a:r>
            <a:r>
              <a:rPr lang="en-US" altLang="zh-CN" dirty="0"/>
              <a:t>3”</a:t>
            </a:r>
            <a:r>
              <a:rPr lang="zh-CN" altLang="en-US" dirty="0"/>
              <a:t>，点击</a:t>
            </a:r>
            <a:endParaRPr lang="en-US" altLang="zh-CN" dirty="0"/>
          </a:p>
          <a:p>
            <a:pPr>
              <a:lnSpc>
                <a:spcPct val="150000"/>
              </a:lnSpc>
            </a:pPr>
            <a:r>
              <a:rPr lang="en-US" altLang="zh-CN" dirty="0"/>
              <a:t>        </a:t>
            </a:r>
            <a:r>
              <a:rPr lang="zh-CN" altLang="en-US" dirty="0"/>
              <a:t>    完成刀具建立。</a:t>
            </a:r>
          </a:p>
        </p:txBody>
      </p:sp>
      <p:pic>
        <p:nvPicPr>
          <p:cNvPr id="6" name="图片 5">
            <a:extLst>
              <a:ext uri="{FF2B5EF4-FFF2-40B4-BE49-F238E27FC236}">
                <a16:creationId xmlns:a16="http://schemas.microsoft.com/office/drawing/2014/main" xmlns="" id="{CFDC727A-C81D-3718-783F-C047F3456B78}"/>
              </a:ext>
            </a:extLst>
          </p:cNvPr>
          <p:cNvPicPr>
            <a:picLocks noChangeAspect="1"/>
          </p:cNvPicPr>
          <p:nvPr/>
        </p:nvPicPr>
        <p:blipFill>
          <a:blip r:embed="rId2"/>
          <a:stretch>
            <a:fillRect/>
          </a:stretch>
        </p:blipFill>
        <p:spPr>
          <a:xfrm>
            <a:off x="1691680" y="1881972"/>
            <a:ext cx="349250" cy="297815"/>
          </a:xfrm>
          <a:prstGeom prst="rect">
            <a:avLst/>
          </a:prstGeom>
        </p:spPr>
      </p:pic>
      <p:pic>
        <p:nvPicPr>
          <p:cNvPr id="7" name="图片 6">
            <a:extLst>
              <a:ext uri="{FF2B5EF4-FFF2-40B4-BE49-F238E27FC236}">
                <a16:creationId xmlns:a16="http://schemas.microsoft.com/office/drawing/2014/main" xmlns="" id="{923AF4E6-2074-734D-40F7-25772E803E04}"/>
              </a:ext>
            </a:extLst>
          </p:cNvPr>
          <p:cNvPicPr>
            <a:picLocks noChangeAspect="1"/>
          </p:cNvPicPr>
          <p:nvPr/>
        </p:nvPicPr>
        <p:blipFill>
          <a:blip r:embed="rId3"/>
          <a:stretch>
            <a:fillRect/>
          </a:stretch>
        </p:blipFill>
        <p:spPr>
          <a:xfrm>
            <a:off x="7495863" y="1881972"/>
            <a:ext cx="243840" cy="243840"/>
          </a:xfrm>
          <a:prstGeom prst="rect">
            <a:avLst/>
          </a:prstGeom>
        </p:spPr>
      </p:pic>
      <p:pic>
        <p:nvPicPr>
          <p:cNvPr id="8" name="图片 7">
            <a:extLst>
              <a:ext uri="{FF2B5EF4-FFF2-40B4-BE49-F238E27FC236}">
                <a16:creationId xmlns:a16="http://schemas.microsoft.com/office/drawing/2014/main" xmlns="" id="{DA221585-25B6-E275-AC7F-DFF426355361}"/>
              </a:ext>
            </a:extLst>
          </p:cNvPr>
          <p:cNvPicPr>
            <a:picLocks noChangeAspect="1"/>
          </p:cNvPicPr>
          <p:nvPr/>
        </p:nvPicPr>
        <p:blipFill>
          <a:blip r:embed="rId4"/>
          <a:stretch>
            <a:fillRect/>
          </a:stretch>
        </p:blipFill>
        <p:spPr>
          <a:xfrm>
            <a:off x="5796136" y="2348880"/>
            <a:ext cx="487680" cy="236220"/>
          </a:xfrm>
          <a:prstGeom prst="rect">
            <a:avLst/>
          </a:prstGeom>
        </p:spPr>
      </p:pic>
      <p:pic>
        <p:nvPicPr>
          <p:cNvPr id="9" name="图片 8">
            <a:extLst>
              <a:ext uri="{FF2B5EF4-FFF2-40B4-BE49-F238E27FC236}">
                <a16:creationId xmlns:a16="http://schemas.microsoft.com/office/drawing/2014/main" xmlns="" id="{CD7D8FF2-755B-ADDF-8606-B02D1938DC35}"/>
              </a:ext>
            </a:extLst>
          </p:cNvPr>
          <p:cNvPicPr>
            <a:picLocks noChangeAspect="1"/>
          </p:cNvPicPr>
          <p:nvPr/>
        </p:nvPicPr>
        <p:blipFill>
          <a:blip r:embed="rId4"/>
          <a:stretch>
            <a:fillRect/>
          </a:stretch>
        </p:blipFill>
        <p:spPr>
          <a:xfrm>
            <a:off x="564534" y="4725144"/>
            <a:ext cx="487680" cy="236220"/>
          </a:xfrm>
          <a:prstGeom prst="rect">
            <a:avLst/>
          </a:prstGeom>
        </p:spPr>
      </p:pic>
    </p:spTree>
    <p:extLst>
      <p:ext uri="{BB962C8B-B14F-4D97-AF65-F5344CB8AC3E}">
        <p14:creationId xmlns:p14="http://schemas.microsoft.com/office/powerpoint/2010/main" val="16518647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a:extLst>
              <a:ext uri="{FF2B5EF4-FFF2-40B4-BE49-F238E27FC236}">
                <a16:creationId xmlns:a16="http://schemas.microsoft.com/office/drawing/2014/main" xmlns="" id="{EA472AB5-2415-003F-7135-16F7835CA951}"/>
              </a:ext>
            </a:extLst>
          </p:cNvPr>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数控编程</a:t>
            </a:r>
            <a:endPar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endParaRPr>
          </a:p>
        </p:txBody>
      </p:sp>
      <p:sp>
        <p:nvSpPr>
          <p:cNvPr id="5" name="Rectangle 2">
            <a:extLst>
              <a:ext uri="{FF2B5EF4-FFF2-40B4-BE49-F238E27FC236}">
                <a16:creationId xmlns:a16="http://schemas.microsoft.com/office/drawing/2014/main" xmlns="" id="{4BFD238B-BBEB-2BA7-3D64-E948AF5C23A7}"/>
              </a:ext>
            </a:extLst>
          </p:cNvPr>
          <p:cNvSpPr txBox="1">
            <a:spLocks noChangeArrowheads="1"/>
          </p:cNvSpPr>
          <p:nvPr/>
        </p:nvSpPr>
        <p:spPr bwMode="gray">
          <a:xfrm>
            <a:off x="611560" y="620688"/>
            <a:ext cx="7696200" cy="563563"/>
          </a:xfrm>
          <a:prstGeom prst="rect">
            <a:avLst/>
          </a:prstGeom>
          <a:noFill/>
          <a:ln w="9525">
            <a:noFill/>
            <a:miter lim="800000"/>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rgbClr val="2E6272"/>
                </a:solidFill>
                <a:effectLst/>
                <a:uLnTx/>
                <a:uFillTx/>
                <a:latin typeface="Verdana"/>
                <a:ea typeface="+mj-ea"/>
                <a:cs typeface="+mj-cs"/>
              </a:rPr>
              <a:t>项目</a:t>
            </a:r>
            <a:r>
              <a:rPr kumimoji="0" lang="en-US" altLang="zh-CN" sz="3200" b="1" i="0" u="none" strike="noStrike" kern="0" cap="none" spc="0" normalizeH="0" baseline="0" noProof="0" dirty="0">
                <a:ln>
                  <a:noFill/>
                </a:ln>
                <a:solidFill>
                  <a:srgbClr val="2E6272"/>
                </a:solidFill>
                <a:effectLst/>
                <a:uLnTx/>
                <a:uFillTx/>
                <a:latin typeface="Verdana"/>
                <a:ea typeface="+mj-ea"/>
                <a:cs typeface="+mj-cs"/>
              </a:rPr>
              <a:t>4</a:t>
            </a:r>
            <a:endParaRPr kumimoji="0" lang="en-US" altLang="zh-CN" sz="3200" b="1" i="0" u="none" strike="noStrike" kern="0" cap="none" spc="0" normalizeH="0" baseline="0" noProof="0" dirty="0">
              <a:ln>
                <a:noFill/>
              </a:ln>
              <a:solidFill>
                <a:srgbClr val="2E6272"/>
              </a:solidFill>
              <a:effectLst/>
              <a:uLnTx/>
              <a:uFillTx/>
              <a:latin typeface="Verdana"/>
              <a:ea typeface="宋体" panose="02010600030101010101" pitchFamily="2" charset="-122"/>
              <a:cs typeface="+mj-cs"/>
            </a:endParaRPr>
          </a:p>
        </p:txBody>
      </p:sp>
      <p:pic>
        <p:nvPicPr>
          <p:cNvPr id="2" name="图片 1">
            <a:extLst>
              <a:ext uri="{FF2B5EF4-FFF2-40B4-BE49-F238E27FC236}">
                <a16:creationId xmlns:a16="http://schemas.microsoft.com/office/drawing/2014/main" xmlns="" id="{FB45D6A9-9D67-DBFF-3D1C-FCC7FF203D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600" y="1268760"/>
            <a:ext cx="2759607" cy="2574597"/>
          </a:xfrm>
          <a:prstGeom prst="rect">
            <a:avLst/>
          </a:prstGeom>
        </p:spPr>
      </p:pic>
      <p:pic>
        <p:nvPicPr>
          <p:cNvPr id="10" name="图片 9">
            <a:extLst>
              <a:ext uri="{FF2B5EF4-FFF2-40B4-BE49-F238E27FC236}">
                <a16:creationId xmlns:a16="http://schemas.microsoft.com/office/drawing/2014/main" xmlns="" id="{FF42A538-1FCE-3036-051D-29400B03AA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0149" y="1301264"/>
            <a:ext cx="2978155" cy="2577458"/>
          </a:xfrm>
          <a:prstGeom prst="rect">
            <a:avLst/>
          </a:prstGeom>
        </p:spPr>
      </p:pic>
      <p:sp>
        <p:nvSpPr>
          <p:cNvPr id="12" name="文本框 11">
            <a:extLst>
              <a:ext uri="{FF2B5EF4-FFF2-40B4-BE49-F238E27FC236}">
                <a16:creationId xmlns:a16="http://schemas.microsoft.com/office/drawing/2014/main" xmlns="" id="{D9200405-0D60-6FF3-F52B-6351F23171FA}"/>
              </a:ext>
            </a:extLst>
          </p:cNvPr>
          <p:cNvSpPr txBox="1"/>
          <p:nvPr/>
        </p:nvSpPr>
        <p:spPr>
          <a:xfrm>
            <a:off x="1763688" y="3927866"/>
            <a:ext cx="4577442"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4-2-43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刀具参数</a:t>
            </a:r>
          </a:p>
        </p:txBody>
      </p:sp>
      <p:sp>
        <p:nvSpPr>
          <p:cNvPr id="14" name="文本框 13">
            <a:extLst>
              <a:ext uri="{FF2B5EF4-FFF2-40B4-BE49-F238E27FC236}">
                <a16:creationId xmlns:a16="http://schemas.microsoft.com/office/drawing/2014/main" xmlns="" id="{4BAA0806-728B-8128-91F2-7783C1EB3697}"/>
              </a:ext>
            </a:extLst>
          </p:cNvPr>
          <p:cNvSpPr txBox="1"/>
          <p:nvPr/>
        </p:nvSpPr>
        <p:spPr>
          <a:xfrm>
            <a:off x="395536" y="4232018"/>
            <a:ext cx="8280920" cy="1704954"/>
          </a:xfrm>
          <a:prstGeom prst="rect">
            <a:avLst/>
          </a:prstGeom>
          <a:noFill/>
        </p:spPr>
        <p:txBody>
          <a:bodyPr wrap="square">
            <a:spAutoFit/>
          </a:bodyPr>
          <a:lstStyle/>
          <a:p>
            <a:pPr>
              <a:lnSpc>
                <a:spcPct val="150000"/>
              </a:lnSpc>
            </a:pPr>
            <a:r>
              <a:rPr lang="en-US" altLang="zh-CN" dirty="0"/>
              <a:t>2.</a:t>
            </a:r>
            <a:r>
              <a:rPr lang="zh-CN" altLang="en-US" dirty="0"/>
              <a:t>创建攻丝加工工序</a:t>
            </a:r>
          </a:p>
          <a:p>
            <a:pPr>
              <a:lnSpc>
                <a:spcPct val="150000"/>
              </a:lnSpc>
            </a:pPr>
            <a:r>
              <a:rPr lang="zh-CN" altLang="en-US" dirty="0"/>
              <a:t>（</a:t>
            </a:r>
            <a:r>
              <a:rPr lang="en-US" altLang="zh-CN" dirty="0"/>
              <a:t>1</a:t>
            </a:r>
            <a:r>
              <a:rPr lang="zh-CN" altLang="en-US" dirty="0"/>
              <a:t>）右击                   图标，弹出工具对话框，点击“插入”选项中“工序”项目。</a:t>
            </a:r>
          </a:p>
          <a:p>
            <a:pPr>
              <a:lnSpc>
                <a:spcPct val="150000"/>
              </a:lnSpc>
            </a:pPr>
            <a:r>
              <a:rPr lang="zh-CN" altLang="en-US" dirty="0"/>
              <a:t>（</a:t>
            </a:r>
            <a:r>
              <a:rPr lang="en-US" altLang="zh-CN" dirty="0"/>
              <a:t>2</a:t>
            </a:r>
            <a:r>
              <a:rPr lang="zh-CN" altLang="en-US" dirty="0"/>
              <a:t>）在弹出的工序选项，如图</a:t>
            </a:r>
            <a:r>
              <a:rPr lang="en-US" altLang="zh-CN" dirty="0"/>
              <a:t>4-2-44</a:t>
            </a:r>
            <a:r>
              <a:rPr lang="zh-CN" altLang="en-US" dirty="0"/>
              <a:t>，在位置对话框中选择“刀具”为“</a:t>
            </a:r>
            <a:r>
              <a:rPr lang="en-US" altLang="zh-CN" dirty="0"/>
              <a:t>T6”</a:t>
            </a:r>
            <a:r>
              <a:rPr lang="zh-CN" altLang="en-US" dirty="0"/>
              <a:t>，“方法”对话框为                   ，点             进入“攻丝”对话框界面，如图</a:t>
            </a:r>
            <a:r>
              <a:rPr lang="en-US" altLang="zh-CN" dirty="0"/>
              <a:t>4-2-45</a:t>
            </a:r>
            <a:r>
              <a:rPr lang="zh-CN" altLang="en-US" dirty="0"/>
              <a:t>。</a:t>
            </a:r>
          </a:p>
        </p:txBody>
      </p:sp>
      <p:pic>
        <p:nvPicPr>
          <p:cNvPr id="15" name="图片 14">
            <a:extLst>
              <a:ext uri="{FF2B5EF4-FFF2-40B4-BE49-F238E27FC236}">
                <a16:creationId xmlns:a16="http://schemas.microsoft.com/office/drawing/2014/main" xmlns="" id="{F2945168-2AF6-BEFE-38EF-CE9268051FF3}"/>
              </a:ext>
            </a:extLst>
          </p:cNvPr>
          <p:cNvPicPr>
            <a:picLocks noChangeAspect="1"/>
          </p:cNvPicPr>
          <p:nvPr/>
        </p:nvPicPr>
        <p:blipFill>
          <a:blip r:embed="rId4"/>
          <a:stretch>
            <a:fillRect/>
          </a:stretch>
        </p:blipFill>
        <p:spPr>
          <a:xfrm>
            <a:off x="1717780" y="4854195"/>
            <a:ext cx="914400" cy="175260"/>
          </a:xfrm>
          <a:prstGeom prst="rect">
            <a:avLst/>
          </a:prstGeom>
        </p:spPr>
      </p:pic>
      <p:pic>
        <p:nvPicPr>
          <p:cNvPr id="16" name="图片 15">
            <a:extLst>
              <a:ext uri="{FF2B5EF4-FFF2-40B4-BE49-F238E27FC236}">
                <a16:creationId xmlns:a16="http://schemas.microsoft.com/office/drawing/2014/main" xmlns="" id="{A2564230-44D5-B712-6D4E-E620C7817621}"/>
              </a:ext>
            </a:extLst>
          </p:cNvPr>
          <p:cNvPicPr>
            <a:picLocks noChangeAspect="1"/>
          </p:cNvPicPr>
          <p:nvPr/>
        </p:nvPicPr>
        <p:blipFill>
          <a:blip r:embed="rId5"/>
          <a:stretch>
            <a:fillRect/>
          </a:stretch>
        </p:blipFill>
        <p:spPr>
          <a:xfrm>
            <a:off x="1463780" y="5651632"/>
            <a:ext cx="1168400" cy="220980"/>
          </a:xfrm>
          <a:prstGeom prst="rect">
            <a:avLst/>
          </a:prstGeom>
        </p:spPr>
      </p:pic>
      <p:pic>
        <p:nvPicPr>
          <p:cNvPr id="17" name="图片 16">
            <a:extLst>
              <a:ext uri="{FF2B5EF4-FFF2-40B4-BE49-F238E27FC236}">
                <a16:creationId xmlns:a16="http://schemas.microsoft.com/office/drawing/2014/main" xmlns="" id="{76AEFC78-84B7-961A-7A25-CBAFDE958F6A}"/>
              </a:ext>
            </a:extLst>
          </p:cNvPr>
          <p:cNvPicPr>
            <a:picLocks noChangeAspect="1"/>
          </p:cNvPicPr>
          <p:nvPr/>
        </p:nvPicPr>
        <p:blipFill>
          <a:blip r:embed="rId6"/>
          <a:stretch>
            <a:fillRect/>
          </a:stretch>
        </p:blipFill>
        <p:spPr>
          <a:xfrm>
            <a:off x="3250930" y="5626158"/>
            <a:ext cx="487680" cy="236220"/>
          </a:xfrm>
          <a:prstGeom prst="rect">
            <a:avLst/>
          </a:prstGeom>
        </p:spPr>
      </p:pic>
    </p:spTree>
    <p:extLst>
      <p:ext uri="{BB962C8B-B14F-4D97-AF65-F5344CB8AC3E}">
        <p14:creationId xmlns:p14="http://schemas.microsoft.com/office/powerpoint/2010/main" val="25081389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a:extLst>
              <a:ext uri="{FF2B5EF4-FFF2-40B4-BE49-F238E27FC236}">
                <a16:creationId xmlns:a16="http://schemas.microsoft.com/office/drawing/2014/main" xmlns="" id="{EA472AB5-2415-003F-7135-16F7835CA951}"/>
              </a:ext>
            </a:extLst>
          </p:cNvPr>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数控编程</a:t>
            </a:r>
            <a:endPar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endParaRPr>
          </a:p>
        </p:txBody>
      </p:sp>
      <p:sp>
        <p:nvSpPr>
          <p:cNvPr id="5" name="Rectangle 2">
            <a:extLst>
              <a:ext uri="{FF2B5EF4-FFF2-40B4-BE49-F238E27FC236}">
                <a16:creationId xmlns:a16="http://schemas.microsoft.com/office/drawing/2014/main" xmlns="" id="{4BFD238B-BBEB-2BA7-3D64-E948AF5C23A7}"/>
              </a:ext>
            </a:extLst>
          </p:cNvPr>
          <p:cNvSpPr txBox="1">
            <a:spLocks noChangeArrowheads="1"/>
          </p:cNvSpPr>
          <p:nvPr/>
        </p:nvSpPr>
        <p:spPr bwMode="gray">
          <a:xfrm>
            <a:off x="611560" y="620688"/>
            <a:ext cx="7696200" cy="563563"/>
          </a:xfrm>
          <a:prstGeom prst="rect">
            <a:avLst/>
          </a:prstGeom>
          <a:noFill/>
          <a:ln w="9525">
            <a:noFill/>
            <a:miter lim="800000"/>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rgbClr val="2E6272"/>
                </a:solidFill>
                <a:effectLst/>
                <a:uLnTx/>
                <a:uFillTx/>
                <a:latin typeface="Verdana"/>
                <a:ea typeface="+mj-ea"/>
                <a:cs typeface="+mj-cs"/>
              </a:rPr>
              <a:t>项目</a:t>
            </a:r>
            <a:r>
              <a:rPr kumimoji="0" lang="en-US" altLang="zh-CN" sz="3200" b="1" i="0" u="none" strike="noStrike" kern="0" cap="none" spc="0" normalizeH="0" baseline="0" noProof="0" dirty="0">
                <a:ln>
                  <a:noFill/>
                </a:ln>
                <a:solidFill>
                  <a:srgbClr val="2E6272"/>
                </a:solidFill>
                <a:effectLst/>
                <a:uLnTx/>
                <a:uFillTx/>
                <a:latin typeface="Verdana"/>
                <a:ea typeface="+mj-ea"/>
                <a:cs typeface="+mj-cs"/>
              </a:rPr>
              <a:t>4</a:t>
            </a:r>
            <a:endParaRPr kumimoji="0" lang="en-US" altLang="zh-CN" sz="3200" b="1" i="0" u="none" strike="noStrike" kern="0" cap="none" spc="0" normalizeH="0" baseline="0" noProof="0" dirty="0">
              <a:ln>
                <a:noFill/>
              </a:ln>
              <a:solidFill>
                <a:srgbClr val="2E6272"/>
              </a:solidFill>
              <a:effectLst/>
              <a:uLnTx/>
              <a:uFillTx/>
              <a:latin typeface="Verdana"/>
              <a:ea typeface="宋体" panose="02010600030101010101" pitchFamily="2" charset="-122"/>
              <a:cs typeface="+mj-cs"/>
            </a:endParaRPr>
          </a:p>
        </p:txBody>
      </p:sp>
      <p:pic>
        <p:nvPicPr>
          <p:cNvPr id="3" name="图片 2">
            <a:extLst>
              <a:ext uri="{FF2B5EF4-FFF2-40B4-BE49-F238E27FC236}">
                <a16:creationId xmlns:a16="http://schemas.microsoft.com/office/drawing/2014/main" xmlns="" id="{A79A7470-54D7-44C5-2A6E-5786794DA806}"/>
              </a:ext>
            </a:extLst>
          </p:cNvPr>
          <p:cNvPicPr>
            <a:picLocks noChangeAspect="1"/>
          </p:cNvPicPr>
          <p:nvPr/>
        </p:nvPicPr>
        <p:blipFill rotWithShape="1">
          <a:blip r:embed="rId2">
            <a:extLst>
              <a:ext uri="{28A0092B-C50C-407E-A947-70E740481C1C}">
                <a14:useLocalDpi xmlns:a14="http://schemas.microsoft.com/office/drawing/2010/main" val="0"/>
              </a:ext>
            </a:extLst>
          </a:blip>
          <a:srcRect b="9430"/>
          <a:stretch/>
        </p:blipFill>
        <p:spPr bwMode="auto">
          <a:xfrm>
            <a:off x="755577" y="1256288"/>
            <a:ext cx="2897136" cy="3465296"/>
          </a:xfrm>
          <a:prstGeom prst="rect">
            <a:avLst/>
          </a:prstGeom>
          <a:ln>
            <a:noFill/>
          </a:ln>
          <a:extLst>
            <a:ext uri="{53640926-AAD7-44D8-BBD7-CCE9431645EC}">
              <a14:shadowObscured xmlns:a14="http://schemas.microsoft.com/office/drawing/2010/main"/>
            </a:ext>
          </a:extLst>
        </p:spPr>
      </p:pic>
      <p:pic>
        <p:nvPicPr>
          <p:cNvPr id="6" name="图片 5">
            <a:extLst>
              <a:ext uri="{FF2B5EF4-FFF2-40B4-BE49-F238E27FC236}">
                <a16:creationId xmlns:a16="http://schemas.microsoft.com/office/drawing/2014/main" xmlns="" id="{1CBD4435-5D2F-0A9D-AFFF-A6B6AAD38C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1960" y="1256287"/>
            <a:ext cx="3510279" cy="3465296"/>
          </a:xfrm>
          <a:prstGeom prst="rect">
            <a:avLst/>
          </a:prstGeom>
        </p:spPr>
      </p:pic>
      <p:sp>
        <p:nvSpPr>
          <p:cNvPr id="8" name="文本框 7">
            <a:extLst>
              <a:ext uri="{FF2B5EF4-FFF2-40B4-BE49-F238E27FC236}">
                <a16:creationId xmlns:a16="http://schemas.microsoft.com/office/drawing/2014/main" xmlns="" id="{E04A430F-EA4F-A4DE-245E-1562C582DB1C}"/>
              </a:ext>
            </a:extLst>
          </p:cNvPr>
          <p:cNvSpPr txBox="1"/>
          <p:nvPr/>
        </p:nvSpPr>
        <p:spPr>
          <a:xfrm>
            <a:off x="1518855" y="4797152"/>
            <a:ext cx="5644689"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4-2-44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工序选择</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4-2-45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工序界面</a:t>
            </a:r>
            <a:endParaRPr lang="zh-CN" altLang="en-US" dirty="0"/>
          </a:p>
        </p:txBody>
      </p:sp>
    </p:spTree>
    <p:extLst>
      <p:ext uri="{BB962C8B-B14F-4D97-AF65-F5344CB8AC3E}">
        <p14:creationId xmlns:p14="http://schemas.microsoft.com/office/powerpoint/2010/main" val="29499975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a:extLst>
              <a:ext uri="{FF2B5EF4-FFF2-40B4-BE49-F238E27FC236}">
                <a16:creationId xmlns:a16="http://schemas.microsoft.com/office/drawing/2014/main" xmlns="" id="{EA472AB5-2415-003F-7135-16F7835CA951}"/>
              </a:ext>
            </a:extLst>
          </p:cNvPr>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数控编程</a:t>
            </a:r>
            <a:endPar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endParaRPr>
          </a:p>
        </p:txBody>
      </p:sp>
      <p:sp>
        <p:nvSpPr>
          <p:cNvPr id="5" name="Rectangle 2">
            <a:extLst>
              <a:ext uri="{FF2B5EF4-FFF2-40B4-BE49-F238E27FC236}">
                <a16:creationId xmlns:a16="http://schemas.microsoft.com/office/drawing/2014/main" xmlns="" id="{4BFD238B-BBEB-2BA7-3D64-E948AF5C23A7}"/>
              </a:ext>
            </a:extLst>
          </p:cNvPr>
          <p:cNvSpPr txBox="1">
            <a:spLocks noChangeArrowheads="1"/>
          </p:cNvSpPr>
          <p:nvPr/>
        </p:nvSpPr>
        <p:spPr bwMode="gray">
          <a:xfrm>
            <a:off x="611560" y="620688"/>
            <a:ext cx="7696200" cy="563563"/>
          </a:xfrm>
          <a:prstGeom prst="rect">
            <a:avLst/>
          </a:prstGeom>
          <a:noFill/>
          <a:ln w="9525">
            <a:noFill/>
            <a:miter lim="800000"/>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rgbClr val="2E6272"/>
                </a:solidFill>
                <a:effectLst/>
                <a:uLnTx/>
                <a:uFillTx/>
                <a:latin typeface="Verdana"/>
                <a:ea typeface="+mj-ea"/>
                <a:cs typeface="+mj-cs"/>
              </a:rPr>
              <a:t>项目</a:t>
            </a:r>
            <a:r>
              <a:rPr kumimoji="0" lang="en-US" altLang="zh-CN" sz="3200" b="1" i="0" u="none" strike="noStrike" kern="0" cap="none" spc="0" normalizeH="0" baseline="0" noProof="0" dirty="0">
                <a:ln>
                  <a:noFill/>
                </a:ln>
                <a:solidFill>
                  <a:srgbClr val="2E6272"/>
                </a:solidFill>
                <a:effectLst/>
                <a:uLnTx/>
                <a:uFillTx/>
                <a:latin typeface="Verdana"/>
                <a:ea typeface="+mj-ea"/>
                <a:cs typeface="+mj-cs"/>
              </a:rPr>
              <a:t>4</a:t>
            </a:r>
            <a:endParaRPr kumimoji="0" lang="en-US" altLang="zh-CN" sz="3200" b="1" i="0" u="none" strike="noStrike" kern="0" cap="none" spc="0" normalizeH="0" baseline="0" noProof="0" dirty="0">
              <a:ln>
                <a:noFill/>
              </a:ln>
              <a:solidFill>
                <a:srgbClr val="2E6272"/>
              </a:solidFill>
              <a:effectLst/>
              <a:uLnTx/>
              <a:uFillTx/>
              <a:latin typeface="Verdana"/>
              <a:ea typeface="宋体" panose="02010600030101010101" pitchFamily="2" charset="-122"/>
              <a:cs typeface="+mj-cs"/>
            </a:endParaRPr>
          </a:p>
        </p:txBody>
      </p:sp>
      <p:sp>
        <p:nvSpPr>
          <p:cNvPr id="6" name="文本框 5">
            <a:extLst>
              <a:ext uri="{FF2B5EF4-FFF2-40B4-BE49-F238E27FC236}">
                <a16:creationId xmlns:a16="http://schemas.microsoft.com/office/drawing/2014/main" xmlns="" id="{80E3EC23-44B0-8AB5-FE68-0DC0F41E87BF}"/>
              </a:ext>
            </a:extLst>
          </p:cNvPr>
          <p:cNvSpPr txBox="1"/>
          <p:nvPr/>
        </p:nvSpPr>
        <p:spPr>
          <a:xfrm>
            <a:off x="395536" y="1391049"/>
            <a:ext cx="8280920" cy="1704954"/>
          </a:xfrm>
          <a:prstGeom prst="rect">
            <a:avLst/>
          </a:prstGeom>
          <a:noFill/>
        </p:spPr>
        <p:txBody>
          <a:bodyPr wrap="square">
            <a:spAutoFit/>
          </a:bodyPr>
          <a:lstStyle/>
          <a:p>
            <a:pPr>
              <a:lnSpc>
                <a:spcPct val="150000"/>
              </a:lnSpc>
            </a:pPr>
            <a:r>
              <a:rPr lang="zh-CN" altLang="en-US" dirty="0"/>
              <a:t>（</a:t>
            </a:r>
            <a:r>
              <a:rPr lang="en-US" altLang="zh-CN" dirty="0"/>
              <a:t>3</a:t>
            </a:r>
            <a:r>
              <a:rPr lang="zh-CN" altLang="en-US" dirty="0"/>
              <a:t>）指定特征几何体。在几何体设置区域中，点击指定特征几何体        按钮，进入“特征几何体”界面。依次选取零件上的底孔，作为特征几何体，如图</a:t>
            </a:r>
            <a:r>
              <a:rPr lang="en-US" altLang="zh-CN" dirty="0"/>
              <a:t>4-2-46</a:t>
            </a:r>
            <a:r>
              <a:rPr lang="zh-CN" altLang="en-US" dirty="0"/>
              <a:t>所示。攻丝工序自动读取螺纹的参数用于加工，如图</a:t>
            </a:r>
            <a:r>
              <a:rPr lang="en-US" altLang="zh-CN" dirty="0"/>
              <a:t>4-2-47</a:t>
            </a:r>
            <a:r>
              <a:rPr lang="zh-CN" altLang="en-US" dirty="0"/>
              <a:t>所示。点          返回“攻丝”界面，点击         生成 按钮，预览刀路，如图</a:t>
            </a:r>
            <a:r>
              <a:rPr lang="en-US" altLang="zh-CN" dirty="0"/>
              <a:t>4-2-48</a:t>
            </a:r>
            <a:r>
              <a:rPr lang="zh-CN" altLang="en-US" dirty="0"/>
              <a:t>。</a:t>
            </a:r>
          </a:p>
        </p:txBody>
      </p:sp>
      <p:pic>
        <p:nvPicPr>
          <p:cNvPr id="7" name="图片 6">
            <a:extLst>
              <a:ext uri="{FF2B5EF4-FFF2-40B4-BE49-F238E27FC236}">
                <a16:creationId xmlns:a16="http://schemas.microsoft.com/office/drawing/2014/main" xmlns="" id="{5AAEC3C1-AD2D-7B66-253D-2406C05E6EDE}"/>
              </a:ext>
            </a:extLst>
          </p:cNvPr>
          <p:cNvPicPr>
            <a:picLocks noChangeAspect="1"/>
          </p:cNvPicPr>
          <p:nvPr/>
        </p:nvPicPr>
        <p:blipFill>
          <a:blip r:embed="rId2"/>
          <a:stretch>
            <a:fillRect/>
          </a:stretch>
        </p:blipFill>
        <p:spPr>
          <a:xfrm>
            <a:off x="7380312" y="1459707"/>
            <a:ext cx="243840" cy="243840"/>
          </a:xfrm>
          <a:prstGeom prst="rect">
            <a:avLst/>
          </a:prstGeom>
        </p:spPr>
      </p:pic>
      <p:pic>
        <p:nvPicPr>
          <p:cNvPr id="8" name="图片 7">
            <a:extLst>
              <a:ext uri="{FF2B5EF4-FFF2-40B4-BE49-F238E27FC236}">
                <a16:creationId xmlns:a16="http://schemas.microsoft.com/office/drawing/2014/main" xmlns="" id="{817456DC-7CA3-4384-DC31-657C3D83D353}"/>
              </a:ext>
            </a:extLst>
          </p:cNvPr>
          <p:cNvPicPr>
            <a:picLocks noChangeAspect="1"/>
          </p:cNvPicPr>
          <p:nvPr/>
        </p:nvPicPr>
        <p:blipFill>
          <a:blip r:embed="rId3"/>
          <a:stretch>
            <a:fillRect/>
          </a:stretch>
        </p:blipFill>
        <p:spPr>
          <a:xfrm>
            <a:off x="7480461" y="2420888"/>
            <a:ext cx="368300" cy="184150"/>
          </a:xfrm>
          <a:prstGeom prst="rect">
            <a:avLst/>
          </a:prstGeom>
        </p:spPr>
      </p:pic>
      <p:pic>
        <p:nvPicPr>
          <p:cNvPr id="9" name="图片 8">
            <a:extLst>
              <a:ext uri="{FF2B5EF4-FFF2-40B4-BE49-F238E27FC236}">
                <a16:creationId xmlns:a16="http://schemas.microsoft.com/office/drawing/2014/main" xmlns="" id="{FE8DD86A-CC8F-96F6-F44F-D924B3028B47}"/>
              </a:ext>
            </a:extLst>
          </p:cNvPr>
          <p:cNvPicPr>
            <a:picLocks noChangeAspect="1"/>
          </p:cNvPicPr>
          <p:nvPr/>
        </p:nvPicPr>
        <p:blipFill>
          <a:blip r:embed="rId4"/>
          <a:stretch>
            <a:fillRect/>
          </a:stretch>
        </p:blipFill>
        <p:spPr>
          <a:xfrm>
            <a:off x="2483768" y="2780928"/>
            <a:ext cx="243840" cy="243840"/>
          </a:xfrm>
          <a:prstGeom prst="rect">
            <a:avLst/>
          </a:prstGeom>
        </p:spPr>
      </p:pic>
      <p:pic>
        <p:nvPicPr>
          <p:cNvPr id="11" name="图片 10">
            <a:extLst>
              <a:ext uri="{FF2B5EF4-FFF2-40B4-BE49-F238E27FC236}">
                <a16:creationId xmlns:a16="http://schemas.microsoft.com/office/drawing/2014/main" xmlns="" id="{DD1CB2D9-5E51-2CE9-BC11-2C1E56EE6C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5536" y="3185922"/>
            <a:ext cx="2607945" cy="2457450"/>
          </a:xfrm>
          <a:prstGeom prst="rect">
            <a:avLst/>
          </a:prstGeom>
        </p:spPr>
      </p:pic>
      <p:pic>
        <p:nvPicPr>
          <p:cNvPr id="13" name="图片 12">
            <a:extLst>
              <a:ext uri="{FF2B5EF4-FFF2-40B4-BE49-F238E27FC236}">
                <a16:creationId xmlns:a16="http://schemas.microsoft.com/office/drawing/2014/main" xmlns="" id="{9AF014ED-0E7A-0D83-FB52-E58615749B6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68231" y="3185922"/>
            <a:ext cx="2335530" cy="2413000"/>
          </a:xfrm>
          <a:prstGeom prst="rect">
            <a:avLst/>
          </a:prstGeom>
        </p:spPr>
      </p:pic>
      <p:sp>
        <p:nvSpPr>
          <p:cNvPr id="19" name="文本框 18">
            <a:extLst>
              <a:ext uri="{FF2B5EF4-FFF2-40B4-BE49-F238E27FC236}">
                <a16:creationId xmlns:a16="http://schemas.microsoft.com/office/drawing/2014/main" xmlns="" id="{C1DE5FC3-C44B-BCFF-F249-F2A75C9A15AF}"/>
              </a:ext>
            </a:extLst>
          </p:cNvPr>
          <p:cNvSpPr txBox="1"/>
          <p:nvPr/>
        </p:nvSpPr>
        <p:spPr>
          <a:xfrm>
            <a:off x="448988" y="5867980"/>
            <a:ext cx="6254604"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4-2-46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螺纹底孔的选取</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4-2-47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读取螺纹参数</a:t>
            </a:r>
            <a:endParaRPr lang="zh-CN" altLang="en-US" dirty="0"/>
          </a:p>
        </p:txBody>
      </p:sp>
      <p:pic>
        <p:nvPicPr>
          <p:cNvPr id="20" name="图片 19">
            <a:extLst>
              <a:ext uri="{FF2B5EF4-FFF2-40B4-BE49-F238E27FC236}">
                <a16:creationId xmlns:a16="http://schemas.microsoft.com/office/drawing/2014/main" xmlns="" id="{3C1F51D7-A231-7D02-6F9B-01EEECD5F1E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15409" y="3185922"/>
            <a:ext cx="2561285" cy="2413000"/>
          </a:xfrm>
          <a:prstGeom prst="rect">
            <a:avLst/>
          </a:prstGeom>
        </p:spPr>
      </p:pic>
      <p:sp>
        <p:nvSpPr>
          <p:cNvPr id="22" name="文本框 21">
            <a:extLst>
              <a:ext uri="{FF2B5EF4-FFF2-40B4-BE49-F238E27FC236}">
                <a16:creationId xmlns:a16="http://schemas.microsoft.com/office/drawing/2014/main" xmlns="" id="{76468959-E730-B62A-91DF-70FE75D679B0}"/>
              </a:ext>
            </a:extLst>
          </p:cNvPr>
          <p:cNvSpPr txBox="1"/>
          <p:nvPr/>
        </p:nvSpPr>
        <p:spPr>
          <a:xfrm>
            <a:off x="6340926" y="5867980"/>
            <a:ext cx="2335530"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4-2-48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刀路预览</a:t>
            </a:r>
            <a:endParaRPr lang="zh-CN" altLang="en-US" dirty="0"/>
          </a:p>
        </p:txBody>
      </p:sp>
    </p:spTree>
    <p:extLst>
      <p:ext uri="{BB962C8B-B14F-4D97-AF65-F5344CB8AC3E}">
        <p14:creationId xmlns:p14="http://schemas.microsoft.com/office/powerpoint/2010/main" val="42777174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a:extLst>
              <a:ext uri="{FF2B5EF4-FFF2-40B4-BE49-F238E27FC236}">
                <a16:creationId xmlns:a16="http://schemas.microsoft.com/office/drawing/2014/main" xmlns="" id="{EA472AB5-2415-003F-7135-16F7835CA951}"/>
              </a:ext>
            </a:extLst>
          </p:cNvPr>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数控编程</a:t>
            </a:r>
            <a:endPar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endParaRPr>
          </a:p>
        </p:txBody>
      </p:sp>
      <p:sp>
        <p:nvSpPr>
          <p:cNvPr id="5" name="Rectangle 2">
            <a:extLst>
              <a:ext uri="{FF2B5EF4-FFF2-40B4-BE49-F238E27FC236}">
                <a16:creationId xmlns:a16="http://schemas.microsoft.com/office/drawing/2014/main" xmlns="" id="{4BFD238B-BBEB-2BA7-3D64-E948AF5C23A7}"/>
              </a:ext>
            </a:extLst>
          </p:cNvPr>
          <p:cNvSpPr txBox="1">
            <a:spLocks noChangeArrowheads="1"/>
          </p:cNvSpPr>
          <p:nvPr/>
        </p:nvSpPr>
        <p:spPr bwMode="gray">
          <a:xfrm>
            <a:off x="611560" y="620688"/>
            <a:ext cx="7696200" cy="563563"/>
          </a:xfrm>
          <a:prstGeom prst="rect">
            <a:avLst/>
          </a:prstGeom>
          <a:noFill/>
          <a:ln w="9525">
            <a:noFill/>
            <a:miter lim="800000"/>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rgbClr val="2E6272"/>
                </a:solidFill>
                <a:effectLst/>
                <a:uLnTx/>
                <a:uFillTx/>
                <a:latin typeface="Verdana"/>
                <a:ea typeface="+mj-ea"/>
                <a:cs typeface="+mj-cs"/>
              </a:rPr>
              <a:t>项目</a:t>
            </a:r>
            <a:r>
              <a:rPr kumimoji="0" lang="en-US" altLang="zh-CN" sz="3200" b="1" i="0" u="none" strike="noStrike" kern="0" cap="none" spc="0" normalizeH="0" baseline="0" noProof="0" dirty="0">
                <a:ln>
                  <a:noFill/>
                </a:ln>
                <a:solidFill>
                  <a:srgbClr val="2E6272"/>
                </a:solidFill>
                <a:effectLst/>
                <a:uLnTx/>
                <a:uFillTx/>
                <a:latin typeface="Verdana"/>
                <a:ea typeface="+mj-ea"/>
                <a:cs typeface="+mj-cs"/>
              </a:rPr>
              <a:t>4</a:t>
            </a:r>
            <a:endParaRPr kumimoji="0" lang="en-US" altLang="zh-CN" sz="3200" b="1" i="0" u="none" strike="noStrike" kern="0" cap="none" spc="0" normalizeH="0" baseline="0" noProof="0" dirty="0">
              <a:ln>
                <a:noFill/>
              </a:ln>
              <a:solidFill>
                <a:srgbClr val="2E6272"/>
              </a:solidFill>
              <a:effectLst/>
              <a:uLnTx/>
              <a:uFillTx/>
              <a:latin typeface="Verdana"/>
              <a:ea typeface="宋体" panose="02010600030101010101" pitchFamily="2" charset="-122"/>
              <a:cs typeface="+mj-cs"/>
            </a:endParaRPr>
          </a:p>
        </p:txBody>
      </p:sp>
      <p:sp>
        <p:nvSpPr>
          <p:cNvPr id="3" name="文本框 2">
            <a:extLst>
              <a:ext uri="{FF2B5EF4-FFF2-40B4-BE49-F238E27FC236}">
                <a16:creationId xmlns:a16="http://schemas.microsoft.com/office/drawing/2014/main" xmlns="" id="{63DEFDB0-51CA-781D-D7A0-AA28452C0AB4}"/>
              </a:ext>
            </a:extLst>
          </p:cNvPr>
          <p:cNvSpPr txBox="1"/>
          <p:nvPr/>
        </p:nvSpPr>
        <p:spPr>
          <a:xfrm>
            <a:off x="251520" y="1206968"/>
            <a:ext cx="8496944" cy="2951449"/>
          </a:xfrm>
          <a:prstGeom prst="rect">
            <a:avLst/>
          </a:prstGeom>
          <a:noFill/>
        </p:spPr>
        <p:txBody>
          <a:bodyPr wrap="square">
            <a:spAutoFit/>
          </a:bodyPr>
          <a:lstStyle/>
          <a:p>
            <a:pPr>
              <a:lnSpc>
                <a:spcPct val="150000"/>
              </a:lnSpc>
            </a:pPr>
            <a:r>
              <a:rPr lang="zh-CN" altLang="en-US" dirty="0"/>
              <a:t>（</a:t>
            </a:r>
            <a:r>
              <a:rPr lang="en-US" altLang="zh-CN" dirty="0"/>
              <a:t>4</a:t>
            </a:r>
            <a:r>
              <a:rPr lang="zh-CN" altLang="en-US" dirty="0"/>
              <a:t>）设置切削参数。点击“刀轨设置”区域中的“进给率和速度”          ，进入“进给率和速度”对话框，在“主轴速度”区域中，勾选      图标，在文本框填上“</a:t>
            </a:r>
            <a:r>
              <a:rPr lang="en-US" altLang="zh-CN" dirty="0"/>
              <a:t>500”</a:t>
            </a:r>
            <a:r>
              <a:rPr lang="zh-CN" altLang="en-US" dirty="0"/>
              <a:t>，在“进给率”区域中，把“</a:t>
            </a:r>
            <a:r>
              <a:rPr lang="en-US" altLang="zh-CN" dirty="0" err="1"/>
              <a:t>mmpm</a:t>
            </a:r>
            <a:r>
              <a:rPr lang="en-US" altLang="zh-CN" dirty="0"/>
              <a:t>”</a:t>
            </a:r>
            <a:r>
              <a:rPr lang="zh-CN" altLang="en-US" dirty="0"/>
              <a:t>改为“</a:t>
            </a:r>
            <a:r>
              <a:rPr lang="en-US" altLang="zh-CN" dirty="0" err="1"/>
              <a:t>mmpr</a:t>
            </a:r>
            <a:r>
              <a:rPr lang="en-US" altLang="zh-CN" dirty="0"/>
              <a:t>”</a:t>
            </a:r>
            <a:r>
              <a:rPr lang="zh-CN" altLang="en-US" dirty="0"/>
              <a:t>，填上“</a:t>
            </a:r>
            <a:r>
              <a:rPr lang="en-US" altLang="zh-CN" dirty="0"/>
              <a:t>1”</a:t>
            </a:r>
            <a:r>
              <a:rPr lang="zh-CN" altLang="en-US" dirty="0"/>
              <a:t>，如图</a:t>
            </a:r>
            <a:r>
              <a:rPr lang="en-US" altLang="zh-CN" dirty="0"/>
              <a:t>4-2-49</a:t>
            </a:r>
            <a:r>
              <a:rPr lang="zh-CN" altLang="en-US" dirty="0"/>
              <a:t>所示。点击       计算，点击           ，返回“攻丝”。</a:t>
            </a:r>
          </a:p>
          <a:p>
            <a:pPr>
              <a:lnSpc>
                <a:spcPct val="150000"/>
              </a:lnSpc>
            </a:pPr>
            <a:r>
              <a:rPr lang="zh-CN" altLang="en-US" dirty="0"/>
              <a:t>（</a:t>
            </a:r>
            <a:r>
              <a:rPr lang="en-US" altLang="zh-CN" dirty="0"/>
              <a:t>5</a:t>
            </a:r>
            <a:r>
              <a:rPr lang="zh-CN" altLang="en-US" dirty="0"/>
              <a:t>）仿真。点击“操作”区域中的        进行计算，再点击        ，进入“刀轨可视化”对话框。点击              图标进入</a:t>
            </a:r>
            <a:r>
              <a:rPr lang="en-US" altLang="zh-CN" dirty="0"/>
              <a:t>3D</a:t>
            </a:r>
            <a:r>
              <a:rPr lang="zh-CN" altLang="en-US" dirty="0"/>
              <a:t>仿真，把“动画速度”调整到“</a:t>
            </a:r>
            <a:r>
              <a:rPr lang="en-US" altLang="zh-CN" dirty="0"/>
              <a:t>2”</a:t>
            </a:r>
            <a:r>
              <a:rPr lang="zh-CN" altLang="en-US" dirty="0"/>
              <a:t>，便于观察。点击  进行仿真，如图</a:t>
            </a:r>
            <a:r>
              <a:rPr lang="en-US" altLang="zh-CN" dirty="0"/>
              <a:t>4-2-50</a:t>
            </a:r>
            <a:r>
              <a:rPr lang="zh-CN" altLang="en-US" dirty="0"/>
              <a:t>所示。确认无误后，两次            后完成工序创建。</a:t>
            </a:r>
          </a:p>
        </p:txBody>
      </p:sp>
      <p:pic>
        <p:nvPicPr>
          <p:cNvPr id="6" name="图片 5">
            <a:extLst>
              <a:ext uri="{FF2B5EF4-FFF2-40B4-BE49-F238E27FC236}">
                <a16:creationId xmlns:a16="http://schemas.microsoft.com/office/drawing/2014/main" xmlns="" id="{B29D074C-03E6-CA7B-FC30-2F4940F69428}"/>
              </a:ext>
            </a:extLst>
          </p:cNvPr>
          <p:cNvPicPr>
            <a:picLocks noChangeAspect="1"/>
          </p:cNvPicPr>
          <p:nvPr/>
        </p:nvPicPr>
        <p:blipFill>
          <a:blip r:embed="rId2"/>
          <a:stretch>
            <a:fillRect/>
          </a:stretch>
        </p:blipFill>
        <p:spPr>
          <a:xfrm>
            <a:off x="6660232" y="1337787"/>
            <a:ext cx="243840" cy="243840"/>
          </a:xfrm>
          <a:prstGeom prst="rect">
            <a:avLst/>
          </a:prstGeom>
        </p:spPr>
      </p:pic>
      <p:pic>
        <p:nvPicPr>
          <p:cNvPr id="7" name="图片 6">
            <a:extLst>
              <a:ext uri="{FF2B5EF4-FFF2-40B4-BE49-F238E27FC236}">
                <a16:creationId xmlns:a16="http://schemas.microsoft.com/office/drawing/2014/main" xmlns="" id="{7A1088B7-CB1C-A334-A362-028F21654229}"/>
              </a:ext>
            </a:extLst>
          </p:cNvPr>
          <p:cNvPicPr>
            <a:picLocks noChangeAspect="1"/>
          </p:cNvPicPr>
          <p:nvPr/>
        </p:nvPicPr>
        <p:blipFill>
          <a:blip r:embed="rId3"/>
          <a:stretch>
            <a:fillRect/>
          </a:stretch>
        </p:blipFill>
        <p:spPr>
          <a:xfrm>
            <a:off x="4788024" y="1863107"/>
            <a:ext cx="182880" cy="182880"/>
          </a:xfrm>
          <a:prstGeom prst="rect">
            <a:avLst/>
          </a:prstGeom>
        </p:spPr>
      </p:pic>
      <p:pic>
        <p:nvPicPr>
          <p:cNvPr id="8" name="图片 7">
            <a:extLst>
              <a:ext uri="{FF2B5EF4-FFF2-40B4-BE49-F238E27FC236}">
                <a16:creationId xmlns:a16="http://schemas.microsoft.com/office/drawing/2014/main" xmlns="" id="{08EC7187-2C10-D54E-F57C-8EC87CE4A41A}"/>
              </a:ext>
            </a:extLst>
          </p:cNvPr>
          <p:cNvPicPr>
            <a:picLocks noChangeAspect="1"/>
          </p:cNvPicPr>
          <p:nvPr/>
        </p:nvPicPr>
        <p:blipFill>
          <a:blip r:embed="rId4"/>
          <a:stretch>
            <a:fillRect/>
          </a:stretch>
        </p:blipFill>
        <p:spPr>
          <a:xfrm>
            <a:off x="7380312" y="2204864"/>
            <a:ext cx="182880" cy="182880"/>
          </a:xfrm>
          <a:prstGeom prst="rect">
            <a:avLst/>
          </a:prstGeom>
        </p:spPr>
      </p:pic>
      <p:pic>
        <p:nvPicPr>
          <p:cNvPr id="9" name="图片 8">
            <a:extLst>
              <a:ext uri="{FF2B5EF4-FFF2-40B4-BE49-F238E27FC236}">
                <a16:creationId xmlns:a16="http://schemas.microsoft.com/office/drawing/2014/main" xmlns="" id="{26B8A9D9-E0A4-6B0A-86B9-CDE4C4BA4008}"/>
              </a:ext>
            </a:extLst>
          </p:cNvPr>
          <p:cNvPicPr>
            <a:picLocks noChangeAspect="1"/>
          </p:cNvPicPr>
          <p:nvPr/>
        </p:nvPicPr>
        <p:blipFill>
          <a:blip r:embed="rId5"/>
          <a:stretch>
            <a:fillRect/>
          </a:stretch>
        </p:blipFill>
        <p:spPr>
          <a:xfrm>
            <a:off x="633331" y="2564582"/>
            <a:ext cx="487680" cy="236220"/>
          </a:xfrm>
          <a:prstGeom prst="rect">
            <a:avLst/>
          </a:prstGeom>
        </p:spPr>
      </p:pic>
      <p:pic>
        <p:nvPicPr>
          <p:cNvPr id="10" name="图片 9">
            <a:extLst>
              <a:ext uri="{FF2B5EF4-FFF2-40B4-BE49-F238E27FC236}">
                <a16:creationId xmlns:a16="http://schemas.microsoft.com/office/drawing/2014/main" xmlns="" id="{137D805C-2851-CA4B-6B19-81180CDD09B2}"/>
              </a:ext>
            </a:extLst>
          </p:cNvPr>
          <p:cNvPicPr>
            <a:picLocks noChangeAspect="1"/>
          </p:cNvPicPr>
          <p:nvPr/>
        </p:nvPicPr>
        <p:blipFill>
          <a:blip r:embed="rId6"/>
          <a:stretch>
            <a:fillRect/>
          </a:stretch>
        </p:blipFill>
        <p:spPr>
          <a:xfrm>
            <a:off x="3707904" y="2996952"/>
            <a:ext cx="243840" cy="243840"/>
          </a:xfrm>
          <a:prstGeom prst="rect">
            <a:avLst/>
          </a:prstGeom>
        </p:spPr>
      </p:pic>
      <p:pic>
        <p:nvPicPr>
          <p:cNvPr id="11" name="图片 10">
            <a:extLst>
              <a:ext uri="{FF2B5EF4-FFF2-40B4-BE49-F238E27FC236}">
                <a16:creationId xmlns:a16="http://schemas.microsoft.com/office/drawing/2014/main" xmlns="" id="{A01128C7-5717-EC4E-6F9E-DB38327EB782}"/>
              </a:ext>
            </a:extLst>
          </p:cNvPr>
          <p:cNvPicPr>
            <a:picLocks noChangeAspect="1"/>
          </p:cNvPicPr>
          <p:nvPr/>
        </p:nvPicPr>
        <p:blipFill>
          <a:blip r:embed="rId7"/>
          <a:stretch>
            <a:fillRect/>
          </a:stretch>
        </p:blipFill>
        <p:spPr>
          <a:xfrm>
            <a:off x="6106264" y="3018723"/>
            <a:ext cx="243840" cy="243840"/>
          </a:xfrm>
          <a:prstGeom prst="rect">
            <a:avLst/>
          </a:prstGeom>
        </p:spPr>
      </p:pic>
      <p:pic>
        <p:nvPicPr>
          <p:cNvPr id="12" name="图片 11">
            <a:extLst>
              <a:ext uri="{FF2B5EF4-FFF2-40B4-BE49-F238E27FC236}">
                <a16:creationId xmlns:a16="http://schemas.microsoft.com/office/drawing/2014/main" xmlns="" id="{556FCC3E-93BA-22FD-FD76-EF5E3AB6AE42}"/>
              </a:ext>
            </a:extLst>
          </p:cNvPr>
          <p:cNvPicPr>
            <a:picLocks noChangeAspect="1"/>
          </p:cNvPicPr>
          <p:nvPr/>
        </p:nvPicPr>
        <p:blipFill>
          <a:blip r:embed="rId8"/>
          <a:stretch>
            <a:fillRect/>
          </a:stretch>
        </p:blipFill>
        <p:spPr>
          <a:xfrm>
            <a:off x="1547664" y="3429000"/>
            <a:ext cx="617220" cy="228600"/>
          </a:xfrm>
          <a:prstGeom prst="rect">
            <a:avLst/>
          </a:prstGeom>
        </p:spPr>
      </p:pic>
      <p:pic>
        <p:nvPicPr>
          <p:cNvPr id="13" name="图片 12">
            <a:extLst>
              <a:ext uri="{FF2B5EF4-FFF2-40B4-BE49-F238E27FC236}">
                <a16:creationId xmlns:a16="http://schemas.microsoft.com/office/drawing/2014/main" xmlns="" id="{F1CA6314-F221-64CE-51E2-B77D4DCB65F4}"/>
              </a:ext>
            </a:extLst>
          </p:cNvPr>
          <p:cNvPicPr>
            <a:picLocks noChangeAspect="1"/>
          </p:cNvPicPr>
          <p:nvPr/>
        </p:nvPicPr>
        <p:blipFill>
          <a:blip r:embed="rId9"/>
          <a:stretch>
            <a:fillRect/>
          </a:stretch>
        </p:blipFill>
        <p:spPr>
          <a:xfrm>
            <a:off x="8504624" y="3429000"/>
            <a:ext cx="243840" cy="243840"/>
          </a:xfrm>
          <a:prstGeom prst="rect">
            <a:avLst/>
          </a:prstGeom>
        </p:spPr>
      </p:pic>
      <p:pic>
        <p:nvPicPr>
          <p:cNvPr id="14" name="图片 13">
            <a:extLst>
              <a:ext uri="{FF2B5EF4-FFF2-40B4-BE49-F238E27FC236}">
                <a16:creationId xmlns:a16="http://schemas.microsoft.com/office/drawing/2014/main" xmlns="" id="{78BF9B5C-1719-7E07-1934-B9FD741440BB}"/>
              </a:ext>
            </a:extLst>
          </p:cNvPr>
          <p:cNvPicPr>
            <a:picLocks noChangeAspect="1"/>
          </p:cNvPicPr>
          <p:nvPr/>
        </p:nvPicPr>
        <p:blipFill>
          <a:blip r:embed="rId5"/>
          <a:stretch>
            <a:fillRect/>
          </a:stretch>
        </p:blipFill>
        <p:spPr>
          <a:xfrm>
            <a:off x="5220072" y="3789040"/>
            <a:ext cx="487680" cy="236220"/>
          </a:xfrm>
          <a:prstGeom prst="rect">
            <a:avLst/>
          </a:prstGeom>
        </p:spPr>
      </p:pic>
      <p:pic>
        <p:nvPicPr>
          <p:cNvPr id="15" name="图片 14">
            <a:extLst>
              <a:ext uri="{FF2B5EF4-FFF2-40B4-BE49-F238E27FC236}">
                <a16:creationId xmlns:a16="http://schemas.microsoft.com/office/drawing/2014/main" xmlns="" id="{2978F3DF-4E4E-FD4E-421C-FF31F83C249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879465" y="4089704"/>
            <a:ext cx="2212816" cy="2065533"/>
          </a:xfrm>
          <a:prstGeom prst="rect">
            <a:avLst/>
          </a:prstGeom>
        </p:spPr>
      </p:pic>
      <p:sp>
        <p:nvSpPr>
          <p:cNvPr id="17" name="文本框 16">
            <a:extLst>
              <a:ext uri="{FF2B5EF4-FFF2-40B4-BE49-F238E27FC236}">
                <a16:creationId xmlns:a16="http://schemas.microsoft.com/office/drawing/2014/main" xmlns="" id="{3CBFF39B-B7A1-33EC-E908-D7E6FEFE9346}"/>
              </a:ext>
            </a:extLst>
          </p:cNvPr>
          <p:cNvSpPr txBox="1"/>
          <p:nvPr/>
        </p:nvSpPr>
        <p:spPr>
          <a:xfrm>
            <a:off x="5091591" y="6180647"/>
            <a:ext cx="4577442"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4-2-50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仿真加工</a:t>
            </a:r>
            <a:r>
              <a:rPr lang="zh-CN" altLang="zh-CN" sz="1800" dirty="0">
                <a:effectLst/>
                <a:ea typeface="Calibri" panose="020F0502020204030204" pitchFamily="34" charset="0"/>
                <a:cs typeface="Times New Roman" panose="02020603050405020304" pitchFamily="18" charset="0"/>
              </a:rPr>
              <a:t> </a:t>
            </a:r>
            <a:endParaRPr lang="zh-CN" altLang="en-US" dirty="0"/>
          </a:p>
        </p:txBody>
      </p:sp>
      <p:pic>
        <p:nvPicPr>
          <p:cNvPr id="18" name="图片 17">
            <a:extLst>
              <a:ext uri="{FF2B5EF4-FFF2-40B4-BE49-F238E27FC236}">
                <a16:creationId xmlns:a16="http://schemas.microsoft.com/office/drawing/2014/main" xmlns="" id="{E6BB6FEB-3954-6514-C2DE-C30DED08EDD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75064" y="4089704"/>
            <a:ext cx="2714625" cy="2032000"/>
          </a:xfrm>
          <a:prstGeom prst="rect">
            <a:avLst/>
          </a:prstGeom>
        </p:spPr>
      </p:pic>
      <p:sp>
        <p:nvSpPr>
          <p:cNvPr id="20" name="文本框 19">
            <a:extLst>
              <a:ext uri="{FF2B5EF4-FFF2-40B4-BE49-F238E27FC236}">
                <a16:creationId xmlns:a16="http://schemas.microsoft.com/office/drawing/2014/main" xmlns="" id="{12CEFDCC-232A-F527-8B6F-D3EB8CC4276C}"/>
              </a:ext>
            </a:extLst>
          </p:cNvPr>
          <p:cNvSpPr txBox="1"/>
          <p:nvPr/>
        </p:nvSpPr>
        <p:spPr>
          <a:xfrm>
            <a:off x="1633060" y="6180647"/>
            <a:ext cx="4838700" cy="369332"/>
          </a:xfrm>
          <a:prstGeom prst="rect">
            <a:avLst/>
          </a:prstGeom>
          <a:noFill/>
        </p:spPr>
        <p:txBody>
          <a:bodyPr wrap="square">
            <a:spAutoFit/>
          </a:bodyPr>
          <a:lstStyle/>
          <a:p>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4-2-49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切削参数设置</a:t>
            </a:r>
            <a:endParaRPr lang="zh-CN" altLang="en-US" dirty="0"/>
          </a:p>
        </p:txBody>
      </p:sp>
    </p:spTree>
    <p:extLst>
      <p:ext uri="{BB962C8B-B14F-4D97-AF65-F5344CB8AC3E}">
        <p14:creationId xmlns:p14="http://schemas.microsoft.com/office/powerpoint/2010/main" val="2956000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a:extLst>
              <a:ext uri="{FF2B5EF4-FFF2-40B4-BE49-F238E27FC236}">
                <a16:creationId xmlns:a16="http://schemas.microsoft.com/office/drawing/2014/main" xmlns="" id="{EA472AB5-2415-003F-7135-16F7835CA951}"/>
              </a:ext>
            </a:extLst>
          </p:cNvPr>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数控编程</a:t>
            </a:r>
            <a:endPar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endParaRPr>
          </a:p>
        </p:txBody>
      </p:sp>
      <p:sp>
        <p:nvSpPr>
          <p:cNvPr id="5" name="Rectangle 2">
            <a:extLst>
              <a:ext uri="{FF2B5EF4-FFF2-40B4-BE49-F238E27FC236}">
                <a16:creationId xmlns:a16="http://schemas.microsoft.com/office/drawing/2014/main" xmlns="" id="{4BFD238B-BBEB-2BA7-3D64-E948AF5C23A7}"/>
              </a:ext>
            </a:extLst>
          </p:cNvPr>
          <p:cNvSpPr txBox="1">
            <a:spLocks noChangeArrowheads="1"/>
          </p:cNvSpPr>
          <p:nvPr/>
        </p:nvSpPr>
        <p:spPr bwMode="gray">
          <a:xfrm>
            <a:off x="611560" y="620688"/>
            <a:ext cx="7696200" cy="563563"/>
          </a:xfrm>
          <a:prstGeom prst="rect">
            <a:avLst/>
          </a:prstGeom>
          <a:noFill/>
          <a:ln w="9525">
            <a:noFill/>
            <a:miter lim="800000"/>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rgbClr val="2E6272"/>
                </a:solidFill>
                <a:effectLst/>
                <a:uLnTx/>
                <a:uFillTx/>
                <a:latin typeface="Verdana"/>
                <a:ea typeface="+mj-ea"/>
                <a:cs typeface="+mj-cs"/>
              </a:rPr>
              <a:t>项目</a:t>
            </a:r>
            <a:r>
              <a:rPr kumimoji="0" lang="en-US" altLang="zh-CN" sz="3200" b="1" i="0" u="none" strike="noStrike" kern="0" cap="none" spc="0" normalizeH="0" baseline="0" noProof="0" dirty="0">
                <a:ln>
                  <a:noFill/>
                </a:ln>
                <a:solidFill>
                  <a:srgbClr val="2E6272"/>
                </a:solidFill>
                <a:effectLst/>
                <a:uLnTx/>
                <a:uFillTx/>
                <a:latin typeface="Verdana"/>
                <a:ea typeface="+mj-ea"/>
                <a:cs typeface="+mj-cs"/>
              </a:rPr>
              <a:t>4</a:t>
            </a:r>
            <a:endParaRPr kumimoji="0" lang="en-US" altLang="zh-CN" sz="3200" b="1" i="0" u="none" strike="noStrike" kern="0" cap="none" spc="0" normalizeH="0" baseline="0" noProof="0" dirty="0">
              <a:ln>
                <a:noFill/>
              </a:ln>
              <a:solidFill>
                <a:srgbClr val="2E6272"/>
              </a:solidFill>
              <a:effectLst/>
              <a:uLnTx/>
              <a:uFillTx/>
              <a:latin typeface="Verdana"/>
              <a:ea typeface="宋体" panose="02010600030101010101" pitchFamily="2" charset="-122"/>
              <a:cs typeface="+mj-cs"/>
            </a:endParaRPr>
          </a:p>
        </p:txBody>
      </p:sp>
      <p:sp>
        <p:nvSpPr>
          <p:cNvPr id="3" name="文本框 2">
            <a:extLst>
              <a:ext uri="{FF2B5EF4-FFF2-40B4-BE49-F238E27FC236}">
                <a16:creationId xmlns:a16="http://schemas.microsoft.com/office/drawing/2014/main" xmlns="" id="{CF67EC2E-9EE4-3509-C16B-20D013C9B88A}"/>
              </a:ext>
            </a:extLst>
          </p:cNvPr>
          <p:cNvSpPr txBox="1"/>
          <p:nvPr/>
        </p:nvSpPr>
        <p:spPr>
          <a:xfrm>
            <a:off x="751248" y="1700808"/>
            <a:ext cx="7416824" cy="523220"/>
          </a:xfrm>
          <a:prstGeom prst="rect">
            <a:avLst/>
          </a:prstGeom>
          <a:noFill/>
        </p:spPr>
        <p:txBody>
          <a:bodyPr wrap="square">
            <a:spAutoFit/>
          </a:bodyPr>
          <a:lstStyle/>
          <a:p>
            <a:pPr algn="just"/>
            <a:r>
              <a:rPr lang="en-US" altLang="zh-CN" sz="2800" b="1" kern="100" dirty="0" smtClean="0">
                <a:effectLst/>
                <a:latin typeface="Calibri" panose="020F0502020204030204" pitchFamily="34" charset="0"/>
                <a:ea typeface="宋体" panose="02010600030101010101" pitchFamily="2" charset="-122"/>
                <a:cs typeface="Times New Roman" panose="02020603050405020304" pitchFamily="18" charset="0"/>
              </a:rPr>
              <a:t>4.2.</a:t>
            </a:r>
            <a:r>
              <a:rPr lang="zh-CN" altLang="zh-CN" sz="2800" b="1"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800" b="1" kern="100" dirty="0">
                <a:effectLst/>
                <a:latin typeface="Calibri" panose="020F0502020204030204" pitchFamily="34" charset="0"/>
                <a:ea typeface="宋体" panose="02010600030101010101" pitchFamily="2" charset="-122"/>
                <a:cs typeface="Times New Roman" panose="02020603050405020304" pitchFamily="18" charset="0"/>
              </a:rPr>
              <a:t>1+X</a:t>
            </a:r>
            <a:r>
              <a:rPr lang="zh-CN" altLang="zh-CN" sz="2800" b="1" kern="100" dirty="0">
                <a:effectLst/>
                <a:latin typeface="Calibri" panose="020F0502020204030204" pitchFamily="34" charset="0"/>
                <a:ea typeface="宋体" panose="02010600030101010101" pitchFamily="2" charset="-122"/>
                <a:cs typeface="Times New Roman" panose="02020603050405020304" pitchFamily="18" charset="0"/>
              </a:rPr>
              <a:t>证书项目”的平面铣削加工编程</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18000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t>UG NX </a:t>
            </a:r>
            <a:r>
              <a:rPr lang="zh-CN" altLang="en-US" dirty="0"/>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94211" name="Rectangle 3"/>
          <p:cNvSpPr>
            <a:spLocks noGrp="1" noChangeArrowheads="1"/>
          </p:cNvSpPr>
          <p:nvPr>
            <p:ph type="body" idx="1"/>
          </p:nvPr>
        </p:nvSpPr>
        <p:spPr bwMode="black">
          <a:xfrm>
            <a:off x="758825" y="1666875"/>
            <a:ext cx="7546975" cy="4352925"/>
          </a:xfrm>
        </p:spPr>
        <p:txBody>
          <a:bodyPr/>
          <a:lstStyle/>
          <a:p>
            <a:pPr marL="0" indent="0">
              <a:lnSpc>
                <a:spcPct val="90000"/>
              </a:lnSpc>
              <a:buNone/>
            </a:pPr>
            <a:endParaRPr lang="en-US" altLang="zh-CN" sz="1800" b="0" dirty="0">
              <a:ea typeface="宋体" panose="02010600030101010101" pitchFamily="2" charset="-122"/>
            </a:endParaRPr>
          </a:p>
          <a:p>
            <a:pPr marL="0" indent="0">
              <a:lnSpc>
                <a:spcPct val="150000"/>
              </a:lnSpc>
              <a:buNone/>
            </a:pPr>
            <a:r>
              <a:rPr lang="zh-CN" altLang="zh-CN" sz="1800" dirty="0">
                <a:solidFill>
                  <a:srgbClr val="FF0000"/>
                </a:solidFill>
              </a:rPr>
              <a:t>技能目标：</a:t>
            </a:r>
          </a:p>
          <a:p>
            <a:pPr indent="306070" algn="just"/>
            <a:r>
              <a:rPr lang="en-US" altLang="zh-CN" sz="1800" dirty="0"/>
              <a:t>1.</a:t>
            </a:r>
            <a:r>
              <a:rPr lang="zh-CN" altLang="zh-CN" sz="1800" dirty="0"/>
              <a:t>掌握</a:t>
            </a:r>
            <a:r>
              <a:rPr lang="en-US" altLang="zh-CN" sz="1800" dirty="0"/>
              <a:t>UG NX12.0</a:t>
            </a:r>
            <a:r>
              <a:rPr lang="zh-CN" altLang="zh-CN" sz="1800" dirty="0"/>
              <a:t>软件孔加工编程步骤。</a:t>
            </a:r>
          </a:p>
          <a:p>
            <a:pPr indent="306070" algn="just"/>
            <a:r>
              <a:rPr lang="en-US" altLang="zh-CN" sz="1800" dirty="0"/>
              <a:t>2.</a:t>
            </a:r>
            <a:r>
              <a:rPr lang="zh-CN" altLang="zh-CN" sz="1800" dirty="0"/>
              <a:t>掌握不同类型孔的加工工序和加工参数。</a:t>
            </a:r>
          </a:p>
          <a:p>
            <a:pPr indent="306070" algn="just"/>
            <a:r>
              <a:rPr lang="en-US" altLang="zh-CN" sz="1800" dirty="0"/>
              <a:t>3.</a:t>
            </a:r>
            <a:r>
              <a:rPr lang="zh-CN" altLang="zh-CN" sz="1800" dirty="0"/>
              <a:t>掌握</a:t>
            </a:r>
            <a:r>
              <a:rPr lang="en-US" altLang="zh-CN" sz="1800" dirty="0"/>
              <a:t>1+X</a:t>
            </a:r>
            <a:r>
              <a:rPr lang="zh-CN" altLang="zh-CN" sz="1800" dirty="0"/>
              <a:t>证书（中级）训练题的编程技巧及流程。</a:t>
            </a:r>
            <a:endParaRPr lang="en-US" altLang="zh-CN" sz="1800" dirty="0"/>
          </a:p>
          <a:p>
            <a:pPr lvl="1">
              <a:lnSpc>
                <a:spcPct val="90000"/>
              </a:lnSpc>
            </a:pPr>
            <a:endParaRPr lang="en-US" altLang="zh-CN" dirty="0">
              <a:solidFill>
                <a:schemeClr val="tx2"/>
              </a:solidFill>
              <a:ea typeface="宋体" panose="02010600030101010101" pitchFamily="2" charset="-122"/>
            </a:endParaRPr>
          </a:p>
          <a:p>
            <a:pPr marL="457200" lvl="1" indent="0">
              <a:lnSpc>
                <a:spcPct val="90000"/>
              </a:lnSpc>
              <a:buNone/>
            </a:pPr>
            <a:r>
              <a:rPr lang="en-US" altLang="zh-CN" dirty="0">
                <a:solidFill>
                  <a:schemeClr val="tx2"/>
                </a:solidFill>
                <a:ea typeface="宋体" panose="02010600030101010101" pitchFamily="2" charset="-122"/>
              </a:rPr>
              <a:t> </a:t>
            </a:r>
          </a:p>
        </p:txBody>
      </p:sp>
    </p:spTree>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a:extLst>
              <a:ext uri="{FF2B5EF4-FFF2-40B4-BE49-F238E27FC236}">
                <a16:creationId xmlns:a16="http://schemas.microsoft.com/office/drawing/2014/main" xmlns="" id="{EA472AB5-2415-003F-7135-16F7835CA951}"/>
              </a:ext>
            </a:extLst>
          </p:cNvPr>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数控编程</a:t>
            </a:r>
            <a:endPar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endParaRPr>
          </a:p>
        </p:txBody>
      </p:sp>
      <p:sp>
        <p:nvSpPr>
          <p:cNvPr id="5" name="Rectangle 2">
            <a:extLst>
              <a:ext uri="{FF2B5EF4-FFF2-40B4-BE49-F238E27FC236}">
                <a16:creationId xmlns:a16="http://schemas.microsoft.com/office/drawing/2014/main" xmlns="" id="{4BFD238B-BBEB-2BA7-3D64-E948AF5C23A7}"/>
              </a:ext>
            </a:extLst>
          </p:cNvPr>
          <p:cNvSpPr txBox="1">
            <a:spLocks noChangeArrowheads="1"/>
          </p:cNvSpPr>
          <p:nvPr/>
        </p:nvSpPr>
        <p:spPr bwMode="gray">
          <a:xfrm>
            <a:off x="611560" y="620688"/>
            <a:ext cx="7696200" cy="563563"/>
          </a:xfrm>
          <a:prstGeom prst="rect">
            <a:avLst/>
          </a:prstGeom>
          <a:noFill/>
          <a:ln w="9525">
            <a:noFill/>
            <a:miter lim="800000"/>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rgbClr val="2E6272"/>
                </a:solidFill>
                <a:effectLst/>
                <a:uLnTx/>
                <a:uFillTx/>
                <a:latin typeface="Verdana"/>
                <a:ea typeface="+mj-ea"/>
                <a:cs typeface="+mj-cs"/>
              </a:rPr>
              <a:t>项目</a:t>
            </a:r>
            <a:r>
              <a:rPr kumimoji="0" lang="en-US" altLang="zh-CN" sz="3200" b="1" i="0" u="none" strike="noStrike" kern="0" cap="none" spc="0" normalizeH="0" baseline="0" noProof="0" dirty="0">
                <a:ln>
                  <a:noFill/>
                </a:ln>
                <a:solidFill>
                  <a:srgbClr val="2E6272"/>
                </a:solidFill>
                <a:effectLst/>
                <a:uLnTx/>
                <a:uFillTx/>
                <a:latin typeface="Verdana"/>
                <a:ea typeface="+mj-ea"/>
                <a:cs typeface="+mj-cs"/>
              </a:rPr>
              <a:t>4</a:t>
            </a:r>
            <a:endParaRPr kumimoji="0" lang="en-US" altLang="zh-CN" sz="3200" b="1" i="0" u="none" strike="noStrike" kern="0" cap="none" spc="0" normalizeH="0" baseline="0" noProof="0" dirty="0">
              <a:ln>
                <a:noFill/>
              </a:ln>
              <a:solidFill>
                <a:srgbClr val="2E6272"/>
              </a:solidFill>
              <a:effectLst/>
              <a:uLnTx/>
              <a:uFillTx/>
              <a:latin typeface="Verdana"/>
              <a:ea typeface="宋体" panose="02010600030101010101" pitchFamily="2" charset="-122"/>
              <a:cs typeface="+mj-cs"/>
            </a:endParaRPr>
          </a:p>
        </p:txBody>
      </p:sp>
      <p:sp>
        <p:nvSpPr>
          <p:cNvPr id="7" name="文本框 6">
            <a:extLst>
              <a:ext uri="{FF2B5EF4-FFF2-40B4-BE49-F238E27FC236}">
                <a16:creationId xmlns:a16="http://schemas.microsoft.com/office/drawing/2014/main" xmlns="" id="{56E77238-DF7E-5BA2-3826-7F3D738127EC}"/>
              </a:ext>
            </a:extLst>
          </p:cNvPr>
          <p:cNvSpPr txBox="1"/>
          <p:nvPr/>
        </p:nvSpPr>
        <p:spPr>
          <a:xfrm>
            <a:off x="467544" y="1437192"/>
            <a:ext cx="8352928" cy="2585323"/>
          </a:xfrm>
          <a:prstGeom prst="rect">
            <a:avLst/>
          </a:prstGeom>
          <a:noFill/>
        </p:spPr>
        <p:txBody>
          <a:bodyPr wrap="square">
            <a:spAutoFit/>
          </a:bodyPr>
          <a:lstStyle/>
          <a:p>
            <a:pPr>
              <a:lnSpc>
                <a:spcPct val="150000"/>
              </a:lnSpc>
            </a:pPr>
            <a:r>
              <a:rPr lang="en-US" altLang="zh-CN" dirty="0" smtClean="0"/>
              <a:t>4.2.1 </a:t>
            </a:r>
            <a:r>
              <a:rPr lang="zh-CN" altLang="en-US" dirty="0"/>
              <a:t>项目分析</a:t>
            </a:r>
          </a:p>
          <a:p>
            <a:pPr>
              <a:lnSpc>
                <a:spcPct val="150000"/>
              </a:lnSpc>
            </a:pPr>
            <a:r>
              <a:rPr lang="zh-CN" altLang="en-US" dirty="0"/>
              <a:t>  图</a:t>
            </a:r>
            <a:r>
              <a:rPr lang="en-US" altLang="zh-CN" dirty="0"/>
              <a:t>4-3-1</a:t>
            </a:r>
            <a:r>
              <a:rPr lang="zh-CN" altLang="en-US" dirty="0"/>
              <a:t>所示的零件图是数控车铣加工职业技能等级（中级）实操练习题之一。由图可知，我们需要加工一个尺寸为</a:t>
            </a:r>
            <a:r>
              <a:rPr lang="en-US" altLang="zh-CN" dirty="0"/>
              <a:t>78_(-0.03)^0×74_(-0.03)^0×23_0^(+0.052)</a:t>
            </a:r>
            <a:r>
              <a:rPr lang="zh-CN" altLang="en-US" dirty="0"/>
              <a:t>的轴承座，加工基准为</a:t>
            </a:r>
            <a:r>
              <a:rPr lang="en-US" altLang="zh-CN" dirty="0"/>
              <a:t>A</a:t>
            </a:r>
            <a:r>
              <a:rPr lang="zh-CN" altLang="en-US" dirty="0"/>
              <a:t>面，公差为               。前两章我们已经加工了基准面</a:t>
            </a:r>
            <a:r>
              <a:rPr lang="en-US" altLang="zh-CN" dirty="0"/>
              <a:t>A</a:t>
            </a:r>
            <a:r>
              <a:rPr lang="zh-CN" altLang="en-US" dirty="0"/>
              <a:t>和反面</a:t>
            </a:r>
            <a:r>
              <a:rPr lang="en-US" altLang="zh-CN" dirty="0"/>
              <a:t>B</a:t>
            </a:r>
            <a:r>
              <a:rPr lang="zh-CN" altLang="en-US" dirty="0"/>
              <a:t>面所在的形状和尺寸。我们接着加工轴承座未加工的</a:t>
            </a:r>
            <a:r>
              <a:rPr lang="en-US" altLang="zh-CN" dirty="0"/>
              <a:t>2×∅8H7</a:t>
            </a:r>
            <a:r>
              <a:rPr lang="zh-CN" altLang="en-US" dirty="0"/>
              <a:t>通孔和</a:t>
            </a:r>
            <a:r>
              <a:rPr lang="en-US" altLang="zh-CN" dirty="0"/>
              <a:t>2×M8</a:t>
            </a:r>
            <a:r>
              <a:rPr lang="zh-CN" altLang="en-US" dirty="0"/>
              <a:t>螺纹孔。</a:t>
            </a:r>
          </a:p>
        </p:txBody>
      </p:sp>
      <p:pic>
        <p:nvPicPr>
          <p:cNvPr id="8" name="图片 7">
            <a:extLst>
              <a:ext uri="{FF2B5EF4-FFF2-40B4-BE49-F238E27FC236}">
                <a16:creationId xmlns:a16="http://schemas.microsoft.com/office/drawing/2014/main" xmlns="" id="{BBED5C99-91A3-9BF3-CA61-A3ED89C8DF2B}"/>
              </a:ext>
            </a:extLst>
          </p:cNvPr>
          <p:cNvPicPr>
            <a:picLocks noChangeAspect="1"/>
          </p:cNvPicPr>
          <p:nvPr/>
        </p:nvPicPr>
        <p:blipFill>
          <a:blip r:embed="rId2"/>
          <a:stretch>
            <a:fillRect/>
          </a:stretch>
        </p:blipFill>
        <p:spPr>
          <a:xfrm>
            <a:off x="4219575" y="2852936"/>
            <a:ext cx="704850" cy="228600"/>
          </a:xfrm>
          <a:prstGeom prst="rect">
            <a:avLst/>
          </a:prstGeom>
        </p:spPr>
      </p:pic>
    </p:spTree>
    <p:extLst>
      <p:ext uri="{BB962C8B-B14F-4D97-AF65-F5344CB8AC3E}">
        <p14:creationId xmlns:p14="http://schemas.microsoft.com/office/powerpoint/2010/main" val="26191025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a:extLst>
              <a:ext uri="{FF2B5EF4-FFF2-40B4-BE49-F238E27FC236}">
                <a16:creationId xmlns:a16="http://schemas.microsoft.com/office/drawing/2014/main" xmlns="" id="{EA472AB5-2415-003F-7135-16F7835CA951}"/>
              </a:ext>
            </a:extLst>
          </p:cNvPr>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数控编程</a:t>
            </a:r>
            <a:endPar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endParaRPr>
          </a:p>
        </p:txBody>
      </p:sp>
      <p:sp>
        <p:nvSpPr>
          <p:cNvPr id="5" name="Rectangle 2">
            <a:extLst>
              <a:ext uri="{FF2B5EF4-FFF2-40B4-BE49-F238E27FC236}">
                <a16:creationId xmlns:a16="http://schemas.microsoft.com/office/drawing/2014/main" xmlns="" id="{4BFD238B-BBEB-2BA7-3D64-E948AF5C23A7}"/>
              </a:ext>
            </a:extLst>
          </p:cNvPr>
          <p:cNvSpPr txBox="1">
            <a:spLocks noChangeArrowheads="1"/>
          </p:cNvSpPr>
          <p:nvPr/>
        </p:nvSpPr>
        <p:spPr bwMode="gray">
          <a:xfrm>
            <a:off x="611560" y="620688"/>
            <a:ext cx="7696200" cy="563563"/>
          </a:xfrm>
          <a:prstGeom prst="rect">
            <a:avLst/>
          </a:prstGeom>
          <a:noFill/>
          <a:ln w="9525">
            <a:noFill/>
            <a:miter lim="800000"/>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rgbClr val="2E6272"/>
                </a:solidFill>
                <a:effectLst/>
                <a:uLnTx/>
                <a:uFillTx/>
                <a:latin typeface="Verdana"/>
                <a:ea typeface="+mj-ea"/>
                <a:cs typeface="+mj-cs"/>
              </a:rPr>
              <a:t>项目</a:t>
            </a:r>
            <a:r>
              <a:rPr kumimoji="0" lang="en-US" altLang="zh-CN" sz="3200" b="1" i="0" u="none" strike="noStrike" kern="0" cap="none" spc="0" normalizeH="0" baseline="0" noProof="0" dirty="0">
                <a:ln>
                  <a:noFill/>
                </a:ln>
                <a:solidFill>
                  <a:srgbClr val="2E6272"/>
                </a:solidFill>
                <a:effectLst/>
                <a:uLnTx/>
                <a:uFillTx/>
                <a:latin typeface="Verdana"/>
                <a:ea typeface="+mj-ea"/>
                <a:cs typeface="+mj-cs"/>
              </a:rPr>
              <a:t>4</a:t>
            </a:r>
            <a:endParaRPr kumimoji="0" lang="en-US" altLang="zh-CN" sz="3200" b="1" i="0" u="none" strike="noStrike" kern="0" cap="none" spc="0" normalizeH="0" baseline="0" noProof="0" dirty="0">
              <a:ln>
                <a:noFill/>
              </a:ln>
              <a:solidFill>
                <a:srgbClr val="2E6272"/>
              </a:solidFill>
              <a:effectLst/>
              <a:uLnTx/>
              <a:uFillTx/>
              <a:latin typeface="Verdana"/>
              <a:ea typeface="宋体" panose="02010600030101010101" pitchFamily="2" charset="-122"/>
              <a:cs typeface="+mj-cs"/>
            </a:endParaRPr>
          </a:p>
        </p:txBody>
      </p:sp>
      <p:pic>
        <p:nvPicPr>
          <p:cNvPr id="2" name="图片 1">
            <a:extLst>
              <a:ext uri="{FF2B5EF4-FFF2-40B4-BE49-F238E27FC236}">
                <a16:creationId xmlns:a16="http://schemas.microsoft.com/office/drawing/2014/main" xmlns="" id="{CE38D11B-B53A-FA3D-F649-409E45A81AD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2926" b="1447"/>
          <a:stretch/>
        </p:blipFill>
        <p:spPr bwMode="auto">
          <a:xfrm>
            <a:off x="899592" y="1185642"/>
            <a:ext cx="7471520" cy="5051670"/>
          </a:xfrm>
          <a:prstGeom prst="rect">
            <a:avLst/>
          </a:prstGeom>
          <a:ln>
            <a:noFill/>
          </a:ln>
          <a:extLst>
            <a:ext uri="{53640926-AAD7-44D8-BBD7-CCE9431645EC}">
              <a14:shadowObscured xmlns:a14="http://schemas.microsoft.com/office/drawing/2010/main"/>
            </a:ext>
          </a:extLst>
        </p:spPr>
      </p:pic>
      <p:sp>
        <p:nvSpPr>
          <p:cNvPr id="6" name="文本框 5">
            <a:extLst>
              <a:ext uri="{FF2B5EF4-FFF2-40B4-BE49-F238E27FC236}">
                <a16:creationId xmlns:a16="http://schemas.microsoft.com/office/drawing/2014/main" xmlns="" id="{2AE4FECE-F64C-D243-2772-DC34DF88B19F}"/>
              </a:ext>
            </a:extLst>
          </p:cNvPr>
          <p:cNvSpPr txBox="1"/>
          <p:nvPr/>
        </p:nvSpPr>
        <p:spPr>
          <a:xfrm>
            <a:off x="2346631" y="6237312"/>
            <a:ext cx="4577442"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4-3-1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实操样题</a:t>
            </a:r>
          </a:p>
        </p:txBody>
      </p:sp>
    </p:spTree>
    <p:extLst>
      <p:ext uri="{BB962C8B-B14F-4D97-AF65-F5344CB8AC3E}">
        <p14:creationId xmlns:p14="http://schemas.microsoft.com/office/powerpoint/2010/main" val="21441382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a:extLst>
              <a:ext uri="{FF2B5EF4-FFF2-40B4-BE49-F238E27FC236}">
                <a16:creationId xmlns:a16="http://schemas.microsoft.com/office/drawing/2014/main" xmlns="" id="{EA472AB5-2415-003F-7135-16F7835CA951}"/>
              </a:ext>
            </a:extLst>
          </p:cNvPr>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数控编程</a:t>
            </a:r>
            <a:endPar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endParaRPr>
          </a:p>
        </p:txBody>
      </p:sp>
      <p:sp>
        <p:nvSpPr>
          <p:cNvPr id="5" name="Rectangle 2">
            <a:extLst>
              <a:ext uri="{FF2B5EF4-FFF2-40B4-BE49-F238E27FC236}">
                <a16:creationId xmlns:a16="http://schemas.microsoft.com/office/drawing/2014/main" xmlns="" id="{4BFD238B-BBEB-2BA7-3D64-E948AF5C23A7}"/>
              </a:ext>
            </a:extLst>
          </p:cNvPr>
          <p:cNvSpPr txBox="1">
            <a:spLocks noChangeArrowheads="1"/>
          </p:cNvSpPr>
          <p:nvPr/>
        </p:nvSpPr>
        <p:spPr bwMode="gray">
          <a:xfrm>
            <a:off x="611560" y="620688"/>
            <a:ext cx="7696200" cy="563563"/>
          </a:xfrm>
          <a:prstGeom prst="rect">
            <a:avLst/>
          </a:prstGeom>
          <a:noFill/>
          <a:ln w="9525">
            <a:noFill/>
            <a:miter lim="800000"/>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rgbClr val="2E6272"/>
                </a:solidFill>
                <a:effectLst/>
                <a:uLnTx/>
                <a:uFillTx/>
                <a:latin typeface="Verdana"/>
                <a:ea typeface="+mj-ea"/>
                <a:cs typeface="+mj-cs"/>
              </a:rPr>
              <a:t>项目</a:t>
            </a:r>
            <a:r>
              <a:rPr kumimoji="0" lang="en-US" altLang="zh-CN" sz="3200" b="1" i="0" u="none" strike="noStrike" kern="0" cap="none" spc="0" normalizeH="0" baseline="0" noProof="0" dirty="0">
                <a:ln>
                  <a:noFill/>
                </a:ln>
                <a:solidFill>
                  <a:srgbClr val="2E6272"/>
                </a:solidFill>
                <a:effectLst/>
                <a:uLnTx/>
                <a:uFillTx/>
                <a:latin typeface="Verdana"/>
                <a:ea typeface="+mj-ea"/>
                <a:cs typeface="+mj-cs"/>
              </a:rPr>
              <a:t>4</a:t>
            </a:r>
            <a:endParaRPr kumimoji="0" lang="en-US" altLang="zh-CN" sz="3200" b="1" i="0" u="none" strike="noStrike" kern="0" cap="none" spc="0" normalizeH="0" baseline="0" noProof="0" dirty="0">
              <a:ln>
                <a:noFill/>
              </a:ln>
              <a:solidFill>
                <a:srgbClr val="2E6272"/>
              </a:solidFill>
              <a:effectLst/>
              <a:uLnTx/>
              <a:uFillTx/>
              <a:latin typeface="Verdana"/>
              <a:ea typeface="宋体" panose="02010600030101010101" pitchFamily="2" charset="-122"/>
              <a:cs typeface="+mj-cs"/>
            </a:endParaRPr>
          </a:p>
        </p:txBody>
      </p:sp>
      <p:sp>
        <p:nvSpPr>
          <p:cNvPr id="3" name="文本框 2">
            <a:extLst>
              <a:ext uri="{FF2B5EF4-FFF2-40B4-BE49-F238E27FC236}">
                <a16:creationId xmlns:a16="http://schemas.microsoft.com/office/drawing/2014/main" xmlns="" id="{2092FA05-6BDB-76BD-D300-CF0330FC99E2}"/>
              </a:ext>
            </a:extLst>
          </p:cNvPr>
          <p:cNvSpPr txBox="1"/>
          <p:nvPr/>
        </p:nvSpPr>
        <p:spPr>
          <a:xfrm>
            <a:off x="319200" y="1250967"/>
            <a:ext cx="8280920" cy="1661993"/>
          </a:xfrm>
          <a:prstGeom prst="rect">
            <a:avLst/>
          </a:prstGeom>
          <a:noFill/>
        </p:spPr>
        <p:txBody>
          <a:bodyPr wrap="square">
            <a:spAutoFit/>
          </a:bodyPr>
          <a:lstStyle/>
          <a:p>
            <a:pPr algn="just">
              <a:lnSpc>
                <a:spcPct val="150000"/>
              </a:lnSpc>
            </a:pPr>
            <a:r>
              <a:rPr lang="en-US" altLang="zh-CN" sz="3200" b="1" kern="100" dirty="0" smtClean="0">
                <a:effectLst/>
                <a:latin typeface="Calibri" panose="020F0502020204030204" pitchFamily="34" charset="0"/>
                <a:ea typeface="宋体" panose="02010600030101010101" pitchFamily="2" charset="-122"/>
                <a:cs typeface="Times New Roman" panose="02020603050405020304" pitchFamily="18" charset="0"/>
              </a:rPr>
              <a:t>4.2</a:t>
            </a:r>
            <a:r>
              <a:rPr lang="en-US" altLang="zh-CN" sz="3200" b="1" kern="100" dirty="0" smtClean="0">
                <a:latin typeface="Calibri" panose="020F0502020204030204" pitchFamily="34" charset="0"/>
                <a:ea typeface="宋体" panose="02010600030101010101" pitchFamily="2" charset="-122"/>
                <a:cs typeface="Times New Roman" panose="02020603050405020304" pitchFamily="18" charset="0"/>
              </a:rPr>
              <a:t>.2 </a:t>
            </a:r>
            <a:r>
              <a:rPr lang="zh-CN" altLang="zh-CN" sz="3200" b="1" kern="100" dirty="0" smtClean="0">
                <a:effectLst/>
                <a:latin typeface="Calibri" panose="020F0502020204030204" pitchFamily="34" charset="0"/>
                <a:ea typeface="宋体" panose="02010600030101010101" pitchFamily="2" charset="-122"/>
                <a:cs typeface="Times New Roman" panose="02020603050405020304" pitchFamily="18" charset="0"/>
              </a:rPr>
              <a:t>平面</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铣削加工工艺选择</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根据广州数控</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990MA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数铣加工中心（不带刀库）的加工设备的具体情况，列举孔加工的加工铣削加工工艺。</a:t>
            </a:r>
          </a:p>
        </p:txBody>
      </p:sp>
      <mc:AlternateContent xmlns:mc="http://schemas.openxmlformats.org/markup-compatibility/2006" xmlns:a14="http://schemas.microsoft.com/office/drawing/2010/main">
        <mc:Choice Requires="a14">
          <p:graphicFrame>
            <p:nvGraphicFramePr>
              <p:cNvPr id="6" name="表格 5">
                <a:extLst>
                  <a:ext uri="{FF2B5EF4-FFF2-40B4-BE49-F238E27FC236}">
                    <a16:creationId xmlns:a16="http://schemas.microsoft.com/office/drawing/2014/main" xmlns="" id="{D78FA048-A239-A4D1-993B-C4890A09B308}"/>
                  </a:ext>
                </a:extLst>
              </p:cNvPr>
              <p:cNvGraphicFramePr>
                <a:graphicFrameLocks noGrp="1"/>
              </p:cNvGraphicFramePr>
              <p:nvPr>
                <p:extLst>
                  <p:ext uri="{D42A27DB-BD31-4B8C-83A1-F6EECF244321}">
                    <p14:modId xmlns:p14="http://schemas.microsoft.com/office/powerpoint/2010/main" val="128123519"/>
                  </p:ext>
                </p:extLst>
              </p:nvPr>
            </p:nvGraphicFramePr>
            <p:xfrm>
              <a:off x="580926" y="2927225"/>
              <a:ext cx="7956742" cy="1880275"/>
            </p:xfrm>
            <a:graphic>
              <a:graphicData uri="http://schemas.openxmlformats.org/drawingml/2006/table">
                <a:tbl>
                  <a:tblPr firstRow="1" firstCol="1" bandRow="1">
                    <a:tableStyleId>{5C22544A-7EE6-4342-B048-85BDC9FD1C3A}</a:tableStyleId>
                  </a:tblPr>
                  <a:tblGrid>
                    <a:gridCol w="2185207">
                      <a:extLst>
                        <a:ext uri="{9D8B030D-6E8A-4147-A177-3AD203B41FA5}">
                          <a16:colId xmlns:a16="http://schemas.microsoft.com/office/drawing/2014/main" xmlns="" val="4130335218"/>
                        </a:ext>
                      </a:extLst>
                    </a:gridCol>
                    <a:gridCol w="1332214">
                      <a:extLst>
                        <a:ext uri="{9D8B030D-6E8A-4147-A177-3AD203B41FA5}">
                          <a16:colId xmlns:a16="http://schemas.microsoft.com/office/drawing/2014/main" xmlns="" val="970365210"/>
                        </a:ext>
                      </a:extLst>
                    </a:gridCol>
                    <a:gridCol w="1331170">
                      <a:extLst>
                        <a:ext uri="{9D8B030D-6E8A-4147-A177-3AD203B41FA5}">
                          <a16:colId xmlns:a16="http://schemas.microsoft.com/office/drawing/2014/main" xmlns="" val="2241825974"/>
                        </a:ext>
                      </a:extLst>
                    </a:gridCol>
                    <a:gridCol w="1628725">
                      <a:extLst>
                        <a:ext uri="{9D8B030D-6E8A-4147-A177-3AD203B41FA5}">
                          <a16:colId xmlns:a16="http://schemas.microsoft.com/office/drawing/2014/main" xmlns="" val="2293247907"/>
                        </a:ext>
                      </a:extLst>
                    </a:gridCol>
                    <a:gridCol w="1479426">
                      <a:extLst>
                        <a:ext uri="{9D8B030D-6E8A-4147-A177-3AD203B41FA5}">
                          <a16:colId xmlns:a16="http://schemas.microsoft.com/office/drawing/2014/main" xmlns="" val="1148913578"/>
                        </a:ext>
                      </a:extLst>
                    </a:gridCol>
                  </a:tblGrid>
                  <a:tr h="527214">
                    <a:tc>
                      <a:txBody>
                        <a:bodyPr/>
                        <a:lstStyle/>
                        <a:p>
                          <a:pPr algn="ctr"/>
                          <a:r>
                            <a:rPr lang="zh-CN" sz="1700" kern="100">
                              <a:effectLst/>
                            </a:rPr>
                            <a:t>加工步骤</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选用工序</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加工刀具</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主轴转速（</a:t>
                          </a:r>
                          <a:r>
                            <a:rPr lang="en-US" sz="1700" kern="100">
                              <a:effectLst/>
                            </a:rPr>
                            <a:t>r/m</a:t>
                          </a:r>
                          <a:r>
                            <a:rPr lang="zh-CN" sz="1700" kern="100">
                              <a:effectLst/>
                            </a:rPr>
                            <a:t>）</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进给率</a:t>
                          </a:r>
                          <a:r>
                            <a:rPr lang="en-US" sz="1700" kern="100">
                              <a:effectLst/>
                            </a:rPr>
                            <a:t>(mm/m)</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extLst>
                      <a:ext uri="{0D108BD9-81ED-4DB2-BD59-A6C34878D82A}">
                        <a16:rowId xmlns:a16="http://schemas.microsoft.com/office/drawing/2014/main" xmlns="" val="822036429"/>
                      </a:ext>
                    </a:extLst>
                  </a:tr>
                  <a:tr h="263607">
                    <a:tc>
                      <a:txBody>
                        <a:bodyPr/>
                        <a:lstStyle/>
                        <a:p>
                          <a:pPr algn="ctr"/>
                          <a:r>
                            <a:rPr lang="zh-CN" sz="1700" kern="100">
                              <a:effectLst/>
                            </a:rPr>
                            <a:t>钻中心孔</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钻中心孔</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中心钻</a:t>
                          </a:r>
                          <a:r>
                            <a:rPr lang="en-US" sz="1700" kern="100">
                              <a:effectLst/>
                            </a:rPr>
                            <a:t>6</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en-US" sz="1700" kern="100">
                              <a:effectLst/>
                            </a:rPr>
                            <a:t>2000</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en-US" sz="1700" kern="100">
                              <a:effectLst/>
                            </a:rPr>
                            <a:t>200</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extLst>
                      <a:ext uri="{0D108BD9-81ED-4DB2-BD59-A6C34878D82A}">
                        <a16:rowId xmlns:a16="http://schemas.microsoft.com/office/drawing/2014/main" xmlns="" val="1319313273"/>
                      </a:ext>
                    </a:extLst>
                  </a:tr>
                  <a:tr h="263607">
                    <a:tc>
                      <a:txBody>
                        <a:bodyPr/>
                        <a:lstStyle/>
                        <a:p>
                          <a:pPr algn="ctr"/>
                          <a:r>
                            <a:rPr lang="zh-CN" sz="1700" kern="100">
                              <a:effectLst/>
                            </a:rPr>
                            <a:t>钻</a:t>
                          </a:r>
                          <a14:m>
                            <m:oMath xmlns:m="http://schemas.openxmlformats.org/officeDocument/2006/math">
                              <m:r>
                                <a:rPr lang="en-US" sz="1700" kern="100">
                                  <a:effectLst/>
                                  <a:latin typeface="Cambria Math" panose="02040503050406030204" pitchFamily="18" charset="0"/>
                                </a:rPr>
                                <m:t>2×∅8</m:t>
                              </m:r>
                              <m:r>
                                <a:rPr lang="en-US" sz="1700" kern="100">
                                  <a:effectLst/>
                                  <a:latin typeface="Cambria Math" panose="02040503050406030204" pitchFamily="18" charset="0"/>
                                </a:rPr>
                                <m:t>𝐻</m:t>
                              </m:r>
                              <m:r>
                                <a:rPr lang="en-US" sz="1700" kern="100">
                                  <a:effectLst/>
                                  <a:latin typeface="Cambria Math" panose="02040503050406030204" pitchFamily="18" charset="0"/>
                                </a:rPr>
                                <m:t>7</m:t>
                              </m:r>
                            </m:oMath>
                          </a14:m>
                          <a:r>
                            <a:rPr lang="zh-CN" sz="1700" kern="100">
                              <a:effectLst/>
                            </a:rPr>
                            <a:t>通孔</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钻孔</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麻花钻</a:t>
                          </a:r>
                          <a:r>
                            <a:rPr lang="en-US" sz="1700" kern="100">
                              <a:effectLst/>
                            </a:rPr>
                            <a:t>8</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en-US" sz="1700" kern="100">
                              <a:effectLst/>
                            </a:rPr>
                            <a:t>800</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en-US" sz="1700" kern="100">
                              <a:effectLst/>
                            </a:rPr>
                            <a:t>80</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extLst>
                      <a:ext uri="{0D108BD9-81ED-4DB2-BD59-A6C34878D82A}">
                        <a16:rowId xmlns:a16="http://schemas.microsoft.com/office/drawing/2014/main" xmlns="" val="331340888"/>
                      </a:ext>
                    </a:extLst>
                  </a:tr>
                  <a:tr h="395697">
                    <a:tc>
                      <a:txBody>
                        <a:bodyPr/>
                        <a:lstStyle/>
                        <a:p>
                          <a:pPr algn="ctr"/>
                          <a:r>
                            <a:rPr lang="zh-CN" sz="1700" kern="100">
                              <a:effectLst/>
                            </a:rPr>
                            <a:t>钻</a:t>
                          </a:r>
                          <a:r>
                            <a:rPr lang="en-US" sz="1700" kern="100">
                              <a:effectLst/>
                            </a:rPr>
                            <a:t>2</a:t>
                          </a:r>
                          <a:r>
                            <a:rPr lang="zh-CN" sz="1700" kern="100">
                              <a:effectLst/>
                            </a:rPr>
                            <a:t>×</a:t>
                          </a:r>
                          <a:r>
                            <a:rPr lang="en-US" sz="1700" kern="100">
                              <a:effectLst/>
                            </a:rPr>
                            <a:t>M8</a:t>
                          </a:r>
                          <a:r>
                            <a:rPr lang="zh-CN" sz="1700" kern="100">
                              <a:effectLst/>
                            </a:rPr>
                            <a:t>螺纹底孔</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钻孔</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麻花钻</a:t>
                          </a:r>
                          <a:r>
                            <a:rPr lang="en-US" sz="1700" kern="100">
                              <a:effectLst/>
                            </a:rPr>
                            <a:t>4.9</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en-US" sz="1700" kern="100">
                              <a:effectLst/>
                            </a:rPr>
                            <a:t>800</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en-US" sz="1700" kern="100">
                              <a:effectLst/>
                            </a:rPr>
                            <a:t>80</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extLst>
                      <a:ext uri="{0D108BD9-81ED-4DB2-BD59-A6C34878D82A}">
                        <a16:rowId xmlns:a16="http://schemas.microsoft.com/office/drawing/2014/main" xmlns="" val="2319310301"/>
                      </a:ext>
                    </a:extLst>
                  </a:tr>
                  <a:tr h="430150">
                    <a:tc>
                      <a:txBody>
                        <a:bodyPr/>
                        <a:lstStyle/>
                        <a:p>
                          <a:pPr algn="ctr"/>
                          <a:r>
                            <a:rPr lang="en-US" sz="1700" kern="100">
                              <a:effectLst/>
                            </a:rPr>
                            <a:t>2</a:t>
                          </a:r>
                          <a:r>
                            <a:rPr lang="zh-CN" sz="1700" kern="100">
                              <a:effectLst/>
                            </a:rPr>
                            <a:t>×</a:t>
                          </a:r>
                          <a:r>
                            <a:rPr lang="en-US" sz="1700" kern="100">
                              <a:effectLst/>
                            </a:rPr>
                            <a:t>M8</a:t>
                          </a:r>
                          <a:r>
                            <a:rPr lang="zh-CN" sz="1700" kern="100">
                              <a:effectLst/>
                            </a:rPr>
                            <a:t>螺纹的攻丝</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攻丝</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丝锥</a:t>
                          </a:r>
                          <a:r>
                            <a:rPr lang="en-US" sz="1700" kern="100">
                              <a:effectLst/>
                            </a:rPr>
                            <a:t>8</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en-US" sz="1700" kern="100">
                              <a:effectLst/>
                            </a:rPr>
                            <a:t>500</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en-US" sz="1700" kern="100" dirty="0">
                              <a:effectLst/>
                            </a:rPr>
                            <a:t>500</a:t>
                          </a:r>
                          <a:endParaRPr lang="zh-CN" sz="17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extLst>
                      <a:ext uri="{0D108BD9-81ED-4DB2-BD59-A6C34878D82A}">
                        <a16:rowId xmlns:a16="http://schemas.microsoft.com/office/drawing/2014/main" xmlns="" val="4102092034"/>
                      </a:ext>
                    </a:extLst>
                  </a:tr>
                </a:tbl>
              </a:graphicData>
            </a:graphic>
          </p:graphicFrame>
        </mc:Choice>
        <mc:Fallback xmlns="">
          <p:graphicFrame>
            <p:nvGraphicFramePr>
              <p:cNvPr id="6" name="表格 5">
                <a:extLst>
                  <a:ext uri="{FF2B5EF4-FFF2-40B4-BE49-F238E27FC236}">
                    <a16:creationId xmlns:a16="http://schemas.microsoft.com/office/drawing/2014/main" id="{D78FA048-A239-A4D1-993B-C4890A09B308}"/>
                  </a:ext>
                </a:extLst>
              </p:cNvPr>
              <p:cNvGraphicFramePr>
                <a:graphicFrameLocks noGrp="1"/>
              </p:cNvGraphicFramePr>
              <p:nvPr>
                <p:extLst>
                  <p:ext uri="{D42A27DB-BD31-4B8C-83A1-F6EECF244321}">
                    <p14:modId xmlns:p14="http://schemas.microsoft.com/office/powerpoint/2010/main" val="128123519"/>
                  </p:ext>
                </p:extLst>
              </p:nvPr>
            </p:nvGraphicFramePr>
            <p:xfrm>
              <a:off x="580926" y="2927225"/>
              <a:ext cx="7956742" cy="1880275"/>
            </p:xfrm>
            <a:graphic>
              <a:graphicData uri="http://schemas.openxmlformats.org/drawingml/2006/table">
                <a:tbl>
                  <a:tblPr firstRow="1" firstCol="1" bandRow="1">
                    <a:tableStyleId>{5C22544A-7EE6-4342-B048-85BDC9FD1C3A}</a:tableStyleId>
                  </a:tblPr>
                  <a:tblGrid>
                    <a:gridCol w="2185207">
                      <a:extLst>
                        <a:ext uri="{9D8B030D-6E8A-4147-A177-3AD203B41FA5}">
                          <a16:colId xmlns:a16="http://schemas.microsoft.com/office/drawing/2014/main" val="4130335218"/>
                        </a:ext>
                      </a:extLst>
                    </a:gridCol>
                    <a:gridCol w="1332214">
                      <a:extLst>
                        <a:ext uri="{9D8B030D-6E8A-4147-A177-3AD203B41FA5}">
                          <a16:colId xmlns:a16="http://schemas.microsoft.com/office/drawing/2014/main" val="970365210"/>
                        </a:ext>
                      </a:extLst>
                    </a:gridCol>
                    <a:gridCol w="1331170">
                      <a:extLst>
                        <a:ext uri="{9D8B030D-6E8A-4147-A177-3AD203B41FA5}">
                          <a16:colId xmlns:a16="http://schemas.microsoft.com/office/drawing/2014/main" val="2241825974"/>
                        </a:ext>
                      </a:extLst>
                    </a:gridCol>
                    <a:gridCol w="1628725">
                      <a:extLst>
                        <a:ext uri="{9D8B030D-6E8A-4147-A177-3AD203B41FA5}">
                          <a16:colId xmlns:a16="http://schemas.microsoft.com/office/drawing/2014/main" val="2293247907"/>
                        </a:ext>
                      </a:extLst>
                    </a:gridCol>
                    <a:gridCol w="1479426">
                      <a:extLst>
                        <a:ext uri="{9D8B030D-6E8A-4147-A177-3AD203B41FA5}">
                          <a16:colId xmlns:a16="http://schemas.microsoft.com/office/drawing/2014/main" val="1148913578"/>
                        </a:ext>
                      </a:extLst>
                    </a:gridCol>
                  </a:tblGrid>
                  <a:tr h="527214">
                    <a:tc>
                      <a:txBody>
                        <a:bodyPr/>
                        <a:lstStyle/>
                        <a:p>
                          <a:pPr algn="ctr"/>
                          <a:r>
                            <a:rPr lang="zh-CN" sz="1700" kern="100">
                              <a:effectLst/>
                            </a:rPr>
                            <a:t>加工步骤</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选用工序</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加工刀具</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主轴转速（</a:t>
                          </a:r>
                          <a:r>
                            <a:rPr lang="en-US" sz="1700" kern="100">
                              <a:effectLst/>
                            </a:rPr>
                            <a:t>r/m</a:t>
                          </a:r>
                          <a:r>
                            <a:rPr lang="zh-CN" sz="1700" kern="100">
                              <a:effectLst/>
                            </a:rPr>
                            <a:t>）</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进给率</a:t>
                          </a:r>
                          <a:r>
                            <a:rPr lang="en-US" sz="1700" kern="100">
                              <a:effectLst/>
                            </a:rPr>
                            <a:t>(mm/m)</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extLst>
                      <a:ext uri="{0D108BD9-81ED-4DB2-BD59-A6C34878D82A}">
                        <a16:rowId xmlns:a16="http://schemas.microsoft.com/office/drawing/2014/main" val="822036429"/>
                      </a:ext>
                    </a:extLst>
                  </a:tr>
                  <a:tr h="263607">
                    <a:tc>
                      <a:txBody>
                        <a:bodyPr/>
                        <a:lstStyle/>
                        <a:p>
                          <a:pPr algn="ctr"/>
                          <a:r>
                            <a:rPr lang="zh-CN" sz="1700" kern="100">
                              <a:effectLst/>
                            </a:rPr>
                            <a:t>钻中心孔</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钻中心孔</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中心钻</a:t>
                          </a:r>
                          <a:r>
                            <a:rPr lang="en-US" sz="1700" kern="100">
                              <a:effectLst/>
                            </a:rPr>
                            <a:t>6</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en-US" sz="1700" kern="100">
                              <a:effectLst/>
                            </a:rPr>
                            <a:t>2000</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en-US" sz="1700" kern="100">
                              <a:effectLst/>
                            </a:rPr>
                            <a:t>200</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extLst>
                      <a:ext uri="{0D108BD9-81ED-4DB2-BD59-A6C34878D82A}">
                        <a16:rowId xmlns:a16="http://schemas.microsoft.com/office/drawing/2014/main" val="1319313273"/>
                      </a:ext>
                    </a:extLst>
                  </a:tr>
                  <a:tr h="263607">
                    <a:tc>
                      <a:txBody>
                        <a:bodyPr/>
                        <a:lstStyle/>
                        <a:p>
                          <a:endParaRPr lang="zh-CN"/>
                        </a:p>
                      </a:txBody>
                      <a:tcPr marL="112758" marR="112758" marT="0" marB="0" anchor="ctr">
                        <a:blipFill>
                          <a:blip r:embed="rId2"/>
                          <a:stretch>
                            <a:fillRect l="-279" t="-325581" r="-264903" b="-332558"/>
                          </a:stretch>
                        </a:blipFill>
                      </a:tcPr>
                    </a:tc>
                    <a:tc>
                      <a:txBody>
                        <a:bodyPr/>
                        <a:lstStyle/>
                        <a:p>
                          <a:pPr algn="ctr"/>
                          <a:r>
                            <a:rPr lang="zh-CN" sz="1700" kern="100">
                              <a:effectLst/>
                            </a:rPr>
                            <a:t>钻孔</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麻花钻</a:t>
                          </a:r>
                          <a:r>
                            <a:rPr lang="en-US" sz="1700" kern="100">
                              <a:effectLst/>
                            </a:rPr>
                            <a:t>8</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en-US" sz="1700" kern="100">
                              <a:effectLst/>
                            </a:rPr>
                            <a:t>800</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en-US" sz="1700" kern="100">
                              <a:effectLst/>
                            </a:rPr>
                            <a:t>80</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extLst>
                      <a:ext uri="{0D108BD9-81ED-4DB2-BD59-A6C34878D82A}">
                        <a16:rowId xmlns:a16="http://schemas.microsoft.com/office/drawing/2014/main" val="331340888"/>
                      </a:ext>
                    </a:extLst>
                  </a:tr>
                  <a:tr h="395697">
                    <a:tc>
                      <a:txBody>
                        <a:bodyPr/>
                        <a:lstStyle/>
                        <a:p>
                          <a:pPr algn="ctr"/>
                          <a:r>
                            <a:rPr lang="zh-CN" sz="1700" kern="100">
                              <a:effectLst/>
                            </a:rPr>
                            <a:t>钻</a:t>
                          </a:r>
                          <a:r>
                            <a:rPr lang="en-US" sz="1700" kern="100">
                              <a:effectLst/>
                            </a:rPr>
                            <a:t>2</a:t>
                          </a:r>
                          <a:r>
                            <a:rPr lang="zh-CN" sz="1700" kern="100">
                              <a:effectLst/>
                            </a:rPr>
                            <a:t>×</a:t>
                          </a:r>
                          <a:r>
                            <a:rPr lang="en-US" sz="1700" kern="100">
                              <a:effectLst/>
                            </a:rPr>
                            <a:t>M8</a:t>
                          </a:r>
                          <a:r>
                            <a:rPr lang="zh-CN" sz="1700" kern="100">
                              <a:effectLst/>
                            </a:rPr>
                            <a:t>螺纹底孔</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钻孔</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麻花钻</a:t>
                          </a:r>
                          <a:r>
                            <a:rPr lang="en-US" sz="1700" kern="100">
                              <a:effectLst/>
                            </a:rPr>
                            <a:t>4.9</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en-US" sz="1700" kern="100">
                              <a:effectLst/>
                            </a:rPr>
                            <a:t>800</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en-US" sz="1700" kern="100">
                              <a:effectLst/>
                            </a:rPr>
                            <a:t>80</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extLst>
                      <a:ext uri="{0D108BD9-81ED-4DB2-BD59-A6C34878D82A}">
                        <a16:rowId xmlns:a16="http://schemas.microsoft.com/office/drawing/2014/main" val="2319310301"/>
                      </a:ext>
                    </a:extLst>
                  </a:tr>
                  <a:tr h="430150">
                    <a:tc>
                      <a:txBody>
                        <a:bodyPr/>
                        <a:lstStyle/>
                        <a:p>
                          <a:pPr algn="ctr"/>
                          <a:r>
                            <a:rPr lang="en-US" sz="1700" kern="100">
                              <a:effectLst/>
                            </a:rPr>
                            <a:t>2</a:t>
                          </a:r>
                          <a:r>
                            <a:rPr lang="zh-CN" sz="1700" kern="100">
                              <a:effectLst/>
                            </a:rPr>
                            <a:t>×</a:t>
                          </a:r>
                          <a:r>
                            <a:rPr lang="en-US" sz="1700" kern="100">
                              <a:effectLst/>
                            </a:rPr>
                            <a:t>M8</a:t>
                          </a:r>
                          <a:r>
                            <a:rPr lang="zh-CN" sz="1700" kern="100">
                              <a:effectLst/>
                            </a:rPr>
                            <a:t>螺纹的攻丝</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攻丝</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zh-CN" sz="1700" kern="100">
                              <a:effectLst/>
                            </a:rPr>
                            <a:t>丝锥</a:t>
                          </a:r>
                          <a:r>
                            <a:rPr lang="en-US" sz="1700" kern="100">
                              <a:effectLst/>
                            </a:rPr>
                            <a:t>8</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en-US" sz="1700" kern="100">
                              <a:effectLst/>
                            </a:rPr>
                            <a:t>500</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tc>
                      <a:txBody>
                        <a:bodyPr/>
                        <a:lstStyle/>
                        <a:p>
                          <a:pPr algn="ctr"/>
                          <a:r>
                            <a:rPr lang="en-US" sz="1700" kern="100" dirty="0">
                              <a:effectLst/>
                            </a:rPr>
                            <a:t>500</a:t>
                          </a:r>
                          <a:endParaRPr lang="zh-CN" sz="17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112758" marR="112758" marT="0" marB="0" anchor="ctr"/>
                    </a:tc>
                    <a:extLst>
                      <a:ext uri="{0D108BD9-81ED-4DB2-BD59-A6C34878D82A}">
                        <a16:rowId xmlns:a16="http://schemas.microsoft.com/office/drawing/2014/main" val="4102092034"/>
                      </a:ext>
                    </a:extLst>
                  </a:tr>
                </a:tbl>
              </a:graphicData>
            </a:graphic>
          </p:graphicFrame>
        </mc:Fallback>
      </mc:AlternateContent>
      <p:sp>
        <p:nvSpPr>
          <p:cNvPr id="8" name="文本框 7">
            <a:extLst>
              <a:ext uri="{FF2B5EF4-FFF2-40B4-BE49-F238E27FC236}">
                <a16:creationId xmlns:a16="http://schemas.microsoft.com/office/drawing/2014/main" xmlns="" id="{9A41846C-DEA6-DEA4-E0DE-BCA2D1969238}"/>
              </a:ext>
            </a:extLst>
          </p:cNvPr>
          <p:cNvSpPr txBox="1"/>
          <p:nvPr/>
        </p:nvSpPr>
        <p:spPr>
          <a:xfrm>
            <a:off x="3940144" y="4881654"/>
            <a:ext cx="4577442"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2-1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加工工艺</a:t>
            </a:r>
            <a:endParaRPr lang="zh-CN" altLang="en-US" dirty="0"/>
          </a:p>
        </p:txBody>
      </p:sp>
      <mc:AlternateContent xmlns:mc="http://schemas.openxmlformats.org/markup-compatibility/2006" xmlns:a14="http://schemas.microsoft.com/office/drawing/2010/main">
        <mc:Choice Requires="a14">
          <p:sp>
            <p:nvSpPr>
              <p:cNvPr id="10" name="文本框 9">
                <a:extLst>
                  <a:ext uri="{FF2B5EF4-FFF2-40B4-BE49-F238E27FC236}">
                    <a16:creationId xmlns:a16="http://schemas.microsoft.com/office/drawing/2014/main" xmlns="" id="{7592F761-8546-9CE4-83AC-2155572D6A3A}"/>
                  </a:ext>
                </a:extLst>
              </p:cNvPr>
              <p:cNvSpPr txBox="1"/>
              <p:nvPr/>
            </p:nvSpPr>
            <p:spPr>
              <a:xfrm>
                <a:off x="481289" y="5253353"/>
                <a:ext cx="7956741" cy="892552"/>
              </a:xfrm>
              <a:prstGeom prst="rect">
                <a:avLst/>
              </a:prstGeom>
              <a:noFill/>
            </p:spPr>
            <p:txBody>
              <a:bodyPr wrap="square">
                <a:spAutoFit/>
              </a:bodyPr>
              <a:lstStyle/>
              <a:p>
                <a:pPr indent="133350" algn="just">
                  <a:lnSpc>
                    <a:spcPct val="150000"/>
                  </a:lnSpc>
                </a:pPr>
                <a14:m>
                  <m:oMath xmlns:m="http://schemas.openxmlformats.org/officeDocument/2006/math">
                    <m:r>
                      <a:rPr lang="en-US" altLang="zh-CN" sz="1800" i="1" kern="100" smtClean="0">
                        <a:effectLst/>
                        <a:latin typeface="Cambria Math" panose="02040503050406030204" pitchFamily="18" charset="0"/>
                        <a:ea typeface="宋体" panose="02010600030101010101" pitchFamily="2" charset="-122"/>
                        <a:cs typeface="Times New Roman" panose="02020603050405020304" pitchFamily="18" charset="0"/>
                      </a:rPr>
                      <m:t>∅8</m:t>
                    </m:r>
                    <m:r>
                      <a:rPr lang="en-US" altLang="zh-CN" sz="1800" i="1" kern="100" smtClean="0">
                        <a:effectLst/>
                        <a:latin typeface="Cambria Math" panose="02040503050406030204" pitchFamily="18" charset="0"/>
                        <a:ea typeface="宋体" panose="02010600030101010101" pitchFamily="2" charset="-122"/>
                        <a:cs typeface="Times New Roman" panose="02020603050405020304" pitchFamily="18" charset="0"/>
                      </a:rPr>
                      <m:t>𝐻</m:t>
                    </m:r>
                    <m:r>
                      <a:rPr lang="en-US" altLang="zh-CN" sz="1800" i="1" kern="100" smtClean="0">
                        <a:effectLst/>
                        <a:latin typeface="Cambria Math" panose="02040503050406030204" pitchFamily="18" charset="0"/>
                        <a:ea typeface="宋体" panose="02010600030101010101" pitchFamily="2" charset="-122"/>
                        <a:cs typeface="Times New Roman" panose="02020603050405020304" pitchFamily="18" charset="0"/>
                      </a:rPr>
                      <m:t>7</m:t>
                    </m:r>
                  </m:oMath>
                </a14:m>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的公差为</a:t>
                </a:r>
                <a14:m>
                  <m:oMath xmlns:m="http://schemas.openxmlformats.org/officeDocument/2006/math">
                    <m:sSubSup>
                      <m:sSubSupPr>
                        <m:ctrlPr>
                          <a:rPr lang="zh-CN" altLang="zh-CN" sz="1800" i="1" kern="100">
                            <a:effectLst/>
                            <a:latin typeface="Cambria Math"/>
                            <a:ea typeface="Cambria Math" panose="02040503050406030204" pitchFamily="18" charset="0"/>
                            <a:cs typeface="Times New Roman" panose="02020603050405020304" pitchFamily="18" charset="0"/>
                          </a:rPr>
                        </m:ctrlPr>
                      </m:sSubSupPr>
                      <m:e>
                        <m:r>
                          <a:rPr lang="en-US" altLang="zh-CN" sz="1800" kern="100">
                            <a:effectLst/>
                            <a:latin typeface="Cambria Math" panose="02040503050406030204" pitchFamily="18" charset="0"/>
                            <a:ea typeface="宋体" panose="02010600030101010101" pitchFamily="2" charset="-122"/>
                            <a:cs typeface="Cambria Math" panose="02040503050406030204" pitchFamily="18" charset="0"/>
                          </a:rPr>
                          <m:t>∅</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8</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0</m:t>
                        </m:r>
                      </m:sub>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0.015</m:t>
                        </m:r>
                      </m:sup>
                    </m:sSubSup>
                  </m:oMath>
                </a14:m>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，因此我们选用</a:t>
                </a:r>
                <a14:m>
                  <m:oMath xmlns:m="http://schemas.openxmlformats.org/officeDocument/2006/math">
                    <m:r>
                      <a:rPr lang="en-US" altLang="zh-CN" sz="1800" kern="100">
                        <a:effectLst/>
                        <a:latin typeface="Cambria Math" panose="02040503050406030204" pitchFamily="18" charset="0"/>
                        <a:ea typeface="宋体" panose="02010600030101010101" pitchFamily="2" charset="-122"/>
                        <a:cs typeface="Cambria Math" panose="02040503050406030204" pitchFamily="18" charset="0"/>
                      </a:rPr>
                      <m:t>∅</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8</m:t>
                    </m:r>
                  </m:oMath>
                </a14:m>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型号麻花钻进行钻孔。</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M8</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为粗牙螺纹，底孔为</a:t>
                </a:r>
                <a14:m>
                  <m:oMath xmlns:m="http://schemas.openxmlformats.org/officeDocument/2006/math">
                    <m:r>
                      <a:rPr lang="en-US" altLang="zh-CN" sz="1800" kern="100">
                        <a:effectLst/>
                        <a:latin typeface="Cambria Math" panose="02040503050406030204" pitchFamily="18" charset="0"/>
                        <a:ea typeface="宋体" panose="02010600030101010101" pitchFamily="2" charset="-122"/>
                        <a:cs typeface="Cambria Math" panose="02040503050406030204" pitchFamily="18" charset="0"/>
                      </a:rPr>
                      <m:t>∅</m:t>
                    </m:r>
                  </m:oMath>
                </a14:m>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4.9</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，螺距为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p:txBody>
          </p:sp>
        </mc:Choice>
        <mc:Fallback xmlns="">
          <p:sp>
            <p:nvSpPr>
              <p:cNvPr id="10" name="文本框 9">
                <a:extLst>
                  <a:ext uri="{FF2B5EF4-FFF2-40B4-BE49-F238E27FC236}">
                    <a16:creationId xmlns:a16="http://schemas.microsoft.com/office/drawing/2014/main" id="{7592F761-8546-9CE4-83AC-2155572D6A3A}"/>
                  </a:ext>
                </a:extLst>
              </p:cNvPr>
              <p:cNvSpPr txBox="1">
                <a:spLocks noRot="1" noChangeAspect="1" noMove="1" noResize="1" noEditPoints="1" noAdjustHandles="1" noChangeArrowheads="1" noChangeShapeType="1" noTextEdit="1"/>
              </p:cNvSpPr>
              <p:nvPr/>
            </p:nvSpPr>
            <p:spPr>
              <a:xfrm>
                <a:off x="481289" y="5253353"/>
                <a:ext cx="7956741" cy="892552"/>
              </a:xfrm>
              <a:prstGeom prst="rect">
                <a:avLst/>
              </a:prstGeom>
              <a:blipFill>
                <a:blip r:embed="rId3"/>
                <a:stretch>
                  <a:fillRect l="-690" r="-613" b="-1095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780047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a:extLst>
              <a:ext uri="{FF2B5EF4-FFF2-40B4-BE49-F238E27FC236}">
                <a16:creationId xmlns:a16="http://schemas.microsoft.com/office/drawing/2014/main" xmlns="" id="{EA472AB5-2415-003F-7135-16F7835CA951}"/>
              </a:ext>
            </a:extLst>
          </p:cNvPr>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数控编程</a:t>
            </a:r>
            <a:endPar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endParaRPr>
          </a:p>
        </p:txBody>
      </p:sp>
      <p:sp>
        <p:nvSpPr>
          <p:cNvPr id="5" name="Rectangle 2">
            <a:extLst>
              <a:ext uri="{FF2B5EF4-FFF2-40B4-BE49-F238E27FC236}">
                <a16:creationId xmlns:a16="http://schemas.microsoft.com/office/drawing/2014/main" xmlns="" id="{4BFD238B-BBEB-2BA7-3D64-E948AF5C23A7}"/>
              </a:ext>
            </a:extLst>
          </p:cNvPr>
          <p:cNvSpPr txBox="1">
            <a:spLocks noChangeArrowheads="1"/>
          </p:cNvSpPr>
          <p:nvPr/>
        </p:nvSpPr>
        <p:spPr bwMode="gray">
          <a:xfrm>
            <a:off x="611560" y="620688"/>
            <a:ext cx="7696200" cy="563563"/>
          </a:xfrm>
          <a:prstGeom prst="rect">
            <a:avLst/>
          </a:prstGeom>
          <a:noFill/>
          <a:ln w="9525">
            <a:noFill/>
            <a:miter lim="800000"/>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rgbClr val="2E6272"/>
                </a:solidFill>
                <a:effectLst/>
                <a:uLnTx/>
                <a:uFillTx/>
                <a:latin typeface="Verdana"/>
                <a:ea typeface="+mj-ea"/>
                <a:cs typeface="+mj-cs"/>
              </a:rPr>
              <a:t>项目</a:t>
            </a:r>
            <a:r>
              <a:rPr kumimoji="0" lang="en-US" altLang="zh-CN" sz="3200" b="1" i="0" u="none" strike="noStrike" kern="0" cap="none" spc="0" normalizeH="0" baseline="0" noProof="0" dirty="0">
                <a:ln>
                  <a:noFill/>
                </a:ln>
                <a:solidFill>
                  <a:srgbClr val="2E6272"/>
                </a:solidFill>
                <a:effectLst/>
                <a:uLnTx/>
                <a:uFillTx/>
                <a:latin typeface="Verdana"/>
                <a:ea typeface="+mj-ea"/>
                <a:cs typeface="+mj-cs"/>
              </a:rPr>
              <a:t>4</a:t>
            </a:r>
            <a:endParaRPr kumimoji="0" lang="en-US" altLang="zh-CN" sz="3200" b="1" i="0" u="none" strike="noStrike" kern="0" cap="none" spc="0" normalizeH="0" baseline="0" noProof="0" dirty="0">
              <a:ln>
                <a:noFill/>
              </a:ln>
              <a:solidFill>
                <a:srgbClr val="2E6272"/>
              </a:solidFill>
              <a:effectLst/>
              <a:uLnTx/>
              <a:uFillTx/>
              <a:latin typeface="Verdana"/>
              <a:ea typeface="宋体" panose="02010600030101010101" pitchFamily="2" charset="-122"/>
              <a:cs typeface="+mj-cs"/>
            </a:endParaRPr>
          </a:p>
        </p:txBody>
      </p:sp>
      <p:sp>
        <p:nvSpPr>
          <p:cNvPr id="3" name="文本框 2">
            <a:extLst>
              <a:ext uri="{FF2B5EF4-FFF2-40B4-BE49-F238E27FC236}">
                <a16:creationId xmlns:a16="http://schemas.microsoft.com/office/drawing/2014/main" xmlns="" id="{5BF8B233-92BA-AD6F-034F-C5132E103045}"/>
              </a:ext>
            </a:extLst>
          </p:cNvPr>
          <p:cNvSpPr txBox="1"/>
          <p:nvPr/>
        </p:nvSpPr>
        <p:spPr>
          <a:xfrm>
            <a:off x="295385" y="1347058"/>
            <a:ext cx="4577442" cy="461665"/>
          </a:xfrm>
          <a:prstGeom prst="rect">
            <a:avLst/>
          </a:prstGeom>
          <a:noFill/>
        </p:spPr>
        <p:txBody>
          <a:bodyPr wrap="square">
            <a:spAutoFit/>
          </a:bodyPr>
          <a:lstStyle/>
          <a:p>
            <a:pPr algn="just"/>
            <a:r>
              <a:rPr lang="en-US" altLang="zh-CN" sz="2400" b="1" kern="100" dirty="0" smtClean="0">
                <a:effectLst/>
                <a:latin typeface="Calibri" panose="020F0502020204030204" pitchFamily="34" charset="0"/>
                <a:ea typeface="宋体" panose="02010600030101010101" pitchFamily="2" charset="-122"/>
                <a:cs typeface="Times New Roman" panose="02020603050405020304" pitchFamily="18" charset="0"/>
              </a:rPr>
              <a:t>4.2.3 </a:t>
            </a:r>
            <a:r>
              <a:rPr lang="zh-CN" altLang="zh-CN" sz="2400" b="1" kern="100" dirty="0">
                <a:effectLst/>
                <a:latin typeface="Calibri" panose="020F0502020204030204" pitchFamily="34" charset="0"/>
                <a:ea typeface="宋体" panose="02010600030101010101" pitchFamily="2" charset="-122"/>
                <a:cs typeface="Times New Roman" panose="02020603050405020304" pitchFamily="18" charset="0"/>
              </a:rPr>
              <a:t>编程工序的确定</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6" name="图片 5">
            <a:extLst>
              <a:ext uri="{FF2B5EF4-FFF2-40B4-BE49-F238E27FC236}">
                <a16:creationId xmlns:a16="http://schemas.microsoft.com/office/drawing/2014/main" xmlns="" id="{94D52B5D-D5DF-AD84-DE06-6164EB0A47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5533" y="1278591"/>
            <a:ext cx="2348915" cy="2482262"/>
          </a:xfrm>
          <a:prstGeom prst="rect">
            <a:avLst/>
          </a:prstGeom>
        </p:spPr>
      </p:pic>
      <p:sp>
        <p:nvSpPr>
          <p:cNvPr id="8" name="文本框 7">
            <a:extLst>
              <a:ext uri="{FF2B5EF4-FFF2-40B4-BE49-F238E27FC236}">
                <a16:creationId xmlns:a16="http://schemas.microsoft.com/office/drawing/2014/main" xmlns="" id="{CCB0FB7C-EFAB-BEB6-CB71-66802499C302}"/>
              </a:ext>
            </a:extLst>
          </p:cNvPr>
          <p:cNvSpPr txBox="1"/>
          <p:nvPr/>
        </p:nvSpPr>
        <p:spPr>
          <a:xfrm>
            <a:off x="5940152" y="3808154"/>
            <a:ext cx="3203848"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4-3-2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未加工孔</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面加工效果</a:t>
            </a:r>
            <a:r>
              <a:rPr lang="zh-CN" altLang="zh-CN" sz="1800" dirty="0">
                <a:effectLst/>
                <a:ea typeface="Calibri" panose="020F0502020204030204" pitchFamily="34" charset="0"/>
                <a:cs typeface="Times New Roman" panose="02020603050405020304" pitchFamily="18" charset="0"/>
              </a:rPr>
              <a:t> </a:t>
            </a:r>
            <a:endParaRPr lang="zh-CN" altLang="en-US" dirty="0"/>
          </a:p>
        </p:txBody>
      </p:sp>
      <p:sp>
        <p:nvSpPr>
          <p:cNvPr id="10" name="文本框 9">
            <a:extLst>
              <a:ext uri="{FF2B5EF4-FFF2-40B4-BE49-F238E27FC236}">
                <a16:creationId xmlns:a16="http://schemas.microsoft.com/office/drawing/2014/main" xmlns="" id="{F3CB9B1C-D9A9-9E06-3D9D-B5532E0342A3}"/>
              </a:ext>
            </a:extLst>
          </p:cNvPr>
          <p:cNvSpPr txBox="1"/>
          <p:nvPr/>
        </p:nvSpPr>
        <p:spPr>
          <a:xfrm>
            <a:off x="203108" y="1686099"/>
            <a:ext cx="5429457" cy="4613442"/>
          </a:xfrm>
          <a:prstGeom prst="rect">
            <a:avLst/>
          </a:prstGeom>
          <a:noFill/>
        </p:spPr>
        <p:txBody>
          <a:bodyPr wrap="square">
            <a:spAutoFit/>
          </a:bodyPr>
          <a:lstStyle/>
          <a:p>
            <a:pPr>
              <a:lnSpc>
                <a:spcPct val="150000"/>
              </a:lnSpc>
            </a:pPr>
            <a:r>
              <a:rPr lang="zh-CN" altLang="en-US" dirty="0"/>
              <a:t>加工步骤：</a:t>
            </a:r>
          </a:p>
          <a:p>
            <a:pPr>
              <a:lnSpc>
                <a:spcPct val="150000"/>
              </a:lnSpc>
            </a:pPr>
            <a:r>
              <a:rPr lang="zh-CN" altLang="en-US" dirty="0"/>
              <a:t>钻中心孔：</a:t>
            </a:r>
          </a:p>
          <a:p>
            <a:pPr>
              <a:lnSpc>
                <a:spcPct val="150000"/>
              </a:lnSpc>
            </a:pPr>
            <a:r>
              <a:rPr lang="en-US" altLang="zh-CN" dirty="0"/>
              <a:t>1.</a:t>
            </a:r>
            <a:r>
              <a:rPr lang="zh-CN" altLang="en-US" dirty="0"/>
              <a:t>刀具创建</a:t>
            </a:r>
          </a:p>
          <a:p>
            <a:pPr>
              <a:lnSpc>
                <a:spcPct val="150000"/>
              </a:lnSpc>
            </a:pPr>
            <a:r>
              <a:rPr lang="zh-CN" altLang="en-US" dirty="0"/>
              <a:t>（</a:t>
            </a:r>
            <a:r>
              <a:rPr lang="en-US" altLang="zh-CN" dirty="0"/>
              <a:t>1</a:t>
            </a:r>
            <a:r>
              <a:rPr lang="zh-CN" altLang="en-US" dirty="0"/>
              <a:t>） 点击         图标，进入“创建刀具”界面，选择刀具子类型中的中心钻       ，在名称对话框输入中心钻的直径大小“</a:t>
            </a:r>
            <a:r>
              <a:rPr lang="en-US" altLang="zh-CN" dirty="0"/>
              <a:t>C6”</a:t>
            </a:r>
            <a:r>
              <a:rPr lang="zh-CN" altLang="en-US" dirty="0"/>
              <a:t>作为名称，点击           进入“铣刀 参数”对话框界面。</a:t>
            </a:r>
          </a:p>
          <a:p>
            <a:pPr>
              <a:lnSpc>
                <a:spcPct val="150000"/>
              </a:lnSpc>
            </a:pPr>
            <a:r>
              <a:rPr lang="zh-CN" altLang="en-US" dirty="0"/>
              <a:t>（</a:t>
            </a:r>
            <a:r>
              <a:rPr lang="en-US" altLang="zh-CN" dirty="0"/>
              <a:t>2</a:t>
            </a:r>
            <a:r>
              <a:rPr lang="zh-CN" altLang="en-US" dirty="0"/>
              <a:t>）设置如图</a:t>
            </a:r>
            <a:r>
              <a:rPr lang="en-US" altLang="zh-CN" dirty="0"/>
              <a:t>4-3-3</a:t>
            </a:r>
            <a:r>
              <a:rPr lang="zh-CN" altLang="en-US" dirty="0"/>
              <a:t>的刀具参数。在尺寸对话框中的“直径”填入“</a:t>
            </a:r>
            <a:r>
              <a:rPr lang="en-US" altLang="zh-CN" dirty="0"/>
              <a:t>6”</a:t>
            </a:r>
            <a:r>
              <a:rPr lang="zh-CN" altLang="en-US" dirty="0"/>
              <a:t>，在编号对话框中“刀具号”，“补偿寄存器”，“刀具补偿寄存器”，填入“</a:t>
            </a:r>
            <a:r>
              <a:rPr lang="en-US" altLang="zh-CN" dirty="0"/>
              <a:t>1”</a:t>
            </a:r>
            <a:r>
              <a:rPr lang="zh-CN" altLang="en-US" dirty="0"/>
              <a:t>，点击           完成刀具建立。</a:t>
            </a:r>
          </a:p>
        </p:txBody>
      </p:sp>
      <p:pic>
        <p:nvPicPr>
          <p:cNvPr id="11" name="图片 10">
            <a:extLst>
              <a:ext uri="{FF2B5EF4-FFF2-40B4-BE49-F238E27FC236}">
                <a16:creationId xmlns:a16="http://schemas.microsoft.com/office/drawing/2014/main" xmlns="" id="{B24262BC-EB9A-B162-9382-3D912FD1C678}"/>
              </a:ext>
            </a:extLst>
          </p:cNvPr>
          <p:cNvPicPr>
            <a:picLocks noChangeAspect="1"/>
          </p:cNvPicPr>
          <p:nvPr/>
        </p:nvPicPr>
        <p:blipFill>
          <a:blip r:embed="rId3"/>
          <a:stretch>
            <a:fillRect/>
          </a:stretch>
        </p:blipFill>
        <p:spPr>
          <a:xfrm>
            <a:off x="1475656" y="2998755"/>
            <a:ext cx="415925" cy="354965"/>
          </a:xfrm>
          <a:prstGeom prst="rect">
            <a:avLst/>
          </a:prstGeom>
        </p:spPr>
      </p:pic>
      <p:pic>
        <p:nvPicPr>
          <p:cNvPr id="12" name="图片 11">
            <a:extLst>
              <a:ext uri="{FF2B5EF4-FFF2-40B4-BE49-F238E27FC236}">
                <a16:creationId xmlns:a16="http://schemas.microsoft.com/office/drawing/2014/main" xmlns="" id="{17999B71-8479-82C9-A8DE-99D4936E9067}"/>
              </a:ext>
            </a:extLst>
          </p:cNvPr>
          <p:cNvPicPr>
            <a:picLocks noChangeAspect="1"/>
          </p:cNvPicPr>
          <p:nvPr/>
        </p:nvPicPr>
        <p:blipFill>
          <a:blip r:embed="rId4"/>
          <a:stretch>
            <a:fillRect/>
          </a:stretch>
        </p:blipFill>
        <p:spPr>
          <a:xfrm>
            <a:off x="2874758" y="3474481"/>
            <a:ext cx="243840" cy="243840"/>
          </a:xfrm>
          <a:prstGeom prst="rect">
            <a:avLst/>
          </a:prstGeom>
        </p:spPr>
      </p:pic>
      <p:pic>
        <p:nvPicPr>
          <p:cNvPr id="13" name="图片 12">
            <a:extLst>
              <a:ext uri="{FF2B5EF4-FFF2-40B4-BE49-F238E27FC236}">
                <a16:creationId xmlns:a16="http://schemas.microsoft.com/office/drawing/2014/main" xmlns="" id="{D42C438F-4BB9-AF25-FA09-1A5F6D037CA9}"/>
              </a:ext>
            </a:extLst>
          </p:cNvPr>
          <p:cNvPicPr>
            <a:picLocks noChangeAspect="1"/>
          </p:cNvPicPr>
          <p:nvPr/>
        </p:nvPicPr>
        <p:blipFill>
          <a:blip r:embed="rId5"/>
          <a:stretch>
            <a:fillRect/>
          </a:stretch>
        </p:blipFill>
        <p:spPr>
          <a:xfrm>
            <a:off x="3851920" y="3888864"/>
            <a:ext cx="487680" cy="236220"/>
          </a:xfrm>
          <a:prstGeom prst="rect">
            <a:avLst/>
          </a:prstGeom>
        </p:spPr>
      </p:pic>
      <p:pic>
        <p:nvPicPr>
          <p:cNvPr id="14" name="图片 13">
            <a:extLst>
              <a:ext uri="{FF2B5EF4-FFF2-40B4-BE49-F238E27FC236}">
                <a16:creationId xmlns:a16="http://schemas.microsoft.com/office/drawing/2014/main" xmlns="" id="{214513B1-0473-CE7C-D150-0A1DCB80C553}"/>
              </a:ext>
            </a:extLst>
          </p:cNvPr>
          <p:cNvPicPr>
            <a:picLocks noChangeAspect="1"/>
          </p:cNvPicPr>
          <p:nvPr/>
        </p:nvPicPr>
        <p:blipFill>
          <a:blip r:embed="rId5"/>
          <a:stretch>
            <a:fillRect/>
          </a:stretch>
        </p:blipFill>
        <p:spPr>
          <a:xfrm>
            <a:off x="4451332" y="5528919"/>
            <a:ext cx="487680" cy="236220"/>
          </a:xfrm>
          <a:prstGeom prst="rect">
            <a:avLst/>
          </a:prstGeom>
        </p:spPr>
      </p:pic>
      <p:pic>
        <p:nvPicPr>
          <p:cNvPr id="15" name="图片 14">
            <a:extLst>
              <a:ext uri="{FF2B5EF4-FFF2-40B4-BE49-F238E27FC236}">
                <a16:creationId xmlns:a16="http://schemas.microsoft.com/office/drawing/2014/main" xmlns="" id="{89DFDC41-40F6-DEB2-2373-017D9631BAC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4635"/>
          <a:stretch/>
        </p:blipFill>
        <p:spPr bwMode="auto">
          <a:xfrm>
            <a:off x="5595036" y="4293679"/>
            <a:ext cx="1701363" cy="1653804"/>
          </a:xfrm>
          <a:prstGeom prst="rect">
            <a:avLst/>
          </a:prstGeom>
          <a:ln>
            <a:noFill/>
          </a:ln>
          <a:extLst>
            <a:ext uri="{53640926-AAD7-44D8-BBD7-CCE9431645EC}">
              <a14:shadowObscured xmlns:a14="http://schemas.microsoft.com/office/drawing/2010/main"/>
            </a:ext>
          </a:extLst>
        </p:spPr>
      </p:pic>
      <p:pic>
        <p:nvPicPr>
          <p:cNvPr id="16" name="图片 15">
            <a:extLst>
              <a:ext uri="{FF2B5EF4-FFF2-40B4-BE49-F238E27FC236}">
                <a16:creationId xmlns:a16="http://schemas.microsoft.com/office/drawing/2014/main" xmlns="" id="{C823B886-028F-A539-E4B1-DE3674EA5F0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26578" y="4293678"/>
            <a:ext cx="1804776" cy="1653804"/>
          </a:xfrm>
          <a:prstGeom prst="rect">
            <a:avLst/>
          </a:prstGeom>
        </p:spPr>
      </p:pic>
      <p:sp>
        <p:nvSpPr>
          <p:cNvPr id="18" name="文本框 17">
            <a:extLst>
              <a:ext uri="{FF2B5EF4-FFF2-40B4-BE49-F238E27FC236}">
                <a16:creationId xmlns:a16="http://schemas.microsoft.com/office/drawing/2014/main" xmlns="" id="{B4AB30B3-2351-9991-C485-681E84EB2285}"/>
              </a:ext>
            </a:extLst>
          </p:cNvPr>
          <p:cNvSpPr txBox="1"/>
          <p:nvPr/>
        </p:nvSpPr>
        <p:spPr>
          <a:xfrm>
            <a:off x="6211255" y="6009784"/>
            <a:ext cx="2437470"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4-3-3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刀具参数</a:t>
            </a:r>
          </a:p>
        </p:txBody>
      </p:sp>
    </p:spTree>
    <p:extLst>
      <p:ext uri="{BB962C8B-B14F-4D97-AF65-F5344CB8AC3E}">
        <p14:creationId xmlns:p14="http://schemas.microsoft.com/office/powerpoint/2010/main" val="165767704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a:extLst>
              <a:ext uri="{FF2B5EF4-FFF2-40B4-BE49-F238E27FC236}">
                <a16:creationId xmlns:a16="http://schemas.microsoft.com/office/drawing/2014/main" xmlns="" id="{EA472AB5-2415-003F-7135-16F7835CA951}"/>
              </a:ext>
            </a:extLst>
          </p:cNvPr>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数控编程</a:t>
            </a:r>
            <a:endPar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endParaRPr>
          </a:p>
        </p:txBody>
      </p:sp>
      <p:sp>
        <p:nvSpPr>
          <p:cNvPr id="5" name="Rectangle 2">
            <a:extLst>
              <a:ext uri="{FF2B5EF4-FFF2-40B4-BE49-F238E27FC236}">
                <a16:creationId xmlns:a16="http://schemas.microsoft.com/office/drawing/2014/main" xmlns="" id="{4BFD238B-BBEB-2BA7-3D64-E948AF5C23A7}"/>
              </a:ext>
            </a:extLst>
          </p:cNvPr>
          <p:cNvSpPr txBox="1">
            <a:spLocks noChangeArrowheads="1"/>
          </p:cNvSpPr>
          <p:nvPr/>
        </p:nvSpPr>
        <p:spPr bwMode="gray">
          <a:xfrm>
            <a:off x="611560" y="620688"/>
            <a:ext cx="7696200" cy="563563"/>
          </a:xfrm>
          <a:prstGeom prst="rect">
            <a:avLst/>
          </a:prstGeom>
          <a:noFill/>
          <a:ln w="9525">
            <a:noFill/>
            <a:miter lim="800000"/>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rgbClr val="2E6272"/>
                </a:solidFill>
                <a:effectLst/>
                <a:uLnTx/>
                <a:uFillTx/>
                <a:latin typeface="Verdana"/>
                <a:ea typeface="+mj-ea"/>
                <a:cs typeface="+mj-cs"/>
              </a:rPr>
              <a:t>项目</a:t>
            </a:r>
            <a:r>
              <a:rPr kumimoji="0" lang="en-US" altLang="zh-CN" sz="3200" b="1" i="0" u="none" strike="noStrike" kern="0" cap="none" spc="0" normalizeH="0" baseline="0" noProof="0" dirty="0">
                <a:ln>
                  <a:noFill/>
                </a:ln>
                <a:solidFill>
                  <a:srgbClr val="2E6272"/>
                </a:solidFill>
                <a:effectLst/>
                <a:uLnTx/>
                <a:uFillTx/>
                <a:latin typeface="Verdana"/>
                <a:ea typeface="+mj-ea"/>
                <a:cs typeface="+mj-cs"/>
              </a:rPr>
              <a:t>4</a:t>
            </a:r>
            <a:endParaRPr kumimoji="0" lang="en-US" altLang="zh-CN" sz="3200" b="1" i="0" u="none" strike="noStrike" kern="0" cap="none" spc="0" normalizeH="0" baseline="0" noProof="0" dirty="0">
              <a:ln>
                <a:noFill/>
              </a:ln>
              <a:solidFill>
                <a:srgbClr val="2E6272"/>
              </a:solidFill>
              <a:effectLst/>
              <a:uLnTx/>
              <a:uFillTx/>
              <a:latin typeface="Verdana"/>
              <a:ea typeface="宋体" panose="02010600030101010101" pitchFamily="2" charset="-122"/>
              <a:cs typeface="+mj-cs"/>
            </a:endParaRPr>
          </a:p>
        </p:txBody>
      </p:sp>
      <p:sp>
        <p:nvSpPr>
          <p:cNvPr id="3" name="文本框 2">
            <a:extLst>
              <a:ext uri="{FF2B5EF4-FFF2-40B4-BE49-F238E27FC236}">
                <a16:creationId xmlns:a16="http://schemas.microsoft.com/office/drawing/2014/main" xmlns="" id="{C5C99FF4-A0AF-D2E3-43EA-7161AE0D2EDB}"/>
              </a:ext>
            </a:extLst>
          </p:cNvPr>
          <p:cNvSpPr txBox="1"/>
          <p:nvPr/>
        </p:nvSpPr>
        <p:spPr>
          <a:xfrm>
            <a:off x="323528" y="1340768"/>
            <a:ext cx="8593360" cy="2535951"/>
          </a:xfrm>
          <a:prstGeom prst="rect">
            <a:avLst/>
          </a:prstGeom>
          <a:noFill/>
        </p:spPr>
        <p:txBody>
          <a:bodyPr wrap="square">
            <a:spAutoFit/>
          </a:bodyPr>
          <a:lstStyle/>
          <a:p>
            <a:pPr>
              <a:lnSpc>
                <a:spcPct val="150000"/>
              </a:lnSpc>
            </a:pPr>
            <a:r>
              <a:rPr lang="en-US" altLang="zh-CN" dirty="0"/>
              <a:t>2.</a:t>
            </a:r>
            <a:r>
              <a:rPr lang="zh-CN" altLang="en-US" dirty="0"/>
              <a:t>创建定心钻加工工序</a:t>
            </a:r>
          </a:p>
          <a:p>
            <a:pPr>
              <a:lnSpc>
                <a:spcPct val="150000"/>
              </a:lnSpc>
            </a:pPr>
            <a:r>
              <a:rPr lang="zh-CN" altLang="en-US" dirty="0"/>
              <a:t>（</a:t>
            </a:r>
            <a:r>
              <a:rPr lang="en-US" altLang="zh-CN" dirty="0"/>
              <a:t>1</a:t>
            </a:r>
            <a:r>
              <a:rPr lang="zh-CN" altLang="en-US" dirty="0"/>
              <a:t>）点击          图标，弹出“创建工序”对话框，在工序子类型中选择        定心钻工序。</a:t>
            </a:r>
          </a:p>
          <a:p>
            <a:pPr>
              <a:lnSpc>
                <a:spcPct val="150000"/>
              </a:lnSpc>
            </a:pPr>
            <a:r>
              <a:rPr lang="zh-CN" altLang="en-US" dirty="0"/>
              <a:t>（</a:t>
            </a:r>
            <a:r>
              <a:rPr lang="en-US" altLang="zh-CN" dirty="0"/>
              <a:t>2</a:t>
            </a:r>
            <a:r>
              <a:rPr lang="zh-CN" altLang="en-US" dirty="0"/>
              <a:t>）如图</a:t>
            </a:r>
            <a:r>
              <a:rPr lang="en-US" altLang="zh-CN" dirty="0"/>
              <a:t>4-3-4</a:t>
            </a:r>
            <a:r>
              <a:rPr lang="zh-CN" altLang="en-US" dirty="0"/>
              <a:t>，在位置对话框中选择“程序”对话框为                 ，“刀具”对话框为</a:t>
            </a:r>
            <a:endParaRPr lang="en-US" altLang="zh-CN" dirty="0"/>
          </a:p>
          <a:p>
            <a:pPr>
              <a:lnSpc>
                <a:spcPct val="150000"/>
              </a:lnSpc>
            </a:pPr>
            <a:r>
              <a:rPr lang="zh-CN" altLang="en-US" dirty="0"/>
              <a:t>                       ，“几何体”对话框为 ，“方法”对话框为                    ，点             进入“定心钻”对话框界面，如图</a:t>
            </a:r>
            <a:r>
              <a:rPr lang="en-US" altLang="zh-CN" dirty="0"/>
              <a:t>4-3-5</a:t>
            </a:r>
            <a:r>
              <a:rPr lang="zh-CN" altLang="en-US" dirty="0"/>
              <a:t>所示。</a:t>
            </a:r>
          </a:p>
        </p:txBody>
      </p:sp>
      <p:pic>
        <p:nvPicPr>
          <p:cNvPr id="6" name="图片 5">
            <a:extLst>
              <a:ext uri="{FF2B5EF4-FFF2-40B4-BE49-F238E27FC236}">
                <a16:creationId xmlns:a16="http://schemas.microsoft.com/office/drawing/2014/main" xmlns="" id="{5187459D-C7F0-4888-C6A4-E138E2C7ACDD}"/>
              </a:ext>
            </a:extLst>
          </p:cNvPr>
          <p:cNvPicPr>
            <a:picLocks noChangeAspect="1"/>
          </p:cNvPicPr>
          <p:nvPr/>
        </p:nvPicPr>
        <p:blipFill>
          <a:blip r:embed="rId2"/>
          <a:stretch>
            <a:fillRect/>
          </a:stretch>
        </p:blipFill>
        <p:spPr>
          <a:xfrm>
            <a:off x="1619672" y="1867367"/>
            <a:ext cx="406400" cy="312420"/>
          </a:xfrm>
          <a:prstGeom prst="rect">
            <a:avLst/>
          </a:prstGeom>
        </p:spPr>
      </p:pic>
      <p:pic>
        <p:nvPicPr>
          <p:cNvPr id="7" name="图片 6">
            <a:extLst>
              <a:ext uri="{FF2B5EF4-FFF2-40B4-BE49-F238E27FC236}">
                <a16:creationId xmlns:a16="http://schemas.microsoft.com/office/drawing/2014/main" xmlns="" id="{2D982B62-BF11-4CB5-C937-1E9AA2C1C96D}"/>
              </a:ext>
            </a:extLst>
          </p:cNvPr>
          <p:cNvPicPr>
            <a:picLocks noChangeAspect="1"/>
          </p:cNvPicPr>
          <p:nvPr/>
        </p:nvPicPr>
        <p:blipFill>
          <a:blip r:embed="rId3"/>
          <a:stretch>
            <a:fillRect/>
          </a:stretch>
        </p:blipFill>
        <p:spPr>
          <a:xfrm>
            <a:off x="7402408" y="1901657"/>
            <a:ext cx="243840" cy="243840"/>
          </a:xfrm>
          <a:prstGeom prst="rect">
            <a:avLst/>
          </a:prstGeom>
        </p:spPr>
      </p:pic>
      <p:pic>
        <p:nvPicPr>
          <p:cNvPr id="8" name="图片 7">
            <a:extLst>
              <a:ext uri="{FF2B5EF4-FFF2-40B4-BE49-F238E27FC236}">
                <a16:creationId xmlns:a16="http://schemas.microsoft.com/office/drawing/2014/main" xmlns="" id="{92BDF1F1-C4D2-C822-3CB9-D7F6AFDB8C42}"/>
              </a:ext>
            </a:extLst>
          </p:cNvPr>
          <p:cNvPicPr>
            <a:picLocks noChangeAspect="1"/>
          </p:cNvPicPr>
          <p:nvPr/>
        </p:nvPicPr>
        <p:blipFill>
          <a:blip r:embed="rId4"/>
          <a:stretch>
            <a:fillRect/>
          </a:stretch>
        </p:blipFill>
        <p:spPr>
          <a:xfrm>
            <a:off x="5868144" y="2780928"/>
            <a:ext cx="800100" cy="160020"/>
          </a:xfrm>
          <a:prstGeom prst="rect">
            <a:avLst/>
          </a:prstGeom>
        </p:spPr>
      </p:pic>
      <p:pic>
        <p:nvPicPr>
          <p:cNvPr id="14" name="图片 13">
            <a:extLst>
              <a:ext uri="{FF2B5EF4-FFF2-40B4-BE49-F238E27FC236}">
                <a16:creationId xmlns:a16="http://schemas.microsoft.com/office/drawing/2014/main" xmlns="" id="{A73CC179-15A4-FAF9-CD81-EB626B2F3DBA}"/>
              </a:ext>
            </a:extLst>
          </p:cNvPr>
          <p:cNvPicPr>
            <a:picLocks noChangeAspect="1"/>
          </p:cNvPicPr>
          <p:nvPr/>
        </p:nvPicPr>
        <p:blipFill>
          <a:blip r:embed="rId5"/>
          <a:stretch>
            <a:fillRect/>
          </a:stretch>
        </p:blipFill>
        <p:spPr>
          <a:xfrm>
            <a:off x="683568" y="3175323"/>
            <a:ext cx="1073150" cy="202565"/>
          </a:xfrm>
          <a:prstGeom prst="rect">
            <a:avLst/>
          </a:prstGeom>
        </p:spPr>
      </p:pic>
      <p:pic>
        <p:nvPicPr>
          <p:cNvPr id="15" name="图片 14">
            <a:extLst>
              <a:ext uri="{FF2B5EF4-FFF2-40B4-BE49-F238E27FC236}">
                <a16:creationId xmlns:a16="http://schemas.microsoft.com/office/drawing/2014/main" xmlns="" id="{A8E2EBBB-4281-9EDF-DA5C-B658DE192EB6}"/>
              </a:ext>
            </a:extLst>
          </p:cNvPr>
          <p:cNvPicPr>
            <a:picLocks noChangeAspect="1"/>
          </p:cNvPicPr>
          <p:nvPr/>
        </p:nvPicPr>
        <p:blipFill>
          <a:blip r:embed="rId6"/>
          <a:stretch>
            <a:fillRect/>
          </a:stretch>
        </p:blipFill>
        <p:spPr>
          <a:xfrm>
            <a:off x="5803574" y="3168338"/>
            <a:ext cx="1107440" cy="209550"/>
          </a:xfrm>
          <a:prstGeom prst="rect">
            <a:avLst/>
          </a:prstGeom>
        </p:spPr>
      </p:pic>
      <p:pic>
        <p:nvPicPr>
          <p:cNvPr id="16" name="图片 15">
            <a:extLst>
              <a:ext uri="{FF2B5EF4-FFF2-40B4-BE49-F238E27FC236}">
                <a16:creationId xmlns:a16="http://schemas.microsoft.com/office/drawing/2014/main" xmlns="" id="{81C55E10-442C-8095-9EEF-509C68C959F8}"/>
              </a:ext>
            </a:extLst>
          </p:cNvPr>
          <p:cNvPicPr>
            <a:picLocks noChangeAspect="1"/>
          </p:cNvPicPr>
          <p:nvPr/>
        </p:nvPicPr>
        <p:blipFill>
          <a:blip r:embed="rId7"/>
          <a:stretch>
            <a:fillRect/>
          </a:stretch>
        </p:blipFill>
        <p:spPr>
          <a:xfrm>
            <a:off x="7524328" y="3141033"/>
            <a:ext cx="487680" cy="236220"/>
          </a:xfrm>
          <a:prstGeom prst="rect">
            <a:avLst/>
          </a:prstGeom>
        </p:spPr>
      </p:pic>
      <p:pic>
        <p:nvPicPr>
          <p:cNvPr id="17" name="图片 16">
            <a:extLst>
              <a:ext uri="{FF2B5EF4-FFF2-40B4-BE49-F238E27FC236}">
                <a16:creationId xmlns:a16="http://schemas.microsoft.com/office/drawing/2014/main" xmlns="" id="{21C5CDB5-DA15-F939-50A3-35F6BA460AC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26072" y="3840757"/>
            <a:ext cx="1825848" cy="2411498"/>
          </a:xfrm>
          <a:prstGeom prst="rect">
            <a:avLst/>
          </a:prstGeom>
        </p:spPr>
      </p:pic>
      <p:pic>
        <p:nvPicPr>
          <p:cNvPr id="18" name="图片 17">
            <a:extLst>
              <a:ext uri="{FF2B5EF4-FFF2-40B4-BE49-F238E27FC236}">
                <a16:creationId xmlns:a16="http://schemas.microsoft.com/office/drawing/2014/main" xmlns="" id="{39B7E4EF-E81E-454A-FC2A-EBF9921CF099}"/>
              </a:ext>
            </a:extLst>
          </p:cNvPr>
          <p:cNvPicPr>
            <a:picLocks noChangeAspect="1"/>
          </p:cNvPicPr>
          <p:nvPr/>
        </p:nvPicPr>
        <p:blipFill rotWithShape="1">
          <a:blip r:embed="rId9">
            <a:extLst>
              <a:ext uri="{28A0092B-C50C-407E-A947-70E740481C1C}">
                <a14:useLocalDpi xmlns:a14="http://schemas.microsoft.com/office/drawing/2010/main" val="0"/>
              </a:ext>
            </a:extLst>
          </a:blip>
          <a:srcRect b="36198"/>
          <a:stretch/>
        </p:blipFill>
        <p:spPr bwMode="auto">
          <a:xfrm>
            <a:off x="4426124" y="3876719"/>
            <a:ext cx="2126028" cy="2378586"/>
          </a:xfrm>
          <a:prstGeom prst="rect">
            <a:avLst/>
          </a:prstGeom>
          <a:ln>
            <a:noFill/>
          </a:ln>
          <a:extLst>
            <a:ext uri="{53640926-AAD7-44D8-BBD7-CCE9431645EC}">
              <a14:shadowObscured xmlns:a14="http://schemas.microsoft.com/office/drawing/2010/main"/>
            </a:ext>
          </a:extLst>
        </p:spPr>
      </p:pic>
      <p:sp>
        <p:nvSpPr>
          <p:cNvPr id="20" name="文本框 19">
            <a:extLst>
              <a:ext uri="{FF2B5EF4-FFF2-40B4-BE49-F238E27FC236}">
                <a16:creationId xmlns:a16="http://schemas.microsoft.com/office/drawing/2014/main" xmlns="" id="{D735E7B6-1B0D-3092-1F2D-D4E429B441E2}"/>
              </a:ext>
            </a:extLst>
          </p:cNvPr>
          <p:cNvSpPr txBox="1"/>
          <p:nvPr/>
        </p:nvSpPr>
        <p:spPr>
          <a:xfrm>
            <a:off x="1577616" y="6211669"/>
            <a:ext cx="6068631" cy="369332"/>
          </a:xfrm>
          <a:prstGeom prst="rect">
            <a:avLst/>
          </a:prstGeom>
          <a:noFill/>
        </p:spPr>
        <p:txBody>
          <a:bodyPr wrap="square">
            <a:spAutoFit/>
          </a:bodyPr>
          <a:lstStyle/>
          <a:p>
            <a:pPr indent="40005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4-3-4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工序选择</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4-3-5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定心钻界面</a:t>
            </a:r>
          </a:p>
        </p:txBody>
      </p:sp>
    </p:spTree>
    <p:extLst>
      <p:ext uri="{BB962C8B-B14F-4D97-AF65-F5344CB8AC3E}">
        <p14:creationId xmlns:p14="http://schemas.microsoft.com/office/powerpoint/2010/main" val="115676960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a:extLst>
              <a:ext uri="{FF2B5EF4-FFF2-40B4-BE49-F238E27FC236}">
                <a16:creationId xmlns:a16="http://schemas.microsoft.com/office/drawing/2014/main" xmlns="" id="{EA472AB5-2415-003F-7135-16F7835CA951}"/>
              </a:ext>
            </a:extLst>
          </p:cNvPr>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数控编程</a:t>
            </a:r>
            <a:endPar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endParaRPr>
          </a:p>
        </p:txBody>
      </p:sp>
      <p:sp>
        <p:nvSpPr>
          <p:cNvPr id="5" name="Rectangle 2">
            <a:extLst>
              <a:ext uri="{FF2B5EF4-FFF2-40B4-BE49-F238E27FC236}">
                <a16:creationId xmlns:a16="http://schemas.microsoft.com/office/drawing/2014/main" xmlns="" id="{4BFD238B-BBEB-2BA7-3D64-E948AF5C23A7}"/>
              </a:ext>
            </a:extLst>
          </p:cNvPr>
          <p:cNvSpPr txBox="1">
            <a:spLocks noChangeArrowheads="1"/>
          </p:cNvSpPr>
          <p:nvPr/>
        </p:nvSpPr>
        <p:spPr bwMode="gray">
          <a:xfrm>
            <a:off x="611560" y="620688"/>
            <a:ext cx="7696200" cy="563563"/>
          </a:xfrm>
          <a:prstGeom prst="rect">
            <a:avLst/>
          </a:prstGeom>
          <a:noFill/>
          <a:ln w="9525">
            <a:noFill/>
            <a:miter lim="800000"/>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rgbClr val="2E6272"/>
                </a:solidFill>
                <a:effectLst/>
                <a:uLnTx/>
                <a:uFillTx/>
                <a:latin typeface="Verdana"/>
                <a:ea typeface="+mj-ea"/>
                <a:cs typeface="+mj-cs"/>
              </a:rPr>
              <a:t>项目</a:t>
            </a:r>
            <a:r>
              <a:rPr kumimoji="0" lang="en-US" altLang="zh-CN" sz="3200" b="1" i="0" u="none" strike="noStrike" kern="0" cap="none" spc="0" normalizeH="0" baseline="0" noProof="0" dirty="0">
                <a:ln>
                  <a:noFill/>
                </a:ln>
                <a:solidFill>
                  <a:srgbClr val="2E6272"/>
                </a:solidFill>
                <a:effectLst/>
                <a:uLnTx/>
                <a:uFillTx/>
                <a:latin typeface="Verdana"/>
                <a:ea typeface="+mj-ea"/>
                <a:cs typeface="+mj-cs"/>
              </a:rPr>
              <a:t>4</a:t>
            </a:r>
            <a:endParaRPr kumimoji="0" lang="en-US" altLang="zh-CN" sz="3200" b="1" i="0" u="none" strike="noStrike" kern="0" cap="none" spc="0" normalizeH="0" baseline="0" noProof="0" dirty="0">
              <a:ln>
                <a:noFill/>
              </a:ln>
              <a:solidFill>
                <a:srgbClr val="2E6272"/>
              </a:solidFill>
              <a:effectLst/>
              <a:uLnTx/>
              <a:uFillTx/>
              <a:latin typeface="Verdana"/>
              <a:ea typeface="宋体" panose="02010600030101010101" pitchFamily="2" charset="-122"/>
              <a:cs typeface="+mj-cs"/>
            </a:endParaRPr>
          </a:p>
        </p:txBody>
      </p:sp>
      <p:sp>
        <p:nvSpPr>
          <p:cNvPr id="3" name="文本框 2">
            <a:extLst>
              <a:ext uri="{FF2B5EF4-FFF2-40B4-BE49-F238E27FC236}">
                <a16:creationId xmlns:a16="http://schemas.microsoft.com/office/drawing/2014/main" xmlns="" id="{82AC09C3-0C14-19ED-7EC4-541C2C61E13B}"/>
              </a:ext>
            </a:extLst>
          </p:cNvPr>
          <p:cNvSpPr txBox="1"/>
          <p:nvPr/>
        </p:nvSpPr>
        <p:spPr>
          <a:xfrm>
            <a:off x="323528" y="1459707"/>
            <a:ext cx="8593360" cy="1704954"/>
          </a:xfrm>
          <a:prstGeom prst="rect">
            <a:avLst/>
          </a:prstGeom>
          <a:noFill/>
        </p:spPr>
        <p:txBody>
          <a:bodyPr wrap="square">
            <a:spAutoFit/>
          </a:bodyPr>
          <a:lstStyle/>
          <a:p>
            <a:pPr>
              <a:lnSpc>
                <a:spcPct val="150000"/>
              </a:lnSpc>
            </a:pPr>
            <a:r>
              <a:rPr lang="zh-CN" altLang="en-US" dirty="0"/>
              <a:t>（</a:t>
            </a:r>
            <a:r>
              <a:rPr lang="en-US" altLang="zh-CN" dirty="0"/>
              <a:t>3</a:t>
            </a:r>
            <a:r>
              <a:rPr lang="zh-CN" altLang="en-US" dirty="0"/>
              <a:t>）指定特征几何体。在几何体设置区域中，点击指定特征几何体       按钮，进入“特征几何体”界面，如图</a:t>
            </a:r>
            <a:r>
              <a:rPr lang="en-US" altLang="zh-CN" dirty="0"/>
              <a:t>4-3-6</a:t>
            </a:r>
            <a:r>
              <a:rPr lang="zh-CN" altLang="en-US" dirty="0"/>
              <a:t>所示。依次选取零件上的所有孔，作为特征几何体，如图</a:t>
            </a:r>
            <a:r>
              <a:rPr lang="en-US" altLang="zh-CN" dirty="0"/>
              <a:t>4-3-7</a:t>
            </a:r>
            <a:r>
              <a:rPr lang="zh-CN" altLang="en-US" dirty="0"/>
              <a:t>所示。在中心孔区域，点击深度设置的       按钮，改为“</a:t>
            </a:r>
            <a:r>
              <a:rPr lang="en-US" altLang="zh-CN" dirty="0"/>
              <a:t>0.5”</a:t>
            </a:r>
            <a:r>
              <a:rPr lang="zh-CN" altLang="en-US" dirty="0"/>
              <a:t>，如图</a:t>
            </a:r>
            <a:r>
              <a:rPr lang="en-US" altLang="zh-CN" dirty="0"/>
              <a:t>4-3-8</a:t>
            </a:r>
            <a:r>
              <a:rPr lang="zh-CN" altLang="en-US" dirty="0"/>
              <a:t>所示。点         返回“定心钻”界面，点击          生成 按钮，预览刀路，如图</a:t>
            </a:r>
            <a:r>
              <a:rPr lang="en-US" altLang="zh-CN" dirty="0"/>
              <a:t>4-3-9</a:t>
            </a:r>
            <a:r>
              <a:rPr lang="zh-CN" altLang="en-US" dirty="0"/>
              <a:t>。</a:t>
            </a:r>
          </a:p>
        </p:txBody>
      </p:sp>
      <p:pic>
        <p:nvPicPr>
          <p:cNvPr id="6" name="图片 5">
            <a:extLst>
              <a:ext uri="{FF2B5EF4-FFF2-40B4-BE49-F238E27FC236}">
                <a16:creationId xmlns:a16="http://schemas.microsoft.com/office/drawing/2014/main" xmlns="" id="{AE647E4B-808A-9BF6-C608-AB556B5BCB9C}"/>
              </a:ext>
            </a:extLst>
          </p:cNvPr>
          <p:cNvPicPr>
            <a:picLocks noChangeAspect="1"/>
          </p:cNvPicPr>
          <p:nvPr/>
        </p:nvPicPr>
        <p:blipFill>
          <a:blip r:embed="rId2"/>
          <a:stretch>
            <a:fillRect/>
          </a:stretch>
        </p:blipFill>
        <p:spPr>
          <a:xfrm>
            <a:off x="7308304" y="1556792"/>
            <a:ext cx="243840" cy="243840"/>
          </a:xfrm>
          <a:prstGeom prst="rect">
            <a:avLst/>
          </a:prstGeom>
        </p:spPr>
      </p:pic>
      <p:pic>
        <p:nvPicPr>
          <p:cNvPr id="7" name="图片 6">
            <a:extLst>
              <a:ext uri="{FF2B5EF4-FFF2-40B4-BE49-F238E27FC236}">
                <a16:creationId xmlns:a16="http://schemas.microsoft.com/office/drawing/2014/main" xmlns="" id="{BDA92EE5-30B9-0651-382C-9B7D6C095967}"/>
              </a:ext>
            </a:extLst>
          </p:cNvPr>
          <p:cNvPicPr>
            <a:picLocks noChangeAspect="1"/>
          </p:cNvPicPr>
          <p:nvPr/>
        </p:nvPicPr>
        <p:blipFill>
          <a:blip r:embed="rId3"/>
          <a:stretch>
            <a:fillRect/>
          </a:stretch>
        </p:blipFill>
        <p:spPr>
          <a:xfrm>
            <a:off x="5436096" y="2492896"/>
            <a:ext cx="182880" cy="182880"/>
          </a:xfrm>
          <a:prstGeom prst="rect">
            <a:avLst/>
          </a:prstGeom>
        </p:spPr>
      </p:pic>
      <p:pic>
        <p:nvPicPr>
          <p:cNvPr id="8" name="图片 7">
            <a:extLst>
              <a:ext uri="{FF2B5EF4-FFF2-40B4-BE49-F238E27FC236}">
                <a16:creationId xmlns:a16="http://schemas.microsoft.com/office/drawing/2014/main" xmlns="" id="{F1B39A63-A2D7-0DEA-AF18-B1BF8986D110}"/>
              </a:ext>
            </a:extLst>
          </p:cNvPr>
          <p:cNvPicPr>
            <a:picLocks noChangeAspect="1"/>
          </p:cNvPicPr>
          <p:nvPr/>
        </p:nvPicPr>
        <p:blipFill>
          <a:blip r:embed="rId4"/>
          <a:stretch>
            <a:fillRect/>
          </a:stretch>
        </p:blipFill>
        <p:spPr>
          <a:xfrm>
            <a:off x="4275510" y="2852936"/>
            <a:ext cx="368300" cy="184150"/>
          </a:xfrm>
          <a:prstGeom prst="rect">
            <a:avLst/>
          </a:prstGeom>
        </p:spPr>
      </p:pic>
      <p:pic>
        <p:nvPicPr>
          <p:cNvPr id="9" name="图片 8">
            <a:extLst>
              <a:ext uri="{FF2B5EF4-FFF2-40B4-BE49-F238E27FC236}">
                <a16:creationId xmlns:a16="http://schemas.microsoft.com/office/drawing/2014/main" xmlns="" id="{AB42E380-DA2D-A2BA-DFE0-75203180F2B5}"/>
              </a:ext>
            </a:extLst>
          </p:cNvPr>
          <p:cNvPicPr>
            <a:picLocks noChangeAspect="1"/>
          </p:cNvPicPr>
          <p:nvPr/>
        </p:nvPicPr>
        <p:blipFill>
          <a:blip r:embed="rId5"/>
          <a:stretch>
            <a:fillRect/>
          </a:stretch>
        </p:blipFill>
        <p:spPr>
          <a:xfrm>
            <a:off x="1259632" y="2852936"/>
            <a:ext cx="243840" cy="243840"/>
          </a:xfrm>
          <a:prstGeom prst="rect">
            <a:avLst/>
          </a:prstGeom>
        </p:spPr>
      </p:pic>
      <p:pic>
        <p:nvPicPr>
          <p:cNvPr id="10" name="图片 9">
            <a:extLst>
              <a:ext uri="{FF2B5EF4-FFF2-40B4-BE49-F238E27FC236}">
                <a16:creationId xmlns:a16="http://schemas.microsoft.com/office/drawing/2014/main" xmlns="" id="{B7D4AC85-2CD2-85F1-ED30-0EA0EF14C32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3164661"/>
            <a:ext cx="2453005" cy="2228850"/>
          </a:xfrm>
          <a:prstGeom prst="rect">
            <a:avLst/>
          </a:prstGeom>
        </p:spPr>
      </p:pic>
      <p:pic>
        <p:nvPicPr>
          <p:cNvPr id="11" name="图片 10">
            <a:extLst>
              <a:ext uri="{FF2B5EF4-FFF2-40B4-BE49-F238E27FC236}">
                <a16:creationId xmlns:a16="http://schemas.microsoft.com/office/drawing/2014/main" xmlns="" id="{2C1619DD-72F6-90F1-6FA9-F8208B86AC6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53005" y="3209698"/>
            <a:ext cx="2298751" cy="2183813"/>
          </a:xfrm>
          <a:prstGeom prst="rect">
            <a:avLst/>
          </a:prstGeom>
        </p:spPr>
      </p:pic>
      <p:sp>
        <p:nvSpPr>
          <p:cNvPr id="13" name="文本框 12">
            <a:extLst>
              <a:ext uri="{FF2B5EF4-FFF2-40B4-BE49-F238E27FC236}">
                <a16:creationId xmlns:a16="http://schemas.microsoft.com/office/drawing/2014/main" xmlns="" id="{7B36547C-4070-16AD-D82F-5AE23E1A58D5}"/>
              </a:ext>
            </a:extLst>
          </p:cNvPr>
          <p:cNvSpPr txBox="1"/>
          <p:nvPr/>
        </p:nvSpPr>
        <p:spPr>
          <a:xfrm>
            <a:off x="146375" y="5542785"/>
            <a:ext cx="5634048" cy="369332"/>
          </a:xfrm>
          <a:prstGeom prst="rect">
            <a:avLst/>
          </a:prstGeom>
          <a:noFill/>
        </p:spPr>
        <p:txBody>
          <a:bodyPr wrap="square">
            <a:spAutoFit/>
          </a:bodyPr>
          <a:lstStyle/>
          <a:p>
            <a:r>
              <a:rPr lang="en-US" altLang="zh-CN" sz="1800" kern="10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a:effectLst/>
                <a:latin typeface="Calibri" panose="020F0502020204030204" pitchFamily="34" charset="0"/>
                <a:ea typeface="宋体" panose="02010600030101010101" pitchFamily="2" charset="-122"/>
                <a:cs typeface="Times New Roman" panose="02020603050405020304" pitchFamily="18" charset="0"/>
              </a:rPr>
              <a:t>4-3-6 </a:t>
            </a:r>
            <a:r>
              <a:rPr lang="zh-CN" altLang="zh-CN" sz="1800" kern="100">
                <a:effectLst/>
                <a:latin typeface="Calibri" panose="020F0502020204030204" pitchFamily="34" charset="0"/>
                <a:ea typeface="宋体" panose="02010600030101010101" pitchFamily="2" charset="-122"/>
                <a:cs typeface="Times New Roman" panose="02020603050405020304" pitchFamily="18" charset="0"/>
              </a:rPr>
              <a:t>特征几何体</a:t>
            </a:r>
            <a:r>
              <a:rPr lang="en-US" altLang="zh-CN" sz="1800" kern="10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a:effectLst/>
                <a:latin typeface="Calibri" panose="020F0502020204030204" pitchFamily="34" charset="0"/>
                <a:ea typeface="宋体" panose="02010600030101010101" pitchFamily="2" charset="-122"/>
                <a:cs typeface="Times New Roman" panose="02020603050405020304" pitchFamily="18" charset="0"/>
              </a:rPr>
              <a:t>4-3-7 </a:t>
            </a:r>
            <a:r>
              <a:rPr lang="zh-CN" altLang="zh-CN" sz="1800" kern="100">
                <a:effectLst/>
                <a:latin typeface="Calibri" panose="020F0502020204030204" pitchFamily="34" charset="0"/>
                <a:ea typeface="宋体" panose="02010600030101010101" pitchFamily="2" charset="-122"/>
                <a:cs typeface="Times New Roman" panose="02020603050405020304" pitchFamily="18" charset="0"/>
              </a:rPr>
              <a:t>孔的选取</a:t>
            </a:r>
            <a:endParaRPr lang="zh-CN" altLang="en-US" dirty="0"/>
          </a:p>
        </p:txBody>
      </p:sp>
      <p:pic>
        <p:nvPicPr>
          <p:cNvPr id="14" name="图片 13">
            <a:extLst>
              <a:ext uri="{FF2B5EF4-FFF2-40B4-BE49-F238E27FC236}">
                <a16:creationId xmlns:a16="http://schemas.microsoft.com/office/drawing/2014/main" xmlns="" id="{BB2815E0-2D09-C1A1-DC6D-08DF939973F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61899" y="3228920"/>
            <a:ext cx="2494114" cy="1127378"/>
          </a:xfrm>
          <a:prstGeom prst="rect">
            <a:avLst/>
          </a:prstGeom>
        </p:spPr>
      </p:pic>
      <p:pic>
        <p:nvPicPr>
          <p:cNvPr id="15" name="图片 14">
            <a:extLst>
              <a:ext uri="{FF2B5EF4-FFF2-40B4-BE49-F238E27FC236}">
                <a16:creationId xmlns:a16="http://schemas.microsoft.com/office/drawing/2014/main" xmlns="" id="{095A100D-0039-5A12-4C66-AF78FF9D9B5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56013" y="3203834"/>
            <a:ext cx="2072603" cy="2037971"/>
          </a:xfrm>
          <a:prstGeom prst="rect">
            <a:avLst/>
          </a:prstGeom>
        </p:spPr>
      </p:pic>
      <p:sp>
        <p:nvSpPr>
          <p:cNvPr id="17" name="文本框 16">
            <a:extLst>
              <a:ext uri="{FF2B5EF4-FFF2-40B4-BE49-F238E27FC236}">
                <a16:creationId xmlns:a16="http://schemas.microsoft.com/office/drawing/2014/main" xmlns="" id="{788E4FB6-5567-3B24-C9B1-ADB3E8EC4158}"/>
              </a:ext>
            </a:extLst>
          </p:cNvPr>
          <p:cNvSpPr txBox="1"/>
          <p:nvPr/>
        </p:nvSpPr>
        <p:spPr>
          <a:xfrm>
            <a:off x="4752085" y="5542785"/>
            <a:ext cx="2412203"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4-3-8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加工深度设置</a:t>
            </a:r>
            <a:endParaRPr lang="zh-CN" altLang="en-US" dirty="0"/>
          </a:p>
        </p:txBody>
      </p:sp>
      <p:sp>
        <p:nvSpPr>
          <p:cNvPr id="19" name="文本框 18">
            <a:extLst>
              <a:ext uri="{FF2B5EF4-FFF2-40B4-BE49-F238E27FC236}">
                <a16:creationId xmlns:a16="http://schemas.microsoft.com/office/drawing/2014/main" xmlns="" id="{A15AB78A-539D-DB0E-40BA-33C329D538C7}"/>
              </a:ext>
            </a:extLst>
          </p:cNvPr>
          <p:cNvSpPr txBox="1"/>
          <p:nvPr/>
        </p:nvSpPr>
        <p:spPr>
          <a:xfrm>
            <a:off x="7233213" y="5542785"/>
            <a:ext cx="1933168"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4-3-9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刀路预览</a:t>
            </a:r>
            <a:endParaRPr lang="zh-CN" altLang="en-US" dirty="0"/>
          </a:p>
        </p:txBody>
      </p:sp>
    </p:spTree>
    <p:extLst>
      <p:ext uri="{BB962C8B-B14F-4D97-AF65-F5344CB8AC3E}">
        <p14:creationId xmlns:p14="http://schemas.microsoft.com/office/powerpoint/2010/main" val="18106391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a:extLst>
              <a:ext uri="{FF2B5EF4-FFF2-40B4-BE49-F238E27FC236}">
                <a16:creationId xmlns:a16="http://schemas.microsoft.com/office/drawing/2014/main" xmlns="" id="{EA472AB5-2415-003F-7135-16F7835CA951}"/>
              </a:ext>
            </a:extLst>
          </p:cNvPr>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数控编程</a:t>
            </a:r>
            <a:endPar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endParaRPr>
          </a:p>
        </p:txBody>
      </p:sp>
      <p:sp>
        <p:nvSpPr>
          <p:cNvPr id="5" name="Rectangle 2">
            <a:extLst>
              <a:ext uri="{FF2B5EF4-FFF2-40B4-BE49-F238E27FC236}">
                <a16:creationId xmlns:a16="http://schemas.microsoft.com/office/drawing/2014/main" xmlns="" id="{4BFD238B-BBEB-2BA7-3D64-E948AF5C23A7}"/>
              </a:ext>
            </a:extLst>
          </p:cNvPr>
          <p:cNvSpPr txBox="1">
            <a:spLocks noChangeArrowheads="1"/>
          </p:cNvSpPr>
          <p:nvPr/>
        </p:nvSpPr>
        <p:spPr bwMode="gray">
          <a:xfrm>
            <a:off x="611560" y="620688"/>
            <a:ext cx="7696200" cy="563563"/>
          </a:xfrm>
          <a:prstGeom prst="rect">
            <a:avLst/>
          </a:prstGeom>
          <a:noFill/>
          <a:ln w="9525">
            <a:noFill/>
            <a:miter lim="800000"/>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rgbClr val="2E6272"/>
                </a:solidFill>
                <a:effectLst/>
                <a:uLnTx/>
                <a:uFillTx/>
                <a:latin typeface="Verdana"/>
                <a:ea typeface="+mj-ea"/>
                <a:cs typeface="+mj-cs"/>
              </a:rPr>
              <a:t>项目</a:t>
            </a:r>
            <a:r>
              <a:rPr kumimoji="0" lang="en-US" altLang="zh-CN" sz="3200" b="1" i="0" u="none" strike="noStrike" kern="0" cap="none" spc="0" normalizeH="0" baseline="0" noProof="0" dirty="0">
                <a:ln>
                  <a:noFill/>
                </a:ln>
                <a:solidFill>
                  <a:srgbClr val="2E6272"/>
                </a:solidFill>
                <a:effectLst/>
                <a:uLnTx/>
                <a:uFillTx/>
                <a:latin typeface="Verdana"/>
                <a:ea typeface="+mj-ea"/>
                <a:cs typeface="+mj-cs"/>
              </a:rPr>
              <a:t>4</a:t>
            </a:r>
            <a:endParaRPr kumimoji="0" lang="en-US" altLang="zh-CN" sz="3200" b="1" i="0" u="none" strike="noStrike" kern="0" cap="none" spc="0" normalizeH="0" baseline="0" noProof="0" dirty="0">
              <a:ln>
                <a:noFill/>
              </a:ln>
              <a:solidFill>
                <a:srgbClr val="2E6272"/>
              </a:solidFill>
              <a:effectLst/>
              <a:uLnTx/>
              <a:uFillTx/>
              <a:latin typeface="Verdana"/>
              <a:ea typeface="宋体" panose="02010600030101010101" pitchFamily="2" charset="-122"/>
              <a:cs typeface="+mj-cs"/>
            </a:endParaRPr>
          </a:p>
        </p:txBody>
      </p:sp>
      <p:sp>
        <p:nvSpPr>
          <p:cNvPr id="3" name="文本框 2">
            <a:extLst>
              <a:ext uri="{FF2B5EF4-FFF2-40B4-BE49-F238E27FC236}">
                <a16:creationId xmlns:a16="http://schemas.microsoft.com/office/drawing/2014/main" xmlns="" id="{A79C4059-252E-4BCD-3A7D-1BBD14966229}"/>
              </a:ext>
            </a:extLst>
          </p:cNvPr>
          <p:cNvSpPr txBox="1"/>
          <p:nvPr/>
        </p:nvSpPr>
        <p:spPr>
          <a:xfrm>
            <a:off x="323528" y="1340768"/>
            <a:ext cx="8496944" cy="2535951"/>
          </a:xfrm>
          <a:prstGeom prst="rect">
            <a:avLst/>
          </a:prstGeom>
          <a:noFill/>
        </p:spPr>
        <p:txBody>
          <a:bodyPr wrap="square">
            <a:spAutoFit/>
          </a:bodyPr>
          <a:lstStyle/>
          <a:p>
            <a:pPr>
              <a:lnSpc>
                <a:spcPct val="150000"/>
              </a:lnSpc>
            </a:pPr>
            <a:r>
              <a:rPr lang="zh-CN" altLang="en-US" dirty="0"/>
              <a:t>（</a:t>
            </a:r>
            <a:r>
              <a:rPr lang="en-US" altLang="zh-CN" dirty="0"/>
              <a:t>4</a:t>
            </a:r>
            <a:r>
              <a:rPr lang="zh-CN" altLang="en-US" dirty="0"/>
              <a:t>）设置切削参数。点击“刀轨设置”区域中的“进给率和速度”          ，进入“进给率和速度”对话框，在“主轴速度”区域中，勾选       图标，在文本框填上“</a:t>
            </a:r>
            <a:r>
              <a:rPr lang="en-US" altLang="zh-CN" dirty="0"/>
              <a:t>2000”</a:t>
            </a:r>
            <a:r>
              <a:rPr lang="zh-CN" altLang="en-US" dirty="0"/>
              <a:t>，在“进给率”区域中的“切削”文本框填上</a:t>
            </a:r>
            <a:r>
              <a:rPr lang="en-US" altLang="zh-CN" dirty="0"/>
              <a:t>200</a:t>
            </a:r>
            <a:r>
              <a:rPr lang="zh-CN" altLang="en-US" dirty="0"/>
              <a:t>，点击       计算，点击           ，返回“定心钻”。</a:t>
            </a:r>
          </a:p>
          <a:p>
            <a:pPr>
              <a:lnSpc>
                <a:spcPct val="150000"/>
              </a:lnSpc>
            </a:pPr>
            <a:r>
              <a:rPr lang="zh-CN" altLang="en-US" dirty="0"/>
              <a:t>（</a:t>
            </a:r>
            <a:r>
              <a:rPr lang="en-US" altLang="zh-CN" dirty="0"/>
              <a:t>5</a:t>
            </a:r>
            <a:r>
              <a:rPr lang="zh-CN" altLang="en-US" dirty="0"/>
              <a:t>）仿真。点击“操作”区域中的       进行计算，再点击       ，进入“刀轨可视化”对话框。点击              图标进入</a:t>
            </a:r>
            <a:r>
              <a:rPr lang="en-US" altLang="zh-CN" dirty="0"/>
              <a:t>3D</a:t>
            </a:r>
            <a:r>
              <a:rPr lang="zh-CN" altLang="en-US" dirty="0"/>
              <a:t>仿真，把“动画速度”调整到“</a:t>
            </a:r>
            <a:r>
              <a:rPr lang="en-US" altLang="zh-CN" dirty="0"/>
              <a:t>2”</a:t>
            </a:r>
            <a:r>
              <a:rPr lang="zh-CN" altLang="en-US" dirty="0"/>
              <a:t>，便于观察。点击   进行仿真，如图</a:t>
            </a:r>
            <a:r>
              <a:rPr lang="en-US" altLang="zh-CN" dirty="0"/>
              <a:t>4-3-10</a:t>
            </a:r>
            <a:r>
              <a:rPr lang="zh-CN" altLang="en-US" dirty="0"/>
              <a:t>所示。确认无误后，两次         后完成工序创建。</a:t>
            </a:r>
          </a:p>
        </p:txBody>
      </p:sp>
      <p:pic>
        <p:nvPicPr>
          <p:cNvPr id="6" name="图片 5">
            <a:extLst>
              <a:ext uri="{FF2B5EF4-FFF2-40B4-BE49-F238E27FC236}">
                <a16:creationId xmlns:a16="http://schemas.microsoft.com/office/drawing/2014/main" xmlns="" id="{94A1350A-60DE-D804-3E21-915BF0B77F63}"/>
              </a:ext>
            </a:extLst>
          </p:cNvPr>
          <p:cNvPicPr>
            <a:picLocks noChangeAspect="1"/>
          </p:cNvPicPr>
          <p:nvPr/>
        </p:nvPicPr>
        <p:blipFill>
          <a:blip r:embed="rId2"/>
          <a:stretch>
            <a:fillRect/>
          </a:stretch>
        </p:blipFill>
        <p:spPr>
          <a:xfrm>
            <a:off x="6804248" y="1459707"/>
            <a:ext cx="243840" cy="243840"/>
          </a:xfrm>
          <a:prstGeom prst="rect">
            <a:avLst/>
          </a:prstGeom>
        </p:spPr>
      </p:pic>
      <p:pic>
        <p:nvPicPr>
          <p:cNvPr id="7" name="图片 6">
            <a:extLst>
              <a:ext uri="{FF2B5EF4-FFF2-40B4-BE49-F238E27FC236}">
                <a16:creationId xmlns:a16="http://schemas.microsoft.com/office/drawing/2014/main" xmlns="" id="{746D44E1-7A2C-16D3-480C-3712C9E2B1A1}"/>
              </a:ext>
            </a:extLst>
          </p:cNvPr>
          <p:cNvPicPr>
            <a:picLocks noChangeAspect="1"/>
          </p:cNvPicPr>
          <p:nvPr/>
        </p:nvPicPr>
        <p:blipFill>
          <a:blip r:embed="rId3"/>
          <a:stretch>
            <a:fillRect/>
          </a:stretch>
        </p:blipFill>
        <p:spPr>
          <a:xfrm>
            <a:off x="4860032" y="1916832"/>
            <a:ext cx="182880" cy="182880"/>
          </a:xfrm>
          <a:prstGeom prst="rect">
            <a:avLst/>
          </a:prstGeom>
        </p:spPr>
      </p:pic>
      <p:pic>
        <p:nvPicPr>
          <p:cNvPr id="8" name="图片 7">
            <a:extLst>
              <a:ext uri="{FF2B5EF4-FFF2-40B4-BE49-F238E27FC236}">
                <a16:creationId xmlns:a16="http://schemas.microsoft.com/office/drawing/2014/main" xmlns="" id="{CEFA6A73-77DE-0157-0BC1-271499C097F8}"/>
              </a:ext>
            </a:extLst>
          </p:cNvPr>
          <p:cNvPicPr>
            <a:picLocks noChangeAspect="1"/>
          </p:cNvPicPr>
          <p:nvPr/>
        </p:nvPicPr>
        <p:blipFill>
          <a:blip r:embed="rId4"/>
          <a:stretch>
            <a:fillRect/>
          </a:stretch>
        </p:blipFill>
        <p:spPr>
          <a:xfrm>
            <a:off x="4860032" y="2348880"/>
            <a:ext cx="182880" cy="182880"/>
          </a:xfrm>
          <a:prstGeom prst="rect">
            <a:avLst/>
          </a:prstGeom>
        </p:spPr>
      </p:pic>
      <p:pic>
        <p:nvPicPr>
          <p:cNvPr id="9" name="图片 8">
            <a:extLst>
              <a:ext uri="{FF2B5EF4-FFF2-40B4-BE49-F238E27FC236}">
                <a16:creationId xmlns:a16="http://schemas.microsoft.com/office/drawing/2014/main" xmlns="" id="{F9B2818F-7727-6977-D769-04691CF4ECDD}"/>
              </a:ext>
            </a:extLst>
          </p:cNvPr>
          <p:cNvPicPr>
            <a:picLocks noChangeAspect="1"/>
          </p:cNvPicPr>
          <p:nvPr/>
        </p:nvPicPr>
        <p:blipFill>
          <a:blip r:embed="rId5"/>
          <a:stretch>
            <a:fillRect/>
          </a:stretch>
        </p:blipFill>
        <p:spPr>
          <a:xfrm>
            <a:off x="6413234" y="2327109"/>
            <a:ext cx="487680" cy="236220"/>
          </a:xfrm>
          <a:prstGeom prst="rect">
            <a:avLst/>
          </a:prstGeom>
        </p:spPr>
      </p:pic>
      <p:pic>
        <p:nvPicPr>
          <p:cNvPr id="10" name="图片 9">
            <a:extLst>
              <a:ext uri="{FF2B5EF4-FFF2-40B4-BE49-F238E27FC236}">
                <a16:creationId xmlns:a16="http://schemas.microsoft.com/office/drawing/2014/main" xmlns="" id="{7BA06A04-2933-0E19-49C7-E6687B043230}"/>
              </a:ext>
            </a:extLst>
          </p:cNvPr>
          <p:cNvPicPr>
            <a:picLocks noChangeAspect="1"/>
          </p:cNvPicPr>
          <p:nvPr/>
        </p:nvPicPr>
        <p:blipFill>
          <a:blip r:embed="rId6"/>
          <a:stretch>
            <a:fillRect/>
          </a:stretch>
        </p:blipFill>
        <p:spPr>
          <a:xfrm>
            <a:off x="3707904" y="2708920"/>
            <a:ext cx="243840" cy="243840"/>
          </a:xfrm>
          <a:prstGeom prst="rect">
            <a:avLst/>
          </a:prstGeom>
        </p:spPr>
      </p:pic>
      <p:pic>
        <p:nvPicPr>
          <p:cNvPr id="11" name="图片 10">
            <a:extLst>
              <a:ext uri="{FF2B5EF4-FFF2-40B4-BE49-F238E27FC236}">
                <a16:creationId xmlns:a16="http://schemas.microsoft.com/office/drawing/2014/main" xmlns="" id="{BECE3C9A-C71D-728A-B97B-B907469237F3}"/>
              </a:ext>
            </a:extLst>
          </p:cNvPr>
          <p:cNvPicPr>
            <a:picLocks noChangeAspect="1"/>
          </p:cNvPicPr>
          <p:nvPr/>
        </p:nvPicPr>
        <p:blipFill>
          <a:blip r:embed="rId7"/>
          <a:stretch>
            <a:fillRect/>
          </a:stretch>
        </p:blipFill>
        <p:spPr>
          <a:xfrm>
            <a:off x="6020348" y="2708920"/>
            <a:ext cx="243840" cy="243840"/>
          </a:xfrm>
          <a:prstGeom prst="rect">
            <a:avLst/>
          </a:prstGeom>
        </p:spPr>
      </p:pic>
      <p:pic>
        <p:nvPicPr>
          <p:cNvPr id="12" name="图片 11">
            <a:extLst>
              <a:ext uri="{FF2B5EF4-FFF2-40B4-BE49-F238E27FC236}">
                <a16:creationId xmlns:a16="http://schemas.microsoft.com/office/drawing/2014/main" xmlns="" id="{8F10A66F-A03E-FE64-8E6C-68CEC3B98D6D}"/>
              </a:ext>
            </a:extLst>
          </p:cNvPr>
          <p:cNvPicPr>
            <a:picLocks noChangeAspect="1"/>
          </p:cNvPicPr>
          <p:nvPr/>
        </p:nvPicPr>
        <p:blipFill>
          <a:blip r:embed="rId8"/>
          <a:stretch>
            <a:fillRect/>
          </a:stretch>
        </p:blipFill>
        <p:spPr>
          <a:xfrm>
            <a:off x="1691680" y="3189514"/>
            <a:ext cx="617220" cy="228600"/>
          </a:xfrm>
          <a:prstGeom prst="rect">
            <a:avLst/>
          </a:prstGeom>
        </p:spPr>
      </p:pic>
      <p:pic>
        <p:nvPicPr>
          <p:cNvPr id="13" name="图片 12">
            <a:extLst>
              <a:ext uri="{FF2B5EF4-FFF2-40B4-BE49-F238E27FC236}">
                <a16:creationId xmlns:a16="http://schemas.microsoft.com/office/drawing/2014/main" xmlns="" id="{13BA99D7-E979-FC95-01BF-32A72A526188}"/>
              </a:ext>
            </a:extLst>
          </p:cNvPr>
          <p:cNvPicPr>
            <a:picLocks noChangeAspect="1"/>
          </p:cNvPicPr>
          <p:nvPr/>
        </p:nvPicPr>
        <p:blipFill>
          <a:blip r:embed="rId9"/>
          <a:stretch>
            <a:fillRect/>
          </a:stretch>
        </p:blipFill>
        <p:spPr>
          <a:xfrm>
            <a:off x="8460432" y="3174274"/>
            <a:ext cx="243840" cy="243840"/>
          </a:xfrm>
          <a:prstGeom prst="rect">
            <a:avLst/>
          </a:prstGeom>
        </p:spPr>
      </p:pic>
      <p:pic>
        <p:nvPicPr>
          <p:cNvPr id="14" name="图片 13">
            <a:extLst>
              <a:ext uri="{FF2B5EF4-FFF2-40B4-BE49-F238E27FC236}">
                <a16:creationId xmlns:a16="http://schemas.microsoft.com/office/drawing/2014/main" xmlns="" id="{AA17702B-4875-CAE5-27DD-4C6853C01E1F}"/>
              </a:ext>
            </a:extLst>
          </p:cNvPr>
          <p:cNvPicPr>
            <a:picLocks noChangeAspect="1"/>
          </p:cNvPicPr>
          <p:nvPr/>
        </p:nvPicPr>
        <p:blipFill>
          <a:blip r:embed="rId5"/>
          <a:stretch>
            <a:fillRect/>
          </a:stretch>
        </p:blipFill>
        <p:spPr>
          <a:xfrm>
            <a:off x="5220072" y="3573016"/>
            <a:ext cx="487680" cy="236220"/>
          </a:xfrm>
          <a:prstGeom prst="rect">
            <a:avLst/>
          </a:prstGeom>
        </p:spPr>
      </p:pic>
      <p:pic>
        <p:nvPicPr>
          <p:cNvPr id="15" name="图片 14">
            <a:extLst>
              <a:ext uri="{FF2B5EF4-FFF2-40B4-BE49-F238E27FC236}">
                <a16:creationId xmlns:a16="http://schemas.microsoft.com/office/drawing/2014/main" xmlns="" id="{A065B655-D51C-C264-E527-BB5672F3EE0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987824" y="3843362"/>
            <a:ext cx="2383790" cy="2393950"/>
          </a:xfrm>
          <a:prstGeom prst="rect">
            <a:avLst/>
          </a:prstGeom>
        </p:spPr>
      </p:pic>
      <p:sp>
        <p:nvSpPr>
          <p:cNvPr id="17" name="文本框 16">
            <a:extLst>
              <a:ext uri="{FF2B5EF4-FFF2-40B4-BE49-F238E27FC236}">
                <a16:creationId xmlns:a16="http://schemas.microsoft.com/office/drawing/2014/main" xmlns="" id="{97668D4A-157B-3A5C-54BB-9E5F83E34AAF}"/>
              </a:ext>
            </a:extLst>
          </p:cNvPr>
          <p:cNvSpPr txBox="1"/>
          <p:nvPr/>
        </p:nvSpPr>
        <p:spPr>
          <a:xfrm>
            <a:off x="2571311" y="6194647"/>
            <a:ext cx="4577442" cy="369332"/>
          </a:xfrm>
          <a:prstGeom prst="rect">
            <a:avLst/>
          </a:prstGeom>
          <a:noFill/>
        </p:spPr>
        <p:txBody>
          <a:bodyPr wrap="square">
            <a:spAutoFit/>
          </a:bodyPr>
          <a:lstStyle/>
          <a:p>
            <a:pPr indent="66675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4-3-10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加工仿真</a:t>
            </a:r>
          </a:p>
        </p:txBody>
      </p:sp>
    </p:spTree>
    <p:extLst>
      <p:ext uri="{BB962C8B-B14F-4D97-AF65-F5344CB8AC3E}">
        <p14:creationId xmlns:p14="http://schemas.microsoft.com/office/powerpoint/2010/main" val="336784736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a:extLst>
              <a:ext uri="{FF2B5EF4-FFF2-40B4-BE49-F238E27FC236}">
                <a16:creationId xmlns:a16="http://schemas.microsoft.com/office/drawing/2014/main" xmlns="" id="{EA472AB5-2415-003F-7135-16F7835CA951}"/>
              </a:ext>
            </a:extLst>
          </p:cNvPr>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数控编程</a:t>
            </a:r>
            <a:endPar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endParaRPr>
          </a:p>
        </p:txBody>
      </p:sp>
      <p:sp>
        <p:nvSpPr>
          <p:cNvPr id="5" name="Rectangle 2">
            <a:extLst>
              <a:ext uri="{FF2B5EF4-FFF2-40B4-BE49-F238E27FC236}">
                <a16:creationId xmlns:a16="http://schemas.microsoft.com/office/drawing/2014/main" xmlns="" id="{4BFD238B-BBEB-2BA7-3D64-E948AF5C23A7}"/>
              </a:ext>
            </a:extLst>
          </p:cNvPr>
          <p:cNvSpPr txBox="1">
            <a:spLocks noChangeArrowheads="1"/>
          </p:cNvSpPr>
          <p:nvPr/>
        </p:nvSpPr>
        <p:spPr bwMode="gray">
          <a:xfrm>
            <a:off x="611560" y="620688"/>
            <a:ext cx="7696200" cy="563563"/>
          </a:xfrm>
          <a:prstGeom prst="rect">
            <a:avLst/>
          </a:prstGeom>
          <a:noFill/>
          <a:ln w="9525">
            <a:noFill/>
            <a:miter lim="800000"/>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rgbClr val="2E6272"/>
                </a:solidFill>
                <a:effectLst/>
                <a:uLnTx/>
                <a:uFillTx/>
                <a:latin typeface="Verdana"/>
                <a:ea typeface="+mj-ea"/>
                <a:cs typeface="+mj-cs"/>
              </a:rPr>
              <a:t>项目</a:t>
            </a:r>
            <a:r>
              <a:rPr kumimoji="0" lang="en-US" altLang="zh-CN" sz="3200" b="1" i="0" u="none" strike="noStrike" kern="0" cap="none" spc="0" normalizeH="0" baseline="0" noProof="0" dirty="0">
                <a:ln>
                  <a:noFill/>
                </a:ln>
                <a:solidFill>
                  <a:srgbClr val="2E6272"/>
                </a:solidFill>
                <a:effectLst/>
                <a:uLnTx/>
                <a:uFillTx/>
                <a:latin typeface="Verdana"/>
                <a:ea typeface="+mj-ea"/>
                <a:cs typeface="+mj-cs"/>
              </a:rPr>
              <a:t>4</a:t>
            </a:r>
            <a:endParaRPr kumimoji="0" lang="en-US" altLang="zh-CN" sz="3200" b="1" i="0" u="none" strike="noStrike" kern="0" cap="none" spc="0" normalizeH="0" baseline="0" noProof="0" dirty="0">
              <a:ln>
                <a:noFill/>
              </a:ln>
              <a:solidFill>
                <a:srgbClr val="2E6272"/>
              </a:solidFill>
              <a:effectLst/>
              <a:uLnTx/>
              <a:uFillTx/>
              <a:latin typeface="Verdana"/>
              <a:ea typeface="宋体" panose="02010600030101010101" pitchFamily="2" charset="-122"/>
              <a:cs typeface="+mj-cs"/>
            </a:endParaRPr>
          </a:p>
        </p:txBody>
      </p:sp>
      <p:sp>
        <p:nvSpPr>
          <p:cNvPr id="3" name="文本框 2">
            <a:extLst>
              <a:ext uri="{FF2B5EF4-FFF2-40B4-BE49-F238E27FC236}">
                <a16:creationId xmlns:a16="http://schemas.microsoft.com/office/drawing/2014/main" xmlns="" id="{B3E05801-6E67-B27F-FAC3-7CA373E0B369}"/>
              </a:ext>
            </a:extLst>
          </p:cNvPr>
          <p:cNvSpPr txBox="1"/>
          <p:nvPr/>
        </p:nvSpPr>
        <p:spPr>
          <a:xfrm>
            <a:off x="323528" y="1124744"/>
            <a:ext cx="8496944" cy="3089948"/>
          </a:xfrm>
          <a:prstGeom prst="rect">
            <a:avLst/>
          </a:prstGeom>
          <a:noFill/>
        </p:spPr>
        <p:txBody>
          <a:bodyPr wrap="square">
            <a:spAutoFit/>
          </a:bodyPr>
          <a:lstStyle/>
          <a:p>
            <a:pPr>
              <a:lnSpc>
                <a:spcPct val="150000"/>
              </a:lnSpc>
            </a:pPr>
            <a:r>
              <a:rPr lang="zh-CN" altLang="en-US" sz="2400" b="1" dirty="0"/>
              <a:t>钻</a:t>
            </a:r>
            <a:r>
              <a:rPr lang="en-US" altLang="zh-CN" sz="2400" b="1" dirty="0"/>
              <a:t>2×∅8H7</a:t>
            </a:r>
            <a:r>
              <a:rPr lang="zh-CN" altLang="en-US" sz="2400" b="1" dirty="0"/>
              <a:t>通孔：</a:t>
            </a:r>
          </a:p>
          <a:p>
            <a:pPr>
              <a:lnSpc>
                <a:spcPct val="150000"/>
              </a:lnSpc>
            </a:pPr>
            <a:r>
              <a:rPr lang="en-US" altLang="zh-CN" dirty="0"/>
              <a:t>1.</a:t>
            </a:r>
            <a:r>
              <a:rPr lang="zh-CN" altLang="en-US" dirty="0"/>
              <a:t>刀具创建</a:t>
            </a:r>
          </a:p>
          <a:p>
            <a:pPr>
              <a:lnSpc>
                <a:spcPct val="150000"/>
              </a:lnSpc>
            </a:pPr>
            <a:r>
              <a:rPr lang="zh-CN" altLang="en-US" dirty="0"/>
              <a:t>（</a:t>
            </a:r>
            <a:r>
              <a:rPr lang="en-US" altLang="zh-CN" dirty="0"/>
              <a:t>1</a:t>
            </a:r>
            <a:r>
              <a:rPr lang="zh-CN" altLang="en-US" dirty="0"/>
              <a:t>） 点击         图标，进入“创建刀具”界面，选择刀具子类型中麻花钻        ，在名称对话框输入平底刀的直径大小“</a:t>
            </a:r>
            <a:r>
              <a:rPr lang="en-US" altLang="zh-CN" dirty="0"/>
              <a:t>S8”</a:t>
            </a:r>
            <a:r>
              <a:rPr lang="zh-CN" altLang="en-US" dirty="0"/>
              <a:t>作为名称，点击          进入“铣刀 参数”对话框界面。</a:t>
            </a:r>
          </a:p>
          <a:p>
            <a:pPr>
              <a:lnSpc>
                <a:spcPct val="150000"/>
              </a:lnSpc>
            </a:pPr>
            <a:r>
              <a:rPr lang="zh-CN" altLang="en-US" dirty="0"/>
              <a:t>（</a:t>
            </a:r>
            <a:r>
              <a:rPr lang="en-US" altLang="zh-CN" dirty="0"/>
              <a:t>2</a:t>
            </a:r>
            <a:r>
              <a:rPr lang="zh-CN" altLang="en-US" dirty="0"/>
              <a:t>）设置如图</a:t>
            </a:r>
            <a:r>
              <a:rPr lang="en-US" altLang="zh-CN" dirty="0"/>
              <a:t>4-2-3</a:t>
            </a:r>
            <a:r>
              <a:rPr lang="zh-CN" altLang="en-US" dirty="0"/>
              <a:t>的刀具参数。在尺寸对话框中的“直径”填入“</a:t>
            </a:r>
            <a:r>
              <a:rPr lang="en-US" altLang="zh-CN" dirty="0"/>
              <a:t>8”</a:t>
            </a:r>
            <a:r>
              <a:rPr lang="zh-CN" altLang="en-US" dirty="0"/>
              <a:t>，在编号对话框中“刀具号”，“补偿寄存器”，“刀具补偿寄存器”，填入“</a:t>
            </a:r>
            <a:r>
              <a:rPr lang="en-US" altLang="zh-CN" dirty="0"/>
              <a:t>1”</a:t>
            </a:r>
            <a:r>
              <a:rPr lang="zh-CN" altLang="en-US" dirty="0"/>
              <a:t>，点击          完成刀具建立。</a:t>
            </a:r>
          </a:p>
        </p:txBody>
      </p:sp>
      <p:pic>
        <p:nvPicPr>
          <p:cNvPr id="6" name="图片 5">
            <a:extLst>
              <a:ext uri="{FF2B5EF4-FFF2-40B4-BE49-F238E27FC236}">
                <a16:creationId xmlns:a16="http://schemas.microsoft.com/office/drawing/2014/main" xmlns="" id="{56FD21BC-2D34-EA67-292D-1E44EFE3FE26}"/>
              </a:ext>
            </a:extLst>
          </p:cNvPr>
          <p:cNvPicPr>
            <a:picLocks noChangeAspect="1"/>
          </p:cNvPicPr>
          <p:nvPr/>
        </p:nvPicPr>
        <p:blipFill>
          <a:blip r:embed="rId2"/>
          <a:stretch>
            <a:fillRect/>
          </a:stretch>
        </p:blipFill>
        <p:spPr>
          <a:xfrm>
            <a:off x="1691680" y="2204864"/>
            <a:ext cx="349250" cy="297815"/>
          </a:xfrm>
          <a:prstGeom prst="rect">
            <a:avLst/>
          </a:prstGeom>
        </p:spPr>
      </p:pic>
      <p:pic>
        <p:nvPicPr>
          <p:cNvPr id="7" name="图片 6">
            <a:extLst>
              <a:ext uri="{FF2B5EF4-FFF2-40B4-BE49-F238E27FC236}">
                <a16:creationId xmlns:a16="http://schemas.microsoft.com/office/drawing/2014/main" xmlns="" id="{7C514EC1-2E98-240C-F70A-444B7F1330FA}"/>
              </a:ext>
            </a:extLst>
          </p:cNvPr>
          <p:cNvPicPr>
            <a:picLocks noChangeAspect="1"/>
          </p:cNvPicPr>
          <p:nvPr/>
        </p:nvPicPr>
        <p:blipFill>
          <a:blip r:embed="rId3"/>
          <a:stretch>
            <a:fillRect/>
          </a:stretch>
        </p:blipFill>
        <p:spPr>
          <a:xfrm>
            <a:off x="7596336" y="2231851"/>
            <a:ext cx="243840" cy="243840"/>
          </a:xfrm>
          <a:prstGeom prst="rect">
            <a:avLst/>
          </a:prstGeom>
        </p:spPr>
      </p:pic>
      <p:pic>
        <p:nvPicPr>
          <p:cNvPr id="8" name="图片 7">
            <a:extLst>
              <a:ext uri="{FF2B5EF4-FFF2-40B4-BE49-F238E27FC236}">
                <a16:creationId xmlns:a16="http://schemas.microsoft.com/office/drawing/2014/main" xmlns="" id="{E254C620-ABA8-25B4-2F82-AD1CB60712FE}"/>
              </a:ext>
            </a:extLst>
          </p:cNvPr>
          <p:cNvPicPr>
            <a:picLocks noChangeAspect="1"/>
          </p:cNvPicPr>
          <p:nvPr/>
        </p:nvPicPr>
        <p:blipFill>
          <a:blip r:embed="rId4"/>
          <a:stretch>
            <a:fillRect/>
          </a:stretch>
        </p:blipFill>
        <p:spPr>
          <a:xfrm>
            <a:off x="5796136" y="2638439"/>
            <a:ext cx="438150" cy="212090"/>
          </a:xfrm>
          <a:prstGeom prst="rect">
            <a:avLst/>
          </a:prstGeom>
        </p:spPr>
      </p:pic>
      <p:pic>
        <p:nvPicPr>
          <p:cNvPr id="9" name="图片 8">
            <a:extLst>
              <a:ext uri="{FF2B5EF4-FFF2-40B4-BE49-F238E27FC236}">
                <a16:creationId xmlns:a16="http://schemas.microsoft.com/office/drawing/2014/main" xmlns="" id="{CCA8BA7E-F2E9-EC2A-B417-AF9072182C96}"/>
              </a:ext>
            </a:extLst>
          </p:cNvPr>
          <p:cNvPicPr>
            <a:picLocks noChangeAspect="1"/>
          </p:cNvPicPr>
          <p:nvPr/>
        </p:nvPicPr>
        <p:blipFill>
          <a:blip r:embed="rId4"/>
          <a:stretch>
            <a:fillRect/>
          </a:stretch>
        </p:blipFill>
        <p:spPr>
          <a:xfrm>
            <a:off x="6732240" y="3861048"/>
            <a:ext cx="487680" cy="236220"/>
          </a:xfrm>
          <a:prstGeom prst="rect">
            <a:avLst/>
          </a:prstGeom>
        </p:spPr>
      </p:pic>
      <p:pic>
        <p:nvPicPr>
          <p:cNvPr id="10" name="图片 9">
            <a:extLst>
              <a:ext uri="{FF2B5EF4-FFF2-40B4-BE49-F238E27FC236}">
                <a16:creationId xmlns:a16="http://schemas.microsoft.com/office/drawing/2014/main" xmlns="" id="{5235A236-03D4-5656-515D-C51FC97254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5657" y="4214692"/>
            <a:ext cx="2520280" cy="1985842"/>
          </a:xfrm>
          <a:prstGeom prst="rect">
            <a:avLst/>
          </a:prstGeom>
        </p:spPr>
      </p:pic>
      <p:pic>
        <p:nvPicPr>
          <p:cNvPr id="11" name="图片 10">
            <a:extLst>
              <a:ext uri="{FF2B5EF4-FFF2-40B4-BE49-F238E27FC236}">
                <a16:creationId xmlns:a16="http://schemas.microsoft.com/office/drawing/2014/main" xmlns="" id="{DE5D1277-2E64-DA78-68BC-F1BC2F4800D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83698" y="4192920"/>
            <a:ext cx="2751184" cy="2022621"/>
          </a:xfrm>
          <a:prstGeom prst="rect">
            <a:avLst/>
          </a:prstGeom>
        </p:spPr>
      </p:pic>
      <p:sp>
        <p:nvSpPr>
          <p:cNvPr id="13" name="文本框 12">
            <a:extLst>
              <a:ext uri="{FF2B5EF4-FFF2-40B4-BE49-F238E27FC236}">
                <a16:creationId xmlns:a16="http://schemas.microsoft.com/office/drawing/2014/main" xmlns="" id="{7133752B-37F8-7C9D-BBA2-09444CA93C24}"/>
              </a:ext>
            </a:extLst>
          </p:cNvPr>
          <p:cNvSpPr txBox="1"/>
          <p:nvPr/>
        </p:nvSpPr>
        <p:spPr>
          <a:xfrm>
            <a:off x="1984904" y="6217231"/>
            <a:ext cx="4577442"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4-3-11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刀具参数</a:t>
            </a:r>
          </a:p>
        </p:txBody>
      </p:sp>
    </p:spTree>
    <p:extLst>
      <p:ext uri="{BB962C8B-B14F-4D97-AF65-F5344CB8AC3E}">
        <p14:creationId xmlns:p14="http://schemas.microsoft.com/office/powerpoint/2010/main" val="10452144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a:extLst>
              <a:ext uri="{FF2B5EF4-FFF2-40B4-BE49-F238E27FC236}">
                <a16:creationId xmlns:a16="http://schemas.microsoft.com/office/drawing/2014/main" xmlns="" id="{EA472AB5-2415-003F-7135-16F7835CA951}"/>
              </a:ext>
            </a:extLst>
          </p:cNvPr>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数控编程</a:t>
            </a:r>
            <a:endPar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endParaRPr>
          </a:p>
        </p:txBody>
      </p:sp>
      <p:sp>
        <p:nvSpPr>
          <p:cNvPr id="5" name="Rectangle 2">
            <a:extLst>
              <a:ext uri="{FF2B5EF4-FFF2-40B4-BE49-F238E27FC236}">
                <a16:creationId xmlns:a16="http://schemas.microsoft.com/office/drawing/2014/main" xmlns="" id="{4BFD238B-BBEB-2BA7-3D64-E948AF5C23A7}"/>
              </a:ext>
            </a:extLst>
          </p:cNvPr>
          <p:cNvSpPr txBox="1">
            <a:spLocks noChangeArrowheads="1"/>
          </p:cNvSpPr>
          <p:nvPr/>
        </p:nvSpPr>
        <p:spPr bwMode="gray">
          <a:xfrm>
            <a:off x="611560" y="620688"/>
            <a:ext cx="7696200" cy="563563"/>
          </a:xfrm>
          <a:prstGeom prst="rect">
            <a:avLst/>
          </a:prstGeom>
          <a:noFill/>
          <a:ln w="9525">
            <a:noFill/>
            <a:miter lim="800000"/>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rgbClr val="2E6272"/>
                </a:solidFill>
                <a:effectLst/>
                <a:uLnTx/>
                <a:uFillTx/>
                <a:latin typeface="Verdana"/>
                <a:ea typeface="+mj-ea"/>
                <a:cs typeface="+mj-cs"/>
              </a:rPr>
              <a:t>项目</a:t>
            </a:r>
            <a:r>
              <a:rPr kumimoji="0" lang="en-US" altLang="zh-CN" sz="3200" b="1" i="0" u="none" strike="noStrike" kern="0" cap="none" spc="0" normalizeH="0" baseline="0" noProof="0" dirty="0">
                <a:ln>
                  <a:noFill/>
                </a:ln>
                <a:solidFill>
                  <a:srgbClr val="2E6272"/>
                </a:solidFill>
                <a:effectLst/>
                <a:uLnTx/>
                <a:uFillTx/>
                <a:latin typeface="Verdana"/>
                <a:ea typeface="+mj-ea"/>
                <a:cs typeface="+mj-cs"/>
              </a:rPr>
              <a:t>4</a:t>
            </a:r>
            <a:endParaRPr kumimoji="0" lang="en-US" altLang="zh-CN" sz="3200" b="1" i="0" u="none" strike="noStrike" kern="0" cap="none" spc="0" normalizeH="0" baseline="0" noProof="0" dirty="0">
              <a:ln>
                <a:noFill/>
              </a:ln>
              <a:solidFill>
                <a:srgbClr val="2E6272"/>
              </a:solidFill>
              <a:effectLst/>
              <a:uLnTx/>
              <a:uFillTx/>
              <a:latin typeface="Verdana"/>
              <a:ea typeface="宋体" panose="02010600030101010101" pitchFamily="2" charset="-122"/>
              <a:cs typeface="+mj-cs"/>
            </a:endParaRPr>
          </a:p>
        </p:txBody>
      </p:sp>
      <p:sp>
        <p:nvSpPr>
          <p:cNvPr id="3" name="文本框 2">
            <a:extLst>
              <a:ext uri="{FF2B5EF4-FFF2-40B4-BE49-F238E27FC236}">
                <a16:creationId xmlns:a16="http://schemas.microsoft.com/office/drawing/2014/main" xmlns="" id="{FC3072A1-E625-B42F-D542-D829B5C7D129}"/>
              </a:ext>
            </a:extLst>
          </p:cNvPr>
          <p:cNvSpPr txBox="1"/>
          <p:nvPr/>
        </p:nvSpPr>
        <p:spPr>
          <a:xfrm>
            <a:off x="395536" y="1340768"/>
            <a:ext cx="8280920" cy="2534027"/>
          </a:xfrm>
          <a:prstGeom prst="rect">
            <a:avLst/>
          </a:prstGeom>
          <a:noFill/>
        </p:spPr>
        <p:txBody>
          <a:bodyPr wrap="square">
            <a:spAutoFit/>
          </a:bodyPr>
          <a:lstStyle/>
          <a:p>
            <a:pPr>
              <a:lnSpc>
                <a:spcPct val="150000"/>
              </a:lnSpc>
            </a:pPr>
            <a:r>
              <a:rPr lang="en-US" altLang="zh-CN" dirty="0"/>
              <a:t>2.</a:t>
            </a:r>
            <a:r>
              <a:rPr lang="zh-CN" altLang="en-US" dirty="0"/>
              <a:t>创建钻孔加工工序</a:t>
            </a:r>
          </a:p>
          <a:p>
            <a:pPr>
              <a:lnSpc>
                <a:spcPct val="150000"/>
              </a:lnSpc>
            </a:pPr>
            <a:r>
              <a:rPr lang="zh-CN" altLang="en-US" dirty="0"/>
              <a:t>（</a:t>
            </a:r>
            <a:r>
              <a:rPr lang="en-US" altLang="zh-CN" dirty="0"/>
              <a:t>1</a:t>
            </a:r>
            <a:r>
              <a:rPr lang="zh-CN" altLang="en-US" dirty="0"/>
              <a:t>）右击                           图标，在弹出的工具条中选择“插入”“工序”，在工序子类型中选择        钻孔工序。</a:t>
            </a:r>
          </a:p>
          <a:p>
            <a:pPr>
              <a:lnSpc>
                <a:spcPct val="150000"/>
              </a:lnSpc>
            </a:pPr>
            <a:r>
              <a:rPr lang="zh-CN" altLang="en-US" dirty="0"/>
              <a:t>（</a:t>
            </a:r>
            <a:r>
              <a:rPr lang="en-US" altLang="zh-CN" dirty="0"/>
              <a:t>2</a:t>
            </a:r>
            <a:r>
              <a:rPr lang="zh-CN" altLang="en-US" dirty="0"/>
              <a:t>）如图</a:t>
            </a:r>
            <a:r>
              <a:rPr lang="en-US" altLang="zh-CN" dirty="0"/>
              <a:t>4-3-12</a:t>
            </a:r>
            <a:r>
              <a:rPr lang="zh-CN" altLang="en-US" dirty="0"/>
              <a:t>，在位置对话框中选择“程序”对话框为                  ，“刀具”对话框为               ，“几何体”对话框为                  ，“方法”对话框为                        ，</a:t>
            </a:r>
            <a:endParaRPr lang="en-US" altLang="zh-CN" dirty="0"/>
          </a:p>
          <a:p>
            <a:pPr>
              <a:lnSpc>
                <a:spcPct val="150000"/>
              </a:lnSpc>
            </a:pPr>
            <a:r>
              <a:rPr lang="zh-CN" altLang="en-US" dirty="0"/>
              <a:t>点               进入“钻孔”对话框界面，如图</a:t>
            </a:r>
            <a:r>
              <a:rPr lang="en-US" altLang="zh-CN" dirty="0"/>
              <a:t>4-3-13</a:t>
            </a:r>
            <a:r>
              <a:rPr lang="zh-CN" altLang="en-US" dirty="0"/>
              <a:t>所示。</a:t>
            </a:r>
          </a:p>
        </p:txBody>
      </p:sp>
      <p:pic>
        <p:nvPicPr>
          <p:cNvPr id="6" name="图片 5">
            <a:extLst>
              <a:ext uri="{FF2B5EF4-FFF2-40B4-BE49-F238E27FC236}">
                <a16:creationId xmlns:a16="http://schemas.microsoft.com/office/drawing/2014/main" xmlns="" id="{1B37EBE5-2448-7A3B-4FFF-6AC3B346FE4D}"/>
              </a:ext>
            </a:extLst>
          </p:cNvPr>
          <p:cNvPicPr>
            <a:picLocks noChangeAspect="1"/>
          </p:cNvPicPr>
          <p:nvPr/>
        </p:nvPicPr>
        <p:blipFill>
          <a:blip r:embed="rId2"/>
          <a:stretch>
            <a:fillRect/>
          </a:stretch>
        </p:blipFill>
        <p:spPr>
          <a:xfrm>
            <a:off x="1691680" y="1916832"/>
            <a:ext cx="1403350" cy="165100"/>
          </a:xfrm>
          <a:prstGeom prst="rect">
            <a:avLst/>
          </a:prstGeom>
        </p:spPr>
      </p:pic>
      <p:pic>
        <p:nvPicPr>
          <p:cNvPr id="7" name="图片 6">
            <a:extLst>
              <a:ext uri="{FF2B5EF4-FFF2-40B4-BE49-F238E27FC236}">
                <a16:creationId xmlns:a16="http://schemas.microsoft.com/office/drawing/2014/main" xmlns="" id="{93F8A175-3579-67DF-2A1D-FA5183D574F5}"/>
              </a:ext>
            </a:extLst>
          </p:cNvPr>
          <p:cNvPicPr>
            <a:picLocks noChangeAspect="1"/>
          </p:cNvPicPr>
          <p:nvPr/>
        </p:nvPicPr>
        <p:blipFill>
          <a:blip r:embed="rId3"/>
          <a:stretch>
            <a:fillRect/>
          </a:stretch>
        </p:blipFill>
        <p:spPr>
          <a:xfrm>
            <a:off x="1702566" y="2292878"/>
            <a:ext cx="243840" cy="243840"/>
          </a:xfrm>
          <a:prstGeom prst="rect">
            <a:avLst/>
          </a:prstGeom>
        </p:spPr>
      </p:pic>
      <p:pic>
        <p:nvPicPr>
          <p:cNvPr id="8" name="图片 7">
            <a:extLst>
              <a:ext uri="{FF2B5EF4-FFF2-40B4-BE49-F238E27FC236}">
                <a16:creationId xmlns:a16="http://schemas.microsoft.com/office/drawing/2014/main" xmlns="" id="{84A22225-3386-4452-F01F-363202C124BB}"/>
              </a:ext>
            </a:extLst>
          </p:cNvPr>
          <p:cNvPicPr>
            <a:picLocks noChangeAspect="1"/>
          </p:cNvPicPr>
          <p:nvPr/>
        </p:nvPicPr>
        <p:blipFill>
          <a:blip r:embed="rId4"/>
          <a:stretch>
            <a:fillRect/>
          </a:stretch>
        </p:blipFill>
        <p:spPr>
          <a:xfrm>
            <a:off x="6156176" y="2780928"/>
            <a:ext cx="800100" cy="160020"/>
          </a:xfrm>
          <a:prstGeom prst="rect">
            <a:avLst/>
          </a:prstGeom>
        </p:spPr>
      </p:pic>
      <p:pic>
        <p:nvPicPr>
          <p:cNvPr id="9" name="图片 8">
            <a:extLst>
              <a:ext uri="{FF2B5EF4-FFF2-40B4-BE49-F238E27FC236}">
                <a16:creationId xmlns:a16="http://schemas.microsoft.com/office/drawing/2014/main" xmlns="" id="{13641186-C0B2-C657-EA7A-2C168EBFACD1}"/>
              </a:ext>
            </a:extLst>
          </p:cNvPr>
          <p:cNvPicPr>
            <a:picLocks noChangeAspect="1"/>
          </p:cNvPicPr>
          <p:nvPr/>
        </p:nvPicPr>
        <p:blipFill rotWithShape="1">
          <a:blip r:embed="rId5"/>
          <a:srcRect t="-1" r="43243" b="-23809"/>
          <a:stretch/>
        </p:blipFill>
        <p:spPr bwMode="auto">
          <a:xfrm>
            <a:off x="1097647" y="3142285"/>
            <a:ext cx="666750" cy="274955"/>
          </a:xfrm>
          <a:prstGeom prst="rect">
            <a:avLst/>
          </a:prstGeom>
          <a:ln>
            <a:noFill/>
          </a:ln>
          <a:extLst>
            <a:ext uri="{53640926-AAD7-44D8-BBD7-CCE9431645EC}">
              <a14:shadowObscured xmlns:a14="http://schemas.microsoft.com/office/drawing/2010/main"/>
            </a:ext>
          </a:extLst>
        </p:spPr>
      </p:pic>
      <p:pic>
        <p:nvPicPr>
          <p:cNvPr id="10" name="图片 9">
            <a:extLst>
              <a:ext uri="{FF2B5EF4-FFF2-40B4-BE49-F238E27FC236}">
                <a16:creationId xmlns:a16="http://schemas.microsoft.com/office/drawing/2014/main" xmlns="" id="{B0177E2E-C8E9-D480-8B83-83679900D94F}"/>
              </a:ext>
            </a:extLst>
          </p:cNvPr>
          <p:cNvPicPr>
            <a:picLocks noChangeAspect="1"/>
          </p:cNvPicPr>
          <p:nvPr/>
        </p:nvPicPr>
        <p:blipFill>
          <a:blip r:embed="rId6"/>
          <a:stretch>
            <a:fillRect/>
          </a:stretch>
        </p:blipFill>
        <p:spPr>
          <a:xfrm>
            <a:off x="3976791" y="3168942"/>
            <a:ext cx="822960" cy="175260"/>
          </a:xfrm>
          <a:prstGeom prst="rect">
            <a:avLst/>
          </a:prstGeom>
        </p:spPr>
      </p:pic>
      <p:pic>
        <p:nvPicPr>
          <p:cNvPr id="11" name="图片 10">
            <a:extLst>
              <a:ext uri="{FF2B5EF4-FFF2-40B4-BE49-F238E27FC236}">
                <a16:creationId xmlns:a16="http://schemas.microsoft.com/office/drawing/2014/main" xmlns="" id="{398F4E28-6076-7595-BF1C-C87B02B97584}"/>
              </a:ext>
            </a:extLst>
          </p:cNvPr>
          <p:cNvPicPr>
            <a:picLocks noChangeAspect="1"/>
          </p:cNvPicPr>
          <p:nvPr/>
        </p:nvPicPr>
        <p:blipFill>
          <a:blip r:embed="rId7"/>
          <a:stretch>
            <a:fillRect/>
          </a:stretch>
        </p:blipFill>
        <p:spPr>
          <a:xfrm>
            <a:off x="7119896" y="3226578"/>
            <a:ext cx="1079500" cy="203835"/>
          </a:xfrm>
          <a:prstGeom prst="rect">
            <a:avLst/>
          </a:prstGeom>
        </p:spPr>
      </p:pic>
      <p:pic>
        <p:nvPicPr>
          <p:cNvPr id="12" name="图片 11">
            <a:extLst>
              <a:ext uri="{FF2B5EF4-FFF2-40B4-BE49-F238E27FC236}">
                <a16:creationId xmlns:a16="http://schemas.microsoft.com/office/drawing/2014/main" xmlns="" id="{0D45F3CA-EA0C-6BAB-F106-DE937F2E5A13}"/>
              </a:ext>
            </a:extLst>
          </p:cNvPr>
          <p:cNvPicPr>
            <a:picLocks noChangeAspect="1"/>
          </p:cNvPicPr>
          <p:nvPr/>
        </p:nvPicPr>
        <p:blipFill>
          <a:blip r:embed="rId8"/>
          <a:stretch>
            <a:fillRect/>
          </a:stretch>
        </p:blipFill>
        <p:spPr>
          <a:xfrm>
            <a:off x="943342" y="3548804"/>
            <a:ext cx="487680" cy="236220"/>
          </a:xfrm>
          <a:prstGeom prst="rect">
            <a:avLst/>
          </a:prstGeom>
        </p:spPr>
      </p:pic>
      <p:pic>
        <p:nvPicPr>
          <p:cNvPr id="13" name="图片 12">
            <a:extLst>
              <a:ext uri="{FF2B5EF4-FFF2-40B4-BE49-F238E27FC236}">
                <a16:creationId xmlns:a16="http://schemas.microsoft.com/office/drawing/2014/main" xmlns="" id="{0F647F3D-E87C-E586-6211-489673C08E2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94195" y="3874796"/>
            <a:ext cx="1679933" cy="2218500"/>
          </a:xfrm>
          <a:prstGeom prst="rect">
            <a:avLst/>
          </a:prstGeom>
        </p:spPr>
      </p:pic>
      <p:pic>
        <p:nvPicPr>
          <p:cNvPr id="14" name="图片 13">
            <a:extLst>
              <a:ext uri="{FF2B5EF4-FFF2-40B4-BE49-F238E27FC236}">
                <a16:creationId xmlns:a16="http://schemas.microsoft.com/office/drawing/2014/main" xmlns="" id="{A6FA6339-8DD0-E5F1-570A-068D9DA457F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196356" y="3874796"/>
            <a:ext cx="2291670" cy="2218500"/>
          </a:xfrm>
          <a:prstGeom prst="rect">
            <a:avLst/>
          </a:prstGeom>
        </p:spPr>
      </p:pic>
      <p:sp>
        <p:nvSpPr>
          <p:cNvPr id="16" name="文本框 15">
            <a:extLst>
              <a:ext uri="{FF2B5EF4-FFF2-40B4-BE49-F238E27FC236}">
                <a16:creationId xmlns:a16="http://schemas.microsoft.com/office/drawing/2014/main" xmlns="" id="{778CB955-8FDC-F384-72E1-5BD35C09B855}"/>
              </a:ext>
            </a:extLst>
          </p:cNvPr>
          <p:cNvSpPr txBox="1"/>
          <p:nvPr/>
        </p:nvSpPr>
        <p:spPr>
          <a:xfrm>
            <a:off x="765595" y="6093296"/>
            <a:ext cx="5722431" cy="369332"/>
          </a:xfrm>
          <a:prstGeom prst="rect">
            <a:avLst/>
          </a:prstGeom>
          <a:noFill/>
        </p:spPr>
        <p:txBody>
          <a:bodyPr wrap="square">
            <a:spAutoFit/>
          </a:bodyPr>
          <a:lstStyle/>
          <a:p>
            <a:pPr indent="800100"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4-3-12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工序选择</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4-3-13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钻孔界面</a:t>
            </a:r>
          </a:p>
        </p:txBody>
      </p:sp>
    </p:spTree>
    <p:extLst>
      <p:ext uri="{BB962C8B-B14F-4D97-AF65-F5344CB8AC3E}">
        <p14:creationId xmlns:p14="http://schemas.microsoft.com/office/powerpoint/2010/main" val="15279450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a:extLst>
              <a:ext uri="{FF2B5EF4-FFF2-40B4-BE49-F238E27FC236}">
                <a16:creationId xmlns:a16="http://schemas.microsoft.com/office/drawing/2014/main" xmlns="" id="{EA472AB5-2415-003F-7135-16F7835CA951}"/>
              </a:ext>
            </a:extLst>
          </p:cNvPr>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数控编程</a:t>
            </a:r>
            <a:endPar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endParaRPr>
          </a:p>
        </p:txBody>
      </p:sp>
      <p:sp>
        <p:nvSpPr>
          <p:cNvPr id="5" name="Rectangle 2">
            <a:extLst>
              <a:ext uri="{FF2B5EF4-FFF2-40B4-BE49-F238E27FC236}">
                <a16:creationId xmlns:a16="http://schemas.microsoft.com/office/drawing/2014/main" xmlns="" id="{4BFD238B-BBEB-2BA7-3D64-E948AF5C23A7}"/>
              </a:ext>
            </a:extLst>
          </p:cNvPr>
          <p:cNvSpPr txBox="1">
            <a:spLocks noChangeArrowheads="1"/>
          </p:cNvSpPr>
          <p:nvPr/>
        </p:nvSpPr>
        <p:spPr bwMode="gray">
          <a:xfrm>
            <a:off x="611560" y="620688"/>
            <a:ext cx="7696200" cy="563563"/>
          </a:xfrm>
          <a:prstGeom prst="rect">
            <a:avLst/>
          </a:prstGeom>
          <a:noFill/>
          <a:ln w="9525">
            <a:noFill/>
            <a:miter lim="800000"/>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rgbClr val="2E6272"/>
                </a:solidFill>
                <a:effectLst/>
                <a:uLnTx/>
                <a:uFillTx/>
                <a:latin typeface="Verdana"/>
                <a:ea typeface="+mj-ea"/>
                <a:cs typeface="+mj-cs"/>
              </a:rPr>
              <a:t>项目</a:t>
            </a:r>
            <a:r>
              <a:rPr kumimoji="0" lang="en-US" altLang="zh-CN" sz="3200" b="1" i="0" u="none" strike="noStrike" kern="0" cap="none" spc="0" normalizeH="0" baseline="0" noProof="0" dirty="0">
                <a:ln>
                  <a:noFill/>
                </a:ln>
                <a:solidFill>
                  <a:srgbClr val="2E6272"/>
                </a:solidFill>
                <a:effectLst/>
                <a:uLnTx/>
                <a:uFillTx/>
                <a:latin typeface="Verdana"/>
                <a:ea typeface="+mj-ea"/>
                <a:cs typeface="+mj-cs"/>
              </a:rPr>
              <a:t>4</a:t>
            </a:r>
            <a:endParaRPr kumimoji="0" lang="en-US" altLang="zh-CN" sz="3200" b="1" i="0" u="none" strike="noStrike" kern="0" cap="none" spc="0" normalizeH="0" baseline="0" noProof="0" dirty="0">
              <a:ln>
                <a:noFill/>
              </a:ln>
              <a:solidFill>
                <a:srgbClr val="2E6272"/>
              </a:solidFill>
              <a:effectLst/>
              <a:uLnTx/>
              <a:uFillTx/>
              <a:latin typeface="Verdana"/>
              <a:ea typeface="宋体" panose="02010600030101010101" pitchFamily="2" charset="-122"/>
              <a:cs typeface="+mj-cs"/>
            </a:endParaRPr>
          </a:p>
        </p:txBody>
      </p:sp>
      <p:sp>
        <p:nvSpPr>
          <p:cNvPr id="3" name="文本框 2">
            <a:extLst>
              <a:ext uri="{FF2B5EF4-FFF2-40B4-BE49-F238E27FC236}">
                <a16:creationId xmlns:a16="http://schemas.microsoft.com/office/drawing/2014/main" xmlns="" id="{A75A638A-D339-3F1C-5B4C-D8B05BAF28F2}"/>
              </a:ext>
            </a:extLst>
          </p:cNvPr>
          <p:cNvSpPr txBox="1"/>
          <p:nvPr/>
        </p:nvSpPr>
        <p:spPr>
          <a:xfrm>
            <a:off x="251520" y="1340768"/>
            <a:ext cx="8568952" cy="1704954"/>
          </a:xfrm>
          <a:prstGeom prst="rect">
            <a:avLst/>
          </a:prstGeom>
          <a:noFill/>
        </p:spPr>
        <p:txBody>
          <a:bodyPr wrap="square">
            <a:spAutoFit/>
          </a:bodyPr>
          <a:lstStyle/>
          <a:p>
            <a:pPr>
              <a:lnSpc>
                <a:spcPct val="150000"/>
              </a:lnSpc>
            </a:pPr>
            <a:r>
              <a:rPr lang="zh-CN" altLang="en-US" dirty="0"/>
              <a:t>（</a:t>
            </a:r>
            <a:r>
              <a:rPr lang="en-US" altLang="zh-CN" dirty="0"/>
              <a:t>3</a:t>
            </a:r>
            <a:r>
              <a:rPr lang="zh-CN" altLang="en-US" dirty="0"/>
              <a:t>）指定特征几何体。在几何体设置区域中，点击指定特征几何体       按钮，进入“特征几何体”界面，如图</a:t>
            </a:r>
            <a:r>
              <a:rPr lang="en-US" altLang="zh-CN" dirty="0"/>
              <a:t>4-3-14</a:t>
            </a:r>
            <a:r>
              <a:rPr lang="zh-CN" altLang="en-US" dirty="0"/>
              <a:t>所示。依次选取零件上的∅</a:t>
            </a:r>
            <a:r>
              <a:rPr lang="en-US" altLang="zh-CN" dirty="0"/>
              <a:t>8</a:t>
            </a:r>
            <a:r>
              <a:rPr lang="zh-CN" altLang="en-US" dirty="0"/>
              <a:t>孔，作为特征几何体，如图</a:t>
            </a:r>
            <a:r>
              <a:rPr lang="en-US" altLang="zh-CN" dirty="0"/>
              <a:t>4-3-15</a:t>
            </a:r>
            <a:r>
              <a:rPr lang="zh-CN" altLang="en-US" dirty="0"/>
              <a:t>所示。点           返回“定心钻”界面，点击       生成 按钮，预览刀路，如图</a:t>
            </a:r>
            <a:r>
              <a:rPr lang="en-US" altLang="zh-CN" dirty="0"/>
              <a:t>4-3-16</a:t>
            </a:r>
            <a:r>
              <a:rPr lang="zh-CN" altLang="en-US" dirty="0"/>
              <a:t>。</a:t>
            </a:r>
          </a:p>
        </p:txBody>
      </p:sp>
      <p:pic>
        <p:nvPicPr>
          <p:cNvPr id="6" name="图片 5">
            <a:extLst>
              <a:ext uri="{FF2B5EF4-FFF2-40B4-BE49-F238E27FC236}">
                <a16:creationId xmlns:a16="http://schemas.microsoft.com/office/drawing/2014/main" xmlns="" id="{24258590-B087-85A8-AC93-8A300D02AC10}"/>
              </a:ext>
            </a:extLst>
          </p:cNvPr>
          <p:cNvPicPr>
            <a:picLocks noChangeAspect="1"/>
          </p:cNvPicPr>
          <p:nvPr/>
        </p:nvPicPr>
        <p:blipFill>
          <a:blip r:embed="rId2"/>
          <a:stretch>
            <a:fillRect/>
          </a:stretch>
        </p:blipFill>
        <p:spPr>
          <a:xfrm>
            <a:off x="7186059" y="1459707"/>
            <a:ext cx="243840" cy="243840"/>
          </a:xfrm>
          <a:prstGeom prst="rect">
            <a:avLst/>
          </a:prstGeom>
        </p:spPr>
      </p:pic>
      <p:pic>
        <p:nvPicPr>
          <p:cNvPr id="7" name="图片 6">
            <a:extLst>
              <a:ext uri="{FF2B5EF4-FFF2-40B4-BE49-F238E27FC236}">
                <a16:creationId xmlns:a16="http://schemas.microsoft.com/office/drawing/2014/main" xmlns="" id="{135206B9-9339-AC65-12FD-64B2F1150A43}"/>
              </a:ext>
            </a:extLst>
          </p:cNvPr>
          <p:cNvPicPr>
            <a:picLocks noChangeAspect="1"/>
          </p:cNvPicPr>
          <p:nvPr/>
        </p:nvPicPr>
        <p:blipFill>
          <a:blip r:embed="rId3"/>
          <a:stretch>
            <a:fillRect/>
          </a:stretch>
        </p:blipFill>
        <p:spPr>
          <a:xfrm>
            <a:off x="2483768" y="2348880"/>
            <a:ext cx="368300" cy="184150"/>
          </a:xfrm>
          <a:prstGeom prst="rect">
            <a:avLst/>
          </a:prstGeom>
        </p:spPr>
      </p:pic>
      <p:pic>
        <p:nvPicPr>
          <p:cNvPr id="8" name="图片 7">
            <a:extLst>
              <a:ext uri="{FF2B5EF4-FFF2-40B4-BE49-F238E27FC236}">
                <a16:creationId xmlns:a16="http://schemas.microsoft.com/office/drawing/2014/main" xmlns="" id="{C8383564-82DF-B4D8-E67D-CC8E054ACCBA}"/>
              </a:ext>
            </a:extLst>
          </p:cNvPr>
          <p:cNvPicPr>
            <a:picLocks noChangeAspect="1"/>
          </p:cNvPicPr>
          <p:nvPr/>
        </p:nvPicPr>
        <p:blipFill>
          <a:blip r:embed="rId4"/>
          <a:stretch>
            <a:fillRect/>
          </a:stretch>
        </p:blipFill>
        <p:spPr>
          <a:xfrm>
            <a:off x="5592430" y="2289190"/>
            <a:ext cx="243840" cy="243840"/>
          </a:xfrm>
          <a:prstGeom prst="rect">
            <a:avLst/>
          </a:prstGeom>
        </p:spPr>
      </p:pic>
      <p:pic>
        <p:nvPicPr>
          <p:cNvPr id="9" name="图片 8">
            <a:extLst>
              <a:ext uri="{FF2B5EF4-FFF2-40B4-BE49-F238E27FC236}">
                <a16:creationId xmlns:a16="http://schemas.microsoft.com/office/drawing/2014/main" xmlns="" id="{E164F916-4C1E-6B3A-A903-56F820B4F65A}"/>
              </a:ext>
            </a:extLst>
          </p:cNvPr>
          <p:cNvPicPr>
            <a:picLocks noChangeAspect="1"/>
          </p:cNvPicPr>
          <p:nvPr/>
        </p:nvPicPr>
        <p:blipFill rotWithShape="1">
          <a:blip r:embed="rId5">
            <a:extLst>
              <a:ext uri="{28A0092B-C50C-407E-A947-70E740481C1C}">
                <a14:useLocalDpi xmlns:a14="http://schemas.microsoft.com/office/drawing/2010/main" val="0"/>
              </a:ext>
            </a:extLst>
          </a:blip>
          <a:srcRect b="18261"/>
          <a:stretch/>
        </p:blipFill>
        <p:spPr bwMode="auto">
          <a:xfrm>
            <a:off x="251520" y="3122194"/>
            <a:ext cx="2563495" cy="2387600"/>
          </a:xfrm>
          <a:prstGeom prst="rect">
            <a:avLst/>
          </a:prstGeom>
          <a:ln>
            <a:noFill/>
          </a:ln>
          <a:extLst>
            <a:ext uri="{53640926-AAD7-44D8-BBD7-CCE9431645EC}">
              <a14:shadowObscured xmlns:a14="http://schemas.microsoft.com/office/drawing/2010/main"/>
            </a:ext>
          </a:extLst>
        </p:spPr>
      </p:pic>
      <p:pic>
        <p:nvPicPr>
          <p:cNvPr id="10" name="图片 9">
            <a:extLst>
              <a:ext uri="{FF2B5EF4-FFF2-40B4-BE49-F238E27FC236}">
                <a16:creationId xmlns:a16="http://schemas.microsoft.com/office/drawing/2014/main" xmlns="" id="{AB4AD246-8CFE-7692-1C0C-4EB13ECE7E6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65155" y="3122194"/>
            <a:ext cx="2386965" cy="2391410"/>
          </a:xfrm>
          <a:prstGeom prst="rect">
            <a:avLst/>
          </a:prstGeom>
        </p:spPr>
      </p:pic>
      <p:sp>
        <p:nvSpPr>
          <p:cNvPr id="12" name="文本框 11">
            <a:extLst>
              <a:ext uri="{FF2B5EF4-FFF2-40B4-BE49-F238E27FC236}">
                <a16:creationId xmlns:a16="http://schemas.microsoft.com/office/drawing/2014/main" xmlns="" id="{1CAED332-C9E6-6B64-10C0-53F76D16D03F}"/>
              </a:ext>
            </a:extLst>
          </p:cNvPr>
          <p:cNvSpPr txBox="1"/>
          <p:nvPr/>
        </p:nvSpPr>
        <p:spPr>
          <a:xfrm>
            <a:off x="348877" y="5651956"/>
            <a:ext cx="5241936"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4-3-14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特征几何体</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4-3-15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孔的选取</a:t>
            </a:r>
            <a:endParaRPr lang="zh-CN" altLang="en-US" dirty="0"/>
          </a:p>
        </p:txBody>
      </p:sp>
      <p:pic>
        <p:nvPicPr>
          <p:cNvPr id="13" name="图片 12">
            <a:extLst>
              <a:ext uri="{FF2B5EF4-FFF2-40B4-BE49-F238E27FC236}">
                <a16:creationId xmlns:a16="http://schemas.microsoft.com/office/drawing/2014/main" xmlns="" id="{DCB07E24-C533-30AB-7ADE-A52A3D16810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42754" y="3122194"/>
            <a:ext cx="2178640" cy="2387600"/>
          </a:xfrm>
          <a:prstGeom prst="rect">
            <a:avLst/>
          </a:prstGeom>
        </p:spPr>
      </p:pic>
      <p:sp>
        <p:nvSpPr>
          <p:cNvPr id="15" name="文本框 14">
            <a:extLst>
              <a:ext uri="{FF2B5EF4-FFF2-40B4-BE49-F238E27FC236}">
                <a16:creationId xmlns:a16="http://schemas.microsoft.com/office/drawing/2014/main" xmlns="" id="{483E4484-A6CE-D044-73FE-E2DE94CC647F}"/>
              </a:ext>
            </a:extLst>
          </p:cNvPr>
          <p:cNvSpPr txBox="1"/>
          <p:nvPr/>
        </p:nvSpPr>
        <p:spPr>
          <a:xfrm>
            <a:off x="6282817" y="5651956"/>
            <a:ext cx="2294164" cy="369332"/>
          </a:xfrm>
          <a:prstGeom prst="rect">
            <a:avLst/>
          </a:prstGeom>
          <a:noFill/>
        </p:spPr>
        <p:txBody>
          <a:bodyPr wrap="square">
            <a:spAutoFit/>
          </a:bodyPr>
          <a:lstStyle/>
          <a:p>
            <a:r>
              <a:rPr lang="zh-CN" altLang="zh-CN" sz="1800" dirty="0">
                <a:effectLst/>
                <a:ea typeface="Calibri" panose="020F0502020204030204" pitchFamily="34" charset="0"/>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4-3-16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刀路预览</a:t>
            </a:r>
            <a:endParaRPr lang="zh-CN" altLang="en-US" dirty="0"/>
          </a:p>
        </p:txBody>
      </p:sp>
    </p:spTree>
    <p:extLst>
      <p:ext uri="{BB962C8B-B14F-4D97-AF65-F5344CB8AC3E}">
        <p14:creationId xmlns:p14="http://schemas.microsoft.com/office/powerpoint/2010/main" val="9801153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t>UG NX </a:t>
            </a:r>
            <a:r>
              <a:rPr lang="zh-CN" altLang="en-US" dirty="0"/>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94211" name="Rectangle 3"/>
          <p:cNvSpPr>
            <a:spLocks noGrp="1" noChangeArrowheads="1"/>
          </p:cNvSpPr>
          <p:nvPr>
            <p:ph type="body" idx="1"/>
          </p:nvPr>
        </p:nvSpPr>
        <p:spPr bwMode="black">
          <a:xfrm>
            <a:off x="758825" y="1666875"/>
            <a:ext cx="7546975" cy="4352925"/>
          </a:xfrm>
        </p:spPr>
        <p:txBody>
          <a:bodyPr/>
          <a:lstStyle/>
          <a:p>
            <a:pPr marL="0" indent="0">
              <a:lnSpc>
                <a:spcPct val="90000"/>
              </a:lnSpc>
              <a:buNone/>
            </a:pPr>
            <a:endParaRPr lang="en-US" altLang="zh-CN" sz="1800" b="0" dirty="0">
              <a:ea typeface="宋体" panose="02010600030101010101" pitchFamily="2" charset="-122"/>
            </a:endParaRPr>
          </a:p>
          <a:p>
            <a:pPr marL="0" indent="0">
              <a:lnSpc>
                <a:spcPct val="200000"/>
              </a:lnSpc>
              <a:buNone/>
            </a:pPr>
            <a:r>
              <a:rPr lang="zh-CN" altLang="zh-CN" sz="1800" dirty="0">
                <a:solidFill>
                  <a:srgbClr val="FF0000"/>
                </a:solidFill>
              </a:rPr>
              <a:t>素质目标：</a:t>
            </a:r>
          </a:p>
          <a:p>
            <a:pPr indent="306070" algn="just">
              <a:lnSpc>
                <a:spcPct val="150000"/>
              </a:lnSpc>
            </a:pP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深刻理解工匠精神在数控编程中的重要性；培养力求最优的编程思路，具备</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1+X</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数控车铣加工（中级）证书所需的职业素养和规范意识；提升贴近实际生产的设计意识和能力。</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6070" algn="just">
              <a:lnSpc>
                <a:spcPct val="150000"/>
              </a:lnSpc>
            </a:pP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能独立对加工零件进行钻孔和螺纹加工编程，且加工零件精度达到</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1+X</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证书（中级）的评分标准。</a:t>
            </a:r>
            <a:endParaRPr lang="en-US" altLang="zh-CN" sz="1800" dirty="0">
              <a:solidFill>
                <a:schemeClr val="tx2"/>
              </a:solidFill>
              <a:ea typeface="宋体" panose="02010600030101010101" pitchFamily="2" charset="-122"/>
            </a:endParaRPr>
          </a:p>
          <a:p>
            <a:pPr marL="457200" lvl="1" indent="0">
              <a:lnSpc>
                <a:spcPct val="90000"/>
              </a:lnSpc>
              <a:buNone/>
            </a:pPr>
            <a:r>
              <a:rPr lang="en-US" altLang="zh-CN" dirty="0">
                <a:solidFill>
                  <a:schemeClr val="tx2"/>
                </a:solidFill>
                <a:ea typeface="宋体" panose="02010600030101010101" pitchFamily="2" charset="-122"/>
              </a:rPr>
              <a:t> </a:t>
            </a:r>
          </a:p>
        </p:txBody>
      </p:sp>
    </p:spTree>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a:extLst>
              <a:ext uri="{FF2B5EF4-FFF2-40B4-BE49-F238E27FC236}">
                <a16:creationId xmlns:a16="http://schemas.microsoft.com/office/drawing/2014/main" xmlns="" id="{EA472AB5-2415-003F-7135-16F7835CA951}"/>
              </a:ext>
            </a:extLst>
          </p:cNvPr>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数控编程</a:t>
            </a:r>
            <a:endPar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endParaRPr>
          </a:p>
        </p:txBody>
      </p:sp>
      <p:sp>
        <p:nvSpPr>
          <p:cNvPr id="5" name="Rectangle 2">
            <a:extLst>
              <a:ext uri="{FF2B5EF4-FFF2-40B4-BE49-F238E27FC236}">
                <a16:creationId xmlns:a16="http://schemas.microsoft.com/office/drawing/2014/main" xmlns="" id="{4BFD238B-BBEB-2BA7-3D64-E948AF5C23A7}"/>
              </a:ext>
            </a:extLst>
          </p:cNvPr>
          <p:cNvSpPr txBox="1">
            <a:spLocks noChangeArrowheads="1"/>
          </p:cNvSpPr>
          <p:nvPr/>
        </p:nvSpPr>
        <p:spPr bwMode="gray">
          <a:xfrm>
            <a:off x="611560" y="620688"/>
            <a:ext cx="7696200" cy="563563"/>
          </a:xfrm>
          <a:prstGeom prst="rect">
            <a:avLst/>
          </a:prstGeom>
          <a:noFill/>
          <a:ln w="9525">
            <a:noFill/>
            <a:miter lim="800000"/>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rgbClr val="2E6272"/>
                </a:solidFill>
                <a:effectLst/>
                <a:uLnTx/>
                <a:uFillTx/>
                <a:latin typeface="Verdana"/>
                <a:ea typeface="+mj-ea"/>
                <a:cs typeface="+mj-cs"/>
              </a:rPr>
              <a:t>项目</a:t>
            </a:r>
            <a:r>
              <a:rPr kumimoji="0" lang="en-US" altLang="zh-CN" sz="3200" b="1" i="0" u="none" strike="noStrike" kern="0" cap="none" spc="0" normalizeH="0" baseline="0" noProof="0" dirty="0">
                <a:ln>
                  <a:noFill/>
                </a:ln>
                <a:solidFill>
                  <a:srgbClr val="2E6272"/>
                </a:solidFill>
                <a:effectLst/>
                <a:uLnTx/>
                <a:uFillTx/>
                <a:latin typeface="Verdana"/>
                <a:ea typeface="+mj-ea"/>
                <a:cs typeface="+mj-cs"/>
              </a:rPr>
              <a:t>4</a:t>
            </a:r>
            <a:endParaRPr kumimoji="0" lang="en-US" altLang="zh-CN" sz="3200" b="1" i="0" u="none" strike="noStrike" kern="0" cap="none" spc="0" normalizeH="0" baseline="0" noProof="0" dirty="0">
              <a:ln>
                <a:noFill/>
              </a:ln>
              <a:solidFill>
                <a:srgbClr val="2E6272"/>
              </a:solidFill>
              <a:effectLst/>
              <a:uLnTx/>
              <a:uFillTx/>
              <a:latin typeface="Verdana"/>
              <a:ea typeface="宋体" panose="02010600030101010101" pitchFamily="2" charset="-122"/>
              <a:cs typeface="+mj-cs"/>
            </a:endParaRPr>
          </a:p>
        </p:txBody>
      </p:sp>
      <p:sp>
        <p:nvSpPr>
          <p:cNvPr id="3" name="文本框 2">
            <a:extLst>
              <a:ext uri="{FF2B5EF4-FFF2-40B4-BE49-F238E27FC236}">
                <a16:creationId xmlns:a16="http://schemas.microsoft.com/office/drawing/2014/main" xmlns="" id="{BD2ABC73-726F-6AD8-36A0-3AFA7B83014F}"/>
              </a:ext>
            </a:extLst>
          </p:cNvPr>
          <p:cNvSpPr txBox="1"/>
          <p:nvPr/>
        </p:nvSpPr>
        <p:spPr>
          <a:xfrm>
            <a:off x="251520" y="1340768"/>
            <a:ext cx="8568952" cy="2535951"/>
          </a:xfrm>
          <a:prstGeom prst="rect">
            <a:avLst/>
          </a:prstGeom>
          <a:noFill/>
        </p:spPr>
        <p:txBody>
          <a:bodyPr wrap="square">
            <a:spAutoFit/>
          </a:bodyPr>
          <a:lstStyle/>
          <a:p>
            <a:pPr>
              <a:lnSpc>
                <a:spcPct val="150000"/>
              </a:lnSpc>
            </a:pPr>
            <a:r>
              <a:rPr lang="zh-CN" altLang="en-US" dirty="0"/>
              <a:t>（</a:t>
            </a:r>
            <a:r>
              <a:rPr lang="en-US" altLang="zh-CN" dirty="0"/>
              <a:t>4</a:t>
            </a:r>
            <a:r>
              <a:rPr lang="zh-CN" altLang="en-US" dirty="0"/>
              <a:t>）设置切削参数。点击“刀轨设置”区域中的“进给率和速度”       ，进入“进给率和速度”对话框，在“主轴速度”区域中，勾选       图标，在文本框填上“</a:t>
            </a:r>
            <a:r>
              <a:rPr lang="en-US" altLang="zh-CN" dirty="0"/>
              <a:t>800”</a:t>
            </a:r>
            <a:r>
              <a:rPr lang="zh-CN" altLang="en-US" dirty="0"/>
              <a:t>，在“进给率”区域中的“切削”文本框填上</a:t>
            </a:r>
            <a:r>
              <a:rPr lang="en-US" altLang="zh-CN" dirty="0"/>
              <a:t>80</a:t>
            </a:r>
            <a:r>
              <a:rPr lang="zh-CN" altLang="en-US" dirty="0"/>
              <a:t>，点击      计算，点击          ，返回“钻孔”。</a:t>
            </a:r>
          </a:p>
          <a:p>
            <a:pPr>
              <a:lnSpc>
                <a:spcPct val="150000"/>
              </a:lnSpc>
            </a:pPr>
            <a:r>
              <a:rPr lang="zh-CN" altLang="en-US" dirty="0"/>
              <a:t>（</a:t>
            </a:r>
            <a:r>
              <a:rPr lang="en-US" altLang="zh-CN" dirty="0"/>
              <a:t>5</a:t>
            </a:r>
            <a:r>
              <a:rPr lang="zh-CN" altLang="en-US" dirty="0"/>
              <a:t>）仿真。点击“操作”区域中的       进行计算，再点击       ，进入“刀轨可视化”对话框。点击            图标进入</a:t>
            </a:r>
            <a:r>
              <a:rPr lang="en-US" altLang="zh-CN" dirty="0"/>
              <a:t>3D</a:t>
            </a:r>
            <a:r>
              <a:rPr lang="zh-CN" altLang="en-US" dirty="0"/>
              <a:t>仿真，把“动画速度”调整到“</a:t>
            </a:r>
            <a:r>
              <a:rPr lang="en-US" altLang="zh-CN" dirty="0"/>
              <a:t>2”</a:t>
            </a:r>
            <a:r>
              <a:rPr lang="zh-CN" altLang="en-US" dirty="0"/>
              <a:t>，便于观察。点击     进行仿真，如图</a:t>
            </a:r>
            <a:r>
              <a:rPr lang="en-US" altLang="zh-CN" dirty="0"/>
              <a:t>4-3-17</a:t>
            </a:r>
            <a:r>
              <a:rPr lang="zh-CN" altLang="en-US" dirty="0"/>
              <a:t>所示。确认无误后，两次           后完成工序创建。</a:t>
            </a:r>
          </a:p>
        </p:txBody>
      </p:sp>
      <p:pic>
        <p:nvPicPr>
          <p:cNvPr id="6" name="图片 5">
            <a:extLst>
              <a:ext uri="{FF2B5EF4-FFF2-40B4-BE49-F238E27FC236}">
                <a16:creationId xmlns:a16="http://schemas.microsoft.com/office/drawing/2014/main" xmlns="" id="{E30D4017-3701-1A29-B33E-59B2A12B62DC}"/>
              </a:ext>
            </a:extLst>
          </p:cNvPr>
          <p:cNvPicPr>
            <a:picLocks noChangeAspect="1"/>
          </p:cNvPicPr>
          <p:nvPr/>
        </p:nvPicPr>
        <p:blipFill>
          <a:blip r:embed="rId2"/>
          <a:stretch>
            <a:fillRect/>
          </a:stretch>
        </p:blipFill>
        <p:spPr>
          <a:xfrm>
            <a:off x="6660232" y="1459707"/>
            <a:ext cx="243840" cy="243840"/>
          </a:xfrm>
          <a:prstGeom prst="rect">
            <a:avLst/>
          </a:prstGeom>
        </p:spPr>
      </p:pic>
      <p:pic>
        <p:nvPicPr>
          <p:cNvPr id="7" name="图片 6">
            <a:extLst>
              <a:ext uri="{FF2B5EF4-FFF2-40B4-BE49-F238E27FC236}">
                <a16:creationId xmlns:a16="http://schemas.microsoft.com/office/drawing/2014/main" xmlns="" id="{9AE330EF-2965-A90F-EF35-9CC8C7C29BAC}"/>
              </a:ext>
            </a:extLst>
          </p:cNvPr>
          <p:cNvPicPr>
            <a:picLocks noChangeAspect="1"/>
          </p:cNvPicPr>
          <p:nvPr/>
        </p:nvPicPr>
        <p:blipFill>
          <a:blip r:embed="rId3"/>
          <a:stretch>
            <a:fillRect/>
          </a:stretch>
        </p:blipFill>
        <p:spPr>
          <a:xfrm>
            <a:off x="4582886" y="1975136"/>
            <a:ext cx="182880" cy="182880"/>
          </a:xfrm>
          <a:prstGeom prst="rect">
            <a:avLst/>
          </a:prstGeom>
        </p:spPr>
      </p:pic>
      <p:pic>
        <p:nvPicPr>
          <p:cNvPr id="8" name="图片 7">
            <a:extLst>
              <a:ext uri="{FF2B5EF4-FFF2-40B4-BE49-F238E27FC236}">
                <a16:creationId xmlns:a16="http://schemas.microsoft.com/office/drawing/2014/main" xmlns="" id="{7F84F85C-2E28-C3E7-B2D7-AEBD15DC9516}"/>
              </a:ext>
            </a:extLst>
          </p:cNvPr>
          <p:cNvPicPr>
            <a:picLocks noChangeAspect="1"/>
          </p:cNvPicPr>
          <p:nvPr/>
        </p:nvPicPr>
        <p:blipFill>
          <a:blip r:embed="rId4"/>
          <a:stretch>
            <a:fillRect/>
          </a:stretch>
        </p:blipFill>
        <p:spPr>
          <a:xfrm>
            <a:off x="4067944" y="2348880"/>
            <a:ext cx="182880" cy="182880"/>
          </a:xfrm>
          <a:prstGeom prst="rect">
            <a:avLst/>
          </a:prstGeom>
        </p:spPr>
      </p:pic>
      <p:pic>
        <p:nvPicPr>
          <p:cNvPr id="9" name="图片 8">
            <a:extLst>
              <a:ext uri="{FF2B5EF4-FFF2-40B4-BE49-F238E27FC236}">
                <a16:creationId xmlns:a16="http://schemas.microsoft.com/office/drawing/2014/main" xmlns="" id="{AC29B056-DD65-5C01-1EEB-0511FB029693}"/>
              </a:ext>
            </a:extLst>
          </p:cNvPr>
          <p:cNvPicPr>
            <a:picLocks noChangeAspect="1"/>
          </p:cNvPicPr>
          <p:nvPr/>
        </p:nvPicPr>
        <p:blipFill>
          <a:blip r:embed="rId5"/>
          <a:stretch>
            <a:fillRect/>
          </a:stretch>
        </p:blipFill>
        <p:spPr>
          <a:xfrm>
            <a:off x="5580112" y="2322210"/>
            <a:ext cx="487680" cy="236220"/>
          </a:xfrm>
          <a:prstGeom prst="rect">
            <a:avLst/>
          </a:prstGeom>
        </p:spPr>
      </p:pic>
      <p:pic>
        <p:nvPicPr>
          <p:cNvPr id="10" name="图片 9">
            <a:extLst>
              <a:ext uri="{FF2B5EF4-FFF2-40B4-BE49-F238E27FC236}">
                <a16:creationId xmlns:a16="http://schemas.microsoft.com/office/drawing/2014/main" xmlns="" id="{763FD239-8A06-9063-84B0-A52D3F5BC826}"/>
              </a:ext>
            </a:extLst>
          </p:cNvPr>
          <p:cNvPicPr>
            <a:picLocks noChangeAspect="1"/>
          </p:cNvPicPr>
          <p:nvPr/>
        </p:nvPicPr>
        <p:blipFill>
          <a:blip r:embed="rId6"/>
          <a:stretch>
            <a:fillRect/>
          </a:stretch>
        </p:blipFill>
        <p:spPr>
          <a:xfrm>
            <a:off x="3635896" y="2708920"/>
            <a:ext cx="243840" cy="243840"/>
          </a:xfrm>
          <a:prstGeom prst="rect">
            <a:avLst/>
          </a:prstGeom>
        </p:spPr>
      </p:pic>
      <p:pic>
        <p:nvPicPr>
          <p:cNvPr id="11" name="图片 10">
            <a:extLst>
              <a:ext uri="{FF2B5EF4-FFF2-40B4-BE49-F238E27FC236}">
                <a16:creationId xmlns:a16="http://schemas.microsoft.com/office/drawing/2014/main" xmlns="" id="{FFBC350E-AD7C-B1F0-3340-60D84181CF2B}"/>
              </a:ext>
            </a:extLst>
          </p:cNvPr>
          <p:cNvPicPr>
            <a:picLocks noChangeAspect="1"/>
          </p:cNvPicPr>
          <p:nvPr/>
        </p:nvPicPr>
        <p:blipFill>
          <a:blip r:embed="rId7"/>
          <a:stretch>
            <a:fillRect/>
          </a:stretch>
        </p:blipFill>
        <p:spPr>
          <a:xfrm>
            <a:off x="5984344" y="2708920"/>
            <a:ext cx="243840" cy="243840"/>
          </a:xfrm>
          <a:prstGeom prst="rect">
            <a:avLst/>
          </a:prstGeom>
        </p:spPr>
      </p:pic>
      <p:pic>
        <p:nvPicPr>
          <p:cNvPr id="12" name="图片 11">
            <a:extLst>
              <a:ext uri="{FF2B5EF4-FFF2-40B4-BE49-F238E27FC236}">
                <a16:creationId xmlns:a16="http://schemas.microsoft.com/office/drawing/2014/main" xmlns="" id="{6ECF271F-2A29-1C35-8F15-738240A6D5D1}"/>
              </a:ext>
            </a:extLst>
          </p:cNvPr>
          <p:cNvPicPr>
            <a:picLocks noChangeAspect="1"/>
          </p:cNvPicPr>
          <p:nvPr/>
        </p:nvPicPr>
        <p:blipFill>
          <a:blip r:embed="rId8"/>
          <a:stretch>
            <a:fillRect/>
          </a:stretch>
        </p:blipFill>
        <p:spPr>
          <a:xfrm>
            <a:off x="1619672" y="3140968"/>
            <a:ext cx="617220" cy="228600"/>
          </a:xfrm>
          <a:prstGeom prst="rect">
            <a:avLst/>
          </a:prstGeom>
        </p:spPr>
      </p:pic>
      <p:pic>
        <p:nvPicPr>
          <p:cNvPr id="13" name="图片 12">
            <a:extLst>
              <a:ext uri="{FF2B5EF4-FFF2-40B4-BE49-F238E27FC236}">
                <a16:creationId xmlns:a16="http://schemas.microsoft.com/office/drawing/2014/main" xmlns="" id="{651B0A91-C51F-3C5C-B851-63CFAAB78E3C}"/>
              </a:ext>
            </a:extLst>
          </p:cNvPr>
          <p:cNvPicPr>
            <a:picLocks noChangeAspect="1"/>
          </p:cNvPicPr>
          <p:nvPr/>
        </p:nvPicPr>
        <p:blipFill>
          <a:blip r:embed="rId9"/>
          <a:stretch>
            <a:fillRect/>
          </a:stretch>
        </p:blipFill>
        <p:spPr>
          <a:xfrm>
            <a:off x="8337070" y="3151854"/>
            <a:ext cx="243840" cy="243840"/>
          </a:xfrm>
          <a:prstGeom prst="rect">
            <a:avLst/>
          </a:prstGeom>
        </p:spPr>
      </p:pic>
      <p:pic>
        <p:nvPicPr>
          <p:cNvPr id="14" name="图片 13">
            <a:extLst>
              <a:ext uri="{FF2B5EF4-FFF2-40B4-BE49-F238E27FC236}">
                <a16:creationId xmlns:a16="http://schemas.microsoft.com/office/drawing/2014/main" xmlns="" id="{EB0B3E8A-4B52-219D-9DAF-49D31AE9665B}"/>
              </a:ext>
            </a:extLst>
          </p:cNvPr>
          <p:cNvPicPr>
            <a:picLocks noChangeAspect="1"/>
          </p:cNvPicPr>
          <p:nvPr/>
        </p:nvPicPr>
        <p:blipFill>
          <a:blip r:embed="rId5"/>
          <a:stretch>
            <a:fillRect/>
          </a:stretch>
        </p:blipFill>
        <p:spPr>
          <a:xfrm>
            <a:off x="5220072" y="3550109"/>
            <a:ext cx="487680" cy="236220"/>
          </a:xfrm>
          <a:prstGeom prst="rect">
            <a:avLst/>
          </a:prstGeom>
        </p:spPr>
      </p:pic>
      <p:pic>
        <p:nvPicPr>
          <p:cNvPr id="15" name="图片 14">
            <a:extLst>
              <a:ext uri="{FF2B5EF4-FFF2-40B4-BE49-F238E27FC236}">
                <a16:creationId xmlns:a16="http://schemas.microsoft.com/office/drawing/2014/main" xmlns="" id="{980D20DE-ED56-52F5-24CD-9E5186DD6D2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165212" y="3829606"/>
            <a:ext cx="1982852" cy="2187162"/>
          </a:xfrm>
          <a:prstGeom prst="rect">
            <a:avLst/>
          </a:prstGeom>
        </p:spPr>
      </p:pic>
      <p:sp>
        <p:nvSpPr>
          <p:cNvPr id="17" name="文本框 16">
            <a:extLst>
              <a:ext uri="{FF2B5EF4-FFF2-40B4-BE49-F238E27FC236}">
                <a16:creationId xmlns:a16="http://schemas.microsoft.com/office/drawing/2014/main" xmlns="" id="{EC119384-44DF-BA3B-FFD4-1CC062676C0B}"/>
              </a:ext>
            </a:extLst>
          </p:cNvPr>
          <p:cNvSpPr txBox="1"/>
          <p:nvPr/>
        </p:nvSpPr>
        <p:spPr>
          <a:xfrm>
            <a:off x="3224062" y="5996225"/>
            <a:ext cx="4577442"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4-3-17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仿真加工</a:t>
            </a:r>
            <a:r>
              <a:rPr lang="zh-CN" altLang="zh-CN" sz="1800" dirty="0">
                <a:effectLst/>
                <a:ea typeface="Calibri" panose="020F0502020204030204" pitchFamily="34" charset="0"/>
                <a:cs typeface="Times New Roman" panose="02020603050405020304" pitchFamily="18" charset="0"/>
              </a:rPr>
              <a:t> </a:t>
            </a:r>
            <a:endParaRPr lang="zh-CN" altLang="en-US" dirty="0"/>
          </a:p>
        </p:txBody>
      </p:sp>
    </p:spTree>
    <p:extLst>
      <p:ext uri="{BB962C8B-B14F-4D97-AF65-F5344CB8AC3E}">
        <p14:creationId xmlns:p14="http://schemas.microsoft.com/office/powerpoint/2010/main" val="29974984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a:extLst>
              <a:ext uri="{FF2B5EF4-FFF2-40B4-BE49-F238E27FC236}">
                <a16:creationId xmlns:a16="http://schemas.microsoft.com/office/drawing/2014/main" xmlns="" id="{EA472AB5-2415-003F-7135-16F7835CA951}"/>
              </a:ext>
            </a:extLst>
          </p:cNvPr>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数控编程</a:t>
            </a:r>
            <a:endPar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endParaRPr>
          </a:p>
        </p:txBody>
      </p:sp>
      <p:sp>
        <p:nvSpPr>
          <p:cNvPr id="5" name="Rectangle 2">
            <a:extLst>
              <a:ext uri="{FF2B5EF4-FFF2-40B4-BE49-F238E27FC236}">
                <a16:creationId xmlns:a16="http://schemas.microsoft.com/office/drawing/2014/main" xmlns="" id="{4BFD238B-BBEB-2BA7-3D64-E948AF5C23A7}"/>
              </a:ext>
            </a:extLst>
          </p:cNvPr>
          <p:cNvSpPr txBox="1">
            <a:spLocks noChangeArrowheads="1"/>
          </p:cNvSpPr>
          <p:nvPr/>
        </p:nvSpPr>
        <p:spPr bwMode="gray">
          <a:xfrm>
            <a:off x="611560" y="620688"/>
            <a:ext cx="7696200" cy="563563"/>
          </a:xfrm>
          <a:prstGeom prst="rect">
            <a:avLst/>
          </a:prstGeom>
          <a:noFill/>
          <a:ln w="9525">
            <a:noFill/>
            <a:miter lim="800000"/>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rgbClr val="2E6272"/>
                </a:solidFill>
                <a:effectLst/>
                <a:uLnTx/>
                <a:uFillTx/>
                <a:latin typeface="Verdana"/>
                <a:ea typeface="+mj-ea"/>
                <a:cs typeface="+mj-cs"/>
              </a:rPr>
              <a:t>项目</a:t>
            </a:r>
            <a:r>
              <a:rPr kumimoji="0" lang="en-US" altLang="zh-CN" sz="3200" b="1" i="0" u="none" strike="noStrike" kern="0" cap="none" spc="0" normalizeH="0" baseline="0" noProof="0" dirty="0">
                <a:ln>
                  <a:noFill/>
                </a:ln>
                <a:solidFill>
                  <a:srgbClr val="2E6272"/>
                </a:solidFill>
                <a:effectLst/>
                <a:uLnTx/>
                <a:uFillTx/>
                <a:latin typeface="Verdana"/>
                <a:ea typeface="+mj-ea"/>
                <a:cs typeface="+mj-cs"/>
              </a:rPr>
              <a:t>4</a:t>
            </a:r>
            <a:endParaRPr kumimoji="0" lang="en-US" altLang="zh-CN" sz="3200" b="1" i="0" u="none" strike="noStrike" kern="0" cap="none" spc="0" normalizeH="0" baseline="0" noProof="0" dirty="0">
              <a:ln>
                <a:noFill/>
              </a:ln>
              <a:solidFill>
                <a:srgbClr val="2E6272"/>
              </a:solidFill>
              <a:effectLst/>
              <a:uLnTx/>
              <a:uFillTx/>
              <a:latin typeface="Verdana"/>
              <a:ea typeface="宋体" panose="02010600030101010101" pitchFamily="2" charset="-122"/>
              <a:cs typeface="+mj-cs"/>
            </a:endParaRPr>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xmlns="" id="{0395982C-CA11-4613-2680-93140C1C9BB2}"/>
                  </a:ext>
                </a:extLst>
              </p:cNvPr>
              <p:cNvSpPr txBox="1"/>
              <p:nvPr/>
            </p:nvSpPr>
            <p:spPr>
              <a:xfrm>
                <a:off x="1043608" y="1700808"/>
                <a:ext cx="6840760" cy="1200329"/>
              </a:xfrm>
              <a:prstGeom prst="rect">
                <a:avLst/>
              </a:prstGeom>
              <a:noFill/>
            </p:spPr>
            <p:txBody>
              <a:bodyPr wrap="square">
                <a:spAutoFit/>
              </a:bodyPr>
              <a:lstStyle/>
              <a:p>
                <a:pPr algn="just"/>
                <a:r>
                  <a:rPr lang="zh-CN" altLang="zh-CN" sz="2400" b="1" kern="100" dirty="0">
                    <a:effectLst/>
                    <a:latin typeface="Calibri" panose="020F0502020204030204" pitchFamily="34" charset="0"/>
                    <a:ea typeface="宋体" panose="02010600030101010101" pitchFamily="2" charset="-122"/>
                    <a:cs typeface="Times New Roman" panose="02020603050405020304" pitchFamily="18" charset="0"/>
                  </a:rPr>
                  <a:t>思考：</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24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能在反面</a:t>
                </a:r>
                <a:r>
                  <a:rPr lang="en-US" altLang="zh-CN" sz="24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面进行</a:t>
                </a:r>
                <a14:m>
                  <m:oMath xmlns:m="http://schemas.openxmlformats.org/officeDocument/2006/math">
                    <m: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2×</m:t>
                    </m:r>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∅8</m:t>
                    </m:r>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𝐻</m:t>
                    </m:r>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7</m:t>
                    </m:r>
                  </m:oMath>
                </a14:m>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通孔和</a:t>
                </a:r>
                <a:r>
                  <a:rPr lang="en-US" altLang="zh-CN" sz="2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400" kern="100" dirty="0">
                    <a:effectLst/>
                    <a:latin typeface="Calibri" panose="020F0502020204030204" pitchFamily="34" charset="0"/>
                    <a:ea typeface="宋体" panose="02010600030101010101" pitchFamily="2" charset="-122"/>
                    <a:cs typeface="Times New Roman" panose="02020603050405020304" pitchFamily="18" charset="0"/>
                  </a:rPr>
                  <a:t>M8</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螺纹孔的加工？请分析一下具体原因。</a:t>
                </a:r>
              </a:p>
            </p:txBody>
          </p:sp>
        </mc:Choice>
        <mc:Fallback xmlns="">
          <p:sp>
            <p:nvSpPr>
              <p:cNvPr id="3" name="文本框 2">
                <a:extLst>
                  <a:ext uri="{FF2B5EF4-FFF2-40B4-BE49-F238E27FC236}">
                    <a16:creationId xmlns:a16="http://schemas.microsoft.com/office/drawing/2014/main" id="{0395982C-CA11-4613-2680-93140C1C9BB2}"/>
                  </a:ext>
                </a:extLst>
              </p:cNvPr>
              <p:cNvSpPr txBox="1">
                <a:spLocks noRot="1" noChangeAspect="1" noMove="1" noResize="1" noEditPoints="1" noAdjustHandles="1" noChangeArrowheads="1" noChangeShapeType="1" noTextEdit="1"/>
              </p:cNvSpPr>
              <p:nvPr/>
            </p:nvSpPr>
            <p:spPr>
              <a:xfrm>
                <a:off x="1043608" y="1700808"/>
                <a:ext cx="6840760" cy="1200329"/>
              </a:xfrm>
              <a:prstGeom prst="rect">
                <a:avLst/>
              </a:prstGeom>
              <a:blipFill>
                <a:blip r:embed="rId2"/>
                <a:stretch>
                  <a:fillRect l="-1337" t="-6091" r="-1426" b="-862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95147630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a:extLst>
              <a:ext uri="{FF2B5EF4-FFF2-40B4-BE49-F238E27FC236}">
                <a16:creationId xmlns:a16="http://schemas.microsoft.com/office/drawing/2014/main" xmlns="" id="{EA472AB5-2415-003F-7135-16F7835CA951}"/>
              </a:ext>
            </a:extLst>
          </p:cNvPr>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数控编程</a:t>
            </a:r>
            <a:endPar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endParaRPr>
          </a:p>
        </p:txBody>
      </p:sp>
      <p:sp>
        <p:nvSpPr>
          <p:cNvPr id="5" name="Rectangle 2">
            <a:extLst>
              <a:ext uri="{FF2B5EF4-FFF2-40B4-BE49-F238E27FC236}">
                <a16:creationId xmlns:a16="http://schemas.microsoft.com/office/drawing/2014/main" xmlns="" id="{4BFD238B-BBEB-2BA7-3D64-E948AF5C23A7}"/>
              </a:ext>
            </a:extLst>
          </p:cNvPr>
          <p:cNvSpPr txBox="1">
            <a:spLocks noChangeArrowheads="1"/>
          </p:cNvSpPr>
          <p:nvPr/>
        </p:nvSpPr>
        <p:spPr bwMode="gray">
          <a:xfrm>
            <a:off x="611560" y="620688"/>
            <a:ext cx="7696200" cy="563563"/>
          </a:xfrm>
          <a:prstGeom prst="rect">
            <a:avLst/>
          </a:prstGeom>
          <a:noFill/>
          <a:ln w="9525">
            <a:noFill/>
            <a:miter lim="800000"/>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rgbClr val="2E6272"/>
                </a:solidFill>
                <a:effectLst/>
                <a:uLnTx/>
                <a:uFillTx/>
                <a:latin typeface="Verdana"/>
                <a:ea typeface="+mj-ea"/>
                <a:cs typeface="+mj-cs"/>
              </a:rPr>
              <a:t>项目</a:t>
            </a:r>
            <a:r>
              <a:rPr kumimoji="0" lang="en-US" altLang="zh-CN" sz="3200" b="1" i="0" u="none" strike="noStrike" kern="0" cap="none" spc="0" normalizeH="0" baseline="0" noProof="0" dirty="0">
                <a:ln>
                  <a:noFill/>
                </a:ln>
                <a:solidFill>
                  <a:srgbClr val="2E6272"/>
                </a:solidFill>
                <a:effectLst/>
                <a:uLnTx/>
                <a:uFillTx/>
                <a:latin typeface="Verdana"/>
                <a:ea typeface="+mj-ea"/>
                <a:cs typeface="+mj-cs"/>
              </a:rPr>
              <a:t>4</a:t>
            </a:r>
            <a:endParaRPr kumimoji="0" lang="en-US" altLang="zh-CN" sz="3200" b="1" i="0" u="none" strike="noStrike" kern="0" cap="none" spc="0" normalizeH="0" baseline="0" noProof="0" dirty="0">
              <a:ln>
                <a:noFill/>
              </a:ln>
              <a:solidFill>
                <a:srgbClr val="2E6272"/>
              </a:solidFill>
              <a:effectLst/>
              <a:uLnTx/>
              <a:uFillTx/>
              <a:latin typeface="Verdana"/>
              <a:ea typeface="宋体" panose="02010600030101010101" pitchFamily="2" charset="-122"/>
              <a:cs typeface="+mj-cs"/>
            </a:endParaRPr>
          </a:p>
        </p:txBody>
      </p:sp>
      <p:sp>
        <p:nvSpPr>
          <p:cNvPr id="3" name="文本框 2">
            <a:extLst>
              <a:ext uri="{FF2B5EF4-FFF2-40B4-BE49-F238E27FC236}">
                <a16:creationId xmlns:a16="http://schemas.microsoft.com/office/drawing/2014/main" xmlns="" id="{A7FFD97D-2865-623E-249F-5E2928157731}"/>
              </a:ext>
            </a:extLst>
          </p:cNvPr>
          <p:cNvSpPr txBox="1"/>
          <p:nvPr/>
        </p:nvSpPr>
        <p:spPr>
          <a:xfrm>
            <a:off x="251520" y="1340768"/>
            <a:ext cx="8496944" cy="2169825"/>
          </a:xfrm>
          <a:prstGeom prst="rect">
            <a:avLst/>
          </a:prstGeom>
          <a:noFill/>
        </p:spPr>
        <p:txBody>
          <a:bodyPr wrap="square">
            <a:spAutoFit/>
          </a:bodyPr>
          <a:lstStyle/>
          <a:p>
            <a:pPr>
              <a:lnSpc>
                <a:spcPct val="150000"/>
              </a:lnSpc>
            </a:pPr>
            <a:r>
              <a:rPr lang="en-US" altLang="zh-CN" dirty="0" smtClean="0"/>
              <a:t>4.2.4 </a:t>
            </a:r>
            <a:r>
              <a:rPr lang="zh-CN" altLang="en-US" dirty="0"/>
              <a:t>工件的检测与改进</a:t>
            </a:r>
          </a:p>
          <a:p>
            <a:pPr>
              <a:lnSpc>
                <a:spcPct val="150000"/>
              </a:lnSpc>
            </a:pPr>
            <a:r>
              <a:rPr lang="zh-CN" altLang="en-US" dirty="0"/>
              <a:t>  数控车铣加工职业技能等级（中级）实操考核试题附带了如图</a:t>
            </a:r>
            <a:r>
              <a:rPr lang="en-US" altLang="zh-CN" dirty="0"/>
              <a:t>4-3-18</a:t>
            </a:r>
            <a:r>
              <a:rPr lang="zh-CN" altLang="en-US" dirty="0"/>
              <a:t>所示的“数控车铣加工实操考核评分表（中级）”。我们可以通过常用内径千分尺（量程</a:t>
            </a:r>
            <a:r>
              <a:rPr lang="en-US" altLang="zh-CN" dirty="0"/>
              <a:t>0-25mm</a:t>
            </a:r>
            <a:r>
              <a:rPr lang="zh-CN" altLang="en-US" dirty="0"/>
              <a:t>）和游标卡尺（量程</a:t>
            </a:r>
            <a:r>
              <a:rPr lang="en-US" altLang="zh-CN" dirty="0"/>
              <a:t>0-100mm</a:t>
            </a:r>
            <a:r>
              <a:rPr lang="zh-CN" altLang="en-US" dirty="0"/>
              <a:t>）进行测量，把测量的实际值填入评分表中，计算出得分。如果不得分，认真分析原因。</a:t>
            </a:r>
          </a:p>
        </p:txBody>
      </p:sp>
      <p:pic>
        <p:nvPicPr>
          <p:cNvPr id="6" name="图片 5">
            <a:extLst>
              <a:ext uri="{FF2B5EF4-FFF2-40B4-BE49-F238E27FC236}">
                <a16:creationId xmlns:a16="http://schemas.microsoft.com/office/drawing/2014/main" xmlns="" id="{D88B5D95-76F0-DE1A-E636-07A7ED57DBD2}"/>
              </a:ext>
            </a:extLst>
          </p:cNvPr>
          <p:cNvPicPr>
            <a:picLocks noChangeAspect="1"/>
          </p:cNvPicPr>
          <p:nvPr/>
        </p:nvPicPr>
        <p:blipFill>
          <a:blip r:embed="rId2"/>
          <a:stretch>
            <a:fillRect/>
          </a:stretch>
        </p:blipFill>
        <p:spPr>
          <a:xfrm>
            <a:off x="755575" y="3604350"/>
            <a:ext cx="7820815" cy="2120452"/>
          </a:xfrm>
          <a:prstGeom prst="rect">
            <a:avLst/>
          </a:prstGeom>
        </p:spPr>
      </p:pic>
      <p:sp>
        <p:nvSpPr>
          <p:cNvPr id="8" name="文本框 7">
            <a:extLst>
              <a:ext uri="{FF2B5EF4-FFF2-40B4-BE49-F238E27FC236}">
                <a16:creationId xmlns:a16="http://schemas.microsoft.com/office/drawing/2014/main" xmlns="" id="{CF7B5C91-A321-9AA4-C9DA-2CBBADA9CFAF}"/>
              </a:ext>
            </a:extLst>
          </p:cNvPr>
          <p:cNvSpPr txBox="1"/>
          <p:nvPr/>
        </p:nvSpPr>
        <p:spPr>
          <a:xfrm>
            <a:off x="1979712" y="5724802"/>
            <a:ext cx="4577442"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4-3-18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考核评分表</a:t>
            </a:r>
          </a:p>
        </p:txBody>
      </p:sp>
    </p:spTree>
    <p:extLst>
      <p:ext uri="{BB962C8B-B14F-4D97-AF65-F5344CB8AC3E}">
        <p14:creationId xmlns:p14="http://schemas.microsoft.com/office/powerpoint/2010/main" val="239013237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a:extLst>
              <a:ext uri="{FF2B5EF4-FFF2-40B4-BE49-F238E27FC236}">
                <a16:creationId xmlns:a16="http://schemas.microsoft.com/office/drawing/2014/main" xmlns="" id="{EA472AB5-2415-003F-7135-16F7835CA951}"/>
              </a:ext>
            </a:extLst>
          </p:cNvPr>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数控编程</a:t>
            </a:r>
            <a:endPar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endParaRPr>
          </a:p>
        </p:txBody>
      </p:sp>
      <p:sp>
        <p:nvSpPr>
          <p:cNvPr id="5" name="Rectangle 2">
            <a:extLst>
              <a:ext uri="{FF2B5EF4-FFF2-40B4-BE49-F238E27FC236}">
                <a16:creationId xmlns:a16="http://schemas.microsoft.com/office/drawing/2014/main" xmlns="" id="{4BFD238B-BBEB-2BA7-3D64-E948AF5C23A7}"/>
              </a:ext>
            </a:extLst>
          </p:cNvPr>
          <p:cNvSpPr txBox="1">
            <a:spLocks noChangeArrowheads="1"/>
          </p:cNvSpPr>
          <p:nvPr/>
        </p:nvSpPr>
        <p:spPr bwMode="gray">
          <a:xfrm>
            <a:off x="611560" y="620688"/>
            <a:ext cx="7696200" cy="563563"/>
          </a:xfrm>
          <a:prstGeom prst="rect">
            <a:avLst/>
          </a:prstGeom>
          <a:noFill/>
          <a:ln w="9525">
            <a:noFill/>
            <a:miter lim="800000"/>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rgbClr val="2E6272"/>
                </a:solidFill>
                <a:effectLst/>
                <a:uLnTx/>
                <a:uFillTx/>
                <a:latin typeface="Verdana"/>
                <a:ea typeface="+mj-ea"/>
                <a:cs typeface="+mj-cs"/>
              </a:rPr>
              <a:t>项目</a:t>
            </a:r>
            <a:r>
              <a:rPr kumimoji="0" lang="en-US" altLang="zh-CN" sz="3200" b="1" i="0" u="none" strike="noStrike" kern="0" cap="none" spc="0" normalizeH="0" baseline="0" noProof="0" dirty="0">
                <a:ln>
                  <a:noFill/>
                </a:ln>
                <a:solidFill>
                  <a:srgbClr val="2E6272"/>
                </a:solidFill>
                <a:effectLst/>
                <a:uLnTx/>
                <a:uFillTx/>
                <a:latin typeface="Verdana"/>
                <a:ea typeface="+mj-ea"/>
                <a:cs typeface="+mj-cs"/>
              </a:rPr>
              <a:t>4</a:t>
            </a:r>
            <a:endParaRPr kumimoji="0" lang="en-US" altLang="zh-CN" sz="3200" b="1" i="0" u="none" strike="noStrike" kern="0" cap="none" spc="0" normalizeH="0" baseline="0" noProof="0" dirty="0">
              <a:ln>
                <a:noFill/>
              </a:ln>
              <a:solidFill>
                <a:srgbClr val="2E6272"/>
              </a:solidFill>
              <a:effectLst/>
              <a:uLnTx/>
              <a:uFillTx/>
              <a:latin typeface="Verdana"/>
              <a:ea typeface="宋体" panose="02010600030101010101" pitchFamily="2" charset="-122"/>
              <a:cs typeface="+mj-cs"/>
            </a:endParaRPr>
          </a:p>
        </p:txBody>
      </p:sp>
      <p:sp>
        <p:nvSpPr>
          <p:cNvPr id="7" name="文本框 6">
            <a:extLst>
              <a:ext uri="{FF2B5EF4-FFF2-40B4-BE49-F238E27FC236}">
                <a16:creationId xmlns:a16="http://schemas.microsoft.com/office/drawing/2014/main" xmlns="" id="{C81200D5-66D2-461D-EE38-78B7307E776B}"/>
              </a:ext>
            </a:extLst>
          </p:cNvPr>
          <p:cNvSpPr txBox="1"/>
          <p:nvPr/>
        </p:nvSpPr>
        <p:spPr>
          <a:xfrm>
            <a:off x="395536" y="1184251"/>
            <a:ext cx="8640960" cy="3000821"/>
          </a:xfrm>
          <a:prstGeom prst="rect">
            <a:avLst/>
          </a:prstGeom>
          <a:noFill/>
        </p:spPr>
        <p:txBody>
          <a:bodyPr wrap="square">
            <a:spAutoFit/>
          </a:bodyPr>
          <a:lstStyle/>
          <a:p>
            <a:pPr>
              <a:lnSpc>
                <a:spcPct val="150000"/>
              </a:lnSpc>
            </a:pPr>
            <a:r>
              <a:rPr lang="en-US" altLang="zh-CN" dirty="0" smtClean="0"/>
              <a:t>4.2.5 </a:t>
            </a:r>
            <a:r>
              <a:rPr lang="en-US" altLang="zh-CN" dirty="0"/>
              <a:t>“1+X</a:t>
            </a:r>
            <a:r>
              <a:rPr lang="zh-CN" altLang="en-US" dirty="0"/>
              <a:t>证书项目”习题</a:t>
            </a:r>
          </a:p>
          <a:p>
            <a:pPr>
              <a:lnSpc>
                <a:spcPct val="150000"/>
              </a:lnSpc>
            </a:pPr>
            <a:r>
              <a:rPr lang="zh-CN" altLang="en-US" dirty="0"/>
              <a:t>   在</a:t>
            </a:r>
            <a:r>
              <a:rPr lang="en-US" altLang="zh-CN" dirty="0"/>
              <a:t>2.3</a:t>
            </a:r>
            <a:r>
              <a:rPr lang="zh-CN" altLang="en-US" dirty="0"/>
              <a:t>项目中，学习了零件轴承座中的</a:t>
            </a:r>
            <a:r>
              <a:rPr lang="en-US" altLang="zh-CN" dirty="0"/>
              <a:t>2×∅8H7</a:t>
            </a:r>
            <a:r>
              <a:rPr lang="zh-CN" altLang="en-US" dirty="0"/>
              <a:t>通孔和</a:t>
            </a:r>
            <a:r>
              <a:rPr lang="en-US" altLang="zh-CN" dirty="0"/>
              <a:t>2×M8</a:t>
            </a:r>
            <a:r>
              <a:rPr lang="zh-CN" altLang="en-US" dirty="0"/>
              <a:t>螺纹孔的加工的工艺与编程，请根据零件轴承座图</a:t>
            </a:r>
            <a:r>
              <a:rPr lang="en-US" altLang="zh-CN" dirty="0"/>
              <a:t>4-3-1</a:t>
            </a:r>
            <a:r>
              <a:rPr lang="zh-CN" altLang="en-US" dirty="0"/>
              <a:t>以及表</a:t>
            </a:r>
            <a:r>
              <a:rPr lang="en-US" altLang="zh-CN" dirty="0"/>
              <a:t>4-2</a:t>
            </a:r>
            <a:r>
              <a:rPr lang="zh-CN" altLang="en-US" dirty="0"/>
              <a:t>的工艺表，完成</a:t>
            </a:r>
            <a:r>
              <a:rPr lang="en-US" altLang="zh-CN" dirty="0"/>
              <a:t>B</a:t>
            </a:r>
            <a:r>
              <a:rPr lang="zh-CN" altLang="en-US" dirty="0"/>
              <a:t>面的精加工编程，效果图如</a:t>
            </a:r>
            <a:r>
              <a:rPr lang="en-US" altLang="zh-CN" dirty="0"/>
              <a:t>4-3-19</a:t>
            </a:r>
            <a:r>
              <a:rPr lang="zh-CN" altLang="en-US" dirty="0"/>
              <a:t>所示。</a:t>
            </a:r>
          </a:p>
          <a:p>
            <a:pPr>
              <a:lnSpc>
                <a:spcPct val="150000"/>
              </a:lnSpc>
            </a:pPr>
            <a:endParaRPr lang="en-US" altLang="zh-CN" dirty="0"/>
          </a:p>
          <a:p>
            <a:pPr>
              <a:lnSpc>
                <a:spcPct val="150000"/>
              </a:lnSpc>
            </a:pPr>
            <a:endParaRPr lang="en-US" altLang="zh-CN" dirty="0"/>
          </a:p>
          <a:p>
            <a:pPr>
              <a:lnSpc>
                <a:spcPct val="150000"/>
              </a:lnSpc>
            </a:pPr>
            <a:endParaRPr lang="zh-CN" altLang="en-US" dirty="0"/>
          </a:p>
        </p:txBody>
      </p:sp>
      <p:graphicFrame>
        <p:nvGraphicFramePr>
          <p:cNvPr id="8" name="表格 7">
            <a:extLst>
              <a:ext uri="{FF2B5EF4-FFF2-40B4-BE49-F238E27FC236}">
                <a16:creationId xmlns:a16="http://schemas.microsoft.com/office/drawing/2014/main" xmlns="" id="{2963A2BC-4679-EF97-1117-86D97AE15CE9}"/>
              </a:ext>
            </a:extLst>
          </p:cNvPr>
          <p:cNvGraphicFramePr>
            <a:graphicFrameLocks noGrp="1"/>
          </p:cNvGraphicFramePr>
          <p:nvPr>
            <p:extLst>
              <p:ext uri="{D42A27DB-BD31-4B8C-83A1-F6EECF244321}">
                <p14:modId xmlns:p14="http://schemas.microsoft.com/office/powerpoint/2010/main" val="2678412220"/>
              </p:ext>
            </p:extLst>
          </p:nvPr>
        </p:nvGraphicFramePr>
        <p:xfrm>
          <a:off x="381814" y="2964359"/>
          <a:ext cx="6120678" cy="1197428"/>
        </p:xfrm>
        <a:graphic>
          <a:graphicData uri="http://schemas.openxmlformats.org/drawingml/2006/table">
            <a:tbl>
              <a:tblPr firstRow="1" firstCol="1" bandRow="1">
                <a:tableStyleId>{5C22544A-7EE6-4342-B048-85BDC9FD1C3A}</a:tableStyleId>
              </a:tblPr>
              <a:tblGrid>
                <a:gridCol w="1488165">
                  <a:extLst>
                    <a:ext uri="{9D8B030D-6E8A-4147-A177-3AD203B41FA5}">
                      <a16:colId xmlns:a16="http://schemas.microsoft.com/office/drawing/2014/main" xmlns="" val="3262838272"/>
                    </a:ext>
                  </a:extLst>
                </a:gridCol>
                <a:gridCol w="887324">
                  <a:extLst>
                    <a:ext uri="{9D8B030D-6E8A-4147-A177-3AD203B41FA5}">
                      <a16:colId xmlns:a16="http://schemas.microsoft.com/office/drawing/2014/main" xmlns="" val="1854131945"/>
                    </a:ext>
                  </a:extLst>
                </a:gridCol>
                <a:gridCol w="970946">
                  <a:extLst>
                    <a:ext uri="{9D8B030D-6E8A-4147-A177-3AD203B41FA5}">
                      <a16:colId xmlns:a16="http://schemas.microsoft.com/office/drawing/2014/main" xmlns="" val="2442926430"/>
                    </a:ext>
                  </a:extLst>
                </a:gridCol>
                <a:gridCol w="1347246">
                  <a:extLst>
                    <a:ext uri="{9D8B030D-6E8A-4147-A177-3AD203B41FA5}">
                      <a16:colId xmlns:a16="http://schemas.microsoft.com/office/drawing/2014/main" xmlns="" val="2941481284"/>
                    </a:ext>
                  </a:extLst>
                </a:gridCol>
                <a:gridCol w="1426997">
                  <a:extLst>
                    <a:ext uri="{9D8B030D-6E8A-4147-A177-3AD203B41FA5}">
                      <a16:colId xmlns:a16="http://schemas.microsoft.com/office/drawing/2014/main" xmlns="" val="2368735244"/>
                    </a:ext>
                  </a:extLst>
                </a:gridCol>
              </a:tblGrid>
              <a:tr h="404948">
                <a:tc>
                  <a:txBody>
                    <a:bodyPr/>
                    <a:lstStyle/>
                    <a:p>
                      <a:pPr algn="ctr"/>
                      <a:r>
                        <a:rPr lang="zh-CN" sz="1300" kern="100">
                          <a:effectLst/>
                        </a:rPr>
                        <a:t>加工步骤</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622" marR="83622" marT="0" marB="0" anchor="ctr"/>
                </a:tc>
                <a:tc>
                  <a:txBody>
                    <a:bodyPr/>
                    <a:lstStyle/>
                    <a:p>
                      <a:pPr algn="ctr"/>
                      <a:r>
                        <a:rPr lang="zh-CN" sz="1300" kern="100">
                          <a:effectLst/>
                        </a:rPr>
                        <a:t>加工方式</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622" marR="83622" marT="0" marB="0" anchor="ctr"/>
                </a:tc>
                <a:tc>
                  <a:txBody>
                    <a:bodyPr/>
                    <a:lstStyle/>
                    <a:p>
                      <a:pPr algn="ctr"/>
                      <a:r>
                        <a:rPr lang="zh-CN" sz="1300" kern="100">
                          <a:effectLst/>
                        </a:rPr>
                        <a:t>加工刀具</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622" marR="83622" marT="0" marB="0" anchor="ctr"/>
                </a:tc>
                <a:tc>
                  <a:txBody>
                    <a:bodyPr/>
                    <a:lstStyle/>
                    <a:p>
                      <a:pPr algn="ctr"/>
                      <a:r>
                        <a:rPr lang="zh-CN" sz="1300" kern="100">
                          <a:effectLst/>
                        </a:rPr>
                        <a:t>主轴转速（</a:t>
                      </a:r>
                      <a:r>
                        <a:rPr lang="en-US" sz="1300" kern="100">
                          <a:effectLst/>
                        </a:rPr>
                        <a:t>r/m</a:t>
                      </a:r>
                      <a:r>
                        <a:rPr lang="zh-CN" sz="1300" kern="100">
                          <a:effectLst/>
                        </a:rPr>
                        <a:t>）</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622" marR="83622" marT="0" marB="0" anchor="ctr"/>
                </a:tc>
                <a:tc>
                  <a:txBody>
                    <a:bodyPr/>
                    <a:lstStyle/>
                    <a:p>
                      <a:pPr algn="ctr"/>
                      <a:r>
                        <a:rPr lang="zh-CN" sz="1300" kern="100">
                          <a:effectLst/>
                        </a:rPr>
                        <a:t>进给率</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622" marR="83622" marT="0" marB="0" anchor="ctr"/>
                </a:tc>
                <a:extLst>
                  <a:ext uri="{0D108BD9-81ED-4DB2-BD59-A6C34878D82A}">
                    <a16:rowId xmlns:a16="http://schemas.microsoft.com/office/drawing/2014/main" xmlns="" val="4092138015"/>
                  </a:ext>
                </a:extLst>
              </a:tr>
              <a:tr h="394809">
                <a:tc>
                  <a:txBody>
                    <a:bodyPr/>
                    <a:lstStyle/>
                    <a:p>
                      <a:pPr algn="ctr"/>
                      <a:r>
                        <a:rPr lang="zh-CN" sz="1300" kern="100">
                          <a:effectLst/>
                        </a:rPr>
                        <a:t>钻</a:t>
                      </a:r>
                      <a:r>
                        <a:rPr lang="en-US" sz="1300" kern="100">
                          <a:effectLst/>
                        </a:rPr>
                        <a:t>2</a:t>
                      </a:r>
                      <a:r>
                        <a:rPr lang="zh-CN" sz="1300" kern="100">
                          <a:effectLst/>
                        </a:rPr>
                        <a:t>×</a:t>
                      </a:r>
                      <a:r>
                        <a:rPr lang="en-US" sz="1300" kern="100">
                          <a:effectLst/>
                        </a:rPr>
                        <a:t>M8</a:t>
                      </a:r>
                      <a:r>
                        <a:rPr lang="zh-CN" sz="1300" kern="100">
                          <a:effectLst/>
                        </a:rPr>
                        <a:t>螺纹底孔</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622" marR="83622" marT="0" marB="0" anchor="ctr"/>
                </a:tc>
                <a:tc>
                  <a:txBody>
                    <a:bodyPr/>
                    <a:lstStyle/>
                    <a:p>
                      <a:pPr algn="ctr"/>
                      <a:r>
                        <a:rPr lang="zh-CN" sz="1300" kern="100" dirty="0">
                          <a:effectLst/>
                        </a:rPr>
                        <a:t>钻孔</a:t>
                      </a:r>
                      <a:endParaRPr lang="zh-CN" sz="13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83622" marR="83622" marT="0" marB="0" anchor="ctr"/>
                </a:tc>
                <a:tc>
                  <a:txBody>
                    <a:bodyPr/>
                    <a:lstStyle/>
                    <a:p>
                      <a:pPr algn="ctr"/>
                      <a:r>
                        <a:rPr lang="zh-CN" sz="1300" kern="100">
                          <a:effectLst/>
                        </a:rPr>
                        <a:t>麻花钻</a:t>
                      </a:r>
                      <a:r>
                        <a:rPr lang="en-US" sz="1300" kern="100">
                          <a:effectLst/>
                        </a:rPr>
                        <a:t>4.9</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622" marR="83622" marT="0" marB="0" anchor="ctr"/>
                </a:tc>
                <a:tc>
                  <a:txBody>
                    <a:bodyPr/>
                    <a:lstStyle/>
                    <a:p>
                      <a:pPr algn="ctr"/>
                      <a:r>
                        <a:rPr lang="en-US" sz="1300" kern="100" dirty="0">
                          <a:effectLst/>
                        </a:rPr>
                        <a:t>800</a:t>
                      </a:r>
                      <a:endParaRPr lang="zh-CN" sz="13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83622" marR="83622" marT="0" marB="0" anchor="ctr"/>
                </a:tc>
                <a:tc>
                  <a:txBody>
                    <a:bodyPr/>
                    <a:lstStyle/>
                    <a:p>
                      <a:pPr algn="ctr"/>
                      <a:r>
                        <a:rPr lang="en-US" sz="1300" kern="100">
                          <a:effectLst/>
                        </a:rPr>
                        <a:t>80 (mm/m)</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622" marR="83622" marT="0" marB="0" anchor="ctr"/>
                </a:tc>
                <a:extLst>
                  <a:ext uri="{0D108BD9-81ED-4DB2-BD59-A6C34878D82A}">
                    <a16:rowId xmlns:a16="http://schemas.microsoft.com/office/drawing/2014/main" xmlns="" val="2736299260"/>
                  </a:ext>
                </a:extLst>
              </a:tr>
              <a:tr h="394809">
                <a:tc>
                  <a:txBody>
                    <a:bodyPr/>
                    <a:lstStyle/>
                    <a:p>
                      <a:pPr algn="ctr"/>
                      <a:r>
                        <a:rPr lang="en-US" sz="1300" kern="100">
                          <a:effectLst/>
                        </a:rPr>
                        <a:t>2</a:t>
                      </a:r>
                      <a:r>
                        <a:rPr lang="zh-CN" sz="1300" kern="100">
                          <a:effectLst/>
                        </a:rPr>
                        <a:t>×</a:t>
                      </a:r>
                      <a:r>
                        <a:rPr lang="en-US" sz="1300" kern="100">
                          <a:effectLst/>
                        </a:rPr>
                        <a:t>M8</a:t>
                      </a:r>
                      <a:r>
                        <a:rPr lang="zh-CN" sz="1300" kern="100">
                          <a:effectLst/>
                        </a:rPr>
                        <a:t>螺纹的攻丝</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622" marR="83622" marT="0" marB="0" anchor="ctr"/>
                </a:tc>
                <a:tc>
                  <a:txBody>
                    <a:bodyPr/>
                    <a:lstStyle/>
                    <a:p>
                      <a:pPr algn="ctr"/>
                      <a:r>
                        <a:rPr lang="zh-CN" sz="1300" kern="100" dirty="0">
                          <a:effectLst/>
                        </a:rPr>
                        <a:t>攻丝</a:t>
                      </a:r>
                      <a:endParaRPr lang="zh-CN" sz="13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83622" marR="83622" marT="0" marB="0" anchor="ctr"/>
                </a:tc>
                <a:tc>
                  <a:txBody>
                    <a:bodyPr/>
                    <a:lstStyle/>
                    <a:p>
                      <a:pPr algn="ctr"/>
                      <a:r>
                        <a:rPr lang="zh-CN" sz="1300" kern="100">
                          <a:effectLst/>
                        </a:rPr>
                        <a:t>丝锥</a:t>
                      </a:r>
                      <a:r>
                        <a:rPr lang="en-US" sz="1300" kern="100">
                          <a:effectLst/>
                        </a:rPr>
                        <a:t>8</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622" marR="83622" marT="0" marB="0" anchor="ctr"/>
                </a:tc>
                <a:tc>
                  <a:txBody>
                    <a:bodyPr/>
                    <a:lstStyle/>
                    <a:p>
                      <a:pPr algn="ctr"/>
                      <a:r>
                        <a:rPr lang="en-US" sz="1300" kern="100">
                          <a:effectLst/>
                        </a:rPr>
                        <a:t>500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622" marR="83622" marT="0" marB="0" anchor="ctr"/>
                </a:tc>
                <a:tc>
                  <a:txBody>
                    <a:bodyPr/>
                    <a:lstStyle/>
                    <a:p>
                      <a:pPr algn="ctr"/>
                      <a:r>
                        <a:rPr lang="en-US" sz="1300" kern="100" dirty="0">
                          <a:effectLst/>
                        </a:rPr>
                        <a:t>1  (mm/r)</a:t>
                      </a:r>
                      <a:endParaRPr lang="zh-CN" sz="13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83622" marR="83622" marT="0" marB="0" anchor="ctr"/>
                </a:tc>
                <a:extLst>
                  <a:ext uri="{0D108BD9-81ED-4DB2-BD59-A6C34878D82A}">
                    <a16:rowId xmlns:a16="http://schemas.microsoft.com/office/drawing/2014/main" xmlns="" val="745838965"/>
                  </a:ext>
                </a:extLst>
              </a:tr>
            </a:tbl>
          </a:graphicData>
        </a:graphic>
      </p:graphicFrame>
      <p:sp>
        <p:nvSpPr>
          <p:cNvPr id="10" name="文本框 9">
            <a:extLst>
              <a:ext uri="{FF2B5EF4-FFF2-40B4-BE49-F238E27FC236}">
                <a16:creationId xmlns:a16="http://schemas.microsoft.com/office/drawing/2014/main" xmlns="" id="{9CC7AC30-AFE1-3582-D19F-3379319BD137}"/>
              </a:ext>
            </a:extLst>
          </p:cNvPr>
          <p:cNvSpPr txBox="1"/>
          <p:nvPr/>
        </p:nvSpPr>
        <p:spPr>
          <a:xfrm>
            <a:off x="2085122" y="4217287"/>
            <a:ext cx="1805406" cy="458459"/>
          </a:xfrm>
          <a:prstGeom prst="rect">
            <a:avLst/>
          </a:prstGeom>
          <a:noFill/>
        </p:spPr>
        <p:txBody>
          <a:bodyPr wrap="square">
            <a:spAutoFit/>
          </a:bodyPr>
          <a:lstStyle/>
          <a:p>
            <a:pPr>
              <a:lnSpc>
                <a:spcPct val="150000"/>
              </a:lnSpc>
            </a:pPr>
            <a:r>
              <a:rPr lang="zh-CN" altLang="en-US" dirty="0"/>
              <a:t>表</a:t>
            </a:r>
            <a:r>
              <a:rPr lang="en-US" altLang="zh-CN" dirty="0"/>
              <a:t>4-2 </a:t>
            </a:r>
            <a:r>
              <a:rPr lang="zh-CN" altLang="en-US" dirty="0"/>
              <a:t>加工工艺</a:t>
            </a:r>
          </a:p>
        </p:txBody>
      </p:sp>
      <p:pic>
        <p:nvPicPr>
          <p:cNvPr id="11" name="图片 10">
            <a:extLst>
              <a:ext uri="{FF2B5EF4-FFF2-40B4-BE49-F238E27FC236}">
                <a16:creationId xmlns:a16="http://schemas.microsoft.com/office/drawing/2014/main" xmlns="" id="{A163CDC7-1C51-614C-0B28-8C09278CDF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08525" y="2964359"/>
            <a:ext cx="2139939" cy="2368064"/>
          </a:xfrm>
          <a:prstGeom prst="rect">
            <a:avLst/>
          </a:prstGeom>
        </p:spPr>
      </p:pic>
      <p:sp>
        <p:nvSpPr>
          <p:cNvPr id="13" name="文本框 12">
            <a:extLst>
              <a:ext uri="{FF2B5EF4-FFF2-40B4-BE49-F238E27FC236}">
                <a16:creationId xmlns:a16="http://schemas.microsoft.com/office/drawing/2014/main" xmlns="" id="{473B0419-DE6B-C721-5C3B-8E72178FC042}"/>
              </a:ext>
            </a:extLst>
          </p:cNvPr>
          <p:cNvSpPr txBox="1"/>
          <p:nvPr/>
        </p:nvSpPr>
        <p:spPr>
          <a:xfrm>
            <a:off x="6115884" y="5489083"/>
            <a:ext cx="2992660" cy="369332"/>
          </a:xfrm>
          <a:prstGeom prst="rect">
            <a:avLst/>
          </a:prstGeom>
          <a:noFill/>
        </p:spPr>
        <p:txBody>
          <a:bodyPr wrap="square">
            <a:spAutoFit/>
          </a:bodyPr>
          <a:lstStyle/>
          <a:p>
            <a:pPr indent="66675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4-3-19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加工仿真</a:t>
            </a:r>
          </a:p>
        </p:txBody>
      </p:sp>
    </p:spTree>
    <p:extLst>
      <p:ext uri="{BB962C8B-B14F-4D97-AF65-F5344CB8AC3E}">
        <p14:creationId xmlns:p14="http://schemas.microsoft.com/office/powerpoint/2010/main" val="42563084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1" name="WordArt 5"/>
          <p:cNvSpPr>
            <a:spLocks noChangeArrowheads="1" noChangeShapeType="1" noTextEdit="1"/>
          </p:cNvSpPr>
          <p:nvPr/>
        </p:nvSpPr>
        <p:spPr bwMode="invGray">
          <a:xfrm>
            <a:off x="2971800" y="2493010"/>
            <a:ext cx="4343400" cy="1194435"/>
          </a:xfrm>
          <a:prstGeom prst="rect">
            <a:avLst/>
          </a:prstGeom>
        </p:spPr>
        <p:txBody>
          <a:bodyPr wrap="none" fromWordArt="1">
            <a:prstTxWarp prst="textDeflate">
              <a:avLst>
                <a:gd name="adj" fmla="val 0"/>
              </a:avLst>
            </a:prstTxWarp>
          </a:bodyPr>
          <a:lstStyle/>
          <a:p>
            <a:pPr algn="ctr"/>
            <a:r>
              <a:rPr lang="zh-CN" altLang="en-US" sz="3000" b="1" kern="10">
                <a:ln w="19050">
                  <a:solidFill>
                    <a:srgbClr val="FFFFFF"/>
                  </a:solidFill>
                  <a:round/>
                </a:ln>
                <a:gradFill rotWithShape="1">
                  <a:gsLst>
                    <a:gs pos="0">
                      <a:schemeClr val="tx2"/>
                    </a:gs>
                    <a:gs pos="100000">
                      <a:schemeClr val="accent1"/>
                    </a:gs>
                  </a:gsLst>
                  <a:lin ang="0" scaled="1"/>
                </a:gradFill>
                <a:effectLst>
                  <a:outerShdw dist="53882" dir="2700000" algn="ctr" rotWithShape="0">
                    <a:schemeClr val="tx1">
                      <a:alpha val="50000"/>
                    </a:schemeClr>
                  </a:outerShdw>
                </a:effectLst>
                <a:latin typeface="Arial" panose="020B0604020202020204"/>
                <a:ea typeface="宋体" panose="02010600030101010101" pitchFamily="2" charset="-122"/>
                <a:cs typeface="Arial" panose="020B0604020202020204"/>
              </a:rPr>
              <a:t>谢谢！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6021"/>
                                        </p:tgtEl>
                                        <p:attrNameLst>
                                          <p:attrName>style.visibility</p:attrName>
                                        </p:attrNameLst>
                                      </p:cBhvr>
                                      <p:to>
                                        <p:strVal val="visible"/>
                                      </p:to>
                                    </p:set>
                                    <p:anim calcmode="lin" valueType="num">
                                      <p:cBhvr>
                                        <p:cTn id="7" dur="500" fill="hold"/>
                                        <p:tgtEl>
                                          <p:spTgt spid="86021"/>
                                        </p:tgtEl>
                                        <p:attrNameLst>
                                          <p:attrName>ppt_w</p:attrName>
                                        </p:attrNameLst>
                                      </p:cBhvr>
                                      <p:tavLst>
                                        <p:tav tm="0">
                                          <p:val>
                                            <p:fltVal val="0"/>
                                          </p:val>
                                        </p:tav>
                                        <p:tav tm="100000">
                                          <p:val>
                                            <p:strVal val="#ppt_w"/>
                                          </p:val>
                                        </p:tav>
                                      </p:tavLst>
                                    </p:anim>
                                    <p:anim calcmode="lin" valueType="num">
                                      <p:cBhvr>
                                        <p:cTn id="8" dur="500" fill="hold"/>
                                        <p:tgtEl>
                                          <p:spTgt spid="86021"/>
                                        </p:tgtEl>
                                        <p:attrNameLst>
                                          <p:attrName>ppt_h</p:attrName>
                                        </p:attrNameLst>
                                      </p:cBhvr>
                                      <p:tavLst>
                                        <p:tav tm="0">
                                          <p:val>
                                            <p:fltVal val="0"/>
                                          </p:val>
                                        </p:tav>
                                        <p:tav tm="100000">
                                          <p:val>
                                            <p:strVal val="#ppt_h"/>
                                          </p:val>
                                        </p:tav>
                                      </p:tavLst>
                                    </p:anim>
                                    <p:animEffect transition="in" filter="fade">
                                      <p:cBhvr>
                                        <p:cTn id="9" dur="500"/>
                                        <p:tgtEl>
                                          <p:spTgt spid="860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1"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115" name="文本框 114"/>
          <p:cNvSpPr txBox="1"/>
          <p:nvPr>
            <p:custDataLst>
              <p:tags r:id="rId1"/>
            </p:custDataLst>
          </p:nvPr>
        </p:nvSpPr>
        <p:spPr>
          <a:xfrm>
            <a:off x="179070" y="1340485"/>
            <a:ext cx="8618855" cy="6600825"/>
          </a:xfrm>
          <a:prstGeom prst="rect">
            <a:avLst/>
          </a:prstGeom>
          <a:noFill/>
          <a:ln w="9525">
            <a:noFill/>
          </a:ln>
        </p:spPr>
        <p:txBody>
          <a:bodyPr wrap="square">
            <a:spAutoFit/>
          </a:bodyPr>
          <a:lstStyle/>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102" name="图片 101"/>
          <p:cNvPicPr/>
          <p:nvPr>
            <p:custDataLst>
              <p:tags r:id="rId2"/>
            </p:custDataLst>
          </p:nvPr>
        </p:nvPicPr>
        <p:blipFill>
          <a:blip r:embed="rId4"/>
          <a:srcRect b="5201"/>
          <a:stretch>
            <a:fillRect/>
          </a:stretch>
        </p:blipFill>
        <p:spPr>
          <a:xfrm>
            <a:off x="35560" y="1196975"/>
            <a:ext cx="9087485" cy="4860925"/>
          </a:xfrm>
          <a:prstGeom prst="rect">
            <a:avLst/>
          </a:prstGeom>
          <a:noFill/>
          <a:ln w="9525">
            <a:noFill/>
          </a:ln>
        </p:spPr>
      </p:pic>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t>UG NX </a:t>
            </a:r>
            <a:r>
              <a:rPr lang="zh-CN" altLang="en-US" dirty="0"/>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94211" name="Rectangle 3"/>
          <p:cNvSpPr>
            <a:spLocks noGrp="1" noChangeArrowheads="1"/>
          </p:cNvSpPr>
          <p:nvPr>
            <p:ph type="body" idx="1"/>
          </p:nvPr>
        </p:nvSpPr>
        <p:spPr bwMode="black">
          <a:xfrm>
            <a:off x="179512" y="1262380"/>
            <a:ext cx="8600633" cy="4352925"/>
          </a:xfrm>
        </p:spPr>
        <p:txBody>
          <a:bodyPr/>
          <a:lstStyle/>
          <a:p>
            <a:pPr marL="0" indent="0" latinLnBrk="0">
              <a:lnSpc>
                <a:spcPct val="200000"/>
              </a:lnSpc>
              <a:spcBef>
                <a:spcPts val="0"/>
              </a:spcBef>
              <a:buNone/>
            </a:pPr>
            <a:r>
              <a:rPr lang="zh-CN" altLang="en-US" sz="2400" dirty="0">
                <a:solidFill>
                  <a:srgbClr val="FF0000"/>
                </a:solidFill>
                <a:latin typeface="华文中宋" panose="02010600040101010101" pitchFamily="2" charset="-122"/>
                <a:ea typeface="华文中宋" panose="02010600040101010101" pitchFamily="2" charset="-122"/>
              </a:rPr>
              <a:t>项目概述</a:t>
            </a:r>
            <a:endParaRPr lang="en-US" altLang="zh-CN" sz="2400" dirty="0">
              <a:solidFill>
                <a:srgbClr val="FF0000"/>
              </a:solidFill>
              <a:latin typeface="华文中宋" panose="02010600040101010101" pitchFamily="2" charset="-122"/>
              <a:ea typeface="华文中宋" panose="02010600040101010101" pitchFamily="2" charset="-122"/>
            </a:endParaRPr>
          </a:p>
          <a:p>
            <a:pPr indent="266700" algn="just">
              <a:lnSpc>
                <a:spcPct val="150000"/>
              </a:lnSpc>
            </a:pPr>
            <a:r>
              <a:rPr lang="en-US" altLang="zh-CN" sz="1800" kern="100" dirty="0" smtClean="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smtClean="0">
                <a:effectLst/>
                <a:latin typeface="宋体" panose="02010600030101010101" pitchFamily="2" charset="-122"/>
                <a:ea typeface="宋体" panose="02010600030101010101" pitchFamily="2" charset="-122"/>
                <a:cs typeface="Times New Roman" panose="02020603050405020304" pitchFamily="18" charset="0"/>
              </a:rPr>
              <a:t>模具</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工业生产上用以注塑、吹塑、挤出、压铸或锻压成型、冶炼、冲压等方法得到所需产品的各种模子和工具。它主要通过所成型材料物理状态的改变来实现物品外形的加工。模具生产技术水平的高低已成为衡量一个国家产品制造水平高低的重要标志，在很大程度上决定着产品的质量、效益和新产品的开发能力，在国际上被称为</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工业之母</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，对国民经济的发展起着毋庸置疑的关键作用。模具加工中，经常需要进行孔加工，下面我们以模板加工为例进行介绍。</a:t>
            </a:r>
          </a:p>
          <a:p>
            <a:pPr algn="just">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孔加工模块包含了定心钻、钻孔、钻埋头孔、攻丝、孔倒斜铣等工序。孔加工主要加工方式为，切削刀具首先快速移动至加工位置上方，下降到切削起点后，按预定的切削速度和切削方法进行切削，完成切削后快速退回到安全平面。</a:t>
            </a:r>
            <a:endParaRPr lang="zh-CN" altLang="zh-CN" sz="1800" dirty="0">
              <a:latin typeface="宋体" panose="02010600030101010101" pitchFamily="2" charset="-122"/>
              <a:ea typeface="宋体" panose="02010600030101010101" pitchFamily="2" charset="-122"/>
            </a:endParaRPr>
          </a:p>
          <a:p>
            <a:pPr marL="457200" lvl="1" indent="0">
              <a:lnSpc>
                <a:spcPct val="90000"/>
              </a:lnSpc>
              <a:buNone/>
            </a:pPr>
            <a:r>
              <a:rPr lang="en-US" altLang="zh-CN" dirty="0">
                <a:solidFill>
                  <a:schemeClr val="tx2"/>
                </a:solidFill>
                <a:ea typeface="宋体" panose="02010600030101010101" pitchFamily="2" charset="-122"/>
              </a:rPr>
              <a:t> </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94211" name="Rectangle 3"/>
          <p:cNvSpPr>
            <a:spLocks noGrp="1" noChangeArrowheads="1"/>
          </p:cNvSpPr>
          <p:nvPr>
            <p:ph type="body" idx="1"/>
          </p:nvPr>
        </p:nvSpPr>
        <p:spPr bwMode="black">
          <a:xfrm>
            <a:off x="323529" y="1341120"/>
            <a:ext cx="8593142" cy="4352925"/>
          </a:xfrm>
        </p:spPr>
        <p:txBody>
          <a:bodyPr/>
          <a:lstStyle/>
          <a:p>
            <a:pPr marL="0" indent="0">
              <a:lnSpc>
                <a:spcPct val="150000"/>
              </a:lnSpc>
              <a:spcBef>
                <a:spcPts val="0"/>
              </a:spcBef>
              <a:buNone/>
            </a:pPr>
            <a:r>
              <a:rPr lang="en-US" altLang="zh-CN" sz="2400" dirty="0" smtClean="0">
                <a:solidFill>
                  <a:srgbClr val="FF0000"/>
                </a:solidFill>
              </a:rPr>
              <a:t>4.1</a:t>
            </a:r>
            <a:r>
              <a:rPr lang="zh-CN" altLang="en-US" sz="2400" dirty="0" smtClean="0">
                <a:solidFill>
                  <a:srgbClr val="FF0000"/>
                </a:solidFill>
              </a:rPr>
              <a:t>.</a:t>
            </a:r>
            <a:r>
              <a:rPr lang="zh-CN" altLang="zh-CN" sz="2400" dirty="0">
                <a:solidFill>
                  <a:srgbClr val="FF0000"/>
                </a:solidFill>
              </a:rPr>
              <a:t>孔加工类型及操作：</a:t>
            </a:r>
          </a:p>
          <a:p>
            <a:pPr marL="0" indent="0">
              <a:lnSpc>
                <a:spcPct val="150000"/>
              </a:lnSpc>
              <a:buNone/>
            </a:pPr>
            <a:r>
              <a:rPr sz="1800" dirty="0"/>
              <a:t> </a:t>
            </a:r>
            <a:r>
              <a:rPr sz="1800" dirty="0" err="1"/>
              <a:t>在</a:t>
            </a:r>
            <a:r>
              <a:rPr sz="1800" dirty="0" err="1">
                <a:latin typeface="Times New Roman" panose="02020603050405020304" charset="0"/>
                <a:cs typeface="Times New Roman" panose="02020603050405020304" charset="0"/>
              </a:rPr>
              <a:t>“应用模块”中选择“加工”模块</a:t>
            </a:r>
            <a:r>
              <a:rPr lang="en-US" sz="1800" dirty="0">
                <a:latin typeface="Times New Roman" panose="02020603050405020304" charset="0"/>
                <a:cs typeface="Times New Roman" panose="02020603050405020304" charset="0"/>
              </a:rPr>
              <a:t>       </a:t>
            </a:r>
            <a:r>
              <a:rPr sz="1800" dirty="0" err="1">
                <a:latin typeface="Times New Roman" panose="02020603050405020304" charset="0"/>
                <a:cs typeface="Times New Roman" panose="02020603050405020304" charset="0"/>
              </a:rPr>
              <a:t>后，选择“mill_contour”工序</a:t>
            </a:r>
            <a:r>
              <a:rPr sz="1800" dirty="0">
                <a:latin typeface="Times New Roman" panose="02020603050405020304" charset="0"/>
                <a:cs typeface="Times New Roman" panose="02020603050405020304" charset="0"/>
              </a:rPr>
              <a:t>（</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4-2-1</a:t>
            </a:r>
            <a:r>
              <a:rPr sz="1800" dirty="0">
                <a:latin typeface="Times New Roman" panose="02020603050405020304" charset="0"/>
                <a:cs typeface="Times New Roman" panose="02020603050405020304" charset="0"/>
              </a:rPr>
              <a:t>），</a:t>
            </a:r>
            <a:r>
              <a:rPr sz="1800" dirty="0" err="1">
                <a:latin typeface="Times New Roman" panose="02020603050405020304" charset="0"/>
                <a:cs typeface="Times New Roman" panose="02020603050405020304" charset="0"/>
              </a:rPr>
              <a:t>当我们点击“创建工序</a:t>
            </a:r>
            <a:r>
              <a:rPr sz="1800" dirty="0">
                <a:latin typeface="Times New Roman" panose="02020603050405020304" charset="0"/>
                <a:cs typeface="Times New Roman" panose="02020603050405020304" charset="0"/>
              </a:rPr>
              <a:t>”</a:t>
            </a:r>
            <a:r>
              <a:rPr lang="en-US" sz="1800" dirty="0">
                <a:latin typeface="Times New Roman" panose="02020603050405020304" charset="0"/>
                <a:cs typeface="Times New Roman" panose="02020603050405020304" charset="0"/>
              </a:rPr>
              <a:t>          </a:t>
            </a:r>
            <a:r>
              <a:rPr sz="1800" dirty="0">
                <a:latin typeface="Times New Roman" panose="02020603050405020304" charset="0"/>
                <a:cs typeface="Times New Roman" panose="02020603050405020304" charset="0"/>
              </a:rPr>
              <a:t>后，系统会弹出图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4-2-2</a:t>
            </a:r>
            <a:r>
              <a:rPr sz="1800" dirty="0">
                <a:latin typeface="Times New Roman" panose="02020603050405020304" charset="0"/>
                <a:cs typeface="Times New Roman" panose="02020603050405020304" charset="0"/>
              </a:rPr>
              <a:t>所示的“创建工序”对话框。它提供了所有</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孔加工</a:t>
            </a:r>
            <a:r>
              <a:rPr sz="1800" dirty="0" err="1">
                <a:latin typeface="Times New Roman" panose="02020603050405020304" charset="0"/>
                <a:cs typeface="Times New Roman" panose="02020603050405020304" charset="0"/>
              </a:rPr>
              <a:t>加工工序的类型，下面对各个工序类型进行简单介绍</a:t>
            </a:r>
            <a:r>
              <a:rPr sz="1800" dirty="0">
                <a:latin typeface="Times New Roman" panose="02020603050405020304" charset="0"/>
                <a:cs typeface="Times New Roman" panose="02020603050405020304" charset="0"/>
              </a:rPr>
              <a:t>。</a:t>
            </a:r>
          </a:p>
          <a:p>
            <a:pPr marL="457200" lvl="1" indent="0">
              <a:lnSpc>
                <a:spcPct val="90000"/>
              </a:lnSpc>
              <a:buNone/>
            </a:pPr>
            <a:r>
              <a:rPr lang="en-US" altLang="zh-CN" dirty="0">
                <a:solidFill>
                  <a:schemeClr val="tx2"/>
                </a:solidFill>
                <a:ea typeface="宋体" panose="02010600030101010101" pitchFamily="2" charset="-122"/>
              </a:rPr>
              <a:t> </a:t>
            </a:r>
          </a:p>
        </p:txBody>
      </p:sp>
      <p:pic>
        <p:nvPicPr>
          <p:cNvPr id="2" name="图片 2"/>
          <p:cNvPicPr>
            <a:picLocks noChangeAspect="1"/>
          </p:cNvPicPr>
          <p:nvPr>
            <p:custDataLst>
              <p:tags r:id="rId1"/>
            </p:custDataLst>
          </p:nvPr>
        </p:nvPicPr>
        <p:blipFill>
          <a:blip r:embed="rId4"/>
          <a:stretch>
            <a:fillRect/>
          </a:stretch>
        </p:blipFill>
        <p:spPr>
          <a:xfrm>
            <a:off x="3784550" y="1979886"/>
            <a:ext cx="303530" cy="497840"/>
          </a:xfrm>
          <a:prstGeom prst="rect">
            <a:avLst/>
          </a:prstGeom>
        </p:spPr>
      </p:pic>
      <p:pic>
        <p:nvPicPr>
          <p:cNvPr id="4" name="图片 4"/>
          <p:cNvPicPr>
            <a:picLocks noChangeAspect="1"/>
          </p:cNvPicPr>
          <p:nvPr>
            <p:custDataLst>
              <p:tags r:id="rId2"/>
            </p:custDataLst>
          </p:nvPr>
        </p:nvPicPr>
        <p:blipFill>
          <a:blip r:embed="rId5"/>
          <a:stretch>
            <a:fillRect/>
          </a:stretch>
        </p:blipFill>
        <p:spPr>
          <a:xfrm>
            <a:off x="2660332" y="2356305"/>
            <a:ext cx="441325" cy="441325"/>
          </a:xfrm>
          <a:prstGeom prst="rect">
            <a:avLst/>
          </a:prstGeom>
        </p:spPr>
      </p:pic>
      <p:sp>
        <p:nvSpPr>
          <p:cNvPr id="100" name="文本框 99"/>
          <p:cNvSpPr txBox="1"/>
          <p:nvPr/>
        </p:nvSpPr>
        <p:spPr>
          <a:xfrm>
            <a:off x="2267585" y="6021705"/>
            <a:ext cx="5080000" cy="368300"/>
          </a:xfrm>
          <a:prstGeom prst="rect">
            <a:avLst/>
          </a:prstGeom>
          <a:noFill/>
          <a:ln w="9525">
            <a:noFill/>
          </a:ln>
        </p:spPr>
        <p:txBody>
          <a:bodyPr>
            <a:spAutoFit/>
          </a:bodyPr>
          <a:lstStyle/>
          <a:p>
            <a:pPr indent="800100" algn="just"/>
            <a:r>
              <a:rPr lang="zh-CN" altLang="zh-CN" sz="1800" kern="10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a:effectLst/>
                <a:latin typeface="Calibri" panose="020F0502020204030204" pitchFamily="34" charset="0"/>
                <a:ea typeface="宋体" panose="02010600030101010101" pitchFamily="2" charset="-122"/>
                <a:cs typeface="Times New Roman" panose="02020603050405020304" pitchFamily="18" charset="0"/>
              </a:rPr>
              <a:t>4-2-1  CAM</a:t>
            </a:r>
            <a:r>
              <a:rPr lang="zh-CN" altLang="zh-CN" sz="1800" kern="100">
                <a:effectLst/>
                <a:latin typeface="Calibri" panose="020F0502020204030204" pitchFamily="34" charset="0"/>
                <a:ea typeface="宋体" panose="02010600030101010101" pitchFamily="2" charset="-122"/>
                <a:cs typeface="Times New Roman" panose="02020603050405020304" pitchFamily="18" charset="0"/>
              </a:rPr>
              <a:t>模块选择</a:t>
            </a:r>
          </a:p>
        </p:txBody>
      </p:sp>
      <p:pic>
        <p:nvPicPr>
          <p:cNvPr id="3" name="图片 2">
            <a:extLst>
              <a:ext uri="{FF2B5EF4-FFF2-40B4-BE49-F238E27FC236}">
                <a16:creationId xmlns:a16="http://schemas.microsoft.com/office/drawing/2014/main" xmlns="" id="{89DEDBC6-0388-F7A2-42E3-0D25C3F903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85416" y="3333835"/>
            <a:ext cx="3902807" cy="2644791"/>
          </a:xfrm>
          <a:prstGeom prst="rect">
            <a:avLst/>
          </a:prstGeom>
        </p:spPr>
      </p:pic>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10" name="文本框 9">
            <a:extLst>
              <a:ext uri="{FF2B5EF4-FFF2-40B4-BE49-F238E27FC236}">
                <a16:creationId xmlns:a16="http://schemas.microsoft.com/office/drawing/2014/main" xmlns="" id="{A2F9463C-4F6A-F657-F9FF-61EEC07AEC26}"/>
              </a:ext>
            </a:extLst>
          </p:cNvPr>
          <p:cNvSpPr txBox="1"/>
          <p:nvPr/>
        </p:nvSpPr>
        <p:spPr>
          <a:xfrm>
            <a:off x="683568" y="1343886"/>
            <a:ext cx="8064896" cy="2120452"/>
          </a:xfrm>
          <a:prstGeom prst="rect">
            <a:avLst/>
          </a:prstGeom>
          <a:noFill/>
        </p:spPr>
        <p:txBody>
          <a:bodyPr wrap="square">
            <a:spAutoFit/>
          </a:bodyPr>
          <a:lstStyle/>
          <a:p>
            <a:pPr>
              <a:lnSpc>
                <a:spcPct val="150000"/>
              </a:lnSpc>
            </a:pPr>
            <a:r>
              <a:rPr lang="en-US" altLang="zh-CN" dirty="0"/>
              <a:t> </a:t>
            </a:r>
            <a:r>
              <a:rPr lang="zh-CN" altLang="en-US" dirty="0"/>
              <a:t>（</a:t>
            </a:r>
            <a:r>
              <a:rPr lang="en-US" altLang="zh-CN" dirty="0"/>
              <a:t>SPOT_DRILLING</a:t>
            </a:r>
            <a:r>
              <a:rPr lang="zh-CN" altLang="en-US" dirty="0"/>
              <a:t>）：定心钻</a:t>
            </a:r>
          </a:p>
          <a:p>
            <a:pPr>
              <a:lnSpc>
                <a:spcPct val="150000"/>
              </a:lnSpc>
            </a:pPr>
            <a:r>
              <a:rPr lang="zh-CN" altLang="en-US" dirty="0"/>
              <a:t> （</a:t>
            </a:r>
            <a:r>
              <a:rPr lang="en-US" altLang="zh-CN" dirty="0"/>
              <a:t>DRILLING</a:t>
            </a:r>
            <a:r>
              <a:rPr lang="zh-CN" altLang="en-US" dirty="0"/>
              <a:t>）：钻孔</a:t>
            </a:r>
          </a:p>
          <a:p>
            <a:pPr>
              <a:lnSpc>
                <a:spcPct val="150000"/>
              </a:lnSpc>
            </a:pPr>
            <a:r>
              <a:rPr lang="zh-CN" altLang="en-US" dirty="0"/>
              <a:t> （</a:t>
            </a:r>
            <a:r>
              <a:rPr lang="en-US" altLang="zh-CN" dirty="0"/>
              <a:t>COUNTERSINKING</a:t>
            </a:r>
            <a:r>
              <a:rPr lang="zh-CN" altLang="en-US" dirty="0"/>
              <a:t>）：钻埋头孔</a:t>
            </a:r>
          </a:p>
          <a:p>
            <a:pPr>
              <a:lnSpc>
                <a:spcPct val="150000"/>
              </a:lnSpc>
            </a:pPr>
            <a:r>
              <a:rPr lang="zh-CN" altLang="en-US" dirty="0"/>
              <a:t> （</a:t>
            </a:r>
            <a:r>
              <a:rPr lang="en-US" altLang="zh-CN" dirty="0"/>
              <a:t>TAPPING</a:t>
            </a:r>
            <a:r>
              <a:rPr lang="zh-CN" altLang="en-US" dirty="0"/>
              <a:t>）：攻丝</a:t>
            </a:r>
          </a:p>
          <a:p>
            <a:pPr>
              <a:lnSpc>
                <a:spcPct val="150000"/>
              </a:lnSpc>
            </a:pPr>
            <a:r>
              <a:rPr lang="zh-CN" altLang="en-US" dirty="0"/>
              <a:t> （</a:t>
            </a:r>
            <a:r>
              <a:rPr lang="en-US" altLang="zh-CN" dirty="0"/>
              <a:t>HOLE_CHAMFER_MILLING</a:t>
            </a:r>
            <a:r>
              <a:rPr lang="zh-CN" altLang="en-US" dirty="0"/>
              <a:t>）：孔倒斜铣</a:t>
            </a:r>
          </a:p>
        </p:txBody>
      </p:sp>
      <p:pic>
        <p:nvPicPr>
          <p:cNvPr id="11" name="图片 10">
            <a:extLst>
              <a:ext uri="{FF2B5EF4-FFF2-40B4-BE49-F238E27FC236}">
                <a16:creationId xmlns:a16="http://schemas.microsoft.com/office/drawing/2014/main" xmlns="" id="{34D8DA33-B658-EF7E-F469-C60765FC57DD}"/>
              </a:ext>
            </a:extLst>
          </p:cNvPr>
          <p:cNvPicPr>
            <a:picLocks noChangeAspect="1"/>
          </p:cNvPicPr>
          <p:nvPr/>
        </p:nvPicPr>
        <p:blipFill>
          <a:blip r:embed="rId2"/>
          <a:stretch>
            <a:fillRect/>
          </a:stretch>
        </p:blipFill>
        <p:spPr>
          <a:xfrm>
            <a:off x="561648" y="1484784"/>
            <a:ext cx="243840" cy="243840"/>
          </a:xfrm>
          <a:prstGeom prst="rect">
            <a:avLst/>
          </a:prstGeom>
        </p:spPr>
      </p:pic>
      <p:pic>
        <p:nvPicPr>
          <p:cNvPr id="12" name="图片 11">
            <a:extLst>
              <a:ext uri="{FF2B5EF4-FFF2-40B4-BE49-F238E27FC236}">
                <a16:creationId xmlns:a16="http://schemas.microsoft.com/office/drawing/2014/main" xmlns="" id="{A9A35F58-249C-CCE6-22F6-2012AC43DCE6}"/>
              </a:ext>
            </a:extLst>
          </p:cNvPr>
          <p:cNvPicPr>
            <a:picLocks noChangeAspect="1"/>
          </p:cNvPicPr>
          <p:nvPr/>
        </p:nvPicPr>
        <p:blipFill>
          <a:blip r:embed="rId3"/>
          <a:stretch>
            <a:fillRect/>
          </a:stretch>
        </p:blipFill>
        <p:spPr>
          <a:xfrm>
            <a:off x="561648" y="1872605"/>
            <a:ext cx="243840" cy="243840"/>
          </a:xfrm>
          <a:prstGeom prst="rect">
            <a:avLst/>
          </a:prstGeom>
        </p:spPr>
      </p:pic>
      <p:pic>
        <p:nvPicPr>
          <p:cNvPr id="13" name="图片 12">
            <a:extLst>
              <a:ext uri="{FF2B5EF4-FFF2-40B4-BE49-F238E27FC236}">
                <a16:creationId xmlns:a16="http://schemas.microsoft.com/office/drawing/2014/main" xmlns="" id="{7359AAD4-59D1-4D7C-933A-79D8F9D045F6}"/>
              </a:ext>
            </a:extLst>
          </p:cNvPr>
          <p:cNvPicPr>
            <a:picLocks noChangeAspect="1"/>
          </p:cNvPicPr>
          <p:nvPr/>
        </p:nvPicPr>
        <p:blipFill>
          <a:blip r:embed="rId4"/>
          <a:stretch>
            <a:fillRect/>
          </a:stretch>
        </p:blipFill>
        <p:spPr>
          <a:xfrm>
            <a:off x="561648" y="2300886"/>
            <a:ext cx="243840" cy="243840"/>
          </a:xfrm>
          <a:prstGeom prst="rect">
            <a:avLst/>
          </a:prstGeom>
        </p:spPr>
      </p:pic>
      <p:pic>
        <p:nvPicPr>
          <p:cNvPr id="14" name="图片 13">
            <a:extLst>
              <a:ext uri="{FF2B5EF4-FFF2-40B4-BE49-F238E27FC236}">
                <a16:creationId xmlns:a16="http://schemas.microsoft.com/office/drawing/2014/main" xmlns="" id="{6622762F-5DC4-E89F-6D41-646509CE801D}"/>
              </a:ext>
            </a:extLst>
          </p:cNvPr>
          <p:cNvPicPr>
            <a:picLocks noChangeAspect="1"/>
          </p:cNvPicPr>
          <p:nvPr/>
        </p:nvPicPr>
        <p:blipFill>
          <a:blip r:embed="rId5"/>
          <a:stretch>
            <a:fillRect/>
          </a:stretch>
        </p:blipFill>
        <p:spPr>
          <a:xfrm>
            <a:off x="561648" y="2669729"/>
            <a:ext cx="243840" cy="243840"/>
          </a:xfrm>
          <a:prstGeom prst="rect">
            <a:avLst/>
          </a:prstGeom>
        </p:spPr>
      </p:pic>
      <p:pic>
        <p:nvPicPr>
          <p:cNvPr id="15" name="图片 14">
            <a:extLst>
              <a:ext uri="{FF2B5EF4-FFF2-40B4-BE49-F238E27FC236}">
                <a16:creationId xmlns:a16="http://schemas.microsoft.com/office/drawing/2014/main" xmlns="" id="{1DFABE81-ABC3-E6D4-7BDE-02AC07F288B5}"/>
              </a:ext>
            </a:extLst>
          </p:cNvPr>
          <p:cNvPicPr>
            <a:picLocks noChangeAspect="1"/>
          </p:cNvPicPr>
          <p:nvPr/>
        </p:nvPicPr>
        <p:blipFill>
          <a:blip r:embed="rId6"/>
          <a:stretch>
            <a:fillRect/>
          </a:stretch>
        </p:blipFill>
        <p:spPr>
          <a:xfrm>
            <a:off x="561648" y="3125985"/>
            <a:ext cx="243840" cy="243840"/>
          </a:xfrm>
          <a:prstGeom prst="rect">
            <a:avLst/>
          </a:prstGeom>
        </p:spPr>
      </p:pic>
      <p:pic>
        <p:nvPicPr>
          <p:cNvPr id="16" name="图片 15">
            <a:extLst>
              <a:ext uri="{FF2B5EF4-FFF2-40B4-BE49-F238E27FC236}">
                <a16:creationId xmlns:a16="http://schemas.microsoft.com/office/drawing/2014/main" xmlns="" id="{2F60E41F-2309-D75D-62C1-5E1755C7626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08037" y="1346567"/>
            <a:ext cx="2774315" cy="3663950"/>
          </a:xfrm>
          <a:prstGeom prst="rect">
            <a:avLst/>
          </a:prstGeom>
        </p:spPr>
      </p:pic>
      <p:sp>
        <p:nvSpPr>
          <p:cNvPr id="18" name="文本框 17">
            <a:extLst>
              <a:ext uri="{FF2B5EF4-FFF2-40B4-BE49-F238E27FC236}">
                <a16:creationId xmlns:a16="http://schemas.microsoft.com/office/drawing/2014/main" xmlns="" id="{EB69E6DE-2665-5F9E-FB1A-86E10074302F}"/>
              </a:ext>
            </a:extLst>
          </p:cNvPr>
          <p:cNvSpPr txBox="1"/>
          <p:nvPr/>
        </p:nvSpPr>
        <p:spPr>
          <a:xfrm>
            <a:off x="5783899" y="5326767"/>
            <a:ext cx="4577442" cy="369332"/>
          </a:xfrm>
          <a:prstGeom prst="rect">
            <a:avLst/>
          </a:prstGeom>
          <a:noFill/>
        </p:spPr>
        <p:txBody>
          <a:bodyPr wrap="square">
            <a:spAutoFit/>
          </a:bodyPr>
          <a:lstStyle/>
          <a:p>
            <a:pPr indent="66675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4-2-2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孔加工类型</a:t>
            </a: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en-US" dirty="0"/>
              <a:t>项目</a:t>
            </a:r>
            <a:r>
              <a:rPr lang="en-US" altLang="zh-CN" dirty="0"/>
              <a:t>4</a:t>
            </a:r>
            <a:endParaRPr lang="en-US" altLang="zh-CN" dirty="0">
              <a:ea typeface="宋体" panose="02010600030101010101" pitchFamily="2" charset="-122"/>
            </a:endParaRPr>
          </a:p>
        </p:txBody>
      </p:sp>
      <p:sp>
        <p:nvSpPr>
          <p:cNvPr id="108" name="文本框 107"/>
          <p:cNvSpPr txBox="1"/>
          <p:nvPr/>
        </p:nvSpPr>
        <p:spPr>
          <a:xfrm>
            <a:off x="395605" y="1341120"/>
            <a:ext cx="8464550" cy="3262432"/>
          </a:xfrm>
          <a:prstGeom prst="rect">
            <a:avLst/>
          </a:prstGeom>
          <a:noFill/>
          <a:ln w="9525">
            <a:noFill/>
          </a:ln>
        </p:spPr>
        <p:txBody>
          <a:bodyPr wrap="square">
            <a:spAutoFit/>
          </a:bodyPr>
          <a:lstStyle/>
          <a:p>
            <a:pPr marL="0" indent="0" algn="ctr" eaLnBrk="1" latinLnBrk="0" hangingPunct="1">
              <a:lnSpc>
                <a:spcPct val="150000"/>
              </a:lnSpc>
              <a:spcAft>
                <a:spcPts val="600"/>
              </a:spcAft>
            </a:pPr>
            <a:r>
              <a:rPr lang="en-US" altLang="zh-CN" sz="2200" b="1" kern="0" dirty="0" smtClean="0">
                <a:solidFill>
                  <a:schemeClr val="hlink"/>
                </a:solidFill>
                <a:latin typeface="黑体" panose="02010609060101010101" charset="-122"/>
                <a:ea typeface="黑体" panose="02010609060101010101" charset="-122"/>
                <a:cs typeface="黑体" panose="02010609060101010101" charset="-122"/>
              </a:rPr>
              <a:t>4.1</a:t>
            </a:r>
            <a:r>
              <a:rPr lang="zh-CN" altLang="en-US" sz="2200" b="1" kern="0" dirty="0" smtClean="0">
                <a:solidFill>
                  <a:schemeClr val="hlink"/>
                </a:solidFill>
                <a:latin typeface="黑体" panose="02010609060101010101" charset="-122"/>
                <a:ea typeface="黑体" panose="02010609060101010101" charset="-122"/>
                <a:cs typeface="黑体" panose="02010609060101010101" charset="-122"/>
              </a:rPr>
              <a:t>.</a:t>
            </a:r>
            <a:r>
              <a:rPr lang="zh-CN" altLang="en-US" sz="2200" b="1" kern="0" dirty="0">
                <a:solidFill>
                  <a:schemeClr val="hlink"/>
                </a:solidFill>
                <a:latin typeface="黑体" panose="02010609060101010101" charset="-122"/>
                <a:ea typeface="黑体" panose="02010609060101010101" charset="-122"/>
                <a:cs typeface="黑体" panose="02010609060101010101" charset="-122"/>
              </a:rPr>
              <a:t>1</a:t>
            </a:r>
            <a:r>
              <a:rPr lang="zh-CN" altLang="zh-CN" sz="2200" b="1" kern="0" dirty="0">
                <a:solidFill>
                  <a:schemeClr val="hlink"/>
                </a:solidFill>
                <a:latin typeface="黑体" panose="02010609060101010101" charset="-122"/>
                <a:ea typeface="黑体" panose="02010609060101010101" charset="-122"/>
              </a:rPr>
              <a:t>定心钻</a:t>
            </a:r>
            <a:endParaRPr lang="en-US" altLang="zh-CN" sz="2200" b="1" kern="0" dirty="0">
              <a:solidFill>
                <a:schemeClr val="hlink"/>
              </a:solidFill>
              <a:latin typeface="黑体" panose="02010609060101010101" charset="-122"/>
              <a:ea typeface="黑体" panose="02010609060101010101" charset="-122"/>
            </a:endParaRPr>
          </a:p>
          <a:p>
            <a:pPr algn="just">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定心钻作为钻孔辅助工艺，在进行钻孔加工前，先用刚性好的定心钻钻一个初始孔，保证普通钻头进行钻孔加工的准确性。模具钻孔加工的精度要求高，直接采用麻花钻钻孔，会因麻花钻的钻头受力不均匀产生定心误差。利用定心钻预先加工定心孔，可以保证麻花钻的钻孔加工的位置精度达到精度要求。</a:t>
            </a:r>
          </a:p>
          <a:p>
            <a:pPr indent="133350" algn="just">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下面以图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4-2-3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所示模板零件进行介绍：</a:t>
            </a:r>
          </a:p>
          <a:p>
            <a:pPr marL="0" indent="0">
              <a:lnSpc>
                <a:spcPct val="150000"/>
              </a:lnSpc>
            </a:pPr>
            <a:endParaRPr lang="zh-CN" altLang="en-US" sz="2200" b="1" dirty="0">
              <a:latin typeface="Calibri" panose="020F0502020204030204" charset="0"/>
              <a:ea typeface="宋体" panose="02010600030101010101" pitchFamily="2" charset="-122"/>
            </a:endParaRPr>
          </a:p>
        </p:txBody>
      </p:sp>
      <p:pic>
        <p:nvPicPr>
          <p:cNvPr id="3" name="图片 2">
            <a:extLst>
              <a:ext uri="{FF2B5EF4-FFF2-40B4-BE49-F238E27FC236}">
                <a16:creationId xmlns:a16="http://schemas.microsoft.com/office/drawing/2014/main" xmlns="" id="{FF34E0A5-B248-9C76-999F-5BFAEBC54B9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46780" y="4077072"/>
            <a:ext cx="2250440" cy="1930400"/>
          </a:xfrm>
          <a:prstGeom prst="rect">
            <a:avLst/>
          </a:prstGeom>
        </p:spPr>
      </p:pic>
      <p:sp>
        <p:nvSpPr>
          <p:cNvPr id="6" name="文本框 5">
            <a:extLst>
              <a:ext uri="{FF2B5EF4-FFF2-40B4-BE49-F238E27FC236}">
                <a16:creationId xmlns:a16="http://schemas.microsoft.com/office/drawing/2014/main" xmlns="" id="{78D24E9D-FE1A-47B9-90CC-89CAE6160ADE}"/>
              </a:ext>
            </a:extLst>
          </p:cNvPr>
          <p:cNvSpPr txBox="1"/>
          <p:nvPr/>
        </p:nvSpPr>
        <p:spPr>
          <a:xfrm>
            <a:off x="3707904" y="6139934"/>
            <a:ext cx="4577442"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4-2-3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加工零件</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en-US" dirty="0"/>
          </a:p>
        </p:txBody>
      </p:sp>
    </p:spTree>
  </p:cSld>
  <p:clrMapOvr>
    <a:masterClrMapping/>
  </p:clrMapOvr>
  <p:transition>
    <p:wipe dir="r"/>
  </p:transition>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DcwZTM3NmU5ODhkODAzZjViYjkyZWJhNTIwY2NjYjc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24美金的ppt模板">
  <a:themeElements>
    <a:clrScheme name="01 2">
      <a:dk1>
        <a:srgbClr val="003366"/>
      </a:dk1>
      <a:lt1>
        <a:srgbClr val="FFFFFF"/>
      </a:lt1>
      <a:dk2>
        <a:srgbClr val="2E6272"/>
      </a:dk2>
      <a:lt2>
        <a:srgbClr val="B2B2B2"/>
      </a:lt2>
      <a:accent1>
        <a:srgbClr val="3984C9"/>
      </a:accent1>
      <a:accent2>
        <a:srgbClr val="77AE26"/>
      </a:accent2>
      <a:accent3>
        <a:srgbClr val="FFFFFF"/>
      </a:accent3>
      <a:accent4>
        <a:srgbClr val="002A56"/>
      </a:accent4>
      <a:accent5>
        <a:srgbClr val="AEC2E1"/>
      </a:accent5>
      <a:accent6>
        <a:srgbClr val="6B9D21"/>
      </a:accent6>
      <a:hlink>
        <a:srgbClr val="6E815B"/>
      </a:hlink>
      <a:folHlink>
        <a:srgbClr val="90A8B0"/>
      </a:folHlink>
    </a:clrScheme>
    <a:fontScheme name="0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01 1">
        <a:dk1>
          <a:srgbClr val="003366"/>
        </a:dk1>
        <a:lt1>
          <a:srgbClr val="FFFFFF"/>
        </a:lt1>
        <a:dk2>
          <a:srgbClr val="3C8196"/>
        </a:dk2>
        <a:lt2>
          <a:srgbClr val="B2B2B2"/>
        </a:lt2>
        <a:accent1>
          <a:srgbClr val="2C6AA2"/>
        </a:accent1>
        <a:accent2>
          <a:srgbClr val="77AE26"/>
        </a:accent2>
        <a:accent3>
          <a:srgbClr val="FFFFFF"/>
        </a:accent3>
        <a:accent4>
          <a:srgbClr val="002A56"/>
        </a:accent4>
        <a:accent5>
          <a:srgbClr val="ACB9CE"/>
        </a:accent5>
        <a:accent6>
          <a:srgbClr val="6B9D21"/>
        </a:accent6>
        <a:hlink>
          <a:srgbClr val="6E815B"/>
        </a:hlink>
        <a:folHlink>
          <a:srgbClr val="90A8B0"/>
        </a:folHlink>
      </a:clrScheme>
      <a:clrMap bg1="lt1" tx1="dk1" bg2="lt2" tx2="dk2" accent1="accent1" accent2="accent2" accent3="accent3" accent4="accent4" accent5="accent5" accent6="accent6" hlink="hlink" folHlink="folHlink"/>
    </a:extraClrScheme>
    <a:extraClrScheme>
      <a:clrScheme name="01 2">
        <a:dk1>
          <a:srgbClr val="003366"/>
        </a:dk1>
        <a:lt1>
          <a:srgbClr val="FFFFFF"/>
        </a:lt1>
        <a:dk2>
          <a:srgbClr val="2E6272"/>
        </a:dk2>
        <a:lt2>
          <a:srgbClr val="B2B2B2"/>
        </a:lt2>
        <a:accent1>
          <a:srgbClr val="3984C9"/>
        </a:accent1>
        <a:accent2>
          <a:srgbClr val="77AE26"/>
        </a:accent2>
        <a:accent3>
          <a:srgbClr val="FFFFFF"/>
        </a:accent3>
        <a:accent4>
          <a:srgbClr val="002A56"/>
        </a:accent4>
        <a:accent5>
          <a:srgbClr val="AEC2E1"/>
        </a:accent5>
        <a:accent6>
          <a:srgbClr val="6B9D21"/>
        </a:accent6>
        <a:hlink>
          <a:srgbClr val="6E815B"/>
        </a:hlink>
        <a:folHlink>
          <a:srgbClr val="90A8B0"/>
        </a:folHlink>
      </a:clrScheme>
      <a:clrMap bg1="lt1" tx1="dk1" bg2="lt2" tx2="dk2" accent1="accent1" accent2="accent2" accent3="accent3" accent4="accent4" accent5="accent5" accent6="accent6" hlink="hlink" folHlink="folHlink"/>
    </a:extraClrScheme>
    <a:extraClrScheme>
      <a:clrScheme name="01 3">
        <a:dk1>
          <a:srgbClr val="30311D"/>
        </a:dk1>
        <a:lt1>
          <a:srgbClr val="FFFFFF"/>
        </a:lt1>
        <a:dk2>
          <a:srgbClr val="4A5B1F"/>
        </a:dk2>
        <a:lt2>
          <a:srgbClr val="B2B2B2"/>
        </a:lt2>
        <a:accent1>
          <a:srgbClr val="907242"/>
        </a:accent1>
        <a:accent2>
          <a:srgbClr val="93B75F"/>
        </a:accent2>
        <a:accent3>
          <a:srgbClr val="FFFFFF"/>
        </a:accent3>
        <a:accent4>
          <a:srgbClr val="272817"/>
        </a:accent4>
        <a:accent5>
          <a:srgbClr val="C6BCB0"/>
        </a:accent5>
        <a:accent6>
          <a:srgbClr val="85A655"/>
        </a:accent6>
        <a:hlink>
          <a:srgbClr val="557B97"/>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24美金的ppt模板</Template>
  <TotalTime>393</TotalTime>
  <Words>5030</Words>
  <Application>Microsoft Office PowerPoint</Application>
  <PresentationFormat>全屏显示(4:3)</PresentationFormat>
  <Paragraphs>387</Paragraphs>
  <Slides>55</Slides>
  <Notes>0</Notes>
  <HiddenSlides>0</HiddenSlides>
  <MMClips>0</MMClips>
  <ScaleCrop>false</ScaleCrop>
  <HeadingPairs>
    <vt:vector size="4" baseType="variant">
      <vt:variant>
        <vt:lpstr>主题</vt:lpstr>
      </vt:variant>
      <vt:variant>
        <vt:i4>1</vt:i4>
      </vt:variant>
      <vt:variant>
        <vt:lpstr>幻灯片标题</vt:lpstr>
      </vt:variant>
      <vt:variant>
        <vt:i4>55</vt:i4>
      </vt:variant>
    </vt:vector>
  </HeadingPairs>
  <TitlesOfParts>
    <vt:vector size="56" baseType="lpstr">
      <vt:lpstr>24美金的ppt模板</vt:lpstr>
      <vt:lpstr>项目4  孔加工 </vt:lpstr>
      <vt:lpstr>目录</vt:lpstr>
      <vt:lpstr>项目4</vt:lpstr>
      <vt:lpstr>项目4</vt:lpstr>
      <vt:lpstr>项目4</vt:lpstr>
      <vt:lpstr>项目4</vt:lpstr>
      <vt:lpstr>项目4</vt:lpstr>
      <vt:lpstr>项目4</vt:lpstr>
      <vt:lpstr>项目4</vt:lpstr>
      <vt:lpstr>项目4</vt:lpstr>
      <vt:lpstr>项目4</vt:lpstr>
      <vt:lpstr>项目4</vt:lpstr>
      <vt:lpstr>项目4</vt:lpstr>
      <vt:lpstr>项目4</vt:lpstr>
      <vt:lpstr>项目4</vt:lpstr>
      <vt:lpstr>项目4</vt:lpstr>
      <vt:lpstr>项目4</vt:lpstr>
      <vt:lpstr>项目4</vt:lpstr>
      <vt:lpstr>项目4</vt:lpstr>
      <vt:lpstr>项目4</vt:lpstr>
      <vt:lpstr>项目4</vt:lpstr>
      <vt:lpstr>项目4</vt:lpstr>
      <vt:lpstr>项目4</vt:lpstr>
      <vt:lpstr>项目4</vt:lpstr>
      <vt:lpstr>项目4</vt:lpstr>
      <vt:lpstr>项目4</vt:lpstr>
      <vt:lpstr>项目4</vt:lpstr>
      <vt:lpstr>项目4</vt:lpstr>
      <vt:lpstr>PowerPoint 演示文稿</vt:lpstr>
      <vt:lpstr>项目4</vt:lpstr>
      <vt:lpstr>项目4</vt:lpstr>
      <vt:lpstr>项目4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项目4</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asus</dc:creator>
  <cp:lastModifiedBy>微软用户</cp:lastModifiedBy>
  <cp:revision>157</cp:revision>
  <dcterms:created xsi:type="dcterms:W3CDTF">2011-10-17T01:29:00Z</dcterms:created>
  <dcterms:modified xsi:type="dcterms:W3CDTF">2024-03-10T16:30:53Z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AFAD64837CC3431183E8D0AF7B0D06D6_13</vt:lpwstr>
  </property>
  <property fmtid="{D5CDD505-2E9C-101B-9397-08002B2CF9AE}" pid="3" name="KSOProductBuildVer">
    <vt:lpwstr>2052-12.1.0.16120</vt:lpwstr>
  </property>
</Properties>
</file>