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6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gs" Target="tags/tag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file:///H:\&#12298;&#36328;&#22659;&#30005;&#21830;&#29289;&#27969;&#12299;&#21021;&#23457;&#24847;&#35265;+&#25209;&#27880;&#31295;\&#35823;&#24046;.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552226567571446"/>
          <c:y val="0.0947223420702549"/>
          <c:w val="0.882780234981958"/>
          <c:h val="0.800075182848219"/>
        </c:manualLayout>
      </c:layout>
      <c:lineChart>
        <c:grouping val="standard"/>
        <c:varyColors val="0"/>
        <c:ser>
          <c:idx val="1"/>
          <c:order val="0"/>
          <c:tx>
            <c:strRef>
              <c:f>误差!$B$1</c:f>
              <c:strCache>
                <c:ptCount val="1"/>
                <c:pt idx="0">
                  <c:v>实际值</c:v>
                </c:pt>
              </c:strCache>
            </c:strRef>
          </c:tx>
          <c:spPr>
            <a:ln w="28575" cap="rnd">
              <a:solidFill>
                <a:schemeClr val="accent2"/>
              </a:solidFill>
              <a:round/>
            </a:ln>
            <a:effectLst/>
          </c:spPr>
          <c:marker>
            <c:symbol val="none"/>
          </c:marker>
          <c:dLbls>
            <c:delete val="1"/>
          </c:dLbls>
          <c:val>
            <c:numRef>
              <c:f>误差!$B$2:$B$13</c:f>
              <c:numCache>
                <c:formatCode>General</c:formatCode>
                <c:ptCount val="12"/>
                <c:pt idx="0">
                  <c:v>45</c:v>
                </c:pt>
                <c:pt idx="1">
                  <c:v>41</c:v>
                </c:pt>
                <c:pt idx="2">
                  <c:v>30</c:v>
                </c:pt>
                <c:pt idx="3">
                  <c:v>29</c:v>
                </c:pt>
                <c:pt idx="4">
                  <c:v>34</c:v>
                </c:pt>
                <c:pt idx="5">
                  <c:v>34</c:v>
                </c:pt>
                <c:pt idx="6">
                  <c:v>50</c:v>
                </c:pt>
                <c:pt idx="7">
                  <c:v>23</c:v>
                </c:pt>
                <c:pt idx="8">
                  <c:v>38</c:v>
                </c:pt>
                <c:pt idx="9">
                  <c:v>39</c:v>
                </c:pt>
                <c:pt idx="10">
                  <c:v>41</c:v>
                </c:pt>
                <c:pt idx="11">
                  <c:v>5</c:v>
                </c:pt>
              </c:numCache>
            </c:numRef>
          </c:val>
          <c:smooth val="0"/>
        </c:ser>
        <c:ser>
          <c:idx val="2"/>
          <c:order val="1"/>
          <c:tx>
            <c:strRef>
              <c:f>误差!$C$1</c:f>
              <c:strCache>
                <c:ptCount val="1"/>
                <c:pt idx="0">
                  <c:v>预测值</c:v>
                </c:pt>
              </c:strCache>
            </c:strRef>
          </c:tx>
          <c:spPr>
            <a:ln w="28575" cap="rnd">
              <a:solidFill>
                <a:schemeClr val="accent3"/>
              </a:solidFill>
              <a:round/>
            </a:ln>
            <a:effectLst/>
          </c:spPr>
          <c:marker>
            <c:symbol val="none"/>
          </c:marker>
          <c:dLbls>
            <c:delete val="1"/>
          </c:dLbls>
          <c:val>
            <c:numRef>
              <c:f>误差!$C$2:$C$13</c:f>
              <c:numCache>
                <c:formatCode>General</c:formatCode>
                <c:ptCount val="12"/>
                <c:pt idx="0">
                  <c:v>34</c:v>
                </c:pt>
                <c:pt idx="1">
                  <c:v>33</c:v>
                </c:pt>
                <c:pt idx="2">
                  <c:v>32</c:v>
                </c:pt>
                <c:pt idx="3">
                  <c:v>32</c:v>
                </c:pt>
                <c:pt idx="4">
                  <c:v>32</c:v>
                </c:pt>
                <c:pt idx="5">
                  <c:v>32</c:v>
                </c:pt>
                <c:pt idx="6">
                  <c:v>32</c:v>
                </c:pt>
                <c:pt idx="7">
                  <c:v>31</c:v>
                </c:pt>
                <c:pt idx="8">
                  <c:v>31</c:v>
                </c:pt>
                <c:pt idx="9">
                  <c:v>31</c:v>
                </c:pt>
                <c:pt idx="10">
                  <c:v>30</c:v>
                </c:pt>
                <c:pt idx="11">
                  <c:v>29</c:v>
                </c:pt>
              </c:numCache>
            </c:numRef>
          </c:val>
          <c:smooth val="0"/>
        </c:ser>
        <c:dLbls>
          <c:showLegendKey val="0"/>
          <c:showVal val="0"/>
          <c:showCatName val="0"/>
          <c:showSerName val="0"/>
          <c:showPercent val="0"/>
          <c:showBubbleSize val="0"/>
        </c:dLbls>
        <c:marker val="0"/>
        <c:smooth val="0"/>
        <c:axId val="548454624"/>
        <c:axId val="548469384"/>
      </c:lineChart>
      <c:catAx>
        <c:axId val="548454624"/>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548469384"/>
        <c:crosses val="autoZero"/>
        <c:auto val="1"/>
        <c:lblAlgn val="ctr"/>
        <c:lblOffset val="100"/>
        <c:noMultiLvlLbl val="0"/>
      </c:catAx>
      <c:valAx>
        <c:axId val="5484693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548454624"/>
        <c:crosses val="autoZero"/>
        <c:crossBetween val="between"/>
      </c:valAx>
      <c:spPr>
        <a:noFill/>
        <a:ln>
          <a:noFill/>
        </a:ln>
        <a:effectLst/>
      </c:spPr>
    </c:plotArea>
    <c:legend>
      <c:legendPos val="r"/>
      <c:layout>
        <c:manualLayout>
          <c:xMode val="edge"/>
          <c:yMode val="edge"/>
          <c:x val="0.431889516635279"/>
          <c:y val="0.714901141521498"/>
          <c:w val="0.178907721280603"/>
          <c:h val="0.200774754434696"/>
        </c:manualLayout>
      </c:layout>
      <c:overlay val="0"/>
      <c:spPr>
        <a:noFill/>
        <a:ln>
          <a:noFill/>
        </a:ln>
        <a:effectLst/>
      </c:spPr>
      <c:txPr>
        <a:bodyPr rot="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lIns="45720" tIns="0" rIns="45720" bIns="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838200" y="414778"/>
            <a:ext cx="7734300" cy="5757422"/>
          </a:xfrm>
        </p:spPr>
        <p:txBody>
          <a:bodyPr vert="eaVert" lIns="45720" tIns="0" rIns="45720" bIns="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marL="0">
              <a:defRPr sz="3600"/>
            </a:lvl1pPr>
          </a:lstStyle>
          <a:p>
            <a:r>
              <a:rPr lang="zh-CN" altLang="en-US" dirty="0"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1097279" y="1845734"/>
            <a:ext cx="4937760" cy="402336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6217920" y="1845735"/>
            <a:ext cx="4937760" cy="402336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1097280" y="2582334"/>
            <a:ext cx="4937760" cy="337820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6217920" y="2582334"/>
            <a:ext cx="4937760" cy="337820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4800600" y="731520"/>
            <a:ext cx="6492240" cy="525780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03C595BE-6222-4180-AC2B-73CDC63D130A}" type="datetimeFigureOut">
              <a:rPr lang="zh-CN" altLang="en-US" smtClean="0"/>
            </a:fld>
            <a:endParaRPr lang="zh-CN" alt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2BF32729-0E7A-41F9-AB3D-0E278303807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2BF32729-0E7A-41F9-AB3D-0E278303807A}" type="slidenum">
              <a:rPr lang="zh-CN" altLang="en-US" smtClean="0"/>
            </a:fld>
            <a:endParaRPr lang="zh-CN" alt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2pPr>
      <a:lvl3pPr marL="56705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zh-CN" b="1" dirty="0" smtClean="0"/>
              <a:t>项目</a:t>
            </a:r>
            <a:r>
              <a:rPr lang="zh-CN" altLang="en-US" b="1" dirty="0" smtClean="0"/>
              <a:t>八</a:t>
            </a:r>
            <a:r>
              <a:rPr lang="zh-CN" altLang="zh-CN" b="1" dirty="0" smtClean="0"/>
              <a:t>：</a:t>
            </a:r>
            <a:r>
              <a:rPr lang="zh-CN" altLang="zh-CN" b="1" dirty="0"/>
              <a:t>跨境电子商务库存</a:t>
            </a:r>
            <a:r>
              <a:rPr lang="zh-CN" altLang="zh-CN" b="1" dirty="0" smtClean="0"/>
              <a:t>管理</a:t>
            </a:r>
            <a:br>
              <a:rPr lang="zh-CN" altLang="zh-CN" b="1" dirty="0"/>
            </a:br>
            <a:endParaRPr lang="zh-CN" altLang="en-US"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2: </a:t>
            </a:r>
            <a:r>
              <a:rPr lang="zh-CN" altLang="zh-CN" b="1" dirty="0"/>
              <a:t>了解跨境电商的库存管理的方法</a:t>
            </a:r>
            <a:endParaRPr lang="zh-CN" altLang="en-US" dirty="0"/>
          </a:p>
        </p:txBody>
      </p:sp>
      <p:sp>
        <p:nvSpPr>
          <p:cNvPr id="3" name="内容占位符 2"/>
          <p:cNvSpPr>
            <a:spLocks noGrp="1"/>
          </p:cNvSpPr>
          <p:nvPr>
            <p:ph idx="1"/>
          </p:nvPr>
        </p:nvSpPr>
        <p:spPr/>
        <p:txBody>
          <a:bodyPr/>
          <a:lstStyle/>
          <a:p>
            <a:r>
              <a:rPr lang="en-US" altLang="zh-CN" dirty="0"/>
              <a:t>3.</a:t>
            </a:r>
            <a:r>
              <a:rPr lang="zh-CN" altLang="zh-CN" dirty="0"/>
              <a:t>编制</a:t>
            </a:r>
            <a:r>
              <a:rPr lang="en-US" altLang="zh-CN" dirty="0"/>
              <a:t>ABC</a:t>
            </a:r>
            <a:r>
              <a:rPr lang="zh-CN" altLang="zh-CN" dirty="0"/>
              <a:t>分析表。</a:t>
            </a:r>
            <a:endParaRPr lang="zh-CN" altLang="en-US" dirty="0"/>
          </a:p>
        </p:txBody>
      </p:sp>
      <p:graphicFrame>
        <p:nvGraphicFramePr>
          <p:cNvPr id="4" name="表格 3"/>
          <p:cNvGraphicFramePr>
            <a:graphicFrameLocks noGrp="1"/>
          </p:cNvGraphicFramePr>
          <p:nvPr/>
        </p:nvGraphicFramePr>
        <p:xfrm>
          <a:off x="3337243" y="2657931"/>
          <a:ext cx="7818437" cy="3319537"/>
        </p:xfrm>
        <a:graphic>
          <a:graphicData uri="http://schemas.openxmlformats.org/drawingml/2006/table">
            <a:tbl>
              <a:tblPr firstRow="1" firstCol="1" bandRow="1">
                <a:tableStyleId>{5C22544A-7EE6-4342-B048-85BDC9FD1C3A}</a:tableStyleId>
              </a:tblPr>
              <a:tblGrid>
                <a:gridCol w="883483"/>
                <a:gridCol w="473797"/>
                <a:gridCol w="1022652"/>
                <a:gridCol w="1382300"/>
                <a:gridCol w="1185275"/>
                <a:gridCol w="1558996"/>
                <a:gridCol w="1311934"/>
              </a:tblGrid>
              <a:tr h="510698">
                <a:tc>
                  <a:txBody>
                    <a:bodyPr/>
                    <a:lstStyle/>
                    <a:p>
                      <a:pPr algn="ctr">
                        <a:spcAft>
                          <a:spcPts val="0"/>
                        </a:spcAft>
                      </a:pPr>
                      <a:r>
                        <a:rPr lang="zh-CN" sz="1050" kern="100">
                          <a:effectLst/>
                        </a:rPr>
                        <a:t>产品序号</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zh-CN" sz="1050" kern="100">
                          <a:effectLst/>
                        </a:rPr>
                        <a:t>数量</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zh-CN" sz="1050" kern="100">
                          <a:effectLst/>
                        </a:rPr>
                        <a:t>单价（元）</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zh-CN" sz="1050" kern="100">
                          <a:effectLst/>
                        </a:rPr>
                        <a:t>占用资金（元）</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zh-CN" sz="1050" kern="100" dirty="0">
                          <a:effectLst/>
                        </a:rPr>
                        <a:t>占用资金百分比（</a:t>
                      </a:r>
                      <a:r>
                        <a:rPr lang="en-US" sz="1050" kern="100" dirty="0">
                          <a:effectLst/>
                        </a:rPr>
                        <a:t>%</a:t>
                      </a:r>
                      <a:r>
                        <a:rPr lang="zh-CN" sz="1050" kern="100" dirty="0">
                          <a:effectLst/>
                        </a:rPr>
                        <a:t>）</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zh-CN" sz="1050" kern="100">
                          <a:effectLst/>
                        </a:rPr>
                        <a:t>累计百分比（</a:t>
                      </a:r>
                      <a:r>
                        <a:rPr lang="en-US" sz="1050" kern="100">
                          <a:effectLst/>
                        </a:rPr>
                        <a:t>%</a:t>
                      </a:r>
                      <a:r>
                        <a:rPr lang="zh-CN" sz="1050" kern="10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zh-CN" sz="1050" kern="100">
                          <a:effectLst/>
                        </a:rPr>
                        <a:t>占产品项的</a:t>
                      </a:r>
                      <a:endParaRPr lang="zh-CN" sz="1050" kern="100">
                        <a:effectLst/>
                      </a:endParaRPr>
                    </a:p>
                    <a:p>
                      <a:pPr algn="ctr">
                        <a:spcAft>
                          <a:spcPts val="0"/>
                        </a:spcAft>
                      </a:pPr>
                      <a:r>
                        <a:rPr lang="zh-CN" sz="1050" kern="100">
                          <a:effectLst/>
                        </a:rPr>
                        <a:t>百分比（</a:t>
                      </a:r>
                      <a:r>
                        <a:rPr lang="en-US" sz="1050" kern="100">
                          <a:effectLst/>
                        </a:rPr>
                        <a:t>%</a:t>
                      </a:r>
                      <a:r>
                        <a:rPr lang="zh-CN" sz="1050" kern="10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r>
              <a:tr h="255349">
                <a:tc>
                  <a:txBody>
                    <a:bodyPr/>
                    <a:lstStyle/>
                    <a:p>
                      <a:pPr algn="ctr">
                        <a:spcAft>
                          <a:spcPts val="0"/>
                        </a:spcAft>
                      </a:pPr>
                      <a:r>
                        <a:rPr lang="en-US" sz="1050" kern="100">
                          <a:effectLst/>
                        </a:rPr>
                        <a:t>006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660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6600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66.0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66.0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r>
              <a:tr h="255349">
                <a:tc>
                  <a:txBody>
                    <a:bodyPr/>
                    <a:lstStyle/>
                    <a:p>
                      <a:pPr algn="ctr">
                        <a:spcAft>
                          <a:spcPts val="0"/>
                        </a:spcAft>
                      </a:pPr>
                      <a:r>
                        <a:rPr lang="en-US" sz="1050" kern="100">
                          <a:effectLst/>
                        </a:rPr>
                        <a:t>002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1200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12.0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78.0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r>
              <a:tr h="255349">
                <a:tc>
                  <a:txBody>
                    <a:bodyPr/>
                    <a:lstStyle/>
                    <a:p>
                      <a:pPr algn="ctr">
                        <a:spcAft>
                          <a:spcPts val="0"/>
                        </a:spcAft>
                      </a:pPr>
                      <a:r>
                        <a:rPr lang="en-US" sz="1050" kern="100">
                          <a:effectLst/>
                        </a:rPr>
                        <a:t>001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25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20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500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5.0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83.0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30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r>
              <a:tr h="255349">
                <a:tc>
                  <a:txBody>
                    <a:bodyPr/>
                    <a:lstStyle/>
                    <a:p>
                      <a:pPr algn="ctr">
                        <a:spcAft>
                          <a:spcPts val="0"/>
                        </a:spcAft>
                      </a:pPr>
                      <a:r>
                        <a:rPr lang="en-US" sz="1050" kern="100">
                          <a:effectLst/>
                        </a:rPr>
                        <a:t>005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30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450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4.5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87.5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40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r>
              <a:tr h="255349">
                <a:tc>
                  <a:txBody>
                    <a:bodyPr/>
                    <a:lstStyle/>
                    <a:p>
                      <a:pPr algn="ctr">
                        <a:spcAft>
                          <a:spcPts val="0"/>
                        </a:spcAft>
                      </a:pPr>
                      <a:r>
                        <a:rPr lang="en-US" sz="1050" kern="100">
                          <a:effectLst/>
                        </a:rPr>
                        <a:t>008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20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20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400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4.0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91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50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r>
              <a:tr h="255349">
                <a:tc>
                  <a:txBody>
                    <a:bodyPr/>
                    <a:lstStyle/>
                    <a:p>
                      <a:pPr algn="ctr">
                        <a:spcAft>
                          <a:spcPts val="0"/>
                        </a:spcAft>
                      </a:pPr>
                      <a:r>
                        <a:rPr lang="en-US" sz="1050" kern="100">
                          <a:effectLst/>
                        </a:rPr>
                        <a:t>007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20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200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2.0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93.5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60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r>
              <a:tr h="255349">
                <a:tc>
                  <a:txBody>
                    <a:bodyPr/>
                    <a:lstStyle/>
                    <a:p>
                      <a:pPr algn="ctr">
                        <a:spcAft>
                          <a:spcPts val="0"/>
                        </a:spcAft>
                      </a:pPr>
                      <a:r>
                        <a:rPr lang="en-US" sz="1050" kern="100">
                          <a:effectLst/>
                        </a:rPr>
                        <a:t>009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20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200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2.0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95.5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70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r>
              <a:tr h="255349">
                <a:tc>
                  <a:txBody>
                    <a:bodyPr/>
                    <a:lstStyle/>
                    <a:p>
                      <a:pPr algn="ctr">
                        <a:spcAft>
                          <a:spcPts val="0"/>
                        </a:spcAft>
                      </a:pPr>
                      <a:r>
                        <a:rPr lang="en-US" sz="1050" kern="100">
                          <a:effectLst/>
                        </a:rPr>
                        <a:t>010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20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200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2.0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97.5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80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r>
              <a:tr h="255349">
                <a:tc>
                  <a:txBody>
                    <a:bodyPr/>
                    <a:lstStyle/>
                    <a:p>
                      <a:pPr algn="ctr">
                        <a:spcAft>
                          <a:spcPts val="0"/>
                        </a:spcAft>
                      </a:pPr>
                      <a:r>
                        <a:rPr lang="en-US" sz="1050" kern="100">
                          <a:effectLst/>
                        </a:rPr>
                        <a:t>004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150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99.0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90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r>
              <a:tr h="255349">
                <a:tc>
                  <a:txBody>
                    <a:bodyPr/>
                    <a:lstStyle/>
                    <a:p>
                      <a:pPr algn="ctr">
                        <a:spcAft>
                          <a:spcPts val="0"/>
                        </a:spcAft>
                      </a:pPr>
                      <a:r>
                        <a:rPr lang="en-US" sz="1050" kern="100">
                          <a:effectLst/>
                        </a:rPr>
                        <a:t>003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r>
              <a:tr h="255349">
                <a:tc>
                  <a:txBody>
                    <a:bodyPr/>
                    <a:lstStyle/>
                    <a:p>
                      <a:pPr algn="ctr">
                        <a:spcAft>
                          <a:spcPts val="0"/>
                        </a:spcAft>
                      </a:pPr>
                      <a:r>
                        <a:rPr lang="zh-CN" sz="1050" kern="100">
                          <a:effectLst/>
                        </a:rPr>
                        <a:t>合计</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10000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dirty="0">
                          <a:effectLst/>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r>
            </a:tbl>
          </a:graphicData>
        </a:graphic>
      </p:graphicFrame>
      <p:sp>
        <p:nvSpPr>
          <p:cNvPr id="5" name="矩形 4"/>
          <p:cNvSpPr/>
          <p:nvPr/>
        </p:nvSpPr>
        <p:spPr>
          <a:xfrm>
            <a:off x="6741545" y="2234412"/>
            <a:ext cx="1258678" cy="369332"/>
          </a:xfrm>
          <a:prstGeom prst="rect">
            <a:avLst/>
          </a:prstGeom>
        </p:spPr>
        <p:txBody>
          <a:bodyPr wrap="none">
            <a:spAutoFit/>
          </a:bodyPr>
          <a:lstStyle/>
          <a:p>
            <a:pPr algn="ctr">
              <a:spcAft>
                <a:spcPts val="0"/>
              </a:spcAft>
            </a:pPr>
            <a:r>
              <a:rPr lang="en-US" altLang="zh-CN" kern="100" dirty="0" smtClean="0">
                <a:latin typeface="Calibri" panose="020F0502020204030204" pitchFamily="34" charset="0"/>
                <a:cs typeface="宋体" panose="02010600030101010101" pitchFamily="2" charset="-122"/>
              </a:rPr>
              <a:t>ABC</a:t>
            </a:r>
            <a:r>
              <a:rPr lang="zh-CN" altLang="zh-CN" kern="100" dirty="0">
                <a:latin typeface="Calibri" panose="020F0502020204030204" pitchFamily="34" charset="0"/>
                <a:cs typeface="宋体" panose="02010600030101010101" pitchFamily="2" charset="-122"/>
              </a:rPr>
              <a:t>分析表</a:t>
            </a:r>
            <a:endParaRPr lang="zh-CN" altLang="zh-CN" kern="100" dirty="0">
              <a:latin typeface="Calibri" panose="020F0502020204030204" pitchFamily="34" charset="0"/>
              <a:cs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2: </a:t>
            </a:r>
            <a:r>
              <a:rPr lang="zh-CN" altLang="zh-CN" b="1" dirty="0"/>
              <a:t>了解跨境电商的库存管理的方法</a:t>
            </a:r>
            <a:endParaRPr lang="zh-CN" altLang="en-US" dirty="0"/>
          </a:p>
        </p:txBody>
      </p:sp>
      <p:sp>
        <p:nvSpPr>
          <p:cNvPr id="3" name="内容占位符 2"/>
          <p:cNvSpPr>
            <a:spLocks noGrp="1"/>
          </p:cNvSpPr>
          <p:nvPr>
            <p:ph idx="1"/>
          </p:nvPr>
        </p:nvSpPr>
        <p:spPr/>
        <p:txBody>
          <a:bodyPr/>
          <a:lstStyle/>
          <a:p>
            <a:r>
              <a:rPr lang="en-US" altLang="zh-CN" dirty="0"/>
              <a:t>4.</a:t>
            </a:r>
            <a:r>
              <a:rPr lang="zh-CN" altLang="zh-CN" dirty="0"/>
              <a:t>根据</a:t>
            </a:r>
            <a:r>
              <a:rPr lang="en-US" altLang="zh-CN" dirty="0"/>
              <a:t>ABC</a:t>
            </a:r>
            <a:r>
              <a:rPr lang="zh-CN" altLang="zh-CN" dirty="0"/>
              <a:t>分析表确定分类。根据已计算的占用资金额的累计百分比，按照</a:t>
            </a:r>
            <a:r>
              <a:rPr lang="en-US" altLang="zh-CN" dirty="0"/>
              <a:t>ABC</a:t>
            </a:r>
            <a:r>
              <a:rPr lang="zh-CN" altLang="zh-CN" dirty="0"/>
              <a:t>分类标准，选择断点对库存品进行</a:t>
            </a:r>
            <a:r>
              <a:rPr lang="en-US" altLang="zh-CN" dirty="0"/>
              <a:t>A</a:t>
            </a:r>
            <a:r>
              <a:rPr lang="zh-CN" altLang="zh-CN" dirty="0"/>
              <a:t>、</a:t>
            </a:r>
            <a:r>
              <a:rPr lang="en-US" altLang="zh-CN" dirty="0"/>
              <a:t>B</a:t>
            </a:r>
            <a:r>
              <a:rPr lang="zh-CN" altLang="zh-CN" dirty="0"/>
              <a:t>、</a:t>
            </a:r>
            <a:r>
              <a:rPr lang="en-US" altLang="zh-CN" dirty="0"/>
              <a:t>C</a:t>
            </a:r>
            <a:r>
              <a:rPr lang="zh-CN" altLang="zh-CN" dirty="0"/>
              <a:t>分类。本例中，</a:t>
            </a:r>
            <a:r>
              <a:rPr lang="en-US" altLang="zh-CN" dirty="0"/>
              <a:t>A</a:t>
            </a:r>
            <a:r>
              <a:rPr lang="zh-CN" altLang="zh-CN" dirty="0"/>
              <a:t>类产品是</a:t>
            </a:r>
            <a:r>
              <a:rPr lang="en-US" altLang="zh-CN" dirty="0"/>
              <a:t>006</a:t>
            </a:r>
            <a:r>
              <a:rPr lang="zh-CN" altLang="zh-CN" dirty="0"/>
              <a:t>、</a:t>
            </a:r>
            <a:r>
              <a:rPr lang="en-US" altLang="zh-CN" dirty="0"/>
              <a:t>002</a:t>
            </a:r>
            <a:r>
              <a:rPr lang="zh-CN" altLang="zh-CN" dirty="0"/>
              <a:t>，</a:t>
            </a:r>
            <a:r>
              <a:rPr lang="en-US" altLang="zh-CN" dirty="0"/>
              <a:t>B</a:t>
            </a:r>
            <a:r>
              <a:rPr lang="zh-CN" altLang="zh-CN" dirty="0"/>
              <a:t>类产品是</a:t>
            </a:r>
            <a:r>
              <a:rPr lang="en-US" altLang="zh-CN" dirty="0"/>
              <a:t>001</a:t>
            </a:r>
            <a:r>
              <a:rPr lang="zh-CN" altLang="zh-CN" dirty="0"/>
              <a:t>、</a:t>
            </a:r>
            <a:r>
              <a:rPr lang="en-US" altLang="zh-CN" dirty="0"/>
              <a:t>005</a:t>
            </a:r>
            <a:r>
              <a:rPr lang="zh-CN" altLang="zh-CN" dirty="0"/>
              <a:t>、</a:t>
            </a:r>
            <a:r>
              <a:rPr lang="en-US" altLang="zh-CN" dirty="0"/>
              <a:t>008</a:t>
            </a:r>
            <a:r>
              <a:rPr lang="zh-CN" altLang="zh-CN" dirty="0"/>
              <a:t>，</a:t>
            </a:r>
            <a:r>
              <a:rPr lang="en-US" altLang="zh-CN" dirty="0"/>
              <a:t>C</a:t>
            </a:r>
            <a:r>
              <a:rPr lang="zh-CN" altLang="zh-CN" dirty="0"/>
              <a:t>类产品是</a:t>
            </a:r>
            <a:r>
              <a:rPr lang="en-US" altLang="zh-CN" dirty="0"/>
              <a:t>007</a:t>
            </a:r>
            <a:r>
              <a:rPr lang="zh-CN" altLang="zh-CN" dirty="0"/>
              <a:t>、</a:t>
            </a:r>
            <a:r>
              <a:rPr lang="en-US" altLang="zh-CN" dirty="0"/>
              <a:t>009</a:t>
            </a:r>
            <a:r>
              <a:rPr lang="zh-CN" altLang="zh-CN" dirty="0"/>
              <a:t>、</a:t>
            </a:r>
            <a:r>
              <a:rPr lang="en-US" altLang="zh-CN" dirty="0"/>
              <a:t>010</a:t>
            </a:r>
            <a:r>
              <a:rPr lang="zh-CN" altLang="zh-CN" dirty="0"/>
              <a:t>、</a:t>
            </a:r>
            <a:r>
              <a:rPr lang="en-US" altLang="zh-CN" dirty="0"/>
              <a:t>004</a:t>
            </a:r>
            <a:r>
              <a:rPr lang="zh-CN" altLang="zh-CN" dirty="0"/>
              <a:t>和</a:t>
            </a:r>
            <a:r>
              <a:rPr lang="en-US" altLang="zh-CN" dirty="0"/>
              <a:t>003</a:t>
            </a:r>
            <a:r>
              <a:rPr lang="zh-CN" altLang="zh-CN" dirty="0"/>
              <a:t>。</a:t>
            </a:r>
            <a:endParaRPr lang="zh-CN" altLang="zh-CN" dirty="0"/>
          </a:p>
          <a:p>
            <a:r>
              <a:rPr lang="en-US" altLang="zh-CN" dirty="0"/>
              <a:t>5.</a:t>
            </a:r>
            <a:r>
              <a:rPr lang="zh-CN" altLang="zh-CN" dirty="0"/>
              <a:t>绘制</a:t>
            </a:r>
            <a:r>
              <a:rPr lang="en-US" altLang="zh-CN" dirty="0"/>
              <a:t>ABC</a:t>
            </a:r>
            <a:r>
              <a:rPr lang="zh-CN" altLang="zh-CN" dirty="0"/>
              <a:t>分析图。以库存品种累计百分比为横坐标，以累计资金占用百分比为纵坐标，绘制</a:t>
            </a:r>
            <a:r>
              <a:rPr lang="en-US" altLang="zh-CN" dirty="0"/>
              <a:t>ABC</a:t>
            </a:r>
            <a:r>
              <a:rPr lang="zh-CN" altLang="zh-CN" dirty="0"/>
              <a:t>曲线。并根据</a:t>
            </a:r>
            <a:r>
              <a:rPr lang="en-US" altLang="zh-CN" dirty="0"/>
              <a:t>ABC</a:t>
            </a:r>
            <a:r>
              <a:rPr lang="zh-CN" altLang="zh-CN" dirty="0"/>
              <a:t>分析表的分析结果，在图上标明</a:t>
            </a:r>
            <a:r>
              <a:rPr lang="en-US" altLang="zh-CN" dirty="0"/>
              <a:t>A</a:t>
            </a:r>
            <a:r>
              <a:rPr lang="zh-CN" altLang="zh-CN" dirty="0"/>
              <a:t>、</a:t>
            </a:r>
            <a:r>
              <a:rPr lang="en-US" altLang="zh-CN" dirty="0"/>
              <a:t>B</a:t>
            </a:r>
            <a:r>
              <a:rPr lang="zh-CN" altLang="zh-CN" dirty="0"/>
              <a:t>、</a:t>
            </a:r>
            <a:r>
              <a:rPr lang="en-US" altLang="zh-CN" dirty="0"/>
              <a:t>C</a:t>
            </a:r>
            <a:r>
              <a:rPr lang="zh-CN" altLang="zh-CN" dirty="0"/>
              <a:t>三类，如</a:t>
            </a:r>
            <a:r>
              <a:rPr lang="zh-CN" altLang="zh-CN" dirty="0" smtClean="0"/>
              <a:t>图所</a:t>
            </a:r>
            <a:r>
              <a:rPr lang="zh-CN" altLang="zh-CN" dirty="0"/>
              <a:t>示。</a:t>
            </a:r>
            <a:endParaRPr lang="zh-CN" altLang="zh-CN" dirty="0"/>
          </a:p>
          <a:p>
            <a:endParaRPr lang="zh-CN" altLang="en-US" dirty="0"/>
          </a:p>
        </p:txBody>
      </p:sp>
      <p:pic>
        <p:nvPicPr>
          <p:cNvPr id="4" name="图片 3" descr="D:\Program Files (x86)\Tencent\397083368\FileRecv\3 (2).jpg"/>
          <p:cNvPicPr/>
          <p:nvPr/>
        </p:nvPicPr>
        <p:blipFill>
          <a:blip r:embed="rId1" cstate="print">
            <a:extLst>
              <a:ext uri="{28A0092B-C50C-407E-A947-70E740481C1C}">
                <a14:useLocalDpi xmlns:a14="http://schemas.microsoft.com/office/drawing/2010/main" val="0"/>
              </a:ext>
            </a:extLst>
          </a:blip>
          <a:srcRect b="6946"/>
          <a:stretch>
            <a:fillRect/>
          </a:stretch>
        </p:blipFill>
        <p:spPr>
          <a:xfrm>
            <a:off x="7163557" y="3628268"/>
            <a:ext cx="3386455" cy="253809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2: </a:t>
            </a:r>
            <a:r>
              <a:rPr lang="zh-CN" altLang="zh-CN" b="1" dirty="0"/>
              <a:t>了解跨境电商的库存管理的方法</a:t>
            </a:r>
            <a:endParaRPr lang="zh-CN" altLang="en-US" dirty="0"/>
          </a:p>
        </p:txBody>
      </p:sp>
      <p:graphicFrame>
        <p:nvGraphicFramePr>
          <p:cNvPr id="4" name="内容占位符 3"/>
          <p:cNvGraphicFramePr>
            <a:graphicFrameLocks noGrp="1"/>
          </p:cNvGraphicFramePr>
          <p:nvPr>
            <p:ph idx="1"/>
          </p:nvPr>
        </p:nvGraphicFramePr>
        <p:xfrm>
          <a:off x="1097280" y="2444262"/>
          <a:ext cx="9462599" cy="3803345"/>
        </p:xfrm>
        <a:graphic>
          <a:graphicData uri="http://schemas.openxmlformats.org/drawingml/2006/table">
            <a:tbl>
              <a:tblPr firstRow="1" firstCol="1" bandRow="1">
                <a:tableStyleId>{5C22544A-7EE6-4342-B048-85BDC9FD1C3A}</a:tableStyleId>
              </a:tblPr>
              <a:tblGrid>
                <a:gridCol w="1610856"/>
                <a:gridCol w="3053245"/>
                <a:gridCol w="2218477"/>
                <a:gridCol w="2580021"/>
              </a:tblGrid>
              <a:tr h="543335">
                <a:tc>
                  <a:txBody>
                    <a:bodyPr/>
                    <a:lstStyle/>
                    <a:p>
                      <a:pPr algn="ctr">
                        <a:spcAft>
                          <a:spcPts val="0"/>
                        </a:spcAft>
                      </a:pPr>
                      <a:r>
                        <a:rPr lang="zh-CN" sz="1000" kern="100">
                          <a:effectLst/>
                        </a:rPr>
                        <a:t>项目</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c>
                  <a:txBody>
                    <a:bodyPr/>
                    <a:lstStyle/>
                    <a:p>
                      <a:pPr algn="ctr">
                        <a:spcAft>
                          <a:spcPts val="0"/>
                        </a:spcAft>
                      </a:pPr>
                      <a:r>
                        <a:rPr lang="en-US" sz="1000" kern="100">
                          <a:effectLst/>
                        </a:rPr>
                        <a:t>A</a:t>
                      </a:r>
                      <a:r>
                        <a:rPr lang="zh-CN" sz="1000" kern="100">
                          <a:effectLst/>
                        </a:rPr>
                        <a:t>类库存货物</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c>
                  <a:txBody>
                    <a:bodyPr/>
                    <a:lstStyle/>
                    <a:p>
                      <a:pPr algn="ctr">
                        <a:spcAft>
                          <a:spcPts val="0"/>
                        </a:spcAft>
                      </a:pPr>
                      <a:r>
                        <a:rPr lang="en-US" sz="1000" kern="100" dirty="0">
                          <a:effectLst/>
                        </a:rPr>
                        <a:t>B</a:t>
                      </a:r>
                      <a:r>
                        <a:rPr lang="zh-CN" sz="1000" kern="100" dirty="0">
                          <a:effectLst/>
                        </a:rPr>
                        <a:t>类库存货物</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c>
                  <a:txBody>
                    <a:bodyPr/>
                    <a:lstStyle/>
                    <a:p>
                      <a:pPr algn="ctr">
                        <a:spcAft>
                          <a:spcPts val="0"/>
                        </a:spcAft>
                      </a:pPr>
                      <a:r>
                        <a:rPr lang="en-US" sz="1000" kern="100" dirty="0">
                          <a:effectLst/>
                        </a:rPr>
                        <a:t>C</a:t>
                      </a:r>
                      <a:r>
                        <a:rPr lang="zh-CN" sz="1000" kern="100" dirty="0">
                          <a:effectLst/>
                        </a:rPr>
                        <a:t>类库存货物</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r>
              <a:tr h="543335">
                <a:tc>
                  <a:txBody>
                    <a:bodyPr/>
                    <a:lstStyle/>
                    <a:p>
                      <a:pPr algn="ctr">
                        <a:spcAft>
                          <a:spcPts val="0"/>
                        </a:spcAft>
                      </a:pPr>
                      <a:r>
                        <a:rPr lang="zh-CN" sz="1000" kern="100">
                          <a:effectLst/>
                        </a:rPr>
                        <a:t>控制程度</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c>
                  <a:txBody>
                    <a:bodyPr/>
                    <a:lstStyle/>
                    <a:p>
                      <a:pPr algn="ctr">
                        <a:spcAft>
                          <a:spcPts val="0"/>
                        </a:spcAft>
                      </a:pPr>
                      <a:r>
                        <a:rPr lang="zh-CN" sz="1000" kern="100">
                          <a:effectLst/>
                        </a:rPr>
                        <a:t>严格控制</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c>
                  <a:txBody>
                    <a:bodyPr/>
                    <a:lstStyle/>
                    <a:p>
                      <a:pPr algn="ctr">
                        <a:spcAft>
                          <a:spcPts val="0"/>
                        </a:spcAft>
                      </a:pPr>
                      <a:r>
                        <a:rPr lang="zh-CN" sz="1000" kern="100">
                          <a:effectLst/>
                        </a:rPr>
                        <a:t>正常控制</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c>
                  <a:txBody>
                    <a:bodyPr/>
                    <a:lstStyle/>
                    <a:p>
                      <a:pPr algn="ctr">
                        <a:spcAft>
                          <a:spcPts val="0"/>
                        </a:spcAft>
                      </a:pPr>
                      <a:r>
                        <a:rPr lang="zh-CN" sz="1000" kern="100" dirty="0">
                          <a:effectLst/>
                        </a:rPr>
                        <a:t>简单</a:t>
                      </a:r>
                      <a:r>
                        <a:rPr lang="zh-CN" sz="1000" kern="100" dirty="0" smtClean="0">
                          <a:effectLst/>
                        </a:rPr>
                        <a:t>控制</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r>
              <a:tr h="543335">
                <a:tc>
                  <a:txBody>
                    <a:bodyPr/>
                    <a:lstStyle/>
                    <a:p>
                      <a:pPr algn="ctr">
                        <a:spcAft>
                          <a:spcPts val="0"/>
                        </a:spcAft>
                      </a:pPr>
                      <a:r>
                        <a:rPr lang="zh-CN" sz="1000" kern="100" dirty="0">
                          <a:effectLst/>
                        </a:rPr>
                        <a:t>库存量</a:t>
                      </a:r>
                      <a:r>
                        <a:rPr lang="zh-CN" sz="1000" kern="100" dirty="0" smtClean="0">
                          <a:effectLst/>
                        </a:rPr>
                        <a:t>计算</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c>
                  <a:txBody>
                    <a:bodyPr/>
                    <a:lstStyle/>
                    <a:p>
                      <a:pPr algn="ctr">
                        <a:spcAft>
                          <a:spcPts val="0"/>
                        </a:spcAft>
                      </a:pPr>
                      <a:r>
                        <a:rPr lang="zh-CN" sz="1000" kern="100">
                          <a:effectLst/>
                        </a:rPr>
                        <a:t>根据库存模型详细计算</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c>
                  <a:txBody>
                    <a:bodyPr/>
                    <a:lstStyle/>
                    <a:p>
                      <a:pPr algn="ctr">
                        <a:spcAft>
                          <a:spcPts val="0"/>
                        </a:spcAft>
                      </a:pPr>
                      <a:r>
                        <a:rPr lang="zh-CN" sz="1000" kern="100">
                          <a:effectLst/>
                        </a:rPr>
                        <a:t>一般计算</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c>
                  <a:txBody>
                    <a:bodyPr/>
                    <a:lstStyle/>
                    <a:p>
                      <a:pPr algn="ctr">
                        <a:spcAft>
                          <a:spcPts val="0"/>
                        </a:spcAft>
                      </a:pPr>
                      <a:r>
                        <a:rPr lang="zh-CN" sz="1000" kern="100">
                          <a:effectLst/>
                        </a:rPr>
                        <a:t>简单计算或者不计算</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r>
              <a:tr h="543335">
                <a:tc>
                  <a:txBody>
                    <a:bodyPr/>
                    <a:lstStyle/>
                    <a:p>
                      <a:pPr algn="ctr">
                        <a:spcAft>
                          <a:spcPts val="0"/>
                        </a:spcAft>
                      </a:pPr>
                      <a:r>
                        <a:rPr lang="zh-CN" sz="1000" kern="100">
                          <a:effectLst/>
                        </a:rPr>
                        <a:t>进出记录</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c>
                  <a:txBody>
                    <a:bodyPr/>
                    <a:lstStyle/>
                    <a:p>
                      <a:pPr algn="ctr">
                        <a:spcAft>
                          <a:spcPts val="0"/>
                        </a:spcAft>
                      </a:pPr>
                      <a:r>
                        <a:rPr lang="zh-CN" sz="1000" kern="100">
                          <a:effectLst/>
                        </a:rPr>
                        <a:t>详细记录</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c>
                  <a:txBody>
                    <a:bodyPr/>
                    <a:lstStyle/>
                    <a:p>
                      <a:pPr algn="ctr">
                        <a:spcAft>
                          <a:spcPts val="0"/>
                        </a:spcAft>
                      </a:pPr>
                      <a:r>
                        <a:rPr lang="zh-CN" sz="1000" kern="100">
                          <a:effectLst/>
                        </a:rPr>
                        <a:t>一般记录</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c>
                  <a:txBody>
                    <a:bodyPr/>
                    <a:lstStyle/>
                    <a:p>
                      <a:pPr algn="ctr">
                        <a:spcAft>
                          <a:spcPts val="0"/>
                        </a:spcAft>
                      </a:pPr>
                      <a:r>
                        <a:rPr lang="zh-CN" sz="1000" kern="100" dirty="0">
                          <a:effectLst/>
                        </a:rPr>
                        <a:t>简单记录</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r>
              <a:tr h="543335">
                <a:tc>
                  <a:txBody>
                    <a:bodyPr/>
                    <a:lstStyle/>
                    <a:p>
                      <a:pPr algn="ctr">
                        <a:spcAft>
                          <a:spcPts val="0"/>
                        </a:spcAft>
                      </a:pPr>
                      <a:r>
                        <a:rPr lang="zh-CN" sz="1000" kern="100">
                          <a:effectLst/>
                        </a:rPr>
                        <a:t>存货检查方式</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c>
                  <a:txBody>
                    <a:bodyPr/>
                    <a:lstStyle/>
                    <a:p>
                      <a:pPr algn="ctr">
                        <a:spcAft>
                          <a:spcPts val="0"/>
                        </a:spcAft>
                      </a:pPr>
                      <a:r>
                        <a:rPr lang="zh-CN" sz="1000" kern="100">
                          <a:effectLst/>
                        </a:rPr>
                        <a:t>经常检查</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c>
                  <a:txBody>
                    <a:bodyPr/>
                    <a:lstStyle/>
                    <a:p>
                      <a:pPr algn="ctr">
                        <a:spcAft>
                          <a:spcPts val="0"/>
                        </a:spcAft>
                      </a:pPr>
                      <a:r>
                        <a:rPr lang="zh-CN" sz="1000" kern="100">
                          <a:effectLst/>
                        </a:rPr>
                        <a:t>一般检查</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c>
                  <a:txBody>
                    <a:bodyPr/>
                    <a:lstStyle/>
                    <a:p>
                      <a:pPr algn="ctr">
                        <a:spcAft>
                          <a:spcPts val="0"/>
                        </a:spcAft>
                      </a:pPr>
                      <a:r>
                        <a:rPr lang="zh-CN" sz="1000" kern="100">
                          <a:effectLst/>
                        </a:rPr>
                        <a:t>按年</a:t>
                      </a:r>
                      <a:r>
                        <a:rPr lang="en-US" sz="1000" kern="100">
                          <a:effectLst/>
                        </a:rPr>
                        <a:t>/</a:t>
                      </a:r>
                      <a:r>
                        <a:rPr lang="zh-CN" sz="1000" kern="100">
                          <a:effectLst/>
                        </a:rPr>
                        <a:t>季度检查</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r>
              <a:tr h="543335">
                <a:tc>
                  <a:txBody>
                    <a:bodyPr/>
                    <a:lstStyle/>
                    <a:p>
                      <a:pPr algn="ctr">
                        <a:spcAft>
                          <a:spcPts val="0"/>
                        </a:spcAft>
                      </a:pPr>
                      <a:r>
                        <a:rPr lang="zh-CN" sz="1000" kern="100">
                          <a:effectLst/>
                        </a:rPr>
                        <a:t>安全库存量</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c>
                  <a:txBody>
                    <a:bodyPr/>
                    <a:lstStyle/>
                    <a:p>
                      <a:pPr algn="ctr">
                        <a:spcAft>
                          <a:spcPts val="0"/>
                        </a:spcAft>
                      </a:pPr>
                      <a:r>
                        <a:rPr lang="zh-CN" sz="1000" kern="100">
                          <a:effectLst/>
                        </a:rPr>
                        <a:t>低</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c>
                  <a:txBody>
                    <a:bodyPr/>
                    <a:lstStyle/>
                    <a:p>
                      <a:pPr algn="ctr">
                        <a:spcAft>
                          <a:spcPts val="0"/>
                        </a:spcAft>
                      </a:pPr>
                      <a:r>
                        <a:rPr lang="zh-CN" sz="1000" kern="100">
                          <a:effectLst/>
                        </a:rPr>
                        <a:t>较大</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c>
                  <a:txBody>
                    <a:bodyPr/>
                    <a:lstStyle/>
                    <a:p>
                      <a:pPr algn="ctr">
                        <a:spcAft>
                          <a:spcPts val="0"/>
                        </a:spcAft>
                      </a:pPr>
                      <a:r>
                        <a:rPr lang="zh-CN" sz="1000" kern="100">
                          <a:effectLst/>
                        </a:rPr>
                        <a:t>大量</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r>
              <a:tr h="543335">
                <a:tc>
                  <a:txBody>
                    <a:bodyPr/>
                    <a:lstStyle/>
                    <a:p>
                      <a:pPr algn="ctr">
                        <a:spcAft>
                          <a:spcPts val="0"/>
                        </a:spcAft>
                      </a:pPr>
                      <a:r>
                        <a:rPr lang="zh-CN" sz="1000" kern="100">
                          <a:effectLst/>
                        </a:rPr>
                        <a:t>订货方式</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c>
                  <a:txBody>
                    <a:bodyPr/>
                    <a:lstStyle/>
                    <a:p>
                      <a:pPr algn="ctr">
                        <a:spcAft>
                          <a:spcPts val="0"/>
                        </a:spcAft>
                      </a:pPr>
                      <a:r>
                        <a:rPr lang="zh-CN" sz="1000" kern="100">
                          <a:effectLst/>
                        </a:rPr>
                        <a:t>定期订货</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c>
                  <a:txBody>
                    <a:bodyPr/>
                    <a:lstStyle/>
                    <a:p>
                      <a:pPr algn="ctr">
                        <a:spcAft>
                          <a:spcPts val="0"/>
                        </a:spcAft>
                      </a:pPr>
                      <a:r>
                        <a:rPr lang="zh-CN" sz="1000" kern="100">
                          <a:effectLst/>
                        </a:rPr>
                        <a:t>定量订货</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c>
                  <a:txBody>
                    <a:bodyPr/>
                    <a:lstStyle/>
                    <a:p>
                      <a:pPr algn="ctr">
                        <a:spcAft>
                          <a:spcPts val="0"/>
                        </a:spcAft>
                      </a:pPr>
                      <a:r>
                        <a:rPr lang="zh-CN" sz="1000" kern="100" dirty="0">
                          <a:effectLst/>
                        </a:rPr>
                        <a:t>双堆法</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091" marR="6091" marT="0" marB="0" anchor="ctr"/>
                </a:tc>
              </a:tr>
            </a:tbl>
          </a:graphicData>
        </a:graphic>
      </p:graphicFrame>
      <p:sp>
        <p:nvSpPr>
          <p:cNvPr id="5" name="Rectangle 1"/>
          <p:cNvSpPr>
            <a:spLocks noChangeArrowheads="1"/>
          </p:cNvSpPr>
          <p:nvPr/>
        </p:nvSpPr>
        <p:spPr bwMode="auto">
          <a:xfrm>
            <a:off x="1097280" y="1825799"/>
            <a:ext cx="329711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6.ABC</a:t>
            </a:r>
            <a:r>
              <a:rPr kumimoji="0" lang="zh-CN" altLang="en-US" sz="20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分类法的管理策略</a:t>
            </a:r>
            <a:endParaRPr kumimoji="0" lang="zh-CN" altLang="en-US" sz="20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20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3</a:t>
            </a:r>
            <a:r>
              <a:rPr lang="zh-CN" altLang="zh-CN" b="1" dirty="0"/>
              <a:t>：控制和优化跨境电商</a:t>
            </a:r>
            <a:r>
              <a:rPr lang="zh-CN" altLang="zh-CN" b="1" dirty="0" smtClean="0"/>
              <a:t>库存</a:t>
            </a:r>
            <a:endParaRPr lang="zh-CN" altLang="en-US" dirty="0"/>
          </a:p>
        </p:txBody>
      </p:sp>
      <p:sp>
        <p:nvSpPr>
          <p:cNvPr id="3" name="内容占位符 2"/>
          <p:cNvSpPr>
            <a:spLocks noGrp="1"/>
          </p:cNvSpPr>
          <p:nvPr>
            <p:ph idx="1"/>
          </p:nvPr>
        </p:nvSpPr>
        <p:spPr/>
        <p:txBody>
          <a:bodyPr/>
          <a:lstStyle/>
          <a:p>
            <a:r>
              <a:rPr lang="zh-CN" altLang="zh-CN" b="1" dirty="0"/>
              <a:t>一、库存控制的基本原则</a:t>
            </a:r>
            <a:endParaRPr lang="zh-CN" altLang="zh-CN" b="1" dirty="0"/>
          </a:p>
          <a:p>
            <a:r>
              <a:rPr lang="zh-CN" altLang="zh-CN" dirty="0"/>
              <a:t>（一）库存数据实时更新</a:t>
            </a:r>
            <a:endParaRPr lang="zh-CN" altLang="zh-CN" dirty="0"/>
          </a:p>
          <a:p>
            <a:r>
              <a:rPr lang="zh-CN" altLang="zh-CN" dirty="0"/>
              <a:t>（二）了解库存周期</a:t>
            </a:r>
            <a:endParaRPr lang="zh-CN" altLang="zh-CN" dirty="0"/>
          </a:p>
          <a:p>
            <a:r>
              <a:rPr lang="zh-CN" altLang="zh-CN" dirty="0"/>
              <a:t>（三）了解行业基准</a:t>
            </a:r>
            <a:endParaRPr lang="zh-CN" altLang="zh-CN" dirty="0"/>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b="1" dirty="0"/>
              <a:t>二、库存控制和优化方法</a:t>
            </a:r>
            <a:endParaRPr lang="zh-CN" altLang="zh-CN" b="1" dirty="0"/>
          </a:p>
          <a:p>
            <a:r>
              <a:rPr lang="zh-CN" altLang="zh-CN" dirty="0"/>
              <a:t>（一）需求预测</a:t>
            </a:r>
            <a:endParaRPr lang="zh-CN" altLang="zh-CN" dirty="0"/>
          </a:p>
          <a:p>
            <a:r>
              <a:rPr lang="en-US" altLang="zh-CN" dirty="0" smtClean="0"/>
              <a:t>1.</a:t>
            </a:r>
            <a:r>
              <a:rPr lang="zh-CN" altLang="zh-CN" dirty="0"/>
              <a:t>用均方差评估预测偏差</a:t>
            </a:r>
            <a:endParaRPr lang="en-US" altLang="zh-CN" dirty="0" smtClean="0"/>
          </a:p>
          <a:p>
            <a:endParaRPr lang="zh-CN" altLang="en-US" dirty="0"/>
          </a:p>
        </p:txBody>
      </p:sp>
      <p:graphicFrame>
        <p:nvGraphicFramePr>
          <p:cNvPr id="4" name="表格 3"/>
          <p:cNvGraphicFramePr>
            <a:graphicFrameLocks noGrp="1"/>
          </p:cNvGraphicFramePr>
          <p:nvPr/>
        </p:nvGraphicFramePr>
        <p:xfrm>
          <a:off x="6376007" y="2331598"/>
          <a:ext cx="5434182" cy="3051632"/>
        </p:xfrm>
        <a:graphic>
          <a:graphicData uri="http://schemas.openxmlformats.org/drawingml/2006/table">
            <a:tbl>
              <a:tblPr firstRow="1" firstCol="1" bandRow="1">
                <a:tableStyleId>{5C22544A-7EE6-4342-B048-85BDC9FD1C3A}</a:tableStyleId>
              </a:tblPr>
              <a:tblGrid>
                <a:gridCol w="905697"/>
                <a:gridCol w="905697"/>
                <a:gridCol w="905697"/>
                <a:gridCol w="905697"/>
                <a:gridCol w="905697"/>
                <a:gridCol w="905697"/>
              </a:tblGrid>
              <a:tr h="237254">
                <a:tc>
                  <a:txBody>
                    <a:bodyPr/>
                    <a:lstStyle/>
                    <a:p>
                      <a:pPr algn="just">
                        <a:spcAft>
                          <a:spcPts val="0"/>
                        </a:spcAft>
                      </a:pPr>
                      <a:r>
                        <a:rPr lang="zh-CN" sz="1050" kern="100">
                          <a:solidFill>
                            <a:schemeClr val="tx1"/>
                          </a:solidFill>
                          <a:effectLst/>
                          <a:highlight>
                            <a:srgbClr val="FFFF00"/>
                          </a:highlight>
                        </a:rPr>
                        <a:t>周</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050" kern="100">
                          <a:solidFill>
                            <a:schemeClr val="tx1"/>
                          </a:solidFill>
                          <a:effectLst/>
                          <a:highlight>
                            <a:srgbClr val="FFFF00"/>
                          </a:highlight>
                        </a:rPr>
                        <a:t>实际值</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050" kern="100">
                          <a:solidFill>
                            <a:schemeClr val="tx1"/>
                          </a:solidFill>
                          <a:effectLst/>
                          <a:highlight>
                            <a:srgbClr val="FFFF00"/>
                          </a:highlight>
                        </a:rPr>
                        <a:t>预测值</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050" kern="100">
                          <a:solidFill>
                            <a:schemeClr val="tx1"/>
                          </a:solidFill>
                          <a:effectLst/>
                          <a:highlight>
                            <a:srgbClr val="FFFF00"/>
                          </a:highlight>
                        </a:rPr>
                        <a:t>误差</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050" kern="100">
                          <a:solidFill>
                            <a:schemeClr val="tx1"/>
                          </a:solidFill>
                          <a:effectLst/>
                          <a:highlight>
                            <a:srgbClr val="FFFF00"/>
                          </a:highlight>
                        </a:rPr>
                        <a:t>绝对误差</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050" kern="100">
                          <a:solidFill>
                            <a:schemeClr val="tx1"/>
                          </a:solidFill>
                          <a:effectLst/>
                          <a:highlight>
                            <a:srgbClr val="FFFF00"/>
                          </a:highlight>
                        </a:rPr>
                        <a:t>方差</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37254">
                <a:tc>
                  <a:txBody>
                    <a:bodyPr/>
                    <a:lstStyle/>
                    <a:p>
                      <a:pPr algn="just">
                        <a:spcAft>
                          <a:spcPts val="0"/>
                        </a:spcAft>
                      </a:pPr>
                      <a:r>
                        <a:rPr lang="en-US" sz="1050" kern="100">
                          <a:solidFill>
                            <a:schemeClr val="tx1"/>
                          </a:solidFill>
                          <a:effectLst/>
                          <a:highlight>
                            <a:srgbClr val="FFFF00"/>
                          </a:highlight>
                        </a:rPr>
                        <a:t>1</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45</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34</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-11</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11</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121</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26364">
                <a:tc>
                  <a:txBody>
                    <a:bodyPr/>
                    <a:lstStyle/>
                    <a:p>
                      <a:pPr algn="just">
                        <a:spcAft>
                          <a:spcPts val="0"/>
                        </a:spcAft>
                      </a:pPr>
                      <a:r>
                        <a:rPr lang="en-US" sz="1050" kern="100">
                          <a:solidFill>
                            <a:schemeClr val="tx1"/>
                          </a:solidFill>
                          <a:effectLst/>
                          <a:highlight>
                            <a:srgbClr val="FFFF00"/>
                          </a:highlight>
                        </a:rPr>
                        <a:t>2</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41</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dirty="0">
                          <a:solidFill>
                            <a:schemeClr val="tx1"/>
                          </a:solidFill>
                          <a:effectLst/>
                          <a:highlight>
                            <a:srgbClr val="FFFF00"/>
                          </a:highlight>
                        </a:rPr>
                        <a:t>33</a:t>
                      </a:r>
                      <a:endParaRPr lang="zh-CN" sz="105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-8</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8</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64</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37254">
                <a:tc>
                  <a:txBody>
                    <a:bodyPr/>
                    <a:lstStyle/>
                    <a:p>
                      <a:pPr algn="just">
                        <a:spcAft>
                          <a:spcPts val="0"/>
                        </a:spcAft>
                      </a:pPr>
                      <a:r>
                        <a:rPr lang="en-US" sz="1050" kern="100">
                          <a:solidFill>
                            <a:schemeClr val="tx1"/>
                          </a:solidFill>
                          <a:effectLst/>
                          <a:highlight>
                            <a:srgbClr val="FFFF00"/>
                          </a:highlight>
                        </a:rPr>
                        <a:t>3</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30</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32</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2</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2</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4</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37254">
                <a:tc>
                  <a:txBody>
                    <a:bodyPr/>
                    <a:lstStyle/>
                    <a:p>
                      <a:pPr algn="just">
                        <a:spcAft>
                          <a:spcPts val="0"/>
                        </a:spcAft>
                      </a:pPr>
                      <a:r>
                        <a:rPr lang="en-US" sz="1050" kern="100">
                          <a:solidFill>
                            <a:schemeClr val="tx1"/>
                          </a:solidFill>
                          <a:effectLst/>
                          <a:highlight>
                            <a:srgbClr val="FFFF00"/>
                          </a:highlight>
                        </a:rPr>
                        <a:t>4</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29</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32</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3</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3</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9</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37254">
                <a:tc>
                  <a:txBody>
                    <a:bodyPr/>
                    <a:lstStyle/>
                    <a:p>
                      <a:pPr algn="just">
                        <a:spcAft>
                          <a:spcPts val="0"/>
                        </a:spcAft>
                      </a:pPr>
                      <a:r>
                        <a:rPr lang="en-US" sz="1050" kern="100">
                          <a:solidFill>
                            <a:schemeClr val="tx1"/>
                          </a:solidFill>
                          <a:effectLst/>
                          <a:highlight>
                            <a:srgbClr val="FFFF00"/>
                          </a:highlight>
                        </a:rPr>
                        <a:t>5</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34</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32</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-2</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2</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4</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37254">
                <a:tc>
                  <a:txBody>
                    <a:bodyPr/>
                    <a:lstStyle/>
                    <a:p>
                      <a:pPr algn="just">
                        <a:spcAft>
                          <a:spcPts val="0"/>
                        </a:spcAft>
                      </a:pPr>
                      <a:r>
                        <a:rPr lang="en-US" sz="1050" kern="100">
                          <a:solidFill>
                            <a:schemeClr val="tx1"/>
                          </a:solidFill>
                          <a:effectLst/>
                          <a:highlight>
                            <a:srgbClr val="FFFF00"/>
                          </a:highlight>
                        </a:rPr>
                        <a:t>6</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34</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32</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-2</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2</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4</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26364">
                <a:tc>
                  <a:txBody>
                    <a:bodyPr/>
                    <a:lstStyle/>
                    <a:p>
                      <a:pPr algn="just">
                        <a:spcAft>
                          <a:spcPts val="0"/>
                        </a:spcAft>
                      </a:pPr>
                      <a:r>
                        <a:rPr lang="en-US" sz="1050" kern="100">
                          <a:solidFill>
                            <a:schemeClr val="tx1"/>
                          </a:solidFill>
                          <a:effectLst/>
                          <a:highlight>
                            <a:srgbClr val="FFFF00"/>
                          </a:highlight>
                        </a:rPr>
                        <a:t>7</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50</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32</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-18</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18</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324</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37254">
                <a:tc>
                  <a:txBody>
                    <a:bodyPr/>
                    <a:lstStyle/>
                    <a:p>
                      <a:pPr algn="just">
                        <a:spcAft>
                          <a:spcPts val="0"/>
                        </a:spcAft>
                      </a:pPr>
                      <a:r>
                        <a:rPr lang="en-US" sz="1050" kern="100">
                          <a:solidFill>
                            <a:schemeClr val="tx1"/>
                          </a:solidFill>
                          <a:effectLst/>
                          <a:highlight>
                            <a:srgbClr val="FFFF00"/>
                          </a:highlight>
                        </a:rPr>
                        <a:t>8</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23</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-31</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8</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8</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64</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37254">
                <a:tc>
                  <a:txBody>
                    <a:bodyPr/>
                    <a:lstStyle/>
                    <a:p>
                      <a:pPr algn="just">
                        <a:spcAft>
                          <a:spcPts val="0"/>
                        </a:spcAft>
                      </a:pPr>
                      <a:r>
                        <a:rPr lang="en-US" sz="1050" kern="100">
                          <a:solidFill>
                            <a:schemeClr val="tx1"/>
                          </a:solidFill>
                          <a:effectLst/>
                          <a:highlight>
                            <a:srgbClr val="FFFF00"/>
                          </a:highlight>
                        </a:rPr>
                        <a:t>9</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38</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31</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-7</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7</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49</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37254">
                <a:tc>
                  <a:txBody>
                    <a:bodyPr/>
                    <a:lstStyle/>
                    <a:p>
                      <a:pPr algn="just">
                        <a:spcAft>
                          <a:spcPts val="0"/>
                        </a:spcAft>
                      </a:pPr>
                      <a:r>
                        <a:rPr lang="en-US" sz="1050" kern="100">
                          <a:solidFill>
                            <a:schemeClr val="tx1"/>
                          </a:solidFill>
                          <a:effectLst/>
                          <a:highlight>
                            <a:srgbClr val="FFFF00"/>
                          </a:highlight>
                        </a:rPr>
                        <a:t>10</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39</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3</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-8</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8</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64</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37254">
                <a:tc>
                  <a:txBody>
                    <a:bodyPr/>
                    <a:lstStyle/>
                    <a:p>
                      <a:pPr algn="just">
                        <a:spcAft>
                          <a:spcPts val="0"/>
                        </a:spcAft>
                      </a:pPr>
                      <a:r>
                        <a:rPr lang="en-US" sz="1050" kern="100">
                          <a:solidFill>
                            <a:schemeClr val="tx1"/>
                          </a:solidFill>
                          <a:effectLst/>
                          <a:highlight>
                            <a:srgbClr val="FFFF00"/>
                          </a:highlight>
                        </a:rPr>
                        <a:t>11</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41</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30</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-11</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11</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121</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26364">
                <a:tc>
                  <a:txBody>
                    <a:bodyPr/>
                    <a:lstStyle/>
                    <a:p>
                      <a:pPr algn="just">
                        <a:spcAft>
                          <a:spcPts val="0"/>
                        </a:spcAft>
                      </a:pPr>
                      <a:r>
                        <a:rPr lang="en-US" sz="1050" kern="100">
                          <a:solidFill>
                            <a:schemeClr val="tx1"/>
                          </a:solidFill>
                          <a:effectLst/>
                          <a:highlight>
                            <a:srgbClr val="FFFF00"/>
                          </a:highlight>
                        </a:rPr>
                        <a:t>12</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5</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29</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dirty="0">
                          <a:solidFill>
                            <a:schemeClr val="tx1"/>
                          </a:solidFill>
                          <a:effectLst/>
                          <a:highlight>
                            <a:srgbClr val="FFFF00"/>
                          </a:highlight>
                        </a:rPr>
                        <a:t>24</a:t>
                      </a:r>
                      <a:endParaRPr lang="zh-CN" sz="105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a:solidFill>
                            <a:schemeClr val="tx1"/>
                          </a:solidFill>
                          <a:effectLst/>
                          <a:highlight>
                            <a:srgbClr val="FFFF00"/>
                          </a:highlight>
                        </a:rPr>
                        <a:t>24</a:t>
                      </a:r>
                      <a:endParaRPr lang="zh-CN" sz="105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100" dirty="0">
                          <a:solidFill>
                            <a:schemeClr val="tx1"/>
                          </a:solidFill>
                          <a:effectLst/>
                          <a:highlight>
                            <a:srgbClr val="FFFF00"/>
                          </a:highlight>
                        </a:rPr>
                        <a:t>576</a:t>
                      </a:r>
                      <a:endParaRPr lang="zh-CN" sz="105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
        <p:nvSpPr>
          <p:cNvPr id="5" name="Rectangle 1"/>
          <p:cNvSpPr>
            <a:spLocks noChangeArrowheads="1"/>
          </p:cNvSpPr>
          <p:nvPr/>
        </p:nvSpPr>
        <p:spPr bwMode="auto">
          <a:xfrm>
            <a:off x="8275208" y="2030475"/>
            <a:ext cx="268212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         </a:t>
            </a:r>
            <a:r>
              <a:rPr kumimoji="0" lang="zh-CN" altLang="zh-CN" sz="10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表</a:t>
            </a:r>
            <a:r>
              <a:rPr kumimoji="0" lang="en-US" altLang="zh-CN" sz="10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8-5 </a:t>
            </a:r>
            <a:r>
              <a:rPr kumimoji="0" lang="zh-CN" altLang="en-US" sz="10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部分产品某一周的销售数据</a:t>
            </a:r>
            <a:endParaRPr kumimoji="0" lang="zh-CN"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7" name="标题 1"/>
          <p:cNvSpPr>
            <a:spLocks noGrp="1"/>
          </p:cNvSpPr>
          <p:nvPr>
            <p:ph type="title"/>
          </p:nvPr>
        </p:nvSpPr>
        <p:spPr/>
        <p:txBody>
          <a:bodyPr/>
          <a:lstStyle/>
          <a:p>
            <a:r>
              <a:rPr lang="zh-CN" altLang="zh-CN" b="1" dirty="0"/>
              <a:t>任务</a:t>
            </a:r>
            <a:r>
              <a:rPr lang="en-US" altLang="zh-CN" b="1" dirty="0"/>
              <a:t>3</a:t>
            </a:r>
            <a:r>
              <a:rPr lang="zh-CN" altLang="zh-CN" b="1" dirty="0"/>
              <a:t>：控制和优化跨境电商</a:t>
            </a:r>
            <a:r>
              <a:rPr lang="zh-CN" altLang="zh-CN" b="1" dirty="0" smtClean="0"/>
              <a:t>库存</a:t>
            </a:r>
            <a:endParaRPr lang="zh-CN" altLang="en-US" dirty="0"/>
          </a:p>
        </p:txBody>
      </p:sp>
      <p:graphicFrame>
        <p:nvGraphicFramePr>
          <p:cNvPr id="25" name="图表 25"/>
          <p:cNvGraphicFramePr/>
          <p:nvPr/>
        </p:nvGraphicFramePr>
        <p:xfrm>
          <a:off x="1367790" y="3429000"/>
          <a:ext cx="4046220" cy="2134870"/>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smtClean="0"/>
              <a:t>2.</a:t>
            </a:r>
            <a:r>
              <a:rPr lang="en-US" altLang="zh-CN" dirty="0"/>
              <a:t> </a:t>
            </a:r>
            <a:r>
              <a:rPr lang="zh-CN" altLang="zh-CN" dirty="0" smtClean="0"/>
              <a:t>移动</a:t>
            </a:r>
            <a:r>
              <a:rPr lang="zh-CN" altLang="zh-CN" dirty="0"/>
              <a:t>平均法</a:t>
            </a:r>
            <a:endParaRPr lang="zh-CN" altLang="zh-CN" dirty="0"/>
          </a:p>
          <a:p>
            <a:r>
              <a:rPr lang="en-US" altLang="zh-CN" dirty="0"/>
              <a:t>A.</a:t>
            </a:r>
            <a:r>
              <a:rPr lang="zh-CN" altLang="zh-CN" dirty="0"/>
              <a:t>简单移动平均法</a:t>
            </a:r>
            <a:endParaRPr lang="zh-CN" altLang="zh-CN" dirty="0"/>
          </a:p>
          <a:p>
            <a:r>
              <a:rPr lang="zh-CN" altLang="zh-CN" dirty="0"/>
              <a:t>简单移动平均的各元素的权重都相等。简单的移动平均的计算公式如下： </a:t>
            </a:r>
            <a:endParaRPr lang="zh-CN" altLang="zh-CN" dirty="0"/>
          </a:p>
          <a:p>
            <a:r>
              <a:rPr lang="en-US" altLang="zh-CN" dirty="0"/>
              <a:t>Ft=(At-1+At-2+At-3+</a:t>
            </a:r>
            <a:r>
              <a:rPr lang="zh-CN" altLang="zh-CN" dirty="0"/>
              <a:t>…</a:t>
            </a:r>
            <a:r>
              <a:rPr lang="en-US" altLang="zh-CN" dirty="0"/>
              <a:t>+At-n)/n</a:t>
            </a:r>
            <a:endParaRPr lang="zh-CN" altLang="zh-CN" dirty="0"/>
          </a:p>
          <a:p>
            <a:r>
              <a:rPr lang="zh-CN" altLang="zh-CN" dirty="0"/>
              <a:t>式中，</a:t>
            </a:r>
            <a:endParaRPr lang="zh-CN" altLang="zh-CN" dirty="0"/>
          </a:p>
          <a:p>
            <a:r>
              <a:rPr lang="en-US" altLang="zh-CN" dirty="0"/>
              <a:t>Ft--</a:t>
            </a:r>
            <a:r>
              <a:rPr lang="zh-CN" altLang="zh-CN" dirty="0"/>
              <a:t>对下一期的预测值；</a:t>
            </a:r>
            <a:endParaRPr lang="zh-CN" altLang="zh-CN" dirty="0"/>
          </a:p>
          <a:p>
            <a:r>
              <a:rPr lang="en-US" altLang="zh-CN" dirty="0"/>
              <a:t>n--</a:t>
            </a:r>
            <a:r>
              <a:rPr lang="zh-CN" altLang="zh-CN" dirty="0"/>
              <a:t>移动平均的时期个数；</a:t>
            </a:r>
            <a:endParaRPr lang="zh-CN" altLang="zh-CN" dirty="0"/>
          </a:p>
          <a:p>
            <a:r>
              <a:rPr lang="en-US" altLang="zh-CN" dirty="0"/>
              <a:t>At-1--</a:t>
            </a:r>
            <a:r>
              <a:rPr lang="zh-CN" altLang="zh-CN" dirty="0"/>
              <a:t>前期实际值；</a:t>
            </a:r>
            <a:endParaRPr lang="zh-CN" altLang="zh-CN" dirty="0"/>
          </a:p>
          <a:p>
            <a:r>
              <a:rPr lang="en-US" altLang="zh-CN" dirty="0"/>
              <a:t>At-2</a:t>
            </a:r>
            <a:r>
              <a:rPr lang="zh-CN" altLang="zh-CN" dirty="0"/>
              <a:t>，</a:t>
            </a:r>
            <a:r>
              <a:rPr lang="en-US" altLang="zh-CN" dirty="0"/>
              <a:t>At-3</a:t>
            </a:r>
            <a:r>
              <a:rPr lang="zh-CN" altLang="zh-CN" dirty="0"/>
              <a:t>和</a:t>
            </a:r>
            <a:r>
              <a:rPr lang="en-US" altLang="zh-CN" dirty="0"/>
              <a:t>At-n</a:t>
            </a:r>
            <a:r>
              <a:rPr lang="zh-CN" altLang="zh-CN" dirty="0"/>
              <a:t>分别表示前两期、前三期直至前</a:t>
            </a:r>
            <a:r>
              <a:rPr lang="en-US" altLang="zh-CN" dirty="0"/>
              <a:t>n</a:t>
            </a:r>
            <a:r>
              <a:rPr lang="zh-CN" altLang="zh-CN" dirty="0"/>
              <a:t>期的实际值。</a:t>
            </a:r>
            <a:endParaRPr lang="zh-CN" altLang="zh-CN" dirty="0"/>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3</a:t>
            </a:r>
            <a:r>
              <a:rPr lang="zh-CN" altLang="zh-CN" b="1" dirty="0"/>
              <a:t>：控制和优化跨境电商</a:t>
            </a:r>
            <a:r>
              <a:rPr lang="zh-CN" altLang="zh-CN" b="1" dirty="0" smtClean="0"/>
              <a:t>库存</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a:bodyPr>
          <a:lstStyle/>
          <a:p>
            <a:r>
              <a:rPr lang="en-US" altLang="zh-CN" dirty="0"/>
              <a:t>2. </a:t>
            </a:r>
            <a:r>
              <a:rPr lang="zh-CN" altLang="zh-CN" dirty="0"/>
              <a:t>移动平均法</a:t>
            </a:r>
            <a:endParaRPr lang="zh-CN" altLang="zh-CN" dirty="0"/>
          </a:p>
          <a:p>
            <a:r>
              <a:rPr lang="en-US" altLang="zh-CN" dirty="0" smtClean="0"/>
              <a:t>B.</a:t>
            </a:r>
            <a:r>
              <a:rPr lang="zh-CN" altLang="zh-CN" dirty="0" smtClean="0"/>
              <a:t>加权</a:t>
            </a:r>
            <a:r>
              <a:rPr lang="zh-CN" altLang="zh-CN" dirty="0"/>
              <a:t>移动平均给固定跨越期限内的每个变量值以不同的权重。其原理是：历史各期产品需求的数据信息对预测未来期内的需求量的作用是不一样的。除了以</a:t>
            </a:r>
            <a:r>
              <a:rPr lang="en-US" altLang="zh-CN" dirty="0"/>
              <a:t>n</a:t>
            </a:r>
            <a:r>
              <a:rPr lang="zh-CN" altLang="zh-CN" dirty="0"/>
              <a:t>为周期的周期性变化外，远离目标期的变量值的影响力相对较低，故应给予较低的权重。 加权移动平均法的计算公式如下：</a:t>
            </a:r>
            <a:endParaRPr lang="zh-CN" altLang="zh-CN" dirty="0"/>
          </a:p>
          <a:p>
            <a:r>
              <a:rPr lang="en-US" altLang="zh-CN" dirty="0"/>
              <a:t>Ft=w1At-1+w2At-2+w3At-3+</a:t>
            </a:r>
            <a:r>
              <a:rPr lang="zh-CN" altLang="zh-CN" dirty="0"/>
              <a:t>…</a:t>
            </a:r>
            <a:r>
              <a:rPr lang="en-US" altLang="zh-CN" dirty="0"/>
              <a:t>+</a:t>
            </a:r>
            <a:r>
              <a:rPr lang="en-US" altLang="zh-CN" dirty="0" err="1"/>
              <a:t>wnAt</a:t>
            </a:r>
            <a:r>
              <a:rPr lang="en-US" altLang="zh-CN" dirty="0"/>
              <a:t>-n</a:t>
            </a:r>
            <a:endParaRPr lang="zh-CN" altLang="zh-CN" dirty="0"/>
          </a:p>
          <a:p>
            <a:r>
              <a:rPr lang="zh-CN" altLang="zh-CN" dirty="0"/>
              <a:t>式中，</a:t>
            </a:r>
            <a:endParaRPr lang="zh-CN" altLang="zh-CN" dirty="0"/>
          </a:p>
          <a:p>
            <a:r>
              <a:rPr lang="en-US" altLang="zh-CN" dirty="0"/>
              <a:t>w1--</a:t>
            </a:r>
            <a:r>
              <a:rPr lang="zh-CN" altLang="zh-CN" dirty="0"/>
              <a:t>第</a:t>
            </a:r>
            <a:r>
              <a:rPr lang="en-US" altLang="zh-CN" dirty="0"/>
              <a:t>t-1</a:t>
            </a:r>
            <a:r>
              <a:rPr lang="zh-CN" altLang="zh-CN" dirty="0"/>
              <a:t>期实际销售额的权重；</a:t>
            </a:r>
            <a:endParaRPr lang="zh-CN" altLang="zh-CN" dirty="0"/>
          </a:p>
          <a:p>
            <a:r>
              <a:rPr lang="en-US" altLang="zh-CN" dirty="0"/>
              <a:t>w2--</a:t>
            </a:r>
            <a:r>
              <a:rPr lang="zh-CN" altLang="zh-CN" dirty="0"/>
              <a:t>第</a:t>
            </a:r>
            <a:r>
              <a:rPr lang="en-US" altLang="zh-CN" dirty="0"/>
              <a:t>t-2</a:t>
            </a:r>
            <a:r>
              <a:rPr lang="zh-CN" altLang="zh-CN" dirty="0"/>
              <a:t>期实际销售额的权重；</a:t>
            </a:r>
            <a:endParaRPr lang="zh-CN" altLang="zh-CN" dirty="0"/>
          </a:p>
          <a:p>
            <a:r>
              <a:rPr lang="en-US" altLang="zh-CN" dirty="0" err="1"/>
              <a:t>wn</a:t>
            </a:r>
            <a:r>
              <a:rPr lang="en-US" altLang="zh-CN" dirty="0"/>
              <a:t>--</a:t>
            </a:r>
            <a:r>
              <a:rPr lang="zh-CN" altLang="zh-CN" dirty="0"/>
              <a:t>第</a:t>
            </a:r>
            <a:r>
              <a:rPr lang="en-US" altLang="zh-CN" dirty="0"/>
              <a:t>t-n</a:t>
            </a:r>
            <a:r>
              <a:rPr lang="zh-CN" altLang="zh-CN" dirty="0"/>
              <a:t>期实际销售额的权重；</a:t>
            </a:r>
            <a:endParaRPr lang="zh-CN" altLang="zh-CN" dirty="0"/>
          </a:p>
          <a:p>
            <a:r>
              <a:rPr lang="en-US" altLang="zh-CN" dirty="0"/>
              <a:t>n--</a:t>
            </a:r>
            <a:r>
              <a:rPr lang="zh-CN" altLang="zh-CN" dirty="0"/>
              <a:t>预测的时期数；</a:t>
            </a:r>
            <a:r>
              <a:rPr lang="en-US" altLang="zh-CN" dirty="0"/>
              <a:t>w1+ w2+</a:t>
            </a:r>
            <a:r>
              <a:rPr lang="zh-CN" altLang="zh-CN" dirty="0"/>
              <a:t>…</a:t>
            </a:r>
            <a:r>
              <a:rPr lang="en-US" altLang="zh-CN" dirty="0"/>
              <a:t>+ </a:t>
            </a:r>
            <a:r>
              <a:rPr lang="en-US" altLang="zh-CN" dirty="0" err="1"/>
              <a:t>wn</a:t>
            </a:r>
            <a:r>
              <a:rPr lang="en-US" altLang="zh-CN" dirty="0"/>
              <a:t>=1</a:t>
            </a:r>
            <a:endParaRPr lang="zh-CN" altLang="zh-CN" dirty="0"/>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3</a:t>
            </a:r>
            <a:r>
              <a:rPr lang="zh-CN" altLang="zh-CN" b="1" dirty="0"/>
              <a:t>：控制和优化跨境电商</a:t>
            </a:r>
            <a:r>
              <a:rPr lang="zh-CN" altLang="zh-CN" b="1" dirty="0" smtClean="0"/>
              <a:t>库存</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62500" lnSpcReduction="20000"/>
          </a:bodyPr>
          <a:lstStyle/>
          <a:p>
            <a:r>
              <a:rPr lang="en-US" altLang="zh-CN" dirty="0"/>
              <a:t>3.</a:t>
            </a:r>
            <a:r>
              <a:rPr lang="zh-CN" altLang="zh-CN" dirty="0"/>
              <a:t>季节性</a:t>
            </a:r>
            <a:r>
              <a:rPr lang="zh-CN" altLang="zh-CN" dirty="0" smtClean="0"/>
              <a:t>预测</a:t>
            </a:r>
            <a:r>
              <a:rPr lang="zh-CN" altLang="en-US" dirty="0" smtClean="0"/>
              <a:t>：</a:t>
            </a:r>
            <a:r>
              <a:rPr lang="zh-CN" altLang="zh-CN" dirty="0" smtClean="0"/>
              <a:t>单纯</a:t>
            </a:r>
            <a:r>
              <a:rPr lang="zh-CN" altLang="zh-CN" dirty="0"/>
              <a:t>的</a:t>
            </a:r>
            <a:r>
              <a:rPr lang="zh-CN" altLang="zh-CN" dirty="0" smtClean="0"/>
              <a:t>季节性</a:t>
            </a:r>
            <a:r>
              <a:rPr lang="zh-CN" altLang="en-US" dirty="0" smtClean="0"/>
              <a:t>预测</a:t>
            </a:r>
            <a:r>
              <a:rPr lang="zh-CN" altLang="zh-CN" dirty="0" smtClean="0"/>
              <a:t>，</a:t>
            </a:r>
            <a:r>
              <a:rPr lang="zh-CN" altLang="zh-CN" dirty="0"/>
              <a:t>季度与季度之间没有趋势的话，我们可以求出每个季节跟平均值比较，用来预测下一年各季的需求</a:t>
            </a:r>
            <a:r>
              <a:rPr lang="zh-CN" altLang="zh-CN" dirty="0" smtClean="0"/>
              <a:t>。</a:t>
            </a:r>
            <a:r>
              <a:rPr lang="zh-CN" altLang="zh-CN" dirty="0"/>
              <a:t>此外，电商产品还有季节性和运营节奏有关的销售变化，一些特殊的预测难点建议采用行业数据或者往年数据加入相应的权重进行预测。</a:t>
            </a:r>
            <a:endParaRPr lang="zh-CN" altLang="zh-CN" dirty="0"/>
          </a:p>
          <a:p>
            <a:r>
              <a:rPr lang="zh-CN" altLang="zh-CN" dirty="0"/>
              <a:t>季度 需求 </a:t>
            </a:r>
            <a:r>
              <a:rPr lang="en-US" altLang="zh-CN" dirty="0"/>
              <a:t>     </a:t>
            </a:r>
            <a:r>
              <a:rPr lang="zh-CN" altLang="zh-CN" dirty="0"/>
              <a:t>季节性系数</a:t>
            </a:r>
            <a:endParaRPr lang="zh-CN" altLang="zh-CN" dirty="0"/>
          </a:p>
          <a:p>
            <a:r>
              <a:rPr lang="zh-CN" altLang="zh-CN" dirty="0"/>
              <a:t>春季</a:t>
            </a:r>
            <a:r>
              <a:rPr lang="en-US" altLang="zh-CN" dirty="0"/>
              <a:t> 2000 2000/2500 = 0.8</a:t>
            </a:r>
            <a:endParaRPr lang="zh-CN" altLang="zh-CN" dirty="0"/>
          </a:p>
          <a:p>
            <a:r>
              <a:rPr lang="zh-CN" altLang="zh-CN" dirty="0"/>
              <a:t>夏季</a:t>
            </a:r>
            <a:r>
              <a:rPr lang="en-US" altLang="zh-CN" dirty="0"/>
              <a:t> 3500 3500/2500 = 1.4</a:t>
            </a:r>
            <a:endParaRPr lang="zh-CN" altLang="zh-CN" dirty="0"/>
          </a:p>
          <a:p>
            <a:r>
              <a:rPr lang="zh-CN" altLang="zh-CN" dirty="0"/>
              <a:t>秋季</a:t>
            </a:r>
            <a:r>
              <a:rPr lang="en-US" altLang="zh-CN" dirty="0"/>
              <a:t> 3000 3000/2500 = 1.2</a:t>
            </a:r>
            <a:endParaRPr lang="zh-CN" altLang="zh-CN" dirty="0"/>
          </a:p>
          <a:p>
            <a:r>
              <a:rPr lang="zh-CN" altLang="zh-CN" dirty="0"/>
              <a:t>冬季</a:t>
            </a:r>
            <a:r>
              <a:rPr lang="en-US" altLang="zh-CN" dirty="0"/>
              <a:t> 1500 1500/2500 = 0.6</a:t>
            </a:r>
            <a:endParaRPr lang="zh-CN" altLang="zh-CN" dirty="0"/>
          </a:p>
          <a:p>
            <a:r>
              <a:rPr lang="zh-CN" altLang="zh-CN" dirty="0"/>
              <a:t>假定这个产品每年以</a:t>
            </a:r>
            <a:r>
              <a:rPr lang="en-US" altLang="zh-CN" dirty="0"/>
              <a:t>30%</a:t>
            </a:r>
            <a:r>
              <a:rPr lang="zh-CN" altLang="zh-CN" dirty="0"/>
              <a:t>的趋势增长，那么下一年的总预测就是</a:t>
            </a:r>
            <a:r>
              <a:rPr lang="en-US" altLang="zh-CN" dirty="0"/>
              <a:t>13000</a:t>
            </a:r>
            <a:r>
              <a:rPr lang="zh-CN" altLang="zh-CN" dirty="0"/>
              <a:t>，每个季度的平均预测是</a:t>
            </a:r>
            <a:r>
              <a:rPr lang="en-US" altLang="zh-CN" dirty="0"/>
              <a:t>13000/4=3250</a:t>
            </a:r>
            <a:r>
              <a:rPr lang="zh-CN" altLang="zh-CN" dirty="0"/>
              <a:t>，相应地可以预测每个季度的需求：</a:t>
            </a:r>
            <a:endParaRPr lang="zh-CN" altLang="zh-CN" dirty="0"/>
          </a:p>
          <a:p>
            <a:r>
              <a:rPr lang="zh-CN" altLang="zh-CN" dirty="0"/>
              <a:t>季度 预测</a:t>
            </a:r>
            <a:endParaRPr lang="zh-CN" altLang="zh-CN" dirty="0"/>
          </a:p>
          <a:p>
            <a:r>
              <a:rPr lang="zh-CN" altLang="zh-CN" dirty="0"/>
              <a:t>春季</a:t>
            </a:r>
            <a:r>
              <a:rPr lang="en-US" altLang="zh-CN" dirty="0"/>
              <a:t> 3250 * 0.8 = 2600</a:t>
            </a:r>
            <a:endParaRPr lang="zh-CN" altLang="zh-CN" dirty="0"/>
          </a:p>
          <a:p>
            <a:r>
              <a:rPr lang="zh-CN" altLang="zh-CN" dirty="0"/>
              <a:t>夏季</a:t>
            </a:r>
            <a:r>
              <a:rPr lang="en-US" altLang="zh-CN" dirty="0"/>
              <a:t> 3250 * 1.4 = 4550</a:t>
            </a:r>
            <a:endParaRPr lang="zh-CN" altLang="zh-CN" dirty="0"/>
          </a:p>
          <a:p>
            <a:r>
              <a:rPr lang="zh-CN" altLang="zh-CN" dirty="0"/>
              <a:t>秋季 </a:t>
            </a:r>
            <a:r>
              <a:rPr lang="en-US" altLang="zh-CN" dirty="0"/>
              <a:t>3250 * 1.2 = 3900</a:t>
            </a:r>
            <a:endParaRPr lang="zh-CN" altLang="zh-CN" dirty="0"/>
          </a:p>
          <a:p>
            <a:r>
              <a:rPr lang="zh-CN" altLang="zh-CN" dirty="0"/>
              <a:t>冬季</a:t>
            </a:r>
            <a:r>
              <a:rPr lang="en-US" altLang="zh-CN" dirty="0"/>
              <a:t> 3250 * 0.6 = 1950</a:t>
            </a:r>
            <a:endParaRPr lang="zh-CN" altLang="zh-CN" dirty="0"/>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3</a:t>
            </a:r>
            <a:r>
              <a:rPr lang="zh-CN" altLang="zh-CN" b="1" dirty="0"/>
              <a:t>：控制和优化跨境电商</a:t>
            </a:r>
            <a:r>
              <a:rPr lang="zh-CN" altLang="zh-CN" b="1" dirty="0" smtClean="0"/>
              <a:t>库存</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a:t>4.</a:t>
            </a:r>
            <a:r>
              <a:rPr lang="zh-CN" altLang="zh-CN" dirty="0"/>
              <a:t>趋势预测和活动预测</a:t>
            </a:r>
            <a:endParaRPr lang="zh-CN" altLang="zh-CN" dirty="0"/>
          </a:p>
          <a:p>
            <a:r>
              <a:rPr lang="zh-CN" altLang="zh-CN" dirty="0"/>
              <a:t>跨境电商的产品销售尤其是新产品的销售会有一定的规律增长，也有超常规的增长。因此趋势和活动预测就变得比较重要。</a:t>
            </a:r>
            <a:endParaRPr lang="zh-CN" altLang="zh-CN" dirty="0"/>
          </a:p>
          <a:p>
            <a:pPr marL="457200" indent="-457200">
              <a:buFont typeface="+mj-lt"/>
              <a:buAutoNum type="arabicPeriod"/>
            </a:pPr>
            <a:r>
              <a:rPr lang="zh-CN" altLang="zh-CN" dirty="0" smtClean="0"/>
              <a:t>根据</a:t>
            </a:r>
            <a:r>
              <a:rPr lang="zh-CN" altLang="en-US" dirty="0" smtClean="0"/>
              <a:t>亚马逊</a:t>
            </a:r>
            <a:r>
              <a:rPr lang="zh-CN" altLang="zh-CN" dirty="0" smtClean="0"/>
              <a:t>店铺</a:t>
            </a:r>
            <a:r>
              <a:rPr lang="en-US" altLang="zh-CN" dirty="0"/>
              <a:t>Feedback</a:t>
            </a:r>
            <a:r>
              <a:rPr lang="zh-CN" altLang="zh-CN" dirty="0"/>
              <a:t>数量预估新品的销量。由于</a:t>
            </a:r>
            <a:r>
              <a:rPr lang="en-US" altLang="zh-CN" dirty="0"/>
              <a:t>Feedback</a:t>
            </a:r>
            <a:r>
              <a:rPr lang="zh-CN" altLang="zh-CN" dirty="0"/>
              <a:t>数量更接近于真实数据。根据经验来看，美国站上，如果一个店铺的销量基本稳定，那么其店铺中</a:t>
            </a:r>
            <a:r>
              <a:rPr lang="en-US" altLang="zh-CN" dirty="0"/>
              <a:t>30</a:t>
            </a:r>
            <a:r>
              <a:rPr lang="zh-CN" altLang="zh-CN" dirty="0"/>
              <a:t>天</a:t>
            </a:r>
            <a:r>
              <a:rPr lang="en-US" altLang="zh-CN" dirty="0"/>
              <a:t>Feedback</a:t>
            </a:r>
            <a:r>
              <a:rPr lang="zh-CN" altLang="zh-CN" dirty="0"/>
              <a:t>数量的</a:t>
            </a:r>
            <a:r>
              <a:rPr lang="en-US" altLang="zh-CN" dirty="0"/>
              <a:t>4-5</a:t>
            </a:r>
            <a:r>
              <a:rPr lang="zh-CN" altLang="zh-CN" dirty="0"/>
              <a:t>倍，相当于该店铺一天的订单</a:t>
            </a:r>
            <a:r>
              <a:rPr lang="zh-CN" altLang="zh-CN" dirty="0" smtClean="0"/>
              <a:t>数量</a:t>
            </a:r>
            <a:r>
              <a:rPr lang="zh-CN" altLang="en-US" dirty="0" smtClean="0"/>
              <a:t>。</a:t>
            </a:r>
            <a:endParaRPr lang="en-US" altLang="zh-CN" dirty="0" smtClean="0"/>
          </a:p>
          <a:p>
            <a:pPr marL="457200" indent="-457200">
              <a:buFont typeface="+mj-lt"/>
              <a:buAutoNum type="arabicPeriod"/>
            </a:pPr>
            <a:r>
              <a:rPr lang="zh-CN" altLang="en-US" dirty="0" smtClean="0"/>
              <a:t>根据产品新增</a:t>
            </a:r>
            <a:r>
              <a:rPr lang="en-US" altLang="zh-CN" dirty="0" smtClean="0"/>
              <a:t>review</a:t>
            </a:r>
            <a:r>
              <a:rPr lang="zh-CN" altLang="en-US" dirty="0" smtClean="0"/>
              <a:t>的数量，也可以预测产品的月销量。比如留评率</a:t>
            </a:r>
            <a:r>
              <a:rPr lang="en-US" altLang="zh-CN" dirty="0" smtClean="0"/>
              <a:t>5%</a:t>
            </a:r>
            <a:r>
              <a:rPr lang="zh-CN" altLang="en-US" dirty="0" smtClean="0"/>
              <a:t>，那么每月新增</a:t>
            </a:r>
            <a:r>
              <a:rPr lang="en-US" altLang="zh-CN" dirty="0" smtClean="0"/>
              <a:t>50</a:t>
            </a:r>
            <a:r>
              <a:rPr lang="zh-CN" altLang="en-US" dirty="0" smtClean="0"/>
              <a:t>个评价，则月销量为</a:t>
            </a:r>
            <a:r>
              <a:rPr lang="en-US" altLang="zh-CN" dirty="0" smtClean="0"/>
              <a:t>1000</a:t>
            </a:r>
            <a:r>
              <a:rPr lang="zh-CN" altLang="en-US" dirty="0" smtClean="0"/>
              <a:t>。</a:t>
            </a:r>
            <a:endParaRPr lang="en-US" altLang="zh-CN" dirty="0" smtClean="0"/>
          </a:p>
          <a:p>
            <a:pPr marL="457200" indent="-457200">
              <a:buFont typeface="+mj-lt"/>
              <a:buAutoNum type="arabicPeriod"/>
            </a:pPr>
            <a:r>
              <a:rPr lang="zh-CN" altLang="zh-CN" dirty="0" smtClean="0"/>
              <a:t>第三</a:t>
            </a:r>
            <a:r>
              <a:rPr lang="zh-CN" altLang="zh-CN" dirty="0"/>
              <a:t>方工具，通过爬虫的原理，基本准确的核算出了一条</a:t>
            </a:r>
            <a:r>
              <a:rPr lang="en-US" altLang="zh-CN" dirty="0"/>
              <a:t>Listing</a:t>
            </a:r>
            <a:r>
              <a:rPr lang="zh-CN" altLang="zh-CN" dirty="0"/>
              <a:t>的销量。比如卖家精灵，</a:t>
            </a:r>
            <a:r>
              <a:rPr lang="en-US" altLang="zh-CN" dirty="0"/>
              <a:t>jungle scout </a:t>
            </a:r>
            <a:r>
              <a:rPr lang="zh-CN" altLang="zh-CN" dirty="0"/>
              <a:t>等来预估亚马逊平台的产品销量。</a:t>
            </a:r>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3</a:t>
            </a:r>
            <a:r>
              <a:rPr lang="zh-CN" altLang="zh-CN" b="1" dirty="0"/>
              <a:t>：控制和优化跨境电商</a:t>
            </a:r>
            <a:r>
              <a:rPr lang="zh-CN" altLang="zh-CN" b="1" dirty="0" smtClean="0"/>
              <a:t>库存</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b="1" dirty="0"/>
              <a:t>二、库存控制和优化方法</a:t>
            </a:r>
            <a:endParaRPr lang="zh-CN" altLang="zh-CN" b="1" dirty="0"/>
          </a:p>
          <a:p>
            <a:r>
              <a:rPr lang="en-US" altLang="zh-CN" dirty="0" smtClean="0"/>
              <a:t>(</a:t>
            </a:r>
            <a:r>
              <a:rPr lang="zh-CN" altLang="zh-CN" dirty="0"/>
              <a:t>二</a:t>
            </a:r>
            <a:r>
              <a:rPr lang="en-US" altLang="zh-CN" dirty="0"/>
              <a:t>)</a:t>
            </a:r>
            <a:r>
              <a:rPr lang="zh-CN" altLang="zh-CN" dirty="0"/>
              <a:t>库存计划</a:t>
            </a:r>
            <a:endParaRPr lang="zh-CN" altLang="zh-CN" dirty="0"/>
          </a:p>
          <a:p>
            <a:r>
              <a:rPr lang="en-US" altLang="zh-CN" dirty="0"/>
              <a:t>1</a:t>
            </a:r>
            <a:r>
              <a:rPr lang="en-US" altLang="zh-CN" dirty="0" smtClean="0"/>
              <a:t>.</a:t>
            </a:r>
            <a:r>
              <a:rPr lang="zh-CN" altLang="en-US" dirty="0" smtClean="0"/>
              <a:t>理清楚</a:t>
            </a:r>
            <a:r>
              <a:rPr lang="zh-CN" altLang="zh-CN" dirty="0" smtClean="0"/>
              <a:t>库存</a:t>
            </a:r>
            <a:r>
              <a:rPr lang="zh-CN" altLang="zh-CN" dirty="0"/>
              <a:t>的种类</a:t>
            </a:r>
            <a:endParaRPr lang="zh-CN" altLang="zh-CN" dirty="0"/>
          </a:p>
          <a:p>
            <a:r>
              <a:rPr lang="zh-CN" altLang="zh-CN" dirty="0"/>
              <a:t>第一类是周转</a:t>
            </a:r>
            <a:r>
              <a:rPr lang="zh-CN" altLang="zh-CN" dirty="0" smtClean="0"/>
              <a:t>库存。</a:t>
            </a:r>
            <a:endParaRPr lang="zh-CN" altLang="zh-CN" dirty="0"/>
          </a:p>
          <a:p>
            <a:r>
              <a:rPr lang="zh-CN" altLang="zh-CN" dirty="0"/>
              <a:t>第二类是安全</a:t>
            </a:r>
            <a:r>
              <a:rPr lang="zh-CN" altLang="zh-CN" dirty="0" smtClean="0"/>
              <a:t>库存。</a:t>
            </a:r>
            <a:endParaRPr lang="zh-CN" altLang="zh-CN" dirty="0"/>
          </a:p>
          <a:p>
            <a:r>
              <a:rPr lang="zh-CN" altLang="zh-CN" dirty="0"/>
              <a:t>第三类是过剩</a:t>
            </a:r>
            <a:r>
              <a:rPr lang="zh-CN" altLang="zh-CN" dirty="0" smtClean="0"/>
              <a:t>库存。</a:t>
            </a:r>
            <a:endParaRPr lang="zh-CN" altLang="zh-CN" dirty="0"/>
          </a:p>
          <a:p>
            <a:r>
              <a:rPr lang="zh-CN" altLang="zh-CN" dirty="0"/>
              <a:t>第四类是风险</a:t>
            </a:r>
            <a:r>
              <a:rPr lang="zh-CN" altLang="zh-CN" dirty="0" smtClean="0"/>
              <a:t>库存。</a:t>
            </a:r>
            <a:endParaRPr lang="zh-CN" altLang="zh-CN" dirty="0"/>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3</a:t>
            </a:r>
            <a:r>
              <a:rPr lang="zh-CN" altLang="zh-CN" b="1" dirty="0"/>
              <a:t>：控制和优化跨境电商</a:t>
            </a:r>
            <a:r>
              <a:rPr lang="zh-CN" altLang="zh-CN" b="1" dirty="0" smtClean="0"/>
              <a:t>库存</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smtClean="0"/>
              <a:t>【学习目标】</a:t>
            </a:r>
            <a:endParaRPr lang="zh-CN" altLang="en-US" dirty="0"/>
          </a:p>
        </p:txBody>
      </p:sp>
      <p:sp>
        <p:nvSpPr>
          <p:cNvPr id="3" name="内容占位符 2"/>
          <p:cNvSpPr>
            <a:spLocks noGrp="1"/>
          </p:cNvSpPr>
          <p:nvPr>
            <p:ph idx="1"/>
          </p:nvPr>
        </p:nvSpPr>
        <p:spPr/>
        <p:txBody>
          <a:bodyPr/>
          <a:lstStyle/>
          <a:p>
            <a:r>
              <a:rPr lang="zh-CN" altLang="zh-CN" dirty="0"/>
              <a:t>知识目标：了解跨境电商库存的含义、库存管理的意义，跨境电商库存管理的方法，库存成本优化的方法。</a:t>
            </a:r>
            <a:endParaRPr lang="zh-CN" altLang="zh-CN" dirty="0"/>
          </a:p>
          <a:p>
            <a:r>
              <a:rPr lang="zh-CN" altLang="zh-CN" dirty="0"/>
              <a:t>能力目标：能够利用出口跨境电商库存成本管理的方法进行自发货库存和</a:t>
            </a:r>
            <a:r>
              <a:rPr lang="en-US" altLang="zh-CN" dirty="0"/>
              <a:t>FBA</a:t>
            </a:r>
            <a:r>
              <a:rPr lang="zh-CN" altLang="zh-CN" dirty="0"/>
              <a:t>库存进行管理，设置备货周期和备货计划，以及安全库存等。</a:t>
            </a:r>
            <a:endParaRPr lang="zh-CN" altLang="zh-CN" dirty="0"/>
          </a:p>
          <a:p>
            <a:r>
              <a:rPr lang="zh-CN" altLang="zh-CN" dirty="0"/>
              <a:t>育人目标：通过库存管理的精细化控制和安全库存实操训练，培养学生精益求精的工匠精神。</a:t>
            </a:r>
            <a:endParaRPr lang="zh-CN" altLang="zh-CN" dirty="0"/>
          </a:p>
          <a:p>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smtClean="0"/>
              <a:t>2.</a:t>
            </a:r>
            <a:r>
              <a:rPr lang="zh-CN" altLang="en-US" dirty="0" smtClean="0"/>
              <a:t>找对指标：</a:t>
            </a:r>
            <a:r>
              <a:rPr lang="zh-CN" altLang="zh-CN" dirty="0" smtClean="0"/>
              <a:t>有</a:t>
            </a:r>
            <a:r>
              <a:rPr lang="zh-CN" altLang="zh-CN" dirty="0"/>
              <a:t>货率和库存周转次数</a:t>
            </a:r>
            <a:endParaRPr lang="zh-CN" altLang="zh-CN" dirty="0"/>
          </a:p>
          <a:p>
            <a:r>
              <a:rPr lang="zh-CN" altLang="zh-CN" dirty="0"/>
              <a:t>制定库存计划还有很重要的一点，即找对指标</a:t>
            </a:r>
            <a:r>
              <a:rPr lang="zh-CN" altLang="zh-CN" dirty="0" smtClean="0"/>
              <a:t>。有</a:t>
            </a:r>
            <a:r>
              <a:rPr lang="zh-CN" altLang="zh-CN" dirty="0"/>
              <a:t>货率和库存周转次数</a:t>
            </a:r>
            <a:r>
              <a:rPr lang="zh-CN" altLang="zh-CN" dirty="0" smtClean="0"/>
              <a:t>。</a:t>
            </a:r>
            <a:endParaRPr lang="en-US" altLang="zh-CN" dirty="0" smtClean="0"/>
          </a:p>
          <a:p>
            <a:r>
              <a:rPr lang="zh-CN" altLang="zh-CN" dirty="0" smtClean="0"/>
              <a:t>有</a:t>
            </a:r>
            <a:r>
              <a:rPr lang="zh-CN" altLang="zh-CN" dirty="0"/>
              <a:t>货率，如果今天有库存就是有货，没有库存就是没有货，如果我们要统计</a:t>
            </a:r>
            <a:r>
              <a:rPr lang="en-US" altLang="zh-CN" dirty="0"/>
              <a:t>30</a:t>
            </a:r>
            <a:r>
              <a:rPr lang="zh-CN" altLang="zh-CN" dirty="0"/>
              <a:t>天或者是一年的有货率就是有货的天数除以总天数比</a:t>
            </a:r>
            <a:r>
              <a:rPr lang="zh-CN" altLang="zh-CN" dirty="0" smtClean="0"/>
              <a:t>。</a:t>
            </a:r>
            <a:endParaRPr lang="en-US" altLang="zh-CN" dirty="0" smtClean="0"/>
          </a:p>
          <a:p>
            <a:r>
              <a:rPr lang="zh-CN" altLang="zh-CN" dirty="0" smtClean="0"/>
              <a:t>库存周转次数</a:t>
            </a:r>
            <a:r>
              <a:rPr lang="zh-CN" altLang="en-US" dirty="0" smtClean="0"/>
              <a:t>和有货率指标是矛盾的</a:t>
            </a:r>
            <a:r>
              <a:rPr lang="zh-CN" altLang="zh-CN" dirty="0" smtClean="0"/>
              <a:t>，</a:t>
            </a:r>
            <a:r>
              <a:rPr lang="zh-CN" altLang="zh-CN" dirty="0"/>
              <a:t>不能单一追求任何一个指标过高</a:t>
            </a:r>
            <a:r>
              <a:rPr lang="zh-CN" altLang="zh-CN" dirty="0" smtClean="0"/>
              <a:t>。</a:t>
            </a:r>
            <a:endParaRPr lang="en-US" altLang="zh-CN" dirty="0" smtClean="0"/>
          </a:p>
          <a:p>
            <a:r>
              <a:rPr lang="en-US" altLang="zh-CN" dirty="0"/>
              <a:t>3</a:t>
            </a:r>
            <a:r>
              <a:rPr lang="en-US" altLang="zh-CN" dirty="0" smtClean="0"/>
              <a:t>.</a:t>
            </a:r>
            <a:r>
              <a:rPr lang="zh-CN" altLang="zh-CN" dirty="0"/>
              <a:t>设定</a:t>
            </a:r>
            <a:r>
              <a:rPr lang="zh-CN" altLang="zh-CN" dirty="0" smtClean="0"/>
              <a:t>安全库存</a:t>
            </a:r>
            <a:endParaRPr lang="en-US" altLang="zh-CN" dirty="0"/>
          </a:p>
          <a:p>
            <a:r>
              <a:rPr lang="en-US" altLang="zh-CN" dirty="0" smtClean="0"/>
              <a:t>A</a:t>
            </a:r>
            <a:r>
              <a:rPr lang="en-US" altLang="zh-CN" dirty="0"/>
              <a:t>.</a:t>
            </a:r>
            <a:r>
              <a:rPr lang="zh-CN" altLang="en-US" dirty="0" smtClean="0"/>
              <a:t>简单的方法是一刀切，利用</a:t>
            </a:r>
            <a:r>
              <a:rPr lang="en-US" altLang="zh-CN" dirty="0"/>
              <a:t>3</a:t>
            </a:r>
            <a:r>
              <a:rPr lang="zh-CN" altLang="en-US" dirty="0"/>
              <a:t>周的需求量来做库存，假设要满足</a:t>
            </a:r>
            <a:r>
              <a:rPr lang="en-US" altLang="zh-CN" dirty="0"/>
              <a:t>92%</a:t>
            </a:r>
            <a:r>
              <a:rPr lang="zh-CN" altLang="en-US" dirty="0"/>
              <a:t>的有货率应该要有多少库存，很多高于这条线以上，很多低于这条线以下，高的部分意味着缺货，低的部分意味着滞销。</a:t>
            </a:r>
            <a:endParaRPr lang="zh-CN" altLang="zh-CN" dirty="0"/>
          </a:p>
          <a:p>
            <a:endParaRPr lang="zh-CN" altLang="zh-CN" dirty="0"/>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3</a:t>
            </a:r>
            <a:r>
              <a:rPr lang="zh-CN" altLang="zh-CN" b="1" dirty="0"/>
              <a:t>：控制和优化跨境电商</a:t>
            </a:r>
            <a:r>
              <a:rPr lang="zh-CN" altLang="zh-CN" b="1" dirty="0" smtClean="0"/>
              <a:t>库存</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1889832" y="3122880"/>
            <a:ext cx="7032749" cy="3204797"/>
          </a:xfrm>
          <a:prstGeom prst="rect">
            <a:avLst/>
          </a:prstGeom>
        </p:spPr>
      </p:pic>
      <p:sp>
        <p:nvSpPr>
          <p:cNvPr id="5" name="矩形 4"/>
          <p:cNvSpPr/>
          <p:nvPr/>
        </p:nvSpPr>
        <p:spPr>
          <a:xfrm>
            <a:off x="1097280" y="1969135"/>
            <a:ext cx="10332720" cy="922020"/>
          </a:xfrm>
          <a:prstGeom prst="rect">
            <a:avLst/>
          </a:prstGeom>
        </p:spPr>
        <p:txBody>
          <a:bodyPr wrap="square">
            <a:spAutoFit/>
          </a:bodyPr>
          <a:lstStyle/>
          <a:p>
            <a:r>
              <a:rPr lang="en-US" altLang="zh-CN" dirty="0" smtClean="0">
                <a:solidFill>
                  <a:srgbClr val="191919"/>
                </a:solidFill>
                <a:latin typeface="PingFang SC"/>
              </a:rPr>
              <a:t>B.</a:t>
            </a:r>
            <a:r>
              <a:rPr lang="zh-CN" altLang="en-US" dirty="0" smtClean="0">
                <a:solidFill>
                  <a:srgbClr val="191919"/>
                </a:solidFill>
                <a:latin typeface="PingFang SC"/>
              </a:rPr>
              <a:t>利用</a:t>
            </a:r>
            <a:r>
              <a:rPr lang="zh-CN" altLang="en-US" dirty="0">
                <a:solidFill>
                  <a:srgbClr val="191919"/>
                </a:solidFill>
                <a:latin typeface="PingFang SC"/>
              </a:rPr>
              <a:t>比较概率统计的方法来设定安全库存</a:t>
            </a:r>
            <a:r>
              <a:rPr lang="zh-CN" altLang="en-US" dirty="0" smtClean="0">
                <a:solidFill>
                  <a:srgbClr val="191919"/>
                </a:solidFill>
                <a:latin typeface="PingFang SC"/>
              </a:rPr>
              <a:t>。</a:t>
            </a:r>
            <a:endParaRPr lang="en-US" altLang="zh-CN" dirty="0" smtClean="0">
              <a:solidFill>
                <a:srgbClr val="191919"/>
              </a:solidFill>
              <a:latin typeface="PingFang SC"/>
            </a:endParaRPr>
          </a:p>
          <a:p>
            <a:r>
              <a:rPr lang="zh-CN" altLang="en-US" dirty="0" smtClean="0">
                <a:solidFill>
                  <a:srgbClr val="191919"/>
                </a:solidFill>
                <a:latin typeface="PingFang SC"/>
              </a:rPr>
              <a:t>比如</a:t>
            </a:r>
            <a:r>
              <a:rPr lang="zh-CN" altLang="en-US" dirty="0">
                <a:solidFill>
                  <a:srgbClr val="191919"/>
                </a:solidFill>
                <a:latin typeface="PingFang SC"/>
              </a:rPr>
              <a:t>，如果相同满足</a:t>
            </a:r>
            <a:r>
              <a:rPr lang="en-US" altLang="zh-CN" dirty="0">
                <a:solidFill>
                  <a:srgbClr val="191919"/>
                </a:solidFill>
                <a:latin typeface="PingFang SC"/>
              </a:rPr>
              <a:t>92%</a:t>
            </a:r>
            <a:r>
              <a:rPr lang="zh-CN" altLang="en-US" dirty="0">
                <a:solidFill>
                  <a:srgbClr val="191919"/>
                </a:solidFill>
                <a:latin typeface="PingFang SC"/>
              </a:rPr>
              <a:t>的有货率，很多点都落在了安全库存的线上，只有一小部分有极大的偏差，一般都是因为预测的偏差或者是执行的问题导致的。主要有以下几种科学方法：</a:t>
            </a:r>
            <a:endParaRPr lang="zh-CN" altLang="en-US" dirty="0"/>
          </a:p>
        </p:txBody>
      </p:sp>
      <p:sp>
        <p:nvSpPr>
          <p:cNvPr id="6" name="标题 1"/>
          <p:cNvSpPr>
            <a:spLocks noGrp="1"/>
          </p:cNvSpPr>
          <p:nvPr>
            <p:ph type="title"/>
          </p:nvPr>
        </p:nvSpPr>
        <p:spPr/>
        <p:txBody>
          <a:bodyPr/>
          <a:lstStyle/>
          <a:p>
            <a:r>
              <a:rPr lang="zh-CN" altLang="zh-CN" b="1" dirty="0"/>
              <a:t>任务</a:t>
            </a:r>
            <a:r>
              <a:rPr lang="en-US" altLang="zh-CN" b="1" dirty="0"/>
              <a:t>3</a:t>
            </a:r>
            <a:r>
              <a:rPr lang="zh-CN" altLang="zh-CN" b="1" dirty="0"/>
              <a:t>：控制和优化跨境电商</a:t>
            </a:r>
            <a:r>
              <a:rPr lang="zh-CN" altLang="zh-CN" b="1" dirty="0" smtClean="0"/>
              <a:t>库存</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b="1" dirty="0"/>
              <a:t>1.</a:t>
            </a:r>
            <a:r>
              <a:rPr lang="zh-CN" altLang="en-US" b="1" dirty="0"/>
              <a:t>量化需求的不确定性。</a:t>
            </a:r>
            <a:r>
              <a:rPr lang="zh-CN" altLang="en-US" dirty="0"/>
              <a:t>需求的不确定性就是需求预测测查，需求预测偏差除了季节性产品以及新品类，大部分的产品都满足随机的正态分布。</a:t>
            </a:r>
            <a:endParaRPr lang="zh-CN" altLang="en-US" dirty="0"/>
          </a:p>
          <a:p>
            <a:r>
              <a:rPr lang="en-US" altLang="zh-CN" b="1" dirty="0"/>
              <a:t>2.</a:t>
            </a:r>
            <a:r>
              <a:rPr lang="zh-CN" altLang="en-US" b="1" dirty="0"/>
              <a:t>量化供应的不确定性。</a:t>
            </a:r>
            <a:r>
              <a:rPr lang="zh-CN" altLang="en-US" dirty="0"/>
              <a:t>主要是交货期不准确或者是头层不准确性，通过正态分布也能通过标准差来确定不确定性。</a:t>
            </a:r>
            <a:endParaRPr lang="zh-CN" altLang="en-US" dirty="0"/>
          </a:p>
          <a:p>
            <a:r>
              <a:rPr lang="en-US" altLang="zh-CN" b="1" dirty="0"/>
              <a:t>3.</a:t>
            </a:r>
            <a:r>
              <a:rPr lang="zh-CN" altLang="en-US" b="1" dirty="0"/>
              <a:t>量化服务水平。</a:t>
            </a:r>
            <a:r>
              <a:rPr lang="zh-CN" altLang="en-US" dirty="0"/>
              <a:t>通过公式中的标准差</a:t>
            </a:r>
            <a:r>
              <a:rPr lang="en-US" altLang="zh-CN" dirty="0"/>
              <a:t>×</a:t>
            </a:r>
            <a:r>
              <a:rPr lang="zh-CN" altLang="en-US" dirty="0"/>
              <a:t>服务系数可以得出安全库存。这个服务系数就是前面很重要的指标“有货率”，要保证多少的有货率，在概率统计上就需要针对不确定性备多少货。这个有货率可以通过查表倒算服务系数的</a:t>
            </a:r>
            <a:r>
              <a:rPr lang="en-US" altLang="zh-CN" dirty="0"/>
              <a:t>Z</a:t>
            </a:r>
            <a:r>
              <a:rPr lang="zh-CN" altLang="en-US" dirty="0"/>
              <a:t>值，如果保证</a:t>
            </a:r>
            <a:r>
              <a:rPr lang="en-US" altLang="zh-CN" dirty="0"/>
              <a:t>90%</a:t>
            </a:r>
            <a:r>
              <a:rPr lang="zh-CN" altLang="en-US" dirty="0"/>
              <a:t>的有货率，你的</a:t>
            </a:r>
            <a:r>
              <a:rPr lang="en-US" altLang="zh-CN" dirty="0"/>
              <a:t>Z</a:t>
            </a:r>
            <a:r>
              <a:rPr lang="zh-CN" altLang="en-US" dirty="0"/>
              <a:t>值是</a:t>
            </a:r>
            <a:r>
              <a:rPr lang="en-US" altLang="zh-CN" dirty="0"/>
              <a:t>1.65</a:t>
            </a:r>
            <a:r>
              <a:rPr lang="zh-CN" altLang="en-US" dirty="0"/>
              <a:t>，意味着你有</a:t>
            </a:r>
            <a:r>
              <a:rPr lang="en-US" altLang="zh-CN" dirty="0"/>
              <a:t>1.65</a:t>
            </a:r>
            <a:r>
              <a:rPr lang="zh-CN" altLang="en-US" dirty="0"/>
              <a:t>倍的标准差来获取这个公式。</a:t>
            </a:r>
            <a:endParaRPr lang="zh-CN" altLang="en-US" dirty="0"/>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3</a:t>
            </a:r>
            <a:r>
              <a:rPr lang="zh-CN" altLang="zh-CN" b="1" dirty="0"/>
              <a:t>：控制和优化跨境电商</a:t>
            </a:r>
            <a:r>
              <a:rPr lang="zh-CN" altLang="zh-CN" b="1" dirty="0" smtClean="0"/>
              <a:t>库存</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85000" lnSpcReduction="20000"/>
          </a:bodyPr>
          <a:lstStyle/>
          <a:p>
            <a:r>
              <a:rPr lang="en-US" altLang="zh-CN" dirty="0" smtClean="0"/>
              <a:t>4.</a:t>
            </a:r>
            <a:r>
              <a:rPr lang="zh-CN" altLang="en-US" dirty="0" smtClean="0"/>
              <a:t>优化安全库存：</a:t>
            </a:r>
            <a:endParaRPr lang="en-US" altLang="zh-CN" dirty="0" smtClean="0"/>
          </a:p>
          <a:p>
            <a:pPr>
              <a:buFont typeface="Wingdings" panose="05000000000000000000" pitchFamily="2" charset="2"/>
              <a:buChar char="l"/>
            </a:pPr>
            <a:r>
              <a:rPr lang="zh-CN" altLang="en-US" dirty="0" smtClean="0"/>
              <a:t>降低</a:t>
            </a:r>
            <a:r>
              <a:rPr lang="zh-CN" altLang="en-US" dirty="0"/>
              <a:t>需求的不确定性</a:t>
            </a:r>
            <a:endParaRPr lang="zh-CN" altLang="en-US" dirty="0"/>
          </a:p>
          <a:p>
            <a:r>
              <a:rPr lang="zh-CN" altLang="en-US" dirty="0" smtClean="0"/>
              <a:t>是</a:t>
            </a:r>
            <a:r>
              <a:rPr lang="zh-CN" altLang="en-US" dirty="0"/>
              <a:t>给销售设定两个指标，一个是销量的最高线，一个是销量的最低线。为什么要用销量的数值而不是用库存周转天数？因为供应链的关节这么多，还有很多在途的批次，如果靠单一的库存周转天数计算不足以满足正确的预期，我们通常要预测未来</a:t>
            </a:r>
            <a:r>
              <a:rPr lang="en-US" altLang="zh-CN" dirty="0"/>
              <a:t>60</a:t>
            </a:r>
            <a:r>
              <a:rPr lang="zh-CN" altLang="en-US" dirty="0"/>
              <a:t>天、</a:t>
            </a:r>
            <a:r>
              <a:rPr lang="en-US" altLang="zh-CN" dirty="0"/>
              <a:t>90</a:t>
            </a:r>
            <a:r>
              <a:rPr lang="zh-CN" altLang="en-US" dirty="0"/>
              <a:t>天是否会库存，所以我们要提前告诉他们不要超过这个值，如果要超过这个值要提前做准备</a:t>
            </a:r>
            <a:r>
              <a:rPr lang="zh-CN" altLang="en-US" dirty="0" smtClean="0"/>
              <a:t>。</a:t>
            </a:r>
            <a:endParaRPr lang="zh-CN" altLang="en-US" dirty="0"/>
          </a:p>
          <a:p>
            <a:pPr>
              <a:buFont typeface="Wingdings" panose="05000000000000000000" pitchFamily="2" charset="2"/>
              <a:buChar char="l"/>
            </a:pPr>
            <a:r>
              <a:rPr lang="zh-CN" altLang="en-US" dirty="0" smtClean="0"/>
              <a:t>降低</a:t>
            </a:r>
            <a:r>
              <a:rPr lang="zh-CN" altLang="en-US" dirty="0"/>
              <a:t>供应不决定性</a:t>
            </a:r>
            <a:endParaRPr lang="zh-CN" altLang="en-US" dirty="0"/>
          </a:p>
          <a:p>
            <a:r>
              <a:rPr lang="zh-CN" altLang="en-US" dirty="0" smtClean="0"/>
              <a:t>要</a:t>
            </a:r>
            <a:r>
              <a:rPr lang="zh-CN" altLang="en-US" dirty="0"/>
              <a:t>尽量压缩你的交货期跟提前天数，它可以</a:t>
            </a:r>
            <a:r>
              <a:rPr lang="zh-CN" altLang="en-US" dirty="0" smtClean="0"/>
              <a:t>降低供应</a:t>
            </a:r>
            <a:r>
              <a:rPr lang="zh-CN" altLang="en-US" dirty="0"/>
              <a:t>交期的不确定性，快是一个非常关键的点</a:t>
            </a:r>
            <a:r>
              <a:rPr lang="zh-CN" altLang="en-US" dirty="0" smtClean="0"/>
              <a:t>。还有</a:t>
            </a:r>
            <a:r>
              <a:rPr lang="zh-CN" altLang="en-US" dirty="0"/>
              <a:t>一个是稳，安全库存是来源于交期跟提前的不确定</a:t>
            </a:r>
            <a:r>
              <a:rPr lang="zh-CN" altLang="en-US" dirty="0" smtClean="0"/>
              <a:t>，标准差</a:t>
            </a:r>
            <a:r>
              <a:rPr lang="zh-CN" altLang="en-US" dirty="0"/>
              <a:t>越小，安全库存就越小，标准差要小就意味着供应商的交期要准。在快跟稳中要寻求平衡，在快的时候同时要求稳定，这样就把不确定性的标准差纳入到评估体系中。</a:t>
            </a:r>
            <a:endParaRPr lang="zh-CN" altLang="en-US" dirty="0"/>
          </a:p>
          <a:p>
            <a:pPr>
              <a:buFont typeface="Wingdings" panose="05000000000000000000" pitchFamily="2" charset="2"/>
              <a:buChar char="l"/>
            </a:pPr>
            <a:r>
              <a:rPr lang="zh-CN" altLang="en-US" dirty="0" smtClean="0"/>
              <a:t>细化</a:t>
            </a:r>
            <a:r>
              <a:rPr lang="zh-CN" altLang="en-US" dirty="0"/>
              <a:t>服务水平</a:t>
            </a:r>
            <a:endParaRPr lang="zh-CN" altLang="en-US" dirty="0"/>
          </a:p>
          <a:p>
            <a:r>
              <a:rPr lang="zh-CN" altLang="en-US" dirty="0" smtClean="0"/>
              <a:t>前面</a:t>
            </a:r>
            <a:r>
              <a:rPr lang="zh-CN" altLang="en-US" dirty="0"/>
              <a:t>安全库存公示有一个很重要的值，</a:t>
            </a:r>
            <a:r>
              <a:rPr lang="en-US" altLang="zh-CN" dirty="0"/>
              <a:t>Z</a:t>
            </a:r>
            <a:r>
              <a:rPr lang="zh-CN" altLang="en-US" dirty="0"/>
              <a:t>值是来源于对产品有多少的有货率或者是允许多少的缺货率，也不建议一刀切，不同的产品有不同的特点，可以按照资金占用量和资金贡献度进行分类。通过细化之后，能够进一步地把安全库存控制在非常好的水平。</a:t>
            </a:r>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3</a:t>
            </a:r>
            <a:r>
              <a:rPr lang="zh-CN" altLang="zh-CN" b="1" dirty="0"/>
              <a:t>：控制和优化跨境电商</a:t>
            </a:r>
            <a:r>
              <a:rPr lang="zh-CN" altLang="zh-CN" b="1" dirty="0" smtClean="0"/>
              <a:t>库存</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smtClean="0"/>
              <a:t>（三）执行实施</a:t>
            </a:r>
            <a:endParaRPr lang="en-US" altLang="zh-CN" dirty="0" smtClean="0"/>
          </a:p>
          <a:p>
            <a:r>
              <a:rPr lang="zh-CN" altLang="en-US" dirty="0"/>
              <a:t>给产品设定一个滞销的处理预案，主要关注产品的货值高低和产品生命周期的长短。高货值和长生命周期可以通过降价处理。对于高获值和短生命周期的产品，不建议备安全库存和备过多的安全准备，而且要销售能够提前预判市场准则，及时地进行降价是非常关键的</a:t>
            </a:r>
            <a:r>
              <a:rPr lang="zh-CN" altLang="en-US" dirty="0" smtClean="0"/>
              <a:t>。</a:t>
            </a:r>
            <a:endParaRPr lang="en-US" altLang="zh-CN" dirty="0" smtClean="0"/>
          </a:p>
          <a:p>
            <a:r>
              <a:rPr lang="en-US" altLang="zh-CN" dirty="0" smtClean="0"/>
              <a:t>1.</a:t>
            </a:r>
            <a:r>
              <a:rPr lang="zh-CN" altLang="en-US" dirty="0" smtClean="0"/>
              <a:t>低价处理</a:t>
            </a:r>
            <a:endParaRPr lang="en-US" altLang="zh-CN" dirty="0" smtClean="0"/>
          </a:p>
          <a:p>
            <a:r>
              <a:rPr lang="en-US" altLang="zh-CN" dirty="0" smtClean="0"/>
              <a:t>2.</a:t>
            </a:r>
            <a:r>
              <a:rPr lang="zh-CN" altLang="zh-CN" dirty="0"/>
              <a:t>参与平台促销或秒杀</a:t>
            </a:r>
            <a:r>
              <a:rPr lang="zh-CN" altLang="zh-CN" dirty="0" smtClean="0"/>
              <a:t>活动</a:t>
            </a:r>
            <a:endParaRPr lang="zh-CN" altLang="zh-CN" dirty="0"/>
          </a:p>
          <a:p>
            <a:r>
              <a:rPr lang="en-US" altLang="zh-CN" dirty="0" smtClean="0"/>
              <a:t>3.</a:t>
            </a:r>
            <a:r>
              <a:rPr lang="zh-CN" altLang="zh-CN" dirty="0"/>
              <a:t>在折扣网站或拍卖网站发布换季</a:t>
            </a:r>
            <a:r>
              <a:rPr lang="zh-CN" altLang="zh-CN" dirty="0" smtClean="0"/>
              <a:t>产品</a:t>
            </a:r>
            <a:endParaRPr lang="en-US" altLang="zh-CN" dirty="0" smtClean="0"/>
          </a:p>
          <a:p>
            <a:r>
              <a:rPr lang="en-US" altLang="zh-CN" dirty="0" smtClean="0"/>
              <a:t>4.</a:t>
            </a:r>
            <a:r>
              <a:rPr lang="zh-CN" altLang="en-US" dirty="0" smtClean="0"/>
              <a:t>多平台销售</a:t>
            </a:r>
            <a:endParaRPr lang="en-US" altLang="zh-CN" dirty="0" smtClean="0"/>
          </a:p>
          <a:p>
            <a:endParaRPr lang="en-US" altLang="zh-CN" dirty="0" smtClean="0"/>
          </a:p>
        </p:txBody>
      </p:sp>
      <p:sp>
        <p:nvSpPr>
          <p:cNvPr id="4" name="标题 1"/>
          <p:cNvSpPr>
            <a:spLocks noGrp="1"/>
          </p:cNvSpPr>
          <p:nvPr>
            <p:ph type="title"/>
          </p:nvPr>
        </p:nvSpPr>
        <p:spPr/>
        <p:txBody>
          <a:bodyPr/>
          <a:lstStyle/>
          <a:p>
            <a:r>
              <a:rPr lang="zh-CN" altLang="zh-CN" b="1" dirty="0"/>
              <a:t>任务</a:t>
            </a:r>
            <a:r>
              <a:rPr lang="en-US" altLang="zh-CN" b="1" dirty="0"/>
              <a:t>3</a:t>
            </a:r>
            <a:r>
              <a:rPr lang="zh-CN" altLang="zh-CN" b="1" dirty="0"/>
              <a:t>：控制和优化跨境电商</a:t>
            </a:r>
            <a:r>
              <a:rPr lang="zh-CN" altLang="zh-CN" b="1" dirty="0" smtClean="0"/>
              <a:t>库存</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20000"/>
          </a:bodyPr>
          <a:lstStyle/>
          <a:p>
            <a:r>
              <a:rPr lang="zh-CN" altLang="zh-CN" b="1" dirty="0"/>
              <a:t>三、库存成本控制的方法</a:t>
            </a:r>
            <a:endParaRPr lang="zh-CN" altLang="zh-CN" b="1" dirty="0"/>
          </a:p>
          <a:p>
            <a:r>
              <a:rPr lang="en-US" altLang="zh-CN" dirty="0"/>
              <a:t>1.</a:t>
            </a:r>
            <a:r>
              <a:rPr lang="zh-CN" altLang="zh-CN" dirty="0"/>
              <a:t>产品分级分类</a:t>
            </a:r>
            <a:endParaRPr lang="zh-CN" altLang="zh-CN" dirty="0"/>
          </a:p>
          <a:p>
            <a:r>
              <a:rPr lang="zh-CN" altLang="zh-CN" dirty="0"/>
              <a:t>跨境卖家对产品投入必须有侧重点，可以将产品分等级，比如说</a:t>
            </a:r>
            <a:r>
              <a:rPr lang="en-US" altLang="zh-CN" dirty="0"/>
              <a:t>A</a:t>
            </a:r>
            <a:r>
              <a:rPr lang="zh-CN" altLang="zh-CN" dirty="0"/>
              <a:t>类是销售频率低但利润回报高的产品；</a:t>
            </a:r>
            <a:r>
              <a:rPr lang="en-US" altLang="zh-CN" dirty="0"/>
              <a:t>B</a:t>
            </a:r>
            <a:r>
              <a:rPr lang="zh-CN" altLang="zh-CN" dirty="0"/>
              <a:t>类是销售频率高但利润回报低的产品……根据产品的表现，归入不同的等级，让产品投入或放弃更有指向性。</a:t>
            </a:r>
            <a:endParaRPr lang="zh-CN" altLang="zh-CN" dirty="0"/>
          </a:p>
          <a:p>
            <a:r>
              <a:rPr lang="en-US" altLang="zh-CN" dirty="0"/>
              <a:t>2.</a:t>
            </a:r>
            <a:r>
              <a:rPr lang="zh-CN" altLang="zh-CN" dirty="0"/>
              <a:t>改变补货思维</a:t>
            </a:r>
            <a:endParaRPr lang="zh-CN" altLang="zh-CN" dirty="0"/>
          </a:p>
          <a:p>
            <a:r>
              <a:rPr lang="zh-CN" altLang="zh-CN" dirty="0"/>
              <a:t>跨境卖家补货不能只看销量，还要看利润回报占比、回报周期等。比如，某些产品的单价高，虽然销量不多，但是利润周转快且高；而有些产品虽然销量不错，但他的利润回流较慢且低。于此，卖家可以加大第一类产品的资金投入，适当投入第二类，在保障销量的同时，又能加快资金周转。</a:t>
            </a:r>
            <a:endParaRPr lang="zh-CN" altLang="zh-CN" dirty="0"/>
          </a:p>
          <a:p>
            <a:r>
              <a:rPr lang="en-US" altLang="zh-CN" dirty="0"/>
              <a:t>3.</a:t>
            </a:r>
            <a:r>
              <a:rPr lang="zh-CN" altLang="zh-CN" dirty="0"/>
              <a:t>优化监测数据</a:t>
            </a:r>
            <a:endParaRPr lang="zh-CN" altLang="zh-CN" dirty="0"/>
          </a:p>
          <a:p>
            <a:r>
              <a:rPr lang="zh-CN" altLang="zh-CN" dirty="0"/>
              <a:t>跨境卖家得清晰掌握产品库存、销量、总体资金分布、回报占比的情况，比如说某个产品投入了</a:t>
            </a:r>
            <a:r>
              <a:rPr lang="en-US" altLang="zh-CN" dirty="0"/>
              <a:t>100</a:t>
            </a:r>
            <a:r>
              <a:rPr lang="zh-CN" altLang="zh-CN" dirty="0"/>
              <a:t>万，那将需要多少天才能赚回这成本，利润又能赚多少</a:t>
            </a:r>
            <a:r>
              <a:rPr lang="zh-CN" altLang="zh-CN" dirty="0" smtClean="0"/>
              <a:t>。</a:t>
            </a:r>
            <a:r>
              <a:rPr lang="zh-CN" altLang="zh-CN" dirty="0"/>
              <a:t>这些数据将为备货天数、备货成本、资金回报情况等提供决策依据，提前降低滞销或缺货</a:t>
            </a:r>
            <a:r>
              <a:rPr lang="zh-CN" altLang="zh-CN" dirty="0" smtClean="0"/>
              <a:t>风险</a:t>
            </a:r>
            <a:r>
              <a:rPr lang="zh-CN" altLang="en-US" dirty="0" smtClean="0"/>
              <a:t>。</a:t>
            </a:r>
            <a:r>
              <a:rPr lang="zh-CN" altLang="zh-CN" dirty="0"/>
              <a:t>需要</a:t>
            </a:r>
            <a:r>
              <a:rPr lang="en-US" altLang="zh-CN" dirty="0"/>
              <a:t>ERP</a:t>
            </a:r>
            <a:r>
              <a:rPr lang="zh-CN" altLang="zh-CN" dirty="0"/>
              <a:t>来进行辅助</a:t>
            </a:r>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3</a:t>
            </a:r>
            <a:r>
              <a:rPr lang="zh-CN" altLang="zh-CN" b="1" dirty="0"/>
              <a:t>：控制和优化跨境电商</a:t>
            </a:r>
            <a:r>
              <a:rPr lang="zh-CN" altLang="zh-CN" b="1" dirty="0" smtClean="0"/>
              <a:t>库存</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3</a:t>
            </a:r>
            <a:r>
              <a:rPr lang="zh-CN" altLang="zh-CN" b="1" dirty="0"/>
              <a:t>：控制和优化跨境电商</a:t>
            </a:r>
            <a:r>
              <a:rPr lang="zh-CN" altLang="zh-CN" b="1" dirty="0" smtClean="0"/>
              <a:t>库存</a:t>
            </a:r>
            <a:endParaRPr lang="zh-CN" altLang="en-US" dirty="0"/>
          </a:p>
        </p:txBody>
      </p:sp>
      <p:sp>
        <p:nvSpPr>
          <p:cNvPr id="3" name="内容占位符 2"/>
          <p:cNvSpPr>
            <a:spLocks noGrp="1"/>
          </p:cNvSpPr>
          <p:nvPr>
            <p:ph idx="1"/>
          </p:nvPr>
        </p:nvSpPr>
        <p:spPr>
          <a:xfrm>
            <a:off x="1097280" y="1845734"/>
            <a:ext cx="10279966" cy="4546274"/>
          </a:xfrm>
        </p:spPr>
        <p:txBody>
          <a:bodyPr>
            <a:normAutofit fontScale="92500" lnSpcReduction="20000"/>
          </a:bodyPr>
          <a:lstStyle/>
          <a:p>
            <a:r>
              <a:rPr lang="zh-CN" altLang="zh-CN" b="1" dirty="0"/>
              <a:t>四、跨境电商库存管理的</a:t>
            </a:r>
            <a:r>
              <a:rPr lang="en-US" altLang="zh-CN" b="1" dirty="0"/>
              <a:t>KPI</a:t>
            </a:r>
            <a:endParaRPr lang="zh-CN" altLang="zh-CN" b="1" dirty="0"/>
          </a:p>
          <a:p>
            <a:r>
              <a:rPr lang="en-US" altLang="zh-CN" dirty="0"/>
              <a:t>1.SKU</a:t>
            </a:r>
            <a:r>
              <a:rPr lang="zh-CN" altLang="zh-CN" dirty="0"/>
              <a:t>库存种类差异率</a:t>
            </a:r>
            <a:r>
              <a:rPr lang="zh-CN" altLang="zh-CN" dirty="0" smtClean="0"/>
              <a:t>。</a:t>
            </a:r>
            <a:r>
              <a:rPr lang="zh-CN" altLang="zh-CN" dirty="0"/>
              <a:t>统计公式</a:t>
            </a:r>
            <a:r>
              <a:rPr lang="en-US" altLang="zh-CN" dirty="0"/>
              <a:t>=</a:t>
            </a:r>
            <a:r>
              <a:rPr lang="zh-CN" altLang="zh-CN" dirty="0"/>
              <a:t>（</a:t>
            </a:r>
            <a:r>
              <a:rPr lang="en-US" altLang="zh-CN" dirty="0"/>
              <a:t>1-</a:t>
            </a:r>
            <a:r>
              <a:rPr lang="zh-CN" altLang="zh-CN" dirty="0"/>
              <a:t>抽盘</a:t>
            </a:r>
            <a:r>
              <a:rPr lang="en-US" altLang="zh-CN" dirty="0"/>
              <a:t>SKU</a:t>
            </a:r>
            <a:r>
              <a:rPr lang="zh-CN" altLang="zh-CN" dirty="0"/>
              <a:t>在库种类数</a:t>
            </a:r>
            <a:r>
              <a:rPr lang="en-US" altLang="zh-CN" dirty="0"/>
              <a:t>/</a:t>
            </a:r>
            <a:r>
              <a:rPr lang="zh-CN" altLang="zh-CN" dirty="0"/>
              <a:t>抽盘</a:t>
            </a:r>
            <a:r>
              <a:rPr lang="en-US" altLang="zh-CN" dirty="0"/>
              <a:t>SKU</a:t>
            </a:r>
            <a:r>
              <a:rPr lang="zh-CN" altLang="zh-CN" dirty="0"/>
              <a:t>种类数）</a:t>
            </a:r>
            <a:r>
              <a:rPr lang="en-US" altLang="zh-CN" dirty="0"/>
              <a:t>*100%</a:t>
            </a:r>
            <a:r>
              <a:rPr lang="zh-CN" altLang="zh-CN" dirty="0"/>
              <a:t>，该指标考核的重点在于抽盘的</a:t>
            </a:r>
            <a:r>
              <a:rPr lang="en-US" altLang="zh-CN" dirty="0"/>
              <a:t>SKU</a:t>
            </a:r>
            <a:r>
              <a:rPr lang="zh-CN" altLang="zh-CN" dirty="0"/>
              <a:t>在</a:t>
            </a:r>
            <a:r>
              <a:rPr lang="en-US" altLang="zh-CN" dirty="0"/>
              <a:t>ERP</a:t>
            </a:r>
            <a:r>
              <a:rPr lang="zh-CN" altLang="zh-CN" dirty="0"/>
              <a:t>系统匹配的库位里是否有货，是否能够满足销售订单发货需求</a:t>
            </a:r>
            <a:r>
              <a:rPr lang="zh-CN" altLang="zh-CN" dirty="0" smtClean="0"/>
              <a:t>。</a:t>
            </a:r>
            <a:r>
              <a:rPr lang="zh-CN" altLang="zh-CN" dirty="0"/>
              <a:t>一般的考核值是</a:t>
            </a:r>
            <a:r>
              <a:rPr lang="en-US" altLang="zh-CN" dirty="0"/>
              <a:t>0.1%</a:t>
            </a:r>
            <a:r>
              <a:rPr lang="zh-CN" altLang="zh-CN" dirty="0"/>
              <a:t>。</a:t>
            </a:r>
            <a:endParaRPr lang="zh-CN" altLang="zh-CN" dirty="0"/>
          </a:p>
          <a:p>
            <a:r>
              <a:rPr lang="en-US" altLang="zh-CN" dirty="0"/>
              <a:t>2.SKU</a:t>
            </a:r>
            <a:r>
              <a:rPr lang="zh-CN" altLang="zh-CN" dirty="0"/>
              <a:t>库存金额差异率。统计公式</a:t>
            </a:r>
            <a:r>
              <a:rPr lang="en-US" altLang="zh-CN" dirty="0"/>
              <a:t>=</a:t>
            </a:r>
            <a:r>
              <a:rPr lang="zh-CN" altLang="zh-CN" dirty="0"/>
              <a:t>（盘盈金额</a:t>
            </a:r>
            <a:r>
              <a:rPr lang="en-US" altLang="zh-CN" dirty="0"/>
              <a:t>+</a:t>
            </a:r>
            <a:r>
              <a:rPr lang="zh-CN" altLang="zh-CN" dirty="0"/>
              <a:t>盘亏金额）</a:t>
            </a:r>
            <a:r>
              <a:rPr lang="en-US" altLang="zh-CN" dirty="0"/>
              <a:t>/</a:t>
            </a:r>
            <a:r>
              <a:rPr lang="zh-CN" altLang="zh-CN" dirty="0"/>
              <a:t>盘点库存总金额</a:t>
            </a:r>
            <a:r>
              <a:rPr lang="en-US" altLang="zh-CN" dirty="0"/>
              <a:t>*100%</a:t>
            </a:r>
            <a:r>
              <a:rPr lang="zh-CN" altLang="zh-CN" dirty="0" smtClean="0"/>
              <a:t>。这里</a:t>
            </a:r>
            <a:r>
              <a:rPr lang="zh-CN" altLang="zh-CN" dirty="0"/>
              <a:t>盘盈金额及盘亏金额均是取其绝对值。一般的考核值是</a:t>
            </a:r>
            <a:r>
              <a:rPr lang="en-US" altLang="zh-CN" dirty="0"/>
              <a:t>1%</a:t>
            </a:r>
            <a:r>
              <a:rPr lang="zh-CN" altLang="zh-CN" dirty="0" smtClean="0"/>
              <a:t>。</a:t>
            </a:r>
            <a:endParaRPr lang="en-US" altLang="zh-CN" dirty="0" smtClean="0"/>
          </a:p>
          <a:p>
            <a:r>
              <a:rPr lang="en-US" altLang="zh-CN" dirty="0"/>
              <a:t>3.</a:t>
            </a:r>
            <a:r>
              <a:rPr lang="zh-CN" altLang="zh-CN" dirty="0"/>
              <a:t>年度库存损耗率。统计公式</a:t>
            </a:r>
            <a:r>
              <a:rPr lang="en-US" altLang="zh-CN" dirty="0"/>
              <a:t>=</a:t>
            </a:r>
            <a:r>
              <a:rPr lang="zh-CN" altLang="zh-CN" dirty="0"/>
              <a:t>报损报废库存金额</a:t>
            </a:r>
            <a:r>
              <a:rPr lang="en-US" altLang="zh-CN" dirty="0"/>
              <a:t>/</a:t>
            </a:r>
            <a:r>
              <a:rPr lang="zh-CN" altLang="zh-CN" dirty="0"/>
              <a:t>总库存金额，通常仓库年度库存损耗率在</a:t>
            </a:r>
            <a:r>
              <a:rPr lang="en-US" altLang="zh-CN" dirty="0"/>
              <a:t>0.3%</a:t>
            </a:r>
            <a:r>
              <a:rPr lang="zh-CN" altLang="zh-CN" dirty="0"/>
              <a:t>，均摊到每个月是</a:t>
            </a:r>
            <a:r>
              <a:rPr lang="en-US" altLang="zh-CN" dirty="0"/>
              <a:t>0.025%</a:t>
            </a:r>
            <a:r>
              <a:rPr lang="zh-CN" altLang="zh-CN" dirty="0"/>
              <a:t>，即</a:t>
            </a:r>
            <a:r>
              <a:rPr lang="en-US" altLang="zh-CN" dirty="0"/>
              <a:t>2000</a:t>
            </a:r>
            <a:r>
              <a:rPr lang="zh-CN" altLang="zh-CN" dirty="0"/>
              <a:t>万的库存每个月允许的库存损耗在</a:t>
            </a:r>
            <a:r>
              <a:rPr lang="en-US" altLang="zh-CN" dirty="0"/>
              <a:t>0.5</a:t>
            </a:r>
            <a:r>
              <a:rPr lang="zh-CN" altLang="zh-CN" dirty="0"/>
              <a:t>万以内，包括且不仅限于库内转运损耗。</a:t>
            </a:r>
            <a:endParaRPr lang="zh-CN" altLang="zh-CN" dirty="0"/>
          </a:p>
          <a:p>
            <a:r>
              <a:rPr lang="en-US" altLang="zh-CN" dirty="0"/>
              <a:t>4</a:t>
            </a:r>
            <a:r>
              <a:rPr lang="zh-CN" altLang="zh-CN" dirty="0"/>
              <a:t>．滞销</a:t>
            </a:r>
            <a:r>
              <a:rPr lang="en-US" altLang="zh-CN" dirty="0"/>
              <a:t>SKU</a:t>
            </a:r>
            <a:r>
              <a:rPr lang="zh-CN" altLang="zh-CN" dirty="0"/>
              <a:t>数量占比。统计公式</a:t>
            </a:r>
            <a:r>
              <a:rPr lang="en-US" altLang="zh-CN" dirty="0"/>
              <a:t>=</a:t>
            </a:r>
            <a:r>
              <a:rPr lang="zh-CN" altLang="zh-CN" dirty="0"/>
              <a:t>月净存量</a:t>
            </a:r>
            <a:r>
              <a:rPr lang="en-US" altLang="zh-CN" dirty="0"/>
              <a:t>SKU</a:t>
            </a:r>
            <a:r>
              <a:rPr lang="zh-CN" altLang="zh-CN" dirty="0"/>
              <a:t>总数</a:t>
            </a:r>
            <a:r>
              <a:rPr lang="en-US" altLang="zh-CN" dirty="0"/>
              <a:t>/</a:t>
            </a:r>
            <a:r>
              <a:rPr lang="zh-CN" altLang="zh-CN" dirty="0"/>
              <a:t>月入库</a:t>
            </a:r>
            <a:r>
              <a:rPr lang="en-US" altLang="zh-CN" dirty="0"/>
              <a:t>SKU</a:t>
            </a:r>
            <a:r>
              <a:rPr lang="zh-CN" altLang="zh-CN" dirty="0"/>
              <a:t>总数</a:t>
            </a:r>
            <a:r>
              <a:rPr lang="en-US" altLang="zh-CN" dirty="0"/>
              <a:t>*100%</a:t>
            </a:r>
            <a:endParaRPr lang="zh-CN" altLang="zh-CN" dirty="0"/>
          </a:p>
          <a:p>
            <a:r>
              <a:rPr lang="zh-CN" altLang="zh-CN" dirty="0" smtClean="0"/>
              <a:t>呆滞</a:t>
            </a:r>
            <a:r>
              <a:rPr lang="zh-CN" altLang="zh-CN" dirty="0"/>
              <a:t>库存金额庞大意味着企业经营现金流风险</a:t>
            </a:r>
            <a:r>
              <a:rPr lang="zh-CN" altLang="zh-CN" dirty="0" smtClean="0"/>
              <a:t>。每月</a:t>
            </a:r>
            <a:r>
              <a:rPr lang="zh-CN" altLang="zh-CN" dirty="0"/>
              <a:t>滞销</a:t>
            </a:r>
            <a:r>
              <a:rPr lang="en-US" altLang="zh-CN" dirty="0"/>
              <a:t>SKU</a:t>
            </a:r>
            <a:r>
              <a:rPr lang="zh-CN" altLang="zh-CN" dirty="0"/>
              <a:t>数量占比不应超过</a:t>
            </a:r>
            <a:r>
              <a:rPr lang="en-US" altLang="zh-CN" dirty="0"/>
              <a:t>5%</a:t>
            </a:r>
            <a:r>
              <a:rPr lang="zh-CN" altLang="zh-CN" dirty="0" smtClean="0"/>
              <a:t>。</a:t>
            </a:r>
            <a:endParaRPr lang="en-US" altLang="zh-CN" dirty="0" smtClean="0"/>
          </a:p>
          <a:p>
            <a:r>
              <a:rPr lang="en-US" altLang="zh-CN" dirty="0"/>
              <a:t>5.</a:t>
            </a:r>
            <a:r>
              <a:rPr lang="zh-CN" altLang="zh-CN" dirty="0"/>
              <a:t>退件包裹数量占比。统计公式</a:t>
            </a:r>
            <a:r>
              <a:rPr lang="en-US" altLang="zh-CN" dirty="0"/>
              <a:t>=</a:t>
            </a:r>
            <a:r>
              <a:rPr lang="zh-CN" altLang="zh-CN" dirty="0"/>
              <a:t>退件包裹数量</a:t>
            </a:r>
            <a:r>
              <a:rPr lang="en-US" altLang="zh-CN" dirty="0"/>
              <a:t>/</a:t>
            </a:r>
            <a:r>
              <a:rPr lang="zh-CN" altLang="zh-CN" dirty="0"/>
              <a:t>发货包裹数量</a:t>
            </a:r>
            <a:r>
              <a:rPr lang="en-US" altLang="zh-CN" dirty="0"/>
              <a:t>*100%</a:t>
            </a:r>
            <a:r>
              <a:rPr lang="zh-CN" altLang="zh-CN" dirty="0"/>
              <a:t>，退件包裹包括库内退件、国内退件及海外退件。考核指标</a:t>
            </a:r>
            <a:r>
              <a:rPr lang="en-US" altLang="zh-CN" dirty="0" smtClean="0"/>
              <a:t>2%</a:t>
            </a:r>
            <a:r>
              <a:rPr lang="zh-CN" altLang="en-US" dirty="0" smtClean="0"/>
              <a:t>。</a:t>
            </a:r>
            <a:endParaRPr lang="en-US" altLang="zh-CN" dirty="0" smtClean="0"/>
          </a:p>
          <a:p>
            <a:r>
              <a:rPr lang="en-US" altLang="zh-CN" dirty="0" smtClean="0"/>
              <a:t>6</a:t>
            </a:r>
            <a:r>
              <a:rPr lang="en-US" altLang="zh-CN" dirty="0"/>
              <a:t>.</a:t>
            </a:r>
            <a:r>
              <a:rPr lang="zh-CN" altLang="zh-CN" dirty="0"/>
              <a:t>滞销</a:t>
            </a:r>
            <a:r>
              <a:rPr lang="en-US" altLang="zh-CN" dirty="0"/>
              <a:t>SKU</a:t>
            </a:r>
            <a:r>
              <a:rPr lang="zh-CN" altLang="zh-CN" dirty="0"/>
              <a:t>金额占比。统计公式</a:t>
            </a:r>
            <a:r>
              <a:rPr lang="en-US" altLang="zh-CN" dirty="0"/>
              <a:t>=</a:t>
            </a:r>
            <a:r>
              <a:rPr lang="zh-CN" altLang="zh-CN" dirty="0"/>
              <a:t>库龄大于</a:t>
            </a:r>
            <a:r>
              <a:rPr lang="en-US" altLang="zh-CN" dirty="0"/>
              <a:t>90</a:t>
            </a:r>
            <a:r>
              <a:rPr lang="zh-CN" altLang="zh-CN" dirty="0"/>
              <a:t>天的</a:t>
            </a:r>
            <a:r>
              <a:rPr lang="en-US" altLang="zh-CN" dirty="0"/>
              <a:t>SKU</a:t>
            </a:r>
            <a:r>
              <a:rPr lang="zh-CN" altLang="zh-CN" dirty="0"/>
              <a:t>货值总金额</a:t>
            </a:r>
            <a:r>
              <a:rPr lang="en-US" altLang="zh-CN" dirty="0"/>
              <a:t>/</a:t>
            </a:r>
            <a:r>
              <a:rPr lang="zh-CN" altLang="zh-CN" dirty="0"/>
              <a:t>库存货值总金额</a:t>
            </a:r>
            <a:r>
              <a:rPr lang="en-US" altLang="zh-CN" dirty="0"/>
              <a:t>*100%</a:t>
            </a:r>
            <a:r>
              <a:rPr lang="zh-CN" altLang="zh-CN" dirty="0"/>
              <a:t>。考核指标</a:t>
            </a:r>
            <a:r>
              <a:rPr lang="en-US" altLang="zh-CN" dirty="0"/>
              <a:t>30%</a:t>
            </a:r>
            <a:r>
              <a:rPr lang="zh-CN" altLang="zh-CN" dirty="0"/>
              <a:t>。滞销</a:t>
            </a:r>
            <a:r>
              <a:rPr lang="en-US" altLang="zh-CN" dirty="0"/>
              <a:t>SKU</a:t>
            </a:r>
            <a:r>
              <a:rPr lang="zh-CN" altLang="zh-CN" dirty="0"/>
              <a:t>金额占比越大，意味着流动资金被占用的越多</a:t>
            </a:r>
            <a:endParaRPr lang="zh-CN" altLang="zh-CN" dirty="0"/>
          </a:p>
          <a:p>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【拓展阅读】大国工匠精神 挺起民族脊梁</a:t>
            </a:r>
            <a:endParaRPr lang="zh-CN" altLang="zh-CN" b="1" dirty="0"/>
          </a:p>
        </p:txBody>
      </p:sp>
      <p:sp>
        <p:nvSpPr>
          <p:cNvPr id="3" name="内容占位符 2"/>
          <p:cNvSpPr>
            <a:spLocks noGrp="1"/>
          </p:cNvSpPr>
          <p:nvPr>
            <p:ph idx="1"/>
          </p:nvPr>
        </p:nvSpPr>
        <p:spPr/>
        <p:txBody>
          <a:bodyPr/>
          <a:lstStyle/>
          <a:p>
            <a:r>
              <a:rPr lang="zh-CN" altLang="en-US" dirty="0" smtClean="0"/>
              <a:t>思考：我国智能化库存管理的水平如何？管理方法的进步对跨境电商物流和跨境电商的意义？</a:t>
            </a:r>
            <a:endParaRPr lang="en-US" altLang="zh-CN" dirty="0" smtClean="0"/>
          </a:p>
          <a:p>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【实训任务】安全库存的设置</a:t>
            </a:r>
            <a:endParaRPr lang="zh-CN" altLang="zh-CN" b="1" dirty="0"/>
          </a:p>
        </p:txBody>
      </p:sp>
      <p:sp>
        <p:nvSpPr>
          <p:cNvPr id="3" name="内容占位符 2"/>
          <p:cNvSpPr>
            <a:spLocks noGrp="1"/>
          </p:cNvSpPr>
          <p:nvPr>
            <p:ph idx="1"/>
          </p:nvPr>
        </p:nvSpPr>
        <p:spPr/>
        <p:txBody>
          <a:bodyPr/>
          <a:lstStyle/>
          <a:p>
            <a:r>
              <a:rPr lang="zh-CN" altLang="zh-CN" dirty="0"/>
              <a:t>某企业有</a:t>
            </a:r>
            <a:r>
              <a:rPr lang="en-US" altLang="zh-CN" dirty="0"/>
              <a:t>10</a:t>
            </a:r>
            <a:r>
              <a:rPr lang="zh-CN" altLang="zh-CN" dirty="0"/>
              <a:t>款产品在亚马逊平台销售，其中</a:t>
            </a:r>
            <a:r>
              <a:rPr lang="en-US" altLang="zh-CN" dirty="0"/>
              <a:t>ABC</a:t>
            </a:r>
            <a:r>
              <a:rPr lang="zh-CN" altLang="zh-CN" dirty="0"/>
              <a:t>三款是主打产品，占销量的</a:t>
            </a:r>
            <a:r>
              <a:rPr lang="en-US" altLang="zh-CN" dirty="0"/>
              <a:t>80%</a:t>
            </a:r>
            <a:r>
              <a:rPr lang="zh-CN" altLang="zh-CN" dirty="0"/>
              <a:t>，其他产品占销量的</a:t>
            </a:r>
            <a:r>
              <a:rPr lang="en-US" altLang="zh-CN" dirty="0"/>
              <a:t>20%</a:t>
            </a:r>
            <a:r>
              <a:rPr lang="zh-CN" altLang="zh-CN" dirty="0"/>
              <a:t>。日常</a:t>
            </a:r>
            <a:r>
              <a:rPr lang="en-US" altLang="zh-CN" dirty="0"/>
              <a:t>ABC</a:t>
            </a:r>
            <a:r>
              <a:rPr lang="zh-CN" altLang="zh-CN" dirty="0"/>
              <a:t>三款的合计日均销量是</a:t>
            </a:r>
            <a:r>
              <a:rPr lang="en-US" altLang="zh-CN" dirty="0"/>
              <a:t>800</a:t>
            </a:r>
            <a:r>
              <a:rPr lang="zh-CN" altLang="zh-CN" dirty="0"/>
              <a:t>单，其他产品合计的日均销量是</a:t>
            </a:r>
            <a:r>
              <a:rPr lang="en-US" altLang="zh-CN" dirty="0"/>
              <a:t>200</a:t>
            </a:r>
            <a:r>
              <a:rPr lang="zh-CN" altLang="zh-CN" dirty="0"/>
              <a:t>单，全年基本保持正常销量，并非季节性产品。新增加的产品是</a:t>
            </a:r>
            <a:r>
              <a:rPr lang="en-US" altLang="zh-CN" dirty="0"/>
              <a:t>2</a:t>
            </a:r>
            <a:r>
              <a:rPr lang="zh-CN" altLang="zh-CN" dirty="0"/>
              <a:t>款，这两款的销量月均的递增情况是第一个月每日</a:t>
            </a:r>
            <a:r>
              <a:rPr lang="en-US" altLang="zh-CN" dirty="0"/>
              <a:t>10</a:t>
            </a:r>
            <a:r>
              <a:rPr lang="zh-CN" altLang="zh-CN" dirty="0"/>
              <a:t>单，第二个月每日</a:t>
            </a:r>
            <a:r>
              <a:rPr lang="en-US" altLang="zh-CN" dirty="0"/>
              <a:t>30</a:t>
            </a:r>
            <a:r>
              <a:rPr lang="zh-CN" altLang="zh-CN" dirty="0"/>
              <a:t>单，未来一个月销量会增加到</a:t>
            </a:r>
            <a:r>
              <a:rPr lang="en-US" altLang="zh-CN" dirty="0"/>
              <a:t>50-100</a:t>
            </a:r>
            <a:r>
              <a:rPr lang="zh-CN" altLang="zh-CN" dirty="0"/>
              <a:t>单，之后还存在不确定性。主打款每月的活动大约是</a:t>
            </a:r>
            <a:r>
              <a:rPr lang="en-US" altLang="zh-CN" dirty="0"/>
              <a:t>4</a:t>
            </a:r>
            <a:r>
              <a:rPr lang="zh-CN" altLang="zh-CN" dirty="0"/>
              <a:t>次，活动销量是日常销量的</a:t>
            </a:r>
            <a:r>
              <a:rPr lang="en-US" altLang="zh-CN" dirty="0"/>
              <a:t>2</a:t>
            </a:r>
            <a:r>
              <a:rPr lang="zh-CN" altLang="zh-CN" dirty="0"/>
              <a:t>倍左右，黑五和会员日七天促销的日均销量是日常销量的</a:t>
            </a:r>
            <a:r>
              <a:rPr lang="en-US" altLang="zh-CN" dirty="0"/>
              <a:t>4</a:t>
            </a:r>
            <a:r>
              <a:rPr lang="zh-CN" altLang="zh-CN" dirty="0"/>
              <a:t>倍左右，年中大促的活动大约是日常销量的</a:t>
            </a:r>
            <a:r>
              <a:rPr lang="en-US" altLang="zh-CN" dirty="0"/>
              <a:t>2</a:t>
            </a:r>
            <a:r>
              <a:rPr lang="zh-CN" altLang="zh-CN" dirty="0"/>
              <a:t>倍左右。请你安排全年的库存计划，如果供应商交货期为</a:t>
            </a:r>
            <a:r>
              <a:rPr lang="en-US" altLang="zh-CN" dirty="0"/>
              <a:t>1</a:t>
            </a:r>
            <a:r>
              <a:rPr lang="zh-CN" altLang="zh-CN" dirty="0"/>
              <a:t>个月，发货周期为一个月，请设置安全库存。</a:t>
            </a:r>
            <a:endParaRPr lang="zh-CN" altLang="zh-CN" dirty="0"/>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t>【案例导入】深圳跨境电商大卖易佰网络的库存管理</a:t>
            </a:r>
            <a:r>
              <a:rPr lang="zh-CN" altLang="zh-CN" b="1" dirty="0" smtClean="0"/>
              <a:t>案例</a:t>
            </a:r>
            <a:endParaRPr lang="zh-CN" altLang="en-US" dirty="0"/>
          </a:p>
        </p:txBody>
      </p:sp>
      <p:sp>
        <p:nvSpPr>
          <p:cNvPr id="3" name="内容占位符 2"/>
          <p:cNvSpPr>
            <a:spLocks noGrp="1"/>
          </p:cNvSpPr>
          <p:nvPr>
            <p:ph idx="1"/>
          </p:nvPr>
        </p:nvSpPr>
        <p:spPr/>
        <p:txBody>
          <a:bodyPr/>
          <a:lstStyle/>
          <a:p>
            <a:r>
              <a:rPr lang="zh-CN" altLang="zh-CN" dirty="0"/>
              <a:t>思考：库存管理在易佰网络利润增长中的作用有哪些？</a:t>
            </a:r>
            <a:endParaRPr lang="zh-CN" altLang="zh-CN" dirty="0"/>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1:</a:t>
            </a:r>
            <a:r>
              <a:rPr lang="zh-CN" altLang="zh-CN" b="1" dirty="0"/>
              <a:t>认识跨境电商</a:t>
            </a:r>
            <a:r>
              <a:rPr lang="zh-CN" altLang="zh-CN" b="1" dirty="0" smtClean="0"/>
              <a:t>库存</a:t>
            </a:r>
            <a:endParaRPr lang="zh-CN" altLang="en-US" dirty="0"/>
          </a:p>
        </p:txBody>
      </p:sp>
      <p:sp>
        <p:nvSpPr>
          <p:cNvPr id="3" name="内容占位符 2"/>
          <p:cNvSpPr>
            <a:spLocks noGrp="1"/>
          </p:cNvSpPr>
          <p:nvPr>
            <p:ph idx="1"/>
          </p:nvPr>
        </p:nvSpPr>
        <p:spPr>
          <a:xfrm>
            <a:off x="1097279" y="1845733"/>
            <a:ext cx="10367889" cy="4247335"/>
          </a:xfrm>
        </p:spPr>
        <p:txBody>
          <a:bodyPr>
            <a:normAutofit fontScale="92500" lnSpcReduction="20000"/>
          </a:bodyPr>
          <a:lstStyle/>
          <a:p>
            <a:r>
              <a:rPr lang="zh-CN" altLang="zh-CN" b="1" dirty="0"/>
              <a:t>一、跨境电商库存的基本概念</a:t>
            </a:r>
            <a:endParaRPr lang="zh-CN" altLang="zh-CN" b="1" dirty="0"/>
          </a:p>
          <a:p>
            <a:r>
              <a:rPr lang="zh-CN" altLang="zh-CN" dirty="0" smtClean="0"/>
              <a:t>跨</a:t>
            </a:r>
            <a:r>
              <a:rPr lang="zh-CN" altLang="zh-CN" dirty="0"/>
              <a:t>境电商库存是指跨境电商企业在运营过程中的国歌仓库点堆积的原材料、产成品和其他物资。跨境电商中的库存和一般供应链中的库存一样，分布在各个环节。</a:t>
            </a:r>
            <a:endParaRPr lang="zh-CN" altLang="zh-CN" dirty="0"/>
          </a:p>
          <a:p>
            <a:r>
              <a:rPr lang="zh-CN" altLang="zh-CN" b="1" dirty="0"/>
              <a:t>二、跨境电商库存的分类</a:t>
            </a:r>
            <a:endParaRPr lang="zh-CN" altLang="zh-CN" b="1" dirty="0"/>
          </a:p>
          <a:p>
            <a:r>
              <a:rPr lang="zh-CN" altLang="zh-CN" dirty="0"/>
              <a:t>跨境电商库存的分类与传统库存的分类基本相同，按照不同的分类标准，跨境电商的库存可分为以下几种。</a:t>
            </a:r>
            <a:endParaRPr lang="zh-CN" altLang="zh-CN" dirty="0"/>
          </a:p>
          <a:p>
            <a:r>
              <a:rPr lang="en-US" altLang="zh-CN" dirty="0"/>
              <a:t>1.</a:t>
            </a:r>
            <a:r>
              <a:rPr lang="zh-CN" altLang="zh-CN" dirty="0"/>
              <a:t>按生产过程分类</a:t>
            </a:r>
            <a:endParaRPr lang="zh-CN" altLang="zh-CN" dirty="0"/>
          </a:p>
          <a:p>
            <a:r>
              <a:rPr lang="zh-CN" altLang="zh-CN" dirty="0"/>
              <a:t>跨境电商库存可分为原材料库存、在制品库存和产成品库存。</a:t>
            </a:r>
            <a:endParaRPr lang="zh-CN" altLang="zh-CN" dirty="0"/>
          </a:p>
          <a:p>
            <a:r>
              <a:rPr lang="en-US" altLang="zh-CN" dirty="0"/>
              <a:t>2.</a:t>
            </a:r>
            <a:r>
              <a:rPr lang="zh-CN" altLang="zh-CN" dirty="0"/>
              <a:t>按库存所处状态分类</a:t>
            </a:r>
            <a:endParaRPr lang="zh-CN" altLang="zh-CN" dirty="0"/>
          </a:p>
          <a:p>
            <a:r>
              <a:rPr lang="zh-CN" altLang="zh-CN" dirty="0"/>
              <a:t>按库存所处状态分类，跨境电商可分为在库库存和在途库存。</a:t>
            </a:r>
            <a:endParaRPr lang="zh-CN" altLang="zh-CN" dirty="0"/>
          </a:p>
          <a:p>
            <a:r>
              <a:rPr lang="en-US" altLang="zh-CN" dirty="0"/>
              <a:t>3.</a:t>
            </a:r>
            <a:r>
              <a:rPr lang="zh-CN" altLang="zh-CN" dirty="0"/>
              <a:t>按存货目的分类</a:t>
            </a:r>
            <a:endParaRPr lang="zh-CN" altLang="zh-CN" dirty="0"/>
          </a:p>
          <a:p>
            <a:r>
              <a:rPr lang="zh-CN" altLang="zh-CN" dirty="0"/>
              <a:t>按存货目的分类，跨境电商可分为经常库存、安全库存、促销库存、投机性库存和季节性库存。</a:t>
            </a:r>
            <a:endParaRPr lang="zh-CN" altLang="zh-CN" dirty="0"/>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t>任务</a:t>
            </a:r>
            <a:r>
              <a:rPr lang="en-US" altLang="zh-CN" b="1" dirty="0"/>
              <a:t>2: </a:t>
            </a:r>
            <a:r>
              <a:rPr lang="zh-CN" altLang="zh-CN" b="1" dirty="0"/>
              <a:t>了解跨境电商的库存管理的</a:t>
            </a:r>
            <a:r>
              <a:rPr lang="zh-CN" altLang="zh-CN" b="1" dirty="0" smtClean="0"/>
              <a:t>方法</a:t>
            </a:r>
            <a:endParaRPr lang="zh-CN" altLang="en-US" dirty="0"/>
          </a:p>
        </p:txBody>
      </p:sp>
      <p:sp>
        <p:nvSpPr>
          <p:cNvPr id="3" name="内容占位符 2"/>
          <p:cNvSpPr>
            <a:spLocks noGrp="1"/>
          </p:cNvSpPr>
          <p:nvPr>
            <p:ph idx="1"/>
          </p:nvPr>
        </p:nvSpPr>
        <p:spPr/>
        <p:txBody>
          <a:bodyPr>
            <a:normAutofit/>
          </a:bodyPr>
          <a:lstStyle/>
          <a:p>
            <a:r>
              <a:rPr lang="zh-CN" altLang="en-US" dirty="0" smtClean="0"/>
              <a:t>一、库存的作用和缺陷</a:t>
            </a:r>
            <a:endParaRPr lang="en-US" altLang="zh-CN" dirty="0" smtClean="0"/>
          </a:p>
          <a:p>
            <a:r>
              <a:rPr lang="en-US" altLang="zh-CN" dirty="0" smtClean="0"/>
              <a:t>1</a:t>
            </a:r>
            <a:r>
              <a:rPr lang="en-US" altLang="zh-CN" dirty="0"/>
              <a:t>.</a:t>
            </a:r>
            <a:r>
              <a:rPr lang="zh-CN" altLang="zh-CN" dirty="0"/>
              <a:t>库存的作用</a:t>
            </a:r>
            <a:endParaRPr lang="zh-CN" altLang="zh-CN" dirty="0"/>
          </a:p>
          <a:p>
            <a:r>
              <a:rPr lang="zh-CN" altLang="zh-CN" dirty="0"/>
              <a:t>库存虽是闲置资源，不能立即为企业产生经济效益，但企业又必须保留库存，因为库存具有以下重要</a:t>
            </a:r>
            <a:r>
              <a:rPr lang="zh-CN" altLang="zh-CN" dirty="0" smtClean="0"/>
              <a:t>作</a:t>
            </a:r>
            <a:endParaRPr lang="en-US" altLang="zh-CN" dirty="0" smtClean="0"/>
          </a:p>
          <a:p>
            <a:r>
              <a:rPr lang="zh-CN" altLang="zh-CN" dirty="0"/>
              <a:t>（</a:t>
            </a:r>
            <a:r>
              <a:rPr lang="en-US" altLang="zh-CN" dirty="0"/>
              <a:t>1</a:t>
            </a:r>
            <a:r>
              <a:rPr lang="zh-CN" altLang="zh-CN" dirty="0"/>
              <a:t>）维持企业正常稳定</a:t>
            </a:r>
            <a:r>
              <a:rPr lang="zh-CN" altLang="zh-CN" dirty="0" smtClean="0"/>
              <a:t>生产。</a:t>
            </a:r>
            <a:endParaRPr lang="zh-CN" altLang="zh-CN" dirty="0"/>
          </a:p>
          <a:p>
            <a:r>
              <a:rPr lang="zh-CN" altLang="zh-CN" dirty="0"/>
              <a:t>（</a:t>
            </a:r>
            <a:r>
              <a:rPr lang="en-US" altLang="zh-CN" dirty="0"/>
              <a:t>2</a:t>
            </a:r>
            <a:r>
              <a:rPr lang="zh-CN" altLang="zh-CN" dirty="0"/>
              <a:t>）防止商品</a:t>
            </a:r>
            <a:r>
              <a:rPr lang="zh-CN" altLang="zh-CN" dirty="0" smtClean="0"/>
              <a:t>脱销。</a:t>
            </a:r>
            <a:endParaRPr lang="zh-CN" altLang="zh-CN" dirty="0"/>
          </a:p>
          <a:p>
            <a:r>
              <a:rPr lang="zh-CN" altLang="zh-CN" dirty="0"/>
              <a:t>（</a:t>
            </a:r>
            <a:r>
              <a:rPr lang="en-US" altLang="zh-CN" dirty="0"/>
              <a:t>3</a:t>
            </a:r>
            <a:r>
              <a:rPr lang="zh-CN" altLang="zh-CN" dirty="0"/>
              <a:t>）满足顾客预期的需求</a:t>
            </a:r>
            <a:r>
              <a:rPr lang="zh-CN" altLang="zh-CN" dirty="0" smtClean="0"/>
              <a:t>。</a:t>
            </a:r>
            <a:endParaRPr lang="en-US" altLang="zh-CN" dirty="0" smtClean="0"/>
          </a:p>
          <a:p>
            <a:r>
              <a:rPr lang="zh-CN" altLang="zh-CN" dirty="0" smtClean="0"/>
              <a:t>（</a:t>
            </a:r>
            <a:r>
              <a:rPr lang="en-US" altLang="zh-CN" dirty="0"/>
              <a:t>4</a:t>
            </a:r>
            <a:r>
              <a:rPr lang="zh-CN" altLang="zh-CN" dirty="0"/>
              <a:t>）降低物流</a:t>
            </a:r>
            <a:r>
              <a:rPr lang="zh-CN" altLang="zh-CN" dirty="0" smtClean="0"/>
              <a:t>成本。</a:t>
            </a:r>
            <a:endParaRPr lang="zh-CN" altLang="zh-CN" dirty="0"/>
          </a:p>
          <a:p>
            <a:r>
              <a:rPr lang="zh-CN" altLang="zh-CN" dirty="0"/>
              <a:t>（</a:t>
            </a:r>
            <a:r>
              <a:rPr lang="en-US" altLang="zh-CN" dirty="0"/>
              <a:t>5</a:t>
            </a:r>
            <a:r>
              <a:rPr lang="zh-CN" altLang="zh-CN" dirty="0"/>
              <a:t>）预防发生意外事件</a:t>
            </a:r>
            <a:r>
              <a:rPr lang="zh-CN" altLang="zh-CN" dirty="0" smtClean="0"/>
              <a:t>。</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2: </a:t>
            </a:r>
            <a:r>
              <a:rPr lang="zh-CN" altLang="zh-CN" b="1" dirty="0"/>
              <a:t>了解跨境电商的库存管理的方法</a:t>
            </a:r>
            <a:endParaRPr lang="zh-CN" altLang="en-US" dirty="0"/>
          </a:p>
        </p:txBody>
      </p:sp>
      <p:sp>
        <p:nvSpPr>
          <p:cNvPr id="3" name="内容占位符 2"/>
          <p:cNvSpPr>
            <a:spLocks noGrp="1"/>
          </p:cNvSpPr>
          <p:nvPr>
            <p:ph idx="1"/>
          </p:nvPr>
        </p:nvSpPr>
        <p:spPr/>
        <p:txBody>
          <a:bodyPr/>
          <a:lstStyle/>
          <a:p>
            <a:r>
              <a:rPr lang="en-US" altLang="zh-CN" dirty="0" smtClean="0"/>
              <a:t> </a:t>
            </a:r>
            <a:r>
              <a:rPr lang="en-US" altLang="zh-CN" dirty="0"/>
              <a:t>2.</a:t>
            </a:r>
            <a:r>
              <a:rPr lang="zh-CN" altLang="zh-CN" dirty="0"/>
              <a:t>库存的弊端</a:t>
            </a:r>
            <a:endParaRPr lang="zh-CN" altLang="zh-CN" dirty="0"/>
          </a:p>
          <a:p>
            <a:r>
              <a:rPr lang="zh-CN" altLang="zh-CN" dirty="0"/>
              <a:t>（</a:t>
            </a:r>
            <a:r>
              <a:rPr lang="en-US" altLang="zh-CN" dirty="0"/>
              <a:t>1</a:t>
            </a:r>
            <a:r>
              <a:rPr lang="zh-CN" altLang="zh-CN" dirty="0"/>
              <a:t>）占用企业大量</a:t>
            </a:r>
            <a:r>
              <a:rPr lang="zh-CN" altLang="zh-CN" dirty="0" smtClean="0"/>
              <a:t>资金</a:t>
            </a:r>
            <a:endParaRPr lang="en-US" altLang="zh-CN" dirty="0" smtClean="0"/>
          </a:p>
          <a:p>
            <a:r>
              <a:rPr lang="zh-CN" altLang="zh-CN" dirty="0" smtClean="0"/>
              <a:t>（</a:t>
            </a:r>
            <a:r>
              <a:rPr lang="en-US" altLang="zh-CN" dirty="0"/>
              <a:t>2</a:t>
            </a:r>
            <a:r>
              <a:rPr lang="zh-CN" altLang="zh-CN" dirty="0"/>
              <a:t>）增加了企业的产品成本与管理</a:t>
            </a:r>
            <a:r>
              <a:rPr lang="zh-CN" altLang="zh-CN" dirty="0" smtClean="0"/>
              <a:t>成本</a:t>
            </a:r>
            <a:endParaRPr lang="en-US" altLang="zh-CN" dirty="0" smtClean="0"/>
          </a:p>
          <a:p>
            <a:r>
              <a:rPr lang="zh-CN" altLang="zh-CN" dirty="0" smtClean="0"/>
              <a:t>（</a:t>
            </a:r>
            <a:r>
              <a:rPr lang="en-US" altLang="zh-CN" dirty="0"/>
              <a:t>3</a:t>
            </a:r>
            <a:r>
              <a:rPr lang="zh-CN" altLang="zh-CN" dirty="0"/>
              <a:t>）掩盖了企业众多管理</a:t>
            </a:r>
            <a:r>
              <a:rPr lang="zh-CN" altLang="zh-CN" dirty="0" smtClean="0"/>
              <a:t>问题</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2: </a:t>
            </a:r>
            <a:r>
              <a:rPr lang="zh-CN" altLang="zh-CN" b="1" dirty="0"/>
              <a:t>了解跨境电商的库存管理的方法</a:t>
            </a:r>
            <a:endParaRPr lang="zh-CN" altLang="en-US" dirty="0"/>
          </a:p>
        </p:txBody>
      </p:sp>
      <p:sp>
        <p:nvSpPr>
          <p:cNvPr id="3" name="内容占位符 2"/>
          <p:cNvSpPr>
            <a:spLocks noGrp="1"/>
          </p:cNvSpPr>
          <p:nvPr>
            <p:ph idx="1"/>
          </p:nvPr>
        </p:nvSpPr>
        <p:spPr/>
        <p:txBody>
          <a:bodyPr/>
          <a:lstStyle/>
          <a:p>
            <a:r>
              <a:rPr lang="zh-CN" altLang="en-US" dirty="0" smtClean="0"/>
              <a:t>二、</a:t>
            </a:r>
            <a:r>
              <a:rPr lang="zh-CN" altLang="zh-CN" dirty="0" smtClean="0"/>
              <a:t>跨</a:t>
            </a:r>
            <a:r>
              <a:rPr lang="zh-CN" altLang="zh-CN" dirty="0"/>
              <a:t>境电商的库存</a:t>
            </a:r>
            <a:r>
              <a:rPr lang="zh-CN" altLang="zh-CN" dirty="0" smtClean="0"/>
              <a:t>管理</a:t>
            </a:r>
            <a:r>
              <a:rPr lang="zh-CN" altLang="en-US" dirty="0" smtClean="0"/>
              <a:t>方法</a:t>
            </a:r>
            <a:endParaRPr lang="zh-CN" altLang="zh-CN" dirty="0"/>
          </a:p>
          <a:p>
            <a:r>
              <a:rPr lang="zh-CN" altLang="zh-CN" dirty="0"/>
              <a:t>跨境电商的库存管理是指在跨境经营过程中对商品数量的管理，根据外界对跨境电商企业库存的要求，企业订购的特点，预测计划和执行一种补充库存的行为，并对这种行为进行控制，重点在于如何订货、订购多少、何时订货</a:t>
            </a:r>
            <a:r>
              <a:rPr lang="zh-CN" altLang="zh-CN" dirty="0" smtClean="0"/>
              <a:t>。</a:t>
            </a:r>
            <a:endParaRPr lang="en-US" altLang="zh-CN" dirty="0" smtClean="0"/>
          </a:p>
          <a:p>
            <a:r>
              <a:rPr lang="en-US" altLang="zh-CN" dirty="0" smtClean="0"/>
              <a:t>ABC</a:t>
            </a:r>
            <a:r>
              <a:rPr lang="zh-CN" altLang="en-US" dirty="0" smtClean="0"/>
              <a:t>分类法：</a:t>
            </a:r>
            <a:endParaRPr lang="en-US" altLang="zh-CN" dirty="0" smtClean="0"/>
          </a:p>
          <a:p>
            <a:r>
              <a:rPr lang="en-US" altLang="zh-CN" dirty="0"/>
              <a:t>ABC</a:t>
            </a:r>
            <a:r>
              <a:rPr lang="zh-CN" altLang="zh-CN" dirty="0"/>
              <a:t>分类法也叫</a:t>
            </a:r>
            <a:r>
              <a:rPr lang="en-US" altLang="zh-CN" dirty="0"/>
              <a:t>ABC</a:t>
            </a:r>
            <a:r>
              <a:rPr lang="zh-CN" altLang="zh-CN" dirty="0"/>
              <a:t>分析法，是由意大利经济学家帕累托首创，又称帕累托分析法。</a:t>
            </a:r>
            <a:r>
              <a:rPr lang="en-US" altLang="zh-CN" dirty="0"/>
              <a:t>1879</a:t>
            </a:r>
            <a:r>
              <a:rPr lang="zh-CN" altLang="zh-CN" dirty="0"/>
              <a:t>年帕累托在研究个人收入分布状态时，发现少数人的收入在全部收入中占了大部分比例，而多数人的收入只在全部收入中占小部分比例，于是他将这一关系用图表示出来，就是著名的帕累托图。</a:t>
            </a:r>
            <a:endParaRPr lang="zh-CN" altLang="zh-CN" dirty="0"/>
          </a:p>
          <a:p>
            <a:endParaRPr lang="zh-CN" altLang="zh-CN" dirty="0"/>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2: </a:t>
            </a:r>
            <a:r>
              <a:rPr lang="zh-CN" altLang="zh-CN" b="1" dirty="0"/>
              <a:t>了解跨境电商的库存管理的方法</a:t>
            </a:r>
            <a:endParaRPr lang="zh-CN" altLang="en-US" dirty="0"/>
          </a:p>
        </p:txBody>
      </p:sp>
      <p:sp>
        <p:nvSpPr>
          <p:cNvPr id="3" name="内容占位符 2"/>
          <p:cNvSpPr>
            <a:spLocks noGrp="1"/>
          </p:cNvSpPr>
          <p:nvPr>
            <p:ph idx="1"/>
          </p:nvPr>
        </p:nvSpPr>
        <p:spPr/>
        <p:txBody>
          <a:bodyPr/>
          <a:lstStyle/>
          <a:p>
            <a:r>
              <a:rPr lang="en-US" altLang="zh-CN" dirty="0" smtClean="0"/>
              <a:t>1.</a:t>
            </a:r>
            <a:r>
              <a:rPr lang="zh-CN" altLang="zh-CN" dirty="0"/>
              <a:t>搜集数据。</a:t>
            </a:r>
            <a:endParaRPr lang="zh-CN" altLang="en-US" dirty="0"/>
          </a:p>
        </p:txBody>
      </p:sp>
      <p:graphicFrame>
        <p:nvGraphicFramePr>
          <p:cNvPr id="4" name="表格 3"/>
          <p:cNvGraphicFramePr>
            <a:graphicFrameLocks noGrp="1"/>
          </p:cNvGraphicFramePr>
          <p:nvPr/>
        </p:nvGraphicFramePr>
        <p:xfrm>
          <a:off x="2136528" y="2757994"/>
          <a:ext cx="8642841" cy="2643864"/>
        </p:xfrm>
        <a:graphic>
          <a:graphicData uri="http://schemas.openxmlformats.org/drawingml/2006/table">
            <a:tbl>
              <a:tblPr firstRow="1" firstCol="1" bandRow="1">
                <a:tableStyleId>{5C22544A-7EE6-4342-B048-85BDC9FD1C3A}</a:tableStyleId>
              </a:tblPr>
              <a:tblGrid>
                <a:gridCol w="1582590"/>
                <a:gridCol w="1300664"/>
                <a:gridCol w="1454599"/>
                <a:gridCol w="1663881"/>
                <a:gridCol w="1369847"/>
                <a:gridCol w="1271260"/>
              </a:tblGrid>
              <a:tr h="440644">
                <a:tc>
                  <a:txBody>
                    <a:bodyPr/>
                    <a:lstStyle/>
                    <a:p>
                      <a:pPr algn="ctr">
                        <a:spcAft>
                          <a:spcPts val="0"/>
                        </a:spcAft>
                      </a:pPr>
                      <a:r>
                        <a:rPr lang="zh-CN" sz="1050" kern="100" dirty="0">
                          <a:effectLst/>
                        </a:rPr>
                        <a:t>产品序号</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zh-CN" sz="1050" kern="100">
                          <a:effectLst/>
                        </a:rPr>
                        <a:t>数量</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zh-CN" sz="1050" kern="100">
                          <a:effectLst/>
                        </a:rPr>
                        <a:t>单价（元）</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zh-CN" sz="1050" kern="100">
                          <a:effectLst/>
                        </a:rPr>
                        <a:t>产品序号</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zh-CN" sz="1050" kern="100">
                          <a:effectLst/>
                        </a:rPr>
                        <a:t>数量</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zh-CN" sz="1050" kern="100">
                          <a:effectLst/>
                        </a:rPr>
                        <a:t>单价（元）</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r>
              <a:tr h="440644">
                <a:tc>
                  <a:txBody>
                    <a:bodyPr/>
                    <a:lstStyle/>
                    <a:p>
                      <a:pPr algn="ctr">
                        <a:spcAft>
                          <a:spcPts val="0"/>
                        </a:spcAft>
                      </a:pPr>
                      <a:r>
                        <a:rPr lang="en-US" sz="1050" kern="100">
                          <a:effectLst/>
                        </a:rPr>
                        <a:t>001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25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20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006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660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r>
              <a:tr h="440644">
                <a:tc>
                  <a:txBody>
                    <a:bodyPr/>
                    <a:lstStyle/>
                    <a:p>
                      <a:pPr algn="ctr">
                        <a:spcAft>
                          <a:spcPts val="0"/>
                        </a:spcAft>
                      </a:pPr>
                      <a:r>
                        <a:rPr lang="en-US" sz="1050" kern="100" dirty="0">
                          <a:effectLst/>
                        </a:rPr>
                        <a:t>002</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007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20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r>
              <a:tr h="440644">
                <a:tc>
                  <a:txBody>
                    <a:bodyPr/>
                    <a:lstStyle/>
                    <a:p>
                      <a:pPr algn="ctr">
                        <a:spcAft>
                          <a:spcPts val="0"/>
                        </a:spcAft>
                      </a:pPr>
                      <a:r>
                        <a:rPr lang="en-US" sz="1050" kern="100">
                          <a:effectLst/>
                        </a:rPr>
                        <a:t>003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008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20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20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r>
              <a:tr h="440644">
                <a:tc>
                  <a:txBody>
                    <a:bodyPr/>
                    <a:lstStyle/>
                    <a:p>
                      <a:pPr algn="ctr">
                        <a:spcAft>
                          <a:spcPts val="0"/>
                        </a:spcAft>
                      </a:pPr>
                      <a:r>
                        <a:rPr lang="en-US" sz="1050" kern="100">
                          <a:effectLst/>
                        </a:rPr>
                        <a:t>004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009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20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r>
              <a:tr h="440644">
                <a:tc>
                  <a:txBody>
                    <a:bodyPr/>
                    <a:lstStyle/>
                    <a:p>
                      <a:pPr algn="ctr">
                        <a:spcAft>
                          <a:spcPts val="0"/>
                        </a:spcAft>
                      </a:pPr>
                      <a:r>
                        <a:rPr lang="en-US" sz="1050" kern="100">
                          <a:effectLst/>
                        </a:rPr>
                        <a:t>005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30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1010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a:effectLst/>
                        </a:rPr>
                        <a:t>20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c>
                  <a:txBody>
                    <a:bodyPr/>
                    <a:lstStyle/>
                    <a:p>
                      <a:pPr algn="ctr">
                        <a:spcAft>
                          <a:spcPts val="0"/>
                        </a:spcAft>
                      </a:pPr>
                      <a:r>
                        <a:rPr lang="en-US" sz="1050" kern="100" dirty="0">
                          <a:effectLst/>
                        </a:rPr>
                        <a:t>10</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350" marR="6350" marT="0" marB="0" anchor="ctr"/>
                </a:tc>
              </a:tr>
            </a:tbl>
          </a:graphicData>
        </a:graphic>
      </p:graphicFrame>
      <p:sp>
        <p:nvSpPr>
          <p:cNvPr id="5" name="Rectangle 1"/>
          <p:cNvSpPr>
            <a:spLocks noChangeArrowheads="1"/>
          </p:cNvSpPr>
          <p:nvPr/>
        </p:nvSpPr>
        <p:spPr bwMode="auto">
          <a:xfrm>
            <a:off x="6045366" y="2290758"/>
            <a:ext cx="235714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0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表</a:t>
            </a:r>
            <a:r>
              <a:rPr kumimoji="0" lang="en-US" altLang="zh-CN" sz="10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8.1</a:t>
            </a:r>
            <a:r>
              <a:rPr kumimoji="0" lang="zh-CN" altLang="en-US" sz="10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某仓库储存产品情况</a:t>
            </a:r>
            <a:endParaRPr kumimoji="0" lang="zh-CN"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2: </a:t>
            </a:r>
            <a:r>
              <a:rPr lang="zh-CN" altLang="zh-CN" b="1" dirty="0"/>
              <a:t>了解跨境电商的库存管理的方法</a:t>
            </a:r>
            <a:endParaRPr lang="zh-CN" altLang="en-US" dirty="0"/>
          </a:p>
        </p:txBody>
      </p:sp>
      <p:sp>
        <p:nvSpPr>
          <p:cNvPr id="3" name="内容占位符 2"/>
          <p:cNvSpPr>
            <a:spLocks noGrp="1"/>
          </p:cNvSpPr>
          <p:nvPr>
            <p:ph idx="1"/>
          </p:nvPr>
        </p:nvSpPr>
        <p:spPr/>
        <p:txBody>
          <a:bodyPr/>
          <a:lstStyle/>
          <a:p>
            <a:r>
              <a:rPr lang="en-US" altLang="zh-CN" dirty="0"/>
              <a:t>2.</a:t>
            </a:r>
            <a:r>
              <a:rPr lang="zh-CN" altLang="zh-CN" dirty="0"/>
              <a:t>处理数据。利用搜集到的产品数量、单价，计算出各种库存产品的资金占用额</a:t>
            </a:r>
            <a:endParaRPr lang="zh-CN" altLang="en-US" dirty="0"/>
          </a:p>
        </p:txBody>
      </p:sp>
      <p:graphicFrame>
        <p:nvGraphicFramePr>
          <p:cNvPr id="4" name="表格 3"/>
          <p:cNvGraphicFramePr>
            <a:graphicFrameLocks noGrp="1"/>
          </p:cNvGraphicFramePr>
          <p:nvPr/>
        </p:nvGraphicFramePr>
        <p:xfrm>
          <a:off x="4297366" y="2713587"/>
          <a:ext cx="6939204" cy="2984862"/>
        </p:xfrm>
        <a:graphic>
          <a:graphicData uri="http://schemas.openxmlformats.org/drawingml/2006/table">
            <a:tbl>
              <a:tblPr firstRow="1" firstCol="1" bandRow="1">
                <a:tableStyleId>{5C22544A-7EE6-4342-B048-85BDC9FD1C3A}</a:tableStyleId>
              </a:tblPr>
              <a:tblGrid>
                <a:gridCol w="813438"/>
                <a:gridCol w="471961"/>
                <a:gridCol w="495559"/>
                <a:gridCol w="1436703"/>
                <a:gridCol w="818989"/>
                <a:gridCol w="420599"/>
                <a:gridCol w="1049417"/>
                <a:gridCol w="1432538"/>
              </a:tblGrid>
              <a:tr h="497477">
                <a:tc>
                  <a:txBody>
                    <a:bodyPr/>
                    <a:lstStyle/>
                    <a:p>
                      <a:pPr algn="ctr">
                        <a:spcAft>
                          <a:spcPts val="0"/>
                        </a:spcAft>
                      </a:pPr>
                      <a:r>
                        <a:rPr lang="zh-CN" sz="1000" kern="100">
                          <a:effectLst/>
                        </a:rPr>
                        <a:t>产品序号</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zh-CN" sz="1000" kern="100">
                          <a:effectLst/>
                        </a:rPr>
                        <a:t>数量</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zh-CN" sz="1000" kern="100">
                          <a:effectLst/>
                        </a:rPr>
                        <a:t>单价（元）</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zh-CN" sz="1000" kern="100" dirty="0">
                          <a:effectLst/>
                        </a:rPr>
                        <a:t>占用资金（元）</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zh-CN" sz="1000" kern="100">
                          <a:effectLst/>
                        </a:rPr>
                        <a:t>产品序号</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zh-CN" sz="1000" kern="100">
                          <a:effectLst/>
                        </a:rPr>
                        <a:t>数量</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zh-CN" sz="1000" kern="100">
                          <a:effectLst/>
                        </a:rPr>
                        <a:t>单价（元）</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zh-CN" sz="1000" kern="100">
                          <a:effectLst/>
                        </a:rPr>
                        <a:t>占用资金（元）</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r>
              <a:tr h="497477">
                <a:tc>
                  <a:txBody>
                    <a:bodyPr/>
                    <a:lstStyle/>
                    <a:p>
                      <a:pPr algn="ctr">
                        <a:spcAft>
                          <a:spcPts val="0"/>
                        </a:spcAft>
                      </a:pPr>
                      <a:r>
                        <a:rPr lang="en-US" sz="1000" kern="100">
                          <a:effectLst/>
                        </a:rPr>
                        <a:t>001</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25</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20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500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006</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10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660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6600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r>
              <a:tr h="497477">
                <a:tc>
                  <a:txBody>
                    <a:bodyPr/>
                    <a:lstStyle/>
                    <a:p>
                      <a:pPr algn="ctr">
                        <a:spcAft>
                          <a:spcPts val="0"/>
                        </a:spcAft>
                      </a:pPr>
                      <a:r>
                        <a:rPr lang="en-US" sz="1000" kern="100">
                          <a:effectLst/>
                        </a:rPr>
                        <a:t>002</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12</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100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1200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007</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10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20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200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r>
              <a:tr h="497477">
                <a:tc>
                  <a:txBody>
                    <a:bodyPr/>
                    <a:lstStyle/>
                    <a:p>
                      <a:pPr algn="ctr">
                        <a:spcAft>
                          <a:spcPts val="0"/>
                        </a:spcAft>
                      </a:pPr>
                      <a:r>
                        <a:rPr lang="en-US" sz="1000" kern="100">
                          <a:effectLst/>
                        </a:rPr>
                        <a:t>003</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10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10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100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008</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20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20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400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r>
              <a:tr h="497477">
                <a:tc>
                  <a:txBody>
                    <a:bodyPr/>
                    <a:lstStyle/>
                    <a:p>
                      <a:pPr algn="ctr">
                        <a:spcAft>
                          <a:spcPts val="0"/>
                        </a:spcAft>
                      </a:pPr>
                      <a:r>
                        <a:rPr lang="en-US" sz="1000" kern="100">
                          <a:effectLst/>
                        </a:rPr>
                        <a:t>004</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15</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10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150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009</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20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10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200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r>
              <a:tr h="497477">
                <a:tc>
                  <a:txBody>
                    <a:bodyPr/>
                    <a:lstStyle/>
                    <a:p>
                      <a:pPr algn="ctr">
                        <a:spcAft>
                          <a:spcPts val="0"/>
                        </a:spcAft>
                      </a:pPr>
                      <a:r>
                        <a:rPr lang="en-US" sz="1000" kern="100">
                          <a:effectLst/>
                        </a:rPr>
                        <a:t>005</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30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15</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450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010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20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a:effectLst/>
                        </a:rPr>
                        <a:t>10</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c>
                  <a:txBody>
                    <a:bodyPr/>
                    <a:lstStyle/>
                    <a:p>
                      <a:pPr algn="ctr">
                        <a:spcAft>
                          <a:spcPts val="0"/>
                        </a:spcAft>
                      </a:pPr>
                      <a:r>
                        <a:rPr lang="en-US" sz="1000" kern="100" dirty="0">
                          <a:effectLst/>
                        </a:rPr>
                        <a:t>200</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270" marR="6270" marT="0" marB="0" anchor="ctr"/>
                </a:tc>
              </a:tr>
            </a:tbl>
          </a:graphicData>
        </a:graphic>
      </p:graphicFrame>
      <p:sp>
        <p:nvSpPr>
          <p:cNvPr id="5" name="矩形 4"/>
          <p:cNvSpPr/>
          <p:nvPr/>
        </p:nvSpPr>
        <p:spPr>
          <a:xfrm>
            <a:off x="7094892" y="2357937"/>
            <a:ext cx="1800493" cy="369332"/>
          </a:xfrm>
          <a:prstGeom prst="rect">
            <a:avLst/>
          </a:prstGeom>
        </p:spPr>
        <p:txBody>
          <a:bodyPr wrap="none">
            <a:spAutoFit/>
          </a:bodyPr>
          <a:lstStyle/>
          <a:p>
            <a:pPr algn="ctr">
              <a:spcAft>
                <a:spcPts val="0"/>
              </a:spcAft>
            </a:pPr>
            <a:r>
              <a:rPr lang="zh-CN" altLang="zh-CN" kern="100" dirty="0">
                <a:latin typeface="Calibri" panose="020F0502020204030204" pitchFamily="34" charset="0"/>
                <a:cs typeface="宋体" panose="02010600030101010101" pitchFamily="2" charset="-122"/>
              </a:rPr>
              <a:t>产品资金占用额</a:t>
            </a:r>
            <a:endParaRPr lang="zh-CN" altLang="zh-CN" kern="100" dirty="0">
              <a:latin typeface="Calibri" panose="020F0502020204030204" pitchFamily="34" charset="0"/>
              <a:cs typeface="Times New Roman" panose="02020603050405020304" pitchFamily="18" charset="0"/>
            </a:endParaRPr>
          </a:p>
        </p:txBody>
      </p:sp>
    </p:spTree>
  </p:cSld>
  <p:clrMapOvr>
    <a:masterClrMapping/>
  </p:clrMapOvr>
</p:sld>
</file>

<file path=ppt/tags/tag1.xml><?xml version="1.0" encoding="utf-8"?>
<p:tagLst xmlns:p="http://schemas.openxmlformats.org/presentationml/2006/main">
  <p:tag name="commondata" val="eyJoZGlkIjoiNTQwNzlmMmM3YzAyMjc3YWY4Yzc3ODg5MDdkYTYyZjgifQ=="/>
</p:tagLst>
</file>

<file path=ppt/theme/theme1.xml><?xml version="1.0" encoding="utf-8"?>
<a:theme xmlns:a="http://schemas.openxmlformats.org/drawingml/2006/main" name="回顾">
  <a:themeElements>
    <a:clrScheme name="回顾">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0</TotalTime>
  <Words>6065</Words>
  <Application>WPS 演示</Application>
  <PresentationFormat>宽屏</PresentationFormat>
  <Paragraphs>787</Paragraphs>
  <Slides>28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28</vt:i4>
      </vt:variant>
    </vt:vector>
  </HeadingPairs>
  <TitlesOfParts>
    <vt:vector size="39" baseType="lpstr">
      <vt:lpstr>Arial</vt:lpstr>
      <vt:lpstr>宋体</vt:lpstr>
      <vt:lpstr>Wingdings</vt:lpstr>
      <vt:lpstr>Calibri</vt:lpstr>
      <vt:lpstr>Times New Roman</vt:lpstr>
      <vt:lpstr>Calibri Light</vt:lpstr>
      <vt:lpstr>微软雅黑</vt:lpstr>
      <vt:lpstr>Arial Unicode MS</vt:lpstr>
      <vt:lpstr>PingFang SC</vt:lpstr>
      <vt:lpstr>Segoe Print</vt:lpstr>
      <vt:lpstr>回顾</vt:lpstr>
      <vt:lpstr>项目八：项目八：跨境电子商务库存管理 </vt:lpstr>
      <vt:lpstr>【学习目标】</vt:lpstr>
      <vt:lpstr>【案例导入】深圳跨境电商大卖易佰网络的库存管理案例</vt:lpstr>
      <vt:lpstr>任务1:认识跨境电商库存</vt:lpstr>
      <vt:lpstr>任务2: 了解跨境电商的库存管理的方法</vt:lpstr>
      <vt:lpstr>任务2: 了解跨境电商的库存管理的方法</vt:lpstr>
      <vt:lpstr>任务2: 了解跨境电商的库存管理的方法</vt:lpstr>
      <vt:lpstr>任务2: 了解跨境电商的库存管理的方法</vt:lpstr>
      <vt:lpstr>任务2: 了解跨境电商的库存管理的方法</vt:lpstr>
      <vt:lpstr>任务2: 了解跨境电商的库存管理的方法</vt:lpstr>
      <vt:lpstr>任务2: 了解跨境电商的库存管理的方法</vt:lpstr>
      <vt:lpstr>任务2: 了解跨境电商的库存管理的方法</vt:lpstr>
      <vt:lpstr>任务3：控制和优化跨境电商库存</vt:lpstr>
      <vt:lpstr>任务3：控制和优化跨境电商库存</vt:lpstr>
      <vt:lpstr>任务3：控制和优化跨境电商库存</vt:lpstr>
      <vt:lpstr>任务3：控制和优化跨境电商库存</vt:lpstr>
      <vt:lpstr>任务3：控制和优化跨境电商库存</vt:lpstr>
      <vt:lpstr>任务3：控制和优化跨境电商库存</vt:lpstr>
      <vt:lpstr>任务3：控制和优化跨境电商库存</vt:lpstr>
      <vt:lpstr>任务3：控制和优化跨境电商库存</vt:lpstr>
      <vt:lpstr>任务3：控制和优化跨境电商库存</vt:lpstr>
      <vt:lpstr>任务3：控制和优化跨境电商库存</vt:lpstr>
      <vt:lpstr>任务3：控制和优化跨境电商库存</vt:lpstr>
      <vt:lpstr>任务3：控制和优化跨境电商库存</vt:lpstr>
      <vt:lpstr>任务3：控制和优化跨境电商库存</vt:lpstr>
      <vt:lpstr>任务3：控制和优化跨境电商库存</vt:lpstr>
      <vt:lpstr>【拓展阅读】大国工匠精神 挺起民族脊梁</vt:lpstr>
      <vt:lpstr>【实训任务】安全库存的设置</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项目1：认识跨境电商物流</dc:title>
  <dc:creator>wbh</dc:creator>
  <cp:lastModifiedBy>欢欢</cp:lastModifiedBy>
  <cp:revision>19</cp:revision>
  <dcterms:created xsi:type="dcterms:W3CDTF">2022-08-18T06:33:00Z</dcterms:created>
  <dcterms:modified xsi:type="dcterms:W3CDTF">2024-07-29T08:11:03Z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C08E279FEB06498289362F17AAE8D204_12</vt:lpwstr>
  </property>
  <property fmtid="{D5CDD505-2E9C-101B-9397-08002B2CF9AE}" pid="3" name="KSOProductBuildVer">
    <vt:lpwstr>2052-12.1.0.16929</vt:lpwstr>
  </property>
</Properties>
</file>