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58" r:id="rId6"/>
    <p:sldId id="259" r:id="rId7"/>
    <p:sldId id="260" r:id="rId8"/>
    <p:sldId id="261" r:id="rId9"/>
    <p:sldId id="262" r:id="rId10"/>
    <p:sldId id="263" r:id="rId11"/>
    <p:sldId id="264" r:id="rId12"/>
    <p:sldId id="265" r:id="rId13"/>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gs" Target="tags/tag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lIns="45720" tIns="0" rIns="45720" bIns="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38200" y="414778"/>
            <a:ext cx="7734300" cy="5757422"/>
          </a:xfrm>
        </p:spPr>
        <p:txBody>
          <a:bodyPr vert="eaVert" lIns="45720" tIns="0" rIns="45720" bIns="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marL="0">
              <a:defRPr sz="3600"/>
            </a:lvl1pPr>
          </a:lstStyle>
          <a:p>
            <a:r>
              <a:rPr lang="zh-CN" altLang="en-US" dirty="0"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1097279" y="1845734"/>
            <a:ext cx="4937760" cy="402336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6217920" y="1845735"/>
            <a:ext cx="4937760" cy="402336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1097280" y="2582334"/>
            <a:ext cx="4937760" cy="33782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217920" y="2582334"/>
            <a:ext cx="4937760" cy="33782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4800600" y="731520"/>
            <a:ext cx="6492240" cy="52578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BF32729-0E7A-41F9-AB3D-0E278303807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BF32729-0E7A-41F9-AB3D-0E278303807A}" type="slidenum">
              <a:rPr lang="zh-CN" altLang="en-US" smtClean="0"/>
            </a:fld>
            <a:endParaRPr lang="zh-CN"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项目</a:t>
            </a:r>
            <a:r>
              <a:rPr lang="en-US" altLang="zh-CN" dirty="0" smtClean="0"/>
              <a:t>1</a:t>
            </a:r>
            <a:r>
              <a:rPr lang="zh-CN" altLang="en-US" dirty="0" smtClean="0"/>
              <a:t>：认识跨境电商物流</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4</a:t>
            </a:r>
            <a:r>
              <a:rPr lang="zh-CN" altLang="zh-CN" b="1" dirty="0"/>
              <a:t>：了解跨境电商物流发展的问题及趋势</a:t>
            </a:r>
            <a:endParaRPr lang="zh-CN" altLang="en-US" dirty="0"/>
          </a:p>
        </p:txBody>
      </p:sp>
      <p:sp>
        <p:nvSpPr>
          <p:cNvPr id="3" name="内容占位符 2"/>
          <p:cNvSpPr>
            <a:spLocks noGrp="1"/>
          </p:cNvSpPr>
          <p:nvPr>
            <p:ph idx="1"/>
          </p:nvPr>
        </p:nvSpPr>
        <p:spPr/>
        <p:txBody>
          <a:bodyPr/>
          <a:lstStyle/>
          <a:p>
            <a:r>
              <a:rPr lang="zh-CN" altLang="zh-CN" b="1" dirty="0"/>
              <a:t>二、跨境电商物流发展趋势</a:t>
            </a:r>
            <a:endParaRPr lang="zh-CN" altLang="zh-CN" b="1" dirty="0"/>
          </a:p>
          <a:p>
            <a:r>
              <a:rPr lang="en-US" altLang="zh-CN" dirty="0"/>
              <a:t>1.</a:t>
            </a:r>
            <a:r>
              <a:rPr lang="zh-CN" altLang="zh-CN" dirty="0"/>
              <a:t>邮政小包模式比较优势明显，物流模式不断创新</a:t>
            </a:r>
            <a:endParaRPr lang="zh-CN" altLang="zh-CN" dirty="0"/>
          </a:p>
          <a:p>
            <a:r>
              <a:rPr lang="en-US" altLang="zh-CN" dirty="0"/>
              <a:t>2.</a:t>
            </a:r>
            <a:r>
              <a:rPr lang="zh-CN" altLang="zh-CN" dirty="0"/>
              <a:t>跨境电商物流逐步向着规范化、专业化、数字化的趋势迈进</a:t>
            </a:r>
            <a:endParaRPr lang="zh-CN" altLang="zh-CN" dirty="0"/>
          </a:p>
          <a:p>
            <a:r>
              <a:rPr lang="en-US" altLang="zh-CN" dirty="0"/>
              <a:t>3.</a:t>
            </a:r>
            <a:r>
              <a:rPr lang="zh-CN" altLang="zh-CN" dirty="0"/>
              <a:t>促进网络与营销的国际化发展</a:t>
            </a:r>
            <a:endParaRPr lang="zh-CN" altLang="zh-CN"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拓展阅读：</a:t>
            </a:r>
            <a:r>
              <a:rPr lang="zh-CN" altLang="zh-CN" dirty="0"/>
              <a:t>新冠疫情下，阿里巴巴菜鸟国际物流的责任担当</a:t>
            </a:r>
            <a:endParaRPr lang="zh-CN" altLang="en-US" dirty="0"/>
          </a:p>
        </p:txBody>
      </p:sp>
      <p:sp>
        <p:nvSpPr>
          <p:cNvPr id="3" name="内容占位符 2"/>
          <p:cNvSpPr>
            <a:spLocks noGrp="1"/>
          </p:cNvSpPr>
          <p:nvPr>
            <p:ph idx="1"/>
          </p:nvPr>
        </p:nvSpPr>
        <p:spPr/>
        <p:txBody>
          <a:bodyPr/>
          <a:lstStyle/>
          <a:p>
            <a:r>
              <a:rPr lang="zh-CN" altLang="en-US" smtClean="0"/>
              <a:t>思考：疫情背景下国际物流出现了不少问题，通过阅读改案例，谈一谈你对中国国际物流发展的看法。</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smtClean="0"/>
              <a:t>【学习目标】</a:t>
            </a:r>
            <a:endParaRPr lang="zh-CN" altLang="en-US" dirty="0"/>
          </a:p>
        </p:txBody>
      </p:sp>
      <p:sp>
        <p:nvSpPr>
          <p:cNvPr id="3" name="内容占位符 2"/>
          <p:cNvSpPr>
            <a:spLocks noGrp="1"/>
          </p:cNvSpPr>
          <p:nvPr>
            <p:ph idx="1"/>
          </p:nvPr>
        </p:nvSpPr>
        <p:spPr/>
        <p:txBody>
          <a:bodyPr/>
          <a:lstStyle/>
          <a:p>
            <a:r>
              <a:rPr lang="zh-CN" altLang="zh-CN" dirty="0" smtClean="0"/>
              <a:t>知识</a:t>
            </a:r>
            <a:r>
              <a:rPr lang="zh-CN" altLang="zh-CN" dirty="0"/>
              <a:t>目标：通过本章的学习，使学生了解跨境电子商务物流的的发展问题及发展趋势；理解跨境电子商务物流的含义及特征；掌握跨境电子商务物流的模式及创新。</a:t>
            </a:r>
            <a:endParaRPr lang="zh-CN" altLang="zh-CN" dirty="0"/>
          </a:p>
          <a:p>
            <a:r>
              <a:rPr lang="zh-CN" altLang="zh-CN" dirty="0"/>
              <a:t>能力目标：能够初步根据商品特点和发货要求选择合理的物流模式；能够跟踪了解运用跨境电子商务物流业务的创新模式。</a:t>
            </a:r>
            <a:endParaRPr lang="zh-CN" altLang="zh-CN" dirty="0"/>
          </a:p>
          <a:p>
            <a:r>
              <a:rPr lang="zh-CN" altLang="zh-CN" dirty="0"/>
              <a:t>育人目标：通过本章对我国跨境物流模式创新的介绍，培养培养学生的民族自豪感和自信心，加强爱国主义教育。</a:t>
            </a:r>
            <a:endParaRPr lang="zh-CN" altLang="zh-CN" dirty="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案例导入：</a:t>
            </a:r>
            <a:r>
              <a:rPr lang="zh-CN" altLang="zh-CN" dirty="0" smtClean="0"/>
              <a:t>敦煌</a:t>
            </a:r>
            <a:r>
              <a:rPr lang="zh-CN" altLang="zh-CN" dirty="0"/>
              <a:t>网推出业界首个“跨境电商物流险</a:t>
            </a:r>
            <a:r>
              <a:rPr lang="zh-CN" altLang="zh-CN" dirty="0" smtClean="0"/>
              <a:t>”</a:t>
            </a:r>
            <a:endParaRPr lang="zh-CN" altLang="en-US" dirty="0"/>
          </a:p>
        </p:txBody>
      </p:sp>
      <p:sp>
        <p:nvSpPr>
          <p:cNvPr id="3" name="内容占位符 2"/>
          <p:cNvSpPr>
            <a:spLocks noGrp="1"/>
          </p:cNvSpPr>
          <p:nvPr>
            <p:ph idx="1"/>
          </p:nvPr>
        </p:nvSpPr>
        <p:spPr/>
        <p:txBody>
          <a:bodyPr/>
          <a:lstStyle/>
          <a:p>
            <a:r>
              <a:rPr lang="zh-CN" altLang="en-US" dirty="0" smtClean="0"/>
              <a:t>思考：</a:t>
            </a:r>
            <a:r>
              <a:rPr lang="zh-CN" altLang="zh-CN" dirty="0" smtClean="0"/>
              <a:t>跨</a:t>
            </a:r>
            <a:r>
              <a:rPr lang="zh-CN" altLang="zh-CN" dirty="0"/>
              <a:t>境电商物流与传统国际物流的区别</a:t>
            </a:r>
            <a:r>
              <a:rPr lang="zh-CN" altLang="zh-CN" dirty="0" smtClean="0"/>
              <a:t>？</a:t>
            </a:r>
            <a:endParaRPr lang="en-US" altLang="zh-CN" dirty="0" smtClean="0"/>
          </a:p>
          <a:p>
            <a:r>
              <a:rPr lang="zh-CN" altLang="zh-CN" dirty="0" smtClean="0"/>
              <a:t>跨</a:t>
            </a:r>
            <a:r>
              <a:rPr lang="zh-CN" altLang="zh-CN" dirty="0"/>
              <a:t>境电商物流保险与传统国际运输保险的区别？</a:t>
            </a:r>
            <a:endParaRPr lang="zh-CN" altLang="zh-C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1</a:t>
            </a:r>
            <a:r>
              <a:rPr lang="zh-CN" altLang="zh-CN" b="1" dirty="0"/>
              <a:t>：认识跨境电商</a:t>
            </a:r>
            <a:r>
              <a:rPr lang="zh-CN" altLang="zh-CN" b="1" dirty="0" smtClean="0"/>
              <a:t>物流</a:t>
            </a:r>
            <a:endParaRPr lang="zh-CN" altLang="en-US" dirty="0"/>
          </a:p>
        </p:txBody>
      </p:sp>
      <p:sp>
        <p:nvSpPr>
          <p:cNvPr id="3" name="内容占位符 2"/>
          <p:cNvSpPr>
            <a:spLocks noGrp="1"/>
          </p:cNvSpPr>
          <p:nvPr>
            <p:ph idx="1"/>
          </p:nvPr>
        </p:nvSpPr>
        <p:spPr/>
        <p:txBody>
          <a:bodyPr/>
          <a:lstStyle/>
          <a:p>
            <a:r>
              <a:rPr lang="zh-CN" altLang="zh-CN" b="1" dirty="0"/>
              <a:t>一、国际物流</a:t>
            </a:r>
            <a:endParaRPr lang="zh-CN" altLang="zh-CN" b="1" dirty="0"/>
          </a:p>
          <a:p>
            <a:r>
              <a:rPr lang="zh-CN" altLang="zh-CN" dirty="0"/>
              <a:t>国际物流</a:t>
            </a:r>
            <a:r>
              <a:rPr lang="en-US" altLang="zh-CN" dirty="0"/>
              <a:t>(International Logistics)</a:t>
            </a:r>
            <a:r>
              <a:rPr lang="zh-CN" altLang="zh-CN" dirty="0"/>
              <a:t>：指物品从一个国家</a:t>
            </a:r>
            <a:r>
              <a:rPr lang="en-US" altLang="zh-CN" dirty="0"/>
              <a:t>(</a:t>
            </a:r>
            <a:r>
              <a:rPr lang="zh-CN" altLang="zh-CN" dirty="0"/>
              <a:t>地区</a:t>
            </a:r>
            <a:r>
              <a:rPr lang="en-US" altLang="zh-CN" dirty="0"/>
              <a:t>)</a:t>
            </a:r>
            <a:r>
              <a:rPr lang="zh-CN" altLang="zh-CN" dirty="0"/>
              <a:t>的供应地向另一个国家</a:t>
            </a:r>
            <a:r>
              <a:rPr lang="en-US" altLang="zh-CN" dirty="0"/>
              <a:t>(</a:t>
            </a:r>
            <a:r>
              <a:rPr lang="zh-CN" altLang="zh-CN" dirty="0"/>
              <a:t>地区</a:t>
            </a:r>
            <a:r>
              <a:rPr lang="en-US" altLang="zh-CN" dirty="0"/>
              <a:t>)</a:t>
            </a:r>
            <a:r>
              <a:rPr lang="zh-CN" altLang="zh-CN" dirty="0"/>
              <a:t>的接收地的实体流动过程。</a:t>
            </a:r>
            <a:endParaRPr lang="zh-CN" altLang="zh-CN" dirty="0"/>
          </a:p>
          <a:p>
            <a:r>
              <a:rPr lang="zh-CN" altLang="en-US" b="1" dirty="0" smtClean="0"/>
              <a:t>二、</a:t>
            </a:r>
            <a:r>
              <a:rPr lang="zh-CN" altLang="zh-CN" b="1" dirty="0" smtClean="0"/>
              <a:t>跨</a:t>
            </a:r>
            <a:r>
              <a:rPr lang="zh-CN" altLang="zh-CN" b="1" dirty="0"/>
              <a:t>境电商物流</a:t>
            </a:r>
            <a:endParaRPr lang="zh-CN" altLang="zh-CN" b="1" dirty="0"/>
          </a:p>
          <a:p>
            <a:r>
              <a:rPr lang="zh-CN" altLang="zh-CN" dirty="0"/>
              <a:t>跨境电商物流是指位于不同国家和地区的交易主体通过电子商务平台达成交易并进行支付清算后，通过跨境物流送达商品进而完成交易的一种商务活动。</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a:t>
            </a:r>
            <a:r>
              <a:rPr lang="zh-CN" altLang="zh-CN" b="1" dirty="0"/>
              <a:t>：熟悉跨境电商物流</a:t>
            </a:r>
            <a:r>
              <a:rPr lang="zh-CN" altLang="zh-CN" b="1" dirty="0" smtClean="0"/>
              <a:t>特征</a:t>
            </a:r>
            <a:endParaRPr lang="zh-CN" altLang="en-US" dirty="0"/>
          </a:p>
        </p:txBody>
      </p:sp>
      <p:sp>
        <p:nvSpPr>
          <p:cNvPr id="3" name="内容占位符 2"/>
          <p:cNvSpPr>
            <a:spLocks noGrp="1"/>
          </p:cNvSpPr>
          <p:nvPr>
            <p:ph idx="1"/>
          </p:nvPr>
        </p:nvSpPr>
        <p:spPr/>
        <p:txBody>
          <a:bodyPr/>
          <a:lstStyle/>
          <a:p>
            <a:r>
              <a:rPr lang="zh-CN" altLang="zh-CN" b="1" dirty="0"/>
              <a:t>一、跨境电商物流的特征</a:t>
            </a:r>
            <a:endParaRPr lang="zh-CN" altLang="zh-CN" b="1" dirty="0"/>
          </a:p>
          <a:p>
            <a:r>
              <a:rPr lang="en-US" altLang="zh-CN" dirty="0"/>
              <a:t>1. </a:t>
            </a:r>
            <a:r>
              <a:rPr lang="zh-CN" altLang="zh-CN" dirty="0"/>
              <a:t>物流速度反应快速化</a:t>
            </a:r>
            <a:endParaRPr lang="zh-CN" altLang="zh-CN" dirty="0"/>
          </a:p>
          <a:p>
            <a:r>
              <a:rPr lang="en-US" altLang="zh-CN" dirty="0"/>
              <a:t>2. </a:t>
            </a:r>
            <a:r>
              <a:rPr lang="zh-CN" altLang="zh-CN" dirty="0"/>
              <a:t>物流功能的集成化</a:t>
            </a:r>
            <a:endParaRPr lang="zh-CN" altLang="zh-CN" dirty="0"/>
          </a:p>
          <a:p>
            <a:r>
              <a:rPr lang="en-US" altLang="zh-CN" dirty="0"/>
              <a:t>3.</a:t>
            </a:r>
            <a:r>
              <a:rPr lang="zh-CN" altLang="zh-CN" dirty="0"/>
              <a:t>物流作业的规范化</a:t>
            </a:r>
            <a:endParaRPr lang="zh-CN" altLang="zh-CN" dirty="0"/>
          </a:p>
          <a:p>
            <a:r>
              <a:rPr lang="en-US" altLang="zh-CN" dirty="0"/>
              <a:t>4. </a:t>
            </a:r>
            <a:r>
              <a:rPr lang="zh-CN" altLang="zh-CN" dirty="0"/>
              <a:t>物流信息的电子化</a:t>
            </a:r>
            <a:endParaRPr lang="zh-CN" altLang="zh-CN" dirty="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a:t>
            </a:r>
            <a:r>
              <a:rPr lang="zh-CN" altLang="zh-CN" b="1" dirty="0"/>
              <a:t>：熟悉跨境电商物流特征</a:t>
            </a:r>
            <a:br>
              <a:rPr lang="zh-CN" altLang="zh-CN" b="1" dirty="0"/>
            </a:br>
            <a:endParaRPr lang="zh-CN" altLang="en-US" dirty="0"/>
          </a:p>
        </p:txBody>
      </p:sp>
      <p:sp>
        <p:nvSpPr>
          <p:cNvPr id="3" name="内容占位符 2"/>
          <p:cNvSpPr>
            <a:spLocks noGrp="1"/>
          </p:cNvSpPr>
          <p:nvPr>
            <p:ph idx="1"/>
          </p:nvPr>
        </p:nvSpPr>
        <p:spPr/>
        <p:txBody>
          <a:bodyPr/>
          <a:lstStyle/>
          <a:p>
            <a:r>
              <a:rPr lang="zh-CN" altLang="zh-CN" b="1" dirty="0"/>
              <a:t>二、跨境电商物流与传统物流的</a:t>
            </a:r>
            <a:r>
              <a:rPr lang="zh-CN" altLang="zh-CN" b="1" dirty="0" smtClean="0"/>
              <a:t>差异</a:t>
            </a:r>
            <a:endParaRPr lang="zh-CN" altLang="zh-CN" b="1" dirty="0"/>
          </a:p>
          <a:p>
            <a:r>
              <a:rPr lang="en-US" altLang="zh-CN" dirty="0" smtClean="0"/>
              <a:t>1.</a:t>
            </a:r>
            <a:r>
              <a:rPr lang="zh-CN" altLang="en-US" dirty="0" smtClean="0"/>
              <a:t>跨境电商物流</a:t>
            </a:r>
            <a:r>
              <a:rPr lang="zh-CN" altLang="zh-CN" dirty="0" smtClean="0"/>
              <a:t>灵活性</a:t>
            </a:r>
            <a:r>
              <a:rPr lang="zh-CN" altLang="en-US" dirty="0" smtClean="0"/>
              <a:t>更强</a:t>
            </a:r>
            <a:endParaRPr lang="en-US" altLang="zh-CN" dirty="0" smtClean="0"/>
          </a:p>
          <a:p>
            <a:r>
              <a:rPr lang="en-US" altLang="zh-CN" dirty="0" smtClean="0"/>
              <a:t>2.</a:t>
            </a:r>
            <a:r>
              <a:rPr lang="zh-CN" altLang="en-US" dirty="0" smtClean="0"/>
              <a:t>跨境电商物流</a:t>
            </a:r>
            <a:r>
              <a:rPr lang="zh-CN" altLang="zh-CN" dirty="0" smtClean="0"/>
              <a:t>附加价值</a:t>
            </a:r>
            <a:r>
              <a:rPr lang="zh-CN" altLang="en-US" dirty="0" smtClean="0"/>
              <a:t>更大</a:t>
            </a:r>
            <a:endParaRPr lang="en-US" altLang="zh-CN" dirty="0" smtClean="0"/>
          </a:p>
          <a:p>
            <a:r>
              <a:rPr lang="en-US" altLang="zh-CN" dirty="0" smtClean="0"/>
              <a:t>3.</a:t>
            </a:r>
            <a:r>
              <a:rPr lang="zh-CN" altLang="zh-CN" dirty="0"/>
              <a:t>强调整合化和</a:t>
            </a:r>
            <a:r>
              <a:rPr lang="zh-CN" altLang="zh-CN" dirty="0" smtClean="0"/>
              <a:t>全球化</a:t>
            </a:r>
            <a:endParaRPr lang="en-US" altLang="zh-CN" dirty="0" smtClean="0"/>
          </a:p>
          <a:p>
            <a:r>
              <a:rPr lang="en-US" altLang="zh-CN" dirty="0" smtClean="0"/>
              <a:t>4.</a:t>
            </a:r>
            <a:r>
              <a:rPr lang="zh-CN" altLang="en-US" dirty="0" smtClean="0"/>
              <a:t>跨境电商物流是</a:t>
            </a:r>
            <a:r>
              <a:rPr lang="zh-CN" altLang="zh-CN" dirty="0" smtClean="0"/>
              <a:t>主动服务</a:t>
            </a:r>
            <a:endParaRPr lang="en-US" altLang="zh-CN" dirty="0" smtClean="0"/>
          </a:p>
          <a:p>
            <a:r>
              <a:rPr lang="en-US" altLang="zh-CN" dirty="0" smtClean="0"/>
              <a:t>5.</a:t>
            </a:r>
            <a:r>
              <a:rPr lang="zh-CN" altLang="en-US" dirty="0" smtClean="0"/>
              <a:t>跨境电商物流信息智能化</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3</a:t>
            </a:r>
            <a:r>
              <a:rPr lang="zh-CN" altLang="zh-CN" b="1" dirty="0"/>
              <a:t>：了解跨境电商物流</a:t>
            </a:r>
            <a:r>
              <a:rPr lang="zh-CN" altLang="zh-CN" b="1" dirty="0" smtClean="0"/>
              <a:t>模式</a:t>
            </a:r>
            <a:endParaRPr lang="zh-CN" altLang="en-US" dirty="0"/>
          </a:p>
        </p:txBody>
      </p:sp>
      <p:sp>
        <p:nvSpPr>
          <p:cNvPr id="3" name="内容占位符 2"/>
          <p:cNvSpPr>
            <a:spLocks noGrp="1"/>
          </p:cNvSpPr>
          <p:nvPr>
            <p:ph idx="1"/>
          </p:nvPr>
        </p:nvSpPr>
        <p:spPr/>
        <p:txBody>
          <a:bodyPr/>
          <a:lstStyle/>
          <a:p>
            <a:r>
              <a:rPr lang="zh-CN" altLang="zh-CN" dirty="0">
                <a:latin typeface="+mn-ea"/>
                <a:cs typeface="+mn-ea"/>
              </a:rPr>
              <a:t>一、跨境电商物流的主要模式</a:t>
            </a:r>
            <a:endParaRPr lang="zh-CN" altLang="zh-CN" dirty="0">
              <a:latin typeface="+mn-ea"/>
              <a:cs typeface="+mn-ea"/>
            </a:endParaRPr>
          </a:p>
          <a:p>
            <a:r>
              <a:rPr lang="en-US" altLang="zh-CN" dirty="0">
                <a:latin typeface="+mn-ea"/>
                <a:cs typeface="+mn-ea"/>
              </a:rPr>
              <a:t>1.</a:t>
            </a:r>
            <a:r>
              <a:rPr lang="zh-CN" altLang="zh-CN" dirty="0">
                <a:latin typeface="+mn-ea"/>
                <a:cs typeface="+mn-ea"/>
              </a:rPr>
              <a:t>邮政包裹模式</a:t>
            </a:r>
            <a:endParaRPr lang="zh-CN" altLang="zh-CN" dirty="0">
              <a:latin typeface="+mn-ea"/>
              <a:cs typeface="+mn-ea"/>
            </a:endParaRPr>
          </a:p>
          <a:p>
            <a:r>
              <a:rPr lang="en-US" altLang="zh-CN" dirty="0">
                <a:latin typeface="+mn-ea"/>
                <a:cs typeface="+mn-ea"/>
              </a:rPr>
              <a:t>2.</a:t>
            </a:r>
            <a:r>
              <a:rPr lang="zh-CN" altLang="zh-CN" dirty="0">
                <a:latin typeface="+mn-ea"/>
                <a:cs typeface="+mn-ea"/>
              </a:rPr>
              <a:t>国际快递模式</a:t>
            </a:r>
            <a:endParaRPr lang="zh-CN" altLang="zh-CN" dirty="0">
              <a:latin typeface="+mn-ea"/>
              <a:cs typeface="+mn-ea"/>
            </a:endParaRPr>
          </a:p>
          <a:p>
            <a:r>
              <a:rPr lang="en-US" altLang="zh-CN" dirty="0">
                <a:latin typeface="+mn-ea"/>
                <a:cs typeface="+mn-ea"/>
              </a:rPr>
              <a:t>3.</a:t>
            </a:r>
            <a:r>
              <a:rPr lang="zh-CN" altLang="zh-CN" dirty="0">
                <a:latin typeface="+mn-ea"/>
                <a:cs typeface="+mn-ea"/>
              </a:rPr>
              <a:t>专线物流模式</a:t>
            </a:r>
            <a:endParaRPr lang="zh-CN" altLang="zh-CN" dirty="0">
              <a:latin typeface="+mn-ea"/>
              <a:cs typeface="+mn-ea"/>
            </a:endParaRPr>
          </a:p>
          <a:p>
            <a:r>
              <a:rPr lang="en-US" altLang="zh-CN" dirty="0">
                <a:latin typeface="+mn-ea"/>
                <a:cs typeface="+mn-ea"/>
              </a:rPr>
              <a:t>4.</a:t>
            </a:r>
            <a:r>
              <a:rPr lang="zh-CN" altLang="zh-CN" dirty="0">
                <a:latin typeface="+mn-ea"/>
                <a:cs typeface="+mn-ea"/>
              </a:rPr>
              <a:t>海外仓模式</a:t>
            </a:r>
            <a:endParaRPr lang="zh-CN" altLang="zh-CN" dirty="0">
              <a:latin typeface="+mn-ea"/>
              <a:cs typeface="+mn-ea"/>
            </a:endParaRPr>
          </a:p>
          <a:p>
            <a:endParaRPr lang="zh-CN" altLang="en-US" dirty="0">
              <a:latin typeface="+mn-ea"/>
              <a:cs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3</a:t>
            </a:r>
            <a:r>
              <a:rPr lang="zh-CN" altLang="zh-CN" b="1" dirty="0"/>
              <a:t>：了解跨境电商物流模式</a:t>
            </a:r>
            <a:br>
              <a:rPr lang="zh-CN" altLang="zh-CN" b="1" dirty="0"/>
            </a:br>
            <a:endParaRPr lang="zh-CN" altLang="en-US" dirty="0"/>
          </a:p>
        </p:txBody>
      </p:sp>
      <p:sp>
        <p:nvSpPr>
          <p:cNvPr id="3" name="内容占位符 2"/>
          <p:cNvSpPr>
            <a:spLocks noGrp="1"/>
          </p:cNvSpPr>
          <p:nvPr>
            <p:ph idx="1"/>
          </p:nvPr>
        </p:nvSpPr>
        <p:spPr/>
        <p:txBody>
          <a:bodyPr/>
          <a:lstStyle/>
          <a:p>
            <a:r>
              <a:rPr lang="zh-CN" altLang="zh-CN" dirty="0"/>
              <a:t>二、跨境电商物流的其它</a:t>
            </a:r>
            <a:r>
              <a:rPr lang="zh-CN" altLang="zh-CN" dirty="0" smtClean="0"/>
              <a:t>模式</a:t>
            </a:r>
            <a:endParaRPr lang="en-US" altLang="zh-CN" dirty="0" smtClean="0"/>
          </a:p>
          <a:p>
            <a:r>
              <a:rPr lang="en-US" altLang="zh-CN" dirty="0" smtClean="0"/>
              <a:t>1</a:t>
            </a:r>
            <a:r>
              <a:rPr lang="en-US" altLang="zh-CN" dirty="0"/>
              <a:t>.</a:t>
            </a:r>
            <a:r>
              <a:rPr lang="zh-CN" altLang="zh-CN" dirty="0"/>
              <a:t>边境仓</a:t>
            </a:r>
            <a:endParaRPr lang="zh-CN" altLang="zh-CN" dirty="0"/>
          </a:p>
          <a:p>
            <a:r>
              <a:rPr lang="en-US" altLang="zh-CN" dirty="0"/>
              <a:t>2.</a:t>
            </a:r>
            <a:r>
              <a:rPr lang="zh-CN" altLang="zh-CN" dirty="0"/>
              <a:t>自由贸易试验区、综合保税区、保税港区物流</a:t>
            </a:r>
            <a:endParaRPr lang="zh-CN" altLang="zh-CN" dirty="0"/>
          </a:p>
          <a:p>
            <a:r>
              <a:rPr lang="en-US" altLang="zh-CN" dirty="0"/>
              <a:t>3.</a:t>
            </a:r>
            <a:r>
              <a:rPr lang="zh-CN" altLang="zh-CN" dirty="0"/>
              <a:t>集货物流</a:t>
            </a:r>
            <a:endParaRPr lang="zh-CN" altLang="zh-CN" dirty="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任务</a:t>
            </a:r>
            <a:r>
              <a:rPr lang="en-US" altLang="zh-CN" b="1" dirty="0"/>
              <a:t>4</a:t>
            </a:r>
            <a:r>
              <a:rPr lang="zh-CN" altLang="zh-CN" b="1" dirty="0"/>
              <a:t>：了解跨境电商物流发展的问题及</a:t>
            </a:r>
            <a:r>
              <a:rPr lang="zh-CN" altLang="zh-CN" b="1" dirty="0" smtClean="0"/>
              <a:t>趋势</a:t>
            </a:r>
            <a:endParaRPr lang="zh-CN" altLang="en-US" dirty="0"/>
          </a:p>
        </p:txBody>
      </p:sp>
      <p:sp>
        <p:nvSpPr>
          <p:cNvPr id="3" name="内容占位符 2"/>
          <p:cNvSpPr>
            <a:spLocks noGrp="1"/>
          </p:cNvSpPr>
          <p:nvPr>
            <p:ph idx="1"/>
          </p:nvPr>
        </p:nvSpPr>
        <p:spPr/>
        <p:txBody>
          <a:bodyPr/>
          <a:lstStyle/>
          <a:p>
            <a:r>
              <a:rPr lang="zh-CN" altLang="zh-CN" dirty="0"/>
              <a:t>一、我国跨境电商物流发展的问题</a:t>
            </a:r>
            <a:endParaRPr lang="zh-CN" altLang="zh-CN" dirty="0"/>
          </a:p>
          <a:p>
            <a:r>
              <a:rPr lang="en-US" altLang="zh-CN" dirty="0"/>
              <a:t>1.</a:t>
            </a:r>
            <a:r>
              <a:rPr lang="zh-CN" altLang="zh-CN" dirty="0"/>
              <a:t>物流成本高</a:t>
            </a:r>
            <a:endParaRPr lang="zh-CN" altLang="zh-CN" dirty="0"/>
          </a:p>
          <a:p>
            <a:r>
              <a:rPr lang="en-US" altLang="zh-CN" dirty="0"/>
              <a:t>2.</a:t>
            </a:r>
            <a:r>
              <a:rPr lang="zh-CN" altLang="zh-CN" dirty="0"/>
              <a:t>运输及配送周期长</a:t>
            </a:r>
            <a:endParaRPr lang="zh-CN" altLang="zh-CN" dirty="0"/>
          </a:p>
          <a:p>
            <a:r>
              <a:rPr lang="en-US" altLang="zh-CN" dirty="0"/>
              <a:t>3.</a:t>
            </a:r>
            <a:r>
              <a:rPr lang="zh-CN" altLang="zh-CN" dirty="0"/>
              <a:t>当前国际物流发展速度与跨境电商需求不匹配</a:t>
            </a:r>
            <a:endParaRPr lang="zh-CN" altLang="zh-CN" dirty="0"/>
          </a:p>
          <a:p>
            <a:r>
              <a:rPr lang="en-US" altLang="zh-CN" dirty="0"/>
              <a:t>4.</a:t>
            </a:r>
            <a:r>
              <a:rPr lang="zh-CN" altLang="zh-CN" dirty="0"/>
              <a:t>退换货物流难度大</a:t>
            </a:r>
            <a:endParaRPr lang="zh-CN" altLang="zh-CN" dirty="0"/>
          </a:p>
          <a:p>
            <a:endParaRPr lang="zh-CN" altLang="en-US" dirty="0"/>
          </a:p>
        </p:txBody>
      </p:sp>
    </p:spTree>
  </p:cSld>
  <p:clrMapOvr>
    <a:masterClrMapping/>
  </p:clrMapOvr>
</p:sld>
</file>

<file path=ppt/tags/tag1.xml><?xml version="1.0" encoding="utf-8"?>
<p:tagLst xmlns:p="http://schemas.openxmlformats.org/presentationml/2006/main">
  <p:tag name="commondata" val="eyJoZGlkIjoiNTQwNzlmMmM3YzAyMjc3YWY4Yzc3ODg5MDdkYTYyZjgifQ=="/>
</p:tagLst>
</file>

<file path=ppt/theme/theme1.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0</TotalTime>
  <Words>955</Words>
  <Application>WPS 演示</Application>
  <PresentationFormat>宽屏</PresentationFormat>
  <Paragraphs>77</Paragraphs>
  <Slides>11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vt:i4>
      </vt:variant>
    </vt:vector>
  </HeadingPairs>
  <TitlesOfParts>
    <vt:vector size="19" baseType="lpstr">
      <vt:lpstr>Arial</vt:lpstr>
      <vt:lpstr>宋体</vt:lpstr>
      <vt:lpstr>Wingdings</vt:lpstr>
      <vt:lpstr>Calibri</vt:lpstr>
      <vt:lpstr>Calibri Light</vt:lpstr>
      <vt:lpstr>微软雅黑</vt:lpstr>
      <vt:lpstr>Arial Unicode MS</vt:lpstr>
      <vt:lpstr>回顾</vt:lpstr>
      <vt:lpstr>项目1：认识跨境电商物流</vt:lpstr>
      <vt:lpstr>【学习目标】</vt:lpstr>
      <vt:lpstr>案例导入：敦煌网推出业界首个“跨境电商物流险”</vt:lpstr>
      <vt:lpstr>任务1：认识跨境电商物流</vt:lpstr>
      <vt:lpstr>任务2：熟悉跨境电商物流特征</vt:lpstr>
      <vt:lpstr>任务2：熟悉跨境电商物流特征 </vt:lpstr>
      <vt:lpstr>任务3：了解跨境电商物流模式</vt:lpstr>
      <vt:lpstr>任务3：了解跨境电商物流模式 </vt:lpstr>
      <vt:lpstr>任务4：了解跨境电商物流发展的问题及趋势</vt:lpstr>
      <vt:lpstr>任务4：了解跨境电商物流发展的问题及趋势</vt:lpstr>
      <vt:lpstr>拓展阅读：新冠疫情下，阿里巴巴菜鸟国际物流的责任担当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项目1：认识跨境电商物流</dc:title>
  <dc:creator>wbh</dc:creator>
  <cp:lastModifiedBy>欢欢</cp:lastModifiedBy>
  <cp:revision>5</cp:revision>
  <dcterms:created xsi:type="dcterms:W3CDTF">2022-08-18T06:33:00Z</dcterms:created>
  <dcterms:modified xsi:type="dcterms:W3CDTF">2024-07-29T09:37:33Z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D8B07C6D6C6E4DD1964D3EE69C59CC75_12</vt:lpwstr>
  </property>
  <property fmtid="{D5CDD505-2E9C-101B-9397-08002B2CF9AE}" pid="3" name="KSOProductBuildVer">
    <vt:lpwstr>2052-12.1.0.16929</vt:lpwstr>
  </property>
</Properties>
</file>