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1" r:id="rId1"/>
  </p:sldMasterIdLst>
  <p:sldIdLst>
    <p:sldId id="256" r:id="rId2"/>
    <p:sldId id="266" r:id="rId3"/>
    <p:sldId id="267" r:id="rId4"/>
    <p:sldId id="268" r:id="rId5"/>
    <p:sldId id="269" r:id="rId6"/>
    <p:sldId id="270" r:id="rId7"/>
    <p:sldId id="271" r:id="rId8"/>
    <p:sldId id="272" r:id="rId9"/>
    <p:sldId id="273" r:id="rId10"/>
    <p:sldId id="274" r:id="rId11"/>
    <p:sldId id="276" r:id="rId12"/>
    <p:sldId id="277" r:id="rId13"/>
    <p:sldId id="275" r:id="rId14"/>
    <p:sldId id="278" r:id="rId15"/>
    <p:sldId id="279"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9" d="100"/>
          <a:sy n="109" d="100"/>
        </p:scale>
        <p:origin x="6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702F5DD-19B5-4B5D-9BF5-14C92AF3315E}"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8B32B41B-321A-4362-B6B5-197081ABD6CB}">
      <dgm:prSet custT="1"/>
      <dgm:spPr/>
      <dgm:t>
        <a:bodyPr/>
        <a:lstStyle/>
        <a:p>
          <a:pPr rtl="0">
            <a:lnSpc>
              <a:spcPct val="85000"/>
            </a:lnSpc>
            <a:spcBef>
              <a:spcPts val="0"/>
            </a:spcBef>
            <a:spcAft>
              <a:spcPts val="0"/>
            </a:spcAft>
          </a:pPr>
          <a:r>
            <a:rPr lang="zh-CN" altLang="en-US" sz="1800" dirty="0" smtClean="0"/>
            <a:t>第一阶段，前期探索阶段</a:t>
          </a:r>
          <a:endParaRPr lang="zh-CN" altLang="en-US" sz="1800" dirty="0"/>
        </a:p>
      </dgm:t>
    </dgm:pt>
    <dgm:pt modelId="{DD3E2989-9CEA-41A0-9D13-912D38536CD9}" type="parTrans" cxnId="{B22D9D34-1E8F-419B-8F5F-088C31E9F7F5}">
      <dgm:prSet/>
      <dgm:spPr/>
      <dgm:t>
        <a:bodyPr/>
        <a:lstStyle/>
        <a:p>
          <a:pPr>
            <a:lnSpc>
              <a:spcPct val="85000"/>
            </a:lnSpc>
            <a:spcBef>
              <a:spcPts val="0"/>
            </a:spcBef>
            <a:spcAft>
              <a:spcPts val="0"/>
            </a:spcAft>
          </a:pPr>
          <a:endParaRPr lang="zh-CN" altLang="en-US" sz="1800"/>
        </a:p>
      </dgm:t>
    </dgm:pt>
    <dgm:pt modelId="{A060487D-398E-4788-91CA-75A62C3EB494}" type="sibTrans" cxnId="{B22D9D34-1E8F-419B-8F5F-088C31E9F7F5}">
      <dgm:prSet/>
      <dgm:spPr/>
      <dgm:t>
        <a:bodyPr/>
        <a:lstStyle/>
        <a:p>
          <a:pPr>
            <a:lnSpc>
              <a:spcPct val="85000"/>
            </a:lnSpc>
            <a:spcBef>
              <a:spcPts val="0"/>
            </a:spcBef>
            <a:spcAft>
              <a:spcPts val="0"/>
            </a:spcAft>
          </a:pPr>
          <a:endParaRPr lang="zh-CN" altLang="en-US" sz="1800"/>
        </a:p>
      </dgm:t>
    </dgm:pt>
    <dgm:pt modelId="{C00A65D0-1F6A-4427-9FEE-946781B6AACA}">
      <dgm:prSet custT="1"/>
      <dgm:spPr/>
      <dgm:t>
        <a:bodyPr/>
        <a:lstStyle/>
        <a:p>
          <a:pPr rtl="0">
            <a:lnSpc>
              <a:spcPct val="85000"/>
            </a:lnSpc>
            <a:spcBef>
              <a:spcPts val="0"/>
            </a:spcBef>
            <a:spcAft>
              <a:spcPts val="0"/>
            </a:spcAft>
          </a:pPr>
          <a:r>
            <a:rPr lang="en-US" sz="1400" dirty="0" smtClean="0"/>
            <a:t>2012-2015</a:t>
          </a:r>
          <a:r>
            <a:rPr lang="zh-CN" sz="1400" dirty="0" smtClean="0"/>
            <a:t>年。进口方面表现为海淘代购，按照个人物品征税，也即行邮税，存在的</a:t>
          </a:r>
          <a:r>
            <a:rPr lang="en-US" sz="1400" dirty="0" smtClean="0"/>
            <a:t>50</a:t>
          </a:r>
          <a:r>
            <a:rPr lang="zh-CN" sz="1400" dirty="0" smtClean="0"/>
            <a:t>元免税额度，让很多商家想尽方法避税。</a:t>
          </a:r>
          <a:endParaRPr lang="zh-CN" sz="1400" dirty="0"/>
        </a:p>
      </dgm:t>
    </dgm:pt>
    <dgm:pt modelId="{22D4B908-1E8E-4375-BCB5-CA419B8E826A}" type="parTrans" cxnId="{A1DAA3DA-2BF7-4FCA-949C-B7D21347E36F}">
      <dgm:prSet/>
      <dgm:spPr/>
      <dgm:t>
        <a:bodyPr/>
        <a:lstStyle/>
        <a:p>
          <a:pPr>
            <a:lnSpc>
              <a:spcPct val="85000"/>
            </a:lnSpc>
            <a:spcBef>
              <a:spcPts val="0"/>
            </a:spcBef>
            <a:spcAft>
              <a:spcPts val="0"/>
            </a:spcAft>
          </a:pPr>
          <a:endParaRPr lang="zh-CN" altLang="en-US" sz="1800"/>
        </a:p>
      </dgm:t>
    </dgm:pt>
    <dgm:pt modelId="{8D9120A7-7A68-41D3-8D63-532BC41D101D}" type="sibTrans" cxnId="{A1DAA3DA-2BF7-4FCA-949C-B7D21347E36F}">
      <dgm:prSet/>
      <dgm:spPr/>
      <dgm:t>
        <a:bodyPr/>
        <a:lstStyle/>
        <a:p>
          <a:pPr>
            <a:lnSpc>
              <a:spcPct val="85000"/>
            </a:lnSpc>
            <a:spcBef>
              <a:spcPts val="0"/>
            </a:spcBef>
            <a:spcAft>
              <a:spcPts val="0"/>
            </a:spcAft>
          </a:pPr>
          <a:endParaRPr lang="zh-CN" altLang="en-US" sz="1800"/>
        </a:p>
      </dgm:t>
    </dgm:pt>
    <dgm:pt modelId="{05C56159-3A1D-4433-9F3B-5515016B8FF4}">
      <dgm:prSet custT="1"/>
      <dgm:spPr/>
      <dgm:t>
        <a:bodyPr/>
        <a:lstStyle/>
        <a:p>
          <a:pPr rtl="0">
            <a:lnSpc>
              <a:spcPct val="85000"/>
            </a:lnSpc>
            <a:spcBef>
              <a:spcPts val="0"/>
            </a:spcBef>
            <a:spcAft>
              <a:spcPts val="0"/>
            </a:spcAft>
          </a:pPr>
          <a:r>
            <a:rPr lang="zh-CN" sz="1800" dirty="0" smtClean="0"/>
            <a:t>第二阶段，</a:t>
          </a:r>
          <a:r>
            <a:rPr lang="en-US" sz="1800" dirty="0" smtClean="0"/>
            <a:t>408</a:t>
          </a:r>
          <a:r>
            <a:rPr lang="zh-CN" sz="1800" dirty="0" smtClean="0"/>
            <a:t>政策及延期阶段</a:t>
          </a:r>
          <a:endParaRPr lang="zh-CN" sz="1800" dirty="0"/>
        </a:p>
      </dgm:t>
    </dgm:pt>
    <dgm:pt modelId="{110F0548-FD60-4C0C-99D0-3D2E7D617863}" type="parTrans" cxnId="{8080D92E-5D10-4A58-B20B-38AB5E4FC993}">
      <dgm:prSet/>
      <dgm:spPr/>
      <dgm:t>
        <a:bodyPr/>
        <a:lstStyle/>
        <a:p>
          <a:pPr>
            <a:lnSpc>
              <a:spcPct val="85000"/>
            </a:lnSpc>
            <a:spcBef>
              <a:spcPts val="0"/>
            </a:spcBef>
            <a:spcAft>
              <a:spcPts val="0"/>
            </a:spcAft>
          </a:pPr>
          <a:endParaRPr lang="zh-CN" altLang="en-US" sz="1800"/>
        </a:p>
      </dgm:t>
    </dgm:pt>
    <dgm:pt modelId="{1681B235-DA12-41A7-8214-0B86BFD570F5}" type="sibTrans" cxnId="{8080D92E-5D10-4A58-B20B-38AB5E4FC993}">
      <dgm:prSet/>
      <dgm:spPr/>
      <dgm:t>
        <a:bodyPr/>
        <a:lstStyle/>
        <a:p>
          <a:pPr>
            <a:lnSpc>
              <a:spcPct val="85000"/>
            </a:lnSpc>
            <a:spcBef>
              <a:spcPts val="0"/>
            </a:spcBef>
            <a:spcAft>
              <a:spcPts val="0"/>
            </a:spcAft>
          </a:pPr>
          <a:endParaRPr lang="zh-CN" altLang="en-US" sz="1800"/>
        </a:p>
      </dgm:t>
    </dgm:pt>
    <dgm:pt modelId="{836C4931-A770-457C-A9F8-94C08813BD85}">
      <dgm:prSet custT="1"/>
      <dgm:spPr/>
      <dgm:t>
        <a:bodyPr/>
        <a:lstStyle/>
        <a:p>
          <a:pPr rtl="0">
            <a:lnSpc>
              <a:spcPct val="85000"/>
            </a:lnSpc>
            <a:spcBef>
              <a:spcPts val="0"/>
            </a:spcBef>
            <a:spcAft>
              <a:spcPts val="0"/>
            </a:spcAft>
          </a:pPr>
          <a:r>
            <a:rPr lang="zh-CN" sz="1400" dirty="0" smtClean="0"/>
            <a:t>以</a:t>
          </a:r>
          <a:r>
            <a:rPr lang="en-US" sz="1400" dirty="0" smtClean="0"/>
            <a:t>2016</a:t>
          </a:r>
          <a:r>
            <a:rPr lang="zh-CN" sz="1400" dirty="0" smtClean="0"/>
            <a:t>年</a:t>
          </a:r>
          <a:r>
            <a:rPr lang="en-US" sz="1400" dirty="0" smtClean="0"/>
            <a:t>4</a:t>
          </a:r>
          <a:r>
            <a:rPr lang="zh-CN" sz="1400" dirty="0" smtClean="0"/>
            <a:t>月</a:t>
          </a:r>
          <a:r>
            <a:rPr lang="en-US" sz="1400" dirty="0" smtClean="0"/>
            <a:t>8</a:t>
          </a:r>
          <a:r>
            <a:rPr lang="zh-CN" sz="1400" dirty="0" smtClean="0"/>
            <a:t>日为起点，到</a:t>
          </a:r>
          <a:r>
            <a:rPr lang="en-US" sz="1400" dirty="0" smtClean="0"/>
            <a:t>2017</a:t>
          </a:r>
          <a:r>
            <a:rPr lang="zh-CN" sz="1400" dirty="0" smtClean="0"/>
            <a:t>年</a:t>
          </a:r>
          <a:r>
            <a:rPr lang="en-US" sz="1400" dirty="0" smtClean="0"/>
            <a:t>12</a:t>
          </a:r>
          <a:r>
            <a:rPr lang="zh-CN" sz="1400" dirty="0" smtClean="0"/>
            <a:t>月</a:t>
          </a:r>
          <a:r>
            <a:rPr lang="en-US" sz="1400" dirty="0" smtClean="0"/>
            <a:t>31</a:t>
          </a:r>
          <a:r>
            <a:rPr lang="zh-CN" sz="1400" dirty="0" smtClean="0"/>
            <a:t>日结束。监管方式上，</a:t>
          </a:r>
          <a:r>
            <a:rPr lang="en-US" sz="1400" dirty="0" smtClean="0"/>
            <a:t>408</a:t>
          </a:r>
          <a:r>
            <a:rPr lang="zh-CN" sz="1400" dirty="0" smtClean="0"/>
            <a:t>政策的要求是要执行通关单及首次进口的各项批件，与一般贸易进口模式趋同。税收方面，行邮模式切换到跨境电商综合税模式，包含关税、增值税、消费税。这个阶段发生了两次延期，一次是到</a:t>
          </a:r>
          <a:r>
            <a:rPr lang="en-US" sz="1400" dirty="0" smtClean="0"/>
            <a:t>2017</a:t>
          </a:r>
          <a:r>
            <a:rPr lang="zh-CN" sz="1400" dirty="0" smtClean="0"/>
            <a:t>年</a:t>
          </a:r>
          <a:r>
            <a:rPr lang="en-US" sz="1400" dirty="0" smtClean="0"/>
            <a:t>5</a:t>
          </a:r>
          <a:r>
            <a:rPr lang="zh-CN" sz="1400" dirty="0" smtClean="0"/>
            <a:t>月</a:t>
          </a:r>
          <a:r>
            <a:rPr lang="en-US" sz="1400" dirty="0" smtClean="0"/>
            <a:t>11</a:t>
          </a:r>
          <a:r>
            <a:rPr lang="zh-CN" sz="1400" dirty="0" smtClean="0"/>
            <a:t>日，一次是到</a:t>
          </a:r>
          <a:r>
            <a:rPr lang="en-US" sz="1400" dirty="0" smtClean="0"/>
            <a:t>2017</a:t>
          </a:r>
          <a:r>
            <a:rPr lang="zh-CN" sz="1400" dirty="0" smtClean="0"/>
            <a:t>年年底。</a:t>
          </a:r>
          <a:endParaRPr lang="zh-CN" sz="1400" dirty="0"/>
        </a:p>
      </dgm:t>
    </dgm:pt>
    <dgm:pt modelId="{94192985-F351-4A33-A639-1FD63A6755CE}" type="parTrans" cxnId="{B74BD91E-5A48-4BCA-99C4-C19420474A06}">
      <dgm:prSet/>
      <dgm:spPr/>
      <dgm:t>
        <a:bodyPr/>
        <a:lstStyle/>
        <a:p>
          <a:pPr>
            <a:lnSpc>
              <a:spcPct val="85000"/>
            </a:lnSpc>
            <a:spcBef>
              <a:spcPts val="0"/>
            </a:spcBef>
            <a:spcAft>
              <a:spcPts val="0"/>
            </a:spcAft>
          </a:pPr>
          <a:endParaRPr lang="zh-CN" altLang="en-US" sz="1800"/>
        </a:p>
      </dgm:t>
    </dgm:pt>
    <dgm:pt modelId="{0D6DEF2D-5C36-42C8-A551-AE5482D9E1CF}" type="sibTrans" cxnId="{B74BD91E-5A48-4BCA-99C4-C19420474A06}">
      <dgm:prSet/>
      <dgm:spPr/>
      <dgm:t>
        <a:bodyPr/>
        <a:lstStyle/>
        <a:p>
          <a:pPr>
            <a:lnSpc>
              <a:spcPct val="85000"/>
            </a:lnSpc>
            <a:spcBef>
              <a:spcPts val="0"/>
            </a:spcBef>
            <a:spcAft>
              <a:spcPts val="0"/>
            </a:spcAft>
          </a:pPr>
          <a:endParaRPr lang="zh-CN" altLang="en-US" sz="1800"/>
        </a:p>
      </dgm:t>
    </dgm:pt>
    <dgm:pt modelId="{7D1F4D8A-3E9E-433E-84DF-E58B039953C7}">
      <dgm:prSet custT="1"/>
      <dgm:spPr/>
      <dgm:t>
        <a:bodyPr/>
        <a:lstStyle/>
        <a:p>
          <a:pPr rtl="0">
            <a:lnSpc>
              <a:spcPct val="85000"/>
            </a:lnSpc>
            <a:spcBef>
              <a:spcPts val="0"/>
            </a:spcBef>
            <a:spcAft>
              <a:spcPts val="0"/>
            </a:spcAft>
          </a:pPr>
          <a:r>
            <a:rPr lang="zh-CN" altLang="en-US" sz="1800" smtClean="0"/>
            <a:t>第三阶段，逐步清晰阶段</a:t>
          </a:r>
          <a:endParaRPr lang="zh-CN" altLang="en-US" sz="1800"/>
        </a:p>
      </dgm:t>
    </dgm:pt>
    <dgm:pt modelId="{32319DFA-739F-406F-BEBB-AEB2A7CC5D8A}" type="parTrans" cxnId="{273510AB-5C3E-49AD-951B-2BF40CC18069}">
      <dgm:prSet/>
      <dgm:spPr/>
      <dgm:t>
        <a:bodyPr/>
        <a:lstStyle/>
        <a:p>
          <a:pPr>
            <a:lnSpc>
              <a:spcPct val="85000"/>
            </a:lnSpc>
            <a:spcBef>
              <a:spcPts val="0"/>
            </a:spcBef>
            <a:spcAft>
              <a:spcPts val="0"/>
            </a:spcAft>
          </a:pPr>
          <a:endParaRPr lang="zh-CN" altLang="en-US" sz="1800"/>
        </a:p>
      </dgm:t>
    </dgm:pt>
    <dgm:pt modelId="{C8FDD975-30A3-4D08-92CB-3F44D2893036}" type="sibTrans" cxnId="{273510AB-5C3E-49AD-951B-2BF40CC18069}">
      <dgm:prSet/>
      <dgm:spPr/>
      <dgm:t>
        <a:bodyPr/>
        <a:lstStyle/>
        <a:p>
          <a:pPr>
            <a:lnSpc>
              <a:spcPct val="85000"/>
            </a:lnSpc>
            <a:spcBef>
              <a:spcPts val="0"/>
            </a:spcBef>
            <a:spcAft>
              <a:spcPts val="0"/>
            </a:spcAft>
          </a:pPr>
          <a:endParaRPr lang="zh-CN" altLang="en-US" sz="1800"/>
        </a:p>
      </dgm:t>
    </dgm:pt>
    <dgm:pt modelId="{B4758262-901C-4E7F-A68B-9AFF5D46468C}">
      <dgm:prSet custT="1"/>
      <dgm:spPr/>
      <dgm:t>
        <a:bodyPr/>
        <a:lstStyle/>
        <a:p>
          <a:pPr rtl="0">
            <a:lnSpc>
              <a:spcPct val="85000"/>
            </a:lnSpc>
            <a:spcBef>
              <a:spcPts val="0"/>
            </a:spcBef>
            <a:spcAft>
              <a:spcPts val="0"/>
            </a:spcAft>
          </a:pPr>
          <a:r>
            <a:rPr lang="zh-CN" sz="1400" dirty="0" smtClean="0"/>
            <a:t>以</a:t>
          </a:r>
          <a:r>
            <a:rPr lang="en-US" sz="1400" dirty="0" smtClean="0"/>
            <a:t>2018</a:t>
          </a:r>
          <a:r>
            <a:rPr lang="zh-CN" sz="1400" dirty="0" smtClean="0"/>
            <a:t>年</a:t>
          </a:r>
          <a:r>
            <a:rPr lang="en-US" sz="1400" dirty="0" smtClean="0"/>
            <a:t>1</a:t>
          </a:r>
          <a:r>
            <a:rPr lang="zh-CN" sz="1400" dirty="0" smtClean="0"/>
            <a:t>月</a:t>
          </a:r>
          <a:r>
            <a:rPr lang="en-US" sz="1400" dirty="0" smtClean="0"/>
            <a:t>1</a:t>
          </a:r>
          <a:r>
            <a:rPr lang="zh-CN" sz="1400" dirty="0" smtClean="0"/>
            <a:t>日为起点，到</a:t>
          </a:r>
          <a:r>
            <a:rPr lang="en-US" sz="1400" dirty="0" smtClean="0"/>
            <a:t>2018</a:t>
          </a:r>
          <a:r>
            <a:rPr lang="zh-CN" sz="1400" dirty="0" smtClean="0"/>
            <a:t>年年底结束。在监管方式方面，明确提出“暂按个人物品监管”，并继续将此前的</a:t>
          </a:r>
          <a:r>
            <a:rPr lang="en-US" sz="1400" dirty="0" smtClean="0"/>
            <a:t>408</a:t>
          </a:r>
          <a:r>
            <a:rPr lang="zh-CN" sz="1400" dirty="0" smtClean="0"/>
            <a:t>政策中涉及的通关单及首次进口批件监管模式继续暂缓执行（即“第三次延期”）。在征税方式方面，延续此前的跨境电商综合税。</a:t>
          </a:r>
          <a:endParaRPr lang="zh-CN" sz="1400" dirty="0"/>
        </a:p>
      </dgm:t>
    </dgm:pt>
    <dgm:pt modelId="{0337DB6F-1F80-45E5-9297-6C0464FA58CE}" type="parTrans" cxnId="{2CFFB105-56CD-43A9-8F8A-BBF677B57646}">
      <dgm:prSet/>
      <dgm:spPr/>
      <dgm:t>
        <a:bodyPr/>
        <a:lstStyle/>
        <a:p>
          <a:pPr>
            <a:lnSpc>
              <a:spcPct val="85000"/>
            </a:lnSpc>
            <a:spcBef>
              <a:spcPts val="0"/>
            </a:spcBef>
            <a:spcAft>
              <a:spcPts val="0"/>
            </a:spcAft>
          </a:pPr>
          <a:endParaRPr lang="zh-CN" altLang="en-US" sz="1800"/>
        </a:p>
      </dgm:t>
    </dgm:pt>
    <dgm:pt modelId="{A21ABEA5-BAE9-4EE8-B19D-7758D30E350B}" type="sibTrans" cxnId="{2CFFB105-56CD-43A9-8F8A-BBF677B57646}">
      <dgm:prSet/>
      <dgm:spPr/>
      <dgm:t>
        <a:bodyPr/>
        <a:lstStyle/>
        <a:p>
          <a:pPr>
            <a:lnSpc>
              <a:spcPct val="85000"/>
            </a:lnSpc>
            <a:spcBef>
              <a:spcPts val="0"/>
            </a:spcBef>
            <a:spcAft>
              <a:spcPts val="0"/>
            </a:spcAft>
          </a:pPr>
          <a:endParaRPr lang="zh-CN" altLang="en-US" sz="1800"/>
        </a:p>
      </dgm:t>
    </dgm:pt>
    <dgm:pt modelId="{4232F34E-503B-4497-86D7-D64EE38B98FE}">
      <dgm:prSet custT="1"/>
      <dgm:spPr/>
      <dgm:t>
        <a:bodyPr/>
        <a:lstStyle/>
        <a:p>
          <a:pPr rtl="0">
            <a:lnSpc>
              <a:spcPct val="85000"/>
            </a:lnSpc>
            <a:spcBef>
              <a:spcPts val="0"/>
            </a:spcBef>
            <a:spcAft>
              <a:spcPts val="0"/>
            </a:spcAft>
          </a:pPr>
          <a:r>
            <a:rPr lang="zh-CN" altLang="en-US" sz="1800" smtClean="0"/>
            <a:t>第四阶段，最终确定阶段</a:t>
          </a:r>
          <a:endParaRPr lang="zh-CN" altLang="en-US" sz="1800"/>
        </a:p>
      </dgm:t>
    </dgm:pt>
    <dgm:pt modelId="{5E6CF131-4A75-4339-BA36-2D34FCF8AB12}" type="parTrans" cxnId="{A141B92C-7689-4C25-B756-69539F3444F3}">
      <dgm:prSet/>
      <dgm:spPr/>
      <dgm:t>
        <a:bodyPr/>
        <a:lstStyle/>
        <a:p>
          <a:pPr>
            <a:lnSpc>
              <a:spcPct val="85000"/>
            </a:lnSpc>
            <a:spcBef>
              <a:spcPts val="0"/>
            </a:spcBef>
            <a:spcAft>
              <a:spcPts val="0"/>
            </a:spcAft>
          </a:pPr>
          <a:endParaRPr lang="zh-CN" altLang="en-US" sz="1800"/>
        </a:p>
      </dgm:t>
    </dgm:pt>
    <dgm:pt modelId="{EAFF9FB6-6205-489B-AF28-AD0889555B02}" type="sibTrans" cxnId="{A141B92C-7689-4C25-B756-69539F3444F3}">
      <dgm:prSet/>
      <dgm:spPr/>
      <dgm:t>
        <a:bodyPr/>
        <a:lstStyle/>
        <a:p>
          <a:pPr>
            <a:lnSpc>
              <a:spcPct val="85000"/>
            </a:lnSpc>
            <a:spcBef>
              <a:spcPts val="0"/>
            </a:spcBef>
            <a:spcAft>
              <a:spcPts val="0"/>
            </a:spcAft>
          </a:pPr>
          <a:endParaRPr lang="zh-CN" altLang="en-US" sz="1800"/>
        </a:p>
      </dgm:t>
    </dgm:pt>
    <dgm:pt modelId="{3F8E9682-1BEF-4285-81FC-8F3EEDAB6A3E}">
      <dgm:prSet custT="1"/>
      <dgm:spPr/>
      <dgm:t>
        <a:bodyPr/>
        <a:lstStyle/>
        <a:p>
          <a:pPr rtl="0">
            <a:lnSpc>
              <a:spcPct val="85000"/>
            </a:lnSpc>
            <a:spcBef>
              <a:spcPts val="0"/>
            </a:spcBef>
            <a:spcAft>
              <a:spcPts val="0"/>
            </a:spcAft>
          </a:pPr>
          <a:r>
            <a:rPr lang="zh-CN" sz="1400" dirty="0" smtClean="0"/>
            <a:t>从</a:t>
          </a:r>
          <a:r>
            <a:rPr lang="en-US" sz="1400" dirty="0" smtClean="0"/>
            <a:t>2019</a:t>
          </a:r>
          <a:r>
            <a:rPr lang="zh-CN" sz="1400" dirty="0" smtClean="0"/>
            <a:t>年</a:t>
          </a:r>
          <a:r>
            <a:rPr lang="en-US" sz="1400" dirty="0" smtClean="0"/>
            <a:t>1</a:t>
          </a:r>
          <a:r>
            <a:rPr lang="zh-CN" sz="1400" dirty="0" smtClean="0"/>
            <a:t>月</a:t>
          </a:r>
          <a:r>
            <a:rPr lang="en-US" sz="1400" dirty="0" smtClean="0"/>
            <a:t>1</a:t>
          </a:r>
          <a:r>
            <a:rPr lang="zh-CN" sz="1400" dirty="0" smtClean="0"/>
            <a:t>日起，给予</a:t>
          </a:r>
          <a:r>
            <a:rPr lang="en-US" sz="1400" dirty="0" smtClean="0"/>
            <a:t>3</a:t>
          </a:r>
          <a:r>
            <a:rPr lang="zh-CN" sz="1400" dirty="0" smtClean="0"/>
            <a:t>个月的过渡期，在征税方面，继续保持不变。监管方式上，明确“按个人物品监管”。明确规定了禁止二次销售及非保税区的线下自提业务，同时对正面清单进行了调整扩充，年度限额和单笔限额也得到了提升。在试点区域方面，</a:t>
          </a:r>
          <a:r>
            <a:rPr lang="en-US" sz="1400" dirty="0" smtClean="0"/>
            <a:t>1210</a:t>
          </a:r>
          <a:r>
            <a:rPr lang="zh-CN" sz="1400" dirty="0" smtClean="0"/>
            <a:t>保税进口试点覆盖</a:t>
          </a:r>
          <a:r>
            <a:rPr lang="en-US" sz="1400" dirty="0" smtClean="0"/>
            <a:t>31</a:t>
          </a:r>
          <a:r>
            <a:rPr lang="zh-CN" sz="1400" dirty="0" smtClean="0"/>
            <a:t>个省、自治区、直辖市。</a:t>
          </a:r>
          <a:endParaRPr lang="zh-CN" sz="1400" dirty="0"/>
        </a:p>
      </dgm:t>
    </dgm:pt>
    <dgm:pt modelId="{D452F00A-FD8D-475A-ABCE-3C079A0A742C}" type="parTrans" cxnId="{1615745F-B0E4-4BEF-ACC2-6D1AECDB4046}">
      <dgm:prSet/>
      <dgm:spPr/>
      <dgm:t>
        <a:bodyPr/>
        <a:lstStyle/>
        <a:p>
          <a:pPr>
            <a:lnSpc>
              <a:spcPct val="85000"/>
            </a:lnSpc>
            <a:spcBef>
              <a:spcPts val="0"/>
            </a:spcBef>
            <a:spcAft>
              <a:spcPts val="0"/>
            </a:spcAft>
          </a:pPr>
          <a:endParaRPr lang="zh-CN" altLang="en-US" sz="1800"/>
        </a:p>
      </dgm:t>
    </dgm:pt>
    <dgm:pt modelId="{FD83A99B-723E-4A1D-BA8A-6F7A2FBE4869}" type="sibTrans" cxnId="{1615745F-B0E4-4BEF-ACC2-6D1AECDB4046}">
      <dgm:prSet/>
      <dgm:spPr/>
      <dgm:t>
        <a:bodyPr/>
        <a:lstStyle/>
        <a:p>
          <a:pPr>
            <a:lnSpc>
              <a:spcPct val="85000"/>
            </a:lnSpc>
            <a:spcBef>
              <a:spcPts val="0"/>
            </a:spcBef>
            <a:spcAft>
              <a:spcPts val="0"/>
            </a:spcAft>
          </a:pPr>
          <a:endParaRPr lang="zh-CN" altLang="en-US" sz="1800"/>
        </a:p>
      </dgm:t>
    </dgm:pt>
    <dgm:pt modelId="{0B90EAA2-37B5-4495-BB4B-CEE4FDC9B39D}" type="pres">
      <dgm:prSet presAssocID="{D702F5DD-19B5-4B5D-9BF5-14C92AF3315E}" presName="Name0" presStyleCnt="0">
        <dgm:presLayoutVars>
          <dgm:dir/>
          <dgm:animLvl val="lvl"/>
          <dgm:resizeHandles val="exact"/>
        </dgm:presLayoutVars>
      </dgm:prSet>
      <dgm:spPr/>
    </dgm:pt>
    <dgm:pt modelId="{27CA7F57-1768-404D-9FB0-41E0CBDF313C}" type="pres">
      <dgm:prSet presAssocID="{8B32B41B-321A-4362-B6B5-197081ABD6CB}" presName="linNode" presStyleCnt="0"/>
      <dgm:spPr/>
    </dgm:pt>
    <dgm:pt modelId="{B5EBB828-C5AC-4EAC-8842-04561FF05F09}" type="pres">
      <dgm:prSet presAssocID="{8B32B41B-321A-4362-B6B5-197081ABD6CB}" presName="parentText" presStyleLbl="node1" presStyleIdx="0" presStyleCnt="4" custScaleX="70638">
        <dgm:presLayoutVars>
          <dgm:chMax val="1"/>
          <dgm:bulletEnabled val="1"/>
        </dgm:presLayoutVars>
      </dgm:prSet>
      <dgm:spPr/>
    </dgm:pt>
    <dgm:pt modelId="{3D3FC6C0-254E-4981-9EBB-80667C886657}" type="pres">
      <dgm:prSet presAssocID="{8B32B41B-321A-4362-B6B5-197081ABD6CB}" presName="descendantText" presStyleLbl="alignAccFollowNode1" presStyleIdx="0" presStyleCnt="4">
        <dgm:presLayoutVars>
          <dgm:bulletEnabled val="1"/>
        </dgm:presLayoutVars>
      </dgm:prSet>
      <dgm:spPr/>
    </dgm:pt>
    <dgm:pt modelId="{D1DAEEDC-C4D6-42E2-8942-78F5B968315A}" type="pres">
      <dgm:prSet presAssocID="{A060487D-398E-4788-91CA-75A62C3EB494}" presName="sp" presStyleCnt="0"/>
      <dgm:spPr/>
    </dgm:pt>
    <dgm:pt modelId="{AAE79DA8-B41C-4E33-8478-B17256588B78}" type="pres">
      <dgm:prSet presAssocID="{05C56159-3A1D-4433-9F3B-5515016B8FF4}" presName="linNode" presStyleCnt="0"/>
      <dgm:spPr/>
    </dgm:pt>
    <dgm:pt modelId="{7C96785E-0FC6-401A-A621-68F42AE26049}" type="pres">
      <dgm:prSet presAssocID="{05C56159-3A1D-4433-9F3B-5515016B8FF4}" presName="parentText" presStyleLbl="node1" presStyleIdx="1" presStyleCnt="4" custScaleX="72109">
        <dgm:presLayoutVars>
          <dgm:chMax val="1"/>
          <dgm:bulletEnabled val="1"/>
        </dgm:presLayoutVars>
      </dgm:prSet>
      <dgm:spPr/>
    </dgm:pt>
    <dgm:pt modelId="{D6C51CC2-FF65-4550-8AA1-2F6BEB16E8F6}" type="pres">
      <dgm:prSet presAssocID="{05C56159-3A1D-4433-9F3B-5515016B8FF4}" presName="descendantText" presStyleLbl="alignAccFollowNode1" presStyleIdx="1" presStyleCnt="4" custScaleX="100488" custScaleY="125243">
        <dgm:presLayoutVars>
          <dgm:bulletEnabled val="1"/>
        </dgm:presLayoutVars>
      </dgm:prSet>
      <dgm:spPr/>
      <dgm:t>
        <a:bodyPr/>
        <a:lstStyle/>
        <a:p>
          <a:endParaRPr lang="zh-CN" altLang="en-US"/>
        </a:p>
      </dgm:t>
    </dgm:pt>
    <dgm:pt modelId="{C8F156EF-28AC-4D1C-A0A0-C5ADDB0EFD28}" type="pres">
      <dgm:prSet presAssocID="{1681B235-DA12-41A7-8214-0B86BFD570F5}" presName="sp" presStyleCnt="0"/>
      <dgm:spPr/>
    </dgm:pt>
    <dgm:pt modelId="{895C4778-57A4-4F90-B5DD-B0426AB50E1E}" type="pres">
      <dgm:prSet presAssocID="{7D1F4D8A-3E9E-433E-84DF-E58B039953C7}" presName="linNode" presStyleCnt="0"/>
      <dgm:spPr/>
    </dgm:pt>
    <dgm:pt modelId="{EB978DB4-5A3D-4CE0-A75D-9A4FD1323EB7}" type="pres">
      <dgm:prSet presAssocID="{7D1F4D8A-3E9E-433E-84DF-E58B039953C7}" presName="parentText" presStyleLbl="node1" presStyleIdx="2" presStyleCnt="4" custScaleX="73580">
        <dgm:presLayoutVars>
          <dgm:chMax val="1"/>
          <dgm:bulletEnabled val="1"/>
        </dgm:presLayoutVars>
      </dgm:prSet>
      <dgm:spPr/>
    </dgm:pt>
    <dgm:pt modelId="{94CA96C7-610C-48F4-BFC8-C018B8C328ED}" type="pres">
      <dgm:prSet presAssocID="{7D1F4D8A-3E9E-433E-84DF-E58B039953C7}" presName="descendantText" presStyleLbl="alignAccFollowNode1" presStyleIdx="2" presStyleCnt="4">
        <dgm:presLayoutVars>
          <dgm:bulletEnabled val="1"/>
        </dgm:presLayoutVars>
      </dgm:prSet>
      <dgm:spPr/>
    </dgm:pt>
    <dgm:pt modelId="{6C80F6CB-0A10-4946-BDC3-2B1C3B351802}" type="pres">
      <dgm:prSet presAssocID="{C8FDD975-30A3-4D08-92CB-3F44D2893036}" presName="sp" presStyleCnt="0"/>
      <dgm:spPr/>
    </dgm:pt>
    <dgm:pt modelId="{FA863E2D-C2B6-430E-90A8-58A488D773A7}" type="pres">
      <dgm:prSet presAssocID="{4232F34E-503B-4497-86D7-D64EE38B98FE}" presName="linNode" presStyleCnt="0"/>
      <dgm:spPr/>
    </dgm:pt>
    <dgm:pt modelId="{7AF7A27E-4404-4640-A7CE-5D018DE14407}" type="pres">
      <dgm:prSet presAssocID="{4232F34E-503B-4497-86D7-D64EE38B98FE}" presName="parentText" presStyleLbl="node1" presStyleIdx="3" presStyleCnt="4" custScaleX="74561">
        <dgm:presLayoutVars>
          <dgm:chMax val="1"/>
          <dgm:bulletEnabled val="1"/>
        </dgm:presLayoutVars>
      </dgm:prSet>
      <dgm:spPr/>
    </dgm:pt>
    <dgm:pt modelId="{D13F660B-98C5-4869-85B9-D5583F1D5D3C}" type="pres">
      <dgm:prSet presAssocID="{4232F34E-503B-4497-86D7-D64EE38B98FE}" presName="descendantText" presStyleLbl="alignAccFollowNode1" presStyleIdx="3" presStyleCnt="4">
        <dgm:presLayoutVars>
          <dgm:bulletEnabled val="1"/>
        </dgm:presLayoutVars>
      </dgm:prSet>
      <dgm:spPr/>
    </dgm:pt>
  </dgm:ptLst>
  <dgm:cxnLst>
    <dgm:cxn modelId="{3D6AE3D9-0EBB-4F3C-BC33-8DB53D5BD588}" type="presOf" srcId="{4232F34E-503B-4497-86D7-D64EE38B98FE}" destId="{7AF7A27E-4404-4640-A7CE-5D018DE14407}" srcOrd="0" destOrd="0" presId="urn:microsoft.com/office/officeart/2005/8/layout/vList5"/>
    <dgm:cxn modelId="{BA85BAA8-270D-4B47-9CA8-822FA7D8968F}" type="presOf" srcId="{8B32B41B-321A-4362-B6B5-197081ABD6CB}" destId="{B5EBB828-C5AC-4EAC-8842-04561FF05F09}" srcOrd="0" destOrd="0" presId="urn:microsoft.com/office/officeart/2005/8/layout/vList5"/>
    <dgm:cxn modelId="{8080D92E-5D10-4A58-B20B-38AB5E4FC993}" srcId="{D702F5DD-19B5-4B5D-9BF5-14C92AF3315E}" destId="{05C56159-3A1D-4433-9F3B-5515016B8FF4}" srcOrd="1" destOrd="0" parTransId="{110F0548-FD60-4C0C-99D0-3D2E7D617863}" sibTransId="{1681B235-DA12-41A7-8214-0B86BFD570F5}"/>
    <dgm:cxn modelId="{627E6086-5E6F-4EE2-9317-F5152C0323C8}" type="presOf" srcId="{B4758262-901C-4E7F-A68B-9AFF5D46468C}" destId="{94CA96C7-610C-48F4-BFC8-C018B8C328ED}" srcOrd="0" destOrd="0" presId="urn:microsoft.com/office/officeart/2005/8/layout/vList5"/>
    <dgm:cxn modelId="{1E1FB4E4-6E23-4DB5-B98A-612C63DD7924}" type="presOf" srcId="{3F8E9682-1BEF-4285-81FC-8F3EEDAB6A3E}" destId="{D13F660B-98C5-4869-85B9-D5583F1D5D3C}" srcOrd="0" destOrd="0" presId="urn:microsoft.com/office/officeart/2005/8/layout/vList5"/>
    <dgm:cxn modelId="{2CFFB105-56CD-43A9-8F8A-BBF677B57646}" srcId="{7D1F4D8A-3E9E-433E-84DF-E58B039953C7}" destId="{B4758262-901C-4E7F-A68B-9AFF5D46468C}" srcOrd="0" destOrd="0" parTransId="{0337DB6F-1F80-45E5-9297-6C0464FA58CE}" sibTransId="{A21ABEA5-BAE9-4EE8-B19D-7758D30E350B}"/>
    <dgm:cxn modelId="{A141B92C-7689-4C25-B756-69539F3444F3}" srcId="{D702F5DD-19B5-4B5D-9BF5-14C92AF3315E}" destId="{4232F34E-503B-4497-86D7-D64EE38B98FE}" srcOrd="3" destOrd="0" parTransId="{5E6CF131-4A75-4339-BA36-2D34FCF8AB12}" sibTransId="{EAFF9FB6-6205-489B-AF28-AD0889555B02}"/>
    <dgm:cxn modelId="{28014CE8-647F-47F7-A56F-540837DAA75D}" type="presOf" srcId="{D702F5DD-19B5-4B5D-9BF5-14C92AF3315E}" destId="{0B90EAA2-37B5-4495-BB4B-CEE4FDC9B39D}" srcOrd="0" destOrd="0" presId="urn:microsoft.com/office/officeart/2005/8/layout/vList5"/>
    <dgm:cxn modelId="{B74BD91E-5A48-4BCA-99C4-C19420474A06}" srcId="{05C56159-3A1D-4433-9F3B-5515016B8FF4}" destId="{836C4931-A770-457C-A9F8-94C08813BD85}" srcOrd="0" destOrd="0" parTransId="{94192985-F351-4A33-A639-1FD63A6755CE}" sibTransId="{0D6DEF2D-5C36-42C8-A551-AE5482D9E1CF}"/>
    <dgm:cxn modelId="{D2A57B2D-A90C-43EB-9882-86C43BAB1C86}" type="presOf" srcId="{836C4931-A770-457C-A9F8-94C08813BD85}" destId="{D6C51CC2-FF65-4550-8AA1-2F6BEB16E8F6}" srcOrd="0" destOrd="0" presId="urn:microsoft.com/office/officeart/2005/8/layout/vList5"/>
    <dgm:cxn modelId="{1615745F-B0E4-4BEF-ACC2-6D1AECDB4046}" srcId="{4232F34E-503B-4497-86D7-D64EE38B98FE}" destId="{3F8E9682-1BEF-4285-81FC-8F3EEDAB6A3E}" srcOrd="0" destOrd="0" parTransId="{D452F00A-FD8D-475A-ABCE-3C079A0A742C}" sibTransId="{FD83A99B-723E-4A1D-BA8A-6F7A2FBE4869}"/>
    <dgm:cxn modelId="{A1DAA3DA-2BF7-4FCA-949C-B7D21347E36F}" srcId="{8B32B41B-321A-4362-B6B5-197081ABD6CB}" destId="{C00A65D0-1F6A-4427-9FEE-946781B6AACA}" srcOrd="0" destOrd="0" parTransId="{22D4B908-1E8E-4375-BCB5-CA419B8E826A}" sibTransId="{8D9120A7-7A68-41D3-8D63-532BC41D101D}"/>
    <dgm:cxn modelId="{273510AB-5C3E-49AD-951B-2BF40CC18069}" srcId="{D702F5DD-19B5-4B5D-9BF5-14C92AF3315E}" destId="{7D1F4D8A-3E9E-433E-84DF-E58B039953C7}" srcOrd="2" destOrd="0" parTransId="{32319DFA-739F-406F-BEBB-AEB2A7CC5D8A}" sibTransId="{C8FDD975-30A3-4D08-92CB-3F44D2893036}"/>
    <dgm:cxn modelId="{12181786-0788-4554-9D92-B85FCCCD0477}" type="presOf" srcId="{C00A65D0-1F6A-4427-9FEE-946781B6AACA}" destId="{3D3FC6C0-254E-4981-9EBB-80667C886657}" srcOrd="0" destOrd="0" presId="urn:microsoft.com/office/officeart/2005/8/layout/vList5"/>
    <dgm:cxn modelId="{7086A122-0601-4603-B278-F111616697BD}" type="presOf" srcId="{7D1F4D8A-3E9E-433E-84DF-E58B039953C7}" destId="{EB978DB4-5A3D-4CE0-A75D-9A4FD1323EB7}" srcOrd="0" destOrd="0" presId="urn:microsoft.com/office/officeart/2005/8/layout/vList5"/>
    <dgm:cxn modelId="{A3049A03-6BF4-418C-8D44-7227509425CA}" type="presOf" srcId="{05C56159-3A1D-4433-9F3B-5515016B8FF4}" destId="{7C96785E-0FC6-401A-A621-68F42AE26049}" srcOrd="0" destOrd="0" presId="urn:microsoft.com/office/officeart/2005/8/layout/vList5"/>
    <dgm:cxn modelId="{B22D9D34-1E8F-419B-8F5F-088C31E9F7F5}" srcId="{D702F5DD-19B5-4B5D-9BF5-14C92AF3315E}" destId="{8B32B41B-321A-4362-B6B5-197081ABD6CB}" srcOrd="0" destOrd="0" parTransId="{DD3E2989-9CEA-41A0-9D13-912D38536CD9}" sibTransId="{A060487D-398E-4788-91CA-75A62C3EB494}"/>
    <dgm:cxn modelId="{990E358F-BBE8-4483-AE30-AA8FCE4551A3}" type="presParOf" srcId="{0B90EAA2-37B5-4495-BB4B-CEE4FDC9B39D}" destId="{27CA7F57-1768-404D-9FB0-41E0CBDF313C}" srcOrd="0" destOrd="0" presId="urn:microsoft.com/office/officeart/2005/8/layout/vList5"/>
    <dgm:cxn modelId="{DB4E10BB-671F-4878-84D5-E0E7227EBE89}" type="presParOf" srcId="{27CA7F57-1768-404D-9FB0-41E0CBDF313C}" destId="{B5EBB828-C5AC-4EAC-8842-04561FF05F09}" srcOrd="0" destOrd="0" presId="urn:microsoft.com/office/officeart/2005/8/layout/vList5"/>
    <dgm:cxn modelId="{9B3662B2-D091-44BA-90B7-BE529B1B30A4}" type="presParOf" srcId="{27CA7F57-1768-404D-9FB0-41E0CBDF313C}" destId="{3D3FC6C0-254E-4981-9EBB-80667C886657}" srcOrd="1" destOrd="0" presId="urn:microsoft.com/office/officeart/2005/8/layout/vList5"/>
    <dgm:cxn modelId="{CB9547FE-05BC-406A-9FE1-32DB40B5691D}" type="presParOf" srcId="{0B90EAA2-37B5-4495-BB4B-CEE4FDC9B39D}" destId="{D1DAEEDC-C4D6-42E2-8942-78F5B968315A}" srcOrd="1" destOrd="0" presId="urn:microsoft.com/office/officeart/2005/8/layout/vList5"/>
    <dgm:cxn modelId="{8037A4A8-881E-4A28-AC6F-6E24C79F06BB}" type="presParOf" srcId="{0B90EAA2-37B5-4495-BB4B-CEE4FDC9B39D}" destId="{AAE79DA8-B41C-4E33-8478-B17256588B78}" srcOrd="2" destOrd="0" presId="urn:microsoft.com/office/officeart/2005/8/layout/vList5"/>
    <dgm:cxn modelId="{DE97BDF9-CFB2-4F56-BD7A-729D34742617}" type="presParOf" srcId="{AAE79DA8-B41C-4E33-8478-B17256588B78}" destId="{7C96785E-0FC6-401A-A621-68F42AE26049}" srcOrd="0" destOrd="0" presId="urn:microsoft.com/office/officeart/2005/8/layout/vList5"/>
    <dgm:cxn modelId="{E15699A9-1EA8-42B8-90A1-B1B783E7F0E2}" type="presParOf" srcId="{AAE79DA8-B41C-4E33-8478-B17256588B78}" destId="{D6C51CC2-FF65-4550-8AA1-2F6BEB16E8F6}" srcOrd="1" destOrd="0" presId="urn:microsoft.com/office/officeart/2005/8/layout/vList5"/>
    <dgm:cxn modelId="{59B659A8-99E9-470E-B933-22688133FBBC}" type="presParOf" srcId="{0B90EAA2-37B5-4495-BB4B-CEE4FDC9B39D}" destId="{C8F156EF-28AC-4D1C-A0A0-C5ADDB0EFD28}" srcOrd="3" destOrd="0" presId="urn:microsoft.com/office/officeart/2005/8/layout/vList5"/>
    <dgm:cxn modelId="{6DAEB8BE-2AAB-408D-9044-CA5E44FEA6F0}" type="presParOf" srcId="{0B90EAA2-37B5-4495-BB4B-CEE4FDC9B39D}" destId="{895C4778-57A4-4F90-B5DD-B0426AB50E1E}" srcOrd="4" destOrd="0" presId="urn:microsoft.com/office/officeart/2005/8/layout/vList5"/>
    <dgm:cxn modelId="{AC481DD1-EA8B-4261-A58C-77FF45B5B34A}" type="presParOf" srcId="{895C4778-57A4-4F90-B5DD-B0426AB50E1E}" destId="{EB978DB4-5A3D-4CE0-A75D-9A4FD1323EB7}" srcOrd="0" destOrd="0" presId="urn:microsoft.com/office/officeart/2005/8/layout/vList5"/>
    <dgm:cxn modelId="{86ED0BF2-3322-4203-8A98-CFC7391C0DB0}" type="presParOf" srcId="{895C4778-57A4-4F90-B5DD-B0426AB50E1E}" destId="{94CA96C7-610C-48F4-BFC8-C018B8C328ED}" srcOrd="1" destOrd="0" presId="urn:microsoft.com/office/officeart/2005/8/layout/vList5"/>
    <dgm:cxn modelId="{CFE7065A-CBE7-41BF-A0CE-F4A671074BB3}" type="presParOf" srcId="{0B90EAA2-37B5-4495-BB4B-CEE4FDC9B39D}" destId="{6C80F6CB-0A10-4946-BDC3-2B1C3B351802}" srcOrd="5" destOrd="0" presId="urn:microsoft.com/office/officeart/2005/8/layout/vList5"/>
    <dgm:cxn modelId="{981B5A61-221C-4996-8F6F-2387D72232E5}" type="presParOf" srcId="{0B90EAA2-37B5-4495-BB4B-CEE4FDC9B39D}" destId="{FA863E2D-C2B6-430E-90A8-58A488D773A7}" srcOrd="6" destOrd="0" presId="urn:microsoft.com/office/officeart/2005/8/layout/vList5"/>
    <dgm:cxn modelId="{F4143F8C-B050-41A0-949D-1050ED22691C}" type="presParOf" srcId="{FA863E2D-C2B6-430E-90A8-58A488D773A7}" destId="{7AF7A27E-4404-4640-A7CE-5D018DE14407}" srcOrd="0" destOrd="0" presId="urn:microsoft.com/office/officeart/2005/8/layout/vList5"/>
    <dgm:cxn modelId="{238D8B2B-51B7-4362-8286-9B4DB7C827BE}" type="presParOf" srcId="{FA863E2D-C2B6-430E-90A8-58A488D773A7}" destId="{D13F660B-98C5-4869-85B9-D5583F1D5D3C}"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3FC6C0-254E-4981-9EBB-80667C886657}">
      <dsp:nvSpPr>
        <dsp:cNvPr id="0" name=""/>
        <dsp:cNvSpPr/>
      </dsp:nvSpPr>
      <dsp:spPr>
        <a:xfrm rot="5400000">
          <a:off x="6395138" y="-3015040"/>
          <a:ext cx="774288" cy="7000083"/>
        </a:xfrm>
        <a:prstGeom prst="round2SameRect">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rtl="0">
            <a:lnSpc>
              <a:spcPct val="85000"/>
            </a:lnSpc>
            <a:spcBef>
              <a:spcPct val="0"/>
            </a:spcBef>
            <a:spcAft>
              <a:spcPts val="0"/>
            </a:spcAft>
            <a:buChar char="••"/>
          </a:pPr>
          <a:r>
            <a:rPr lang="en-US" sz="1400" kern="1200" dirty="0" smtClean="0"/>
            <a:t>2012-2015</a:t>
          </a:r>
          <a:r>
            <a:rPr lang="zh-CN" sz="1400" kern="1200" dirty="0" smtClean="0"/>
            <a:t>年。进口方面表现为海淘代购，按照个人物品征税，也即行邮税，存在的</a:t>
          </a:r>
          <a:r>
            <a:rPr lang="en-US" sz="1400" kern="1200" dirty="0" smtClean="0"/>
            <a:t>50</a:t>
          </a:r>
          <a:r>
            <a:rPr lang="zh-CN" sz="1400" kern="1200" dirty="0" smtClean="0"/>
            <a:t>元免税额度，让很多商家想尽方法避税。</a:t>
          </a:r>
          <a:endParaRPr lang="zh-CN" sz="1400" kern="1200" dirty="0"/>
        </a:p>
      </dsp:txBody>
      <dsp:txXfrm rot="-5400000">
        <a:off x="3282241" y="135655"/>
        <a:ext cx="6962285" cy="698692"/>
      </dsp:txXfrm>
    </dsp:sp>
    <dsp:sp modelId="{B5EBB828-C5AC-4EAC-8842-04561FF05F09}">
      <dsp:nvSpPr>
        <dsp:cNvPr id="0" name=""/>
        <dsp:cNvSpPr/>
      </dsp:nvSpPr>
      <dsp:spPr>
        <a:xfrm>
          <a:off x="500836" y="1071"/>
          <a:ext cx="2781404" cy="96786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rtl="0">
            <a:lnSpc>
              <a:spcPct val="85000"/>
            </a:lnSpc>
            <a:spcBef>
              <a:spcPct val="0"/>
            </a:spcBef>
            <a:spcAft>
              <a:spcPts val="0"/>
            </a:spcAft>
          </a:pPr>
          <a:r>
            <a:rPr lang="zh-CN" altLang="en-US" sz="1800" kern="1200" dirty="0" smtClean="0"/>
            <a:t>第一阶段，前期探索阶段</a:t>
          </a:r>
          <a:endParaRPr lang="zh-CN" altLang="en-US" sz="1800" kern="1200" dirty="0"/>
        </a:p>
      </dsp:txBody>
      <dsp:txXfrm>
        <a:off x="548083" y="48318"/>
        <a:ext cx="2686910" cy="873366"/>
      </dsp:txXfrm>
    </dsp:sp>
    <dsp:sp modelId="{D6C51CC2-FF65-4550-8AA1-2F6BEB16E8F6}">
      <dsp:nvSpPr>
        <dsp:cNvPr id="0" name=""/>
        <dsp:cNvSpPr/>
      </dsp:nvSpPr>
      <dsp:spPr>
        <a:xfrm rot="5400000">
          <a:off x="6366205" y="-2011491"/>
          <a:ext cx="969741" cy="7027374"/>
        </a:xfrm>
        <a:prstGeom prst="round2SameRect">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rtl="0">
            <a:lnSpc>
              <a:spcPct val="85000"/>
            </a:lnSpc>
            <a:spcBef>
              <a:spcPct val="0"/>
            </a:spcBef>
            <a:spcAft>
              <a:spcPts val="0"/>
            </a:spcAft>
            <a:buChar char="••"/>
          </a:pPr>
          <a:r>
            <a:rPr lang="zh-CN" sz="1400" kern="1200" dirty="0" smtClean="0"/>
            <a:t>以</a:t>
          </a:r>
          <a:r>
            <a:rPr lang="en-US" sz="1400" kern="1200" dirty="0" smtClean="0"/>
            <a:t>2016</a:t>
          </a:r>
          <a:r>
            <a:rPr lang="zh-CN" sz="1400" kern="1200" dirty="0" smtClean="0"/>
            <a:t>年</a:t>
          </a:r>
          <a:r>
            <a:rPr lang="en-US" sz="1400" kern="1200" dirty="0" smtClean="0"/>
            <a:t>4</a:t>
          </a:r>
          <a:r>
            <a:rPr lang="zh-CN" sz="1400" kern="1200" dirty="0" smtClean="0"/>
            <a:t>月</a:t>
          </a:r>
          <a:r>
            <a:rPr lang="en-US" sz="1400" kern="1200" dirty="0" smtClean="0"/>
            <a:t>8</a:t>
          </a:r>
          <a:r>
            <a:rPr lang="zh-CN" sz="1400" kern="1200" dirty="0" smtClean="0"/>
            <a:t>日为起点，到</a:t>
          </a:r>
          <a:r>
            <a:rPr lang="en-US" sz="1400" kern="1200" dirty="0" smtClean="0"/>
            <a:t>2017</a:t>
          </a:r>
          <a:r>
            <a:rPr lang="zh-CN" sz="1400" kern="1200" dirty="0" smtClean="0"/>
            <a:t>年</a:t>
          </a:r>
          <a:r>
            <a:rPr lang="en-US" sz="1400" kern="1200" dirty="0" smtClean="0"/>
            <a:t>12</a:t>
          </a:r>
          <a:r>
            <a:rPr lang="zh-CN" sz="1400" kern="1200" dirty="0" smtClean="0"/>
            <a:t>月</a:t>
          </a:r>
          <a:r>
            <a:rPr lang="en-US" sz="1400" kern="1200" dirty="0" smtClean="0"/>
            <a:t>31</a:t>
          </a:r>
          <a:r>
            <a:rPr lang="zh-CN" sz="1400" kern="1200" dirty="0" smtClean="0"/>
            <a:t>日结束。监管方式上，</a:t>
          </a:r>
          <a:r>
            <a:rPr lang="en-US" sz="1400" kern="1200" dirty="0" smtClean="0"/>
            <a:t>408</a:t>
          </a:r>
          <a:r>
            <a:rPr lang="zh-CN" sz="1400" kern="1200" dirty="0" smtClean="0"/>
            <a:t>政策的要求是要执行通关单及首次进口的各项批件，与一般贸易进口模式趋同。税收方面，行邮模式切换到跨境电商综合税模式，包含关税、增值税、消费税。这个阶段发生了两次延期，一次是到</a:t>
          </a:r>
          <a:r>
            <a:rPr lang="en-US" sz="1400" kern="1200" dirty="0" smtClean="0"/>
            <a:t>2017</a:t>
          </a:r>
          <a:r>
            <a:rPr lang="zh-CN" sz="1400" kern="1200" dirty="0" smtClean="0"/>
            <a:t>年</a:t>
          </a:r>
          <a:r>
            <a:rPr lang="en-US" sz="1400" kern="1200" dirty="0" smtClean="0"/>
            <a:t>5</a:t>
          </a:r>
          <a:r>
            <a:rPr lang="zh-CN" sz="1400" kern="1200" dirty="0" smtClean="0"/>
            <a:t>月</a:t>
          </a:r>
          <a:r>
            <a:rPr lang="en-US" sz="1400" kern="1200" dirty="0" smtClean="0"/>
            <a:t>11</a:t>
          </a:r>
          <a:r>
            <a:rPr lang="zh-CN" sz="1400" kern="1200" dirty="0" smtClean="0"/>
            <a:t>日，一次是到</a:t>
          </a:r>
          <a:r>
            <a:rPr lang="en-US" sz="1400" kern="1200" dirty="0" smtClean="0"/>
            <a:t>2017</a:t>
          </a:r>
          <a:r>
            <a:rPr lang="zh-CN" sz="1400" kern="1200" dirty="0" smtClean="0"/>
            <a:t>年年底。</a:t>
          </a:r>
          <a:endParaRPr lang="zh-CN" sz="1400" kern="1200" dirty="0"/>
        </a:p>
      </dsp:txBody>
      <dsp:txXfrm rot="-5400000">
        <a:off x="3337389" y="1064664"/>
        <a:ext cx="6980035" cy="875063"/>
      </dsp:txXfrm>
    </dsp:sp>
    <dsp:sp modelId="{7C96785E-0FC6-401A-A621-68F42AE26049}">
      <dsp:nvSpPr>
        <dsp:cNvPr id="0" name=""/>
        <dsp:cNvSpPr/>
      </dsp:nvSpPr>
      <dsp:spPr>
        <a:xfrm>
          <a:off x="500836" y="1018265"/>
          <a:ext cx="2836552" cy="96786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rtl="0">
            <a:lnSpc>
              <a:spcPct val="85000"/>
            </a:lnSpc>
            <a:spcBef>
              <a:spcPct val="0"/>
            </a:spcBef>
            <a:spcAft>
              <a:spcPts val="0"/>
            </a:spcAft>
          </a:pPr>
          <a:r>
            <a:rPr lang="zh-CN" sz="1800" kern="1200" dirty="0" smtClean="0"/>
            <a:t>第二阶段，</a:t>
          </a:r>
          <a:r>
            <a:rPr lang="en-US" sz="1800" kern="1200" dirty="0" smtClean="0"/>
            <a:t>408</a:t>
          </a:r>
          <a:r>
            <a:rPr lang="zh-CN" sz="1800" kern="1200" dirty="0" smtClean="0"/>
            <a:t>政策及延期阶段</a:t>
          </a:r>
          <a:endParaRPr lang="zh-CN" sz="1800" kern="1200" dirty="0"/>
        </a:p>
      </dsp:txBody>
      <dsp:txXfrm>
        <a:off x="548083" y="1065512"/>
        <a:ext cx="2742058" cy="873366"/>
      </dsp:txXfrm>
    </dsp:sp>
    <dsp:sp modelId="{94CA96C7-610C-48F4-BFC8-C018B8C328ED}">
      <dsp:nvSpPr>
        <dsp:cNvPr id="0" name=""/>
        <dsp:cNvSpPr/>
      </dsp:nvSpPr>
      <dsp:spPr>
        <a:xfrm rot="5400000">
          <a:off x="6510980" y="-980652"/>
          <a:ext cx="774288" cy="7000083"/>
        </a:xfrm>
        <a:prstGeom prst="round2SameRect">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rtl="0">
            <a:lnSpc>
              <a:spcPct val="85000"/>
            </a:lnSpc>
            <a:spcBef>
              <a:spcPct val="0"/>
            </a:spcBef>
            <a:spcAft>
              <a:spcPts val="0"/>
            </a:spcAft>
            <a:buChar char="••"/>
          </a:pPr>
          <a:r>
            <a:rPr lang="zh-CN" sz="1400" kern="1200" dirty="0" smtClean="0"/>
            <a:t>以</a:t>
          </a:r>
          <a:r>
            <a:rPr lang="en-US" sz="1400" kern="1200" dirty="0" smtClean="0"/>
            <a:t>2018</a:t>
          </a:r>
          <a:r>
            <a:rPr lang="zh-CN" sz="1400" kern="1200" dirty="0" smtClean="0"/>
            <a:t>年</a:t>
          </a:r>
          <a:r>
            <a:rPr lang="en-US" sz="1400" kern="1200" dirty="0" smtClean="0"/>
            <a:t>1</a:t>
          </a:r>
          <a:r>
            <a:rPr lang="zh-CN" sz="1400" kern="1200" dirty="0" smtClean="0"/>
            <a:t>月</a:t>
          </a:r>
          <a:r>
            <a:rPr lang="en-US" sz="1400" kern="1200" dirty="0" smtClean="0"/>
            <a:t>1</a:t>
          </a:r>
          <a:r>
            <a:rPr lang="zh-CN" sz="1400" kern="1200" dirty="0" smtClean="0"/>
            <a:t>日为起点，到</a:t>
          </a:r>
          <a:r>
            <a:rPr lang="en-US" sz="1400" kern="1200" dirty="0" smtClean="0"/>
            <a:t>2018</a:t>
          </a:r>
          <a:r>
            <a:rPr lang="zh-CN" sz="1400" kern="1200" dirty="0" smtClean="0"/>
            <a:t>年年底结束。在监管方式方面，明确提出“暂按个人物品监管”，并继续将此前的</a:t>
          </a:r>
          <a:r>
            <a:rPr lang="en-US" sz="1400" kern="1200" dirty="0" smtClean="0"/>
            <a:t>408</a:t>
          </a:r>
          <a:r>
            <a:rPr lang="zh-CN" sz="1400" kern="1200" dirty="0" smtClean="0"/>
            <a:t>政策中涉及的通关单及首次进口批件监管模式继续暂缓执行（即“第三次延期”）。在征税方式方面，延续此前的跨境电商综合税。</a:t>
          </a:r>
          <a:endParaRPr lang="zh-CN" sz="1400" kern="1200" dirty="0"/>
        </a:p>
      </dsp:txBody>
      <dsp:txXfrm rot="-5400000">
        <a:off x="3398083" y="2170043"/>
        <a:ext cx="6962285" cy="698692"/>
      </dsp:txXfrm>
    </dsp:sp>
    <dsp:sp modelId="{EB978DB4-5A3D-4CE0-A75D-9A4FD1323EB7}">
      <dsp:nvSpPr>
        <dsp:cNvPr id="0" name=""/>
        <dsp:cNvSpPr/>
      </dsp:nvSpPr>
      <dsp:spPr>
        <a:xfrm>
          <a:off x="500836" y="2035459"/>
          <a:ext cx="2897246" cy="96786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rtl="0">
            <a:lnSpc>
              <a:spcPct val="85000"/>
            </a:lnSpc>
            <a:spcBef>
              <a:spcPct val="0"/>
            </a:spcBef>
            <a:spcAft>
              <a:spcPts val="0"/>
            </a:spcAft>
          </a:pPr>
          <a:r>
            <a:rPr lang="zh-CN" altLang="en-US" sz="1800" kern="1200" smtClean="0"/>
            <a:t>第三阶段，逐步清晰阶段</a:t>
          </a:r>
          <a:endParaRPr lang="zh-CN" altLang="en-US" sz="1800" kern="1200"/>
        </a:p>
      </dsp:txBody>
      <dsp:txXfrm>
        <a:off x="548083" y="2082706"/>
        <a:ext cx="2802752" cy="873366"/>
      </dsp:txXfrm>
    </dsp:sp>
    <dsp:sp modelId="{D13F660B-98C5-4869-85B9-D5583F1D5D3C}">
      <dsp:nvSpPr>
        <dsp:cNvPr id="0" name=""/>
        <dsp:cNvSpPr/>
      </dsp:nvSpPr>
      <dsp:spPr>
        <a:xfrm rot="5400000">
          <a:off x="6549608" y="35600"/>
          <a:ext cx="774288" cy="7000083"/>
        </a:xfrm>
        <a:prstGeom prst="round2SameRect">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rtl="0">
            <a:lnSpc>
              <a:spcPct val="85000"/>
            </a:lnSpc>
            <a:spcBef>
              <a:spcPct val="0"/>
            </a:spcBef>
            <a:spcAft>
              <a:spcPts val="0"/>
            </a:spcAft>
            <a:buChar char="••"/>
          </a:pPr>
          <a:r>
            <a:rPr lang="zh-CN" sz="1400" kern="1200" dirty="0" smtClean="0"/>
            <a:t>从</a:t>
          </a:r>
          <a:r>
            <a:rPr lang="en-US" sz="1400" kern="1200" dirty="0" smtClean="0"/>
            <a:t>2019</a:t>
          </a:r>
          <a:r>
            <a:rPr lang="zh-CN" sz="1400" kern="1200" dirty="0" smtClean="0"/>
            <a:t>年</a:t>
          </a:r>
          <a:r>
            <a:rPr lang="en-US" sz="1400" kern="1200" dirty="0" smtClean="0"/>
            <a:t>1</a:t>
          </a:r>
          <a:r>
            <a:rPr lang="zh-CN" sz="1400" kern="1200" dirty="0" smtClean="0"/>
            <a:t>月</a:t>
          </a:r>
          <a:r>
            <a:rPr lang="en-US" sz="1400" kern="1200" dirty="0" smtClean="0"/>
            <a:t>1</a:t>
          </a:r>
          <a:r>
            <a:rPr lang="zh-CN" sz="1400" kern="1200" dirty="0" smtClean="0"/>
            <a:t>日起，给予</a:t>
          </a:r>
          <a:r>
            <a:rPr lang="en-US" sz="1400" kern="1200" dirty="0" smtClean="0"/>
            <a:t>3</a:t>
          </a:r>
          <a:r>
            <a:rPr lang="zh-CN" sz="1400" kern="1200" dirty="0" smtClean="0"/>
            <a:t>个月的过渡期，在征税方面，继续保持不变。监管方式上，明确“按个人物品监管”。明确规定了禁止二次销售及非保税区的线下自提业务，同时对正面清单进行了调整扩充，年度限额和单笔限额也得到了提升。在试点区域方面，</a:t>
          </a:r>
          <a:r>
            <a:rPr lang="en-US" sz="1400" kern="1200" dirty="0" smtClean="0"/>
            <a:t>1210</a:t>
          </a:r>
          <a:r>
            <a:rPr lang="zh-CN" sz="1400" kern="1200" dirty="0" smtClean="0"/>
            <a:t>保税进口试点覆盖</a:t>
          </a:r>
          <a:r>
            <a:rPr lang="en-US" sz="1400" kern="1200" dirty="0" smtClean="0"/>
            <a:t>31</a:t>
          </a:r>
          <a:r>
            <a:rPr lang="zh-CN" sz="1400" kern="1200" dirty="0" smtClean="0"/>
            <a:t>个省、自治区、直辖市。</a:t>
          </a:r>
          <a:endParaRPr lang="zh-CN" sz="1400" kern="1200" dirty="0"/>
        </a:p>
      </dsp:txBody>
      <dsp:txXfrm rot="-5400000">
        <a:off x="3436711" y="3186295"/>
        <a:ext cx="6962285" cy="698692"/>
      </dsp:txXfrm>
    </dsp:sp>
    <dsp:sp modelId="{7AF7A27E-4404-4640-A7CE-5D018DE14407}">
      <dsp:nvSpPr>
        <dsp:cNvPr id="0" name=""/>
        <dsp:cNvSpPr/>
      </dsp:nvSpPr>
      <dsp:spPr>
        <a:xfrm>
          <a:off x="500836" y="3051712"/>
          <a:ext cx="2935874" cy="96786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rtl="0">
            <a:lnSpc>
              <a:spcPct val="85000"/>
            </a:lnSpc>
            <a:spcBef>
              <a:spcPct val="0"/>
            </a:spcBef>
            <a:spcAft>
              <a:spcPts val="0"/>
            </a:spcAft>
          </a:pPr>
          <a:r>
            <a:rPr lang="zh-CN" altLang="en-US" sz="1800" kern="1200" smtClean="0"/>
            <a:t>第四阶段，最终确定阶段</a:t>
          </a:r>
          <a:endParaRPr lang="zh-CN" altLang="en-US" sz="1800" kern="1200"/>
        </a:p>
      </dsp:txBody>
      <dsp:txXfrm>
        <a:off x="548083" y="3098959"/>
        <a:ext cx="2841380" cy="873366"/>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03C595BE-6222-4180-AC2B-73CDC63D130A}" type="datetimeFigureOut">
              <a:rPr lang="zh-CN" altLang="en-US" smtClean="0"/>
              <a:t>2022/8/19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BF32729-0E7A-41F9-AB3D-0E278303807A}"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40904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3C595BE-6222-4180-AC2B-73CDC63D130A}" type="datetimeFigureOut">
              <a:rPr lang="zh-CN" altLang="en-US" smtClean="0"/>
              <a:t>2022/8/19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BF32729-0E7A-41F9-AB3D-0E278303807A}" type="slidenum">
              <a:rPr lang="zh-CN" altLang="en-US" smtClean="0"/>
              <a:t>‹#›</a:t>
            </a:fld>
            <a:endParaRPr lang="zh-CN" altLang="en-US"/>
          </a:p>
        </p:txBody>
      </p:sp>
    </p:spTree>
    <p:extLst>
      <p:ext uri="{BB962C8B-B14F-4D97-AF65-F5344CB8AC3E}">
        <p14:creationId xmlns:p14="http://schemas.microsoft.com/office/powerpoint/2010/main" val="23640594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3C595BE-6222-4180-AC2B-73CDC63D130A}" type="datetimeFigureOut">
              <a:rPr lang="zh-CN" altLang="en-US" smtClean="0"/>
              <a:t>2022/8/19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BF32729-0E7A-41F9-AB3D-0E278303807A}" type="slidenum">
              <a:rPr lang="zh-CN" altLang="en-US" smtClean="0"/>
              <a:t>‹#›</a:t>
            </a:fld>
            <a:endParaRPr lang="zh-CN" altLang="en-US"/>
          </a:p>
        </p:txBody>
      </p:sp>
    </p:spTree>
    <p:extLst>
      <p:ext uri="{BB962C8B-B14F-4D97-AF65-F5344CB8AC3E}">
        <p14:creationId xmlns:p14="http://schemas.microsoft.com/office/powerpoint/2010/main" val="3878532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marL="0">
              <a:defRPr sz="3600"/>
            </a:lvl1pPr>
          </a:lstStyle>
          <a:p>
            <a:r>
              <a:rPr lang="zh-CN" altLang="en-US" dirty="0"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dirty="0" smtClean="0"/>
              <a:t>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10"/>
          </p:nvPr>
        </p:nvSpPr>
        <p:spPr/>
        <p:txBody>
          <a:bodyPr/>
          <a:lstStyle/>
          <a:p>
            <a:fld id="{03C595BE-6222-4180-AC2B-73CDC63D130A}" type="datetimeFigureOut">
              <a:rPr lang="zh-CN" altLang="en-US" smtClean="0"/>
              <a:t>2022/8/19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BF32729-0E7A-41F9-AB3D-0E278303807A}" type="slidenum">
              <a:rPr lang="zh-CN" altLang="en-US" smtClean="0"/>
              <a:t>‹#›</a:t>
            </a:fld>
            <a:endParaRPr lang="zh-CN" altLang="en-US"/>
          </a:p>
        </p:txBody>
      </p:sp>
    </p:spTree>
    <p:extLst>
      <p:ext uri="{BB962C8B-B14F-4D97-AF65-F5344CB8AC3E}">
        <p14:creationId xmlns:p14="http://schemas.microsoft.com/office/powerpoint/2010/main" val="39867791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03C595BE-6222-4180-AC2B-73CDC63D130A}" type="datetimeFigureOut">
              <a:rPr lang="zh-CN" altLang="en-US" smtClean="0"/>
              <a:t>2022/8/19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BF32729-0E7A-41F9-AB3D-0E278303807A}"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165786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03C595BE-6222-4180-AC2B-73CDC63D130A}" type="datetimeFigureOut">
              <a:rPr lang="zh-CN" altLang="en-US" smtClean="0"/>
              <a:t>2022/8/19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BF32729-0E7A-41F9-AB3D-0E278303807A}" type="slidenum">
              <a:rPr lang="zh-CN" altLang="en-US" smtClean="0"/>
              <a:t>‹#›</a:t>
            </a:fld>
            <a:endParaRPr lang="zh-CN" altLang="en-US"/>
          </a:p>
        </p:txBody>
      </p:sp>
    </p:spTree>
    <p:extLst>
      <p:ext uri="{BB962C8B-B14F-4D97-AF65-F5344CB8AC3E}">
        <p14:creationId xmlns:p14="http://schemas.microsoft.com/office/powerpoint/2010/main" val="26962512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Content Placeholder 3"/>
          <p:cNvSpPr>
            <a:spLocks noGrp="1"/>
          </p:cNvSpPr>
          <p:nvPr>
            <p:ph sz="half" idx="2"/>
          </p:nvPr>
        </p:nvSpPr>
        <p:spPr>
          <a:xfrm>
            <a:off x="1097280" y="2582334"/>
            <a:ext cx="4937760" cy="3378200"/>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Content Placeholder 5"/>
          <p:cNvSpPr>
            <a:spLocks noGrp="1"/>
          </p:cNvSpPr>
          <p:nvPr>
            <p:ph sz="quarter" idx="4"/>
          </p:nvPr>
        </p:nvSpPr>
        <p:spPr>
          <a:xfrm>
            <a:off x="6217920" y="2582334"/>
            <a:ext cx="4937760" cy="3378200"/>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03C595BE-6222-4180-AC2B-73CDC63D130A}" type="datetimeFigureOut">
              <a:rPr lang="zh-CN" altLang="en-US" smtClean="0"/>
              <a:t>2022/8/19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2BF32729-0E7A-41F9-AB3D-0E278303807A}" type="slidenum">
              <a:rPr lang="zh-CN" altLang="en-US" smtClean="0"/>
              <a:t>‹#›</a:t>
            </a:fld>
            <a:endParaRPr lang="zh-CN" altLang="en-US"/>
          </a:p>
        </p:txBody>
      </p:sp>
    </p:spTree>
    <p:extLst>
      <p:ext uri="{BB962C8B-B14F-4D97-AF65-F5344CB8AC3E}">
        <p14:creationId xmlns:p14="http://schemas.microsoft.com/office/powerpoint/2010/main" val="7451770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03C595BE-6222-4180-AC2B-73CDC63D130A}" type="datetimeFigureOut">
              <a:rPr lang="zh-CN" altLang="en-US" smtClean="0"/>
              <a:t>2022/8/19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2BF32729-0E7A-41F9-AB3D-0E278303807A}" type="slidenum">
              <a:rPr lang="zh-CN" altLang="en-US" smtClean="0"/>
              <a:t>‹#›</a:t>
            </a:fld>
            <a:endParaRPr lang="zh-CN" altLang="en-US"/>
          </a:p>
        </p:txBody>
      </p:sp>
    </p:spTree>
    <p:extLst>
      <p:ext uri="{BB962C8B-B14F-4D97-AF65-F5344CB8AC3E}">
        <p14:creationId xmlns:p14="http://schemas.microsoft.com/office/powerpoint/2010/main" val="25361743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03C595BE-6222-4180-AC2B-73CDC63D130A}" type="datetimeFigureOut">
              <a:rPr lang="zh-CN" altLang="en-US" smtClean="0"/>
              <a:t>2022/8/19</a:t>
            </a:fld>
            <a:endParaRPr lang="zh-CN" alt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zh-CN" altLang="en-US"/>
          </a:p>
        </p:txBody>
      </p:sp>
      <p:sp>
        <p:nvSpPr>
          <p:cNvPr id="9" name="Slide Number Placeholder 8"/>
          <p:cNvSpPr>
            <a:spLocks noGrp="1"/>
          </p:cNvSpPr>
          <p:nvPr>
            <p:ph type="sldNum" sz="quarter" idx="12"/>
          </p:nvPr>
        </p:nvSpPr>
        <p:spPr/>
        <p:txBody>
          <a:bodyPr/>
          <a:lstStyle/>
          <a:p>
            <a:fld id="{2BF32729-0E7A-41F9-AB3D-0E278303807A}" type="slidenum">
              <a:rPr lang="zh-CN" altLang="en-US" smtClean="0"/>
              <a:t>‹#›</a:t>
            </a:fld>
            <a:endParaRPr lang="zh-CN" altLang="en-US"/>
          </a:p>
        </p:txBody>
      </p:sp>
    </p:spTree>
    <p:extLst>
      <p:ext uri="{BB962C8B-B14F-4D97-AF65-F5344CB8AC3E}">
        <p14:creationId xmlns:p14="http://schemas.microsoft.com/office/powerpoint/2010/main" val="32025970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03C595BE-6222-4180-AC2B-73CDC63D130A}" type="datetimeFigureOut">
              <a:rPr lang="zh-CN" altLang="en-US" smtClean="0"/>
              <a:t>2022/8/19</a:t>
            </a:fld>
            <a:endParaRPr lang="zh-CN" alt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zh-CN" alt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2BF32729-0E7A-41F9-AB3D-0E278303807A}" type="slidenum">
              <a:rPr lang="zh-CN" altLang="en-US" smtClean="0"/>
              <a:t>‹#›</a:t>
            </a:fld>
            <a:endParaRPr lang="zh-CN" altLang="en-US"/>
          </a:p>
        </p:txBody>
      </p:sp>
    </p:spTree>
    <p:extLst>
      <p:ext uri="{BB962C8B-B14F-4D97-AF65-F5344CB8AC3E}">
        <p14:creationId xmlns:p14="http://schemas.microsoft.com/office/powerpoint/2010/main" val="27553111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03C595BE-6222-4180-AC2B-73CDC63D130A}" type="datetimeFigureOut">
              <a:rPr lang="zh-CN" altLang="en-US" smtClean="0"/>
              <a:t>2022/8/19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BF32729-0E7A-41F9-AB3D-0E278303807A}" type="slidenum">
              <a:rPr lang="zh-CN" altLang="en-US" smtClean="0"/>
              <a:t>‹#›</a:t>
            </a:fld>
            <a:endParaRPr lang="zh-CN" altLang="en-US"/>
          </a:p>
        </p:txBody>
      </p:sp>
    </p:spTree>
    <p:extLst>
      <p:ext uri="{BB962C8B-B14F-4D97-AF65-F5344CB8AC3E}">
        <p14:creationId xmlns:p14="http://schemas.microsoft.com/office/powerpoint/2010/main" val="2245887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03C595BE-6222-4180-AC2B-73CDC63D130A}" type="datetimeFigureOut">
              <a:rPr lang="zh-CN" altLang="en-US" smtClean="0"/>
              <a:t>2022/8/19</a:t>
            </a:fld>
            <a:endParaRPr lang="zh-CN" alt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zh-CN" alt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2BF32729-0E7A-41F9-AB3D-0E278303807A}" type="slidenum">
              <a:rPr lang="zh-CN" altLang="en-US" smtClean="0"/>
              <a:t>‹#›</a:t>
            </a:fld>
            <a:endParaRPr lang="zh-CN" alt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9023470"/>
      </p:ext>
    </p:extLst>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zh-CN" altLang="zh-CN" b="1" dirty="0" smtClean="0"/>
              <a:t>项目</a:t>
            </a:r>
            <a:r>
              <a:rPr lang="zh-CN" altLang="en-US" b="1" dirty="0" smtClean="0"/>
              <a:t>九</a:t>
            </a:r>
            <a:r>
              <a:rPr lang="zh-CN" altLang="zh-CN" b="1" dirty="0" smtClean="0"/>
              <a:t>：</a:t>
            </a:r>
            <a:r>
              <a:rPr lang="zh-CN" altLang="zh-CN" b="1" dirty="0"/>
              <a:t>跨境电商进口物流</a:t>
            </a:r>
            <a:r>
              <a:rPr lang="zh-CN" altLang="zh-CN" b="1" dirty="0" smtClean="0"/>
              <a:t>管理</a:t>
            </a:r>
            <a:r>
              <a:rPr lang="zh-CN" altLang="zh-CN" b="1" dirty="0"/>
              <a:t/>
            </a:r>
            <a:br>
              <a:rPr lang="zh-CN" altLang="zh-CN" b="1" dirty="0"/>
            </a:br>
            <a:endParaRPr lang="zh-CN" altLang="en-US" dirty="0"/>
          </a:p>
        </p:txBody>
      </p:sp>
      <p:sp>
        <p:nvSpPr>
          <p:cNvPr id="3" name="副标题 2"/>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36181951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p:nvPr/>
        </p:nvPicPr>
        <p:blipFill rotWithShape="1">
          <a:blip r:embed="rId2" cstate="print">
            <a:extLst>
              <a:ext uri="{28A0092B-C50C-407E-A947-70E740481C1C}">
                <a14:useLocalDpi xmlns:a14="http://schemas.microsoft.com/office/drawing/2010/main" val="0"/>
              </a:ext>
            </a:extLst>
          </a:blip>
          <a:srcRect t="53405" b="11452"/>
          <a:stretch/>
        </p:blipFill>
        <p:spPr bwMode="auto">
          <a:xfrm>
            <a:off x="1097280" y="3857414"/>
            <a:ext cx="9640595" cy="2200763"/>
          </a:xfrm>
          <a:prstGeom prst="rect">
            <a:avLst/>
          </a:prstGeom>
          <a:noFill/>
          <a:ln>
            <a:noFill/>
          </a:ln>
          <a:extLst>
            <a:ext uri="{53640926-AAD7-44D8-BBD7-CCE9431645EC}">
              <a14:shadowObscured xmlns:a14="http://schemas.microsoft.com/office/drawing/2010/main"/>
            </a:ext>
          </a:extLst>
        </p:spPr>
      </p:pic>
      <p:sp>
        <p:nvSpPr>
          <p:cNvPr id="5" name="矩形 4"/>
          <p:cNvSpPr/>
          <p:nvPr/>
        </p:nvSpPr>
        <p:spPr>
          <a:xfrm>
            <a:off x="3193753" y="6035645"/>
            <a:ext cx="2723823" cy="369332"/>
          </a:xfrm>
          <a:prstGeom prst="rect">
            <a:avLst/>
          </a:prstGeom>
        </p:spPr>
        <p:txBody>
          <a:bodyPr wrap="none">
            <a:spAutoFit/>
          </a:bodyPr>
          <a:lstStyle/>
          <a:p>
            <a:pPr indent="1600200"/>
            <a:r>
              <a:rPr lang="zh-CN" altLang="zh-CN" kern="0" dirty="0">
                <a:latin typeface="Calibri" panose="020F0502020204030204" pitchFamily="34" charset="0"/>
                <a:cs typeface="宋体" panose="02010600030101010101" pitchFamily="2" charset="-122"/>
              </a:rPr>
              <a:t>跨境直</a:t>
            </a:r>
            <a:r>
              <a:rPr lang="zh-CN" altLang="zh-CN" kern="0" dirty="0" smtClean="0">
                <a:latin typeface="Calibri" panose="020F0502020204030204" pitchFamily="34" charset="0"/>
                <a:cs typeface="宋体" panose="02010600030101010101" pitchFamily="2" charset="-122"/>
              </a:rPr>
              <a:t>邮</a:t>
            </a:r>
            <a:endParaRPr lang="zh-CN" altLang="zh-CN" kern="100" dirty="0">
              <a:latin typeface="Calibri" panose="020F0502020204030204" pitchFamily="34" charset="0"/>
              <a:cs typeface="Times New Roman" panose="02020603050405020304" pitchFamily="18" charset="0"/>
            </a:endParaRPr>
          </a:p>
        </p:txBody>
      </p:sp>
      <p:pic>
        <p:nvPicPr>
          <p:cNvPr id="6" name="图片 5"/>
          <p:cNvPicPr>
            <a:picLocks noChangeAspect="1"/>
          </p:cNvPicPr>
          <p:nvPr/>
        </p:nvPicPr>
        <p:blipFill>
          <a:blip r:embed="rId3"/>
          <a:stretch>
            <a:fillRect/>
          </a:stretch>
        </p:blipFill>
        <p:spPr>
          <a:xfrm>
            <a:off x="1152145" y="1863849"/>
            <a:ext cx="9530861" cy="1993565"/>
          </a:xfrm>
          <a:prstGeom prst="rect">
            <a:avLst/>
          </a:prstGeom>
        </p:spPr>
      </p:pic>
      <p:sp>
        <p:nvSpPr>
          <p:cNvPr id="7" name="内容占位符 6"/>
          <p:cNvSpPr>
            <a:spLocks noGrp="1"/>
          </p:cNvSpPr>
          <p:nvPr>
            <p:ph idx="1"/>
          </p:nvPr>
        </p:nvSpPr>
        <p:spPr>
          <a:xfrm>
            <a:off x="3142330" y="3799237"/>
            <a:ext cx="2984150" cy="369332"/>
          </a:xfrm>
          <a:prstGeom prst="rect">
            <a:avLst/>
          </a:prstGeom>
        </p:spPr>
        <p:txBody>
          <a:bodyPr wrap="none">
            <a:spAutoFit/>
          </a:bodyPr>
          <a:lstStyle/>
          <a:p>
            <a:pPr indent="1733550"/>
            <a:r>
              <a:rPr lang="en-US" altLang="zh-CN" kern="0" dirty="0" smtClean="0">
                <a:latin typeface="Calibri" panose="020F0502020204030204" pitchFamily="34" charset="0"/>
                <a:cs typeface="宋体" panose="02010600030101010101" pitchFamily="2" charset="-122"/>
              </a:rPr>
              <a:t>  </a:t>
            </a:r>
            <a:r>
              <a:rPr lang="zh-CN" altLang="zh-CN" kern="0" dirty="0" smtClean="0">
                <a:latin typeface="Calibri" panose="020F0502020204030204" pitchFamily="34" charset="0"/>
                <a:cs typeface="宋体" panose="02010600030101010101" pitchFamily="2" charset="-122"/>
              </a:rPr>
              <a:t>保税备货</a:t>
            </a:r>
            <a:endParaRPr lang="zh-CN" altLang="zh-CN" kern="100" dirty="0">
              <a:latin typeface="Calibri" panose="020F0502020204030204" pitchFamily="34" charset="0"/>
              <a:cs typeface="Times New Roman" panose="02020603050405020304" pitchFamily="18" charset="0"/>
            </a:endParaRPr>
          </a:p>
        </p:txBody>
      </p:sp>
      <p:sp>
        <p:nvSpPr>
          <p:cNvPr id="8" name="矩形 7"/>
          <p:cNvSpPr/>
          <p:nvPr/>
        </p:nvSpPr>
        <p:spPr>
          <a:xfrm>
            <a:off x="1097278" y="1737360"/>
            <a:ext cx="2686954" cy="369332"/>
          </a:xfrm>
          <a:prstGeom prst="rect">
            <a:avLst/>
          </a:prstGeom>
        </p:spPr>
        <p:txBody>
          <a:bodyPr wrap="none">
            <a:spAutoFit/>
          </a:bodyPr>
          <a:lstStyle/>
          <a:p>
            <a:r>
              <a:rPr lang="en-US" altLang="zh-CN" b="1" dirty="0" smtClean="0"/>
              <a:t>1.</a:t>
            </a:r>
            <a:r>
              <a:rPr lang="zh-CN" altLang="zh-CN" b="1" dirty="0" smtClean="0"/>
              <a:t>跨</a:t>
            </a:r>
            <a:r>
              <a:rPr lang="zh-CN" altLang="zh-CN" b="1" dirty="0"/>
              <a:t>境电商</a:t>
            </a:r>
            <a:r>
              <a:rPr lang="zh-CN" altLang="zh-CN" b="1" dirty="0" smtClean="0"/>
              <a:t>进口</a:t>
            </a:r>
            <a:r>
              <a:rPr lang="zh-CN" altLang="en-US" b="1" dirty="0" smtClean="0"/>
              <a:t>物流流程</a:t>
            </a:r>
            <a:endParaRPr lang="zh-CN" altLang="zh-CN" b="1" dirty="0"/>
          </a:p>
        </p:txBody>
      </p:sp>
      <p:sp>
        <p:nvSpPr>
          <p:cNvPr id="9" name="标题 1"/>
          <p:cNvSpPr>
            <a:spLocks noGrp="1"/>
          </p:cNvSpPr>
          <p:nvPr>
            <p:ph type="title"/>
          </p:nvPr>
        </p:nvSpPr>
        <p:spPr/>
        <p:txBody>
          <a:bodyPr/>
          <a:lstStyle/>
          <a:p>
            <a:r>
              <a:rPr lang="zh-CN" altLang="zh-CN" b="1" dirty="0"/>
              <a:t>任务</a:t>
            </a:r>
            <a:r>
              <a:rPr lang="en-US" altLang="zh-CN" b="1" dirty="0"/>
              <a:t>3</a:t>
            </a:r>
            <a:r>
              <a:rPr lang="zh-CN" altLang="zh-CN" b="1" dirty="0"/>
              <a:t>：熟悉跨境电商进口清</a:t>
            </a:r>
            <a:r>
              <a:rPr lang="zh-CN" altLang="zh-CN" b="1" dirty="0" smtClean="0"/>
              <a:t>关</a:t>
            </a:r>
            <a:endParaRPr lang="zh-CN" altLang="en-US" dirty="0"/>
          </a:p>
        </p:txBody>
      </p:sp>
    </p:spTree>
    <p:extLst>
      <p:ext uri="{BB962C8B-B14F-4D97-AF65-F5344CB8AC3E}">
        <p14:creationId xmlns:p14="http://schemas.microsoft.com/office/powerpoint/2010/main" val="30428991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Documents and Settings\Administrator\桌面\11.jpg"/>
          <p:cNvPicPr/>
          <p:nvPr/>
        </p:nvPicPr>
        <p:blipFill>
          <a:blip r:embed="rId2">
            <a:extLst>
              <a:ext uri="{28A0092B-C50C-407E-A947-70E740481C1C}">
                <a14:useLocalDpi xmlns:a14="http://schemas.microsoft.com/office/drawing/2010/main" val="0"/>
              </a:ext>
            </a:extLst>
          </a:blip>
          <a:srcRect/>
          <a:stretch>
            <a:fillRect/>
          </a:stretch>
        </p:blipFill>
        <p:spPr>
          <a:xfrm>
            <a:off x="718528" y="2297282"/>
            <a:ext cx="4862830" cy="2665095"/>
          </a:xfrm>
          <a:prstGeom prst="rect">
            <a:avLst/>
          </a:prstGeom>
          <a:noFill/>
          <a:ln>
            <a:noFill/>
          </a:ln>
        </p:spPr>
      </p:pic>
      <p:pic>
        <p:nvPicPr>
          <p:cNvPr id="5" name="内容占位符 4"/>
          <p:cNvPicPr>
            <a:picLocks noGrp="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6541477" y="2642831"/>
            <a:ext cx="4545623" cy="2319546"/>
          </a:xfrm>
          <a:prstGeom prst="rect">
            <a:avLst/>
          </a:prstGeom>
          <a:noFill/>
        </p:spPr>
      </p:pic>
      <p:sp>
        <p:nvSpPr>
          <p:cNvPr id="6" name="矩形 5"/>
          <p:cNvSpPr/>
          <p:nvPr/>
        </p:nvSpPr>
        <p:spPr>
          <a:xfrm>
            <a:off x="2367979" y="5261316"/>
            <a:ext cx="1107996" cy="369332"/>
          </a:xfrm>
          <a:prstGeom prst="rect">
            <a:avLst/>
          </a:prstGeom>
        </p:spPr>
        <p:txBody>
          <a:bodyPr wrap="none">
            <a:spAutoFit/>
          </a:bodyPr>
          <a:lstStyle/>
          <a:p>
            <a:pPr algn="ctr">
              <a:spcAft>
                <a:spcPts val="0"/>
              </a:spcAft>
            </a:pPr>
            <a:r>
              <a:rPr lang="zh-CN" altLang="zh-CN" kern="0" dirty="0">
                <a:latin typeface="Calibri" panose="020F0502020204030204" pitchFamily="34" charset="0"/>
                <a:cs typeface="宋体" panose="02010600030101010101" pitchFamily="2" charset="-122"/>
              </a:rPr>
              <a:t>三单对碰</a:t>
            </a:r>
            <a:endParaRPr lang="zh-CN" altLang="zh-CN" kern="100" dirty="0">
              <a:latin typeface="Calibri" panose="020F0502020204030204" pitchFamily="34" charset="0"/>
              <a:cs typeface="Times New Roman" panose="02020603050405020304" pitchFamily="18" charset="0"/>
            </a:endParaRPr>
          </a:p>
        </p:txBody>
      </p:sp>
      <p:sp>
        <p:nvSpPr>
          <p:cNvPr id="7" name="矩形 6"/>
          <p:cNvSpPr/>
          <p:nvPr/>
        </p:nvSpPr>
        <p:spPr>
          <a:xfrm>
            <a:off x="8095280" y="5147043"/>
            <a:ext cx="1569661" cy="369332"/>
          </a:xfrm>
          <a:prstGeom prst="rect">
            <a:avLst/>
          </a:prstGeom>
        </p:spPr>
        <p:txBody>
          <a:bodyPr wrap="none">
            <a:spAutoFit/>
          </a:bodyPr>
          <a:lstStyle/>
          <a:p>
            <a:pPr algn="ctr">
              <a:spcAft>
                <a:spcPts val="0"/>
              </a:spcAft>
            </a:pPr>
            <a:r>
              <a:rPr lang="zh-CN" altLang="en-US" kern="100" dirty="0" smtClean="0">
                <a:latin typeface="Calibri" panose="020F0502020204030204" pitchFamily="34" charset="0"/>
                <a:cs typeface="Times New Roman" panose="02020603050405020304" pitchFamily="18" charset="0"/>
              </a:rPr>
              <a:t>电子清关过程</a:t>
            </a:r>
            <a:endParaRPr lang="zh-CN" altLang="zh-CN" kern="100" dirty="0">
              <a:latin typeface="Calibri" panose="020F0502020204030204" pitchFamily="34" charset="0"/>
              <a:cs typeface="Times New Roman" panose="02020603050405020304" pitchFamily="18" charset="0"/>
            </a:endParaRPr>
          </a:p>
        </p:txBody>
      </p:sp>
      <p:sp>
        <p:nvSpPr>
          <p:cNvPr id="8" name="矩形 7"/>
          <p:cNvSpPr/>
          <p:nvPr/>
        </p:nvSpPr>
        <p:spPr>
          <a:xfrm>
            <a:off x="1097278" y="1737360"/>
            <a:ext cx="2222083" cy="369332"/>
          </a:xfrm>
          <a:prstGeom prst="rect">
            <a:avLst/>
          </a:prstGeom>
        </p:spPr>
        <p:txBody>
          <a:bodyPr wrap="none">
            <a:spAutoFit/>
          </a:bodyPr>
          <a:lstStyle/>
          <a:p>
            <a:r>
              <a:rPr lang="en-US" altLang="zh-CN" b="1" dirty="0" smtClean="0"/>
              <a:t>2.</a:t>
            </a:r>
            <a:r>
              <a:rPr lang="zh-CN" altLang="zh-CN" b="1" dirty="0" smtClean="0"/>
              <a:t>跨</a:t>
            </a:r>
            <a:r>
              <a:rPr lang="zh-CN" altLang="zh-CN" b="1" dirty="0"/>
              <a:t>境电商</a:t>
            </a:r>
            <a:r>
              <a:rPr lang="zh-CN" altLang="zh-CN" b="1" dirty="0" smtClean="0"/>
              <a:t>进口</a:t>
            </a:r>
            <a:r>
              <a:rPr lang="zh-CN" altLang="en-US" b="1" dirty="0"/>
              <a:t>清关</a:t>
            </a:r>
            <a:endParaRPr lang="zh-CN" altLang="zh-CN" b="1" dirty="0"/>
          </a:p>
        </p:txBody>
      </p:sp>
      <p:sp>
        <p:nvSpPr>
          <p:cNvPr id="9" name="标题 1"/>
          <p:cNvSpPr>
            <a:spLocks noGrp="1"/>
          </p:cNvSpPr>
          <p:nvPr>
            <p:ph type="title"/>
          </p:nvPr>
        </p:nvSpPr>
        <p:spPr/>
        <p:txBody>
          <a:bodyPr/>
          <a:lstStyle/>
          <a:p>
            <a:r>
              <a:rPr lang="zh-CN" altLang="zh-CN" b="1" dirty="0"/>
              <a:t>任务</a:t>
            </a:r>
            <a:r>
              <a:rPr lang="en-US" altLang="zh-CN" b="1" dirty="0"/>
              <a:t>3</a:t>
            </a:r>
            <a:r>
              <a:rPr lang="zh-CN" altLang="zh-CN" b="1" dirty="0"/>
              <a:t>：熟悉跨境电商进口清</a:t>
            </a:r>
            <a:r>
              <a:rPr lang="zh-CN" altLang="zh-CN" b="1" dirty="0" smtClean="0"/>
              <a:t>关</a:t>
            </a:r>
            <a:endParaRPr lang="zh-CN" altLang="en-US" dirty="0"/>
          </a:p>
        </p:txBody>
      </p:sp>
    </p:spTree>
    <p:extLst>
      <p:ext uri="{BB962C8B-B14F-4D97-AF65-F5344CB8AC3E}">
        <p14:creationId xmlns:p14="http://schemas.microsoft.com/office/powerpoint/2010/main" val="21940852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dirty="0"/>
              <a:t>任务</a:t>
            </a:r>
            <a:r>
              <a:rPr lang="en-US" altLang="zh-CN" b="1" dirty="0"/>
              <a:t>4</a:t>
            </a:r>
            <a:r>
              <a:rPr lang="zh-CN" altLang="zh-CN" b="1" dirty="0"/>
              <a:t>：了解跨境电商进口监管和</a:t>
            </a:r>
            <a:r>
              <a:rPr lang="zh-CN" altLang="zh-CN" b="1" dirty="0" smtClean="0"/>
              <a:t>税收</a:t>
            </a:r>
            <a:endParaRPr lang="zh-CN" altLang="en-US" dirty="0"/>
          </a:p>
        </p:txBody>
      </p:sp>
      <p:sp>
        <p:nvSpPr>
          <p:cNvPr id="3" name="内容占位符 2"/>
          <p:cNvSpPr>
            <a:spLocks noGrp="1"/>
          </p:cNvSpPr>
          <p:nvPr>
            <p:ph idx="1"/>
          </p:nvPr>
        </p:nvSpPr>
        <p:spPr/>
        <p:txBody>
          <a:bodyPr/>
          <a:lstStyle/>
          <a:p>
            <a:r>
              <a:rPr lang="zh-CN" altLang="zh-CN" b="1" dirty="0"/>
              <a:t>一、进口跨境电商政策的演变</a:t>
            </a:r>
          </a:p>
          <a:p>
            <a:endParaRPr lang="zh-CN" altLang="en-US" dirty="0"/>
          </a:p>
        </p:txBody>
      </p:sp>
      <p:graphicFrame>
        <p:nvGraphicFramePr>
          <p:cNvPr id="6" name="图示 5"/>
          <p:cNvGraphicFramePr/>
          <p:nvPr>
            <p:extLst>
              <p:ext uri="{D42A27DB-BD31-4B8C-83A1-F6EECF244321}">
                <p14:modId xmlns:p14="http://schemas.microsoft.com/office/powerpoint/2010/main" val="4228911076"/>
              </p:ext>
            </p:extLst>
          </p:nvPr>
        </p:nvGraphicFramePr>
        <p:xfrm>
          <a:off x="729762" y="2171699"/>
          <a:ext cx="10937630" cy="40206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391881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p:nvPr/>
        </p:nvPicPr>
        <p:blipFill>
          <a:blip r:embed="rId2">
            <a:extLst>
              <a:ext uri="{28A0092B-C50C-407E-A947-70E740481C1C}">
                <a14:useLocalDpi xmlns:a14="http://schemas.microsoft.com/office/drawing/2010/main" val="0"/>
              </a:ext>
            </a:extLst>
          </a:blip>
          <a:srcRect l="-362" t="4334" r="362" b="5692"/>
          <a:stretch>
            <a:fillRect/>
          </a:stretch>
        </p:blipFill>
        <p:spPr>
          <a:xfrm>
            <a:off x="5106497" y="1965234"/>
            <a:ext cx="6314710" cy="4101457"/>
          </a:xfrm>
          <a:prstGeom prst="rect">
            <a:avLst/>
          </a:prstGeom>
          <a:noFill/>
          <a:ln>
            <a:noFill/>
          </a:ln>
        </p:spPr>
      </p:pic>
      <p:sp>
        <p:nvSpPr>
          <p:cNvPr id="3" name="内容占位符 2"/>
          <p:cNvSpPr>
            <a:spLocks noGrp="1"/>
          </p:cNvSpPr>
          <p:nvPr>
            <p:ph idx="1"/>
          </p:nvPr>
        </p:nvSpPr>
        <p:spPr>
          <a:xfrm>
            <a:off x="965397" y="1773599"/>
            <a:ext cx="4696850" cy="4293092"/>
          </a:xfrm>
        </p:spPr>
        <p:txBody>
          <a:bodyPr>
            <a:normAutofit/>
          </a:bodyPr>
          <a:lstStyle/>
          <a:p>
            <a:r>
              <a:rPr lang="zh-CN" altLang="zh-CN" b="1" dirty="0"/>
              <a:t>二、跨境电商进口税收</a:t>
            </a:r>
          </a:p>
          <a:p>
            <a:r>
              <a:rPr lang="zh-CN" altLang="zh-CN" dirty="0"/>
              <a:t>我们国内各个购物平台的海外购，还有保税区发货的这些商品，基本上走的是跨境电商综合税渠道</a:t>
            </a:r>
            <a:r>
              <a:rPr lang="zh-CN" altLang="zh-CN" dirty="0" smtClean="0"/>
              <a:t>。</a:t>
            </a:r>
            <a:endParaRPr lang="en-US" altLang="zh-CN" dirty="0" smtClean="0"/>
          </a:p>
          <a:p>
            <a:r>
              <a:rPr lang="zh-CN" altLang="zh-CN" dirty="0" smtClean="0"/>
              <a:t>跨</a:t>
            </a:r>
            <a:r>
              <a:rPr lang="zh-CN" altLang="zh-CN" dirty="0"/>
              <a:t>境电商综合税率</a:t>
            </a:r>
            <a:r>
              <a:rPr lang="en-US" altLang="zh-CN" dirty="0"/>
              <a:t> =[</a:t>
            </a:r>
            <a:r>
              <a:rPr lang="zh-CN" altLang="zh-CN" dirty="0"/>
              <a:t>进口税</a:t>
            </a:r>
            <a:r>
              <a:rPr lang="en-US" altLang="zh-CN" dirty="0"/>
              <a:t>+</a:t>
            </a:r>
            <a:r>
              <a:rPr lang="zh-CN" altLang="zh-CN" dirty="0"/>
              <a:t>消费税</a:t>
            </a:r>
            <a:r>
              <a:rPr lang="en-US" altLang="zh-CN" dirty="0"/>
              <a:t>+</a:t>
            </a:r>
            <a:r>
              <a:rPr lang="zh-CN" altLang="zh-CN" dirty="0"/>
              <a:t>增值税</a:t>
            </a:r>
            <a:r>
              <a:rPr lang="en-US" altLang="zh-CN" dirty="0"/>
              <a:t>]×70</a:t>
            </a:r>
            <a:r>
              <a:rPr lang="en-US" altLang="zh-CN" dirty="0" smtClean="0"/>
              <a:t>%</a:t>
            </a:r>
            <a:endParaRPr lang="zh-CN" altLang="zh-CN" dirty="0"/>
          </a:p>
        </p:txBody>
      </p:sp>
      <p:sp>
        <p:nvSpPr>
          <p:cNvPr id="6" name="标题 1"/>
          <p:cNvSpPr>
            <a:spLocks noGrp="1"/>
          </p:cNvSpPr>
          <p:nvPr>
            <p:ph type="title"/>
          </p:nvPr>
        </p:nvSpPr>
        <p:spPr/>
        <p:txBody>
          <a:bodyPr>
            <a:normAutofit/>
          </a:bodyPr>
          <a:lstStyle/>
          <a:p>
            <a:r>
              <a:rPr lang="zh-CN" altLang="zh-CN" b="1" dirty="0"/>
              <a:t>任务</a:t>
            </a:r>
            <a:r>
              <a:rPr lang="en-US" altLang="zh-CN" b="1" dirty="0"/>
              <a:t>4</a:t>
            </a:r>
            <a:r>
              <a:rPr lang="zh-CN" altLang="zh-CN" b="1" dirty="0"/>
              <a:t>：了解跨境电商进口监管和</a:t>
            </a:r>
            <a:r>
              <a:rPr lang="zh-CN" altLang="zh-CN" b="1" dirty="0" smtClean="0"/>
              <a:t>税收</a:t>
            </a:r>
            <a:endParaRPr lang="zh-CN" altLang="en-US" dirty="0"/>
          </a:p>
        </p:txBody>
      </p:sp>
    </p:spTree>
    <p:extLst>
      <p:ext uri="{BB962C8B-B14F-4D97-AF65-F5344CB8AC3E}">
        <p14:creationId xmlns:p14="http://schemas.microsoft.com/office/powerpoint/2010/main" val="36734844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dirty="0"/>
              <a:t>【实训任务】跨境电商零售进口三种模式的</a:t>
            </a:r>
            <a:r>
              <a:rPr lang="zh-CN" altLang="zh-CN" b="1" dirty="0" smtClean="0"/>
              <a:t>比较</a:t>
            </a:r>
            <a:endParaRPr lang="zh-CN" altLang="en-US" dirty="0"/>
          </a:p>
        </p:txBody>
      </p:sp>
      <p:sp>
        <p:nvSpPr>
          <p:cNvPr id="3" name="内容占位符 2"/>
          <p:cNvSpPr>
            <a:spLocks noGrp="1"/>
          </p:cNvSpPr>
          <p:nvPr>
            <p:ph idx="1"/>
          </p:nvPr>
        </p:nvSpPr>
        <p:spPr/>
        <p:txBody>
          <a:bodyPr/>
          <a:lstStyle/>
          <a:p>
            <a:r>
              <a:rPr lang="zh-CN" altLang="zh-CN" dirty="0"/>
              <a:t>跨境电商零售进口有三种通关模式。目前的通关有“网购保税进口”（海关监管方式代码</a:t>
            </a:r>
            <a:r>
              <a:rPr lang="en-US" altLang="zh-CN" dirty="0"/>
              <a:t>1210</a:t>
            </a:r>
            <a:r>
              <a:rPr lang="zh-CN" altLang="zh-CN" dirty="0"/>
              <a:t>）、“网购保税进口</a:t>
            </a:r>
            <a:r>
              <a:rPr lang="en-US" altLang="zh-CN" dirty="0"/>
              <a:t>A</a:t>
            </a:r>
            <a:r>
              <a:rPr lang="zh-CN" altLang="zh-CN" dirty="0"/>
              <a:t>” （</a:t>
            </a:r>
            <a:r>
              <a:rPr lang="en-US" altLang="zh-CN" dirty="0"/>
              <a:t>1239</a:t>
            </a:r>
            <a:r>
              <a:rPr lang="zh-CN" altLang="zh-CN" dirty="0"/>
              <a:t>）、“直购进口”（</a:t>
            </a:r>
            <a:r>
              <a:rPr lang="en-US" altLang="zh-CN" dirty="0"/>
              <a:t>9610</a:t>
            </a:r>
            <a:r>
              <a:rPr lang="zh-CN" altLang="zh-CN" dirty="0"/>
              <a:t>）三种方式。“网购保税进口”（</a:t>
            </a:r>
            <a:r>
              <a:rPr lang="en-US" altLang="zh-CN" dirty="0"/>
              <a:t>1210</a:t>
            </a:r>
            <a:r>
              <a:rPr lang="zh-CN" altLang="zh-CN" dirty="0"/>
              <a:t>）目前只能在全国跨境电商试点城市及海南全岛的海关特殊监管区域（含综合保税区、保税港区、保税区等）或保税物流中心（</a:t>
            </a:r>
            <a:r>
              <a:rPr lang="en-US" altLang="zh-CN" dirty="0"/>
              <a:t>B</a:t>
            </a:r>
            <a:r>
              <a:rPr lang="zh-CN" altLang="zh-CN" dirty="0"/>
              <a:t>型）内试点（以 下简称“特殊区域或物流中心”）。“网购保税进口</a:t>
            </a:r>
            <a:r>
              <a:rPr lang="en-US" altLang="zh-CN" dirty="0"/>
              <a:t>A</a:t>
            </a:r>
            <a:r>
              <a:rPr lang="zh-CN" altLang="zh-CN" dirty="0"/>
              <a:t>”（</a:t>
            </a:r>
            <a:r>
              <a:rPr lang="en-US" altLang="zh-CN" dirty="0"/>
              <a:t>1239</a:t>
            </a:r>
            <a:r>
              <a:rPr lang="zh-CN" altLang="zh-CN" dirty="0"/>
              <a:t>）在上述试点城市之外的特殊区域或物流中心开展。“直购进口”（</a:t>
            </a:r>
            <a:r>
              <a:rPr lang="en-US" altLang="zh-CN" dirty="0"/>
              <a:t>9610</a:t>
            </a:r>
            <a:r>
              <a:rPr lang="zh-CN" altLang="zh-CN" dirty="0"/>
              <a:t>）没有实施城市限制，原则上任何城市都可以开展。</a:t>
            </a:r>
          </a:p>
          <a:p>
            <a:r>
              <a:rPr lang="zh-CN" altLang="zh-CN" dirty="0" smtClean="0"/>
              <a:t>请</a:t>
            </a:r>
            <a:r>
              <a:rPr lang="zh-CN" altLang="zh-CN" dirty="0"/>
              <a:t>查阅资料，完成跨境电商零售进口三种模式的物流模式、清关要求、税收征管的介绍。</a:t>
            </a:r>
          </a:p>
          <a:p>
            <a:endParaRPr lang="zh-CN" altLang="en-US" dirty="0"/>
          </a:p>
        </p:txBody>
      </p:sp>
    </p:spTree>
    <p:extLst>
      <p:ext uri="{BB962C8B-B14F-4D97-AF65-F5344CB8AC3E}">
        <p14:creationId xmlns:p14="http://schemas.microsoft.com/office/powerpoint/2010/main" val="8521700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dirty="0"/>
              <a:t>【拓展阅读】跨境电商进口零售中的走私</a:t>
            </a:r>
            <a:r>
              <a:rPr lang="zh-CN" altLang="zh-CN" dirty="0" smtClean="0"/>
              <a:t>案例 </a:t>
            </a:r>
            <a:endParaRPr lang="zh-CN" altLang="en-US" dirty="0"/>
          </a:p>
        </p:txBody>
      </p:sp>
      <p:sp>
        <p:nvSpPr>
          <p:cNvPr id="3" name="内容占位符 2"/>
          <p:cNvSpPr>
            <a:spLocks noGrp="1"/>
          </p:cNvSpPr>
          <p:nvPr>
            <p:ph idx="1"/>
          </p:nvPr>
        </p:nvSpPr>
        <p:spPr/>
        <p:txBody>
          <a:bodyPr/>
          <a:lstStyle/>
          <a:p>
            <a:r>
              <a:rPr lang="zh-CN" altLang="en-US" dirty="0" smtClean="0"/>
              <a:t>思考：</a:t>
            </a:r>
            <a:endParaRPr lang="en-US" altLang="zh-CN" dirty="0" smtClean="0"/>
          </a:p>
          <a:p>
            <a:r>
              <a:rPr lang="zh-CN" altLang="en-US" dirty="0" smtClean="0"/>
              <a:t>跨境电商走私案例给我们未来运营有什么意义？</a:t>
            </a:r>
            <a:endParaRPr lang="en-US" altLang="zh-CN" dirty="0" smtClean="0"/>
          </a:p>
          <a:p>
            <a:r>
              <a:rPr lang="zh-CN" altLang="en-US" dirty="0" smtClean="0"/>
              <a:t>如何合规合法的开展跨境电商进口？</a:t>
            </a:r>
            <a:endParaRPr lang="zh-CN" altLang="en-US" dirty="0"/>
          </a:p>
        </p:txBody>
      </p:sp>
    </p:spTree>
    <p:extLst>
      <p:ext uri="{BB962C8B-B14F-4D97-AF65-F5344CB8AC3E}">
        <p14:creationId xmlns:p14="http://schemas.microsoft.com/office/powerpoint/2010/main" val="25791427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smtClean="0"/>
              <a:t>【学习目标】</a:t>
            </a:r>
            <a:endParaRPr lang="zh-CN" altLang="en-US" dirty="0"/>
          </a:p>
        </p:txBody>
      </p:sp>
      <p:sp>
        <p:nvSpPr>
          <p:cNvPr id="3" name="内容占位符 2"/>
          <p:cNvSpPr>
            <a:spLocks noGrp="1"/>
          </p:cNvSpPr>
          <p:nvPr>
            <p:ph idx="1"/>
          </p:nvPr>
        </p:nvSpPr>
        <p:spPr/>
        <p:txBody>
          <a:bodyPr/>
          <a:lstStyle/>
          <a:p>
            <a:r>
              <a:rPr lang="zh-CN" altLang="zh-CN" dirty="0"/>
              <a:t>知识目标：了解跨境电商进口供应链的方式、跨境电商进口的物流方式和通关过程，熟悉跨境电商进口的清关和税收政策。</a:t>
            </a:r>
          </a:p>
          <a:p>
            <a:r>
              <a:rPr lang="zh-CN" altLang="zh-CN" dirty="0"/>
              <a:t>能力目标：能够根据不同的进口模式合理选择物流方式和清关方式。</a:t>
            </a:r>
          </a:p>
          <a:p>
            <a:r>
              <a:rPr lang="zh-CN" altLang="zh-CN" dirty="0"/>
              <a:t>育人目标：提高公平、爱国、敬业的专业素质，忠实履行行业的基本道德要求，培养“遵守程序、业务规范、办事诚信”的职业素养。</a:t>
            </a:r>
          </a:p>
          <a:p>
            <a:endParaRPr lang="zh-CN" altLang="en-US" dirty="0"/>
          </a:p>
        </p:txBody>
      </p:sp>
    </p:spTree>
    <p:extLst>
      <p:ext uri="{BB962C8B-B14F-4D97-AF65-F5344CB8AC3E}">
        <p14:creationId xmlns:p14="http://schemas.microsoft.com/office/powerpoint/2010/main" val="23201757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dirty="0"/>
              <a:t>【案例导入】京东全球购——做好前端客户体验和后端供应</a:t>
            </a:r>
            <a:r>
              <a:rPr lang="zh-CN" altLang="zh-CN" b="1" dirty="0" smtClean="0"/>
              <a:t>链</a:t>
            </a:r>
            <a:endParaRPr lang="zh-CN" altLang="en-US" dirty="0"/>
          </a:p>
        </p:txBody>
      </p:sp>
      <p:sp>
        <p:nvSpPr>
          <p:cNvPr id="3" name="内容占位符 2"/>
          <p:cNvSpPr>
            <a:spLocks noGrp="1"/>
          </p:cNvSpPr>
          <p:nvPr>
            <p:ph idx="1"/>
          </p:nvPr>
        </p:nvSpPr>
        <p:spPr/>
        <p:txBody>
          <a:bodyPr/>
          <a:lstStyle/>
          <a:p>
            <a:r>
              <a:rPr lang="zh-CN" altLang="zh-CN" b="1" dirty="0"/>
              <a:t>思考与讨论</a:t>
            </a:r>
            <a:r>
              <a:rPr lang="zh-CN" altLang="zh-CN" b="1" dirty="0" smtClean="0"/>
              <a:t>：</a:t>
            </a:r>
            <a:endParaRPr lang="en-US" altLang="zh-CN" b="1" dirty="0" smtClean="0"/>
          </a:p>
          <a:p>
            <a:r>
              <a:rPr lang="zh-CN" altLang="zh-CN" dirty="0" smtClean="0"/>
              <a:t>跨</a:t>
            </a:r>
            <a:r>
              <a:rPr lang="zh-CN" altLang="zh-CN" dirty="0"/>
              <a:t>境电商进口的平台还有哪些</a:t>
            </a:r>
            <a:r>
              <a:rPr lang="zh-CN" altLang="zh-CN" dirty="0" smtClean="0"/>
              <a:t>？</a:t>
            </a:r>
            <a:endParaRPr lang="en-US" altLang="zh-CN" dirty="0" smtClean="0"/>
          </a:p>
          <a:p>
            <a:r>
              <a:rPr lang="zh-CN" altLang="zh-CN" dirty="0" smtClean="0"/>
              <a:t>跨</a:t>
            </a:r>
            <a:r>
              <a:rPr lang="zh-CN" altLang="zh-CN" dirty="0"/>
              <a:t>境电商进口的物流模式有哪些</a:t>
            </a:r>
            <a:r>
              <a:rPr lang="zh-CN" altLang="zh-CN" dirty="0" smtClean="0"/>
              <a:t>？</a:t>
            </a:r>
            <a:endParaRPr lang="en-US" altLang="zh-CN" dirty="0" smtClean="0"/>
          </a:p>
          <a:p>
            <a:r>
              <a:rPr lang="zh-CN" altLang="zh-CN" dirty="0" smtClean="0"/>
              <a:t>如何提供</a:t>
            </a:r>
            <a:r>
              <a:rPr lang="zh-CN" altLang="en-US" dirty="0" smtClean="0"/>
              <a:t>更好</a:t>
            </a:r>
            <a:r>
              <a:rPr lang="zh-CN" altLang="zh-CN" dirty="0" smtClean="0"/>
              <a:t>的消费者体验</a:t>
            </a:r>
            <a:r>
              <a:rPr lang="zh-CN" altLang="zh-CN" dirty="0"/>
              <a:t>？</a:t>
            </a:r>
          </a:p>
          <a:p>
            <a:endParaRPr lang="zh-CN" altLang="en-US" dirty="0"/>
          </a:p>
        </p:txBody>
      </p:sp>
    </p:spTree>
    <p:extLst>
      <p:ext uri="{BB962C8B-B14F-4D97-AF65-F5344CB8AC3E}">
        <p14:creationId xmlns:p14="http://schemas.microsoft.com/office/powerpoint/2010/main" val="39426383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dirty="0"/>
              <a:t>跨境供应链就是围绕着跨境电商平台延展出来的“一条龙”服务。涵盖了产品在国内产出、在平台上售卖、售出后的清关物流，甚至到最后送达客户手中，这是一个完整的跨境供应链。跨境电商供应链较长，其中供应商、物流、通关三个部分是几个关键点。</a:t>
            </a:r>
          </a:p>
          <a:p>
            <a:r>
              <a:rPr lang="zh-CN" altLang="zh-CN" b="1" dirty="0"/>
              <a:t>一、跨境电商进口供应商</a:t>
            </a:r>
          </a:p>
          <a:p>
            <a:r>
              <a:rPr lang="zh-CN" altLang="zh-CN" dirty="0"/>
              <a:t>现有的跨境电商进口企业的供应商主要分为四种：经销商</a:t>
            </a:r>
            <a:r>
              <a:rPr lang="en-US" altLang="zh-CN" dirty="0"/>
              <a:t>/</a:t>
            </a:r>
            <a:r>
              <a:rPr lang="zh-CN" altLang="zh-CN" dirty="0"/>
              <a:t>代理商供货模式、厂商直接供货模式、海外商超供给模式、买手代购模式。</a:t>
            </a:r>
          </a:p>
          <a:p>
            <a:endParaRPr lang="zh-CN" altLang="en-US" dirty="0"/>
          </a:p>
        </p:txBody>
      </p:sp>
      <p:grpSp>
        <p:nvGrpSpPr>
          <p:cNvPr id="5" name="组合 23577"/>
          <p:cNvGrpSpPr>
            <a:grpSpLocks/>
          </p:cNvGrpSpPr>
          <p:nvPr/>
        </p:nvGrpSpPr>
        <p:grpSpPr bwMode="auto">
          <a:xfrm>
            <a:off x="1097280" y="4052644"/>
            <a:ext cx="6049840" cy="2040426"/>
            <a:chOff x="0" y="0"/>
            <a:chExt cx="57626" cy="27051"/>
          </a:xfrm>
        </p:grpSpPr>
        <p:sp>
          <p:nvSpPr>
            <p:cNvPr id="6" name="矩形 23578"/>
            <p:cNvSpPr>
              <a:spLocks noChangeArrowheads="1"/>
            </p:cNvSpPr>
            <p:nvPr/>
          </p:nvSpPr>
          <p:spPr bwMode="auto">
            <a:xfrm>
              <a:off x="0" y="11811"/>
              <a:ext cx="9429" cy="4381"/>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供应商</a:t>
              </a:r>
              <a:r>
                <a:rPr kumimoji="0" lang="zh-CN"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商</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7" name="矩形 23579"/>
            <p:cNvSpPr>
              <a:spLocks noChangeArrowheads="1"/>
            </p:cNvSpPr>
            <p:nvPr/>
          </p:nvSpPr>
          <p:spPr bwMode="auto">
            <a:xfrm>
              <a:off x="15144" y="190"/>
              <a:ext cx="17717" cy="4382"/>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经销商代理商供货</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8" name="矩形 23580"/>
            <p:cNvSpPr>
              <a:spLocks noChangeArrowheads="1"/>
            </p:cNvSpPr>
            <p:nvPr/>
          </p:nvSpPr>
          <p:spPr bwMode="auto">
            <a:xfrm>
              <a:off x="14954" y="7334"/>
              <a:ext cx="17716" cy="4381"/>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厂商直接供货</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9" name="矩形 23581"/>
            <p:cNvSpPr>
              <a:spLocks noChangeArrowheads="1"/>
            </p:cNvSpPr>
            <p:nvPr/>
          </p:nvSpPr>
          <p:spPr bwMode="auto">
            <a:xfrm>
              <a:off x="14859" y="14097"/>
              <a:ext cx="17716" cy="4381"/>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海外商超供给</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矩形 23582"/>
            <p:cNvSpPr>
              <a:spLocks noChangeArrowheads="1"/>
            </p:cNvSpPr>
            <p:nvPr/>
          </p:nvSpPr>
          <p:spPr bwMode="auto">
            <a:xfrm>
              <a:off x="14382" y="22002"/>
              <a:ext cx="17717" cy="4382"/>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买手代购</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1" name="箭头: 右 23583"/>
            <p:cNvSpPr>
              <a:spLocks noChangeArrowheads="1"/>
            </p:cNvSpPr>
            <p:nvPr/>
          </p:nvSpPr>
          <p:spPr bwMode="auto">
            <a:xfrm>
              <a:off x="33909" y="1905"/>
              <a:ext cx="4191" cy="457"/>
            </a:xfrm>
            <a:prstGeom prst="rightArrow">
              <a:avLst>
                <a:gd name="adj1" fmla="val 50000"/>
                <a:gd name="adj2" fmla="val 50014"/>
              </a:avLst>
            </a:prstGeom>
            <a:solidFill>
              <a:srgbClr val="4F81BD"/>
            </a:solidFill>
            <a:ln w="25400">
              <a:solidFill>
                <a:srgbClr val="243F60"/>
              </a:solidFill>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2" name="矩形 96"/>
            <p:cNvSpPr>
              <a:spLocks noChangeArrowheads="1"/>
            </p:cNvSpPr>
            <p:nvPr/>
          </p:nvSpPr>
          <p:spPr bwMode="auto">
            <a:xfrm>
              <a:off x="39433" y="0"/>
              <a:ext cx="17717" cy="4762"/>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比厂商直供价格高，很难保证供货稳定</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3" name="矩形 101"/>
            <p:cNvSpPr>
              <a:spLocks noChangeArrowheads="1"/>
            </p:cNvSpPr>
            <p:nvPr/>
          </p:nvSpPr>
          <p:spPr bwMode="auto">
            <a:xfrm>
              <a:off x="39624" y="7620"/>
              <a:ext cx="17716" cy="4762"/>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厂商品牌背书，价格优势大，货源稳定性好</a:t>
              </a:r>
              <a:endParaRPr kumimoji="0" lang="zh-CN" altLang="zh-CN" sz="1800" b="0" i="0" u="none" strike="noStrike" cap="none" normalizeH="0" baseline="0" dirty="0" smtClean="0">
                <a:ln>
                  <a:noFill/>
                </a:ln>
                <a:solidFill>
                  <a:schemeClr val="tx1"/>
                </a:solidFill>
                <a:effectLst/>
                <a:latin typeface="Arial" panose="020B0604020202020204" pitchFamily="34" charset="0"/>
              </a:endParaRPr>
            </a:p>
          </p:txBody>
        </p:sp>
        <p:sp>
          <p:nvSpPr>
            <p:cNvPr id="14" name="矩形 102"/>
            <p:cNvSpPr>
              <a:spLocks noChangeArrowheads="1"/>
            </p:cNvSpPr>
            <p:nvPr/>
          </p:nvSpPr>
          <p:spPr bwMode="auto">
            <a:xfrm>
              <a:off x="39909" y="14382"/>
              <a:ext cx="17717" cy="476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资源供给不足，价格优势小，且很难获得厂商认可</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5" name="矩形 106"/>
            <p:cNvSpPr>
              <a:spLocks noChangeArrowheads="1"/>
            </p:cNvSpPr>
            <p:nvPr/>
          </p:nvSpPr>
          <p:spPr bwMode="auto">
            <a:xfrm>
              <a:off x="39719" y="22002"/>
              <a:ext cx="17716" cy="476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商品</a:t>
              </a:r>
              <a:r>
                <a:rPr kumimoji="0" lang="en-US" altLang="zh-CN" sz="10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sku</a:t>
              </a:r>
              <a:r>
                <a:rPr kumimoji="0" lang="zh-CN" altLang="en-US" sz="10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丰富，个人代购存在法律政策风险</a:t>
              </a:r>
              <a:endParaRPr kumimoji="0" lang="zh-CN" altLang="en-US" sz="1800" b="0" i="0" u="none" strike="noStrike" cap="none" normalizeH="0" baseline="0" smtClean="0">
                <a:ln>
                  <a:noFill/>
                </a:ln>
                <a:solidFill>
                  <a:schemeClr val="tx1"/>
                </a:solidFill>
                <a:effectLst/>
                <a:latin typeface="Arial" panose="020B0604020202020204" pitchFamily="34" charset="0"/>
              </a:endParaRPr>
            </a:p>
          </p:txBody>
        </p:sp>
        <p:sp>
          <p:nvSpPr>
            <p:cNvPr id="16" name="箭头: 右 107"/>
            <p:cNvSpPr>
              <a:spLocks noChangeArrowheads="1"/>
            </p:cNvSpPr>
            <p:nvPr/>
          </p:nvSpPr>
          <p:spPr bwMode="auto">
            <a:xfrm>
              <a:off x="34194" y="16192"/>
              <a:ext cx="4191" cy="457"/>
            </a:xfrm>
            <a:prstGeom prst="rightArrow">
              <a:avLst>
                <a:gd name="adj1" fmla="val 50000"/>
                <a:gd name="adj2" fmla="val 50014"/>
              </a:avLst>
            </a:prstGeom>
            <a:solidFill>
              <a:srgbClr val="4F81BD"/>
            </a:solidFill>
            <a:ln w="25400">
              <a:solidFill>
                <a:srgbClr val="243F60"/>
              </a:solidFill>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7" name="箭头: 右 108"/>
            <p:cNvSpPr>
              <a:spLocks noChangeArrowheads="1"/>
            </p:cNvSpPr>
            <p:nvPr/>
          </p:nvSpPr>
          <p:spPr bwMode="auto">
            <a:xfrm>
              <a:off x="34385" y="24098"/>
              <a:ext cx="4191" cy="457"/>
            </a:xfrm>
            <a:prstGeom prst="rightArrow">
              <a:avLst>
                <a:gd name="adj1" fmla="val 50000"/>
                <a:gd name="adj2" fmla="val 50014"/>
              </a:avLst>
            </a:prstGeom>
            <a:solidFill>
              <a:srgbClr val="4F81BD"/>
            </a:solidFill>
            <a:ln w="25400">
              <a:solidFill>
                <a:srgbClr val="243F60"/>
              </a:solidFill>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8" name="左大括号 109"/>
            <p:cNvSpPr>
              <a:spLocks/>
            </p:cNvSpPr>
            <p:nvPr/>
          </p:nvSpPr>
          <p:spPr bwMode="auto">
            <a:xfrm>
              <a:off x="10858" y="2190"/>
              <a:ext cx="2286" cy="24861"/>
            </a:xfrm>
            <a:prstGeom prst="leftBrace">
              <a:avLst>
                <a:gd name="adj1" fmla="val 8358"/>
                <a:gd name="adj2" fmla="val 50000"/>
              </a:avLst>
            </a:prstGeom>
            <a:noFill/>
            <a:ln w="19050">
              <a:solidFill>
                <a:srgbClr val="4579B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endParaRPr lang="zh-CN" altLang="en-US"/>
            </a:p>
          </p:txBody>
        </p:sp>
        <p:sp>
          <p:nvSpPr>
            <p:cNvPr id="19" name="箭头: 右 110"/>
            <p:cNvSpPr>
              <a:spLocks noChangeArrowheads="1"/>
            </p:cNvSpPr>
            <p:nvPr/>
          </p:nvSpPr>
          <p:spPr bwMode="auto">
            <a:xfrm>
              <a:off x="34004" y="9715"/>
              <a:ext cx="4191" cy="457"/>
            </a:xfrm>
            <a:prstGeom prst="rightArrow">
              <a:avLst>
                <a:gd name="adj1" fmla="val 50000"/>
                <a:gd name="adj2" fmla="val 50014"/>
              </a:avLst>
            </a:prstGeom>
            <a:solidFill>
              <a:srgbClr val="4F81BD"/>
            </a:solidFill>
            <a:ln w="25400">
              <a:solidFill>
                <a:srgbClr val="243F60"/>
              </a:solidFill>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grpSp>
      <p:sp>
        <p:nvSpPr>
          <p:cNvPr id="20" name="Rectangle 26"/>
          <p:cNvSpPr>
            <a:spLocks noChangeArrowheads="1"/>
          </p:cNvSpPr>
          <p:nvPr/>
        </p:nvSpPr>
        <p:spPr bwMode="auto">
          <a:xfrm>
            <a:off x="-70338" y="123049"/>
            <a:ext cx="8570739"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800" b="0" i="0" u="none" strike="noStrike" cap="none" normalizeH="0" baseline="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800" b="0" i="0" u="none" strike="noStrike" cap="none" normalizeH="0" baseline="0" smtClean="0">
                <a:ln>
                  <a:noFill/>
                </a:ln>
                <a:solidFill>
                  <a:schemeClr val="tx1"/>
                </a:solidFill>
                <a:effectLst/>
                <a:latin typeface="Arial" panose="020B0604020202020204" pitchFamily="34" charset="0"/>
              </a:rPr>
              <a:t/>
            </a:r>
            <a:br>
              <a:rPr kumimoji="0" lang="zh-CN" altLang="zh-CN" sz="1800" b="0" i="0" u="none" strike="noStrike" cap="none" normalizeH="0" baseline="0" smtClean="0">
                <a:ln>
                  <a:noFill/>
                </a:ln>
                <a:solidFill>
                  <a:schemeClr val="tx1"/>
                </a:solidFill>
                <a:effectLst/>
                <a:latin typeface="Arial" panose="020B0604020202020204" pitchFamily="34" charset="0"/>
              </a:rPr>
            </a:br>
            <a:endParaRPr kumimoji="0" lang="zh-CN" altLang="zh-CN" sz="1800" b="0" i="0" u="none" strike="noStrike" cap="none" normalizeH="0" baseline="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en-US" altLang="zh-CN" sz="800" b="0" i="0" u="none" strike="noStrike" cap="none" normalizeH="0" baseline="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21" name="标题 20"/>
          <p:cNvSpPr>
            <a:spLocks noGrp="1"/>
          </p:cNvSpPr>
          <p:nvPr>
            <p:ph type="title"/>
          </p:nvPr>
        </p:nvSpPr>
        <p:spPr/>
        <p:txBody>
          <a:bodyPr/>
          <a:lstStyle/>
          <a:p>
            <a:r>
              <a:rPr lang="zh-CN" altLang="zh-CN" b="1" dirty="0"/>
              <a:t>任务</a:t>
            </a:r>
            <a:r>
              <a:rPr lang="en-US" altLang="zh-CN" b="1" dirty="0"/>
              <a:t>1</a:t>
            </a:r>
            <a:r>
              <a:rPr lang="zh-CN" altLang="zh-CN" b="1" dirty="0"/>
              <a:t>：认识跨境电商进口供应</a:t>
            </a:r>
            <a:r>
              <a:rPr lang="zh-CN" altLang="zh-CN" b="1" dirty="0" smtClean="0"/>
              <a:t>链</a:t>
            </a:r>
            <a:endParaRPr lang="zh-CN" altLang="en-US" dirty="0"/>
          </a:p>
        </p:txBody>
      </p:sp>
    </p:spTree>
    <p:extLst>
      <p:ext uri="{BB962C8B-B14F-4D97-AF65-F5344CB8AC3E}">
        <p14:creationId xmlns:p14="http://schemas.microsoft.com/office/powerpoint/2010/main" val="37307324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smtClean="0"/>
              <a:t>任务</a:t>
            </a:r>
            <a:r>
              <a:rPr lang="en-US" altLang="zh-CN" b="1" dirty="0" smtClean="0"/>
              <a:t>1</a:t>
            </a:r>
            <a:r>
              <a:rPr lang="zh-CN" altLang="zh-CN" b="1" dirty="0" smtClean="0"/>
              <a:t>：认识跨境电商进口供应链</a:t>
            </a:r>
            <a:endParaRPr lang="zh-CN" altLang="en-US" dirty="0"/>
          </a:p>
        </p:txBody>
      </p:sp>
      <p:sp>
        <p:nvSpPr>
          <p:cNvPr id="3" name="内容占位符 2"/>
          <p:cNvSpPr>
            <a:spLocks noGrp="1"/>
          </p:cNvSpPr>
          <p:nvPr>
            <p:ph idx="1"/>
          </p:nvPr>
        </p:nvSpPr>
        <p:spPr/>
        <p:txBody>
          <a:bodyPr>
            <a:normAutofit/>
          </a:bodyPr>
          <a:lstStyle/>
          <a:p>
            <a:r>
              <a:rPr lang="zh-CN" altLang="zh-CN" b="1" dirty="0"/>
              <a:t>二、跨境电商进口物流</a:t>
            </a:r>
          </a:p>
          <a:p>
            <a:r>
              <a:rPr lang="zh-CN" altLang="zh-CN" dirty="0"/>
              <a:t>第一、海外直邮模式</a:t>
            </a:r>
          </a:p>
          <a:p>
            <a:r>
              <a:rPr lang="zh-CN" altLang="zh-CN" dirty="0"/>
              <a:t>海外直营模式是跨境电商企业直接参与采购、物流、仓储等海外商品的买卖流程，海外直邮模式商品入境类似于个人物品直邮入境，因而不受通关单的限制。海外直邮模式中，较常见的有</a:t>
            </a:r>
            <a:r>
              <a:rPr lang="en-US" altLang="zh-CN" dirty="0"/>
              <a:t>C2C</a:t>
            </a:r>
            <a:r>
              <a:rPr lang="zh-CN" altLang="zh-CN" dirty="0"/>
              <a:t>，目前，也有平台采用自建跨境物流</a:t>
            </a:r>
            <a:r>
              <a:rPr lang="en-US" altLang="zh-CN" dirty="0"/>
              <a:t>+</a:t>
            </a:r>
            <a:r>
              <a:rPr lang="zh-CN" altLang="zh-CN" dirty="0"/>
              <a:t>国内物流的方式</a:t>
            </a:r>
            <a:r>
              <a:rPr lang="zh-CN" altLang="zh-CN" dirty="0" smtClean="0"/>
              <a:t>。</a:t>
            </a:r>
            <a:endParaRPr lang="zh-CN" altLang="zh-CN" dirty="0"/>
          </a:p>
          <a:p>
            <a:r>
              <a:rPr lang="zh-CN" altLang="zh-CN" dirty="0"/>
              <a:t>第二、保税仓发货模式</a:t>
            </a:r>
          </a:p>
          <a:p>
            <a:r>
              <a:rPr lang="zh-CN" altLang="zh-CN" dirty="0"/>
              <a:t>保税仓发货模式分两段物流：国际段和国内段。商品完成国际段的运输后，要在该平台建立的保税仓进行拆包、检验、清关、分拣和打包，再用国内快递公司寄给消费者</a:t>
            </a:r>
            <a:r>
              <a:rPr lang="zh-CN" altLang="zh-CN" dirty="0" smtClean="0"/>
              <a:t>。</a:t>
            </a:r>
            <a:endParaRPr lang="zh-CN" altLang="zh-CN" dirty="0"/>
          </a:p>
          <a:p>
            <a:endParaRPr lang="zh-CN" altLang="en-US" dirty="0"/>
          </a:p>
        </p:txBody>
      </p:sp>
    </p:spTree>
    <p:extLst>
      <p:ext uri="{BB962C8B-B14F-4D97-AF65-F5344CB8AC3E}">
        <p14:creationId xmlns:p14="http://schemas.microsoft.com/office/powerpoint/2010/main" val="24444892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任务</a:t>
            </a:r>
            <a:r>
              <a:rPr lang="en-US" altLang="zh-CN" b="1" dirty="0"/>
              <a:t>1</a:t>
            </a:r>
            <a:r>
              <a:rPr lang="zh-CN" altLang="zh-CN" b="1" dirty="0"/>
              <a:t>：认识跨境电商进口供应链</a:t>
            </a:r>
            <a:endParaRPr lang="zh-CN" altLang="en-US" dirty="0"/>
          </a:p>
        </p:txBody>
      </p:sp>
      <p:sp>
        <p:nvSpPr>
          <p:cNvPr id="3" name="内容占位符 2"/>
          <p:cNvSpPr>
            <a:spLocks noGrp="1"/>
          </p:cNvSpPr>
          <p:nvPr>
            <p:ph idx="1"/>
          </p:nvPr>
        </p:nvSpPr>
        <p:spPr/>
        <p:txBody>
          <a:bodyPr/>
          <a:lstStyle/>
          <a:p>
            <a:r>
              <a:rPr lang="zh-CN" altLang="zh-CN" b="1" dirty="0"/>
              <a:t>三、跨境电商进口通关</a:t>
            </a:r>
          </a:p>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1114052186"/>
              </p:ext>
            </p:extLst>
          </p:nvPr>
        </p:nvGraphicFramePr>
        <p:xfrm>
          <a:off x="1308295" y="2259623"/>
          <a:ext cx="10306343" cy="3874470"/>
        </p:xfrm>
        <a:graphic>
          <a:graphicData uri="http://schemas.openxmlformats.org/drawingml/2006/table">
            <a:tbl>
              <a:tblPr firstRow="1" firstCol="1" bandRow="1">
                <a:tableStyleId>{5C22544A-7EE6-4342-B048-85BDC9FD1C3A}</a:tableStyleId>
              </a:tblPr>
              <a:tblGrid>
                <a:gridCol w="1334259">
                  <a:extLst>
                    <a:ext uri="{9D8B030D-6E8A-4147-A177-3AD203B41FA5}">
                      <a16:colId xmlns:a16="http://schemas.microsoft.com/office/drawing/2014/main" val="2127239281"/>
                    </a:ext>
                  </a:extLst>
                </a:gridCol>
                <a:gridCol w="2784055">
                  <a:extLst>
                    <a:ext uri="{9D8B030D-6E8A-4147-A177-3AD203B41FA5}">
                      <a16:colId xmlns:a16="http://schemas.microsoft.com/office/drawing/2014/main" val="1866278775"/>
                    </a:ext>
                  </a:extLst>
                </a:gridCol>
                <a:gridCol w="2692122">
                  <a:extLst>
                    <a:ext uri="{9D8B030D-6E8A-4147-A177-3AD203B41FA5}">
                      <a16:colId xmlns:a16="http://schemas.microsoft.com/office/drawing/2014/main" val="942556118"/>
                    </a:ext>
                  </a:extLst>
                </a:gridCol>
                <a:gridCol w="1892063">
                  <a:extLst>
                    <a:ext uri="{9D8B030D-6E8A-4147-A177-3AD203B41FA5}">
                      <a16:colId xmlns:a16="http://schemas.microsoft.com/office/drawing/2014/main" val="4033879925"/>
                    </a:ext>
                  </a:extLst>
                </a:gridCol>
                <a:gridCol w="1603844">
                  <a:extLst>
                    <a:ext uri="{9D8B030D-6E8A-4147-A177-3AD203B41FA5}">
                      <a16:colId xmlns:a16="http://schemas.microsoft.com/office/drawing/2014/main" val="4018699225"/>
                    </a:ext>
                  </a:extLst>
                </a:gridCol>
              </a:tblGrid>
              <a:tr h="483577">
                <a:tc>
                  <a:txBody>
                    <a:bodyPr/>
                    <a:lstStyle/>
                    <a:p>
                      <a:pPr algn="just">
                        <a:spcAft>
                          <a:spcPts val="0"/>
                        </a:spcAft>
                      </a:pPr>
                      <a:r>
                        <a:rPr lang="zh-CN" sz="1800" kern="0" dirty="0">
                          <a:effectLst/>
                        </a:rPr>
                        <a:t>通关模式</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0" dirty="0">
                          <a:effectLst/>
                        </a:rPr>
                        <a:t>优势</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0" dirty="0">
                          <a:effectLst/>
                        </a:rPr>
                        <a:t>劣势</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0">
                          <a:effectLst/>
                        </a:rPr>
                        <a:t>适合业务</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0" dirty="0">
                          <a:effectLst/>
                        </a:rPr>
                        <a:t>海关单据</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422886847"/>
                  </a:ext>
                </a:extLst>
              </a:tr>
              <a:tr h="954759">
                <a:tc>
                  <a:txBody>
                    <a:bodyPr/>
                    <a:lstStyle/>
                    <a:p>
                      <a:pPr algn="just">
                        <a:spcAft>
                          <a:spcPts val="0"/>
                        </a:spcAft>
                      </a:pPr>
                      <a:r>
                        <a:rPr lang="zh-CN" sz="1800" kern="0" dirty="0">
                          <a:effectLst/>
                        </a:rPr>
                        <a:t>快件清关</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0" dirty="0">
                          <a:effectLst/>
                        </a:rPr>
                        <a:t>灵活，有订单才发货，不需要提前备货</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0" dirty="0">
                          <a:effectLst/>
                        </a:rPr>
                        <a:t>申报品名要求高，物流通关效率低，量大时成本会增加</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0" dirty="0">
                          <a:effectLst/>
                        </a:rPr>
                        <a:t>企业创业初期，业务量少</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0" dirty="0">
                          <a:effectLst/>
                        </a:rPr>
                        <a:t>无</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362099616"/>
                  </a:ext>
                </a:extLst>
              </a:tr>
              <a:tr h="1338854">
                <a:tc>
                  <a:txBody>
                    <a:bodyPr/>
                    <a:lstStyle/>
                    <a:p>
                      <a:pPr algn="just">
                        <a:spcAft>
                          <a:spcPts val="0"/>
                        </a:spcAft>
                      </a:pPr>
                      <a:r>
                        <a:rPr lang="zh-CN" sz="1800" kern="0">
                          <a:effectLst/>
                        </a:rPr>
                        <a:t>集货清关</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0" dirty="0">
                          <a:effectLst/>
                        </a:rPr>
                        <a:t>无需提前备货，相比快件清关，物流效率高，成本低</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0" dirty="0">
                          <a:effectLst/>
                        </a:rPr>
                        <a:t>需要在海外完成打包操作，成本高，海外发货物流时间长</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0" dirty="0">
                          <a:effectLst/>
                        </a:rPr>
                        <a:t>业务量迅速增长的企业，每周有多笔订单</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0">
                          <a:effectLst/>
                        </a:rPr>
                        <a:t>有</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539368151"/>
                  </a:ext>
                </a:extLst>
              </a:tr>
              <a:tr h="963975">
                <a:tc>
                  <a:txBody>
                    <a:bodyPr/>
                    <a:lstStyle/>
                    <a:p>
                      <a:pPr algn="just">
                        <a:spcAft>
                          <a:spcPts val="0"/>
                        </a:spcAft>
                      </a:pPr>
                      <a:r>
                        <a:rPr lang="zh-CN" sz="1800" kern="0">
                          <a:effectLst/>
                        </a:rPr>
                        <a:t>备货清关</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0">
                          <a:effectLst/>
                        </a:rPr>
                        <a:t>需要提前批量备货、国际物流成本最大，通关效率最高，可及时响应售后服务要求</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0">
                          <a:effectLst/>
                        </a:rPr>
                        <a:t>使用保税仓库有仓储成本、备货会占用资金</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0">
                          <a:effectLst/>
                        </a:rPr>
                        <a:t>业务规模较大，业务量稳定的企业</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0" dirty="0">
                          <a:effectLst/>
                        </a:rPr>
                        <a:t>有</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794229855"/>
                  </a:ext>
                </a:extLst>
              </a:tr>
            </a:tbl>
          </a:graphicData>
        </a:graphic>
      </p:graphicFrame>
    </p:spTree>
    <p:extLst>
      <p:ext uri="{BB962C8B-B14F-4D97-AF65-F5344CB8AC3E}">
        <p14:creationId xmlns:p14="http://schemas.microsoft.com/office/powerpoint/2010/main" val="2242756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任务</a:t>
            </a:r>
            <a:r>
              <a:rPr lang="en-US" altLang="zh-CN" b="1" dirty="0"/>
              <a:t>1</a:t>
            </a:r>
            <a:r>
              <a:rPr lang="zh-CN" altLang="zh-CN" b="1" dirty="0"/>
              <a:t>：认识跨境电商进口供应链</a:t>
            </a:r>
            <a:endParaRPr lang="zh-CN" altLang="en-US" dirty="0"/>
          </a:p>
        </p:txBody>
      </p:sp>
      <p:sp>
        <p:nvSpPr>
          <p:cNvPr id="3" name="内容占位符 2"/>
          <p:cNvSpPr>
            <a:spLocks noGrp="1"/>
          </p:cNvSpPr>
          <p:nvPr>
            <p:ph idx="1"/>
          </p:nvPr>
        </p:nvSpPr>
        <p:spPr/>
        <p:txBody>
          <a:bodyPr>
            <a:normAutofit fontScale="92500" lnSpcReduction="20000"/>
          </a:bodyPr>
          <a:lstStyle/>
          <a:p>
            <a:r>
              <a:rPr lang="zh-CN" altLang="zh-CN" b="1" dirty="0"/>
              <a:t>四、跨境进口供应链管理</a:t>
            </a:r>
            <a:r>
              <a:rPr lang="zh-CN" altLang="zh-CN" b="1" dirty="0" smtClean="0"/>
              <a:t>策略</a:t>
            </a:r>
            <a:endParaRPr lang="en-US" altLang="zh-CN" b="1" dirty="0" smtClean="0"/>
          </a:p>
          <a:p>
            <a:r>
              <a:rPr lang="zh-CN" altLang="zh-CN" dirty="0"/>
              <a:t>（一）跨境电商供应链的协同战略</a:t>
            </a:r>
          </a:p>
          <a:p>
            <a:r>
              <a:rPr lang="zh-CN" altLang="zh-CN" dirty="0" smtClean="0"/>
              <a:t>跨</a:t>
            </a:r>
            <a:r>
              <a:rPr lang="zh-CN" altLang="zh-CN" dirty="0"/>
              <a:t>境电商可以采取供应链协同战略、通过收益共享合同、按照一定比例、将收益共给供应商、以换取较低的采购价格</a:t>
            </a:r>
            <a:r>
              <a:rPr lang="zh-CN" altLang="zh-CN" dirty="0" smtClean="0"/>
              <a:t>。</a:t>
            </a:r>
            <a:endParaRPr lang="zh-CN" altLang="zh-CN" dirty="0"/>
          </a:p>
          <a:p>
            <a:r>
              <a:rPr lang="zh-CN" altLang="zh-CN" dirty="0"/>
              <a:t>（二）跨境电商供应链的整合战略</a:t>
            </a:r>
          </a:p>
          <a:p>
            <a:r>
              <a:rPr lang="zh-CN" altLang="zh-CN" dirty="0" smtClean="0"/>
              <a:t>一些</a:t>
            </a:r>
            <a:r>
              <a:rPr lang="zh-CN" altLang="zh-CN" dirty="0"/>
              <a:t>有实力的跨境电商可以选择供应链整合战略，将许多环节整合在一起，进行总体上的统筹规划，以实现高效的供应链运作</a:t>
            </a:r>
            <a:r>
              <a:rPr lang="zh-CN" altLang="zh-CN" dirty="0" smtClean="0"/>
              <a:t>。</a:t>
            </a:r>
            <a:endParaRPr lang="en-US" altLang="zh-CN" dirty="0" smtClean="0"/>
          </a:p>
          <a:p>
            <a:r>
              <a:rPr lang="zh-CN" altLang="zh-CN" dirty="0" smtClean="0"/>
              <a:t>目前</a:t>
            </a:r>
            <a:r>
              <a:rPr lang="zh-CN" altLang="zh-CN" dirty="0"/>
              <a:t>采用跨境电商供应链整合战略的主要是亚马逊。亚马逊几乎整合了供应链的所有环节。从供应商</a:t>
            </a:r>
            <a:r>
              <a:rPr lang="en-US" altLang="zh-CN" dirty="0"/>
              <a:t>(</a:t>
            </a:r>
            <a:r>
              <a:rPr lang="zh-CN" altLang="zh-CN" dirty="0"/>
              <a:t>各地亚马逊网站</a:t>
            </a:r>
            <a:r>
              <a:rPr lang="en-US" altLang="zh-CN" dirty="0"/>
              <a:t>)</a:t>
            </a:r>
            <a:r>
              <a:rPr lang="zh-CN" altLang="zh-CN" dirty="0"/>
              <a:t>，到物流仓储服务，到跨境支付，到最终的零售平台，都由亚马逊构建的体系进行掌控</a:t>
            </a:r>
            <a:r>
              <a:rPr lang="zh-CN" altLang="zh-CN" dirty="0" smtClean="0"/>
              <a:t>。</a:t>
            </a:r>
            <a:endParaRPr lang="en-US" altLang="zh-CN" dirty="0" smtClean="0"/>
          </a:p>
          <a:p>
            <a:r>
              <a:rPr lang="zh-CN" altLang="zh-CN" dirty="0" smtClean="0"/>
              <a:t>（</a:t>
            </a:r>
            <a:r>
              <a:rPr lang="zh-CN" altLang="zh-CN" dirty="0"/>
              <a:t>三）跨境电商供应链的分散化战略</a:t>
            </a:r>
          </a:p>
          <a:p>
            <a:r>
              <a:rPr lang="zh-CN" altLang="zh-CN" dirty="0" smtClean="0"/>
              <a:t>由</a:t>
            </a:r>
            <a:r>
              <a:rPr lang="zh-CN" altLang="zh-CN" dirty="0"/>
              <a:t>单一化的供应商结构向多元化的供应商结构转变；由集中式的仓库网络向分散式的仓库网络转变；由单一化的市场结构向多元化的市场结构转变</a:t>
            </a:r>
            <a:r>
              <a:rPr lang="zh-CN" altLang="zh-CN" dirty="0" smtClean="0"/>
              <a:t>。</a:t>
            </a:r>
            <a:endParaRPr lang="zh-CN" altLang="zh-CN" dirty="0"/>
          </a:p>
          <a:p>
            <a:endParaRPr lang="zh-CN" altLang="zh-CN" b="1" dirty="0"/>
          </a:p>
        </p:txBody>
      </p:sp>
    </p:spTree>
    <p:extLst>
      <p:ext uri="{BB962C8B-B14F-4D97-AF65-F5344CB8AC3E}">
        <p14:creationId xmlns:p14="http://schemas.microsoft.com/office/powerpoint/2010/main" val="10687014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smtClean="0"/>
              <a:t>任务</a:t>
            </a:r>
            <a:r>
              <a:rPr lang="en-US" altLang="zh-CN" b="1" dirty="0" smtClean="0"/>
              <a:t>2</a:t>
            </a:r>
            <a:r>
              <a:rPr lang="zh-CN" altLang="zh-CN" b="1" dirty="0" smtClean="0"/>
              <a:t>：区分跨境电商物流模式</a:t>
            </a:r>
            <a:endParaRPr lang="zh-CN" altLang="en-US" dirty="0"/>
          </a:p>
        </p:txBody>
      </p:sp>
      <p:sp>
        <p:nvSpPr>
          <p:cNvPr id="3" name="内容占位符 2"/>
          <p:cNvSpPr>
            <a:spLocks noGrp="1"/>
          </p:cNvSpPr>
          <p:nvPr>
            <p:ph idx="1"/>
          </p:nvPr>
        </p:nvSpPr>
        <p:spPr/>
        <p:txBody>
          <a:bodyPr/>
          <a:lstStyle/>
          <a:p>
            <a:r>
              <a:rPr lang="zh-CN" altLang="zh-CN" b="1" dirty="0"/>
              <a:t>一、直邮模式 </a:t>
            </a:r>
          </a:p>
          <a:p>
            <a:r>
              <a:rPr lang="zh-CN" altLang="zh-CN" dirty="0"/>
              <a:t>　　在跨境电商受到普遍重视之前，多数跨境电商领域售卖的商品都是通过国际快递直邮方式进境，然后再由国内快递送至消费者手中的</a:t>
            </a:r>
            <a:r>
              <a:rPr lang="zh-CN" altLang="zh-CN" dirty="0" smtClean="0"/>
              <a:t>。</a:t>
            </a:r>
            <a:endParaRPr lang="en-US" altLang="zh-CN" dirty="0" smtClean="0"/>
          </a:p>
          <a:p>
            <a:r>
              <a:rPr lang="zh-CN" altLang="zh-CN" b="1" dirty="0"/>
              <a:t>二、集货模式 </a:t>
            </a:r>
          </a:p>
          <a:p>
            <a:r>
              <a:rPr lang="zh-CN" altLang="zh-CN" dirty="0"/>
              <a:t>由于传统邮件和快递方式物流成本较高，专业物流公司为了降低物流成本会在海外货源地建立仓库，将分散采购的跨境电商商品集中采用集装箱运至国内，再进一步由国内的快递公司安排进行投递，这一方式称为集货进口物流模式</a:t>
            </a:r>
            <a:r>
              <a:rPr lang="zh-CN" altLang="zh-CN" dirty="0" smtClean="0"/>
              <a:t>。</a:t>
            </a:r>
            <a:endParaRPr lang="en-US" altLang="zh-CN" dirty="0" smtClean="0"/>
          </a:p>
          <a:p>
            <a:r>
              <a:rPr lang="zh-CN" altLang="zh-CN" b="1" dirty="0"/>
              <a:t>三、保税备货模式 </a:t>
            </a:r>
          </a:p>
          <a:p>
            <a:r>
              <a:rPr lang="zh-CN" altLang="zh-CN" dirty="0"/>
              <a:t>保税进口物流模式是指，跨境电商企业将从海外大批量购置的商品运至自己在保税区建立的跨境物流仓库。</a:t>
            </a:r>
            <a:endParaRPr lang="zh-CN" altLang="en-US" dirty="0"/>
          </a:p>
        </p:txBody>
      </p:sp>
    </p:spTree>
    <p:extLst>
      <p:ext uri="{BB962C8B-B14F-4D97-AF65-F5344CB8AC3E}">
        <p14:creationId xmlns:p14="http://schemas.microsoft.com/office/powerpoint/2010/main" val="22293488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任务</a:t>
            </a:r>
            <a:r>
              <a:rPr lang="en-US" altLang="zh-CN" b="1" dirty="0"/>
              <a:t>3</a:t>
            </a:r>
            <a:r>
              <a:rPr lang="zh-CN" altLang="zh-CN" b="1" dirty="0"/>
              <a:t>：熟悉跨境电商进口清</a:t>
            </a:r>
            <a:r>
              <a:rPr lang="zh-CN" altLang="zh-CN" b="1" dirty="0" smtClean="0"/>
              <a:t>关</a:t>
            </a:r>
            <a:endParaRPr lang="zh-CN" altLang="en-US" dirty="0"/>
          </a:p>
        </p:txBody>
      </p:sp>
      <p:sp>
        <p:nvSpPr>
          <p:cNvPr id="3" name="内容占位符 2"/>
          <p:cNvSpPr>
            <a:spLocks noGrp="1"/>
          </p:cNvSpPr>
          <p:nvPr>
            <p:ph idx="1"/>
          </p:nvPr>
        </p:nvSpPr>
        <p:spPr/>
        <p:txBody>
          <a:bodyPr/>
          <a:lstStyle/>
          <a:p>
            <a:r>
              <a:rPr lang="zh-CN" altLang="zh-CN" b="1" dirty="0" smtClean="0"/>
              <a:t>一、代购和海淘的清关</a:t>
            </a:r>
          </a:p>
          <a:p>
            <a:r>
              <a:rPr lang="zh-CN" altLang="zh-CN" dirty="0" smtClean="0"/>
              <a:t>通过代购、海淘模式购买的商品，绝大部分以个人快件形式进入各海关口岸，个人快件原则上也是需要申报的，但是为了减少税费成本，各大代购平台基本都不会进行主动申报，导致海关大量税费无法收取。</a:t>
            </a:r>
            <a:endParaRPr lang="en-US" altLang="zh-CN" dirty="0" smtClean="0"/>
          </a:p>
          <a:p>
            <a:endParaRPr lang="en-US" altLang="zh-CN" dirty="0" smtClean="0"/>
          </a:p>
          <a:p>
            <a:r>
              <a:rPr lang="zh-CN" altLang="zh-CN" b="1" dirty="0" smtClean="0"/>
              <a:t>二、跨境电商进口清关</a:t>
            </a:r>
          </a:p>
          <a:p>
            <a:r>
              <a:rPr lang="zh-CN" altLang="zh-CN" dirty="0" smtClean="0"/>
              <a:t>跨境电商目前划分为保税备货和跨境直邮两种模式。</a:t>
            </a:r>
          </a:p>
          <a:p>
            <a:endParaRPr lang="zh-CN" altLang="en-US" dirty="0"/>
          </a:p>
        </p:txBody>
      </p:sp>
    </p:spTree>
    <p:extLst>
      <p:ext uri="{BB962C8B-B14F-4D97-AF65-F5344CB8AC3E}">
        <p14:creationId xmlns:p14="http://schemas.microsoft.com/office/powerpoint/2010/main" val="3880625145"/>
      </p:ext>
    </p:extLst>
  </p:cSld>
  <p:clrMapOvr>
    <a:masterClrMapping/>
  </p:clrMapOvr>
</p:sld>
</file>

<file path=ppt/theme/theme1.xml><?xml version="1.0" encoding="utf-8"?>
<a:theme xmlns:a="http://schemas.openxmlformats.org/drawingml/2006/main" name="回顾">
  <a:themeElements>
    <a:clrScheme name="回顾">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回顾">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docProps/app.xml><?xml version="1.0" encoding="utf-8"?>
<Properties xmlns="http://schemas.openxmlformats.org/officeDocument/2006/extended-properties" xmlns:vt="http://schemas.openxmlformats.org/officeDocument/2006/docPropsVTypes">
  <Template>Retrospect</Template>
  <TotalTime>57</TotalTime>
  <Words>1692</Words>
  <Application>Microsoft Office PowerPoint</Application>
  <PresentationFormat>宽屏</PresentationFormat>
  <Paragraphs>105</Paragraphs>
  <Slides>15</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15</vt:i4>
      </vt:variant>
    </vt:vector>
  </HeadingPairs>
  <TitlesOfParts>
    <vt:vector size="21" baseType="lpstr">
      <vt:lpstr>宋体</vt:lpstr>
      <vt:lpstr>Arial</vt:lpstr>
      <vt:lpstr>Calibri</vt:lpstr>
      <vt:lpstr>Calibri Light</vt:lpstr>
      <vt:lpstr>Times New Roman</vt:lpstr>
      <vt:lpstr>回顾</vt:lpstr>
      <vt:lpstr>项目九：跨境电商进口物流管理 </vt:lpstr>
      <vt:lpstr>【学习目标】</vt:lpstr>
      <vt:lpstr>【案例导入】京东全球购——做好前端客户体验和后端供应链</vt:lpstr>
      <vt:lpstr>任务1：认识跨境电商进口供应链</vt:lpstr>
      <vt:lpstr>任务1：认识跨境电商进口供应链</vt:lpstr>
      <vt:lpstr>任务1：认识跨境电商进口供应链</vt:lpstr>
      <vt:lpstr>任务1：认识跨境电商进口供应链</vt:lpstr>
      <vt:lpstr>任务2：区分跨境电商物流模式</vt:lpstr>
      <vt:lpstr>任务3：熟悉跨境电商进口清关</vt:lpstr>
      <vt:lpstr>任务3：熟悉跨境电商进口清关</vt:lpstr>
      <vt:lpstr>任务3：熟悉跨境电商进口清关</vt:lpstr>
      <vt:lpstr>任务4：了解跨境电商进口监管和税收</vt:lpstr>
      <vt:lpstr>任务4：了解跨境电商进口监管和税收</vt:lpstr>
      <vt:lpstr>【实训任务】跨境电商零售进口三种模式的比较</vt:lpstr>
      <vt:lpstr>【拓展阅读】跨境电商进口零售中的走私案例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项目1：认识跨境电商物流</dc:title>
  <dc:creator>wbh</dc:creator>
  <cp:lastModifiedBy>wbh</cp:lastModifiedBy>
  <cp:revision>13</cp:revision>
  <dcterms:created xsi:type="dcterms:W3CDTF">2022-08-18T06:33:22Z</dcterms:created>
  <dcterms:modified xsi:type="dcterms:W3CDTF">2022-08-19T02:51:19Z</dcterms:modified>
</cp:coreProperties>
</file>