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6" r:id="rId3"/>
    <p:sldId id="257" r:id="rId4"/>
    <p:sldId id="258" r:id="rId5"/>
    <p:sldId id="259" r:id="rId6"/>
    <p:sldId id="279" r:id="rId7"/>
    <p:sldId id="280" r:id="rId8"/>
    <p:sldId id="281" r:id="rId9"/>
    <p:sldId id="264" r:id="rId10"/>
    <p:sldId id="265" r:id="rId11"/>
    <p:sldId id="266" r:id="rId12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06" r:id="rId49"/>
    <p:sldId id="307" r:id="rId50"/>
    <p:sldId id="308" r:id="rId51"/>
    <p:sldId id="309" r:id="rId52"/>
    <p:sldId id="310" r:id="rId53"/>
    <p:sldId id="311" r:id="rId54"/>
    <p:sldId id="312" r:id="rId55"/>
    <p:sldId id="313" r:id="rId56"/>
    <p:sldId id="314" r:id="rId57"/>
    <p:sldId id="315" r:id="rId58"/>
    <p:sldId id="316" r:id="rId59"/>
    <p:sldId id="317" r:id="rId60"/>
    <p:sldId id="318" r:id="rId61"/>
    <p:sldId id="319" r:id="rId62"/>
    <p:sldId id="296" r:id="rId63"/>
    <p:sldId id="320" r:id="rId64"/>
    <p:sldId id="321" r:id="rId65"/>
    <p:sldId id="322" r:id="rId66"/>
    <p:sldId id="323" r:id="rId67"/>
    <p:sldId id="324" r:id="rId68"/>
    <p:sldId id="325" r:id="rId69"/>
    <p:sldId id="326" r:id="rId70"/>
    <p:sldId id="327" r:id="rId71"/>
    <p:sldId id="328" r:id="rId72"/>
    <p:sldId id="329" r:id="rId73"/>
    <p:sldId id="330" r:id="rId74"/>
    <p:sldId id="331" r:id="rId75"/>
    <p:sldId id="332" r:id="rId76"/>
    <p:sldId id="333" r:id="rId77"/>
    <p:sldId id="334" r:id="rId78"/>
    <p:sldId id="335" r:id="rId79"/>
  </p:sldIdLst>
  <p:sldSz cx="12192000" cy="6858000"/>
  <p:notesSz cx="6858000" cy="9144000"/>
  <p:custDataLst>
    <p:tags r:id="rId8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3" Type="http://schemas.openxmlformats.org/officeDocument/2006/relationships/tags" Target="tags/tag1.xml"/><Relationship Id="rId82" Type="http://schemas.openxmlformats.org/officeDocument/2006/relationships/tableStyles" Target="tableStyles.xml"/><Relationship Id="rId81" Type="http://schemas.openxmlformats.org/officeDocument/2006/relationships/viewProps" Target="viewProps.xml"/><Relationship Id="rId80" Type="http://schemas.openxmlformats.org/officeDocument/2006/relationships/presProps" Target="presProps.xml"/><Relationship Id="rId8" Type="http://schemas.openxmlformats.org/officeDocument/2006/relationships/slide" Target="slides/slide6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5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4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E2739AA-E095-404F-94E1-9993490FEE1F}" type="doc">
      <dgm:prSet loTypeId="urn:microsoft.com/office/officeart/2005/8/layout/default#1" loCatId="list" qsTypeId="urn:microsoft.com/office/officeart/2005/8/quickstyle/simple1#4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F146CF92-073A-40FD-9156-4C61572B0D93}">
      <dgm:prSet phldrT="[文本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zh-CN" altLang="en-US" sz="2400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后台逐一发货</a:t>
          </a:r>
        </a:p>
      </dgm:t>
    </dgm:pt>
    <dgm:pt modelId="{F04DE8D7-CD8C-4DE1-B422-479E3DBB8C74}" cxnId="{0934125E-95BE-40C9-9607-A6E35CF63079}" type="parTrans">
      <dgm:prSet/>
      <dgm:spPr/>
      <dgm:t>
        <a:bodyPr/>
        <a:lstStyle/>
        <a:p>
          <a:endParaRPr lang="zh-CN" altLang="en-US" sz="2400">
            <a:solidFill>
              <a:schemeClr val="accent2">
                <a:lumMod val="50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CE806E8-DAF7-481D-A8EE-4D842E300065}" cxnId="{0934125E-95BE-40C9-9607-A6E35CF63079}" type="sibTrans">
      <dgm:prSet/>
      <dgm:spPr/>
      <dgm:t>
        <a:bodyPr/>
        <a:lstStyle/>
        <a:p>
          <a:endParaRPr lang="zh-CN" altLang="en-US" sz="2400">
            <a:solidFill>
              <a:schemeClr val="accent2">
                <a:lumMod val="50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EAF754B-99AE-41F8-9B39-22FCF2B55076}">
      <dgm:prSet phldrT="[文本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zh-CN" altLang="en-US" sz="2400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后台批量发货</a:t>
          </a:r>
        </a:p>
      </dgm:t>
    </dgm:pt>
    <dgm:pt modelId="{0DF7E3E2-1B67-496D-8A51-C996F51A2BAB}" cxnId="{24FDC4D2-7C48-4F5A-A3D4-32106B674AE5}" type="parTrans">
      <dgm:prSet/>
      <dgm:spPr/>
      <dgm:t>
        <a:bodyPr/>
        <a:lstStyle/>
        <a:p>
          <a:endParaRPr lang="zh-CN" altLang="en-US" sz="2400">
            <a:solidFill>
              <a:schemeClr val="accent2">
                <a:lumMod val="50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5C6C011-074F-4C63-B21A-55171D283518}" cxnId="{24FDC4D2-7C48-4F5A-A3D4-32106B674AE5}" type="sibTrans">
      <dgm:prSet/>
      <dgm:spPr/>
      <dgm:t>
        <a:bodyPr/>
        <a:lstStyle/>
        <a:p>
          <a:endParaRPr lang="zh-CN" altLang="en-US" sz="2400">
            <a:solidFill>
              <a:schemeClr val="accent2">
                <a:lumMod val="50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5619764-2A17-4742-ADA4-4D5EE4F0E250}">
      <dgm:prSet phldrT="[文本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zh-CN" altLang="en-US" sz="2000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使用第三方工具上传发货信息</a:t>
          </a:r>
        </a:p>
      </dgm:t>
    </dgm:pt>
    <dgm:pt modelId="{BA557117-63D4-4082-B6E1-745433C39DEF}" cxnId="{429126CE-2637-40DE-A3DC-ABAF817FA57A}" type="parTrans">
      <dgm:prSet/>
      <dgm:spPr/>
      <dgm:t>
        <a:bodyPr/>
        <a:lstStyle/>
        <a:p>
          <a:endParaRPr lang="zh-CN" altLang="en-US" sz="2400">
            <a:solidFill>
              <a:schemeClr val="accent2">
                <a:lumMod val="50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83477AC-3001-4CBD-BA10-6C12D163A896}" cxnId="{429126CE-2637-40DE-A3DC-ABAF817FA57A}" type="sibTrans">
      <dgm:prSet/>
      <dgm:spPr/>
      <dgm:t>
        <a:bodyPr/>
        <a:lstStyle/>
        <a:p>
          <a:endParaRPr lang="zh-CN" altLang="en-US" sz="2400">
            <a:solidFill>
              <a:schemeClr val="accent2">
                <a:lumMod val="50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52CF3A0-C7D5-44C5-AF87-975570EC9C39}" type="pres">
      <dgm:prSet presAssocID="{8E2739AA-E095-404F-94E1-9993490FEE1F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76A6DD-73A6-4FC6-9349-36DB20590BE3}" type="pres">
      <dgm:prSet presAssocID="{F146CF92-073A-40FD-9156-4C61572B0D93}" presName="node" presStyleLbl="node1" presStyleIdx="0" presStyleCnt="3" custLinFactNeighborX="238" custLinFactNeighborY="1113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1AFF0DB-9685-45DE-8065-38810F1357BC}" type="pres">
      <dgm:prSet presAssocID="{5CE806E8-DAF7-481D-A8EE-4D842E300065}" presName="sibTrans" presStyleCnt="0"/>
      <dgm:spPr/>
    </dgm:pt>
    <dgm:pt modelId="{8FEBC95E-AC6A-46E3-A5B2-2CAF12A97EA1}" type="pres">
      <dgm:prSet presAssocID="{9EAF754B-99AE-41F8-9B39-22FCF2B55076}" presName="node" presStyleLbl="node1" presStyleIdx="1" presStyleCnt="3" custLinFactNeighborX="-405" custLinFactNeighborY="1113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C7DD5D5-0F53-4F92-829D-4C8ACE207D39}" type="pres">
      <dgm:prSet presAssocID="{F5C6C011-074F-4C63-B21A-55171D283518}" presName="sibTrans" presStyleCnt="0"/>
      <dgm:spPr/>
    </dgm:pt>
    <dgm:pt modelId="{E3E82FFD-B0A8-4687-B97C-1B3B610FBA57}" type="pres">
      <dgm:prSet presAssocID="{65619764-2A17-4742-ADA4-4D5EE4F0E250}" presName="node" presStyleLbl="node1" presStyleIdx="2" presStyleCnt="3" custLinFactNeighborX="0" custLinFactNeighborY="168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29126CE-2637-40DE-A3DC-ABAF817FA57A}" srcId="{8E2739AA-E095-404F-94E1-9993490FEE1F}" destId="{65619764-2A17-4742-ADA4-4D5EE4F0E250}" srcOrd="2" destOrd="0" parTransId="{BA557117-63D4-4082-B6E1-745433C39DEF}" sibTransId="{683477AC-3001-4CBD-BA10-6C12D163A896}"/>
    <dgm:cxn modelId="{11C45A72-5849-4D14-AEB8-7082A968C143}" type="presOf" srcId="{65619764-2A17-4742-ADA4-4D5EE4F0E250}" destId="{E3E82FFD-B0A8-4687-B97C-1B3B610FBA57}" srcOrd="0" destOrd="0" presId="urn:microsoft.com/office/officeart/2005/8/layout/default#1"/>
    <dgm:cxn modelId="{F7EDCCFB-903E-496D-89A4-3C4A0C685C45}" type="presOf" srcId="{9EAF754B-99AE-41F8-9B39-22FCF2B55076}" destId="{8FEBC95E-AC6A-46E3-A5B2-2CAF12A97EA1}" srcOrd="0" destOrd="0" presId="urn:microsoft.com/office/officeart/2005/8/layout/default#1"/>
    <dgm:cxn modelId="{0934125E-95BE-40C9-9607-A6E35CF63079}" srcId="{8E2739AA-E095-404F-94E1-9993490FEE1F}" destId="{F146CF92-073A-40FD-9156-4C61572B0D93}" srcOrd="0" destOrd="0" parTransId="{F04DE8D7-CD8C-4DE1-B422-479E3DBB8C74}" sibTransId="{5CE806E8-DAF7-481D-A8EE-4D842E300065}"/>
    <dgm:cxn modelId="{24FDC4D2-7C48-4F5A-A3D4-32106B674AE5}" srcId="{8E2739AA-E095-404F-94E1-9993490FEE1F}" destId="{9EAF754B-99AE-41F8-9B39-22FCF2B55076}" srcOrd="1" destOrd="0" parTransId="{0DF7E3E2-1B67-496D-8A51-C996F51A2BAB}" sibTransId="{F5C6C011-074F-4C63-B21A-55171D283518}"/>
    <dgm:cxn modelId="{693889F6-AC86-4E97-A8F6-95875165A3F4}" type="presOf" srcId="{8E2739AA-E095-404F-94E1-9993490FEE1F}" destId="{252CF3A0-C7D5-44C5-AF87-975570EC9C39}" srcOrd="0" destOrd="0" presId="urn:microsoft.com/office/officeart/2005/8/layout/default#1"/>
    <dgm:cxn modelId="{1ABCA972-46AA-4858-8CAD-0042C249D9DD}" type="presOf" srcId="{F146CF92-073A-40FD-9156-4C61572B0D93}" destId="{6A76A6DD-73A6-4FC6-9349-36DB20590BE3}" srcOrd="0" destOrd="0" presId="urn:microsoft.com/office/officeart/2005/8/layout/default#1"/>
    <dgm:cxn modelId="{6CFDC362-AD41-470E-8586-282F04A95A51}" type="presParOf" srcId="{252CF3A0-C7D5-44C5-AF87-975570EC9C39}" destId="{6A76A6DD-73A6-4FC6-9349-36DB20590BE3}" srcOrd="0" destOrd="0" presId="urn:microsoft.com/office/officeart/2005/8/layout/default#1"/>
    <dgm:cxn modelId="{D2DBD31C-5470-489D-9FD1-016B0F8F2356}" type="presParOf" srcId="{252CF3A0-C7D5-44C5-AF87-975570EC9C39}" destId="{91AFF0DB-9685-45DE-8065-38810F1357BC}" srcOrd="1" destOrd="0" presId="urn:microsoft.com/office/officeart/2005/8/layout/default#1"/>
    <dgm:cxn modelId="{8A71BC6C-346B-4A6F-8257-8FC08D81CA2D}" type="presParOf" srcId="{252CF3A0-C7D5-44C5-AF87-975570EC9C39}" destId="{8FEBC95E-AC6A-46E3-A5B2-2CAF12A97EA1}" srcOrd="2" destOrd="0" presId="urn:microsoft.com/office/officeart/2005/8/layout/default#1"/>
    <dgm:cxn modelId="{0A17FF50-B408-488E-A572-82663BE9FAA1}" type="presParOf" srcId="{252CF3A0-C7D5-44C5-AF87-975570EC9C39}" destId="{FC7DD5D5-0F53-4F92-829D-4C8ACE207D39}" srcOrd="3" destOrd="0" presId="urn:microsoft.com/office/officeart/2005/8/layout/default#1"/>
    <dgm:cxn modelId="{6906DBF2-9FAE-4A1E-A550-8D3DB043B89B}" type="presParOf" srcId="{252CF3A0-C7D5-44C5-AF87-975570EC9C39}" destId="{E3E82FFD-B0A8-4687-B97C-1B3B610FBA57}" srcOrd="4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229600" cy="5145088"/>
        <a:chOff x="0" y="0"/>
        <a:chExt cx="8229600" cy="5145088"/>
      </a:xfrm>
    </dsp:grpSpPr>
    <dsp:sp modelId="{6A76A6DD-73A6-4FC6-9349-36DB20590BE3}">
      <dsp:nvSpPr>
        <dsp:cNvPr id="3" name="矩形 2"/>
        <dsp:cNvSpPr/>
      </dsp:nvSpPr>
      <dsp:spPr bwMode="white">
        <a:xfrm>
          <a:off x="14548" y="288846"/>
          <a:ext cx="3917900" cy="2350740"/>
        </a:xfrm>
        <a:prstGeom prst="rect">
          <a:avLst/>
        </a:prstGeom>
        <a:solidFill>
          <a:schemeClr val="accent1">
            <a:lumMod val="60000"/>
            <a:lumOff val="40000"/>
          </a:schemeClr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后台逐一发货</a:t>
          </a:r>
        </a:p>
      </dsp:txBody>
      <dsp:txXfrm>
        <a:off x="14548" y="288846"/>
        <a:ext cx="3917900" cy="2350740"/>
      </dsp:txXfrm>
    </dsp:sp>
    <dsp:sp modelId="{8FEBC95E-AC6A-46E3-A5B2-2CAF12A97EA1}">
      <dsp:nvSpPr>
        <dsp:cNvPr id="4" name="矩形 3"/>
        <dsp:cNvSpPr/>
      </dsp:nvSpPr>
      <dsp:spPr bwMode="white">
        <a:xfrm>
          <a:off x="4299047" y="288846"/>
          <a:ext cx="3917900" cy="2350740"/>
        </a:xfrm>
        <a:prstGeom prst="rect">
          <a:avLst/>
        </a:prstGeom>
        <a:solidFill>
          <a:schemeClr val="accent1">
            <a:lumMod val="60000"/>
            <a:lumOff val="40000"/>
          </a:schemeClr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后台批量发货</a:t>
          </a:r>
        </a:p>
      </dsp:txBody>
      <dsp:txXfrm>
        <a:off x="4299047" y="288846"/>
        <a:ext cx="3917900" cy="2350740"/>
      </dsp:txXfrm>
    </dsp:sp>
    <dsp:sp modelId="{E3E82FFD-B0A8-4687-B97C-1B3B610FBA57}">
      <dsp:nvSpPr>
        <dsp:cNvPr id="5" name="矩形 4"/>
        <dsp:cNvSpPr/>
      </dsp:nvSpPr>
      <dsp:spPr bwMode="white">
        <a:xfrm>
          <a:off x="2157859" y="2794348"/>
          <a:ext cx="3917900" cy="2350740"/>
        </a:xfrm>
        <a:prstGeom prst="rect">
          <a:avLst/>
        </a:prstGeom>
        <a:solidFill>
          <a:schemeClr val="accent1">
            <a:lumMod val="60000"/>
            <a:lumOff val="40000"/>
          </a:schemeClr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76200" tIns="76200" rIns="76200" bIns="762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使用第三方工具上传发货信息</a:t>
          </a:r>
        </a:p>
      </dsp:txBody>
      <dsp:txXfrm>
        <a:off x="2157859" y="2794348"/>
        <a:ext cx="3917900" cy="23507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E531F3-12A0-473E-8040-13A9045852A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B19360-3042-4DC7-9245-3CBA7C0075A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09575" y="754063"/>
            <a:ext cx="5854700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6E230F-9963-42ED-A6C6-C2BEA03764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09575" y="754063"/>
            <a:ext cx="5854700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6E230F-9963-42ED-A6C6-C2BEA03764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7ADF4-5FCF-4B36-BD48-BCB83EAAE9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DE7CA-C3C1-48BD-A8D4-50561DA31365}" type="slidenum">
              <a:rPr lang="zh-CN" altLang="en-US" smtClean="0"/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7ADF4-5FCF-4B36-BD48-BCB83EAAE9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DE7CA-C3C1-48BD-A8D4-50561DA313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7ADF4-5FCF-4B36-BD48-BCB83EAAE9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DE7CA-C3C1-48BD-A8D4-50561DA313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marL="0">
              <a:defRPr sz="36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7ADF4-5FCF-4B36-BD48-BCB83EAAE9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DE7CA-C3C1-48BD-A8D4-50561DA313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7ADF4-5FCF-4B36-BD48-BCB83EAAE9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DE7CA-C3C1-48BD-A8D4-50561DA31365}" type="slidenum">
              <a:rPr lang="zh-CN" altLang="en-US" smtClean="0"/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7ADF4-5FCF-4B36-BD48-BCB83EAAE9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DE7CA-C3C1-48BD-A8D4-50561DA313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7ADF4-5FCF-4B36-BD48-BCB83EAAE9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DE7CA-C3C1-48BD-A8D4-50561DA313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7ADF4-5FCF-4B36-BD48-BCB83EAAE9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DE7CA-C3C1-48BD-A8D4-50561DA313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7ADF4-5FCF-4B36-BD48-BCB83EAAE9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DE7CA-C3C1-48BD-A8D4-50561DA313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31D7ADF4-5FCF-4B36-BD48-BCB83EAAE9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5DDE7CA-C3C1-48BD-A8D4-50561DA313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7ADF4-5FCF-4B36-BD48-BCB83EAAE9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DE7CA-C3C1-48BD-A8D4-50561DA313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31D7ADF4-5FCF-4B36-BD48-BCB83EAAE9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95DDE7CA-C3C1-48BD-A8D4-50561DA31365}" type="slidenum">
              <a:rPr lang="zh-CN" altLang="en-US" smtClean="0"/>
            </a:fld>
            <a:endParaRPr lang="zh-CN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17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705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93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81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09982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29984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49987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69989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8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9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0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1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2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3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4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5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6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8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9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0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1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2.png"/></Relationships>
</file>

<file path=ppt/slides/_rels/slide5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3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4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5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7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8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9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0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1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2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3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4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5.pn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b="1" dirty="0"/>
              <a:t>项目四： 跨境电子商务发货管理</a:t>
            </a:r>
            <a:br>
              <a:rPr lang="zh-CN" altLang="zh-CN" b="1" dirty="0"/>
            </a:b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773" y="1292936"/>
            <a:ext cx="8562975" cy="4495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25565" y="4122476"/>
            <a:ext cx="783704" cy="28803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78360" y="4832162"/>
            <a:ext cx="2763924" cy="271023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2364" y="2502657"/>
            <a:ext cx="3456384" cy="2076358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、按照国家地区指定运费模板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、注意标红国家名是热门国家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、每个洲都可以点击展开显示具体国家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78360" y="1698694"/>
            <a:ext cx="2232248" cy="28803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3497" y="745007"/>
            <a:ext cx="8305800" cy="5457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5563" y="1808793"/>
            <a:ext cx="6419850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2897149" y="5013176"/>
            <a:ext cx="6397703" cy="936104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建议对标红国家和地区设置免邮，即“卖家承担运费”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97280" y="199225"/>
            <a:ext cx="6829425" cy="4448175"/>
            <a:chOff x="467544" y="1204913"/>
            <a:chExt cx="6829425" cy="4448175"/>
          </a:xfrm>
        </p:grpSpPr>
        <p:pic>
          <p:nvPicPr>
            <p:cNvPr id="22530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1204913"/>
              <a:ext cx="6829425" cy="4448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矩形 3"/>
            <p:cNvSpPr/>
            <p:nvPr/>
          </p:nvSpPr>
          <p:spPr>
            <a:xfrm>
              <a:off x="755576" y="2516646"/>
              <a:ext cx="1512168" cy="288032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6596" y="1595735"/>
            <a:ext cx="5239832" cy="328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1758999" y="5252091"/>
            <a:ext cx="7740352" cy="936104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标红的国家已设置过卖家承担运费，所以呈现灰色勾，不能更改；这里只对其它未设置过的国家进行补充设置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7636" y="1150692"/>
            <a:ext cx="6134100" cy="425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4923763" y="3730759"/>
            <a:ext cx="5669604" cy="2209801"/>
            <a:chOff x="3406253" y="3348036"/>
            <a:chExt cx="5669604" cy="2097188"/>
          </a:xfrm>
        </p:grpSpPr>
        <p:pic>
          <p:nvPicPr>
            <p:cNvPr id="23555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6253" y="3348036"/>
              <a:ext cx="5669604" cy="2097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矩形 5"/>
            <p:cNvSpPr/>
            <p:nvPr/>
          </p:nvSpPr>
          <p:spPr>
            <a:xfrm>
              <a:off x="3487176" y="4221088"/>
              <a:ext cx="1804904" cy="648072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3015572" y="4619635"/>
            <a:ext cx="1368152" cy="216024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07138" y="1230347"/>
            <a:ext cx="4320480" cy="3389288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添加组合，选择非热门国家，先分别选择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6.7.8.9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区的国家设置运费减免的比例。分别是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87% 83% 77% 63%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添加组合，部分国家（阿根廷、黎巴嫩）有限购、关税等问题，可以设置成对其不发货。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剩余的按照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区的标准运费减免即可。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53%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2133600" y="287338"/>
            <a:ext cx="10058400" cy="144938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zh-CN" altLang="zh-CN" dirty="0"/>
              <a:t>承诺到货时间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5179" y="1985751"/>
            <a:ext cx="8658225" cy="3743325"/>
          </a:xfrm>
          <a:prstGeom prst="rect">
            <a:avLst/>
          </a:prstGeom>
          <a:ln>
            <a:solidFill>
              <a:srgbClr val="C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3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2046" y="451040"/>
            <a:ext cx="7236296" cy="542722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3285" y="725306"/>
            <a:ext cx="7164288" cy="5373216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6324" y="579620"/>
            <a:ext cx="7380312" cy="5535234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3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471" y="774721"/>
            <a:ext cx="7020272" cy="5265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 smtClean="0"/>
              <a:t>【学习目标】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知识</a:t>
            </a:r>
            <a:r>
              <a:rPr lang="zh-CN" altLang="zh-CN" dirty="0"/>
              <a:t>目标：掌握主要跨境电商平台的运费模板的设置方法，熟悉常见的包装材料和设备，发货面单的填写内容，物流跟踪的常用工具和术语理解。</a:t>
            </a:r>
            <a:endParaRPr lang="zh-CN" altLang="zh-CN" dirty="0"/>
          </a:p>
          <a:p>
            <a:r>
              <a:rPr lang="zh-CN" altLang="zh-CN" dirty="0"/>
              <a:t>能力目标：能够根据商品重量、类型选择合理渠道，设置合理发货模板；能够有效控制包装成本和运输成本；能够解决常见物流问题。</a:t>
            </a:r>
            <a:endParaRPr lang="zh-CN" altLang="zh-CN" dirty="0"/>
          </a:p>
          <a:p>
            <a:r>
              <a:rPr lang="zh-CN" altLang="zh-CN" dirty="0"/>
              <a:t>育人目标：通过物流模板设置、包装选择等培养学生精益求精的工匠精神；通过物流平台的运营培养学生鼓励学生尝试创业，培养创新意识。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8762" y="834598"/>
            <a:ext cx="6929033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3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552" y="1124744"/>
            <a:ext cx="7092280" cy="5319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/>
              <a:t>实践环节</a:t>
            </a:r>
            <a:endParaRPr lang="zh-CN" altLang="en-US" b="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+mn-ea"/>
              </a:rPr>
              <a:t>根据以下要求，在模拟软件设置运费模板。</a:t>
            </a:r>
            <a:endParaRPr lang="en-US" altLang="zh-CN" sz="2400" dirty="0">
              <a:solidFill>
                <a:schemeClr val="accent2">
                  <a:lumMod val="50000"/>
                </a:schemeClr>
              </a:solidFill>
              <a:latin typeface="+mn-ea"/>
            </a:endParaRPr>
          </a:p>
          <a:p>
            <a:r>
              <a:rPr lang="en-US" altLang="zh-CN" sz="2400" dirty="0">
                <a:solidFill>
                  <a:schemeClr val="accent2">
                    <a:lumMod val="50000"/>
                  </a:schemeClr>
                </a:solidFill>
                <a:latin typeface="+mn-ea"/>
              </a:rPr>
              <a:t>1.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+mn-ea"/>
              </a:rPr>
              <a:t>设置标准类物流中国邮政挂号小包的前五区包邮，其他按照分区减免运费，阿根廷、黎巴嫩不发货。</a:t>
            </a:r>
            <a:endParaRPr lang="en-US" altLang="zh-CN" sz="2400" dirty="0">
              <a:solidFill>
                <a:schemeClr val="accent2">
                  <a:lumMod val="50000"/>
                </a:schemeClr>
              </a:solidFill>
              <a:latin typeface="+mn-ea"/>
            </a:endParaRPr>
          </a:p>
          <a:p>
            <a:r>
              <a:rPr lang="en-US" altLang="zh-CN" sz="2400" dirty="0">
                <a:solidFill>
                  <a:schemeClr val="accent2">
                    <a:lumMod val="50000"/>
                  </a:schemeClr>
                </a:solidFill>
                <a:latin typeface="+mn-ea"/>
              </a:rPr>
              <a:t>2.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+mn-ea"/>
              </a:rPr>
              <a:t>设置</a:t>
            </a:r>
            <a:r>
              <a:rPr lang="en-US" altLang="zh-CN" sz="2400" dirty="0">
                <a:solidFill>
                  <a:schemeClr val="accent2">
                    <a:lumMod val="50000"/>
                  </a:schemeClr>
                </a:solidFill>
                <a:latin typeface="+mn-ea"/>
              </a:rPr>
              <a:t>EMS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+mn-ea"/>
              </a:rPr>
              <a:t>全球所有国家除了阿根廷、黎巴嫩以外收取标准运费五折。</a:t>
            </a:r>
            <a:endParaRPr lang="en-US" altLang="zh-CN" sz="2400" dirty="0">
              <a:solidFill>
                <a:schemeClr val="accent2">
                  <a:lumMod val="50000"/>
                </a:schemeClr>
              </a:solidFill>
              <a:latin typeface="+mn-ea"/>
            </a:endParaRPr>
          </a:p>
          <a:p>
            <a:r>
              <a:rPr lang="en-US" altLang="zh-CN" sz="2400" dirty="0">
                <a:solidFill>
                  <a:schemeClr val="accent2">
                    <a:lumMod val="50000"/>
                  </a:schemeClr>
                </a:solidFill>
                <a:latin typeface="+mn-ea"/>
              </a:rPr>
              <a:t>3.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+mn-ea"/>
              </a:rPr>
              <a:t>设置</a:t>
            </a:r>
            <a:r>
              <a:rPr lang="en-US" altLang="zh-CN" sz="2400" dirty="0">
                <a:solidFill>
                  <a:schemeClr val="accent2">
                    <a:lumMod val="50000"/>
                  </a:schemeClr>
                </a:solidFill>
                <a:latin typeface="+mn-ea"/>
              </a:rPr>
              <a:t>DHL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+mn-ea"/>
              </a:rPr>
              <a:t>全球所有国家除了阿根廷、黎巴嫩以外收取标准运费五折。</a:t>
            </a:r>
            <a:endParaRPr lang="en-US" altLang="zh-CN" sz="2400" dirty="0">
              <a:solidFill>
                <a:schemeClr val="accent2">
                  <a:lumMod val="50000"/>
                </a:schemeClr>
              </a:solidFill>
              <a:latin typeface="+mn-ea"/>
            </a:endParaRPr>
          </a:p>
          <a:p>
            <a:r>
              <a:rPr lang="en-US" altLang="zh-CN" sz="2400" dirty="0">
                <a:solidFill>
                  <a:schemeClr val="accent2">
                    <a:lumMod val="50000"/>
                  </a:schemeClr>
                </a:solidFill>
                <a:latin typeface="+mn-ea"/>
              </a:rPr>
              <a:t>4.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+mn-ea"/>
              </a:rPr>
              <a:t>设置</a:t>
            </a:r>
            <a:r>
              <a:rPr lang="en-US" altLang="zh-CN" sz="2400" dirty="0">
                <a:solidFill>
                  <a:schemeClr val="accent2">
                    <a:lumMod val="50000"/>
                  </a:schemeClr>
                </a:solidFill>
                <a:latin typeface="+mn-ea"/>
              </a:rPr>
              <a:t>E-packet 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+mn-ea"/>
              </a:rPr>
              <a:t>（</a:t>
            </a:r>
            <a:r>
              <a:rPr lang="en-US" altLang="zh-CN" sz="2400" dirty="0">
                <a:solidFill>
                  <a:schemeClr val="accent2">
                    <a:lumMod val="50000"/>
                  </a:schemeClr>
                </a:solidFill>
                <a:latin typeface="+mn-ea"/>
              </a:rPr>
              <a:t>E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+mn-ea"/>
              </a:rPr>
              <a:t>邮宝）全部包邮。适用于</a:t>
            </a:r>
            <a:r>
              <a:rPr lang="en-US" altLang="zh-CN" sz="2400" dirty="0">
                <a:solidFill>
                  <a:schemeClr val="accent2">
                    <a:lumMod val="50000"/>
                  </a:schemeClr>
                </a:solidFill>
                <a:latin typeface="+mn-ea"/>
              </a:rPr>
              <a:t>400g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+mn-ea"/>
              </a:rPr>
              <a:t>以上物品。</a:t>
            </a:r>
            <a:endParaRPr lang="zh-CN" altLang="en-US" sz="2400" dirty="0">
              <a:solidFill>
                <a:schemeClr val="accent2">
                  <a:lumMod val="50000"/>
                </a:schemeClr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二</a:t>
            </a:r>
            <a:r>
              <a:rPr lang="zh-CN" altLang="en-US" dirty="0" smtClean="0"/>
              <a:t>、亚马逊运费</a:t>
            </a:r>
            <a:r>
              <a:rPr lang="zh-CN" altLang="en-US" dirty="0"/>
              <a:t>模板设置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任务</a:t>
            </a:r>
            <a:r>
              <a:rPr lang="en-US" altLang="zh-CN" b="1" dirty="0"/>
              <a:t>1</a:t>
            </a:r>
            <a:r>
              <a:rPr lang="zh-CN" altLang="zh-CN" b="1" dirty="0"/>
              <a:t>：设置运费</a:t>
            </a:r>
            <a:r>
              <a:rPr lang="zh-CN" altLang="zh-CN" b="1" dirty="0" smtClean="0"/>
              <a:t>模板</a:t>
            </a:r>
            <a:endParaRPr lang="zh-CN" altLang="en-US" dirty="0"/>
          </a:p>
        </p:txBody>
      </p:sp>
      <p:pic>
        <p:nvPicPr>
          <p:cNvPr id="5" name="图片 4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7625" y="2017501"/>
            <a:ext cx="2917825" cy="36798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6" name="矩形 5"/>
          <p:cNvSpPr/>
          <p:nvPr/>
        </p:nvSpPr>
        <p:spPr>
          <a:xfrm>
            <a:off x="1082903" y="3323465"/>
            <a:ext cx="32944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kern="100" dirty="0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找到后台，设置</a:t>
            </a:r>
            <a:r>
              <a:rPr lang="en-US" altLang="zh-CN" kern="100" dirty="0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zh-CN" altLang="zh-CN" kern="100" dirty="0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配送设置</a:t>
            </a:r>
            <a:endParaRPr lang="zh-CN" altLang="zh-CN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2.</a:t>
            </a:r>
            <a:r>
              <a:rPr lang="zh-CN" altLang="zh-CN" dirty="0" smtClean="0"/>
              <a:t>设置</a:t>
            </a:r>
            <a:r>
              <a:rPr lang="zh-CN" altLang="zh-CN" dirty="0"/>
              <a:t>一般配送设置</a:t>
            </a:r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4074574" y="1430688"/>
            <a:ext cx="6986149" cy="443840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任务</a:t>
            </a:r>
            <a:r>
              <a:rPr lang="en-US" altLang="zh-CN" b="1" dirty="0"/>
              <a:t>1</a:t>
            </a:r>
            <a:r>
              <a:rPr lang="zh-CN" altLang="zh-CN" b="1" dirty="0"/>
              <a:t>：设置运费</a:t>
            </a:r>
            <a:r>
              <a:rPr lang="zh-CN" altLang="zh-CN" b="1" dirty="0" smtClean="0"/>
              <a:t>模板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3.</a:t>
            </a:r>
            <a:r>
              <a:rPr lang="zh-CN" altLang="zh-CN" dirty="0"/>
              <a:t>设置配送模板</a:t>
            </a:r>
            <a:endParaRPr lang="zh-CN" altLang="zh-CN" dirty="0"/>
          </a:p>
          <a:p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0816" y="2016314"/>
            <a:ext cx="6218213" cy="303047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任务</a:t>
            </a:r>
            <a:r>
              <a:rPr lang="en-US" altLang="zh-CN" b="1" dirty="0"/>
              <a:t>1</a:t>
            </a:r>
            <a:r>
              <a:rPr lang="zh-CN" altLang="zh-CN" b="1" dirty="0"/>
              <a:t>：设置运费</a:t>
            </a:r>
            <a:r>
              <a:rPr lang="zh-CN" altLang="zh-CN" b="1" dirty="0" smtClean="0"/>
              <a:t>模板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内容占位符 5"/>
          <p:cNvPicPr>
            <a:picLocks noGrp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912529" y="2373801"/>
            <a:ext cx="9096118" cy="402272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7" name="矩形 6"/>
          <p:cNvSpPr/>
          <p:nvPr/>
        </p:nvSpPr>
        <p:spPr>
          <a:xfrm>
            <a:off x="1009916" y="1934280"/>
            <a:ext cx="24897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kern="100" dirty="0" smtClean="0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4.</a:t>
            </a:r>
            <a:r>
              <a:rPr lang="zh-CN" altLang="zh-CN" kern="100" dirty="0" smtClean="0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设置</a:t>
            </a:r>
            <a:r>
              <a:rPr lang="zh-CN" altLang="zh-CN" kern="100" dirty="0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运输时间和费用 </a:t>
            </a:r>
            <a:endParaRPr lang="zh-CN" altLang="zh-CN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任务</a:t>
            </a:r>
            <a:r>
              <a:rPr lang="en-US" altLang="zh-CN" b="1" dirty="0"/>
              <a:t>1</a:t>
            </a:r>
            <a:r>
              <a:rPr lang="zh-CN" altLang="zh-CN" b="1" dirty="0"/>
              <a:t>：设置运费</a:t>
            </a:r>
            <a:r>
              <a:rPr lang="zh-CN" altLang="zh-CN" b="1" dirty="0" smtClean="0"/>
              <a:t>模板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任务</a:t>
            </a:r>
            <a:r>
              <a:rPr lang="en-US" altLang="zh-CN" b="1" dirty="0"/>
              <a:t>2</a:t>
            </a:r>
            <a:r>
              <a:rPr lang="zh-CN" altLang="zh-CN" b="1" dirty="0"/>
              <a:t>：包装跨境电商</a:t>
            </a:r>
            <a:r>
              <a:rPr lang="zh-CN" altLang="zh-CN" b="1" dirty="0" smtClean="0"/>
              <a:t>产品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一</a:t>
            </a:r>
            <a:r>
              <a:rPr lang="zh-CN" altLang="zh-CN" b="1" dirty="0" smtClean="0"/>
              <a:t>、</a:t>
            </a:r>
            <a:r>
              <a:rPr lang="zh-CN" altLang="en-US" b="1" dirty="0" smtClean="0"/>
              <a:t>电商包裹</a:t>
            </a:r>
            <a:r>
              <a:rPr lang="zh-CN" altLang="zh-CN" b="1" dirty="0" smtClean="0"/>
              <a:t>包装材料</a:t>
            </a:r>
            <a:endParaRPr lang="en-US" altLang="zh-CN" b="1" dirty="0" smtClean="0"/>
          </a:p>
          <a:p>
            <a:r>
              <a:rPr lang="zh-CN" altLang="en-US" dirty="0" smtClean="0"/>
              <a:t>跨</a:t>
            </a:r>
            <a:r>
              <a:rPr lang="zh-CN" altLang="en-US" dirty="0"/>
              <a:t>境电商平台交易订单金额小，订单分散化的特征，适合购境电商的物流以快递类发货方式居多，多数是按</a:t>
            </a:r>
            <a:r>
              <a:rPr lang="en-US" altLang="zh-CN" dirty="0"/>
              <a:t>g</a:t>
            </a:r>
            <a:r>
              <a:rPr lang="zh-CN" altLang="en-US" dirty="0"/>
              <a:t>或者</a:t>
            </a:r>
            <a:r>
              <a:rPr lang="en-US" altLang="zh-CN" dirty="0"/>
              <a:t>0.5kg</a:t>
            </a:r>
            <a:r>
              <a:rPr lang="zh-CN" altLang="en-US" dirty="0"/>
              <a:t>为单位进行计费的，国际物流的成本接影响商品的价格竞争优势，所以如何控制包装成本就常重要了，既要把重量下来，又要让包裹里的产品在跨越重洋的运输途中不受到损坏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二、常见包装材料</a:t>
            </a:r>
            <a:endParaRPr lang="en-US" altLang="zh-CN" dirty="0" smtClean="0"/>
          </a:p>
          <a:p>
            <a:r>
              <a:rPr lang="zh-CN" altLang="en-US" dirty="0" smtClean="0"/>
              <a:t>国际</a:t>
            </a:r>
            <a:r>
              <a:rPr lang="zh-CN" altLang="en-US" dirty="0"/>
              <a:t>物流常见的包装材料主要有：气泡信封、气泡膜、瓦楞纸箱、胶纸、包装装、珍珠棉、泡沫箱、气柱袋、木架。其中气泡信封和胶纸是最常用的不可少的包装材料。</a:t>
            </a:r>
            <a:endParaRPr lang="zh-CN" altLang="en-US" dirty="0"/>
          </a:p>
        </p:txBody>
      </p:sp>
      <p:pic>
        <p:nvPicPr>
          <p:cNvPr id="4" name="图片 3" descr="C:\DOCUME~1\ADMINI~1\LOCALS~1\Temp\1629637075(1).png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25600" y="5116541"/>
            <a:ext cx="2078941" cy="916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4730262" y="4703884"/>
            <a:ext cx="1669610" cy="1493886"/>
          </a:xfrm>
          <a:prstGeom prst="rect">
            <a:avLst/>
          </a:prstGeom>
        </p:spPr>
      </p:pic>
      <p:pic>
        <p:nvPicPr>
          <p:cNvPr id="6" name="图片 5" descr="C:\DOCUME~1\ADMINI~1\LOCALS~1\Temp\1629637697(1)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53913" y="4851792"/>
            <a:ext cx="1776046" cy="10714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/>
              <a:t>三</a:t>
            </a:r>
            <a:r>
              <a:rPr lang="zh-CN" altLang="zh-CN" b="1" dirty="0" smtClean="0"/>
              <a:t>、</a:t>
            </a:r>
            <a:r>
              <a:rPr lang="zh-CN" altLang="zh-CN" b="1" dirty="0"/>
              <a:t>认识包装配套设备</a:t>
            </a:r>
            <a:endParaRPr lang="zh-CN" altLang="zh-CN" b="1" dirty="0"/>
          </a:p>
          <a:p>
            <a:r>
              <a:rPr lang="zh-CN" altLang="zh-CN" dirty="0"/>
              <a:t>热敏</a:t>
            </a:r>
            <a:r>
              <a:rPr lang="zh-CN" altLang="zh-CN" dirty="0" smtClean="0"/>
              <a:t>打印机</a:t>
            </a:r>
            <a:r>
              <a:rPr lang="zh-CN" altLang="en-US" dirty="0" smtClean="0"/>
              <a:t>、扫描枪、电子称等</a:t>
            </a:r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任务</a:t>
            </a:r>
            <a:r>
              <a:rPr lang="en-US" altLang="zh-CN" b="1" dirty="0"/>
              <a:t>2</a:t>
            </a:r>
            <a:r>
              <a:rPr lang="zh-CN" altLang="zh-CN" b="1" dirty="0"/>
              <a:t>：包装跨境电商</a:t>
            </a:r>
            <a:r>
              <a:rPr lang="zh-CN" altLang="zh-CN" b="1" dirty="0" smtClean="0"/>
              <a:t>产品</a:t>
            </a:r>
            <a:endParaRPr lang="zh-CN" altLang="en-US" dirty="0"/>
          </a:p>
        </p:txBody>
      </p:sp>
      <p:pic>
        <p:nvPicPr>
          <p:cNvPr id="5" name="图片 4" descr="C:\DOCUME~1\ADMINI~1\LOCALS~1\Temp\1629708868(1).png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54213" y="3187953"/>
            <a:ext cx="2077720" cy="2049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 descr="C:\DOCUME~1\ADMINI~1\LOCALS~1\Temp\1629708800(1)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63820" y="2934294"/>
            <a:ext cx="1925320" cy="221551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6" descr="C:\DOCUME~1\ADMINI~1\LOCALS~1\Temp\1629708693(1)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5" b="1193"/>
          <a:stretch>
            <a:fillRect/>
          </a:stretch>
        </p:blipFill>
        <p:spPr>
          <a:xfrm>
            <a:off x="8021027" y="2934294"/>
            <a:ext cx="2270760" cy="21901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zh-CN" altLang="en-US" b="1" dirty="0" smtClean="0"/>
              <a:t>四</a:t>
            </a:r>
            <a:r>
              <a:rPr lang="zh-CN" altLang="zh-CN" b="1" dirty="0" smtClean="0"/>
              <a:t>、</a:t>
            </a:r>
            <a:r>
              <a:rPr lang="zh-CN" altLang="zh-CN" b="1" dirty="0"/>
              <a:t>熟悉常见</a:t>
            </a:r>
            <a:r>
              <a:rPr lang="zh-CN" altLang="zh-CN" b="1" dirty="0" smtClean="0"/>
              <a:t>包裹</a:t>
            </a:r>
            <a:endParaRPr lang="en-US" altLang="zh-CN" b="1" dirty="0" smtClean="0"/>
          </a:p>
          <a:p>
            <a:pPr lvl="0"/>
            <a:r>
              <a:rPr lang="en-US" altLang="zh-CN" dirty="0" smtClean="0"/>
              <a:t>1.</a:t>
            </a:r>
            <a:r>
              <a:rPr lang="zh-CN" altLang="zh-CN" dirty="0" smtClean="0"/>
              <a:t>中国</a:t>
            </a:r>
            <a:r>
              <a:rPr lang="zh-CN" altLang="zh-CN" dirty="0"/>
              <a:t>邮政挂号小包</a:t>
            </a:r>
            <a:endParaRPr lang="zh-CN" altLang="zh-CN" dirty="0"/>
          </a:p>
          <a:p>
            <a:r>
              <a:rPr lang="zh-CN" altLang="zh-CN" dirty="0"/>
              <a:t>这是一个用气溶信封包装的中国政挂号小包包裹，采用的是集成化标签打印。</a:t>
            </a:r>
            <a:r>
              <a:rPr lang="en-US" altLang="zh-CN" dirty="0"/>
              <a:t>ERP</a:t>
            </a:r>
            <a:r>
              <a:rPr lang="zh-CN" altLang="zh-CN" dirty="0"/>
              <a:t>系统均可实现。</a:t>
            </a:r>
            <a:endParaRPr lang="zh-CN" altLang="zh-CN" dirty="0"/>
          </a:p>
          <a:p>
            <a:r>
              <a:rPr lang="zh-CN" altLang="zh-CN" dirty="0"/>
              <a:t>小包上面标签主要包括这些元素</a:t>
            </a:r>
            <a:endParaRPr lang="zh-CN" altLang="zh-CN" dirty="0"/>
          </a:p>
          <a:p>
            <a:r>
              <a:rPr lang="en-US" altLang="zh-CN" dirty="0"/>
              <a:t>(1)</a:t>
            </a:r>
            <a:r>
              <a:rPr lang="zh-CN" altLang="zh-CN" dirty="0"/>
              <a:t>中国邮政标志；</a:t>
            </a:r>
            <a:endParaRPr lang="zh-CN" altLang="zh-CN" dirty="0"/>
          </a:p>
          <a:p>
            <a:r>
              <a:rPr lang="en-US" altLang="zh-CN" dirty="0"/>
              <a:t>(2)</a:t>
            </a:r>
            <a:r>
              <a:rPr lang="zh-CN" altLang="zh-CN" dirty="0"/>
              <a:t>航空标签；</a:t>
            </a:r>
            <a:endParaRPr lang="zh-CN" altLang="zh-CN" dirty="0"/>
          </a:p>
          <a:p>
            <a:r>
              <a:rPr lang="en-US" altLang="zh-CN" dirty="0"/>
              <a:t>(3)</a:t>
            </a:r>
            <a:r>
              <a:rPr lang="zh-CN" altLang="zh-CN" dirty="0"/>
              <a:t>目的国</a:t>
            </a:r>
            <a:r>
              <a:rPr lang="en-US" altLang="zh-CN" dirty="0"/>
              <a:t>(</a:t>
            </a:r>
            <a:r>
              <a:rPr lang="zh-CN" altLang="zh-CN" dirty="0"/>
              <a:t>地区</a:t>
            </a:r>
            <a:r>
              <a:rPr lang="en-US" altLang="zh-CN" dirty="0"/>
              <a:t>)</a:t>
            </a:r>
            <a:r>
              <a:rPr lang="zh-CN" altLang="zh-CN" dirty="0"/>
              <a:t>简写代码及中文名称；</a:t>
            </a:r>
            <a:endParaRPr lang="zh-CN" altLang="zh-CN" dirty="0"/>
          </a:p>
          <a:p>
            <a:r>
              <a:rPr lang="en-US" altLang="zh-CN" dirty="0"/>
              <a:t>(4)</a:t>
            </a:r>
            <a:r>
              <a:rPr lang="zh-CN" altLang="zh-CN" dirty="0"/>
              <a:t>发件人信息；</a:t>
            </a:r>
            <a:endParaRPr lang="zh-CN" altLang="zh-CN" dirty="0"/>
          </a:p>
          <a:p>
            <a:r>
              <a:rPr lang="en-US" altLang="zh-CN" dirty="0"/>
              <a:t>(5)</a:t>
            </a:r>
            <a:r>
              <a:rPr lang="zh-CN" altLang="zh-CN" dirty="0"/>
              <a:t>收件人信息；</a:t>
            </a:r>
            <a:endParaRPr lang="zh-CN" altLang="zh-CN" dirty="0"/>
          </a:p>
          <a:p>
            <a:r>
              <a:rPr lang="en-US" altLang="zh-CN" dirty="0"/>
              <a:t>(6)</a:t>
            </a:r>
            <a:r>
              <a:rPr lang="zh-CN" altLang="zh-CN" dirty="0"/>
              <a:t>回邮地；</a:t>
            </a:r>
            <a:endParaRPr lang="zh-CN" altLang="zh-CN" dirty="0"/>
          </a:p>
          <a:p>
            <a:r>
              <a:rPr lang="en-US" altLang="zh-CN" dirty="0"/>
              <a:t>(7)</a:t>
            </a:r>
            <a:r>
              <a:rPr lang="zh-CN" altLang="zh-CN" dirty="0"/>
              <a:t>跟踪号和条码。</a:t>
            </a:r>
            <a:endParaRPr lang="zh-CN" altLang="zh-CN" dirty="0"/>
          </a:p>
          <a:p>
            <a:endParaRPr lang="zh-CN" altLang="zh-CN" b="1" dirty="0"/>
          </a:p>
          <a:p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任务</a:t>
            </a:r>
            <a:r>
              <a:rPr lang="en-US" altLang="zh-CN" b="1" dirty="0"/>
              <a:t>2</a:t>
            </a:r>
            <a:r>
              <a:rPr lang="zh-CN" altLang="zh-CN" b="1" dirty="0"/>
              <a:t>：包装跨境电商</a:t>
            </a:r>
            <a:r>
              <a:rPr lang="zh-CN" altLang="zh-CN" b="1" dirty="0" smtClean="0"/>
              <a:t>产品</a:t>
            </a:r>
            <a:endParaRPr lang="zh-CN" altLang="en-US" dirty="0"/>
          </a:p>
        </p:txBody>
      </p:sp>
      <p:pic>
        <p:nvPicPr>
          <p:cNvPr id="5" name="图片 4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884" y="1737360"/>
            <a:ext cx="5274310" cy="43745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b="1" dirty="0"/>
              <a:t>【案例导入】 合理设计包装，有效节约</a:t>
            </a:r>
            <a:r>
              <a:rPr lang="zh-CN" altLang="zh-CN" b="1" dirty="0" smtClean="0"/>
              <a:t>运费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思考</a:t>
            </a:r>
            <a:r>
              <a:rPr lang="zh-CN" altLang="zh-CN" b="1" dirty="0" smtClean="0"/>
              <a:t>：</a:t>
            </a:r>
            <a:endParaRPr lang="en-US" altLang="zh-CN" b="1" dirty="0" smtClean="0"/>
          </a:p>
          <a:p>
            <a:r>
              <a:rPr lang="zh-CN" altLang="zh-CN" b="1" dirty="0" smtClean="0"/>
              <a:t>包装</a:t>
            </a:r>
            <a:r>
              <a:rPr lang="zh-CN" altLang="zh-CN" b="1" dirty="0"/>
              <a:t>对运费的影响</a:t>
            </a:r>
            <a:r>
              <a:rPr lang="zh-CN" altLang="zh-CN" b="1" dirty="0" smtClean="0"/>
              <a:t>？</a:t>
            </a:r>
            <a:endParaRPr lang="en-US" altLang="zh-CN" b="1" dirty="0" smtClean="0"/>
          </a:p>
          <a:p>
            <a:r>
              <a:rPr lang="zh-CN" altLang="zh-CN" b="1" dirty="0" smtClean="0"/>
              <a:t>还有</a:t>
            </a:r>
            <a:r>
              <a:rPr lang="zh-CN" altLang="zh-CN" b="1" dirty="0"/>
              <a:t>哪些因素影响了跨境物流运费？ 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zh-CN" altLang="zh-CN" dirty="0"/>
              <a:t>小包下面是</a:t>
            </a:r>
            <a:r>
              <a:rPr lang="en-US" altLang="zh-CN" dirty="0"/>
              <a:t>CN22</a:t>
            </a:r>
            <a:r>
              <a:rPr lang="zh-CN" altLang="zh-CN" dirty="0"/>
              <a:t>格式报关签条，主要包括这些元素：</a:t>
            </a:r>
            <a:endParaRPr lang="zh-CN" altLang="zh-CN" dirty="0"/>
          </a:p>
          <a:p>
            <a:r>
              <a:rPr lang="en-US" altLang="zh-CN" dirty="0"/>
              <a:t>(1)</a:t>
            </a:r>
            <a:r>
              <a:rPr lang="zh-CN" altLang="zh-CN" dirty="0"/>
              <a:t>中国邮政标志；</a:t>
            </a:r>
            <a:endParaRPr lang="zh-CN" altLang="zh-CN" dirty="0"/>
          </a:p>
          <a:p>
            <a:r>
              <a:rPr lang="en-US" altLang="zh-CN" dirty="0"/>
              <a:t>(2)CN22</a:t>
            </a:r>
            <a:r>
              <a:rPr lang="zh-CN" altLang="zh-CN" dirty="0"/>
              <a:t>格式说明；</a:t>
            </a:r>
            <a:endParaRPr lang="zh-CN" altLang="zh-CN" dirty="0"/>
          </a:p>
          <a:p>
            <a:r>
              <a:rPr lang="en-US" altLang="zh-CN" dirty="0"/>
              <a:t>(3)</a:t>
            </a:r>
            <a:r>
              <a:rPr lang="zh-CN" altLang="zh-CN" dirty="0"/>
              <a:t>邮件种类选择</a:t>
            </a:r>
            <a:r>
              <a:rPr lang="en-US" altLang="zh-CN" dirty="0"/>
              <a:t>(</a:t>
            </a:r>
            <a:r>
              <a:rPr lang="zh-CN" altLang="zh-CN" dirty="0"/>
              <a:t>可选择礼品、商品货样、文件、其他</a:t>
            </a:r>
            <a:r>
              <a:rPr lang="en-US" altLang="zh-CN" dirty="0"/>
              <a:t>)</a:t>
            </a:r>
            <a:r>
              <a:rPr lang="zh-CN" altLang="zh-CN" dirty="0"/>
              <a:t>；</a:t>
            </a:r>
            <a:endParaRPr lang="zh-CN" altLang="zh-CN" dirty="0"/>
          </a:p>
          <a:p>
            <a:r>
              <a:rPr lang="en-US" altLang="zh-CN" dirty="0"/>
              <a:t>(4)</a:t>
            </a:r>
            <a:r>
              <a:rPr lang="zh-CN" altLang="zh-CN" dirty="0"/>
              <a:t>内件详细名称和数量；</a:t>
            </a:r>
            <a:endParaRPr lang="zh-CN" altLang="zh-CN" dirty="0"/>
          </a:p>
          <a:p>
            <a:r>
              <a:rPr lang="en-US" altLang="zh-CN" dirty="0"/>
              <a:t>(5)</a:t>
            </a:r>
            <a:r>
              <a:rPr lang="zh-CN" altLang="zh-CN" dirty="0"/>
              <a:t>重量；</a:t>
            </a:r>
            <a:endParaRPr lang="zh-CN" altLang="zh-CN" dirty="0"/>
          </a:p>
          <a:p>
            <a:r>
              <a:rPr lang="en-US" altLang="zh-CN" dirty="0"/>
              <a:t>(6)</a:t>
            </a:r>
            <a:r>
              <a:rPr lang="zh-CN" altLang="zh-CN" dirty="0"/>
              <a:t>价值；</a:t>
            </a:r>
            <a:endParaRPr lang="zh-CN" altLang="zh-CN" dirty="0"/>
          </a:p>
          <a:p>
            <a:r>
              <a:rPr lang="en-US" altLang="zh-CN" dirty="0"/>
              <a:t>(7)</a:t>
            </a:r>
            <a:r>
              <a:rPr lang="zh-CN" altLang="zh-CN" dirty="0"/>
              <a:t>总重量；</a:t>
            </a:r>
            <a:endParaRPr lang="zh-CN" altLang="zh-CN" dirty="0"/>
          </a:p>
          <a:p>
            <a:r>
              <a:rPr lang="en-US" altLang="zh-CN" dirty="0"/>
              <a:t>(8)</a:t>
            </a:r>
            <a:r>
              <a:rPr lang="zh-CN" altLang="zh-CN" dirty="0"/>
              <a:t>总价值；</a:t>
            </a:r>
            <a:endParaRPr lang="zh-CN" altLang="zh-CN" dirty="0"/>
          </a:p>
          <a:p>
            <a:r>
              <a:rPr lang="en-US" altLang="zh-CN" dirty="0"/>
              <a:t>(9)</a:t>
            </a:r>
            <a:r>
              <a:rPr lang="zh-CN" altLang="zh-CN" dirty="0"/>
              <a:t>签名。</a:t>
            </a:r>
            <a:endParaRPr lang="zh-CN" altLang="zh-CN" dirty="0"/>
          </a:p>
          <a:p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任务</a:t>
            </a:r>
            <a:r>
              <a:rPr lang="en-US" altLang="zh-CN" b="1" dirty="0"/>
              <a:t>2</a:t>
            </a:r>
            <a:r>
              <a:rPr lang="zh-CN" altLang="zh-CN" b="1" dirty="0"/>
              <a:t>：包装跨境电商</a:t>
            </a:r>
            <a:r>
              <a:rPr lang="zh-CN" altLang="zh-CN" b="1" dirty="0" smtClean="0"/>
              <a:t>产品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2.</a:t>
            </a:r>
            <a:r>
              <a:rPr lang="zh-CN" altLang="en-US" dirty="0" smtClean="0"/>
              <a:t>香港小包</a:t>
            </a:r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5070" y="2016735"/>
            <a:ext cx="6178305" cy="396073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任务</a:t>
            </a:r>
            <a:r>
              <a:rPr lang="en-US" altLang="zh-CN" b="1" dirty="0"/>
              <a:t>2</a:t>
            </a:r>
            <a:r>
              <a:rPr lang="zh-CN" altLang="zh-CN" b="1" dirty="0"/>
              <a:t>：包装跨境电商</a:t>
            </a:r>
            <a:r>
              <a:rPr lang="zh-CN" altLang="zh-CN" b="1" dirty="0" smtClean="0"/>
              <a:t>产品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3.E</a:t>
            </a:r>
            <a:r>
              <a:rPr lang="zh-CN" altLang="en-US" dirty="0" smtClean="0"/>
              <a:t>邮宝</a:t>
            </a:r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任务</a:t>
            </a:r>
            <a:r>
              <a:rPr lang="en-US" altLang="zh-CN" b="1" dirty="0"/>
              <a:t>2</a:t>
            </a:r>
            <a:r>
              <a:rPr lang="zh-CN" altLang="zh-CN" b="1" dirty="0"/>
              <a:t>：包装跨境电商</a:t>
            </a:r>
            <a:r>
              <a:rPr lang="zh-CN" altLang="zh-CN" b="1" dirty="0" smtClean="0"/>
              <a:t>产品</a:t>
            </a:r>
            <a:endParaRPr lang="zh-CN" altLang="en-US" dirty="0"/>
          </a:p>
        </p:txBody>
      </p:sp>
      <p:pic>
        <p:nvPicPr>
          <p:cNvPr id="5" name="图片 4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567" y="2099944"/>
            <a:ext cx="6991033" cy="38775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4.EMS</a:t>
            </a:r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任务</a:t>
            </a:r>
            <a:r>
              <a:rPr lang="en-US" altLang="zh-CN" b="1" dirty="0"/>
              <a:t>2</a:t>
            </a:r>
            <a:r>
              <a:rPr lang="zh-CN" altLang="zh-CN" b="1" dirty="0"/>
              <a:t>：包装跨境电商</a:t>
            </a:r>
            <a:r>
              <a:rPr lang="zh-CN" altLang="zh-CN" b="1" dirty="0" smtClean="0"/>
              <a:t>产品</a:t>
            </a:r>
            <a:endParaRPr lang="zh-CN" altLang="en-US" dirty="0"/>
          </a:p>
        </p:txBody>
      </p:sp>
      <p:pic>
        <p:nvPicPr>
          <p:cNvPr id="5" name="图片 4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3344" y="1737360"/>
            <a:ext cx="7240856" cy="44348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5.DHL</a:t>
            </a:r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任务</a:t>
            </a:r>
            <a:r>
              <a:rPr lang="en-US" altLang="zh-CN" b="1" dirty="0"/>
              <a:t>2</a:t>
            </a:r>
            <a:r>
              <a:rPr lang="zh-CN" altLang="zh-CN" b="1" dirty="0"/>
              <a:t>：包装跨境电商</a:t>
            </a:r>
            <a:r>
              <a:rPr lang="zh-CN" altLang="zh-CN" b="1" dirty="0" smtClean="0"/>
              <a:t>产品</a:t>
            </a:r>
            <a:endParaRPr lang="zh-CN" altLang="en-US" dirty="0"/>
          </a:p>
        </p:txBody>
      </p:sp>
      <p:pic>
        <p:nvPicPr>
          <p:cNvPr id="6" name="图片 5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8845" y="1566544"/>
            <a:ext cx="7074340" cy="48254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五、</a:t>
            </a:r>
            <a:r>
              <a:rPr lang="zh-CN" altLang="zh-CN" dirty="0" smtClean="0"/>
              <a:t>包装要求</a:t>
            </a:r>
            <a:endParaRPr lang="en-US" altLang="zh-CN" dirty="0" smtClean="0"/>
          </a:p>
          <a:p>
            <a:r>
              <a:rPr lang="en-US" altLang="zh-CN" dirty="0"/>
              <a:t>1.</a:t>
            </a:r>
            <a:r>
              <a:rPr lang="zh-CN" altLang="zh-CN" dirty="0"/>
              <a:t>合适的箱子规格和尺寸</a:t>
            </a:r>
            <a:endParaRPr lang="zh-CN" altLang="zh-CN" dirty="0"/>
          </a:p>
          <a:p>
            <a:r>
              <a:rPr lang="en-US" altLang="zh-CN" dirty="0" smtClean="0"/>
              <a:t>2</a:t>
            </a:r>
            <a:r>
              <a:rPr lang="en-US" altLang="zh-CN" dirty="0"/>
              <a:t>. </a:t>
            </a:r>
            <a:r>
              <a:rPr lang="zh-CN" altLang="zh-CN" dirty="0"/>
              <a:t>单件包装</a:t>
            </a:r>
            <a:endParaRPr lang="zh-CN" altLang="zh-CN" dirty="0"/>
          </a:p>
          <a:p>
            <a:r>
              <a:rPr lang="en-US" altLang="zh-CN" dirty="0" smtClean="0"/>
              <a:t>3</a:t>
            </a:r>
            <a:r>
              <a:rPr lang="en-US" altLang="zh-CN" dirty="0"/>
              <a:t>.</a:t>
            </a:r>
            <a:r>
              <a:rPr lang="zh-CN" altLang="zh-CN" dirty="0"/>
              <a:t>选用品质好的包装材质</a:t>
            </a:r>
            <a:endParaRPr lang="zh-CN" altLang="zh-CN" dirty="0"/>
          </a:p>
          <a:p>
            <a:r>
              <a:rPr lang="en-US" altLang="zh-CN" dirty="0" smtClean="0"/>
              <a:t>4</a:t>
            </a:r>
            <a:r>
              <a:rPr lang="en-US" altLang="zh-CN" dirty="0"/>
              <a:t>.</a:t>
            </a:r>
            <a:r>
              <a:rPr lang="zh-CN" altLang="zh-CN" dirty="0"/>
              <a:t>适应各种环境的包装方式</a:t>
            </a:r>
            <a:endParaRPr lang="zh-CN" altLang="zh-CN" dirty="0"/>
          </a:p>
          <a:p>
            <a:r>
              <a:rPr lang="en-US" altLang="zh-CN" dirty="0" smtClean="0"/>
              <a:t>5</a:t>
            </a:r>
            <a:r>
              <a:rPr lang="en-US" altLang="zh-CN" dirty="0"/>
              <a:t>.</a:t>
            </a:r>
            <a:r>
              <a:rPr lang="zh-CN" altLang="zh-CN" dirty="0"/>
              <a:t>地址和条码处平整不能有气泡</a:t>
            </a:r>
            <a:endParaRPr lang="zh-CN" altLang="zh-CN" dirty="0"/>
          </a:p>
          <a:p>
            <a:r>
              <a:rPr lang="en-US" altLang="zh-CN" dirty="0" smtClean="0"/>
              <a:t>6</a:t>
            </a:r>
            <a:r>
              <a:rPr lang="en-US" altLang="zh-CN" dirty="0"/>
              <a:t>.</a:t>
            </a:r>
            <a:r>
              <a:rPr lang="zh-CN" altLang="zh-CN" dirty="0"/>
              <a:t>尽量减少包装物的重量</a:t>
            </a:r>
            <a:endParaRPr lang="zh-CN" altLang="zh-CN" dirty="0"/>
          </a:p>
          <a:p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任务</a:t>
            </a:r>
            <a:r>
              <a:rPr lang="en-US" altLang="zh-CN" b="1" dirty="0"/>
              <a:t>2</a:t>
            </a:r>
            <a:r>
              <a:rPr lang="zh-CN" altLang="zh-CN" b="1" dirty="0"/>
              <a:t>：包装跨境电商</a:t>
            </a:r>
            <a:r>
              <a:rPr lang="zh-CN" altLang="zh-CN" b="1" dirty="0" smtClean="0"/>
              <a:t>产品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任务</a:t>
            </a:r>
            <a:r>
              <a:rPr lang="en-US" altLang="zh-CN" b="1" dirty="0"/>
              <a:t>3</a:t>
            </a:r>
            <a:r>
              <a:rPr lang="zh-CN" altLang="zh-CN" b="1" dirty="0"/>
              <a:t>：完成产品</a:t>
            </a:r>
            <a:r>
              <a:rPr lang="zh-CN" altLang="zh-CN" b="1" dirty="0" smtClean="0"/>
              <a:t>发货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一、速卖通线上发货</a:t>
            </a:r>
            <a:endParaRPr lang="en-US" altLang="zh-CN" dirty="0" smtClean="0"/>
          </a:p>
          <a:p>
            <a:r>
              <a:rPr lang="zh-CN" altLang="en-US" dirty="0" smtClean="0"/>
              <a:t>二、线下发货</a:t>
            </a:r>
            <a:endParaRPr lang="en-US" altLang="zh-CN" dirty="0" smtClean="0"/>
          </a:p>
          <a:p>
            <a:r>
              <a:rPr lang="zh-CN" altLang="en-US" dirty="0" smtClean="0"/>
              <a:t>三、</a:t>
            </a:r>
            <a:r>
              <a:rPr lang="en-US" altLang="zh-CN" dirty="0"/>
              <a:t>FBA </a:t>
            </a:r>
            <a:r>
              <a:rPr lang="zh-CN" altLang="zh-CN" dirty="0"/>
              <a:t>发货流程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38908" y="0"/>
            <a:ext cx="10058400" cy="1449387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一、速</a:t>
            </a:r>
            <a:r>
              <a:rPr lang="zh-CN" altLang="en-US" dirty="0"/>
              <a:t>卖通线上发货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idx="4294967295"/>
          </p:nvPr>
        </p:nvSpPr>
        <p:spPr>
          <a:xfrm>
            <a:off x="753208" y="1740756"/>
            <a:ext cx="10058400" cy="4022725"/>
          </a:xfrm>
        </p:spPr>
        <p:txBody>
          <a:bodyPr>
            <a:normAutofit/>
          </a:bodyPr>
          <a:lstStyle/>
          <a:p>
            <a:pPr>
              <a:lnSpc>
                <a:spcPct val="170000"/>
              </a:lnSpc>
            </a:pPr>
            <a:r>
              <a:rPr lang="zh-CN" altLang="en-US" dirty="0"/>
              <a:t>对于新手卖家来说，还没有稳定的订单量，在国际物流方面也缺乏经验，速卖通线上发货是非常好的选择。</a:t>
            </a:r>
            <a:endParaRPr lang="en-US" altLang="zh-CN" dirty="0"/>
          </a:p>
          <a:p>
            <a:pPr>
              <a:lnSpc>
                <a:spcPct val="170000"/>
              </a:lnSpc>
            </a:pPr>
            <a:endParaRPr lang="zh-CN" altLang="en-US" dirty="0"/>
          </a:p>
        </p:txBody>
      </p:sp>
      <p:pic>
        <p:nvPicPr>
          <p:cNvPr id="6" name="图片 5"/>
          <p:cNvPicPr/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04637" y="3962772"/>
            <a:ext cx="8263882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480646" y="-73147"/>
            <a:ext cx="10058400" cy="1449387"/>
          </a:xfrm>
        </p:spPr>
        <p:txBody>
          <a:bodyPr>
            <a:normAutofit/>
          </a:bodyPr>
          <a:lstStyle/>
          <a:p>
            <a:r>
              <a:rPr lang="zh-CN" altLang="en-US" dirty="0"/>
              <a:t>无忧物流</a:t>
            </a:r>
            <a:endParaRPr lang="zh-CN" alt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1268" y="1073646"/>
            <a:ext cx="7223245" cy="4867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2133600" y="287338"/>
            <a:ext cx="10058400" cy="1449387"/>
          </a:xfrm>
        </p:spPr>
        <p:txBody>
          <a:bodyPr>
            <a:normAutofit/>
          </a:bodyPr>
          <a:lstStyle/>
          <a:p>
            <a:r>
              <a:rPr lang="zh-CN" altLang="en-US" dirty="0"/>
              <a:t>无忧物流</a:t>
            </a:r>
            <a:endParaRPr lang="zh-CN" alt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334" y="129013"/>
            <a:ext cx="9039806" cy="6008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任务</a:t>
            </a:r>
            <a:r>
              <a:rPr lang="en-US" altLang="zh-CN" b="1" dirty="0"/>
              <a:t>1</a:t>
            </a:r>
            <a:r>
              <a:rPr lang="zh-CN" altLang="zh-CN" b="1" dirty="0"/>
              <a:t>：设置运费</a:t>
            </a:r>
            <a:r>
              <a:rPr lang="zh-CN" altLang="zh-CN" b="1" dirty="0" smtClean="0"/>
              <a:t>模板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一、速卖通运费模板设置</a:t>
            </a:r>
            <a:endParaRPr lang="en-US" altLang="zh-CN" dirty="0" smtClean="0"/>
          </a:p>
          <a:p>
            <a:r>
              <a:rPr lang="zh-CN" altLang="en-US" dirty="0"/>
              <a:t>以自发货为主的平台，如速卖通、敦煌、</a:t>
            </a:r>
            <a:r>
              <a:rPr lang="en-US" altLang="zh-CN" dirty="0"/>
              <a:t>wish</a:t>
            </a:r>
            <a:r>
              <a:rPr lang="zh-CN" altLang="en-US" dirty="0"/>
              <a:t>等，运费模板的设置类似。此处以速卖通运费模板的设置为例介绍。</a:t>
            </a:r>
            <a:endParaRPr lang="zh-CN" altLang="en-US" dirty="0"/>
          </a:p>
          <a:p>
            <a:r>
              <a:rPr lang="zh-CN" altLang="en-US" dirty="0"/>
              <a:t>这部分主要介绍通用航空部分包邮运费模板的设置。</a:t>
            </a:r>
            <a:endParaRPr lang="zh-CN" altLang="en-US" dirty="0"/>
          </a:p>
          <a:p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89684" y="3575299"/>
            <a:ext cx="5107157" cy="2293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2133600" y="287338"/>
            <a:ext cx="10058400" cy="1449387"/>
          </a:xfrm>
        </p:spPr>
        <p:txBody>
          <a:bodyPr>
            <a:normAutofit/>
          </a:bodyPr>
          <a:lstStyle/>
          <a:p>
            <a:r>
              <a:rPr lang="zh-CN" altLang="en-US" dirty="0"/>
              <a:t>无忧物流</a:t>
            </a:r>
            <a:endParaRPr lang="zh-CN" alt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7396" y="287338"/>
            <a:ext cx="8239268" cy="554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2133600" y="287338"/>
            <a:ext cx="10058400" cy="1449387"/>
          </a:xfrm>
        </p:spPr>
        <p:txBody>
          <a:bodyPr>
            <a:normAutofit/>
          </a:bodyPr>
          <a:lstStyle/>
          <a:p>
            <a:r>
              <a:rPr lang="zh-CN" altLang="en-US" dirty="0"/>
              <a:t>无忧物流</a:t>
            </a:r>
            <a:endParaRPr lang="zh-CN" alt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150" y="287338"/>
            <a:ext cx="8453413" cy="5975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436684" y="53427"/>
            <a:ext cx="10058400" cy="1449387"/>
          </a:xfrm>
        </p:spPr>
        <p:txBody>
          <a:bodyPr>
            <a:normAutofit/>
          </a:bodyPr>
          <a:lstStyle/>
          <a:p>
            <a:r>
              <a:rPr lang="zh-CN" altLang="en-US" dirty="0"/>
              <a:t>选择线上发货</a:t>
            </a:r>
            <a:endParaRPr lang="zh-CN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7463" y="1362137"/>
            <a:ext cx="8286472" cy="4827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-125900"/>
            <a:ext cx="10058400" cy="1449387"/>
          </a:xfrm>
        </p:spPr>
        <p:txBody>
          <a:bodyPr>
            <a:normAutofit/>
          </a:bodyPr>
          <a:lstStyle/>
          <a:p>
            <a:r>
              <a:rPr lang="zh-CN" altLang="en-US" dirty="0"/>
              <a:t>选择线上发货</a:t>
            </a:r>
            <a:endParaRPr lang="zh-CN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9445" y="1748788"/>
            <a:ext cx="8613973" cy="3191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410308" y="-363292"/>
            <a:ext cx="10058400" cy="1449387"/>
          </a:xfrm>
        </p:spPr>
        <p:txBody>
          <a:bodyPr>
            <a:normAutofit/>
          </a:bodyPr>
          <a:lstStyle/>
          <a:p>
            <a:r>
              <a:rPr lang="zh-CN" altLang="en-US" dirty="0"/>
              <a:t>选择物流方案</a:t>
            </a:r>
            <a:endParaRPr lang="zh-CN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3291" y="1086095"/>
            <a:ext cx="8279667" cy="5150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65088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dirty="0"/>
              <a:t>创建物流订单</a:t>
            </a:r>
            <a:endParaRPr lang="zh-CN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8753" y="979186"/>
            <a:ext cx="7646251" cy="527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dirty="0"/>
              <a:t>填写批量发货文档</a:t>
            </a:r>
            <a:endParaRPr lang="zh-CN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3053" y="1143000"/>
            <a:ext cx="7531705" cy="5185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dirty="0"/>
              <a:t>填写批量发货文档</a:t>
            </a:r>
            <a:endParaRPr lang="zh-CN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9551" y="1775958"/>
            <a:ext cx="8610600" cy="317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dirty="0"/>
              <a:t>打印发货标签</a:t>
            </a:r>
            <a:endParaRPr lang="zh-CN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6677" y="1244298"/>
            <a:ext cx="7688360" cy="4927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dirty="0"/>
              <a:t>粘贴发货标签</a:t>
            </a:r>
            <a:endParaRPr lang="zh-CN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4260" y="1143000"/>
            <a:ext cx="5717678" cy="5018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4450" indent="0">
              <a:lnSpc>
                <a:spcPct val="120000"/>
              </a:lnSpc>
              <a:buNone/>
            </a:pP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1.产品价格中以俄罗斯的邮费为标准</a:t>
            </a:r>
            <a:endParaRPr lang="zh-CN" altLang="en-US" dirty="0">
              <a:solidFill>
                <a:schemeClr val="tx1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  <a:p>
            <a:pPr marL="44450" indent="0">
              <a:lnSpc>
                <a:spcPct val="120000"/>
              </a:lnSpc>
              <a:buNone/>
            </a:pP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</a:rPr>
              <a:t>2.比俄罗斯便宜的全部包邮</a:t>
            </a:r>
            <a:endParaRPr lang="zh-CN" altLang="en-US" dirty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marL="44450" indent="0">
              <a:lnSpc>
                <a:spcPct val="120000"/>
              </a:lnSpc>
              <a:buNone/>
            </a:pP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</a:rPr>
              <a:t>3.比俄罗斯贵的补差价</a:t>
            </a:r>
            <a:endParaRPr lang="zh-CN" altLang="en-US" dirty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marL="44450" indent="0">
              <a:lnSpc>
                <a:spcPct val="120000"/>
              </a:lnSpc>
              <a:buNone/>
            </a:pP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</a:rPr>
              <a:t>下面给出中国邮政小包运费资费表，要发送</a:t>
            </a:r>
            <a:r>
              <a:rPr lang="en-US" altLang="zh-CN" dirty="0">
                <a:solidFill>
                  <a:schemeClr val="tx1"/>
                </a:solidFill>
                <a:latin typeface="宋体" panose="02010600030101010101" pitchFamily="2" charset="-122"/>
              </a:rPr>
              <a:t>1kg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</a:rPr>
              <a:t>的望远镜，比俄罗斯运价低的全部包邮，比俄罗斯运价高的根据所处的地区收取不同的运费。</a:t>
            </a:r>
            <a:endParaRPr lang="zh-CN" altLang="en-US" dirty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endParaRPr lang="zh-CN" altLang="en-US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0" dirty="0"/>
              <a:t>通用航空部分包邮运费模板的设置</a:t>
            </a:r>
            <a:endParaRPr lang="zh-CN" altLang="zh-CN" b="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-9525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dirty="0"/>
              <a:t>发货</a:t>
            </a:r>
            <a:r>
              <a:rPr lang="en-US" altLang="zh-CN" dirty="0"/>
              <a:t>/</a:t>
            </a:r>
            <a:r>
              <a:rPr lang="zh-CN" altLang="en-US" dirty="0"/>
              <a:t>填写发货通知</a:t>
            </a:r>
            <a:endParaRPr lang="zh-CN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1507" y="1133475"/>
            <a:ext cx="7464634" cy="5039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164124" y="-378069"/>
            <a:ext cx="10058400" cy="1449387"/>
          </a:xfrm>
        </p:spPr>
        <p:txBody>
          <a:bodyPr>
            <a:normAutofit/>
          </a:bodyPr>
          <a:lstStyle/>
          <a:p>
            <a:r>
              <a:rPr lang="zh-CN" altLang="en-US" dirty="0"/>
              <a:t>填写发货通知</a:t>
            </a:r>
            <a:endParaRPr lang="zh-CN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1544" y="1276346"/>
            <a:ext cx="8356857" cy="503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2133600" y="287338"/>
            <a:ext cx="10058400" cy="1449387"/>
          </a:xfrm>
        </p:spPr>
        <p:txBody>
          <a:bodyPr>
            <a:normAutofit/>
          </a:bodyPr>
          <a:lstStyle/>
          <a:p>
            <a:r>
              <a:rPr lang="zh-CN" altLang="en-US" dirty="0"/>
              <a:t>批量填写运单号</a:t>
            </a:r>
            <a:endParaRPr lang="zh-CN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916833"/>
            <a:ext cx="8604448" cy="2907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102577" y="0"/>
            <a:ext cx="10058400" cy="1449387"/>
          </a:xfrm>
        </p:spPr>
        <p:txBody>
          <a:bodyPr>
            <a:normAutofit/>
          </a:bodyPr>
          <a:lstStyle/>
          <a:p>
            <a:r>
              <a:rPr lang="zh-CN" altLang="en-US" dirty="0"/>
              <a:t>支付运费</a:t>
            </a:r>
            <a:endParaRPr lang="zh-CN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98" y="1329685"/>
            <a:ext cx="8423969" cy="4922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-75643"/>
            <a:ext cx="10058400" cy="1449387"/>
          </a:xfrm>
        </p:spPr>
        <p:txBody>
          <a:bodyPr>
            <a:normAutofit/>
          </a:bodyPr>
          <a:lstStyle/>
          <a:p>
            <a:r>
              <a:rPr lang="zh-CN" altLang="en-US" dirty="0"/>
              <a:t>计算运费报表</a:t>
            </a:r>
            <a:endParaRPr lang="zh-CN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8505" y="1373744"/>
            <a:ext cx="9158288" cy="461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0" y="-395191"/>
            <a:ext cx="10058400" cy="1449387"/>
          </a:xfrm>
        </p:spPr>
        <p:txBody>
          <a:bodyPr>
            <a:normAutofit/>
          </a:bodyPr>
          <a:lstStyle/>
          <a:p>
            <a:r>
              <a:rPr lang="zh-CN" altLang="en-US" dirty="0"/>
              <a:t>二、线下发货</a:t>
            </a:r>
            <a:endParaRPr lang="zh-CN" altLang="en-US" dirty="0"/>
          </a:p>
        </p:txBody>
      </p:sp>
      <p:graphicFrame>
        <p:nvGraphicFramePr>
          <p:cNvPr id="8" name="内容占位符 7"/>
          <p:cNvGraphicFramePr>
            <a:graphicFrameLocks noGrp="1"/>
          </p:cNvGraphicFramePr>
          <p:nvPr>
            <p:ph idx="4294967295"/>
          </p:nvPr>
        </p:nvGraphicFramePr>
        <p:xfrm>
          <a:off x="1336432" y="1054196"/>
          <a:ext cx="8229600" cy="5145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2135561" y="2112078"/>
            <a:ext cx="5141545" cy="2754187"/>
            <a:chOff x="611560" y="2112077"/>
            <a:chExt cx="5141545" cy="2754187"/>
          </a:xfrm>
        </p:grpSpPr>
        <p:sp>
          <p:nvSpPr>
            <p:cNvPr id="2" name="TextBox 1"/>
            <p:cNvSpPr txBox="1"/>
            <p:nvPr/>
          </p:nvSpPr>
          <p:spPr>
            <a:xfrm>
              <a:off x="611560" y="2112077"/>
              <a:ext cx="821059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400" b="1" i="1" dirty="0">
                  <a:solidFill>
                    <a:schemeClr val="accent2">
                      <a:lumMod val="50000"/>
                    </a:schemeClr>
                  </a:solidFill>
                </a:rPr>
                <a:t>1</a:t>
              </a:r>
              <a:r>
                <a:rPr lang="en-US" altLang="zh-CN" sz="6400" b="1" i="1" dirty="0">
                  <a:solidFill>
                    <a:schemeClr val="bg1"/>
                  </a:solidFill>
                </a:rPr>
                <a:t>.</a:t>
              </a:r>
              <a:endParaRPr lang="zh-CN" altLang="en-US" sz="6400" b="1" i="1" dirty="0">
                <a:solidFill>
                  <a:schemeClr val="bg1"/>
                </a:solidFill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932046" y="2146287"/>
              <a:ext cx="821059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400" b="1" i="1" dirty="0">
                  <a:solidFill>
                    <a:schemeClr val="accent2">
                      <a:lumMod val="50000"/>
                    </a:schemeClr>
                  </a:solidFill>
                </a:rPr>
                <a:t>2.</a:t>
              </a:r>
              <a:endParaRPr lang="zh-CN" altLang="en-US" sz="6400" b="1" i="1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591747" y="3789046"/>
              <a:ext cx="821059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400" b="1" i="1" dirty="0">
                  <a:solidFill>
                    <a:schemeClr val="accent2">
                      <a:lumMod val="50000"/>
                    </a:schemeClr>
                  </a:solidFill>
                </a:rPr>
                <a:t>3.</a:t>
              </a:r>
              <a:endParaRPr lang="zh-CN" altLang="en-US" sz="6400" b="1" i="1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128954" y="241023"/>
            <a:ext cx="10058400" cy="1279525"/>
          </a:xfrm>
        </p:spPr>
        <p:txBody>
          <a:bodyPr>
            <a:normAutofit/>
          </a:bodyPr>
          <a:lstStyle/>
          <a:p>
            <a:r>
              <a:rPr lang="zh-CN" altLang="en-US" dirty="0"/>
              <a:t>选择待发货订单</a:t>
            </a:r>
            <a:endParaRPr lang="zh-CN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6810" y="1749148"/>
            <a:ext cx="8578381" cy="4065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-125901"/>
            <a:ext cx="10058400" cy="1449387"/>
          </a:xfrm>
        </p:spPr>
        <p:txBody>
          <a:bodyPr>
            <a:normAutofit/>
          </a:bodyPr>
          <a:lstStyle/>
          <a:p>
            <a:r>
              <a:rPr lang="zh-CN" altLang="en-US" dirty="0"/>
              <a:t>填写发货通知</a:t>
            </a:r>
            <a:endParaRPr lang="zh-CN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097" y="1439753"/>
            <a:ext cx="7143303" cy="4620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155331" y="-125900"/>
            <a:ext cx="10058400" cy="1449387"/>
          </a:xfrm>
        </p:spPr>
        <p:txBody>
          <a:bodyPr>
            <a:normAutofit/>
          </a:bodyPr>
          <a:lstStyle/>
          <a:p>
            <a:r>
              <a:rPr lang="zh-CN" altLang="en-US" dirty="0"/>
              <a:t>填写发货通知</a:t>
            </a:r>
            <a:endParaRPr lang="zh-CN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274" y="1456825"/>
            <a:ext cx="8651454" cy="4815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436685" y="178479"/>
            <a:ext cx="10058400" cy="819692"/>
          </a:xfrm>
        </p:spPr>
        <p:txBody>
          <a:bodyPr>
            <a:normAutofit/>
          </a:bodyPr>
          <a:lstStyle/>
          <a:p>
            <a:r>
              <a:rPr lang="zh-CN" altLang="en-US" dirty="0"/>
              <a:t>填写发货通知</a:t>
            </a:r>
            <a:endParaRPr lang="zh-CN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692" y="934617"/>
            <a:ext cx="7911479" cy="5365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accent2">
                    <a:lumMod val="50000"/>
                  </a:schemeClr>
                </a:solidFill>
                <a:latin typeface="+mn-ea"/>
              </a:rPr>
              <a:t>1.</a:t>
            </a:r>
            <a:r>
              <a:rPr lang="zh-CN" altLang="en-US" dirty="0" smtClean="0">
                <a:solidFill>
                  <a:schemeClr val="accent2">
                    <a:lumMod val="50000"/>
                  </a:schemeClr>
                </a:solidFill>
                <a:latin typeface="+mn-ea"/>
              </a:rPr>
              <a:t>运费</a:t>
            </a:r>
            <a:r>
              <a:rPr lang="zh-CN" altLang="en-US" dirty="0">
                <a:solidFill>
                  <a:schemeClr val="accent2">
                    <a:lumMod val="50000"/>
                  </a:schemeClr>
                </a:solidFill>
                <a:latin typeface="+mn-ea"/>
              </a:rPr>
              <a:t>模板分区运费计算</a:t>
            </a:r>
            <a:br>
              <a:rPr lang="zh-CN" altLang="en-US" dirty="0">
                <a:solidFill>
                  <a:schemeClr val="accent2">
                    <a:lumMod val="50000"/>
                  </a:schemeClr>
                </a:solidFill>
                <a:latin typeface="+mn-ea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latin typeface="+mn-ea"/>
              </a:rPr>
              <a:t>根据中国邮政挂号小包设置运费。</a:t>
            </a:r>
            <a:endParaRPr lang="en-US" altLang="zh-CN" dirty="0">
              <a:latin typeface="+mn-ea"/>
            </a:endParaRP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latin typeface="+mn-ea"/>
              </a:rPr>
              <a:t>五区包邮费。按照五区运费计算包邮价格。</a:t>
            </a:r>
            <a:endParaRPr lang="en-US" altLang="zh-CN" dirty="0">
              <a:latin typeface="+mn-ea"/>
            </a:endParaRP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latin typeface="+mn-ea"/>
              </a:rPr>
              <a:t>六区收取的运费是</a:t>
            </a:r>
            <a:r>
              <a:rPr lang="en-US" altLang="zh-CN" dirty="0">
                <a:latin typeface="+mn-ea"/>
              </a:rPr>
              <a:t>6-5</a:t>
            </a:r>
            <a:r>
              <a:rPr lang="zh-CN" altLang="en-US" dirty="0">
                <a:latin typeface="+mn-ea"/>
              </a:rPr>
              <a:t>区的差价。</a:t>
            </a:r>
            <a:endParaRPr lang="en-US" altLang="zh-CN" dirty="0">
              <a:latin typeface="+mn-ea"/>
            </a:endParaRP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CN" dirty="0">
                <a:latin typeface="+mn-ea"/>
              </a:rPr>
              <a:t>7</a:t>
            </a:r>
            <a:r>
              <a:rPr lang="zh-CN" altLang="en-US" dirty="0">
                <a:latin typeface="+mn-ea"/>
              </a:rPr>
              <a:t>区的运费是</a:t>
            </a:r>
            <a:r>
              <a:rPr lang="en-US" altLang="zh-CN" dirty="0">
                <a:latin typeface="+mn-ea"/>
              </a:rPr>
              <a:t>7-5</a:t>
            </a:r>
            <a:r>
              <a:rPr lang="zh-CN" altLang="en-US" dirty="0">
                <a:latin typeface="+mn-ea"/>
              </a:rPr>
              <a:t>区的差价。</a:t>
            </a:r>
            <a:endParaRPr lang="en-US" altLang="zh-CN" dirty="0">
              <a:latin typeface="+mn-ea"/>
            </a:endParaRP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latin typeface="+mn-ea"/>
              </a:rPr>
              <a:t>以此类推。</a:t>
            </a:r>
            <a:endParaRPr lang="en-US" altLang="zh-CN" dirty="0">
              <a:latin typeface="+mn-ea"/>
            </a:endParaRPr>
          </a:p>
        </p:txBody>
      </p:sp>
      <p:pic>
        <p:nvPicPr>
          <p:cNvPr id="4" name="Picture 4" descr="h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5921" y="908720"/>
            <a:ext cx="5212201" cy="573127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56202" y="286603"/>
            <a:ext cx="4619470" cy="1263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73000"/>
              </a:lnSpc>
              <a:spcBef>
                <a:spcPts val="1300"/>
              </a:spcBef>
              <a:spcAft>
                <a:spcPts val="1300"/>
              </a:spcAft>
            </a:pPr>
            <a:r>
              <a:rPr lang="zh-CN" altLang="zh-CN" sz="4400" b="1" kern="100" dirty="0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三、</a:t>
            </a:r>
            <a:r>
              <a:rPr lang="en-US" altLang="zh-CN" sz="4400" b="1" kern="100" dirty="0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FBA </a:t>
            </a:r>
            <a:r>
              <a:rPr lang="zh-CN" altLang="zh-CN" sz="4400" b="1" kern="100" dirty="0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发货流程</a:t>
            </a:r>
            <a:endParaRPr lang="zh-CN" altLang="zh-CN" sz="4400" b="1" kern="100" dirty="0">
              <a:effectLst/>
              <a:latin typeface="Calibri" panose="020F050202020403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56203" y="1758434"/>
            <a:ext cx="37487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/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．“转换为‘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FBA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’配送”</a:t>
            </a:r>
            <a:endParaRPr lang="zh-CN" altLang="zh-CN" sz="28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6" name="图片 5"/>
          <p:cNvPicPr/>
          <p:nvPr/>
        </p:nvPicPr>
        <p:blipFill>
          <a:blip r:embed="rId1"/>
          <a:stretch>
            <a:fillRect/>
          </a:stretch>
        </p:blipFill>
        <p:spPr>
          <a:xfrm>
            <a:off x="4858360" y="1550347"/>
            <a:ext cx="5745162" cy="4297701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/>
        </p:nvPicPr>
        <p:blipFill rotWithShape="1">
          <a:blip r:embed="rId1"/>
          <a:srcRect r="6023"/>
          <a:stretch>
            <a:fillRect/>
          </a:stretch>
        </p:blipFill>
        <p:spPr bwMode="auto">
          <a:xfrm>
            <a:off x="3059723" y="1960684"/>
            <a:ext cx="6840415" cy="3358661"/>
          </a:xfrm>
          <a:prstGeom prst="rect">
            <a:avLst/>
          </a:prstGeom>
          <a:ln w="9525" cap="flat" cmpd="sng" algn="ctr">
            <a:solidFill>
              <a:srgbClr val="4F81BD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3" name="矩形 2"/>
          <p:cNvSpPr/>
          <p:nvPr/>
        </p:nvSpPr>
        <p:spPr>
          <a:xfrm>
            <a:off x="424114" y="835241"/>
            <a:ext cx="5929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进入</a:t>
            </a:r>
            <a:r>
              <a:rPr lang="zh-CN" altLang="zh-CN" sz="28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发补货页面，选择包装类型。</a:t>
            </a:r>
            <a:endParaRPr lang="zh-CN" altLang="zh-CN" sz="28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04419"/>
            <a:ext cx="49661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/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3. 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准备商品，填写发货数量</a:t>
            </a:r>
            <a:endParaRPr lang="zh-CN" altLang="zh-CN" sz="28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1"/>
          <a:stretch>
            <a:fillRect/>
          </a:stretch>
        </p:blipFill>
        <p:spPr>
          <a:xfrm>
            <a:off x="3523272" y="1319822"/>
            <a:ext cx="5902081" cy="41665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5704" y="729734"/>
            <a:ext cx="26209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/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为商品贴标</a:t>
            </a:r>
            <a:endParaRPr lang="zh-CN" altLang="zh-CN" sz="28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1"/>
          <a:stretch>
            <a:fillRect/>
          </a:stretch>
        </p:blipFill>
        <p:spPr>
          <a:xfrm>
            <a:off x="3831272" y="1388428"/>
            <a:ext cx="5172051" cy="3763865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6606" y="518719"/>
            <a:ext cx="22602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/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5.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创建货件</a:t>
            </a:r>
            <a:endParaRPr lang="zh-CN" altLang="zh-CN" sz="28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1"/>
          <a:stretch>
            <a:fillRect/>
          </a:stretch>
        </p:blipFill>
        <p:spPr>
          <a:xfrm>
            <a:off x="1488817" y="1454392"/>
            <a:ext cx="8850937" cy="3829783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2644" y="756111"/>
            <a:ext cx="22602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/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6.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处理货件</a:t>
            </a:r>
            <a:endParaRPr lang="zh-CN" altLang="zh-CN" sz="28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1"/>
          <a:stretch>
            <a:fillRect/>
          </a:stretch>
        </p:blipFill>
        <p:spPr>
          <a:xfrm>
            <a:off x="2332878" y="1749670"/>
            <a:ext cx="8029282" cy="38070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7409" y="720942"/>
            <a:ext cx="29815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/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7.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设置箱子信息</a:t>
            </a:r>
            <a:endParaRPr lang="zh-CN" altLang="zh-CN" sz="28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1"/>
          <a:stretch>
            <a:fillRect/>
          </a:stretch>
        </p:blipFill>
        <p:spPr>
          <a:xfrm>
            <a:off x="3159441" y="1375483"/>
            <a:ext cx="7391760" cy="4603286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6540" y="676981"/>
            <a:ext cx="29815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/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8.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打印货件标签</a:t>
            </a:r>
            <a:endParaRPr lang="zh-CN" altLang="zh-CN" sz="28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1"/>
          <a:stretch>
            <a:fillRect/>
          </a:stretch>
        </p:blipFill>
        <p:spPr>
          <a:xfrm>
            <a:off x="3163642" y="1200201"/>
            <a:ext cx="7490586" cy="4707206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964"/>
          <a:stretch>
            <a:fillRect/>
          </a:stretch>
        </p:blipFill>
        <p:spPr bwMode="auto">
          <a:xfrm>
            <a:off x="3395637" y="855053"/>
            <a:ext cx="7127815" cy="505337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3" name="矩形 2"/>
          <p:cNvSpPr/>
          <p:nvPr/>
        </p:nvSpPr>
        <p:spPr>
          <a:xfrm>
            <a:off x="497394" y="1055049"/>
            <a:ext cx="13849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/>
            <a:r>
              <a:rPr lang="zh-CN" altLang="zh-CN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货件标签</a:t>
            </a:r>
            <a:endParaRPr lang="zh-CN" altLang="zh-CN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b="1" dirty="0"/>
              <a:t>任务</a:t>
            </a:r>
            <a:r>
              <a:rPr lang="en-US" altLang="zh-CN" b="1" dirty="0"/>
              <a:t>4</a:t>
            </a:r>
            <a:r>
              <a:rPr lang="zh-CN" altLang="zh-CN" b="1" dirty="0"/>
              <a:t>：跟踪跨境电商</a:t>
            </a:r>
            <a:r>
              <a:rPr lang="zh-CN" altLang="zh-CN" b="1" dirty="0" smtClean="0"/>
              <a:t>物流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一、认识</a:t>
            </a:r>
            <a:r>
              <a:rPr lang="zh-CN" altLang="zh-CN" dirty="0"/>
              <a:t>物流跟踪工具</a:t>
            </a:r>
            <a:endParaRPr lang="zh-CN" altLang="zh-CN" b="1" dirty="0"/>
          </a:p>
          <a:p>
            <a:r>
              <a:rPr lang="en-US" altLang="zh-CN" dirty="0" smtClean="0"/>
              <a:t>1.51Tracking</a:t>
            </a:r>
            <a:endParaRPr lang="en-US" altLang="zh-CN" dirty="0" smtClean="0"/>
          </a:p>
          <a:p>
            <a:r>
              <a:rPr lang="en-US" altLang="zh-CN" dirty="0" smtClean="0"/>
              <a:t>2.17track</a:t>
            </a:r>
            <a:endParaRPr lang="en-US" altLang="zh-CN" dirty="0" smtClean="0"/>
          </a:p>
          <a:p>
            <a:r>
              <a:rPr lang="en-US" altLang="zh-CN" dirty="0" smtClean="0"/>
              <a:t>3. </a:t>
            </a:r>
            <a:r>
              <a:rPr lang="zh-CN" altLang="en-US" dirty="0" smtClean="0"/>
              <a:t>邮政小包官网</a:t>
            </a:r>
            <a:endParaRPr lang="en-US" altLang="zh-CN" dirty="0" smtClean="0"/>
          </a:p>
          <a:p>
            <a:r>
              <a:rPr lang="en-US" altLang="zh-CN" dirty="0" smtClean="0"/>
              <a:t>4.</a:t>
            </a:r>
            <a:r>
              <a:rPr lang="zh-CN" altLang="en-US" dirty="0" smtClean="0"/>
              <a:t>专线官网</a:t>
            </a:r>
            <a:endParaRPr lang="en-US" altLang="zh-CN" dirty="0" smtClean="0"/>
          </a:p>
          <a:p>
            <a:r>
              <a:rPr lang="en-US" altLang="zh-CN" dirty="0" smtClean="0"/>
              <a:t>5.</a:t>
            </a:r>
            <a:r>
              <a:rPr lang="zh-CN" altLang="en-US" dirty="0" smtClean="0"/>
              <a:t>快递官网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accent2">
                    <a:lumMod val="50000"/>
                  </a:schemeClr>
                </a:solidFill>
                <a:latin typeface="+mn-ea"/>
              </a:rPr>
              <a:t>1.</a:t>
            </a:r>
            <a:r>
              <a:rPr lang="zh-CN" altLang="en-US" dirty="0" smtClean="0">
                <a:solidFill>
                  <a:schemeClr val="accent2">
                    <a:lumMod val="50000"/>
                  </a:schemeClr>
                </a:solidFill>
                <a:latin typeface="+mn-ea"/>
              </a:rPr>
              <a:t>运费</a:t>
            </a:r>
            <a:r>
              <a:rPr lang="zh-CN" altLang="en-US" dirty="0">
                <a:solidFill>
                  <a:schemeClr val="accent2">
                    <a:lumMod val="50000"/>
                  </a:schemeClr>
                </a:solidFill>
                <a:latin typeface="+mn-ea"/>
              </a:rPr>
              <a:t>模板分区运费</a:t>
            </a:r>
            <a:r>
              <a:rPr lang="zh-CN" altLang="en-US" dirty="0" smtClean="0">
                <a:solidFill>
                  <a:schemeClr val="accent2">
                    <a:lumMod val="50000"/>
                  </a:schemeClr>
                </a:solidFill>
                <a:latin typeface="+mn-ea"/>
              </a:rPr>
              <a:t>计算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+mn-ea"/>
              </a:rPr>
              <a:t>根据分区的标准运费给折扣。</a:t>
            </a:r>
            <a:endParaRPr lang="zh-CN" altLang="en-US" sz="2400" dirty="0">
              <a:latin typeface="+mn-ea"/>
            </a:endParaRPr>
          </a:p>
          <a:p>
            <a:r>
              <a:rPr lang="zh-CN" altLang="en-US" sz="2400" dirty="0">
                <a:latin typeface="+mn-ea"/>
              </a:rPr>
              <a:t>比如</a:t>
            </a:r>
            <a:r>
              <a:rPr lang="en-US" altLang="zh-CN" sz="2400" dirty="0">
                <a:latin typeface="+mn-ea"/>
              </a:rPr>
              <a:t>10</a:t>
            </a:r>
            <a:r>
              <a:rPr lang="zh-CN" altLang="en-US" sz="2400" dirty="0">
                <a:latin typeface="+mn-ea"/>
              </a:rPr>
              <a:t>区运费</a:t>
            </a:r>
            <a:r>
              <a:rPr lang="en-US" altLang="zh-CN" sz="2400" dirty="0">
                <a:latin typeface="+mn-ea"/>
              </a:rPr>
              <a:t>176+8</a:t>
            </a:r>
            <a:r>
              <a:rPr lang="zh-CN" altLang="en-US" sz="2400" dirty="0">
                <a:latin typeface="+mn-ea"/>
              </a:rPr>
              <a:t>，</a:t>
            </a:r>
            <a:r>
              <a:rPr lang="en-US" altLang="zh-CN" sz="2400" dirty="0">
                <a:latin typeface="+mn-ea"/>
              </a:rPr>
              <a:t>5</a:t>
            </a:r>
            <a:r>
              <a:rPr lang="zh-CN" altLang="en-US" sz="2400" dirty="0">
                <a:latin typeface="+mn-ea"/>
              </a:rPr>
              <a:t>区</a:t>
            </a:r>
            <a:r>
              <a:rPr lang="en-US" altLang="zh-CN" sz="2400" dirty="0">
                <a:latin typeface="+mn-ea"/>
              </a:rPr>
              <a:t>90.5+8</a:t>
            </a:r>
            <a:r>
              <a:rPr lang="zh-CN" altLang="en-US" sz="2400" dirty="0">
                <a:latin typeface="+mn-ea"/>
              </a:rPr>
              <a:t>，所以</a:t>
            </a:r>
            <a:r>
              <a:rPr lang="en-US" altLang="zh-CN" sz="2400" dirty="0">
                <a:latin typeface="+mn-ea"/>
              </a:rPr>
              <a:t>1kg</a:t>
            </a:r>
            <a:r>
              <a:rPr lang="zh-CN" altLang="en-US" sz="2400" dirty="0">
                <a:latin typeface="+mn-ea"/>
              </a:rPr>
              <a:t>物品模板中十区国家设置根据标准运费减免 </a:t>
            </a:r>
            <a:r>
              <a:rPr lang="en-US" altLang="zh-CN" sz="2400" dirty="0">
                <a:latin typeface="+mn-ea"/>
              </a:rPr>
              <a:t>:</a:t>
            </a:r>
            <a:r>
              <a:rPr lang="zh-CN" altLang="en-US" sz="2400" dirty="0">
                <a:latin typeface="+mn-ea"/>
              </a:rPr>
              <a:t>（</a:t>
            </a:r>
            <a:r>
              <a:rPr lang="en-US" altLang="zh-CN" sz="2400" dirty="0">
                <a:latin typeface="+mn-ea"/>
              </a:rPr>
              <a:t>90.5+8</a:t>
            </a:r>
            <a:r>
              <a:rPr lang="zh-CN" altLang="en-US" sz="2400" dirty="0">
                <a:latin typeface="+mn-ea"/>
              </a:rPr>
              <a:t>）</a:t>
            </a:r>
            <a:r>
              <a:rPr lang="en-US" altLang="zh-CN" sz="2400" dirty="0">
                <a:latin typeface="+mn-ea"/>
              </a:rPr>
              <a:t>/</a:t>
            </a:r>
            <a:r>
              <a:rPr lang="zh-CN" altLang="en-US" sz="2400" dirty="0">
                <a:latin typeface="+mn-ea"/>
              </a:rPr>
              <a:t>（</a:t>
            </a:r>
            <a:r>
              <a:rPr lang="en-US" altLang="zh-CN" sz="2400" dirty="0">
                <a:latin typeface="+mn-ea"/>
              </a:rPr>
              <a:t>176+8</a:t>
            </a:r>
            <a:r>
              <a:rPr lang="zh-CN" altLang="en-US" sz="2400" dirty="0">
                <a:latin typeface="+mn-ea"/>
              </a:rPr>
              <a:t>）</a:t>
            </a:r>
            <a:endParaRPr lang="zh-CN" altLang="en-US" sz="2400" dirty="0">
              <a:latin typeface="+mn-ea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3090784" y="2021211"/>
          <a:ext cx="8064896" cy="367240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032448"/>
                <a:gridCol w="4032448"/>
              </a:tblGrid>
              <a:tr h="658048">
                <a:tc>
                  <a:txBody>
                    <a:bodyPr/>
                    <a:lstStyle/>
                    <a:p>
                      <a:r>
                        <a:rPr lang="zh-CN" altLang="en-US" dirty="0"/>
                        <a:t>分区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标准运费减免</a:t>
                      </a:r>
                      <a:endParaRPr lang="zh-CN" altLang="en-US" dirty="0"/>
                    </a:p>
                  </a:txBody>
                  <a:tcPr/>
                </a:tc>
              </a:tr>
              <a:tr h="448163">
                <a:tc>
                  <a:txBody>
                    <a:bodyPr/>
                    <a:lstStyle/>
                    <a:p>
                      <a:r>
                        <a:rPr lang="en-US" altLang="zh-CN" dirty="0"/>
                        <a:t>5</a:t>
                      </a:r>
                      <a:r>
                        <a:rPr lang="zh-CN" altLang="en-US" dirty="0"/>
                        <a:t>区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0</a:t>
                      </a:r>
                      <a:endParaRPr lang="zh-CN" altLang="en-US" dirty="0"/>
                    </a:p>
                  </a:txBody>
                  <a:tcPr/>
                </a:tc>
              </a:tr>
              <a:tr h="448163">
                <a:tc>
                  <a:txBody>
                    <a:bodyPr/>
                    <a:lstStyle/>
                    <a:p>
                      <a:r>
                        <a:rPr lang="en-US" altLang="zh-CN" dirty="0"/>
                        <a:t>6</a:t>
                      </a:r>
                      <a:r>
                        <a:rPr lang="zh-CN" altLang="en-US" dirty="0"/>
                        <a:t>区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800" dirty="0"/>
                        <a:t>（</a:t>
                      </a:r>
                      <a:r>
                        <a:rPr lang="en-US" altLang="zh-CN" sz="1800" dirty="0"/>
                        <a:t>90.5+8</a:t>
                      </a:r>
                      <a:r>
                        <a:rPr lang="zh-CN" altLang="en-US" sz="1800" dirty="0"/>
                        <a:t>）</a:t>
                      </a:r>
                      <a:r>
                        <a:rPr lang="en-US" altLang="zh-CN" sz="1800" dirty="0"/>
                        <a:t>/</a:t>
                      </a:r>
                      <a:r>
                        <a:rPr lang="zh-CN" altLang="en-US" sz="1800" dirty="0"/>
                        <a:t>（</a:t>
                      </a:r>
                      <a:r>
                        <a:rPr lang="en-US" altLang="zh-CN" sz="1800" dirty="0"/>
                        <a:t>105+8</a:t>
                      </a:r>
                      <a:r>
                        <a:rPr lang="zh-CN" altLang="en-US" sz="1800" dirty="0"/>
                        <a:t>）</a:t>
                      </a:r>
                      <a:r>
                        <a:rPr lang="en-US" altLang="zh-CN" sz="1800" dirty="0"/>
                        <a:t>87%</a:t>
                      </a:r>
                      <a:endParaRPr lang="zh-CN" altLang="en-US" dirty="0"/>
                    </a:p>
                  </a:txBody>
                  <a:tcPr/>
                </a:tc>
              </a:tr>
              <a:tr h="448163">
                <a:tc>
                  <a:txBody>
                    <a:bodyPr/>
                    <a:lstStyle/>
                    <a:p>
                      <a:r>
                        <a:rPr lang="en-US" altLang="zh-CN" dirty="0"/>
                        <a:t>7</a:t>
                      </a:r>
                      <a:r>
                        <a:rPr lang="zh-CN" altLang="en-US" dirty="0"/>
                        <a:t>区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dirty="0"/>
                        <a:t>（</a:t>
                      </a:r>
                      <a:r>
                        <a:rPr lang="en-US" altLang="zh-CN" sz="1800" dirty="0"/>
                        <a:t>90.5+8</a:t>
                      </a:r>
                      <a:r>
                        <a:rPr lang="zh-CN" altLang="en-US" sz="1800" dirty="0"/>
                        <a:t>）</a:t>
                      </a:r>
                      <a:r>
                        <a:rPr lang="en-US" altLang="zh-CN" sz="1800" dirty="0"/>
                        <a:t>/</a:t>
                      </a:r>
                      <a:r>
                        <a:rPr lang="zh-CN" altLang="en-US" sz="1800" dirty="0"/>
                        <a:t>（</a:t>
                      </a:r>
                      <a:r>
                        <a:rPr lang="en-US" altLang="zh-CN" sz="1800" dirty="0"/>
                        <a:t>110+8</a:t>
                      </a:r>
                      <a:r>
                        <a:rPr lang="zh-CN" altLang="en-US" sz="1800" dirty="0"/>
                        <a:t>）</a:t>
                      </a:r>
                      <a:r>
                        <a:rPr lang="en-US" altLang="zh-CN" sz="1800" dirty="0"/>
                        <a:t>83%</a:t>
                      </a:r>
                      <a:endParaRPr lang="zh-CN" altLang="en-US" dirty="0"/>
                    </a:p>
                  </a:txBody>
                  <a:tcPr/>
                </a:tc>
              </a:tr>
              <a:tr h="448163">
                <a:tc>
                  <a:txBody>
                    <a:bodyPr/>
                    <a:lstStyle/>
                    <a:p>
                      <a:r>
                        <a:rPr lang="en-US" altLang="zh-CN" dirty="0"/>
                        <a:t>8</a:t>
                      </a:r>
                      <a:r>
                        <a:rPr lang="zh-CN" altLang="en-US" dirty="0"/>
                        <a:t>区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dirty="0"/>
                        <a:t>（</a:t>
                      </a:r>
                      <a:r>
                        <a:rPr lang="en-US" altLang="zh-CN" sz="1800" dirty="0"/>
                        <a:t>90.5+8</a:t>
                      </a:r>
                      <a:r>
                        <a:rPr lang="zh-CN" altLang="en-US" sz="1800" dirty="0"/>
                        <a:t>）</a:t>
                      </a:r>
                      <a:r>
                        <a:rPr lang="en-US" altLang="zh-CN" sz="1800" dirty="0"/>
                        <a:t>/</a:t>
                      </a:r>
                      <a:r>
                        <a:rPr lang="zh-CN" altLang="en-US" sz="1800" dirty="0"/>
                        <a:t>（</a:t>
                      </a:r>
                      <a:r>
                        <a:rPr lang="en-US" altLang="zh-CN" sz="1800" dirty="0"/>
                        <a:t>120+8</a:t>
                      </a:r>
                      <a:r>
                        <a:rPr lang="zh-CN" altLang="en-US" sz="1800" dirty="0"/>
                        <a:t>）</a:t>
                      </a:r>
                      <a:r>
                        <a:rPr lang="en-US" altLang="zh-CN" sz="1800" dirty="0"/>
                        <a:t>77%</a:t>
                      </a:r>
                      <a:endParaRPr lang="zh-CN" altLang="en-US" dirty="0"/>
                    </a:p>
                  </a:txBody>
                  <a:tcPr/>
                </a:tc>
              </a:tr>
              <a:tr h="773542">
                <a:tc>
                  <a:txBody>
                    <a:bodyPr/>
                    <a:lstStyle/>
                    <a:p>
                      <a:r>
                        <a:rPr lang="en-US" altLang="zh-CN" dirty="0"/>
                        <a:t>9</a:t>
                      </a:r>
                      <a:r>
                        <a:rPr lang="zh-CN" altLang="en-US" dirty="0"/>
                        <a:t>区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dirty="0"/>
                        <a:t>（</a:t>
                      </a:r>
                      <a:r>
                        <a:rPr lang="en-US" altLang="zh-CN" sz="1800" dirty="0"/>
                        <a:t>90.5+8</a:t>
                      </a:r>
                      <a:r>
                        <a:rPr lang="zh-CN" altLang="en-US" sz="1800" dirty="0"/>
                        <a:t>）</a:t>
                      </a:r>
                      <a:r>
                        <a:rPr lang="en-US" altLang="zh-CN" sz="1800" dirty="0"/>
                        <a:t>/</a:t>
                      </a:r>
                      <a:r>
                        <a:rPr lang="zh-CN" altLang="en-US" sz="1800" dirty="0"/>
                        <a:t>（</a:t>
                      </a:r>
                      <a:r>
                        <a:rPr lang="en-US" altLang="zh-CN" sz="1800" dirty="0"/>
                        <a:t>147.5+8</a:t>
                      </a:r>
                      <a:r>
                        <a:rPr lang="zh-CN" altLang="en-US" sz="1800" dirty="0"/>
                        <a:t>）</a:t>
                      </a:r>
                      <a:r>
                        <a:rPr lang="en-US" altLang="zh-CN" sz="1800" dirty="0"/>
                        <a:t>63%</a:t>
                      </a:r>
                      <a:endParaRPr lang="zh-CN" altLang="en-US" dirty="0"/>
                    </a:p>
                  </a:txBody>
                  <a:tcPr/>
                </a:tc>
              </a:tr>
              <a:tr h="448163">
                <a:tc>
                  <a:txBody>
                    <a:bodyPr/>
                    <a:lstStyle/>
                    <a:p>
                      <a:r>
                        <a:rPr lang="en-US" altLang="zh-CN" dirty="0"/>
                        <a:t>10</a:t>
                      </a:r>
                      <a:r>
                        <a:rPr lang="zh-CN" altLang="en-US" dirty="0"/>
                        <a:t>区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dirty="0"/>
                        <a:t>（</a:t>
                      </a:r>
                      <a:r>
                        <a:rPr lang="en-US" altLang="zh-CN" sz="1800" dirty="0"/>
                        <a:t>90.5+8</a:t>
                      </a:r>
                      <a:r>
                        <a:rPr lang="zh-CN" altLang="en-US" sz="1800" dirty="0"/>
                        <a:t>）</a:t>
                      </a:r>
                      <a:r>
                        <a:rPr lang="en-US" altLang="zh-CN" sz="1800" dirty="0"/>
                        <a:t>/</a:t>
                      </a:r>
                      <a:r>
                        <a:rPr lang="zh-CN" altLang="en-US" sz="1800" dirty="0"/>
                        <a:t>（</a:t>
                      </a:r>
                      <a:r>
                        <a:rPr lang="en-US" altLang="zh-CN" sz="1800" dirty="0"/>
                        <a:t>176+8</a:t>
                      </a:r>
                      <a:r>
                        <a:rPr lang="zh-CN" altLang="en-US" sz="1800" dirty="0"/>
                        <a:t>）</a:t>
                      </a:r>
                      <a:r>
                        <a:rPr lang="en-US" altLang="zh-CN" sz="1800" dirty="0"/>
                        <a:t>53%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zh-CN" altLang="zh-CN" b="1" dirty="0"/>
              <a:t>二、熟悉跟踪术语</a:t>
            </a:r>
            <a:endParaRPr lang="zh-CN" altLang="zh-CN" b="1" dirty="0"/>
          </a:p>
          <a:p>
            <a:pPr>
              <a:spcBef>
                <a:spcPts val="600"/>
              </a:spcBef>
            </a:pPr>
            <a:r>
              <a:rPr lang="en-US" altLang="zh-CN" b="1" dirty="0"/>
              <a:t>1.</a:t>
            </a:r>
            <a:r>
              <a:rPr lang="zh-CN" altLang="zh-CN" b="1" dirty="0"/>
              <a:t>出口国信息</a:t>
            </a:r>
            <a:endParaRPr lang="zh-CN" altLang="zh-CN" dirty="0"/>
          </a:p>
          <a:p>
            <a:pPr>
              <a:spcBef>
                <a:spcPts val="600"/>
              </a:spcBef>
            </a:pPr>
            <a:r>
              <a:rPr lang="en-US" altLang="zh-CN" dirty="0"/>
              <a:t>01.01 - Item accepted by courier</a:t>
            </a:r>
            <a:endParaRPr lang="zh-CN" altLang="zh-CN" dirty="0"/>
          </a:p>
          <a:p>
            <a:pPr>
              <a:spcBef>
                <a:spcPts val="600"/>
              </a:spcBef>
            </a:pPr>
            <a:r>
              <a:rPr lang="en-US" altLang="zh-CN" dirty="0"/>
              <a:t> “</a:t>
            </a:r>
            <a:r>
              <a:rPr lang="zh-CN" altLang="zh-CN" dirty="0"/>
              <a:t>物流商已收件</a:t>
            </a:r>
            <a:r>
              <a:rPr lang="en-US" altLang="zh-CN" dirty="0"/>
              <a:t>”</a:t>
            </a:r>
            <a:endParaRPr lang="zh-CN" altLang="zh-CN" dirty="0"/>
          </a:p>
          <a:p>
            <a:pPr>
              <a:spcBef>
                <a:spcPts val="600"/>
              </a:spcBef>
            </a:pPr>
            <a:r>
              <a:rPr lang="en-US" altLang="zh-CN" dirty="0"/>
              <a:t>01.02 Departure to country of destination</a:t>
            </a:r>
            <a:endParaRPr lang="zh-CN" altLang="zh-CN" dirty="0"/>
          </a:p>
          <a:p>
            <a:pPr>
              <a:spcBef>
                <a:spcPts val="600"/>
              </a:spcBef>
            </a:pPr>
            <a:r>
              <a:rPr lang="zh-CN" altLang="zh-CN" dirty="0"/>
              <a:t>指的是包裹目前正在发往目的国家的途中。</a:t>
            </a:r>
            <a:endParaRPr lang="zh-CN" altLang="zh-CN" dirty="0"/>
          </a:p>
          <a:p>
            <a:pPr>
              <a:spcBef>
                <a:spcPts val="600"/>
              </a:spcBef>
            </a:pPr>
            <a:r>
              <a:rPr lang="en-US" altLang="zh-CN" dirty="0"/>
              <a:t>01.03 Departure from outward office of exchange</a:t>
            </a:r>
            <a:endParaRPr lang="zh-CN" altLang="zh-CN" dirty="0"/>
          </a:p>
          <a:p>
            <a:pPr>
              <a:spcBef>
                <a:spcPts val="600"/>
              </a:spcBef>
            </a:pPr>
            <a:r>
              <a:rPr lang="zh-CN" altLang="zh-CN" dirty="0"/>
              <a:t>指的是包裹目前正在通过海关出境检查。</a:t>
            </a:r>
            <a:endParaRPr lang="zh-CN" altLang="zh-CN" dirty="0"/>
          </a:p>
          <a:p>
            <a:pPr>
              <a:spcBef>
                <a:spcPts val="600"/>
              </a:spcBef>
            </a:pPr>
            <a:r>
              <a:rPr lang="en-US" altLang="zh-CN" dirty="0"/>
              <a:t>01.04 Guangzhou Terminal</a:t>
            </a:r>
            <a:r>
              <a:rPr lang="zh-CN" altLang="zh-CN" dirty="0"/>
              <a:t>，</a:t>
            </a:r>
            <a:r>
              <a:rPr lang="en-US" altLang="zh-CN" dirty="0"/>
              <a:t> left hand navigation</a:t>
            </a:r>
            <a:endParaRPr lang="zh-CN" altLang="zh-CN" dirty="0"/>
          </a:p>
          <a:p>
            <a:pPr>
              <a:spcBef>
                <a:spcPts val="600"/>
              </a:spcBef>
            </a:pPr>
            <a:r>
              <a:rPr lang="zh-CN" altLang="zh-CN" dirty="0"/>
              <a:t>广州航站，离开交航，即包裹已经离开广州，目前</a:t>
            </a:r>
            <a:endParaRPr lang="zh-CN" altLang="zh-CN" dirty="0"/>
          </a:p>
          <a:p>
            <a:pPr>
              <a:spcBef>
                <a:spcPts val="600"/>
              </a:spcBef>
            </a:pPr>
            <a:r>
              <a:rPr lang="en-US" altLang="zh-CN" dirty="0"/>
              <a:t>01.04in progress</a:t>
            </a:r>
            <a:endParaRPr lang="zh-CN" altLang="zh-CN" dirty="0"/>
          </a:p>
          <a:p>
            <a:pPr>
              <a:spcBef>
                <a:spcPts val="600"/>
              </a:spcBef>
            </a:pPr>
            <a:r>
              <a:rPr lang="zh-CN" altLang="zh-CN" dirty="0"/>
              <a:t>运输途中</a:t>
            </a:r>
            <a:r>
              <a:rPr lang="en-US" altLang="zh-CN" dirty="0"/>
              <a:t>”</a:t>
            </a:r>
            <a:endParaRPr lang="zh-CN" altLang="zh-CN" dirty="0"/>
          </a:p>
          <a:p>
            <a:pPr>
              <a:spcBef>
                <a:spcPts val="600"/>
              </a:spcBef>
            </a:pPr>
            <a:r>
              <a:rPr lang="en-US" altLang="zh-CN" dirty="0"/>
              <a:t>01.05 in transit</a:t>
            </a:r>
            <a:endParaRPr lang="zh-CN" altLang="zh-CN" dirty="0"/>
          </a:p>
          <a:p>
            <a:pPr>
              <a:spcBef>
                <a:spcPts val="600"/>
              </a:spcBef>
            </a:pPr>
            <a:r>
              <a:rPr lang="en-US" altLang="zh-CN" dirty="0"/>
              <a:t> “</a:t>
            </a:r>
            <a:r>
              <a:rPr lang="zh-CN" altLang="zh-CN" dirty="0"/>
              <a:t>运输途中</a:t>
            </a:r>
            <a:r>
              <a:rPr lang="en-US" altLang="zh-CN" dirty="0"/>
              <a:t>”</a:t>
            </a:r>
            <a:r>
              <a:rPr lang="zh-CN" altLang="zh-CN" dirty="0"/>
              <a:t>，代表包裹正在送往目的地的路上</a:t>
            </a:r>
            <a:endParaRPr lang="zh-CN" altLang="zh-CN" dirty="0"/>
          </a:p>
          <a:p>
            <a:endParaRPr lang="zh-CN" altLang="en-US" dirty="0"/>
          </a:p>
        </p:txBody>
      </p:sp>
      <p:sp>
        <p:nvSpPr>
          <p:cNvPr id="4" name="标题 1"/>
          <p:cNvSpPr txBox="1"/>
          <p:nvPr/>
        </p:nvSpPr>
        <p:spPr>
          <a:xfrm>
            <a:off x="1196926" y="315911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b="1" dirty="0" smtClean="0"/>
              <a:t>任务</a:t>
            </a:r>
            <a:r>
              <a:rPr lang="en-US" altLang="zh-CN" b="1" dirty="0" smtClean="0"/>
              <a:t>4</a:t>
            </a:r>
            <a:r>
              <a:rPr lang="zh-CN" altLang="zh-CN" b="1" dirty="0" smtClean="0"/>
              <a:t>：跟踪跨境电商物流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任务</a:t>
            </a:r>
            <a:r>
              <a:rPr lang="en-US" altLang="zh-CN" b="1" dirty="0"/>
              <a:t>4</a:t>
            </a:r>
            <a:r>
              <a:rPr lang="zh-CN" altLang="zh-CN" b="1" dirty="0"/>
              <a:t>：跟踪跨境电商</a:t>
            </a:r>
            <a:r>
              <a:rPr lang="zh-CN" altLang="zh-CN" b="1" dirty="0" smtClean="0"/>
              <a:t>物流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spcBef>
                <a:spcPts val="600"/>
              </a:spcBef>
            </a:pPr>
            <a:r>
              <a:rPr lang="en-US" altLang="zh-CN" b="1" dirty="0"/>
              <a:t>2.</a:t>
            </a:r>
            <a:r>
              <a:rPr lang="zh-CN" altLang="zh-CN" b="1" dirty="0"/>
              <a:t>清关信息</a:t>
            </a:r>
            <a:endParaRPr lang="zh-CN" altLang="zh-CN" dirty="0"/>
          </a:p>
          <a:p>
            <a:pPr>
              <a:spcBef>
                <a:spcPts val="600"/>
              </a:spcBef>
            </a:pPr>
            <a:r>
              <a:rPr lang="en-US" altLang="zh-CN" dirty="0"/>
              <a:t>02.01 - Into customs</a:t>
            </a:r>
            <a:endParaRPr lang="zh-CN" altLang="zh-CN" dirty="0"/>
          </a:p>
          <a:p>
            <a:pPr>
              <a:spcBef>
                <a:spcPts val="600"/>
              </a:spcBef>
            </a:pPr>
            <a:r>
              <a:rPr lang="en-US" altLang="zh-CN" dirty="0"/>
              <a:t> “</a:t>
            </a:r>
            <a:r>
              <a:rPr lang="zh-CN" altLang="zh-CN" dirty="0"/>
              <a:t>进入海关</a:t>
            </a:r>
            <a:r>
              <a:rPr lang="en-US" altLang="zh-CN" dirty="0"/>
              <a:t>”</a:t>
            </a:r>
            <a:endParaRPr lang="zh-CN" altLang="zh-CN" dirty="0"/>
          </a:p>
          <a:p>
            <a:pPr>
              <a:spcBef>
                <a:spcPts val="600"/>
              </a:spcBef>
            </a:pPr>
            <a:r>
              <a:rPr lang="en-US" altLang="zh-CN" dirty="0"/>
              <a:t>02.02 handed over to customs</a:t>
            </a:r>
            <a:endParaRPr lang="zh-CN" altLang="zh-CN" dirty="0"/>
          </a:p>
          <a:p>
            <a:pPr>
              <a:spcBef>
                <a:spcPts val="600"/>
              </a:spcBef>
            </a:pPr>
            <a:r>
              <a:rPr lang="zh-CN" altLang="zh-CN" dirty="0"/>
              <a:t>包裹正在交给海关检查，接下来的一条物流信息</a:t>
            </a:r>
            <a:endParaRPr lang="zh-CN" altLang="zh-CN" dirty="0"/>
          </a:p>
          <a:p>
            <a:pPr>
              <a:spcBef>
                <a:spcPts val="600"/>
              </a:spcBef>
            </a:pPr>
            <a:r>
              <a:rPr lang="en-US" altLang="zh-CN" dirty="0"/>
              <a:t>02.03 - Released by customs</a:t>
            </a:r>
            <a:r>
              <a:rPr lang="zh-CN" altLang="zh-CN" dirty="0"/>
              <a:t>、</a:t>
            </a:r>
            <a:r>
              <a:rPr lang="en-US" altLang="zh-CN" dirty="0"/>
              <a:t> Customs Clearance</a:t>
            </a:r>
            <a:endParaRPr lang="zh-CN" altLang="zh-CN" dirty="0"/>
          </a:p>
          <a:p>
            <a:pPr>
              <a:spcBef>
                <a:spcPts val="600"/>
              </a:spcBef>
            </a:pPr>
            <a:r>
              <a:rPr lang="en-US" altLang="zh-CN" dirty="0"/>
              <a:t> “</a:t>
            </a:r>
            <a:r>
              <a:rPr lang="zh-CN" altLang="zh-CN" dirty="0"/>
              <a:t>海关放行</a:t>
            </a:r>
            <a:r>
              <a:rPr lang="en-US" altLang="zh-CN" dirty="0"/>
              <a:t>”</a:t>
            </a:r>
            <a:endParaRPr lang="zh-CN" altLang="zh-CN" dirty="0"/>
          </a:p>
          <a:p>
            <a:pPr>
              <a:spcBef>
                <a:spcPts val="600"/>
              </a:spcBef>
            </a:pPr>
            <a:r>
              <a:rPr lang="en-US" altLang="zh-CN" dirty="0"/>
              <a:t>02.04 - Awaiting payment customs taxes</a:t>
            </a:r>
            <a:endParaRPr lang="zh-CN" altLang="zh-CN" dirty="0"/>
          </a:p>
          <a:p>
            <a:pPr>
              <a:spcBef>
                <a:spcPts val="600"/>
              </a:spcBef>
            </a:pPr>
            <a:r>
              <a:rPr lang="en-US" altLang="zh-CN" dirty="0"/>
              <a:t> “</a:t>
            </a:r>
            <a:r>
              <a:rPr lang="zh-CN" altLang="zh-CN" dirty="0"/>
              <a:t>等待缴纳海关关税</a:t>
            </a:r>
            <a:r>
              <a:rPr lang="en-US" altLang="zh-CN" dirty="0"/>
              <a:t>”</a:t>
            </a:r>
            <a:endParaRPr lang="zh-CN" altLang="zh-CN" dirty="0"/>
          </a:p>
          <a:p>
            <a:pPr>
              <a:spcBef>
                <a:spcPts val="600"/>
              </a:spcBef>
            </a:pPr>
            <a:r>
              <a:rPr lang="en-US" altLang="zh-CN" dirty="0"/>
              <a:t>02.05 - Retained by customs without specified reason</a:t>
            </a:r>
            <a:endParaRPr lang="zh-CN" altLang="zh-CN" dirty="0"/>
          </a:p>
          <a:p>
            <a:pPr>
              <a:spcBef>
                <a:spcPts val="600"/>
              </a:spcBef>
            </a:pPr>
            <a:r>
              <a:rPr lang="en-US" altLang="zh-CN" dirty="0"/>
              <a:t> “</a:t>
            </a:r>
            <a:r>
              <a:rPr lang="zh-CN" altLang="zh-CN" dirty="0"/>
              <a:t>没有指定的原因被海关留存</a:t>
            </a:r>
            <a:r>
              <a:rPr lang="en-US" altLang="zh-CN" dirty="0"/>
              <a:t>”</a:t>
            </a:r>
            <a:endParaRPr lang="zh-CN" altLang="zh-CN" dirty="0"/>
          </a:p>
          <a:p>
            <a:pPr>
              <a:spcBef>
                <a:spcPts val="600"/>
              </a:spcBef>
            </a:pPr>
            <a:r>
              <a:rPr lang="en-US" altLang="zh-CN" dirty="0"/>
              <a:t>02.06 - Awaiting recipient's instruction for customs clearance</a:t>
            </a:r>
            <a:endParaRPr lang="zh-CN" altLang="zh-CN" dirty="0"/>
          </a:p>
          <a:p>
            <a:pPr>
              <a:spcBef>
                <a:spcPts val="600"/>
              </a:spcBef>
            </a:pPr>
            <a:r>
              <a:rPr lang="en-US" altLang="zh-CN" dirty="0"/>
              <a:t> “</a:t>
            </a:r>
            <a:r>
              <a:rPr lang="zh-CN" altLang="zh-CN" dirty="0"/>
              <a:t>等待收件人的指令办理通关手续</a:t>
            </a:r>
            <a:r>
              <a:rPr lang="en-US" altLang="zh-CN" dirty="0"/>
              <a:t>”</a:t>
            </a:r>
            <a:endParaRPr lang="zh-CN" altLang="zh-CN" dirty="0"/>
          </a:p>
          <a:p>
            <a:pPr>
              <a:spcBef>
                <a:spcPts val="600"/>
              </a:spcBef>
            </a:pPr>
            <a:r>
              <a:rPr lang="en-US" altLang="zh-CN" dirty="0"/>
              <a:t>02.07customs clearance is completed</a:t>
            </a:r>
            <a:endParaRPr lang="zh-CN" altLang="zh-CN" dirty="0"/>
          </a:p>
          <a:p>
            <a:pPr>
              <a:spcBef>
                <a:spcPts val="600"/>
              </a:spcBef>
            </a:pPr>
            <a:r>
              <a:rPr lang="zh-CN" altLang="zh-CN" dirty="0"/>
              <a:t>包裹已经清关完成，目前正交给邮政公司完成派送。</a:t>
            </a:r>
            <a:endParaRPr lang="zh-CN" altLang="zh-CN" dirty="0"/>
          </a:p>
          <a:p>
            <a:pPr>
              <a:spcBef>
                <a:spcPts val="600"/>
              </a:spcBef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任务</a:t>
            </a:r>
            <a:r>
              <a:rPr lang="en-US" altLang="zh-CN" b="1" dirty="0"/>
              <a:t>4</a:t>
            </a:r>
            <a:r>
              <a:rPr lang="zh-CN" altLang="zh-CN" b="1" dirty="0"/>
              <a:t>：跟踪跨境电商</a:t>
            </a:r>
            <a:r>
              <a:rPr lang="zh-CN" altLang="zh-CN" b="1" dirty="0" smtClean="0"/>
              <a:t>物流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zh-CN" b="1" dirty="0"/>
              <a:t>3.</a:t>
            </a:r>
            <a:r>
              <a:rPr lang="zh-CN" altLang="zh-CN" b="1" dirty="0"/>
              <a:t>目的国信息</a:t>
            </a:r>
            <a:endParaRPr lang="zh-CN" altLang="zh-CN" dirty="0"/>
          </a:p>
          <a:p>
            <a:r>
              <a:rPr lang="en-US" altLang="zh-CN" dirty="0"/>
              <a:t>03.01 - Arrival at international place of exchange</a:t>
            </a:r>
            <a:endParaRPr lang="zh-CN" altLang="zh-CN" dirty="0"/>
          </a:p>
          <a:p>
            <a:r>
              <a:rPr lang="en-US" altLang="zh-CN" dirty="0"/>
              <a:t> “</a:t>
            </a:r>
            <a:r>
              <a:rPr lang="zh-CN" altLang="zh-CN" dirty="0"/>
              <a:t>到达国际交换站</a:t>
            </a:r>
            <a:r>
              <a:rPr lang="en-US" altLang="zh-CN" dirty="0"/>
              <a:t>”</a:t>
            </a:r>
            <a:endParaRPr lang="zh-CN" altLang="zh-CN" dirty="0"/>
          </a:p>
          <a:p>
            <a:r>
              <a:rPr lang="en-US" altLang="zh-CN" dirty="0"/>
              <a:t>03.02 - Left international place of exchange</a:t>
            </a:r>
            <a:endParaRPr lang="zh-CN" altLang="zh-CN" dirty="0"/>
          </a:p>
          <a:p>
            <a:r>
              <a:rPr lang="en-US" altLang="zh-CN" dirty="0"/>
              <a:t>Left international place of exchange“</a:t>
            </a:r>
            <a:r>
              <a:rPr lang="zh-CN" altLang="zh-CN" dirty="0"/>
              <a:t>离开国际交换中心</a:t>
            </a:r>
            <a:r>
              <a:rPr lang="en-US" altLang="zh-CN" dirty="0"/>
              <a:t>”</a:t>
            </a:r>
            <a:endParaRPr lang="zh-CN" altLang="zh-CN" dirty="0"/>
          </a:p>
          <a:p>
            <a:r>
              <a:rPr lang="en-US" altLang="zh-CN" dirty="0"/>
              <a:t>03.03 - Import (Item arrived at country of destination)</a:t>
            </a:r>
            <a:endParaRPr lang="zh-CN" altLang="zh-CN" dirty="0"/>
          </a:p>
          <a:p>
            <a:r>
              <a:rPr lang="en-US" altLang="zh-CN" dirty="0"/>
              <a:t>Import (Item arrived at country of destination)“</a:t>
            </a:r>
            <a:r>
              <a:rPr lang="zh-CN" altLang="zh-CN" dirty="0"/>
              <a:t>进口（包裹到达目的国）</a:t>
            </a:r>
            <a:r>
              <a:rPr lang="en-US" altLang="zh-CN" dirty="0" smtClean="0"/>
              <a:t>”</a:t>
            </a:r>
            <a:endParaRPr lang="en-US" altLang="zh-CN" dirty="0" smtClean="0"/>
          </a:p>
          <a:p>
            <a:r>
              <a:rPr lang="en-US" altLang="zh-CN" dirty="0" smtClean="0"/>
              <a:t>03.04 - Arrived at sorting center</a:t>
            </a:r>
            <a:endParaRPr lang="zh-CN" altLang="zh-CN" dirty="0" smtClean="0"/>
          </a:p>
          <a:p>
            <a:r>
              <a:rPr lang="en-US" altLang="zh-CN" dirty="0" smtClean="0"/>
              <a:t> “</a:t>
            </a:r>
            <a:r>
              <a:rPr lang="zh-CN" altLang="zh-CN" dirty="0" smtClean="0"/>
              <a:t>抵达分拣中心</a:t>
            </a:r>
            <a:r>
              <a:rPr lang="en-US" altLang="zh-CN" dirty="0" smtClean="0"/>
              <a:t>”</a:t>
            </a:r>
            <a:endParaRPr lang="zh-CN" altLang="zh-CN" dirty="0" smtClean="0"/>
          </a:p>
          <a:p>
            <a:r>
              <a:rPr lang="en-US" altLang="zh-CN" dirty="0" smtClean="0"/>
              <a:t>03.05- Left sorting center</a:t>
            </a:r>
            <a:endParaRPr lang="zh-CN" altLang="zh-CN" dirty="0" smtClean="0"/>
          </a:p>
          <a:p>
            <a:r>
              <a:rPr lang="en-US" altLang="zh-CN" dirty="0" smtClean="0"/>
              <a:t>“</a:t>
            </a:r>
            <a:r>
              <a:rPr lang="zh-CN" altLang="zh-CN" dirty="0" smtClean="0"/>
              <a:t>离开分拣中心</a:t>
            </a:r>
            <a:r>
              <a:rPr lang="en-US" altLang="zh-CN" dirty="0" smtClean="0"/>
              <a:t>”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任务</a:t>
            </a:r>
            <a:r>
              <a:rPr lang="en-US" altLang="zh-CN" b="1" dirty="0"/>
              <a:t>4</a:t>
            </a:r>
            <a:r>
              <a:rPr lang="zh-CN" altLang="zh-CN" b="1" dirty="0"/>
              <a:t>：跟踪跨境电商</a:t>
            </a:r>
            <a:r>
              <a:rPr lang="zh-CN" altLang="zh-CN" b="1" dirty="0" smtClean="0"/>
              <a:t>物流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97280" y="1845733"/>
            <a:ext cx="10058400" cy="4475935"/>
          </a:xfrm>
        </p:spPr>
        <p:txBody>
          <a:bodyPr>
            <a:normAutofit fontScale="70000" lnSpcReduction="20000"/>
          </a:bodyPr>
          <a:lstStyle/>
          <a:p>
            <a:pPr>
              <a:spcBef>
                <a:spcPts val="200"/>
              </a:spcBef>
            </a:pPr>
            <a:r>
              <a:rPr lang="en-US" altLang="zh-CN" dirty="0"/>
              <a:t>03.08 - Arrived to postal office</a:t>
            </a:r>
            <a:endParaRPr lang="zh-CN" altLang="zh-CN" dirty="0"/>
          </a:p>
          <a:p>
            <a:pPr>
              <a:spcBef>
                <a:spcPts val="200"/>
              </a:spcBef>
            </a:pPr>
            <a:r>
              <a:rPr lang="en-US" altLang="zh-CN" dirty="0"/>
              <a:t> “</a:t>
            </a:r>
            <a:r>
              <a:rPr lang="zh-CN" altLang="zh-CN" dirty="0"/>
              <a:t>到达邮局</a:t>
            </a:r>
            <a:r>
              <a:rPr lang="en-US" altLang="zh-CN" dirty="0"/>
              <a:t>”</a:t>
            </a:r>
            <a:endParaRPr lang="zh-CN" altLang="zh-CN" dirty="0"/>
          </a:p>
          <a:p>
            <a:pPr>
              <a:spcBef>
                <a:spcPts val="200"/>
              </a:spcBef>
            </a:pPr>
            <a:r>
              <a:rPr lang="en-US" altLang="zh-CN" dirty="0"/>
              <a:t>03.09 - Left postal office</a:t>
            </a:r>
            <a:endParaRPr lang="zh-CN" altLang="zh-CN" dirty="0"/>
          </a:p>
          <a:p>
            <a:pPr>
              <a:spcBef>
                <a:spcPts val="200"/>
              </a:spcBef>
            </a:pPr>
            <a:r>
              <a:rPr lang="en-US" altLang="zh-CN" dirty="0"/>
              <a:t>“</a:t>
            </a:r>
            <a:r>
              <a:rPr lang="zh-CN" altLang="zh-CN" dirty="0"/>
              <a:t>包裹已离开邮局</a:t>
            </a:r>
            <a:r>
              <a:rPr lang="en-US" altLang="zh-CN" dirty="0"/>
              <a:t>”</a:t>
            </a:r>
            <a:endParaRPr lang="zh-CN" altLang="zh-CN" dirty="0"/>
          </a:p>
          <a:p>
            <a:pPr>
              <a:spcBef>
                <a:spcPts val="200"/>
              </a:spcBef>
            </a:pPr>
            <a:r>
              <a:rPr lang="en-US" altLang="zh-CN" dirty="0"/>
              <a:t>03.10 Delivery attempt</a:t>
            </a:r>
            <a:endParaRPr lang="zh-CN" altLang="zh-CN" dirty="0"/>
          </a:p>
          <a:p>
            <a:pPr>
              <a:spcBef>
                <a:spcPts val="200"/>
              </a:spcBef>
            </a:pPr>
            <a:r>
              <a:rPr lang="en-US" altLang="zh-CN" dirty="0"/>
              <a:t>“</a:t>
            </a:r>
            <a:r>
              <a:rPr lang="zh-CN" altLang="zh-CN" dirty="0"/>
              <a:t>尝试投递</a:t>
            </a:r>
            <a:r>
              <a:rPr lang="en-US" altLang="zh-CN" dirty="0"/>
              <a:t>”</a:t>
            </a:r>
            <a:endParaRPr lang="zh-CN" altLang="zh-CN" dirty="0"/>
          </a:p>
          <a:p>
            <a:pPr>
              <a:spcBef>
                <a:spcPts val="200"/>
              </a:spcBef>
            </a:pPr>
            <a:r>
              <a:rPr lang="en-US" altLang="zh-CN" dirty="0"/>
              <a:t>03.11 Poste Restante</a:t>
            </a:r>
            <a:endParaRPr lang="zh-CN" altLang="zh-CN" dirty="0"/>
          </a:p>
          <a:p>
            <a:pPr>
              <a:spcBef>
                <a:spcPts val="200"/>
              </a:spcBef>
            </a:pPr>
            <a:r>
              <a:rPr lang="zh-CN" altLang="zh-CN" dirty="0"/>
              <a:t>留局待取</a:t>
            </a:r>
            <a:endParaRPr lang="zh-CN" altLang="zh-CN" dirty="0"/>
          </a:p>
          <a:p>
            <a:pPr>
              <a:spcBef>
                <a:spcPts val="200"/>
              </a:spcBef>
            </a:pPr>
            <a:r>
              <a:rPr lang="en-US" altLang="zh-CN" dirty="0"/>
              <a:t>03.12 - Item delivered</a:t>
            </a:r>
            <a:endParaRPr lang="zh-CN" altLang="zh-CN" dirty="0"/>
          </a:p>
          <a:p>
            <a:pPr>
              <a:spcBef>
                <a:spcPts val="200"/>
              </a:spcBef>
            </a:pPr>
            <a:r>
              <a:rPr lang="en-US" altLang="zh-CN" dirty="0"/>
              <a:t> “</a:t>
            </a:r>
            <a:r>
              <a:rPr lang="zh-CN" altLang="zh-CN" dirty="0"/>
              <a:t>包裹已成功交付</a:t>
            </a:r>
            <a:r>
              <a:rPr lang="en-US" altLang="zh-CN" dirty="0"/>
              <a:t>”</a:t>
            </a:r>
            <a:endParaRPr lang="zh-CN" altLang="zh-CN" dirty="0"/>
          </a:p>
          <a:p>
            <a:pPr>
              <a:spcBef>
                <a:spcPts val="200"/>
              </a:spcBef>
            </a:pPr>
            <a:r>
              <a:rPr lang="en-US" altLang="zh-CN" dirty="0"/>
              <a:t>03.13 -unsuccessful delivery attempt </a:t>
            </a:r>
            <a:endParaRPr lang="zh-CN" altLang="zh-CN" dirty="0"/>
          </a:p>
          <a:p>
            <a:pPr>
              <a:spcBef>
                <a:spcPts val="200"/>
              </a:spcBef>
            </a:pPr>
            <a:r>
              <a:rPr lang="en-US" altLang="zh-CN" dirty="0"/>
              <a:t>“</a:t>
            </a:r>
            <a:r>
              <a:rPr lang="zh-CN" altLang="zh-CN" dirty="0"/>
              <a:t>未成功交付</a:t>
            </a:r>
            <a:r>
              <a:rPr lang="en-US" altLang="zh-CN" dirty="0"/>
              <a:t>”</a:t>
            </a:r>
            <a:endParaRPr lang="zh-CN" altLang="zh-CN" dirty="0"/>
          </a:p>
          <a:p>
            <a:pPr>
              <a:spcBef>
                <a:spcPts val="200"/>
              </a:spcBef>
            </a:pPr>
            <a:r>
              <a:rPr lang="en-US" altLang="zh-CN" dirty="0"/>
              <a:t>03.14 – Undeliverable Item damaged</a:t>
            </a:r>
            <a:endParaRPr lang="zh-CN" altLang="zh-CN" dirty="0"/>
          </a:p>
          <a:p>
            <a:pPr>
              <a:spcBef>
                <a:spcPts val="200"/>
              </a:spcBef>
            </a:pPr>
            <a:r>
              <a:rPr lang="en-US" altLang="zh-CN" dirty="0"/>
              <a:t>Undeliverable Item damaged“</a:t>
            </a:r>
            <a:r>
              <a:rPr lang="zh-CN" altLang="zh-CN" dirty="0"/>
              <a:t>包裹损坏，无法投递</a:t>
            </a:r>
            <a:r>
              <a:rPr lang="en-US" altLang="zh-CN" dirty="0"/>
              <a:t>”</a:t>
            </a:r>
            <a:endParaRPr lang="zh-CN" altLang="zh-CN" dirty="0"/>
          </a:p>
          <a:p>
            <a:pPr>
              <a:spcBef>
                <a:spcPts val="200"/>
              </a:spcBef>
            </a:pPr>
            <a:r>
              <a:rPr lang="en-US" altLang="zh-CN" dirty="0"/>
              <a:t>03.15 - Undeliverable. Item lost</a:t>
            </a:r>
            <a:endParaRPr lang="zh-CN" altLang="zh-CN" dirty="0"/>
          </a:p>
          <a:p>
            <a:pPr>
              <a:spcBef>
                <a:spcPts val="200"/>
              </a:spcBef>
            </a:pPr>
            <a:r>
              <a:rPr lang="en-US" altLang="zh-CN" dirty="0"/>
              <a:t>Undeliverable. Item lost“</a:t>
            </a:r>
            <a:r>
              <a:rPr lang="zh-CN" altLang="zh-CN" dirty="0"/>
              <a:t>包裹丢失，无法投递</a:t>
            </a:r>
            <a:r>
              <a:rPr lang="en-US" altLang="zh-CN" dirty="0"/>
              <a:t>”</a:t>
            </a:r>
            <a:endParaRPr lang="zh-CN" altLang="zh-CN" dirty="0"/>
          </a:p>
          <a:p>
            <a:pPr>
              <a:spcBef>
                <a:spcPts val="200"/>
              </a:spcBef>
            </a:pPr>
            <a:r>
              <a:rPr lang="en-US" altLang="zh-CN" dirty="0"/>
              <a:t>03.16 - Return to sender. Item unclaimed</a:t>
            </a:r>
            <a:endParaRPr lang="zh-CN" altLang="zh-CN" dirty="0"/>
          </a:p>
          <a:p>
            <a:pPr>
              <a:spcBef>
                <a:spcPts val="200"/>
              </a:spcBef>
            </a:pPr>
            <a:r>
              <a:rPr lang="en-US" altLang="zh-CN" dirty="0"/>
              <a:t>“</a:t>
            </a:r>
            <a:r>
              <a:rPr lang="zh-CN" altLang="zh-CN" dirty="0"/>
              <a:t>退回寄件人，包裹无人认领，保留时间超时</a:t>
            </a:r>
            <a:r>
              <a:rPr lang="en-US" altLang="zh-CN" dirty="0"/>
              <a:t>”</a:t>
            </a:r>
            <a:endParaRPr lang="zh-CN" altLang="zh-CN" dirty="0"/>
          </a:p>
          <a:p>
            <a:pPr>
              <a:spcBef>
                <a:spcPts val="200"/>
              </a:spcBef>
            </a:pPr>
            <a:r>
              <a:rPr lang="en-US" altLang="zh-CN" dirty="0"/>
              <a:t>03.17 - Return to sender. Refused by addressee.</a:t>
            </a:r>
            <a:endParaRPr lang="zh-CN" altLang="zh-CN" dirty="0"/>
          </a:p>
          <a:p>
            <a:pPr>
              <a:spcBef>
                <a:spcPts val="200"/>
              </a:spcBef>
            </a:pPr>
            <a:r>
              <a:rPr lang="en-US" altLang="zh-CN" dirty="0"/>
              <a:t> “</a:t>
            </a:r>
            <a:r>
              <a:rPr lang="zh-CN" altLang="zh-CN" dirty="0"/>
              <a:t>退回寄件人，收件人拒绝收件</a:t>
            </a:r>
            <a:r>
              <a:rPr lang="en-US" altLang="zh-CN" dirty="0"/>
              <a:t>”</a:t>
            </a:r>
            <a:endParaRPr lang="zh-CN" altLang="zh-CN" dirty="0"/>
          </a:p>
          <a:p>
            <a:pPr>
              <a:spcBef>
                <a:spcPts val="200"/>
              </a:spcBef>
            </a:pPr>
            <a:r>
              <a:rPr lang="en-US" altLang="zh-CN" dirty="0"/>
              <a:t>03.18 - Return to sender. Incorrect/insufficient address.</a:t>
            </a:r>
            <a:endParaRPr lang="zh-CN" altLang="zh-CN" dirty="0"/>
          </a:p>
          <a:p>
            <a:pPr>
              <a:spcBef>
                <a:spcPts val="200"/>
              </a:spcBef>
            </a:pPr>
            <a:r>
              <a:rPr lang="en-US" altLang="zh-CN" dirty="0"/>
              <a:t> “</a:t>
            </a:r>
            <a:r>
              <a:rPr lang="zh-CN" altLang="zh-CN" dirty="0"/>
              <a:t>退回寄件人，地址错误或不够详细</a:t>
            </a:r>
            <a:r>
              <a:rPr lang="en-US" altLang="zh-CN" dirty="0" smtClean="0"/>
              <a:t>”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任务</a:t>
            </a:r>
            <a:r>
              <a:rPr lang="en-US" altLang="zh-CN" b="1" dirty="0"/>
              <a:t>4</a:t>
            </a:r>
            <a:r>
              <a:rPr lang="zh-CN" altLang="zh-CN" b="1" dirty="0"/>
              <a:t>：跟踪跨境电商物流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三、解决物流问题</a:t>
            </a:r>
            <a:endParaRPr lang="zh-CN" altLang="zh-CN" b="1" dirty="0"/>
          </a:p>
          <a:p>
            <a:r>
              <a:rPr lang="zh-CN" altLang="zh-CN" b="1" dirty="0"/>
              <a:t>（一）国内段容易出现的问题以及解决方案</a:t>
            </a:r>
            <a:endParaRPr lang="zh-CN" altLang="zh-CN" dirty="0"/>
          </a:p>
          <a:p>
            <a:r>
              <a:rPr lang="en-US" altLang="zh-CN" b="1" dirty="0" smtClean="0"/>
              <a:t>1.</a:t>
            </a:r>
            <a:r>
              <a:rPr lang="zh-CN" altLang="zh-CN" b="1" dirty="0" smtClean="0"/>
              <a:t>转运</a:t>
            </a:r>
            <a:r>
              <a:rPr lang="zh-CN" altLang="zh-CN" b="1" dirty="0"/>
              <a:t>中货物破损或丢失</a:t>
            </a:r>
            <a:endParaRPr lang="zh-CN" altLang="en-US" dirty="0"/>
          </a:p>
          <a:p>
            <a:r>
              <a:rPr lang="en-US" altLang="zh-CN" b="1" dirty="0" smtClean="0"/>
              <a:t>2</a:t>
            </a:r>
            <a:r>
              <a:rPr lang="en-US" altLang="zh-CN" b="1" dirty="0"/>
              <a:t>.</a:t>
            </a:r>
            <a:r>
              <a:rPr lang="zh-CN" altLang="zh-CN" b="1" dirty="0"/>
              <a:t>海关没收</a:t>
            </a:r>
            <a:r>
              <a:rPr lang="zh-CN" altLang="zh-CN" b="1" dirty="0" smtClean="0"/>
              <a:t>查验</a:t>
            </a:r>
            <a:endParaRPr lang="en-US" altLang="zh-CN" b="1" dirty="0"/>
          </a:p>
          <a:p>
            <a:r>
              <a:rPr lang="en-US" altLang="zh-CN" b="1" dirty="0" smtClean="0"/>
              <a:t>3.</a:t>
            </a:r>
            <a:r>
              <a:rPr lang="en-US" altLang="zh-CN" b="1" dirty="0"/>
              <a:t> </a:t>
            </a:r>
            <a:r>
              <a:rPr lang="zh-CN" altLang="zh-CN" b="1" dirty="0" smtClean="0"/>
              <a:t>造成</a:t>
            </a:r>
            <a:r>
              <a:rPr lang="zh-CN" altLang="zh-CN" b="1" dirty="0"/>
              <a:t>的退货和</a:t>
            </a:r>
            <a:r>
              <a:rPr lang="zh-CN" altLang="zh-CN" b="1" dirty="0" smtClean="0"/>
              <a:t>换货</a:t>
            </a:r>
            <a:endParaRPr lang="en-US" altLang="zh-CN" b="1" dirty="0" smtClean="0"/>
          </a:p>
          <a:p>
            <a:r>
              <a:rPr lang="zh-CN" altLang="en-US" b="1" dirty="0" smtClean="0"/>
              <a:t>思考解决方案？</a:t>
            </a:r>
            <a:endParaRPr lang="zh-CN" altLang="zh-CN" dirty="0"/>
          </a:p>
          <a:p>
            <a:endParaRPr lang="zh-CN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任务</a:t>
            </a:r>
            <a:r>
              <a:rPr lang="en-US" altLang="zh-CN" b="1" dirty="0"/>
              <a:t>4</a:t>
            </a:r>
            <a:r>
              <a:rPr lang="zh-CN" altLang="zh-CN" b="1" dirty="0"/>
              <a:t>：跟踪跨境电商物流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三、解决物流问题</a:t>
            </a:r>
            <a:endParaRPr lang="zh-CN" altLang="zh-CN" b="1" dirty="0"/>
          </a:p>
          <a:p>
            <a:r>
              <a:rPr lang="zh-CN" altLang="zh-CN" b="1" dirty="0" smtClean="0"/>
              <a:t>（</a:t>
            </a:r>
            <a:r>
              <a:rPr lang="zh-CN" altLang="en-US" b="1" dirty="0" smtClean="0"/>
              <a:t>二</a:t>
            </a:r>
            <a:r>
              <a:rPr lang="zh-CN" altLang="zh-CN" b="1" dirty="0" smtClean="0"/>
              <a:t>）</a:t>
            </a:r>
            <a:r>
              <a:rPr lang="zh-CN" altLang="zh-CN" b="1" dirty="0"/>
              <a:t>国际段跨境物流出现的问题有和解决方式</a:t>
            </a:r>
            <a:endParaRPr lang="en-US" altLang="zh-CN" b="1" dirty="0" smtClean="0"/>
          </a:p>
          <a:p>
            <a:r>
              <a:rPr lang="en-US" altLang="zh-CN" b="1" dirty="0"/>
              <a:t>1.</a:t>
            </a:r>
            <a:r>
              <a:rPr lang="zh-CN" altLang="zh-CN" b="1" dirty="0"/>
              <a:t>未通过航空安检</a:t>
            </a:r>
            <a:endParaRPr lang="zh-CN" altLang="zh-CN" dirty="0"/>
          </a:p>
          <a:p>
            <a:r>
              <a:rPr lang="en-US" altLang="zh-CN" b="1" dirty="0"/>
              <a:t>2.</a:t>
            </a:r>
            <a:r>
              <a:rPr lang="zh-CN" altLang="zh-CN" b="1" dirty="0"/>
              <a:t>转运途中的风险</a:t>
            </a:r>
            <a:endParaRPr lang="zh-CN" altLang="zh-CN" dirty="0"/>
          </a:p>
          <a:p>
            <a:r>
              <a:rPr lang="en-US" altLang="zh-CN" b="1" dirty="0"/>
              <a:t>3.</a:t>
            </a:r>
            <a:r>
              <a:rPr lang="zh-CN" altLang="zh-CN" b="1" dirty="0"/>
              <a:t>清关问题</a:t>
            </a:r>
            <a:endParaRPr lang="zh-CN" altLang="zh-CN" dirty="0"/>
          </a:p>
          <a:p>
            <a:r>
              <a:rPr lang="zh-CN" altLang="en-US" b="1" dirty="0" smtClean="0"/>
              <a:t>思考解决方案？</a:t>
            </a:r>
            <a:endParaRPr lang="zh-CN" altLang="zh-CN" dirty="0"/>
          </a:p>
          <a:p>
            <a:endParaRPr lang="zh-CN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b="1" dirty="0"/>
              <a:t>【拓展阅读】中欧班列——“一带一路”的中坚</a:t>
            </a:r>
            <a:r>
              <a:rPr lang="zh-CN" altLang="zh-CN" b="1" dirty="0" smtClean="0"/>
              <a:t>力量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思考：了解中欧班列的有关资料，中国在一带一路沿线国家物流方面的重要作用</a:t>
            </a:r>
            <a:r>
              <a:rPr lang="zh-CN" altLang="en-US" dirty="0"/>
              <a:t>？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53008" y="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en-US" altLang="zh-CN" b="0" dirty="0" smtClean="0"/>
              <a:t>2.</a:t>
            </a:r>
            <a:r>
              <a:rPr lang="zh-CN" altLang="en-US" b="0" dirty="0" smtClean="0"/>
              <a:t>设置</a:t>
            </a:r>
            <a:r>
              <a:rPr lang="zh-CN" altLang="en-US" b="0" dirty="0"/>
              <a:t>运费模板</a:t>
            </a:r>
            <a:endParaRPr lang="zh-CN" altLang="en-US" b="0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4790" y="994084"/>
            <a:ext cx="8820471" cy="5301081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930415" y="1106697"/>
            <a:ext cx="792088" cy="50405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434471" y="818665"/>
            <a:ext cx="288032" cy="28803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143627" y="4131033"/>
            <a:ext cx="1074821" cy="288032"/>
            <a:chOff x="256819" y="4077072"/>
            <a:chExt cx="1074821" cy="288032"/>
          </a:xfrm>
        </p:grpSpPr>
        <p:sp>
          <p:nvSpPr>
            <p:cNvPr id="11" name="矩形 10"/>
            <p:cNvSpPr/>
            <p:nvPr/>
          </p:nvSpPr>
          <p:spPr>
            <a:xfrm>
              <a:off x="256819" y="4077072"/>
              <a:ext cx="792088" cy="288032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043608" y="4077072"/>
              <a:ext cx="288032" cy="288032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082544" y="3463390"/>
            <a:ext cx="1074821" cy="288032"/>
            <a:chOff x="256819" y="4077072"/>
            <a:chExt cx="1074821" cy="288032"/>
          </a:xfrm>
        </p:grpSpPr>
        <p:sp>
          <p:nvSpPr>
            <p:cNvPr id="15" name="矩形 14"/>
            <p:cNvSpPr/>
            <p:nvPr/>
          </p:nvSpPr>
          <p:spPr>
            <a:xfrm>
              <a:off x="256819" y="4077072"/>
              <a:ext cx="792088" cy="288032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1043608" y="4077072"/>
              <a:ext cx="288032" cy="288032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1131216" y="5427177"/>
            <a:ext cx="704045" cy="288032"/>
            <a:chOff x="627595" y="4077072"/>
            <a:chExt cx="704045" cy="288032"/>
          </a:xfrm>
        </p:grpSpPr>
        <p:sp>
          <p:nvSpPr>
            <p:cNvPr id="18" name="矩形 17"/>
            <p:cNvSpPr/>
            <p:nvPr/>
          </p:nvSpPr>
          <p:spPr>
            <a:xfrm>
              <a:off x="627595" y="4077072"/>
              <a:ext cx="421312" cy="288032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1043607" y="4077072"/>
              <a:ext cx="288033" cy="288032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1620" y="77615"/>
            <a:ext cx="8864169" cy="578685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731659" y="531503"/>
            <a:ext cx="3024336" cy="28803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51939" y="2833904"/>
            <a:ext cx="864096" cy="27427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60251" y="2696766"/>
            <a:ext cx="864096" cy="27427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NTQwNzlmMmM3YzAyMjc3YWY4Yzc3ODg5MDdkYTYyZjgifQ=="/>
</p:tagLst>
</file>

<file path=ppt/theme/theme1.xml><?xml version="1.0" encoding="utf-8"?>
<a:theme xmlns:a="http://schemas.openxmlformats.org/drawingml/2006/main" name="回顾">
  <a:themeElements>
    <a:clrScheme name="回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0</TotalTime>
  <Words>4229</Words>
  <Application>WPS 演示</Application>
  <PresentationFormat>宽屏</PresentationFormat>
  <Paragraphs>384</Paragraphs>
  <Slides>76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76</vt:i4>
      </vt:variant>
    </vt:vector>
  </HeadingPairs>
  <TitlesOfParts>
    <vt:vector size="86" baseType="lpstr">
      <vt:lpstr>Arial</vt:lpstr>
      <vt:lpstr>宋体</vt:lpstr>
      <vt:lpstr>Wingdings</vt:lpstr>
      <vt:lpstr>Calibri</vt:lpstr>
      <vt:lpstr>微软雅黑</vt:lpstr>
      <vt:lpstr>Calibri Light</vt:lpstr>
      <vt:lpstr>Arial Unicode MS</vt:lpstr>
      <vt:lpstr>等线</vt:lpstr>
      <vt:lpstr>Times New Roman</vt:lpstr>
      <vt:lpstr>回顾</vt:lpstr>
      <vt:lpstr>项目三： 跨境电子商务发货管理 </vt:lpstr>
      <vt:lpstr>【学习目标】</vt:lpstr>
      <vt:lpstr>【案例导入】 合理设计包装，有效节约运费</vt:lpstr>
      <vt:lpstr>任务1：设置运费模板</vt:lpstr>
      <vt:lpstr>通用航空部分包邮运费模板的设置</vt:lpstr>
      <vt:lpstr>1.运费模板分区运费计算 </vt:lpstr>
      <vt:lpstr>1.运费模板分区运费计算</vt:lpstr>
      <vt:lpstr>2.设置运费模板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承诺到货时间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实践环节</vt:lpstr>
      <vt:lpstr>任务1：设置运费模板</vt:lpstr>
      <vt:lpstr>任务1：设置运费模板</vt:lpstr>
      <vt:lpstr>任务1：设置运费模板</vt:lpstr>
      <vt:lpstr>任务1：设置运费模板</vt:lpstr>
      <vt:lpstr>任务2：包装跨境电商产品</vt:lpstr>
      <vt:lpstr>任务2：包装跨境电商产品</vt:lpstr>
      <vt:lpstr>任务2：包装跨境电商产品</vt:lpstr>
      <vt:lpstr>任务2：包装跨境电商产品</vt:lpstr>
      <vt:lpstr>任务2：包装跨境电商产品</vt:lpstr>
      <vt:lpstr>任务2：包装跨境电商产品</vt:lpstr>
      <vt:lpstr>任务2：包装跨境电商产品</vt:lpstr>
      <vt:lpstr>任务2：包装跨境电商产品</vt:lpstr>
      <vt:lpstr>任务2：包装跨境电商产品</vt:lpstr>
      <vt:lpstr>任务3：完成产品发货</vt:lpstr>
      <vt:lpstr>一、速卖通线上发货</vt:lpstr>
      <vt:lpstr>无忧物流</vt:lpstr>
      <vt:lpstr>无忧物流</vt:lpstr>
      <vt:lpstr>无忧物流</vt:lpstr>
      <vt:lpstr>无忧物流</vt:lpstr>
      <vt:lpstr>选择线上发货</vt:lpstr>
      <vt:lpstr>选择线上发货</vt:lpstr>
      <vt:lpstr>选择物流方案</vt:lpstr>
      <vt:lpstr>创建物流订单</vt:lpstr>
      <vt:lpstr>填写批量发货文档</vt:lpstr>
      <vt:lpstr>填写批量发货文档</vt:lpstr>
      <vt:lpstr>打印发货标签</vt:lpstr>
      <vt:lpstr>粘贴发货标签</vt:lpstr>
      <vt:lpstr>发货/填写发货通知</vt:lpstr>
      <vt:lpstr>填写发货通知</vt:lpstr>
      <vt:lpstr>批量填写运单号</vt:lpstr>
      <vt:lpstr>支付运费</vt:lpstr>
      <vt:lpstr>计算运费报表</vt:lpstr>
      <vt:lpstr>二、线下发货</vt:lpstr>
      <vt:lpstr>选择待发货订单</vt:lpstr>
      <vt:lpstr>填写发货通知</vt:lpstr>
      <vt:lpstr>填写发货通知</vt:lpstr>
      <vt:lpstr>填写发货通知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任务4：跟踪跨境电商物流</vt:lpstr>
      <vt:lpstr>PowerPoint 演示文稿</vt:lpstr>
      <vt:lpstr>任务4：跟踪跨境电商物流</vt:lpstr>
      <vt:lpstr>任务4：跟踪跨境电商物流</vt:lpstr>
      <vt:lpstr>任务4：跟踪跨境电商物流</vt:lpstr>
      <vt:lpstr>任务4：跟踪跨境电商物流</vt:lpstr>
      <vt:lpstr>任务4：跟踪跨境电商物流</vt:lpstr>
      <vt:lpstr>【拓展阅读】中欧班列——“一带一路”的中坚力量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项目三： 跨境电子商务发货管理 </dc:title>
  <dc:creator>wbh</dc:creator>
  <cp:lastModifiedBy>欢欢</cp:lastModifiedBy>
  <cp:revision>7</cp:revision>
  <dcterms:created xsi:type="dcterms:W3CDTF">2022-08-18T07:17:00Z</dcterms:created>
  <dcterms:modified xsi:type="dcterms:W3CDTF">2024-07-29T07:48:11Z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5B8BACE8C1FE4540874A3A937A90C8AD_12</vt:lpwstr>
  </property>
  <property fmtid="{D5CDD505-2E9C-101B-9397-08002B2CF9AE}" pid="3" name="KSOProductBuildVer">
    <vt:lpwstr>2052-12.1.0.16929</vt:lpwstr>
  </property>
</Properties>
</file>