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414778"/>
            <a:ext cx="7734300" cy="5757422"/>
          </a:xfrm>
        </p:spPr>
        <p:txBody>
          <a:bodyPr vert="eaVert" lIns="45720" tIns="0" rIns="45720" bIns="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0">
              <a:defRPr sz="3600"/>
            </a:lvl1pPr>
          </a:lstStyle>
          <a:p>
            <a:r>
              <a:rPr lang="zh-CN" altLang="en-US" dirty="0"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F32729-0E7A-41F9-AB3D-0E278303807A}" type="slidenum">
              <a:rPr lang="zh-CN" altLang="en-US" smtClean="0"/>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097279" y="1845734"/>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217920" y="1845735"/>
            <a:ext cx="4937760" cy="402336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09728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217920" y="2582334"/>
            <a:ext cx="4937760" cy="33782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800600" y="731520"/>
            <a:ext cx="6492240" cy="525780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BF32729-0E7A-41F9-AB3D-0E278303807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03C595BE-6222-4180-AC2B-73CDC63D130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F32729-0E7A-41F9-AB3D-0E278303807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3C595BE-6222-4180-AC2B-73CDC63D130A}" type="datetimeFigureOut">
              <a:rPr lang="zh-CN" altLang="en-US" smtClean="0"/>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BF32729-0E7A-41F9-AB3D-0E278303807A}"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项目七：跨境电子商务物流成本与定价</a:t>
            </a:r>
            <a:br>
              <a:rPr lang="zh-CN" altLang="zh-CN" b="1"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四、跨境电商平台产品的定价策略</a:t>
            </a:r>
            <a:endParaRPr lang="zh-CN" altLang="zh-CN" b="1" dirty="0"/>
          </a:p>
          <a:p>
            <a:r>
              <a:rPr lang="zh-CN" altLang="zh-CN" dirty="0" smtClean="0"/>
              <a:t>上</a:t>
            </a:r>
            <a:r>
              <a:rPr lang="zh-CN" altLang="zh-CN" dirty="0"/>
              <a:t>架价格（</a:t>
            </a:r>
            <a:r>
              <a:rPr lang="en-US" altLang="zh-CN" dirty="0"/>
              <a:t>List Price</a:t>
            </a:r>
            <a:r>
              <a:rPr lang="zh-CN" altLang="zh-CN" dirty="0"/>
              <a:t>，</a:t>
            </a:r>
            <a:r>
              <a:rPr lang="en-US" altLang="zh-CN" dirty="0"/>
              <a:t>LP</a:t>
            </a:r>
            <a:r>
              <a:rPr lang="zh-CN" altLang="zh-CN" dirty="0" smtClean="0"/>
              <a:t>），</a:t>
            </a:r>
            <a:r>
              <a:rPr lang="zh-CN" altLang="zh-CN" dirty="0"/>
              <a:t>即是我们产品在上传的时候所填的价格。</a:t>
            </a:r>
            <a:endParaRPr lang="zh-CN" altLang="zh-CN" dirty="0"/>
          </a:p>
          <a:p>
            <a:r>
              <a:rPr lang="zh-CN" altLang="zh-CN" dirty="0"/>
              <a:t>销售价格</a:t>
            </a:r>
            <a:r>
              <a:rPr lang="en-US" altLang="zh-CN" dirty="0"/>
              <a:t>/</a:t>
            </a:r>
            <a:r>
              <a:rPr lang="zh-CN" altLang="zh-CN" dirty="0"/>
              <a:t>折后价（</a:t>
            </a:r>
            <a:r>
              <a:rPr lang="en-US" altLang="zh-CN" dirty="0"/>
              <a:t>Discount Price</a:t>
            </a:r>
            <a:r>
              <a:rPr lang="zh-CN" altLang="zh-CN" dirty="0"/>
              <a:t>，</a:t>
            </a:r>
            <a:r>
              <a:rPr lang="en-US" altLang="zh-CN" dirty="0"/>
              <a:t>DP</a:t>
            </a:r>
            <a:r>
              <a:rPr lang="zh-CN" altLang="zh-CN" dirty="0"/>
              <a:t>）</a:t>
            </a:r>
            <a:r>
              <a:rPr lang="en-US" altLang="zh-CN" dirty="0"/>
              <a:t>:</a:t>
            </a:r>
            <a:r>
              <a:rPr lang="zh-CN" altLang="zh-CN" dirty="0"/>
              <a:t>即产品在店铺折扣下显示的价。</a:t>
            </a:r>
            <a:endParaRPr lang="zh-CN" altLang="zh-CN" dirty="0"/>
          </a:p>
          <a:p>
            <a:r>
              <a:rPr lang="zh-CN" altLang="zh-CN" dirty="0"/>
              <a:t>成交价格（</a:t>
            </a:r>
            <a:r>
              <a:rPr lang="en-US" altLang="zh-CN" dirty="0"/>
              <a:t>Order Price</a:t>
            </a:r>
            <a:r>
              <a:rPr lang="zh-CN" altLang="zh-CN" dirty="0"/>
              <a:t>，</a:t>
            </a:r>
            <a:r>
              <a:rPr lang="en-US" altLang="zh-CN" dirty="0"/>
              <a:t>OP</a:t>
            </a:r>
            <a:r>
              <a:rPr lang="zh-CN" altLang="zh-CN" dirty="0"/>
              <a:t>）</a:t>
            </a:r>
            <a:r>
              <a:rPr lang="en-US" altLang="zh-CN" dirty="0"/>
              <a:t>:</a:t>
            </a:r>
            <a:r>
              <a:rPr lang="zh-CN" altLang="zh-CN" dirty="0"/>
              <a:t>用户在最终下单后所支付的单位价格。</a:t>
            </a:r>
            <a:endParaRPr lang="zh-CN" altLang="zh-CN" dirty="0"/>
          </a:p>
          <a:p>
            <a:r>
              <a:rPr lang="zh-CN" altLang="zh-CN" dirty="0" smtClean="0"/>
              <a:t>这</a:t>
            </a:r>
            <a:r>
              <a:rPr lang="zh-CN" altLang="zh-CN" dirty="0"/>
              <a:t>几个价格直接的联系是这样的</a:t>
            </a:r>
            <a:r>
              <a:rPr lang="en-US" altLang="zh-CN" dirty="0"/>
              <a:t>:</a:t>
            </a:r>
            <a:endParaRPr lang="zh-CN" altLang="zh-CN" dirty="0"/>
          </a:p>
          <a:p>
            <a:r>
              <a:rPr lang="zh-CN" altLang="zh-CN" dirty="0"/>
              <a:t>销售价格</a:t>
            </a:r>
            <a:r>
              <a:rPr lang="en-US" altLang="zh-CN" dirty="0"/>
              <a:t>=</a:t>
            </a:r>
            <a:r>
              <a:rPr lang="zh-CN" altLang="zh-CN" dirty="0"/>
              <a:t>上架价格×折扣</a:t>
            </a:r>
            <a:endParaRPr lang="zh-CN" altLang="zh-CN" dirty="0"/>
          </a:p>
          <a:p>
            <a:r>
              <a:rPr lang="zh-CN" altLang="zh-CN" dirty="0"/>
              <a:t>成交价格</a:t>
            </a:r>
            <a:r>
              <a:rPr lang="en-US" altLang="zh-CN" dirty="0"/>
              <a:t>=</a:t>
            </a:r>
            <a:r>
              <a:rPr lang="zh-CN" altLang="zh-CN" dirty="0"/>
              <a:t>销售价格</a:t>
            </a:r>
            <a:r>
              <a:rPr lang="en-US" altLang="zh-CN" dirty="0"/>
              <a:t>-</a:t>
            </a:r>
            <a:r>
              <a:rPr lang="zh-CN" altLang="zh-CN" dirty="0"/>
              <a:t>营销优惠（满立减、 优惠券、卖家手动优惠）</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1.</a:t>
            </a:r>
            <a:r>
              <a:rPr lang="en-US" altLang="zh-CN" dirty="0"/>
              <a:t> </a:t>
            </a:r>
            <a:r>
              <a:rPr lang="zh-CN" altLang="zh-CN" dirty="0" smtClean="0"/>
              <a:t>狂人</a:t>
            </a:r>
            <a:r>
              <a:rPr lang="zh-CN" altLang="zh-CN" dirty="0"/>
              <a:t>策略</a:t>
            </a:r>
            <a:endParaRPr lang="zh-CN" altLang="zh-CN" dirty="0"/>
          </a:p>
          <a:p>
            <a:r>
              <a:rPr lang="zh-CN" altLang="zh-CN" dirty="0"/>
              <a:t>研究同行业卖家、同质产品的销售价格，确定行业最低价，以最低价减（</a:t>
            </a:r>
            <a:r>
              <a:rPr lang="en-US" altLang="zh-CN" dirty="0"/>
              <a:t>5%~ 15%</a:t>
            </a:r>
            <a:r>
              <a:rPr lang="zh-CN" altLang="zh-CN" dirty="0"/>
              <a:t>）为产品销售价格。用销售价格倒推上架价格，不计得失确定成交价</a:t>
            </a:r>
            <a:endParaRPr lang="zh-CN" altLang="zh-CN" dirty="0"/>
          </a:p>
          <a:p>
            <a:r>
              <a:rPr lang="zh-CN" altLang="zh-CN" dirty="0"/>
              <a:t>那么，上架价格又可以两种思路来做</a:t>
            </a:r>
            <a:r>
              <a:rPr lang="en-US" altLang="zh-CN" dirty="0"/>
              <a:t>:</a:t>
            </a:r>
            <a:endParaRPr lang="zh-CN" altLang="zh-CN" dirty="0"/>
          </a:p>
          <a:p>
            <a:r>
              <a:rPr lang="en-US" altLang="zh-CN" dirty="0"/>
              <a:t>A.</a:t>
            </a:r>
            <a:r>
              <a:rPr lang="zh-CN" altLang="zh-CN" dirty="0"/>
              <a:t>上架价格</a:t>
            </a:r>
            <a:r>
              <a:rPr lang="en-US" altLang="zh-CN" dirty="0"/>
              <a:t>=</a:t>
            </a:r>
            <a:r>
              <a:rPr lang="zh-CN" altLang="zh-CN" dirty="0"/>
              <a:t>销售价格</a:t>
            </a:r>
            <a:r>
              <a:rPr lang="en-US" altLang="zh-CN" dirty="0"/>
              <a:t>/</a:t>
            </a:r>
            <a:r>
              <a:rPr lang="zh-CN" altLang="zh-CN" dirty="0"/>
              <a:t>（</a:t>
            </a:r>
            <a:r>
              <a:rPr lang="en-US" altLang="zh-CN" dirty="0"/>
              <a:t>1-15%</a:t>
            </a:r>
            <a:r>
              <a:rPr lang="zh-CN" altLang="zh-CN" dirty="0"/>
              <a:t>）；</a:t>
            </a:r>
            <a:endParaRPr lang="zh-CN" altLang="zh-CN" dirty="0"/>
          </a:p>
          <a:p>
            <a:r>
              <a:rPr lang="en-US" altLang="zh-CN" dirty="0"/>
              <a:t>B.</a:t>
            </a:r>
            <a:r>
              <a:rPr lang="zh-CN" altLang="zh-CN" dirty="0"/>
              <a:t>上架价格</a:t>
            </a:r>
            <a:r>
              <a:rPr lang="en-US" altLang="zh-CN" dirty="0"/>
              <a:t>=</a:t>
            </a:r>
            <a:r>
              <a:rPr lang="zh-CN" altLang="zh-CN" dirty="0"/>
              <a:t>销售价格</a:t>
            </a:r>
            <a:r>
              <a:rPr lang="en-US" altLang="zh-CN" dirty="0"/>
              <a:t>/</a:t>
            </a:r>
            <a:r>
              <a:rPr lang="zh-CN" altLang="zh-CN" dirty="0"/>
              <a:t>（</a:t>
            </a:r>
            <a:r>
              <a:rPr lang="en-US" altLang="zh-CN" dirty="0"/>
              <a:t>1-30%</a:t>
            </a:r>
            <a:r>
              <a:rPr lang="zh-CN" altLang="zh-CN" dirty="0"/>
              <a:t>）</a:t>
            </a:r>
            <a:r>
              <a:rPr lang="zh-CN" altLang="zh-CN" dirty="0" smtClean="0"/>
              <a:t>。</a:t>
            </a:r>
            <a:endParaRPr lang="en-US" altLang="zh-CN" dirty="0" smtClean="0"/>
          </a:p>
          <a:p>
            <a:r>
              <a:rPr lang="en-US" altLang="zh-CN" dirty="0"/>
              <a:t>2.</a:t>
            </a:r>
            <a:r>
              <a:rPr lang="zh-CN" altLang="zh-CN" dirty="0"/>
              <a:t>稳重策略</a:t>
            </a:r>
            <a:endParaRPr lang="zh-CN" altLang="zh-CN" dirty="0"/>
          </a:p>
          <a:p>
            <a:r>
              <a:rPr lang="zh-CN" altLang="zh-CN" dirty="0"/>
              <a:t>比较稳妥的方式是通过计算产品的成本价，根据成本价＋利润来确定产品的销售价格。</a:t>
            </a:r>
            <a:endParaRPr lang="zh-CN" altLang="zh-CN" dirty="0"/>
          </a:p>
          <a:p>
            <a:r>
              <a:rPr lang="zh-CN" altLang="zh-CN" dirty="0"/>
              <a:t>产品的销售价格确定后，根据店铺营销的安排，确定上架价格。</a:t>
            </a:r>
            <a:endParaRPr lang="zh-CN" altLang="zh-CN" dirty="0"/>
          </a:p>
          <a:p>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en-US" altLang="zh-CN" dirty="0" smtClean="0"/>
              <a:t>2.</a:t>
            </a:r>
            <a:r>
              <a:rPr lang="zh-CN" altLang="en-US" dirty="0" smtClean="0"/>
              <a:t>稳重策略思路</a:t>
            </a:r>
            <a:endParaRPr lang="en-US" altLang="zh-CN" dirty="0" smtClean="0"/>
          </a:p>
          <a:p>
            <a:r>
              <a:rPr lang="zh-CN" altLang="zh-CN" dirty="0" smtClean="0"/>
              <a:t>例如</a:t>
            </a:r>
            <a:r>
              <a:rPr lang="zh-CN" altLang="zh-CN" dirty="0"/>
              <a:t>，产品成本是</a:t>
            </a:r>
            <a:r>
              <a:rPr lang="en-US" altLang="zh-CN" dirty="0"/>
              <a:t>3</a:t>
            </a:r>
            <a:r>
              <a:rPr lang="zh-CN" altLang="zh-CN" dirty="0"/>
              <a:t>美元，按照速卖通目前的平均毛利润率（</a:t>
            </a:r>
            <a:r>
              <a:rPr lang="en-US" altLang="zh-CN" dirty="0"/>
              <a:t>15%</a:t>
            </a:r>
            <a:r>
              <a:rPr lang="zh-CN" altLang="zh-CN" dirty="0"/>
              <a:t>），还有固定成交速卖通佣金费率</a:t>
            </a:r>
            <a:r>
              <a:rPr lang="en-US" altLang="zh-CN" dirty="0"/>
              <a:t>5%</a:t>
            </a:r>
            <a:r>
              <a:rPr lang="zh-CN" altLang="zh-CN" dirty="0"/>
              <a:t>，及部分订单产生的联盟费用</a:t>
            </a:r>
            <a:r>
              <a:rPr lang="en-US" altLang="zh-CN" dirty="0"/>
              <a:t>3%~5%</a:t>
            </a:r>
            <a:r>
              <a:rPr lang="zh-CN" altLang="zh-CN" dirty="0"/>
              <a:t>。我们可以推导</a:t>
            </a:r>
            <a:r>
              <a:rPr lang="en-US" altLang="zh-CN" dirty="0"/>
              <a:t>:</a:t>
            </a:r>
            <a:endParaRPr lang="zh-CN" altLang="zh-CN" dirty="0"/>
          </a:p>
          <a:p>
            <a:r>
              <a:rPr lang="zh-CN" altLang="zh-CN" dirty="0"/>
              <a:t>销售价格</a:t>
            </a:r>
            <a:r>
              <a:rPr lang="en-US" altLang="zh-CN" dirty="0"/>
              <a:t>=3</a:t>
            </a:r>
            <a:r>
              <a:rPr lang="zh-CN" altLang="zh-CN" dirty="0"/>
              <a:t>美元÷（</a:t>
            </a:r>
            <a:r>
              <a:rPr lang="en-US" altLang="zh-CN" dirty="0"/>
              <a:t>1-0.05-0.05</a:t>
            </a:r>
            <a:r>
              <a:rPr lang="zh-CN" altLang="zh-CN" dirty="0"/>
              <a:t>）÷（</a:t>
            </a:r>
            <a:r>
              <a:rPr lang="en-US" altLang="zh-CN" dirty="0"/>
              <a:t>1-0.15</a:t>
            </a:r>
            <a:r>
              <a:rPr lang="zh-CN" altLang="zh-CN" dirty="0"/>
              <a:t>）</a:t>
            </a:r>
            <a:r>
              <a:rPr lang="en-US" altLang="zh-CN" dirty="0"/>
              <a:t>=3.92</a:t>
            </a:r>
            <a:r>
              <a:rPr lang="zh-CN" altLang="zh-CN" dirty="0"/>
              <a:t>美元</a:t>
            </a:r>
            <a:endParaRPr lang="zh-CN" altLang="zh-CN" dirty="0"/>
          </a:p>
          <a:p>
            <a:r>
              <a:rPr lang="zh-CN" altLang="zh-CN" dirty="0"/>
              <a:t>再保守点，销售价格</a:t>
            </a:r>
            <a:r>
              <a:rPr lang="en-US" altLang="zh-CN" dirty="0"/>
              <a:t>=3</a:t>
            </a:r>
            <a:r>
              <a:rPr lang="zh-CN" altLang="zh-CN" dirty="0"/>
              <a:t>美元÷（</a:t>
            </a:r>
            <a:r>
              <a:rPr lang="en-US" altLang="zh-CN" dirty="0"/>
              <a:t>1-0.05-0.05-0.15</a:t>
            </a:r>
            <a:r>
              <a:rPr lang="zh-CN" altLang="zh-CN" dirty="0"/>
              <a:t>）元</a:t>
            </a:r>
            <a:r>
              <a:rPr lang="en-US" altLang="zh-CN" dirty="0"/>
              <a:t>=4</a:t>
            </a:r>
            <a:r>
              <a:rPr lang="zh-CN" altLang="zh-CN" dirty="0"/>
              <a:t>美元</a:t>
            </a:r>
            <a:endParaRPr lang="zh-CN" altLang="zh-CN" dirty="0"/>
          </a:p>
          <a:p>
            <a:r>
              <a:rPr lang="zh-CN" altLang="zh-CN" dirty="0"/>
              <a:t>那么，其中</a:t>
            </a:r>
            <a:r>
              <a:rPr lang="en-US" altLang="zh-CN" dirty="0"/>
              <a:t>5%</a:t>
            </a:r>
            <a:r>
              <a:rPr lang="zh-CN" altLang="zh-CN" dirty="0"/>
              <a:t>的联盟佣金并不是所有订单都会产生，但考虑到部分满立减、店铺优惠券直通车等营销投入，以</a:t>
            </a:r>
            <a:r>
              <a:rPr lang="en-US" altLang="zh-CN" dirty="0"/>
              <a:t>5%</a:t>
            </a:r>
            <a:r>
              <a:rPr lang="zh-CN" altLang="zh-CN" dirty="0"/>
              <a:t>作为营销费用，基本没有差错。</a:t>
            </a:r>
            <a:endParaRPr lang="zh-CN" altLang="zh-CN" dirty="0"/>
          </a:p>
          <a:p>
            <a:r>
              <a:rPr lang="zh-CN" altLang="zh-CN" dirty="0"/>
              <a:t>当然，这其中还可以加入丢包及纠纷损失的投入，按照邮政小包</a:t>
            </a:r>
            <a:r>
              <a:rPr lang="en-US" altLang="zh-CN" dirty="0"/>
              <a:t>1%</a:t>
            </a:r>
            <a:r>
              <a:rPr lang="zh-CN" altLang="zh-CN" dirty="0"/>
              <a:t>的丢包率来算，又可以得到</a:t>
            </a:r>
            <a:r>
              <a:rPr lang="en-US" altLang="zh-CN" dirty="0"/>
              <a:t>:</a:t>
            </a:r>
            <a:endParaRPr lang="zh-CN" altLang="zh-CN" dirty="0"/>
          </a:p>
          <a:p>
            <a:r>
              <a:rPr lang="zh-CN" altLang="zh-CN" dirty="0"/>
              <a:t>销售价格</a:t>
            </a:r>
            <a:r>
              <a:rPr lang="en-US" altLang="zh-CN" dirty="0"/>
              <a:t>=3</a:t>
            </a:r>
            <a:r>
              <a:rPr lang="zh-CN" altLang="zh-CN" dirty="0"/>
              <a:t>美元÷（</a:t>
            </a:r>
            <a:r>
              <a:rPr lang="en-US" altLang="zh-CN" dirty="0"/>
              <a:t>1-0.05-0.05-0.01</a:t>
            </a:r>
            <a:r>
              <a:rPr lang="zh-CN" altLang="zh-CN" dirty="0"/>
              <a:t>）÷（</a:t>
            </a:r>
            <a:r>
              <a:rPr lang="en-US" altLang="zh-CN" dirty="0"/>
              <a:t>1-0.15</a:t>
            </a:r>
            <a:r>
              <a:rPr lang="zh-CN" altLang="zh-CN" dirty="0"/>
              <a:t>）</a:t>
            </a:r>
            <a:r>
              <a:rPr lang="en-US" altLang="zh-CN" dirty="0"/>
              <a:t>=3.96</a:t>
            </a:r>
            <a:r>
              <a:rPr lang="zh-CN" altLang="zh-CN" dirty="0"/>
              <a:t>美元</a:t>
            </a:r>
            <a:endParaRPr lang="zh-CN" altLang="zh-CN" dirty="0"/>
          </a:p>
          <a:p>
            <a:r>
              <a:rPr lang="zh-CN" altLang="zh-CN" dirty="0"/>
              <a:t>再保守点，销售价格</a:t>
            </a:r>
            <a:r>
              <a:rPr lang="en-US" altLang="zh-CN" dirty="0"/>
              <a:t>=3</a:t>
            </a:r>
            <a:r>
              <a:rPr lang="zh-CN" altLang="zh-CN" dirty="0"/>
              <a:t>美元÷（</a:t>
            </a:r>
            <a:r>
              <a:rPr lang="en-US" altLang="zh-CN" dirty="0"/>
              <a:t>1-0.05-0.05-0. 15-0.01</a:t>
            </a:r>
            <a:r>
              <a:rPr lang="zh-CN" altLang="zh-CN" dirty="0"/>
              <a:t>）</a:t>
            </a:r>
            <a:r>
              <a:rPr lang="en-US" altLang="zh-CN" dirty="0"/>
              <a:t>=4.05</a:t>
            </a:r>
            <a:r>
              <a:rPr lang="zh-CN" altLang="zh-CN" dirty="0"/>
              <a:t>美元</a:t>
            </a:r>
            <a:endParaRPr lang="zh-CN" altLang="zh-CN" dirty="0"/>
          </a:p>
          <a:p>
            <a:r>
              <a:rPr lang="zh-CN" altLang="zh-CN" dirty="0"/>
              <a:t>得到销售价格后，我们需要号虑该产品是通过活动或者作为一般款来销售。假如作为活动款，那么，按照平台通常活动折扣要求</a:t>
            </a:r>
            <a:r>
              <a:rPr lang="en-US" altLang="zh-CN" dirty="0"/>
              <a:t>40%</a:t>
            </a:r>
            <a:r>
              <a:rPr lang="zh-CN" altLang="zh-CN" dirty="0"/>
              <a:t>来计算</a:t>
            </a:r>
            <a:r>
              <a:rPr lang="en-US" altLang="zh-CN" dirty="0"/>
              <a:t>:</a:t>
            </a:r>
            <a:endParaRPr lang="zh-CN" altLang="zh-CN" dirty="0"/>
          </a:p>
          <a:p>
            <a:r>
              <a:rPr lang="zh-CN" altLang="zh-CN" dirty="0"/>
              <a:t>上架价格</a:t>
            </a:r>
            <a:r>
              <a:rPr lang="en-US" altLang="zh-CN" dirty="0"/>
              <a:t>=</a:t>
            </a:r>
            <a:r>
              <a:rPr lang="zh-CN" altLang="zh-CN" dirty="0"/>
              <a:t>销售价格÷（</a:t>
            </a:r>
            <a:r>
              <a:rPr lang="en-US" altLang="zh-CN" dirty="0"/>
              <a:t>1-0.4</a:t>
            </a:r>
            <a:r>
              <a:rPr lang="zh-CN" altLang="zh-CN" dirty="0"/>
              <a:t>），平时打</a:t>
            </a:r>
            <a:r>
              <a:rPr lang="en-US" altLang="zh-CN" dirty="0"/>
              <a:t>40%</a:t>
            </a:r>
            <a:r>
              <a:rPr lang="zh-CN" altLang="zh-CN" dirty="0"/>
              <a:t>折扣，活动最高可以到</a:t>
            </a:r>
            <a:r>
              <a:rPr lang="en-US" altLang="zh-CN" dirty="0"/>
              <a:t>50%</a:t>
            </a:r>
            <a:r>
              <a:rPr lang="zh-CN" altLang="zh-CN" dirty="0"/>
              <a:t>。</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3.</a:t>
            </a:r>
            <a:r>
              <a:rPr lang="zh-CN" altLang="zh-CN" dirty="0"/>
              <a:t>作为一般款销售</a:t>
            </a:r>
            <a:endParaRPr lang="zh-CN" altLang="zh-CN" dirty="0"/>
          </a:p>
          <a:p>
            <a:r>
              <a:rPr lang="zh-CN" altLang="zh-CN" dirty="0"/>
              <a:t>上架价格</a:t>
            </a:r>
            <a:r>
              <a:rPr lang="en-US" altLang="zh-CN" dirty="0"/>
              <a:t>=</a:t>
            </a:r>
            <a:r>
              <a:rPr lang="zh-CN" altLang="zh-CN" dirty="0"/>
              <a:t>销售价格÷（</a:t>
            </a:r>
            <a:r>
              <a:rPr lang="en-US" altLang="zh-CN" dirty="0"/>
              <a:t>1-0.3</a:t>
            </a:r>
            <a:r>
              <a:rPr lang="zh-CN" altLang="zh-CN" dirty="0"/>
              <a:t>），平时打</a:t>
            </a:r>
            <a:r>
              <a:rPr lang="en-US" altLang="zh-CN" dirty="0"/>
              <a:t>30%</a:t>
            </a:r>
            <a:r>
              <a:rPr lang="zh-CN" altLang="zh-CN" dirty="0"/>
              <a:t>折扣。</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3: </a:t>
            </a:r>
            <a:r>
              <a:rPr lang="zh-CN" altLang="zh-CN" b="1" dirty="0"/>
              <a:t>管理与控制跨境电商物流</a:t>
            </a:r>
            <a:r>
              <a:rPr lang="zh-CN" altLang="zh-CN" b="1" dirty="0" smtClean="0"/>
              <a:t>成本</a:t>
            </a:r>
            <a:endParaRPr lang="zh-CN" altLang="en-US" dirty="0"/>
          </a:p>
        </p:txBody>
      </p:sp>
      <p:sp>
        <p:nvSpPr>
          <p:cNvPr id="3" name="内容占位符 2"/>
          <p:cNvSpPr>
            <a:spLocks noGrp="1"/>
          </p:cNvSpPr>
          <p:nvPr>
            <p:ph idx="1"/>
          </p:nvPr>
        </p:nvSpPr>
        <p:spPr/>
        <p:txBody>
          <a:bodyPr>
            <a:normAutofit/>
          </a:bodyPr>
          <a:lstStyle/>
          <a:p>
            <a:r>
              <a:rPr lang="zh-CN" altLang="zh-CN" b="1" dirty="0"/>
              <a:t>一、跨境电商物流成本管理的含义</a:t>
            </a:r>
            <a:endParaRPr lang="zh-CN" altLang="zh-CN" b="1" dirty="0"/>
          </a:p>
          <a:p>
            <a:r>
              <a:rPr lang="zh-CN" altLang="zh-CN" dirty="0" smtClean="0"/>
              <a:t>跨</a:t>
            </a:r>
            <a:r>
              <a:rPr lang="zh-CN" altLang="zh-CN" dirty="0"/>
              <a:t>境电商物流成本管理是对跨境电商物流费用进行的计划、协调和控制。跨境电商物流的成本管理主要包括</a:t>
            </a:r>
            <a:r>
              <a:rPr lang="en-US" altLang="zh-CN" dirty="0"/>
              <a:t>:</a:t>
            </a:r>
            <a:r>
              <a:rPr lang="zh-CN" altLang="zh-CN" dirty="0"/>
              <a:t>整合最优的物流方案来提升产品竞争力，以及通过建立供应链管理来管控每个环节的成本，从而达到物流成本最优。物流成本的最优不仅仅是可以提升利润空间，也能很大程度地提高我们的销售额。</a:t>
            </a:r>
            <a:endParaRPr lang="zh-CN" altLang="zh-CN" dirty="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二、跨境电商目前物流</a:t>
            </a:r>
            <a:r>
              <a:rPr lang="zh-CN" altLang="zh-CN" b="1" dirty="0" smtClean="0"/>
              <a:t>成本控制</a:t>
            </a:r>
            <a:r>
              <a:rPr lang="zh-CN" altLang="en-US" b="1" dirty="0" smtClean="0"/>
              <a:t>步骤</a:t>
            </a:r>
            <a:endParaRPr lang="en-US" altLang="zh-CN" b="1" dirty="0" smtClean="0"/>
          </a:p>
          <a:p>
            <a:r>
              <a:rPr lang="en-US" altLang="zh-CN" dirty="0" smtClean="0"/>
              <a:t>1</a:t>
            </a:r>
            <a:r>
              <a:rPr lang="en-US" altLang="zh-CN" dirty="0"/>
              <a:t>.</a:t>
            </a:r>
            <a:r>
              <a:rPr lang="zh-CN" altLang="zh-CN" dirty="0"/>
              <a:t>首先了解服务的对象</a:t>
            </a:r>
            <a:r>
              <a:rPr lang="zh-CN" altLang="zh-CN" dirty="0" smtClean="0"/>
              <a:t>。</a:t>
            </a:r>
            <a:endParaRPr lang="en-US" altLang="zh-CN" dirty="0" smtClean="0"/>
          </a:p>
          <a:p>
            <a:r>
              <a:rPr lang="en-US" altLang="zh-CN" dirty="0"/>
              <a:t>2.</a:t>
            </a:r>
            <a:r>
              <a:rPr lang="zh-CN" altLang="zh-CN" dirty="0"/>
              <a:t>要了解物流成本的组成</a:t>
            </a:r>
            <a:r>
              <a:rPr lang="zh-CN" altLang="zh-CN" dirty="0" smtClean="0"/>
              <a:t>。</a:t>
            </a:r>
            <a:endParaRPr lang="en-US" altLang="zh-CN" dirty="0" smtClean="0"/>
          </a:p>
          <a:p>
            <a:r>
              <a:rPr lang="en-US" altLang="zh-CN" dirty="0"/>
              <a:t>3.</a:t>
            </a:r>
            <a:r>
              <a:rPr lang="zh-CN" altLang="zh-CN" dirty="0"/>
              <a:t>了解业务的分布区域以及当前的服务、成本等</a:t>
            </a:r>
            <a:r>
              <a:rPr lang="zh-CN" altLang="zh-CN" dirty="0" smtClean="0"/>
              <a:t>。</a:t>
            </a:r>
            <a:endParaRPr lang="en-US" altLang="zh-CN" dirty="0" smtClean="0"/>
          </a:p>
          <a:p>
            <a:r>
              <a:rPr lang="en-US" altLang="zh-CN" dirty="0"/>
              <a:t>4.</a:t>
            </a:r>
            <a:r>
              <a:rPr lang="zh-CN" altLang="zh-CN" dirty="0"/>
              <a:t>考虑按照现在的客户布局，安排最佳的货物流向，分析不同组合的成本与服务情况，确定仓库布局，确定仓库的服务客户，确定商品的流向，确定经济的库存分布，确定最佳的运输方式，确定最佳承运商。</a:t>
            </a:r>
            <a:endParaRPr lang="zh-CN" altLang="zh-CN" dirty="0"/>
          </a:p>
          <a:p>
            <a:r>
              <a:rPr lang="en-US" altLang="zh-CN" dirty="0"/>
              <a:t>5.</a:t>
            </a:r>
            <a:r>
              <a:rPr lang="zh-CN" altLang="zh-CN" dirty="0"/>
              <a:t>将第四步细化成企业的业务流程与操作规范，同时制订各类监控、分析报表</a:t>
            </a:r>
            <a:r>
              <a:rPr lang="zh-CN" altLang="zh-CN" dirty="0" smtClean="0"/>
              <a:t>。</a:t>
            </a:r>
            <a:r>
              <a:rPr lang="zh-CN" altLang="zh-CN" dirty="0"/>
              <a:t>不断分析客户的需求，安排最佳的库存分布；不断分析成本的变化；不断考核各类承运商的服务水平、成本；做好各类费用的审核。</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smtClean="0"/>
              <a:t>任务</a:t>
            </a:r>
            <a:r>
              <a:rPr lang="en-US" altLang="zh-CN" b="1" dirty="0" smtClean="0"/>
              <a:t>3: </a:t>
            </a:r>
            <a:r>
              <a:rPr lang="zh-CN" altLang="zh-CN" b="1" dirty="0" smtClean="0"/>
              <a:t>管理与控制跨境电商物流成本</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t>三、</a:t>
            </a:r>
            <a:r>
              <a:rPr lang="zh-CN" altLang="zh-CN" b="1" dirty="0" smtClean="0"/>
              <a:t>跨</a:t>
            </a:r>
            <a:r>
              <a:rPr lang="zh-CN" altLang="zh-CN" b="1" dirty="0"/>
              <a:t>境电</a:t>
            </a:r>
            <a:r>
              <a:rPr lang="zh-CN" altLang="zh-CN" b="1" dirty="0" smtClean="0"/>
              <a:t>商</a:t>
            </a:r>
            <a:r>
              <a:rPr lang="zh-CN" altLang="zh-CN" b="1" dirty="0"/>
              <a:t>物流成本控制的措施</a:t>
            </a:r>
            <a:endParaRPr lang="zh-CN" altLang="zh-CN" b="1" dirty="0"/>
          </a:p>
          <a:p>
            <a:r>
              <a:rPr lang="en-US" altLang="zh-CN" dirty="0" smtClean="0"/>
              <a:t>1</a:t>
            </a:r>
            <a:r>
              <a:rPr lang="en-US" altLang="zh-CN" dirty="0"/>
              <a:t>.</a:t>
            </a:r>
            <a:r>
              <a:rPr lang="zh-CN" altLang="zh-CN" dirty="0"/>
              <a:t>建立供应商优化</a:t>
            </a:r>
            <a:r>
              <a:rPr lang="zh-CN" altLang="zh-CN" dirty="0" smtClean="0"/>
              <a:t>体系</a:t>
            </a:r>
            <a:endParaRPr lang="en-US" altLang="zh-CN" dirty="0" smtClean="0"/>
          </a:p>
          <a:p>
            <a:r>
              <a:rPr lang="en-US" altLang="zh-CN" dirty="0"/>
              <a:t>2.</a:t>
            </a:r>
            <a:r>
              <a:rPr lang="zh-CN" altLang="zh-CN" dirty="0"/>
              <a:t>通过整合物流综合方案来降低物流</a:t>
            </a:r>
            <a:r>
              <a:rPr lang="zh-CN" altLang="zh-CN" dirty="0" smtClean="0"/>
              <a:t>成本</a:t>
            </a:r>
            <a:endParaRPr lang="en-US" altLang="zh-CN" dirty="0" smtClean="0"/>
          </a:p>
          <a:p>
            <a:r>
              <a:rPr lang="zh-CN" altLang="zh-CN" dirty="0"/>
              <a:t> </a:t>
            </a:r>
            <a:r>
              <a:rPr lang="en-US" altLang="zh-CN" dirty="0"/>
              <a:t>3.</a:t>
            </a:r>
            <a:r>
              <a:rPr lang="zh-CN" altLang="zh-CN" dirty="0"/>
              <a:t>通过</a:t>
            </a:r>
            <a:r>
              <a:rPr lang="en-US" altLang="zh-CN" dirty="0"/>
              <a:t>ERP</a:t>
            </a:r>
            <a:r>
              <a:rPr lang="zh-CN" altLang="zh-CN" dirty="0"/>
              <a:t>信息系统管理来降低物流成本</a:t>
            </a:r>
            <a:r>
              <a:rPr lang="zh-CN" altLang="zh-CN" dirty="0" smtClean="0"/>
              <a:t>。</a:t>
            </a:r>
            <a:endParaRPr lang="en-US" altLang="zh-CN" dirty="0" smtClean="0"/>
          </a:p>
          <a:p>
            <a:endParaRPr lang="zh-CN" altLang="zh-CN" dirty="0"/>
          </a:p>
          <a:p>
            <a:endParaRPr lang="zh-CN" altLang="zh-CN" b="1" dirty="0"/>
          </a:p>
        </p:txBody>
      </p:sp>
      <p:sp>
        <p:nvSpPr>
          <p:cNvPr id="4" name="标题 1"/>
          <p:cNvSpPr>
            <a:spLocks noGrp="1"/>
          </p:cNvSpPr>
          <p:nvPr>
            <p:ph type="title"/>
          </p:nvPr>
        </p:nvSpPr>
        <p:spPr/>
        <p:txBody>
          <a:bodyPr/>
          <a:lstStyle/>
          <a:p>
            <a:r>
              <a:rPr lang="zh-CN" altLang="zh-CN" b="1" dirty="0" smtClean="0"/>
              <a:t>任务</a:t>
            </a:r>
            <a:r>
              <a:rPr lang="en-US" altLang="zh-CN" b="1" dirty="0" smtClean="0"/>
              <a:t>3: </a:t>
            </a:r>
            <a:r>
              <a:rPr lang="zh-CN" altLang="zh-CN" b="1" dirty="0" smtClean="0"/>
              <a:t>管理与控制跨境电商物流成本</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0000" lnSpcReduction="20000"/>
          </a:bodyPr>
          <a:lstStyle/>
          <a:p>
            <a:pPr fontAlgn="auto">
              <a:lnSpc>
                <a:spcPct val="100000"/>
              </a:lnSpc>
            </a:pPr>
            <a:r>
              <a:rPr lang="zh-CN" altLang="zh-CN" dirty="0"/>
              <a:t>四、跨境电商节约物流成本的小技巧</a:t>
            </a:r>
            <a:endParaRPr lang="zh-CN" altLang="zh-CN" b="1" dirty="0"/>
          </a:p>
          <a:p>
            <a:pPr fontAlgn="auto">
              <a:lnSpc>
                <a:spcPct val="100000"/>
              </a:lnSpc>
            </a:pPr>
            <a:r>
              <a:rPr altLang="zh-CN" dirty="0"/>
              <a:t>（一）慎重选品:首先，卖家在选品的时候就可以把物流考虑进去，因为同等价值的产品，小体积的物流费用会更低，利润率更高，所以在大体积产品和小体积产品之间，卖家应更多地考虑小体积产品。</a:t>
            </a:r>
            <a:endParaRPr altLang="zh-CN" dirty="0"/>
          </a:p>
          <a:p>
            <a:pPr fontAlgn="auto">
              <a:lnSpc>
                <a:spcPct val="100000"/>
              </a:lnSpc>
            </a:pPr>
            <a:r>
              <a:rPr altLang="zh-CN" dirty="0"/>
              <a:t>（二）规范包装: 规范包装是降低物流成本的有效措施之一。卖家应该根据物品的大小、形状、重量和易碎程度等因素，选择适当的包装材料和包装方法。好的包装可以提高运输效率，减少损坏或丢失的风险，从而降低物流成本。</a:t>
            </a:r>
            <a:endParaRPr altLang="zh-CN" dirty="0"/>
          </a:p>
          <a:p>
            <a:pPr fontAlgn="auto">
              <a:lnSpc>
                <a:spcPct val="100000"/>
              </a:lnSpc>
            </a:pPr>
            <a:r>
              <a:rPr altLang="zh-CN" dirty="0"/>
              <a:t>（三）与物流机构合作，争取折扣:对不同地域、不同平台、不同体量甚至不同品类的卖家而言，每个月各自支出的运费成本有所不同。因此，一方面，卖家可以寻求低收费的物流商进行合作；另一方面，可以基于自身的销量和订单，与物流商签订长期合作协议，并享受运费折扣，基本的折扣都会在9折左右，而淡季时运费的折扣力度可能会达到 8.5折</a:t>
            </a:r>
            <a:endParaRPr altLang="zh-CN" dirty="0"/>
          </a:p>
          <a:p>
            <a:pPr fontAlgn="auto">
              <a:lnSpc>
                <a:spcPct val="100000"/>
              </a:lnSpc>
            </a:pPr>
            <a:r>
              <a:rPr altLang="zh-CN" dirty="0"/>
              <a:t>（四）选择合适运输方式：不同的运输方式有不同的成本，一般来讲海运运输价格最便宜，但发货、提货手续复杂，适合量大而且不赶交货时间的单。空运费用最高，贵重物品和急需的物品可以选择空运。</a:t>
            </a:r>
            <a:endParaRPr altLang="zh-CN" dirty="0"/>
          </a:p>
        </p:txBody>
      </p:sp>
      <p:sp>
        <p:nvSpPr>
          <p:cNvPr id="4" name="标题 1"/>
          <p:cNvSpPr>
            <a:spLocks noGrp="1"/>
          </p:cNvSpPr>
          <p:nvPr>
            <p:ph type="title"/>
          </p:nvPr>
        </p:nvSpPr>
        <p:spPr/>
        <p:txBody>
          <a:bodyPr/>
          <a:lstStyle/>
          <a:p>
            <a:r>
              <a:rPr lang="zh-CN" altLang="zh-CN" b="1" dirty="0" smtClean="0"/>
              <a:t>任务</a:t>
            </a:r>
            <a:r>
              <a:rPr lang="en-US" altLang="zh-CN" b="1" dirty="0" smtClean="0"/>
              <a:t>3: </a:t>
            </a:r>
            <a:r>
              <a:rPr lang="zh-CN" altLang="zh-CN" b="1" dirty="0" smtClean="0"/>
              <a:t>管理与控制跨境电商物流成本</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【实训任务】跨境电商产品的定价</a:t>
            </a:r>
            <a:r>
              <a:rPr lang="zh-CN" altLang="zh-CN" b="1" dirty="0" smtClean="0"/>
              <a:t>设计</a:t>
            </a:r>
            <a:endParaRPr lang="zh-CN" altLang="en-US" dirty="0"/>
          </a:p>
        </p:txBody>
      </p:sp>
      <p:sp>
        <p:nvSpPr>
          <p:cNvPr id="3" name="内容占位符 2"/>
          <p:cNvSpPr>
            <a:spLocks noGrp="1"/>
          </p:cNvSpPr>
          <p:nvPr>
            <p:ph idx="1"/>
          </p:nvPr>
        </p:nvSpPr>
        <p:spPr/>
        <p:txBody>
          <a:bodyPr/>
          <a:lstStyle/>
          <a:p>
            <a:r>
              <a:rPr lang="zh-CN" altLang="zh-CN" dirty="0"/>
              <a:t>请同学们分组自选商品，调研市场后进行产品定价。提示：可选择</a:t>
            </a:r>
            <a:r>
              <a:rPr lang="en-US" altLang="zh-CN" dirty="0"/>
              <a:t>1688</a:t>
            </a:r>
            <a:r>
              <a:rPr lang="zh-CN" altLang="zh-CN" dirty="0"/>
              <a:t>的批发市场价格，依据发往俄罗斯、美国、西班牙、法国等热门国家的运费进行计算，运费可以参考中邮小包运价表，平台费率可以设定为</a:t>
            </a:r>
            <a:r>
              <a:rPr lang="en-US" altLang="zh-CN" dirty="0"/>
              <a:t>8%</a:t>
            </a:r>
            <a:r>
              <a:rPr lang="zh-CN" altLang="zh-CN" dirty="0"/>
              <a:t>，直通车和联盟营销的费用可以设定为</a:t>
            </a:r>
            <a:r>
              <a:rPr lang="en-US" altLang="zh-CN" dirty="0"/>
              <a:t>15%</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【拓展阅读】北京乐可可商贸有限责任公司物流成本控制的</a:t>
            </a:r>
            <a:r>
              <a:rPr lang="zh-CN" altLang="zh-CN" b="1" dirty="0" smtClean="0"/>
              <a:t>案例</a:t>
            </a:r>
            <a:endParaRPr lang="zh-CN" altLang="en-US" dirty="0"/>
          </a:p>
        </p:txBody>
      </p:sp>
      <p:sp>
        <p:nvSpPr>
          <p:cNvPr id="3" name="内容占位符 2"/>
          <p:cNvSpPr>
            <a:spLocks noGrp="1"/>
          </p:cNvSpPr>
          <p:nvPr>
            <p:ph idx="1"/>
          </p:nvPr>
        </p:nvSpPr>
        <p:spPr/>
        <p:txBody>
          <a:bodyPr/>
          <a:lstStyle/>
          <a:p>
            <a:r>
              <a:rPr lang="zh-CN" altLang="zh-CN" b="1" dirty="0"/>
              <a:t>问题和思考：中小企业跨境电商物流成本要如何进行有效控制？</a:t>
            </a:r>
            <a:endParaRPr lang="zh-CN" altLang="zh-CN"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smtClean="0"/>
              <a:t>【学习目标】</a:t>
            </a:r>
            <a:endParaRPr lang="zh-CN" altLang="en-US" dirty="0"/>
          </a:p>
        </p:txBody>
      </p:sp>
      <p:sp>
        <p:nvSpPr>
          <p:cNvPr id="3" name="内容占位符 2"/>
          <p:cNvSpPr>
            <a:spLocks noGrp="1"/>
          </p:cNvSpPr>
          <p:nvPr>
            <p:ph idx="1"/>
          </p:nvPr>
        </p:nvSpPr>
        <p:spPr/>
        <p:txBody>
          <a:bodyPr/>
          <a:lstStyle/>
          <a:p>
            <a:r>
              <a:rPr lang="zh-CN" altLang="zh-CN" dirty="0" smtClean="0"/>
              <a:t>知识</a:t>
            </a:r>
            <a:r>
              <a:rPr lang="zh-CN" altLang="zh-CN" dirty="0"/>
              <a:t>目标</a:t>
            </a:r>
            <a:r>
              <a:rPr lang="en-US" altLang="zh-CN" dirty="0"/>
              <a:t>: </a:t>
            </a:r>
            <a:r>
              <a:rPr lang="zh-CN" altLang="zh-CN" dirty="0"/>
              <a:t>了解跨境电商物流成本的构成，了解产品定价与物流成本费用的关系，掌握定价的思路和方法，了解成本管理的目的和控制成本的方法。</a:t>
            </a:r>
            <a:endParaRPr lang="zh-CN" altLang="zh-CN" dirty="0"/>
          </a:p>
          <a:p>
            <a:r>
              <a:rPr lang="zh-CN" altLang="zh-CN" dirty="0"/>
              <a:t>能力目标</a:t>
            </a:r>
            <a:r>
              <a:rPr lang="en-US" altLang="zh-CN" dirty="0"/>
              <a:t>: </a:t>
            </a:r>
            <a:r>
              <a:rPr lang="zh-CN" altLang="zh-CN" dirty="0"/>
              <a:t>能够根据物流成本费用合理定价，根据企业实际情况管理与控制跨境电商物流成本。</a:t>
            </a:r>
            <a:endParaRPr lang="zh-CN" altLang="zh-CN" dirty="0"/>
          </a:p>
          <a:p>
            <a:r>
              <a:rPr lang="zh-CN" altLang="zh-CN" dirty="0"/>
              <a:t>育人目标</a:t>
            </a:r>
            <a:r>
              <a:rPr lang="en-US" altLang="zh-CN" dirty="0"/>
              <a:t>: </a:t>
            </a:r>
            <a:r>
              <a:rPr lang="zh-CN" altLang="zh-CN" dirty="0"/>
              <a:t>通过物流成本控制的学习和实操，培养学生认真、专注、敬业、负责的职业素养和团队协作、善于沟通、勇于创新的职业素质。</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smtClean="0"/>
              <a:t>【案例导入】</a:t>
            </a:r>
            <a:r>
              <a:rPr lang="en-US" altLang="zh-CN" dirty="0" smtClean="0"/>
              <a:t>eBay</a:t>
            </a:r>
            <a:r>
              <a:rPr lang="zh-CN" altLang="zh-CN" dirty="0"/>
              <a:t>是如何降低跨境电商物流成本的</a:t>
            </a:r>
            <a:r>
              <a:rPr lang="zh-CN" altLang="zh-CN" dirty="0" smtClean="0"/>
              <a:t>？</a:t>
            </a:r>
            <a:endParaRPr lang="zh-CN" altLang="en-US" dirty="0"/>
          </a:p>
        </p:txBody>
      </p:sp>
      <p:sp>
        <p:nvSpPr>
          <p:cNvPr id="3" name="内容占位符 2"/>
          <p:cNvSpPr>
            <a:spLocks noGrp="1"/>
          </p:cNvSpPr>
          <p:nvPr>
            <p:ph idx="1"/>
          </p:nvPr>
        </p:nvSpPr>
        <p:spPr/>
        <p:txBody>
          <a:bodyPr/>
          <a:lstStyle/>
          <a:p>
            <a:r>
              <a:rPr lang="zh-CN" altLang="zh-CN" b="1" dirty="0"/>
              <a:t>思考</a:t>
            </a:r>
            <a:r>
              <a:rPr lang="zh-CN" altLang="zh-CN" b="1" dirty="0" smtClean="0"/>
              <a:t>：</a:t>
            </a:r>
            <a:endParaRPr lang="en-US" altLang="zh-CN" b="1" dirty="0" smtClean="0"/>
          </a:p>
          <a:p>
            <a:r>
              <a:rPr lang="en-US" altLang="zh-CN" b="1" dirty="0"/>
              <a:t>eBay</a:t>
            </a:r>
            <a:r>
              <a:rPr lang="zh-CN" altLang="zh-CN" b="1" dirty="0"/>
              <a:t>是如何降低跨境电商物流成本的？ </a:t>
            </a:r>
            <a:endParaRPr lang="zh-CN" altLang="zh-CN" dirty="0"/>
          </a:p>
          <a:p>
            <a:endParaRPr lang="zh-CN" altLang="en-US" dirty="0"/>
          </a:p>
          <a:p>
            <a:r>
              <a:rPr lang="zh-CN" altLang="zh-CN" b="1" dirty="0" smtClean="0"/>
              <a:t>跨</a:t>
            </a:r>
            <a:r>
              <a:rPr lang="zh-CN" altLang="zh-CN" b="1" dirty="0"/>
              <a:t>境电商物流成本在跨境电商运营中的意义</a:t>
            </a:r>
            <a:r>
              <a:rPr lang="zh-CN" altLang="zh-CN" b="1" dirty="0" smtClean="0"/>
              <a:t>？</a:t>
            </a:r>
            <a:endParaRPr lang="en-US" altLang="zh-CN" b="1"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a:t>
            </a:r>
            <a:r>
              <a:rPr lang="en-US" altLang="zh-CN" b="1" dirty="0"/>
              <a:t>1</a:t>
            </a:r>
            <a:r>
              <a:rPr lang="zh-CN" altLang="zh-CN" b="1" dirty="0"/>
              <a:t>：认识跨境电商物流成本的构成和</a:t>
            </a:r>
            <a:r>
              <a:rPr lang="zh-CN" altLang="zh-CN" b="1" dirty="0" smtClean="0"/>
              <a:t>影响因素</a:t>
            </a:r>
            <a:endParaRPr lang="zh-CN" altLang="en-US" dirty="0"/>
          </a:p>
        </p:txBody>
      </p:sp>
      <p:sp>
        <p:nvSpPr>
          <p:cNvPr id="3" name="内容占位符 2"/>
          <p:cNvSpPr>
            <a:spLocks noGrp="1"/>
          </p:cNvSpPr>
          <p:nvPr>
            <p:ph idx="1"/>
          </p:nvPr>
        </p:nvSpPr>
        <p:spPr/>
        <p:txBody>
          <a:bodyPr>
            <a:normAutofit fontScale="92500"/>
          </a:bodyPr>
          <a:lstStyle/>
          <a:p>
            <a:r>
              <a:rPr lang="zh-CN" altLang="zh-CN" b="1" dirty="0"/>
              <a:t>一、跨境电商物流成本的含义</a:t>
            </a:r>
            <a:endParaRPr lang="zh-CN" altLang="zh-CN" b="1" dirty="0"/>
          </a:p>
          <a:p>
            <a:r>
              <a:rPr lang="zh-CN" altLang="zh-CN" dirty="0"/>
              <a:t>跨境电商的物流成本是指为了实现跨境贸易，货物自生产完毕到投入销售的整个为跨境电商需要的物流过程所支付的成本总和。是跨境电商物流活动中的各环节，如采购、包装、装卸搬运、储存、流通加工、商检报关、国际运输、信息处理等所支出的人力、物力、财力的总和</a:t>
            </a:r>
            <a:r>
              <a:rPr lang="zh-CN" altLang="zh-CN" dirty="0" smtClean="0"/>
              <a:t>。</a:t>
            </a:r>
            <a:endParaRPr lang="en-US" altLang="zh-CN" dirty="0" smtClean="0"/>
          </a:p>
          <a:p>
            <a:r>
              <a:rPr lang="zh-CN" altLang="en-US" dirty="0" smtClean="0"/>
              <a:t>二、</a:t>
            </a:r>
            <a:r>
              <a:rPr lang="zh-CN" altLang="zh-CN" dirty="0" smtClean="0"/>
              <a:t>跨</a:t>
            </a:r>
            <a:r>
              <a:rPr lang="zh-CN" altLang="zh-CN" dirty="0"/>
              <a:t>境电商物流成本主要</a:t>
            </a:r>
            <a:r>
              <a:rPr lang="zh-CN" altLang="zh-CN" dirty="0" smtClean="0"/>
              <a:t>包括： </a:t>
            </a:r>
            <a:endParaRPr lang="zh-CN" altLang="zh-CN" dirty="0"/>
          </a:p>
          <a:p>
            <a:pPr marL="457200" indent="-457200">
              <a:buFont typeface="+mj-lt"/>
              <a:buAutoNum type="arabicPeriod"/>
            </a:pPr>
            <a:r>
              <a:rPr lang="zh-CN" altLang="zh-CN" dirty="0"/>
              <a:t>从事跨境电商物流工作人员的工资、奖金及各种补贴。</a:t>
            </a:r>
            <a:endParaRPr lang="zh-CN" altLang="zh-CN" dirty="0"/>
          </a:p>
          <a:p>
            <a:pPr marL="457200" indent="-457200">
              <a:buFont typeface="+mj-lt"/>
              <a:buAutoNum type="arabicPeriod"/>
            </a:pPr>
            <a:r>
              <a:rPr lang="zh-CN" altLang="zh-CN" dirty="0"/>
              <a:t>跨境电商物流过程中的物质消耗，包括材料、电力、燃料的消耗，固定资产的磨损等。</a:t>
            </a:r>
            <a:endParaRPr lang="zh-CN" altLang="zh-CN" dirty="0"/>
          </a:p>
          <a:p>
            <a:pPr marL="457200" indent="-457200">
              <a:buFont typeface="+mj-lt"/>
              <a:buAutoNum type="arabicPeriod"/>
            </a:pPr>
            <a:r>
              <a:rPr lang="zh-CN" altLang="zh-CN" dirty="0"/>
              <a:t>物在运输、仓储保管等国际物的过程中的合理消耗。</a:t>
            </a:r>
            <a:endParaRPr lang="zh-CN" altLang="zh-CN" dirty="0"/>
          </a:p>
          <a:p>
            <a:pPr marL="457200" indent="-457200">
              <a:buFont typeface="+mj-lt"/>
              <a:buAutoNum type="arabicPeriod"/>
            </a:pPr>
            <a:r>
              <a:rPr lang="zh-CN" altLang="zh-CN" dirty="0"/>
              <a:t>再分配项目支出，如支付银行贷款的利息等。</a:t>
            </a:r>
            <a:endParaRPr lang="zh-CN" altLang="zh-CN" dirty="0"/>
          </a:p>
          <a:p>
            <a:pPr marL="457200" indent="-457200">
              <a:buFont typeface="+mj-lt"/>
              <a:buAutoNum type="arabicPeriod"/>
            </a:pPr>
            <a:r>
              <a:rPr lang="zh-CN" altLang="zh-CN" dirty="0"/>
              <a:t>跨境电商物流过程中发生的其他支出，如办公费、差旅费等。</a:t>
            </a:r>
            <a:endParaRPr lang="zh-CN" altLang="zh-CN"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三、跨境电商物流成本的影响因素</a:t>
            </a:r>
            <a:endParaRPr lang="zh-CN" altLang="zh-CN" dirty="0"/>
          </a:p>
          <a:p>
            <a:r>
              <a:rPr lang="en-US" altLang="zh-CN" dirty="0"/>
              <a:t>1.</a:t>
            </a:r>
            <a:r>
              <a:rPr lang="zh-CN" altLang="zh-CN" dirty="0"/>
              <a:t>货物的周转情况</a:t>
            </a:r>
            <a:endParaRPr lang="zh-CN" altLang="zh-CN" dirty="0"/>
          </a:p>
          <a:p>
            <a:r>
              <a:rPr lang="en-US" altLang="zh-CN" dirty="0"/>
              <a:t>2.</a:t>
            </a:r>
            <a:r>
              <a:rPr lang="zh-CN" altLang="zh-CN" dirty="0"/>
              <a:t>对物流服务的要求</a:t>
            </a:r>
            <a:endParaRPr lang="zh-CN" altLang="zh-CN" dirty="0"/>
          </a:p>
          <a:p>
            <a:r>
              <a:rPr lang="en-US" altLang="zh-CN" dirty="0"/>
              <a:t>3.</a:t>
            </a:r>
            <a:r>
              <a:rPr lang="zh-CN" altLang="zh-CN" dirty="0"/>
              <a:t>产品的包装</a:t>
            </a:r>
            <a:endParaRPr lang="zh-CN" altLang="zh-CN" dirty="0"/>
          </a:p>
          <a:p>
            <a:r>
              <a:rPr lang="en-US" altLang="zh-CN" dirty="0"/>
              <a:t>4.</a:t>
            </a:r>
            <a:r>
              <a:rPr lang="zh-CN" altLang="zh-CN" dirty="0"/>
              <a:t>物流环节的管理效率</a:t>
            </a:r>
            <a:endParaRPr lang="zh-CN" altLang="zh-CN" dirty="0"/>
          </a:p>
          <a:p>
            <a:endParaRPr lang="zh-CN" altLang="en-US" dirty="0"/>
          </a:p>
        </p:txBody>
      </p:sp>
      <p:sp>
        <p:nvSpPr>
          <p:cNvPr id="4" name="标题 1"/>
          <p:cNvSpPr>
            <a:spLocks noGrp="1"/>
          </p:cNvSpPr>
          <p:nvPr>
            <p:ph type="title"/>
          </p:nvPr>
        </p:nvSpPr>
        <p:spPr/>
        <p:txBody>
          <a:bodyPr>
            <a:normAutofit/>
          </a:bodyPr>
          <a:lstStyle/>
          <a:p>
            <a:r>
              <a:rPr lang="zh-CN" altLang="zh-CN" b="1" dirty="0"/>
              <a:t>任务</a:t>
            </a:r>
            <a:r>
              <a:rPr lang="en-US" altLang="zh-CN" b="1" dirty="0"/>
              <a:t>1</a:t>
            </a:r>
            <a:r>
              <a:rPr lang="zh-CN" altLang="zh-CN" b="1" dirty="0"/>
              <a:t>：认识跨境电商物流成本的构成和</a:t>
            </a:r>
            <a:r>
              <a:rPr lang="zh-CN" altLang="zh-CN" b="1" dirty="0" smtClean="0"/>
              <a:t>影响因素</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
        <p:nvSpPr>
          <p:cNvPr id="3" name="内容占位符 2"/>
          <p:cNvSpPr>
            <a:spLocks noGrp="1"/>
          </p:cNvSpPr>
          <p:nvPr>
            <p:ph idx="1"/>
          </p:nvPr>
        </p:nvSpPr>
        <p:spPr/>
        <p:txBody>
          <a:bodyPr/>
          <a:lstStyle/>
          <a:p>
            <a:r>
              <a:rPr lang="zh-CN" altLang="zh-CN" b="1" dirty="0"/>
              <a:t>一、跨境电商产品出口的成本与费用</a:t>
            </a:r>
            <a:endParaRPr lang="zh-CN" altLang="zh-CN" b="1" dirty="0"/>
          </a:p>
          <a:p>
            <a:r>
              <a:rPr lang="zh-CN" altLang="zh-CN" dirty="0"/>
              <a:t>跨境电商</a:t>
            </a:r>
            <a:r>
              <a:rPr lang="en-US" altLang="zh-CN" dirty="0"/>
              <a:t>B2C</a:t>
            </a:r>
            <a:r>
              <a:rPr lang="zh-CN" altLang="zh-CN" dirty="0"/>
              <a:t>的方式下</a:t>
            </a:r>
            <a:r>
              <a:rPr lang="zh-CN" altLang="zh-CN" dirty="0" smtClean="0"/>
              <a:t>，跨</a:t>
            </a:r>
            <a:r>
              <a:rPr lang="zh-CN" altLang="zh-CN" dirty="0"/>
              <a:t>境电商产品的价格构成</a:t>
            </a:r>
            <a:r>
              <a:rPr lang="en-US" altLang="zh-CN" dirty="0"/>
              <a:t>:</a:t>
            </a:r>
            <a:r>
              <a:rPr lang="zh-CN" altLang="zh-CN" dirty="0"/>
              <a:t>（采购价＋费用＋利润）</a:t>
            </a:r>
            <a:r>
              <a:rPr lang="en-US" altLang="zh-CN" dirty="0"/>
              <a:t>/</a:t>
            </a:r>
            <a:r>
              <a:rPr lang="zh-CN" altLang="zh-CN" dirty="0"/>
              <a:t>银行外汇买入价</a:t>
            </a:r>
            <a:r>
              <a:rPr lang="zh-CN" altLang="zh-CN" dirty="0" smtClean="0"/>
              <a:t>。</a:t>
            </a:r>
            <a:endParaRPr lang="en-US" altLang="zh-CN" dirty="0" smtClean="0"/>
          </a:p>
          <a:p>
            <a:r>
              <a:rPr lang="zh-CN" altLang="zh-CN" dirty="0" smtClean="0"/>
              <a:t>其中</a:t>
            </a:r>
            <a:r>
              <a:rPr lang="zh-CN" altLang="zh-CN" dirty="0"/>
              <a:t>，采购价是从产品供应平台或从工厂批发或零购的成本价，可含税，如果能提供增值税发票，可以享受退税</a:t>
            </a:r>
            <a:r>
              <a:rPr lang="zh-CN" altLang="zh-CN" dirty="0" smtClean="0"/>
              <a:t>。</a:t>
            </a:r>
            <a:endParaRPr lang="en-US" altLang="zh-CN" dirty="0" smtClean="0"/>
          </a:p>
          <a:p>
            <a:r>
              <a:rPr lang="zh-CN" altLang="zh-CN" dirty="0" smtClean="0"/>
              <a:t>费用</a:t>
            </a:r>
            <a:r>
              <a:rPr lang="zh-CN" altLang="zh-CN" dirty="0"/>
              <a:t>主要包括跨境物流运费、交易平台费用，如技术服务费及推广费佣金等，</a:t>
            </a:r>
            <a:r>
              <a:rPr lang="zh-CN" altLang="zh-CN" dirty="0" smtClean="0"/>
              <a:t>关税及其</a:t>
            </a:r>
            <a:r>
              <a:rPr lang="zh-CN" altLang="zh-CN" dirty="0"/>
              <a:t>他费用</a:t>
            </a:r>
            <a:r>
              <a:rPr lang="zh-CN" altLang="zh-CN" dirty="0" smtClean="0"/>
              <a:t>。</a:t>
            </a:r>
            <a:endParaRPr lang="en-US" altLang="zh-CN" dirty="0" smtClean="0"/>
          </a:p>
          <a:p>
            <a:r>
              <a:rPr lang="zh-CN" altLang="zh-CN" dirty="0" smtClean="0"/>
              <a:t>利润</a:t>
            </a:r>
            <a:r>
              <a:rPr lang="zh-CN" altLang="zh-CN" dirty="0"/>
              <a:t>指的是合理利润，可以根据跨境电商产品的实际情况、竞争者的价格以及市场变化情况确定合理的利润率。</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7280" y="1845945"/>
            <a:ext cx="10058400" cy="4429125"/>
          </a:xfrm>
        </p:spPr>
        <p:txBody>
          <a:bodyPr>
            <a:normAutofit fontScale="85000" lnSpcReduction="20000"/>
          </a:bodyPr>
          <a:lstStyle/>
          <a:p>
            <a:r>
              <a:rPr lang="zh-CN" altLang="zh-CN" b="1" dirty="0"/>
              <a:t>二、跨境电商产品的定价</a:t>
            </a:r>
            <a:endParaRPr lang="zh-CN" altLang="zh-CN" b="1" dirty="0"/>
          </a:p>
          <a:p>
            <a:pPr fontAlgn="auto">
              <a:lnSpc>
                <a:spcPct val="100000"/>
              </a:lnSpc>
            </a:pPr>
            <a:r>
              <a:rPr lang="zh-CN" altLang="zh-CN" dirty="0"/>
              <a:t>（一）成本导向定价法：成本加成定价法是按产品单位成本加上一定比例的利润制定产品价格的方法</a:t>
            </a:r>
            <a:r>
              <a:rPr lang="zh-CN" altLang="zh-CN" dirty="0" smtClean="0"/>
              <a:t>。</a:t>
            </a:r>
            <a:endParaRPr lang="en-US" altLang="zh-CN" dirty="0" smtClean="0"/>
          </a:p>
          <a:p>
            <a:pPr fontAlgn="auto">
              <a:lnSpc>
                <a:spcPct val="100000"/>
              </a:lnSpc>
            </a:pPr>
            <a:r>
              <a:rPr lang="zh-CN" altLang="zh-CN" dirty="0"/>
              <a:t>例如，从</a:t>
            </a:r>
            <a:r>
              <a:rPr lang="en-US" altLang="zh-CN" dirty="0"/>
              <a:t> 1688 </a:t>
            </a:r>
            <a:r>
              <a:rPr lang="zh-CN" altLang="zh-CN" dirty="0"/>
              <a:t>平台采购或从工厂采购某产品，成本是</a:t>
            </a:r>
            <a:r>
              <a:rPr lang="en-US" altLang="zh-CN" dirty="0"/>
              <a:t>7</a:t>
            </a:r>
            <a:r>
              <a:rPr lang="zh-CN" altLang="zh-CN" dirty="0"/>
              <a:t>元人民币每件共</a:t>
            </a:r>
            <a:r>
              <a:rPr lang="en-US" altLang="zh-CN" dirty="0"/>
              <a:t> 100 </a:t>
            </a:r>
            <a:r>
              <a:rPr lang="zh-CN" altLang="zh-CN" dirty="0"/>
              <a:t>件，包装质量为</a:t>
            </a:r>
            <a:r>
              <a:rPr lang="en-US" altLang="zh-CN" dirty="0"/>
              <a:t> 370 </a:t>
            </a:r>
            <a:r>
              <a:rPr lang="zh-CN" altLang="zh-CN" dirty="0"/>
              <a:t>克</a:t>
            </a:r>
            <a:r>
              <a:rPr lang="en-US" altLang="zh-CN" dirty="0"/>
              <a:t>(</a:t>
            </a:r>
            <a:r>
              <a:rPr lang="zh-CN" altLang="zh-CN" dirty="0"/>
              <a:t>每件的包装重量为</a:t>
            </a:r>
            <a:r>
              <a:rPr lang="en-US" altLang="zh-CN" dirty="0"/>
              <a:t>25 </a:t>
            </a:r>
            <a:r>
              <a:rPr lang="zh-CN" altLang="zh-CN" dirty="0"/>
              <a:t>克</a:t>
            </a:r>
            <a:r>
              <a:rPr lang="en-US" altLang="zh-CN" dirty="0"/>
              <a:t>)</a:t>
            </a:r>
            <a:r>
              <a:rPr lang="zh-CN" altLang="zh-CN" dirty="0"/>
              <a:t>，国内快递费或运输成本为</a:t>
            </a:r>
            <a:r>
              <a:rPr lang="en-US" altLang="zh-CN" dirty="0"/>
              <a:t>8 </a:t>
            </a:r>
            <a:r>
              <a:rPr lang="zh-CN" altLang="zh-CN" dirty="0"/>
              <a:t>元人民币，银行美元买入价按</a:t>
            </a:r>
            <a:r>
              <a:rPr lang="en-US" altLang="zh-CN" dirty="0"/>
              <a:t> 1 </a:t>
            </a:r>
            <a:r>
              <a:rPr lang="zh-CN" altLang="zh-CN" dirty="0"/>
              <a:t>美元</a:t>
            </a:r>
            <a:r>
              <a:rPr lang="en-US" altLang="zh-CN" dirty="0"/>
              <a:t>=6.4 </a:t>
            </a:r>
            <a:r>
              <a:rPr lang="zh-CN" altLang="zh-CN" dirty="0"/>
              <a:t>元人民币计算，假设平台目前的平均毛利润率</a:t>
            </a:r>
            <a:r>
              <a:rPr lang="en-US" altLang="zh-CN" dirty="0"/>
              <a:t>(15%)</a:t>
            </a:r>
            <a:r>
              <a:rPr lang="zh-CN" altLang="zh-CN" dirty="0"/>
              <a:t>，还有固定的成交平台的技术服务费或佣金费率</a:t>
            </a:r>
            <a:r>
              <a:rPr lang="en-US" altLang="zh-CN" dirty="0"/>
              <a:t>5%</a:t>
            </a:r>
            <a:r>
              <a:rPr lang="zh-CN" altLang="zh-CN" dirty="0"/>
              <a:t>，及部分订单产生的联盟费用</a:t>
            </a:r>
            <a:r>
              <a:rPr lang="en-US" altLang="zh-CN" dirty="0"/>
              <a:t>3%~5%</a:t>
            </a:r>
            <a:r>
              <a:rPr lang="zh-CN" altLang="zh-CN" dirty="0" smtClean="0"/>
              <a:t>。</a:t>
            </a:r>
            <a:endParaRPr lang="zh-CN" altLang="zh-CN" dirty="0"/>
          </a:p>
          <a:p>
            <a:pPr fontAlgn="auto">
              <a:lnSpc>
                <a:spcPct val="100000"/>
              </a:lnSpc>
            </a:pPr>
            <a:r>
              <a:rPr lang="zh-CN" altLang="zh-CN" dirty="0"/>
              <a:t>首先，计算跨境物流费用，查询中国邮政小包价格表，按照第</a:t>
            </a:r>
            <a:r>
              <a:rPr lang="en-US" altLang="zh-CN" dirty="0"/>
              <a:t> 10 </a:t>
            </a:r>
            <a:r>
              <a:rPr lang="zh-CN" altLang="zh-CN" dirty="0"/>
              <a:t>区运费即最贵的运费报价包邮</a:t>
            </a:r>
            <a:r>
              <a:rPr lang="en-US" altLang="zh-CN" dirty="0"/>
              <a:t>(</a:t>
            </a:r>
            <a:r>
              <a:rPr lang="zh-CN" altLang="zh-CN" dirty="0"/>
              <a:t>价格</a:t>
            </a:r>
            <a:r>
              <a:rPr lang="en-US" altLang="zh-CN" dirty="0"/>
              <a:t>:176 </a:t>
            </a:r>
            <a:r>
              <a:rPr lang="zh-CN" altLang="zh-CN" dirty="0"/>
              <a:t>元</a:t>
            </a:r>
            <a:r>
              <a:rPr lang="en-US" altLang="zh-CN" dirty="0"/>
              <a:t>/kg</a:t>
            </a:r>
            <a:r>
              <a:rPr lang="zh-CN" altLang="zh-CN" dirty="0"/>
              <a:t>。挂号费</a:t>
            </a:r>
            <a:r>
              <a:rPr lang="en-US" altLang="zh-CN" dirty="0"/>
              <a:t>:8 </a:t>
            </a:r>
            <a:r>
              <a:rPr lang="zh-CN" altLang="zh-CN" dirty="0"/>
              <a:t>元，折扣</a:t>
            </a:r>
            <a:r>
              <a:rPr lang="en-US" altLang="zh-CN" dirty="0"/>
              <a:t> 8.5 </a:t>
            </a:r>
            <a:r>
              <a:rPr lang="zh-CN" altLang="zh-CN" dirty="0"/>
              <a:t>折</a:t>
            </a:r>
            <a:r>
              <a:rPr lang="en-US" altLang="zh-CN" dirty="0"/>
              <a:t>)</a:t>
            </a:r>
            <a:r>
              <a:rPr lang="zh-CN" altLang="zh-CN" dirty="0"/>
              <a:t>，则跨境物流费用为</a:t>
            </a:r>
            <a:r>
              <a:rPr lang="en-US" altLang="zh-CN" dirty="0"/>
              <a:t>:</a:t>
            </a:r>
            <a:r>
              <a:rPr lang="zh-CN" altLang="zh-CN" dirty="0"/>
              <a:t>运费</a:t>
            </a:r>
            <a:r>
              <a:rPr lang="en-US" altLang="zh-CN" dirty="0"/>
              <a:t>x</a:t>
            </a:r>
            <a:r>
              <a:rPr lang="zh-CN" altLang="zh-CN" dirty="0"/>
              <a:t>折扣</a:t>
            </a:r>
            <a:r>
              <a:rPr lang="en-US" altLang="zh-CN" dirty="0"/>
              <a:t>x</a:t>
            </a:r>
            <a:r>
              <a:rPr lang="zh-CN" altLang="zh-CN" dirty="0"/>
              <a:t>计费重量</a:t>
            </a:r>
            <a:r>
              <a:rPr lang="en-US" altLang="zh-CN" dirty="0"/>
              <a:t>+</a:t>
            </a:r>
            <a:r>
              <a:rPr lang="zh-CN" altLang="zh-CN" dirty="0"/>
              <a:t>挂号费</a:t>
            </a:r>
            <a:r>
              <a:rPr lang="en-US" altLang="zh-CN" dirty="0"/>
              <a:t>=176x0.85x25/1000+8=11.74 </a:t>
            </a:r>
            <a:r>
              <a:rPr lang="zh-CN" altLang="zh-CN" dirty="0"/>
              <a:t>元人民币。</a:t>
            </a:r>
            <a:endParaRPr lang="zh-CN" altLang="zh-CN" dirty="0"/>
          </a:p>
          <a:p>
            <a:pPr fontAlgn="auto">
              <a:lnSpc>
                <a:spcPct val="100000"/>
              </a:lnSpc>
            </a:pPr>
            <a:r>
              <a:rPr lang="zh-CN" altLang="zh-CN" dirty="0"/>
              <a:t>下一步计算销售价格，销售价格</a:t>
            </a:r>
            <a:r>
              <a:rPr lang="en-US" altLang="zh-CN" dirty="0"/>
              <a:t>=(</a:t>
            </a:r>
            <a:r>
              <a:rPr lang="zh-CN" altLang="zh-CN" dirty="0"/>
              <a:t>采购价</a:t>
            </a:r>
            <a:r>
              <a:rPr lang="en-US" altLang="zh-CN" dirty="0"/>
              <a:t>+</a:t>
            </a:r>
            <a:r>
              <a:rPr lang="zh-CN" altLang="zh-CN" dirty="0"/>
              <a:t>采购运费</a:t>
            </a:r>
            <a:r>
              <a:rPr lang="en-US" altLang="zh-CN" dirty="0"/>
              <a:t>+</a:t>
            </a:r>
            <a:r>
              <a:rPr lang="zh-CN" altLang="zh-CN" dirty="0"/>
              <a:t>跨境物流单位运费</a:t>
            </a:r>
            <a:r>
              <a:rPr lang="en-US" altLang="zh-CN" dirty="0"/>
              <a:t>)+(1-</a:t>
            </a:r>
            <a:r>
              <a:rPr lang="zh-CN" altLang="zh-CN" dirty="0"/>
              <a:t>平台佣金费率</a:t>
            </a:r>
            <a:r>
              <a:rPr lang="en-US" altLang="zh-CN" dirty="0"/>
              <a:t>-</a:t>
            </a:r>
            <a:r>
              <a:rPr lang="zh-CN" altLang="zh-CN" dirty="0"/>
              <a:t>联盟费用</a:t>
            </a:r>
            <a:r>
              <a:rPr lang="en-US" altLang="zh-CN" dirty="0"/>
              <a:t>)+(1-</a:t>
            </a:r>
            <a:r>
              <a:rPr lang="zh-CN" altLang="zh-CN" dirty="0"/>
              <a:t>利润率</a:t>
            </a:r>
            <a:r>
              <a:rPr lang="en-US" altLang="zh-CN" dirty="0"/>
              <a:t>)+</a:t>
            </a:r>
            <a:r>
              <a:rPr lang="zh-CN" altLang="zh-CN" dirty="0"/>
              <a:t>银行外汇买入价</a:t>
            </a:r>
            <a:r>
              <a:rPr lang="en-US" altLang="zh-CN" dirty="0"/>
              <a:t> =(7+8/100+11.74)+(1-0.05-0.05)+(1-0.15)+6.4=3.844 </a:t>
            </a:r>
            <a:r>
              <a:rPr lang="zh-CN" altLang="zh-CN" dirty="0"/>
              <a:t>美元</a:t>
            </a:r>
            <a:r>
              <a:rPr lang="en-US" altLang="zh-CN" dirty="0"/>
              <a:t>/</a:t>
            </a:r>
            <a:r>
              <a:rPr lang="zh-CN" altLang="zh-CN" dirty="0"/>
              <a:t>件。其中，</a:t>
            </a:r>
            <a:r>
              <a:rPr lang="en-US" altLang="zh-CN" dirty="0"/>
              <a:t>5%</a:t>
            </a:r>
            <a:r>
              <a:rPr lang="zh-CN" altLang="zh-CN" dirty="0"/>
              <a:t>的联盟佣金或营销费用不是所有订单都会产生，但以</a:t>
            </a:r>
            <a:r>
              <a:rPr lang="en-US" altLang="zh-CN" dirty="0"/>
              <a:t> 5%</a:t>
            </a:r>
            <a:r>
              <a:rPr lang="zh-CN" altLang="zh-CN" dirty="0"/>
              <a:t>作为营销费用，较为合理。</a:t>
            </a:r>
            <a:endParaRPr lang="zh-CN" altLang="zh-CN" dirty="0"/>
          </a:p>
          <a:p>
            <a:pPr fontAlgn="auto">
              <a:lnSpc>
                <a:spcPct val="100000"/>
              </a:lnSpc>
            </a:pPr>
            <a:r>
              <a:rPr lang="zh-CN" altLang="zh-CN" dirty="0"/>
              <a:t>其中还可以加人可预知风险，如可能投入的丢包及纠纷损失，如果按邮政小包丢包率</a:t>
            </a:r>
            <a:r>
              <a:rPr lang="en-US" altLang="zh-CN" dirty="0"/>
              <a:t> 1%</a:t>
            </a:r>
            <a:r>
              <a:rPr lang="zh-CN" altLang="zh-CN" dirty="0"/>
              <a:t>来算，可以推算出</a:t>
            </a:r>
            <a:r>
              <a:rPr lang="en-US" altLang="zh-CN" dirty="0"/>
              <a:t>:</a:t>
            </a:r>
            <a:r>
              <a:rPr lang="zh-CN" altLang="zh-CN" dirty="0"/>
              <a:t>销售价格</a:t>
            </a:r>
            <a:r>
              <a:rPr lang="en-US" altLang="zh-CN" dirty="0"/>
              <a:t> =(</a:t>
            </a:r>
            <a:r>
              <a:rPr lang="zh-CN" altLang="zh-CN" dirty="0"/>
              <a:t>采购价</a:t>
            </a:r>
            <a:r>
              <a:rPr lang="en-US" altLang="zh-CN" dirty="0"/>
              <a:t> +</a:t>
            </a:r>
            <a:r>
              <a:rPr lang="zh-CN" altLang="zh-CN" dirty="0"/>
              <a:t>采购运费</a:t>
            </a:r>
            <a:r>
              <a:rPr lang="en-US" altLang="zh-CN" dirty="0"/>
              <a:t>+</a:t>
            </a:r>
            <a:r>
              <a:rPr lang="zh-CN" altLang="zh-CN" dirty="0"/>
              <a:t>跨境物流单位运费</a:t>
            </a:r>
            <a:r>
              <a:rPr lang="en-US" altLang="zh-CN" dirty="0"/>
              <a:t>)*(1-</a:t>
            </a:r>
            <a:r>
              <a:rPr lang="zh-CN" altLang="zh-CN" dirty="0"/>
              <a:t>平台佣金费率</a:t>
            </a:r>
            <a:r>
              <a:rPr lang="en-US" altLang="zh-CN" dirty="0"/>
              <a:t>-</a:t>
            </a:r>
            <a:r>
              <a:rPr lang="zh-CN" altLang="zh-CN" dirty="0"/>
              <a:t>联盟费用</a:t>
            </a:r>
            <a:r>
              <a:rPr lang="en-US" altLang="zh-CN" dirty="0"/>
              <a:t>-</a:t>
            </a:r>
            <a:r>
              <a:rPr lang="zh-CN" altLang="zh-CN" dirty="0"/>
              <a:t>丢包率</a:t>
            </a:r>
            <a:r>
              <a:rPr lang="en-US" altLang="zh-CN" dirty="0"/>
              <a:t>)+(1-</a:t>
            </a:r>
            <a:r>
              <a:rPr lang="zh-CN" altLang="zh-CN" dirty="0"/>
              <a:t>利润率</a:t>
            </a:r>
            <a:r>
              <a:rPr lang="en-US" altLang="zh-CN" dirty="0"/>
              <a:t>):</a:t>
            </a:r>
            <a:r>
              <a:rPr lang="zh-CN" altLang="zh-CN" dirty="0"/>
              <a:t>银行外汇买入价</a:t>
            </a:r>
            <a:r>
              <a:rPr lang="en-US" altLang="zh-CN" dirty="0"/>
              <a:t>=(7+8/100+11.74)+(1-0.05-0.05-0.01)+(1-0.15+6.4=3.888 </a:t>
            </a:r>
            <a:r>
              <a:rPr lang="zh-CN" altLang="zh-CN" dirty="0"/>
              <a:t>美元</a:t>
            </a:r>
            <a:r>
              <a:rPr lang="en-US" altLang="zh-CN" dirty="0"/>
              <a:t>/</a:t>
            </a:r>
            <a:r>
              <a:rPr lang="zh-CN" altLang="zh-CN" dirty="0"/>
              <a:t>件</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a:t>
            </a:r>
            <a:r>
              <a:rPr lang="zh-CN" altLang="zh-CN" dirty="0"/>
              <a:t>二</a:t>
            </a:r>
            <a:r>
              <a:rPr lang="en-US" altLang="zh-CN" dirty="0"/>
              <a:t>)</a:t>
            </a:r>
            <a:r>
              <a:rPr lang="zh-CN" altLang="zh-CN" dirty="0"/>
              <a:t>竞争导向定价法</a:t>
            </a:r>
            <a:endParaRPr lang="zh-CN" altLang="zh-CN" dirty="0"/>
          </a:p>
          <a:p>
            <a:r>
              <a:rPr lang="zh-CN" altLang="zh-CN" dirty="0"/>
              <a:t>竞争导向定价</a:t>
            </a:r>
            <a:r>
              <a:rPr lang="en-US" altLang="zh-CN" dirty="0"/>
              <a:t>:</a:t>
            </a:r>
            <a:r>
              <a:rPr lang="zh-CN" altLang="zh-CN" dirty="0"/>
              <a:t>定价基本依据是市场上同行相互竞争的同类商品的价格特点是随着同行竞争情况的变化随时来确定和调整其价格水平</a:t>
            </a:r>
            <a:r>
              <a:rPr lang="zh-CN" altLang="zh-CN" dirty="0" smtClean="0"/>
              <a:t>。</a:t>
            </a:r>
            <a:endParaRPr lang="en-US" altLang="zh-CN" dirty="0" smtClean="0"/>
          </a:p>
          <a:p>
            <a:r>
              <a:rPr lang="zh-CN" altLang="zh-CN" dirty="0" smtClean="0"/>
              <a:t>如</a:t>
            </a:r>
            <a:r>
              <a:rPr lang="zh-CN" altLang="zh-CN" dirty="0"/>
              <a:t>想要了解某商品同行的平均售价，具体做法是</a:t>
            </a:r>
            <a:r>
              <a:rPr lang="en-US" altLang="zh-CN" dirty="0" smtClean="0"/>
              <a:t>:</a:t>
            </a:r>
            <a:r>
              <a:rPr lang="zh-CN" altLang="zh-CN" dirty="0" smtClean="0"/>
              <a:t>跨</a:t>
            </a:r>
            <a:r>
              <a:rPr lang="zh-CN" altLang="zh-CN" dirty="0"/>
              <a:t>境电商买家平台搜索产品关键词，按照拟销售产品相关质量属性和销售条件，依照销售量进行大小排序，可以获得销量前</a:t>
            </a:r>
            <a:r>
              <a:rPr lang="en-US" altLang="zh-CN" dirty="0"/>
              <a:t> 10 </a:t>
            </a:r>
            <a:r>
              <a:rPr lang="zh-CN" altLang="zh-CN" dirty="0"/>
              <a:t>的卖家价格</a:t>
            </a:r>
            <a:r>
              <a:rPr lang="zh-CN" altLang="zh-CN" dirty="0" smtClean="0"/>
              <a:t>；</a:t>
            </a:r>
            <a:endParaRPr lang="en-US" altLang="zh-CN" dirty="0" smtClean="0"/>
          </a:p>
          <a:p>
            <a:r>
              <a:rPr lang="zh-CN" altLang="zh-CN" dirty="0" smtClean="0"/>
              <a:t>如果</a:t>
            </a:r>
            <a:r>
              <a:rPr lang="zh-CN" altLang="zh-CN" dirty="0"/>
              <a:t>想获得销量前</a:t>
            </a:r>
            <a:r>
              <a:rPr lang="en-US" altLang="zh-CN" dirty="0"/>
              <a:t> 10 </a:t>
            </a:r>
            <a:r>
              <a:rPr lang="zh-CN" altLang="zh-CN" dirty="0"/>
              <a:t>卖家的平均价格，可以按照销量前</a:t>
            </a:r>
            <a:r>
              <a:rPr lang="en-US" altLang="zh-CN" dirty="0"/>
              <a:t> 10 </a:t>
            </a:r>
            <a:r>
              <a:rPr lang="zh-CN" altLang="zh-CN" dirty="0"/>
              <a:t>的卖家价格做加权平均，再根据平均售价倒推上架价格。</a:t>
            </a:r>
            <a:endParaRPr lang="zh-CN" altLang="zh-CN" dirty="0"/>
          </a:p>
          <a:p>
            <a:endParaRPr lang="zh-CN" altLang="en-US"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三、跨境电商产品的定价</a:t>
            </a:r>
            <a:r>
              <a:rPr lang="zh-CN" altLang="zh-CN" b="1" dirty="0" smtClean="0"/>
              <a:t>技巧</a:t>
            </a:r>
            <a:endParaRPr lang="en-US" altLang="zh-CN" b="1" dirty="0" smtClean="0"/>
          </a:p>
          <a:p>
            <a:r>
              <a:rPr lang="zh-CN" altLang="zh-CN" dirty="0" smtClean="0"/>
              <a:t>（</a:t>
            </a:r>
            <a:r>
              <a:rPr lang="zh-CN" altLang="zh-CN" dirty="0"/>
              <a:t>一）依据不同电商平台销售相同产品的</a:t>
            </a:r>
            <a:r>
              <a:rPr lang="zh-CN" altLang="zh-CN" dirty="0" smtClean="0"/>
              <a:t>定价</a:t>
            </a:r>
            <a:endParaRPr lang="en-US" altLang="zh-CN" dirty="0" smtClean="0"/>
          </a:p>
          <a:p>
            <a:r>
              <a:rPr lang="zh-CN" altLang="zh-CN" dirty="0" smtClean="0"/>
              <a:t>（</a:t>
            </a:r>
            <a:r>
              <a:rPr lang="zh-CN" altLang="zh-CN" dirty="0"/>
              <a:t>二）依据市场买家不同特点的</a:t>
            </a:r>
            <a:r>
              <a:rPr lang="zh-CN" altLang="zh-CN" dirty="0" smtClean="0"/>
              <a:t>定价</a:t>
            </a:r>
            <a:endParaRPr lang="en-US" altLang="zh-CN" dirty="0" smtClean="0"/>
          </a:p>
          <a:p>
            <a:r>
              <a:rPr lang="zh-CN" altLang="zh-CN" dirty="0"/>
              <a:t>（三）依据卖方企业不同的经营</a:t>
            </a:r>
            <a:r>
              <a:rPr lang="zh-CN" altLang="zh-CN" dirty="0" smtClean="0"/>
              <a:t>目标</a:t>
            </a:r>
            <a:endParaRPr lang="en-US" altLang="zh-CN" dirty="0" smtClean="0"/>
          </a:p>
          <a:p>
            <a:r>
              <a:rPr lang="zh-CN" altLang="zh-CN" dirty="0"/>
              <a:t>（四）依据物流费用的优惠程度</a:t>
            </a:r>
            <a:r>
              <a:rPr lang="zh-CN" altLang="zh-CN" dirty="0" smtClean="0"/>
              <a:t>定价</a:t>
            </a:r>
            <a:endParaRPr lang="en-US" altLang="zh-CN" dirty="0" smtClean="0"/>
          </a:p>
          <a:p>
            <a:r>
              <a:rPr lang="zh-CN" altLang="zh-CN" dirty="0"/>
              <a:t>（五）合理运用定价区间</a:t>
            </a:r>
            <a:endParaRPr lang="zh-CN" altLang="zh-CN" dirty="0"/>
          </a:p>
          <a:p>
            <a:endParaRPr lang="zh-CN" altLang="zh-CN" b="1" dirty="0"/>
          </a:p>
        </p:txBody>
      </p:sp>
      <p:sp>
        <p:nvSpPr>
          <p:cNvPr id="4" name="标题 1"/>
          <p:cNvSpPr>
            <a:spLocks noGrp="1"/>
          </p:cNvSpPr>
          <p:nvPr>
            <p:ph type="title"/>
          </p:nvPr>
        </p:nvSpPr>
        <p:spPr/>
        <p:txBody>
          <a:bodyPr/>
          <a:lstStyle/>
          <a:p>
            <a:r>
              <a:rPr lang="zh-CN" altLang="zh-CN" b="1" dirty="0"/>
              <a:t>任务</a:t>
            </a:r>
            <a:r>
              <a:rPr lang="en-US" altLang="zh-CN" b="1" dirty="0"/>
              <a:t>2:</a:t>
            </a:r>
            <a:r>
              <a:rPr lang="zh-CN" altLang="zh-CN" b="1" dirty="0"/>
              <a:t>确定跨境电商的产品</a:t>
            </a:r>
            <a:r>
              <a:rPr lang="zh-CN" altLang="zh-CN" b="1" dirty="0" smtClean="0"/>
              <a:t>价格</a:t>
            </a:r>
            <a:endParaRPr lang="zh-CN" altLang="en-US" dirty="0"/>
          </a:p>
        </p:txBody>
      </p:sp>
    </p:spTree>
  </p:cSld>
  <p:clrMapOvr>
    <a:masterClrMapping/>
  </p:clrMapOvr>
</p:sld>
</file>

<file path=ppt/tags/tag1.xml><?xml version="1.0" encoding="utf-8"?>
<p:tagLst xmlns:p="http://schemas.openxmlformats.org/presentationml/2006/main">
  <p:tag name="commondata" val="eyJoZGlkIjoiNTQwNzlmMmM3YzAyMjc3YWY4Yzc3ODg5MDdkYTYyZjgifQ=="/>
</p:tagLst>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4024</Words>
  <Application>WPS 演示</Application>
  <PresentationFormat>宽屏</PresentationFormat>
  <Paragraphs>159</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宋体</vt:lpstr>
      <vt:lpstr>Wingdings</vt:lpstr>
      <vt:lpstr>Calibri</vt:lpstr>
      <vt:lpstr>Calibri Light</vt:lpstr>
      <vt:lpstr>微软雅黑</vt:lpstr>
      <vt:lpstr>Arial Unicode MS</vt:lpstr>
      <vt:lpstr>回顾</vt:lpstr>
      <vt:lpstr>项目七：跨境电子商务物流成本与定价 </vt:lpstr>
      <vt:lpstr>【学习目标】</vt:lpstr>
      <vt:lpstr>【案例导入】eBay是如何降低跨境电商物流成本的？</vt:lpstr>
      <vt:lpstr>任务1：认识跨境电商物流成本的构成和影响因素</vt:lpstr>
      <vt:lpstr>任务1：认识跨境电商物流成本的构成和影响因素</vt:lpstr>
      <vt:lpstr>任务2:确定跨境电商的产品价格</vt:lpstr>
      <vt:lpstr>任务2:确定跨境电商的产品价格</vt:lpstr>
      <vt:lpstr>任务2:确定跨境电商的产品价格</vt:lpstr>
      <vt:lpstr>任务2:确定跨境电商的产品价格</vt:lpstr>
      <vt:lpstr>任务2:确定跨境电商的产品价格</vt:lpstr>
      <vt:lpstr>任务2:确定跨境电商的产品价格</vt:lpstr>
      <vt:lpstr>任务2:确定跨境电商的产品价格</vt:lpstr>
      <vt:lpstr>任务2:确定跨境电商的产品价格</vt:lpstr>
      <vt:lpstr>任务3: 管理与控制跨境电商物流成本</vt:lpstr>
      <vt:lpstr>任务3: 管理与控制跨境电商物流成本</vt:lpstr>
      <vt:lpstr>任务3: 管理与控制跨境电商物流成本</vt:lpstr>
      <vt:lpstr>任务3: 管理与控制跨境电商物流成本</vt:lpstr>
      <vt:lpstr>【实训任务】跨境电商产品的定价设计</vt:lpstr>
      <vt:lpstr>【拓展阅读】北京乐可可商贸有限责任公司物流成本控制的案例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项目1：认识跨境电商物流</dc:title>
  <dc:creator>wbh</dc:creator>
  <cp:lastModifiedBy>欢欢</cp:lastModifiedBy>
  <cp:revision>7</cp:revision>
  <dcterms:created xsi:type="dcterms:W3CDTF">2022-08-18T06:33:00Z</dcterms:created>
  <dcterms:modified xsi:type="dcterms:W3CDTF">2024-07-29T07:58:54Z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57EA42E1FFBB4EEFB014AC2FE5E26E7E_12</vt:lpwstr>
  </property>
  <property fmtid="{D5CDD505-2E9C-101B-9397-08002B2CF9AE}" pid="3" name="KSOProductBuildVer">
    <vt:lpwstr>2052-12.1.0.16929</vt:lpwstr>
  </property>
</Properties>
</file>