
<file path=[Content_Types].xml><?xml version="1.0" encoding="utf-8"?>
<Types xmlns="http://schemas.openxmlformats.org/package/2006/content-types">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1"/>
  </p:notesMasterIdLst>
  <p:sldIdLst>
    <p:sldId id="256" r:id="rId3"/>
    <p:sldId id="258" r:id="rId4"/>
    <p:sldId id="257" r:id="rId5"/>
    <p:sldId id="259" r:id="rId6"/>
    <p:sldId id="260" r:id="rId7"/>
    <p:sldId id="261" r:id="rId8"/>
    <p:sldId id="262" r:id="rId9"/>
    <p:sldId id="264" r:id="rId10"/>
    <p:sldId id="265" r:id="rId12"/>
    <p:sldId id="266" r:id="rId13"/>
    <p:sldId id="267" r:id="rId14"/>
    <p:sldId id="268" r:id="rId15"/>
    <p:sldId id="269" r:id="rId16"/>
    <p:sldId id="270" r:id="rId17"/>
    <p:sldId id="271" r:id="rId18"/>
    <p:sldId id="272" r:id="rId19"/>
  </p:sldIdLst>
  <p:sldSz cx="12192000" cy="6858000"/>
  <p:notesSz cx="6858000" cy="9144000"/>
  <p:custDataLst>
    <p:tags r:id="rId2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中度样式 2 - 强调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09" d="100"/>
          <a:sy n="109" d="100"/>
        </p:scale>
        <p:origin x="6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3" Type="http://schemas.openxmlformats.org/officeDocument/2006/relationships/tags" Target="tags/tag1.xml"/><Relationship Id="rId22" Type="http://schemas.openxmlformats.org/officeDocument/2006/relationships/tableStyles" Target="tableStyles.xml"/><Relationship Id="rId21" Type="http://schemas.openxmlformats.org/officeDocument/2006/relationships/viewProps" Target="viewProps.xml"/><Relationship Id="rId20" Type="http://schemas.openxmlformats.org/officeDocument/2006/relationships/presProps" Target="presProps.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notesMaster" Target="notesMasters/notesMaster1.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736EDAF-9528-41B7-B0F7-7330493BA530}"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894E44F-90D4-4A61-85B9-03AD8996B0E1}"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754063"/>
            <a:ext cx="5854700" cy="3294062"/>
          </a:xfrm>
        </p:spPr>
      </p:sp>
      <p:sp>
        <p:nvSpPr>
          <p:cNvPr id="3" name="备注占位符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defRPr/>
            </a:pPr>
            <a:r>
              <a:rPr lang="en-US" altLang="zh-CN" dirty="0">
                <a:sym typeface="+mn-ea"/>
              </a:rPr>
              <a:t>1.</a:t>
            </a:r>
            <a:r>
              <a:rPr lang="zh-CN" altLang="en-US" dirty="0">
                <a:sym typeface="+mn-ea"/>
              </a:rPr>
              <a:t>快递时效对比</a:t>
            </a:r>
            <a:endParaRPr lang="en-US" altLang="zh-CN" dirty="0">
              <a:sym typeface="+mn-ea"/>
            </a:endParaRPr>
          </a:p>
          <a:p>
            <a:endParaRPr lang="zh-CN" altLang="en-US" dirty="0"/>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zh-CN" altLang="en-US" smtClean="0"/>
              <a:t>单击此处编辑母版标题样式</a:t>
            </a:r>
            <a:endParaRPr lang="en-US" dirty="0"/>
          </a:p>
        </p:txBody>
      </p:sp>
      <p:sp>
        <p:nvSpPr>
          <p:cNvPr id="3" name="Subtitle 2"/>
          <p:cNvSpPr>
            <a:spLocks noGrp="1"/>
          </p:cNvSpPr>
          <p:nvPr>
            <p:ph type="subTitle" idx="1" hasCustomPrompt="1"/>
          </p:nvPr>
        </p:nvSpPr>
        <p:spPr>
          <a:xfrm>
            <a:off x="1100051" y="4455620"/>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zh-CN" altLang="en-US" smtClean="0"/>
              <a:t>单击以编辑母版副标题样式</a:t>
            </a:r>
            <a:endParaRPr lang="en-US" dirty="0"/>
          </a:p>
        </p:txBody>
      </p:sp>
      <p:sp>
        <p:nvSpPr>
          <p:cNvPr id="4" name="Date Placeholder 3"/>
          <p:cNvSpPr>
            <a:spLocks noGrp="1"/>
          </p:cNvSpPr>
          <p:nvPr>
            <p:ph type="dt" sz="half" idx="10"/>
          </p:nvPr>
        </p:nvSpPr>
        <p:spPr/>
        <p:txBody>
          <a:bodyPr/>
          <a:lstStyle/>
          <a:p>
            <a:fld id="{03C595BE-6222-4180-AC2B-73CDC63D130A}"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2BF32729-0E7A-41F9-AB3D-0E278303807A}" type="slidenum">
              <a:rPr lang="zh-CN" altLang="en-US" smtClean="0"/>
            </a:fld>
            <a:endParaRPr lang="zh-CN" altLang="en-US"/>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hasCustomPrompt="1"/>
          </p:nvPr>
        </p:nvSpPr>
        <p:spPr/>
        <p:txBody>
          <a:bodyPr vert="eaVert" lIns="45720" tIns="0" rIns="45720" bIns="0"/>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03C595BE-6222-4180-AC2B-73CDC63D130A}"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2BF32729-0E7A-41F9-AB3D-0E278303807A}"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showMasterSp="0">
  <p:cSld name="竖排标题与文本">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4778"/>
            <a:ext cx="2628900" cy="5757421"/>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hasCustomPrompt="1"/>
          </p:nvPr>
        </p:nvSpPr>
        <p:spPr>
          <a:xfrm>
            <a:off x="838200" y="414778"/>
            <a:ext cx="7734300" cy="5757422"/>
          </a:xfrm>
        </p:spPr>
        <p:txBody>
          <a:bodyPr vert="eaVert" lIns="45720" tIns="0" rIns="45720" bIns="0"/>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03C595BE-6222-4180-AC2B-73CDC63D130A}"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2BF32729-0E7A-41F9-AB3D-0E278303807A}"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marL="0">
              <a:defRPr sz="3600"/>
            </a:lvl1pPr>
          </a:lstStyle>
          <a:p>
            <a:r>
              <a:rPr lang="zh-CN" altLang="en-US" dirty="0" smtClean="0"/>
              <a:t>单击此处编辑母版标题样式</a:t>
            </a:r>
            <a:endParaRPr lang="en-US" dirty="0"/>
          </a:p>
        </p:txBody>
      </p:sp>
      <p:sp>
        <p:nvSpPr>
          <p:cNvPr id="3" name="Content Placeholder 2"/>
          <p:cNvSpPr>
            <a:spLocks noGrp="1"/>
          </p:cNvSpPr>
          <p:nvPr>
            <p:ph idx="1" hasCustomPrompt="1"/>
          </p:nvPr>
        </p:nvSpPr>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03C595BE-6222-4180-AC2B-73CDC63D130A}"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2BF32729-0E7A-41F9-AB3D-0E278303807A}"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showMasterSp="0">
  <p:cSld name="节标题">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zh-CN" altLang="en-US" smtClean="0"/>
              <a:t>单击此处编辑母版标题样式</a:t>
            </a:r>
            <a:endParaRPr lang="en-US" dirty="0"/>
          </a:p>
        </p:txBody>
      </p:sp>
      <p:sp>
        <p:nvSpPr>
          <p:cNvPr id="3" name="Text Placeholder 2"/>
          <p:cNvSpPr>
            <a:spLocks noGrp="1"/>
          </p:cNvSpPr>
          <p:nvPr>
            <p:ph type="body" idx="1" hasCustomPrompt="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编辑母版文本样式</a:t>
            </a:r>
            <a:endParaRPr lang="zh-CN" altLang="en-US" smtClean="0"/>
          </a:p>
        </p:txBody>
      </p:sp>
      <p:sp>
        <p:nvSpPr>
          <p:cNvPr id="4" name="Date Placeholder 3"/>
          <p:cNvSpPr>
            <a:spLocks noGrp="1"/>
          </p:cNvSpPr>
          <p:nvPr>
            <p:ph type="dt" sz="half" idx="10"/>
          </p:nvPr>
        </p:nvSpPr>
        <p:spPr/>
        <p:txBody>
          <a:bodyPr/>
          <a:lstStyle/>
          <a:p>
            <a:fld id="{03C595BE-6222-4180-AC2B-73CDC63D130A}"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2BF32729-0E7A-41F9-AB3D-0E278303807A}" type="slidenum">
              <a:rPr lang="zh-CN" altLang="en-US" smtClean="0"/>
            </a:fld>
            <a:endParaRPr lang="zh-CN" altLang="en-US"/>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zh-CN" altLang="en-US" smtClean="0"/>
              <a:t>单击此处编辑母版标题样式</a:t>
            </a:r>
            <a:endParaRPr lang="en-US" dirty="0"/>
          </a:p>
        </p:txBody>
      </p:sp>
      <p:sp>
        <p:nvSpPr>
          <p:cNvPr id="3" name="Content Placeholder 2"/>
          <p:cNvSpPr>
            <a:spLocks noGrp="1"/>
          </p:cNvSpPr>
          <p:nvPr>
            <p:ph sz="half" idx="1" hasCustomPrompt="1"/>
          </p:nvPr>
        </p:nvSpPr>
        <p:spPr>
          <a:xfrm>
            <a:off x="1097279" y="1845734"/>
            <a:ext cx="4937760" cy="4023360"/>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Content Placeholder 3"/>
          <p:cNvSpPr>
            <a:spLocks noGrp="1"/>
          </p:cNvSpPr>
          <p:nvPr>
            <p:ph sz="half" idx="2" hasCustomPrompt="1"/>
          </p:nvPr>
        </p:nvSpPr>
        <p:spPr>
          <a:xfrm>
            <a:off x="6217920" y="1845735"/>
            <a:ext cx="4937760" cy="4023360"/>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03C595BE-6222-4180-AC2B-73CDC63D130A}"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2BF32729-0E7A-41F9-AB3D-0E278303807A}"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zh-CN" altLang="en-US" smtClean="0"/>
              <a:t>单击此处编辑母版标题样式</a:t>
            </a:r>
            <a:endParaRPr lang="en-US" dirty="0"/>
          </a:p>
        </p:txBody>
      </p:sp>
      <p:sp>
        <p:nvSpPr>
          <p:cNvPr id="3" name="Text Placeholder 2"/>
          <p:cNvSpPr>
            <a:spLocks noGrp="1"/>
          </p:cNvSpPr>
          <p:nvPr>
            <p:ph type="body" idx="1" hasCustomPrompt="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endParaRPr lang="zh-CN" altLang="en-US" smtClean="0"/>
          </a:p>
        </p:txBody>
      </p:sp>
      <p:sp>
        <p:nvSpPr>
          <p:cNvPr id="4" name="Content Placeholder 3"/>
          <p:cNvSpPr>
            <a:spLocks noGrp="1"/>
          </p:cNvSpPr>
          <p:nvPr>
            <p:ph sz="half" idx="2" hasCustomPrompt="1"/>
          </p:nvPr>
        </p:nvSpPr>
        <p:spPr>
          <a:xfrm>
            <a:off x="1097280" y="2582334"/>
            <a:ext cx="4937760" cy="3378200"/>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5" name="Text Placeholder 4"/>
          <p:cNvSpPr>
            <a:spLocks noGrp="1"/>
          </p:cNvSpPr>
          <p:nvPr>
            <p:ph type="body" sz="quarter" idx="3" hasCustomPrompt="1"/>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endParaRPr lang="zh-CN" altLang="en-US" smtClean="0"/>
          </a:p>
        </p:txBody>
      </p:sp>
      <p:sp>
        <p:nvSpPr>
          <p:cNvPr id="6" name="Content Placeholder 5"/>
          <p:cNvSpPr>
            <a:spLocks noGrp="1"/>
          </p:cNvSpPr>
          <p:nvPr>
            <p:ph sz="quarter" idx="4" hasCustomPrompt="1"/>
          </p:nvPr>
        </p:nvSpPr>
        <p:spPr>
          <a:xfrm>
            <a:off x="6217920" y="2582334"/>
            <a:ext cx="4937760" cy="3378200"/>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03C595BE-6222-4180-AC2B-73CDC63D130A}" type="datetimeFigureOut">
              <a:rPr lang="zh-CN" altLang="en-US" smtClean="0"/>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2BF32729-0E7A-41F9-AB3D-0E278303807A}"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03C595BE-6222-4180-AC2B-73CDC63D130A}" type="datetimeFigureOut">
              <a:rPr lang="zh-CN" altLang="en-US" smtClean="0"/>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2BF32729-0E7A-41F9-AB3D-0E278303807A}"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showMasterSp="0">
  <p:cSld name="空白">
    <p:spTree>
      <p:nvGrpSpPr>
        <p:cNvPr id="1" name=""/>
        <p:cNvGrpSpPr/>
        <p:nvPr/>
      </p:nvGrpSpPr>
      <p:grpSpPr>
        <a:xfrm>
          <a:off x="0" y="0"/>
          <a:ext cx="0" cy="0"/>
          <a:chOff x="0" y="0"/>
          <a:chExt cx="0" cy="0"/>
        </a:xfrm>
      </p:grpSpPr>
      <p:sp>
        <p:nvSpPr>
          <p:cNvPr id="5" name="Rectangle 4"/>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03C595BE-6222-4180-AC2B-73CDC63D130A}" type="datetimeFigureOut">
              <a:rPr lang="zh-CN" altLang="en-US" smtClean="0"/>
            </a:fld>
            <a:endParaRPr lang="zh-CN" altLang="en-US"/>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zh-CN" altLang="en-US"/>
          </a:p>
        </p:txBody>
      </p:sp>
      <p:sp>
        <p:nvSpPr>
          <p:cNvPr id="9" name="Slide Number Placeholder 8"/>
          <p:cNvSpPr>
            <a:spLocks noGrp="1"/>
          </p:cNvSpPr>
          <p:nvPr>
            <p:ph type="sldNum" sz="quarter" idx="12"/>
          </p:nvPr>
        </p:nvSpPr>
        <p:spPr/>
        <p:txBody>
          <a:bodyPr/>
          <a:lstStyle/>
          <a:p>
            <a:fld id="{2BF32729-0E7A-41F9-AB3D-0E278303807A}"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showMasterSp="0">
  <p:cSld name="内容与标题">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zh-CN" altLang="en-US" smtClean="0"/>
              <a:t>单击此处编辑母版标题样式</a:t>
            </a:r>
            <a:endParaRPr lang="en-US" dirty="0"/>
          </a:p>
        </p:txBody>
      </p:sp>
      <p:sp>
        <p:nvSpPr>
          <p:cNvPr id="3" name="Content Placeholder 2"/>
          <p:cNvSpPr>
            <a:spLocks noGrp="1"/>
          </p:cNvSpPr>
          <p:nvPr>
            <p:ph idx="1" hasCustomPrompt="1"/>
          </p:nvPr>
        </p:nvSpPr>
        <p:spPr>
          <a:xfrm>
            <a:off x="4800600" y="731520"/>
            <a:ext cx="6492240" cy="5257800"/>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Text Placeholder 3"/>
          <p:cNvSpPr>
            <a:spLocks noGrp="1"/>
          </p:cNvSpPr>
          <p:nvPr>
            <p:ph type="body" sz="half" idx="2" hasCustomPrompt="1"/>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编辑母版文本样式</a:t>
            </a:r>
            <a:endParaRPr lang="zh-CN" altLang="en-US" smtClean="0"/>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fld id="{03C595BE-6222-4180-AC2B-73CDC63D130A}" type="datetimeFigureOut">
              <a:rPr lang="zh-CN" altLang="en-US" smtClean="0"/>
            </a:fld>
            <a:endParaRPr lang="zh-CN" altLang="en-US"/>
          </a:p>
        </p:txBody>
      </p:sp>
      <p:sp>
        <p:nvSpPr>
          <p:cNvPr id="6" name="Footer Placeholder 5"/>
          <p:cNvSpPr>
            <a:spLocks noGrp="1"/>
          </p:cNvSpPr>
          <p:nvPr>
            <p:ph type="ftr" sz="quarter" idx="11"/>
          </p:nvPr>
        </p:nvSpPr>
        <p:spPr>
          <a:xfrm>
            <a:off x="4800600" y="6459785"/>
            <a:ext cx="4648200" cy="365125"/>
          </a:xfrm>
        </p:spPr>
        <p:txBody>
          <a:bodyPr/>
          <a:lstStyle>
            <a:lvl1pPr algn="l">
              <a:defRPr>
                <a:solidFill>
                  <a:schemeClr val="tx2"/>
                </a:solidFill>
              </a:defRPr>
            </a:lvl1pPr>
          </a:lstStyle>
          <a:p>
            <a:endParaRPr lang="zh-CN" altLang="en-US"/>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2BF32729-0E7A-41F9-AB3D-0E278303807A}"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showMasterSp="0">
  <p:cSld name="图片与标题">
    <p:spTree>
      <p:nvGrpSpPr>
        <p:cNvPr id="1" name=""/>
        <p:cNvGrpSpPr/>
        <p:nvPr/>
      </p:nvGrpSpPr>
      <p:grpSpPr>
        <a:xfrm>
          <a:off x="0" y="0"/>
          <a:ext cx="0" cy="0"/>
          <a:chOff x="0" y="0"/>
          <a:chExt cx="0" cy="0"/>
        </a:xfrm>
      </p:grpSpPr>
      <p:sp>
        <p:nvSpPr>
          <p:cNvPr id="8" name="Rectangle 7"/>
          <p:cNvSpPr/>
          <p:nvPr/>
        </p:nvSpPr>
        <p:spPr>
          <a:xfrm>
            <a:off x="0" y="4953000"/>
            <a:ext cx="12188825"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264" cy="822960"/>
          </a:xfrm>
        </p:spPr>
        <p:txBody>
          <a:bodyPr lIns="91440" tIns="0" rIns="91440" bIns="0" anchor="b">
            <a:noAutofit/>
          </a:bodyPr>
          <a:lstStyle>
            <a:lvl1pPr>
              <a:defRPr sz="3600" b="0">
                <a:solidFill>
                  <a:srgbClr val="FFFFFF"/>
                </a:solidFill>
              </a:defRPr>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15" y="0"/>
            <a:ext cx="12191985" cy="4915076"/>
          </a:xfrm>
          <a:blipFill>
            <a:blip r:embed="rId2"/>
            <a:stretch>
              <a:fillRect/>
            </a:stretch>
          </a:blipFill>
        </p:spPr>
        <p:txBody>
          <a:bodyPr lIns="457200" tIns="457200" anchor="t"/>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hasCustomPrompt="1"/>
          </p:nvPr>
        </p:nvSpPr>
        <p:spPr>
          <a:xfrm>
            <a:off x="1097280" y="5907023"/>
            <a:ext cx="10113264"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编辑母版文本样式</a:t>
            </a:r>
            <a:endParaRPr lang="zh-CN" altLang="en-US" smtClean="0"/>
          </a:p>
        </p:txBody>
      </p:sp>
      <p:sp>
        <p:nvSpPr>
          <p:cNvPr id="5" name="Date Placeholder 4"/>
          <p:cNvSpPr>
            <a:spLocks noGrp="1"/>
          </p:cNvSpPr>
          <p:nvPr>
            <p:ph type="dt" sz="half" idx="10"/>
          </p:nvPr>
        </p:nvSpPr>
        <p:spPr/>
        <p:txBody>
          <a:bodyPr/>
          <a:lstStyle/>
          <a:p>
            <a:fld id="{03C595BE-6222-4180-AC2B-73CDC63D130A}"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2BF32729-0E7A-41F9-AB3D-0E278303807A}"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0" y="6334316"/>
            <a:ext cx="12192001" cy="659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fld id="{03C595BE-6222-4180-AC2B-73CDC63D130A}" type="datetimeFigureOut">
              <a:rPr lang="zh-CN" altLang="en-US" smtClean="0"/>
            </a:fld>
            <a:endParaRPr lang="zh-CN" altLang="en-US"/>
          </a:p>
        </p:txBody>
      </p:sp>
      <p:sp>
        <p:nvSpPr>
          <p:cNvPr id="5" name="Footer Placeholder 4"/>
          <p:cNvSpPr>
            <a:spLocks noGrp="1"/>
          </p:cNvSpPr>
          <p:nvPr>
            <p:ph type="ftr" sz="quarter" idx="3"/>
          </p:nvPr>
        </p:nvSpPr>
        <p:spPr>
          <a:xfrm>
            <a:off x="3686185" y="6459785"/>
            <a:ext cx="4822804"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zh-CN" altLang="en-US"/>
          </a:p>
        </p:txBody>
      </p:sp>
      <p:sp>
        <p:nvSpPr>
          <p:cNvPr id="6" name="Slide Number Placeholder 5"/>
          <p:cNvSpPr>
            <a:spLocks noGrp="1"/>
          </p:cNvSpPr>
          <p:nvPr>
            <p:ph type="sldNum" sz="quarter" idx="4"/>
          </p:nvPr>
        </p:nvSpPr>
        <p:spPr>
          <a:xfrm>
            <a:off x="9900458" y="6459785"/>
            <a:ext cx="1312025" cy="365125"/>
          </a:xfrm>
          <a:prstGeom prst="rect">
            <a:avLst/>
          </a:prstGeom>
        </p:spPr>
        <p:txBody>
          <a:bodyPr vert="horz" lIns="91440" tIns="45720" rIns="91440" bIns="45720" rtlCol="0" anchor="ctr"/>
          <a:lstStyle>
            <a:lvl1pPr algn="r">
              <a:defRPr sz="1050">
                <a:solidFill>
                  <a:srgbClr val="FFFFFF"/>
                </a:solidFill>
              </a:defRPr>
            </a:lvl1pPr>
          </a:lstStyle>
          <a:p>
            <a:fld id="{2BF32729-0E7A-41F9-AB3D-0E278303807A}" type="slidenum">
              <a:rPr lang="zh-CN" altLang="en-US" smtClean="0"/>
            </a:fld>
            <a:endParaRPr lang="zh-CN" altLang="en-US"/>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175" indent="-18288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800" kern="1200">
          <a:solidFill>
            <a:schemeClr val="tx1">
              <a:lumMod val="75000"/>
              <a:lumOff val="25000"/>
            </a:schemeClr>
          </a:solidFill>
          <a:latin typeface="+mn-lt"/>
          <a:ea typeface="+mn-ea"/>
          <a:cs typeface="+mn-cs"/>
        </a:defRPr>
      </a:lvl2pPr>
      <a:lvl3pPr marL="567055" indent="-18288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3pPr>
      <a:lvl4pPr marL="749935" indent="-18288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4pPr>
      <a:lvl5pPr marL="932815" indent="-18288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5pPr>
      <a:lvl6pPr marL="1099820"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6pPr>
      <a:lvl7pPr marL="1299845"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7pPr>
      <a:lvl8pPr marL="1499870"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8pPr>
      <a:lvl9pPr marL="1699895"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zh-CN" b="1" dirty="0" smtClean="0"/>
              <a:t>项目</a:t>
            </a:r>
            <a:r>
              <a:rPr lang="en-US" altLang="zh-CN" b="1" dirty="0" smtClean="0"/>
              <a:t>2</a:t>
            </a:r>
            <a:r>
              <a:rPr lang="zh-CN" altLang="zh-CN" b="1" dirty="0" smtClean="0"/>
              <a:t>：</a:t>
            </a:r>
            <a:r>
              <a:rPr lang="zh-CN" altLang="zh-CN" b="1" dirty="0"/>
              <a:t>跨境电子商务物流模式和选择</a:t>
            </a:r>
            <a:endParaRPr lang="zh-CN" altLang="zh-CN" b="1" dirty="0"/>
          </a:p>
        </p:txBody>
      </p:sp>
      <p:sp>
        <p:nvSpPr>
          <p:cNvPr id="3" name="副标题 2"/>
          <p:cNvSpPr>
            <a:spLocks noGrp="1"/>
          </p:cNvSpPr>
          <p:nvPr>
            <p:ph type="subTitle" idx="1"/>
          </p:nvPr>
        </p:nvSpPr>
        <p:spPr/>
        <p:txBody>
          <a:bodyPr/>
          <a:lstStyle/>
          <a:p>
            <a:endParaRPr lang="zh-CN" alt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2"/>
          <p:cNvSpPr txBox="1"/>
          <p:nvPr/>
        </p:nvSpPr>
        <p:spPr>
          <a:xfrm>
            <a:off x="1161757" y="1970033"/>
            <a:ext cx="10058400" cy="4023360"/>
          </a:xfrm>
          <a:prstGeom prst="rect">
            <a:avLst/>
          </a:prstGeom>
        </p:spPr>
        <p:txBody>
          <a:bodyPr vert="horz" lIns="0" tIns="45720" rIns="0" bIns="45720" rtlCol="0">
            <a:norm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175" indent="-18288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800" kern="1200">
                <a:solidFill>
                  <a:schemeClr val="tx1">
                    <a:lumMod val="75000"/>
                    <a:lumOff val="25000"/>
                  </a:schemeClr>
                </a:solidFill>
                <a:latin typeface="+mn-lt"/>
                <a:ea typeface="+mn-ea"/>
                <a:cs typeface="+mn-cs"/>
              </a:defRPr>
            </a:lvl2pPr>
            <a:lvl3pPr marL="567055" indent="-18288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3pPr>
            <a:lvl4pPr marL="749935" indent="-18288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4pPr>
            <a:lvl5pPr marL="932815" indent="-18288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5pPr>
            <a:lvl6pPr marL="1099820"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6pPr>
            <a:lvl7pPr marL="1299845"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7pPr>
            <a:lvl8pPr marL="1499870"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8pPr>
            <a:lvl9pPr marL="1699895"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9pPr>
          </a:lstStyle>
          <a:p>
            <a:pPr>
              <a:lnSpc>
                <a:spcPct val="100000"/>
              </a:lnSpc>
            </a:pPr>
            <a:r>
              <a:rPr lang="en-US" altLang="zh-CN" dirty="0" smtClean="0">
                <a:solidFill>
                  <a:schemeClr val="tx1"/>
                </a:solidFill>
              </a:rPr>
              <a:t>4.</a:t>
            </a:r>
            <a:r>
              <a:rPr lang="zh-CN" altLang="en-US" dirty="0" smtClean="0">
                <a:solidFill>
                  <a:schemeClr val="tx1"/>
                </a:solidFill>
              </a:rPr>
              <a:t>计算题</a:t>
            </a:r>
            <a:endParaRPr lang="en-US" altLang="zh-CN" dirty="0" smtClean="0">
              <a:solidFill>
                <a:schemeClr val="tx1"/>
              </a:solidFill>
            </a:endParaRPr>
          </a:p>
          <a:p>
            <a:pPr>
              <a:lnSpc>
                <a:spcPct val="100000"/>
              </a:lnSpc>
            </a:pPr>
            <a:r>
              <a:rPr lang="zh-CN" altLang="zh-CN" dirty="0" smtClean="0">
                <a:solidFill>
                  <a:schemeClr val="tx1"/>
                </a:solidFill>
              </a:rPr>
              <a:t>上海某外贸公司</a:t>
            </a:r>
            <a:r>
              <a:rPr lang="zh-CN" altLang="zh-CN" dirty="0">
                <a:solidFill>
                  <a:schemeClr val="tx1"/>
                </a:solidFill>
              </a:rPr>
              <a:t>的一位加拿大老客户再次购买该司产品，订单金额为</a:t>
            </a:r>
            <a:r>
              <a:rPr lang="en-US" altLang="zh-CN" dirty="0">
                <a:solidFill>
                  <a:schemeClr val="tx1"/>
                </a:solidFill>
              </a:rPr>
              <a:t>300</a:t>
            </a:r>
            <a:r>
              <a:rPr lang="zh-CN" altLang="zh-CN" dirty="0">
                <a:solidFill>
                  <a:schemeClr val="tx1"/>
                </a:solidFill>
              </a:rPr>
              <a:t>美金，订单产品为</a:t>
            </a:r>
            <a:r>
              <a:rPr lang="en-US" altLang="zh-CN" dirty="0">
                <a:solidFill>
                  <a:schemeClr val="tx1"/>
                </a:solidFill>
              </a:rPr>
              <a:t>30</a:t>
            </a:r>
            <a:r>
              <a:rPr lang="zh-CN" altLang="zh-CN" dirty="0">
                <a:solidFill>
                  <a:schemeClr val="tx1"/>
                </a:solidFill>
              </a:rPr>
              <a:t>副太阳镜，公司包装部门处理完后称得包裹重量为</a:t>
            </a:r>
            <a:r>
              <a:rPr lang="en-US" altLang="zh-CN" dirty="0">
                <a:solidFill>
                  <a:schemeClr val="tx1"/>
                </a:solidFill>
              </a:rPr>
              <a:t>4KG</a:t>
            </a:r>
            <a:r>
              <a:rPr lang="zh-CN" altLang="zh-CN" dirty="0">
                <a:solidFill>
                  <a:schemeClr val="tx1"/>
                </a:solidFill>
              </a:rPr>
              <a:t>，</a:t>
            </a:r>
            <a:r>
              <a:rPr lang="zh-CN" altLang="en-US" dirty="0">
                <a:solidFill>
                  <a:schemeClr val="tx1"/>
                </a:solidFill>
              </a:rPr>
              <a:t>公司包装部门处理完后称得包裹重量为</a:t>
            </a:r>
            <a:r>
              <a:rPr lang="en-US" altLang="zh-CN" dirty="0">
                <a:solidFill>
                  <a:schemeClr val="tx1"/>
                </a:solidFill>
              </a:rPr>
              <a:t>4KG</a:t>
            </a:r>
            <a:r>
              <a:rPr lang="zh-CN" altLang="en-US" dirty="0">
                <a:solidFill>
                  <a:schemeClr val="tx1"/>
                </a:solidFill>
              </a:rPr>
              <a:t>，长宽高为</a:t>
            </a:r>
            <a:r>
              <a:rPr lang="en-US" altLang="zh-CN" dirty="0">
                <a:solidFill>
                  <a:schemeClr val="tx1"/>
                </a:solidFill>
              </a:rPr>
              <a:t>15cm*50cm*10cm</a:t>
            </a:r>
            <a:r>
              <a:rPr lang="zh-CN" altLang="en-US" dirty="0">
                <a:solidFill>
                  <a:schemeClr val="tx1"/>
                </a:solidFill>
              </a:rPr>
              <a:t>。</a:t>
            </a:r>
            <a:r>
              <a:rPr lang="zh-CN" altLang="zh-CN" dirty="0">
                <a:solidFill>
                  <a:schemeClr val="tx1"/>
                </a:solidFill>
              </a:rPr>
              <a:t>业务经理为了考查公司实习生小王的业务知识，要求其就此订单分别计算不同物流方式所需运费</a:t>
            </a:r>
            <a:r>
              <a:rPr lang="zh-CN" altLang="en-US" dirty="0">
                <a:solidFill>
                  <a:schemeClr val="tx1"/>
                </a:solidFill>
              </a:rPr>
              <a:t>，并选择最恰当渠道。</a:t>
            </a:r>
            <a:endParaRPr lang="zh-CN" altLang="zh-CN" dirty="0">
              <a:solidFill>
                <a:schemeClr val="tx1"/>
              </a:solidFill>
            </a:endParaRPr>
          </a:p>
          <a:p>
            <a:pPr>
              <a:lnSpc>
                <a:spcPct val="100000"/>
              </a:lnSpc>
            </a:pPr>
            <a:r>
              <a:rPr lang="zh-CN" altLang="zh-CN" dirty="0">
                <a:solidFill>
                  <a:schemeClr val="tx1"/>
                </a:solidFill>
              </a:rPr>
              <a:t>（</a:t>
            </a:r>
            <a:r>
              <a:rPr lang="en-US" altLang="zh-CN" dirty="0">
                <a:solidFill>
                  <a:schemeClr val="tx1"/>
                </a:solidFill>
              </a:rPr>
              <a:t>1</a:t>
            </a:r>
            <a:r>
              <a:rPr lang="zh-CN" altLang="zh-CN" dirty="0">
                <a:solidFill>
                  <a:schemeClr val="tx1"/>
                </a:solidFill>
              </a:rPr>
              <a:t>）</a:t>
            </a:r>
            <a:r>
              <a:rPr lang="en-US" altLang="zh-CN" dirty="0">
                <a:solidFill>
                  <a:schemeClr val="tx1"/>
                </a:solidFill>
              </a:rPr>
              <a:t>EMS</a:t>
            </a:r>
            <a:r>
              <a:rPr lang="zh-CN" altLang="zh-CN" dirty="0">
                <a:solidFill>
                  <a:schemeClr val="tx1"/>
                </a:solidFill>
              </a:rPr>
              <a:t>（五折，加拿大物品类首重</a:t>
            </a:r>
            <a:r>
              <a:rPr lang="en-US" altLang="zh-CN" dirty="0">
                <a:solidFill>
                  <a:schemeClr val="tx1"/>
                </a:solidFill>
              </a:rPr>
              <a:t>110</a:t>
            </a:r>
            <a:r>
              <a:rPr lang="zh-CN" altLang="zh-CN" dirty="0">
                <a:solidFill>
                  <a:schemeClr val="tx1"/>
                </a:solidFill>
              </a:rPr>
              <a:t>元 续重</a:t>
            </a:r>
            <a:r>
              <a:rPr lang="en-US" altLang="zh-CN" dirty="0">
                <a:solidFill>
                  <a:schemeClr val="tx1"/>
                </a:solidFill>
              </a:rPr>
              <a:t>28.5</a:t>
            </a:r>
            <a:r>
              <a:rPr lang="zh-CN" altLang="zh-CN" dirty="0">
                <a:solidFill>
                  <a:schemeClr val="tx1"/>
                </a:solidFill>
              </a:rPr>
              <a:t>元）；（</a:t>
            </a:r>
            <a:r>
              <a:rPr lang="en-US" altLang="zh-CN" dirty="0">
                <a:solidFill>
                  <a:schemeClr val="tx1"/>
                </a:solidFill>
              </a:rPr>
              <a:t>2</a:t>
            </a:r>
            <a:r>
              <a:rPr lang="zh-CN" altLang="zh-CN" dirty="0">
                <a:solidFill>
                  <a:schemeClr val="tx1"/>
                </a:solidFill>
              </a:rPr>
              <a:t>）中国邮政小包挂号（加拿大，</a:t>
            </a:r>
            <a:r>
              <a:rPr lang="en-US" altLang="zh-CN" dirty="0">
                <a:solidFill>
                  <a:schemeClr val="tx1"/>
                </a:solidFill>
              </a:rPr>
              <a:t>5</a:t>
            </a:r>
            <a:r>
              <a:rPr lang="zh-CN" altLang="zh-CN" dirty="0">
                <a:solidFill>
                  <a:schemeClr val="tx1"/>
                </a:solidFill>
              </a:rPr>
              <a:t>区，系数按照</a:t>
            </a:r>
            <a:r>
              <a:rPr lang="en-US" altLang="zh-CN" dirty="0">
                <a:solidFill>
                  <a:schemeClr val="tx1"/>
                </a:solidFill>
              </a:rPr>
              <a:t>90.5</a:t>
            </a:r>
            <a:r>
              <a:rPr lang="zh-CN" altLang="zh-CN" dirty="0">
                <a:solidFill>
                  <a:schemeClr val="tx1"/>
                </a:solidFill>
              </a:rPr>
              <a:t>计算</a:t>
            </a:r>
            <a:r>
              <a:rPr lang="en-US" altLang="zh-CN" dirty="0">
                <a:solidFill>
                  <a:schemeClr val="tx1"/>
                </a:solidFill>
              </a:rPr>
              <a:t>,</a:t>
            </a:r>
            <a:r>
              <a:rPr lang="zh-CN" altLang="en-US" dirty="0">
                <a:solidFill>
                  <a:schemeClr val="tx1"/>
                </a:solidFill>
              </a:rPr>
              <a:t>挂号费</a:t>
            </a:r>
            <a:r>
              <a:rPr lang="en-US" altLang="zh-CN" dirty="0">
                <a:solidFill>
                  <a:schemeClr val="tx1"/>
                </a:solidFill>
              </a:rPr>
              <a:t>8</a:t>
            </a:r>
            <a:r>
              <a:rPr lang="zh-CN" altLang="en-US" dirty="0">
                <a:solidFill>
                  <a:schemeClr val="tx1"/>
                </a:solidFill>
              </a:rPr>
              <a:t>元</a:t>
            </a:r>
            <a:r>
              <a:rPr lang="zh-CN" altLang="zh-CN" dirty="0">
                <a:solidFill>
                  <a:schemeClr val="tx1"/>
                </a:solidFill>
              </a:rPr>
              <a:t>）</a:t>
            </a:r>
            <a:r>
              <a:rPr lang="zh-CN" altLang="en-US" dirty="0">
                <a:solidFill>
                  <a:schemeClr val="tx1"/>
                </a:solidFill>
              </a:rPr>
              <a:t>（</a:t>
            </a:r>
            <a:r>
              <a:rPr lang="en-US" altLang="zh-CN" dirty="0">
                <a:solidFill>
                  <a:schemeClr val="tx1"/>
                </a:solidFill>
              </a:rPr>
              <a:t>3</a:t>
            </a:r>
            <a:r>
              <a:rPr lang="zh-CN" altLang="en-US" dirty="0">
                <a:solidFill>
                  <a:schemeClr val="tx1"/>
                </a:solidFill>
              </a:rPr>
              <a:t>）</a:t>
            </a:r>
            <a:r>
              <a:rPr lang="en-US" altLang="zh-CN" dirty="0" err="1">
                <a:solidFill>
                  <a:schemeClr val="tx1"/>
                </a:solidFill>
              </a:rPr>
              <a:t>Epacket</a:t>
            </a:r>
            <a:r>
              <a:rPr lang="zh-CN" altLang="en-US" dirty="0">
                <a:solidFill>
                  <a:schemeClr val="tx1"/>
                </a:solidFill>
              </a:rPr>
              <a:t>：</a:t>
            </a:r>
            <a:r>
              <a:rPr lang="en-US" altLang="zh-CN" dirty="0">
                <a:solidFill>
                  <a:schemeClr val="tx1"/>
                </a:solidFill>
              </a:rPr>
              <a:t>19+60</a:t>
            </a:r>
            <a:r>
              <a:rPr lang="zh-CN" altLang="en-US" dirty="0">
                <a:solidFill>
                  <a:schemeClr val="tx1"/>
                </a:solidFill>
              </a:rPr>
              <a:t>元</a:t>
            </a:r>
            <a:r>
              <a:rPr lang="en-US" altLang="zh-CN" dirty="0">
                <a:solidFill>
                  <a:schemeClr val="tx1"/>
                </a:solidFill>
              </a:rPr>
              <a:t>/kg</a:t>
            </a:r>
            <a:r>
              <a:rPr lang="en-US" altLang="zh-CN" b="1" dirty="0">
                <a:solidFill>
                  <a:schemeClr val="tx1"/>
                </a:solidFill>
              </a:rPr>
              <a:t> </a:t>
            </a:r>
            <a:endParaRPr lang="zh-CN" altLang="en-US" dirty="0">
              <a:solidFill>
                <a:schemeClr val="tx1"/>
              </a:solidFill>
            </a:endParaRPr>
          </a:p>
        </p:txBody>
      </p:sp>
      <p:sp>
        <p:nvSpPr>
          <p:cNvPr id="6" name="标题 1"/>
          <p:cNvSpPr txBox="1"/>
          <p:nvPr/>
        </p:nvSpPr>
        <p:spPr>
          <a:xfrm>
            <a:off x="1161757" y="295200"/>
            <a:ext cx="10058400" cy="1450757"/>
          </a:xfrm>
          <a:prstGeom prst="rect">
            <a:avLst/>
          </a:prstGeom>
        </p:spPr>
        <p:txBody>
          <a:bodyPr vert="horz" lIns="91440" tIns="45720" rIns="91440" bIns="45720" rtlCol="0" anchor="b">
            <a:normAutofit/>
          </a:bodyPr>
          <a:lstStyle>
            <a:lvl1pPr marL="0"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r>
              <a:rPr lang="zh-CN" altLang="zh-CN" sz="3600" b="1" dirty="0"/>
              <a:t>任务</a:t>
            </a:r>
            <a:r>
              <a:rPr lang="en-US" altLang="zh-CN" sz="3600" b="1" dirty="0"/>
              <a:t>2</a:t>
            </a:r>
            <a:r>
              <a:rPr lang="zh-CN" altLang="zh-CN" sz="3600" b="1" dirty="0"/>
              <a:t>：熟悉国际商业快递</a:t>
            </a:r>
            <a:endParaRPr lang="zh-CN" altLang="en-US" sz="3600" b="1"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b="1" dirty="0"/>
              <a:t>任务</a:t>
            </a:r>
            <a:r>
              <a:rPr lang="en-US" altLang="zh-CN" b="1" dirty="0"/>
              <a:t>3</a:t>
            </a:r>
            <a:r>
              <a:rPr lang="zh-CN" altLang="zh-CN" b="1" dirty="0"/>
              <a:t>：了解跨境电商专线</a:t>
            </a:r>
            <a:r>
              <a:rPr lang="zh-CN" altLang="zh-CN" b="1" dirty="0" smtClean="0"/>
              <a:t>物流</a:t>
            </a:r>
            <a:endParaRPr lang="zh-CN" altLang="en-US" dirty="0"/>
          </a:p>
        </p:txBody>
      </p:sp>
      <p:sp>
        <p:nvSpPr>
          <p:cNvPr id="3" name="内容占位符 2"/>
          <p:cNvSpPr>
            <a:spLocks noGrp="1"/>
          </p:cNvSpPr>
          <p:nvPr>
            <p:ph idx="1"/>
          </p:nvPr>
        </p:nvSpPr>
        <p:spPr/>
        <p:txBody>
          <a:bodyPr>
            <a:normAutofit fontScale="92500" lnSpcReduction="10000"/>
          </a:bodyPr>
          <a:lstStyle/>
          <a:p>
            <a:r>
              <a:rPr lang="zh-CN" altLang="en-US" dirty="0" smtClean="0"/>
              <a:t>一、专线物流</a:t>
            </a:r>
            <a:endParaRPr lang="en-US" altLang="zh-CN" dirty="0" smtClean="0"/>
          </a:p>
          <a:p>
            <a:r>
              <a:rPr lang="zh-CN" altLang="zh-CN" dirty="0" smtClean="0"/>
              <a:t>跨</a:t>
            </a:r>
            <a:r>
              <a:rPr lang="zh-CN" altLang="zh-CN" dirty="0"/>
              <a:t>境专线物流一般是通过航空包舱方式将货物运输到国外，再通过合作公司进行目的地国国内的派送，是比较受欢迎的一种物流方式。目前业内使用最普遍的物流专线包括美国专线、</a:t>
            </a:r>
            <a:r>
              <a:rPr lang="zh-CN" altLang="zh-CN" sz="2100" dirty="0"/>
              <a:t>澳大利亚专线、俄罗斯专线，以及欧洲专线等。货物送达时间基本固定，运输费用较快递物流便宜</a:t>
            </a:r>
            <a:r>
              <a:rPr lang="zh-CN" altLang="en-US" sz="2100" dirty="0"/>
              <a:t>，但是国家有限。</a:t>
            </a:r>
            <a:endParaRPr lang="zh-CN" altLang="zh-CN" sz="2100" dirty="0"/>
          </a:p>
          <a:p>
            <a:r>
              <a:rPr lang="zh-CN" altLang="zh-CN" sz="2100" dirty="0"/>
              <a:t>二、主要的专线物流</a:t>
            </a:r>
            <a:endParaRPr lang="zh-CN" altLang="zh-CN" sz="2100" dirty="0"/>
          </a:p>
          <a:p>
            <a:r>
              <a:rPr lang="en-US" altLang="zh-CN" sz="2100" dirty="0"/>
              <a:t>(</a:t>
            </a:r>
            <a:r>
              <a:rPr lang="zh-CN" altLang="zh-CN" sz="2100" dirty="0"/>
              <a:t>一</a:t>
            </a:r>
            <a:r>
              <a:rPr lang="en-US" altLang="zh-CN" sz="2100" dirty="0"/>
              <a:t>) </a:t>
            </a:r>
            <a:r>
              <a:rPr lang="zh-CN" altLang="zh-CN" sz="2100" dirty="0"/>
              <a:t>航空专线</a:t>
            </a:r>
            <a:r>
              <a:rPr lang="en-US" altLang="zh-CN" sz="2100" dirty="0"/>
              <a:t>-</a:t>
            </a:r>
            <a:r>
              <a:rPr lang="zh-CN" altLang="zh-CN" sz="2100" dirty="0"/>
              <a:t>燕文</a:t>
            </a:r>
            <a:endParaRPr lang="en-US" altLang="zh-CN" sz="2100" dirty="0"/>
          </a:p>
          <a:p>
            <a:r>
              <a:rPr lang="zh-CN" altLang="zh-CN" sz="2100" dirty="0"/>
              <a:t> </a:t>
            </a:r>
            <a:r>
              <a:rPr lang="en-US" altLang="zh-CN" sz="2100" dirty="0"/>
              <a:t>(</a:t>
            </a:r>
            <a:r>
              <a:rPr lang="zh-CN" altLang="zh-CN" sz="2100" dirty="0"/>
              <a:t>二</a:t>
            </a:r>
            <a:r>
              <a:rPr lang="en-US" altLang="zh-CN" sz="2100" dirty="0"/>
              <a:t>)</a:t>
            </a:r>
            <a:r>
              <a:rPr lang="zh-CN" altLang="zh-CN" sz="2100" dirty="0"/>
              <a:t>中俄航空专线</a:t>
            </a:r>
            <a:endParaRPr lang="en-US" altLang="zh-CN" sz="2100" dirty="0"/>
          </a:p>
          <a:p>
            <a:r>
              <a:rPr lang="zh-CN" altLang="zh-CN" sz="2100" dirty="0"/>
              <a:t> </a:t>
            </a:r>
            <a:r>
              <a:rPr lang="en-US" altLang="zh-CN" sz="2100" dirty="0"/>
              <a:t>(</a:t>
            </a:r>
            <a:r>
              <a:rPr lang="zh-CN" altLang="zh-CN" sz="2100" dirty="0"/>
              <a:t>三</a:t>
            </a:r>
            <a:r>
              <a:rPr lang="en-US" altLang="zh-CN" sz="2100" dirty="0"/>
              <a:t>) </a:t>
            </a:r>
            <a:r>
              <a:rPr lang="zh-CN" altLang="zh-CN" sz="2100" dirty="0"/>
              <a:t>中外运安迈世</a:t>
            </a:r>
            <a:endParaRPr lang="en-US" altLang="zh-CN" sz="2100" dirty="0"/>
          </a:p>
          <a:p>
            <a:r>
              <a:rPr lang="en-US" altLang="zh-CN" sz="2100" dirty="0"/>
              <a:t>(</a:t>
            </a:r>
            <a:r>
              <a:rPr lang="zh-CN" altLang="zh-CN" sz="2100" dirty="0"/>
              <a:t>四</a:t>
            </a:r>
            <a:r>
              <a:rPr lang="en-US" altLang="zh-CN" sz="2100" dirty="0"/>
              <a:t>) </a:t>
            </a:r>
            <a:r>
              <a:rPr lang="zh-CN" altLang="zh-CN" sz="2100" dirty="0"/>
              <a:t>速邮宝芬邮挂号小包</a:t>
            </a:r>
            <a:endParaRPr lang="en-US" altLang="zh-CN" sz="2100" dirty="0"/>
          </a:p>
          <a:p>
            <a:r>
              <a:rPr lang="en-US" altLang="zh-CN" sz="2100" dirty="0"/>
              <a:t>(</a:t>
            </a:r>
            <a:r>
              <a:rPr lang="zh-CN" altLang="zh-CN" sz="2100" dirty="0"/>
              <a:t>五</a:t>
            </a:r>
            <a:r>
              <a:rPr lang="en-US" altLang="zh-CN" sz="2100" dirty="0"/>
              <a:t>)</a:t>
            </a:r>
            <a:r>
              <a:rPr lang="zh-CN" altLang="zh-CN" sz="2100" dirty="0"/>
              <a:t>中俄快递（</a:t>
            </a:r>
            <a:r>
              <a:rPr lang="en-US" altLang="zh-CN" sz="2100" dirty="0"/>
              <a:t>SPSR</a:t>
            </a:r>
            <a:r>
              <a:rPr lang="zh-CN" altLang="zh-CN" sz="2100" dirty="0"/>
              <a:t>）</a:t>
            </a:r>
            <a:r>
              <a:rPr lang="en-US" altLang="zh-CN" sz="2100" dirty="0"/>
              <a:t> </a:t>
            </a:r>
            <a:endParaRPr lang="zh-CN" altLang="zh-CN" sz="2100" dirty="0"/>
          </a:p>
          <a:p>
            <a:endParaRPr lang="zh-CN" altLang="en-US"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097280" y="1907280"/>
            <a:ext cx="2991143" cy="4023360"/>
          </a:xfrm>
        </p:spPr>
        <p:txBody>
          <a:bodyPr/>
          <a:lstStyle/>
          <a:p>
            <a:r>
              <a:rPr lang="zh-CN" altLang="en-US" dirty="0" smtClean="0"/>
              <a:t>三、</a:t>
            </a:r>
            <a:r>
              <a:rPr lang="zh-CN" altLang="zh-CN" dirty="0" smtClean="0"/>
              <a:t>国际</a:t>
            </a:r>
            <a:r>
              <a:rPr lang="zh-CN" altLang="zh-CN" dirty="0"/>
              <a:t>专线物流</a:t>
            </a:r>
            <a:r>
              <a:rPr lang="zh-CN" altLang="zh-CN" dirty="0" smtClean="0"/>
              <a:t>运费</a:t>
            </a:r>
            <a:endParaRPr lang="en-US" altLang="zh-CN" dirty="0" smtClean="0"/>
          </a:p>
          <a:p>
            <a:r>
              <a:rPr lang="zh-CN" altLang="en-US" dirty="0" smtClean="0"/>
              <a:t>计算</a:t>
            </a:r>
            <a:r>
              <a:rPr lang="en-US" altLang="zh-CN" dirty="0" smtClean="0"/>
              <a:t>5kg</a:t>
            </a:r>
            <a:r>
              <a:rPr lang="zh-CN" altLang="en-US" dirty="0" smtClean="0"/>
              <a:t>物品到达英国的运费，打五折。</a:t>
            </a:r>
            <a:endParaRPr lang="en-US" altLang="zh-CN" dirty="0" smtClean="0"/>
          </a:p>
          <a:p>
            <a:r>
              <a:rPr lang="en-US" altLang="zh-CN" dirty="0" smtClean="0"/>
              <a:t>280+</a:t>
            </a:r>
            <a:r>
              <a:rPr lang="zh-CN" altLang="en-US" dirty="0" smtClean="0"/>
              <a:t>（</a:t>
            </a:r>
            <a:r>
              <a:rPr lang="en-US" altLang="zh-CN" dirty="0" smtClean="0"/>
              <a:t>5*2-1</a:t>
            </a:r>
            <a:r>
              <a:rPr lang="zh-CN" altLang="en-US" dirty="0" smtClean="0"/>
              <a:t>）</a:t>
            </a:r>
            <a:r>
              <a:rPr lang="en-US" altLang="zh-CN" dirty="0" smtClean="0"/>
              <a:t>*75=955</a:t>
            </a:r>
            <a:endParaRPr lang="en-US" altLang="zh-CN" dirty="0" smtClean="0"/>
          </a:p>
          <a:p>
            <a:r>
              <a:rPr lang="en-US" altLang="zh-CN" dirty="0" smtClean="0"/>
              <a:t>955*0.5=477.5</a:t>
            </a:r>
            <a:r>
              <a:rPr lang="zh-CN" altLang="en-US" dirty="0" smtClean="0"/>
              <a:t>元</a:t>
            </a:r>
            <a:endParaRPr lang="zh-CN" altLang="en-US" dirty="0"/>
          </a:p>
        </p:txBody>
      </p:sp>
      <p:sp>
        <p:nvSpPr>
          <p:cNvPr id="4" name="标题 1"/>
          <p:cNvSpPr>
            <a:spLocks noGrp="1"/>
          </p:cNvSpPr>
          <p:nvPr>
            <p:ph type="title"/>
          </p:nvPr>
        </p:nvSpPr>
        <p:spPr/>
        <p:txBody>
          <a:bodyPr/>
          <a:lstStyle/>
          <a:p>
            <a:r>
              <a:rPr lang="zh-CN" altLang="zh-CN" b="1" dirty="0"/>
              <a:t>任务</a:t>
            </a:r>
            <a:r>
              <a:rPr lang="en-US" altLang="zh-CN" b="1" dirty="0"/>
              <a:t>3</a:t>
            </a:r>
            <a:r>
              <a:rPr lang="zh-CN" altLang="zh-CN" b="1" dirty="0"/>
              <a:t>：了解跨境电商专线</a:t>
            </a:r>
            <a:r>
              <a:rPr lang="zh-CN" altLang="zh-CN" b="1" dirty="0" smtClean="0"/>
              <a:t>物流</a:t>
            </a:r>
            <a:endParaRPr lang="zh-CN" altLang="en-US" dirty="0"/>
          </a:p>
        </p:txBody>
      </p:sp>
      <p:graphicFrame>
        <p:nvGraphicFramePr>
          <p:cNvPr id="5" name="表格 4"/>
          <p:cNvGraphicFramePr>
            <a:graphicFrameLocks noGrp="1"/>
          </p:cNvGraphicFramePr>
          <p:nvPr/>
        </p:nvGraphicFramePr>
        <p:xfrm>
          <a:off x="4254134" y="2474131"/>
          <a:ext cx="6901546" cy="2625407"/>
        </p:xfrm>
        <a:graphic>
          <a:graphicData uri="http://schemas.openxmlformats.org/drawingml/2006/table">
            <a:tbl>
              <a:tblPr firstRow="1" firstCol="1" bandRow="1"/>
              <a:tblGrid>
                <a:gridCol w="667413"/>
                <a:gridCol w="667413"/>
                <a:gridCol w="2224711"/>
                <a:gridCol w="1294040"/>
                <a:gridCol w="1294040"/>
                <a:gridCol w="753929"/>
              </a:tblGrid>
              <a:tr h="325932">
                <a:tc rowSpan="2">
                  <a:txBody>
                    <a:bodyPr/>
                    <a:lstStyle/>
                    <a:p>
                      <a:pPr algn="ctr">
                        <a:spcAft>
                          <a:spcPts val="0"/>
                        </a:spcAft>
                      </a:pPr>
                      <a:r>
                        <a:rPr lang="zh-CN" sz="1000" kern="0">
                          <a:solidFill>
                            <a:srgbClr val="000000"/>
                          </a:solidFill>
                          <a:effectLst/>
                          <a:latin typeface="Calibri" panose="020F0502020204030204" pitchFamily="34" charset="0"/>
                          <a:ea typeface="微软雅黑" panose="020B0503020204020204" pitchFamily="34" charset="-122"/>
                          <a:cs typeface="宋体" panose="02010600030101010101" pitchFamily="2" charset="-122"/>
                        </a:rPr>
                        <a:t>资费区</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a:spcAft>
                          <a:spcPts val="0"/>
                        </a:spcAft>
                      </a:pPr>
                      <a:r>
                        <a:rPr lang="zh-CN" sz="1000" kern="0">
                          <a:solidFill>
                            <a:srgbClr val="000000"/>
                          </a:solidFill>
                          <a:effectLst/>
                          <a:latin typeface="Calibri" panose="020F0502020204030204" pitchFamily="34" charset="0"/>
                          <a:ea typeface="微软雅黑" panose="020B0503020204020204" pitchFamily="34" charset="-122"/>
                          <a:cs typeface="宋体" panose="02010600030101010101" pitchFamily="2" charset="-122"/>
                        </a:rPr>
                        <a:t>专线区</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a:spcAft>
                          <a:spcPts val="0"/>
                        </a:spcAft>
                      </a:pPr>
                      <a:r>
                        <a:rPr lang="zh-CN" sz="1000" kern="0">
                          <a:solidFill>
                            <a:srgbClr val="000000"/>
                          </a:solidFill>
                          <a:effectLst/>
                          <a:latin typeface="Calibri" panose="020F0502020204030204" pitchFamily="34" charset="0"/>
                          <a:ea typeface="微软雅黑" panose="020B0503020204020204" pitchFamily="34" charset="-122"/>
                          <a:cs typeface="宋体" panose="02010600030101010101" pitchFamily="2" charset="-122"/>
                        </a:rPr>
                        <a:t>国际及港澳台特快专递邮件通达国家</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a:spcAft>
                          <a:spcPts val="0"/>
                        </a:spcAft>
                      </a:pPr>
                      <a:r>
                        <a:rPr lang="zh-CN" sz="1000" kern="0">
                          <a:solidFill>
                            <a:srgbClr val="000000"/>
                          </a:solidFill>
                          <a:effectLst/>
                          <a:latin typeface="Calibri" panose="020F0502020204030204" pitchFamily="34" charset="0"/>
                          <a:ea typeface="微软雅黑" panose="020B0503020204020204" pitchFamily="34" charset="-122"/>
                          <a:cs typeface="宋体" panose="02010600030101010101" pitchFamily="2" charset="-122"/>
                        </a:rPr>
                        <a:t>起重</a:t>
                      </a:r>
                      <a:r>
                        <a:rPr lang="en-US" sz="1000" kern="0">
                          <a:solidFill>
                            <a:srgbClr val="000000"/>
                          </a:solidFill>
                          <a:effectLst/>
                          <a:latin typeface="Calibri" panose="020F0502020204030204" pitchFamily="34" charset="0"/>
                          <a:ea typeface="微软雅黑" panose="020B0503020204020204" pitchFamily="34" charset="-122"/>
                          <a:cs typeface="宋体" panose="02010600030101010101" pitchFamily="2" charset="-122"/>
                        </a:rPr>
                        <a:t>500</a:t>
                      </a:r>
                      <a:r>
                        <a:rPr lang="zh-CN" sz="1000" kern="0">
                          <a:solidFill>
                            <a:srgbClr val="000000"/>
                          </a:solidFill>
                          <a:effectLst/>
                          <a:latin typeface="Calibri" panose="020F0502020204030204" pitchFamily="34" charset="0"/>
                          <a:ea typeface="微软雅黑" panose="020B0503020204020204" pitchFamily="34" charset="-122"/>
                          <a:cs typeface="宋体" panose="02010600030101010101" pitchFamily="2" charset="-122"/>
                        </a:rPr>
                        <a:t>克</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cPr/>
                </a:tc>
                <a:tc rowSpan="2">
                  <a:txBody>
                    <a:bodyPr/>
                    <a:lstStyle/>
                    <a:p>
                      <a:pPr algn="ctr">
                        <a:spcAft>
                          <a:spcPts val="0"/>
                        </a:spcAft>
                      </a:pPr>
                      <a:r>
                        <a:rPr lang="zh-CN" sz="1000" kern="0">
                          <a:solidFill>
                            <a:srgbClr val="000000"/>
                          </a:solidFill>
                          <a:effectLst/>
                          <a:latin typeface="Calibri" panose="020F0502020204030204" pitchFamily="34" charset="0"/>
                          <a:ea typeface="微软雅黑" panose="020B0503020204020204" pitchFamily="34" charset="-122"/>
                          <a:cs typeface="宋体" panose="02010600030101010101" pitchFamily="2" charset="-122"/>
                        </a:rPr>
                        <a:t>续重</a:t>
                      </a:r>
                      <a:r>
                        <a:rPr lang="en-US" sz="1000" kern="0">
                          <a:solidFill>
                            <a:srgbClr val="000000"/>
                          </a:solidFill>
                          <a:effectLst/>
                          <a:latin typeface="Calibri" panose="020F0502020204030204" pitchFamily="34" charset="0"/>
                          <a:ea typeface="微软雅黑" panose="020B0503020204020204" pitchFamily="34" charset="-122"/>
                          <a:cs typeface="宋体" panose="02010600030101010101" pitchFamily="2" charset="-122"/>
                        </a:rPr>
                        <a:t>500</a:t>
                      </a:r>
                      <a:r>
                        <a:rPr lang="zh-CN" sz="1000" kern="0">
                          <a:solidFill>
                            <a:srgbClr val="000000"/>
                          </a:solidFill>
                          <a:effectLst/>
                          <a:latin typeface="Calibri" panose="020F0502020204030204" pitchFamily="34" charset="0"/>
                          <a:ea typeface="微软雅黑" panose="020B0503020204020204" pitchFamily="34" charset="-122"/>
                          <a:cs typeface="宋体" panose="02010600030101010101" pitchFamily="2" charset="-122"/>
                        </a:rPr>
                        <a:t>克或其零数</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54274">
                <a:tc vMerge="1">
                  <a:tcPr/>
                </a:tc>
                <a:tc vMerge="1">
                  <a:tcPr/>
                </a:tc>
                <a:tc vMerge="1">
                  <a:tcPr/>
                </a:tc>
                <a:tc>
                  <a:txBody>
                    <a:bodyPr/>
                    <a:lstStyle/>
                    <a:p>
                      <a:pPr algn="ctr">
                        <a:spcAft>
                          <a:spcPts val="0"/>
                        </a:spcAft>
                      </a:pPr>
                      <a:r>
                        <a:rPr lang="zh-CN" sz="1000" kern="0">
                          <a:solidFill>
                            <a:srgbClr val="000000"/>
                          </a:solidFill>
                          <a:effectLst/>
                          <a:latin typeface="Calibri" panose="020F0502020204030204" pitchFamily="34" charset="0"/>
                          <a:ea typeface="微软雅黑" panose="020B0503020204020204" pitchFamily="34" charset="-122"/>
                          <a:cs typeface="宋体" panose="02010600030101010101" pitchFamily="2" charset="-122"/>
                        </a:rPr>
                        <a:t>　</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000" kern="0">
                          <a:solidFill>
                            <a:srgbClr val="000000"/>
                          </a:solidFill>
                          <a:effectLst/>
                          <a:latin typeface="Calibri" panose="020F0502020204030204" pitchFamily="34" charset="0"/>
                          <a:ea typeface="微软雅黑" panose="020B0503020204020204" pitchFamily="34" charset="-122"/>
                          <a:cs typeface="宋体" panose="02010600030101010101" pitchFamily="2" charset="-122"/>
                        </a:rPr>
                        <a:t>物品</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cPr/>
                </a:tc>
              </a:tr>
              <a:tr h="453471">
                <a:tc>
                  <a:txBody>
                    <a:bodyPr/>
                    <a:lstStyle/>
                    <a:p>
                      <a:pPr algn="ctr">
                        <a:spcAft>
                          <a:spcPts val="0"/>
                        </a:spcAft>
                      </a:pPr>
                      <a:r>
                        <a:rPr lang="en-US" sz="1000" kern="0">
                          <a:solidFill>
                            <a:srgbClr val="000000"/>
                          </a:solidFill>
                          <a:effectLst/>
                          <a:latin typeface="微软雅黑" panose="020B0503020204020204" pitchFamily="34" charset="-122"/>
                          <a:ea typeface="宋体" panose="02010600030101010101" pitchFamily="2" charset="-122"/>
                          <a:cs typeface="宋体" panose="02010600030101010101" pitchFamily="2" charset="-122"/>
                        </a:rPr>
                        <a:t>2</a:t>
                      </a:r>
                      <a:r>
                        <a:rPr lang="zh-CN" sz="1000" kern="0">
                          <a:solidFill>
                            <a:srgbClr val="000000"/>
                          </a:solidFill>
                          <a:effectLst/>
                          <a:latin typeface="Calibri" panose="020F0502020204030204" pitchFamily="34" charset="0"/>
                          <a:ea typeface="微软雅黑" panose="020B0503020204020204" pitchFamily="34" charset="-122"/>
                          <a:cs typeface="宋体" panose="02010600030101010101" pitchFamily="2" charset="-122"/>
                        </a:rPr>
                        <a:t>区</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000" kern="0">
                          <a:solidFill>
                            <a:srgbClr val="000000"/>
                          </a:solidFill>
                          <a:effectLst/>
                          <a:latin typeface="Calibri" panose="020F0502020204030204" pitchFamily="34" charset="0"/>
                          <a:ea typeface="微软雅黑" panose="020B0503020204020204" pitchFamily="34" charset="-122"/>
                          <a:cs typeface="宋体" panose="02010600030101010101" pitchFamily="2" charset="-122"/>
                        </a:rPr>
                        <a:t>日本专线</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000" kern="0">
                          <a:solidFill>
                            <a:srgbClr val="000000"/>
                          </a:solidFill>
                          <a:effectLst/>
                          <a:latin typeface="Calibri" panose="020F0502020204030204" pitchFamily="34" charset="0"/>
                          <a:ea typeface="微软雅黑" panose="020B0503020204020204" pitchFamily="34" charset="-122"/>
                          <a:cs typeface="宋体" panose="02010600030101010101" pitchFamily="2" charset="-122"/>
                        </a:rPr>
                        <a:t>日本</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000" kern="0">
                          <a:solidFill>
                            <a:srgbClr val="000000"/>
                          </a:solidFill>
                          <a:effectLst/>
                          <a:latin typeface="Calibri" panose="020F0502020204030204" pitchFamily="34" charset="0"/>
                          <a:ea typeface="微软雅黑" panose="020B0503020204020204" pitchFamily="34" charset="-122"/>
                          <a:cs typeface="宋体" panose="02010600030101010101" pitchFamily="2" charset="-122"/>
                        </a:rPr>
                        <a:t>　</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000" kern="0">
                          <a:solidFill>
                            <a:srgbClr val="000000"/>
                          </a:solidFill>
                          <a:effectLst/>
                          <a:latin typeface="微软雅黑" panose="020B0503020204020204" pitchFamily="34" charset="-122"/>
                          <a:ea typeface="宋体" panose="02010600030101010101" pitchFamily="2" charset="-122"/>
                          <a:cs typeface="宋体" panose="02010600030101010101" pitchFamily="2" charset="-122"/>
                        </a:rPr>
                        <a:t>180</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000" kern="0">
                          <a:solidFill>
                            <a:srgbClr val="000000"/>
                          </a:solidFill>
                          <a:effectLst/>
                          <a:latin typeface="微软雅黑" panose="020B0503020204020204" pitchFamily="34" charset="-122"/>
                          <a:ea typeface="宋体" panose="02010600030101010101" pitchFamily="2" charset="-122"/>
                          <a:cs typeface="宋体" panose="02010600030101010101" pitchFamily="2" charset="-122"/>
                        </a:rPr>
                        <a:t>40</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53471">
                <a:tc>
                  <a:txBody>
                    <a:bodyPr/>
                    <a:lstStyle/>
                    <a:p>
                      <a:pPr algn="ctr">
                        <a:spcAft>
                          <a:spcPts val="0"/>
                        </a:spcAft>
                      </a:pPr>
                      <a:r>
                        <a:rPr lang="en-US" sz="1000" kern="0">
                          <a:solidFill>
                            <a:srgbClr val="000000"/>
                          </a:solidFill>
                          <a:effectLst/>
                          <a:latin typeface="微软雅黑" panose="020B0503020204020204" pitchFamily="34" charset="-122"/>
                          <a:ea typeface="宋体" panose="02010600030101010101" pitchFamily="2" charset="-122"/>
                          <a:cs typeface="宋体" panose="02010600030101010101" pitchFamily="2" charset="-122"/>
                        </a:rPr>
                        <a:t>4</a:t>
                      </a:r>
                      <a:r>
                        <a:rPr lang="zh-CN" sz="1000" kern="0">
                          <a:solidFill>
                            <a:srgbClr val="000000"/>
                          </a:solidFill>
                          <a:effectLst/>
                          <a:latin typeface="Calibri" panose="020F0502020204030204" pitchFamily="34" charset="0"/>
                          <a:ea typeface="微软雅黑" panose="020B0503020204020204" pitchFamily="34" charset="-122"/>
                          <a:cs typeface="宋体" panose="02010600030101010101" pitchFamily="2" charset="-122"/>
                        </a:rPr>
                        <a:t>区</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000" kern="0">
                          <a:solidFill>
                            <a:srgbClr val="000000"/>
                          </a:solidFill>
                          <a:effectLst/>
                          <a:latin typeface="Calibri" panose="020F0502020204030204" pitchFamily="34" charset="0"/>
                          <a:ea typeface="微软雅黑" panose="020B0503020204020204" pitchFamily="34" charset="-122"/>
                          <a:cs typeface="宋体" panose="02010600030101010101" pitchFamily="2" charset="-122"/>
                        </a:rPr>
                        <a:t>澳洲专线</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000" kern="0">
                          <a:solidFill>
                            <a:srgbClr val="000000"/>
                          </a:solidFill>
                          <a:effectLst/>
                          <a:latin typeface="Calibri" panose="020F0502020204030204" pitchFamily="34" charset="0"/>
                          <a:ea typeface="微软雅黑" panose="020B0503020204020204" pitchFamily="34" charset="-122"/>
                          <a:cs typeface="宋体" panose="02010600030101010101" pitchFamily="2" charset="-122"/>
                        </a:rPr>
                        <a:t>澳大利亚</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000" kern="0">
                          <a:solidFill>
                            <a:srgbClr val="000000"/>
                          </a:solidFill>
                          <a:effectLst/>
                          <a:latin typeface="Calibri" panose="020F0502020204030204" pitchFamily="34" charset="0"/>
                          <a:ea typeface="微软雅黑" panose="020B0503020204020204" pitchFamily="34" charset="-122"/>
                          <a:cs typeface="宋体" panose="02010600030101010101" pitchFamily="2" charset="-122"/>
                        </a:rPr>
                        <a:t>　</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000" kern="0">
                          <a:solidFill>
                            <a:srgbClr val="000000"/>
                          </a:solidFill>
                          <a:effectLst/>
                          <a:latin typeface="微软雅黑" panose="020B0503020204020204" pitchFamily="34" charset="-122"/>
                          <a:ea typeface="宋体" panose="02010600030101010101" pitchFamily="2" charset="-122"/>
                          <a:cs typeface="宋体" panose="02010600030101010101" pitchFamily="2" charset="-122"/>
                        </a:rPr>
                        <a:t>210</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000" kern="0">
                          <a:solidFill>
                            <a:srgbClr val="000000"/>
                          </a:solidFill>
                          <a:effectLst/>
                          <a:latin typeface="微软雅黑" panose="020B0503020204020204" pitchFamily="34" charset="-122"/>
                          <a:ea typeface="宋体" panose="02010600030101010101" pitchFamily="2" charset="-122"/>
                          <a:cs typeface="宋体" panose="02010600030101010101" pitchFamily="2" charset="-122"/>
                        </a:rPr>
                        <a:t>55</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038259">
                <a:tc>
                  <a:txBody>
                    <a:bodyPr/>
                    <a:lstStyle/>
                    <a:p>
                      <a:pPr algn="ctr">
                        <a:spcAft>
                          <a:spcPts val="0"/>
                        </a:spcAft>
                      </a:pPr>
                      <a:r>
                        <a:rPr lang="en-US" sz="1000" kern="0">
                          <a:solidFill>
                            <a:srgbClr val="000000"/>
                          </a:solidFill>
                          <a:effectLst/>
                          <a:latin typeface="微软雅黑" panose="020B0503020204020204" pitchFamily="34" charset="-122"/>
                          <a:ea typeface="宋体" panose="02010600030101010101" pitchFamily="2" charset="-122"/>
                          <a:cs typeface="宋体" panose="02010600030101010101" pitchFamily="2" charset="-122"/>
                        </a:rPr>
                        <a:t>5</a:t>
                      </a:r>
                      <a:r>
                        <a:rPr lang="zh-CN" sz="1000" kern="0">
                          <a:solidFill>
                            <a:srgbClr val="000000"/>
                          </a:solidFill>
                          <a:effectLst/>
                          <a:latin typeface="Calibri" panose="020F0502020204030204" pitchFamily="34" charset="0"/>
                          <a:ea typeface="微软雅黑" panose="020B0503020204020204" pitchFamily="34" charset="-122"/>
                          <a:cs typeface="宋体" panose="02010600030101010101" pitchFamily="2" charset="-122"/>
                        </a:rPr>
                        <a:t>区</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000" kern="0">
                          <a:solidFill>
                            <a:srgbClr val="000000"/>
                          </a:solidFill>
                          <a:effectLst/>
                          <a:latin typeface="Calibri" panose="020F0502020204030204" pitchFamily="34" charset="0"/>
                          <a:ea typeface="微软雅黑" panose="020B0503020204020204" pitchFamily="34" charset="-122"/>
                          <a:cs typeface="宋体" panose="02010600030101010101" pitchFamily="2" charset="-122"/>
                        </a:rPr>
                        <a:t>欧洲专线</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000" kern="0">
                          <a:solidFill>
                            <a:srgbClr val="000000"/>
                          </a:solidFill>
                          <a:effectLst/>
                          <a:latin typeface="Calibri" panose="020F0502020204030204" pitchFamily="34" charset="0"/>
                          <a:ea typeface="微软雅黑" panose="020B0503020204020204" pitchFamily="34" charset="-122"/>
                          <a:cs typeface="宋体" panose="02010600030101010101" pitchFamily="2" charset="-122"/>
                        </a:rPr>
                        <a:t>英国、德国、法国、奥地利、比利时、丹麦、荷兰、卢森堡、 意大利、西班牙、瑞典、芬兰、葡萄牙、爱尔兰、希腊</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000" kern="0">
                          <a:solidFill>
                            <a:srgbClr val="000000"/>
                          </a:solidFill>
                          <a:effectLst/>
                          <a:latin typeface="Calibri" panose="020F0502020204030204" pitchFamily="34" charset="0"/>
                          <a:ea typeface="微软雅黑" panose="020B0503020204020204" pitchFamily="34" charset="-122"/>
                          <a:cs typeface="宋体" panose="02010600030101010101" pitchFamily="2" charset="-122"/>
                        </a:rPr>
                        <a:t>　</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000" kern="0" dirty="0">
                          <a:solidFill>
                            <a:srgbClr val="000000"/>
                          </a:solidFill>
                          <a:effectLst/>
                          <a:latin typeface="微软雅黑" panose="020B0503020204020204" pitchFamily="34" charset="-122"/>
                          <a:ea typeface="宋体" panose="02010600030101010101" pitchFamily="2" charset="-122"/>
                          <a:cs typeface="宋体" panose="02010600030101010101" pitchFamily="2" charset="-122"/>
                        </a:rPr>
                        <a:t>280</a:t>
                      </a:r>
                      <a:endParaRPr lang="zh-CN" sz="105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000" kern="0" dirty="0">
                          <a:solidFill>
                            <a:srgbClr val="000000"/>
                          </a:solidFill>
                          <a:effectLst/>
                          <a:latin typeface="微软雅黑" panose="020B0503020204020204" pitchFamily="34" charset="-122"/>
                          <a:ea typeface="宋体" panose="02010600030101010101" pitchFamily="2" charset="-122"/>
                          <a:cs typeface="宋体" panose="02010600030101010101" pitchFamily="2" charset="-122"/>
                        </a:rPr>
                        <a:t>75</a:t>
                      </a:r>
                      <a:endParaRPr lang="zh-CN" sz="105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6" name="内容占位符 2"/>
          <p:cNvSpPr txBox="1"/>
          <p:nvPr/>
        </p:nvSpPr>
        <p:spPr>
          <a:xfrm>
            <a:off x="1161757" y="1970033"/>
            <a:ext cx="10058400" cy="4023360"/>
          </a:xfrm>
          <a:prstGeom prst="rect">
            <a:avLst/>
          </a:prstGeom>
        </p:spPr>
        <p:txBody>
          <a:bodyPr vert="horz" lIns="0" tIns="45720" rIns="0" bIns="45720" rtlCol="0">
            <a:norm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175" indent="-18288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800" kern="1200">
                <a:solidFill>
                  <a:schemeClr val="tx1">
                    <a:lumMod val="75000"/>
                    <a:lumOff val="25000"/>
                  </a:schemeClr>
                </a:solidFill>
                <a:latin typeface="+mn-lt"/>
                <a:ea typeface="+mn-ea"/>
                <a:cs typeface="+mn-cs"/>
              </a:defRPr>
            </a:lvl2pPr>
            <a:lvl3pPr marL="567055" indent="-18288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3pPr>
            <a:lvl4pPr marL="749935" indent="-18288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4pPr>
            <a:lvl5pPr marL="932815" indent="-18288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5pPr>
            <a:lvl6pPr marL="1099820"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6pPr>
            <a:lvl7pPr marL="1299845"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7pPr>
            <a:lvl8pPr marL="1499870"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8pPr>
            <a:lvl9pPr marL="1699895"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9pPr>
          </a:lstStyle>
          <a:p>
            <a:pPr>
              <a:lnSpc>
                <a:spcPct val="100000"/>
              </a:lnSpc>
            </a:pPr>
            <a:endParaRPr lang="zh-CN" altLang="en-US" sz="2400" dirty="0">
              <a:solidFill>
                <a:schemeClr val="tx1"/>
              </a:solidFill>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b="1" dirty="0"/>
              <a:t>任务</a:t>
            </a:r>
            <a:r>
              <a:rPr lang="en-US" altLang="zh-CN" b="1" dirty="0"/>
              <a:t>4</a:t>
            </a:r>
            <a:r>
              <a:rPr lang="zh-CN" altLang="zh-CN" b="1" dirty="0"/>
              <a:t>：认识海外</a:t>
            </a:r>
            <a:r>
              <a:rPr lang="zh-CN" altLang="zh-CN" b="1" dirty="0" smtClean="0"/>
              <a:t>仓</a:t>
            </a:r>
            <a:endParaRPr lang="zh-CN" altLang="en-US" dirty="0"/>
          </a:p>
        </p:txBody>
      </p:sp>
      <p:sp>
        <p:nvSpPr>
          <p:cNvPr id="3" name="内容占位符 2"/>
          <p:cNvSpPr>
            <a:spLocks noGrp="1"/>
          </p:cNvSpPr>
          <p:nvPr>
            <p:ph idx="1"/>
          </p:nvPr>
        </p:nvSpPr>
        <p:spPr/>
        <p:txBody>
          <a:bodyPr>
            <a:normAutofit fontScale="92500" lnSpcReduction="20000"/>
          </a:bodyPr>
          <a:lstStyle/>
          <a:p>
            <a:r>
              <a:rPr lang="zh-CN" altLang="en-US" dirty="0"/>
              <a:t>一、海外仓的</a:t>
            </a:r>
            <a:r>
              <a:rPr lang="zh-CN" altLang="en-US" dirty="0" smtClean="0"/>
              <a:t>含义</a:t>
            </a:r>
            <a:endParaRPr lang="zh-CN" altLang="en-US" dirty="0"/>
          </a:p>
          <a:p>
            <a:r>
              <a:rPr lang="zh-CN" altLang="en-US" dirty="0"/>
              <a:t>海外仓也称海外仓储，是近几年发展最快的跨境物流模式，其一般运作方式为：企业在输入国预先建设或租赁仓库，再采用国际运输提前将商品送达该仓库，然后通过跨境电商实现商品</a:t>
            </a:r>
            <a:r>
              <a:rPr lang="zh-CN" altLang="en-US" dirty="0" smtClean="0"/>
              <a:t>的销售</a:t>
            </a:r>
            <a:r>
              <a:rPr lang="zh-CN" altLang="en-US" dirty="0"/>
              <a:t>，最后采用输入国物流直接从仓库发货与配送给消费者</a:t>
            </a:r>
            <a:r>
              <a:rPr lang="zh-CN" altLang="en-US" dirty="0" smtClean="0"/>
              <a:t>。</a:t>
            </a:r>
            <a:endParaRPr lang="en-US" altLang="zh-CN" dirty="0" smtClean="0"/>
          </a:p>
          <a:p>
            <a:r>
              <a:rPr lang="zh-CN" altLang="zh-CN" b="1" dirty="0"/>
              <a:t>二、海外仓的</a:t>
            </a:r>
            <a:r>
              <a:rPr lang="zh-CN" altLang="zh-CN" b="1" dirty="0" smtClean="0"/>
              <a:t>优势</a:t>
            </a:r>
            <a:endParaRPr lang="zh-CN" altLang="zh-CN" b="1" dirty="0"/>
          </a:p>
          <a:p>
            <a:r>
              <a:rPr lang="en-US" altLang="zh-CN" dirty="0"/>
              <a:t>1.</a:t>
            </a:r>
            <a:r>
              <a:rPr lang="zh-CN" altLang="zh-CN" dirty="0"/>
              <a:t>降低物流成本及清关费用</a:t>
            </a:r>
            <a:r>
              <a:rPr lang="zh-CN" altLang="zh-CN" dirty="0" smtClean="0"/>
              <a:t>。</a:t>
            </a:r>
            <a:endParaRPr lang="zh-CN" altLang="zh-CN" dirty="0"/>
          </a:p>
          <a:p>
            <a:r>
              <a:rPr lang="en-US" altLang="zh-CN" dirty="0"/>
              <a:t>2.</a:t>
            </a:r>
            <a:r>
              <a:rPr lang="zh-CN" altLang="zh-CN" dirty="0"/>
              <a:t>缩短配送时间，提升客户满意度</a:t>
            </a:r>
            <a:r>
              <a:rPr lang="zh-CN" altLang="zh-CN" dirty="0" smtClean="0"/>
              <a:t>。</a:t>
            </a:r>
            <a:endParaRPr lang="en-US" altLang="zh-CN" dirty="0" smtClean="0"/>
          </a:p>
          <a:p>
            <a:r>
              <a:rPr lang="en-US" altLang="zh-CN" dirty="0" smtClean="0"/>
              <a:t>3</a:t>
            </a:r>
            <a:r>
              <a:rPr lang="en-US" altLang="zh-CN" dirty="0"/>
              <a:t>.</a:t>
            </a:r>
            <a:r>
              <a:rPr lang="zh-CN" altLang="zh-CN" dirty="0"/>
              <a:t>可以退换货，提高海外买家的购物体验</a:t>
            </a:r>
            <a:r>
              <a:rPr lang="zh-CN" altLang="zh-CN" dirty="0" smtClean="0"/>
              <a:t>。</a:t>
            </a:r>
            <a:endParaRPr lang="en-US" altLang="zh-CN" dirty="0" smtClean="0"/>
          </a:p>
          <a:p>
            <a:r>
              <a:rPr lang="en-US" altLang="zh-CN" dirty="0" smtClean="0"/>
              <a:t>4</a:t>
            </a:r>
            <a:r>
              <a:rPr lang="en-US" altLang="zh-CN" dirty="0"/>
              <a:t>.</a:t>
            </a:r>
            <a:r>
              <a:rPr lang="zh-CN" altLang="zh-CN" dirty="0"/>
              <a:t>有助于扩大产品</a:t>
            </a:r>
            <a:r>
              <a:rPr lang="en-US" altLang="zh-CN" dirty="0"/>
              <a:t>SKU</a:t>
            </a:r>
            <a:r>
              <a:rPr lang="zh-CN" altLang="zh-CN" dirty="0"/>
              <a:t>，提升市场占有率</a:t>
            </a:r>
            <a:r>
              <a:rPr lang="zh-CN" altLang="zh-CN" dirty="0" smtClean="0"/>
              <a:t>。。</a:t>
            </a:r>
            <a:endParaRPr lang="zh-CN" altLang="zh-CN" dirty="0"/>
          </a:p>
          <a:p>
            <a:r>
              <a:rPr lang="en-US" altLang="zh-CN" dirty="0"/>
              <a:t>5.</a:t>
            </a:r>
            <a:r>
              <a:rPr lang="zh-CN" altLang="zh-CN" dirty="0"/>
              <a:t>能使卖家更严谨地对待选品问题</a:t>
            </a:r>
            <a:r>
              <a:rPr lang="zh-CN" altLang="zh-CN" dirty="0" smtClean="0"/>
              <a:t>。</a:t>
            </a:r>
            <a:endParaRPr lang="zh-CN" altLang="zh-CN" dirty="0"/>
          </a:p>
          <a:p>
            <a:r>
              <a:rPr lang="en-US" altLang="zh-CN" dirty="0"/>
              <a:t>6</a:t>
            </a:r>
            <a:r>
              <a:rPr lang="en-US" altLang="zh-CN" dirty="0" smtClean="0"/>
              <a:t>.</a:t>
            </a:r>
            <a:r>
              <a:rPr lang="zh-CN" altLang="zh-CN" dirty="0" smtClean="0"/>
              <a:t> 缩短</a:t>
            </a:r>
            <a:r>
              <a:rPr lang="zh-CN" altLang="zh-CN" dirty="0"/>
              <a:t>贸易流程，降低贸易风险。</a:t>
            </a:r>
            <a:endParaRPr lang="zh-CN" altLang="en-US"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r>
              <a:rPr lang="zh-CN" altLang="en-US" b="1" dirty="0" smtClean="0"/>
              <a:t>三</a:t>
            </a:r>
            <a:r>
              <a:rPr lang="zh-CN" altLang="zh-CN" b="1" dirty="0" smtClean="0"/>
              <a:t>、</a:t>
            </a:r>
            <a:r>
              <a:rPr lang="zh-CN" altLang="zh-CN" b="1" dirty="0"/>
              <a:t>海外仓</a:t>
            </a:r>
            <a:r>
              <a:rPr lang="zh-CN" altLang="zh-CN" b="1" dirty="0" smtClean="0"/>
              <a:t>的</a:t>
            </a:r>
            <a:r>
              <a:rPr lang="zh-CN" altLang="en-US" b="1" dirty="0" smtClean="0"/>
              <a:t>劣势</a:t>
            </a:r>
            <a:endParaRPr lang="en-US" altLang="zh-CN" b="1" dirty="0" smtClean="0"/>
          </a:p>
          <a:p>
            <a:r>
              <a:rPr lang="en-US" altLang="zh-CN" dirty="0"/>
              <a:t>1.</a:t>
            </a:r>
            <a:r>
              <a:rPr lang="zh-CN" altLang="zh-CN" dirty="0"/>
              <a:t>卖家无法像管理自己的仓库一样管理海外仓</a:t>
            </a:r>
            <a:r>
              <a:rPr lang="zh-CN" altLang="zh-CN" dirty="0" smtClean="0"/>
              <a:t>。</a:t>
            </a:r>
            <a:endParaRPr lang="en-US" altLang="zh-CN" dirty="0" smtClean="0"/>
          </a:p>
          <a:p>
            <a:r>
              <a:rPr lang="en-US" altLang="zh-CN" dirty="0"/>
              <a:t>2.</a:t>
            </a:r>
            <a:r>
              <a:rPr lang="zh-CN" altLang="zh-CN" dirty="0"/>
              <a:t>库存压力大，仓储成本高，资金周转不便。</a:t>
            </a:r>
            <a:endParaRPr lang="zh-CN" altLang="zh-CN" b="1" dirty="0"/>
          </a:p>
          <a:p>
            <a:endParaRPr lang="zh-CN" altLang="en-US" dirty="0"/>
          </a:p>
        </p:txBody>
      </p:sp>
      <p:sp>
        <p:nvSpPr>
          <p:cNvPr id="4" name="标题 1"/>
          <p:cNvSpPr>
            <a:spLocks noGrp="1"/>
          </p:cNvSpPr>
          <p:nvPr>
            <p:ph type="title"/>
          </p:nvPr>
        </p:nvSpPr>
        <p:spPr/>
        <p:txBody>
          <a:bodyPr/>
          <a:lstStyle/>
          <a:p>
            <a:r>
              <a:rPr lang="zh-CN" altLang="zh-CN" b="1" dirty="0"/>
              <a:t>任务</a:t>
            </a:r>
            <a:r>
              <a:rPr lang="en-US" altLang="zh-CN" b="1" dirty="0"/>
              <a:t>4</a:t>
            </a:r>
            <a:r>
              <a:rPr lang="zh-CN" altLang="zh-CN" b="1" dirty="0"/>
              <a:t>：认识海外</a:t>
            </a:r>
            <a:r>
              <a:rPr lang="zh-CN" altLang="zh-CN" b="1" dirty="0" smtClean="0"/>
              <a:t>仓</a:t>
            </a:r>
            <a:endParaRPr lang="zh-CN" altLang="en-US"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dirty="0"/>
              <a:t>【拓展阅读】顺丰30年：紧随时代多元化布局 国际化开端迎发展先机</a:t>
            </a:r>
            <a:endParaRPr lang="zh-CN" altLang="zh-CN" dirty="0"/>
          </a:p>
        </p:txBody>
      </p:sp>
      <p:sp>
        <p:nvSpPr>
          <p:cNvPr id="3" name="内容占位符 2"/>
          <p:cNvSpPr>
            <a:spLocks noGrp="1"/>
          </p:cNvSpPr>
          <p:nvPr>
            <p:ph idx="1"/>
          </p:nvPr>
        </p:nvSpPr>
        <p:spPr/>
        <p:txBody>
          <a:bodyPr/>
          <a:lstStyle/>
          <a:p>
            <a:r>
              <a:rPr lang="zh-CN" altLang="en-US" dirty="0" smtClean="0"/>
              <a:t>思考：</a:t>
            </a:r>
            <a:endParaRPr lang="en-US" altLang="zh-CN" dirty="0" smtClean="0"/>
          </a:p>
          <a:p>
            <a:r>
              <a:rPr lang="zh-CN" altLang="en-US" dirty="0"/>
              <a:t>我国物流企业在跨境电商物流发展中取得怎样的成就？未来还有多少路要走？</a:t>
            </a:r>
            <a:endParaRPr lang="zh-CN" altLang="en-US"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实践任务</a:t>
            </a:r>
            <a:endParaRPr lang="zh-CN" altLang="en-US" dirty="0"/>
          </a:p>
        </p:txBody>
      </p:sp>
      <p:sp>
        <p:nvSpPr>
          <p:cNvPr id="3" name="内容占位符 2"/>
          <p:cNvSpPr>
            <a:spLocks noGrp="1"/>
          </p:cNvSpPr>
          <p:nvPr>
            <p:ph idx="1"/>
          </p:nvPr>
        </p:nvSpPr>
        <p:spPr/>
        <p:txBody>
          <a:bodyPr/>
          <a:lstStyle/>
          <a:p>
            <a:r>
              <a:rPr lang="zh-CN" altLang="zh-CN" dirty="0"/>
              <a:t>假若每组学生为一速卖通卖家，自己选定所卖并要寄送的商品，若商品的包裹重量为</a:t>
            </a:r>
            <a:r>
              <a:rPr lang="en-US" altLang="zh-CN" dirty="0"/>
              <a:t>500</a:t>
            </a:r>
            <a:r>
              <a:rPr lang="zh-CN" altLang="zh-CN" dirty="0"/>
              <a:t>克，包裹重量依据每组所选商品品类而确定。现要寄到法国，采用线上发货，按照邮政小包的收费标准，运寄到法国基本邮费是</a:t>
            </a:r>
            <a:r>
              <a:rPr lang="en-US" altLang="zh-CN" dirty="0"/>
              <a:t>90.5</a:t>
            </a:r>
            <a:r>
              <a:rPr lang="zh-CN" altLang="zh-CN" dirty="0"/>
              <a:t>元，挂号费</a:t>
            </a:r>
            <a:r>
              <a:rPr lang="en-US" altLang="zh-CN" dirty="0"/>
              <a:t>8</a:t>
            </a:r>
            <a:r>
              <a:rPr lang="zh-CN" altLang="zh-CN" dirty="0"/>
              <a:t>元，如果货代给予</a:t>
            </a:r>
            <a:r>
              <a:rPr lang="en-US" altLang="zh-CN" dirty="0"/>
              <a:t>90%</a:t>
            </a:r>
            <a:r>
              <a:rPr lang="zh-CN" altLang="zh-CN" dirty="0"/>
              <a:t>的折扣，请计算</a:t>
            </a:r>
            <a:r>
              <a:rPr lang="en-US" altLang="zh-CN" dirty="0"/>
              <a:t>500</a:t>
            </a:r>
            <a:r>
              <a:rPr lang="zh-CN" altLang="zh-CN" dirty="0"/>
              <a:t>克包裹寄到法国的运费是多少？</a:t>
            </a:r>
            <a:endParaRPr lang="zh-CN" altLang="zh-CN" dirty="0"/>
          </a:p>
          <a:p>
            <a:r>
              <a:rPr lang="zh-CN" altLang="zh-CN" dirty="0"/>
              <a:t>（</a:t>
            </a:r>
            <a:r>
              <a:rPr lang="en-US" altLang="zh-CN" dirty="0"/>
              <a:t>1</a:t>
            </a:r>
            <a:r>
              <a:rPr lang="zh-CN" altLang="zh-CN" dirty="0"/>
              <a:t>）根据本章节所讲知识，计算该货物的专线物流费用。</a:t>
            </a:r>
            <a:endParaRPr lang="zh-CN" altLang="zh-CN" dirty="0"/>
          </a:p>
          <a:p>
            <a:r>
              <a:rPr lang="zh-CN" altLang="zh-CN" dirty="0"/>
              <a:t>（</a:t>
            </a:r>
            <a:r>
              <a:rPr lang="en-US" altLang="zh-CN" dirty="0"/>
              <a:t>2</a:t>
            </a:r>
            <a:r>
              <a:rPr lang="zh-CN" altLang="zh-CN" dirty="0"/>
              <a:t>）再寻找一家跨境物流服务商</a:t>
            </a:r>
            <a:r>
              <a:rPr lang="en-US" altLang="zh-CN" dirty="0"/>
              <a:t>,</a:t>
            </a:r>
            <a:r>
              <a:rPr lang="zh-CN" altLang="zh-CN" dirty="0"/>
              <a:t>换一种物流方式，上网进行查价比价。通过资料收集</a:t>
            </a:r>
            <a:r>
              <a:rPr lang="en-US" altLang="zh-CN" dirty="0"/>
              <a:t>,</a:t>
            </a:r>
            <a:r>
              <a:rPr lang="zh-CN" altLang="zh-CN" dirty="0"/>
              <a:t>完成以下表格信息。建议学生以小组为单位</a:t>
            </a:r>
            <a:r>
              <a:rPr lang="en-US" altLang="zh-CN" dirty="0"/>
              <a:t>, 2</a:t>
            </a:r>
            <a:r>
              <a:rPr lang="zh-CN" altLang="zh-CN" dirty="0"/>
              <a:t>人为</a:t>
            </a:r>
            <a:r>
              <a:rPr lang="en-US" altLang="zh-CN" dirty="0"/>
              <a:t>1</a:t>
            </a:r>
            <a:r>
              <a:rPr lang="zh-CN" altLang="zh-CN" dirty="0"/>
              <a:t>组</a:t>
            </a:r>
            <a:r>
              <a:rPr lang="en-US" altLang="zh-CN" dirty="0"/>
              <a:t>,</a:t>
            </a:r>
            <a:r>
              <a:rPr lang="zh-CN" altLang="zh-CN" dirty="0"/>
              <a:t>分工合作</a:t>
            </a:r>
            <a:r>
              <a:rPr lang="en-US" altLang="zh-CN" dirty="0"/>
              <a:t>,</a:t>
            </a:r>
            <a:r>
              <a:rPr lang="zh-CN" altLang="zh-CN" dirty="0"/>
              <a:t>共同完成比价表格，然后各小组共同研讨比较各种物流费用的高低及所售商品跨境寄送方式的选择。</a:t>
            </a:r>
            <a:endParaRPr lang="zh-CN" altLang="zh-CN" dirty="0"/>
          </a:p>
          <a:p>
            <a:endParaRPr lang="zh-CN" alt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b="1" dirty="0" smtClean="0"/>
              <a:t>【学习目标】</a:t>
            </a:r>
            <a:endParaRPr lang="zh-CN" altLang="en-US" dirty="0"/>
          </a:p>
        </p:txBody>
      </p:sp>
      <p:sp>
        <p:nvSpPr>
          <p:cNvPr id="3" name="内容占位符 2"/>
          <p:cNvSpPr>
            <a:spLocks noGrp="1"/>
          </p:cNvSpPr>
          <p:nvPr>
            <p:ph idx="1"/>
          </p:nvPr>
        </p:nvSpPr>
        <p:spPr/>
        <p:txBody>
          <a:bodyPr/>
          <a:lstStyle/>
          <a:p>
            <a:r>
              <a:rPr lang="zh-CN" altLang="zh-CN" dirty="0" smtClean="0"/>
              <a:t>知识</a:t>
            </a:r>
            <a:r>
              <a:rPr lang="zh-CN" altLang="zh-CN" dirty="0"/>
              <a:t>目标：通过本章的学习，使学生了解各种跨境电子商务物流模式的含义及特点；正确理解跨境电子商务物流模式选择方法和原则；掌握跨境电子商务物流的流程及邮费的计算方法。</a:t>
            </a:r>
            <a:endParaRPr lang="zh-CN" altLang="zh-CN" dirty="0"/>
          </a:p>
          <a:p>
            <a:r>
              <a:rPr lang="zh-CN" altLang="zh-CN" dirty="0"/>
              <a:t>能力目标：能够根据商品重量、类型和发货要求选择合理的物流模式，核算相应的物流费用，有效控制运输成本；能够处理日常的物流业务。</a:t>
            </a:r>
            <a:endParaRPr lang="zh-CN" altLang="zh-CN" dirty="0"/>
          </a:p>
          <a:p>
            <a:r>
              <a:rPr lang="zh-CN" altLang="zh-CN" dirty="0"/>
              <a:t>育人目标：通过本章的学习，培养学生系统思维和综合解决问题的能力，同时使学生充分认识到跨境电子商务物流工作所要求的认真细致、高度的责任担当的工作态度，培养学生良好的职业道德和社会责任感。</a:t>
            </a:r>
            <a:endParaRPr lang="zh-CN" altLang="zh-CN" dirty="0"/>
          </a:p>
          <a:p>
            <a:endParaRPr lang="zh-CN" alt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案例导入：</a:t>
            </a:r>
            <a:r>
              <a:rPr lang="zh-CN" altLang="zh-CN" dirty="0"/>
              <a:t> </a:t>
            </a:r>
            <a:r>
              <a:rPr lang="zh-CN" altLang="zh-CN" b="1" dirty="0"/>
              <a:t>买家不能按时收件的责任在哪方</a:t>
            </a:r>
            <a:r>
              <a:rPr lang="zh-CN" altLang="zh-CN" b="1" dirty="0" smtClean="0"/>
              <a:t>？</a:t>
            </a:r>
            <a:endParaRPr lang="zh-CN" altLang="en-US" dirty="0"/>
          </a:p>
        </p:txBody>
      </p:sp>
      <p:sp>
        <p:nvSpPr>
          <p:cNvPr id="3" name="内容占位符 2"/>
          <p:cNvSpPr>
            <a:spLocks noGrp="1"/>
          </p:cNvSpPr>
          <p:nvPr>
            <p:ph idx="1"/>
          </p:nvPr>
        </p:nvSpPr>
        <p:spPr/>
        <p:txBody>
          <a:bodyPr/>
          <a:lstStyle/>
          <a:p>
            <a:r>
              <a:rPr lang="zh-CN" altLang="zh-CN" dirty="0" smtClean="0"/>
              <a:t>请</a:t>
            </a:r>
            <a:r>
              <a:rPr lang="zh-CN" altLang="en-US" dirty="0" smtClean="0"/>
              <a:t>思考：</a:t>
            </a:r>
            <a:endParaRPr lang="en-US" altLang="zh-CN" dirty="0" smtClean="0"/>
          </a:p>
          <a:p>
            <a:r>
              <a:rPr lang="zh-CN" altLang="en-US" dirty="0" smtClean="0"/>
              <a:t>跨境电商国际物流的模式有哪些？</a:t>
            </a:r>
            <a:endParaRPr lang="en-US" altLang="zh-CN" dirty="0" smtClean="0"/>
          </a:p>
          <a:p>
            <a:r>
              <a:rPr lang="zh-CN" altLang="en-US" dirty="0"/>
              <a:t>跨</a:t>
            </a:r>
            <a:r>
              <a:rPr lang="zh-CN" altLang="en-US" dirty="0" smtClean="0"/>
              <a:t>境电商国际物流如何选择</a:t>
            </a:r>
            <a:r>
              <a:rPr lang="en-US" altLang="zh-CN" dirty="0"/>
              <a:t>?</a:t>
            </a:r>
            <a:endParaRPr lang="zh-CN" alt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任务</a:t>
            </a:r>
            <a:r>
              <a:rPr lang="en-US" altLang="zh-CN" dirty="0"/>
              <a:t>1</a:t>
            </a:r>
            <a:r>
              <a:rPr lang="zh-CN" altLang="zh-CN" dirty="0"/>
              <a:t>：认识国际邮政包裹</a:t>
            </a:r>
            <a:endParaRPr lang="zh-CN" altLang="en-US" dirty="0"/>
          </a:p>
        </p:txBody>
      </p:sp>
      <p:sp>
        <p:nvSpPr>
          <p:cNvPr id="3" name="内容占位符 2"/>
          <p:cNvSpPr>
            <a:spLocks noGrp="1"/>
          </p:cNvSpPr>
          <p:nvPr>
            <p:ph idx="1"/>
          </p:nvPr>
        </p:nvSpPr>
        <p:spPr/>
        <p:txBody>
          <a:bodyPr/>
          <a:lstStyle/>
          <a:p>
            <a:r>
              <a:rPr lang="zh-CN" altLang="zh-CN" b="1" dirty="0"/>
              <a:t>一、</a:t>
            </a:r>
            <a:r>
              <a:rPr lang="zh-CN" altLang="zh-CN" b="1" dirty="0" smtClean="0"/>
              <a:t>邮政</a:t>
            </a:r>
            <a:r>
              <a:rPr lang="zh-CN" altLang="en-US" b="1" dirty="0" smtClean="0"/>
              <a:t>小包</a:t>
            </a:r>
            <a:endParaRPr lang="en-US" altLang="zh-CN" b="1" dirty="0" smtClean="0"/>
          </a:p>
          <a:p>
            <a:r>
              <a:rPr lang="zh-CN" altLang="zh-CN" dirty="0"/>
              <a:t>邮政小包主要通过邮政渠道，以个人邮件形式进行递送。市面上主要使用的有中国邮政小包、中国香港邮政小包、新加坡邮政小包等，还有其他一些国家及地区的邮政小包在特殊的情况下也会被使用</a:t>
            </a:r>
            <a:r>
              <a:rPr lang="zh-CN" altLang="zh-CN" dirty="0" smtClean="0"/>
              <a:t>。</a:t>
            </a:r>
            <a:endParaRPr lang="en-US" altLang="zh-CN" dirty="0" smtClean="0"/>
          </a:p>
          <a:p>
            <a:pPr>
              <a:spcBef>
                <a:spcPct val="0"/>
              </a:spcBef>
              <a:spcAft>
                <a:spcPct val="15000"/>
              </a:spcAft>
            </a:pPr>
            <a:endParaRPr lang="en-US" altLang="zh-CN" dirty="0" smtClean="0">
              <a:solidFill>
                <a:schemeClr val="tx1"/>
              </a:solidFill>
            </a:endParaRPr>
          </a:p>
          <a:p>
            <a:pPr>
              <a:spcBef>
                <a:spcPct val="0"/>
              </a:spcBef>
              <a:spcAft>
                <a:spcPct val="15000"/>
              </a:spcAft>
            </a:pPr>
            <a:r>
              <a:rPr lang="zh-CN" altLang="en-US" dirty="0" smtClean="0">
                <a:solidFill>
                  <a:schemeClr val="tx1"/>
                </a:solidFill>
              </a:rPr>
              <a:t>特点：</a:t>
            </a:r>
            <a:endParaRPr lang="en-US" altLang="zh-CN" dirty="0" smtClean="0">
              <a:solidFill>
                <a:schemeClr val="tx1"/>
              </a:solidFill>
            </a:endParaRPr>
          </a:p>
          <a:p>
            <a:pPr>
              <a:spcBef>
                <a:spcPct val="0"/>
              </a:spcBef>
              <a:spcAft>
                <a:spcPct val="15000"/>
              </a:spcAft>
            </a:pPr>
            <a:r>
              <a:rPr lang="zh-CN" altLang="en-US" dirty="0" smtClean="0">
                <a:solidFill>
                  <a:schemeClr val="tx1"/>
                </a:solidFill>
              </a:rPr>
              <a:t>重量</a:t>
            </a:r>
            <a:r>
              <a:rPr lang="zh-CN" altLang="en-US" dirty="0">
                <a:solidFill>
                  <a:schemeClr val="tx1"/>
                </a:solidFill>
              </a:rPr>
              <a:t>：</a:t>
            </a:r>
            <a:r>
              <a:rPr lang="en-US" altLang="zh-CN" dirty="0">
                <a:solidFill>
                  <a:schemeClr val="tx1"/>
                </a:solidFill>
              </a:rPr>
              <a:t>2kg </a:t>
            </a:r>
            <a:r>
              <a:rPr lang="zh-CN" altLang="en-US" dirty="0">
                <a:solidFill>
                  <a:schemeClr val="tx1"/>
                </a:solidFill>
              </a:rPr>
              <a:t>以内，体积有限制，长宽高之和小于</a:t>
            </a:r>
            <a:r>
              <a:rPr lang="en-US" altLang="zh-CN" dirty="0">
                <a:solidFill>
                  <a:schemeClr val="tx1"/>
                </a:solidFill>
              </a:rPr>
              <a:t>90cm</a:t>
            </a:r>
            <a:r>
              <a:rPr lang="zh-CN" altLang="en-US" dirty="0">
                <a:solidFill>
                  <a:schemeClr val="tx1"/>
                </a:solidFill>
              </a:rPr>
              <a:t>，最长边小于</a:t>
            </a:r>
            <a:r>
              <a:rPr lang="en-US" altLang="zh-CN" dirty="0">
                <a:solidFill>
                  <a:schemeClr val="tx1"/>
                </a:solidFill>
              </a:rPr>
              <a:t>60cm</a:t>
            </a:r>
            <a:r>
              <a:rPr lang="zh-CN" altLang="en-US" dirty="0">
                <a:solidFill>
                  <a:schemeClr val="tx1"/>
                </a:solidFill>
              </a:rPr>
              <a:t>。</a:t>
            </a:r>
            <a:endParaRPr lang="zh-CN" altLang="en-US" dirty="0">
              <a:solidFill>
                <a:schemeClr val="tx1"/>
              </a:solidFill>
            </a:endParaRPr>
          </a:p>
          <a:p>
            <a:pPr>
              <a:spcBef>
                <a:spcPct val="0"/>
              </a:spcBef>
              <a:spcAft>
                <a:spcPct val="15000"/>
              </a:spcAft>
            </a:pPr>
            <a:r>
              <a:rPr lang="zh-CN" altLang="en-US" dirty="0">
                <a:solidFill>
                  <a:schemeClr val="tx1"/>
                </a:solidFill>
              </a:rPr>
              <a:t>价格： 按照</a:t>
            </a:r>
            <a:r>
              <a:rPr lang="en-US" altLang="zh-CN" dirty="0">
                <a:solidFill>
                  <a:schemeClr val="tx1"/>
                </a:solidFill>
              </a:rPr>
              <a:t>g</a:t>
            </a:r>
            <a:r>
              <a:rPr lang="zh-CN" altLang="en-US" dirty="0">
                <a:solidFill>
                  <a:schemeClr val="tx1"/>
                </a:solidFill>
              </a:rPr>
              <a:t>计算，</a:t>
            </a:r>
            <a:r>
              <a:rPr lang="en-US" altLang="zh-CN" dirty="0">
                <a:solidFill>
                  <a:schemeClr val="tx1"/>
                </a:solidFill>
              </a:rPr>
              <a:t>60-180</a:t>
            </a:r>
            <a:r>
              <a:rPr lang="zh-CN" altLang="en-US" dirty="0">
                <a:solidFill>
                  <a:schemeClr val="tx1"/>
                </a:solidFill>
              </a:rPr>
              <a:t>元</a:t>
            </a:r>
            <a:r>
              <a:rPr lang="en-US" altLang="zh-CN" dirty="0">
                <a:solidFill>
                  <a:schemeClr val="tx1"/>
                </a:solidFill>
              </a:rPr>
              <a:t>/kg </a:t>
            </a:r>
            <a:r>
              <a:rPr lang="zh-CN" altLang="en-US" dirty="0">
                <a:solidFill>
                  <a:schemeClr val="tx1"/>
                </a:solidFill>
              </a:rPr>
              <a:t>左右，</a:t>
            </a:r>
            <a:r>
              <a:rPr lang="en-US" altLang="zh-CN" dirty="0">
                <a:solidFill>
                  <a:schemeClr val="tx1"/>
                </a:solidFill>
              </a:rPr>
              <a:t>2kg </a:t>
            </a:r>
            <a:r>
              <a:rPr lang="zh-CN" altLang="en-US" dirty="0">
                <a:solidFill>
                  <a:schemeClr val="tx1"/>
                </a:solidFill>
              </a:rPr>
              <a:t>内。挂号费 </a:t>
            </a:r>
            <a:r>
              <a:rPr lang="en-US" altLang="zh-CN" dirty="0">
                <a:solidFill>
                  <a:schemeClr val="tx1"/>
                </a:solidFill>
              </a:rPr>
              <a:t>8</a:t>
            </a:r>
            <a:r>
              <a:rPr lang="zh-CN" altLang="en-US" dirty="0">
                <a:solidFill>
                  <a:schemeClr val="tx1"/>
                </a:solidFill>
              </a:rPr>
              <a:t>元，一般无税费。</a:t>
            </a:r>
            <a:endParaRPr lang="zh-CN" altLang="en-US" dirty="0">
              <a:solidFill>
                <a:schemeClr val="tx1"/>
              </a:solidFill>
            </a:endParaRPr>
          </a:p>
          <a:p>
            <a:pPr>
              <a:spcBef>
                <a:spcPct val="0"/>
              </a:spcBef>
              <a:spcAft>
                <a:spcPct val="15000"/>
              </a:spcAft>
            </a:pPr>
            <a:r>
              <a:rPr lang="zh-CN" altLang="en-US" dirty="0">
                <a:solidFill>
                  <a:schemeClr val="tx1"/>
                </a:solidFill>
              </a:rPr>
              <a:t>时效：妥投时间</a:t>
            </a:r>
            <a:r>
              <a:rPr lang="en-US" altLang="zh-CN" dirty="0">
                <a:solidFill>
                  <a:schemeClr val="tx1"/>
                </a:solidFill>
              </a:rPr>
              <a:t>5-30</a:t>
            </a:r>
            <a:r>
              <a:rPr lang="zh-CN" altLang="en-US" dirty="0">
                <a:solidFill>
                  <a:schemeClr val="tx1"/>
                </a:solidFill>
              </a:rPr>
              <a:t>天，较长时间</a:t>
            </a:r>
            <a:r>
              <a:rPr lang="en-US" altLang="zh-CN" dirty="0">
                <a:solidFill>
                  <a:schemeClr val="tx1"/>
                </a:solidFill>
              </a:rPr>
              <a:t>90</a:t>
            </a:r>
            <a:r>
              <a:rPr lang="zh-CN" altLang="en-US" dirty="0">
                <a:solidFill>
                  <a:schemeClr val="tx1"/>
                </a:solidFill>
              </a:rPr>
              <a:t>天，配送大部分国家或者地区</a:t>
            </a:r>
            <a:endParaRPr lang="zh-CN" altLang="en-US" dirty="0">
              <a:solidFill>
                <a:schemeClr val="tx1"/>
              </a:solidFill>
            </a:endParaRPr>
          </a:p>
          <a:p>
            <a:pPr>
              <a:spcBef>
                <a:spcPct val="0"/>
              </a:spcBef>
              <a:spcAft>
                <a:spcPct val="15000"/>
              </a:spcAft>
            </a:pPr>
            <a:r>
              <a:rPr lang="zh-CN" altLang="en-US" dirty="0">
                <a:solidFill>
                  <a:schemeClr val="tx1"/>
                </a:solidFill>
              </a:rPr>
              <a:t>退件、丢件：退件时间很长，丢件赔偿很久，等于没有。</a:t>
            </a:r>
            <a:endParaRPr lang="zh-CN" altLang="en-US" dirty="0">
              <a:solidFill>
                <a:schemeClr val="tx1"/>
              </a:solidFill>
            </a:endParaRPr>
          </a:p>
          <a:p>
            <a:pPr>
              <a:spcBef>
                <a:spcPct val="0"/>
              </a:spcBef>
              <a:spcAft>
                <a:spcPct val="15000"/>
              </a:spcAft>
            </a:pPr>
            <a:r>
              <a:rPr lang="zh-CN" altLang="en-US" dirty="0">
                <a:solidFill>
                  <a:schemeClr val="tx1"/>
                </a:solidFill>
              </a:rPr>
              <a:t>适合小体积，轻物品，时效要求不高的客人。</a:t>
            </a:r>
            <a:endParaRPr lang="zh-CN" altLang="en-US" dirty="0">
              <a:solidFill>
                <a:schemeClr val="tx1"/>
              </a:solidFill>
            </a:endParaRPr>
          </a:p>
          <a:p>
            <a:endParaRPr lang="zh-CN" altLang="zh-CN" b="1" dirty="0"/>
          </a:p>
          <a:p>
            <a:endParaRPr lang="zh-CN" alt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097279" y="1845733"/>
            <a:ext cx="10534943" cy="4519897"/>
          </a:xfrm>
        </p:spPr>
        <p:txBody>
          <a:bodyPr>
            <a:noAutofit/>
          </a:bodyPr>
          <a:lstStyle/>
          <a:p>
            <a:r>
              <a:rPr lang="zh-CN" altLang="zh-CN" sz="1900" b="1" dirty="0"/>
              <a:t>二、主要的邮政小包</a:t>
            </a:r>
            <a:endParaRPr lang="zh-CN" altLang="zh-CN" sz="1900" b="1" dirty="0"/>
          </a:p>
          <a:p>
            <a:pPr marL="0" lvl="0" indent="0">
              <a:buNone/>
            </a:pPr>
            <a:r>
              <a:rPr lang="zh-CN" altLang="en-US" sz="1900" b="1" dirty="0"/>
              <a:t>按照承运国家分：</a:t>
            </a:r>
            <a:endParaRPr lang="en-US" altLang="zh-CN" sz="1900" b="1" dirty="0"/>
          </a:p>
          <a:p>
            <a:pPr lvl="1"/>
            <a:r>
              <a:rPr lang="zh-CN" altLang="en-US" sz="1900" b="1" dirty="0"/>
              <a:t>中国邮政</a:t>
            </a:r>
            <a:r>
              <a:rPr lang="zh-CN" altLang="zh-CN" sz="1900" b="1" dirty="0"/>
              <a:t>小包</a:t>
            </a:r>
            <a:r>
              <a:rPr lang="zh-CN" altLang="en-US" sz="1900" b="1" dirty="0"/>
              <a:t>（全球）、</a:t>
            </a:r>
            <a:r>
              <a:rPr lang="en-US" altLang="zh-CN" sz="1900" b="1" dirty="0"/>
              <a:t>E</a:t>
            </a:r>
            <a:r>
              <a:rPr lang="zh-CN" altLang="en-US" sz="1900" b="1" dirty="0"/>
              <a:t>邮宝（部分国家）</a:t>
            </a:r>
            <a:endParaRPr lang="en-US" altLang="zh-CN" sz="1900" b="1" dirty="0"/>
          </a:p>
          <a:p>
            <a:pPr lvl="1"/>
            <a:r>
              <a:rPr lang="zh-CN" altLang="en-US" sz="1900" b="1" dirty="0"/>
              <a:t>国外邮政小包：德国小包，英国小包 ，俄罗斯小包， 瑞士小包 ，芬兰小包、荷兰小包（欧洲快） 新加坡小包 （偏远国家便宜，时效快。）瑞典小包 马来西亚小包</a:t>
            </a:r>
            <a:endParaRPr lang="zh-CN" altLang="en-US" sz="1900" b="1" dirty="0"/>
          </a:p>
          <a:p>
            <a:pPr marL="0" lvl="0" indent="0">
              <a:buNone/>
            </a:pPr>
            <a:r>
              <a:rPr lang="zh-CN" altLang="en-US" sz="1900" b="1" dirty="0"/>
              <a:t>按照是否挂号分</a:t>
            </a:r>
            <a:endParaRPr lang="en-US" altLang="zh-CN" sz="1900" b="1" dirty="0"/>
          </a:p>
          <a:p>
            <a:pPr lvl="1"/>
            <a:r>
              <a:rPr lang="zh-CN" altLang="en-US" sz="1900" b="1" dirty="0"/>
              <a:t>非挂号（跟踪信息不足）</a:t>
            </a:r>
            <a:endParaRPr lang="zh-CN" altLang="en-US" sz="1900" b="1" dirty="0"/>
          </a:p>
          <a:p>
            <a:pPr lvl="1"/>
            <a:r>
              <a:rPr lang="zh-CN" altLang="en-US" sz="1900" b="1" dirty="0"/>
              <a:t>挂号（全程跟踪信息）</a:t>
            </a:r>
            <a:endParaRPr lang="en-US" altLang="zh-CN" sz="1900" b="1" dirty="0"/>
          </a:p>
          <a:p>
            <a:pPr marL="0" indent="0">
              <a:buNone/>
            </a:pPr>
            <a:r>
              <a:rPr lang="zh-CN" altLang="en-US" sz="1900" b="1" dirty="0"/>
              <a:t>按照发货产品分</a:t>
            </a:r>
            <a:endParaRPr lang="en-US" altLang="zh-CN" sz="1900" b="1" dirty="0"/>
          </a:p>
          <a:p>
            <a:pPr lvl="1"/>
            <a:r>
              <a:rPr lang="zh-CN" altLang="en-US" sz="1900" b="1" dirty="0"/>
              <a:t>普货：不含电池，液体，固体粉末，选择范围广，时效不一样。</a:t>
            </a:r>
            <a:endParaRPr lang="zh-CN" altLang="en-US" sz="1900" b="1" dirty="0"/>
          </a:p>
          <a:p>
            <a:pPr lvl="1"/>
            <a:r>
              <a:rPr lang="zh-CN" altLang="en-US" sz="1900" b="1" dirty="0"/>
              <a:t>带电池：内置电池，带电 纯电池（不带液体） 荷兰小包， 新加坡小包， 瑞典小包，马来西亚小包</a:t>
            </a:r>
            <a:endParaRPr lang="zh-CN" altLang="en-US" sz="1900" b="1" dirty="0"/>
          </a:p>
          <a:p>
            <a:pPr lvl="1"/>
            <a:r>
              <a:rPr lang="zh-CN" altLang="en-US" sz="1900" b="1" dirty="0"/>
              <a:t>液体、膏状：非气体类的膏状液体  ：马来西亚小包（部分）</a:t>
            </a:r>
            <a:endParaRPr lang="en-US" altLang="zh-CN" sz="1900" b="1" dirty="0"/>
          </a:p>
        </p:txBody>
      </p:sp>
      <p:sp>
        <p:nvSpPr>
          <p:cNvPr id="4" name="标题 1"/>
          <p:cNvSpPr>
            <a:spLocks noGrp="1"/>
          </p:cNvSpPr>
          <p:nvPr>
            <p:ph type="title"/>
          </p:nvPr>
        </p:nvSpPr>
        <p:spPr/>
        <p:txBody>
          <a:bodyPr/>
          <a:lstStyle/>
          <a:p>
            <a:r>
              <a:rPr lang="zh-CN" altLang="zh-CN" dirty="0"/>
              <a:t>任务</a:t>
            </a:r>
            <a:r>
              <a:rPr lang="en-US" altLang="zh-CN" dirty="0"/>
              <a:t>1</a:t>
            </a:r>
            <a:r>
              <a:rPr lang="zh-CN" altLang="zh-CN" dirty="0"/>
              <a:t>：认识国际邮政包裹</a:t>
            </a:r>
            <a:endParaRPr lang="zh-CN" alt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任务</a:t>
            </a:r>
            <a:r>
              <a:rPr lang="en-US" altLang="zh-CN" dirty="0"/>
              <a:t>1</a:t>
            </a:r>
            <a:r>
              <a:rPr lang="zh-CN" altLang="zh-CN" dirty="0"/>
              <a:t>：认识国际邮政包裹</a:t>
            </a:r>
            <a:endParaRPr lang="zh-CN" altLang="en-US" dirty="0"/>
          </a:p>
        </p:txBody>
      </p:sp>
      <p:sp>
        <p:nvSpPr>
          <p:cNvPr id="3" name="内容占位符 2"/>
          <p:cNvSpPr>
            <a:spLocks noGrp="1"/>
          </p:cNvSpPr>
          <p:nvPr>
            <p:ph idx="1"/>
          </p:nvPr>
        </p:nvSpPr>
        <p:spPr/>
        <p:txBody>
          <a:bodyPr/>
          <a:lstStyle/>
          <a:p>
            <a:r>
              <a:rPr lang="zh-CN" altLang="zh-CN" b="1" dirty="0"/>
              <a:t>三</a:t>
            </a:r>
            <a:r>
              <a:rPr lang="zh-CN" altLang="zh-CN" b="1" dirty="0" smtClean="0"/>
              <a:t>、邮政</a:t>
            </a:r>
            <a:r>
              <a:rPr lang="zh-CN" altLang="zh-CN" b="1" dirty="0"/>
              <a:t>小包物流运费的计算方法</a:t>
            </a:r>
            <a:endParaRPr lang="zh-CN" altLang="zh-CN" b="1" dirty="0"/>
          </a:p>
          <a:p>
            <a:endParaRPr lang="zh-CN" altLang="en-US" dirty="0"/>
          </a:p>
        </p:txBody>
      </p:sp>
      <p:sp>
        <p:nvSpPr>
          <p:cNvPr id="4" name="Text Box 9"/>
          <p:cNvSpPr txBox="1">
            <a:spLocks noChangeArrowheads="1"/>
          </p:cNvSpPr>
          <p:nvPr/>
        </p:nvSpPr>
        <p:spPr bwMode="auto">
          <a:xfrm>
            <a:off x="1211580" y="2488162"/>
            <a:ext cx="3200281" cy="646329"/>
          </a:xfrm>
          <a:prstGeom prst="rect">
            <a:avLst/>
          </a:prstGeom>
          <a:noFill/>
          <a:ln>
            <a:solidFill>
              <a:schemeClr val="accent1"/>
            </a:solidFill>
          </a:ln>
        </p:spPr>
        <p:txBody>
          <a:bodyPr wrap="square" lIns="91438" tIns="45719" rIns="91438" bIns="45719">
            <a:spAutoFit/>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spcBef>
                <a:spcPct val="50000"/>
              </a:spcBef>
              <a:buFontTx/>
              <a:buNone/>
            </a:pPr>
            <a:r>
              <a:rPr lang="zh-CN" altLang="en-US" dirty="0">
                <a:latin typeface="宋体" panose="02010600030101010101" pitchFamily="2" charset="-122"/>
                <a:sym typeface="Calibri" panose="020F0502020204030204" pitchFamily="34" charset="0"/>
              </a:rPr>
              <a:t>以</a:t>
            </a:r>
            <a:r>
              <a:rPr lang="en-US" altLang="zh-CN" dirty="0">
                <a:latin typeface="宋体" panose="02010600030101010101" pitchFamily="2" charset="-122"/>
                <a:sym typeface="Calibri" panose="020F0502020204030204" pitchFamily="34" charset="0"/>
              </a:rPr>
              <a:t>0.3kg</a:t>
            </a:r>
            <a:r>
              <a:rPr lang="zh-CN" altLang="en-US" dirty="0">
                <a:latin typeface="宋体" panose="02010600030101010101" pitchFamily="2" charset="-122"/>
                <a:sym typeface="Calibri" panose="020F0502020204030204" pitchFamily="34" charset="0"/>
              </a:rPr>
              <a:t>发英国为例，货代折扣为</a:t>
            </a:r>
            <a:r>
              <a:rPr lang="en-US" altLang="zh-CN" dirty="0">
                <a:latin typeface="宋体" panose="02010600030101010101" pitchFamily="2" charset="-122"/>
                <a:sym typeface="Calibri" panose="020F0502020204030204" pitchFamily="34" charset="0"/>
              </a:rPr>
              <a:t>9</a:t>
            </a:r>
            <a:r>
              <a:rPr lang="zh-CN" altLang="en-US" dirty="0">
                <a:latin typeface="宋体" panose="02010600030101010101" pitchFamily="2" charset="-122"/>
                <a:sym typeface="Calibri" panose="020F0502020204030204" pitchFamily="34" charset="0"/>
              </a:rPr>
              <a:t>折：</a:t>
            </a:r>
            <a:endParaRPr lang="zh-CN" altLang="en-US" dirty="0">
              <a:latin typeface="宋体" panose="02010600030101010101" pitchFamily="2" charset="-122"/>
              <a:sym typeface="Calibri" panose="020F0502020204030204" pitchFamily="34" charset="0"/>
            </a:endParaRPr>
          </a:p>
        </p:txBody>
      </p:sp>
      <p:sp>
        <p:nvSpPr>
          <p:cNvPr id="5" name="Text Box 9"/>
          <p:cNvSpPr txBox="1">
            <a:spLocks noChangeArrowheads="1"/>
          </p:cNvSpPr>
          <p:nvPr/>
        </p:nvSpPr>
        <p:spPr bwMode="auto">
          <a:xfrm>
            <a:off x="1288592" y="3561460"/>
            <a:ext cx="3123269" cy="2169823"/>
          </a:xfrm>
          <a:prstGeom prst="rect">
            <a:avLst/>
          </a:prstGeom>
          <a:noFill/>
          <a:ln w="9525">
            <a:solidFill>
              <a:schemeClr val="accent1"/>
            </a:solidFill>
            <a:miter lim="800000"/>
          </a:ln>
          <a:extLst>
            <a:ext uri="{909E8E84-426E-40DD-AFC4-6F175D3DCCD1}">
              <a14:hiddenFill xmlns:a14="http://schemas.microsoft.com/office/drawing/2010/main">
                <a:solidFill>
                  <a:srgbClr val="FFFFFF"/>
                </a:solidFill>
              </a14:hiddenFill>
            </a:ext>
          </a:extLst>
        </p:spPr>
        <p:txBody>
          <a:bodyPr wrap="square" lIns="91438" tIns="45719" rIns="91438" bIns="45719">
            <a:spAutoFit/>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spcBef>
                <a:spcPct val="50000"/>
              </a:spcBef>
              <a:buFontTx/>
              <a:buNone/>
            </a:pPr>
            <a:r>
              <a:rPr lang="en-US" altLang="zh-CN" dirty="0">
                <a:latin typeface="宋体" panose="02010600030101010101" pitchFamily="2" charset="-122"/>
                <a:sym typeface="Calibri" panose="020F0502020204030204" pitchFamily="34" charset="0"/>
              </a:rPr>
              <a:t>1</a:t>
            </a:r>
            <a:r>
              <a:rPr lang="zh-CN" altLang="en-US" dirty="0">
                <a:latin typeface="宋体" panose="02010600030101010101" pitchFamily="2" charset="-122"/>
                <a:sym typeface="Calibri" panose="020F0502020204030204" pitchFamily="34" charset="0"/>
              </a:rPr>
              <a:t>、挂号不打折：</a:t>
            </a:r>
            <a:r>
              <a:rPr lang="en-US" altLang="zh-CN" dirty="0">
                <a:latin typeface="宋体" panose="02010600030101010101" pitchFamily="2" charset="-122"/>
                <a:sym typeface="Calibri" panose="020F0502020204030204" pitchFamily="34" charset="0"/>
              </a:rPr>
              <a:t>90.5x0.3 *0.9 +8</a:t>
            </a:r>
            <a:endParaRPr lang="en-US" altLang="zh-CN" dirty="0">
              <a:latin typeface="宋体" panose="02010600030101010101" pitchFamily="2" charset="-122"/>
              <a:sym typeface="Calibri" panose="020F0502020204030204" pitchFamily="34" charset="0"/>
            </a:endParaRPr>
          </a:p>
          <a:p>
            <a:pPr eaLnBrk="1" hangingPunct="1">
              <a:spcBef>
                <a:spcPct val="50000"/>
              </a:spcBef>
              <a:buFontTx/>
              <a:buNone/>
            </a:pPr>
            <a:r>
              <a:rPr lang="en-US" altLang="zh-CN" dirty="0">
                <a:latin typeface="宋体" panose="02010600030101010101" pitchFamily="2" charset="-122"/>
                <a:sym typeface="Calibri" panose="020F0502020204030204" pitchFamily="34" charset="0"/>
              </a:rPr>
              <a:t>=32.4</a:t>
            </a:r>
            <a:r>
              <a:rPr lang="zh-CN" altLang="en-US" dirty="0">
                <a:latin typeface="宋体" panose="02010600030101010101" pitchFamily="2" charset="-122"/>
                <a:sym typeface="Calibri" panose="020F0502020204030204" pitchFamily="34" charset="0"/>
              </a:rPr>
              <a:t>元</a:t>
            </a:r>
            <a:endParaRPr lang="zh-CN" altLang="en-US" dirty="0">
              <a:latin typeface="宋体" panose="02010600030101010101" pitchFamily="2" charset="-122"/>
              <a:sym typeface="Calibri" panose="020F0502020204030204" pitchFamily="34" charset="0"/>
            </a:endParaRPr>
          </a:p>
          <a:p>
            <a:pPr eaLnBrk="1" hangingPunct="1">
              <a:spcBef>
                <a:spcPct val="50000"/>
              </a:spcBef>
              <a:buFontTx/>
              <a:buNone/>
            </a:pPr>
            <a:r>
              <a:rPr lang="en-US" altLang="zh-CN" dirty="0">
                <a:latin typeface="宋体" panose="02010600030101010101" pitchFamily="2" charset="-122"/>
                <a:sym typeface="Calibri" panose="020F0502020204030204" pitchFamily="34" charset="0"/>
              </a:rPr>
              <a:t>2</a:t>
            </a:r>
            <a:r>
              <a:rPr lang="zh-CN" altLang="en-US" dirty="0">
                <a:latin typeface="宋体" panose="02010600030101010101" pitchFamily="2" charset="-122"/>
                <a:sym typeface="Calibri" panose="020F0502020204030204" pitchFamily="34" charset="0"/>
              </a:rPr>
              <a:t>、挂号“通打”：</a:t>
            </a:r>
            <a:r>
              <a:rPr lang="en-US" altLang="zh-CN" dirty="0">
                <a:latin typeface="宋体" panose="02010600030101010101" pitchFamily="2" charset="-122"/>
                <a:sym typeface="Calibri" panose="020F0502020204030204" pitchFamily="34" charset="0"/>
              </a:rPr>
              <a:t>(90.5x0.3+8)*0.9</a:t>
            </a:r>
            <a:endParaRPr lang="en-US" altLang="zh-CN" dirty="0">
              <a:latin typeface="宋体" panose="02010600030101010101" pitchFamily="2" charset="-122"/>
              <a:sym typeface="Calibri" panose="020F0502020204030204" pitchFamily="34" charset="0"/>
            </a:endParaRPr>
          </a:p>
          <a:p>
            <a:pPr eaLnBrk="1" hangingPunct="1">
              <a:spcBef>
                <a:spcPct val="50000"/>
              </a:spcBef>
              <a:buFontTx/>
              <a:buNone/>
            </a:pPr>
            <a:r>
              <a:rPr lang="en-US" altLang="zh-CN" dirty="0">
                <a:latin typeface="宋体" panose="02010600030101010101" pitchFamily="2" charset="-122"/>
                <a:sym typeface="Calibri" panose="020F0502020204030204" pitchFamily="34" charset="0"/>
              </a:rPr>
              <a:t>=31.6</a:t>
            </a:r>
            <a:r>
              <a:rPr lang="zh-CN" altLang="en-US" dirty="0">
                <a:latin typeface="宋体" panose="02010600030101010101" pitchFamily="2" charset="-122"/>
                <a:sym typeface="Calibri" panose="020F0502020204030204" pitchFamily="34" charset="0"/>
              </a:rPr>
              <a:t>元</a:t>
            </a:r>
            <a:endParaRPr lang="zh-CN" altLang="en-US" dirty="0">
              <a:latin typeface="宋体" panose="02010600030101010101" pitchFamily="2" charset="-122"/>
              <a:sym typeface="Calibri" panose="020F0502020204030204" pitchFamily="34" charset="0"/>
            </a:endParaRPr>
          </a:p>
        </p:txBody>
      </p:sp>
      <p:pic>
        <p:nvPicPr>
          <p:cNvPr id="6" name="Picture 4" descr="h"/>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6126480" y="1737360"/>
            <a:ext cx="4027465" cy="4428556"/>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b="1" dirty="0"/>
              <a:t>任务</a:t>
            </a:r>
            <a:r>
              <a:rPr lang="en-US" altLang="zh-CN" b="1" dirty="0"/>
              <a:t>2</a:t>
            </a:r>
            <a:r>
              <a:rPr lang="zh-CN" altLang="zh-CN" b="1" dirty="0"/>
              <a:t>：熟悉国际商业</a:t>
            </a:r>
            <a:r>
              <a:rPr lang="zh-CN" altLang="zh-CN" b="1" dirty="0" smtClean="0"/>
              <a:t>快递</a:t>
            </a:r>
            <a:endParaRPr lang="zh-CN" altLang="en-US" dirty="0"/>
          </a:p>
        </p:txBody>
      </p:sp>
      <p:sp>
        <p:nvSpPr>
          <p:cNvPr id="3" name="内容占位符 2"/>
          <p:cNvSpPr>
            <a:spLocks noGrp="1"/>
          </p:cNvSpPr>
          <p:nvPr>
            <p:ph idx="1"/>
          </p:nvPr>
        </p:nvSpPr>
        <p:spPr/>
        <p:txBody>
          <a:bodyPr/>
          <a:lstStyle/>
          <a:p>
            <a:r>
              <a:rPr lang="en-US" altLang="zh-CN" dirty="0" smtClean="0"/>
              <a:t>1.</a:t>
            </a:r>
            <a:r>
              <a:rPr lang="zh-CN" altLang="en-US" dirty="0" smtClean="0"/>
              <a:t>国际快递</a:t>
            </a:r>
            <a:endParaRPr lang="en-US" altLang="zh-CN" dirty="0" smtClean="0"/>
          </a:p>
          <a:p>
            <a:r>
              <a:rPr lang="zh-CN" altLang="zh-CN" dirty="0"/>
              <a:t>国际快递是指在两个或两个以上国家</a:t>
            </a:r>
            <a:r>
              <a:rPr lang="en-US" altLang="zh-CN" dirty="0"/>
              <a:t>(</a:t>
            </a:r>
            <a:r>
              <a:rPr lang="zh-CN" altLang="zh-CN" dirty="0"/>
              <a:t>或地区</a:t>
            </a:r>
            <a:r>
              <a:rPr lang="en-US" altLang="zh-CN" dirty="0"/>
              <a:t>)</a:t>
            </a:r>
            <a:r>
              <a:rPr lang="zh-CN" altLang="zh-CN" dirty="0"/>
              <a:t>之间所进行的快递、物流业务</a:t>
            </a:r>
            <a:r>
              <a:rPr lang="zh-CN" altLang="zh-CN" dirty="0" smtClean="0"/>
              <a:t>。国际</a:t>
            </a:r>
            <a:r>
              <a:rPr lang="zh-CN" altLang="zh-CN" dirty="0"/>
              <a:t>快递商通过自建的全球网络，利用强大的系统和遍布世界各地的本地化服务，为网购中国产品的海外用户带来极好的物流体验</a:t>
            </a:r>
            <a:r>
              <a:rPr lang="zh-CN" altLang="zh-CN" dirty="0" smtClean="0"/>
              <a:t>。</a:t>
            </a:r>
            <a:endParaRPr lang="en-US" altLang="zh-CN" dirty="0" smtClean="0"/>
          </a:p>
          <a:p>
            <a:r>
              <a:rPr lang="zh-CN" altLang="en-US" dirty="0"/>
              <a:t>国际快递的</a:t>
            </a:r>
            <a:r>
              <a:rPr lang="zh-CN" altLang="en-US" dirty="0" smtClean="0"/>
              <a:t>特点：</a:t>
            </a:r>
            <a:endParaRPr lang="zh-CN" altLang="en-US" dirty="0"/>
          </a:p>
          <a:p>
            <a:r>
              <a:rPr lang="zh-CN" altLang="en-US" dirty="0"/>
              <a:t>重量体积：适合重量大或者体积大的货物，限制少。</a:t>
            </a:r>
            <a:endParaRPr lang="zh-CN" altLang="en-US" dirty="0"/>
          </a:p>
          <a:p>
            <a:r>
              <a:rPr lang="zh-CN" altLang="en-US" dirty="0"/>
              <a:t>价格计算：按照</a:t>
            </a:r>
            <a:r>
              <a:rPr lang="en-US" altLang="zh-CN" dirty="0"/>
              <a:t>500g</a:t>
            </a:r>
            <a:r>
              <a:rPr lang="zh-CN" altLang="en-US" dirty="0"/>
              <a:t>计算，有燃油费，税费。收费按照实际重量与体积重量之比，取较重者计算收费。（体积重：长*宽*高</a:t>
            </a:r>
            <a:r>
              <a:rPr lang="en-US" altLang="zh-CN" dirty="0"/>
              <a:t>cm/5000</a:t>
            </a:r>
            <a:r>
              <a:rPr lang="zh-CN" altLang="en-US" dirty="0"/>
              <a:t>）</a:t>
            </a:r>
            <a:r>
              <a:rPr lang="en-US" altLang="zh-CN" dirty="0"/>
              <a:t>=kg </a:t>
            </a:r>
            <a:r>
              <a:rPr lang="zh-CN" altLang="en-US" dirty="0"/>
              <a:t>。价格比较贵。</a:t>
            </a:r>
            <a:endParaRPr lang="zh-CN" altLang="en-US" dirty="0"/>
          </a:p>
          <a:p>
            <a:r>
              <a:rPr lang="zh-CN" altLang="en-US" dirty="0"/>
              <a:t>时效：快，</a:t>
            </a:r>
            <a:r>
              <a:rPr lang="en-US" altLang="zh-CN" dirty="0"/>
              <a:t>3-7</a:t>
            </a:r>
            <a:r>
              <a:rPr lang="zh-CN" altLang="en-US" dirty="0"/>
              <a:t>天。</a:t>
            </a:r>
            <a:endParaRPr lang="zh-CN" altLang="en-US" dirty="0"/>
          </a:p>
          <a:p>
            <a:r>
              <a:rPr lang="zh-CN" altLang="en-US" dirty="0"/>
              <a:t>适合买家要求高或者延迟发货的或者海外仓紧急补货的，货物价值比较高的产品。</a:t>
            </a:r>
            <a:endParaRPr lang="zh-CN" altLang="en-US" dirty="0"/>
          </a:p>
          <a:p>
            <a:endParaRPr lang="zh-CN" alt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p:cNvGraphicFramePr>
          <p:nvPr/>
        </p:nvGraphicFramePr>
        <p:xfrm>
          <a:off x="2954215" y="1723617"/>
          <a:ext cx="9012115" cy="4343975"/>
        </p:xfrm>
        <a:graphic>
          <a:graphicData uri="http://schemas.openxmlformats.org/drawingml/2006/table">
            <a:tbl>
              <a:tblPr firstRow="1" bandRow="1">
                <a:tableStyleId>{7DF18680-E054-41AD-8BC1-D1AEF772440D}</a:tableStyleId>
              </a:tblPr>
              <a:tblGrid>
                <a:gridCol w="881164"/>
                <a:gridCol w="2728323"/>
                <a:gridCol w="1183411"/>
                <a:gridCol w="851764"/>
                <a:gridCol w="3367453"/>
              </a:tblGrid>
              <a:tr h="318047">
                <a:tc>
                  <a:txBody>
                    <a:bodyPr/>
                    <a:lstStyle/>
                    <a:p>
                      <a:endParaRPr lang="zh-CN" altLang="en-US" dirty="0"/>
                    </a:p>
                  </a:txBody>
                  <a:tcPr marL="68580" marR="68580"/>
                </a:tc>
                <a:tc>
                  <a:txBody>
                    <a:bodyPr/>
                    <a:lstStyle/>
                    <a:p>
                      <a:r>
                        <a:rPr lang="zh-CN" altLang="en-US" dirty="0"/>
                        <a:t>物品</a:t>
                      </a:r>
                      <a:endParaRPr lang="zh-CN" altLang="en-US" dirty="0"/>
                    </a:p>
                  </a:txBody>
                  <a:tcPr marL="68580" marR="68580"/>
                </a:tc>
                <a:tc>
                  <a:txBody>
                    <a:bodyPr/>
                    <a:lstStyle/>
                    <a:p>
                      <a:r>
                        <a:rPr lang="zh-CN" altLang="zh-CN" dirty="0">
                          <a:sym typeface="+mn-ea"/>
                        </a:rPr>
                        <a:t>时效</a:t>
                      </a:r>
                      <a:endParaRPr lang="zh-CN" altLang="en-US" dirty="0"/>
                    </a:p>
                  </a:txBody>
                  <a:tcPr marL="68580" marR="68580"/>
                </a:tc>
                <a:tc>
                  <a:txBody>
                    <a:bodyPr/>
                    <a:lstStyle/>
                    <a:p>
                      <a:r>
                        <a:rPr lang="zh-CN" altLang="zh-CN" dirty="0">
                          <a:sym typeface="+mn-ea"/>
                        </a:rPr>
                        <a:t>价格</a:t>
                      </a:r>
                      <a:endParaRPr lang="zh-CN" altLang="en-US" dirty="0"/>
                    </a:p>
                  </a:txBody>
                  <a:tcPr marL="68580" marR="68580"/>
                </a:tc>
                <a:tc>
                  <a:txBody>
                    <a:bodyPr/>
                    <a:lstStyle/>
                    <a:p>
                      <a:r>
                        <a:rPr lang="zh-CN" altLang="en-US" dirty="0"/>
                        <a:t>国家</a:t>
                      </a:r>
                      <a:endParaRPr lang="zh-CN" altLang="en-US" dirty="0"/>
                    </a:p>
                  </a:txBody>
                  <a:tcPr marL="68580" marR="68580"/>
                </a:tc>
              </a:tr>
              <a:tr h="797743">
                <a:tc>
                  <a:txBody>
                    <a:bodyPr/>
                    <a:lstStyle/>
                    <a:p>
                      <a:r>
                        <a:rPr lang="en-US" altLang="zh-CN" dirty="0">
                          <a:sym typeface="+mn-ea"/>
                        </a:rPr>
                        <a:t>DHL</a:t>
                      </a:r>
                      <a:endParaRPr lang="zh-CN" altLang="en-US" dirty="0"/>
                    </a:p>
                  </a:txBody>
                  <a:tcPr marL="68580" marR="68580"/>
                </a:tc>
                <a:tc>
                  <a:txBody>
                    <a:bodyPr/>
                    <a:lstStyle/>
                    <a:p>
                      <a:r>
                        <a:rPr lang="zh-CN" altLang="en-US" dirty="0"/>
                        <a:t>一般货物</a:t>
                      </a:r>
                      <a:endParaRPr lang="zh-CN" altLang="en-US" dirty="0"/>
                    </a:p>
                  </a:txBody>
                  <a:tcPr marL="68580" marR="68580"/>
                </a:tc>
                <a:tc>
                  <a:txBody>
                    <a:bodyPr/>
                    <a:lstStyle/>
                    <a:p>
                      <a:r>
                        <a:rPr lang="zh-CN" altLang="en-US" dirty="0">
                          <a:sym typeface="+mn-ea"/>
                        </a:rPr>
                        <a:t>较</a:t>
                      </a:r>
                      <a:r>
                        <a:rPr lang="zh-CN" altLang="zh-CN" dirty="0">
                          <a:sym typeface="+mn-ea"/>
                        </a:rPr>
                        <a:t>快</a:t>
                      </a:r>
                      <a:endParaRPr lang="zh-CN" altLang="en-US" dirty="0"/>
                    </a:p>
                  </a:txBody>
                  <a:tcPr marL="68580" marR="68580"/>
                </a:tc>
                <a:tc>
                  <a:txBody>
                    <a:bodyPr/>
                    <a:lstStyle/>
                    <a:p>
                      <a:r>
                        <a:rPr lang="zh-CN" altLang="en-US" dirty="0">
                          <a:sym typeface="+mn-ea"/>
                        </a:rPr>
                        <a:t>贵</a:t>
                      </a:r>
                      <a:endParaRPr lang="zh-CN" altLang="en-US" dirty="0"/>
                    </a:p>
                  </a:txBody>
                  <a:tcPr marL="68580" marR="68580"/>
                </a:tc>
                <a:tc>
                  <a:txBody>
                    <a:bodyPr/>
                    <a:lstStyle/>
                    <a:p>
                      <a:r>
                        <a:rPr lang="zh-CN" altLang="zh-CN" dirty="0">
                          <a:sym typeface="+mn-ea"/>
                        </a:rPr>
                        <a:t>大部分国家都很快，</a:t>
                      </a:r>
                      <a:r>
                        <a:rPr lang="zh-CN" altLang="en-US" dirty="0">
                          <a:sym typeface="+mn-ea"/>
                        </a:rPr>
                        <a:t>日本，东南亚 澳洲，</a:t>
                      </a:r>
                      <a:r>
                        <a:rPr lang="zh-CN" altLang="en-US" sz="1800" u="none" strike="noStrike" kern="1200" baseline="0" dirty="0"/>
                        <a:t>走小件</a:t>
                      </a:r>
                      <a:endParaRPr lang="zh-CN" altLang="en-US" dirty="0"/>
                    </a:p>
                  </a:txBody>
                  <a:tcPr marL="68580" marR="68580"/>
                </a:tc>
              </a:tr>
              <a:tr h="795118">
                <a:tc>
                  <a:txBody>
                    <a:bodyPr/>
                    <a:lstStyle/>
                    <a:p>
                      <a:r>
                        <a:rPr lang="en-US" altLang="zh-CN" dirty="0">
                          <a:sym typeface="+mn-ea"/>
                        </a:rPr>
                        <a:t>EMS</a:t>
                      </a:r>
                      <a:endParaRPr lang="zh-CN" altLang="en-US" dirty="0"/>
                    </a:p>
                  </a:txBody>
                  <a:tcPr marL="68580" marR="68580"/>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en-US" dirty="0"/>
                        <a:t>一般货物</a:t>
                      </a:r>
                      <a:endParaRPr lang="zh-CN" altLang="en-US" dirty="0"/>
                    </a:p>
                    <a:p>
                      <a:endParaRPr lang="zh-CN" altLang="en-US" dirty="0"/>
                    </a:p>
                  </a:txBody>
                  <a:tcPr marL="68580" marR="68580"/>
                </a:tc>
                <a:tc>
                  <a:txBody>
                    <a:bodyPr/>
                    <a:lstStyle/>
                    <a:p>
                      <a:r>
                        <a:rPr lang="zh-CN" altLang="zh-CN" dirty="0">
                          <a:sym typeface="+mn-ea"/>
                        </a:rPr>
                        <a:t>一般</a:t>
                      </a:r>
                      <a:endParaRPr lang="zh-CN" altLang="en-US" dirty="0"/>
                    </a:p>
                  </a:txBody>
                  <a:tcPr marL="68580" marR="68580"/>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zh-CN" dirty="0">
                          <a:sym typeface="+mn-ea"/>
                        </a:rPr>
                        <a:t>便宜</a:t>
                      </a:r>
                      <a:endParaRPr lang="zh-CN" altLang="en-US" dirty="0"/>
                    </a:p>
                    <a:p>
                      <a:endParaRPr lang="zh-CN" altLang="en-US" dirty="0"/>
                    </a:p>
                  </a:txBody>
                  <a:tcPr marL="68580" marR="68580"/>
                </a:tc>
                <a:tc>
                  <a:txBody>
                    <a:bodyPr/>
                    <a:lstStyle/>
                    <a:p>
                      <a:r>
                        <a:rPr lang="zh-CN" altLang="en-US" dirty="0">
                          <a:sym typeface="+mn-ea"/>
                        </a:rPr>
                        <a:t>到达</a:t>
                      </a:r>
                      <a:r>
                        <a:rPr lang="en-US" altLang="zh-CN" dirty="0">
                          <a:sym typeface="+mn-ea"/>
                        </a:rPr>
                        <a:t>200</a:t>
                      </a:r>
                      <a:r>
                        <a:rPr lang="zh-CN" altLang="zh-CN" dirty="0">
                          <a:sym typeface="+mn-ea"/>
                        </a:rPr>
                        <a:t>多个国家</a:t>
                      </a:r>
                      <a:r>
                        <a:rPr lang="zh-CN" altLang="en-US" dirty="0">
                          <a:sym typeface="+mn-ea"/>
                        </a:rPr>
                        <a:t>，通关快，可以免费退货</a:t>
                      </a:r>
                      <a:endParaRPr lang="zh-CN" altLang="en-US" dirty="0"/>
                    </a:p>
                  </a:txBody>
                  <a:tcPr marL="68580" marR="68580"/>
                </a:tc>
              </a:tr>
              <a:tr h="795118">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en-US" altLang="zh-CN" dirty="0">
                          <a:sym typeface="+mn-ea"/>
                        </a:rPr>
                        <a:t>UPS </a:t>
                      </a:r>
                      <a:endParaRPr lang="en-US" altLang="zh-CN" dirty="0">
                        <a:sym typeface="+mn-ea"/>
                      </a:endParaRPr>
                    </a:p>
                    <a:p>
                      <a:endParaRPr lang="zh-CN" altLang="en-US" dirty="0"/>
                    </a:p>
                  </a:txBody>
                  <a:tcPr marL="68580" marR="68580"/>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zh-CN" dirty="0">
                          <a:sym typeface="+mn-ea"/>
                        </a:rPr>
                        <a:t>能寄纯电池，移动电源</a:t>
                      </a:r>
                      <a:endParaRPr lang="zh-CN" altLang="en-US" dirty="0"/>
                    </a:p>
                    <a:p>
                      <a:endParaRPr lang="zh-CN" altLang="en-US" dirty="0"/>
                    </a:p>
                  </a:txBody>
                  <a:tcPr marL="68580" marR="68580"/>
                </a:tc>
                <a:tc>
                  <a:txBody>
                    <a:bodyPr/>
                    <a:lstStyle/>
                    <a:p>
                      <a:r>
                        <a:rPr lang="zh-CN" altLang="en-US" dirty="0"/>
                        <a:t>快</a:t>
                      </a:r>
                      <a:endParaRPr lang="zh-CN" altLang="en-US" dirty="0"/>
                    </a:p>
                  </a:txBody>
                  <a:tcPr marL="68580" marR="68580"/>
                </a:tc>
                <a:tc>
                  <a:txBody>
                    <a:bodyPr/>
                    <a:lstStyle/>
                    <a:p>
                      <a:r>
                        <a:rPr lang="zh-CN" altLang="en-US" dirty="0"/>
                        <a:t>贵</a:t>
                      </a:r>
                      <a:endParaRPr lang="zh-CN" altLang="en-US" dirty="0"/>
                    </a:p>
                  </a:txBody>
                  <a:tcPr marL="68580" marR="68580"/>
                </a:tc>
                <a:tc>
                  <a:txBody>
                    <a:bodyPr/>
                    <a:lstStyle/>
                    <a:p>
                      <a:r>
                        <a:rPr lang="zh-CN" altLang="zh-CN" dirty="0">
                          <a:sym typeface="+mn-ea"/>
                        </a:rPr>
                        <a:t>日韩美 特别快</a:t>
                      </a:r>
                      <a:endParaRPr lang="en-US" altLang="zh-CN" dirty="0">
                        <a:sym typeface="+mn-ea"/>
                      </a:endParaRPr>
                    </a:p>
                    <a:p>
                      <a:r>
                        <a:rPr lang="zh-CN" altLang="en-US" dirty="0">
                          <a:sym typeface="+mn-ea"/>
                        </a:rPr>
                        <a:t>红单 蓝单</a:t>
                      </a:r>
                      <a:endParaRPr lang="zh-CN" altLang="en-US" dirty="0"/>
                    </a:p>
                  </a:txBody>
                  <a:tcPr marL="68580" marR="68580"/>
                </a:tc>
              </a:tr>
              <a:tr h="795118">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en-US" altLang="zh-CN" dirty="0">
                          <a:sym typeface="+mn-ea"/>
                        </a:rPr>
                        <a:t>Fedex </a:t>
                      </a:r>
                      <a:endParaRPr lang="en-US" altLang="zh-CN" dirty="0">
                        <a:sym typeface="+mn-ea"/>
                      </a:endParaRPr>
                    </a:p>
                    <a:p>
                      <a:endParaRPr lang="zh-CN" altLang="en-US" dirty="0"/>
                    </a:p>
                  </a:txBody>
                  <a:tcPr marL="68580" marR="68580"/>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zh-CN" dirty="0">
                          <a:sym typeface="+mn-ea"/>
                        </a:rPr>
                        <a:t>小货不错能寄纯电池，移动电源</a:t>
                      </a:r>
                      <a:endParaRPr lang="zh-CN" altLang="en-US" dirty="0"/>
                    </a:p>
                  </a:txBody>
                  <a:tcPr marL="68580" marR="68580"/>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en-US" dirty="0"/>
                        <a:t>快</a:t>
                      </a:r>
                      <a:endParaRPr lang="zh-CN" altLang="en-US" dirty="0"/>
                    </a:p>
                    <a:p>
                      <a:endParaRPr lang="zh-CN" altLang="en-US" dirty="0"/>
                    </a:p>
                  </a:txBody>
                  <a:tcPr marL="68580" marR="68580"/>
                </a:tc>
                <a:tc>
                  <a:txBody>
                    <a:bodyPr/>
                    <a:lstStyle/>
                    <a:p>
                      <a:r>
                        <a:rPr lang="zh-CN" altLang="en-US" dirty="0"/>
                        <a:t>贵</a:t>
                      </a:r>
                      <a:endParaRPr lang="zh-CN" altLang="en-US" dirty="0"/>
                    </a:p>
                  </a:txBody>
                  <a:tcPr marL="68580" marR="68580"/>
                </a:tc>
                <a:tc>
                  <a:txBody>
                    <a:bodyPr/>
                    <a:lstStyle/>
                    <a:p>
                      <a:r>
                        <a:rPr lang="zh-CN" altLang="zh-CN" dirty="0">
                          <a:sym typeface="+mn-ea"/>
                        </a:rPr>
                        <a:t>欧美东南亚一些发达国家快</a:t>
                      </a:r>
                      <a:r>
                        <a:rPr lang="en-US" altLang="zh-CN" dirty="0">
                          <a:sym typeface="+mn-ea"/>
                        </a:rPr>
                        <a:t> </a:t>
                      </a:r>
                      <a:r>
                        <a:rPr lang="en-US" altLang="zh-CN" sz="1800" u="none" strike="noStrike" kern="1200" baseline="0" dirty="0"/>
                        <a:t>21KG</a:t>
                      </a:r>
                      <a:endParaRPr lang="zh-CN" altLang="en-US" dirty="0"/>
                    </a:p>
                  </a:txBody>
                  <a:tcPr marL="68580" marR="68580"/>
                </a:tc>
              </a:tr>
              <a:tr h="795118">
                <a:tc>
                  <a:txBody>
                    <a:bodyPr/>
                    <a:lstStyle/>
                    <a:p>
                      <a:r>
                        <a:rPr lang="en-US" altLang="zh-CN" dirty="0"/>
                        <a:t>TNT</a:t>
                      </a:r>
                      <a:endParaRPr lang="zh-CN" altLang="en-US" dirty="0"/>
                    </a:p>
                  </a:txBody>
                  <a:tcPr marL="68580" marR="68580"/>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zh-CN" dirty="0">
                          <a:sym typeface="+mn-ea"/>
                        </a:rPr>
                        <a:t>大货更合适</a:t>
                      </a:r>
                      <a:endParaRPr lang="zh-CN" altLang="en-US" dirty="0"/>
                    </a:p>
                    <a:p>
                      <a:endParaRPr lang="zh-CN" altLang="en-US" dirty="0"/>
                    </a:p>
                  </a:txBody>
                  <a:tcPr marL="68580" marR="68580"/>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en-US" dirty="0"/>
                        <a:t>快</a:t>
                      </a:r>
                      <a:endParaRPr lang="zh-CN" altLang="en-US" dirty="0"/>
                    </a:p>
                    <a:p>
                      <a:endParaRPr lang="zh-CN" altLang="en-US" dirty="0"/>
                    </a:p>
                  </a:txBody>
                  <a:tcPr marL="68580" marR="68580"/>
                </a:tc>
                <a:tc>
                  <a:txBody>
                    <a:bodyPr/>
                    <a:lstStyle/>
                    <a:p>
                      <a:r>
                        <a:rPr lang="zh-CN" altLang="zh-CN" dirty="0">
                          <a:sym typeface="+mn-ea"/>
                        </a:rPr>
                        <a:t>价格高</a:t>
                      </a:r>
                      <a:endParaRPr lang="zh-CN" altLang="en-US" dirty="0"/>
                    </a:p>
                  </a:txBody>
                  <a:tcPr marL="68580" marR="68580"/>
                </a:tc>
                <a:tc>
                  <a:txBody>
                    <a:bodyPr/>
                    <a:lstStyle/>
                    <a:p>
                      <a:r>
                        <a:rPr lang="zh-CN" altLang="zh-CN" dirty="0">
                          <a:sym typeface="+mn-ea"/>
                        </a:rPr>
                        <a:t>欧美 中东国家</a:t>
                      </a:r>
                      <a:r>
                        <a:rPr lang="zh-CN" altLang="en-US" dirty="0">
                          <a:sym typeface="+mn-ea"/>
                        </a:rPr>
                        <a:t>军事不稳定</a:t>
                      </a:r>
                      <a:r>
                        <a:rPr lang="zh-CN" altLang="zh-CN" dirty="0">
                          <a:sym typeface="+mn-ea"/>
                        </a:rPr>
                        <a:t>，比较快</a:t>
                      </a:r>
                      <a:endParaRPr lang="zh-CN" altLang="en-US" dirty="0"/>
                    </a:p>
                  </a:txBody>
                  <a:tcPr marL="68580" marR="68580"/>
                </a:tc>
              </a:tr>
            </a:tbl>
          </a:graphicData>
        </a:graphic>
      </p:graphicFrame>
      <p:sp>
        <p:nvSpPr>
          <p:cNvPr id="5" name="标题 1"/>
          <p:cNvSpPr txBox="1"/>
          <p:nvPr/>
        </p:nvSpPr>
        <p:spPr>
          <a:xfrm>
            <a:off x="1230922" y="272860"/>
            <a:ext cx="10058400" cy="1450757"/>
          </a:xfrm>
          <a:prstGeom prst="rect">
            <a:avLst/>
          </a:prstGeom>
        </p:spPr>
        <p:txBody>
          <a:bodyPr vert="horz" lIns="91440" tIns="45720" rIns="91440" bIns="45720" rtlCol="0" anchor="b">
            <a:normAutofit/>
          </a:bodyPr>
          <a:lstStyle>
            <a:lvl1pPr marL="0"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r>
              <a:rPr lang="zh-CN" altLang="zh-CN" sz="3600" b="1" dirty="0" smtClean="0"/>
              <a:t>任务</a:t>
            </a:r>
            <a:r>
              <a:rPr lang="en-US" altLang="zh-CN" sz="3600" b="1" dirty="0" smtClean="0"/>
              <a:t>2</a:t>
            </a:r>
            <a:r>
              <a:rPr lang="zh-CN" altLang="zh-CN" sz="3600" b="1" dirty="0" smtClean="0"/>
              <a:t>：熟悉国际商业快递</a:t>
            </a:r>
            <a:endParaRPr lang="zh-CN" altLang="en-US" sz="3600" dirty="0"/>
          </a:p>
        </p:txBody>
      </p:sp>
      <p:sp>
        <p:nvSpPr>
          <p:cNvPr id="6" name="内容占位符 2"/>
          <p:cNvSpPr>
            <a:spLocks noGrp="1"/>
          </p:cNvSpPr>
          <p:nvPr>
            <p:ph idx="1"/>
          </p:nvPr>
        </p:nvSpPr>
        <p:spPr>
          <a:xfrm>
            <a:off x="1097280" y="1845734"/>
            <a:ext cx="10058400" cy="4023360"/>
          </a:xfrm>
        </p:spPr>
        <p:txBody>
          <a:bodyPr/>
          <a:lstStyle/>
          <a:p>
            <a:r>
              <a:rPr lang="en-US" altLang="zh-CN" dirty="0" smtClean="0"/>
              <a:t>2.</a:t>
            </a:r>
            <a:r>
              <a:rPr lang="zh-CN" altLang="en-US" dirty="0" smtClean="0"/>
              <a:t>国际快递种类</a:t>
            </a:r>
            <a:endParaRPr lang="zh-CN" alt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2"/>
          <p:cNvSpPr txBox="1"/>
          <p:nvPr/>
        </p:nvSpPr>
        <p:spPr>
          <a:xfrm>
            <a:off x="1097280" y="1845734"/>
            <a:ext cx="10058400" cy="4023360"/>
          </a:xfrm>
          <a:prstGeom prst="rect">
            <a:avLst/>
          </a:prstGeom>
        </p:spPr>
        <p:txBody>
          <a:bodyPr vert="horz" lIns="0" tIns="45720" rIns="0" bIns="45720" rtlCol="0">
            <a:normAutofit fontScale="85000" lnSpcReduction="20000"/>
          </a:bodyPr>
          <a:lst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175" indent="-18288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800" kern="1200">
                <a:solidFill>
                  <a:schemeClr val="tx1">
                    <a:lumMod val="75000"/>
                    <a:lumOff val="25000"/>
                  </a:schemeClr>
                </a:solidFill>
                <a:latin typeface="+mn-lt"/>
                <a:ea typeface="+mn-ea"/>
                <a:cs typeface="+mn-cs"/>
              </a:defRPr>
            </a:lvl2pPr>
            <a:lvl3pPr marL="567055" indent="-18288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3pPr>
            <a:lvl4pPr marL="749935" indent="-18288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4pPr>
            <a:lvl5pPr marL="932815" indent="-18288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5pPr>
            <a:lvl6pPr marL="1099820"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6pPr>
            <a:lvl7pPr marL="1299845"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7pPr>
            <a:lvl8pPr marL="1499870"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8pPr>
            <a:lvl9pPr marL="1699895"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9pPr>
          </a:lstStyle>
          <a:p>
            <a:pPr marL="0" lvl="1" indent="0">
              <a:lnSpc>
                <a:spcPct val="100000"/>
              </a:lnSpc>
              <a:spcBef>
                <a:spcPts val="1200"/>
              </a:spcBef>
              <a:spcAft>
                <a:spcPts val="200"/>
              </a:spcAft>
              <a:buSzPct val="100000"/>
              <a:buNone/>
            </a:pPr>
            <a:r>
              <a:rPr lang="en-US" altLang="zh-CN" sz="2300" dirty="0" smtClean="0">
                <a:latin typeface="+mn-ea"/>
              </a:rPr>
              <a:t>3.</a:t>
            </a:r>
            <a:r>
              <a:rPr lang="zh-CN" altLang="en-US" sz="2300" dirty="0" smtClean="0">
                <a:latin typeface="+mn-ea"/>
              </a:rPr>
              <a:t>国际快递运费计算</a:t>
            </a:r>
            <a:endParaRPr lang="en-US" altLang="zh-CN" sz="2300" dirty="0" smtClean="0">
              <a:latin typeface="+mn-ea"/>
            </a:endParaRPr>
          </a:p>
          <a:p>
            <a:pPr marL="0" lvl="1" indent="0">
              <a:lnSpc>
                <a:spcPct val="100000"/>
              </a:lnSpc>
              <a:spcBef>
                <a:spcPts val="1200"/>
              </a:spcBef>
              <a:spcAft>
                <a:spcPts val="200"/>
              </a:spcAft>
              <a:buSzPct val="100000"/>
              <a:buNone/>
            </a:pPr>
            <a:r>
              <a:rPr lang="zh-CN" altLang="en-US" sz="2300" dirty="0" smtClean="0">
                <a:solidFill>
                  <a:schemeClr val="tx1"/>
                </a:solidFill>
                <a:latin typeface="+mn-ea"/>
              </a:rPr>
              <a:t>首</a:t>
            </a:r>
            <a:r>
              <a:rPr lang="zh-CN" altLang="en-US" sz="2300" dirty="0">
                <a:solidFill>
                  <a:schemeClr val="tx1"/>
                </a:solidFill>
                <a:latin typeface="+mn-ea"/>
              </a:rPr>
              <a:t>重运费＋</a:t>
            </a:r>
            <a:r>
              <a:rPr lang="en-US" altLang="zh-CN" sz="2300" dirty="0">
                <a:solidFill>
                  <a:schemeClr val="tx1"/>
                </a:solidFill>
                <a:latin typeface="+mn-ea"/>
              </a:rPr>
              <a:t>(</a:t>
            </a:r>
            <a:r>
              <a:rPr lang="zh-CN" altLang="en-US" sz="2300" dirty="0">
                <a:solidFill>
                  <a:schemeClr val="tx1"/>
                </a:solidFill>
                <a:latin typeface="+mn-ea"/>
              </a:rPr>
              <a:t>重量（公斤）</a:t>
            </a:r>
            <a:r>
              <a:rPr lang="en-US" altLang="zh-CN" sz="2300" dirty="0">
                <a:solidFill>
                  <a:schemeClr val="tx1"/>
                </a:solidFill>
                <a:latin typeface="+mn-ea"/>
              </a:rPr>
              <a:t>×2</a:t>
            </a:r>
            <a:r>
              <a:rPr lang="zh-CN" altLang="en-US" sz="2300" dirty="0">
                <a:solidFill>
                  <a:schemeClr val="tx1"/>
                </a:solidFill>
                <a:latin typeface="+mn-ea"/>
              </a:rPr>
              <a:t>－</a:t>
            </a:r>
            <a:r>
              <a:rPr lang="en-US" altLang="zh-CN" sz="2300" dirty="0">
                <a:solidFill>
                  <a:schemeClr val="tx1"/>
                </a:solidFill>
                <a:latin typeface="+mn-ea"/>
              </a:rPr>
              <a:t>1)×</a:t>
            </a:r>
            <a:r>
              <a:rPr lang="zh-CN" altLang="en-US" sz="2300" dirty="0">
                <a:solidFill>
                  <a:schemeClr val="tx1"/>
                </a:solidFill>
                <a:latin typeface="+mn-ea"/>
              </a:rPr>
              <a:t>续重运费，实重和材积取较大者。</a:t>
            </a:r>
            <a:endParaRPr lang="zh-CN" altLang="en-US" sz="2300" dirty="0">
              <a:solidFill>
                <a:schemeClr val="tx1"/>
              </a:solidFill>
              <a:latin typeface="+mn-ea"/>
            </a:endParaRPr>
          </a:p>
          <a:p>
            <a:pPr marL="0" lvl="1" indent="0">
              <a:lnSpc>
                <a:spcPct val="100000"/>
              </a:lnSpc>
              <a:spcBef>
                <a:spcPts val="1200"/>
              </a:spcBef>
              <a:spcAft>
                <a:spcPts val="200"/>
              </a:spcAft>
              <a:buSzPct val="100000"/>
              <a:buNone/>
            </a:pPr>
            <a:r>
              <a:rPr lang="zh-CN" altLang="en-US" sz="2300" dirty="0">
                <a:solidFill>
                  <a:schemeClr val="tx1"/>
                </a:solidFill>
                <a:latin typeface="+mn-ea"/>
              </a:rPr>
              <a:t>   （</a:t>
            </a:r>
            <a:r>
              <a:rPr lang="en-US" altLang="zh-CN" sz="2300" dirty="0">
                <a:solidFill>
                  <a:schemeClr val="tx1"/>
                </a:solidFill>
                <a:latin typeface="+mn-ea"/>
              </a:rPr>
              <a:t>1</a:t>
            </a:r>
            <a:r>
              <a:rPr lang="zh-CN" altLang="en-US" sz="2300" dirty="0">
                <a:solidFill>
                  <a:schemeClr val="tx1"/>
                </a:solidFill>
                <a:latin typeface="+mn-ea"/>
              </a:rPr>
              <a:t>）实重大于材积时</a:t>
            </a:r>
            <a:endParaRPr lang="en-US" altLang="zh-CN" sz="2300" dirty="0">
              <a:solidFill>
                <a:schemeClr val="tx1"/>
              </a:solidFill>
              <a:latin typeface="+mn-ea"/>
            </a:endParaRPr>
          </a:p>
          <a:p>
            <a:pPr marL="400050" lvl="1" indent="0">
              <a:lnSpc>
                <a:spcPct val="100000"/>
              </a:lnSpc>
              <a:buNone/>
            </a:pPr>
            <a:r>
              <a:rPr lang="zh-CN" altLang="en-US" sz="2300" dirty="0">
                <a:solidFill>
                  <a:schemeClr val="tx1"/>
                </a:solidFill>
                <a:latin typeface="+mn-ea"/>
              </a:rPr>
              <a:t>例如：</a:t>
            </a:r>
            <a:r>
              <a:rPr lang="en-US" altLang="zh-CN" sz="2300" dirty="0">
                <a:solidFill>
                  <a:schemeClr val="tx1"/>
                </a:solidFill>
                <a:latin typeface="+mn-ea"/>
              </a:rPr>
              <a:t>5KG</a:t>
            </a:r>
            <a:r>
              <a:rPr lang="zh-CN" altLang="en-US" sz="2300" dirty="0">
                <a:solidFill>
                  <a:schemeClr val="tx1"/>
                </a:solidFill>
                <a:latin typeface="+mn-ea"/>
              </a:rPr>
              <a:t>货品按首重</a:t>
            </a:r>
            <a:r>
              <a:rPr lang="en-US" altLang="zh-CN" sz="2300" dirty="0">
                <a:solidFill>
                  <a:schemeClr val="tx1"/>
                </a:solidFill>
                <a:latin typeface="+mn-ea"/>
              </a:rPr>
              <a:t>150</a:t>
            </a:r>
            <a:r>
              <a:rPr lang="zh-CN" altLang="en-US" sz="2300" dirty="0">
                <a:solidFill>
                  <a:schemeClr val="tx1"/>
                </a:solidFill>
                <a:latin typeface="+mn-ea"/>
              </a:rPr>
              <a:t>元、续重</a:t>
            </a:r>
            <a:r>
              <a:rPr lang="en-US" altLang="zh-CN" sz="2300" dirty="0">
                <a:solidFill>
                  <a:schemeClr val="tx1"/>
                </a:solidFill>
                <a:latin typeface="+mn-ea"/>
              </a:rPr>
              <a:t>30</a:t>
            </a:r>
            <a:r>
              <a:rPr lang="zh-CN" altLang="en-US" sz="2300" dirty="0">
                <a:solidFill>
                  <a:schemeClr val="tx1"/>
                </a:solidFill>
                <a:latin typeface="+mn-ea"/>
              </a:rPr>
              <a:t>元计算，则运费总额为：</a:t>
            </a:r>
            <a:r>
              <a:rPr lang="en-US" altLang="zh-CN" sz="2300" dirty="0">
                <a:solidFill>
                  <a:schemeClr val="tx1"/>
                </a:solidFill>
                <a:latin typeface="+mn-ea"/>
              </a:rPr>
              <a:t>150</a:t>
            </a:r>
            <a:r>
              <a:rPr lang="zh-CN" altLang="en-US" sz="2300" dirty="0">
                <a:solidFill>
                  <a:schemeClr val="tx1"/>
                </a:solidFill>
                <a:latin typeface="+mn-ea"/>
              </a:rPr>
              <a:t>＋</a:t>
            </a:r>
            <a:r>
              <a:rPr lang="en-US" altLang="zh-CN" sz="2300" dirty="0">
                <a:solidFill>
                  <a:schemeClr val="tx1"/>
                </a:solidFill>
                <a:latin typeface="+mn-ea"/>
              </a:rPr>
              <a:t>(5×2-1)×30=420</a:t>
            </a:r>
            <a:endParaRPr lang="en-US" altLang="zh-CN" sz="2300" dirty="0">
              <a:solidFill>
                <a:schemeClr val="tx1"/>
              </a:solidFill>
              <a:latin typeface="+mn-ea"/>
            </a:endParaRPr>
          </a:p>
          <a:p>
            <a:pPr marL="400050" lvl="1" indent="0">
              <a:lnSpc>
                <a:spcPct val="100000"/>
              </a:lnSpc>
              <a:buNone/>
            </a:pPr>
            <a:r>
              <a:rPr lang="zh-CN" altLang="en-US" sz="2300" dirty="0">
                <a:solidFill>
                  <a:schemeClr val="tx1"/>
                </a:solidFill>
                <a:latin typeface="+mn-ea"/>
              </a:rPr>
              <a:t>（</a:t>
            </a:r>
            <a:r>
              <a:rPr lang="en-US" altLang="zh-CN" sz="2300" dirty="0">
                <a:solidFill>
                  <a:schemeClr val="tx1"/>
                </a:solidFill>
                <a:latin typeface="+mn-ea"/>
              </a:rPr>
              <a:t>2</a:t>
            </a:r>
            <a:r>
              <a:rPr lang="zh-CN" altLang="en-US" sz="2300" dirty="0">
                <a:solidFill>
                  <a:schemeClr val="tx1"/>
                </a:solidFill>
                <a:latin typeface="+mn-ea"/>
              </a:rPr>
              <a:t>）实重小于材积时</a:t>
            </a:r>
            <a:endParaRPr lang="zh-CN" altLang="en-US" sz="2300" dirty="0">
              <a:solidFill>
                <a:schemeClr val="tx1"/>
              </a:solidFill>
              <a:latin typeface="+mn-ea"/>
            </a:endParaRPr>
          </a:p>
          <a:p>
            <a:pPr marL="400050" lvl="1" indent="0">
              <a:lnSpc>
                <a:spcPct val="100000"/>
              </a:lnSpc>
              <a:buNone/>
            </a:pPr>
            <a:r>
              <a:rPr lang="zh-CN" altLang="en-US" sz="2300" dirty="0">
                <a:solidFill>
                  <a:schemeClr val="tx1"/>
                </a:solidFill>
                <a:latin typeface="+mn-ea"/>
              </a:rPr>
              <a:t>材积公式如下：</a:t>
            </a:r>
            <a:r>
              <a:rPr lang="en-US" altLang="zh-CN" sz="2300" dirty="0">
                <a:solidFill>
                  <a:schemeClr val="tx1"/>
                </a:solidFill>
                <a:latin typeface="+mn-ea"/>
              </a:rPr>
              <a:t>UPS</a:t>
            </a:r>
            <a:r>
              <a:rPr lang="zh-CN" altLang="en-US" sz="2300" dirty="0">
                <a:solidFill>
                  <a:schemeClr val="tx1"/>
                </a:solidFill>
                <a:latin typeface="+mn-ea"/>
              </a:rPr>
              <a:t>、</a:t>
            </a:r>
            <a:r>
              <a:rPr lang="en-US" altLang="zh-CN" sz="2300" dirty="0">
                <a:solidFill>
                  <a:schemeClr val="tx1"/>
                </a:solidFill>
                <a:latin typeface="+mn-ea"/>
              </a:rPr>
              <a:t>DHL</a:t>
            </a:r>
            <a:r>
              <a:rPr lang="zh-CN" altLang="en-US" sz="2300" dirty="0">
                <a:solidFill>
                  <a:schemeClr val="tx1"/>
                </a:solidFill>
                <a:latin typeface="+mn-ea"/>
              </a:rPr>
              <a:t>、</a:t>
            </a:r>
            <a:r>
              <a:rPr lang="en-US" altLang="zh-CN" sz="2300" dirty="0">
                <a:solidFill>
                  <a:schemeClr val="tx1"/>
                </a:solidFill>
                <a:latin typeface="+mn-ea"/>
              </a:rPr>
              <a:t>TNT</a:t>
            </a:r>
            <a:r>
              <a:rPr lang="zh-CN" altLang="en-US" sz="2300" dirty="0">
                <a:solidFill>
                  <a:schemeClr val="tx1"/>
                </a:solidFill>
                <a:latin typeface="+mn-ea"/>
              </a:rPr>
              <a:t>、</a:t>
            </a:r>
            <a:r>
              <a:rPr lang="en-US" altLang="zh-CN" sz="2300" dirty="0" err="1">
                <a:solidFill>
                  <a:schemeClr val="tx1"/>
                </a:solidFill>
                <a:latin typeface="+mn-ea"/>
              </a:rPr>
              <a:t>Fedex</a:t>
            </a:r>
            <a:r>
              <a:rPr lang="zh-CN" altLang="en-US" sz="2300" dirty="0">
                <a:solidFill>
                  <a:schemeClr val="tx1"/>
                </a:solidFill>
                <a:latin typeface="+mn-ea"/>
              </a:rPr>
              <a:t>体积重量（公斤</a:t>
            </a:r>
            <a:r>
              <a:rPr lang="en-US" altLang="zh-CN" sz="2300" dirty="0">
                <a:solidFill>
                  <a:schemeClr val="tx1"/>
                </a:solidFill>
                <a:latin typeface="+mn-ea"/>
              </a:rPr>
              <a:t>kg</a:t>
            </a:r>
            <a:r>
              <a:rPr lang="zh-CN" altLang="en-US" sz="2300" dirty="0">
                <a:solidFill>
                  <a:schemeClr val="tx1"/>
                </a:solidFill>
                <a:latin typeface="+mn-ea"/>
              </a:rPr>
              <a:t>）</a:t>
            </a:r>
            <a:r>
              <a:rPr lang="en-US" altLang="zh-CN" sz="2300" dirty="0">
                <a:solidFill>
                  <a:schemeClr val="tx1"/>
                </a:solidFill>
                <a:latin typeface="+mn-ea"/>
              </a:rPr>
              <a:t>=</a:t>
            </a:r>
            <a:r>
              <a:rPr lang="zh-CN" altLang="en-US" sz="2300" dirty="0">
                <a:solidFill>
                  <a:schemeClr val="tx1"/>
                </a:solidFill>
                <a:latin typeface="+mn-ea"/>
              </a:rPr>
              <a:t>长</a:t>
            </a:r>
            <a:r>
              <a:rPr lang="en-US" altLang="zh-CN" sz="2300" dirty="0">
                <a:solidFill>
                  <a:schemeClr val="tx1"/>
                </a:solidFill>
                <a:latin typeface="+mn-ea"/>
              </a:rPr>
              <a:t>(cm)×</a:t>
            </a:r>
            <a:r>
              <a:rPr lang="zh-CN" altLang="en-US" sz="2300" dirty="0">
                <a:solidFill>
                  <a:schemeClr val="tx1"/>
                </a:solidFill>
                <a:latin typeface="+mn-ea"/>
              </a:rPr>
              <a:t>宽</a:t>
            </a:r>
            <a:r>
              <a:rPr lang="en-US" altLang="zh-CN" sz="2300" dirty="0">
                <a:solidFill>
                  <a:schemeClr val="tx1"/>
                </a:solidFill>
                <a:latin typeface="+mn-ea"/>
              </a:rPr>
              <a:t>(cm)×</a:t>
            </a:r>
            <a:r>
              <a:rPr lang="zh-CN" altLang="en-US" sz="2300" dirty="0">
                <a:solidFill>
                  <a:schemeClr val="tx1"/>
                </a:solidFill>
                <a:latin typeface="+mn-ea"/>
              </a:rPr>
              <a:t>高</a:t>
            </a:r>
            <a:r>
              <a:rPr lang="en-US" altLang="zh-CN" sz="2300" dirty="0">
                <a:solidFill>
                  <a:schemeClr val="tx1"/>
                </a:solidFill>
                <a:latin typeface="+mn-ea"/>
              </a:rPr>
              <a:t>(cm)/5000 </a:t>
            </a:r>
            <a:endParaRPr lang="en-US" altLang="zh-CN" sz="2300" dirty="0">
              <a:solidFill>
                <a:schemeClr val="tx1"/>
              </a:solidFill>
              <a:latin typeface="+mn-ea"/>
            </a:endParaRPr>
          </a:p>
          <a:p>
            <a:pPr marL="400050" lvl="1" indent="0">
              <a:lnSpc>
                <a:spcPct val="100000"/>
              </a:lnSpc>
              <a:buNone/>
            </a:pPr>
            <a:r>
              <a:rPr lang="zh-CN" altLang="en-US" sz="2300" dirty="0">
                <a:solidFill>
                  <a:schemeClr val="tx1"/>
                </a:solidFill>
                <a:latin typeface="+mn-ea"/>
              </a:rPr>
              <a:t>长、宽、高测量值精确到厘米，厘米以下去零取整。</a:t>
            </a:r>
            <a:endParaRPr lang="zh-CN" altLang="en-US" sz="2300" dirty="0">
              <a:solidFill>
                <a:schemeClr val="tx1"/>
              </a:solidFill>
              <a:latin typeface="+mn-ea"/>
            </a:endParaRPr>
          </a:p>
          <a:p>
            <a:pPr marL="400050" lvl="1" indent="0">
              <a:lnSpc>
                <a:spcPct val="100000"/>
              </a:lnSpc>
              <a:buNone/>
            </a:pPr>
            <a:r>
              <a:rPr lang="zh-CN" altLang="en-US" sz="2300" dirty="0">
                <a:solidFill>
                  <a:schemeClr val="tx1"/>
                </a:solidFill>
                <a:latin typeface="+mn-ea"/>
              </a:rPr>
              <a:t>如物品重量</a:t>
            </a:r>
            <a:r>
              <a:rPr lang="en-US" altLang="zh-CN" sz="2300" dirty="0">
                <a:solidFill>
                  <a:schemeClr val="tx1"/>
                </a:solidFill>
                <a:latin typeface="+mn-ea"/>
              </a:rPr>
              <a:t>5kg</a:t>
            </a:r>
            <a:r>
              <a:rPr lang="zh-CN" altLang="en-US" sz="2300" dirty="0">
                <a:solidFill>
                  <a:schemeClr val="tx1"/>
                </a:solidFill>
                <a:latin typeface="+mn-ea"/>
              </a:rPr>
              <a:t>，长</a:t>
            </a:r>
            <a:r>
              <a:rPr lang="en-US" altLang="zh-CN" sz="2300" dirty="0">
                <a:solidFill>
                  <a:schemeClr val="tx1"/>
                </a:solidFill>
                <a:latin typeface="+mn-ea"/>
              </a:rPr>
              <a:t>20cm</a:t>
            </a:r>
            <a:r>
              <a:rPr lang="zh-CN" altLang="en-US" sz="2300" dirty="0">
                <a:solidFill>
                  <a:schemeClr val="tx1"/>
                </a:solidFill>
                <a:latin typeface="+mn-ea"/>
              </a:rPr>
              <a:t>，宽</a:t>
            </a:r>
            <a:r>
              <a:rPr lang="en-US" altLang="zh-CN" sz="2300" dirty="0">
                <a:solidFill>
                  <a:schemeClr val="tx1"/>
                </a:solidFill>
                <a:latin typeface="+mn-ea"/>
              </a:rPr>
              <a:t>50cm</a:t>
            </a:r>
            <a:r>
              <a:rPr lang="zh-CN" altLang="en-US" sz="2300" dirty="0">
                <a:solidFill>
                  <a:schemeClr val="tx1"/>
                </a:solidFill>
                <a:latin typeface="+mn-ea"/>
              </a:rPr>
              <a:t>，高</a:t>
            </a:r>
            <a:r>
              <a:rPr lang="en-US" altLang="zh-CN" sz="2300" dirty="0">
                <a:solidFill>
                  <a:schemeClr val="tx1"/>
                </a:solidFill>
                <a:latin typeface="+mn-ea"/>
              </a:rPr>
              <a:t>30cm</a:t>
            </a:r>
            <a:r>
              <a:rPr lang="zh-CN" altLang="en-US" sz="2300" dirty="0">
                <a:solidFill>
                  <a:schemeClr val="tx1"/>
                </a:solidFill>
                <a:latin typeface="+mn-ea"/>
              </a:rPr>
              <a:t>，则材积：</a:t>
            </a:r>
            <a:r>
              <a:rPr lang="en-US" altLang="zh-CN" sz="2300" dirty="0">
                <a:solidFill>
                  <a:schemeClr val="tx1"/>
                </a:solidFill>
                <a:latin typeface="+mn-ea"/>
              </a:rPr>
              <a:t>50*20*30/5000=6kg </a:t>
            </a:r>
            <a:endParaRPr lang="en-US" altLang="zh-CN" sz="2300" dirty="0">
              <a:solidFill>
                <a:schemeClr val="tx1"/>
              </a:solidFill>
              <a:latin typeface="+mn-ea"/>
            </a:endParaRPr>
          </a:p>
          <a:p>
            <a:pPr marL="400050" lvl="1" indent="0">
              <a:lnSpc>
                <a:spcPct val="100000"/>
              </a:lnSpc>
              <a:buNone/>
            </a:pPr>
            <a:r>
              <a:rPr lang="zh-CN" altLang="en-US" sz="2300" dirty="0">
                <a:solidFill>
                  <a:schemeClr val="tx1"/>
                </a:solidFill>
                <a:latin typeface="+mn-ea"/>
              </a:rPr>
              <a:t>则计算体积重</a:t>
            </a:r>
            <a:r>
              <a:rPr lang="en-US" altLang="zh-CN" sz="2300" dirty="0">
                <a:solidFill>
                  <a:schemeClr val="tx1"/>
                </a:solidFill>
                <a:latin typeface="+mn-ea"/>
              </a:rPr>
              <a:t>6kg</a:t>
            </a:r>
            <a:r>
              <a:rPr lang="zh-CN" altLang="en-US" sz="2300" dirty="0">
                <a:solidFill>
                  <a:schemeClr val="tx1"/>
                </a:solidFill>
                <a:latin typeface="+mn-ea"/>
              </a:rPr>
              <a:t>。费用为</a:t>
            </a:r>
            <a:r>
              <a:rPr lang="en-US" altLang="zh-CN" sz="2300" dirty="0">
                <a:solidFill>
                  <a:schemeClr val="tx1"/>
                </a:solidFill>
                <a:latin typeface="+mn-ea"/>
              </a:rPr>
              <a:t>150</a:t>
            </a:r>
            <a:r>
              <a:rPr lang="zh-CN" altLang="en-US" sz="2300" dirty="0">
                <a:solidFill>
                  <a:schemeClr val="tx1"/>
                </a:solidFill>
                <a:latin typeface="+mn-ea"/>
              </a:rPr>
              <a:t>＋</a:t>
            </a:r>
            <a:r>
              <a:rPr lang="en-US" altLang="zh-CN" sz="2300" dirty="0">
                <a:solidFill>
                  <a:schemeClr val="tx1"/>
                </a:solidFill>
                <a:latin typeface="+mn-ea"/>
              </a:rPr>
              <a:t>(6×2-1)×30=480</a:t>
            </a:r>
            <a:endParaRPr lang="en-US" altLang="zh-CN" sz="2300" dirty="0">
              <a:solidFill>
                <a:schemeClr val="tx1"/>
              </a:solidFill>
              <a:latin typeface="+mn-ea"/>
            </a:endParaRPr>
          </a:p>
          <a:p>
            <a:pPr marL="400050" lvl="1" indent="0">
              <a:lnSpc>
                <a:spcPct val="100000"/>
              </a:lnSpc>
              <a:buNone/>
            </a:pPr>
            <a:r>
              <a:rPr lang="zh-CN" altLang="en-US" sz="2300" dirty="0">
                <a:solidFill>
                  <a:schemeClr val="tx1"/>
                </a:solidFill>
                <a:latin typeface="+mn-ea"/>
              </a:rPr>
              <a:t>国际快件有时还会加上燃油附加费：例如，燃油附加费为</a:t>
            </a:r>
            <a:r>
              <a:rPr lang="en-US" altLang="zh-CN" sz="2300" dirty="0">
                <a:solidFill>
                  <a:schemeClr val="tx1"/>
                </a:solidFill>
                <a:latin typeface="+mn-ea"/>
              </a:rPr>
              <a:t>9%</a:t>
            </a:r>
            <a:r>
              <a:rPr lang="zh-CN" altLang="en-US" sz="2300" dirty="0">
                <a:solidFill>
                  <a:schemeClr val="tx1"/>
                </a:solidFill>
                <a:latin typeface="+mn-ea"/>
              </a:rPr>
              <a:t>时，还需要加上：运费</a:t>
            </a:r>
            <a:r>
              <a:rPr lang="en-US" altLang="zh-CN" sz="2300" dirty="0">
                <a:solidFill>
                  <a:schemeClr val="tx1"/>
                </a:solidFill>
                <a:latin typeface="+mn-ea"/>
              </a:rPr>
              <a:t>×9%</a:t>
            </a:r>
            <a:endParaRPr lang="en-US" altLang="zh-CN" sz="2300" dirty="0">
              <a:solidFill>
                <a:schemeClr val="tx1"/>
              </a:solidFill>
              <a:latin typeface="+mn-ea"/>
            </a:endParaRPr>
          </a:p>
          <a:p>
            <a:r>
              <a:rPr lang="zh-CN" altLang="en-US" dirty="0" smtClean="0"/>
              <a:t> </a:t>
            </a:r>
            <a:endParaRPr lang="zh-CN" altLang="en-US" dirty="0"/>
          </a:p>
        </p:txBody>
      </p:sp>
      <p:sp>
        <p:nvSpPr>
          <p:cNvPr id="6" name="标题 1"/>
          <p:cNvSpPr txBox="1"/>
          <p:nvPr/>
        </p:nvSpPr>
        <p:spPr>
          <a:xfrm>
            <a:off x="1161757" y="295200"/>
            <a:ext cx="10058400" cy="1450757"/>
          </a:xfrm>
          <a:prstGeom prst="rect">
            <a:avLst/>
          </a:prstGeom>
        </p:spPr>
        <p:txBody>
          <a:bodyPr vert="horz" lIns="91440" tIns="45720" rIns="91440" bIns="45720" rtlCol="0" anchor="b">
            <a:normAutofit/>
          </a:bodyPr>
          <a:lstStyle>
            <a:lvl1pPr marL="0"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r>
              <a:rPr lang="zh-CN" altLang="zh-CN" sz="3600" b="1" dirty="0"/>
              <a:t>任务</a:t>
            </a:r>
            <a:r>
              <a:rPr lang="en-US" altLang="zh-CN" sz="3600" b="1" dirty="0"/>
              <a:t>2</a:t>
            </a:r>
            <a:r>
              <a:rPr lang="zh-CN" altLang="zh-CN" sz="3600" b="1" dirty="0"/>
              <a:t>：熟悉国际商业快递</a:t>
            </a:r>
            <a:endParaRPr lang="zh-CN" altLang="en-US" sz="3600" b="1" dirty="0"/>
          </a:p>
        </p:txBody>
      </p:sp>
    </p:spTree>
  </p:cSld>
  <p:clrMapOvr>
    <a:masterClrMapping/>
  </p:clrMapOvr>
</p:sld>
</file>

<file path=ppt/tags/tag1.xml><?xml version="1.0" encoding="utf-8"?>
<p:tagLst xmlns:p="http://schemas.openxmlformats.org/presentationml/2006/main">
  <p:tag name="commondata" val="eyJoZGlkIjoiNTQwNzlmMmM3YzAyMjc3YWY4Yzc3ODg5MDdkYTYyZjgifQ=="/>
</p:tagLst>
</file>

<file path=ppt/theme/theme1.xml><?xml version="1.0" encoding="utf-8"?>
<a:theme xmlns:a="http://schemas.openxmlformats.org/drawingml/2006/main" name="回顾">
  <a:themeElements>
    <a:clrScheme name="回顾">
      <a:dk1>
        <a:srgbClr val="000000"/>
      </a:dk1>
      <a:lt1>
        <a:sysClr val="window" lastClr="FFFFFF"/>
      </a:lt1>
      <a:dk2>
        <a:srgbClr val="637052"/>
      </a:dk2>
      <a:lt2>
        <a:srgbClr val="CCDDEA"/>
      </a:lt2>
      <a:accent1>
        <a:srgbClr val="E48312"/>
      </a:accent1>
      <a:accent2>
        <a:srgbClr val="BD582C"/>
      </a:accent2>
      <a:accent3>
        <a:srgbClr val="865640"/>
      </a:accent3>
      <a:accent4>
        <a:srgbClr val="9B8357"/>
      </a:accent4>
      <a:accent5>
        <a:srgbClr val="C2BC80"/>
      </a:accent5>
      <a:accent6>
        <a:srgbClr val="94A088"/>
      </a:accent6>
      <a:hlink>
        <a:srgbClr val="2998E3"/>
      </a:hlink>
      <a:folHlink>
        <a:srgbClr val="8C8C8C"/>
      </a:folHlink>
    </a:clrScheme>
    <a:fontScheme name="回顾">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回顾">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Retrospect</Template>
  <TotalTime>0</TotalTime>
  <Words>3118</Words>
  <Application>WPS 演示</Application>
  <PresentationFormat>宽屏</PresentationFormat>
  <Paragraphs>267</Paragraphs>
  <Slides>16</Slides>
  <Notes>1</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16</vt:i4>
      </vt:variant>
    </vt:vector>
  </HeadingPairs>
  <TitlesOfParts>
    <vt:vector size="26" baseType="lpstr">
      <vt:lpstr>Arial</vt:lpstr>
      <vt:lpstr>宋体</vt:lpstr>
      <vt:lpstr>Wingdings</vt:lpstr>
      <vt:lpstr>Calibri</vt:lpstr>
      <vt:lpstr>微软雅黑</vt:lpstr>
      <vt:lpstr>Times New Roman</vt:lpstr>
      <vt:lpstr>Calibri Light</vt:lpstr>
      <vt:lpstr>Arial Unicode MS</vt:lpstr>
      <vt:lpstr>等线</vt:lpstr>
      <vt:lpstr>回顾</vt:lpstr>
      <vt:lpstr>项目2：跨境电子商务物流模式和选择</vt:lpstr>
      <vt:lpstr>【学习目标】</vt:lpstr>
      <vt:lpstr>案例导入： 买家不能按时收件的责任在哪方？</vt:lpstr>
      <vt:lpstr>任务1：认识国际邮政包裹</vt:lpstr>
      <vt:lpstr>任务1：认识国际邮政包裹</vt:lpstr>
      <vt:lpstr>任务1：认识国际邮政包裹</vt:lpstr>
      <vt:lpstr>任务2：熟悉国际商业快递</vt:lpstr>
      <vt:lpstr>PowerPoint 演示文稿</vt:lpstr>
      <vt:lpstr>PowerPoint 演示文稿</vt:lpstr>
      <vt:lpstr>PowerPoint 演示文稿</vt:lpstr>
      <vt:lpstr>任务3：了解跨境电商专线物流</vt:lpstr>
      <vt:lpstr>任务3：了解跨境电商专线物流</vt:lpstr>
      <vt:lpstr>任务4：认识海外仓</vt:lpstr>
      <vt:lpstr>任务4：认识海外仓</vt:lpstr>
      <vt:lpstr>【拓展阅读】中国政府出台政策，应对跨境电商物流疫情问题</vt:lpstr>
      <vt:lpstr>实践任务</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项目1：认识跨境电商物流</dc:title>
  <dc:creator>wbh</dc:creator>
  <cp:lastModifiedBy>欢欢</cp:lastModifiedBy>
  <cp:revision>11</cp:revision>
  <dcterms:created xsi:type="dcterms:W3CDTF">2022-08-18T06:33:00Z</dcterms:created>
  <dcterms:modified xsi:type="dcterms:W3CDTF">2024-07-29T07:46:15Z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0053EDFFD50D4FF1B09EBB26340D86EF_12</vt:lpwstr>
  </property>
  <property fmtid="{D5CDD505-2E9C-101B-9397-08002B2CF9AE}" pid="3" name="KSOProductBuildVer">
    <vt:lpwstr>2052-12.1.0.16929</vt:lpwstr>
  </property>
</Properties>
</file>