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EF19976-843C-40E5-9F70-CE406B9B74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B6A7E77-A12D-4BD4-A5B6-AED3197E8C2E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项目五：跨境电商物流中的清关与配送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：解决常见的海关进口清关问题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三、快件退回是否产生关税</a:t>
            </a:r>
            <a:endParaRPr lang="zh-CN" altLang="zh-CN" b="1" dirty="0"/>
          </a:p>
          <a:p>
            <a:r>
              <a:rPr lang="en-US" altLang="zh-CN" dirty="0" smtClean="0"/>
              <a:t>(</a:t>
            </a:r>
            <a:r>
              <a:rPr lang="en-US" altLang="zh-CN" dirty="0"/>
              <a:t>1)</a:t>
            </a:r>
            <a:r>
              <a:rPr lang="zh-CN" altLang="zh-CN" dirty="0"/>
              <a:t>已征进口关税的货物，因品质或者规格原因原状退货复运出境的；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已征出口关税的货物，因品质或者规格原因原状退货复运进境，并已重新缴纳因出口而退还的国内环节有关税收的；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已征出口关税的货物，因故未装运出口，申报退关的。</a:t>
            </a:r>
            <a:endParaRPr lang="zh-CN" altLang="zh-CN" dirty="0"/>
          </a:p>
          <a:p>
            <a:r>
              <a:rPr lang="zh-CN" altLang="zh-CN" dirty="0"/>
              <a:t>海关应当自受理退税申请之日起</a:t>
            </a:r>
            <a:r>
              <a:rPr lang="en-US" altLang="zh-CN" dirty="0"/>
              <a:t>30</a:t>
            </a:r>
            <a:r>
              <a:rPr lang="zh-CN" altLang="zh-CN" dirty="0"/>
              <a:t>日内查实并通知纳税义务人办理退还手续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：解决常见的海关进口清关问题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四、买家拒绝支付关税</a:t>
            </a:r>
            <a:endParaRPr lang="zh-CN" altLang="zh-CN" b="1" dirty="0"/>
          </a:p>
          <a:p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zh-CN" dirty="0"/>
              <a:t>提前与买家协商关税问题</a:t>
            </a:r>
            <a:endParaRPr lang="zh-CN" altLang="zh-CN" dirty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/>
              <a:t>保留买家不清关</a:t>
            </a:r>
            <a:r>
              <a:rPr lang="zh-CN" altLang="zh-CN" dirty="0" smtClean="0"/>
              <a:t>证明</a:t>
            </a:r>
            <a:endParaRPr lang="en-US" altLang="zh-CN" dirty="0" smtClean="0"/>
          </a:p>
          <a:p>
            <a:r>
              <a:rPr lang="zh-CN" altLang="en-US" dirty="0" smtClean="0"/>
              <a:t>五</a:t>
            </a:r>
            <a:r>
              <a:rPr lang="zh-CN" altLang="en-US" dirty="0"/>
              <a:t>、侵犯知识产权</a:t>
            </a:r>
            <a:endParaRPr lang="zh-CN" altLang="en-US" dirty="0"/>
          </a:p>
          <a:p>
            <a:r>
              <a:rPr lang="zh-CN" altLang="en-US" dirty="0"/>
              <a:t>选品把关要慎重</a:t>
            </a:r>
            <a:endParaRPr lang="zh-CN" altLang="en-US" dirty="0"/>
          </a:p>
          <a:p>
            <a:r>
              <a:rPr lang="zh-CN" altLang="en-US" dirty="0"/>
              <a:t>产品和采购渠道要正规化</a:t>
            </a:r>
            <a:endParaRPr lang="zh-CN" altLang="en-US" dirty="0"/>
          </a:p>
          <a:p>
            <a:r>
              <a:rPr lang="zh-CN" altLang="en-US" dirty="0"/>
              <a:t>品质要合格</a:t>
            </a:r>
            <a:endParaRPr lang="zh-CN" altLang="en-US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5</a:t>
            </a:r>
            <a:r>
              <a:rPr lang="zh-CN" altLang="zh-CN" b="1" dirty="0"/>
              <a:t>：申报进口税及</a:t>
            </a:r>
            <a:r>
              <a:rPr lang="en-US" altLang="zh-CN" b="1" dirty="0" smtClean="0"/>
              <a:t>VAT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一、</a:t>
            </a:r>
            <a:r>
              <a:rPr lang="en-US" altLang="zh-CN" b="1" dirty="0"/>
              <a:t>VAT</a:t>
            </a:r>
            <a:r>
              <a:rPr lang="zh-CN" altLang="zh-CN" b="1" dirty="0"/>
              <a:t>概述</a:t>
            </a:r>
            <a:endParaRPr lang="zh-CN" altLang="zh-CN" b="1" dirty="0"/>
          </a:p>
          <a:p>
            <a:r>
              <a:rPr lang="en-US" altLang="zh-CN" dirty="0" smtClean="0"/>
              <a:t> </a:t>
            </a:r>
            <a:r>
              <a:rPr lang="en-US" altLang="zh-CN" dirty="0"/>
              <a:t>VAT</a:t>
            </a:r>
            <a:r>
              <a:rPr lang="zh-CN" altLang="zh-CN" dirty="0"/>
              <a:t>全称是</a:t>
            </a:r>
            <a:r>
              <a:rPr lang="en-US" altLang="zh-CN" dirty="0"/>
              <a:t>VALUE ADDED TAX </a:t>
            </a:r>
            <a:r>
              <a:rPr lang="zh-CN" altLang="zh-CN" dirty="0"/>
              <a:t>，这是英国和欧盟国家</a:t>
            </a:r>
            <a:r>
              <a:rPr lang="en-US" altLang="zh-CN" dirty="0"/>
              <a:t> </a:t>
            </a:r>
            <a:r>
              <a:rPr lang="zh-CN" altLang="zh-CN" dirty="0"/>
              <a:t>普遍使用的售后增值税，在</a:t>
            </a:r>
            <a:r>
              <a:rPr lang="zh-CN" altLang="zh-CN" dirty="0" smtClean="0"/>
              <a:t>欧盟</a:t>
            </a:r>
            <a:r>
              <a:rPr lang="zh-CN" altLang="en-US" dirty="0" smtClean="0"/>
              <a:t>或者英国</a:t>
            </a:r>
            <a:r>
              <a:rPr lang="zh-CN" altLang="zh-CN" dirty="0" smtClean="0"/>
              <a:t>销售</a:t>
            </a:r>
            <a:r>
              <a:rPr lang="zh-CN" altLang="zh-CN" dirty="0"/>
              <a:t>货物或者提供服务，商家代税局向消费者所收取的税金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进口税包括关税</a:t>
            </a:r>
            <a:r>
              <a:rPr lang="en-US" altLang="zh-CN" dirty="0"/>
              <a:t> (IMPORT DUTY) </a:t>
            </a:r>
            <a:r>
              <a:rPr lang="zh-CN" altLang="zh-CN" dirty="0"/>
              <a:t>和进口增值税</a:t>
            </a:r>
            <a:r>
              <a:rPr lang="en-US" altLang="zh-CN" dirty="0"/>
              <a:t>(IMPORT VAT)</a:t>
            </a:r>
            <a:r>
              <a:rPr lang="zh-CN" altLang="zh-CN" dirty="0"/>
              <a:t>。它们的计算方式如下：</a:t>
            </a:r>
            <a:endParaRPr lang="zh-CN" altLang="zh-CN" dirty="0"/>
          </a:p>
          <a:p>
            <a:r>
              <a:rPr lang="zh-CN" altLang="zh-CN" dirty="0"/>
              <a:t>　　</a:t>
            </a:r>
            <a:r>
              <a:rPr lang="en-US" altLang="zh-CN" dirty="0"/>
              <a:t>IMPORT VAT = (</a:t>
            </a:r>
            <a:r>
              <a:rPr lang="zh-CN" altLang="zh-CN" dirty="0"/>
              <a:t>申报货值</a:t>
            </a:r>
            <a:r>
              <a:rPr lang="en-US" altLang="zh-CN" dirty="0"/>
              <a:t> + </a:t>
            </a:r>
            <a:r>
              <a:rPr lang="zh-CN" altLang="zh-CN" dirty="0"/>
              <a:t>头程运费</a:t>
            </a:r>
            <a:r>
              <a:rPr lang="en-US" altLang="zh-CN" dirty="0"/>
              <a:t> +</a:t>
            </a:r>
            <a:r>
              <a:rPr lang="zh-CN" altLang="zh-CN" dirty="0"/>
              <a:t>关税</a:t>
            </a:r>
            <a:r>
              <a:rPr lang="en-US" altLang="zh-CN" dirty="0"/>
              <a:t>)* 20% (</a:t>
            </a:r>
            <a:r>
              <a:rPr lang="zh-CN" altLang="zh-CN" dirty="0"/>
              <a:t>商家可以退回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zh-CN" altLang="zh-CN" dirty="0"/>
              <a:t>　　</a:t>
            </a:r>
            <a:r>
              <a:rPr lang="en-US" altLang="zh-CN" dirty="0"/>
              <a:t>IMPORT DUTY = </a:t>
            </a:r>
            <a:r>
              <a:rPr lang="zh-CN" altLang="zh-CN" dirty="0"/>
              <a:t>申报货值 </a:t>
            </a:r>
            <a:r>
              <a:rPr lang="en-US" altLang="zh-CN" dirty="0"/>
              <a:t>* </a:t>
            </a:r>
            <a:r>
              <a:rPr lang="zh-CN" altLang="zh-CN" dirty="0"/>
              <a:t>产品关税税率</a:t>
            </a:r>
            <a:endParaRPr lang="zh-CN" altLang="zh-CN" dirty="0"/>
          </a:p>
          <a:p>
            <a:endParaRPr lang="zh-CN" altLang="zh-CN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举例：销售口罩，成本</a:t>
            </a:r>
            <a:r>
              <a:rPr lang="en-US" altLang="zh-CN" dirty="0"/>
              <a:t>1</a:t>
            </a:r>
            <a:r>
              <a:rPr lang="zh-CN" altLang="en-US" dirty="0"/>
              <a:t>块，在亚马逊卖</a:t>
            </a:r>
            <a:r>
              <a:rPr lang="en-US" altLang="zh-CN" dirty="0"/>
              <a:t>10</a:t>
            </a:r>
            <a:r>
              <a:rPr lang="zh-CN" altLang="en-US" dirty="0"/>
              <a:t>元，进货</a:t>
            </a:r>
            <a:r>
              <a:rPr lang="en-US" altLang="zh-CN" dirty="0"/>
              <a:t>1</a:t>
            </a:r>
            <a:r>
              <a:rPr lang="zh-CN" altLang="en-US" dirty="0"/>
              <a:t>万件发到英国，头程费用</a:t>
            </a:r>
            <a:r>
              <a:rPr lang="en-US" altLang="zh-CN" dirty="0"/>
              <a:t>1000</a:t>
            </a:r>
            <a:r>
              <a:rPr lang="zh-CN" altLang="en-US" dirty="0"/>
              <a:t>。申报是</a:t>
            </a:r>
            <a:r>
              <a:rPr lang="en-US" altLang="zh-CN" dirty="0"/>
              <a:t>10000</a:t>
            </a:r>
            <a:r>
              <a:rPr lang="zh-CN" altLang="en-US" dirty="0"/>
              <a:t>元，这个季度，全部卖完了，那么需要缴纳多少</a:t>
            </a:r>
            <a:r>
              <a:rPr lang="en-US" altLang="zh-CN" dirty="0"/>
              <a:t>VAT</a:t>
            </a:r>
            <a:r>
              <a:rPr lang="zh-CN" altLang="en-US" dirty="0"/>
              <a:t>？（防疫类减免政策暂不考虑的情况下）</a:t>
            </a:r>
            <a:endParaRPr lang="zh-CN" altLang="en-US" dirty="0"/>
          </a:p>
          <a:p>
            <a:r>
              <a:rPr lang="zh-CN" altLang="en-US" dirty="0"/>
              <a:t>按关税税率</a:t>
            </a:r>
            <a:r>
              <a:rPr lang="en-US" altLang="zh-CN" dirty="0"/>
              <a:t>6%</a:t>
            </a:r>
            <a:r>
              <a:rPr lang="zh-CN" altLang="en-US" dirty="0"/>
              <a:t>，增值税税率</a:t>
            </a:r>
            <a:r>
              <a:rPr lang="en-US" altLang="zh-CN" dirty="0"/>
              <a:t>20%</a:t>
            </a:r>
            <a:r>
              <a:rPr lang="zh-CN" altLang="en-US" dirty="0"/>
              <a:t>计算（可能与实际有出入）</a:t>
            </a:r>
            <a:endParaRPr lang="zh-CN" altLang="en-US" dirty="0"/>
          </a:p>
          <a:p>
            <a:r>
              <a:rPr lang="zh-CN" altLang="en-US" dirty="0"/>
              <a:t>关税</a:t>
            </a:r>
            <a:r>
              <a:rPr lang="en-US" altLang="zh-CN" dirty="0"/>
              <a:t>=</a:t>
            </a:r>
            <a:r>
              <a:rPr lang="zh-CN" altLang="en-US" dirty="0"/>
              <a:t>申报货值*产品税率</a:t>
            </a:r>
            <a:r>
              <a:rPr lang="en-US" altLang="zh-CN" dirty="0"/>
              <a:t>=10000*6%=600</a:t>
            </a:r>
            <a:r>
              <a:rPr lang="zh-CN" altLang="en-US" dirty="0"/>
              <a:t>元；</a:t>
            </a:r>
            <a:endParaRPr lang="zh-CN" altLang="en-US" dirty="0"/>
          </a:p>
          <a:p>
            <a:r>
              <a:rPr lang="zh-CN" altLang="en-US" dirty="0"/>
              <a:t>进口</a:t>
            </a:r>
            <a:r>
              <a:rPr lang="en-US" altLang="zh-CN" dirty="0"/>
              <a:t>VAT=</a:t>
            </a:r>
            <a:r>
              <a:rPr lang="zh-CN" altLang="en-US" dirty="0"/>
              <a:t>（申报货值 </a:t>
            </a:r>
            <a:r>
              <a:rPr lang="en-US" altLang="zh-CN" dirty="0"/>
              <a:t>+ </a:t>
            </a:r>
            <a:r>
              <a:rPr lang="zh-CN" altLang="en-US" dirty="0"/>
              <a:t>头程运费 </a:t>
            </a:r>
            <a:r>
              <a:rPr lang="en-US" altLang="zh-CN" dirty="0"/>
              <a:t>+</a:t>
            </a:r>
            <a:r>
              <a:rPr lang="zh-CN" altLang="en-US" dirty="0"/>
              <a:t>关税） * </a:t>
            </a:r>
            <a:r>
              <a:rPr lang="en-US" altLang="zh-CN" dirty="0"/>
              <a:t>20%=</a:t>
            </a:r>
            <a:r>
              <a:rPr lang="zh-CN" altLang="en-US" dirty="0"/>
              <a:t>（</a:t>
            </a:r>
            <a:r>
              <a:rPr lang="en-US" altLang="zh-CN" dirty="0"/>
              <a:t>10000+1000+600</a:t>
            </a:r>
            <a:r>
              <a:rPr lang="zh-CN" altLang="en-US" dirty="0"/>
              <a:t>）*</a:t>
            </a:r>
            <a:r>
              <a:rPr lang="en-US" altLang="zh-CN" dirty="0"/>
              <a:t>20%=2320</a:t>
            </a:r>
            <a:r>
              <a:rPr lang="zh-CN" altLang="en-US" dirty="0"/>
              <a:t>元</a:t>
            </a:r>
            <a:endParaRPr lang="zh-CN" altLang="en-US" dirty="0"/>
          </a:p>
          <a:p>
            <a:r>
              <a:rPr lang="zh-CN" altLang="en-US" dirty="0"/>
              <a:t>销售</a:t>
            </a:r>
            <a:r>
              <a:rPr lang="en-US" altLang="zh-CN" dirty="0"/>
              <a:t>VAT=</a:t>
            </a:r>
            <a:r>
              <a:rPr lang="zh-CN" altLang="en-US" dirty="0"/>
              <a:t>市场销售价格</a:t>
            </a:r>
            <a:r>
              <a:rPr lang="en-US" altLang="zh-CN" dirty="0"/>
              <a:t>/ 6=10000*10/6=16666.66</a:t>
            </a:r>
            <a:endParaRPr lang="en-US" altLang="zh-CN" dirty="0"/>
          </a:p>
          <a:p>
            <a:r>
              <a:rPr lang="zh-CN" altLang="en-US" dirty="0"/>
              <a:t>注意：由于进口 </a:t>
            </a:r>
            <a:r>
              <a:rPr lang="en-US" altLang="zh-CN" dirty="0"/>
              <a:t>VAT </a:t>
            </a:r>
            <a:r>
              <a:rPr lang="zh-CN" altLang="en-US" dirty="0"/>
              <a:t>可以用在季度申报的时候做抵扣，所以当季季度申报时真正需要缴纳的 </a:t>
            </a:r>
            <a:r>
              <a:rPr lang="en-US" altLang="zh-CN" dirty="0"/>
              <a:t>VAT </a:t>
            </a:r>
            <a:r>
              <a:rPr lang="zh-CN" altLang="en-US" dirty="0"/>
              <a:t>为：</a:t>
            </a:r>
            <a:endParaRPr lang="zh-CN" altLang="en-US" dirty="0"/>
          </a:p>
          <a:p>
            <a:r>
              <a:rPr lang="zh-CN" altLang="en-US" dirty="0"/>
              <a:t>销售 </a:t>
            </a:r>
            <a:r>
              <a:rPr lang="en-US" altLang="zh-CN" dirty="0"/>
              <a:t>VAT - </a:t>
            </a:r>
            <a:r>
              <a:rPr lang="zh-CN" altLang="en-US" dirty="0"/>
              <a:t>进口 </a:t>
            </a:r>
            <a:r>
              <a:rPr lang="en-US" altLang="zh-CN" dirty="0"/>
              <a:t>VAT = 16666.66 - 2320 =14346.66 </a:t>
            </a:r>
            <a:r>
              <a:rPr lang="zh-CN" altLang="en-US" dirty="0"/>
              <a:t>元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5</a:t>
            </a:r>
            <a:r>
              <a:rPr lang="zh-CN" altLang="zh-CN" b="1" dirty="0"/>
              <a:t>：申报进口税及</a:t>
            </a:r>
            <a:r>
              <a:rPr lang="en-US" altLang="zh-CN" b="1" dirty="0" smtClean="0"/>
              <a:t>VAT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b="1" dirty="0"/>
              <a:t>二、</a:t>
            </a:r>
            <a:r>
              <a:rPr lang="en-US" altLang="zh-CN" b="1" dirty="0"/>
              <a:t>VAT</a:t>
            </a:r>
            <a:r>
              <a:rPr lang="zh-CN" altLang="zh-CN" b="1" dirty="0"/>
              <a:t>税号申请　</a:t>
            </a:r>
            <a:endParaRPr lang="zh-CN" altLang="zh-CN" b="1" dirty="0"/>
          </a:p>
          <a:p>
            <a:pPr>
              <a:spcBef>
                <a:spcPts val="600"/>
              </a:spcBef>
            </a:pPr>
            <a:r>
              <a:rPr lang="zh-CN" altLang="en-US" dirty="0"/>
              <a:t>（一）英国</a:t>
            </a:r>
            <a:r>
              <a:rPr lang="en-US" altLang="zh-CN" dirty="0"/>
              <a:t>VAT</a:t>
            </a:r>
            <a:r>
              <a:rPr lang="zh-CN" altLang="en-US" dirty="0"/>
              <a:t>的税号申请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 smtClean="0"/>
              <a:t>中国</a:t>
            </a:r>
            <a:r>
              <a:rPr lang="zh-CN" altLang="en-US" dirty="0"/>
              <a:t>公司申请英国</a:t>
            </a:r>
            <a:r>
              <a:rPr lang="en-US" altLang="zh-CN" dirty="0"/>
              <a:t>VAT</a:t>
            </a:r>
            <a:r>
              <a:rPr lang="zh-CN" altLang="en-US" dirty="0"/>
              <a:t>税号需要提供以下资料：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en-US" altLang="zh-CN" dirty="0"/>
              <a:t>A</a:t>
            </a:r>
            <a:r>
              <a:rPr lang="zh-CN" altLang="en-US" dirty="0"/>
              <a:t>、证明文件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必须提供：公司证书（</a:t>
            </a:r>
            <a:r>
              <a:rPr lang="en-US" altLang="zh-CN" dirty="0"/>
              <a:t>Company Certificate</a:t>
            </a:r>
            <a:r>
              <a:rPr lang="zh-CN" altLang="en-US" dirty="0"/>
              <a:t>）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至少提供以下其中一项：身份证，护照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至少提供以下任意两项（好三项）：户口本（本人页），驾驶证，结婚证，未婚证，出生证明，医院病历，员工证，房产证，房屋租赁合同，信用卡账单，银行卡账单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注：个人资料提供者必须是公司的董事，股东或者法定秘书。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en-US" altLang="zh-CN" dirty="0"/>
              <a:t>B</a:t>
            </a:r>
            <a:r>
              <a:rPr lang="zh-CN" altLang="en-US" dirty="0"/>
              <a:t>、基本商业信息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我们将在销售产品。（中英文皆可）</a:t>
            </a:r>
            <a:endParaRPr lang="zh-CN" altLang="en-US" dirty="0"/>
          </a:p>
          <a:p>
            <a:pPr>
              <a:spcBef>
                <a:spcPts val="600"/>
              </a:spcBef>
            </a:pPr>
            <a:r>
              <a:rPr lang="zh-CN" altLang="en-US" dirty="0"/>
              <a:t>例如：我们将在</a:t>
            </a:r>
            <a:r>
              <a:rPr lang="en-US" altLang="zh-CN" dirty="0"/>
              <a:t>amazon.co.uk</a:t>
            </a:r>
            <a:r>
              <a:rPr lang="zh-CN" altLang="en-US" dirty="0"/>
              <a:t>销售</a:t>
            </a:r>
            <a:r>
              <a:rPr lang="en-US" altLang="zh-CN" dirty="0"/>
              <a:t>phone accessories</a:t>
            </a:r>
            <a:r>
              <a:rPr lang="zh-CN" altLang="en-US" dirty="0"/>
              <a:t>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5</a:t>
            </a:r>
            <a:r>
              <a:rPr lang="zh-CN" altLang="zh-CN" b="1" dirty="0"/>
              <a:t>：申报进口税及</a:t>
            </a:r>
            <a:r>
              <a:rPr lang="en-US" altLang="zh-CN" b="1" dirty="0" smtClean="0"/>
              <a:t>VAT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79" y="1845734"/>
            <a:ext cx="10236005" cy="4396804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</a:pPr>
            <a:r>
              <a:rPr lang="zh-CN" altLang="zh-CN" b="1" dirty="0"/>
              <a:t>三、</a:t>
            </a:r>
            <a:r>
              <a:rPr lang="en-US" altLang="zh-CN" b="1" dirty="0"/>
              <a:t>VAT</a:t>
            </a:r>
            <a:r>
              <a:rPr lang="zh-CN" altLang="zh-CN" b="1" dirty="0"/>
              <a:t>核算和申报</a:t>
            </a:r>
            <a:endParaRPr lang="zh-CN" altLang="zh-CN" b="1" dirty="0"/>
          </a:p>
          <a:p>
            <a:pPr>
              <a:spcBef>
                <a:spcPts val="600"/>
              </a:spcBef>
            </a:pPr>
            <a:r>
              <a:rPr lang="zh-CN" altLang="zh-CN" dirty="0"/>
              <a:t>一般</a:t>
            </a:r>
            <a:r>
              <a:rPr lang="en-US" altLang="zh-CN" dirty="0"/>
              <a:t>VAT</a:t>
            </a:r>
            <a:r>
              <a:rPr lang="zh-CN" altLang="zh-CN" dirty="0"/>
              <a:t>申报所需材料：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1</a:t>
            </a:r>
            <a:r>
              <a:rPr lang="zh-CN" altLang="zh-CN" dirty="0"/>
              <a:t>、销售报表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2</a:t>
            </a:r>
            <a:r>
              <a:rPr lang="zh-CN" altLang="zh-CN" dirty="0"/>
              <a:t>、清关票据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3</a:t>
            </a:r>
            <a:r>
              <a:rPr lang="zh-CN" altLang="zh-CN" dirty="0"/>
              <a:t>、若是零申报，则需零申报函。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德国</a:t>
            </a:r>
            <a:r>
              <a:rPr lang="en-US" altLang="zh-CN" dirty="0"/>
              <a:t>VAT</a:t>
            </a:r>
            <a:r>
              <a:rPr lang="zh-CN" altLang="zh-CN" dirty="0"/>
              <a:t>计算案例：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销售的某款手机壳成本</a:t>
            </a:r>
            <a:r>
              <a:rPr lang="en-US" altLang="zh-CN" dirty="0"/>
              <a:t>100</a:t>
            </a:r>
            <a:r>
              <a:rPr lang="zh-CN" altLang="zh-CN" dirty="0"/>
              <a:t>元，亚马逊卖</a:t>
            </a:r>
            <a:r>
              <a:rPr lang="en-US" altLang="zh-CN" dirty="0"/>
              <a:t>200</a:t>
            </a:r>
            <a:r>
              <a:rPr lang="zh-CN" altLang="zh-CN" dirty="0"/>
              <a:t>元，进货</a:t>
            </a:r>
            <a:r>
              <a:rPr lang="en-US" altLang="zh-CN" dirty="0"/>
              <a:t>100</a:t>
            </a:r>
            <a:r>
              <a:rPr lang="zh-CN" altLang="zh-CN" dirty="0"/>
              <a:t>件发到德国，头程运费总共</a:t>
            </a:r>
            <a:r>
              <a:rPr lang="en-US" altLang="zh-CN" dirty="0"/>
              <a:t>800</a:t>
            </a:r>
            <a:r>
              <a:rPr lang="zh-CN" altLang="zh-CN" dirty="0"/>
              <a:t>元</a:t>
            </a:r>
            <a:r>
              <a:rPr lang="zh-CN" altLang="zh-CN" dirty="0" smtClean="0"/>
              <a:t>。货物</a:t>
            </a:r>
            <a:r>
              <a:rPr lang="zh-CN" altLang="zh-CN" dirty="0"/>
              <a:t>总成本（申报货值）为</a:t>
            </a:r>
            <a:r>
              <a:rPr lang="en-US" altLang="zh-CN" dirty="0"/>
              <a:t>10000</a:t>
            </a:r>
            <a:r>
              <a:rPr lang="zh-CN" altLang="zh-CN" dirty="0"/>
              <a:t>元，这个月内，卖出了此款产品</a:t>
            </a:r>
            <a:r>
              <a:rPr lang="en-US" altLang="zh-CN" dirty="0"/>
              <a:t>90</a:t>
            </a:r>
            <a:r>
              <a:rPr lang="zh-CN" altLang="zh-CN" dirty="0"/>
              <a:t>件。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当月标准申报（德国税率：</a:t>
            </a:r>
            <a:r>
              <a:rPr lang="en-US" altLang="zh-CN" dirty="0"/>
              <a:t>19%</a:t>
            </a:r>
            <a:r>
              <a:rPr lang="zh-CN" altLang="zh-CN" dirty="0"/>
              <a:t>）需要缴纳</a:t>
            </a:r>
            <a:r>
              <a:rPr lang="en-US" altLang="zh-CN" dirty="0"/>
              <a:t>VAT</a:t>
            </a:r>
            <a:r>
              <a:rPr lang="zh-CN" altLang="zh-CN" dirty="0"/>
              <a:t>多少？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计算公式如下：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关税</a:t>
            </a:r>
            <a:r>
              <a:rPr lang="en-US" altLang="zh-CN" dirty="0"/>
              <a:t> = </a:t>
            </a:r>
            <a:r>
              <a:rPr lang="zh-CN" altLang="zh-CN" dirty="0"/>
              <a:t>申报货值</a:t>
            </a:r>
            <a:r>
              <a:rPr lang="en-US" altLang="zh-CN" dirty="0"/>
              <a:t> * </a:t>
            </a:r>
            <a:r>
              <a:rPr lang="zh-CN" altLang="zh-CN" dirty="0"/>
              <a:t>产品税率</a:t>
            </a:r>
            <a:r>
              <a:rPr lang="en-US" altLang="zh-CN" dirty="0"/>
              <a:t> = 10000 * 7%</a:t>
            </a:r>
            <a:r>
              <a:rPr lang="zh-CN" altLang="zh-CN" dirty="0"/>
              <a:t>（按照</a:t>
            </a:r>
            <a:r>
              <a:rPr lang="en-US" altLang="zh-CN" dirty="0"/>
              <a:t>7%</a:t>
            </a:r>
            <a:r>
              <a:rPr lang="zh-CN" altLang="zh-CN" dirty="0"/>
              <a:t>的手机壳关税税率计算）</a:t>
            </a:r>
            <a:r>
              <a:rPr lang="en-US" altLang="zh-CN" dirty="0"/>
              <a:t> = 700 </a:t>
            </a:r>
            <a:r>
              <a:rPr lang="zh-CN" altLang="zh-CN" dirty="0"/>
              <a:t>元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进口</a:t>
            </a:r>
            <a:r>
              <a:rPr lang="en-US" altLang="zh-CN" dirty="0"/>
              <a:t>VAT = </a:t>
            </a:r>
            <a:r>
              <a:rPr lang="zh-CN" altLang="zh-CN" dirty="0"/>
              <a:t>（申报货值</a:t>
            </a:r>
            <a:r>
              <a:rPr lang="en-US" altLang="zh-CN" dirty="0"/>
              <a:t> + </a:t>
            </a:r>
            <a:r>
              <a:rPr lang="zh-CN" altLang="zh-CN" dirty="0"/>
              <a:t>头程运费</a:t>
            </a:r>
            <a:r>
              <a:rPr lang="en-US" altLang="zh-CN" dirty="0"/>
              <a:t> + </a:t>
            </a:r>
            <a:r>
              <a:rPr lang="zh-CN" altLang="zh-CN" dirty="0"/>
              <a:t>关税）</a:t>
            </a:r>
            <a:r>
              <a:rPr lang="en-US" altLang="zh-CN" dirty="0"/>
              <a:t>*</a:t>
            </a:r>
            <a:r>
              <a:rPr lang="zh-CN" altLang="zh-CN" dirty="0"/>
              <a:t>税率</a:t>
            </a:r>
            <a:r>
              <a:rPr lang="en-US" altLang="zh-CN" dirty="0"/>
              <a:t> =</a:t>
            </a:r>
            <a:r>
              <a:rPr lang="zh-CN" altLang="zh-CN" dirty="0"/>
              <a:t>（</a:t>
            </a:r>
            <a:r>
              <a:rPr lang="en-US" altLang="zh-CN" dirty="0"/>
              <a:t>10000 + 800 + 700</a:t>
            </a:r>
            <a:r>
              <a:rPr lang="zh-CN" altLang="zh-CN" dirty="0"/>
              <a:t>）</a:t>
            </a:r>
            <a:r>
              <a:rPr lang="en-US" altLang="zh-CN" dirty="0"/>
              <a:t>* 19% = 2185</a:t>
            </a:r>
            <a:r>
              <a:rPr lang="zh-CN" altLang="zh-CN" dirty="0"/>
              <a:t>元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销售</a:t>
            </a:r>
            <a:r>
              <a:rPr lang="en-US" altLang="zh-CN" dirty="0"/>
              <a:t>VAT = {</a:t>
            </a:r>
            <a:r>
              <a:rPr lang="zh-CN" altLang="zh-CN" dirty="0"/>
              <a:t>最终销售额</a:t>
            </a:r>
            <a:r>
              <a:rPr lang="en-US" altLang="zh-CN" dirty="0"/>
              <a:t> / </a:t>
            </a:r>
            <a:r>
              <a:rPr lang="zh-CN" altLang="zh-CN" dirty="0"/>
              <a:t>（</a:t>
            </a:r>
            <a:r>
              <a:rPr lang="en-US" altLang="zh-CN" dirty="0"/>
              <a:t>1+</a:t>
            </a:r>
            <a:r>
              <a:rPr lang="zh-CN" altLang="zh-CN" dirty="0"/>
              <a:t>税率）</a:t>
            </a:r>
            <a:r>
              <a:rPr lang="en-US" altLang="zh-CN" dirty="0"/>
              <a:t>}*</a:t>
            </a:r>
            <a:r>
              <a:rPr lang="zh-CN" altLang="zh-CN" dirty="0"/>
              <a:t>税率</a:t>
            </a:r>
            <a:r>
              <a:rPr lang="en-US" altLang="zh-CN" dirty="0"/>
              <a:t>= { </a:t>
            </a:r>
            <a:r>
              <a:rPr lang="zh-CN" altLang="zh-CN" dirty="0"/>
              <a:t>（</a:t>
            </a:r>
            <a:r>
              <a:rPr lang="en-US" altLang="zh-CN" dirty="0"/>
              <a:t>90</a:t>
            </a:r>
            <a:r>
              <a:rPr lang="zh-CN" altLang="zh-CN" dirty="0"/>
              <a:t>件</a:t>
            </a:r>
            <a:r>
              <a:rPr lang="en-US" altLang="zh-CN" dirty="0"/>
              <a:t> * 200</a:t>
            </a:r>
            <a:r>
              <a:rPr lang="zh-CN" altLang="zh-CN" dirty="0"/>
              <a:t>元 ）</a:t>
            </a:r>
            <a:r>
              <a:rPr lang="en-US" altLang="zh-CN" dirty="0"/>
              <a:t>/ </a:t>
            </a:r>
            <a:r>
              <a:rPr lang="zh-CN" altLang="zh-CN" dirty="0"/>
              <a:t>（</a:t>
            </a:r>
            <a:r>
              <a:rPr lang="en-US" altLang="zh-CN" dirty="0"/>
              <a:t>1+19% </a:t>
            </a:r>
            <a:r>
              <a:rPr lang="zh-CN" altLang="zh-CN" dirty="0"/>
              <a:t>）</a:t>
            </a:r>
            <a:r>
              <a:rPr lang="en-US" altLang="zh-CN" dirty="0"/>
              <a:t>}*19%= 2874</a:t>
            </a:r>
            <a:r>
              <a:rPr lang="zh-CN" altLang="zh-CN" dirty="0"/>
              <a:t>元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由于进口</a:t>
            </a:r>
            <a:r>
              <a:rPr lang="en-US" altLang="zh-CN" dirty="0"/>
              <a:t>VAT</a:t>
            </a:r>
            <a:r>
              <a:rPr lang="zh-CN" altLang="zh-CN" dirty="0"/>
              <a:t>可以退回，当季你真正需要缴纳的</a:t>
            </a:r>
            <a:r>
              <a:rPr lang="en-US" altLang="zh-CN" dirty="0"/>
              <a:t>VAT</a:t>
            </a:r>
            <a:r>
              <a:rPr lang="zh-CN" altLang="zh-CN" dirty="0"/>
              <a:t>为：</a:t>
            </a:r>
            <a:endParaRPr lang="zh-CN" altLang="zh-CN" dirty="0"/>
          </a:p>
          <a:p>
            <a:pPr>
              <a:spcBef>
                <a:spcPts val="600"/>
              </a:spcBef>
            </a:pPr>
            <a:r>
              <a:rPr lang="zh-CN" altLang="zh-CN" dirty="0"/>
              <a:t>实际缴税</a:t>
            </a:r>
            <a:r>
              <a:rPr lang="en-US" altLang="zh-CN" dirty="0"/>
              <a:t>=</a:t>
            </a:r>
            <a:r>
              <a:rPr lang="zh-CN" altLang="zh-CN" dirty="0"/>
              <a:t>销售</a:t>
            </a:r>
            <a:r>
              <a:rPr lang="en-US" altLang="zh-CN" dirty="0"/>
              <a:t>VAT</a:t>
            </a:r>
            <a:r>
              <a:rPr lang="zh-CN" altLang="zh-CN" dirty="0"/>
              <a:t>–进口</a:t>
            </a:r>
            <a:r>
              <a:rPr lang="en-US" altLang="zh-CN" dirty="0"/>
              <a:t>VAT = 2874</a:t>
            </a:r>
            <a:r>
              <a:rPr lang="zh-CN" altLang="zh-CN" dirty="0"/>
              <a:t>元–</a:t>
            </a:r>
            <a:r>
              <a:rPr lang="en-US" altLang="zh-CN" dirty="0"/>
              <a:t>2185</a:t>
            </a:r>
            <a:r>
              <a:rPr lang="zh-CN" altLang="zh-CN" dirty="0"/>
              <a:t>元</a:t>
            </a:r>
            <a:r>
              <a:rPr lang="en-US" altLang="zh-CN" dirty="0"/>
              <a:t>= 689</a:t>
            </a:r>
            <a:r>
              <a:rPr lang="zh-CN" altLang="zh-CN" dirty="0"/>
              <a:t>元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5</a:t>
            </a:r>
            <a:r>
              <a:rPr lang="zh-CN" altLang="zh-CN" b="1" dirty="0"/>
              <a:t>：申报进口税及</a:t>
            </a:r>
            <a:r>
              <a:rPr lang="en-US" altLang="zh-CN" b="1" dirty="0" smtClean="0"/>
              <a:t>VAT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实训任务</a:t>
            </a:r>
            <a:r>
              <a:rPr lang="en-US" altLang="zh-CN" dirty="0"/>
              <a:t>】 VAT </a:t>
            </a:r>
            <a:r>
              <a:rPr lang="zh-CN" altLang="en-US" dirty="0" smtClean="0"/>
              <a:t>报税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en-US" altLang="zh-CN" dirty="0"/>
              <a:t>.	</a:t>
            </a:r>
            <a:r>
              <a:rPr lang="zh-CN" altLang="en-US" dirty="0"/>
              <a:t>请你联系一家税务代理公司，模拟提交注册</a:t>
            </a:r>
            <a:r>
              <a:rPr lang="en-US" altLang="zh-CN" dirty="0"/>
              <a:t>VAT</a:t>
            </a:r>
            <a:r>
              <a:rPr lang="zh-CN" altLang="en-US" dirty="0"/>
              <a:t>需要的资料。</a:t>
            </a:r>
            <a:endParaRPr lang="zh-CN" altLang="en-US" dirty="0"/>
          </a:p>
          <a:p>
            <a:r>
              <a:rPr lang="en-US" altLang="zh-CN" dirty="0"/>
              <a:t>2.	</a:t>
            </a:r>
            <a:r>
              <a:rPr lang="zh-CN" altLang="en-US" dirty="0"/>
              <a:t>请你根据以下信息计算需要缴纳的</a:t>
            </a:r>
            <a:r>
              <a:rPr lang="en-US" altLang="zh-CN" dirty="0"/>
              <a:t>VAT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zh-CN" altLang="en-US" dirty="0"/>
              <a:t>产品申报货值为：</a:t>
            </a:r>
            <a:r>
              <a:rPr lang="en-US" altLang="zh-CN" dirty="0"/>
              <a:t>3</a:t>
            </a:r>
            <a:r>
              <a:rPr lang="zh-CN" altLang="en-US" dirty="0"/>
              <a:t>元</a:t>
            </a:r>
            <a:endParaRPr lang="zh-CN" altLang="en-US" dirty="0"/>
          </a:p>
          <a:p>
            <a:r>
              <a:rPr lang="zh-CN" altLang="en-US" dirty="0"/>
              <a:t>头程运费为：</a:t>
            </a:r>
            <a:r>
              <a:rPr lang="en-US" altLang="zh-CN" dirty="0"/>
              <a:t>3</a:t>
            </a:r>
            <a:r>
              <a:rPr lang="zh-CN" altLang="en-US" dirty="0"/>
              <a:t>元</a:t>
            </a:r>
            <a:endParaRPr lang="zh-CN" altLang="en-US" dirty="0"/>
          </a:p>
          <a:p>
            <a:r>
              <a:rPr lang="zh-CN" altLang="en-US" dirty="0"/>
              <a:t>关税假定为：</a:t>
            </a:r>
            <a:r>
              <a:rPr lang="en-US" altLang="zh-CN" dirty="0"/>
              <a:t>4</a:t>
            </a:r>
            <a:r>
              <a:rPr lang="zh-CN" altLang="en-US" dirty="0"/>
              <a:t>元</a:t>
            </a:r>
            <a:endParaRPr lang="zh-CN" altLang="en-US" dirty="0"/>
          </a:p>
          <a:p>
            <a:r>
              <a:rPr lang="zh-CN" altLang="en-US" dirty="0"/>
              <a:t>增值税率</a:t>
            </a:r>
            <a:r>
              <a:rPr lang="en-US" altLang="zh-CN" dirty="0"/>
              <a:t>19%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zh-CN" altLang="en-US" dirty="0"/>
              <a:t>货物销售价格为：</a:t>
            </a:r>
            <a:r>
              <a:rPr lang="en-US" altLang="zh-CN" dirty="0"/>
              <a:t>25</a:t>
            </a:r>
            <a:r>
              <a:rPr lang="zh-CN" altLang="en-US" dirty="0"/>
              <a:t>元</a:t>
            </a:r>
            <a:endParaRPr lang="zh-CN" altLang="en-US" dirty="0"/>
          </a:p>
          <a:p>
            <a:r>
              <a:rPr lang="zh-CN" altLang="en-US" dirty="0"/>
              <a:t>请你计算进口增值税，销售增值税，需要缴纳的增值税。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【拓展阅读】双清包税的清关和</a:t>
            </a:r>
            <a:r>
              <a:rPr lang="zh-CN" altLang="zh-CN" dirty="0" smtClean="0"/>
              <a:t>危害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思考</a:t>
            </a:r>
            <a:r>
              <a:rPr lang="en-US" altLang="zh-CN" dirty="0" smtClean="0"/>
              <a:t>:</a:t>
            </a:r>
            <a:r>
              <a:rPr lang="zh-CN" altLang="en-US" dirty="0" smtClean="0"/>
              <a:t>跨境电商合规报税的意义？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【学习目标】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知识</a:t>
            </a:r>
            <a:r>
              <a:rPr lang="zh-CN" altLang="zh-CN" dirty="0"/>
              <a:t>目标：了解跨境电商出口清关和进口清关的流程，了解主要市场的清关情况。</a:t>
            </a:r>
            <a:endParaRPr lang="zh-CN" altLang="zh-CN" dirty="0"/>
          </a:p>
          <a:p>
            <a:r>
              <a:rPr lang="zh-CN" altLang="zh-CN" dirty="0"/>
              <a:t>能力目标：能够区分传统贸易和跨境电商清关的区别，能够根据不同物流方式进行清关资料的整理和收集，能够减少和避免清关失败的情况。</a:t>
            </a:r>
            <a:endParaRPr lang="zh-CN" altLang="zh-CN" dirty="0"/>
          </a:p>
          <a:p>
            <a:r>
              <a:rPr lang="zh-CN" altLang="zh-CN" dirty="0"/>
              <a:t>育人目标：通过跨境电商物流清关规则，使学生养成遵守规则的良好习惯，培养学生的法律意识，实操过程中培养精益、专注，强化工匠精神。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 smtClean="0"/>
              <a:t>【案例导入】</a:t>
            </a:r>
            <a:r>
              <a:rPr lang="en-US" altLang="zh-CN" b="1" dirty="0" smtClean="0"/>
              <a:t> </a:t>
            </a:r>
            <a:r>
              <a:rPr lang="zh-CN" altLang="zh-CN" b="1" dirty="0" smtClean="0"/>
              <a:t>英国清关查验案例，跨境电商卖家如何避免“扣货”？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思考：跨境电商合法合规通关要注意哪些问题？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：认识出口通关与退税的基本</a:t>
            </a:r>
            <a:r>
              <a:rPr lang="zh-CN" altLang="zh-CN" b="1" dirty="0" smtClean="0"/>
              <a:t>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dirty="0" smtClean="0"/>
              <a:t>跨</a:t>
            </a:r>
            <a:r>
              <a:rPr lang="zh-CN" altLang="zh-CN" dirty="0"/>
              <a:t>境</a:t>
            </a:r>
            <a:r>
              <a:rPr lang="zh-CN" altLang="zh-CN" dirty="0" smtClean="0"/>
              <a:t>电商</a:t>
            </a:r>
            <a:r>
              <a:rPr lang="zh-CN" altLang="zh-CN" dirty="0"/>
              <a:t>零售</a:t>
            </a:r>
            <a:r>
              <a:rPr lang="zh-CN" altLang="zh-CN" dirty="0" smtClean="0"/>
              <a:t>出口</a:t>
            </a:r>
            <a:r>
              <a:rPr lang="zh-CN" altLang="en-US" dirty="0" smtClean="0"/>
              <a:t>通关过程（</a:t>
            </a:r>
            <a:r>
              <a:rPr lang="en-US" altLang="zh-CN" dirty="0" smtClean="0"/>
              <a:t>9610</a:t>
            </a:r>
            <a:r>
              <a:rPr lang="zh-CN" altLang="en-US" dirty="0" smtClean="0"/>
              <a:t>模式）</a:t>
            </a:r>
            <a:endParaRPr lang="en-US" altLang="zh-CN" dirty="0" smtClean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）企业注册。凡是参与跨境电商零售出口业务的企业，包括跨境电商企业、物流企业等，如需办理报关业务，则应当向所在地海关办理信息登记。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）通关申报。跨境电商零售出口商品申报前，跨境电商企业或其代理人、物流企业应当分别通过国际贸易“单一窗口”或跨境电商通关服务平台，向海关传输交易、收款、物流等电子信息，申报出口明细清单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）离境结关。进口申报清单放行后，出口跨境电商商品通过运输工具运输离境，对应进口申报清单结关。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）汇总申报。跨境电商零售商品出口后，跨境电商企业或其代理人应当于每月</a:t>
            </a:r>
            <a:r>
              <a:rPr lang="en-US" altLang="zh-CN" dirty="0"/>
              <a:t>15</a:t>
            </a:r>
            <a:r>
              <a:rPr lang="zh-CN" altLang="en-US" dirty="0"/>
              <a:t>日前按规定汇总上月结关的进口申报清单形成出口报关单，允许以“清单核放、汇总统计”方式办理报关手续的，则不再汇总。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</a:t>
            </a:r>
            <a:r>
              <a:rPr lang="zh-CN" altLang="zh-CN" b="1" dirty="0"/>
              <a:t>：认识出口通关与退税的基本流程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二、跨境电商</a:t>
            </a:r>
            <a:r>
              <a:rPr lang="zh-CN" altLang="zh-CN" dirty="0" smtClean="0"/>
              <a:t>退税流程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9610</a:t>
            </a:r>
            <a:r>
              <a:rPr lang="zh-CN" altLang="en-US" dirty="0" smtClean="0"/>
              <a:t>模式）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1.</a:t>
            </a:r>
            <a:r>
              <a:rPr lang="zh-CN" altLang="zh-CN" dirty="0" smtClean="0"/>
              <a:t>办理</a:t>
            </a:r>
            <a:r>
              <a:rPr lang="zh-CN" altLang="zh-CN" dirty="0"/>
              <a:t>备案：数据对接海关，口岸的系统</a:t>
            </a:r>
            <a:endParaRPr lang="zh-CN" altLang="zh-CN" dirty="0"/>
          </a:p>
          <a:p>
            <a:pPr lvl="0"/>
            <a:r>
              <a:rPr lang="en-US" altLang="zh-CN" dirty="0" smtClean="0"/>
              <a:t>2.</a:t>
            </a:r>
            <a:r>
              <a:rPr lang="zh-CN" altLang="zh-CN" dirty="0" smtClean="0"/>
              <a:t>信息</a:t>
            </a:r>
            <a:r>
              <a:rPr lang="zh-CN" altLang="zh-CN" dirty="0"/>
              <a:t>上传系统进行三单比对（订单、支付、物流），清单核放</a:t>
            </a:r>
            <a:endParaRPr lang="zh-CN" altLang="zh-CN" dirty="0"/>
          </a:p>
          <a:p>
            <a:pPr lvl="0"/>
            <a:r>
              <a:rPr lang="en-US" altLang="zh-CN" dirty="0" smtClean="0"/>
              <a:t>3.</a:t>
            </a:r>
            <a:r>
              <a:rPr lang="zh-CN" altLang="zh-CN" dirty="0" smtClean="0"/>
              <a:t>报关</a:t>
            </a:r>
            <a:r>
              <a:rPr lang="zh-CN" altLang="zh-CN" dirty="0"/>
              <a:t>，跨境电商企业定期汇总清单生成报关单申报，海关出具报关单退税证明</a:t>
            </a:r>
            <a:endParaRPr lang="zh-CN" altLang="zh-CN" dirty="0"/>
          </a:p>
          <a:p>
            <a:pPr lvl="0"/>
            <a:r>
              <a:rPr lang="en-US" altLang="zh-CN" dirty="0" smtClean="0"/>
              <a:t>4.</a:t>
            </a:r>
            <a:r>
              <a:rPr lang="zh-CN" altLang="zh-CN" dirty="0" smtClean="0"/>
              <a:t>跨</a:t>
            </a:r>
            <a:r>
              <a:rPr lang="zh-CN" altLang="zh-CN" dirty="0"/>
              <a:t>境电商企业通过电子口岸系统申领的核销单到外管局办理结汇手续</a:t>
            </a:r>
            <a:endParaRPr lang="zh-CN" altLang="zh-CN" dirty="0"/>
          </a:p>
          <a:p>
            <a:pPr lvl="0"/>
            <a:r>
              <a:rPr lang="en-US" altLang="zh-CN" dirty="0" smtClean="0"/>
              <a:t>5.</a:t>
            </a:r>
            <a:r>
              <a:rPr lang="zh-CN" altLang="zh-CN" dirty="0" smtClean="0"/>
              <a:t>通过</a:t>
            </a:r>
            <a:r>
              <a:rPr lang="zh-CN" altLang="zh-CN" dirty="0"/>
              <a:t>纳税申报和出口货物退（免）税申报系统进行退税申报并带相关资料税务批复后，去税务办理退税申请手续，从而退税。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</a:t>
            </a:r>
            <a:r>
              <a:rPr lang="zh-CN" altLang="zh-CN" b="1" dirty="0"/>
              <a:t>：熟悉几种不同物流的进口清</a:t>
            </a:r>
            <a:r>
              <a:rPr lang="zh-CN" altLang="zh-CN" b="1" dirty="0" smtClean="0"/>
              <a:t>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一、邮件快件清</a:t>
            </a:r>
            <a:r>
              <a:rPr lang="zh-CN" altLang="zh-CN" b="1" dirty="0" smtClean="0"/>
              <a:t>关</a:t>
            </a:r>
            <a:endParaRPr lang="en-US" altLang="zh-CN" b="1" dirty="0" smtClean="0"/>
          </a:p>
          <a:p>
            <a:r>
              <a:rPr lang="zh-CN" altLang="zh-CN" b="1" dirty="0" smtClean="0"/>
              <a:t>二</a:t>
            </a:r>
            <a:r>
              <a:rPr lang="zh-CN" altLang="zh-CN" b="1" dirty="0"/>
              <a:t>、商业快递清</a:t>
            </a:r>
            <a:r>
              <a:rPr lang="zh-CN" altLang="zh-CN" b="1" dirty="0" smtClean="0"/>
              <a:t>关</a:t>
            </a:r>
            <a:endParaRPr lang="en-US" altLang="zh-CN" b="1" dirty="0" smtClean="0"/>
          </a:p>
          <a:p>
            <a:r>
              <a:rPr lang="zh-CN" altLang="zh-CN" b="1" dirty="0" smtClean="0"/>
              <a:t>三</a:t>
            </a:r>
            <a:r>
              <a:rPr lang="zh-CN" altLang="zh-CN" b="1" dirty="0"/>
              <a:t>、头程入仓货运清关</a:t>
            </a:r>
            <a:endParaRPr lang="zh-CN" altLang="zh-CN" b="1" dirty="0"/>
          </a:p>
          <a:p>
            <a:r>
              <a:rPr lang="zh-CN" altLang="zh-CN" b="1" dirty="0"/>
              <a:t>四、双清、包税、包派</a:t>
            </a:r>
            <a:endParaRPr lang="zh-CN" altLang="zh-CN" b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3</a:t>
            </a:r>
            <a:r>
              <a:rPr lang="zh-CN" altLang="zh-CN" b="1" dirty="0"/>
              <a:t>：了解主要市场的进口清</a:t>
            </a:r>
            <a:r>
              <a:rPr lang="zh-CN" altLang="zh-CN" b="1" dirty="0" smtClean="0"/>
              <a:t>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美国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欧盟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俄罗斯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日本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zh-CN" altLang="en-US" dirty="0" smtClean="0"/>
              <a:t>东南亚</a:t>
            </a:r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zh-CN" altLang="en-US" dirty="0" smtClean="0"/>
              <a:t>拉丁美洲</a:t>
            </a:r>
            <a:endParaRPr lang="en-US" altLang="zh-CN" dirty="0" smtClean="0"/>
          </a:p>
          <a:p>
            <a:r>
              <a:rPr lang="en-US" altLang="zh-CN" dirty="0" smtClean="0"/>
              <a:t>7.</a:t>
            </a:r>
            <a:r>
              <a:rPr lang="zh-CN" altLang="en-US" dirty="0" smtClean="0"/>
              <a:t>中东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：解决常见的海关进口清关</a:t>
            </a:r>
            <a:r>
              <a:rPr lang="zh-CN" altLang="zh-CN" b="1" dirty="0" smtClean="0"/>
              <a:t>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b="1" dirty="0"/>
              <a:t>一、海关扣关</a:t>
            </a:r>
            <a:endParaRPr lang="zh-CN" altLang="zh-CN" b="1" dirty="0"/>
          </a:p>
          <a:p>
            <a:r>
              <a:rPr lang="zh-CN" altLang="en-US" dirty="0"/>
              <a:t>（一）海关扣关的原因</a:t>
            </a:r>
            <a:endParaRPr lang="zh-CN" altLang="en-US" dirty="0"/>
          </a:p>
          <a:p>
            <a:r>
              <a:rPr lang="en-US" altLang="zh-CN" dirty="0"/>
              <a:t>1.	</a:t>
            </a:r>
            <a:r>
              <a:rPr lang="zh-CN" altLang="en-US" dirty="0"/>
              <a:t>申报价值和估价不致；</a:t>
            </a:r>
            <a:endParaRPr lang="zh-CN" altLang="en-US" dirty="0"/>
          </a:p>
          <a:p>
            <a:r>
              <a:rPr lang="en-US" altLang="zh-CN" dirty="0"/>
              <a:t>2.	</a:t>
            </a:r>
            <a:r>
              <a:rPr lang="zh-CN" altLang="en-US" dirty="0"/>
              <a:t>品名和产品不符；</a:t>
            </a:r>
            <a:endParaRPr lang="zh-CN" altLang="en-US" dirty="0"/>
          </a:p>
          <a:p>
            <a:r>
              <a:rPr lang="en-US" altLang="zh-CN" dirty="0"/>
              <a:t>3.	</a:t>
            </a:r>
            <a:r>
              <a:rPr lang="zh-CN" altLang="en-US" dirty="0"/>
              <a:t>装箱清单不详；</a:t>
            </a:r>
            <a:endParaRPr lang="zh-CN" altLang="en-US" dirty="0"/>
          </a:p>
          <a:p>
            <a:r>
              <a:rPr lang="en-US" altLang="zh-CN" dirty="0"/>
              <a:t>4.	</a:t>
            </a:r>
            <a:r>
              <a:rPr lang="zh-CN" altLang="en-US" dirty="0"/>
              <a:t>收货人条件不允许</a:t>
            </a:r>
            <a:r>
              <a:rPr lang="en-US" altLang="zh-CN" dirty="0"/>
              <a:t>(</a:t>
            </a:r>
            <a:r>
              <a:rPr lang="zh-CN" altLang="en-US" dirty="0"/>
              <a:t>没有进出口权等</a:t>
            </a:r>
            <a:r>
              <a:rPr lang="en-US" altLang="zh-CN" dirty="0"/>
              <a:t>)</a:t>
            </a:r>
            <a:r>
              <a:rPr lang="zh-CN" altLang="en-US" dirty="0"/>
              <a:t>；</a:t>
            </a:r>
            <a:endParaRPr lang="zh-CN" altLang="en-US" dirty="0"/>
          </a:p>
          <a:p>
            <a:r>
              <a:rPr lang="en-US" altLang="zh-CN" dirty="0"/>
              <a:t>5.	</a:t>
            </a:r>
            <a:r>
              <a:rPr lang="zh-CN" altLang="en-US" dirty="0"/>
              <a:t>私人物品超过了规定的数量或金额；</a:t>
            </a:r>
            <a:endParaRPr lang="zh-CN" altLang="en-US" dirty="0"/>
          </a:p>
          <a:p>
            <a:r>
              <a:rPr lang="en-US" altLang="zh-CN" dirty="0"/>
              <a:t>6.	</a:t>
            </a:r>
            <a:r>
              <a:rPr lang="zh-CN" altLang="en-US" dirty="0"/>
              <a:t>当地国家规定的一些相关政策。</a:t>
            </a:r>
            <a:endParaRPr lang="zh-CN" altLang="en-US" dirty="0"/>
          </a:p>
          <a:p>
            <a:r>
              <a:rPr lang="zh-CN" altLang="en-US" dirty="0"/>
              <a:t>（二）规避海关扣关的主要方式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商业发票申报的品名与</a:t>
            </a:r>
            <a:r>
              <a:rPr lang="zh-CN" altLang="en-US" dirty="0" smtClean="0"/>
              <a:t>金额</a:t>
            </a:r>
            <a:r>
              <a:rPr lang="zh-CN" altLang="en-US" dirty="0"/>
              <a:t>如实申报</a:t>
            </a:r>
            <a:endParaRPr lang="zh-CN" altLang="en-US" dirty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指定快递到目的地国家的某一个比较容易清关的城市。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</a:t>
            </a:r>
            <a:r>
              <a:rPr lang="zh-CN" altLang="zh-CN" b="1" dirty="0"/>
              <a:t>：解决常见的海关进口清关问题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二、清关不利</a:t>
            </a:r>
            <a:endParaRPr lang="zh-CN" altLang="zh-CN" b="1" dirty="0"/>
          </a:p>
          <a:p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zh-CN" dirty="0"/>
              <a:t>航班异常</a:t>
            </a:r>
            <a:r>
              <a:rPr lang="zh-CN" altLang="zh-CN" dirty="0" smtClean="0"/>
              <a:t>。即货物不能准时到达口岸。</a:t>
            </a:r>
            <a:endParaRPr lang="zh-CN" altLang="zh-CN" dirty="0" smtClean="0"/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舱单问题。</a:t>
            </a:r>
            <a:r>
              <a:rPr lang="zh-CN" altLang="zh-CN" dirty="0"/>
              <a:t>舱单</a:t>
            </a:r>
            <a:r>
              <a:rPr lang="zh-CN" altLang="zh-CN" dirty="0" smtClean="0"/>
              <a:t>不</a:t>
            </a:r>
            <a:r>
              <a:rPr lang="zh-CN" altLang="en-US" dirty="0" smtClean="0"/>
              <a:t>一</a:t>
            </a:r>
            <a:r>
              <a:rPr lang="zh-CN" altLang="zh-CN" dirty="0" smtClean="0"/>
              <a:t>致，海关系统将无法办理业务</a:t>
            </a:r>
            <a:endParaRPr lang="zh-CN" altLang="zh-CN" dirty="0" smtClean="0"/>
          </a:p>
          <a:p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zh-CN" dirty="0"/>
              <a:t>联系不上收件人</a:t>
            </a:r>
            <a:r>
              <a:rPr lang="zh-CN" altLang="zh-CN" dirty="0" smtClean="0"/>
              <a:t>。由于</a:t>
            </a:r>
            <a:r>
              <a:rPr lang="zh-CN" altLang="zh-CN" dirty="0"/>
              <a:t>收件人资料不对或者放假等原因导致联系不上收件人，无法确认清关信息或者关税支付问题等，而影响清关手续的办理。</a:t>
            </a:r>
            <a:endParaRPr lang="zh-CN" altLang="zh-CN" dirty="0"/>
          </a:p>
          <a:p>
            <a:r>
              <a:rPr lang="en-US" altLang="zh-CN" dirty="0"/>
              <a:t>4.</a:t>
            </a:r>
            <a:r>
              <a:rPr lang="zh-CN" altLang="zh-CN" dirty="0"/>
              <a:t>环境：比如海关罢工、港口工人罢工、机场工人罢工、物流人员罢工；或者自然灾害、战乱的发生。</a:t>
            </a:r>
            <a:endParaRPr lang="zh-CN" altLang="zh-CN" dirty="0"/>
          </a:p>
          <a:p>
            <a:r>
              <a:rPr lang="en-US" altLang="zh-CN" dirty="0"/>
              <a:t>5.</a:t>
            </a:r>
            <a:r>
              <a:rPr lang="zh-CN" altLang="zh-CN" dirty="0"/>
              <a:t>政策：一些国家的海关清关速度都比较慢，清关效率慢，清关程序繁琐复杂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QwNzlmMmM3YzAyMjc3YWY4Yzc3ODg5MDdkYTYyZjgifQ==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2985</Words>
  <Application>WPS 演示</Application>
  <PresentationFormat>宽屏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 Light</vt:lpstr>
      <vt:lpstr>微软雅黑</vt:lpstr>
      <vt:lpstr>Arial Unicode MS</vt:lpstr>
      <vt:lpstr>回顾</vt:lpstr>
      <vt:lpstr>项目四：跨境电商物流中的清关与配送 </vt:lpstr>
      <vt:lpstr>【学习目标】 </vt:lpstr>
      <vt:lpstr>【案例导入】 英国清关查验案例，跨境电商卖家如何避免“扣货”？</vt:lpstr>
      <vt:lpstr>任务1：认识出口通关与退税的基本流程</vt:lpstr>
      <vt:lpstr>任务1：认识出口通关与退税的基本流程</vt:lpstr>
      <vt:lpstr>任务2：熟悉几种不同物流的进口清关</vt:lpstr>
      <vt:lpstr>任务3：了解主要市场的进口清关</vt:lpstr>
      <vt:lpstr>任务4：解决常见的海关进口清关问题</vt:lpstr>
      <vt:lpstr>任务4：解决常见的海关进口清关问题</vt:lpstr>
      <vt:lpstr>任务4：解决常见的海关进口清关问题</vt:lpstr>
      <vt:lpstr>任务4：解决常见的海关进口清关问题</vt:lpstr>
      <vt:lpstr>任务5：申报进口税及VAT</vt:lpstr>
      <vt:lpstr>任务5：申报进口税及VAT</vt:lpstr>
      <vt:lpstr>任务5：申报进口税及VAT</vt:lpstr>
      <vt:lpstr>任务5：申报进口税及VAT</vt:lpstr>
      <vt:lpstr>【实训任务】 VAT 报税</vt:lpstr>
      <vt:lpstr>【拓展阅读】双清包税的清关和危害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项目四：跨境电商物流中的清关与配送 </dc:title>
  <dc:creator>wbh</dc:creator>
  <cp:lastModifiedBy>欢欢</cp:lastModifiedBy>
  <cp:revision>5</cp:revision>
  <dcterms:created xsi:type="dcterms:W3CDTF">2022-08-18T08:04:00Z</dcterms:created>
  <dcterms:modified xsi:type="dcterms:W3CDTF">2024-07-29T07:52:02Z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91D2AFCA8DDB444DB8A7B793035F0101_12</vt:lpwstr>
  </property>
  <property fmtid="{D5CDD505-2E9C-101B-9397-08002B2CF9AE}" pid="3" name="KSOProductBuildVer">
    <vt:lpwstr>2052-12.1.0.16929</vt:lpwstr>
  </property>
</Properties>
</file>