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sldIdLst>
    <p:sldId id="256" r:id="rId3"/>
    <p:sldId id="257" r:id="rId4"/>
    <p:sldId id="258" r:id="rId5"/>
    <p:sldId id="259" r:id="rId6"/>
    <p:sldId id="260" r:id="rId7"/>
    <p:sldId id="261" r:id="rId8"/>
    <p:sldId id="262" r:id="rId9"/>
    <p:sldId id="263" r:id="rId10"/>
    <p:sldId id="264" r:id="rId11"/>
    <p:sldId id="267" r:id="rId12"/>
    <p:sldId id="268" r:id="rId13"/>
    <p:sldId id="265" r:id="rId14"/>
    <p:sldId id="269" r:id="rId15"/>
    <p:sldId id="270" r:id="rId16"/>
    <p:sldId id="271" r:id="rId17"/>
    <p:sldId id="266"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7" r:id="rId33"/>
    <p:sldId id="286"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4B82BDC-069E-4740-8549-52328C34C8D7}"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414778"/>
            <a:ext cx="7734300" cy="5757422"/>
          </a:xfrm>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4B82BDC-069E-4740-8549-52328C34C8D7}"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1097279" y="1845734"/>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217920" y="1845735"/>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109728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21792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4800600" y="731520"/>
            <a:ext cx="6492240" cy="52578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710EEC9F-0AE5-4954-85F5-601CC208DB1F}" type="datetimeFigureOut">
              <a:rPr lang="zh-CN" altLang="en-US" smtClean="0"/>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4B82BDC-069E-4740-8549-52328C34C8D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710EEC9F-0AE5-4954-85F5-601CC208DB1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4B82BDC-069E-4740-8549-52328C34C8D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710EEC9F-0AE5-4954-85F5-601CC208DB1F}" type="datetimeFigureOut">
              <a:rPr lang="zh-CN" altLang="en-US" smtClean="0"/>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4B82BDC-069E-4740-8549-52328C34C8D7}" type="slidenum">
              <a:rPr lang="zh-CN" altLang="en-US" smtClean="0"/>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项目三：海外仓</a:t>
            </a:r>
            <a:br>
              <a:rPr lang="zh-CN" altLang="zh-CN" b="1"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（二）出口企业自建仓的适用性</a:t>
            </a:r>
            <a:endParaRPr lang="zh-CN" altLang="zh-CN" dirty="0"/>
          </a:p>
          <a:p>
            <a:r>
              <a:rPr lang="zh-CN" altLang="zh-CN" dirty="0"/>
              <a:t>第一类是具有良好品牌效应的易耗性消费品大型出口贸易商</a:t>
            </a:r>
            <a:r>
              <a:rPr lang="zh-CN" altLang="zh-CN" dirty="0" smtClean="0"/>
              <a:t>。</a:t>
            </a:r>
            <a:endParaRPr lang="zh-CN" altLang="zh-CN" dirty="0"/>
          </a:p>
          <a:p>
            <a:r>
              <a:rPr lang="zh-CN" altLang="zh-CN" dirty="0"/>
              <a:t>第二类是已经开展跨国经营的国内大型消费品生产企业</a:t>
            </a:r>
            <a:r>
              <a:rPr lang="zh-CN" altLang="zh-CN" dirty="0" smtClean="0"/>
              <a:t>。</a:t>
            </a:r>
            <a:endParaRPr lang="en-US" altLang="zh-CN" dirty="0" smtClean="0"/>
          </a:p>
          <a:p>
            <a:r>
              <a:rPr lang="zh-CN" altLang="zh-CN" dirty="0"/>
              <a:t>自营海外仓的建立需要满足几个条件。</a:t>
            </a:r>
            <a:endParaRPr lang="zh-CN" altLang="zh-CN" dirty="0"/>
          </a:p>
          <a:p>
            <a:r>
              <a:rPr lang="zh-CN" altLang="zh-CN" dirty="0"/>
              <a:t>（</a:t>
            </a:r>
            <a:r>
              <a:rPr lang="en-US" altLang="zh-CN" dirty="0"/>
              <a:t>1</a:t>
            </a:r>
            <a:r>
              <a:rPr lang="zh-CN" altLang="zh-CN" dirty="0"/>
              <a:t>）在海外有专人团队负责管理仓储</a:t>
            </a:r>
            <a:r>
              <a:rPr lang="zh-CN" altLang="zh-CN" dirty="0" smtClean="0"/>
              <a:t>事宜</a:t>
            </a:r>
            <a:endParaRPr lang="zh-CN" altLang="zh-CN" dirty="0"/>
          </a:p>
          <a:p>
            <a:r>
              <a:rPr lang="zh-CN" altLang="zh-CN" dirty="0"/>
              <a:t>（</a:t>
            </a:r>
            <a:r>
              <a:rPr lang="en-US" altLang="zh-CN" dirty="0"/>
              <a:t>2</a:t>
            </a:r>
            <a:r>
              <a:rPr lang="zh-CN" altLang="zh-CN" dirty="0"/>
              <a:t>）卖家要有成熟的产品和市场</a:t>
            </a:r>
            <a:r>
              <a:rPr lang="zh-CN" altLang="zh-CN" dirty="0" smtClean="0"/>
              <a:t>份额</a:t>
            </a:r>
            <a:r>
              <a:rPr lang="zh-CN" altLang="en-US" dirty="0" smtClean="0"/>
              <a:t>。</a:t>
            </a:r>
            <a:endParaRPr lang="zh-CN" altLang="zh-CN" dirty="0"/>
          </a:p>
          <a:p>
            <a:r>
              <a:rPr lang="zh-CN" altLang="zh-CN" dirty="0"/>
              <a:t>（</a:t>
            </a:r>
            <a:r>
              <a:rPr lang="en-US" altLang="zh-CN" dirty="0"/>
              <a:t>3</a:t>
            </a:r>
            <a:r>
              <a:rPr lang="zh-CN" altLang="zh-CN" dirty="0"/>
              <a:t>）充足的资金做后盾</a:t>
            </a:r>
            <a:r>
              <a:rPr lang="zh-CN" altLang="zh-CN" dirty="0" smtClean="0"/>
              <a:t>。</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zh-CN" dirty="0"/>
              <a:t>（三）自建海外仓的操作流程</a:t>
            </a:r>
            <a:endParaRPr lang="zh-CN" altLang="zh-CN" dirty="0"/>
          </a:p>
          <a:p>
            <a:r>
              <a:rPr lang="en-US" altLang="zh-CN" dirty="0"/>
              <a:t>1.</a:t>
            </a:r>
            <a:r>
              <a:rPr lang="zh-CN" altLang="zh-CN" dirty="0"/>
              <a:t>选址。在建海外仓的同事选址是特别重要的一点，并不是说像选一个仓库那么简单，而且自己来选择仓毕竟不是专业的，海外仓库距离港口机场的距离，还有当地的天气、与供应商之间的距离这些都要在考虑内，才能更好地选出仓。</a:t>
            </a:r>
            <a:endParaRPr lang="zh-CN" altLang="zh-CN" dirty="0"/>
          </a:p>
          <a:p>
            <a:r>
              <a:rPr lang="en-US" altLang="zh-CN" dirty="0"/>
              <a:t>2.</a:t>
            </a:r>
            <a:r>
              <a:rPr lang="zh-CN" altLang="zh-CN" dirty="0"/>
              <a:t>投资建设。自建海外仓需要大量的资金，硬件设备，软件设备，人工的成本，还有仓库，这一些都需要大量的资金，在不同的地方租金跟人工都是不相同的，需要投入资金购置软硬件设备。</a:t>
            </a:r>
            <a:endParaRPr lang="zh-CN" altLang="zh-CN" dirty="0"/>
          </a:p>
          <a:p>
            <a:r>
              <a:rPr lang="en-US" altLang="zh-CN" dirty="0"/>
              <a:t>3.</a:t>
            </a:r>
            <a:r>
              <a:rPr lang="zh-CN" altLang="zh-CN" dirty="0"/>
              <a:t>仓储管理。海外仓库招聘负责的海外员工团队，进行仓储管理和培训，负责海外仓货物接收、上架、配货、设备维护等。</a:t>
            </a:r>
            <a:endParaRPr lang="zh-CN" altLang="zh-CN" dirty="0"/>
          </a:p>
          <a:p>
            <a:r>
              <a:rPr lang="en-US" altLang="zh-CN" dirty="0"/>
              <a:t>4.</a:t>
            </a:r>
            <a:r>
              <a:rPr lang="zh-CN" altLang="zh-CN" dirty="0"/>
              <a:t>海外仓发货。对接电商平台下单后，海外仓进行配货和发货，通过和当地物流公司合作直接配送到消费者手中。海外仓也可以作为仅仓储机构，将货物转交第三方如</a:t>
            </a:r>
            <a:r>
              <a:rPr lang="en-US" altLang="zh-CN" dirty="0"/>
              <a:t>FBA</a:t>
            </a:r>
            <a:r>
              <a:rPr lang="zh-CN" altLang="zh-CN" dirty="0"/>
              <a:t>仓库发货。</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二、第三方海外仓</a:t>
            </a:r>
            <a:endParaRPr lang="zh-CN" altLang="zh-CN" b="1" dirty="0"/>
          </a:p>
          <a:p>
            <a:r>
              <a:rPr lang="zh-CN" altLang="zh-CN" dirty="0"/>
              <a:t>第三方海外仓服务模式介于企业自建仓模式与</a:t>
            </a:r>
            <a:r>
              <a:rPr lang="en-US" altLang="zh-CN" dirty="0"/>
              <a:t>FBA</a:t>
            </a:r>
            <a:r>
              <a:rPr lang="zh-CN" altLang="zh-CN" dirty="0"/>
              <a:t>模式之间。其具体做法是</a:t>
            </a:r>
            <a:r>
              <a:rPr lang="en-US" altLang="zh-CN" dirty="0"/>
              <a:t>,</a:t>
            </a:r>
            <a:r>
              <a:rPr lang="zh-CN" altLang="zh-CN" dirty="0"/>
              <a:t>跨境电商出口企业与进口国境内的当地专业仓储或物流公司合作</a:t>
            </a:r>
            <a:r>
              <a:rPr lang="en-US" altLang="zh-CN" dirty="0"/>
              <a:t>,</a:t>
            </a:r>
            <a:r>
              <a:rPr lang="zh-CN" altLang="zh-CN" dirty="0"/>
              <a:t>由进口国本地仓储物流公司定向、长期、专业化地提供海外仓储物流配送服务</a:t>
            </a:r>
            <a:r>
              <a:rPr lang="zh-CN" altLang="zh-CN" dirty="0" smtClean="0"/>
              <a:t>。</a:t>
            </a:r>
            <a:endParaRPr lang="en-US" altLang="zh-CN" dirty="0" smtClean="0"/>
          </a:p>
          <a:p>
            <a:r>
              <a:rPr lang="en-US" altLang="zh-CN" dirty="0"/>
              <a:t>(</a:t>
            </a:r>
            <a:r>
              <a:rPr lang="zh-CN" altLang="zh-CN" dirty="0"/>
              <a:t>一</a:t>
            </a:r>
            <a:r>
              <a:rPr lang="en-US" altLang="zh-CN" dirty="0"/>
              <a:t>)</a:t>
            </a:r>
            <a:r>
              <a:rPr lang="zh-CN" altLang="zh-CN" dirty="0"/>
              <a:t>第三方海外仓的特点</a:t>
            </a:r>
            <a:endParaRPr lang="zh-CN" altLang="zh-CN" dirty="0"/>
          </a:p>
          <a:p>
            <a:r>
              <a:rPr lang="en-US" altLang="zh-CN" dirty="0"/>
              <a:t>1.</a:t>
            </a:r>
            <a:r>
              <a:rPr lang="zh-CN" altLang="zh-CN" dirty="0"/>
              <a:t>建仓成本低</a:t>
            </a:r>
            <a:r>
              <a:rPr lang="en-US" altLang="zh-CN" dirty="0"/>
              <a:t>,</a:t>
            </a:r>
            <a:r>
              <a:rPr lang="zh-CN" altLang="zh-CN" dirty="0"/>
              <a:t>物流管理风险小</a:t>
            </a:r>
            <a:endParaRPr lang="zh-CN" altLang="zh-CN" dirty="0"/>
          </a:p>
          <a:p>
            <a:r>
              <a:rPr lang="en-US" altLang="zh-CN" dirty="0"/>
              <a:t>2.</a:t>
            </a:r>
            <a:r>
              <a:rPr lang="zh-CN" altLang="zh-CN" dirty="0"/>
              <a:t>排他性合作</a:t>
            </a:r>
            <a:r>
              <a:rPr lang="en-US" altLang="zh-CN" dirty="0"/>
              <a:t>,</a:t>
            </a:r>
            <a:r>
              <a:rPr lang="zh-CN" altLang="zh-CN" dirty="0"/>
              <a:t>方便实施品牌营销</a:t>
            </a:r>
            <a:endParaRPr lang="zh-CN" altLang="zh-CN" dirty="0"/>
          </a:p>
          <a:p>
            <a:r>
              <a:rPr lang="en-US" altLang="zh-CN" dirty="0"/>
              <a:t>3.</a:t>
            </a:r>
            <a:r>
              <a:rPr lang="zh-CN" altLang="zh-CN" dirty="0"/>
              <a:t>服务质量和选址受制于第三方</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（二）第三方海外仓的优势</a:t>
            </a:r>
            <a:endParaRPr lang="zh-CN" altLang="zh-CN" dirty="0"/>
          </a:p>
          <a:p>
            <a:r>
              <a:rPr lang="en-US" altLang="zh-CN" dirty="0"/>
              <a:t>1</a:t>
            </a:r>
            <a:r>
              <a:rPr lang="zh-CN" altLang="zh-CN" dirty="0"/>
              <a:t>．有助于提高单件商品利润率</a:t>
            </a:r>
            <a:r>
              <a:rPr lang="zh-CN" altLang="zh-CN" dirty="0" smtClean="0"/>
              <a:t>。</a:t>
            </a:r>
            <a:endParaRPr lang="zh-CN" altLang="zh-CN" dirty="0"/>
          </a:p>
          <a:p>
            <a:r>
              <a:rPr lang="en-US" altLang="zh-CN" dirty="0"/>
              <a:t>2</a:t>
            </a:r>
            <a:r>
              <a:rPr lang="zh-CN" altLang="zh-CN" dirty="0"/>
              <a:t>．定的供应链有助于增加商品销量</a:t>
            </a:r>
            <a:r>
              <a:rPr lang="zh-CN" altLang="zh-CN" dirty="0" smtClean="0"/>
              <a:t>。</a:t>
            </a:r>
            <a:endParaRPr lang="zh-CN" altLang="zh-CN" dirty="0"/>
          </a:p>
          <a:p>
            <a:r>
              <a:rPr lang="en-US" altLang="zh-CN" dirty="0"/>
              <a:t>3.</a:t>
            </a:r>
            <a:r>
              <a:rPr lang="zh-CN" altLang="zh-CN" dirty="0"/>
              <a:t>海外仓采取的集中运输模式突破了商品重量、体积和价格的限制有助于扩大销售品类。</a:t>
            </a:r>
            <a:endParaRPr lang="zh-CN" altLang="zh-CN" dirty="0"/>
          </a:p>
          <a:p>
            <a:r>
              <a:rPr lang="en-US" altLang="zh-CN" dirty="0"/>
              <a:t>4</a:t>
            </a:r>
            <a:r>
              <a:rPr lang="zh-CN" altLang="zh-CN" dirty="0"/>
              <a:t>．海外仓所采取的集中海运方式大幅降低了单件商品的平均</a:t>
            </a:r>
            <a:r>
              <a:rPr lang="zh-CN" altLang="zh-CN" dirty="0" smtClean="0"/>
              <a:t>运费。</a:t>
            </a:r>
            <a:endParaRPr lang="zh-CN" altLang="zh-CN" dirty="0"/>
          </a:p>
          <a:p>
            <a:r>
              <a:rPr lang="en-US" altLang="zh-CN" dirty="0"/>
              <a:t>5</a:t>
            </a:r>
            <a:r>
              <a:rPr lang="zh-CN" altLang="zh-CN" dirty="0"/>
              <a:t>．稳定的销量、更多更好的买家反馈将提升卖家的账号表现</a:t>
            </a:r>
            <a:r>
              <a:rPr lang="zh-CN" altLang="zh-CN" dirty="0" smtClean="0"/>
              <a:t>。</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（四）第三方海外仓的选择</a:t>
            </a:r>
            <a:endParaRPr lang="zh-CN" altLang="zh-CN" dirty="0"/>
          </a:p>
          <a:p>
            <a:r>
              <a:rPr lang="en-US" altLang="zh-CN" dirty="0"/>
              <a:t>1</a:t>
            </a:r>
            <a:r>
              <a:rPr lang="zh-CN" altLang="zh-CN" dirty="0"/>
              <a:t>．仓库的规模</a:t>
            </a:r>
            <a:endParaRPr lang="zh-CN" altLang="zh-CN" dirty="0"/>
          </a:p>
          <a:p>
            <a:r>
              <a:rPr lang="en-US" altLang="zh-CN" dirty="0" smtClean="0"/>
              <a:t>2</a:t>
            </a:r>
            <a:r>
              <a:rPr lang="zh-CN" altLang="zh-CN" dirty="0"/>
              <a:t>．海外仓的资质</a:t>
            </a:r>
            <a:endParaRPr lang="zh-CN" altLang="zh-CN" dirty="0"/>
          </a:p>
          <a:p>
            <a:r>
              <a:rPr lang="en-US" altLang="zh-CN" dirty="0" smtClean="0"/>
              <a:t>3</a:t>
            </a:r>
            <a:r>
              <a:rPr lang="zh-CN" altLang="zh-CN" dirty="0"/>
              <a:t>．收费是否合理</a:t>
            </a:r>
            <a:endParaRPr lang="zh-CN" altLang="zh-CN" dirty="0"/>
          </a:p>
          <a:p>
            <a:r>
              <a:rPr lang="en-US" altLang="zh-CN" dirty="0" smtClean="0"/>
              <a:t>4</a:t>
            </a:r>
            <a:r>
              <a:rPr lang="zh-CN" altLang="zh-CN" dirty="0"/>
              <a:t>．团队的专业性</a:t>
            </a:r>
            <a:endParaRPr lang="zh-CN" altLang="zh-CN" dirty="0"/>
          </a:p>
          <a:p>
            <a:r>
              <a:rPr lang="en-US" altLang="zh-CN" dirty="0" smtClean="0"/>
              <a:t>5</a:t>
            </a:r>
            <a:r>
              <a:rPr lang="zh-CN" altLang="zh-CN" dirty="0"/>
              <a:t>．管理能力</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zh-CN" altLang="zh-CN" dirty="0"/>
              <a:t>（五）第三方海外仓的操作流程</a:t>
            </a:r>
            <a:endParaRPr lang="zh-CN" altLang="zh-CN" dirty="0"/>
          </a:p>
          <a:p>
            <a:r>
              <a:rPr lang="zh-CN" altLang="zh-CN" dirty="0"/>
              <a:t>一、头程进仓前</a:t>
            </a:r>
            <a:endParaRPr lang="zh-CN" altLang="zh-CN" dirty="0"/>
          </a:p>
          <a:p>
            <a:r>
              <a:rPr lang="en-US" altLang="zh-CN" dirty="0"/>
              <a:t>1.</a:t>
            </a:r>
            <a:r>
              <a:rPr lang="zh-CN" altLang="zh-CN" dirty="0"/>
              <a:t>商品审核</a:t>
            </a:r>
            <a:endParaRPr lang="zh-CN" altLang="zh-CN" dirty="0"/>
          </a:p>
          <a:p>
            <a:r>
              <a:rPr lang="en-US" altLang="zh-CN" dirty="0" smtClean="0"/>
              <a:t>2</a:t>
            </a:r>
            <a:r>
              <a:rPr lang="en-US" altLang="zh-CN" dirty="0"/>
              <a:t>.</a:t>
            </a:r>
            <a:r>
              <a:rPr lang="zh-CN" altLang="zh-CN" dirty="0"/>
              <a:t>装箱要求</a:t>
            </a:r>
            <a:endParaRPr lang="zh-CN" altLang="zh-CN" dirty="0"/>
          </a:p>
          <a:p>
            <a:r>
              <a:rPr lang="zh-CN" altLang="zh-CN" dirty="0"/>
              <a:t>二、国内发货前</a:t>
            </a:r>
            <a:endParaRPr lang="zh-CN" altLang="zh-CN" dirty="0"/>
          </a:p>
          <a:p>
            <a:r>
              <a:rPr lang="en-US" altLang="zh-CN" dirty="0"/>
              <a:t>1.</a:t>
            </a:r>
            <a:r>
              <a:rPr lang="zh-CN" altLang="zh-CN" dirty="0"/>
              <a:t>货物检验</a:t>
            </a:r>
            <a:endParaRPr lang="zh-CN" altLang="zh-CN" dirty="0"/>
          </a:p>
          <a:p>
            <a:r>
              <a:rPr lang="en-US" altLang="zh-CN" dirty="0" smtClean="0"/>
              <a:t>2</a:t>
            </a:r>
            <a:r>
              <a:rPr lang="en-US" altLang="zh-CN" dirty="0"/>
              <a:t>.</a:t>
            </a:r>
            <a:r>
              <a:rPr lang="zh-CN" altLang="zh-CN" dirty="0"/>
              <a:t>出库运输</a:t>
            </a:r>
            <a:endParaRPr lang="zh-CN" altLang="zh-CN" dirty="0"/>
          </a:p>
          <a:p>
            <a:r>
              <a:rPr lang="zh-CN" altLang="zh-CN" dirty="0"/>
              <a:t>三、海外仓进仓后</a:t>
            </a:r>
            <a:endParaRPr lang="zh-CN" altLang="zh-CN" dirty="0"/>
          </a:p>
          <a:p>
            <a:r>
              <a:rPr lang="en-US" altLang="zh-CN" dirty="0" smtClean="0"/>
              <a:t>1.</a:t>
            </a:r>
            <a:r>
              <a:rPr lang="zh-CN" altLang="zh-CN" dirty="0" smtClean="0"/>
              <a:t>海外</a:t>
            </a:r>
            <a:r>
              <a:rPr lang="zh-CN" altLang="zh-CN" dirty="0"/>
              <a:t>仓仓前检查</a:t>
            </a:r>
            <a:endParaRPr lang="zh-CN" altLang="zh-CN" dirty="0"/>
          </a:p>
          <a:p>
            <a:r>
              <a:rPr lang="en-US" altLang="zh-CN" dirty="0" smtClean="0"/>
              <a:t>2.</a:t>
            </a:r>
            <a:r>
              <a:rPr lang="zh-CN" altLang="zh-CN" dirty="0" smtClean="0"/>
              <a:t>上</a:t>
            </a:r>
            <a:r>
              <a:rPr lang="zh-CN" altLang="zh-CN" dirty="0"/>
              <a:t>架</a:t>
            </a:r>
            <a:endParaRPr lang="zh-CN" altLang="zh-CN" dirty="0"/>
          </a:p>
          <a:p>
            <a:r>
              <a:rPr lang="en-US" altLang="zh-CN" dirty="0" smtClean="0"/>
              <a:t>3.</a:t>
            </a:r>
            <a:r>
              <a:rPr lang="zh-CN" altLang="zh-CN" dirty="0" smtClean="0"/>
              <a:t>门到门</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zh-CN" b="1" dirty="0"/>
              <a:t>三、平台仓——</a:t>
            </a:r>
            <a:r>
              <a:rPr lang="en-US" altLang="zh-CN" b="1" dirty="0"/>
              <a:t>FBA </a:t>
            </a:r>
            <a:endParaRPr lang="zh-CN" altLang="zh-CN" b="1" dirty="0"/>
          </a:p>
          <a:p>
            <a:r>
              <a:rPr lang="en-US" altLang="zh-CN" dirty="0"/>
              <a:t>FBA</a:t>
            </a:r>
            <a:r>
              <a:rPr lang="zh-CN" altLang="zh-CN" dirty="0"/>
              <a:t>是</a:t>
            </a:r>
            <a:r>
              <a:rPr lang="en-US" altLang="zh-CN" dirty="0"/>
              <a:t>Fulfillment by Amazon</a:t>
            </a:r>
            <a:r>
              <a:rPr lang="zh-CN" altLang="zh-CN" dirty="0"/>
              <a:t>的简称，</a:t>
            </a:r>
            <a:r>
              <a:rPr lang="en-US" altLang="zh-CN" dirty="0"/>
              <a:t>“</a:t>
            </a:r>
            <a:r>
              <a:rPr lang="zh-CN" altLang="zh-CN" dirty="0"/>
              <a:t>由亚马逊完成</a:t>
            </a:r>
            <a:r>
              <a:rPr lang="en-US" altLang="zh-CN" dirty="0"/>
              <a:t>”</a:t>
            </a:r>
            <a:r>
              <a:rPr lang="zh-CN" altLang="zh-CN" dirty="0"/>
              <a:t>即由亚马逊仓库提供的代发货业务，是</a:t>
            </a:r>
            <a:r>
              <a:rPr lang="zh-CN" altLang="zh-CN" dirty="0" smtClean="0"/>
              <a:t>亚</a:t>
            </a:r>
            <a:r>
              <a:rPr lang="zh-CN" altLang="zh-CN" dirty="0"/>
              <a:t>马逊为平台的卖家提供短期仓储、拣货、包装以及终端配送等一条龙物流服务。</a:t>
            </a:r>
            <a:endParaRPr lang="en-US" altLang="zh-CN" dirty="0" smtClean="0"/>
          </a:p>
          <a:p>
            <a:r>
              <a:rPr lang="zh-CN" altLang="zh-CN" dirty="0"/>
              <a:t>（一）</a:t>
            </a:r>
            <a:r>
              <a:rPr lang="en-US" altLang="zh-CN" dirty="0"/>
              <a:t>FBA</a:t>
            </a:r>
            <a:r>
              <a:rPr lang="zh-CN" altLang="zh-CN" dirty="0"/>
              <a:t>的优势</a:t>
            </a:r>
            <a:endParaRPr lang="zh-CN" altLang="zh-CN" dirty="0"/>
          </a:p>
          <a:p>
            <a:r>
              <a:rPr lang="en-US" altLang="zh-CN" dirty="0"/>
              <a:t>1.</a:t>
            </a:r>
            <a:r>
              <a:rPr lang="zh-CN" altLang="zh-CN" dirty="0"/>
              <a:t>提高</a:t>
            </a:r>
            <a:r>
              <a:rPr lang="en-US" altLang="zh-CN" dirty="0"/>
              <a:t>Listing</a:t>
            </a:r>
            <a:r>
              <a:rPr lang="zh-CN" altLang="zh-CN" dirty="0"/>
              <a:t>排名，帮助卖家成为特色卖家，抢夺购物车，提高客户的信任度，提高销售额。</a:t>
            </a:r>
            <a:endParaRPr lang="zh-CN" altLang="zh-CN" dirty="0"/>
          </a:p>
          <a:p>
            <a:r>
              <a:rPr lang="en-US" altLang="zh-CN" dirty="0"/>
              <a:t>2.</a:t>
            </a:r>
            <a:r>
              <a:rPr lang="zh-CN" altLang="zh-CN" dirty="0"/>
              <a:t>多年丰富的物流经验，仓库遍布全世界，智能化管理。</a:t>
            </a:r>
            <a:endParaRPr lang="zh-CN" altLang="zh-CN" dirty="0"/>
          </a:p>
          <a:p>
            <a:r>
              <a:rPr lang="en-US" altLang="zh-CN" dirty="0"/>
              <a:t>3.</a:t>
            </a:r>
            <a:r>
              <a:rPr lang="zh-CN" altLang="zh-CN" dirty="0"/>
              <a:t>配送时效超快</a:t>
            </a:r>
            <a:r>
              <a:rPr lang="en-US" altLang="zh-CN" dirty="0"/>
              <a:t>(</a:t>
            </a:r>
            <a:r>
              <a:rPr lang="zh-CN" altLang="zh-CN" dirty="0"/>
              <a:t>仓库大多靠近机场</a:t>
            </a:r>
            <a:r>
              <a:rPr lang="en-US" altLang="zh-CN" dirty="0"/>
              <a:t>)</a:t>
            </a:r>
            <a:endParaRPr lang="zh-CN" altLang="zh-CN" dirty="0"/>
          </a:p>
          <a:p>
            <a:r>
              <a:rPr lang="en-US" altLang="zh-CN" dirty="0"/>
              <a:t>4.7*24</a:t>
            </a:r>
            <a:r>
              <a:rPr lang="zh-CN" altLang="zh-CN" dirty="0"/>
              <a:t>亚马逊专业客服。</a:t>
            </a:r>
            <a:endParaRPr lang="zh-CN" altLang="zh-CN" dirty="0"/>
          </a:p>
          <a:p>
            <a:r>
              <a:rPr lang="en-US" altLang="zh-CN" dirty="0"/>
              <a:t>5.</a:t>
            </a:r>
            <a:r>
              <a:rPr lang="zh-CN" altLang="zh-CN" dirty="0"/>
              <a:t>抹掉由物流引起的差评和纠纷。</a:t>
            </a:r>
            <a:endParaRPr lang="zh-CN" altLang="zh-CN" dirty="0"/>
          </a:p>
          <a:p>
            <a:r>
              <a:rPr lang="en-US" altLang="zh-CN" dirty="0"/>
              <a:t>6.</a:t>
            </a:r>
            <a:r>
              <a:rPr lang="zh-CN" altLang="zh-CN" dirty="0"/>
              <a:t>对单价超过</a:t>
            </a:r>
            <a:r>
              <a:rPr lang="en-US" altLang="zh-CN" dirty="0"/>
              <a:t>300USD</a:t>
            </a:r>
            <a:r>
              <a:rPr lang="zh-CN" altLang="zh-CN" dirty="0"/>
              <a:t>的产品免除所有</a:t>
            </a:r>
            <a:r>
              <a:rPr lang="en-US" altLang="zh-CN" dirty="0"/>
              <a:t>FBA</a:t>
            </a:r>
            <a:r>
              <a:rPr lang="zh-CN" altLang="zh-CN" dirty="0"/>
              <a:t>物流费用</a:t>
            </a:r>
            <a:r>
              <a:rPr lang="zh-CN" altLang="zh-CN" dirty="0" smtClean="0"/>
              <a:t>。</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zh-CN" dirty="0"/>
              <a:t>（二）</a:t>
            </a:r>
            <a:r>
              <a:rPr lang="en-US" altLang="zh-CN" dirty="0"/>
              <a:t>FBA</a:t>
            </a:r>
            <a:r>
              <a:rPr lang="zh-CN" altLang="zh-CN" dirty="0"/>
              <a:t>的劣势</a:t>
            </a:r>
            <a:endParaRPr lang="zh-CN" altLang="zh-CN" dirty="0"/>
          </a:p>
          <a:p>
            <a:r>
              <a:rPr lang="en-US" altLang="zh-CN" dirty="0"/>
              <a:t>1.</a:t>
            </a:r>
            <a:r>
              <a:rPr lang="zh-CN" altLang="zh-CN" dirty="0"/>
              <a:t>一般来说费用比国内发货稍微偏高（特别是非亚马逊平台的</a:t>
            </a:r>
            <a:r>
              <a:rPr lang="en-US" altLang="zh-CN" dirty="0"/>
              <a:t>FBA</a:t>
            </a:r>
            <a:r>
              <a:rPr lang="zh-CN" altLang="zh-CN" dirty="0"/>
              <a:t>发货），但是也要看产品重量来定夺。</a:t>
            </a:r>
            <a:endParaRPr lang="zh-CN" altLang="zh-CN" dirty="0"/>
          </a:p>
          <a:p>
            <a:r>
              <a:rPr lang="en-US" altLang="zh-CN" dirty="0"/>
              <a:t>2.</a:t>
            </a:r>
            <a:r>
              <a:rPr lang="zh-CN" altLang="zh-CN" dirty="0"/>
              <a:t>灵活性差（所有海外仓的共同短板</a:t>
            </a:r>
            <a:r>
              <a:rPr lang="en-US" altLang="zh-CN" dirty="0"/>
              <a:t>,</a:t>
            </a:r>
            <a:r>
              <a:rPr lang="zh-CN" altLang="zh-CN" dirty="0"/>
              <a:t>但其他第三方海外仓还是可以有专门的中文客服来处理一些问题，</a:t>
            </a:r>
            <a:r>
              <a:rPr lang="en-US" altLang="zh-CN" dirty="0"/>
              <a:t>FBA</a:t>
            </a:r>
            <a:r>
              <a:rPr lang="zh-CN" altLang="zh-CN" dirty="0"/>
              <a:t>却只能用英文和客户沟通，而且用邮件沟通回复不会向第三方海外仓客服那么及时）。</a:t>
            </a:r>
            <a:endParaRPr lang="zh-CN" altLang="zh-CN" dirty="0"/>
          </a:p>
          <a:p>
            <a:r>
              <a:rPr lang="en-US" altLang="zh-CN" dirty="0"/>
              <a:t>3.FBA</a:t>
            </a:r>
            <a:r>
              <a:rPr lang="zh-CN" altLang="zh-CN" dirty="0"/>
              <a:t>仓库不会为卖家的头程发货提供清关服务。</a:t>
            </a:r>
            <a:endParaRPr lang="zh-CN" altLang="zh-CN" dirty="0"/>
          </a:p>
          <a:p>
            <a:r>
              <a:rPr lang="en-US" altLang="zh-CN" dirty="0"/>
              <a:t>4.</a:t>
            </a:r>
            <a:r>
              <a:rPr lang="zh-CN" altLang="zh-CN" dirty="0"/>
              <a:t>如果前期工作没做好，标签扫描出问题会影响货物入库，甚至入不了库。</a:t>
            </a:r>
            <a:endParaRPr lang="zh-CN" altLang="zh-CN" dirty="0"/>
          </a:p>
          <a:p>
            <a:r>
              <a:rPr lang="en-US" altLang="zh-CN" dirty="0"/>
              <a:t>5.</a:t>
            </a:r>
            <a:r>
              <a:rPr lang="zh-CN" altLang="zh-CN" dirty="0"/>
              <a:t>退货地址只支持美国（如果是做美国站点的</a:t>
            </a:r>
            <a:r>
              <a:rPr lang="en-US" altLang="zh-CN" dirty="0"/>
              <a:t>FBA</a:t>
            </a:r>
            <a:r>
              <a:rPr lang="zh-CN" altLang="zh-CN" dirty="0"/>
              <a:t>）。</a:t>
            </a:r>
            <a:endParaRPr lang="zh-CN" altLang="zh-CN" dirty="0"/>
          </a:p>
          <a:p>
            <a:r>
              <a:rPr lang="en-US" altLang="zh-CN" dirty="0"/>
              <a:t>6.</a:t>
            </a:r>
            <a:r>
              <a:rPr lang="zh-CN" altLang="zh-CN" dirty="0"/>
              <a:t>客户想退货就可以退货不需要跟</a:t>
            </a:r>
            <a:r>
              <a:rPr lang="en-US" altLang="zh-CN" dirty="0"/>
              <a:t>FBA</a:t>
            </a:r>
            <a:r>
              <a:rPr lang="zh-CN" altLang="zh-CN" dirty="0"/>
              <a:t>有太多的沟通（退货太随意，给卖家带来不少困扰）。</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（三）亚马逊</a:t>
            </a:r>
            <a:r>
              <a:rPr lang="en-US" altLang="zh-CN" dirty="0"/>
              <a:t>FBA</a:t>
            </a:r>
            <a:r>
              <a:rPr lang="zh-CN" altLang="zh-CN" dirty="0"/>
              <a:t>操作流程：</a:t>
            </a:r>
            <a:endParaRPr lang="zh-CN" altLang="zh-CN" dirty="0"/>
          </a:p>
          <a:p>
            <a:r>
              <a:rPr lang="en-US" altLang="zh-CN" dirty="0"/>
              <a:t>1.</a:t>
            </a:r>
            <a:r>
              <a:rPr lang="zh-CN" altLang="zh-CN" dirty="0"/>
              <a:t>卖家发送商品至亚马逊运营中心；</a:t>
            </a:r>
            <a:endParaRPr lang="zh-CN" altLang="zh-CN" dirty="0"/>
          </a:p>
          <a:p>
            <a:r>
              <a:rPr lang="en-US" altLang="zh-CN" dirty="0"/>
              <a:t>2.</a:t>
            </a:r>
            <a:r>
              <a:rPr lang="zh-CN" altLang="zh-CN" dirty="0"/>
              <a:t>亚马逊存储你的产品；</a:t>
            </a:r>
            <a:endParaRPr lang="zh-CN" altLang="zh-CN" dirty="0"/>
          </a:p>
          <a:p>
            <a:r>
              <a:rPr lang="en-US" altLang="zh-CN" dirty="0"/>
              <a:t>3.</a:t>
            </a:r>
            <a:r>
              <a:rPr lang="zh-CN" altLang="zh-CN" dirty="0"/>
              <a:t>客户订购你的产品；</a:t>
            </a:r>
            <a:endParaRPr lang="zh-CN" altLang="zh-CN" dirty="0"/>
          </a:p>
          <a:p>
            <a:r>
              <a:rPr lang="en-US" altLang="zh-CN" dirty="0"/>
              <a:t>4.</a:t>
            </a:r>
            <a:r>
              <a:rPr lang="zh-CN" altLang="zh-CN" dirty="0"/>
              <a:t>亚马逊对产品进行拣货包装；</a:t>
            </a:r>
            <a:endParaRPr lang="zh-CN" altLang="zh-CN" dirty="0"/>
          </a:p>
          <a:p>
            <a:r>
              <a:rPr lang="en-US" altLang="zh-CN" dirty="0"/>
              <a:t>5.</a:t>
            </a:r>
            <a:r>
              <a:rPr lang="zh-CN" altLang="zh-CN" dirty="0"/>
              <a:t>亚马逊快捷配送商品并提供客户服务。</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a:t>
            </a:r>
            <a:r>
              <a:rPr lang="zh-CN" altLang="zh-CN" b="1" dirty="0"/>
              <a:t>：选择海外仓</a:t>
            </a:r>
            <a:r>
              <a:rPr lang="zh-CN" altLang="zh-CN" b="1" dirty="0" smtClean="0"/>
              <a:t>产品</a:t>
            </a:r>
            <a:endParaRPr lang="zh-CN" altLang="en-US" dirty="0"/>
          </a:p>
        </p:txBody>
      </p:sp>
      <p:sp>
        <p:nvSpPr>
          <p:cNvPr id="3" name="内容占位符 2"/>
          <p:cNvSpPr>
            <a:spLocks noGrp="1"/>
          </p:cNvSpPr>
          <p:nvPr>
            <p:ph idx="1"/>
          </p:nvPr>
        </p:nvSpPr>
        <p:spPr>
          <a:xfrm>
            <a:off x="1097280" y="1737360"/>
            <a:ext cx="10058400" cy="4023360"/>
          </a:xfrm>
        </p:spPr>
        <p:txBody>
          <a:bodyPr/>
          <a:lstStyle/>
          <a:p>
            <a:r>
              <a:rPr lang="zh-CN" altLang="zh-CN" b="1" dirty="0"/>
              <a:t>一、海外仓选品的定位</a:t>
            </a:r>
            <a:endParaRPr lang="zh-CN" altLang="zh-CN" b="1" dirty="0"/>
          </a:p>
          <a:p>
            <a:r>
              <a:rPr lang="en-US" altLang="zh-CN" dirty="0"/>
              <a:t>1.</a:t>
            </a:r>
            <a:r>
              <a:rPr lang="zh-CN" altLang="zh-CN" dirty="0"/>
              <a:t>尺寸、重量大的产品：由于这些产品用小包、专线邮递规格会受到限制、而且使用国际快递费用又很昂贵，而使用海外仓的话会突破产品的规格限制和降低物流费用。比如大件家具、户外产品、大型汽配产品等等；</a:t>
            </a:r>
            <a:br>
              <a:rPr lang="en-US" altLang="zh-CN" dirty="0"/>
            </a:br>
            <a:r>
              <a:rPr lang="en-US" altLang="zh-CN" dirty="0"/>
              <a:t>    2.</a:t>
            </a:r>
            <a:r>
              <a:rPr lang="zh-CN" altLang="zh-CN" dirty="0"/>
              <a:t>单价和毛利润高的产品：这是因为，高质量的海外仓服务商可将破损率、丢件率控制至很低的水平，为销售高价值商品的卖家降低风险。</a:t>
            </a:r>
            <a:br>
              <a:rPr lang="en-US" altLang="zh-CN" dirty="0"/>
            </a:br>
            <a:r>
              <a:rPr lang="en-US" altLang="zh-CN" dirty="0"/>
              <a:t>    3.</a:t>
            </a:r>
            <a:r>
              <a:rPr lang="zh-CN" altLang="zh-CN" dirty="0"/>
              <a:t>货物周转率高：也就是我们常常所说的畅销品。对于畅销品来说，买家可以通过海外仓更快速地处理订单，回笼资金；对于滞销品，占用资金的同时还会产生相应的仓储费用。因此，相比之下，周转率高的商品会比较适合使用海外仓。</a:t>
            </a:r>
            <a:endParaRPr lang="zh-CN" altLang="zh-CN" dirty="0"/>
          </a:p>
          <a:p>
            <a:r>
              <a:rPr lang="zh-CN" altLang="zh-CN" dirty="0"/>
              <a:t>总的来说，如果产品能保证一定的出单率；产品价值高，利润高；产品体积较大；国内国外运费差距大；可以考虑做海外仓。</a:t>
            </a:r>
            <a:endParaRPr lang="zh-CN" altLang="zh-CN" dirty="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【学习目标】</a:t>
            </a:r>
            <a:endParaRPr lang="zh-CN" altLang="en-US" dirty="0"/>
          </a:p>
        </p:txBody>
      </p:sp>
      <p:sp>
        <p:nvSpPr>
          <p:cNvPr id="3" name="内容占位符 2"/>
          <p:cNvSpPr>
            <a:spLocks noGrp="1"/>
          </p:cNvSpPr>
          <p:nvPr>
            <p:ph idx="1"/>
          </p:nvPr>
        </p:nvSpPr>
        <p:spPr/>
        <p:txBody>
          <a:bodyPr/>
          <a:lstStyle/>
          <a:p>
            <a:r>
              <a:rPr lang="zh-CN" altLang="zh-CN" dirty="0" smtClean="0"/>
              <a:t>知识</a:t>
            </a:r>
            <a:r>
              <a:rPr lang="zh-CN" altLang="zh-CN" dirty="0"/>
              <a:t>目标：认识海外仓的类型、优缺点和费用，了解不同形式海外仓的操作流程，海外仓选品的原则。</a:t>
            </a:r>
            <a:endParaRPr lang="zh-CN" altLang="zh-CN" dirty="0"/>
          </a:p>
          <a:p>
            <a:r>
              <a:rPr lang="zh-CN" altLang="zh-CN" dirty="0"/>
              <a:t>能力目标：能够根据运营目标对是否使用海外仓做出决策；能够合理选择使用海外仓的产品；能够合理安排发货周期，有效控制海外仓的使用成本。</a:t>
            </a:r>
            <a:endParaRPr lang="zh-CN" altLang="zh-CN" dirty="0"/>
          </a:p>
          <a:p>
            <a:r>
              <a:rPr lang="zh-CN" altLang="zh-CN" dirty="0"/>
              <a:t>育人目标：通过我国跨境产品出口全球的良好势头，以及海外仓的发展和应用，加强爱国主义教育，增强学生的民族自豪感。</a:t>
            </a:r>
            <a:endParaRPr lang="zh-CN" altLang="zh-CN" dirty="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二、海外仓选品基本思路</a:t>
            </a:r>
            <a:endParaRPr lang="zh-CN" altLang="zh-CN" b="1" dirty="0"/>
          </a:p>
          <a:p>
            <a:r>
              <a:rPr lang="zh-CN" altLang="zh-CN" dirty="0"/>
              <a:t>（一）海外仓所在的市场分析</a:t>
            </a:r>
            <a:endParaRPr lang="zh-CN" altLang="zh-CN" dirty="0"/>
          </a:p>
          <a:p>
            <a:r>
              <a:rPr lang="zh-CN" altLang="zh-CN" dirty="0"/>
              <a:t>要有针对性的分析我们海外建仓区当地买家的购物习惯以及当地的市场需求。</a:t>
            </a:r>
            <a:endParaRPr lang="zh-CN" altLang="zh-CN" dirty="0"/>
          </a:p>
          <a:p>
            <a:r>
              <a:rPr lang="zh-CN" altLang="zh-CN" dirty="0"/>
              <a:t>拿</a:t>
            </a:r>
            <a:r>
              <a:rPr lang="en-US" altLang="zh-CN" dirty="0"/>
              <a:t>women dress</a:t>
            </a:r>
            <a:r>
              <a:rPr lang="zh-CN" altLang="zh-CN" dirty="0"/>
              <a:t>作为实例分析，我们简单通过平台主搜页选择</a:t>
            </a:r>
            <a:r>
              <a:rPr lang="en-US" altLang="zh-CN" dirty="0"/>
              <a:t>ship from</a:t>
            </a:r>
            <a:r>
              <a:rPr lang="zh-CN" altLang="zh-CN" dirty="0"/>
              <a:t>选择美国，了解到美国</a:t>
            </a:r>
            <a:r>
              <a:rPr lang="en-US" altLang="zh-CN" dirty="0"/>
              <a:t>women dress</a:t>
            </a:r>
            <a:r>
              <a:rPr lang="zh-CN" altLang="zh-CN" dirty="0"/>
              <a:t>的大致款式和流行风格。</a:t>
            </a:r>
            <a:endParaRPr lang="zh-CN" altLang="zh-CN" dirty="0"/>
          </a:p>
          <a:p>
            <a:endParaRPr lang="zh-CN" altLang="en-US" dirty="0"/>
          </a:p>
        </p:txBody>
      </p:sp>
      <p:pic>
        <p:nvPicPr>
          <p:cNvPr id="4" name="图片 3"/>
          <p:cNvPicPr/>
          <p:nvPr/>
        </p:nvPicPr>
        <p:blipFill>
          <a:blip r:embed="rId1"/>
          <a:stretch>
            <a:fillRect/>
          </a:stretch>
        </p:blipFill>
        <p:spPr>
          <a:xfrm>
            <a:off x="6126480" y="3192569"/>
            <a:ext cx="4355465" cy="2676525"/>
          </a:xfrm>
          <a:prstGeom prst="rect">
            <a:avLst/>
          </a:prstGeom>
          <a:ln>
            <a:solidFill>
              <a:schemeClr val="accent1"/>
            </a:solidFill>
          </a:ln>
        </p:spPr>
      </p:pic>
      <p:sp>
        <p:nvSpPr>
          <p:cNvPr id="5" name="标题 1"/>
          <p:cNvSpPr>
            <a:spLocks noGrp="1"/>
          </p:cNvSpPr>
          <p:nvPr>
            <p:ph type="title"/>
          </p:nvPr>
        </p:nvSpPr>
        <p:spPr/>
        <p:txBody>
          <a:bodyPr/>
          <a:lstStyle/>
          <a:p>
            <a:r>
              <a:rPr lang="zh-CN" altLang="zh-CN" b="1" dirty="0"/>
              <a:t>任务</a:t>
            </a:r>
            <a:r>
              <a:rPr lang="en-US" altLang="zh-CN" b="1" dirty="0"/>
              <a:t>3</a:t>
            </a:r>
            <a:r>
              <a:rPr lang="zh-CN" altLang="zh-CN" b="1" dirty="0"/>
              <a:t>：选择海外仓</a:t>
            </a:r>
            <a:r>
              <a:rPr lang="zh-CN" altLang="zh-CN" b="1" dirty="0" smtClean="0"/>
              <a:t>产品</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（二）运用后台的数据分析进行选品。</a:t>
            </a:r>
            <a:endParaRPr lang="zh-CN" altLang="zh-CN" dirty="0"/>
          </a:p>
          <a:p>
            <a:endParaRPr lang="zh-CN" altLang="en-US" dirty="0"/>
          </a:p>
        </p:txBody>
      </p:sp>
      <p:pic>
        <p:nvPicPr>
          <p:cNvPr id="4" name="图片 3"/>
          <p:cNvPicPr/>
          <p:nvPr/>
        </p:nvPicPr>
        <p:blipFill rotWithShape="1">
          <a:blip r:embed="rId1">
            <a:extLst>
              <a:ext uri="{28A0092B-C50C-407E-A947-70E740481C1C}">
                <a14:useLocalDpi xmlns:a14="http://schemas.microsoft.com/office/drawing/2010/main" val="0"/>
              </a:ext>
            </a:extLst>
          </a:blip>
          <a:srcRect t="16891"/>
          <a:stretch>
            <a:fillRect/>
          </a:stretch>
        </p:blipFill>
        <p:spPr bwMode="auto">
          <a:xfrm>
            <a:off x="5117124" y="2360660"/>
            <a:ext cx="5873261" cy="3767578"/>
          </a:xfrm>
          <a:prstGeom prst="rect">
            <a:avLst/>
          </a:prstGeom>
          <a:noFill/>
          <a:ln w="9525" cap="flat" cmpd="sng" algn="ctr">
            <a:solidFill>
              <a:srgbClr val="4F81BD"/>
            </a:solidFill>
            <a:prstDash val="solid"/>
            <a:round/>
            <a:headEnd type="none" w="med" len="med"/>
            <a:tailEnd type="none" w="med" len="med"/>
          </a:ln>
        </p:spPr>
      </p:pic>
      <p:sp>
        <p:nvSpPr>
          <p:cNvPr id="5" name="矩形 4"/>
          <p:cNvSpPr/>
          <p:nvPr/>
        </p:nvSpPr>
        <p:spPr>
          <a:xfrm>
            <a:off x="1097280" y="2822303"/>
            <a:ext cx="1742785" cy="369332"/>
          </a:xfrm>
          <a:prstGeom prst="rect">
            <a:avLst/>
          </a:prstGeom>
        </p:spPr>
        <p:txBody>
          <a:bodyPr wrap="none">
            <a:spAutoFit/>
          </a:bodyPr>
          <a:lstStyle/>
          <a:p>
            <a:pPr indent="400050"/>
            <a:r>
              <a:rPr lang="en-US" altLang="zh-CN" kern="100" dirty="0">
                <a:solidFill>
                  <a:srgbClr val="000000"/>
                </a:solidFill>
                <a:latin typeface="宋体" panose="02010600030101010101" pitchFamily="2" charset="-122"/>
                <a:cs typeface="Times New Roman" panose="02020603050405020304" pitchFamily="18" charset="0"/>
              </a:rPr>
              <a:t>1.</a:t>
            </a:r>
            <a:r>
              <a:rPr lang="zh-CN" altLang="zh-CN" kern="100" dirty="0">
                <a:solidFill>
                  <a:srgbClr val="000000"/>
                </a:solidFill>
                <a:latin typeface="宋体" panose="02010600030101010101" pitchFamily="2" charset="-122"/>
                <a:cs typeface="Times New Roman" panose="02020603050405020304" pitchFamily="18" charset="0"/>
              </a:rPr>
              <a:t>选品专家</a:t>
            </a:r>
            <a:endParaRPr lang="zh-CN" altLang="zh-CN" sz="2400" dirty="0">
              <a:latin typeface="宋体" panose="02010600030101010101" pitchFamily="2" charset="-122"/>
              <a:cs typeface="宋体" panose="02010600030101010101" pitchFamily="2" charset="-122"/>
            </a:endParaRPr>
          </a:p>
        </p:txBody>
      </p:sp>
      <p:sp>
        <p:nvSpPr>
          <p:cNvPr id="6" name="标题 1"/>
          <p:cNvSpPr>
            <a:spLocks noGrp="1"/>
          </p:cNvSpPr>
          <p:nvPr>
            <p:ph type="title"/>
          </p:nvPr>
        </p:nvSpPr>
        <p:spPr/>
        <p:txBody>
          <a:bodyPr/>
          <a:lstStyle/>
          <a:p>
            <a:r>
              <a:rPr lang="zh-CN" altLang="zh-CN" b="1" dirty="0"/>
              <a:t>任务</a:t>
            </a:r>
            <a:r>
              <a:rPr lang="en-US" altLang="zh-CN" b="1" dirty="0"/>
              <a:t>3</a:t>
            </a:r>
            <a:r>
              <a:rPr lang="zh-CN" altLang="zh-CN" b="1" dirty="0"/>
              <a:t>：选择海外仓</a:t>
            </a:r>
            <a:r>
              <a:rPr lang="zh-CN" altLang="zh-CN" b="1" dirty="0" smtClean="0"/>
              <a:t>产品</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内容占位符 7"/>
          <p:cNvGraphicFramePr>
            <a:graphicFrameLocks noGrp="1"/>
          </p:cNvGraphicFramePr>
          <p:nvPr>
            <p:ph idx="1"/>
          </p:nvPr>
        </p:nvGraphicFramePr>
        <p:xfrm>
          <a:off x="4075833" y="2065318"/>
          <a:ext cx="6926448" cy="4060510"/>
        </p:xfrm>
        <a:graphic>
          <a:graphicData uri="http://schemas.openxmlformats.org/drawingml/2006/table">
            <a:tbl>
              <a:tblPr firstRow="1" firstCol="1" bandRow="1">
                <a:tableStyleId>{5C22544A-7EE6-4342-B048-85BDC9FD1C3A}</a:tableStyleId>
              </a:tblPr>
              <a:tblGrid>
                <a:gridCol w="748342"/>
                <a:gridCol w="630087"/>
                <a:gridCol w="1280034"/>
                <a:gridCol w="1192472"/>
                <a:gridCol w="1923662"/>
                <a:gridCol w="1151851"/>
              </a:tblGrid>
              <a:tr h="535872">
                <a:tc>
                  <a:txBody>
                    <a:bodyPr/>
                    <a:lstStyle/>
                    <a:p>
                      <a:pPr algn="l">
                        <a:spcAft>
                          <a:spcPts val="0"/>
                        </a:spcAft>
                      </a:pPr>
                      <a:r>
                        <a:rPr lang="en-US" sz="1050" kern="100" dirty="0">
                          <a:effectLst/>
                        </a:rPr>
                        <a:t> </a:t>
                      </a:r>
                      <a:r>
                        <a:rPr lang="zh-CN" sz="1050" kern="0" dirty="0">
                          <a:effectLst/>
                        </a:rPr>
                        <a:t>行业</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国家</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商品关键词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成交指数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浏览</a:t>
                      </a:r>
                      <a:r>
                        <a:rPr lang="en-US" sz="1050" kern="0">
                          <a:effectLst/>
                        </a:rPr>
                        <a:t>-</a:t>
                      </a:r>
                      <a:r>
                        <a:rPr lang="zh-CN" sz="1050" kern="0">
                          <a:effectLst/>
                        </a:rPr>
                        <a:t>支付转化率排名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竞争指数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bikinis set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1681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27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0.42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blazer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2181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35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0.51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blouse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72028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1.33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bra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44082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0.56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bustiers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3000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34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1.18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camisole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491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39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0.67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cover-ups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759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down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5055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31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0.67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dress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122470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2.27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dress suit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28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45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0.25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fur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502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47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0.53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garter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1809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23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0.7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71126">
                <a:tc>
                  <a:txBody>
                    <a:bodyPr/>
                    <a:lstStyle/>
                    <a:p>
                      <a:pPr algn="l">
                        <a:spcAft>
                          <a:spcPts val="0"/>
                        </a:spcAft>
                      </a:pPr>
                      <a:r>
                        <a:rPr lang="zh-CN" sz="1050" kern="0">
                          <a:effectLst/>
                        </a:rPr>
                        <a:t>女装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全球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hoody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15441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17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dirty="0">
                          <a:effectLst/>
                        </a:rPr>
                        <a:t>0.81</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bl>
          </a:graphicData>
        </a:graphic>
      </p:graphicFrame>
      <p:sp>
        <p:nvSpPr>
          <p:cNvPr id="13" name="矩形 12"/>
          <p:cNvSpPr/>
          <p:nvPr/>
        </p:nvSpPr>
        <p:spPr>
          <a:xfrm>
            <a:off x="4717482" y="1695986"/>
            <a:ext cx="4339650" cy="369332"/>
          </a:xfrm>
          <a:prstGeom prst="rect">
            <a:avLst/>
          </a:prstGeom>
        </p:spPr>
        <p:txBody>
          <a:bodyPr wrap="none">
            <a:spAutoFit/>
          </a:bodyPr>
          <a:lstStyle/>
          <a:p>
            <a:pPr indent="1600200"/>
            <a:r>
              <a:rPr lang="zh-CN" altLang="zh-CN" kern="100" dirty="0">
                <a:solidFill>
                  <a:srgbClr val="000000"/>
                </a:solidFill>
                <a:latin typeface="宋体" panose="02010600030101010101" pitchFamily="2" charset="-122"/>
                <a:cs typeface="Times New Roman" panose="02020603050405020304" pitchFamily="18" charset="0"/>
              </a:rPr>
              <a:t>女装选品专家热销词情况</a:t>
            </a:r>
            <a:endParaRPr lang="zh-CN" altLang="zh-CN" sz="2400" dirty="0">
              <a:latin typeface="宋体" panose="02010600030101010101" pitchFamily="2" charset="-122"/>
              <a:cs typeface="宋体" panose="02010600030101010101" pitchFamily="2" charset="-122"/>
            </a:endParaRPr>
          </a:p>
        </p:txBody>
      </p:sp>
      <p:sp>
        <p:nvSpPr>
          <p:cNvPr id="14" name="矩形 13"/>
          <p:cNvSpPr/>
          <p:nvPr/>
        </p:nvSpPr>
        <p:spPr>
          <a:xfrm>
            <a:off x="841132" y="2582651"/>
            <a:ext cx="3159368" cy="2031325"/>
          </a:xfrm>
          <a:prstGeom prst="rect">
            <a:avLst/>
          </a:prstGeom>
        </p:spPr>
        <p:txBody>
          <a:bodyPr wrap="square">
            <a:spAutoFit/>
          </a:bodyPr>
          <a:lstStyle/>
          <a:p>
            <a:pPr indent="266700"/>
            <a:r>
              <a:rPr lang="zh-CN" altLang="zh-CN" kern="100" dirty="0">
                <a:solidFill>
                  <a:srgbClr val="000000"/>
                </a:solidFill>
                <a:latin typeface="宋体" panose="02010600030101010101" pitchFamily="2" charset="-122"/>
                <a:cs typeface="Times New Roman" panose="02020603050405020304" pitchFamily="18" charset="0"/>
              </a:rPr>
              <a:t>关注三组数据：成交指数、支付转化率、以及竞争指数。分析这些数据时用一大两小原则，即成交指数越大越好，支付转化率和竞争指数越小越好，从中选出自己想要的海外仓产品。</a:t>
            </a:r>
            <a:endParaRPr lang="zh-CN" altLang="zh-CN" sz="2400" dirty="0">
              <a:latin typeface="宋体" panose="02010600030101010101" pitchFamily="2" charset="-122"/>
              <a:cs typeface="宋体" panose="02010600030101010101" pitchFamily="2" charset="-122"/>
            </a:endParaRPr>
          </a:p>
        </p:txBody>
      </p:sp>
      <p:sp>
        <p:nvSpPr>
          <p:cNvPr id="15" name="标题 1"/>
          <p:cNvSpPr>
            <a:spLocks noGrp="1"/>
          </p:cNvSpPr>
          <p:nvPr>
            <p:ph type="title"/>
          </p:nvPr>
        </p:nvSpPr>
        <p:spPr/>
        <p:txBody>
          <a:bodyPr/>
          <a:lstStyle/>
          <a:p>
            <a:r>
              <a:rPr lang="zh-CN" altLang="zh-CN" b="1" dirty="0"/>
              <a:t>任务</a:t>
            </a:r>
            <a:r>
              <a:rPr lang="en-US" altLang="zh-CN" b="1" dirty="0"/>
              <a:t>3</a:t>
            </a:r>
            <a:r>
              <a:rPr lang="zh-CN" altLang="zh-CN" b="1" dirty="0"/>
              <a:t>：选择海外仓</a:t>
            </a:r>
            <a:r>
              <a:rPr lang="zh-CN" altLang="zh-CN" b="1" dirty="0" smtClean="0"/>
              <a:t>产品</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2.Top</a:t>
            </a:r>
            <a:r>
              <a:rPr lang="zh-CN" altLang="zh-CN" dirty="0"/>
              <a:t>热销属性分析</a:t>
            </a:r>
            <a:endParaRPr lang="zh-CN" altLang="en-US" dirty="0"/>
          </a:p>
        </p:txBody>
      </p:sp>
      <p:graphicFrame>
        <p:nvGraphicFramePr>
          <p:cNvPr id="4" name="表格 3"/>
          <p:cNvGraphicFramePr>
            <a:graphicFrameLocks noGrp="1"/>
          </p:cNvGraphicFramePr>
          <p:nvPr/>
        </p:nvGraphicFramePr>
        <p:xfrm>
          <a:off x="3647236" y="2244262"/>
          <a:ext cx="6921117" cy="3757488"/>
        </p:xfrm>
        <a:graphic>
          <a:graphicData uri="http://schemas.openxmlformats.org/drawingml/2006/table">
            <a:tbl>
              <a:tblPr firstRow="1" firstCol="1" bandRow="1">
                <a:tableStyleId>{5C22544A-7EE6-4342-B048-85BDC9FD1C3A}</a:tableStyleId>
              </a:tblPr>
              <a:tblGrid>
                <a:gridCol w="1667837"/>
                <a:gridCol w="770119"/>
                <a:gridCol w="1153821"/>
                <a:gridCol w="1000883"/>
                <a:gridCol w="1308569"/>
                <a:gridCol w="1019888"/>
              </a:tblGrid>
              <a:tr h="268392">
                <a:tc>
                  <a:txBody>
                    <a:bodyPr/>
                    <a:lstStyle/>
                    <a:p>
                      <a:pPr algn="l">
                        <a:spcAft>
                          <a:spcPts val="0"/>
                        </a:spcAft>
                      </a:pPr>
                      <a:r>
                        <a:rPr lang="zh-CN" sz="1050" kern="0">
                          <a:effectLst/>
                        </a:rPr>
                        <a:t>行业</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国家</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商品关键词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属性名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属性值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成交指数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dirty="0">
                          <a:effectLst/>
                        </a:rPr>
                        <a:t>pants</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material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cotton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8832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material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polyester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5829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material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spandex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1501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material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linen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326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waist type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mid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9680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waist type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low</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dirty="0">
                          <a:effectLst/>
                        </a:rPr>
                        <a:t>987</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waist type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high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998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fit type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regular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9769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fit type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loose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4655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fit type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skinny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498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style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casual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7800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style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fashion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a:effectLst/>
                        </a:rPr>
                        <a:t>3450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r h="268392">
                <a:tc>
                  <a:txBody>
                    <a:bodyPr/>
                    <a:lstStyle/>
                    <a:p>
                      <a:pPr algn="l">
                        <a:spcAft>
                          <a:spcPts val="0"/>
                        </a:spcAft>
                      </a:pPr>
                      <a:r>
                        <a:rPr lang="zh-CN" sz="1050" kern="0">
                          <a:effectLst/>
                        </a:rPr>
                        <a:t>服饰配件</a:t>
                      </a:r>
                      <a:r>
                        <a:rPr lang="en-US" sz="1050" kern="0">
                          <a:effectLst/>
                        </a:rPr>
                        <a:t>&gt;</a:t>
                      </a:r>
                      <a:r>
                        <a:rPr lang="zh-CN" sz="1050" kern="0">
                          <a:effectLst/>
                        </a:rPr>
                        <a:t>男装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zh-CN" sz="1050" kern="0">
                          <a:effectLst/>
                        </a:rPr>
                        <a:t>俄罗斯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pants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style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l">
                        <a:spcAft>
                          <a:spcPts val="0"/>
                        </a:spcAft>
                      </a:pPr>
                      <a:r>
                        <a:rPr lang="en-US" sz="1050" kern="0">
                          <a:effectLst/>
                        </a:rPr>
                        <a:t>novelty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c>
                  <a:txBody>
                    <a:bodyPr/>
                    <a:lstStyle/>
                    <a:p>
                      <a:pPr algn="r">
                        <a:spcAft>
                          <a:spcPts val="0"/>
                        </a:spcAft>
                      </a:pPr>
                      <a:r>
                        <a:rPr lang="en-US" sz="1050" kern="0" dirty="0">
                          <a:effectLst/>
                        </a:rPr>
                        <a:t>480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a:tc>
              </a:tr>
            </a:tbl>
          </a:graphicData>
        </a:graphic>
      </p:graphicFrame>
      <p:sp>
        <p:nvSpPr>
          <p:cNvPr id="5" name="Rectangle 1"/>
          <p:cNvSpPr>
            <a:spLocks noChangeArrowheads="1"/>
          </p:cNvSpPr>
          <p:nvPr/>
        </p:nvSpPr>
        <p:spPr bwMode="auto">
          <a:xfrm>
            <a:off x="4620069" y="1844944"/>
            <a:ext cx="497544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191919"/>
                </a:solidFill>
                <a:effectLst/>
                <a:latin typeface="Arial" panose="020B0604020202020204" pitchFamily="34" charset="0"/>
                <a:cs typeface="Arial" panose="020B0604020202020204" pitchFamily="34" charset="0"/>
              </a:rPr>
              <a:t>pants </a:t>
            </a:r>
            <a:r>
              <a:rPr kumimoji="0" lang="zh-CN" altLang="en-US" sz="2000" b="0" i="0" u="none" strike="noStrike" cap="none" normalizeH="0" baseline="0" dirty="0" smtClean="0">
                <a:ln>
                  <a:noFill/>
                </a:ln>
                <a:solidFill>
                  <a:srgbClr val="191919"/>
                </a:solidFill>
                <a:effectLst/>
                <a:latin typeface="Arial" panose="020B0604020202020204" pitchFamily="34" charset="0"/>
                <a:cs typeface="Arial" panose="020B0604020202020204" pitchFamily="34" charset="0"/>
              </a:rPr>
              <a:t>热搜属性</a:t>
            </a:r>
            <a:endParaRPr kumimoji="0" lang="zh-CN" altLang="en-US" sz="2000" b="0" i="0" u="none" strike="noStrike" cap="none" normalizeH="0" baseline="0" dirty="0" smtClean="0">
              <a:ln>
                <a:noFill/>
              </a:ln>
              <a:solidFill>
                <a:schemeClr val="tx1"/>
              </a:solidFill>
              <a:effectLst/>
              <a:latin typeface="Arial" panose="020B0604020202020204" pitchFamily="34" charset="0"/>
            </a:endParaRPr>
          </a:p>
        </p:txBody>
      </p:sp>
      <p:sp>
        <p:nvSpPr>
          <p:cNvPr id="6" name="标题 1"/>
          <p:cNvSpPr>
            <a:spLocks noGrp="1"/>
          </p:cNvSpPr>
          <p:nvPr>
            <p:ph type="title"/>
          </p:nvPr>
        </p:nvSpPr>
        <p:spPr/>
        <p:txBody>
          <a:bodyPr/>
          <a:lstStyle/>
          <a:p>
            <a:r>
              <a:rPr lang="zh-CN" altLang="zh-CN" b="1" dirty="0"/>
              <a:t>任务</a:t>
            </a:r>
            <a:r>
              <a:rPr lang="en-US" altLang="zh-CN" b="1" dirty="0"/>
              <a:t>3</a:t>
            </a:r>
            <a:r>
              <a:rPr lang="zh-CN" altLang="zh-CN" b="1" dirty="0"/>
              <a:t>：选择海外仓</a:t>
            </a:r>
            <a:r>
              <a:rPr lang="zh-CN" altLang="zh-CN" b="1" dirty="0" smtClean="0"/>
              <a:t>产品</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3.</a:t>
            </a:r>
            <a:r>
              <a:rPr lang="zh-CN" altLang="en-US" dirty="0" smtClean="0"/>
              <a:t>第三方工具卖家精灵</a:t>
            </a:r>
            <a:endParaRPr lang="zh-CN" altLang="en-US" dirty="0"/>
          </a:p>
        </p:txBody>
      </p:sp>
      <p:pic>
        <p:nvPicPr>
          <p:cNvPr id="4" name="图片 3"/>
          <p:cNvPicPr/>
          <p:nvPr/>
        </p:nvPicPr>
        <p:blipFill>
          <a:blip r:embed="rId1" cstate="print">
            <a:extLst>
              <a:ext uri="{28A0092B-C50C-407E-A947-70E740481C1C}">
                <a14:useLocalDpi xmlns:a14="http://schemas.microsoft.com/office/drawing/2010/main" val="0"/>
              </a:ext>
            </a:extLst>
          </a:blip>
          <a:srcRect/>
          <a:stretch>
            <a:fillRect/>
          </a:stretch>
        </p:blipFill>
        <p:spPr>
          <a:xfrm>
            <a:off x="4508254" y="1907506"/>
            <a:ext cx="6086475" cy="3961588"/>
          </a:xfrm>
          <a:prstGeom prst="rect">
            <a:avLst/>
          </a:prstGeom>
          <a:noFill/>
        </p:spPr>
      </p:pic>
      <p:sp>
        <p:nvSpPr>
          <p:cNvPr id="5" name="标题 1"/>
          <p:cNvSpPr>
            <a:spLocks noGrp="1"/>
          </p:cNvSpPr>
          <p:nvPr>
            <p:ph type="title"/>
          </p:nvPr>
        </p:nvSpPr>
        <p:spPr/>
        <p:txBody>
          <a:bodyPr/>
          <a:lstStyle/>
          <a:p>
            <a:r>
              <a:rPr lang="zh-CN" altLang="zh-CN" b="1" dirty="0"/>
              <a:t>任务</a:t>
            </a:r>
            <a:r>
              <a:rPr lang="en-US" altLang="zh-CN" b="1" dirty="0"/>
              <a:t>3</a:t>
            </a:r>
            <a:r>
              <a:rPr lang="zh-CN" altLang="zh-CN" b="1" dirty="0"/>
              <a:t>：选择海外仓</a:t>
            </a:r>
            <a:r>
              <a:rPr lang="zh-CN" altLang="zh-CN" b="1" dirty="0" smtClean="0"/>
              <a:t>产品</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4</a:t>
            </a:r>
            <a:r>
              <a:rPr lang="zh-CN" altLang="zh-CN" b="1" dirty="0"/>
              <a:t>： 计算海外仓</a:t>
            </a:r>
            <a:r>
              <a:rPr lang="zh-CN" altLang="zh-CN" b="1" dirty="0" smtClean="0"/>
              <a:t>费用</a:t>
            </a:r>
            <a:endParaRPr lang="zh-CN" altLang="en-US" dirty="0"/>
          </a:p>
        </p:txBody>
      </p:sp>
      <p:sp>
        <p:nvSpPr>
          <p:cNvPr id="3" name="内容占位符 2"/>
          <p:cNvSpPr>
            <a:spLocks noGrp="1"/>
          </p:cNvSpPr>
          <p:nvPr>
            <p:ph idx="1"/>
          </p:nvPr>
        </p:nvSpPr>
        <p:spPr/>
        <p:txBody>
          <a:bodyPr/>
          <a:lstStyle/>
          <a:p>
            <a:r>
              <a:rPr lang="zh-CN" altLang="en-US" dirty="0"/>
              <a:t>一、海外仓的费用组成</a:t>
            </a:r>
            <a:endParaRPr lang="zh-CN" altLang="en-US" dirty="0"/>
          </a:p>
          <a:p>
            <a:r>
              <a:rPr lang="zh-CN" altLang="en-US" dirty="0"/>
              <a:t>海外仓费用由头程费用、税金、仓储及管理费和尾程费用组成。</a:t>
            </a:r>
            <a:endParaRPr lang="zh-CN" altLang="en-US" dirty="0"/>
          </a:p>
          <a:p>
            <a:r>
              <a:rPr lang="zh-CN" altLang="zh-CN" dirty="0"/>
              <a:t>（一）核算头程费用</a:t>
            </a:r>
            <a:endParaRPr lang="zh-CN" altLang="zh-CN" dirty="0"/>
          </a:p>
          <a:p>
            <a:r>
              <a:rPr lang="en-US" altLang="zh-CN" dirty="0"/>
              <a:t>1.</a:t>
            </a:r>
            <a:r>
              <a:rPr lang="zh-CN" altLang="zh-CN" dirty="0"/>
              <a:t>空运费用</a:t>
            </a:r>
            <a:endParaRPr lang="zh-CN" altLang="zh-CN" dirty="0"/>
          </a:p>
          <a:p>
            <a:r>
              <a:rPr lang="zh-CN" altLang="zh-CN" dirty="0"/>
              <a:t>空运费用</a:t>
            </a:r>
            <a:r>
              <a:rPr lang="en-US" altLang="zh-CN" dirty="0"/>
              <a:t>=</a:t>
            </a:r>
            <a:r>
              <a:rPr lang="zh-CN" altLang="zh-CN" dirty="0"/>
              <a:t>运费十清关费</a:t>
            </a:r>
            <a:r>
              <a:rPr lang="en-US" altLang="zh-CN" dirty="0"/>
              <a:t>+</a:t>
            </a:r>
            <a:r>
              <a:rPr lang="zh-CN" altLang="zh-CN" dirty="0"/>
              <a:t>其他费用</a:t>
            </a:r>
            <a:r>
              <a:rPr lang="en-US" altLang="zh-CN" dirty="0"/>
              <a:t>(</a:t>
            </a:r>
            <a:r>
              <a:rPr lang="zh-CN" altLang="zh-CN" dirty="0"/>
              <a:t>拖车费、文档费、送货费等</a:t>
            </a:r>
            <a:endParaRPr lang="zh-CN" altLang="zh-CN" dirty="0"/>
          </a:p>
          <a:p>
            <a:r>
              <a:rPr lang="zh-CN" altLang="zh-CN" dirty="0"/>
              <a:t>运费：按重量计算</a:t>
            </a:r>
            <a:r>
              <a:rPr lang="en-US" altLang="zh-CN" dirty="0"/>
              <a:t>,</a:t>
            </a:r>
            <a:r>
              <a:rPr lang="zh-CN" altLang="zh-CN" dirty="0"/>
              <a:t>有最低起运重量</a:t>
            </a:r>
            <a:r>
              <a:rPr lang="en-US" altLang="zh-CN" dirty="0"/>
              <a:t>(</a:t>
            </a:r>
            <a:r>
              <a:rPr lang="zh-CN" altLang="zh-CN" dirty="0"/>
              <a:t>一般为</a:t>
            </a:r>
            <a:r>
              <a:rPr lang="en-US" altLang="zh-CN" dirty="0"/>
              <a:t>5</a:t>
            </a:r>
            <a:r>
              <a:rPr lang="zh-CN" altLang="zh-CN" dirty="0"/>
              <a:t>千克以上</a:t>
            </a:r>
            <a:r>
              <a:rPr lang="en-US" altLang="zh-CN" dirty="0"/>
              <a:t>)</a:t>
            </a:r>
            <a:r>
              <a:rPr lang="zh-CN" altLang="zh-CN" dirty="0"/>
              <a:t>限制</a:t>
            </a:r>
            <a:endParaRPr lang="zh-CN" altLang="zh-CN" dirty="0"/>
          </a:p>
          <a:p>
            <a:r>
              <a:rPr lang="zh-CN" altLang="zh-CN" dirty="0"/>
              <a:t>清关费：按单票数量及金额计算</a:t>
            </a:r>
            <a:endParaRPr lang="zh-CN" altLang="zh-CN" dirty="0"/>
          </a:p>
          <a:p>
            <a:r>
              <a:rPr lang="zh-CN" altLang="zh-CN" dirty="0"/>
              <a:t>空运途径有客机行李托运、普货空运和商业快递空运会对重量轻、体积大的货物做计抛处理。重量计算方式为长</a:t>
            </a:r>
            <a:r>
              <a:rPr lang="en-US" altLang="zh-CN" dirty="0"/>
              <a:t>(cm)×</a:t>
            </a:r>
            <a:r>
              <a:rPr lang="zh-CN" altLang="zh-CN" dirty="0"/>
              <a:t>宽</a:t>
            </a:r>
            <a:r>
              <a:rPr lang="en-US" altLang="zh-CN" dirty="0"/>
              <a:t>(cm)x</a:t>
            </a:r>
            <a:r>
              <a:rPr lang="zh-CN" altLang="zh-CN" dirty="0"/>
              <a:t>高</a:t>
            </a:r>
            <a:r>
              <a:rPr lang="en-US" altLang="zh-CN" dirty="0"/>
              <a:t>(cm)/6000</a:t>
            </a:r>
            <a:endParaRPr lang="zh-CN" altLang="zh-CN"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5648846" y="2065993"/>
          <a:ext cx="5359122" cy="3517125"/>
        </p:xfrm>
        <a:graphic>
          <a:graphicData uri="http://schemas.openxmlformats.org/drawingml/2006/table">
            <a:tbl>
              <a:tblPr firstRow="1" firstCol="1" bandRow="1">
                <a:tableStyleId>{5C22544A-7EE6-4342-B048-85BDC9FD1C3A}</a:tableStyleId>
              </a:tblPr>
              <a:tblGrid>
                <a:gridCol w="1623082"/>
                <a:gridCol w="1623082"/>
                <a:gridCol w="1623082"/>
                <a:gridCol w="489876"/>
              </a:tblGrid>
              <a:tr h="241240">
                <a:tc>
                  <a:txBody>
                    <a:bodyPr/>
                    <a:lstStyle/>
                    <a:p>
                      <a:pPr algn="just">
                        <a:spcAft>
                          <a:spcPts val="0"/>
                        </a:spcAft>
                      </a:pPr>
                      <a:r>
                        <a:rPr lang="zh-CN" sz="1050" kern="0">
                          <a:effectLst/>
                        </a:rPr>
                        <a:t>运输方式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zh-CN" sz="1050" kern="0">
                          <a:effectLst/>
                        </a:rPr>
                        <a:t>价格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c hMerge="1">
                  <a:tcPr/>
                </a:tc>
              </a:tr>
              <a:tr h="241240">
                <a:tc rowSpan="5">
                  <a:txBody>
                    <a:bodyPr/>
                    <a:lstStyle/>
                    <a:p>
                      <a:pPr algn="just">
                        <a:spcAft>
                          <a:spcPts val="0"/>
                        </a:spcAft>
                      </a:pPr>
                      <a:r>
                        <a:rPr lang="zh-CN" sz="1050" kern="0">
                          <a:effectLst/>
                        </a:rPr>
                        <a:t>客机行李托运</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运费</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2">
                  <a:txBody>
                    <a:bodyPr/>
                    <a:lstStyle/>
                    <a:p>
                      <a:pPr algn="r">
                        <a:spcAft>
                          <a:spcPts val="0"/>
                        </a:spcAft>
                      </a:pPr>
                      <a:r>
                        <a:rPr lang="en-US" sz="1050" kern="0">
                          <a:effectLst/>
                        </a:rPr>
                        <a:t>37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r>
              <a:tr h="241240">
                <a:tc vMerge="1">
                  <a:tcPr/>
                </a:tc>
                <a:tc rowSpan="2">
                  <a:txBody>
                    <a:bodyPr/>
                    <a:lstStyle/>
                    <a:p>
                      <a:pPr algn="just">
                        <a:spcAft>
                          <a:spcPts val="0"/>
                        </a:spcAft>
                      </a:pPr>
                      <a:r>
                        <a:rPr lang="en-US" sz="1050" kern="0">
                          <a:effectLst/>
                        </a:rPr>
                        <a:t>4PX</a:t>
                      </a:r>
                      <a:r>
                        <a:rPr lang="zh-CN" sz="1050" kern="0">
                          <a:effectLst/>
                        </a:rPr>
                        <a:t>代清关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清关费</a:t>
                      </a:r>
                      <a:r>
                        <a:rPr lang="en-US" sz="1050" kern="0">
                          <a:effectLst/>
                        </a:rPr>
                        <a:t>/</a:t>
                      </a:r>
                      <a:r>
                        <a:rPr lang="zh-CN" sz="1050" kern="0">
                          <a:effectLst/>
                        </a:rPr>
                        <a:t>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300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53244">
                <a:tc vMerge="1">
                  <a:tcPr/>
                </a:tc>
                <a:tc vMerge="1">
                  <a:tcPr/>
                </a:tc>
                <a:tc>
                  <a:txBody>
                    <a:bodyPr/>
                    <a:lstStyle/>
                    <a:p>
                      <a:pPr algn="just">
                        <a:spcAft>
                          <a:spcPts val="0"/>
                        </a:spcAft>
                      </a:pPr>
                      <a:r>
                        <a:rPr lang="zh-CN" sz="1050" kern="0">
                          <a:effectLst/>
                        </a:rPr>
                        <a:t>提货费</a:t>
                      </a:r>
                      <a:r>
                        <a:rPr lang="en-US" sz="1050" kern="0">
                          <a:effectLst/>
                        </a:rPr>
                        <a:t>/kg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2480">
                <a:tc vMerge="1">
                  <a:tcPr/>
                </a:tc>
                <a:tc rowSpan="2">
                  <a:txBody>
                    <a:bodyPr/>
                    <a:lstStyle/>
                    <a:p>
                      <a:pPr algn="just">
                        <a:spcAft>
                          <a:spcPts val="0"/>
                        </a:spcAft>
                      </a:pPr>
                      <a:r>
                        <a:rPr lang="zh-CN" sz="1050" kern="0">
                          <a:effectLst/>
                        </a:rPr>
                        <a:t>客户自有</a:t>
                      </a:r>
                      <a:r>
                        <a:rPr lang="en-US" sz="1050" kern="0">
                          <a:effectLst/>
                        </a:rPr>
                        <a:t>VAT</a:t>
                      </a:r>
                      <a:r>
                        <a:rPr lang="zh-CN" sz="1050" kern="0">
                          <a:effectLst/>
                        </a:rPr>
                        <a:t>税号清关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清关费</a:t>
                      </a:r>
                      <a:r>
                        <a:rPr lang="en-US" sz="1050" kern="0">
                          <a:effectLst/>
                        </a:rPr>
                        <a:t>/</a:t>
                      </a:r>
                      <a:r>
                        <a:rPr lang="zh-CN" sz="1050" kern="0">
                          <a:effectLst/>
                        </a:rPr>
                        <a:t>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1200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240">
                <a:tc vMerge="1">
                  <a:tcPr/>
                </a:tc>
                <a:tc vMerge="1">
                  <a:tcPr/>
                </a:tc>
                <a:tc>
                  <a:txBody>
                    <a:bodyPr/>
                    <a:lstStyle/>
                    <a:p>
                      <a:pPr algn="just">
                        <a:spcAft>
                          <a:spcPts val="0"/>
                        </a:spcAft>
                      </a:pPr>
                      <a:r>
                        <a:rPr lang="zh-CN" sz="1050" kern="0">
                          <a:effectLst/>
                        </a:rPr>
                        <a:t>提货费</a:t>
                      </a:r>
                      <a:r>
                        <a:rPr lang="en-US" sz="1050" kern="0">
                          <a:effectLst/>
                        </a:rPr>
                        <a:t>/kg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240">
                <a:tc rowSpan="6">
                  <a:txBody>
                    <a:bodyPr/>
                    <a:lstStyle/>
                    <a:p>
                      <a:pPr algn="just">
                        <a:spcAft>
                          <a:spcPts val="0"/>
                        </a:spcAft>
                      </a:pPr>
                      <a:r>
                        <a:rPr lang="zh-CN" sz="1050" kern="0">
                          <a:effectLst/>
                        </a:rPr>
                        <a:t>普货客运</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100kg </a:t>
                      </a:r>
                      <a:r>
                        <a:rPr lang="zh-CN" sz="1050" kern="0">
                          <a:effectLst/>
                        </a:rPr>
                        <a:t>以内的运费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2">
                  <a:txBody>
                    <a:bodyPr/>
                    <a:lstStyle/>
                    <a:p>
                      <a:pPr algn="r">
                        <a:spcAft>
                          <a:spcPts val="0"/>
                        </a:spcAft>
                      </a:pPr>
                      <a:r>
                        <a:rPr lang="en-US" sz="1050" kern="0">
                          <a:effectLst/>
                        </a:rPr>
                        <a:t>31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r>
              <a:tr h="241240">
                <a:tc vMerge="1">
                  <a:tcPr/>
                </a:tc>
                <a:tc>
                  <a:txBody>
                    <a:bodyPr/>
                    <a:lstStyle/>
                    <a:p>
                      <a:pPr algn="just">
                        <a:spcAft>
                          <a:spcPts val="0"/>
                        </a:spcAft>
                      </a:pPr>
                      <a:r>
                        <a:rPr lang="en-US" sz="1050" kern="0">
                          <a:effectLst/>
                        </a:rPr>
                        <a:t>100kg </a:t>
                      </a:r>
                      <a:r>
                        <a:rPr lang="zh-CN" sz="1050" kern="0">
                          <a:effectLst/>
                        </a:rPr>
                        <a:t>及以上的运费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2">
                  <a:txBody>
                    <a:bodyPr/>
                    <a:lstStyle/>
                    <a:p>
                      <a:pPr algn="r">
                        <a:spcAft>
                          <a:spcPts val="0"/>
                        </a:spcAft>
                      </a:pPr>
                      <a:r>
                        <a:rPr lang="en-US" sz="1050" kern="0">
                          <a:effectLst/>
                        </a:rPr>
                        <a:t>28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r>
              <a:tr h="269001">
                <a:tc vMerge="1">
                  <a:tcPr/>
                </a:tc>
                <a:tc rowSpan="2">
                  <a:txBody>
                    <a:bodyPr/>
                    <a:lstStyle/>
                    <a:p>
                      <a:pPr algn="just">
                        <a:spcAft>
                          <a:spcPts val="0"/>
                        </a:spcAft>
                      </a:pPr>
                      <a:r>
                        <a:rPr lang="en-US" sz="1050" kern="0">
                          <a:effectLst/>
                        </a:rPr>
                        <a:t>4PX</a:t>
                      </a:r>
                      <a:r>
                        <a:rPr lang="zh-CN" sz="1050" kern="0">
                          <a:effectLst/>
                        </a:rPr>
                        <a:t>代清关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清关费</a:t>
                      </a:r>
                      <a:r>
                        <a:rPr lang="en-US" sz="1050" kern="0">
                          <a:effectLst/>
                        </a:rPr>
                        <a:t>/</a:t>
                      </a:r>
                      <a:r>
                        <a:rPr lang="zh-CN" sz="1050" kern="0">
                          <a:effectLst/>
                        </a:rPr>
                        <a:t>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300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240">
                <a:tc vMerge="1">
                  <a:tcPr/>
                </a:tc>
                <a:tc vMerge="1">
                  <a:tcPr/>
                </a:tc>
                <a:tc>
                  <a:txBody>
                    <a:bodyPr/>
                    <a:lstStyle/>
                    <a:p>
                      <a:pPr algn="just">
                        <a:spcAft>
                          <a:spcPts val="0"/>
                        </a:spcAft>
                      </a:pPr>
                      <a:r>
                        <a:rPr lang="zh-CN" sz="1050" kern="0">
                          <a:effectLst/>
                        </a:rPr>
                        <a:t>提货费</a:t>
                      </a:r>
                      <a:r>
                        <a:rPr lang="en-US" sz="1050" kern="0">
                          <a:effectLst/>
                        </a:rPr>
                        <a:t>/kg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82480">
                <a:tc vMerge="1">
                  <a:tcPr/>
                </a:tc>
                <a:tc rowSpan="2">
                  <a:txBody>
                    <a:bodyPr/>
                    <a:lstStyle/>
                    <a:p>
                      <a:pPr algn="just">
                        <a:spcAft>
                          <a:spcPts val="0"/>
                        </a:spcAft>
                      </a:pPr>
                      <a:r>
                        <a:rPr lang="zh-CN" sz="1050" kern="0">
                          <a:effectLst/>
                        </a:rPr>
                        <a:t>客户自由</a:t>
                      </a:r>
                      <a:r>
                        <a:rPr lang="en-US" sz="1050" kern="0">
                          <a:effectLst/>
                        </a:rPr>
                        <a:t>VAT</a:t>
                      </a:r>
                      <a:r>
                        <a:rPr lang="zh-CN" sz="1050" kern="0">
                          <a:effectLst/>
                        </a:rPr>
                        <a:t>税号清关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清关费</a:t>
                      </a:r>
                      <a:r>
                        <a:rPr lang="en-US" sz="1050" kern="0">
                          <a:effectLst/>
                        </a:rPr>
                        <a:t>/</a:t>
                      </a:r>
                      <a:r>
                        <a:rPr lang="zh-CN" sz="1050" kern="0">
                          <a:effectLst/>
                        </a:rPr>
                        <a:t>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a:effectLst/>
                        </a:rPr>
                        <a:t>1200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240">
                <a:tc vMerge="1">
                  <a:tcPr/>
                </a:tc>
                <a:tc vMerge="1">
                  <a:tcPr/>
                </a:tc>
                <a:tc>
                  <a:txBody>
                    <a:bodyPr/>
                    <a:lstStyle/>
                    <a:p>
                      <a:pPr algn="just">
                        <a:spcAft>
                          <a:spcPts val="0"/>
                        </a:spcAft>
                      </a:pPr>
                      <a:r>
                        <a:rPr lang="zh-CN" sz="1050" kern="0">
                          <a:effectLst/>
                        </a:rPr>
                        <a:t>提货费</a:t>
                      </a:r>
                      <a:r>
                        <a:rPr lang="en-US" sz="1050" kern="0">
                          <a:effectLst/>
                        </a:rPr>
                        <a:t>/kg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r">
                        <a:spcAft>
                          <a:spcPts val="0"/>
                        </a:spcAft>
                      </a:pPr>
                      <a:r>
                        <a:rPr lang="en-US" sz="1050" kern="0" dirty="0">
                          <a:effectLst/>
                        </a:rPr>
                        <a:t>2</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665285" y="2065993"/>
            <a:ext cx="4891453" cy="2308324"/>
          </a:xfrm>
          <a:prstGeom prst="rect">
            <a:avLst/>
          </a:prstGeom>
        </p:spPr>
        <p:txBody>
          <a:bodyPr wrap="square">
            <a:spAutoFit/>
          </a:bodyPr>
          <a:lstStyle/>
          <a:p>
            <a:pPr indent="266700" algn="just">
              <a:spcAft>
                <a:spcPts val="0"/>
              </a:spcAft>
            </a:pPr>
            <a:r>
              <a:rPr lang="zh-CN" altLang="zh-CN" kern="100" dirty="0">
                <a:solidFill>
                  <a:srgbClr val="000000"/>
                </a:solidFill>
                <a:latin typeface="Calibri" panose="020F0502020204030204" pitchFamily="34" charset="0"/>
                <a:cs typeface="Times New Roman" panose="02020603050405020304" pitchFamily="18" charset="0"/>
              </a:rPr>
              <a:t>例如</a:t>
            </a:r>
            <a:r>
              <a:rPr lang="en-US" altLang="zh-CN" kern="100" dirty="0">
                <a:solidFill>
                  <a:srgbClr val="000000"/>
                </a:solidFill>
                <a:latin typeface="Calibri" panose="020F0502020204030204" pitchFamily="34" charset="0"/>
                <a:cs typeface="Times New Roman" panose="02020603050405020304" pitchFamily="18" charset="0"/>
              </a:rPr>
              <a:t>,</a:t>
            </a:r>
            <a:r>
              <a:rPr lang="zh-CN" altLang="zh-CN" kern="100" dirty="0">
                <a:solidFill>
                  <a:srgbClr val="000000"/>
                </a:solidFill>
                <a:latin typeface="Calibri" panose="020F0502020204030204" pitchFamily="34" charset="0"/>
                <a:cs typeface="Times New Roman" panose="02020603050405020304" pitchFamily="18" charset="0"/>
              </a:rPr>
              <a:t>空运发</a:t>
            </a:r>
            <a:r>
              <a:rPr lang="en-US" altLang="zh-CN" kern="100" dirty="0">
                <a:solidFill>
                  <a:srgbClr val="000000"/>
                </a:solidFill>
                <a:latin typeface="Calibri" panose="020F0502020204030204" pitchFamily="34" charset="0"/>
                <a:cs typeface="Times New Roman" panose="02020603050405020304" pitchFamily="18" charset="0"/>
              </a:rPr>
              <a:t>10kg</a:t>
            </a:r>
            <a:r>
              <a:rPr lang="zh-CN" altLang="zh-CN" kern="100" dirty="0">
                <a:solidFill>
                  <a:srgbClr val="000000"/>
                </a:solidFill>
                <a:latin typeface="Calibri" panose="020F0502020204030204" pitchFamily="34" charset="0"/>
                <a:cs typeface="Times New Roman" panose="02020603050405020304" pitchFamily="18" charset="0"/>
              </a:rPr>
              <a:t>货物到英国仓的头程费用的算法</a:t>
            </a:r>
            <a:r>
              <a:rPr lang="en-US" altLang="zh-CN" kern="100" dirty="0">
                <a:solidFill>
                  <a:srgbClr val="000000"/>
                </a:solidFill>
                <a:latin typeface="Calibri" panose="020F0502020204030204" pitchFamily="34" charset="0"/>
                <a:cs typeface="Times New Roman" panose="02020603050405020304" pitchFamily="18" charset="0"/>
              </a:rPr>
              <a:t>(4PX</a:t>
            </a:r>
            <a:r>
              <a:rPr lang="zh-CN" altLang="zh-CN" kern="100" dirty="0">
                <a:solidFill>
                  <a:srgbClr val="000000"/>
                </a:solidFill>
                <a:latin typeface="Calibri" panose="020F0502020204030204" pitchFamily="34" charset="0"/>
                <a:cs typeface="Times New Roman" panose="02020603050405020304" pitchFamily="18" charset="0"/>
              </a:rPr>
              <a:t>代清关</a:t>
            </a:r>
            <a:r>
              <a:rPr lang="en-US" altLang="zh-CN" kern="100" dirty="0">
                <a:solidFill>
                  <a:srgbClr val="000000"/>
                </a:solidFill>
                <a:latin typeface="Calibri" panose="020F0502020204030204" pitchFamily="34" charset="0"/>
                <a:cs typeface="Times New Roman" panose="02020603050405020304" pitchFamily="18" charset="0"/>
              </a:rPr>
              <a:t>)</a:t>
            </a:r>
            <a:r>
              <a:rPr lang="zh-CN" altLang="zh-CN" kern="100" dirty="0">
                <a:solidFill>
                  <a:srgbClr val="000000"/>
                </a:solidFill>
                <a:latin typeface="Calibri" panose="020F0502020204030204" pitchFamily="34" charset="0"/>
                <a:cs typeface="Times New Roman" panose="02020603050405020304" pitchFamily="18" charset="0"/>
              </a:rPr>
              <a:t>：</a:t>
            </a:r>
            <a:endParaRPr lang="zh-CN" altLang="zh-CN" kern="100" dirty="0">
              <a:latin typeface="Calibri" panose="020F0502020204030204" pitchFamily="34" charset="0"/>
              <a:cs typeface="Times New Roman" panose="02020603050405020304" pitchFamily="18" charset="0"/>
            </a:endParaRPr>
          </a:p>
          <a:p>
            <a:pPr indent="266700" algn="just">
              <a:spcAft>
                <a:spcPts val="0"/>
              </a:spcAft>
            </a:pPr>
            <a:r>
              <a:rPr lang="zh-CN" altLang="zh-CN" kern="100" dirty="0">
                <a:solidFill>
                  <a:srgbClr val="000000"/>
                </a:solidFill>
                <a:latin typeface="Calibri" panose="020F0502020204030204" pitchFamily="34" charset="0"/>
                <a:cs typeface="Times New Roman" panose="02020603050405020304" pitchFamily="18" charset="0"/>
              </a:rPr>
              <a:t>通过客机行李托运</a:t>
            </a:r>
            <a:r>
              <a:rPr lang="en-US" altLang="zh-CN" kern="100" dirty="0">
                <a:solidFill>
                  <a:srgbClr val="000000"/>
                </a:solidFill>
                <a:latin typeface="Calibri" panose="020F0502020204030204" pitchFamily="34" charset="0"/>
                <a:cs typeface="Times New Roman" panose="02020603050405020304" pitchFamily="18" charset="0"/>
              </a:rPr>
              <a:t>(OBC)</a:t>
            </a:r>
            <a:r>
              <a:rPr lang="zh-CN" altLang="zh-CN" kern="100" dirty="0">
                <a:solidFill>
                  <a:srgbClr val="000000"/>
                </a:solidFill>
                <a:latin typeface="Calibri" panose="020F0502020204030204" pitchFamily="34" charset="0"/>
                <a:cs typeface="Times New Roman" panose="02020603050405020304" pitchFamily="18" charset="0"/>
              </a:rPr>
              <a:t>方式：</a:t>
            </a:r>
            <a:endParaRPr lang="zh-CN" altLang="zh-CN" kern="100" dirty="0">
              <a:latin typeface="Calibri" panose="020F0502020204030204" pitchFamily="34" charset="0"/>
              <a:cs typeface="Times New Roman" panose="02020603050405020304" pitchFamily="18" charset="0"/>
            </a:endParaRPr>
          </a:p>
          <a:p>
            <a:pPr indent="266700" algn="just">
              <a:spcAft>
                <a:spcPts val="0"/>
              </a:spcAft>
            </a:pPr>
            <a:r>
              <a:rPr lang="zh-CN" altLang="zh-CN" kern="100" dirty="0">
                <a:solidFill>
                  <a:srgbClr val="000000"/>
                </a:solidFill>
                <a:latin typeface="Calibri" panose="020F0502020204030204" pitchFamily="34" charset="0"/>
                <a:cs typeface="Times New Roman" panose="02020603050405020304" pitchFamily="18" charset="0"/>
              </a:rPr>
              <a:t>头程费用</a:t>
            </a:r>
            <a:r>
              <a:rPr lang="en-US" altLang="zh-CN" kern="100" dirty="0">
                <a:solidFill>
                  <a:srgbClr val="000000"/>
                </a:solidFill>
                <a:latin typeface="Calibri" panose="020F0502020204030204" pitchFamily="34" charset="0"/>
                <a:cs typeface="Times New Roman" panose="02020603050405020304" pitchFamily="18" charset="0"/>
              </a:rPr>
              <a:t>=37×10(</a:t>
            </a:r>
            <a:r>
              <a:rPr lang="zh-CN" altLang="zh-CN" kern="100" dirty="0">
                <a:solidFill>
                  <a:srgbClr val="000000"/>
                </a:solidFill>
                <a:latin typeface="Calibri" panose="020F0502020204030204" pitchFamily="34" charset="0"/>
                <a:cs typeface="Times New Roman" panose="02020603050405020304" pitchFamily="18" charset="0"/>
              </a:rPr>
              <a:t>运费</a:t>
            </a:r>
            <a:r>
              <a:rPr lang="en-US" altLang="zh-CN" kern="100" dirty="0">
                <a:solidFill>
                  <a:srgbClr val="000000"/>
                </a:solidFill>
                <a:latin typeface="Calibri" panose="020F0502020204030204" pitchFamily="34" charset="0"/>
                <a:cs typeface="Times New Roman" panose="02020603050405020304" pitchFamily="18" charset="0"/>
              </a:rPr>
              <a:t>)+300(</a:t>
            </a:r>
            <a:r>
              <a:rPr lang="zh-CN" altLang="zh-CN" kern="100" dirty="0">
                <a:solidFill>
                  <a:srgbClr val="000000"/>
                </a:solidFill>
                <a:latin typeface="Calibri" panose="020F0502020204030204" pitchFamily="34" charset="0"/>
                <a:cs typeface="Times New Roman" panose="02020603050405020304" pitchFamily="18" charset="0"/>
              </a:rPr>
              <a:t>清关费</a:t>
            </a:r>
            <a:r>
              <a:rPr lang="en-US" altLang="zh-CN" kern="100" dirty="0">
                <a:solidFill>
                  <a:srgbClr val="000000"/>
                </a:solidFill>
                <a:latin typeface="Calibri" panose="020F0502020204030204" pitchFamily="34" charset="0"/>
                <a:cs typeface="Times New Roman" panose="02020603050405020304" pitchFamily="18" charset="0"/>
              </a:rPr>
              <a:t>)+2×10(</a:t>
            </a:r>
            <a:r>
              <a:rPr lang="zh-CN" altLang="zh-CN" kern="100" dirty="0">
                <a:solidFill>
                  <a:srgbClr val="000000"/>
                </a:solidFill>
                <a:latin typeface="Calibri" panose="020F0502020204030204" pitchFamily="34" charset="0"/>
                <a:cs typeface="Times New Roman" panose="02020603050405020304" pitchFamily="18" charset="0"/>
              </a:rPr>
              <a:t>提货费</a:t>
            </a:r>
            <a:r>
              <a:rPr lang="en-US" altLang="zh-CN" kern="100" dirty="0">
                <a:solidFill>
                  <a:srgbClr val="000000"/>
                </a:solidFill>
                <a:latin typeface="Calibri" panose="020F0502020204030204" pitchFamily="34" charset="0"/>
                <a:cs typeface="Times New Roman" panose="02020603050405020304" pitchFamily="18" charset="0"/>
              </a:rPr>
              <a:t>)=690</a:t>
            </a:r>
            <a:r>
              <a:rPr lang="zh-CN" altLang="zh-CN" kern="100" dirty="0">
                <a:solidFill>
                  <a:srgbClr val="000000"/>
                </a:solidFill>
                <a:latin typeface="Calibri" panose="020F0502020204030204" pitchFamily="34" charset="0"/>
                <a:cs typeface="Times New Roman" panose="02020603050405020304" pitchFamily="18" charset="0"/>
              </a:rPr>
              <a:t>元</a:t>
            </a:r>
            <a:r>
              <a:rPr lang="en-US" altLang="zh-CN" kern="100" dirty="0">
                <a:solidFill>
                  <a:srgbClr val="000000"/>
                </a:solidFill>
                <a:latin typeface="Calibri" panose="020F0502020204030204" pitchFamily="34" charset="0"/>
                <a:cs typeface="Times New Roman" panose="02020603050405020304" pitchFamily="18" charset="0"/>
              </a:rPr>
              <a:t>(</a:t>
            </a:r>
            <a:r>
              <a:rPr lang="zh-CN" altLang="zh-CN" kern="100" dirty="0">
                <a:solidFill>
                  <a:srgbClr val="000000"/>
                </a:solidFill>
                <a:latin typeface="Calibri" panose="020F0502020204030204" pitchFamily="34" charset="0"/>
                <a:cs typeface="Times New Roman" panose="02020603050405020304" pitchFamily="18" charset="0"/>
              </a:rPr>
              <a:t>其他费用除外</a:t>
            </a:r>
            <a:r>
              <a:rPr lang="en-US" altLang="zh-CN" kern="100" dirty="0">
                <a:solidFill>
                  <a:srgbClr val="000000"/>
                </a:solidFill>
                <a:latin typeface="Calibri" panose="020F0502020204030204" pitchFamily="34" charset="0"/>
                <a:cs typeface="Times New Roman" panose="02020603050405020304" pitchFamily="18" charset="0"/>
              </a:rPr>
              <a:t>)</a:t>
            </a:r>
            <a:endParaRPr lang="zh-CN" altLang="zh-CN" kern="100" dirty="0">
              <a:latin typeface="Calibri" panose="020F0502020204030204" pitchFamily="34" charset="0"/>
              <a:cs typeface="Times New Roman" panose="02020603050405020304" pitchFamily="18" charset="0"/>
            </a:endParaRPr>
          </a:p>
          <a:p>
            <a:pPr indent="266700" algn="just">
              <a:spcAft>
                <a:spcPts val="0"/>
              </a:spcAft>
            </a:pPr>
            <a:r>
              <a:rPr lang="zh-CN" altLang="zh-CN" kern="100" dirty="0">
                <a:solidFill>
                  <a:srgbClr val="000000"/>
                </a:solidFill>
                <a:latin typeface="Calibri" panose="020F0502020204030204" pitchFamily="34" charset="0"/>
                <a:cs typeface="Times New Roman" panose="02020603050405020304" pitchFamily="18" charset="0"/>
              </a:rPr>
              <a:t>通过普货客运</a:t>
            </a:r>
            <a:r>
              <a:rPr lang="en-US" altLang="zh-CN" kern="100" dirty="0">
                <a:solidFill>
                  <a:srgbClr val="000000"/>
                </a:solidFill>
                <a:latin typeface="Calibri" panose="020F0502020204030204" pitchFamily="34" charset="0"/>
                <a:cs typeface="Times New Roman" panose="02020603050405020304" pitchFamily="18" charset="0"/>
              </a:rPr>
              <a:t>( Air Freight)</a:t>
            </a:r>
            <a:r>
              <a:rPr lang="zh-CN" altLang="zh-CN" kern="100" dirty="0">
                <a:solidFill>
                  <a:srgbClr val="000000"/>
                </a:solidFill>
                <a:latin typeface="Calibri" panose="020F0502020204030204" pitchFamily="34" charset="0"/>
                <a:cs typeface="Times New Roman" panose="02020603050405020304" pitchFamily="18" charset="0"/>
              </a:rPr>
              <a:t>方式，头程费用</a:t>
            </a:r>
            <a:r>
              <a:rPr lang="en-US" altLang="zh-CN" kern="100" dirty="0">
                <a:solidFill>
                  <a:srgbClr val="000000"/>
                </a:solidFill>
                <a:latin typeface="Calibri" panose="020F0502020204030204" pitchFamily="34" charset="0"/>
                <a:cs typeface="Times New Roman" panose="02020603050405020304" pitchFamily="18" charset="0"/>
              </a:rPr>
              <a:t>=31×10(</a:t>
            </a:r>
            <a:r>
              <a:rPr lang="zh-CN" altLang="zh-CN" kern="100" dirty="0">
                <a:solidFill>
                  <a:srgbClr val="000000"/>
                </a:solidFill>
                <a:latin typeface="Calibri" panose="020F0502020204030204" pitchFamily="34" charset="0"/>
                <a:cs typeface="Times New Roman" panose="02020603050405020304" pitchFamily="18" charset="0"/>
              </a:rPr>
              <a:t>运费</a:t>
            </a:r>
            <a:r>
              <a:rPr lang="en-US" altLang="zh-CN" kern="100" dirty="0">
                <a:solidFill>
                  <a:srgbClr val="000000"/>
                </a:solidFill>
                <a:latin typeface="Calibri" panose="020F0502020204030204" pitchFamily="34" charset="0"/>
                <a:cs typeface="Times New Roman" panose="02020603050405020304" pitchFamily="18" charset="0"/>
              </a:rPr>
              <a:t>)+300(</a:t>
            </a:r>
            <a:r>
              <a:rPr lang="zh-CN" altLang="zh-CN" kern="100" dirty="0">
                <a:solidFill>
                  <a:srgbClr val="000000"/>
                </a:solidFill>
                <a:latin typeface="Calibri" panose="020F0502020204030204" pitchFamily="34" charset="0"/>
                <a:cs typeface="Times New Roman" panose="02020603050405020304" pitchFamily="18" charset="0"/>
              </a:rPr>
              <a:t>清关费</a:t>
            </a:r>
            <a:r>
              <a:rPr lang="en-US" altLang="zh-CN" kern="100" dirty="0">
                <a:solidFill>
                  <a:srgbClr val="000000"/>
                </a:solidFill>
                <a:latin typeface="Calibri" panose="020F0502020204030204" pitchFamily="34" charset="0"/>
                <a:cs typeface="Times New Roman" panose="02020603050405020304" pitchFamily="18" charset="0"/>
              </a:rPr>
              <a:t>)+2×10(</a:t>
            </a:r>
            <a:r>
              <a:rPr lang="zh-CN" altLang="zh-CN" kern="100" dirty="0">
                <a:solidFill>
                  <a:srgbClr val="000000"/>
                </a:solidFill>
                <a:latin typeface="Calibri" panose="020F0502020204030204" pitchFamily="34" charset="0"/>
                <a:cs typeface="Times New Roman" panose="02020603050405020304" pitchFamily="18" charset="0"/>
              </a:rPr>
              <a:t>提货费</a:t>
            </a:r>
            <a:r>
              <a:rPr lang="en-US" altLang="zh-CN" kern="100" dirty="0">
                <a:solidFill>
                  <a:srgbClr val="000000"/>
                </a:solidFill>
                <a:latin typeface="Calibri" panose="020F0502020204030204" pitchFamily="34" charset="0"/>
                <a:cs typeface="Times New Roman" panose="02020603050405020304" pitchFamily="18" charset="0"/>
              </a:rPr>
              <a:t>)=630</a:t>
            </a:r>
            <a:r>
              <a:rPr lang="zh-CN" altLang="zh-CN" kern="100" dirty="0">
                <a:solidFill>
                  <a:srgbClr val="000000"/>
                </a:solidFill>
                <a:latin typeface="Calibri" panose="020F0502020204030204" pitchFamily="34" charset="0"/>
                <a:cs typeface="Times New Roman" panose="02020603050405020304" pitchFamily="18" charset="0"/>
              </a:rPr>
              <a:t>元</a:t>
            </a:r>
            <a:r>
              <a:rPr lang="en-US" altLang="zh-CN" kern="100" dirty="0">
                <a:solidFill>
                  <a:srgbClr val="000000"/>
                </a:solidFill>
                <a:latin typeface="Calibri" panose="020F0502020204030204" pitchFamily="34" charset="0"/>
                <a:cs typeface="Times New Roman" panose="02020603050405020304" pitchFamily="18" charset="0"/>
              </a:rPr>
              <a:t>(</a:t>
            </a:r>
            <a:r>
              <a:rPr lang="zh-CN" altLang="zh-CN" kern="100" dirty="0">
                <a:solidFill>
                  <a:srgbClr val="000000"/>
                </a:solidFill>
                <a:latin typeface="Calibri" panose="020F0502020204030204" pitchFamily="34" charset="0"/>
                <a:cs typeface="Times New Roman" panose="02020603050405020304" pitchFamily="18" charset="0"/>
              </a:rPr>
              <a:t>其他费用除外</a:t>
            </a:r>
            <a:r>
              <a:rPr lang="en-US" altLang="zh-CN" kern="100" dirty="0">
                <a:solidFill>
                  <a:srgbClr val="000000"/>
                </a:solidFill>
                <a:latin typeface="Calibri" panose="020F0502020204030204" pitchFamily="34" charset="0"/>
                <a:cs typeface="Times New Roman" panose="02020603050405020304" pitchFamily="18" charset="0"/>
              </a:rPr>
              <a:t>)</a:t>
            </a:r>
            <a:endParaRPr lang="zh-CN" altLang="zh-CN" kern="100" dirty="0">
              <a:latin typeface="Calibri" panose="020F0502020204030204" pitchFamily="34" charset="0"/>
              <a:cs typeface="Times New Roman" panose="02020603050405020304" pitchFamily="18" charset="0"/>
            </a:endParaRPr>
          </a:p>
        </p:txBody>
      </p:sp>
      <p:sp>
        <p:nvSpPr>
          <p:cNvPr id="6" name="标题 1"/>
          <p:cNvSpPr>
            <a:spLocks noGrp="1"/>
          </p:cNvSpPr>
          <p:nvPr>
            <p:ph type="title"/>
          </p:nvPr>
        </p:nvSpPr>
        <p:spPr/>
        <p:txBody>
          <a:bodyPr/>
          <a:lstStyle/>
          <a:p>
            <a:r>
              <a:rPr lang="zh-CN" altLang="zh-CN" b="1" dirty="0"/>
              <a:t>任务</a:t>
            </a:r>
            <a:r>
              <a:rPr lang="en-US" altLang="zh-CN" b="1" dirty="0"/>
              <a:t>4</a:t>
            </a:r>
            <a:r>
              <a:rPr lang="zh-CN" altLang="zh-CN" b="1" dirty="0"/>
              <a:t>： 计算海外仓</a:t>
            </a:r>
            <a:r>
              <a:rPr lang="zh-CN" altLang="zh-CN" b="1" dirty="0" smtClean="0"/>
              <a:t>费用</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2.</a:t>
            </a:r>
            <a:r>
              <a:rPr lang="zh-CN" altLang="zh-CN" dirty="0"/>
              <a:t>海运费用</a:t>
            </a:r>
            <a:endParaRPr lang="zh-CN" altLang="zh-CN" dirty="0"/>
          </a:p>
          <a:p>
            <a:r>
              <a:rPr lang="zh-CN" altLang="zh-CN" dirty="0"/>
              <a:t>例如</a:t>
            </a:r>
            <a:r>
              <a:rPr lang="en-US" altLang="zh-CN" dirty="0"/>
              <a:t>,</a:t>
            </a:r>
            <a:r>
              <a:rPr lang="zh-CN" altLang="zh-CN" dirty="0"/>
              <a:t>海运发</a:t>
            </a:r>
            <a:r>
              <a:rPr lang="en-US" altLang="zh-CN" dirty="0"/>
              <a:t>500g</a:t>
            </a:r>
            <a:r>
              <a:rPr lang="zh-CN" altLang="zh-CN" dirty="0"/>
              <a:t>共</a:t>
            </a:r>
            <a:r>
              <a:rPr lang="en-US" altLang="zh-CN" dirty="0"/>
              <a:t>5.78CBM</a:t>
            </a:r>
            <a:r>
              <a:rPr lang="zh-CN" altLang="zh-CN" dirty="0"/>
              <a:t>货物到美国仓的头程费用算法。</a:t>
            </a:r>
            <a:endParaRPr lang="zh-CN" altLang="zh-CN" dirty="0"/>
          </a:p>
          <a:p>
            <a:r>
              <a:rPr lang="zh-CN" altLang="zh-CN" dirty="0"/>
              <a:t>头程费用</a:t>
            </a:r>
            <a:r>
              <a:rPr lang="en-US" altLang="zh-CN" dirty="0"/>
              <a:t>=</a:t>
            </a:r>
            <a:r>
              <a:rPr lang="en-US" altLang="zh-CN" dirty="0" smtClean="0"/>
              <a:t>1200*5.78=6936</a:t>
            </a:r>
            <a:r>
              <a:rPr lang="zh-CN" altLang="zh-CN" dirty="0"/>
              <a:t>元</a:t>
            </a:r>
            <a:r>
              <a:rPr lang="en-US" altLang="zh-CN" dirty="0"/>
              <a:t>(</a:t>
            </a:r>
            <a:r>
              <a:rPr lang="zh-CN" altLang="zh-CN" dirty="0"/>
              <a:t>其他费用除外</a:t>
            </a:r>
            <a:r>
              <a:rPr lang="en-US" altLang="zh-CN" dirty="0"/>
              <a:t>)</a:t>
            </a:r>
            <a:endParaRPr lang="zh-CN" altLang="zh-CN" dirty="0"/>
          </a:p>
          <a:p>
            <a:endParaRPr lang="zh-CN" altLang="en-US" dirty="0"/>
          </a:p>
        </p:txBody>
      </p:sp>
      <p:graphicFrame>
        <p:nvGraphicFramePr>
          <p:cNvPr id="4" name="表格 3"/>
          <p:cNvGraphicFramePr>
            <a:graphicFrameLocks noGrp="1"/>
          </p:cNvGraphicFramePr>
          <p:nvPr/>
        </p:nvGraphicFramePr>
        <p:xfrm>
          <a:off x="6231987" y="3462640"/>
          <a:ext cx="5304911" cy="2840148"/>
        </p:xfrm>
        <a:graphic>
          <a:graphicData uri="http://schemas.openxmlformats.org/drawingml/2006/table">
            <a:tbl>
              <a:tblPr firstRow="1" firstCol="1" bandRow="1">
                <a:tableStyleId>{5C22544A-7EE6-4342-B048-85BDC9FD1C3A}</a:tableStyleId>
              </a:tblPr>
              <a:tblGrid>
                <a:gridCol w="1953660"/>
                <a:gridCol w="1953660"/>
                <a:gridCol w="1397591"/>
              </a:tblGrid>
              <a:tr h="315572">
                <a:tc>
                  <a:txBody>
                    <a:bodyPr/>
                    <a:lstStyle/>
                    <a:p>
                      <a:pPr algn="just">
                        <a:spcAft>
                          <a:spcPts val="0"/>
                        </a:spcAft>
                      </a:pPr>
                      <a:r>
                        <a:rPr lang="zh-CN" sz="1050" kern="0">
                          <a:effectLst/>
                        </a:rPr>
                        <a:t>运输方式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体积区间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050" kern="0">
                          <a:effectLst/>
                        </a:rPr>
                        <a:t>美国仓（每立方米）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rowSpan="8">
                  <a:txBody>
                    <a:bodyPr/>
                    <a:lstStyle/>
                    <a:p>
                      <a:pPr algn="just">
                        <a:spcAft>
                          <a:spcPts val="0"/>
                        </a:spcAft>
                      </a:pPr>
                      <a:r>
                        <a:rPr lang="zh-CN" sz="1050" kern="0" dirty="0">
                          <a:effectLst/>
                        </a:rPr>
                        <a:t>海运</a:t>
                      </a:r>
                      <a:r>
                        <a:rPr lang="en-US" sz="1050" kern="0" dirty="0">
                          <a:effectLst/>
                        </a:rPr>
                        <a:t>LCL</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dirty="0">
                          <a:effectLst/>
                        </a:rPr>
                        <a:t>0-5cbm</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1200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just">
                        <a:spcAft>
                          <a:spcPts val="0"/>
                        </a:spcAft>
                      </a:pPr>
                      <a:r>
                        <a:rPr lang="en-US" sz="1050" kern="0">
                          <a:effectLst/>
                        </a:rPr>
                        <a:t>5.01-10cbm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1200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just">
                        <a:spcAft>
                          <a:spcPts val="0"/>
                        </a:spcAft>
                      </a:pPr>
                      <a:r>
                        <a:rPr lang="en-US" sz="1050" kern="0">
                          <a:effectLst/>
                        </a:rPr>
                        <a:t>10cbm</a:t>
                      </a:r>
                      <a:r>
                        <a:rPr lang="zh-CN" sz="1050" kern="0">
                          <a:effectLst/>
                        </a:rPr>
                        <a:t>以上</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1000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ctr">
                        <a:spcAft>
                          <a:spcPts val="0"/>
                        </a:spcAft>
                      </a:pPr>
                      <a:r>
                        <a:rPr lang="zh-CN" sz="1050" kern="0">
                          <a:effectLst/>
                        </a:rPr>
                        <a:t>时效 （工作日）</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30</a:t>
                      </a:r>
                      <a:r>
                        <a:rPr lang="zh-CN" sz="1050" kern="0">
                          <a:effectLst/>
                        </a:rPr>
                        <a:t>天</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just">
                        <a:spcAft>
                          <a:spcPts val="0"/>
                        </a:spcAft>
                      </a:pPr>
                      <a:r>
                        <a:rPr lang="en-US" sz="1050" kern="0">
                          <a:effectLst/>
                        </a:rPr>
                        <a:t>20GP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24000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just">
                        <a:spcAft>
                          <a:spcPts val="0"/>
                        </a:spcAft>
                      </a:pPr>
                      <a:r>
                        <a:rPr lang="en-US" sz="1050" kern="0">
                          <a:effectLst/>
                        </a:rPr>
                        <a:t>40GP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36000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just">
                        <a:spcAft>
                          <a:spcPts val="0"/>
                        </a:spcAft>
                      </a:pPr>
                      <a:r>
                        <a:rPr lang="en-US" sz="1050" kern="0">
                          <a:effectLst/>
                        </a:rPr>
                        <a:t>40HQ</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a:effectLst/>
                        </a:rPr>
                        <a:t>36000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15572">
                <a:tc vMerge="1">
                  <a:tcPr/>
                </a:tc>
                <a:tc>
                  <a:txBody>
                    <a:bodyPr/>
                    <a:lstStyle/>
                    <a:p>
                      <a:pPr algn="just">
                        <a:spcAft>
                          <a:spcPts val="0"/>
                        </a:spcAft>
                      </a:pPr>
                      <a:r>
                        <a:rPr lang="zh-CN" sz="1050" kern="0">
                          <a:effectLst/>
                        </a:rPr>
                        <a:t>时效（工作日）</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1050" kern="0" dirty="0">
                          <a:effectLst/>
                        </a:rPr>
                        <a:t>24-27</a:t>
                      </a:r>
                      <a:r>
                        <a:rPr lang="zh-CN" sz="1050" kern="0" dirty="0">
                          <a:effectLst/>
                        </a:rPr>
                        <a:t>天</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7021904" y="2705780"/>
            <a:ext cx="4133776" cy="646331"/>
          </a:xfrm>
          <a:prstGeom prst="rect">
            <a:avLst/>
          </a:prstGeom>
        </p:spPr>
        <p:txBody>
          <a:bodyPr wrap="square">
            <a:spAutoFit/>
          </a:bodyPr>
          <a:lstStyle/>
          <a:p>
            <a:pPr indent="933450">
              <a:spcAft>
                <a:spcPts val="0"/>
              </a:spcAft>
            </a:pPr>
            <a:r>
              <a:rPr lang="zh-CN" altLang="zh-CN" kern="100" dirty="0">
                <a:solidFill>
                  <a:srgbClr val="000000"/>
                </a:solidFill>
                <a:latin typeface="Calibri" panose="020F0502020204030204" pitchFamily="34" charset="0"/>
                <a:cs typeface="Times New Roman" panose="02020603050405020304" pitchFamily="18" charset="0"/>
              </a:rPr>
              <a:t>某国际物流企业的从我国海运到美国的费用报价 人民币</a:t>
            </a:r>
            <a:endParaRPr lang="zh-CN" altLang="zh-CN" kern="100" dirty="0">
              <a:latin typeface="Calibri" panose="020F0502020204030204" pitchFamily="34" charset="0"/>
              <a:cs typeface="Times New Roman" panose="02020603050405020304" pitchFamily="18" charset="0"/>
            </a:endParaRPr>
          </a:p>
        </p:txBody>
      </p:sp>
      <p:sp>
        <p:nvSpPr>
          <p:cNvPr id="6" name="标题 1"/>
          <p:cNvSpPr>
            <a:spLocks noGrp="1"/>
          </p:cNvSpPr>
          <p:nvPr>
            <p:ph type="title"/>
          </p:nvPr>
        </p:nvSpPr>
        <p:spPr/>
        <p:txBody>
          <a:bodyPr/>
          <a:lstStyle/>
          <a:p>
            <a:r>
              <a:rPr lang="zh-CN" altLang="zh-CN" b="1" dirty="0"/>
              <a:t>任务</a:t>
            </a:r>
            <a:r>
              <a:rPr lang="en-US" altLang="zh-CN" b="1" dirty="0"/>
              <a:t>4</a:t>
            </a:r>
            <a:r>
              <a:rPr lang="zh-CN" altLang="zh-CN" b="1" dirty="0"/>
              <a:t>： 计算海外仓</a:t>
            </a:r>
            <a:r>
              <a:rPr lang="zh-CN" altLang="zh-CN" b="1" dirty="0" smtClean="0"/>
              <a:t>费用</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en-US" altLang="zh-CN" dirty="0"/>
              <a:t>(</a:t>
            </a:r>
            <a:r>
              <a:rPr lang="zh-CN" altLang="zh-CN" dirty="0"/>
              <a:t>二</a:t>
            </a:r>
            <a:r>
              <a:rPr lang="en-US" altLang="zh-CN" dirty="0"/>
              <a:t>)</a:t>
            </a:r>
            <a:r>
              <a:rPr lang="zh-CN" altLang="zh-CN" dirty="0"/>
              <a:t>核算仓储管理服务费</a:t>
            </a:r>
            <a:endParaRPr lang="zh-CN" altLang="zh-CN" dirty="0"/>
          </a:p>
          <a:p>
            <a:r>
              <a:rPr lang="zh-CN" altLang="zh-CN" dirty="0"/>
              <a:t>仓储管理服务费主要包括客户货物存储在海外仓库、处理分单和当地配送时产生的仓储费、处理费。</a:t>
            </a:r>
            <a:endParaRPr lang="zh-CN" altLang="zh-CN" dirty="0"/>
          </a:p>
          <a:p>
            <a:r>
              <a:rPr lang="en-US" altLang="zh-CN" dirty="0"/>
              <a:t>1.</a:t>
            </a:r>
            <a:r>
              <a:rPr lang="zh-CN" altLang="zh-CN" dirty="0"/>
              <a:t>仓储费</a:t>
            </a:r>
            <a:endParaRPr lang="zh-CN" altLang="zh-CN" dirty="0"/>
          </a:p>
          <a:p>
            <a:r>
              <a:rPr lang="zh-CN" altLang="zh-CN" dirty="0"/>
              <a:t>货物发到海外仓后</a:t>
            </a:r>
            <a:r>
              <a:rPr lang="en-US" altLang="zh-CN" dirty="0"/>
              <a:t>,</a:t>
            </a:r>
            <a:r>
              <a:rPr lang="zh-CN" altLang="zh-CN" dirty="0"/>
              <a:t>储存商品在仓库产生的费用就是仓储费</a:t>
            </a:r>
            <a:r>
              <a:rPr lang="en-US" altLang="zh-CN" dirty="0"/>
              <a:t>,</a:t>
            </a:r>
            <a:r>
              <a:rPr lang="zh-CN" altLang="zh-CN" dirty="0"/>
              <a:t>一般第三方公司为提高产品的销售率</a:t>
            </a:r>
            <a:r>
              <a:rPr lang="en-US" altLang="zh-CN" dirty="0"/>
              <a:t>,</a:t>
            </a:r>
            <a:r>
              <a:rPr lang="zh-CN" altLang="zh-CN" dirty="0"/>
              <a:t>会按一定时间周期</a:t>
            </a:r>
            <a:r>
              <a:rPr lang="en-US" altLang="zh-CN" dirty="0"/>
              <a:t>(</a:t>
            </a:r>
            <a:r>
              <a:rPr lang="zh-CN" altLang="zh-CN" dirty="0"/>
              <a:t>如周</a:t>
            </a:r>
            <a:r>
              <a:rPr lang="en-US" altLang="zh-CN" dirty="0"/>
              <a:t>)</a:t>
            </a:r>
            <a:r>
              <a:rPr lang="zh-CN" altLang="zh-CN" dirty="0"/>
              <a:t>收取相应费用</a:t>
            </a:r>
            <a:r>
              <a:rPr lang="zh-CN" altLang="zh-CN" dirty="0" smtClean="0"/>
              <a:t>。</a:t>
            </a:r>
            <a:endParaRPr lang="en-US" altLang="zh-CN" dirty="0" smtClean="0"/>
          </a:p>
          <a:p>
            <a:r>
              <a:rPr lang="en-US" altLang="zh-CN" dirty="0"/>
              <a:t>2</a:t>
            </a:r>
            <a:r>
              <a:rPr lang="zh-CN" altLang="zh-CN" dirty="0"/>
              <a:t>．处理费</a:t>
            </a:r>
            <a:endParaRPr lang="zh-CN" altLang="zh-CN" dirty="0"/>
          </a:p>
          <a:p>
            <a:r>
              <a:rPr lang="zh-CN" altLang="zh-CN" dirty="0"/>
              <a:t>处理费指订单出入库处理费，是买家在平台上对卖家产品下单后</a:t>
            </a:r>
            <a:r>
              <a:rPr lang="en-US" altLang="zh-CN" dirty="0"/>
              <a:t>,</a:t>
            </a:r>
            <a:r>
              <a:rPr lang="zh-CN" altLang="zh-CN" dirty="0"/>
              <a:t>由第三方人员对其订单出入库操作产生的费用。 </a:t>
            </a:r>
            <a:endParaRPr lang="zh-CN" altLang="zh-CN" dirty="0"/>
          </a:p>
          <a:p>
            <a:r>
              <a:rPr lang="zh-CN" altLang="en-US" dirty="0" smtClean="0"/>
              <a:t>（三）</a:t>
            </a:r>
            <a:r>
              <a:rPr lang="zh-CN" altLang="zh-CN" dirty="0" smtClean="0"/>
              <a:t>尾</a:t>
            </a:r>
            <a:r>
              <a:rPr lang="zh-CN" altLang="zh-CN" dirty="0"/>
              <a:t>程费用</a:t>
            </a:r>
            <a:endParaRPr lang="zh-CN" altLang="zh-CN" dirty="0"/>
          </a:p>
          <a:p>
            <a:r>
              <a:rPr lang="zh-CN" altLang="zh-CN" dirty="0"/>
              <a:t>海外仓所在国消费者下单后</a:t>
            </a:r>
            <a:r>
              <a:rPr lang="en-US" altLang="zh-CN" dirty="0"/>
              <a:t>,</a:t>
            </a:r>
            <a:r>
              <a:rPr lang="zh-CN" altLang="zh-CN" dirty="0"/>
              <a:t>商品直接从海外仓发货</a:t>
            </a:r>
            <a:r>
              <a:rPr lang="en-US" altLang="zh-CN" dirty="0"/>
              <a:t>,</a:t>
            </a:r>
            <a:r>
              <a:rPr lang="zh-CN" altLang="zh-CN" dirty="0"/>
              <a:t>通过本地物流公司送到到客户手中，产生的费用为尾程费用。</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4</a:t>
            </a:r>
            <a:r>
              <a:rPr lang="zh-CN" altLang="zh-CN" b="1" dirty="0"/>
              <a:t>： 计算海外仓</a:t>
            </a:r>
            <a:r>
              <a:rPr lang="zh-CN" altLang="zh-CN" b="1" dirty="0" smtClean="0"/>
              <a:t>费用</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b="1" dirty="0"/>
              <a:t>二、海外仓成本优化</a:t>
            </a:r>
            <a:endParaRPr lang="zh-CN" altLang="zh-CN" b="1" dirty="0"/>
          </a:p>
          <a:p>
            <a:r>
              <a:rPr lang="en-US" altLang="zh-CN" dirty="0"/>
              <a:t>(</a:t>
            </a:r>
            <a:r>
              <a:rPr lang="zh-CN" altLang="en-US" dirty="0"/>
              <a:t>一</a:t>
            </a:r>
            <a:r>
              <a:rPr lang="en-US" altLang="zh-CN" dirty="0"/>
              <a:t>)</a:t>
            </a:r>
            <a:r>
              <a:rPr lang="zh-CN" altLang="en-US" dirty="0"/>
              <a:t>进行运输优化设计，降低头程运输成本</a:t>
            </a:r>
            <a:endParaRPr lang="zh-CN" altLang="en-US" dirty="0"/>
          </a:p>
          <a:p>
            <a:r>
              <a:rPr lang="en-US" altLang="zh-CN" dirty="0" smtClean="0"/>
              <a:t>(</a:t>
            </a:r>
            <a:r>
              <a:rPr lang="zh-CN" altLang="zh-CN" dirty="0"/>
              <a:t>二</a:t>
            </a:r>
            <a:r>
              <a:rPr lang="en-US" altLang="zh-CN" dirty="0"/>
              <a:t>)</a:t>
            </a:r>
            <a:r>
              <a:rPr lang="zh-CN" altLang="zh-CN" dirty="0"/>
              <a:t>采用商品归类和避税方法降低综合关税成本</a:t>
            </a:r>
            <a:endParaRPr lang="zh-CN" altLang="zh-CN" dirty="0"/>
          </a:p>
          <a:p>
            <a:r>
              <a:rPr lang="en-US" altLang="zh-CN" dirty="0" smtClean="0"/>
              <a:t>(</a:t>
            </a:r>
            <a:r>
              <a:rPr lang="zh-CN" altLang="zh-CN" dirty="0"/>
              <a:t>三</a:t>
            </a:r>
            <a:r>
              <a:rPr lang="en-US" altLang="zh-CN" dirty="0"/>
              <a:t>)</a:t>
            </a:r>
            <a:r>
              <a:rPr lang="zh-CN" altLang="zh-CN" dirty="0"/>
              <a:t>提高库存周转率，降低仓储成本</a:t>
            </a:r>
            <a:endParaRPr lang="zh-CN" altLang="zh-CN" dirty="0"/>
          </a:p>
          <a:p>
            <a:r>
              <a:rPr lang="en-US" altLang="zh-CN" dirty="0"/>
              <a:t>(</a:t>
            </a:r>
            <a:r>
              <a:rPr lang="zh-CN" altLang="zh-CN" dirty="0"/>
              <a:t>四</a:t>
            </a:r>
            <a:r>
              <a:rPr lang="en-US" altLang="zh-CN" dirty="0"/>
              <a:t>)</a:t>
            </a:r>
            <a:r>
              <a:rPr lang="zh-CN" altLang="zh-CN" dirty="0"/>
              <a:t>降低订单处理成本</a:t>
            </a:r>
            <a:endParaRPr lang="zh-CN" altLang="zh-CN" dirty="0"/>
          </a:p>
          <a:p>
            <a:r>
              <a:rPr lang="en-US" altLang="zh-CN" dirty="0"/>
              <a:t>(</a:t>
            </a:r>
            <a:r>
              <a:rPr lang="zh-CN" altLang="zh-CN" dirty="0"/>
              <a:t>五</a:t>
            </a:r>
            <a:r>
              <a:rPr lang="en-US" altLang="zh-CN" dirty="0"/>
              <a:t>)</a:t>
            </a:r>
            <a:r>
              <a:rPr lang="zh-CN" altLang="zh-CN" dirty="0"/>
              <a:t>降低本地派送成本</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4</a:t>
            </a:r>
            <a:r>
              <a:rPr lang="zh-CN" altLang="zh-CN" b="1" dirty="0"/>
              <a:t>： 计算海外仓</a:t>
            </a:r>
            <a:r>
              <a:rPr lang="zh-CN" altLang="zh-CN" b="1" dirty="0" smtClean="0"/>
              <a:t>费用</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【案例导入】福州瀚海海外仓应用成功</a:t>
            </a:r>
            <a:r>
              <a:rPr lang="zh-CN" altLang="zh-CN" b="1" dirty="0" smtClean="0"/>
              <a:t>案例</a:t>
            </a:r>
            <a:endParaRPr lang="zh-CN" altLang="en-US" dirty="0"/>
          </a:p>
        </p:txBody>
      </p:sp>
      <p:sp>
        <p:nvSpPr>
          <p:cNvPr id="3" name="内容占位符 2"/>
          <p:cNvSpPr>
            <a:spLocks noGrp="1"/>
          </p:cNvSpPr>
          <p:nvPr>
            <p:ph idx="1"/>
          </p:nvPr>
        </p:nvSpPr>
        <p:spPr/>
        <p:txBody>
          <a:bodyPr/>
          <a:lstStyle/>
          <a:p>
            <a:r>
              <a:rPr lang="zh-CN" altLang="zh-CN" b="1" dirty="0"/>
              <a:t>问题与思考 ：海外仓发展的原因是什么？海外仓在跨境电商发展中有怎样的作用？</a:t>
            </a:r>
            <a:endParaRPr lang="zh-CN" altLang="zh-CN"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三、亚马逊</a:t>
            </a:r>
            <a:r>
              <a:rPr lang="en-US" altLang="zh-CN" b="1" dirty="0"/>
              <a:t>FBA</a:t>
            </a:r>
            <a:r>
              <a:rPr lang="zh-CN" altLang="zh-CN" b="1" dirty="0"/>
              <a:t>费用详解</a:t>
            </a:r>
            <a:endParaRPr lang="zh-CN" altLang="zh-CN" b="1" dirty="0"/>
          </a:p>
          <a:p>
            <a:pPr marL="457200" indent="-457200">
              <a:buFont typeface="+mj-lt"/>
              <a:buAutoNum type="arabicPeriod"/>
            </a:pPr>
            <a:r>
              <a:rPr lang="zh-CN" altLang="zh-CN" dirty="0" smtClean="0"/>
              <a:t>亚</a:t>
            </a:r>
            <a:r>
              <a:rPr lang="zh-CN" altLang="zh-CN" dirty="0"/>
              <a:t>马逊销售</a:t>
            </a:r>
            <a:r>
              <a:rPr lang="zh-CN" altLang="zh-CN" dirty="0" smtClean="0"/>
              <a:t>佣金</a:t>
            </a:r>
            <a:endParaRPr lang="en-US" altLang="zh-CN" dirty="0" smtClean="0"/>
          </a:p>
          <a:p>
            <a:pPr marL="457200" indent="-457200">
              <a:buFont typeface="+mj-lt"/>
              <a:buAutoNum type="arabicPeriod"/>
            </a:pPr>
            <a:r>
              <a:rPr lang="zh-CN" altLang="zh-CN" dirty="0" smtClean="0"/>
              <a:t>订单</a:t>
            </a:r>
            <a:r>
              <a:rPr lang="zh-CN" altLang="zh-CN" dirty="0"/>
              <a:t>配送费（操作费</a:t>
            </a:r>
            <a:r>
              <a:rPr lang="zh-CN" altLang="zh-CN" dirty="0" smtClean="0"/>
              <a:t>）</a:t>
            </a:r>
            <a:endParaRPr lang="en-US" altLang="zh-CN" dirty="0" smtClean="0"/>
          </a:p>
          <a:p>
            <a:pPr marL="457200" indent="-457200">
              <a:buFont typeface="+mj-lt"/>
              <a:buAutoNum type="arabicPeriod"/>
            </a:pPr>
            <a:r>
              <a:rPr lang="zh-CN" altLang="zh-CN" dirty="0" smtClean="0"/>
              <a:t>库存</a:t>
            </a:r>
            <a:r>
              <a:rPr lang="zh-CN" altLang="zh-CN" dirty="0"/>
              <a:t>仓储费</a:t>
            </a:r>
            <a:r>
              <a:rPr lang="en-US" altLang="zh-CN" dirty="0"/>
              <a:t>(</a:t>
            </a:r>
            <a:r>
              <a:rPr lang="zh-CN" altLang="zh-CN" dirty="0"/>
              <a:t>月度</a:t>
            </a:r>
            <a:r>
              <a:rPr lang="en-US" altLang="zh-CN" dirty="0"/>
              <a:t>+</a:t>
            </a:r>
            <a:r>
              <a:rPr lang="zh-CN" altLang="zh-CN" dirty="0"/>
              <a:t>长期</a:t>
            </a:r>
            <a:r>
              <a:rPr lang="en-US" altLang="zh-CN" dirty="0" smtClean="0"/>
              <a:t>)</a:t>
            </a:r>
            <a:endParaRPr lang="en-US" altLang="zh-CN" dirty="0" smtClean="0"/>
          </a:p>
          <a:p>
            <a:pPr marL="457200" indent="-457200">
              <a:buFont typeface="+mj-lt"/>
              <a:buAutoNum type="arabicPeriod"/>
            </a:pPr>
            <a:r>
              <a:rPr lang="zh-CN" altLang="zh-CN" dirty="0" smtClean="0"/>
              <a:t>移</a:t>
            </a:r>
            <a:r>
              <a:rPr lang="zh-CN" altLang="zh-CN" dirty="0"/>
              <a:t>除订单</a:t>
            </a:r>
            <a:r>
              <a:rPr lang="zh-CN" altLang="zh-CN" dirty="0" smtClean="0"/>
              <a:t>费</a:t>
            </a:r>
            <a:endParaRPr lang="en-US" altLang="zh-CN" dirty="0" smtClean="0"/>
          </a:p>
          <a:p>
            <a:pPr marL="457200" indent="-457200">
              <a:buFont typeface="+mj-lt"/>
              <a:buAutoNum type="arabicPeriod"/>
            </a:pPr>
            <a:r>
              <a:rPr lang="zh-CN" altLang="zh-CN" dirty="0" smtClean="0"/>
              <a:t>多渠道</a:t>
            </a:r>
            <a:r>
              <a:rPr lang="zh-CN" altLang="zh-CN" dirty="0"/>
              <a:t>配送</a:t>
            </a:r>
            <a:r>
              <a:rPr lang="zh-CN" altLang="zh-CN" dirty="0" smtClean="0"/>
              <a:t>费</a:t>
            </a:r>
            <a:endParaRPr lang="en-US" altLang="zh-CN" dirty="0" smtClean="0"/>
          </a:p>
          <a:p>
            <a:pPr marL="457200" indent="-457200">
              <a:buFont typeface="+mj-lt"/>
              <a:buAutoNum type="arabicPeriod"/>
            </a:pPr>
            <a:r>
              <a:rPr lang="zh-CN" altLang="zh-CN" dirty="0" smtClean="0"/>
              <a:t>退货</a:t>
            </a:r>
            <a:r>
              <a:rPr lang="zh-CN" altLang="zh-CN" dirty="0"/>
              <a:t>处理</a:t>
            </a:r>
            <a:r>
              <a:rPr lang="zh-CN" altLang="zh-CN" dirty="0" smtClean="0"/>
              <a:t>费</a:t>
            </a:r>
            <a:endParaRPr lang="en-US" altLang="zh-CN" dirty="0" smtClean="0"/>
          </a:p>
          <a:p>
            <a:pPr marL="457200" indent="-457200">
              <a:buFont typeface="+mj-lt"/>
              <a:buAutoNum type="arabicPeriod"/>
            </a:pPr>
            <a:r>
              <a:rPr lang="zh-CN" altLang="zh-CN" dirty="0" smtClean="0"/>
              <a:t>计划</a:t>
            </a:r>
            <a:r>
              <a:rPr lang="zh-CN" altLang="zh-CN" dirty="0"/>
              <a:t>外预处理</a:t>
            </a:r>
            <a:r>
              <a:rPr lang="zh-CN" altLang="zh-CN" dirty="0" smtClean="0"/>
              <a:t>服务费</a:t>
            </a:r>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4</a:t>
            </a:r>
            <a:r>
              <a:rPr lang="zh-CN" altLang="zh-CN" b="1" dirty="0"/>
              <a:t>： 计算海外仓</a:t>
            </a:r>
            <a:r>
              <a:rPr lang="zh-CN" altLang="zh-CN" b="1" dirty="0" smtClean="0"/>
              <a:t>费用</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【实训任务】某公司物流</a:t>
            </a:r>
            <a:r>
              <a:rPr lang="zh-CN" altLang="zh-CN" b="1" dirty="0" smtClean="0"/>
              <a:t>问题</a:t>
            </a:r>
            <a:r>
              <a:rPr lang="zh-CN" altLang="en-US" b="1" dirty="0" smtClean="0"/>
              <a:t>分析</a:t>
            </a:r>
            <a:endParaRPr lang="zh-CN" altLang="en-US" dirty="0"/>
          </a:p>
        </p:txBody>
      </p:sp>
      <p:sp>
        <p:nvSpPr>
          <p:cNvPr id="3" name="内容占位符 2"/>
          <p:cNvSpPr>
            <a:spLocks noGrp="1"/>
          </p:cNvSpPr>
          <p:nvPr>
            <p:ph idx="1"/>
          </p:nvPr>
        </p:nvSpPr>
        <p:spPr>
          <a:xfrm>
            <a:off x="1097280" y="1845733"/>
            <a:ext cx="10447020" cy="4475935"/>
          </a:xfrm>
        </p:spPr>
        <p:txBody>
          <a:bodyPr>
            <a:normAutofit fontScale="70000" lnSpcReduction="20000"/>
          </a:bodyPr>
          <a:lstStyle/>
          <a:p>
            <a:pPr>
              <a:lnSpc>
                <a:spcPct val="110000"/>
              </a:lnSpc>
              <a:spcBef>
                <a:spcPts val="0"/>
              </a:spcBef>
              <a:spcAft>
                <a:spcPts val="0"/>
              </a:spcAft>
            </a:pPr>
            <a:r>
              <a:rPr lang="zh-CN" altLang="en-US" dirty="0"/>
              <a:t>美国加利福尼亚州一消费者通过中国某跨境电商平台购买了</a:t>
            </a:r>
            <a:r>
              <a:rPr lang="en-US" altLang="zh-CN" dirty="0"/>
              <a:t>12</a:t>
            </a:r>
            <a:r>
              <a:rPr lang="zh-CN" altLang="en-US" dirty="0"/>
              <a:t>台平衡车</a:t>
            </a:r>
            <a:r>
              <a:rPr lang="en-US" altLang="zh-CN" dirty="0"/>
              <a:t>,</a:t>
            </a:r>
            <a:r>
              <a:rPr lang="zh-CN" altLang="en-US" dirty="0"/>
              <a:t>现以深圳达方物流有限公司的服务报价为例委托该公司承运。有关费用如下：</a:t>
            </a:r>
            <a:endParaRPr lang="zh-CN" altLang="en-US" dirty="0"/>
          </a:p>
          <a:p>
            <a:pPr>
              <a:lnSpc>
                <a:spcPct val="110000"/>
              </a:lnSpc>
              <a:spcBef>
                <a:spcPts val="0"/>
              </a:spcBef>
              <a:spcAft>
                <a:spcPts val="0"/>
              </a:spcAft>
            </a:pPr>
            <a:r>
              <a:rPr lang="en-US" altLang="zh-CN" dirty="0"/>
              <a:t>1.</a:t>
            </a:r>
            <a:r>
              <a:rPr lang="zh-CN" altLang="en-US" dirty="0"/>
              <a:t>产品基本信息</a:t>
            </a:r>
            <a:endParaRPr lang="zh-CN" altLang="en-US" dirty="0"/>
          </a:p>
          <a:p>
            <a:pPr>
              <a:lnSpc>
                <a:spcPct val="110000"/>
              </a:lnSpc>
              <a:spcBef>
                <a:spcPts val="0"/>
              </a:spcBef>
              <a:spcAft>
                <a:spcPts val="0"/>
              </a:spcAft>
            </a:pPr>
            <a:r>
              <a:rPr lang="zh-CN" altLang="en-US" dirty="0"/>
              <a:t>产品重量：</a:t>
            </a:r>
            <a:r>
              <a:rPr lang="en-US" altLang="zh-CN" dirty="0"/>
              <a:t>12kg</a:t>
            </a:r>
            <a:r>
              <a:rPr lang="zh-CN" altLang="en-US" dirty="0"/>
              <a:t>。</a:t>
            </a:r>
            <a:endParaRPr lang="zh-CN" altLang="en-US" dirty="0"/>
          </a:p>
          <a:p>
            <a:pPr>
              <a:lnSpc>
                <a:spcPct val="110000"/>
              </a:lnSpc>
              <a:spcBef>
                <a:spcPts val="0"/>
              </a:spcBef>
              <a:spcAft>
                <a:spcPts val="0"/>
              </a:spcAft>
            </a:pPr>
            <a:r>
              <a:rPr lang="zh-CN" altLang="en-US" dirty="0"/>
              <a:t>产品尺寸：</a:t>
            </a:r>
            <a:r>
              <a:rPr lang="en-US" altLang="zh-CN" dirty="0"/>
              <a:t>67×27×27(</a:t>
            </a:r>
            <a:r>
              <a:rPr lang="zh-CN" altLang="en-US" dirty="0"/>
              <a:t>约</a:t>
            </a:r>
            <a:r>
              <a:rPr lang="en-US" altLang="zh-CN" dirty="0"/>
              <a:t>0.O5</a:t>
            </a:r>
            <a:r>
              <a:rPr lang="zh-CN" altLang="en-US" dirty="0"/>
              <a:t>立方米</a:t>
            </a:r>
            <a:r>
              <a:rPr lang="en-US" altLang="zh-CN" dirty="0"/>
              <a:t>)</a:t>
            </a:r>
            <a:r>
              <a:rPr lang="zh-CN" altLang="en-US" dirty="0"/>
              <a:t>。</a:t>
            </a:r>
            <a:endParaRPr lang="zh-CN" altLang="en-US" dirty="0"/>
          </a:p>
          <a:p>
            <a:pPr>
              <a:lnSpc>
                <a:spcPct val="110000"/>
              </a:lnSpc>
              <a:spcBef>
                <a:spcPts val="0"/>
              </a:spcBef>
              <a:spcAft>
                <a:spcPts val="0"/>
              </a:spcAft>
            </a:pPr>
            <a:r>
              <a:rPr lang="zh-CN" altLang="en-US" dirty="0"/>
              <a:t>产品采购价：</a:t>
            </a:r>
            <a:r>
              <a:rPr lang="en-US" altLang="zh-CN" dirty="0"/>
              <a:t>1000</a:t>
            </a:r>
            <a:r>
              <a:rPr lang="zh-CN" altLang="en-US" dirty="0"/>
              <a:t>元</a:t>
            </a:r>
            <a:endParaRPr lang="zh-CN" altLang="en-US" dirty="0"/>
          </a:p>
          <a:p>
            <a:pPr>
              <a:lnSpc>
                <a:spcPct val="110000"/>
              </a:lnSpc>
              <a:spcBef>
                <a:spcPts val="0"/>
              </a:spcBef>
              <a:spcAft>
                <a:spcPts val="0"/>
              </a:spcAft>
            </a:pPr>
            <a:r>
              <a:rPr lang="en-US" altLang="zh-CN" dirty="0"/>
              <a:t>2.</a:t>
            </a:r>
            <a:r>
              <a:rPr lang="zh-CN" altLang="en-US" dirty="0"/>
              <a:t>成本计算</a:t>
            </a:r>
            <a:endParaRPr lang="zh-CN" altLang="en-US" dirty="0"/>
          </a:p>
          <a:p>
            <a:pPr>
              <a:lnSpc>
                <a:spcPct val="110000"/>
              </a:lnSpc>
              <a:spcBef>
                <a:spcPts val="0"/>
              </a:spcBef>
              <a:spcAft>
                <a:spcPts val="0"/>
              </a:spcAft>
            </a:pPr>
            <a:r>
              <a:rPr lang="zh-CN" altLang="en-US" dirty="0"/>
              <a:t>假设通过海运发运</a:t>
            </a:r>
            <a:r>
              <a:rPr lang="en-US" altLang="zh-CN" dirty="0"/>
              <a:t>100</a:t>
            </a:r>
            <a:r>
              <a:rPr lang="zh-CN" altLang="en-US" dirty="0"/>
              <a:t>台平衡车到达深圳达方物流有限公司美国仓；海关税率：</a:t>
            </a:r>
            <a:r>
              <a:rPr lang="en-US" altLang="zh-CN" dirty="0"/>
              <a:t>4%</a:t>
            </a:r>
            <a:r>
              <a:rPr lang="zh-CN" altLang="en-US" dirty="0"/>
              <a:t>；海运费：</a:t>
            </a:r>
            <a:r>
              <a:rPr lang="en-US" altLang="zh-CN" dirty="0"/>
              <a:t>1000</a:t>
            </a:r>
            <a:r>
              <a:rPr lang="zh-CN" altLang="en-US" dirty="0"/>
              <a:t>元立方米</a:t>
            </a:r>
            <a:endParaRPr lang="zh-CN" altLang="en-US" dirty="0"/>
          </a:p>
          <a:p>
            <a:pPr>
              <a:lnSpc>
                <a:spcPct val="110000"/>
              </a:lnSpc>
              <a:spcBef>
                <a:spcPts val="0"/>
              </a:spcBef>
              <a:spcAft>
                <a:spcPts val="0"/>
              </a:spcAft>
            </a:pPr>
            <a:r>
              <a:rPr lang="en-US" altLang="zh-CN" dirty="0"/>
              <a:t>(1)</a:t>
            </a:r>
            <a:r>
              <a:rPr lang="zh-CN" altLang="en-US" dirty="0"/>
              <a:t>头程运输成本</a:t>
            </a:r>
            <a:r>
              <a:rPr lang="en-US" altLang="zh-CN" dirty="0"/>
              <a:t>(</a:t>
            </a:r>
            <a:r>
              <a:rPr lang="zh-CN" altLang="en-US" dirty="0"/>
              <a:t>含关税成本</a:t>
            </a:r>
            <a:r>
              <a:rPr lang="en-US" altLang="zh-CN" dirty="0"/>
              <a:t>)</a:t>
            </a:r>
            <a:r>
              <a:rPr lang="zh-CN" altLang="en-US" dirty="0"/>
              <a:t>。</a:t>
            </a:r>
            <a:endParaRPr lang="zh-CN" altLang="en-US" dirty="0"/>
          </a:p>
          <a:p>
            <a:pPr>
              <a:lnSpc>
                <a:spcPct val="110000"/>
              </a:lnSpc>
              <a:spcBef>
                <a:spcPts val="0"/>
              </a:spcBef>
              <a:spcAft>
                <a:spcPts val="0"/>
              </a:spcAft>
            </a:pPr>
            <a:r>
              <a:rPr lang="zh-CN" altLang="en-US" dirty="0"/>
              <a:t>总海运费：</a:t>
            </a:r>
            <a:r>
              <a:rPr lang="en-US" altLang="zh-CN" dirty="0"/>
              <a:t>5000</a:t>
            </a:r>
            <a:r>
              <a:rPr lang="zh-CN" altLang="en-US" dirty="0"/>
              <a:t>元</a:t>
            </a:r>
            <a:endParaRPr lang="zh-CN" altLang="en-US" dirty="0"/>
          </a:p>
          <a:p>
            <a:pPr>
              <a:lnSpc>
                <a:spcPct val="110000"/>
              </a:lnSpc>
              <a:spcBef>
                <a:spcPts val="0"/>
              </a:spcBef>
              <a:spcAft>
                <a:spcPts val="0"/>
              </a:spcAft>
            </a:pPr>
            <a:r>
              <a:rPr lang="zh-CN" altLang="en-US" dirty="0"/>
              <a:t>总关税：</a:t>
            </a:r>
            <a:r>
              <a:rPr lang="en-US" altLang="zh-CN" dirty="0"/>
              <a:t>4000</a:t>
            </a:r>
            <a:r>
              <a:rPr lang="zh-CN" altLang="en-US" dirty="0"/>
              <a:t>元。</a:t>
            </a:r>
            <a:endParaRPr lang="zh-CN" altLang="en-US" dirty="0"/>
          </a:p>
          <a:p>
            <a:pPr>
              <a:lnSpc>
                <a:spcPct val="110000"/>
              </a:lnSpc>
              <a:spcBef>
                <a:spcPts val="0"/>
              </a:spcBef>
              <a:spcAft>
                <a:spcPts val="0"/>
              </a:spcAft>
            </a:pPr>
            <a:r>
              <a:rPr lang="zh-CN" altLang="en-US" dirty="0"/>
              <a:t>总清关费：</a:t>
            </a:r>
            <a:r>
              <a:rPr lang="en-US" altLang="zh-CN" dirty="0"/>
              <a:t>32</a:t>
            </a:r>
            <a:r>
              <a:rPr lang="zh-CN" altLang="en-US" dirty="0"/>
              <a:t>元</a:t>
            </a:r>
            <a:endParaRPr lang="zh-CN" altLang="en-US" dirty="0"/>
          </a:p>
          <a:p>
            <a:pPr>
              <a:lnSpc>
                <a:spcPct val="110000"/>
              </a:lnSpc>
              <a:spcBef>
                <a:spcPts val="0"/>
              </a:spcBef>
              <a:spcAft>
                <a:spcPts val="0"/>
              </a:spcAft>
            </a:pPr>
            <a:r>
              <a:rPr lang="zh-CN" altLang="en-US" dirty="0"/>
              <a:t>合计：</a:t>
            </a:r>
            <a:r>
              <a:rPr lang="en-US" altLang="zh-CN" dirty="0"/>
              <a:t>9032</a:t>
            </a:r>
            <a:r>
              <a:rPr lang="zh-CN" altLang="en-US" dirty="0"/>
              <a:t>元</a:t>
            </a:r>
            <a:endParaRPr lang="zh-CN" altLang="en-US" dirty="0"/>
          </a:p>
          <a:p>
            <a:pPr>
              <a:lnSpc>
                <a:spcPct val="110000"/>
              </a:lnSpc>
              <a:spcBef>
                <a:spcPts val="0"/>
              </a:spcBef>
              <a:spcAft>
                <a:spcPts val="0"/>
              </a:spcAft>
            </a:pPr>
            <a:r>
              <a:rPr lang="zh-CN" altLang="en-US" dirty="0"/>
              <a:t>平摊到</a:t>
            </a:r>
            <a:r>
              <a:rPr lang="en-US" altLang="zh-CN" dirty="0"/>
              <a:t>1</a:t>
            </a:r>
            <a:r>
              <a:rPr lang="zh-CN" altLang="en-US" dirty="0"/>
              <a:t>台平衡车的头程运输成本：</a:t>
            </a:r>
            <a:r>
              <a:rPr lang="en-US" altLang="zh-CN" dirty="0"/>
              <a:t>90.32</a:t>
            </a:r>
            <a:r>
              <a:rPr lang="zh-CN" altLang="en-US" dirty="0"/>
              <a:t>元。</a:t>
            </a:r>
            <a:endParaRPr lang="zh-CN" altLang="en-US" dirty="0"/>
          </a:p>
          <a:p>
            <a:pPr>
              <a:lnSpc>
                <a:spcPct val="110000"/>
              </a:lnSpc>
              <a:spcBef>
                <a:spcPts val="0"/>
              </a:spcBef>
              <a:spcAft>
                <a:spcPts val="0"/>
              </a:spcAft>
            </a:pPr>
            <a:r>
              <a:rPr lang="en-US" altLang="zh-CN" dirty="0"/>
              <a:t>(2)</a:t>
            </a:r>
            <a:r>
              <a:rPr lang="zh-CN" altLang="en-US" dirty="0"/>
              <a:t>仓储服务费</a:t>
            </a:r>
            <a:r>
              <a:rPr lang="en-US" altLang="zh-CN" dirty="0"/>
              <a:t>(</a:t>
            </a:r>
            <a:r>
              <a:rPr lang="zh-CN" altLang="en-US" dirty="0"/>
              <a:t>含订单处理费</a:t>
            </a:r>
            <a:r>
              <a:rPr lang="en-US" altLang="zh-CN" dirty="0"/>
              <a:t>,</a:t>
            </a:r>
            <a:r>
              <a:rPr lang="zh-CN" altLang="en-US" dirty="0"/>
              <a:t>一台平衡车的成本</a:t>
            </a:r>
            <a:r>
              <a:rPr lang="en-US" altLang="zh-CN" dirty="0"/>
              <a:t>,</a:t>
            </a:r>
            <a:r>
              <a:rPr lang="zh-CN" altLang="en-US" dirty="0"/>
              <a:t>设平均存储</a:t>
            </a:r>
            <a:r>
              <a:rPr lang="en-US" altLang="zh-CN" dirty="0"/>
              <a:t>30</a:t>
            </a:r>
            <a:r>
              <a:rPr lang="zh-CN" altLang="en-US" dirty="0"/>
              <a:t>天</a:t>
            </a:r>
            <a:r>
              <a:rPr lang="en-US" altLang="zh-CN" dirty="0"/>
              <a:t>,</a:t>
            </a:r>
            <a:r>
              <a:rPr lang="zh-CN" altLang="en-US" dirty="0"/>
              <a:t>按公布价计算</a:t>
            </a:r>
            <a:r>
              <a:rPr lang="en-US" altLang="zh-CN" dirty="0"/>
              <a:t>)</a:t>
            </a:r>
            <a:endParaRPr lang="en-US" altLang="zh-CN" dirty="0"/>
          </a:p>
          <a:p>
            <a:pPr>
              <a:lnSpc>
                <a:spcPct val="110000"/>
              </a:lnSpc>
              <a:spcBef>
                <a:spcPts val="0"/>
              </a:spcBef>
              <a:spcAft>
                <a:spcPts val="0"/>
              </a:spcAft>
            </a:pPr>
            <a:r>
              <a:rPr lang="zh-CN" altLang="en-US" dirty="0"/>
              <a:t>仓储体积收费：</a:t>
            </a:r>
            <a:r>
              <a:rPr lang="en-US" altLang="zh-CN" dirty="0"/>
              <a:t>3</a:t>
            </a:r>
            <a:r>
              <a:rPr lang="zh-CN" altLang="en-US" dirty="0"/>
              <a:t>元。</a:t>
            </a:r>
            <a:endParaRPr lang="zh-CN" altLang="en-US" dirty="0"/>
          </a:p>
          <a:p>
            <a:pPr>
              <a:lnSpc>
                <a:spcPct val="110000"/>
              </a:lnSpc>
              <a:spcBef>
                <a:spcPts val="0"/>
              </a:spcBef>
              <a:spcAft>
                <a:spcPts val="0"/>
              </a:spcAft>
            </a:pPr>
            <a:r>
              <a:rPr lang="zh-CN" altLang="en-US" dirty="0"/>
              <a:t>仓储价值收费：</a:t>
            </a:r>
            <a:r>
              <a:rPr lang="en-US" altLang="zh-CN" dirty="0"/>
              <a:t>3</a:t>
            </a:r>
            <a:r>
              <a:rPr lang="zh-CN" altLang="en-US" dirty="0"/>
              <a:t>元。</a:t>
            </a:r>
            <a:endParaRPr lang="zh-CN" altLang="en-US" dirty="0"/>
          </a:p>
          <a:p>
            <a:pPr>
              <a:lnSpc>
                <a:spcPct val="110000"/>
              </a:lnSpc>
              <a:spcBef>
                <a:spcPts val="0"/>
              </a:spcBef>
              <a:spcAft>
                <a:spcPts val="0"/>
              </a:spcAft>
            </a:pPr>
            <a:r>
              <a:rPr lang="zh-CN" altLang="en-US" dirty="0"/>
              <a:t>订单处理费：</a:t>
            </a:r>
            <a:r>
              <a:rPr lang="en-US" altLang="zh-CN" dirty="0"/>
              <a:t>27</a:t>
            </a:r>
            <a:r>
              <a:rPr lang="zh-CN" altLang="en-US" dirty="0"/>
              <a:t>元</a:t>
            </a:r>
            <a:endParaRPr lang="zh-CN" altLang="en-US" dirty="0"/>
          </a:p>
          <a:p>
            <a:pPr>
              <a:lnSpc>
                <a:spcPct val="110000"/>
              </a:lnSpc>
              <a:spcBef>
                <a:spcPts val="0"/>
              </a:spcBef>
              <a:spcAft>
                <a:spcPts val="0"/>
              </a:spcAft>
            </a:pPr>
            <a:r>
              <a:rPr lang="zh-CN" altLang="en-US" dirty="0"/>
              <a:t>合计：</a:t>
            </a:r>
            <a:r>
              <a:rPr lang="en-US" altLang="zh-CN" dirty="0"/>
              <a:t>33</a:t>
            </a:r>
            <a:endParaRPr lang="en-US" altLang="zh-CN" dirty="0"/>
          </a:p>
          <a:p>
            <a:pPr>
              <a:lnSpc>
                <a:spcPct val="110000"/>
              </a:lnSpc>
              <a:spcBef>
                <a:spcPts val="0"/>
              </a:spcBef>
              <a:spcAft>
                <a:spcPts val="0"/>
              </a:spcAft>
            </a:pPr>
            <a:r>
              <a:rPr lang="en-US" altLang="zh-CN" dirty="0"/>
              <a:t>(3)</a:t>
            </a:r>
            <a:r>
              <a:rPr lang="zh-CN" altLang="en-US" dirty="0"/>
              <a:t>本地配送费</a:t>
            </a:r>
            <a:r>
              <a:rPr lang="en-US" altLang="zh-CN" dirty="0"/>
              <a:t>[</a:t>
            </a:r>
            <a:r>
              <a:rPr lang="zh-CN" altLang="en-US" dirty="0"/>
              <a:t>美国联合包裹速递公司</a:t>
            </a:r>
            <a:r>
              <a:rPr lang="en-US" altLang="zh-CN" dirty="0"/>
              <a:t>(UPS)</a:t>
            </a:r>
            <a:r>
              <a:rPr lang="zh-CN" altLang="en-US" dirty="0"/>
              <a:t>承运</a:t>
            </a:r>
            <a:r>
              <a:rPr lang="en-US" altLang="zh-CN" dirty="0"/>
              <a:t>,</a:t>
            </a:r>
            <a:r>
              <a:rPr lang="zh-CN" altLang="en-US" dirty="0"/>
              <a:t>一台的成本</a:t>
            </a:r>
            <a:r>
              <a:rPr lang="en-US" altLang="zh-CN" dirty="0"/>
              <a:t>]</a:t>
            </a:r>
            <a:r>
              <a:rPr lang="zh-CN" altLang="en-US" dirty="0"/>
              <a:t>。</a:t>
            </a:r>
            <a:endParaRPr lang="zh-CN" altLang="en-US" dirty="0"/>
          </a:p>
          <a:p>
            <a:pPr>
              <a:lnSpc>
                <a:spcPct val="110000"/>
              </a:lnSpc>
              <a:spcBef>
                <a:spcPts val="0"/>
              </a:spcBef>
              <a:spcAft>
                <a:spcPts val="0"/>
              </a:spcAft>
            </a:pPr>
            <a:r>
              <a:rPr lang="zh-CN" altLang="en-US" dirty="0"/>
              <a:t>发货美国国内二区的成本：</a:t>
            </a:r>
            <a:r>
              <a:rPr lang="en-US" altLang="zh-CN" dirty="0"/>
              <a:t>94.85</a:t>
            </a:r>
            <a:r>
              <a:rPr lang="zh-CN" altLang="en-US" dirty="0"/>
              <a:t>元。</a:t>
            </a:r>
            <a:endParaRPr lang="zh-CN" altLang="en-US" dirty="0"/>
          </a:p>
          <a:p>
            <a:pPr>
              <a:lnSpc>
                <a:spcPct val="110000"/>
              </a:lnSpc>
            </a:pPr>
            <a:r>
              <a:rPr lang="zh-CN" altLang="zh-CN" dirty="0"/>
              <a:t>请根据以上成本构成及对其服务费用进行分析</a:t>
            </a:r>
            <a:r>
              <a:rPr lang="en-US" altLang="zh-CN" dirty="0"/>
              <a:t>,</a:t>
            </a:r>
            <a:r>
              <a:rPr lang="zh-CN" altLang="zh-CN" dirty="0"/>
              <a:t>指出物流问题并提出解决方案</a:t>
            </a:r>
            <a:r>
              <a:rPr lang="zh-CN" altLang="zh-CN" dirty="0" smtClean="0"/>
              <a:t>。</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t>【拓展阅读】中央经济工作会议：统筹谋划海外仓建设，维护产业链供应链安全</a:t>
            </a:r>
            <a:r>
              <a:rPr lang="zh-CN" altLang="zh-CN" sz="3200" b="1" dirty="0" smtClean="0"/>
              <a:t>稳定</a:t>
            </a:r>
            <a:endParaRPr lang="zh-CN" altLang="en-US" sz="3200" dirty="0"/>
          </a:p>
        </p:txBody>
      </p:sp>
      <p:sp>
        <p:nvSpPr>
          <p:cNvPr id="3" name="内容占位符 2"/>
          <p:cNvSpPr>
            <a:spLocks noGrp="1"/>
          </p:cNvSpPr>
          <p:nvPr>
            <p:ph idx="1"/>
          </p:nvPr>
        </p:nvSpPr>
        <p:spPr/>
        <p:txBody>
          <a:bodyPr/>
          <a:lstStyle/>
          <a:p>
            <a:r>
              <a:rPr lang="zh-CN" altLang="en-US" dirty="0" smtClean="0"/>
              <a:t>思考：</a:t>
            </a:r>
            <a:r>
              <a:rPr lang="zh-CN" altLang="zh-CN" dirty="0" smtClean="0"/>
              <a:t>国家</a:t>
            </a:r>
            <a:r>
              <a:rPr lang="zh-CN" altLang="zh-CN" dirty="0"/>
              <a:t>战略高度统筹谋划和推进海外仓</a:t>
            </a:r>
            <a:r>
              <a:rPr lang="zh-CN" altLang="zh-CN" dirty="0" smtClean="0"/>
              <a:t>建设</a:t>
            </a:r>
            <a:r>
              <a:rPr lang="zh-CN" altLang="en-US" dirty="0" smtClean="0"/>
              <a:t>对我国跨境电商发展的意义。</a:t>
            </a:r>
            <a:endParaRPr lang="zh-CN" altLang="zh-CN"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 认识海外仓</a:t>
            </a:r>
            <a:endParaRPr lang="zh-CN" altLang="en-US" dirty="0"/>
          </a:p>
        </p:txBody>
      </p:sp>
      <p:sp>
        <p:nvSpPr>
          <p:cNvPr id="3" name="内容占位符 2"/>
          <p:cNvSpPr>
            <a:spLocks noGrp="1"/>
          </p:cNvSpPr>
          <p:nvPr>
            <p:ph idx="1"/>
          </p:nvPr>
        </p:nvSpPr>
        <p:spPr/>
        <p:txBody>
          <a:bodyPr/>
          <a:lstStyle/>
          <a:p>
            <a:r>
              <a:rPr lang="zh-CN" altLang="zh-CN" b="1" dirty="0"/>
              <a:t>一、海外仓概述</a:t>
            </a:r>
            <a:endParaRPr lang="zh-CN" altLang="zh-CN" b="1" dirty="0"/>
          </a:p>
          <a:p>
            <a:r>
              <a:rPr lang="zh-CN" altLang="zh-CN" dirty="0"/>
              <a:t> 海外仓是指建立在海外的仓储设施。在跨境贸易电子商务中，海外仓是指国内企业将商品通过大宗运输的形式运往目标市场国家，在当地建立仓库、储存商品，然后再根据当地的销售订单，时间做出响应，及时从当地仓库直接进行分拣、包装和配送。</a:t>
            </a:r>
            <a:endParaRPr lang="zh-CN" altLang="zh-CN" dirty="0"/>
          </a:p>
          <a:p>
            <a:r>
              <a:rPr lang="en-US" altLang="zh-CN" dirty="0"/>
              <a:t>1.</a:t>
            </a:r>
            <a:r>
              <a:rPr lang="zh-CN" altLang="zh-CN" dirty="0"/>
              <a:t>海外仓一件代发</a:t>
            </a:r>
            <a:endParaRPr lang="zh-CN" altLang="zh-CN" dirty="0"/>
          </a:p>
          <a:p>
            <a:r>
              <a:rPr lang="en-US" altLang="zh-CN" dirty="0"/>
              <a:t>2.</a:t>
            </a:r>
            <a:r>
              <a:rPr lang="zh-CN" altLang="zh-CN" dirty="0"/>
              <a:t>海外仓退货换标</a:t>
            </a:r>
            <a:endParaRPr lang="zh-CN" altLang="zh-CN" dirty="0"/>
          </a:p>
          <a:p>
            <a:r>
              <a:rPr lang="en-US" altLang="zh-CN" dirty="0"/>
              <a:t>3.FBA</a:t>
            </a:r>
            <a:r>
              <a:rPr lang="zh-CN" altLang="zh-CN" dirty="0"/>
              <a:t>中转</a:t>
            </a:r>
            <a:endParaRPr lang="zh-CN" altLang="zh-CN"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b="1" dirty="0"/>
              <a:t>二、</a:t>
            </a:r>
            <a:r>
              <a:rPr lang="zh-CN" altLang="zh-CN" b="1" dirty="0" smtClean="0"/>
              <a:t>海外</a:t>
            </a:r>
            <a:r>
              <a:rPr lang="zh-CN" altLang="zh-CN" b="1" dirty="0"/>
              <a:t>仓</a:t>
            </a:r>
            <a:r>
              <a:rPr lang="zh-CN" altLang="zh-CN" b="1" dirty="0" smtClean="0"/>
              <a:t>优点</a:t>
            </a:r>
            <a:endParaRPr lang="en-US" altLang="zh-CN" b="1" dirty="0" smtClean="0"/>
          </a:p>
          <a:p>
            <a:pPr lvl="0"/>
            <a:r>
              <a:rPr lang="en-US" altLang="zh-CN" dirty="0" smtClean="0"/>
              <a:t>1.</a:t>
            </a:r>
            <a:r>
              <a:rPr lang="zh-CN" altLang="zh-CN" dirty="0" smtClean="0"/>
              <a:t>降低</a:t>
            </a:r>
            <a:r>
              <a:rPr lang="zh-CN" altLang="zh-CN" dirty="0"/>
              <a:t>物流成本 </a:t>
            </a:r>
            <a:endParaRPr lang="zh-CN" altLang="zh-CN" dirty="0"/>
          </a:p>
          <a:p>
            <a:pPr lvl="0"/>
            <a:r>
              <a:rPr lang="en-US" altLang="zh-CN" dirty="0" smtClean="0"/>
              <a:t>2.</a:t>
            </a:r>
            <a:r>
              <a:rPr lang="zh-CN" altLang="zh-CN" dirty="0" smtClean="0"/>
              <a:t>加快</a:t>
            </a:r>
            <a:r>
              <a:rPr lang="zh-CN" altLang="zh-CN" dirty="0"/>
              <a:t>物流时效 </a:t>
            </a:r>
            <a:endParaRPr lang="zh-CN" altLang="zh-CN" dirty="0"/>
          </a:p>
          <a:p>
            <a:pPr lvl="0"/>
            <a:r>
              <a:rPr lang="en-US" altLang="zh-CN" dirty="0" smtClean="0"/>
              <a:t>3.</a:t>
            </a:r>
            <a:r>
              <a:rPr lang="zh-CN" altLang="zh-CN" dirty="0" smtClean="0"/>
              <a:t>提高</a:t>
            </a:r>
            <a:r>
              <a:rPr lang="zh-CN" altLang="zh-CN" dirty="0"/>
              <a:t>产品曝光率 </a:t>
            </a:r>
            <a:endParaRPr lang="zh-CN" altLang="zh-CN" dirty="0"/>
          </a:p>
          <a:p>
            <a:r>
              <a:rPr lang="en-US" altLang="zh-CN" dirty="0" smtClean="0"/>
              <a:t>4</a:t>
            </a:r>
            <a:r>
              <a:rPr lang="en-US" altLang="zh-CN" dirty="0"/>
              <a:t>.</a:t>
            </a:r>
            <a:r>
              <a:rPr lang="zh-CN" altLang="zh-CN" dirty="0"/>
              <a:t>提升客户满意度 </a:t>
            </a:r>
            <a:endParaRPr lang="zh-CN" altLang="zh-CN" dirty="0"/>
          </a:p>
          <a:p>
            <a:pPr lvl="0"/>
            <a:r>
              <a:rPr lang="en-US" altLang="zh-CN" dirty="0" smtClean="0"/>
              <a:t>5.</a:t>
            </a:r>
            <a:r>
              <a:rPr lang="zh-CN" altLang="zh-CN" dirty="0" smtClean="0"/>
              <a:t>有利于</a:t>
            </a:r>
            <a:r>
              <a:rPr lang="zh-CN" altLang="zh-CN" dirty="0"/>
              <a:t>开拓市场 </a:t>
            </a:r>
            <a:endParaRPr lang="zh-CN" altLang="zh-CN" dirty="0"/>
          </a:p>
          <a:p>
            <a:endParaRPr lang="zh-CN" altLang="zh-CN" b="1" dirty="0"/>
          </a:p>
        </p:txBody>
      </p:sp>
      <p:sp>
        <p:nvSpPr>
          <p:cNvPr id="4" name="标题 1"/>
          <p:cNvSpPr>
            <a:spLocks noGrp="1"/>
          </p:cNvSpPr>
          <p:nvPr>
            <p:ph type="title"/>
          </p:nvPr>
        </p:nvSpPr>
        <p:spPr/>
        <p:txBody>
          <a:bodyPr/>
          <a:lstStyle/>
          <a:p>
            <a:r>
              <a:rPr lang="zh-CN" altLang="en-US" dirty="0"/>
              <a:t>任务</a:t>
            </a:r>
            <a:r>
              <a:rPr lang="en-US" altLang="zh-CN" dirty="0"/>
              <a:t>1</a:t>
            </a:r>
            <a:r>
              <a:rPr lang="zh-CN" altLang="en-US" dirty="0"/>
              <a:t>： 认识海外仓</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三</a:t>
            </a:r>
            <a:r>
              <a:rPr lang="zh-CN" altLang="zh-CN" dirty="0"/>
              <a:t>、海外仓</a:t>
            </a:r>
            <a:r>
              <a:rPr lang="zh-CN" altLang="en-US" dirty="0"/>
              <a:t>缺点</a:t>
            </a:r>
            <a:endParaRPr lang="en-US" altLang="zh-CN" dirty="0"/>
          </a:p>
          <a:p>
            <a:r>
              <a:rPr lang="en-US" altLang="zh-CN" dirty="0" smtClean="0"/>
              <a:t>1.</a:t>
            </a:r>
            <a:r>
              <a:rPr lang="zh-CN" altLang="zh-CN" dirty="0" smtClean="0"/>
              <a:t>必须</a:t>
            </a:r>
            <a:r>
              <a:rPr lang="zh-CN" altLang="zh-CN" dirty="0"/>
              <a:t>支付的海外仓储费</a:t>
            </a:r>
            <a:r>
              <a:rPr lang="zh-CN" altLang="zh-CN" dirty="0" smtClean="0"/>
              <a:t>。</a:t>
            </a:r>
            <a:endParaRPr lang="en-US" altLang="zh-CN" dirty="0" smtClean="0"/>
          </a:p>
          <a:p>
            <a:r>
              <a:rPr lang="en-US" altLang="zh-CN" dirty="0" smtClean="0"/>
              <a:t>2</a:t>
            </a:r>
            <a:r>
              <a:rPr lang="en-US" altLang="zh-CN" dirty="0"/>
              <a:t>.</a:t>
            </a:r>
            <a:r>
              <a:rPr lang="zh-CN" altLang="zh-CN" dirty="0"/>
              <a:t>海外</a:t>
            </a:r>
            <a:r>
              <a:rPr lang="zh-CN" altLang="zh-CN" dirty="0" smtClean="0"/>
              <a:t>仓储</a:t>
            </a:r>
            <a:r>
              <a:rPr lang="zh-CN" altLang="en-US" dirty="0" smtClean="0"/>
              <a:t>对新品和定制类不合适</a:t>
            </a:r>
            <a:r>
              <a:rPr lang="zh-CN" altLang="zh-CN" dirty="0" smtClean="0"/>
              <a:t>。</a:t>
            </a:r>
            <a:endParaRPr lang="en-US" altLang="zh-CN" dirty="0" smtClean="0"/>
          </a:p>
          <a:p>
            <a:r>
              <a:rPr lang="en-US" altLang="zh-CN" dirty="0" smtClean="0"/>
              <a:t>3</a:t>
            </a:r>
            <a:r>
              <a:rPr lang="en-US" altLang="zh-CN" dirty="0"/>
              <a:t>.</a:t>
            </a:r>
            <a:r>
              <a:rPr lang="zh-CN" altLang="zh-CN" dirty="0"/>
              <a:t>库存压力大</a:t>
            </a:r>
            <a:endParaRPr lang="zh-CN" altLang="zh-CN" dirty="0"/>
          </a:p>
          <a:p>
            <a:r>
              <a:rPr lang="en-US" altLang="zh-CN" dirty="0"/>
              <a:t>4.</a:t>
            </a:r>
            <a:r>
              <a:rPr lang="zh-CN" altLang="zh-CN" dirty="0"/>
              <a:t>资金周转不便</a:t>
            </a:r>
            <a:endParaRPr lang="zh-CN" altLang="zh-CN" dirty="0"/>
          </a:p>
          <a:p>
            <a:r>
              <a:rPr lang="en-US" altLang="zh-CN" dirty="0"/>
              <a:t>5.</a:t>
            </a:r>
            <a:r>
              <a:rPr lang="zh-CN" altLang="zh-CN" dirty="0"/>
              <a:t>海外可控性差</a:t>
            </a:r>
            <a:endParaRPr lang="zh-CN" altLang="zh-CN" dirty="0"/>
          </a:p>
          <a:p>
            <a:r>
              <a:rPr lang="en-US" altLang="zh-CN" dirty="0"/>
              <a:t>6.</a:t>
            </a:r>
            <a:r>
              <a:rPr lang="zh-CN" altLang="zh-CN" dirty="0"/>
              <a:t>受海外仓服务商运营能力影响大</a:t>
            </a:r>
            <a:endParaRPr lang="zh-CN" altLang="zh-CN" dirty="0"/>
          </a:p>
          <a:p>
            <a:endParaRPr lang="zh-CN" altLang="en-US" dirty="0"/>
          </a:p>
        </p:txBody>
      </p:sp>
      <p:sp>
        <p:nvSpPr>
          <p:cNvPr id="4" name="标题 1"/>
          <p:cNvSpPr>
            <a:spLocks noGrp="1"/>
          </p:cNvSpPr>
          <p:nvPr>
            <p:ph type="title"/>
          </p:nvPr>
        </p:nvSpPr>
        <p:spPr/>
        <p:txBody>
          <a:bodyPr/>
          <a:lstStyle/>
          <a:p>
            <a:r>
              <a:rPr lang="zh-CN" altLang="en-US" dirty="0"/>
              <a:t>任务</a:t>
            </a:r>
            <a:r>
              <a:rPr lang="en-US" altLang="zh-CN" dirty="0"/>
              <a:t>1</a:t>
            </a:r>
            <a:r>
              <a:rPr lang="zh-CN" altLang="en-US" dirty="0"/>
              <a:t>： 认识海外仓</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b="1" dirty="0" smtClean="0"/>
              <a:t>四</a:t>
            </a:r>
            <a:r>
              <a:rPr lang="zh-CN" altLang="zh-CN" b="1" dirty="0" smtClean="0"/>
              <a:t>、</a:t>
            </a:r>
            <a:r>
              <a:rPr lang="zh-CN" altLang="zh-CN" b="1" dirty="0"/>
              <a:t>海外仓费用</a:t>
            </a:r>
            <a:endParaRPr lang="zh-CN" altLang="zh-CN" b="1" dirty="0"/>
          </a:p>
          <a:p>
            <a:r>
              <a:rPr lang="en-US" altLang="zh-CN" dirty="0"/>
              <a:t>1</a:t>
            </a:r>
            <a:r>
              <a:rPr lang="zh-CN" altLang="zh-CN" dirty="0"/>
              <a:t>．头程费用</a:t>
            </a:r>
            <a:r>
              <a:rPr lang="zh-CN" altLang="zh-CN" dirty="0" smtClean="0"/>
              <a:t>。</a:t>
            </a:r>
            <a:endParaRPr lang="zh-CN" altLang="zh-CN" dirty="0"/>
          </a:p>
          <a:p>
            <a:r>
              <a:rPr lang="en-US" altLang="zh-CN" dirty="0"/>
              <a:t>2</a:t>
            </a:r>
            <a:r>
              <a:rPr lang="zh-CN" altLang="zh-CN" dirty="0"/>
              <a:t>．关税、增值税、杂费</a:t>
            </a:r>
            <a:r>
              <a:rPr lang="zh-CN" altLang="zh-CN" dirty="0" smtClean="0"/>
              <a:t>。</a:t>
            </a:r>
            <a:endParaRPr lang="en-US" altLang="zh-CN" dirty="0" smtClean="0"/>
          </a:p>
          <a:p>
            <a:r>
              <a:rPr lang="en-US" altLang="zh-CN" dirty="0" smtClean="0"/>
              <a:t>3</a:t>
            </a:r>
            <a:r>
              <a:rPr lang="zh-CN" altLang="zh-CN" dirty="0"/>
              <a:t>．仓储费</a:t>
            </a:r>
            <a:r>
              <a:rPr lang="zh-CN" altLang="zh-CN" dirty="0" smtClean="0"/>
              <a:t>。</a:t>
            </a:r>
            <a:endParaRPr lang="en-US" altLang="zh-CN" dirty="0" smtClean="0"/>
          </a:p>
          <a:p>
            <a:r>
              <a:rPr lang="en-US" altLang="zh-CN" dirty="0" smtClean="0"/>
              <a:t>4</a:t>
            </a:r>
            <a:r>
              <a:rPr lang="zh-CN" altLang="zh-CN" dirty="0"/>
              <a:t>．处理费</a:t>
            </a:r>
            <a:r>
              <a:rPr lang="zh-CN" altLang="zh-CN" dirty="0" smtClean="0"/>
              <a:t>。</a:t>
            </a:r>
            <a:endParaRPr lang="en-US" altLang="zh-CN" dirty="0" smtClean="0"/>
          </a:p>
          <a:p>
            <a:r>
              <a:rPr lang="en-US" altLang="zh-CN" dirty="0" smtClean="0"/>
              <a:t>5</a:t>
            </a:r>
            <a:r>
              <a:rPr lang="zh-CN" altLang="zh-CN" dirty="0"/>
              <a:t>．尾程运费</a:t>
            </a:r>
            <a:r>
              <a:rPr lang="zh-CN" altLang="zh-CN" dirty="0" smtClean="0"/>
              <a:t>。</a:t>
            </a:r>
            <a:endParaRPr lang="en-US" altLang="zh-CN" dirty="0" smtClean="0"/>
          </a:p>
          <a:p>
            <a:r>
              <a:rPr lang="en-US" altLang="zh-CN" dirty="0" smtClean="0"/>
              <a:t>6</a:t>
            </a:r>
            <a:r>
              <a:rPr lang="en-US" altLang="zh-CN" dirty="0"/>
              <a:t>.</a:t>
            </a:r>
            <a:r>
              <a:rPr lang="zh-CN" altLang="zh-CN" dirty="0"/>
              <a:t>额外</a:t>
            </a:r>
            <a:r>
              <a:rPr lang="zh-CN" altLang="zh-CN" dirty="0" smtClean="0"/>
              <a:t>服务费</a:t>
            </a:r>
            <a:r>
              <a:rPr lang="zh-CN" altLang="en-US" dirty="0" smtClean="0"/>
              <a:t>。</a:t>
            </a:r>
            <a:endParaRPr lang="zh-CN" altLang="en-US" dirty="0"/>
          </a:p>
        </p:txBody>
      </p:sp>
      <p:sp>
        <p:nvSpPr>
          <p:cNvPr id="4" name="标题 1"/>
          <p:cNvSpPr>
            <a:spLocks noGrp="1"/>
          </p:cNvSpPr>
          <p:nvPr>
            <p:ph type="title"/>
          </p:nvPr>
        </p:nvSpPr>
        <p:spPr/>
        <p:txBody>
          <a:bodyPr/>
          <a:lstStyle/>
          <a:p>
            <a:r>
              <a:rPr lang="zh-CN" altLang="en-US" dirty="0"/>
              <a:t>任务</a:t>
            </a:r>
            <a:r>
              <a:rPr lang="en-US" altLang="zh-CN" dirty="0"/>
              <a:t>1</a:t>
            </a:r>
            <a:r>
              <a:rPr lang="zh-CN" altLang="en-US" dirty="0"/>
              <a:t>： 认识海外仓</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案例</a:t>
            </a:r>
            <a:r>
              <a:rPr lang="en-US" altLang="zh-CN" dirty="0" smtClean="0"/>
              <a:t>1</a:t>
            </a:r>
            <a:r>
              <a:rPr lang="zh-CN" altLang="en-US" dirty="0" smtClean="0"/>
              <a:t>产品</a:t>
            </a:r>
            <a:r>
              <a:rPr lang="zh-CN" altLang="en-US" dirty="0"/>
              <a:t>信息：女士村</a:t>
            </a:r>
            <a:r>
              <a:rPr lang="zh-CN" altLang="en-US" dirty="0" smtClean="0"/>
              <a:t>杉</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a:t>　　 数量：</a:t>
            </a:r>
            <a:r>
              <a:rPr lang="en-US" altLang="zh-CN" dirty="0"/>
              <a:t>2000</a:t>
            </a:r>
            <a:r>
              <a:rPr lang="zh-CN" altLang="en-US" dirty="0"/>
              <a:t>个；实重：</a:t>
            </a:r>
            <a:r>
              <a:rPr lang="en-US" altLang="zh-CN" dirty="0"/>
              <a:t>0.2 kg</a:t>
            </a:r>
            <a:r>
              <a:rPr lang="zh-CN" altLang="en-US" dirty="0"/>
              <a:t>；售价：</a:t>
            </a:r>
            <a:r>
              <a:rPr lang="en-US" altLang="zh-CN" dirty="0"/>
              <a:t>25USD</a:t>
            </a:r>
            <a:r>
              <a:rPr lang="zh-CN" altLang="en-US" dirty="0"/>
              <a:t>；尺寸：</a:t>
            </a:r>
            <a:r>
              <a:rPr lang="en-US" altLang="zh-CN" dirty="0"/>
              <a:t>30*25*2cm</a:t>
            </a:r>
            <a:r>
              <a:rPr lang="zh-CN" altLang="en-US" dirty="0"/>
              <a:t>。</a:t>
            </a:r>
            <a:endParaRPr lang="zh-CN" altLang="en-US" dirty="0"/>
          </a:p>
          <a:p>
            <a:r>
              <a:rPr lang="zh-CN" altLang="en-US" dirty="0"/>
              <a:t> 　　申报价值：</a:t>
            </a:r>
            <a:r>
              <a:rPr lang="en-US" altLang="zh-CN" dirty="0"/>
              <a:t>5USD (</a:t>
            </a:r>
            <a:r>
              <a:rPr lang="zh-CN" altLang="en-US" dirty="0"/>
              <a:t>按照售价的</a:t>
            </a:r>
            <a:r>
              <a:rPr lang="en-US" altLang="zh-CN" dirty="0"/>
              <a:t>20%</a:t>
            </a:r>
            <a:r>
              <a:rPr lang="zh-CN" altLang="en-US" dirty="0"/>
              <a:t>估算</a:t>
            </a:r>
            <a:r>
              <a:rPr lang="en-US" altLang="zh-CN" dirty="0"/>
              <a:t>)</a:t>
            </a:r>
            <a:r>
              <a:rPr lang="zh-CN" altLang="en-US" dirty="0"/>
              <a:t>。</a:t>
            </a:r>
            <a:endParaRPr lang="zh-CN" altLang="en-US" dirty="0"/>
          </a:p>
          <a:p>
            <a:r>
              <a:rPr lang="zh-CN" altLang="en-US" dirty="0"/>
              <a:t> 　　税率：</a:t>
            </a:r>
            <a:r>
              <a:rPr lang="en-US" altLang="zh-CN" dirty="0"/>
              <a:t>5%</a:t>
            </a:r>
            <a:r>
              <a:rPr lang="zh-CN" altLang="en-US" dirty="0"/>
              <a:t>；</a:t>
            </a:r>
            <a:r>
              <a:rPr lang="en-US" altLang="zh-CN" dirty="0"/>
              <a:t>GST</a:t>
            </a:r>
            <a:r>
              <a:rPr lang="zh-CN" altLang="en-US" dirty="0"/>
              <a:t>：</a:t>
            </a:r>
            <a:r>
              <a:rPr lang="en-US" altLang="zh-CN" dirty="0"/>
              <a:t>10%</a:t>
            </a:r>
            <a:r>
              <a:rPr lang="zh-CN" altLang="en-US" dirty="0"/>
              <a:t>。</a:t>
            </a:r>
            <a:endParaRPr lang="zh-CN" altLang="en-US" dirty="0"/>
          </a:p>
          <a:p>
            <a:r>
              <a:rPr lang="zh-CN" altLang="en-US" dirty="0"/>
              <a:t> 　　头程：香港海运散货；目的地：美国。</a:t>
            </a:r>
            <a:endParaRPr lang="zh-CN" altLang="en-US" dirty="0"/>
          </a:p>
          <a:p>
            <a:r>
              <a:rPr lang="zh-CN" altLang="en-US" dirty="0"/>
              <a:t> 　　打包装箱后总立方数</a:t>
            </a:r>
            <a:r>
              <a:rPr lang="en-US" altLang="zh-CN" dirty="0"/>
              <a:t>3cbm </a:t>
            </a:r>
            <a:r>
              <a:rPr lang="zh-CN" altLang="en-US" dirty="0"/>
              <a:t>。</a:t>
            </a:r>
            <a:endParaRPr lang="zh-CN" altLang="en-US" dirty="0"/>
          </a:p>
          <a:p>
            <a:r>
              <a:rPr lang="zh-CN" altLang="en-US" dirty="0"/>
              <a:t> 　　头程运费：</a:t>
            </a:r>
            <a:r>
              <a:rPr lang="en-US" altLang="zh-CN" dirty="0"/>
              <a:t>206USD/</a:t>
            </a:r>
            <a:r>
              <a:rPr lang="en-US" altLang="zh-CN" dirty="0" err="1"/>
              <a:t>cbm</a:t>
            </a:r>
            <a:r>
              <a:rPr lang="en-US" altLang="zh-CN" dirty="0"/>
              <a:t>*3cbm/2000</a:t>
            </a:r>
            <a:r>
              <a:rPr lang="zh-CN" altLang="en-US" dirty="0"/>
              <a:t>个</a:t>
            </a:r>
            <a:r>
              <a:rPr lang="en-US" altLang="zh-CN" dirty="0"/>
              <a:t>=0.309USD</a:t>
            </a:r>
            <a:r>
              <a:rPr lang="zh-CN" altLang="en-US" dirty="0"/>
              <a:t>。</a:t>
            </a:r>
            <a:endParaRPr lang="zh-CN" altLang="en-US" dirty="0"/>
          </a:p>
          <a:p>
            <a:r>
              <a:rPr lang="zh-CN" altLang="en-US" dirty="0"/>
              <a:t> 　　处理费：</a:t>
            </a:r>
            <a:r>
              <a:rPr lang="en-US" altLang="zh-CN" dirty="0"/>
              <a:t>0.06USD+0.5USD=0.56USD</a:t>
            </a:r>
            <a:r>
              <a:rPr lang="zh-CN" altLang="en-US" dirty="0"/>
              <a:t>。</a:t>
            </a:r>
            <a:endParaRPr lang="zh-CN" altLang="en-US" dirty="0"/>
          </a:p>
          <a:p>
            <a:r>
              <a:rPr lang="zh-CN" altLang="en-US" dirty="0"/>
              <a:t> 　　仓储费用：</a:t>
            </a:r>
            <a:r>
              <a:rPr lang="en-US" altLang="zh-CN" dirty="0"/>
              <a:t>0.45USD(</a:t>
            </a:r>
            <a:r>
              <a:rPr lang="en-US" altLang="zh-CN" dirty="0" err="1"/>
              <a:t>cbm</a:t>
            </a:r>
            <a:r>
              <a:rPr lang="en-US" altLang="zh-CN" dirty="0"/>
              <a:t>/</a:t>
            </a:r>
            <a:r>
              <a:rPr lang="zh-CN" altLang="en-US" dirty="0"/>
              <a:t>天</a:t>
            </a:r>
            <a:r>
              <a:rPr lang="en-US" altLang="zh-CN" dirty="0"/>
              <a:t>)* 0.032625cbm*30</a:t>
            </a:r>
            <a:r>
              <a:rPr lang="zh-CN" altLang="en-US" dirty="0"/>
              <a:t>天</a:t>
            </a:r>
            <a:r>
              <a:rPr lang="en-US" altLang="zh-CN" dirty="0"/>
              <a:t>=0.97875USD</a:t>
            </a:r>
            <a:r>
              <a:rPr lang="zh-CN" altLang="en-US" dirty="0"/>
              <a:t>。</a:t>
            </a:r>
            <a:endParaRPr lang="zh-CN" altLang="en-US" dirty="0"/>
          </a:p>
          <a:p>
            <a:r>
              <a:rPr lang="zh-CN" altLang="en-US" dirty="0"/>
              <a:t>　　 尾程费用：美国标准</a:t>
            </a:r>
            <a:r>
              <a:rPr lang="en-US" altLang="zh-CN" dirty="0"/>
              <a:t>large letter 2.99USD</a:t>
            </a:r>
            <a:r>
              <a:rPr lang="zh-CN" altLang="en-US" dirty="0"/>
              <a:t>。</a:t>
            </a:r>
            <a:endParaRPr lang="zh-CN" altLang="en-US" dirty="0"/>
          </a:p>
          <a:p>
            <a:r>
              <a:rPr lang="zh-CN" altLang="en-US" dirty="0"/>
              <a:t> 　　进口关税：</a:t>
            </a:r>
            <a:r>
              <a:rPr lang="en-US" altLang="zh-CN" dirty="0"/>
              <a:t>5USD*5%=0.25US</a:t>
            </a:r>
            <a:r>
              <a:rPr lang="zh-CN" altLang="en-US" dirty="0"/>
              <a:t>。</a:t>
            </a:r>
            <a:endParaRPr lang="zh-CN" altLang="en-US" dirty="0"/>
          </a:p>
          <a:p>
            <a:r>
              <a:rPr lang="zh-CN" altLang="en-US" dirty="0"/>
              <a:t> 　　单品全程费用：</a:t>
            </a:r>
            <a:r>
              <a:rPr lang="en-US" altLang="zh-CN" dirty="0"/>
              <a:t>5.08USD</a:t>
            </a:r>
            <a:r>
              <a:rPr lang="zh-CN" altLang="en-US" dirty="0"/>
              <a:t>。</a:t>
            </a:r>
            <a:endParaRPr lang="zh-CN" altLang="en-US"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a:t>
            </a:r>
            <a:r>
              <a:rPr lang="zh-CN" altLang="zh-CN" b="1" dirty="0"/>
              <a:t>：</a:t>
            </a:r>
            <a:r>
              <a:rPr lang="en-US" altLang="zh-CN" b="1" dirty="0"/>
              <a:t>  </a:t>
            </a:r>
            <a:r>
              <a:rPr lang="zh-CN" altLang="zh-CN" b="1" dirty="0"/>
              <a:t>了解海外仓类型和操作</a:t>
            </a:r>
            <a:r>
              <a:rPr lang="zh-CN" altLang="zh-CN" b="1" dirty="0" smtClean="0"/>
              <a:t>流程</a:t>
            </a:r>
            <a:endParaRPr lang="zh-CN" altLang="en-US" dirty="0"/>
          </a:p>
        </p:txBody>
      </p:sp>
      <p:sp>
        <p:nvSpPr>
          <p:cNvPr id="3" name="内容占位符 2"/>
          <p:cNvSpPr>
            <a:spLocks noGrp="1"/>
          </p:cNvSpPr>
          <p:nvPr>
            <p:ph idx="1"/>
          </p:nvPr>
        </p:nvSpPr>
        <p:spPr/>
        <p:txBody>
          <a:bodyPr>
            <a:normAutofit lnSpcReduction="10000"/>
          </a:bodyPr>
          <a:lstStyle/>
          <a:p>
            <a:r>
              <a:rPr lang="zh-CN" altLang="zh-CN" b="1" dirty="0"/>
              <a:t>一、出口企业自建仓</a:t>
            </a:r>
            <a:endParaRPr lang="zh-CN" altLang="zh-CN" b="1" dirty="0"/>
          </a:p>
          <a:p>
            <a:r>
              <a:rPr lang="zh-CN" altLang="zh-CN" dirty="0"/>
              <a:t>出口企业自建仓模式指跨境电商出口企业自行在主要进口国境内投资建没仓储公司</a:t>
            </a:r>
            <a:r>
              <a:rPr lang="en-US" altLang="zh-CN" dirty="0"/>
              <a:t>,</a:t>
            </a:r>
            <a:r>
              <a:rPr lang="zh-CN" altLang="zh-CN" dirty="0"/>
              <a:t>完成海外仓储、通关、报税、物流配送等一系列业务环节。通常情况下</a:t>
            </a:r>
            <a:r>
              <a:rPr lang="en-US" altLang="zh-CN" dirty="0"/>
              <a:t>,</a:t>
            </a:r>
            <a:r>
              <a:rPr lang="zh-CN" altLang="zh-CN" dirty="0"/>
              <a:t>往往都是那些具有相当业务</a:t>
            </a:r>
            <a:r>
              <a:rPr lang="zh-CN" altLang="zh-CN" dirty="0" smtClean="0"/>
              <a:t>规</a:t>
            </a:r>
            <a:endParaRPr lang="en-US" altLang="zh-CN" dirty="0" smtClean="0"/>
          </a:p>
          <a:p>
            <a:r>
              <a:rPr lang="zh-CN" altLang="zh-CN" dirty="0"/>
              <a:t>（一）出口企业自建仓的特征</a:t>
            </a:r>
            <a:endParaRPr lang="zh-CN" altLang="zh-CN" dirty="0"/>
          </a:p>
          <a:p>
            <a:r>
              <a:rPr lang="zh-CN" altLang="en-US" dirty="0" smtClean="0"/>
              <a:t>（</a:t>
            </a:r>
            <a:r>
              <a:rPr lang="en-US" altLang="zh-CN" dirty="0" smtClean="0"/>
              <a:t>1</a:t>
            </a:r>
            <a:r>
              <a:rPr lang="zh-CN" altLang="en-US" dirty="0" smtClean="0"/>
              <a:t>）</a:t>
            </a:r>
            <a:r>
              <a:rPr lang="zh-CN" altLang="zh-CN" dirty="0" smtClean="0"/>
              <a:t>仓储</a:t>
            </a:r>
            <a:r>
              <a:rPr lang="zh-CN" altLang="zh-CN" dirty="0"/>
              <a:t>容量大</a:t>
            </a:r>
            <a:r>
              <a:rPr lang="en-US" altLang="zh-CN" dirty="0"/>
              <a:t>,</a:t>
            </a:r>
            <a:r>
              <a:rPr lang="zh-CN" altLang="zh-CN" dirty="0"/>
              <a:t>适用货物类型</a:t>
            </a:r>
            <a:r>
              <a:rPr lang="zh-CN" altLang="zh-CN" dirty="0" smtClean="0"/>
              <a:t>广</a:t>
            </a:r>
            <a:endParaRPr lang="en-US" altLang="zh-CN" dirty="0" smtClean="0"/>
          </a:p>
          <a:p>
            <a:r>
              <a:rPr lang="zh-CN" altLang="en-US" dirty="0" smtClean="0"/>
              <a:t>（</a:t>
            </a:r>
            <a:r>
              <a:rPr lang="en-US" altLang="zh-CN" dirty="0"/>
              <a:t>2</a:t>
            </a:r>
            <a:r>
              <a:rPr lang="zh-CN" altLang="en-US" dirty="0" smtClean="0"/>
              <a:t>）</a:t>
            </a:r>
            <a:r>
              <a:rPr lang="zh-CN" altLang="zh-CN" dirty="0" smtClean="0"/>
              <a:t>树立</a:t>
            </a:r>
            <a:r>
              <a:rPr lang="zh-CN" altLang="zh-CN" dirty="0"/>
              <a:t>品牌形象</a:t>
            </a:r>
            <a:r>
              <a:rPr lang="en-US" altLang="zh-CN" dirty="0"/>
              <a:t>,</a:t>
            </a:r>
            <a:r>
              <a:rPr lang="zh-CN" altLang="zh-CN" dirty="0"/>
              <a:t>方便发挥品牌</a:t>
            </a:r>
            <a:r>
              <a:rPr lang="zh-CN" altLang="zh-CN" dirty="0" smtClean="0"/>
              <a:t>效应</a:t>
            </a:r>
            <a:endParaRPr lang="en-US" altLang="zh-CN" dirty="0" smtClean="0"/>
          </a:p>
          <a:p>
            <a:r>
              <a:rPr lang="zh-CN" altLang="en-US" dirty="0" smtClean="0"/>
              <a:t>（</a:t>
            </a:r>
            <a:r>
              <a:rPr lang="en-US" altLang="zh-CN" dirty="0" smtClean="0"/>
              <a:t>3</a:t>
            </a:r>
            <a:r>
              <a:rPr lang="zh-CN" altLang="en-US" dirty="0" smtClean="0"/>
              <a:t>）</a:t>
            </a:r>
            <a:r>
              <a:rPr lang="zh-CN" altLang="zh-CN" dirty="0" smtClean="0"/>
              <a:t>建立</a:t>
            </a:r>
            <a:r>
              <a:rPr lang="zh-CN" altLang="zh-CN" dirty="0"/>
              <a:t>立足点</a:t>
            </a:r>
            <a:r>
              <a:rPr lang="en-US" altLang="zh-CN" dirty="0"/>
              <a:t>,</a:t>
            </a:r>
            <a:r>
              <a:rPr lang="zh-CN" altLang="zh-CN" dirty="0"/>
              <a:t>业务拓展灵活便利</a:t>
            </a:r>
            <a:endParaRPr lang="zh-CN" altLang="zh-CN" dirty="0"/>
          </a:p>
          <a:p>
            <a:r>
              <a:rPr lang="zh-CN" altLang="zh-CN" dirty="0"/>
              <a:t>（</a:t>
            </a:r>
            <a:r>
              <a:rPr lang="en-US" altLang="zh-CN" dirty="0"/>
              <a:t>4</a:t>
            </a:r>
            <a:r>
              <a:rPr lang="zh-CN" altLang="zh-CN" dirty="0"/>
              <a:t>）建设成本高</a:t>
            </a:r>
            <a:r>
              <a:rPr lang="en-US" altLang="zh-CN" dirty="0"/>
              <a:t>,</a:t>
            </a:r>
            <a:r>
              <a:rPr lang="zh-CN" altLang="zh-CN" dirty="0"/>
              <a:t>运营风险大</a:t>
            </a:r>
            <a:endParaRPr lang="zh-CN" altLang="zh-CN" dirty="0"/>
          </a:p>
          <a:p>
            <a:r>
              <a:rPr lang="zh-CN" altLang="zh-CN" dirty="0"/>
              <a:t>（</a:t>
            </a:r>
            <a:r>
              <a:rPr lang="en-US" altLang="zh-CN" dirty="0"/>
              <a:t>5</a:t>
            </a:r>
            <a:r>
              <a:rPr lang="zh-CN" altLang="zh-CN" dirty="0"/>
              <a:t>）跨国经营管理要求高</a:t>
            </a:r>
            <a:r>
              <a:rPr lang="en-US" altLang="zh-CN" dirty="0"/>
              <a:t>,</a:t>
            </a:r>
            <a:r>
              <a:rPr lang="zh-CN" altLang="zh-CN" dirty="0"/>
              <a:t>人才短缺</a:t>
            </a:r>
            <a:endParaRPr lang="zh-CN" altLang="zh-CN" dirty="0"/>
          </a:p>
          <a:p>
            <a:endParaRPr lang="zh-CN" altLang="zh-CN" dirty="0"/>
          </a:p>
          <a:p>
            <a:endParaRPr lang="zh-CN" altLang="zh-CN" dirty="0"/>
          </a:p>
        </p:txBody>
      </p:sp>
    </p:spTree>
  </p:cSld>
  <p:clrMapOvr>
    <a:masterClrMapping/>
  </p:clrMapOvr>
</p:sld>
</file>

<file path=ppt/tags/tag1.xml><?xml version="1.0" encoding="utf-8"?>
<p:tagLst xmlns:p="http://schemas.openxmlformats.org/presentationml/2006/main">
  <p:tag name="commondata" val="eyJoZGlkIjoiNTQwNzlmMmM3YzAyMjc3YWY4Yzc3ODg5MDdkYTYyZjgifQ=="/>
</p:tagLst>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6023</Words>
  <Application>WPS 演示</Application>
  <PresentationFormat>宽屏</PresentationFormat>
  <Paragraphs>793</Paragraphs>
  <Slides>32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Arial</vt:lpstr>
      <vt:lpstr>宋体</vt:lpstr>
      <vt:lpstr>Wingdings</vt:lpstr>
      <vt:lpstr>Calibri</vt:lpstr>
      <vt:lpstr>Calibri Light</vt:lpstr>
      <vt:lpstr>微软雅黑</vt:lpstr>
      <vt:lpstr>Arial Unicode MS</vt:lpstr>
      <vt:lpstr>Times New Roman</vt:lpstr>
      <vt:lpstr>回顾</vt:lpstr>
      <vt:lpstr>项目五：海外仓 </vt:lpstr>
      <vt:lpstr>【学习目标】</vt:lpstr>
      <vt:lpstr>【案例导入】福州瀚海海外仓应用成功案例</vt:lpstr>
      <vt:lpstr>任务1： 认识海外仓</vt:lpstr>
      <vt:lpstr>任务1： 认识海外仓</vt:lpstr>
      <vt:lpstr>任务1： 认识海外仓</vt:lpstr>
      <vt:lpstr>任务1： 认识海外仓</vt:lpstr>
      <vt:lpstr>案例1产品信息：女士村杉</vt:lpstr>
      <vt:lpstr>任务2：  了解海外仓类型和操作流程</vt:lpstr>
      <vt:lpstr>任务2：  了解海外仓类型和操作流程</vt:lpstr>
      <vt:lpstr>任务2：  了解海外仓类型和操作流程</vt:lpstr>
      <vt:lpstr>任务2：  了解海外仓类型和操作流程</vt:lpstr>
      <vt:lpstr>任务2：  了解海外仓类型和操作流程</vt:lpstr>
      <vt:lpstr>任务2：  了解海外仓类型和操作流程</vt:lpstr>
      <vt:lpstr>任务2：  了解海外仓类型和操作流程</vt:lpstr>
      <vt:lpstr>任务2：  了解海外仓类型和操作流程</vt:lpstr>
      <vt:lpstr>任务2：  了解海外仓类型和操作流程</vt:lpstr>
      <vt:lpstr>任务2：  了解海外仓类型和操作流程</vt:lpstr>
      <vt:lpstr>任务3：选择海外仓产品</vt:lpstr>
      <vt:lpstr>任务3：选择海外仓产品</vt:lpstr>
      <vt:lpstr>任务3：选择海外仓产品</vt:lpstr>
      <vt:lpstr>任务3：选择海外仓产品</vt:lpstr>
      <vt:lpstr>任务3：选择海外仓产品</vt:lpstr>
      <vt:lpstr>任务3：选择海外仓产品</vt:lpstr>
      <vt:lpstr>任务4： 计算海外仓费用</vt:lpstr>
      <vt:lpstr>任务4： 计算海外仓费用</vt:lpstr>
      <vt:lpstr>任务4： 计算海外仓费用</vt:lpstr>
      <vt:lpstr>任务4： 计算海外仓费用</vt:lpstr>
      <vt:lpstr>任务4： 计算海外仓费用</vt:lpstr>
      <vt:lpstr>任务4： 计算海外仓费用</vt:lpstr>
      <vt:lpstr>【实训任务】某公司物流问题分析</vt:lpstr>
      <vt:lpstr>【拓展阅读】中央经济工作会议：统筹谋划海外仓建设，维护产业链供应链安全稳定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项目五：海外仓 </dc:title>
  <dc:creator>wbh</dc:creator>
  <cp:lastModifiedBy>欢欢</cp:lastModifiedBy>
  <cp:revision>7</cp:revision>
  <dcterms:created xsi:type="dcterms:W3CDTF">2022-08-18T08:26:00Z</dcterms:created>
  <dcterms:modified xsi:type="dcterms:W3CDTF">2024-07-29T07:50:51Z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5CE0029B1413430AADF13880FADDC341_12</vt:lpwstr>
  </property>
  <property fmtid="{D5CDD505-2E9C-101B-9397-08002B2CF9AE}" pid="3" name="KSOProductBuildVer">
    <vt:lpwstr>2052-12.1.0.16929</vt:lpwstr>
  </property>
</Properties>
</file>