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4"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01A38-C0AA-4FDE-B3CC-19847812BC06}"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3874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1304863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2680069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32838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01A38-C0AA-4FDE-B3CC-19847812BC06}"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5957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415499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3144477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160227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2142153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A25293D3-DA8F-47BC-A135-F9834DEBDAEB}" type="datetimeFigureOut">
              <a:rPr lang="zh-CN" altLang="en-US" smtClean="0"/>
              <a:t>2022/8/19</a:t>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2279681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25293D3-DA8F-47BC-A135-F9834DEBDAEB}" type="datetimeFigureOut">
              <a:rPr lang="zh-CN" altLang="en-US" smtClean="0"/>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001A38-C0AA-4FDE-B3CC-19847812BC06}" type="slidenum">
              <a:rPr lang="zh-CN" altLang="en-US" smtClean="0"/>
              <a:t>‹#›</a:t>
            </a:fld>
            <a:endParaRPr lang="zh-CN" altLang="en-US"/>
          </a:p>
        </p:txBody>
      </p:sp>
    </p:spTree>
    <p:extLst>
      <p:ext uri="{BB962C8B-B14F-4D97-AF65-F5344CB8AC3E}">
        <p14:creationId xmlns:p14="http://schemas.microsoft.com/office/powerpoint/2010/main" val="2446774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25293D3-DA8F-47BC-A135-F9834DEBDAEB}" type="datetimeFigureOut">
              <a:rPr lang="zh-CN" altLang="en-US" smtClean="0"/>
              <a:t>2022/8/19</a:t>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9001A38-C0AA-4FDE-B3CC-19847812BC06}" type="slidenum">
              <a:rPr lang="zh-CN" altLang="en-US" smtClean="0"/>
              <a:t>‹#›</a:t>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1916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baike.baidu.com/item/%E5%AE%9A%E4%BD%8D%E8%83%BD%E5%8A%9B"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项目六：跨境电商物流</a:t>
            </a:r>
            <a:r>
              <a:rPr lang="zh-CN" altLang="zh-CN" b="1" dirty="0" smtClean="0"/>
              <a:t>信息管理</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159632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en-US" altLang="zh-CN" dirty="0"/>
              <a:t>4. RFID</a:t>
            </a:r>
            <a:r>
              <a:rPr lang="zh-CN" altLang="zh-CN" dirty="0"/>
              <a:t>技术在跨境电商物流中的应用</a:t>
            </a:r>
          </a:p>
          <a:p>
            <a:r>
              <a:rPr lang="zh-CN" altLang="zh-CN" dirty="0"/>
              <a:t>（</a:t>
            </a:r>
            <a:r>
              <a:rPr lang="en-US" altLang="zh-CN" dirty="0"/>
              <a:t>1</a:t>
            </a:r>
            <a:r>
              <a:rPr lang="zh-CN" altLang="zh-CN" dirty="0"/>
              <a:t>）</a:t>
            </a:r>
            <a:r>
              <a:rPr lang="en-US" altLang="zh-CN" dirty="0"/>
              <a:t>RFID</a:t>
            </a:r>
            <a:r>
              <a:rPr lang="zh-CN" altLang="zh-CN" dirty="0"/>
              <a:t>技术在海外仓储和配送中的应用前景</a:t>
            </a:r>
          </a:p>
          <a:p>
            <a:r>
              <a:rPr lang="zh-CN" altLang="zh-CN" dirty="0" smtClean="0"/>
              <a:t>海外</a:t>
            </a:r>
            <a:r>
              <a:rPr lang="zh-CN" altLang="zh-CN" dirty="0"/>
              <a:t>仓储作业和国内的操作流程基本相同，主要包括入库、存储、出库三个基本环节。</a:t>
            </a:r>
            <a:r>
              <a:rPr lang="en-US" altLang="zh-CN" dirty="0"/>
              <a:t> RFID</a:t>
            </a:r>
            <a:r>
              <a:rPr lang="zh-CN" altLang="zh-CN" dirty="0"/>
              <a:t>技术可以应用到</a:t>
            </a:r>
            <a:r>
              <a:rPr lang="en-US" altLang="zh-CN" dirty="0"/>
              <a:t>WMS</a:t>
            </a:r>
            <a:r>
              <a:rPr lang="zh-CN" altLang="zh-CN" dirty="0"/>
              <a:t>中，从而可以提高企业的反应速度，做到及时补货，及时更新库存信息。</a:t>
            </a:r>
            <a:r>
              <a:rPr lang="en-US" altLang="zh-CN" dirty="0"/>
              <a:t>RFID </a:t>
            </a:r>
            <a:r>
              <a:rPr lang="zh-CN" altLang="zh-CN" dirty="0"/>
              <a:t>技术的应用大大地提高了人库和出库操作的效率，使仓储的信息化程度进一步提高。对于配送，</a:t>
            </a:r>
            <a:r>
              <a:rPr lang="en-US" altLang="zh-CN" dirty="0"/>
              <a:t>RFID</a:t>
            </a:r>
            <a:r>
              <a:rPr lang="zh-CN" altLang="zh-CN" dirty="0"/>
              <a:t>技术可以降低货物的出错率，使配送和库存衔接得更加紧密，从而可以使海外仓储实现一体化操作。</a:t>
            </a:r>
          </a:p>
          <a:p>
            <a:r>
              <a:rPr lang="zh-CN" altLang="zh-CN" dirty="0"/>
              <a:t>（</a:t>
            </a:r>
            <a:r>
              <a:rPr lang="en-US" altLang="zh-CN" dirty="0"/>
              <a:t>2</a:t>
            </a:r>
            <a:r>
              <a:rPr lang="zh-CN" altLang="zh-CN" dirty="0"/>
              <a:t>）</a:t>
            </a:r>
            <a:r>
              <a:rPr lang="en-US" altLang="zh-CN" dirty="0"/>
              <a:t>RFID</a:t>
            </a:r>
            <a:r>
              <a:rPr lang="zh-CN" altLang="zh-CN" dirty="0"/>
              <a:t>技术在通关中的应用前景</a:t>
            </a:r>
          </a:p>
          <a:p>
            <a:r>
              <a:rPr lang="zh-CN" altLang="zh-CN" dirty="0"/>
              <a:t>把</a:t>
            </a:r>
            <a:r>
              <a:rPr lang="en-US" altLang="zh-CN" dirty="0"/>
              <a:t>RFID</a:t>
            </a:r>
            <a:r>
              <a:rPr lang="zh-CN" altLang="zh-CN" dirty="0"/>
              <a:t>技术应用到报关系统，可以使海关系统和物流企业同时减轻负担。具体来说就是把货物的信息和海关的报关系统连接起来。如果货物只是一件一件的，那么可以提前把货物的信息共享给海关，然后在货物上贴上</a:t>
            </a:r>
            <a:r>
              <a:rPr lang="en-US" altLang="zh-CN" dirty="0"/>
              <a:t>RFID</a:t>
            </a:r>
            <a:r>
              <a:rPr lang="zh-CN" altLang="zh-CN" dirty="0"/>
              <a:t>标签。当货物比较多的时候可以集中在海关报关。由于</a:t>
            </a:r>
            <a:r>
              <a:rPr lang="en-US" altLang="zh-CN" dirty="0"/>
              <a:t>RFID</a:t>
            </a:r>
            <a:r>
              <a:rPr lang="zh-CN" altLang="zh-CN" dirty="0"/>
              <a:t>技术可以实现非接触扫描，所以将会提高报关的效率。</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122826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7280" y="1845734"/>
            <a:ext cx="5736100" cy="4023360"/>
          </a:xfrm>
        </p:spPr>
        <p:txBody>
          <a:bodyPr>
            <a:normAutofit fontScale="85000" lnSpcReduction="10000"/>
          </a:bodyPr>
          <a:lstStyle/>
          <a:p>
            <a:r>
              <a:rPr lang="zh-CN" altLang="en-US" b="1" dirty="0" smtClean="0"/>
              <a:t>一、</a:t>
            </a:r>
            <a:r>
              <a:rPr lang="en-US" altLang="zh-CN" b="1" dirty="0" smtClean="0"/>
              <a:t>EDI</a:t>
            </a:r>
            <a:r>
              <a:rPr lang="zh-CN" altLang="en-US" b="1" dirty="0" smtClean="0"/>
              <a:t>的含义和工作流程</a:t>
            </a:r>
            <a:endParaRPr lang="en-US" altLang="zh-CN" b="1" dirty="0" smtClean="0"/>
          </a:p>
          <a:p>
            <a:r>
              <a:rPr lang="zh-CN" altLang="zh-CN" dirty="0"/>
              <a:t>采用一种使信息结构化的商定标准，将商务或行政交易事务的信息交流，通过计算机联网进行电子方式的传递</a:t>
            </a:r>
            <a:r>
              <a:rPr lang="zh-CN" altLang="zh-CN" dirty="0" smtClean="0"/>
              <a:t>。</a:t>
            </a:r>
            <a:endParaRPr lang="en-US" altLang="zh-CN" dirty="0" smtClean="0"/>
          </a:p>
          <a:p>
            <a:r>
              <a:rPr lang="en-US" altLang="zh-CN" b="1" dirty="0" smtClean="0"/>
              <a:t>EDI</a:t>
            </a:r>
            <a:r>
              <a:rPr lang="zh-CN" altLang="en-US" b="1" dirty="0"/>
              <a:t>强调在其系统上传输的报文遵守一定的标准，因此，在发送之前，系统需要使用翻译程序将报文翻译成标准格式的报文。</a:t>
            </a:r>
          </a:p>
          <a:p>
            <a:r>
              <a:rPr lang="zh-CN" altLang="en-US" b="1" dirty="0"/>
              <a:t>（</a:t>
            </a:r>
            <a:r>
              <a:rPr lang="en-US" altLang="zh-CN" b="1" dirty="0"/>
              <a:t>1</a:t>
            </a:r>
            <a:r>
              <a:rPr lang="zh-CN" altLang="en-US" b="1" dirty="0"/>
              <a:t>）发送方计算机应用系统生成原始的用户数据。</a:t>
            </a:r>
          </a:p>
          <a:p>
            <a:r>
              <a:rPr lang="zh-CN" altLang="en-US" b="1" dirty="0"/>
              <a:t>（</a:t>
            </a:r>
            <a:r>
              <a:rPr lang="en-US" altLang="zh-CN" b="1" dirty="0"/>
              <a:t>2</a:t>
            </a:r>
            <a:r>
              <a:rPr lang="zh-CN" altLang="en-US" b="1" dirty="0"/>
              <a:t>）对发送报文的数据进行映射与翻译。</a:t>
            </a:r>
          </a:p>
          <a:p>
            <a:r>
              <a:rPr lang="zh-CN" altLang="en-US" b="1" dirty="0"/>
              <a:t>（</a:t>
            </a:r>
            <a:r>
              <a:rPr lang="en-US" altLang="zh-CN" b="1" dirty="0"/>
              <a:t>3</a:t>
            </a:r>
            <a:r>
              <a:rPr lang="zh-CN" altLang="en-US" b="1" dirty="0"/>
              <a:t>）发送标准的</a:t>
            </a:r>
            <a:r>
              <a:rPr lang="en-US" altLang="zh-CN" b="1" dirty="0"/>
              <a:t>EDI</a:t>
            </a:r>
            <a:r>
              <a:rPr lang="zh-CN" altLang="en-US" b="1" dirty="0"/>
              <a:t>报文</a:t>
            </a:r>
            <a:r>
              <a:rPr lang="zh-CN" altLang="en-US" b="1" dirty="0" smtClean="0"/>
              <a:t>。</a:t>
            </a:r>
            <a:endParaRPr lang="en-US" altLang="zh-CN" b="1" dirty="0" smtClean="0"/>
          </a:p>
          <a:p>
            <a:r>
              <a:rPr lang="zh-CN" altLang="en-US" b="1" dirty="0" smtClean="0"/>
              <a:t>（</a:t>
            </a:r>
            <a:r>
              <a:rPr lang="en-US" altLang="zh-CN" b="1" dirty="0"/>
              <a:t>4</a:t>
            </a:r>
            <a:r>
              <a:rPr lang="zh-CN" altLang="en-US" b="1" dirty="0"/>
              <a:t>）贸易伙伴获取标准的</a:t>
            </a:r>
            <a:r>
              <a:rPr lang="en-US" altLang="zh-CN" b="1" dirty="0"/>
              <a:t>EDI</a:t>
            </a:r>
            <a:r>
              <a:rPr lang="zh-CN" altLang="en-US" b="1" dirty="0"/>
              <a:t>文件</a:t>
            </a:r>
            <a:r>
              <a:rPr lang="zh-CN" altLang="en-US" b="1" dirty="0" smtClean="0"/>
              <a:t>。。</a:t>
            </a:r>
            <a:endParaRPr lang="zh-CN" altLang="en-US" b="1" dirty="0"/>
          </a:p>
          <a:p>
            <a:r>
              <a:rPr lang="zh-CN" altLang="en-US" b="1" dirty="0"/>
              <a:t>（</a:t>
            </a:r>
            <a:r>
              <a:rPr lang="en-US" altLang="zh-CN" b="1" dirty="0"/>
              <a:t>5</a:t>
            </a:r>
            <a:r>
              <a:rPr lang="zh-CN" altLang="en-US" b="1" dirty="0"/>
              <a:t>）将接收文件的数据进行映射和翻洋。</a:t>
            </a:r>
          </a:p>
          <a:p>
            <a:r>
              <a:rPr lang="zh-CN" altLang="en-US" b="1" dirty="0"/>
              <a:t>（</a:t>
            </a:r>
            <a:r>
              <a:rPr lang="en-US" altLang="zh-CN" b="1" dirty="0"/>
              <a:t>6</a:t>
            </a:r>
            <a:r>
              <a:rPr lang="zh-CN" altLang="en-US" b="1" dirty="0"/>
              <a:t>）接收方应用系统处理翻译后的文件</a:t>
            </a:r>
            <a:r>
              <a:rPr lang="zh-CN" altLang="en-US" b="1" dirty="0" smtClean="0"/>
              <a:t>。</a:t>
            </a:r>
            <a:endParaRPr lang="zh-CN" altLang="en-US" b="1"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6833380" y="2382715"/>
            <a:ext cx="5449473" cy="2734409"/>
          </a:xfrm>
          <a:prstGeom prst="rect">
            <a:avLst/>
          </a:prstGeom>
          <a:noFill/>
          <a:ln>
            <a:noFill/>
          </a:ln>
        </p:spPr>
      </p:pic>
      <p:sp>
        <p:nvSpPr>
          <p:cNvPr id="6"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3684924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二、</a:t>
            </a:r>
            <a:r>
              <a:rPr lang="en-US" altLang="zh-CN" dirty="0" smtClean="0"/>
              <a:t>EDI</a:t>
            </a:r>
            <a:r>
              <a:rPr lang="zh-CN" altLang="zh-CN" dirty="0"/>
              <a:t>在跨境电商物流中的应用</a:t>
            </a:r>
          </a:p>
          <a:p>
            <a:pPr marL="457200" indent="-457200">
              <a:buFont typeface="+mj-lt"/>
              <a:buAutoNum type="arabicPeriod"/>
            </a:pPr>
            <a:r>
              <a:rPr lang="zh-CN" altLang="zh-CN" dirty="0"/>
              <a:t>利用</a:t>
            </a:r>
            <a:r>
              <a:rPr lang="en-US" altLang="zh-CN" dirty="0"/>
              <a:t>EDI</a:t>
            </a:r>
            <a:r>
              <a:rPr lang="zh-CN" altLang="zh-CN" dirty="0"/>
              <a:t>技术搭建信息平台，将运输企业（铁路、水运，航空、公路运输企业等）、货主（生产者、贸易商、批发商、销售商等）海关、商检、金融企业、仓储企业、报关企业以及承运业主有机地联系在一起</a:t>
            </a:r>
            <a:r>
              <a:rPr lang="zh-CN" altLang="zh-CN" dirty="0" smtClean="0"/>
              <a:t>。</a:t>
            </a:r>
            <a:endParaRPr lang="en-US" altLang="zh-CN" dirty="0" smtClean="0"/>
          </a:p>
          <a:p>
            <a:pPr marL="457200" indent="-457200">
              <a:buFont typeface="+mj-lt"/>
              <a:buAutoNum type="arabicPeriod"/>
            </a:pPr>
            <a:r>
              <a:rPr lang="zh-CN" altLang="zh-CN" dirty="0" smtClean="0"/>
              <a:t>支持</a:t>
            </a:r>
            <a:r>
              <a:rPr lang="zh-CN" altLang="zh-CN" dirty="0"/>
              <a:t>与电商平台的订单信息交互，支持与企业第三方系统数据的对接，支持与海关、商检系统数据的对接，支持与企业财务管理及</a:t>
            </a:r>
            <a:r>
              <a:rPr lang="en-US" altLang="zh-CN" dirty="0"/>
              <a:t>OA</a:t>
            </a:r>
            <a:r>
              <a:rPr lang="zh-CN" altLang="zh-CN" dirty="0"/>
              <a:t>系统数据的对接。</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48375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四、大数据技术　</a:t>
            </a:r>
            <a:endParaRPr lang="en-US" altLang="zh-CN" b="1" dirty="0" smtClean="0"/>
          </a:p>
          <a:p>
            <a:r>
              <a:rPr lang="en-US" altLang="zh-CN" b="1" dirty="0" smtClean="0"/>
              <a:t>1.</a:t>
            </a:r>
            <a:r>
              <a:rPr lang="zh-CN" altLang="en-US" b="1" dirty="0"/>
              <a:t>大数据技术的概念</a:t>
            </a:r>
          </a:p>
          <a:p>
            <a:r>
              <a:rPr lang="zh-CN" altLang="en-US" b="1" dirty="0"/>
              <a:t>  大数据技术是指从各种类型的数据中快速获得有价值信息的技术。大数据领域已经涌现出了大量新的技术，它们已成为对大数据采集、存储、处理和呈现的有力武器。</a:t>
            </a:r>
          </a:p>
          <a:p>
            <a:r>
              <a:rPr lang="zh-CN" altLang="en-US" b="1" dirty="0"/>
              <a:t>  大数据处理关键技术一般包括</a:t>
            </a:r>
            <a:r>
              <a:rPr lang="en-US" altLang="zh-CN" b="1" dirty="0"/>
              <a:t>:</a:t>
            </a:r>
            <a:r>
              <a:rPr lang="zh-CN" altLang="en-US" b="1" dirty="0"/>
              <a:t>大数据采集、大数据预处理、大数据存储及管理、大数据分析及挖掘、大数据展现和成用（大数据检索、大数据可视化、大数据应用、大数据安全等）</a:t>
            </a:r>
          </a:p>
          <a:p>
            <a:endParaRPr lang="zh-CN" altLang="zh-CN" b="1"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1699937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en-US" altLang="zh-CN" dirty="0"/>
              <a:t> 2.</a:t>
            </a:r>
            <a:r>
              <a:rPr lang="zh-CN" altLang="zh-CN" dirty="0"/>
              <a:t>大数据对跨境电商物流的作用</a:t>
            </a:r>
          </a:p>
          <a:p>
            <a:pPr marL="457200" indent="-457200">
              <a:buFont typeface="+mj-lt"/>
              <a:buAutoNum type="arabicPeriod"/>
            </a:pPr>
            <a:r>
              <a:rPr lang="zh-CN" altLang="zh-CN" dirty="0" smtClean="0"/>
              <a:t>跨</a:t>
            </a:r>
            <a:r>
              <a:rPr lang="zh-CN" altLang="zh-CN" dirty="0"/>
              <a:t>境电商企业应该合理也运用数据分析技术对这些信息进行整理、分析及运用。企业就可以针对数据反映的特征，加大对热销商品进行备货，调整货物存储的比例，提速货物物流配送，进而打造数据化的跨境电商物流</a:t>
            </a:r>
            <a:r>
              <a:rPr lang="zh-CN" altLang="zh-CN" dirty="0" smtClean="0"/>
              <a:t>。跨</a:t>
            </a:r>
            <a:r>
              <a:rPr lang="zh-CN" altLang="zh-CN" dirty="0"/>
              <a:t>境电</a:t>
            </a:r>
            <a:r>
              <a:rPr lang="zh-CN" altLang="zh-CN" dirty="0" smtClean="0"/>
              <a:t>商可以</a:t>
            </a:r>
            <a:r>
              <a:rPr lang="zh-CN" altLang="zh-CN" dirty="0"/>
              <a:t>根据客户填写的代收货地址，通过数据分析对其推荐最优的运费搭配方案，为客户提供优质的物流服务。</a:t>
            </a:r>
          </a:p>
          <a:p>
            <a:pPr marL="457200" indent="-457200">
              <a:buFont typeface="+mj-lt"/>
              <a:buAutoNum type="arabicPeriod"/>
            </a:pPr>
            <a:r>
              <a:rPr lang="en-US" altLang="zh-CN" dirty="0"/>
              <a:t>  </a:t>
            </a:r>
            <a:r>
              <a:rPr lang="zh-CN" altLang="zh-CN" dirty="0"/>
              <a:t>在大数据时代，数据给物流企业信息化带来了很大的挑战，物流产业与产品制造商、批发零售商、消费者都有着紧密的联系，其涉及的数据量也是非常庞大的。然而，应用大数据分析技术恰恰能对这些数据进行快速高效的识别、处理及分析，进而得到准确的有价值的信息，这对海外仓模式物流的推进有着巨大的作用</a:t>
            </a:r>
            <a:r>
              <a:rPr lang="zh-CN" altLang="zh-CN" dirty="0" smtClean="0"/>
              <a:t>。</a:t>
            </a:r>
            <a:endParaRPr lang="en-US" altLang="zh-CN" dirty="0" smtClean="0"/>
          </a:p>
          <a:p>
            <a:pPr marL="457200" indent="-457200">
              <a:buFont typeface="+mj-lt"/>
              <a:buAutoNum type="arabicPeriod"/>
            </a:pPr>
            <a:r>
              <a:rPr lang="en-US" altLang="zh-CN" dirty="0" smtClean="0"/>
              <a:t>  </a:t>
            </a:r>
            <a:r>
              <a:rPr lang="zh-CN" altLang="zh-CN" dirty="0"/>
              <a:t>通过将大数据技术和跨境电商海外仓相结合，构建一套属于跨境电商的信息管理运营系统，不仅减少了海外仓模式的管理成本，还提高了跨境电商的效率。其中最重要的是，通过采用大数据分析技术，缩短了货物的物流时间，提高了消费者的购物体验。加大了消费者对跨境电商企业的信任，这对企业以后的经营发展有着很大的帮助。</a:t>
            </a:r>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4267176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zh-CN" b="1" u="sng" dirty="0"/>
              <a:t>五、</a:t>
            </a:r>
            <a:r>
              <a:rPr lang="en-US" altLang="zh-CN" b="1" u="sng" dirty="0"/>
              <a:t>GPS</a:t>
            </a:r>
            <a:r>
              <a:rPr lang="zh-CN" altLang="zh-CN" b="1" u="sng" dirty="0"/>
              <a:t>技术</a:t>
            </a:r>
            <a:endParaRPr lang="zh-CN" altLang="zh-CN" b="1" dirty="0"/>
          </a:p>
          <a:p>
            <a:r>
              <a:rPr lang="zh-CN" altLang="zh-CN" dirty="0"/>
              <a:t>全球定位系统（</a:t>
            </a:r>
            <a:r>
              <a:rPr lang="en-US" altLang="zh-CN" dirty="0"/>
              <a:t>Global Positioning System</a:t>
            </a:r>
            <a:r>
              <a:rPr lang="zh-CN" altLang="zh-CN" dirty="0"/>
              <a:t>－</a:t>
            </a:r>
            <a:r>
              <a:rPr lang="en-US" altLang="zh-CN" dirty="0"/>
              <a:t>GPS</a:t>
            </a:r>
            <a:r>
              <a:rPr lang="zh-CN" altLang="zh-CN" dirty="0"/>
              <a:t>）具有在海、陆、空进行全方位实时三维导航与</a:t>
            </a:r>
            <a:r>
              <a:rPr lang="en-US" altLang="zh-CN" dirty="0" err="1">
                <a:hlinkClick r:id="rId2"/>
              </a:rPr>
              <a:t>定位能力</a:t>
            </a:r>
            <a:r>
              <a:rPr lang="zh-CN" altLang="zh-CN" dirty="0" smtClean="0"/>
              <a:t>。</a:t>
            </a:r>
            <a:r>
              <a:rPr lang="en-US" altLang="zh-CN" dirty="0"/>
              <a:t>GPS</a:t>
            </a:r>
            <a:r>
              <a:rPr lang="zh-CN" altLang="zh-CN" dirty="0"/>
              <a:t>可以用于：</a:t>
            </a:r>
          </a:p>
          <a:p>
            <a:r>
              <a:rPr lang="en-US" altLang="zh-CN" dirty="0"/>
              <a:t>1</a:t>
            </a:r>
            <a:r>
              <a:rPr lang="zh-CN" altLang="zh-CN" dirty="0"/>
              <a:t>． 物流配送。</a:t>
            </a:r>
            <a:r>
              <a:rPr lang="en-US" altLang="zh-CN" dirty="0"/>
              <a:t>GPS</a:t>
            </a:r>
            <a:r>
              <a:rPr lang="zh-CN" altLang="zh-CN" dirty="0"/>
              <a:t>对车辆的状态信息以及客户的位置信息快速、准确地反映给物流系统。</a:t>
            </a:r>
          </a:p>
          <a:p>
            <a:r>
              <a:rPr lang="en-US" altLang="zh-CN" dirty="0"/>
              <a:t>2</a:t>
            </a:r>
            <a:r>
              <a:rPr lang="zh-CN" altLang="zh-CN" dirty="0"/>
              <a:t>．动态调度。运输企业可进行车辆待命计划管理。</a:t>
            </a:r>
          </a:p>
          <a:p>
            <a:r>
              <a:rPr lang="en-US" altLang="zh-CN" dirty="0"/>
              <a:t>3</a:t>
            </a:r>
            <a:r>
              <a:rPr lang="zh-CN" altLang="zh-CN" dirty="0"/>
              <a:t>． 货物跟踪。通过</a:t>
            </a:r>
            <a:r>
              <a:rPr lang="en-US" altLang="zh-CN" dirty="0"/>
              <a:t>GPS</a:t>
            </a:r>
            <a:r>
              <a:rPr lang="zh-CN" altLang="zh-CN" dirty="0"/>
              <a:t>和电子地图系统，可以实时了解车辆位置和货物状况，真正实现在线监控。</a:t>
            </a:r>
          </a:p>
          <a:p>
            <a:r>
              <a:rPr lang="en-US" altLang="zh-CN" dirty="0"/>
              <a:t>4</a:t>
            </a:r>
            <a:r>
              <a:rPr lang="zh-CN" altLang="zh-CN" dirty="0"/>
              <a:t>．车辆优选。查出在锁定范围内可供调用的车辆，根据系统预先设定的条件判断车辆中哪些是可调用的。</a:t>
            </a:r>
          </a:p>
          <a:p>
            <a:r>
              <a:rPr lang="en-US" altLang="zh-CN" dirty="0"/>
              <a:t>5</a:t>
            </a:r>
            <a:r>
              <a:rPr lang="zh-CN" altLang="zh-CN" dirty="0"/>
              <a:t>． 路线优选。地理分析功能可以快速地为驾驶人员选择合理的物流路线，以及这条路线的一些信息。</a:t>
            </a:r>
          </a:p>
          <a:p>
            <a:r>
              <a:rPr lang="en-US" altLang="zh-CN" dirty="0"/>
              <a:t>6</a:t>
            </a:r>
            <a:r>
              <a:rPr lang="zh-CN" altLang="zh-CN" dirty="0"/>
              <a:t>． 报警援救。当发生故障和一些意外的情况时，</a:t>
            </a:r>
            <a:r>
              <a:rPr lang="en-US" altLang="zh-CN" dirty="0"/>
              <a:t>GPS</a:t>
            </a:r>
            <a:r>
              <a:rPr lang="zh-CN" altLang="zh-CN" dirty="0"/>
              <a:t>系统可以及时地反映发生事故的地点，调度中心会尽可能地采取相应的措施来挽回和降低损失。</a:t>
            </a:r>
          </a:p>
          <a:p>
            <a:endParaRPr lang="zh-CN" altLang="zh-CN" dirty="0"/>
          </a:p>
          <a:p>
            <a:endParaRPr lang="zh-CN" altLang="en-US" dirty="0"/>
          </a:p>
        </p:txBody>
      </p:sp>
      <p:sp>
        <p:nvSpPr>
          <p:cNvPr id="5"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1727621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了解跨境电商物流</a:t>
            </a:r>
            <a:r>
              <a:rPr lang="zh-CN" altLang="zh-CN" b="1" dirty="0" smtClean="0"/>
              <a:t>信息系统</a:t>
            </a:r>
            <a:endParaRPr lang="zh-CN" altLang="en-US" dirty="0"/>
          </a:p>
        </p:txBody>
      </p:sp>
      <p:sp>
        <p:nvSpPr>
          <p:cNvPr id="3" name="内容占位符 2"/>
          <p:cNvSpPr>
            <a:spLocks noGrp="1"/>
          </p:cNvSpPr>
          <p:nvPr>
            <p:ph idx="1"/>
          </p:nvPr>
        </p:nvSpPr>
        <p:spPr/>
        <p:txBody>
          <a:bodyPr/>
          <a:lstStyle/>
          <a:p>
            <a:r>
              <a:rPr lang="zh-CN" altLang="zh-CN" b="1" dirty="0"/>
              <a:t>一、跨境电商物流信息管理系统</a:t>
            </a:r>
          </a:p>
          <a:p>
            <a:r>
              <a:rPr lang="zh-CN" altLang="zh-CN" dirty="0"/>
              <a:t>跨境电商物流信息系统管理是对物流信息进行采集、处理、分析、应用、存储和传播的过程，在这个过程中，通过设计物流信息活动的各种要素（人工、技术、工具等）进行管理。对于跨境电商企业来说，物流信息系统管理实现的是订单包裹的实时跟踪、转运、妥投等一系列物流跟踪数据管理，以及对商品物流成本的财务报表的分析，是实施物流</a:t>
            </a:r>
            <a:r>
              <a:rPr lang="en-US" altLang="zh-CN" dirty="0"/>
              <a:t>KPI</a:t>
            </a:r>
            <a:r>
              <a:rPr lang="zh-CN" altLang="zh-CN" dirty="0"/>
              <a:t>考核的重要参考手段。</a:t>
            </a:r>
          </a:p>
          <a:p>
            <a:r>
              <a:rPr lang="zh-CN" altLang="zh-CN" b="1" dirty="0"/>
              <a:t>二、跨境电商</a:t>
            </a:r>
            <a:r>
              <a:rPr lang="en-US" altLang="zh-CN" b="1" dirty="0"/>
              <a:t>ERP</a:t>
            </a:r>
            <a:r>
              <a:rPr lang="zh-CN" altLang="zh-CN" b="1" dirty="0"/>
              <a:t>系统</a:t>
            </a:r>
          </a:p>
          <a:p>
            <a:r>
              <a:rPr lang="en-US" altLang="zh-CN" dirty="0"/>
              <a:t>  </a:t>
            </a:r>
            <a:r>
              <a:rPr lang="zh-CN" altLang="zh-CN" dirty="0"/>
              <a:t>跨境电商</a:t>
            </a:r>
            <a:r>
              <a:rPr lang="en-US" altLang="zh-CN" dirty="0"/>
              <a:t>ERP</a:t>
            </a:r>
            <a:r>
              <a:rPr lang="zh-CN" altLang="zh-CN" dirty="0"/>
              <a:t>系统能提供多渠道电子商务管理解决方案，支持多仓库、多品牌管理，为广大零售商户提供“一站式”信息系统服务。其功能包括采购管理、销售管理、接单管理、物流计划、仓储管理、价格体系管理、结算管理、发票管理、客户关系管理、报表管理。</a:t>
            </a:r>
            <a:endParaRPr lang="zh-CN" altLang="en-US" dirty="0"/>
          </a:p>
        </p:txBody>
      </p:sp>
    </p:spTree>
    <p:extLst>
      <p:ext uri="{BB962C8B-B14F-4D97-AF65-F5344CB8AC3E}">
        <p14:creationId xmlns:p14="http://schemas.microsoft.com/office/powerpoint/2010/main" val="559057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三、智能运输系统</a:t>
            </a:r>
          </a:p>
          <a:p>
            <a:r>
              <a:rPr lang="zh-CN" altLang="zh-CN" dirty="0"/>
              <a:t>智能运输系统</a:t>
            </a:r>
            <a:r>
              <a:rPr lang="en-US" altLang="zh-CN" dirty="0"/>
              <a:t>(Intelligent Transport Systems</a:t>
            </a:r>
            <a:r>
              <a:rPr lang="zh-CN" altLang="zh-CN" dirty="0"/>
              <a:t>，</a:t>
            </a:r>
            <a:r>
              <a:rPr lang="en-US" altLang="zh-CN" dirty="0"/>
              <a:t>ITS)</a:t>
            </a:r>
            <a:r>
              <a:rPr lang="zh-CN" altLang="zh-CN" dirty="0"/>
              <a:t>是将先进的信息技术、数据通信传输技术、电子控制技术及计算机处理技术等技术有效地综合运用于整个交通管理体系，进而建立起来的存大范伟内、全方位发挥作用的，实时、准确、高效的运输综合管理系统。其价值在干大幅度提高公路通过能力减少交通阳塞、拥技，降低能原消耗，大大提高公路交通的安全性，提高运输能力，增强国家的竞争力。</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了解跨境电商物流</a:t>
            </a:r>
            <a:r>
              <a:rPr lang="zh-CN" altLang="zh-CN" b="1" dirty="0" smtClean="0"/>
              <a:t>信息系统</a:t>
            </a:r>
            <a:endParaRPr lang="zh-CN" altLang="en-US" dirty="0"/>
          </a:p>
        </p:txBody>
      </p:sp>
    </p:spTree>
    <p:extLst>
      <p:ext uri="{BB962C8B-B14F-4D97-AF65-F5344CB8AC3E}">
        <p14:creationId xmlns:p14="http://schemas.microsoft.com/office/powerpoint/2010/main" val="556890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四、跨境电商物流信息系统管理主要</a:t>
            </a:r>
            <a:r>
              <a:rPr lang="zh-CN" altLang="zh-CN" b="1" dirty="0" smtClean="0"/>
              <a:t>作用</a:t>
            </a:r>
            <a:endParaRPr lang="en-US" altLang="zh-CN" b="1" dirty="0" smtClean="0"/>
          </a:p>
          <a:p>
            <a:r>
              <a:rPr lang="zh-CN" altLang="zh-CN" dirty="0" smtClean="0"/>
              <a:t>从</a:t>
            </a:r>
            <a:r>
              <a:rPr lang="zh-CN" altLang="zh-CN" dirty="0"/>
              <a:t>跨境物流信息系统对提高企业高效管理的角度来看，主要体现在</a:t>
            </a:r>
            <a:r>
              <a:rPr lang="en-US" altLang="zh-CN" dirty="0"/>
              <a:t>:</a:t>
            </a:r>
            <a:endParaRPr lang="zh-CN" altLang="zh-CN" dirty="0"/>
          </a:p>
          <a:p>
            <a:r>
              <a:rPr lang="en-US" altLang="zh-CN" dirty="0"/>
              <a:t>1.</a:t>
            </a:r>
            <a:r>
              <a:rPr lang="zh-CN" altLang="zh-CN" dirty="0"/>
              <a:t>改善物流企业内部流程和信息沟通方式，满足跨境电商客户以及业务部门对信息处理和共享的需求。</a:t>
            </a:r>
          </a:p>
          <a:p>
            <a:r>
              <a:rPr lang="en-US" altLang="zh-CN" dirty="0"/>
              <a:t>2.</a:t>
            </a:r>
            <a:r>
              <a:rPr lang="zh-CN" altLang="zh-CN" dirty="0"/>
              <a:t>提高办公自动化水平，提高工作效率，降低管理成本，实现成本优先的竞争优势。</a:t>
            </a:r>
          </a:p>
          <a:p>
            <a:r>
              <a:rPr lang="en-US" altLang="zh-CN" dirty="0"/>
              <a:t>3.</a:t>
            </a:r>
            <a:r>
              <a:rPr lang="zh-CN" altLang="zh-CN" dirty="0"/>
              <a:t>通过国际物流信息系统对货物的跟踪和监控，物流企业的各层管理者可以及时地掌握货物运输的情况，增加对业务的控制，为决策提供数据支持。</a:t>
            </a:r>
          </a:p>
          <a:p>
            <a:r>
              <a:rPr lang="en-US" altLang="zh-CN" dirty="0"/>
              <a:t>4.</a:t>
            </a:r>
            <a:r>
              <a:rPr lang="zh-CN" altLang="zh-CN" dirty="0"/>
              <a:t>为客户提供实时的货物跟踪，提供个性化服务，提高服务水平。</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了解跨境电商物流</a:t>
            </a:r>
            <a:r>
              <a:rPr lang="zh-CN" altLang="zh-CN" b="1" dirty="0" smtClean="0"/>
              <a:t>信息系统</a:t>
            </a:r>
            <a:endParaRPr lang="zh-CN" altLang="en-US" dirty="0"/>
          </a:p>
        </p:txBody>
      </p:sp>
    </p:spTree>
    <p:extLst>
      <p:ext uri="{BB962C8B-B14F-4D97-AF65-F5344CB8AC3E}">
        <p14:creationId xmlns:p14="http://schemas.microsoft.com/office/powerpoint/2010/main" val="1922994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五、</a:t>
            </a:r>
            <a:r>
              <a:rPr lang="zh-CN" altLang="zh-CN" dirty="0" smtClean="0"/>
              <a:t>未来</a:t>
            </a:r>
            <a:r>
              <a:rPr lang="zh-CN" altLang="zh-CN" dirty="0"/>
              <a:t>物流信息系统的发展和</a:t>
            </a:r>
            <a:r>
              <a:rPr lang="zh-CN" altLang="zh-CN" dirty="0" smtClean="0"/>
              <a:t>应用</a:t>
            </a:r>
            <a:r>
              <a:rPr lang="en-US" altLang="zh-CN" dirty="0" smtClean="0"/>
              <a:t>:</a:t>
            </a:r>
            <a:endParaRPr lang="zh-CN" altLang="zh-CN" dirty="0"/>
          </a:p>
          <a:p>
            <a:r>
              <a:rPr lang="en-US" altLang="zh-CN" dirty="0"/>
              <a:t>  1.</a:t>
            </a:r>
            <a:r>
              <a:rPr lang="zh-CN" altLang="zh-CN" dirty="0"/>
              <a:t>物流信息综合性更强</a:t>
            </a:r>
          </a:p>
          <a:p>
            <a:r>
              <a:rPr lang="en-US" altLang="zh-CN" dirty="0" smtClean="0"/>
              <a:t>  </a:t>
            </a:r>
            <a:r>
              <a:rPr lang="en-US" altLang="zh-CN" dirty="0"/>
              <a:t>2.</a:t>
            </a:r>
            <a:r>
              <a:rPr lang="zh-CN" altLang="zh-CN" dirty="0"/>
              <a:t>专业性更强，接口趋于透明</a:t>
            </a:r>
          </a:p>
          <a:p>
            <a:r>
              <a:rPr lang="en-US" altLang="zh-CN" dirty="0" smtClean="0"/>
              <a:t>3</a:t>
            </a:r>
            <a:r>
              <a:rPr lang="en-US" altLang="zh-CN" dirty="0"/>
              <a:t>.</a:t>
            </a:r>
            <a:r>
              <a:rPr lang="zh-CN" altLang="zh-CN" dirty="0"/>
              <a:t>决策支持功能的加强</a:t>
            </a:r>
          </a:p>
          <a:p>
            <a:r>
              <a:rPr lang="en-US" altLang="zh-CN" dirty="0" smtClean="0"/>
              <a:t>4</a:t>
            </a:r>
            <a:r>
              <a:rPr lang="en-US" altLang="zh-CN" dirty="0"/>
              <a:t>.</a:t>
            </a:r>
            <a:r>
              <a:rPr lang="zh-CN" altLang="zh-CN" dirty="0"/>
              <a:t>自动化程度不断提高</a:t>
            </a:r>
          </a:p>
          <a:p>
            <a:r>
              <a:rPr lang="en-US" altLang="zh-CN" dirty="0"/>
              <a:t>  </a:t>
            </a:r>
            <a:endParaRPr lang="zh-CN" altLang="zh-CN" dirty="0"/>
          </a:p>
        </p:txBody>
      </p:sp>
    </p:spTree>
    <p:extLst>
      <p:ext uri="{BB962C8B-B14F-4D97-AF65-F5344CB8AC3E}">
        <p14:creationId xmlns:p14="http://schemas.microsoft.com/office/powerpoint/2010/main" val="56062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【学习目标】</a:t>
            </a:r>
            <a:br>
              <a:rPr lang="zh-CN" altLang="zh-CN" b="1" dirty="0"/>
            </a:br>
            <a:endParaRPr lang="zh-CN" altLang="en-US" dirty="0"/>
          </a:p>
        </p:txBody>
      </p:sp>
      <p:sp>
        <p:nvSpPr>
          <p:cNvPr id="3" name="内容占位符 2"/>
          <p:cNvSpPr>
            <a:spLocks noGrp="1"/>
          </p:cNvSpPr>
          <p:nvPr>
            <p:ph idx="1"/>
          </p:nvPr>
        </p:nvSpPr>
        <p:spPr/>
        <p:txBody>
          <a:bodyPr/>
          <a:lstStyle/>
          <a:p>
            <a:r>
              <a:rPr lang="zh-CN" altLang="zh-CN" dirty="0" smtClean="0"/>
              <a:t>知识</a:t>
            </a:r>
            <a:r>
              <a:rPr lang="zh-CN" altLang="zh-CN" dirty="0"/>
              <a:t>目标</a:t>
            </a:r>
            <a:r>
              <a:rPr lang="en-US" altLang="zh-CN" dirty="0"/>
              <a:t>:</a:t>
            </a:r>
            <a:r>
              <a:rPr lang="zh-CN" altLang="zh-CN" dirty="0"/>
              <a:t>了解条形码技术、</a:t>
            </a:r>
            <a:r>
              <a:rPr lang="en-US" altLang="zh-CN" dirty="0"/>
              <a:t>RFID</a:t>
            </a:r>
            <a:r>
              <a:rPr lang="zh-CN" altLang="zh-CN" dirty="0"/>
              <a:t>技术、</a:t>
            </a:r>
            <a:r>
              <a:rPr lang="en-US" altLang="zh-CN" dirty="0"/>
              <a:t>EDI</a:t>
            </a:r>
            <a:r>
              <a:rPr lang="zh-CN" altLang="zh-CN" dirty="0"/>
              <a:t>技术、大数据技术的含义和工作原理；理解条形码、</a:t>
            </a:r>
            <a:r>
              <a:rPr lang="en-US" altLang="zh-CN" dirty="0"/>
              <a:t>RFID</a:t>
            </a:r>
            <a:r>
              <a:rPr lang="zh-CN" altLang="zh-CN" dirty="0"/>
              <a:t>、</a:t>
            </a:r>
            <a:r>
              <a:rPr lang="en-US" altLang="zh-CN" dirty="0"/>
              <a:t>EDI</a:t>
            </a:r>
            <a:r>
              <a:rPr lang="zh-CN" altLang="zh-CN" dirty="0"/>
              <a:t>、大数据等技术在跨境电商物流中的应用；了解跨境电商物流信息系统管理的应用与发展；理解跨境电商物流信息系统管理的作用；熟悉跨境电商物流</a:t>
            </a:r>
            <a:r>
              <a:rPr lang="en-US" altLang="zh-CN" dirty="0"/>
              <a:t>ERP</a:t>
            </a:r>
            <a:r>
              <a:rPr lang="zh-CN" altLang="zh-CN" dirty="0"/>
              <a:t>系统；了解互联网</a:t>
            </a:r>
            <a:r>
              <a:rPr lang="en-US" altLang="zh-CN" dirty="0"/>
              <a:t>+</a:t>
            </a:r>
            <a:r>
              <a:rPr lang="zh-CN" altLang="zh-CN" dirty="0"/>
              <a:t>物流的含义；理解跨境电商物流平台的构建以及作用与途径。</a:t>
            </a:r>
          </a:p>
          <a:p>
            <a:r>
              <a:rPr lang="zh-CN" altLang="zh-CN" dirty="0"/>
              <a:t>能力目标</a:t>
            </a:r>
            <a:r>
              <a:rPr lang="en-US" altLang="zh-CN" dirty="0"/>
              <a:t>:</a:t>
            </a:r>
            <a:r>
              <a:rPr lang="zh-CN" altLang="zh-CN" dirty="0"/>
              <a:t>能熟悉跨境电商物流信息管理的业务；能够操作基于条形码、</a:t>
            </a:r>
            <a:r>
              <a:rPr lang="en-US" altLang="zh-CN" dirty="0"/>
              <a:t>RFID</a:t>
            </a:r>
            <a:r>
              <a:rPr lang="zh-CN" altLang="zh-CN" dirty="0"/>
              <a:t>、</a:t>
            </a:r>
            <a:r>
              <a:rPr lang="en-US" altLang="zh-CN" dirty="0"/>
              <a:t> EDI</a:t>
            </a:r>
            <a:r>
              <a:rPr lang="zh-CN" altLang="zh-CN" dirty="0"/>
              <a:t>等技术的物流作业；能熟悉各种跨境电商物流平台。</a:t>
            </a:r>
          </a:p>
          <a:p>
            <a:r>
              <a:rPr lang="zh-CN" altLang="zh-CN" dirty="0"/>
              <a:t>育人目标</a:t>
            </a:r>
            <a:r>
              <a:rPr lang="en-US" altLang="zh-CN" dirty="0"/>
              <a:t>:</a:t>
            </a:r>
            <a:r>
              <a:rPr lang="zh-CN" altLang="zh-CN" dirty="0"/>
              <a:t>通过介绍物流信息管理的核心技术在我国的发展，培养学生的民族自豪感和自信心，树立科学发展观和，培养创新创业的意识。</a:t>
            </a:r>
          </a:p>
          <a:p>
            <a:endParaRPr lang="zh-CN" altLang="en-US" dirty="0"/>
          </a:p>
        </p:txBody>
      </p:sp>
    </p:spTree>
    <p:extLst>
      <p:ext uri="{BB962C8B-B14F-4D97-AF65-F5344CB8AC3E}">
        <p14:creationId xmlns:p14="http://schemas.microsoft.com/office/powerpoint/2010/main" val="3433743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 </a:t>
            </a:r>
            <a:r>
              <a:rPr lang="zh-CN" altLang="zh-CN" b="1" dirty="0"/>
              <a:t>构建跨境电商物流</a:t>
            </a:r>
            <a:r>
              <a:rPr lang="zh-CN" altLang="zh-CN" b="1" dirty="0" smtClean="0"/>
              <a:t>平台</a:t>
            </a:r>
            <a:endParaRPr lang="zh-CN" altLang="en-US" dirty="0"/>
          </a:p>
        </p:txBody>
      </p:sp>
      <p:sp>
        <p:nvSpPr>
          <p:cNvPr id="3" name="内容占位符 2"/>
          <p:cNvSpPr>
            <a:spLocks noGrp="1"/>
          </p:cNvSpPr>
          <p:nvPr>
            <p:ph idx="1"/>
          </p:nvPr>
        </p:nvSpPr>
        <p:spPr/>
        <p:txBody>
          <a:bodyPr/>
          <a:lstStyle/>
          <a:p>
            <a:r>
              <a:rPr lang="zh-CN" altLang="zh-CN" b="1" dirty="0"/>
              <a:t>一、互联网云计算与跨境电商物流平台</a:t>
            </a:r>
          </a:p>
          <a:p>
            <a:r>
              <a:rPr lang="zh-CN" altLang="zh-CN" dirty="0"/>
              <a:t>在跨境电商物流中，只有借助“互联网</a:t>
            </a:r>
            <a:r>
              <a:rPr lang="en-US" altLang="zh-CN" dirty="0"/>
              <a:t>+</a:t>
            </a:r>
            <a:r>
              <a:rPr lang="zh-CN" altLang="zh-CN" dirty="0"/>
              <a:t>”搭建覆盖港口、航空站、航线、供应商等节点的平台，才能够构建一套标准化、规模化的优质物流服务体系，才能够制定出一套标准化的步骤并固化在后台操作系统中。</a:t>
            </a:r>
          </a:p>
          <a:p>
            <a:r>
              <a:rPr lang="zh-CN" altLang="zh-CN" b="1" dirty="0"/>
              <a:t>二、跨境电商物流平台的构建</a:t>
            </a:r>
          </a:p>
          <a:p>
            <a:r>
              <a:rPr lang="zh-CN" altLang="zh-CN" dirty="0"/>
              <a:t> 跨境电商物流平台以信息系统为载体，连接跨境电商企业和通关监管各相关监管机构和物流企业，实现跨境物流的全程监管，并通过物流服务全流程无缝衔接“客户到用户”的交付。平台需集成多方数据交换，为客户和物流作业提供进口、出口业务管理功能，为海关商检提供直接的审批、间接的系统集成监管等功能，并对外提供多方面的标准接口，允许接人订单、物流状态、支付信息、国检、外汇和国税等跨境电商相关数据信息，为客户提供海外仓、运输及配送等跨境电商物流服务。</a:t>
            </a:r>
          </a:p>
          <a:p>
            <a:endParaRPr lang="zh-CN" altLang="en-US" dirty="0"/>
          </a:p>
        </p:txBody>
      </p:sp>
    </p:spTree>
    <p:extLst>
      <p:ext uri="{BB962C8B-B14F-4D97-AF65-F5344CB8AC3E}">
        <p14:creationId xmlns:p14="http://schemas.microsoft.com/office/powerpoint/2010/main" val="2694568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【实训任务】条形码</a:t>
            </a:r>
            <a:r>
              <a:rPr lang="zh-CN" altLang="zh-CN" b="1" dirty="0" smtClean="0"/>
              <a:t>应用</a:t>
            </a:r>
            <a:endParaRPr lang="zh-CN" altLang="en-US" dirty="0"/>
          </a:p>
        </p:txBody>
      </p:sp>
      <p:sp>
        <p:nvSpPr>
          <p:cNvPr id="3" name="内容占位符 2"/>
          <p:cNvSpPr>
            <a:spLocks noGrp="1"/>
          </p:cNvSpPr>
          <p:nvPr>
            <p:ph idx="1"/>
          </p:nvPr>
        </p:nvSpPr>
        <p:spPr/>
        <p:txBody>
          <a:bodyPr/>
          <a:lstStyle/>
          <a:p>
            <a:r>
              <a:rPr lang="zh-CN" altLang="zh-CN" dirty="0"/>
              <a:t>学生（条码管理人员）根据验货清单，检索出商品的编码，运用条码技术基础，生成并打印出条码标签，贴到商品上。</a:t>
            </a:r>
          </a:p>
          <a:p>
            <a:endParaRPr lang="zh-CN" altLang="en-US" dirty="0"/>
          </a:p>
        </p:txBody>
      </p:sp>
    </p:spTree>
    <p:extLst>
      <p:ext uri="{BB962C8B-B14F-4D97-AF65-F5344CB8AC3E}">
        <p14:creationId xmlns:p14="http://schemas.microsoft.com/office/powerpoint/2010/main" val="1608436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【拓展阅读】国之重器 中国</a:t>
            </a:r>
            <a:r>
              <a:rPr lang="zh-CN" altLang="zh-CN" b="1" dirty="0" smtClean="0"/>
              <a:t>北斗</a:t>
            </a:r>
            <a:endParaRPr lang="zh-CN" altLang="en-US" dirty="0"/>
          </a:p>
        </p:txBody>
      </p:sp>
      <p:sp>
        <p:nvSpPr>
          <p:cNvPr id="3" name="内容占位符 2"/>
          <p:cNvSpPr>
            <a:spLocks noGrp="1"/>
          </p:cNvSpPr>
          <p:nvPr>
            <p:ph idx="1"/>
          </p:nvPr>
        </p:nvSpPr>
        <p:spPr/>
        <p:txBody>
          <a:bodyPr/>
          <a:lstStyle/>
          <a:p>
            <a:r>
              <a:rPr lang="zh-CN" altLang="en-US" dirty="0" smtClean="0"/>
              <a:t>思考</a:t>
            </a:r>
            <a:r>
              <a:rPr lang="en-US" altLang="zh-CN" dirty="0" smtClean="0"/>
              <a:t>:</a:t>
            </a:r>
            <a:r>
              <a:rPr lang="zh-CN" altLang="en-US" dirty="0" smtClean="0"/>
              <a:t>科学技术发展对我国跨境电商物流发展的重要意义？</a:t>
            </a:r>
            <a:endParaRPr lang="zh-CN" altLang="en-US" dirty="0"/>
          </a:p>
        </p:txBody>
      </p:sp>
    </p:spTree>
    <p:extLst>
      <p:ext uri="{BB962C8B-B14F-4D97-AF65-F5344CB8AC3E}">
        <p14:creationId xmlns:p14="http://schemas.microsoft.com/office/powerpoint/2010/main" val="323432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【案例导入】物流信息技术应用案例———沃尔玛物流</a:t>
            </a:r>
            <a:r>
              <a:rPr lang="zh-CN" altLang="zh-CN" b="1" dirty="0" smtClean="0"/>
              <a:t>信息系统</a:t>
            </a:r>
            <a:endParaRPr lang="zh-CN" altLang="en-US" dirty="0"/>
          </a:p>
        </p:txBody>
      </p:sp>
      <p:sp>
        <p:nvSpPr>
          <p:cNvPr id="3" name="内容占位符 2"/>
          <p:cNvSpPr>
            <a:spLocks noGrp="1"/>
          </p:cNvSpPr>
          <p:nvPr>
            <p:ph idx="1"/>
          </p:nvPr>
        </p:nvSpPr>
        <p:spPr/>
        <p:txBody>
          <a:bodyPr/>
          <a:lstStyle/>
          <a:p>
            <a:r>
              <a:rPr lang="zh-CN" altLang="en-US" dirty="0" smtClean="0"/>
              <a:t>思考：信息技术给跨境电商企业带来的改变有哪些？</a:t>
            </a:r>
            <a:endParaRPr lang="zh-CN" altLang="en-US" dirty="0"/>
          </a:p>
        </p:txBody>
      </p:sp>
    </p:spTree>
    <p:extLst>
      <p:ext uri="{BB962C8B-B14F-4D97-AF65-F5344CB8AC3E}">
        <p14:creationId xmlns:p14="http://schemas.microsoft.com/office/powerpoint/2010/main" val="3957554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
        <p:nvSpPr>
          <p:cNvPr id="3" name="内容占位符 2"/>
          <p:cNvSpPr>
            <a:spLocks noGrp="1"/>
          </p:cNvSpPr>
          <p:nvPr>
            <p:ph idx="1"/>
          </p:nvPr>
        </p:nvSpPr>
        <p:spPr/>
        <p:txBody>
          <a:bodyPr/>
          <a:lstStyle/>
          <a:p>
            <a:r>
              <a:rPr lang="zh-CN" altLang="zh-CN" b="1" dirty="0"/>
              <a:t>一、条形码技术　</a:t>
            </a:r>
          </a:p>
          <a:p>
            <a:r>
              <a:rPr lang="zh-CN" altLang="zh-CN" dirty="0"/>
              <a:t> </a:t>
            </a:r>
            <a:r>
              <a:rPr lang="en-US" altLang="zh-CN" dirty="0" smtClean="0"/>
              <a:t>1.</a:t>
            </a:r>
            <a:r>
              <a:rPr lang="zh-CN" altLang="zh-CN" dirty="0" smtClean="0"/>
              <a:t>条形码</a:t>
            </a:r>
            <a:r>
              <a:rPr lang="zh-CN" altLang="zh-CN" dirty="0"/>
              <a:t>是由一组粗细不同的黑白相间的条与空，按一定编码规则排列的符号，用以表示一定的字符、数字及符号组成的信息，并能够利用光电扫描阅读设备识读和实现数据输入计算机的特殊代码。</a:t>
            </a:r>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375226" y="3763792"/>
            <a:ext cx="4307840" cy="1018540"/>
          </a:xfrm>
          <a:prstGeom prst="rect">
            <a:avLst/>
          </a:prstGeom>
          <a:noFill/>
          <a:ln>
            <a:noFill/>
          </a:ln>
        </p:spPr>
      </p:pic>
    </p:spTree>
    <p:extLst>
      <p:ext uri="{BB962C8B-B14F-4D97-AF65-F5344CB8AC3E}">
        <p14:creationId xmlns:p14="http://schemas.microsoft.com/office/powerpoint/2010/main" val="3261276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smtClean="0"/>
              <a:t>2.</a:t>
            </a:r>
            <a:r>
              <a:rPr lang="zh-CN" altLang="zh-CN" dirty="0"/>
              <a:t>条形码技术的特点</a:t>
            </a:r>
          </a:p>
          <a:p>
            <a:r>
              <a:rPr lang="zh-CN" altLang="zh-CN" dirty="0"/>
              <a:t>（</a:t>
            </a:r>
            <a:r>
              <a:rPr lang="en-US" altLang="zh-CN" dirty="0"/>
              <a:t>1</a:t>
            </a:r>
            <a:r>
              <a:rPr lang="zh-CN" altLang="zh-CN" dirty="0"/>
              <a:t>）简单</a:t>
            </a:r>
            <a:r>
              <a:rPr lang="zh-CN" altLang="zh-CN" dirty="0" smtClean="0"/>
              <a:t>。</a:t>
            </a:r>
            <a:endParaRPr lang="en-US" altLang="zh-CN" dirty="0" smtClean="0"/>
          </a:p>
          <a:p>
            <a:r>
              <a:rPr lang="zh-CN" altLang="zh-CN" dirty="0" smtClean="0"/>
              <a:t>（</a:t>
            </a:r>
            <a:r>
              <a:rPr lang="en-US" altLang="zh-CN" dirty="0"/>
              <a:t>2</a:t>
            </a:r>
            <a:r>
              <a:rPr lang="zh-CN" altLang="zh-CN" dirty="0"/>
              <a:t>）信息采集速度快</a:t>
            </a:r>
            <a:r>
              <a:rPr lang="zh-CN" altLang="zh-CN" dirty="0" smtClean="0"/>
              <a:t>。</a:t>
            </a:r>
            <a:endParaRPr lang="zh-CN" altLang="zh-CN" dirty="0"/>
          </a:p>
          <a:p>
            <a:r>
              <a:rPr lang="zh-CN" altLang="zh-CN" dirty="0"/>
              <a:t>（</a:t>
            </a:r>
            <a:r>
              <a:rPr lang="en-US" altLang="zh-CN" dirty="0"/>
              <a:t>3</a:t>
            </a:r>
            <a:r>
              <a:rPr lang="zh-CN" altLang="zh-CN" dirty="0"/>
              <a:t>）采集信息量大</a:t>
            </a:r>
            <a:r>
              <a:rPr lang="zh-CN" altLang="zh-CN" dirty="0" smtClean="0"/>
              <a:t>。</a:t>
            </a:r>
            <a:endParaRPr lang="zh-CN" altLang="zh-CN" dirty="0"/>
          </a:p>
          <a:p>
            <a:r>
              <a:rPr lang="zh-CN" altLang="zh-CN" dirty="0"/>
              <a:t>（</a:t>
            </a:r>
            <a:r>
              <a:rPr lang="en-US" altLang="zh-CN" dirty="0"/>
              <a:t>4</a:t>
            </a:r>
            <a:r>
              <a:rPr lang="zh-CN" altLang="zh-CN" dirty="0"/>
              <a:t>）可靠性高</a:t>
            </a:r>
            <a:r>
              <a:rPr lang="zh-CN" altLang="zh-CN" dirty="0" smtClean="0"/>
              <a:t>。</a:t>
            </a:r>
            <a:endParaRPr lang="en-US" altLang="zh-CN" dirty="0" smtClean="0"/>
          </a:p>
          <a:p>
            <a:r>
              <a:rPr lang="zh-CN" altLang="zh-CN" dirty="0" smtClean="0"/>
              <a:t>（</a:t>
            </a:r>
            <a:r>
              <a:rPr lang="en-US" altLang="zh-CN" dirty="0"/>
              <a:t>5</a:t>
            </a:r>
            <a:r>
              <a:rPr lang="zh-CN" altLang="zh-CN" dirty="0"/>
              <a:t>）灵活、实用</a:t>
            </a:r>
            <a:r>
              <a:rPr lang="zh-CN" altLang="zh-CN" dirty="0" smtClean="0"/>
              <a:t>。</a:t>
            </a:r>
            <a:endParaRPr lang="en-US" altLang="zh-CN" dirty="0" smtClean="0"/>
          </a:p>
          <a:p>
            <a:r>
              <a:rPr lang="zh-CN" altLang="zh-CN" dirty="0" smtClean="0"/>
              <a:t>（</a:t>
            </a:r>
            <a:r>
              <a:rPr lang="en-US" altLang="zh-CN" dirty="0"/>
              <a:t>6</a:t>
            </a:r>
            <a:r>
              <a:rPr lang="zh-CN" altLang="zh-CN" dirty="0"/>
              <a:t>）自由度大</a:t>
            </a:r>
            <a:r>
              <a:rPr lang="zh-CN" altLang="zh-CN" dirty="0" smtClean="0"/>
              <a:t>。</a:t>
            </a:r>
            <a:endParaRPr lang="en-US" altLang="zh-CN" dirty="0" smtClean="0"/>
          </a:p>
          <a:p>
            <a:r>
              <a:rPr lang="zh-CN" altLang="zh-CN" dirty="0" smtClean="0"/>
              <a:t>（</a:t>
            </a:r>
            <a:r>
              <a:rPr lang="en-US" altLang="zh-CN" dirty="0"/>
              <a:t>7</a:t>
            </a:r>
            <a:r>
              <a:rPr lang="zh-CN" altLang="zh-CN" dirty="0"/>
              <a:t>）设备结构简单、成本低</a:t>
            </a:r>
            <a:r>
              <a:rPr lang="zh-CN" altLang="zh-CN" dirty="0" smtClean="0"/>
              <a:t>。</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347359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smtClean="0"/>
              <a:t>3.</a:t>
            </a:r>
            <a:r>
              <a:rPr lang="zh-CN" altLang="zh-CN" dirty="0"/>
              <a:t>条形码的分类</a:t>
            </a:r>
          </a:p>
          <a:p>
            <a:r>
              <a:rPr lang="zh-CN" altLang="zh-CN" dirty="0"/>
              <a:t>（</a:t>
            </a:r>
            <a:r>
              <a:rPr lang="en-US" altLang="zh-CN" dirty="0"/>
              <a:t>1</a:t>
            </a:r>
            <a:r>
              <a:rPr lang="zh-CN" altLang="zh-CN" dirty="0"/>
              <a:t>）</a:t>
            </a:r>
            <a:r>
              <a:rPr lang="en-US" altLang="zh-CN" dirty="0"/>
              <a:t>UPC</a:t>
            </a:r>
            <a:r>
              <a:rPr lang="zh-CN" altLang="zh-CN" dirty="0" smtClean="0"/>
              <a:t>码</a:t>
            </a:r>
            <a:endParaRPr lang="zh-CN" altLang="zh-CN" dirty="0"/>
          </a:p>
          <a:p>
            <a:r>
              <a:rPr lang="zh-CN" altLang="zh-CN" dirty="0"/>
              <a:t>（</a:t>
            </a:r>
            <a:r>
              <a:rPr lang="en-US" altLang="zh-CN" dirty="0"/>
              <a:t>2</a:t>
            </a:r>
            <a:r>
              <a:rPr lang="zh-CN" altLang="zh-CN" dirty="0"/>
              <a:t>）</a:t>
            </a:r>
            <a:r>
              <a:rPr lang="en-US" altLang="zh-CN" dirty="0"/>
              <a:t>EAN </a:t>
            </a:r>
            <a:r>
              <a:rPr lang="zh-CN" altLang="zh-CN" dirty="0" smtClean="0"/>
              <a:t>码</a:t>
            </a:r>
            <a:endParaRPr lang="en-US" altLang="zh-CN" dirty="0" smtClean="0"/>
          </a:p>
          <a:p>
            <a:r>
              <a:rPr lang="zh-CN" altLang="zh-CN" dirty="0" smtClean="0"/>
              <a:t>（</a:t>
            </a:r>
            <a:r>
              <a:rPr lang="en-US" altLang="zh-CN" dirty="0"/>
              <a:t>3</a:t>
            </a:r>
            <a:r>
              <a:rPr lang="zh-CN" altLang="zh-CN" dirty="0"/>
              <a:t>）交叉</a:t>
            </a:r>
            <a:r>
              <a:rPr lang="en-US" altLang="zh-CN" dirty="0"/>
              <a:t>25</a:t>
            </a:r>
            <a:r>
              <a:rPr lang="zh-CN" altLang="zh-CN" dirty="0" smtClean="0"/>
              <a:t>码</a:t>
            </a:r>
            <a:endParaRPr lang="en-US" altLang="zh-CN" dirty="0" smtClean="0"/>
          </a:p>
          <a:p>
            <a:r>
              <a:rPr lang="zh-CN" altLang="zh-CN" dirty="0" smtClean="0"/>
              <a:t>（</a:t>
            </a:r>
            <a:r>
              <a:rPr lang="en-US" altLang="zh-CN" dirty="0"/>
              <a:t>4</a:t>
            </a:r>
            <a:r>
              <a:rPr lang="zh-CN" altLang="zh-CN" dirty="0"/>
              <a:t>）</a:t>
            </a:r>
            <a:r>
              <a:rPr lang="en-US" altLang="zh-CN" dirty="0"/>
              <a:t>39</a:t>
            </a:r>
            <a:r>
              <a:rPr lang="zh-CN" altLang="zh-CN" dirty="0" smtClean="0"/>
              <a:t>码</a:t>
            </a:r>
            <a:endParaRPr lang="zh-CN" altLang="zh-CN" dirty="0"/>
          </a:p>
          <a:p>
            <a:r>
              <a:rPr lang="zh-CN" altLang="zh-CN" dirty="0"/>
              <a:t>（</a:t>
            </a:r>
            <a:r>
              <a:rPr lang="en-US" altLang="zh-CN" dirty="0"/>
              <a:t>5</a:t>
            </a:r>
            <a:r>
              <a:rPr lang="zh-CN" altLang="zh-CN" dirty="0"/>
              <a:t>）</a:t>
            </a:r>
            <a:r>
              <a:rPr lang="en-US" altLang="zh-CN" dirty="0"/>
              <a:t>Code 93</a:t>
            </a:r>
            <a:r>
              <a:rPr lang="zh-CN" altLang="zh-CN" dirty="0" smtClean="0"/>
              <a:t>码</a:t>
            </a:r>
            <a:endParaRPr lang="en-US" altLang="zh-CN" dirty="0"/>
          </a:p>
          <a:p>
            <a:r>
              <a:rPr lang="zh-CN" altLang="zh-CN" dirty="0" smtClean="0"/>
              <a:t>（</a:t>
            </a:r>
            <a:r>
              <a:rPr lang="en-US" altLang="zh-CN" dirty="0"/>
              <a:t>6</a:t>
            </a:r>
            <a:r>
              <a:rPr lang="zh-CN" altLang="zh-CN" dirty="0"/>
              <a:t>）库德巴</a:t>
            </a:r>
            <a:r>
              <a:rPr lang="zh-CN" altLang="zh-CN" dirty="0" smtClean="0"/>
              <a:t>码</a:t>
            </a:r>
            <a:endParaRPr lang="en-US" altLang="zh-CN" dirty="0"/>
          </a:p>
          <a:p>
            <a:r>
              <a:rPr lang="zh-CN" altLang="zh-CN" dirty="0" smtClean="0"/>
              <a:t>（</a:t>
            </a:r>
            <a:r>
              <a:rPr lang="en-US" altLang="zh-CN" dirty="0"/>
              <a:t>7</a:t>
            </a:r>
            <a:r>
              <a:rPr lang="zh-CN" altLang="zh-CN" dirty="0"/>
              <a:t>）</a:t>
            </a:r>
            <a:r>
              <a:rPr lang="en-US" altLang="zh-CN" dirty="0"/>
              <a:t>128</a:t>
            </a:r>
            <a:r>
              <a:rPr lang="zh-CN" altLang="zh-CN" dirty="0" smtClean="0"/>
              <a:t>码</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2790273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a:t>8.</a:t>
            </a:r>
            <a:r>
              <a:rPr lang="zh-CN" altLang="zh-CN" dirty="0"/>
              <a:t>条形码在跨境电商物流中的应用</a:t>
            </a:r>
          </a:p>
          <a:p>
            <a:r>
              <a:rPr lang="zh-CN" altLang="zh-CN" dirty="0"/>
              <a:t>（</a:t>
            </a:r>
            <a:r>
              <a:rPr lang="en-US" altLang="zh-CN" dirty="0"/>
              <a:t>1</a:t>
            </a:r>
            <a:r>
              <a:rPr lang="zh-CN" altLang="zh-CN" dirty="0"/>
              <a:t>）挂号条形码</a:t>
            </a:r>
          </a:p>
          <a:p>
            <a:r>
              <a:rPr lang="zh-CN" altLang="zh-CN" dirty="0"/>
              <a:t>挂号条形码是指邮政小包所使用的跟踪号，英文叫</a:t>
            </a:r>
            <a:r>
              <a:rPr lang="en-US" altLang="zh-CN" dirty="0"/>
              <a:t>Tracking </a:t>
            </a:r>
            <a:r>
              <a:rPr lang="en-US" altLang="zh-CN" dirty="0" smtClean="0"/>
              <a:t>Number</a:t>
            </a:r>
            <a:r>
              <a:rPr lang="zh-CN" altLang="zh-CN" dirty="0" smtClean="0"/>
              <a:t>例如</a:t>
            </a:r>
            <a:r>
              <a:rPr lang="en-US" altLang="zh-CN" dirty="0"/>
              <a:t>:</a:t>
            </a:r>
            <a:endParaRPr lang="zh-CN" altLang="zh-CN" dirty="0"/>
          </a:p>
          <a:p>
            <a:r>
              <a:rPr lang="en-US" altLang="zh-CN" dirty="0"/>
              <a:t>RA123456789CN</a:t>
            </a:r>
            <a:r>
              <a:rPr lang="zh-CN" altLang="zh-CN" dirty="0"/>
              <a:t>，表示的是中国邮政的挂号小包。</a:t>
            </a:r>
          </a:p>
          <a:p>
            <a:r>
              <a:rPr lang="en-US" altLang="zh-CN" dirty="0"/>
              <a:t>RB123456789HK</a:t>
            </a:r>
            <a:r>
              <a:rPr lang="zh-CN" altLang="zh-CN" dirty="0"/>
              <a:t>，表示的是中国香港邮政的挂号小包。</a:t>
            </a:r>
          </a:p>
          <a:p>
            <a:r>
              <a:rPr lang="zh-CN" altLang="zh-CN" dirty="0" smtClean="0"/>
              <a:t>（</a:t>
            </a:r>
            <a:r>
              <a:rPr lang="en-US" altLang="zh-CN" dirty="0"/>
              <a:t>2</a:t>
            </a:r>
            <a:r>
              <a:rPr lang="zh-CN" altLang="zh-CN" dirty="0"/>
              <a:t>）面单原单号</a:t>
            </a:r>
          </a:p>
          <a:p>
            <a:r>
              <a:rPr lang="zh-CN" altLang="zh-CN" dirty="0"/>
              <a:t>快递面单上的条形码不叫跟踪号，叫参考单号，又叫原单号。快递面单上的参考单号不能直接用来查询跟踪信息，所以我们在填写发运单号的时候不要填这个参考单号，而要填货代公司或者物流公司所提供的转单号。</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2384282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zh-CN" b="1" dirty="0"/>
              <a:t>二、</a:t>
            </a:r>
            <a:r>
              <a:rPr lang="en-US" altLang="zh-CN" b="1" dirty="0"/>
              <a:t>RFID</a:t>
            </a:r>
            <a:r>
              <a:rPr lang="zh-CN" altLang="zh-CN" b="1" dirty="0"/>
              <a:t>技术　</a:t>
            </a:r>
          </a:p>
          <a:p>
            <a:r>
              <a:rPr lang="en-US" altLang="zh-CN" dirty="0"/>
              <a:t>1.RFID</a:t>
            </a:r>
            <a:r>
              <a:rPr lang="zh-CN" altLang="zh-CN" dirty="0"/>
              <a:t>概念及构成</a:t>
            </a:r>
          </a:p>
          <a:p>
            <a:r>
              <a:rPr lang="en-US" altLang="zh-CN" dirty="0"/>
              <a:t>  </a:t>
            </a:r>
            <a:r>
              <a:rPr lang="zh-CN" altLang="zh-CN" dirty="0"/>
              <a:t>射频识别技术</a:t>
            </a:r>
            <a:r>
              <a:rPr lang="en-US" altLang="zh-CN" dirty="0"/>
              <a:t>RFID</a:t>
            </a:r>
            <a:r>
              <a:rPr lang="zh-CN" altLang="zh-CN" dirty="0"/>
              <a:t>（</a:t>
            </a:r>
            <a:r>
              <a:rPr lang="en-US" altLang="zh-CN" dirty="0"/>
              <a:t>Radio Frequency Identification</a:t>
            </a:r>
            <a:r>
              <a:rPr lang="zh-CN" altLang="zh-CN" dirty="0"/>
              <a:t>）是一种无线通信技术，它可以利用无线电信号识别特定的物体并读取有关数据，面不需要识别的工具和特定对象之间建立机械的或者光学的接触。</a:t>
            </a:r>
            <a:r>
              <a:rPr lang="en-US" altLang="zh-CN" dirty="0"/>
              <a:t>RFID</a:t>
            </a:r>
            <a:r>
              <a:rPr lang="zh-CN" altLang="zh-CN" dirty="0"/>
              <a:t>基本原理是利用射频信号或空间耦合（电感或电磁耦合）的传输特性，实现对物体或商品的自动识别。</a:t>
            </a:r>
          </a:p>
          <a:p>
            <a:r>
              <a:rPr lang="en-US" altLang="zh-CN" dirty="0"/>
              <a:t>2. RFID</a:t>
            </a:r>
            <a:r>
              <a:rPr lang="zh-CN" altLang="zh-CN" dirty="0"/>
              <a:t>的工作原理</a:t>
            </a:r>
          </a:p>
          <a:p>
            <a:r>
              <a:rPr lang="en-US" altLang="zh-CN" dirty="0"/>
              <a:t>  RFID</a:t>
            </a:r>
            <a:r>
              <a:rPr lang="zh-CN" altLang="zh-CN" dirty="0"/>
              <a:t>的工作原理其实很简单，绝大多数依据电感耦合的原理进行设计的，读写器在数据管理系统的控制下发送出一定频率的射频信号，当标签进入磁场时产生感应电流从而获得能量，并使用这些能量向读写器发送出自身的数据和信息，该信息被读写器接收并解码后送至中央信息管理系统进行相关的处理，这一信息的收集和处理过程都是以无线射频通信方式进行的。</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266954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0000" lnSpcReduction="20000"/>
          </a:bodyPr>
          <a:lstStyle/>
          <a:p>
            <a:r>
              <a:rPr lang="en-US" altLang="zh-CN" dirty="0"/>
              <a:t>3. RFID</a:t>
            </a:r>
            <a:r>
              <a:rPr lang="zh-CN" altLang="zh-CN" dirty="0"/>
              <a:t>的特点和优势</a:t>
            </a:r>
          </a:p>
          <a:p>
            <a:r>
              <a:rPr lang="en-US" altLang="zh-CN" dirty="0"/>
              <a:t>RFID</a:t>
            </a:r>
            <a:r>
              <a:rPr lang="zh-CN" altLang="zh-CN" dirty="0"/>
              <a:t>技术是新兴的一种依靠计算机和互联网的技术。</a:t>
            </a:r>
            <a:r>
              <a:rPr lang="en-US" altLang="zh-CN" dirty="0"/>
              <a:t>RFID</a:t>
            </a:r>
            <a:r>
              <a:rPr lang="zh-CN" altLang="zh-CN" dirty="0"/>
              <a:t>技术具有许多优势，主要有以下几点。</a:t>
            </a:r>
          </a:p>
          <a:p>
            <a:r>
              <a:rPr lang="en-US" altLang="zh-CN" dirty="0"/>
              <a:t> </a:t>
            </a:r>
            <a:r>
              <a:rPr lang="zh-CN" altLang="zh-CN" dirty="0"/>
              <a:t>（</a:t>
            </a:r>
            <a:r>
              <a:rPr lang="en-US" altLang="zh-CN" dirty="0"/>
              <a:t>1</a:t>
            </a:r>
            <a:r>
              <a:rPr lang="zh-CN" altLang="zh-CN" dirty="0"/>
              <a:t>）非接触识别</a:t>
            </a:r>
          </a:p>
          <a:p>
            <a:r>
              <a:rPr lang="en-US" altLang="zh-CN" dirty="0"/>
              <a:t>  </a:t>
            </a:r>
            <a:r>
              <a:rPr lang="zh-CN" altLang="zh-CN" dirty="0"/>
              <a:t>非接触识别是射频识别技术最重要的优点，它可以通过障碍物阅读标签，这一点条形码技术是无法做到的。在恶劣的环境下，</a:t>
            </a:r>
            <a:r>
              <a:rPr lang="en-US" altLang="zh-CN" dirty="0"/>
              <a:t>RFID</a:t>
            </a:r>
            <a:r>
              <a:rPr lang="zh-CN" altLang="zh-CN" dirty="0"/>
              <a:t>技术依旧可以识别，而且阅读速度很快，大多数情况下不到</a:t>
            </a:r>
            <a:r>
              <a:rPr lang="en-US" altLang="zh-CN" dirty="0"/>
              <a:t>100ms</a:t>
            </a:r>
            <a:r>
              <a:rPr lang="zh-CN" altLang="zh-CN" dirty="0"/>
              <a:t>。</a:t>
            </a:r>
          </a:p>
          <a:p>
            <a:r>
              <a:rPr lang="zh-CN" altLang="zh-CN" dirty="0"/>
              <a:t>（</a:t>
            </a:r>
            <a:r>
              <a:rPr lang="en-US" altLang="zh-CN" dirty="0"/>
              <a:t>2</a:t>
            </a:r>
            <a:r>
              <a:rPr lang="zh-CN" altLang="zh-CN" dirty="0"/>
              <a:t>）可以重复读取</a:t>
            </a:r>
          </a:p>
          <a:p>
            <a:r>
              <a:rPr lang="en-US" altLang="zh-CN" dirty="0"/>
              <a:t>  </a:t>
            </a:r>
            <a:r>
              <a:rPr lang="zh-CN" altLang="zh-CN" dirty="0"/>
              <a:t>现在的条形码技术一旦印刷之后就无法更改，而</a:t>
            </a:r>
            <a:r>
              <a:rPr lang="en-US" altLang="zh-CN" dirty="0"/>
              <a:t>RFID</a:t>
            </a:r>
            <a:r>
              <a:rPr lang="zh-CN" altLang="zh-CN" dirty="0"/>
              <a:t>标签可以重复地增加、修改、删除标签内储存的数据信息，这样有利于标签的重复利用，也可以提高效率。</a:t>
            </a:r>
          </a:p>
          <a:p>
            <a:r>
              <a:rPr lang="en-US" altLang="zh-CN" dirty="0"/>
              <a:t> </a:t>
            </a:r>
            <a:r>
              <a:rPr lang="zh-CN" altLang="zh-CN" dirty="0"/>
              <a:t>（</a:t>
            </a:r>
            <a:r>
              <a:rPr lang="en-US" altLang="zh-CN" dirty="0"/>
              <a:t>3</a:t>
            </a:r>
            <a:r>
              <a:rPr lang="zh-CN" altLang="zh-CN" dirty="0"/>
              <a:t>）读取要求比较低</a:t>
            </a:r>
          </a:p>
          <a:p>
            <a:r>
              <a:rPr lang="en-US" altLang="zh-CN" dirty="0"/>
              <a:t>  RFID</a:t>
            </a:r>
            <a:r>
              <a:rPr lang="zh-CN" altLang="zh-CN" dirty="0"/>
              <a:t>设备体积小型化、形状多样化。</a:t>
            </a:r>
            <a:r>
              <a:rPr lang="en-US" altLang="zh-CN" dirty="0"/>
              <a:t>RFID</a:t>
            </a:r>
            <a:r>
              <a:rPr lang="zh-CN" altLang="zh-CN" dirty="0"/>
              <a:t>在读取上并不受尺寸大小与形状的限制，不需要为了读取精确度而配合纸张的固定尺寸和印刷品质。此外，</a:t>
            </a:r>
            <a:r>
              <a:rPr lang="en-US" altLang="zh-CN" dirty="0"/>
              <a:t>RFID</a:t>
            </a:r>
            <a:r>
              <a:rPr lang="zh-CN" altLang="zh-CN" dirty="0"/>
              <a:t>标签更可往小型化与多样形态发展，以应用于不同产品。</a:t>
            </a:r>
          </a:p>
          <a:p>
            <a:r>
              <a:rPr lang="en-US" altLang="zh-CN" dirty="0"/>
              <a:t>  </a:t>
            </a:r>
            <a:r>
              <a:rPr lang="zh-CN" altLang="zh-CN" dirty="0"/>
              <a:t>（</a:t>
            </a:r>
            <a:r>
              <a:rPr lang="en-US" altLang="zh-CN" dirty="0"/>
              <a:t>4</a:t>
            </a:r>
            <a:r>
              <a:rPr lang="zh-CN" altLang="zh-CN" dirty="0"/>
              <a:t>）数据的记忆容量大</a:t>
            </a:r>
          </a:p>
          <a:p>
            <a:r>
              <a:rPr lang="en-US" altLang="zh-CN" dirty="0"/>
              <a:t>  </a:t>
            </a:r>
            <a:r>
              <a:rPr lang="zh-CN" altLang="zh-CN" dirty="0"/>
              <a:t>维条形码的容量是</a:t>
            </a:r>
            <a:r>
              <a:rPr lang="en-US" altLang="zh-CN" dirty="0"/>
              <a:t>50Bytes</a:t>
            </a:r>
            <a:r>
              <a:rPr lang="zh-CN" altLang="zh-CN" dirty="0"/>
              <a:t>，二维条形码最大的容量可储存</a:t>
            </a:r>
            <a:r>
              <a:rPr lang="en-US" altLang="zh-CN" dirty="0"/>
              <a:t>2000</a:t>
            </a:r>
            <a:r>
              <a:rPr lang="zh-CN" altLang="zh-CN" dirty="0"/>
              <a:t>至</a:t>
            </a:r>
            <a:r>
              <a:rPr lang="en-US" altLang="zh-CN" dirty="0"/>
              <a:t>3000</a:t>
            </a:r>
            <a:r>
              <a:rPr lang="zh-CN" altLang="zh-CN" dirty="0"/>
              <a:t>字符，</a:t>
            </a:r>
            <a:r>
              <a:rPr lang="en-US" altLang="zh-CN" dirty="0"/>
              <a:t>RFID</a:t>
            </a:r>
            <a:r>
              <a:rPr lang="zh-CN" altLang="zh-CN" dirty="0"/>
              <a:t>最大的容量则有数兆比特，并且随着记忆载体的发展，数据容量也有不断扩大的趋势。未来物品所需携带的信息量会越来越大，对卷标所能扩充容量的需求也相应增加。</a:t>
            </a:r>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1:</a:t>
            </a:r>
            <a:r>
              <a:rPr lang="zh-CN" altLang="zh-CN" b="1" dirty="0"/>
              <a:t>认识物流</a:t>
            </a:r>
            <a:r>
              <a:rPr lang="zh-CN" altLang="zh-CN" b="1" dirty="0" smtClean="0"/>
              <a:t>信息技术</a:t>
            </a:r>
            <a:endParaRPr lang="zh-CN" altLang="en-US" dirty="0"/>
          </a:p>
        </p:txBody>
      </p:sp>
    </p:spTree>
    <p:extLst>
      <p:ext uri="{BB962C8B-B14F-4D97-AF65-F5344CB8AC3E}">
        <p14:creationId xmlns:p14="http://schemas.microsoft.com/office/powerpoint/2010/main" val="419180863"/>
      </p:ext>
    </p:extLst>
  </p:cSld>
  <p:clrMapOvr>
    <a:masterClrMapping/>
  </p:clrMapOvr>
</p:sld>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19</TotalTime>
  <Words>2542</Words>
  <Application>Microsoft Office PowerPoint</Application>
  <PresentationFormat>宽屏</PresentationFormat>
  <Paragraphs>122</Paragraphs>
  <Slides>22</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宋体</vt:lpstr>
      <vt:lpstr>Calibri</vt:lpstr>
      <vt:lpstr>Calibri Light</vt:lpstr>
      <vt:lpstr>回顾</vt:lpstr>
      <vt:lpstr>项目六：跨境电商物流信息管理</vt:lpstr>
      <vt:lpstr>【学习目标】 </vt:lpstr>
      <vt:lpstr>【案例导入】物流信息技术应用案例———沃尔玛物流信息系统</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任务1:认识物流信息技术</vt:lpstr>
      <vt:lpstr>任务2:了解跨境电商物流信息系统</vt:lpstr>
      <vt:lpstr>任务2:了解跨境电商物流信息系统</vt:lpstr>
      <vt:lpstr>任务2:了解跨境电商物流信息系统</vt:lpstr>
      <vt:lpstr>PowerPoint 演示文稿</vt:lpstr>
      <vt:lpstr>任务3: 构建跨境电商物流平台</vt:lpstr>
      <vt:lpstr>【实训任务】条形码应用</vt:lpstr>
      <vt:lpstr>【拓展阅读】国之重器 中国北斗</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项目六：跨境电商物流信息管理</dc:title>
  <dc:creator>wbh</dc:creator>
  <cp:lastModifiedBy>wbh</cp:lastModifiedBy>
  <cp:revision>4</cp:revision>
  <dcterms:created xsi:type="dcterms:W3CDTF">2022-08-18T08:57:49Z</dcterms:created>
  <dcterms:modified xsi:type="dcterms:W3CDTF">2022-08-19T02:57:44Z</dcterms:modified>
</cp:coreProperties>
</file>