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1551" r:id="rId3"/>
    <p:sldId id="1552" r:id="rId5"/>
    <p:sldId id="1553" r:id="rId6"/>
    <p:sldId id="1556" r:id="rId7"/>
    <p:sldId id="1557" r:id="rId8"/>
    <p:sldId id="1558" r:id="rId9"/>
    <p:sldId id="1559" r:id="rId10"/>
    <p:sldId id="1560" r:id="rId11"/>
    <p:sldId id="1561" r:id="rId12"/>
    <p:sldId id="1562" r:id="rId13"/>
    <p:sldId id="1563" r:id="rId14"/>
    <p:sldId id="1564" r:id="rId15"/>
    <p:sldId id="1565" r:id="rId16"/>
    <p:sldId id="1566" r:id="rId17"/>
    <p:sldId id="1567" r:id="rId18"/>
    <p:sldId id="1568" r:id="rId19"/>
    <p:sldId id="1569" r:id="rId20"/>
    <p:sldId id="1570" r:id="rId21"/>
    <p:sldId id="1571" r:id="rId22"/>
    <p:sldId id="1572" r:id="rId23"/>
    <p:sldId id="1573" r:id="rId24"/>
    <p:sldId id="1574" r:id="rId25"/>
    <p:sldId id="1575" r:id="rId26"/>
    <p:sldId id="1576" r:id="rId27"/>
    <p:sldId id="1577" r:id="rId28"/>
    <p:sldId id="157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5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81"/>
    <p:restoredTop sz="94105"/>
  </p:normalViewPr>
  <p:slideViewPr>
    <p:cSldViewPr snapToGrid="0" showGuides="1">
      <p:cViewPr>
        <p:scale>
          <a:sx n="65" d="100"/>
          <a:sy n="65" d="100"/>
        </p:scale>
        <p:origin x="-200" y="344"/>
      </p:cViewPr>
      <p:guideLst>
        <p:guide orient="horz" pos="2160"/>
        <p:guide pos="38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7F8DA-2127-4CCE-A730-89B0F5AD51C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29D459-E2F9-4F66-959E-3FF9FDB256D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pic>
        <p:nvPicPr>
          <p:cNvPr id="2" name="그림 1"/>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b="1942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직사각형 8"/>
          <p:cNvSpPr/>
          <p:nvPr userDrawn="1"/>
        </p:nvSpPr>
        <p:spPr>
          <a:xfrm>
            <a:off x="1" y="741364"/>
            <a:ext cx="12232217" cy="6116637"/>
          </a:xfrm>
          <a:prstGeom prst="rect">
            <a:avLst/>
          </a:prstGeom>
          <a:gradFill>
            <a:gsLst>
              <a:gs pos="58000">
                <a:schemeClr val="bg1">
                  <a:alpha val="0"/>
                </a:schemeClr>
              </a:gs>
              <a:gs pos="0">
                <a:schemeClr val="bg1">
                  <a:alpha val="0"/>
                </a:schemeClr>
              </a:gs>
              <a:gs pos="100000">
                <a:schemeClr val="bg1">
                  <a:lumMod val="44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ko-KR" altLang="en-US" sz="1800" noProof="1"/>
          </a:p>
        </p:txBody>
      </p:sp>
      <p:pic>
        <p:nvPicPr>
          <p:cNvPr id="4" name="그림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t="55026" b="29922"/>
          <a:stretch>
            <a:fillRect/>
          </a:stretch>
        </p:blipFill>
        <p:spPr bwMode="auto">
          <a:xfrm>
            <a:off x="0" y="1"/>
            <a:ext cx="121920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l="6046" t="7907" r="15465"/>
          <a:stretch>
            <a:fillRect/>
          </a:stretch>
        </p:blipFill>
        <p:spPr bwMode="auto">
          <a:xfrm>
            <a:off x="11281834" y="6108700"/>
            <a:ext cx="74083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5"/>
          <p:cNvSpPr txBox="1">
            <a:spLocks noChangeArrowheads="1"/>
          </p:cNvSpPr>
          <p:nvPr userDrawn="1"/>
        </p:nvSpPr>
        <p:spPr bwMode="auto">
          <a:xfrm>
            <a:off x="9514418" y="6215063"/>
            <a:ext cx="23749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C0E3DC22-69E8-D343-804B-7CFD8C8E8891}" type="slidenum">
              <a:rPr lang="ko-KR" altLang="en-US" sz="1200" b="1">
                <a:solidFill>
                  <a:srgbClr val="402D1F"/>
                </a:solidFill>
              </a:rPr>
            </a:fld>
            <a:endParaRPr lang="ko-KR" altLang="en-US" sz="1200" b="1">
              <a:solidFill>
                <a:srgbClr val="402D1F"/>
              </a:solidFill>
            </a:endParaRPr>
          </a:p>
        </p:txBody>
      </p:sp>
      <p:sp>
        <p:nvSpPr>
          <p:cNvPr id="7" name="日期占位符 1"/>
          <p:cNvSpPr>
            <a:spLocks noGrp="1"/>
          </p:cNvSpPr>
          <p:nvPr>
            <p:ph type="dt" sz="half" idx="10"/>
          </p:nvPr>
        </p:nvSpPr>
        <p:spPr/>
        <p:txBody>
          <a:bodyPr/>
          <a:lstStyle>
            <a:lvl1pPr>
              <a:defRPr/>
            </a:lvl1pPr>
          </a:lstStyle>
          <a:p>
            <a:pPr>
              <a:defRPr/>
            </a:pPr>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3"/>
          <p:cNvSpPr>
            <a:spLocks noGrp="1"/>
          </p:cNvSpPr>
          <p:nvPr>
            <p:ph type="sldNum" sz="quarter" idx="12"/>
          </p:nvPr>
        </p:nvSpPr>
        <p:spPr/>
        <p:txBody>
          <a:bodyPr/>
          <a:lstStyle>
            <a:lvl1pPr>
              <a:defRPr/>
            </a:lvl1pPr>
          </a:lstStyle>
          <a:p>
            <a:fld id="{53FE1A4F-3008-AC4F-9D53-40440AB78241}" type="slidenum">
              <a:rPr lang="zh-CN" altLang="en-US"/>
            </a:fld>
            <a:endParaRPr lang="zh-CN" alt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7296908-3A81-4AFB-8EC8-0E32DEDE3E4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96908-3A81-4AFB-8EC8-0E32DEDE3E4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E462E-5F18-476B-97CE-9C687868D5E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249517" y="2315525"/>
            <a:ext cx="5501775" cy="92202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第六章  课程组织</a:t>
            </a:r>
            <a:endParaRPr lang="zh-CN" altLang="en-US" sz="5400" dirty="0">
              <a:solidFill>
                <a:srgbClr val="000000"/>
              </a:solidFill>
              <a:latin typeface="微软雅黑" panose="020B0503020204020204" pitchFamily="34" charset="-122"/>
              <a:ea typeface="微软雅黑" panose="020B0503020204020204" pitchFamily="34" charset="-122"/>
            </a:endParaRP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506730"/>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课程组织的含义</a:t>
            </a:r>
            <a:endParaRPr lang="zh-CN" altLang="en-US" dirty="0">
              <a:latin typeface="方正静蕾简体" panose="02000000000000000000" pitchFamily="2" charset="-122"/>
              <a:ea typeface="方正静蕾简体" panose="02000000000000000000" pitchFamily="2" charset="-122"/>
            </a:endParaRPr>
          </a:p>
        </p:txBody>
      </p:sp>
      <p:sp>
        <p:nvSpPr>
          <p:cNvPr id="63" name="文本框 62"/>
          <p:cNvSpPr txBox="1"/>
          <p:nvPr/>
        </p:nvSpPr>
        <p:spPr>
          <a:xfrm>
            <a:off x="4914506" y="4085744"/>
            <a:ext cx="3770750" cy="506730"/>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en-US" altLang="zh-CN" dirty="0">
                <a:ea typeface="方正静蕾简体" panose="02000000000000000000" pitchFamily="2" charset="-122"/>
              </a:rPr>
              <a:t>  </a:t>
            </a:r>
            <a:r>
              <a:rPr lang="zh-CN" altLang="en-US" dirty="0">
                <a:ea typeface="方正静蕾简体" panose="02000000000000000000" pitchFamily="2" charset="-122"/>
              </a:rPr>
              <a:t>横向组织与纵向组织</a:t>
            </a:r>
            <a:r>
              <a:rPr lang="zh-CN" altLang="zh-CN" dirty="0">
                <a:ea typeface="方正静蕾简体" panose="02000000000000000000" pitchFamily="2" charset="-122"/>
              </a:rPr>
              <a:t>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54172" y="4157149"/>
            <a:ext cx="401146" cy="350716"/>
            <a:chOff x="4686124" y="2670432"/>
            <a:chExt cx="620528" cy="542518"/>
          </a:xfrm>
        </p:grpSpPr>
        <p:pic>
          <p:nvPicPr>
            <p:cNvPr id="75" name="图片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477032" y="4739444"/>
            <a:ext cx="401146" cy="350716"/>
            <a:chOff x="4686124" y="2670432"/>
            <a:chExt cx="620528" cy="542518"/>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 name="任意多边形 4"/>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6" name="文本框 5"/>
          <p:cNvSpPr txBox="1"/>
          <p:nvPr/>
        </p:nvSpPr>
        <p:spPr>
          <a:xfrm>
            <a:off x="4914506" y="4661689"/>
            <a:ext cx="3770750" cy="506730"/>
          </a:xfrm>
          <a:prstGeom prst="rect">
            <a:avLst/>
          </a:prstGeom>
          <a:noFill/>
        </p:spPr>
        <p:txBody>
          <a:bodyPr wrap="square" rtlCol="0">
            <a:spAutoFit/>
          </a:bodyPr>
          <a:p>
            <a:pPr algn="just">
              <a:lnSpc>
                <a:spcPct val="150000"/>
              </a:lnSpc>
            </a:pPr>
            <a:r>
              <a:rPr lang="zh-CN" altLang="zh-CN" dirty="0">
                <a:ea typeface="方正静蕾简体" panose="02000000000000000000" pitchFamily="2" charset="-122"/>
              </a:rPr>
              <a:t>第三节</a:t>
            </a:r>
            <a:r>
              <a:rPr lang="en-US" altLang="zh-CN" dirty="0">
                <a:ea typeface="方正静蕾简体" panose="02000000000000000000" pitchFamily="2" charset="-122"/>
              </a:rPr>
              <a:t>  </a:t>
            </a:r>
            <a:r>
              <a:rPr lang="zh-CN" altLang="en-US" dirty="0">
                <a:ea typeface="方正静蕾简体" panose="02000000000000000000" pitchFamily="2" charset="-122"/>
              </a:rPr>
              <a:t>新课改中的课程结构</a:t>
            </a:r>
            <a:r>
              <a:rPr lang="zh-CN" altLang="zh-CN" dirty="0">
                <a:ea typeface="方正静蕾简体" panose="02000000000000000000" pitchFamily="2" charset="-122"/>
              </a:rPr>
              <a:t> </a:t>
            </a:r>
            <a:endParaRPr lang="en-US" altLang="zh-CN" dirty="0">
              <a:ea typeface="方正静蕾简体" panose="020000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017392"/>
            <a:ext cx="9817350" cy="39693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二、课程的横向组织</a:t>
            </a:r>
            <a:endParaRPr lang="zh-CN" altLang="en-US" sz="2400" b="1" dirty="0">
              <a:solidFill>
                <a:schemeClr val="tx1"/>
              </a:solidFill>
            </a:endParaRPr>
          </a:p>
          <a:p>
            <a:pPr>
              <a:lnSpc>
                <a:spcPct val="150000"/>
              </a:lnSpc>
            </a:pPr>
            <a:r>
              <a:rPr lang="zh-CN" altLang="en-US" sz="2400" b="1" dirty="0">
                <a:solidFill>
                  <a:schemeClr val="tx1"/>
                </a:solidFill>
              </a:rPr>
              <a:t>        （一）经典课程类型取向分析</a:t>
            </a:r>
            <a:endParaRPr lang="zh-CN" altLang="en-US" sz="2400" b="1" dirty="0">
              <a:solidFill>
                <a:schemeClr val="tx1"/>
              </a:solidFill>
            </a:endParaRPr>
          </a:p>
          <a:p>
            <a:pPr>
              <a:lnSpc>
                <a:spcPct val="150000"/>
              </a:lnSpc>
            </a:pPr>
            <a:r>
              <a:rPr lang="en-US" altLang="zh-CN" sz="2400" b="1" dirty="0">
                <a:solidFill>
                  <a:schemeClr val="tx1"/>
                </a:solidFill>
              </a:rPr>
              <a:t>4.</a:t>
            </a:r>
            <a:r>
              <a:rPr lang="zh-CN" altLang="en-US" sz="2400" b="1" dirty="0">
                <a:solidFill>
                  <a:schemeClr val="tx1"/>
                </a:solidFill>
              </a:rPr>
              <a:t>经验中心课程</a:t>
            </a:r>
            <a:endParaRPr lang="zh-CN" altLang="en-US" sz="2400" b="1" dirty="0">
              <a:solidFill>
                <a:schemeClr val="tx1"/>
              </a:solidFill>
            </a:endParaRPr>
          </a:p>
          <a:p>
            <a:pPr>
              <a:lnSpc>
                <a:spcPct val="150000"/>
              </a:lnSpc>
            </a:pPr>
            <a:r>
              <a:rPr lang="zh-CN" altLang="en-US" sz="2400" b="1" dirty="0">
                <a:solidFill>
                  <a:schemeClr val="tx1"/>
                </a:solidFill>
              </a:rPr>
              <a:t>       学生经验中心课程（student experience centered curriculum）源于杜威的经验主义教育哲学，杜威强调重视儿童的经验在学习中的重要作用，主张“从做中学”，这样的课程组织形式是动态的、充满生命力的。</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420" y="1186815"/>
            <a:ext cx="9267190" cy="341503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二、课程的横向组织</a:t>
            </a:r>
            <a:endParaRPr lang="zh-CN" altLang="en-US" sz="2400" b="1" dirty="0">
              <a:solidFill>
                <a:schemeClr val="tx1"/>
              </a:solidFill>
            </a:endParaRPr>
          </a:p>
          <a:p>
            <a:pPr>
              <a:lnSpc>
                <a:spcPct val="150000"/>
              </a:lnSpc>
            </a:pPr>
            <a:r>
              <a:rPr lang="zh-CN" altLang="en-US" sz="2400" b="1" dirty="0">
                <a:solidFill>
                  <a:schemeClr val="tx1"/>
                </a:solidFill>
              </a:rPr>
              <a:t>        （一）经典课程类型取向分析</a:t>
            </a:r>
            <a:endParaRPr lang="zh-CN" altLang="en-US" sz="2400" b="1" dirty="0">
              <a:solidFill>
                <a:schemeClr val="tx1"/>
              </a:solidFill>
            </a:endParaRPr>
          </a:p>
          <a:p>
            <a:pPr algn="l">
              <a:lnSpc>
                <a:spcPct val="150000"/>
              </a:lnSpc>
            </a:pPr>
            <a:r>
              <a:rPr lang="en-US" sz="2400" b="1" dirty="0">
                <a:solidFill>
                  <a:schemeClr val="tx1"/>
                </a:solidFill>
              </a:rPr>
              <a:t>5.</a:t>
            </a:r>
            <a:r>
              <a:rPr sz="2400" b="1" dirty="0">
                <a:solidFill>
                  <a:schemeClr val="tx1"/>
                </a:solidFill>
              </a:rPr>
              <a:t>工具类、知识类和技艺类课程</a:t>
            </a:r>
            <a:endParaRPr sz="2400" b="1" dirty="0">
              <a:solidFill>
                <a:schemeClr val="tx1"/>
              </a:solidFill>
            </a:endParaRPr>
          </a:p>
          <a:p>
            <a:pPr algn="l">
              <a:lnSpc>
                <a:spcPct val="150000"/>
              </a:lnSpc>
            </a:pPr>
            <a:r>
              <a:rPr lang="zh-CN" altLang="en-US" sz="2400" b="1" dirty="0">
                <a:solidFill>
                  <a:schemeClr val="tx1"/>
                </a:solidFill>
              </a:rPr>
              <a:t>        为了更合理地安排课程的总体结构，课程组织中会把性质上相似的几门学科划分为某一类课程板块，一般划分为工具类、知识类和技艺类课程板块。</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420" y="1186815"/>
            <a:ext cx="9267190" cy="230695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二、课程的横向组织</a:t>
            </a:r>
            <a:endParaRPr lang="zh-CN" altLang="en-US" sz="2400" b="1" dirty="0">
              <a:solidFill>
                <a:schemeClr val="tx1"/>
              </a:solidFill>
            </a:endParaRPr>
          </a:p>
          <a:p>
            <a:pPr>
              <a:lnSpc>
                <a:spcPct val="150000"/>
              </a:lnSpc>
            </a:pPr>
            <a:r>
              <a:rPr lang="zh-CN" altLang="en-US" sz="2400" b="1" dirty="0">
                <a:solidFill>
                  <a:schemeClr val="tx1"/>
                </a:solidFill>
              </a:rPr>
              <a:t>        （二）基于整合原则的横向组织</a:t>
            </a:r>
            <a:endParaRPr lang="zh-CN" altLang="en-US" sz="2400" b="1" dirty="0">
              <a:solidFill>
                <a:schemeClr val="tx1"/>
              </a:solidFill>
            </a:endParaRPr>
          </a:p>
          <a:p>
            <a:pPr>
              <a:lnSpc>
                <a:spcPct val="150000"/>
              </a:lnSpc>
            </a:pPr>
            <a:r>
              <a:rPr lang="zh-CN" altLang="en-US" sz="2400" b="1" dirty="0">
                <a:solidFill>
                  <a:schemeClr val="tx1"/>
                </a:solidFill>
              </a:rPr>
              <a:t>1. 布拉梅尔德（Theodore Brameld）主张</a:t>
            </a:r>
            <a:endParaRPr lang="zh-CN" altLang="en-US" sz="2400" b="1" dirty="0">
              <a:solidFill>
                <a:schemeClr val="tx1"/>
              </a:solidFill>
            </a:endParaRPr>
          </a:p>
          <a:p>
            <a:pPr>
              <a:lnSpc>
                <a:spcPct val="150000"/>
              </a:lnSpc>
            </a:pPr>
            <a:r>
              <a:rPr lang="zh-CN" altLang="en-US" sz="2400" b="1" dirty="0">
                <a:solidFill>
                  <a:schemeClr val="tx1"/>
                </a:solidFill>
              </a:rPr>
              <a:t>2. 温斯坦——范蒂尼（Weinstein-Fantini）模式</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462405" y="1243330"/>
            <a:ext cx="9267190" cy="230695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三、课程的纵向组织</a:t>
            </a:r>
            <a:endParaRPr lang="zh-CN" altLang="en-US" sz="2400" b="1" dirty="0">
              <a:solidFill>
                <a:schemeClr val="tx1"/>
              </a:solidFill>
            </a:endParaRPr>
          </a:p>
          <a:p>
            <a:pPr>
              <a:lnSpc>
                <a:spcPct val="150000"/>
              </a:lnSpc>
            </a:pPr>
            <a:r>
              <a:rPr lang="zh-CN" altLang="en-US" sz="2400" b="1" dirty="0">
                <a:solidFill>
                  <a:schemeClr val="tx1"/>
                </a:solidFill>
              </a:rPr>
              <a:t>       “序列”（Sequence）是纵向组织原则的核心概念。知识是呈层次性递进式的发展，如歌曲的演奏，应基于熟练运用音符的基础上才可以奏出完美和谐地篇章。</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420" y="1186815"/>
            <a:ext cx="9267190" cy="119888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三、课程的纵向组织</a:t>
            </a:r>
            <a:endParaRPr lang="zh-CN" altLang="en-US" sz="2400" b="1" dirty="0">
              <a:solidFill>
                <a:schemeClr val="tx1"/>
              </a:solidFill>
            </a:endParaRPr>
          </a:p>
          <a:p>
            <a:pPr>
              <a:lnSpc>
                <a:spcPct val="150000"/>
              </a:lnSpc>
            </a:pPr>
            <a:r>
              <a:rPr lang="zh-CN" altLang="en-US" sz="2400" b="1" dirty="0">
                <a:solidFill>
                  <a:schemeClr val="tx1"/>
                </a:solidFill>
              </a:rPr>
              <a:t>       （一）科尔伯格（L. Kohlberg）观点</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a:stretch>
            <a:fillRect/>
          </a:stretch>
        </p:blipFill>
        <p:spPr>
          <a:xfrm>
            <a:off x="2854960" y="2498725"/>
            <a:ext cx="6214110" cy="3921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420" y="1186815"/>
            <a:ext cx="9267190" cy="119888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三、课程的纵向组织</a:t>
            </a:r>
            <a:endParaRPr lang="zh-CN" altLang="en-US" sz="2400" b="1" dirty="0">
              <a:solidFill>
                <a:schemeClr val="tx1"/>
              </a:solidFill>
            </a:endParaRPr>
          </a:p>
          <a:p>
            <a:pPr>
              <a:lnSpc>
                <a:spcPct val="150000"/>
              </a:lnSpc>
            </a:pPr>
            <a:r>
              <a:rPr lang="zh-CN" altLang="en-US" sz="2400" b="1" dirty="0">
                <a:solidFill>
                  <a:schemeClr val="tx1"/>
                </a:solidFill>
              </a:rPr>
              <a:t>       （二）皮亚杰（Piaget）主张</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2"/>
          <a:stretch>
            <a:fillRect/>
          </a:stretch>
        </p:blipFill>
        <p:spPr>
          <a:xfrm>
            <a:off x="2818765" y="2385695"/>
            <a:ext cx="6554470" cy="3737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05535" y="1395095"/>
            <a:ext cx="9267190" cy="64516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小结：横向组织与纵向组织的特点       </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3" name="表格 2"/>
          <p:cNvGraphicFramePr/>
          <p:nvPr>
            <p:custDataLst>
              <p:tags r:id="rId2"/>
            </p:custDataLst>
          </p:nvPr>
        </p:nvGraphicFramePr>
        <p:xfrm>
          <a:off x="2322830" y="2605405"/>
          <a:ext cx="6473825" cy="2344420"/>
        </p:xfrm>
        <a:graphic>
          <a:graphicData uri="http://schemas.openxmlformats.org/drawingml/2006/table">
            <a:tbl>
              <a:tblPr firstRow="1" bandRow="1">
                <a:tableStyleId>{5940675A-B579-460E-94D1-54222C63F5DA}</a:tableStyleId>
              </a:tblPr>
              <a:tblGrid>
                <a:gridCol w="1426210"/>
                <a:gridCol w="2509520"/>
                <a:gridCol w="2538095"/>
              </a:tblGrid>
              <a:tr h="586105">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横向组织</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 纵向组织</a:t>
                      </a:r>
                      <a:endParaRPr lang="en-US" alt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6105">
                <a:tc rowSpan="3">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2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2400" b="1">
                          <a:solidFill>
                            <a:srgbClr val="000000"/>
                          </a:solidFill>
                          <a:latin typeface="宋体" panose="02010600030101010101" pitchFamily="2" charset="-122"/>
                          <a:ea typeface="宋体" panose="02010600030101010101" pitchFamily="2" charset="-122"/>
                          <a:cs typeface="宋体" panose="02010600030101010101" pitchFamily="2" charset="-122"/>
                        </a:rPr>
                        <a:t>特点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跨学科性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由简到繁</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88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综合性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由无到有</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34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应用性</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由具体到抽象</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05535" y="1395095"/>
            <a:ext cx="9267190" cy="39693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一、课程类型总括 </a:t>
            </a:r>
            <a:endParaRPr lang="zh-CN" altLang="en-US" sz="2400" b="1" dirty="0">
              <a:solidFill>
                <a:schemeClr val="tx1"/>
              </a:solidFill>
            </a:endParaRPr>
          </a:p>
          <a:p>
            <a:pPr>
              <a:lnSpc>
                <a:spcPct val="150000"/>
              </a:lnSpc>
            </a:pPr>
            <a:r>
              <a:rPr lang="zh-CN" altLang="en-US" sz="2400" b="1" dirty="0">
                <a:solidFill>
                  <a:schemeClr val="tx1"/>
                </a:solidFill>
              </a:rPr>
              <a:t>（一）科学课程与经验课程</a:t>
            </a:r>
            <a:endParaRPr lang="zh-CN" altLang="en-US" sz="2400" b="1" dirty="0">
              <a:solidFill>
                <a:schemeClr val="tx1"/>
              </a:solidFill>
            </a:endParaRPr>
          </a:p>
          <a:p>
            <a:pPr>
              <a:lnSpc>
                <a:spcPct val="150000"/>
              </a:lnSpc>
            </a:pPr>
            <a:r>
              <a:rPr lang="zh-CN" altLang="en-US" sz="2400" b="1" dirty="0">
                <a:solidFill>
                  <a:schemeClr val="tx1"/>
                </a:solidFill>
              </a:rPr>
              <a:t>（二）分科课程与综合课程</a:t>
            </a:r>
            <a:endParaRPr lang="zh-CN" altLang="en-US" sz="2400" b="1" dirty="0">
              <a:solidFill>
                <a:schemeClr val="tx1"/>
              </a:solidFill>
            </a:endParaRPr>
          </a:p>
          <a:p>
            <a:pPr>
              <a:lnSpc>
                <a:spcPct val="150000"/>
              </a:lnSpc>
            </a:pPr>
            <a:r>
              <a:rPr lang="zh-CN" altLang="en-US" sz="2400" b="1" dirty="0">
                <a:solidFill>
                  <a:schemeClr val="tx1"/>
                </a:solidFill>
              </a:rPr>
              <a:t>（三）传授性课程与研究性课程</a:t>
            </a:r>
            <a:endParaRPr lang="zh-CN" altLang="en-US" sz="2400" b="1" dirty="0">
              <a:solidFill>
                <a:schemeClr val="tx1"/>
              </a:solidFill>
            </a:endParaRPr>
          </a:p>
          <a:p>
            <a:pPr>
              <a:lnSpc>
                <a:spcPct val="150000"/>
              </a:lnSpc>
            </a:pPr>
            <a:r>
              <a:rPr lang="zh-CN" altLang="en-US" sz="2400" b="1" dirty="0">
                <a:solidFill>
                  <a:schemeClr val="tx1"/>
                </a:solidFill>
              </a:rPr>
              <a:t>（四）选修课程与必修课程</a:t>
            </a:r>
            <a:endParaRPr lang="zh-CN" altLang="en-US" sz="2400" b="1" dirty="0">
              <a:solidFill>
                <a:schemeClr val="tx1"/>
              </a:solidFill>
            </a:endParaRPr>
          </a:p>
          <a:p>
            <a:pPr>
              <a:lnSpc>
                <a:spcPct val="150000"/>
              </a:lnSpc>
            </a:pPr>
            <a:r>
              <a:rPr lang="zh-CN" altLang="en-US" sz="2400" b="1" dirty="0">
                <a:solidFill>
                  <a:schemeClr val="tx1"/>
                </a:solidFill>
              </a:rPr>
              <a:t>（五）隐性课程与显性课程</a:t>
            </a:r>
            <a:endParaRPr lang="zh-CN" altLang="en-US" sz="2400" b="1" dirty="0">
              <a:solidFill>
                <a:schemeClr val="tx1"/>
              </a:solidFill>
            </a:endParaRPr>
          </a:p>
          <a:p>
            <a:pPr>
              <a:lnSpc>
                <a:spcPct val="150000"/>
              </a:lnSpc>
            </a:pPr>
            <a:r>
              <a:rPr lang="zh-CN" altLang="en-US" sz="2400" b="1" dirty="0">
                <a:solidFill>
                  <a:schemeClr val="tx1"/>
                </a:solidFill>
              </a:rPr>
              <a:t>（六）国家课程、地方课程、校本课程     </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05535" y="1395095"/>
            <a:ext cx="9267190" cy="230695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二、课程结构的表现形式</a:t>
            </a:r>
            <a:endParaRPr lang="zh-CN" altLang="en-US" sz="2400" b="1" dirty="0">
              <a:solidFill>
                <a:schemeClr val="tx1"/>
              </a:solidFill>
            </a:endParaRPr>
          </a:p>
          <a:p>
            <a:pPr>
              <a:lnSpc>
                <a:spcPct val="150000"/>
              </a:lnSpc>
            </a:pPr>
            <a:r>
              <a:rPr lang="zh-CN" altLang="en-US" sz="2400" b="1" dirty="0">
                <a:solidFill>
                  <a:schemeClr val="tx1"/>
                </a:solidFill>
              </a:rPr>
              <a:t>（一）描述性方式</a:t>
            </a:r>
            <a:endParaRPr lang="zh-CN" altLang="en-US" sz="2400" b="1" dirty="0">
              <a:solidFill>
                <a:schemeClr val="tx1"/>
              </a:solidFill>
            </a:endParaRPr>
          </a:p>
          <a:p>
            <a:pPr>
              <a:lnSpc>
                <a:spcPct val="150000"/>
              </a:lnSpc>
            </a:pPr>
            <a:r>
              <a:rPr lang="zh-CN" altLang="en-US" sz="2400" b="1" dirty="0">
                <a:solidFill>
                  <a:schemeClr val="tx1"/>
                </a:solidFill>
              </a:rPr>
              <a:t>（二）数量化方式</a:t>
            </a:r>
            <a:endParaRPr lang="zh-CN" altLang="en-US" sz="2400" b="1" dirty="0">
              <a:solidFill>
                <a:schemeClr val="tx1"/>
              </a:solidFill>
            </a:endParaRPr>
          </a:p>
          <a:p>
            <a:pPr>
              <a:lnSpc>
                <a:spcPct val="150000"/>
              </a:lnSpc>
            </a:pPr>
            <a:r>
              <a:rPr lang="zh-CN" altLang="en-US" sz="2400" b="1" dirty="0">
                <a:solidFill>
                  <a:schemeClr val="tx1"/>
                </a:solidFill>
              </a:rPr>
              <a:t>（三）应用性方式</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05535" y="1395095"/>
            <a:ext cx="9267190" cy="230695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三、我国基础教育课程结构现状分析</a:t>
            </a:r>
            <a:endParaRPr lang="zh-CN" altLang="en-US" sz="2400" b="1" dirty="0">
              <a:solidFill>
                <a:schemeClr val="tx1"/>
              </a:solidFill>
            </a:endParaRPr>
          </a:p>
          <a:p>
            <a:pPr>
              <a:lnSpc>
                <a:spcPct val="150000"/>
              </a:lnSpc>
            </a:pPr>
            <a:r>
              <a:rPr lang="zh-CN" altLang="en-US" sz="2400" b="1" dirty="0">
                <a:solidFill>
                  <a:schemeClr val="tx1"/>
                </a:solidFill>
              </a:rPr>
              <a:t>（一）以学科课程与必修课程为主，经验课程与选修课程较少</a:t>
            </a:r>
            <a:endParaRPr lang="zh-CN" altLang="en-US" sz="2400" b="1" dirty="0">
              <a:solidFill>
                <a:schemeClr val="tx1"/>
              </a:solidFill>
            </a:endParaRPr>
          </a:p>
          <a:p>
            <a:pPr>
              <a:lnSpc>
                <a:spcPct val="150000"/>
              </a:lnSpc>
            </a:pPr>
            <a:r>
              <a:rPr lang="zh-CN" altLang="en-US" sz="2400" b="1" dirty="0">
                <a:solidFill>
                  <a:schemeClr val="tx1"/>
                </a:solidFill>
              </a:rPr>
              <a:t>（二）各具体学科之间的比重失衡</a:t>
            </a:r>
            <a:endParaRPr lang="zh-CN" altLang="en-US" sz="2400" b="1" dirty="0">
              <a:solidFill>
                <a:schemeClr val="tx1"/>
              </a:solidFill>
            </a:endParaRPr>
          </a:p>
          <a:p>
            <a:pPr>
              <a:lnSpc>
                <a:spcPct val="150000"/>
              </a:lnSpc>
            </a:pPr>
            <a:r>
              <a:rPr lang="zh-CN" altLang="en-US" sz="2400" b="1" dirty="0">
                <a:solidFill>
                  <a:schemeClr val="tx1"/>
                </a:solidFill>
              </a:rPr>
              <a:t>（三）课程内容一直为难、繁、偏、旧困扰</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6030" name="MH_Other_11"/>
          <p:cNvCxnSpPr>
            <a:cxnSpLocks noChangeShapeType="1"/>
          </p:cNvCxnSpPr>
          <p:nvPr/>
        </p:nvCxnSpPr>
        <p:spPr bwMode="auto">
          <a:xfrm flipH="1" flipV="1">
            <a:off x="9218613" y="3948114"/>
            <a:ext cx="0" cy="769937"/>
          </a:xfrm>
          <a:prstGeom prst="line">
            <a:avLst/>
          </a:prstGeom>
          <a:noFill/>
          <a:ln w="3810">
            <a:solidFill>
              <a:srgbClr val="BFBFBF"/>
            </a:solidFill>
            <a:prstDash val="sysDot"/>
            <a:round/>
          </a:ln>
          <a:extLst>
            <a:ext uri="{909E8E84-426E-40DD-AFC4-6F175D3DCCD1}">
              <a14:hiddenFill xmlns:a14="http://schemas.microsoft.com/office/drawing/2010/main">
                <a:noFill/>
              </a14:hiddenFill>
            </a:ext>
          </a:extLst>
        </p:spPr>
      </p:cxnSp>
      <p:grpSp>
        <p:nvGrpSpPr>
          <p:cNvPr id="25" name="组合 24"/>
          <p:cNvGrpSpPr/>
          <p:nvPr/>
        </p:nvGrpSpPr>
        <p:grpSpPr>
          <a:xfrm>
            <a:off x="693220" y="642224"/>
            <a:ext cx="454836" cy="397656"/>
            <a:chOff x="4686124" y="2670432"/>
            <a:chExt cx="620528" cy="542518"/>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7"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1010583" y="609831"/>
            <a:ext cx="454836" cy="397656"/>
            <a:chOff x="4686124" y="2670432"/>
            <a:chExt cx="620528" cy="542518"/>
          </a:xfrm>
        </p:grpSpPr>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30"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547783" y="210513"/>
            <a:ext cx="3095440" cy="461665"/>
          </a:xfrm>
          <a:prstGeom prst="rect">
            <a:avLst/>
          </a:prstGeom>
        </p:spPr>
        <p:txBody>
          <a:bodyPr wrap="square">
            <a:spAutoFit/>
          </a:bodyPr>
          <a:lstStyle/>
          <a:p>
            <a:pPr algn="ctr"/>
            <a:r>
              <a:rPr lang="zh-CN" altLang="en-US" sz="2400" b="1" dirty="0">
                <a:latin typeface="华文细黑" panose="02010600040101010101" pitchFamily="2" charset="-122"/>
                <a:ea typeface="华文细黑" panose="02010600040101010101" pitchFamily="2" charset="-122"/>
              </a:rPr>
              <a:t>结构导图 </a:t>
            </a:r>
            <a:endParaRPr lang="zh-CN" altLang="en-US" sz="800" dirty="0">
              <a:latin typeface="华文细黑" panose="02010600040101010101" pitchFamily="2" charset="-122"/>
              <a:ea typeface="华文细黑" panose="02010600040101010101" pitchFamily="2" charset="-122"/>
            </a:endParaRPr>
          </a:p>
        </p:txBody>
      </p:sp>
      <p:pic>
        <p:nvPicPr>
          <p:cNvPr id="3" name="图片 2" descr="图片2"/>
          <p:cNvPicPr>
            <a:picLocks noChangeAspect="1"/>
          </p:cNvPicPr>
          <p:nvPr/>
        </p:nvPicPr>
        <p:blipFill>
          <a:blip r:embed="rId2"/>
          <a:stretch>
            <a:fillRect/>
          </a:stretch>
        </p:blipFill>
        <p:spPr>
          <a:xfrm>
            <a:off x="1986915" y="865505"/>
            <a:ext cx="7401560" cy="539369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05535" y="1395095"/>
            <a:ext cx="9267190" cy="230695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四、对原有课程结构的调整</a:t>
            </a:r>
            <a:endParaRPr lang="zh-CN" altLang="en-US" sz="2400" b="1" dirty="0">
              <a:solidFill>
                <a:schemeClr val="tx1"/>
              </a:solidFill>
            </a:endParaRPr>
          </a:p>
          <a:p>
            <a:pPr>
              <a:lnSpc>
                <a:spcPct val="150000"/>
              </a:lnSpc>
            </a:pPr>
            <a:r>
              <a:rPr lang="zh-CN" altLang="en-US" sz="2400" b="1" dirty="0">
                <a:solidFill>
                  <a:schemeClr val="tx1"/>
                </a:solidFill>
              </a:rPr>
              <a:t>（一）课程结构类型多样化</a:t>
            </a:r>
            <a:endParaRPr lang="zh-CN" altLang="en-US" sz="2400" b="1" dirty="0">
              <a:solidFill>
                <a:schemeClr val="tx1"/>
              </a:solidFill>
            </a:endParaRPr>
          </a:p>
          <a:p>
            <a:pPr>
              <a:lnSpc>
                <a:spcPct val="150000"/>
              </a:lnSpc>
            </a:pPr>
            <a:r>
              <a:rPr lang="zh-CN" altLang="en-US" sz="2400" b="1" dirty="0">
                <a:solidFill>
                  <a:schemeClr val="tx1"/>
                </a:solidFill>
              </a:rPr>
              <a:t>（二）课程科目结构均衡化</a:t>
            </a:r>
            <a:endParaRPr lang="zh-CN" altLang="en-US" sz="2400" b="1" dirty="0">
              <a:solidFill>
                <a:schemeClr val="tx1"/>
              </a:solidFill>
            </a:endParaRPr>
          </a:p>
          <a:p>
            <a:pPr>
              <a:lnSpc>
                <a:spcPct val="150000"/>
              </a:lnSpc>
            </a:pPr>
            <a:r>
              <a:rPr lang="zh-CN" altLang="en-US" sz="2400" b="1" dirty="0">
                <a:solidFill>
                  <a:schemeClr val="tx1"/>
                </a:solidFill>
              </a:rPr>
              <a:t>（三）课程内容最优化</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3140" y="1409700"/>
            <a:ext cx="9267190" cy="39693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五、综合实践活动课程的本质</a:t>
            </a:r>
            <a:endParaRPr lang="zh-CN" altLang="en-US" sz="2400" b="1" dirty="0">
              <a:solidFill>
                <a:schemeClr val="tx1"/>
              </a:solidFill>
            </a:endParaRPr>
          </a:p>
          <a:p>
            <a:pPr>
              <a:lnSpc>
                <a:spcPct val="150000"/>
              </a:lnSpc>
            </a:pPr>
            <a:r>
              <a:rPr lang="zh-CN" altLang="en-US" sz="2400" b="1" dirty="0">
                <a:solidFill>
                  <a:schemeClr val="tx1"/>
                </a:solidFill>
              </a:rPr>
              <a:t>（一）综合实践活动的特点</a:t>
            </a:r>
            <a:endParaRPr lang="zh-CN" altLang="en-US" sz="2400" b="1" dirty="0">
              <a:solidFill>
                <a:schemeClr val="tx1"/>
              </a:solidFill>
            </a:endParaRPr>
          </a:p>
          <a:p>
            <a:pPr>
              <a:lnSpc>
                <a:spcPct val="150000"/>
              </a:lnSpc>
            </a:pPr>
            <a:r>
              <a:rPr lang="zh-CN" altLang="en-US" sz="2400" b="1" dirty="0">
                <a:solidFill>
                  <a:schemeClr val="tx1"/>
                </a:solidFill>
              </a:rPr>
              <a:t>1. 立足整体性</a:t>
            </a:r>
            <a:endParaRPr lang="zh-CN" altLang="en-US" sz="2400" b="1" dirty="0">
              <a:solidFill>
                <a:schemeClr val="tx1"/>
              </a:solidFill>
            </a:endParaRPr>
          </a:p>
          <a:p>
            <a:pPr>
              <a:lnSpc>
                <a:spcPct val="150000"/>
              </a:lnSpc>
            </a:pPr>
            <a:r>
              <a:rPr lang="zh-CN" altLang="en-US" sz="2400" b="1" dirty="0">
                <a:solidFill>
                  <a:schemeClr val="tx1"/>
                </a:solidFill>
              </a:rPr>
              <a:t>2. 强调实践性</a:t>
            </a:r>
            <a:endParaRPr lang="zh-CN" altLang="en-US" sz="2400" b="1" dirty="0">
              <a:solidFill>
                <a:schemeClr val="tx1"/>
              </a:solidFill>
            </a:endParaRPr>
          </a:p>
          <a:p>
            <a:pPr>
              <a:lnSpc>
                <a:spcPct val="150000"/>
              </a:lnSpc>
            </a:pPr>
            <a:r>
              <a:rPr lang="zh-CN" altLang="en-US" sz="2400" b="1" dirty="0">
                <a:solidFill>
                  <a:schemeClr val="tx1"/>
                </a:solidFill>
              </a:rPr>
              <a:t>3. 着眼开放性</a:t>
            </a:r>
            <a:endParaRPr lang="zh-CN" altLang="en-US" sz="2400" b="1" dirty="0">
              <a:solidFill>
                <a:schemeClr val="tx1"/>
              </a:solidFill>
            </a:endParaRPr>
          </a:p>
          <a:p>
            <a:pPr>
              <a:lnSpc>
                <a:spcPct val="150000"/>
              </a:lnSpc>
            </a:pPr>
            <a:r>
              <a:rPr lang="zh-CN" altLang="en-US" sz="2400" b="1" dirty="0">
                <a:solidFill>
                  <a:schemeClr val="tx1"/>
                </a:solidFill>
              </a:rPr>
              <a:t>4. 发挥生成性</a:t>
            </a:r>
            <a:endParaRPr lang="zh-CN" altLang="en-US" sz="2400" b="1" dirty="0">
              <a:solidFill>
                <a:schemeClr val="tx1"/>
              </a:solidFill>
            </a:endParaRPr>
          </a:p>
          <a:p>
            <a:pPr>
              <a:lnSpc>
                <a:spcPct val="150000"/>
              </a:lnSpc>
            </a:pPr>
            <a:r>
              <a:rPr lang="zh-CN" altLang="en-US" sz="2400" b="1" dirty="0">
                <a:solidFill>
                  <a:schemeClr val="tx1"/>
                </a:solidFill>
              </a:rPr>
              <a:t>5. 提倡自主性</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3140" y="1409700"/>
            <a:ext cx="9267190" cy="341503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五、综合实践活动课程的本质</a:t>
            </a:r>
            <a:endParaRPr lang="zh-CN" altLang="en-US" sz="2400" b="1" dirty="0">
              <a:solidFill>
                <a:schemeClr val="tx1"/>
              </a:solidFill>
            </a:endParaRPr>
          </a:p>
          <a:p>
            <a:pPr>
              <a:lnSpc>
                <a:spcPct val="150000"/>
              </a:lnSpc>
            </a:pPr>
            <a:r>
              <a:rPr lang="zh-CN" altLang="en-US" sz="2400" b="1" dirty="0">
                <a:solidFill>
                  <a:schemeClr val="tx1"/>
                </a:solidFill>
              </a:rPr>
              <a:t>（二）综合实践活动的内容</a:t>
            </a:r>
            <a:endParaRPr lang="zh-CN" altLang="en-US" sz="2400" b="1" dirty="0">
              <a:solidFill>
                <a:schemeClr val="tx1"/>
              </a:solidFill>
            </a:endParaRPr>
          </a:p>
          <a:p>
            <a:pPr>
              <a:lnSpc>
                <a:spcPct val="150000"/>
              </a:lnSpc>
            </a:pPr>
            <a:r>
              <a:rPr lang="zh-CN" altLang="en-US" sz="2400" b="1" dirty="0">
                <a:solidFill>
                  <a:schemeClr val="tx1"/>
                </a:solidFill>
              </a:rPr>
              <a:t>1.研究性学习</a:t>
            </a:r>
            <a:endParaRPr lang="zh-CN" altLang="en-US" sz="2400" b="1" dirty="0">
              <a:solidFill>
                <a:schemeClr val="tx1"/>
              </a:solidFill>
            </a:endParaRPr>
          </a:p>
          <a:p>
            <a:pPr>
              <a:lnSpc>
                <a:spcPct val="150000"/>
              </a:lnSpc>
            </a:pPr>
            <a:r>
              <a:rPr lang="zh-CN" altLang="en-US" sz="2400" b="1" dirty="0">
                <a:solidFill>
                  <a:schemeClr val="tx1"/>
                </a:solidFill>
              </a:rPr>
              <a:t>2.社区服务与社会实践</a:t>
            </a:r>
            <a:endParaRPr lang="zh-CN" altLang="en-US" sz="2400" b="1" dirty="0">
              <a:solidFill>
                <a:schemeClr val="tx1"/>
              </a:solidFill>
            </a:endParaRPr>
          </a:p>
          <a:p>
            <a:pPr>
              <a:lnSpc>
                <a:spcPct val="150000"/>
              </a:lnSpc>
            </a:pPr>
            <a:r>
              <a:rPr lang="zh-CN" altLang="en-US" sz="2400" b="1" dirty="0">
                <a:solidFill>
                  <a:schemeClr val="tx1"/>
                </a:solidFill>
              </a:rPr>
              <a:t>3.信息技术教育</a:t>
            </a:r>
            <a:endParaRPr lang="zh-CN" altLang="en-US" sz="2400" b="1" dirty="0">
              <a:solidFill>
                <a:schemeClr val="tx1"/>
              </a:solidFill>
            </a:endParaRPr>
          </a:p>
          <a:p>
            <a:pPr>
              <a:lnSpc>
                <a:spcPct val="150000"/>
              </a:lnSpc>
            </a:pPr>
            <a:r>
              <a:rPr lang="zh-CN" altLang="en-US" sz="2400" b="1" dirty="0">
                <a:solidFill>
                  <a:schemeClr val="tx1"/>
                </a:solidFill>
              </a:rPr>
              <a:t>4.劳动与技术教育</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3140" y="1409700"/>
            <a:ext cx="9267190" cy="341503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五、综合实践活动课程的本质</a:t>
            </a:r>
            <a:endParaRPr lang="zh-CN" altLang="en-US" sz="2400" b="1" dirty="0">
              <a:solidFill>
                <a:schemeClr val="tx1"/>
              </a:solidFill>
            </a:endParaRPr>
          </a:p>
          <a:p>
            <a:pPr>
              <a:lnSpc>
                <a:spcPct val="150000"/>
              </a:lnSpc>
            </a:pPr>
            <a:r>
              <a:rPr lang="zh-CN" altLang="en-US" sz="2400" b="1" dirty="0">
                <a:solidFill>
                  <a:schemeClr val="tx1"/>
                </a:solidFill>
              </a:rPr>
              <a:t>（三）综合实践活动内容选择的原则</a:t>
            </a:r>
            <a:endParaRPr lang="zh-CN" altLang="en-US" sz="2400" b="1" dirty="0">
              <a:solidFill>
                <a:schemeClr val="tx1"/>
              </a:solidFill>
            </a:endParaRPr>
          </a:p>
          <a:p>
            <a:pPr>
              <a:lnSpc>
                <a:spcPct val="150000"/>
              </a:lnSpc>
            </a:pPr>
            <a:r>
              <a:rPr lang="zh-CN" altLang="en-US" sz="2400" b="1" dirty="0">
                <a:solidFill>
                  <a:schemeClr val="tx1"/>
                </a:solidFill>
              </a:rPr>
              <a:t>1. 尊重学生的兴趣、爱好、特长</a:t>
            </a:r>
            <a:endParaRPr lang="zh-CN" altLang="en-US" sz="2400" b="1" dirty="0">
              <a:solidFill>
                <a:schemeClr val="tx1"/>
              </a:solidFill>
            </a:endParaRPr>
          </a:p>
          <a:p>
            <a:pPr>
              <a:lnSpc>
                <a:spcPct val="150000"/>
              </a:lnSpc>
            </a:pPr>
            <a:r>
              <a:rPr lang="zh-CN" altLang="en-US" sz="2400" b="1" dirty="0">
                <a:solidFill>
                  <a:schemeClr val="tx1"/>
                </a:solidFill>
              </a:rPr>
              <a:t>2. 体现学校的特色</a:t>
            </a:r>
            <a:endParaRPr lang="zh-CN" altLang="en-US" sz="2400" b="1" dirty="0">
              <a:solidFill>
                <a:schemeClr val="tx1"/>
              </a:solidFill>
            </a:endParaRPr>
          </a:p>
          <a:p>
            <a:pPr>
              <a:lnSpc>
                <a:spcPct val="150000"/>
              </a:lnSpc>
            </a:pPr>
            <a:r>
              <a:rPr lang="zh-CN" altLang="en-US" sz="2400" b="1" dirty="0">
                <a:solidFill>
                  <a:schemeClr val="tx1"/>
                </a:solidFill>
              </a:rPr>
              <a:t>3. 反映这所学校所在社区的特色</a:t>
            </a:r>
            <a:endParaRPr lang="zh-CN" altLang="en-US" sz="2400" b="1" dirty="0">
              <a:solidFill>
                <a:schemeClr val="tx1"/>
              </a:solidFill>
            </a:endParaRPr>
          </a:p>
          <a:p>
            <a:pPr>
              <a:lnSpc>
                <a:spcPct val="150000"/>
              </a:lnSpc>
            </a:pPr>
            <a:r>
              <a:rPr lang="zh-CN" altLang="en-US" sz="2400" b="1" dirty="0">
                <a:solidFill>
                  <a:schemeClr val="tx1"/>
                </a:solidFill>
              </a:rPr>
              <a:t>4. 善于引导学生从生活中选取探究课题或问题</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3140" y="1409700"/>
            <a:ext cx="9267190" cy="452310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五、综合实践活动课程的本质</a:t>
            </a:r>
            <a:endParaRPr lang="zh-CN" altLang="en-US" sz="2400" b="1" dirty="0">
              <a:solidFill>
                <a:schemeClr val="tx1"/>
              </a:solidFill>
            </a:endParaRPr>
          </a:p>
          <a:p>
            <a:pPr>
              <a:lnSpc>
                <a:spcPct val="150000"/>
              </a:lnSpc>
            </a:pPr>
            <a:r>
              <a:rPr lang="zh-CN" altLang="en-US" sz="2400" b="1" dirty="0">
                <a:solidFill>
                  <a:schemeClr val="tx1"/>
                </a:solidFill>
              </a:rPr>
              <a:t>（四）综合实践活动的实施原则</a:t>
            </a:r>
            <a:endParaRPr lang="zh-CN" altLang="en-US" sz="2400" b="1" dirty="0">
              <a:solidFill>
                <a:schemeClr val="tx1"/>
              </a:solidFill>
            </a:endParaRPr>
          </a:p>
          <a:p>
            <a:pPr>
              <a:lnSpc>
                <a:spcPct val="150000"/>
              </a:lnSpc>
            </a:pPr>
            <a:r>
              <a:rPr lang="zh-CN" altLang="en-US" sz="2400" b="1" dirty="0">
                <a:solidFill>
                  <a:schemeClr val="tx1"/>
                </a:solidFill>
              </a:rPr>
              <a:t>1. 处理学生自主选择、主动探究与教师有效指导的关系</a:t>
            </a:r>
            <a:endParaRPr lang="zh-CN" altLang="en-US" sz="2400" b="1" dirty="0">
              <a:solidFill>
                <a:schemeClr val="tx1"/>
              </a:solidFill>
            </a:endParaRPr>
          </a:p>
          <a:p>
            <a:pPr>
              <a:lnSpc>
                <a:spcPct val="150000"/>
              </a:lnSpc>
            </a:pPr>
            <a:r>
              <a:rPr lang="zh-CN" altLang="en-US" sz="2400" b="1" dirty="0">
                <a:solidFill>
                  <a:schemeClr val="tx1"/>
                </a:solidFill>
              </a:rPr>
              <a:t>2. 处理学校统筹规划与过程展开后生成性目标的关系</a:t>
            </a:r>
            <a:endParaRPr lang="zh-CN" altLang="en-US" sz="2400" b="1" dirty="0">
              <a:solidFill>
                <a:schemeClr val="tx1"/>
              </a:solidFill>
            </a:endParaRPr>
          </a:p>
          <a:p>
            <a:pPr>
              <a:lnSpc>
                <a:spcPct val="150000"/>
              </a:lnSpc>
            </a:pPr>
            <a:r>
              <a:rPr lang="zh-CN" altLang="en-US" sz="2400" b="1" dirty="0">
                <a:solidFill>
                  <a:schemeClr val="tx1"/>
                </a:solidFill>
              </a:rPr>
              <a:t>3. 课内与课外时间的集合使用</a:t>
            </a:r>
            <a:endParaRPr lang="zh-CN" altLang="en-US" sz="2400" b="1" dirty="0">
              <a:solidFill>
                <a:schemeClr val="tx1"/>
              </a:solidFill>
            </a:endParaRPr>
          </a:p>
          <a:p>
            <a:pPr>
              <a:lnSpc>
                <a:spcPct val="150000"/>
              </a:lnSpc>
            </a:pPr>
            <a:r>
              <a:rPr lang="zh-CN" altLang="en-US" sz="2400" b="1" dirty="0">
                <a:solidFill>
                  <a:schemeClr val="tx1"/>
                </a:solidFill>
              </a:rPr>
              <a:t>4. 整合校内外课程</a:t>
            </a:r>
            <a:endParaRPr lang="zh-CN" altLang="en-US" sz="2400" b="1" dirty="0">
              <a:solidFill>
                <a:schemeClr val="tx1"/>
              </a:solidFill>
            </a:endParaRPr>
          </a:p>
          <a:p>
            <a:pPr>
              <a:lnSpc>
                <a:spcPct val="150000"/>
              </a:lnSpc>
            </a:pPr>
            <a:r>
              <a:rPr lang="zh-CN" altLang="en-US" sz="2400" b="1" dirty="0">
                <a:solidFill>
                  <a:schemeClr val="tx1"/>
                </a:solidFill>
              </a:rPr>
              <a:t>5. 以融合的方式设计和实施四大指定领域</a:t>
            </a:r>
            <a:endParaRPr lang="zh-CN" altLang="en-US" sz="2400" b="1" dirty="0">
              <a:solidFill>
                <a:schemeClr val="tx1"/>
              </a:solidFill>
            </a:endParaRPr>
          </a:p>
          <a:p>
            <a:pPr>
              <a:lnSpc>
                <a:spcPct val="150000"/>
              </a:lnSpc>
            </a:pPr>
            <a:r>
              <a:rPr lang="zh-CN" altLang="en-US" sz="2400" b="1" dirty="0">
                <a:solidFill>
                  <a:schemeClr val="tx1"/>
                </a:solidFill>
              </a:rPr>
              <a:t>6. 把信息技术同实践活动的内容和过程整合起来</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3140" y="1409700"/>
            <a:ext cx="9267190" cy="286131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五、综合实践活动课程的本质</a:t>
            </a:r>
            <a:endParaRPr lang="zh-CN" altLang="en-US" sz="2400" b="1" dirty="0">
              <a:solidFill>
                <a:schemeClr val="tx1"/>
              </a:solidFill>
            </a:endParaRPr>
          </a:p>
          <a:p>
            <a:pPr>
              <a:lnSpc>
                <a:spcPct val="150000"/>
              </a:lnSpc>
            </a:pPr>
            <a:r>
              <a:rPr lang="zh-CN" altLang="en-US" sz="2400" b="1" dirty="0">
                <a:solidFill>
                  <a:schemeClr val="tx1"/>
                </a:solidFill>
              </a:rPr>
              <a:t>（五）综合实践活动的评价</a:t>
            </a:r>
            <a:endParaRPr lang="zh-CN" altLang="en-US" sz="2400" b="1" dirty="0">
              <a:solidFill>
                <a:schemeClr val="tx1"/>
              </a:solidFill>
            </a:endParaRPr>
          </a:p>
          <a:p>
            <a:pPr>
              <a:lnSpc>
                <a:spcPct val="150000"/>
              </a:lnSpc>
            </a:pPr>
            <a:r>
              <a:rPr lang="zh-CN" altLang="en-US" sz="2400" b="1" dirty="0">
                <a:solidFill>
                  <a:schemeClr val="tx1"/>
                </a:solidFill>
              </a:rPr>
              <a:t>1. 整体观</a:t>
            </a:r>
            <a:endParaRPr lang="zh-CN" altLang="en-US" sz="2400" b="1" dirty="0">
              <a:solidFill>
                <a:schemeClr val="tx1"/>
              </a:solidFill>
            </a:endParaRPr>
          </a:p>
          <a:p>
            <a:pPr>
              <a:lnSpc>
                <a:spcPct val="150000"/>
              </a:lnSpc>
            </a:pPr>
            <a:r>
              <a:rPr lang="zh-CN" altLang="en-US" sz="2400" b="1" dirty="0">
                <a:solidFill>
                  <a:schemeClr val="tx1"/>
                </a:solidFill>
              </a:rPr>
              <a:t>2. 多元化</a:t>
            </a:r>
            <a:endParaRPr lang="zh-CN" altLang="en-US" sz="2400" b="1" dirty="0">
              <a:solidFill>
                <a:schemeClr val="tx1"/>
              </a:solidFill>
            </a:endParaRPr>
          </a:p>
          <a:p>
            <a:pPr>
              <a:lnSpc>
                <a:spcPct val="150000"/>
              </a:lnSpc>
            </a:pPr>
            <a:r>
              <a:rPr lang="zh-CN" altLang="en-US" sz="2400" b="1" dirty="0">
                <a:solidFill>
                  <a:schemeClr val="tx1"/>
                </a:solidFill>
              </a:rPr>
              <a:t>3. 过程性</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662430" y="1635125"/>
            <a:ext cx="9267190" cy="230695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【本章小结】</a:t>
            </a:r>
            <a:endParaRPr lang="zh-CN" altLang="en-US" sz="2400" b="1" dirty="0">
              <a:solidFill>
                <a:schemeClr val="tx1"/>
              </a:solidFill>
            </a:endParaRPr>
          </a:p>
          <a:p>
            <a:pPr>
              <a:lnSpc>
                <a:spcPct val="150000"/>
              </a:lnSpc>
            </a:pPr>
            <a:r>
              <a:rPr lang="zh-CN" altLang="en-US" sz="2400" b="1" dirty="0">
                <a:solidFill>
                  <a:schemeClr val="tx1"/>
                </a:solidFill>
              </a:rPr>
              <a:t>本章梳理了学者对课程组织的概念界定，将横向组织与纵向组织的概念进行辨析，同时阐述了四项课程组织的基本原则，在课程结构的章节，依据《纲要》对课程结构的变革进行论述。</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三、新课改中的课程结构</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2"/>
          <a:stretch>
            <a:fillRect/>
          </a:stretch>
        </p:blipFill>
        <p:spPr>
          <a:xfrm>
            <a:off x="8978265" y="4377690"/>
            <a:ext cx="2286000" cy="2286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847972"/>
            <a:ext cx="9817350" cy="341503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一、课程组织的概念界定</a:t>
            </a:r>
            <a:endParaRPr lang="zh-CN" altLang="en-US" sz="2400" b="1" dirty="0">
              <a:solidFill>
                <a:schemeClr val="tx1"/>
              </a:solidFill>
            </a:endParaRPr>
          </a:p>
          <a:p>
            <a:pPr>
              <a:lnSpc>
                <a:spcPct val="150000"/>
              </a:lnSpc>
            </a:pPr>
            <a:r>
              <a:rPr lang="zh-CN" altLang="en-US" sz="2400" b="1" dirty="0">
                <a:solidFill>
                  <a:schemeClr val="tx1"/>
                </a:solidFill>
              </a:rPr>
              <a:t>        对课程组织较早界定的是麦克默里（C. A. McMurry）1923年写的《如何组织课程》一书中。他认为，应该以生活为基础对课程进行整合组织，以便用能够激发儿童活动自然正确地发展的方式呈现这个世界的最好要素。这种观点明显的受到当时课程研究中占主流的生活适应取向的影响。</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一、课程组织的含义</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847972"/>
            <a:ext cx="9817350" cy="286131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一、课程组织的概念界定</a:t>
            </a:r>
            <a:endParaRPr lang="zh-CN" altLang="en-US" sz="2400" b="1" dirty="0">
              <a:solidFill>
                <a:schemeClr val="tx1"/>
              </a:solidFill>
            </a:endParaRPr>
          </a:p>
          <a:p>
            <a:pPr>
              <a:lnSpc>
                <a:spcPct val="150000"/>
              </a:lnSpc>
            </a:pPr>
            <a:r>
              <a:rPr lang="zh-CN" altLang="en-US" sz="2400" b="1" dirty="0">
                <a:solidFill>
                  <a:schemeClr val="tx1"/>
                </a:solidFill>
              </a:rPr>
              <a:t>        本书最终决定引用学者钟启泉的定义，即课程组织是为了提供真正的学习机会，围绕解决学习内容和学习经验之间的有机联系问题，在范围和序列两个组织向度上安排相关课程要素，使之整体和谐地促使学习达到最大累积效应。</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一、课程组织的含义</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2"/>
          <a:srcRect l="36040" t="5200" r="12707" b="6208"/>
          <a:stretch>
            <a:fillRect/>
          </a:stretch>
        </p:blipFill>
        <p:spPr>
          <a:xfrm>
            <a:off x="8654415" y="4123690"/>
            <a:ext cx="2440940" cy="2455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847972"/>
            <a:ext cx="9817350" cy="286131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一、课程组织的原则</a:t>
            </a:r>
            <a:endParaRPr lang="zh-CN" altLang="en-US" sz="2400" b="1" dirty="0">
              <a:solidFill>
                <a:schemeClr val="tx1"/>
              </a:solidFill>
            </a:endParaRPr>
          </a:p>
          <a:p>
            <a:pPr>
              <a:lnSpc>
                <a:spcPct val="150000"/>
              </a:lnSpc>
            </a:pPr>
            <a:r>
              <a:rPr lang="zh-CN" altLang="en-US" sz="2400" b="1" dirty="0">
                <a:solidFill>
                  <a:schemeClr val="tx1"/>
                </a:solidFill>
              </a:rPr>
              <a:t>        （一）连续性原则</a:t>
            </a:r>
            <a:endParaRPr lang="zh-CN" altLang="en-US" sz="2400" b="1" dirty="0">
              <a:solidFill>
                <a:schemeClr val="tx1"/>
              </a:solidFill>
            </a:endParaRPr>
          </a:p>
          <a:p>
            <a:pPr>
              <a:lnSpc>
                <a:spcPct val="150000"/>
              </a:lnSpc>
            </a:pPr>
            <a:r>
              <a:rPr lang="zh-CN" altLang="en-US" sz="2400" b="1" dirty="0">
                <a:solidFill>
                  <a:schemeClr val="tx1"/>
                </a:solidFill>
              </a:rPr>
              <a:t>        （二）顺序性原则</a:t>
            </a:r>
            <a:endParaRPr lang="zh-CN" altLang="en-US" sz="2400" b="1" dirty="0">
              <a:solidFill>
                <a:schemeClr val="tx1"/>
              </a:solidFill>
            </a:endParaRPr>
          </a:p>
          <a:p>
            <a:pPr>
              <a:lnSpc>
                <a:spcPct val="150000"/>
              </a:lnSpc>
            </a:pPr>
            <a:r>
              <a:rPr lang="zh-CN" altLang="en-US" sz="2400" b="1" dirty="0">
                <a:solidFill>
                  <a:schemeClr val="tx1"/>
                </a:solidFill>
              </a:rPr>
              <a:t>        （三）整合性原则 </a:t>
            </a:r>
            <a:endParaRPr lang="zh-CN" altLang="en-US" sz="2400" b="1" dirty="0">
              <a:solidFill>
                <a:schemeClr val="tx1"/>
              </a:solidFill>
            </a:endParaRPr>
          </a:p>
          <a:p>
            <a:pPr>
              <a:lnSpc>
                <a:spcPct val="150000"/>
              </a:lnSpc>
            </a:pPr>
            <a:r>
              <a:rPr lang="zh-CN" altLang="en-US" sz="2400" b="1" dirty="0">
                <a:solidFill>
                  <a:schemeClr val="tx1"/>
                </a:solidFill>
              </a:rPr>
              <a:t>        （四）均衡性原则  </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847972"/>
            <a:ext cx="9817350" cy="39693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二、课程的横向组织</a:t>
            </a:r>
            <a:endParaRPr lang="zh-CN" altLang="en-US" sz="2400" b="1" dirty="0">
              <a:solidFill>
                <a:schemeClr val="tx1"/>
              </a:solidFill>
            </a:endParaRPr>
          </a:p>
          <a:p>
            <a:pPr>
              <a:lnSpc>
                <a:spcPct val="150000"/>
              </a:lnSpc>
            </a:pPr>
            <a:r>
              <a:rPr lang="zh-CN" altLang="en-US" sz="2400" b="1" dirty="0">
                <a:solidFill>
                  <a:schemeClr val="tx1"/>
                </a:solidFill>
              </a:rPr>
              <a:t>        课程的横向组织是以不同课程类型之间的联系为基础，同时达到课程结构的均衡目标，促使不同课程间的系统整合与优化，达到优中择优，以优补短的效果。因此“整合”（integration）是横向组织原则的核心概念，传统的整合原则可以追溯到卢梭的自然教育，现代则以杜威为集大成者，整合意味着打破学科界限，打破固定的传统教材内容，强调“广”而非“深”。</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424427"/>
            <a:ext cx="9817350" cy="230695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二、课程的横向组织</a:t>
            </a:r>
            <a:endParaRPr lang="zh-CN" altLang="en-US" sz="2400" b="1" dirty="0">
              <a:solidFill>
                <a:schemeClr val="tx1"/>
              </a:solidFill>
            </a:endParaRPr>
          </a:p>
          <a:p>
            <a:pPr>
              <a:lnSpc>
                <a:spcPct val="150000"/>
              </a:lnSpc>
            </a:pPr>
            <a:r>
              <a:rPr lang="zh-CN" altLang="en-US" sz="2400" b="1" dirty="0">
                <a:solidFill>
                  <a:schemeClr val="tx1"/>
                </a:solidFill>
              </a:rPr>
              <a:t>        （一）经典课程类型取向分析</a:t>
            </a:r>
            <a:endParaRPr lang="zh-CN" altLang="en-US" sz="2400" b="1" dirty="0">
              <a:solidFill>
                <a:schemeClr val="tx1"/>
              </a:solidFill>
            </a:endParaRPr>
          </a:p>
          <a:p>
            <a:pPr>
              <a:lnSpc>
                <a:spcPct val="150000"/>
              </a:lnSpc>
            </a:pPr>
            <a:r>
              <a:rPr lang="zh-CN" altLang="en-US" sz="2400" b="1" dirty="0">
                <a:solidFill>
                  <a:schemeClr val="tx1"/>
                </a:solidFill>
              </a:rPr>
              <a:t>1. 分科课程</a:t>
            </a:r>
            <a:endParaRPr lang="zh-CN" altLang="en-US" sz="2400" b="1" dirty="0">
              <a:solidFill>
                <a:schemeClr val="tx1"/>
              </a:solidFill>
            </a:endParaRP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 name="表格 1"/>
          <p:cNvGraphicFramePr/>
          <p:nvPr>
            <p:custDataLst>
              <p:tags r:id="rId2"/>
            </p:custDataLst>
          </p:nvPr>
        </p:nvGraphicFramePr>
        <p:xfrm>
          <a:off x="1663065" y="3260725"/>
          <a:ext cx="9175750" cy="2322195"/>
        </p:xfrm>
        <a:graphic>
          <a:graphicData uri="http://schemas.openxmlformats.org/drawingml/2006/table">
            <a:tbl>
              <a:tblPr firstRow="1" bandRow="1">
                <a:tableStyleId>{5940675A-B579-460E-94D1-54222C63F5DA}</a:tableStyleId>
              </a:tblPr>
              <a:tblGrid>
                <a:gridCol w="5342890"/>
                <a:gridCol w="3832860"/>
              </a:tblGrid>
              <a:tr h="581025">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优势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劣势</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41170">
                <a:tc>
                  <a:txBody>
                    <a:bodyPr/>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1.将零碎知识进行系统编制</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2.凸显学科的独特性与专业性</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3.便于学生的接受与巩固</a:t>
                      </a:r>
                      <a:endParaRPr 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4.便于组织教学活动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1.割裂学科间的联系2.束缚学生思维广度</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017392"/>
            <a:ext cx="9817350" cy="507746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二、课程的横向组织</a:t>
            </a:r>
            <a:endParaRPr lang="zh-CN" altLang="en-US" sz="2400" b="1" dirty="0">
              <a:solidFill>
                <a:schemeClr val="tx1"/>
              </a:solidFill>
            </a:endParaRPr>
          </a:p>
          <a:p>
            <a:pPr>
              <a:lnSpc>
                <a:spcPct val="150000"/>
              </a:lnSpc>
            </a:pPr>
            <a:r>
              <a:rPr lang="zh-CN" altLang="en-US" sz="2400" b="1" dirty="0">
                <a:solidFill>
                  <a:schemeClr val="tx1"/>
                </a:solidFill>
              </a:rPr>
              <a:t>        （一）经典课程类型取向分析</a:t>
            </a:r>
            <a:endParaRPr lang="zh-CN" altLang="en-US" sz="2400" b="1" dirty="0">
              <a:solidFill>
                <a:schemeClr val="tx1"/>
              </a:solidFill>
            </a:endParaRPr>
          </a:p>
          <a:p>
            <a:pPr>
              <a:lnSpc>
                <a:spcPct val="150000"/>
              </a:lnSpc>
            </a:pPr>
            <a:r>
              <a:rPr lang="en-US" altLang="zh-CN" sz="2400" b="1" dirty="0">
                <a:solidFill>
                  <a:schemeClr val="tx1"/>
                </a:solidFill>
              </a:rPr>
              <a:t>2</a:t>
            </a:r>
            <a:r>
              <a:rPr lang="zh-CN" altLang="en-US" sz="2400" b="1" dirty="0">
                <a:solidFill>
                  <a:schemeClr val="tx1"/>
                </a:solidFill>
              </a:rPr>
              <a:t>. 综合课程课程</a:t>
            </a:r>
            <a:endParaRPr lang="zh-CN" altLang="en-US" sz="2400" b="1" dirty="0">
              <a:solidFill>
                <a:schemeClr val="tx1"/>
              </a:solidFill>
            </a:endParaRPr>
          </a:p>
          <a:p>
            <a:pPr>
              <a:lnSpc>
                <a:spcPct val="150000"/>
              </a:lnSpc>
            </a:pPr>
            <a:r>
              <a:rPr lang="zh-CN" altLang="en-US" sz="2400" b="1" dirty="0">
                <a:solidFill>
                  <a:schemeClr val="tx1"/>
                </a:solidFill>
              </a:rPr>
              <a:t>          综合课程是指两门及两门以上的课程相互融合的状态，核心在于“综合”，本书引用莫里斯的课程整合层次如下。</a:t>
            </a:r>
            <a:endParaRPr lang="zh-CN" altLang="en-US" sz="2400" b="1" dirty="0">
              <a:solidFill>
                <a:schemeClr val="tx1"/>
              </a:solidFill>
            </a:endParaRPr>
          </a:p>
          <a:p>
            <a:pPr>
              <a:lnSpc>
                <a:spcPct val="150000"/>
              </a:lnSpc>
            </a:pPr>
            <a:r>
              <a:rPr lang="zh-CN" altLang="en-US" sz="2400" b="1" dirty="0">
                <a:solidFill>
                  <a:schemeClr val="tx1"/>
                </a:solidFill>
              </a:rPr>
              <a:t>“相关课程”——最简单综合程度</a:t>
            </a:r>
            <a:endParaRPr lang="zh-CN" altLang="en-US" sz="2400" b="1" dirty="0">
              <a:solidFill>
                <a:schemeClr val="tx1"/>
              </a:solidFill>
            </a:endParaRPr>
          </a:p>
          <a:p>
            <a:pPr>
              <a:lnSpc>
                <a:spcPct val="150000"/>
              </a:lnSpc>
            </a:pPr>
            <a:r>
              <a:rPr lang="zh-CN" altLang="en-US" sz="2400" b="1" dirty="0">
                <a:solidFill>
                  <a:schemeClr val="tx1"/>
                </a:solidFill>
              </a:rPr>
              <a:t>“广域课程”——其次综合程度</a:t>
            </a:r>
            <a:endParaRPr lang="zh-CN" altLang="en-US" sz="2400" b="1" dirty="0">
              <a:solidFill>
                <a:schemeClr val="tx1"/>
              </a:solidFill>
            </a:endParaRPr>
          </a:p>
          <a:p>
            <a:pPr>
              <a:lnSpc>
                <a:spcPct val="150000"/>
              </a:lnSpc>
            </a:pPr>
            <a:r>
              <a:rPr lang="zh-CN" altLang="en-US" sz="2400" b="1" dirty="0">
                <a:solidFill>
                  <a:schemeClr val="tx1"/>
                </a:solidFill>
              </a:rPr>
              <a:t>“跨学科式的统整”——较高综合程度</a:t>
            </a:r>
            <a:endParaRPr lang="zh-CN" altLang="en-US" sz="2400" b="1" dirty="0">
              <a:solidFill>
                <a:schemeClr val="tx1"/>
              </a:solidFill>
            </a:endParaRPr>
          </a:p>
          <a:p>
            <a:pPr>
              <a:lnSpc>
                <a:spcPct val="150000"/>
              </a:lnSpc>
            </a:pPr>
            <a:r>
              <a:rPr lang="zh-CN" altLang="en-US" sz="2400" b="1" dirty="0">
                <a:solidFill>
                  <a:schemeClr val="tx1"/>
                </a:solidFill>
              </a:rPr>
              <a:t>“超越学科的统整”——最高综合程度</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017392"/>
            <a:ext cx="9817350" cy="286131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二、课程的横向组织</a:t>
            </a:r>
            <a:endParaRPr lang="zh-CN" altLang="en-US" sz="2400" b="1" dirty="0">
              <a:solidFill>
                <a:schemeClr val="tx1"/>
              </a:solidFill>
            </a:endParaRPr>
          </a:p>
          <a:p>
            <a:pPr>
              <a:lnSpc>
                <a:spcPct val="150000"/>
              </a:lnSpc>
            </a:pPr>
            <a:r>
              <a:rPr lang="zh-CN" altLang="en-US" sz="2400" b="1" dirty="0">
                <a:solidFill>
                  <a:schemeClr val="tx1"/>
                </a:solidFill>
              </a:rPr>
              <a:t>        （一）经典课程类型取向分析</a:t>
            </a:r>
            <a:endParaRPr lang="zh-CN" altLang="en-US" sz="2400" b="1" dirty="0">
              <a:solidFill>
                <a:schemeClr val="tx1"/>
              </a:solidFill>
            </a:endParaRPr>
          </a:p>
          <a:p>
            <a:pPr>
              <a:lnSpc>
                <a:spcPct val="150000"/>
              </a:lnSpc>
            </a:pPr>
            <a:r>
              <a:rPr lang="en-US" altLang="zh-CN" sz="2400" b="1" dirty="0">
                <a:solidFill>
                  <a:schemeClr val="tx1"/>
                </a:solidFill>
              </a:rPr>
              <a:t>3</a:t>
            </a:r>
            <a:r>
              <a:rPr lang="zh-CN" altLang="en-US" sz="2400" b="1" dirty="0">
                <a:solidFill>
                  <a:schemeClr val="tx1"/>
                </a:solidFill>
              </a:rPr>
              <a:t>.学科中心课程</a:t>
            </a:r>
            <a:endParaRPr lang="zh-CN" altLang="en-US" sz="2400" b="1" dirty="0">
              <a:solidFill>
                <a:schemeClr val="tx1"/>
              </a:solidFill>
            </a:endParaRPr>
          </a:p>
          <a:p>
            <a:pPr>
              <a:lnSpc>
                <a:spcPct val="150000"/>
              </a:lnSpc>
            </a:pPr>
            <a:r>
              <a:rPr lang="zh-CN" altLang="en-US" sz="2400" b="1" dirty="0">
                <a:solidFill>
                  <a:schemeClr val="tx1"/>
                </a:solidFill>
              </a:rPr>
              <a:t>      “学科中心课程强调要根据知识内在的性质和逻辑结构来组织学校课程。它注重公认的科学概念、基本事实、基本原理和科学体系。</a:t>
            </a: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037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二、横向组织与纵向组织</a:t>
            </a:r>
            <a:endParaRPr lang="zh-CN" altLang="en-US" sz="2400" b="1" noProof="1">
              <a:latin typeface="Baskerville Old Face" panose="02020602080505020303" pitchFamily="18" charset="0"/>
              <a:ea typeface="微软雅黑" panose="020B0503020204020204" pitchFamily="34" charset="-122"/>
              <a:sym typeface="Arial" panose="020B0604020202020204" pitchFamily="34" charset="0"/>
            </a:endParaRP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p="http://schemas.openxmlformats.org/presentationml/2006/main">
  <p:tag name="KSO_WM_UNIT_TABLE_BEAUTIFY" val="smartTable{53020d90-55c8-4891-ba0c-e094201bed1b}"/>
  <p:tag name="TABLE_ENDDRAG_ORIGIN_RECT" val="722*182"/>
  <p:tag name="TABLE_ENDDRAG_RECT" val="163*282*722*182"/>
</p:tagLst>
</file>

<file path=ppt/tags/tag2.xml><?xml version="1.0" encoding="utf-8"?>
<p:tagLst xmlns:p="http://schemas.openxmlformats.org/presentationml/2006/main">
  <p:tag name="KSO_WM_UNIT_TABLE_BEAUTIFY" val="smartTable{84b1324e-3651-465c-ab0e-8e4f117d47e2}"/>
  <p:tag name="TABLE_ENDDRAG_ORIGIN_RECT" val="509*184"/>
  <p:tag name="TABLE_ENDDRAG_RECT" val="299*184*509*18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2574</Words>
  <Application>WPS 演示</Application>
  <PresentationFormat>宽屏</PresentationFormat>
  <Paragraphs>222</Paragraphs>
  <Slides>26</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微软雅黑</vt:lpstr>
      <vt:lpstr>方正静蕾简体</vt:lpstr>
      <vt:lpstr>华文细黑</vt:lpstr>
      <vt:lpstr>Baskerville Old Face</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A6222</dc:creator>
  <cp:lastModifiedBy>『安』</cp:lastModifiedBy>
  <cp:revision>173</cp:revision>
  <dcterms:created xsi:type="dcterms:W3CDTF">2020-09-20T06:39:00Z</dcterms:created>
  <dcterms:modified xsi:type="dcterms:W3CDTF">2020-11-14T13:21:10Z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