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1468" r:id="rId3"/>
    <p:sldId id="370" r:id="rId5"/>
    <p:sldId id="1474" r:id="rId6"/>
    <p:sldId id="1543" r:id="rId7"/>
    <p:sldId id="1531" r:id="rId8"/>
    <p:sldId id="1532" r:id="rId9"/>
    <p:sldId id="1579" r:id="rId10"/>
    <p:sldId id="1544" r:id="rId11"/>
    <p:sldId id="1545" r:id="rId12"/>
    <p:sldId id="1546" r:id="rId13"/>
    <p:sldId id="1547" r:id="rId14"/>
    <p:sldId id="1548" r:id="rId15"/>
    <p:sldId id="1549" r:id="rId16"/>
    <p:sldId id="155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5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81"/>
    <p:restoredTop sz="94105"/>
  </p:normalViewPr>
  <p:slideViewPr>
    <p:cSldViewPr snapToGrid="0" showGuides="1">
      <p:cViewPr>
        <p:scale>
          <a:sx n="65" d="100"/>
          <a:sy n="65" d="100"/>
        </p:scale>
        <p:origin x="-200" y="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7F8DA-2127-4CCE-A730-89B0F5AD51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9D459-E2F9-4F66-959E-3FF9FDB256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2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직사각형 8"/>
          <p:cNvSpPr/>
          <p:nvPr userDrawn="1"/>
        </p:nvSpPr>
        <p:spPr>
          <a:xfrm>
            <a:off x="1" y="741364"/>
            <a:ext cx="12232217" cy="6116637"/>
          </a:xfrm>
          <a:prstGeom prst="rect">
            <a:avLst/>
          </a:prstGeom>
          <a:gradFill>
            <a:gsLst>
              <a:gs pos="58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lumMod val="44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ko-KR" altLang="en-US" sz="1800" noProof="1"/>
          </a:p>
        </p:txBody>
      </p:sp>
      <p:pic>
        <p:nvPicPr>
          <p:cNvPr id="4" name="그림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26" b="29922"/>
          <a:stretch>
            <a:fillRect/>
          </a:stretch>
        </p:blipFill>
        <p:spPr bwMode="auto">
          <a:xfrm>
            <a:off x="0" y="1"/>
            <a:ext cx="12192000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그림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 t="7907" r="15465"/>
          <a:stretch>
            <a:fillRect/>
          </a:stretch>
        </p:blipFill>
        <p:spPr bwMode="auto">
          <a:xfrm>
            <a:off x="11281834" y="6108700"/>
            <a:ext cx="74083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슬라이드 번호 개체 틀 5"/>
          <p:cNvSpPr txBox="1">
            <a:spLocks noChangeArrowheads="1"/>
          </p:cNvSpPr>
          <p:nvPr userDrawn="1"/>
        </p:nvSpPr>
        <p:spPr bwMode="auto">
          <a:xfrm>
            <a:off x="9514418" y="6215063"/>
            <a:ext cx="23749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0E3DC22-69E8-D343-804B-7CFD8C8E8891}" type="slidenum">
              <a:rPr lang="ko-KR" altLang="en-US" sz="1200" b="1">
                <a:solidFill>
                  <a:srgbClr val="402D1F"/>
                </a:solidFill>
              </a:rPr>
            </a:fld>
            <a:endParaRPr lang="ko-KR" altLang="en-US" sz="1200" b="1">
              <a:solidFill>
                <a:srgbClr val="402D1F"/>
              </a:solidFill>
            </a:endParaRPr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E1A4F-3008-AC4F-9D53-40440AB782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96908-3A81-4AFB-8EC8-0E32DEDE3E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E462E-5F18-476B-97CE-9C687868D5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90" y="1834673"/>
            <a:ext cx="3770750" cy="325437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49517" y="2315525"/>
            <a:ext cx="5501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课程内容</a:t>
            </a:r>
            <a:endParaRPr lang="zh-CN" altLang="en-US" sz="5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1"/>
          <p:cNvSpPr/>
          <p:nvPr/>
        </p:nvSpPr>
        <p:spPr bwMode="auto">
          <a:xfrm>
            <a:off x="4184071" y="3299106"/>
            <a:ext cx="5672566" cy="121441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914506" y="3545304"/>
            <a:ext cx="504031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第一节  课程内容的含义</a:t>
            </a: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914506" y="4085744"/>
            <a:ext cx="377075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ea typeface="方正静蕾简体" panose="02000000000000000000" pitchFamily="2" charset="-122"/>
              </a:rPr>
              <a:t>第二节</a:t>
            </a:r>
            <a:r>
              <a:rPr lang="en-US" altLang="zh-CN" dirty="0">
                <a:ea typeface="方正静蕾简体" panose="02000000000000000000" pitchFamily="2" charset="-122"/>
              </a:rPr>
              <a:t>  </a:t>
            </a:r>
            <a:r>
              <a:rPr lang="zh-CN" altLang="zh-CN" dirty="0">
                <a:ea typeface="方正静蕾简体" panose="02000000000000000000" pitchFamily="2" charset="-122"/>
              </a:rPr>
              <a:t>课程内容的历史发展 </a:t>
            </a:r>
            <a:endParaRPr lang="en-US" altLang="zh-CN" dirty="0">
              <a:ea typeface="方正静蕾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430238" y="3596377"/>
            <a:ext cx="401146" cy="350716"/>
            <a:chOff x="4686124" y="2670432"/>
            <a:chExt cx="620528" cy="542518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3" name="任意多边形 72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454172" y="4157149"/>
            <a:ext cx="401146" cy="350716"/>
            <a:chOff x="4686124" y="2670432"/>
            <a:chExt cx="620528" cy="542518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76" name="任意多边形 75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9" name="Freeform 34"/>
          <p:cNvSpPr>
            <a:spLocks noEditPoints="1"/>
          </p:cNvSpPr>
          <p:nvPr/>
        </p:nvSpPr>
        <p:spPr bwMode="auto">
          <a:xfrm rot="20785645">
            <a:off x="1355261" y="4027574"/>
            <a:ext cx="793394" cy="459363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10800000">
            <a:off x="11270958" y="6209323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10800000" flipH="1">
            <a:off x="427015" y="620932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77032" y="4739444"/>
            <a:ext cx="401146" cy="350716"/>
            <a:chOff x="4686124" y="2670432"/>
            <a:chExt cx="620528" cy="5425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" name="任意多边形 4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914506" y="4661689"/>
            <a:ext cx="377075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zh-CN" dirty="0">
                <a:ea typeface="方正静蕾简体" panose="02000000000000000000" pitchFamily="2" charset="-122"/>
              </a:rPr>
              <a:t>第三节</a:t>
            </a:r>
            <a:r>
              <a:rPr lang="en-US" altLang="zh-CN" dirty="0">
                <a:ea typeface="方正静蕾简体" panose="02000000000000000000" pitchFamily="2" charset="-122"/>
              </a:rPr>
              <a:t>  </a:t>
            </a:r>
            <a:r>
              <a:rPr lang="zh-CN" altLang="en-US" dirty="0">
                <a:ea typeface="方正静蕾简体" panose="02000000000000000000" pitchFamily="2" charset="-122"/>
              </a:rPr>
              <a:t>新课改中的课程内容</a:t>
            </a:r>
            <a:r>
              <a:rPr lang="zh-CN" altLang="zh-CN" dirty="0">
                <a:ea typeface="方正静蕾简体" panose="02000000000000000000" pitchFamily="2" charset="-122"/>
              </a:rPr>
              <a:t> </a:t>
            </a:r>
            <a:endParaRPr lang="en-US" altLang="zh-CN" dirty="0"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283457"/>
            <a:ext cx="98173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（三）现代课程内容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2. </a:t>
            </a:r>
            <a:r>
              <a:rPr lang="zh-CN" altLang="en-US" sz="2400" b="1" dirty="0">
                <a:solidFill>
                  <a:schemeClr val="tx1"/>
                </a:solidFill>
              </a:rPr>
              <a:t>社会改造主义的提出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社会改造主义重视学习者对现实问题的认识以及对当下社会的价值，主张课程应该围绕人们关心的社会问题来组织，而不只是教材的知识。因此社会的现实问题也成为了课程内容的一部分，进一步的实现了多元化。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283457"/>
            <a:ext cx="9817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        </a:t>
            </a:r>
            <a:r>
              <a:rPr lang="zh-CN" altLang="en-US" sz="2400" b="1" dirty="0">
                <a:solidFill>
                  <a:schemeClr val="tx1"/>
                </a:solidFill>
              </a:rPr>
              <a:t>小结： 课程内容的历史发展趋势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991995" y="2343785"/>
          <a:ext cx="8321040" cy="297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60520"/>
                <a:gridCol w="4160520"/>
              </a:tblGrid>
              <a:tr h="74422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课程内容的历史发展趋势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44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古代课程内容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“笼统”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近代课程内容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“分化”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2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现代课程内容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“多元”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328517" y="1444579"/>
            <a:ext cx="454836" cy="397656"/>
            <a:chOff x="4686124" y="2670432"/>
            <a:chExt cx="620528" cy="5425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" name="任意多边形 4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847972"/>
            <a:ext cx="98173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（一）基础教育课程标准示例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1.《义务教育语文课程标准》节选</a:t>
            </a:r>
            <a:r>
              <a:rPr lang="zh-CN" altLang="en-US" sz="2400" b="1" dirty="0">
                <a:solidFill>
                  <a:schemeClr val="tx1"/>
                </a:solidFill>
              </a:rPr>
              <a:t>（详见教材）</a:t>
            </a: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2.《义务教育数学课程标准》节选</a:t>
            </a:r>
            <a:r>
              <a:rPr lang="zh-CN" altLang="en-US" sz="2400" b="1" dirty="0">
                <a:solidFill>
                  <a:schemeClr val="tx1"/>
                </a:solidFill>
                <a:sym typeface="+mn-ea"/>
              </a:rPr>
              <a:t>（详见教材）</a:t>
            </a: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三、新课改中的课程内容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847972"/>
            <a:ext cx="9817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（二）新课改背景下课程内容的特点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三、新课改中的课程内容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Title 6"/>
          <p:cNvSpPr txBox="1"/>
          <p:nvPr>
            <p:custDataLst>
              <p:tags r:id="rId2"/>
            </p:custDataLst>
          </p:nvPr>
        </p:nvSpPr>
        <p:spPr>
          <a:xfrm>
            <a:off x="1578610" y="2722880"/>
            <a:ext cx="7987030" cy="150812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lvl="0" indent="-3556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20000"/>
              <a:buFont typeface="Wingdings" panose="05000000000000000000" charset="0"/>
              <a:buChar char="ª"/>
            </a:pPr>
            <a:r>
              <a:rPr lang="zh-CN" altLang="en-US" sz="20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拓宽教育空间，贴近现实生活</a:t>
            </a:r>
            <a:endParaRPr lang="zh-CN" altLang="en-US" sz="20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55600" lvl="0" indent="-3556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20000"/>
              <a:buFont typeface="Wingdings" panose="05000000000000000000" charset="0"/>
              <a:buChar char="ª"/>
            </a:pPr>
            <a:r>
              <a:rPr lang="zh-CN" altLang="en-US" sz="20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素质理念为先，追求均衡发展</a:t>
            </a:r>
            <a:endParaRPr lang="zh-CN" altLang="en-US" sz="20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55600" lvl="0" indent="-355600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20000"/>
              <a:buFont typeface="Wingdings" panose="05000000000000000000" charset="0"/>
              <a:buChar char="ª"/>
            </a:pPr>
            <a:r>
              <a:rPr lang="zh-CN" altLang="en-US" sz="20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增加综合实践，软化学科界限</a:t>
            </a:r>
            <a:endParaRPr lang="zh-CN" altLang="en-US" sz="20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847972"/>
            <a:ext cx="98173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【本章小结】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本章分别讲述了课程内容的含义、历史发展以及新课改背景下的课程内容三个方面，按着时间的维度对课程的发展进行梳理，进一步明晰课程内容的概念、定位，课程内容是课程的核心要素，在新时代的潮流中，呈现贴近生活、素质为先、综合实践等特点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三、新课改中的课程内容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265" y="4377690"/>
            <a:ext cx="2286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030" name="MH_Other_11"/>
          <p:cNvCxnSpPr>
            <a:cxnSpLocks noChangeShapeType="1"/>
          </p:cNvCxnSpPr>
          <p:nvPr/>
        </p:nvCxnSpPr>
        <p:spPr bwMode="auto">
          <a:xfrm flipH="1" flipV="1">
            <a:off x="9218613" y="3948114"/>
            <a:ext cx="0" cy="769937"/>
          </a:xfrm>
          <a:prstGeom prst="line">
            <a:avLst/>
          </a:prstGeom>
          <a:noFill/>
          <a:ln w="3810">
            <a:solidFill>
              <a:srgbClr val="BFBFB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" name="组合 24"/>
          <p:cNvGrpSpPr/>
          <p:nvPr/>
        </p:nvGrpSpPr>
        <p:grpSpPr>
          <a:xfrm>
            <a:off x="693220" y="642224"/>
            <a:ext cx="454836" cy="397656"/>
            <a:chOff x="4686124" y="2670432"/>
            <a:chExt cx="620528" cy="54251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27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010583" y="609831"/>
            <a:ext cx="454836" cy="397656"/>
            <a:chOff x="4686124" y="2670432"/>
            <a:chExt cx="620528" cy="54251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30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547783" y="210513"/>
            <a:ext cx="3095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结构导图 </a:t>
            </a:r>
            <a:endParaRPr lang="zh-CN" altLang="en-US" sz="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0" y="1007110"/>
            <a:ext cx="9716770" cy="5511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80942"/>
            <a:ext cx="98173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（一）课程内容的概念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sz="2400" b="1" dirty="0">
                <a:solidFill>
                  <a:schemeClr val="tx1"/>
                </a:solidFill>
              </a:rPr>
              <a:t>课程内容（Curriculum Content）这一概念，在国外的课程理论中有很大的分歧。本书将其归纳为两类：</a:t>
            </a:r>
            <a:endParaRPr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sz="2400" b="1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+mn-ea"/>
                <a:ea typeface="+mn-ea"/>
              </a:rPr>
              <a:t>其一，课程内容是教育机构范围内要向学生灌输的知识；</a:t>
            </a:r>
            <a:endParaRPr sz="2400" b="1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+mn-ea"/>
                <a:ea typeface="+mn-ea"/>
              </a:rPr>
              <a:t>其二，课程内容是在一门课程中所教授或所包含的知识，也是指一些学科中特定的事实、观点、法则和问题等。</a:t>
            </a:r>
            <a:endParaRPr sz="24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一、课程内容的含义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961002"/>
            <a:ext cx="98173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tx1"/>
                </a:solidFill>
              </a:rPr>
              <a:t>       </a:t>
            </a:r>
            <a:r>
              <a:rPr sz="2400" b="1" dirty="0">
                <a:solidFill>
                  <a:schemeClr val="tx1"/>
                </a:solidFill>
              </a:rPr>
              <a:t>本书采用廖哲勋，田慧生两位学者对“课程内容”的定义。课程内容是一系列比较系统的直接经验和间接经验的总和。课程内容是根据课程目标从人类的经验体系中选择出来，并按照一定的逻辑序列组织编排而成的知识和经验体系。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一、课程内容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6040" t="5200" r="12707" b="6208"/>
          <a:stretch>
            <a:fillRect/>
          </a:stretch>
        </p:blipFill>
        <p:spPr>
          <a:xfrm>
            <a:off x="8922385" y="3851910"/>
            <a:ext cx="2440940" cy="2455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2552822"/>
            <a:ext cx="98173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chemeClr val="tx1"/>
                </a:solidFill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</a:rPr>
              <a:t>教材——课程内容的直接物质载体课程即教学科目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chemeClr val="tx1"/>
                </a:solidFill>
              </a:rPr>
              <a:t>2.学习活动——课程内容的生长点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buNone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 dirty="0">
                <a:solidFill>
                  <a:schemeClr val="tx1"/>
                </a:solidFill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</a:rPr>
              <a:t>学习经验——课程内容的实践角色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一、课程内容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7325" y="1480942"/>
            <a:ext cx="9817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（二）相关概念辨析</a:t>
            </a:r>
            <a:endParaRPr sz="2400" b="1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3959" t="2212" r="20851" b="3799"/>
          <a:stretch>
            <a:fillRect/>
          </a:stretch>
        </p:blipFill>
        <p:spPr>
          <a:xfrm>
            <a:off x="9278620" y="3332480"/>
            <a:ext cx="1992630" cy="2877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466972"/>
            <a:ext cx="98173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（一）古代课程内容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</a:rPr>
              <a:t>我国古代课程内容——“六艺”为例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</a:rPr>
              <a:t>六艺</a:t>
            </a:r>
            <a:r>
              <a:rPr lang="en-US" altLang="zh-CN" sz="2400" b="1" dirty="0">
                <a:solidFill>
                  <a:schemeClr val="tx1"/>
                </a:solidFill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</a:rPr>
              <a:t>：礼、乐、射、御、书、数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</a:rPr>
              <a:t>西方古代课程内容——“七艺”为例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</a:rPr>
              <a:t>七艺</a:t>
            </a:r>
            <a:r>
              <a:rPr lang="en-US" altLang="zh-CN" sz="2400" b="1" dirty="0">
                <a:solidFill>
                  <a:schemeClr val="tx1"/>
                </a:solidFill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</a:rPr>
              <a:t>：文法、修辞、逻辑学、算术、几何、天文、音乐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>
            <p:custDataLst>
              <p:tags r:id="rId1"/>
            </p:custDataLst>
          </p:nvPr>
        </p:nvGrpSpPr>
        <p:grpSpPr>
          <a:xfrm>
            <a:off x="1187450" y="1466850"/>
            <a:ext cx="9817735" cy="2280285"/>
            <a:chOff x="1870" y="2310"/>
            <a:chExt cx="15461" cy="3591"/>
          </a:xfrm>
        </p:grpSpPr>
        <p:sp>
          <p:nvSpPr>
            <p:cNvPr id="131" name="单圆角矩形 130"/>
            <p:cNvSpPr/>
            <p:nvPr>
              <p:custDataLst>
                <p:tags r:id="rId2"/>
              </p:custDataLst>
            </p:nvPr>
          </p:nvSpPr>
          <p:spPr>
            <a:xfrm>
              <a:off x="1870" y="2310"/>
              <a:ext cx="15253" cy="3384"/>
            </a:xfrm>
            <a:prstGeom prst="snipRoundRect">
              <a:avLst>
                <a:gd name="adj1" fmla="val 14916"/>
                <a:gd name="adj2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单圆角矩形 131"/>
            <p:cNvSpPr/>
            <p:nvPr>
              <p:custDataLst>
                <p:tags r:id="rId3"/>
              </p:custDataLst>
            </p:nvPr>
          </p:nvSpPr>
          <p:spPr>
            <a:xfrm>
              <a:off x="2077" y="2517"/>
              <a:ext cx="15253" cy="3384"/>
            </a:xfrm>
            <a:prstGeom prst="snipRoundRect">
              <a:avLst>
                <a:gd name="adj1" fmla="val 14940"/>
                <a:gd name="adj2" fmla="val 16667"/>
              </a:avLst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直角三角形 132"/>
            <p:cNvSpPr/>
            <p:nvPr>
              <p:custDataLst>
                <p:tags r:id="rId4"/>
              </p:custDataLst>
            </p:nvPr>
          </p:nvSpPr>
          <p:spPr>
            <a:xfrm rot="16200000">
              <a:off x="16959" y="5529"/>
              <a:ext cx="347" cy="398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4" name="Title 6"/>
          <p:cNvSpPr txBox="1"/>
          <p:nvPr>
            <p:custDataLst>
              <p:tags r:id="rId5"/>
            </p:custDataLst>
          </p:nvPr>
        </p:nvSpPr>
        <p:spPr>
          <a:xfrm>
            <a:off x="1601345" y="1939412"/>
            <a:ext cx="9120756" cy="154749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474345" lvl="0" indent="-474345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Batang" panose="02030600000101010101" charset="-127"/>
              <a:buChar char="◈"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古代课程内容特点</a:t>
            </a:r>
            <a:endParaRPr lang="zh-CN" altLang="en-US" sz="22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74345" lvl="0" indent="-474345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Batang" panose="02030600000101010101" charset="-127"/>
              <a:buChar char="◈"/>
            </a:pPr>
            <a:r>
              <a:rPr lang="zh-CN" altLang="en-US" sz="20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领域“广”，根基“深”</a:t>
            </a:r>
            <a:endParaRPr lang="zh-CN" altLang="en-US" sz="20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74345" lvl="0" indent="-474345" algn="l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Batang" panose="02030600000101010101" charset="-127"/>
              <a:buChar char="◈"/>
            </a:pPr>
            <a:r>
              <a:rPr lang="zh-CN" altLang="en-US" sz="20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界限“模糊”，知识“笼统”</a:t>
            </a:r>
            <a:endParaRPr lang="zh-CN" altLang="en-US" sz="20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283457"/>
            <a:ext cx="98173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（二）近代课程内容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 dirty="0">
                <a:solidFill>
                  <a:schemeClr val="tx1"/>
                </a:solidFill>
              </a:rPr>
              <a:t>西方近代时期的课程，以英国与德国为例：此时的英国与德国，在学校中大多开设了物理、化学、动物学、植物学等相关的自然课程。至19世纪下半叶，自然科学类的课程在学校中占据应有的位置，甚至进入了文科中学，动摇了古典人文课程的结构框架 。</a:t>
            </a:r>
            <a:endParaRPr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 dirty="0">
                <a:solidFill>
                  <a:schemeClr val="tx1"/>
                </a:solidFill>
              </a:rPr>
              <a:t>纵观近代的课程变革，学科内容逐渐分化，形成了以“学科”为中心的学科课程或分科课程，课程内容是各门学科中的基础知识，各门课程之间的学科界限较明确，实用学科逐渐成为近代课程中的组成部分。</a:t>
            </a:r>
            <a:endParaRPr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187325" y="1283457"/>
            <a:ext cx="98173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（三）现代课程内容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1. 活动课程的兴起</a:t>
            </a: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（1）源于内在动机</a:t>
            </a: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（2）立于原有基础</a:t>
            </a:r>
            <a:endParaRPr lang="en-US" sz="2400" b="1" dirty="0">
              <a:solidFill>
                <a:schemeClr val="tx1"/>
              </a:solidFill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b="1" dirty="0">
                <a:solidFill>
                  <a:schemeClr val="tx1"/>
                </a:solidFill>
              </a:rPr>
              <a:t>（3）打破学科界限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8" name="Freeform 30"/>
          <p:cNvSpPr>
            <a:spLocks noEditPoints="1"/>
          </p:cNvSpPr>
          <p:nvPr/>
        </p:nvSpPr>
        <p:spPr bwMode="auto">
          <a:xfrm>
            <a:off x="992838" y="692039"/>
            <a:ext cx="335491" cy="324806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47" name="任意多边形 46"/>
          <p:cNvSpPr/>
          <p:nvPr/>
        </p:nvSpPr>
        <p:spPr>
          <a:xfrm>
            <a:off x="427015" y="414946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10800000">
            <a:off x="11270958" y="6128300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0800000" flipH="1">
            <a:off x="427015" y="6128299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5690805">
            <a:off x="11267478" y="412452"/>
            <a:ext cx="482880" cy="450654"/>
          </a:xfrm>
          <a:custGeom>
            <a:avLst/>
            <a:gdLst>
              <a:gd name="connsiteX0" fmla="*/ 72281 w 988521"/>
              <a:gd name="connsiteY0" fmla="*/ 797674 h 880801"/>
              <a:gd name="connsiteX1" fmla="*/ 93062 w 988521"/>
              <a:gd name="connsiteY1" fmla="*/ 49528 h 880801"/>
              <a:gd name="connsiteX2" fmla="*/ 986681 w 988521"/>
              <a:gd name="connsiteY2" fmla="*/ 91092 h 880801"/>
              <a:gd name="connsiteX3" fmla="*/ 321662 w 988521"/>
              <a:gd name="connsiteY3" fmla="*/ 257346 h 880801"/>
              <a:gd name="connsiteX4" fmla="*/ 155408 w 988521"/>
              <a:gd name="connsiteY4" fmla="*/ 880801 h 880801"/>
              <a:gd name="connsiteX0-1" fmla="*/ 72281 w 988521"/>
              <a:gd name="connsiteY0-2" fmla="*/ 797674 h 880801"/>
              <a:gd name="connsiteX1-3" fmla="*/ 93062 w 988521"/>
              <a:gd name="connsiteY1-4" fmla="*/ 49528 h 880801"/>
              <a:gd name="connsiteX2-5" fmla="*/ 986681 w 988521"/>
              <a:gd name="connsiteY2-6" fmla="*/ 91092 h 880801"/>
              <a:gd name="connsiteX3-7" fmla="*/ 321662 w 988521"/>
              <a:gd name="connsiteY3-8" fmla="*/ 257346 h 880801"/>
              <a:gd name="connsiteX4-9" fmla="*/ 155408 w 988521"/>
              <a:gd name="connsiteY4-10" fmla="*/ 880801 h 880801"/>
              <a:gd name="connsiteX5" fmla="*/ 72281 w 988521"/>
              <a:gd name="connsiteY5" fmla="*/ 797674 h 880801"/>
              <a:gd name="connsiteX0-11" fmla="*/ 62346 w 895459"/>
              <a:gd name="connsiteY0-12" fmla="*/ 880801 h 880801"/>
              <a:gd name="connsiteX1-13" fmla="*/ 0 w 895459"/>
              <a:gd name="connsiteY1-14" fmla="*/ 49528 h 880801"/>
              <a:gd name="connsiteX2-15" fmla="*/ 893619 w 895459"/>
              <a:gd name="connsiteY2-16" fmla="*/ 91092 h 880801"/>
              <a:gd name="connsiteX3-17" fmla="*/ 228600 w 895459"/>
              <a:gd name="connsiteY3-18" fmla="*/ 257346 h 880801"/>
              <a:gd name="connsiteX4-19" fmla="*/ 62346 w 895459"/>
              <a:gd name="connsiteY4-20" fmla="*/ 880801 h 880801"/>
              <a:gd name="connsiteX0-21" fmla="*/ 117244 w 950357"/>
              <a:gd name="connsiteY0-22" fmla="*/ 886933 h 886933"/>
              <a:gd name="connsiteX1-23" fmla="*/ 54898 w 950357"/>
              <a:gd name="connsiteY1-24" fmla="*/ 55660 h 886933"/>
              <a:gd name="connsiteX2-25" fmla="*/ 948517 w 950357"/>
              <a:gd name="connsiteY2-26" fmla="*/ 97224 h 886933"/>
              <a:gd name="connsiteX3-27" fmla="*/ 283498 w 950357"/>
              <a:gd name="connsiteY3-28" fmla="*/ 263478 h 886933"/>
              <a:gd name="connsiteX4-29" fmla="*/ 117244 w 950357"/>
              <a:gd name="connsiteY4-30" fmla="*/ 886933 h 8869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50357" h="886933">
                <a:moveTo>
                  <a:pt x="117244" y="886933"/>
                </a:moveTo>
                <a:cubicBezTo>
                  <a:pt x="79144" y="852297"/>
                  <a:pt x="-83647" y="187278"/>
                  <a:pt x="54898" y="55660"/>
                </a:cubicBezTo>
                <a:cubicBezTo>
                  <a:pt x="193443" y="-75958"/>
                  <a:pt x="910417" y="62588"/>
                  <a:pt x="948517" y="97224"/>
                </a:cubicBezTo>
                <a:cubicBezTo>
                  <a:pt x="986617" y="131860"/>
                  <a:pt x="422043" y="131860"/>
                  <a:pt x="283498" y="263478"/>
                </a:cubicBezTo>
                <a:cubicBezTo>
                  <a:pt x="144953" y="395096"/>
                  <a:pt x="131098" y="641014"/>
                  <a:pt x="117244" y="886933"/>
                </a:cubicBezTo>
                <a:close/>
              </a:path>
            </a:pathLst>
          </a:custGeom>
          <a:pattFill prst="pct25">
            <a:fgClr>
              <a:schemeClr val="tx1"/>
            </a:fgClr>
            <a:bgClr>
              <a:schemeClr val="bg1"/>
            </a:bgClr>
          </a:pattFill>
          <a:ln w="25400" cap="rnd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3086197" y="400639"/>
            <a:ext cx="454836" cy="397656"/>
            <a:chOff x="4686124" y="2670432"/>
            <a:chExt cx="620528" cy="542518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58" name="任意多边形 57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3534067" y="417366"/>
            <a:ext cx="552419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noProof="1">
                <a:latin typeface="Baskerville Old Face" panose="02020602080505020303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二、课程内容的历史发展</a:t>
            </a:r>
            <a:endParaRPr lang="zh-CN" altLang="en-US" sz="2400" b="1" noProof="1">
              <a:latin typeface="Baskerville Old Face" panose="02020602080505020303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900177" y="433032"/>
            <a:ext cx="454836" cy="397656"/>
            <a:chOff x="4686124" y="2670432"/>
            <a:chExt cx="620528" cy="54251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124" y="2670432"/>
              <a:ext cx="620528" cy="542518"/>
            </a:xfrm>
            <a:prstGeom prst="rect">
              <a:avLst/>
            </a:prstGeom>
          </p:spPr>
        </p:pic>
        <p:sp>
          <p:nvSpPr>
            <p:cNvPr id="62" name="任意多边形 61"/>
            <p:cNvSpPr/>
            <p:nvPr/>
          </p:nvSpPr>
          <p:spPr>
            <a:xfrm>
              <a:off x="4716780" y="2714625"/>
              <a:ext cx="485775" cy="474345"/>
            </a:xfrm>
            <a:custGeom>
              <a:avLst/>
              <a:gdLst>
                <a:gd name="connsiteX0" fmla="*/ 245745 w 485775"/>
                <a:gd name="connsiteY0" fmla="*/ 0 h 474345"/>
                <a:gd name="connsiteX1" fmla="*/ 165735 w 485775"/>
                <a:gd name="connsiteY1" fmla="*/ 150495 h 474345"/>
                <a:gd name="connsiteX2" fmla="*/ 0 w 485775"/>
                <a:gd name="connsiteY2" fmla="*/ 180975 h 474345"/>
                <a:gd name="connsiteX3" fmla="*/ 114300 w 485775"/>
                <a:gd name="connsiteY3" fmla="*/ 302895 h 474345"/>
                <a:gd name="connsiteX4" fmla="*/ 93345 w 485775"/>
                <a:gd name="connsiteY4" fmla="*/ 466725 h 474345"/>
                <a:gd name="connsiteX5" fmla="*/ 245745 w 485775"/>
                <a:gd name="connsiteY5" fmla="*/ 400050 h 474345"/>
                <a:gd name="connsiteX6" fmla="*/ 401955 w 485775"/>
                <a:gd name="connsiteY6" fmla="*/ 474345 h 474345"/>
                <a:gd name="connsiteX7" fmla="*/ 377190 w 485775"/>
                <a:gd name="connsiteY7" fmla="*/ 304800 h 474345"/>
                <a:gd name="connsiteX8" fmla="*/ 485775 w 485775"/>
                <a:gd name="connsiteY8" fmla="*/ 182880 h 474345"/>
                <a:gd name="connsiteX9" fmla="*/ 329565 w 485775"/>
                <a:gd name="connsiteY9" fmla="*/ 152400 h 474345"/>
                <a:gd name="connsiteX10" fmla="*/ 245745 w 485775"/>
                <a:gd name="connsiteY10" fmla="*/ 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775" h="474345">
                  <a:moveTo>
                    <a:pt x="245745" y="0"/>
                  </a:moveTo>
                  <a:lnTo>
                    <a:pt x="165735" y="150495"/>
                  </a:lnTo>
                  <a:lnTo>
                    <a:pt x="0" y="180975"/>
                  </a:lnTo>
                  <a:lnTo>
                    <a:pt x="114300" y="302895"/>
                  </a:lnTo>
                  <a:lnTo>
                    <a:pt x="93345" y="466725"/>
                  </a:lnTo>
                  <a:lnTo>
                    <a:pt x="245745" y="400050"/>
                  </a:lnTo>
                  <a:lnTo>
                    <a:pt x="401955" y="474345"/>
                  </a:lnTo>
                  <a:lnTo>
                    <a:pt x="377190" y="304800"/>
                  </a:lnTo>
                  <a:lnTo>
                    <a:pt x="485775" y="182880"/>
                  </a:lnTo>
                  <a:lnTo>
                    <a:pt x="329565" y="152400"/>
                  </a:lnTo>
                  <a:lnTo>
                    <a:pt x="245745" y="0"/>
                  </a:lnTo>
                  <a:close/>
                </a:path>
              </a:pathLst>
            </a:custGeom>
            <a:solidFill>
              <a:srgbClr val="F7E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tags/tag1.xml><?xml version="1.0" encoding="utf-8"?>
<p:tagLst xmlns:p="http://schemas.openxmlformats.org/presentationml/2006/main">
  <p:tag name="KSO_WM_UNIT_TEXTBOXSTYLE_GUID" val="{ecea890c-76a2-45ce-bd36-ae71f409f57f}"/>
</p:tagLst>
</file>

<file path=ppt/tags/tag2.xml><?xml version="1.0" encoding="utf-8"?>
<p:tagLst xmlns:p="http://schemas.openxmlformats.org/presentationml/2006/main">
  <p:tag name="KSO_WM_UNIT_TEXTBOXSTYLE_SHAPETYPE" val="1"/>
  <p:tag name="KSO_WM_UNIT_TEXTBOXSTYLE_ADJUSTLEFT" val="0_-32.60001"/>
  <p:tag name="KSO_WM_UNIT_TEXTBOXSTYLE_ADJUSTTOP" val="0_-37.25"/>
  <p:tag name="KSO_WM_UNIT_TEXTBOXSTYLE_ADJUSTWIDTH" val="100_44.5"/>
  <p:tag name="KSO_WM_UNIT_TEXTBOXSTYLE_ADJUSTHEIGTH" val="100_53.70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331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ecea890c-76a2-45ce-bd36-ae71f409f57f}"/>
</p:tagLst>
</file>

<file path=ppt/tags/tag3.xml><?xml version="1.0" encoding="utf-8"?>
<p:tagLst xmlns:p="http://schemas.openxmlformats.org/presentationml/2006/main">
  <p:tag name="KSO_WM_UNIT_TEXTBOXSTYLE_SHAPETYPE" val="1"/>
  <p:tag name="KSO_WM_UNIT_TEXTBOXSTYLE_ADJUSTLEFT" val="0_-22.25"/>
  <p:tag name="KSO_WM_UNIT_TEXTBOXSTYLE_ADJUSTTOP" val="0_-26.89999"/>
  <p:tag name="KSO_WM_UNIT_TEXTBOXSTYLE_ADJUSTWIDTH" val="100_44.5"/>
  <p:tag name="KSO_WM_UNIT_TEXTBOXSTYLE_ADJUSTHEIGTH" val="100_53.7000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331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ecea890c-76a2-45ce-bd36-ae71f409f57f}"/>
</p:tagLst>
</file>

<file path=ppt/tags/tag4.xml><?xml version="1.0" encoding="utf-8"?>
<p:tagLst xmlns:p="http://schemas.openxmlformats.org/presentationml/2006/main">
  <p:tag name="KSO_WM_UNIT_TEXTBOXSTYLE_SHAPETYPE" val="1"/>
  <p:tag name="KSO_WM_UNIT_TEXTBOXSTYLE_ADJUSTLEFT" val="100_3.699982"/>
  <p:tag name="KSO_WM_UNIT_TEXTBOXSTYLE_ADJUSTTOP" val="100_8.19999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331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ecea890c-76a2-45ce-bd36-ae71f409f57f}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。"/>
  <p:tag name="KSO_WM_UNIT_NOCLEAR" val="1"/>
  <p:tag name="KSO_WM_UNIT_VALUE" val="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331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ecea890c-76a2-45ce-bd36-ae71f409f57f}"/>
  <p:tag name="KSO_WM_UNIT_TEXTBOXSTYLE_TEMPLATEID" val="3135521"/>
  <p:tag name="KSO_WM_UNIT_TEXTBOXSTYLE_TYPE" val="8"/>
</p:tagLst>
</file>

<file path=ppt/tags/tag6.xml><?xml version="1.0" encoding="utf-8"?>
<p:tagLst xmlns:p="http://schemas.openxmlformats.org/presentationml/2006/main">
  <p:tag name="KSO_WM_UNIT_TABLE_BEAUTIFY" val="smartTable{79dc3d4f-7265-42c1-8b46-e8c93f16fded}"/>
  <p:tag name="TABLE_ENDDRAG_ORIGIN_RECT" val="655*234"/>
  <p:tag name="TABLE_ENDDRAG_RECT" val="186*253*655*234"/>
</p:tagLst>
</file>

<file path=ppt/tags/tag7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。"/>
  <p:tag name="KSO_WM_UNIT_NOCLEAR" val="1"/>
  <p:tag name="KSO_WM_UNIT_VALUE" val="6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198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15f02a41-964a-4af3-9720-1dc5b06da79d}"/>
  <p:tag name="KSO_WM_UNIT_TEXTBOXSTYLE_TEMPLATEID" val="3132770"/>
  <p:tag name="KSO_WM_UNIT_TEXTBOXSTYLE_TYPE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1292</Words>
  <Application>WPS 演示</Application>
  <PresentationFormat>宽屏</PresentationFormat>
  <Paragraphs>108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方正静蕾简体</vt:lpstr>
      <vt:lpstr>华文细黑</vt:lpstr>
      <vt:lpstr>Baskerville Old Face</vt:lpstr>
      <vt:lpstr>Calibri</vt:lpstr>
      <vt:lpstr>Arial Unicode MS</vt:lpstr>
      <vt:lpstr>Calibri Light</vt:lpstr>
      <vt:lpstr>Segoe UI</vt:lpstr>
      <vt:lpstr>Wingdings</vt:lpstr>
      <vt:lpstr>WPS-Bullets</vt:lpstr>
      <vt:lpstr>Batang</vt:lpstr>
      <vt:lpstr>Wingdings 2</vt:lpstr>
      <vt:lpstr>Wingdings 3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A6222</dc:creator>
  <cp:lastModifiedBy>『安』</cp:lastModifiedBy>
  <cp:revision>175</cp:revision>
  <dcterms:created xsi:type="dcterms:W3CDTF">2020-09-20T06:39:00Z</dcterms:created>
  <dcterms:modified xsi:type="dcterms:W3CDTF">2020-11-14T13:20:43Z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