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46"/>
  </p:notesMasterIdLst>
  <p:sldIdLst>
    <p:sldId id="366" r:id="rId5"/>
    <p:sldId id="385" r:id="rId6"/>
    <p:sldId id="388" r:id="rId7"/>
    <p:sldId id="386" r:id="rId8"/>
    <p:sldId id="387" r:id="rId9"/>
    <p:sldId id="412" r:id="rId10"/>
    <p:sldId id="389" r:id="rId11"/>
    <p:sldId id="390" r:id="rId12"/>
    <p:sldId id="391" r:id="rId13"/>
    <p:sldId id="392" r:id="rId14"/>
    <p:sldId id="393" r:id="rId15"/>
    <p:sldId id="395" r:id="rId16"/>
    <p:sldId id="394" r:id="rId17"/>
    <p:sldId id="404" r:id="rId18"/>
    <p:sldId id="405" r:id="rId19"/>
    <p:sldId id="411" r:id="rId20"/>
    <p:sldId id="413" r:id="rId21"/>
    <p:sldId id="414" r:id="rId22"/>
    <p:sldId id="399" r:id="rId23"/>
    <p:sldId id="415" r:id="rId24"/>
    <p:sldId id="416" r:id="rId25"/>
    <p:sldId id="485" r:id="rId26"/>
    <p:sldId id="486" r:id="rId27"/>
    <p:sldId id="487" r:id="rId28"/>
    <p:sldId id="488" r:id="rId29"/>
    <p:sldId id="489" r:id="rId30"/>
    <p:sldId id="490" r:id="rId31"/>
    <p:sldId id="491" r:id="rId32"/>
    <p:sldId id="492" r:id="rId33"/>
    <p:sldId id="493" r:id="rId34"/>
    <p:sldId id="494" r:id="rId35"/>
    <p:sldId id="495" r:id="rId36"/>
    <p:sldId id="496" r:id="rId37"/>
    <p:sldId id="497" r:id="rId38"/>
    <p:sldId id="498" r:id="rId39"/>
    <p:sldId id="499" r:id="rId40"/>
    <p:sldId id="500" r:id="rId41"/>
    <p:sldId id="501" r:id="rId42"/>
    <p:sldId id="502" r:id="rId43"/>
    <p:sldId id="503" r:id="rId44"/>
    <p:sldId id="504" r:id="rId45"/>
    <p:sldId id="505" r:id="rId47"/>
    <p:sldId id="506" r:id="rId48"/>
    <p:sldId id="507" r:id="rId49"/>
    <p:sldId id="508" r:id="rId50"/>
    <p:sldId id="509" r:id="rId51"/>
    <p:sldId id="510" r:id="rId52"/>
    <p:sldId id="511" r:id="rId53"/>
    <p:sldId id="512" r:id="rId54"/>
    <p:sldId id="513" r:id="rId55"/>
    <p:sldId id="514" r:id="rId56"/>
    <p:sldId id="515" r:id="rId57"/>
    <p:sldId id="516" r:id="rId58"/>
    <p:sldId id="517" r:id="rId59"/>
    <p:sldId id="518" r:id="rId60"/>
    <p:sldId id="519" r:id="rId61"/>
    <p:sldId id="520" r:id="rId62"/>
    <p:sldId id="521" r:id="rId63"/>
    <p:sldId id="522" r:id="rId64"/>
    <p:sldId id="523" r:id="rId65"/>
    <p:sldId id="524" r:id="rId66"/>
    <p:sldId id="525" r:id="rId67"/>
    <p:sldId id="526" r:id="rId68"/>
    <p:sldId id="527" r:id="rId69"/>
    <p:sldId id="528" r:id="rId70"/>
    <p:sldId id="529" r:id="rId71"/>
    <p:sldId id="530" r:id="rId72"/>
    <p:sldId id="531" r:id="rId73"/>
    <p:sldId id="532" r:id="rId74"/>
    <p:sldId id="533" r:id="rId75"/>
    <p:sldId id="534" r:id="rId76"/>
    <p:sldId id="535" r:id="rId77"/>
    <p:sldId id="536" r:id="rId78"/>
    <p:sldId id="537" r:id="rId79"/>
    <p:sldId id="538" r:id="rId80"/>
    <p:sldId id="540" r:id="rId81"/>
    <p:sldId id="541" r:id="rId82"/>
    <p:sldId id="542" r:id="rId83"/>
    <p:sldId id="543" r:id="rId84"/>
    <p:sldId id="544" r:id="rId85"/>
    <p:sldId id="545" r:id="rId86"/>
    <p:sldId id="546" r:id="rId87"/>
    <p:sldId id="547" r:id="rId88"/>
  </p:sldIdLst>
  <p:sldSz cx="12192000" cy="6858000"/>
  <p:notesSz cx="6858000" cy="9144000"/>
  <p:defaultTextStyle>
    <a:defPPr>
      <a:defRPr lang="zh-CN"/>
    </a:defPPr>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525"/>
    <p:restoredTop sz="94660"/>
  </p:normalViewPr>
  <p:slideViewPr>
    <p:cSldViewPr showGuides="1">
      <p:cViewPr varScale="1">
        <p:scale>
          <a:sx n="81" d="100"/>
          <a:sy n="81" d="100"/>
        </p:scale>
        <p:origin x="451" y="67"/>
      </p:cViewPr>
      <p:guideLst>
        <p:guide orient="horz" pos="2164"/>
        <p:guide pos="381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1" Type="http://schemas.openxmlformats.org/officeDocument/2006/relationships/tableStyles" Target="tableStyles.xml"/><Relationship Id="rId90" Type="http://schemas.openxmlformats.org/officeDocument/2006/relationships/viewProps" Target="viewProps.xml"/><Relationship Id="rId9" Type="http://schemas.openxmlformats.org/officeDocument/2006/relationships/slide" Target="slides/slide5.xml"/><Relationship Id="rId89" Type="http://schemas.openxmlformats.org/officeDocument/2006/relationships/presProps" Target="presProps.xml"/><Relationship Id="rId88" Type="http://schemas.openxmlformats.org/officeDocument/2006/relationships/slide" Target="slides/slide83.xml"/><Relationship Id="rId87" Type="http://schemas.openxmlformats.org/officeDocument/2006/relationships/slide" Target="slides/slide82.xml"/><Relationship Id="rId86" Type="http://schemas.openxmlformats.org/officeDocument/2006/relationships/slide" Target="slides/slide81.xml"/><Relationship Id="rId85" Type="http://schemas.openxmlformats.org/officeDocument/2006/relationships/slide" Target="slides/slide80.xml"/><Relationship Id="rId84" Type="http://schemas.openxmlformats.org/officeDocument/2006/relationships/slide" Target="slides/slide79.xml"/><Relationship Id="rId83" Type="http://schemas.openxmlformats.org/officeDocument/2006/relationships/slide" Target="slides/slide78.xml"/><Relationship Id="rId82" Type="http://schemas.openxmlformats.org/officeDocument/2006/relationships/slide" Target="slides/slide77.xml"/><Relationship Id="rId81" Type="http://schemas.openxmlformats.org/officeDocument/2006/relationships/slide" Target="slides/slide76.xml"/><Relationship Id="rId80" Type="http://schemas.openxmlformats.org/officeDocument/2006/relationships/slide" Target="slides/slide75.xml"/><Relationship Id="rId8" Type="http://schemas.openxmlformats.org/officeDocument/2006/relationships/slide" Target="slides/slide4.xml"/><Relationship Id="rId79" Type="http://schemas.openxmlformats.org/officeDocument/2006/relationships/slide" Target="slides/slide74.xml"/><Relationship Id="rId78" Type="http://schemas.openxmlformats.org/officeDocument/2006/relationships/slide" Target="slides/slide73.xml"/><Relationship Id="rId77" Type="http://schemas.openxmlformats.org/officeDocument/2006/relationships/slide" Target="slides/slide72.xml"/><Relationship Id="rId76" Type="http://schemas.openxmlformats.org/officeDocument/2006/relationships/slide" Target="slides/slide71.xml"/><Relationship Id="rId75" Type="http://schemas.openxmlformats.org/officeDocument/2006/relationships/slide" Target="slides/slide70.xml"/><Relationship Id="rId74" Type="http://schemas.openxmlformats.org/officeDocument/2006/relationships/slide" Target="slides/slide69.xml"/><Relationship Id="rId73" Type="http://schemas.openxmlformats.org/officeDocument/2006/relationships/slide" Target="slides/slide68.xml"/><Relationship Id="rId72" Type="http://schemas.openxmlformats.org/officeDocument/2006/relationships/slide" Target="slides/slide67.xml"/><Relationship Id="rId71" Type="http://schemas.openxmlformats.org/officeDocument/2006/relationships/slide" Target="slides/slide66.xml"/><Relationship Id="rId70" Type="http://schemas.openxmlformats.org/officeDocument/2006/relationships/slide" Target="slides/slide65.xml"/><Relationship Id="rId7" Type="http://schemas.openxmlformats.org/officeDocument/2006/relationships/slide" Target="slides/slide3.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slide" Target="slides/slide2.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notesMaster" Target="notesMasters/notesMaster1.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Master" Target="slideMasters/slideMaster3.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1506" name="页眉占位符 21505"/>
          <p:cNvSpPr>
            <a:spLocks noGrp="1"/>
          </p:cNvSpPr>
          <p:nvPr>
            <p:ph type="hdr" sz="quarter"/>
          </p:nvPr>
        </p:nvSpPr>
        <p:spPr>
          <a:xfrm>
            <a:off x="0" y="0"/>
            <a:ext cx="2971800" cy="457200"/>
          </a:xfrm>
          <a:prstGeom prst="rect">
            <a:avLst/>
          </a:prstGeom>
          <a:noFill/>
          <a:ln w="9525">
            <a:noFill/>
          </a:ln>
        </p:spPr>
        <p:txBody>
          <a:bodyPr/>
          <a:lstStyle>
            <a:lvl1pPr>
              <a:buFont typeface="Arial" panose="020B0604020202020204" pitchFamily="34" charset="0"/>
              <a:buNone/>
              <a:defRPr sz="1200"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507" name="日期占位符 21506"/>
          <p:cNvSpPr>
            <a:spLocks noGrp="1"/>
          </p:cNvSpPr>
          <p:nvPr>
            <p:ph type="dt" idx="1"/>
          </p:nvPr>
        </p:nvSpPr>
        <p:spPr>
          <a:xfrm>
            <a:off x="3884613" y="0"/>
            <a:ext cx="2971800" cy="457200"/>
          </a:xfrm>
          <a:prstGeom prst="rect">
            <a:avLst/>
          </a:prstGeom>
          <a:noFill/>
          <a:ln w="9525">
            <a:noFill/>
          </a:ln>
        </p:spPr>
        <p:txBody>
          <a:bodyPr/>
          <a:lstStyle>
            <a:lvl1pPr algn="r">
              <a:buFont typeface="Arial" panose="020B0604020202020204" pitchFamily="34" charset="0"/>
              <a:buNone/>
              <a:defRPr sz="1200" noProof="1">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0" name="幻灯片图像占位符 21507"/>
          <p:cNvSpPr>
            <a:spLocks noRo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
        <p:nvSpPr>
          <p:cNvPr id="2053" name="文本占位符 21508"/>
          <p:cNvSpPr>
            <a:spLocks noGrp="1" noChangeArrowheads="1"/>
          </p:cNvSpPr>
          <p:nvPr>
            <p:ph type="body" sz="quarter" idx="4294967295"/>
          </p:nvPr>
        </p:nvSpPr>
        <p:spPr bwMode="auto">
          <a:xfrm>
            <a:off x="685800" y="4343400"/>
            <a:ext cx="5486400" cy="4114800"/>
          </a:xfrm>
          <a:prstGeom prst="rect">
            <a:avLst/>
          </a:prstGeom>
          <a:no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rPr>
              <a:t>单击此处编辑母版文本样式</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a:p>
            <a:pPr marL="457200" marR="0" lvl="1"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rPr>
              <a:t>第二级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a:p>
            <a:pPr marL="914400" marR="0" lvl="2"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rPr>
              <a:t>第三级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a:p>
            <a:pPr marL="1371600" marR="0" lvl="3"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rPr>
              <a:t>第四级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a:p>
            <a:pPr marL="1828800" marR="0" lvl="4"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rPr>
              <a:t>第五级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
        <p:nvSpPr>
          <p:cNvPr id="21510" name="页脚占位符 21509"/>
          <p:cNvSpPr>
            <a:spLocks noGrp="1"/>
          </p:cNvSpPr>
          <p:nvPr>
            <p:ph type="ftr" sz="quarter" idx="4"/>
          </p:nvPr>
        </p:nvSpPr>
        <p:spPr>
          <a:xfrm>
            <a:off x="0" y="8685213"/>
            <a:ext cx="2971800" cy="457200"/>
          </a:xfrm>
          <a:prstGeom prst="rect">
            <a:avLst/>
          </a:prstGeom>
          <a:noFill/>
          <a:ln w="9525">
            <a:noFill/>
          </a:ln>
        </p:spPr>
        <p:txBody>
          <a:bodyPr anchor="b"/>
          <a:lstStyle>
            <a:lvl1pPr>
              <a:buFont typeface="Arial" panose="020B0604020202020204" pitchFamily="34" charset="0"/>
              <a:buNone/>
              <a:defRPr sz="1200"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511" name="灯片编号占位符 21510"/>
          <p:cNvSpPr>
            <a:spLocks noGrp="1"/>
          </p:cNvSpPr>
          <p:nvPr>
            <p:ph type="sldNum" sz="quarter" idx="5"/>
          </p:nvPr>
        </p:nvSpPr>
        <p:spPr>
          <a:xfrm>
            <a:off x="3884613" y="8685213"/>
            <a:ext cx="2971800" cy="457200"/>
          </a:xfrm>
          <a:prstGeom prst="rect">
            <a:avLst/>
          </a:prstGeom>
          <a:noFill/>
          <a:ln w="9525">
            <a:noFill/>
          </a:ln>
        </p:spPr>
        <p:txBody>
          <a:bodyPr anchor="b"/>
          <a:p>
            <a:pPr lvl="0" algn="r" eaLnBrk="1" hangingPunct="1">
              <a:buNone/>
            </a:pPr>
            <a:fld id="{9A0DB2DC-4C9A-4742-B13C-FB6460FD3503}" type="slidenum">
              <a:rPr lang="en-US" altLang="en-US" sz="1200" dirty="0"/>
            </a:fld>
            <a:endParaRPr lang="en-US" altLang="en-US" sz="1200" dirty="0"/>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defRPr>
    </a:lvl1pPr>
    <a:lvl2pPr marL="457200" lvl="1"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defRPr>
    </a:lvl2pPr>
    <a:lvl3pPr marL="914400" lvl="2"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defRPr>
    </a:lvl3pPr>
    <a:lvl4pPr marL="1371600" lvl="3"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defRPr>
    </a:lvl4pPr>
    <a:lvl5pPr marL="1828800" lvl="4"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defRPr>
    </a:lvl5pPr>
    <a:lvl6pPr marL="2286000" lvl="5"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幻灯片图像占位符 1"/>
          <p:cNvSpPr>
            <a:spLocks noTextEdit="1"/>
          </p:cNvSpPr>
          <p:nvPr>
            <p:ph type="sldImg"/>
          </p:nvPr>
        </p:nvSpPr>
        <p:spPr/>
      </p:sp>
      <p:sp>
        <p:nvSpPr>
          <p:cNvPr id="25603" name="文本占位符 2"/>
          <p:cNvSpPr/>
          <p:nvPr>
            <p:ph type="body"/>
          </p:nvPr>
        </p:nvSpPr>
        <p:spPr/>
        <p:txBody>
          <a:bodyPr wrap="square" lIns="91440" tIns="45720" rIns="91440" bIns="45720" anchor="t" anchorCtr="0"/>
          <a:p>
            <a:pPr lvl="0" eaLnBrk="1" hangingPunct="1"/>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609600" y="274638"/>
            <a:ext cx="8070573" cy="5851525"/>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609600" y="1600200"/>
            <a:ext cx="5376672" cy="4525963"/>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6205728" y="1600200"/>
            <a:ext cx="5376672" cy="4525963"/>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1186775"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1186775" y="2665379"/>
            <a:ext cx="4873575" cy="3524284"/>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256939" y="2665379"/>
            <a:ext cx="4897576" cy="3524284"/>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609600" y="274638"/>
            <a:ext cx="8070573" cy="5851525"/>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609600" y="1600200"/>
            <a:ext cx="5376672" cy="4525963"/>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6205728" y="1600200"/>
            <a:ext cx="5376672" cy="4525963"/>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1186775"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1186775" y="2665379"/>
            <a:ext cx="4873575" cy="3524284"/>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256939" y="2665379"/>
            <a:ext cx="4897576" cy="3524284"/>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609600" y="274638"/>
            <a:ext cx="8070573" cy="5851525"/>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609600" y="1600200"/>
            <a:ext cx="5376672" cy="4525963"/>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6205728" y="1600200"/>
            <a:ext cx="5376672" cy="4525963"/>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1186775"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1186775" y="2665379"/>
            <a:ext cx="4873575" cy="3524284"/>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256939" y="2665379"/>
            <a:ext cx="4897576" cy="3524284"/>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609600" y="274638"/>
            <a:ext cx="109728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1026"/>
          <p:cNvSpPr>
            <a:spLocks noGrp="1"/>
          </p:cNvSpPr>
          <p:nvPr>
            <p:ph type="body"/>
          </p:nvPr>
        </p:nvSpPr>
        <p:spPr>
          <a:xfrm>
            <a:off x="609600" y="1600200"/>
            <a:ext cx="109728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buFont typeface="Arial" panose="020B0604020202020204" pitchFamily="34" charset="0"/>
              <a:buNone/>
              <a:defRPr sz="1400"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buFont typeface="Arial" panose="020B0604020202020204" pitchFamily="34" charset="0"/>
              <a:buNone/>
              <a:defRPr sz="1400" noProof="1">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标题 1025"/>
          <p:cNvSpPr>
            <a:spLocks noGrp="1"/>
          </p:cNvSpPr>
          <p:nvPr>
            <p:ph type="title"/>
          </p:nvPr>
        </p:nvSpPr>
        <p:spPr>
          <a:xfrm>
            <a:off x="609600" y="274638"/>
            <a:ext cx="109728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2051" name="文本占位符 1026"/>
          <p:cNvSpPr>
            <a:spLocks noGrp="1"/>
          </p:cNvSpPr>
          <p:nvPr>
            <p:ph type="body"/>
          </p:nvPr>
        </p:nvSpPr>
        <p:spPr>
          <a:xfrm>
            <a:off x="609600" y="1600200"/>
            <a:ext cx="109728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buFont typeface="Arial" panose="020B0604020202020204" pitchFamily="34" charset="0"/>
              <a:buNone/>
              <a:defRPr sz="1400"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buFont typeface="Arial" panose="020B0604020202020204" pitchFamily="34" charset="0"/>
              <a:buNone/>
              <a:defRPr sz="1400" noProof="1">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标题 1025"/>
          <p:cNvSpPr>
            <a:spLocks noGrp="1"/>
          </p:cNvSpPr>
          <p:nvPr>
            <p:ph type="title"/>
          </p:nvPr>
        </p:nvSpPr>
        <p:spPr>
          <a:xfrm>
            <a:off x="609600" y="274638"/>
            <a:ext cx="109728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3075" name="文本占位符 1026"/>
          <p:cNvSpPr>
            <a:spLocks noGrp="1"/>
          </p:cNvSpPr>
          <p:nvPr>
            <p:ph type="body"/>
          </p:nvPr>
        </p:nvSpPr>
        <p:spPr>
          <a:xfrm>
            <a:off x="609600" y="1600200"/>
            <a:ext cx="109728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buFont typeface="Arial" panose="020B0604020202020204" pitchFamily="34" charset="0"/>
              <a:buNone/>
              <a:defRPr sz="1400"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buFont typeface="Arial" panose="020B0604020202020204" pitchFamily="34" charset="0"/>
              <a:buNone/>
              <a:defRPr sz="1400" noProof="1">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8.pn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9.pn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13.jpe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png"/><Relationship Id="rId2" Type="http://schemas.openxmlformats.org/officeDocument/2006/relationships/image" Target="../media/image15.png"/><Relationship Id="rId1" Type="http://schemas.openxmlformats.org/officeDocument/2006/relationships/image" Target="../media/image14.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7.png"/><Relationship Id="rId1"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9.png"/><Relationship Id="rId1" Type="http://schemas.openxmlformats.org/officeDocument/2006/relationships/image" Target="../media/image18.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23.png"/><Relationship Id="rId1" Type="http://schemas.openxmlformats.org/officeDocument/2006/relationships/image" Target="../media/image2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25.png"/><Relationship Id="rId1"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3.png"/><Relationship Id="rId1" Type="http://schemas.openxmlformats.org/officeDocument/2006/relationships/image" Target="../media/image26.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27.jpeg"/><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image" Target="../media/image31.png"/><Relationship Id="rId4" Type="http://schemas.openxmlformats.org/officeDocument/2006/relationships/image" Target="../media/image30.png"/><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32.jpeg"/><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33.png"/><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35.png"/><Relationship Id="rId1" Type="http://schemas.openxmlformats.org/officeDocument/2006/relationships/image" Target="../media/image34.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38.jpe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39.jpeg"/><Relationship Id="rId1"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41.png"/><Relationship Id="rId1" Type="http://schemas.openxmlformats.org/officeDocument/2006/relationships/image" Target="../media/image40.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43.png"/><Relationship Id="rId1" Type="http://schemas.openxmlformats.org/officeDocument/2006/relationships/image" Target="../media/image42.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44.jpeg"/><Relationship Id="rId1"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45.png"/><Relationship Id="rId1" Type="http://schemas.openxmlformats.org/officeDocument/2006/relationships/image" Target="../media/image3.png"/></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image" Target="../media/image3.pn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image" Target="../media/image3.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50.jpeg"/><Relationship Id="rId1" Type="http://schemas.openxmlformats.org/officeDocument/2006/relationships/image" Target="../media/image3.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51.jpeg"/><Relationship Id="rId1" Type="http://schemas.openxmlformats.org/officeDocument/2006/relationships/image" Target="../media/image3.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53.png"/><Relationship Id="rId1" Type="http://schemas.openxmlformats.org/officeDocument/2006/relationships/image" Target="../media/image5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55.png"/><Relationship Id="rId1" Type="http://schemas.openxmlformats.org/officeDocument/2006/relationships/image" Target="../media/image54.pn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8.xml"/><Relationship Id="rId2" Type="http://schemas.openxmlformats.org/officeDocument/2006/relationships/image" Target="../media/image56.jpeg"/><Relationship Id="rId1" Type="http://schemas.openxmlformats.org/officeDocument/2006/relationships/image" Target="../media/image3.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57.jpeg"/><Relationship Id="rId1" Type="http://schemas.openxmlformats.org/officeDocument/2006/relationships/image" Target="../media/image3.png"/></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59.png"/><Relationship Id="rId2" Type="http://schemas.openxmlformats.org/officeDocument/2006/relationships/image" Target="../media/image58.jpeg"/><Relationship Id="rId1" Type="http://schemas.openxmlformats.org/officeDocument/2006/relationships/image" Target="../media/image3.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61.png"/><Relationship Id="rId1" Type="http://schemas.openxmlformats.org/officeDocument/2006/relationships/image" Target="../media/image60.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62.jpeg"/><Relationship Id="rId1" Type="http://schemas.openxmlformats.org/officeDocument/2006/relationships/image" Target="../media/image3.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63.jpeg"/><Relationship Id="rId1" Type="http://schemas.openxmlformats.org/officeDocument/2006/relationships/image" Target="../media/image3.png"/></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image" Target="../media/image3.png"/></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image" Target="../media/image3.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68.jpe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69.jpeg"/><Relationship Id="rId1" Type="http://schemas.openxmlformats.org/officeDocument/2006/relationships/image" Target="../media/image3.pn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71.png"/><Relationship Id="rId1" Type="http://schemas.openxmlformats.org/officeDocument/2006/relationships/image" Target="../media/image70.pn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73.png"/><Relationship Id="rId1" Type="http://schemas.openxmlformats.org/officeDocument/2006/relationships/image" Target="../media/image72.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74.jpeg"/><Relationship Id="rId1" Type="http://schemas.openxmlformats.org/officeDocument/2006/relationships/image" Target="../media/image3.png"/></Relationships>
</file>

<file path=ppt/slides/_rels/slide54.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76.png"/><Relationship Id="rId2" Type="http://schemas.openxmlformats.org/officeDocument/2006/relationships/image" Target="../media/image75.jpeg"/><Relationship Id="rId1" Type="http://schemas.openxmlformats.org/officeDocument/2006/relationships/image" Target="../media/image3.png"/></Relationships>
</file>

<file path=ppt/slides/_rels/slide55.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3.png"/><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image" Target="../media/image77.pn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80.jpeg"/><Relationship Id="rId1" Type="http://schemas.openxmlformats.org/officeDocument/2006/relationships/image" Target="../media/image3.pn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81.png"/><Relationship Id="rId1" Type="http://schemas.openxmlformats.org/officeDocument/2006/relationships/image" Target="../media/image3.pn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83.png"/><Relationship Id="rId1" Type="http://schemas.openxmlformats.org/officeDocument/2006/relationships/image" Target="../media/image82.jpe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85.jpeg"/><Relationship Id="rId1" Type="http://schemas.openxmlformats.org/officeDocument/2006/relationships/image" Target="../media/image84.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3.png"/></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86.jpeg"/><Relationship Id="rId1" Type="http://schemas.openxmlformats.org/officeDocument/2006/relationships/image" Target="../media/image3.png"/></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87.jpeg"/><Relationship Id="rId1" Type="http://schemas.openxmlformats.org/officeDocument/2006/relationships/image" Target="../media/image3.png"/></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89.jpeg"/><Relationship Id="rId1" Type="http://schemas.openxmlformats.org/officeDocument/2006/relationships/image" Target="../media/image88.png"/></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91.png"/><Relationship Id="rId1" Type="http://schemas.openxmlformats.org/officeDocument/2006/relationships/image" Target="../media/image90.png"/></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92.jpeg"/><Relationship Id="rId1" Type="http://schemas.openxmlformats.org/officeDocument/2006/relationships/image" Target="../media/image3.png"/></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93.jpeg"/><Relationship Id="rId1" Type="http://schemas.openxmlformats.org/officeDocument/2006/relationships/image" Target="../media/image3.png"/></Relationships>
</file>

<file path=ppt/slides/_rels/slide66.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95.png"/><Relationship Id="rId2" Type="http://schemas.openxmlformats.org/officeDocument/2006/relationships/image" Target="../media/image94.jpeg"/><Relationship Id="rId1" Type="http://schemas.openxmlformats.org/officeDocument/2006/relationships/image" Target="../media/image3.png"/></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97.png"/><Relationship Id="rId1" Type="http://schemas.openxmlformats.org/officeDocument/2006/relationships/image" Target="../media/image96.png"/></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98.jpeg"/><Relationship Id="rId1" Type="http://schemas.openxmlformats.org/officeDocument/2006/relationships/image" Target="../media/image3.png"/></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99.jpe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6.png"/><Relationship Id="rId1" Type="http://schemas.openxmlformats.org/officeDocument/2006/relationships/image" Target="../media/image3.png"/></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01.png"/><Relationship Id="rId1" Type="http://schemas.openxmlformats.org/officeDocument/2006/relationships/image" Target="../media/image100.png"/></Relationships>
</file>

<file path=ppt/slides/_rels/slide71.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image" Target="../media/image3.png"/></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04.jpeg"/><Relationship Id="rId1" Type="http://schemas.openxmlformats.org/officeDocument/2006/relationships/image" Target="../media/image3.png"/></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05.png"/><Relationship Id="rId1" Type="http://schemas.openxmlformats.org/officeDocument/2006/relationships/image" Target="../media/image3.png"/></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07.png"/><Relationship Id="rId1" Type="http://schemas.openxmlformats.org/officeDocument/2006/relationships/image" Target="../media/image106.png"/></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09.png"/><Relationship Id="rId1" Type="http://schemas.openxmlformats.org/officeDocument/2006/relationships/image" Target="../media/image108.png"/></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png"/></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png"/></Relationships>
</file>

<file path=ppt/slides/_rels/slide78.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image" Target="../media/image114.png"/><Relationship Id="rId5" Type="http://schemas.openxmlformats.org/officeDocument/2006/relationships/image" Target="../media/image113.png"/><Relationship Id="rId4" Type="http://schemas.openxmlformats.org/officeDocument/2006/relationships/image" Target="../media/image112.png"/><Relationship Id="rId3" Type="http://schemas.openxmlformats.org/officeDocument/2006/relationships/image" Target="../media/image111.png"/><Relationship Id="rId2" Type="http://schemas.openxmlformats.org/officeDocument/2006/relationships/image" Target="../media/image3.png"/><Relationship Id="rId1" Type="http://schemas.openxmlformats.org/officeDocument/2006/relationships/image" Target="../media/image110.png"/></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3.png"/></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16.png"/><Relationship Id="rId1" Type="http://schemas.openxmlformats.org/officeDocument/2006/relationships/image" Target="../media/image115.png"/></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png"/></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png"/></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18.png"/><Relationship Id="rId1" Type="http://schemas.openxmlformats.org/officeDocument/2006/relationships/image" Target="../media/image11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2" name="图片 1" descr="封面背景"/>
          <p:cNvPicPr>
            <a:picLocks noChangeAspect="1"/>
          </p:cNvPicPr>
          <p:nvPr/>
        </p:nvPicPr>
        <p:blipFill>
          <a:blip r:embed="rId1"/>
          <a:stretch>
            <a:fillRect/>
          </a:stretch>
        </p:blipFill>
        <p:spPr>
          <a:xfrm>
            <a:off x="0" y="-22225"/>
            <a:ext cx="12199938" cy="6902450"/>
          </a:xfrm>
          <a:prstGeom prst="rect">
            <a:avLst/>
          </a:prstGeom>
          <a:noFill/>
          <a:ln w="9525">
            <a:noFill/>
          </a:ln>
        </p:spPr>
      </p:pic>
      <p:pic>
        <p:nvPicPr>
          <p:cNvPr id="5123" name="图片 2" descr="封面文字"/>
          <p:cNvPicPr>
            <a:picLocks noChangeAspect="1"/>
          </p:cNvPicPr>
          <p:nvPr/>
        </p:nvPicPr>
        <p:blipFill>
          <a:blip r:embed="rId2"/>
          <a:srcRect t="16925" b="16724"/>
          <a:stretch>
            <a:fillRect/>
          </a:stretch>
        </p:blipFill>
        <p:spPr>
          <a:xfrm>
            <a:off x="0" y="1031875"/>
            <a:ext cx="12192000" cy="4595813"/>
          </a:xfrm>
          <a:prstGeom prst="rect">
            <a:avLst/>
          </a:prstGeom>
          <a:noFill/>
          <a:ln w="9525">
            <a:noFill/>
          </a:ln>
        </p:spPr>
      </p:pic>
      <p:sp>
        <p:nvSpPr>
          <p:cNvPr id="5124" name="文本框 3"/>
          <p:cNvSpPr txBox="1"/>
          <p:nvPr/>
        </p:nvSpPr>
        <p:spPr>
          <a:xfrm>
            <a:off x="892175" y="381000"/>
            <a:ext cx="2005013" cy="398463"/>
          </a:xfrm>
          <a:prstGeom prst="rect">
            <a:avLst/>
          </a:prstGeom>
          <a:noFill/>
          <a:ln w="9525">
            <a:noFill/>
          </a:ln>
        </p:spPr>
        <p:txBody>
          <a:bodyPr>
            <a:spAutoFit/>
          </a:bodyPr>
          <a:p>
            <a:r>
              <a:rPr lang="zh-CN" altLang="en-US" sz="2000" dirty="0">
                <a:solidFill>
                  <a:schemeClr val="bg1"/>
                </a:solidFill>
                <a:latin typeface="思源黑体 CN Normal" charset="-122"/>
                <a:ea typeface="思源黑体 CN Normal" charset="-122"/>
              </a:rPr>
              <a:t>视觉传达教研室</a:t>
            </a:r>
            <a:endParaRPr lang="zh-CN" altLang="en-US" sz="2000" dirty="0">
              <a:solidFill>
                <a:schemeClr val="bg1"/>
              </a:solidFill>
              <a:latin typeface="思源黑体 CN Normal" charset="-122"/>
              <a:ea typeface="思源黑体 CN Normal" charset="-122"/>
            </a:endParaRPr>
          </a:p>
        </p:txBody>
      </p:sp>
      <p:sp>
        <p:nvSpPr>
          <p:cNvPr id="5125" name="文本框 4"/>
          <p:cNvSpPr txBox="1"/>
          <p:nvPr/>
        </p:nvSpPr>
        <p:spPr>
          <a:xfrm>
            <a:off x="8893175" y="5770563"/>
            <a:ext cx="2727325" cy="460375"/>
          </a:xfrm>
          <a:prstGeom prst="rect">
            <a:avLst/>
          </a:prstGeom>
          <a:noFill/>
          <a:ln w="9525">
            <a:noFill/>
          </a:ln>
        </p:spPr>
        <p:txBody>
          <a:bodyPr>
            <a:spAutoFit/>
          </a:bodyPr>
          <a:p>
            <a:r>
              <a:rPr lang="zh-CN" altLang="en-US" sz="2400" dirty="0">
                <a:solidFill>
                  <a:schemeClr val="bg1"/>
                </a:solidFill>
                <a:latin typeface="思源黑体 CN Heavy" charset="-122"/>
                <a:ea typeface="思源黑体 CN Heavy" charset="-122"/>
              </a:rPr>
              <a:t>主讲老师：雍自高</a:t>
            </a:r>
            <a:endParaRPr lang="zh-CN" altLang="en-US" sz="2400" dirty="0">
              <a:solidFill>
                <a:schemeClr val="bg1"/>
              </a:solidFill>
              <a:latin typeface="思源黑体 CN Heavy" charset="-122"/>
              <a:ea typeface="思源黑体 CN Heavy"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1112" y="-12700"/>
            <a:ext cx="6853238" cy="6897688"/>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098" name="文本框 2"/>
          <p:cNvSpPr txBox="1">
            <a:spLocks noChangeArrowheads="1"/>
          </p:cNvSpPr>
          <p:nvPr/>
        </p:nvSpPr>
        <p:spPr bwMode="auto">
          <a:xfrm>
            <a:off x="755650" y="1651000"/>
            <a:ext cx="5299075" cy="378460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6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方正大黑简体" panose="02010601030101010101" charset="-122"/>
                <a:cs typeface="+mn-cs"/>
                <a:sym typeface="+mn-ea"/>
              </a:rPr>
              <a:t>第三（四）届世界传统武术节会徽（图</a:t>
            </a:r>
            <a:r>
              <a:rPr kumimoji="0" lang="en-US" altLang="zh-CN" sz="16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方正大黑简体" panose="02010601030101010101" charset="-122"/>
                <a:cs typeface="+mn-cs"/>
                <a:sym typeface="+mn-ea"/>
              </a:rPr>
              <a:t>2-1-5</a:t>
            </a:r>
            <a:r>
              <a:rPr kumimoji="0" lang="zh-CN" altLang="zh-CN" sz="16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方正大黑简体" panose="02010601030101010101" charset="-122"/>
                <a:cs typeface="+mn-cs"/>
                <a:sym typeface="+mn-ea"/>
              </a:rPr>
              <a:t>）将武当武术动作的“形”</a:t>
            </a:r>
            <a:r>
              <a:rPr kumimoji="0" lang="en-US" altLang="zh-CN" sz="16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方正大黑简体" panose="02010601030101010101" charset="-122"/>
                <a:cs typeface="+mn-cs"/>
                <a:sym typeface="+mn-ea"/>
              </a:rPr>
              <a:t> </a:t>
            </a:r>
            <a:r>
              <a:rPr kumimoji="0" lang="zh-CN" altLang="zh-CN" sz="16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方正大黑简体" panose="02010601030101010101" charset="-122"/>
                <a:cs typeface="+mn-cs"/>
                <a:sym typeface="+mn-ea"/>
              </a:rPr>
              <a:t>与汉字“武”的“神”进行了完美的结合。会徽主体黑、白、红、灰设计，体现太极阴阳互补，明暗和谐的理念。背景红色象征激情与活力，蕴含生命不息、运动不止的哲学内涵。标志以武师行拳气场的运动轨迹组成图案，动与静、虚与实、刚与柔完美结合，突出了武当武术的特色，又充分表达了本届传统武术节“武会武当，太极太和”的主题。可见，一个标志能否获得社会的普遍认可，既表现的图形的轻松识别上，又要有与之相配套合情合理的文字说明对它的精神内涵进行诠释。</a:t>
            </a:r>
            <a:endParaRPr kumimoji="0" lang="zh-CN" altLang="zh-CN" sz="1600" b="0" i="0" u="none" strike="noStrike" kern="1200" cap="none" spc="0" normalizeH="0" baseline="0" noProof="0" dirty="0">
              <a:ln>
                <a:noFill/>
              </a:ln>
              <a:solidFill>
                <a:schemeClr val="bg1">
                  <a:lumMod val="95000"/>
                </a:schemeClr>
              </a:solidFill>
              <a:effectLst/>
              <a:uLnTx/>
              <a:uFillTx/>
              <a:latin typeface="方正兰亭黑简体" charset="-122"/>
              <a:ea typeface="方正大黑简体" panose="02010601030101010101" charset="-122"/>
              <a:cs typeface="方正兰亭黑简体" charset="-122"/>
              <a:sym typeface="+mn-ea"/>
            </a:endParaRPr>
          </a:p>
        </p:txBody>
      </p:sp>
      <p:sp>
        <p:nvSpPr>
          <p:cNvPr id="14340" name="文本框 3"/>
          <p:cNvSpPr txBox="1"/>
          <p:nvPr/>
        </p:nvSpPr>
        <p:spPr>
          <a:xfrm>
            <a:off x="7915275" y="5119688"/>
            <a:ext cx="3340100" cy="276225"/>
          </a:xfrm>
          <a:prstGeom prst="rect">
            <a:avLst/>
          </a:prstGeom>
          <a:noFill/>
          <a:ln w="9525">
            <a:noFill/>
          </a:ln>
        </p:spPr>
        <p:txBody>
          <a:bodyPr wrap="none">
            <a:spAutoFit/>
          </a:bodyPr>
          <a:p>
            <a:pPr eaLnBrk="1" hangingPunct="1"/>
            <a:r>
              <a:rPr lang="zh-CN" altLang="zh-CN" sz="1200" dirty="0">
                <a:latin typeface="宋体" panose="02010600030101010101" pitchFamily="2" charset="-122"/>
                <a:sym typeface="宋体" panose="02010600030101010101" pitchFamily="2" charset="-122"/>
              </a:rPr>
              <a:t>图2-1-</a:t>
            </a:r>
            <a:r>
              <a:rPr lang="en-US" altLang="zh-CN" sz="1200" dirty="0">
                <a:latin typeface="宋体" panose="02010600030101010101" pitchFamily="2" charset="-122"/>
                <a:sym typeface="宋体" panose="02010600030101010101" pitchFamily="2" charset="-122"/>
              </a:rPr>
              <a:t>5</a:t>
            </a:r>
            <a:r>
              <a:rPr lang="zh-CN" altLang="zh-CN" sz="1200" dirty="0">
                <a:latin typeface="宋体" panose="02010600030101010101" pitchFamily="2" charset="-122"/>
                <a:sym typeface="宋体" panose="02010600030101010101" pitchFamily="2" charset="-122"/>
              </a:rPr>
              <a:t> 第三（四）届世界传统武术节 雍自高</a:t>
            </a:r>
            <a:endParaRPr lang="zh-CN" altLang="zh-CN" sz="1200" dirty="0">
              <a:solidFill>
                <a:srgbClr val="595959"/>
              </a:solidFill>
              <a:latin typeface="宋体" panose="02010600030101010101" pitchFamily="2" charset="-122"/>
            </a:endParaRPr>
          </a:p>
        </p:txBody>
      </p:sp>
      <p:sp>
        <p:nvSpPr>
          <p:cNvPr id="4" name="矩形 3"/>
          <p:cNvSpPr/>
          <p:nvPr/>
        </p:nvSpPr>
        <p:spPr>
          <a:xfrm rot="1200000">
            <a:off x="10842625" y="5956300"/>
            <a:ext cx="288925" cy="574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14342" name="图形 2287"/>
          <p:cNvPicPr>
            <a:picLocks noGrp="1" noChangeAspect="1"/>
          </p:cNvPicPr>
          <p:nvPr/>
        </p:nvPicPr>
        <p:blipFill>
          <a:blip r:embed="rId1"/>
          <a:stretch>
            <a:fillRect/>
          </a:stretch>
        </p:blipFill>
        <p:spPr>
          <a:xfrm>
            <a:off x="9998075" y="322263"/>
            <a:ext cx="1635125" cy="427037"/>
          </a:xfrm>
          <a:prstGeom prst="rect">
            <a:avLst/>
          </a:prstGeom>
          <a:noFill/>
          <a:ln w="9525">
            <a:noFill/>
          </a:ln>
        </p:spPr>
      </p:pic>
      <p:sp>
        <p:nvSpPr>
          <p:cNvPr id="14343"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09</a:t>
            </a:r>
            <a:endParaRPr lang="en-US" altLang="zh-CN" sz="2800" dirty="0">
              <a:solidFill>
                <a:srgbClr val="7F7F7F"/>
              </a:solidFill>
              <a:latin typeface="方正兰亭黑简体" charset="-122"/>
              <a:ea typeface="方正兰亭黑简体" charset="-122"/>
            </a:endParaRPr>
          </a:p>
        </p:txBody>
      </p:sp>
      <p:sp>
        <p:nvSpPr>
          <p:cNvPr id="14344"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14345" name="组合 18"/>
          <p:cNvGrpSpPr/>
          <p:nvPr/>
        </p:nvGrpSpPr>
        <p:grpSpPr>
          <a:xfrm>
            <a:off x="2038350" y="395288"/>
            <a:ext cx="3441700" cy="519112"/>
            <a:chOff x="3085" y="662"/>
            <a:chExt cx="5943" cy="790"/>
          </a:xfrm>
        </p:grpSpPr>
        <p:sp>
          <p:nvSpPr>
            <p:cNvPr id="14" name="文本框 13"/>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17" name="文本框 16"/>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25" name="椭圆 24"/>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14347" name="图片 2"/>
          <p:cNvPicPr/>
          <p:nvPr/>
        </p:nvPicPr>
        <p:blipFill>
          <a:blip r:embed="rId2"/>
          <a:stretch>
            <a:fillRect/>
          </a:stretch>
        </p:blipFill>
        <p:spPr>
          <a:xfrm>
            <a:off x="7931150" y="1938338"/>
            <a:ext cx="2957513" cy="2955925"/>
          </a:xfrm>
          <a:prstGeom prst="rect">
            <a:avLst/>
          </a:prstGeom>
          <a:noFill/>
          <a:ln w="9525">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1112" y="-12700"/>
            <a:ext cx="12215813" cy="6897688"/>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 name="矩形 6"/>
          <p:cNvSpPr/>
          <p:nvPr/>
        </p:nvSpPr>
        <p:spPr>
          <a:xfrm>
            <a:off x="-77787" y="1536700"/>
            <a:ext cx="5626100" cy="40925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文本框 2"/>
          <p:cNvSpPr txBox="1">
            <a:spLocks noChangeArrowheads="1"/>
          </p:cNvSpPr>
          <p:nvPr/>
        </p:nvSpPr>
        <p:spPr bwMode="auto">
          <a:xfrm>
            <a:off x="6105525" y="1601788"/>
            <a:ext cx="5341938" cy="38306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方正大黑简体" panose="02010601030101010101" charset="-122"/>
                <a:cs typeface="+mn-cs"/>
                <a:sym typeface="+mn-ea"/>
              </a:rPr>
              <a:t>“</a:t>
            </a:r>
            <a:r>
              <a:rPr kumimoji="0" lang="zh-CN" altLang="zh-CN" sz="18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方正大黑简体" panose="02010601030101010101" charset="-122"/>
                <a:cs typeface="+mn-cs"/>
                <a:sym typeface="+mn-ea"/>
              </a:rPr>
              <a:t>捷龙一号</a:t>
            </a:r>
            <a:r>
              <a:rPr kumimoji="0" lang="en-US" altLang="zh-CN" sz="18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方正大黑简体" panose="02010601030101010101" charset="-122"/>
                <a:cs typeface="+mn-cs"/>
                <a:sym typeface="+mn-ea"/>
              </a:rPr>
              <a:t>”</a:t>
            </a:r>
            <a:r>
              <a:rPr kumimoji="0" lang="zh-CN" altLang="zh-CN" sz="18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方正大黑简体" panose="02010601030101010101" charset="-122"/>
                <a:cs typeface="+mn-cs"/>
                <a:sym typeface="+mn-ea"/>
              </a:rPr>
              <a:t>运载火箭首飞任务标志（图</a:t>
            </a:r>
            <a:r>
              <a:rPr kumimoji="0" lang="en-US" altLang="zh-CN" sz="18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方正大黑简体" panose="02010601030101010101" charset="-122"/>
                <a:cs typeface="+mn-cs"/>
                <a:sym typeface="+mn-ea"/>
              </a:rPr>
              <a:t>2-1-6</a:t>
            </a:r>
            <a:r>
              <a:rPr kumimoji="0" lang="zh-CN" altLang="zh-CN" sz="18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方正大黑简体" panose="02010601030101010101" charset="-122"/>
                <a:cs typeface="+mn-cs"/>
                <a:sym typeface="+mn-ea"/>
              </a:rPr>
              <a:t>）以龙腾九天作为设计主题，我们能看到</a:t>
            </a:r>
            <a:r>
              <a:rPr kumimoji="0" lang="en-US" altLang="zh-CN" sz="18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方正大黑简体" panose="02010601030101010101" charset="-122"/>
                <a:cs typeface="+mn-cs"/>
                <a:sym typeface="+mn-ea"/>
              </a:rPr>
              <a:t>“</a:t>
            </a:r>
            <a:r>
              <a:rPr kumimoji="0" lang="zh-CN" altLang="zh-CN" sz="18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方正大黑简体" panose="02010601030101010101" charset="-122"/>
                <a:cs typeface="+mn-cs"/>
                <a:sym typeface="+mn-ea"/>
              </a:rPr>
              <a:t>捷</a:t>
            </a:r>
            <a:r>
              <a:rPr kumimoji="0" lang="en-US" altLang="zh-CN" sz="18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方正大黑简体" panose="02010601030101010101" charset="-122"/>
                <a:cs typeface="+mn-cs"/>
                <a:sym typeface="+mn-ea"/>
              </a:rPr>
              <a:t>”</a:t>
            </a:r>
            <a:r>
              <a:rPr kumimoji="0" lang="zh-CN" altLang="zh-CN" sz="18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方正大黑简体" panose="02010601030101010101" charset="-122"/>
                <a:cs typeface="+mn-cs"/>
                <a:sym typeface="+mn-ea"/>
              </a:rPr>
              <a:t>字的汉语拼音首字母</a:t>
            </a:r>
            <a:r>
              <a:rPr kumimoji="0" lang="en-US" altLang="zh-CN" sz="18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方正大黑简体" panose="02010601030101010101" charset="-122"/>
                <a:cs typeface="+mn-cs"/>
                <a:sym typeface="+mn-ea"/>
              </a:rPr>
              <a:t>“J</a:t>
            </a:r>
            <a:r>
              <a:rPr kumimoji="0" lang="zh-CN" altLang="zh-CN" sz="18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方正大黑简体" panose="02010601030101010101" charset="-122"/>
                <a:cs typeface="+mn-cs"/>
                <a:sym typeface="+mn-ea"/>
              </a:rPr>
              <a:t>”、朝阳、腾龙、数字“</a:t>
            </a:r>
            <a:r>
              <a:rPr kumimoji="0" lang="en-US" altLang="zh-CN" sz="18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方正大黑简体" panose="02010601030101010101" charset="-122"/>
                <a:cs typeface="+mn-cs"/>
                <a:sym typeface="+mn-ea"/>
              </a:rPr>
              <a:t>9</a:t>
            </a:r>
            <a:r>
              <a:rPr kumimoji="0" lang="zh-CN" altLang="zh-CN" sz="18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方正大黑简体" panose="02010601030101010101" charset="-122"/>
                <a:cs typeface="+mn-cs"/>
                <a:sym typeface="+mn-ea"/>
              </a:rPr>
              <a:t>”、“逗号”等“形”的元素；逗号与数字</a:t>
            </a:r>
            <a:r>
              <a:rPr kumimoji="0" lang="en-US" altLang="zh-CN" sz="18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方正大黑简体" panose="02010601030101010101" charset="-122"/>
                <a:cs typeface="+mn-cs"/>
                <a:sym typeface="+mn-ea"/>
              </a:rPr>
              <a:t>“9</a:t>
            </a:r>
            <a:r>
              <a:rPr kumimoji="0" lang="zh-CN" altLang="zh-CN" sz="18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方正大黑简体" panose="02010601030101010101" charset="-122"/>
                <a:cs typeface="+mn-cs"/>
                <a:sym typeface="+mn-ea"/>
              </a:rPr>
              <a:t>”完美地进行了重叠，腾龙置于其中，犹如神来之笔，将龙腾九天、中国航天的太空探索永无止境、中国火箭的商业航天之路永不停歇的精神内涵完美传神地进行了传达。与西方标志简约化的纯字母或纯图形表现有很大的差异。</a:t>
            </a:r>
            <a:endParaRPr kumimoji="0" lang="zh-CN" altLang="zh-CN" sz="1800" b="0" i="0" u="none" strike="noStrike" kern="1200" cap="none" spc="0" normalizeH="0" baseline="0" noProof="0" dirty="0">
              <a:ln>
                <a:noFill/>
              </a:ln>
              <a:solidFill>
                <a:schemeClr val="bg1">
                  <a:lumMod val="95000"/>
                </a:schemeClr>
              </a:solidFill>
              <a:effectLst/>
              <a:uLnTx/>
              <a:uFillTx/>
              <a:latin typeface="方正大黑简体" panose="02010601030101010101" charset="-122"/>
              <a:ea typeface="方正大黑简体" panose="02010601030101010101" charset="-122"/>
              <a:cs typeface="+mn-cs"/>
              <a:sym typeface="+mn-ea"/>
            </a:endParaRPr>
          </a:p>
        </p:txBody>
      </p:sp>
      <p:sp>
        <p:nvSpPr>
          <p:cNvPr id="131" name="文本框 106"/>
          <p:cNvSpPr txBox="1">
            <a:spLocks noChangeArrowheads="1"/>
          </p:cNvSpPr>
          <p:nvPr/>
        </p:nvSpPr>
        <p:spPr bwMode="auto">
          <a:xfrm>
            <a:off x="1651000" y="4857750"/>
            <a:ext cx="2168525" cy="4143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dirty="0">
                <a:ln>
                  <a:noFill/>
                </a:ln>
                <a:solidFill>
                  <a:schemeClr val="tx1"/>
                </a:solidFill>
                <a:effectLst/>
                <a:uLnTx/>
                <a:uFillTx/>
                <a:latin typeface="+mn-ea"/>
                <a:ea typeface="+mn-ea"/>
                <a:cs typeface="+mn-cs"/>
                <a:sym typeface="+mn-ea"/>
              </a:rPr>
              <a:t>   </a:t>
            </a: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图2-1-</a:t>
            </a:r>
            <a:r>
              <a:rPr kumimoji="0" lang="en-US" altLang="zh-CN" sz="1200" b="0" i="0" u="none" strike="noStrike" kern="1200" cap="none" spc="0" normalizeH="0" baseline="0" noProof="0" dirty="0">
                <a:ln>
                  <a:noFill/>
                </a:ln>
                <a:solidFill>
                  <a:schemeClr val="tx1"/>
                </a:solidFill>
                <a:effectLst/>
                <a:uLnTx/>
                <a:uFillTx/>
                <a:latin typeface="+mn-ea"/>
                <a:ea typeface="+mn-ea"/>
                <a:cs typeface="+mn-cs"/>
                <a:sym typeface="+mn-ea"/>
              </a:rPr>
              <a:t>6</a:t>
            </a: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 捷龙一号 庄迎新</a:t>
            </a:r>
            <a:endParaRPr kumimoji="0" lang="en-US" altLang="zh-CN" sz="1200" b="0"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900" b="0" i="0" u="none" strike="noStrike" kern="1200" cap="none" spc="0" normalizeH="0" baseline="0" noProof="0" dirty="0">
                <a:ln>
                  <a:noFill/>
                </a:ln>
                <a:solidFill>
                  <a:schemeClr val="tx1"/>
                </a:solidFill>
                <a:effectLst/>
                <a:uLnTx/>
                <a:uFillTx/>
                <a:latin typeface="+mn-ea"/>
                <a:ea typeface="+mn-ea"/>
                <a:cs typeface="+mn-cs"/>
              </a:rPr>
              <a:t>  </a:t>
            </a:r>
            <a:endParaRPr kumimoji="0" lang="zh-CN" altLang="zh-CN" sz="900" b="0" i="0" u="none" strike="noStrike" kern="1200" cap="none" spc="0" normalizeH="0" baseline="0" noProof="0" dirty="0">
              <a:ln>
                <a:noFill/>
              </a:ln>
              <a:solidFill>
                <a:schemeClr val="tx1"/>
              </a:solidFill>
              <a:effectLst/>
              <a:uLnTx/>
              <a:uFillTx/>
              <a:latin typeface="+mn-ea"/>
              <a:ea typeface="+mn-ea"/>
              <a:cs typeface="+mn-cs"/>
            </a:endParaRPr>
          </a:p>
        </p:txBody>
      </p:sp>
      <p:pic>
        <p:nvPicPr>
          <p:cNvPr id="15366"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sp>
        <p:nvSpPr>
          <p:cNvPr id="15367"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10</a:t>
            </a:r>
            <a:endParaRPr lang="en-US" altLang="zh-CN" sz="2800" dirty="0">
              <a:solidFill>
                <a:srgbClr val="7F7F7F"/>
              </a:solidFill>
              <a:latin typeface="方正兰亭黑简体" charset="-122"/>
              <a:ea typeface="方正兰亭黑简体" charset="-122"/>
            </a:endParaRPr>
          </a:p>
        </p:txBody>
      </p:sp>
      <p:sp>
        <p:nvSpPr>
          <p:cNvPr id="15368"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15369" name="组合 18"/>
          <p:cNvGrpSpPr/>
          <p:nvPr/>
        </p:nvGrpSpPr>
        <p:grpSpPr>
          <a:xfrm>
            <a:off x="2038350" y="395288"/>
            <a:ext cx="3441700" cy="519112"/>
            <a:chOff x="3085" y="662"/>
            <a:chExt cx="5943" cy="790"/>
          </a:xfrm>
        </p:grpSpPr>
        <p:sp>
          <p:nvSpPr>
            <p:cNvPr id="6" name="文本框 5"/>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8" name="文本框 7"/>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25" name="椭圆 24"/>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15371" name="图片 1"/>
          <p:cNvPicPr/>
          <p:nvPr/>
        </p:nvPicPr>
        <p:blipFill>
          <a:blip r:embed="rId2"/>
          <a:stretch>
            <a:fillRect/>
          </a:stretch>
        </p:blipFill>
        <p:spPr>
          <a:xfrm>
            <a:off x="1727200" y="1865313"/>
            <a:ext cx="2151063" cy="2847975"/>
          </a:xfrm>
          <a:prstGeom prst="rect">
            <a:avLst/>
          </a:prstGeom>
          <a:noFill/>
          <a:ln w="9525">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 name="矩形 57"/>
          <p:cNvSpPr/>
          <p:nvPr/>
        </p:nvSpPr>
        <p:spPr>
          <a:xfrm>
            <a:off x="0" y="-6350"/>
            <a:ext cx="12215813" cy="6870700"/>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 name="矩形 9"/>
          <p:cNvSpPr/>
          <p:nvPr/>
        </p:nvSpPr>
        <p:spPr>
          <a:xfrm>
            <a:off x="0" y="1514475"/>
            <a:ext cx="12252325" cy="40846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1">
              <a:ln>
                <a:noFill/>
              </a:ln>
              <a:solidFill>
                <a:schemeClr val="lt1"/>
              </a:solidFill>
              <a:effectLst/>
              <a:uLnTx/>
              <a:uFillTx/>
              <a:latin typeface="+mn-lt"/>
              <a:ea typeface="+mn-ea"/>
              <a:cs typeface="+mn-cs"/>
            </a:endParaRPr>
          </a:p>
        </p:txBody>
      </p:sp>
      <p:sp>
        <p:nvSpPr>
          <p:cNvPr id="4" name="文本框 2"/>
          <p:cNvSpPr txBox="1">
            <a:spLocks noChangeArrowheads="1"/>
          </p:cNvSpPr>
          <p:nvPr/>
        </p:nvSpPr>
        <p:spPr bwMode="auto">
          <a:xfrm>
            <a:off x="974725" y="1784350"/>
            <a:ext cx="6153150" cy="3414713"/>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panose="02010601030101010101" charset="-122"/>
                <a:cs typeface="+mn-cs"/>
                <a:sym typeface="+mn-ea"/>
              </a:rPr>
              <a:t>世界种子大会会徽（图</a:t>
            </a:r>
            <a:r>
              <a:rPr kumimoji="0" lang="en-US" altLang="zh-CN" sz="18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panose="02010601030101010101" charset="-122"/>
                <a:cs typeface="+mn-cs"/>
                <a:sym typeface="+mn-ea"/>
              </a:rPr>
              <a:t>2-1-7</a:t>
            </a:r>
            <a:r>
              <a:rPr kumimoji="0" lang="zh-CN" altLang="zh-CN" sz="18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panose="02010601030101010101" charset="-122"/>
                <a:cs typeface="+mn-cs"/>
                <a:sym typeface="+mn-ea"/>
              </a:rPr>
              <a:t>）以形象鲜明的种子形态表现，以汉字“丰”（举办地丰台、象征丰收）、北京天坛进行神韵传达，同时融入了“世界种子大会”的英文缩写字母“</a:t>
            </a:r>
            <a:r>
              <a:rPr kumimoji="0" lang="en-US" altLang="zh-CN" sz="18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panose="02010601030101010101" charset="-122"/>
                <a:cs typeface="+mn-cs"/>
                <a:sym typeface="+mn-ea"/>
              </a:rPr>
              <a:t>WSC</a:t>
            </a:r>
            <a:r>
              <a:rPr kumimoji="0" lang="zh-CN" altLang="zh-CN" sz="18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panose="02010601030101010101" charset="-122"/>
                <a:cs typeface="+mn-cs"/>
                <a:sym typeface="+mn-ea"/>
              </a:rPr>
              <a:t>”，体现出中国农业大国特色和深厚的文化底蕴及北京鲜明的地域特色。寥寥数笔，就传递出了众多的主题信息，且形神兼备，中国的标志设计正努力与“国际化”接轨，尽管由于文化差异，外国人未必能看懂汉字标志，其蕴含的深刻精神内涵朝阳能得到世界人民的认可。</a:t>
            </a:r>
            <a:endParaRPr kumimoji="0" lang="zh-CN" altLang="en-US" sz="1800" b="0" i="0" u="none" strike="noStrike" kern="1200" cap="none" spc="0" normalizeH="0" baseline="0" noProof="0" dirty="0">
              <a:ln>
                <a:noFill/>
              </a:ln>
              <a:solidFill>
                <a:schemeClr val="bg1">
                  <a:lumMod val="85000"/>
                </a:schemeClr>
              </a:solidFill>
              <a:effectLst/>
              <a:uLnTx/>
              <a:uFillTx/>
              <a:latin typeface="方正兰亭黑简体" charset="-122"/>
              <a:ea typeface="方正兰亭黑简体" charset="-122"/>
              <a:cs typeface="方正兰亭黑简体" charset="-122"/>
            </a:endParaRPr>
          </a:p>
        </p:txBody>
      </p:sp>
      <p:grpSp>
        <p:nvGrpSpPr>
          <p:cNvPr id="120" name="组合 119"/>
          <p:cNvGrpSpPr/>
          <p:nvPr/>
        </p:nvGrpSpPr>
        <p:grpSpPr>
          <a:xfrm rot="5400000">
            <a:off x="1685290" y="5251450"/>
            <a:ext cx="3725545" cy="5083174"/>
            <a:chOff x="6716184" y="1156394"/>
            <a:chExt cx="1490916" cy="1823701"/>
          </a:xfrm>
          <a:solidFill>
            <a:schemeClr val="bg1">
              <a:lumMod val="65000"/>
              <a:alpha val="38000"/>
            </a:schemeClr>
          </a:solidFill>
        </p:grpSpPr>
        <p:sp>
          <p:nvSpPr>
            <p:cNvPr id="13"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4" name="组合 53"/>
          <p:cNvGrpSpPr/>
          <p:nvPr/>
        </p:nvGrpSpPr>
        <p:grpSpPr>
          <a:xfrm rot="5400000">
            <a:off x="7522842" y="-3313429"/>
            <a:ext cx="3725545" cy="5083170"/>
            <a:chOff x="6716184" y="1156394"/>
            <a:chExt cx="1490916" cy="1823701"/>
          </a:xfrm>
          <a:solidFill>
            <a:schemeClr val="bg1">
              <a:lumMod val="65000"/>
              <a:alpha val="38000"/>
            </a:schemeClr>
          </a:solidFill>
        </p:grpSpPr>
        <p:sp>
          <p:nvSpPr>
            <p:cNvPr id="55"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2"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3"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4"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6"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7"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8"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9"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2"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3"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4"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6"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7"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8"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9"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0"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2"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3"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4"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5"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6"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7"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8"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9"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0"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1"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3"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4"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5"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7"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8"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5"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6"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7"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8"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9"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0"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1"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2"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3"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4"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5"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6391"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11</a:t>
            </a:r>
            <a:endParaRPr lang="en-US" altLang="zh-CN" sz="2800" dirty="0">
              <a:solidFill>
                <a:srgbClr val="7F7F7F"/>
              </a:solidFill>
              <a:latin typeface="方正兰亭黑简体" charset="-122"/>
              <a:ea typeface="方正兰亭黑简体" charset="-122"/>
            </a:endParaRPr>
          </a:p>
        </p:txBody>
      </p:sp>
      <p:sp>
        <p:nvSpPr>
          <p:cNvPr id="16392"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16393" name="组合 18"/>
          <p:cNvGrpSpPr/>
          <p:nvPr/>
        </p:nvGrpSpPr>
        <p:grpSpPr>
          <a:xfrm>
            <a:off x="2038350" y="395288"/>
            <a:ext cx="3441700" cy="519112"/>
            <a:chOff x="3085" y="662"/>
            <a:chExt cx="5943" cy="790"/>
          </a:xfrm>
        </p:grpSpPr>
        <p:sp>
          <p:nvSpPr>
            <p:cNvPr id="14" name="文本框 13"/>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17" name="文本框 16"/>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25" name="椭圆 24"/>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16395" name="图片 1"/>
          <p:cNvPicPr/>
          <p:nvPr/>
        </p:nvPicPr>
        <p:blipFill>
          <a:blip r:embed="rId1"/>
          <a:stretch>
            <a:fillRect/>
          </a:stretch>
        </p:blipFill>
        <p:spPr>
          <a:xfrm>
            <a:off x="8216900" y="1985963"/>
            <a:ext cx="3108325" cy="2662237"/>
          </a:xfrm>
          <a:prstGeom prst="rect">
            <a:avLst/>
          </a:prstGeom>
          <a:noFill/>
          <a:ln w="9525">
            <a:noFill/>
          </a:ln>
        </p:spPr>
      </p:pic>
      <p:sp>
        <p:nvSpPr>
          <p:cNvPr id="6" name="文本框 106"/>
          <p:cNvSpPr txBox="1">
            <a:spLocks noChangeArrowheads="1"/>
          </p:cNvSpPr>
          <p:nvPr/>
        </p:nvSpPr>
        <p:spPr bwMode="auto">
          <a:xfrm>
            <a:off x="8558213" y="4908550"/>
            <a:ext cx="2508250" cy="27622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mn-ea"/>
                <a:ea typeface="+mn-ea"/>
                <a:cs typeface="+mn-cs"/>
              </a:rPr>
              <a:t>图2-1-</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7</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 世界种子大会 章云途   </a:t>
            </a:r>
            <a:endParaRPr kumimoji="0" lang="en-US" altLang="zh-CN" sz="1200" b="0"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1112" y="-12700"/>
            <a:ext cx="12215813" cy="6919913"/>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7411" name="文本框 5"/>
          <p:cNvSpPr txBox="1"/>
          <p:nvPr/>
        </p:nvSpPr>
        <p:spPr>
          <a:xfrm>
            <a:off x="1030288" y="1692275"/>
            <a:ext cx="10169525" cy="4246563"/>
          </a:xfrm>
          <a:prstGeom prst="rect">
            <a:avLst/>
          </a:prstGeom>
          <a:noFill/>
          <a:ln w="9525">
            <a:noFill/>
          </a:ln>
        </p:spPr>
        <p:txBody>
          <a:bodyPr>
            <a:spAutoFit/>
          </a:bodyPr>
          <a:p>
            <a:pPr algn="just" eaLnBrk="1" hangingPunct="1">
              <a:lnSpc>
                <a:spcPct val="150000"/>
              </a:lnSpc>
            </a:pPr>
            <a:r>
              <a:rPr lang="zh-CN" altLang="zh-CN" dirty="0">
                <a:solidFill>
                  <a:srgbClr val="F2F2F2"/>
                </a:solidFill>
                <a:latin typeface="Arial" panose="020B0604020202020204" pitchFamily="34" charset="0"/>
                <a:ea typeface="方正大黑简体" panose="02010601030101010101" charset="-122"/>
                <a:sym typeface="宋体" panose="02010600030101010101" pitchFamily="2" charset="-122"/>
              </a:rPr>
              <a:t>形式美是客观事物外观形式的美。马克思主义对形式美做了科学的分析，认为色彩、线条、形态等本是现实事物的一些属性，按照一定规律组合起来，就具有了审美意义，其组合规律包括两个层次，一是总体组合规则，即和谐，要求达到多样统一，如</a:t>
            </a:r>
            <a:r>
              <a:rPr lang="en-US" altLang="zh-CN" dirty="0">
                <a:solidFill>
                  <a:srgbClr val="F2F2F2"/>
                </a:solidFill>
                <a:latin typeface="Arial" panose="020B0604020202020204" pitchFamily="34" charset="0"/>
                <a:ea typeface="方正大黑简体" panose="02010601030101010101" charset="-122"/>
                <a:sym typeface="宋体" panose="02010600030101010101" pitchFamily="2" charset="-122"/>
              </a:rPr>
              <a:t>2008</a:t>
            </a:r>
            <a:r>
              <a:rPr lang="zh-CN" altLang="zh-CN" dirty="0">
                <a:solidFill>
                  <a:srgbClr val="F2F2F2"/>
                </a:solidFill>
                <a:latin typeface="Arial" panose="020B0604020202020204" pitchFamily="34" charset="0"/>
                <a:ea typeface="方正大黑简体" panose="02010601030101010101" charset="-122"/>
                <a:sym typeface="宋体" panose="02010600030101010101" pitchFamily="2" charset="-122"/>
              </a:rPr>
              <a:t>年奥运会会徽（图</a:t>
            </a:r>
            <a:r>
              <a:rPr lang="en-US" altLang="zh-CN" dirty="0">
                <a:solidFill>
                  <a:srgbClr val="F2F2F2"/>
                </a:solidFill>
                <a:latin typeface="Arial" panose="020B0604020202020204" pitchFamily="34" charset="0"/>
                <a:ea typeface="方正大黑简体" panose="02010601030101010101" charset="-122"/>
                <a:sym typeface="宋体" panose="02010600030101010101" pitchFamily="2" charset="-122"/>
              </a:rPr>
              <a:t>2-1-8</a:t>
            </a:r>
            <a:r>
              <a:rPr lang="zh-CN" altLang="zh-CN" dirty="0">
                <a:solidFill>
                  <a:srgbClr val="F2F2F2"/>
                </a:solidFill>
                <a:latin typeface="Arial" panose="020B0604020202020204" pitchFamily="34" charset="0"/>
                <a:ea typeface="方正大黑简体" panose="02010601030101010101" charset="-122"/>
                <a:sym typeface="宋体" panose="02010600030101010101" pitchFamily="2" charset="-122"/>
              </a:rPr>
              <a:t>）将舞蹈、书法、篆刻、运动员冲刺等多种设计元素统一到汉字“京”里面；二是各部分组合规律，即各部分之间的关系，主要平衡、对比、对称、整齐、比例、节奏、宾主、参差等，如中国东方航空（图</a:t>
            </a:r>
            <a:r>
              <a:rPr lang="en-US" altLang="zh-CN" dirty="0">
                <a:solidFill>
                  <a:srgbClr val="F2F2F2"/>
                </a:solidFill>
                <a:latin typeface="Arial" panose="020B0604020202020204" pitchFamily="34" charset="0"/>
                <a:ea typeface="方正大黑简体" panose="02010601030101010101" charset="-122"/>
                <a:sym typeface="宋体" panose="02010600030101010101" pitchFamily="2" charset="-122"/>
              </a:rPr>
              <a:t>2-1-9</a:t>
            </a:r>
            <a:r>
              <a:rPr lang="zh-CN" altLang="zh-CN" dirty="0">
                <a:solidFill>
                  <a:srgbClr val="F2F2F2"/>
                </a:solidFill>
                <a:latin typeface="Arial" panose="020B0604020202020204" pitchFamily="34" charset="0"/>
                <a:ea typeface="方正大黑简体" panose="02010601030101010101" charset="-122"/>
                <a:sym typeface="宋体" panose="02010600030101010101" pitchFamily="2" charset="-122"/>
              </a:rPr>
              <a:t>）标志采用红蓝对比，代表日出东方与海纳百川。形式美与内容美密切联系，一切美的内容都必须以一定形式表现出来，一定的形式美不能脱离内容而存在，即内容决定形式。形式美的形成不是自然形成的，是由美的外在形式演变而来，其中包含具体的社会内容，经过长期重复、仿制，使原有的具体社会内容逐渐泛化成为某种观念内容，而美的外在形式即由此长期的过程演变成一种规范化的形式，成为独立审美的对象，如长城汽车标志（图</a:t>
            </a:r>
            <a:r>
              <a:rPr lang="en-US" altLang="zh-CN" dirty="0">
                <a:solidFill>
                  <a:srgbClr val="F2F2F2"/>
                </a:solidFill>
                <a:latin typeface="Arial" panose="020B0604020202020204" pitchFamily="34" charset="0"/>
                <a:ea typeface="方正大黑简体" panose="02010601030101010101" charset="-122"/>
                <a:sym typeface="宋体" panose="02010600030101010101" pitchFamily="2" charset="-122"/>
              </a:rPr>
              <a:t>2-1-10</a:t>
            </a:r>
            <a:r>
              <a:rPr lang="zh-CN" altLang="zh-CN" dirty="0">
                <a:solidFill>
                  <a:srgbClr val="F2F2F2"/>
                </a:solidFill>
                <a:latin typeface="Arial" panose="020B0604020202020204" pitchFamily="34" charset="0"/>
                <a:ea typeface="方正大黑简体" panose="02010601030101010101" charset="-122"/>
                <a:sym typeface="宋体" panose="02010600030101010101" pitchFamily="2" charset="-122"/>
              </a:rPr>
              <a:t>）以中轴对称布局形式的烽火台进行表现。</a:t>
            </a:r>
            <a:endParaRPr lang="zh-CN" altLang="zh-CN" b="1" dirty="0">
              <a:solidFill>
                <a:srgbClr val="F2F2F2"/>
              </a:solidFill>
              <a:latin typeface="Arial" panose="020B0604020202020204" pitchFamily="34" charset="0"/>
              <a:ea typeface="方正大黑简体" panose="02010601030101010101" charset="-122"/>
              <a:sym typeface="宋体" panose="02010600030101010101" pitchFamily="2" charset="-122"/>
            </a:endParaRPr>
          </a:p>
        </p:txBody>
      </p:sp>
      <p:sp>
        <p:nvSpPr>
          <p:cNvPr id="17412" name="文本框 2"/>
          <p:cNvSpPr txBox="1"/>
          <p:nvPr/>
        </p:nvSpPr>
        <p:spPr>
          <a:xfrm>
            <a:off x="1030288" y="1155700"/>
            <a:ext cx="1458912" cy="552450"/>
          </a:xfrm>
          <a:prstGeom prst="rect">
            <a:avLst/>
          </a:prstGeom>
          <a:noFill/>
          <a:ln w="9525">
            <a:noFill/>
          </a:ln>
        </p:spPr>
        <p:txBody>
          <a:bodyPr wrap="none">
            <a:spAutoFit/>
          </a:bodyPr>
          <a:p>
            <a:pPr algn="just" eaLnBrk="1" hangingPunct="1">
              <a:lnSpc>
                <a:spcPct val="150000"/>
              </a:lnSpc>
            </a:pPr>
            <a:r>
              <a:rPr lang="zh-CN" altLang="zh-CN" sz="2000" b="1" dirty="0">
                <a:solidFill>
                  <a:srgbClr val="F2F2F2"/>
                </a:solidFill>
                <a:latin typeface="方正大黑简体" panose="02010601030101010101" charset="-122"/>
                <a:ea typeface="方正大黑简体" panose="02010601030101010101" charset="-122"/>
                <a:sym typeface="宋体" panose="02010600030101010101" pitchFamily="2" charset="-122"/>
              </a:rPr>
              <a:t>二</a:t>
            </a:r>
            <a:r>
              <a:rPr lang="zh-CN" altLang="zh-CN" sz="2000" b="1" dirty="0">
                <a:solidFill>
                  <a:srgbClr val="F2F2F2"/>
                </a:solidFill>
                <a:latin typeface="Arial" panose="020B0604020202020204" pitchFamily="34" charset="0"/>
                <a:ea typeface="方正大黑简体" panose="02010601030101010101" charset="-122"/>
                <a:sym typeface="宋体" panose="02010600030101010101" pitchFamily="2" charset="-122"/>
              </a:rPr>
              <a:t>、形式美</a:t>
            </a:r>
            <a:endParaRPr lang="zh-CN" altLang="zh-CN" sz="2000" b="1" dirty="0">
              <a:solidFill>
                <a:srgbClr val="F2F2F2"/>
              </a:solidFill>
              <a:latin typeface="Arial" panose="020B0604020202020204" pitchFamily="34" charset="0"/>
              <a:ea typeface="方正大黑简体" panose="02010601030101010101" charset="-122"/>
              <a:sym typeface="宋体" panose="02010600030101010101" pitchFamily="2" charset="-122"/>
            </a:endParaRPr>
          </a:p>
        </p:txBody>
      </p:sp>
      <p:pic>
        <p:nvPicPr>
          <p:cNvPr id="17413"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sp>
        <p:nvSpPr>
          <p:cNvPr id="17414"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12</a:t>
            </a:r>
            <a:endParaRPr lang="en-US" altLang="zh-CN" sz="2800" dirty="0">
              <a:solidFill>
                <a:srgbClr val="7F7F7F"/>
              </a:solidFill>
              <a:latin typeface="方正兰亭黑简体" charset="-122"/>
              <a:ea typeface="方正兰亭黑简体" charset="-122"/>
            </a:endParaRPr>
          </a:p>
        </p:txBody>
      </p:sp>
      <p:sp>
        <p:nvSpPr>
          <p:cNvPr id="17415"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17416" name="组合 18"/>
          <p:cNvGrpSpPr/>
          <p:nvPr/>
        </p:nvGrpSpPr>
        <p:grpSpPr>
          <a:xfrm>
            <a:off x="2038350" y="395288"/>
            <a:ext cx="3441700" cy="519112"/>
            <a:chOff x="3085" y="662"/>
            <a:chExt cx="5943" cy="790"/>
          </a:xfrm>
        </p:grpSpPr>
        <p:sp>
          <p:nvSpPr>
            <p:cNvPr id="4" name="文本框 3"/>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7" name="文本框 6"/>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25" name="椭圆 24"/>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 name="矩形 57"/>
          <p:cNvSpPr/>
          <p:nvPr/>
        </p:nvSpPr>
        <p:spPr>
          <a:xfrm>
            <a:off x="0" y="-6350"/>
            <a:ext cx="12215813" cy="6858000"/>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 name="矩形 9"/>
          <p:cNvSpPr/>
          <p:nvPr/>
        </p:nvSpPr>
        <p:spPr>
          <a:xfrm>
            <a:off x="-11112" y="1227138"/>
            <a:ext cx="12252325" cy="5686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8436" name="文本框 1"/>
          <p:cNvSpPr txBox="1"/>
          <p:nvPr/>
        </p:nvSpPr>
        <p:spPr>
          <a:xfrm>
            <a:off x="11196638" y="6083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13</a:t>
            </a:r>
            <a:endParaRPr lang="en-US" altLang="zh-CN" sz="2800" dirty="0">
              <a:solidFill>
                <a:srgbClr val="7F7F7F"/>
              </a:solidFill>
              <a:latin typeface="方正兰亭黑简体" charset="-122"/>
              <a:ea typeface="方正兰亭黑简体" charset="-122"/>
            </a:endParaRPr>
          </a:p>
        </p:txBody>
      </p:sp>
      <p:grpSp>
        <p:nvGrpSpPr>
          <p:cNvPr id="54" name="组合 53"/>
          <p:cNvGrpSpPr/>
          <p:nvPr/>
        </p:nvGrpSpPr>
        <p:grpSpPr>
          <a:xfrm rot="5400000">
            <a:off x="7522844" y="-3313429"/>
            <a:ext cx="3725545" cy="5083171"/>
            <a:chOff x="6716184" y="1156394"/>
            <a:chExt cx="1490916" cy="1823701"/>
          </a:xfrm>
          <a:solidFill>
            <a:schemeClr val="bg1">
              <a:lumMod val="65000"/>
              <a:alpha val="38000"/>
            </a:schemeClr>
          </a:solidFill>
        </p:grpSpPr>
        <p:sp>
          <p:nvSpPr>
            <p:cNvPr id="55"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2"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3"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4"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6"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7"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8"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9"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2"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3"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4"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6"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7"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8"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9"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0"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2"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3"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4"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5"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6"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7"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8"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9"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0"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1"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3"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4"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5"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7"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8"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5"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6"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7"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8"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9"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0"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1"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2"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3"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4"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5"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pic>
        <p:nvPicPr>
          <p:cNvPr id="18438"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sp>
        <p:nvSpPr>
          <p:cNvPr id="18439"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18440" name="组合 18"/>
          <p:cNvGrpSpPr/>
          <p:nvPr/>
        </p:nvGrpSpPr>
        <p:grpSpPr>
          <a:xfrm>
            <a:off x="2038350" y="395288"/>
            <a:ext cx="3441700" cy="519112"/>
            <a:chOff x="3085" y="662"/>
            <a:chExt cx="5943" cy="790"/>
          </a:xfrm>
        </p:grpSpPr>
        <p:sp>
          <p:nvSpPr>
            <p:cNvPr id="4" name="文本框 3"/>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7" name="文本框 6"/>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2" name="椭圆 1"/>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18442" name="图片 1"/>
          <p:cNvPicPr/>
          <p:nvPr/>
        </p:nvPicPr>
        <p:blipFill>
          <a:blip r:embed="rId2"/>
          <a:stretch>
            <a:fillRect/>
          </a:stretch>
        </p:blipFill>
        <p:spPr>
          <a:xfrm>
            <a:off x="7392988" y="1522413"/>
            <a:ext cx="1725612" cy="1482725"/>
          </a:xfrm>
          <a:prstGeom prst="rect">
            <a:avLst/>
          </a:prstGeom>
          <a:noFill/>
          <a:ln w="9525">
            <a:noFill/>
          </a:ln>
        </p:spPr>
      </p:pic>
      <p:pic>
        <p:nvPicPr>
          <p:cNvPr id="18443" name="图片 2"/>
          <p:cNvPicPr/>
          <p:nvPr/>
        </p:nvPicPr>
        <p:blipFill>
          <a:blip r:embed="rId3"/>
          <a:stretch>
            <a:fillRect/>
          </a:stretch>
        </p:blipFill>
        <p:spPr>
          <a:xfrm>
            <a:off x="2254250" y="1858963"/>
            <a:ext cx="2711450" cy="3619500"/>
          </a:xfrm>
          <a:prstGeom prst="rect">
            <a:avLst/>
          </a:prstGeom>
          <a:noFill/>
          <a:ln w="9525">
            <a:noFill/>
          </a:ln>
        </p:spPr>
      </p:pic>
      <p:sp>
        <p:nvSpPr>
          <p:cNvPr id="18444" name="文本框 108"/>
          <p:cNvSpPr txBox="1"/>
          <p:nvPr/>
        </p:nvSpPr>
        <p:spPr>
          <a:xfrm>
            <a:off x="5807075" y="3155950"/>
            <a:ext cx="5124450" cy="276225"/>
          </a:xfrm>
          <a:prstGeom prst="rect">
            <a:avLst/>
          </a:prstGeom>
          <a:noFill/>
          <a:ln w="9525">
            <a:noFill/>
          </a:ln>
        </p:spPr>
        <p:txBody>
          <a:bodyPr>
            <a:spAutoFit/>
          </a:bodyPr>
          <a:p>
            <a:pPr indent="266700" eaLnBrk="1" hangingPunct="1"/>
            <a:r>
              <a:rPr lang="zh-CN" altLang="zh-CN" sz="1200" dirty="0">
                <a:latin typeface="宋体" panose="02010600030101010101" pitchFamily="2" charset="-122"/>
              </a:rPr>
              <a:t>图2-1-</a:t>
            </a:r>
            <a:r>
              <a:rPr lang="en-US" altLang="zh-CN" sz="1200" dirty="0">
                <a:latin typeface="宋体" panose="02010600030101010101" pitchFamily="2" charset="-122"/>
              </a:rPr>
              <a:t>9</a:t>
            </a:r>
            <a:r>
              <a:rPr lang="zh-CN" altLang="zh-CN" sz="1200" dirty="0">
                <a:latin typeface="宋体" panose="02010600030101010101" pitchFamily="2" charset="-122"/>
              </a:rPr>
              <a:t> 中国东方航空 正邦创意（北京）品牌科技股份有限公司 </a:t>
            </a:r>
            <a:endParaRPr lang="zh-CN" altLang="en-US" sz="1200" dirty="0">
              <a:latin typeface="宋体" panose="02010600030101010101" pitchFamily="2" charset="-122"/>
            </a:endParaRPr>
          </a:p>
        </p:txBody>
      </p:sp>
      <p:sp>
        <p:nvSpPr>
          <p:cNvPr id="18445" name="文本框 109"/>
          <p:cNvSpPr txBox="1"/>
          <p:nvPr/>
        </p:nvSpPr>
        <p:spPr>
          <a:xfrm>
            <a:off x="6661150" y="5721350"/>
            <a:ext cx="5080000" cy="277813"/>
          </a:xfrm>
          <a:prstGeom prst="rect">
            <a:avLst/>
          </a:prstGeom>
          <a:noFill/>
          <a:ln w="9525">
            <a:noFill/>
          </a:ln>
        </p:spPr>
        <p:txBody>
          <a:bodyPr>
            <a:spAutoFit/>
          </a:bodyPr>
          <a:p>
            <a:pPr indent="190500" eaLnBrk="1" hangingPunct="1"/>
            <a:r>
              <a:rPr lang="zh-CN" altLang="zh-CN" sz="1200" dirty="0">
                <a:latin typeface="宋体" panose="02010600030101010101" pitchFamily="2" charset="-122"/>
              </a:rPr>
              <a:t> 图2-1-</a:t>
            </a:r>
            <a:r>
              <a:rPr lang="en-US" altLang="zh-CN" sz="1200" dirty="0">
                <a:latin typeface="宋体" panose="02010600030101010101" pitchFamily="2" charset="-122"/>
              </a:rPr>
              <a:t>10</a:t>
            </a:r>
            <a:r>
              <a:rPr lang="zh-CN" altLang="zh-CN" sz="1200" dirty="0">
                <a:latin typeface="宋体" panose="02010600030101010101" pitchFamily="2" charset="-122"/>
              </a:rPr>
              <a:t> 长城汽车 长城汽车官网   </a:t>
            </a:r>
            <a:endParaRPr lang="zh-CN" altLang="en-US" sz="1200" dirty="0">
              <a:latin typeface="宋体" panose="02010600030101010101" pitchFamily="2" charset="-122"/>
            </a:endParaRPr>
          </a:p>
        </p:txBody>
      </p:sp>
      <p:sp>
        <p:nvSpPr>
          <p:cNvPr id="18446" name="文本框 4"/>
          <p:cNvSpPr txBox="1"/>
          <p:nvPr/>
        </p:nvSpPr>
        <p:spPr>
          <a:xfrm>
            <a:off x="1766888" y="5668963"/>
            <a:ext cx="5080000" cy="276225"/>
          </a:xfrm>
          <a:prstGeom prst="rect">
            <a:avLst/>
          </a:prstGeom>
          <a:noFill/>
          <a:ln w="9525">
            <a:noFill/>
          </a:ln>
        </p:spPr>
        <p:txBody>
          <a:bodyPr>
            <a:spAutoFit/>
          </a:bodyPr>
          <a:p>
            <a:pPr eaLnBrk="1" hangingPunct="1"/>
            <a:r>
              <a:rPr lang="zh-CN" altLang="zh-CN" sz="1200" dirty="0">
                <a:latin typeface="宋体" panose="02010600030101010101" pitchFamily="2" charset="-122"/>
              </a:rPr>
              <a:t>图2-1-</a:t>
            </a:r>
            <a:r>
              <a:rPr lang="en-US" altLang="zh-CN" sz="1200" dirty="0">
                <a:latin typeface="宋体" panose="02010600030101010101" pitchFamily="2" charset="-122"/>
              </a:rPr>
              <a:t>8</a:t>
            </a:r>
            <a:r>
              <a:rPr lang="zh-CN" altLang="zh-CN" sz="1200" dirty="0">
                <a:latin typeface="宋体" panose="02010600030101010101" pitchFamily="2" charset="-122"/>
              </a:rPr>
              <a:t> 2008奥运会会徽 北京始创国际企划有限公司</a:t>
            </a:r>
            <a:endParaRPr lang="zh-CN" altLang="en-US" sz="1200" dirty="0">
              <a:latin typeface="宋体" panose="02010600030101010101" pitchFamily="2" charset="-122"/>
            </a:endParaRPr>
          </a:p>
        </p:txBody>
      </p:sp>
      <p:pic>
        <p:nvPicPr>
          <p:cNvPr id="18447" name="图片 165" descr="长城汽车"/>
          <p:cNvPicPr>
            <a:picLocks noChangeAspect="1"/>
          </p:cNvPicPr>
          <p:nvPr/>
        </p:nvPicPr>
        <p:blipFill>
          <a:blip r:embed="rId4"/>
          <a:stretch>
            <a:fillRect/>
          </a:stretch>
        </p:blipFill>
        <p:spPr>
          <a:xfrm>
            <a:off x="7026275" y="3714750"/>
            <a:ext cx="2020888" cy="1879600"/>
          </a:xfrm>
          <a:prstGeom prst="rect">
            <a:avLst/>
          </a:prstGeom>
          <a:noFill/>
          <a:ln w="9525">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 name="矩形 57"/>
          <p:cNvSpPr/>
          <p:nvPr/>
        </p:nvSpPr>
        <p:spPr>
          <a:xfrm>
            <a:off x="0" y="-6350"/>
            <a:ext cx="12215813" cy="6858000"/>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 name="矩形 9"/>
          <p:cNvSpPr/>
          <p:nvPr/>
        </p:nvSpPr>
        <p:spPr>
          <a:xfrm>
            <a:off x="0" y="1514475"/>
            <a:ext cx="12252325" cy="40846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文本框 2"/>
          <p:cNvSpPr txBox="1">
            <a:spLocks noChangeArrowheads="1"/>
          </p:cNvSpPr>
          <p:nvPr/>
        </p:nvSpPr>
        <p:spPr bwMode="auto">
          <a:xfrm>
            <a:off x="974725" y="2582863"/>
            <a:ext cx="10242550" cy="1338263"/>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50000"/>
              </a:lnSpc>
              <a:spcBef>
                <a:spcPct val="0"/>
              </a:spcBef>
              <a:spcAft>
                <a:spcPts val="120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rgbClr val="333333"/>
                </a:solidFill>
                <a:effectLst/>
                <a:uLnTx/>
                <a:uFillTx/>
                <a:latin typeface="方正大黑简体" panose="02010601030101010101" charset="-122"/>
                <a:ea typeface="方正大黑简体" panose="02010601030101010101" charset="-122"/>
                <a:cs typeface="+mn-cs"/>
                <a:sym typeface="+mn-ea"/>
              </a:rPr>
              <a:t>标志设计形式美法则常用的有</a:t>
            </a:r>
            <a:r>
              <a:rPr kumimoji="0" lang="zh-CN" altLang="zh-CN" sz="1800" b="0" i="0" u="none" strike="noStrike" kern="1200" cap="none" spc="0" normalizeH="0" baseline="0" noProof="0" dirty="0">
                <a:ln>
                  <a:noFill/>
                </a:ln>
                <a:solidFill>
                  <a:srgbClr val="FF0000"/>
                </a:solidFill>
                <a:effectLst/>
                <a:uLnTx/>
                <a:uFillTx/>
                <a:latin typeface="方正大黑简体" panose="02010601030101010101" charset="-122"/>
                <a:ea typeface="方正大黑简体" panose="02010601030101010101" charset="-122"/>
                <a:cs typeface="+mn-cs"/>
                <a:sym typeface="+mn-ea"/>
              </a:rPr>
              <a:t>对称与平衡、节奏与韵律、对比与调和、向心与放射、平正与失衡、重复与渐变、群化与突变、质感与肌理、多样与统一</a:t>
            </a:r>
            <a:r>
              <a:rPr kumimoji="0" lang="zh-CN" altLang="zh-CN" sz="1800" b="0" i="0" u="none" strike="noStrike" kern="1200" cap="none" spc="0" normalizeH="0" baseline="0" noProof="0" dirty="0">
                <a:ln>
                  <a:noFill/>
                </a:ln>
                <a:solidFill>
                  <a:srgbClr val="333333"/>
                </a:solidFill>
                <a:effectLst/>
                <a:uLnTx/>
                <a:uFillTx/>
                <a:latin typeface="方正大黑简体" panose="02010601030101010101" charset="-122"/>
                <a:ea typeface="方正大黑简体" panose="02010601030101010101" charset="-122"/>
                <a:cs typeface="+mn-cs"/>
                <a:sym typeface="+mn-ea"/>
              </a:rPr>
              <a:t>等。这些形式美法则是标志设计师在长期的标志设计实践活动中不断概括并总结的规律。</a:t>
            </a:r>
            <a:endParaRPr kumimoji="0" lang="zh-CN" altLang="en-US" sz="1800" b="0" i="0" u="none" strike="noStrike" kern="1200" cap="none" spc="0" normalizeH="0" baseline="0" noProof="0" dirty="0">
              <a:ln>
                <a:noFill/>
              </a:ln>
              <a:solidFill>
                <a:schemeClr val="bg1">
                  <a:lumMod val="85000"/>
                </a:schemeClr>
              </a:solidFill>
              <a:effectLst/>
              <a:uLnTx/>
              <a:uFillTx/>
              <a:latin typeface="方正大黑简体" panose="02010601030101010101" charset="-122"/>
              <a:ea typeface="方正大黑简体" panose="02010601030101010101" charset="-122"/>
              <a:cs typeface="+mn-cs"/>
            </a:endParaRPr>
          </a:p>
        </p:txBody>
      </p:sp>
      <p:grpSp>
        <p:nvGrpSpPr>
          <p:cNvPr id="120" name="组合 119"/>
          <p:cNvGrpSpPr/>
          <p:nvPr/>
        </p:nvGrpSpPr>
        <p:grpSpPr>
          <a:xfrm rot="5400000">
            <a:off x="1685290" y="5251450"/>
            <a:ext cx="3725545" cy="5083174"/>
            <a:chOff x="6716184" y="1156394"/>
            <a:chExt cx="1490916" cy="1823701"/>
          </a:xfrm>
          <a:solidFill>
            <a:schemeClr val="bg1">
              <a:lumMod val="65000"/>
              <a:alpha val="38000"/>
            </a:schemeClr>
          </a:solidFill>
        </p:grpSpPr>
        <p:sp>
          <p:nvSpPr>
            <p:cNvPr id="13"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4" name="组合 53"/>
          <p:cNvGrpSpPr/>
          <p:nvPr/>
        </p:nvGrpSpPr>
        <p:grpSpPr>
          <a:xfrm rot="5400000">
            <a:off x="7522843" y="-3313429"/>
            <a:ext cx="3725545" cy="5083170"/>
            <a:chOff x="6716184" y="1156394"/>
            <a:chExt cx="1490916" cy="1823701"/>
          </a:xfrm>
          <a:solidFill>
            <a:schemeClr val="bg1">
              <a:lumMod val="65000"/>
              <a:alpha val="38000"/>
            </a:schemeClr>
          </a:solidFill>
        </p:grpSpPr>
        <p:sp>
          <p:nvSpPr>
            <p:cNvPr id="55"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2"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3"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4"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6"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7"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8"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9"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2"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3"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4"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6"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7"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8"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9"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0"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2"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3"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4"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5"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6"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7"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8"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9"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0"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1"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3"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4"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5"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7"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8"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5"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6"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7"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8"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9"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0"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1"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2"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3"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4"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5"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9463"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14</a:t>
            </a:r>
            <a:endParaRPr lang="en-US" altLang="zh-CN" sz="2800" dirty="0">
              <a:solidFill>
                <a:srgbClr val="7F7F7F"/>
              </a:solidFill>
              <a:latin typeface="方正兰亭黑简体" charset="-122"/>
              <a:ea typeface="方正兰亭黑简体" charset="-122"/>
            </a:endParaRPr>
          </a:p>
        </p:txBody>
      </p:sp>
      <p:sp>
        <p:nvSpPr>
          <p:cNvPr id="19464"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19465" name="组合 18"/>
          <p:cNvGrpSpPr/>
          <p:nvPr/>
        </p:nvGrpSpPr>
        <p:grpSpPr>
          <a:xfrm>
            <a:off x="2038350" y="395288"/>
            <a:ext cx="3441700" cy="519112"/>
            <a:chOff x="3085" y="662"/>
            <a:chExt cx="5943" cy="790"/>
          </a:xfrm>
        </p:grpSpPr>
        <p:sp>
          <p:nvSpPr>
            <p:cNvPr id="14" name="文本框 13"/>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17" name="文本框 16"/>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25" name="椭圆 24"/>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 name="矩形 57"/>
          <p:cNvSpPr/>
          <p:nvPr/>
        </p:nvSpPr>
        <p:spPr>
          <a:xfrm>
            <a:off x="-68262" y="-6350"/>
            <a:ext cx="12284075" cy="6884988"/>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 name="矩形 10"/>
          <p:cNvSpPr/>
          <p:nvPr/>
        </p:nvSpPr>
        <p:spPr>
          <a:xfrm>
            <a:off x="-25400" y="4473575"/>
            <a:ext cx="12242800" cy="24114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0484" name="文本框 3"/>
          <p:cNvSpPr txBox="1"/>
          <p:nvPr/>
        </p:nvSpPr>
        <p:spPr>
          <a:xfrm>
            <a:off x="752475" y="985838"/>
            <a:ext cx="10617200" cy="922337"/>
          </a:xfrm>
          <a:prstGeom prst="rect">
            <a:avLst/>
          </a:prstGeom>
          <a:noFill/>
          <a:ln w="9525">
            <a:noFill/>
          </a:ln>
        </p:spPr>
        <p:txBody>
          <a:bodyPr>
            <a:spAutoFit/>
          </a:bodyPr>
          <a:p>
            <a:pPr indent="266700" eaLnBrk="1" hangingPunct="1">
              <a:lnSpc>
                <a:spcPct val="150000"/>
              </a:lnSpc>
            </a:pPr>
            <a:endPar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endParaRPr>
          </a:p>
          <a:p>
            <a:pPr indent="266700" eaLnBrk="1" hangingPunct="1">
              <a:lnSpc>
                <a:spcPct val="150000"/>
              </a:lnSpc>
            </a:pPr>
            <a:endPar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endParaRPr>
          </a:p>
        </p:txBody>
      </p:sp>
      <p:grpSp>
        <p:nvGrpSpPr>
          <p:cNvPr id="120" name="组合 119"/>
          <p:cNvGrpSpPr/>
          <p:nvPr/>
        </p:nvGrpSpPr>
        <p:grpSpPr>
          <a:xfrm rot="5400000">
            <a:off x="487680" y="5184140"/>
            <a:ext cx="3725545" cy="5083175"/>
            <a:chOff x="6716184" y="1156394"/>
            <a:chExt cx="1490916" cy="1823701"/>
          </a:xfrm>
          <a:solidFill>
            <a:schemeClr val="bg1">
              <a:lumMod val="65000"/>
              <a:alpha val="38000"/>
            </a:schemeClr>
          </a:solidFill>
        </p:grpSpPr>
        <p:sp>
          <p:nvSpPr>
            <p:cNvPr id="20"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6" name="文本框 106"/>
          <p:cNvSpPr txBox="1">
            <a:spLocks noChangeArrowheads="1"/>
          </p:cNvSpPr>
          <p:nvPr/>
        </p:nvSpPr>
        <p:spPr bwMode="auto">
          <a:xfrm>
            <a:off x="2963863" y="6315075"/>
            <a:ext cx="1978025" cy="31750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ts val="2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图2-1-1</a:t>
            </a:r>
            <a:r>
              <a:rPr kumimoji="0" lang="en-US" altLang="zh-CN" sz="1200" b="0" i="0" u="none" strike="noStrike" kern="1200" cap="none" spc="0" normalizeH="0" baseline="0" noProof="0" dirty="0">
                <a:ln>
                  <a:noFill/>
                </a:ln>
                <a:solidFill>
                  <a:schemeClr val="tx1"/>
                </a:solidFill>
                <a:effectLst/>
                <a:uLnTx/>
                <a:uFillTx/>
                <a:latin typeface="+mn-ea"/>
                <a:ea typeface="+mn-ea"/>
                <a:cs typeface="+mn-cs"/>
                <a:sym typeface="+mn-ea"/>
              </a:rPr>
              <a:t>1</a:t>
            </a: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 中心对称示意图</a:t>
            </a:r>
            <a:r>
              <a:rPr kumimoji="0" lang="zh-CN" altLang="zh-CN"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sym typeface="+mn-ea"/>
              </a:rPr>
              <a:t> </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20487" name="文本框 1"/>
          <p:cNvSpPr txBox="1"/>
          <p:nvPr/>
        </p:nvSpPr>
        <p:spPr>
          <a:xfrm>
            <a:off x="6562725" y="6351588"/>
            <a:ext cx="2817813" cy="276225"/>
          </a:xfrm>
          <a:prstGeom prst="rect">
            <a:avLst/>
          </a:prstGeom>
          <a:noFill/>
          <a:ln w="9525">
            <a:noFill/>
          </a:ln>
        </p:spPr>
        <p:txBody>
          <a:bodyPr>
            <a:spAutoFit/>
          </a:bodyPr>
          <a:p>
            <a:pPr eaLnBrk="1" hangingPunct="1"/>
            <a:r>
              <a:rPr lang="en-US" altLang="zh-CN" sz="1200" dirty="0">
                <a:latin typeface="宋体" panose="02010600030101010101" pitchFamily="2" charset="-122"/>
                <a:sym typeface="宋体" panose="02010600030101010101" pitchFamily="2" charset="-122"/>
              </a:rPr>
              <a:t>    </a:t>
            </a:r>
            <a:r>
              <a:rPr lang="zh-CN" altLang="zh-CN" sz="1200" dirty="0">
                <a:latin typeface="宋体" panose="02010600030101010101" pitchFamily="2" charset="-122"/>
                <a:sym typeface="宋体" panose="02010600030101010101" pitchFamily="2" charset="-122"/>
              </a:rPr>
              <a:t>图2-1-1</a:t>
            </a:r>
            <a:r>
              <a:rPr lang="en-US" altLang="zh-CN" sz="1200" dirty="0">
                <a:latin typeface="宋体" panose="02010600030101010101" pitchFamily="2" charset="-122"/>
                <a:sym typeface="宋体" panose="02010600030101010101" pitchFamily="2" charset="-122"/>
              </a:rPr>
              <a:t>2</a:t>
            </a:r>
            <a:r>
              <a:rPr lang="zh-CN" altLang="zh-CN" sz="1200" dirty="0">
                <a:latin typeface="宋体" panose="02010600030101010101" pitchFamily="2" charset="-122"/>
                <a:sym typeface="宋体" panose="02010600030101010101" pitchFamily="2" charset="-122"/>
              </a:rPr>
              <a:t> 世界十佳运动员 利玉章</a:t>
            </a:r>
            <a:endParaRPr lang="zh-CN" altLang="zh-CN" sz="1200" dirty="0">
              <a:latin typeface="宋体" panose="02010600030101010101" pitchFamily="2" charset="-122"/>
            </a:endParaRPr>
          </a:p>
        </p:txBody>
      </p:sp>
      <p:sp>
        <p:nvSpPr>
          <p:cNvPr id="20488"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15</a:t>
            </a:r>
            <a:endParaRPr lang="en-US" altLang="zh-CN" sz="2800" dirty="0">
              <a:solidFill>
                <a:srgbClr val="7F7F7F"/>
              </a:solidFill>
              <a:latin typeface="方正兰亭黑简体" charset="-122"/>
              <a:ea typeface="方正兰亭黑简体" charset="-122"/>
            </a:endParaRPr>
          </a:p>
        </p:txBody>
      </p:sp>
      <p:pic>
        <p:nvPicPr>
          <p:cNvPr id="20489" name="图片 167" descr="对称示意图"/>
          <p:cNvPicPr>
            <a:picLocks noChangeAspect="1"/>
          </p:cNvPicPr>
          <p:nvPr/>
        </p:nvPicPr>
        <p:blipFill>
          <a:blip r:embed="rId1"/>
          <a:stretch>
            <a:fillRect/>
          </a:stretch>
        </p:blipFill>
        <p:spPr>
          <a:xfrm>
            <a:off x="3273425" y="4926013"/>
            <a:ext cx="1471613" cy="1217612"/>
          </a:xfrm>
          <a:prstGeom prst="rect">
            <a:avLst/>
          </a:prstGeom>
          <a:noFill/>
          <a:ln w="9525">
            <a:noFill/>
          </a:ln>
        </p:spPr>
      </p:pic>
      <p:pic>
        <p:nvPicPr>
          <p:cNvPr id="20490" name="图片 168" descr="世界十佳 运动员 标志"/>
          <p:cNvPicPr>
            <a:picLocks noChangeAspect="1"/>
          </p:cNvPicPr>
          <p:nvPr/>
        </p:nvPicPr>
        <p:blipFill>
          <a:blip r:embed="rId2"/>
          <a:srcRect l="22989" t="20000" r="22456" b="20702"/>
          <a:stretch>
            <a:fillRect/>
          </a:stretch>
        </p:blipFill>
        <p:spPr>
          <a:xfrm>
            <a:off x="7219950" y="4640263"/>
            <a:ext cx="1382713" cy="1503362"/>
          </a:xfrm>
          <a:prstGeom prst="rect">
            <a:avLst/>
          </a:prstGeom>
          <a:noFill/>
          <a:ln w="9525">
            <a:noFill/>
          </a:ln>
        </p:spPr>
      </p:pic>
      <p:pic>
        <p:nvPicPr>
          <p:cNvPr id="20491" name="图形 2287"/>
          <p:cNvPicPr>
            <a:picLocks noGrp="1" noChangeAspect="1"/>
          </p:cNvPicPr>
          <p:nvPr/>
        </p:nvPicPr>
        <p:blipFill>
          <a:blip r:embed="rId3"/>
          <a:stretch>
            <a:fillRect/>
          </a:stretch>
        </p:blipFill>
        <p:spPr>
          <a:xfrm>
            <a:off x="9883775" y="409575"/>
            <a:ext cx="1635125" cy="427038"/>
          </a:xfrm>
          <a:prstGeom prst="rect">
            <a:avLst/>
          </a:prstGeom>
          <a:noFill/>
          <a:ln w="9525">
            <a:noFill/>
          </a:ln>
        </p:spPr>
      </p:pic>
      <p:sp>
        <p:nvSpPr>
          <p:cNvPr id="20492"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20493" name="组合 18"/>
          <p:cNvGrpSpPr/>
          <p:nvPr/>
        </p:nvGrpSpPr>
        <p:grpSpPr>
          <a:xfrm>
            <a:off x="2038350" y="395288"/>
            <a:ext cx="3441700" cy="519112"/>
            <a:chOff x="3085" y="662"/>
            <a:chExt cx="5943" cy="790"/>
          </a:xfrm>
        </p:grpSpPr>
        <p:sp>
          <p:nvSpPr>
            <p:cNvPr id="2" name="文本框 1"/>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7" name="文本框 6"/>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10" name="椭圆 9"/>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0495" name="文本框 2"/>
          <p:cNvSpPr txBox="1"/>
          <p:nvPr/>
        </p:nvSpPr>
        <p:spPr>
          <a:xfrm>
            <a:off x="742950" y="963613"/>
            <a:ext cx="10169525" cy="3415030"/>
          </a:xfrm>
          <a:prstGeom prst="rect">
            <a:avLst/>
          </a:prstGeom>
          <a:noFill/>
          <a:ln w="9525">
            <a:noFill/>
          </a:ln>
        </p:spPr>
        <p:txBody>
          <a:bodyPr>
            <a:spAutoFit/>
          </a:bodyPr>
          <a:p>
            <a:pPr algn="just" eaLnBrk="1" hangingPunct="1">
              <a:lnSpc>
                <a:spcPct val="150000"/>
              </a:lnSpc>
            </a:pPr>
            <a:r>
              <a:rPr lang="zh-CN" altLang="en-US" b="1">
                <a:solidFill>
                  <a:schemeClr val="bg1">
                    <a:lumMod val="85000"/>
                  </a:schemeClr>
                </a:solidFill>
                <a:ea typeface="方正大黑简体" panose="02010601030101010101" charset="-122"/>
                <a:sym typeface="+mn-ea"/>
              </a:rPr>
              <a:t>（一</a:t>
            </a:r>
            <a:r>
              <a:rPr lang="zh-CN" altLang="zh-CN" b="1">
                <a:solidFill>
                  <a:schemeClr val="bg1">
                    <a:lumMod val="85000"/>
                  </a:schemeClr>
                </a:solidFill>
                <a:ea typeface="方正大黑简体" panose="02010601030101010101" charset="-122"/>
                <a:sym typeface="+mn-ea"/>
              </a:rPr>
              <a:t>）对称与平衡</a:t>
            </a:r>
            <a:endParaRPr lang="zh-CN" altLang="en-US" dirty="0">
              <a:solidFill>
                <a:schemeClr val="bg1"/>
              </a:solidFill>
              <a:latin typeface="Arial" panose="020B0604020202020204" pitchFamily="34" charset="0"/>
            </a:endParaRPr>
          </a:p>
          <a:p>
            <a:pPr algn="just" eaLnBrk="1" hangingPunct="1">
              <a:lnSpc>
                <a:spcPct val="150000"/>
              </a:lnSpc>
            </a:pPr>
            <a:r>
              <a:rPr lang="en-US" altLang="zh-CN" dirty="0">
                <a:solidFill>
                  <a:schemeClr val="bg1"/>
                </a:solidFill>
                <a:latin typeface="Arial" panose="020B0604020202020204" pitchFamily="34" charset="0"/>
              </a:rPr>
              <a:t>1.</a:t>
            </a:r>
            <a:r>
              <a:rPr lang="zh-CN" altLang="en-US" dirty="0">
                <a:solidFill>
                  <a:schemeClr val="bg1"/>
                </a:solidFill>
                <a:latin typeface="Arial" panose="020B0604020202020204" pitchFamily="34" charset="0"/>
              </a:rPr>
              <a:t>对称是指图形或物体相对的两边的各部分，在 大小、形状、距离和排列上具有一一对应的关系。 如圆、正方形、等边三角形是对称图形，故宫左右两边也是对称格局。识别一个图形是否是中心对称图形，可将这个 图形沿中轴线分成左右两部分，左右两部分 </a:t>
            </a:r>
            <a:r>
              <a:rPr lang="en-US" altLang="zh-CN" dirty="0">
                <a:solidFill>
                  <a:schemeClr val="bg1"/>
                </a:solidFill>
                <a:latin typeface="Arial" panose="020B0604020202020204" pitchFamily="34" charset="0"/>
              </a:rPr>
              <a:t>A</a:t>
            </a:r>
            <a:r>
              <a:rPr lang="zh-CN" altLang="en-US" dirty="0">
                <a:solidFill>
                  <a:schemeClr val="bg1"/>
                </a:solidFill>
                <a:latin typeface="Arial" panose="020B0604020202020204" pitchFamily="34" charset="0"/>
              </a:rPr>
              <a:t>、</a:t>
            </a:r>
            <a:r>
              <a:rPr lang="en-US" altLang="zh-CN" dirty="0">
                <a:solidFill>
                  <a:schemeClr val="bg1"/>
                </a:solidFill>
                <a:latin typeface="Arial" panose="020B0604020202020204" pitchFamily="34" charset="0"/>
              </a:rPr>
              <a:t>B </a:t>
            </a:r>
            <a:r>
              <a:rPr lang="zh-CN" altLang="en-US" dirty="0">
                <a:solidFill>
                  <a:schemeClr val="bg1"/>
                </a:solidFill>
                <a:latin typeface="Arial" panose="020B0604020202020204" pitchFamily="34" charset="0"/>
              </a:rPr>
              <a:t>呈镜像分布，或将一侧图形 </a:t>
            </a:r>
            <a:r>
              <a:rPr lang="en-US" altLang="zh-CN" dirty="0">
                <a:solidFill>
                  <a:schemeClr val="bg1"/>
                </a:solidFill>
                <a:latin typeface="Arial" panose="020B0604020202020204" pitchFamily="34" charset="0"/>
              </a:rPr>
              <a:t>A </a:t>
            </a:r>
            <a:r>
              <a:rPr lang="zh-CN" altLang="en-US" dirty="0">
                <a:solidFill>
                  <a:schemeClr val="bg1"/>
                </a:solidFill>
                <a:latin typeface="Arial" panose="020B0604020202020204" pitchFamily="34" charset="0"/>
              </a:rPr>
              <a:t>沿该图形的中心点旋 转 </a:t>
            </a:r>
            <a:r>
              <a:rPr lang="en-US" altLang="zh-CN" dirty="0">
                <a:solidFill>
                  <a:schemeClr val="bg1"/>
                </a:solidFill>
                <a:latin typeface="Arial" panose="020B0604020202020204" pitchFamily="34" charset="0"/>
              </a:rPr>
              <a:t>180 </a:t>
            </a:r>
            <a:r>
              <a:rPr lang="zh-CN" altLang="en-US" dirty="0">
                <a:solidFill>
                  <a:schemeClr val="bg1"/>
                </a:solidFill>
                <a:latin typeface="Arial" panose="020B0604020202020204" pitchFamily="34" charset="0"/>
              </a:rPr>
              <a:t>度后能与另一侧 </a:t>
            </a:r>
            <a:r>
              <a:rPr lang="en-US" altLang="zh-CN" dirty="0">
                <a:solidFill>
                  <a:schemeClr val="bg1"/>
                </a:solidFill>
                <a:latin typeface="Arial" panose="020B0604020202020204" pitchFamily="34" charset="0"/>
              </a:rPr>
              <a:t>B </a:t>
            </a:r>
            <a:r>
              <a:rPr lang="zh-CN" altLang="en-US" dirty="0">
                <a:solidFill>
                  <a:schemeClr val="bg1"/>
                </a:solidFill>
                <a:latin typeface="Arial" panose="020B0604020202020204" pitchFamily="34" charset="0"/>
              </a:rPr>
              <a:t>图形重合（图 </a:t>
            </a:r>
            <a:r>
              <a:rPr lang="en-US" altLang="zh-CN" dirty="0">
                <a:solidFill>
                  <a:schemeClr val="bg1"/>
                </a:solidFill>
                <a:latin typeface="Arial" panose="020B0604020202020204" pitchFamily="34" charset="0"/>
              </a:rPr>
              <a:t>2-1-11</a:t>
            </a:r>
            <a:r>
              <a:rPr lang="zh-CN" altLang="en-US" dirty="0">
                <a:solidFill>
                  <a:schemeClr val="bg1"/>
                </a:solidFill>
                <a:latin typeface="Arial" panose="020B0604020202020204" pitchFamily="34" charset="0"/>
              </a:rPr>
              <a:t>）。 中心对称在标志设计中应用较多，如政府组 织、权威机构、严谨规范机构、大型企业等。 世界十佳运动员标志（图 </a:t>
            </a:r>
            <a:r>
              <a:rPr lang="en-US" altLang="zh-CN" dirty="0">
                <a:solidFill>
                  <a:schemeClr val="bg1"/>
                </a:solidFill>
                <a:latin typeface="Arial" panose="020B0604020202020204" pitchFamily="34" charset="0"/>
              </a:rPr>
              <a:t>2-1-12</a:t>
            </a:r>
            <a:r>
              <a:rPr lang="zh-CN" altLang="en-US" dirty="0">
                <a:solidFill>
                  <a:schemeClr val="bg1"/>
                </a:solidFill>
                <a:latin typeface="Arial" panose="020B0604020202020204" pitchFamily="34" charset="0"/>
              </a:rPr>
              <a:t>）为中心对称 标志案例，其将富有卡通性的双掌演化成飞行的和 平鸽，结合橘黄的圆点构成。十指表达“十佳”， 绿色的和平鸽象征着光明、飞翔、奔放，双掌与飞 鸽展翼，呈拍掌喝彩的动感。</a:t>
            </a:r>
            <a:endParaRPr lang="zh-CN" altLang="zh-CN" b="1" dirty="0">
              <a:solidFill>
                <a:schemeClr val="bg1"/>
              </a:solidFill>
              <a:latin typeface="Arial" panose="020B0604020202020204" pitchFamily="34" charset="0"/>
              <a:ea typeface="方正大黑简体" panose="02010601030101010101" charset="-122"/>
              <a:sym typeface="宋体"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矩形 22"/>
          <p:cNvSpPr/>
          <p:nvPr/>
        </p:nvSpPr>
        <p:spPr>
          <a:xfrm>
            <a:off x="0" y="-6350"/>
            <a:ext cx="12215813" cy="3384550"/>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 name="矩形 10"/>
          <p:cNvSpPr/>
          <p:nvPr/>
        </p:nvSpPr>
        <p:spPr>
          <a:xfrm>
            <a:off x="8231188" y="447675"/>
            <a:ext cx="3259138"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2" name="文本框 106"/>
          <p:cNvSpPr txBox="1">
            <a:spLocks noChangeArrowheads="1"/>
          </p:cNvSpPr>
          <p:nvPr/>
        </p:nvSpPr>
        <p:spPr bwMode="auto">
          <a:xfrm>
            <a:off x="8875713" y="2860675"/>
            <a:ext cx="2397125" cy="27622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2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图 </a:t>
            </a:r>
            <a:r>
              <a:rPr kumimoji="0" lang="en-US" altLang="zh-CN" sz="12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2-1-13 </a:t>
            </a:r>
            <a:r>
              <a:rPr kumimoji="0" lang="zh-CN" altLang="en-US" sz="12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华宇建筑 </a:t>
            </a:r>
            <a:r>
              <a:rPr kumimoji="0" lang="en-US" altLang="zh-CN" sz="12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a:t>
            </a:r>
            <a:r>
              <a:rPr kumimoji="0" lang="zh-CN" altLang="en-US" sz="12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杨龙飞</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21509" name="文本框 1"/>
          <p:cNvSpPr txBox="1"/>
          <p:nvPr/>
        </p:nvSpPr>
        <p:spPr>
          <a:xfrm>
            <a:off x="8567738" y="5740400"/>
            <a:ext cx="2892425" cy="461963"/>
          </a:xfrm>
          <a:prstGeom prst="rect">
            <a:avLst/>
          </a:prstGeom>
          <a:noFill/>
          <a:ln w="9525">
            <a:noFill/>
          </a:ln>
        </p:spPr>
        <p:txBody>
          <a:bodyPr>
            <a:spAutoFit/>
          </a:bodyPr>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1200" dirty="0"/>
              <a:t>图</a:t>
            </a:r>
            <a:r>
              <a:rPr lang="en-US" altLang="zh-CN" sz="1200" dirty="0"/>
              <a:t>2-1-14 </a:t>
            </a:r>
            <a:r>
              <a:rPr lang="zh-CN" altLang="en-US" sz="1200" dirty="0"/>
              <a:t>中国第一历史档 案馆 </a:t>
            </a:r>
            <a:r>
              <a:rPr lang="en-US" altLang="zh-CN" sz="1200" dirty="0"/>
              <a:t>/ </a:t>
            </a:r>
            <a:r>
              <a:rPr lang="zh-CN" altLang="en-US" sz="1200" dirty="0"/>
              <a:t>李建銮、黄月红</a:t>
            </a:r>
            <a:endParaRPr lang="zh-CN" altLang="zh-CN" sz="1200" dirty="0">
              <a:latin typeface="宋体" panose="02010600030101010101" pitchFamily="2" charset="-122"/>
            </a:endParaRPr>
          </a:p>
        </p:txBody>
      </p:sp>
      <p:sp>
        <p:nvSpPr>
          <p:cNvPr id="21510" name="文本框 3"/>
          <p:cNvSpPr txBox="1"/>
          <p:nvPr/>
        </p:nvSpPr>
        <p:spPr>
          <a:xfrm>
            <a:off x="774700" y="1671638"/>
            <a:ext cx="6723063" cy="454025"/>
          </a:xfrm>
          <a:prstGeom prst="rect">
            <a:avLst/>
          </a:prstGeom>
          <a:noFill/>
          <a:ln w="9525">
            <a:noFill/>
          </a:ln>
        </p:spPr>
        <p:txBody>
          <a:bodyPr>
            <a:spAutoFit/>
          </a:bodyPr>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stStyle>
          <a:p>
            <a:pPr marL="0" lvl="0" indent="0" algn="just" eaLnBrk="1" hangingPunct="1">
              <a:lnSpc>
                <a:spcPct val="150000"/>
              </a:lnSpc>
              <a:spcBef>
                <a:spcPct val="0"/>
              </a:spcBef>
              <a:buNone/>
            </a:pPr>
            <a:r>
              <a:rPr lang="zh-CN" altLang="en-US" sz="1800" dirty="0">
                <a:solidFill>
                  <a:schemeClr val="bg1"/>
                </a:solidFill>
                <a:ea typeface="方正大黑简体" panose="02010601030101010101" charset="-122"/>
              </a:rPr>
              <a:t>华宇建筑标志（图 </a:t>
            </a:r>
            <a:r>
              <a:rPr lang="en-US" altLang="zh-CN" sz="1800" dirty="0">
                <a:solidFill>
                  <a:schemeClr val="bg1"/>
                </a:solidFill>
                <a:ea typeface="方正大黑简体" panose="02010601030101010101" charset="-122"/>
              </a:rPr>
              <a:t>2-1-13</a:t>
            </a:r>
            <a:r>
              <a:rPr lang="zh-CN" altLang="en-US" sz="1800" dirty="0">
                <a:solidFill>
                  <a:schemeClr val="bg1"/>
                </a:solidFill>
                <a:ea typeface="方正大黑简体" panose="02010601030101010101" charset="-122"/>
              </a:rPr>
              <a:t>）以繁体汉字“華” 与建筑组合设计。</a:t>
            </a:r>
            <a:endParaRPr lang="zh-CN" altLang="en-US" sz="1800" dirty="0">
              <a:solidFill>
                <a:schemeClr val="bg1"/>
              </a:solidFill>
              <a:ea typeface="方正大黑简体" panose="02010601030101010101" charset="-122"/>
              <a:sym typeface="宋体" panose="02010600030101010101" pitchFamily="2" charset="-122"/>
            </a:endParaRPr>
          </a:p>
        </p:txBody>
      </p:sp>
      <p:sp>
        <p:nvSpPr>
          <p:cNvPr id="21511" name="文本框 4"/>
          <p:cNvSpPr txBox="1"/>
          <p:nvPr/>
        </p:nvSpPr>
        <p:spPr>
          <a:xfrm>
            <a:off x="774700" y="3811588"/>
            <a:ext cx="6723063" cy="1700212"/>
          </a:xfrm>
          <a:prstGeom prst="rect">
            <a:avLst/>
          </a:prstGeom>
          <a:noFill/>
          <a:ln w="9525">
            <a:noFill/>
          </a:ln>
        </p:spPr>
        <p:txBody>
          <a:bodyPr>
            <a:spAutoFit/>
          </a:bodyPr>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stStyle>
          <a:p>
            <a:pPr marL="0" lvl="0" indent="0" eaLnBrk="1" hangingPunct="1">
              <a:lnSpc>
                <a:spcPct val="150000"/>
              </a:lnSpc>
              <a:spcBef>
                <a:spcPct val="0"/>
              </a:spcBef>
              <a:buNone/>
            </a:pPr>
            <a:r>
              <a:rPr lang="zh-CN" altLang="en-US" sz="1800" dirty="0">
                <a:ea typeface="方正大黑简体" panose="02010601030101010101" charset="-122"/>
              </a:rPr>
              <a:t>中国第一历史档案馆标志（图 </a:t>
            </a:r>
            <a:r>
              <a:rPr lang="en-US" altLang="zh-CN" sz="1800" dirty="0">
                <a:ea typeface="方正大黑简体" panose="02010601030101010101" charset="-122"/>
              </a:rPr>
              <a:t>2-1-14</a:t>
            </a:r>
            <a:r>
              <a:rPr lang="zh-CN" altLang="en-US" sz="1800" dirty="0">
                <a:ea typeface="方正大黑简体" panose="02010601030101010101" charset="-122"/>
              </a:rPr>
              <a:t>）取汉字 “册”以及档案拼音首字母“ </a:t>
            </a:r>
            <a:r>
              <a:rPr lang="en-US" altLang="zh-CN" sz="1800" dirty="0">
                <a:ea typeface="方正大黑简体" panose="02010601030101010101" charset="-122"/>
              </a:rPr>
              <a:t>DA”</a:t>
            </a:r>
            <a:r>
              <a:rPr lang="zh-CN" altLang="en-US" sz="1800" dirty="0">
                <a:ea typeface="方正大黑简体" panose="02010601030101010101" charset="-122"/>
              </a:rPr>
              <a:t>为设计基础。档 案古称“册”，标志融合了“皇史宬、档案册、建 筑提炼、档案柜、历史文线、层叠排列、历史窗 口、开放大门、融汇发展、中国红”等视觉元素。</a:t>
            </a:r>
            <a:endParaRPr lang="zh-CN" altLang="en-US" sz="1800" dirty="0">
              <a:ea typeface="方正大黑简体" panose="02010601030101010101" charset="-122"/>
            </a:endParaRPr>
          </a:p>
        </p:txBody>
      </p:sp>
      <p:sp>
        <p:nvSpPr>
          <p:cNvPr id="21512" name="文本框 12"/>
          <p:cNvSpPr txBox="1"/>
          <p:nvPr/>
        </p:nvSpPr>
        <p:spPr>
          <a:xfrm>
            <a:off x="615950" y="330200"/>
            <a:ext cx="1422400" cy="584200"/>
          </a:xfrm>
          <a:prstGeom prst="rect">
            <a:avLst/>
          </a:prstGeom>
          <a:noFill/>
          <a:ln w="9525">
            <a:noFill/>
          </a:ln>
        </p:spPr>
        <p:txBody>
          <a:bodyPr>
            <a:spAutoFit/>
          </a:bodyPr>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dirty="0">
                <a:solidFill>
                  <a:srgbClr val="D9D9D9"/>
                </a:solidFill>
                <a:latin typeface="思源黑体 CN Heavy" charset="-122"/>
                <a:ea typeface="思源黑体 CN Heavy" charset="-122"/>
              </a:rPr>
              <a:t>第一节</a:t>
            </a:r>
            <a:endParaRPr lang="zh-CN" altLang="en-US" dirty="0">
              <a:solidFill>
                <a:srgbClr val="D9D9D9"/>
              </a:solidFill>
              <a:latin typeface="思源黑体 CN Heavy" charset="-122"/>
              <a:ea typeface="思源黑体 CN Heavy" charset="-122"/>
            </a:endParaRPr>
          </a:p>
        </p:txBody>
      </p:sp>
      <p:sp>
        <p:nvSpPr>
          <p:cNvPr id="22" name="椭圆 21"/>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nvGrpSpPr>
          <p:cNvPr id="21514" name="组合 18"/>
          <p:cNvGrpSpPr/>
          <p:nvPr/>
        </p:nvGrpSpPr>
        <p:grpSpPr>
          <a:xfrm>
            <a:off x="2038350" y="395288"/>
            <a:ext cx="3441700" cy="519112"/>
            <a:chOff x="3085" y="662"/>
            <a:chExt cx="5943" cy="790"/>
          </a:xfrm>
        </p:grpSpPr>
        <p:sp>
          <p:nvSpPr>
            <p:cNvPr id="29" name="文本框 28"/>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30" name="文本框 29"/>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pic>
        <p:nvPicPr>
          <p:cNvPr id="21515" name="图片 2"/>
          <p:cNvPicPr>
            <a:picLocks noChangeAspect="1"/>
          </p:cNvPicPr>
          <p:nvPr/>
        </p:nvPicPr>
        <p:blipFill>
          <a:blip r:embed="rId1"/>
          <a:stretch>
            <a:fillRect/>
          </a:stretch>
        </p:blipFill>
        <p:spPr>
          <a:xfrm>
            <a:off x="8631238" y="631825"/>
            <a:ext cx="2235200" cy="2108200"/>
          </a:xfrm>
          <a:prstGeom prst="rect">
            <a:avLst/>
          </a:prstGeom>
          <a:noFill/>
          <a:ln w="9525">
            <a:noFill/>
          </a:ln>
        </p:spPr>
      </p:pic>
      <p:pic>
        <p:nvPicPr>
          <p:cNvPr id="21516" name="图片 5"/>
          <p:cNvPicPr>
            <a:picLocks noChangeAspect="1"/>
          </p:cNvPicPr>
          <p:nvPr/>
        </p:nvPicPr>
        <p:blipFill>
          <a:blip r:embed="rId2"/>
          <a:stretch>
            <a:fillRect/>
          </a:stretch>
        </p:blipFill>
        <p:spPr>
          <a:xfrm>
            <a:off x="8745538" y="3560763"/>
            <a:ext cx="2230437" cy="2076450"/>
          </a:xfrm>
          <a:prstGeom prst="rect">
            <a:avLst/>
          </a:prstGeom>
          <a:noFill/>
          <a:ln w="9525">
            <a:noFill/>
          </a:ln>
        </p:spPr>
      </p:pic>
      <p:sp>
        <p:nvSpPr>
          <p:cNvPr id="21517" name="文本框 1"/>
          <p:cNvSpPr txBox="1"/>
          <p:nvPr/>
        </p:nvSpPr>
        <p:spPr>
          <a:xfrm>
            <a:off x="11280775" y="6240463"/>
            <a:ext cx="963613" cy="522287"/>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16</a:t>
            </a:r>
            <a:endParaRPr lang="en-US" altLang="zh-CN" sz="2800" dirty="0">
              <a:solidFill>
                <a:srgbClr val="7F7F7F"/>
              </a:solidFill>
              <a:latin typeface="方正兰亭黑简体" charset="-122"/>
              <a:ea typeface="方正兰亭黑简体"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矩形 22"/>
          <p:cNvSpPr/>
          <p:nvPr/>
        </p:nvSpPr>
        <p:spPr>
          <a:xfrm>
            <a:off x="0" y="-6350"/>
            <a:ext cx="12215813" cy="3384550"/>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 name="矩形 10"/>
          <p:cNvSpPr/>
          <p:nvPr/>
        </p:nvSpPr>
        <p:spPr>
          <a:xfrm>
            <a:off x="8231188" y="447675"/>
            <a:ext cx="3259138"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2" name="文本框 106"/>
          <p:cNvSpPr txBox="1">
            <a:spLocks noChangeArrowheads="1"/>
          </p:cNvSpPr>
          <p:nvPr/>
        </p:nvSpPr>
        <p:spPr bwMode="auto">
          <a:xfrm>
            <a:off x="8875713" y="2860675"/>
            <a:ext cx="2397125" cy="27622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2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图 </a:t>
            </a:r>
            <a:r>
              <a:rPr kumimoji="0" lang="en-US" altLang="zh-CN" sz="12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2-1-15 </a:t>
            </a:r>
            <a:r>
              <a:rPr kumimoji="0" lang="zh-CN" altLang="en-US" sz="12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华宇建筑 </a:t>
            </a:r>
            <a:r>
              <a:rPr kumimoji="0" lang="en-US" altLang="zh-CN" sz="12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a:t>
            </a:r>
            <a:r>
              <a:rPr kumimoji="0" lang="zh-CN" altLang="en-US" sz="12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杨龙飞</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22533" name="文本框 1"/>
          <p:cNvSpPr txBox="1"/>
          <p:nvPr/>
        </p:nvSpPr>
        <p:spPr>
          <a:xfrm>
            <a:off x="8567738" y="5740400"/>
            <a:ext cx="2892425" cy="461963"/>
          </a:xfrm>
          <a:prstGeom prst="rect">
            <a:avLst/>
          </a:prstGeom>
          <a:noFill/>
          <a:ln w="9525">
            <a:noFill/>
          </a:ln>
        </p:spPr>
        <p:txBody>
          <a:bodyPr>
            <a:spAutoFit/>
          </a:bodyPr>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1200" dirty="0"/>
              <a:t>图</a:t>
            </a:r>
            <a:r>
              <a:rPr lang="en-US" altLang="zh-CN" sz="1200" dirty="0"/>
              <a:t>2-1-16 </a:t>
            </a:r>
            <a:r>
              <a:rPr lang="zh-CN" altLang="en-US" sz="1200" dirty="0"/>
              <a:t>中国第一历史档 案馆 </a:t>
            </a:r>
            <a:r>
              <a:rPr lang="en-US" altLang="zh-CN" sz="1200" dirty="0"/>
              <a:t>/ </a:t>
            </a:r>
            <a:r>
              <a:rPr lang="zh-CN" altLang="en-US" sz="1200" dirty="0"/>
              <a:t>李建銮、黄月红</a:t>
            </a:r>
            <a:endParaRPr lang="zh-CN" altLang="zh-CN" sz="1200" dirty="0">
              <a:latin typeface="宋体" panose="02010600030101010101" pitchFamily="2" charset="-122"/>
            </a:endParaRPr>
          </a:p>
        </p:txBody>
      </p:sp>
      <p:sp>
        <p:nvSpPr>
          <p:cNvPr id="22534" name="文本框 3"/>
          <p:cNvSpPr txBox="1"/>
          <p:nvPr/>
        </p:nvSpPr>
        <p:spPr>
          <a:xfrm>
            <a:off x="774700" y="1671638"/>
            <a:ext cx="6723063" cy="1284287"/>
          </a:xfrm>
          <a:prstGeom prst="rect">
            <a:avLst/>
          </a:prstGeom>
          <a:noFill/>
          <a:ln w="9525">
            <a:noFill/>
          </a:ln>
        </p:spPr>
        <p:txBody>
          <a:bodyPr>
            <a:spAutoFit/>
          </a:bodyPr>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stStyle>
          <a:p>
            <a:pPr marL="0" lvl="0" indent="0" algn="just" eaLnBrk="1" hangingPunct="1">
              <a:lnSpc>
                <a:spcPct val="150000"/>
              </a:lnSpc>
              <a:spcBef>
                <a:spcPct val="0"/>
              </a:spcBef>
              <a:buNone/>
            </a:pPr>
            <a:r>
              <a:rPr lang="zh-CN" altLang="en-US" sz="1800" dirty="0">
                <a:solidFill>
                  <a:schemeClr val="bg1"/>
                </a:solidFill>
                <a:ea typeface="方正大黑简体" panose="02010601030101010101" charset="-122"/>
              </a:rPr>
              <a:t>中央企业贫困地区产业投资基金标志（图 </a:t>
            </a:r>
            <a:r>
              <a:rPr lang="en-US" altLang="zh-CN" sz="1800" dirty="0">
                <a:solidFill>
                  <a:schemeClr val="bg1"/>
                </a:solidFill>
                <a:ea typeface="方正大黑简体" panose="02010601030101010101" charset="-122"/>
              </a:rPr>
              <a:t>2-1-15</a:t>
            </a:r>
            <a:r>
              <a:rPr lang="zh-CN" altLang="en-US" sz="1800" dirty="0">
                <a:solidFill>
                  <a:schemeClr val="bg1"/>
                </a:solidFill>
                <a:ea typeface="方正大黑简体" panose="02010601030101010101" charset="-122"/>
              </a:rPr>
              <a:t>） 以汉字“央”（央企特征）为设计主要元素，巧妙地 演绎形成厚重的“古币”（基金特征）、展开的“双 臂”（投资、扶贫、关注）的形态。</a:t>
            </a:r>
            <a:endParaRPr lang="zh-CN" altLang="en-US" sz="1800" dirty="0">
              <a:solidFill>
                <a:schemeClr val="bg1"/>
              </a:solidFill>
              <a:ea typeface="方正大黑简体" panose="02010601030101010101" charset="-122"/>
              <a:sym typeface="宋体" panose="02010600030101010101" pitchFamily="2" charset="-122"/>
            </a:endParaRPr>
          </a:p>
        </p:txBody>
      </p:sp>
      <p:sp>
        <p:nvSpPr>
          <p:cNvPr id="22535" name="文本框 4"/>
          <p:cNvSpPr txBox="1"/>
          <p:nvPr/>
        </p:nvSpPr>
        <p:spPr>
          <a:xfrm>
            <a:off x="774700" y="3667125"/>
            <a:ext cx="6723063" cy="2532063"/>
          </a:xfrm>
          <a:prstGeom prst="rect">
            <a:avLst/>
          </a:prstGeom>
          <a:noFill/>
          <a:ln w="9525">
            <a:noFill/>
          </a:ln>
        </p:spPr>
        <p:txBody>
          <a:bodyPr>
            <a:spAutoFit/>
          </a:bodyPr>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stStyle>
          <a:p>
            <a:pPr marL="0" lvl="0" indent="0" eaLnBrk="1" hangingPunct="1">
              <a:lnSpc>
                <a:spcPct val="150000"/>
              </a:lnSpc>
              <a:spcBef>
                <a:spcPct val="0"/>
              </a:spcBef>
              <a:buNone/>
            </a:pPr>
            <a:r>
              <a:rPr lang="zh-CN" altLang="en-US" sz="1800" dirty="0">
                <a:ea typeface="方正大黑简体" panose="02010601030101010101" charset="-122"/>
              </a:rPr>
              <a:t>中国石油标志（图 </a:t>
            </a:r>
            <a:r>
              <a:rPr lang="en-US" altLang="zh-CN" sz="1800" dirty="0">
                <a:ea typeface="方正大黑简体" panose="02010601030101010101" charset="-122"/>
              </a:rPr>
              <a:t>2-1-16</a:t>
            </a:r>
            <a:r>
              <a:rPr lang="zh-CN" altLang="en-US" sz="1800" dirty="0">
                <a:ea typeface="方正大黑简体" panose="02010601030101010101" charset="-122"/>
              </a:rPr>
              <a:t>）的色彩与中国国旗 的基本色保持一致，体现了中国石油是中国的国家 石油公司。圆形体现了中国石油全球化、国际化的 发展战略。外观呈花朵状，体现了中国石油注重环 境，承担能源与环境和谐的社会责任。红色基底凸 显方形一角，不仅体现中国石油基础深厚，还寓意 中国石油无限的凝聚力和创造力。</a:t>
            </a:r>
            <a:endParaRPr lang="zh-CN" altLang="en-US" sz="1800" dirty="0">
              <a:ea typeface="方正大黑简体" panose="02010601030101010101" charset="-122"/>
            </a:endParaRPr>
          </a:p>
        </p:txBody>
      </p:sp>
      <p:sp>
        <p:nvSpPr>
          <p:cNvPr id="22536" name="文本框 12"/>
          <p:cNvSpPr txBox="1"/>
          <p:nvPr/>
        </p:nvSpPr>
        <p:spPr>
          <a:xfrm>
            <a:off x="615950" y="330200"/>
            <a:ext cx="1422400" cy="584200"/>
          </a:xfrm>
          <a:prstGeom prst="rect">
            <a:avLst/>
          </a:prstGeom>
          <a:noFill/>
          <a:ln w="9525">
            <a:noFill/>
          </a:ln>
        </p:spPr>
        <p:txBody>
          <a:bodyPr>
            <a:spAutoFit/>
          </a:bodyPr>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dirty="0">
                <a:solidFill>
                  <a:srgbClr val="D9D9D9"/>
                </a:solidFill>
                <a:latin typeface="思源黑体 CN Heavy" charset="-122"/>
                <a:ea typeface="思源黑体 CN Heavy" charset="-122"/>
              </a:rPr>
              <a:t>第一节</a:t>
            </a:r>
            <a:endParaRPr lang="zh-CN" altLang="en-US" dirty="0">
              <a:solidFill>
                <a:srgbClr val="D9D9D9"/>
              </a:solidFill>
              <a:latin typeface="思源黑体 CN Heavy" charset="-122"/>
              <a:ea typeface="思源黑体 CN Heavy" charset="-122"/>
            </a:endParaRPr>
          </a:p>
        </p:txBody>
      </p:sp>
      <p:sp>
        <p:nvSpPr>
          <p:cNvPr id="22" name="椭圆 21"/>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nvGrpSpPr>
          <p:cNvPr id="22538" name="组合 18"/>
          <p:cNvGrpSpPr/>
          <p:nvPr/>
        </p:nvGrpSpPr>
        <p:grpSpPr>
          <a:xfrm>
            <a:off x="2038350" y="395288"/>
            <a:ext cx="3441700" cy="519112"/>
            <a:chOff x="3085" y="662"/>
            <a:chExt cx="5943" cy="790"/>
          </a:xfrm>
        </p:grpSpPr>
        <p:sp>
          <p:nvSpPr>
            <p:cNvPr id="29" name="文本框 28"/>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30" name="文本框 29"/>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pic>
        <p:nvPicPr>
          <p:cNvPr id="22539" name="图片 3"/>
          <p:cNvPicPr>
            <a:picLocks noChangeAspect="1"/>
          </p:cNvPicPr>
          <p:nvPr/>
        </p:nvPicPr>
        <p:blipFill>
          <a:blip r:embed="rId1"/>
          <a:stretch>
            <a:fillRect/>
          </a:stretch>
        </p:blipFill>
        <p:spPr>
          <a:xfrm>
            <a:off x="8983663" y="733425"/>
            <a:ext cx="1905000" cy="1885950"/>
          </a:xfrm>
          <a:prstGeom prst="rect">
            <a:avLst/>
          </a:prstGeom>
          <a:noFill/>
          <a:ln w="9525">
            <a:noFill/>
          </a:ln>
        </p:spPr>
      </p:pic>
      <p:pic>
        <p:nvPicPr>
          <p:cNvPr id="22540" name="图片 6"/>
          <p:cNvPicPr>
            <a:picLocks noChangeAspect="1"/>
          </p:cNvPicPr>
          <p:nvPr/>
        </p:nvPicPr>
        <p:blipFill>
          <a:blip r:embed="rId2"/>
          <a:stretch>
            <a:fillRect/>
          </a:stretch>
        </p:blipFill>
        <p:spPr>
          <a:xfrm>
            <a:off x="8818563" y="3452813"/>
            <a:ext cx="2012950" cy="2274887"/>
          </a:xfrm>
          <a:prstGeom prst="rect">
            <a:avLst/>
          </a:prstGeom>
          <a:noFill/>
          <a:ln w="9525">
            <a:noFill/>
          </a:ln>
        </p:spPr>
      </p:pic>
      <p:sp>
        <p:nvSpPr>
          <p:cNvPr id="22541"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17</a:t>
            </a:r>
            <a:endParaRPr lang="en-US" altLang="zh-CN" sz="2800" dirty="0">
              <a:solidFill>
                <a:srgbClr val="7F7F7F"/>
              </a:solidFill>
              <a:latin typeface="方正兰亭黑简体" charset="-122"/>
              <a:ea typeface="方正兰亭黑简体"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 name="矩形 57"/>
          <p:cNvSpPr/>
          <p:nvPr/>
        </p:nvSpPr>
        <p:spPr>
          <a:xfrm>
            <a:off x="-101600" y="-6350"/>
            <a:ext cx="12317413" cy="6884988"/>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 name="矩形 10"/>
          <p:cNvSpPr/>
          <p:nvPr/>
        </p:nvSpPr>
        <p:spPr>
          <a:xfrm>
            <a:off x="-25400" y="4473575"/>
            <a:ext cx="12242800" cy="24114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3556" name="文本框 3"/>
          <p:cNvSpPr txBox="1"/>
          <p:nvPr/>
        </p:nvSpPr>
        <p:spPr>
          <a:xfrm>
            <a:off x="752475" y="985838"/>
            <a:ext cx="10617200" cy="3415030"/>
          </a:xfrm>
          <a:prstGeom prst="rect">
            <a:avLst/>
          </a:prstGeom>
          <a:noFill/>
          <a:ln w="9525">
            <a:noFill/>
          </a:ln>
        </p:spPr>
        <p:txBody>
          <a:bodyPr>
            <a:spAutoFit/>
          </a:bodyPr>
          <a:p>
            <a:pPr algn="just" eaLnBrk="1" hangingPunct="1">
              <a:lnSpc>
                <a:spcPct val="150000"/>
              </a:lnSpc>
            </a:pPr>
            <a:r>
              <a:rPr lang="en-US" altLang="zh-CN" dirty="0">
                <a:solidFill>
                  <a:schemeClr val="bg1"/>
                </a:solidFill>
                <a:latin typeface="Arial" panose="020B0604020202020204" pitchFamily="34" charset="0"/>
              </a:rPr>
              <a:t>2.</a:t>
            </a:r>
            <a:r>
              <a:rPr lang="zh-CN" altLang="en-US" dirty="0">
                <a:solidFill>
                  <a:schemeClr val="bg1"/>
                </a:solidFill>
                <a:latin typeface="Arial" panose="020B0604020202020204" pitchFamily="34" charset="0"/>
              </a:rPr>
              <a:t>平衡原本是指衡器两端承受的重量相等。从这 个概念上大致可以知道衡器的两端，一端是砝码， 一端是被称重的物体，砝码与称重的物体是不同的 材质、不同的形状、不同的大小，但是重量是相等 的。标志设计上的平衡指的是标志沿中轴垂直线或 水平线分成左右或上下两端，两端 </a:t>
            </a:r>
            <a:r>
              <a:rPr lang="en-US" altLang="zh-CN" dirty="0">
                <a:solidFill>
                  <a:schemeClr val="bg1"/>
                </a:solidFill>
                <a:latin typeface="Arial" panose="020B0604020202020204" pitchFamily="34" charset="0"/>
              </a:rPr>
              <a:t>A</a:t>
            </a:r>
            <a:r>
              <a:rPr lang="zh-CN" altLang="en-US" dirty="0">
                <a:solidFill>
                  <a:schemeClr val="bg1"/>
                </a:solidFill>
                <a:latin typeface="Arial" panose="020B0604020202020204" pitchFamily="34" charset="0"/>
              </a:rPr>
              <a:t>、</a:t>
            </a:r>
            <a:r>
              <a:rPr lang="en-US" altLang="zh-CN" dirty="0">
                <a:solidFill>
                  <a:schemeClr val="bg1"/>
                </a:solidFill>
                <a:latin typeface="Arial" panose="020B0604020202020204" pitchFamily="34" charset="0"/>
              </a:rPr>
              <a:t>B </a:t>
            </a:r>
            <a:r>
              <a:rPr lang="zh-CN" altLang="en-US" dirty="0">
                <a:solidFill>
                  <a:schemeClr val="bg1"/>
                </a:solidFill>
                <a:latin typeface="Arial" panose="020B0604020202020204" pitchFamily="34" charset="0"/>
              </a:rPr>
              <a:t>的形状、 色彩、组成方式等可能不尽相同，但视觉上 </a:t>
            </a:r>
            <a:r>
              <a:rPr lang="en-US" altLang="zh-CN" dirty="0">
                <a:solidFill>
                  <a:schemeClr val="bg1"/>
                </a:solidFill>
                <a:latin typeface="Arial" panose="020B0604020202020204" pitchFamily="34" charset="0"/>
              </a:rPr>
              <a:t>A</a:t>
            </a:r>
            <a:r>
              <a:rPr lang="zh-CN" altLang="en-US" dirty="0">
                <a:solidFill>
                  <a:schemeClr val="bg1"/>
                </a:solidFill>
                <a:latin typeface="Arial" panose="020B0604020202020204" pitchFamily="34" charset="0"/>
              </a:rPr>
              <a:t>、</a:t>
            </a:r>
            <a:r>
              <a:rPr lang="en-US" altLang="zh-CN" dirty="0">
                <a:solidFill>
                  <a:schemeClr val="bg1"/>
                </a:solidFill>
                <a:latin typeface="Arial" panose="020B0604020202020204" pitchFamily="34" charset="0"/>
              </a:rPr>
              <a:t>B </a:t>
            </a:r>
            <a:r>
              <a:rPr lang="zh-CN" altLang="en-US" dirty="0">
                <a:solidFill>
                  <a:schemeClr val="bg1"/>
                </a:solidFill>
                <a:latin typeface="Arial" panose="020B0604020202020204" pitchFamily="34" charset="0"/>
              </a:rPr>
              <a:t>的总体面积大致相等，不会产生失重、倾斜等感觉 （图 </a:t>
            </a:r>
            <a:r>
              <a:rPr lang="en-US" altLang="zh-CN" dirty="0">
                <a:solidFill>
                  <a:schemeClr val="bg1"/>
                </a:solidFill>
                <a:latin typeface="Arial" panose="020B0604020202020204" pitchFamily="34" charset="0"/>
              </a:rPr>
              <a:t>2-1-17</a:t>
            </a:r>
            <a:r>
              <a:rPr lang="zh-CN" altLang="en-US" dirty="0">
                <a:solidFill>
                  <a:schemeClr val="bg1"/>
                </a:solidFill>
                <a:latin typeface="Arial" panose="020B0604020202020204" pitchFamily="34" charset="0"/>
              </a:rPr>
              <a:t>）。尽管平衡与对称有相似之处，但平衡更强调细 节与总体视觉上的差异。 第十七届中国梅花蜡梅展览会会徽（图 </a:t>
            </a:r>
            <a:r>
              <a:rPr lang="en-US" altLang="zh-CN" dirty="0">
                <a:solidFill>
                  <a:schemeClr val="bg1"/>
                </a:solidFill>
                <a:latin typeface="Arial" panose="020B0604020202020204" pitchFamily="34" charset="0"/>
              </a:rPr>
              <a:t>2-1-18</a:t>
            </a:r>
            <a:r>
              <a:rPr lang="zh-CN" altLang="en-US" dirty="0">
                <a:solidFill>
                  <a:schemeClr val="bg1"/>
                </a:solidFill>
                <a:latin typeface="Arial" panose="020B0604020202020204" pitchFamily="34" charset="0"/>
              </a:rPr>
              <a:t>） 以南京的简称“宁”字为设计要素，“宁”字上部 变形为数字“</a:t>
            </a:r>
            <a:r>
              <a:rPr lang="en-US" altLang="zh-CN" dirty="0">
                <a:solidFill>
                  <a:schemeClr val="bg1"/>
                </a:solidFill>
                <a:latin typeface="Arial" panose="020B0604020202020204" pitchFamily="34" charset="0"/>
              </a:rPr>
              <a:t>17”</a:t>
            </a:r>
            <a:r>
              <a:rPr lang="zh-CN" altLang="en-US" dirty="0">
                <a:solidFill>
                  <a:schemeClr val="bg1"/>
                </a:solidFill>
                <a:latin typeface="Arial" panose="020B0604020202020204" pitchFamily="34" charset="0"/>
              </a:rPr>
              <a:t>，上下两笔中，以镂空形式融入 两朵梅花，代表梅花蜡梅。如果将此标志画一条横 向中轴水平线，分隔出的上下两个部分在总体视觉 面积上是大致相等的，这是一种纵向平衡。</a:t>
            </a:r>
            <a:endParaRPr lang="zh-CN" altLang="zh-CN" dirty="0">
              <a:solidFill>
                <a:schemeClr val="bg1"/>
              </a:solidFill>
              <a:latin typeface="Arial" panose="020B0604020202020204" pitchFamily="34" charset="0"/>
              <a:ea typeface="方正大黑简体" panose="02010601030101010101" charset="-122"/>
              <a:sym typeface="宋体" panose="02010600030101010101" pitchFamily="2" charset="-122"/>
            </a:endParaRPr>
          </a:p>
        </p:txBody>
      </p:sp>
      <p:grpSp>
        <p:nvGrpSpPr>
          <p:cNvPr id="120" name="组合 119"/>
          <p:cNvGrpSpPr/>
          <p:nvPr/>
        </p:nvGrpSpPr>
        <p:grpSpPr>
          <a:xfrm rot="5400000">
            <a:off x="420369" y="5264785"/>
            <a:ext cx="3725545" cy="5083175"/>
            <a:chOff x="6716184" y="1156394"/>
            <a:chExt cx="1490916" cy="1823701"/>
          </a:xfrm>
          <a:solidFill>
            <a:schemeClr val="bg1">
              <a:lumMod val="65000"/>
              <a:alpha val="38000"/>
            </a:schemeClr>
          </a:solidFill>
        </p:grpSpPr>
        <p:sp>
          <p:nvSpPr>
            <p:cNvPr id="20"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23558"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18</a:t>
            </a:r>
            <a:endParaRPr lang="en-US" altLang="zh-CN" sz="2800" dirty="0">
              <a:solidFill>
                <a:srgbClr val="7F7F7F"/>
              </a:solidFill>
              <a:latin typeface="方正兰亭黑简体" charset="-122"/>
              <a:ea typeface="方正兰亭黑简体" charset="-122"/>
            </a:endParaRPr>
          </a:p>
        </p:txBody>
      </p:sp>
      <p:pic>
        <p:nvPicPr>
          <p:cNvPr id="23559"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sp>
        <p:nvSpPr>
          <p:cNvPr id="23560"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23561" name="组合 18"/>
          <p:cNvGrpSpPr/>
          <p:nvPr/>
        </p:nvGrpSpPr>
        <p:grpSpPr>
          <a:xfrm>
            <a:off x="2038350" y="395288"/>
            <a:ext cx="3441700" cy="519112"/>
            <a:chOff x="3085" y="662"/>
            <a:chExt cx="5943" cy="790"/>
          </a:xfrm>
        </p:grpSpPr>
        <p:sp>
          <p:nvSpPr>
            <p:cNvPr id="2" name="文本框 1"/>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7" name="文本框 6"/>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10" name="椭圆 9"/>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4" name="文本框 1"/>
          <p:cNvSpPr txBox="1">
            <a:spLocks noChangeArrowheads="1"/>
          </p:cNvSpPr>
          <p:nvPr/>
        </p:nvSpPr>
        <p:spPr bwMode="auto">
          <a:xfrm>
            <a:off x="2278063" y="6446838"/>
            <a:ext cx="8393113" cy="276225"/>
          </a:xfrm>
          <a:prstGeom prst="rect">
            <a:avLst/>
          </a:prstGeom>
          <a:noFill/>
          <a:ln>
            <a:noFill/>
          </a:ln>
        </p:spPr>
        <p:txBody>
          <a:bodyPr>
            <a:spAutoFit/>
          </a:bodyPr>
          <a:lstStyle>
            <a:lvl1pPr indent="7620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7620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mn-ea"/>
                <a:ea typeface="+mn-ea"/>
                <a:cs typeface="+mn-cs"/>
              </a:rPr>
              <a:t>图2-1-1</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7</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 平衡示意图 </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                          </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2-1-</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18</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 第十七届中国梅花蜡梅展览会 刘中涛       </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pic>
        <p:nvPicPr>
          <p:cNvPr id="23564" name="图片 166" descr="均衡示意图"/>
          <p:cNvPicPr>
            <a:picLocks noChangeAspect="1"/>
          </p:cNvPicPr>
          <p:nvPr/>
        </p:nvPicPr>
        <p:blipFill>
          <a:blip r:embed="rId2"/>
          <a:stretch>
            <a:fillRect/>
          </a:stretch>
        </p:blipFill>
        <p:spPr>
          <a:xfrm>
            <a:off x="2863850" y="4805363"/>
            <a:ext cx="2071688" cy="1528762"/>
          </a:xfrm>
          <a:prstGeom prst="rect">
            <a:avLst/>
          </a:prstGeom>
          <a:noFill/>
          <a:ln w="9525">
            <a:noFill/>
          </a:ln>
        </p:spPr>
      </p:pic>
      <p:pic>
        <p:nvPicPr>
          <p:cNvPr id="23565" name="图片 1" descr="南京“两梅展”3.jpg"/>
          <p:cNvPicPr>
            <a:picLocks noChangeAspect="1"/>
          </p:cNvPicPr>
          <p:nvPr/>
        </p:nvPicPr>
        <p:blipFill>
          <a:blip r:embed="rId3"/>
          <a:srcRect l="9747" t="6219" r="8403" b="6197"/>
          <a:stretch>
            <a:fillRect/>
          </a:stretch>
        </p:blipFill>
        <p:spPr>
          <a:xfrm>
            <a:off x="7035800" y="4803775"/>
            <a:ext cx="2178050" cy="1504950"/>
          </a:xfrm>
          <a:prstGeom prst="rect">
            <a:avLst/>
          </a:prstGeom>
          <a:noFill/>
          <a:ln w="9525">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 name="矩形 57"/>
          <p:cNvSpPr/>
          <p:nvPr/>
        </p:nvSpPr>
        <p:spPr>
          <a:xfrm>
            <a:off x="0" y="-6350"/>
            <a:ext cx="12215813" cy="6911975"/>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 name="矩形 9"/>
          <p:cNvSpPr/>
          <p:nvPr/>
        </p:nvSpPr>
        <p:spPr>
          <a:xfrm>
            <a:off x="0" y="1514475"/>
            <a:ext cx="12252325" cy="40846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文本框 2"/>
          <p:cNvSpPr txBox="1">
            <a:spLocks noChangeArrowheads="1"/>
          </p:cNvSpPr>
          <p:nvPr/>
        </p:nvSpPr>
        <p:spPr bwMode="auto">
          <a:xfrm>
            <a:off x="974725" y="1905000"/>
            <a:ext cx="10242550" cy="355282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sym typeface="+mn-ea"/>
              </a:rPr>
              <a:t>标志不仅是一个符号，其具有以小见大、以少胜多、以一当十的特点，通过文字、字母、数字、图形等巧妙组合创造一形多义的形态，比其他设计要求更集中、更强烈、更具有代表性，具有即时达意的传达功效。中国设计美学依存于以儒释道为基准的中国哲学思想的发展，如天人合一的世界观</a:t>
            </a:r>
            <a:r>
              <a:rPr kumimoji="0" lang="en-US"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sym typeface="+mn-ea"/>
              </a:rPr>
              <a:t>,</a:t>
            </a:r>
            <a:r>
              <a:rPr kumimoji="0" lang="zh-CN"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sym typeface="+mn-ea"/>
              </a:rPr>
              <a:t>儒释道都有不同的阐释，丰富的传统美学思想对现代设计美学产生了较为广泛与深刻的影响。标志设计的精神根基依赖于中国传统美学，在现代设计美学中，中国传统美学潜在地影响着我们的标志设计思想。一个标志既包含一定的内在精神内涵，又有呈现一定的外在表现形式，这些都是设计美学的研究范畴，蕴含的精神内涵我们用“意境”进行概括，外在的表现形式即是标志的视觉呈现方式。</a:t>
            </a:r>
            <a:endParaRPr kumimoji="0" lang="zh-CN" altLang="en-US"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endParaRPr>
          </a:p>
          <a:p>
            <a:pPr marL="0" marR="0" lvl="0" indent="0" algn="l" defTabSz="914400" rtl="0" eaLnBrk="1" fontAlgn="base" latinLnBrk="0" hangingPunct="1">
              <a:lnSpc>
                <a:spcPct val="2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chemeClr val="bg1">
                  <a:lumMod val="85000"/>
                </a:schemeClr>
              </a:solidFill>
              <a:effectLst/>
              <a:uLnTx/>
              <a:uFillTx/>
              <a:latin typeface="方正兰亭黑简体" charset="-122"/>
              <a:ea typeface="方正兰亭黑简体" charset="-122"/>
              <a:cs typeface="方正兰亭黑简体" charset="-122"/>
            </a:endParaRPr>
          </a:p>
        </p:txBody>
      </p:sp>
      <p:grpSp>
        <p:nvGrpSpPr>
          <p:cNvPr id="120" name="组合 119"/>
          <p:cNvGrpSpPr/>
          <p:nvPr/>
        </p:nvGrpSpPr>
        <p:grpSpPr>
          <a:xfrm rot="5400000">
            <a:off x="1685290" y="5251450"/>
            <a:ext cx="3725545" cy="5083174"/>
            <a:chOff x="6716184" y="1156394"/>
            <a:chExt cx="1490916" cy="1823701"/>
          </a:xfrm>
          <a:solidFill>
            <a:schemeClr val="bg1">
              <a:lumMod val="65000"/>
              <a:alpha val="38000"/>
            </a:schemeClr>
          </a:solidFill>
        </p:grpSpPr>
        <p:sp>
          <p:nvSpPr>
            <p:cNvPr id="13"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4" name="组合 53"/>
          <p:cNvGrpSpPr/>
          <p:nvPr/>
        </p:nvGrpSpPr>
        <p:grpSpPr>
          <a:xfrm rot="5400000">
            <a:off x="7522842" y="-3313429"/>
            <a:ext cx="3725545" cy="5083170"/>
            <a:chOff x="6716184" y="1156394"/>
            <a:chExt cx="1490916" cy="1823701"/>
          </a:xfrm>
          <a:solidFill>
            <a:schemeClr val="bg1">
              <a:lumMod val="65000"/>
              <a:alpha val="38000"/>
            </a:schemeClr>
          </a:solidFill>
        </p:grpSpPr>
        <p:sp>
          <p:nvSpPr>
            <p:cNvPr id="55"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2"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3"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4"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6"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7"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8"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9"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2"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3"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4"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6"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7"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8"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9"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0"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2"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3"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4"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5"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6"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7"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8"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9"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0"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1"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3"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4"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5"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7"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8"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5"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6"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7"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8"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9"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0"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1"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2"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3"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4"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5"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6151" name="文本框 12"/>
          <p:cNvSpPr txBox="1"/>
          <p:nvPr/>
        </p:nvSpPr>
        <p:spPr>
          <a:xfrm>
            <a:off x="615950" y="832485"/>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6152" name="组合 18"/>
          <p:cNvGrpSpPr/>
          <p:nvPr/>
        </p:nvGrpSpPr>
        <p:grpSpPr>
          <a:xfrm>
            <a:off x="2038350" y="897573"/>
            <a:ext cx="3441700" cy="519112"/>
            <a:chOff x="3085" y="662"/>
            <a:chExt cx="5943" cy="790"/>
          </a:xfrm>
        </p:grpSpPr>
        <p:sp>
          <p:nvSpPr>
            <p:cNvPr id="6" name="文本框 5"/>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7" name="文本框 6"/>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8" name="椭圆 7"/>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6154"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01</a:t>
            </a:r>
            <a:endParaRPr lang="en-US" altLang="zh-CN" sz="2800" dirty="0">
              <a:solidFill>
                <a:srgbClr val="7F7F7F"/>
              </a:solidFill>
              <a:latin typeface="方正兰亭黑简体" charset="-122"/>
              <a:ea typeface="方正兰亭黑简体"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矩形 22"/>
          <p:cNvSpPr/>
          <p:nvPr/>
        </p:nvSpPr>
        <p:spPr>
          <a:xfrm>
            <a:off x="0" y="-6350"/>
            <a:ext cx="12215813" cy="3384550"/>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 name="矩形 10"/>
          <p:cNvSpPr/>
          <p:nvPr/>
        </p:nvSpPr>
        <p:spPr>
          <a:xfrm>
            <a:off x="8231188" y="447675"/>
            <a:ext cx="3259138"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2" name="文本框 106"/>
          <p:cNvSpPr txBox="1">
            <a:spLocks noChangeArrowheads="1"/>
          </p:cNvSpPr>
          <p:nvPr/>
        </p:nvSpPr>
        <p:spPr bwMode="auto">
          <a:xfrm>
            <a:off x="8801100" y="2776538"/>
            <a:ext cx="2397125" cy="461963"/>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2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图 </a:t>
            </a:r>
            <a:r>
              <a:rPr kumimoji="0" lang="en-US" altLang="zh-CN" sz="12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2-1-19 </a:t>
            </a:r>
            <a:r>
              <a:rPr kumimoji="0" lang="zh-CN" altLang="en-US" sz="12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内蒙古自治区文化产业 博览交易会 </a:t>
            </a:r>
            <a:r>
              <a:rPr kumimoji="0" lang="en-US" altLang="zh-CN" sz="12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a:t>
            </a:r>
            <a:r>
              <a:rPr kumimoji="0" lang="zh-CN" altLang="en-US" sz="12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李建銮</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24581" name="文本框 1"/>
          <p:cNvSpPr txBox="1"/>
          <p:nvPr/>
        </p:nvSpPr>
        <p:spPr>
          <a:xfrm>
            <a:off x="8961438" y="5740400"/>
            <a:ext cx="2892425" cy="276225"/>
          </a:xfrm>
          <a:prstGeom prst="rect">
            <a:avLst/>
          </a:prstGeom>
          <a:noFill/>
          <a:ln w="9525">
            <a:noFill/>
          </a:ln>
        </p:spPr>
        <p:txBody>
          <a:bodyPr>
            <a:spAutoFit/>
          </a:bodyPr>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1200" dirty="0"/>
              <a:t>图</a:t>
            </a:r>
            <a:r>
              <a:rPr lang="en-US" altLang="zh-CN" sz="1200" dirty="0"/>
              <a:t>2-1-20 </a:t>
            </a:r>
            <a:r>
              <a:rPr lang="zh-CN" altLang="en-US" sz="1200" dirty="0"/>
              <a:t>西昌公安 </a:t>
            </a:r>
            <a:r>
              <a:rPr lang="en-US" altLang="zh-CN" sz="1200" dirty="0"/>
              <a:t>/ </a:t>
            </a:r>
            <a:r>
              <a:rPr lang="zh-CN" altLang="en-US" sz="1200" dirty="0"/>
              <a:t>邱永国</a:t>
            </a:r>
            <a:endParaRPr lang="zh-CN" altLang="zh-CN" sz="1200" dirty="0">
              <a:latin typeface="宋体" panose="02010600030101010101" pitchFamily="2" charset="-122"/>
            </a:endParaRPr>
          </a:p>
        </p:txBody>
      </p:sp>
      <p:sp>
        <p:nvSpPr>
          <p:cNvPr id="24582" name="文本框 3"/>
          <p:cNvSpPr txBox="1"/>
          <p:nvPr/>
        </p:nvSpPr>
        <p:spPr>
          <a:xfrm>
            <a:off x="774700" y="1325563"/>
            <a:ext cx="6723063" cy="1284287"/>
          </a:xfrm>
          <a:prstGeom prst="rect">
            <a:avLst/>
          </a:prstGeom>
          <a:noFill/>
          <a:ln w="9525">
            <a:noFill/>
          </a:ln>
        </p:spPr>
        <p:txBody>
          <a:bodyPr>
            <a:spAutoFit/>
          </a:bodyPr>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stStyle>
          <a:p>
            <a:pPr marL="0" lvl="0" indent="0" algn="just" eaLnBrk="1" hangingPunct="1">
              <a:lnSpc>
                <a:spcPct val="150000"/>
              </a:lnSpc>
              <a:spcBef>
                <a:spcPct val="0"/>
              </a:spcBef>
              <a:buNone/>
            </a:pPr>
            <a:r>
              <a:rPr lang="zh-CN" altLang="en-US" sz="1800" dirty="0">
                <a:solidFill>
                  <a:schemeClr val="bg1"/>
                </a:solidFill>
              </a:rPr>
              <a:t>内蒙古自治区文化产业博览交易会会徽（图 </a:t>
            </a:r>
            <a:r>
              <a:rPr lang="en-US" altLang="zh-CN" sz="1800" dirty="0">
                <a:solidFill>
                  <a:schemeClr val="bg1"/>
                </a:solidFill>
              </a:rPr>
              <a:t>2-1-19</a:t>
            </a:r>
            <a:r>
              <a:rPr lang="zh-CN" altLang="en-US" sz="1800" dirty="0">
                <a:solidFill>
                  <a:schemeClr val="bg1"/>
                </a:solidFill>
              </a:rPr>
              <a:t>）以“编织梦想”作为设计主题，以汉字 “文”与内蒙古的“内”字为设计元素，展示出了独特的 内蒙古民族风情，代表内蒙古人民热情好客。</a:t>
            </a:r>
            <a:endParaRPr lang="zh-CN" altLang="en-US" sz="1800" dirty="0">
              <a:solidFill>
                <a:schemeClr val="bg1"/>
              </a:solidFill>
              <a:ea typeface="方正大黑简体" panose="02010601030101010101" charset="-122"/>
              <a:sym typeface="宋体" panose="02010600030101010101" pitchFamily="2" charset="-122"/>
            </a:endParaRPr>
          </a:p>
        </p:txBody>
      </p:sp>
      <p:sp>
        <p:nvSpPr>
          <p:cNvPr id="24583" name="文本框 4"/>
          <p:cNvSpPr txBox="1"/>
          <p:nvPr/>
        </p:nvSpPr>
        <p:spPr>
          <a:xfrm>
            <a:off x="774700" y="3727450"/>
            <a:ext cx="6723063" cy="2532063"/>
          </a:xfrm>
          <a:prstGeom prst="rect">
            <a:avLst/>
          </a:prstGeom>
          <a:noFill/>
          <a:ln w="9525">
            <a:noFill/>
          </a:ln>
        </p:spPr>
        <p:txBody>
          <a:bodyPr>
            <a:spAutoFit/>
          </a:bodyPr>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stStyle>
          <a:p>
            <a:pPr marL="0" lvl="0" indent="0" eaLnBrk="1" hangingPunct="1">
              <a:lnSpc>
                <a:spcPct val="150000"/>
              </a:lnSpc>
              <a:spcBef>
                <a:spcPct val="0"/>
              </a:spcBef>
              <a:buNone/>
            </a:pPr>
            <a:r>
              <a:rPr lang="zh-CN" altLang="en-US" sz="1800" dirty="0">
                <a:ea typeface="方正大黑简体" panose="02010601030101010101" charset="-122"/>
              </a:rPr>
              <a:t>西昌公安标志（图 </a:t>
            </a:r>
            <a:r>
              <a:rPr lang="en-US" altLang="zh-CN" sz="1800" dirty="0">
                <a:ea typeface="方正大黑简体" panose="02010601030101010101" charset="-122"/>
              </a:rPr>
              <a:t>2-1-20</a:t>
            </a:r>
            <a:r>
              <a:rPr lang="zh-CN" altLang="en-US" sz="1800" dirty="0">
                <a:ea typeface="方正大黑简体" panose="02010601030101010101" charset="-122"/>
              </a:rPr>
              <a:t>）以“月城后盾”作 为设计主题，融入了字母“</a:t>
            </a:r>
            <a:r>
              <a:rPr lang="en-US" altLang="zh-CN" sz="1800" dirty="0">
                <a:ea typeface="方正大黑简体" panose="02010601030101010101" charset="-122"/>
              </a:rPr>
              <a:t>XC”</a:t>
            </a:r>
            <a:r>
              <a:rPr lang="zh-CN" altLang="en-US" sz="1800" dirty="0">
                <a:ea typeface="方正大黑简体" panose="02010601030101010101" charset="-122"/>
              </a:rPr>
              <a:t>（西昌）、江河、月 城、火箭与高楼（航天城）等元素 。盾牌、和平 鸽、橄榄枝等体现了公安、警察的属性。五星、旗 帜是警队之魂，彰显权威、尊严与公正、公信力， 突出了西昌公安忠诚、为民、公正、廉洁、勇于拼 搏、敢于担当的精神理念。爱心，诠释了西昌公安 一心为民之和谐警民关系。</a:t>
            </a:r>
            <a:endParaRPr lang="zh-CN" altLang="en-US" sz="1800" dirty="0">
              <a:ea typeface="方正大黑简体" panose="02010601030101010101" charset="-122"/>
            </a:endParaRPr>
          </a:p>
        </p:txBody>
      </p:sp>
      <p:sp>
        <p:nvSpPr>
          <p:cNvPr id="24584" name="文本框 12"/>
          <p:cNvSpPr txBox="1"/>
          <p:nvPr/>
        </p:nvSpPr>
        <p:spPr>
          <a:xfrm>
            <a:off x="615950" y="330200"/>
            <a:ext cx="1422400" cy="584200"/>
          </a:xfrm>
          <a:prstGeom prst="rect">
            <a:avLst/>
          </a:prstGeom>
          <a:noFill/>
          <a:ln w="9525">
            <a:noFill/>
          </a:ln>
        </p:spPr>
        <p:txBody>
          <a:bodyPr>
            <a:spAutoFit/>
          </a:bodyPr>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dirty="0">
                <a:solidFill>
                  <a:srgbClr val="D9D9D9"/>
                </a:solidFill>
                <a:latin typeface="思源黑体 CN Heavy" charset="-122"/>
                <a:ea typeface="思源黑体 CN Heavy" charset="-122"/>
              </a:rPr>
              <a:t>第一节</a:t>
            </a:r>
            <a:endParaRPr lang="zh-CN" altLang="en-US" dirty="0">
              <a:solidFill>
                <a:srgbClr val="D9D9D9"/>
              </a:solidFill>
              <a:latin typeface="思源黑体 CN Heavy" charset="-122"/>
              <a:ea typeface="思源黑体 CN Heavy" charset="-122"/>
            </a:endParaRPr>
          </a:p>
        </p:txBody>
      </p:sp>
      <p:sp>
        <p:nvSpPr>
          <p:cNvPr id="22" name="椭圆 21"/>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nvGrpSpPr>
          <p:cNvPr id="24586" name="组合 18"/>
          <p:cNvGrpSpPr/>
          <p:nvPr/>
        </p:nvGrpSpPr>
        <p:grpSpPr>
          <a:xfrm>
            <a:off x="2038350" y="395288"/>
            <a:ext cx="3441700" cy="519112"/>
            <a:chOff x="3085" y="662"/>
            <a:chExt cx="5943" cy="790"/>
          </a:xfrm>
        </p:grpSpPr>
        <p:sp>
          <p:nvSpPr>
            <p:cNvPr id="29" name="文本框 28"/>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30" name="文本框 29"/>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pic>
        <p:nvPicPr>
          <p:cNvPr id="24587" name="图片 2"/>
          <p:cNvPicPr>
            <a:picLocks noChangeAspect="1"/>
          </p:cNvPicPr>
          <p:nvPr/>
        </p:nvPicPr>
        <p:blipFill>
          <a:blip r:embed="rId1"/>
          <a:stretch>
            <a:fillRect/>
          </a:stretch>
        </p:blipFill>
        <p:spPr>
          <a:xfrm>
            <a:off x="8513763" y="1000125"/>
            <a:ext cx="2768600" cy="1600200"/>
          </a:xfrm>
          <a:prstGeom prst="rect">
            <a:avLst/>
          </a:prstGeom>
          <a:noFill/>
          <a:ln w="9525">
            <a:noFill/>
          </a:ln>
        </p:spPr>
      </p:pic>
      <p:pic>
        <p:nvPicPr>
          <p:cNvPr id="24588" name="图片 5"/>
          <p:cNvPicPr>
            <a:picLocks noChangeAspect="1"/>
          </p:cNvPicPr>
          <p:nvPr/>
        </p:nvPicPr>
        <p:blipFill>
          <a:blip r:embed="rId2"/>
          <a:stretch>
            <a:fillRect/>
          </a:stretch>
        </p:blipFill>
        <p:spPr>
          <a:xfrm>
            <a:off x="8661400" y="3390900"/>
            <a:ext cx="2397125" cy="2308225"/>
          </a:xfrm>
          <a:prstGeom prst="rect">
            <a:avLst/>
          </a:prstGeom>
          <a:noFill/>
          <a:ln w="9525">
            <a:noFill/>
          </a:ln>
        </p:spPr>
      </p:pic>
      <p:sp>
        <p:nvSpPr>
          <p:cNvPr id="24589"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19</a:t>
            </a:r>
            <a:endParaRPr lang="en-US" altLang="zh-CN" sz="2800" dirty="0">
              <a:solidFill>
                <a:srgbClr val="7F7F7F"/>
              </a:solidFill>
              <a:latin typeface="方正兰亭黑简体" charset="-122"/>
              <a:ea typeface="方正兰亭黑简体"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矩形 22"/>
          <p:cNvSpPr/>
          <p:nvPr/>
        </p:nvSpPr>
        <p:spPr>
          <a:xfrm>
            <a:off x="0" y="-6350"/>
            <a:ext cx="12215813" cy="3384550"/>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 name="矩形 10"/>
          <p:cNvSpPr/>
          <p:nvPr/>
        </p:nvSpPr>
        <p:spPr>
          <a:xfrm>
            <a:off x="8272463" y="442913"/>
            <a:ext cx="3259138"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2" name="文本框 106"/>
          <p:cNvSpPr txBox="1">
            <a:spLocks noChangeArrowheads="1"/>
          </p:cNvSpPr>
          <p:nvPr/>
        </p:nvSpPr>
        <p:spPr bwMode="auto">
          <a:xfrm>
            <a:off x="8801100" y="2776538"/>
            <a:ext cx="2397125" cy="27622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2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图 </a:t>
            </a:r>
            <a:r>
              <a:rPr kumimoji="0" lang="en-US" altLang="zh-CN" sz="12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2-1-21 </a:t>
            </a:r>
            <a:r>
              <a:rPr kumimoji="0" lang="zh-CN" altLang="en-US" sz="12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河南省湖北商会 </a:t>
            </a:r>
            <a:r>
              <a:rPr kumimoji="0" lang="en-US" altLang="zh-CN" sz="12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a:t>
            </a:r>
            <a:r>
              <a:rPr kumimoji="0" lang="zh-CN" altLang="en-US" sz="12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宋岩</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25605" name="文本框 1"/>
          <p:cNvSpPr txBox="1"/>
          <p:nvPr/>
        </p:nvSpPr>
        <p:spPr>
          <a:xfrm>
            <a:off x="9280525" y="5740400"/>
            <a:ext cx="2892425" cy="276225"/>
          </a:xfrm>
          <a:prstGeom prst="rect">
            <a:avLst/>
          </a:prstGeom>
          <a:noFill/>
          <a:ln w="9525">
            <a:noFill/>
          </a:ln>
        </p:spPr>
        <p:txBody>
          <a:bodyPr>
            <a:spAutoFit/>
          </a:bodyPr>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1200" dirty="0"/>
              <a:t>图  </a:t>
            </a:r>
            <a:r>
              <a:rPr lang="en-US" altLang="zh-CN" sz="1200" dirty="0"/>
              <a:t>2-1-22 </a:t>
            </a:r>
            <a:r>
              <a:rPr lang="zh-CN" altLang="en-US" sz="1200" dirty="0"/>
              <a:t>中国电建</a:t>
            </a:r>
            <a:endParaRPr lang="zh-CN" altLang="zh-CN" sz="1200" dirty="0">
              <a:latin typeface="宋体" panose="02010600030101010101" pitchFamily="2" charset="-122"/>
            </a:endParaRPr>
          </a:p>
        </p:txBody>
      </p:sp>
      <p:sp>
        <p:nvSpPr>
          <p:cNvPr id="25606" name="文本框 3"/>
          <p:cNvSpPr txBox="1"/>
          <p:nvPr/>
        </p:nvSpPr>
        <p:spPr>
          <a:xfrm>
            <a:off x="865188" y="1101725"/>
            <a:ext cx="6723062" cy="2116138"/>
          </a:xfrm>
          <a:prstGeom prst="rect">
            <a:avLst/>
          </a:prstGeom>
          <a:noFill/>
          <a:ln w="9525">
            <a:noFill/>
          </a:ln>
        </p:spPr>
        <p:txBody>
          <a:bodyPr>
            <a:spAutoFit/>
          </a:bodyPr>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stStyle>
          <a:p>
            <a:pPr marL="0" lvl="0" indent="0" algn="just" eaLnBrk="1" hangingPunct="1">
              <a:lnSpc>
                <a:spcPct val="150000"/>
              </a:lnSpc>
              <a:spcBef>
                <a:spcPct val="0"/>
              </a:spcBef>
              <a:buNone/>
            </a:pPr>
            <a:r>
              <a:rPr lang="zh-CN" altLang="en-US" sz="1800" dirty="0">
                <a:solidFill>
                  <a:schemeClr val="bg1"/>
                </a:solidFill>
              </a:rPr>
              <a:t>河南省湖北商会会徽（图 </a:t>
            </a:r>
            <a:r>
              <a:rPr lang="en-US" altLang="zh-CN" sz="1800" dirty="0">
                <a:solidFill>
                  <a:schemeClr val="bg1"/>
                </a:solidFill>
              </a:rPr>
              <a:t>2-1-21</a:t>
            </a:r>
            <a:r>
              <a:rPr lang="zh-CN" altLang="en-US" sz="1800" dirty="0">
                <a:solidFill>
                  <a:schemeClr val="bg1"/>
                </a:solidFill>
              </a:rPr>
              <a:t>）的主体造型 “九头鸟”是楚文化特有的象征，源于楚人对“凤”的崇拜。 “九头鸟”下半部分为中国结的造型，其意 为商会发展经济、促进经商作为纽带，以信息互 通、资源共享作为连接，形成一个协作、互动、共 赢的平台。</a:t>
            </a:r>
            <a:endParaRPr lang="zh-CN" altLang="en-US" sz="1800" dirty="0">
              <a:solidFill>
                <a:schemeClr val="bg1"/>
              </a:solidFill>
              <a:ea typeface="方正大黑简体" panose="02010601030101010101" charset="-122"/>
              <a:sym typeface="宋体" panose="02010600030101010101" pitchFamily="2" charset="-122"/>
            </a:endParaRPr>
          </a:p>
        </p:txBody>
      </p:sp>
      <p:sp>
        <p:nvSpPr>
          <p:cNvPr id="25607" name="文本框 4"/>
          <p:cNvSpPr txBox="1"/>
          <p:nvPr/>
        </p:nvSpPr>
        <p:spPr>
          <a:xfrm>
            <a:off x="774700" y="3602038"/>
            <a:ext cx="6723063" cy="2946400"/>
          </a:xfrm>
          <a:prstGeom prst="rect">
            <a:avLst/>
          </a:prstGeom>
          <a:noFill/>
          <a:ln w="9525">
            <a:noFill/>
          </a:ln>
        </p:spPr>
        <p:txBody>
          <a:bodyPr>
            <a:spAutoFit/>
          </a:bodyPr>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stStyle>
          <a:p>
            <a:pPr marL="0" lvl="0" indent="0" eaLnBrk="1" hangingPunct="1">
              <a:lnSpc>
                <a:spcPct val="150000"/>
              </a:lnSpc>
              <a:spcBef>
                <a:spcPct val="0"/>
              </a:spcBef>
              <a:buNone/>
            </a:pPr>
            <a:r>
              <a:rPr lang="zh-CN" altLang="en-US" sz="1800" dirty="0">
                <a:ea typeface="方正大黑简体" panose="02010601030101010101" charset="-122"/>
              </a:rPr>
              <a:t>中国电建标志（图 </a:t>
            </a:r>
            <a:r>
              <a:rPr lang="en-US" altLang="zh-CN" sz="1800" dirty="0">
                <a:ea typeface="方正大黑简体" panose="02010601030101010101" charset="-122"/>
              </a:rPr>
              <a:t>2-1-22</a:t>
            </a:r>
            <a:r>
              <a:rPr lang="zh-CN" altLang="en-US" sz="1800" dirty="0">
                <a:ea typeface="方正大黑简体" panose="02010601030101010101" charset="-122"/>
              </a:rPr>
              <a:t>）如同璀璨的钻石， 体现了中国电建坚固与安全的产品属性和稳重可靠 的高品质服务；中国古代方胜似的整体造型表达了 企业同心双合、彼此相通、共同发展、共赢未来的 文化积淀。标志巧妙地将字母“ </a:t>
            </a:r>
            <a:r>
              <a:rPr lang="en-US" altLang="zh-CN" sz="1800" dirty="0">
                <a:ea typeface="方正大黑简体" panose="02010601030101010101" charset="-122"/>
              </a:rPr>
              <a:t>P”</a:t>
            </a:r>
            <a:r>
              <a:rPr lang="zh-CN" altLang="en-US" sz="1800" dirty="0">
                <a:ea typeface="方正大黑简体" panose="02010601030101010101" charset="-122"/>
              </a:rPr>
              <a:t>和“ </a:t>
            </a:r>
            <a:r>
              <a:rPr lang="en-US" altLang="zh-CN" sz="1800" dirty="0">
                <a:ea typeface="方正大黑简体" panose="02010601030101010101" charset="-122"/>
              </a:rPr>
              <a:t>C”</a:t>
            </a:r>
            <a:r>
              <a:rPr lang="zh-CN" altLang="en-US" sz="1800" dirty="0">
                <a:ea typeface="方正大黑简体" panose="02010601030101010101" charset="-122"/>
              </a:rPr>
              <a:t>抽象 图形化，使中国电建 </a:t>
            </a:r>
            <a:r>
              <a:rPr lang="en-US" altLang="zh-CN" sz="1800" dirty="0">
                <a:ea typeface="方正大黑简体" panose="02010601030101010101" charset="-122"/>
              </a:rPr>
              <a:t>PowerChina </a:t>
            </a:r>
            <a:r>
              <a:rPr lang="zh-CN" altLang="en-US" sz="1800" dirty="0">
                <a:ea typeface="方正大黑简体" panose="02010601030101010101" charset="-122"/>
              </a:rPr>
              <a:t>的名称图形化， 两个字母的整体构造形同一双呵护的手，微妙地展 示着企业无私奉献、以人为本、清洁环保、和谐发 展的核心理念。</a:t>
            </a:r>
            <a:endParaRPr lang="zh-CN" altLang="en-US" sz="1800" dirty="0">
              <a:ea typeface="方正大黑简体" panose="02010601030101010101" charset="-122"/>
            </a:endParaRPr>
          </a:p>
        </p:txBody>
      </p:sp>
      <p:sp>
        <p:nvSpPr>
          <p:cNvPr id="25608" name="文本框 12"/>
          <p:cNvSpPr txBox="1"/>
          <p:nvPr/>
        </p:nvSpPr>
        <p:spPr>
          <a:xfrm>
            <a:off x="615950" y="330200"/>
            <a:ext cx="1422400" cy="584200"/>
          </a:xfrm>
          <a:prstGeom prst="rect">
            <a:avLst/>
          </a:prstGeom>
          <a:noFill/>
          <a:ln w="9525">
            <a:noFill/>
          </a:ln>
        </p:spPr>
        <p:txBody>
          <a:bodyPr>
            <a:spAutoFit/>
          </a:bodyPr>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dirty="0">
                <a:solidFill>
                  <a:srgbClr val="D9D9D9"/>
                </a:solidFill>
                <a:latin typeface="思源黑体 CN Heavy" charset="-122"/>
                <a:ea typeface="思源黑体 CN Heavy" charset="-122"/>
              </a:rPr>
              <a:t>第一节</a:t>
            </a:r>
            <a:endParaRPr lang="zh-CN" altLang="en-US" dirty="0">
              <a:solidFill>
                <a:srgbClr val="D9D9D9"/>
              </a:solidFill>
              <a:latin typeface="思源黑体 CN Heavy" charset="-122"/>
              <a:ea typeface="思源黑体 CN Heavy" charset="-122"/>
            </a:endParaRPr>
          </a:p>
        </p:txBody>
      </p:sp>
      <p:sp>
        <p:nvSpPr>
          <p:cNvPr id="22" name="椭圆 21"/>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nvGrpSpPr>
          <p:cNvPr id="25610" name="组合 18"/>
          <p:cNvGrpSpPr/>
          <p:nvPr/>
        </p:nvGrpSpPr>
        <p:grpSpPr>
          <a:xfrm>
            <a:off x="2038350" y="395288"/>
            <a:ext cx="3441700" cy="519112"/>
            <a:chOff x="3085" y="662"/>
            <a:chExt cx="5943" cy="790"/>
          </a:xfrm>
        </p:grpSpPr>
        <p:sp>
          <p:nvSpPr>
            <p:cNvPr id="29" name="文本框 28"/>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30" name="文本框 29"/>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pic>
        <p:nvPicPr>
          <p:cNvPr id="25611" name="图片 3"/>
          <p:cNvPicPr>
            <a:picLocks noChangeAspect="1"/>
          </p:cNvPicPr>
          <p:nvPr/>
        </p:nvPicPr>
        <p:blipFill>
          <a:blip r:embed="rId1"/>
          <a:stretch>
            <a:fillRect/>
          </a:stretch>
        </p:blipFill>
        <p:spPr>
          <a:xfrm>
            <a:off x="8969375" y="612775"/>
            <a:ext cx="2039938" cy="2060575"/>
          </a:xfrm>
          <a:prstGeom prst="rect">
            <a:avLst/>
          </a:prstGeom>
          <a:noFill/>
          <a:ln w="9525">
            <a:noFill/>
          </a:ln>
        </p:spPr>
      </p:pic>
      <p:pic>
        <p:nvPicPr>
          <p:cNvPr id="25612" name="图片 6"/>
          <p:cNvPicPr>
            <a:picLocks noChangeAspect="1"/>
          </p:cNvPicPr>
          <p:nvPr/>
        </p:nvPicPr>
        <p:blipFill>
          <a:blip r:embed="rId2"/>
          <a:stretch>
            <a:fillRect/>
          </a:stretch>
        </p:blipFill>
        <p:spPr>
          <a:xfrm>
            <a:off x="8915400" y="3429000"/>
            <a:ext cx="2147888" cy="2238375"/>
          </a:xfrm>
          <a:prstGeom prst="rect">
            <a:avLst/>
          </a:prstGeom>
          <a:noFill/>
          <a:ln w="9525">
            <a:noFill/>
          </a:ln>
        </p:spPr>
      </p:pic>
      <p:sp>
        <p:nvSpPr>
          <p:cNvPr id="25613"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20</a:t>
            </a:r>
            <a:endParaRPr lang="en-US" altLang="zh-CN" sz="2800" dirty="0">
              <a:solidFill>
                <a:srgbClr val="7F7F7F"/>
              </a:solidFill>
              <a:latin typeface="方正兰亭黑简体" charset="-122"/>
              <a:ea typeface="方正兰亭黑简体"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1112" y="-38100"/>
            <a:ext cx="6853238" cy="6921500"/>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098" name="文本框 2"/>
          <p:cNvSpPr txBox="1">
            <a:spLocks noChangeArrowheads="1"/>
          </p:cNvSpPr>
          <p:nvPr/>
        </p:nvSpPr>
        <p:spPr bwMode="auto">
          <a:xfrm>
            <a:off x="755650" y="2154238"/>
            <a:ext cx="5299075" cy="3414713"/>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1</a:t>
            </a: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、节奏</a:t>
            </a:r>
            <a:endPar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节奏（图</a:t>
            </a:r>
            <a:r>
              <a:rPr kumimoji="0" lang="en-US"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2-1-23</a:t>
            </a: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原本是音乐术语，指利用时间上的间隔使声音的高低强弱呈现出有规律的反复。节奏是自然、社会和人的活动中一种与韵律结伴而行的有规律的突变。平面设计中常用重复、渐变、放射、聚散等结构形式把基本图形、点、线等变化因素加以组织，按照等比例等距离的反复排列组合，进行空间位置的延伸或作规律的序列，构成前后连贯的有序整体（即节奏）节奏，从而使得处于静态的画面产生了强烈的视觉动感效果。</a:t>
            </a:r>
            <a:endParaRPr kumimoji="0" lang="zh-CN" altLang="zh-CN" sz="1600" b="0" i="0" u="none" strike="noStrike" kern="1200" cap="none" spc="0" normalizeH="0" baseline="0" noProof="0" dirty="0">
              <a:ln>
                <a:noFill/>
              </a:ln>
              <a:solidFill>
                <a:schemeClr val="bg1">
                  <a:lumMod val="85000"/>
                </a:schemeClr>
              </a:solidFill>
              <a:effectLst/>
              <a:uLnTx/>
              <a:uFillTx/>
              <a:latin typeface="方正大黑简体" panose="02010601030101010101" charset="-122"/>
              <a:ea typeface="方正大黑简体" panose="02010601030101010101" charset="-122"/>
              <a:cs typeface="+mn-cs"/>
              <a:sym typeface="+mn-ea"/>
            </a:endParaRPr>
          </a:p>
        </p:txBody>
      </p:sp>
      <p:sp>
        <p:nvSpPr>
          <p:cNvPr id="8" name="文本框 7"/>
          <p:cNvSpPr txBox="1"/>
          <p:nvPr/>
        </p:nvSpPr>
        <p:spPr>
          <a:xfrm>
            <a:off x="768350" y="1416050"/>
            <a:ext cx="5286375" cy="552450"/>
          </a:xfrm>
          <a:prstGeom prst="rect">
            <a:avLst/>
          </a:prstGeom>
          <a:noFill/>
        </p:spPr>
        <p:txBody>
          <a:bodyPr>
            <a:spAutoFit/>
          </a:bodyPr>
          <a:lstStyle/>
          <a:p>
            <a:pPr marR="0" algn="just" defTabSz="914400" eaLnBrk="1" hangingPunct="1">
              <a:lnSpc>
                <a:spcPct val="150000"/>
              </a:lnSpc>
              <a:buClrTx/>
              <a:buSzTx/>
              <a:buFont typeface="Arial" panose="020B0604020202020204" pitchFamily="34" charset="0"/>
              <a:buNone/>
              <a:defRPr/>
            </a:pPr>
            <a:r>
              <a:rPr kumimoji="0" lang="zh-CN" altLang="en-US" sz="2000" b="1" kern="1200" cap="none" spc="0" normalizeH="0" baseline="0" noProof="1">
                <a:solidFill>
                  <a:schemeClr val="bg1">
                    <a:lumMod val="85000"/>
                  </a:schemeClr>
                </a:solidFill>
                <a:latin typeface="Arial" panose="020B0604020202020204" pitchFamily="34" charset="0"/>
                <a:ea typeface="方正大黑简体" panose="02010601030101010101" charset="-122"/>
                <a:cs typeface="+mn-cs"/>
                <a:sym typeface="+mn-ea"/>
              </a:rPr>
              <a:t>（二</a:t>
            </a:r>
            <a:r>
              <a:rPr kumimoji="0" lang="zh-CN" altLang="zh-CN" sz="2000" b="1" kern="1200" cap="none" spc="0" normalizeH="0" baseline="0" noProof="1">
                <a:solidFill>
                  <a:schemeClr val="bg1">
                    <a:lumMod val="85000"/>
                  </a:schemeClr>
                </a:solidFill>
                <a:latin typeface="Arial" panose="020B0604020202020204" pitchFamily="34" charset="0"/>
                <a:ea typeface="方正大黑简体" panose="02010601030101010101" charset="-122"/>
                <a:cs typeface="+mn-cs"/>
                <a:sym typeface="+mn-ea"/>
              </a:rPr>
              <a:t>）</a:t>
            </a:r>
            <a:r>
              <a:rPr kumimoji="0" lang="zh-CN" altLang="en-US" sz="2000" b="1" kern="1200" cap="none" spc="0" normalizeH="0" baseline="0" noProof="1">
                <a:solidFill>
                  <a:schemeClr val="bg1">
                    <a:lumMod val="85000"/>
                  </a:schemeClr>
                </a:solidFill>
                <a:latin typeface="Arial" panose="020B0604020202020204" pitchFamily="34" charset="0"/>
                <a:ea typeface="方正大黑简体" panose="02010601030101010101" charset="-122"/>
                <a:cs typeface="+mn-cs"/>
                <a:sym typeface="+mn-ea"/>
              </a:rPr>
              <a:t>节奏与韵律</a:t>
            </a:r>
            <a:endParaRPr kumimoji="0" lang="zh-CN" altLang="en-US" sz="2000" b="1" kern="1200" cap="none" spc="100" normalizeH="0" baseline="0" noProof="0" dirty="0">
              <a:solidFill>
                <a:schemeClr val="bg1">
                  <a:lumMod val="85000"/>
                </a:schemeClr>
              </a:solidFill>
              <a:latin typeface="方正大黑简体" panose="02010601030101010101" charset="-122"/>
              <a:ea typeface="方正大黑简体" panose="02010601030101010101" charset="-122"/>
              <a:cs typeface="+mn-cs"/>
              <a:sym typeface="+mn-ea"/>
            </a:endParaRPr>
          </a:p>
        </p:txBody>
      </p:sp>
      <p:sp>
        <p:nvSpPr>
          <p:cNvPr id="5125" name="文本框 3"/>
          <p:cNvSpPr txBox="1"/>
          <p:nvPr/>
        </p:nvSpPr>
        <p:spPr>
          <a:xfrm>
            <a:off x="8561388" y="5119688"/>
            <a:ext cx="1492250" cy="276225"/>
          </a:xfrm>
          <a:prstGeom prst="rect">
            <a:avLst/>
          </a:prstGeom>
          <a:noFill/>
          <a:ln w="9525">
            <a:noFill/>
          </a:ln>
        </p:spPr>
        <p:txBody>
          <a:bodyPr wrap="none">
            <a:spAutoFit/>
          </a:bodyPr>
          <a:p>
            <a:r>
              <a:rPr lang="zh-CN" altLang="zh-CN" sz="1200" dirty="0">
                <a:latin typeface="宋体" panose="02010600030101010101" pitchFamily="2" charset="-122"/>
                <a:sym typeface="宋体" panose="02010600030101010101" pitchFamily="2" charset="-122"/>
              </a:rPr>
              <a:t>2-1-2</a:t>
            </a:r>
            <a:r>
              <a:rPr lang="en-US" altLang="zh-CN" sz="1200" dirty="0">
                <a:latin typeface="宋体" panose="02010600030101010101" pitchFamily="2" charset="-122"/>
                <a:sym typeface="宋体" panose="02010600030101010101" pitchFamily="2" charset="-122"/>
              </a:rPr>
              <a:t>3</a:t>
            </a:r>
            <a:r>
              <a:rPr lang="zh-CN" altLang="zh-CN" sz="1200" dirty="0">
                <a:latin typeface="宋体" panose="02010600030101010101" pitchFamily="2" charset="-122"/>
                <a:sym typeface="宋体" panose="02010600030101010101" pitchFamily="2" charset="-122"/>
              </a:rPr>
              <a:t> 节奏示意图</a:t>
            </a:r>
            <a:endParaRPr lang="zh-CN" altLang="zh-CN" sz="1200" dirty="0">
              <a:solidFill>
                <a:srgbClr val="595959"/>
              </a:solidFill>
              <a:latin typeface="宋体" panose="02010600030101010101" pitchFamily="2" charset="-122"/>
            </a:endParaRPr>
          </a:p>
        </p:txBody>
      </p:sp>
      <p:sp>
        <p:nvSpPr>
          <p:cNvPr id="4" name="矩形 3"/>
          <p:cNvSpPr/>
          <p:nvPr/>
        </p:nvSpPr>
        <p:spPr>
          <a:xfrm rot="1200000">
            <a:off x="10842625" y="5956300"/>
            <a:ext cx="288925" cy="574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5127"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01</a:t>
            </a:r>
            <a:endParaRPr lang="en-US" altLang="zh-CN" sz="2800" dirty="0">
              <a:solidFill>
                <a:srgbClr val="7F7F7F"/>
              </a:solidFill>
              <a:latin typeface="方正兰亭黑简体" charset="-122"/>
              <a:ea typeface="方正兰亭黑简体" charset="-122"/>
            </a:endParaRPr>
          </a:p>
        </p:txBody>
      </p:sp>
      <p:pic>
        <p:nvPicPr>
          <p:cNvPr id="5128" name="图片 162" descr="节奏示意图"/>
          <p:cNvPicPr>
            <a:picLocks noChangeAspect="1"/>
          </p:cNvPicPr>
          <p:nvPr/>
        </p:nvPicPr>
        <p:blipFill>
          <a:blip r:embed="rId1"/>
          <a:stretch>
            <a:fillRect/>
          </a:stretch>
        </p:blipFill>
        <p:spPr>
          <a:xfrm>
            <a:off x="7891463" y="2139950"/>
            <a:ext cx="2940050" cy="2578100"/>
          </a:xfrm>
          <a:prstGeom prst="rect">
            <a:avLst/>
          </a:prstGeom>
          <a:noFill/>
          <a:ln w="9525">
            <a:noFill/>
          </a:ln>
        </p:spPr>
      </p:pic>
      <p:pic>
        <p:nvPicPr>
          <p:cNvPr id="5129" name="图形 2287"/>
          <p:cNvPicPr>
            <a:picLocks noGrp="1" noChangeAspect="1"/>
          </p:cNvPicPr>
          <p:nvPr/>
        </p:nvPicPr>
        <p:blipFill>
          <a:blip r:embed="rId2"/>
          <a:stretch>
            <a:fillRect/>
          </a:stretch>
        </p:blipFill>
        <p:spPr>
          <a:xfrm>
            <a:off x="9883775" y="409575"/>
            <a:ext cx="1635125" cy="427038"/>
          </a:xfrm>
          <a:prstGeom prst="rect">
            <a:avLst/>
          </a:prstGeom>
          <a:noFill/>
          <a:ln w="9525">
            <a:noFill/>
          </a:ln>
        </p:spPr>
      </p:pic>
      <p:sp>
        <p:nvSpPr>
          <p:cNvPr id="5130"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5131" name="组合 18"/>
          <p:cNvGrpSpPr/>
          <p:nvPr/>
        </p:nvGrpSpPr>
        <p:grpSpPr>
          <a:xfrm>
            <a:off x="2038350" y="395288"/>
            <a:ext cx="3441700" cy="519112"/>
            <a:chOff x="3085" y="662"/>
            <a:chExt cx="5943" cy="790"/>
          </a:xfrm>
        </p:grpSpPr>
        <p:sp>
          <p:nvSpPr>
            <p:cNvPr id="2" name="文本框 1"/>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7" name="文本框 6"/>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3" name="椭圆 2"/>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1112" y="-12700"/>
            <a:ext cx="12215813" cy="6896100"/>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 name="矩形 6"/>
          <p:cNvSpPr/>
          <p:nvPr/>
        </p:nvSpPr>
        <p:spPr>
          <a:xfrm>
            <a:off x="-77787" y="1536700"/>
            <a:ext cx="5626100" cy="40925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文本框 2"/>
          <p:cNvSpPr txBox="1">
            <a:spLocks noChangeArrowheads="1"/>
          </p:cNvSpPr>
          <p:nvPr/>
        </p:nvSpPr>
        <p:spPr bwMode="auto">
          <a:xfrm>
            <a:off x="6105525" y="2544763"/>
            <a:ext cx="5341938" cy="175260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神华集团公司标志（图</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2-1-24</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）由五个几何图形组成，代表集团公司煤炭、电力、铁路、港口、煤制油与煤化工五位一体的发展模式。主体三角形构图，体现了一定的变化性与节奏感。</a:t>
            </a:r>
            <a:endParaRPr kumimoji="0" lang="zh-CN" altLang="zh-CN" sz="1800" b="0" i="0" u="none" strike="noStrike" kern="1200" cap="none" spc="0" normalizeH="0" baseline="0" noProof="0" dirty="0">
              <a:ln>
                <a:noFill/>
              </a:ln>
              <a:solidFill>
                <a:schemeClr val="bg1">
                  <a:lumMod val="85000"/>
                </a:schemeClr>
              </a:solidFill>
              <a:effectLst/>
              <a:uLnTx/>
              <a:uFillTx/>
              <a:latin typeface="方正大黑简体" panose="02010601030101010101" charset="-122"/>
              <a:ea typeface="方正大黑简体" panose="02010601030101010101" charset="-122"/>
              <a:cs typeface="+mn-cs"/>
              <a:sym typeface="+mn-ea"/>
            </a:endParaRPr>
          </a:p>
        </p:txBody>
      </p:sp>
      <p:sp>
        <p:nvSpPr>
          <p:cNvPr id="131" name="文本框 106"/>
          <p:cNvSpPr txBox="1">
            <a:spLocks noChangeArrowheads="1"/>
          </p:cNvSpPr>
          <p:nvPr/>
        </p:nvSpPr>
        <p:spPr bwMode="auto">
          <a:xfrm>
            <a:off x="1651000" y="4713288"/>
            <a:ext cx="2876550" cy="27622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Arial" panose="020B0604020202020204" pitchFamily="34" charset="0"/>
                <a:ea typeface="楷体" panose="02010609060101010101" pitchFamily="49" charset="-122"/>
                <a:cs typeface="+mn-cs"/>
                <a:sym typeface="+mn-ea"/>
              </a:rPr>
              <a:t> </a:t>
            </a: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2-1-2</a:t>
            </a:r>
            <a:r>
              <a:rPr kumimoji="0" lang="en-US" altLang="zh-CN" sz="1200" b="0" i="0" u="none" strike="noStrike" kern="1200" cap="none" spc="0" normalizeH="0" baseline="0" noProof="0" dirty="0">
                <a:ln>
                  <a:noFill/>
                </a:ln>
                <a:solidFill>
                  <a:schemeClr val="tx1"/>
                </a:solidFill>
                <a:effectLst/>
                <a:uLnTx/>
                <a:uFillTx/>
                <a:latin typeface="+mn-ea"/>
                <a:ea typeface="+mn-ea"/>
                <a:cs typeface="+mn-cs"/>
                <a:sym typeface="+mn-ea"/>
              </a:rPr>
              <a:t>4 </a:t>
            </a: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中国神华  百度百科</a:t>
            </a:r>
            <a:r>
              <a:rPr kumimoji="0" lang="zh-CN" altLang="zh-CN" sz="900" b="0" i="0" u="none" strike="noStrike" kern="1200" cap="none" spc="0" normalizeH="0" baseline="0" noProof="0" dirty="0">
                <a:ln>
                  <a:noFill/>
                </a:ln>
                <a:solidFill>
                  <a:schemeClr val="tx1"/>
                </a:solidFill>
                <a:effectLst/>
                <a:uLnTx/>
                <a:uFillTx/>
                <a:latin typeface="+mn-ea"/>
                <a:ea typeface="+mn-ea"/>
                <a:cs typeface="+mn-cs"/>
              </a:rPr>
              <a:t>  </a:t>
            </a:r>
            <a:endParaRPr kumimoji="0" lang="zh-CN" altLang="zh-CN" sz="900" b="0" i="0" u="none" strike="noStrike" kern="1200" cap="none" spc="0" normalizeH="0" baseline="0" noProof="0" dirty="0">
              <a:ln>
                <a:noFill/>
              </a:ln>
              <a:solidFill>
                <a:schemeClr val="tx1"/>
              </a:solidFill>
              <a:effectLst/>
              <a:uLnTx/>
              <a:uFillTx/>
              <a:latin typeface="+mn-ea"/>
              <a:ea typeface="+mn-ea"/>
              <a:cs typeface="+mn-cs"/>
            </a:endParaRPr>
          </a:p>
        </p:txBody>
      </p:sp>
      <p:sp>
        <p:nvSpPr>
          <p:cNvPr id="6150"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02</a:t>
            </a:r>
            <a:endParaRPr lang="en-US" altLang="zh-CN" sz="2800" dirty="0">
              <a:solidFill>
                <a:srgbClr val="7F7F7F"/>
              </a:solidFill>
              <a:latin typeface="方正兰亭黑简体" charset="-122"/>
              <a:ea typeface="方正兰亭黑简体" charset="-122"/>
            </a:endParaRPr>
          </a:p>
        </p:txBody>
      </p:sp>
      <p:pic>
        <p:nvPicPr>
          <p:cNvPr id="6151"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sp>
        <p:nvSpPr>
          <p:cNvPr id="6152"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6153" name="组合 18"/>
          <p:cNvGrpSpPr/>
          <p:nvPr/>
        </p:nvGrpSpPr>
        <p:grpSpPr>
          <a:xfrm>
            <a:off x="2038350" y="395288"/>
            <a:ext cx="3441700" cy="519112"/>
            <a:chOff x="3085" y="662"/>
            <a:chExt cx="5943" cy="790"/>
          </a:xfrm>
        </p:grpSpPr>
        <p:sp>
          <p:nvSpPr>
            <p:cNvPr id="5" name="文本框 4"/>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6" name="文本框 5"/>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8" name="椭圆 7"/>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6155" name="图片 184" descr="中国神华"/>
          <p:cNvPicPr>
            <a:picLocks noChangeAspect="1"/>
          </p:cNvPicPr>
          <p:nvPr/>
        </p:nvPicPr>
        <p:blipFill>
          <a:blip r:embed="rId2"/>
          <a:stretch>
            <a:fillRect/>
          </a:stretch>
        </p:blipFill>
        <p:spPr>
          <a:xfrm>
            <a:off x="1377950" y="1968500"/>
            <a:ext cx="2714625" cy="2595563"/>
          </a:xfrm>
          <a:prstGeom prst="rect">
            <a:avLst/>
          </a:prstGeom>
          <a:noFill/>
          <a:ln w="9525">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1112" y="-12700"/>
            <a:ext cx="6853238" cy="695007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171" name="文本框 2"/>
          <p:cNvSpPr txBox="1"/>
          <p:nvPr/>
        </p:nvSpPr>
        <p:spPr>
          <a:xfrm>
            <a:off x="755650" y="1700213"/>
            <a:ext cx="5299075" cy="3779837"/>
          </a:xfrm>
          <a:prstGeom prst="rect">
            <a:avLst/>
          </a:prstGeom>
          <a:noFill/>
          <a:ln w="9525">
            <a:noFill/>
          </a:ln>
        </p:spPr>
        <p:txBody>
          <a:bodyPr>
            <a:spAutoFit/>
          </a:bodyPr>
          <a:p>
            <a:pPr algn="just" eaLnBrk="1" hangingPunct="1">
              <a:lnSpc>
                <a:spcPct val="150000"/>
              </a:lnSpc>
              <a:buNone/>
            </a:pPr>
            <a:r>
              <a:rPr lang="zh-CN" altLang="en-US" dirty="0">
                <a:solidFill>
                  <a:schemeClr val="bg1"/>
                </a:solidFill>
                <a:latin typeface="Arial" panose="020B0604020202020204" pitchFamily="34" charset="0"/>
              </a:rPr>
              <a:t>思科公司标志（图 </a:t>
            </a:r>
            <a:r>
              <a:rPr lang="en-US" altLang="zh-CN" dirty="0">
                <a:solidFill>
                  <a:schemeClr val="bg1"/>
                </a:solidFill>
                <a:latin typeface="Arial" panose="020B0604020202020204" pitchFamily="34" charset="0"/>
              </a:rPr>
              <a:t>2-1-25</a:t>
            </a:r>
            <a:r>
              <a:rPr lang="zh-CN" altLang="en-US" dirty="0">
                <a:solidFill>
                  <a:schemeClr val="bg1"/>
                </a:solidFill>
                <a:latin typeface="Arial" panose="020B0604020202020204" pitchFamily="34" charset="0"/>
              </a:rPr>
              <a:t>）就取自金门大桥的图案，高度抽象化的金门大桥犹如跃动的音频均衡器，高低错落，节奏感明显。俄罗斯石油公司标志（图 </a:t>
            </a:r>
            <a:r>
              <a:rPr lang="en-US" altLang="zh-CN" dirty="0">
                <a:solidFill>
                  <a:schemeClr val="bg1"/>
                </a:solidFill>
                <a:latin typeface="Arial" panose="020B0604020202020204" pitchFamily="34" charset="0"/>
              </a:rPr>
              <a:t>2-1-26</a:t>
            </a:r>
            <a:r>
              <a:rPr lang="zh-CN" altLang="en-US" dirty="0">
                <a:solidFill>
                  <a:schemeClr val="bg1"/>
                </a:solidFill>
                <a:latin typeface="Arial" panose="020B0604020202020204" pitchFamily="34" charset="0"/>
              </a:rPr>
              <a:t>）以长短不一的黑色色块与橘黄色色块组合设计，恰似一根抽象 的火柴头，代表黑色的石油带来光明与能量。从联合技术公司标志（图 </a:t>
            </a:r>
            <a:r>
              <a:rPr lang="en-US" altLang="zh-CN" dirty="0">
                <a:solidFill>
                  <a:schemeClr val="bg1"/>
                </a:solidFill>
                <a:latin typeface="Arial" panose="020B0604020202020204" pitchFamily="34" charset="0"/>
              </a:rPr>
              <a:t>2-1-27</a:t>
            </a:r>
            <a:r>
              <a:rPr lang="zh-CN" altLang="en-US" dirty="0">
                <a:solidFill>
                  <a:schemeClr val="bg1"/>
                </a:solidFill>
                <a:latin typeface="Arial" panose="020B0604020202020204" pitchFamily="34" charset="0"/>
              </a:rPr>
              <a:t>）中可以看到正旋转不息的飞机涡轮发动机与风扇之意象。东方国际集团标志（图 </a:t>
            </a:r>
            <a:r>
              <a:rPr lang="en-US" altLang="zh-CN" dirty="0">
                <a:solidFill>
                  <a:schemeClr val="bg1"/>
                </a:solidFill>
                <a:latin typeface="Arial" panose="020B0604020202020204" pitchFamily="34" charset="0"/>
              </a:rPr>
              <a:t>2-1-28</a:t>
            </a:r>
            <a:r>
              <a:rPr lang="zh-CN" altLang="en-US" dirty="0">
                <a:solidFill>
                  <a:schemeClr val="bg1"/>
                </a:solidFill>
                <a:latin typeface="Arial" panose="020B0604020202020204" pitchFamily="34" charset="0"/>
              </a:rPr>
              <a:t>）犹如日出东方，后浪推着前浪奔涌不息，翻腾的浪花富有节 奏感。</a:t>
            </a:r>
            <a:endParaRPr lang="zh-CN" altLang="zh-CN" dirty="0">
              <a:solidFill>
                <a:schemeClr val="bg1"/>
              </a:solidFill>
              <a:latin typeface="方正兰亭黑简体" charset="-122"/>
              <a:ea typeface="方正兰亭黑简体" charset="-122"/>
              <a:sym typeface="+mn-ea"/>
            </a:endParaRPr>
          </a:p>
        </p:txBody>
      </p:sp>
      <p:sp>
        <p:nvSpPr>
          <p:cNvPr id="4" name="矩形 3"/>
          <p:cNvSpPr/>
          <p:nvPr/>
        </p:nvSpPr>
        <p:spPr>
          <a:xfrm rot="1200000">
            <a:off x="10842625" y="5956300"/>
            <a:ext cx="288925" cy="574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173"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03</a:t>
            </a:r>
            <a:endParaRPr lang="en-US" altLang="zh-CN" sz="2800" dirty="0">
              <a:solidFill>
                <a:srgbClr val="7F7F7F"/>
              </a:solidFill>
              <a:latin typeface="方正兰亭黑简体" charset="-122"/>
              <a:ea typeface="方正兰亭黑简体" charset="-122"/>
            </a:endParaRPr>
          </a:p>
        </p:txBody>
      </p:sp>
      <p:pic>
        <p:nvPicPr>
          <p:cNvPr id="7174"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sp>
        <p:nvSpPr>
          <p:cNvPr id="7175"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7176" name="组合 18"/>
          <p:cNvGrpSpPr/>
          <p:nvPr/>
        </p:nvGrpSpPr>
        <p:grpSpPr>
          <a:xfrm>
            <a:off x="2038350" y="395288"/>
            <a:ext cx="3441700" cy="519112"/>
            <a:chOff x="3085" y="662"/>
            <a:chExt cx="5943" cy="790"/>
          </a:xfrm>
        </p:grpSpPr>
        <p:sp>
          <p:nvSpPr>
            <p:cNvPr id="2" name="文本框 1"/>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7" name="文本框 6"/>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3" name="椭圆 2"/>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178" name="图片 2"/>
          <p:cNvPicPr/>
          <p:nvPr/>
        </p:nvPicPr>
        <p:blipFill>
          <a:blip r:embed="rId2"/>
          <a:stretch>
            <a:fillRect/>
          </a:stretch>
        </p:blipFill>
        <p:spPr>
          <a:xfrm>
            <a:off x="9939338" y="1366838"/>
            <a:ext cx="1751012" cy="1265237"/>
          </a:xfrm>
          <a:prstGeom prst="rect">
            <a:avLst/>
          </a:prstGeom>
          <a:noFill/>
          <a:ln w="9525">
            <a:noFill/>
          </a:ln>
        </p:spPr>
      </p:pic>
      <p:pic>
        <p:nvPicPr>
          <p:cNvPr id="7179" name="图片 100"/>
          <p:cNvPicPr/>
          <p:nvPr/>
        </p:nvPicPr>
        <p:blipFill>
          <a:blip r:embed="rId3"/>
          <a:stretch>
            <a:fillRect/>
          </a:stretch>
        </p:blipFill>
        <p:spPr>
          <a:xfrm>
            <a:off x="7207250" y="1352550"/>
            <a:ext cx="2157413" cy="1265238"/>
          </a:xfrm>
          <a:prstGeom prst="rect">
            <a:avLst/>
          </a:prstGeom>
          <a:noFill/>
          <a:ln w="9525">
            <a:noFill/>
          </a:ln>
        </p:spPr>
      </p:pic>
      <p:pic>
        <p:nvPicPr>
          <p:cNvPr id="7180" name="图片 3"/>
          <p:cNvPicPr/>
          <p:nvPr/>
        </p:nvPicPr>
        <p:blipFill>
          <a:blip r:embed="rId4"/>
          <a:stretch>
            <a:fillRect/>
          </a:stretch>
        </p:blipFill>
        <p:spPr>
          <a:xfrm>
            <a:off x="8172450" y="3417888"/>
            <a:ext cx="2581275" cy="895350"/>
          </a:xfrm>
          <a:prstGeom prst="rect">
            <a:avLst/>
          </a:prstGeom>
          <a:noFill/>
          <a:ln w="9525">
            <a:noFill/>
          </a:ln>
        </p:spPr>
      </p:pic>
      <p:pic>
        <p:nvPicPr>
          <p:cNvPr id="7181" name="图片 102"/>
          <p:cNvPicPr/>
          <p:nvPr/>
        </p:nvPicPr>
        <p:blipFill>
          <a:blip r:embed="rId5"/>
          <a:stretch>
            <a:fillRect/>
          </a:stretch>
        </p:blipFill>
        <p:spPr>
          <a:xfrm>
            <a:off x="8153400" y="4779963"/>
            <a:ext cx="2619375" cy="952500"/>
          </a:xfrm>
          <a:prstGeom prst="rect">
            <a:avLst/>
          </a:prstGeom>
          <a:noFill/>
          <a:ln w="9525">
            <a:noFill/>
          </a:ln>
        </p:spPr>
      </p:pic>
      <p:sp>
        <p:nvSpPr>
          <p:cNvPr id="16" name="文本框 1"/>
          <p:cNvSpPr txBox="1">
            <a:spLocks noChangeArrowheads="1"/>
          </p:cNvSpPr>
          <p:nvPr/>
        </p:nvSpPr>
        <p:spPr bwMode="auto">
          <a:xfrm>
            <a:off x="6815138" y="2887663"/>
            <a:ext cx="6499225" cy="274638"/>
          </a:xfrm>
          <a:prstGeom prst="rect">
            <a:avLst/>
          </a:prstGeom>
          <a:noFill/>
          <a:ln>
            <a:noFill/>
          </a:ln>
        </p:spPr>
        <p:txBody>
          <a:bodyPr>
            <a:spAutoFit/>
          </a:bodyPr>
          <a:lstStyle>
            <a:lvl1pPr indent="2667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mn-ea"/>
                <a:ea typeface="+mn-ea"/>
                <a:cs typeface="+mn-cs"/>
              </a:rPr>
              <a:t>图2-1-2</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5</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 思科公司  百度百科  </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   </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2-1-2</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6</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 俄罗斯石油公司 百度百科   </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7183" name="文本框 4"/>
          <p:cNvSpPr txBox="1"/>
          <p:nvPr/>
        </p:nvSpPr>
        <p:spPr>
          <a:xfrm>
            <a:off x="8228013" y="4411663"/>
            <a:ext cx="2492375" cy="276225"/>
          </a:xfrm>
          <a:prstGeom prst="rect">
            <a:avLst/>
          </a:prstGeom>
          <a:noFill/>
          <a:ln w="9525">
            <a:noFill/>
          </a:ln>
        </p:spPr>
        <p:txBody>
          <a:bodyPr wrap="none">
            <a:spAutoFit/>
          </a:bodyPr>
          <a:p>
            <a:r>
              <a:rPr lang="zh-CN" altLang="zh-CN" sz="1200" dirty="0">
                <a:latin typeface="宋体" panose="02010600030101010101" pitchFamily="2" charset="-122"/>
                <a:sym typeface="宋体" panose="02010600030101010101" pitchFamily="2" charset="-122"/>
              </a:rPr>
              <a:t>图2-1-2</a:t>
            </a:r>
            <a:r>
              <a:rPr lang="en-US" altLang="zh-CN" sz="1200" dirty="0">
                <a:latin typeface="宋体" panose="02010600030101010101" pitchFamily="2" charset="-122"/>
                <a:sym typeface="宋体" panose="02010600030101010101" pitchFamily="2" charset="-122"/>
              </a:rPr>
              <a:t>7</a:t>
            </a:r>
            <a:r>
              <a:rPr lang="zh-CN" altLang="zh-CN" sz="1200" dirty="0">
                <a:latin typeface="宋体" panose="02010600030101010101" pitchFamily="2" charset="-122"/>
                <a:sym typeface="宋体" panose="02010600030101010101" pitchFamily="2" charset="-122"/>
              </a:rPr>
              <a:t> 联合技术公司 百度百科</a:t>
            </a:r>
            <a:endParaRPr lang="zh-CN" altLang="zh-CN" sz="1200" dirty="0">
              <a:latin typeface="宋体" panose="02010600030101010101" pitchFamily="2" charset="-122"/>
              <a:sym typeface="宋体" panose="02010600030101010101" pitchFamily="2" charset="-122"/>
            </a:endParaRPr>
          </a:p>
        </p:txBody>
      </p:sp>
      <p:sp>
        <p:nvSpPr>
          <p:cNvPr id="7184" name="文本框 5"/>
          <p:cNvSpPr txBox="1"/>
          <p:nvPr/>
        </p:nvSpPr>
        <p:spPr>
          <a:xfrm>
            <a:off x="7999413" y="5842000"/>
            <a:ext cx="2954337" cy="276225"/>
          </a:xfrm>
          <a:prstGeom prst="rect">
            <a:avLst/>
          </a:prstGeom>
          <a:noFill/>
          <a:ln w="9525">
            <a:noFill/>
          </a:ln>
        </p:spPr>
        <p:txBody>
          <a:bodyPr wrap="none">
            <a:spAutoFit/>
          </a:bodyPr>
          <a:p>
            <a:r>
              <a:rPr lang="zh-CN" altLang="zh-CN" sz="1200" dirty="0">
                <a:latin typeface="宋体" panose="02010600030101010101" pitchFamily="2" charset="-122"/>
                <a:sym typeface="宋体" panose="02010600030101010101" pitchFamily="2" charset="-122"/>
              </a:rPr>
              <a:t>2-1-</a:t>
            </a:r>
            <a:r>
              <a:rPr lang="en-US" altLang="zh-CN" sz="1200" dirty="0">
                <a:latin typeface="宋体" panose="02010600030101010101" pitchFamily="2" charset="-122"/>
                <a:sym typeface="宋体" panose="02010600030101010101" pitchFamily="2" charset="-122"/>
              </a:rPr>
              <a:t>28</a:t>
            </a:r>
            <a:r>
              <a:rPr lang="zh-CN" altLang="zh-CN" sz="1200" dirty="0">
                <a:latin typeface="宋体" panose="02010600030101010101" pitchFamily="2" charset="-122"/>
                <a:sym typeface="宋体" panose="02010600030101010101" pitchFamily="2" charset="-122"/>
              </a:rPr>
              <a:t> 东方国际集团 东方国际集团官网</a:t>
            </a:r>
            <a:endParaRPr lang="zh-CN" altLang="zh-CN" sz="1200" dirty="0">
              <a:latin typeface="宋体" panose="02010600030101010101" pitchFamily="2" charset="-122"/>
              <a:sym typeface="宋体" panose="02010600030101010101"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1112" y="0"/>
            <a:ext cx="12215813" cy="6948488"/>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 name="矩形 6"/>
          <p:cNvSpPr/>
          <p:nvPr/>
        </p:nvSpPr>
        <p:spPr>
          <a:xfrm>
            <a:off x="-77787" y="1536700"/>
            <a:ext cx="5626100" cy="40925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文本框 2"/>
          <p:cNvSpPr txBox="1">
            <a:spLocks noChangeArrowheads="1"/>
          </p:cNvSpPr>
          <p:nvPr/>
        </p:nvSpPr>
        <p:spPr bwMode="auto">
          <a:xfrm>
            <a:off x="6105525" y="1443038"/>
            <a:ext cx="5341938" cy="4246563"/>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2</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、韵律</a:t>
            </a:r>
            <a:endPar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韵律（图</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2-1-29</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）是随节奏变化而产生的。韵律在文学中代表声韵和节律，指诗词中的平仄格式和押韵规则。  </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 </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韵律通常是指有规律的节奏经过扩展和变化所产生的流动的美。节奏表现形式的标志，其设计元素直线排列或机械性的排列表现较多，韵律形式的常以曲线排列或以高低错落的形式呈现，如果将节奏比成阳刚之气、刚劲威武的男人，韵律则好比韵味十足、曲线柔美的淑女。节奏与韵律往往是相互依存，互为因果。</a:t>
            </a:r>
            <a:endParaRPr kumimoji="0" lang="zh-CN" altLang="zh-CN" sz="1800" b="0" i="0" u="none" strike="noStrike" kern="1200" cap="none" spc="0" normalizeH="0" baseline="0" noProof="0" dirty="0">
              <a:ln>
                <a:noFill/>
              </a:ln>
              <a:solidFill>
                <a:schemeClr val="bg1">
                  <a:lumMod val="85000"/>
                </a:schemeClr>
              </a:solidFill>
              <a:effectLst/>
              <a:uLnTx/>
              <a:uFillTx/>
              <a:latin typeface="方正大黑简体" panose="02010601030101010101" charset="-122"/>
              <a:ea typeface="方正大黑简体" panose="02010601030101010101" charset="-122"/>
              <a:cs typeface="+mn-cs"/>
              <a:sym typeface="+mn-ea"/>
            </a:endParaRPr>
          </a:p>
        </p:txBody>
      </p:sp>
      <p:sp>
        <p:nvSpPr>
          <p:cNvPr id="131" name="文本框 106"/>
          <p:cNvSpPr txBox="1">
            <a:spLocks noChangeArrowheads="1"/>
          </p:cNvSpPr>
          <p:nvPr/>
        </p:nvSpPr>
        <p:spPr bwMode="auto">
          <a:xfrm>
            <a:off x="1863725" y="4713288"/>
            <a:ext cx="1744663" cy="27622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图2-1-</a:t>
            </a:r>
            <a:r>
              <a:rPr kumimoji="0" lang="en-US" altLang="zh-CN" sz="1200" b="0" i="0" u="none" strike="noStrike" kern="1200" cap="none" spc="0" normalizeH="0" baseline="0" noProof="0" dirty="0">
                <a:ln>
                  <a:noFill/>
                </a:ln>
                <a:solidFill>
                  <a:schemeClr val="tx1"/>
                </a:solidFill>
                <a:effectLst/>
                <a:uLnTx/>
                <a:uFillTx/>
                <a:latin typeface="+mn-ea"/>
                <a:ea typeface="+mn-ea"/>
                <a:cs typeface="+mn-cs"/>
                <a:sym typeface="+mn-ea"/>
              </a:rPr>
              <a:t>29</a:t>
            </a: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 韵律示意图</a:t>
            </a:r>
            <a:r>
              <a:rPr kumimoji="0" lang="zh-CN" altLang="zh-CN" sz="900" b="0" i="0" u="none" strike="noStrike" kern="1200" cap="none" spc="0" normalizeH="0" baseline="0" noProof="0" dirty="0">
                <a:ln>
                  <a:noFill/>
                </a:ln>
                <a:solidFill>
                  <a:schemeClr val="tx1"/>
                </a:solidFill>
                <a:effectLst/>
                <a:uLnTx/>
                <a:uFillTx/>
                <a:latin typeface="+mn-ea"/>
                <a:ea typeface="+mn-ea"/>
                <a:cs typeface="+mn-cs"/>
              </a:rPr>
              <a:t> </a:t>
            </a:r>
            <a:endParaRPr kumimoji="0" lang="zh-CN" altLang="zh-CN" sz="900" b="0" i="0" u="none" strike="noStrike" kern="1200" cap="none" spc="0" normalizeH="0" baseline="0" noProof="0" dirty="0">
              <a:ln>
                <a:noFill/>
              </a:ln>
              <a:solidFill>
                <a:schemeClr val="tx1"/>
              </a:solidFill>
              <a:effectLst/>
              <a:uLnTx/>
              <a:uFillTx/>
              <a:latin typeface="+mn-ea"/>
              <a:ea typeface="+mn-ea"/>
              <a:cs typeface="+mn-cs"/>
            </a:endParaRPr>
          </a:p>
        </p:txBody>
      </p:sp>
      <p:sp>
        <p:nvSpPr>
          <p:cNvPr id="8198"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04</a:t>
            </a:r>
            <a:endParaRPr lang="en-US" altLang="zh-CN" sz="2800" dirty="0">
              <a:solidFill>
                <a:srgbClr val="7F7F7F"/>
              </a:solidFill>
              <a:latin typeface="方正兰亭黑简体" charset="-122"/>
              <a:ea typeface="方正兰亭黑简体" charset="-122"/>
            </a:endParaRPr>
          </a:p>
        </p:txBody>
      </p:sp>
      <p:pic>
        <p:nvPicPr>
          <p:cNvPr id="8199"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sp>
        <p:nvSpPr>
          <p:cNvPr id="8200"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8201" name="组合 18"/>
          <p:cNvGrpSpPr/>
          <p:nvPr/>
        </p:nvGrpSpPr>
        <p:grpSpPr>
          <a:xfrm>
            <a:off x="2038350" y="395288"/>
            <a:ext cx="3441700" cy="519112"/>
            <a:chOff x="3085" y="662"/>
            <a:chExt cx="5943" cy="790"/>
          </a:xfrm>
        </p:grpSpPr>
        <p:sp>
          <p:nvSpPr>
            <p:cNvPr id="5" name="文本框 4"/>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6" name="文本框 5"/>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8" name="椭圆 7"/>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8203" name="图片 161" descr="韵律示意图"/>
          <p:cNvPicPr>
            <a:picLocks noChangeAspect="1"/>
          </p:cNvPicPr>
          <p:nvPr/>
        </p:nvPicPr>
        <p:blipFill>
          <a:blip r:embed="rId2"/>
          <a:srcRect b="5164"/>
          <a:stretch>
            <a:fillRect/>
          </a:stretch>
        </p:blipFill>
        <p:spPr>
          <a:xfrm>
            <a:off x="1174750" y="2344738"/>
            <a:ext cx="3121025" cy="2143125"/>
          </a:xfrm>
          <a:prstGeom prst="rect">
            <a:avLst/>
          </a:prstGeom>
          <a:noFill/>
          <a:ln w="9525">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1112" y="-12700"/>
            <a:ext cx="6853238" cy="6935788"/>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098" name="文本框 2"/>
          <p:cNvSpPr txBox="1">
            <a:spLocks noChangeArrowheads="1"/>
          </p:cNvSpPr>
          <p:nvPr/>
        </p:nvSpPr>
        <p:spPr bwMode="auto">
          <a:xfrm>
            <a:off x="755650" y="2009775"/>
            <a:ext cx="5299075" cy="300037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马来西亚万利旅游有限公司标志（图</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2-1-30</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）由行云流畅之线条和</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a:t>
            </a:r>
            <a:r>
              <a:rPr kumimoji="0" lang="en-US" altLang="zh-CN" sz="1800" b="0" i="0" u="none" strike="noStrike" kern="1200" cap="none" spc="0" normalizeH="0" baseline="0" noProof="0" dirty="0" err="1">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monli</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组合，流畅的飘带隐含</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“ml”</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字母的变体；标志线条包含大马国旗线条的演变，并有半岛、海岛风情地域特征；标志若干线条大小不一，极富变化性，如行云流水、天马行空之气势，表达公司勇往直前、逐浪扬帆之创业精神与事业一帆风顺、蒸蒸日上的发展态势。</a:t>
            </a:r>
            <a:endParaRPr kumimoji="0" lang="zh-CN" altLang="zh-CN" sz="1800" b="0" i="0" u="none" strike="noStrike" kern="1200" cap="none" spc="0" normalizeH="0" baseline="0" noProof="0" dirty="0">
              <a:ln>
                <a:noFill/>
              </a:ln>
              <a:solidFill>
                <a:schemeClr val="bg1">
                  <a:lumMod val="85000"/>
                </a:schemeClr>
              </a:solidFill>
              <a:effectLst/>
              <a:uLnTx/>
              <a:uFillTx/>
              <a:latin typeface="方正大黑简体" panose="02010601030101010101" charset="-122"/>
              <a:ea typeface="方正大黑简体" panose="02010601030101010101" charset="-122"/>
              <a:cs typeface="+mn-cs"/>
              <a:sym typeface="+mn-ea"/>
            </a:endParaRPr>
          </a:p>
        </p:txBody>
      </p:sp>
      <p:sp>
        <p:nvSpPr>
          <p:cNvPr id="9220" name="文本框 3"/>
          <p:cNvSpPr txBox="1"/>
          <p:nvPr/>
        </p:nvSpPr>
        <p:spPr>
          <a:xfrm>
            <a:off x="7910513" y="4976813"/>
            <a:ext cx="3186112" cy="276225"/>
          </a:xfrm>
          <a:prstGeom prst="rect">
            <a:avLst/>
          </a:prstGeom>
          <a:noFill/>
          <a:ln w="9525">
            <a:noFill/>
          </a:ln>
        </p:spPr>
        <p:txBody>
          <a:bodyPr wrap="none">
            <a:spAutoFit/>
          </a:bodyPr>
          <a:p>
            <a:r>
              <a:rPr lang="zh-CN" altLang="zh-CN" sz="1200" dirty="0">
                <a:latin typeface="宋体" panose="02010600030101010101" pitchFamily="2" charset="-122"/>
                <a:sym typeface="宋体" panose="02010600030101010101" pitchFamily="2" charset="-122"/>
              </a:rPr>
              <a:t> 2-1-</a:t>
            </a:r>
            <a:r>
              <a:rPr lang="en-US" altLang="zh-CN" sz="1200" dirty="0">
                <a:latin typeface="宋体" panose="02010600030101010101" pitchFamily="2" charset="-122"/>
                <a:sym typeface="宋体" panose="02010600030101010101" pitchFamily="2" charset="-122"/>
              </a:rPr>
              <a:t>30</a:t>
            </a:r>
            <a:r>
              <a:rPr lang="zh-CN" altLang="zh-CN" sz="1200" dirty="0">
                <a:latin typeface="宋体" panose="02010600030101010101" pitchFamily="2" charset="-122"/>
                <a:sym typeface="宋体" panose="02010600030101010101" pitchFamily="2" charset="-122"/>
              </a:rPr>
              <a:t> 马来西亚万利旅游有限公司 利玉章</a:t>
            </a:r>
            <a:endParaRPr lang="zh-CN" altLang="zh-CN" sz="1200" dirty="0">
              <a:solidFill>
                <a:srgbClr val="595959"/>
              </a:solidFill>
              <a:latin typeface="宋体" panose="02010600030101010101" pitchFamily="2" charset="-122"/>
            </a:endParaRPr>
          </a:p>
        </p:txBody>
      </p:sp>
      <p:sp>
        <p:nvSpPr>
          <p:cNvPr id="4" name="矩形 3"/>
          <p:cNvSpPr/>
          <p:nvPr/>
        </p:nvSpPr>
        <p:spPr>
          <a:xfrm rot="1200000">
            <a:off x="10842625" y="5956300"/>
            <a:ext cx="288925" cy="574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9222"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05</a:t>
            </a:r>
            <a:endParaRPr lang="en-US" altLang="zh-CN" sz="2800" dirty="0">
              <a:solidFill>
                <a:srgbClr val="7F7F7F"/>
              </a:solidFill>
              <a:latin typeface="方正兰亭黑简体" charset="-122"/>
              <a:ea typeface="方正兰亭黑简体" charset="-122"/>
            </a:endParaRPr>
          </a:p>
        </p:txBody>
      </p:sp>
      <p:pic>
        <p:nvPicPr>
          <p:cNvPr id="9223"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sp>
        <p:nvSpPr>
          <p:cNvPr id="9224"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9225" name="组合 18"/>
          <p:cNvGrpSpPr/>
          <p:nvPr/>
        </p:nvGrpSpPr>
        <p:grpSpPr>
          <a:xfrm>
            <a:off x="2038350" y="395288"/>
            <a:ext cx="3441700" cy="519112"/>
            <a:chOff x="3085" y="662"/>
            <a:chExt cx="5943" cy="790"/>
          </a:xfrm>
        </p:grpSpPr>
        <p:sp>
          <p:nvSpPr>
            <p:cNvPr id="2" name="文本框 1"/>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7" name="文本框 6"/>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3" name="椭圆 2"/>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9227" name="图片 180" descr="马来西亚万利旅游有限公司"/>
          <p:cNvPicPr>
            <a:picLocks noChangeAspect="1"/>
          </p:cNvPicPr>
          <p:nvPr/>
        </p:nvPicPr>
        <p:blipFill>
          <a:blip r:embed="rId2"/>
          <a:srcRect l="12427" t="31512" r="13531" b="33298"/>
          <a:stretch>
            <a:fillRect/>
          </a:stretch>
        </p:blipFill>
        <p:spPr>
          <a:xfrm>
            <a:off x="6965950" y="2346325"/>
            <a:ext cx="4552950" cy="2165350"/>
          </a:xfrm>
          <a:prstGeom prst="rect">
            <a:avLst/>
          </a:prstGeom>
          <a:noFill/>
          <a:ln w="9525">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 name="矩形 57"/>
          <p:cNvSpPr/>
          <p:nvPr/>
        </p:nvSpPr>
        <p:spPr>
          <a:xfrm>
            <a:off x="0" y="-6350"/>
            <a:ext cx="12215813" cy="3384550"/>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8" name="矩形 7"/>
          <p:cNvSpPr/>
          <p:nvPr/>
        </p:nvSpPr>
        <p:spPr>
          <a:xfrm>
            <a:off x="8231188" y="447675"/>
            <a:ext cx="3259138"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244" name="文本框 3"/>
          <p:cNvSpPr txBox="1"/>
          <p:nvPr/>
        </p:nvSpPr>
        <p:spPr>
          <a:xfrm>
            <a:off x="706438" y="1397000"/>
            <a:ext cx="6804025" cy="1338263"/>
          </a:xfrm>
          <a:prstGeom prst="rect">
            <a:avLst/>
          </a:prstGeom>
          <a:noFill/>
          <a:ln w="9525">
            <a:noFill/>
          </a:ln>
        </p:spPr>
        <p:txBody>
          <a:bodyPr>
            <a:spAutoFit/>
          </a:bodyPr>
          <a:p>
            <a:pPr algn="just">
              <a:lnSpc>
                <a:spcPct val="150000"/>
              </a:lnSpc>
            </a:pP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法国建筑巨头圣戈班集团新标志对代表集团</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40</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余年的“桥”形标志进行了新的诠释，建筑天际线笔画粗细一致，曲线、直线高低错落布局，有明显的律动感（图</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2-1-31</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a:t>
            </a:r>
            <a:endPar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endParaRPr>
          </a:p>
        </p:txBody>
      </p:sp>
      <p:grpSp>
        <p:nvGrpSpPr>
          <p:cNvPr id="120" name="组合 119"/>
          <p:cNvGrpSpPr/>
          <p:nvPr/>
        </p:nvGrpSpPr>
        <p:grpSpPr>
          <a:xfrm rot="5400000">
            <a:off x="1685290" y="5251450"/>
            <a:ext cx="3725545" cy="5083174"/>
            <a:chOff x="6716184" y="1156394"/>
            <a:chExt cx="1490916" cy="1823701"/>
          </a:xfrm>
          <a:solidFill>
            <a:schemeClr val="bg1">
              <a:lumMod val="65000"/>
              <a:alpha val="38000"/>
            </a:schemeClr>
          </a:solidFill>
        </p:grpSpPr>
        <p:sp>
          <p:nvSpPr>
            <p:cNvPr id="20"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0246" name="文本框 2"/>
          <p:cNvSpPr txBox="1"/>
          <p:nvPr/>
        </p:nvSpPr>
        <p:spPr>
          <a:xfrm>
            <a:off x="769938" y="3816350"/>
            <a:ext cx="6718300" cy="1752600"/>
          </a:xfrm>
          <a:prstGeom prst="rect">
            <a:avLst/>
          </a:prstGeom>
          <a:noFill/>
          <a:ln w="9525">
            <a:noFill/>
          </a:ln>
        </p:spPr>
        <p:txBody>
          <a:bodyPr>
            <a:spAutoFit/>
          </a:bodyPr>
          <a:p>
            <a:pPr algn="just">
              <a:lnSpc>
                <a:spcPct val="150000"/>
              </a:lnSpc>
            </a:pP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国药集团品牌标志名称为</a:t>
            </a:r>
            <a:r>
              <a:rPr lang="en-US" altLang="zh-CN" dirty="0">
                <a:solidFill>
                  <a:srgbClr val="595959"/>
                </a:solidFill>
                <a:latin typeface="Arial" panose="020B0604020202020204" pitchFamily="34" charset="0"/>
                <a:ea typeface="方正大黑简体" panose="02010601030101010101" charset="-122"/>
                <a:sym typeface="宋体" panose="02010600030101010101" pitchFamily="2" charset="-122"/>
              </a:rPr>
              <a:t>“</a:t>
            </a: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上善若水，大爱无疆”。标志取汉字</a:t>
            </a:r>
            <a:r>
              <a:rPr lang="en-US" altLang="zh-CN" dirty="0">
                <a:solidFill>
                  <a:srgbClr val="595959"/>
                </a:solidFill>
                <a:latin typeface="Arial" panose="020B0604020202020204" pitchFamily="34" charset="0"/>
                <a:ea typeface="方正大黑简体" panose="02010601030101010101" charset="-122"/>
                <a:sym typeface="宋体" panose="02010600030101010101" pitchFamily="2" charset="-122"/>
              </a:rPr>
              <a:t>“</a:t>
            </a: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善</a:t>
            </a:r>
            <a:r>
              <a:rPr lang="en-US" altLang="zh-CN" dirty="0">
                <a:solidFill>
                  <a:srgbClr val="595959"/>
                </a:solidFill>
                <a:latin typeface="Arial" panose="020B0604020202020204" pitchFamily="34" charset="0"/>
                <a:ea typeface="方正大黑简体" panose="02010601030101010101" charset="-122"/>
                <a:sym typeface="宋体" panose="02010600030101010101" pitchFamily="2" charset="-122"/>
              </a:rPr>
              <a:t>”</a:t>
            </a: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的上半部分，简化象形成涌动的水波纹。标志元素由下至上呈螺旋式等比例生长态势，宛如生命体中的基因</a:t>
            </a:r>
            <a:r>
              <a:rPr lang="en-US" altLang="zh-CN" dirty="0">
                <a:solidFill>
                  <a:srgbClr val="595959"/>
                </a:solidFill>
                <a:latin typeface="Arial" panose="020B0604020202020204" pitchFamily="34" charset="0"/>
                <a:ea typeface="方正大黑简体" panose="02010601030101010101" charset="-122"/>
                <a:sym typeface="宋体" panose="02010600030101010101" pitchFamily="2" charset="-122"/>
              </a:rPr>
              <a:t> DNA</a:t>
            </a: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，仿佛跃动的生命乐章（图</a:t>
            </a:r>
            <a:r>
              <a:rPr lang="en-US" altLang="zh-CN" dirty="0">
                <a:solidFill>
                  <a:srgbClr val="595959"/>
                </a:solidFill>
                <a:latin typeface="Arial" panose="020B0604020202020204" pitchFamily="34" charset="0"/>
                <a:ea typeface="方正大黑简体" panose="02010601030101010101" charset="-122"/>
                <a:sym typeface="宋体" panose="02010600030101010101" pitchFamily="2" charset="-122"/>
              </a:rPr>
              <a:t>2-1-32</a:t>
            </a: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a:t>
            </a:r>
            <a:endParaRPr lang="zh-CN" altLang="en-US" dirty="0">
              <a:latin typeface="Arial" panose="020B0604020202020204" pitchFamily="34" charset="0"/>
            </a:endParaRPr>
          </a:p>
        </p:txBody>
      </p:sp>
      <p:sp>
        <p:nvSpPr>
          <p:cNvPr id="6" name="文本框 106"/>
          <p:cNvSpPr txBox="1">
            <a:spLocks noChangeArrowheads="1"/>
          </p:cNvSpPr>
          <p:nvPr/>
        </p:nvSpPr>
        <p:spPr bwMode="auto">
          <a:xfrm>
            <a:off x="8543925" y="2741613"/>
            <a:ext cx="2955925" cy="31115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ts val="2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图</a:t>
            </a:r>
            <a:r>
              <a:rPr kumimoji="0" lang="en-US" altLang="zh-CN" sz="1200" b="0" i="0" u="none" strike="noStrike" kern="1200" cap="none" spc="0" normalizeH="0" baseline="0" noProof="0" dirty="0">
                <a:ln>
                  <a:noFill/>
                </a:ln>
                <a:solidFill>
                  <a:schemeClr val="tx1"/>
                </a:solidFill>
                <a:effectLst/>
                <a:uLnTx/>
                <a:uFillTx/>
                <a:latin typeface="+mn-ea"/>
                <a:ea typeface="+mn-ea"/>
                <a:cs typeface="+mn-cs"/>
                <a:sym typeface="+mn-ea"/>
              </a:rPr>
              <a:t>2-1-31 </a:t>
            </a: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圣戈班集团</a:t>
            </a:r>
            <a:r>
              <a:rPr kumimoji="0" lang="en-US" altLang="zh-CN" sz="1200" b="0" i="0" u="none" strike="noStrike" kern="1200" cap="none" spc="0" normalizeH="0" baseline="0" noProof="0" dirty="0">
                <a:ln>
                  <a:noFill/>
                </a:ln>
                <a:solidFill>
                  <a:schemeClr val="tx1"/>
                </a:solidFill>
                <a:effectLst/>
                <a:uLnTx/>
                <a:uFillTx/>
                <a:latin typeface="+mn-ea"/>
                <a:ea typeface="+mn-ea"/>
                <a:cs typeface="+mn-cs"/>
                <a:sym typeface="+mn-ea"/>
              </a:rPr>
              <a:t> </a:t>
            </a: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圣戈班集团官网</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10248" name="文本框 1"/>
          <p:cNvSpPr txBox="1"/>
          <p:nvPr/>
        </p:nvSpPr>
        <p:spPr>
          <a:xfrm>
            <a:off x="8539163" y="5740400"/>
            <a:ext cx="2817812" cy="276225"/>
          </a:xfrm>
          <a:prstGeom prst="rect">
            <a:avLst/>
          </a:prstGeom>
          <a:noFill/>
          <a:ln w="9525">
            <a:noFill/>
          </a:ln>
        </p:spPr>
        <p:txBody>
          <a:bodyPr>
            <a:spAutoFit/>
          </a:bodyPr>
          <a:p>
            <a:pPr indent="266700" eaLnBrk="1" hangingPunct="1"/>
            <a:r>
              <a:rPr lang="zh-CN" altLang="zh-CN" sz="1200" dirty="0">
                <a:latin typeface="宋体" panose="02010600030101010101" pitchFamily="2" charset="-122"/>
                <a:sym typeface="宋体" panose="02010600030101010101" pitchFamily="2" charset="-122"/>
              </a:rPr>
              <a:t>2-1-3</a:t>
            </a:r>
            <a:r>
              <a:rPr lang="en-US" altLang="zh-CN" sz="1200" dirty="0">
                <a:latin typeface="宋体" panose="02010600030101010101" pitchFamily="2" charset="-122"/>
                <a:sym typeface="宋体" panose="02010600030101010101" pitchFamily="2" charset="-122"/>
              </a:rPr>
              <a:t>2</a:t>
            </a:r>
            <a:r>
              <a:rPr lang="zh-CN" altLang="zh-CN" sz="1200" dirty="0">
                <a:latin typeface="宋体" panose="02010600030101010101" pitchFamily="2" charset="-122"/>
                <a:sym typeface="宋体" panose="02010600030101010101" pitchFamily="2" charset="-122"/>
              </a:rPr>
              <a:t> 国药集团 国药集团官网</a:t>
            </a:r>
            <a:endParaRPr lang="zh-CN" altLang="zh-CN" sz="1200" dirty="0">
              <a:latin typeface="宋体" panose="02010600030101010101" pitchFamily="2" charset="-122"/>
            </a:endParaRPr>
          </a:p>
        </p:txBody>
      </p:sp>
      <p:sp>
        <p:nvSpPr>
          <p:cNvPr id="10249"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06</a:t>
            </a:r>
            <a:endParaRPr lang="en-US" altLang="zh-CN" sz="2800" dirty="0">
              <a:solidFill>
                <a:srgbClr val="7F7F7F"/>
              </a:solidFill>
              <a:latin typeface="方正兰亭黑简体" charset="-122"/>
              <a:ea typeface="方正兰亭黑简体" charset="-122"/>
            </a:endParaRPr>
          </a:p>
        </p:txBody>
      </p:sp>
      <p:sp>
        <p:nvSpPr>
          <p:cNvPr id="10250"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10251" name="组合 18"/>
          <p:cNvGrpSpPr/>
          <p:nvPr/>
        </p:nvGrpSpPr>
        <p:grpSpPr>
          <a:xfrm>
            <a:off x="2038350" y="395288"/>
            <a:ext cx="3441700" cy="519112"/>
            <a:chOff x="3085" y="662"/>
            <a:chExt cx="5943" cy="790"/>
          </a:xfrm>
        </p:grpSpPr>
        <p:sp>
          <p:nvSpPr>
            <p:cNvPr id="5" name="文本框 4"/>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2" name="文本框 1"/>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7" name="椭圆 6"/>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10253" name="图片 1"/>
          <p:cNvPicPr/>
          <p:nvPr/>
        </p:nvPicPr>
        <p:blipFill>
          <a:blip r:embed="rId1"/>
          <a:stretch>
            <a:fillRect/>
          </a:stretch>
        </p:blipFill>
        <p:spPr>
          <a:xfrm>
            <a:off x="8923338" y="3624263"/>
            <a:ext cx="1874837" cy="2116137"/>
          </a:xfrm>
          <a:prstGeom prst="rect">
            <a:avLst/>
          </a:prstGeom>
          <a:noFill/>
          <a:ln w="9525">
            <a:noFill/>
          </a:ln>
        </p:spPr>
      </p:pic>
      <p:pic>
        <p:nvPicPr>
          <p:cNvPr id="10254" name="图片 4"/>
          <p:cNvPicPr/>
          <p:nvPr/>
        </p:nvPicPr>
        <p:blipFill>
          <a:blip r:embed="rId2"/>
          <a:stretch>
            <a:fillRect/>
          </a:stretch>
        </p:blipFill>
        <p:spPr>
          <a:xfrm>
            <a:off x="8372475" y="1263650"/>
            <a:ext cx="2984500" cy="1244600"/>
          </a:xfrm>
          <a:prstGeom prst="rect">
            <a:avLst/>
          </a:prstGeom>
          <a:noFill/>
          <a:ln w="9525">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 name="矩形 57"/>
          <p:cNvSpPr/>
          <p:nvPr/>
        </p:nvSpPr>
        <p:spPr>
          <a:xfrm>
            <a:off x="0" y="-6350"/>
            <a:ext cx="12215813" cy="6884988"/>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 name="矩形 10"/>
          <p:cNvSpPr/>
          <p:nvPr/>
        </p:nvSpPr>
        <p:spPr>
          <a:xfrm>
            <a:off x="-25400" y="4473575"/>
            <a:ext cx="12242800" cy="24114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268" name="文本框 3"/>
          <p:cNvSpPr txBox="1"/>
          <p:nvPr/>
        </p:nvSpPr>
        <p:spPr>
          <a:xfrm>
            <a:off x="752475" y="1444625"/>
            <a:ext cx="10617200" cy="2116138"/>
          </a:xfrm>
          <a:prstGeom prst="rect">
            <a:avLst/>
          </a:prstGeom>
          <a:noFill/>
          <a:ln w="9525">
            <a:noFill/>
          </a:ln>
        </p:spPr>
        <p:txBody>
          <a:bodyPr>
            <a:spAutoFit/>
          </a:bodyPr>
          <a:p>
            <a:pPr algn="just" eaLnBrk="1" hangingPunct="1">
              <a:lnSpc>
                <a:spcPct val="150000"/>
              </a:lnSpc>
            </a:pPr>
            <a:r>
              <a:rPr lang="zh-CN" altLang="en-US" dirty="0">
                <a:solidFill>
                  <a:schemeClr val="bg1"/>
                </a:solidFill>
                <a:latin typeface="Arial" panose="020B0604020202020204" pitchFamily="34" charset="0"/>
              </a:rPr>
              <a:t>威海海鲜标志（图 </a:t>
            </a:r>
            <a:r>
              <a:rPr lang="en-US" altLang="zh-CN" dirty="0">
                <a:solidFill>
                  <a:schemeClr val="bg1"/>
                </a:solidFill>
                <a:latin typeface="Arial" panose="020B0604020202020204" pitchFamily="34" charset="0"/>
              </a:rPr>
              <a:t>2-1-33</a:t>
            </a:r>
            <a:r>
              <a:rPr lang="zh-CN" altLang="en-US" dirty="0">
                <a:solidFill>
                  <a:schemeClr val="bg1"/>
                </a:solidFill>
                <a:latin typeface="Arial" panose="020B0604020202020204" pitchFamily="34" charset="0"/>
              </a:rPr>
              <a:t>）由威海海鲜名称中 的“威海”的汉字拼音首字母“ </a:t>
            </a:r>
            <a:r>
              <a:rPr lang="en-US" altLang="zh-CN" dirty="0">
                <a:solidFill>
                  <a:schemeClr val="bg1"/>
                </a:solidFill>
                <a:latin typeface="Arial" panose="020B0604020202020204" pitchFamily="34" charset="0"/>
              </a:rPr>
              <a:t>WH”</a:t>
            </a:r>
            <a:r>
              <a:rPr lang="zh-CN" altLang="en-US" dirty="0">
                <a:solidFill>
                  <a:schemeClr val="bg1"/>
                </a:solidFill>
                <a:latin typeface="Arial" panose="020B0604020202020204" pitchFamily="34" charset="0"/>
              </a:rPr>
              <a:t>与“海鲜” 的英文首拼字母“ </a:t>
            </a:r>
            <a:r>
              <a:rPr lang="en-US" altLang="zh-CN" dirty="0">
                <a:solidFill>
                  <a:schemeClr val="bg1"/>
                </a:solidFill>
                <a:latin typeface="Arial" panose="020B0604020202020204" pitchFamily="34" charset="0"/>
              </a:rPr>
              <a:t>S”</a:t>
            </a:r>
            <a:r>
              <a:rPr lang="zh-CN" altLang="en-US" dirty="0">
                <a:solidFill>
                  <a:schemeClr val="bg1"/>
                </a:solidFill>
                <a:latin typeface="Arial" panose="020B0604020202020204" pitchFamily="34" charset="0"/>
              </a:rPr>
              <a:t>整合设计。其中，图案中的 “ </a:t>
            </a:r>
            <a:r>
              <a:rPr lang="en-US" altLang="zh-CN" dirty="0">
                <a:solidFill>
                  <a:schemeClr val="bg1"/>
                </a:solidFill>
                <a:latin typeface="Arial" panose="020B0604020202020204" pitchFamily="34" charset="0"/>
              </a:rPr>
              <a:t>W”</a:t>
            </a:r>
            <a:r>
              <a:rPr lang="zh-CN" altLang="en-US" dirty="0">
                <a:solidFill>
                  <a:schemeClr val="bg1"/>
                </a:solidFill>
                <a:latin typeface="Arial" panose="020B0604020202020204" pitchFamily="34" charset="0"/>
              </a:rPr>
              <a:t>被演化成涌动的“水波纹”状，充分表现了 威海的地域特征，图案整体为一跃动的“鱼儿”造 型，鱼头、鱼鳍、鱼身、鱼尾不同的高度构成了一 条流动的韵律线，表现了威海海鲜的属性特征。 目前，星巴克标志（图 </a:t>
            </a:r>
            <a:r>
              <a:rPr lang="en-US" altLang="zh-CN" dirty="0">
                <a:solidFill>
                  <a:schemeClr val="bg1"/>
                </a:solidFill>
                <a:latin typeface="Arial" panose="020B0604020202020204" pitchFamily="34" charset="0"/>
              </a:rPr>
              <a:t>2-1-34</a:t>
            </a:r>
            <a:r>
              <a:rPr lang="zh-CN" altLang="en-US" dirty="0">
                <a:solidFill>
                  <a:schemeClr val="bg1"/>
                </a:solidFill>
                <a:latin typeface="Arial" panose="020B0604020202020204" pitchFamily="34" charset="0"/>
              </a:rPr>
              <a:t>）使用的版本为 第二版。双尾美人鱼最早的出处来源于古希腊神 话。</a:t>
            </a:r>
            <a:endParaRPr lang="zh-CN" altLang="zh-CN" dirty="0">
              <a:solidFill>
                <a:schemeClr val="bg1"/>
              </a:solidFill>
              <a:latin typeface="Arial" panose="020B0604020202020204" pitchFamily="34" charset="0"/>
              <a:ea typeface="方正大黑简体" panose="02010601030101010101" charset="-122"/>
              <a:sym typeface="宋体" panose="02010600030101010101" pitchFamily="2" charset="-122"/>
            </a:endParaRPr>
          </a:p>
        </p:txBody>
      </p:sp>
      <p:grpSp>
        <p:nvGrpSpPr>
          <p:cNvPr id="120" name="组合 119"/>
          <p:cNvGrpSpPr/>
          <p:nvPr/>
        </p:nvGrpSpPr>
        <p:grpSpPr>
          <a:xfrm rot="5400000">
            <a:off x="1685290" y="5251450"/>
            <a:ext cx="3725545" cy="5083174"/>
            <a:chOff x="6716184" y="1156394"/>
            <a:chExt cx="1490916" cy="1823701"/>
          </a:xfrm>
          <a:solidFill>
            <a:schemeClr val="bg1">
              <a:lumMod val="65000"/>
              <a:alpha val="38000"/>
            </a:schemeClr>
          </a:solidFill>
        </p:grpSpPr>
        <p:sp>
          <p:nvSpPr>
            <p:cNvPr id="20"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1270"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07</a:t>
            </a:r>
            <a:endParaRPr lang="en-US" altLang="zh-CN" sz="2800" dirty="0">
              <a:solidFill>
                <a:srgbClr val="7F7F7F"/>
              </a:solidFill>
              <a:latin typeface="方正兰亭黑简体" charset="-122"/>
              <a:ea typeface="方正兰亭黑简体" charset="-122"/>
            </a:endParaRPr>
          </a:p>
        </p:txBody>
      </p:sp>
      <p:pic>
        <p:nvPicPr>
          <p:cNvPr id="11271"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sp>
        <p:nvSpPr>
          <p:cNvPr id="11272"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11273" name="组合 18"/>
          <p:cNvGrpSpPr/>
          <p:nvPr/>
        </p:nvGrpSpPr>
        <p:grpSpPr>
          <a:xfrm>
            <a:off x="2038350" y="395288"/>
            <a:ext cx="3441700" cy="519112"/>
            <a:chOff x="3085" y="662"/>
            <a:chExt cx="5943" cy="790"/>
          </a:xfrm>
        </p:grpSpPr>
        <p:sp>
          <p:nvSpPr>
            <p:cNvPr id="2" name="文本框 1"/>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7" name="文本框 6"/>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10" name="椭圆 9"/>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275" name="文本框 15"/>
          <p:cNvSpPr txBox="1"/>
          <p:nvPr/>
        </p:nvSpPr>
        <p:spPr>
          <a:xfrm>
            <a:off x="2374900" y="6386513"/>
            <a:ext cx="9288463" cy="276225"/>
          </a:xfrm>
          <a:prstGeom prst="rect">
            <a:avLst/>
          </a:prstGeom>
          <a:noFill/>
          <a:ln w="9525">
            <a:noFill/>
          </a:ln>
        </p:spPr>
        <p:txBody>
          <a:bodyPr>
            <a:spAutoFit/>
          </a:bodyPr>
          <a:p>
            <a:pPr eaLnBrk="1" hangingPunct="1"/>
            <a:r>
              <a:rPr lang="zh-CN" altLang="zh-CN" sz="1200" dirty="0">
                <a:latin typeface="宋体" panose="02010600030101010101" pitchFamily="2" charset="-122"/>
              </a:rPr>
              <a:t>图2-1-3</a:t>
            </a:r>
            <a:r>
              <a:rPr lang="en-US" altLang="zh-CN" sz="1200" dirty="0">
                <a:latin typeface="宋体" panose="02010600030101010101" pitchFamily="2" charset="-122"/>
              </a:rPr>
              <a:t>3</a:t>
            </a:r>
            <a:r>
              <a:rPr lang="zh-CN" altLang="zh-CN" sz="1200" dirty="0">
                <a:latin typeface="宋体" panose="02010600030101010101" pitchFamily="2" charset="-122"/>
              </a:rPr>
              <a:t> </a:t>
            </a:r>
            <a:r>
              <a:rPr lang="zh-CN" altLang="zh-CN" sz="1200" dirty="0">
                <a:latin typeface="宋体" panose="02010600030101010101" pitchFamily="2" charset="-122"/>
                <a:sym typeface="宋体" panose="02010600030101010101" pitchFamily="2" charset="-122"/>
              </a:rPr>
              <a:t>重庆城市形象标志</a:t>
            </a:r>
            <a:r>
              <a:rPr lang="zh-CN" altLang="zh-CN" sz="1200" dirty="0">
                <a:latin typeface="宋体" panose="02010600030101010101" pitchFamily="2" charset="-122"/>
              </a:rPr>
              <a:t>     </a:t>
            </a:r>
            <a:r>
              <a:rPr lang="en-US" altLang="zh-CN" sz="1200" dirty="0">
                <a:latin typeface="宋体" panose="02010600030101010101" pitchFamily="2" charset="-122"/>
              </a:rPr>
              <a:t>                                     </a:t>
            </a:r>
            <a:r>
              <a:rPr lang="zh-CN" altLang="zh-CN" sz="1200" dirty="0">
                <a:latin typeface="宋体" panose="02010600030101010101" pitchFamily="2" charset="-122"/>
              </a:rPr>
              <a:t>2-1-3</a:t>
            </a:r>
            <a:r>
              <a:rPr lang="en-US" altLang="zh-CN" sz="1200" dirty="0">
                <a:latin typeface="宋体" panose="02010600030101010101" pitchFamily="2" charset="-122"/>
              </a:rPr>
              <a:t>4</a:t>
            </a:r>
            <a:r>
              <a:rPr lang="zh-CN" altLang="zh-CN" sz="1200" dirty="0">
                <a:latin typeface="宋体" panose="02010600030101010101" pitchFamily="2" charset="-122"/>
              </a:rPr>
              <a:t> </a:t>
            </a:r>
            <a:r>
              <a:rPr lang="zh-CN" altLang="zh-CN" sz="1200" dirty="0">
                <a:latin typeface="宋体" panose="02010600030101010101" pitchFamily="2" charset="-122"/>
                <a:sym typeface="宋体" panose="02010600030101010101" pitchFamily="2" charset="-122"/>
              </a:rPr>
              <a:t>BP石油标志</a:t>
            </a:r>
            <a:endParaRPr lang="zh-CN" altLang="zh-CN" sz="1200" dirty="0">
              <a:latin typeface="宋体" panose="02010600030101010101" pitchFamily="2" charset="-122"/>
              <a:sym typeface="宋体" panose="02010600030101010101" pitchFamily="2" charset="-122"/>
            </a:endParaRPr>
          </a:p>
        </p:txBody>
      </p:sp>
      <p:pic>
        <p:nvPicPr>
          <p:cNvPr id="11276" name="图片 2" descr="jhk-1624588882953"/>
          <p:cNvPicPr>
            <a:picLocks noChangeAspect="1"/>
          </p:cNvPicPr>
          <p:nvPr/>
        </p:nvPicPr>
        <p:blipFill>
          <a:blip r:embed="rId2"/>
          <a:srcRect l="29495" t="28294" r="30775" b="24863"/>
          <a:stretch>
            <a:fillRect/>
          </a:stretch>
        </p:blipFill>
        <p:spPr>
          <a:xfrm>
            <a:off x="1973263" y="4721225"/>
            <a:ext cx="2890837" cy="1516063"/>
          </a:xfrm>
          <a:prstGeom prst="rect">
            <a:avLst/>
          </a:prstGeom>
          <a:noFill/>
          <a:ln w="9525">
            <a:noFill/>
          </a:ln>
        </p:spPr>
      </p:pic>
      <p:pic>
        <p:nvPicPr>
          <p:cNvPr id="11277" name="图片 3" descr="jhk-1624588919709"/>
          <p:cNvPicPr>
            <a:picLocks noChangeAspect="1"/>
          </p:cNvPicPr>
          <p:nvPr/>
        </p:nvPicPr>
        <p:blipFill>
          <a:blip r:embed="rId3"/>
          <a:srcRect l="25247" t="5200" r="24426"/>
          <a:stretch>
            <a:fillRect/>
          </a:stretch>
        </p:blipFill>
        <p:spPr>
          <a:xfrm>
            <a:off x="7358063" y="4505325"/>
            <a:ext cx="1627187" cy="1835150"/>
          </a:xfrm>
          <a:prstGeom prst="rect">
            <a:avLst/>
          </a:prstGeom>
          <a:noFill/>
          <a:ln w="9525">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1112" y="-12700"/>
            <a:ext cx="6853238" cy="6921500"/>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098" name="文本框 2"/>
          <p:cNvSpPr txBox="1">
            <a:spLocks noChangeArrowheads="1"/>
          </p:cNvSpPr>
          <p:nvPr/>
        </p:nvSpPr>
        <p:spPr bwMode="auto">
          <a:xfrm>
            <a:off x="755650" y="1938338"/>
            <a:ext cx="5299075" cy="38306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当两种构成要素共同存在时，若成相差距过大，既造成“对比”。若两种构成元素相近，就能产生共同秩序，从而使两者达到调和的状态。</a:t>
            </a:r>
            <a:endPar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1</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、对比</a:t>
            </a:r>
            <a:endPar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对比（图</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2-1-35</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）是两个并列在一起不相同的物体的相互比较。可以形成对比的因素有很多对比，可以形成鲜明的对照，在对比中相辅相成，互相衬托，使标志活泼生动而又不失完整，使造型主次分明，重点突出，形象生动。</a:t>
            </a:r>
            <a:endParaRPr kumimoji="0" lang="zh-CN" altLang="zh-CN" sz="1800" b="0" i="0" u="none" strike="noStrike" kern="1200" cap="none" spc="0" normalizeH="0" baseline="0" noProof="0" dirty="0">
              <a:ln>
                <a:noFill/>
              </a:ln>
              <a:solidFill>
                <a:schemeClr val="bg1">
                  <a:lumMod val="85000"/>
                </a:schemeClr>
              </a:solidFill>
              <a:effectLst/>
              <a:uLnTx/>
              <a:uFillTx/>
              <a:latin typeface="方正大黑简体" panose="02010601030101010101" charset="-122"/>
              <a:ea typeface="方正大黑简体" panose="02010601030101010101" charset="-122"/>
              <a:cs typeface="+mn-cs"/>
              <a:sym typeface="+mn-ea"/>
            </a:endParaRPr>
          </a:p>
        </p:txBody>
      </p:sp>
      <p:sp>
        <p:nvSpPr>
          <p:cNvPr id="12292" name="文本框 3"/>
          <p:cNvSpPr txBox="1"/>
          <p:nvPr/>
        </p:nvSpPr>
        <p:spPr>
          <a:xfrm>
            <a:off x="8485188" y="4865688"/>
            <a:ext cx="1646237" cy="276225"/>
          </a:xfrm>
          <a:prstGeom prst="rect">
            <a:avLst/>
          </a:prstGeom>
          <a:noFill/>
          <a:ln w="9525">
            <a:noFill/>
          </a:ln>
        </p:spPr>
        <p:txBody>
          <a:bodyPr wrap="none">
            <a:spAutoFit/>
          </a:bodyPr>
          <a:p>
            <a:r>
              <a:rPr lang="zh-CN" altLang="zh-CN" sz="1200" dirty="0">
                <a:latin typeface="宋体" panose="02010600030101010101" pitchFamily="2" charset="-122"/>
                <a:sym typeface="宋体" panose="02010600030101010101" pitchFamily="2" charset="-122"/>
              </a:rPr>
              <a:t>图2-1-3</a:t>
            </a:r>
            <a:r>
              <a:rPr lang="en-US" altLang="zh-CN" sz="1200" dirty="0">
                <a:latin typeface="宋体" panose="02010600030101010101" pitchFamily="2" charset="-122"/>
                <a:sym typeface="宋体" panose="02010600030101010101" pitchFamily="2" charset="-122"/>
              </a:rPr>
              <a:t>5</a:t>
            </a:r>
            <a:r>
              <a:rPr lang="zh-CN" altLang="zh-CN" sz="1200" dirty="0">
                <a:latin typeface="宋体" panose="02010600030101010101" pitchFamily="2" charset="-122"/>
                <a:sym typeface="宋体" panose="02010600030101010101" pitchFamily="2" charset="-122"/>
              </a:rPr>
              <a:t> 对比示意图</a:t>
            </a:r>
            <a:endParaRPr lang="zh-CN" altLang="zh-CN" sz="1200" dirty="0">
              <a:solidFill>
                <a:srgbClr val="595959"/>
              </a:solidFill>
              <a:latin typeface="宋体" panose="02010600030101010101" pitchFamily="2" charset="-122"/>
            </a:endParaRPr>
          </a:p>
        </p:txBody>
      </p:sp>
      <p:sp>
        <p:nvSpPr>
          <p:cNvPr id="4" name="矩形 3"/>
          <p:cNvSpPr/>
          <p:nvPr/>
        </p:nvSpPr>
        <p:spPr>
          <a:xfrm rot="1200000">
            <a:off x="10842625" y="5956300"/>
            <a:ext cx="288925" cy="574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2294"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08</a:t>
            </a:r>
            <a:endParaRPr lang="en-US" altLang="zh-CN" sz="2800" dirty="0">
              <a:solidFill>
                <a:srgbClr val="7F7F7F"/>
              </a:solidFill>
              <a:latin typeface="方正兰亭黑简体" charset="-122"/>
              <a:ea typeface="方正兰亭黑简体" charset="-122"/>
            </a:endParaRPr>
          </a:p>
        </p:txBody>
      </p:sp>
      <p:pic>
        <p:nvPicPr>
          <p:cNvPr id="12295"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sp>
        <p:nvSpPr>
          <p:cNvPr id="12296"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12297" name="组合 18"/>
          <p:cNvGrpSpPr/>
          <p:nvPr/>
        </p:nvGrpSpPr>
        <p:grpSpPr>
          <a:xfrm>
            <a:off x="2038350" y="395288"/>
            <a:ext cx="3441700" cy="519112"/>
            <a:chOff x="3085" y="662"/>
            <a:chExt cx="5943" cy="790"/>
          </a:xfrm>
        </p:grpSpPr>
        <p:sp>
          <p:nvSpPr>
            <p:cNvPr id="2" name="文本框 1"/>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7" name="文本框 6"/>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3" name="椭圆 2"/>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12299" name="图片 189" descr="对比示意图"/>
          <p:cNvPicPr>
            <a:picLocks noChangeAspect="1"/>
          </p:cNvPicPr>
          <p:nvPr/>
        </p:nvPicPr>
        <p:blipFill>
          <a:blip r:embed="rId2"/>
          <a:stretch>
            <a:fillRect/>
          </a:stretch>
        </p:blipFill>
        <p:spPr>
          <a:xfrm>
            <a:off x="7632700" y="2325688"/>
            <a:ext cx="3587750" cy="1931987"/>
          </a:xfrm>
          <a:prstGeom prst="rect">
            <a:avLst/>
          </a:prstGeom>
          <a:noFill/>
          <a:ln w="9525">
            <a:noFill/>
          </a:ln>
        </p:spPr>
      </p:pic>
      <p:sp>
        <p:nvSpPr>
          <p:cNvPr id="12300" name="文本框 4"/>
          <p:cNvSpPr txBox="1"/>
          <p:nvPr/>
        </p:nvSpPr>
        <p:spPr>
          <a:xfrm>
            <a:off x="649288" y="1216025"/>
            <a:ext cx="2224087" cy="554038"/>
          </a:xfrm>
          <a:prstGeom prst="rect">
            <a:avLst/>
          </a:prstGeom>
          <a:noFill/>
          <a:ln w="9525">
            <a:noFill/>
          </a:ln>
        </p:spPr>
        <p:txBody>
          <a:bodyPr wrap="none">
            <a:spAutoFit/>
          </a:bodyPr>
          <a:p>
            <a:pPr algn="just" eaLnBrk="1" hangingPunct="1">
              <a:lnSpc>
                <a:spcPct val="150000"/>
              </a:lnSpc>
            </a:pPr>
            <a:r>
              <a:rPr lang="zh-CN" altLang="en-US" sz="2000" b="1" dirty="0">
                <a:solidFill>
                  <a:srgbClr val="D9D9D9"/>
                </a:solidFill>
                <a:latin typeface="Arial" panose="020B0604020202020204" pitchFamily="34" charset="0"/>
                <a:ea typeface="方正大黑简体" panose="02010601030101010101" charset="-122"/>
                <a:sym typeface="宋体" panose="02010600030101010101" pitchFamily="2" charset="-122"/>
              </a:rPr>
              <a:t>（三</a:t>
            </a:r>
            <a:r>
              <a:rPr lang="zh-CN" altLang="zh-CN" sz="2000" b="1" dirty="0">
                <a:solidFill>
                  <a:srgbClr val="D9D9D9"/>
                </a:solidFill>
                <a:latin typeface="Arial" panose="020B0604020202020204" pitchFamily="34" charset="0"/>
                <a:ea typeface="方正大黑简体" panose="02010601030101010101" charset="-122"/>
                <a:sym typeface="宋体" panose="02010600030101010101" pitchFamily="2" charset="-122"/>
              </a:rPr>
              <a:t>）</a:t>
            </a:r>
            <a:r>
              <a:rPr lang="zh-CN" altLang="en-US" sz="2000" b="1" dirty="0">
                <a:solidFill>
                  <a:srgbClr val="D9D9D9"/>
                </a:solidFill>
                <a:latin typeface="Arial" panose="020B0604020202020204" pitchFamily="34" charset="0"/>
                <a:ea typeface="方正大黑简体" panose="02010601030101010101" charset="-122"/>
                <a:sym typeface="宋体" panose="02010600030101010101" pitchFamily="2" charset="-122"/>
              </a:rPr>
              <a:t>对比与调和</a:t>
            </a:r>
            <a:endParaRPr lang="zh-CN" altLang="en-US" sz="2000" b="1" dirty="0">
              <a:solidFill>
                <a:srgbClr val="D9D9D9"/>
              </a:solidFill>
              <a:latin typeface="Arial" panose="020B0604020202020204" pitchFamily="34" charset="0"/>
              <a:ea typeface="方正大黑简体" panose="02010601030101010101" charset="-122"/>
              <a:sym typeface="宋体"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1112" y="-12700"/>
            <a:ext cx="6853238" cy="6910388"/>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171" name="文本框 2"/>
          <p:cNvSpPr txBox="1"/>
          <p:nvPr/>
        </p:nvSpPr>
        <p:spPr>
          <a:xfrm>
            <a:off x="755650" y="1319213"/>
            <a:ext cx="5299075" cy="5218112"/>
          </a:xfrm>
          <a:prstGeom prst="rect">
            <a:avLst/>
          </a:prstGeom>
          <a:noFill/>
          <a:ln w="9525">
            <a:noFill/>
          </a:ln>
        </p:spPr>
        <p:txBody>
          <a:bodyPr>
            <a:spAutoFit/>
          </a:bodyPr>
          <a:p>
            <a:pPr algn="just" eaLnBrk="1" hangingPunct="1">
              <a:lnSpc>
                <a:spcPct val="150000"/>
              </a:lnSpc>
              <a:buNone/>
            </a:pPr>
            <a:r>
              <a:rPr lang="zh-CN" altLang="en-US" sz="1600" dirty="0">
                <a:solidFill>
                  <a:schemeClr val="bg1"/>
                </a:solidFill>
                <a:latin typeface="Arial" panose="020B0604020202020204" pitchFamily="34" charset="0"/>
              </a:rPr>
              <a:t>哲学在古希腊文中就是爱智慧的意思，在某种 程度上，智慧与设计者设计时经常提到的创意、灵 感有相似之处。每个人都有属于自己的“三观”， 三观即世界观、价值观、人生观。哲学是关于世界 观的学说，是人们对整个世界总的看法和根本观 点，例如，这个世界是怎么来的以及是由什么物质 构成的，不同的回答产生了不同的信仰。美学是哲 学的一个分支，有专家认为美学是艺术的哲学，即 艺术作品包含着哲学思想，如舞蹈美学、音乐美 学、书画美学、影视美学、设计美学等，不同艺术 类别领域有各自的专业美学特点。在中国，先秦是 中国古典美学发展的一个黄金时代，老子、孔子、 庄子的美学奠定了中国古典美学的发展方向，如老 子（图 </a:t>
            </a:r>
            <a:r>
              <a:rPr lang="en-US" altLang="zh-CN" sz="1600" dirty="0">
                <a:solidFill>
                  <a:schemeClr val="bg1"/>
                </a:solidFill>
                <a:latin typeface="Arial" panose="020B0604020202020204" pitchFamily="34" charset="0"/>
              </a:rPr>
              <a:t>2-1-1</a:t>
            </a:r>
            <a:r>
              <a:rPr lang="zh-CN" altLang="en-US" sz="1600" dirty="0">
                <a:solidFill>
                  <a:schemeClr val="bg1"/>
                </a:solidFill>
                <a:latin typeface="Arial" panose="020B0604020202020204" pitchFamily="34" charset="0"/>
              </a:rPr>
              <a:t>）的“道法自然”美学思想至今在某 些设计领域中仍奉为皋臬。</a:t>
            </a:r>
            <a:endParaRPr lang="zh-CN" altLang="zh-CN" sz="1600" dirty="0">
              <a:solidFill>
                <a:schemeClr val="bg1"/>
              </a:solidFill>
              <a:latin typeface="方正兰亭黑简体" charset="-122"/>
              <a:ea typeface="方正兰亭黑简体" charset="-122"/>
              <a:sym typeface="+mn-ea"/>
            </a:endParaRPr>
          </a:p>
        </p:txBody>
      </p:sp>
      <p:sp>
        <p:nvSpPr>
          <p:cNvPr id="7172" name="文本框 3"/>
          <p:cNvSpPr txBox="1"/>
          <p:nvPr/>
        </p:nvSpPr>
        <p:spPr>
          <a:xfrm>
            <a:off x="8963025" y="5119688"/>
            <a:ext cx="1244600" cy="276225"/>
          </a:xfrm>
          <a:prstGeom prst="rect">
            <a:avLst/>
          </a:prstGeom>
          <a:noFill/>
          <a:ln w="9525">
            <a:noFill/>
          </a:ln>
        </p:spPr>
        <p:txBody>
          <a:bodyPr wrap="none">
            <a:spAutoFit/>
          </a:bodyPr>
          <a:p>
            <a:pPr eaLnBrk="1" hangingPunct="1"/>
            <a:r>
              <a:rPr lang="zh-CN" altLang="en-US" sz="1200" dirty="0">
                <a:latin typeface="Arial" panose="020B0604020202020204" pitchFamily="34" charset="0"/>
              </a:rPr>
              <a:t>图 </a:t>
            </a:r>
            <a:r>
              <a:rPr lang="en-US" altLang="zh-CN" sz="1200" dirty="0">
                <a:latin typeface="Arial" panose="020B0604020202020204" pitchFamily="34" charset="0"/>
              </a:rPr>
              <a:t>2-1-1 </a:t>
            </a:r>
            <a:r>
              <a:rPr lang="zh-CN" altLang="en-US" sz="1200" dirty="0">
                <a:latin typeface="Arial" panose="020B0604020202020204" pitchFamily="34" charset="0"/>
              </a:rPr>
              <a:t>老子像</a:t>
            </a:r>
            <a:endParaRPr lang="zh-CN" altLang="zh-CN" sz="1200" dirty="0">
              <a:solidFill>
                <a:srgbClr val="595959"/>
              </a:solidFill>
              <a:latin typeface="宋体" panose="02010600030101010101" pitchFamily="2" charset="-122"/>
            </a:endParaRPr>
          </a:p>
        </p:txBody>
      </p:sp>
      <p:sp>
        <p:nvSpPr>
          <p:cNvPr id="4" name="矩形 3"/>
          <p:cNvSpPr/>
          <p:nvPr/>
        </p:nvSpPr>
        <p:spPr>
          <a:xfrm rot="1200000">
            <a:off x="10842625" y="5956300"/>
            <a:ext cx="288925" cy="574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174" name="图形 2287"/>
          <p:cNvPicPr>
            <a:picLocks noGrp="1" noChangeAspect="1"/>
          </p:cNvPicPr>
          <p:nvPr/>
        </p:nvPicPr>
        <p:blipFill>
          <a:blip r:embed="rId1"/>
          <a:stretch>
            <a:fillRect/>
          </a:stretch>
        </p:blipFill>
        <p:spPr>
          <a:xfrm>
            <a:off x="9998075" y="322263"/>
            <a:ext cx="1635125" cy="427037"/>
          </a:xfrm>
          <a:prstGeom prst="rect">
            <a:avLst/>
          </a:prstGeom>
          <a:noFill/>
          <a:ln w="9525">
            <a:noFill/>
          </a:ln>
        </p:spPr>
      </p:pic>
      <p:sp>
        <p:nvSpPr>
          <p:cNvPr id="7175"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02</a:t>
            </a:r>
            <a:endParaRPr lang="en-US" altLang="zh-CN" sz="2800" dirty="0">
              <a:solidFill>
                <a:srgbClr val="7F7F7F"/>
              </a:solidFill>
              <a:latin typeface="方正兰亭黑简体" charset="-122"/>
              <a:ea typeface="方正兰亭黑简体" charset="-122"/>
            </a:endParaRPr>
          </a:p>
        </p:txBody>
      </p:sp>
      <p:sp>
        <p:nvSpPr>
          <p:cNvPr id="7176"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7177" name="组合 18"/>
          <p:cNvGrpSpPr/>
          <p:nvPr/>
        </p:nvGrpSpPr>
        <p:grpSpPr>
          <a:xfrm>
            <a:off x="2038350" y="395288"/>
            <a:ext cx="3441700" cy="519112"/>
            <a:chOff x="3085" y="662"/>
            <a:chExt cx="5943" cy="790"/>
          </a:xfrm>
        </p:grpSpPr>
        <p:sp>
          <p:nvSpPr>
            <p:cNvPr id="14" name="文本框 13"/>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17" name="文本框 16"/>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25" name="椭圆 24"/>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179" name="图片 2"/>
          <p:cNvPicPr>
            <a:picLocks noChangeAspect="1"/>
          </p:cNvPicPr>
          <p:nvPr/>
        </p:nvPicPr>
        <p:blipFill>
          <a:blip r:embed="rId2"/>
          <a:stretch>
            <a:fillRect/>
          </a:stretch>
        </p:blipFill>
        <p:spPr>
          <a:xfrm>
            <a:off x="7537450" y="1579563"/>
            <a:ext cx="4095750" cy="3362325"/>
          </a:xfrm>
          <a:prstGeom prst="rect">
            <a:avLst/>
          </a:prstGeom>
          <a:noFill/>
          <a:ln w="9525">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1112" y="-25400"/>
            <a:ext cx="12215813" cy="6935788"/>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 name="矩形 6"/>
          <p:cNvSpPr/>
          <p:nvPr/>
        </p:nvSpPr>
        <p:spPr>
          <a:xfrm>
            <a:off x="-77787" y="1536700"/>
            <a:ext cx="5626100" cy="40925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文本框 2"/>
          <p:cNvSpPr txBox="1">
            <a:spLocks noChangeArrowheads="1"/>
          </p:cNvSpPr>
          <p:nvPr/>
        </p:nvSpPr>
        <p:spPr bwMode="auto">
          <a:xfrm>
            <a:off x="6105525" y="2744788"/>
            <a:ext cx="5341938" cy="1338263"/>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2015</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年全国科普讲解大赛标志（图</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2-1-36</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）由人形和声波发散的抽象造型艺术组合演变构成，左右蓝红元素呈现镜像对比。</a:t>
            </a:r>
            <a:endParaRPr kumimoji="0" lang="zh-CN" altLang="zh-CN" sz="1800" b="0" i="0" u="none" strike="noStrike" kern="1200" cap="none" spc="0" normalizeH="0" baseline="0" noProof="0" dirty="0">
              <a:ln>
                <a:noFill/>
              </a:ln>
              <a:solidFill>
                <a:schemeClr val="bg1">
                  <a:lumMod val="85000"/>
                </a:schemeClr>
              </a:solidFill>
              <a:effectLst/>
              <a:uLnTx/>
              <a:uFillTx/>
              <a:latin typeface="方正大黑简体" panose="02010601030101010101" charset="-122"/>
              <a:ea typeface="方正大黑简体" panose="02010601030101010101" charset="-122"/>
              <a:cs typeface="+mn-cs"/>
              <a:sym typeface="+mn-ea"/>
            </a:endParaRPr>
          </a:p>
        </p:txBody>
      </p:sp>
      <p:sp>
        <p:nvSpPr>
          <p:cNvPr id="131" name="文本框 106"/>
          <p:cNvSpPr txBox="1">
            <a:spLocks noChangeArrowheads="1"/>
          </p:cNvSpPr>
          <p:nvPr/>
        </p:nvSpPr>
        <p:spPr bwMode="auto">
          <a:xfrm>
            <a:off x="1252538" y="4713288"/>
            <a:ext cx="3179763" cy="27622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2-1-3</a:t>
            </a:r>
            <a:r>
              <a:rPr kumimoji="0" lang="en-US" altLang="zh-CN" sz="1200" b="0" i="0" u="none" strike="noStrike" kern="1200" cap="none" spc="0" normalizeH="0" baseline="0" noProof="0" dirty="0">
                <a:ln>
                  <a:noFill/>
                </a:ln>
                <a:solidFill>
                  <a:schemeClr val="tx1"/>
                </a:solidFill>
                <a:effectLst/>
                <a:uLnTx/>
                <a:uFillTx/>
                <a:latin typeface="+mn-ea"/>
                <a:ea typeface="+mn-ea"/>
                <a:cs typeface="+mn-cs"/>
                <a:sym typeface="+mn-ea"/>
              </a:rPr>
              <a:t>6</a:t>
            </a: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 2015年全国科普讲解大赛 孙海江</a:t>
            </a:r>
            <a:r>
              <a:rPr kumimoji="0" lang="zh-CN" altLang="zh-CN" sz="900" b="0" i="0" u="none" strike="noStrike" kern="1200" cap="none" spc="0" normalizeH="0" baseline="0" noProof="0" dirty="0">
                <a:ln>
                  <a:noFill/>
                </a:ln>
                <a:solidFill>
                  <a:schemeClr val="tx1"/>
                </a:solidFill>
                <a:effectLst/>
                <a:uLnTx/>
                <a:uFillTx/>
                <a:latin typeface="+mn-ea"/>
                <a:ea typeface="+mn-ea"/>
                <a:cs typeface="+mn-cs"/>
              </a:rPr>
              <a:t> </a:t>
            </a:r>
            <a:endParaRPr kumimoji="0" lang="zh-CN" altLang="zh-CN" sz="900" b="0" i="0" u="none" strike="noStrike" kern="1200" cap="none" spc="0" normalizeH="0" baseline="0" noProof="0" dirty="0">
              <a:ln>
                <a:noFill/>
              </a:ln>
              <a:solidFill>
                <a:schemeClr val="tx1"/>
              </a:solidFill>
              <a:effectLst/>
              <a:uLnTx/>
              <a:uFillTx/>
              <a:latin typeface="+mn-ea"/>
              <a:ea typeface="+mn-ea"/>
              <a:cs typeface="+mn-cs"/>
            </a:endParaRPr>
          </a:p>
        </p:txBody>
      </p:sp>
      <p:sp>
        <p:nvSpPr>
          <p:cNvPr id="13318"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9</a:t>
            </a:r>
            <a:endParaRPr lang="en-US" altLang="zh-CN" sz="2800" dirty="0">
              <a:solidFill>
                <a:srgbClr val="7F7F7F"/>
              </a:solidFill>
              <a:latin typeface="方正兰亭黑简体" charset="-122"/>
              <a:ea typeface="方正兰亭黑简体" charset="-122"/>
            </a:endParaRPr>
          </a:p>
        </p:txBody>
      </p:sp>
      <p:pic>
        <p:nvPicPr>
          <p:cNvPr id="13319"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sp>
        <p:nvSpPr>
          <p:cNvPr id="13320"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13321" name="组合 18"/>
          <p:cNvGrpSpPr/>
          <p:nvPr/>
        </p:nvGrpSpPr>
        <p:grpSpPr>
          <a:xfrm>
            <a:off x="2038350" y="395288"/>
            <a:ext cx="3441700" cy="519112"/>
            <a:chOff x="3085" y="662"/>
            <a:chExt cx="5943" cy="790"/>
          </a:xfrm>
        </p:grpSpPr>
        <p:sp>
          <p:nvSpPr>
            <p:cNvPr id="5" name="文本框 4"/>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6" name="文本框 5"/>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8" name="椭圆 7"/>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13323" name="图片 197" descr="H:\f\logo资料\采用作品\2015年全国科普讲解大赛4x.jpg"/>
          <p:cNvPicPr>
            <a:picLocks noChangeAspect="1"/>
          </p:cNvPicPr>
          <p:nvPr/>
        </p:nvPicPr>
        <p:blipFill>
          <a:blip r:embed="rId2"/>
          <a:srcRect l="15958" t="23625" r="17162" b="7275"/>
          <a:stretch>
            <a:fillRect/>
          </a:stretch>
        </p:blipFill>
        <p:spPr>
          <a:xfrm>
            <a:off x="1439863" y="2052638"/>
            <a:ext cx="2592387" cy="2492375"/>
          </a:xfrm>
          <a:prstGeom prst="rect">
            <a:avLst/>
          </a:prstGeom>
          <a:noFill/>
          <a:ln w="9525">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 name="矩形 57"/>
          <p:cNvSpPr/>
          <p:nvPr/>
        </p:nvSpPr>
        <p:spPr>
          <a:xfrm>
            <a:off x="0" y="-6350"/>
            <a:ext cx="12215813" cy="3384550"/>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8" name="矩形 7"/>
          <p:cNvSpPr/>
          <p:nvPr/>
        </p:nvSpPr>
        <p:spPr>
          <a:xfrm>
            <a:off x="8231188" y="447675"/>
            <a:ext cx="3259138"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4340" name="文本框 3"/>
          <p:cNvSpPr txBox="1"/>
          <p:nvPr/>
        </p:nvSpPr>
        <p:spPr>
          <a:xfrm>
            <a:off x="706438" y="1397000"/>
            <a:ext cx="6804025" cy="1338263"/>
          </a:xfrm>
          <a:prstGeom prst="rect">
            <a:avLst/>
          </a:prstGeom>
          <a:noFill/>
          <a:ln w="9525">
            <a:noFill/>
          </a:ln>
        </p:spPr>
        <p:txBody>
          <a:bodyPr>
            <a:spAutoFit/>
          </a:bodyPr>
          <a:p>
            <a:pPr algn="just">
              <a:lnSpc>
                <a:spcPct val="150000"/>
              </a:lnSpc>
            </a:pP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云蚁力量公益项目标志（图</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2-1-37</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）以“蚂蚁、心形、携手的人”等元素为基础进行设计。左右一大一小、一红一黄两个蚂蚁人呈对比形式展现，同时构成了一个同心圆。</a:t>
            </a:r>
            <a:endPar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endParaRPr>
          </a:p>
        </p:txBody>
      </p:sp>
      <p:grpSp>
        <p:nvGrpSpPr>
          <p:cNvPr id="120" name="组合 119"/>
          <p:cNvGrpSpPr/>
          <p:nvPr/>
        </p:nvGrpSpPr>
        <p:grpSpPr>
          <a:xfrm rot="5400000">
            <a:off x="1685290" y="5251450"/>
            <a:ext cx="3725545" cy="5083174"/>
            <a:chOff x="6716184" y="1156394"/>
            <a:chExt cx="1490916" cy="1823701"/>
          </a:xfrm>
          <a:solidFill>
            <a:schemeClr val="bg1">
              <a:lumMod val="65000"/>
              <a:alpha val="38000"/>
            </a:schemeClr>
          </a:solidFill>
        </p:grpSpPr>
        <p:sp>
          <p:nvSpPr>
            <p:cNvPr id="20"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342" name="文本框 2"/>
          <p:cNvSpPr txBox="1"/>
          <p:nvPr/>
        </p:nvSpPr>
        <p:spPr>
          <a:xfrm>
            <a:off x="769938" y="3744913"/>
            <a:ext cx="6718300" cy="2168525"/>
          </a:xfrm>
          <a:prstGeom prst="rect">
            <a:avLst/>
          </a:prstGeom>
          <a:noFill/>
          <a:ln w="9525">
            <a:noFill/>
          </a:ln>
        </p:spPr>
        <p:txBody>
          <a:bodyPr>
            <a:spAutoFit/>
          </a:bodyPr>
          <a:p>
            <a:pPr algn="just" eaLnBrk="1" hangingPunct="1">
              <a:lnSpc>
                <a:spcPct val="150000"/>
              </a:lnSpc>
            </a:pP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中国燃气标志（图</a:t>
            </a:r>
            <a:r>
              <a:rPr lang="en-US" altLang="zh-CN" dirty="0">
                <a:solidFill>
                  <a:srgbClr val="595959"/>
                </a:solidFill>
                <a:latin typeface="Arial" panose="020B0604020202020204" pitchFamily="34" charset="0"/>
                <a:ea typeface="方正大黑简体" panose="02010601030101010101" charset="-122"/>
                <a:sym typeface="宋体" panose="02010600030101010101" pitchFamily="2" charset="-122"/>
              </a:rPr>
              <a:t>2-1-38</a:t>
            </a: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）以中国燃气的英文首拼</a:t>
            </a:r>
            <a:r>
              <a:rPr lang="en-US" altLang="zh-CN" dirty="0">
                <a:solidFill>
                  <a:srgbClr val="595959"/>
                </a:solidFill>
                <a:latin typeface="Arial" panose="020B0604020202020204" pitchFamily="34" charset="0"/>
                <a:ea typeface="方正大黑简体" panose="02010601030101010101" charset="-122"/>
                <a:sym typeface="宋体" panose="02010600030101010101" pitchFamily="2" charset="-122"/>
              </a:rPr>
              <a:t>“CG</a:t>
            </a: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”融合表现设计，犹如运输中充满前进动势的储气罐，中部负形空间犹如跃动的火焰。标志一红一蓝冷暖对比色表现，红色是中华民族的传统吉祥色彩，象征温暖，蓝色代表又好又快地实现中燃的跨越发展和</a:t>
            </a:r>
            <a:r>
              <a:rPr lang="en-US" altLang="zh-CN" dirty="0">
                <a:solidFill>
                  <a:srgbClr val="595959"/>
                </a:solidFill>
                <a:latin typeface="Arial" panose="020B0604020202020204" pitchFamily="34" charset="0"/>
                <a:ea typeface="方正大黑简体" panose="02010601030101010101" charset="-122"/>
                <a:sym typeface="宋体" panose="02010600030101010101" pitchFamily="2" charset="-122"/>
              </a:rPr>
              <a:t>“</a:t>
            </a: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蓝海</a:t>
            </a:r>
            <a:r>
              <a:rPr lang="en-US" altLang="zh-CN" dirty="0">
                <a:solidFill>
                  <a:srgbClr val="595959"/>
                </a:solidFill>
                <a:latin typeface="Arial" panose="020B0604020202020204" pitchFamily="34" charset="0"/>
                <a:ea typeface="方正大黑简体" panose="02010601030101010101" charset="-122"/>
                <a:sym typeface="宋体" panose="02010600030101010101" pitchFamily="2" charset="-122"/>
              </a:rPr>
              <a:t>”</a:t>
            </a: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发展。</a:t>
            </a:r>
            <a:endParaRPr lang="zh-CN" altLang="en-US" dirty="0">
              <a:latin typeface="Arial" panose="020B0604020202020204" pitchFamily="34" charset="0"/>
            </a:endParaRPr>
          </a:p>
        </p:txBody>
      </p:sp>
      <p:sp>
        <p:nvSpPr>
          <p:cNvPr id="6" name="文本框 106"/>
          <p:cNvSpPr txBox="1">
            <a:spLocks noChangeArrowheads="1"/>
          </p:cNvSpPr>
          <p:nvPr/>
        </p:nvSpPr>
        <p:spPr bwMode="auto">
          <a:xfrm>
            <a:off x="8543925" y="2741613"/>
            <a:ext cx="2955925" cy="31115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ts val="2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图2-1-3</a:t>
            </a:r>
            <a:r>
              <a:rPr kumimoji="0" lang="en-US" altLang="zh-CN" sz="1200" b="0" i="0" u="none" strike="noStrike" kern="1200" cap="none" spc="0" normalizeH="0" baseline="0" noProof="0" dirty="0">
                <a:ln>
                  <a:noFill/>
                </a:ln>
                <a:solidFill>
                  <a:schemeClr val="tx1"/>
                </a:solidFill>
                <a:effectLst/>
                <a:uLnTx/>
                <a:uFillTx/>
                <a:latin typeface="+mn-ea"/>
                <a:ea typeface="+mn-ea"/>
                <a:cs typeface="+mn-cs"/>
                <a:sym typeface="+mn-ea"/>
              </a:rPr>
              <a:t>7</a:t>
            </a: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 云蚁力量公益项目 陈武强</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14344" name="文本框 1"/>
          <p:cNvSpPr txBox="1"/>
          <p:nvPr/>
        </p:nvSpPr>
        <p:spPr>
          <a:xfrm>
            <a:off x="8397875" y="5740400"/>
            <a:ext cx="2997200" cy="460375"/>
          </a:xfrm>
          <a:prstGeom prst="rect">
            <a:avLst/>
          </a:prstGeom>
          <a:noFill/>
          <a:ln w="9525">
            <a:noFill/>
          </a:ln>
        </p:spPr>
        <p:txBody>
          <a:bodyPr>
            <a:spAutoFit/>
          </a:bodyPr>
          <a:p>
            <a:pPr eaLnBrk="1" hangingPunct="1"/>
            <a:r>
              <a:rPr lang="zh-CN" altLang="zh-CN" sz="1200" dirty="0">
                <a:latin typeface="宋体" panose="02010600030101010101" pitchFamily="2" charset="-122"/>
                <a:sym typeface="宋体" panose="02010600030101010101" pitchFamily="2" charset="-122"/>
              </a:rPr>
              <a:t>2-1-</a:t>
            </a:r>
            <a:r>
              <a:rPr lang="en-US" altLang="zh-CN" sz="1200" dirty="0">
                <a:latin typeface="宋体" panose="02010600030101010101" pitchFamily="2" charset="-122"/>
                <a:sym typeface="宋体" panose="02010600030101010101" pitchFamily="2" charset="-122"/>
              </a:rPr>
              <a:t>38</a:t>
            </a:r>
            <a:r>
              <a:rPr lang="zh-CN" altLang="zh-CN" sz="1200" dirty="0">
                <a:latin typeface="宋体" panose="02010600030101010101" pitchFamily="2" charset="-122"/>
                <a:sym typeface="宋体" panose="02010600030101010101" pitchFamily="2" charset="-122"/>
              </a:rPr>
              <a:t> 清华同方 正邦创意（北京）品牌科技股份有限公司 </a:t>
            </a:r>
            <a:endParaRPr lang="zh-CN" altLang="zh-CN" sz="1200" dirty="0">
              <a:latin typeface="宋体" panose="02010600030101010101" pitchFamily="2" charset="-122"/>
            </a:endParaRPr>
          </a:p>
        </p:txBody>
      </p:sp>
      <p:sp>
        <p:nvSpPr>
          <p:cNvPr id="14345"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10</a:t>
            </a:r>
            <a:endParaRPr lang="en-US" altLang="zh-CN" sz="2800" dirty="0">
              <a:solidFill>
                <a:srgbClr val="7F7F7F"/>
              </a:solidFill>
              <a:latin typeface="方正兰亭黑简体" charset="-122"/>
              <a:ea typeface="方正兰亭黑简体" charset="-122"/>
            </a:endParaRPr>
          </a:p>
        </p:txBody>
      </p:sp>
      <p:sp>
        <p:nvSpPr>
          <p:cNvPr id="14346"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14347" name="组合 18"/>
          <p:cNvGrpSpPr/>
          <p:nvPr/>
        </p:nvGrpSpPr>
        <p:grpSpPr>
          <a:xfrm>
            <a:off x="2038350" y="395288"/>
            <a:ext cx="3441700" cy="519112"/>
            <a:chOff x="3085" y="662"/>
            <a:chExt cx="5943" cy="790"/>
          </a:xfrm>
        </p:grpSpPr>
        <p:sp>
          <p:nvSpPr>
            <p:cNvPr id="5" name="文本框 4"/>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2" name="文本框 1"/>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7" name="椭圆 6"/>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14349" name="图片 2"/>
          <p:cNvPicPr/>
          <p:nvPr/>
        </p:nvPicPr>
        <p:blipFill>
          <a:blip r:embed="rId1"/>
          <a:stretch>
            <a:fillRect/>
          </a:stretch>
        </p:blipFill>
        <p:spPr>
          <a:xfrm>
            <a:off x="8945563" y="684213"/>
            <a:ext cx="1830387" cy="2019300"/>
          </a:xfrm>
          <a:prstGeom prst="rect">
            <a:avLst/>
          </a:prstGeom>
          <a:noFill/>
          <a:ln w="9525">
            <a:noFill/>
          </a:ln>
        </p:spPr>
      </p:pic>
      <p:pic>
        <p:nvPicPr>
          <p:cNvPr id="14350" name="图片 3"/>
          <p:cNvPicPr/>
          <p:nvPr/>
        </p:nvPicPr>
        <p:blipFill>
          <a:blip r:embed="rId2"/>
          <a:stretch>
            <a:fillRect/>
          </a:stretch>
        </p:blipFill>
        <p:spPr>
          <a:xfrm>
            <a:off x="8716963" y="3611563"/>
            <a:ext cx="2287587" cy="1958975"/>
          </a:xfrm>
          <a:prstGeom prst="rect">
            <a:avLst/>
          </a:prstGeom>
          <a:noFill/>
          <a:ln w="9525">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 name="矩形 57"/>
          <p:cNvSpPr/>
          <p:nvPr/>
        </p:nvSpPr>
        <p:spPr>
          <a:xfrm>
            <a:off x="0" y="-6350"/>
            <a:ext cx="12215813" cy="3384550"/>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8" name="矩形 7"/>
          <p:cNvSpPr/>
          <p:nvPr/>
        </p:nvSpPr>
        <p:spPr>
          <a:xfrm>
            <a:off x="8231188" y="447675"/>
            <a:ext cx="3259138"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5364" name="文本框 3"/>
          <p:cNvSpPr txBox="1"/>
          <p:nvPr/>
        </p:nvSpPr>
        <p:spPr>
          <a:xfrm>
            <a:off x="706438" y="1397000"/>
            <a:ext cx="6804025" cy="1338263"/>
          </a:xfrm>
          <a:prstGeom prst="rect">
            <a:avLst/>
          </a:prstGeom>
          <a:noFill/>
          <a:ln w="9525">
            <a:noFill/>
          </a:ln>
        </p:spPr>
        <p:txBody>
          <a:bodyPr>
            <a:spAutoFit/>
          </a:bodyPr>
          <a:p>
            <a:pPr algn="just">
              <a:lnSpc>
                <a:spcPct val="150000"/>
              </a:lnSpc>
            </a:pP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中国能建标志（图</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2-1-39</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）以中国能建的英文缩写</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“CEEC”</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为创意基础。双</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“C”</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表明中央企业身份；双</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“E</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”一蓝一红，一正一反，对比布局，中间的反白色构成</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中</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字造型。</a:t>
            </a:r>
            <a:endPar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endParaRPr>
          </a:p>
        </p:txBody>
      </p:sp>
      <p:grpSp>
        <p:nvGrpSpPr>
          <p:cNvPr id="120" name="组合 119"/>
          <p:cNvGrpSpPr/>
          <p:nvPr/>
        </p:nvGrpSpPr>
        <p:grpSpPr>
          <a:xfrm rot="5400000">
            <a:off x="1685290" y="5251450"/>
            <a:ext cx="3725545" cy="5083174"/>
            <a:chOff x="6716184" y="1156394"/>
            <a:chExt cx="1490916" cy="1823701"/>
          </a:xfrm>
          <a:solidFill>
            <a:schemeClr val="bg1">
              <a:lumMod val="65000"/>
              <a:alpha val="38000"/>
            </a:schemeClr>
          </a:solidFill>
        </p:grpSpPr>
        <p:sp>
          <p:nvSpPr>
            <p:cNvPr id="20"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5366" name="文本框 2"/>
          <p:cNvSpPr txBox="1"/>
          <p:nvPr/>
        </p:nvSpPr>
        <p:spPr>
          <a:xfrm>
            <a:off x="769938" y="3744913"/>
            <a:ext cx="6718300" cy="2168525"/>
          </a:xfrm>
          <a:prstGeom prst="rect">
            <a:avLst/>
          </a:prstGeom>
          <a:noFill/>
          <a:ln w="9525">
            <a:noFill/>
          </a:ln>
        </p:spPr>
        <p:txBody>
          <a:bodyPr>
            <a:spAutoFit/>
          </a:bodyPr>
          <a:p>
            <a:pPr algn="just" eaLnBrk="1" hangingPunct="1">
              <a:lnSpc>
                <a:spcPct val="150000"/>
              </a:lnSpc>
            </a:pP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清华同方标志（图</a:t>
            </a:r>
            <a:r>
              <a:rPr lang="en-US" altLang="zh-CN" dirty="0">
                <a:solidFill>
                  <a:srgbClr val="595959"/>
                </a:solidFill>
                <a:latin typeface="Arial" panose="020B0604020202020204" pitchFamily="34" charset="0"/>
                <a:ea typeface="方正大黑简体" panose="02010601030101010101" charset="-122"/>
                <a:sym typeface="宋体" panose="02010600030101010101" pitchFamily="2" charset="-122"/>
              </a:rPr>
              <a:t>2-1-40</a:t>
            </a: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运用了正方形与椭圆对比呼应设计。正方形和椭圆虚实弧形的结合，有着清华同方的“同”的意思，正方形代表了清华同方的“方”字。本标志主体外形一方一圆，形态一静一动，色彩一冷一暖，是比较典型的的对比形式的标志设计。</a:t>
            </a:r>
            <a:endParaRPr lang="zh-CN" altLang="en-US" dirty="0">
              <a:latin typeface="Arial" panose="020B0604020202020204" pitchFamily="34" charset="0"/>
            </a:endParaRPr>
          </a:p>
        </p:txBody>
      </p:sp>
      <p:sp>
        <p:nvSpPr>
          <p:cNvPr id="6" name="文本框 106"/>
          <p:cNvSpPr txBox="1">
            <a:spLocks noChangeArrowheads="1"/>
          </p:cNvSpPr>
          <p:nvPr/>
        </p:nvSpPr>
        <p:spPr bwMode="auto">
          <a:xfrm>
            <a:off x="8401050" y="2741613"/>
            <a:ext cx="2955925" cy="566738"/>
          </a:xfrm>
          <a:prstGeom prst="rect">
            <a:avLst/>
          </a:prstGeom>
          <a:noFill/>
          <a:ln>
            <a:noFill/>
          </a:ln>
        </p:spPr>
        <p:txBody>
          <a:bodyPr>
            <a:spAutoFit/>
          </a:bodyPr>
          <a:p>
            <a:pPr>
              <a:lnSpc>
                <a:spcPts val="2000"/>
              </a:lnSpc>
              <a:buNone/>
            </a:pPr>
            <a:r>
              <a:rPr lang="en-US" altLang="zh-CN" sz="1200" dirty="0">
                <a:latin typeface="宋体" panose="02010600030101010101" pitchFamily="2" charset="-122"/>
                <a:ea typeface="宋体" panose="02010600030101010101" pitchFamily="2" charset="-122"/>
                <a:sym typeface="+mn-ea"/>
              </a:rPr>
              <a:t>图2-1-39 中国能建 正邦创意（北京）品牌科技股份有限公司</a:t>
            </a:r>
            <a:r>
              <a:rPr lang="en-US" altLang="zh-CN" sz="1200" dirty="0">
                <a:latin typeface="宋体" panose="02010600030101010101" pitchFamily="2" charset="-122"/>
                <a:ea typeface="宋体" panose="02010600030101010101" pitchFamily="2" charset="-122"/>
              </a:rPr>
              <a:t>  </a:t>
            </a:r>
            <a:r>
              <a:rPr lang="en-US" altLang="zh-CN" sz="1200" dirty="0">
                <a:latin typeface="宋体" panose="02010600030101010101" pitchFamily="2" charset="-122"/>
              </a:rPr>
              <a:t>           </a:t>
            </a:r>
            <a:endParaRPr lang="zh-CN" altLang="en-US" sz="1200" dirty="0">
              <a:latin typeface="宋体" panose="02010600030101010101" pitchFamily="2" charset="-122"/>
            </a:endParaRPr>
          </a:p>
        </p:txBody>
      </p:sp>
      <p:sp>
        <p:nvSpPr>
          <p:cNvPr id="15368" name="文本框 1"/>
          <p:cNvSpPr txBox="1"/>
          <p:nvPr/>
        </p:nvSpPr>
        <p:spPr>
          <a:xfrm>
            <a:off x="8826500" y="5740400"/>
            <a:ext cx="2817813" cy="276225"/>
          </a:xfrm>
          <a:prstGeom prst="rect">
            <a:avLst/>
          </a:prstGeom>
          <a:noFill/>
          <a:ln w="9525">
            <a:noFill/>
          </a:ln>
        </p:spPr>
        <p:txBody>
          <a:bodyPr>
            <a:spAutoFit/>
          </a:bodyPr>
          <a:p>
            <a:pPr eaLnBrk="1" hangingPunct="1"/>
            <a:r>
              <a:rPr lang="zh-CN" altLang="zh-CN" sz="1200" dirty="0">
                <a:latin typeface="宋体" panose="02010600030101010101" pitchFamily="2" charset="-122"/>
                <a:sym typeface="宋体" panose="02010600030101010101" pitchFamily="2" charset="-122"/>
              </a:rPr>
              <a:t>2-1-4</a:t>
            </a:r>
            <a:r>
              <a:rPr lang="en-US" altLang="zh-CN" sz="1200" dirty="0">
                <a:latin typeface="宋体" panose="02010600030101010101" pitchFamily="2" charset="-122"/>
                <a:sym typeface="宋体" panose="02010600030101010101" pitchFamily="2" charset="-122"/>
              </a:rPr>
              <a:t>0</a:t>
            </a:r>
            <a:r>
              <a:rPr lang="zh-CN" altLang="zh-CN" sz="1200" dirty="0">
                <a:latin typeface="宋体" panose="02010600030101010101" pitchFamily="2" charset="-122"/>
                <a:sym typeface="宋体" panose="02010600030101010101" pitchFamily="2" charset="-122"/>
              </a:rPr>
              <a:t> 中国燃气 中国燃气官网 </a:t>
            </a:r>
            <a:endParaRPr lang="zh-CN" altLang="zh-CN" sz="1200" dirty="0">
              <a:latin typeface="宋体" panose="02010600030101010101" pitchFamily="2" charset="-122"/>
            </a:endParaRPr>
          </a:p>
        </p:txBody>
      </p:sp>
      <p:sp>
        <p:nvSpPr>
          <p:cNvPr id="15369"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11</a:t>
            </a:r>
            <a:endParaRPr lang="en-US" altLang="zh-CN" sz="2800" dirty="0">
              <a:solidFill>
                <a:srgbClr val="7F7F7F"/>
              </a:solidFill>
              <a:latin typeface="方正兰亭黑简体" charset="-122"/>
              <a:ea typeface="方正兰亭黑简体" charset="-122"/>
            </a:endParaRPr>
          </a:p>
        </p:txBody>
      </p:sp>
      <p:sp>
        <p:nvSpPr>
          <p:cNvPr id="15370"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15371" name="组合 18"/>
          <p:cNvGrpSpPr/>
          <p:nvPr/>
        </p:nvGrpSpPr>
        <p:grpSpPr>
          <a:xfrm>
            <a:off x="2038350" y="395288"/>
            <a:ext cx="3441700" cy="519112"/>
            <a:chOff x="3085" y="662"/>
            <a:chExt cx="5943" cy="790"/>
          </a:xfrm>
        </p:grpSpPr>
        <p:sp>
          <p:nvSpPr>
            <p:cNvPr id="5" name="文本框 4"/>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2" name="文本框 1"/>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7" name="椭圆 6"/>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15373" name="图片 4"/>
          <p:cNvPicPr/>
          <p:nvPr/>
        </p:nvPicPr>
        <p:blipFill>
          <a:blip r:embed="rId1"/>
          <a:stretch>
            <a:fillRect/>
          </a:stretch>
        </p:blipFill>
        <p:spPr>
          <a:xfrm>
            <a:off x="8891588" y="3744913"/>
            <a:ext cx="1938337" cy="1849437"/>
          </a:xfrm>
          <a:prstGeom prst="rect">
            <a:avLst/>
          </a:prstGeom>
          <a:noFill/>
          <a:ln w="9525">
            <a:noFill/>
          </a:ln>
        </p:spPr>
      </p:pic>
      <p:pic>
        <p:nvPicPr>
          <p:cNvPr id="15374" name="图片 111"/>
          <p:cNvPicPr/>
          <p:nvPr/>
        </p:nvPicPr>
        <p:blipFill>
          <a:blip r:embed="rId2"/>
          <a:stretch>
            <a:fillRect/>
          </a:stretch>
        </p:blipFill>
        <p:spPr>
          <a:xfrm>
            <a:off x="8497888" y="914400"/>
            <a:ext cx="2727325" cy="1701800"/>
          </a:xfrm>
          <a:prstGeom prst="rect">
            <a:avLst/>
          </a:prstGeom>
          <a:noFill/>
          <a:ln w="9525">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1112" y="-12700"/>
            <a:ext cx="6853238" cy="700087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098" name="文本框 2"/>
          <p:cNvSpPr txBox="1">
            <a:spLocks noChangeArrowheads="1"/>
          </p:cNvSpPr>
          <p:nvPr/>
        </p:nvSpPr>
        <p:spPr bwMode="auto">
          <a:xfrm>
            <a:off x="755650" y="1149350"/>
            <a:ext cx="5299075" cy="507682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2</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、调和</a:t>
            </a:r>
            <a:endPar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调和（图</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2-1-41</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）是在对比的基础上对标志各元素所作的协调处理，使标志造型中的对比因素互相接近或有中间的逐步过渡，从而能给人以协调、柔和的美感。</a:t>
            </a:r>
            <a:endPar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当所有对象形态彼此之间和谐、融洽并具有一定共性后，我们将此称为调和，调和就是求同存异，让人有一种融合感，标志设计中的调和方法可以利用形态、色彩、肌理等要素下手来获得一致的效果。如标志中的色彩调和，获得调和的基本方法，主要是减弱色彩诸要素的对比强度，使色彩关系趋向近似，而产生调和效果。</a:t>
            </a:r>
            <a:endParaRPr kumimoji="0" lang="zh-CN" altLang="zh-CN" sz="1800" b="0" i="0" u="none" strike="noStrike" kern="1200" cap="none" spc="0" normalizeH="0" baseline="0" noProof="0" dirty="0">
              <a:ln>
                <a:noFill/>
              </a:ln>
              <a:solidFill>
                <a:schemeClr val="bg1">
                  <a:lumMod val="85000"/>
                </a:schemeClr>
              </a:solidFill>
              <a:effectLst/>
              <a:uLnTx/>
              <a:uFillTx/>
              <a:latin typeface="方正大黑简体" panose="02010601030101010101" charset="-122"/>
              <a:ea typeface="方正大黑简体" panose="02010601030101010101" charset="-122"/>
              <a:cs typeface="+mn-cs"/>
              <a:sym typeface="+mn-ea"/>
            </a:endParaRPr>
          </a:p>
        </p:txBody>
      </p:sp>
      <p:sp>
        <p:nvSpPr>
          <p:cNvPr id="16388" name="文本框 3"/>
          <p:cNvSpPr txBox="1"/>
          <p:nvPr/>
        </p:nvSpPr>
        <p:spPr>
          <a:xfrm>
            <a:off x="8485188" y="4865688"/>
            <a:ext cx="1646237" cy="276225"/>
          </a:xfrm>
          <a:prstGeom prst="rect">
            <a:avLst/>
          </a:prstGeom>
          <a:noFill/>
          <a:ln w="9525">
            <a:noFill/>
          </a:ln>
        </p:spPr>
        <p:txBody>
          <a:bodyPr wrap="none">
            <a:spAutoFit/>
          </a:bodyPr>
          <a:p>
            <a:r>
              <a:rPr lang="zh-CN" altLang="zh-CN" sz="1200" dirty="0">
                <a:latin typeface="宋体" panose="02010600030101010101" pitchFamily="2" charset="-122"/>
                <a:sym typeface="宋体" panose="02010600030101010101" pitchFamily="2" charset="-122"/>
              </a:rPr>
              <a:t>图2-1-4</a:t>
            </a:r>
            <a:r>
              <a:rPr lang="en-US" altLang="zh-CN" sz="1200" dirty="0">
                <a:latin typeface="宋体" panose="02010600030101010101" pitchFamily="2" charset="-122"/>
                <a:sym typeface="宋体" panose="02010600030101010101" pitchFamily="2" charset="-122"/>
              </a:rPr>
              <a:t>1</a:t>
            </a:r>
            <a:r>
              <a:rPr lang="zh-CN" altLang="zh-CN" sz="1200" dirty="0">
                <a:latin typeface="宋体" panose="02010600030101010101" pitchFamily="2" charset="-122"/>
                <a:sym typeface="宋体" panose="02010600030101010101" pitchFamily="2" charset="-122"/>
              </a:rPr>
              <a:t> 调和示意图</a:t>
            </a:r>
            <a:endParaRPr lang="zh-CN" altLang="zh-CN" sz="1200" dirty="0">
              <a:solidFill>
                <a:srgbClr val="595959"/>
              </a:solidFill>
              <a:latin typeface="宋体" panose="02010600030101010101" pitchFamily="2" charset="-122"/>
            </a:endParaRPr>
          </a:p>
        </p:txBody>
      </p:sp>
      <p:sp>
        <p:nvSpPr>
          <p:cNvPr id="4" name="矩形 3"/>
          <p:cNvSpPr/>
          <p:nvPr/>
        </p:nvSpPr>
        <p:spPr>
          <a:xfrm rot="1200000">
            <a:off x="10842625" y="5956300"/>
            <a:ext cx="288925" cy="574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6390"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12</a:t>
            </a:r>
            <a:endParaRPr lang="en-US" altLang="zh-CN" sz="2800" dirty="0">
              <a:solidFill>
                <a:srgbClr val="7F7F7F"/>
              </a:solidFill>
              <a:latin typeface="方正兰亭黑简体" charset="-122"/>
              <a:ea typeface="方正兰亭黑简体" charset="-122"/>
            </a:endParaRPr>
          </a:p>
        </p:txBody>
      </p:sp>
      <p:pic>
        <p:nvPicPr>
          <p:cNvPr id="16391"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sp>
        <p:nvSpPr>
          <p:cNvPr id="16392"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16393" name="组合 18"/>
          <p:cNvGrpSpPr/>
          <p:nvPr/>
        </p:nvGrpSpPr>
        <p:grpSpPr>
          <a:xfrm>
            <a:off x="2038350" y="395288"/>
            <a:ext cx="3441700" cy="519112"/>
            <a:chOff x="3085" y="662"/>
            <a:chExt cx="5943" cy="790"/>
          </a:xfrm>
        </p:grpSpPr>
        <p:sp>
          <p:nvSpPr>
            <p:cNvPr id="2" name="文本框 1"/>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7" name="文本框 6"/>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3" name="椭圆 2"/>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16395" name="图片 188" descr="调和示意图"/>
          <p:cNvPicPr>
            <a:picLocks noChangeAspect="1"/>
          </p:cNvPicPr>
          <p:nvPr/>
        </p:nvPicPr>
        <p:blipFill>
          <a:blip r:embed="rId2"/>
          <a:srcRect b="4816"/>
          <a:stretch>
            <a:fillRect/>
          </a:stretch>
        </p:blipFill>
        <p:spPr>
          <a:xfrm>
            <a:off x="7431088" y="2474913"/>
            <a:ext cx="3438525" cy="1909762"/>
          </a:xfrm>
          <a:prstGeom prst="rect">
            <a:avLst/>
          </a:prstGeom>
          <a:noFill/>
          <a:ln w="9525">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1112" y="-12700"/>
            <a:ext cx="12215813" cy="6908800"/>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 name="矩形 6"/>
          <p:cNvSpPr/>
          <p:nvPr/>
        </p:nvSpPr>
        <p:spPr>
          <a:xfrm>
            <a:off x="-77787" y="1536700"/>
            <a:ext cx="5626100" cy="40925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文本框 2"/>
          <p:cNvSpPr txBox="1">
            <a:spLocks noChangeArrowheads="1"/>
          </p:cNvSpPr>
          <p:nvPr/>
        </p:nvSpPr>
        <p:spPr bwMode="auto">
          <a:xfrm>
            <a:off x="6105525" y="2314575"/>
            <a:ext cx="5341938" cy="258445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邗江法治文化标志（图</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2-1-42</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以汉字“邗”与“法”为创作元素，标志将“邗”字右部与“法”字左侧进行了调和设计，调和部分犹如纵情流淌的水纹，真实地写照了邗江是长江运河在此交汇的富庶繁华之地的独特地域概貌，代表了法平如水，寓意公平公正。</a:t>
            </a:r>
            <a:endParaRPr kumimoji="0" lang="zh-CN" altLang="zh-CN" sz="1800" b="0" i="0" u="none" strike="noStrike" kern="1200" cap="none" spc="0" normalizeH="0" baseline="0" noProof="0" dirty="0">
              <a:ln>
                <a:noFill/>
              </a:ln>
              <a:solidFill>
                <a:schemeClr val="bg1">
                  <a:lumMod val="85000"/>
                </a:schemeClr>
              </a:solidFill>
              <a:effectLst/>
              <a:uLnTx/>
              <a:uFillTx/>
              <a:latin typeface="方正大黑简体" panose="02010601030101010101" charset="-122"/>
              <a:ea typeface="方正大黑简体" panose="02010601030101010101" charset="-122"/>
              <a:cs typeface="+mn-cs"/>
              <a:sym typeface="+mn-ea"/>
            </a:endParaRPr>
          </a:p>
        </p:txBody>
      </p:sp>
      <p:sp>
        <p:nvSpPr>
          <p:cNvPr id="131" name="文本框 106"/>
          <p:cNvSpPr txBox="1">
            <a:spLocks noChangeArrowheads="1"/>
          </p:cNvSpPr>
          <p:nvPr/>
        </p:nvSpPr>
        <p:spPr bwMode="auto">
          <a:xfrm>
            <a:off x="1682750" y="4713288"/>
            <a:ext cx="3179763" cy="27622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2-1-4</a:t>
            </a:r>
            <a:r>
              <a:rPr kumimoji="0" lang="en-US" altLang="zh-CN" sz="1200" b="0" i="0" u="none" strike="noStrike" kern="1200" cap="none" spc="0" normalizeH="0" baseline="0" noProof="0" dirty="0">
                <a:ln>
                  <a:noFill/>
                </a:ln>
                <a:solidFill>
                  <a:schemeClr val="tx1"/>
                </a:solidFill>
                <a:effectLst/>
                <a:uLnTx/>
                <a:uFillTx/>
                <a:latin typeface="+mn-ea"/>
                <a:ea typeface="+mn-ea"/>
                <a:cs typeface="+mn-cs"/>
                <a:sym typeface="+mn-ea"/>
              </a:rPr>
              <a:t>2</a:t>
            </a: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 邗江法治文化 葛玉峰</a:t>
            </a:r>
            <a:r>
              <a:rPr kumimoji="0" lang="zh-CN" altLang="zh-CN" sz="900" b="0" i="0" u="none" strike="noStrike" kern="1200" cap="none" spc="0" normalizeH="0" baseline="0" noProof="0" dirty="0">
                <a:ln>
                  <a:noFill/>
                </a:ln>
                <a:solidFill>
                  <a:schemeClr val="tx1"/>
                </a:solidFill>
                <a:effectLst/>
                <a:uLnTx/>
                <a:uFillTx/>
                <a:latin typeface="+mn-ea"/>
                <a:ea typeface="+mn-ea"/>
                <a:cs typeface="+mn-cs"/>
              </a:rPr>
              <a:t> </a:t>
            </a:r>
            <a:endParaRPr kumimoji="0" lang="zh-CN" altLang="zh-CN" sz="900" b="0" i="0" u="none" strike="noStrike" kern="1200" cap="none" spc="0" normalizeH="0" baseline="0" noProof="0" dirty="0">
              <a:ln>
                <a:noFill/>
              </a:ln>
              <a:solidFill>
                <a:schemeClr val="tx1"/>
              </a:solidFill>
              <a:effectLst/>
              <a:uLnTx/>
              <a:uFillTx/>
              <a:latin typeface="+mn-ea"/>
              <a:ea typeface="+mn-ea"/>
              <a:cs typeface="+mn-cs"/>
            </a:endParaRPr>
          </a:p>
        </p:txBody>
      </p:sp>
      <p:sp>
        <p:nvSpPr>
          <p:cNvPr id="17414"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13</a:t>
            </a:r>
            <a:endParaRPr lang="en-US" altLang="zh-CN" sz="2800" dirty="0">
              <a:solidFill>
                <a:srgbClr val="7F7F7F"/>
              </a:solidFill>
              <a:latin typeface="方正兰亭黑简体" charset="-122"/>
              <a:ea typeface="方正兰亭黑简体" charset="-122"/>
            </a:endParaRPr>
          </a:p>
        </p:txBody>
      </p:sp>
      <p:pic>
        <p:nvPicPr>
          <p:cNvPr id="17415"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sp>
        <p:nvSpPr>
          <p:cNvPr id="17416"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17417" name="组合 18"/>
          <p:cNvGrpSpPr/>
          <p:nvPr/>
        </p:nvGrpSpPr>
        <p:grpSpPr>
          <a:xfrm>
            <a:off x="2038350" y="395288"/>
            <a:ext cx="3441700" cy="519112"/>
            <a:chOff x="3085" y="662"/>
            <a:chExt cx="5943" cy="790"/>
          </a:xfrm>
        </p:grpSpPr>
        <p:sp>
          <p:nvSpPr>
            <p:cNvPr id="5" name="文本框 4"/>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6" name="文本框 5"/>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8" name="椭圆 7"/>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17419" name="图片 222" descr="邗江法治文化"/>
          <p:cNvPicPr>
            <a:picLocks noChangeAspect="1"/>
          </p:cNvPicPr>
          <p:nvPr/>
        </p:nvPicPr>
        <p:blipFill>
          <a:blip r:embed="rId2"/>
          <a:stretch>
            <a:fillRect/>
          </a:stretch>
        </p:blipFill>
        <p:spPr>
          <a:xfrm>
            <a:off x="1401763" y="2211388"/>
            <a:ext cx="2668587" cy="2406650"/>
          </a:xfrm>
          <a:prstGeom prst="rect">
            <a:avLst/>
          </a:prstGeom>
          <a:noFill/>
          <a:ln w="9525">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 name="矩形 57"/>
          <p:cNvSpPr/>
          <p:nvPr/>
        </p:nvSpPr>
        <p:spPr>
          <a:xfrm>
            <a:off x="0" y="-6350"/>
            <a:ext cx="12215813" cy="3765550"/>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8435" name="文本框 3"/>
          <p:cNvSpPr txBox="1"/>
          <p:nvPr/>
        </p:nvSpPr>
        <p:spPr>
          <a:xfrm>
            <a:off x="706438" y="1181100"/>
            <a:ext cx="10617200" cy="2168525"/>
          </a:xfrm>
          <a:prstGeom prst="rect">
            <a:avLst/>
          </a:prstGeom>
          <a:noFill/>
          <a:ln w="9525">
            <a:noFill/>
          </a:ln>
        </p:spPr>
        <p:txBody>
          <a:bodyPr>
            <a:spAutoFit/>
          </a:bodyPr>
          <a:p>
            <a:pPr algn="just" eaLnBrk="1" hangingPunct="1">
              <a:lnSpc>
                <a:spcPct val="150000"/>
              </a:lnSpc>
            </a:pP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瑞士</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ABB</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集团</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ABB </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传动公司中心所在国是芬兰，其国旗也是具有北欧情结的“十字”。</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ABB</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每个字母中心的白色十字契合了</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ABB </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集团组建时所在国的国旗标志，也就是“十字”。白色“十字”将字母</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ABB</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进行了串联、调和，视觉上更加整体、统一（图</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2-1-43</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a:t>
            </a:r>
            <a:endPar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endParaRPr>
          </a:p>
          <a:p>
            <a:pPr algn="just" eaLnBrk="1" hangingPunct="1">
              <a:lnSpc>
                <a:spcPct val="150000"/>
              </a:lnSpc>
            </a:pP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万喜集团（</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Vinci Group</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）标志将正方形与圆角正方形以及圆三种图形元素进行了渐变调和，象征刚柔并济，代表建筑的平稳坚固与服务的温柔细致（图</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2-1-44</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a:t>
            </a:r>
            <a:endPar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endParaRPr>
          </a:p>
        </p:txBody>
      </p:sp>
      <p:grpSp>
        <p:nvGrpSpPr>
          <p:cNvPr id="120" name="组合 119"/>
          <p:cNvGrpSpPr/>
          <p:nvPr/>
        </p:nvGrpSpPr>
        <p:grpSpPr>
          <a:xfrm rot="5400000">
            <a:off x="1685290" y="5251450"/>
            <a:ext cx="3725545" cy="5083174"/>
            <a:chOff x="6716184" y="1156394"/>
            <a:chExt cx="1490916" cy="1823701"/>
          </a:xfrm>
          <a:solidFill>
            <a:schemeClr val="bg1">
              <a:lumMod val="65000"/>
              <a:alpha val="38000"/>
            </a:schemeClr>
          </a:solidFill>
        </p:grpSpPr>
        <p:sp>
          <p:nvSpPr>
            <p:cNvPr id="20"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8437"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14</a:t>
            </a:r>
            <a:endParaRPr lang="en-US" altLang="zh-CN" sz="2800" dirty="0">
              <a:solidFill>
                <a:srgbClr val="7F7F7F"/>
              </a:solidFill>
              <a:latin typeface="方正兰亭黑简体" charset="-122"/>
              <a:ea typeface="方正兰亭黑简体" charset="-122"/>
            </a:endParaRPr>
          </a:p>
        </p:txBody>
      </p:sp>
      <p:sp>
        <p:nvSpPr>
          <p:cNvPr id="18438"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18439" name="组合 18"/>
          <p:cNvGrpSpPr/>
          <p:nvPr/>
        </p:nvGrpSpPr>
        <p:grpSpPr>
          <a:xfrm>
            <a:off x="2038350" y="395288"/>
            <a:ext cx="3441700" cy="519112"/>
            <a:chOff x="3085" y="662"/>
            <a:chExt cx="5943" cy="790"/>
          </a:xfrm>
        </p:grpSpPr>
        <p:sp>
          <p:nvSpPr>
            <p:cNvPr id="5" name="文本框 4"/>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2" name="文本框 1"/>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7" name="椭圆 6"/>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18441"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pic>
        <p:nvPicPr>
          <p:cNvPr id="18442" name="图片 2"/>
          <p:cNvPicPr/>
          <p:nvPr/>
        </p:nvPicPr>
        <p:blipFill>
          <a:blip r:embed="rId2"/>
          <a:stretch>
            <a:fillRect/>
          </a:stretch>
        </p:blipFill>
        <p:spPr>
          <a:xfrm>
            <a:off x="5988050" y="4219575"/>
            <a:ext cx="4413250" cy="1465263"/>
          </a:xfrm>
          <a:prstGeom prst="rect">
            <a:avLst/>
          </a:prstGeom>
          <a:noFill/>
          <a:ln w="9525">
            <a:noFill/>
          </a:ln>
        </p:spPr>
      </p:pic>
      <p:pic>
        <p:nvPicPr>
          <p:cNvPr id="18443" name="图片 113"/>
          <p:cNvPicPr/>
          <p:nvPr/>
        </p:nvPicPr>
        <p:blipFill>
          <a:blip r:embed="rId3"/>
          <a:stretch>
            <a:fillRect/>
          </a:stretch>
        </p:blipFill>
        <p:spPr>
          <a:xfrm>
            <a:off x="1489075" y="4324350"/>
            <a:ext cx="2803525" cy="1238250"/>
          </a:xfrm>
          <a:prstGeom prst="rect">
            <a:avLst/>
          </a:prstGeom>
          <a:noFill/>
          <a:ln w="9525">
            <a:noFill/>
          </a:ln>
        </p:spPr>
      </p:pic>
      <p:sp>
        <p:nvSpPr>
          <p:cNvPr id="14" name="文本框 114"/>
          <p:cNvSpPr txBox="1">
            <a:spLocks noChangeArrowheads="1"/>
          </p:cNvSpPr>
          <p:nvPr/>
        </p:nvSpPr>
        <p:spPr bwMode="auto">
          <a:xfrm>
            <a:off x="1039813" y="5867400"/>
            <a:ext cx="9847263" cy="276225"/>
          </a:xfrm>
          <a:prstGeom prst="rect">
            <a:avLst/>
          </a:prstGeom>
          <a:noFill/>
          <a:ln>
            <a:noFill/>
          </a:ln>
        </p:spPr>
        <p:txBody>
          <a:bodyPr>
            <a:spAutoFit/>
          </a:bodyPr>
          <a:lstStyle>
            <a:lvl1pPr indent="2667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dirty="0">
                <a:ln>
                  <a:noFill/>
                </a:ln>
                <a:solidFill>
                  <a:schemeClr val="tx1"/>
                </a:solidFill>
                <a:effectLst/>
                <a:uLnTx/>
                <a:uFillTx/>
                <a:latin typeface="+mn-ea"/>
                <a:ea typeface="+mn-ea"/>
                <a:cs typeface="+mn-cs"/>
              </a:rPr>
              <a:t>      </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图2-1-4</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3</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 瑞士ABB集团 Alan Fletcher  </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                                       </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 2-1-4</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4</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 万喜集团 百度百科 </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 name="矩形 57"/>
          <p:cNvSpPr/>
          <p:nvPr/>
        </p:nvSpPr>
        <p:spPr>
          <a:xfrm>
            <a:off x="0" y="-6350"/>
            <a:ext cx="12215813" cy="3765550"/>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9459" name="文本框 3"/>
          <p:cNvSpPr txBox="1"/>
          <p:nvPr/>
        </p:nvSpPr>
        <p:spPr>
          <a:xfrm>
            <a:off x="706438" y="1577975"/>
            <a:ext cx="10617200" cy="1338263"/>
          </a:xfrm>
          <a:prstGeom prst="rect">
            <a:avLst/>
          </a:prstGeom>
          <a:noFill/>
          <a:ln w="9525">
            <a:noFill/>
          </a:ln>
        </p:spPr>
        <p:txBody>
          <a:bodyPr>
            <a:spAutoFit/>
          </a:bodyPr>
          <a:p>
            <a:pPr algn="just" eaLnBrk="1" hangingPunct="1">
              <a:lnSpc>
                <a:spcPct val="150000"/>
              </a:lnSpc>
            </a:pP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中国光大银行行徽（图</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2-1-45</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）主体为“银行”的英文单词“</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Bank”</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，银行的英文首拼</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B</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与光大的英文首拼</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E</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同构调和成四射的光芒，象征光大银行似阳光普照。</a:t>
            </a:r>
            <a:endParaRPr lang="zh-CN" altLang="zh-CN" dirty="0">
              <a:solidFill>
                <a:srgbClr val="D9D9D9"/>
              </a:solidFill>
              <a:latin typeface="Arial" panose="020B0604020202020204" pitchFamily="34" charset="0"/>
              <a:ea typeface="方正大黑简体" panose="02010601030101010101" charset="-122"/>
            </a:endParaRPr>
          </a:p>
          <a:p>
            <a:pPr algn="just" eaLnBrk="1" hangingPunct="1">
              <a:lnSpc>
                <a:spcPct val="150000"/>
              </a:lnSpc>
            </a:pP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新奥集团标志（图</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2-1-46</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）以黄蓝色透明叠加调和的方式分隔出多个圆形。</a:t>
            </a:r>
            <a:endPar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endParaRPr>
          </a:p>
        </p:txBody>
      </p:sp>
      <p:grpSp>
        <p:nvGrpSpPr>
          <p:cNvPr id="120" name="组合 119"/>
          <p:cNvGrpSpPr/>
          <p:nvPr/>
        </p:nvGrpSpPr>
        <p:grpSpPr>
          <a:xfrm rot="5400000">
            <a:off x="1685290" y="5251450"/>
            <a:ext cx="3725545" cy="5083174"/>
            <a:chOff x="6716184" y="1156394"/>
            <a:chExt cx="1490916" cy="1823701"/>
          </a:xfrm>
          <a:solidFill>
            <a:schemeClr val="bg1">
              <a:lumMod val="65000"/>
              <a:alpha val="38000"/>
            </a:schemeClr>
          </a:solidFill>
        </p:grpSpPr>
        <p:sp>
          <p:nvSpPr>
            <p:cNvPr id="20"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9461"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15</a:t>
            </a:r>
            <a:endParaRPr lang="en-US" altLang="zh-CN" sz="2800" dirty="0">
              <a:solidFill>
                <a:srgbClr val="7F7F7F"/>
              </a:solidFill>
              <a:latin typeface="方正兰亭黑简体" charset="-122"/>
              <a:ea typeface="方正兰亭黑简体" charset="-122"/>
            </a:endParaRPr>
          </a:p>
        </p:txBody>
      </p:sp>
      <p:sp>
        <p:nvSpPr>
          <p:cNvPr id="19462"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19463" name="组合 18"/>
          <p:cNvGrpSpPr/>
          <p:nvPr/>
        </p:nvGrpSpPr>
        <p:grpSpPr>
          <a:xfrm>
            <a:off x="2038350" y="395288"/>
            <a:ext cx="3441700" cy="519112"/>
            <a:chOff x="3085" y="662"/>
            <a:chExt cx="5943" cy="790"/>
          </a:xfrm>
        </p:grpSpPr>
        <p:sp>
          <p:nvSpPr>
            <p:cNvPr id="5" name="文本框 4"/>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2" name="文本框 1"/>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7" name="椭圆 6"/>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19465"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pic>
        <p:nvPicPr>
          <p:cNvPr id="19466" name="图片 3"/>
          <p:cNvPicPr/>
          <p:nvPr/>
        </p:nvPicPr>
        <p:blipFill>
          <a:blip r:embed="rId2"/>
          <a:stretch>
            <a:fillRect/>
          </a:stretch>
        </p:blipFill>
        <p:spPr>
          <a:xfrm>
            <a:off x="2171700" y="4086225"/>
            <a:ext cx="2036763" cy="1733550"/>
          </a:xfrm>
          <a:prstGeom prst="rect">
            <a:avLst/>
          </a:prstGeom>
          <a:noFill/>
          <a:ln w="9525">
            <a:noFill/>
          </a:ln>
        </p:spPr>
      </p:pic>
      <p:pic>
        <p:nvPicPr>
          <p:cNvPr id="19467" name="图片 115"/>
          <p:cNvPicPr/>
          <p:nvPr/>
        </p:nvPicPr>
        <p:blipFill>
          <a:blip r:embed="rId3"/>
          <a:stretch>
            <a:fillRect/>
          </a:stretch>
        </p:blipFill>
        <p:spPr>
          <a:xfrm>
            <a:off x="6486525" y="4502150"/>
            <a:ext cx="3806825" cy="1187450"/>
          </a:xfrm>
          <a:prstGeom prst="rect">
            <a:avLst/>
          </a:prstGeom>
          <a:noFill/>
          <a:ln w="9525">
            <a:noFill/>
          </a:ln>
        </p:spPr>
      </p:pic>
      <p:sp>
        <p:nvSpPr>
          <p:cNvPr id="16" name="文本框 116"/>
          <p:cNvSpPr txBox="1">
            <a:spLocks noChangeArrowheads="1"/>
          </p:cNvSpPr>
          <p:nvPr/>
        </p:nvSpPr>
        <p:spPr bwMode="auto">
          <a:xfrm>
            <a:off x="1535113" y="6030913"/>
            <a:ext cx="10440988" cy="276225"/>
          </a:xfrm>
          <a:prstGeom prst="rect">
            <a:avLst/>
          </a:prstGeom>
          <a:noFill/>
          <a:ln>
            <a:noFill/>
          </a:ln>
        </p:spPr>
        <p:txBody>
          <a:bodyPr>
            <a:spAutoFit/>
          </a:bodyPr>
          <a:lstStyle>
            <a:lvl1pPr indent="2667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mn-ea"/>
                <a:ea typeface="+mn-ea"/>
                <a:cs typeface="+mn-cs"/>
              </a:rPr>
              <a:t>图2-1-4</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5</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中国光大银行 中国光大银行官网          </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                        </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2-1-4</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6</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 新奥能源控股 新奥能源控股官网</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1112" y="-12700"/>
            <a:ext cx="12215813" cy="697547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 name="矩形 6"/>
          <p:cNvSpPr/>
          <p:nvPr/>
        </p:nvSpPr>
        <p:spPr>
          <a:xfrm>
            <a:off x="-77787" y="1536700"/>
            <a:ext cx="5626100" cy="40925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文本框 2"/>
          <p:cNvSpPr txBox="1">
            <a:spLocks noChangeArrowheads="1"/>
          </p:cNvSpPr>
          <p:nvPr/>
        </p:nvSpPr>
        <p:spPr bwMode="auto">
          <a:xfrm>
            <a:off x="6105525" y="1804988"/>
            <a:ext cx="5341938" cy="38306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1</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、向心</a:t>
            </a:r>
            <a:endPar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 向心（图</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2-1-47</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设计也叫聚集设计，指设计组成元素呈四周向中心或从某个角度向某个点集中态势。标志设计中的向心一般是指标志中的各元素呈聚集布局或指向趋势，圆形向心布局即围绕某个中心点旋转组合，单点向心布局指标志中的各元素向某个方向的某个点聚集。就视觉角度而言，这是一个动态的指向展现过程，将引导受众的视觉往某点动态移动。</a:t>
            </a:r>
            <a:endParaRPr kumimoji="0" lang="zh-CN" altLang="zh-CN" sz="1800" b="0" i="0" u="none" strike="noStrike" kern="1200" cap="none" spc="0" normalizeH="0" baseline="0" noProof="0" dirty="0">
              <a:ln>
                <a:noFill/>
              </a:ln>
              <a:solidFill>
                <a:schemeClr val="bg1">
                  <a:lumMod val="85000"/>
                </a:schemeClr>
              </a:solidFill>
              <a:effectLst/>
              <a:uLnTx/>
              <a:uFillTx/>
              <a:latin typeface="方正大黑简体" panose="02010601030101010101" charset="-122"/>
              <a:ea typeface="方正大黑简体" panose="02010601030101010101" charset="-122"/>
              <a:cs typeface="+mn-cs"/>
              <a:sym typeface="+mn-ea"/>
            </a:endParaRPr>
          </a:p>
        </p:txBody>
      </p:sp>
      <p:sp>
        <p:nvSpPr>
          <p:cNvPr id="131" name="文本框 106"/>
          <p:cNvSpPr txBox="1">
            <a:spLocks noChangeArrowheads="1"/>
          </p:cNvSpPr>
          <p:nvPr/>
        </p:nvSpPr>
        <p:spPr bwMode="auto">
          <a:xfrm>
            <a:off x="2114550" y="4713288"/>
            <a:ext cx="3178175" cy="27622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图2-1-4</a:t>
            </a:r>
            <a:r>
              <a:rPr kumimoji="0" lang="en-US" altLang="zh-CN" sz="1200" b="0" i="0" u="none" strike="noStrike" kern="1200" cap="none" spc="0" normalizeH="0" baseline="0" noProof="0" dirty="0">
                <a:ln>
                  <a:noFill/>
                </a:ln>
                <a:solidFill>
                  <a:schemeClr val="tx1"/>
                </a:solidFill>
                <a:effectLst/>
                <a:uLnTx/>
                <a:uFillTx/>
                <a:latin typeface="+mn-ea"/>
                <a:ea typeface="+mn-ea"/>
                <a:cs typeface="+mn-cs"/>
                <a:sym typeface="+mn-ea"/>
              </a:rPr>
              <a:t>7</a:t>
            </a: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向心示意图 </a:t>
            </a:r>
            <a:r>
              <a:rPr kumimoji="0" lang="zh-CN" altLang="zh-CN" sz="900" b="0" i="0" u="none" strike="noStrike" kern="1200" cap="none" spc="0" normalizeH="0" baseline="0" noProof="0" dirty="0">
                <a:ln>
                  <a:noFill/>
                </a:ln>
                <a:solidFill>
                  <a:schemeClr val="tx1"/>
                </a:solidFill>
                <a:effectLst/>
                <a:uLnTx/>
                <a:uFillTx/>
                <a:latin typeface="+mn-ea"/>
                <a:ea typeface="+mn-ea"/>
                <a:cs typeface="+mn-cs"/>
              </a:rPr>
              <a:t> </a:t>
            </a:r>
            <a:endParaRPr kumimoji="0" lang="zh-CN" altLang="zh-CN" sz="900" b="0" i="0" u="none" strike="noStrike" kern="1200" cap="none" spc="0" normalizeH="0" baseline="0" noProof="0" dirty="0">
              <a:ln>
                <a:noFill/>
              </a:ln>
              <a:solidFill>
                <a:schemeClr val="tx1"/>
              </a:solidFill>
              <a:effectLst/>
              <a:uLnTx/>
              <a:uFillTx/>
              <a:latin typeface="+mn-ea"/>
              <a:ea typeface="+mn-ea"/>
              <a:cs typeface="+mn-cs"/>
            </a:endParaRPr>
          </a:p>
        </p:txBody>
      </p:sp>
      <p:sp>
        <p:nvSpPr>
          <p:cNvPr id="20486"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16</a:t>
            </a:r>
            <a:endParaRPr lang="en-US" altLang="zh-CN" sz="2800" dirty="0">
              <a:solidFill>
                <a:srgbClr val="7F7F7F"/>
              </a:solidFill>
              <a:latin typeface="方正兰亭黑简体" charset="-122"/>
              <a:ea typeface="方正兰亭黑简体" charset="-122"/>
            </a:endParaRPr>
          </a:p>
        </p:txBody>
      </p:sp>
      <p:pic>
        <p:nvPicPr>
          <p:cNvPr id="20487"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sp>
        <p:nvSpPr>
          <p:cNvPr id="20488"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20489" name="组合 18"/>
          <p:cNvGrpSpPr/>
          <p:nvPr/>
        </p:nvGrpSpPr>
        <p:grpSpPr>
          <a:xfrm>
            <a:off x="2038350" y="395288"/>
            <a:ext cx="3441700" cy="519112"/>
            <a:chOff x="3085" y="662"/>
            <a:chExt cx="5943" cy="790"/>
          </a:xfrm>
        </p:grpSpPr>
        <p:sp>
          <p:nvSpPr>
            <p:cNvPr id="5" name="文本框 4"/>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6" name="文本框 5"/>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8" name="椭圆 7"/>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20491" name="图片 1" descr="向心示意图"/>
          <p:cNvPicPr>
            <a:picLocks noChangeAspect="1"/>
          </p:cNvPicPr>
          <p:nvPr/>
        </p:nvPicPr>
        <p:blipFill>
          <a:blip r:embed="rId2"/>
          <a:stretch>
            <a:fillRect/>
          </a:stretch>
        </p:blipFill>
        <p:spPr>
          <a:xfrm>
            <a:off x="1682750" y="2028825"/>
            <a:ext cx="2571750" cy="2492375"/>
          </a:xfrm>
          <a:prstGeom prst="rect">
            <a:avLst/>
          </a:prstGeom>
          <a:noFill/>
          <a:ln w="9525">
            <a:noFill/>
          </a:ln>
        </p:spPr>
      </p:pic>
      <p:sp>
        <p:nvSpPr>
          <p:cNvPr id="20492" name="文本框 1"/>
          <p:cNvSpPr txBox="1"/>
          <p:nvPr/>
        </p:nvSpPr>
        <p:spPr>
          <a:xfrm>
            <a:off x="5907088" y="1323975"/>
            <a:ext cx="2224087" cy="554038"/>
          </a:xfrm>
          <a:prstGeom prst="rect">
            <a:avLst/>
          </a:prstGeom>
          <a:noFill/>
          <a:ln w="9525">
            <a:noFill/>
          </a:ln>
        </p:spPr>
        <p:txBody>
          <a:bodyPr wrap="none">
            <a:spAutoFit/>
          </a:bodyPr>
          <a:p>
            <a:pPr algn="just" eaLnBrk="1" hangingPunct="1">
              <a:lnSpc>
                <a:spcPct val="150000"/>
              </a:lnSpc>
            </a:pPr>
            <a:r>
              <a:rPr lang="zh-CN" altLang="en-US" sz="2000" b="1" dirty="0">
                <a:solidFill>
                  <a:srgbClr val="D9D9D9"/>
                </a:solidFill>
                <a:latin typeface="Arial" panose="020B0604020202020204" pitchFamily="34" charset="0"/>
                <a:ea typeface="方正大黑简体" panose="02010601030101010101" charset="-122"/>
                <a:sym typeface="宋体" panose="02010600030101010101" pitchFamily="2" charset="-122"/>
              </a:rPr>
              <a:t>（四</a:t>
            </a:r>
            <a:r>
              <a:rPr lang="zh-CN" altLang="zh-CN" sz="2000" b="1" dirty="0">
                <a:solidFill>
                  <a:srgbClr val="D9D9D9"/>
                </a:solidFill>
                <a:latin typeface="Arial" panose="020B0604020202020204" pitchFamily="34" charset="0"/>
                <a:ea typeface="方正大黑简体" panose="02010601030101010101" charset="-122"/>
                <a:sym typeface="宋体" panose="02010600030101010101" pitchFamily="2" charset="-122"/>
              </a:rPr>
              <a:t>）</a:t>
            </a:r>
            <a:r>
              <a:rPr lang="zh-CN" altLang="en-US" sz="2000" b="1" dirty="0">
                <a:solidFill>
                  <a:srgbClr val="D9D9D9"/>
                </a:solidFill>
                <a:latin typeface="Arial" panose="020B0604020202020204" pitchFamily="34" charset="0"/>
                <a:ea typeface="方正大黑简体" panose="02010601030101010101" charset="-122"/>
                <a:sym typeface="宋体" panose="02010600030101010101" pitchFamily="2" charset="-122"/>
              </a:rPr>
              <a:t>向心与放射</a:t>
            </a:r>
            <a:endParaRPr lang="zh-CN" altLang="en-US" sz="2000" b="1" dirty="0">
              <a:solidFill>
                <a:srgbClr val="D9D9D9"/>
              </a:solidFill>
              <a:latin typeface="Arial" panose="020B0604020202020204" pitchFamily="34" charset="0"/>
              <a:ea typeface="方正大黑简体" panose="02010601030101010101" charset="-122"/>
              <a:sym typeface="宋体" panose="02010600030101010101" pitchFamily="2"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1112" y="-12700"/>
            <a:ext cx="6853238" cy="6923088"/>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098" name="文本框 2"/>
          <p:cNvSpPr txBox="1">
            <a:spLocks noChangeArrowheads="1"/>
          </p:cNvSpPr>
          <p:nvPr/>
        </p:nvSpPr>
        <p:spPr bwMode="auto">
          <a:xfrm>
            <a:off x="755650" y="2009775"/>
            <a:ext cx="5299075" cy="258445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社会体育指导员标志（图</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2-1-48</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）由红、绿、蓝三个主色调组成</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三个运动的人”。“三个运动</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的人呈向心式布局，此种向心设计比较特殊，标志中的各设计元素围绕着中心点以</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120</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度旋转复制，各元素相互缠绕，我中有你，你中有我，旋转组合集聚后融为一体。</a:t>
            </a:r>
            <a:endParaRPr kumimoji="0" lang="zh-CN" altLang="zh-CN" sz="1800" b="0" i="0" u="none" strike="noStrike" kern="1200" cap="none" spc="0" normalizeH="0" baseline="0" noProof="0" dirty="0">
              <a:ln>
                <a:noFill/>
              </a:ln>
              <a:solidFill>
                <a:schemeClr val="bg1">
                  <a:lumMod val="85000"/>
                </a:schemeClr>
              </a:solidFill>
              <a:effectLst/>
              <a:uLnTx/>
              <a:uFillTx/>
              <a:latin typeface="方正大黑简体" panose="02010601030101010101" charset="-122"/>
              <a:ea typeface="方正大黑简体" panose="02010601030101010101" charset="-122"/>
              <a:cs typeface="+mn-cs"/>
              <a:sym typeface="+mn-ea"/>
            </a:endParaRPr>
          </a:p>
        </p:txBody>
      </p:sp>
      <p:sp>
        <p:nvSpPr>
          <p:cNvPr id="21508" name="文本框 3"/>
          <p:cNvSpPr txBox="1"/>
          <p:nvPr/>
        </p:nvSpPr>
        <p:spPr>
          <a:xfrm>
            <a:off x="8515350" y="5037138"/>
            <a:ext cx="2338388" cy="276225"/>
          </a:xfrm>
          <a:prstGeom prst="rect">
            <a:avLst/>
          </a:prstGeom>
          <a:noFill/>
          <a:ln w="9525">
            <a:noFill/>
          </a:ln>
        </p:spPr>
        <p:txBody>
          <a:bodyPr wrap="none">
            <a:spAutoFit/>
          </a:bodyPr>
          <a:p>
            <a:pPr algn="ctr" eaLnBrk="1" hangingPunct="1"/>
            <a:r>
              <a:rPr lang="zh-CN" altLang="zh-CN" sz="1200" dirty="0">
                <a:latin typeface="宋体" panose="02010600030101010101" pitchFamily="2" charset="-122"/>
                <a:sym typeface="宋体" panose="02010600030101010101" pitchFamily="2" charset="-122"/>
              </a:rPr>
              <a:t>2-1-</a:t>
            </a:r>
            <a:r>
              <a:rPr lang="en-US" altLang="zh-CN" sz="1200" dirty="0">
                <a:latin typeface="宋体" panose="02010600030101010101" pitchFamily="2" charset="-122"/>
                <a:sym typeface="宋体" panose="02010600030101010101" pitchFamily="2" charset="-122"/>
              </a:rPr>
              <a:t>48</a:t>
            </a:r>
            <a:r>
              <a:rPr lang="zh-CN" altLang="zh-CN" sz="1200" dirty="0">
                <a:latin typeface="宋体" panose="02010600030101010101" pitchFamily="2" charset="-122"/>
                <a:sym typeface="宋体" panose="02010600030101010101" pitchFamily="2" charset="-122"/>
              </a:rPr>
              <a:t> 社会体育指导员</a:t>
            </a:r>
            <a:r>
              <a:rPr lang="en-US" altLang="zh-CN" sz="1200" dirty="0">
                <a:latin typeface="宋体" panose="02010600030101010101" pitchFamily="2" charset="-122"/>
                <a:sym typeface="宋体" panose="02010600030101010101" pitchFamily="2" charset="-122"/>
              </a:rPr>
              <a:t> </a:t>
            </a:r>
            <a:r>
              <a:rPr lang="zh-CN" altLang="zh-CN" sz="1200" dirty="0">
                <a:latin typeface="宋体" panose="02010600030101010101" pitchFamily="2" charset="-122"/>
                <a:sym typeface="宋体" panose="02010600030101010101" pitchFamily="2" charset="-122"/>
              </a:rPr>
              <a:t>付二虎</a:t>
            </a:r>
            <a:endParaRPr lang="zh-CN" altLang="zh-CN" sz="1200" dirty="0">
              <a:solidFill>
                <a:srgbClr val="595959"/>
              </a:solidFill>
              <a:latin typeface="宋体" panose="02010600030101010101" pitchFamily="2" charset="-122"/>
            </a:endParaRPr>
          </a:p>
        </p:txBody>
      </p:sp>
      <p:sp>
        <p:nvSpPr>
          <p:cNvPr id="4" name="矩形 3"/>
          <p:cNvSpPr/>
          <p:nvPr/>
        </p:nvSpPr>
        <p:spPr>
          <a:xfrm rot="1200000">
            <a:off x="10842625" y="5956300"/>
            <a:ext cx="288925" cy="574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1510"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17</a:t>
            </a:r>
            <a:endParaRPr lang="en-US" altLang="zh-CN" sz="2800" dirty="0">
              <a:solidFill>
                <a:srgbClr val="7F7F7F"/>
              </a:solidFill>
              <a:latin typeface="方正兰亭黑简体" charset="-122"/>
              <a:ea typeface="方正兰亭黑简体" charset="-122"/>
            </a:endParaRPr>
          </a:p>
        </p:txBody>
      </p:sp>
      <p:pic>
        <p:nvPicPr>
          <p:cNvPr id="21511"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sp>
        <p:nvSpPr>
          <p:cNvPr id="21512"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21513" name="组合 18"/>
          <p:cNvGrpSpPr/>
          <p:nvPr/>
        </p:nvGrpSpPr>
        <p:grpSpPr>
          <a:xfrm>
            <a:off x="2038350" y="395288"/>
            <a:ext cx="3441700" cy="519112"/>
            <a:chOff x="3085" y="662"/>
            <a:chExt cx="5943" cy="790"/>
          </a:xfrm>
        </p:grpSpPr>
        <p:sp>
          <p:nvSpPr>
            <p:cNvPr id="2" name="文本框 1"/>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7" name="文本框 6"/>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3" name="椭圆 2"/>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21515" name="图片 5" descr="IMG_256"/>
          <p:cNvPicPr>
            <a:picLocks noChangeAspect="1"/>
          </p:cNvPicPr>
          <p:nvPr/>
        </p:nvPicPr>
        <p:blipFill>
          <a:blip r:embed="rId2"/>
          <a:srcRect l="6934" t="8012" r="15700" b="10150"/>
          <a:stretch>
            <a:fillRect/>
          </a:stretch>
        </p:blipFill>
        <p:spPr>
          <a:xfrm>
            <a:off x="8220075" y="1720850"/>
            <a:ext cx="2928938" cy="2984500"/>
          </a:xfrm>
          <a:prstGeom prst="rect">
            <a:avLst/>
          </a:prstGeom>
          <a:noFill/>
          <a:ln w="9525">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 name="矩形 57"/>
          <p:cNvSpPr/>
          <p:nvPr/>
        </p:nvSpPr>
        <p:spPr>
          <a:xfrm>
            <a:off x="-38100" y="-6350"/>
            <a:ext cx="12253913" cy="3384550"/>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8" name="矩形 7"/>
          <p:cNvSpPr/>
          <p:nvPr/>
        </p:nvSpPr>
        <p:spPr>
          <a:xfrm>
            <a:off x="8231188" y="447675"/>
            <a:ext cx="3259138"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2532" name="文本框 3"/>
          <p:cNvSpPr txBox="1"/>
          <p:nvPr/>
        </p:nvSpPr>
        <p:spPr>
          <a:xfrm>
            <a:off x="706438" y="1254125"/>
            <a:ext cx="6804025" cy="1752600"/>
          </a:xfrm>
          <a:prstGeom prst="rect">
            <a:avLst/>
          </a:prstGeom>
          <a:noFill/>
          <a:ln w="9525">
            <a:noFill/>
          </a:ln>
        </p:spPr>
        <p:txBody>
          <a:bodyPr>
            <a:spAutoFit/>
          </a:bodyPr>
          <a:p>
            <a:pPr algn="just">
              <a:lnSpc>
                <a:spcPct val="150000"/>
              </a:lnSpc>
            </a:pP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中国五矿集团公司标志（图</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2-1-49</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）以红太阳、铝锭、钢条、中国五矿集团公司英文简称</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“MINMETALS</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”等为主要构图要素。整个标识以圆心为中心点，所有元素围绕该中心点设计并聚焦，透视感更强，寓意心心向着五矿。</a:t>
            </a:r>
            <a:endPar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endParaRPr>
          </a:p>
        </p:txBody>
      </p:sp>
      <p:grpSp>
        <p:nvGrpSpPr>
          <p:cNvPr id="120" name="组合 119"/>
          <p:cNvGrpSpPr/>
          <p:nvPr/>
        </p:nvGrpSpPr>
        <p:grpSpPr>
          <a:xfrm rot="5400000">
            <a:off x="1685290" y="5251450"/>
            <a:ext cx="3725545" cy="5083174"/>
            <a:chOff x="6716184" y="1156394"/>
            <a:chExt cx="1490916" cy="1823701"/>
          </a:xfrm>
          <a:solidFill>
            <a:schemeClr val="bg1">
              <a:lumMod val="65000"/>
              <a:alpha val="38000"/>
            </a:schemeClr>
          </a:solidFill>
        </p:grpSpPr>
        <p:sp>
          <p:nvSpPr>
            <p:cNvPr id="20"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22534" name="文本框 2"/>
          <p:cNvSpPr txBox="1"/>
          <p:nvPr/>
        </p:nvSpPr>
        <p:spPr>
          <a:xfrm>
            <a:off x="769938" y="3816350"/>
            <a:ext cx="6718300" cy="1754188"/>
          </a:xfrm>
          <a:prstGeom prst="rect">
            <a:avLst/>
          </a:prstGeom>
          <a:noFill/>
          <a:ln w="9525">
            <a:noFill/>
          </a:ln>
        </p:spPr>
        <p:txBody>
          <a:bodyPr>
            <a:spAutoFit/>
          </a:bodyPr>
          <a:p>
            <a:pPr algn="just" eaLnBrk="1" hangingPunct="1">
              <a:lnSpc>
                <a:spcPct val="150000"/>
              </a:lnSpc>
            </a:pP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陕西煤业化工集团标志（图</a:t>
            </a:r>
            <a:r>
              <a:rPr lang="en-US" altLang="zh-CN" dirty="0">
                <a:solidFill>
                  <a:srgbClr val="595959"/>
                </a:solidFill>
                <a:latin typeface="Arial" panose="020B0604020202020204" pitchFamily="34" charset="0"/>
                <a:ea typeface="方正大黑简体" panose="02010601030101010101" charset="-122"/>
                <a:sym typeface="宋体" panose="02010600030101010101" pitchFamily="2" charset="-122"/>
              </a:rPr>
              <a:t>2-1-50</a:t>
            </a: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）由太阳、大地、煤田和四条飞行轨道及中英文名称组成。黑色基部代表煤田，从底部衍生的四条飞驰的轨道呈上升并聚集态势，表示集团公司以煤炭开发为基础，以煤化工为主导，多元发展的产业布局。</a:t>
            </a:r>
            <a:endParaRPr lang="zh-CN" altLang="en-US" dirty="0">
              <a:latin typeface="Arial" panose="020B0604020202020204" pitchFamily="34" charset="0"/>
            </a:endParaRPr>
          </a:p>
        </p:txBody>
      </p:sp>
      <p:sp>
        <p:nvSpPr>
          <p:cNvPr id="6" name="文本框 106"/>
          <p:cNvSpPr txBox="1">
            <a:spLocks noChangeArrowheads="1"/>
          </p:cNvSpPr>
          <p:nvPr/>
        </p:nvSpPr>
        <p:spPr bwMode="auto">
          <a:xfrm>
            <a:off x="8639175" y="2741613"/>
            <a:ext cx="2670175" cy="5667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ts val="2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图2-1-</a:t>
            </a:r>
            <a:r>
              <a:rPr kumimoji="0" lang="en-US" altLang="zh-CN" sz="1200" b="0" i="0" u="none" strike="noStrike" kern="1200" cap="none" spc="0" normalizeH="0" baseline="0" noProof="0" dirty="0">
                <a:ln>
                  <a:noFill/>
                </a:ln>
                <a:solidFill>
                  <a:schemeClr val="tx1"/>
                </a:solidFill>
                <a:effectLst/>
                <a:uLnTx/>
                <a:uFillTx/>
                <a:latin typeface="+mn-ea"/>
                <a:ea typeface="+mn-ea"/>
                <a:cs typeface="+mn-cs"/>
                <a:sym typeface="+mn-ea"/>
              </a:rPr>
              <a:t>49</a:t>
            </a: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中国五矿集团公司 </a:t>
            </a:r>
            <a:endPar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endParaRPr>
          </a:p>
          <a:p>
            <a:pPr marL="0" marR="0" lvl="0" indent="0" algn="ctr" defTabSz="914400" rtl="0" eaLnBrk="0" fontAlgn="base" latinLnBrk="0" hangingPunct="0">
              <a:lnSpc>
                <a:spcPts val="2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中国五矿集团公司官网</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23559" name="文本框 1"/>
          <p:cNvSpPr txBox="1"/>
          <p:nvPr/>
        </p:nvSpPr>
        <p:spPr>
          <a:xfrm>
            <a:off x="8566150" y="5740400"/>
            <a:ext cx="2817813" cy="566738"/>
          </a:xfrm>
          <a:prstGeom prst="rect">
            <a:avLst/>
          </a:prstGeom>
          <a:noFill/>
          <a:ln w="9525">
            <a:noFill/>
          </a:ln>
        </p:spPr>
        <p:txBody>
          <a:bodyPr>
            <a:spAutoFit/>
          </a:bodyPr>
          <a:lstStyle/>
          <a:p>
            <a:pPr marR="0" algn="ctr" defTabSz="914400">
              <a:lnSpc>
                <a:spcPts val="2000"/>
              </a:lnSpc>
              <a:buClrTx/>
              <a:buSzTx/>
              <a:buFont typeface="Arial" panose="020B0604020202020204" pitchFamily="34" charset="0"/>
              <a:buNone/>
              <a:defRPr/>
            </a:pPr>
            <a:r>
              <a:rPr kumimoji="0" lang="zh-CN" altLang="zh-CN" sz="1200" kern="1200" cap="none" spc="0" normalizeH="0" baseline="0" noProof="0" dirty="0">
                <a:latin typeface="+mn-ea"/>
                <a:ea typeface="+mn-ea"/>
                <a:cs typeface="+mn-cs"/>
                <a:sym typeface="宋体" panose="02010600030101010101" pitchFamily="2" charset="-122"/>
              </a:rPr>
              <a:t>图2-1-5</a:t>
            </a:r>
            <a:r>
              <a:rPr kumimoji="0" lang="en-US" altLang="zh-CN" sz="1200" kern="1200" cap="none" spc="0" normalizeH="0" baseline="0" noProof="0" dirty="0">
                <a:latin typeface="+mn-ea"/>
                <a:ea typeface="+mn-ea"/>
                <a:cs typeface="+mn-cs"/>
                <a:sym typeface="宋体" panose="02010600030101010101" pitchFamily="2" charset="-122"/>
              </a:rPr>
              <a:t>0</a:t>
            </a:r>
            <a:r>
              <a:rPr kumimoji="0" lang="zh-CN" altLang="zh-CN" sz="1200" kern="1200" cap="none" spc="0" normalizeH="0" baseline="0" noProof="0" dirty="0">
                <a:latin typeface="+mn-ea"/>
                <a:ea typeface="+mn-ea"/>
                <a:cs typeface="+mn-cs"/>
                <a:sym typeface="宋体" panose="02010600030101010101" pitchFamily="2" charset="-122"/>
              </a:rPr>
              <a:t>陕西煤业化工集团 </a:t>
            </a:r>
            <a:endParaRPr kumimoji="0" lang="zh-CN" altLang="zh-CN" sz="1200" kern="1200" cap="none" spc="0" normalizeH="0" baseline="0" noProof="0" dirty="0">
              <a:latin typeface="+mn-ea"/>
              <a:ea typeface="+mn-ea"/>
              <a:cs typeface="+mn-cs"/>
              <a:sym typeface="宋体" panose="02010600030101010101" pitchFamily="2" charset="-122"/>
            </a:endParaRPr>
          </a:p>
          <a:p>
            <a:pPr marR="0" algn="ctr" defTabSz="914400">
              <a:lnSpc>
                <a:spcPts val="2000"/>
              </a:lnSpc>
              <a:buClrTx/>
              <a:buSzTx/>
              <a:buFont typeface="Arial" panose="020B0604020202020204" pitchFamily="34" charset="0"/>
              <a:buNone/>
              <a:defRPr/>
            </a:pPr>
            <a:r>
              <a:rPr kumimoji="0" lang="zh-CN" altLang="zh-CN" sz="1200" kern="1200" cap="none" spc="0" normalizeH="0" baseline="0" noProof="0" dirty="0">
                <a:latin typeface="+mn-ea"/>
                <a:ea typeface="+mn-ea"/>
                <a:cs typeface="+mn-cs"/>
                <a:sym typeface="宋体" panose="02010600030101010101" pitchFamily="2" charset="-122"/>
              </a:rPr>
              <a:t>陕西煤业化工集团官网</a:t>
            </a:r>
            <a:r>
              <a:rPr kumimoji="0" lang="zh-CN" altLang="zh-CN" sz="1200" kern="1200" cap="none" spc="0" normalizeH="0" baseline="0" noProof="1">
                <a:latin typeface="宋体" panose="02010600030101010101" pitchFamily="2" charset="-122"/>
                <a:ea typeface="宋体" panose="02010600030101010101" pitchFamily="2" charset="-122"/>
                <a:cs typeface="+mn-cs"/>
                <a:sym typeface="宋体" panose="02010600030101010101" pitchFamily="2" charset="-122"/>
              </a:rPr>
              <a:t> </a:t>
            </a:r>
            <a:endParaRPr kumimoji="0" lang="zh-CN" altLang="zh-CN" sz="1200" kern="1200" cap="none" spc="0" normalizeH="0" baseline="0" noProof="1">
              <a:latin typeface="宋体" panose="02010600030101010101" pitchFamily="2" charset="-122"/>
              <a:ea typeface="宋体" panose="02010600030101010101" pitchFamily="2" charset="-122"/>
              <a:cs typeface="+mn-cs"/>
            </a:endParaRPr>
          </a:p>
        </p:txBody>
      </p:sp>
      <p:sp>
        <p:nvSpPr>
          <p:cNvPr id="22537"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18</a:t>
            </a:r>
            <a:endParaRPr lang="en-US" altLang="zh-CN" sz="2800" dirty="0">
              <a:solidFill>
                <a:srgbClr val="7F7F7F"/>
              </a:solidFill>
              <a:latin typeface="方正兰亭黑简体" charset="-122"/>
              <a:ea typeface="方正兰亭黑简体" charset="-122"/>
            </a:endParaRPr>
          </a:p>
        </p:txBody>
      </p:sp>
      <p:sp>
        <p:nvSpPr>
          <p:cNvPr id="22538"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22539" name="组合 18"/>
          <p:cNvGrpSpPr/>
          <p:nvPr/>
        </p:nvGrpSpPr>
        <p:grpSpPr>
          <a:xfrm>
            <a:off x="2038350" y="395288"/>
            <a:ext cx="3441700" cy="519112"/>
            <a:chOff x="3085" y="662"/>
            <a:chExt cx="5943" cy="790"/>
          </a:xfrm>
        </p:grpSpPr>
        <p:sp>
          <p:nvSpPr>
            <p:cNvPr id="5" name="文本框 4"/>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2" name="文本框 1"/>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7" name="椭圆 6"/>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22541" name="图片 1"/>
          <p:cNvPicPr/>
          <p:nvPr/>
        </p:nvPicPr>
        <p:blipFill>
          <a:blip r:embed="rId1"/>
          <a:stretch>
            <a:fillRect/>
          </a:stretch>
        </p:blipFill>
        <p:spPr>
          <a:xfrm>
            <a:off x="9075738" y="3903663"/>
            <a:ext cx="1797050" cy="1738312"/>
          </a:xfrm>
          <a:prstGeom prst="rect">
            <a:avLst/>
          </a:prstGeom>
          <a:noFill/>
          <a:ln w="9525">
            <a:noFill/>
          </a:ln>
        </p:spPr>
      </p:pic>
      <p:pic>
        <p:nvPicPr>
          <p:cNvPr id="22542" name="图片 117"/>
          <p:cNvPicPr/>
          <p:nvPr/>
        </p:nvPicPr>
        <p:blipFill>
          <a:blip r:embed="rId2"/>
          <a:stretch>
            <a:fillRect/>
          </a:stretch>
        </p:blipFill>
        <p:spPr>
          <a:xfrm>
            <a:off x="9148763" y="892175"/>
            <a:ext cx="1651000" cy="1768475"/>
          </a:xfrm>
          <a:prstGeom prst="rect">
            <a:avLst/>
          </a:prstGeom>
          <a:noFill/>
          <a:ln w="9525">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 name="矩形 57"/>
          <p:cNvSpPr/>
          <p:nvPr/>
        </p:nvSpPr>
        <p:spPr>
          <a:xfrm>
            <a:off x="0" y="-6350"/>
            <a:ext cx="12215813" cy="6897688"/>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 name="矩形 9"/>
          <p:cNvSpPr/>
          <p:nvPr/>
        </p:nvSpPr>
        <p:spPr>
          <a:xfrm>
            <a:off x="0" y="1514475"/>
            <a:ext cx="12252325" cy="40846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1">
              <a:ln>
                <a:noFill/>
              </a:ln>
              <a:solidFill>
                <a:schemeClr val="lt1"/>
              </a:solidFill>
              <a:effectLst/>
              <a:uLnTx/>
              <a:uFillTx/>
              <a:latin typeface="+mn-lt"/>
              <a:ea typeface="+mn-ea"/>
              <a:cs typeface="+mn-cs"/>
            </a:endParaRPr>
          </a:p>
        </p:txBody>
      </p:sp>
      <p:sp>
        <p:nvSpPr>
          <p:cNvPr id="4" name="文本框 2"/>
          <p:cNvSpPr txBox="1">
            <a:spLocks noChangeArrowheads="1"/>
          </p:cNvSpPr>
          <p:nvPr/>
        </p:nvSpPr>
        <p:spPr bwMode="auto">
          <a:xfrm>
            <a:off x="974725" y="1568450"/>
            <a:ext cx="10242550" cy="3770313"/>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ts val="1200"/>
              </a:spcAft>
              <a:buClrTx/>
              <a:buSzTx/>
              <a:buFont typeface="Arial" panose="020B0604020202020204" pitchFamily="34" charset="0"/>
              <a:buNone/>
              <a:defRPr/>
            </a:pPr>
            <a:r>
              <a:rPr kumimoji="0" lang="zh-CN" altLang="en-US" sz="2000" b="1" i="0" u="none" strike="noStrike" kern="1200" cap="none" spc="0" normalizeH="0" baseline="0" noProof="0" dirty="0">
                <a:ln>
                  <a:noFill/>
                </a:ln>
                <a:solidFill>
                  <a:schemeClr val="tx1"/>
                </a:solidFill>
                <a:effectLst/>
                <a:uLnTx/>
                <a:uFillTx/>
                <a:latin typeface="Arial" panose="020B0604020202020204" pitchFamily="34" charset="0"/>
                <a:ea typeface="方正大黑简体" panose="02010601030101010101" charset="-122"/>
                <a:cs typeface="+mn-cs"/>
                <a:sym typeface="+mn-ea"/>
              </a:rPr>
              <a:t>一、意境美</a:t>
            </a:r>
            <a:endParaRPr kumimoji="0" lang="en-US" altLang="zh-CN" sz="2000" b="1" i="0" u="none" strike="noStrike" kern="1200" cap="none" spc="0" normalizeH="0" baseline="0" noProof="0" dirty="0">
              <a:ln>
                <a:noFill/>
              </a:ln>
              <a:solidFill>
                <a:schemeClr val="tx1"/>
              </a:solidFill>
              <a:effectLst/>
              <a:uLnTx/>
              <a:uFillTx/>
              <a:latin typeface="Arial" panose="020B0604020202020204" pitchFamily="34" charset="0"/>
              <a:ea typeface="方正大黑简体" panose="02010601030101010101" charset="-122"/>
              <a:cs typeface="+mn-cs"/>
            </a:endParaRPr>
          </a:p>
          <a:p>
            <a:pPr marL="0" marR="0" lvl="0" indent="0" algn="just" defTabSz="914400" rtl="0" eaLnBrk="1" fontAlgn="base" latinLnBrk="0" hangingPunct="1">
              <a:lnSpc>
                <a:spcPct val="150000"/>
              </a:lnSpc>
              <a:spcBef>
                <a:spcPct val="0"/>
              </a:spcBef>
              <a:spcAft>
                <a:spcPts val="120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sym typeface="+mn-ea"/>
              </a:rPr>
              <a:t>中国古代对美的理解主要有两个基本观点，一是儒家的</a:t>
            </a:r>
            <a:r>
              <a:rPr kumimoji="0" lang="en-US"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sym typeface="+mn-ea"/>
              </a:rPr>
              <a:t>“</a:t>
            </a:r>
            <a:r>
              <a:rPr kumimoji="0" lang="zh-CN"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sym typeface="+mn-ea"/>
              </a:rPr>
              <a:t>美在文明”说，包含善、仁、礼；二是道家的</a:t>
            </a:r>
            <a:r>
              <a:rPr kumimoji="0" lang="en-US"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sym typeface="+mn-ea"/>
              </a:rPr>
              <a:t>“</a:t>
            </a:r>
            <a:r>
              <a:rPr kumimoji="0" lang="zh-CN"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sym typeface="+mn-ea"/>
              </a:rPr>
              <a:t>道法自然</a:t>
            </a:r>
            <a:r>
              <a:rPr kumimoji="0" lang="en-US"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sym typeface="+mn-ea"/>
              </a:rPr>
              <a:t>”</a:t>
            </a:r>
            <a:r>
              <a:rPr kumimoji="0" lang="zh-CN"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sym typeface="+mn-ea"/>
              </a:rPr>
              <a:t>说，</a:t>
            </a:r>
            <a:r>
              <a:rPr kumimoji="0" lang="en-US"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sym typeface="+mn-ea"/>
              </a:rPr>
              <a:t>“</a:t>
            </a:r>
            <a:r>
              <a:rPr kumimoji="0" lang="zh-CN"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sym typeface="+mn-ea"/>
              </a:rPr>
              <a:t>自然</a:t>
            </a:r>
            <a:r>
              <a:rPr kumimoji="0" lang="en-US"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sym typeface="+mn-ea"/>
              </a:rPr>
              <a:t>”</a:t>
            </a:r>
            <a:r>
              <a:rPr kumimoji="0" lang="zh-CN"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sym typeface="+mn-ea"/>
              </a:rPr>
              <a:t>的含义是自然而然。中国古代人提出了</a:t>
            </a:r>
            <a:r>
              <a:rPr kumimoji="0" lang="en-US"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sym typeface="+mn-ea"/>
              </a:rPr>
              <a:t>“</a:t>
            </a:r>
            <a:r>
              <a:rPr kumimoji="0" lang="zh-CN"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sym typeface="+mn-ea"/>
              </a:rPr>
              <a:t>化”的概念，化是和谐的极致，传统美学认为，主观因素与客观因素的统一为化，它所产生的形象谓之</a:t>
            </a:r>
            <a:r>
              <a:rPr kumimoji="0" lang="en-US"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sym typeface="+mn-ea"/>
              </a:rPr>
              <a:t>“</a:t>
            </a:r>
            <a:r>
              <a:rPr kumimoji="0" lang="zh-CN"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sym typeface="+mn-ea"/>
              </a:rPr>
              <a:t>境界”，“美在境界”是中国美学的最高命题，由美在文明、美在自然到最后的美在境界，经过了一系列的精神超越。</a:t>
            </a:r>
            <a:r>
              <a:rPr kumimoji="0" lang="en-US"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sym typeface="+mn-ea"/>
              </a:rPr>
              <a:t> </a:t>
            </a:r>
            <a:endParaRPr kumimoji="0" lang="en-US"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endParaRPr>
          </a:p>
          <a:p>
            <a:pPr marL="0" marR="0" lvl="0" indent="0" algn="just" defTabSz="914400" rtl="0" eaLnBrk="1" fontAlgn="base" latinLnBrk="0" hangingPunct="1">
              <a:lnSpc>
                <a:spcPct val="150000"/>
              </a:lnSpc>
              <a:spcBef>
                <a:spcPct val="0"/>
              </a:spcBef>
              <a:spcAft>
                <a:spcPts val="120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sym typeface="+mn-ea"/>
              </a:rPr>
              <a:t>“</a:t>
            </a:r>
            <a:r>
              <a:rPr kumimoji="0" lang="zh-CN"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sym typeface="+mn-ea"/>
              </a:rPr>
              <a:t>意境</a:t>
            </a:r>
            <a:r>
              <a:rPr kumimoji="0" lang="en-US"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sym typeface="+mn-ea"/>
              </a:rPr>
              <a:t>”</a:t>
            </a:r>
            <a:r>
              <a:rPr kumimoji="0" lang="zh-CN"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sym typeface="+mn-ea"/>
              </a:rPr>
              <a:t>是艺术辨证法的基本范畴之一，也是美学中所要研究的重要问题。意境是属于主观范畴的</a:t>
            </a:r>
            <a:r>
              <a:rPr kumimoji="0" lang="en-US"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sym typeface="+mn-ea"/>
              </a:rPr>
              <a:t>“</a:t>
            </a:r>
            <a:r>
              <a:rPr kumimoji="0" lang="zh-CN"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sym typeface="+mn-ea"/>
              </a:rPr>
              <a:t>意</a:t>
            </a:r>
            <a:r>
              <a:rPr kumimoji="0" lang="en-US"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sym typeface="+mn-ea"/>
              </a:rPr>
              <a:t>”</a:t>
            </a:r>
            <a:r>
              <a:rPr kumimoji="0" lang="zh-CN"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sym typeface="+mn-ea"/>
              </a:rPr>
              <a:t>与属于客观范畴的</a:t>
            </a:r>
            <a:r>
              <a:rPr kumimoji="0" lang="en-US"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sym typeface="+mn-ea"/>
              </a:rPr>
              <a:t>“</a:t>
            </a:r>
            <a:r>
              <a:rPr kumimoji="0" lang="zh-CN"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sym typeface="+mn-ea"/>
              </a:rPr>
              <a:t>境</a:t>
            </a:r>
            <a:r>
              <a:rPr kumimoji="0" lang="en-US"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sym typeface="+mn-ea"/>
              </a:rPr>
              <a:t>”</a:t>
            </a:r>
            <a:r>
              <a:rPr kumimoji="0" lang="zh-CN"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sym typeface="+mn-ea"/>
              </a:rPr>
              <a:t>二者结合的一种艺术境界。</a:t>
            </a:r>
            <a:r>
              <a:rPr kumimoji="0" lang="en-US"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sym typeface="+mn-ea"/>
              </a:rPr>
              <a:t>“</a:t>
            </a:r>
            <a:r>
              <a:rPr kumimoji="0" lang="zh-CN"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sym typeface="+mn-ea"/>
              </a:rPr>
              <a:t>意</a:t>
            </a:r>
            <a:r>
              <a:rPr kumimoji="0" lang="en-US"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sym typeface="+mn-ea"/>
              </a:rPr>
              <a:t>”</a:t>
            </a:r>
            <a:r>
              <a:rPr kumimoji="0" lang="zh-CN"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sym typeface="+mn-ea"/>
              </a:rPr>
              <a:t>是情与理的统一，</a:t>
            </a:r>
            <a:r>
              <a:rPr kumimoji="0" lang="en-US"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sym typeface="+mn-ea"/>
              </a:rPr>
              <a:t>“</a:t>
            </a:r>
            <a:r>
              <a:rPr kumimoji="0" lang="zh-CN"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sym typeface="+mn-ea"/>
              </a:rPr>
              <a:t>境</a:t>
            </a:r>
            <a:r>
              <a:rPr kumimoji="0" lang="en-US"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sym typeface="+mn-ea"/>
              </a:rPr>
              <a:t>”</a:t>
            </a:r>
            <a:r>
              <a:rPr kumimoji="0" lang="zh-CN"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sym typeface="+mn-ea"/>
              </a:rPr>
              <a:t>是形与神的统一。在两个统一过程中，情理、形神相互渗透，相互制约，就形成了</a:t>
            </a:r>
            <a:r>
              <a:rPr kumimoji="0" lang="en-US"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sym typeface="+mn-ea"/>
              </a:rPr>
              <a:t>“</a:t>
            </a:r>
            <a:r>
              <a:rPr kumimoji="0" lang="zh-CN"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sym typeface="+mn-ea"/>
              </a:rPr>
              <a:t>意境</a:t>
            </a:r>
            <a:r>
              <a:rPr kumimoji="0" lang="en-US"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sym typeface="+mn-ea"/>
              </a:rPr>
              <a:t>”</a:t>
            </a:r>
            <a:r>
              <a:rPr kumimoji="0" lang="zh-CN" altLang="zh-CN" sz="1800" b="0" i="0" u="none" strike="noStrike" kern="1200" cap="none" spc="0" normalizeH="0" baseline="0" noProof="0" dirty="0">
                <a:ln>
                  <a:noFill/>
                </a:ln>
                <a:solidFill>
                  <a:schemeClr val="tx1">
                    <a:lumMod val="65000"/>
                    <a:lumOff val="35000"/>
                  </a:schemeClr>
                </a:solidFill>
                <a:effectLst/>
                <a:uLnTx/>
                <a:uFillTx/>
                <a:latin typeface="方正兰亭黑简体" charset="-122"/>
                <a:ea typeface="方正兰亭黑简体" charset="-122"/>
                <a:cs typeface="方正兰亭黑简体" charset="-122"/>
                <a:sym typeface="+mn-ea"/>
              </a:rPr>
              <a:t>。</a:t>
            </a:r>
            <a:endParaRPr kumimoji="0" lang="zh-CN" altLang="en-US" sz="1800" b="0" i="0" u="none" strike="noStrike" kern="1200" cap="none" spc="0" normalizeH="0" baseline="0" noProof="0" dirty="0">
              <a:ln>
                <a:noFill/>
              </a:ln>
              <a:solidFill>
                <a:schemeClr val="bg1">
                  <a:lumMod val="85000"/>
                </a:schemeClr>
              </a:solidFill>
              <a:effectLst/>
              <a:uLnTx/>
              <a:uFillTx/>
              <a:latin typeface="方正兰亭黑简体" charset="-122"/>
              <a:ea typeface="方正兰亭黑简体" charset="-122"/>
              <a:cs typeface="方正兰亭黑简体" charset="-122"/>
            </a:endParaRPr>
          </a:p>
        </p:txBody>
      </p:sp>
      <p:grpSp>
        <p:nvGrpSpPr>
          <p:cNvPr id="120" name="组合 119"/>
          <p:cNvGrpSpPr/>
          <p:nvPr/>
        </p:nvGrpSpPr>
        <p:grpSpPr>
          <a:xfrm rot="5400000">
            <a:off x="1685290" y="5251450"/>
            <a:ext cx="3725545" cy="5083174"/>
            <a:chOff x="6716184" y="1156394"/>
            <a:chExt cx="1490916" cy="1823701"/>
          </a:xfrm>
          <a:solidFill>
            <a:schemeClr val="bg1">
              <a:lumMod val="65000"/>
              <a:alpha val="38000"/>
            </a:schemeClr>
          </a:solidFill>
        </p:grpSpPr>
        <p:sp>
          <p:nvSpPr>
            <p:cNvPr id="13"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4" name="组合 53"/>
          <p:cNvGrpSpPr/>
          <p:nvPr/>
        </p:nvGrpSpPr>
        <p:grpSpPr>
          <a:xfrm rot="5400000">
            <a:off x="7522842" y="-3313429"/>
            <a:ext cx="3725545" cy="5083170"/>
            <a:chOff x="6716184" y="1156394"/>
            <a:chExt cx="1490916" cy="1823701"/>
          </a:xfrm>
          <a:solidFill>
            <a:schemeClr val="bg1">
              <a:lumMod val="65000"/>
              <a:alpha val="38000"/>
            </a:schemeClr>
          </a:solidFill>
        </p:grpSpPr>
        <p:sp>
          <p:nvSpPr>
            <p:cNvPr id="55"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2"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3"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4"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6"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7"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8"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9"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2"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3"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4"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6"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7"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8"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9"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0"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2"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3"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4"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5"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6"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7"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8"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9"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0"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1"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3"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4"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5"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7"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8"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5"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6"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7"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8"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9"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0"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1"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2"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3"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4"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5"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03</a:t>
            </a:r>
            <a:endParaRPr lang="en-US" altLang="zh-CN" sz="2800" dirty="0">
              <a:solidFill>
                <a:srgbClr val="7F7F7F"/>
              </a:solidFill>
              <a:latin typeface="方正兰亭黑简体" charset="-122"/>
              <a:ea typeface="方正兰亭黑简体" charset="-122"/>
            </a:endParaRPr>
          </a:p>
        </p:txBody>
      </p:sp>
      <p:sp>
        <p:nvSpPr>
          <p:cNvPr id="8200" name="文本框 12"/>
          <p:cNvSpPr txBox="1"/>
          <p:nvPr/>
        </p:nvSpPr>
        <p:spPr>
          <a:xfrm>
            <a:off x="615950" y="90424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8201" name="组合 18"/>
          <p:cNvGrpSpPr/>
          <p:nvPr/>
        </p:nvGrpSpPr>
        <p:grpSpPr>
          <a:xfrm>
            <a:off x="2038350" y="969328"/>
            <a:ext cx="3441700" cy="519112"/>
            <a:chOff x="3085" y="662"/>
            <a:chExt cx="5943" cy="790"/>
          </a:xfrm>
        </p:grpSpPr>
        <p:sp>
          <p:nvSpPr>
            <p:cNvPr id="14" name="文本框 13"/>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17" name="文本框 16"/>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25" name="椭圆 24"/>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 name="文本框 12"/>
          <p:cNvSpPr txBox="1"/>
          <p:nvPr/>
        </p:nvSpPr>
        <p:spPr>
          <a:xfrm>
            <a:off x="615950" y="330835"/>
            <a:ext cx="1422400" cy="583565"/>
          </a:xfrm>
          <a:prstGeom prst="rect">
            <a:avLst/>
          </a:prstGeom>
          <a:noFill/>
          <a:ln w="9525">
            <a:noFill/>
          </a:ln>
        </p:spPr>
        <p:txBody>
          <a:bodyPr wrap="square" anchor="t">
            <a:spAutoFit/>
          </a:bodyPr>
          <a:p>
            <a:pPr eaLnBrk="0" hangingPunct="0"/>
            <a:r>
              <a:rPr lang="zh-CN" altLang="en-US" sz="3200">
                <a:solidFill>
                  <a:schemeClr val="bg1">
                    <a:lumMod val="85000"/>
                  </a:schemeClr>
                </a:solidFill>
                <a:latin typeface="思源黑体 CN Heavy" charset="-122"/>
                <a:ea typeface="思源黑体 CN Heavy" charset="-122"/>
              </a:rPr>
              <a:t>第二章</a:t>
            </a:r>
            <a:endParaRPr lang="zh-CN" altLang="en-US" sz="3200">
              <a:solidFill>
                <a:schemeClr val="bg1">
                  <a:lumMod val="85000"/>
                </a:schemeClr>
              </a:solidFill>
              <a:latin typeface="思源黑体 CN Heavy" charset="-122"/>
              <a:ea typeface="思源黑体 CN Heavy" charset="-122"/>
            </a:endParaRPr>
          </a:p>
        </p:txBody>
      </p:sp>
      <p:grpSp>
        <p:nvGrpSpPr>
          <p:cNvPr id="8" name="组合 18"/>
          <p:cNvGrpSpPr/>
          <p:nvPr/>
        </p:nvGrpSpPr>
        <p:grpSpPr>
          <a:xfrm>
            <a:off x="2038350" y="396240"/>
            <a:ext cx="3119120" cy="518264"/>
            <a:chOff x="3085" y="662"/>
            <a:chExt cx="4818" cy="790"/>
          </a:xfrm>
        </p:grpSpPr>
        <p:sp>
          <p:nvSpPr>
            <p:cNvPr id="9" name="文本框 8"/>
            <p:cNvSpPr txBox="1"/>
            <p:nvPr/>
          </p:nvSpPr>
          <p:spPr>
            <a:xfrm>
              <a:off x="3085" y="662"/>
              <a:ext cx="3439" cy="537"/>
            </a:xfrm>
            <a:prstGeom prst="rect">
              <a:avLst/>
            </a:prstGeom>
            <a:noFill/>
          </p:spPr>
          <p:txBody>
            <a:bodyPr wrap="square" rtlCol="0">
              <a:spAutoFit/>
            </a:bodyPr>
            <a:p>
              <a:pPr marR="0" defTabSz="914400" eaLnBrk="0" hangingPunct="0">
                <a:buClrTx/>
                <a:buSzTx/>
                <a:buFontTx/>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标志设计项目实训</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2" name="文本框 1"/>
            <p:cNvSpPr txBox="1"/>
            <p:nvPr/>
          </p:nvSpPr>
          <p:spPr>
            <a:xfrm>
              <a:off x="3085" y="1102"/>
              <a:ext cx="4818" cy="350"/>
            </a:xfrm>
            <a:prstGeom prst="rect">
              <a:avLst/>
            </a:prstGeom>
            <a:noFill/>
          </p:spPr>
          <p:txBody>
            <a:bodyPr wrap="square" rtlCol="0">
              <a:spAutoFit/>
            </a:bodyPr>
            <a:p>
              <a:pPr marR="0" defTabSz="914400" eaLnBrk="0" hangingPunct="0">
                <a:buClrTx/>
                <a:buSzTx/>
                <a:buFontTx/>
              </a:pPr>
              <a:r>
                <a:rPr kumimoji="0" lang="zh-CN" altLang="en-US"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Logo design project training</a:t>
              </a:r>
              <a:endParaRPr kumimoji="0" lang="zh-CN" altLang="en-US"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 name="矩形 57"/>
          <p:cNvSpPr/>
          <p:nvPr/>
        </p:nvSpPr>
        <p:spPr>
          <a:xfrm>
            <a:off x="-60325" y="-98425"/>
            <a:ext cx="12276138" cy="3476625"/>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8" name="矩形 7"/>
          <p:cNvSpPr/>
          <p:nvPr/>
        </p:nvSpPr>
        <p:spPr>
          <a:xfrm>
            <a:off x="8231188" y="447675"/>
            <a:ext cx="3259138"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3556" name="文本框 3"/>
          <p:cNvSpPr txBox="1"/>
          <p:nvPr/>
        </p:nvSpPr>
        <p:spPr>
          <a:xfrm>
            <a:off x="706438" y="1684338"/>
            <a:ext cx="6804025" cy="874712"/>
          </a:xfrm>
          <a:prstGeom prst="rect">
            <a:avLst/>
          </a:prstGeom>
          <a:noFill/>
          <a:ln w="9525">
            <a:noFill/>
          </a:ln>
        </p:spPr>
        <p:txBody>
          <a:bodyPr>
            <a:spAutoFit/>
          </a:bodyPr>
          <a:p>
            <a:pPr algn="just" eaLnBrk="1" hangingPunct="1">
              <a:lnSpc>
                <a:spcPct val="150000"/>
              </a:lnSpc>
            </a:pP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starrows</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标志（图</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2-1-51</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）正形以众多的箭头向心式设计，负形如光芒万丈，似花朵绽放。</a:t>
            </a:r>
            <a:endPar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endParaRPr>
          </a:p>
        </p:txBody>
      </p:sp>
      <p:grpSp>
        <p:nvGrpSpPr>
          <p:cNvPr id="120" name="组合 119"/>
          <p:cNvGrpSpPr/>
          <p:nvPr/>
        </p:nvGrpSpPr>
        <p:grpSpPr>
          <a:xfrm rot="5400000">
            <a:off x="1685290" y="5251450"/>
            <a:ext cx="3725545" cy="5083174"/>
            <a:chOff x="6716184" y="1156394"/>
            <a:chExt cx="1490916" cy="1823701"/>
          </a:xfrm>
          <a:solidFill>
            <a:schemeClr val="bg1">
              <a:lumMod val="65000"/>
              <a:alpha val="38000"/>
            </a:schemeClr>
          </a:solidFill>
        </p:grpSpPr>
        <p:sp>
          <p:nvSpPr>
            <p:cNvPr id="20"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23558" name="文本框 2"/>
          <p:cNvSpPr txBox="1"/>
          <p:nvPr/>
        </p:nvSpPr>
        <p:spPr>
          <a:xfrm>
            <a:off x="769938" y="3889375"/>
            <a:ext cx="6718300" cy="1336675"/>
          </a:xfrm>
          <a:prstGeom prst="rect">
            <a:avLst/>
          </a:prstGeom>
          <a:noFill/>
          <a:ln w="9525">
            <a:noFill/>
          </a:ln>
        </p:spPr>
        <p:txBody>
          <a:bodyPr>
            <a:spAutoFit/>
          </a:bodyPr>
          <a:p>
            <a:pPr algn="just" eaLnBrk="1" hangingPunct="1">
              <a:lnSpc>
                <a:spcPct val="150000"/>
              </a:lnSpc>
            </a:pPr>
            <a:r>
              <a:rPr lang="en-US" altLang="zh-CN" dirty="0">
                <a:solidFill>
                  <a:srgbClr val="595959"/>
                </a:solidFill>
                <a:latin typeface="Arial" panose="020B0604020202020204" pitchFamily="34" charset="0"/>
                <a:ea typeface="方正大黑简体" panose="02010601030101010101" charset="-122"/>
                <a:sym typeface="宋体" panose="02010600030101010101" pitchFamily="2" charset="-122"/>
              </a:rPr>
              <a:t> ThreeSixty</a:t>
            </a: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标志（图</a:t>
            </a:r>
            <a:r>
              <a:rPr lang="en-US" altLang="zh-CN" dirty="0">
                <a:solidFill>
                  <a:srgbClr val="595959"/>
                </a:solidFill>
                <a:latin typeface="Arial" panose="020B0604020202020204" pitchFamily="34" charset="0"/>
                <a:ea typeface="方正大黑简体" panose="02010601030101010101" charset="-122"/>
                <a:sym typeface="宋体" panose="02010600030101010101" pitchFamily="2" charset="-122"/>
              </a:rPr>
              <a:t>2-1-52</a:t>
            </a: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）以十字形相交的正反分别为黑黄两面色的飘带整合设计，黄色的一面呈向心式设计，负形有机组合成</a:t>
            </a:r>
            <a:r>
              <a:rPr lang="zh-CN" altLang="zh-CN" dirty="0">
                <a:solidFill>
                  <a:srgbClr val="333333"/>
                </a:solidFill>
                <a:latin typeface="方正大黑简体" panose="02010601030101010101" charset="-122"/>
                <a:ea typeface="方正大黑简体" panose="02010601030101010101" charset="-122"/>
                <a:sym typeface="宋体" panose="02010600030101010101" pitchFamily="2" charset="-122"/>
              </a:rPr>
              <a:t>十字。</a:t>
            </a:r>
            <a:endParaRPr lang="zh-CN" altLang="en-US" dirty="0">
              <a:latin typeface="Arial" panose="020B0604020202020204" pitchFamily="34" charset="0"/>
            </a:endParaRPr>
          </a:p>
        </p:txBody>
      </p:sp>
      <p:sp>
        <p:nvSpPr>
          <p:cNvPr id="6" name="文本框 106"/>
          <p:cNvSpPr txBox="1">
            <a:spLocks noChangeArrowheads="1"/>
          </p:cNvSpPr>
          <p:nvPr/>
        </p:nvSpPr>
        <p:spPr bwMode="auto">
          <a:xfrm>
            <a:off x="8520113" y="2741613"/>
            <a:ext cx="2670175" cy="31115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ts val="2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dirty="0">
                <a:ln>
                  <a:noFill/>
                </a:ln>
                <a:solidFill>
                  <a:schemeClr val="tx1"/>
                </a:solidFill>
                <a:effectLst/>
                <a:uLnTx/>
                <a:uFillTx/>
                <a:latin typeface="+mn-ea"/>
                <a:ea typeface="+mn-ea"/>
                <a:cs typeface="+mn-cs"/>
                <a:sym typeface="+mn-ea"/>
              </a:rPr>
              <a:t>2-1-51 </a:t>
            </a:r>
            <a:r>
              <a:rPr kumimoji="0" lang="en-US" altLang="zh-CN" sz="1200" b="0" i="0" u="none" strike="noStrike" kern="1200" cap="none" spc="0" normalizeH="0" baseline="0" noProof="0" dirty="0" err="1">
                <a:ln>
                  <a:noFill/>
                </a:ln>
                <a:solidFill>
                  <a:schemeClr val="tx1"/>
                </a:solidFill>
                <a:effectLst/>
                <a:uLnTx/>
                <a:uFillTx/>
                <a:latin typeface="+mn-ea"/>
                <a:ea typeface="+mn-ea"/>
                <a:cs typeface="+mn-cs"/>
                <a:sym typeface="+mn-ea"/>
              </a:rPr>
              <a:t>starrows</a:t>
            </a:r>
            <a:r>
              <a:rPr kumimoji="0" lang="en-US" altLang="zh-CN" sz="1200" b="0" i="0" u="none" strike="noStrike" kern="1200" cap="none" spc="0" normalizeH="0" baseline="0" noProof="0" dirty="0">
                <a:ln>
                  <a:noFill/>
                </a:ln>
                <a:solidFill>
                  <a:schemeClr val="tx1"/>
                </a:solidFill>
                <a:effectLst/>
                <a:uLnTx/>
                <a:uFillTx/>
                <a:latin typeface="+mn-ea"/>
                <a:ea typeface="+mn-ea"/>
                <a:cs typeface="+mn-cs"/>
                <a:sym typeface="+mn-ea"/>
              </a:rPr>
              <a:t> 51logo.org</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23560" name="文本框 1"/>
          <p:cNvSpPr txBox="1"/>
          <p:nvPr/>
        </p:nvSpPr>
        <p:spPr>
          <a:xfrm>
            <a:off x="8445500" y="5811838"/>
            <a:ext cx="2817813" cy="276225"/>
          </a:xfrm>
          <a:prstGeom prst="rect">
            <a:avLst/>
          </a:prstGeom>
          <a:noFill/>
          <a:ln w="9525">
            <a:noFill/>
          </a:ln>
        </p:spPr>
        <p:txBody>
          <a:bodyPr>
            <a:spAutoFit/>
          </a:bodyPr>
          <a:p>
            <a:pPr algn="ctr" eaLnBrk="1" hangingPunct="1"/>
            <a:r>
              <a:rPr lang="en-US" altLang="zh-CN" sz="1200" dirty="0">
                <a:latin typeface="宋体" panose="02010600030101010101" pitchFamily="2" charset="-122"/>
                <a:sym typeface="宋体" panose="02010600030101010101" pitchFamily="2" charset="-122"/>
              </a:rPr>
              <a:t>2-1-52 ThreeSixty 51logo.org</a:t>
            </a:r>
            <a:endParaRPr lang="zh-CN" altLang="zh-CN" sz="1200" dirty="0">
              <a:latin typeface="宋体" panose="02010600030101010101" pitchFamily="2" charset="-122"/>
            </a:endParaRPr>
          </a:p>
        </p:txBody>
      </p:sp>
      <p:sp>
        <p:nvSpPr>
          <p:cNvPr id="23561"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19</a:t>
            </a:r>
            <a:endParaRPr lang="en-US" altLang="zh-CN" sz="2800" dirty="0">
              <a:solidFill>
                <a:srgbClr val="7F7F7F"/>
              </a:solidFill>
              <a:latin typeface="方正兰亭黑简体" charset="-122"/>
              <a:ea typeface="方正兰亭黑简体" charset="-122"/>
            </a:endParaRPr>
          </a:p>
        </p:txBody>
      </p:sp>
      <p:sp>
        <p:nvSpPr>
          <p:cNvPr id="23562"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23563" name="组合 18"/>
          <p:cNvGrpSpPr/>
          <p:nvPr/>
        </p:nvGrpSpPr>
        <p:grpSpPr>
          <a:xfrm>
            <a:off x="2038350" y="395288"/>
            <a:ext cx="3441700" cy="519112"/>
            <a:chOff x="3085" y="662"/>
            <a:chExt cx="5943" cy="790"/>
          </a:xfrm>
        </p:grpSpPr>
        <p:sp>
          <p:nvSpPr>
            <p:cNvPr id="5" name="文本框 4"/>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2" name="文本框 1"/>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7" name="椭圆 6"/>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23565" name="图片 2"/>
          <p:cNvPicPr/>
          <p:nvPr/>
        </p:nvPicPr>
        <p:blipFill>
          <a:blip r:embed="rId1"/>
          <a:stretch>
            <a:fillRect/>
          </a:stretch>
        </p:blipFill>
        <p:spPr>
          <a:xfrm>
            <a:off x="8926513" y="985838"/>
            <a:ext cx="1855787" cy="1768475"/>
          </a:xfrm>
          <a:prstGeom prst="rect">
            <a:avLst/>
          </a:prstGeom>
          <a:noFill/>
          <a:ln w="9525">
            <a:noFill/>
          </a:ln>
        </p:spPr>
      </p:pic>
      <p:pic>
        <p:nvPicPr>
          <p:cNvPr id="23566" name="图片 119"/>
          <p:cNvPicPr/>
          <p:nvPr/>
        </p:nvPicPr>
        <p:blipFill>
          <a:blip r:embed="rId2"/>
          <a:stretch>
            <a:fillRect/>
          </a:stretch>
        </p:blipFill>
        <p:spPr>
          <a:xfrm>
            <a:off x="9002713" y="3862388"/>
            <a:ext cx="1674812" cy="1851025"/>
          </a:xfrm>
          <a:prstGeom prst="rect">
            <a:avLst/>
          </a:prstGeom>
          <a:noFill/>
          <a:ln w="9525">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17475" y="-12700"/>
            <a:ext cx="12322175" cy="697547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 name="矩形 6"/>
          <p:cNvSpPr/>
          <p:nvPr/>
        </p:nvSpPr>
        <p:spPr>
          <a:xfrm>
            <a:off x="-77787" y="1536700"/>
            <a:ext cx="5626100" cy="40925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文本框 2"/>
          <p:cNvSpPr txBox="1">
            <a:spLocks noChangeArrowheads="1"/>
          </p:cNvSpPr>
          <p:nvPr/>
        </p:nvSpPr>
        <p:spPr bwMode="auto">
          <a:xfrm>
            <a:off x="6105525" y="1487488"/>
            <a:ext cx="5341938" cy="4246563"/>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2</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、放射</a:t>
            </a:r>
            <a:endPar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放射（图</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2-1-53</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设计形式与向心设计恰好相反，指设计组成元素由中心开始发散向四周扩散态势。放射原本来自于几何学中的射线，如手电筒发出的光线，当一点向四周射出，如太阳的光线向四面放射热量，就构成了放射。标志设计中的放射一般是指标志中的各元素以一基本点向四周或某个特定方向运动。圆形放射形式较多，即标志基本元素围绕某个中心点向四周旋转复制组合，将引导受众的视线向开放型、爆炸型、发散型运动。</a:t>
            </a:r>
            <a:endParaRPr kumimoji="0" lang="zh-CN" altLang="zh-CN" sz="1800" b="0" i="0" u="none" strike="noStrike" kern="1200" cap="none" spc="0" normalizeH="0" baseline="0" noProof="0" dirty="0">
              <a:ln>
                <a:noFill/>
              </a:ln>
              <a:solidFill>
                <a:schemeClr val="bg1">
                  <a:lumMod val="85000"/>
                </a:schemeClr>
              </a:solidFill>
              <a:effectLst/>
              <a:uLnTx/>
              <a:uFillTx/>
              <a:latin typeface="方正大黑简体" panose="02010601030101010101" charset="-122"/>
              <a:ea typeface="方正大黑简体" panose="02010601030101010101" charset="-122"/>
              <a:cs typeface="+mn-cs"/>
              <a:sym typeface="+mn-ea"/>
            </a:endParaRPr>
          </a:p>
        </p:txBody>
      </p:sp>
      <p:sp>
        <p:nvSpPr>
          <p:cNvPr id="131" name="文本框 106"/>
          <p:cNvSpPr txBox="1">
            <a:spLocks noChangeArrowheads="1"/>
          </p:cNvSpPr>
          <p:nvPr/>
        </p:nvSpPr>
        <p:spPr bwMode="auto">
          <a:xfrm>
            <a:off x="2185988" y="4713288"/>
            <a:ext cx="1909763" cy="46037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图2-1-5</a:t>
            </a:r>
            <a:r>
              <a:rPr kumimoji="0" lang="en-US" altLang="zh-CN" sz="1200" b="0" i="0" u="none" strike="noStrike" kern="1200" cap="none" spc="0" normalizeH="0" baseline="0" noProof="0" dirty="0">
                <a:ln>
                  <a:noFill/>
                </a:ln>
                <a:solidFill>
                  <a:schemeClr val="tx1"/>
                </a:solidFill>
                <a:effectLst/>
                <a:uLnTx/>
                <a:uFillTx/>
                <a:latin typeface="+mn-ea"/>
                <a:ea typeface="+mn-ea"/>
                <a:cs typeface="+mn-cs"/>
                <a:sym typeface="+mn-ea"/>
              </a:rPr>
              <a:t>3</a:t>
            </a: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放射示意图</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 </a:t>
            </a:r>
            <a:r>
              <a:rPr kumimoji="0" lang="zh-CN" altLang="zh-CN" sz="900" b="0" i="0" u="none" strike="noStrike" kern="1200" cap="none" spc="0" normalizeH="0" baseline="0" noProof="0" dirty="0">
                <a:ln>
                  <a:noFill/>
                </a:ln>
                <a:solidFill>
                  <a:schemeClr val="tx1"/>
                </a:solidFill>
                <a:effectLst/>
                <a:uLnTx/>
                <a:uFillTx/>
                <a:latin typeface="+mn-ea"/>
                <a:ea typeface="+mn-ea"/>
                <a:cs typeface="+mn-cs"/>
              </a:rPr>
              <a:t> </a:t>
            </a:r>
            <a:endParaRPr kumimoji="0" lang="zh-CN" altLang="zh-CN" sz="900" b="0" i="0" u="none" strike="noStrike" kern="1200" cap="none" spc="0" normalizeH="0" baseline="0" noProof="0" dirty="0">
              <a:ln>
                <a:noFill/>
              </a:ln>
              <a:solidFill>
                <a:schemeClr val="tx1"/>
              </a:solidFill>
              <a:effectLst/>
              <a:uLnTx/>
              <a:uFillTx/>
              <a:latin typeface="+mn-ea"/>
              <a:ea typeface="+mn-ea"/>
              <a:cs typeface="+mn-cs"/>
            </a:endParaRPr>
          </a:p>
        </p:txBody>
      </p:sp>
      <p:sp>
        <p:nvSpPr>
          <p:cNvPr id="24582"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20</a:t>
            </a:r>
            <a:endParaRPr lang="en-US" altLang="zh-CN" sz="2800" dirty="0">
              <a:solidFill>
                <a:srgbClr val="7F7F7F"/>
              </a:solidFill>
              <a:latin typeface="方正兰亭黑简体" charset="-122"/>
              <a:ea typeface="方正兰亭黑简体" charset="-122"/>
            </a:endParaRPr>
          </a:p>
        </p:txBody>
      </p:sp>
      <p:pic>
        <p:nvPicPr>
          <p:cNvPr id="24583"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sp>
        <p:nvSpPr>
          <p:cNvPr id="24584"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24585" name="组合 18"/>
          <p:cNvGrpSpPr/>
          <p:nvPr/>
        </p:nvGrpSpPr>
        <p:grpSpPr>
          <a:xfrm>
            <a:off x="2038350" y="395288"/>
            <a:ext cx="3441700" cy="519112"/>
            <a:chOff x="3085" y="662"/>
            <a:chExt cx="5943" cy="790"/>
          </a:xfrm>
        </p:grpSpPr>
        <p:sp>
          <p:nvSpPr>
            <p:cNvPr id="5" name="文本框 4"/>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6" name="文本框 5"/>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8" name="椭圆 7"/>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24587" name="图片 2" descr="放射示意图"/>
          <p:cNvPicPr>
            <a:picLocks noChangeAspect="1"/>
          </p:cNvPicPr>
          <p:nvPr/>
        </p:nvPicPr>
        <p:blipFill>
          <a:blip r:embed="rId2"/>
          <a:stretch>
            <a:fillRect/>
          </a:stretch>
        </p:blipFill>
        <p:spPr>
          <a:xfrm>
            <a:off x="1693863" y="1878013"/>
            <a:ext cx="2816225" cy="2684462"/>
          </a:xfrm>
          <a:prstGeom prst="rect">
            <a:avLst/>
          </a:prstGeom>
          <a:noFill/>
          <a:ln w="9525">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25400" y="-12700"/>
            <a:ext cx="12296775" cy="6923088"/>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 name="矩形 6"/>
          <p:cNvSpPr/>
          <p:nvPr/>
        </p:nvSpPr>
        <p:spPr>
          <a:xfrm>
            <a:off x="-77787" y="1536700"/>
            <a:ext cx="5626100" cy="40925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文本框 2"/>
          <p:cNvSpPr txBox="1">
            <a:spLocks noChangeArrowheads="1"/>
          </p:cNvSpPr>
          <p:nvPr/>
        </p:nvSpPr>
        <p:spPr bwMode="auto">
          <a:xfrm>
            <a:off x="6105525" y="2647950"/>
            <a:ext cx="5341938" cy="175260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韶关芙蓉新区标志（图</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2-1-54</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）设计主题为“绽放”。标志以盛开的五色杜鹃花为主创元素，寓意“多彩芙蓉，繁花似锦”。五色杜鹃花瓣呈放射性布局。</a:t>
            </a:r>
            <a:endParaRPr kumimoji="0" lang="zh-CN" altLang="zh-CN" sz="1800" b="0" i="0" u="none" strike="noStrike" kern="1200" cap="none" spc="0" normalizeH="0" baseline="0" noProof="0" dirty="0">
              <a:ln>
                <a:noFill/>
              </a:ln>
              <a:solidFill>
                <a:schemeClr val="bg1">
                  <a:lumMod val="85000"/>
                </a:schemeClr>
              </a:solidFill>
              <a:effectLst/>
              <a:uLnTx/>
              <a:uFillTx/>
              <a:latin typeface="方正大黑简体" panose="02010601030101010101" charset="-122"/>
              <a:ea typeface="方正大黑简体" panose="02010601030101010101" charset="-122"/>
              <a:cs typeface="+mn-cs"/>
              <a:sym typeface="+mn-ea"/>
            </a:endParaRPr>
          </a:p>
        </p:txBody>
      </p:sp>
      <p:sp>
        <p:nvSpPr>
          <p:cNvPr id="131" name="文本框 106"/>
          <p:cNvSpPr txBox="1">
            <a:spLocks noChangeArrowheads="1"/>
          </p:cNvSpPr>
          <p:nvPr/>
        </p:nvSpPr>
        <p:spPr bwMode="auto">
          <a:xfrm>
            <a:off x="1585913" y="4751388"/>
            <a:ext cx="2322513" cy="46037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图2-1-5</a:t>
            </a:r>
            <a:r>
              <a:rPr kumimoji="0" lang="en-US" altLang="zh-CN" sz="1200" b="0" i="0" u="none" strike="noStrike" kern="1200" cap="none" spc="0" normalizeH="0" baseline="0" noProof="0" dirty="0">
                <a:ln>
                  <a:noFill/>
                </a:ln>
                <a:solidFill>
                  <a:schemeClr val="tx1"/>
                </a:solidFill>
                <a:effectLst/>
                <a:uLnTx/>
                <a:uFillTx/>
                <a:latin typeface="+mn-ea"/>
                <a:ea typeface="+mn-ea"/>
                <a:cs typeface="+mn-cs"/>
                <a:sym typeface="+mn-ea"/>
              </a:rPr>
              <a:t>4</a:t>
            </a: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韶关芙蓉新区 尹会</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 </a:t>
            </a:r>
            <a:r>
              <a:rPr kumimoji="0" lang="zh-CN" altLang="zh-CN" sz="900" b="0" i="0" u="none" strike="noStrike" kern="1200" cap="none" spc="0" normalizeH="0" baseline="0" noProof="0" dirty="0">
                <a:ln>
                  <a:noFill/>
                </a:ln>
                <a:solidFill>
                  <a:schemeClr val="tx1"/>
                </a:solidFill>
                <a:effectLst/>
                <a:uLnTx/>
                <a:uFillTx/>
                <a:latin typeface="+mn-ea"/>
                <a:ea typeface="+mn-ea"/>
                <a:cs typeface="+mn-cs"/>
              </a:rPr>
              <a:t> </a:t>
            </a:r>
            <a:endParaRPr kumimoji="0" lang="zh-CN" altLang="zh-CN" sz="900" b="0" i="0" u="none" strike="noStrike" kern="1200" cap="none" spc="0" normalizeH="0" baseline="0" noProof="0" dirty="0">
              <a:ln>
                <a:noFill/>
              </a:ln>
              <a:solidFill>
                <a:schemeClr val="tx1"/>
              </a:solidFill>
              <a:effectLst/>
              <a:uLnTx/>
              <a:uFillTx/>
              <a:latin typeface="+mn-ea"/>
              <a:ea typeface="+mn-ea"/>
              <a:cs typeface="+mn-cs"/>
            </a:endParaRPr>
          </a:p>
        </p:txBody>
      </p:sp>
      <p:sp>
        <p:nvSpPr>
          <p:cNvPr id="26630"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21</a:t>
            </a:r>
            <a:endParaRPr lang="en-US" altLang="zh-CN" sz="2800" dirty="0">
              <a:solidFill>
                <a:srgbClr val="7F7F7F"/>
              </a:solidFill>
              <a:latin typeface="方正兰亭黑简体" charset="-122"/>
              <a:ea typeface="方正兰亭黑简体" charset="-122"/>
            </a:endParaRPr>
          </a:p>
        </p:txBody>
      </p:sp>
      <p:pic>
        <p:nvPicPr>
          <p:cNvPr id="26631"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sp>
        <p:nvSpPr>
          <p:cNvPr id="26632"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26633" name="组合 18"/>
          <p:cNvGrpSpPr/>
          <p:nvPr/>
        </p:nvGrpSpPr>
        <p:grpSpPr>
          <a:xfrm>
            <a:off x="2038350" y="395288"/>
            <a:ext cx="3441700" cy="519112"/>
            <a:chOff x="3085" y="662"/>
            <a:chExt cx="5943" cy="790"/>
          </a:xfrm>
        </p:grpSpPr>
        <p:sp>
          <p:nvSpPr>
            <p:cNvPr id="5" name="文本框 4"/>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6" name="文本框 5"/>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8" name="椭圆 7"/>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26635" name="图片 2" descr="图9"/>
          <p:cNvPicPr>
            <a:picLocks noChangeAspect="1"/>
          </p:cNvPicPr>
          <p:nvPr/>
        </p:nvPicPr>
        <p:blipFill>
          <a:blip r:embed="rId2"/>
          <a:srcRect l="8031" t="5238" r="8327" b="6474"/>
          <a:stretch>
            <a:fillRect/>
          </a:stretch>
        </p:blipFill>
        <p:spPr>
          <a:xfrm>
            <a:off x="1560513" y="2108200"/>
            <a:ext cx="2371725" cy="2501900"/>
          </a:xfrm>
          <a:prstGeom prst="rect">
            <a:avLst/>
          </a:prstGeom>
          <a:noFill/>
          <a:ln w="9525">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 name="矩形 57"/>
          <p:cNvSpPr/>
          <p:nvPr/>
        </p:nvSpPr>
        <p:spPr>
          <a:xfrm>
            <a:off x="-50800" y="-19050"/>
            <a:ext cx="12266613" cy="3397250"/>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7651" name="文本框 3"/>
          <p:cNvSpPr txBox="1"/>
          <p:nvPr/>
        </p:nvSpPr>
        <p:spPr>
          <a:xfrm>
            <a:off x="706438" y="1089025"/>
            <a:ext cx="10617200" cy="2168525"/>
          </a:xfrm>
          <a:prstGeom prst="rect">
            <a:avLst/>
          </a:prstGeom>
          <a:noFill/>
          <a:ln w="9525">
            <a:noFill/>
          </a:ln>
        </p:spPr>
        <p:txBody>
          <a:bodyPr>
            <a:spAutoFit/>
          </a:bodyPr>
          <a:p>
            <a:pPr algn="just" eaLnBrk="1" hangingPunct="1">
              <a:lnSpc>
                <a:spcPct val="150000"/>
              </a:lnSpc>
            </a:pP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池州市第一节花博会会徽（图</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2-1-55</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）以汉字</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池</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字、</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 </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五彩花、池州地图、多彩的纽带组成。“池”字代表池州。中心花蕊是池州地图，放射形排列的花瓣体现了以池州为中心辐射周边的花博会盛宴。</a:t>
            </a:r>
            <a:endParaRPr lang="zh-CN" altLang="zh-CN" dirty="0">
              <a:solidFill>
                <a:srgbClr val="D9D9D9"/>
              </a:solidFill>
              <a:latin typeface="Arial" panose="020B0604020202020204" pitchFamily="34" charset="0"/>
              <a:ea typeface="方正大黑简体" panose="02010601030101010101" charset="-122"/>
            </a:endParaRPr>
          </a:p>
          <a:p>
            <a:pPr algn="just" eaLnBrk="1" hangingPunct="1">
              <a:lnSpc>
                <a:spcPct val="150000"/>
              </a:lnSpc>
            </a:pP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放心消费在吉林标志（图</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2-1-56</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）以“心（四颗心形代表处处放心与安心之意）”形与“一双呵护之手”为创意设计主元素。标志中心主体由四个“吉”字放射形布局构成，并融入四颗心形，体现了处处放心消费的概念。</a:t>
            </a:r>
            <a:endPar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endParaRPr>
          </a:p>
        </p:txBody>
      </p:sp>
      <p:grpSp>
        <p:nvGrpSpPr>
          <p:cNvPr id="120" name="组合 119"/>
          <p:cNvGrpSpPr/>
          <p:nvPr/>
        </p:nvGrpSpPr>
        <p:grpSpPr>
          <a:xfrm rot="5400000">
            <a:off x="529590" y="5236210"/>
            <a:ext cx="3725545" cy="5083175"/>
            <a:chOff x="6716184" y="1156394"/>
            <a:chExt cx="1490916" cy="1823701"/>
          </a:xfrm>
          <a:solidFill>
            <a:schemeClr val="bg1">
              <a:lumMod val="65000"/>
              <a:alpha val="38000"/>
            </a:schemeClr>
          </a:solidFill>
        </p:grpSpPr>
        <p:sp>
          <p:nvSpPr>
            <p:cNvPr id="20"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27653"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22</a:t>
            </a:r>
            <a:endParaRPr lang="en-US" altLang="zh-CN" sz="2800" dirty="0">
              <a:solidFill>
                <a:srgbClr val="7F7F7F"/>
              </a:solidFill>
              <a:latin typeface="方正兰亭黑简体" charset="-122"/>
              <a:ea typeface="方正兰亭黑简体" charset="-122"/>
            </a:endParaRPr>
          </a:p>
        </p:txBody>
      </p:sp>
      <p:sp>
        <p:nvSpPr>
          <p:cNvPr id="27654"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27655" name="组合 18"/>
          <p:cNvGrpSpPr/>
          <p:nvPr/>
        </p:nvGrpSpPr>
        <p:grpSpPr>
          <a:xfrm>
            <a:off x="2038350" y="395288"/>
            <a:ext cx="3441700" cy="519112"/>
            <a:chOff x="3085" y="662"/>
            <a:chExt cx="5943" cy="790"/>
          </a:xfrm>
        </p:grpSpPr>
        <p:sp>
          <p:nvSpPr>
            <p:cNvPr id="5" name="文本框 4"/>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2" name="文本框 1"/>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7" name="椭圆 6"/>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27657"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pic>
        <p:nvPicPr>
          <p:cNvPr id="27658" name="图片 1"/>
          <p:cNvPicPr/>
          <p:nvPr/>
        </p:nvPicPr>
        <p:blipFill>
          <a:blip r:embed="rId2"/>
          <a:stretch>
            <a:fillRect/>
          </a:stretch>
        </p:blipFill>
        <p:spPr>
          <a:xfrm>
            <a:off x="2401888" y="3667125"/>
            <a:ext cx="1976437" cy="2019300"/>
          </a:xfrm>
          <a:prstGeom prst="rect">
            <a:avLst/>
          </a:prstGeom>
          <a:noFill/>
          <a:ln w="9525">
            <a:noFill/>
          </a:ln>
        </p:spPr>
      </p:pic>
      <p:pic>
        <p:nvPicPr>
          <p:cNvPr id="27659" name="图片 2"/>
          <p:cNvPicPr/>
          <p:nvPr/>
        </p:nvPicPr>
        <p:blipFill>
          <a:blip r:embed="rId3"/>
          <a:stretch>
            <a:fillRect/>
          </a:stretch>
        </p:blipFill>
        <p:spPr>
          <a:xfrm>
            <a:off x="7656513" y="3675063"/>
            <a:ext cx="1976437" cy="2003425"/>
          </a:xfrm>
          <a:prstGeom prst="rect">
            <a:avLst/>
          </a:prstGeom>
          <a:noFill/>
          <a:ln w="9525">
            <a:noFill/>
          </a:ln>
        </p:spPr>
      </p:pic>
      <p:sp>
        <p:nvSpPr>
          <p:cNvPr id="15" name="文本框 122"/>
          <p:cNvSpPr txBox="1">
            <a:spLocks noChangeArrowheads="1"/>
          </p:cNvSpPr>
          <p:nvPr/>
        </p:nvSpPr>
        <p:spPr bwMode="auto">
          <a:xfrm>
            <a:off x="1751013" y="5667375"/>
            <a:ext cx="8856663" cy="708025"/>
          </a:xfrm>
          <a:prstGeom prst="rect">
            <a:avLst/>
          </a:prstGeom>
          <a:noFill/>
          <a:ln>
            <a:noFill/>
          </a:ln>
        </p:spPr>
        <p:txBody>
          <a:bodyPr>
            <a:spAutoFit/>
          </a:bodyPr>
          <a:lstStyle>
            <a:lvl1pPr indent="2667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a:ln>
                  <a:noFill/>
                </a:ln>
                <a:solidFill>
                  <a:srgbClr val="333333"/>
                </a:solidFill>
                <a:effectLst/>
                <a:uLnTx/>
                <a:uFillTx/>
                <a:latin typeface="Arial" panose="020B0604020202020204" pitchFamily="34" charset="0"/>
                <a:ea typeface="宋体" panose="02010600030101010101" pitchFamily="2" charset="-122"/>
                <a:cs typeface="+mn-cs"/>
              </a:rPr>
              <a:t> </a:t>
            </a:r>
            <a:endParaRPr kumimoji="0" lang="zh-CN" altLang="zh-CN" sz="1400" b="0" i="0" u="none" strike="noStrike" kern="1200" cap="none" spc="0" normalizeH="0" baseline="0" noProof="0" dirty="0">
              <a:ln>
                <a:noFill/>
              </a:ln>
              <a:solidFill>
                <a:schemeClr val="tx1"/>
              </a:solidFill>
              <a:effectLst/>
              <a:uLnTx/>
              <a:uFillTx/>
              <a:latin typeface="Arial" panose="020B0604020202020204" pitchFamily="34" charset="0"/>
              <a:ea typeface="楷体" panose="02010609060101010101" pitchFamily="49" charset="-122"/>
              <a:cs typeface="+mn-cs"/>
            </a:endParaRPr>
          </a:p>
          <a:p>
            <a:pPr marL="0" marR="0" lvl="0" indent="2667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mn-ea"/>
                <a:ea typeface="+mn-ea"/>
                <a:cs typeface="+mn-cs"/>
              </a:rPr>
              <a:t>图2-1-5</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5</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池州市第一节花博会 邓群峰</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                                      </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图2-1-58放心消费在吉林 宋岩  </a:t>
            </a:r>
            <a:endParaRPr kumimoji="0" lang="en-US" altLang="zh-CN" sz="1200" b="0" i="0" u="none" strike="noStrike" kern="1200" cap="none" spc="0" normalizeH="0" baseline="0" noProof="0" dirty="0">
              <a:ln>
                <a:noFill/>
              </a:ln>
              <a:solidFill>
                <a:srgbClr val="333333"/>
              </a:solidFill>
              <a:effectLst/>
              <a:uLnTx/>
              <a:uFillTx/>
              <a:latin typeface="+mn-ea"/>
              <a:ea typeface="+mn-ea"/>
              <a:cs typeface="+mn-cs"/>
            </a:endParaRPr>
          </a:p>
          <a:p>
            <a:pPr marL="0" marR="0" lvl="0" indent="2667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a:ln>
                  <a:noFill/>
                </a:ln>
                <a:solidFill>
                  <a:srgbClr val="333333"/>
                </a:solidFill>
                <a:effectLst/>
                <a:uLnTx/>
                <a:uFillTx/>
                <a:latin typeface="Arial" panose="020B0604020202020204" pitchFamily="34" charset="0"/>
                <a:ea typeface="宋体" panose="02010600030101010101" pitchFamily="2" charset="-122"/>
                <a:cs typeface="+mn-cs"/>
              </a:rPr>
              <a:t> </a:t>
            </a:r>
            <a:endParaRPr kumimoji="0" lang="zh-CN" altLang="en-US" sz="14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 name="矩形 57"/>
          <p:cNvSpPr/>
          <p:nvPr/>
        </p:nvSpPr>
        <p:spPr>
          <a:xfrm>
            <a:off x="-77787" y="-44450"/>
            <a:ext cx="12293600" cy="3422650"/>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8" name="矩形 7"/>
          <p:cNvSpPr/>
          <p:nvPr/>
        </p:nvSpPr>
        <p:spPr>
          <a:xfrm>
            <a:off x="8231188" y="447675"/>
            <a:ext cx="3259138"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8676" name="文本框 3"/>
          <p:cNvSpPr txBox="1"/>
          <p:nvPr/>
        </p:nvSpPr>
        <p:spPr>
          <a:xfrm>
            <a:off x="706438" y="1684338"/>
            <a:ext cx="6804025" cy="874712"/>
          </a:xfrm>
          <a:prstGeom prst="rect">
            <a:avLst/>
          </a:prstGeom>
          <a:noFill/>
          <a:ln w="9525">
            <a:noFill/>
          </a:ln>
        </p:spPr>
        <p:txBody>
          <a:bodyPr>
            <a:spAutoFit/>
          </a:bodyPr>
          <a:p>
            <a:pPr algn="just" eaLnBrk="1" hangingPunct="1">
              <a:lnSpc>
                <a:spcPct val="150000"/>
              </a:lnSpc>
            </a:pP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第二十四届全国图书交易博览会标志（图</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2-1-57</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）由翻开的书页放射形排列，构成一只展翅高飞的和平鸽。</a:t>
            </a:r>
            <a:endPar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endParaRPr>
          </a:p>
        </p:txBody>
      </p:sp>
      <p:grpSp>
        <p:nvGrpSpPr>
          <p:cNvPr id="120" name="组合 119"/>
          <p:cNvGrpSpPr/>
          <p:nvPr/>
        </p:nvGrpSpPr>
        <p:grpSpPr>
          <a:xfrm rot="5400000">
            <a:off x="1685290" y="5251450"/>
            <a:ext cx="3725545" cy="5083174"/>
            <a:chOff x="6716184" y="1156394"/>
            <a:chExt cx="1490916" cy="1823701"/>
          </a:xfrm>
          <a:solidFill>
            <a:schemeClr val="bg1">
              <a:lumMod val="65000"/>
              <a:alpha val="38000"/>
            </a:schemeClr>
          </a:solidFill>
        </p:grpSpPr>
        <p:sp>
          <p:nvSpPr>
            <p:cNvPr id="20"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28678" name="文本框 2"/>
          <p:cNvSpPr txBox="1"/>
          <p:nvPr/>
        </p:nvSpPr>
        <p:spPr>
          <a:xfrm>
            <a:off x="769938" y="3816350"/>
            <a:ext cx="6718300" cy="1754188"/>
          </a:xfrm>
          <a:prstGeom prst="rect">
            <a:avLst/>
          </a:prstGeom>
          <a:noFill/>
          <a:ln w="9525">
            <a:noFill/>
          </a:ln>
        </p:spPr>
        <p:txBody>
          <a:bodyPr>
            <a:spAutoFit/>
          </a:bodyPr>
          <a:p>
            <a:pPr algn="just" eaLnBrk="1" hangingPunct="1">
              <a:lnSpc>
                <a:spcPct val="150000"/>
              </a:lnSpc>
            </a:pP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康美药业股份标志（图</a:t>
            </a:r>
            <a:r>
              <a:rPr lang="en-US" altLang="zh-CN" dirty="0">
                <a:solidFill>
                  <a:srgbClr val="595959"/>
                </a:solidFill>
                <a:latin typeface="Arial" panose="020B0604020202020204" pitchFamily="34" charset="0"/>
                <a:ea typeface="方正大黑简体" panose="02010601030101010101" charset="-122"/>
                <a:sym typeface="宋体" panose="02010600030101010101" pitchFamily="2" charset="-122"/>
              </a:rPr>
              <a:t>2-1-58</a:t>
            </a: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）以字母</a:t>
            </a:r>
            <a:r>
              <a:rPr lang="en-US" altLang="zh-CN" dirty="0">
                <a:solidFill>
                  <a:srgbClr val="595959"/>
                </a:solidFill>
                <a:latin typeface="Arial" panose="020B0604020202020204" pitchFamily="34" charset="0"/>
                <a:ea typeface="方正大黑简体" panose="02010601030101010101" charset="-122"/>
                <a:sym typeface="宋体" panose="02010600030101010101" pitchFamily="2" charset="-122"/>
              </a:rPr>
              <a:t>“K</a:t>
            </a: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”与地球、众多的射线以及朝阳等元素组合设计。标志从左下角的一点进行放射形布局，犹如光芒万丈，突出地诠释了“心怀苍生、大爱无疆”的核心价值观与“用爱感动世界、用心经营健康”的经营理念</a:t>
            </a:r>
            <a:endParaRPr lang="zh-CN" altLang="en-US" dirty="0">
              <a:latin typeface="Arial" panose="020B0604020202020204" pitchFamily="34" charset="0"/>
            </a:endParaRPr>
          </a:p>
        </p:txBody>
      </p:sp>
      <p:sp>
        <p:nvSpPr>
          <p:cNvPr id="6" name="文本框 106"/>
          <p:cNvSpPr txBox="1">
            <a:spLocks noChangeArrowheads="1"/>
          </p:cNvSpPr>
          <p:nvPr/>
        </p:nvSpPr>
        <p:spPr bwMode="auto">
          <a:xfrm>
            <a:off x="8543925" y="2741613"/>
            <a:ext cx="2670175" cy="5667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ts val="2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图2-1-5</a:t>
            </a:r>
            <a:r>
              <a:rPr kumimoji="0" lang="en-US" altLang="zh-CN" sz="1200" b="0" i="0" u="none" strike="noStrike" kern="1200" cap="none" spc="0" normalizeH="0" baseline="0" noProof="0" dirty="0">
                <a:ln>
                  <a:noFill/>
                </a:ln>
                <a:solidFill>
                  <a:schemeClr val="tx1"/>
                </a:solidFill>
                <a:effectLst/>
                <a:uLnTx/>
                <a:uFillTx/>
                <a:latin typeface="+mn-ea"/>
                <a:ea typeface="+mn-ea"/>
                <a:cs typeface="+mn-cs"/>
                <a:sym typeface="+mn-ea"/>
              </a:rPr>
              <a:t>7</a:t>
            </a: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第二十四届全国图书交易博览会 孙海江</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28679" name="文本框 1"/>
          <p:cNvSpPr txBox="1"/>
          <p:nvPr/>
        </p:nvSpPr>
        <p:spPr>
          <a:xfrm>
            <a:off x="8451850" y="5668963"/>
            <a:ext cx="2817813" cy="566738"/>
          </a:xfrm>
          <a:prstGeom prst="rect">
            <a:avLst/>
          </a:prstGeom>
          <a:noFill/>
          <a:ln w="9525">
            <a:noFill/>
          </a:ln>
        </p:spPr>
        <p:txBody>
          <a:bodyPr>
            <a:spAutoFit/>
          </a:bodyPr>
          <a:lstStyle/>
          <a:p>
            <a:pPr marR="0" algn="ctr" defTabSz="914400" eaLnBrk="1" hangingPunct="1">
              <a:lnSpc>
                <a:spcPts val="2000"/>
              </a:lnSpc>
              <a:buClrTx/>
              <a:buSzTx/>
              <a:buFont typeface="Arial" panose="020B0604020202020204" pitchFamily="34" charset="0"/>
              <a:buNone/>
              <a:defRPr/>
            </a:pPr>
            <a:r>
              <a:rPr kumimoji="0" lang="zh-CN" altLang="zh-CN" sz="1200" kern="1200" cap="none" spc="0" normalizeH="0" baseline="0" noProof="0" dirty="0">
                <a:latin typeface="+mn-ea"/>
                <a:ea typeface="+mn-ea"/>
                <a:cs typeface="+mn-cs"/>
                <a:sym typeface="宋体" panose="02010600030101010101" pitchFamily="2" charset="-122"/>
              </a:rPr>
              <a:t>图2-1-</a:t>
            </a:r>
            <a:r>
              <a:rPr kumimoji="0" lang="en-US" altLang="zh-CN" sz="1200" kern="1200" cap="none" spc="0" normalizeH="0" baseline="0" noProof="0" dirty="0">
                <a:latin typeface="+mn-ea"/>
                <a:ea typeface="+mn-ea"/>
                <a:cs typeface="+mn-cs"/>
                <a:sym typeface="宋体" panose="02010600030101010101" pitchFamily="2" charset="-122"/>
              </a:rPr>
              <a:t>58  </a:t>
            </a:r>
            <a:r>
              <a:rPr kumimoji="0" lang="zh-CN" altLang="zh-CN" sz="1200" kern="1200" cap="none" spc="0" normalizeH="0" baseline="0" noProof="0" dirty="0">
                <a:latin typeface="+mn-ea"/>
                <a:ea typeface="+mn-ea"/>
                <a:cs typeface="+mn-cs"/>
                <a:sym typeface="宋体" panose="02010600030101010101" pitchFamily="2" charset="-122"/>
              </a:rPr>
              <a:t>康美药业股份  </a:t>
            </a:r>
            <a:endParaRPr kumimoji="0" lang="zh-CN" altLang="zh-CN" sz="1200" kern="1200" cap="none" spc="0" normalizeH="0" baseline="0" noProof="0" dirty="0">
              <a:latin typeface="+mn-ea"/>
              <a:ea typeface="+mn-ea"/>
              <a:cs typeface="+mn-cs"/>
              <a:sym typeface="宋体" panose="02010600030101010101" pitchFamily="2" charset="-122"/>
            </a:endParaRPr>
          </a:p>
          <a:p>
            <a:pPr marR="0" algn="ctr" defTabSz="914400" eaLnBrk="1" hangingPunct="1">
              <a:lnSpc>
                <a:spcPts val="2000"/>
              </a:lnSpc>
              <a:buClrTx/>
              <a:buSzTx/>
              <a:buFont typeface="Arial" panose="020B0604020202020204" pitchFamily="34" charset="0"/>
              <a:buNone/>
              <a:defRPr/>
            </a:pPr>
            <a:r>
              <a:rPr kumimoji="0" lang="zh-CN" altLang="zh-CN" sz="1200" kern="1200" cap="none" spc="0" normalizeH="0" baseline="0" noProof="0" dirty="0">
                <a:latin typeface="+mn-ea"/>
                <a:ea typeface="+mn-ea"/>
                <a:cs typeface="+mn-cs"/>
                <a:sym typeface="宋体" panose="02010600030101010101" pitchFamily="2" charset="-122"/>
              </a:rPr>
              <a:t>康美药业股份官网</a:t>
            </a:r>
            <a:endParaRPr kumimoji="0" lang="zh-CN" altLang="zh-CN" sz="1200" kern="1200" cap="none" spc="0" normalizeH="0" baseline="0" noProof="0" dirty="0">
              <a:latin typeface="+mn-ea"/>
              <a:ea typeface="+mn-ea"/>
              <a:cs typeface="+mn-cs"/>
            </a:endParaRPr>
          </a:p>
        </p:txBody>
      </p:sp>
      <p:sp>
        <p:nvSpPr>
          <p:cNvPr id="28681"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23</a:t>
            </a:r>
            <a:endParaRPr lang="en-US" altLang="zh-CN" sz="2800" dirty="0">
              <a:solidFill>
                <a:srgbClr val="7F7F7F"/>
              </a:solidFill>
              <a:latin typeface="方正兰亭黑简体" charset="-122"/>
              <a:ea typeface="方正兰亭黑简体" charset="-122"/>
            </a:endParaRPr>
          </a:p>
        </p:txBody>
      </p:sp>
      <p:sp>
        <p:nvSpPr>
          <p:cNvPr id="28682"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28683" name="组合 18"/>
          <p:cNvGrpSpPr/>
          <p:nvPr/>
        </p:nvGrpSpPr>
        <p:grpSpPr>
          <a:xfrm>
            <a:off x="2038350" y="395288"/>
            <a:ext cx="3441700" cy="519112"/>
            <a:chOff x="3085" y="662"/>
            <a:chExt cx="5943" cy="790"/>
          </a:xfrm>
        </p:grpSpPr>
        <p:sp>
          <p:nvSpPr>
            <p:cNvPr id="5" name="文本框 4"/>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2" name="文本框 1"/>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7" name="椭圆 6"/>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28685" name="图片 3"/>
          <p:cNvPicPr/>
          <p:nvPr/>
        </p:nvPicPr>
        <p:blipFill>
          <a:blip r:embed="rId1"/>
          <a:stretch>
            <a:fillRect/>
          </a:stretch>
        </p:blipFill>
        <p:spPr>
          <a:xfrm>
            <a:off x="8951913" y="914400"/>
            <a:ext cx="1755775" cy="1746250"/>
          </a:xfrm>
          <a:prstGeom prst="rect">
            <a:avLst/>
          </a:prstGeom>
          <a:noFill/>
          <a:ln w="9525">
            <a:noFill/>
          </a:ln>
        </p:spPr>
      </p:pic>
      <p:pic>
        <p:nvPicPr>
          <p:cNvPr id="28686" name="图片 123"/>
          <p:cNvPicPr/>
          <p:nvPr/>
        </p:nvPicPr>
        <p:blipFill>
          <a:blip r:embed="rId2"/>
          <a:stretch>
            <a:fillRect/>
          </a:stretch>
        </p:blipFill>
        <p:spPr>
          <a:xfrm>
            <a:off x="8951913" y="3754438"/>
            <a:ext cx="1817687" cy="1797050"/>
          </a:xfrm>
          <a:prstGeom prst="rect">
            <a:avLst/>
          </a:prstGeom>
          <a:noFill/>
          <a:ln w="9525">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55562" y="-12700"/>
            <a:ext cx="6897688" cy="6908800"/>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098" name="文本框 2"/>
          <p:cNvSpPr txBox="1">
            <a:spLocks noChangeArrowheads="1"/>
          </p:cNvSpPr>
          <p:nvPr/>
        </p:nvSpPr>
        <p:spPr bwMode="auto">
          <a:xfrm>
            <a:off x="755650" y="2009775"/>
            <a:ext cx="5299075" cy="300037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1</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、平正</a:t>
            </a:r>
            <a:endPar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平正（图</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2-1-59</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指端正、平整。公平正直，平直不歪斜。比如某个物体摆放或者安装比较平正，即横向平衡竖向垂直。标志平正设计形式一般指标志整体呈中心对称或大致均衡布局。如三角形、正方形、梯形形式的标志构图形式，视觉上给人平衡、稳固、踏实的视觉感受。</a:t>
            </a:r>
            <a:endParaRPr kumimoji="0" lang="zh-CN" altLang="zh-CN" sz="1800" b="0" i="0" u="none" strike="noStrike" kern="1200" cap="none" spc="0" normalizeH="0" baseline="0" noProof="0" dirty="0">
              <a:ln>
                <a:noFill/>
              </a:ln>
              <a:solidFill>
                <a:schemeClr val="bg1">
                  <a:lumMod val="85000"/>
                </a:schemeClr>
              </a:solidFill>
              <a:effectLst/>
              <a:uLnTx/>
              <a:uFillTx/>
              <a:latin typeface="方正大黑简体" panose="02010601030101010101" charset="-122"/>
              <a:ea typeface="方正大黑简体" panose="02010601030101010101" charset="-122"/>
              <a:cs typeface="+mn-cs"/>
              <a:sym typeface="+mn-ea"/>
            </a:endParaRPr>
          </a:p>
        </p:txBody>
      </p:sp>
      <p:sp>
        <p:nvSpPr>
          <p:cNvPr id="29700" name="文本框 3"/>
          <p:cNvSpPr txBox="1"/>
          <p:nvPr/>
        </p:nvSpPr>
        <p:spPr>
          <a:xfrm>
            <a:off x="8474075" y="4619625"/>
            <a:ext cx="1800225" cy="276225"/>
          </a:xfrm>
          <a:prstGeom prst="rect">
            <a:avLst/>
          </a:prstGeom>
          <a:noFill/>
          <a:ln w="9525">
            <a:noFill/>
          </a:ln>
        </p:spPr>
        <p:txBody>
          <a:bodyPr wrap="none">
            <a:spAutoFit/>
          </a:bodyPr>
          <a:p>
            <a:pPr eaLnBrk="1" hangingPunct="1"/>
            <a:r>
              <a:rPr lang="zh-CN" altLang="zh-CN" sz="1200" dirty="0">
                <a:latin typeface="宋体" panose="02010600030101010101" pitchFamily="2" charset="-122"/>
                <a:sym typeface="宋体" panose="02010600030101010101" pitchFamily="2" charset="-122"/>
              </a:rPr>
              <a:t>图  2-1-</a:t>
            </a:r>
            <a:r>
              <a:rPr lang="en-US" altLang="zh-CN" sz="1200" dirty="0">
                <a:latin typeface="宋体" panose="02010600030101010101" pitchFamily="2" charset="-122"/>
                <a:sym typeface="宋体" panose="02010600030101010101" pitchFamily="2" charset="-122"/>
              </a:rPr>
              <a:t>59</a:t>
            </a:r>
            <a:r>
              <a:rPr lang="zh-CN" altLang="zh-CN" sz="1200" dirty="0">
                <a:latin typeface="宋体" panose="02010600030101010101" pitchFamily="2" charset="-122"/>
                <a:sym typeface="宋体" panose="02010600030101010101" pitchFamily="2" charset="-122"/>
              </a:rPr>
              <a:t> 平正示意图</a:t>
            </a:r>
            <a:endParaRPr lang="zh-CN" altLang="zh-CN" sz="1200" dirty="0">
              <a:solidFill>
                <a:srgbClr val="595959"/>
              </a:solidFill>
              <a:latin typeface="宋体" panose="02010600030101010101" pitchFamily="2" charset="-122"/>
            </a:endParaRPr>
          </a:p>
        </p:txBody>
      </p:sp>
      <p:sp>
        <p:nvSpPr>
          <p:cNvPr id="4" name="矩形 3"/>
          <p:cNvSpPr/>
          <p:nvPr/>
        </p:nvSpPr>
        <p:spPr>
          <a:xfrm rot="1200000">
            <a:off x="10842625" y="5956300"/>
            <a:ext cx="288925" cy="574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9702"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24</a:t>
            </a:r>
            <a:endParaRPr lang="en-US" altLang="zh-CN" sz="2800" dirty="0">
              <a:solidFill>
                <a:srgbClr val="7F7F7F"/>
              </a:solidFill>
              <a:latin typeface="方正兰亭黑简体" charset="-122"/>
              <a:ea typeface="方正兰亭黑简体" charset="-122"/>
            </a:endParaRPr>
          </a:p>
        </p:txBody>
      </p:sp>
      <p:pic>
        <p:nvPicPr>
          <p:cNvPr id="29703"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sp>
        <p:nvSpPr>
          <p:cNvPr id="29704"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29705" name="组合 18"/>
          <p:cNvGrpSpPr/>
          <p:nvPr/>
        </p:nvGrpSpPr>
        <p:grpSpPr>
          <a:xfrm>
            <a:off x="2038350" y="395288"/>
            <a:ext cx="3441700" cy="519112"/>
            <a:chOff x="3085" y="662"/>
            <a:chExt cx="5943" cy="790"/>
          </a:xfrm>
        </p:grpSpPr>
        <p:sp>
          <p:nvSpPr>
            <p:cNvPr id="2" name="文本框 1"/>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7" name="文本框 6"/>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3" name="椭圆 2"/>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29707" name="图片 18" descr="平正示意图"/>
          <p:cNvPicPr>
            <a:picLocks noChangeAspect="1"/>
          </p:cNvPicPr>
          <p:nvPr/>
        </p:nvPicPr>
        <p:blipFill>
          <a:blip r:embed="rId2"/>
          <a:stretch>
            <a:fillRect/>
          </a:stretch>
        </p:blipFill>
        <p:spPr>
          <a:xfrm>
            <a:off x="7053263" y="2719388"/>
            <a:ext cx="4773612" cy="1609725"/>
          </a:xfrm>
          <a:prstGeom prst="rect">
            <a:avLst/>
          </a:prstGeom>
          <a:noFill/>
          <a:ln w="9525">
            <a:noFill/>
          </a:ln>
        </p:spPr>
      </p:pic>
      <p:sp>
        <p:nvSpPr>
          <p:cNvPr id="29708" name="文本框 5"/>
          <p:cNvSpPr txBox="1"/>
          <p:nvPr/>
        </p:nvSpPr>
        <p:spPr>
          <a:xfrm>
            <a:off x="554038" y="1333500"/>
            <a:ext cx="2224087" cy="552450"/>
          </a:xfrm>
          <a:prstGeom prst="rect">
            <a:avLst/>
          </a:prstGeom>
          <a:noFill/>
          <a:ln w="9525">
            <a:noFill/>
          </a:ln>
        </p:spPr>
        <p:txBody>
          <a:bodyPr wrap="none">
            <a:spAutoFit/>
          </a:bodyPr>
          <a:p>
            <a:pPr algn="just" eaLnBrk="1" hangingPunct="1">
              <a:lnSpc>
                <a:spcPct val="150000"/>
              </a:lnSpc>
            </a:pPr>
            <a:r>
              <a:rPr lang="zh-CN" altLang="en-US" sz="2000" b="1" dirty="0">
                <a:solidFill>
                  <a:srgbClr val="D9D9D9"/>
                </a:solidFill>
                <a:latin typeface="Arial" panose="020B0604020202020204" pitchFamily="34" charset="0"/>
                <a:ea typeface="方正大黑简体" panose="02010601030101010101" charset="-122"/>
                <a:sym typeface="宋体" panose="02010600030101010101" pitchFamily="2" charset="-122"/>
              </a:rPr>
              <a:t>（五</a:t>
            </a:r>
            <a:r>
              <a:rPr lang="zh-CN" altLang="zh-CN" sz="2000" b="1" dirty="0">
                <a:solidFill>
                  <a:srgbClr val="D9D9D9"/>
                </a:solidFill>
                <a:latin typeface="Arial" panose="020B0604020202020204" pitchFamily="34" charset="0"/>
                <a:ea typeface="方正大黑简体" panose="02010601030101010101" charset="-122"/>
                <a:sym typeface="宋体" panose="02010600030101010101" pitchFamily="2" charset="-122"/>
              </a:rPr>
              <a:t>）</a:t>
            </a:r>
            <a:r>
              <a:rPr lang="zh-CN" altLang="en-US" sz="2000" b="1" dirty="0">
                <a:solidFill>
                  <a:srgbClr val="D9D9D9"/>
                </a:solidFill>
                <a:latin typeface="Arial" panose="020B0604020202020204" pitchFamily="34" charset="0"/>
                <a:ea typeface="方正大黑简体" panose="02010601030101010101" charset="-122"/>
                <a:sym typeface="宋体" panose="02010600030101010101" pitchFamily="2" charset="-122"/>
              </a:rPr>
              <a:t>平正与失衡</a:t>
            </a:r>
            <a:endParaRPr lang="zh-CN" altLang="en-US" sz="2000" b="1" dirty="0">
              <a:solidFill>
                <a:srgbClr val="D9D9D9"/>
              </a:solidFill>
              <a:latin typeface="Arial" panose="020B0604020202020204" pitchFamily="34" charset="0"/>
              <a:ea typeface="方正大黑简体" panose="02010601030101010101" charset="-122"/>
              <a:sym typeface="宋体" panose="02010600030101010101" pitchFamily="2"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1112" y="-12700"/>
            <a:ext cx="6853238" cy="6961188"/>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098" name="文本框 2"/>
          <p:cNvSpPr txBox="1">
            <a:spLocks noChangeArrowheads="1"/>
          </p:cNvSpPr>
          <p:nvPr/>
        </p:nvSpPr>
        <p:spPr bwMode="auto">
          <a:xfrm>
            <a:off x="755650" y="2311400"/>
            <a:ext cx="5299075" cy="216852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天曌山国家森林公园标志（图</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2-1-60</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）造型以“曌”字为基础进行艺术变形并通过艺术比例进行组合，同时造型融入了“皇冠”和“玉玺”的造型。以帝黄色为主基调，仿佛一位正襟端坐、九五之尊的女皇。</a:t>
            </a:r>
            <a:endParaRPr kumimoji="0" lang="zh-CN" altLang="zh-CN" sz="1800" b="0" i="0" u="none" strike="noStrike" kern="1200" cap="none" spc="0" normalizeH="0" baseline="0" noProof="0" dirty="0">
              <a:ln>
                <a:noFill/>
              </a:ln>
              <a:solidFill>
                <a:schemeClr val="bg1">
                  <a:lumMod val="85000"/>
                </a:schemeClr>
              </a:solidFill>
              <a:effectLst/>
              <a:uLnTx/>
              <a:uFillTx/>
              <a:latin typeface="方正大黑简体" panose="02010601030101010101" charset="-122"/>
              <a:ea typeface="方正大黑简体" panose="02010601030101010101" charset="-122"/>
              <a:cs typeface="+mn-cs"/>
              <a:sym typeface="+mn-ea"/>
            </a:endParaRPr>
          </a:p>
        </p:txBody>
      </p:sp>
      <p:sp>
        <p:nvSpPr>
          <p:cNvPr id="30724" name="文本框 3"/>
          <p:cNvSpPr txBox="1"/>
          <p:nvPr/>
        </p:nvSpPr>
        <p:spPr>
          <a:xfrm>
            <a:off x="8186738" y="4762500"/>
            <a:ext cx="2536825" cy="276225"/>
          </a:xfrm>
          <a:prstGeom prst="rect">
            <a:avLst/>
          </a:prstGeom>
          <a:noFill/>
          <a:ln w="9525">
            <a:noFill/>
          </a:ln>
        </p:spPr>
        <p:txBody>
          <a:bodyPr wrap="none">
            <a:spAutoFit/>
          </a:bodyPr>
          <a:p>
            <a:pPr eaLnBrk="1" hangingPunct="1"/>
            <a:r>
              <a:rPr lang="zh-CN" altLang="zh-CN" sz="1200" dirty="0">
                <a:latin typeface="Arial" panose="020B0604020202020204" pitchFamily="34" charset="0"/>
                <a:ea typeface="楷体" panose="02010609060101010101" pitchFamily="49" charset="-122"/>
                <a:sym typeface="宋体" panose="02010600030101010101" pitchFamily="2" charset="-122"/>
              </a:rPr>
              <a:t> </a:t>
            </a:r>
            <a:r>
              <a:rPr lang="zh-CN" altLang="zh-CN" sz="1200" dirty="0">
                <a:latin typeface="宋体" panose="02010600030101010101" pitchFamily="2" charset="-122"/>
                <a:sym typeface="宋体" panose="02010600030101010101" pitchFamily="2" charset="-122"/>
              </a:rPr>
              <a:t>2-1-6</a:t>
            </a:r>
            <a:r>
              <a:rPr lang="en-US" altLang="zh-CN" sz="1200" dirty="0">
                <a:latin typeface="宋体" panose="02010600030101010101" pitchFamily="2" charset="-122"/>
                <a:sym typeface="宋体" panose="02010600030101010101" pitchFamily="2" charset="-122"/>
              </a:rPr>
              <a:t>0</a:t>
            </a:r>
            <a:r>
              <a:rPr lang="zh-CN" altLang="zh-CN" sz="1200" dirty="0">
                <a:latin typeface="宋体" panose="02010600030101010101" pitchFamily="2" charset="-122"/>
                <a:sym typeface="宋体" panose="02010600030101010101" pitchFamily="2" charset="-122"/>
              </a:rPr>
              <a:t> 天曌山国家森林公园 张逊</a:t>
            </a:r>
            <a:endParaRPr lang="zh-CN" altLang="zh-CN" sz="1200" dirty="0">
              <a:solidFill>
                <a:srgbClr val="595959"/>
              </a:solidFill>
              <a:latin typeface="宋体" panose="02010600030101010101" pitchFamily="2" charset="-122"/>
            </a:endParaRPr>
          </a:p>
        </p:txBody>
      </p:sp>
      <p:sp>
        <p:nvSpPr>
          <p:cNvPr id="4" name="矩形 3"/>
          <p:cNvSpPr/>
          <p:nvPr/>
        </p:nvSpPr>
        <p:spPr>
          <a:xfrm rot="1200000">
            <a:off x="10842625" y="5956300"/>
            <a:ext cx="288925" cy="574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0726"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25</a:t>
            </a:r>
            <a:endParaRPr lang="en-US" altLang="zh-CN" sz="2800" dirty="0">
              <a:solidFill>
                <a:srgbClr val="7F7F7F"/>
              </a:solidFill>
              <a:latin typeface="方正兰亭黑简体" charset="-122"/>
              <a:ea typeface="方正兰亭黑简体" charset="-122"/>
            </a:endParaRPr>
          </a:p>
        </p:txBody>
      </p:sp>
      <p:pic>
        <p:nvPicPr>
          <p:cNvPr id="30727"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sp>
        <p:nvSpPr>
          <p:cNvPr id="30728"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30729" name="组合 18"/>
          <p:cNvGrpSpPr/>
          <p:nvPr/>
        </p:nvGrpSpPr>
        <p:grpSpPr>
          <a:xfrm>
            <a:off x="2038350" y="395288"/>
            <a:ext cx="3441700" cy="519112"/>
            <a:chOff x="3085" y="662"/>
            <a:chExt cx="5943" cy="790"/>
          </a:xfrm>
        </p:grpSpPr>
        <p:sp>
          <p:nvSpPr>
            <p:cNvPr id="2" name="文本框 1"/>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7" name="文本框 6"/>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3" name="椭圆 2"/>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30731" name="图片 210" descr="历年设计文件-0"/>
          <p:cNvPicPr>
            <a:picLocks noChangeAspect="1"/>
          </p:cNvPicPr>
          <p:nvPr/>
        </p:nvPicPr>
        <p:blipFill>
          <a:blip r:embed="rId2"/>
          <a:stretch>
            <a:fillRect/>
          </a:stretch>
        </p:blipFill>
        <p:spPr>
          <a:xfrm>
            <a:off x="8078788" y="1760538"/>
            <a:ext cx="2674937" cy="2735262"/>
          </a:xfrm>
          <a:prstGeom prst="rect">
            <a:avLst/>
          </a:prstGeom>
          <a:noFill/>
          <a:ln w="9525">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 name="矩形 57"/>
          <p:cNvSpPr/>
          <p:nvPr/>
        </p:nvSpPr>
        <p:spPr>
          <a:xfrm>
            <a:off x="-122237" y="-66675"/>
            <a:ext cx="12338050" cy="3937000"/>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1747" name="文本框 3"/>
          <p:cNvSpPr txBox="1"/>
          <p:nvPr/>
        </p:nvSpPr>
        <p:spPr>
          <a:xfrm>
            <a:off x="706438" y="1017588"/>
            <a:ext cx="10617200" cy="2535237"/>
          </a:xfrm>
          <a:prstGeom prst="rect">
            <a:avLst/>
          </a:prstGeom>
          <a:noFill/>
          <a:ln w="9525">
            <a:noFill/>
          </a:ln>
        </p:spPr>
        <p:txBody>
          <a:bodyPr>
            <a:spAutoFit/>
          </a:bodyPr>
          <a:p>
            <a:pPr algn="just" eaLnBrk="1" hangingPunct="1">
              <a:lnSpc>
                <a:spcPct val="150000"/>
              </a:lnSpc>
            </a:pP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潞安集团标志（图</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2-1-61</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左面的字母L代表潞安，中间的J代表天脊，右面的A是农业的英文首拼。三角代表大潞安三个产业稳定发展，无论跟随历史的车轮走到哪一面，都足以支撑全局。三大产业分别为煤炭、煤化工、现代农业，天脊在这三个产业中间起到完美的联通器、稳定器和放大器的作用。</a:t>
            </a:r>
            <a:endParaRPr lang="zh-CN" altLang="zh-CN" dirty="0">
              <a:solidFill>
                <a:srgbClr val="D9D9D9"/>
              </a:solidFill>
              <a:latin typeface="Arial" panose="020B0604020202020204" pitchFamily="34" charset="0"/>
              <a:ea typeface="方正大黑简体" panose="02010601030101010101" charset="-122"/>
            </a:endParaRPr>
          </a:p>
          <a:p>
            <a:pPr algn="just" eaLnBrk="1" hangingPunct="1">
              <a:lnSpc>
                <a:spcPct val="150000"/>
              </a:lnSpc>
            </a:pP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黄鹤楼标志（图</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2-1-62</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）以黄鹤楼建筑为主体造型元素，标志整体看又似汉字“黄”。“黄鹤楼”三个字从毛泽东书写中截取“黄鹤楼”加以提炼与调整而成。标志正梯形设计体现黄鹤楼的沉稳与历史文化的深厚。</a:t>
            </a:r>
            <a:endPar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endParaRPr>
          </a:p>
        </p:txBody>
      </p:sp>
      <p:grpSp>
        <p:nvGrpSpPr>
          <p:cNvPr id="120" name="组合 119"/>
          <p:cNvGrpSpPr/>
          <p:nvPr/>
        </p:nvGrpSpPr>
        <p:grpSpPr>
          <a:xfrm rot="5400000">
            <a:off x="1685290" y="5251450"/>
            <a:ext cx="3725545" cy="5083174"/>
            <a:chOff x="6716184" y="1156394"/>
            <a:chExt cx="1490916" cy="1823701"/>
          </a:xfrm>
          <a:solidFill>
            <a:schemeClr val="bg1">
              <a:lumMod val="65000"/>
              <a:alpha val="38000"/>
            </a:schemeClr>
          </a:solidFill>
        </p:grpSpPr>
        <p:sp>
          <p:nvSpPr>
            <p:cNvPr id="20"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31749"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26</a:t>
            </a:r>
            <a:endParaRPr lang="en-US" altLang="zh-CN" sz="2800" dirty="0">
              <a:solidFill>
                <a:srgbClr val="7F7F7F"/>
              </a:solidFill>
              <a:latin typeface="方正兰亭黑简体" charset="-122"/>
              <a:ea typeface="方正兰亭黑简体" charset="-122"/>
            </a:endParaRPr>
          </a:p>
        </p:txBody>
      </p:sp>
      <p:sp>
        <p:nvSpPr>
          <p:cNvPr id="31750"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31751" name="组合 18"/>
          <p:cNvGrpSpPr/>
          <p:nvPr/>
        </p:nvGrpSpPr>
        <p:grpSpPr>
          <a:xfrm>
            <a:off x="2038350" y="395288"/>
            <a:ext cx="3441700" cy="519112"/>
            <a:chOff x="3085" y="662"/>
            <a:chExt cx="5943" cy="790"/>
          </a:xfrm>
        </p:grpSpPr>
        <p:sp>
          <p:nvSpPr>
            <p:cNvPr id="5" name="文本框 4"/>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2" name="文本框 1"/>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7" name="椭圆 6"/>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31753"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pic>
        <p:nvPicPr>
          <p:cNvPr id="31754" name="图片 1"/>
          <p:cNvPicPr/>
          <p:nvPr/>
        </p:nvPicPr>
        <p:blipFill>
          <a:blip r:embed="rId2"/>
          <a:stretch>
            <a:fillRect/>
          </a:stretch>
        </p:blipFill>
        <p:spPr>
          <a:xfrm>
            <a:off x="6959600" y="4229100"/>
            <a:ext cx="3709988" cy="1581150"/>
          </a:xfrm>
          <a:prstGeom prst="rect">
            <a:avLst/>
          </a:prstGeom>
          <a:noFill/>
          <a:ln w="9525">
            <a:noFill/>
          </a:ln>
        </p:spPr>
      </p:pic>
      <p:pic>
        <p:nvPicPr>
          <p:cNvPr id="31755" name="图片 126"/>
          <p:cNvPicPr/>
          <p:nvPr/>
        </p:nvPicPr>
        <p:blipFill>
          <a:blip r:embed="rId3"/>
          <a:stretch>
            <a:fillRect/>
          </a:stretch>
        </p:blipFill>
        <p:spPr>
          <a:xfrm>
            <a:off x="1055688" y="4357688"/>
            <a:ext cx="4454525" cy="1352550"/>
          </a:xfrm>
          <a:prstGeom prst="rect">
            <a:avLst/>
          </a:prstGeom>
          <a:noFill/>
          <a:ln w="9525">
            <a:noFill/>
          </a:ln>
        </p:spPr>
      </p:pic>
      <p:sp>
        <p:nvSpPr>
          <p:cNvPr id="3" name="文本框 127"/>
          <p:cNvSpPr txBox="1">
            <a:spLocks noChangeArrowheads="1"/>
          </p:cNvSpPr>
          <p:nvPr/>
        </p:nvSpPr>
        <p:spPr bwMode="auto">
          <a:xfrm>
            <a:off x="1127125" y="5768975"/>
            <a:ext cx="9793288" cy="523875"/>
          </a:xfrm>
          <a:prstGeom prst="rect">
            <a:avLst/>
          </a:prstGeom>
          <a:noFill/>
          <a:ln>
            <a:noFill/>
          </a:ln>
        </p:spPr>
        <p:txBody>
          <a:bodyPr>
            <a:spAutoFit/>
          </a:bodyPr>
          <a:lstStyle>
            <a:lvl1pPr indent="5334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53340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0" marR="0" lvl="0" indent="5334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       </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2-1-6</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1</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 潞安集团 潞安集团官网</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                                               </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2-1-6</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2</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 黄鹤楼 魏坤 </a:t>
            </a:r>
            <a:endParaRPr kumimoji="0" lang="zh-CN" altLang="en-US" sz="1400" b="0"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 name="矩形 57"/>
          <p:cNvSpPr/>
          <p:nvPr/>
        </p:nvSpPr>
        <p:spPr>
          <a:xfrm>
            <a:off x="0" y="-6350"/>
            <a:ext cx="12215813" cy="3876675"/>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2771" name="文本框 3"/>
          <p:cNvSpPr txBox="1"/>
          <p:nvPr/>
        </p:nvSpPr>
        <p:spPr>
          <a:xfrm>
            <a:off x="706438" y="1160463"/>
            <a:ext cx="10617200" cy="2168525"/>
          </a:xfrm>
          <a:prstGeom prst="rect">
            <a:avLst/>
          </a:prstGeom>
          <a:noFill/>
          <a:ln w="9525">
            <a:noFill/>
          </a:ln>
        </p:spPr>
        <p:txBody>
          <a:bodyPr>
            <a:spAutoFit/>
          </a:bodyPr>
          <a:p>
            <a:pPr algn="just" eaLnBrk="1" hangingPunct="1">
              <a:lnSpc>
                <a:spcPct val="150000"/>
              </a:lnSpc>
            </a:pP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远洋地产标志（图</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2-1-63</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）主体恰似蓝色的帆船。标志一深一浅两片蓝色风帆，寓意远洋地产希望建立伙伴关系的良好愿望。位于正中的白色圆环（海洋的英文首拼）将左右两片风帆稳固地联结在一起，象征这种伙伴关系的稳固与可靠。</a:t>
            </a:r>
            <a:endParaRPr lang="zh-CN" altLang="zh-CN" dirty="0">
              <a:solidFill>
                <a:srgbClr val="D9D9D9"/>
              </a:solidFill>
              <a:latin typeface="Arial" panose="020B0604020202020204" pitchFamily="34" charset="0"/>
              <a:ea typeface="方正大黑简体" panose="02010601030101010101" charset="-122"/>
            </a:endParaRPr>
          </a:p>
          <a:p>
            <a:pPr algn="just" eaLnBrk="1" hangingPunct="1">
              <a:lnSpc>
                <a:spcPct val="150000"/>
              </a:lnSpc>
            </a:pP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中国大唐集团公司标志（图</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2-1-64</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）由汉字小篆体“大唐”二字构成。标志形似大钟，稳如泰山，体现了集团公司稳健和务实的作风，寓意为基业稳固，前景美好。</a:t>
            </a:r>
            <a:endPar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endParaRPr>
          </a:p>
        </p:txBody>
      </p:sp>
      <p:grpSp>
        <p:nvGrpSpPr>
          <p:cNvPr id="120" name="组合 119"/>
          <p:cNvGrpSpPr/>
          <p:nvPr/>
        </p:nvGrpSpPr>
        <p:grpSpPr>
          <a:xfrm rot="5400000">
            <a:off x="1685290" y="5251450"/>
            <a:ext cx="3725545" cy="5083174"/>
            <a:chOff x="6716184" y="1156394"/>
            <a:chExt cx="1490916" cy="1823701"/>
          </a:xfrm>
          <a:solidFill>
            <a:schemeClr val="bg1">
              <a:lumMod val="65000"/>
              <a:alpha val="38000"/>
            </a:schemeClr>
          </a:solidFill>
        </p:grpSpPr>
        <p:sp>
          <p:nvSpPr>
            <p:cNvPr id="20"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32773"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27</a:t>
            </a:r>
            <a:endParaRPr lang="en-US" altLang="zh-CN" sz="2800" dirty="0">
              <a:solidFill>
                <a:srgbClr val="7F7F7F"/>
              </a:solidFill>
              <a:latin typeface="方正兰亭黑简体" charset="-122"/>
              <a:ea typeface="方正兰亭黑简体" charset="-122"/>
            </a:endParaRPr>
          </a:p>
        </p:txBody>
      </p:sp>
      <p:sp>
        <p:nvSpPr>
          <p:cNvPr id="32774"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32775" name="组合 18"/>
          <p:cNvGrpSpPr/>
          <p:nvPr/>
        </p:nvGrpSpPr>
        <p:grpSpPr>
          <a:xfrm>
            <a:off x="2038350" y="395288"/>
            <a:ext cx="3441700" cy="519112"/>
            <a:chOff x="3085" y="662"/>
            <a:chExt cx="5943" cy="790"/>
          </a:xfrm>
        </p:grpSpPr>
        <p:sp>
          <p:nvSpPr>
            <p:cNvPr id="5" name="文本框 4"/>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2" name="文本框 1"/>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7" name="椭圆 6"/>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32777"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pic>
        <p:nvPicPr>
          <p:cNvPr id="32778" name="图片 2"/>
          <p:cNvPicPr/>
          <p:nvPr/>
        </p:nvPicPr>
        <p:blipFill>
          <a:blip r:embed="rId2"/>
          <a:stretch>
            <a:fillRect/>
          </a:stretch>
        </p:blipFill>
        <p:spPr>
          <a:xfrm>
            <a:off x="2087563" y="3913188"/>
            <a:ext cx="2336800" cy="2160587"/>
          </a:xfrm>
          <a:prstGeom prst="rect">
            <a:avLst/>
          </a:prstGeom>
          <a:noFill/>
          <a:ln w="9525">
            <a:noFill/>
          </a:ln>
        </p:spPr>
      </p:pic>
      <p:pic>
        <p:nvPicPr>
          <p:cNvPr id="32779" name="图片 3"/>
          <p:cNvPicPr/>
          <p:nvPr/>
        </p:nvPicPr>
        <p:blipFill>
          <a:blip r:embed="rId3"/>
          <a:stretch>
            <a:fillRect/>
          </a:stretch>
        </p:blipFill>
        <p:spPr>
          <a:xfrm>
            <a:off x="6321425" y="4306888"/>
            <a:ext cx="3468688" cy="1500187"/>
          </a:xfrm>
          <a:prstGeom prst="rect">
            <a:avLst/>
          </a:prstGeom>
          <a:noFill/>
          <a:ln w="9525">
            <a:noFill/>
          </a:ln>
        </p:spPr>
      </p:pic>
      <p:sp>
        <p:nvSpPr>
          <p:cNvPr id="16" name="文本框 129"/>
          <p:cNvSpPr txBox="1">
            <a:spLocks noChangeArrowheads="1"/>
          </p:cNvSpPr>
          <p:nvPr/>
        </p:nvSpPr>
        <p:spPr bwMode="auto">
          <a:xfrm>
            <a:off x="1346200" y="5829300"/>
            <a:ext cx="9383713" cy="523875"/>
          </a:xfrm>
          <a:prstGeom prst="rect">
            <a:avLst/>
          </a:prstGeom>
          <a:noFill/>
          <a:ln>
            <a:noFill/>
          </a:ln>
        </p:spPr>
        <p:txBody>
          <a:bodyPr>
            <a:spAutoFit/>
          </a:bodyPr>
          <a:lstStyle>
            <a:lvl1pPr indent="3810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38100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dirty="0">
              <a:ln>
                <a:noFill/>
              </a:ln>
              <a:solidFill>
                <a:schemeClr val="tx1"/>
              </a:solidFill>
              <a:effectLst/>
              <a:uLnTx/>
              <a:uFillTx/>
              <a:latin typeface="楷体" panose="02010609060101010101" pitchFamily="49" charset="-122"/>
              <a:ea typeface="宋体" panose="02010600030101010101" pitchFamily="2" charset="-122"/>
              <a:cs typeface="+mn-cs"/>
            </a:endParaRPr>
          </a:p>
          <a:p>
            <a:pPr marL="0" marR="0" lvl="0" indent="3810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a:ln>
                  <a:noFill/>
                </a:ln>
                <a:solidFill>
                  <a:schemeClr val="tx1"/>
                </a:solidFill>
                <a:effectLst/>
                <a:uLnTx/>
                <a:uFillTx/>
                <a:latin typeface="楷体" panose="02010609060101010101" pitchFamily="49" charset="-122"/>
                <a:ea typeface="宋体" panose="02010600030101010101" pitchFamily="2" charset="-122"/>
                <a:cs typeface="+mn-cs"/>
              </a:rPr>
              <a:t>  </a:t>
            </a:r>
            <a:r>
              <a:rPr kumimoji="0" lang="en-US" altLang="zh-CN" sz="14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 </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2-1-6</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3</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 远洋地产 远洋集团官网</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                                   </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2-1-6</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4</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 大唐国际  大唐国际官网</a:t>
            </a:r>
            <a:endParaRPr kumimoji="0" lang="zh-CN" altLang="en-US" sz="1400" b="0"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41275" y="-12700"/>
            <a:ext cx="6883400" cy="6921500"/>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098" name="文本框 2"/>
          <p:cNvSpPr txBox="1">
            <a:spLocks noChangeArrowheads="1"/>
          </p:cNvSpPr>
          <p:nvPr/>
        </p:nvSpPr>
        <p:spPr bwMode="auto">
          <a:xfrm>
            <a:off x="755650" y="2009775"/>
            <a:ext cx="5299075" cy="300037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2</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、失衡</a:t>
            </a:r>
            <a:endPar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失衡（图</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2-1-65</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指失去平衡。失衡的物体视觉上容易给人一种不稳定感，如倒三角、倒梯形、平行四边形等，失衡形式的标志一般在运动会、汽车、重工业等行业运用较多，通过不稳定的设计形式体现运动感、创新发展等理念。</a:t>
            </a:r>
            <a:endParaRPr kumimoji="0" lang="zh-CN" altLang="en-US"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endParaRPr>
          </a:p>
          <a:p>
            <a:pPr marL="0" marR="0" lvl="0" indent="26670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endParaRPr>
          </a:p>
        </p:txBody>
      </p:sp>
      <p:sp>
        <p:nvSpPr>
          <p:cNvPr id="33796" name="文本框 3"/>
          <p:cNvSpPr txBox="1"/>
          <p:nvPr/>
        </p:nvSpPr>
        <p:spPr>
          <a:xfrm>
            <a:off x="8761413" y="4619625"/>
            <a:ext cx="1646237" cy="276225"/>
          </a:xfrm>
          <a:prstGeom prst="rect">
            <a:avLst/>
          </a:prstGeom>
          <a:noFill/>
          <a:ln w="9525">
            <a:noFill/>
          </a:ln>
        </p:spPr>
        <p:txBody>
          <a:bodyPr wrap="none">
            <a:spAutoFit/>
          </a:bodyPr>
          <a:p>
            <a:pPr eaLnBrk="1" hangingPunct="1"/>
            <a:r>
              <a:rPr lang="zh-CN" altLang="zh-CN" sz="1200" dirty="0">
                <a:latin typeface="宋体" panose="02010600030101010101" pitchFamily="2" charset="-122"/>
                <a:sym typeface="宋体" panose="02010600030101010101" pitchFamily="2" charset="-122"/>
              </a:rPr>
              <a:t>图2-1-</a:t>
            </a:r>
            <a:r>
              <a:rPr lang="en-US" altLang="zh-CN" sz="1200" dirty="0">
                <a:latin typeface="宋体" panose="02010600030101010101" pitchFamily="2" charset="-122"/>
                <a:sym typeface="宋体" panose="02010600030101010101" pitchFamily="2" charset="-122"/>
              </a:rPr>
              <a:t>65</a:t>
            </a:r>
            <a:r>
              <a:rPr lang="zh-CN" altLang="zh-CN" sz="1200" dirty="0">
                <a:latin typeface="宋体" panose="02010600030101010101" pitchFamily="2" charset="-122"/>
                <a:sym typeface="宋体" panose="02010600030101010101" pitchFamily="2" charset="-122"/>
              </a:rPr>
              <a:t> 失衡示意图</a:t>
            </a:r>
            <a:endParaRPr lang="zh-CN" altLang="zh-CN" sz="1200" dirty="0">
              <a:solidFill>
                <a:srgbClr val="595959"/>
              </a:solidFill>
              <a:latin typeface="宋体" panose="02010600030101010101" pitchFamily="2" charset="-122"/>
            </a:endParaRPr>
          </a:p>
        </p:txBody>
      </p:sp>
      <p:sp>
        <p:nvSpPr>
          <p:cNvPr id="4" name="矩形 3"/>
          <p:cNvSpPr/>
          <p:nvPr/>
        </p:nvSpPr>
        <p:spPr>
          <a:xfrm rot="1200000">
            <a:off x="10842625" y="5956300"/>
            <a:ext cx="288925" cy="574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3798"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28</a:t>
            </a:r>
            <a:endParaRPr lang="en-US" altLang="zh-CN" sz="2800" dirty="0">
              <a:solidFill>
                <a:srgbClr val="7F7F7F"/>
              </a:solidFill>
              <a:latin typeface="方正兰亭黑简体" charset="-122"/>
              <a:ea typeface="方正兰亭黑简体" charset="-122"/>
            </a:endParaRPr>
          </a:p>
        </p:txBody>
      </p:sp>
      <p:pic>
        <p:nvPicPr>
          <p:cNvPr id="33799"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sp>
        <p:nvSpPr>
          <p:cNvPr id="33800"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33801" name="组合 18"/>
          <p:cNvGrpSpPr/>
          <p:nvPr/>
        </p:nvGrpSpPr>
        <p:grpSpPr>
          <a:xfrm>
            <a:off x="2038350" y="395288"/>
            <a:ext cx="3441700" cy="519112"/>
            <a:chOff x="3085" y="662"/>
            <a:chExt cx="5943" cy="790"/>
          </a:xfrm>
        </p:grpSpPr>
        <p:sp>
          <p:nvSpPr>
            <p:cNvPr id="2" name="文本框 1"/>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7" name="文本框 6"/>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3" name="椭圆 2"/>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33803" name="图片 13" descr="失衡示意图"/>
          <p:cNvPicPr>
            <a:picLocks noChangeAspect="1"/>
          </p:cNvPicPr>
          <p:nvPr/>
        </p:nvPicPr>
        <p:blipFill>
          <a:blip r:embed="rId2"/>
          <a:stretch>
            <a:fillRect/>
          </a:stretch>
        </p:blipFill>
        <p:spPr>
          <a:xfrm>
            <a:off x="7097713" y="2590800"/>
            <a:ext cx="4887912" cy="1651000"/>
          </a:xfrm>
          <a:prstGeom prst="rect">
            <a:avLst/>
          </a:prstGeom>
          <a:noFill/>
          <a:ln w="9525">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 name="矩形 57"/>
          <p:cNvSpPr/>
          <p:nvPr/>
        </p:nvSpPr>
        <p:spPr>
          <a:xfrm>
            <a:off x="0" y="-6350"/>
            <a:ext cx="12215813" cy="6897688"/>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 name="矩形 9"/>
          <p:cNvSpPr/>
          <p:nvPr/>
        </p:nvSpPr>
        <p:spPr>
          <a:xfrm>
            <a:off x="0" y="1514475"/>
            <a:ext cx="12252325" cy="40846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文本框 2"/>
          <p:cNvSpPr txBox="1">
            <a:spLocks noChangeArrowheads="1"/>
          </p:cNvSpPr>
          <p:nvPr/>
        </p:nvSpPr>
        <p:spPr bwMode="auto">
          <a:xfrm>
            <a:off x="974725" y="1833563"/>
            <a:ext cx="10242550" cy="320040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ts val="1200"/>
              </a:spcAft>
              <a:buClrTx/>
              <a:buSzTx/>
              <a:buFont typeface="Arial" panose="020B0604020202020204" pitchFamily="34" charset="0"/>
              <a:buNone/>
              <a:defRPr/>
            </a:pPr>
            <a:r>
              <a:rPr kumimoji="0" lang="zh-CN" altLang="zh-CN" sz="2000" b="1" i="0" u="none" strike="noStrike" kern="1200" cap="none" spc="0" normalizeH="0" baseline="0" noProof="0" dirty="0">
                <a:ln>
                  <a:noFill/>
                </a:ln>
                <a:solidFill>
                  <a:schemeClr val="tx1"/>
                </a:solidFill>
                <a:effectLst/>
                <a:uLnTx/>
                <a:uFillTx/>
                <a:latin typeface="方正大黑简体" panose="02010601030101010101" charset="-122"/>
                <a:ea typeface="方正大黑简体" panose="02010601030101010101" charset="-122"/>
                <a:cs typeface="+mn-cs"/>
                <a:sym typeface="+mn-ea"/>
              </a:rPr>
              <a:t>（一）情与理的统一</a:t>
            </a:r>
            <a:endParaRPr kumimoji="0" lang="en-US" altLang="zh-CN" sz="2000" b="1" i="0" u="none" strike="noStrike" kern="1200" cap="none" spc="0" normalizeH="0" baseline="0" noProof="0" dirty="0">
              <a:ln>
                <a:noFill/>
              </a:ln>
              <a:solidFill>
                <a:schemeClr val="tx1"/>
              </a:solidFill>
              <a:effectLst/>
              <a:uLnTx/>
              <a:uFillTx/>
              <a:latin typeface="方正大黑简体" panose="02010601030101010101" charset="-122"/>
              <a:ea typeface="方正大黑简体" panose="02010601030101010101" charset="-122"/>
              <a:cs typeface="+mn-cs"/>
            </a:endParaRPr>
          </a:p>
          <a:p>
            <a:pPr marL="0" marR="0" lvl="0" indent="0" algn="l" defTabSz="914400" rtl="0" eaLnBrk="1" fontAlgn="base" latinLnBrk="0" hangingPunct="1">
              <a:lnSpc>
                <a:spcPct val="150000"/>
              </a:lnSpc>
              <a:spcBef>
                <a:spcPct val="0"/>
              </a:spcBef>
              <a:spcAft>
                <a:spcPts val="120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panose="02010601030101010101" charset="-122"/>
                <a:cs typeface="+mn-cs"/>
                <a:sym typeface="+mn-ea"/>
              </a:rPr>
              <a:t>情，感性、情感；理，理性、理智。古人讲的大义灭亲，意思就是理智战胜了情感。情理貌似矛盾，其实完全可以统一在一起。美学家朱光潜先生曾说过，</a:t>
            </a:r>
            <a:r>
              <a:rPr kumimoji="0" lang="en-US" altLang="zh-CN" sz="18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panose="02010601030101010101" charset="-122"/>
                <a:cs typeface="+mn-cs"/>
                <a:sym typeface="+mn-ea"/>
              </a:rPr>
              <a:t>“</a:t>
            </a:r>
            <a:r>
              <a:rPr kumimoji="0" lang="zh-CN" altLang="zh-CN" sz="18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panose="02010601030101010101" charset="-122"/>
                <a:cs typeface="+mn-cs"/>
                <a:sym typeface="+mn-ea"/>
              </a:rPr>
              <a:t>我们应该知道理智的生活是很狭隘的。如果纯任理智，则美术对于生活无意义，因为离开情感，音乐只是空气的震动，图画只是涂着颜色的纸，文学只是联串起来的字。如果纯任理智，则宗教对于生活无意义，因为离开情感，自然没有神奇，而冥感灵通全是迷信。如果纯任理智，则爱对于人生也无意义，因为离开情感，男女的结合只是为着生殖</a:t>
            </a:r>
            <a:r>
              <a:rPr kumimoji="0" lang="en-US" altLang="zh-CN" sz="18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panose="02010601030101010101" charset="-122"/>
                <a:cs typeface="+mn-cs"/>
                <a:sym typeface="+mn-ea"/>
              </a:rPr>
              <a:t>”</a:t>
            </a:r>
            <a:r>
              <a:rPr kumimoji="0" lang="zh-CN" altLang="zh-CN" sz="18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panose="02010601030101010101" charset="-122"/>
                <a:cs typeface="+mn-cs"/>
                <a:sym typeface="+mn-ea"/>
              </a:rPr>
              <a:t>。可见，理智与情感不能割裂开来</a:t>
            </a:r>
            <a:r>
              <a:rPr kumimoji="0" lang="zh-CN" altLang="en-US" sz="18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panose="02010601030101010101" charset="-122"/>
                <a:cs typeface="+mn-cs"/>
                <a:sym typeface="+mn-ea"/>
              </a:rPr>
              <a:t>。</a:t>
            </a:r>
            <a:endParaRPr kumimoji="0" lang="zh-CN" altLang="en-US" sz="1800" b="0" i="0" u="none" strike="noStrike" kern="1200" cap="none" spc="0" normalizeH="0" baseline="0" noProof="0" dirty="0">
              <a:ln>
                <a:noFill/>
              </a:ln>
              <a:solidFill>
                <a:schemeClr val="bg1">
                  <a:lumMod val="85000"/>
                </a:schemeClr>
              </a:solidFill>
              <a:effectLst/>
              <a:uLnTx/>
              <a:uFillTx/>
              <a:latin typeface="方正大黑简体" panose="02010601030101010101" charset="-122"/>
              <a:ea typeface="方正大黑简体" panose="02010601030101010101" charset="-122"/>
              <a:cs typeface="+mn-cs"/>
            </a:endParaRPr>
          </a:p>
        </p:txBody>
      </p:sp>
      <p:grpSp>
        <p:nvGrpSpPr>
          <p:cNvPr id="120" name="组合 119"/>
          <p:cNvGrpSpPr/>
          <p:nvPr/>
        </p:nvGrpSpPr>
        <p:grpSpPr>
          <a:xfrm rot="5400000">
            <a:off x="1685290" y="5251450"/>
            <a:ext cx="3725545" cy="5083174"/>
            <a:chOff x="6716184" y="1156394"/>
            <a:chExt cx="1490916" cy="1823701"/>
          </a:xfrm>
          <a:solidFill>
            <a:schemeClr val="bg1">
              <a:lumMod val="65000"/>
              <a:alpha val="38000"/>
            </a:schemeClr>
          </a:solidFill>
        </p:grpSpPr>
        <p:sp>
          <p:nvSpPr>
            <p:cNvPr id="13"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4" name="组合 53"/>
          <p:cNvGrpSpPr/>
          <p:nvPr/>
        </p:nvGrpSpPr>
        <p:grpSpPr>
          <a:xfrm rot="5400000">
            <a:off x="7522842" y="-3313429"/>
            <a:ext cx="3725545" cy="5083170"/>
            <a:chOff x="6716184" y="1156394"/>
            <a:chExt cx="1490916" cy="1823701"/>
          </a:xfrm>
          <a:solidFill>
            <a:schemeClr val="bg1">
              <a:lumMod val="65000"/>
              <a:alpha val="38000"/>
            </a:schemeClr>
          </a:solidFill>
        </p:grpSpPr>
        <p:sp>
          <p:nvSpPr>
            <p:cNvPr id="55"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2"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3"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4"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6"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7"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8"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9"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2"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3"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4"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6"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7"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8"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9"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0"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2"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3"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4"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5"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6"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7"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8"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9"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0"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1"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3"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4"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5"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7"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8"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5"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6"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7"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8"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9"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0"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1"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2"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3"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4"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5"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9223"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04</a:t>
            </a:r>
            <a:endParaRPr lang="en-US" altLang="zh-CN" sz="2800" dirty="0">
              <a:solidFill>
                <a:srgbClr val="7F7F7F"/>
              </a:solidFill>
              <a:latin typeface="方正兰亭黑简体" charset="-122"/>
              <a:ea typeface="方正兰亭黑简体" charset="-122"/>
            </a:endParaRPr>
          </a:p>
        </p:txBody>
      </p:sp>
      <p:sp>
        <p:nvSpPr>
          <p:cNvPr id="9224"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9225" name="组合 18"/>
          <p:cNvGrpSpPr/>
          <p:nvPr/>
        </p:nvGrpSpPr>
        <p:grpSpPr>
          <a:xfrm>
            <a:off x="2038350" y="395288"/>
            <a:ext cx="3441700" cy="519112"/>
            <a:chOff x="3085" y="662"/>
            <a:chExt cx="5943" cy="790"/>
          </a:xfrm>
        </p:grpSpPr>
        <p:sp>
          <p:nvSpPr>
            <p:cNvPr id="14" name="文本框 13"/>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17" name="文本框 16"/>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25" name="椭圆 24"/>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71437" y="-12700"/>
            <a:ext cx="12276138" cy="6923088"/>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 name="矩形 6"/>
          <p:cNvSpPr/>
          <p:nvPr/>
        </p:nvSpPr>
        <p:spPr>
          <a:xfrm>
            <a:off x="-77787" y="1536700"/>
            <a:ext cx="5626100" cy="40925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文本框 2"/>
          <p:cNvSpPr txBox="1">
            <a:spLocks noChangeArrowheads="1"/>
          </p:cNvSpPr>
          <p:nvPr/>
        </p:nvSpPr>
        <p:spPr bwMode="auto">
          <a:xfrm>
            <a:off x="6105525" y="2217738"/>
            <a:ext cx="5341938" cy="258445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 </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四川省第九届残疾人运动会和第四届特奥会会徽（图</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2-1-66</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）主题为“生命喝彩·向极限挑战”。会徽由四川省第九届残疾人运动会和第四届特奥会的举办地广元首字母“</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G</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”艺术地巧妙结合，同时造型中融入了第</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9</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届的数字“</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9</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”、“拼搏的残疾人运动员”等主题元素。</a:t>
            </a:r>
            <a:endParaRPr kumimoji="0" lang="zh-CN" altLang="zh-CN" sz="1800" b="0" i="0" u="none" strike="noStrike" kern="1200" cap="none" spc="0" normalizeH="0" baseline="0" noProof="0" dirty="0">
              <a:ln>
                <a:noFill/>
              </a:ln>
              <a:solidFill>
                <a:schemeClr val="bg1">
                  <a:lumMod val="85000"/>
                </a:schemeClr>
              </a:solidFill>
              <a:effectLst/>
              <a:uLnTx/>
              <a:uFillTx/>
              <a:latin typeface="方正大黑简体" panose="02010601030101010101" charset="-122"/>
              <a:ea typeface="方正大黑简体" panose="02010601030101010101" charset="-122"/>
              <a:cs typeface="+mn-cs"/>
              <a:sym typeface="+mn-ea"/>
            </a:endParaRPr>
          </a:p>
        </p:txBody>
      </p:sp>
      <p:sp>
        <p:nvSpPr>
          <p:cNvPr id="131" name="文本框 106"/>
          <p:cNvSpPr txBox="1">
            <a:spLocks noChangeArrowheads="1"/>
          </p:cNvSpPr>
          <p:nvPr/>
        </p:nvSpPr>
        <p:spPr bwMode="auto">
          <a:xfrm>
            <a:off x="998538" y="4808538"/>
            <a:ext cx="4232275" cy="27622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Arial" panose="020B0604020202020204" pitchFamily="34" charset="0"/>
                <a:ea typeface="楷体" panose="02010609060101010101" pitchFamily="49" charset="-122"/>
                <a:cs typeface="+mn-cs"/>
                <a:sym typeface="+mn-ea"/>
              </a:rPr>
              <a:t> </a:t>
            </a: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2-1-6</a:t>
            </a:r>
            <a:r>
              <a:rPr kumimoji="0" lang="en-US" altLang="zh-CN" sz="1200" b="0" i="0" u="none" strike="noStrike" kern="1200" cap="none" spc="0" normalizeH="0" baseline="0" noProof="0" dirty="0">
                <a:ln>
                  <a:noFill/>
                </a:ln>
                <a:solidFill>
                  <a:schemeClr val="tx1"/>
                </a:solidFill>
                <a:effectLst/>
                <a:uLnTx/>
                <a:uFillTx/>
                <a:latin typeface="+mn-ea"/>
                <a:ea typeface="+mn-ea"/>
                <a:cs typeface="+mn-cs"/>
                <a:sym typeface="+mn-ea"/>
              </a:rPr>
              <a:t>6</a:t>
            </a: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 四川省第九届残疾人运动会和第四届特奥会 张逊 </a:t>
            </a:r>
            <a:r>
              <a:rPr kumimoji="0" lang="zh-CN" altLang="zh-CN" sz="900" b="0" i="0" u="none" strike="noStrike" kern="1200" cap="none" spc="0" normalizeH="0" baseline="0" noProof="0" dirty="0">
                <a:ln>
                  <a:noFill/>
                </a:ln>
                <a:solidFill>
                  <a:schemeClr val="tx1"/>
                </a:solidFill>
                <a:effectLst/>
                <a:uLnTx/>
                <a:uFillTx/>
                <a:latin typeface="+mn-ea"/>
                <a:ea typeface="+mn-ea"/>
                <a:cs typeface="+mn-cs"/>
              </a:rPr>
              <a:t> </a:t>
            </a:r>
            <a:endParaRPr kumimoji="0" lang="zh-CN" altLang="zh-CN" sz="900" b="0" i="0" u="none" strike="noStrike" kern="1200" cap="none" spc="0" normalizeH="0" baseline="0" noProof="0" dirty="0">
              <a:ln>
                <a:noFill/>
              </a:ln>
              <a:solidFill>
                <a:schemeClr val="tx1"/>
              </a:solidFill>
              <a:effectLst/>
              <a:uLnTx/>
              <a:uFillTx/>
              <a:latin typeface="+mn-ea"/>
              <a:ea typeface="+mn-ea"/>
              <a:cs typeface="+mn-cs"/>
            </a:endParaRPr>
          </a:p>
        </p:txBody>
      </p:sp>
      <p:sp>
        <p:nvSpPr>
          <p:cNvPr id="34822" name="文本框 1"/>
          <p:cNvSpPr txBox="1"/>
          <p:nvPr/>
        </p:nvSpPr>
        <p:spPr>
          <a:xfrm>
            <a:off x="11256963" y="6186488"/>
            <a:ext cx="963612" cy="523875"/>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29</a:t>
            </a:r>
            <a:endParaRPr lang="en-US" altLang="zh-CN" sz="2800" dirty="0">
              <a:solidFill>
                <a:srgbClr val="7F7F7F"/>
              </a:solidFill>
              <a:latin typeface="方正兰亭黑简体" charset="-122"/>
              <a:ea typeface="方正兰亭黑简体" charset="-122"/>
            </a:endParaRPr>
          </a:p>
        </p:txBody>
      </p:sp>
      <p:pic>
        <p:nvPicPr>
          <p:cNvPr id="34823"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sp>
        <p:nvSpPr>
          <p:cNvPr id="34824"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34825" name="组合 18"/>
          <p:cNvGrpSpPr/>
          <p:nvPr/>
        </p:nvGrpSpPr>
        <p:grpSpPr>
          <a:xfrm>
            <a:off x="2038350" y="395288"/>
            <a:ext cx="3441700" cy="519112"/>
            <a:chOff x="3085" y="662"/>
            <a:chExt cx="5943" cy="790"/>
          </a:xfrm>
        </p:grpSpPr>
        <p:sp>
          <p:nvSpPr>
            <p:cNvPr id="5" name="文本框 4"/>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6" name="文本框 5"/>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8" name="椭圆 7"/>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34827" name="图片 208" descr="四川省第九届残疾人运动会和第四届特奥会-LOGO"/>
          <p:cNvPicPr>
            <a:picLocks noChangeAspect="1"/>
          </p:cNvPicPr>
          <p:nvPr/>
        </p:nvPicPr>
        <p:blipFill>
          <a:blip r:embed="rId2"/>
          <a:stretch>
            <a:fillRect/>
          </a:stretch>
        </p:blipFill>
        <p:spPr>
          <a:xfrm>
            <a:off x="1592263" y="2125663"/>
            <a:ext cx="2547937" cy="2406650"/>
          </a:xfrm>
          <a:prstGeom prst="rect">
            <a:avLst/>
          </a:prstGeom>
          <a:noFill/>
          <a:ln w="9525">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 name="矩形 57"/>
          <p:cNvSpPr/>
          <p:nvPr/>
        </p:nvSpPr>
        <p:spPr>
          <a:xfrm>
            <a:off x="-46037" y="-22225"/>
            <a:ext cx="12261850" cy="3400425"/>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8" name="矩形 7"/>
          <p:cNvSpPr/>
          <p:nvPr/>
        </p:nvSpPr>
        <p:spPr>
          <a:xfrm>
            <a:off x="8231188" y="447675"/>
            <a:ext cx="3259138"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5844" name="文本框 3"/>
          <p:cNvSpPr txBox="1"/>
          <p:nvPr/>
        </p:nvSpPr>
        <p:spPr>
          <a:xfrm>
            <a:off x="706438" y="1684338"/>
            <a:ext cx="6804025" cy="874712"/>
          </a:xfrm>
          <a:prstGeom prst="rect">
            <a:avLst/>
          </a:prstGeom>
          <a:noFill/>
          <a:ln w="9525">
            <a:noFill/>
          </a:ln>
        </p:spPr>
        <p:txBody>
          <a:bodyPr>
            <a:spAutoFit/>
          </a:bodyPr>
          <a:p>
            <a:pPr algn="just" eaLnBrk="1" hangingPunct="1">
              <a:lnSpc>
                <a:spcPct val="150000"/>
              </a:lnSpc>
            </a:pP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岑溪市篮球协会会徽（图</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2-1-67</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）以汉字“岑”草书写意变形，呈一跨步飞奔、升腾扣篮的人状。</a:t>
            </a:r>
            <a:endPar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endParaRPr>
          </a:p>
        </p:txBody>
      </p:sp>
      <p:grpSp>
        <p:nvGrpSpPr>
          <p:cNvPr id="120" name="组合 119"/>
          <p:cNvGrpSpPr/>
          <p:nvPr/>
        </p:nvGrpSpPr>
        <p:grpSpPr>
          <a:xfrm rot="5400000">
            <a:off x="1685290" y="5251450"/>
            <a:ext cx="3725545" cy="5083174"/>
            <a:chOff x="6716184" y="1156394"/>
            <a:chExt cx="1490916" cy="1823701"/>
          </a:xfrm>
          <a:solidFill>
            <a:schemeClr val="bg1">
              <a:lumMod val="65000"/>
              <a:alpha val="38000"/>
            </a:schemeClr>
          </a:solidFill>
        </p:grpSpPr>
        <p:sp>
          <p:nvSpPr>
            <p:cNvPr id="20"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35846" name="文本框 2"/>
          <p:cNvSpPr txBox="1"/>
          <p:nvPr/>
        </p:nvSpPr>
        <p:spPr>
          <a:xfrm>
            <a:off x="769938" y="3816350"/>
            <a:ext cx="6718300" cy="1754188"/>
          </a:xfrm>
          <a:prstGeom prst="rect">
            <a:avLst/>
          </a:prstGeom>
          <a:noFill/>
          <a:ln w="9525">
            <a:noFill/>
          </a:ln>
        </p:spPr>
        <p:txBody>
          <a:bodyPr>
            <a:spAutoFit/>
          </a:bodyPr>
          <a:p>
            <a:pPr algn="just" eaLnBrk="1" hangingPunct="1">
              <a:lnSpc>
                <a:spcPct val="150000"/>
              </a:lnSpc>
            </a:pP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国家体育总局社会体育指导中心标志（图</a:t>
            </a:r>
            <a:r>
              <a:rPr lang="en-US" altLang="zh-CN" dirty="0">
                <a:solidFill>
                  <a:srgbClr val="595959"/>
                </a:solidFill>
                <a:latin typeface="Arial" panose="020B0604020202020204" pitchFamily="34" charset="0"/>
                <a:ea typeface="方正大黑简体" panose="02010601030101010101" charset="-122"/>
                <a:sym typeface="宋体" panose="02010600030101010101" pitchFamily="2" charset="-122"/>
              </a:rPr>
              <a:t>2-1-68</a:t>
            </a: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）以</a:t>
            </a:r>
            <a:r>
              <a:rPr lang="en-US" altLang="zh-CN" dirty="0">
                <a:solidFill>
                  <a:srgbClr val="595959"/>
                </a:solidFill>
                <a:latin typeface="Arial" panose="020B0604020202020204" pitchFamily="34" charset="0"/>
                <a:ea typeface="方正大黑简体" panose="02010601030101010101" charset="-122"/>
                <a:sym typeface="宋体" panose="02010600030101010101" pitchFamily="2" charset="-122"/>
              </a:rPr>
              <a:t>“</a:t>
            </a: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拼搏”作为设计主题。标志以社体首拼</a:t>
            </a:r>
            <a:r>
              <a:rPr lang="en-US" altLang="zh-CN" dirty="0">
                <a:solidFill>
                  <a:srgbClr val="595959"/>
                </a:solidFill>
                <a:latin typeface="Arial" panose="020B0604020202020204" pitchFamily="34" charset="0"/>
                <a:ea typeface="方正大黑简体" panose="02010601030101010101" charset="-122"/>
                <a:sym typeface="宋体" panose="02010600030101010101" pitchFamily="2" charset="-122"/>
              </a:rPr>
              <a:t>“ST</a:t>
            </a: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”为主创元素，融入太阳组合演变成奋进的人，充分体现国家体育总局社会体育指导中心形象特征和文化内涵。</a:t>
            </a:r>
            <a:endParaRPr lang="zh-CN" altLang="en-US" dirty="0">
              <a:latin typeface="Arial" panose="020B0604020202020204" pitchFamily="34" charset="0"/>
            </a:endParaRPr>
          </a:p>
        </p:txBody>
      </p:sp>
      <p:sp>
        <p:nvSpPr>
          <p:cNvPr id="6" name="文本框 106"/>
          <p:cNvSpPr txBox="1">
            <a:spLocks noChangeArrowheads="1"/>
          </p:cNvSpPr>
          <p:nvPr/>
        </p:nvSpPr>
        <p:spPr bwMode="auto">
          <a:xfrm>
            <a:off x="8615363" y="2741613"/>
            <a:ext cx="2803525" cy="5667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ts val="2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图2-1-</a:t>
            </a:r>
            <a:r>
              <a:rPr kumimoji="0" lang="en-US" altLang="zh-CN" sz="1200" b="0" i="0" u="none" strike="noStrike" kern="1200" cap="none" spc="0" normalizeH="0" baseline="0" noProof="0" dirty="0">
                <a:ln>
                  <a:noFill/>
                </a:ln>
                <a:solidFill>
                  <a:schemeClr val="tx1"/>
                </a:solidFill>
                <a:effectLst/>
                <a:uLnTx/>
                <a:uFillTx/>
                <a:latin typeface="+mn-ea"/>
                <a:ea typeface="+mn-ea"/>
                <a:cs typeface="+mn-cs"/>
                <a:sym typeface="+mn-ea"/>
              </a:rPr>
              <a:t>67</a:t>
            </a: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福田汽车 正邦创意（北京）品牌科技股份有限公司</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35848" name="文本框 1"/>
          <p:cNvSpPr txBox="1"/>
          <p:nvPr/>
        </p:nvSpPr>
        <p:spPr>
          <a:xfrm>
            <a:off x="8637588" y="5668963"/>
            <a:ext cx="2817812" cy="460375"/>
          </a:xfrm>
          <a:prstGeom prst="rect">
            <a:avLst/>
          </a:prstGeom>
          <a:noFill/>
          <a:ln w="9525">
            <a:noFill/>
          </a:ln>
        </p:spPr>
        <p:txBody>
          <a:bodyPr>
            <a:spAutoFit/>
          </a:bodyPr>
          <a:p>
            <a:pPr algn="ctr" eaLnBrk="1" hangingPunct="1"/>
            <a:r>
              <a:rPr lang="zh-CN" altLang="zh-CN" sz="1200" dirty="0">
                <a:latin typeface="宋体" panose="02010600030101010101" pitchFamily="2" charset="-122"/>
                <a:sym typeface="宋体" panose="02010600030101010101" pitchFamily="2" charset="-122"/>
              </a:rPr>
              <a:t>2-1-</a:t>
            </a:r>
            <a:r>
              <a:rPr lang="en-US" altLang="zh-CN" sz="1200" dirty="0">
                <a:latin typeface="宋体" panose="02010600030101010101" pitchFamily="2" charset="-122"/>
                <a:sym typeface="宋体" panose="02010600030101010101" pitchFamily="2" charset="-122"/>
              </a:rPr>
              <a:t>68</a:t>
            </a:r>
            <a:r>
              <a:rPr lang="zh-CN" altLang="zh-CN" sz="1200" dirty="0">
                <a:latin typeface="宋体" panose="02010600030101010101" pitchFamily="2" charset="-122"/>
                <a:sym typeface="宋体" panose="02010600030101010101" pitchFamily="2" charset="-122"/>
              </a:rPr>
              <a:t> 国家体育总局社会体育指导中心 尹会文</a:t>
            </a:r>
            <a:endParaRPr lang="zh-CN" altLang="zh-CN" sz="1200" dirty="0">
              <a:latin typeface="宋体" panose="02010600030101010101" pitchFamily="2" charset="-122"/>
            </a:endParaRPr>
          </a:p>
        </p:txBody>
      </p:sp>
      <p:sp>
        <p:nvSpPr>
          <p:cNvPr id="35849"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30</a:t>
            </a:r>
            <a:endParaRPr lang="en-US" altLang="zh-CN" sz="2800" dirty="0">
              <a:solidFill>
                <a:srgbClr val="7F7F7F"/>
              </a:solidFill>
              <a:latin typeface="方正兰亭黑简体" charset="-122"/>
              <a:ea typeface="方正兰亭黑简体" charset="-122"/>
            </a:endParaRPr>
          </a:p>
        </p:txBody>
      </p:sp>
      <p:sp>
        <p:nvSpPr>
          <p:cNvPr id="35850"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35851" name="组合 18"/>
          <p:cNvGrpSpPr/>
          <p:nvPr/>
        </p:nvGrpSpPr>
        <p:grpSpPr>
          <a:xfrm>
            <a:off x="2038350" y="395288"/>
            <a:ext cx="3441700" cy="519112"/>
            <a:chOff x="3085" y="662"/>
            <a:chExt cx="5943" cy="790"/>
          </a:xfrm>
        </p:grpSpPr>
        <p:sp>
          <p:nvSpPr>
            <p:cNvPr id="5" name="文本框 4"/>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2" name="文本框 1"/>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7" name="椭圆 6"/>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35853" name="图片 2"/>
          <p:cNvPicPr/>
          <p:nvPr/>
        </p:nvPicPr>
        <p:blipFill>
          <a:blip r:embed="rId1"/>
          <a:stretch>
            <a:fillRect/>
          </a:stretch>
        </p:blipFill>
        <p:spPr>
          <a:xfrm>
            <a:off x="9047163" y="3627438"/>
            <a:ext cx="1725612" cy="1943100"/>
          </a:xfrm>
          <a:prstGeom prst="rect">
            <a:avLst/>
          </a:prstGeom>
          <a:noFill/>
          <a:ln w="9525">
            <a:noFill/>
          </a:ln>
        </p:spPr>
      </p:pic>
      <p:pic>
        <p:nvPicPr>
          <p:cNvPr id="35854" name="图片 3"/>
          <p:cNvPicPr/>
          <p:nvPr/>
        </p:nvPicPr>
        <p:blipFill>
          <a:blip r:embed="rId2"/>
          <a:stretch>
            <a:fillRect/>
          </a:stretch>
        </p:blipFill>
        <p:spPr>
          <a:xfrm>
            <a:off x="8899525" y="749300"/>
            <a:ext cx="2020888" cy="1873250"/>
          </a:xfrm>
          <a:prstGeom prst="rect">
            <a:avLst/>
          </a:prstGeom>
          <a:noFill/>
          <a:ln w="9525">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 name="矩形 57"/>
          <p:cNvSpPr/>
          <p:nvPr/>
        </p:nvSpPr>
        <p:spPr>
          <a:xfrm>
            <a:off x="-46037" y="-22225"/>
            <a:ext cx="12261850" cy="3400425"/>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8" name="矩形 7"/>
          <p:cNvSpPr/>
          <p:nvPr/>
        </p:nvSpPr>
        <p:spPr>
          <a:xfrm>
            <a:off x="8231188" y="447675"/>
            <a:ext cx="3259138"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6868" name="文本框 3"/>
          <p:cNvSpPr txBox="1"/>
          <p:nvPr/>
        </p:nvSpPr>
        <p:spPr>
          <a:xfrm>
            <a:off x="706438" y="1684338"/>
            <a:ext cx="6804025" cy="874712"/>
          </a:xfrm>
          <a:prstGeom prst="rect">
            <a:avLst/>
          </a:prstGeom>
          <a:noFill/>
          <a:ln w="9525">
            <a:noFill/>
          </a:ln>
        </p:spPr>
        <p:txBody>
          <a:bodyPr>
            <a:spAutoFit/>
          </a:bodyPr>
          <a:p>
            <a:pPr algn="just" eaLnBrk="1" hangingPunct="1">
              <a:lnSpc>
                <a:spcPct val="150000"/>
              </a:lnSpc>
            </a:pPr>
            <a:r>
              <a:rPr lang="zh-CN" altLang="zh-CN" dirty="0">
                <a:solidFill>
                  <a:srgbClr val="BFBFBF"/>
                </a:solidFill>
                <a:latin typeface="Arial" panose="020B0604020202020204" pitchFamily="34" charset="0"/>
                <a:ea typeface="方正大黑简体" panose="02010601030101010101" charset="-122"/>
                <a:sym typeface="宋体" panose="02010600030101010101" pitchFamily="2" charset="-122"/>
              </a:rPr>
              <a:t>福田汽车标志（图</a:t>
            </a:r>
            <a:r>
              <a:rPr lang="en-US" altLang="zh-CN" dirty="0">
                <a:solidFill>
                  <a:srgbClr val="BFBFBF"/>
                </a:solidFill>
                <a:latin typeface="Arial" panose="020B0604020202020204" pitchFamily="34" charset="0"/>
                <a:ea typeface="方正大黑简体" panose="02010601030101010101" charset="-122"/>
                <a:sym typeface="宋体" panose="02010600030101010101" pitchFamily="2" charset="-122"/>
              </a:rPr>
              <a:t>2-1-69</a:t>
            </a:r>
            <a:r>
              <a:rPr lang="zh-CN" altLang="zh-CN" dirty="0">
                <a:solidFill>
                  <a:srgbClr val="BFBFBF"/>
                </a:solidFill>
                <a:latin typeface="Arial" panose="020B0604020202020204" pitchFamily="34" charset="0"/>
                <a:ea typeface="方正大黑简体" panose="02010601030101010101" charset="-122"/>
                <a:sym typeface="宋体" panose="02010600030101010101" pitchFamily="2" charset="-122"/>
              </a:rPr>
              <a:t>）整体结构坚实有力，符合汽车行业的特定气质特征，同时象征福田汽车不断发展的良好前景。</a:t>
            </a:r>
            <a:endParaRPr lang="zh-CN" altLang="zh-CN" dirty="0">
              <a:solidFill>
                <a:srgbClr val="BFBFBF"/>
              </a:solidFill>
              <a:latin typeface="Arial" panose="020B0604020202020204" pitchFamily="34" charset="0"/>
              <a:ea typeface="方正大黑简体" panose="02010601030101010101" charset="-122"/>
              <a:sym typeface="宋体" panose="02010600030101010101" pitchFamily="2" charset="-122"/>
            </a:endParaRPr>
          </a:p>
        </p:txBody>
      </p:sp>
      <p:grpSp>
        <p:nvGrpSpPr>
          <p:cNvPr id="120" name="组合 119"/>
          <p:cNvGrpSpPr/>
          <p:nvPr/>
        </p:nvGrpSpPr>
        <p:grpSpPr>
          <a:xfrm rot="5400000">
            <a:off x="1685290" y="5251450"/>
            <a:ext cx="3725545" cy="5083174"/>
            <a:chOff x="6716184" y="1156394"/>
            <a:chExt cx="1490916" cy="1823701"/>
          </a:xfrm>
          <a:solidFill>
            <a:schemeClr val="bg1">
              <a:lumMod val="65000"/>
              <a:alpha val="38000"/>
            </a:schemeClr>
          </a:solidFill>
        </p:grpSpPr>
        <p:sp>
          <p:nvSpPr>
            <p:cNvPr id="20"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36870" name="文本框 2"/>
          <p:cNvSpPr txBox="1"/>
          <p:nvPr/>
        </p:nvSpPr>
        <p:spPr>
          <a:xfrm>
            <a:off x="769938" y="4086225"/>
            <a:ext cx="6718300" cy="874713"/>
          </a:xfrm>
          <a:prstGeom prst="rect">
            <a:avLst/>
          </a:prstGeom>
          <a:noFill/>
          <a:ln w="9525">
            <a:noFill/>
          </a:ln>
        </p:spPr>
        <p:txBody>
          <a:bodyPr>
            <a:spAutoFit/>
          </a:bodyPr>
          <a:p>
            <a:pPr algn="just" eaLnBrk="1" hangingPunct="1">
              <a:lnSpc>
                <a:spcPct val="150000"/>
              </a:lnSpc>
            </a:pP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山东钢铁集团标志（图</a:t>
            </a:r>
            <a:r>
              <a:rPr lang="en-US" altLang="zh-CN" dirty="0">
                <a:solidFill>
                  <a:srgbClr val="595959"/>
                </a:solidFill>
                <a:latin typeface="Arial" panose="020B0604020202020204" pitchFamily="34" charset="0"/>
                <a:ea typeface="方正大黑简体" panose="02010601030101010101" charset="-122"/>
                <a:sym typeface="宋体" panose="02010600030101010101" pitchFamily="2" charset="-122"/>
              </a:rPr>
              <a:t>2-1-70</a:t>
            </a: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）造型取古代“方胜图案”的菱形元素作为基本形，经艺术加工形成富有动感的汉字“山”形图案。</a:t>
            </a:r>
            <a:endParaRPr lang="zh-CN" altLang="en-US" dirty="0">
              <a:latin typeface="Arial" panose="020B0604020202020204" pitchFamily="34" charset="0"/>
            </a:endParaRPr>
          </a:p>
        </p:txBody>
      </p:sp>
      <p:sp>
        <p:nvSpPr>
          <p:cNvPr id="6" name="文本框 106"/>
          <p:cNvSpPr txBox="1">
            <a:spLocks noChangeArrowheads="1"/>
          </p:cNvSpPr>
          <p:nvPr/>
        </p:nvSpPr>
        <p:spPr bwMode="auto">
          <a:xfrm>
            <a:off x="8686800" y="2741613"/>
            <a:ext cx="2670175" cy="31115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ts val="2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图2-1-</a:t>
            </a:r>
            <a:r>
              <a:rPr kumimoji="0" lang="en-US" altLang="zh-CN" sz="1200" b="0" i="0" u="none" strike="noStrike" kern="1200" cap="none" spc="0" normalizeH="0" baseline="0" noProof="0" dirty="0">
                <a:ln>
                  <a:noFill/>
                </a:ln>
                <a:solidFill>
                  <a:schemeClr val="tx1"/>
                </a:solidFill>
                <a:effectLst/>
                <a:uLnTx/>
                <a:uFillTx/>
                <a:latin typeface="+mn-ea"/>
                <a:ea typeface="+mn-ea"/>
                <a:cs typeface="+mn-cs"/>
                <a:sym typeface="+mn-ea"/>
              </a:rPr>
              <a:t>69</a:t>
            </a: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 岑溪市篮球协会 张子升</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36872" name="文本框 1"/>
          <p:cNvSpPr txBox="1"/>
          <p:nvPr/>
        </p:nvSpPr>
        <p:spPr>
          <a:xfrm>
            <a:off x="8367713" y="5668963"/>
            <a:ext cx="3087687" cy="274637"/>
          </a:xfrm>
          <a:prstGeom prst="rect">
            <a:avLst/>
          </a:prstGeom>
          <a:noFill/>
          <a:ln w="9525">
            <a:noFill/>
          </a:ln>
        </p:spPr>
        <p:txBody>
          <a:bodyPr>
            <a:spAutoFit/>
          </a:bodyPr>
          <a:p>
            <a:pPr eaLnBrk="1" hangingPunct="1"/>
            <a:r>
              <a:rPr lang="zh-CN" altLang="zh-CN" sz="1200" dirty="0">
                <a:latin typeface="宋体" panose="02010600030101010101" pitchFamily="2" charset="-122"/>
                <a:sym typeface="宋体" panose="02010600030101010101" pitchFamily="2" charset="-122"/>
              </a:rPr>
              <a:t>2-1-7</a:t>
            </a:r>
            <a:r>
              <a:rPr lang="en-US" altLang="zh-CN" sz="1200" dirty="0">
                <a:latin typeface="宋体" panose="02010600030101010101" pitchFamily="2" charset="-122"/>
                <a:sym typeface="宋体" panose="02010600030101010101" pitchFamily="2" charset="-122"/>
              </a:rPr>
              <a:t>0  </a:t>
            </a:r>
            <a:r>
              <a:rPr lang="zh-CN" altLang="zh-CN" sz="1200" dirty="0">
                <a:latin typeface="宋体" panose="02010600030101010101" pitchFamily="2" charset="-122"/>
                <a:sym typeface="宋体" panose="02010600030101010101" pitchFamily="2" charset="-122"/>
              </a:rPr>
              <a:t>山东钢铁集团  山东钢铁集团官网</a:t>
            </a:r>
            <a:endParaRPr lang="zh-CN" altLang="zh-CN" sz="1200" dirty="0">
              <a:latin typeface="宋体" panose="02010600030101010101" pitchFamily="2" charset="-122"/>
            </a:endParaRPr>
          </a:p>
        </p:txBody>
      </p:sp>
      <p:sp>
        <p:nvSpPr>
          <p:cNvPr id="36873"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31</a:t>
            </a:r>
            <a:endParaRPr lang="en-US" altLang="zh-CN" sz="2800" dirty="0">
              <a:solidFill>
                <a:srgbClr val="7F7F7F"/>
              </a:solidFill>
              <a:latin typeface="方正兰亭黑简体" charset="-122"/>
              <a:ea typeface="方正兰亭黑简体" charset="-122"/>
            </a:endParaRPr>
          </a:p>
        </p:txBody>
      </p:sp>
      <p:sp>
        <p:nvSpPr>
          <p:cNvPr id="36874"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36875" name="组合 18"/>
          <p:cNvGrpSpPr/>
          <p:nvPr/>
        </p:nvGrpSpPr>
        <p:grpSpPr>
          <a:xfrm>
            <a:off x="2038350" y="395288"/>
            <a:ext cx="3441700" cy="519112"/>
            <a:chOff x="3085" y="662"/>
            <a:chExt cx="5943" cy="790"/>
          </a:xfrm>
        </p:grpSpPr>
        <p:sp>
          <p:nvSpPr>
            <p:cNvPr id="5" name="文本框 4"/>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2" name="文本框 1"/>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7" name="椭圆 6"/>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36877" name="图片 4"/>
          <p:cNvPicPr/>
          <p:nvPr/>
        </p:nvPicPr>
        <p:blipFill>
          <a:blip r:embed="rId1"/>
          <a:stretch>
            <a:fillRect/>
          </a:stretch>
        </p:blipFill>
        <p:spPr>
          <a:xfrm>
            <a:off x="8848725" y="749300"/>
            <a:ext cx="2025650" cy="1866900"/>
          </a:xfrm>
          <a:prstGeom prst="rect">
            <a:avLst/>
          </a:prstGeom>
          <a:noFill/>
          <a:ln w="9525">
            <a:noFill/>
          </a:ln>
        </p:spPr>
      </p:pic>
      <p:pic>
        <p:nvPicPr>
          <p:cNvPr id="36878" name="图片 133"/>
          <p:cNvPicPr/>
          <p:nvPr/>
        </p:nvPicPr>
        <p:blipFill>
          <a:blip r:embed="rId2"/>
          <a:stretch>
            <a:fillRect/>
          </a:stretch>
        </p:blipFill>
        <p:spPr>
          <a:xfrm>
            <a:off x="8848725" y="3654425"/>
            <a:ext cx="2025650" cy="1781175"/>
          </a:xfrm>
          <a:prstGeom prst="rect">
            <a:avLst/>
          </a:prstGeom>
          <a:noFill/>
          <a:ln w="9525">
            <a:noFill/>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87312" y="-42862"/>
            <a:ext cx="12292013" cy="6938963"/>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 name="矩形 6"/>
          <p:cNvSpPr/>
          <p:nvPr/>
        </p:nvSpPr>
        <p:spPr>
          <a:xfrm>
            <a:off x="-77787" y="1536700"/>
            <a:ext cx="5626100" cy="40925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文本框 2"/>
          <p:cNvSpPr txBox="1">
            <a:spLocks noChangeArrowheads="1"/>
          </p:cNvSpPr>
          <p:nvPr/>
        </p:nvSpPr>
        <p:spPr bwMode="auto">
          <a:xfrm>
            <a:off x="6105525" y="1330325"/>
            <a:ext cx="5341938" cy="461327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（六）正形与负形</a:t>
            </a:r>
            <a:endPar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一个图形一般包括有图案的部分以及衬托图案的部分。有图案的一部分称为正形，衬托图案的部分称为负形。在正形与负形示意图（图</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2-1-71</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中，黑色圆形图案部分正形，那么围绕着黑色圆周围的白色部分则是负形，或黑色正方形图案是正形，那么中部的白色圆则是负形。在标志创意中，经常把正负两部分图形有机地掺杂在一起。正形与负形是相对的且相融共生，正负形均因对方存在而存在，故本节不单独分开讲解。正负形在标志设计中运用广泛。</a:t>
            </a:r>
            <a:endParaRPr kumimoji="0" lang="zh-CN" altLang="zh-CN" sz="1800" b="0" i="0" u="none" strike="noStrike" kern="1200" cap="none" spc="0" normalizeH="0" baseline="0" noProof="0" dirty="0">
              <a:ln>
                <a:noFill/>
              </a:ln>
              <a:solidFill>
                <a:schemeClr val="bg1">
                  <a:lumMod val="85000"/>
                </a:schemeClr>
              </a:solidFill>
              <a:effectLst/>
              <a:uLnTx/>
              <a:uFillTx/>
              <a:latin typeface="方正大黑简体" panose="02010601030101010101" charset="-122"/>
              <a:ea typeface="方正大黑简体" panose="02010601030101010101" charset="-122"/>
              <a:cs typeface="+mn-cs"/>
              <a:sym typeface="+mn-ea"/>
            </a:endParaRPr>
          </a:p>
        </p:txBody>
      </p:sp>
      <p:sp>
        <p:nvSpPr>
          <p:cNvPr id="131" name="文本框 106"/>
          <p:cNvSpPr txBox="1">
            <a:spLocks noChangeArrowheads="1"/>
          </p:cNvSpPr>
          <p:nvPr/>
        </p:nvSpPr>
        <p:spPr bwMode="auto">
          <a:xfrm>
            <a:off x="1739900" y="4665663"/>
            <a:ext cx="2327275" cy="2746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Arial" panose="020B0604020202020204" pitchFamily="34" charset="0"/>
                <a:ea typeface="楷体" panose="02010609060101010101" pitchFamily="49" charset="-122"/>
                <a:cs typeface="+mn-cs"/>
                <a:sym typeface="+mn-ea"/>
              </a:rPr>
              <a:t> </a:t>
            </a: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图2-1-</a:t>
            </a:r>
            <a:r>
              <a:rPr kumimoji="0" lang="en-US" altLang="zh-CN" sz="1200" b="0" i="0" u="none" strike="noStrike" kern="1200" cap="none" spc="0" normalizeH="0" baseline="0" noProof="0" dirty="0">
                <a:ln>
                  <a:noFill/>
                </a:ln>
                <a:solidFill>
                  <a:schemeClr val="tx1"/>
                </a:solidFill>
                <a:effectLst/>
                <a:uLnTx/>
                <a:uFillTx/>
                <a:latin typeface="+mn-ea"/>
                <a:ea typeface="+mn-ea"/>
                <a:cs typeface="+mn-cs"/>
                <a:sym typeface="+mn-ea"/>
              </a:rPr>
              <a:t>71</a:t>
            </a: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 正形与负形示意图 </a:t>
            </a:r>
            <a:r>
              <a:rPr kumimoji="0" lang="zh-CN" altLang="zh-CN" sz="900" b="0" i="0" u="none" strike="noStrike" kern="1200" cap="none" spc="0" normalizeH="0" baseline="0" noProof="0" dirty="0">
                <a:ln>
                  <a:noFill/>
                </a:ln>
                <a:solidFill>
                  <a:schemeClr val="tx1"/>
                </a:solidFill>
                <a:effectLst/>
                <a:uLnTx/>
                <a:uFillTx/>
                <a:latin typeface="+mn-ea"/>
                <a:ea typeface="+mn-ea"/>
                <a:cs typeface="+mn-cs"/>
              </a:rPr>
              <a:t> </a:t>
            </a:r>
            <a:endParaRPr kumimoji="0" lang="zh-CN" altLang="zh-CN" sz="900" b="0" i="0" u="none" strike="noStrike" kern="1200" cap="none" spc="0" normalizeH="0" baseline="0" noProof="0" dirty="0">
              <a:ln>
                <a:noFill/>
              </a:ln>
              <a:solidFill>
                <a:schemeClr val="tx1"/>
              </a:solidFill>
              <a:effectLst/>
              <a:uLnTx/>
              <a:uFillTx/>
              <a:latin typeface="+mn-ea"/>
              <a:ea typeface="+mn-ea"/>
              <a:cs typeface="+mn-cs"/>
            </a:endParaRPr>
          </a:p>
        </p:txBody>
      </p:sp>
      <p:sp>
        <p:nvSpPr>
          <p:cNvPr id="37894"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32</a:t>
            </a:r>
            <a:endParaRPr lang="en-US" altLang="zh-CN" sz="2800" dirty="0">
              <a:solidFill>
                <a:srgbClr val="7F7F7F"/>
              </a:solidFill>
              <a:latin typeface="方正兰亭黑简体" charset="-122"/>
              <a:ea typeface="方正兰亭黑简体" charset="-122"/>
            </a:endParaRPr>
          </a:p>
        </p:txBody>
      </p:sp>
      <p:pic>
        <p:nvPicPr>
          <p:cNvPr id="37895"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sp>
        <p:nvSpPr>
          <p:cNvPr id="37896"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37897" name="组合 18"/>
          <p:cNvGrpSpPr/>
          <p:nvPr/>
        </p:nvGrpSpPr>
        <p:grpSpPr>
          <a:xfrm>
            <a:off x="2038350" y="395288"/>
            <a:ext cx="3441700" cy="519112"/>
            <a:chOff x="3085" y="662"/>
            <a:chExt cx="5943" cy="790"/>
          </a:xfrm>
        </p:grpSpPr>
        <p:sp>
          <p:nvSpPr>
            <p:cNvPr id="5" name="文本框 4"/>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6" name="文本框 5"/>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8" name="椭圆 7"/>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37899" name="图片 25" descr="正负形示意图"/>
          <p:cNvPicPr>
            <a:picLocks noChangeAspect="1"/>
          </p:cNvPicPr>
          <p:nvPr/>
        </p:nvPicPr>
        <p:blipFill>
          <a:blip r:embed="rId2"/>
          <a:stretch>
            <a:fillRect/>
          </a:stretch>
        </p:blipFill>
        <p:spPr>
          <a:xfrm>
            <a:off x="719138" y="2217738"/>
            <a:ext cx="4368800" cy="2362200"/>
          </a:xfrm>
          <a:prstGeom prst="rect">
            <a:avLst/>
          </a:prstGeom>
          <a:noFill/>
          <a:ln w="9525">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 name="矩形 57"/>
          <p:cNvSpPr/>
          <p:nvPr/>
        </p:nvSpPr>
        <p:spPr>
          <a:xfrm>
            <a:off x="-77787" y="-82550"/>
            <a:ext cx="12293600" cy="3952875"/>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8915" name="文本框 3"/>
          <p:cNvSpPr txBox="1"/>
          <p:nvPr/>
        </p:nvSpPr>
        <p:spPr>
          <a:xfrm>
            <a:off x="706438" y="1376363"/>
            <a:ext cx="10617200" cy="1752600"/>
          </a:xfrm>
          <a:prstGeom prst="rect">
            <a:avLst/>
          </a:prstGeom>
          <a:noFill/>
          <a:ln w="9525">
            <a:noFill/>
          </a:ln>
        </p:spPr>
        <p:txBody>
          <a:bodyPr>
            <a:spAutoFit/>
          </a:bodyPr>
          <a:p>
            <a:pPr algn="just" eaLnBrk="1" hangingPunct="1">
              <a:lnSpc>
                <a:spcPct val="150000"/>
              </a:lnSpc>
            </a:pP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深圳市第五人民医院（罗湖医院</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 </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）院徽（图</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2-1-72</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）图形视角上从</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中作倾斜的演化与飞翔的鸽子结合于一体。</a:t>
            </a:r>
            <a:endParaRPr lang="zh-CN" altLang="zh-CN" dirty="0">
              <a:solidFill>
                <a:srgbClr val="D9D9D9"/>
              </a:solidFill>
              <a:latin typeface="Arial" panose="020B0604020202020204" pitchFamily="34" charset="0"/>
              <a:ea typeface="方正大黑简体" panose="02010601030101010101" charset="-122"/>
            </a:endParaRPr>
          </a:p>
          <a:p>
            <a:pPr algn="just" eaLnBrk="1" hangingPunct="1">
              <a:lnSpc>
                <a:spcPct val="150000"/>
              </a:lnSpc>
            </a:pP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梨园湾标志（图</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2-1-73</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）以苍劲的书法笔触勾勒出“梨”的外形轮廓，并有机融入“顺河”拼音首字母“</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S”</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、蜿蜒流淌的六塘河等元素，梨为正形，字母</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“S”</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则为负形设计。</a:t>
            </a:r>
            <a:endPar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endParaRPr>
          </a:p>
        </p:txBody>
      </p:sp>
      <p:grpSp>
        <p:nvGrpSpPr>
          <p:cNvPr id="120" name="组合 119"/>
          <p:cNvGrpSpPr/>
          <p:nvPr/>
        </p:nvGrpSpPr>
        <p:grpSpPr>
          <a:xfrm rot="5400000">
            <a:off x="1685290" y="5251450"/>
            <a:ext cx="3725545" cy="5083174"/>
            <a:chOff x="6716184" y="1156394"/>
            <a:chExt cx="1490916" cy="1823701"/>
          </a:xfrm>
          <a:solidFill>
            <a:schemeClr val="bg1">
              <a:lumMod val="65000"/>
              <a:alpha val="38000"/>
            </a:schemeClr>
          </a:solidFill>
        </p:grpSpPr>
        <p:sp>
          <p:nvSpPr>
            <p:cNvPr id="20"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38917"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33</a:t>
            </a:r>
            <a:endParaRPr lang="en-US" altLang="zh-CN" sz="2800" dirty="0">
              <a:solidFill>
                <a:srgbClr val="7F7F7F"/>
              </a:solidFill>
              <a:latin typeface="方正兰亭黑简体" charset="-122"/>
              <a:ea typeface="方正兰亭黑简体" charset="-122"/>
            </a:endParaRPr>
          </a:p>
        </p:txBody>
      </p:sp>
      <p:sp>
        <p:nvSpPr>
          <p:cNvPr id="38918"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38919" name="组合 18"/>
          <p:cNvGrpSpPr/>
          <p:nvPr/>
        </p:nvGrpSpPr>
        <p:grpSpPr>
          <a:xfrm>
            <a:off x="2038350" y="395288"/>
            <a:ext cx="3441700" cy="519112"/>
            <a:chOff x="3085" y="662"/>
            <a:chExt cx="5943" cy="790"/>
          </a:xfrm>
        </p:grpSpPr>
        <p:sp>
          <p:nvSpPr>
            <p:cNvPr id="5" name="文本框 4"/>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2" name="文本框 1"/>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7" name="椭圆 6"/>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38921"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sp>
        <p:nvSpPr>
          <p:cNvPr id="17" name="文本框 134"/>
          <p:cNvSpPr txBox="1">
            <a:spLocks noChangeArrowheads="1"/>
          </p:cNvSpPr>
          <p:nvPr/>
        </p:nvSpPr>
        <p:spPr bwMode="auto">
          <a:xfrm>
            <a:off x="1814513" y="6129338"/>
            <a:ext cx="10296525" cy="276225"/>
          </a:xfrm>
          <a:prstGeom prst="rect">
            <a:avLst/>
          </a:prstGeom>
          <a:noFill/>
          <a:ln>
            <a:noFill/>
          </a:ln>
        </p:spPr>
        <p:txBody>
          <a:bodyPr>
            <a:spAutoFit/>
          </a:bodyPr>
          <a:lstStyle>
            <a:lvl1pPr indent="2667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mn-ea"/>
                <a:ea typeface="+mn-ea"/>
                <a:cs typeface="+mn-cs"/>
              </a:rPr>
              <a:t>2-1-7</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2</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 深圳市第五人民医院（罗湖医院 ）利玉章</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                            </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图2-1-7</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3</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 梨园湾 纪永明 </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pic>
        <p:nvPicPr>
          <p:cNvPr id="38923" name="图片 1"/>
          <p:cNvPicPr/>
          <p:nvPr/>
        </p:nvPicPr>
        <p:blipFill>
          <a:blip r:embed="rId2"/>
          <a:stretch>
            <a:fillRect/>
          </a:stretch>
        </p:blipFill>
        <p:spPr>
          <a:xfrm>
            <a:off x="2586038" y="4244975"/>
            <a:ext cx="2252662" cy="1685925"/>
          </a:xfrm>
          <a:prstGeom prst="rect">
            <a:avLst/>
          </a:prstGeom>
          <a:noFill/>
          <a:ln w="9525">
            <a:noFill/>
          </a:ln>
        </p:spPr>
      </p:pic>
      <p:pic>
        <p:nvPicPr>
          <p:cNvPr id="38924" name="图片 137"/>
          <p:cNvPicPr/>
          <p:nvPr/>
        </p:nvPicPr>
        <p:blipFill>
          <a:blip r:embed="rId3"/>
          <a:stretch>
            <a:fillRect/>
          </a:stretch>
        </p:blipFill>
        <p:spPr>
          <a:xfrm>
            <a:off x="6924675" y="4329113"/>
            <a:ext cx="2732088" cy="1516062"/>
          </a:xfrm>
          <a:prstGeom prst="rect">
            <a:avLst/>
          </a:prstGeom>
          <a:noFill/>
          <a:ln w="9525">
            <a:no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 name="矩形 57"/>
          <p:cNvSpPr/>
          <p:nvPr/>
        </p:nvSpPr>
        <p:spPr>
          <a:xfrm>
            <a:off x="-90487" y="-77787"/>
            <a:ext cx="12306300" cy="7145338"/>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 name="矩形 1"/>
          <p:cNvSpPr/>
          <p:nvPr/>
        </p:nvSpPr>
        <p:spPr>
          <a:xfrm>
            <a:off x="-155575" y="1244600"/>
            <a:ext cx="12526963" cy="2736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098" name="文本框 2"/>
          <p:cNvSpPr txBox="1">
            <a:spLocks noChangeArrowheads="1"/>
          </p:cNvSpPr>
          <p:nvPr/>
        </p:nvSpPr>
        <p:spPr bwMode="auto">
          <a:xfrm>
            <a:off x="973138" y="4225925"/>
            <a:ext cx="10585450" cy="156845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26670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武汉发布标志（图</a:t>
            </a:r>
            <a:r>
              <a:rPr kumimoji="0" lang="en-US"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2-1-74</a:t>
            </a: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）采用蓝白两色作为主色，蓝天、黄鹤楼、绿水为正形设计，中部展翅翱翔的飞鹤为负    </a:t>
            </a:r>
            <a:endPar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endParaRPr>
          </a:p>
          <a:p>
            <a:pPr marL="0" marR="0" lvl="0" indent="26670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形设计。</a:t>
            </a:r>
            <a:endPar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endParaRPr>
          </a:p>
          <a:p>
            <a:pPr marL="0" marR="0" lvl="0" indent="26670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中辰建设标志（图</a:t>
            </a:r>
            <a:r>
              <a:rPr kumimoji="0" lang="en-US"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2-1-75</a:t>
            </a: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）以正形汉字“中”为设计元素，巧妙地融入了负形字母</a:t>
            </a:r>
            <a:r>
              <a:rPr kumimoji="0" lang="en-US"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“Z</a:t>
            </a: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”的造型</a:t>
            </a:r>
            <a:endPar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endParaRPr>
          </a:p>
          <a:p>
            <a:pPr marL="0" marR="0" lvl="0" indent="26670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联邦快递标志（图</a:t>
            </a:r>
            <a:r>
              <a:rPr kumimoji="0" lang="en-US"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2-1-76</a:t>
            </a: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）的第一印象是朴素和简单，</a:t>
            </a:r>
            <a:r>
              <a:rPr kumimoji="0" lang="en-US"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E</a:t>
            </a: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和</a:t>
            </a:r>
            <a:r>
              <a:rPr kumimoji="0" lang="en-US"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x</a:t>
            </a: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之间的负空间组成了一个向右的箭头。</a:t>
            </a:r>
            <a:endPar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endParaRPr>
          </a:p>
        </p:txBody>
      </p:sp>
      <p:sp>
        <p:nvSpPr>
          <p:cNvPr id="39941" name="文本框 108"/>
          <p:cNvSpPr txBox="1"/>
          <p:nvPr/>
        </p:nvSpPr>
        <p:spPr>
          <a:xfrm>
            <a:off x="1182688" y="3433763"/>
            <a:ext cx="10375900" cy="276225"/>
          </a:xfrm>
          <a:prstGeom prst="rect">
            <a:avLst/>
          </a:prstGeom>
          <a:noFill/>
          <a:ln w="9525">
            <a:noFill/>
          </a:ln>
        </p:spPr>
        <p:txBody>
          <a:bodyPr>
            <a:spAutoFit/>
          </a:bodyPr>
          <a:p>
            <a:pPr indent="133350"/>
            <a:r>
              <a:rPr lang="zh-CN" altLang="zh-CN" sz="1200" dirty="0">
                <a:latin typeface="宋体" panose="02010600030101010101" pitchFamily="2" charset="-122"/>
                <a:sym typeface="宋体" panose="02010600030101010101" pitchFamily="2" charset="-122"/>
              </a:rPr>
              <a:t>2-1-7</a:t>
            </a:r>
            <a:r>
              <a:rPr lang="en-US" altLang="zh-CN" sz="1200" dirty="0">
                <a:latin typeface="宋体" panose="02010600030101010101" pitchFamily="2" charset="-122"/>
                <a:sym typeface="宋体" panose="02010600030101010101" pitchFamily="2" charset="-122"/>
              </a:rPr>
              <a:t>4</a:t>
            </a:r>
            <a:r>
              <a:rPr lang="zh-CN" altLang="zh-CN" sz="1200" dirty="0">
                <a:latin typeface="宋体" panose="02010600030101010101" pitchFamily="2" charset="-122"/>
                <a:sym typeface="宋体" panose="02010600030101010101" pitchFamily="2" charset="-122"/>
              </a:rPr>
              <a:t> 武汉发布 魏坤</a:t>
            </a:r>
            <a:r>
              <a:rPr lang="zh-CN" altLang="zh-CN" sz="1200" dirty="0">
                <a:latin typeface="Arial" panose="020B0604020202020204" pitchFamily="34" charset="0"/>
              </a:rPr>
              <a:t>       </a:t>
            </a:r>
            <a:r>
              <a:rPr lang="en-US" altLang="zh-CN" sz="1200" dirty="0">
                <a:latin typeface="Arial" panose="020B0604020202020204" pitchFamily="34" charset="0"/>
              </a:rPr>
              <a:t>                                              </a:t>
            </a:r>
            <a:r>
              <a:rPr lang="zh-CN" altLang="zh-CN" sz="1200" dirty="0">
                <a:latin typeface="Arial" panose="020B0604020202020204" pitchFamily="34" charset="0"/>
              </a:rPr>
              <a:t> </a:t>
            </a:r>
            <a:r>
              <a:rPr lang="zh-CN" altLang="zh-CN" sz="1200" dirty="0">
                <a:latin typeface="宋体" panose="02010600030101010101" pitchFamily="2" charset="-122"/>
                <a:sym typeface="宋体" panose="02010600030101010101" pitchFamily="2" charset="-122"/>
              </a:rPr>
              <a:t>图2-1-7</a:t>
            </a:r>
            <a:r>
              <a:rPr lang="en-US" altLang="zh-CN" sz="1200" dirty="0">
                <a:latin typeface="宋体" panose="02010600030101010101" pitchFamily="2" charset="-122"/>
                <a:sym typeface="宋体" panose="02010600030101010101" pitchFamily="2" charset="-122"/>
              </a:rPr>
              <a:t>5</a:t>
            </a:r>
            <a:r>
              <a:rPr lang="zh-CN" altLang="zh-CN" sz="1200" dirty="0">
                <a:latin typeface="宋体" panose="02010600030101010101" pitchFamily="2" charset="-122"/>
                <a:sym typeface="宋体" panose="02010600030101010101" pitchFamily="2" charset="-122"/>
              </a:rPr>
              <a:t> 中辰建信 王寿涛</a:t>
            </a:r>
            <a:r>
              <a:rPr lang="zh-CN" altLang="zh-CN" sz="1200" dirty="0">
                <a:latin typeface="Arial" panose="020B0604020202020204" pitchFamily="34" charset="0"/>
              </a:rPr>
              <a:t>  </a:t>
            </a:r>
            <a:r>
              <a:rPr lang="en-US" altLang="zh-CN" sz="1200" dirty="0">
                <a:latin typeface="Arial" panose="020B0604020202020204" pitchFamily="34" charset="0"/>
              </a:rPr>
              <a:t>  </a:t>
            </a:r>
            <a:r>
              <a:rPr lang="zh-CN" altLang="zh-CN" sz="1200" dirty="0">
                <a:latin typeface="Arial" panose="020B0604020202020204" pitchFamily="34" charset="0"/>
              </a:rPr>
              <a:t> </a:t>
            </a:r>
            <a:r>
              <a:rPr lang="en-US" altLang="zh-CN" sz="1200" dirty="0">
                <a:latin typeface="Arial" panose="020B0604020202020204" pitchFamily="34" charset="0"/>
              </a:rPr>
              <a:t>                               </a:t>
            </a:r>
            <a:r>
              <a:rPr lang="zh-CN" altLang="zh-CN" sz="1200" dirty="0">
                <a:latin typeface="Arial" panose="020B0604020202020204" pitchFamily="34" charset="0"/>
              </a:rPr>
              <a:t>      </a:t>
            </a:r>
            <a:r>
              <a:rPr lang="zh-CN" altLang="zh-CN" sz="1200" dirty="0">
                <a:latin typeface="宋体" panose="02010600030101010101" pitchFamily="2" charset="-122"/>
                <a:sym typeface="宋体" panose="02010600030101010101" pitchFamily="2" charset="-122"/>
              </a:rPr>
              <a:t>2-1-</a:t>
            </a:r>
            <a:r>
              <a:rPr lang="en-US" altLang="zh-CN" sz="1200" dirty="0">
                <a:latin typeface="宋体" panose="02010600030101010101" pitchFamily="2" charset="-122"/>
                <a:sym typeface="宋体" panose="02010600030101010101" pitchFamily="2" charset="-122"/>
              </a:rPr>
              <a:t>76</a:t>
            </a:r>
            <a:r>
              <a:rPr lang="zh-CN" altLang="zh-CN" sz="1200" dirty="0">
                <a:latin typeface="宋体" panose="02010600030101010101" pitchFamily="2" charset="-122"/>
                <a:sym typeface="宋体" panose="02010600030101010101" pitchFamily="2" charset="-122"/>
              </a:rPr>
              <a:t> 联邦快递 Walter Landor </a:t>
            </a:r>
            <a:endParaRPr lang="zh-CN" altLang="en-US" sz="1200" dirty="0">
              <a:latin typeface="Arial" panose="020B0604020202020204" pitchFamily="34" charset="0"/>
            </a:endParaRPr>
          </a:p>
        </p:txBody>
      </p:sp>
      <p:sp>
        <p:nvSpPr>
          <p:cNvPr id="39942"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34</a:t>
            </a:r>
            <a:endParaRPr lang="en-US" altLang="zh-CN" sz="2800" dirty="0">
              <a:solidFill>
                <a:srgbClr val="7F7F7F"/>
              </a:solidFill>
              <a:latin typeface="方正兰亭黑简体" charset="-122"/>
              <a:ea typeface="方正兰亭黑简体" charset="-122"/>
            </a:endParaRPr>
          </a:p>
        </p:txBody>
      </p:sp>
      <p:pic>
        <p:nvPicPr>
          <p:cNvPr id="39943" name="图片 2"/>
          <p:cNvPicPr/>
          <p:nvPr/>
        </p:nvPicPr>
        <p:blipFill>
          <a:blip r:embed="rId1"/>
          <a:stretch>
            <a:fillRect/>
          </a:stretch>
        </p:blipFill>
        <p:spPr>
          <a:xfrm>
            <a:off x="1485900" y="1627188"/>
            <a:ext cx="1603375" cy="1536700"/>
          </a:xfrm>
          <a:prstGeom prst="rect">
            <a:avLst/>
          </a:prstGeom>
          <a:noFill/>
          <a:ln w="9525">
            <a:noFill/>
          </a:ln>
        </p:spPr>
      </p:pic>
      <p:pic>
        <p:nvPicPr>
          <p:cNvPr id="39944" name="图片 3"/>
          <p:cNvPicPr/>
          <p:nvPr/>
        </p:nvPicPr>
        <p:blipFill>
          <a:blip r:embed="rId2"/>
          <a:stretch>
            <a:fillRect/>
          </a:stretch>
        </p:blipFill>
        <p:spPr>
          <a:xfrm>
            <a:off x="5065713" y="1763713"/>
            <a:ext cx="2060575" cy="1536700"/>
          </a:xfrm>
          <a:prstGeom prst="rect">
            <a:avLst/>
          </a:prstGeom>
          <a:noFill/>
          <a:ln w="9525">
            <a:noFill/>
          </a:ln>
        </p:spPr>
      </p:pic>
      <p:pic>
        <p:nvPicPr>
          <p:cNvPr id="39945" name="图片 4"/>
          <p:cNvPicPr/>
          <p:nvPr/>
        </p:nvPicPr>
        <p:blipFill>
          <a:blip r:embed="rId3"/>
          <a:stretch>
            <a:fillRect/>
          </a:stretch>
        </p:blipFill>
        <p:spPr>
          <a:xfrm>
            <a:off x="8383588" y="1763713"/>
            <a:ext cx="2687637" cy="1370012"/>
          </a:xfrm>
          <a:prstGeom prst="rect">
            <a:avLst/>
          </a:prstGeom>
          <a:noFill/>
          <a:ln w="9525">
            <a:noFill/>
          </a:ln>
        </p:spPr>
      </p:pic>
      <p:sp>
        <p:nvSpPr>
          <p:cNvPr id="39946"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39947" name="组合 18"/>
          <p:cNvGrpSpPr/>
          <p:nvPr/>
        </p:nvGrpSpPr>
        <p:grpSpPr>
          <a:xfrm>
            <a:off x="2038350" y="395288"/>
            <a:ext cx="3441700" cy="519112"/>
            <a:chOff x="3085" y="662"/>
            <a:chExt cx="5943" cy="790"/>
          </a:xfrm>
        </p:grpSpPr>
        <p:sp>
          <p:nvSpPr>
            <p:cNvPr id="5" name="文本框 4"/>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6" name="文本框 5"/>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7" name="椭圆 6"/>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39949" name="图形 2287"/>
          <p:cNvPicPr>
            <a:picLocks noGrp="1" noChangeAspect="1"/>
          </p:cNvPicPr>
          <p:nvPr/>
        </p:nvPicPr>
        <p:blipFill>
          <a:blip r:embed="rId4"/>
          <a:stretch>
            <a:fillRect/>
          </a:stretch>
        </p:blipFill>
        <p:spPr>
          <a:xfrm>
            <a:off x="9883775" y="409575"/>
            <a:ext cx="1635125" cy="427038"/>
          </a:xfrm>
          <a:prstGeom prst="rect">
            <a:avLst/>
          </a:prstGeom>
          <a:noFill/>
          <a:ln w="9525">
            <a:noFill/>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1112" y="-12700"/>
            <a:ext cx="12358688" cy="697547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 name="矩形 6"/>
          <p:cNvSpPr/>
          <p:nvPr/>
        </p:nvSpPr>
        <p:spPr>
          <a:xfrm>
            <a:off x="-77787" y="1536700"/>
            <a:ext cx="5626100" cy="40925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文本框 2"/>
          <p:cNvSpPr txBox="1">
            <a:spLocks noChangeArrowheads="1"/>
          </p:cNvSpPr>
          <p:nvPr/>
        </p:nvSpPr>
        <p:spPr bwMode="auto">
          <a:xfrm>
            <a:off x="6008688" y="1790700"/>
            <a:ext cx="5341938" cy="38306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1</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、质感</a:t>
            </a:r>
            <a:endPar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质感是形式美的重要因素，是作品内容的有机组成部分，不同的物质其表面的自然特质称天然质感。质感，通俗地讲，就是人的感官作用于物质时给人带来的感受，如虾的半透明、岩石的坚硬、钢铁的厚重、羽毛的轻盈等。质感示意图（图</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2-1-77</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）中我们可以感受到白云的轻盈与黑色工字钢的厚重。无论是写实的还是写意的，都是在自然质感的美感和人工质感的审美美感之间建立的一个主观感受。</a:t>
            </a:r>
            <a:endParaRPr kumimoji="0" lang="zh-CN" altLang="zh-CN" sz="1800" b="0" i="0" u="none" strike="noStrike" kern="1200" cap="none" spc="0" normalizeH="0" baseline="0" noProof="0" dirty="0">
              <a:ln>
                <a:noFill/>
              </a:ln>
              <a:solidFill>
                <a:schemeClr val="bg1">
                  <a:lumMod val="85000"/>
                </a:schemeClr>
              </a:solidFill>
              <a:effectLst/>
              <a:uLnTx/>
              <a:uFillTx/>
              <a:latin typeface="方正大黑简体" panose="02010601030101010101" charset="-122"/>
              <a:ea typeface="方正大黑简体" panose="02010601030101010101" charset="-122"/>
              <a:cs typeface="+mn-cs"/>
              <a:sym typeface="+mn-ea"/>
            </a:endParaRPr>
          </a:p>
        </p:txBody>
      </p:sp>
      <p:sp>
        <p:nvSpPr>
          <p:cNvPr id="131" name="文本框 106"/>
          <p:cNvSpPr txBox="1">
            <a:spLocks noChangeArrowheads="1"/>
          </p:cNvSpPr>
          <p:nvPr/>
        </p:nvSpPr>
        <p:spPr bwMode="auto">
          <a:xfrm>
            <a:off x="2098675" y="4665663"/>
            <a:ext cx="2327275" cy="2746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图2-1-7</a:t>
            </a:r>
            <a:r>
              <a:rPr kumimoji="0" lang="en-US" altLang="zh-CN" sz="1200" b="0" i="0" u="none" strike="noStrike" kern="1200" cap="none" spc="0" normalizeH="0" baseline="0" noProof="0" dirty="0">
                <a:ln>
                  <a:noFill/>
                </a:ln>
                <a:solidFill>
                  <a:schemeClr val="tx1"/>
                </a:solidFill>
                <a:effectLst/>
                <a:uLnTx/>
                <a:uFillTx/>
                <a:latin typeface="+mn-ea"/>
                <a:ea typeface="+mn-ea"/>
                <a:cs typeface="+mn-cs"/>
                <a:sym typeface="+mn-ea"/>
              </a:rPr>
              <a:t>7</a:t>
            </a: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 质感示意图</a:t>
            </a:r>
            <a:r>
              <a:rPr kumimoji="0" lang="zh-CN" altLang="zh-CN" sz="900" b="0" i="0" u="none" strike="noStrike" kern="1200" cap="none" spc="0" normalizeH="0" baseline="0" noProof="0" dirty="0">
                <a:ln>
                  <a:noFill/>
                </a:ln>
                <a:solidFill>
                  <a:schemeClr val="tx1"/>
                </a:solidFill>
                <a:effectLst/>
                <a:uLnTx/>
                <a:uFillTx/>
                <a:latin typeface="+mn-ea"/>
                <a:ea typeface="+mn-ea"/>
                <a:cs typeface="+mn-cs"/>
              </a:rPr>
              <a:t> </a:t>
            </a:r>
            <a:endParaRPr kumimoji="0" lang="zh-CN" altLang="zh-CN" sz="900" b="0" i="0" u="none" strike="noStrike" kern="1200" cap="none" spc="0" normalizeH="0" baseline="0" noProof="0" dirty="0">
              <a:ln>
                <a:noFill/>
              </a:ln>
              <a:solidFill>
                <a:schemeClr val="tx1"/>
              </a:solidFill>
              <a:effectLst/>
              <a:uLnTx/>
              <a:uFillTx/>
              <a:latin typeface="+mn-ea"/>
              <a:ea typeface="+mn-ea"/>
              <a:cs typeface="+mn-cs"/>
            </a:endParaRPr>
          </a:p>
        </p:txBody>
      </p:sp>
      <p:sp>
        <p:nvSpPr>
          <p:cNvPr id="40966"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35</a:t>
            </a:r>
            <a:endParaRPr lang="en-US" altLang="zh-CN" sz="2800" dirty="0">
              <a:solidFill>
                <a:srgbClr val="7F7F7F"/>
              </a:solidFill>
              <a:latin typeface="方正兰亭黑简体" charset="-122"/>
              <a:ea typeface="方正兰亭黑简体" charset="-122"/>
            </a:endParaRPr>
          </a:p>
        </p:txBody>
      </p:sp>
      <p:pic>
        <p:nvPicPr>
          <p:cNvPr id="40967"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sp>
        <p:nvSpPr>
          <p:cNvPr id="40968"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40969" name="组合 18"/>
          <p:cNvGrpSpPr/>
          <p:nvPr/>
        </p:nvGrpSpPr>
        <p:grpSpPr>
          <a:xfrm>
            <a:off x="2038350" y="395288"/>
            <a:ext cx="3441700" cy="519112"/>
            <a:chOff x="3085" y="662"/>
            <a:chExt cx="5943" cy="790"/>
          </a:xfrm>
        </p:grpSpPr>
        <p:sp>
          <p:nvSpPr>
            <p:cNvPr id="5" name="文本框 4"/>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6" name="文本框 5"/>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8" name="椭圆 7"/>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0971" name="文本框 1"/>
          <p:cNvSpPr txBox="1"/>
          <p:nvPr/>
        </p:nvSpPr>
        <p:spPr>
          <a:xfrm>
            <a:off x="6008688" y="1212850"/>
            <a:ext cx="2224087" cy="552450"/>
          </a:xfrm>
          <a:prstGeom prst="rect">
            <a:avLst/>
          </a:prstGeom>
          <a:noFill/>
          <a:ln w="9525">
            <a:noFill/>
          </a:ln>
        </p:spPr>
        <p:txBody>
          <a:bodyPr wrap="none">
            <a:spAutoFit/>
          </a:bodyPr>
          <a:p>
            <a:pPr algn="just" eaLnBrk="1" hangingPunct="1">
              <a:lnSpc>
                <a:spcPct val="150000"/>
              </a:lnSpc>
            </a:pPr>
            <a:r>
              <a:rPr lang="zh-CN" altLang="en-US" sz="2000" b="1" dirty="0">
                <a:solidFill>
                  <a:srgbClr val="D9D9D9"/>
                </a:solidFill>
                <a:latin typeface="Arial" panose="020B0604020202020204" pitchFamily="34" charset="0"/>
                <a:ea typeface="方正大黑简体" panose="02010601030101010101" charset="-122"/>
                <a:sym typeface="宋体" panose="02010600030101010101" pitchFamily="2" charset="-122"/>
              </a:rPr>
              <a:t>（七</a:t>
            </a:r>
            <a:r>
              <a:rPr lang="zh-CN" altLang="zh-CN" sz="2000" b="1" dirty="0">
                <a:solidFill>
                  <a:srgbClr val="D9D9D9"/>
                </a:solidFill>
                <a:latin typeface="Arial" panose="020B0604020202020204" pitchFamily="34" charset="0"/>
                <a:ea typeface="方正大黑简体" panose="02010601030101010101" charset="-122"/>
                <a:sym typeface="宋体" panose="02010600030101010101" pitchFamily="2" charset="-122"/>
              </a:rPr>
              <a:t>）</a:t>
            </a:r>
            <a:r>
              <a:rPr lang="zh-CN" altLang="en-US" sz="2000" b="1" dirty="0">
                <a:solidFill>
                  <a:srgbClr val="D9D9D9"/>
                </a:solidFill>
                <a:latin typeface="Arial" panose="020B0604020202020204" pitchFamily="34" charset="0"/>
                <a:ea typeface="方正大黑简体" panose="02010601030101010101" charset="-122"/>
                <a:sym typeface="宋体" panose="02010600030101010101" pitchFamily="2" charset="-122"/>
              </a:rPr>
              <a:t>质感与肌理</a:t>
            </a:r>
            <a:endParaRPr lang="zh-CN" altLang="en-US" sz="2000" b="1" dirty="0">
              <a:solidFill>
                <a:srgbClr val="D9D9D9"/>
              </a:solidFill>
              <a:latin typeface="Arial" panose="020B0604020202020204" pitchFamily="34" charset="0"/>
              <a:ea typeface="方正大黑简体" panose="02010601030101010101" charset="-122"/>
              <a:sym typeface="宋体" panose="02010600030101010101" pitchFamily="2" charset="-122"/>
            </a:endParaRPr>
          </a:p>
        </p:txBody>
      </p:sp>
      <p:pic>
        <p:nvPicPr>
          <p:cNvPr id="40972" name="图片 34" descr="质感"/>
          <p:cNvPicPr>
            <a:picLocks noChangeAspect="1"/>
          </p:cNvPicPr>
          <p:nvPr/>
        </p:nvPicPr>
        <p:blipFill>
          <a:blip r:embed="rId2"/>
          <a:stretch>
            <a:fillRect/>
          </a:stretch>
        </p:blipFill>
        <p:spPr>
          <a:xfrm>
            <a:off x="1327150" y="1933575"/>
            <a:ext cx="2976563" cy="2420938"/>
          </a:xfrm>
          <a:prstGeom prst="rect">
            <a:avLst/>
          </a:prstGeom>
          <a:noFill/>
          <a:ln w="9525">
            <a:noFill/>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1112" y="-12700"/>
            <a:ext cx="12215813" cy="6948488"/>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 name="矩形 6"/>
          <p:cNvSpPr/>
          <p:nvPr/>
        </p:nvSpPr>
        <p:spPr>
          <a:xfrm>
            <a:off x="-77787" y="1536700"/>
            <a:ext cx="5626100" cy="40925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文本框 2"/>
          <p:cNvSpPr txBox="1">
            <a:spLocks noChangeArrowheads="1"/>
          </p:cNvSpPr>
          <p:nvPr/>
        </p:nvSpPr>
        <p:spPr bwMode="auto">
          <a:xfrm>
            <a:off x="6008688" y="2149475"/>
            <a:ext cx="5341938" cy="216852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第十二届世界花样游泳赛会徽（图</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2-1-78</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）主题为“水中芭蕾</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舞动常熟”，标志以天鹅为主形象，迎合了花样游泳“水中芭蕾”的美誉。天鹅形象融入了“</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12</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”的造型。标志表现了天鹅羽毛的轻盈质感与水波的透明质感。</a:t>
            </a:r>
            <a:endParaRPr kumimoji="0" lang="zh-CN" altLang="zh-CN" sz="1800" b="0" i="0" u="none" strike="noStrike" kern="1200" cap="none" spc="0" normalizeH="0" baseline="0" noProof="0" dirty="0">
              <a:ln>
                <a:noFill/>
              </a:ln>
              <a:solidFill>
                <a:schemeClr val="bg1">
                  <a:lumMod val="85000"/>
                </a:schemeClr>
              </a:solidFill>
              <a:effectLst/>
              <a:uLnTx/>
              <a:uFillTx/>
              <a:latin typeface="方正大黑简体" panose="02010601030101010101" charset="-122"/>
              <a:ea typeface="方正大黑简体" panose="02010601030101010101" charset="-122"/>
              <a:cs typeface="+mn-cs"/>
              <a:sym typeface="+mn-ea"/>
            </a:endParaRPr>
          </a:p>
        </p:txBody>
      </p:sp>
      <p:sp>
        <p:nvSpPr>
          <p:cNvPr id="131" name="文本框 106"/>
          <p:cNvSpPr txBox="1">
            <a:spLocks noChangeArrowheads="1"/>
          </p:cNvSpPr>
          <p:nvPr/>
        </p:nvSpPr>
        <p:spPr bwMode="auto">
          <a:xfrm>
            <a:off x="1479550" y="4665663"/>
            <a:ext cx="2944813" cy="4143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宋体" panose="02010600030101010101" pitchFamily="2" charset="-122"/>
              </a:rPr>
              <a:t>图2-1-</a:t>
            </a:r>
            <a:r>
              <a:rPr kumimoji="0" lang="en-US" altLang="zh-CN" sz="1200" b="0" i="0" u="none" strike="noStrike" kern="1200" cap="none" spc="0" normalizeH="0" baseline="0" noProof="0" dirty="0">
                <a:ln>
                  <a:noFill/>
                </a:ln>
                <a:solidFill>
                  <a:schemeClr val="tx1"/>
                </a:solidFill>
                <a:effectLst/>
                <a:uLnTx/>
                <a:uFillTx/>
                <a:latin typeface="+mn-ea"/>
                <a:ea typeface="+mn-ea"/>
                <a:cs typeface="+mn-cs"/>
                <a:sym typeface="宋体" panose="02010600030101010101" pitchFamily="2" charset="-122"/>
              </a:rPr>
              <a:t>78 </a:t>
            </a: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宋体" panose="02010600030101010101" pitchFamily="2" charset="-122"/>
              </a:rPr>
              <a:t>第十二届世界花样游泳赛 张逊</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900" b="0" i="0" u="none" strike="noStrike" kern="1200" cap="none" spc="0" normalizeH="0" baseline="0" noProof="0" dirty="0">
                <a:ln>
                  <a:noFill/>
                </a:ln>
                <a:solidFill>
                  <a:schemeClr val="tx1"/>
                </a:solidFill>
                <a:effectLst/>
                <a:uLnTx/>
                <a:uFillTx/>
                <a:latin typeface="+mn-ea"/>
                <a:ea typeface="+mn-ea"/>
                <a:cs typeface="+mn-cs"/>
              </a:rPr>
              <a:t> </a:t>
            </a:r>
            <a:endParaRPr kumimoji="0" lang="zh-CN" altLang="zh-CN" sz="900" b="0" i="0" u="none" strike="noStrike" kern="1200" cap="none" spc="0" normalizeH="0" baseline="0" noProof="0" dirty="0">
              <a:ln>
                <a:noFill/>
              </a:ln>
              <a:solidFill>
                <a:schemeClr val="tx1"/>
              </a:solidFill>
              <a:effectLst/>
              <a:uLnTx/>
              <a:uFillTx/>
              <a:latin typeface="+mn-ea"/>
              <a:ea typeface="+mn-ea"/>
              <a:cs typeface="+mn-cs"/>
            </a:endParaRPr>
          </a:p>
        </p:txBody>
      </p:sp>
      <p:sp>
        <p:nvSpPr>
          <p:cNvPr id="41990"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36</a:t>
            </a:r>
            <a:endParaRPr lang="en-US" altLang="zh-CN" sz="2800" dirty="0">
              <a:solidFill>
                <a:srgbClr val="7F7F7F"/>
              </a:solidFill>
              <a:latin typeface="方正兰亭黑简体" charset="-122"/>
              <a:ea typeface="方正兰亭黑简体" charset="-122"/>
            </a:endParaRPr>
          </a:p>
        </p:txBody>
      </p:sp>
      <p:pic>
        <p:nvPicPr>
          <p:cNvPr id="41991"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sp>
        <p:nvSpPr>
          <p:cNvPr id="41992"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41993" name="组合 18"/>
          <p:cNvGrpSpPr/>
          <p:nvPr/>
        </p:nvGrpSpPr>
        <p:grpSpPr>
          <a:xfrm>
            <a:off x="2038350" y="395288"/>
            <a:ext cx="3441700" cy="519112"/>
            <a:chOff x="3085" y="662"/>
            <a:chExt cx="5943" cy="790"/>
          </a:xfrm>
        </p:grpSpPr>
        <p:sp>
          <p:nvSpPr>
            <p:cNvPr id="5" name="文本框 4"/>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6" name="文本框 5"/>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8" name="椭圆 7"/>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41995" name="图片 2"/>
          <p:cNvPicPr>
            <a:picLocks noChangeAspect="1"/>
          </p:cNvPicPr>
          <p:nvPr/>
        </p:nvPicPr>
        <p:blipFill>
          <a:blip r:embed="rId2"/>
          <a:stretch>
            <a:fillRect/>
          </a:stretch>
        </p:blipFill>
        <p:spPr>
          <a:xfrm>
            <a:off x="1482725" y="1970088"/>
            <a:ext cx="2671763" cy="2527300"/>
          </a:xfrm>
          <a:prstGeom prst="rect">
            <a:avLst/>
          </a:prstGeom>
          <a:noFill/>
          <a:ln w="9525">
            <a:noFill/>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 name="矩形 57"/>
          <p:cNvSpPr/>
          <p:nvPr/>
        </p:nvSpPr>
        <p:spPr>
          <a:xfrm>
            <a:off x="-107950" y="-22225"/>
            <a:ext cx="12323763" cy="3400425"/>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8" name="矩形 7"/>
          <p:cNvSpPr/>
          <p:nvPr/>
        </p:nvSpPr>
        <p:spPr>
          <a:xfrm>
            <a:off x="8231188" y="447675"/>
            <a:ext cx="3259138"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3012" name="文本框 3"/>
          <p:cNvSpPr txBox="1"/>
          <p:nvPr/>
        </p:nvSpPr>
        <p:spPr>
          <a:xfrm>
            <a:off x="706438" y="1325563"/>
            <a:ext cx="6804025" cy="1752600"/>
          </a:xfrm>
          <a:prstGeom prst="rect">
            <a:avLst/>
          </a:prstGeom>
          <a:noFill/>
          <a:ln w="9525">
            <a:noFill/>
          </a:ln>
        </p:spPr>
        <p:txBody>
          <a:bodyPr>
            <a:spAutoFit/>
          </a:bodyPr>
          <a:p>
            <a:pPr algn="just" eaLnBrk="1" hangingPunct="1">
              <a:lnSpc>
                <a:spcPct val="150000"/>
              </a:lnSpc>
            </a:pP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太阳纸业标志（图</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2-1-79</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）主题为“烈烈雄心，光芒辉映新时代”，标志采用太阳做为主要图形，紧密与太阳纸业集团之名称相结合，并将太阳半边处理成卷纸形状，与纸业集团主题相符。此标志中，我们能感受到纸张的折叠质感。</a:t>
            </a:r>
            <a:endPar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endParaRPr>
          </a:p>
        </p:txBody>
      </p:sp>
      <p:grpSp>
        <p:nvGrpSpPr>
          <p:cNvPr id="120" name="组合 119"/>
          <p:cNvGrpSpPr/>
          <p:nvPr/>
        </p:nvGrpSpPr>
        <p:grpSpPr>
          <a:xfrm rot="5400000">
            <a:off x="1685290" y="5251450"/>
            <a:ext cx="3725545" cy="5083174"/>
            <a:chOff x="6716184" y="1156394"/>
            <a:chExt cx="1490916" cy="1823701"/>
          </a:xfrm>
          <a:solidFill>
            <a:schemeClr val="bg1">
              <a:lumMod val="65000"/>
              <a:alpha val="38000"/>
            </a:schemeClr>
          </a:solidFill>
        </p:grpSpPr>
        <p:sp>
          <p:nvSpPr>
            <p:cNvPr id="20"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43014" name="文本框 2"/>
          <p:cNvSpPr txBox="1"/>
          <p:nvPr/>
        </p:nvSpPr>
        <p:spPr>
          <a:xfrm>
            <a:off x="769938" y="3943350"/>
            <a:ext cx="6718300" cy="1338263"/>
          </a:xfrm>
          <a:prstGeom prst="rect">
            <a:avLst/>
          </a:prstGeom>
          <a:noFill/>
          <a:ln w="9525">
            <a:noFill/>
          </a:ln>
        </p:spPr>
        <p:txBody>
          <a:bodyPr>
            <a:spAutoFit/>
          </a:bodyPr>
          <a:p>
            <a:pPr algn="just" eaLnBrk="1" hangingPunct="1">
              <a:lnSpc>
                <a:spcPct val="150000"/>
              </a:lnSpc>
            </a:pP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阿拉善标志（图</a:t>
            </a:r>
            <a:r>
              <a:rPr lang="en-US" altLang="zh-CN" dirty="0">
                <a:solidFill>
                  <a:srgbClr val="595959"/>
                </a:solidFill>
                <a:latin typeface="Arial" panose="020B0604020202020204" pitchFamily="34" charset="0"/>
                <a:ea typeface="方正大黑简体" panose="02010601030101010101" charset="-122"/>
                <a:sym typeface="宋体" panose="02010600030101010101" pitchFamily="2" charset="-122"/>
              </a:rPr>
              <a:t>2-1-80</a:t>
            </a: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）以“阿拉善”首写字母“</a:t>
            </a:r>
            <a:r>
              <a:rPr lang="en-US" altLang="zh-CN" dirty="0">
                <a:solidFill>
                  <a:srgbClr val="595959"/>
                </a:solidFill>
                <a:latin typeface="Arial" panose="020B0604020202020204" pitchFamily="34" charset="0"/>
                <a:ea typeface="方正大黑简体" panose="02010601030101010101" charset="-122"/>
                <a:sym typeface="宋体" panose="02010600030101010101" pitchFamily="2" charset="-122"/>
              </a:rPr>
              <a:t>A LS</a:t>
            </a: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”、双峰驼、丝绸、山峰、湖泊、大漠、草原和奇石。底部的笔触飞白处理，很好地体现了沙漠的质感。</a:t>
            </a:r>
            <a:endParaRPr lang="zh-CN" altLang="en-US" dirty="0">
              <a:latin typeface="Arial" panose="020B0604020202020204" pitchFamily="34" charset="0"/>
            </a:endParaRPr>
          </a:p>
        </p:txBody>
      </p:sp>
      <p:sp>
        <p:nvSpPr>
          <p:cNvPr id="6" name="文本框 106"/>
          <p:cNvSpPr txBox="1">
            <a:spLocks noChangeArrowheads="1"/>
          </p:cNvSpPr>
          <p:nvPr/>
        </p:nvSpPr>
        <p:spPr bwMode="auto">
          <a:xfrm>
            <a:off x="8686800" y="2741613"/>
            <a:ext cx="2670175" cy="31115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ts val="2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图2-1-</a:t>
            </a:r>
            <a:r>
              <a:rPr kumimoji="0" lang="en-US" altLang="zh-CN" sz="1200" b="0" i="0" u="none" strike="noStrike" kern="1200" cap="none" spc="0" normalizeH="0" baseline="0" noProof="0" dirty="0">
                <a:ln>
                  <a:noFill/>
                </a:ln>
                <a:solidFill>
                  <a:schemeClr val="tx1"/>
                </a:solidFill>
                <a:effectLst/>
                <a:uLnTx/>
                <a:uFillTx/>
                <a:latin typeface="+mn-ea"/>
                <a:ea typeface="+mn-ea"/>
                <a:cs typeface="+mn-cs"/>
                <a:sym typeface="+mn-ea"/>
              </a:rPr>
              <a:t>79</a:t>
            </a: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 太阳纸业 OI云华惟识</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43016" name="文本框 1"/>
          <p:cNvSpPr txBox="1"/>
          <p:nvPr/>
        </p:nvSpPr>
        <p:spPr>
          <a:xfrm>
            <a:off x="8756650" y="5668963"/>
            <a:ext cx="3086100" cy="274637"/>
          </a:xfrm>
          <a:prstGeom prst="rect">
            <a:avLst/>
          </a:prstGeom>
          <a:noFill/>
          <a:ln w="9525">
            <a:noFill/>
          </a:ln>
        </p:spPr>
        <p:txBody>
          <a:bodyPr>
            <a:spAutoFit/>
          </a:bodyPr>
          <a:p>
            <a:pPr indent="266700" eaLnBrk="1" hangingPunct="1"/>
            <a:r>
              <a:rPr lang="zh-CN" altLang="zh-CN" sz="1200" dirty="0">
                <a:latin typeface="宋体" panose="02010600030101010101" pitchFamily="2" charset="-122"/>
                <a:sym typeface="宋体" panose="02010600030101010101" pitchFamily="2" charset="-122"/>
              </a:rPr>
              <a:t>图2-1-8</a:t>
            </a:r>
            <a:r>
              <a:rPr lang="en-US" altLang="zh-CN" sz="1200" dirty="0">
                <a:latin typeface="宋体" panose="02010600030101010101" pitchFamily="2" charset="-122"/>
                <a:sym typeface="宋体" panose="02010600030101010101" pitchFamily="2" charset="-122"/>
              </a:rPr>
              <a:t>0</a:t>
            </a:r>
            <a:r>
              <a:rPr lang="zh-CN" altLang="zh-CN" sz="1200" dirty="0">
                <a:latin typeface="宋体" panose="02010600030101010101" pitchFamily="2" charset="-122"/>
                <a:sym typeface="宋体" panose="02010600030101010101" pitchFamily="2" charset="-122"/>
              </a:rPr>
              <a:t> 阿拉善 岑利民</a:t>
            </a:r>
            <a:endParaRPr lang="zh-CN" altLang="zh-CN" sz="1200" dirty="0">
              <a:latin typeface="宋体" panose="02010600030101010101" pitchFamily="2" charset="-122"/>
            </a:endParaRPr>
          </a:p>
        </p:txBody>
      </p:sp>
      <p:sp>
        <p:nvSpPr>
          <p:cNvPr id="43017"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37</a:t>
            </a:r>
            <a:endParaRPr lang="en-US" altLang="zh-CN" sz="2800" dirty="0">
              <a:solidFill>
                <a:srgbClr val="7F7F7F"/>
              </a:solidFill>
              <a:latin typeface="方正兰亭黑简体" charset="-122"/>
              <a:ea typeface="方正兰亭黑简体" charset="-122"/>
            </a:endParaRPr>
          </a:p>
        </p:txBody>
      </p:sp>
      <p:sp>
        <p:nvSpPr>
          <p:cNvPr id="43018"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43019" name="组合 18"/>
          <p:cNvGrpSpPr/>
          <p:nvPr/>
        </p:nvGrpSpPr>
        <p:grpSpPr>
          <a:xfrm>
            <a:off x="2038350" y="395288"/>
            <a:ext cx="3441700" cy="519112"/>
            <a:chOff x="3085" y="662"/>
            <a:chExt cx="5943" cy="790"/>
          </a:xfrm>
        </p:grpSpPr>
        <p:sp>
          <p:nvSpPr>
            <p:cNvPr id="5" name="文本框 4"/>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2" name="文本框 1"/>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7" name="椭圆 6"/>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43021" name="图片 3"/>
          <p:cNvPicPr/>
          <p:nvPr/>
        </p:nvPicPr>
        <p:blipFill>
          <a:blip r:embed="rId1"/>
          <a:stretch>
            <a:fillRect/>
          </a:stretch>
        </p:blipFill>
        <p:spPr>
          <a:xfrm>
            <a:off x="8766175" y="3540125"/>
            <a:ext cx="2289175" cy="1876425"/>
          </a:xfrm>
          <a:prstGeom prst="rect">
            <a:avLst/>
          </a:prstGeom>
          <a:noFill/>
          <a:ln w="9525">
            <a:noFill/>
          </a:ln>
        </p:spPr>
      </p:pic>
      <p:pic>
        <p:nvPicPr>
          <p:cNvPr id="43022" name="图片 141"/>
          <p:cNvPicPr/>
          <p:nvPr/>
        </p:nvPicPr>
        <p:blipFill>
          <a:blip r:embed="rId2"/>
          <a:stretch>
            <a:fillRect/>
          </a:stretch>
        </p:blipFill>
        <p:spPr>
          <a:xfrm>
            <a:off x="8923338" y="681038"/>
            <a:ext cx="1833562" cy="2060575"/>
          </a:xfrm>
          <a:prstGeom prst="rect">
            <a:avLst/>
          </a:prstGeom>
          <a:noFill/>
          <a:ln w="9525">
            <a:noFill/>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 name="矩形 57"/>
          <p:cNvSpPr/>
          <p:nvPr/>
        </p:nvSpPr>
        <p:spPr>
          <a:xfrm>
            <a:off x="-65087" y="-63500"/>
            <a:ext cx="12280900" cy="3448050"/>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8" name="矩形 7"/>
          <p:cNvSpPr/>
          <p:nvPr/>
        </p:nvSpPr>
        <p:spPr>
          <a:xfrm>
            <a:off x="8231188" y="447675"/>
            <a:ext cx="3259138"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4036" name="文本框 3"/>
          <p:cNvSpPr txBox="1"/>
          <p:nvPr/>
        </p:nvSpPr>
        <p:spPr>
          <a:xfrm>
            <a:off x="706438" y="1612900"/>
            <a:ext cx="6804025" cy="874713"/>
          </a:xfrm>
          <a:prstGeom prst="rect">
            <a:avLst/>
          </a:prstGeom>
          <a:noFill/>
          <a:ln w="9525">
            <a:noFill/>
          </a:ln>
        </p:spPr>
        <p:txBody>
          <a:bodyPr>
            <a:spAutoFit/>
          </a:bodyPr>
          <a:p>
            <a:pPr algn="just" eaLnBrk="1" hangingPunct="1">
              <a:lnSpc>
                <a:spcPct val="150000"/>
              </a:lnSpc>
            </a:pP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南昌日报社徽（图</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2-1-81</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）“红都之光 阳光媒体”作为创意主题。此标志无需解释，也能使受众感受到这是一条翻卷的飞舞飘带。</a:t>
            </a:r>
            <a:endPar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endParaRPr>
          </a:p>
        </p:txBody>
      </p:sp>
      <p:grpSp>
        <p:nvGrpSpPr>
          <p:cNvPr id="120" name="组合 119"/>
          <p:cNvGrpSpPr/>
          <p:nvPr/>
        </p:nvGrpSpPr>
        <p:grpSpPr>
          <a:xfrm rot="5400000">
            <a:off x="1685290" y="5251450"/>
            <a:ext cx="3725545" cy="5083174"/>
            <a:chOff x="6716184" y="1156394"/>
            <a:chExt cx="1490916" cy="1823701"/>
          </a:xfrm>
          <a:solidFill>
            <a:schemeClr val="bg1">
              <a:lumMod val="65000"/>
              <a:alpha val="38000"/>
            </a:schemeClr>
          </a:solidFill>
        </p:grpSpPr>
        <p:sp>
          <p:nvSpPr>
            <p:cNvPr id="20"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44038" name="文本框 2"/>
          <p:cNvSpPr txBox="1"/>
          <p:nvPr/>
        </p:nvSpPr>
        <p:spPr>
          <a:xfrm>
            <a:off x="769938" y="3943350"/>
            <a:ext cx="6718300" cy="1289050"/>
          </a:xfrm>
          <a:prstGeom prst="rect">
            <a:avLst/>
          </a:prstGeom>
          <a:noFill/>
          <a:ln w="9525">
            <a:noFill/>
          </a:ln>
        </p:spPr>
        <p:txBody>
          <a:bodyPr>
            <a:spAutoFit/>
          </a:bodyPr>
          <a:p>
            <a:pPr algn="just" eaLnBrk="1" hangingPunct="1">
              <a:lnSpc>
                <a:spcPct val="150000"/>
              </a:lnSpc>
            </a:pP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柳州五菱汽车有限责任公司主标志（图</a:t>
            </a:r>
            <a:r>
              <a:rPr lang="en-US" altLang="zh-CN" dirty="0">
                <a:solidFill>
                  <a:srgbClr val="595959"/>
                </a:solidFill>
                <a:latin typeface="Arial" panose="020B0604020202020204" pitchFamily="34" charset="0"/>
                <a:ea typeface="方正大黑简体" panose="02010601030101010101" charset="-122"/>
                <a:sym typeface="宋体" panose="02010600030101010101" pitchFamily="2" charset="-122"/>
              </a:rPr>
              <a:t>2-1-82</a:t>
            </a: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）由五个鲜红的菱形组成，形似鲲鹏展翅，雄鹰翱翔。五大核心宗旨：造人，造车，造企业；以五菱发展为重。标志能使受众感受到强烈的金属质感。</a:t>
            </a:r>
            <a:endParaRPr lang="zh-CN" altLang="en-US" dirty="0">
              <a:latin typeface="Arial" panose="020B0604020202020204" pitchFamily="34" charset="0"/>
            </a:endParaRPr>
          </a:p>
        </p:txBody>
      </p:sp>
      <p:sp>
        <p:nvSpPr>
          <p:cNvPr id="6" name="文本框 106"/>
          <p:cNvSpPr txBox="1">
            <a:spLocks noChangeArrowheads="1"/>
          </p:cNvSpPr>
          <p:nvPr/>
        </p:nvSpPr>
        <p:spPr bwMode="auto">
          <a:xfrm>
            <a:off x="8748713" y="2741613"/>
            <a:ext cx="2670175" cy="31115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ts val="2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图2-1-</a:t>
            </a:r>
            <a:r>
              <a:rPr kumimoji="0" lang="en-US" altLang="zh-CN" sz="1200" b="0" i="0" u="none" strike="noStrike" kern="1200" cap="none" spc="0" normalizeH="0" baseline="0" noProof="0" dirty="0">
                <a:ln>
                  <a:noFill/>
                </a:ln>
                <a:solidFill>
                  <a:schemeClr val="tx1"/>
                </a:solidFill>
                <a:effectLst/>
                <a:uLnTx/>
                <a:uFillTx/>
                <a:latin typeface="+mn-ea"/>
                <a:ea typeface="+mn-ea"/>
                <a:cs typeface="+mn-cs"/>
                <a:sym typeface="+mn-ea"/>
              </a:rPr>
              <a:t>81</a:t>
            </a: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 南昌日报  利玉章</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44040" name="文本框 1"/>
          <p:cNvSpPr txBox="1"/>
          <p:nvPr/>
        </p:nvSpPr>
        <p:spPr>
          <a:xfrm>
            <a:off x="8683625" y="5668963"/>
            <a:ext cx="3087688" cy="276225"/>
          </a:xfrm>
          <a:prstGeom prst="rect">
            <a:avLst/>
          </a:prstGeom>
          <a:noFill/>
          <a:ln w="9525">
            <a:noFill/>
          </a:ln>
        </p:spPr>
        <p:txBody>
          <a:bodyPr>
            <a:spAutoFit/>
          </a:bodyPr>
          <a:p>
            <a:pPr eaLnBrk="1" hangingPunct="1"/>
            <a:r>
              <a:rPr lang="zh-CN" altLang="zh-CN" sz="1200" dirty="0">
                <a:latin typeface="宋体" panose="02010600030101010101" pitchFamily="2" charset="-122"/>
                <a:sym typeface="宋体" panose="02010600030101010101" pitchFamily="2" charset="-122"/>
              </a:rPr>
              <a:t>图2-1-8</a:t>
            </a:r>
            <a:r>
              <a:rPr lang="en-US" altLang="zh-CN" sz="1200" dirty="0">
                <a:latin typeface="宋体" panose="02010600030101010101" pitchFamily="2" charset="-122"/>
                <a:sym typeface="宋体" panose="02010600030101010101" pitchFamily="2" charset="-122"/>
              </a:rPr>
              <a:t>2</a:t>
            </a:r>
            <a:r>
              <a:rPr lang="zh-CN" altLang="zh-CN" sz="1200" dirty="0">
                <a:latin typeface="宋体" panose="02010600030101010101" pitchFamily="2" charset="-122"/>
                <a:sym typeface="宋体" panose="02010600030101010101" pitchFamily="2" charset="-122"/>
              </a:rPr>
              <a:t> 五菱汽车 五菱汽车官网</a:t>
            </a:r>
            <a:endParaRPr lang="zh-CN" altLang="zh-CN" sz="1200" dirty="0">
              <a:latin typeface="宋体" panose="02010600030101010101" pitchFamily="2" charset="-122"/>
            </a:endParaRPr>
          </a:p>
        </p:txBody>
      </p:sp>
      <p:sp>
        <p:nvSpPr>
          <p:cNvPr id="44041"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38</a:t>
            </a:r>
            <a:endParaRPr lang="en-US" altLang="zh-CN" sz="2800" dirty="0">
              <a:solidFill>
                <a:srgbClr val="7F7F7F"/>
              </a:solidFill>
              <a:latin typeface="方正兰亭黑简体" charset="-122"/>
              <a:ea typeface="方正兰亭黑简体" charset="-122"/>
            </a:endParaRPr>
          </a:p>
        </p:txBody>
      </p:sp>
      <p:sp>
        <p:nvSpPr>
          <p:cNvPr id="44042"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44043" name="组合 18"/>
          <p:cNvGrpSpPr/>
          <p:nvPr/>
        </p:nvGrpSpPr>
        <p:grpSpPr>
          <a:xfrm>
            <a:off x="2038350" y="395288"/>
            <a:ext cx="3441700" cy="519112"/>
            <a:chOff x="3085" y="662"/>
            <a:chExt cx="5943" cy="790"/>
          </a:xfrm>
        </p:grpSpPr>
        <p:sp>
          <p:nvSpPr>
            <p:cNvPr id="5" name="文本框 4"/>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2" name="文本框 1"/>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7" name="椭圆 6"/>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44045" name="图片 4"/>
          <p:cNvPicPr/>
          <p:nvPr/>
        </p:nvPicPr>
        <p:blipFill>
          <a:blip r:embed="rId1"/>
          <a:stretch>
            <a:fillRect/>
          </a:stretch>
        </p:blipFill>
        <p:spPr>
          <a:xfrm>
            <a:off x="8937625" y="3971925"/>
            <a:ext cx="2006600" cy="1381125"/>
          </a:xfrm>
          <a:prstGeom prst="rect">
            <a:avLst/>
          </a:prstGeom>
          <a:noFill/>
          <a:ln w="9525">
            <a:noFill/>
          </a:ln>
        </p:spPr>
      </p:pic>
      <p:pic>
        <p:nvPicPr>
          <p:cNvPr id="44046" name="图片 5"/>
          <p:cNvPicPr/>
          <p:nvPr/>
        </p:nvPicPr>
        <p:blipFill>
          <a:blip r:embed="rId2"/>
          <a:stretch>
            <a:fillRect/>
          </a:stretch>
        </p:blipFill>
        <p:spPr>
          <a:xfrm>
            <a:off x="9031288" y="1033463"/>
            <a:ext cx="1819275" cy="1471612"/>
          </a:xfrm>
          <a:prstGeom prst="rect">
            <a:avLst/>
          </a:prstGeom>
          <a:noFill/>
          <a:ln w="9525">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1112" y="-12700"/>
            <a:ext cx="6853238" cy="6910388"/>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098" name="文本框 2"/>
          <p:cNvSpPr txBox="1">
            <a:spLocks noChangeArrowheads="1"/>
          </p:cNvSpPr>
          <p:nvPr/>
        </p:nvSpPr>
        <p:spPr bwMode="auto">
          <a:xfrm>
            <a:off x="755650" y="1579563"/>
            <a:ext cx="5299075" cy="415448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600" b="0" i="0" u="none" strike="noStrike" kern="1200" cap="none" spc="0" normalizeH="0" baseline="0" noProof="0" dirty="0">
                <a:ln>
                  <a:noFill/>
                </a:ln>
                <a:solidFill>
                  <a:schemeClr val="bg1">
                    <a:lumMod val="85000"/>
                  </a:schemeClr>
                </a:solidFill>
                <a:effectLst/>
                <a:uLnTx/>
                <a:uFillTx/>
                <a:latin typeface="方正兰亭黑简体" charset="-122"/>
                <a:ea typeface="方正兰亭黑简体" charset="-122"/>
                <a:cs typeface="方正兰亭黑简体" charset="-122"/>
                <a:sym typeface="+mn-ea"/>
              </a:rPr>
              <a:t>中国（陕西）自由贸易实验区标志（图</a:t>
            </a:r>
            <a:r>
              <a:rPr kumimoji="0" lang="en-US" altLang="zh-CN" sz="1600" b="0" i="0" u="none" strike="noStrike" kern="1200" cap="none" spc="0" normalizeH="0" baseline="0" noProof="0" dirty="0">
                <a:ln>
                  <a:noFill/>
                </a:ln>
                <a:solidFill>
                  <a:schemeClr val="bg1">
                    <a:lumMod val="85000"/>
                  </a:schemeClr>
                </a:solidFill>
                <a:effectLst/>
                <a:uLnTx/>
                <a:uFillTx/>
                <a:latin typeface="方正兰亭黑简体" charset="-122"/>
                <a:ea typeface="方正兰亭黑简体" charset="-122"/>
                <a:cs typeface="方正兰亭黑简体" charset="-122"/>
                <a:sym typeface="+mn-ea"/>
              </a:rPr>
              <a:t>2-1-2</a:t>
            </a:r>
            <a:r>
              <a:rPr kumimoji="0" lang="zh-CN" altLang="zh-CN" sz="1600" b="0" i="0" u="none" strike="noStrike" kern="1200" cap="none" spc="0" normalizeH="0" baseline="0" noProof="0" dirty="0">
                <a:ln>
                  <a:noFill/>
                </a:ln>
                <a:solidFill>
                  <a:schemeClr val="bg1">
                    <a:lumMod val="85000"/>
                  </a:schemeClr>
                </a:solidFill>
                <a:effectLst/>
                <a:uLnTx/>
                <a:uFillTx/>
                <a:latin typeface="方正兰亭黑简体" charset="-122"/>
                <a:ea typeface="方正兰亭黑简体" charset="-122"/>
                <a:cs typeface="方正兰亭黑简体" charset="-122"/>
                <a:sym typeface="+mn-ea"/>
              </a:rPr>
              <a:t>）以“中国”英文首字母“</a:t>
            </a:r>
            <a:r>
              <a:rPr kumimoji="0" lang="en-US" altLang="zh-CN" sz="1600" b="0" i="0" u="none" strike="noStrike" kern="1200" cap="none" spc="0" normalizeH="0" baseline="0" noProof="0" dirty="0">
                <a:ln>
                  <a:noFill/>
                </a:ln>
                <a:solidFill>
                  <a:schemeClr val="bg1">
                    <a:lumMod val="85000"/>
                  </a:schemeClr>
                </a:solidFill>
                <a:effectLst/>
                <a:uLnTx/>
                <a:uFillTx/>
                <a:latin typeface="方正兰亭黑简体" charset="-122"/>
                <a:ea typeface="方正兰亭黑简体" charset="-122"/>
                <a:cs typeface="方正兰亭黑简体" charset="-122"/>
                <a:sym typeface="+mn-ea"/>
              </a:rPr>
              <a:t>C</a:t>
            </a:r>
            <a:r>
              <a:rPr kumimoji="0" lang="zh-CN" altLang="zh-CN" sz="1600" b="0" i="0" u="none" strike="noStrike" kern="1200" cap="none" spc="0" normalizeH="0" baseline="0" noProof="0" dirty="0">
                <a:ln>
                  <a:noFill/>
                </a:ln>
                <a:solidFill>
                  <a:schemeClr val="bg1">
                    <a:lumMod val="85000"/>
                  </a:schemeClr>
                </a:solidFill>
                <a:effectLst/>
                <a:uLnTx/>
                <a:uFillTx/>
                <a:latin typeface="方正兰亭黑简体" charset="-122"/>
                <a:ea typeface="方正兰亭黑简体" charset="-122"/>
                <a:cs typeface="方正兰亭黑简体" charset="-122"/>
                <a:sym typeface="+mn-ea"/>
              </a:rPr>
              <a:t>”、“陕西”拼音首字母“</a:t>
            </a:r>
            <a:r>
              <a:rPr kumimoji="0" lang="en-US" altLang="zh-CN" sz="1600" b="0" i="0" u="none" strike="noStrike" kern="1200" cap="none" spc="0" normalizeH="0" baseline="0" noProof="0" dirty="0">
                <a:ln>
                  <a:noFill/>
                </a:ln>
                <a:solidFill>
                  <a:schemeClr val="bg1">
                    <a:lumMod val="85000"/>
                  </a:schemeClr>
                </a:solidFill>
                <a:effectLst/>
                <a:uLnTx/>
                <a:uFillTx/>
                <a:latin typeface="方正兰亭黑简体" charset="-122"/>
                <a:ea typeface="方正兰亭黑简体" charset="-122"/>
                <a:cs typeface="方正兰亭黑简体" charset="-122"/>
                <a:sym typeface="+mn-ea"/>
              </a:rPr>
              <a:t>SX</a:t>
            </a:r>
            <a:r>
              <a:rPr kumimoji="0" lang="zh-CN" altLang="zh-CN" sz="1600" b="0" i="0" u="none" strike="noStrike" kern="1200" cap="none" spc="0" normalizeH="0" baseline="0" noProof="0" dirty="0">
                <a:ln>
                  <a:noFill/>
                </a:ln>
                <a:solidFill>
                  <a:schemeClr val="bg1">
                    <a:lumMod val="85000"/>
                  </a:schemeClr>
                </a:solidFill>
                <a:effectLst/>
                <a:uLnTx/>
                <a:uFillTx/>
                <a:latin typeface="方正兰亭黑简体" charset="-122"/>
                <a:ea typeface="方正兰亭黑简体" charset="-122"/>
                <a:cs typeface="方正兰亭黑简体" charset="-122"/>
                <a:sym typeface="+mn-ea"/>
              </a:rPr>
              <a:t>”、两条相互交织的纽带、古钱币形象融合设计。字母“</a:t>
            </a:r>
            <a:r>
              <a:rPr kumimoji="0" lang="en-US" altLang="zh-CN" sz="1600" b="0" i="0" u="none" strike="noStrike" kern="1200" cap="none" spc="0" normalizeH="0" baseline="0" noProof="0" dirty="0">
                <a:ln>
                  <a:noFill/>
                </a:ln>
                <a:solidFill>
                  <a:schemeClr val="bg1">
                    <a:lumMod val="85000"/>
                  </a:schemeClr>
                </a:solidFill>
                <a:effectLst/>
                <a:uLnTx/>
                <a:uFillTx/>
                <a:latin typeface="方正兰亭黑简体" charset="-122"/>
                <a:ea typeface="方正兰亭黑简体" charset="-122"/>
                <a:cs typeface="方正兰亭黑简体" charset="-122"/>
                <a:sym typeface="+mn-ea"/>
              </a:rPr>
              <a:t>C</a:t>
            </a:r>
            <a:r>
              <a:rPr kumimoji="0" lang="zh-CN" altLang="zh-CN" sz="1600" b="0" i="0" u="none" strike="noStrike" kern="1200" cap="none" spc="0" normalizeH="0" baseline="0" noProof="0" dirty="0">
                <a:ln>
                  <a:noFill/>
                </a:ln>
                <a:solidFill>
                  <a:schemeClr val="bg1">
                    <a:lumMod val="85000"/>
                  </a:schemeClr>
                </a:solidFill>
                <a:effectLst/>
                <a:uLnTx/>
                <a:uFillTx/>
                <a:latin typeface="方正兰亭黑简体" charset="-122"/>
                <a:ea typeface="方正兰亭黑简体" charset="-122"/>
                <a:cs typeface="方正兰亭黑简体" charset="-122"/>
                <a:sym typeface="+mn-ea"/>
              </a:rPr>
              <a:t>”、“</a:t>
            </a:r>
            <a:r>
              <a:rPr kumimoji="0" lang="en-US" altLang="zh-CN" sz="1600" b="0" i="0" u="none" strike="noStrike" kern="1200" cap="none" spc="0" normalizeH="0" baseline="0" noProof="0" dirty="0">
                <a:ln>
                  <a:noFill/>
                </a:ln>
                <a:solidFill>
                  <a:schemeClr val="bg1">
                    <a:lumMod val="85000"/>
                  </a:schemeClr>
                </a:solidFill>
                <a:effectLst/>
                <a:uLnTx/>
                <a:uFillTx/>
                <a:latin typeface="方正兰亭黑简体" charset="-122"/>
                <a:ea typeface="方正兰亭黑简体" charset="-122"/>
                <a:cs typeface="方正兰亭黑简体" charset="-122"/>
                <a:sym typeface="+mn-ea"/>
              </a:rPr>
              <a:t>SX</a:t>
            </a:r>
            <a:r>
              <a:rPr kumimoji="0" lang="zh-CN" altLang="zh-CN" sz="1600" b="0" i="0" u="none" strike="noStrike" kern="1200" cap="none" spc="0" normalizeH="0" baseline="0" noProof="0" dirty="0">
                <a:ln>
                  <a:noFill/>
                </a:ln>
                <a:solidFill>
                  <a:schemeClr val="bg1">
                    <a:lumMod val="85000"/>
                  </a:schemeClr>
                </a:solidFill>
                <a:effectLst/>
                <a:uLnTx/>
                <a:uFillTx/>
                <a:latin typeface="方正兰亭黑简体" charset="-122"/>
                <a:ea typeface="方正兰亭黑简体" charset="-122"/>
                <a:cs typeface="方正兰亭黑简体" charset="-122"/>
                <a:sym typeface="+mn-ea"/>
              </a:rPr>
              <a:t>”都是理性的表达，你不能说“中国”英文首字母是“</a:t>
            </a:r>
            <a:r>
              <a:rPr kumimoji="0" lang="en-US" altLang="zh-CN" sz="1600" b="0" i="0" u="none" strike="noStrike" kern="1200" cap="none" spc="0" normalizeH="0" baseline="0" noProof="0" dirty="0">
                <a:ln>
                  <a:noFill/>
                </a:ln>
                <a:solidFill>
                  <a:schemeClr val="bg1">
                    <a:lumMod val="85000"/>
                  </a:schemeClr>
                </a:solidFill>
                <a:effectLst/>
                <a:uLnTx/>
                <a:uFillTx/>
                <a:latin typeface="方正兰亭黑简体" charset="-122"/>
                <a:ea typeface="方正兰亭黑简体" charset="-122"/>
                <a:cs typeface="方正兰亭黑简体" charset="-122"/>
                <a:sym typeface="+mn-ea"/>
              </a:rPr>
              <a:t>B</a:t>
            </a:r>
            <a:r>
              <a:rPr kumimoji="0" lang="zh-CN" altLang="zh-CN" sz="1600" b="0" i="0" u="none" strike="noStrike" kern="1200" cap="none" spc="0" normalizeH="0" baseline="0" noProof="0" dirty="0">
                <a:ln>
                  <a:noFill/>
                </a:ln>
                <a:solidFill>
                  <a:schemeClr val="bg1">
                    <a:lumMod val="85000"/>
                  </a:schemeClr>
                </a:solidFill>
                <a:effectLst/>
                <a:uLnTx/>
                <a:uFillTx/>
                <a:latin typeface="方正兰亭黑简体" charset="-122"/>
                <a:ea typeface="方正兰亭黑简体" charset="-122"/>
                <a:cs typeface="方正兰亭黑简体" charset="-122"/>
                <a:sym typeface="+mn-ea"/>
              </a:rPr>
              <a:t>”。两条纽带似两只合握的手，代表“一带一路”促进了中西方经济合作和人文交流，这是一种情感的表达，你可能看不到具象的“手”在哪里，设计师用交叉的纽带代表了合握的手。红色代表东方，蓝色代表西方，这也是感性的表达，红色代表东方，因为日出东方，去西方一般要漂洋过海，而海是蓝色的，所以蓝色代表西方，当然，红色还代表爱情、奉献、热情、生命、活力等。</a:t>
            </a:r>
            <a:endParaRPr kumimoji="0" lang="zh-CN" altLang="zh-CN" sz="1600" b="0" i="0" u="none" strike="noStrike" kern="1200" cap="none" spc="0" normalizeH="0" baseline="0" noProof="0" dirty="0">
              <a:ln>
                <a:noFill/>
              </a:ln>
              <a:solidFill>
                <a:schemeClr val="bg1">
                  <a:lumMod val="85000"/>
                </a:schemeClr>
              </a:solidFill>
              <a:effectLst/>
              <a:uLnTx/>
              <a:uFillTx/>
              <a:latin typeface="方正兰亭黑简体" charset="-122"/>
              <a:ea typeface="方正兰亭黑简体" charset="-122"/>
              <a:cs typeface="方正兰亭黑简体" charset="-122"/>
              <a:sym typeface="+mn-ea"/>
            </a:endParaRPr>
          </a:p>
        </p:txBody>
      </p:sp>
      <p:sp>
        <p:nvSpPr>
          <p:cNvPr id="10244" name="文本框 3"/>
          <p:cNvSpPr txBox="1"/>
          <p:nvPr/>
        </p:nvSpPr>
        <p:spPr>
          <a:xfrm>
            <a:off x="7843838" y="5119688"/>
            <a:ext cx="3340100" cy="276225"/>
          </a:xfrm>
          <a:prstGeom prst="rect">
            <a:avLst/>
          </a:prstGeom>
          <a:noFill/>
          <a:ln w="9525">
            <a:noFill/>
          </a:ln>
        </p:spPr>
        <p:txBody>
          <a:bodyPr wrap="none">
            <a:spAutoFit/>
          </a:bodyPr>
          <a:p>
            <a:pPr eaLnBrk="1" hangingPunct="1">
              <a:buNone/>
            </a:pPr>
            <a:r>
              <a:rPr lang="zh-CN" altLang="zh-CN" sz="1200" dirty="0">
                <a:latin typeface="宋体" panose="02010600030101010101" pitchFamily="2" charset="-122"/>
                <a:sym typeface="宋体" panose="02010600030101010101" pitchFamily="2" charset="-122"/>
              </a:rPr>
              <a:t>图2-1-</a:t>
            </a:r>
            <a:r>
              <a:rPr lang="en-US" altLang="zh-CN" sz="1200" dirty="0">
                <a:latin typeface="宋体" panose="02010600030101010101" pitchFamily="2" charset="-122"/>
                <a:sym typeface="宋体" panose="02010600030101010101" pitchFamily="2" charset="-122"/>
              </a:rPr>
              <a:t>2</a:t>
            </a:r>
            <a:r>
              <a:rPr lang="zh-CN" altLang="zh-CN" sz="1200" dirty="0">
                <a:latin typeface="宋体" panose="02010600030101010101" pitchFamily="2" charset="-122"/>
                <a:sym typeface="宋体" panose="02010600030101010101" pitchFamily="2" charset="-122"/>
              </a:rPr>
              <a:t> 中国（陕西）自由贸易实验区 庄迎新</a:t>
            </a:r>
            <a:endParaRPr lang="zh-CN" altLang="zh-CN" sz="1200" dirty="0">
              <a:solidFill>
                <a:srgbClr val="595959"/>
              </a:solidFill>
              <a:latin typeface="宋体" panose="02010600030101010101" pitchFamily="2" charset="-122"/>
            </a:endParaRPr>
          </a:p>
        </p:txBody>
      </p:sp>
      <p:sp>
        <p:nvSpPr>
          <p:cNvPr id="4" name="矩形 3"/>
          <p:cNvSpPr/>
          <p:nvPr/>
        </p:nvSpPr>
        <p:spPr>
          <a:xfrm rot="1200000">
            <a:off x="10842625" y="5956300"/>
            <a:ext cx="288925" cy="574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10246" name="图形 2287"/>
          <p:cNvPicPr>
            <a:picLocks noGrp="1" noChangeAspect="1"/>
          </p:cNvPicPr>
          <p:nvPr/>
        </p:nvPicPr>
        <p:blipFill>
          <a:blip r:embed="rId1"/>
          <a:stretch>
            <a:fillRect/>
          </a:stretch>
        </p:blipFill>
        <p:spPr>
          <a:xfrm>
            <a:off x="9998075" y="322263"/>
            <a:ext cx="1635125" cy="427037"/>
          </a:xfrm>
          <a:prstGeom prst="rect">
            <a:avLst/>
          </a:prstGeom>
          <a:noFill/>
          <a:ln w="9525">
            <a:noFill/>
          </a:ln>
        </p:spPr>
      </p:pic>
      <p:sp>
        <p:nvSpPr>
          <p:cNvPr id="10247" name="文本框 1"/>
          <p:cNvSpPr txBox="1"/>
          <p:nvPr/>
        </p:nvSpPr>
        <p:spPr>
          <a:xfrm>
            <a:off x="11323638" y="6210300"/>
            <a:ext cx="963612" cy="522288"/>
          </a:xfrm>
          <a:prstGeom prst="rect">
            <a:avLst/>
          </a:prstGeom>
          <a:noFill/>
          <a:ln w="9525">
            <a:noFill/>
          </a:ln>
        </p:spPr>
        <p:txBody>
          <a:bodyPr>
            <a:spAutoFit/>
          </a:bodyPr>
          <a:p>
            <a:pPr>
              <a:buNone/>
            </a:pPr>
            <a:r>
              <a:rPr lang="en-US" altLang="zh-CN" sz="2800" dirty="0">
                <a:solidFill>
                  <a:srgbClr val="7F7F7F"/>
                </a:solidFill>
                <a:latin typeface="方正兰亭黑简体" charset="-122"/>
                <a:ea typeface="方正兰亭黑简体" charset="-122"/>
              </a:rPr>
              <a:t>05</a:t>
            </a:r>
            <a:endParaRPr lang="en-US" altLang="zh-CN" sz="2800" dirty="0">
              <a:solidFill>
                <a:srgbClr val="7F7F7F"/>
              </a:solidFill>
              <a:latin typeface="方正兰亭黑简体" charset="-122"/>
              <a:ea typeface="方正兰亭黑简体" charset="-122"/>
            </a:endParaRPr>
          </a:p>
        </p:txBody>
      </p:sp>
      <p:pic>
        <p:nvPicPr>
          <p:cNvPr id="10248" name="图片 1"/>
          <p:cNvPicPr/>
          <p:nvPr/>
        </p:nvPicPr>
        <p:blipFill>
          <a:blip r:embed="rId2"/>
          <a:stretch>
            <a:fillRect/>
          </a:stretch>
        </p:blipFill>
        <p:spPr>
          <a:xfrm>
            <a:off x="7881938" y="2368550"/>
            <a:ext cx="3157537" cy="2536825"/>
          </a:xfrm>
          <a:prstGeom prst="rect">
            <a:avLst/>
          </a:prstGeom>
          <a:noFill/>
          <a:ln w="9525">
            <a:noFill/>
          </a:ln>
        </p:spPr>
      </p:pic>
      <p:sp>
        <p:nvSpPr>
          <p:cNvPr id="10249" name="文本框 12"/>
          <p:cNvSpPr txBox="1"/>
          <p:nvPr/>
        </p:nvSpPr>
        <p:spPr>
          <a:xfrm>
            <a:off x="615950" y="330200"/>
            <a:ext cx="1422400" cy="584200"/>
          </a:xfrm>
          <a:prstGeom prst="rect">
            <a:avLst/>
          </a:prstGeom>
          <a:noFill/>
          <a:ln w="9525">
            <a:noFill/>
          </a:ln>
        </p:spPr>
        <p:txBody>
          <a:bodyPr>
            <a:spAutoFit/>
          </a:bodyPr>
          <a:p>
            <a:pPr>
              <a:buNone/>
            </a:pPr>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10250" name="组合 18"/>
          <p:cNvGrpSpPr/>
          <p:nvPr/>
        </p:nvGrpSpPr>
        <p:grpSpPr>
          <a:xfrm>
            <a:off x="2038350" y="395288"/>
            <a:ext cx="3441700" cy="519112"/>
            <a:chOff x="3085" y="662"/>
            <a:chExt cx="5943" cy="790"/>
          </a:xfrm>
        </p:grpSpPr>
        <p:sp>
          <p:nvSpPr>
            <p:cNvPr id="14" name="文本框 13"/>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17" name="文本框 16"/>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25" name="椭圆 24"/>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23812" y="-25400"/>
            <a:ext cx="6853238" cy="6908800"/>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098" name="文本框 2"/>
          <p:cNvSpPr txBox="1">
            <a:spLocks noChangeArrowheads="1"/>
          </p:cNvSpPr>
          <p:nvPr/>
        </p:nvSpPr>
        <p:spPr bwMode="auto">
          <a:xfrm>
            <a:off x="755650" y="1149350"/>
            <a:ext cx="5299075" cy="507682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2</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、肌理</a:t>
            </a:r>
            <a:endPar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肌理是指物体表面的组织纹理结构。由于物体的构成材料不同，其表面的组织、排列、构造各不相同，从而形成了各种纵横交错、高低不平、粗糙平滑的纹理变化。一件标志设计作品通过点、线、面、色彩等基本构成元素，组合而成某个自然肌理或人造肌理形式。质感偏理性，强调受众的主观情感，形容词表现较多，如冷暖、软硬、光滑明暗等。肌理示意图（图</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2-1-83</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）中我们可以联想到鱼鳞或者海浪的肌理，采用各种不同的肌理表现效果，创造出丰富的标志外在造型形式，可以使标志设计具有魅力。</a:t>
            </a:r>
            <a:endPar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endParaRPr>
          </a:p>
        </p:txBody>
      </p:sp>
      <p:sp>
        <p:nvSpPr>
          <p:cNvPr id="45060" name="文本框 3"/>
          <p:cNvSpPr txBox="1"/>
          <p:nvPr/>
        </p:nvSpPr>
        <p:spPr>
          <a:xfrm>
            <a:off x="8761413" y="4619625"/>
            <a:ext cx="1646237" cy="276225"/>
          </a:xfrm>
          <a:prstGeom prst="rect">
            <a:avLst/>
          </a:prstGeom>
          <a:noFill/>
          <a:ln w="9525">
            <a:noFill/>
          </a:ln>
        </p:spPr>
        <p:txBody>
          <a:bodyPr wrap="none">
            <a:spAutoFit/>
          </a:bodyPr>
          <a:p>
            <a:pPr eaLnBrk="1" hangingPunct="1"/>
            <a:r>
              <a:rPr lang="zh-CN" altLang="zh-CN" sz="1200" dirty="0">
                <a:latin typeface="宋体" panose="02010600030101010101" pitchFamily="2" charset="-122"/>
              </a:rPr>
              <a:t>图2-1-8</a:t>
            </a:r>
            <a:r>
              <a:rPr lang="en-US" altLang="zh-CN" sz="1200" dirty="0">
                <a:latin typeface="宋体" panose="02010600030101010101" pitchFamily="2" charset="-122"/>
              </a:rPr>
              <a:t>3 </a:t>
            </a:r>
            <a:r>
              <a:rPr lang="zh-CN" altLang="zh-CN" sz="1200" dirty="0">
                <a:latin typeface="宋体" panose="02010600030101010101" pitchFamily="2" charset="-122"/>
              </a:rPr>
              <a:t>肌理示意图</a:t>
            </a:r>
            <a:endParaRPr lang="zh-CN" altLang="zh-CN" sz="1200" dirty="0">
              <a:solidFill>
                <a:srgbClr val="595959"/>
              </a:solidFill>
              <a:latin typeface="宋体" panose="02010600030101010101" pitchFamily="2" charset="-122"/>
            </a:endParaRPr>
          </a:p>
        </p:txBody>
      </p:sp>
      <p:sp>
        <p:nvSpPr>
          <p:cNvPr id="4" name="矩形 3"/>
          <p:cNvSpPr/>
          <p:nvPr/>
        </p:nvSpPr>
        <p:spPr>
          <a:xfrm rot="1200000">
            <a:off x="10842625" y="5956300"/>
            <a:ext cx="288925" cy="574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5062"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39</a:t>
            </a:r>
            <a:endParaRPr lang="en-US" altLang="zh-CN" sz="2800" dirty="0">
              <a:solidFill>
                <a:srgbClr val="7F7F7F"/>
              </a:solidFill>
              <a:latin typeface="方正兰亭黑简体" charset="-122"/>
              <a:ea typeface="方正兰亭黑简体" charset="-122"/>
            </a:endParaRPr>
          </a:p>
        </p:txBody>
      </p:sp>
      <p:pic>
        <p:nvPicPr>
          <p:cNvPr id="45063"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sp>
        <p:nvSpPr>
          <p:cNvPr id="45064"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45065" name="组合 18"/>
          <p:cNvGrpSpPr/>
          <p:nvPr/>
        </p:nvGrpSpPr>
        <p:grpSpPr>
          <a:xfrm>
            <a:off x="2038350" y="395288"/>
            <a:ext cx="3441700" cy="519112"/>
            <a:chOff x="3085" y="662"/>
            <a:chExt cx="5943" cy="790"/>
          </a:xfrm>
        </p:grpSpPr>
        <p:sp>
          <p:nvSpPr>
            <p:cNvPr id="2" name="文本框 1"/>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7" name="文本框 6"/>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3" name="椭圆 2"/>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45067" name="图片 36" descr="肌理"/>
          <p:cNvPicPr>
            <a:picLocks noChangeAspect="1"/>
          </p:cNvPicPr>
          <p:nvPr/>
        </p:nvPicPr>
        <p:blipFill>
          <a:blip r:embed="rId2"/>
          <a:stretch>
            <a:fillRect/>
          </a:stretch>
        </p:blipFill>
        <p:spPr>
          <a:xfrm>
            <a:off x="7148513" y="2381250"/>
            <a:ext cx="4857750" cy="2070100"/>
          </a:xfrm>
          <a:prstGeom prst="rect">
            <a:avLst/>
          </a:prstGeom>
          <a:noFill/>
          <a:ln w="9525">
            <a:noFill/>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1112" y="-12700"/>
            <a:ext cx="12306300" cy="6923088"/>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 name="矩形 6"/>
          <p:cNvSpPr/>
          <p:nvPr/>
        </p:nvSpPr>
        <p:spPr>
          <a:xfrm>
            <a:off x="-77787" y="1536700"/>
            <a:ext cx="5626100" cy="40925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文本框 2"/>
          <p:cNvSpPr txBox="1">
            <a:spLocks noChangeArrowheads="1"/>
          </p:cNvSpPr>
          <p:nvPr/>
        </p:nvSpPr>
        <p:spPr bwMode="auto">
          <a:xfrm>
            <a:off x="6008688" y="2436813"/>
            <a:ext cx="5341938" cy="175260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中国海洋大学</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90</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周年校庆标志（图</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2-1-84</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）以数字</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“90</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”、中国海洋大学英文简写“</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OUC</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”的巧妙组合，符合动态的水的肌理表现效果，象征中国海洋大学</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90</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年来不断掀起文明发展高峰。</a:t>
            </a:r>
            <a:endParaRPr kumimoji="0" lang="zh-CN" altLang="zh-CN" sz="1800" b="0" i="0" u="none" strike="noStrike" kern="1200" cap="none" spc="0" normalizeH="0" baseline="0" noProof="0" dirty="0">
              <a:ln>
                <a:noFill/>
              </a:ln>
              <a:solidFill>
                <a:schemeClr val="bg1">
                  <a:lumMod val="85000"/>
                </a:schemeClr>
              </a:solidFill>
              <a:effectLst/>
              <a:uLnTx/>
              <a:uFillTx/>
              <a:latin typeface="方正大黑简体" panose="02010601030101010101" charset="-122"/>
              <a:ea typeface="方正大黑简体" panose="02010601030101010101" charset="-122"/>
              <a:cs typeface="+mn-cs"/>
              <a:sym typeface="+mn-ea"/>
            </a:endParaRPr>
          </a:p>
        </p:txBody>
      </p:sp>
      <p:sp>
        <p:nvSpPr>
          <p:cNvPr id="131" name="文本框 106"/>
          <p:cNvSpPr txBox="1">
            <a:spLocks noChangeArrowheads="1"/>
          </p:cNvSpPr>
          <p:nvPr/>
        </p:nvSpPr>
        <p:spPr bwMode="auto">
          <a:xfrm>
            <a:off x="1479550" y="4665663"/>
            <a:ext cx="2944813" cy="2746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图2-1-8</a:t>
            </a:r>
            <a:r>
              <a:rPr kumimoji="0" lang="en-US" altLang="zh-CN" sz="1200" b="0" i="0" u="none" strike="noStrike" kern="1200" cap="none" spc="0" normalizeH="0" baseline="0" noProof="0" dirty="0">
                <a:ln>
                  <a:noFill/>
                </a:ln>
                <a:solidFill>
                  <a:schemeClr val="tx1"/>
                </a:solidFill>
                <a:effectLst/>
                <a:uLnTx/>
                <a:uFillTx/>
                <a:latin typeface="+mn-ea"/>
                <a:ea typeface="+mn-ea"/>
                <a:cs typeface="+mn-cs"/>
                <a:sym typeface="+mn-ea"/>
              </a:rPr>
              <a:t>4</a:t>
            </a: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 中国海洋大学90周年校庆 陈壮</a:t>
            </a:r>
            <a:r>
              <a:rPr kumimoji="0" lang="zh-CN" altLang="zh-CN" sz="900" b="0" i="0" u="none" strike="noStrike" kern="1200" cap="none" spc="0" normalizeH="0" baseline="0" noProof="0" dirty="0">
                <a:ln>
                  <a:noFill/>
                </a:ln>
                <a:solidFill>
                  <a:schemeClr val="tx1"/>
                </a:solidFill>
                <a:effectLst/>
                <a:uLnTx/>
                <a:uFillTx/>
                <a:latin typeface="+mn-ea"/>
                <a:ea typeface="+mn-ea"/>
                <a:cs typeface="+mn-cs"/>
              </a:rPr>
              <a:t> </a:t>
            </a:r>
            <a:endParaRPr kumimoji="0" lang="zh-CN" altLang="zh-CN" sz="900" b="0" i="0" u="none" strike="noStrike" kern="1200" cap="none" spc="0" normalizeH="0" baseline="0" noProof="0" dirty="0">
              <a:ln>
                <a:noFill/>
              </a:ln>
              <a:solidFill>
                <a:schemeClr val="tx1"/>
              </a:solidFill>
              <a:effectLst/>
              <a:uLnTx/>
              <a:uFillTx/>
              <a:latin typeface="+mn-ea"/>
              <a:ea typeface="+mn-ea"/>
              <a:cs typeface="+mn-cs"/>
            </a:endParaRPr>
          </a:p>
        </p:txBody>
      </p:sp>
      <p:sp>
        <p:nvSpPr>
          <p:cNvPr id="46086"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40</a:t>
            </a:r>
            <a:endParaRPr lang="en-US" altLang="zh-CN" sz="2800" dirty="0">
              <a:solidFill>
                <a:srgbClr val="7F7F7F"/>
              </a:solidFill>
              <a:latin typeface="方正兰亭黑简体" charset="-122"/>
              <a:ea typeface="方正兰亭黑简体" charset="-122"/>
            </a:endParaRPr>
          </a:p>
        </p:txBody>
      </p:sp>
      <p:pic>
        <p:nvPicPr>
          <p:cNvPr id="46087"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sp>
        <p:nvSpPr>
          <p:cNvPr id="46088"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46089" name="组合 18"/>
          <p:cNvGrpSpPr/>
          <p:nvPr/>
        </p:nvGrpSpPr>
        <p:grpSpPr>
          <a:xfrm>
            <a:off x="2038350" y="395288"/>
            <a:ext cx="3441700" cy="519112"/>
            <a:chOff x="3085" y="662"/>
            <a:chExt cx="5943" cy="790"/>
          </a:xfrm>
        </p:grpSpPr>
        <p:sp>
          <p:nvSpPr>
            <p:cNvPr id="5" name="文本框 4"/>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6" name="文本框 5"/>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8" name="椭圆 7"/>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46091" name="图片 1" descr="中国海洋大学90周年校庆徽标"/>
          <p:cNvPicPr>
            <a:picLocks noChangeAspect="1"/>
          </p:cNvPicPr>
          <p:nvPr/>
        </p:nvPicPr>
        <p:blipFill>
          <a:blip r:embed="rId2"/>
          <a:srcRect l="13329" t="9383" r="13641" b="14743"/>
          <a:stretch>
            <a:fillRect/>
          </a:stretch>
        </p:blipFill>
        <p:spPr>
          <a:xfrm>
            <a:off x="1403350" y="2324100"/>
            <a:ext cx="3097213" cy="2209800"/>
          </a:xfrm>
          <a:prstGeom prst="rect">
            <a:avLst/>
          </a:prstGeom>
          <a:noFill/>
          <a:ln w="9525">
            <a:noFill/>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 name="矩形 57"/>
          <p:cNvSpPr/>
          <p:nvPr/>
        </p:nvSpPr>
        <p:spPr>
          <a:xfrm>
            <a:off x="-60325" y="-25400"/>
            <a:ext cx="12276138" cy="3409950"/>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8" name="矩形 7"/>
          <p:cNvSpPr/>
          <p:nvPr/>
        </p:nvSpPr>
        <p:spPr>
          <a:xfrm>
            <a:off x="8231188" y="447675"/>
            <a:ext cx="3259138"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7108" name="文本框 3"/>
          <p:cNvSpPr txBox="1"/>
          <p:nvPr/>
        </p:nvSpPr>
        <p:spPr>
          <a:xfrm>
            <a:off x="706438" y="1468438"/>
            <a:ext cx="6804025" cy="1338262"/>
          </a:xfrm>
          <a:prstGeom prst="rect">
            <a:avLst/>
          </a:prstGeom>
          <a:noFill/>
          <a:ln w="9525">
            <a:noFill/>
          </a:ln>
        </p:spPr>
        <p:txBody>
          <a:bodyPr>
            <a:spAutoFit/>
          </a:bodyPr>
          <a:p>
            <a:pPr algn="just" eaLnBrk="1" hangingPunct="1">
              <a:lnSpc>
                <a:spcPct val="150000"/>
              </a:lnSpc>
            </a:pP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诚信威海</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 </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信行天下标志（图</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2-1-85</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）以威海首字母</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 W</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H</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、鼎、红印、指纹、回纹、组合而成。，指纹的纹理很好地契合了信誉的内涵，回纹代表威海诚信的场合，循环发展。</a:t>
            </a:r>
            <a:endPar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endParaRPr>
          </a:p>
        </p:txBody>
      </p:sp>
      <p:grpSp>
        <p:nvGrpSpPr>
          <p:cNvPr id="120" name="组合 119"/>
          <p:cNvGrpSpPr/>
          <p:nvPr/>
        </p:nvGrpSpPr>
        <p:grpSpPr>
          <a:xfrm rot="5400000">
            <a:off x="1685290" y="5251450"/>
            <a:ext cx="3725545" cy="5083174"/>
            <a:chOff x="6716184" y="1156394"/>
            <a:chExt cx="1490916" cy="1823701"/>
          </a:xfrm>
          <a:solidFill>
            <a:schemeClr val="bg1">
              <a:lumMod val="65000"/>
              <a:alpha val="38000"/>
            </a:schemeClr>
          </a:solidFill>
        </p:grpSpPr>
        <p:sp>
          <p:nvSpPr>
            <p:cNvPr id="20"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47110" name="文本框 2"/>
          <p:cNvSpPr txBox="1"/>
          <p:nvPr/>
        </p:nvSpPr>
        <p:spPr>
          <a:xfrm>
            <a:off x="769938" y="3943350"/>
            <a:ext cx="6718300" cy="1338263"/>
          </a:xfrm>
          <a:prstGeom prst="rect">
            <a:avLst/>
          </a:prstGeom>
          <a:noFill/>
          <a:ln w="9525">
            <a:noFill/>
          </a:ln>
        </p:spPr>
        <p:txBody>
          <a:bodyPr>
            <a:spAutoFit/>
          </a:bodyPr>
          <a:p>
            <a:pPr algn="just" eaLnBrk="1" hangingPunct="1">
              <a:lnSpc>
                <a:spcPct val="150000"/>
              </a:lnSpc>
            </a:pP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中国地质灾害防治工程行业协会会徽（图</a:t>
            </a:r>
            <a:r>
              <a:rPr lang="en-US" altLang="zh-CN" dirty="0">
                <a:solidFill>
                  <a:srgbClr val="595959"/>
                </a:solidFill>
                <a:latin typeface="Arial" panose="020B0604020202020204" pitchFamily="34" charset="0"/>
                <a:ea typeface="方正大黑简体" panose="02010601030101010101" charset="-122"/>
                <a:sym typeface="宋体" panose="02010600030101010101" pitchFamily="2" charset="-122"/>
              </a:rPr>
              <a:t>2-1-86</a:t>
            </a: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）由自然山体滑坡和泥石流的具象图形构成。山体结构有明暗两面，山体的皱褶纹理凸显地质特征。</a:t>
            </a:r>
            <a:endParaRPr lang="zh-CN" altLang="en-US" dirty="0">
              <a:latin typeface="Arial" panose="020B0604020202020204" pitchFamily="34" charset="0"/>
            </a:endParaRPr>
          </a:p>
        </p:txBody>
      </p:sp>
      <p:sp>
        <p:nvSpPr>
          <p:cNvPr id="6" name="文本框 106"/>
          <p:cNvSpPr txBox="1">
            <a:spLocks noChangeArrowheads="1"/>
          </p:cNvSpPr>
          <p:nvPr/>
        </p:nvSpPr>
        <p:spPr bwMode="auto">
          <a:xfrm>
            <a:off x="8605838" y="2741613"/>
            <a:ext cx="2741613" cy="31115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ts val="2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图2-1-8</a:t>
            </a:r>
            <a:r>
              <a:rPr kumimoji="0" lang="en-US" altLang="zh-CN" sz="1200" b="0" i="0" u="none" strike="noStrike" kern="1200" cap="none" spc="0" normalizeH="0" baseline="0" noProof="0" dirty="0">
                <a:ln>
                  <a:noFill/>
                </a:ln>
                <a:solidFill>
                  <a:schemeClr val="tx1"/>
                </a:solidFill>
                <a:effectLst/>
                <a:uLnTx/>
                <a:uFillTx/>
                <a:latin typeface="+mn-ea"/>
                <a:ea typeface="+mn-ea"/>
                <a:cs typeface="+mn-cs"/>
                <a:sym typeface="+mn-ea"/>
              </a:rPr>
              <a:t>5</a:t>
            </a: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 诚信威海 信行天下 邓群峰</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47112" name="文本框 1"/>
          <p:cNvSpPr txBox="1"/>
          <p:nvPr/>
        </p:nvSpPr>
        <p:spPr>
          <a:xfrm>
            <a:off x="8397875" y="5668963"/>
            <a:ext cx="3086100" cy="566737"/>
          </a:xfrm>
          <a:prstGeom prst="rect">
            <a:avLst/>
          </a:prstGeom>
          <a:noFill/>
          <a:ln w="9525">
            <a:noFill/>
          </a:ln>
        </p:spPr>
        <p:txBody>
          <a:bodyPr>
            <a:spAutoFit/>
          </a:bodyPr>
          <a:p>
            <a:pPr algn="ctr" eaLnBrk="1" hangingPunct="1">
              <a:lnSpc>
                <a:spcPts val="2000"/>
              </a:lnSpc>
            </a:pPr>
            <a:r>
              <a:rPr lang="zh-CN" altLang="zh-CN" sz="1200" dirty="0">
                <a:latin typeface="宋体" panose="02010600030101010101" pitchFamily="2" charset="-122"/>
                <a:sym typeface="宋体" panose="02010600030101010101" pitchFamily="2" charset="-122"/>
              </a:rPr>
              <a:t>图2-1-8</a:t>
            </a:r>
            <a:r>
              <a:rPr lang="en-US" altLang="zh-CN" sz="1200" dirty="0">
                <a:latin typeface="宋体" panose="02010600030101010101" pitchFamily="2" charset="-122"/>
                <a:sym typeface="宋体" panose="02010600030101010101" pitchFamily="2" charset="-122"/>
              </a:rPr>
              <a:t>6</a:t>
            </a:r>
            <a:r>
              <a:rPr lang="zh-CN" altLang="zh-CN" sz="1200" dirty="0">
                <a:latin typeface="宋体" panose="02010600030101010101" pitchFamily="2" charset="-122"/>
                <a:sym typeface="宋体" panose="02010600030101010101" pitchFamily="2" charset="-122"/>
              </a:rPr>
              <a:t> 首届昌都锅庄舞展演暨锅庄艺术高峰论坛 林秀杭</a:t>
            </a:r>
            <a:endParaRPr lang="zh-CN" altLang="zh-CN" sz="1200" dirty="0">
              <a:latin typeface="宋体" panose="02010600030101010101" pitchFamily="2" charset="-122"/>
            </a:endParaRPr>
          </a:p>
        </p:txBody>
      </p:sp>
      <p:sp>
        <p:nvSpPr>
          <p:cNvPr id="47113"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41</a:t>
            </a:r>
            <a:endParaRPr lang="en-US" altLang="zh-CN" sz="2800" dirty="0">
              <a:solidFill>
                <a:srgbClr val="7F7F7F"/>
              </a:solidFill>
              <a:latin typeface="方正兰亭黑简体" charset="-122"/>
              <a:ea typeface="方正兰亭黑简体" charset="-122"/>
            </a:endParaRPr>
          </a:p>
        </p:txBody>
      </p:sp>
      <p:sp>
        <p:nvSpPr>
          <p:cNvPr id="47114"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47115" name="组合 18"/>
          <p:cNvGrpSpPr/>
          <p:nvPr/>
        </p:nvGrpSpPr>
        <p:grpSpPr>
          <a:xfrm>
            <a:off x="2038350" y="395288"/>
            <a:ext cx="3441700" cy="519112"/>
            <a:chOff x="3085" y="662"/>
            <a:chExt cx="5943" cy="790"/>
          </a:xfrm>
        </p:grpSpPr>
        <p:sp>
          <p:nvSpPr>
            <p:cNvPr id="5" name="文本框 4"/>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2" name="文本框 1"/>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7" name="椭圆 6"/>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47117" name="图片 3"/>
          <p:cNvPicPr/>
          <p:nvPr/>
        </p:nvPicPr>
        <p:blipFill>
          <a:blip r:embed="rId1"/>
          <a:stretch>
            <a:fillRect/>
          </a:stretch>
        </p:blipFill>
        <p:spPr>
          <a:xfrm>
            <a:off x="8912225" y="3741738"/>
            <a:ext cx="1809750" cy="1782762"/>
          </a:xfrm>
          <a:prstGeom prst="rect">
            <a:avLst/>
          </a:prstGeom>
          <a:noFill/>
          <a:ln w="9525">
            <a:noFill/>
          </a:ln>
        </p:spPr>
      </p:pic>
      <p:pic>
        <p:nvPicPr>
          <p:cNvPr id="47118" name="图片 4"/>
          <p:cNvPicPr/>
          <p:nvPr/>
        </p:nvPicPr>
        <p:blipFill>
          <a:blip r:embed="rId2"/>
          <a:stretch>
            <a:fillRect/>
          </a:stretch>
        </p:blipFill>
        <p:spPr>
          <a:xfrm>
            <a:off x="8874125" y="1033463"/>
            <a:ext cx="1885950" cy="1574800"/>
          </a:xfrm>
          <a:prstGeom prst="rect">
            <a:avLst/>
          </a:prstGeom>
          <a:noFill/>
          <a:ln w="9525">
            <a:noFill/>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 name="矩形 57"/>
          <p:cNvSpPr/>
          <p:nvPr/>
        </p:nvSpPr>
        <p:spPr>
          <a:xfrm>
            <a:off x="-46037" y="0"/>
            <a:ext cx="12261850" cy="3384550"/>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8" name="矩形 7"/>
          <p:cNvSpPr/>
          <p:nvPr/>
        </p:nvSpPr>
        <p:spPr>
          <a:xfrm>
            <a:off x="8231188" y="447675"/>
            <a:ext cx="3259138"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8132" name="文本框 3"/>
          <p:cNvSpPr txBox="1"/>
          <p:nvPr/>
        </p:nvSpPr>
        <p:spPr>
          <a:xfrm>
            <a:off x="706438" y="1612900"/>
            <a:ext cx="6804025" cy="874713"/>
          </a:xfrm>
          <a:prstGeom prst="rect">
            <a:avLst/>
          </a:prstGeom>
          <a:noFill/>
          <a:ln w="9525">
            <a:noFill/>
          </a:ln>
        </p:spPr>
        <p:txBody>
          <a:bodyPr>
            <a:spAutoFit/>
          </a:bodyPr>
          <a:p>
            <a:pPr algn="just" eaLnBrk="1" hangingPunct="1">
              <a:lnSpc>
                <a:spcPct val="150000"/>
              </a:lnSpc>
            </a:pP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全国社工微电影大赛标志（图</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2-1-87</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）以“社”字为设计主体，并融入“工”字、胶片、大鹏鸟等元素。</a:t>
            </a:r>
            <a:endPar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endParaRPr>
          </a:p>
        </p:txBody>
      </p:sp>
      <p:grpSp>
        <p:nvGrpSpPr>
          <p:cNvPr id="120" name="组合 119"/>
          <p:cNvGrpSpPr/>
          <p:nvPr/>
        </p:nvGrpSpPr>
        <p:grpSpPr>
          <a:xfrm rot="5400000">
            <a:off x="1685290" y="5251450"/>
            <a:ext cx="3725545" cy="5083174"/>
            <a:chOff x="6716184" y="1156394"/>
            <a:chExt cx="1490916" cy="1823701"/>
          </a:xfrm>
          <a:solidFill>
            <a:schemeClr val="bg1">
              <a:lumMod val="65000"/>
              <a:alpha val="38000"/>
            </a:schemeClr>
          </a:solidFill>
        </p:grpSpPr>
        <p:sp>
          <p:nvSpPr>
            <p:cNvPr id="20"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48134" name="文本框 2"/>
          <p:cNvSpPr txBox="1"/>
          <p:nvPr/>
        </p:nvSpPr>
        <p:spPr>
          <a:xfrm>
            <a:off x="769938" y="3943350"/>
            <a:ext cx="6718300" cy="1338263"/>
          </a:xfrm>
          <a:prstGeom prst="rect">
            <a:avLst/>
          </a:prstGeom>
          <a:noFill/>
          <a:ln w="9525">
            <a:noFill/>
          </a:ln>
        </p:spPr>
        <p:txBody>
          <a:bodyPr>
            <a:spAutoFit/>
          </a:bodyPr>
          <a:p>
            <a:pPr algn="just" eaLnBrk="1" hangingPunct="1">
              <a:lnSpc>
                <a:spcPct val="150000"/>
              </a:lnSpc>
            </a:pP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首届昌都锅庄舞展演暨锅庄艺术高峰论坛标志（图</a:t>
            </a:r>
            <a:r>
              <a:rPr lang="en-US" altLang="zh-CN" dirty="0">
                <a:solidFill>
                  <a:srgbClr val="595959"/>
                </a:solidFill>
                <a:latin typeface="Arial" panose="020B0604020202020204" pitchFamily="34" charset="0"/>
                <a:ea typeface="方正大黑简体" panose="02010601030101010101" charset="-122"/>
                <a:sym typeface="宋体" panose="02010600030101010101" pitchFamily="2" charset="-122"/>
              </a:rPr>
              <a:t>2-1-88</a:t>
            </a: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）恰似跳起锅庄舞的藏族儿女。藏族服饰的纹理与交织舒展的绸带造型融合设计，寓意以论坛为纽带，推介、展示、发展锅庄艺术。</a:t>
            </a:r>
            <a:endParaRPr lang="zh-CN" altLang="en-US" dirty="0">
              <a:latin typeface="Arial" panose="020B0604020202020204" pitchFamily="34" charset="0"/>
            </a:endParaRPr>
          </a:p>
        </p:txBody>
      </p:sp>
      <p:sp>
        <p:nvSpPr>
          <p:cNvPr id="6" name="文本框 106"/>
          <p:cNvSpPr txBox="1">
            <a:spLocks noChangeArrowheads="1"/>
          </p:cNvSpPr>
          <p:nvPr/>
        </p:nvSpPr>
        <p:spPr bwMode="auto">
          <a:xfrm>
            <a:off x="8534400" y="2741613"/>
            <a:ext cx="2878138" cy="31115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ts val="2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图2-1-8</a:t>
            </a:r>
            <a:r>
              <a:rPr kumimoji="0" lang="en-US" altLang="zh-CN" sz="1200" b="0" i="0" u="none" strike="noStrike" kern="1200" cap="none" spc="0" normalizeH="0" baseline="0" noProof="0" dirty="0">
                <a:ln>
                  <a:noFill/>
                </a:ln>
                <a:solidFill>
                  <a:schemeClr val="tx1"/>
                </a:solidFill>
                <a:effectLst/>
                <a:uLnTx/>
                <a:uFillTx/>
                <a:latin typeface="+mn-ea"/>
                <a:ea typeface="+mn-ea"/>
                <a:cs typeface="+mn-cs"/>
                <a:sym typeface="+mn-ea"/>
              </a:rPr>
              <a:t>7</a:t>
            </a: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 全国社工微电影大赛 赵传兴</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48136" name="文本框 1"/>
          <p:cNvSpPr txBox="1"/>
          <p:nvPr/>
        </p:nvSpPr>
        <p:spPr>
          <a:xfrm>
            <a:off x="8397875" y="5668963"/>
            <a:ext cx="3086100" cy="460375"/>
          </a:xfrm>
          <a:prstGeom prst="rect">
            <a:avLst/>
          </a:prstGeom>
          <a:noFill/>
          <a:ln w="9525">
            <a:noFill/>
          </a:ln>
        </p:spPr>
        <p:txBody>
          <a:bodyPr>
            <a:spAutoFit/>
          </a:bodyPr>
          <a:p>
            <a:pPr algn="ctr" eaLnBrk="1" hangingPunct="1"/>
            <a:r>
              <a:rPr lang="zh-CN" altLang="zh-CN" sz="1200" dirty="0">
                <a:latin typeface="宋体" panose="02010600030101010101" pitchFamily="2" charset="-122"/>
                <a:sym typeface="宋体" panose="02010600030101010101" pitchFamily="2" charset="-122"/>
              </a:rPr>
              <a:t>图2-1-</a:t>
            </a:r>
            <a:r>
              <a:rPr lang="en-US" altLang="zh-CN" sz="1200" dirty="0">
                <a:latin typeface="宋体" panose="02010600030101010101" pitchFamily="2" charset="-122"/>
                <a:sym typeface="宋体" panose="02010600030101010101" pitchFamily="2" charset="-122"/>
              </a:rPr>
              <a:t>88</a:t>
            </a:r>
            <a:r>
              <a:rPr lang="zh-CN" altLang="zh-CN" sz="1200" dirty="0">
                <a:latin typeface="宋体" panose="02010600030101010101" pitchFamily="2" charset="-122"/>
                <a:sym typeface="宋体" panose="02010600030101010101" pitchFamily="2" charset="-122"/>
              </a:rPr>
              <a:t> 中国地质灾害防治工程行业协会 颜建军</a:t>
            </a:r>
            <a:endParaRPr lang="zh-CN" altLang="zh-CN" sz="1200" dirty="0">
              <a:latin typeface="宋体" panose="02010600030101010101" pitchFamily="2" charset="-122"/>
            </a:endParaRPr>
          </a:p>
        </p:txBody>
      </p:sp>
      <p:sp>
        <p:nvSpPr>
          <p:cNvPr id="48137"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42</a:t>
            </a:r>
            <a:endParaRPr lang="en-US" altLang="zh-CN" sz="2800" dirty="0">
              <a:solidFill>
                <a:srgbClr val="7F7F7F"/>
              </a:solidFill>
              <a:latin typeface="方正兰亭黑简体" charset="-122"/>
              <a:ea typeface="方正兰亭黑简体" charset="-122"/>
            </a:endParaRPr>
          </a:p>
        </p:txBody>
      </p:sp>
      <p:sp>
        <p:nvSpPr>
          <p:cNvPr id="48138"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48139" name="组合 18"/>
          <p:cNvGrpSpPr/>
          <p:nvPr/>
        </p:nvGrpSpPr>
        <p:grpSpPr>
          <a:xfrm>
            <a:off x="2038350" y="395288"/>
            <a:ext cx="3441700" cy="519112"/>
            <a:chOff x="3085" y="662"/>
            <a:chExt cx="5943" cy="790"/>
          </a:xfrm>
        </p:grpSpPr>
        <p:sp>
          <p:nvSpPr>
            <p:cNvPr id="5" name="文本框 4"/>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2" name="文本框 1"/>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7" name="椭圆 6"/>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48141" name="图片 5"/>
          <p:cNvPicPr/>
          <p:nvPr/>
        </p:nvPicPr>
        <p:blipFill>
          <a:blip r:embed="rId1"/>
          <a:stretch>
            <a:fillRect/>
          </a:stretch>
        </p:blipFill>
        <p:spPr>
          <a:xfrm>
            <a:off x="8936038" y="3614738"/>
            <a:ext cx="1849437" cy="1851025"/>
          </a:xfrm>
          <a:prstGeom prst="rect">
            <a:avLst/>
          </a:prstGeom>
          <a:noFill/>
          <a:ln w="9525">
            <a:noFill/>
          </a:ln>
        </p:spPr>
      </p:pic>
      <p:pic>
        <p:nvPicPr>
          <p:cNvPr id="48142" name="图片 6"/>
          <p:cNvPicPr/>
          <p:nvPr/>
        </p:nvPicPr>
        <p:blipFill>
          <a:blip r:embed="rId2"/>
          <a:stretch>
            <a:fillRect/>
          </a:stretch>
        </p:blipFill>
        <p:spPr>
          <a:xfrm>
            <a:off x="8726488" y="985838"/>
            <a:ext cx="2268537" cy="1539875"/>
          </a:xfrm>
          <a:prstGeom prst="rect">
            <a:avLst/>
          </a:prstGeom>
          <a:noFill/>
          <a:ln w="9525">
            <a:noFill/>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1112" y="-12700"/>
            <a:ext cx="12215813" cy="695007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 name="矩形 6"/>
          <p:cNvSpPr/>
          <p:nvPr/>
        </p:nvSpPr>
        <p:spPr>
          <a:xfrm>
            <a:off x="-77787" y="1536700"/>
            <a:ext cx="5626100" cy="40925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文本框 2"/>
          <p:cNvSpPr txBox="1">
            <a:spLocks noChangeArrowheads="1"/>
          </p:cNvSpPr>
          <p:nvPr/>
        </p:nvSpPr>
        <p:spPr bwMode="auto">
          <a:xfrm>
            <a:off x="5984875" y="1771650"/>
            <a:ext cx="5341938" cy="4246563"/>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1</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、群化</a:t>
            </a:r>
            <a:endPar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群化（图</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2-1-89</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是现代构成设计的一种特殊表现形式，可以说是重复和节奏的集合体，是标志设计常用的设计方法。常用的标志形体基本形围绕标志中心点作旋转式或放射状组合排列，这种标志设计方法采用基本形的重复数量应不少于</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3</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个</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 </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通过组合构成达到理想的图形效果。也可采用不对称的自由组合排列</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 </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使标志的图形设计独特新颖</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 </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又具备丰富的设计内涵。这是一种以多取胜的方法，也是一种最单纯的形式美。</a:t>
            </a:r>
            <a:endParaRPr kumimoji="0" lang="zh-CN" altLang="zh-CN" sz="1800" b="0" i="0" u="none" strike="noStrike" kern="1200" cap="none" spc="0" normalizeH="0" baseline="0" noProof="0" dirty="0">
              <a:ln>
                <a:noFill/>
              </a:ln>
              <a:solidFill>
                <a:schemeClr val="bg1">
                  <a:lumMod val="85000"/>
                </a:schemeClr>
              </a:solidFill>
              <a:effectLst/>
              <a:uLnTx/>
              <a:uFillTx/>
              <a:latin typeface="方正大黑简体" panose="02010601030101010101" charset="-122"/>
              <a:ea typeface="方正大黑简体" panose="02010601030101010101" charset="-122"/>
              <a:cs typeface="+mn-cs"/>
              <a:sym typeface="+mn-ea"/>
            </a:endParaRPr>
          </a:p>
        </p:txBody>
      </p:sp>
      <p:sp>
        <p:nvSpPr>
          <p:cNvPr id="131" name="文本框 106"/>
          <p:cNvSpPr txBox="1">
            <a:spLocks noChangeArrowheads="1"/>
          </p:cNvSpPr>
          <p:nvPr/>
        </p:nvSpPr>
        <p:spPr bwMode="auto">
          <a:xfrm>
            <a:off x="2125663" y="4665663"/>
            <a:ext cx="2944813" cy="2746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图2-1-</a:t>
            </a:r>
            <a:r>
              <a:rPr kumimoji="0" lang="en-US" altLang="zh-CN" sz="1200" b="0" i="0" u="none" strike="noStrike" kern="1200" cap="none" spc="0" normalizeH="0" baseline="0" noProof="0" dirty="0">
                <a:ln>
                  <a:noFill/>
                </a:ln>
                <a:solidFill>
                  <a:schemeClr val="tx1"/>
                </a:solidFill>
                <a:effectLst/>
                <a:uLnTx/>
                <a:uFillTx/>
                <a:latin typeface="+mn-ea"/>
                <a:ea typeface="+mn-ea"/>
                <a:cs typeface="+mn-cs"/>
                <a:sym typeface="+mn-ea"/>
              </a:rPr>
              <a:t>89</a:t>
            </a: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 群化示意图</a:t>
            </a:r>
            <a:r>
              <a:rPr kumimoji="0" lang="zh-CN" altLang="zh-CN" sz="900" b="0" i="0" u="none" strike="noStrike" kern="1200" cap="none" spc="0" normalizeH="0" baseline="0" noProof="0" dirty="0">
                <a:ln>
                  <a:noFill/>
                </a:ln>
                <a:solidFill>
                  <a:schemeClr val="tx1"/>
                </a:solidFill>
                <a:effectLst/>
                <a:uLnTx/>
                <a:uFillTx/>
                <a:latin typeface="+mn-ea"/>
                <a:ea typeface="+mn-ea"/>
                <a:cs typeface="+mn-cs"/>
              </a:rPr>
              <a:t> </a:t>
            </a:r>
            <a:endParaRPr kumimoji="0" lang="zh-CN" altLang="zh-CN" sz="900" b="0" i="0" u="none" strike="noStrike" kern="1200" cap="none" spc="0" normalizeH="0" baseline="0" noProof="0" dirty="0">
              <a:ln>
                <a:noFill/>
              </a:ln>
              <a:solidFill>
                <a:schemeClr val="tx1"/>
              </a:solidFill>
              <a:effectLst/>
              <a:uLnTx/>
              <a:uFillTx/>
              <a:latin typeface="+mn-ea"/>
              <a:ea typeface="+mn-ea"/>
              <a:cs typeface="+mn-cs"/>
            </a:endParaRPr>
          </a:p>
        </p:txBody>
      </p:sp>
      <p:sp>
        <p:nvSpPr>
          <p:cNvPr id="49158"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43</a:t>
            </a:r>
            <a:endParaRPr lang="en-US" altLang="zh-CN" sz="2800" dirty="0">
              <a:solidFill>
                <a:srgbClr val="7F7F7F"/>
              </a:solidFill>
              <a:latin typeface="方正兰亭黑简体" charset="-122"/>
              <a:ea typeface="方正兰亭黑简体" charset="-122"/>
            </a:endParaRPr>
          </a:p>
        </p:txBody>
      </p:sp>
      <p:pic>
        <p:nvPicPr>
          <p:cNvPr id="49159"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sp>
        <p:nvSpPr>
          <p:cNvPr id="49160"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49161" name="组合 18"/>
          <p:cNvGrpSpPr/>
          <p:nvPr/>
        </p:nvGrpSpPr>
        <p:grpSpPr>
          <a:xfrm>
            <a:off x="2038350" y="395288"/>
            <a:ext cx="3441700" cy="519112"/>
            <a:chOff x="3085" y="662"/>
            <a:chExt cx="5943" cy="790"/>
          </a:xfrm>
        </p:grpSpPr>
        <p:sp>
          <p:nvSpPr>
            <p:cNvPr id="5" name="文本框 4"/>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6" name="文本框 5"/>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8" name="椭圆 7"/>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49163" name="图片 45" descr="群化"/>
          <p:cNvPicPr>
            <a:picLocks noChangeAspect="1"/>
          </p:cNvPicPr>
          <p:nvPr/>
        </p:nvPicPr>
        <p:blipFill>
          <a:blip r:embed="rId2"/>
          <a:stretch>
            <a:fillRect/>
          </a:stretch>
        </p:blipFill>
        <p:spPr>
          <a:xfrm>
            <a:off x="1739900" y="2022475"/>
            <a:ext cx="2374900" cy="2376488"/>
          </a:xfrm>
          <a:prstGeom prst="rect">
            <a:avLst/>
          </a:prstGeom>
          <a:noFill/>
          <a:ln w="9525">
            <a:noFill/>
          </a:ln>
        </p:spPr>
      </p:pic>
      <p:sp>
        <p:nvSpPr>
          <p:cNvPr id="49164" name="文本框 1"/>
          <p:cNvSpPr txBox="1"/>
          <p:nvPr/>
        </p:nvSpPr>
        <p:spPr>
          <a:xfrm>
            <a:off x="5842000" y="1216025"/>
            <a:ext cx="2224088" cy="552450"/>
          </a:xfrm>
          <a:prstGeom prst="rect">
            <a:avLst/>
          </a:prstGeom>
          <a:noFill/>
          <a:ln w="9525">
            <a:noFill/>
          </a:ln>
        </p:spPr>
        <p:txBody>
          <a:bodyPr wrap="none">
            <a:spAutoFit/>
          </a:bodyPr>
          <a:p>
            <a:pPr algn="just" eaLnBrk="1" hangingPunct="1">
              <a:lnSpc>
                <a:spcPct val="150000"/>
              </a:lnSpc>
            </a:pPr>
            <a:r>
              <a:rPr lang="zh-CN" altLang="en-US" sz="2000" b="1" dirty="0">
                <a:solidFill>
                  <a:srgbClr val="D9D9D9"/>
                </a:solidFill>
                <a:latin typeface="Arial" panose="020B0604020202020204" pitchFamily="34" charset="0"/>
                <a:ea typeface="方正大黑简体" panose="02010601030101010101" charset="-122"/>
                <a:sym typeface="宋体" panose="02010600030101010101" pitchFamily="2" charset="-122"/>
              </a:rPr>
              <a:t>（八</a:t>
            </a:r>
            <a:r>
              <a:rPr lang="zh-CN" altLang="zh-CN" sz="2000" b="1" dirty="0">
                <a:solidFill>
                  <a:srgbClr val="D9D9D9"/>
                </a:solidFill>
                <a:latin typeface="Arial" panose="020B0604020202020204" pitchFamily="34" charset="0"/>
                <a:ea typeface="方正大黑简体" panose="02010601030101010101" charset="-122"/>
                <a:sym typeface="宋体" panose="02010600030101010101" pitchFamily="2" charset="-122"/>
              </a:rPr>
              <a:t>）</a:t>
            </a:r>
            <a:r>
              <a:rPr lang="zh-CN" altLang="en-US" sz="2000" b="1" dirty="0">
                <a:solidFill>
                  <a:srgbClr val="D9D9D9"/>
                </a:solidFill>
                <a:latin typeface="Arial" panose="020B0604020202020204" pitchFamily="34" charset="0"/>
                <a:ea typeface="方正大黑简体" panose="02010601030101010101" charset="-122"/>
                <a:sym typeface="宋体" panose="02010600030101010101" pitchFamily="2" charset="-122"/>
              </a:rPr>
              <a:t>群化与渐变</a:t>
            </a:r>
            <a:endParaRPr lang="zh-CN" altLang="en-US" sz="2000" b="1" dirty="0">
              <a:solidFill>
                <a:srgbClr val="D9D9D9"/>
              </a:solidFill>
              <a:latin typeface="Arial" panose="020B0604020202020204" pitchFamily="34" charset="0"/>
              <a:ea typeface="方正大黑简体" panose="02010601030101010101" charset="-122"/>
              <a:sym typeface="宋体" panose="02010600030101010101" pitchFamily="2" charset="-122"/>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1112" y="-12700"/>
            <a:ext cx="12215813" cy="7011988"/>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 name="矩形 6"/>
          <p:cNvSpPr/>
          <p:nvPr/>
        </p:nvSpPr>
        <p:spPr>
          <a:xfrm>
            <a:off x="-77787" y="1536700"/>
            <a:ext cx="5626100" cy="40925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文本框 2"/>
          <p:cNvSpPr txBox="1">
            <a:spLocks noChangeArrowheads="1"/>
          </p:cNvSpPr>
          <p:nvPr/>
        </p:nvSpPr>
        <p:spPr bwMode="auto">
          <a:xfrm>
            <a:off x="5984875" y="2560638"/>
            <a:ext cx="5341938" cy="1338263"/>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世界通商大会标识（图</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2-1-90</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）以字母</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“T”(</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代表</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南通”、“通商大会</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为基础进行设计。五个字母</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“T”</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巧妙群化组合成圆形。</a:t>
            </a:r>
            <a:endParaRPr kumimoji="0" lang="zh-CN" altLang="zh-CN" sz="1800" b="0" i="0" u="none" strike="noStrike" kern="1200" cap="none" spc="0" normalizeH="0" baseline="0" noProof="0" dirty="0">
              <a:ln>
                <a:noFill/>
              </a:ln>
              <a:solidFill>
                <a:schemeClr val="bg1">
                  <a:lumMod val="85000"/>
                </a:schemeClr>
              </a:solidFill>
              <a:effectLst/>
              <a:uLnTx/>
              <a:uFillTx/>
              <a:latin typeface="方正大黑简体" panose="02010601030101010101" charset="-122"/>
              <a:ea typeface="方正大黑简体" panose="02010601030101010101" charset="-122"/>
              <a:cs typeface="+mn-cs"/>
              <a:sym typeface="+mn-ea"/>
            </a:endParaRPr>
          </a:p>
        </p:txBody>
      </p:sp>
      <p:sp>
        <p:nvSpPr>
          <p:cNvPr id="131" name="文本框 106"/>
          <p:cNvSpPr txBox="1">
            <a:spLocks noChangeArrowheads="1"/>
          </p:cNvSpPr>
          <p:nvPr/>
        </p:nvSpPr>
        <p:spPr bwMode="auto">
          <a:xfrm>
            <a:off x="1622425" y="4665663"/>
            <a:ext cx="2946400" cy="2746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 2-1-9</a:t>
            </a:r>
            <a:r>
              <a:rPr kumimoji="0" lang="en-US" altLang="zh-CN" sz="1200" b="0" i="0" u="none" strike="noStrike" kern="1200" cap="none" spc="0" normalizeH="0" baseline="0" noProof="0" dirty="0">
                <a:ln>
                  <a:noFill/>
                </a:ln>
                <a:solidFill>
                  <a:schemeClr val="tx1"/>
                </a:solidFill>
                <a:effectLst/>
                <a:uLnTx/>
                <a:uFillTx/>
                <a:latin typeface="+mn-ea"/>
                <a:ea typeface="+mn-ea"/>
                <a:cs typeface="+mn-cs"/>
                <a:sym typeface="+mn-ea"/>
              </a:rPr>
              <a:t>0 </a:t>
            </a: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世界通商大会   陈武强</a:t>
            </a:r>
            <a:r>
              <a:rPr kumimoji="0" lang="zh-CN" altLang="zh-CN" sz="900" b="0" i="0" u="none" strike="noStrike" kern="1200" cap="none" spc="0" normalizeH="0" baseline="0" noProof="0" dirty="0">
                <a:ln>
                  <a:noFill/>
                </a:ln>
                <a:solidFill>
                  <a:schemeClr val="tx1"/>
                </a:solidFill>
                <a:effectLst/>
                <a:uLnTx/>
                <a:uFillTx/>
                <a:latin typeface="+mn-ea"/>
                <a:ea typeface="+mn-ea"/>
                <a:cs typeface="+mn-cs"/>
              </a:rPr>
              <a:t> </a:t>
            </a:r>
            <a:endParaRPr kumimoji="0" lang="zh-CN" altLang="zh-CN" sz="900" b="0" i="0" u="none" strike="noStrike" kern="1200" cap="none" spc="0" normalizeH="0" baseline="0" noProof="0" dirty="0">
              <a:ln>
                <a:noFill/>
              </a:ln>
              <a:solidFill>
                <a:schemeClr val="tx1"/>
              </a:solidFill>
              <a:effectLst/>
              <a:uLnTx/>
              <a:uFillTx/>
              <a:latin typeface="+mn-ea"/>
              <a:ea typeface="+mn-ea"/>
              <a:cs typeface="+mn-cs"/>
            </a:endParaRPr>
          </a:p>
        </p:txBody>
      </p:sp>
      <p:sp>
        <p:nvSpPr>
          <p:cNvPr id="50182"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44</a:t>
            </a:r>
            <a:endParaRPr lang="en-US" altLang="zh-CN" sz="2800" dirty="0">
              <a:solidFill>
                <a:srgbClr val="7F7F7F"/>
              </a:solidFill>
              <a:latin typeface="方正兰亭黑简体" charset="-122"/>
              <a:ea typeface="方正兰亭黑简体" charset="-122"/>
            </a:endParaRPr>
          </a:p>
        </p:txBody>
      </p:sp>
      <p:pic>
        <p:nvPicPr>
          <p:cNvPr id="50183"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sp>
        <p:nvSpPr>
          <p:cNvPr id="50184"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50185" name="组合 18"/>
          <p:cNvGrpSpPr/>
          <p:nvPr/>
        </p:nvGrpSpPr>
        <p:grpSpPr>
          <a:xfrm>
            <a:off x="2038350" y="395288"/>
            <a:ext cx="3441700" cy="519112"/>
            <a:chOff x="3085" y="662"/>
            <a:chExt cx="5943" cy="790"/>
          </a:xfrm>
        </p:grpSpPr>
        <p:sp>
          <p:nvSpPr>
            <p:cNvPr id="5" name="文本框 4"/>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6" name="文本框 5"/>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8" name="椭圆 7"/>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50187" name="图片 183" descr="世界通商大会"/>
          <p:cNvPicPr>
            <a:picLocks noChangeAspect="1"/>
          </p:cNvPicPr>
          <p:nvPr/>
        </p:nvPicPr>
        <p:blipFill>
          <a:blip r:embed="rId2"/>
          <a:srcRect l="18031" t="5902" r="14970" b="4250"/>
          <a:stretch>
            <a:fillRect/>
          </a:stretch>
        </p:blipFill>
        <p:spPr>
          <a:xfrm>
            <a:off x="1720850" y="1871663"/>
            <a:ext cx="2373313" cy="2690812"/>
          </a:xfrm>
          <a:prstGeom prst="rect">
            <a:avLst/>
          </a:prstGeom>
          <a:noFill/>
          <a:ln w="9525">
            <a:noFill/>
          </a:ln>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 name="矩形 57"/>
          <p:cNvSpPr/>
          <p:nvPr/>
        </p:nvSpPr>
        <p:spPr>
          <a:xfrm>
            <a:off x="-14287" y="-22225"/>
            <a:ext cx="12230100" cy="3892550"/>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51203" name="文本框 3"/>
          <p:cNvSpPr txBox="1"/>
          <p:nvPr/>
        </p:nvSpPr>
        <p:spPr>
          <a:xfrm>
            <a:off x="706438" y="1089025"/>
            <a:ext cx="10617200" cy="2584450"/>
          </a:xfrm>
          <a:prstGeom prst="rect">
            <a:avLst/>
          </a:prstGeom>
          <a:noFill/>
          <a:ln w="9525">
            <a:noFill/>
          </a:ln>
        </p:spPr>
        <p:txBody>
          <a:bodyPr>
            <a:spAutoFit/>
          </a:bodyPr>
          <a:p>
            <a:pPr algn="just" eaLnBrk="1" hangingPunct="1">
              <a:lnSpc>
                <a:spcPct val="150000"/>
              </a:lnSpc>
            </a:pP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凤城儿女一家亲</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 </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民族和美共筑梦标识（图</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2-1-91</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）主题为民族团结之花。标识图案由“</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YC</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银川首字母）、马兰花（银川市花）、飞凤（凤城）、奋进的各民族儿女、绸带等视觉元素构成。马兰花花瓣群化设计成展翅的飞凤，体现银川市地域文化内涵。各民族儿女形象，诠释了“凤城儿女一家亲，民族和美共筑梦”的品牌内涵。</a:t>
            </a:r>
            <a:endParaRPr lang="zh-CN" altLang="zh-CN" dirty="0">
              <a:solidFill>
                <a:srgbClr val="D9D9D9"/>
              </a:solidFill>
              <a:latin typeface="Arial" panose="020B0604020202020204" pitchFamily="34" charset="0"/>
              <a:ea typeface="方正大黑简体" panose="02010601030101010101" charset="-122"/>
            </a:endParaRPr>
          </a:p>
          <a:p>
            <a:pPr algn="just" eaLnBrk="1" hangingPunct="1">
              <a:lnSpc>
                <a:spcPct val="150000"/>
              </a:lnSpc>
            </a:pP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香港嘉应商会标识（图</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2-1-92</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）由梅州（古称嘉应州）的市花</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梅花作造型。花瓣群化设计成舞动的心形彩带，整体上呈香港紫荆花。</a:t>
            </a:r>
            <a:endPar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endParaRPr>
          </a:p>
        </p:txBody>
      </p:sp>
      <p:grpSp>
        <p:nvGrpSpPr>
          <p:cNvPr id="120" name="组合 119"/>
          <p:cNvGrpSpPr/>
          <p:nvPr/>
        </p:nvGrpSpPr>
        <p:grpSpPr>
          <a:xfrm rot="5400000">
            <a:off x="1685290" y="5251450"/>
            <a:ext cx="3725545" cy="5083174"/>
            <a:chOff x="6716184" y="1156394"/>
            <a:chExt cx="1490916" cy="1823701"/>
          </a:xfrm>
          <a:solidFill>
            <a:schemeClr val="bg1">
              <a:lumMod val="65000"/>
              <a:alpha val="38000"/>
            </a:schemeClr>
          </a:solidFill>
        </p:grpSpPr>
        <p:sp>
          <p:nvSpPr>
            <p:cNvPr id="20"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51205"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45</a:t>
            </a:r>
            <a:endParaRPr lang="en-US" altLang="zh-CN" sz="2800" dirty="0">
              <a:solidFill>
                <a:srgbClr val="7F7F7F"/>
              </a:solidFill>
              <a:latin typeface="方正兰亭黑简体" charset="-122"/>
              <a:ea typeface="方正兰亭黑简体" charset="-122"/>
            </a:endParaRPr>
          </a:p>
        </p:txBody>
      </p:sp>
      <p:sp>
        <p:nvSpPr>
          <p:cNvPr id="51206"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51207" name="组合 18"/>
          <p:cNvGrpSpPr/>
          <p:nvPr/>
        </p:nvGrpSpPr>
        <p:grpSpPr>
          <a:xfrm>
            <a:off x="2038350" y="395288"/>
            <a:ext cx="3441700" cy="519112"/>
            <a:chOff x="3085" y="662"/>
            <a:chExt cx="5943" cy="790"/>
          </a:xfrm>
        </p:grpSpPr>
        <p:sp>
          <p:nvSpPr>
            <p:cNvPr id="5" name="文本框 4"/>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2" name="文本框 1"/>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7" name="椭圆 6"/>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51209"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pic>
        <p:nvPicPr>
          <p:cNvPr id="51210" name="图片 3"/>
          <p:cNvPicPr/>
          <p:nvPr/>
        </p:nvPicPr>
        <p:blipFill>
          <a:blip r:embed="rId2"/>
          <a:stretch>
            <a:fillRect/>
          </a:stretch>
        </p:blipFill>
        <p:spPr>
          <a:xfrm>
            <a:off x="7599363" y="4071938"/>
            <a:ext cx="1819275" cy="1827212"/>
          </a:xfrm>
          <a:prstGeom prst="rect">
            <a:avLst/>
          </a:prstGeom>
          <a:noFill/>
          <a:ln w="9525">
            <a:noFill/>
          </a:ln>
        </p:spPr>
      </p:pic>
      <p:pic>
        <p:nvPicPr>
          <p:cNvPr id="51211" name="图片 156"/>
          <p:cNvPicPr/>
          <p:nvPr/>
        </p:nvPicPr>
        <p:blipFill>
          <a:blip r:embed="rId3"/>
          <a:stretch>
            <a:fillRect/>
          </a:stretch>
        </p:blipFill>
        <p:spPr>
          <a:xfrm>
            <a:off x="2857500" y="4089400"/>
            <a:ext cx="1873250" cy="1790700"/>
          </a:xfrm>
          <a:prstGeom prst="rect">
            <a:avLst/>
          </a:prstGeom>
          <a:noFill/>
          <a:ln w="9525">
            <a:noFill/>
          </a:ln>
        </p:spPr>
      </p:pic>
      <p:sp>
        <p:nvSpPr>
          <p:cNvPr id="15" name="文本框 157"/>
          <p:cNvSpPr txBox="1">
            <a:spLocks noChangeArrowheads="1"/>
          </p:cNvSpPr>
          <p:nvPr/>
        </p:nvSpPr>
        <p:spPr bwMode="auto">
          <a:xfrm>
            <a:off x="1677988" y="6027738"/>
            <a:ext cx="10082213" cy="492125"/>
          </a:xfrm>
          <a:prstGeom prst="rect">
            <a:avLst/>
          </a:prstGeom>
          <a:noFill/>
          <a:ln>
            <a:noFill/>
          </a:ln>
        </p:spPr>
        <p:txBody>
          <a:bodyPr>
            <a:spAutoFit/>
          </a:bodyPr>
          <a:lstStyle>
            <a:lvl1pPr indent="4572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4572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mn-ea"/>
                <a:ea typeface="+mn-ea"/>
                <a:cs typeface="+mn-cs"/>
              </a:rPr>
              <a:t>图2-1-9</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1</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 凤城儿女一家亲 民族和美共筑梦 颜建军            </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                                     </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图2-1-</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92</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 香港嘉应商会 利玉章        </a:t>
            </a:r>
            <a:endParaRPr kumimoji="0" lang="en-US" altLang="zh-CN" sz="1200" b="0" i="0" u="none" strike="noStrike" kern="1200" cap="none" spc="0" normalizeH="0" baseline="0" noProof="0" dirty="0">
              <a:ln>
                <a:noFill/>
              </a:ln>
              <a:solidFill>
                <a:schemeClr val="tx1"/>
              </a:solidFill>
              <a:effectLst/>
              <a:uLnTx/>
              <a:uFillTx/>
              <a:latin typeface="+mn-ea"/>
              <a:ea typeface="+mn-ea"/>
              <a:cs typeface="+mn-cs"/>
            </a:endParaRPr>
          </a:p>
          <a:p>
            <a:pPr marL="0" marR="0" lvl="0" indent="4572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a:ln>
                  <a:noFill/>
                </a:ln>
                <a:solidFill>
                  <a:schemeClr val="tx1"/>
                </a:solidFill>
                <a:effectLst/>
                <a:uLnTx/>
                <a:uFillTx/>
                <a:latin typeface="楷体" panose="02010609060101010101" pitchFamily="49" charset="-122"/>
                <a:ea typeface="宋体" panose="02010600030101010101" pitchFamily="2" charset="-122"/>
                <a:cs typeface="+mn-cs"/>
              </a:rPr>
              <a:t> </a:t>
            </a:r>
            <a:endParaRPr kumimoji="0" lang="zh-CN" altLang="en-US" sz="14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 name="矩形 57"/>
          <p:cNvSpPr/>
          <p:nvPr/>
        </p:nvSpPr>
        <p:spPr>
          <a:xfrm>
            <a:off x="0" y="0"/>
            <a:ext cx="12215813" cy="3384550"/>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8" name="矩形 7"/>
          <p:cNvSpPr/>
          <p:nvPr/>
        </p:nvSpPr>
        <p:spPr>
          <a:xfrm>
            <a:off x="8231188" y="447675"/>
            <a:ext cx="3259138"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52228" name="文本框 3"/>
          <p:cNvSpPr txBox="1"/>
          <p:nvPr/>
        </p:nvSpPr>
        <p:spPr>
          <a:xfrm>
            <a:off x="706438" y="1181100"/>
            <a:ext cx="6804025" cy="1754188"/>
          </a:xfrm>
          <a:prstGeom prst="rect">
            <a:avLst/>
          </a:prstGeom>
          <a:noFill/>
          <a:ln w="9525">
            <a:noFill/>
          </a:ln>
        </p:spPr>
        <p:txBody>
          <a:bodyPr>
            <a:spAutoFit/>
          </a:bodyPr>
          <a:p>
            <a:pPr algn="just" eaLnBrk="1" hangingPunct="1">
              <a:lnSpc>
                <a:spcPct val="150000"/>
              </a:lnSpc>
            </a:pP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全国公安文学艺术联合会会徽（图</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2-1-93</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）以</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绽放</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作为设计主题。五个盾牌群化组合成一朵盛开的金盾之花，中心部位有机切合出一枚五角星，传达了凝聚警心、团结奋进等内涵。主体形似汉字“文”之意像，怒放的金盾之花诠释了“百花齐放”的文艺方针。</a:t>
            </a:r>
            <a:endPar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endParaRPr>
          </a:p>
        </p:txBody>
      </p:sp>
      <p:grpSp>
        <p:nvGrpSpPr>
          <p:cNvPr id="120" name="组合 119"/>
          <p:cNvGrpSpPr/>
          <p:nvPr/>
        </p:nvGrpSpPr>
        <p:grpSpPr>
          <a:xfrm rot="5400000">
            <a:off x="1685290" y="5251450"/>
            <a:ext cx="3725545" cy="5083174"/>
            <a:chOff x="6716184" y="1156394"/>
            <a:chExt cx="1490916" cy="1823701"/>
          </a:xfrm>
          <a:solidFill>
            <a:schemeClr val="bg1">
              <a:lumMod val="65000"/>
              <a:alpha val="38000"/>
            </a:schemeClr>
          </a:solidFill>
        </p:grpSpPr>
        <p:sp>
          <p:nvSpPr>
            <p:cNvPr id="20"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52230" name="文本框 2"/>
          <p:cNvSpPr txBox="1"/>
          <p:nvPr/>
        </p:nvSpPr>
        <p:spPr>
          <a:xfrm>
            <a:off x="769938" y="3943350"/>
            <a:ext cx="6718300" cy="1338263"/>
          </a:xfrm>
          <a:prstGeom prst="rect">
            <a:avLst/>
          </a:prstGeom>
          <a:noFill/>
          <a:ln w="9525">
            <a:noFill/>
          </a:ln>
        </p:spPr>
        <p:txBody>
          <a:bodyPr>
            <a:spAutoFit/>
          </a:bodyPr>
          <a:p>
            <a:pPr algn="just" eaLnBrk="1" hangingPunct="1">
              <a:lnSpc>
                <a:spcPct val="150000"/>
              </a:lnSpc>
            </a:pP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传化集团标志（图</a:t>
            </a:r>
            <a:r>
              <a:rPr lang="en-US" altLang="zh-CN" dirty="0">
                <a:solidFill>
                  <a:srgbClr val="595959"/>
                </a:solidFill>
                <a:latin typeface="Arial" panose="020B0604020202020204" pitchFamily="34" charset="0"/>
                <a:ea typeface="方正大黑简体" panose="02010601030101010101" charset="-122"/>
                <a:sym typeface="宋体" panose="02010600030101010101" pitchFamily="2" charset="-122"/>
              </a:rPr>
              <a:t>2-1-94</a:t>
            </a: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）在继承传化传统红色的基础上，以字母</a:t>
            </a:r>
            <a:r>
              <a:rPr lang="en-US" altLang="zh-CN" dirty="0">
                <a:solidFill>
                  <a:srgbClr val="595959"/>
                </a:solidFill>
                <a:latin typeface="Arial" panose="020B0604020202020204" pitchFamily="34" charset="0"/>
                <a:ea typeface="方正大黑简体" panose="02010601030101010101" charset="-122"/>
                <a:sym typeface="宋体" panose="02010600030101010101" pitchFamily="2" charset="-122"/>
              </a:rPr>
              <a:t>“T</a:t>
            </a: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”与汉字“人”进行同构后群化设计，象征传化“唯人为贵”，坚持“事业以人为本，发展以人为先”的理念。</a:t>
            </a:r>
            <a:endParaRPr lang="zh-CN" altLang="en-US" dirty="0">
              <a:latin typeface="Arial" panose="020B0604020202020204" pitchFamily="34" charset="0"/>
            </a:endParaRPr>
          </a:p>
        </p:txBody>
      </p:sp>
      <p:sp>
        <p:nvSpPr>
          <p:cNvPr id="6" name="文本框 106"/>
          <p:cNvSpPr txBox="1">
            <a:spLocks noChangeArrowheads="1"/>
          </p:cNvSpPr>
          <p:nvPr/>
        </p:nvSpPr>
        <p:spPr bwMode="auto">
          <a:xfrm>
            <a:off x="8391525" y="2741613"/>
            <a:ext cx="3162300" cy="31115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ts val="2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2-1-9</a:t>
            </a:r>
            <a:r>
              <a:rPr kumimoji="0" lang="en-US" altLang="zh-CN" sz="1200" b="0" i="0" u="none" strike="noStrike" kern="1200" cap="none" spc="0" normalizeH="0" baseline="0" noProof="0" dirty="0">
                <a:ln>
                  <a:noFill/>
                </a:ln>
                <a:solidFill>
                  <a:schemeClr val="tx1"/>
                </a:solidFill>
                <a:effectLst/>
                <a:uLnTx/>
                <a:uFillTx/>
                <a:latin typeface="+mn-ea"/>
                <a:ea typeface="+mn-ea"/>
                <a:cs typeface="+mn-cs"/>
                <a:sym typeface="+mn-ea"/>
              </a:rPr>
              <a:t>3</a:t>
            </a: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 全国 公安文学艺术联合会 雍</a:t>
            </a:r>
            <a:r>
              <a:rPr kumimoji="0" lang="zh-CN" altLang="en-US" sz="1200" b="0" i="0" u="none" strike="noStrike" kern="1200" cap="none" spc="0" normalizeH="0" baseline="0" noProof="0" dirty="0">
                <a:ln>
                  <a:noFill/>
                </a:ln>
                <a:solidFill>
                  <a:schemeClr val="tx1"/>
                </a:solidFill>
                <a:effectLst/>
                <a:uLnTx/>
                <a:uFillTx/>
                <a:latin typeface="+mn-ea"/>
                <a:ea typeface="+mn-ea"/>
                <a:cs typeface="+mn-cs"/>
                <a:sym typeface="+mn-ea"/>
              </a:rPr>
              <a:t>自高</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52232" name="文本框 1"/>
          <p:cNvSpPr txBox="1"/>
          <p:nvPr/>
        </p:nvSpPr>
        <p:spPr>
          <a:xfrm>
            <a:off x="8397875" y="5668963"/>
            <a:ext cx="3086100" cy="274637"/>
          </a:xfrm>
          <a:prstGeom prst="rect">
            <a:avLst/>
          </a:prstGeom>
          <a:noFill/>
          <a:ln w="9525">
            <a:noFill/>
          </a:ln>
        </p:spPr>
        <p:txBody>
          <a:bodyPr>
            <a:spAutoFit/>
          </a:bodyPr>
          <a:p>
            <a:pPr eaLnBrk="1" hangingPunct="1"/>
            <a:r>
              <a:rPr lang="zh-CN" altLang="zh-CN" sz="1200" dirty="0">
                <a:latin typeface="宋体" panose="02010600030101010101" pitchFamily="2" charset="-122"/>
                <a:sym typeface="宋体" panose="02010600030101010101" pitchFamily="2" charset="-122"/>
              </a:rPr>
              <a:t>图2-1-9</a:t>
            </a:r>
            <a:r>
              <a:rPr lang="en-US" altLang="zh-CN" sz="1200" dirty="0">
                <a:latin typeface="宋体" panose="02010600030101010101" pitchFamily="2" charset="-122"/>
                <a:sym typeface="宋体" panose="02010600030101010101" pitchFamily="2" charset="-122"/>
              </a:rPr>
              <a:t>4 </a:t>
            </a:r>
            <a:r>
              <a:rPr lang="zh-CN" altLang="zh-CN" sz="1200" dirty="0">
                <a:latin typeface="宋体" panose="02010600030101010101" pitchFamily="2" charset="-122"/>
                <a:sym typeface="宋体" panose="02010600030101010101" pitchFamily="2" charset="-122"/>
              </a:rPr>
              <a:t>传化智联股份  传化智联官网 </a:t>
            </a:r>
            <a:endParaRPr lang="zh-CN" altLang="zh-CN" sz="1200" dirty="0">
              <a:latin typeface="宋体" panose="02010600030101010101" pitchFamily="2" charset="-122"/>
            </a:endParaRPr>
          </a:p>
        </p:txBody>
      </p:sp>
      <p:sp>
        <p:nvSpPr>
          <p:cNvPr id="52233"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46</a:t>
            </a:r>
            <a:endParaRPr lang="en-US" altLang="zh-CN" sz="2800" dirty="0">
              <a:solidFill>
                <a:srgbClr val="7F7F7F"/>
              </a:solidFill>
              <a:latin typeface="方正兰亭黑简体" charset="-122"/>
              <a:ea typeface="方正兰亭黑简体" charset="-122"/>
            </a:endParaRPr>
          </a:p>
        </p:txBody>
      </p:sp>
      <p:sp>
        <p:nvSpPr>
          <p:cNvPr id="52234"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52235" name="组合 18"/>
          <p:cNvGrpSpPr/>
          <p:nvPr/>
        </p:nvGrpSpPr>
        <p:grpSpPr>
          <a:xfrm>
            <a:off x="2038350" y="395288"/>
            <a:ext cx="3441700" cy="519112"/>
            <a:chOff x="3085" y="662"/>
            <a:chExt cx="5943" cy="790"/>
          </a:xfrm>
        </p:grpSpPr>
        <p:sp>
          <p:nvSpPr>
            <p:cNvPr id="5" name="文本框 4"/>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2" name="文本框 1"/>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7" name="椭圆 6"/>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52237" name="图片 4"/>
          <p:cNvPicPr/>
          <p:nvPr/>
        </p:nvPicPr>
        <p:blipFill>
          <a:blip r:embed="rId1"/>
          <a:stretch>
            <a:fillRect/>
          </a:stretch>
        </p:blipFill>
        <p:spPr>
          <a:xfrm>
            <a:off x="8899525" y="749300"/>
            <a:ext cx="1922463" cy="1920875"/>
          </a:xfrm>
          <a:prstGeom prst="rect">
            <a:avLst/>
          </a:prstGeom>
          <a:noFill/>
          <a:ln w="9525">
            <a:noFill/>
          </a:ln>
        </p:spPr>
      </p:pic>
      <p:pic>
        <p:nvPicPr>
          <p:cNvPr id="52238" name="图片 5"/>
          <p:cNvPicPr/>
          <p:nvPr/>
        </p:nvPicPr>
        <p:blipFill>
          <a:blip r:embed="rId2"/>
          <a:stretch>
            <a:fillRect/>
          </a:stretch>
        </p:blipFill>
        <p:spPr>
          <a:xfrm>
            <a:off x="8183563" y="4095750"/>
            <a:ext cx="3140075" cy="1296988"/>
          </a:xfrm>
          <a:prstGeom prst="rect">
            <a:avLst/>
          </a:prstGeom>
          <a:noFill/>
          <a:ln w="9525">
            <a:noFill/>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57150" y="-12700"/>
            <a:ext cx="6899275" cy="695007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098" name="文本框 2"/>
          <p:cNvSpPr txBox="1">
            <a:spLocks noChangeArrowheads="1"/>
          </p:cNvSpPr>
          <p:nvPr/>
        </p:nvSpPr>
        <p:spPr bwMode="auto">
          <a:xfrm>
            <a:off x="755650" y="1220788"/>
            <a:ext cx="5299075" cy="466248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26670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2</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、渐变</a:t>
            </a:r>
            <a:endPar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endParaRPr>
          </a:p>
          <a:p>
            <a:pPr marL="0" marR="0" lvl="0" indent="26670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  </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渐变（图</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2-1-95</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在视觉设计中能产生强烈的透视感和空间感，是一种有序、有节奏的变化。渐变程度的大小将影响视觉效果，快速渐变容易给人产生不连贯和视觉上的跃动感，慢速渐变容易给人沉闷乏力之感，但会显示出细致的效果。标志设计中常见的渐变表达方式有大小、形状、方向、色彩等。大小渐变，基本形由大到小或由小到大的渐变排列，会产生远近深度及空间感；在色彩中，色相、明度、纯度都可以作出渐变的效果，并产生有层次的美感。</a:t>
            </a:r>
            <a:endPar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endParaRPr>
          </a:p>
        </p:txBody>
      </p:sp>
      <p:sp>
        <p:nvSpPr>
          <p:cNvPr id="53252" name="文本框 3"/>
          <p:cNvSpPr txBox="1"/>
          <p:nvPr/>
        </p:nvSpPr>
        <p:spPr>
          <a:xfrm>
            <a:off x="8761413" y="4619625"/>
            <a:ext cx="1646237" cy="276225"/>
          </a:xfrm>
          <a:prstGeom prst="rect">
            <a:avLst/>
          </a:prstGeom>
          <a:noFill/>
          <a:ln w="9525">
            <a:noFill/>
          </a:ln>
        </p:spPr>
        <p:txBody>
          <a:bodyPr wrap="none">
            <a:spAutoFit/>
          </a:bodyPr>
          <a:p>
            <a:pPr eaLnBrk="1" hangingPunct="1"/>
            <a:r>
              <a:rPr lang="zh-CN" altLang="zh-CN" sz="1200" dirty="0">
                <a:latin typeface="宋体" panose="02010600030101010101" pitchFamily="2" charset="-122"/>
                <a:sym typeface="宋体" panose="02010600030101010101" pitchFamily="2" charset="-122"/>
              </a:rPr>
              <a:t>图2-1-</a:t>
            </a:r>
            <a:r>
              <a:rPr lang="en-US" altLang="zh-CN" sz="1200" dirty="0">
                <a:latin typeface="宋体" panose="02010600030101010101" pitchFamily="2" charset="-122"/>
                <a:sym typeface="宋体" panose="02010600030101010101" pitchFamily="2" charset="-122"/>
              </a:rPr>
              <a:t>95</a:t>
            </a:r>
            <a:r>
              <a:rPr lang="zh-CN" altLang="zh-CN" sz="1200" dirty="0">
                <a:latin typeface="宋体" panose="02010600030101010101" pitchFamily="2" charset="-122"/>
                <a:sym typeface="宋体" panose="02010600030101010101" pitchFamily="2" charset="-122"/>
              </a:rPr>
              <a:t> 渐变示意图</a:t>
            </a:r>
            <a:endParaRPr lang="zh-CN" altLang="zh-CN" sz="1200" dirty="0">
              <a:solidFill>
                <a:srgbClr val="595959"/>
              </a:solidFill>
              <a:latin typeface="宋体" panose="02010600030101010101" pitchFamily="2" charset="-122"/>
            </a:endParaRPr>
          </a:p>
        </p:txBody>
      </p:sp>
      <p:sp>
        <p:nvSpPr>
          <p:cNvPr id="4" name="矩形 3"/>
          <p:cNvSpPr/>
          <p:nvPr/>
        </p:nvSpPr>
        <p:spPr>
          <a:xfrm rot="1200000">
            <a:off x="10842625" y="5956300"/>
            <a:ext cx="288925" cy="574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53254"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47</a:t>
            </a:r>
            <a:endParaRPr lang="en-US" altLang="zh-CN" sz="2800" dirty="0">
              <a:solidFill>
                <a:srgbClr val="7F7F7F"/>
              </a:solidFill>
              <a:latin typeface="方正兰亭黑简体" charset="-122"/>
              <a:ea typeface="方正兰亭黑简体" charset="-122"/>
            </a:endParaRPr>
          </a:p>
        </p:txBody>
      </p:sp>
      <p:pic>
        <p:nvPicPr>
          <p:cNvPr id="53255"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sp>
        <p:nvSpPr>
          <p:cNvPr id="53256"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53257" name="组合 18"/>
          <p:cNvGrpSpPr/>
          <p:nvPr/>
        </p:nvGrpSpPr>
        <p:grpSpPr>
          <a:xfrm>
            <a:off x="2038350" y="395288"/>
            <a:ext cx="3441700" cy="519112"/>
            <a:chOff x="3085" y="662"/>
            <a:chExt cx="5943" cy="790"/>
          </a:xfrm>
        </p:grpSpPr>
        <p:sp>
          <p:nvSpPr>
            <p:cNvPr id="2" name="文本框 1"/>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7" name="文本框 6"/>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3" name="椭圆 2"/>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53259" name="图片 46" descr="渐变11"/>
          <p:cNvPicPr>
            <a:picLocks noChangeAspect="1"/>
          </p:cNvPicPr>
          <p:nvPr/>
        </p:nvPicPr>
        <p:blipFill>
          <a:blip r:embed="rId2"/>
          <a:stretch>
            <a:fillRect/>
          </a:stretch>
        </p:blipFill>
        <p:spPr>
          <a:xfrm>
            <a:off x="7578725" y="1909763"/>
            <a:ext cx="3940175" cy="2565400"/>
          </a:xfrm>
          <a:prstGeom prst="rect">
            <a:avLst/>
          </a:prstGeom>
          <a:noFill/>
          <a:ln w="9525">
            <a:noFill/>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41275" y="-12700"/>
            <a:ext cx="12245975" cy="6934200"/>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 name="矩形 6"/>
          <p:cNvSpPr/>
          <p:nvPr/>
        </p:nvSpPr>
        <p:spPr>
          <a:xfrm>
            <a:off x="-77787" y="1536700"/>
            <a:ext cx="5626100" cy="40925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文本框 2"/>
          <p:cNvSpPr txBox="1">
            <a:spLocks noChangeArrowheads="1"/>
          </p:cNvSpPr>
          <p:nvPr/>
        </p:nvSpPr>
        <p:spPr bwMode="auto">
          <a:xfrm>
            <a:off x="5984875" y="2560638"/>
            <a:ext cx="5341938" cy="175260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26670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中国瓜州音乐节标志（图</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2-1-96</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）以汉字“瓜”字、音符、绿叶、水、彩带等元素组合设计。此标志既用到了音符的形状渐变，同时也用到了色彩的绿黄、红黄渐变。</a:t>
            </a:r>
            <a:endParaRPr kumimoji="0" lang="zh-CN" altLang="zh-CN" sz="1800" b="0" i="0" u="none" strike="noStrike" kern="1200" cap="none" spc="0" normalizeH="0" baseline="0" noProof="0" dirty="0">
              <a:ln>
                <a:noFill/>
              </a:ln>
              <a:solidFill>
                <a:schemeClr val="bg1">
                  <a:lumMod val="85000"/>
                </a:schemeClr>
              </a:solidFill>
              <a:effectLst/>
              <a:uLnTx/>
              <a:uFillTx/>
              <a:latin typeface="方正大黑简体" panose="02010601030101010101" charset="-122"/>
              <a:ea typeface="方正大黑简体" panose="02010601030101010101" charset="-122"/>
              <a:cs typeface="+mn-cs"/>
              <a:sym typeface="+mn-ea"/>
            </a:endParaRPr>
          </a:p>
        </p:txBody>
      </p:sp>
      <p:sp>
        <p:nvSpPr>
          <p:cNvPr id="131" name="文本框 106"/>
          <p:cNvSpPr txBox="1">
            <a:spLocks noChangeArrowheads="1"/>
          </p:cNvSpPr>
          <p:nvPr/>
        </p:nvSpPr>
        <p:spPr bwMode="auto">
          <a:xfrm>
            <a:off x="1622425" y="4665663"/>
            <a:ext cx="2946400" cy="2746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 2-1-9</a:t>
            </a:r>
            <a:r>
              <a:rPr kumimoji="0" lang="en-US" altLang="zh-CN" sz="1200" b="0" i="0" u="none" strike="noStrike" kern="1200" cap="none" spc="0" normalizeH="0" baseline="0" noProof="0" dirty="0">
                <a:ln>
                  <a:noFill/>
                </a:ln>
                <a:solidFill>
                  <a:schemeClr val="tx1"/>
                </a:solidFill>
                <a:effectLst/>
                <a:uLnTx/>
                <a:uFillTx/>
                <a:latin typeface="+mn-ea"/>
                <a:ea typeface="+mn-ea"/>
                <a:cs typeface="+mn-cs"/>
                <a:sym typeface="+mn-ea"/>
              </a:rPr>
              <a:t>6</a:t>
            </a: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 中国瓜州音乐节 黄建荣</a:t>
            </a:r>
            <a:r>
              <a:rPr kumimoji="0" lang="zh-CN" altLang="zh-CN" sz="900" b="0" i="0" u="none" strike="noStrike" kern="1200" cap="none" spc="0" normalizeH="0" baseline="0" noProof="0" dirty="0">
                <a:ln>
                  <a:noFill/>
                </a:ln>
                <a:solidFill>
                  <a:schemeClr val="tx1"/>
                </a:solidFill>
                <a:effectLst/>
                <a:uLnTx/>
                <a:uFillTx/>
                <a:latin typeface="+mn-ea"/>
                <a:ea typeface="+mn-ea"/>
                <a:cs typeface="+mn-cs"/>
              </a:rPr>
              <a:t> </a:t>
            </a:r>
            <a:endParaRPr kumimoji="0" lang="zh-CN" altLang="zh-CN" sz="900" b="0" i="0" u="none" strike="noStrike" kern="1200" cap="none" spc="0" normalizeH="0" baseline="0" noProof="0" dirty="0">
              <a:ln>
                <a:noFill/>
              </a:ln>
              <a:solidFill>
                <a:schemeClr val="tx1"/>
              </a:solidFill>
              <a:effectLst/>
              <a:uLnTx/>
              <a:uFillTx/>
              <a:latin typeface="+mn-ea"/>
              <a:ea typeface="+mn-ea"/>
              <a:cs typeface="+mn-cs"/>
            </a:endParaRPr>
          </a:p>
        </p:txBody>
      </p:sp>
      <p:sp>
        <p:nvSpPr>
          <p:cNvPr id="54278"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48</a:t>
            </a:r>
            <a:endParaRPr lang="en-US" altLang="zh-CN" sz="2800" dirty="0">
              <a:solidFill>
                <a:srgbClr val="7F7F7F"/>
              </a:solidFill>
              <a:latin typeface="方正兰亭黑简体" charset="-122"/>
              <a:ea typeface="方正兰亭黑简体" charset="-122"/>
            </a:endParaRPr>
          </a:p>
        </p:txBody>
      </p:sp>
      <p:pic>
        <p:nvPicPr>
          <p:cNvPr id="54279"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sp>
        <p:nvSpPr>
          <p:cNvPr id="54280"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54281" name="组合 18"/>
          <p:cNvGrpSpPr/>
          <p:nvPr/>
        </p:nvGrpSpPr>
        <p:grpSpPr>
          <a:xfrm>
            <a:off x="2038350" y="395288"/>
            <a:ext cx="3441700" cy="519112"/>
            <a:chOff x="3085" y="662"/>
            <a:chExt cx="5943" cy="790"/>
          </a:xfrm>
        </p:grpSpPr>
        <p:sp>
          <p:nvSpPr>
            <p:cNvPr id="5" name="文本框 4"/>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6" name="文本框 5"/>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8" name="椭圆 7"/>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54283" name="图片 1"/>
          <p:cNvPicPr>
            <a:picLocks noChangeAspect="1"/>
          </p:cNvPicPr>
          <p:nvPr/>
        </p:nvPicPr>
        <p:blipFill>
          <a:blip r:embed="rId2"/>
          <a:srcRect l="9692" t="6168" r="10344" b="4846"/>
          <a:stretch>
            <a:fillRect/>
          </a:stretch>
        </p:blipFill>
        <p:spPr>
          <a:xfrm>
            <a:off x="1846263" y="2051050"/>
            <a:ext cx="2119312" cy="2357438"/>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1112" y="-12700"/>
            <a:ext cx="6853238" cy="6923088"/>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098" name="文本框 2"/>
          <p:cNvSpPr txBox="1">
            <a:spLocks noChangeArrowheads="1"/>
          </p:cNvSpPr>
          <p:nvPr/>
        </p:nvSpPr>
        <p:spPr bwMode="auto">
          <a:xfrm>
            <a:off x="755650" y="1724025"/>
            <a:ext cx="5299075" cy="304482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甜城工匠标志（图</a:t>
            </a:r>
            <a:r>
              <a:rPr kumimoji="0" lang="en-US"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2-1-3</a:t>
            </a: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）以汉字“匠”、“甜城”的首拼“</a:t>
            </a:r>
            <a:r>
              <a:rPr kumimoji="0" lang="en-US"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TC</a:t>
            </a: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齿轮、锤子、箭头、腾龙组合设计。即使不看设计说明，我们凭借自己的感觉（视觉）器官一般都能看到龙、齿轮、锤子等设计元素，在这些感性认识的基础上，我们仿佛感受到了工匠精神、精益求精、争创第一等情感内涵。标志以齿轮与圆作为基本形表达，力求工整精致，与我们常见的运动会会徽笔刷表现截然不同，彰显着一定的理性思维。</a:t>
            </a:r>
            <a:endParaRPr kumimoji="0" lang="zh-CN" altLang="zh-CN" sz="1600" b="0" i="0" u="none" strike="noStrike" kern="1200" cap="none" spc="0" normalizeH="0" baseline="0" noProof="0" dirty="0">
              <a:ln>
                <a:noFill/>
              </a:ln>
              <a:solidFill>
                <a:schemeClr val="bg1">
                  <a:lumMod val="85000"/>
                </a:schemeClr>
              </a:solidFill>
              <a:effectLst/>
              <a:uLnTx/>
              <a:uFillTx/>
              <a:latin typeface="方正兰亭黑简体" charset="-122"/>
              <a:ea typeface="方正大黑简体" panose="02010601030101010101" charset="-122"/>
              <a:cs typeface="方正兰亭黑简体" charset="-122"/>
              <a:sym typeface="+mn-ea"/>
            </a:endParaRPr>
          </a:p>
        </p:txBody>
      </p:sp>
      <p:sp>
        <p:nvSpPr>
          <p:cNvPr id="11268" name="文本框 3"/>
          <p:cNvSpPr txBox="1"/>
          <p:nvPr/>
        </p:nvSpPr>
        <p:spPr>
          <a:xfrm>
            <a:off x="8345488" y="5119688"/>
            <a:ext cx="2416175" cy="276225"/>
          </a:xfrm>
          <a:prstGeom prst="rect">
            <a:avLst/>
          </a:prstGeom>
          <a:noFill/>
          <a:ln w="9525">
            <a:noFill/>
          </a:ln>
        </p:spPr>
        <p:txBody>
          <a:bodyPr wrap="none">
            <a:spAutoFit/>
          </a:bodyPr>
          <a:p>
            <a:pPr eaLnBrk="1" hangingPunct="1"/>
            <a:r>
              <a:rPr lang="en-US" altLang="zh-CN" sz="1200" dirty="0">
                <a:latin typeface="宋体" panose="02010600030101010101" pitchFamily="2" charset="-122"/>
                <a:sym typeface="宋体" panose="02010600030101010101" pitchFamily="2" charset="-122"/>
              </a:rPr>
              <a:t>      </a:t>
            </a:r>
            <a:r>
              <a:rPr lang="zh-CN" altLang="zh-CN" sz="1200" dirty="0">
                <a:latin typeface="宋体" panose="02010600030101010101" pitchFamily="2" charset="-122"/>
                <a:sym typeface="宋体" panose="02010600030101010101" pitchFamily="2" charset="-122"/>
              </a:rPr>
              <a:t>图2-1-</a:t>
            </a:r>
            <a:r>
              <a:rPr lang="en-US" altLang="zh-CN" sz="1200" dirty="0">
                <a:latin typeface="宋体" panose="02010600030101010101" pitchFamily="2" charset="-122"/>
                <a:sym typeface="宋体" panose="02010600030101010101" pitchFamily="2" charset="-122"/>
              </a:rPr>
              <a:t>3</a:t>
            </a:r>
            <a:r>
              <a:rPr lang="zh-CN" altLang="zh-CN" sz="1200" dirty="0">
                <a:latin typeface="宋体" panose="02010600030101010101" pitchFamily="2" charset="-122"/>
                <a:sym typeface="宋体" panose="02010600030101010101" pitchFamily="2" charset="-122"/>
              </a:rPr>
              <a:t> 甜城工匠 陈一雄</a:t>
            </a:r>
            <a:endParaRPr lang="zh-CN" altLang="zh-CN" sz="1200" dirty="0">
              <a:solidFill>
                <a:srgbClr val="595959"/>
              </a:solidFill>
              <a:latin typeface="宋体" panose="02010600030101010101" pitchFamily="2" charset="-122"/>
            </a:endParaRPr>
          </a:p>
        </p:txBody>
      </p:sp>
      <p:sp>
        <p:nvSpPr>
          <p:cNvPr id="4" name="矩形 3"/>
          <p:cNvSpPr/>
          <p:nvPr/>
        </p:nvSpPr>
        <p:spPr>
          <a:xfrm rot="1200000">
            <a:off x="10842625" y="5956300"/>
            <a:ext cx="288925" cy="574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11270" name="图形 2287"/>
          <p:cNvPicPr>
            <a:picLocks noGrp="1" noChangeAspect="1"/>
          </p:cNvPicPr>
          <p:nvPr/>
        </p:nvPicPr>
        <p:blipFill>
          <a:blip r:embed="rId1"/>
          <a:stretch>
            <a:fillRect/>
          </a:stretch>
        </p:blipFill>
        <p:spPr>
          <a:xfrm>
            <a:off x="9998075" y="322263"/>
            <a:ext cx="1635125" cy="427037"/>
          </a:xfrm>
          <a:prstGeom prst="rect">
            <a:avLst/>
          </a:prstGeom>
          <a:noFill/>
          <a:ln w="9525">
            <a:noFill/>
          </a:ln>
        </p:spPr>
      </p:pic>
      <p:sp>
        <p:nvSpPr>
          <p:cNvPr id="11271"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06</a:t>
            </a:r>
            <a:endParaRPr lang="en-US" altLang="zh-CN" sz="2800" dirty="0">
              <a:solidFill>
                <a:srgbClr val="7F7F7F"/>
              </a:solidFill>
              <a:latin typeface="方正兰亭黑简体" charset="-122"/>
              <a:ea typeface="方正兰亭黑简体" charset="-122"/>
            </a:endParaRPr>
          </a:p>
        </p:txBody>
      </p:sp>
      <p:pic>
        <p:nvPicPr>
          <p:cNvPr id="11272" name="图片 1"/>
          <p:cNvPicPr/>
          <p:nvPr/>
        </p:nvPicPr>
        <p:blipFill>
          <a:blip r:embed="rId2"/>
          <a:stretch>
            <a:fillRect/>
          </a:stretch>
        </p:blipFill>
        <p:spPr>
          <a:xfrm>
            <a:off x="8210550" y="1989138"/>
            <a:ext cx="2362200" cy="2854325"/>
          </a:xfrm>
          <a:prstGeom prst="rect">
            <a:avLst/>
          </a:prstGeom>
          <a:noFill/>
          <a:ln w="9525">
            <a:noFill/>
          </a:ln>
        </p:spPr>
      </p:pic>
      <p:sp>
        <p:nvSpPr>
          <p:cNvPr id="11273"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11274" name="组合 18"/>
          <p:cNvGrpSpPr/>
          <p:nvPr/>
        </p:nvGrpSpPr>
        <p:grpSpPr>
          <a:xfrm>
            <a:off x="2038350" y="395288"/>
            <a:ext cx="3441700" cy="519112"/>
            <a:chOff x="3085" y="662"/>
            <a:chExt cx="5943" cy="790"/>
          </a:xfrm>
        </p:grpSpPr>
        <p:sp>
          <p:nvSpPr>
            <p:cNvPr id="14" name="文本框 13"/>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17" name="文本框 16"/>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25" name="椭圆 24"/>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 name="矩形 57"/>
          <p:cNvSpPr/>
          <p:nvPr/>
        </p:nvSpPr>
        <p:spPr>
          <a:xfrm>
            <a:off x="-60325" y="-60325"/>
            <a:ext cx="12276138" cy="3444875"/>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8" name="矩形 7"/>
          <p:cNvSpPr/>
          <p:nvPr/>
        </p:nvSpPr>
        <p:spPr>
          <a:xfrm>
            <a:off x="8231188" y="447675"/>
            <a:ext cx="3259138"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55300" name="文本框 3"/>
          <p:cNvSpPr txBox="1"/>
          <p:nvPr/>
        </p:nvSpPr>
        <p:spPr>
          <a:xfrm>
            <a:off x="706438" y="1325563"/>
            <a:ext cx="6804025" cy="1752600"/>
          </a:xfrm>
          <a:prstGeom prst="rect">
            <a:avLst/>
          </a:prstGeom>
          <a:noFill/>
          <a:ln w="9525">
            <a:noFill/>
          </a:ln>
        </p:spPr>
        <p:txBody>
          <a:bodyPr>
            <a:spAutoFit/>
          </a:bodyPr>
          <a:p>
            <a:pPr algn="just" eaLnBrk="1" hangingPunct="1">
              <a:lnSpc>
                <a:spcPct val="150000"/>
              </a:lnSpc>
            </a:pP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2018</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世界室内拔河锦标赛会徽（图</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2-1-97</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）由字母</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“XZ</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”（徐州）、“汉”和“河”等元素融合，勾画作一组正奋力拔河的运动员造型。此会徽中的运动员呈大小、方向、色彩渐变设计，充满动感与活力。</a:t>
            </a:r>
            <a:endPar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endParaRPr>
          </a:p>
        </p:txBody>
      </p:sp>
      <p:grpSp>
        <p:nvGrpSpPr>
          <p:cNvPr id="120" name="组合 119"/>
          <p:cNvGrpSpPr/>
          <p:nvPr/>
        </p:nvGrpSpPr>
        <p:grpSpPr>
          <a:xfrm rot="5400000">
            <a:off x="1685290" y="5251450"/>
            <a:ext cx="3725545" cy="5083174"/>
            <a:chOff x="6716184" y="1156394"/>
            <a:chExt cx="1490916" cy="1823701"/>
          </a:xfrm>
          <a:solidFill>
            <a:schemeClr val="bg1">
              <a:lumMod val="65000"/>
              <a:alpha val="38000"/>
            </a:schemeClr>
          </a:solidFill>
        </p:grpSpPr>
        <p:sp>
          <p:nvSpPr>
            <p:cNvPr id="20"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55302" name="文本框 2"/>
          <p:cNvSpPr txBox="1"/>
          <p:nvPr/>
        </p:nvSpPr>
        <p:spPr>
          <a:xfrm>
            <a:off x="769938" y="3943350"/>
            <a:ext cx="6718300" cy="874713"/>
          </a:xfrm>
          <a:prstGeom prst="rect">
            <a:avLst/>
          </a:prstGeom>
          <a:noFill/>
          <a:ln w="9525">
            <a:noFill/>
          </a:ln>
        </p:spPr>
        <p:txBody>
          <a:bodyPr>
            <a:spAutoFit/>
          </a:bodyPr>
          <a:p>
            <a:pPr algn="just" eaLnBrk="1" hangingPunct="1">
              <a:lnSpc>
                <a:spcPct val="150000"/>
              </a:lnSpc>
            </a:pP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中升集团（图</a:t>
            </a:r>
            <a:r>
              <a:rPr lang="en-US" altLang="zh-CN" dirty="0">
                <a:solidFill>
                  <a:srgbClr val="595959"/>
                </a:solidFill>
                <a:latin typeface="Arial" panose="020B0604020202020204" pitchFamily="34" charset="0"/>
                <a:ea typeface="方正大黑简体" panose="02010601030101010101" charset="-122"/>
                <a:sym typeface="宋体" panose="02010600030101010101" pitchFamily="2" charset="-122"/>
              </a:rPr>
              <a:t>2-1-98</a:t>
            </a: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）标志以三个三角形进行透明叠加大小渐变设计，犹如扶摇直上的飞鹏，体现上升的指向感觉。</a:t>
            </a:r>
            <a:endParaRPr lang="zh-CN" altLang="en-US" dirty="0">
              <a:latin typeface="Arial" panose="020B0604020202020204" pitchFamily="34" charset="0"/>
            </a:endParaRPr>
          </a:p>
        </p:txBody>
      </p:sp>
      <p:sp>
        <p:nvSpPr>
          <p:cNvPr id="6" name="文本框 106"/>
          <p:cNvSpPr txBox="1">
            <a:spLocks noChangeArrowheads="1"/>
          </p:cNvSpPr>
          <p:nvPr/>
        </p:nvSpPr>
        <p:spPr bwMode="auto">
          <a:xfrm>
            <a:off x="8391525" y="2741613"/>
            <a:ext cx="3162300" cy="31115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ts val="2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图2-1-9</a:t>
            </a:r>
            <a:r>
              <a:rPr kumimoji="0" lang="en-US" altLang="zh-CN" sz="1200" b="0" i="0" u="none" strike="noStrike" kern="1200" cap="none" spc="0" normalizeH="0" baseline="0" noProof="0" dirty="0">
                <a:ln>
                  <a:noFill/>
                </a:ln>
                <a:solidFill>
                  <a:schemeClr val="tx1"/>
                </a:solidFill>
                <a:effectLst/>
                <a:uLnTx/>
                <a:uFillTx/>
                <a:latin typeface="+mn-ea"/>
                <a:ea typeface="+mn-ea"/>
                <a:cs typeface="+mn-cs"/>
                <a:sym typeface="+mn-ea"/>
              </a:rPr>
              <a:t>7 </a:t>
            </a: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2018世界室内拔河锦标赛 林秀杭</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55304" name="文本框 1"/>
          <p:cNvSpPr txBox="1"/>
          <p:nvPr/>
        </p:nvSpPr>
        <p:spPr>
          <a:xfrm>
            <a:off x="8683625" y="5668963"/>
            <a:ext cx="3087688" cy="274637"/>
          </a:xfrm>
          <a:prstGeom prst="rect">
            <a:avLst/>
          </a:prstGeom>
          <a:noFill/>
          <a:ln w="9525">
            <a:noFill/>
          </a:ln>
        </p:spPr>
        <p:txBody>
          <a:bodyPr>
            <a:spAutoFit/>
          </a:bodyPr>
          <a:p>
            <a:pPr eaLnBrk="1" hangingPunct="1"/>
            <a:r>
              <a:rPr lang="zh-CN" altLang="zh-CN" sz="1200" dirty="0">
                <a:latin typeface="宋体" panose="02010600030101010101" pitchFamily="2" charset="-122"/>
                <a:sym typeface="宋体" panose="02010600030101010101" pitchFamily="2" charset="-122"/>
              </a:rPr>
              <a:t>2-1-</a:t>
            </a:r>
            <a:r>
              <a:rPr lang="en-US" altLang="zh-CN" sz="1200" dirty="0">
                <a:latin typeface="宋体" panose="02010600030101010101" pitchFamily="2" charset="-122"/>
                <a:sym typeface="宋体" panose="02010600030101010101" pitchFamily="2" charset="-122"/>
              </a:rPr>
              <a:t>98</a:t>
            </a:r>
            <a:r>
              <a:rPr lang="zh-CN" altLang="zh-CN" sz="1200" dirty="0">
                <a:latin typeface="宋体" panose="02010600030101010101" pitchFamily="2" charset="-122"/>
                <a:sym typeface="宋体" panose="02010600030101010101" pitchFamily="2" charset="-122"/>
              </a:rPr>
              <a:t> 中升集团 中升集团官网 </a:t>
            </a:r>
            <a:endParaRPr lang="zh-CN" altLang="zh-CN" sz="1200" dirty="0">
              <a:latin typeface="宋体" panose="02010600030101010101" pitchFamily="2" charset="-122"/>
            </a:endParaRPr>
          </a:p>
        </p:txBody>
      </p:sp>
      <p:sp>
        <p:nvSpPr>
          <p:cNvPr id="55305"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49</a:t>
            </a:r>
            <a:endParaRPr lang="en-US" altLang="zh-CN" sz="2800" dirty="0">
              <a:solidFill>
                <a:srgbClr val="7F7F7F"/>
              </a:solidFill>
              <a:latin typeface="方正兰亭黑简体" charset="-122"/>
              <a:ea typeface="方正兰亭黑简体" charset="-122"/>
            </a:endParaRPr>
          </a:p>
        </p:txBody>
      </p:sp>
      <p:sp>
        <p:nvSpPr>
          <p:cNvPr id="55306"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55307" name="组合 18"/>
          <p:cNvGrpSpPr/>
          <p:nvPr/>
        </p:nvGrpSpPr>
        <p:grpSpPr>
          <a:xfrm>
            <a:off x="2038350" y="395288"/>
            <a:ext cx="3441700" cy="519112"/>
            <a:chOff x="3085" y="662"/>
            <a:chExt cx="5943" cy="790"/>
          </a:xfrm>
        </p:grpSpPr>
        <p:sp>
          <p:nvSpPr>
            <p:cNvPr id="5" name="文本框 4"/>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2" name="文本框 1"/>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7" name="椭圆 6"/>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55309" name="图片 2"/>
          <p:cNvPicPr/>
          <p:nvPr/>
        </p:nvPicPr>
        <p:blipFill>
          <a:blip r:embed="rId1"/>
          <a:stretch>
            <a:fillRect/>
          </a:stretch>
        </p:blipFill>
        <p:spPr>
          <a:xfrm>
            <a:off x="8701088" y="1089025"/>
            <a:ext cx="2319337" cy="1497013"/>
          </a:xfrm>
          <a:prstGeom prst="rect">
            <a:avLst/>
          </a:prstGeom>
          <a:noFill/>
          <a:ln w="9525">
            <a:noFill/>
          </a:ln>
        </p:spPr>
      </p:pic>
      <p:pic>
        <p:nvPicPr>
          <p:cNvPr id="55310" name="图片 4"/>
          <p:cNvPicPr/>
          <p:nvPr/>
        </p:nvPicPr>
        <p:blipFill>
          <a:blip r:embed="rId2"/>
          <a:stretch>
            <a:fillRect/>
          </a:stretch>
        </p:blipFill>
        <p:spPr>
          <a:xfrm>
            <a:off x="8920163" y="3671888"/>
            <a:ext cx="1881187" cy="1824037"/>
          </a:xfrm>
          <a:prstGeom prst="rect">
            <a:avLst/>
          </a:prstGeom>
          <a:noFill/>
          <a:ln w="9525">
            <a:noFill/>
          </a:ln>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 name="矩形 57"/>
          <p:cNvSpPr/>
          <p:nvPr/>
        </p:nvSpPr>
        <p:spPr>
          <a:xfrm>
            <a:off x="-60325" y="-66675"/>
            <a:ext cx="12276138" cy="3937000"/>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56323" name="文本框 3"/>
          <p:cNvSpPr txBox="1"/>
          <p:nvPr/>
        </p:nvSpPr>
        <p:spPr>
          <a:xfrm>
            <a:off x="706438" y="1376363"/>
            <a:ext cx="10617200" cy="1752600"/>
          </a:xfrm>
          <a:prstGeom prst="rect">
            <a:avLst/>
          </a:prstGeom>
          <a:noFill/>
          <a:ln w="9525">
            <a:noFill/>
          </a:ln>
        </p:spPr>
        <p:txBody>
          <a:bodyPr>
            <a:spAutoFit/>
          </a:bodyPr>
          <a:p>
            <a:pPr algn="just" eaLnBrk="1" hangingPunct="1">
              <a:lnSpc>
                <a:spcPct val="150000"/>
              </a:lnSpc>
            </a:pP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智慧公积金</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 </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尽在</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e</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网通标志（图</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2-1-99</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）以徐州住房公积金标志主体形象与象征互联网的字母</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“e”</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为设计元素，“众”字中的“人”字呈渐变组合设计。</a:t>
            </a:r>
            <a:endParaRPr lang="zh-CN" altLang="zh-CN" dirty="0">
              <a:solidFill>
                <a:srgbClr val="D9D9D9"/>
              </a:solidFill>
              <a:latin typeface="Arial" panose="020B0604020202020204" pitchFamily="34" charset="0"/>
              <a:ea typeface="方正大黑简体" panose="02010601030101010101" charset="-122"/>
            </a:endParaRPr>
          </a:p>
          <a:p>
            <a:pPr algn="just" eaLnBrk="1" hangingPunct="1">
              <a:lnSpc>
                <a:spcPct val="150000"/>
              </a:lnSpc>
            </a:pP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国投集团标志（图</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2-1-100</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）主体图案以中国传统圆形方孔币中的方孔为基本元素，象征投资类型的公司。三个方块图案由虚向实层叠渐变。</a:t>
            </a:r>
            <a:endPar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endParaRPr>
          </a:p>
        </p:txBody>
      </p:sp>
      <p:grpSp>
        <p:nvGrpSpPr>
          <p:cNvPr id="120" name="组合 119"/>
          <p:cNvGrpSpPr/>
          <p:nvPr/>
        </p:nvGrpSpPr>
        <p:grpSpPr>
          <a:xfrm rot="5400000">
            <a:off x="1685290" y="5251450"/>
            <a:ext cx="3725545" cy="5083174"/>
            <a:chOff x="6716184" y="1156394"/>
            <a:chExt cx="1490916" cy="1823701"/>
          </a:xfrm>
          <a:solidFill>
            <a:schemeClr val="bg1">
              <a:lumMod val="65000"/>
              <a:alpha val="38000"/>
            </a:schemeClr>
          </a:solidFill>
        </p:grpSpPr>
        <p:sp>
          <p:nvSpPr>
            <p:cNvPr id="20"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56325"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50</a:t>
            </a:r>
            <a:endParaRPr lang="en-US" altLang="zh-CN" sz="2800" dirty="0">
              <a:solidFill>
                <a:srgbClr val="7F7F7F"/>
              </a:solidFill>
              <a:latin typeface="方正兰亭黑简体" charset="-122"/>
              <a:ea typeface="方正兰亭黑简体" charset="-122"/>
            </a:endParaRPr>
          </a:p>
        </p:txBody>
      </p:sp>
      <p:sp>
        <p:nvSpPr>
          <p:cNvPr id="56326"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56327" name="组合 18"/>
          <p:cNvGrpSpPr/>
          <p:nvPr/>
        </p:nvGrpSpPr>
        <p:grpSpPr>
          <a:xfrm>
            <a:off x="2038350" y="395288"/>
            <a:ext cx="3441700" cy="519112"/>
            <a:chOff x="3085" y="662"/>
            <a:chExt cx="5943" cy="790"/>
          </a:xfrm>
        </p:grpSpPr>
        <p:sp>
          <p:nvSpPr>
            <p:cNvPr id="5" name="文本框 4"/>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2" name="文本框 1"/>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7" name="椭圆 6"/>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56329"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pic>
        <p:nvPicPr>
          <p:cNvPr id="56330" name="图片 3"/>
          <p:cNvPicPr/>
          <p:nvPr/>
        </p:nvPicPr>
        <p:blipFill>
          <a:blip r:embed="rId2"/>
          <a:stretch>
            <a:fillRect/>
          </a:stretch>
        </p:blipFill>
        <p:spPr>
          <a:xfrm>
            <a:off x="2209800" y="4611688"/>
            <a:ext cx="3676650" cy="1246187"/>
          </a:xfrm>
          <a:prstGeom prst="rect">
            <a:avLst/>
          </a:prstGeom>
          <a:noFill/>
          <a:ln w="9525">
            <a:noFill/>
          </a:ln>
        </p:spPr>
      </p:pic>
      <p:pic>
        <p:nvPicPr>
          <p:cNvPr id="56331" name="图片 162"/>
          <p:cNvPicPr/>
          <p:nvPr/>
        </p:nvPicPr>
        <p:blipFill>
          <a:blip r:embed="rId3"/>
          <a:stretch>
            <a:fillRect/>
          </a:stretch>
        </p:blipFill>
        <p:spPr>
          <a:xfrm>
            <a:off x="7585075" y="4022725"/>
            <a:ext cx="1863725" cy="1849438"/>
          </a:xfrm>
          <a:prstGeom prst="rect">
            <a:avLst/>
          </a:prstGeom>
          <a:noFill/>
          <a:ln w="9525">
            <a:noFill/>
          </a:ln>
        </p:spPr>
      </p:pic>
      <p:sp>
        <p:nvSpPr>
          <p:cNvPr id="17" name="文本框 163"/>
          <p:cNvSpPr txBox="1">
            <a:spLocks noChangeArrowheads="1"/>
          </p:cNvSpPr>
          <p:nvPr/>
        </p:nvSpPr>
        <p:spPr bwMode="auto">
          <a:xfrm>
            <a:off x="2255838" y="6003925"/>
            <a:ext cx="8362950" cy="307975"/>
          </a:xfrm>
          <a:prstGeom prst="rect">
            <a:avLst/>
          </a:prstGeom>
          <a:noFill/>
          <a:ln>
            <a:noFill/>
          </a:ln>
        </p:spPr>
        <p:txBody>
          <a:bodyPr>
            <a:spAutoFit/>
          </a:bodyPr>
          <a:lstStyle>
            <a:lvl1pPr indent="2667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a:ln>
                  <a:noFill/>
                </a:ln>
                <a:solidFill>
                  <a:schemeClr val="tx1"/>
                </a:solidFill>
                <a:effectLst/>
                <a:uLnTx/>
                <a:uFillTx/>
                <a:latin typeface="楷体" panose="02010609060101010101" pitchFamily="49" charset="-122"/>
                <a:ea typeface="宋体" panose="02010600030101010101" pitchFamily="2" charset="-122"/>
                <a:cs typeface="+mn-cs"/>
              </a:rPr>
              <a:t> </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图2-1-</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99</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 智慧公积金 尽在e网通 王厚军         </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               </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图2-1-</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100</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 国投集团  国投集团官网        </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55562" y="-26987"/>
            <a:ext cx="6897688" cy="6932613"/>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098" name="文本框 2"/>
          <p:cNvSpPr txBox="1">
            <a:spLocks noChangeArrowheads="1"/>
          </p:cNvSpPr>
          <p:nvPr/>
        </p:nvSpPr>
        <p:spPr bwMode="auto">
          <a:xfrm>
            <a:off x="755650" y="1365250"/>
            <a:ext cx="5299075" cy="424497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1">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（九</a:t>
            </a:r>
            <a:r>
              <a:rPr kumimoji="0" lang="zh-CN" altLang="zh-CN" sz="1800" b="0" i="0" u="none" strike="noStrike" kern="1200" cap="none" spc="0" normalizeH="0" baseline="0" noProof="1">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a:t>
            </a:r>
            <a:r>
              <a:rPr kumimoji="0" lang="zh-CN" altLang="en-US" sz="1800" b="0" i="0" u="none" strike="noStrike" kern="1200" cap="none" spc="0" normalizeH="0" baseline="0" noProof="1">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多样与统一</a:t>
            </a:r>
            <a:endParaRPr kumimoji="0" lang="en-US" altLang="zh-CN" sz="1800" b="0" i="0" u="none" strike="noStrike" kern="1200" cap="none" spc="0" normalizeH="0" baseline="0" noProof="1">
              <a:ln>
                <a:noFill/>
              </a:ln>
              <a:solidFill>
                <a:schemeClr val="bg1">
                  <a:lumMod val="85000"/>
                </a:schemeClr>
              </a:solidFill>
              <a:effectLst/>
              <a:uLnTx/>
              <a:uFillTx/>
              <a:latin typeface="Arial" panose="020B0604020202020204" pitchFamily="34" charset="0"/>
              <a:ea typeface="方正大黑简体" panose="02010601030101010101" charset="-122"/>
              <a:cs typeface="+mn-cs"/>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多样与统一是形式美的基本规律。多样是指构成整体的各部分要有变化，统一是指各种变化之间要有一致的方面。标志设计中的多样统一就是在丰富多彩的设计元素变化中保持一致性，即变化中求统一，统一中求变化。多样性由统一性来制约，统一性靠多样性去丰富。多样与统一示意图（图</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2-1-101</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）中我们可以看到，众多不同的几何图形即是多样性的表现，以人形作为最终统一视觉呈现。多样基本元素一般不低于三个。</a:t>
            </a:r>
            <a:endPar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endParaRPr>
          </a:p>
        </p:txBody>
      </p:sp>
      <p:sp>
        <p:nvSpPr>
          <p:cNvPr id="57348" name="文本框 3"/>
          <p:cNvSpPr txBox="1"/>
          <p:nvPr/>
        </p:nvSpPr>
        <p:spPr>
          <a:xfrm>
            <a:off x="8547100" y="4691063"/>
            <a:ext cx="2011363" cy="276225"/>
          </a:xfrm>
          <a:prstGeom prst="rect">
            <a:avLst/>
          </a:prstGeom>
          <a:noFill/>
          <a:ln w="9525">
            <a:noFill/>
          </a:ln>
        </p:spPr>
        <p:txBody>
          <a:bodyPr wrap="none">
            <a:spAutoFit/>
          </a:bodyPr>
          <a:p>
            <a:pPr eaLnBrk="1" hangingPunct="1"/>
            <a:r>
              <a:rPr lang="zh-CN" altLang="zh-CN" sz="1200" dirty="0">
                <a:latin typeface="Arial" panose="020B0604020202020204" pitchFamily="34" charset="0"/>
              </a:rPr>
              <a:t> 2-1-10</a:t>
            </a:r>
            <a:r>
              <a:rPr lang="en-US" altLang="zh-CN" sz="1200" dirty="0">
                <a:latin typeface="Arial" panose="020B0604020202020204" pitchFamily="34" charset="0"/>
              </a:rPr>
              <a:t>1</a:t>
            </a:r>
            <a:r>
              <a:rPr lang="zh-CN" altLang="zh-CN" sz="1200" dirty="0">
                <a:latin typeface="Arial" panose="020B0604020202020204" pitchFamily="34" charset="0"/>
              </a:rPr>
              <a:t> 多样与统一示意图</a:t>
            </a:r>
            <a:endParaRPr lang="zh-CN" altLang="zh-CN" sz="1200" dirty="0">
              <a:solidFill>
                <a:srgbClr val="595959"/>
              </a:solidFill>
              <a:latin typeface="宋体" panose="02010600030101010101" pitchFamily="2" charset="-122"/>
            </a:endParaRPr>
          </a:p>
        </p:txBody>
      </p:sp>
      <p:sp>
        <p:nvSpPr>
          <p:cNvPr id="4" name="矩形 3"/>
          <p:cNvSpPr/>
          <p:nvPr/>
        </p:nvSpPr>
        <p:spPr>
          <a:xfrm rot="1200000">
            <a:off x="10842625" y="5956300"/>
            <a:ext cx="288925" cy="574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57350"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51</a:t>
            </a:r>
            <a:endParaRPr lang="en-US" altLang="zh-CN" sz="2800" dirty="0">
              <a:solidFill>
                <a:srgbClr val="7F7F7F"/>
              </a:solidFill>
              <a:latin typeface="方正兰亭黑简体" charset="-122"/>
              <a:ea typeface="方正兰亭黑简体" charset="-122"/>
            </a:endParaRPr>
          </a:p>
        </p:txBody>
      </p:sp>
      <p:pic>
        <p:nvPicPr>
          <p:cNvPr id="57351"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sp>
        <p:nvSpPr>
          <p:cNvPr id="57352"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57353" name="组合 18"/>
          <p:cNvGrpSpPr/>
          <p:nvPr/>
        </p:nvGrpSpPr>
        <p:grpSpPr>
          <a:xfrm>
            <a:off x="2038350" y="395288"/>
            <a:ext cx="3441700" cy="519112"/>
            <a:chOff x="3085" y="662"/>
            <a:chExt cx="5943" cy="790"/>
          </a:xfrm>
        </p:grpSpPr>
        <p:sp>
          <p:nvSpPr>
            <p:cNvPr id="2" name="文本框 1"/>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7" name="文本框 6"/>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3" name="椭圆 2"/>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57355" name="图片 31" descr="多样与统一"/>
          <p:cNvPicPr>
            <a:picLocks noChangeAspect="1"/>
          </p:cNvPicPr>
          <p:nvPr/>
        </p:nvPicPr>
        <p:blipFill>
          <a:blip r:embed="rId2"/>
          <a:stretch>
            <a:fillRect/>
          </a:stretch>
        </p:blipFill>
        <p:spPr>
          <a:xfrm>
            <a:off x="8475663" y="1941513"/>
            <a:ext cx="2203450" cy="2535237"/>
          </a:xfrm>
          <a:prstGeom prst="rect">
            <a:avLst/>
          </a:prstGeom>
          <a:noFill/>
          <a:ln w="9525">
            <a:noFill/>
          </a:ln>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1112" y="-12700"/>
            <a:ext cx="12215813" cy="698182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 name="矩形 6"/>
          <p:cNvSpPr/>
          <p:nvPr/>
        </p:nvSpPr>
        <p:spPr>
          <a:xfrm>
            <a:off x="-77787" y="1536700"/>
            <a:ext cx="5626100" cy="40925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文本框 2"/>
          <p:cNvSpPr txBox="1">
            <a:spLocks noChangeArrowheads="1"/>
          </p:cNvSpPr>
          <p:nvPr/>
        </p:nvSpPr>
        <p:spPr bwMode="auto">
          <a:xfrm>
            <a:off x="5984875" y="2273300"/>
            <a:ext cx="5341938" cy="258445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上海市民运动会标志（图</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2-1-102</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）以</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我运动！我快乐！”作为创意主题。整体以“心”和“树”的视角作为统一体，以众多不同的健身运动人形作为多样化元素，体现了运动、健身、欢乐、和谐之景，运动人群体呈现动感与多样化姿态，体现了市民运动会“大众化、多样化、社会化”的特点。</a:t>
            </a:r>
            <a:endParaRPr kumimoji="0" lang="zh-CN" altLang="zh-CN" sz="1800" b="0" i="0" u="none" strike="noStrike" kern="1200" cap="none" spc="0" normalizeH="0" baseline="0" noProof="0" dirty="0">
              <a:ln>
                <a:noFill/>
              </a:ln>
              <a:solidFill>
                <a:schemeClr val="bg1">
                  <a:lumMod val="85000"/>
                </a:schemeClr>
              </a:solidFill>
              <a:effectLst/>
              <a:uLnTx/>
              <a:uFillTx/>
              <a:latin typeface="方正大黑简体" panose="02010601030101010101" charset="-122"/>
              <a:ea typeface="方正大黑简体" panose="02010601030101010101" charset="-122"/>
              <a:cs typeface="+mn-cs"/>
              <a:sym typeface="+mn-ea"/>
            </a:endParaRPr>
          </a:p>
        </p:txBody>
      </p:sp>
      <p:sp>
        <p:nvSpPr>
          <p:cNvPr id="131" name="文本框 106"/>
          <p:cNvSpPr txBox="1">
            <a:spLocks noChangeArrowheads="1"/>
          </p:cNvSpPr>
          <p:nvPr/>
        </p:nvSpPr>
        <p:spPr bwMode="auto">
          <a:xfrm>
            <a:off x="1622425" y="4665663"/>
            <a:ext cx="2946400" cy="2746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sym typeface="+mn-ea"/>
              </a:rPr>
              <a:t>图2-1-10</a:t>
            </a:r>
            <a:r>
              <a:rPr kumimoji="0" lang="en-US" altLang="zh-CN"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sym typeface="+mn-ea"/>
              </a:rPr>
              <a:t>2</a:t>
            </a:r>
            <a:r>
              <a:rPr kumimoji="0" lang="zh-CN" altLang="zh-CN"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sym typeface="+mn-ea"/>
              </a:rPr>
              <a:t> 上海市民运动会 利玉章</a:t>
            </a:r>
            <a:endParaRPr kumimoji="0" lang="zh-CN" altLang="zh-CN" sz="900" b="0" i="0" u="none" strike="noStrike" kern="1200" cap="none" spc="0" normalizeH="0" baseline="0" noProof="0" dirty="0">
              <a:ln>
                <a:noFill/>
              </a:ln>
              <a:solidFill>
                <a:schemeClr val="tx1"/>
              </a:solidFill>
              <a:effectLst/>
              <a:uLnTx/>
              <a:uFillTx/>
              <a:latin typeface="+mn-ea"/>
              <a:ea typeface="+mn-ea"/>
              <a:cs typeface="+mn-cs"/>
            </a:endParaRPr>
          </a:p>
        </p:txBody>
      </p:sp>
      <p:sp>
        <p:nvSpPr>
          <p:cNvPr id="58374"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52</a:t>
            </a:r>
            <a:endParaRPr lang="en-US" altLang="zh-CN" sz="2800" dirty="0">
              <a:solidFill>
                <a:srgbClr val="7F7F7F"/>
              </a:solidFill>
              <a:latin typeface="方正兰亭黑简体" charset="-122"/>
              <a:ea typeface="方正兰亭黑简体" charset="-122"/>
            </a:endParaRPr>
          </a:p>
        </p:txBody>
      </p:sp>
      <p:pic>
        <p:nvPicPr>
          <p:cNvPr id="58375"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sp>
        <p:nvSpPr>
          <p:cNvPr id="58376"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58377" name="组合 18"/>
          <p:cNvGrpSpPr/>
          <p:nvPr/>
        </p:nvGrpSpPr>
        <p:grpSpPr>
          <a:xfrm>
            <a:off x="2038350" y="395288"/>
            <a:ext cx="3441700" cy="519112"/>
            <a:chOff x="3085" y="662"/>
            <a:chExt cx="5943" cy="790"/>
          </a:xfrm>
        </p:grpSpPr>
        <p:sp>
          <p:nvSpPr>
            <p:cNvPr id="5" name="文本框 4"/>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6" name="文本框 5"/>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8" name="椭圆 7"/>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58379" name="图片 181" descr="上海市民运动会"/>
          <p:cNvPicPr>
            <a:picLocks noChangeAspect="1"/>
          </p:cNvPicPr>
          <p:nvPr/>
        </p:nvPicPr>
        <p:blipFill>
          <a:blip r:embed="rId2"/>
          <a:srcRect l="23042" t="18690" r="23447" b="35951"/>
          <a:stretch>
            <a:fillRect/>
          </a:stretch>
        </p:blipFill>
        <p:spPr>
          <a:xfrm>
            <a:off x="1352550" y="2038350"/>
            <a:ext cx="2957513" cy="2508250"/>
          </a:xfrm>
          <a:prstGeom prst="rect">
            <a:avLst/>
          </a:prstGeom>
          <a:noFill/>
          <a:ln w="9525">
            <a:noFill/>
          </a:ln>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 name="矩形 57"/>
          <p:cNvSpPr/>
          <p:nvPr/>
        </p:nvSpPr>
        <p:spPr>
          <a:xfrm>
            <a:off x="-76200" y="-106362"/>
            <a:ext cx="12292013" cy="3490913"/>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8" name="矩形 7"/>
          <p:cNvSpPr/>
          <p:nvPr/>
        </p:nvSpPr>
        <p:spPr>
          <a:xfrm>
            <a:off x="8231188" y="447675"/>
            <a:ext cx="3259138"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59396" name="文本框 3"/>
          <p:cNvSpPr txBox="1"/>
          <p:nvPr/>
        </p:nvSpPr>
        <p:spPr>
          <a:xfrm>
            <a:off x="706438" y="1254125"/>
            <a:ext cx="6804025" cy="1752600"/>
          </a:xfrm>
          <a:prstGeom prst="rect">
            <a:avLst/>
          </a:prstGeom>
          <a:noFill/>
          <a:ln w="9525">
            <a:noFill/>
          </a:ln>
        </p:spPr>
        <p:txBody>
          <a:bodyPr>
            <a:spAutoFit/>
          </a:bodyPr>
          <a:p>
            <a:pPr algn="just" eaLnBrk="1" hangingPunct="1">
              <a:lnSpc>
                <a:spcPct val="150000"/>
              </a:lnSpc>
            </a:pP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苏州市第五届运动会会徽（图2-1-10</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3</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设计主题为“全民运动”。主题以数字“15”做为设计主元素，以“字母s、跑道、运河、运动健儿与群众、苏州园林、桂花、运动器材”等丰富的多样性设计元素巧妙融合，以富有苏州文化的扇面造型作为统一体。</a:t>
            </a:r>
            <a:endPar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endParaRPr>
          </a:p>
        </p:txBody>
      </p:sp>
      <p:grpSp>
        <p:nvGrpSpPr>
          <p:cNvPr id="120" name="组合 119"/>
          <p:cNvGrpSpPr/>
          <p:nvPr/>
        </p:nvGrpSpPr>
        <p:grpSpPr>
          <a:xfrm rot="5400000">
            <a:off x="1685290" y="5251450"/>
            <a:ext cx="3725545" cy="5083174"/>
            <a:chOff x="6716184" y="1156394"/>
            <a:chExt cx="1490916" cy="1823701"/>
          </a:xfrm>
          <a:solidFill>
            <a:schemeClr val="bg1">
              <a:lumMod val="65000"/>
              <a:alpha val="38000"/>
            </a:schemeClr>
          </a:solidFill>
        </p:grpSpPr>
        <p:sp>
          <p:nvSpPr>
            <p:cNvPr id="20"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59398" name="文本框 2"/>
          <p:cNvSpPr txBox="1"/>
          <p:nvPr/>
        </p:nvSpPr>
        <p:spPr>
          <a:xfrm>
            <a:off x="769938" y="4014788"/>
            <a:ext cx="6718300" cy="874712"/>
          </a:xfrm>
          <a:prstGeom prst="rect">
            <a:avLst/>
          </a:prstGeom>
          <a:noFill/>
          <a:ln w="9525">
            <a:noFill/>
          </a:ln>
        </p:spPr>
        <p:txBody>
          <a:bodyPr>
            <a:spAutoFit/>
          </a:bodyPr>
          <a:p>
            <a:pPr algn="just" eaLnBrk="1" hangingPunct="1">
              <a:lnSpc>
                <a:spcPct val="150000"/>
              </a:lnSpc>
            </a:pP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第八届内蒙古自治区乌兰牧骑艺术节标志（图2-1-10</a:t>
            </a:r>
            <a:r>
              <a:rPr lang="en-US" altLang="zh-CN" dirty="0">
                <a:solidFill>
                  <a:srgbClr val="595959"/>
                </a:solidFill>
                <a:latin typeface="Arial" panose="020B0604020202020204" pitchFamily="34" charset="0"/>
                <a:ea typeface="方正大黑简体" panose="02010601030101010101" charset="-122"/>
                <a:sym typeface="宋体" panose="02010600030101010101" pitchFamily="2" charset="-122"/>
              </a:rPr>
              <a:t>4</a:t>
            </a: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）以火焰、彩带、草原、沙漠、骆驼等不同的设计元素统一成数字“8”。</a:t>
            </a:r>
            <a:endParaRPr lang="zh-CN" altLang="en-US" dirty="0">
              <a:latin typeface="Arial" panose="020B0604020202020204" pitchFamily="34" charset="0"/>
            </a:endParaRPr>
          </a:p>
        </p:txBody>
      </p:sp>
      <p:sp>
        <p:nvSpPr>
          <p:cNvPr id="6" name="文本框 106"/>
          <p:cNvSpPr txBox="1">
            <a:spLocks noChangeArrowheads="1"/>
          </p:cNvSpPr>
          <p:nvPr/>
        </p:nvSpPr>
        <p:spPr bwMode="auto">
          <a:xfrm>
            <a:off x="8391525" y="2741613"/>
            <a:ext cx="3162300" cy="31750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ts val="2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sym typeface="+mn-ea"/>
              </a:rPr>
              <a:t>图2-1-10</a:t>
            </a:r>
            <a:r>
              <a:rPr kumimoji="0" lang="en-US" altLang="zh-CN"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sym typeface="+mn-ea"/>
              </a:rPr>
              <a:t>3</a:t>
            </a:r>
            <a:r>
              <a:rPr kumimoji="0" lang="zh-CN" altLang="zh-CN"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sym typeface="+mn-ea"/>
              </a:rPr>
              <a:t> 苏州市第十五届运动会 王寿涛 </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59400" name="文本框 1"/>
          <p:cNvSpPr txBox="1"/>
          <p:nvPr/>
        </p:nvSpPr>
        <p:spPr>
          <a:xfrm>
            <a:off x="8324850" y="5668963"/>
            <a:ext cx="3087688" cy="574675"/>
          </a:xfrm>
          <a:prstGeom prst="rect">
            <a:avLst/>
          </a:prstGeom>
          <a:noFill/>
          <a:ln w="9525">
            <a:noFill/>
          </a:ln>
        </p:spPr>
        <p:txBody>
          <a:bodyPr>
            <a:spAutoFit/>
          </a:bodyPr>
          <a:p>
            <a:pPr algn="ctr" eaLnBrk="1" hangingPunct="1">
              <a:lnSpc>
                <a:spcPts val="2000"/>
              </a:lnSpc>
            </a:pPr>
            <a:r>
              <a:rPr lang="en-US" altLang="zh-CN" sz="1200" dirty="0">
                <a:latin typeface="Arial" panose="020B0604020202020204" pitchFamily="34" charset="0"/>
                <a:sym typeface="宋体" panose="02010600030101010101" pitchFamily="2" charset="-122"/>
              </a:rPr>
              <a:t> </a:t>
            </a:r>
            <a:r>
              <a:rPr lang="zh-CN" altLang="zh-CN" sz="1200" dirty="0">
                <a:latin typeface="Arial" panose="020B0604020202020204" pitchFamily="34" charset="0"/>
                <a:sym typeface="宋体" panose="02010600030101010101" pitchFamily="2" charset="-122"/>
              </a:rPr>
              <a:t>图2-1-10</a:t>
            </a:r>
            <a:r>
              <a:rPr lang="en-US" altLang="zh-CN" sz="1200" dirty="0">
                <a:latin typeface="Arial" panose="020B0604020202020204" pitchFamily="34" charset="0"/>
                <a:sym typeface="宋体" panose="02010600030101010101" pitchFamily="2" charset="-122"/>
              </a:rPr>
              <a:t>4</a:t>
            </a:r>
            <a:r>
              <a:rPr lang="zh-CN" altLang="zh-CN" sz="1200" dirty="0">
                <a:latin typeface="Arial" panose="020B0604020202020204" pitchFamily="34" charset="0"/>
                <a:sym typeface="宋体" panose="02010600030101010101" pitchFamily="2" charset="-122"/>
              </a:rPr>
              <a:t>第八届内蒙古自治区乌兰牧骑艺术节 王拓进</a:t>
            </a:r>
            <a:r>
              <a:rPr lang="zh-CN" altLang="zh-CN" sz="1200" dirty="0">
                <a:latin typeface="宋体" panose="02010600030101010101" pitchFamily="2" charset="-122"/>
                <a:sym typeface="宋体" panose="02010600030101010101" pitchFamily="2" charset="-122"/>
              </a:rPr>
              <a:t> </a:t>
            </a:r>
            <a:endParaRPr lang="zh-CN" altLang="zh-CN" sz="1200" dirty="0">
              <a:latin typeface="宋体" panose="02010600030101010101" pitchFamily="2" charset="-122"/>
            </a:endParaRPr>
          </a:p>
        </p:txBody>
      </p:sp>
      <p:sp>
        <p:nvSpPr>
          <p:cNvPr id="59401"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53</a:t>
            </a:r>
            <a:endParaRPr lang="en-US" altLang="zh-CN" sz="2800" dirty="0">
              <a:solidFill>
                <a:srgbClr val="7F7F7F"/>
              </a:solidFill>
              <a:latin typeface="方正兰亭黑简体" charset="-122"/>
              <a:ea typeface="方正兰亭黑简体" charset="-122"/>
            </a:endParaRPr>
          </a:p>
        </p:txBody>
      </p:sp>
      <p:sp>
        <p:nvSpPr>
          <p:cNvPr id="59402"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59403" name="组合 18"/>
          <p:cNvGrpSpPr/>
          <p:nvPr/>
        </p:nvGrpSpPr>
        <p:grpSpPr>
          <a:xfrm>
            <a:off x="2038350" y="395288"/>
            <a:ext cx="3441700" cy="519112"/>
            <a:chOff x="3085" y="662"/>
            <a:chExt cx="5943" cy="790"/>
          </a:xfrm>
        </p:grpSpPr>
        <p:sp>
          <p:nvSpPr>
            <p:cNvPr id="5" name="文本框 4"/>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2" name="文本框 1"/>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7" name="椭圆 6"/>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59405" name="图片 1"/>
          <p:cNvPicPr/>
          <p:nvPr/>
        </p:nvPicPr>
        <p:blipFill>
          <a:blip r:embed="rId1"/>
          <a:stretch>
            <a:fillRect/>
          </a:stretch>
        </p:blipFill>
        <p:spPr>
          <a:xfrm>
            <a:off x="9077325" y="3795713"/>
            <a:ext cx="1647825" cy="1647825"/>
          </a:xfrm>
          <a:prstGeom prst="rect">
            <a:avLst/>
          </a:prstGeom>
          <a:noFill/>
          <a:ln w="9525">
            <a:noFill/>
          </a:ln>
        </p:spPr>
      </p:pic>
      <p:pic>
        <p:nvPicPr>
          <p:cNvPr id="59406" name="图片 164"/>
          <p:cNvPicPr/>
          <p:nvPr/>
        </p:nvPicPr>
        <p:blipFill>
          <a:blip r:embed="rId2"/>
          <a:stretch>
            <a:fillRect/>
          </a:stretch>
        </p:blipFill>
        <p:spPr>
          <a:xfrm>
            <a:off x="8891588" y="1033463"/>
            <a:ext cx="2019300" cy="1541462"/>
          </a:xfrm>
          <a:prstGeom prst="rect">
            <a:avLst/>
          </a:prstGeom>
          <a:noFill/>
          <a:ln w="9525">
            <a:noFill/>
          </a:ln>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 name="矩形 57"/>
          <p:cNvSpPr/>
          <p:nvPr/>
        </p:nvSpPr>
        <p:spPr>
          <a:xfrm>
            <a:off x="-76200" y="-106362"/>
            <a:ext cx="12292013" cy="3490913"/>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8" name="矩形 7"/>
          <p:cNvSpPr/>
          <p:nvPr/>
        </p:nvSpPr>
        <p:spPr>
          <a:xfrm>
            <a:off x="8231188" y="447675"/>
            <a:ext cx="3259138"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60420" name="文本框 3"/>
          <p:cNvSpPr txBox="1"/>
          <p:nvPr/>
        </p:nvSpPr>
        <p:spPr>
          <a:xfrm>
            <a:off x="706438" y="1254125"/>
            <a:ext cx="6804025" cy="2116138"/>
          </a:xfrm>
          <a:prstGeom prst="rect">
            <a:avLst/>
          </a:prstGeom>
          <a:noFill/>
          <a:ln w="9525">
            <a:noFill/>
          </a:ln>
        </p:spPr>
        <p:txBody>
          <a:bodyPr>
            <a:spAutoFit/>
          </a:bodyPr>
          <a:p>
            <a:pPr algn="just" eaLnBrk="1" hangingPunct="1">
              <a:lnSpc>
                <a:spcPct val="150000"/>
              </a:lnSpc>
              <a:buNone/>
            </a:pPr>
            <a:r>
              <a:rPr lang="zh-CN" altLang="en-US" dirty="0">
                <a:solidFill>
                  <a:schemeClr val="bg1"/>
                </a:solidFill>
                <a:latin typeface="Arial" panose="020B0604020202020204" pitchFamily="34" charset="0"/>
                <a:ea typeface="方正大黑简体" panose="02010601030101010101" charset="-122"/>
              </a:rPr>
              <a:t>云南白药标志（图 </a:t>
            </a:r>
            <a:r>
              <a:rPr lang="en-US" altLang="zh-CN" dirty="0">
                <a:solidFill>
                  <a:schemeClr val="bg1"/>
                </a:solidFill>
                <a:latin typeface="Arial" panose="020B0604020202020204" pitchFamily="34" charset="0"/>
                <a:ea typeface="方正大黑简体" panose="02010601030101010101" charset="-122"/>
              </a:rPr>
              <a:t>2-1-105</a:t>
            </a:r>
            <a:r>
              <a:rPr lang="zh-CN" altLang="en-US" dirty="0">
                <a:solidFill>
                  <a:schemeClr val="bg1"/>
                </a:solidFill>
                <a:latin typeface="Arial" panose="020B0604020202020204" pitchFamily="34" charset="0"/>
                <a:ea typeface="方正大黑简体" panose="02010601030101010101" charset="-122"/>
              </a:rPr>
              <a:t>）分为三部分：中 文“云南白药”字体、拼音全称“ </a:t>
            </a:r>
            <a:r>
              <a:rPr lang="en-US" altLang="zh-CN" dirty="0">
                <a:solidFill>
                  <a:schemeClr val="bg1"/>
                </a:solidFill>
                <a:latin typeface="Arial" panose="020B0604020202020204" pitchFamily="34" charset="0"/>
                <a:ea typeface="方正大黑简体" panose="02010601030101010101" charset="-122"/>
              </a:rPr>
              <a:t>yunnanbaiyao” </a:t>
            </a:r>
            <a:r>
              <a:rPr lang="zh-CN" altLang="en-US" dirty="0">
                <a:solidFill>
                  <a:schemeClr val="bg1"/>
                </a:solidFill>
                <a:latin typeface="Arial" panose="020B0604020202020204" pitchFamily="34" charset="0"/>
                <a:ea typeface="方正大黑简体" panose="02010601030101010101" charset="-122"/>
              </a:rPr>
              <a:t>及主体标识“宝相花”图案。标志主体融合了牡 丹、芍药、菊花等中国各种传统名花以及“悬壶济 世”的葫芦、灵丹等多种不同的设计元素，统一成 一朵绽放的“宝相花”。</a:t>
            </a:r>
            <a:endParaRPr lang="zh-CN" altLang="zh-CN" dirty="0">
              <a:solidFill>
                <a:schemeClr val="bg1"/>
              </a:solidFill>
              <a:latin typeface="Arial" panose="020B0604020202020204" pitchFamily="34" charset="0"/>
              <a:ea typeface="方正大黑简体" panose="02010601030101010101" charset="-122"/>
              <a:sym typeface="宋体" panose="02010600030101010101" pitchFamily="2" charset="-122"/>
            </a:endParaRPr>
          </a:p>
        </p:txBody>
      </p:sp>
      <p:grpSp>
        <p:nvGrpSpPr>
          <p:cNvPr id="120" name="组合 119"/>
          <p:cNvGrpSpPr/>
          <p:nvPr/>
        </p:nvGrpSpPr>
        <p:grpSpPr>
          <a:xfrm rot="5400000">
            <a:off x="1685290" y="5251450"/>
            <a:ext cx="3725545" cy="5083174"/>
            <a:chOff x="6716184" y="1156394"/>
            <a:chExt cx="1490916" cy="1823701"/>
          </a:xfrm>
          <a:solidFill>
            <a:schemeClr val="bg1">
              <a:lumMod val="65000"/>
              <a:alpha val="38000"/>
            </a:schemeClr>
          </a:solidFill>
        </p:grpSpPr>
        <p:sp>
          <p:nvSpPr>
            <p:cNvPr id="20"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60422" name="文本框 2"/>
          <p:cNvSpPr txBox="1"/>
          <p:nvPr/>
        </p:nvSpPr>
        <p:spPr>
          <a:xfrm>
            <a:off x="815975" y="3816350"/>
            <a:ext cx="6718300" cy="2116138"/>
          </a:xfrm>
          <a:prstGeom prst="rect">
            <a:avLst/>
          </a:prstGeom>
          <a:noFill/>
          <a:ln w="9525">
            <a:noFill/>
          </a:ln>
        </p:spPr>
        <p:txBody>
          <a:bodyPr>
            <a:spAutoFit/>
          </a:bodyPr>
          <a:p>
            <a:pPr algn="just" eaLnBrk="1" hangingPunct="1">
              <a:lnSpc>
                <a:spcPct val="150000"/>
              </a:lnSpc>
              <a:buNone/>
            </a:pPr>
            <a:r>
              <a:rPr lang="zh-CN" altLang="en-US" dirty="0">
                <a:latin typeface="Arial" panose="020B0604020202020204" pitchFamily="34" charset="0"/>
                <a:ea typeface="方正大黑简体" panose="02010601030101010101" charset="-122"/>
              </a:rPr>
              <a:t>“济南工匠”选树活动标志（图 </a:t>
            </a:r>
            <a:r>
              <a:rPr lang="en-US" altLang="zh-CN" dirty="0">
                <a:latin typeface="Arial" panose="020B0604020202020204" pitchFamily="34" charset="0"/>
                <a:ea typeface="方正大黑简体" panose="02010601030101010101" charset="-122"/>
              </a:rPr>
              <a:t>2-1-106</a:t>
            </a:r>
            <a:r>
              <a:rPr lang="zh-CN" altLang="en-US" dirty="0">
                <a:latin typeface="Arial" panose="020B0604020202020204" pitchFamily="34" charset="0"/>
                <a:ea typeface="方正大黑简体" panose="02010601030101010101" charset="-122"/>
              </a:rPr>
              <a:t>）以汉 字“工”、齿轮、铁锤（代表技能工人）、腾飞的龙、 升起的新星等不同的视觉元素统一成汉字“匠”， 以“匠”统领主题，体现工匠精神。齿轮和铁锤代 表技能工匠，体现精雕细琢、精益求精的工匠精神 理念，飞龙和新星象征“济南工匠”选树各项事业 蓬勃发展、蒸蒸日上。</a:t>
            </a:r>
            <a:endParaRPr lang="zh-CN" altLang="en-US" dirty="0">
              <a:latin typeface="Arial" panose="020B0604020202020204" pitchFamily="34" charset="0"/>
              <a:ea typeface="方正大黑简体" panose="02010601030101010101" charset="-122"/>
            </a:endParaRPr>
          </a:p>
        </p:txBody>
      </p:sp>
      <p:sp>
        <p:nvSpPr>
          <p:cNvPr id="6" name="文本框 106"/>
          <p:cNvSpPr txBox="1">
            <a:spLocks noChangeArrowheads="1"/>
          </p:cNvSpPr>
          <p:nvPr/>
        </p:nvSpPr>
        <p:spPr bwMode="auto">
          <a:xfrm>
            <a:off x="8821738" y="2741613"/>
            <a:ext cx="3162300" cy="31750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ts val="2000"/>
              </a:lnSpc>
              <a:spcBef>
                <a:spcPct val="0"/>
              </a:spcBef>
              <a:spcAft>
                <a:spcPct val="0"/>
              </a:spcAft>
              <a:buClrTx/>
              <a:buSzTx/>
              <a:buFont typeface="Arial" panose="020B0604020202020204" pitchFamily="34" charset="0"/>
              <a:buNone/>
              <a:defRPr/>
            </a:pPr>
            <a:r>
              <a:rPr kumimoji="0" lang="zh-CN" altLang="en-US" sz="12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图 </a:t>
            </a:r>
            <a:r>
              <a:rPr kumimoji="0" lang="en-US" altLang="zh-CN" sz="12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2-1-105 </a:t>
            </a:r>
            <a:r>
              <a:rPr kumimoji="0" lang="zh-CN" altLang="en-US" sz="12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云南白药 建军</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60424" name="文本框 1"/>
          <p:cNvSpPr txBox="1"/>
          <p:nvPr/>
        </p:nvSpPr>
        <p:spPr>
          <a:xfrm>
            <a:off x="8324850" y="5668963"/>
            <a:ext cx="3087688" cy="317500"/>
          </a:xfrm>
          <a:prstGeom prst="rect">
            <a:avLst/>
          </a:prstGeom>
          <a:noFill/>
          <a:ln w="9525">
            <a:noFill/>
          </a:ln>
        </p:spPr>
        <p:txBody>
          <a:bodyPr>
            <a:spAutoFit/>
          </a:bodyPr>
          <a:p>
            <a:pPr algn="ctr" eaLnBrk="1" hangingPunct="1">
              <a:lnSpc>
                <a:spcPts val="2000"/>
              </a:lnSpc>
              <a:buNone/>
            </a:pPr>
            <a:r>
              <a:rPr lang="zh-CN" altLang="en-US" sz="1200" dirty="0">
                <a:latin typeface="Arial" panose="020B0604020202020204" pitchFamily="34" charset="0"/>
              </a:rPr>
              <a:t>图 </a:t>
            </a:r>
            <a:r>
              <a:rPr lang="en-US" altLang="zh-CN" sz="1200" dirty="0">
                <a:latin typeface="Arial" panose="020B0604020202020204" pitchFamily="34" charset="0"/>
              </a:rPr>
              <a:t>2-1-106“</a:t>
            </a:r>
            <a:r>
              <a:rPr lang="zh-CN" altLang="en-US" sz="1200" dirty="0">
                <a:latin typeface="Arial" panose="020B0604020202020204" pitchFamily="34" charset="0"/>
              </a:rPr>
              <a:t>济南工匠”选树活动 </a:t>
            </a:r>
            <a:endParaRPr lang="zh-CN" altLang="zh-CN" sz="1200" dirty="0">
              <a:latin typeface="宋体" panose="02010600030101010101" pitchFamily="2" charset="-122"/>
            </a:endParaRPr>
          </a:p>
        </p:txBody>
      </p:sp>
      <p:sp>
        <p:nvSpPr>
          <p:cNvPr id="60425" name="文本框 1"/>
          <p:cNvSpPr txBox="1"/>
          <p:nvPr/>
        </p:nvSpPr>
        <p:spPr>
          <a:xfrm>
            <a:off x="11323638" y="6210300"/>
            <a:ext cx="963612" cy="522288"/>
          </a:xfrm>
          <a:prstGeom prst="rect">
            <a:avLst/>
          </a:prstGeom>
          <a:noFill/>
          <a:ln w="9525">
            <a:noFill/>
          </a:ln>
        </p:spPr>
        <p:txBody>
          <a:bodyPr>
            <a:spAutoFit/>
          </a:bodyPr>
          <a:p>
            <a:pPr>
              <a:buNone/>
            </a:pPr>
            <a:r>
              <a:rPr lang="en-US" altLang="zh-CN" sz="2800" dirty="0">
                <a:solidFill>
                  <a:srgbClr val="7F7F7F"/>
                </a:solidFill>
                <a:latin typeface="方正兰亭黑简体" charset="-122"/>
                <a:ea typeface="方正兰亭黑简体" charset="-122"/>
              </a:rPr>
              <a:t>54</a:t>
            </a:r>
            <a:endParaRPr lang="en-US" altLang="zh-CN" sz="2800" dirty="0">
              <a:solidFill>
                <a:srgbClr val="7F7F7F"/>
              </a:solidFill>
              <a:latin typeface="方正兰亭黑简体" charset="-122"/>
              <a:ea typeface="方正兰亭黑简体" charset="-122"/>
            </a:endParaRPr>
          </a:p>
        </p:txBody>
      </p:sp>
      <p:sp>
        <p:nvSpPr>
          <p:cNvPr id="60426" name="文本框 12"/>
          <p:cNvSpPr txBox="1"/>
          <p:nvPr/>
        </p:nvSpPr>
        <p:spPr>
          <a:xfrm>
            <a:off x="615950" y="330200"/>
            <a:ext cx="1422400" cy="584200"/>
          </a:xfrm>
          <a:prstGeom prst="rect">
            <a:avLst/>
          </a:prstGeom>
          <a:noFill/>
          <a:ln w="9525">
            <a:noFill/>
          </a:ln>
        </p:spPr>
        <p:txBody>
          <a:bodyPr>
            <a:spAutoFit/>
          </a:bodyPr>
          <a:p>
            <a:pPr>
              <a:buNone/>
            </a:pPr>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60427" name="组合 18"/>
          <p:cNvGrpSpPr/>
          <p:nvPr/>
        </p:nvGrpSpPr>
        <p:grpSpPr>
          <a:xfrm>
            <a:off x="2038350" y="395288"/>
            <a:ext cx="3441700" cy="519112"/>
            <a:chOff x="3085" y="662"/>
            <a:chExt cx="5943" cy="790"/>
          </a:xfrm>
        </p:grpSpPr>
        <p:sp>
          <p:nvSpPr>
            <p:cNvPr id="5" name="文本框 4"/>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2" name="文本框 1"/>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7" name="椭圆 6"/>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60429" name="图片 3"/>
          <p:cNvPicPr>
            <a:picLocks noChangeAspect="1"/>
          </p:cNvPicPr>
          <p:nvPr/>
        </p:nvPicPr>
        <p:blipFill>
          <a:blip r:embed="rId1"/>
          <a:stretch>
            <a:fillRect/>
          </a:stretch>
        </p:blipFill>
        <p:spPr>
          <a:xfrm>
            <a:off x="9072563" y="661988"/>
            <a:ext cx="1330325" cy="1924050"/>
          </a:xfrm>
          <a:prstGeom prst="rect">
            <a:avLst/>
          </a:prstGeom>
          <a:noFill/>
          <a:ln w="9525">
            <a:noFill/>
          </a:ln>
        </p:spPr>
      </p:pic>
      <p:pic>
        <p:nvPicPr>
          <p:cNvPr id="60430" name="图片 9"/>
          <p:cNvPicPr>
            <a:picLocks noChangeAspect="1"/>
          </p:cNvPicPr>
          <p:nvPr/>
        </p:nvPicPr>
        <p:blipFill>
          <a:blip r:embed="rId2"/>
          <a:stretch>
            <a:fillRect/>
          </a:stretch>
        </p:blipFill>
        <p:spPr>
          <a:xfrm>
            <a:off x="8537575" y="3598863"/>
            <a:ext cx="2557463" cy="1978025"/>
          </a:xfrm>
          <a:prstGeom prst="rect">
            <a:avLst/>
          </a:prstGeom>
          <a:noFill/>
          <a:ln w="9525">
            <a:noFill/>
          </a:ln>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 name="矩形 57"/>
          <p:cNvSpPr/>
          <p:nvPr/>
        </p:nvSpPr>
        <p:spPr>
          <a:xfrm>
            <a:off x="-100012" y="-53975"/>
            <a:ext cx="12315825" cy="7089775"/>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 name="矩形 9"/>
          <p:cNvSpPr/>
          <p:nvPr/>
        </p:nvSpPr>
        <p:spPr>
          <a:xfrm>
            <a:off x="-261937" y="1514475"/>
            <a:ext cx="12514263" cy="40846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文本框 2"/>
          <p:cNvSpPr txBox="1">
            <a:spLocks noChangeArrowheads="1"/>
          </p:cNvSpPr>
          <p:nvPr/>
        </p:nvSpPr>
        <p:spPr bwMode="auto">
          <a:xfrm>
            <a:off x="974725" y="1833563"/>
            <a:ext cx="10242550" cy="360045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a:ln>
                  <a:noFill/>
                </a:ln>
                <a:solidFill>
                  <a:schemeClr val="tx1"/>
                </a:solidFill>
                <a:effectLst/>
                <a:uLnTx/>
                <a:uFillTx/>
                <a:latin typeface="方正兰亭黑简体" charset="-122"/>
                <a:ea typeface="方正兰亭黑简体" charset="-122"/>
                <a:cs typeface="+mn-cs"/>
                <a:sym typeface="+mn-ea"/>
              </a:rPr>
              <a:t>三、功能美</a:t>
            </a:r>
            <a:endParaRPr kumimoji="0" lang="en-US" altLang="zh-CN" sz="2000" b="1" i="0" u="none" strike="noStrike" kern="1200" cap="none" spc="0" normalizeH="0" baseline="0" noProof="0" dirty="0">
              <a:ln>
                <a:noFill/>
              </a:ln>
              <a:solidFill>
                <a:schemeClr val="tx1"/>
              </a:solidFill>
              <a:effectLst/>
              <a:uLnTx/>
              <a:uFillTx/>
              <a:latin typeface="方正兰亭黑简体" charset="-122"/>
              <a:ea typeface="方正兰亭黑简体"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a:t>
            </a:r>
            <a:endParaRPr kumimoji="0" lang="en-US" altLang="zh-CN"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panose="02010601030101010101" charset="-122"/>
                <a:cs typeface="+mn-cs"/>
                <a:sym typeface="+mn-ea"/>
              </a:rPr>
              <a:t>功能的定义是对象能够满足某种需求的一种属性，即凡是满足使用者需求的任何一种属性都属于功能的范畴。功能美是设计美学的一个核心概念。功能美最本质的内容就是实用美。</a:t>
            </a:r>
            <a:r>
              <a:rPr kumimoji="0" lang="en-US" altLang="zh-CN" sz="18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panose="02010601030101010101" charset="-122"/>
                <a:cs typeface="+mn-cs"/>
                <a:sym typeface="+mn-ea"/>
              </a:rPr>
              <a:t>   </a:t>
            </a:r>
            <a:endParaRPr kumimoji="0" lang="en-US" altLang="zh-CN" sz="18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panose="02010601030101010101" charset="-122"/>
              <a:cs typeface="+mn-cs"/>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panose="02010601030101010101" charset="-122"/>
                <a:cs typeface="+mn-cs"/>
                <a:sym typeface="+mn-ea"/>
              </a:rPr>
              <a:t> </a:t>
            </a:r>
            <a:endParaRPr kumimoji="0" lang="zh-CN" altLang="zh-CN" sz="18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panose="02010601030101010101" charset="-122"/>
              <a:cs typeface="+mn-cs"/>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panose="02010601030101010101" charset="-122"/>
                <a:cs typeface="+mn-cs"/>
                <a:sym typeface="+mn-ea"/>
              </a:rPr>
              <a:t>一般认为功能美是第一位的，形式美是第二位的，形式美要服从功能美。标志的功能美具有实用功能的客观属性和审美功能的主观属性以及经济功能的价值属性。</a:t>
            </a:r>
            <a:endParaRPr kumimoji="0" lang="zh-CN" altLang="en-US" sz="18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panose="02010601030101010101" charset="-122"/>
              <a:cs typeface="+mn-cs"/>
            </a:endParaRPr>
          </a:p>
          <a:p>
            <a:pPr marL="0" marR="0" lvl="0" indent="0" algn="l" defTabSz="914400" rtl="0" eaLnBrk="1" fontAlgn="base" latinLnBrk="0" hangingPunct="1">
              <a:lnSpc>
                <a:spcPct val="2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chemeClr val="bg1">
                  <a:lumMod val="85000"/>
                </a:schemeClr>
              </a:solidFill>
              <a:effectLst/>
              <a:uLnTx/>
              <a:uFillTx/>
              <a:latin typeface="方正大黑简体" panose="02010601030101010101" charset="-122"/>
              <a:ea typeface="方正大黑简体" panose="02010601030101010101" charset="-122"/>
              <a:cs typeface="+mn-cs"/>
            </a:endParaRPr>
          </a:p>
        </p:txBody>
      </p:sp>
      <p:grpSp>
        <p:nvGrpSpPr>
          <p:cNvPr id="120" name="组合 119"/>
          <p:cNvGrpSpPr/>
          <p:nvPr/>
        </p:nvGrpSpPr>
        <p:grpSpPr>
          <a:xfrm rot="5400000">
            <a:off x="1685290" y="5251449"/>
            <a:ext cx="3725545" cy="5083175"/>
            <a:chOff x="6716184" y="1156394"/>
            <a:chExt cx="1490916" cy="1823701"/>
          </a:xfrm>
          <a:solidFill>
            <a:schemeClr val="bg1">
              <a:lumMod val="65000"/>
              <a:alpha val="38000"/>
            </a:schemeClr>
          </a:solidFill>
        </p:grpSpPr>
        <p:sp>
          <p:nvSpPr>
            <p:cNvPr id="13"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4" name="组合 53"/>
          <p:cNvGrpSpPr/>
          <p:nvPr/>
        </p:nvGrpSpPr>
        <p:grpSpPr>
          <a:xfrm rot="5400000">
            <a:off x="7522841" y="-3313429"/>
            <a:ext cx="3725545" cy="5083167"/>
            <a:chOff x="6716184" y="1156394"/>
            <a:chExt cx="1490916" cy="1823701"/>
          </a:xfrm>
          <a:solidFill>
            <a:schemeClr val="bg1">
              <a:lumMod val="65000"/>
              <a:alpha val="38000"/>
            </a:schemeClr>
          </a:solidFill>
        </p:grpSpPr>
        <p:sp>
          <p:nvSpPr>
            <p:cNvPr id="55"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2"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3"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4"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6"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7"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8"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9"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2"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3"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4"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6"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7"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8"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9"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0"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2"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3"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4"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5"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6"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7"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8"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9"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0"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1"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3"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4"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5"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7"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8"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5"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6"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7"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8"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9"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0"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1"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2"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3"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4"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5"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5126" name="文本框 1"/>
          <p:cNvSpPr txBox="1"/>
          <p:nvPr/>
        </p:nvSpPr>
        <p:spPr>
          <a:xfrm>
            <a:off x="11323638" y="6210300"/>
            <a:ext cx="963612" cy="522288"/>
          </a:xfrm>
          <a:prstGeom prst="rect">
            <a:avLst/>
          </a:prstGeom>
          <a:noFill/>
          <a:ln w="9525">
            <a:noFill/>
          </a:ln>
        </p:spPr>
        <p:txBody>
          <a:bodyPr anchor="t">
            <a:spAutoFit/>
          </a:bodyPr>
          <a:p>
            <a:pPr eaLnBrk="0" hangingPunct="0"/>
            <a:r>
              <a:rPr lang="en-US" altLang="zh-CN" sz="2800" dirty="0">
                <a:solidFill>
                  <a:srgbClr val="7F7F7F"/>
                </a:solidFill>
                <a:latin typeface="方正兰亭黑简体" charset="-122"/>
                <a:ea typeface="方正兰亭黑简体" charset="-122"/>
              </a:rPr>
              <a:t>01</a:t>
            </a:r>
            <a:endParaRPr lang="en-US" altLang="zh-CN" sz="2800" dirty="0">
              <a:solidFill>
                <a:srgbClr val="7F7F7F"/>
              </a:solidFill>
              <a:latin typeface="方正兰亭黑简体" charset="-122"/>
              <a:ea typeface="方正兰亭黑简体" charset="-122"/>
            </a:endParaRPr>
          </a:p>
        </p:txBody>
      </p:sp>
      <p:pic>
        <p:nvPicPr>
          <p:cNvPr id="5127"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sp>
        <p:nvSpPr>
          <p:cNvPr id="5128" name="文本框 12"/>
          <p:cNvSpPr txBox="1"/>
          <p:nvPr/>
        </p:nvSpPr>
        <p:spPr>
          <a:xfrm>
            <a:off x="615950" y="330200"/>
            <a:ext cx="1422400" cy="584200"/>
          </a:xfrm>
          <a:prstGeom prst="rect">
            <a:avLst/>
          </a:prstGeom>
          <a:noFill/>
          <a:ln w="9525">
            <a:noFill/>
          </a:ln>
        </p:spPr>
        <p:txBody>
          <a:bodyPr anchor="t">
            <a:spAutoFit/>
          </a:bodyPr>
          <a:p>
            <a:pPr eaLnBrk="0" hangingPunct="0"/>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5129" name="组合 18"/>
          <p:cNvGrpSpPr/>
          <p:nvPr/>
        </p:nvGrpSpPr>
        <p:grpSpPr>
          <a:xfrm>
            <a:off x="2038350" y="395288"/>
            <a:ext cx="3441700" cy="519112"/>
            <a:chOff x="3085" y="662"/>
            <a:chExt cx="5943" cy="790"/>
          </a:xfrm>
        </p:grpSpPr>
        <p:sp>
          <p:nvSpPr>
            <p:cNvPr id="14" name="文本框 13"/>
            <p:cNvSpPr txBox="1"/>
            <p:nvPr/>
          </p:nvSpPr>
          <p:spPr>
            <a:xfrm>
              <a:off x="3085" y="662"/>
              <a:ext cx="5943" cy="536"/>
            </a:xfrm>
            <a:prstGeom prst="rect">
              <a:avLst/>
            </a:prstGeom>
            <a:noFill/>
          </p:spPr>
          <p:txBody>
            <a:bodyPr>
              <a:spAutoFit/>
            </a:bodyPr>
            <a:lstStyle/>
            <a:p>
              <a:pPr marR="0" defTabSz="914400" eaLnBrk="0" hangingPunct="0">
                <a:buClrTx/>
                <a:buSzTx/>
                <a:buFontTx/>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17" name="文本框 16"/>
            <p:cNvSpPr txBox="1"/>
            <p:nvPr/>
          </p:nvSpPr>
          <p:spPr>
            <a:xfrm>
              <a:off x="3085" y="1102"/>
              <a:ext cx="5189" cy="350"/>
            </a:xfrm>
            <a:prstGeom prst="rect">
              <a:avLst/>
            </a:prstGeom>
            <a:noFill/>
          </p:spPr>
          <p:txBody>
            <a:bodyPr>
              <a:spAutoFit/>
            </a:bodyPr>
            <a:lstStyle/>
            <a:p>
              <a:pPr marR="0" defTabSz="914400" eaLnBrk="0" hangingPunct="0">
                <a:buClrTx/>
                <a:buSzTx/>
                <a:buFontTx/>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25" name="椭圆 24"/>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 name="矩形 57"/>
          <p:cNvSpPr/>
          <p:nvPr/>
        </p:nvSpPr>
        <p:spPr>
          <a:xfrm>
            <a:off x="-49212" y="-22225"/>
            <a:ext cx="12265025" cy="6991350"/>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 name="矩形 9"/>
          <p:cNvSpPr/>
          <p:nvPr/>
        </p:nvSpPr>
        <p:spPr>
          <a:xfrm>
            <a:off x="-150812" y="1514475"/>
            <a:ext cx="12403138" cy="40846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文本框 2"/>
          <p:cNvSpPr txBox="1">
            <a:spLocks noChangeArrowheads="1"/>
          </p:cNvSpPr>
          <p:nvPr/>
        </p:nvSpPr>
        <p:spPr bwMode="auto">
          <a:xfrm>
            <a:off x="974725" y="1690688"/>
            <a:ext cx="10242550" cy="360045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2000" b="1"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panose="02010601030101010101" charset="-122"/>
                <a:cs typeface="+mn-cs"/>
                <a:sym typeface="+mn-ea"/>
              </a:rPr>
              <a:t>（一）实用功能</a:t>
            </a:r>
            <a:endParaRPr kumimoji="0" lang="en-US" altLang="zh-CN"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panose="02010601030101010101" charset="-122"/>
                <a:cs typeface="+mn-cs"/>
                <a:sym typeface="+mn-ea"/>
              </a:rPr>
              <a:t>实用功能体现的是功能的客观属性。客户花设计费请设计师设计一个企业标志或品牌标志，这个标志一定具备一定的实用性，比如提升企业形象、强化客户认知、产生经济效益等等，            </a:t>
            </a:r>
            <a:endParaRPr kumimoji="0" lang="zh-CN" altLang="zh-CN" sz="18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panose="02010601030101010101" charset="-122"/>
              <a:cs typeface="+mn-cs"/>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panose="02010601030101010101" charset="-122"/>
                <a:cs typeface="+mn-cs"/>
                <a:sym typeface="+mn-ea"/>
              </a:rPr>
              <a:t>如果标志不具备一定的实用功能，企业购买设计则显得无意义。实用功能是标志设计美学里的一个最基本属性，它是审美功能的基础。比如手机必须具备最基本通话功能，当然还有闹钟、照相摄像、游戏、阅读等附加的实用功能，至于手机的颜色、造型、装饰等则是审美功能范畴了。再比如服装，必须具备夏天遮羞、冬天保暖的实用功能，至于服装的色彩、款式、图案等则属于个人审美了。</a:t>
            </a:r>
            <a:endParaRPr kumimoji="0" lang="zh-CN" altLang="en-US" sz="18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panose="02010601030101010101" charset="-122"/>
              <a:cs typeface="+mn-cs"/>
            </a:endParaRPr>
          </a:p>
          <a:p>
            <a:pPr marL="0" marR="0" lvl="0" indent="0" algn="l" defTabSz="914400" rtl="0" eaLnBrk="1" fontAlgn="base" latinLnBrk="0" hangingPunct="1">
              <a:lnSpc>
                <a:spcPct val="2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panose="02010601030101010101" charset="-122"/>
              <a:cs typeface="+mn-cs"/>
            </a:endParaRPr>
          </a:p>
        </p:txBody>
      </p:sp>
      <p:grpSp>
        <p:nvGrpSpPr>
          <p:cNvPr id="120" name="组合 119"/>
          <p:cNvGrpSpPr/>
          <p:nvPr/>
        </p:nvGrpSpPr>
        <p:grpSpPr>
          <a:xfrm rot="5400000">
            <a:off x="1685290" y="5251449"/>
            <a:ext cx="3725545" cy="5083175"/>
            <a:chOff x="6716184" y="1156394"/>
            <a:chExt cx="1490916" cy="1823701"/>
          </a:xfrm>
          <a:solidFill>
            <a:schemeClr val="bg1">
              <a:lumMod val="65000"/>
              <a:alpha val="38000"/>
            </a:schemeClr>
          </a:solidFill>
        </p:grpSpPr>
        <p:sp>
          <p:nvSpPr>
            <p:cNvPr id="13"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4" name="组合 53"/>
          <p:cNvGrpSpPr/>
          <p:nvPr/>
        </p:nvGrpSpPr>
        <p:grpSpPr>
          <a:xfrm rot="5400000">
            <a:off x="7522841" y="-3313429"/>
            <a:ext cx="3725545" cy="5083167"/>
            <a:chOff x="6716184" y="1156394"/>
            <a:chExt cx="1490916" cy="1823701"/>
          </a:xfrm>
          <a:solidFill>
            <a:schemeClr val="bg1">
              <a:lumMod val="65000"/>
              <a:alpha val="38000"/>
            </a:schemeClr>
          </a:solidFill>
        </p:grpSpPr>
        <p:sp>
          <p:nvSpPr>
            <p:cNvPr id="55"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2"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3"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4"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6"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7"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8"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9"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2"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3"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4"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6"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7"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8"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9"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0"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2"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3"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4"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5"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6"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7"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8"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9"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0"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1"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3"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4"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5"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7"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8"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5"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6"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7"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8"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9"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0"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1"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2"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3"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4"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5"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6150" name="文本框 1"/>
          <p:cNvSpPr txBox="1"/>
          <p:nvPr/>
        </p:nvSpPr>
        <p:spPr>
          <a:xfrm>
            <a:off x="11323638" y="6210300"/>
            <a:ext cx="963612" cy="522288"/>
          </a:xfrm>
          <a:prstGeom prst="rect">
            <a:avLst/>
          </a:prstGeom>
          <a:noFill/>
          <a:ln w="9525">
            <a:noFill/>
          </a:ln>
        </p:spPr>
        <p:txBody>
          <a:bodyPr anchor="t">
            <a:spAutoFit/>
          </a:bodyPr>
          <a:p>
            <a:pPr eaLnBrk="0" hangingPunct="0"/>
            <a:r>
              <a:rPr lang="en-US" altLang="zh-CN" sz="2800" dirty="0">
                <a:solidFill>
                  <a:srgbClr val="7F7F7F"/>
                </a:solidFill>
                <a:latin typeface="方正兰亭黑简体" charset="-122"/>
                <a:ea typeface="方正兰亭黑简体" charset="-122"/>
              </a:rPr>
              <a:t>02</a:t>
            </a:r>
            <a:endParaRPr lang="en-US" altLang="zh-CN" sz="2800" dirty="0">
              <a:solidFill>
                <a:srgbClr val="7F7F7F"/>
              </a:solidFill>
              <a:latin typeface="方正兰亭黑简体" charset="-122"/>
              <a:ea typeface="方正兰亭黑简体" charset="-122"/>
            </a:endParaRPr>
          </a:p>
        </p:txBody>
      </p:sp>
      <p:pic>
        <p:nvPicPr>
          <p:cNvPr id="6151"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sp>
        <p:nvSpPr>
          <p:cNvPr id="6152" name="文本框 12"/>
          <p:cNvSpPr txBox="1"/>
          <p:nvPr/>
        </p:nvSpPr>
        <p:spPr>
          <a:xfrm>
            <a:off x="615950" y="330200"/>
            <a:ext cx="1422400" cy="584200"/>
          </a:xfrm>
          <a:prstGeom prst="rect">
            <a:avLst/>
          </a:prstGeom>
          <a:noFill/>
          <a:ln w="9525">
            <a:noFill/>
          </a:ln>
        </p:spPr>
        <p:txBody>
          <a:bodyPr anchor="t">
            <a:spAutoFit/>
          </a:bodyPr>
          <a:p>
            <a:pPr eaLnBrk="0" hangingPunct="0"/>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6153" name="组合 18"/>
          <p:cNvGrpSpPr/>
          <p:nvPr/>
        </p:nvGrpSpPr>
        <p:grpSpPr>
          <a:xfrm>
            <a:off x="2038350" y="395288"/>
            <a:ext cx="3441700" cy="519112"/>
            <a:chOff x="3085" y="662"/>
            <a:chExt cx="5943" cy="790"/>
          </a:xfrm>
        </p:grpSpPr>
        <p:sp>
          <p:nvSpPr>
            <p:cNvPr id="14" name="文本框 13"/>
            <p:cNvSpPr txBox="1"/>
            <p:nvPr/>
          </p:nvSpPr>
          <p:spPr>
            <a:xfrm>
              <a:off x="3085" y="662"/>
              <a:ext cx="5943" cy="536"/>
            </a:xfrm>
            <a:prstGeom prst="rect">
              <a:avLst/>
            </a:prstGeom>
            <a:noFill/>
          </p:spPr>
          <p:txBody>
            <a:bodyPr>
              <a:spAutoFit/>
            </a:bodyPr>
            <a:lstStyle/>
            <a:p>
              <a:pPr marR="0" defTabSz="914400" eaLnBrk="0" hangingPunct="0">
                <a:buClrTx/>
                <a:buSzTx/>
                <a:buFontTx/>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17" name="文本框 16"/>
            <p:cNvSpPr txBox="1"/>
            <p:nvPr/>
          </p:nvSpPr>
          <p:spPr>
            <a:xfrm>
              <a:off x="3085" y="1102"/>
              <a:ext cx="5189" cy="350"/>
            </a:xfrm>
            <a:prstGeom prst="rect">
              <a:avLst/>
            </a:prstGeom>
            <a:noFill/>
          </p:spPr>
          <p:txBody>
            <a:bodyPr>
              <a:spAutoFit/>
            </a:bodyPr>
            <a:lstStyle/>
            <a:p>
              <a:pPr marR="0" defTabSz="914400" eaLnBrk="0" hangingPunct="0">
                <a:buClrTx/>
                <a:buSzTx/>
                <a:buFontTx/>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25" name="椭圆 24"/>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 name="矩形 9"/>
          <p:cNvSpPr/>
          <p:nvPr/>
        </p:nvSpPr>
        <p:spPr>
          <a:xfrm>
            <a:off x="-242887" y="-14287"/>
            <a:ext cx="12531725" cy="6973888"/>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171" name="图片 4" descr="图层 1"/>
          <p:cNvPicPr>
            <a:picLocks noChangeAspect="1"/>
          </p:cNvPicPr>
          <p:nvPr/>
        </p:nvPicPr>
        <p:blipFill>
          <a:blip r:embed="rId1"/>
          <a:srcRect l="44917" t="479" r="6410" b="-479"/>
          <a:stretch>
            <a:fillRect/>
          </a:stretch>
        </p:blipFill>
        <p:spPr>
          <a:xfrm>
            <a:off x="5907088" y="-42862"/>
            <a:ext cx="6381750" cy="7229475"/>
          </a:xfrm>
          <a:prstGeom prst="rect">
            <a:avLst/>
          </a:prstGeom>
          <a:noFill/>
          <a:ln w="9525">
            <a:noFill/>
          </a:ln>
        </p:spPr>
      </p:pic>
      <p:sp>
        <p:nvSpPr>
          <p:cNvPr id="4" name="文本框 2"/>
          <p:cNvSpPr txBox="1">
            <a:spLocks noChangeArrowheads="1"/>
          </p:cNvSpPr>
          <p:nvPr/>
        </p:nvSpPr>
        <p:spPr bwMode="auto">
          <a:xfrm>
            <a:off x="555625" y="1468438"/>
            <a:ext cx="4957763" cy="4246563"/>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经过艺术设计的标志不仅仅是为了供人观赏，主要是为了实用。实用才是标志的本质特征。如交通标志（图</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2-1-107</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）具有导向、指示功能；城市标志（图</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2-1-108</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）具有宣传城市文化、传达城市理念、塑造城市形象的功能；</a:t>
            </a:r>
            <a:endPar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企业标志（图</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2-1-109</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）具有提升企业形象的功能；品牌标志（图</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2-1-110</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）具有帮助消费者识别并与其他同类产品品牌进行区分的功能，标志的这些功能不可替代，甚至具有法律效力兼有维护权益的特殊功能。</a:t>
            </a:r>
            <a:endParaRPr kumimoji="0" lang="zh-CN" altLang="zh-CN" sz="1800" b="0" i="0" u="none" strike="noStrike" kern="1200" cap="none" spc="0" normalizeH="0" baseline="0" noProof="0" dirty="0">
              <a:ln>
                <a:noFill/>
              </a:ln>
              <a:solidFill>
                <a:schemeClr val="bg1">
                  <a:lumMod val="85000"/>
                </a:schemeClr>
              </a:solidFill>
              <a:effectLst/>
              <a:uLnTx/>
              <a:uFillTx/>
              <a:latin typeface="方正大黑简体" panose="02010601030101010101" charset="-122"/>
              <a:ea typeface="方正大黑简体" panose="02010601030101010101" charset="-122"/>
              <a:cs typeface="+mn-cs"/>
              <a:sym typeface="+mn-ea"/>
            </a:endParaRPr>
          </a:p>
        </p:txBody>
      </p:sp>
      <p:sp>
        <p:nvSpPr>
          <p:cNvPr id="7173" name="文本框 12"/>
          <p:cNvSpPr txBox="1"/>
          <p:nvPr/>
        </p:nvSpPr>
        <p:spPr>
          <a:xfrm>
            <a:off x="615950" y="330200"/>
            <a:ext cx="1422400" cy="584200"/>
          </a:xfrm>
          <a:prstGeom prst="rect">
            <a:avLst/>
          </a:prstGeom>
          <a:noFill/>
          <a:ln w="9525">
            <a:noFill/>
          </a:ln>
        </p:spPr>
        <p:txBody>
          <a:bodyPr anchor="t">
            <a:spAutoFit/>
          </a:bodyPr>
          <a:p>
            <a:pPr eaLnBrk="0" hangingPunct="0"/>
            <a:r>
              <a:rPr lang="zh-CN" altLang="en-US" sz="3200" dirty="0">
                <a:solidFill>
                  <a:srgbClr val="D9D9D9"/>
                </a:solidFill>
                <a:latin typeface="思源黑体 CN Heavy" charset="-122"/>
                <a:ea typeface="思源黑体 CN Heavy" charset="-122"/>
              </a:rPr>
              <a:t>第二节</a:t>
            </a:r>
            <a:endParaRPr lang="zh-CN" altLang="en-US" sz="3200" dirty="0">
              <a:solidFill>
                <a:srgbClr val="D9D9D9"/>
              </a:solidFill>
              <a:latin typeface="思源黑体 CN Heavy" charset="-122"/>
              <a:ea typeface="思源黑体 CN Heavy" charset="-122"/>
            </a:endParaRPr>
          </a:p>
        </p:txBody>
      </p:sp>
      <p:grpSp>
        <p:nvGrpSpPr>
          <p:cNvPr id="7174" name="组合 18"/>
          <p:cNvGrpSpPr/>
          <p:nvPr/>
        </p:nvGrpSpPr>
        <p:grpSpPr>
          <a:xfrm>
            <a:off x="2038350" y="395288"/>
            <a:ext cx="2790825" cy="519112"/>
            <a:chOff x="3085" y="662"/>
            <a:chExt cx="4818" cy="791"/>
          </a:xfrm>
        </p:grpSpPr>
        <p:sp>
          <p:nvSpPr>
            <p:cNvPr id="14" name="文本框 13"/>
            <p:cNvSpPr txBox="1"/>
            <p:nvPr/>
          </p:nvSpPr>
          <p:spPr>
            <a:xfrm>
              <a:off x="3085" y="662"/>
              <a:ext cx="3439" cy="537"/>
            </a:xfrm>
            <a:prstGeom prst="rect">
              <a:avLst/>
            </a:prstGeom>
            <a:noFill/>
          </p:spPr>
          <p:txBody>
            <a:bodyPr>
              <a:spAutoFit/>
            </a:bodyPr>
            <a:lstStyle/>
            <a:p>
              <a:pPr marR="0" defTabSz="914400" eaLnBrk="0" hangingPunct="0">
                <a:buClrTx/>
                <a:buSzTx/>
                <a:buFontTx/>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标志的现代解读</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17" name="文本框 16"/>
            <p:cNvSpPr txBox="1"/>
            <p:nvPr/>
          </p:nvSpPr>
          <p:spPr>
            <a:xfrm>
              <a:off x="3085" y="1102"/>
              <a:ext cx="4818" cy="351"/>
            </a:xfrm>
            <a:prstGeom prst="rect">
              <a:avLst/>
            </a:prstGeom>
            <a:noFill/>
          </p:spPr>
          <p:txBody>
            <a:bodyPr>
              <a:spAutoFit/>
            </a:bodyPr>
            <a:lstStyle/>
            <a:p>
              <a:pPr marR="0" defTabSz="914400" eaLnBrk="0" hangingPunct="0">
                <a:buClrTx/>
                <a:buSzTx/>
                <a:buFontTx/>
                <a:defRPr/>
              </a:pPr>
              <a:r>
                <a:rPr kumimoji="0" lang="zh-CN" altLang="en-US"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Modern interpretation of logo</a:t>
              </a:r>
              <a:endParaRPr kumimoji="0" lang="zh-CN" altLang="en-US"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2" name="椭圆 1"/>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178" name="图形 2287"/>
          <p:cNvPicPr>
            <a:picLocks noGrp="1" noChangeAspect="1"/>
          </p:cNvPicPr>
          <p:nvPr/>
        </p:nvPicPr>
        <p:blipFill>
          <a:blip r:embed="rId2"/>
          <a:stretch>
            <a:fillRect/>
          </a:stretch>
        </p:blipFill>
        <p:spPr>
          <a:xfrm>
            <a:off x="9883775" y="409575"/>
            <a:ext cx="1635125" cy="427038"/>
          </a:xfrm>
          <a:prstGeom prst="rect">
            <a:avLst/>
          </a:prstGeom>
          <a:noFill/>
          <a:ln w="9525">
            <a:noFill/>
          </a:ln>
        </p:spPr>
      </p:pic>
      <p:sp>
        <p:nvSpPr>
          <p:cNvPr id="9" name="文本框 106"/>
          <p:cNvSpPr txBox="1">
            <a:spLocks noChangeArrowheads="1"/>
          </p:cNvSpPr>
          <p:nvPr/>
        </p:nvSpPr>
        <p:spPr bwMode="auto">
          <a:xfrm>
            <a:off x="6934200" y="3200400"/>
            <a:ext cx="2098675" cy="23018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900" b="0" i="0" u="none" strike="noStrike" kern="1200" cap="none" spc="0" normalizeH="0" baseline="0" noProof="0" dirty="0">
                <a:ln>
                  <a:noFill/>
                </a:ln>
                <a:solidFill>
                  <a:schemeClr val="bg1">
                    <a:lumMod val="95000"/>
                  </a:schemeClr>
                </a:solidFill>
                <a:effectLst/>
                <a:uLnTx/>
                <a:uFillTx/>
                <a:latin typeface="+mn-ea"/>
                <a:ea typeface="+mn-ea"/>
                <a:cs typeface="+mn-cs"/>
                <a:sym typeface="+mn-ea"/>
              </a:rPr>
              <a:t>图2-1-10</a:t>
            </a:r>
            <a:r>
              <a:rPr kumimoji="0" lang="en-US" altLang="zh-CN" sz="900" b="0" i="0" u="none" strike="noStrike" kern="1200" cap="none" spc="0" normalizeH="0" baseline="0" noProof="0" dirty="0">
                <a:ln>
                  <a:noFill/>
                </a:ln>
                <a:solidFill>
                  <a:schemeClr val="bg1">
                    <a:lumMod val="95000"/>
                  </a:schemeClr>
                </a:solidFill>
                <a:effectLst/>
                <a:uLnTx/>
                <a:uFillTx/>
                <a:latin typeface="+mn-ea"/>
                <a:ea typeface="+mn-ea"/>
                <a:cs typeface="+mn-cs"/>
                <a:sym typeface="+mn-ea"/>
              </a:rPr>
              <a:t>7 </a:t>
            </a:r>
            <a:r>
              <a:rPr kumimoji="0" lang="zh-CN" altLang="zh-CN" sz="900" b="0" i="0" u="none" strike="noStrike" kern="1200" cap="none" spc="0" normalizeH="0" baseline="0" noProof="0" dirty="0">
                <a:ln>
                  <a:noFill/>
                </a:ln>
                <a:solidFill>
                  <a:schemeClr val="bg1">
                    <a:lumMod val="95000"/>
                  </a:schemeClr>
                </a:solidFill>
                <a:effectLst/>
                <a:uLnTx/>
                <a:uFillTx/>
                <a:latin typeface="+mn-ea"/>
                <a:ea typeface="+mn-ea"/>
                <a:cs typeface="+mn-cs"/>
                <a:sym typeface="+mn-ea"/>
              </a:rPr>
              <a:t>交通标志  百度图片</a:t>
            </a:r>
            <a:r>
              <a:rPr kumimoji="0" lang="zh-CN" altLang="zh-CN" sz="900" b="0" i="0" u="none" strike="noStrike" kern="1200" cap="none" spc="0" normalizeH="0" baseline="0" noProof="0" dirty="0">
                <a:ln>
                  <a:noFill/>
                </a:ln>
                <a:solidFill>
                  <a:schemeClr val="bg1">
                    <a:lumMod val="95000"/>
                  </a:schemeClr>
                </a:solidFill>
                <a:effectLst/>
                <a:uLnTx/>
                <a:uFillTx/>
                <a:latin typeface="+mn-ea"/>
                <a:ea typeface="+mn-ea"/>
                <a:cs typeface="+mn-cs"/>
              </a:rPr>
              <a:t>   </a:t>
            </a:r>
            <a:endParaRPr kumimoji="0" lang="zh-CN" altLang="zh-CN" sz="900" b="0" i="0" u="none" strike="noStrike" kern="1200" cap="none" spc="0" normalizeH="0" baseline="0" noProof="0" dirty="0">
              <a:ln>
                <a:noFill/>
              </a:ln>
              <a:solidFill>
                <a:schemeClr val="bg1">
                  <a:lumMod val="95000"/>
                </a:schemeClr>
              </a:solidFill>
              <a:effectLst/>
              <a:uLnTx/>
              <a:uFillTx/>
              <a:latin typeface="+mn-ea"/>
              <a:ea typeface="+mn-ea"/>
              <a:cs typeface="+mn-cs"/>
            </a:endParaRPr>
          </a:p>
        </p:txBody>
      </p:sp>
      <p:sp>
        <p:nvSpPr>
          <p:cNvPr id="11" name="文本框 106"/>
          <p:cNvSpPr txBox="1">
            <a:spLocks noChangeArrowheads="1"/>
          </p:cNvSpPr>
          <p:nvPr/>
        </p:nvSpPr>
        <p:spPr bwMode="auto">
          <a:xfrm>
            <a:off x="7013575" y="5848350"/>
            <a:ext cx="2098675" cy="23018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900" b="0" i="0" u="none" strike="noStrike" kern="1200" cap="none" spc="0" normalizeH="0" baseline="0" noProof="0" dirty="0">
                <a:ln>
                  <a:noFill/>
                </a:ln>
                <a:solidFill>
                  <a:schemeClr val="bg1">
                    <a:lumMod val="95000"/>
                  </a:schemeClr>
                </a:solidFill>
                <a:effectLst/>
                <a:uLnTx/>
                <a:uFillTx/>
                <a:latin typeface="+mn-ea"/>
                <a:ea typeface="+mn-ea"/>
                <a:cs typeface="+mn-cs"/>
                <a:sym typeface="+mn-ea"/>
              </a:rPr>
              <a:t>图2-1-1</a:t>
            </a:r>
            <a:r>
              <a:rPr kumimoji="0" lang="en-US" altLang="zh-CN" sz="900" b="0" i="0" u="none" strike="noStrike" kern="1200" cap="none" spc="0" normalizeH="0" baseline="0" noProof="0" dirty="0">
                <a:ln>
                  <a:noFill/>
                </a:ln>
                <a:solidFill>
                  <a:schemeClr val="bg1">
                    <a:lumMod val="95000"/>
                  </a:schemeClr>
                </a:solidFill>
                <a:effectLst/>
                <a:uLnTx/>
                <a:uFillTx/>
                <a:latin typeface="+mn-ea"/>
                <a:ea typeface="+mn-ea"/>
                <a:cs typeface="+mn-cs"/>
                <a:sym typeface="+mn-ea"/>
              </a:rPr>
              <a:t>09</a:t>
            </a:r>
            <a:r>
              <a:rPr kumimoji="0" lang="zh-CN" altLang="zh-CN" sz="900" b="0" i="0" u="none" strike="noStrike" kern="1200" cap="none" spc="0" normalizeH="0" baseline="0" noProof="0" dirty="0">
                <a:ln>
                  <a:noFill/>
                </a:ln>
                <a:solidFill>
                  <a:schemeClr val="bg1">
                    <a:lumMod val="95000"/>
                  </a:schemeClr>
                </a:solidFill>
                <a:effectLst/>
                <a:uLnTx/>
                <a:uFillTx/>
                <a:latin typeface="+mn-ea"/>
                <a:ea typeface="+mn-ea"/>
                <a:cs typeface="+mn-cs"/>
                <a:sym typeface="+mn-ea"/>
              </a:rPr>
              <a:t> 百度公司  百度官网 </a:t>
            </a:r>
            <a:r>
              <a:rPr kumimoji="0" lang="zh-CN" altLang="zh-CN" sz="900" b="0" i="0" u="none" strike="noStrike" kern="1200" cap="none" spc="0" normalizeH="0" baseline="0" noProof="0" dirty="0">
                <a:ln>
                  <a:noFill/>
                </a:ln>
                <a:solidFill>
                  <a:schemeClr val="bg1">
                    <a:lumMod val="95000"/>
                  </a:schemeClr>
                </a:solidFill>
                <a:effectLst/>
                <a:uLnTx/>
                <a:uFillTx/>
                <a:latin typeface="+mn-ea"/>
                <a:ea typeface="+mn-ea"/>
                <a:cs typeface="+mn-cs"/>
              </a:rPr>
              <a:t>  </a:t>
            </a:r>
            <a:endParaRPr kumimoji="0" lang="zh-CN" altLang="zh-CN" sz="900" b="0" i="0" u="none" strike="noStrike" kern="1200" cap="none" spc="0" normalizeH="0" baseline="0" noProof="0" dirty="0">
              <a:ln>
                <a:noFill/>
              </a:ln>
              <a:solidFill>
                <a:schemeClr val="bg1">
                  <a:lumMod val="95000"/>
                </a:schemeClr>
              </a:solidFill>
              <a:effectLst/>
              <a:uLnTx/>
              <a:uFillTx/>
              <a:latin typeface="+mn-ea"/>
              <a:ea typeface="+mn-ea"/>
              <a:cs typeface="+mn-cs"/>
            </a:endParaRPr>
          </a:p>
        </p:txBody>
      </p:sp>
      <p:sp>
        <p:nvSpPr>
          <p:cNvPr id="12" name="文本框 106"/>
          <p:cNvSpPr txBox="1">
            <a:spLocks noChangeArrowheads="1"/>
          </p:cNvSpPr>
          <p:nvPr/>
        </p:nvSpPr>
        <p:spPr bwMode="auto">
          <a:xfrm>
            <a:off x="9555163" y="3198813"/>
            <a:ext cx="2335213" cy="23018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900" b="0" i="0" u="none" strike="noStrike" kern="1200" cap="none" spc="0" normalizeH="0" baseline="0" noProof="0" dirty="0">
                <a:ln>
                  <a:noFill/>
                </a:ln>
                <a:solidFill>
                  <a:schemeClr val="bg1">
                    <a:lumMod val="95000"/>
                  </a:schemeClr>
                </a:solidFill>
                <a:effectLst/>
                <a:uLnTx/>
                <a:uFillTx/>
                <a:latin typeface="+mn-ea"/>
                <a:ea typeface="+mn-ea"/>
                <a:cs typeface="+mn-cs"/>
                <a:sym typeface="+mn-ea"/>
              </a:rPr>
              <a:t>图2-1-1</a:t>
            </a:r>
            <a:r>
              <a:rPr kumimoji="0" lang="en-US" altLang="zh-CN" sz="900" b="0" i="0" u="none" strike="noStrike" kern="1200" cap="none" spc="0" normalizeH="0" baseline="0" noProof="0" dirty="0">
                <a:ln>
                  <a:noFill/>
                </a:ln>
                <a:solidFill>
                  <a:schemeClr val="bg1">
                    <a:lumMod val="95000"/>
                  </a:schemeClr>
                </a:solidFill>
                <a:effectLst/>
                <a:uLnTx/>
                <a:uFillTx/>
                <a:latin typeface="+mn-ea"/>
                <a:ea typeface="+mn-ea"/>
                <a:cs typeface="+mn-cs"/>
                <a:sym typeface="+mn-ea"/>
              </a:rPr>
              <a:t>08</a:t>
            </a:r>
            <a:r>
              <a:rPr kumimoji="0" lang="zh-CN" altLang="zh-CN" sz="900" b="0" i="0" u="none" strike="noStrike" kern="1200" cap="none" spc="0" normalizeH="0" baseline="0" noProof="0" dirty="0">
                <a:ln>
                  <a:noFill/>
                </a:ln>
                <a:solidFill>
                  <a:schemeClr val="bg1">
                    <a:lumMod val="95000"/>
                  </a:schemeClr>
                </a:solidFill>
                <a:effectLst/>
                <a:uLnTx/>
                <a:uFillTx/>
                <a:latin typeface="+mn-ea"/>
                <a:ea typeface="+mn-ea"/>
                <a:cs typeface="+mn-cs"/>
                <a:sym typeface="+mn-ea"/>
              </a:rPr>
              <a:t> 杭州城市标志 中国杭州官网</a:t>
            </a:r>
            <a:r>
              <a:rPr kumimoji="0" lang="zh-CN" altLang="zh-CN" sz="900" b="0" i="0" u="none" strike="noStrike" kern="1200" cap="none" spc="0" normalizeH="0" baseline="0" noProof="0" dirty="0">
                <a:ln>
                  <a:noFill/>
                </a:ln>
                <a:solidFill>
                  <a:schemeClr val="bg1">
                    <a:lumMod val="95000"/>
                  </a:schemeClr>
                </a:solidFill>
                <a:effectLst/>
                <a:uLnTx/>
                <a:uFillTx/>
                <a:latin typeface="+mn-ea"/>
                <a:ea typeface="+mn-ea"/>
                <a:cs typeface="+mn-cs"/>
              </a:rPr>
              <a:t>   </a:t>
            </a:r>
            <a:endParaRPr kumimoji="0" lang="zh-CN" altLang="zh-CN" sz="900" b="0" i="0" u="none" strike="noStrike" kern="1200" cap="none" spc="0" normalizeH="0" baseline="0" noProof="0" dirty="0">
              <a:ln>
                <a:noFill/>
              </a:ln>
              <a:solidFill>
                <a:schemeClr val="bg1">
                  <a:lumMod val="95000"/>
                </a:schemeClr>
              </a:solidFill>
              <a:effectLst/>
              <a:uLnTx/>
              <a:uFillTx/>
              <a:latin typeface="+mn-ea"/>
              <a:ea typeface="+mn-ea"/>
              <a:cs typeface="+mn-cs"/>
            </a:endParaRPr>
          </a:p>
        </p:txBody>
      </p:sp>
      <p:sp>
        <p:nvSpPr>
          <p:cNvPr id="13" name="文本框 106"/>
          <p:cNvSpPr txBox="1">
            <a:spLocks noChangeArrowheads="1"/>
          </p:cNvSpPr>
          <p:nvPr/>
        </p:nvSpPr>
        <p:spPr bwMode="auto">
          <a:xfrm>
            <a:off x="9871075" y="5848350"/>
            <a:ext cx="2100263" cy="23018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900" b="0" i="0" u="none" strike="noStrike" kern="1200" cap="none" spc="0" normalizeH="0" baseline="0" noProof="0" dirty="0">
                <a:ln>
                  <a:noFill/>
                </a:ln>
                <a:solidFill>
                  <a:schemeClr val="bg1">
                    <a:lumMod val="95000"/>
                  </a:schemeClr>
                </a:solidFill>
                <a:effectLst/>
                <a:uLnTx/>
                <a:uFillTx/>
                <a:latin typeface="+mn-ea"/>
                <a:ea typeface="+mn-ea"/>
                <a:cs typeface="+mn-cs"/>
                <a:sym typeface="+mn-ea"/>
              </a:rPr>
              <a:t>图2-1-1</a:t>
            </a:r>
            <a:r>
              <a:rPr kumimoji="0" lang="en-US" altLang="zh-CN" sz="900" b="0" i="0" u="none" strike="noStrike" kern="1200" cap="none" spc="0" normalizeH="0" baseline="0" noProof="0" dirty="0">
                <a:ln>
                  <a:noFill/>
                </a:ln>
                <a:solidFill>
                  <a:schemeClr val="bg1">
                    <a:lumMod val="95000"/>
                  </a:schemeClr>
                </a:solidFill>
                <a:effectLst/>
                <a:uLnTx/>
                <a:uFillTx/>
                <a:latin typeface="+mn-ea"/>
                <a:ea typeface="+mn-ea"/>
                <a:cs typeface="+mn-cs"/>
                <a:sym typeface="+mn-ea"/>
              </a:rPr>
              <a:t>10</a:t>
            </a:r>
            <a:r>
              <a:rPr kumimoji="0" lang="zh-CN" altLang="zh-CN" sz="900" b="0" i="0" u="none" strike="noStrike" kern="1200" cap="none" spc="0" normalizeH="0" baseline="0" noProof="0" dirty="0">
                <a:ln>
                  <a:noFill/>
                </a:ln>
                <a:solidFill>
                  <a:schemeClr val="bg1">
                    <a:lumMod val="95000"/>
                  </a:schemeClr>
                </a:solidFill>
                <a:effectLst/>
                <a:uLnTx/>
                <a:uFillTx/>
                <a:latin typeface="+mn-ea"/>
                <a:ea typeface="+mn-ea"/>
                <a:cs typeface="+mn-cs"/>
                <a:sym typeface="+mn-ea"/>
              </a:rPr>
              <a:t> 华为荣耀品牌 华为官网</a:t>
            </a:r>
            <a:r>
              <a:rPr kumimoji="0" lang="zh-CN" altLang="zh-CN" sz="900" b="0" i="0" u="none" strike="noStrike" kern="1200" cap="none" spc="0" normalizeH="0" baseline="0" noProof="0" dirty="0">
                <a:ln>
                  <a:noFill/>
                </a:ln>
                <a:solidFill>
                  <a:schemeClr val="bg1">
                    <a:lumMod val="95000"/>
                  </a:schemeClr>
                </a:solidFill>
                <a:effectLst/>
                <a:uLnTx/>
                <a:uFillTx/>
                <a:latin typeface="+mn-ea"/>
                <a:ea typeface="+mn-ea"/>
                <a:cs typeface="+mn-cs"/>
              </a:rPr>
              <a:t>  </a:t>
            </a:r>
            <a:endParaRPr kumimoji="0" lang="zh-CN" altLang="zh-CN" sz="900" b="0" i="0" u="none" strike="noStrike" kern="1200" cap="none" spc="0" normalizeH="0" baseline="0" noProof="0" dirty="0">
              <a:ln>
                <a:noFill/>
              </a:ln>
              <a:solidFill>
                <a:schemeClr val="bg1">
                  <a:lumMod val="95000"/>
                </a:schemeClr>
              </a:solidFill>
              <a:effectLst/>
              <a:uLnTx/>
              <a:uFillTx/>
              <a:latin typeface="+mn-ea"/>
              <a:ea typeface="+mn-ea"/>
              <a:cs typeface="+mn-cs"/>
            </a:endParaRPr>
          </a:p>
        </p:txBody>
      </p:sp>
      <p:pic>
        <p:nvPicPr>
          <p:cNvPr id="7183" name="图片 2"/>
          <p:cNvPicPr/>
          <p:nvPr/>
        </p:nvPicPr>
        <p:blipFill>
          <a:blip r:embed="rId3"/>
          <a:stretch>
            <a:fillRect/>
          </a:stretch>
        </p:blipFill>
        <p:spPr>
          <a:xfrm>
            <a:off x="6932613" y="1330325"/>
            <a:ext cx="1743075" cy="1743075"/>
          </a:xfrm>
          <a:prstGeom prst="rect">
            <a:avLst/>
          </a:prstGeom>
          <a:noFill/>
          <a:ln w="9525">
            <a:noFill/>
          </a:ln>
        </p:spPr>
      </p:pic>
      <p:pic>
        <p:nvPicPr>
          <p:cNvPr id="7184" name="图片 3"/>
          <p:cNvPicPr/>
          <p:nvPr/>
        </p:nvPicPr>
        <p:blipFill>
          <a:blip r:embed="rId4"/>
          <a:stretch>
            <a:fillRect/>
          </a:stretch>
        </p:blipFill>
        <p:spPr>
          <a:xfrm>
            <a:off x="9464675" y="1320800"/>
            <a:ext cx="2286000" cy="1762125"/>
          </a:xfrm>
          <a:prstGeom prst="rect">
            <a:avLst/>
          </a:prstGeom>
          <a:noFill/>
          <a:ln w="9525">
            <a:noFill/>
          </a:ln>
        </p:spPr>
      </p:pic>
      <p:pic>
        <p:nvPicPr>
          <p:cNvPr id="7185" name="图片 4"/>
          <p:cNvPicPr/>
          <p:nvPr/>
        </p:nvPicPr>
        <p:blipFill>
          <a:blip r:embed="rId5"/>
          <a:stretch>
            <a:fillRect/>
          </a:stretch>
        </p:blipFill>
        <p:spPr>
          <a:xfrm>
            <a:off x="6886575" y="4608513"/>
            <a:ext cx="1962150" cy="752475"/>
          </a:xfrm>
          <a:prstGeom prst="rect">
            <a:avLst/>
          </a:prstGeom>
          <a:noFill/>
          <a:ln w="9525">
            <a:noFill/>
          </a:ln>
        </p:spPr>
      </p:pic>
      <p:pic>
        <p:nvPicPr>
          <p:cNvPr id="7186" name="图片 102"/>
          <p:cNvPicPr/>
          <p:nvPr/>
        </p:nvPicPr>
        <p:blipFill>
          <a:blip r:embed="rId6"/>
          <a:stretch>
            <a:fillRect/>
          </a:stretch>
        </p:blipFill>
        <p:spPr>
          <a:xfrm>
            <a:off x="9555163" y="4641850"/>
            <a:ext cx="2219325" cy="685800"/>
          </a:xfrm>
          <a:prstGeom prst="rect">
            <a:avLst/>
          </a:prstGeom>
          <a:noFill/>
          <a:ln w="9525">
            <a:noFill/>
          </a:ln>
        </p:spPr>
      </p:pic>
      <p:sp>
        <p:nvSpPr>
          <p:cNvPr id="7187" name="文本框 1"/>
          <p:cNvSpPr txBox="1"/>
          <p:nvPr/>
        </p:nvSpPr>
        <p:spPr>
          <a:xfrm>
            <a:off x="11323638" y="6210300"/>
            <a:ext cx="963612" cy="522288"/>
          </a:xfrm>
          <a:prstGeom prst="rect">
            <a:avLst/>
          </a:prstGeom>
          <a:noFill/>
          <a:ln w="9525">
            <a:noFill/>
          </a:ln>
        </p:spPr>
        <p:txBody>
          <a:bodyPr anchor="t">
            <a:spAutoFit/>
          </a:bodyPr>
          <a:p>
            <a:pPr eaLnBrk="0" hangingPunct="0"/>
            <a:r>
              <a:rPr lang="en-US" altLang="zh-CN" sz="2800" dirty="0">
                <a:solidFill>
                  <a:srgbClr val="7F7F7F"/>
                </a:solidFill>
                <a:latin typeface="方正兰亭黑简体" charset="-122"/>
                <a:ea typeface="方正兰亭黑简体" charset="-122"/>
              </a:rPr>
              <a:t>03</a:t>
            </a:r>
            <a:endParaRPr lang="en-US" altLang="zh-CN" sz="2800" dirty="0">
              <a:solidFill>
                <a:srgbClr val="7F7F7F"/>
              </a:solidFill>
              <a:latin typeface="方正兰亭黑简体" charset="-122"/>
              <a:ea typeface="方正兰亭黑简体" charset="-122"/>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27000" y="-12700"/>
            <a:ext cx="12347575" cy="692467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8194" name="文本框 5"/>
          <p:cNvSpPr txBox="1"/>
          <p:nvPr/>
        </p:nvSpPr>
        <p:spPr>
          <a:xfrm>
            <a:off x="1030288" y="1333500"/>
            <a:ext cx="10169525" cy="4246563"/>
          </a:xfrm>
          <a:prstGeom prst="rect">
            <a:avLst/>
          </a:prstGeom>
          <a:noFill/>
          <a:ln w="9525">
            <a:noFill/>
          </a:ln>
        </p:spPr>
        <p:txBody>
          <a:bodyPr anchor="t">
            <a:spAutoFit/>
          </a:bodyPr>
          <a:p>
            <a:pPr algn="just">
              <a:lnSpc>
                <a:spcPct val="150000"/>
              </a:lnSpc>
            </a:pP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（二）审美功能</a:t>
            </a:r>
            <a:endParaRPr lang="zh-CN" altLang="zh-CN" dirty="0">
              <a:solidFill>
                <a:srgbClr val="D9D9D9"/>
              </a:solidFill>
              <a:latin typeface="Arial" panose="020B0604020202020204" pitchFamily="34" charset="0"/>
              <a:ea typeface="方正大黑简体" panose="02010601030101010101" charset="-122"/>
            </a:endParaRPr>
          </a:p>
          <a:p>
            <a:pPr algn="just">
              <a:lnSpc>
                <a:spcPct val="150000"/>
              </a:lnSpc>
            </a:pPr>
            <a:r>
              <a:rPr lang="zh-CN" altLang="zh-CN" dirty="0">
                <a:solidFill>
                  <a:srgbClr val="FF0000"/>
                </a:solidFill>
                <a:latin typeface="Arial" panose="020B0604020202020204" pitchFamily="34" charset="0"/>
                <a:ea typeface="方正大黑简体" panose="02010601030101010101" charset="-122"/>
                <a:sym typeface="宋体" panose="02010600030101010101" pitchFamily="2" charset="-122"/>
              </a:rPr>
              <a:t>人与动物的最本质区别是人有精神需求与审美需求。</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标志设计既要符合实用要求，又符合美学原则，好的标志设计能给人以美感，能给人带来愉悦的精神享受。一般来说，艺术性强的标志更能吸引和感染人，给人以强烈和深刻的印象。标志的高度艺术化是时代和文明进步的需要，是人们越来越高的文化素养的体现和审美心理的需要。需要说明的是，艺术感强烈的标志并不一定直接刺激你去消费或产生购买欲望，但可以让你精神愉悦，这是人的精神需求决定的，正如你去看了一场电影或一场表演，并不能直接给你带来具体的物质收益。</a:t>
            </a:r>
            <a:endParaRPr lang="zh-CN" altLang="zh-CN" dirty="0">
              <a:solidFill>
                <a:srgbClr val="D9D9D9"/>
              </a:solidFill>
              <a:latin typeface="Arial" panose="020B0604020202020204" pitchFamily="34" charset="0"/>
              <a:ea typeface="方正大黑简体" panose="02010601030101010101" charset="-122"/>
            </a:endParaRPr>
          </a:p>
          <a:p>
            <a:pPr algn="just">
              <a:lnSpc>
                <a:spcPct val="150000"/>
              </a:lnSpc>
            </a:pPr>
            <a:r>
              <a:rPr lang="zh-CN" altLang="zh-CN" dirty="0">
                <a:solidFill>
                  <a:srgbClr val="FF0000"/>
                </a:solidFill>
                <a:latin typeface="Arial" panose="020B0604020202020204" pitchFamily="34" charset="0"/>
                <a:ea typeface="方正大黑简体" panose="02010601030101010101" charset="-122"/>
                <a:sym typeface="宋体" panose="02010600030101010101" pitchFamily="2" charset="-122"/>
              </a:rPr>
              <a:t>审美功能体现的是精神感觉、主观意识。</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具有高度整体美感、最佳视觉效果的标志能给人产生美好、动人、和谐、悦目的印象。标志的审美不仅仅是外在的形式美，还应有意象的内在美，否则就产生不了如诗如画、令人神往的境界</a:t>
            </a:r>
            <a:endParaRPr lang="zh-CN" altLang="zh-CN" b="1" dirty="0">
              <a:solidFill>
                <a:srgbClr val="D9D9D9"/>
              </a:solidFill>
              <a:latin typeface="Arial" panose="020B0604020202020204" pitchFamily="34" charset="0"/>
              <a:ea typeface="方正大黑简体" panose="02010601030101010101" charset="-122"/>
              <a:sym typeface="宋体" panose="02010600030101010101" pitchFamily="2" charset="-122"/>
            </a:endParaRPr>
          </a:p>
        </p:txBody>
      </p:sp>
      <p:sp>
        <p:nvSpPr>
          <p:cNvPr id="8195" name="文本框 1"/>
          <p:cNvSpPr txBox="1"/>
          <p:nvPr/>
        </p:nvSpPr>
        <p:spPr>
          <a:xfrm>
            <a:off x="11323638" y="6210300"/>
            <a:ext cx="963612" cy="522288"/>
          </a:xfrm>
          <a:prstGeom prst="rect">
            <a:avLst/>
          </a:prstGeom>
          <a:noFill/>
          <a:ln w="9525">
            <a:noFill/>
          </a:ln>
        </p:spPr>
        <p:txBody>
          <a:bodyPr anchor="t">
            <a:spAutoFit/>
          </a:bodyPr>
          <a:p>
            <a:pPr eaLnBrk="0" hangingPunct="0"/>
            <a:r>
              <a:rPr lang="en-US" altLang="zh-CN" sz="2800" dirty="0">
                <a:solidFill>
                  <a:srgbClr val="7F7F7F"/>
                </a:solidFill>
                <a:latin typeface="方正兰亭黑简体" charset="-122"/>
                <a:ea typeface="方正兰亭黑简体" charset="-122"/>
              </a:rPr>
              <a:t>04</a:t>
            </a:r>
            <a:endParaRPr lang="en-US" altLang="zh-CN" sz="2800" dirty="0">
              <a:solidFill>
                <a:srgbClr val="7F7F7F"/>
              </a:solidFill>
              <a:latin typeface="方正兰亭黑简体" charset="-122"/>
              <a:ea typeface="方正兰亭黑简体" charset="-122"/>
            </a:endParaRPr>
          </a:p>
        </p:txBody>
      </p:sp>
      <p:pic>
        <p:nvPicPr>
          <p:cNvPr id="8196"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sp>
        <p:nvSpPr>
          <p:cNvPr id="8197" name="文本框 12"/>
          <p:cNvSpPr txBox="1"/>
          <p:nvPr/>
        </p:nvSpPr>
        <p:spPr>
          <a:xfrm>
            <a:off x="615950" y="330200"/>
            <a:ext cx="1422400" cy="584200"/>
          </a:xfrm>
          <a:prstGeom prst="rect">
            <a:avLst/>
          </a:prstGeom>
          <a:noFill/>
          <a:ln w="9525">
            <a:noFill/>
          </a:ln>
        </p:spPr>
        <p:txBody>
          <a:bodyPr anchor="t">
            <a:spAutoFit/>
          </a:bodyPr>
          <a:p>
            <a:pPr eaLnBrk="0" hangingPunct="0"/>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8198" name="组合 18"/>
          <p:cNvGrpSpPr/>
          <p:nvPr/>
        </p:nvGrpSpPr>
        <p:grpSpPr>
          <a:xfrm>
            <a:off x="2038350" y="395288"/>
            <a:ext cx="3441700" cy="519112"/>
            <a:chOff x="3085" y="662"/>
            <a:chExt cx="5943" cy="790"/>
          </a:xfrm>
        </p:grpSpPr>
        <p:sp>
          <p:nvSpPr>
            <p:cNvPr id="14" name="文本框 13"/>
            <p:cNvSpPr txBox="1"/>
            <p:nvPr/>
          </p:nvSpPr>
          <p:spPr>
            <a:xfrm>
              <a:off x="3085" y="662"/>
              <a:ext cx="5943" cy="536"/>
            </a:xfrm>
            <a:prstGeom prst="rect">
              <a:avLst/>
            </a:prstGeom>
            <a:noFill/>
          </p:spPr>
          <p:txBody>
            <a:bodyPr>
              <a:spAutoFit/>
            </a:bodyPr>
            <a:lstStyle/>
            <a:p>
              <a:pPr marR="0" defTabSz="914400" eaLnBrk="0" hangingPunct="0">
                <a:buClrTx/>
                <a:buSzTx/>
                <a:buFontTx/>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17" name="文本框 16"/>
            <p:cNvSpPr txBox="1"/>
            <p:nvPr/>
          </p:nvSpPr>
          <p:spPr>
            <a:xfrm>
              <a:off x="3085" y="1102"/>
              <a:ext cx="5189" cy="350"/>
            </a:xfrm>
            <a:prstGeom prst="rect">
              <a:avLst/>
            </a:prstGeom>
            <a:noFill/>
          </p:spPr>
          <p:txBody>
            <a:bodyPr>
              <a:spAutoFit/>
            </a:bodyPr>
            <a:lstStyle/>
            <a:p>
              <a:pPr marR="0" defTabSz="914400" eaLnBrk="0" hangingPunct="0">
                <a:buClrTx/>
                <a:buSzTx/>
                <a:buFontTx/>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25" name="椭圆 24"/>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1112" y="-12700"/>
            <a:ext cx="12215813" cy="6884988"/>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 name="矩形 6"/>
          <p:cNvSpPr/>
          <p:nvPr/>
        </p:nvSpPr>
        <p:spPr>
          <a:xfrm>
            <a:off x="-77787" y="1536700"/>
            <a:ext cx="5626100" cy="40925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文本框 2"/>
          <p:cNvSpPr txBox="1">
            <a:spLocks noChangeArrowheads="1"/>
          </p:cNvSpPr>
          <p:nvPr/>
        </p:nvSpPr>
        <p:spPr bwMode="auto">
          <a:xfrm>
            <a:off x="6105525" y="1601788"/>
            <a:ext cx="5341938" cy="38306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箭军人工智能大赛标志（图</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2-1-4</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）以字母“</a:t>
            </a:r>
            <a:r>
              <a:rPr kumimoji="0" lang="en-US"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Al</a:t>
            </a:r>
            <a:r>
              <a:rPr kumimoji="0" lang="zh-CN" altLang="zh-CN"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panose="02010601030101010101" charset="-122"/>
                <a:cs typeface="+mn-cs"/>
                <a:sym typeface="+mn-ea"/>
              </a:rPr>
              <a:t>”、弹头、导弹、雷达、人工智能符号、五角星、火焰为设计元素，采用科技感、时尚感的艺术展现方式，整体充满张力。象征了智能、感知、控制、对抗等方面发展趋势。导弹、音障、人工智能等，看到这些偏理工科的术语，我们的脑海中会浮现出精确、严谨、认真、分毫不差、一丝不苟等词汇，采用了向上升腾趋势的表现手法，以此传达出设计师想要表达的上述情感寓意。</a:t>
            </a:r>
            <a:endParaRPr kumimoji="0" lang="zh-CN" altLang="zh-CN" sz="1800" b="0" i="0" u="none" strike="noStrike" kern="1200" cap="none" spc="0" normalizeH="0" baseline="0" noProof="0" dirty="0">
              <a:ln>
                <a:noFill/>
              </a:ln>
              <a:solidFill>
                <a:schemeClr val="bg1">
                  <a:lumMod val="85000"/>
                </a:schemeClr>
              </a:solidFill>
              <a:effectLst/>
              <a:uLnTx/>
              <a:uFillTx/>
              <a:latin typeface="方正大黑简体" panose="02010601030101010101" charset="-122"/>
              <a:ea typeface="方正大黑简体" panose="02010601030101010101" charset="-122"/>
              <a:cs typeface="+mn-cs"/>
              <a:sym typeface="+mn-ea"/>
            </a:endParaRPr>
          </a:p>
        </p:txBody>
      </p:sp>
      <p:sp>
        <p:nvSpPr>
          <p:cNvPr id="131" name="文本框 106"/>
          <p:cNvSpPr txBox="1">
            <a:spLocks noChangeArrowheads="1"/>
          </p:cNvSpPr>
          <p:nvPr/>
        </p:nvSpPr>
        <p:spPr bwMode="auto">
          <a:xfrm>
            <a:off x="1363663" y="4713288"/>
            <a:ext cx="2876550" cy="27622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图2-1-</a:t>
            </a:r>
            <a:r>
              <a:rPr kumimoji="0" lang="en-US" altLang="zh-CN" sz="1200" b="0" i="0" u="none" strike="noStrike" kern="1200" cap="none" spc="0" normalizeH="0" baseline="0" noProof="0" dirty="0">
                <a:ln>
                  <a:noFill/>
                </a:ln>
                <a:solidFill>
                  <a:schemeClr val="tx1"/>
                </a:solidFill>
                <a:effectLst/>
                <a:uLnTx/>
                <a:uFillTx/>
                <a:latin typeface="+mn-ea"/>
                <a:ea typeface="+mn-ea"/>
                <a:cs typeface="+mn-cs"/>
                <a:sym typeface="+mn-ea"/>
              </a:rPr>
              <a:t>4</a:t>
            </a: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 火箭军人工智能大赛 王寿涛</a:t>
            </a:r>
            <a:r>
              <a:rPr kumimoji="0" lang="zh-CN" altLang="zh-CN"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 </a:t>
            </a:r>
            <a:r>
              <a:rPr kumimoji="0" lang="zh-CN" altLang="zh-CN" sz="900" b="0" i="0" u="none" strike="noStrike" kern="1200" cap="none" spc="0" normalizeH="0" baseline="0" noProof="0" dirty="0">
                <a:ln>
                  <a:noFill/>
                </a:ln>
                <a:solidFill>
                  <a:schemeClr val="tx1"/>
                </a:solidFill>
                <a:effectLst/>
                <a:uLnTx/>
                <a:uFillTx/>
                <a:latin typeface="+mn-ea"/>
                <a:ea typeface="+mn-ea"/>
                <a:cs typeface="+mn-cs"/>
              </a:rPr>
              <a:t>  </a:t>
            </a:r>
            <a:endParaRPr kumimoji="0" lang="zh-CN" altLang="zh-CN" sz="900" b="0" i="0" u="none" strike="noStrike" kern="1200" cap="none" spc="0" normalizeH="0" baseline="0" noProof="0" dirty="0">
              <a:ln>
                <a:noFill/>
              </a:ln>
              <a:solidFill>
                <a:schemeClr val="tx1"/>
              </a:solidFill>
              <a:effectLst/>
              <a:uLnTx/>
              <a:uFillTx/>
              <a:latin typeface="+mn-ea"/>
              <a:ea typeface="+mn-ea"/>
              <a:cs typeface="+mn-cs"/>
            </a:endParaRPr>
          </a:p>
        </p:txBody>
      </p:sp>
      <p:pic>
        <p:nvPicPr>
          <p:cNvPr id="12294"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sp>
        <p:nvSpPr>
          <p:cNvPr id="12295"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07</a:t>
            </a:r>
            <a:endParaRPr lang="en-US" altLang="zh-CN" sz="2800" dirty="0">
              <a:solidFill>
                <a:srgbClr val="7F7F7F"/>
              </a:solidFill>
              <a:latin typeface="方正兰亭黑简体" charset="-122"/>
              <a:ea typeface="方正兰亭黑简体" charset="-122"/>
            </a:endParaRPr>
          </a:p>
        </p:txBody>
      </p:sp>
      <p:sp>
        <p:nvSpPr>
          <p:cNvPr id="12296"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12297" name="组合 18"/>
          <p:cNvGrpSpPr/>
          <p:nvPr/>
        </p:nvGrpSpPr>
        <p:grpSpPr>
          <a:xfrm>
            <a:off x="2038350" y="395288"/>
            <a:ext cx="3441700" cy="519112"/>
            <a:chOff x="3085" y="662"/>
            <a:chExt cx="5943" cy="790"/>
          </a:xfrm>
        </p:grpSpPr>
        <p:sp>
          <p:nvSpPr>
            <p:cNvPr id="6" name="文本框 5"/>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8" name="文本框 7"/>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25" name="椭圆 24"/>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12299" name="图片 1"/>
          <p:cNvPicPr/>
          <p:nvPr/>
        </p:nvPicPr>
        <p:blipFill>
          <a:blip r:embed="rId2"/>
          <a:stretch>
            <a:fillRect/>
          </a:stretch>
        </p:blipFill>
        <p:spPr>
          <a:xfrm>
            <a:off x="1624013" y="1739900"/>
            <a:ext cx="2287587" cy="2824163"/>
          </a:xfrm>
          <a:prstGeom prst="rect">
            <a:avLst/>
          </a:prstGeom>
          <a:noFill/>
          <a:ln w="9525">
            <a:noFill/>
          </a:ln>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 name="矩形 57"/>
          <p:cNvSpPr/>
          <p:nvPr/>
        </p:nvSpPr>
        <p:spPr>
          <a:xfrm>
            <a:off x="-66675" y="-55562"/>
            <a:ext cx="12282488" cy="3433763"/>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8" name="矩形 7"/>
          <p:cNvSpPr/>
          <p:nvPr/>
        </p:nvSpPr>
        <p:spPr>
          <a:xfrm>
            <a:off x="8231188" y="447675"/>
            <a:ext cx="3259138"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9219" name="文本框 3"/>
          <p:cNvSpPr txBox="1"/>
          <p:nvPr/>
        </p:nvSpPr>
        <p:spPr>
          <a:xfrm>
            <a:off x="706438" y="1397000"/>
            <a:ext cx="6804025" cy="1338263"/>
          </a:xfrm>
          <a:prstGeom prst="rect">
            <a:avLst/>
          </a:prstGeom>
          <a:noFill/>
          <a:ln w="9525">
            <a:noFill/>
          </a:ln>
        </p:spPr>
        <p:txBody>
          <a:bodyPr anchor="t">
            <a:spAutoFit/>
          </a:bodyPr>
          <a:p>
            <a:pPr algn="just" eaLnBrk="0" hangingPunct="0">
              <a:lnSpc>
                <a:spcPct val="150000"/>
              </a:lnSpc>
            </a:pP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中粮集团标志（图</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2-1-113</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）以“天、地、人、阳光”为核心元素纯净蔚蓝的天空，阳光普照肥沃的大地，孕育出无穷的生命力，人类在其中生生不息，展现了一幅自然之美的画面。</a:t>
            </a:r>
            <a:endPar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endParaRPr>
          </a:p>
        </p:txBody>
      </p:sp>
      <p:grpSp>
        <p:nvGrpSpPr>
          <p:cNvPr id="120" name="组合 119"/>
          <p:cNvGrpSpPr/>
          <p:nvPr/>
        </p:nvGrpSpPr>
        <p:grpSpPr>
          <a:xfrm rot="5400000">
            <a:off x="1685290" y="5251449"/>
            <a:ext cx="3725545" cy="5083175"/>
            <a:chOff x="6716184" y="1156394"/>
            <a:chExt cx="1490916" cy="1823701"/>
          </a:xfrm>
          <a:solidFill>
            <a:schemeClr val="bg1">
              <a:lumMod val="65000"/>
              <a:alpha val="38000"/>
            </a:schemeClr>
          </a:solidFill>
        </p:grpSpPr>
        <p:sp>
          <p:nvSpPr>
            <p:cNvPr id="20"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9221" name="文本框 2"/>
          <p:cNvSpPr txBox="1"/>
          <p:nvPr/>
        </p:nvSpPr>
        <p:spPr>
          <a:xfrm>
            <a:off x="769938" y="3889375"/>
            <a:ext cx="6718300" cy="1752600"/>
          </a:xfrm>
          <a:prstGeom prst="rect">
            <a:avLst/>
          </a:prstGeom>
          <a:noFill/>
          <a:ln w="9525">
            <a:noFill/>
          </a:ln>
        </p:spPr>
        <p:txBody>
          <a:bodyPr anchor="t">
            <a:spAutoFit/>
          </a:bodyPr>
          <a:p>
            <a:pPr algn="just">
              <a:lnSpc>
                <a:spcPct val="150000"/>
              </a:lnSpc>
            </a:pP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东莞报业传媒集团标志（图</a:t>
            </a:r>
            <a:r>
              <a:rPr lang="en-US" altLang="zh-CN" dirty="0">
                <a:solidFill>
                  <a:srgbClr val="595959"/>
                </a:solidFill>
                <a:latin typeface="Arial" panose="020B0604020202020204" pitchFamily="34" charset="0"/>
                <a:ea typeface="方正大黑简体" panose="02010601030101010101" charset="-122"/>
                <a:sym typeface="宋体" panose="02010600030101010101" pitchFamily="2" charset="-122"/>
              </a:rPr>
              <a:t>2-1-114</a:t>
            </a: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）主题为潮起东莞、眼观天下。图案以“莞”字首拼“</a:t>
            </a:r>
            <a:r>
              <a:rPr lang="en-US" altLang="zh-CN" dirty="0">
                <a:solidFill>
                  <a:srgbClr val="595959"/>
                </a:solidFill>
                <a:latin typeface="Arial" panose="020B0604020202020204" pitchFamily="34" charset="0"/>
                <a:ea typeface="方正大黑简体" panose="02010601030101010101" charset="-122"/>
                <a:sym typeface="宋体" panose="02010600030101010101" pitchFamily="2" charset="-122"/>
              </a:rPr>
              <a:t>G</a:t>
            </a: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”为主创元素，演变成盛开的玉兰花、旋动的南海潮、腾飞金凤凰、活力阳光和舒展的报纸形态，呈“眼睛”造型。传达了曲线美、动态美等设计美学内涵。</a:t>
            </a:r>
            <a:endParaRPr lang="zh-CN" altLang="en-US" dirty="0">
              <a:latin typeface="Arial" panose="020B0604020202020204" pitchFamily="34" charset="0"/>
              <a:ea typeface="宋体" panose="02010600030101010101" pitchFamily="2" charset="-122"/>
            </a:endParaRPr>
          </a:p>
        </p:txBody>
      </p:sp>
      <p:sp>
        <p:nvSpPr>
          <p:cNvPr id="6" name="文本框 106"/>
          <p:cNvSpPr txBox="1">
            <a:spLocks noChangeArrowheads="1"/>
          </p:cNvSpPr>
          <p:nvPr/>
        </p:nvSpPr>
        <p:spPr bwMode="auto">
          <a:xfrm>
            <a:off x="8543925" y="2741613"/>
            <a:ext cx="2955925" cy="31750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ts val="2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dirty="0">
                <a:ln>
                  <a:noFill/>
                </a:ln>
                <a:solidFill>
                  <a:schemeClr val="tx1"/>
                </a:solidFill>
                <a:effectLst/>
                <a:uLnTx/>
                <a:uFillTx/>
                <a:latin typeface="+mn-ea"/>
                <a:ea typeface="+mn-ea"/>
                <a:cs typeface="+mn-cs"/>
                <a:sym typeface="+mn-ea"/>
              </a:rPr>
              <a:t> </a:t>
            </a: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图2-1-11</a:t>
            </a:r>
            <a:r>
              <a:rPr kumimoji="0" lang="en-US" altLang="zh-CN" sz="1200" b="0" i="0" u="none" strike="noStrike" kern="1200" cap="none" spc="0" normalizeH="0" baseline="0" noProof="0" dirty="0">
                <a:ln>
                  <a:noFill/>
                </a:ln>
                <a:solidFill>
                  <a:schemeClr val="tx1"/>
                </a:solidFill>
                <a:effectLst/>
                <a:uLnTx/>
                <a:uFillTx/>
                <a:latin typeface="+mn-ea"/>
                <a:ea typeface="+mn-ea"/>
                <a:cs typeface="+mn-cs"/>
                <a:sym typeface="+mn-ea"/>
              </a:rPr>
              <a:t>1</a:t>
            </a: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 中粮集团  扬特品牌同盟</a:t>
            </a:r>
            <a:r>
              <a:rPr kumimoji="0" lang="zh-CN" altLang="zh-CN"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sym typeface="+mn-ea"/>
              </a:rPr>
              <a:t> </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9223" name="文本框 1"/>
          <p:cNvSpPr txBox="1"/>
          <p:nvPr/>
        </p:nvSpPr>
        <p:spPr>
          <a:xfrm>
            <a:off x="8539163" y="5740400"/>
            <a:ext cx="2817812" cy="276225"/>
          </a:xfrm>
          <a:prstGeom prst="rect">
            <a:avLst/>
          </a:prstGeom>
          <a:noFill/>
          <a:ln w="9525">
            <a:noFill/>
          </a:ln>
        </p:spPr>
        <p:txBody>
          <a:bodyPr anchor="t">
            <a:spAutoFit/>
          </a:bodyPr>
          <a:p>
            <a:pPr eaLnBrk="0" hangingPunct="0"/>
            <a:r>
              <a:rPr lang="zh-CN" altLang="zh-CN" sz="1200" dirty="0">
                <a:latin typeface="宋体" panose="02010600030101010101" pitchFamily="2" charset="-122"/>
                <a:ea typeface="宋体" panose="02010600030101010101" pitchFamily="2" charset="-122"/>
                <a:sym typeface="宋体" panose="02010600030101010101" pitchFamily="2" charset="-122"/>
              </a:rPr>
              <a:t> 图2-1-11</a:t>
            </a:r>
            <a:r>
              <a:rPr lang="en-US" altLang="zh-CN" sz="1200" dirty="0">
                <a:latin typeface="宋体" panose="02010600030101010101" pitchFamily="2" charset="-122"/>
                <a:ea typeface="宋体" panose="02010600030101010101" pitchFamily="2" charset="-122"/>
                <a:sym typeface="宋体" panose="02010600030101010101" pitchFamily="2" charset="-122"/>
              </a:rPr>
              <a:t>2</a:t>
            </a:r>
            <a:r>
              <a:rPr lang="zh-CN" altLang="zh-CN" sz="1200" dirty="0">
                <a:latin typeface="宋体" panose="02010600030101010101" pitchFamily="2" charset="-122"/>
                <a:ea typeface="宋体" panose="02010600030101010101" pitchFamily="2" charset="-122"/>
                <a:sym typeface="宋体" panose="02010600030101010101" pitchFamily="2" charset="-122"/>
              </a:rPr>
              <a:t>东莞报业传媒集团 尹会文</a:t>
            </a:r>
            <a:endParaRPr lang="zh-CN" altLang="zh-CN" sz="1200" dirty="0">
              <a:latin typeface="宋体" panose="02010600030101010101" pitchFamily="2" charset="-122"/>
              <a:ea typeface="宋体" panose="02010600030101010101" pitchFamily="2" charset="-122"/>
            </a:endParaRPr>
          </a:p>
        </p:txBody>
      </p:sp>
      <p:sp>
        <p:nvSpPr>
          <p:cNvPr id="9224" name="文本框 1"/>
          <p:cNvSpPr txBox="1"/>
          <p:nvPr/>
        </p:nvSpPr>
        <p:spPr>
          <a:xfrm>
            <a:off x="11323638" y="6210300"/>
            <a:ext cx="963612" cy="522288"/>
          </a:xfrm>
          <a:prstGeom prst="rect">
            <a:avLst/>
          </a:prstGeom>
          <a:noFill/>
          <a:ln w="9525">
            <a:noFill/>
          </a:ln>
        </p:spPr>
        <p:txBody>
          <a:bodyPr anchor="t">
            <a:spAutoFit/>
          </a:bodyPr>
          <a:p>
            <a:pPr eaLnBrk="0" hangingPunct="0"/>
            <a:r>
              <a:rPr lang="en-US" altLang="zh-CN" sz="2800" dirty="0">
                <a:solidFill>
                  <a:srgbClr val="7F7F7F"/>
                </a:solidFill>
                <a:latin typeface="方正兰亭黑简体" charset="-122"/>
                <a:ea typeface="方正兰亭黑简体" charset="-122"/>
              </a:rPr>
              <a:t>05</a:t>
            </a:r>
            <a:endParaRPr lang="en-US" altLang="zh-CN" sz="2800" dirty="0">
              <a:solidFill>
                <a:srgbClr val="7F7F7F"/>
              </a:solidFill>
              <a:latin typeface="方正兰亭黑简体" charset="-122"/>
              <a:ea typeface="方正兰亭黑简体" charset="-122"/>
            </a:endParaRPr>
          </a:p>
        </p:txBody>
      </p:sp>
      <p:pic>
        <p:nvPicPr>
          <p:cNvPr id="9225" name="图片 1"/>
          <p:cNvPicPr/>
          <p:nvPr/>
        </p:nvPicPr>
        <p:blipFill>
          <a:blip r:embed="rId1"/>
          <a:stretch>
            <a:fillRect/>
          </a:stretch>
        </p:blipFill>
        <p:spPr>
          <a:xfrm>
            <a:off x="9009063" y="3875088"/>
            <a:ext cx="1704975" cy="1576387"/>
          </a:xfrm>
          <a:prstGeom prst="rect">
            <a:avLst/>
          </a:prstGeom>
          <a:noFill/>
          <a:ln w="9525">
            <a:noFill/>
          </a:ln>
        </p:spPr>
      </p:pic>
      <p:pic>
        <p:nvPicPr>
          <p:cNvPr id="9226" name="图片 2"/>
          <p:cNvPicPr/>
          <p:nvPr/>
        </p:nvPicPr>
        <p:blipFill>
          <a:blip r:embed="rId2"/>
          <a:stretch>
            <a:fillRect/>
          </a:stretch>
        </p:blipFill>
        <p:spPr>
          <a:xfrm>
            <a:off x="8658225" y="1296988"/>
            <a:ext cx="2435225" cy="1284287"/>
          </a:xfrm>
          <a:prstGeom prst="rect">
            <a:avLst/>
          </a:prstGeom>
          <a:noFill/>
          <a:ln w="9525">
            <a:noFill/>
          </a:ln>
        </p:spPr>
      </p:pic>
      <p:sp>
        <p:nvSpPr>
          <p:cNvPr id="9227" name="文本框 12"/>
          <p:cNvSpPr txBox="1"/>
          <p:nvPr/>
        </p:nvSpPr>
        <p:spPr>
          <a:xfrm>
            <a:off x="615950" y="330200"/>
            <a:ext cx="1422400" cy="584200"/>
          </a:xfrm>
          <a:prstGeom prst="rect">
            <a:avLst/>
          </a:prstGeom>
          <a:noFill/>
          <a:ln w="9525">
            <a:noFill/>
          </a:ln>
        </p:spPr>
        <p:txBody>
          <a:bodyPr anchor="t">
            <a:spAutoFit/>
          </a:bodyPr>
          <a:p>
            <a:pPr eaLnBrk="0" hangingPunct="0"/>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9228" name="组合 18"/>
          <p:cNvGrpSpPr/>
          <p:nvPr/>
        </p:nvGrpSpPr>
        <p:grpSpPr>
          <a:xfrm>
            <a:off x="2038350" y="395288"/>
            <a:ext cx="3441700" cy="519112"/>
            <a:chOff x="3085" y="662"/>
            <a:chExt cx="5943" cy="790"/>
          </a:xfrm>
        </p:grpSpPr>
        <p:sp>
          <p:nvSpPr>
            <p:cNvPr id="14" name="文本框 13"/>
            <p:cNvSpPr txBox="1"/>
            <p:nvPr/>
          </p:nvSpPr>
          <p:spPr>
            <a:xfrm>
              <a:off x="3085" y="662"/>
              <a:ext cx="5943" cy="536"/>
            </a:xfrm>
            <a:prstGeom prst="rect">
              <a:avLst/>
            </a:prstGeom>
            <a:noFill/>
          </p:spPr>
          <p:txBody>
            <a:bodyPr>
              <a:spAutoFit/>
            </a:bodyPr>
            <a:lstStyle/>
            <a:p>
              <a:pPr marR="0" defTabSz="914400" eaLnBrk="0" hangingPunct="0">
                <a:buClrTx/>
                <a:buSzTx/>
                <a:buFontTx/>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17" name="文本框 16"/>
            <p:cNvSpPr txBox="1"/>
            <p:nvPr/>
          </p:nvSpPr>
          <p:spPr>
            <a:xfrm>
              <a:off x="3085" y="1102"/>
              <a:ext cx="5189" cy="350"/>
            </a:xfrm>
            <a:prstGeom prst="rect">
              <a:avLst/>
            </a:prstGeom>
            <a:noFill/>
          </p:spPr>
          <p:txBody>
            <a:bodyPr>
              <a:spAutoFit/>
            </a:bodyPr>
            <a:lstStyle/>
            <a:p>
              <a:pPr marR="0" defTabSz="914400" eaLnBrk="0" hangingPunct="0">
                <a:buClrTx/>
                <a:buSzTx/>
                <a:buFontTx/>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5" name="椭圆 4"/>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09537" y="-12700"/>
            <a:ext cx="12314238" cy="705802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242" name="文本框 5"/>
          <p:cNvSpPr txBox="1"/>
          <p:nvPr/>
        </p:nvSpPr>
        <p:spPr>
          <a:xfrm>
            <a:off x="1030288" y="1476375"/>
            <a:ext cx="10169525" cy="3414713"/>
          </a:xfrm>
          <a:prstGeom prst="rect">
            <a:avLst/>
          </a:prstGeom>
          <a:noFill/>
          <a:ln w="9525">
            <a:noFill/>
          </a:ln>
        </p:spPr>
        <p:txBody>
          <a:bodyPr anchor="t">
            <a:spAutoFit/>
          </a:bodyPr>
          <a:p>
            <a:pPr algn="just">
              <a:lnSpc>
                <a:spcPct val="150000"/>
              </a:lnSpc>
            </a:pP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（三）经济功能</a:t>
            </a:r>
            <a:endParaRPr lang="en-US" altLang="zh-CN" dirty="0">
              <a:solidFill>
                <a:srgbClr val="D9D9D9"/>
              </a:solidFill>
              <a:latin typeface="Arial" panose="020B0604020202020204" pitchFamily="34" charset="0"/>
              <a:ea typeface="方正大黑简体" panose="02010601030101010101" charset="-122"/>
            </a:endParaRPr>
          </a:p>
          <a:p>
            <a:pPr algn="just">
              <a:lnSpc>
                <a:spcPct val="150000"/>
              </a:lnSpc>
            </a:pP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 </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画家在进行美术创作时可能无需考虑这幅画卖给谁，能卖出什么价格，美术创作不同于标志设计，美术创作是画家的自我表达，即画家自己开心就好，标志设计属于商业行为，设计师需要将设计行为转化为一定的经济价值。即使某设计师可能帮朋友免费设计了一个标志，尽管个案中该标志并没有以一定金额的价格体现，但并不表示这个标志无价值。标志的市场价值取决于标志设计师或设计师所在机构的市场认可水平以及市场的行情、甲方企业规模与支付能力、企业决策层的重视程度等因素，标志经济功能的发挥可能受到众多复杂因素的影响。正如设计大师靳埭强说过，“搞设计不同于做工程，成本可以轻易量化；不同级别的设计公司，价格悬殊是非常大的。”</a:t>
            </a:r>
            <a:endParaRPr lang="zh-CN" altLang="zh-CN" b="1" dirty="0">
              <a:solidFill>
                <a:srgbClr val="D9D9D9"/>
              </a:solidFill>
              <a:latin typeface="Arial" panose="020B0604020202020204" pitchFamily="34" charset="0"/>
              <a:ea typeface="方正大黑简体" panose="02010601030101010101" charset="-122"/>
              <a:sym typeface="宋体" panose="02010600030101010101" pitchFamily="2" charset="-122"/>
            </a:endParaRPr>
          </a:p>
        </p:txBody>
      </p:sp>
      <p:sp>
        <p:nvSpPr>
          <p:cNvPr id="10243" name="文本框 1"/>
          <p:cNvSpPr txBox="1"/>
          <p:nvPr/>
        </p:nvSpPr>
        <p:spPr>
          <a:xfrm>
            <a:off x="11323638" y="6210300"/>
            <a:ext cx="963612" cy="522288"/>
          </a:xfrm>
          <a:prstGeom prst="rect">
            <a:avLst/>
          </a:prstGeom>
          <a:noFill/>
          <a:ln w="9525">
            <a:noFill/>
          </a:ln>
        </p:spPr>
        <p:txBody>
          <a:bodyPr anchor="t">
            <a:spAutoFit/>
          </a:bodyPr>
          <a:p>
            <a:pPr eaLnBrk="0" hangingPunct="0"/>
            <a:r>
              <a:rPr lang="en-US" altLang="zh-CN" sz="2800" dirty="0">
                <a:solidFill>
                  <a:srgbClr val="7F7F7F"/>
                </a:solidFill>
                <a:latin typeface="方正兰亭黑简体" charset="-122"/>
                <a:ea typeface="方正兰亭黑简体" charset="-122"/>
              </a:rPr>
              <a:t>06</a:t>
            </a:r>
            <a:endParaRPr lang="en-US" altLang="zh-CN" sz="2800" dirty="0">
              <a:solidFill>
                <a:srgbClr val="7F7F7F"/>
              </a:solidFill>
              <a:latin typeface="方正兰亭黑简体" charset="-122"/>
              <a:ea typeface="方正兰亭黑简体" charset="-122"/>
            </a:endParaRPr>
          </a:p>
        </p:txBody>
      </p:sp>
      <p:pic>
        <p:nvPicPr>
          <p:cNvPr id="10244"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sp>
        <p:nvSpPr>
          <p:cNvPr id="10245" name="文本框 12"/>
          <p:cNvSpPr txBox="1"/>
          <p:nvPr/>
        </p:nvSpPr>
        <p:spPr>
          <a:xfrm>
            <a:off x="615950" y="330200"/>
            <a:ext cx="1422400" cy="584200"/>
          </a:xfrm>
          <a:prstGeom prst="rect">
            <a:avLst/>
          </a:prstGeom>
          <a:noFill/>
          <a:ln w="9525">
            <a:noFill/>
          </a:ln>
        </p:spPr>
        <p:txBody>
          <a:bodyPr anchor="t">
            <a:spAutoFit/>
          </a:bodyPr>
          <a:p>
            <a:pPr eaLnBrk="0" hangingPunct="0"/>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10246" name="组合 18"/>
          <p:cNvGrpSpPr/>
          <p:nvPr/>
        </p:nvGrpSpPr>
        <p:grpSpPr>
          <a:xfrm>
            <a:off x="2038350" y="395288"/>
            <a:ext cx="3441700" cy="519112"/>
            <a:chOff x="3085" y="662"/>
            <a:chExt cx="5943" cy="790"/>
          </a:xfrm>
        </p:grpSpPr>
        <p:sp>
          <p:nvSpPr>
            <p:cNvPr id="14" name="文本框 13"/>
            <p:cNvSpPr txBox="1"/>
            <p:nvPr/>
          </p:nvSpPr>
          <p:spPr>
            <a:xfrm>
              <a:off x="3085" y="662"/>
              <a:ext cx="5943" cy="536"/>
            </a:xfrm>
            <a:prstGeom prst="rect">
              <a:avLst/>
            </a:prstGeom>
            <a:noFill/>
          </p:spPr>
          <p:txBody>
            <a:bodyPr>
              <a:spAutoFit/>
            </a:bodyPr>
            <a:lstStyle/>
            <a:p>
              <a:pPr marR="0" defTabSz="914400" eaLnBrk="0" hangingPunct="0">
                <a:buClrTx/>
                <a:buSzTx/>
                <a:buFontTx/>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17" name="文本框 16"/>
            <p:cNvSpPr txBox="1"/>
            <p:nvPr/>
          </p:nvSpPr>
          <p:spPr>
            <a:xfrm>
              <a:off x="3085" y="1102"/>
              <a:ext cx="5189" cy="350"/>
            </a:xfrm>
            <a:prstGeom prst="rect">
              <a:avLst/>
            </a:prstGeom>
            <a:noFill/>
          </p:spPr>
          <p:txBody>
            <a:bodyPr>
              <a:spAutoFit/>
            </a:bodyPr>
            <a:lstStyle/>
            <a:p>
              <a:pPr marR="0" defTabSz="914400" eaLnBrk="0" hangingPunct="0">
                <a:buClrTx/>
                <a:buSzTx/>
                <a:buFontTx/>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25" name="椭圆 24"/>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60325" y="-12700"/>
            <a:ext cx="12265025" cy="6991350"/>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266" name="文本框 5"/>
          <p:cNvSpPr txBox="1"/>
          <p:nvPr/>
        </p:nvSpPr>
        <p:spPr>
          <a:xfrm>
            <a:off x="1011238" y="1771650"/>
            <a:ext cx="10169525" cy="3830638"/>
          </a:xfrm>
          <a:prstGeom prst="rect">
            <a:avLst/>
          </a:prstGeom>
          <a:noFill/>
          <a:ln w="9525">
            <a:noFill/>
          </a:ln>
        </p:spPr>
        <p:txBody>
          <a:bodyPr anchor="t">
            <a:spAutoFit/>
          </a:bodyPr>
          <a:p>
            <a:pPr algn="just">
              <a:lnSpc>
                <a:spcPct val="150000"/>
              </a:lnSpc>
            </a:pP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标志的经济功能就是标志创造、转化、实现价值的过程。标志满足了人类物质文化（实用功能）或精神文化生活（审美功能）需要，既然是商业行为，那就需要一定的合理的价值回报，标志设计师的设计行为只有在得到了与自己付出以及特定设计行为水平大致相等的经济回报后，才可能刺激设计师产生更强的积极性，在甲乙双方相互认定之下继而得以流通，标志设计的经济行为同样必须遵守公平自由的交易原则。</a:t>
            </a:r>
            <a:endParaRPr lang="zh-CN" altLang="zh-CN" dirty="0">
              <a:solidFill>
                <a:srgbClr val="D9D9D9"/>
              </a:solidFill>
              <a:latin typeface="Arial" panose="020B0604020202020204" pitchFamily="34" charset="0"/>
              <a:ea typeface="方正大黑简体" panose="02010601030101010101" charset="-122"/>
            </a:endParaRPr>
          </a:p>
          <a:p>
            <a:pPr algn="just">
              <a:lnSpc>
                <a:spcPct val="150000"/>
              </a:lnSpc>
            </a:pP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与国外标志设计费动辄百万美元甚至千万美元的价格相比，中国的企事业单位也逐步意识到标志的真正价值，标志设计费也在紧随时代步伐不断提高，杭州城市标志</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20</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万人民币，</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2008</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奥运会会徽</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20</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万人民币，</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2010</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世博会会徽</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20</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万人民币，吉利汽车全球鹰标志</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200</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万人民币（以上数据来自官方征集启事信息）。</a:t>
            </a:r>
            <a:endParaRPr lang="zh-CN" altLang="zh-CN" b="1" dirty="0">
              <a:solidFill>
                <a:srgbClr val="D9D9D9"/>
              </a:solidFill>
              <a:latin typeface="Arial" panose="020B0604020202020204" pitchFamily="34" charset="0"/>
              <a:ea typeface="方正大黑简体" panose="02010601030101010101" charset="-122"/>
              <a:sym typeface="宋体" panose="02010600030101010101" pitchFamily="2" charset="-122"/>
            </a:endParaRPr>
          </a:p>
        </p:txBody>
      </p:sp>
      <p:sp>
        <p:nvSpPr>
          <p:cNvPr id="11267" name="文本框 1"/>
          <p:cNvSpPr txBox="1"/>
          <p:nvPr/>
        </p:nvSpPr>
        <p:spPr>
          <a:xfrm>
            <a:off x="11323638" y="6210300"/>
            <a:ext cx="963612" cy="522288"/>
          </a:xfrm>
          <a:prstGeom prst="rect">
            <a:avLst/>
          </a:prstGeom>
          <a:noFill/>
          <a:ln w="9525">
            <a:noFill/>
          </a:ln>
        </p:spPr>
        <p:txBody>
          <a:bodyPr anchor="t">
            <a:spAutoFit/>
          </a:bodyPr>
          <a:p>
            <a:pPr eaLnBrk="0" hangingPunct="0"/>
            <a:r>
              <a:rPr lang="en-US" altLang="zh-CN" sz="2800" dirty="0">
                <a:solidFill>
                  <a:srgbClr val="7F7F7F"/>
                </a:solidFill>
                <a:latin typeface="方正兰亭黑简体" charset="-122"/>
                <a:ea typeface="方正兰亭黑简体" charset="-122"/>
              </a:rPr>
              <a:t>07</a:t>
            </a:r>
            <a:endParaRPr lang="en-US" altLang="zh-CN" sz="2800" dirty="0">
              <a:solidFill>
                <a:srgbClr val="7F7F7F"/>
              </a:solidFill>
              <a:latin typeface="方正兰亭黑简体" charset="-122"/>
              <a:ea typeface="方正兰亭黑简体" charset="-122"/>
            </a:endParaRPr>
          </a:p>
        </p:txBody>
      </p:sp>
      <p:pic>
        <p:nvPicPr>
          <p:cNvPr id="11268"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sp>
        <p:nvSpPr>
          <p:cNvPr id="11269" name="文本框 12"/>
          <p:cNvSpPr txBox="1"/>
          <p:nvPr/>
        </p:nvSpPr>
        <p:spPr>
          <a:xfrm>
            <a:off x="615950" y="330200"/>
            <a:ext cx="1422400" cy="584200"/>
          </a:xfrm>
          <a:prstGeom prst="rect">
            <a:avLst/>
          </a:prstGeom>
          <a:noFill/>
          <a:ln w="9525">
            <a:noFill/>
          </a:ln>
        </p:spPr>
        <p:txBody>
          <a:bodyPr anchor="t">
            <a:spAutoFit/>
          </a:bodyPr>
          <a:p>
            <a:pPr eaLnBrk="0" hangingPunct="0"/>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11270" name="组合 18"/>
          <p:cNvGrpSpPr/>
          <p:nvPr/>
        </p:nvGrpSpPr>
        <p:grpSpPr>
          <a:xfrm>
            <a:off x="2038350" y="395288"/>
            <a:ext cx="3441700" cy="519112"/>
            <a:chOff x="3085" y="662"/>
            <a:chExt cx="5943" cy="790"/>
          </a:xfrm>
        </p:grpSpPr>
        <p:sp>
          <p:nvSpPr>
            <p:cNvPr id="14" name="文本框 13"/>
            <p:cNvSpPr txBox="1"/>
            <p:nvPr/>
          </p:nvSpPr>
          <p:spPr>
            <a:xfrm>
              <a:off x="3085" y="662"/>
              <a:ext cx="5943" cy="536"/>
            </a:xfrm>
            <a:prstGeom prst="rect">
              <a:avLst/>
            </a:prstGeom>
            <a:noFill/>
          </p:spPr>
          <p:txBody>
            <a:bodyPr>
              <a:spAutoFit/>
            </a:bodyPr>
            <a:lstStyle/>
            <a:p>
              <a:pPr marR="0" defTabSz="914400" eaLnBrk="0" hangingPunct="0">
                <a:buClrTx/>
                <a:buSzTx/>
                <a:buFontTx/>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17" name="文本框 16"/>
            <p:cNvSpPr txBox="1"/>
            <p:nvPr/>
          </p:nvSpPr>
          <p:spPr>
            <a:xfrm>
              <a:off x="3085" y="1102"/>
              <a:ext cx="5189" cy="350"/>
            </a:xfrm>
            <a:prstGeom prst="rect">
              <a:avLst/>
            </a:prstGeom>
            <a:noFill/>
          </p:spPr>
          <p:txBody>
            <a:bodyPr>
              <a:spAutoFit/>
            </a:bodyPr>
            <a:lstStyle/>
            <a:p>
              <a:pPr marR="0" defTabSz="914400" eaLnBrk="0" hangingPunct="0">
                <a:buClrTx/>
                <a:buSzTx/>
                <a:buFontTx/>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25" name="椭圆 24"/>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 name="矩形 57"/>
          <p:cNvSpPr/>
          <p:nvPr/>
        </p:nvSpPr>
        <p:spPr>
          <a:xfrm>
            <a:off x="-66675" y="-55562"/>
            <a:ext cx="12282488" cy="3433763"/>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8" name="矩形 7"/>
          <p:cNvSpPr/>
          <p:nvPr/>
        </p:nvSpPr>
        <p:spPr>
          <a:xfrm>
            <a:off x="8231188" y="447675"/>
            <a:ext cx="3259138"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2291" name="文本框 3"/>
          <p:cNvSpPr txBox="1"/>
          <p:nvPr/>
        </p:nvSpPr>
        <p:spPr>
          <a:xfrm>
            <a:off x="706438" y="1397000"/>
            <a:ext cx="6804025" cy="1338263"/>
          </a:xfrm>
          <a:prstGeom prst="rect">
            <a:avLst/>
          </a:prstGeom>
          <a:noFill/>
          <a:ln w="9525">
            <a:noFill/>
          </a:ln>
        </p:spPr>
        <p:txBody>
          <a:bodyPr anchor="t">
            <a:spAutoFit/>
          </a:bodyPr>
          <a:p>
            <a:pPr algn="just" eaLnBrk="0" hangingPunct="0">
              <a:lnSpc>
                <a:spcPct val="150000"/>
              </a:lnSpc>
            </a:pP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中粮集团标志（图</a:t>
            </a:r>
            <a:r>
              <a:rPr lang="en-US" altLang="zh-CN" dirty="0">
                <a:solidFill>
                  <a:srgbClr val="D9D9D9"/>
                </a:solidFill>
                <a:latin typeface="Arial" panose="020B0604020202020204" pitchFamily="34" charset="0"/>
                <a:ea typeface="方正大黑简体" panose="02010601030101010101" charset="-122"/>
                <a:sym typeface="宋体" panose="02010600030101010101" pitchFamily="2" charset="-122"/>
              </a:rPr>
              <a:t>2-1-113</a:t>
            </a:r>
            <a:r>
              <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rPr>
              <a:t>）以“天、地、人、阳光”为核心元素纯净蔚蓝的天空，阳光普照肥沃的大地，孕育出无穷的生命力，人类在其中生生不息，展现了一幅自然之美的画面。</a:t>
            </a:r>
            <a:endParaRPr lang="zh-CN" altLang="zh-CN" dirty="0">
              <a:solidFill>
                <a:srgbClr val="D9D9D9"/>
              </a:solidFill>
              <a:latin typeface="Arial" panose="020B0604020202020204" pitchFamily="34" charset="0"/>
              <a:ea typeface="方正大黑简体" panose="02010601030101010101" charset="-122"/>
              <a:sym typeface="宋体" panose="02010600030101010101" pitchFamily="2" charset="-122"/>
            </a:endParaRPr>
          </a:p>
        </p:txBody>
      </p:sp>
      <p:grpSp>
        <p:nvGrpSpPr>
          <p:cNvPr id="120" name="组合 119"/>
          <p:cNvGrpSpPr/>
          <p:nvPr/>
        </p:nvGrpSpPr>
        <p:grpSpPr>
          <a:xfrm rot="5400000">
            <a:off x="1685290" y="5251449"/>
            <a:ext cx="3725545" cy="5083175"/>
            <a:chOff x="6716184" y="1156394"/>
            <a:chExt cx="1490916" cy="1823701"/>
          </a:xfrm>
          <a:solidFill>
            <a:schemeClr val="bg1">
              <a:lumMod val="65000"/>
              <a:alpha val="38000"/>
            </a:schemeClr>
          </a:solidFill>
        </p:grpSpPr>
        <p:sp>
          <p:nvSpPr>
            <p:cNvPr id="20"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2293" name="文本框 2"/>
          <p:cNvSpPr txBox="1"/>
          <p:nvPr/>
        </p:nvSpPr>
        <p:spPr>
          <a:xfrm>
            <a:off x="769938" y="3889375"/>
            <a:ext cx="6718300" cy="1752600"/>
          </a:xfrm>
          <a:prstGeom prst="rect">
            <a:avLst/>
          </a:prstGeom>
          <a:noFill/>
          <a:ln w="9525">
            <a:noFill/>
          </a:ln>
        </p:spPr>
        <p:txBody>
          <a:bodyPr anchor="t">
            <a:spAutoFit/>
          </a:bodyPr>
          <a:p>
            <a:pPr algn="just">
              <a:lnSpc>
                <a:spcPct val="150000"/>
              </a:lnSpc>
            </a:pP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东莞报业传媒集团标志（图</a:t>
            </a:r>
            <a:r>
              <a:rPr lang="en-US" altLang="zh-CN" dirty="0">
                <a:solidFill>
                  <a:srgbClr val="595959"/>
                </a:solidFill>
                <a:latin typeface="Arial" panose="020B0604020202020204" pitchFamily="34" charset="0"/>
                <a:ea typeface="方正大黑简体" panose="02010601030101010101" charset="-122"/>
                <a:sym typeface="宋体" panose="02010600030101010101" pitchFamily="2" charset="-122"/>
              </a:rPr>
              <a:t>2-1-114</a:t>
            </a: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）主题为潮起东莞、眼观天下。图案以“莞”字首拼“</a:t>
            </a:r>
            <a:r>
              <a:rPr lang="en-US" altLang="zh-CN" dirty="0">
                <a:solidFill>
                  <a:srgbClr val="595959"/>
                </a:solidFill>
                <a:latin typeface="Arial" panose="020B0604020202020204" pitchFamily="34" charset="0"/>
                <a:ea typeface="方正大黑简体" panose="02010601030101010101" charset="-122"/>
                <a:sym typeface="宋体" panose="02010600030101010101" pitchFamily="2" charset="-122"/>
              </a:rPr>
              <a:t>G</a:t>
            </a:r>
            <a:r>
              <a:rPr lang="zh-CN" altLang="zh-CN" dirty="0">
                <a:solidFill>
                  <a:srgbClr val="595959"/>
                </a:solidFill>
                <a:latin typeface="Arial" panose="020B0604020202020204" pitchFamily="34" charset="0"/>
                <a:ea typeface="方正大黑简体" panose="02010601030101010101" charset="-122"/>
                <a:sym typeface="宋体" panose="02010600030101010101" pitchFamily="2" charset="-122"/>
              </a:rPr>
              <a:t>”为主创元素，演变成盛开的玉兰花、旋动的南海潮、腾飞金凤凰、活力阳光和舒展的报纸形态，呈“眼睛”造型。传达了曲线美、动态美等设计美学内涵。</a:t>
            </a:r>
            <a:endParaRPr lang="zh-CN" altLang="en-US" dirty="0">
              <a:latin typeface="Arial" panose="020B0604020202020204" pitchFamily="34" charset="0"/>
              <a:ea typeface="宋体" panose="02010600030101010101" pitchFamily="2" charset="-122"/>
            </a:endParaRPr>
          </a:p>
        </p:txBody>
      </p:sp>
      <p:sp>
        <p:nvSpPr>
          <p:cNvPr id="6" name="文本框 106"/>
          <p:cNvSpPr txBox="1">
            <a:spLocks noChangeArrowheads="1"/>
          </p:cNvSpPr>
          <p:nvPr/>
        </p:nvSpPr>
        <p:spPr bwMode="auto">
          <a:xfrm>
            <a:off x="8543925" y="2741613"/>
            <a:ext cx="2955925" cy="31750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ts val="2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dirty="0">
                <a:ln>
                  <a:noFill/>
                </a:ln>
                <a:solidFill>
                  <a:schemeClr val="tx1"/>
                </a:solidFill>
                <a:effectLst/>
                <a:uLnTx/>
                <a:uFillTx/>
                <a:latin typeface="+mn-ea"/>
                <a:ea typeface="+mn-ea"/>
                <a:cs typeface="+mn-cs"/>
                <a:sym typeface="+mn-ea"/>
              </a:rPr>
              <a:t> </a:t>
            </a:r>
            <a:r>
              <a:rPr kumimoji="0" lang="zh-CN" altLang="zh-CN" sz="1200" b="0" i="0" u="none" strike="noStrike" kern="1200" cap="none" spc="0" normalizeH="0" baseline="0" noProof="0" dirty="0">
                <a:ln>
                  <a:noFill/>
                </a:ln>
                <a:solidFill>
                  <a:schemeClr val="tx1"/>
                </a:solidFill>
                <a:effectLst/>
                <a:uLnTx/>
                <a:uFillTx/>
                <a:latin typeface="+mn-ea"/>
                <a:ea typeface="+mn-ea"/>
                <a:cs typeface="+mn-cs"/>
                <a:sym typeface="+mn-ea"/>
              </a:rPr>
              <a:t>图2-1-11</a:t>
            </a:r>
            <a:r>
              <a:rPr kumimoji="0" lang="en-US" altLang="zh-CN" sz="1200" b="0" i="0" u="none" strike="noStrike" kern="1200" cap="none" spc="0" normalizeH="0" baseline="0" noProof="0" dirty="0">
                <a:ln>
                  <a:noFill/>
                </a:ln>
                <a:solidFill>
                  <a:schemeClr val="tx1"/>
                </a:solidFill>
                <a:effectLst/>
                <a:uLnTx/>
                <a:uFillTx/>
                <a:latin typeface="+mn-ea"/>
                <a:ea typeface="+mn-ea"/>
                <a:cs typeface="+mn-cs"/>
                <a:sym typeface="+mn-ea"/>
              </a:rPr>
              <a:t>3</a:t>
            </a:r>
            <a:r>
              <a:rPr kumimoji="0" lang="zh-CN" altLang="en-US" sz="12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重庆城市标志 </a:t>
            </a:r>
            <a:r>
              <a:rPr kumimoji="0" lang="en-US" altLang="zh-CN" sz="12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a:t>
            </a:r>
            <a:r>
              <a:rPr kumimoji="0" lang="zh-CN" altLang="en-US" sz="12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靳埭强</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12295" name="文本框 1"/>
          <p:cNvSpPr txBox="1"/>
          <p:nvPr/>
        </p:nvSpPr>
        <p:spPr>
          <a:xfrm>
            <a:off x="9036050" y="5740400"/>
            <a:ext cx="2817813" cy="276225"/>
          </a:xfrm>
          <a:prstGeom prst="rect">
            <a:avLst/>
          </a:prstGeom>
          <a:noFill/>
          <a:ln w="9525">
            <a:noFill/>
          </a:ln>
        </p:spPr>
        <p:txBody>
          <a:bodyPr anchor="t">
            <a:spAutoFit/>
          </a:bodyPr>
          <a:p>
            <a:pPr eaLnBrk="0" hangingPunct="0"/>
            <a:r>
              <a:rPr lang="zh-CN" altLang="zh-CN" sz="1200" dirty="0">
                <a:latin typeface="宋体" panose="02010600030101010101" pitchFamily="2" charset="-122"/>
                <a:ea typeface="宋体" panose="02010600030101010101" pitchFamily="2" charset="-122"/>
                <a:sym typeface="宋体" panose="02010600030101010101" pitchFamily="2" charset="-122"/>
              </a:rPr>
              <a:t> 图2-1-11</a:t>
            </a:r>
            <a:r>
              <a:rPr lang="en-US" altLang="zh-CN" sz="1200" dirty="0">
                <a:latin typeface="宋体" panose="02010600030101010101" pitchFamily="2" charset="-122"/>
                <a:ea typeface="宋体" panose="02010600030101010101" pitchFamily="2" charset="-122"/>
                <a:sym typeface="宋体" panose="02010600030101010101" pitchFamily="2" charset="-122"/>
              </a:rPr>
              <a:t>4  </a:t>
            </a:r>
            <a:r>
              <a:rPr lang="en-US" altLang="zh-CN" sz="1200" dirty="0">
                <a:latin typeface="Arial" panose="020B0604020202020204" pitchFamily="34" charset="0"/>
                <a:ea typeface="宋体" panose="02010600030101010101" pitchFamily="2" charset="-122"/>
              </a:rPr>
              <a:t>BP </a:t>
            </a:r>
            <a:r>
              <a:rPr lang="zh-CN" altLang="en-US" sz="1200" dirty="0">
                <a:latin typeface="Arial" panose="020B0604020202020204" pitchFamily="34" charset="0"/>
                <a:ea typeface="宋体" panose="02010600030101010101" pitchFamily="2" charset="-122"/>
              </a:rPr>
              <a:t>石油</a:t>
            </a:r>
            <a:endParaRPr lang="zh-CN" altLang="zh-CN" sz="1200" dirty="0">
              <a:latin typeface="宋体" panose="02010600030101010101" pitchFamily="2" charset="-122"/>
              <a:ea typeface="宋体" panose="02010600030101010101" pitchFamily="2" charset="-122"/>
            </a:endParaRPr>
          </a:p>
        </p:txBody>
      </p:sp>
      <p:sp>
        <p:nvSpPr>
          <p:cNvPr id="12296" name="文本框 1"/>
          <p:cNvSpPr txBox="1"/>
          <p:nvPr/>
        </p:nvSpPr>
        <p:spPr>
          <a:xfrm>
            <a:off x="11323638" y="6210300"/>
            <a:ext cx="963612" cy="522288"/>
          </a:xfrm>
          <a:prstGeom prst="rect">
            <a:avLst/>
          </a:prstGeom>
          <a:noFill/>
          <a:ln w="9525">
            <a:noFill/>
          </a:ln>
        </p:spPr>
        <p:txBody>
          <a:bodyPr anchor="t">
            <a:spAutoFit/>
          </a:bodyPr>
          <a:p>
            <a:pPr eaLnBrk="0" hangingPunct="0"/>
            <a:r>
              <a:rPr lang="en-US" altLang="zh-CN" sz="2800" dirty="0">
                <a:solidFill>
                  <a:srgbClr val="7F7F7F"/>
                </a:solidFill>
                <a:latin typeface="方正兰亭黑简体" charset="-122"/>
                <a:ea typeface="方正兰亭黑简体" charset="-122"/>
              </a:rPr>
              <a:t>08</a:t>
            </a:r>
            <a:endParaRPr lang="en-US" altLang="zh-CN" sz="2800" dirty="0">
              <a:solidFill>
                <a:srgbClr val="7F7F7F"/>
              </a:solidFill>
              <a:latin typeface="方正兰亭黑简体" charset="-122"/>
              <a:ea typeface="方正兰亭黑简体" charset="-122"/>
            </a:endParaRPr>
          </a:p>
        </p:txBody>
      </p:sp>
      <p:sp>
        <p:nvSpPr>
          <p:cNvPr id="12297" name="文本框 12"/>
          <p:cNvSpPr txBox="1"/>
          <p:nvPr/>
        </p:nvSpPr>
        <p:spPr>
          <a:xfrm>
            <a:off x="615950" y="330200"/>
            <a:ext cx="1422400" cy="584200"/>
          </a:xfrm>
          <a:prstGeom prst="rect">
            <a:avLst/>
          </a:prstGeom>
          <a:noFill/>
          <a:ln w="9525">
            <a:noFill/>
          </a:ln>
        </p:spPr>
        <p:txBody>
          <a:bodyPr anchor="t">
            <a:spAutoFit/>
          </a:bodyPr>
          <a:p>
            <a:pPr eaLnBrk="0" hangingPunct="0"/>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12298" name="组合 18"/>
          <p:cNvGrpSpPr/>
          <p:nvPr/>
        </p:nvGrpSpPr>
        <p:grpSpPr>
          <a:xfrm>
            <a:off x="2038350" y="395288"/>
            <a:ext cx="3441700" cy="519112"/>
            <a:chOff x="3085" y="662"/>
            <a:chExt cx="5943" cy="790"/>
          </a:xfrm>
        </p:grpSpPr>
        <p:sp>
          <p:nvSpPr>
            <p:cNvPr id="14" name="文本框 13"/>
            <p:cNvSpPr txBox="1"/>
            <p:nvPr/>
          </p:nvSpPr>
          <p:spPr>
            <a:xfrm>
              <a:off x="3085" y="662"/>
              <a:ext cx="5943" cy="536"/>
            </a:xfrm>
            <a:prstGeom prst="rect">
              <a:avLst/>
            </a:prstGeom>
            <a:noFill/>
          </p:spPr>
          <p:txBody>
            <a:bodyPr>
              <a:spAutoFit/>
            </a:bodyPr>
            <a:lstStyle/>
            <a:p>
              <a:pPr marR="0" defTabSz="914400" eaLnBrk="0" hangingPunct="0">
                <a:buClrTx/>
                <a:buSzTx/>
                <a:buFontTx/>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17" name="文本框 16"/>
            <p:cNvSpPr txBox="1"/>
            <p:nvPr/>
          </p:nvSpPr>
          <p:spPr>
            <a:xfrm>
              <a:off x="3085" y="1102"/>
              <a:ext cx="5189" cy="350"/>
            </a:xfrm>
            <a:prstGeom prst="rect">
              <a:avLst/>
            </a:prstGeom>
            <a:noFill/>
          </p:spPr>
          <p:txBody>
            <a:bodyPr>
              <a:spAutoFit/>
            </a:bodyPr>
            <a:lstStyle/>
            <a:p>
              <a:pPr marR="0" defTabSz="914400" eaLnBrk="0" hangingPunct="0">
                <a:buClrTx/>
                <a:buSzTx/>
                <a:buFontTx/>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5" name="椭圆 4"/>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12302" name="图片 2"/>
          <p:cNvPicPr>
            <a:picLocks noChangeAspect="1"/>
          </p:cNvPicPr>
          <p:nvPr/>
        </p:nvPicPr>
        <p:blipFill>
          <a:blip r:embed="rId1"/>
          <a:stretch>
            <a:fillRect/>
          </a:stretch>
        </p:blipFill>
        <p:spPr>
          <a:xfrm>
            <a:off x="8331200" y="1035050"/>
            <a:ext cx="2855913" cy="1455738"/>
          </a:xfrm>
          <a:prstGeom prst="rect">
            <a:avLst/>
          </a:prstGeom>
          <a:noFill/>
          <a:ln w="9525">
            <a:noFill/>
          </a:ln>
        </p:spPr>
      </p:pic>
      <p:pic>
        <p:nvPicPr>
          <p:cNvPr id="12303" name="图片 6"/>
          <p:cNvPicPr>
            <a:picLocks noChangeAspect="1"/>
          </p:cNvPicPr>
          <p:nvPr/>
        </p:nvPicPr>
        <p:blipFill>
          <a:blip r:embed="rId2"/>
          <a:stretch>
            <a:fillRect/>
          </a:stretch>
        </p:blipFill>
        <p:spPr>
          <a:xfrm>
            <a:off x="8956675" y="3603625"/>
            <a:ext cx="1603375" cy="1911350"/>
          </a:xfrm>
          <a:prstGeom prst="rect">
            <a:avLst/>
          </a:prstGeom>
          <a:noFill/>
          <a:ln w="9525">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 name="矩形 57"/>
          <p:cNvSpPr/>
          <p:nvPr/>
        </p:nvSpPr>
        <p:spPr>
          <a:xfrm>
            <a:off x="0" y="-6350"/>
            <a:ext cx="12215813" cy="6884988"/>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 name="矩形 9"/>
          <p:cNvSpPr/>
          <p:nvPr/>
        </p:nvSpPr>
        <p:spPr>
          <a:xfrm>
            <a:off x="0" y="1514475"/>
            <a:ext cx="12252325" cy="40846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文本框 2"/>
          <p:cNvSpPr txBox="1">
            <a:spLocks noChangeArrowheads="1"/>
          </p:cNvSpPr>
          <p:nvPr/>
        </p:nvSpPr>
        <p:spPr bwMode="auto">
          <a:xfrm>
            <a:off x="974725" y="1617663"/>
            <a:ext cx="10242550" cy="3770313"/>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50000"/>
              </a:lnSpc>
              <a:spcBef>
                <a:spcPct val="0"/>
              </a:spcBef>
              <a:spcAft>
                <a:spcPts val="1200"/>
              </a:spcAft>
              <a:buClrTx/>
              <a:buSzTx/>
              <a:buFont typeface="Arial" panose="020B0604020202020204" pitchFamily="34" charset="0"/>
              <a:buNone/>
              <a:defRPr/>
            </a:pPr>
            <a:r>
              <a:rPr kumimoji="0" lang="zh-CN" altLang="zh-CN" sz="2000" b="1" i="0" u="none" strike="noStrike" kern="1200" cap="none" spc="0" normalizeH="0" baseline="0" noProof="0" dirty="0">
                <a:ln>
                  <a:noFill/>
                </a:ln>
                <a:solidFill>
                  <a:srgbClr val="333333"/>
                </a:solidFill>
                <a:effectLst/>
                <a:uLnTx/>
                <a:uFillTx/>
                <a:latin typeface="方正大黑简体" panose="02010601030101010101" charset="-122"/>
                <a:ea typeface="方正大黑简体" panose="02010601030101010101" charset="-122"/>
                <a:cs typeface="+mn-cs"/>
                <a:sym typeface="+mn-ea"/>
              </a:rPr>
              <a:t>（二）形与神的统一</a:t>
            </a:r>
            <a:r>
              <a:rPr kumimoji="0" lang="en-US" altLang="zh-CN" sz="2000" b="0" i="0" u="none" strike="noStrike" kern="1200" cap="none" spc="0" normalizeH="0" baseline="0" noProof="0" dirty="0">
                <a:ln>
                  <a:noFill/>
                </a:ln>
                <a:solidFill>
                  <a:srgbClr val="333333"/>
                </a:solidFill>
                <a:effectLst/>
                <a:uLnTx/>
                <a:uFillTx/>
                <a:latin typeface="方正大黑简体" panose="02010601030101010101" charset="-122"/>
                <a:ea typeface="方正大黑简体" panose="02010601030101010101" charset="-122"/>
                <a:cs typeface="+mn-cs"/>
                <a:sym typeface="+mn-ea"/>
              </a:rPr>
              <a:t> </a:t>
            </a:r>
            <a:endParaRPr kumimoji="0" lang="en-US" altLang="zh-CN" sz="2000" b="0" i="0" u="none" strike="noStrike" kern="1200" cap="none" spc="0" normalizeH="0" baseline="0" noProof="0" dirty="0">
              <a:ln>
                <a:noFill/>
              </a:ln>
              <a:solidFill>
                <a:srgbClr val="333333"/>
              </a:solidFill>
              <a:effectLst/>
              <a:uLnTx/>
              <a:uFillTx/>
              <a:latin typeface="方正大黑简体" panose="02010601030101010101" charset="-122"/>
              <a:ea typeface="方正大黑简体" panose="02010601030101010101" charset="-122"/>
              <a:cs typeface="+mn-cs"/>
              <a:sym typeface="+mn-ea"/>
            </a:endParaRPr>
          </a:p>
          <a:p>
            <a:pPr marL="0" marR="0" lvl="0" indent="0" algn="just" defTabSz="914400" rtl="0" eaLnBrk="1" fontAlgn="base" latinLnBrk="0" hangingPunct="1">
              <a:lnSpc>
                <a:spcPct val="150000"/>
              </a:lnSpc>
              <a:spcBef>
                <a:spcPct val="0"/>
              </a:spcBef>
              <a:spcAft>
                <a:spcPts val="120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panose="02010601030101010101" charset="-122"/>
                <a:cs typeface="+mn-cs"/>
                <a:sym typeface="+mn-ea"/>
              </a:rPr>
              <a:t>形与神是中国古代哲学的一对范畴。形指形体、肉体，神指精神、灵魂。对人而言，指的是形骸与精神。对艺术而言，指的造型艺术的外在物象和内在神韵。</a:t>
            </a:r>
            <a:endParaRPr kumimoji="0" lang="zh-CN" altLang="zh-CN" sz="18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panose="02010601030101010101" charset="-122"/>
              <a:cs typeface="+mn-cs"/>
            </a:endParaRPr>
          </a:p>
          <a:p>
            <a:pPr marL="0" marR="0" lvl="0" indent="0" algn="just" defTabSz="914400" rtl="0" eaLnBrk="1" fontAlgn="base" latinLnBrk="0" hangingPunct="1">
              <a:lnSpc>
                <a:spcPct val="150000"/>
              </a:lnSpc>
              <a:spcBef>
                <a:spcPct val="0"/>
              </a:spcBef>
              <a:spcAft>
                <a:spcPts val="120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panose="02010601030101010101" charset="-122"/>
                <a:cs typeface="+mn-cs"/>
                <a:sym typeface="+mn-ea"/>
              </a:rPr>
              <a:t>标志的“形”即标志所展现出来的外在的直观的视觉形象，标志的“神”则为标志潜在蕴含的需要通过领会或稍作分析后间接才能理解的精神内涵。若把“形”比作标志的躯体，“神”就是标志的灵魂。标志的形神统一，指的是形与神是有机的不可分割的整体。神蕴含在形之中并通过形进行视觉传达，即我们常说的形神兼备，若要设计好标志，需要长期的设计实践作为积累，文章本天成，妙手偶得之，灵感闪现可能不期而至，甚至可以说可遇不可求。</a:t>
            </a:r>
            <a:endParaRPr kumimoji="0" lang="zh-CN" altLang="en-US" sz="1800" b="0" i="0" u="none" strike="noStrike" kern="1200" cap="none" spc="0" normalizeH="0" baseline="0" noProof="0" dirty="0">
              <a:ln>
                <a:noFill/>
              </a:ln>
              <a:solidFill>
                <a:schemeClr val="bg1">
                  <a:lumMod val="85000"/>
                </a:schemeClr>
              </a:solidFill>
              <a:effectLst/>
              <a:uLnTx/>
              <a:uFillTx/>
              <a:latin typeface="方正大黑简体" panose="02010601030101010101" charset="-122"/>
              <a:ea typeface="方正大黑简体" panose="02010601030101010101" charset="-122"/>
              <a:cs typeface="+mn-cs"/>
            </a:endParaRPr>
          </a:p>
        </p:txBody>
      </p:sp>
      <p:grpSp>
        <p:nvGrpSpPr>
          <p:cNvPr id="120" name="组合 119"/>
          <p:cNvGrpSpPr/>
          <p:nvPr/>
        </p:nvGrpSpPr>
        <p:grpSpPr>
          <a:xfrm rot="5400000">
            <a:off x="1685290" y="5251450"/>
            <a:ext cx="3725545" cy="5083174"/>
            <a:chOff x="6716184" y="1156394"/>
            <a:chExt cx="1490916" cy="1823701"/>
          </a:xfrm>
          <a:solidFill>
            <a:schemeClr val="bg1">
              <a:lumMod val="65000"/>
              <a:alpha val="38000"/>
            </a:schemeClr>
          </a:solidFill>
        </p:grpSpPr>
        <p:sp>
          <p:nvSpPr>
            <p:cNvPr id="13"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4" name="组合 53"/>
          <p:cNvGrpSpPr/>
          <p:nvPr/>
        </p:nvGrpSpPr>
        <p:grpSpPr>
          <a:xfrm rot="5400000">
            <a:off x="7522842" y="-3313429"/>
            <a:ext cx="3725545" cy="5083170"/>
            <a:chOff x="6716184" y="1156394"/>
            <a:chExt cx="1490916" cy="1823701"/>
          </a:xfrm>
          <a:solidFill>
            <a:schemeClr val="bg1">
              <a:lumMod val="65000"/>
              <a:alpha val="38000"/>
            </a:schemeClr>
          </a:solidFill>
        </p:grpSpPr>
        <p:sp>
          <p:nvSpPr>
            <p:cNvPr id="55"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2"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3"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4"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6"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7"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8"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9"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2"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3"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4"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6"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7"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8"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9"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0"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2"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3"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4"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5"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6"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7"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8"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9"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0"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1"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3"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4"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5"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7"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8"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5"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6"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7"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8"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9"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0"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1"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2"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3"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4"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5"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3319" name="文本框 1"/>
          <p:cNvSpPr txBox="1"/>
          <p:nvPr/>
        </p:nvSpPr>
        <p:spPr>
          <a:xfrm>
            <a:off x="11323638" y="6210300"/>
            <a:ext cx="963612" cy="522288"/>
          </a:xfrm>
          <a:prstGeom prst="rect">
            <a:avLst/>
          </a:prstGeom>
          <a:noFill/>
          <a:ln w="9525">
            <a:noFill/>
          </a:ln>
        </p:spPr>
        <p:txBody>
          <a:bodyPr>
            <a:spAutoFit/>
          </a:bodyPr>
          <a:p>
            <a:r>
              <a:rPr lang="en-US" altLang="zh-CN" sz="2800" dirty="0">
                <a:solidFill>
                  <a:srgbClr val="7F7F7F"/>
                </a:solidFill>
                <a:latin typeface="方正兰亭黑简体" charset="-122"/>
                <a:ea typeface="方正兰亭黑简体" charset="-122"/>
              </a:rPr>
              <a:t>08</a:t>
            </a:r>
            <a:endParaRPr lang="en-US" altLang="zh-CN" sz="2800" dirty="0">
              <a:solidFill>
                <a:srgbClr val="7F7F7F"/>
              </a:solidFill>
              <a:latin typeface="方正兰亭黑简体" charset="-122"/>
              <a:ea typeface="方正兰亭黑简体" charset="-122"/>
            </a:endParaRPr>
          </a:p>
        </p:txBody>
      </p:sp>
      <p:sp>
        <p:nvSpPr>
          <p:cNvPr id="13320" name="文本框 12"/>
          <p:cNvSpPr txBox="1"/>
          <p:nvPr/>
        </p:nvSpPr>
        <p:spPr>
          <a:xfrm>
            <a:off x="615950" y="330200"/>
            <a:ext cx="1422400" cy="584200"/>
          </a:xfrm>
          <a:prstGeom prst="rect">
            <a:avLst/>
          </a:prstGeom>
          <a:noFill/>
          <a:ln w="9525">
            <a:noFill/>
          </a:ln>
        </p:spPr>
        <p:txBody>
          <a:bodyPr>
            <a:spAutoFit/>
          </a:bodyPr>
          <a:p>
            <a:r>
              <a:rPr lang="zh-CN" altLang="en-US" sz="3200" dirty="0">
                <a:solidFill>
                  <a:srgbClr val="D9D9D9"/>
                </a:solidFill>
                <a:latin typeface="思源黑体 CN Heavy" charset="-122"/>
                <a:ea typeface="思源黑体 CN Heavy" charset="-122"/>
              </a:rPr>
              <a:t>第一节</a:t>
            </a:r>
            <a:endParaRPr lang="zh-CN" altLang="en-US" sz="3200" dirty="0">
              <a:solidFill>
                <a:srgbClr val="D9D9D9"/>
              </a:solidFill>
              <a:latin typeface="思源黑体 CN Heavy" charset="-122"/>
              <a:ea typeface="思源黑体 CN Heavy" charset="-122"/>
            </a:endParaRPr>
          </a:p>
        </p:txBody>
      </p:sp>
      <p:grpSp>
        <p:nvGrpSpPr>
          <p:cNvPr id="13321" name="组合 18"/>
          <p:cNvGrpSpPr/>
          <p:nvPr/>
        </p:nvGrpSpPr>
        <p:grpSpPr>
          <a:xfrm>
            <a:off x="2038350" y="395288"/>
            <a:ext cx="3441700" cy="519112"/>
            <a:chOff x="3085" y="662"/>
            <a:chExt cx="5943" cy="790"/>
          </a:xfrm>
        </p:grpSpPr>
        <p:sp>
          <p:nvSpPr>
            <p:cNvPr id="14" name="文本框 13"/>
            <p:cNvSpPr txBox="1"/>
            <p:nvPr/>
          </p:nvSpPr>
          <p:spPr>
            <a:xfrm>
              <a:off x="3085" y="662"/>
              <a:ext cx="5943" cy="536"/>
            </a:xfrm>
            <a:prstGeom prst="rect">
              <a:avLst/>
            </a:prstGeom>
            <a:noFill/>
          </p:spPr>
          <p:txBody>
            <a:bodyPr>
              <a:spAutoFit/>
            </a:bodyPr>
            <a:lstStyle/>
            <a:p>
              <a:pPr marR="0" defTabSz="914400">
                <a:buClrTx/>
                <a:buSzTx/>
                <a:buFontTx/>
                <a:buNone/>
                <a:defRPr/>
              </a:pP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项目实训一</a:t>
              </a:r>
              <a:r>
                <a:rPr kumimoji="0" lang="en-US" altLang="zh-CN" sz="1700" kern="1200" cap="none" spc="100" normalizeH="0" baseline="0" noProof="1">
                  <a:solidFill>
                    <a:schemeClr val="bg1">
                      <a:lumMod val="85000"/>
                    </a:schemeClr>
                  </a:solidFill>
                  <a:latin typeface="思源黑体 CN Normal" charset="-122"/>
                  <a:ea typeface="思源黑体 CN Normal" charset="-122"/>
                  <a:cs typeface="+mn-cs"/>
                </a:rPr>
                <a:t>—</a:t>
              </a:r>
              <a:r>
                <a:rPr kumimoji="0" lang="zh-CN" altLang="en-US" sz="1700" kern="1200" cap="none" spc="100" normalizeH="0" baseline="0" noProof="1">
                  <a:solidFill>
                    <a:schemeClr val="bg1">
                      <a:lumMod val="85000"/>
                    </a:schemeClr>
                  </a:solidFill>
                  <a:latin typeface="思源黑体 CN Normal" charset="-122"/>
                  <a:ea typeface="思源黑体 CN Normal" charset="-122"/>
                  <a:cs typeface="+mn-cs"/>
                </a:rPr>
                <a:t>标志中的设计美学</a:t>
              </a:r>
              <a:endParaRPr kumimoji="0" lang="zh-CN" altLang="en-US" sz="1700" kern="1200" cap="none" spc="100" normalizeH="0" baseline="0" noProof="1">
                <a:solidFill>
                  <a:schemeClr val="bg1">
                    <a:lumMod val="85000"/>
                  </a:schemeClr>
                </a:solidFill>
                <a:latin typeface="思源黑体 CN Normal" charset="-122"/>
                <a:ea typeface="思源黑体 CN Normal" charset="-122"/>
                <a:cs typeface="+mn-cs"/>
              </a:endParaRPr>
            </a:p>
          </p:txBody>
        </p:sp>
        <p:sp>
          <p:nvSpPr>
            <p:cNvPr id="17" name="文本框 16"/>
            <p:cNvSpPr txBox="1"/>
            <p:nvPr/>
          </p:nvSpPr>
          <p:spPr>
            <a:xfrm>
              <a:off x="3085" y="1102"/>
              <a:ext cx="5189" cy="350"/>
            </a:xfrm>
            <a:prstGeom prst="rect">
              <a:avLst/>
            </a:prstGeom>
            <a:noFill/>
          </p:spPr>
          <p:txBody>
            <a:bodyPr>
              <a:spAutoFit/>
            </a:bodyPr>
            <a:lstStyle/>
            <a:p>
              <a:pPr marR="0" defTabSz="914400">
                <a:buClrTx/>
                <a:buSzTx/>
                <a:buFontTx/>
                <a:buNone/>
                <a:defRPr/>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THE DESIGN AESTHETICS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25" name="椭圆 24"/>
          <p:cNvSpPr/>
          <p:nvPr/>
        </p:nvSpPr>
        <p:spPr>
          <a:xfrm>
            <a:off x="-454025" y="133350"/>
            <a:ext cx="900113" cy="900113"/>
          </a:xfrm>
          <a:prstGeom prst="ellipse">
            <a:avLst/>
          </a:prstGeom>
          <a:noFill/>
          <a:ln w="127000">
            <a:solidFill>
              <a:srgbClr val="5887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cSld>
  <p:clrMapOvr>
    <a:masterClrMapping/>
  </p:clrMapOvr>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23073</Words>
  <Application>WPS 演示</Application>
  <PresentationFormat>宽屏</PresentationFormat>
  <Paragraphs>1148</Paragraphs>
  <Slides>83</Slides>
  <Notes>0</Notes>
  <HiddenSlides>0</HiddenSlides>
  <MMClips>0</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83</vt:i4>
      </vt:variant>
    </vt:vector>
  </HeadingPairs>
  <TitlesOfParts>
    <vt:vector size="98" baseType="lpstr">
      <vt:lpstr>Arial</vt:lpstr>
      <vt:lpstr>宋体</vt:lpstr>
      <vt:lpstr>Wingdings</vt:lpstr>
      <vt:lpstr>思源黑体 CN Normal</vt:lpstr>
      <vt:lpstr>黑体</vt:lpstr>
      <vt:lpstr>思源黑体 CN Heavy</vt:lpstr>
      <vt:lpstr>方正兰亭黑简体</vt:lpstr>
      <vt:lpstr>方正大黑简体</vt:lpstr>
      <vt:lpstr>微软雅黑</vt:lpstr>
      <vt:lpstr>Arial Unicode MS</vt:lpstr>
      <vt:lpstr>方正大黑简体</vt:lpstr>
      <vt:lpstr>楷体</vt:lpstr>
      <vt:lpstr>默认设计模板</vt:lpstr>
      <vt:lpstr>1_默认设计模板</vt:lpstr>
      <vt:lpstr>2_默认设计模板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Lenovo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Microsoft</dc:creator>
  <cp:lastModifiedBy>Administrator</cp:lastModifiedBy>
  <cp:revision>40</cp:revision>
  <dcterms:created xsi:type="dcterms:W3CDTF">2018-01-10T22:47:00Z</dcterms:created>
  <dcterms:modified xsi:type="dcterms:W3CDTF">2021-07-02T00:41:39Z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SaveFontToCloudKey">
    <vt:lpwstr>595285469_btnclosed</vt:lpwstr>
  </property>
  <property fmtid="{D5CDD505-2E9C-101B-9397-08002B2CF9AE}" pid="4" name="ICV">
    <vt:lpwstr>38293F9D1D8545EA8E91EAC503C59DD7</vt:lpwstr>
  </property>
</Properties>
</file>