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436" r:id="rId3"/>
    <p:sldId id="404" r:id="rId4"/>
    <p:sldId id="405" r:id="rId5"/>
    <p:sldId id="406" r:id="rId6"/>
    <p:sldId id="407" r:id="rId7"/>
    <p:sldId id="410" r:id="rId8"/>
    <p:sldId id="409" r:id="rId9"/>
    <p:sldId id="408" r:id="rId10"/>
    <p:sldId id="411" r:id="rId11"/>
    <p:sldId id="412" r:id="rId12"/>
    <p:sldId id="413" r:id="rId13"/>
    <p:sldId id="414" r:id="rId14"/>
    <p:sldId id="415" r:id="rId15"/>
    <p:sldId id="416" r:id="rId16"/>
    <p:sldId id="467" r:id="rId17"/>
    <p:sldId id="469" r:id="rId18"/>
    <p:sldId id="470" r:id="rId19"/>
    <p:sldId id="471" r:id="rId20"/>
    <p:sldId id="468" r:id="rId21"/>
    <p:sldId id="418" r:id="rId22"/>
    <p:sldId id="420" r:id="rId23"/>
    <p:sldId id="421" r:id="rId24"/>
    <p:sldId id="422" r:id="rId25"/>
    <p:sldId id="423" r:id="rId27"/>
    <p:sldId id="472" r:id="rId28"/>
    <p:sldId id="424" r:id="rId29"/>
    <p:sldId id="473" r:id="rId30"/>
    <p:sldId id="474" r:id="rId31"/>
    <p:sldId id="425" r:id="rId32"/>
    <p:sldId id="426" r:id="rId33"/>
    <p:sldId id="427" r:id="rId34"/>
    <p:sldId id="428" r:id="rId35"/>
    <p:sldId id="429" r:id="rId36"/>
    <p:sldId id="430" r:id="rId37"/>
    <p:sldId id="431" r:id="rId38"/>
    <p:sldId id="432" r:id="rId39"/>
    <p:sldId id="433" r:id="rId40"/>
    <p:sldId id="434" r:id="rId41"/>
    <p:sldId id="476" r:id="rId42"/>
    <p:sldId id="494" r:id="rId43"/>
    <p:sldId id="495" r:id="rId44"/>
    <p:sldId id="496" r:id="rId45"/>
    <p:sldId id="497" r:id="rId46"/>
    <p:sldId id="498" r:id="rId47"/>
    <p:sldId id="499" r:id="rId48"/>
    <p:sldId id="500" r:id="rId49"/>
    <p:sldId id="501" r:id="rId50"/>
    <p:sldId id="502" r:id="rId51"/>
    <p:sldId id="503" r:id="rId52"/>
    <p:sldId id="504" r:id="rId53"/>
    <p:sldId id="505" r:id="rId54"/>
    <p:sldId id="506" r:id="rId55"/>
    <p:sldId id="507" r:id="rId56"/>
    <p:sldId id="508" r:id="rId57"/>
    <p:sldId id="509" r:id="rId58"/>
    <p:sldId id="510" r:id="rId59"/>
    <p:sldId id="511" r:id="rId60"/>
    <p:sldId id="512" r:id="rId61"/>
    <p:sldId id="513" r:id="rId62"/>
    <p:sldId id="514" r:id="rId63"/>
    <p:sldId id="515" r:id="rId64"/>
    <p:sldId id="516" r:id="rId65"/>
    <p:sldId id="517" r:id="rId66"/>
    <p:sldId id="518" r:id="rId67"/>
    <p:sldId id="519" r:id="rId68"/>
    <p:sldId id="520" r:id="rId69"/>
    <p:sldId id="521" r:id="rId70"/>
    <p:sldId id="522" r:id="rId71"/>
    <p:sldId id="523" r:id="rId72"/>
    <p:sldId id="524" r:id="rId73"/>
    <p:sldId id="525" r:id="rId74"/>
    <p:sldId id="526" r:id="rId75"/>
    <p:sldId id="527" r:id="rId76"/>
    <p:sldId id="528" r:id="rId77"/>
    <p:sldId id="529" r:id="rId78"/>
    <p:sldId id="530" r:id="rId79"/>
    <p:sldId id="531" r:id="rId80"/>
    <p:sldId id="532" r:id="rId81"/>
    <p:sldId id="533" r:id="rId82"/>
    <p:sldId id="534" r:id="rId83"/>
    <p:sldId id="535" r:id="rId84"/>
    <p:sldId id="536" r:id="rId85"/>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9878"/>
    <a:srgbClr val="5887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86" d="100"/>
          <a:sy n="86" d="100"/>
        </p:scale>
        <p:origin x="350" y="48"/>
      </p:cViewPr>
      <p:guideLst>
        <p:guide orient="horz" pos="2062"/>
        <p:guide pos="387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1506" name="页眉占位符 21505"/>
          <p:cNvSpPr>
            <a:spLocks noGrp="1"/>
          </p:cNvSpPr>
          <p:nvPr>
            <p:ph type="hdr" sz="quarter"/>
          </p:nvPr>
        </p:nvSpPr>
        <p:spPr>
          <a:xfrm>
            <a:off x="0" y="0"/>
            <a:ext cx="2971800" cy="457200"/>
          </a:xfrm>
          <a:prstGeom prst="rect">
            <a:avLst/>
          </a:prstGeom>
          <a:noFill/>
          <a:ln w="9525">
            <a:noFill/>
          </a:ln>
        </p:spPr>
        <p:txBody>
          <a:bodyPr/>
          <a:lstStyle>
            <a:lvl1pPr>
              <a:defRPr sz="1200" noProof="1" dirty="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07" name="日期占位符 21506"/>
          <p:cNvSpPr>
            <a:spLocks noGrp="1"/>
          </p:cNvSpPr>
          <p:nvPr>
            <p:ph type="dt" idx="1"/>
          </p:nvPr>
        </p:nvSpPr>
        <p:spPr>
          <a:xfrm>
            <a:off x="3884613" y="0"/>
            <a:ext cx="2971800" cy="457200"/>
          </a:xfrm>
          <a:prstGeom prst="rect">
            <a:avLst/>
          </a:prstGeom>
          <a:noFill/>
          <a:ln w="9525">
            <a:noFill/>
          </a:ln>
        </p:spPr>
        <p:txBody>
          <a:bodyPr/>
          <a:lstStyle>
            <a:lvl1pPr algn="r">
              <a:defRPr sz="1200" noProof="1" dirty="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幻灯片图像占位符 21507"/>
          <p:cNvSpPr>
            <a:spLocks noRo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2053" name="文本占位符 21508"/>
          <p:cNvSpPr>
            <a:spLocks noGrp="1" noChangeArrowheads="1"/>
          </p:cNvSpPr>
          <p:nvPr>
            <p:ph type="body" sz="quarter" idx="4294967295"/>
          </p:nvPr>
        </p:nvSpPr>
        <p:spPr bwMode="auto">
          <a:xfrm>
            <a:off x="685800" y="4343400"/>
            <a:ext cx="5486400" cy="4114800"/>
          </a:xfrm>
          <a:prstGeom prst="rect">
            <a:avLst/>
          </a:prstGeom>
          <a:no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
        <p:nvSpPr>
          <p:cNvPr id="21510" name="页脚占位符 21509"/>
          <p:cNvSpPr>
            <a:spLocks noGrp="1"/>
          </p:cNvSpPr>
          <p:nvPr>
            <p:ph type="ftr" sz="quarter" idx="4"/>
          </p:nvPr>
        </p:nvSpPr>
        <p:spPr>
          <a:xfrm>
            <a:off x="0" y="8685213"/>
            <a:ext cx="2971800" cy="457200"/>
          </a:xfrm>
          <a:prstGeom prst="rect">
            <a:avLst/>
          </a:prstGeom>
          <a:noFill/>
          <a:ln w="9525">
            <a:noFill/>
          </a:ln>
        </p:spPr>
        <p:txBody>
          <a:bodyPr anchor="b"/>
          <a:lstStyle>
            <a:lvl1pPr>
              <a:defRPr sz="1200" noProof="1" dirty="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11" name="灯片编号占位符 21510"/>
          <p:cNvSpPr>
            <a:spLocks noGrp="1"/>
          </p:cNvSpPr>
          <p:nvPr>
            <p:ph type="sldNum" sz="quarter" idx="5"/>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en-US" sz="1200" dirty="0"/>
            </a:fld>
            <a:endParaRPr lang="en-US" altLang="en-US"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1pPr>
    <a:lvl2pPr marL="457200" lvl="1"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2pPr>
    <a:lvl3pPr marL="914400" lvl="2"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3pPr>
    <a:lvl4pPr marL="1371600" lvl="3"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4pPr>
    <a:lvl5pPr marL="1828800" lvl="4"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0"/>
            <a:ext cx="5376672" cy="45259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205728" y="1600200"/>
            <a:ext cx="5376672" cy="45259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jpe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4.jpe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44.jpe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7.jpeg"/><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8.jpeg"/><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9.jpeg"/><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0.png"/><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1.png"/><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2.jpeg"/><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3.jpeg"/><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6.png"/><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9.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44.jpeg"/><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7.jpeg"/><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8.jpeg"/><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9.jpeg"/><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0.png"/><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1.png"/><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2.jpeg"/><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3.jpeg"/><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6.png"/><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9.png"/><Relationship Id="rId1" Type="http://schemas.openxmlformats.org/officeDocument/2006/relationships/image" Target="../media/image3.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0.png"/><Relationship Id="rId1" Type="http://schemas.openxmlformats.org/officeDocument/2006/relationships/image" Target="../media/image3.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2.png"/><Relationship Id="rId1" Type="http://schemas.openxmlformats.org/officeDocument/2006/relationships/image" Target="../media/image61.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4.jpeg"/><Relationship Id="rId1" Type="http://schemas.openxmlformats.org/officeDocument/2006/relationships/image" Target="../media/image63.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5.png"/><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6.png"/><Relationship Id="rId1" Type="http://schemas.openxmlformats.org/officeDocument/2006/relationships/image" Target="../media/image3.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7.png"/><Relationship Id="rId1"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8.jpeg"/><Relationship Id="rId1"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9.jpeg"/><Relationship Id="rId1" Type="http://schemas.openxmlformats.org/officeDocument/2006/relationships/image" Target="../media/image3.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0.jpe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72.jpeg"/><Relationship Id="rId1" Type="http://schemas.openxmlformats.org/officeDocument/2006/relationships/image" Target="../media/image71.jpe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5.png"/><Relationship Id="rId1"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6.jpeg"/><Relationship Id="rId1" Type="http://schemas.openxmlformats.org/officeDocument/2006/relationships/image" Target="../media/image3.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7.png"/><Relationship Id="rId1" Type="http://schemas.openxmlformats.org/officeDocument/2006/relationships/image" Target="../media/image3.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8.jpeg"/><Relationship Id="rId1" Type="http://schemas.openxmlformats.org/officeDocument/2006/relationships/image" Target="../media/image3.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9.png"/><Relationship Id="rId1" Type="http://schemas.openxmlformats.org/officeDocument/2006/relationships/image" Target="../media/image3.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0.png"/><Relationship Id="rId1" Type="http://schemas.openxmlformats.org/officeDocument/2006/relationships/image" Target="../media/image3.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1.png"/><Relationship Id="rId1" Type="http://schemas.openxmlformats.org/officeDocument/2006/relationships/image" Target="../media/image3.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2.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3.png"/><Relationship Id="rId1" Type="http://schemas.openxmlformats.org/officeDocument/2006/relationships/image" Target="../media/image3.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4.jpeg"/><Relationship Id="rId1" Type="http://schemas.openxmlformats.org/officeDocument/2006/relationships/image" Target="../media/image3.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5.png"/><Relationship Id="rId1" Type="http://schemas.openxmlformats.org/officeDocument/2006/relationships/image" Target="../media/image3.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6.jpeg"/><Relationship Id="rId1" Type="http://schemas.openxmlformats.org/officeDocument/2006/relationships/image" Target="../media/image3.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7.jpeg"/><Relationship Id="rId1" Type="http://schemas.openxmlformats.org/officeDocument/2006/relationships/image" Target="../media/image3.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8.jpeg"/><Relationship Id="rId1" Type="http://schemas.openxmlformats.org/officeDocument/2006/relationships/image" Target="../media/image3.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9.png"/><Relationship Id="rId1" Type="http://schemas.openxmlformats.org/officeDocument/2006/relationships/image" Target="../media/image3.pn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0.png"/><Relationship Id="rId1" Type="http://schemas.openxmlformats.org/officeDocument/2006/relationships/image" Target="../media/image3.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2.png"/><Relationship Id="rId1" Type="http://schemas.openxmlformats.org/officeDocument/2006/relationships/image" Target="../media/image91.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4.jpeg"/><Relationship Id="rId1" Type="http://schemas.openxmlformats.org/officeDocument/2006/relationships/image" Target="../media/image9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image" Target="../media/image3.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5.jpeg"/><Relationship Id="rId1" Type="http://schemas.openxmlformats.org/officeDocument/2006/relationships/image" Target="../media/image3.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6.png"/><Relationship Id="rId1" Type="http://schemas.openxmlformats.org/officeDocument/2006/relationships/image" Target="../media/image3.pn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7.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1" descr="封面背景"/>
          <p:cNvPicPr>
            <a:picLocks noChangeAspect="1"/>
          </p:cNvPicPr>
          <p:nvPr/>
        </p:nvPicPr>
        <p:blipFill>
          <a:blip r:embed="rId1"/>
          <a:srcRect t="571" r="342" b="482"/>
          <a:stretch>
            <a:fillRect/>
          </a:stretch>
        </p:blipFill>
        <p:spPr>
          <a:xfrm>
            <a:off x="-125412" y="-25400"/>
            <a:ext cx="12365037" cy="6943725"/>
          </a:xfrm>
          <a:prstGeom prst="rect">
            <a:avLst/>
          </a:prstGeom>
          <a:noFill/>
          <a:ln w="9525">
            <a:noFill/>
          </a:ln>
        </p:spPr>
      </p:pic>
      <p:pic>
        <p:nvPicPr>
          <p:cNvPr id="4098" name="图片 2" descr="封面文字"/>
          <p:cNvPicPr>
            <a:picLocks noChangeAspect="1"/>
          </p:cNvPicPr>
          <p:nvPr/>
        </p:nvPicPr>
        <p:blipFill>
          <a:blip r:embed="rId2"/>
          <a:srcRect l="1193" t="20500" r="1880" b="16466"/>
          <a:stretch>
            <a:fillRect/>
          </a:stretch>
        </p:blipFill>
        <p:spPr>
          <a:xfrm>
            <a:off x="147638" y="1285875"/>
            <a:ext cx="11817350" cy="4321175"/>
          </a:xfrm>
          <a:prstGeom prst="rect">
            <a:avLst/>
          </a:prstGeom>
          <a:noFill/>
          <a:ln w="9525" cap="flat" cmpd="sng">
            <a:solidFill>
              <a:schemeClr val="tx1"/>
            </a:solidFill>
            <a:prstDash val="solid"/>
            <a:round/>
            <a:headEnd type="none" w="med" len="med"/>
            <a:tailEnd type="none" w="med" len="med"/>
          </a:ln>
        </p:spPr>
      </p:pic>
      <p:sp>
        <p:nvSpPr>
          <p:cNvPr id="4099" name="文本框 3"/>
          <p:cNvSpPr txBox="1"/>
          <p:nvPr/>
        </p:nvSpPr>
        <p:spPr>
          <a:xfrm>
            <a:off x="892175" y="381000"/>
            <a:ext cx="2005013" cy="398463"/>
          </a:xfrm>
          <a:prstGeom prst="rect">
            <a:avLst/>
          </a:prstGeom>
          <a:noFill/>
          <a:ln w="9525">
            <a:noFill/>
          </a:ln>
        </p:spPr>
        <p:txBody>
          <a:bodyPr wrap="square" anchor="t">
            <a:spAutoFit/>
          </a:bodyPr>
          <a:p>
            <a:pPr indent="0" eaLnBrk="0" hangingPunct="0"/>
            <a:r>
              <a:rPr lang="zh-CN" altLang="en-US" sz="2000">
                <a:solidFill>
                  <a:schemeClr val="bg1"/>
                </a:solidFill>
                <a:latin typeface="思源黑体 CN Normal" panose="020B0400000000000000" charset="-122"/>
                <a:ea typeface="思源黑体 CN Normal" panose="020B0400000000000000" charset="-122"/>
              </a:rPr>
              <a:t>视觉传达教研室</a:t>
            </a:r>
            <a:endParaRPr lang="zh-CN" altLang="en-US" sz="2000">
              <a:solidFill>
                <a:schemeClr val="bg1"/>
              </a:solidFill>
              <a:latin typeface="思源黑体 CN Normal" panose="020B0400000000000000" charset="-122"/>
              <a:ea typeface="思源黑体 CN Normal" panose="020B0400000000000000" charset="-122"/>
            </a:endParaRPr>
          </a:p>
        </p:txBody>
      </p:sp>
      <p:sp>
        <p:nvSpPr>
          <p:cNvPr id="4100" name="文本框 4"/>
          <p:cNvSpPr txBox="1"/>
          <p:nvPr/>
        </p:nvSpPr>
        <p:spPr>
          <a:xfrm>
            <a:off x="8893175" y="5770563"/>
            <a:ext cx="2727325" cy="460375"/>
          </a:xfrm>
          <a:prstGeom prst="rect">
            <a:avLst/>
          </a:prstGeom>
          <a:noFill/>
          <a:ln w="9525">
            <a:noFill/>
          </a:ln>
        </p:spPr>
        <p:txBody>
          <a:bodyPr wrap="square" anchor="t">
            <a:spAutoFit/>
          </a:bodyPr>
          <a:p>
            <a:pPr indent="0" eaLnBrk="0" hangingPunct="0"/>
            <a:r>
              <a:rPr lang="zh-CN" altLang="en-US" sz="2400">
                <a:solidFill>
                  <a:schemeClr val="bg1"/>
                </a:solidFill>
                <a:latin typeface="思源黑体 CN Heavy" panose="020B0A00000000000000" charset="-122"/>
                <a:ea typeface="思源黑体 CN Heavy" panose="020B0A00000000000000" charset="-122"/>
              </a:rPr>
              <a:t>主讲老师：雍自高</a:t>
            </a:r>
            <a:endParaRPr lang="zh-CN" altLang="en-US" sz="2400">
              <a:solidFill>
                <a:schemeClr val="bg1"/>
              </a:solidFill>
              <a:latin typeface="思源黑体 CN Heavy" panose="020B0A00000000000000" charset="-122"/>
              <a:ea typeface="思源黑体 CN Heavy" panose="020B0A00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5988685" y="-60960"/>
            <a:ext cx="6228080" cy="698055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09</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7"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3" name="文本框 12"/>
          <p:cNvSpPr txBox="1"/>
          <p:nvPr/>
        </p:nvSpPr>
        <p:spPr>
          <a:xfrm>
            <a:off x="1615440" y="5034915"/>
            <a:ext cx="3639185" cy="275590"/>
          </a:xfrm>
          <a:prstGeom prst="rect">
            <a:avLst/>
          </a:prstGeom>
          <a:noFill/>
        </p:spPr>
        <p:txBody>
          <a:bodyPr wrap="square" rtlCol="0">
            <a:spAutoFit/>
          </a:bodyPr>
          <a:p>
            <a:r>
              <a:rPr lang="zh-CN" altLang="en-US" sz="1200"/>
              <a:t>图3-1-13 江苏中药科技园 邓群锋</a:t>
            </a:r>
            <a:endParaRPr lang="zh-CN" altLang="en-US" sz="1200"/>
          </a:p>
        </p:txBody>
      </p:sp>
      <p:pic>
        <p:nvPicPr>
          <p:cNvPr id="57" name="图片 57"/>
          <p:cNvPicPr>
            <a:picLocks noChangeAspect="1"/>
          </p:cNvPicPr>
          <p:nvPr/>
        </p:nvPicPr>
        <p:blipFill>
          <a:blip r:embed="rId2"/>
          <a:srcRect l="9368" t="7701" r="6962" b="9793"/>
          <a:stretch>
            <a:fillRect/>
          </a:stretch>
        </p:blipFill>
        <p:spPr>
          <a:xfrm>
            <a:off x="1219835" y="1715770"/>
            <a:ext cx="3315335" cy="3056255"/>
          </a:xfrm>
          <a:prstGeom prst="rect">
            <a:avLst/>
          </a:prstGeom>
        </p:spPr>
      </p:pic>
      <p:sp>
        <p:nvSpPr>
          <p:cNvPr id="16" name="文本框 15"/>
          <p:cNvSpPr txBox="1"/>
          <p:nvPr/>
        </p:nvSpPr>
        <p:spPr>
          <a:xfrm>
            <a:off x="6859270" y="2021840"/>
            <a:ext cx="4947285" cy="2814955"/>
          </a:xfrm>
          <a:prstGeom prst="rect">
            <a:avLst/>
          </a:prstGeom>
          <a:noFill/>
        </p:spPr>
        <p:txBody>
          <a:bodyPr wrap="square" rtlCol="0">
            <a:spAutoFit/>
          </a:bodyPr>
          <a:p>
            <a:pPr>
              <a:lnSpc>
                <a:spcPct val="150000"/>
              </a:lnSpc>
            </a:pPr>
            <a:r>
              <a:rPr lang="zh-CN" altLang="zh-CN" sz="22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rPr>
              <a:t>江苏首字母“JS”、仙鹤、药葫芦、自然蓝天、中药、古代窗格回纹、科技产业园区、绿色健康等元素整合幻化而成。运用古代药葫芦为中药的核心代表元素，诠释了中药的特性历史。运用古代药房的回纹窗格代表了中药的发展历史。仙鹤代表药品的仙灵之性。蓝、棕、绿色代表自然色与中药色融合唯一。</a:t>
            </a:r>
            <a:endParaRPr lang="zh-CN" altLang="zh-CN" sz="1600">
              <a:ln>
                <a:noFill/>
              </a:ln>
              <a:solidFill>
                <a:schemeClr val="bg1">
                  <a:lumMod val="85000"/>
                </a:schemeClr>
              </a:solidFill>
              <a:effectLst/>
              <a:uLnTx/>
              <a:uFillTx/>
              <a:ea typeface="方正大黑简体"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10</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6" name="文本框 15"/>
          <p:cNvSpPr txBox="1"/>
          <p:nvPr/>
        </p:nvSpPr>
        <p:spPr>
          <a:xfrm>
            <a:off x="6556375" y="1278890"/>
            <a:ext cx="6021705" cy="645160"/>
          </a:xfrm>
          <a:prstGeom prst="rect">
            <a:avLst/>
          </a:prstGeom>
          <a:noFill/>
        </p:spPr>
        <p:txBody>
          <a:bodyPr wrap="square" rtlCol="0">
            <a:spAutoFit/>
          </a:bodyPr>
          <a:p>
            <a:pPr algn="l">
              <a:lnSpc>
                <a:spcPct val="150000"/>
              </a:lnSpc>
              <a:buClrTx/>
              <a:buSzTx/>
            </a:pPr>
            <a:r>
              <a:rPr lang="zh-CN" altLang="zh-CN" sz="2400">
                <a:ln>
                  <a:noFill/>
                </a:ln>
                <a:solidFill>
                  <a:schemeClr val="bg1">
                    <a:lumMod val="95000"/>
                  </a:schemeClr>
                </a:solidFill>
                <a:effectLst/>
                <a:uLnTx/>
                <a:uFillTx/>
                <a:ea typeface="方正大黑简体" charset="-122"/>
              </a:rPr>
              <a:t>第二节、组织类标志设计欣赏</a:t>
            </a:r>
            <a:endParaRPr lang="zh-CN" altLang="zh-CN" sz="2400">
              <a:ln>
                <a:noFill/>
              </a:ln>
              <a:solidFill>
                <a:schemeClr val="bg1">
                  <a:lumMod val="95000"/>
                </a:schemeClr>
              </a:solidFill>
              <a:effectLst/>
              <a:uLnTx/>
              <a:uFillTx/>
              <a:ea typeface="方正大黑简体" charset="-122"/>
            </a:endParaRPr>
          </a:p>
        </p:txBody>
      </p:sp>
      <p:sp>
        <p:nvSpPr>
          <p:cNvPr id="4" name="文本框 3"/>
          <p:cNvSpPr txBox="1"/>
          <p:nvPr/>
        </p:nvSpPr>
        <p:spPr>
          <a:xfrm>
            <a:off x="6556375" y="2531745"/>
            <a:ext cx="5154930" cy="239966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rPr>
              <a:t>China Association of Social Workers的文缩写CASW与“中国版图”、“相牵的手”组合设计，展示了社会工作“助人自助”专业理念和社会大爱的内涵。体现了中国社会工作联合会的专业化、本土化、时代化和国际化特征，表达了我国社工人紧密团结、服务社会、共建和谐美好家园的愿景。</a:t>
            </a:r>
            <a:endParaRPr lang="zh-CN" altLang="zh-CN" sz="1600">
              <a:ln>
                <a:noFill/>
              </a:ln>
              <a:solidFill>
                <a:schemeClr val="bg1">
                  <a:lumMod val="85000"/>
                </a:schemeClr>
              </a:solidFill>
              <a:effectLst/>
              <a:uLnTx/>
              <a:uFillTx/>
              <a:ea typeface="方正大黑简体" charset="-122"/>
            </a:endParaRPr>
          </a:p>
        </p:txBody>
      </p:sp>
      <p:sp>
        <p:nvSpPr>
          <p:cNvPr id="5" name="文本框 4"/>
          <p:cNvSpPr txBox="1"/>
          <p:nvPr/>
        </p:nvSpPr>
        <p:spPr>
          <a:xfrm>
            <a:off x="1511300" y="4796790"/>
            <a:ext cx="3639185" cy="275590"/>
          </a:xfrm>
          <a:prstGeom prst="rect">
            <a:avLst/>
          </a:prstGeom>
          <a:noFill/>
        </p:spPr>
        <p:txBody>
          <a:bodyPr wrap="square" rtlCol="0">
            <a:spAutoFit/>
          </a:bodyPr>
          <a:p>
            <a:r>
              <a:rPr lang="zh-CN" altLang="en-US" sz="1200"/>
              <a:t>图3-2-1 中国社会工作联合会 白世刚 </a:t>
            </a:r>
            <a:endParaRPr lang="zh-CN" altLang="en-US" sz="1200"/>
          </a:p>
        </p:txBody>
      </p:sp>
      <p:pic>
        <p:nvPicPr>
          <p:cNvPr id="32" name="图片 32" descr="资料"/>
          <p:cNvPicPr>
            <a:picLocks noChangeAspect="1"/>
          </p:cNvPicPr>
          <p:nvPr/>
        </p:nvPicPr>
        <p:blipFill>
          <a:blip r:embed="rId2"/>
          <a:srcRect l="34825" t="53091" r="40014" b="29273"/>
          <a:stretch>
            <a:fillRect/>
          </a:stretch>
        </p:blipFill>
        <p:spPr>
          <a:xfrm>
            <a:off x="1439545" y="1843405"/>
            <a:ext cx="2717800" cy="269430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11</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5" name="文本框 4"/>
          <p:cNvSpPr txBox="1"/>
          <p:nvPr/>
        </p:nvSpPr>
        <p:spPr>
          <a:xfrm>
            <a:off x="1559560" y="4796155"/>
            <a:ext cx="3639185" cy="275590"/>
          </a:xfrm>
          <a:prstGeom prst="rect">
            <a:avLst/>
          </a:prstGeom>
          <a:noFill/>
        </p:spPr>
        <p:txBody>
          <a:bodyPr wrap="square" rtlCol="0">
            <a:spAutoFit/>
          </a:bodyPr>
          <a:p>
            <a:r>
              <a:rPr lang="zh-CN" altLang="en-US" sz="1200"/>
              <a:t> 图3-2-</a:t>
            </a:r>
            <a:r>
              <a:rPr lang="en-US" altLang="zh-CN" sz="1200"/>
              <a:t>2</a:t>
            </a:r>
            <a:r>
              <a:rPr lang="zh-CN" altLang="en-US" sz="1200"/>
              <a:t> 昆山当代昆剧院 李建銮</a:t>
            </a:r>
            <a:endParaRPr lang="zh-CN" altLang="en-US" sz="1200"/>
          </a:p>
        </p:txBody>
      </p:sp>
      <p:pic>
        <p:nvPicPr>
          <p:cNvPr id="23" name="图片 4" descr="20190806034302480"/>
          <p:cNvPicPr>
            <a:picLocks noChangeAspect="1"/>
          </p:cNvPicPr>
          <p:nvPr/>
        </p:nvPicPr>
        <p:blipFill>
          <a:blip r:embed="rId2"/>
          <a:srcRect b="3792"/>
          <a:stretch>
            <a:fillRect/>
          </a:stretch>
        </p:blipFill>
        <p:spPr>
          <a:xfrm>
            <a:off x="1271270" y="2232660"/>
            <a:ext cx="3164205" cy="2393315"/>
          </a:xfrm>
          <a:prstGeom prst="rect">
            <a:avLst/>
          </a:prstGeom>
          <a:noFill/>
          <a:ln w="9525">
            <a:noFill/>
          </a:ln>
        </p:spPr>
      </p:pic>
      <p:sp>
        <p:nvSpPr>
          <p:cNvPr id="16" name="文本框 15"/>
          <p:cNvSpPr txBox="1"/>
          <p:nvPr/>
        </p:nvSpPr>
        <p:spPr>
          <a:xfrm>
            <a:off x="6600190" y="2132965"/>
            <a:ext cx="5073650" cy="276860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设计说明（左）：</a:t>
            </a:r>
            <a:r>
              <a:rPr lang="zh-CN" altLang="zh-CN" sz="1600">
                <a:ln>
                  <a:noFill/>
                </a:ln>
                <a:solidFill>
                  <a:schemeClr val="bg1">
                    <a:lumMod val="85000"/>
                  </a:schemeClr>
                </a:solidFill>
                <a:effectLst/>
                <a:uLnTx/>
                <a:uFillTx/>
                <a:ea typeface="方正大黑简体" charset="-122"/>
              </a:rPr>
              <a:t>方案取昆山/昆曲的 “昆”结合当代的“当”字为设计主体元素，融合了“昆剧昆曲、麋鹿（鹿城）、园林花窗、文化印章、千灯古镇（昆曲发源地-江南水乡风情）、文化窗口、融汇发展、江南苏韵”等视觉元素，很好的体现昆山昆曲的文化内涵与昆山的人文、历史相融合，突出昆山昆曲发源地的重要历史地位。</a:t>
            </a:r>
            <a:endParaRPr lang="zh-CN" altLang="zh-CN" sz="1600">
              <a:ln>
                <a:noFill/>
              </a:ln>
              <a:solidFill>
                <a:schemeClr val="bg1">
                  <a:lumMod val="85000"/>
                </a:schemeClr>
              </a:solidFill>
              <a:effectLst/>
              <a:uLnTx/>
              <a:uFillTx/>
              <a:ea typeface="方正大黑简体"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430" y="0"/>
            <a:ext cx="12215495" cy="695642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85090" y="-90170"/>
            <a:ext cx="12362815" cy="3682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12</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6" name="文本框 15"/>
          <p:cNvSpPr txBox="1"/>
          <p:nvPr/>
        </p:nvSpPr>
        <p:spPr>
          <a:xfrm>
            <a:off x="989330" y="3916680"/>
            <a:ext cx="10332720" cy="92202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设计说明（左）：</a:t>
            </a:r>
            <a:r>
              <a:rPr lang="zh-CN" altLang="zh-CN" sz="1600">
                <a:ln>
                  <a:noFill/>
                </a:ln>
                <a:solidFill>
                  <a:schemeClr val="bg1">
                    <a:lumMod val="85000"/>
                  </a:schemeClr>
                </a:solidFill>
                <a:effectLst/>
                <a:uLnTx/>
                <a:uFillTx/>
                <a:ea typeface="方正大黑简体" charset="-122"/>
                <a:sym typeface="+mn-ea"/>
              </a:rPr>
              <a:t>标识造型以地球仪之简单剪影，呈“C”(中国)的张口的简单剪影，标识图形与PRIC字母设计构成，图形突出地球两极，直接地表达机构对极地探索和研究。</a:t>
            </a:r>
            <a:endParaRPr lang="zh-CN" altLang="zh-CN" sz="1600">
              <a:ln>
                <a:noFill/>
              </a:ln>
              <a:solidFill>
                <a:schemeClr val="bg1">
                  <a:lumMod val="85000"/>
                </a:schemeClr>
              </a:solidFill>
              <a:effectLst/>
              <a:uLnTx/>
              <a:uFillTx/>
              <a:ea typeface="方正大黑简体" charset="-122"/>
              <a:sym typeface="+mn-ea"/>
            </a:endParaRPr>
          </a:p>
        </p:txBody>
      </p:sp>
      <p:sp>
        <p:nvSpPr>
          <p:cNvPr id="18" name="文本框 17"/>
          <p:cNvSpPr txBox="1"/>
          <p:nvPr/>
        </p:nvSpPr>
        <p:spPr>
          <a:xfrm>
            <a:off x="1033145" y="4927600"/>
            <a:ext cx="10717530"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设计说明（右）：</a:t>
            </a:r>
            <a:r>
              <a:rPr lang="zh-CN" altLang="zh-CN" sz="1600">
                <a:ln>
                  <a:noFill/>
                </a:ln>
                <a:solidFill>
                  <a:schemeClr val="bg1">
                    <a:lumMod val="85000"/>
                  </a:schemeClr>
                </a:solidFill>
                <a:effectLst/>
                <a:uLnTx/>
                <a:uFillTx/>
                <a:ea typeface="方正大黑简体" charset="-122"/>
                <a:sym typeface="+mn-ea"/>
              </a:rPr>
              <a:t>以汉滨的首字母“HB”为设计创意主体构型元素，图形有机融合了飞鸟、汉水、数码科技方块、媒体之蓝、融汇发展、舞动纽带等视觉元素，画面整体生动的呈现出“一江两岸”美丽景色。舞动的纽带如飞扬的电波，凸显了现代传媒与新媒体的深度融合。</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2416810" y="3124835"/>
            <a:ext cx="3639185" cy="275590"/>
          </a:xfrm>
          <a:prstGeom prst="rect">
            <a:avLst/>
          </a:prstGeom>
          <a:noFill/>
        </p:spPr>
        <p:txBody>
          <a:bodyPr wrap="square" rtlCol="0">
            <a:spAutoFit/>
          </a:bodyPr>
          <a:p>
            <a:r>
              <a:rPr lang="zh-CN" altLang="en-US" sz="1200"/>
              <a:t>  图3-2-</a:t>
            </a:r>
            <a:r>
              <a:rPr lang="en-US" altLang="zh-CN" sz="1200"/>
              <a:t>3</a:t>
            </a:r>
            <a:r>
              <a:rPr lang="zh-CN" altLang="en-US" sz="1200"/>
              <a:t> 中国极地研究中心 利玉章 </a:t>
            </a:r>
            <a:endParaRPr lang="zh-CN" altLang="en-US" sz="1200"/>
          </a:p>
        </p:txBody>
      </p:sp>
      <p:sp>
        <p:nvSpPr>
          <p:cNvPr id="3" name="文本框 2"/>
          <p:cNvSpPr txBox="1"/>
          <p:nvPr/>
        </p:nvSpPr>
        <p:spPr>
          <a:xfrm>
            <a:off x="6596380" y="3124835"/>
            <a:ext cx="3639185" cy="275590"/>
          </a:xfrm>
          <a:prstGeom prst="rect">
            <a:avLst/>
          </a:prstGeom>
          <a:noFill/>
        </p:spPr>
        <p:txBody>
          <a:bodyPr wrap="square" rtlCol="0">
            <a:spAutoFit/>
          </a:bodyPr>
          <a:p>
            <a:r>
              <a:rPr lang="zh-CN" altLang="en-US" sz="1200"/>
              <a:t>    图3-2-</a:t>
            </a:r>
            <a:r>
              <a:rPr lang="en-US" altLang="zh-CN" sz="1200"/>
              <a:t>4 </a:t>
            </a:r>
            <a:r>
              <a:rPr lang="zh-CN" altLang="en-US" sz="1200"/>
              <a:t>汉滨区融媒体中心 曾理</a:t>
            </a:r>
            <a:endParaRPr lang="zh-CN" altLang="en-US" sz="1200"/>
          </a:p>
        </p:txBody>
      </p:sp>
      <p:pic>
        <p:nvPicPr>
          <p:cNvPr id="14" name="图片 18" descr="中国极地研究中心 标志"/>
          <p:cNvPicPr>
            <a:picLocks noChangeAspect="1"/>
          </p:cNvPicPr>
          <p:nvPr/>
        </p:nvPicPr>
        <p:blipFill>
          <a:blip r:embed="rId2"/>
          <a:srcRect l="15510" t="19003" r="17036" b="18798"/>
          <a:stretch>
            <a:fillRect/>
          </a:stretch>
        </p:blipFill>
        <p:spPr>
          <a:xfrm>
            <a:off x="2416810" y="1033780"/>
            <a:ext cx="2209800" cy="2038350"/>
          </a:xfrm>
          <a:prstGeom prst="rect">
            <a:avLst/>
          </a:prstGeom>
        </p:spPr>
      </p:pic>
      <p:pic>
        <p:nvPicPr>
          <p:cNvPr id="17" name="图片 26" descr="汉滨区融媒体中心LOGO设计一等奖"/>
          <p:cNvPicPr>
            <a:picLocks noChangeAspect="1"/>
          </p:cNvPicPr>
          <p:nvPr/>
        </p:nvPicPr>
        <p:blipFill>
          <a:blip r:embed="rId3"/>
          <a:srcRect b="7381"/>
          <a:stretch>
            <a:fillRect/>
          </a:stretch>
        </p:blipFill>
        <p:spPr>
          <a:xfrm>
            <a:off x="6523355" y="955675"/>
            <a:ext cx="2846070" cy="211645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430" y="0"/>
            <a:ext cx="12215495" cy="695642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85090" y="-90170"/>
            <a:ext cx="12362815" cy="3682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13</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6" name="文本框 15"/>
          <p:cNvSpPr txBox="1"/>
          <p:nvPr/>
        </p:nvSpPr>
        <p:spPr>
          <a:xfrm>
            <a:off x="845820" y="3894455"/>
            <a:ext cx="10574020" cy="92202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设计说明（左）：</a:t>
            </a:r>
            <a:r>
              <a:rPr lang="zh-CN" altLang="zh-CN" sz="1600">
                <a:ln>
                  <a:noFill/>
                </a:ln>
                <a:solidFill>
                  <a:schemeClr val="bg1">
                    <a:lumMod val="85000"/>
                  </a:schemeClr>
                </a:solidFill>
                <a:effectLst/>
                <a:uLnTx/>
                <a:uFillTx/>
                <a:ea typeface="方正大黑简体" charset="-122"/>
                <a:sym typeface="+mn-ea"/>
              </a:rPr>
              <a:t>标志以“文”为主要设计形象，既突出中文系优秀的人文内涵，更展现“文化成就世界”的思想境界，表现了文以载德、厚德载物的深刻思想。“文”字由三个人组成，表达出“三人行，必有我师”</a:t>
            </a:r>
            <a:endParaRPr lang="en-US" altLang="zh-CN" sz="1600">
              <a:ln>
                <a:noFill/>
              </a:ln>
              <a:solidFill>
                <a:schemeClr val="bg1">
                  <a:lumMod val="85000"/>
                </a:schemeClr>
              </a:solidFill>
              <a:effectLst/>
              <a:uLnTx/>
              <a:uFillTx/>
              <a:ea typeface="方正大黑简体" charset="-122"/>
              <a:sym typeface="+mn-ea"/>
            </a:endParaRPr>
          </a:p>
        </p:txBody>
      </p:sp>
      <p:sp>
        <p:nvSpPr>
          <p:cNvPr id="18" name="文本框 17"/>
          <p:cNvSpPr txBox="1"/>
          <p:nvPr/>
        </p:nvSpPr>
        <p:spPr>
          <a:xfrm>
            <a:off x="889635" y="4927600"/>
            <a:ext cx="10717530"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设计说明（右）：</a:t>
            </a:r>
            <a:r>
              <a:rPr lang="zh-CN" altLang="zh-CN" sz="1600">
                <a:ln>
                  <a:noFill/>
                </a:ln>
                <a:solidFill>
                  <a:schemeClr val="bg1">
                    <a:lumMod val="85000"/>
                  </a:schemeClr>
                </a:solidFill>
                <a:effectLst/>
                <a:uLnTx/>
                <a:uFillTx/>
                <a:ea typeface="方正大黑简体" charset="-122"/>
                <a:sym typeface="+mn-ea"/>
              </a:rPr>
              <a:t>濂溪首字母“LX”警盾、五星、麦穗、鹏鸟等元素组合设计，以公安特有的警盾和警用蓝代表行业特性“LX”组合成山脉和流水，鹏鸟代表着不断向前发展以及濂溪的生态特点。五星代表着国家的尊严，麦穗代表着警用特有符号，彰显濂溪公安“攻坚克难、敬业奉献、敢于担当、执法为民”的特质。 </a:t>
            </a:r>
            <a:endParaRPr lang="zh-CN" altLang="zh-CN" sz="1600">
              <a:ln>
                <a:noFill/>
              </a:ln>
              <a:solidFill>
                <a:schemeClr val="bg1">
                  <a:lumMod val="85000"/>
                </a:schemeClr>
              </a:solidFill>
              <a:effectLst/>
              <a:uLnTx/>
              <a:uFillTx/>
              <a:ea typeface="方正大黑简体" charset="-122"/>
              <a:sym typeface="+mn-ea"/>
            </a:endParaRPr>
          </a:p>
        </p:txBody>
      </p:sp>
      <p:pic>
        <p:nvPicPr>
          <p:cNvPr id="36" name="图片 13" descr="标志4"/>
          <p:cNvPicPr>
            <a:picLocks noChangeAspect="1"/>
          </p:cNvPicPr>
          <p:nvPr/>
        </p:nvPicPr>
        <p:blipFill>
          <a:blip r:embed="rId2"/>
          <a:srcRect l="6298" t="5271" r="4095" b="1979"/>
          <a:stretch>
            <a:fillRect/>
          </a:stretch>
        </p:blipFill>
        <p:spPr>
          <a:xfrm>
            <a:off x="2523490" y="1033145"/>
            <a:ext cx="2167890" cy="2148205"/>
          </a:xfrm>
          <a:prstGeom prst="rect">
            <a:avLst/>
          </a:prstGeom>
          <a:noFill/>
          <a:ln w="9525">
            <a:noFill/>
          </a:ln>
        </p:spPr>
      </p:pic>
      <p:pic>
        <p:nvPicPr>
          <p:cNvPr id="54" name="图片 54"/>
          <p:cNvPicPr>
            <a:picLocks noChangeAspect="1"/>
          </p:cNvPicPr>
          <p:nvPr/>
        </p:nvPicPr>
        <p:blipFill>
          <a:blip r:embed="rId3"/>
          <a:stretch>
            <a:fillRect/>
          </a:stretch>
        </p:blipFill>
        <p:spPr>
          <a:xfrm>
            <a:off x="6599555" y="1033463"/>
            <a:ext cx="2281555" cy="2061210"/>
          </a:xfrm>
          <a:prstGeom prst="rect">
            <a:avLst/>
          </a:prstGeom>
        </p:spPr>
      </p:pic>
      <p:sp>
        <p:nvSpPr>
          <p:cNvPr id="5" name="文本框 4"/>
          <p:cNvSpPr txBox="1"/>
          <p:nvPr/>
        </p:nvSpPr>
        <p:spPr>
          <a:xfrm>
            <a:off x="2523490" y="3208655"/>
            <a:ext cx="3639185" cy="275590"/>
          </a:xfrm>
          <a:prstGeom prst="rect">
            <a:avLst/>
          </a:prstGeom>
          <a:noFill/>
        </p:spPr>
        <p:txBody>
          <a:bodyPr wrap="square" rtlCol="0">
            <a:spAutoFit/>
          </a:bodyPr>
          <a:p>
            <a:r>
              <a:rPr lang="zh-CN" altLang="en-US" sz="1200"/>
              <a:t>图3-2-</a:t>
            </a:r>
            <a:r>
              <a:rPr lang="en-US" altLang="zh-CN" sz="1200"/>
              <a:t>5</a:t>
            </a:r>
            <a:r>
              <a:rPr lang="zh-CN" altLang="en-US" sz="1200"/>
              <a:t> 北京大学中文系 陈聪荣 </a:t>
            </a:r>
            <a:endParaRPr lang="zh-CN" altLang="en-US" sz="1200"/>
          </a:p>
        </p:txBody>
      </p:sp>
      <p:sp>
        <p:nvSpPr>
          <p:cNvPr id="15" name="文本框 14"/>
          <p:cNvSpPr txBox="1"/>
          <p:nvPr/>
        </p:nvSpPr>
        <p:spPr>
          <a:xfrm>
            <a:off x="6829425" y="3208655"/>
            <a:ext cx="3639185" cy="275590"/>
          </a:xfrm>
          <a:prstGeom prst="rect">
            <a:avLst/>
          </a:prstGeom>
          <a:noFill/>
        </p:spPr>
        <p:txBody>
          <a:bodyPr wrap="square" rtlCol="0">
            <a:spAutoFit/>
          </a:bodyPr>
          <a:p>
            <a:r>
              <a:rPr lang="zh-CN" altLang="en-US" sz="1200"/>
              <a:t>图3-2-</a:t>
            </a:r>
            <a:r>
              <a:rPr lang="en-US" altLang="zh-CN" sz="1200"/>
              <a:t>6</a:t>
            </a:r>
            <a:r>
              <a:rPr lang="zh-CN" altLang="en-US" sz="1200"/>
              <a:t> 濂溪公安 邓群锋</a:t>
            </a:r>
            <a:endParaRPr lang="zh-CN" altLang="en-US" sz="12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14</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1487170" y="5085080"/>
            <a:ext cx="3639185" cy="275590"/>
          </a:xfrm>
          <a:prstGeom prst="rect">
            <a:avLst/>
          </a:prstGeom>
          <a:noFill/>
        </p:spPr>
        <p:txBody>
          <a:bodyPr wrap="square" rtlCol="0">
            <a:spAutoFit/>
          </a:bodyPr>
          <a:p>
            <a:r>
              <a:rPr lang="zh-CN" altLang="en-US" sz="1200"/>
              <a:t>图3-</a:t>
            </a:r>
            <a:r>
              <a:rPr lang="en-US" altLang="zh-CN" sz="1200"/>
              <a:t>2</a:t>
            </a:r>
            <a:r>
              <a:rPr lang="zh-CN" altLang="en-US" sz="1200"/>
              <a:t>-</a:t>
            </a:r>
            <a:r>
              <a:rPr lang="en-US" altLang="zh-CN" sz="1200"/>
              <a:t>7</a:t>
            </a:r>
            <a:r>
              <a:rPr lang="zh-CN" altLang="en-US" sz="1200"/>
              <a:t> 广东茂名健康职业学院 / 张子升</a:t>
            </a:r>
            <a:endParaRPr lang="zh-CN" altLang="en-US" sz="1200"/>
          </a:p>
        </p:txBody>
      </p:sp>
      <p:sp>
        <p:nvSpPr>
          <p:cNvPr id="5" name="文本框 4"/>
          <p:cNvSpPr txBox="1"/>
          <p:nvPr/>
        </p:nvSpPr>
        <p:spPr>
          <a:xfrm>
            <a:off x="6599555" y="2204720"/>
            <a:ext cx="5284470" cy="2076450"/>
          </a:xfrm>
          <a:prstGeom prst="rect">
            <a:avLst/>
          </a:prstGeom>
          <a:noFill/>
        </p:spPr>
        <p:txBody>
          <a:bodyPr wrap="square" rtlCol="0">
            <a:spAutoFit/>
          </a:bodyPr>
          <a:p>
            <a:pPr>
              <a:lnSpc>
                <a:spcPct val="150000"/>
              </a:lnSpc>
            </a:pPr>
            <a:r>
              <a:rPr lang="zh-CN" altLang="zh-CN" sz="2200">
                <a:solidFill>
                  <a:srgbClr val="469878"/>
                </a:solidFill>
                <a:ea typeface="方正大黑简体" charset="-122"/>
              </a:rPr>
              <a:t>设计说明：</a:t>
            </a:r>
            <a:r>
              <a:rPr lang="zh-CN" altLang="zh-CN" sz="1600">
                <a:solidFill>
                  <a:schemeClr val="bg1">
                    <a:lumMod val="85000"/>
                  </a:schemeClr>
                </a:solidFill>
                <a:ea typeface="方正大黑简体" charset="-122"/>
              </a:rPr>
              <a:t>本设计将广东茂名健康职业学院的“康”字写意变形，呈展臂起舞、飞跃升腾的人状，且也有“引领、呵护、展示”之意，结合英文缩写“ MHVC”之形体，寓含了广东茂名健康职业学院“激情豪迈、健康创新、乐于奉献、大爱普世、进步辉煌”的特征内涵。</a:t>
            </a:r>
            <a:endParaRPr lang="zh-CN" altLang="zh-CN" sz="1600">
              <a:solidFill>
                <a:schemeClr val="bg1">
                  <a:lumMod val="85000"/>
                </a:schemeClr>
              </a:solidFill>
              <a:ea typeface="方正大黑简体" charset="-122"/>
            </a:endParaRPr>
          </a:p>
        </p:txBody>
      </p:sp>
      <p:pic>
        <p:nvPicPr>
          <p:cNvPr id="1073742913" name="图片 1073742912"/>
          <p:cNvPicPr>
            <a:picLocks noChangeAspect="1"/>
          </p:cNvPicPr>
          <p:nvPr/>
        </p:nvPicPr>
        <p:blipFill>
          <a:blip r:embed="rId2"/>
          <a:stretch>
            <a:fillRect/>
          </a:stretch>
        </p:blipFill>
        <p:spPr>
          <a:xfrm>
            <a:off x="1343025" y="1916430"/>
            <a:ext cx="2939415" cy="2849245"/>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15</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1199515" y="5013325"/>
            <a:ext cx="3639185" cy="275590"/>
          </a:xfrm>
          <a:prstGeom prst="rect">
            <a:avLst/>
          </a:prstGeom>
          <a:noFill/>
        </p:spPr>
        <p:txBody>
          <a:bodyPr wrap="square" rtlCol="0">
            <a:spAutoFit/>
          </a:bodyPr>
          <a:p>
            <a:r>
              <a:rPr lang="zh-CN" altLang="en-US" sz="1200"/>
              <a:t>图3-</a:t>
            </a:r>
            <a:r>
              <a:rPr lang="en-US" altLang="zh-CN" sz="1200"/>
              <a:t>2</a:t>
            </a:r>
            <a:r>
              <a:rPr lang="zh-CN" altLang="en-US" sz="1200"/>
              <a:t>-</a:t>
            </a:r>
            <a:r>
              <a:rPr lang="en-US" altLang="zh-CN" sz="1200"/>
              <a:t>8</a:t>
            </a:r>
            <a:r>
              <a:rPr lang="zh-CN" altLang="en-US" sz="1200"/>
              <a:t> 香港中文大学内地学人学者联谊会 / 贺红亮</a:t>
            </a:r>
            <a:endParaRPr lang="zh-CN" altLang="en-US" sz="1200"/>
          </a:p>
        </p:txBody>
      </p:sp>
      <p:sp>
        <p:nvSpPr>
          <p:cNvPr id="5" name="文本框 4"/>
          <p:cNvSpPr txBox="1"/>
          <p:nvPr/>
        </p:nvSpPr>
        <p:spPr>
          <a:xfrm>
            <a:off x="6671945" y="2060575"/>
            <a:ext cx="5083810" cy="2814955"/>
          </a:xfrm>
          <a:prstGeom prst="rect">
            <a:avLst/>
          </a:prstGeom>
          <a:noFill/>
        </p:spPr>
        <p:txBody>
          <a:bodyPr wrap="square" rtlCol="0">
            <a:spAutoFit/>
          </a:bodyPr>
          <a:p>
            <a:pPr>
              <a:lnSpc>
                <a:spcPct val="150000"/>
              </a:lnSpc>
            </a:pPr>
            <a:r>
              <a:rPr lang="zh-CN" altLang="zh-CN" sz="2200">
                <a:solidFill>
                  <a:srgbClr val="469878"/>
                </a:solidFill>
                <a:ea typeface="方正大黑简体" charset="-122"/>
              </a:rPr>
              <a:t>设计说明：</a:t>
            </a:r>
            <a:r>
              <a:rPr lang="zh-CN" altLang="zh-CN" sz="1600">
                <a:solidFill>
                  <a:schemeClr val="bg1">
                    <a:lumMod val="85000"/>
                  </a:schemeClr>
                </a:solidFill>
                <a:ea typeface="方正大黑简体" charset="-122"/>
              </a:rPr>
              <a:t>会徽由 CSSA 字母经过抽象艺术组合而成，图案简洁凝练、大气醒目，视觉冲击力强，如同桥梁和纽带造型，体现了 CSSA 是内地学人对内对外联络沟通的桥梁与纽带。反白图案的造型又像似汉字中国的“中”字，寓意着 CSSA组织是由在香港中文大学学习、工作的内地学生和学者自发组成，并且具有浓厚的中国特色内涵。</a:t>
            </a:r>
            <a:endParaRPr lang="en-US" altLang="zh-CN" sz="1600">
              <a:solidFill>
                <a:schemeClr val="bg1">
                  <a:lumMod val="85000"/>
                </a:schemeClr>
              </a:solidFill>
              <a:ea typeface="方正大黑简体" charset="-122"/>
            </a:endParaRPr>
          </a:p>
        </p:txBody>
      </p:sp>
      <p:pic>
        <p:nvPicPr>
          <p:cNvPr id="1073742914" name="图片 1073742913"/>
          <p:cNvPicPr>
            <a:picLocks noChangeAspect="1"/>
          </p:cNvPicPr>
          <p:nvPr/>
        </p:nvPicPr>
        <p:blipFill>
          <a:blip r:embed="rId2"/>
          <a:stretch>
            <a:fillRect/>
          </a:stretch>
        </p:blipFill>
        <p:spPr>
          <a:xfrm>
            <a:off x="1271270" y="1844675"/>
            <a:ext cx="3316605" cy="2557145"/>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16</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1631315" y="4940935"/>
            <a:ext cx="3639185" cy="275590"/>
          </a:xfrm>
          <a:prstGeom prst="rect">
            <a:avLst/>
          </a:prstGeom>
          <a:noFill/>
        </p:spPr>
        <p:txBody>
          <a:bodyPr wrap="square" rtlCol="0">
            <a:spAutoFit/>
          </a:bodyPr>
          <a:p>
            <a:r>
              <a:rPr lang="zh-CN" altLang="en-US" sz="1200"/>
              <a:t>图3-</a:t>
            </a:r>
            <a:r>
              <a:rPr lang="en-US" altLang="zh-CN" sz="1200"/>
              <a:t>2</a:t>
            </a:r>
            <a:r>
              <a:rPr lang="zh-CN" altLang="en-US" sz="1200"/>
              <a:t>-</a:t>
            </a:r>
            <a:r>
              <a:rPr lang="en-US" altLang="zh-CN" sz="1200"/>
              <a:t>9</a:t>
            </a:r>
            <a:r>
              <a:rPr lang="zh-CN" altLang="en-US" sz="1200"/>
              <a:t> 大连市牧夫天文学会 / 王月清</a:t>
            </a:r>
            <a:endParaRPr lang="zh-CN" altLang="en-US" sz="1200"/>
          </a:p>
        </p:txBody>
      </p:sp>
      <p:sp>
        <p:nvSpPr>
          <p:cNvPr id="5" name="文本框 4"/>
          <p:cNvSpPr txBox="1"/>
          <p:nvPr/>
        </p:nvSpPr>
        <p:spPr>
          <a:xfrm>
            <a:off x="6671945" y="2420620"/>
            <a:ext cx="5083810" cy="2076450"/>
          </a:xfrm>
          <a:prstGeom prst="rect">
            <a:avLst/>
          </a:prstGeom>
          <a:noFill/>
        </p:spPr>
        <p:txBody>
          <a:bodyPr wrap="square" rtlCol="0">
            <a:spAutoFit/>
          </a:bodyPr>
          <a:p>
            <a:pPr>
              <a:lnSpc>
                <a:spcPct val="150000"/>
              </a:lnSpc>
            </a:pPr>
            <a:r>
              <a:rPr lang="zh-CN" altLang="zh-CN" sz="2200">
                <a:solidFill>
                  <a:srgbClr val="469878"/>
                </a:solidFill>
                <a:ea typeface="方正大黑简体" charset="-122"/>
              </a:rPr>
              <a:t>设计说明：</a:t>
            </a:r>
            <a:r>
              <a:rPr lang="zh-CN" altLang="zh-CN" sz="1600">
                <a:solidFill>
                  <a:schemeClr val="bg1">
                    <a:lumMod val="85000"/>
                  </a:schemeClr>
                </a:solidFill>
                <a:ea typeface="方正大黑简体" charset="-122"/>
              </a:rPr>
              <a:t>由牧夫的拼音首字母“ MF”为主创视觉元素抽象构成。“ MF”二字母经变体组合，巧妙构成天文望远镜，有机融入浩瀚深邃的苍穹夜空、星光闪烁的牧夫座和体现大连海滨城市地域特色的大海等意境元素。</a:t>
            </a:r>
            <a:endParaRPr lang="zh-CN" altLang="zh-CN" sz="1600">
              <a:solidFill>
                <a:schemeClr val="bg1">
                  <a:lumMod val="85000"/>
                </a:schemeClr>
              </a:solidFill>
              <a:ea typeface="方正大黑简体" charset="-122"/>
            </a:endParaRPr>
          </a:p>
        </p:txBody>
      </p:sp>
      <p:pic>
        <p:nvPicPr>
          <p:cNvPr id="1073742915" name="图片 1073742914"/>
          <p:cNvPicPr>
            <a:picLocks noChangeAspect="1"/>
          </p:cNvPicPr>
          <p:nvPr/>
        </p:nvPicPr>
        <p:blipFill>
          <a:blip r:embed="rId2"/>
          <a:stretch>
            <a:fillRect/>
          </a:stretch>
        </p:blipFill>
        <p:spPr>
          <a:xfrm>
            <a:off x="1487170" y="1628775"/>
            <a:ext cx="3035300" cy="2961640"/>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17</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1847850" y="4940935"/>
            <a:ext cx="3639185" cy="275590"/>
          </a:xfrm>
          <a:prstGeom prst="rect">
            <a:avLst/>
          </a:prstGeom>
          <a:noFill/>
        </p:spPr>
        <p:txBody>
          <a:bodyPr wrap="square" rtlCol="0">
            <a:spAutoFit/>
          </a:bodyPr>
          <a:p>
            <a:r>
              <a:rPr lang="zh-CN" altLang="en-US" sz="1200"/>
              <a:t>图3-</a:t>
            </a:r>
            <a:r>
              <a:rPr lang="en-US" altLang="zh-CN" sz="1200"/>
              <a:t>2</a:t>
            </a:r>
            <a:r>
              <a:rPr lang="zh-CN" altLang="en-US" sz="1200"/>
              <a:t>-</a:t>
            </a:r>
            <a:r>
              <a:rPr lang="en-US" altLang="zh-CN" sz="1200"/>
              <a:t>10</a:t>
            </a:r>
            <a:r>
              <a:rPr lang="zh-CN" altLang="en-US" sz="1200"/>
              <a:t> 山东建筑大学 / 王寿涛</a:t>
            </a:r>
            <a:endParaRPr lang="zh-CN" altLang="en-US" sz="1200"/>
          </a:p>
        </p:txBody>
      </p:sp>
      <p:sp>
        <p:nvSpPr>
          <p:cNvPr id="5" name="文本框 4"/>
          <p:cNvSpPr txBox="1"/>
          <p:nvPr/>
        </p:nvSpPr>
        <p:spPr>
          <a:xfrm>
            <a:off x="6671945" y="1484630"/>
            <a:ext cx="5083810" cy="4292600"/>
          </a:xfrm>
          <a:prstGeom prst="rect">
            <a:avLst/>
          </a:prstGeom>
          <a:noFill/>
        </p:spPr>
        <p:txBody>
          <a:bodyPr wrap="square" rtlCol="0">
            <a:spAutoFit/>
          </a:bodyPr>
          <a:p>
            <a:pPr>
              <a:lnSpc>
                <a:spcPct val="150000"/>
              </a:lnSpc>
            </a:pPr>
            <a:r>
              <a:rPr lang="zh-CN" altLang="zh-CN" sz="2200">
                <a:solidFill>
                  <a:srgbClr val="469878"/>
                </a:solidFill>
                <a:ea typeface="方正大黑简体" charset="-122"/>
              </a:rPr>
              <a:t>设计说明：</a:t>
            </a:r>
            <a:r>
              <a:rPr lang="zh-CN" altLang="zh-CN" sz="1600">
                <a:solidFill>
                  <a:schemeClr val="bg1">
                    <a:lumMod val="85000"/>
                  </a:schemeClr>
                </a:solidFill>
                <a:ea typeface="方正大黑简体" charset="-122"/>
              </a:rPr>
              <a:t>采用汉字“建”为设计元素，并巧妙地设计成建筑的造型，构图透视中也融入了“山建大”的文字元素，充分地体现出学校的办学及地域特色；校徽图案立体而稳重，象征着山东建筑大学深厚的文化底蕴，包含着时代活力和浓郁的艺术气息；汉字“建”呈现出稳重向上的透视效果，象征着山东建筑大学充满朝气与活力，并具有无限发展的张力，同时寓意着学校与时俱进、开拓创新、永无止境的奋斗精神；图案外形采用圆形的设计方式，寓意着规范和团结；主色调为“建大红色”，象征着发展、希望、生机和向上，同时也给人以庄严、神圣的大学气息。</a:t>
            </a:r>
            <a:endParaRPr lang="zh-CN" altLang="zh-CN" sz="1600">
              <a:solidFill>
                <a:schemeClr val="bg1">
                  <a:lumMod val="85000"/>
                </a:schemeClr>
              </a:solidFill>
              <a:ea typeface="方正大黑简体" charset="-122"/>
            </a:endParaRPr>
          </a:p>
        </p:txBody>
      </p:sp>
      <p:pic>
        <p:nvPicPr>
          <p:cNvPr id="1073742918" name="图片 1073742917"/>
          <p:cNvPicPr>
            <a:picLocks noChangeAspect="1"/>
          </p:cNvPicPr>
          <p:nvPr/>
        </p:nvPicPr>
        <p:blipFill>
          <a:blip r:embed="rId2"/>
          <a:stretch>
            <a:fillRect/>
          </a:stretch>
        </p:blipFill>
        <p:spPr>
          <a:xfrm>
            <a:off x="1415415" y="1700530"/>
            <a:ext cx="2971800" cy="287972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12128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18</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2" name="文本框 1"/>
          <p:cNvSpPr txBox="1"/>
          <p:nvPr/>
        </p:nvSpPr>
        <p:spPr>
          <a:xfrm>
            <a:off x="8331200" y="5014595"/>
            <a:ext cx="3639185" cy="275590"/>
          </a:xfrm>
          <a:prstGeom prst="rect">
            <a:avLst/>
          </a:prstGeom>
          <a:noFill/>
        </p:spPr>
        <p:txBody>
          <a:bodyPr wrap="square" rtlCol="0">
            <a:spAutoFit/>
          </a:bodyPr>
          <a:p>
            <a:r>
              <a:rPr lang="zh-CN" altLang="en-US" sz="1200"/>
              <a:t>  图3-3-</a:t>
            </a:r>
            <a:r>
              <a:rPr lang="en-US" altLang="zh-CN" sz="1200"/>
              <a:t>2</a:t>
            </a:r>
            <a:r>
              <a:rPr lang="zh-CN" altLang="en-US" sz="1200"/>
              <a:t> 巴中消防 曾理</a:t>
            </a:r>
            <a:endParaRPr lang="zh-CN" altLang="en-US" sz="1200"/>
          </a:p>
        </p:txBody>
      </p:sp>
      <p:pic>
        <p:nvPicPr>
          <p:cNvPr id="25" name="图片 25" descr="巴中消防形象LOGO设计一等奖"/>
          <p:cNvPicPr>
            <a:picLocks noChangeAspect="1"/>
          </p:cNvPicPr>
          <p:nvPr/>
        </p:nvPicPr>
        <p:blipFill>
          <a:blip r:embed="rId2"/>
          <a:srcRect l="19585" t="9120" r="19585" b="47942"/>
          <a:stretch>
            <a:fillRect/>
          </a:stretch>
        </p:blipFill>
        <p:spPr>
          <a:xfrm>
            <a:off x="7751445" y="1628775"/>
            <a:ext cx="2995295" cy="2990215"/>
          </a:xfrm>
          <a:prstGeom prst="rect">
            <a:avLst/>
          </a:prstGeom>
        </p:spPr>
      </p:pic>
      <p:sp>
        <p:nvSpPr>
          <p:cNvPr id="16" name="文本框 15"/>
          <p:cNvSpPr txBox="1"/>
          <p:nvPr/>
        </p:nvSpPr>
        <p:spPr>
          <a:xfrm>
            <a:off x="479425" y="1268095"/>
            <a:ext cx="6021705" cy="645160"/>
          </a:xfrm>
          <a:prstGeom prst="rect">
            <a:avLst/>
          </a:prstGeom>
          <a:noFill/>
        </p:spPr>
        <p:txBody>
          <a:bodyPr wrap="square" rtlCol="0">
            <a:spAutoFit/>
          </a:bodyPr>
          <a:p>
            <a:pPr algn="l">
              <a:lnSpc>
                <a:spcPct val="150000"/>
              </a:lnSpc>
              <a:buClrTx/>
              <a:buSzTx/>
            </a:pPr>
            <a:r>
              <a:rPr lang="zh-CN" altLang="zh-CN" sz="2400">
                <a:ln>
                  <a:noFill/>
                </a:ln>
                <a:solidFill>
                  <a:schemeClr val="bg1">
                    <a:lumMod val="95000"/>
                  </a:schemeClr>
                </a:solidFill>
                <a:effectLst/>
                <a:uLnTx/>
                <a:uFillTx/>
                <a:ea typeface="方正大黑简体" charset="-122"/>
              </a:rPr>
              <a:t>第三节、服务类标志设计欣赏</a:t>
            </a:r>
            <a:endParaRPr lang="zh-CN" altLang="zh-CN" sz="2400">
              <a:ln>
                <a:noFill/>
              </a:ln>
              <a:solidFill>
                <a:schemeClr val="bg1">
                  <a:lumMod val="95000"/>
                </a:schemeClr>
              </a:solidFill>
              <a:effectLst/>
              <a:uLnTx/>
              <a:uFillTx/>
              <a:ea typeface="方正大黑简体" charset="-122"/>
            </a:endParaRPr>
          </a:p>
        </p:txBody>
      </p:sp>
      <p:sp>
        <p:nvSpPr>
          <p:cNvPr id="14" name="文本框 13"/>
          <p:cNvSpPr txBox="1"/>
          <p:nvPr/>
        </p:nvSpPr>
        <p:spPr>
          <a:xfrm>
            <a:off x="479425" y="2136140"/>
            <a:ext cx="5154930" cy="387667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标志以“巴”字为设计元素，构成消防水枪，从四周喷洒向火焰，动感十足，寄意巴中消防官兵团结一心、行动疾速、防备未然，用热血与青春保卫这片热土的安全。盾牌为底图，代表万家平安之立意；“中国消防救援”标志立足于左上角，寓意国家、人民的生命财产安全一直在消防战士心中。水枪与火焰形成字母“e”，代表了“巴中消防”网络宣传的特征，红色既是火焰的颜色，更是勇敢、奉献的颜色，寓意每一名巴中消防战士有一颗火热的心，为人民、为国家奉献自己的青春，甚至生命的良好形象。 </a:t>
            </a:r>
            <a:endParaRPr lang="zh-CN" altLang="zh-CN" sz="1600">
              <a:ln>
                <a:noFill/>
              </a:ln>
              <a:solidFill>
                <a:schemeClr val="bg1">
                  <a:lumMod val="85000"/>
                </a:schemeClr>
              </a:solidFill>
              <a:effectLst/>
              <a:uLnTx/>
              <a:uFillTx/>
              <a:ea typeface="方正大黑简体"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 name="矩形 183"/>
          <p:cNvSpPr/>
          <p:nvPr/>
        </p:nvSpPr>
        <p:spPr>
          <a:xfrm>
            <a:off x="0" y="0"/>
            <a:ext cx="12215813" cy="6945313"/>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a:spLocks noChangeArrowheads="1"/>
          </p:cNvSpPr>
          <p:nvPr/>
        </p:nvSpPr>
        <p:spPr bwMode="auto">
          <a:xfrm>
            <a:off x="1306830" y="1638935"/>
            <a:ext cx="9603105" cy="484632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200">
                <a:ln>
                  <a:noFill/>
                </a:ln>
                <a:solidFill>
                  <a:srgbClr val="469878"/>
                </a:solidFill>
                <a:effectLst/>
                <a:uLnTx/>
                <a:uFillTx/>
                <a:ea typeface="方正大黑简体" charset="-122"/>
                <a:sym typeface="+mn-ea"/>
              </a:rPr>
              <a:t>知识目标：</a:t>
            </a:r>
            <a:r>
              <a:rPr lang="zh-CN" altLang="zh-CN" sz="1800">
                <a:ln>
                  <a:noFill/>
                </a:ln>
                <a:solidFill>
                  <a:schemeClr val="bg1">
                    <a:lumMod val="85000"/>
                  </a:schemeClr>
                </a:solidFill>
                <a:effectLst/>
                <a:uLnTx/>
                <a:uFillTx/>
                <a:ea typeface="方正大黑简体" charset="-122"/>
                <a:sym typeface="+mn-ea"/>
              </a:rPr>
              <a:t>本章的编写主要是为了提升标志设计师的审美水平，受众在欣赏优秀的设计案例时，往往大声叫好，至于好在哪里，如何好，设计师为什么这么设计却经常说不出所以然，受众往往只看到标志视觉部分的形态、文字、图形、色彩等，而忽视了内涵、神韵、精神，往往后者才是设计师的真实意图，这往往也是这幅标志设计作品获得成功的关键。</a:t>
            </a:r>
            <a:endParaRPr lang="zh-CN" altLang="zh-CN" sz="1800">
              <a:ln>
                <a:noFill/>
              </a:ln>
              <a:solidFill>
                <a:schemeClr val="bg1">
                  <a:lumMod val="85000"/>
                </a:schemeClr>
              </a:solidFill>
              <a:effectLst/>
              <a:uLnTx/>
              <a:uFillTx/>
              <a:ea typeface="方正大黑简体" charset="-122"/>
              <a:sym typeface="+mn-ea"/>
            </a:endParaRPr>
          </a:p>
          <a:p>
            <a:pPr>
              <a:lnSpc>
                <a:spcPct val="150000"/>
              </a:lnSpc>
            </a:pPr>
            <a:endParaRPr lang="zh-CN" altLang="zh-CN" sz="1800">
              <a:ln>
                <a:noFill/>
              </a:ln>
              <a:solidFill>
                <a:schemeClr val="bg1">
                  <a:lumMod val="85000"/>
                </a:schemeClr>
              </a:solidFill>
              <a:effectLst/>
              <a:uLnTx/>
              <a:uFillTx/>
              <a:ea typeface="方正大黑简体" charset="-122"/>
              <a:sym typeface="+mn-ea"/>
            </a:endParaRPr>
          </a:p>
          <a:p>
            <a:pPr>
              <a:lnSpc>
                <a:spcPct val="150000"/>
              </a:lnSpc>
            </a:pPr>
            <a:r>
              <a:rPr lang="zh-CN" altLang="zh-CN" sz="2200">
                <a:ln>
                  <a:noFill/>
                </a:ln>
                <a:solidFill>
                  <a:srgbClr val="469878"/>
                </a:solidFill>
                <a:effectLst/>
                <a:uLnTx/>
                <a:uFillTx/>
                <a:ea typeface="方正大黑简体" charset="-122"/>
                <a:sym typeface="+mn-ea"/>
              </a:rPr>
              <a:t>本章概述：</a:t>
            </a:r>
            <a:r>
              <a:rPr lang="zh-CN" altLang="zh-CN" sz="1800">
                <a:ln>
                  <a:noFill/>
                </a:ln>
                <a:solidFill>
                  <a:schemeClr val="bg1">
                    <a:lumMod val="85000"/>
                  </a:schemeClr>
                </a:solidFill>
                <a:effectLst/>
                <a:uLnTx/>
                <a:uFillTx/>
                <a:ea typeface="方正大黑简体" charset="-122"/>
                <a:sym typeface="+mn-ea"/>
              </a:rPr>
              <a:t>学习过程中，只有大量地接触优秀标志设计案例，耳濡目染，才有可能以最快的速度</a:t>
            </a:r>
            <a:r>
              <a:rPr lang="zh-CN" altLang="zh-CN" sz="1800">
                <a:ln>
                  <a:noFill/>
                </a:ln>
                <a:solidFill>
                  <a:schemeClr val="bg1">
                    <a:lumMod val="85000"/>
                  </a:schemeClr>
                </a:solidFill>
                <a:effectLst/>
                <a:uLnTx/>
                <a:uFillTx/>
                <a:ea typeface="方正大黑简体" charset="-122"/>
              </a:rPr>
              <a:t>步入设计门槛。俗话说，熟读唐诗三百首，不会作诗也会吟，优秀的标志设计案例中所流露出的创意与情感能使读者有所触动或折服。只有亲身感受标志设计艺术的魅力，吸收营养，它山之石可以攻玉，才可能为以后标志设计积累素材与灵感。本章尽可能将标志设计作品与设计说明同步呈现，让读者能够比较清晰地领悟设计师的创意思路。</a:t>
            </a:r>
            <a:endParaRPr lang="zh-CN" altLang="zh-CN" sz="1800">
              <a:ln>
                <a:noFill/>
              </a:ln>
              <a:solidFill>
                <a:schemeClr val="bg1">
                  <a:lumMod val="85000"/>
                </a:schemeClr>
              </a:solidFill>
              <a:effectLst/>
              <a:uLnTx/>
              <a:uFillTx/>
              <a:ea typeface="方正大黑简体" charset="-122"/>
            </a:endParaRPr>
          </a:p>
          <a:p>
            <a:pPr>
              <a:lnSpc>
                <a:spcPct val="150000"/>
              </a:lnSpc>
            </a:pP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charset="-122"/>
              <a:ea typeface="方正大黑简体" charset="-122"/>
              <a:cs typeface="+mn-cs"/>
              <a:sym typeface="+mn-ea"/>
            </a:endParaRPr>
          </a:p>
        </p:txBody>
      </p:sp>
      <p:sp>
        <p:nvSpPr>
          <p:cNvPr id="5124" name="文本框 1"/>
          <p:cNvSpPr txBox="1"/>
          <p:nvPr/>
        </p:nvSpPr>
        <p:spPr>
          <a:xfrm>
            <a:off x="11234738" y="6043613"/>
            <a:ext cx="963612" cy="52070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01</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5125"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3" name="椭圆 2"/>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文本框 2"/>
          <p:cNvSpPr txBox="1"/>
          <p:nvPr/>
        </p:nvSpPr>
        <p:spPr>
          <a:xfrm>
            <a:off x="615950" y="330200"/>
            <a:ext cx="1422400" cy="583565"/>
          </a:xfrm>
          <a:prstGeom prst="rect">
            <a:avLst/>
          </a:prstGeom>
          <a:noFill/>
          <a:ln w="9525">
            <a:noFill/>
          </a:ln>
        </p:spPr>
        <p:txBody>
          <a:bodyPr wrap="square" anchor="t">
            <a:spAutoFit/>
          </a:bodyPr>
          <a:p>
            <a:pPr eaLnBrk="0" hangingPunct="0"/>
            <a:r>
              <a:rPr lang="zh-CN" altLang="en-US" sz="3200">
                <a:solidFill>
                  <a:srgbClr val="D9D9D9"/>
                </a:solidFill>
                <a:latin typeface="思源黑体 CN Heavy" panose="020B0A00000000000000" charset="-122"/>
                <a:ea typeface="思源黑体 CN Heavy" panose="020B0A00000000000000" charset="-122"/>
              </a:rPr>
              <a:t>第三章</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6" name="组合 18"/>
          <p:cNvGrpSpPr/>
          <p:nvPr/>
        </p:nvGrpSpPr>
        <p:grpSpPr>
          <a:xfrm>
            <a:off x="2038350" y="396875"/>
            <a:ext cx="5749925" cy="518180"/>
            <a:chOff x="3085" y="662"/>
            <a:chExt cx="4818" cy="791"/>
          </a:xfrm>
        </p:grpSpPr>
        <p:sp>
          <p:nvSpPr>
            <p:cNvPr id="7" name="文本框 6"/>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9" name="文本框 8"/>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56210" y="3430270"/>
            <a:ext cx="12511405" cy="346329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19</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7"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7" name="文本框 6"/>
          <p:cNvSpPr txBox="1"/>
          <p:nvPr/>
        </p:nvSpPr>
        <p:spPr>
          <a:xfrm>
            <a:off x="709930" y="1454785"/>
            <a:ext cx="7188200"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sym typeface="+mn-ea"/>
              </a:rPr>
              <a:t>以字母“QDNR”构型，字母“ N ”设计为三根线（意为多）突出精品栏目荟萃，同时也代表无线电波，体现广播电台的行业特征。蓝色调是天空和海洋的颜色，展现青岛滨海城市的地方特色。</a:t>
            </a:r>
            <a:endParaRPr lang="zh-CN" altLang="zh-CN" sz="1600">
              <a:ln>
                <a:noFill/>
              </a:ln>
              <a:solidFill>
                <a:schemeClr val="tx1">
                  <a:lumMod val="65000"/>
                  <a:lumOff val="35000"/>
                </a:schemeClr>
              </a:solidFill>
              <a:effectLst/>
              <a:uLnTx/>
              <a:uFillTx/>
              <a:ea typeface="方正大黑简体" charset="-122"/>
            </a:endParaRPr>
          </a:p>
        </p:txBody>
      </p:sp>
      <p:sp>
        <p:nvSpPr>
          <p:cNvPr id="15" name="文本框 14"/>
          <p:cNvSpPr txBox="1"/>
          <p:nvPr/>
        </p:nvSpPr>
        <p:spPr>
          <a:xfrm>
            <a:off x="835660" y="4288155"/>
            <a:ext cx="7247255" cy="92202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丽水的首字母“LS”艺术地构成公共的“公”，并融合古钱币、合握之手、天地圆方等元素组成，体现丽水市公共资源交易的性质和主体。</a:t>
            </a:r>
            <a:endParaRPr lang="zh-CN" altLang="zh-CN" sz="1600">
              <a:ln>
                <a:noFill/>
              </a:ln>
              <a:solidFill>
                <a:schemeClr val="bg1">
                  <a:lumMod val="85000"/>
                </a:schemeClr>
              </a:solidFill>
              <a:effectLst/>
              <a:uLnTx/>
              <a:uFillTx/>
              <a:ea typeface="方正大黑简体" charset="-122"/>
              <a:sym typeface="+mn-ea"/>
            </a:endParaRPr>
          </a:p>
        </p:txBody>
      </p:sp>
      <p:sp>
        <p:nvSpPr>
          <p:cNvPr id="13" name="文本框 12"/>
          <p:cNvSpPr txBox="1"/>
          <p:nvPr/>
        </p:nvSpPr>
        <p:spPr>
          <a:xfrm>
            <a:off x="8716645" y="2837815"/>
            <a:ext cx="3639185" cy="275590"/>
          </a:xfrm>
          <a:prstGeom prst="rect">
            <a:avLst/>
          </a:prstGeom>
          <a:noFill/>
        </p:spPr>
        <p:txBody>
          <a:bodyPr wrap="square" rtlCol="0">
            <a:spAutoFit/>
          </a:bodyPr>
          <a:p>
            <a:r>
              <a:rPr lang="zh-CN" altLang="en-US" sz="1200"/>
              <a:t>    图3-3-1 青岛新闻广播 岑利民 </a:t>
            </a:r>
            <a:endParaRPr lang="zh-CN" altLang="en-US" sz="1200"/>
          </a:p>
        </p:txBody>
      </p:sp>
      <p:pic>
        <p:nvPicPr>
          <p:cNvPr id="16" name="图片 10"/>
          <p:cNvPicPr>
            <a:picLocks noChangeAspect="1" noChangeArrowheads="1"/>
          </p:cNvPicPr>
          <p:nvPr/>
        </p:nvPicPr>
        <p:blipFill>
          <a:blip r:embed="rId2" cstate="print"/>
          <a:srcRect/>
          <a:stretch>
            <a:fillRect/>
          </a:stretch>
        </p:blipFill>
        <p:spPr>
          <a:xfrm>
            <a:off x="8744585" y="1184910"/>
            <a:ext cx="2425700" cy="1463675"/>
          </a:xfrm>
          <a:prstGeom prst="rect">
            <a:avLst/>
          </a:prstGeom>
          <a:noFill/>
          <a:ln w="9525">
            <a:noFill/>
            <a:miter lim="800000"/>
            <a:headEnd/>
            <a:tailEnd/>
          </a:ln>
        </p:spPr>
      </p:pic>
      <p:sp>
        <p:nvSpPr>
          <p:cNvPr id="18" name="文本框 17"/>
          <p:cNvSpPr txBox="1"/>
          <p:nvPr/>
        </p:nvSpPr>
        <p:spPr>
          <a:xfrm>
            <a:off x="8291195" y="5391785"/>
            <a:ext cx="3639185" cy="645160"/>
          </a:xfrm>
          <a:prstGeom prst="rect">
            <a:avLst/>
          </a:prstGeom>
          <a:noFill/>
        </p:spPr>
        <p:txBody>
          <a:bodyPr wrap="square" rtlCol="0">
            <a:spAutoFit/>
          </a:bodyPr>
          <a:p>
            <a:pPr algn="ctr">
              <a:lnSpc>
                <a:spcPct val="150000"/>
              </a:lnSpc>
            </a:pPr>
            <a:r>
              <a:rPr lang="zh-CN" altLang="en-US" sz="1200"/>
              <a:t> 图3-3-</a:t>
            </a:r>
            <a:r>
              <a:rPr lang="en-US" altLang="zh-CN" sz="1200"/>
              <a:t>3</a:t>
            </a:r>
            <a:r>
              <a:rPr lang="zh-CN" altLang="en-US" sz="1200"/>
              <a:t> 丽水公共资源服务中心</a:t>
            </a:r>
            <a:endParaRPr lang="zh-CN" altLang="en-US" sz="1200"/>
          </a:p>
          <a:p>
            <a:pPr algn="ctr">
              <a:lnSpc>
                <a:spcPct val="150000"/>
              </a:lnSpc>
            </a:pPr>
            <a:r>
              <a:rPr lang="zh-CN" altLang="en-US" sz="1200"/>
              <a:t>陈聪荣 </a:t>
            </a:r>
            <a:endParaRPr lang="zh-CN" altLang="en-US" sz="1200"/>
          </a:p>
        </p:txBody>
      </p:sp>
      <p:pic>
        <p:nvPicPr>
          <p:cNvPr id="27" name="图片 8" descr="丽水市公共资源交易+陈聪荣.jpg"/>
          <p:cNvPicPr>
            <a:picLocks noChangeAspect="1"/>
          </p:cNvPicPr>
          <p:nvPr/>
        </p:nvPicPr>
        <p:blipFill>
          <a:blip r:embed="rId3"/>
          <a:srcRect t="4984"/>
          <a:stretch>
            <a:fillRect/>
          </a:stretch>
        </p:blipFill>
        <p:spPr>
          <a:xfrm>
            <a:off x="8991600" y="3430270"/>
            <a:ext cx="2091055" cy="1896745"/>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04140" y="3430270"/>
            <a:ext cx="12437110" cy="346329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20</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7"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7" name="文本框 6"/>
          <p:cNvSpPr txBox="1"/>
          <p:nvPr/>
        </p:nvSpPr>
        <p:spPr>
          <a:xfrm>
            <a:off x="709930" y="1454785"/>
            <a:ext cx="7210425"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sym typeface="+mn-ea"/>
              </a:rPr>
              <a:t>标识以纂书“字、号”进行艺术设计组合，并结合双龙纹饰，突出“字”和“号”的组合性和识别性，展现了龙江老字号深厚的历史文化沉淀，突出了龙江老字号品牌建设、品牌发展与品牌保护方面的积极作用。</a:t>
            </a:r>
            <a:endParaRPr lang="zh-CN" altLang="zh-CN" sz="1600">
              <a:ln>
                <a:noFill/>
              </a:ln>
              <a:solidFill>
                <a:schemeClr val="tx1">
                  <a:lumMod val="65000"/>
                  <a:lumOff val="35000"/>
                </a:schemeClr>
              </a:solidFill>
              <a:effectLst/>
              <a:uLnTx/>
              <a:uFillTx/>
              <a:ea typeface="方正大黑简体" charset="-122"/>
            </a:endParaRPr>
          </a:p>
        </p:txBody>
      </p:sp>
      <p:sp>
        <p:nvSpPr>
          <p:cNvPr id="15" name="文本框 14"/>
          <p:cNvSpPr txBox="1"/>
          <p:nvPr/>
        </p:nvSpPr>
        <p:spPr>
          <a:xfrm>
            <a:off x="835660" y="3926205"/>
            <a:ext cx="7247255" cy="203009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人的头部象一滴水，代表水乡。车辆内部象绽放的杭白菊，体现菊乡的特色。人的的身子象变形的“g”,“g”是“公”的拼音首字母，代表公共。绽放的杭白菊寓意桐乡公共自行车象花朵一样在桐乡大地美丽绽放，凸显桐乡市公共自行车的本地、环保、便民的特点，表达桐乡市公共自行车服务民生的理念。标志象飞速行驶的自行车，昭示桐乡市飞速前进的时代步伐。</a:t>
            </a:r>
            <a:endParaRPr lang="zh-CN" altLang="zh-CN" sz="1600">
              <a:ln>
                <a:noFill/>
              </a:ln>
              <a:solidFill>
                <a:schemeClr val="bg1">
                  <a:lumMod val="85000"/>
                </a:schemeClr>
              </a:solidFill>
              <a:effectLst/>
              <a:uLnTx/>
              <a:uFillTx/>
              <a:ea typeface="方正大黑简体" charset="-122"/>
              <a:sym typeface="+mn-ea"/>
            </a:endParaRPr>
          </a:p>
        </p:txBody>
      </p:sp>
      <p:sp>
        <p:nvSpPr>
          <p:cNvPr id="3" name="文本框 2"/>
          <p:cNvSpPr txBox="1"/>
          <p:nvPr/>
        </p:nvSpPr>
        <p:spPr>
          <a:xfrm>
            <a:off x="8914765" y="3154680"/>
            <a:ext cx="3639185" cy="275590"/>
          </a:xfrm>
          <a:prstGeom prst="rect">
            <a:avLst/>
          </a:prstGeom>
          <a:noFill/>
        </p:spPr>
        <p:txBody>
          <a:bodyPr wrap="square" rtlCol="0">
            <a:spAutoFit/>
          </a:bodyPr>
          <a:p>
            <a:r>
              <a:rPr lang="zh-CN" altLang="en-US" sz="1200"/>
              <a:t>图3-3-</a:t>
            </a:r>
            <a:r>
              <a:rPr lang="en-US" altLang="zh-CN" sz="1200"/>
              <a:t>4</a:t>
            </a:r>
            <a:r>
              <a:rPr lang="zh-CN" altLang="en-US" sz="1200"/>
              <a:t> 黑龙江老字号 陈聪荣</a:t>
            </a:r>
            <a:endParaRPr lang="zh-CN" altLang="en-US" sz="1200"/>
          </a:p>
        </p:txBody>
      </p:sp>
      <p:pic>
        <p:nvPicPr>
          <p:cNvPr id="29" name="图片 12" descr="龙江老字号修改新稿1.jpg"/>
          <p:cNvPicPr>
            <a:picLocks noChangeAspect="1"/>
          </p:cNvPicPr>
          <p:nvPr/>
        </p:nvPicPr>
        <p:blipFill>
          <a:blip r:embed="rId2"/>
          <a:srcRect b="3809"/>
          <a:stretch>
            <a:fillRect/>
          </a:stretch>
        </p:blipFill>
        <p:spPr>
          <a:xfrm>
            <a:off x="8813483" y="913765"/>
            <a:ext cx="2287905" cy="2116455"/>
          </a:xfrm>
          <a:prstGeom prst="rect">
            <a:avLst/>
          </a:prstGeom>
          <a:noFill/>
          <a:ln w="9525">
            <a:noFill/>
          </a:ln>
        </p:spPr>
      </p:pic>
      <p:pic>
        <p:nvPicPr>
          <p:cNvPr id="48" name="图片 2" descr="图形1.jpg"/>
          <p:cNvPicPr>
            <a:picLocks noChangeAspect="1"/>
          </p:cNvPicPr>
          <p:nvPr/>
        </p:nvPicPr>
        <p:blipFill>
          <a:blip r:embed="rId3" cstate="print"/>
          <a:stretch>
            <a:fillRect/>
          </a:stretch>
        </p:blipFill>
        <p:spPr>
          <a:xfrm>
            <a:off x="9074785" y="3803650"/>
            <a:ext cx="1766570" cy="1671320"/>
          </a:xfrm>
          <a:prstGeom prst="rect">
            <a:avLst/>
          </a:prstGeom>
        </p:spPr>
      </p:pic>
      <p:sp>
        <p:nvSpPr>
          <p:cNvPr id="2" name="文本框 1"/>
          <p:cNvSpPr txBox="1"/>
          <p:nvPr/>
        </p:nvSpPr>
        <p:spPr>
          <a:xfrm>
            <a:off x="8843010" y="5638165"/>
            <a:ext cx="3639185" cy="275590"/>
          </a:xfrm>
          <a:prstGeom prst="rect">
            <a:avLst/>
          </a:prstGeom>
          <a:noFill/>
        </p:spPr>
        <p:txBody>
          <a:bodyPr wrap="square" rtlCol="0">
            <a:spAutoFit/>
          </a:bodyPr>
          <a:p>
            <a:r>
              <a:rPr lang="zh-CN" altLang="en-US" sz="1200"/>
              <a:t>图3-3-</a:t>
            </a:r>
            <a:r>
              <a:rPr lang="en-US" altLang="zh-CN" sz="1200"/>
              <a:t>5</a:t>
            </a:r>
            <a:r>
              <a:rPr lang="zh-CN" altLang="en-US" sz="1200"/>
              <a:t> 桐乡市公共自行车 陈一雄</a:t>
            </a:r>
            <a:endParaRPr lang="zh-CN" altLang="en-US" sz="12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04140" y="3430270"/>
            <a:ext cx="12425045" cy="352806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21</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7"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7" name="文本框 6"/>
          <p:cNvSpPr txBox="1"/>
          <p:nvPr/>
        </p:nvSpPr>
        <p:spPr>
          <a:xfrm>
            <a:off x="709930" y="3933190"/>
            <a:ext cx="7439025" cy="203009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南宁的拼音首字母“N”为基础进行设计，并有机融入“绿叶、通达绿道、生态绿道、展翅的飞鸟、舞动的彩带"”等元素。 绿叶、通达绿道、生态绿道代表着南宁将建成健康、绿色、环保、畅通、休闲的绿道系统。展翅的大鹏鸟象征着提升、发展、腾飞，彩带体现出广大民众的热情参与，渲染出南宁绿道建设的热烈氛围，预示着建设活动将会取得圆满成功。  </a:t>
            </a:r>
            <a:endParaRPr lang="zh-CN" altLang="zh-CN" sz="1600">
              <a:ln>
                <a:noFill/>
              </a:ln>
              <a:solidFill>
                <a:schemeClr val="bg1">
                  <a:lumMod val="85000"/>
                </a:schemeClr>
              </a:solidFill>
              <a:effectLst/>
              <a:uLnTx/>
              <a:uFillTx/>
              <a:ea typeface="方正大黑简体" charset="-122"/>
              <a:sym typeface="+mn-ea"/>
            </a:endParaRPr>
          </a:p>
        </p:txBody>
      </p:sp>
      <p:sp>
        <p:nvSpPr>
          <p:cNvPr id="15" name="文本框 14"/>
          <p:cNvSpPr txBox="1"/>
          <p:nvPr/>
        </p:nvSpPr>
        <p:spPr>
          <a:xfrm>
            <a:off x="805815" y="1317625"/>
            <a:ext cx="7247255" cy="166052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sym typeface="+mn-ea"/>
              </a:rPr>
              <a:t>标志由“中”、“山”构成奖杯，“中”、“山”体现中山的地域特色，奖杯象征质量嘉奖；五星是政府机关的象征，体现“中山市政府质量奖”作为全市最高质量奖项的权威性地位；标志包含“1”，反映出质量奖追求卓越绩效的精髓。</a:t>
            </a:r>
            <a:endParaRPr lang="zh-CN" altLang="zh-CN" sz="1600">
              <a:ln>
                <a:noFill/>
              </a:ln>
              <a:solidFill>
                <a:schemeClr val="tx1">
                  <a:lumMod val="65000"/>
                  <a:lumOff val="35000"/>
                </a:schemeClr>
              </a:solidFill>
              <a:effectLst/>
              <a:uLnTx/>
              <a:uFillTx/>
              <a:ea typeface="方正大黑简体" charset="-122"/>
              <a:sym typeface="+mn-ea"/>
            </a:endParaRPr>
          </a:p>
        </p:txBody>
      </p:sp>
      <p:sp>
        <p:nvSpPr>
          <p:cNvPr id="13" name="文本框 12"/>
          <p:cNvSpPr txBox="1"/>
          <p:nvPr/>
        </p:nvSpPr>
        <p:spPr>
          <a:xfrm>
            <a:off x="9037320" y="5659755"/>
            <a:ext cx="3639185" cy="275590"/>
          </a:xfrm>
          <a:prstGeom prst="rect">
            <a:avLst/>
          </a:prstGeom>
          <a:noFill/>
        </p:spPr>
        <p:txBody>
          <a:bodyPr wrap="square" rtlCol="0">
            <a:spAutoFit/>
          </a:bodyPr>
          <a:p>
            <a:r>
              <a:rPr lang="zh-CN" altLang="en-US" sz="1200"/>
              <a:t>图3-3-</a:t>
            </a:r>
            <a:r>
              <a:rPr lang="en-US" altLang="zh-CN" sz="1200"/>
              <a:t>6</a:t>
            </a:r>
            <a:r>
              <a:rPr lang="zh-CN" altLang="en-US" sz="1200"/>
              <a:t> 南宁绿道 陈武强 </a:t>
            </a:r>
            <a:endParaRPr lang="zh-CN" altLang="en-US" sz="1200"/>
          </a:p>
        </p:txBody>
      </p:sp>
      <p:pic>
        <p:nvPicPr>
          <p:cNvPr id="42" name="图片 42" descr="南宁绿道"/>
          <p:cNvPicPr>
            <a:picLocks noChangeAspect="1"/>
          </p:cNvPicPr>
          <p:nvPr/>
        </p:nvPicPr>
        <p:blipFill>
          <a:blip r:embed="rId2"/>
          <a:srcRect b="3623"/>
          <a:stretch>
            <a:fillRect/>
          </a:stretch>
        </p:blipFill>
        <p:spPr>
          <a:xfrm>
            <a:off x="8635365" y="3730625"/>
            <a:ext cx="2721610" cy="1838960"/>
          </a:xfrm>
          <a:prstGeom prst="rect">
            <a:avLst/>
          </a:prstGeom>
        </p:spPr>
      </p:pic>
      <p:sp>
        <p:nvSpPr>
          <p:cNvPr id="16" name="文本框 15"/>
          <p:cNvSpPr txBox="1"/>
          <p:nvPr/>
        </p:nvSpPr>
        <p:spPr>
          <a:xfrm>
            <a:off x="8797290" y="3293110"/>
            <a:ext cx="3639185" cy="275590"/>
          </a:xfrm>
          <a:prstGeom prst="rect">
            <a:avLst/>
          </a:prstGeom>
          <a:noFill/>
        </p:spPr>
        <p:txBody>
          <a:bodyPr wrap="square" rtlCol="0">
            <a:spAutoFit/>
          </a:bodyPr>
          <a:p>
            <a:r>
              <a:rPr lang="zh-CN" altLang="en-US" sz="1200"/>
              <a:t>图3-3-</a:t>
            </a:r>
            <a:r>
              <a:rPr lang="en-US" altLang="zh-CN" sz="1200"/>
              <a:t>7</a:t>
            </a:r>
            <a:r>
              <a:rPr lang="zh-CN" altLang="en-US" sz="1200"/>
              <a:t> 中山市政府质量奖 陈一雄</a:t>
            </a:r>
            <a:endParaRPr lang="zh-CN" altLang="en-US" sz="1200"/>
          </a:p>
        </p:txBody>
      </p:sp>
      <p:pic>
        <p:nvPicPr>
          <p:cNvPr id="46" name="图片 3" descr="图形1.jpg"/>
          <p:cNvPicPr>
            <a:picLocks noChangeAspect="1"/>
          </p:cNvPicPr>
          <p:nvPr/>
        </p:nvPicPr>
        <p:blipFill>
          <a:blip r:embed="rId3" cstate="print"/>
          <a:stretch>
            <a:fillRect/>
          </a:stretch>
        </p:blipFill>
        <p:spPr>
          <a:xfrm>
            <a:off x="9037320" y="973455"/>
            <a:ext cx="1918335" cy="217805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22</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556375" y="1853565"/>
            <a:ext cx="5154930" cy="313817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标志以“倡法治之文明，持正义之天平”为“法治扬州”标志的创意主导。把“天平” 与扬州的视觉元素 “仙鹤、五亭桥、明月、运河水”通过艺术的变形加工成型。图案外形美观大方，色彩明快，视觉冲击力强、易识别。“天平”与“五亭桥”的组合非常灵巧，不破坏个性的同时相互融合。图案整体美观大方，准确地体现出了“崇尚法治、共建和谐”的主题。图案外型象人的脸，它寓示了“弘扬法治靠人”的概念。 </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1946275" y="5079365"/>
            <a:ext cx="3639185" cy="275590"/>
          </a:xfrm>
          <a:prstGeom prst="rect">
            <a:avLst/>
          </a:prstGeom>
          <a:noFill/>
        </p:spPr>
        <p:txBody>
          <a:bodyPr wrap="square" rtlCol="0">
            <a:spAutoFit/>
          </a:bodyPr>
          <a:p>
            <a:r>
              <a:rPr lang="zh-CN" altLang="en-US" sz="1200"/>
              <a:t>图3-3-</a:t>
            </a:r>
            <a:r>
              <a:rPr lang="en-US" altLang="zh-CN" sz="1200"/>
              <a:t>8</a:t>
            </a:r>
            <a:r>
              <a:rPr lang="zh-CN" altLang="en-US" sz="1200"/>
              <a:t> 法治扬州 葛玉峰 </a:t>
            </a:r>
            <a:endParaRPr lang="zh-CN" altLang="en-US" sz="1200"/>
          </a:p>
        </p:txBody>
      </p:sp>
      <p:pic>
        <p:nvPicPr>
          <p:cNvPr id="34" name="图片 34" descr="法治扬州"/>
          <p:cNvPicPr>
            <a:picLocks noChangeAspect="1"/>
          </p:cNvPicPr>
          <p:nvPr/>
        </p:nvPicPr>
        <p:blipFill>
          <a:blip r:embed="rId2"/>
          <a:stretch>
            <a:fillRect/>
          </a:stretch>
        </p:blipFill>
        <p:spPr>
          <a:xfrm>
            <a:off x="1109663" y="1697038"/>
            <a:ext cx="3331845" cy="308673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28905" y="3430270"/>
            <a:ext cx="12462510" cy="346329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23</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7"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7" name="文本框 6"/>
          <p:cNvSpPr txBox="1"/>
          <p:nvPr/>
        </p:nvSpPr>
        <p:spPr>
          <a:xfrm>
            <a:off x="805815" y="4330065"/>
            <a:ext cx="7439025" cy="55308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汉字“中山”、“安”以及象征和谐安宁的彩带组合设计。</a:t>
            </a:r>
            <a:endParaRPr lang="zh-CN" altLang="zh-CN" sz="1600">
              <a:ln>
                <a:noFill/>
              </a:ln>
              <a:solidFill>
                <a:schemeClr val="bg1">
                  <a:lumMod val="85000"/>
                </a:schemeClr>
              </a:solidFill>
              <a:effectLst/>
              <a:uLnTx/>
              <a:uFillTx/>
              <a:ea typeface="方正大黑简体" charset="-122"/>
              <a:sym typeface="+mn-ea"/>
            </a:endParaRPr>
          </a:p>
        </p:txBody>
      </p:sp>
      <p:sp>
        <p:nvSpPr>
          <p:cNvPr id="15" name="文本框 14"/>
          <p:cNvSpPr txBox="1"/>
          <p:nvPr/>
        </p:nvSpPr>
        <p:spPr>
          <a:xfrm>
            <a:off x="805815" y="1896110"/>
            <a:ext cx="7247255" cy="55308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sym typeface="+mn-ea"/>
              </a:rPr>
              <a:t>众多象征大数据的数字“01”构成郑州的“郑”字。</a:t>
            </a:r>
            <a:endParaRPr lang="zh-CN" altLang="zh-CN" sz="1600">
              <a:ln>
                <a:noFill/>
              </a:ln>
              <a:solidFill>
                <a:schemeClr val="tx1">
                  <a:lumMod val="65000"/>
                  <a:lumOff val="35000"/>
                </a:schemeClr>
              </a:solidFill>
              <a:effectLst/>
              <a:uLnTx/>
              <a:uFillTx/>
              <a:ea typeface="方正大黑简体" charset="-122"/>
              <a:sym typeface="+mn-ea"/>
            </a:endParaRPr>
          </a:p>
        </p:txBody>
      </p:sp>
      <p:sp>
        <p:nvSpPr>
          <p:cNvPr id="3" name="文本框 2"/>
          <p:cNvSpPr txBox="1"/>
          <p:nvPr/>
        </p:nvSpPr>
        <p:spPr>
          <a:xfrm>
            <a:off x="8966835" y="3262630"/>
            <a:ext cx="3639185" cy="275590"/>
          </a:xfrm>
          <a:prstGeom prst="rect">
            <a:avLst/>
          </a:prstGeom>
          <a:noFill/>
        </p:spPr>
        <p:txBody>
          <a:bodyPr wrap="square" rtlCol="0">
            <a:spAutoFit/>
          </a:bodyPr>
          <a:p>
            <a:r>
              <a:rPr lang="zh-CN" altLang="en-US" sz="1200"/>
              <a:t>图3-3-</a:t>
            </a:r>
            <a:r>
              <a:rPr lang="en-US" altLang="zh-CN" sz="1200"/>
              <a:t>9</a:t>
            </a:r>
            <a:r>
              <a:rPr lang="zh-CN" altLang="en-US" sz="1200"/>
              <a:t> 郑州大数据 黄建荣</a:t>
            </a:r>
            <a:endParaRPr lang="zh-CN" altLang="en-US" sz="1200"/>
          </a:p>
        </p:txBody>
      </p:sp>
      <p:pic>
        <p:nvPicPr>
          <p:cNvPr id="66" name="图片 2"/>
          <p:cNvPicPr>
            <a:picLocks noChangeAspect="1"/>
          </p:cNvPicPr>
          <p:nvPr/>
        </p:nvPicPr>
        <p:blipFill>
          <a:blip r:embed="rId2"/>
          <a:srcRect l="12476" t="2943" r="13216" b="5374"/>
          <a:stretch>
            <a:fillRect/>
          </a:stretch>
        </p:blipFill>
        <p:spPr>
          <a:xfrm>
            <a:off x="8966835" y="913765"/>
            <a:ext cx="1837690" cy="2267585"/>
          </a:xfrm>
          <a:prstGeom prst="rect">
            <a:avLst/>
          </a:prstGeom>
          <a:noFill/>
          <a:ln w="9525">
            <a:noFill/>
          </a:ln>
        </p:spPr>
      </p:pic>
      <p:pic>
        <p:nvPicPr>
          <p:cNvPr id="69" name="图片 12"/>
          <p:cNvPicPr>
            <a:picLocks noChangeAspect="1"/>
          </p:cNvPicPr>
          <p:nvPr/>
        </p:nvPicPr>
        <p:blipFill>
          <a:blip r:embed="rId3"/>
          <a:srcRect l="17145" r="12247" b="2431"/>
          <a:stretch>
            <a:fillRect/>
          </a:stretch>
        </p:blipFill>
        <p:spPr>
          <a:xfrm>
            <a:off x="9204960" y="3566795"/>
            <a:ext cx="1504950" cy="2079625"/>
          </a:xfrm>
          <a:prstGeom prst="rect">
            <a:avLst/>
          </a:prstGeom>
          <a:noFill/>
          <a:ln w="9525">
            <a:noFill/>
          </a:ln>
        </p:spPr>
      </p:pic>
      <p:sp>
        <p:nvSpPr>
          <p:cNvPr id="2" name="文本框 1"/>
          <p:cNvSpPr txBox="1"/>
          <p:nvPr/>
        </p:nvSpPr>
        <p:spPr>
          <a:xfrm>
            <a:off x="9044940" y="5749925"/>
            <a:ext cx="3639185" cy="275590"/>
          </a:xfrm>
          <a:prstGeom prst="rect">
            <a:avLst/>
          </a:prstGeom>
          <a:noFill/>
        </p:spPr>
        <p:txBody>
          <a:bodyPr wrap="square" rtlCol="0">
            <a:spAutoFit/>
          </a:bodyPr>
          <a:p>
            <a:r>
              <a:rPr lang="zh-CN" altLang="en-US" sz="1200"/>
              <a:t>图3-3-1</a:t>
            </a:r>
            <a:r>
              <a:rPr lang="en-US" altLang="zh-CN" sz="1200"/>
              <a:t>0</a:t>
            </a:r>
            <a:r>
              <a:rPr lang="zh-CN" altLang="en-US" sz="1200"/>
              <a:t> 平安中山 黄建荣</a:t>
            </a:r>
            <a:endParaRPr lang="zh-CN" altLang="en-US" sz="12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24</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556375" y="1853565"/>
            <a:ext cx="5154930" cy="2768600"/>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以汉字“花”为基础设计元素，点明花都区的地域名称特征。汉字艺术变形成一朵绽放的莲花，莲花是清廉的象征，暗合了高尚的廉政品格，充分体现“廉洁花都”的主题。绽放的姿态充满生机，寓意廉洁文化的广泛传播和蓬勃发展，以及党风廉政建设的良好社会氛围。标志以蓝色为主色调，富有鲜明的时代感和蓬勃发展的朝气。</a:t>
            </a:r>
            <a:r>
              <a:rPr lang="zh-CN" altLang="zh-CN" sz="1600">
                <a:solidFill>
                  <a:schemeClr val="bg1">
                    <a:lumMod val="85000"/>
                  </a:schemeClr>
                </a:solidFill>
                <a:ea typeface="方正大黑简体" charset="-122"/>
                <a:sym typeface="+mn-ea"/>
              </a:rPr>
              <a:t> </a:t>
            </a:r>
            <a:endParaRPr lang="zh-CN" altLang="zh-CN" sz="1600">
              <a:solidFill>
                <a:schemeClr val="bg1">
                  <a:lumMod val="85000"/>
                </a:schemeClr>
              </a:solidFill>
              <a:ea typeface="方正大黑简体" charset="-122"/>
              <a:sym typeface="+mn-ea"/>
            </a:endParaRPr>
          </a:p>
        </p:txBody>
      </p:sp>
      <p:sp>
        <p:nvSpPr>
          <p:cNvPr id="5" name="文本框 4"/>
          <p:cNvSpPr txBox="1"/>
          <p:nvPr/>
        </p:nvSpPr>
        <p:spPr>
          <a:xfrm>
            <a:off x="1775460" y="5085080"/>
            <a:ext cx="3639185" cy="275590"/>
          </a:xfrm>
          <a:prstGeom prst="rect">
            <a:avLst/>
          </a:prstGeom>
          <a:noFill/>
        </p:spPr>
        <p:txBody>
          <a:bodyPr wrap="square" rtlCol="0">
            <a:spAutoFit/>
          </a:bodyPr>
          <a:p>
            <a:r>
              <a:rPr lang="zh-CN" altLang="en-US" sz="1200"/>
              <a:t>图3-3-1</a:t>
            </a:r>
            <a:r>
              <a:rPr lang="en-US" altLang="zh-CN" sz="1200"/>
              <a:t>1</a:t>
            </a:r>
            <a:r>
              <a:rPr lang="zh-CN" altLang="en-US" sz="1200"/>
              <a:t>廉洁花都 / 王拓进 </a:t>
            </a:r>
            <a:endParaRPr lang="zh-CN" altLang="en-US" sz="1200"/>
          </a:p>
        </p:txBody>
      </p:sp>
      <p:pic>
        <p:nvPicPr>
          <p:cNvPr id="1073742921" name="图片 1073742920"/>
          <p:cNvPicPr>
            <a:picLocks noChangeAspect="1"/>
          </p:cNvPicPr>
          <p:nvPr/>
        </p:nvPicPr>
        <p:blipFill>
          <a:blip r:embed="rId2"/>
          <a:stretch>
            <a:fillRect/>
          </a:stretch>
        </p:blipFill>
        <p:spPr>
          <a:xfrm>
            <a:off x="1343660" y="1853565"/>
            <a:ext cx="2797810" cy="2912745"/>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29540" y="3430270"/>
            <a:ext cx="12463145" cy="346329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25</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7"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7" name="文本框 6"/>
          <p:cNvSpPr txBox="1"/>
          <p:nvPr/>
        </p:nvSpPr>
        <p:spPr>
          <a:xfrm>
            <a:off x="805815" y="3796665"/>
            <a:ext cx="7439025" cy="239966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由MQ（闽清）、橄榄、竖起大拇指之用、山水、凤凰等元素有机融合构成，体现了闽清地域特征。鲜艳饱满的成串橄榄，阐明了“闽清橄榄”区域品牌形象主题。闽清飞凤寓意美好与吸引；竖起大拇指，突出“闽清橄榄”清甜可口的优良品质，深受消费者青睐，市场前景广阔。绿水青山、鸟儿飞翔、翠绿果实，诠释闽清注重原产地“自然、生态、环保”绿色原生环境，同心同德，合力培育打造“闽清橄榄”响亮区域品牌。</a:t>
            </a:r>
            <a:endParaRPr lang="zh-CN" altLang="zh-CN" sz="1600">
              <a:ln>
                <a:noFill/>
              </a:ln>
              <a:solidFill>
                <a:schemeClr val="bg1">
                  <a:lumMod val="85000"/>
                </a:schemeClr>
              </a:solidFill>
              <a:effectLst/>
              <a:uLnTx/>
              <a:uFillTx/>
              <a:ea typeface="方正大黑简体" charset="-122"/>
              <a:sym typeface="+mn-ea"/>
            </a:endParaRPr>
          </a:p>
        </p:txBody>
      </p:sp>
      <p:sp>
        <p:nvSpPr>
          <p:cNvPr id="15" name="文本框 14"/>
          <p:cNvSpPr txBox="1"/>
          <p:nvPr/>
        </p:nvSpPr>
        <p:spPr>
          <a:xfrm>
            <a:off x="805815" y="1961515"/>
            <a:ext cx="7247255"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sym typeface="+mn-ea"/>
              </a:rPr>
              <a:t>梵净山与水流设计，突出了梵山净水的地域特色和人文底蕴。茶壶、茶叶、呵护之手，展现了泡茶好水的内涵，凸显了梵山净水·泡茶好水的生态、健康、自然、纯净、品位。 </a:t>
            </a:r>
            <a:endParaRPr lang="zh-CN" altLang="zh-CN" sz="1600">
              <a:ln>
                <a:noFill/>
              </a:ln>
              <a:solidFill>
                <a:schemeClr val="tx1">
                  <a:lumMod val="65000"/>
                  <a:lumOff val="35000"/>
                </a:schemeClr>
              </a:solidFill>
              <a:effectLst/>
              <a:uLnTx/>
              <a:uFillTx/>
              <a:ea typeface="方正大黑简体" charset="-122"/>
              <a:sym typeface="+mn-ea"/>
            </a:endParaRPr>
          </a:p>
        </p:txBody>
      </p:sp>
      <p:sp>
        <p:nvSpPr>
          <p:cNvPr id="16" name="文本框 15"/>
          <p:cNvSpPr txBox="1"/>
          <p:nvPr/>
        </p:nvSpPr>
        <p:spPr>
          <a:xfrm>
            <a:off x="740410" y="1179195"/>
            <a:ext cx="6021705" cy="645160"/>
          </a:xfrm>
          <a:prstGeom prst="rect">
            <a:avLst/>
          </a:prstGeom>
          <a:noFill/>
        </p:spPr>
        <p:txBody>
          <a:bodyPr wrap="square" rtlCol="0">
            <a:spAutoFit/>
          </a:bodyPr>
          <a:p>
            <a:pPr algn="l">
              <a:lnSpc>
                <a:spcPct val="150000"/>
              </a:lnSpc>
              <a:buClrTx/>
              <a:buSzTx/>
            </a:pPr>
            <a:r>
              <a:rPr lang="zh-CN" altLang="zh-CN" sz="2400">
                <a:ln>
                  <a:noFill/>
                </a:ln>
                <a:solidFill>
                  <a:schemeClr val="tx1">
                    <a:lumMod val="65000"/>
                    <a:lumOff val="35000"/>
                  </a:schemeClr>
                </a:solidFill>
                <a:effectLst/>
                <a:uLnTx/>
                <a:uFillTx/>
                <a:ea typeface="方正大黑简体" charset="-122"/>
              </a:rPr>
              <a:t>第四节、产品类标志设计欣赏</a:t>
            </a:r>
            <a:endParaRPr lang="zh-CN" altLang="zh-CN" sz="2400">
              <a:ln>
                <a:noFill/>
              </a:ln>
              <a:solidFill>
                <a:schemeClr val="tx1">
                  <a:lumMod val="65000"/>
                  <a:lumOff val="35000"/>
                </a:schemeClr>
              </a:solidFill>
              <a:effectLst/>
              <a:uLnTx/>
              <a:uFillTx/>
              <a:ea typeface="方正大黑简体" charset="-122"/>
            </a:endParaRPr>
          </a:p>
        </p:txBody>
      </p:sp>
      <p:sp>
        <p:nvSpPr>
          <p:cNvPr id="13" name="文本框 12"/>
          <p:cNvSpPr txBox="1"/>
          <p:nvPr/>
        </p:nvSpPr>
        <p:spPr>
          <a:xfrm>
            <a:off x="9049385" y="3076575"/>
            <a:ext cx="3639185" cy="275590"/>
          </a:xfrm>
          <a:prstGeom prst="rect">
            <a:avLst/>
          </a:prstGeom>
          <a:noFill/>
        </p:spPr>
        <p:txBody>
          <a:bodyPr wrap="square" rtlCol="0">
            <a:spAutoFit/>
          </a:bodyPr>
          <a:p>
            <a:r>
              <a:rPr lang="zh-CN" altLang="en-US" sz="1200"/>
              <a:t> 图3-4-</a:t>
            </a:r>
            <a:r>
              <a:rPr lang="en-US" altLang="zh-CN" sz="1200"/>
              <a:t>2</a:t>
            </a:r>
            <a:r>
              <a:rPr lang="zh-CN" altLang="en-US" sz="1200"/>
              <a:t> 梵山净水 陈聪荣</a:t>
            </a:r>
            <a:endParaRPr lang="zh-CN" altLang="en-US" sz="1200"/>
          </a:p>
        </p:txBody>
      </p:sp>
      <p:pic>
        <p:nvPicPr>
          <p:cNvPr id="33" name="图片 9" descr="梵山净水泡茶好水陈聪荣1.jpg"/>
          <p:cNvPicPr>
            <a:picLocks noChangeAspect="1"/>
          </p:cNvPicPr>
          <p:nvPr/>
        </p:nvPicPr>
        <p:blipFill>
          <a:blip r:embed="rId2"/>
          <a:srcRect b="4204"/>
          <a:stretch>
            <a:fillRect/>
          </a:stretch>
        </p:blipFill>
        <p:spPr>
          <a:xfrm>
            <a:off x="8692515" y="915035"/>
            <a:ext cx="2542540" cy="2016125"/>
          </a:xfrm>
          <a:prstGeom prst="rect">
            <a:avLst/>
          </a:prstGeom>
          <a:noFill/>
          <a:ln w="9525">
            <a:noFill/>
          </a:ln>
        </p:spPr>
      </p:pic>
      <p:sp>
        <p:nvSpPr>
          <p:cNvPr id="18" name="文本框 17"/>
          <p:cNvSpPr txBox="1"/>
          <p:nvPr/>
        </p:nvSpPr>
        <p:spPr>
          <a:xfrm>
            <a:off x="9118600" y="5782945"/>
            <a:ext cx="3639185" cy="275590"/>
          </a:xfrm>
          <a:prstGeom prst="rect">
            <a:avLst/>
          </a:prstGeom>
          <a:noFill/>
        </p:spPr>
        <p:txBody>
          <a:bodyPr wrap="square" rtlCol="0">
            <a:spAutoFit/>
          </a:bodyPr>
          <a:p>
            <a:r>
              <a:rPr lang="zh-CN" altLang="en-US" sz="1200"/>
              <a:t>图3-4-1 闽清橄榄 邱永国  </a:t>
            </a:r>
            <a:endParaRPr lang="zh-CN" altLang="en-US" sz="1200"/>
          </a:p>
        </p:txBody>
      </p:sp>
      <p:pic>
        <p:nvPicPr>
          <p:cNvPr id="19" name="图片 1" descr="闽清橄榄品牌标识设计018。12。18日定"/>
          <p:cNvPicPr>
            <a:picLocks noChangeAspect="1"/>
          </p:cNvPicPr>
          <p:nvPr/>
        </p:nvPicPr>
        <p:blipFill>
          <a:blip r:embed="rId3"/>
          <a:srcRect t="2929"/>
          <a:stretch>
            <a:fillRect/>
          </a:stretch>
        </p:blipFill>
        <p:spPr>
          <a:xfrm>
            <a:off x="9049385" y="3430270"/>
            <a:ext cx="1957070" cy="2258060"/>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29540" y="3430270"/>
            <a:ext cx="12463145" cy="346329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14" name="文本框 1"/>
          <p:cNvSpPr txBox="1"/>
          <p:nvPr/>
        </p:nvSpPr>
        <p:spPr>
          <a:xfrm>
            <a:off x="11234738" y="618712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26</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7"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7" name="文本框 6"/>
          <p:cNvSpPr txBox="1"/>
          <p:nvPr/>
        </p:nvSpPr>
        <p:spPr>
          <a:xfrm>
            <a:off x="921385" y="3861435"/>
            <a:ext cx="7141210" cy="2030095"/>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标志以书法“芜”为思路设计，代表着芜湖，具有很强的专属性，整体构成了“青 山、碧水、稻谷”，彰显芜湖大米的地域特点和良好的生长环境，突出了芜湖大米的品牌精神。整体图案呈现出动感向上的态势，寓意芜湖大米产业的蓬勃发展，昭示出芜湖农业锐意进取、勇于创新、开拓拼搏的时代精神。</a:t>
            </a:r>
            <a:endParaRPr lang="en-US" altLang="zh-CN" sz="1600">
              <a:solidFill>
                <a:schemeClr val="bg1">
                  <a:lumMod val="85000"/>
                </a:schemeClr>
              </a:solidFill>
              <a:ea typeface="方正大黑简体" charset="-122"/>
              <a:sym typeface="+mn-ea"/>
            </a:endParaRPr>
          </a:p>
        </p:txBody>
      </p:sp>
      <p:sp>
        <p:nvSpPr>
          <p:cNvPr id="15" name="文本框 14"/>
          <p:cNvSpPr txBox="1"/>
          <p:nvPr/>
        </p:nvSpPr>
        <p:spPr>
          <a:xfrm>
            <a:off x="839470" y="1557020"/>
            <a:ext cx="7247255" cy="1291590"/>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tx1">
                    <a:lumMod val="65000"/>
                    <a:lumOff val="35000"/>
                  </a:schemeClr>
                </a:solidFill>
                <a:ea typeface="方正大黑简体" charset="-122"/>
                <a:sym typeface="+mn-ea"/>
              </a:rPr>
              <a:t>宁夏英文的首字母“ N（红色果实部分为 N 字）”为表现设计主元素，图案中的“N”字母被演化成一枸杞的形象造型，强化了宁夏枸杞的形象特征以及名称概念，突出表达了宁夏枸杞的原生态、绿色食品的特征。</a:t>
            </a:r>
            <a:endParaRPr lang="zh-CN" altLang="zh-CN" sz="1600">
              <a:solidFill>
                <a:schemeClr val="tx1">
                  <a:lumMod val="65000"/>
                  <a:lumOff val="35000"/>
                </a:schemeClr>
              </a:solidFill>
              <a:ea typeface="方正大黑简体" charset="-122"/>
              <a:sym typeface="+mn-ea"/>
            </a:endParaRPr>
          </a:p>
        </p:txBody>
      </p:sp>
      <p:sp>
        <p:nvSpPr>
          <p:cNvPr id="13" name="文本框 12"/>
          <p:cNvSpPr txBox="1"/>
          <p:nvPr/>
        </p:nvSpPr>
        <p:spPr>
          <a:xfrm>
            <a:off x="9049385" y="3076575"/>
            <a:ext cx="3639185" cy="275590"/>
          </a:xfrm>
          <a:prstGeom prst="rect">
            <a:avLst/>
          </a:prstGeom>
          <a:noFill/>
        </p:spPr>
        <p:txBody>
          <a:bodyPr wrap="square" rtlCol="0">
            <a:spAutoFit/>
          </a:bodyPr>
          <a:p>
            <a:r>
              <a:rPr lang="zh-CN" altLang="en-US" sz="1200"/>
              <a:t> 图3-4-</a:t>
            </a:r>
            <a:r>
              <a:rPr lang="en-US" altLang="zh-CN" sz="1200"/>
              <a:t>3</a:t>
            </a:r>
            <a:r>
              <a:rPr lang="zh-CN" altLang="en-US" sz="1200"/>
              <a:t> 宁夏枸杞 / 宋岩</a:t>
            </a:r>
            <a:endParaRPr lang="zh-CN" altLang="en-US" sz="1200"/>
          </a:p>
        </p:txBody>
      </p:sp>
      <p:sp>
        <p:nvSpPr>
          <p:cNvPr id="18" name="文本框 17"/>
          <p:cNvSpPr txBox="1"/>
          <p:nvPr/>
        </p:nvSpPr>
        <p:spPr>
          <a:xfrm>
            <a:off x="9046845" y="5782945"/>
            <a:ext cx="3639185" cy="275590"/>
          </a:xfrm>
          <a:prstGeom prst="rect">
            <a:avLst/>
          </a:prstGeom>
          <a:noFill/>
        </p:spPr>
        <p:txBody>
          <a:bodyPr wrap="square" rtlCol="0">
            <a:spAutoFit/>
          </a:bodyPr>
          <a:p>
            <a:r>
              <a:rPr lang="zh-CN" altLang="en-US" sz="1200"/>
              <a:t>图3-4-</a:t>
            </a:r>
            <a:r>
              <a:rPr lang="en-US" altLang="zh-CN" sz="1200"/>
              <a:t>4</a:t>
            </a:r>
            <a:r>
              <a:rPr lang="zh-CN" altLang="en-US" sz="1200"/>
              <a:t> 芜湖大米 / 苗耕荣</a:t>
            </a:r>
            <a:endParaRPr lang="zh-CN" altLang="en-US" sz="1200"/>
          </a:p>
        </p:txBody>
      </p:sp>
      <p:grpSp>
        <p:nvGrpSpPr>
          <p:cNvPr id="2" name="组合 18"/>
          <p:cNvGrpSpPr/>
          <p:nvPr/>
        </p:nvGrpSpPr>
        <p:grpSpPr>
          <a:xfrm>
            <a:off x="2027555" y="396875"/>
            <a:ext cx="5749925" cy="518180"/>
            <a:chOff x="3085" y="662"/>
            <a:chExt cx="4818" cy="791"/>
          </a:xfrm>
        </p:grpSpPr>
        <p:sp>
          <p:nvSpPr>
            <p:cNvPr id="3" name="文本框 2"/>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20" name="文本框 19"/>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pic>
        <p:nvPicPr>
          <p:cNvPr id="21" name="图片 20"/>
          <p:cNvPicPr>
            <a:picLocks noChangeAspect="1"/>
          </p:cNvPicPr>
          <p:nvPr/>
        </p:nvPicPr>
        <p:blipFill>
          <a:blip r:embed="rId2"/>
          <a:stretch>
            <a:fillRect/>
          </a:stretch>
        </p:blipFill>
        <p:spPr>
          <a:xfrm>
            <a:off x="9192260" y="923925"/>
            <a:ext cx="1624330" cy="2028190"/>
          </a:xfrm>
          <a:prstGeom prst="rect">
            <a:avLst/>
          </a:prstGeom>
          <a:noFill/>
          <a:ln w="9525">
            <a:noFill/>
          </a:ln>
        </p:spPr>
      </p:pic>
      <p:pic>
        <p:nvPicPr>
          <p:cNvPr id="1073742928" name="图片 1073742927"/>
          <p:cNvPicPr>
            <a:picLocks noChangeAspect="1"/>
          </p:cNvPicPr>
          <p:nvPr/>
        </p:nvPicPr>
        <p:blipFill>
          <a:blip r:embed="rId3"/>
          <a:stretch>
            <a:fillRect/>
          </a:stretch>
        </p:blipFill>
        <p:spPr>
          <a:xfrm>
            <a:off x="8903970" y="3563620"/>
            <a:ext cx="2229485" cy="200787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29540" y="3430270"/>
            <a:ext cx="12463145" cy="346329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14" name="文本框 1"/>
          <p:cNvSpPr txBox="1"/>
          <p:nvPr/>
        </p:nvSpPr>
        <p:spPr>
          <a:xfrm>
            <a:off x="11234738" y="618712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27</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7"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7" name="文本框 6"/>
          <p:cNvSpPr txBox="1"/>
          <p:nvPr/>
        </p:nvSpPr>
        <p:spPr>
          <a:xfrm>
            <a:off x="911225" y="4293235"/>
            <a:ext cx="7141210" cy="922020"/>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设计主题为舌尖上的乐山。乐山的繁体字代表乐山，“乐”字的方块及圆形是乐山美食（串烧）的缩影，圆盘及筷子表达及强化美食概念。</a:t>
            </a:r>
            <a:endParaRPr lang="zh-CN" altLang="zh-CN" sz="1600">
              <a:solidFill>
                <a:schemeClr val="bg1">
                  <a:lumMod val="85000"/>
                </a:schemeClr>
              </a:solidFill>
              <a:ea typeface="方正大黑简体" charset="-122"/>
              <a:sym typeface="+mn-ea"/>
            </a:endParaRPr>
          </a:p>
        </p:txBody>
      </p:sp>
      <p:sp>
        <p:nvSpPr>
          <p:cNvPr id="15" name="文本框 14"/>
          <p:cNvSpPr txBox="1"/>
          <p:nvPr/>
        </p:nvSpPr>
        <p:spPr>
          <a:xfrm>
            <a:off x="690245" y="1341755"/>
            <a:ext cx="7569835" cy="1660525"/>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tx1">
                    <a:lumMod val="65000"/>
                    <a:lumOff val="35000"/>
                  </a:schemeClr>
                </a:solidFill>
                <a:ea typeface="方正大黑简体" charset="-122"/>
                <a:sym typeface="+mn-ea"/>
              </a:rPr>
              <a:t>标志以衡东的首字母“ H、D”作为创意思路，以筷子、真塘鱼、圆形盘子、三樟黄椒、湖水、家等元素表现构成，以中国书法的笔墨手法设计突出了衡东土菜的地域文化特点和衡东深厚的地域文化底蕴，彰显了衡东作为中国土菜名县的品牌特征。体现了“一方山水养一方人，一个物产造一方福”的地理优势。</a:t>
            </a:r>
            <a:endParaRPr lang="zh-CN" altLang="zh-CN" sz="1600">
              <a:solidFill>
                <a:schemeClr val="tx1">
                  <a:lumMod val="65000"/>
                  <a:lumOff val="35000"/>
                </a:schemeClr>
              </a:solidFill>
              <a:ea typeface="方正大黑简体" charset="-122"/>
              <a:sym typeface="+mn-ea"/>
            </a:endParaRPr>
          </a:p>
        </p:txBody>
      </p:sp>
      <p:sp>
        <p:nvSpPr>
          <p:cNvPr id="13" name="文本框 12"/>
          <p:cNvSpPr txBox="1"/>
          <p:nvPr/>
        </p:nvSpPr>
        <p:spPr>
          <a:xfrm>
            <a:off x="9049385" y="3076575"/>
            <a:ext cx="3639185" cy="275590"/>
          </a:xfrm>
          <a:prstGeom prst="rect">
            <a:avLst/>
          </a:prstGeom>
          <a:noFill/>
        </p:spPr>
        <p:txBody>
          <a:bodyPr wrap="square" rtlCol="0">
            <a:spAutoFit/>
          </a:bodyPr>
          <a:p>
            <a:r>
              <a:rPr lang="zh-CN" altLang="en-US" sz="1200"/>
              <a:t> 图3-4-</a:t>
            </a:r>
            <a:r>
              <a:rPr lang="en-US" altLang="zh-CN" sz="1200"/>
              <a:t>5</a:t>
            </a:r>
            <a:r>
              <a:rPr lang="zh-CN" altLang="en-US" sz="1200"/>
              <a:t> 衡东土菜 / 苗耕荣</a:t>
            </a:r>
            <a:endParaRPr lang="zh-CN" altLang="en-US" sz="1200"/>
          </a:p>
        </p:txBody>
      </p:sp>
      <p:sp>
        <p:nvSpPr>
          <p:cNvPr id="18" name="文本框 17"/>
          <p:cNvSpPr txBox="1"/>
          <p:nvPr/>
        </p:nvSpPr>
        <p:spPr>
          <a:xfrm>
            <a:off x="9118600" y="5711190"/>
            <a:ext cx="3639185" cy="275590"/>
          </a:xfrm>
          <a:prstGeom prst="rect">
            <a:avLst/>
          </a:prstGeom>
          <a:noFill/>
        </p:spPr>
        <p:txBody>
          <a:bodyPr wrap="square" rtlCol="0">
            <a:spAutoFit/>
          </a:bodyPr>
          <a:p>
            <a:r>
              <a:rPr lang="zh-CN" altLang="en-US" sz="1200"/>
              <a:t>图3-4-</a:t>
            </a:r>
            <a:r>
              <a:rPr lang="en-US" altLang="zh-CN" sz="1200"/>
              <a:t>6</a:t>
            </a:r>
            <a:r>
              <a:rPr lang="zh-CN" altLang="en-US" sz="1200"/>
              <a:t> 乐山美食 / 朱江</a:t>
            </a:r>
            <a:endParaRPr lang="zh-CN" altLang="en-US" sz="1200"/>
          </a:p>
        </p:txBody>
      </p:sp>
      <p:grpSp>
        <p:nvGrpSpPr>
          <p:cNvPr id="2" name="组合 18"/>
          <p:cNvGrpSpPr/>
          <p:nvPr/>
        </p:nvGrpSpPr>
        <p:grpSpPr>
          <a:xfrm>
            <a:off x="2027555" y="396875"/>
            <a:ext cx="5749925" cy="518180"/>
            <a:chOff x="3085" y="662"/>
            <a:chExt cx="4818" cy="791"/>
          </a:xfrm>
        </p:grpSpPr>
        <p:sp>
          <p:nvSpPr>
            <p:cNvPr id="3" name="文本框 2"/>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20" name="文本框 19"/>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pic>
        <p:nvPicPr>
          <p:cNvPr id="1073742931" name="图片 1073742930"/>
          <p:cNvPicPr>
            <a:picLocks noChangeAspect="1"/>
          </p:cNvPicPr>
          <p:nvPr/>
        </p:nvPicPr>
        <p:blipFill>
          <a:blip r:embed="rId2"/>
          <a:stretch>
            <a:fillRect/>
          </a:stretch>
        </p:blipFill>
        <p:spPr>
          <a:xfrm>
            <a:off x="9092565" y="1146175"/>
            <a:ext cx="1731010" cy="1621790"/>
          </a:xfrm>
          <a:prstGeom prst="rect">
            <a:avLst/>
          </a:prstGeom>
          <a:noFill/>
          <a:ln w="9525">
            <a:noFill/>
          </a:ln>
        </p:spPr>
      </p:pic>
      <p:pic>
        <p:nvPicPr>
          <p:cNvPr id="1073742932" name="图片 1073742931"/>
          <p:cNvPicPr>
            <a:picLocks noChangeAspect="1"/>
          </p:cNvPicPr>
          <p:nvPr/>
        </p:nvPicPr>
        <p:blipFill>
          <a:blip r:embed="rId3"/>
          <a:stretch>
            <a:fillRect/>
          </a:stretch>
        </p:blipFill>
        <p:spPr>
          <a:xfrm>
            <a:off x="9046845" y="3717290"/>
            <a:ext cx="1926590" cy="1826895"/>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28</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6" name="文本框 15"/>
          <p:cNvSpPr txBox="1"/>
          <p:nvPr/>
        </p:nvSpPr>
        <p:spPr>
          <a:xfrm>
            <a:off x="6556375" y="904240"/>
            <a:ext cx="6021705" cy="645160"/>
          </a:xfrm>
          <a:prstGeom prst="rect">
            <a:avLst/>
          </a:prstGeom>
          <a:noFill/>
        </p:spPr>
        <p:txBody>
          <a:bodyPr wrap="square" rtlCol="0">
            <a:spAutoFit/>
          </a:bodyPr>
          <a:p>
            <a:pPr algn="l">
              <a:lnSpc>
                <a:spcPct val="150000"/>
              </a:lnSpc>
              <a:buClrTx/>
              <a:buSzTx/>
            </a:pPr>
            <a:r>
              <a:rPr lang="zh-CN" altLang="zh-CN" sz="2400">
                <a:ln>
                  <a:noFill/>
                </a:ln>
                <a:solidFill>
                  <a:schemeClr val="bg1">
                    <a:lumMod val="95000"/>
                  </a:schemeClr>
                </a:solidFill>
                <a:effectLst/>
                <a:uLnTx/>
                <a:uFillTx/>
                <a:ea typeface="方正大黑简体" charset="-122"/>
              </a:rPr>
              <a:t>第五节、竞赛类标志设计欣赏</a:t>
            </a:r>
            <a:endParaRPr lang="zh-CN" altLang="zh-CN" sz="2400">
              <a:ln>
                <a:noFill/>
              </a:ln>
              <a:solidFill>
                <a:schemeClr val="bg1">
                  <a:lumMod val="95000"/>
                </a:schemeClr>
              </a:solidFill>
              <a:effectLst/>
              <a:uLnTx/>
              <a:uFillTx/>
              <a:ea typeface="方正大黑简体" charset="-122"/>
            </a:endParaRPr>
          </a:p>
        </p:txBody>
      </p:sp>
      <p:sp>
        <p:nvSpPr>
          <p:cNvPr id="4" name="文本框 3"/>
          <p:cNvSpPr txBox="1"/>
          <p:nvPr/>
        </p:nvSpPr>
        <p:spPr>
          <a:xfrm>
            <a:off x="6556375" y="1628775"/>
            <a:ext cx="5154930" cy="461581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乙”字，体现了中乙联赛的特点，突出联赛的级别。足球突出足球联赛的行业特色。抽象的龙形，体现出鲜明的中国特色，突出中国足球的文化特征和人文底蕴，展现了中乙联赛各球队争当龙头，力创一流的精神，表达球员奋勇拼搏、猛如蛟龙的风貌。燃烧的火焰，象征中乙联赛热烈红火，兴旺繁荣，表达了中国足球事业薪火相传，蒸蒸日上的美好发展前景。足球的镂白处为五角星，体现了中乙联赛培养和发掘优秀的球队和优秀球员，培育足坛的明星球队和明星球员，表达中乙联赛群星灿烂，星光辉煌的内涵，隐含中乙联赛精彩纷呈、刺激好看的特色。会标用中国书法的飞白笔触，展现足球运动所具有的速度、力量和文化。 </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1558925" y="4906010"/>
            <a:ext cx="3639185" cy="275590"/>
          </a:xfrm>
          <a:prstGeom prst="rect">
            <a:avLst/>
          </a:prstGeom>
          <a:noFill/>
        </p:spPr>
        <p:txBody>
          <a:bodyPr wrap="square" rtlCol="0">
            <a:spAutoFit/>
          </a:bodyPr>
          <a:p>
            <a:r>
              <a:rPr lang="zh-CN" altLang="en-US" sz="1200"/>
              <a:t> 图3-5-</a:t>
            </a:r>
            <a:r>
              <a:rPr lang="en-US" altLang="zh-CN" sz="1200"/>
              <a:t>2</a:t>
            </a:r>
            <a:r>
              <a:rPr lang="zh-CN" altLang="en-US" sz="1200"/>
              <a:t> 中国足球乙级联赛 陈聪荣</a:t>
            </a:r>
            <a:endParaRPr lang="zh-CN" altLang="en-US" sz="1200"/>
          </a:p>
        </p:txBody>
      </p:sp>
      <p:pic>
        <p:nvPicPr>
          <p:cNvPr id="28" name="图片 5" descr="中乙联赛定稿1.jpg"/>
          <p:cNvPicPr>
            <a:picLocks noChangeAspect="1"/>
          </p:cNvPicPr>
          <p:nvPr/>
        </p:nvPicPr>
        <p:blipFill>
          <a:blip r:embed="rId2"/>
          <a:srcRect b="7470"/>
          <a:stretch>
            <a:fillRect/>
          </a:stretch>
        </p:blipFill>
        <p:spPr>
          <a:xfrm>
            <a:off x="1056005" y="1917065"/>
            <a:ext cx="3531870" cy="2610485"/>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 name="文本框 2"/>
          <p:cNvSpPr txBox="1">
            <a:spLocks noChangeArrowheads="1"/>
          </p:cNvSpPr>
          <p:nvPr/>
        </p:nvSpPr>
        <p:spPr bwMode="auto">
          <a:xfrm>
            <a:off x="6529070" y="1948180"/>
            <a:ext cx="5367655" cy="392303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200">
                <a:ln>
                  <a:noFill/>
                </a:ln>
                <a:solidFill>
                  <a:srgbClr val="469878"/>
                </a:solidFill>
                <a:effectLst/>
                <a:uLnTx/>
                <a:uFillTx/>
                <a:ea typeface="方正大黑简体" charset="-122"/>
                <a:sym typeface="+mn-ea"/>
              </a:rPr>
              <a:t>设计说明：</a:t>
            </a:r>
            <a:r>
              <a:rPr lang="zh-CN" altLang="zh-CN" sz="1600">
                <a:ln>
                  <a:noFill/>
                </a:ln>
                <a:solidFill>
                  <a:schemeClr val="bg1">
                    <a:lumMod val="85000"/>
                  </a:schemeClr>
                </a:solidFill>
                <a:effectLst/>
                <a:uLnTx/>
                <a:uFillTx/>
                <a:ea typeface="方正大黑简体" charset="-122"/>
                <a:sym typeface="+mn-ea"/>
              </a:rPr>
              <a:t>徽标整体为菱形，几何结构形成略带圆润递进的三级小方块及互合的箭角，并隐含虎门首拼“HM”字母作作演变。以海蓝/蔚蓝色的正方形中，形成厚重的集装箱的质感，表现出海洋、港口、码头及相关的多种元素。菱块的角力拓展，视觉上体现出“区域”和开发区的发展实力和开拓精神。造型设计中隐含中文“川”之型，并以蔚蓝色诠释，富有海纳百川的博大气度，寓意虎门港快捷的物流和庞大的吞吐量。水的现代几何化和严谨规律设计寓意虎门港就如善用水之灵性，使企业发展如水到渠成，展现事业成功的前景。</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02</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pic>
        <p:nvPicPr>
          <p:cNvPr id="14" name="图片 2" descr="虎门港 标志"/>
          <p:cNvPicPr>
            <a:picLocks noChangeAspect="1"/>
          </p:cNvPicPr>
          <p:nvPr/>
        </p:nvPicPr>
        <p:blipFill>
          <a:blip r:embed="rId2"/>
          <a:srcRect l="11580" t="37199" r="10024" b="36514"/>
          <a:stretch>
            <a:fillRect/>
          </a:stretch>
        </p:blipFill>
        <p:spPr>
          <a:xfrm>
            <a:off x="813435" y="2532380"/>
            <a:ext cx="4284980" cy="1436370"/>
          </a:xfrm>
          <a:prstGeom prst="rect">
            <a:avLst/>
          </a:prstGeom>
        </p:spPr>
      </p:pic>
      <p:sp>
        <p:nvSpPr>
          <p:cNvPr id="15" name="文本框 14"/>
          <p:cNvSpPr txBox="1"/>
          <p:nvPr/>
        </p:nvSpPr>
        <p:spPr>
          <a:xfrm>
            <a:off x="2027555" y="4245610"/>
            <a:ext cx="3614420" cy="275590"/>
          </a:xfrm>
          <a:prstGeom prst="rect">
            <a:avLst/>
          </a:prstGeom>
          <a:noFill/>
        </p:spPr>
        <p:txBody>
          <a:bodyPr wrap="square" rtlCol="0">
            <a:spAutoFit/>
          </a:bodyPr>
          <a:p>
            <a:r>
              <a:rPr lang="zh-CN" altLang="en-US" sz="1200"/>
              <a:t> 图3-1-2 虎门港 利玉章</a:t>
            </a:r>
            <a:endParaRPr lang="zh-CN" altLang="en-US" sz="1200"/>
          </a:p>
        </p:txBody>
      </p:sp>
      <p:sp>
        <p:nvSpPr>
          <p:cNvPr id="16" name="文本框 15"/>
          <p:cNvSpPr txBox="1"/>
          <p:nvPr/>
        </p:nvSpPr>
        <p:spPr>
          <a:xfrm>
            <a:off x="6529070" y="1058545"/>
            <a:ext cx="6021705" cy="645160"/>
          </a:xfrm>
          <a:prstGeom prst="rect">
            <a:avLst/>
          </a:prstGeom>
          <a:noFill/>
        </p:spPr>
        <p:txBody>
          <a:bodyPr wrap="square" rtlCol="0">
            <a:spAutoFit/>
          </a:bodyPr>
          <a:p>
            <a:pPr algn="l">
              <a:lnSpc>
                <a:spcPct val="150000"/>
              </a:lnSpc>
              <a:buClrTx/>
              <a:buSzTx/>
            </a:pPr>
            <a:r>
              <a:rPr lang="zh-CN" altLang="zh-CN" sz="2400">
                <a:ln>
                  <a:noFill/>
                </a:ln>
                <a:solidFill>
                  <a:schemeClr val="bg1">
                    <a:lumMod val="95000"/>
                  </a:schemeClr>
                </a:solidFill>
                <a:effectLst/>
                <a:uLnTx/>
                <a:uFillTx/>
                <a:ea typeface="方正大黑简体" charset="-122"/>
              </a:rPr>
              <a:t>第一节、企业类标志设计欣赏</a:t>
            </a:r>
            <a:endParaRPr lang="zh-CN" altLang="zh-CN" sz="2400">
              <a:ln>
                <a:noFill/>
              </a:ln>
              <a:solidFill>
                <a:schemeClr val="bg1">
                  <a:lumMod val="95000"/>
                </a:schemeClr>
              </a:solidFill>
              <a:effectLst/>
              <a:uLnTx/>
              <a:uFillTx/>
              <a:ea typeface="方正大黑简体"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85090" y="0"/>
            <a:ext cx="12362815" cy="699516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96215" y="-179705"/>
            <a:ext cx="12551410" cy="377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29</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6" name="文本框 15"/>
          <p:cNvSpPr txBox="1"/>
          <p:nvPr/>
        </p:nvSpPr>
        <p:spPr>
          <a:xfrm>
            <a:off x="889635" y="3827780"/>
            <a:ext cx="10574020" cy="55308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设计说明（左）：</a:t>
            </a:r>
            <a:r>
              <a:rPr lang="zh-CN" altLang="zh-CN" sz="1600">
                <a:ln>
                  <a:noFill/>
                </a:ln>
                <a:solidFill>
                  <a:schemeClr val="bg1">
                    <a:lumMod val="85000"/>
                  </a:schemeClr>
                </a:solidFill>
                <a:effectLst/>
                <a:uLnTx/>
                <a:uFillTx/>
                <a:ea typeface="方正大黑简体" charset="-122"/>
                <a:sym typeface="+mn-ea"/>
              </a:rPr>
              <a:t>会徽采用简单大写的意抽象手法，勾勒出富有旋律的自行车场地运动健儿的形象。</a:t>
            </a:r>
            <a:endParaRPr lang="zh-CN" altLang="zh-CN" sz="1600">
              <a:ln>
                <a:noFill/>
              </a:ln>
              <a:solidFill>
                <a:schemeClr val="bg1">
                  <a:lumMod val="85000"/>
                </a:schemeClr>
              </a:solidFill>
              <a:effectLst/>
              <a:uLnTx/>
              <a:uFillTx/>
              <a:ea typeface="方正大黑简体" charset="-122"/>
              <a:sym typeface="+mn-ea"/>
            </a:endParaRPr>
          </a:p>
        </p:txBody>
      </p:sp>
      <p:sp>
        <p:nvSpPr>
          <p:cNvPr id="18" name="文本框 17"/>
          <p:cNvSpPr txBox="1"/>
          <p:nvPr/>
        </p:nvSpPr>
        <p:spPr>
          <a:xfrm>
            <a:off x="889635" y="4420870"/>
            <a:ext cx="10717530" cy="92202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设计说明（中）：</a:t>
            </a:r>
            <a:r>
              <a:rPr lang="zh-CN" altLang="zh-CN" sz="1600">
                <a:ln>
                  <a:noFill/>
                </a:ln>
                <a:solidFill>
                  <a:schemeClr val="bg1">
                    <a:lumMod val="85000"/>
                  </a:schemeClr>
                </a:solidFill>
                <a:effectLst/>
                <a:uLnTx/>
                <a:uFillTx/>
                <a:ea typeface="方正大黑简体" charset="-122"/>
                <a:sym typeface="+mn-ea"/>
              </a:rPr>
              <a:t>绿色渐变部分包含变形的字母“J”、“A”，“J”、“A”代表金安；绿色部分象拍打网球的运动健儿，体现运动员健康向上、积极进取的精神风貌；地球代表国际性网球公开赛。</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1395095" y="3263900"/>
            <a:ext cx="3639185" cy="275590"/>
          </a:xfrm>
          <a:prstGeom prst="rect">
            <a:avLst/>
          </a:prstGeom>
          <a:noFill/>
        </p:spPr>
        <p:txBody>
          <a:bodyPr wrap="square" rtlCol="0">
            <a:spAutoFit/>
          </a:bodyPr>
          <a:p>
            <a:r>
              <a:rPr lang="zh-CN" altLang="en-US" sz="1200"/>
              <a:t> 图3-5-1 世界场地自行车锦标赛 利玉章  </a:t>
            </a:r>
            <a:endParaRPr lang="zh-CN" altLang="en-US" sz="1200"/>
          </a:p>
        </p:txBody>
      </p:sp>
      <p:pic>
        <p:nvPicPr>
          <p:cNvPr id="3" name="图片 2" descr="世界场地自行车锦标赛1"/>
          <p:cNvPicPr>
            <a:picLocks noChangeAspect="1"/>
          </p:cNvPicPr>
          <p:nvPr/>
        </p:nvPicPr>
        <p:blipFill>
          <a:blip r:embed="rId2"/>
          <a:srcRect l="11201" t="16336" r="11611" b="17115"/>
          <a:stretch>
            <a:fillRect/>
          </a:stretch>
        </p:blipFill>
        <p:spPr>
          <a:xfrm>
            <a:off x="1499870" y="836930"/>
            <a:ext cx="2670810" cy="2301875"/>
          </a:xfrm>
          <a:prstGeom prst="rect">
            <a:avLst/>
          </a:prstGeom>
        </p:spPr>
      </p:pic>
      <p:sp>
        <p:nvSpPr>
          <p:cNvPr id="14" name="文本框 13"/>
          <p:cNvSpPr txBox="1"/>
          <p:nvPr/>
        </p:nvSpPr>
        <p:spPr>
          <a:xfrm>
            <a:off x="4848225" y="3258820"/>
            <a:ext cx="3639185" cy="275590"/>
          </a:xfrm>
          <a:prstGeom prst="rect">
            <a:avLst/>
          </a:prstGeom>
          <a:noFill/>
        </p:spPr>
        <p:txBody>
          <a:bodyPr wrap="square" rtlCol="0">
            <a:spAutoFit/>
          </a:bodyPr>
          <a:p>
            <a:r>
              <a:rPr lang="zh-CN" altLang="en-US" sz="1200"/>
              <a:t> 图3-5-</a:t>
            </a:r>
            <a:r>
              <a:rPr lang="en-US" altLang="zh-CN" sz="1200"/>
              <a:t>3</a:t>
            </a:r>
            <a:r>
              <a:rPr lang="zh-CN" altLang="en-US" sz="1200"/>
              <a:t> 国际网球金安公开赛赛 陈一雄 </a:t>
            </a:r>
            <a:endParaRPr lang="zh-CN" altLang="en-US" sz="1200"/>
          </a:p>
        </p:txBody>
      </p:sp>
      <p:pic>
        <p:nvPicPr>
          <p:cNvPr id="43" name="图片 13" descr="未命名 -1.jpg"/>
          <p:cNvPicPr>
            <a:picLocks noChangeAspect="1"/>
          </p:cNvPicPr>
          <p:nvPr/>
        </p:nvPicPr>
        <p:blipFill>
          <a:blip r:embed="rId3" cstate="print"/>
          <a:stretch>
            <a:fillRect/>
          </a:stretch>
        </p:blipFill>
        <p:spPr>
          <a:xfrm>
            <a:off x="5363845" y="685165"/>
            <a:ext cx="1722120" cy="2453640"/>
          </a:xfrm>
          <a:prstGeom prst="rect">
            <a:avLst/>
          </a:prstGeom>
        </p:spPr>
      </p:pic>
      <p:sp>
        <p:nvSpPr>
          <p:cNvPr id="17" name="文本框 16"/>
          <p:cNvSpPr txBox="1"/>
          <p:nvPr/>
        </p:nvSpPr>
        <p:spPr>
          <a:xfrm>
            <a:off x="8070850" y="3224530"/>
            <a:ext cx="3639185" cy="275590"/>
          </a:xfrm>
          <a:prstGeom prst="rect">
            <a:avLst/>
          </a:prstGeom>
          <a:noFill/>
        </p:spPr>
        <p:txBody>
          <a:bodyPr wrap="square" rtlCol="0">
            <a:spAutoFit/>
          </a:bodyPr>
          <a:p>
            <a:r>
              <a:rPr lang="zh-CN" altLang="en-US" sz="1200"/>
              <a:t> 图3-5-</a:t>
            </a:r>
            <a:r>
              <a:rPr lang="en-US" altLang="zh-CN" sz="1200"/>
              <a:t>4</a:t>
            </a:r>
            <a:r>
              <a:rPr lang="zh-CN" altLang="en-US" sz="1200"/>
              <a:t> 国际网球金安公开赛赛 陈一雄</a:t>
            </a:r>
            <a:endParaRPr lang="zh-CN" altLang="en-US" sz="1200"/>
          </a:p>
        </p:txBody>
      </p:sp>
      <p:pic>
        <p:nvPicPr>
          <p:cNvPr id="49" name="图片 19" descr="图形1.jpg"/>
          <p:cNvPicPr>
            <a:picLocks noChangeAspect="1"/>
          </p:cNvPicPr>
          <p:nvPr/>
        </p:nvPicPr>
        <p:blipFill>
          <a:blip r:embed="rId4" cstate="print"/>
          <a:stretch>
            <a:fillRect/>
          </a:stretch>
        </p:blipFill>
        <p:spPr>
          <a:xfrm>
            <a:off x="8487410" y="836930"/>
            <a:ext cx="1974215" cy="2176780"/>
          </a:xfrm>
          <a:prstGeom prst="rect">
            <a:avLst/>
          </a:prstGeom>
        </p:spPr>
      </p:pic>
      <p:sp>
        <p:nvSpPr>
          <p:cNvPr id="19" name="文本框 18"/>
          <p:cNvSpPr txBox="1"/>
          <p:nvPr/>
        </p:nvSpPr>
        <p:spPr>
          <a:xfrm>
            <a:off x="889635" y="5243195"/>
            <a:ext cx="10717530"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设计说明（右）：</a:t>
            </a:r>
            <a:r>
              <a:rPr lang="zh-CN" altLang="zh-CN" sz="1600">
                <a:ln>
                  <a:noFill/>
                </a:ln>
                <a:solidFill>
                  <a:schemeClr val="bg1">
                    <a:lumMod val="85000"/>
                  </a:schemeClr>
                </a:solidFill>
                <a:effectLst/>
                <a:uLnTx/>
                <a:uFillTx/>
                <a:ea typeface="方正大黑简体" charset="-122"/>
                <a:sym typeface="+mn-ea"/>
              </a:rPr>
              <a:t>“陕”的拼音首字母“S”代表陕西省；蓝色部分象“7”，代表第七届运动会；飘扬的绸带体现少数民族运动会的特色；腾飞的巨龙展现韩城浓厚的文化底蕴和独特的人文精神；会徽象奋力冲刺的运动健儿，体现民族体育“平等、团结、拼搏、奋进”的运动会主题。 </a:t>
            </a:r>
            <a:endParaRPr lang="zh-CN" altLang="zh-CN" sz="1600">
              <a:ln>
                <a:noFill/>
              </a:ln>
              <a:solidFill>
                <a:schemeClr val="bg1">
                  <a:lumMod val="85000"/>
                </a:schemeClr>
              </a:solidFill>
              <a:effectLst/>
              <a:uLnTx/>
              <a:uFillTx/>
              <a:ea typeface="方正大黑简体" charset="-122"/>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30</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556375" y="1480820"/>
            <a:ext cx="5154930" cy="387667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取书法写意的数字“9”（9与6的共体）、汉字“川”字与“蜀”、残运会首字母“S、CY”为核心设计元素，寓意全国第九届残运会暨第六届特奥会在四川举行；数字“9”上半部分构成轮椅的造型、运动圣火、连绵的山脉、飞兽，下半部分构成“川”、跑道、奔腾的长江等元素，勾画出形似轮椅上奋力冲刺的运动员形象，形象直观地彰显出“平等、参与、共享”的精神与四川地方特色。轮椅飞速旋转向前冲刺，运动圣火迎风飘扬，燃烧激情，充满了运动的欢快与韵律，表达出残疾人运动员自强不息、乐观向上的精神。 </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1151255" y="5162550"/>
            <a:ext cx="3639185" cy="275590"/>
          </a:xfrm>
          <a:prstGeom prst="rect">
            <a:avLst/>
          </a:prstGeom>
          <a:noFill/>
        </p:spPr>
        <p:txBody>
          <a:bodyPr wrap="square" rtlCol="0">
            <a:spAutoFit/>
          </a:bodyPr>
          <a:p>
            <a:r>
              <a:rPr lang="zh-CN" altLang="en-US" sz="1200"/>
              <a:t>图3-5-</a:t>
            </a:r>
            <a:r>
              <a:rPr lang="en-US" altLang="zh-CN" sz="1200"/>
              <a:t>5</a:t>
            </a:r>
            <a:r>
              <a:rPr lang="zh-CN" altLang="en-US" sz="1200"/>
              <a:t> 全国第九届残运会暨第六届特奥会 陈壮 </a:t>
            </a:r>
            <a:endParaRPr lang="zh-CN" altLang="en-US" sz="1200"/>
          </a:p>
        </p:txBody>
      </p:sp>
      <p:pic>
        <p:nvPicPr>
          <p:cNvPr id="50" name="图片 1" descr="全国第九届残运会会徽"/>
          <p:cNvPicPr>
            <a:picLocks noChangeAspect="1"/>
          </p:cNvPicPr>
          <p:nvPr/>
        </p:nvPicPr>
        <p:blipFill>
          <a:blip r:embed="rId2"/>
          <a:srcRect l="15276" t="8395" r="7082" b="14535"/>
          <a:stretch>
            <a:fillRect/>
          </a:stretch>
        </p:blipFill>
        <p:spPr>
          <a:xfrm>
            <a:off x="1761808" y="1830388"/>
            <a:ext cx="2418080" cy="2963545"/>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31</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556375" y="1480820"/>
            <a:ext cx="5154930" cy="387667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数字“12”与辽宁、丹东首字母“L（1红部分）D（2蓝绿部分）”为核心设计元素，同时有机地融入了虎山长城、奔腾的江海、运动圣火、飘带等视觉元素，勾画出抽象跨越冲刺的运动员形象，形象直观地表达出辽宁省时代体育的无穷魅力薪火相传，彰显出“北方江南、东北苏杭”丹东城市地域文化特色，充分体现出丹东城市的活力与动感。跨越冲刺的运动员形象，健康向上，充满了运动的韵律与激情，表达出“天辽地宁、爱国奉献、诚信务实、创新争先”的新时期“辽宁精神”。 </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1491615" y="4840605"/>
            <a:ext cx="3639185" cy="275590"/>
          </a:xfrm>
          <a:prstGeom prst="rect">
            <a:avLst/>
          </a:prstGeom>
          <a:noFill/>
        </p:spPr>
        <p:txBody>
          <a:bodyPr wrap="square" rtlCol="0">
            <a:spAutoFit/>
          </a:bodyPr>
          <a:p>
            <a:r>
              <a:rPr lang="zh-CN" altLang="en-US" sz="1200"/>
              <a:t>  图3-5-</a:t>
            </a:r>
            <a:r>
              <a:rPr lang="en-US" altLang="zh-CN" sz="1200"/>
              <a:t>6</a:t>
            </a:r>
            <a:r>
              <a:rPr lang="zh-CN" altLang="en-US" sz="1200"/>
              <a:t> 辽宁省第十二届运动会 陈壮</a:t>
            </a:r>
            <a:endParaRPr lang="zh-CN" altLang="en-US" sz="1200"/>
          </a:p>
        </p:txBody>
      </p:sp>
      <p:pic>
        <p:nvPicPr>
          <p:cNvPr id="52" name="图片 3" descr="会徽"/>
          <p:cNvPicPr>
            <a:picLocks noChangeAspect="1"/>
          </p:cNvPicPr>
          <p:nvPr/>
        </p:nvPicPr>
        <p:blipFill>
          <a:blip r:embed="rId2"/>
          <a:srcRect l="19923" t="10431" r="12053" b="12685"/>
          <a:stretch>
            <a:fillRect/>
          </a:stretch>
        </p:blipFill>
        <p:spPr>
          <a:xfrm>
            <a:off x="1597025" y="2044065"/>
            <a:ext cx="2598420" cy="2402840"/>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32</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556375" y="2107565"/>
            <a:ext cx="5154930" cy="239966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以鄂尔多斯首字母“e”、机器人、鄂尔多斯蒙古回纹、鄂尔多斯羊角、科技符号、网络竞技、凤鸟为基础造型设计。象形化的机器人具有流畅的中国风格，天线，大头、弯曲的脚、回纹、羊角具有特殊少数民族的民族符号，凤鸟传递着凤凰展翅，科技腾飞、网络竞技含义。</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1055370" y="5013325"/>
            <a:ext cx="3639185" cy="275590"/>
          </a:xfrm>
          <a:prstGeom prst="rect">
            <a:avLst/>
          </a:prstGeom>
          <a:noFill/>
        </p:spPr>
        <p:txBody>
          <a:bodyPr wrap="square" rtlCol="0">
            <a:spAutoFit/>
          </a:bodyPr>
          <a:p>
            <a:r>
              <a:rPr lang="zh-CN" altLang="en-US" sz="1200"/>
              <a:t> 图3-5-</a:t>
            </a:r>
            <a:r>
              <a:rPr lang="en-US" altLang="zh-CN" sz="1200"/>
              <a:t>7</a:t>
            </a:r>
            <a:r>
              <a:rPr lang="zh-CN" altLang="en-US" sz="1200"/>
              <a:t> 第十五届中国青少年机器人竞赛 邓群锋 </a:t>
            </a:r>
            <a:endParaRPr lang="zh-CN" altLang="en-US" sz="1200"/>
          </a:p>
        </p:txBody>
      </p:sp>
      <p:pic>
        <p:nvPicPr>
          <p:cNvPr id="55" name="图片 55"/>
          <p:cNvPicPr>
            <a:picLocks noChangeAspect="1"/>
          </p:cNvPicPr>
          <p:nvPr/>
        </p:nvPicPr>
        <p:blipFill>
          <a:blip r:embed="rId2"/>
          <a:stretch>
            <a:fillRect/>
          </a:stretch>
        </p:blipFill>
        <p:spPr>
          <a:xfrm>
            <a:off x="1441768" y="1882458"/>
            <a:ext cx="2660015" cy="279082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12128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33</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593090" y="1645920"/>
            <a:ext cx="5154930" cy="387667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职工的“工”和“藏”字拼音首字母“Z”与数字“３”有机地变化昂扬向上的运动员、雄伟的雪山、奔腾的雅鲁藏布江、吉祥的哈达、延伸的赛道，充分传达出西藏自治区第三届职工运动会的信息与内涵，突出西藏鲜明的地域文化以及时代体育独特的风采和魅力。昂扬向上的运动员，饱含着前进的动力和气势，象征西藏体育事业飞速的发展步伐和广阔的发展前景，彰显了“更快、更高、更强”的体育精神。吉祥如意的哈达化作无限延伸的赛道，烘托出运动赛场激烈竞技的热烈氛围，富有激情和感染力。</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7756525" y="4971415"/>
            <a:ext cx="3639185" cy="275590"/>
          </a:xfrm>
          <a:prstGeom prst="rect">
            <a:avLst/>
          </a:prstGeom>
          <a:noFill/>
        </p:spPr>
        <p:txBody>
          <a:bodyPr wrap="square" rtlCol="0">
            <a:spAutoFit/>
          </a:bodyPr>
          <a:p>
            <a:r>
              <a:rPr lang="zh-CN" altLang="en-US" sz="1200"/>
              <a:t>图3-5-</a:t>
            </a:r>
            <a:r>
              <a:rPr lang="en-US" altLang="zh-CN" sz="1200"/>
              <a:t>8</a:t>
            </a:r>
            <a:r>
              <a:rPr lang="zh-CN" altLang="en-US" sz="1200"/>
              <a:t> 西藏自治区第三届职工运动会 纪永明</a:t>
            </a:r>
            <a:endParaRPr lang="zh-CN" altLang="en-US" sz="1200"/>
          </a:p>
        </p:txBody>
      </p:sp>
      <p:pic>
        <p:nvPicPr>
          <p:cNvPr id="71" name="图片 71" descr="E:\logo备忘录\VI应用模版\个人简介\016.jpg"/>
          <p:cNvPicPr>
            <a:picLocks noChangeAspect="1" noChangeArrowheads="1"/>
          </p:cNvPicPr>
          <p:nvPr/>
        </p:nvPicPr>
        <p:blipFill>
          <a:blip r:embed="rId2" cstate="print"/>
          <a:srcRect l="9009" r="9914" b="4156"/>
          <a:stretch>
            <a:fillRect/>
          </a:stretch>
        </p:blipFill>
        <p:spPr>
          <a:xfrm>
            <a:off x="7706043" y="1596073"/>
            <a:ext cx="3297555" cy="281178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12128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34</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532765" y="2037715"/>
            <a:ext cx="5133340" cy="276860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以苍劲、洒脱的书法笔触勾勒出“休闲”首字母“XX”，充分传达了首届全国休闲体育大会的特征与信息。标志隐含体育圣火与昂扬向上的运动员神态。两个运动员手拉手，彰显了“我运动、我健康。我参与，我快乐！”的主题。燃烧的体育圣火和奥运五色，体现出“更快、更高、更强”的体育精神。五色还体现出了银川多姿多彩的民族风情和深厚历史文化积淀。</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7976235" y="4655820"/>
            <a:ext cx="3639185" cy="275590"/>
          </a:xfrm>
          <a:prstGeom prst="rect">
            <a:avLst/>
          </a:prstGeom>
          <a:noFill/>
        </p:spPr>
        <p:txBody>
          <a:bodyPr wrap="square" rtlCol="0">
            <a:spAutoFit/>
          </a:bodyPr>
          <a:p>
            <a:r>
              <a:rPr lang="zh-CN" altLang="en-US" sz="1200"/>
              <a:t>图3-5-</a:t>
            </a:r>
            <a:r>
              <a:rPr lang="en-US" altLang="zh-CN" sz="1200"/>
              <a:t>9</a:t>
            </a:r>
            <a:r>
              <a:rPr lang="zh-CN" altLang="en-US" sz="1200"/>
              <a:t> 首届全国休闲体育大会 纪永明</a:t>
            </a:r>
            <a:endParaRPr lang="zh-CN" altLang="en-US" sz="1200"/>
          </a:p>
        </p:txBody>
      </p:sp>
      <p:pic>
        <p:nvPicPr>
          <p:cNvPr id="72" name="图片 2" descr="E:\logo备忘录\VI应用模版\个人简介\002.jpg"/>
          <p:cNvPicPr>
            <a:picLocks noChangeAspect="1" noChangeArrowheads="1"/>
          </p:cNvPicPr>
          <p:nvPr/>
        </p:nvPicPr>
        <p:blipFill>
          <a:blip r:embed="rId2" cstate="print"/>
          <a:srcRect b="5655"/>
          <a:stretch>
            <a:fillRect/>
          </a:stretch>
        </p:blipFill>
        <p:spPr>
          <a:xfrm>
            <a:off x="7093903" y="1502410"/>
            <a:ext cx="3819525" cy="260604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12128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35</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532765" y="1782445"/>
            <a:ext cx="5133340" cy="350774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设计主题为“快乐运动﹒幸福南京”。以数字“20”为主创元素，用苍劲、洒脱的书法笔触来表现，形似昂扬向上激情跨越的运动员和燃烧的体育圣火造型，同时有机地融入了腾飞的巨龙、古老的城墙、飞舞的梅花等元素。突出了和谐拼搏的体育韵味，体现出六朝古都——南京深厚的历史人文底蕴和显著的地域特征。整个会徽呈现出激情跨越的运动员造型，体现了“全民健身迎青奥，幸福和谐新南京”的主题，彰显了“更快、更高、更强”的奥林匹克精神。</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8032750" y="4862195"/>
            <a:ext cx="3639185" cy="275590"/>
          </a:xfrm>
          <a:prstGeom prst="rect">
            <a:avLst/>
          </a:prstGeom>
          <a:noFill/>
        </p:spPr>
        <p:txBody>
          <a:bodyPr wrap="square" rtlCol="0">
            <a:spAutoFit/>
          </a:bodyPr>
          <a:p>
            <a:r>
              <a:rPr lang="zh-CN" altLang="en-US" sz="1200"/>
              <a:t> 图3-5-1 </a:t>
            </a:r>
            <a:r>
              <a:rPr lang="en-US" altLang="zh-CN" sz="1200"/>
              <a:t>0</a:t>
            </a:r>
            <a:r>
              <a:rPr lang="zh-CN" altLang="en-US" sz="1200"/>
              <a:t>南京市第二十届运动会 纪永明</a:t>
            </a:r>
            <a:endParaRPr lang="zh-CN" altLang="en-US" sz="1200"/>
          </a:p>
        </p:txBody>
      </p:sp>
      <p:pic>
        <p:nvPicPr>
          <p:cNvPr id="74" name="图片 74" descr="E:\logo备忘录\VI应用模版\个人简介\004.jpg"/>
          <p:cNvPicPr>
            <a:picLocks noChangeAspect="1" noChangeArrowheads="1"/>
          </p:cNvPicPr>
          <p:nvPr/>
        </p:nvPicPr>
        <p:blipFill>
          <a:blip r:embed="rId2" cstate="print"/>
          <a:srcRect b="7488"/>
          <a:stretch>
            <a:fillRect/>
          </a:stretch>
        </p:blipFill>
        <p:spPr>
          <a:xfrm>
            <a:off x="7232968" y="1782445"/>
            <a:ext cx="4333875" cy="240284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85090" y="0"/>
            <a:ext cx="12362180" cy="702119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44145" y="-90170"/>
            <a:ext cx="12467590" cy="3682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36</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6" name="文本框 15"/>
          <p:cNvSpPr txBox="1"/>
          <p:nvPr/>
        </p:nvSpPr>
        <p:spPr>
          <a:xfrm>
            <a:off x="897890" y="3834765"/>
            <a:ext cx="10574020" cy="92202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设计说明（左）：</a:t>
            </a:r>
            <a:r>
              <a:rPr lang="zh-CN" altLang="zh-CN" sz="1600">
                <a:ln>
                  <a:noFill/>
                </a:ln>
                <a:solidFill>
                  <a:schemeClr val="bg1">
                    <a:lumMod val="85000"/>
                  </a:schemeClr>
                </a:solidFill>
                <a:effectLst/>
                <a:uLnTx/>
                <a:uFillTx/>
                <a:ea typeface="方正大黑简体" charset="-122"/>
                <a:sym typeface="+mn-ea"/>
              </a:rPr>
              <a:t>字母“WX”代表无锡，表达举办地。图形融入击剑运动人物造型，强化运动特色，有机融入无锡拈花湾古建造型加强可识别性。</a:t>
            </a:r>
            <a:endParaRPr lang="zh-CN" altLang="zh-CN" sz="1600">
              <a:ln>
                <a:noFill/>
              </a:ln>
              <a:solidFill>
                <a:schemeClr val="bg1">
                  <a:lumMod val="85000"/>
                </a:schemeClr>
              </a:solidFill>
              <a:effectLst/>
              <a:uLnTx/>
              <a:uFillTx/>
              <a:ea typeface="方正大黑简体" charset="-122"/>
              <a:sym typeface="+mn-ea"/>
            </a:endParaRPr>
          </a:p>
        </p:txBody>
      </p:sp>
      <p:sp>
        <p:nvSpPr>
          <p:cNvPr id="18" name="文本框 17"/>
          <p:cNvSpPr txBox="1"/>
          <p:nvPr/>
        </p:nvSpPr>
        <p:spPr>
          <a:xfrm>
            <a:off x="897890" y="4752340"/>
            <a:ext cx="10717530"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设计说明（中）：</a:t>
            </a:r>
            <a:r>
              <a:rPr lang="zh-CN" altLang="zh-CN" sz="1600">
                <a:ln>
                  <a:noFill/>
                </a:ln>
                <a:solidFill>
                  <a:schemeClr val="bg1">
                    <a:lumMod val="85000"/>
                  </a:schemeClr>
                </a:solidFill>
                <a:effectLst/>
                <a:uLnTx/>
                <a:uFillTx/>
                <a:ea typeface="方正大黑简体" charset="-122"/>
                <a:sym typeface="+mn-ea"/>
              </a:rPr>
              <a:t>以“数字2019、字母n”为设计元素，明快地组合出一个刚劲有力、蓬勃向上、轻松自然、极具运动韵味的羽毛球运动员造型，线条舒展奔放、磅礴大气，充分表达了苏迪曼杯世界羽毛球混合团体锦标赛的热情，以及举办地——南宁的秀美风光。</a:t>
            </a:r>
            <a:endParaRPr lang="zh-CN" altLang="zh-CN" sz="1600">
              <a:ln>
                <a:noFill/>
              </a:ln>
              <a:solidFill>
                <a:schemeClr val="bg1">
                  <a:lumMod val="85000"/>
                </a:schemeClr>
              </a:solidFill>
              <a:effectLst/>
              <a:uLnTx/>
              <a:uFillTx/>
              <a:ea typeface="方正大黑简体" charset="-122"/>
              <a:sym typeface="+mn-ea"/>
            </a:endParaRPr>
          </a:p>
        </p:txBody>
      </p:sp>
      <p:sp>
        <p:nvSpPr>
          <p:cNvPr id="19" name="文本框 18"/>
          <p:cNvSpPr txBox="1"/>
          <p:nvPr/>
        </p:nvSpPr>
        <p:spPr>
          <a:xfrm>
            <a:off x="897890" y="6009640"/>
            <a:ext cx="10717530" cy="55308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设计说明（右）：</a:t>
            </a:r>
            <a:r>
              <a:rPr lang="zh-CN" altLang="zh-CN" sz="1600">
                <a:ln>
                  <a:noFill/>
                </a:ln>
                <a:solidFill>
                  <a:schemeClr val="bg1">
                    <a:lumMod val="85000"/>
                  </a:schemeClr>
                </a:solidFill>
                <a:effectLst/>
                <a:uLnTx/>
                <a:uFillTx/>
                <a:ea typeface="方正大黑简体" charset="-122"/>
                <a:sym typeface="+mn-ea"/>
              </a:rPr>
              <a:t>“字母“SZ”与轮滑形象以及风火轮的组合设计。</a:t>
            </a:r>
            <a:r>
              <a:rPr lang="zh-CN" altLang="zh-CN" sz="1600">
                <a:ln>
                  <a:noFill/>
                </a:ln>
                <a:solidFill>
                  <a:schemeClr val="tx1">
                    <a:lumMod val="65000"/>
                    <a:lumOff val="35000"/>
                  </a:schemeClr>
                </a:solidFill>
                <a:effectLst/>
                <a:uLnTx/>
                <a:uFillTx/>
                <a:ea typeface="方正大黑简体" charset="-122"/>
                <a:sym typeface="+mn-ea"/>
              </a:rPr>
              <a:t> </a:t>
            </a:r>
            <a:r>
              <a:rPr lang="zh-CN" altLang="zh-CN" sz="1600">
                <a:ln>
                  <a:noFill/>
                </a:ln>
                <a:solidFill>
                  <a:schemeClr val="bg1">
                    <a:lumMod val="85000"/>
                  </a:schemeClr>
                </a:solidFill>
                <a:effectLst/>
                <a:uLnTx/>
                <a:uFillTx/>
                <a:ea typeface="方正大黑简体" charset="-122"/>
                <a:sym typeface="+mn-ea"/>
              </a:rPr>
              <a:t> </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897890" y="3143250"/>
            <a:ext cx="3639185" cy="275590"/>
          </a:xfrm>
          <a:prstGeom prst="rect">
            <a:avLst/>
          </a:prstGeom>
          <a:noFill/>
        </p:spPr>
        <p:txBody>
          <a:bodyPr wrap="square" rtlCol="0">
            <a:spAutoFit/>
          </a:bodyPr>
          <a:p>
            <a:r>
              <a:rPr lang="zh-CN" altLang="en-US" sz="1200"/>
              <a:t>图3-5-1</a:t>
            </a:r>
            <a:r>
              <a:rPr lang="en-US" altLang="zh-CN" sz="1200"/>
              <a:t>1</a:t>
            </a:r>
            <a:r>
              <a:rPr lang="zh-CN" altLang="en-US" sz="1200"/>
              <a:t> 2018年击剑世锦赛 朱江 </a:t>
            </a:r>
            <a:endParaRPr lang="zh-CN" altLang="en-US" sz="1200"/>
          </a:p>
        </p:txBody>
      </p:sp>
      <p:pic>
        <p:nvPicPr>
          <p:cNvPr id="128" name="图片 128"/>
          <p:cNvPicPr>
            <a:picLocks noChangeAspect="1" noChangeArrowheads="1"/>
          </p:cNvPicPr>
          <p:nvPr/>
        </p:nvPicPr>
        <p:blipFill>
          <a:blip r:embed="rId2" cstate="print"/>
          <a:srcRect t="15608" b="15332"/>
          <a:stretch>
            <a:fillRect/>
          </a:stretch>
        </p:blipFill>
        <p:spPr>
          <a:xfrm>
            <a:off x="425450" y="1402398"/>
            <a:ext cx="3516630" cy="1588770"/>
          </a:xfrm>
          <a:prstGeom prst="rect">
            <a:avLst/>
          </a:prstGeom>
          <a:noFill/>
          <a:ln w="9525">
            <a:noFill/>
            <a:miter lim="800000"/>
            <a:headEnd/>
            <a:tailEnd/>
          </a:ln>
        </p:spPr>
      </p:pic>
      <p:sp>
        <p:nvSpPr>
          <p:cNvPr id="15" name="文本框 14"/>
          <p:cNvSpPr txBox="1"/>
          <p:nvPr/>
        </p:nvSpPr>
        <p:spPr>
          <a:xfrm>
            <a:off x="4434205" y="3119120"/>
            <a:ext cx="3776345" cy="275590"/>
          </a:xfrm>
          <a:prstGeom prst="rect">
            <a:avLst/>
          </a:prstGeom>
          <a:noFill/>
        </p:spPr>
        <p:txBody>
          <a:bodyPr wrap="square" rtlCol="0">
            <a:spAutoFit/>
          </a:bodyPr>
          <a:p>
            <a:r>
              <a:rPr lang="zh-CN" altLang="en-US" sz="1200"/>
              <a:t>图3-5-1</a:t>
            </a:r>
            <a:r>
              <a:rPr lang="en-US" altLang="zh-CN" sz="1200"/>
              <a:t>2</a:t>
            </a:r>
            <a:r>
              <a:rPr lang="zh-CN" altLang="en-US" sz="1200"/>
              <a:t> 苏迪曼杯世界羽毛球混合团体锦标赛 王寿涛</a:t>
            </a:r>
            <a:endParaRPr lang="zh-CN" altLang="en-US" sz="1200"/>
          </a:p>
        </p:txBody>
      </p:sp>
      <p:pic>
        <p:nvPicPr>
          <p:cNvPr id="109" name="图片 109" descr="LOGO整合"/>
          <p:cNvPicPr>
            <a:picLocks noChangeAspect="1"/>
          </p:cNvPicPr>
          <p:nvPr/>
        </p:nvPicPr>
        <p:blipFill>
          <a:blip r:embed="rId3"/>
          <a:stretch>
            <a:fillRect/>
          </a:stretch>
        </p:blipFill>
        <p:spPr>
          <a:xfrm>
            <a:off x="4885055" y="330200"/>
            <a:ext cx="2583180" cy="2589530"/>
          </a:xfrm>
          <a:prstGeom prst="rect">
            <a:avLst/>
          </a:prstGeom>
        </p:spPr>
      </p:pic>
      <p:pic>
        <p:nvPicPr>
          <p:cNvPr id="98" name="图片 98"/>
          <p:cNvPicPr>
            <a:picLocks noChangeAspect="1"/>
          </p:cNvPicPr>
          <p:nvPr/>
        </p:nvPicPr>
        <p:blipFill>
          <a:blip r:embed="rId4"/>
          <a:stretch>
            <a:fillRect/>
          </a:stretch>
        </p:blipFill>
        <p:spPr>
          <a:xfrm>
            <a:off x="8692515" y="915035"/>
            <a:ext cx="2316480" cy="1833880"/>
          </a:xfrm>
          <a:prstGeom prst="rect">
            <a:avLst/>
          </a:prstGeom>
          <a:noFill/>
          <a:ln>
            <a:noFill/>
          </a:ln>
        </p:spPr>
      </p:pic>
      <p:sp>
        <p:nvSpPr>
          <p:cNvPr id="20" name="文本框 19"/>
          <p:cNvSpPr txBox="1"/>
          <p:nvPr/>
        </p:nvSpPr>
        <p:spPr>
          <a:xfrm>
            <a:off x="8464550" y="3119120"/>
            <a:ext cx="3639185" cy="275590"/>
          </a:xfrm>
          <a:prstGeom prst="rect">
            <a:avLst/>
          </a:prstGeom>
          <a:noFill/>
        </p:spPr>
        <p:txBody>
          <a:bodyPr wrap="square" rtlCol="0">
            <a:spAutoFit/>
          </a:bodyPr>
          <a:p>
            <a:r>
              <a:rPr lang="zh-CN" altLang="en-US" sz="1200"/>
              <a:t>图3-5-1</a:t>
            </a:r>
            <a:r>
              <a:rPr lang="en-US" altLang="zh-CN" sz="1200"/>
              <a:t>3</a:t>
            </a:r>
            <a:r>
              <a:rPr lang="zh-CN" altLang="en-US" sz="1200"/>
              <a:t> 2005年世界速度轮滑锦标赛 王猛</a:t>
            </a:r>
            <a:endParaRPr lang="zh-CN" altLang="en-US" sz="12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42875" y="3430270"/>
            <a:ext cx="12476480" cy="363347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37</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7"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7" name="文本框 6"/>
          <p:cNvSpPr txBox="1"/>
          <p:nvPr/>
        </p:nvSpPr>
        <p:spPr>
          <a:xfrm>
            <a:off x="671195" y="3889375"/>
            <a:ext cx="7544435" cy="203009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数字“11”飞奔的神鹿、熊熊的圣火、延伸的跑道三个主元素有机组合，意在凸显“团结、奋进、文明、育人”的中运会宗旨，突出鹿城包头显著的草原文化特色以及中学生体育的独特魅力。飞鹿、圣火、跑道等元素通过形态、线条和颜色的变换组合，揭示了鹿城、草原、活力、运动、前景的文化内涵，突出了“文明包头、活力中运”的主题。 </a:t>
            </a:r>
            <a:endParaRPr lang="zh-CN" altLang="zh-CN" sz="1600">
              <a:ln>
                <a:noFill/>
              </a:ln>
              <a:solidFill>
                <a:schemeClr val="bg1">
                  <a:lumMod val="85000"/>
                </a:schemeClr>
              </a:solidFill>
              <a:effectLst/>
              <a:uLnTx/>
              <a:uFillTx/>
              <a:ea typeface="方正大黑简体" charset="-122"/>
              <a:sym typeface="+mn-ea"/>
            </a:endParaRPr>
          </a:p>
        </p:txBody>
      </p:sp>
      <p:sp>
        <p:nvSpPr>
          <p:cNvPr id="15" name="文本框 14"/>
          <p:cNvSpPr txBox="1"/>
          <p:nvPr/>
        </p:nvSpPr>
        <p:spPr>
          <a:xfrm>
            <a:off x="671195" y="1330960"/>
            <a:ext cx="7411720" cy="166052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sym typeface="+mn-ea"/>
              </a:rPr>
              <a:t>南京英文首字母“N”通过艺术巧妙结合，融入了南京“城墙、轮滑运动员、长江水”等主题元素，体现了2016年世界速度轮滑锦标赛“南京，世界轮滑之都”的主题。会徽由绚丽的色彩和锋芒毕露的笔触构成，体现“更高，更快，更强”的奥林匹克精神和南京“诚朴诚信、博爱博雅”的城市精神。</a:t>
            </a:r>
            <a:endParaRPr lang="zh-CN" altLang="zh-CN" sz="1600">
              <a:ln>
                <a:noFill/>
              </a:ln>
              <a:solidFill>
                <a:schemeClr val="tx1">
                  <a:lumMod val="65000"/>
                  <a:lumOff val="35000"/>
                </a:schemeClr>
              </a:solidFill>
              <a:effectLst/>
              <a:uLnTx/>
              <a:uFillTx/>
              <a:ea typeface="方正大黑简体" charset="-122"/>
              <a:sym typeface="+mn-ea"/>
            </a:endParaRPr>
          </a:p>
        </p:txBody>
      </p:sp>
      <p:sp>
        <p:nvSpPr>
          <p:cNvPr id="2" name="文本框 1"/>
          <p:cNvSpPr txBox="1"/>
          <p:nvPr/>
        </p:nvSpPr>
        <p:spPr>
          <a:xfrm>
            <a:off x="8552815" y="3213100"/>
            <a:ext cx="3639185" cy="275590"/>
          </a:xfrm>
          <a:prstGeom prst="rect">
            <a:avLst/>
          </a:prstGeom>
          <a:noFill/>
        </p:spPr>
        <p:txBody>
          <a:bodyPr wrap="square" rtlCol="0">
            <a:spAutoFit/>
          </a:bodyPr>
          <a:p>
            <a:r>
              <a:rPr lang="zh-CN" altLang="en-US" sz="1200"/>
              <a:t>图3-5-1</a:t>
            </a:r>
            <a:r>
              <a:rPr lang="en-US" altLang="zh-CN" sz="1200"/>
              <a:t>4</a:t>
            </a:r>
            <a:r>
              <a:rPr lang="zh-CN" altLang="en-US" sz="1200"/>
              <a:t> 2016年世界速度轮滑锦标赛 张逊 </a:t>
            </a:r>
            <a:endParaRPr lang="zh-CN" altLang="en-US" sz="1200"/>
          </a:p>
        </p:txBody>
      </p:sp>
      <p:pic>
        <p:nvPicPr>
          <p:cNvPr id="122" name="图片 122" descr="2016年世界速度轮滑锦标赛"/>
          <p:cNvPicPr>
            <a:picLocks noChangeAspect="1"/>
          </p:cNvPicPr>
          <p:nvPr/>
        </p:nvPicPr>
        <p:blipFill>
          <a:blip r:embed="rId2"/>
          <a:stretch>
            <a:fillRect/>
          </a:stretch>
        </p:blipFill>
        <p:spPr>
          <a:xfrm>
            <a:off x="8603615" y="986790"/>
            <a:ext cx="2631440" cy="2076450"/>
          </a:xfrm>
          <a:prstGeom prst="rect">
            <a:avLst/>
          </a:prstGeom>
        </p:spPr>
      </p:pic>
      <p:sp>
        <p:nvSpPr>
          <p:cNvPr id="3" name="文本框 2"/>
          <p:cNvSpPr txBox="1"/>
          <p:nvPr/>
        </p:nvSpPr>
        <p:spPr>
          <a:xfrm>
            <a:off x="8005445" y="5476875"/>
            <a:ext cx="4122420" cy="645160"/>
          </a:xfrm>
          <a:prstGeom prst="rect">
            <a:avLst/>
          </a:prstGeom>
          <a:noFill/>
        </p:spPr>
        <p:txBody>
          <a:bodyPr wrap="square" rtlCol="0">
            <a:spAutoFit/>
          </a:bodyPr>
          <a:p>
            <a:pPr algn="ctr">
              <a:lnSpc>
                <a:spcPct val="150000"/>
              </a:lnSpc>
            </a:pPr>
            <a:r>
              <a:rPr lang="zh-CN" altLang="en-US" sz="1200"/>
              <a:t>图3-5-1</a:t>
            </a:r>
            <a:r>
              <a:rPr lang="en-US" altLang="zh-CN" sz="1200"/>
              <a:t>5</a:t>
            </a:r>
            <a:r>
              <a:rPr lang="zh-CN" altLang="en-US" sz="1200"/>
              <a:t> 中华人民共和国第十一届</a:t>
            </a:r>
            <a:endParaRPr lang="zh-CN" altLang="en-US" sz="1200"/>
          </a:p>
          <a:p>
            <a:pPr algn="ctr">
              <a:lnSpc>
                <a:spcPct val="150000"/>
              </a:lnSpc>
            </a:pPr>
            <a:r>
              <a:rPr lang="zh-CN" altLang="en-US" sz="1200"/>
              <a:t>中学生运动会 王猛</a:t>
            </a:r>
            <a:endParaRPr lang="zh-CN" altLang="en-US" sz="1200"/>
          </a:p>
        </p:txBody>
      </p:sp>
      <p:pic>
        <p:nvPicPr>
          <p:cNvPr id="99" name="图片 99"/>
          <p:cNvPicPr>
            <a:picLocks noChangeAspect="1"/>
          </p:cNvPicPr>
          <p:nvPr/>
        </p:nvPicPr>
        <p:blipFill>
          <a:blip r:embed="rId3"/>
          <a:stretch>
            <a:fillRect/>
          </a:stretch>
        </p:blipFill>
        <p:spPr>
          <a:xfrm>
            <a:off x="8705850" y="3607435"/>
            <a:ext cx="2504440" cy="186944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12128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38</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551180" y="2347595"/>
            <a:ext cx="5198110" cy="2399665"/>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图案由溅起的浪花形成江苏的“苏”和首届的“首”的拼音首字母“ S”变形成智鸟——凤凰，下部是棋盘，浓缩了凤城的地域风貌、深厚的文化底蕴和运动会的主题，彰显出“康泰之州，运动之城”的精神面貌和“州建南唐，文昌北宋”深厚的历史文化底蕴体现出“体育嵌入城市，运动成就健康”的理念。</a:t>
            </a:r>
            <a:endParaRPr lang="zh-CN" altLang="zh-CN" sz="1600">
              <a:solidFill>
                <a:schemeClr val="bg1">
                  <a:lumMod val="85000"/>
                </a:schemeClr>
              </a:solidFill>
              <a:ea typeface="方正大黑简体" charset="-122"/>
              <a:sym typeface="+mn-ea"/>
            </a:endParaRPr>
          </a:p>
        </p:txBody>
      </p:sp>
      <p:sp>
        <p:nvSpPr>
          <p:cNvPr id="5" name="文本框 4"/>
          <p:cNvSpPr txBox="1"/>
          <p:nvPr/>
        </p:nvSpPr>
        <p:spPr>
          <a:xfrm>
            <a:off x="7896225" y="5085080"/>
            <a:ext cx="3639185" cy="275590"/>
          </a:xfrm>
          <a:prstGeom prst="rect">
            <a:avLst/>
          </a:prstGeom>
          <a:noFill/>
        </p:spPr>
        <p:txBody>
          <a:bodyPr wrap="square" rtlCol="0">
            <a:spAutoFit/>
          </a:bodyPr>
          <a:p>
            <a:r>
              <a:rPr lang="zh-CN" altLang="en-US" sz="1200"/>
              <a:t> 图3-5-1</a:t>
            </a:r>
            <a:r>
              <a:rPr lang="en-US" altLang="zh-CN" sz="1200"/>
              <a:t>6</a:t>
            </a:r>
            <a:r>
              <a:rPr lang="zh-CN" altLang="en-US" sz="1200"/>
              <a:t> 江苏省第一届智力运动会 / 钱勇</a:t>
            </a:r>
            <a:endParaRPr lang="zh-CN" altLang="en-US" sz="1200"/>
          </a:p>
        </p:txBody>
      </p:sp>
      <p:pic>
        <p:nvPicPr>
          <p:cNvPr id="1073742975" name="图片 1073742974"/>
          <p:cNvPicPr>
            <a:picLocks noChangeAspect="1"/>
          </p:cNvPicPr>
          <p:nvPr/>
        </p:nvPicPr>
        <p:blipFill>
          <a:blip r:embed="rId2"/>
          <a:stretch>
            <a:fillRect/>
          </a:stretch>
        </p:blipFill>
        <p:spPr>
          <a:xfrm>
            <a:off x="7752080" y="1772920"/>
            <a:ext cx="3344545" cy="3107055"/>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13030" y="-26670"/>
            <a:ext cx="12429490" cy="358902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03</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9" name="图片 8"/>
          <p:cNvPicPr>
            <a:picLocks noChangeAspect="1" noChangeArrowheads="1"/>
          </p:cNvPicPr>
          <p:nvPr/>
        </p:nvPicPr>
        <p:blipFill>
          <a:blip r:embed="rId1" cstate="print"/>
          <a:srcRect/>
          <a:stretch>
            <a:fillRect/>
          </a:stretch>
        </p:blipFill>
        <p:spPr>
          <a:xfrm>
            <a:off x="8813165" y="693420"/>
            <a:ext cx="2288540" cy="2291715"/>
          </a:xfrm>
          <a:prstGeom prst="rect">
            <a:avLst/>
          </a:prstGeom>
          <a:noFill/>
          <a:ln w="9525">
            <a:noFill/>
            <a:miter lim="800000"/>
            <a:headEnd/>
            <a:tailEnd/>
          </a:ln>
        </p:spPr>
      </p:pic>
      <p:sp>
        <p:nvSpPr>
          <p:cNvPr id="20" name="文本框 19"/>
          <p:cNvSpPr txBox="1"/>
          <p:nvPr/>
        </p:nvSpPr>
        <p:spPr>
          <a:xfrm>
            <a:off x="8966835" y="3200400"/>
            <a:ext cx="4326890" cy="275590"/>
          </a:xfrm>
          <a:prstGeom prst="rect">
            <a:avLst/>
          </a:prstGeom>
          <a:noFill/>
        </p:spPr>
        <p:txBody>
          <a:bodyPr wrap="square" rtlCol="0">
            <a:spAutoFit/>
          </a:bodyPr>
          <a:p>
            <a:r>
              <a:rPr lang="zh-CN" altLang="en-US" sz="1200"/>
              <a:t>  图3-1-1 丹江国际 岑利民</a:t>
            </a:r>
            <a:endParaRPr lang="zh-CN" altLang="en-US" sz="1200"/>
          </a:p>
        </p:txBody>
      </p:sp>
      <p:pic>
        <p:nvPicPr>
          <p:cNvPr id="21" name="图片 2" descr="广东语言音像电子出版社有限公司3.jpg"/>
          <p:cNvPicPr>
            <a:picLocks noChangeAspect="1"/>
          </p:cNvPicPr>
          <p:nvPr/>
        </p:nvPicPr>
        <p:blipFill>
          <a:blip r:embed="rId2"/>
          <a:srcRect l="11416" t="7407" r="11799" b="9896"/>
          <a:stretch>
            <a:fillRect/>
          </a:stretch>
        </p:blipFill>
        <p:spPr>
          <a:xfrm>
            <a:off x="8128000" y="3764915"/>
            <a:ext cx="3659505" cy="1823720"/>
          </a:xfrm>
          <a:prstGeom prst="rect">
            <a:avLst/>
          </a:prstGeom>
        </p:spPr>
      </p:pic>
      <p:sp>
        <p:nvSpPr>
          <p:cNvPr id="22" name="文本框 21"/>
          <p:cNvSpPr txBox="1"/>
          <p:nvPr/>
        </p:nvSpPr>
        <p:spPr>
          <a:xfrm>
            <a:off x="8235950" y="5701665"/>
            <a:ext cx="3639185" cy="275590"/>
          </a:xfrm>
          <a:prstGeom prst="rect">
            <a:avLst/>
          </a:prstGeom>
          <a:noFill/>
        </p:spPr>
        <p:txBody>
          <a:bodyPr wrap="square" rtlCol="0">
            <a:spAutoFit/>
          </a:bodyPr>
          <a:p>
            <a:r>
              <a:rPr lang="zh-CN" altLang="en-US" sz="1200"/>
              <a:t>图3-1-3 广东语言音像电子出版社有限公司 刘中涛</a:t>
            </a:r>
            <a:endParaRPr lang="zh-CN" altLang="en-US" sz="1200"/>
          </a:p>
        </p:txBody>
      </p:sp>
      <p:sp>
        <p:nvSpPr>
          <p:cNvPr id="23" name="文本框 22"/>
          <p:cNvSpPr txBox="1"/>
          <p:nvPr/>
        </p:nvSpPr>
        <p:spPr>
          <a:xfrm>
            <a:off x="796290" y="1633855"/>
            <a:ext cx="6450330" cy="92202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rPr>
              <a:t>汉字“丹”、龙头、江水，体现国际化商贸地产特色，突出引领、龙头内涵，以及飞腾、向上的精神。</a:t>
            </a:r>
            <a:endParaRPr lang="zh-CN" altLang="zh-CN" sz="1600">
              <a:ln>
                <a:noFill/>
              </a:ln>
              <a:solidFill>
                <a:schemeClr val="bg1">
                  <a:lumMod val="85000"/>
                </a:schemeClr>
              </a:solidFill>
              <a:effectLst/>
              <a:uLnTx/>
              <a:uFillTx/>
              <a:ea typeface="方正大黑简体" charset="-122"/>
            </a:endParaRPr>
          </a:p>
        </p:txBody>
      </p:sp>
      <p:sp>
        <p:nvSpPr>
          <p:cNvPr id="24" name="文本框 23"/>
          <p:cNvSpPr txBox="1"/>
          <p:nvPr/>
        </p:nvSpPr>
        <p:spPr>
          <a:xfrm>
            <a:off x="796290" y="4332605"/>
            <a:ext cx="6815455"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rPr>
              <a:t>标识以“粤、言、音”三字为设计要素，表达广东地域概念和语言音像出版主题。三个字以叠起的书本形式组合在一起，体现出版社概念。</a:t>
            </a:r>
            <a:endParaRPr lang="zh-CN" altLang="zh-CN" sz="1600">
              <a:ln>
                <a:noFill/>
              </a:ln>
              <a:solidFill>
                <a:schemeClr val="tx1">
                  <a:lumMod val="65000"/>
                  <a:lumOff val="35000"/>
                </a:schemeClr>
              </a:solidFill>
              <a:effectLst/>
              <a:uLnTx/>
              <a:uFillTx/>
              <a:ea typeface="方正大黑简体"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28</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6" name="文本框 15"/>
          <p:cNvSpPr txBox="1"/>
          <p:nvPr/>
        </p:nvSpPr>
        <p:spPr>
          <a:xfrm>
            <a:off x="6556375" y="904240"/>
            <a:ext cx="6021705" cy="645160"/>
          </a:xfrm>
          <a:prstGeom prst="rect">
            <a:avLst/>
          </a:prstGeom>
          <a:noFill/>
        </p:spPr>
        <p:txBody>
          <a:bodyPr wrap="square" rtlCol="0">
            <a:spAutoFit/>
          </a:bodyPr>
          <a:p>
            <a:pPr algn="l">
              <a:lnSpc>
                <a:spcPct val="150000"/>
              </a:lnSpc>
              <a:buClrTx/>
              <a:buSzTx/>
            </a:pPr>
            <a:r>
              <a:rPr lang="zh-CN" altLang="zh-CN" sz="2400">
                <a:ln>
                  <a:noFill/>
                </a:ln>
                <a:solidFill>
                  <a:schemeClr val="bg1">
                    <a:lumMod val="95000"/>
                  </a:schemeClr>
                </a:solidFill>
                <a:effectLst/>
                <a:uLnTx/>
                <a:uFillTx/>
                <a:ea typeface="方正大黑简体" charset="-122"/>
              </a:rPr>
              <a:t>第五节、竞赛类标志设计欣赏</a:t>
            </a:r>
            <a:endParaRPr lang="zh-CN" altLang="zh-CN" sz="2400">
              <a:ln>
                <a:noFill/>
              </a:ln>
              <a:solidFill>
                <a:schemeClr val="bg1">
                  <a:lumMod val="95000"/>
                </a:schemeClr>
              </a:solidFill>
              <a:effectLst/>
              <a:uLnTx/>
              <a:uFillTx/>
              <a:ea typeface="方正大黑简体" charset="-122"/>
            </a:endParaRPr>
          </a:p>
        </p:txBody>
      </p:sp>
      <p:sp>
        <p:nvSpPr>
          <p:cNvPr id="4" name="文本框 3"/>
          <p:cNvSpPr txBox="1"/>
          <p:nvPr/>
        </p:nvSpPr>
        <p:spPr>
          <a:xfrm>
            <a:off x="6556375" y="1628775"/>
            <a:ext cx="5154930" cy="461581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乙”字，体现了中乙联赛的特点，突出联赛的级别。足球突出足球联赛的行业特色。抽象的龙形，体现出鲜明的中国特色，突出中国足球的文化特征和人文底蕴，展现了中乙联赛各球队争当龙头，力创一流的精神，表达球员奋勇拼搏、猛如蛟龙的风貌。燃烧的火焰，象征中乙联赛热烈红火，兴旺繁荣，表达了中国足球事业薪火相传，蒸蒸日上的美好发展前景。足球的镂白处为五角星，体现了中乙联赛培养和发掘优秀的球队和优秀球员，培育足坛的明星球队和明星球员，表达中乙联赛群星灿烂，星光辉煌的内涵，隐含中乙联赛精彩纷呈、刺激好看的特色。会标用中国书法的飞白笔触，展现足球运动所具有的速度、力量和文化。 </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1558925" y="4906010"/>
            <a:ext cx="3639185" cy="275590"/>
          </a:xfrm>
          <a:prstGeom prst="rect">
            <a:avLst/>
          </a:prstGeom>
          <a:noFill/>
        </p:spPr>
        <p:txBody>
          <a:bodyPr wrap="square" rtlCol="0">
            <a:spAutoFit/>
          </a:bodyPr>
          <a:p>
            <a:r>
              <a:rPr lang="zh-CN" altLang="en-US" sz="1200"/>
              <a:t> 图3-5-</a:t>
            </a:r>
            <a:r>
              <a:rPr lang="en-US" altLang="zh-CN" sz="1200"/>
              <a:t>2</a:t>
            </a:r>
            <a:r>
              <a:rPr lang="zh-CN" altLang="en-US" sz="1200"/>
              <a:t> 中国足球乙级联赛 陈聪荣</a:t>
            </a:r>
            <a:endParaRPr lang="zh-CN" altLang="en-US" sz="1200"/>
          </a:p>
        </p:txBody>
      </p:sp>
      <p:pic>
        <p:nvPicPr>
          <p:cNvPr id="28" name="图片 5" descr="中乙联赛定稿1.jpg"/>
          <p:cNvPicPr>
            <a:picLocks noChangeAspect="1"/>
          </p:cNvPicPr>
          <p:nvPr/>
        </p:nvPicPr>
        <p:blipFill>
          <a:blip r:embed="rId2"/>
          <a:srcRect b="7470"/>
          <a:stretch>
            <a:fillRect/>
          </a:stretch>
        </p:blipFill>
        <p:spPr>
          <a:xfrm>
            <a:off x="1056005" y="1917065"/>
            <a:ext cx="3531870" cy="2610485"/>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85090" y="0"/>
            <a:ext cx="12362815" cy="699516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96215" y="-179705"/>
            <a:ext cx="12551410" cy="377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29</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6" name="文本框 15"/>
          <p:cNvSpPr txBox="1"/>
          <p:nvPr/>
        </p:nvSpPr>
        <p:spPr>
          <a:xfrm>
            <a:off x="889635" y="3827780"/>
            <a:ext cx="10574020" cy="55308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设计说明（左）：</a:t>
            </a:r>
            <a:r>
              <a:rPr lang="zh-CN" altLang="zh-CN" sz="1600">
                <a:ln>
                  <a:noFill/>
                </a:ln>
                <a:solidFill>
                  <a:schemeClr val="bg1">
                    <a:lumMod val="85000"/>
                  </a:schemeClr>
                </a:solidFill>
                <a:effectLst/>
                <a:uLnTx/>
                <a:uFillTx/>
                <a:ea typeface="方正大黑简体" charset="-122"/>
                <a:sym typeface="+mn-ea"/>
              </a:rPr>
              <a:t>会徽采用简单大写的意抽象手法，勾勒出富有旋律的自行车场地运动健儿的形象。</a:t>
            </a:r>
            <a:endParaRPr lang="zh-CN" altLang="zh-CN" sz="1600">
              <a:ln>
                <a:noFill/>
              </a:ln>
              <a:solidFill>
                <a:schemeClr val="bg1">
                  <a:lumMod val="85000"/>
                </a:schemeClr>
              </a:solidFill>
              <a:effectLst/>
              <a:uLnTx/>
              <a:uFillTx/>
              <a:ea typeface="方正大黑简体" charset="-122"/>
              <a:sym typeface="+mn-ea"/>
            </a:endParaRPr>
          </a:p>
        </p:txBody>
      </p:sp>
      <p:sp>
        <p:nvSpPr>
          <p:cNvPr id="18" name="文本框 17"/>
          <p:cNvSpPr txBox="1"/>
          <p:nvPr/>
        </p:nvSpPr>
        <p:spPr>
          <a:xfrm>
            <a:off x="889635" y="4420870"/>
            <a:ext cx="10717530" cy="92202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设计说明（中）：</a:t>
            </a:r>
            <a:r>
              <a:rPr lang="zh-CN" altLang="zh-CN" sz="1600">
                <a:ln>
                  <a:noFill/>
                </a:ln>
                <a:solidFill>
                  <a:schemeClr val="bg1">
                    <a:lumMod val="85000"/>
                  </a:schemeClr>
                </a:solidFill>
                <a:effectLst/>
                <a:uLnTx/>
                <a:uFillTx/>
                <a:ea typeface="方正大黑简体" charset="-122"/>
                <a:sym typeface="+mn-ea"/>
              </a:rPr>
              <a:t>绿色渐变部分包含变形的字母“J”、“A”，“J”、“A”代表金安；绿色部分象拍打网球的运动健儿，体现运动员健康向上、积极进取的精神风貌；地球代表国际性网球公开赛。</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1395095" y="3263900"/>
            <a:ext cx="3639185" cy="275590"/>
          </a:xfrm>
          <a:prstGeom prst="rect">
            <a:avLst/>
          </a:prstGeom>
          <a:noFill/>
        </p:spPr>
        <p:txBody>
          <a:bodyPr wrap="square" rtlCol="0">
            <a:spAutoFit/>
          </a:bodyPr>
          <a:p>
            <a:r>
              <a:rPr lang="zh-CN" altLang="en-US" sz="1200"/>
              <a:t> 图3-5-1 世界场地自行车锦标赛 利玉章  </a:t>
            </a:r>
            <a:endParaRPr lang="zh-CN" altLang="en-US" sz="1200"/>
          </a:p>
        </p:txBody>
      </p:sp>
      <p:pic>
        <p:nvPicPr>
          <p:cNvPr id="3" name="图片 2" descr="世界场地自行车锦标赛1"/>
          <p:cNvPicPr>
            <a:picLocks noChangeAspect="1"/>
          </p:cNvPicPr>
          <p:nvPr/>
        </p:nvPicPr>
        <p:blipFill>
          <a:blip r:embed="rId2"/>
          <a:srcRect l="11201" t="16336" r="11611" b="17115"/>
          <a:stretch>
            <a:fillRect/>
          </a:stretch>
        </p:blipFill>
        <p:spPr>
          <a:xfrm>
            <a:off x="1499870" y="836930"/>
            <a:ext cx="2670810" cy="2301875"/>
          </a:xfrm>
          <a:prstGeom prst="rect">
            <a:avLst/>
          </a:prstGeom>
        </p:spPr>
      </p:pic>
      <p:sp>
        <p:nvSpPr>
          <p:cNvPr id="14" name="文本框 13"/>
          <p:cNvSpPr txBox="1"/>
          <p:nvPr/>
        </p:nvSpPr>
        <p:spPr>
          <a:xfrm>
            <a:off x="4848225" y="3258820"/>
            <a:ext cx="3639185" cy="275590"/>
          </a:xfrm>
          <a:prstGeom prst="rect">
            <a:avLst/>
          </a:prstGeom>
          <a:noFill/>
        </p:spPr>
        <p:txBody>
          <a:bodyPr wrap="square" rtlCol="0">
            <a:spAutoFit/>
          </a:bodyPr>
          <a:p>
            <a:r>
              <a:rPr lang="zh-CN" altLang="en-US" sz="1200"/>
              <a:t> 图3-5-</a:t>
            </a:r>
            <a:r>
              <a:rPr lang="en-US" altLang="zh-CN" sz="1200"/>
              <a:t>3</a:t>
            </a:r>
            <a:r>
              <a:rPr lang="zh-CN" altLang="en-US" sz="1200"/>
              <a:t> 国际网球金安公开赛赛 陈一雄 </a:t>
            </a:r>
            <a:endParaRPr lang="zh-CN" altLang="en-US" sz="1200"/>
          </a:p>
        </p:txBody>
      </p:sp>
      <p:pic>
        <p:nvPicPr>
          <p:cNvPr id="43" name="图片 13" descr="未命名 -1.jpg"/>
          <p:cNvPicPr>
            <a:picLocks noChangeAspect="1"/>
          </p:cNvPicPr>
          <p:nvPr/>
        </p:nvPicPr>
        <p:blipFill>
          <a:blip r:embed="rId3" cstate="print"/>
          <a:stretch>
            <a:fillRect/>
          </a:stretch>
        </p:blipFill>
        <p:spPr>
          <a:xfrm>
            <a:off x="5363845" y="685165"/>
            <a:ext cx="1722120" cy="2453640"/>
          </a:xfrm>
          <a:prstGeom prst="rect">
            <a:avLst/>
          </a:prstGeom>
        </p:spPr>
      </p:pic>
      <p:sp>
        <p:nvSpPr>
          <p:cNvPr id="17" name="文本框 16"/>
          <p:cNvSpPr txBox="1"/>
          <p:nvPr/>
        </p:nvSpPr>
        <p:spPr>
          <a:xfrm>
            <a:off x="8070850" y="3224530"/>
            <a:ext cx="3639185" cy="275590"/>
          </a:xfrm>
          <a:prstGeom prst="rect">
            <a:avLst/>
          </a:prstGeom>
          <a:noFill/>
        </p:spPr>
        <p:txBody>
          <a:bodyPr wrap="square" rtlCol="0">
            <a:spAutoFit/>
          </a:bodyPr>
          <a:p>
            <a:r>
              <a:rPr lang="zh-CN" altLang="en-US" sz="1200"/>
              <a:t> 图3-5-</a:t>
            </a:r>
            <a:r>
              <a:rPr lang="en-US" altLang="zh-CN" sz="1200"/>
              <a:t>4</a:t>
            </a:r>
            <a:r>
              <a:rPr lang="zh-CN" altLang="en-US" sz="1200"/>
              <a:t> 国际网球金安公开赛赛 陈一雄</a:t>
            </a:r>
            <a:endParaRPr lang="zh-CN" altLang="en-US" sz="1200"/>
          </a:p>
        </p:txBody>
      </p:sp>
      <p:pic>
        <p:nvPicPr>
          <p:cNvPr id="49" name="图片 19" descr="图形1.jpg"/>
          <p:cNvPicPr>
            <a:picLocks noChangeAspect="1"/>
          </p:cNvPicPr>
          <p:nvPr/>
        </p:nvPicPr>
        <p:blipFill>
          <a:blip r:embed="rId4" cstate="print"/>
          <a:stretch>
            <a:fillRect/>
          </a:stretch>
        </p:blipFill>
        <p:spPr>
          <a:xfrm>
            <a:off x="8487410" y="836930"/>
            <a:ext cx="1974215" cy="2176780"/>
          </a:xfrm>
          <a:prstGeom prst="rect">
            <a:avLst/>
          </a:prstGeom>
        </p:spPr>
      </p:pic>
      <p:sp>
        <p:nvSpPr>
          <p:cNvPr id="19" name="文本框 18"/>
          <p:cNvSpPr txBox="1"/>
          <p:nvPr/>
        </p:nvSpPr>
        <p:spPr>
          <a:xfrm>
            <a:off x="889635" y="5243195"/>
            <a:ext cx="10717530"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设计说明（右）：</a:t>
            </a:r>
            <a:r>
              <a:rPr lang="zh-CN" altLang="zh-CN" sz="1600">
                <a:ln>
                  <a:noFill/>
                </a:ln>
                <a:solidFill>
                  <a:schemeClr val="bg1">
                    <a:lumMod val="85000"/>
                  </a:schemeClr>
                </a:solidFill>
                <a:effectLst/>
                <a:uLnTx/>
                <a:uFillTx/>
                <a:ea typeface="方正大黑简体" charset="-122"/>
                <a:sym typeface="+mn-ea"/>
              </a:rPr>
              <a:t>“陕”的拼音首字母“S”代表陕西省；蓝色部分象“7”，代表第七届运动会；飘扬的绸带体现少数民族运动会的特色；腾飞的巨龙展现韩城浓厚的文化底蕴和独特的人文精神；会徽象奋力冲刺的运动健儿，体现民族体育“平等、团结、拼搏、奋进”的运动会主题。 </a:t>
            </a:r>
            <a:endParaRPr lang="zh-CN" altLang="zh-CN" sz="1600">
              <a:ln>
                <a:noFill/>
              </a:ln>
              <a:solidFill>
                <a:schemeClr val="bg1">
                  <a:lumMod val="85000"/>
                </a:schemeClr>
              </a:solidFill>
              <a:effectLst/>
              <a:uLnTx/>
              <a:uFillTx/>
              <a:ea typeface="方正大黑简体" charset="-122"/>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30</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556375" y="1480820"/>
            <a:ext cx="5154930" cy="387667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取书法写意的数字“9”（9与6的共体）、汉字“川”字与“蜀”、残运会首字母“S、CY”为核心设计元素，寓意全国第九届残运会暨第六届特奥会在四川举行；数字“9”上半部分构成轮椅的造型、运动圣火、连绵的山脉、飞兽，下半部分构成“川”、跑道、奔腾的长江等元素，勾画出形似轮椅上奋力冲刺的运动员形象，形象直观地彰显出“平等、参与、共享”的精神与四川地方特色。轮椅飞速旋转向前冲刺，运动圣火迎风飘扬，燃烧激情，充满了运动的欢快与韵律，表达出残疾人运动员自强不息、乐观向上的精神。 </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1151255" y="5162550"/>
            <a:ext cx="3639185" cy="275590"/>
          </a:xfrm>
          <a:prstGeom prst="rect">
            <a:avLst/>
          </a:prstGeom>
          <a:noFill/>
        </p:spPr>
        <p:txBody>
          <a:bodyPr wrap="square" rtlCol="0">
            <a:spAutoFit/>
          </a:bodyPr>
          <a:p>
            <a:r>
              <a:rPr lang="zh-CN" altLang="en-US" sz="1200"/>
              <a:t>图3-5-</a:t>
            </a:r>
            <a:r>
              <a:rPr lang="en-US" altLang="zh-CN" sz="1200"/>
              <a:t>5</a:t>
            </a:r>
            <a:r>
              <a:rPr lang="zh-CN" altLang="en-US" sz="1200"/>
              <a:t> 全国第九届残运会暨第六届特奥会 陈壮 </a:t>
            </a:r>
            <a:endParaRPr lang="zh-CN" altLang="en-US" sz="1200"/>
          </a:p>
        </p:txBody>
      </p:sp>
      <p:pic>
        <p:nvPicPr>
          <p:cNvPr id="50" name="图片 1" descr="全国第九届残运会会徽"/>
          <p:cNvPicPr>
            <a:picLocks noChangeAspect="1"/>
          </p:cNvPicPr>
          <p:nvPr/>
        </p:nvPicPr>
        <p:blipFill>
          <a:blip r:embed="rId2"/>
          <a:srcRect l="15276" t="8395" r="7082" b="14535"/>
          <a:stretch>
            <a:fillRect/>
          </a:stretch>
        </p:blipFill>
        <p:spPr>
          <a:xfrm>
            <a:off x="1761808" y="1830388"/>
            <a:ext cx="2418080" cy="2963545"/>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31</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556375" y="1480820"/>
            <a:ext cx="5154930" cy="387667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数字“12”与辽宁、丹东首字母“L（1红部分）D（2蓝绿部分）”为核心设计元素，同时有机地融入了虎山长城、奔腾的江海、运动圣火、飘带等视觉元素，勾画出抽象跨越冲刺的运动员形象，形象直观地表达出辽宁省时代体育的无穷魅力薪火相传，彰显出“北方江南、东北苏杭”丹东城市地域文化特色，充分体现出丹东城市的活力与动感。跨越冲刺的运动员形象，健康向上，充满了运动的韵律与激情，表达出“天辽地宁、爱国奉献、诚信务实、创新争先”的新时期“辽宁精神”。 </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1491615" y="4840605"/>
            <a:ext cx="3639185" cy="275590"/>
          </a:xfrm>
          <a:prstGeom prst="rect">
            <a:avLst/>
          </a:prstGeom>
          <a:noFill/>
        </p:spPr>
        <p:txBody>
          <a:bodyPr wrap="square" rtlCol="0">
            <a:spAutoFit/>
          </a:bodyPr>
          <a:p>
            <a:r>
              <a:rPr lang="zh-CN" altLang="en-US" sz="1200"/>
              <a:t>  图3-5-</a:t>
            </a:r>
            <a:r>
              <a:rPr lang="en-US" altLang="zh-CN" sz="1200"/>
              <a:t>6</a:t>
            </a:r>
            <a:r>
              <a:rPr lang="zh-CN" altLang="en-US" sz="1200"/>
              <a:t> 辽宁省第十二届运动会 陈壮</a:t>
            </a:r>
            <a:endParaRPr lang="zh-CN" altLang="en-US" sz="1200"/>
          </a:p>
        </p:txBody>
      </p:sp>
      <p:pic>
        <p:nvPicPr>
          <p:cNvPr id="52" name="图片 3" descr="会徽"/>
          <p:cNvPicPr>
            <a:picLocks noChangeAspect="1"/>
          </p:cNvPicPr>
          <p:nvPr/>
        </p:nvPicPr>
        <p:blipFill>
          <a:blip r:embed="rId2"/>
          <a:srcRect l="19923" t="10431" r="12053" b="12685"/>
          <a:stretch>
            <a:fillRect/>
          </a:stretch>
        </p:blipFill>
        <p:spPr>
          <a:xfrm>
            <a:off x="1597025" y="2044065"/>
            <a:ext cx="2598420" cy="2402840"/>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32</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556375" y="2107565"/>
            <a:ext cx="5154930" cy="239966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以鄂尔多斯首字母“e”、机器人、鄂尔多斯蒙古回纹、鄂尔多斯羊角、科技符号、网络竞技、凤鸟为基础造型设计。象形化的机器人具有流畅的中国风格，天线，大头、弯曲的脚、回纹、羊角具有特殊少数民族的民族符号，凤鸟传递着凤凰展翅，科技腾飞、网络竞技含义。</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1055370" y="5013325"/>
            <a:ext cx="3639185" cy="275590"/>
          </a:xfrm>
          <a:prstGeom prst="rect">
            <a:avLst/>
          </a:prstGeom>
          <a:noFill/>
        </p:spPr>
        <p:txBody>
          <a:bodyPr wrap="square" rtlCol="0">
            <a:spAutoFit/>
          </a:bodyPr>
          <a:p>
            <a:r>
              <a:rPr lang="zh-CN" altLang="en-US" sz="1200"/>
              <a:t> 图3-5-</a:t>
            </a:r>
            <a:r>
              <a:rPr lang="en-US" altLang="zh-CN" sz="1200"/>
              <a:t>7</a:t>
            </a:r>
            <a:r>
              <a:rPr lang="zh-CN" altLang="en-US" sz="1200"/>
              <a:t> 第十五届中国青少年机器人竞赛 邓群锋 </a:t>
            </a:r>
            <a:endParaRPr lang="zh-CN" altLang="en-US" sz="1200"/>
          </a:p>
        </p:txBody>
      </p:sp>
      <p:pic>
        <p:nvPicPr>
          <p:cNvPr id="55" name="图片 55"/>
          <p:cNvPicPr>
            <a:picLocks noChangeAspect="1"/>
          </p:cNvPicPr>
          <p:nvPr/>
        </p:nvPicPr>
        <p:blipFill>
          <a:blip r:embed="rId2"/>
          <a:stretch>
            <a:fillRect/>
          </a:stretch>
        </p:blipFill>
        <p:spPr>
          <a:xfrm>
            <a:off x="1441768" y="1882458"/>
            <a:ext cx="2660015" cy="279082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12128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33</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593090" y="1645920"/>
            <a:ext cx="5154930" cy="387667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职工的“工”和“藏”字拼音首字母“Z”与数字“３”有机地变化昂扬向上的运动员、雄伟的雪山、奔腾的雅鲁藏布江、吉祥的哈达、延伸的赛道，充分传达出西藏自治区第三届职工运动会的信息与内涵，突出西藏鲜明的地域文化以及时代体育独特的风采和魅力。昂扬向上的运动员，饱含着前进的动力和气势，象征西藏体育事业飞速的发展步伐和广阔的发展前景，彰显了“更快、更高、更强”的体育精神。吉祥如意的哈达化作无限延伸的赛道，烘托出运动赛场激烈竞技的热烈氛围，富有激情和感染力。</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7756525" y="4971415"/>
            <a:ext cx="3639185" cy="275590"/>
          </a:xfrm>
          <a:prstGeom prst="rect">
            <a:avLst/>
          </a:prstGeom>
          <a:noFill/>
        </p:spPr>
        <p:txBody>
          <a:bodyPr wrap="square" rtlCol="0">
            <a:spAutoFit/>
          </a:bodyPr>
          <a:p>
            <a:r>
              <a:rPr lang="zh-CN" altLang="en-US" sz="1200"/>
              <a:t>图3-5-</a:t>
            </a:r>
            <a:r>
              <a:rPr lang="en-US" altLang="zh-CN" sz="1200"/>
              <a:t>8</a:t>
            </a:r>
            <a:r>
              <a:rPr lang="zh-CN" altLang="en-US" sz="1200"/>
              <a:t> 西藏自治区第三届职工运动会 纪永明</a:t>
            </a:r>
            <a:endParaRPr lang="zh-CN" altLang="en-US" sz="1200"/>
          </a:p>
        </p:txBody>
      </p:sp>
      <p:pic>
        <p:nvPicPr>
          <p:cNvPr id="71" name="图片 71" descr="E:\logo备忘录\VI应用模版\个人简介\016.jpg"/>
          <p:cNvPicPr>
            <a:picLocks noChangeAspect="1" noChangeArrowheads="1"/>
          </p:cNvPicPr>
          <p:nvPr/>
        </p:nvPicPr>
        <p:blipFill>
          <a:blip r:embed="rId2" cstate="print"/>
          <a:srcRect l="9009" r="9914" b="4156"/>
          <a:stretch>
            <a:fillRect/>
          </a:stretch>
        </p:blipFill>
        <p:spPr>
          <a:xfrm>
            <a:off x="7706043" y="1596073"/>
            <a:ext cx="3297555" cy="281178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12128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34</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532765" y="2037715"/>
            <a:ext cx="5133340" cy="276860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以苍劲、洒脱的书法笔触勾勒出“休闲”首字母“XX”，充分传达了首届全国休闲体育大会的特征与信息。标志隐含体育圣火与昂扬向上的运动员神态。两个运动员手拉手，彰显了“我运动、我健康。我参与，我快乐！”的主题。燃烧的体育圣火和奥运五色，体现出“更快、更高、更强”的体育精神。五色还体现出了银川多姿多彩的民族风情和深厚历史文化积淀。</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7976235" y="4655820"/>
            <a:ext cx="3639185" cy="275590"/>
          </a:xfrm>
          <a:prstGeom prst="rect">
            <a:avLst/>
          </a:prstGeom>
          <a:noFill/>
        </p:spPr>
        <p:txBody>
          <a:bodyPr wrap="square" rtlCol="0">
            <a:spAutoFit/>
          </a:bodyPr>
          <a:p>
            <a:r>
              <a:rPr lang="zh-CN" altLang="en-US" sz="1200"/>
              <a:t>图3-5-</a:t>
            </a:r>
            <a:r>
              <a:rPr lang="en-US" altLang="zh-CN" sz="1200"/>
              <a:t>9</a:t>
            </a:r>
            <a:r>
              <a:rPr lang="zh-CN" altLang="en-US" sz="1200"/>
              <a:t> 首届全国休闲体育大会 纪永明</a:t>
            </a:r>
            <a:endParaRPr lang="zh-CN" altLang="en-US" sz="1200"/>
          </a:p>
        </p:txBody>
      </p:sp>
      <p:pic>
        <p:nvPicPr>
          <p:cNvPr id="72" name="图片 2" descr="E:\logo备忘录\VI应用模版\个人简介\002.jpg"/>
          <p:cNvPicPr>
            <a:picLocks noChangeAspect="1" noChangeArrowheads="1"/>
          </p:cNvPicPr>
          <p:nvPr/>
        </p:nvPicPr>
        <p:blipFill>
          <a:blip r:embed="rId2" cstate="print"/>
          <a:srcRect b="5655"/>
          <a:stretch>
            <a:fillRect/>
          </a:stretch>
        </p:blipFill>
        <p:spPr>
          <a:xfrm>
            <a:off x="7093903" y="1502410"/>
            <a:ext cx="3819525" cy="260604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12128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35</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532765" y="1782445"/>
            <a:ext cx="5133340" cy="350774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设计主题为“快乐运动﹒幸福南京”。以数字“20”为主创元素，用苍劲、洒脱的书法笔触来表现，形似昂扬向上激情跨越的运动员和燃烧的体育圣火造型，同时有机地融入了腾飞的巨龙、古老的城墙、飞舞的梅花等元素。突出了和谐拼搏的体育韵味，体现出六朝古都——南京深厚的历史人文底蕴和显著的地域特征。整个会徽呈现出激情跨越的运动员造型，体现了“全民健身迎青奥，幸福和谐新南京”的主题，彰显了“更快、更高、更强”的奥林匹克精神。</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8032750" y="4862195"/>
            <a:ext cx="3639185" cy="275590"/>
          </a:xfrm>
          <a:prstGeom prst="rect">
            <a:avLst/>
          </a:prstGeom>
          <a:noFill/>
        </p:spPr>
        <p:txBody>
          <a:bodyPr wrap="square" rtlCol="0">
            <a:spAutoFit/>
          </a:bodyPr>
          <a:p>
            <a:r>
              <a:rPr lang="zh-CN" altLang="en-US" sz="1200"/>
              <a:t> 图3-5-1 </a:t>
            </a:r>
            <a:r>
              <a:rPr lang="en-US" altLang="zh-CN" sz="1200"/>
              <a:t>0</a:t>
            </a:r>
            <a:r>
              <a:rPr lang="zh-CN" altLang="en-US" sz="1200"/>
              <a:t>南京市第二十届运动会 纪永明</a:t>
            </a:r>
            <a:endParaRPr lang="zh-CN" altLang="en-US" sz="1200"/>
          </a:p>
        </p:txBody>
      </p:sp>
      <p:pic>
        <p:nvPicPr>
          <p:cNvPr id="74" name="图片 74" descr="E:\logo备忘录\VI应用模版\个人简介\004.jpg"/>
          <p:cNvPicPr>
            <a:picLocks noChangeAspect="1" noChangeArrowheads="1"/>
          </p:cNvPicPr>
          <p:nvPr/>
        </p:nvPicPr>
        <p:blipFill>
          <a:blip r:embed="rId2" cstate="print"/>
          <a:srcRect b="7488"/>
          <a:stretch>
            <a:fillRect/>
          </a:stretch>
        </p:blipFill>
        <p:spPr>
          <a:xfrm>
            <a:off x="7232968" y="1782445"/>
            <a:ext cx="4333875" cy="240284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85090" y="0"/>
            <a:ext cx="12362180" cy="702119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44145" y="-90170"/>
            <a:ext cx="12467590" cy="3682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36</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6" name="文本框 15"/>
          <p:cNvSpPr txBox="1"/>
          <p:nvPr/>
        </p:nvSpPr>
        <p:spPr>
          <a:xfrm>
            <a:off x="897890" y="3834765"/>
            <a:ext cx="10574020" cy="92202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设计说明（左）：</a:t>
            </a:r>
            <a:r>
              <a:rPr lang="zh-CN" altLang="zh-CN" sz="1600">
                <a:ln>
                  <a:noFill/>
                </a:ln>
                <a:solidFill>
                  <a:schemeClr val="bg1">
                    <a:lumMod val="85000"/>
                  </a:schemeClr>
                </a:solidFill>
                <a:effectLst/>
                <a:uLnTx/>
                <a:uFillTx/>
                <a:ea typeface="方正大黑简体" charset="-122"/>
                <a:sym typeface="+mn-ea"/>
              </a:rPr>
              <a:t>字母“WX”代表无锡，表达举办地。图形融入击剑运动人物造型，强化运动特色，有机融入无锡拈花湾古建造型加强可识别性。</a:t>
            </a:r>
            <a:endParaRPr lang="zh-CN" altLang="zh-CN" sz="1600">
              <a:ln>
                <a:noFill/>
              </a:ln>
              <a:solidFill>
                <a:schemeClr val="bg1">
                  <a:lumMod val="85000"/>
                </a:schemeClr>
              </a:solidFill>
              <a:effectLst/>
              <a:uLnTx/>
              <a:uFillTx/>
              <a:ea typeface="方正大黑简体" charset="-122"/>
              <a:sym typeface="+mn-ea"/>
            </a:endParaRPr>
          </a:p>
        </p:txBody>
      </p:sp>
      <p:sp>
        <p:nvSpPr>
          <p:cNvPr id="18" name="文本框 17"/>
          <p:cNvSpPr txBox="1"/>
          <p:nvPr/>
        </p:nvSpPr>
        <p:spPr>
          <a:xfrm>
            <a:off x="897890" y="4752340"/>
            <a:ext cx="10717530"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设计说明（中）：</a:t>
            </a:r>
            <a:r>
              <a:rPr lang="zh-CN" altLang="zh-CN" sz="1600">
                <a:ln>
                  <a:noFill/>
                </a:ln>
                <a:solidFill>
                  <a:schemeClr val="bg1">
                    <a:lumMod val="85000"/>
                  </a:schemeClr>
                </a:solidFill>
                <a:effectLst/>
                <a:uLnTx/>
                <a:uFillTx/>
                <a:ea typeface="方正大黑简体" charset="-122"/>
                <a:sym typeface="+mn-ea"/>
              </a:rPr>
              <a:t>以“数字2019、字母n”为设计元素，明快地组合出一个刚劲有力、蓬勃向上、轻松自然、极具运动韵味的羽毛球运动员造型，线条舒展奔放、磅礴大气，充分表达了苏迪曼杯世界羽毛球混合团体锦标赛的热情，以及举办地——南宁的秀美风光。</a:t>
            </a:r>
            <a:endParaRPr lang="zh-CN" altLang="zh-CN" sz="1600">
              <a:ln>
                <a:noFill/>
              </a:ln>
              <a:solidFill>
                <a:schemeClr val="bg1">
                  <a:lumMod val="85000"/>
                </a:schemeClr>
              </a:solidFill>
              <a:effectLst/>
              <a:uLnTx/>
              <a:uFillTx/>
              <a:ea typeface="方正大黑简体" charset="-122"/>
              <a:sym typeface="+mn-ea"/>
            </a:endParaRPr>
          </a:p>
        </p:txBody>
      </p:sp>
      <p:sp>
        <p:nvSpPr>
          <p:cNvPr id="19" name="文本框 18"/>
          <p:cNvSpPr txBox="1"/>
          <p:nvPr/>
        </p:nvSpPr>
        <p:spPr>
          <a:xfrm>
            <a:off x="897890" y="6009640"/>
            <a:ext cx="10717530" cy="55308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设计说明（右）：</a:t>
            </a:r>
            <a:r>
              <a:rPr lang="zh-CN" altLang="zh-CN" sz="1600">
                <a:ln>
                  <a:noFill/>
                </a:ln>
                <a:solidFill>
                  <a:schemeClr val="bg1">
                    <a:lumMod val="85000"/>
                  </a:schemeClr>
                </a:solidFill>
                <a:effectLst/>
                <a:uLnTx/>
                <a:uFillTx/>
                <a:ea typeface="方正大黑简体" charset="-122"/>
                <a:sym typeface="+mn-ea"/>
              </a:rPr>
              <a:t>“字母“SZ”与轮滑形象以及风火轮的组合设计。</a:t>
            </a:r>
            <a:r>
              <a:rPr lang="zh-CN" altLang="zh-CN" sz="1600">
                <a:ln>
                  <a:noFill/>
                </a:ln>
                <a:solidFill>
                  <a:schemeClr val="tx1">
                    <a:lumMod val="65000"/>
                    <a:lumOff val="35000"/>
                  </a:schemeClr>
                </a:solidFill>
                <a:effectLst/>
                <a:uLnTx/>
                <a:uFillTx/>
                <a:ea typeface="方正大黑简体" charset="-122"/>
                <a:sym typeface="+mn-ea"/>
              </a:rPr>
              <a:t> </a:t>
            </a:r>
            <a:r>
              <a:rPr lang="zh-CN" altLang="zh-CN" sz="1600">
                <a:ln>
                  <a:noFill/>
                </a:ln>
                <a:solidFill>
                  <a:schemeClr val="bg1">
                    <a:lumMod val="85000"/>
                  </a:schemeClr>
                </a:solidFill>
                <a:effectLst/>
                <a:uLnTx/>
                <a:uFillTx/>
                <a:ea typeface="方正大黑简体" charset="-122"/>
                <a:sym typeface="+mn-ea"/>
              </a:rPr>
              <a:t> </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897890" y="3143250"/>
            <a:ext cx="3639185" cy="275590"/>
          </a:xfrm>
          <a:prstGeom prst="rect">
            <a:avLst/>
          </a:prstGeom>
          <a:noFill/>
        </p:spPr>
        <p:txBody>
          <a:bodyPr wrap="square" rtlCol="0">
            <a:spAutoFit/>
          </a:bodyPr>
          <a:p>
            <a:r>
              <a:rPr lang="zh-CN" altLang="en-US" sz="1200"/>
              <a:t>图3-5-1</a:t>
            </a:r>
            <a:r>
              <a:rPr lang="en-US" altLang="zh-CN" sz="1200"/>
              <a:t>1</a:t>
            </a:r>
            <a:r>
              <a:rPr lang="zh-CN" altLang="en-US" sz="1200"/>
              <a:t> 2018年击剑世锦赛 朱江 </a:t>
            </a:r>
            <a:endParaRPr lang="zh-CN" altLang="en-US" sz="1200"/>
          </a:p>
        </p:txBody>
      </p:sp>
      <p:pic>
        <p:nvPicPr>
          <p:cNvPr id="128" name="图片 128"/>
          <p:cNvPicPr>
            <a:picLocks noChangeAspect="1" noChangeArrowheads="1"/>
          </p:cNvPicPr>
          <p:nvPr/>
        </p:nvPicPr>
        <p:blipFill>
          <a:blip r:embed="rId2" cstate="print"/>
          <a:srcRect t="15608" b="15332"/>
          <a:stretch>
            <a:fillRect/>
          </a:stretch>
        </p:blipFill>
        <p:spPr>
          <a:xfrm>
            <a:off x="425450" y="1402398"/>
            <a:ext cx="3516630" cy="1588770"/>
          </a:xfrm>
          <a:prstGeom prst="rect">
            <a:avLst/>
          </a:prstGeom>
          <a:noFill/>
          <a:ln w="9525">
            <a:noFill/>
            <a:miter lim="800000"/>
            <a:headEnd/>
            <a:tailEnd/>
          </a:ln>
        </p:spPr>
      </p:pic>
      <p:sp>
        <p:nvSpPr>
          <p:cNvPr id="15" name="文本框 14"/>
          <p:cNvSpPr txBox="1"/>
          <p:nvPr/>
        </p:nvSpPr>
        <p:spPr>
          <a:xfrm>
            <a:off x="4434205" y="3119120"/>
            <a:ext cx="3776345" cy="275590"/>
          </a:xfrm>
          <a:prstGeom prst="rect">
            <a:avLst/>
          </a:prstGeom>
          <a:noFill/>
        </p:spPr>
        <p:txBody>
          <a:bodyPr wrap="square" rtlCol="0">
            <a:spAutoFit/>
          </a:bodyPr>
          <a:p>
            <a:r>
              <a:rPr lang="zh-CN" altLang="en-US" sz="1200"/>
              <a:t>图3-5-1</a:t>
            </a:r>
            <a:r>
              <a:rPr lang="en-US" altLang="zh-CN" sz="1200"/>
              <a:t>2</a:t>
            </a:r>
            <a:r>
              <a:rPr lang="zh-CN" altLang="en-US" sz="1200"/>
              <a:t> 苏迪曼杯世界羽毛球混合团体锦标赛 王寿涛</a:t>
            </a:r>
            <a:endParaRPr lang="zh-CN" altLang="en-US" sz="1200"/>
          </a:p>
        </p:txBody>
      </p:sp>
      <p:pic>
        <p:nvPicPr>
          <p:cNvPr id="109" name="图片 109" descr="LOGO整合"/>
          <p:cNvPicPr>
            <a:picLocks noChangeAspect="1"/>
          </p:cNvPicPr>
          <p:nvPr/>
        </p:nvPicPr>
        <p:blipFill>
          <a:blip r:embed="rId3"/>
          <a:stretch>
            <a:fillRect/>
          </a:stretch>
        </p:blipFill>
        <p:spPr>
          <a:xfrm>
            <a:off x="4885055" y="330200"/>
            <a:ext cx="2583180" cy="2589530"/>
          </a:xfrm>
          <a:prstGeom prst="rect">
            <a:avLst/>
          </a:prstGeom>
        </p:spPr>
      </p:pic>
      <p:pic>
        <p:nvPicPr>
          <p:cNvPr id="98" name="图片 98"/>
          <p:cNvPicPr>
            <a:picLocks noChangeAspect="1"/>
          </p:cNvPicPr>
          <p:nvPr/>
        </p:nvPicPr>
        <p:blipFill>
          <a:blip r:embed="rId4"/>
          <a:stretch>
            <a:fillRect/>
          </a:stretch>
        </p:blipFill>
        <p:spPr>
          <a:xfrm>
            <a:off x="8692515" y="915035"/>
            <a:ext cx="2316480" cy="1833880"/>
          </a:xfrm>
          <a:prstGeom prst="rect">
            <a:avLst/>
          </a:prstGeom>
          <a:noFill/>
          <a:ln>
            <a:noFill/>
          </a:ln>
        </p:spPr>
      </p:pic>
      <p:sp>
        <p:nvSpPr>
          <p:cNvPr id="20" name="文本框 19"/>
          <p:cNvSpPr txBox="1"/>
          <p:nvPr/>
        </p:nvSpPr>
        <p:spPr>
          <a:xfrm>
            <a:off x="8464550" y="3119120"/>
            <a:ext cx="3639185" cy="275590"/>
          </a:xfrm>
          <a:prstGeom prst="rect">
            <a:avLst/>
          </a:prstGeom>
          <a:noFill/>
        </p:spPr>
        <p:txBody>
          <a:bodyPr wrap="square" rtlCol="0">
            <a:spAutoFit/>
          </a:bodyPr>
          <a:p>
            <a:r>
              <a:rPr lang="zh-CN" altLang="en-US" sz="1200"/>
              <a:t>图3-5-1</a:t>
            </a:r>
            <a:r>
              <a:rPr lang="en-US" altLang="zh-CN" sz="1200"/>
              <a:t>3</a:t>
            </a:r>
            <a:r>
              <a:rPr lang="zh-CN" altLang="en-US" sz="1200"/>
              <a:t> 2005年世界速度轮滑锦标赛 王猛</a:t>
            </a:r>
            <a:endParaRPr lang="zh-CN" altLang="en-US" sz="12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42875" y="3430270"/>
            <a:ext cx="12476480" cy="363347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37</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7"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7" name="文本框 6"/>
          <p:cNvSpPr txBox="1"/>
          <p:nvPr/>
        </p:nvSpPr>
        <p:spPr>
          <a:xfrm>
            <a:off x="671195" y="3889375"/>
            <a:ext cx="7544435" cy="203009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数字“11”飞奔的神鹿、熊熊的圣火、延伸的跑道三个主元素有机组合，意在凸显“团结、奋进、文明、育人”的中运会宗旨，突出鹿城包头显著的草原文化特色以及中学生体育的独特魅力。飞鹿、圣火、跑道等元素通过形态、线条和颜色的变换组合，揭示了鹿城、草原、活力、运动、前景的文化内涵，突出了“文明包头、活力中运”的主题。 </a:t>
            </a:r>
            <a:endParaRPr lang="zh-CN" altLang="zh-CN" sz="1600">
              <a:ln>
                <a:noFill/>
              </a:ln>
              <a:solidFill>
                <a:schemeClr val="bg1">
                  <a:lumMod val="85000"/>
                </a:schemeClr>
              </a:solidFill>
              <a:effectLst/>
              <a:uLnTx/>
              <a:uFillTx/>
              <a:ea typeface="方正大黑简体" charset="-122"/>
              <a:sym typeface="+mn-ea"/>
            </a:endParaRPr>
          </a:p>
        </p:txBody>
      </p:sp>
      <p:sp>
        <p:nvSpPr>
          <p:cNvPr id="15" name="文本框 14"/>
          <p:cNvSpPr txBox="1"/>
          <p:nvPr/>
        </p:nvSpPr>
        <p:spPr>
          <a:xfrm>
            <a:off x="671195" y="1330960"/>
            <a:ext cx="7411720" cy="166052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sym typeface="+mn-ea"/>
              </a:rPr>
              <a:t>南京英文首字母“N”通过艺术巧妙结合，融入了南京“城墙、轮滑运动员、长江水”等主题元素，体现了2016年世界速度轮滑锦标赛“南京，世界轮滑之都”的主题。会徽由绚丽的色彩和锋芒毕露的笔触构成，体现“更高，更快，更强”的奥林匹克精神和南京“诚朴诚信、博爱博雅”的城市精神。</a:t>
            </a:r>
            <a:endParaRPr lang="zh-CN" altLang="zh-CN" sz="1600">
              <a:ln>
                <a:noFill/>
              </a:ln>
              <a:solidFill>
                <a:schemeClr val="tx1">
                  <a:lumMod val="65000"/>
                  <a:lumOff val="35000"/>
                </a:schemeClr>
              </a:solidFill>
              <a:effectLst/>
              <a:uLnTx/>
              <a:uFillTx/>
              <a:ea typeface="方正大黑简体" charset="-122"/>
              <a:sym typeface="+mn-ea"/>
            </a:endParaRPr>
          </a:p>
        </p:txBody>
      </p:sp>
      <p:sp>
        <p:nvSpPr>
          <p:cNvPr id="2" name="文本框 1"/>
          <p:cNvSpPr txBox="1"/>
          <p:nvPr/>
        </p:nvSpPr>
        <p:spPr>
          <a:xfrm>
            <a:off x="8552815" y="3213100"/>
            <a:ext cx="3639185" cy="275590"/>
          </a:xfrm>
          <a:prstGeom prst="rect">
            <a:avLst/>
          </a:prstGeom>
          <a:noFill/>
        </p:spPr>
        <p:txBody>
          <a:bodyPr wrap="square" rtlCol="0">
            <a:spAutoFit/>
          </a:bodyPr>
          <a:p>
            <a:r>
              <a:rPr lang="zh-CN" altLang="en-US" sz="1200"/>
              <a:t>图3-5-1</a:t>
            </a:r>
            <a:r>
              <a:rPr lang="en-US" altLang="zh-CN" sz="1200"/>
              <a:t>4</a:t>
            </a:r>
            <a:r>
              <a:rPr lang="zh-CN" altLang="en-US" sz="1200"/>
              <a:t> 2016年世界速度轮滑锦标赛 张逊 </a:t>
            </a:r>
            <a:endParaRPr lang="zh-CN" altLang="en-US" sz="1200"/>
          </a:p>
        </p:txBody>
      </p:sp>
      <p:pic>
        <p:nvPicPr>
          <p:cNvPr id="122" name="图片 122" descr="2016年世界速度轮滑锦标赛"/>
          <p:cNvPicPr>
            <a:picLocks noChangeAspect="1"/>
          </p:cNvPicPr>
          <p:nvPr/>
        </p:nvPicPr>
        <p:blipFill>
          <a:blip r:embed="rId2"/>
          <a:stretch>
            <a:fillRect/>
          </a:stretch>
        </p:blipFill>
        <p:spPr>
          <a:xfrm>
            <a:off x="8603615" y="986790"/>
            <a:ext cx="2631440" cy="2076450"/>
          </a:xfrm>
          <a:prstGeom prst="rect">
            <a:avLst/>
          </a:prstGeom>
        </p:spPr>
      </p:pic>
      <p:sp>
        <p:nvSpPr>
          <p:cNvPr id="3" name="文本框 2"/>
          <p:cNvSpPr txBox="1"/>
          <p:nvPr/>
        </p:nvSpPr>
        <p:spPr>
          <a:xfrm>
            <a:off x="8005445" y="5476875"/>
            <a:ext cx="4122420" cy="645160"/>
          </a:xfrm>
          <a:prstGeom prst="rect">
            <a:avLst/>
          </a:prstGeom>
          <a:noFill/>
        </p:spPr>
        <p:txBody>
          <a:bodyPr wrap="square" rtlCol="0">
            <a:spAutoFit/>
          </a:bodyPr>
          <a:p>
            <a:pPr algn="ctr">
              <a:lnSpc>
                <a:spcPct val="150000"/>
              </a:lnSpc>
            </a:pPr>
            <a:r>
              <a:rPr lang="zh-CN" altLang="en-US" sz="1200"/>
              <a:t>图3-5-1</a:t>
            </a:r>
            <a:r>
              <a:rPr lang="en-US" altLang="zh-CN" sz="1200"/>
              <a:t>5</a:t>
            </a:r>
            <a:r>
              <a:rPr lang="zh-CN" altLang="en-US" sz="1200"/>
              <a:t> 中华人民共和国第十一届</a:t>
            </a:r>
            <a:endParaRPr lang="zh-CN" altLang="en-US" sz="1200"/>
          </a:p>
          <a:p>
            <a:pPr algn="ctr">
              <a:lnSpc>
                <a:spcPct val="150000"/>
              </a:lnSpc>
            </a:pPr>
            <a:r>
              <a:rPr lang="zh-CN" altLang="en-US" sz="1200"/>
              <a:t>中学生运动会 王猛</a:t>
            </a:r>
            <a:endParaRPr lang="zh-CN" altLang="en-US" sz="1200"/>
          </a:p>
        </p:txBody>
      </p:sp>
      <p:pic>
        <p:nvPicPr>
          <p:cNvPr id="99" name="图片 99"/>
          <p:cNvPicPr>
            <a:picLocks noChangeAspect="1"/>
          </p:cNvPicPr>
          <p:nvPr/>
        </p:nvPicPr>
        <p:blipFill>
          <a:blip r:embed="rId3"/>
          <a:stretch>
            <a:fillRect/>
          </a:stretch>
        </p:blipFill>
        <p:spPr>
          <a:xfrm>
            <a:off x="8705850" y="3607435"/>
            <a:ext cx="2504440" cy="186944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2065"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68910" y="-117475"/>
            <a:ext cx="12475845" cy="367982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04</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2" name="图片 19" descr="中国小商品城股份有限公司标志"/>
          <p:cNvPicPr>
            <a:picLocks noChangeAspect="1"/>
          </p:cNvPicPr>
          <p:nvPr/>
        </p:nvPicPr>
        <p:blipFill>
          <a:blip r:embed="rId1"/>
          <a:srcRect l="27724" t="20695" r="28511" b="26149"/>
          <a:stretch>
            <a:fillRect/>
          </a:stretch>
        </p:blipFill>
        <p:spPr>
          <a:xfrm>
            <a:off x="9145270" y="3517900"/>
            <a:ext cx="1734185" cy="2106295"/>
          </a:xfrm>
          <a:prstGeom prst="rect">
            <a:avLst/>
          </a:prstGeom>
        </p:spPr>
      </p:pic>
      <p:pic>
        <p:nvPicPr>
          <p:cNvPr id="15" name="图片 2" descr="yuxiaochu"/>
          <p:cNvPicPr>
            <a:picLocks noChangeAspect="1"/>
          </p:cNvPicPr>
          <p:nvPr/>
        </p:nvPicPr>
        <p:blipFill>
          <a:blip r:embed="rId2"/>
          <a:srcRect l="18481" t="10336" r="17679" b="13058"/>
          <a:stretch>
            <a:fillRect/>
          </a:stretch>
        </p:blipFill>
        <p:spPr>
          <a:xfrm>
            <a:off x="9035415" y="613410"/>
            <a:ext cx="1844040" cy="2212975"/>
          </a:xfrm>
          <a:prstGeom prst="rect">
            <a:avLst/>
          </a:prstGeom>
          <a:noFill/>
          <a:ln w="9525">
            <a:noFill/>
          </a:ln>
        </p:spPr>
      </p:pic>
      <p:sp>
        <p:nvSpPr>
          <p:cNvPr id="3" name="文本框 2"/>
          <p:cNvSpPr txBox="1"/>
          <p:nvPr/>
        </p:nvSpPr>
        <p:spPr>
          <a:xfrm>
            <a:off x="9035415" y="3059430"/>
            <a:ext cx="3639185" cy="275590"/>
          </a:xfrm>
          <a:prstGeom prst="rect">
            <a:avLst/>
          </a:prstGeom>
          <a:noFill/>
        </p:spPr>
        <p:txBody>
          <a:bodyPr wrap="square" rtlCol="0">
            <a:spAutoFit/>
          </a:bodyPr>
          <a:p>
            <a:r>
              <a:rPr lang="zh-CN" altLang="en-US" sz="1200"/>
              <a:t>    图3-1-4 鱼小厨 顾建军</a:t>
            </a:r>
            <a:endParaRPr lang="zh-CN" altLang="en-US" sz="1200"/>
          </a:p>
        </p:txBody>
      </p:sp>
      <p:sp>
        <p:nvSpPr>
          <p:cNvPr id="7" name="文本框 6"/>
          <p:cNvSpPr txBox="1"/>
          <p:nvPr/>
        </p:nvSpPr>
        <p:spPr>
          <a:xfrm>
            <a:off x="8577580" y="5768340"/>
            <a:ext cx="3639185" cy="275590"/>
          </a:xfrm>
          <a:prstGeom prst="rect">
            <a:avLst/>
          </a:prstGeom>
          <a:noFill/>
        </p:spPr>
        <p:txBody>
          <a:bodyPr wrap="square" rtlCol="0">
            <a:spAutoFit/>
          </a:bodyPr>
          <a:p>
            <a:r>
              <a:rPr lang="zh-CN" altLang="en-US" sz="1200"/>
              <a:t>图3-1-5 中国小商品城股份有限公司 利玉章</a:t>
            </a:r>
            <a:endParaRPr lang="zh-CN" altLang="en-US" sz="1200"/>
          </a:p>
        </p:txBody>
      </p:sp>
      <p:sp>
        <p:nvSpPr>
          <p:cNvPr id="13" name="文本框 12"/>
          <p:cNvSpPr txBox="1"/>
          <p:nvPr/>
        </p:nvSpPr>
        <p:spPr>
          <a:xfrm>
            <a:off x="796290" y="4268470"/>
            <a:ext cx="7174865"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rPr>
              <a:t>标识以“中国小商品城”之首字母的三“C”作几何设计，结合中间圆点和CCC构成，表达股份制集团特征。突出公司将紧紧围绕打造“世界小商品之都”的目标，聚焦“数据+金融+贸易”三大战略营运体系。</a:t>
            </a:r>
            <a:endParaRPr lang="zh-CN" altLang="zh-CN" sz="1600">
              <a:ln>
                <a:noFill/>
              </a:ln>
              <a:solidFill>
                <a:schemeClr val="tx1">
                  <a:lumMod val="65000"/>
                  <a:lumOff val="35000"/>
                </a:schemeClr>
              </a:solidFill>
              <a:effectLst/>
              <a:uLnTx/>
              <a:uFillTx/>
              <a:ea typeface="方正大黑简体" charset="-122"/>
            </a:endParaRPr>
          </a:p>
        </p:txBody>
      </p:sp>
      <p:sp>
        <p:nvSpPr>
          <p:cNvPr id="16" name="文本框 15"/>
          <p:cNvSpPr txBox="1"/>
          <p:nvPr/>
        </p:nvSpPr>
        <p:spPr>
          <a:xfrm>
            <a:off x="796290" y="1379855"/>
            <a:ext cx="7174230" cy="166052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rPr>
              <a:t>鱼小厨标志以戴着厨师帽鱼的卡通形象为主体，辅以中文字体，可爱的形象非常惹人喜爱，无形中拉近了与消费者的心理距离。标识以红色为主色调，中文字体为书法字体结合图形变化，代表传统文化和时尚的融合，展现餐厅主打菜品特色，融川菜一体。</a:t>
            </a:r>
            <a:endParaRPr lang="zh-CN" altLang="zh-CN" sz="1600">
              <a:ln>
                <a:noFill/>
              </a:ln>
              <a:solidFill>
                <a:schemeClr val="bg1">
                  <a:lumMod val="85000"/>
                </a:schemeClr>
              </a:solidFill>
              <a:effectLst/>
              <a:uLnTx/>
              <a:uFillTx/>
              <a:ea typeface="方正大黑简体"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12128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38</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551180" y="2347595"/>
            <a:ext cx="5198110" cy="2399665"/>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图案由溅起的浪花形成江苏的“苏”和首届的“首”的拼音首字母“ S”变形成智鸟——凤凰，下部是棋盘，浓缩了凤城的地域风貌、深厚的文化底蕴和运动会的主题，彰显出“康泰之州，运动之城”的精神面貌和“州建南唐，文昌北宋”深厚的历史文化底蕴体现出“体育嵌入城市，运动成就健康”的理念。</a:t>
            </a:r>
            <a:endParaRPr lang="zh-CN" altLang="zh-CN" sz="1600">
              <a:solidFill>
                <a:schemeClr val="bg1">
                  <a:lumMod val="85000"/>
                </a:schemeClr>
              </a:solidFill>
              <a:ea typeface="方正大黑简体" charset="-122"/>
              <a:sym typeface="+mn-ea"/>
            </a:endParaRPr>
          </a:p>
        </p:txBody>
      </p:sp>
      <p:sp>
        <p:nvSpPr>
          <p:cNvPr id="5" name="文本框 4"/>
          <p:cNvSpPr txBox="1"/>
          <p:nvPr/>
        </p:nvSpPr>
        <p:spPr>
          <a:xfrm>
            <a:off x="7896225" y="5085080"/>
            <a:ext cx="3639185" cy="275590"/>
          </a:xfrm>
          <a:prstGeom prst="rect">
            <a:avLst/>
          </a:prstGeom>
          <a:noFill/>
        </p:spPr>
        <p:txBody>
          <a:bodyPr wrap="square" rtlCol="0">
            <a:spAutoFit/>
          </a:bodyPr>
          <a:p>
            <a:r>
              <a:rPr lang="zh-CN" altLang="en-US" sz="1200"/>
              <a:t> 图3-5-1</a:t>
            </a:r>
            <a:r>
              <a:rPr lang="en-US" altLang="zh-CN" sz="1200"/>
              <a:t>6</a:t>
            </a:r>
            <a:r>
              <a:rPr lang="zh-CN" altLang="en-US" sz="1200"/>
              <a:t> 江苏省第一届智力运动会 / 钱勇</a:t>
            </a:r>
            <a:endParaRPr lang="zh-CN" altLang="en-US" sz="1200"/>
          </a:p>
        </p:txBody>
      </p:sp>
      <p:pic>
        <p:nvPicPr>
          <p:cNvPr id="1073742975" name="图片 1073742974"/>
          <p:cNvPicPr>
            <a:picLocks noChangeAspect="1"/>
          </p:cNvPicPr>
          <p:nvPr/>
        </p:nvPicPr>
        <p:blipFill>
          <a:blip r:embed="rId2"/>
          <a:stretch>
            <a:fillRect/>
          </a:stretch>
        </p:blipFill>
        <p:spPr>
          <a:xfrm>
            <a:off x="7752080" y="1772920"/>
            <a:ext cx="3344545" cy="3107055"/>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11</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6" name="文本框 15"/>
          <p:cNvSpPr txBox="1"/>
          <p:nvPr/>
        </p:nvSpPr>
        <p:spPr>
          <a:xfrm>
            <a:off x="6655435" y="1334770"/>
            <a:ext cx="6021705" cy="645160"/>
          </a:xfrm>
          <a:prstGeom prst="rect">
            <a:avLst/>
          </a:prstGeom>
          <a:noFill/>
        </p:spPr>
        <p:txBody>
          <a:bodyPr wrap="square" rtlCol="0">
            <a:spAutoFit/>
          </a:bodyPr>
          <a:p>
            <a:pPr algn="l">
              <a:lnSpc>
                <a:spcPct val="150000"/>
              </a:lnSpc>
              <a:buClrTx/>
              <a:buSzTx/>
            </a:pPr>
            <a:r>
              <a:rPr lang="zh-CN" altLang="zh-CN" sz="2400">
                <a:ln>
                  <a:noFill/>
                </a:ln>
                <a:solidFill>
                  <a:schemeClr val="bg1">
                    <a:lumMod val="95000"/>
                  </a:schemeClr>
                </a:solidFill>
                <a:effectLst/>
                <a:uLnTx/>
                <a:uFillTx/>
                <a:ea typeface="方正大黑简体" charset="-122"/>
              </a:rPr>
              <a:t>第六节、节庆类标志设计欣赏</a:t>
            </a:r>
            <a:endParaRPr lang="zh-CN" altLang="zh-CN" sz="2400">
              <a:ln>
                <a:noFill/>
              </a:ln>
              <a:solidFill>
                <a:schemeClr val="bg1">
                  <a:lumMod val="95000"/>
                </a:schemeClr>
              </a:solidFill>
              <a:effectLst/>
              <a:uLnTx/>
              <a:uFillTx/>
              <a:ea typeface="方正大黑简体" charset="-122"/>
            </a:endParaRPr>
          </a:p>
        </p:txBody>
      </p:sp>
      <p:sp>
        <p:nvSpPr>
          <p:cNvPr id="4" name="文本框 3"/>
          <p:cNvSpPr txBox="1"/>
          <p:nvPr/>
        </p:nvSpPr>
        <p:spPr>
          <a:xfrm>
            <a:off x="6655435" y="2207895"/>
            <a:ext cx="4886960" cy="350774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设计主题为起舞新疆·联谊四方。标识以新疆民族之舞—维吾尔少女热情之舞（新疆舞）为造型，表达青春、洋 溢、奔放、热烈之美感。热舞节奏、热烈动感，特具风情的新疆民族服饰（红黑为主、五彩装饰）表达举办地人文特色。五彩色设计延伸出了新疆—火热太阳、天山蓝天雪景、广阔沙漠、草原盆地等内涵，五彩色还代表五大洲之意，表达了民族的也是世界的深刻寓意。</a:t>
            </a:r>
            <a:endParaRPr lang="zh-CN" altLang="zh-CN" sz="1600">
              <a:ln>
                <a:noFill/>
              </a:ln>
              <a:solidFill>
                <a:schemeClr val="bg1">
                  <a:lumMod val="85000"/>
                </a:schemeClr>
              </a:solidFill>
              <a:effectLst/>
              <a:uLnTx/>
              <a:uFillTx/>
              <a:ea typeface="方正大黑简体" charset="-122"/>
            </a:endParaRPr>
          </a:p>
          <a:p>
            <a:pPr>
              <a:lnSpc>
                <a:spcPct val="150000"/>
              </a:lnSpc>
            </a:pPr>
            <a:r>
              <a:rPr lang="zh-CN" altLang="zh-CN" sz="1600">
                <a:ln>
                  <a:noFill/>
                </a:ln>
                <a:solidFill>
                  <a:schemeClr val="bg1">
                    <a:lumMod val="85000"/>
                  </a:schemeClr>
                </a:solidFill>
                <a:effectLst/>
                <a:uLnTx/>
                <a:uFillTx/>
                <a:ea typeface="方正大黑简体" charset="-122"/>
                <a:sym typeface="+mn-ea"/>
              </a:rPr>
              <a:t> </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1035685" y="5019040"/>
            <a:ext cx="3639185" cy="275590"/>
          </a:xfrm>
          <a:prstGeom prst="rect">
            <a:avLst/>
          </a:prstGeom>
          <a:noFill/>
        </p:spPr>
        <p:txBody>
          <a:bodyPr wrap="square" rtlCol="0">
            <a:spAutoFit/>
          </a:bodyPr>
          <a:p>
            <a:pPr algn="ctr"/>
            <a:r>
              <a:rPr lang="zh-CN" altLang="en-US" sz="1200">
                <a:sym typeface="+mn-ea"/>
              </a:rPr>
              <a:t>图3-</a:t>
            </a:r>
            <a:r>
              <a:rPr lang="en-US" altLang="zh-CN" sz="1200">
                <a:sym typeface="+mn-ea"/>
              </a:rPr>
              <a:t>6</a:t>
            </a:r>
            <a:r>
              <a:rPr lang="zh-CN" altLang="en-US" sz="1200">
                <a:sym typeface="+mn-ea"/>
              </a:rPr>
              <a:t>-</a:t>
            </a:r>
            <a:r>
              <a:rPr lang="en-US" altLang="zh-CN" sz="1200">
                <a:sym typeface="+mn-ea"/>
              </a:rPr>
              <a:t>1 </a:t>
            </a:r>
            <a:r>
              <a:rPr lang="zh-CN" altLang="en-US" sz="1200"/>
              <a:t>中国国际民族舞蹈节 利玉章 </a:t>
            </a:r>
            <a:endParaRPr lang="zh-CN" altLang="en-US" sz="1200"/>
          </a:p>
        </p:txBody>
      </p:sp>
      <p:pic>
        <p:nvPicPr>
          <p:cNvPr id="14" name="图片 16" descr="中国国际民族舞蹈节 会标"/>
          <p:cNvPicPr>
            <a:picLocks noChangeAspect="1"/>
          </p:cNvPicPr>
          <p:nvPr/>
        </p:nvPicPr>
        <p:blipFill>
          <a:blip r:embed="rId2"/>
          <a:srcRect l="21503" t="17639" r="23700" b="19307"/>
          <a:stretch>
            <a:fillRect/>
          </a:stretch>
        </p:blipFill>
        <p:spPr>
          <a:xfrm>
            <a:off x="1703705" y="1772603"/>
            <a:ext cx="2629535" cy="302577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71120" y="-120650"/>
            <a:ext cx="12366625" cy="360553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12</a:t>
            </a:r>
            <a:endParaRPr lang="en-US" altLang="zh-CN" sz="2800">
              <a:solidFill>
                <a:srgbClr val="7F7F7F"/>
              </a:solidFill>
              <a:latin typeface="方正兰亭黑简体" panose="02000000000000000000" charset="-122"/>
              <a:ea typeface="方正兰亭黑简体" panose="02000000000000000000" charset="-122"/>
            </a:endParaRPr>
          </a:p>
        </p:txBody>
      </p:sp>
      <p:sp>
        <p:nvSpPr>
          <p:cNvPr id="7" name="文本框 6"/>
          <p:cNvSpPr txBox="1"/>
          <p:nvPr/>
        </p:nvSpPr>
        <p:spPr>
          <a:xfrm>
            <a:off x="745490" y="4072890"/>
            <a:ext cx="7337425" cy="166052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sym typeface="+mn-ea"/>
              </a:rPr>
              <a:t>“山、水”二字组合，并有机融入字母“dbs”元素，突出大别山自然人文景观。一条红线贯穿青山绿水，展现大别山景区和六安打造革命老区红色牌、优良生态绿色牌、丰富矿产金色牌、农副产品白色牌、人文厚重古色牌的内涵。</a:t>
            </a:r>
            <a:endParaRPr lang="zh-CN" altLang="zh-CN" sz="1600">
              <a:ln>
                <a:noFill/>
              </a:ln>
              <a:solidFill>
                <a:schemeClr val="bg1">
                  <a:lumMod val="85000"/>
                </a:schemeClr>
              </a:solidFill>
              <a:effectLst/>
              <a:uLnTx/>
              <a:uFillTx/>
              <a:ea typeface="方正大黑简体" charset="-122"/>
              <a:sym typeface="+mn-ea"/>
            </a:endParaRPr>
          </a:p>
        </p:txBody>
      </p:sp>
      <p:sp>
        <p:nvSpPr>
          <p:cNvPr id="15" name="文本框 14"/>
          <p:cNvSpPr txBox="1"/>
          <p:nvPr/>
        </p:nvSpPr>
        <p:spPr>
          <a:xfrm>
            <a:off x="715010" y="1408430"/>
            <a:ext cx="7250430"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中国的英文缩写“C”、楚文化图腾“凤凰”以及湘阴地标建筑“远浦楼”为创作基础，造型高度概括了丘陵岗地、滨湖平原、山水、江河绿洲、印章等元素。</a:t>
            </a:r>
            <a:endParaRPr lang="zh-CN" altLang="zh-CN" sz="1600">
              <a:ln>
                <a:noFill/>
              </a:ln>
              <a:solidFill>
                <a:schemeClr val="bg1">
                  <a:lumMod val="85000"/>
                </a:schemeClr>
              </a:solidFill>
              <a:effectLst/>
              <a:uLnTx/>
              <a:uFillTx/>
              <a:ea typeface="方正大黑简体" charset="-122"/>
              <a:sym typeface="+mn-ea"/>
            </a:endParaRPr>
          </a:p>
        </p:txBody>
      </p:sp>
      <p:sp>
        <p:nvSpPr>
          <p:cNvPr id="13" name="文本框 12"/>
          <p:cNvSpPr txBox="1"/>
          <p:nvPr/>
        </p:nvSpPr>
        <p:spPr>
          <a:xfrm>
            <a:off x="8137843" y="3182620"/>
            <a:ext cx="3639185" cy="275590"/>
          </a:xfrm>
          <a:prstGeom prst="rect">
            <a:avLst/>
          </a:prstGeom>
          <a:noFill/>
        </p:spPr>
        <p:txBody>
          <a:bodyPr wrap="square" rtlCol="0">
            <a:spAutoFit/>
          </a:bodyPr>
          <a:p>
            <a:pPr algn="ctr"/>
            <a:r>
              <a:rPr lang="zh-CN" altLang="en-US" sz="1200"/>
              <a:t> </a:t>
            </a:r>
            <a:r>
              <a:rPr lang="zh-CN" altLang="en-US" sz="1200">
                <a:sym typeface="+mn-ea"/>
              </a:rPr>
              <a:t>图3-</a:t>
            </a:r>
            <a:r>
              <a:rPr lang="en-US" altLang="zh-CN" sz="1200">
                <a:sym typeface="+mn-ea"/>
              </a:rPr>
              <a:t>6</a:t>
            </a:r>
            <a:r>
              <a:rPr lang="zh-CN" altLang="en-US" sz="1200">
                <a:sym typeface="+mn-ea"/>
              </a:rPr>
              <a:t>-</a:t>
            </a:r>
            <a:r>
              <a:rPr lang="en-US" altLang="zh-CN" sz="1200">
                <a:sym typeface="+mn-ea"/>
              </a:rPr>
              <a:t>2 </a:t>
            </a:r>
            <a:r>
              <a:rPr lang="zh-CN" altLang="en-US" sz="1200"/>
              <a:t>中国湖南国际旅游节 杨龙飞</a:t>
            </a:r>
            <a:endParaRPr lang="zh-CN" altLang="en-US" sz="1200"/>
          </a:p>
        </p:txBody>
      </p:sp>
      <p:pic>
        <p:nvPicPr>
          <p:cNvPr id="16" name="图片 3" descr="2017中国湖南国际旅游节LOGO（腾飞）图片地址"/>
          <p:cNvPicPr>
            <a:picLocks noChangeAspect="1"/>
          </p:cNvPicPr>
          <p:nvPr/>
        </p:nvPicPr>
        <p:blipFill>
          <a:blip r:embed="rId1"/>
          <a:srcRect l="19217" t="15021" r="19117" b="40688"/>
          <a:stretch>
            <a:fillRect/>
          </a:stretch>
        </p:blipFill>
        <p:spPr>
          <a:xfrm>
            <a:off x="8831580" y="758190"/>
            <a:ext cx="2251710" cy="2233295"/>
          </a:xfrm>
          <a:prstGeom prst="rect">
            <a:avLst/>
          </a:prstGeom>
          <a:noFill/>
          <a:ln w="9525">
            <a:noFill/>
          </a:ln>
        </p:spPr>
      </p:pic>
      <p:sp>
        <p:nvSpPr>
          <p:cNvPr id="18" name="文本框 17"/>
          <p:cNvSpPr txBox="1"/>
          <p:nvPr/>
        </p:nvSpPr>
        <p:spPr>
          <a:xfrm>
            <a:off x="8082915" y="5733415"/>
            <a:ext cx="4100830" cy="553085"/>
          </a:xfrm>
          <a:prstGeom prst="rect">
            <a:avLst/>
          </a:prstGeom>
          <a:noFill/>
        </p:spPr>
        <p:txBody>
          <a:bodyPr wrap="square" rtlCol="0">
            <a:spAutoFit/>
          </a:bodyPr>
          <a:p>
            <a:pPr algn="ctr"/>
            <a:r>
              <a:rPr lang="zh-CN" altLang="en-US" sz="1200">
                <a:sym typeface="+mn-ea"/>
              </a:rPr>
              <a:t> </a:t>
            </a:r>
            <a:r>
              <a:rPr lang="zh-CN" altLang="en-US" sz="1200">
                <a:sym typeface="+mn-ea"/>
              </a:rPr>
              <a:t>图3-</a:t>
            </a:r>
            <a:r>
              <a:rPr lang="en-US" altLang="zh-CN" sz="1200">
                <a:sym typeface="+mn-ea"/>
              </a:rPr>
              <a:t>6</a:t>
            </a:r>
            <a:r>
              <a:rPr lang="zh-CN" altLang="en-US" sz="1200">
                <a:sym typeface="+mn-ea"/>
              </a:rPr>
              <a:t>-</a:t>
            </a:r>
            <a:r>
              <a:rPr lang="en-US" altLang="zh-CN" sz="1200">
                <a:sym typeface="+mn-ea"/>
              </a:rPr>
              <a:t>3 </a:t>
            </a:r>
            <a:r>
              <a:rPr lang="zh-CN" altLang="en-US" sz="1200"/>
              <a:t>中国大别山（六安）</a:t>
            </a:r>
            <a:endParaRPr lang="zh-CN" altLang="en-US" sz="1200"/>
          </a:p>
          <a:p>
            <a:pPr algn="ctr">
              <a:lnSpc>
                <a:spcPct val="150000"/>
              </a:lnSpc>
            </a:pPr>
            <a:r>
              <a:rPr lang="zh-CN" altLang="en-US" sz="1200"/>
              <a:t>山水文化旅游节 岑利民 </a:t>
            </a:r>
            <a:endParaRPr lang="zh-CN" altLang="en-US" sz="1200"/>
          </a:p>
        </p:txBody>
      </p:sp>
      <p:pic>
        <p:nvPicPr>
          <p:cNvPr id="19" name="图片 6"/>
          <p:cNvPicPr>
            <a:picLocks noChangeAspect="1" noChangeArrowheads="1"/>
          </p:cNvPicPr>
          <p:nvPr/>
        </p:nvPicPr>
        <p:blipFill>
          <a:blip r:embed="rId2" cstate="print"/>
          <a:srcRect/>
          <a:stretch>
            <a:fillRect/>
          </a:stretch>
        </p:blipFill>
        <p:spPr>
          <a:xfrm>
            <a:off x="8725535" y="3811905"/>
            <a:ext cx="2509520" cy="1705610"/>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02235" y="-86360"/>
            <a:ext cx="12440285" cy="357124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13</a:t>
            </a:r>
            <a:endParaRPr lang="en-US" altLang="zh-CN" sz="2800">
              <a:solidFill>
                <a:srgbClr val="7F7F7F"/>
              </a:solidFill>
              <a:latin typeface="方正兰亭黑简体" panose="02000000000000000000" charset="-122"/>
              <a:ea typeface="方正兰亭黑简体" panose="02000000000000000000" charset="-122"/>
            </a:endParaRPr>
          </a:p>
        </p:txBody>
      </p:sp>
      <p:sp>
        <p:nvSpPr>
          <p:cNvPr id="7" name="文本框 6"/>
          <p:cNvSpPr txBox="1"/>
          <p:nvPr/>
        </p:nvSpPr>
        <p:spPr>
          <a:xfrm>
            <a:off x="745490" y="1523365"/>
            <a:ext cx="7337425" cy="92202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太原别称并州。汉字“并”、远山、汾河、双塔组合设计，体现了太原悠久历史文化以及丰富的人文胜迹与山水自然风光。</a:t>
            </a:r>
            <a:endParaRPr lang="zh-CN" altLang="zh-CN" sz="1600">
              <a:ln>
                <a:noFill/>
              </a:ln>
              <a:solidFill>
                <a:schemeClr val="bg1">
                  <a:lumMod val="85000"/>
                </a:schemeClr>
              </a:solidFill>
              <a:effectLst/>
              <a:uLnTx/>
              <a:uFillTx/>
              <a:ea typeface="方正大黑简体" charset="-122"/>
              <a:sym typeface="+mn-ea"/>
            </a:endParaRPr>
          </a:p>
        </p:txBody>
      </p:sp>
      <p:sp>
        <p:nvSpPr>
          <p:cNvPr id="15" name="文本框 14"/>
          <p:cNvSpPr txBox="1"/>
          <p:nvPr/>
        </p:nvSpPr>
        <p:spPr>
          <a:xfrm>
            <a:off x="715010" y="3881755"/>
            <a:ext cx="7250430" cy="203009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sym typeface="+mn-ea"/>
              </a:rPr>
              <a:t>本届亚洲艺术节节徽以太阳、骏马、火焰为创作元素，与亚洲艺术节标识巧妙地融为一体，构成了一幅色彩绚丽、飞舞飘逸、充满生机与活力的壮观画面。既体现了内蒙古浓郁的民族特色和文化特色，又体现了鄂尔多斯人民自强不息、奋发向上的精神风貌，同时也代表了亚洲不同国家人民在辽阔的内蒙古大草原上载歌载舞、相互交流的和谐氛围。 </a:t>
            </a:r>
            <a:endParaRPr lang="zh-CN" altLang="zh-CN" sz="1600">
              <a:ln>
                <a:noFill/>
              </a:ln>
              <a:solidFill>
                <a:schemeClr val="tx1">
                  <a:lumMod val="65000"/>
                  <a:lumOff val="35000"/>
                </a:schemeClr>
              </a:solidFill>
              <a:effectLst/>
              <a:uLnTx/>
              <a:uFillTx/>
              <a:ea typeface="方正大黑简体" charset="-122"/>
              <a:sym typeface="+mn-ea"/>
            </a:endParaRPr>
          </a:p>
        </p:txBody>
      </p:sp>
      <p:sp>
        <p:nvSpPr>
          <p:cNvPr id="2" name="文本框 1"/>
          <p:cNvSpPr txBox="1"/>
          <p:nvPr/>
        </p:nvSpPr>
        <p:spPr>
          <a:xfrm>
            <a:off x="8326120" y="6099175"/>
            <a:ext cx="3639185" cy="275590"/>
          </a:xfrm>
          <a:prstGeom prst="rect">
            <a:avLst/>
          </a:prstGeom>
          <a:noFill/>
        </p:spPr>
        <p:txBody>
          <a:bodyPr wrap="square" rtlCol="0">
            <a:spAutoFit/>
          </a:bodyPr>
          <a:p>
            <a:pPr algn="ctr"/>
            <a:r>
              <a:rPr lang="zh-CN" altLang="en-US" sz="1200">
                <a:sym typeface="+mn-ea"/>
              </a:rPr>
              <a:t> </a:t>
            </a:r>
            <a:r>
              <a:rPr lang="zh-CN" altLang="en-US" sz="1200">
                <a:sym typeface="+mn-ea"/>
              </a:rPr>
              <a:t>图3-</a:t>
            </a:r>
            <a:r>
              <a:rPr lang="en-US" altLang="zh-CN" sz="1200">
                <a:sym typeface="+mn-ea"/>
              </a:rPr>
              <a:t>6</a:t>
            </a:r>
            <a:r>
              <a:rPr lang="zh-CN" altLang="en-US" sz="1200">
                <a:sym typeface="+mn-ea"/>
              </a:rPr>
              <a:t>-</a:t>
            </a:r>
            <a:r>
              <a:rPr lang="en-US" altLang="zh-CN" sz="1200">
                <a:sym typeface="+mn-ea"/>
              </a:rPr>
              <a:t>4 </a:t>
            </a:r>
            <a:r>
              <a:rPr lang="zh-CN" altLang="en-US" sz="1200"/>
              <a:t>第十一届亚洲艺术节 陈壮</a:t>
            </a:r>
            <a:endParaRPr lang="zh-CN" altLang="en-US" sz="1200"/>
          </a:p>
        </p:txBody>
      </p:sp>
      <p:pic>
        <p:nvPicPr>
          <p:cNvPr id="3" name="图片 2" descr="第十一届亚洲艺术节"/>
          <p:cNvPicPr>
            <a:picLocks noChangeAspect="1"/>
          </p:cNvPicPr>
          <p:nvPr/>
        </p:nvPicPr>
        <p:blipFill>
          <a:blip r:embed="rId1"/>
          <a:srcRect l="9375" t="12219" r="9714" b="9869"/>
          <a:stretch>
            <a:fillRect/>
          </a:stretch>
        </p:blipFill>
        <p:spPr>
          <a:xfrm>
            <a:off x="8770303" y="3563620"/>
            <a:ext cx="2463800" cy="2373630"/>
          </a:xfrm>
          <a:prstGeom prst="rect">
            <a:avLst/>
          </a:prstGeom>
          <a:noFill/>
          <a:ln w="9525">
            <a:noFill/>
          </a:ln>
        </p:spPr>
      </p:pic>
      <p:sp>
        <p:nvSpPr>
          <p:cNvPr id="17" name="文本框 16"/>
          <p:cNvSpPr txBox="1"/>
          <p:nvPr/>
        </p:nvSpPr>
        <p:spPr>
          <a:xfrm>
            <a:off x="7951788" y="3152140"/>
            <a:ext cx="4100830" cy="275590"/>
          </a:xfrm>
          <a:prstGeom prst="rect">
            <a:avLst/>
          </a:prstGeom>
          <a:noFill/>
        </p:spPr>
        <p:txBody>
          <a:bodyPr wrap="square" rtlCol="0">
            <a:spAutoFit/>
          </a:bodyPr>
          <a:p>
            <a:pPr algn="ctr"/>
            <a:r>
              <a:rPr lang="zh-CN" altLang="en-US" sz="1200"/>
              <a:t> </a:t>
            </a:r>
            <a:r>
              <a:rPr lang="zh-CN" altLang="en-US" sz="1200">
                <a:sym typeface="+mn-ea"/>
              </a:rPr>
              <a:t> </a:t>
            </a:r>
            <a:r>
              <a:rPr lang="zh-CN" altLang="en-US" sz="1200">
                <a:sym typeface="+mn-ea"/>
              </a:rPr>
              <a:t>图3-</a:t>
            </a:r>
            <a:r>
              <a:rPr lang="en-US" altLang="zh-CN" sz="1200">
                <a:sym typeface="+mn-ea"/>
              </a:rPr>
              <a:t>6</a:t>
            </a:r>
            <a:r>
              <a:rPr lang="zh-CN" altLang="en-US" sz="1200">
                <a:sym typeface="+mn-ea"/>
              </a:rPr>
              <a:t>-</a:t>
            </a:r>
            <a:r>
              <a:rPr lang="en-US" altLang="zh-CN" sz="1200">
                <a:sym typeface="+mn-ea"/>
              </a:rPr>
              <a:t>5 </a:t>
            </a:r>
            <a:r>
              <a:rPr lang="zh-CN" altLang="en-US" sz="1200"/>
              <a:t>太原文化旅游 黄建荣 </a:t>
            </a:r>
            <a:endParaRPr lang="zh-CN" altLang="en-US" sz="1200"/>
          </a:p>
        </p:txBody>
      </p:sp>
      <p:pic>
        <p:nvPicPr>
          <p:cNvPr id="68" name="图片 10"/>
          <p:cNvPicPr>
            <a:picLocks noChangeAspect="1"/>
          </p:cNvPicPr>
          <p:nvPr/>
        </p:nvPicPr>
        <p:blipFill>
          <a:blip r:embed="rId2"/>
          <a:srcRect l="5261" t="4554" r="5037" b="6952"/>
          <a:stretch>
            <a:fillRect/>
          </a:stretch>
        </p:blipFill>
        <p:spPr>
          <a:xfrm>
            <a:off x="8852535" y="685165"/>
            <a:ext cx="2299335" cy="2268220"/>
          </a:xfrm>
          <a:prstGeom prst="rect">
            <a:avLst/>
          </a:prstGeom>
          <a:noFill/>
          <a:ln w="9525">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12128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14</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551180" y="2565400"/>
            <a:ext cx="5133340" cy="1660525"/>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标识由“飞鹤”（阐述了鹤的概念）、“山峦”（阐述了山的概念）、“茶叶”与抽象的数字“2”（代表第二届）等视觉元素构成。标识整体造型简洁明快，元素清晰。</a:t>
            </a:r>
            <a:endParaRPr lang="zh-CN" altLang="zh-CN" sz="1600">
              <a:solidFill>
                <a:schemeClr val="bg1">
                  <a:lumMod val="85000"/>
                </a:schemeClr>
              </a:solidFill>
              <a:ea typeface="方正大黑简体" charset="-122"/>
              <a:sym typeface="+mn-ea"/>
            </a:endParaRPr>
          </a:p>
        </p:txBody>
      </p:sp>
      <p:sp>
        <p:nvSpPr>
          <p:cNvPr id="5" name="文本框 4"/>
          <p:cNvSpPr txBox="1"/>
          <p:nvPr/>
        </p:nvSpPr>
        <p:spPr>
          <a:xfrm>
            <a:off x="7508558" y="4862195"/>
            <a:ext cx="3639185" cy="275590"/>
          </a:xfrm>
          <a:prstGeom prst="rect">
            <a:avLst/>
          </a:prstGeom>
          <a:noFill/>
        </p:spPr>
        <p:txBody>
          <a:bodyPr wrap="square" rtlCol="0">
            <a:spAutoFit/>
          </a:bodyPr>
          <a:p>
            <a:pPr algn="ctr"/>
            <a:r>
              <a:rPr lang="zh-CN" altLang="en-US" sz="1200">
                <a:sym typeface="+mn-ea"/>
              </a:rPr>
              <a:t> </a:t>
            </a:r>
            <a:r>
              <a:rPr lang="zh-CN" altLang="en-US" sz="1200">
                <a:sym typeface="+mn-ea"/>
              </a:rPr>
              <a:t>图3-</a:t>
            </a:r>
            <a:r>
              <a:rPr lang="en-US" altLang="zh-CN" sz="1200">
                <a:sym typeface="+mn-ea"/>
              </a:rPr>
              <a:t>6</a:t>
            </a:r>
            <a:r>
              <a:rPr lang="zh-CN" altLang="en-US" sz="1200">
                <a:sym typeface="+mn-ea"/>
              </a:rPr>
              <a:t>-</a:t>
            </a:r>
            <a:r>
              <a:rPr lang="en-US" altLang="zh-CN" sz="1200">
                <a:sym typeface="+mn-ea"/>
              </a:rPr>
              <a:t>6 </a:t>
            </a:r>
            <a:r>
              <a:rPr lang="zh-CN" altLang="en-US" sz="1200"/>
              <a:t>第二届鹤山红茶文化节 / 宋岩</a:t>
            </a:r>
            <a:endParaRPr lang="zh-CN" altLang="en-US" sz="1200"/>
          </a:p>
        </p:txBody>
      </p:sp>
      <p:pic>
        <p:nvPicPr>
          <p:cNvPr id="1073742941" name="图片 1073742940"/>
          <p:cNvPicPr>
            <a:picLocks noChangeAspect="1"/>
          </p:cNvPicPr>
          <p:nvPr/>
        </p:nvPicPr>
        <p:blipFill>
          <a:blip r:embed="rId2"/>
          <a:stretch>
            <a:fillRect/>
          </a:stretch>
        </p:blipFill>
        <p:spPr>
          <a:xfrm>
            <a:off x="7607935" y="1916430"/>
            <a:ext cx="3536315" cy="2449195"/>
          </a:xfrm>
          <a:prstGeom prst="rect">
            <a:avLst/>
          </a:prstGeom>
          <a:noFill/>
          <a:ln w="9525">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12128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15</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532765" y="1782445"/>
            <a:ext cx="5133340" cy="3507740"/>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汉字“泗”抽象幻化变形为主旨视觉符号，有机融合“魏营”拼音首字母“ w、y”、西瓜、飞舞的彩带及展翅翱翔的彩凤组合造型。飞舞的线条似彩带，由红、蓝、黄、绿色拼成，彰显了西瓜节隆重、热烈、欢乐的气氛；飞舞的彩带结合西瓜的造型，表达了魏营西瓜节以瓜为媒，广交朋友，促进魏营经济社会全面发展的内涵；飞舞的凤凰寓意着鹏飞与发展，象征着魏营朝着国际化不断迈进的发展脚步，彰显着魏营蓬勃向上、和谐发展的生机和活力。</a:t>
            </a:r>
            <a:endParaRPr lang="zh-CN" altLang="zh-CN" sz="1600">
              <a:solidFill>
                <a:schemeClr val="bg1">
                  <a:lumMod val="85000"/>
                </a:schemeClr>
              </a:solidFill>
              <a:ea typeface="方正大黑简体" charset="-122"/>
              <a:sym typeface="+mn-ea"/>
            </a:endParaRPr>
          </a:p>
        </p:txBody>
      </p:sp>
      <p:sp>
        <p:nvSpPr>
          <p:cNvPr id="5" name="文本框 4"/>
          <p:cNvSpPr txBox="1"/>
          <p:nvPr/>
        </p:nvSpPr>
        <p:spPr>
          <a:xfrm>
            <a:off x="7508558" y="4862195"/>
            <a:ext cx="3639185" cy="275590"/>
          </a:xfrm>
          <a:prstGeom prst="rect">
            <a:avLst/>
          </a:prstGeom>
          <a:noFill/>
        </p:spPr>
        <p:txBody>
          <a:bodyPr wrap="square" rtlCol="0">
            <a:spAutoFit/>
          </a:bodyPr>
          <a:p>
            <a:pPr algn="ctr"/>
            <a:r>
              <a:rPr lang="zh-CN" altLang="en-US" sz="1200">
                <a:sym typeface="+mn-ea"/>
              </a:rPr>
              <a:t> </a:t>
            </a:r>
            <a:r>
              <a:rPr lang="zh-CN" altLang="en-US" sz="1200">
                <a:sym typeface="+mn-ea"/>
              </a:rPr>
              <a:t>图3-</a:t>
            </a:r>
            <a:r>
              <a:rPr lang="en-US" altLang="zh-CN" sz="1200">
                <a:sym typeface="+mn-ea"/>
              </a:rPr>
              <a:t>6</a:t>
            </a:r>
            <a:r>
              <a:rPr lang="zh-CN" altLang="en-US" sz="1200">
                <a:sym typeface="+mn-ea"/>
              </a:rPr>
              <a:t>-</a:t>
            </a:r>
            <a:r>
              <a:rPr lang="en-US" altLang="zh-CN" sz="1200">
                <a:sym typeface="+mn-ea"/>
              </a:rPr>
              <a:t>7 </a:t>
            </a:r>
            <a:r>
              <a:rPr lang="zh-CN" altLang="en-US" sz="1200"/>
              <a:t>泗洪魏营第二届西瓜节 / 刘洪振</a:t>
            </a:r>
            <a:endParaRPr lang="zh-CN" altLang="en-US" sz="1200"/>
          </a:p>
        </p:txBody>
      </p:sp>
      <p:pic>
        <p:nvPicPr>
          <p:cNvPr id="1073742942" name="图片 1073742941"/>
          <p:cNvPicPr>
            <a:picLocks noChangeAspect="1"/>
          </p:cNvPicPr>
          <p:nvPr/>
        </p:nvPicPr>
        <p:blipFill>
          <a:blip r:embed="rId2"/>
          <a:stretch>
            <a:fillRect/>
          </a:stretch>
        </p:blipFill>
        <p:spPr>
          <a:xfrm>
            <a:off x="7607935" y="1556385"/>
            <a:ext cx="3194685" cy="2874010"/>
          </a:xfrm>
          <a:prstGeom prst="rect">
            <a:avLst/>
          </a:prstGeom>
          <a:noFill/>
          <a:ln w="9525">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12128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16</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532765" y="1782445"/>
            <a:ext cx="5133340" cy="2399665"/>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图形整体是一枚“印章”，内为抽象的“云中之龙”，体现了中国、神州、文化等元素。同时，印章内也含“山、水”与抽象的“游 船”，彰显出本届节会“畅游神州、赏阅华夏”的主题。标识以“红色”为主色，象征着此次节会热烈、喜气、吉祥，也寓意湖南人民热情、活力的精神面貌。</a:t>
            </a:r>
            <a:endParaRPr lang="en-US" altLang="zh-CN" sz="1600">
              <a:solidFill>
                <a:schemeClr val="bg1">
                  <a:lumMod val="85000"/>
                </a:schemeClr>
              </a:solidFill>
              <a:ea typeface="方正大黑简体" charset="-122"/>
              <a:sym typeface="+mn-ea"/>
            </a:endParaRPr>
          </a:p>
        </p:txBody>
      </p:sp>
      <p:sp>
        <p:nvSpPr>
          <p:cNvPr id="5" name="文本框 4"/>
          <p:cNvSpPr txBox="1"/>
          <p:nvPr/>
        </p:nvSpPr>
        <p:spPr>
          <a:xfrm>
            <a:off x="7508558" y="4862195"/>
            <a:ext cx="3639185" cy="275590"/>
          </a:xfrm>
          <a:prstGeom prst="rect">
            <a:avLst/>
          </a:prstGeom>
          <a:noFill/>
        </p:spPr>
        <p:txBody>
          <a:bodyPr wrap="square" rtlCol="0">
            <a:spAutoFit/>
          </a:bodyPr>
          <a:p>
            <a:pPr algn="ctr"/>
            <a:r>
              <a:rPr lang="zh-CN" altLang="en-US" sz="1200">
                <a:sym typeface="+mn-ea"/>
              </a:rPr>
              <a:t> </a:t>
            </a:r>
            <a:r>
              <a:rPr lang="zh-CN" altLang="en-US" sz="1200">
                <a:sym typeface="+mn-ea"/>
              </a:rPr>
              <a:t>图3-</a:t>
            </a:r>
            <a:r>
              <a:rPr lang="en-US" altLang="zh-CN" sz="1200">
                <a:sym typeface="+mn-ea"/>
              </a:rPr>
              <a:t>6</a:t>
            </a:r>
            <a:r>
              <a:rPr lang="zh-CN" altLang="en-US" sz="1200">
                <a:sym typeface="+mn-ea"/>
              </a:rPr>
              <a:t>-</a:t>
            </a:r>
            <a:r>
              <a:rPr lang="en-US" altLang="zh-CN" sz="1200">
                <a:sym typeface="+mn-ea"/>
              </a:rPr>
              <a:t>8 </a:t>
            </a:r>
            <a:r>
              <a:rPr lang="zh-CN" altLang="en-US" sz="1200"/>
              <a:t>省届中国国际文化旅游节 / 章云途</a:t>
            </a:r>
            <a:endParaRPr lang="zh-CN" altLang="en-US" sz="1200"/>
          </a:p>
        </p:txBody>
      </p:sp>
      <p:pic>
        <p:nvPicPr>
          <p:cNvPr id="1073742944" name="图片 1073742943"/>
          <p:cNvPicPr>
            <a:picLocks noChangeAspect="1"/>
          </p:cNvPicPr>
          <p:nvPr/>
        </p:nvPicPr>
        <p:blipFill>
          <a:blip r:embed="rId2"/>
          <a:stretch>
            <a:fillRect/>
          </a:stretch>
        </p:blipFill>
        <p:spPr>
          <a:xfrm>
            <a:off x="7679690" y="1988820"/>
            <a:ext cx="3419475" cy="2521585"/>
          </a:xfrm>
          <a:prstGeom prst="rect">
            <a:avLst/>
          </a:prstGeom>
          <a:noFill/>
          <a:ln w="9525">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17</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6" name="文本框 15"/>
          <p:cNvSpPr txBox="1"/>
          <p:nvPr/>
        </p:nvSpPr>
        <p:spPr>
          <a:xfrm>
            <a:off x="6655435" y="1334770"/>
            <a:ext cx="6021705" cy="645160"/>
          </a:xfrm>
          <a:prstGeom prst="rect">
            <a:avLst/>
          </a:prstGeom>
          <a:noFill/>
        </p:spPr>
        <p:txBody>
          <a:bodyPr wrap="square" rtlCol="0">
            <a:spAutoFit/>
          </a:bodyPr>
          <a:p>
            <a:pPr algn="l">
              <a:lnSpc>
                <a:spcPct val="150000"/>
              </a:lnSpc>
              <a:buClrTx/>
              <a:buSzTx/>
            </a:pPr>
            <a:r>
              <a:rPr lang="zh-CN" altLang="zh-CN" sz="2400">
                <a:ln>
                  <a:noFill/>
                </a:ln>
                <a:solidFill>
                  <a:schemeClr val="bg1">
                    <a:lumMod val="95000"/>
                  </a:schemeClr>
                </a:solidFill>
                <a:effectLst/>
                <a:uLnTx/>
                <a:uFillTx/>
                <a:ea typeface="方正大黑简体" charset="-122"/>
              </a:rPr>
              <a:t>第七节、</a:t>
            </a:r>
            <a:r>
              <a:rPr lang="zh-CN" altLang="zh-CN" sz="2400">
                <a:ln>
                  <a:noFill/>
                </a:ln>
                <a:solidFill>
                  <a:schemeClr val="bg1">
                    <a:lumMod val="95000"/>
                  </a:schemeClr>
                </a:solidFill>
                <a:effectLst/>
                <a:uLnTx/>
                <a:uFillTx/>
                <a:ea typeface="方正大黑简体" charset="-122"/>
                <a:sym typeface="+mn-ea"/>
              </a:rPr>
              <a:t>会</a:t>
            </a:r>
            <a:r>
              <a:rPr lang="zh-CN" altLang="zh-CN" sz="2400">
                <a:ln>
                  <a:noFill/>
                </a:ln>
                <a:solidFill>
                  <a:schemeClr val="bg1">
                    <a:lumMod val="95000"/>
                  </a:schemeClr>
                </a:solidFill>
                <a:effectLst/>
                <a:uLnTx/>
                <a:uFillTx/>
                <a:ea typeface="方正大黑简体" charset="-122"/>
              </a:rPr>
              <a:t>展类标志设计欣赏</a:t>
            </a:r>
            <a:endParaRPr lang="zh-CN" altLang="zh-CN" sz="2400">
              <a:ln>
                <a:noFill/>
              </a:ln>
              <a:solidFill>
                <a:schemeClr val="bg1">
                  <a:lumMod val="95000"/>
                </a:schemeClr>
              </a:solidFill>
              <a:effectLst/>
              <a:uLnTx/>
              <a:uFillTx/>
              <a:ea typeface="方正大黑简体" charset="-122"/>
            </a:endParaRPr>
          </a:p>
        </p:txBody>
      </p:sp>
      <p:sp>
        <p:nvSpPr>
          <p:cNvPr id="4" name="文本框 3"/>
          <p:cNvSpPr txBox="1"/>
          <p:nvPr/>
        </p:nvSpPr>
        <p:spPr>
          <a:xfrm>
            <a:off x="6655435" y="2207895"/>
            <a:ext cx="4886960" cy="2768600"/>
          </a:xfrm>
          <a:prstGeom prst="rect">
            <a:avLst/>
          </a:prstGeom>
          <a:noFill/>
        </p:spPr>
        <p:txBody>
          <a:bodyPr wrap="square" rtlCol="0">
            <a:spAutoFit/>
          </a:bodyPr>
          <a:p>
            <a:pPr algn="just">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中国图书馆年会会徽巧妙地将“书”的形象和“中”的汉字字形融合于一体，简洁新颖，中国风味十足，人文气息浓厚。造型上似一本翻开的图书，又似两本相互倚靠、朝不同方向立起的图书，寓意图书馆年会将以“书”为纽带，沟通人们的心灵，缔造美好的精神家园。会徽粗实的边沿轮廓勾勒出汉字“中”字，寓意书香中国，人文中国。</a:t>
            </a:r>
            <a:r>
              <a:rPr lang="zh-CN" altLang="zh-CN" sz="1600">
                <a:ln>
                  <a:noFill/>
                </a:ln>
                <a:solidFill>
                  <a:schemeClr val="bg1">
                    <a:lumMod val="85000"/>
                  </a:schemeClr>
                </a:solidFill>
                <a:effectLst/>
                <a:uLnTx/>
                <a:uFillTx/>
                <a:ea typeface="方正大黑简体" charset="-122"/>
                <a:sym typeface="+mn-ea"/>
              </a:rPr>
              <a:t> </a:t>
            </a:r>
            <a:endParaRPr lang="zh-CN" altLang="zh-CN" sz="1600">
              <a:ln>
                <a:noFill/>
              </a:ln>
              <a:solidFill>
                <a:schemeClr val="bg1">
                  <a:lumMod val="85000"/>
                </a:schemeClr>
              </a:solidFill>
              <a:effectLst/>
              <a:uLnTx/>
              <a:uFillTx/>
              <a:ea typeface="方正大黑简体" charset="-122"/>
              <a:sym typeface="+mn-ea"/>
            </a:endParaRPr>
          </a:p>
        </p:txBody>
      </p:sp>
      <p:sp>
        <p:nvSpPr>
          <p:cNvPr id="17" name="文本框 16"/>
          <p:cNvSpPr txBox="1"/>
          <p:nvPr/>
        </p:nvSpPr>
        <p:spPr>
          <a:xfrm>
            <a:off x="1147128" y="4653280"/>
            <a:ext cx="3639185" cy="275590"/>
          </a:xfrm>
          <a:prstGeom prst="rect">
            <a:avLst/>
          </a:prstGeom>
          <a:noFill/>
        </p:spPr>
        <p:txBody>
          <a:bodyPr wrap="square" rtlCol="0">
            <a:spAutoFit/>
          </a:bodyPr>
          <a:p>
            <a:pPr algn="ctr"/>
            <a:r>
              <a:rPr lang="zh-CN" altLang="en-US" sz="1200">
                <a:sym typeface="+mn-ea"/>
              </a:rPr>
              <a:t> </a:t>
            </a:r>
            <a:r>
              <a:rPr lang="zh-CN" altLang="en-US" sz="1200">
                <a:sym typeface="+mn-ea"/>
              </a:rPr>
              <a:t>图3-</a:t>
            </a:r>
            <a:r>
              <a:rPr lang="en-US" altLang="zh-CN" sz="1200">
                <a:sym typeface="+mn-ea"/>
              </a:rPr>
              <a:t>7</a:t>
            </a:r>
            <a:r>
              <a:rPr lang="zh-CN" altLang="en-US" sz="1200">
                <a:sym typeface="+mn-ea"/>
              </a:rPr>
              <a:t>-</a:t>
            </a:r>
            <a:r>
              <a:rPr lang="en-US" altLang="zh-CN" sz="1200">
                <a:sym typeface="+mn-ea"/>
              </a:rPr>
              <a:t>1 </a:t>
            </a:r>
            <a:r>
              <a:rPr lang="zh-CN" altLang="en-US" sz="1200"/>
              <a:t>中国图书馆年会 刘中涛 </a:t>
            </a:r>
            <a:endParaRPr lang="zh-CN" altLang="en-US" sz="1200"/>
          </a:p>
        </p:txBody>
      </p:sp>
      <p:pic>
        <p:nvPicPr>
          <p:cNvPr id="18" name="图片 0" descr="图形1 拷贝.jpg"/>
          <p:cNvPicPr>
            <a:picLocks noChangeAspect="1"/>
          </p:cNvPicPr>
          <p:nvPr/>
        </p:nvPicPr>
        <p:blipFill>
          <a:blip r:embed="rId2" cstate="print"/>
          <a:srcRect l="4633" t="10273" r="-4633" b="20528"/>
          <a:stretch>
            <a:fillRect/>
          </a:stretch>
        </p:blipFill>
        <p:spPr>
          <a:xfrm>
            <a:off x="1061720" y="1979930"/>
            <a:ext cx="3810000" cy="249809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18</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656070" y="2141855"/>
            <a:ext cx="5150485" cy="2768600"/>
          </a:xfrm>
          <a:prstGeom prst="rect">
            <a:avLst/>
          </a:prstGeom>
          <a:noFill/>
        </p:spPr>
        <p:txBody>
          <a:bodyPr wrap="square" rtlCol="0">
            <a:spAutoFit/>
          </a:bodyPr>
          <a:p>
            <a:pPr algn="just">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标识由武清的拼音首字母“WQ”、凤舞武清、飘动的绿叶、精彩绿带、运河等元素进行艺术创意，代表武清是生态宜居的健康之城，象征着武清深厚的“运河”文化，寓意武清城市蓬勃的活力和强劲的发展势头，展现了人与自然和谐美丽、城市与生态并重发展以及凤舞武清、绿色生态、和谐绿博的思想。 </a:t>
            </a:r>
            <a:endParaRPr lang="zh-CN" altLang="zh-CN" sz="1600">
              <a:ln>
                <a:noFill/>
              </a:ln>
              <a:solidFill>
                <a:schemeClr val="bg1">
                  <a:lumMod val="85000"/>
                </a:schemeClr>
              </a:solidFill>
              <a:effectLst/>
              <a:uLnTx/>
              <a:uFillTx/>
              <a:ea typeface="方正大黑简体" charset="-122"/>
            </a:endParaRPr>
          </a:p>
          <a:p>
            <a:pPr algn="just">
              <a:lnSpc>
                <a:spcPct val="150000"/>
              </a:lnSpc>
            </a:pPr>
            <a:r>
              <a:rPr lang="zh-CN" altLang="zh-CN" sz="1600">
                <a:ln>
                  <a:noFill/>
                </a:ln>
                <a:solidFill>
                  <a:schemeClr val="bg1">
                    <a:lumMod val="85000"/>
                  </a:schemeClr>
                </a:solidFill>
                <a:effectLst/>
                <a:uLnTx/>
                <a:uFillTx/>
                <a:ea typeface="方正大黑简体" charset="-122"/>
                <a:sym typeface="+mn-ea"/>
              </a:rPr>
              <a:t> </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1013460" y="4810125"/>
            <a:ext cx="3639185" cy="275590"/>
          </a:xfrm>
          <a:prstGeom prst="rect">
            <a:avLst/>
          </a:prstGeom>
          <a:noFill/>
        </p:spPr>
        <p:txBody>
          <a:bodyPr wrap="square" rtlCol="0">
            <a:spAutoFit/>
          </a:bodyPr>
          <a:p>
            <a:pPr algn="ctr"/>
            <a:r>
              <a:rPr lang="zh-CN" altLang="en-US" sz="1200">
                <a:sym typeface="+mn-ea"/>
              </a:rPr>
              <a:t> 图3-</a:t>
            </a:r>
            <a:r>
              <a:rPr lang="en-US" altLang="zh-CN" sz="1200">
                <a:sym typeface="+mn-ea"/>
              </a:rPr>
              <a:t>7</a:t>
            </a:r>
            <a:r>
              <a:rPr lang="zh-CN" altLang="en-US" sz="1200">
                <a:sym typeface="+mn-ea"/>
              </a:rPr>
              <a:t>-</a:t>
            </a:r>
            <a:r>
              <a:rPr lang="en-US" altLang="zh-CN" sz="1200">
                <a:sym typeface="+mn-ea"/>
              </a:rPr>
              <a:t>2</a:t>
            </a:r>
            <a:r>
              <a:rPr lang="en-US" altLang="zh-CN" sz="1200">
                <a:sym typeface="+mn-ea"/>
              </a:rPr>
              <a:t> </a:t>
            </a:r>
            <a:r>
              <a:rPr lang="zh-CN" altLang="en-US" sz="1200"/>
              <a:t>第三届中国绿化博览会 陈聪荣</a:t>
            </a:r>
            <a:endParaRPr lang="zh-CN" altLang="en-US" sz="1200"/>
          </a:p>
        </p:txBody>
      </p:sp>
      <p:pic>
        <p:nvPicPr>
          <p:cNvPr id="31" name="图片 11" descr="陈聪荣会徽作品.jpg"/>
          <p:cNvPicPr>
            <a:picLocks noChangeAspect="1"/>
          </p:cNvPicPr>
          <p:nvPr/>
        </p:nvPicPr>
        <p:blipFill>
          <a:blip r:embed="rId2"/>
          <a:srcRect t="1943" b="3246"/>
          <a:stretch>
            <a:fillRect/>
          </a:stretch>
        </p:blipFill>
        <p:spPr>
          <a:xfrm>
            <a:off x="1544320" y="1626870"/>
            <a:ext cx="2577465" cy="2819400"/>
          </a:xfrm>
          <a:prstGeom prst="rect">
            <a:avLst/>
          </a:prstGeom>
          <a:noFill/>
          <a:ln w="9525">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19</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656070" y="1514475"/>
            <a:ext cx="5150485" cy="4615815"/>
          </a:xfrm>
          <a:prstGeom prst="rect">
            <a:avLst/>
          </a:prstGeom>
          <a:noFill/>
        </p:spPr>
        <p:txBody>
          <a:bodyPr wrap="square" rtlCol="0">
            <a:spAutoFit/>
          </a:bodyPr>
          <a:p>
            <a:pPr algn="just">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徽标以字母“L”(代表兰陵)及字母“CS”(代表苍山)入手进行设计，并有机融入青山绿水、蔬菜、朝阳、展翅的飞鸟及飞舞的彩带等形象。青山绿水体现出兰陵(苍山)生态优美的自然环境种植出了优质、安全、绿色、健康的蔬菜。蔬菜形象体现出菜博会主题。朝阳象征着兰陵(苍山)蔬菜产业的欣欣向荣，蓬勃发展，蒸蒸日。展翅的飞鸟预示着通过菜博会将更好的促进兰陵(苍山)蔬菜产业的飞速发展与壮大腾飞。舞动的彩带体现出菜博会的热烈氛围，同时也代表着菜博会发挥着联系四海客商和广大蔬菜生产企业的桥梁和纽带作用。</a:t>
            </a:r>
            <a:endParaRPr lang="zh-CN" altLang="zh-CN" sz="1600">
              <a:ln>
                <a:noFill/>
              </a:ln>
              <a:solidFill>
                <a:schemeClr val="bg1">
                  <a:lumMod val="85000"/>
                </a:schemeClr>
              </a:solidFill>
              <a:effectLst/>
              <a:uLnTx/>
              <a:uFillTx/>
              <a:ea typeface="方正大黑简体" charset="-122"/>
            </a:endParaRPr>
          </a:p>
          <a:p>
            <a:pPr algn="just">
              <a:lnSpc>
                <a:spcPct val="150000"/>
              </a:lnSpc>
            </a:pPr>
            <a:r>
              <a:rPr lang="zh-CN" altLang="zh-CN" sz="1600">
                <a:ln>
                  <a:noFill/>
                </a:ln>
                <a:solidFill>
                  <a:schemeClr val="bg1">
                    <a:lumMod val="85000"/>
                  </a:schemeClr>
                </a:solidFill>
                <a:effectLst/>
                <a:uLnTx/>
                <a:uFillTx/>
                <a:ea typeface="方正大黑简体" charset="-122"/>
                <a:sym typeface="+mn-ea"/>
              </a:rPr>
              <a:t> </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1037273" y="4787265"/>
            <a:ext cx="3639185" cy="275590"/>
          </a:xfrm>
          <a:prstGeom prst="rect">
            <a:avLst/>
          </a:prstGeom>
          <a:noFill/>
        </p:spPr>
        <p:txBody>
          <a:bodyPr wrap="square" rtlCol="0">
            <a:spAutoFit/>
          </a:bodyPr>
          <a:p>
            <a:pPr algn="ctr"/>
            <a:r>
              <a:rPr lang="zh-CN" altLang="en-US" sz="1200">
                <a:sym typeface="+mn-ea"/>
              </a:rPr>
              <a:t> 图3-</a:t>
            </a:r>
            <a:r>
              <a:rPr lang="en-US" altLang="zh-CN" sz="1200">
                <a:sym typeface="+mn-ea"/>
              </a:rPr>
              <a:t>7</a:t>
            </a:r>
            <a:r>
              <a:rPr lang="zh-CN" altLang="en-US" sz="1200">
                <a:sym typeface="+mn-ea"/>
              </a:rPr>
              <a:t>-</a:t>
            </a:r>
            <a:r>
              <a:rPr lang="en-US" altLang="zh-CN" sz="1200">
                <a:sym typeface="+mn-ea"/>
              </a:rPr>
              <a:t>3 </a:t>
            </a:r>
            <a:r>
              <a:rPr lang="zh-CN" altLang="en-US" sz="1200"/>
              <a:t>中国兰陵（苍山）国际蔬菜博览会 陈武强  </a:t>
            </a:r>
            <a:endParaRPr lang="zh-CN" altLang="en-US" sz="1200"/>
          </a:p>
        </p:txBody>
      </p:sp>
      <p:pic>
        <p:nvPicPr>
          <p:cNvPr id="38" name="图片 38" descr="苍山蔬菜节"/>
          <p:cNvPicPr>
            <a:picLocks noChangeAspect="1"/>
          </p:cNvPicPr>
          <p:nvPr/>
        </p:nvPicPr>
        <p:blipFill>
          <a:blip r:embed="rId2"/>
          <a:srcRect l="13628" t="4766" r="11993" b="5663"/>
          <a:stretch>
            <a:fillRect/>
          </a:stretch>
        </p:blipFill>
        <p:spPr>
          <a:xfrm>
            <a:off x="1413510" y="1659573"/>
            <a:ext cx="2886710" cy="278638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05</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1918970" y="4725035"/>
            <a:ext cx="3639185" cy="275590"/>
          </a:xfrm>
          <a:prstGeom prst="rect">
            <a:avLst/>
          </a:prstGeom>
          <a:noFill/>
        </p:spPr>
        <p:txBody>
          <a:bodyPr wrap="square" rtlCol="0">
            <a:spAutoFit/>
          </a:bodyPr>
          <a:p>
            <a:r>
              <a:rPr lang="zh-CN" altLang="en-US" sz="1200"/>
              <a:t>图3-1-6 上海戎灏体育 陈聪荣</a:t>
            </a:r>
            <a:endParaRPr lang="zh-CN" altLang="en-US" sz="1200"/>
          </a:p>
        </p:txBody>
      </p:sp>
      <p:pic>
        <p:nvPicPr>
          <p:cNvPr id="30" name="图片 6" descr="戎灏体育+陈聪荣1.jpg"/>
          <p:cNvPicPr>
            <a:picLocks noChangeAspect="1"/>
          </p:cNvPicPr>
          <p:nvPr/>
        </p:nvPicPr>
        <p:blipFill>
          <a:blip r:embed="rId2"/>
          <a:srcRect b="4126"/>
          <a:stretch>
            <a:fillRect/>
          </a:stretch>
        </p:blipFill>
        <p:spPr>
          <a:xfrm>
            <a:off x="1789430" y="1704975"/>
            <a:ext cx="2475230" cy="2715260"/>
          </a:xfrm>
          <a:prstGeom prst="rect">
            <a:avLst/>
          </a:prstGeom>
          <a:noFill/>
          <a:ln w="9525">
            <a:noFill/>
          </a:ln>
        </p:spPr>
      </p:pic>
      <p:sp>
        <p:nvSpPr>
          <p:cNvPr id="5" name="文本框 4"/>
          <p:cNvSpPr txBox="1"/>
          <p:nvPr/>
        </p:nvSpPr>
        <p:spPr>
          <a:xfrm>
            <a:off x="6607175" y="1518285"/>
            <a:ext cx="5199380" cy="3923030"/>
          </a:xfrm>
          <a:prstGeom prst="rect">
            <a:avLst/>
          </a:prstGeom>
          <a:noFill/>
        </p:spPr>
        <p:txBody>
          <a:bodyPr wrap="square" rtlCol="0">
            <a:spAutoFit/>
          </a:bodyPr>
          <a:p>
            <a:pPr>
              <a:lnSpc>
                <a:spcPct val="150000"/>
              </a:lnSpc>
            </a:pPr>
            <a:r>
              <a:rPr lang="zh-CN" altLang="zh-CN" sz="22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rPr>
              <a:t>标识整体是一个足球的形象，并融汇携手的人、璀璨的体育产业群星、数据云朵形状、奔腾的海浪等元素。足球，突出戎灏体育足球赛事和周边产业的行业特征和公司业务，做大做强做优足球产业；携手的人，寓意戎灏体育团结奋进，以人为本，共同发展，共赢未来；璀璨的体育产业群星，寓意戎灏体育作为体育产业的明日之星，星光熠熠，璀璨辉煌；数据云，表达戎灏体育科、现代、大数据、云产业的内涵。海浪，寓意戎灏体育海纳百川，博大包容，昭示着戎灏体育发展浪潮一浪高过一浪。</a:t>
            </a:r>
            <a:endParaRPr lang="zh-CN" altLang="zh-CN" sz="1600">
              <a:ln>
                <a:noFill/>
              </a:ln>
              <a:solidFill>
                <a:schemeClr val="bg1">
                  <a:lumMod val="85000"/>
                </a:schemeClr>
              </a:solidFill>
              <a:effectLst/>
              <a:uLnTx/>
              <a:uFillTx/>
              <a:ea typeface="方正大黑简体"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430" y="-13335"/>
            <a:ext cx="12215495" cy="68580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85090" y="3846195"/>
            <a:ext cx="12362815" cy="3007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47" name="文本框 12"/>
          <p:cNvSpPr txBox="1"/>
          <p:nvPr/>
        </p:nvSpPr>
        <p:spPr>
          <a:xfrm>
            <a:off x="615950" y="330835"/>
            <a:ext cx="1422400" cy="584200"/>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第二节</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6148" name="组合 18"/>
          <p:cNvGrpSpPr/>
          <p:nvPr/>
        </p:nvGrpSpPr>
        <p:grpSpPr>
          <a:xfrm>
            <a:off x="2038350" y="395923"/>
            <a:ext cx="2790825" cy="519112"/>
            <a:chOff x="3085" y="662"/>
            <a:chExt cx="4818" cy="791"/>
          </a:xfrm>
        </p:grpSpPr>
        <p:sp>
          <p:nvSpPr>
            <p:cNvPr id="14" name="文本框 13"/>
            <p:cNvSpPr txBox="1"/>
            <p:nvPr/>
          </p:nvSpPr>
          <p:spPr>
            <a:xfrm>
              <a:off x="3085" y="662"/>
              <a:ext cx="3439" cy="537"/>
            </a:xfrm>
            <a:prstGeom prst="rect">
              <a:avLst/>
            </a:prstGeom>
            <a:noFill/>
          </p:spPr>
          <p:txBody>
            <a:bodyPr wrap="square" rtlCol="0">
              <a:spAutoFit/>
            </a:bodyPr>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标志的现代解读</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17" name="文本框 16"/>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Modern interpretation of logo</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椭圆 1"/>
          <p:cNvSpPr/>
          <p:nvPr/>
        </p:nvSpPr>
        <p:spPr>
          <a:xfrm>
            <a:off x="-453390" y="133985"/>
            <a:ext cx="899160" cy="899160"/>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897890" y="1152525"/>
            <a:ext cx="10574020" cy="92202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设计说明（左）：</a:t>
            </a:r>
            <a:r>
              <a:rPr lang="zh-CN" altLang="zh-CN" sz="1600">
                <a:ln>
                  <a:noFill/>
                </a:ln>
                <a:solidFill>
                  <a:schemeClr val="bg1">
                    <a:lumMod val="85000"/>
                  </a:schemeClr>
                </a:solidFill>
                <a:effectLst/>
                <a:uLnTx/>
                <a:uFillTx/>
                <a:ea typeface="方正大黑简体" charset="-122"/>
                <a:sym typeface="+mn-ea"/>
              </a:rPr>
              <a:t>标识以“321”为核心，将其构成一条腾飞的龙的形象，用以象征行业领军者。同时“3”与中国汉字“马”极为接近，加之中国元素龙，构成龙马精神的良好寓意，代表中国外包立足中国驰骋世界的激情。</a:t>
            </a:r>
            <a:endParaRPr lang="zh-CN" altLang="zh-CN" sz="1600">
              <a:ln>
                <a:noFill/>
              </a:ln>
              <a:solidFill>
                <a:schemeClr val="bg1">
                  <a:lumMod val="85000"/>
                </a:schemeClr>
              </a:solidFill>
              <a:effectLst/>
              <a:uLnTx/>
              <a:uFillTx/>
              <a:ea typeface="方正大黑简体" charset="-122"/>
              <a:sym typeface="+mn-ea"/>
            </a:endParaRPr>
          </a:p>
        </p:txBody>
      </p:sp>
      <p:sp>
        <p:nvSpPr>
          <p:cNvPr id="19" name="文本框 18"/>
          <p:cNvSpPr txBox="1"/>
          <p:nvPr/>
        </p:nvSpPr>
        <p:spPr>
          <a:xfrm>
            <a:off x="897890" y="2090420"/>
            <a:ext cx="10717530"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设计说明（右）：</a:t>
            </a:r>
            <a:r>
              <a:rPr lang="zh-CN" altLang="zh-CN" sz="1600">
                <a:ln>
                  <a:noFill/>
                </a:ln>
                <a:solidFill>
                  <a:schemeClr val="bg1">
                    <a:lumMod val="85000"/>
                  </a:schemeClr>
                </a:solidFill>
                <a:effectLst/>
                <a:uLnTx/>
                <a:uFillTx/>
                <a:ea typeface="方正大黑简体" charset="-122"/>
                <a:sym typeface="+mn-ea"/>
              </a:rPr>
              <a:t>以扬州标志性建筑“五亭桥”为首要元素，同时将“腰缠十万贯，骑鹤上扬州”的“仙鹤”元素运用到会徽中, 赋予了会徽“诗画扬州”的绚丽风采。主要元素“运河”在元素符号的归纳上取汉字“运”的“辶”笔画，运用了中国书法的“飞白”手法，将“水、鹤、亭、桥”四大元素统一于“运”之中。</a:t>
            </a:r>
            <a:endParaRPr lang="zh-CN" altLang="zh-CN" sz="1600">
              <a:ln>
                <a:noFill/>
              </a:ln>
              <a:solidFill>
                <a:schemeClr val="bg1">
                  <a:lumMod val="85000"/>
                </a:schemeClr>
              </a:solidFill>
              <a:effectLst/>
              <a:uLnTx/>
              <a:uFillTx/>
              <a:ea typeface="方正大黑简体" charset="-122"/>
              <a:sym typeface="+mn-ea"/>
            </a:endParaRPr>
          </a:p>
        </p:txBody>
      </p:sp>
      <p:sp>
        <p:nvSpPr>
          <p:cNvPr id="4" name="文本框 3"/>
          <p:cNvSpPr txBox="1"/>
          <p:nvPr/>
        </p:nvSpPr>
        <p:spPr>
          <a:xfrm>
            <a:off x="1968500" y="6250940"/>
            <a:ext cx="3639185" cy="275590"/>
          </a:xfrm>
          <a:prstGeom prst="rect">
            <a:avLst/>
          </a:prstGeom>
          <a:noFill/>
        </p:spPr>
        <p:txBody>
          <a:bodyPr wrap="square" rtlCol="0">
            <a:spAutoFit/>
          </a:bodyPr>
          <a:p>
            <a:pPr algn="ctr"/>
            <a:r>
              <a:rPr lang="zh-CN" altLang="en-US" sz="1200"/>
              <a:t> </a:t>
            </a:r>
            <a:r>
              <a:rPr lang="zh-CN" altLang="en-US" sz="1200">
                <a:sym typeface="+mn-ea"/>
              </a:rPr>
              <a:t> 图3-</a:t>
            </a:r>
            <a:r>
              <a:rPr lang="en-US" altLang="zh-CN" sz="1200">
                <a:sym typeface="+mn-ea"/>
              </a:rPr>
              <a:t>7</a:t>
            </a:r>
            <a:r>
              <a:rPr lang="zh-CN" altLang="en-US" sz="1200">
                <a:sym typeface="+mn-ea"/>
              </a:rPr>
              <a:t>-</a:t>
            </a:r>
            <a:r>
              <a:rPr lang="en-US" altLang="zh-CN" sz="1200">
                <a:sym typeface="+mn-ea"/>
              </a:rPr>
              <a:t>4 </a:t>
            </a:r>
            <a:r>
              <a:rPr lang="zh-CN" altLang="en-US" sz="1200"/>
              <a:t>中国服务外包领军者年会  刘中涛</a:t>
            </a:r>
            <a:endParaRPr lang="zh-CN" altLang="en-US" sz="1200"/>
          </a:p>
        </p:txBody>
      </p:sp>
      <p:pic>
        <p:nvPicPr>
          <p:cNvPr id="5" name="图片 4" descr="Img371677077.jpg"/>
          <p:cNvPicPr>
            <a:picLocks noChangeAspect="1"/>
          </p:cNvPicPr>
          <p:nvPr/>
        </p:nvPicPr>
        <p:blipFill>
          <a:blip r:embed="rId1"/>
          <a:srcRect l="15892" r="15386" b="4723"/>
          <a:stretch>
            <a:fillRect/>
          </a:stretch>
        </p:blipFill>
        <p:spPr>
          <a:xfrm>
            <a:off x="2383155" y="3923030"/>
            <a:ext cx="2809875" cy="2125345"/>
          </a:xfrm>
          <a:prstGeom prst="rect">
            <a:avLst/>
          </a:prstGeom>
        </p:spPr>
      </p:pic>
      <p:sp>
        <p:nvSpPr>
          <p:cNvPr id="6" name="文本框 5"/>
          <p:cNvSpPr txBox="1"/>
          <p:nvPr/>
        </p:nvSpPr>
        <p:spPr>
          <a:xfrm>
            <a:off x="6657340" y="6250940"/>
            <a:ext cx="3639185" cy="275590"/>
          </a:xfrm>
          <a:prstGeom prst="rect">
            <a:avLst/>
          </a:prstGeom>
          <a:noFill/>
        </p:spPr>
        <p:txBody>
          <a:bodyPr wrap="square" rtlCol="0">
            <a:spAutoFit/>
          </a:bodyPr>
          <a:p>
            <a:pPr algn="ctr"/>
            <a:r>
              <a:rPr lang="zh-CN" altLang="en-US" sz="1200">
                <a:sym typeface="+mn-ea"/>
              </a:rPr>
              <a:t> 图3-</a:t>
            </a:r>
            <a:r>
              <a:rPr lang="en-US" altLang="zh-CN" sz="1200">
                <a:sym typeface="+mn-ea"/>
              </a:rPr>
              <a:t>7</a:t>
            </a:r>
            <a:r>
              <a:rPr lang="zh-CN" altLang="en-US" sz="1200">
                <a:sym typeface="+mn-ea"/>
              </a:rPr>
              <a:t>-</a:t>
            </a:r>
            <a:r>
              <a:rPr lang="en-US" altLang="zh-CN" sz="1200">
                <a:sym typeface="+mn-ea"/>
              </a:rPr>
              <a:t>5 </a:t>
            </a:r>
            <a:r>
              <a:rPr lang="zh-CN" altLang="en-US" sz="1200"/>
              <a:t>世界运河名城博览会 葛玉峰 </a:t>
            </a:r>
            <a:endParaRPr lang="zh-CN" altLang="en-US" sz="1200"/>
          </a:p>
        </p:txBody>
      </p:sp>
      <p:pic>
        <p:nvPicPr>
          <p:cNvPr id="39" name="图片 39" descr="世界运河名城博览会"/>
          <p:cNvPicPr>
            <a:picLocks noChangeAspect="1"/>
          </p:cNvPicPr>
          <p:nvPr/>
        </p:nvPicPr>
        <p:blipFill>
          <a:blip r:embed="rId2"/>
          <a:stretch>
            <a:fillRect/>
          </a:stretch>
        </p:blipFill>
        <p:spPr>
          <a:xfrm>
            <a:off x="6870065" y="3999865"/>
            <a:ext cx="3213735" cy="2121535"/>
          </a:xfrm>
          <a:prstGeom prst="rect">
            <a:avLst/>
          </a:prstGeom>
        </p:spPr>
      </p:pic>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20</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3"/>
          <a:stretch>
            <a:fillRect/>
          </a:stretch>
        </p:blipFill>
        <p:spPr>
          <a:xfrm>
            <a:off x="10169525" y="409575"/>
            <a:ext cx="1636713" cy="427038"/>
          </a:xfrm>
          <a:prstGeom prst="rect">
            <a:avLst/>
          </a:prstGeom>
          <a:noFill/>
          <a:ln w="9525">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430" y="-13335"/>
            <a:ext cx="12215495" cy="68580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85090" y="3846195"/>
            <a:ext cx="12362815" cy="3007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47" name="文本框 12"/>
          <p:cNvSpPr txBox="1"/>
          <p:nvPr/>
        </p:nvSpPr>
        <p:spPr>
          <a:xfrm>
            <a:off x="615950" y="330835"/>
            <a:ext cx="1422400" cy="584200"/>
          </a:xfrm>
          <a:prstGeom prst="rect">
            <a:avLst/>
          </a:prstGeom>
          <a:noFill/>
          <a:ln w="9525">
            <a:noFill/>
          </a:ln>
        </p:spPr>
        <p:txBody>
          <a:bodyPr wrap="square" anchor="t">
            <a:spAutoFit/>
          </a:bodyPr>
          <a:p>
            <a:r>
              <a:rPr lang="zh-CN" altLang="en-US" sz="3200">
                <a:solidFill>
                  <a:schemeClr val="bg1">
                    <a:lumMod val="85000"/>
                  </a:schemeClr>
                </a:solidFill>
                <a:latin typeface="思源黑体 CN Heavy" panose="020B0A00000000000000" charset="-122"/>
                <a:ea typeface="思源黑体 CN Heavy" panose="020B0A00000000000000" charset="-122"/>
              </a:rPr>
              <a:t>第二节</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6148" name="组合 18"/>
          <p:cNvGrpSpPr/>
          <p:nvPr/>
        </p:nvGrpSpPr>
        <p:grpSpPr>
          <a:xfrm>
            <a:off x="2038350" y="395923"/>
            <a:ext cx="2790825" cy="519112"/>
            <a:chOff x="3085" y="662"/>
            <a:chExt cx="4818" cy="791"/>
          </a:xfrm>
        </p:grpSpPr>
        <p:sp>
          <p:nvSpPr>
            <p:cNvPr id="14" name="文本框 13"/>
            <p:cNvSpPr txBox="1"/>
            <p:nvPr/>
          </p:nvSpPr>
          <p:spPr>
            <a:xfrm>
              <a:off x="3085" y="662"/>
              <a:ext cx="3439" cy="537"/>
            </a:xfrm>
            <a:prstGeom prst="rect">
              <a:avLst/>
            </a:prstGeom>
            <a:noFill/>
          </p:spPr>
          <p:txBody>
            <a:bodyPr wrap="square" rtlCol="0">
              <a:spAutoFit/>
            </a:bodyPr>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标志的现代解读</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17" name="文本框 16"/>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Modern interpretation of logo</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椭圆 1"/>
          <p:cNvSpPr/>
          <p:nvPr/>
        </p:nvSpPr>
        <p:spPr>
          <a:xfrm>
            <a:off x="-453390" y="133985"/>
            <a:ext cx="899160" cy="899160"/>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897890" y="1009015"/>
            <a:ext cx="10574020" cy="1660525"/>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设计说明（左）：</a:t>
            </a:r>
            <a:r>
              <a:rPr lang="zh-CN" altLang="zh-CN" sz="1600">
                <a:solidFill>
                  <a:schemeClr val="bg1">
                    <a:lumMod val="85000"/>
                  </a:schemeClr>
                </a:solidFill>
                <a:ea typeface="方正大黑简体" charset="-122"/>
                <a:sym typeface="+mn-ea"/>
              </a:rPr>
              <a:t>以数字“10”、开封拼音首字母“ KF”、盛开的菊花和飘带组合造型，凸显了开封地域特色以及第十届中国菊花展览会的主题。绽放的菊花点明了第十届中国菊花展览会特征；飞舞的彩带渲染了花会隆重、热烈、欢乐、祥和的氛围，同时寓意开封人民以花会为纽带，广交朋友，促进开封经济文化全面发展的内涵；红色和橙色表示活力、热情、希望、发展，体现第十届中国菊花展览会蓬勃兴旺、欣欣向荣的美好发展前景。</a:t>
            </a:r>
            <a:endParaRPr lang="zh-CN" altLang="zh-CN" sz="1600">
              <a:solidFill>
                <a:schemeClr val="bg1">
                  <a:lumMod val="85000"/>
                </a:schemeClr>
              </a:solidFill>
              <a:ea typeface="方正大黑简体" charset="-122"/>
              <a:sym typeface="+mn-ea"/>
            </a:endParaRPr>
          </a:p>
        </p:txBody>
      </p:sp>
      <p:sp>
        <p:nvSpPr>
          <p:cNvPr id="19" name="文本框 18"/>
          <p:cNvSpPr txBox="1"/>
          <p:nvPr/>
        </p:nvSpPr>
        <p:spPr>
          <a:xfrm>
            <a:off x="911225" y="2636520"/>
            <a:ext cx="10717530" cy="922020"/>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设计说明（右）：</a:t>
            </a:r>
            <a:r>
              <a:rPr lang="zh-CN" altLang="zh-CN" sz="1600">
                <a:solidFill>
                  <a:schemeClr val="bg1">
                    <a:lumMod val="85000"/>
                  </a:schemeClr>
                </a:solidFill>
                <a:ea typeface="方正大黑简体" charset="-122"/>
                <a:sym typeface="+mn-ea"/>
              </a:rPr>
              <a:t>汉字“泉”勾勒出盛开的菊花造型，展现出繁花似锦的美丽景象。同时有机融入传统水纹图形象征“泉源上奋，水涌若轮”的三股趵突泉泉水，充分反映出趵突泉文化与菊花特色文化。</a:t>
            </a:r>
            <a:endParaRPr lang="zh-CN" altLang="zh-CN" sz="1600">
              <a:solidFill>
                <a:schemeClr val="bg1">
                  <a:lumMod val="85000"/>
                </a:schemeClr>
              </a:solidFill>
              <a:ea typeface="方正大黑简体" charset="-122"/>
              <a:sym typeface="+mn-ea"/>
            </a:endParaRPr>
          </a:p>
        </p:txBody>
      </p:sp>
      <p:sp>
        <p:nvSpPr>
          <p:cNvPr id="4" name="文本框 3"/>
          <p:cNvSpPr txBox="1"/>
          <p:nvPr/>
        </p:nvSpPr>
        <p:spPr>
          <a:xfrm>
            <a:off x="1968500" y="6250940"/>
            <a:ext cx="3639185" cy="275590"/>
          </a:xfrm>
          <a:prstGeom prst="rect">
            <a:avLst/>
          </a:prstGeom>
          <a:noFill/>
        </p:spPr>
        <p:txBody>
          <a:bodyPr wrap="square" rtlCol="0">
            <a:spAutoFit/>
          </a:bodyPr>
          <a:p>
            <a:pPr algn="ctr"/>
            <a:r>
              <a:rPr lang="zh-CN" altLang="en-US" sz="1200"/>
              <a:t> </a:t>
            </a:r>
            <a:r>
              <a:rPr lang="zh-CN" altLang="en-US" sz="1200">
                <a:sym typeface="+mn-ea"/>
              </a:rPr>
              <a:t> 图3-</a:t>
            </a:r>
            <a:r>
              <a:rPr lang="en-US" altLang="zh-CN" sz="1200">
                <a:sym typeface="+mn-ea"/>
              </a:rPr>
              <a:t>7</a:t>
            </a:r>
            <a:r>
              <a:rPr lang="zh-CN" altLang="en-US" sz="1200">
                <a:sym typeface="+mn-ea"/>
              </a:rPr>
              <a:t>-</a:t>
            </a:r>
            <a:r>
              <a:rPr lang="en-US" altLang="zh-CN" sz="1200">
                <a:sym typeface="+mn-ea"/>
              </a:rPr>
              <a:t>6 </a:t>
            </a:r>
            <a:r>
              <a:rPr lang="zh-CN" altLang="en-US" sz="1200"/>
              <a:t>第十届中国菊花展览会 / 王厚军</a:t>
            </a:r>
            <a:endParaRPr lang="zh-CN" altLang="en-US" sz="1200"/>
          </a:p>
        </p:txBody>
      </p:sp>
      <p:sp>
        <p:nvSpPr>
          <p:cNvPr id="6" name="文本框 5"/>
          <p:cNvSpPr txBox="1"/>
          <p:nvPr/>
        </p:nvSpPr>
        <p:spPr>
          <a:xfrm>
            <a:off x="6657340" y="6322695"/>
            <a:ext cx="3794760" cy="275590"/>
          </a:xfrm>
          <a:prstGeom prst="rect">
            <a:avLst/>
          </a:prstGeom>
          <a:noFill/>
        </p:spPr>
        <p:txBody>
          <a:bodyPr wrap="square" rtlCol="0">
            <a:spAutoFit/>
          </a:bodyPr>
          <a:p>
            <a:pPr algn="ctr"/>
            <a:r>
              <a:rPr lang="zh-CN" altLang="en-US" sz="1200">
                <a:sym typeface="+mn-ea"/>
              </a:rPr>
              <a:t> 图3-</a:t>
            </a:r>
            <a:r>
              <a:rPr lang="en-US" altLang="zh-CN" sz="1200">
                <a:sym typeface="+mn-ea"/>
              </a:rPr>
              <a:t>7</a:t>
            </a:r>
            <a:r>
              <a:rPr lang="zh-CN" altLang="en-US" sz="1200">
                <a:sym typeface="+mn-ea"/>
              </a:rPr>
              <a:t>-</a:t>
            </a:r>
            <a:r>
              <a:rPr lang="en-US" altLang="zh-CN" sz="1200">
                <a:sym typeface="+mn-ea"/>
              </a:rPr>
              <a:t>7 </a:t>
            </a:r>
            <a:r>
              <a:rPr lang="zh-CN" altLang="en-US" sz="1200"/>
              <a:t>济南市第三十二届趵突泉金秋菊展 / 王拓进</a:t>
            </a:r>
            <a:endParaRPr lang="zh-CN" altLang="en-US" sz="1200"/>
          </a:p>
        </p:txBody>
      </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21</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pic>
        <p:nvPicPr>
          <p:cNvPr id="1073742947" name="图片 1073742946"/>
          <p:cNvPicPr>
            <a:picLocks noChangeAspect="1"/>
          </p:cNvPicPr>
          <p:nvPr/>
        </p:nvPicPr>
        <p:blipFill>
          <a:blip r:embed="rId2"/>
          <a:stretch>
            <a:fillRect/>
          </a:stretch>
        </p:blipFill>
        <p:spPr>
          <a:xfrm>
            <a:off x="2630488" y="3946525"/>
            <a:ext cx="2314575" cy="2228850"/>
          </a:xfrm>
          <a:prstGeom prst="rect">
            <a:avLst/>
          </a:prstGeom>
          <a:noFill/>
          <a:ln w="9525">
            <a:noFill/>
          </a:ln>
        </p:spPr>
      </p:pic>
      <p:pic>
        <p:nvPicPr>
          <p:cNvPr id="1073742948" name="图片 1073742947"/>
          <p:cNvPicPr>
            <a:picLocks noChangeAspect="1"/>
          </p:cNvPicPr>
          <p:nvPr/>
        </p:nvPicPr>
        <p:blipFill>
          <a:blip r:embed="rId3"/>
          <a:stretch>
            <a:fillRect/>
          </a:stretch>
        </p:blipFill>
        <p:spPr>
          <a:xfrm>
            <a:off x="7462838" y="3903028"/>
            <a:ext cx="2066925" cy="2314575"/>
          </a:xfrm>
          <a:prstGeom prst="rect">
            <a:avLst/>
          </a:prstGeom>
          <a:noFill/>
          <a:ln w="9525">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22</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6" name="文本框 15"/>
          <p:cNvSpPr txBox="1"/>
          <p:nvPr/>
        </p:nvSpPr>
        <p:spPr>
          <a:xfrm>
            <a:off x="6655435" y="1047750"/>
            <a:ext cx="6021705" cy="645160"/>
          </a:xfrm>
          <a:prstGeom prst="rect">
            <a:avLst/>
          </a:prstGeom>
          <a:noFill/>
        </p:spPr>
        <p:txBody>
          <a:bodyPr wrap="square" rtlCol="0">
            <a:spAutoFit/>
          </a:bodyPr>
          <a:p>
            <a:pPr>
              <a:lnSpc>
                <a:spcPct val="150000"/>
              </a:lnSpc>
              <a:buClrTx/>
              <a:buSzTx/>
            </a:pPr>
            <a:r>
              <a:rPr lang="zh-CN" altLang="zh-CN" sz="2400">
                <a:solidFill>
                  <a:schemeClr val="bg1">
                    <a:lumMod val="95000"/>
                  </a:schemeClr>
                </a:solidFill>
                <a:ea typeface="方正大黑简体" charset="-122"/>
              </a:rPr>
              <a:t>第八节、旅游类标志设计欣赏</a:t>
            </a:r>
            <a:endParaRPr lang="zh-CN" altLang="zh-CN" sz="2400">
              <a:solidFill>
                <a:schemeClr val="bg1">
                  <a:lumMod val="95000"/>
                </a:schemeClr>
              </a:solidFill>
              <a:ea typeface="方正大黑简体" charset="-122"/>
            </a:endParaRPr>
          </a:p>
        </p:txBody>
      </p:sp>
      <p:sp>
        <p:nvSpPr>
          <p:cNvPr id="4" name="文本框 3"/>
          <p:cNvSpPr txBox="1"/>
          <p:nvPr/>
        </p:nvSpPr>
        <p:spPr>
          <a:xfrm>
            <a:off x="6655435" y="1777365"/>
            <a:ext cx="5127625" cy="4246245"/>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标志由四个季节的旅游节庆活动标识及象征物和四块体现春、夏、 秋、冬四季变换的颜色造型组合演变构成，突出表现了吉林市四季分明的季节特征和春踏青品鱼、夏避暑休闲、秋观枫赏桦、冬赏凇戏雪的旅游特色。矗立造型的色块似茂密的森林树干，有着吉林市地处长白山余脉连绵的大森林气势，表现了吉林市山水旅游特色，也似雪上运动的滑板，充满了动感，也表现了吉林市位于中国北方雾凇冰雪旅游的资源特征。标识造型流畅、现代简洁、便于推广、令人记忆深刻，其中还隐含了吉林的拼音首字母“JL”，整体呼应了吉林市旅游宣传主题语“吉祥行，四季行，吉林市行”</a:t>
            </a:r>
            <a:endParaRPr lang="zh-CN" altLang="zh-CN" sz="1600">
              <a:solidFill>
                <a:schemeClr val="bg1">
                  <a:lumMod val="85000"/>
                </a:schemeClr>
              </a:solidFill>
              <a:ea typeface="方正大黑简体" charset="-122"/>
              <a:sym typeface="+mn-ea"/>
            </a:endParaRPr>
          </a:p>
        </p:txBody>
      </p:sp>
      <p:pic>
        <p:nvPicPr>
          <p:cNvPr id="1073742950" name="图片 1073742949"/>
          <p:cNvPicPr>
            <a:picLocks noChangeAspect="1"/>
          </p:cNvPicPr>
          <p:nvPr/>
        </p:nvPicPr>
        <p:blipFill>
          <a:blip r:embed="rId2"/>
          <a:stretch>
            <a:fillRect/>
          </a:stretch>
        </p:blipFill>
        <p:spPr>
          <a:xfrm>
            <a:off x="1343025" y="2060575"/>
            <a:ext cx="2981325" cy="2376170"/>
          </a:xfrm>
          <a:prstGeom prst="rect">
            <a:avLst/>
          </a:prstGeom>
          <a:noFill/>
          <a:ln w="9525">
            <a:noFill/>
          </a:ln>
        </p:spPr>
      </p:pic>
      <p:sp>
        <p:nvSpPr>
          <p:cNvPr id="15" name="文本框 14"/>
          <p:cNvSpPr txBox="1"/>
          <p:nvPr/>
        </p:nvSpPr>
        <p:spPr>
          <a:xfrm>
            <a:off x="983615" y="4869180"/>
            <a:ext cx="3639185" cy="275590"/>
          </a:xfrm>
          <a:prstGeom prst="rect">
            <a:avLst/>
          </a:prstGeom>
          <a:noFill/>
        </p:spPr>
        <p:txBody>
          <a:bodyPr wrap="square" rtlCol="0">
            <a:spAutoFit/>
          </a:bodyPr>
          <a:p>
            <a:pPr algn="ctr"/>
            <a:r>
              <a:rPr lang="zh-CN" altLang="en-US" sz="1200">
                <a:sym typeface="+mn-ea"/>
              </a:rPr>
              <a:t> 图3-</a:t>
            </a:r>
            <a:r>
              <a:rPr lang="en-US" altLang="zh-CN" sz="1200">
                <a:sym typeface="+mn-ea"/>
              </a:rPr>
              <a:t>8</a:t>
            </a:r>
            <a:r>
              <a:rPr lang="zh-CN" altLang="en-US" sz="1200">
                <a:sym typeface="+mn-ea"/>
              </a:rPr>
              <a:t>-</a:t>
            </a:r>
            <a:r>
              <a:rPr lang="en-US" altLang="zh-CN" sz="1200">
                <a:sym typeface="+mn-ea"/>
              </a:rPr>
              <a:t>1 </a:t>
            </a:r>
            <a:r>
              <a:rPr lang="zh-CN" altLang="en-US" sz="1200"/>
              <a:t>吉林市旅游 / 孙海江</a:t>
            </a:r>
            <a:endParaRPr lang="zh-CN" altLang="en-US" sz="120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23</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743700" y="2059940"/>
            <a:ext cx="4721860" cy="350774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瓜洲旅游标志以印章作为主体表现形式，以书法“瓜”字和古运河与长江交汇的图形相结合，将中国印章和书法艺术形式融合起来，通过变化的篆体“瓜”字来突出瓜洲旅游特色。标识以蓝绿色为背景颜色，中文字体“瓜洲”字样为书法字体， 代表瓜洲历史底蕴深厚，文化积淀颇丰，文物荟萃，人杰地灵，融古代文明，生态观光、休闲度假于一体。</a:t>
            </a:r>
            <a:endParaRPr lang="zh-CN" altLang="zh-CN" sz="1600">
              <a:ln>
                <a:noFill/>
              </a:ln>
              <a:solidFill>
                <a:schemeClr val="bg1">
                  <a:lumMod val="85000"/>
                </a:schemeClr>
              </a:solidFill>
              <a:effectLst/>
              <a:uLnTx/>
              <a:uFillTx/>
              <a:ea typeface="方正大黑简体" charset="-122"/>
            </a:endParaRPr>
          </a:p>
          <a:p>
            <a:pPr>
              <a:lnSpc>
                <a:spcPct val="150000"/>
              </a:lnSpc>
            </a:pPr>
            <a:r>
              <a:rPr lang="zh-CN" altLang="zh-CN" sz="1600">
                <a:ln>
                  <a:noFill/>
                </a:ln>
                <a:solidFill>
                  <a:schemeClr val="bg1">
                    <a:lumMod val="85000"/>
                  </a:schemeClr>
                </a:solidFill>
                <a:effectLst/>
                <a:uLnTx/>
                <a:uFillTx/>
                <a:ea typeface="方正大黑简体" charset="-122"/>
                <a:sym typeface="+mn-ea"/>
              </a:rPr>
              <a:t> </a:t>
            </a:r>
            <a:endParaRPr lang="zh-CN" altLang="zh-CN" sz="1600">
              <a:ln>
                <a:noFill/>
              </a:ln>
              <a:solidFill>
                <a:schemeClr val="bg1">
                  <a:lumMod val="85000"/>
                </a:schemeClr>
              </a:solidFill>
              <a:effectLst/>
              <a:uLnTx/>
              <a:uFillTx/>
              <a:ea typeface="方正大黑简体" charset="-122"/>
              <a:sym typeface="+mn-ea"/>
            </a:endParaRPr>
          </a:p>
        </p:txBody>
      </p:sp>
      <p:grpSp>
        <p:nvGrpSpPr>
          <p:cNvPr id="14" name="组合 13"/>
          <p:cNvGrpSpPr/>
          <p:nvPr/>
        </p:nvGrpSpPr>
        <p:grpSpPr>
          <a:xfrm>
            <a:off x="774383" y="2207578"/>
            <a:ext cx="4162709" cy="2429827"/>
            <a:chOff x="1307" y="3477"/>
            <a:chExt cx="6555" cy="3826"/>
          </a:xfrm>
        </p:grpSpPr>
        <p:sp>
          <p:nvSpPr>
            <p:cNvPr id="2" name="文本框 1"/>
            <p:cNvSpPr txBox="1"/>
            <p:nvPr/>
          </p:nvSpPr>
          <p:spPr>
            <a:xfrm>
              <a:off x="1719" y="6869"/>
              <a:ext cx="5731" cy="434"/>
            </a:xfrm>
            <a:prstGeom prst="rect">
              <a:avLst/>
            </a:prstGeom>
            <a:noFill/>
          </p:spPr>
          <p:txBody>
            <a:bodyPr wrap="square" rtlCol="0">
              <a:spAutoFit/>
            </a:bodyPr>
            <a:p>
              <a:pPr algn="ctr"/>
              <a:r>
                <a:rPr lang="zh-CN" altLang="en-US" sz="1200">
                  <a:sym typeface="+mn-ea"/>
                </a:rPr>
                <a:t> 图3-</a:t>
              </a:r>
              <a:r>
                <a:rPr lang="en-US" altLang="zh-CN" sz="1200">
                  <a:sym typeface="+mn-ea"/>
                </a:rPr>
                <a:t>8</a:t>
              </a:r>
              <a:r>
                <a:rPr lang="zh-CN" altLang="en-US" sz="1200">
                  <a:sym typeface="+mn-ea"/>
                </a:rPr>
                <a:t>-</a:t>
              </a:r>
              <a:r>
                <a:rPr lang="en-US" altLang="zh-CN" sz="1200">
                  <a:sym typeface="+mn-ea"/>
                </a:rPr>
                <a:t>2 </a:t>
              </a:r>
              <a:r>
                <a:rPr lang="zh-CN" altLang="en-US" sz="1200"/>
                <a:t>瓜洲旅游 顾建军 </a:t>
              </a:r>
              <a:endParaRPr lang="zh-CN" altLang="en-US" sz="1200"/>
            </a:p>
          </p:txBody>
        </p:sp>
        <p:pic>
          <p:nvPicPr>
            <p:cNvPr id="5" name="图片 3" descr="瓜洲标志"/>
            <p:cNvPicPr>
              <a:picLocks noChangeAspect="1"/>
            </p:cNvPicPr>
            <p:nvPr/>
          </p:nvPicPr>
          <p:blipFill>
            <a:blip r:embed="rId2"/>
            <a:srcRect t="26938" b="26645"/>
            <a:stretch>
              <a:fillRect/>
            </a:stretch>
          </p:blipFill>
          <p:spPr>
            <a:xfrm>
              <a:off x="1307" y="3477"/>
              <a:ext cx="6555" cy="3043"/>
            </a:xfrm>
            <a:prstGeom prst="rect">
              <a:avLst/>
            </a:prstGeom>
            <a:noFill/>
            <a:ln w="9525">
              <a:noFill/>
            </a:ln>
          </p:spPr>
        </p:pic>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24</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772910" y="2222500"/>
            <a:ext cx="4798695" cy="239966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以旅顺口的 “旅”字为设计主体，同时蕴含有 白玉山、旅顺港军港、老铁山、滨海海水、东鸡冠山 、青山秀水、生态自然、朝阳、印章、融汇发展、缤纷精彩、舞动纽带等视觉元素，整体活力流畅，充分体现了旅顺口旅游的基本内涵、典型特征和文化精髓。</a:t>
            </a:r>
            <a:endParaRPr lang="zh-CN" altLang="zh-CN" sz="1600">
              <a:ln>
                <a:noFill/>
              </a:ln>
              <a:solidFill>
                <a:schemeClr val="bg1">
                  <a:lumMod val="85000"/>
                </a:schemeClr>
              </a:solidFill>
              <a:effectLst/>
              <a:uLnTx/>
              <a:uFillTx/>
              <a:ea typeface="方正大黑简体" charset="-122"/>
              <a:sym typeface="+mn-ea"/>
            </a:endParaRPr>
          </a:p>
        </p:txBody>
      </p:sp>
      <p:sp>
        <p:nvSpPr>
          <p:cNvPr id="15" name="文本框 14"/>
          <p:cNvSpPr txBox="1"/>
          <p:nvPr/>
        </p:nvSpPr>
        <p:spPr>
          <a:xfrm>
            <a:off x="1022985" y="5440045"/>
            <a:ext cx="3639185" cy="275590"/>
          </a:xfrm>
          <a:prstGeom prst="rect">
            <a:avLst/>
          </a:prstGeom>
          <a:noFill/>
        </p:spPr>
        <p:txBody>
          <a:bodyPr wrap="square" rtlCol="0">
            <a:spAutoFit/>
          </a:bodyPr>
          <a:p>
            <a:pPr algn="ctr"/>
            <a:r>
              <a:rPr lang="zh-CN" altLang="en-US" sz="1200">
                <a:sym typeface="+mn-ea"/>
              </a:rPr>
              <a:t> 图3-</a:t>
            </a:r>
            <a:r>
              <a:rPr lang="en-US" altLang="zh-CN" sz="1200">
                <a:sym typeface="+mn-ea"/>
              </a:rPr>
              <a:t>8</a:t>
            </a:r>
            <a:r>
              <a:rPr lang="zh-CN" altLang="en-US" sz="1200">
                <a:sym typeface="+mn-ea"/>
              </a:rPr>
              <a:t>-</a:t>
            </a:r>
            <a:r>
              <a:rPr lang="en-US" altLang="zh-CN" sz="1200">
                <a:sym typeface="+mn-ea"/>
              </a:rPr>
              <a:t>3 </a:t>
            </a:r>
            <a:r>
              <a:rPr lang="zh-CN" altLang="en-US" sz="1200"/>
              <a:t>旅顺口旅游 李建銮</a:t>
            </a:r>
            <a:endParaRPr lang="zh-CN" altLang="en-US" sz="1200"/>
          </a:p>
        </p:txBody>
      </p:sp>
      <p:pic>
        <p:nvPicPr>
          <p:cNvPr id="22" name="图片 22"/>
          <p:cNvPicPr>
            <a:picLocks noChangeAspect="1"/>
          </p:cNvPicPr>
          <p:nvPr/>
        </p:nvPicPr>
        <p:blipFill>
          <a:blip r:embed="rId2"/>
          <a:srcRect l="3485" t="4385" r="2234" b="5532"/>
          <a:stretch>
            <a:fillRect/>
          </a:stretch>
        </p:blipFill>
        <p:spPr>
          <a:xfrm>
            <a:off x="1284605" y="1736725"/>
            <a:ext cx="3115945" cy="320294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25</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772910" y="2150745"/>
            <a:ext cx="4919345" cy="276860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可可托海的“可”字、神钟山、连绵排列的花岗岩山峰、奇特的山石地貌、地震断裂带、奔驰的骏马、蜿蜒的河流等元素，很好地体现着可可托海地质公园的地域风貌、美丽的自然风光和丰富的旅游资源，构成了一幅锦绣美好的自然画卷，具有浓郁的边塞风情，也饱含着可可托海地质公园丰厚的自然和人文历史文化底蕴。</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982028" y="4857750"/>
            <a:ext cx="3639185" cy="275590"/>
          </a:xfrm>
          <a:prstGeom prst="rect">
            <a:avLst/>
          </a:prstGeom>
          <a:noFill/>
        </p:spPr>
        <p:txBody>
          <a:bodyPr wrap="square" rtlCol="0">
            <a:spAutoFit/>
          </a:bodyPr>
          <a:p>
            <a:pPr algn="ctr"/>
            <a:r>
              <a:rPr lang="zh-CN" altLang="en-US" sz="1200">
                <a:sym typeface="+mn-ea"/>
              </a:rPr>
              <a:t> 图3-</a:t>
            </a:r>
            <a:r>
              <a:rPr lang="en-US" altLang="zh-CN" sz="1200">
                <a:sym typeface="+mn-ea"/>
              </a:rPr>
              <a:t>8</a:t>
            </a:r>
            <a:r>
              <a:rPr lang="zh-CN" altLang="en-US" sz="1200">
                <a:sym typeface="+mn-ea"/>
              </a:rPr>
              <a:t>-</a:t>
            </a:r>
            <a:r>
              <a:rPr lang="en-US" altLang="zh-CN" sz="1200">
                <a:sym typeface="+mn-ea"/>
              </a:rPr>
              <a:t>4 </a:t>
            </a:r>
            <a:r>
              <a:rPr lang="zh-CN" altLang="en-US" sz="1200"/>
              <a:t> 可可托海地质公园 付二虎 </a:t>
            </a:r>
            <a:endParaRPr lang="zh-CN" altLang="en-US" sz="1200"/>
          </a:p>
        </p:txBody>
      </p:sp>
      <p:pic>
        <p:nvPicPr>
          <p:cNvPr id="60" name="图片 6" descr="4"/>
          <p:cNvPicPr>
            <a:picLocks noChangeAspect="1"/>
          </p:cNvPicPr>
          <p:nvPr/>
        </p:nvPicPr>
        <p:blipFill>
          <a:blip r:embed="rId2"/>
          <a:stretch>
            <a:fillRect/>
          </a:stretch>
        </p:blipFill>
        <p:spPr>
          <a:xfrm>
            <a:off x="1424305" y="1962785"/>
            <a:ext cx="2754630" cy="2659380"/>
          </a:xfrm>
          <a:prstGeom prst="rect">
            <a:avLst/>
          </a:prstGeom>
          <a:noFill/>
          <a:ln w="9525">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26</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772910" y="2150745"/>
            <a:ext cx="4919345" cy="276860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取草书 “兰（兰州）”以及“黄（黄河）”两字为设计元素，同时融合了黄河母亲、奔流黄河之水、中山桥（黄河第一桥）、丝路文化、山川秀水、飞鸟、挥洒笔触、舞动纽带等视觉元素，整体书画出一幅大美抽象的黄河风情线画卷，凸显了兰州黄河风情线大景区丰厚的人文景观和自然景观旅游资源底蕴。</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1067118" y="4775200"/>
            <a:ext cx="3639185" cy="275590"/>
          </a:xfrm>
          <a:prstGeom prst="rect">
            <a:avLst/>
          </a:prstGeom>
          <a:noFill/>
        </p:spPr>
        <p:txBody>
          <a:bodyPr wrap="square" rtlCol="0">
            <a:spAutoFit/>
          </a:bodyPr>
          <a:p>
            <a:pPr algn="ctr"/>
            <a:r>
              <a:rPr lang="zh-CN" altLang="en-US" sz="1200"/>
              <a:t> </a:t>
            </a:r>
            <a:r>
              <a:rPr lang="zh-CN" altLang="en-US" sz="1200">
                <a:sym typeface="+mn-ea"/>
              </a:rPr>
              <a:t> 图3-</a:t>
            </a:r>
            <a:r>
              <a:rPr lang="en-US" altLang="zh-CN" sz="1200">
                <a:sym typeface="+mn-ea"/>
              </a:rPr>
              <a:t>8</a:t>
            </a:r>
            <a:r>
              <a:rPr lang="zh-CN" altLang="en-US" sz="1200">
                <a:sym typeface="+mn-ea"/>
              </a:rPr>
              <a:t>-</a:t>
            </a:r>
            <a:r>
              <a:rPr lang="en-US" altLang="zh-CN" sz="1200">
                <a:sym typeface="+mn-ea"/>
              </a:rPr>
              <a:t>5 </a:t>
            </a:r>
            <a:r>
              <a:rPr lang="zh-CN" altLang="en-US" sz="1200"/>
              <a:t>兰州黄河风情线大景区 李建銮 黄月红</a:t>
            </a:r>
            <a:endParaRPr lang="zh-CN" altLang="en-US" sz="1200"/>
          </a:p>
        </p:txBody>
      </p:sp>
      <p:pic>
        <p:nvPicPr>
          <p:cNvPr id="24" name="图片 24"/>
          <p:cNvPicPr>
            <a:picLocks noChangeAspect="1"/>
          </p:cNvPicPr>
          <p:nvPr/>
        </p:nvPicPr>
        <p:blipFill>
          <a:blip r:embed="rId2"/>
          <a:stretch>
            <a:fillRect/>
          </a:stretch>
        </p:blipFill>
        <p:spPr>
          <a:xfrm>
            <a:off x="1015365" y="1594485"/>
            <a:ext cx="3742690" cy="2846705"/>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27</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772910" y="2343785"/>
            <a:ext cx="4919345" cy="2030095"/>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以“盐田”二字的抽象造型为创意基础，应用简化提炼的艺术手法有机地形成盐田山水人文元素，融入东部华侨城、小梅沙、大梅沙等旅游景点。绿色代表生态文化，蓝色代表海洋文化，红色代表客家文化和历史文化。</a:t>
            </a:r>
            <a:endParaRPr lang="zh-CN" altLang="zh-CN" sz="1600">
              <a:solidFill>
                <a:schemeClr val="bg1">
                  <a:lumMod val="85000"/>
                </a:schemeClr>
              </a:solidFill>
              <a:ea typeface="方正大黑简体" charset="-122"/>
              <a:sym typeface="+mn-ea"/>
            </a:endParaRPr>
          </a:p>
        </p:txBody>
      </p:sp>
      <p:sp>
        <p:nvSpPr>
          <p:cNvPr id="2" name="文本框 1"/>
          <p:cNvSpPr txBox="1"/>
          <p:nvPr/>
        </p:nvSpPr>
        <p:spPr>
          <a:xfrm>
            <a:off x="1015048" y="4907915"/>
            <a:ext cx="3639185" cy="275590"/>
          </a:xfrm>
          <a:prstGeom prst="rect">
            <a:avLst/>
          </a:prstGeom>
          <a:noFill/>
        </p:spPr>
        <p:txBody>
          <a:bodyPr wrap="square" rtlCol="0">
            <a:spAutoFit/>
          </a:bodyPr>
          <a:p>
            <a:pPr algn="ctr"/>
            <a:r>
              <a:rPr lang="zh-CN" altLang="en-US" sz="1200">
                <a:sym typeface="+mn-ea"/>
              </a:rPr>
              <a:t> 图3-</a:t>
            </a:r>
            <a:r>
              <a:rPr lang="en-US" altLang="zh-CN" sz="1200">
                <a:sym typeface="+mn-ea"/>
              </a:rPr>
              <a:t>8</a:t>
            </a:r>
            <a:r>
              <a:rPr lang="zh-CN" altLang="en-US" sz="1200">
                <a:sym typeface="+mn-ea"/>
              </a:rPr>
              <a:t>-</a:t>
            </a:r>
            <a:r>
              <a:rPr lang="en-US" altLang="zh-CN" sz="1200">
                <a:sym typeface="+mn-ea"/>
              </a:rPr>
              <a:t>6 </a:t>
            </a:r>
            <a:r>
              <a:rPr lang="zh-CN" altLang="en-US" sz="1200"/>
              <a:t>盐田旅游 / 张斌</a:t>
            </a:r>
            <a:endParaRPr lang="zh-CN" altLang="en-US" sz="1200"/>
          </a:p>
        </p:txBody>
      </p:sp>
      <p:pic>
        <p:nvPicPr>
          <p:cNvPr id="1073742953" name="图片 1073742952"/>
          <p:cNvPicPr>
            <a:picLocks noChangeAspect="1"/>
          </p:cNvPicPr>
          <p:nvPr/>
        </p:nvPicPr>
        <p:blipFill>
          <a:blip r:embed="rId2"/>
          <a:stretch>
            <a:fillRect/>
          </a:stretch>
        </p:blipFill>
        <p:spPr>
          <a:xfrm>
            <a:off x="1285240" y="1916430"/>
            <a:ext cx="3099435" cy="2759710"/>
          </a:xfrm>
          <a:prstGeom prst="rect">
            <a:avLst/>
          </a:prstGeom>
          <a:noFill/>
          <a:ln w="9525">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28</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772910" y="2343785"/>
            <a:ext cx="4919345" cy="2399665"/>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标志以沁源二字拼音首字母“ qy”为元素设计，整体构成一只展翅前行的褐马鸡，用艺术化手法和图形化方式将绿水青山、生态文明等文化内涵融为一体，既体现出沁源地域特色和丰富的文化资源内涵，又向世人展现出褐马鸡独特的野生动物形象特质和沁源绿色的自然环境。</a:t>
            </a:r>
            <a:endParaRPr lang="en-US" altLang="zh-CN" sz="1600">
              <a:solidFill>
                <a:schemeClr val="bg1">
                  <a:lumMod val="85000"/>
                </a:schemeClr>
              </a:solidFill>
              <a:ea typeface="方正大黑简体" charset="-122"/>
              <a:sym typeface="+mn-ea"/>
            </a:endParaRPr>
          </a:p>
        </p:txBody>
      </p:sp>
      <p:sp>
        <p:nvSpPr>
          <p:cNvPr id="2" name="文本框 1"/>
          <p:cNvSpPr txBox="1"/>
          <p:nvPr/>
        </p:nvSpPr>
        <p:spPr>
          <a:xfrm>
            <a:off x="1015048" y="4907915"/>
            <a:ext cx="3639185" cy="275590"/>
          </a:xfrm>
          <a:prstGeom prst="rect">
            <a:avLst/>
          </a:prstGeom>
          <a:noFill/>
        </p:spPr>
        <p:txBody>
          <a:bodyPr wrap="square" rtlCol="0">
            <a:spAutoFit/>
          </a:bodyPr>
          <a:p>
            <a:pPr algn="ctr"/>
            <a:r>
              <a:rPr lang="zh-CN" altLang="en-US" sz="1200"/>
              <a:t> </a:t>
            </a:r>
            <a:r>
              <a:rPr lang="zh-CN" altLang="en-US" sz="1200">
                <a:sym typeface="+mn-ea"/>
              </a:rPr>
              <a:t> 图3-</a:t>
            </a:r>
            <a:r>
              <a:rPr lang="en-US" altLang="zh-CN" sz="1200">
                <a:sym typeface="+mn-ea"/>
              </a:rPr>
              <a:t>8</a:t>
            </a:r>
            <a:r>
              <a:rPr lang="zh-CN" altLang="en-US" sz="1200">
                <a:sym typeface="+mn-ea"/>
              </a:rPr>
              <a:t>-</a:t>
            </a:r>
            <a:r>
              <a:rPr lang="en-US" altLang="zh-CN" sz="1200">
                <a:sym typeface="+mn-ea"/>
              </a:rPr>
              <a:t>7 </a:t>
            </a:r>
            <a:r>
              <a:rPr lang="zh-CN" altLang="en-US" sz="1200"/>
              <a:t>绿色沁源 / 王厚军</a:t>
            </a:r>
            <a:endParaRPr lang="zh-CN" altLang="en-US" sz="1200"/>
          </a:p>
        </p:txBody>
      </p:sp>
      <p:pic>
        <p:nvPicPr>
          <p:cNvPr id="1073742954" name="图片 1073742953"/>
          <p:cNvPicPr>
            <a:picLocks noChangeAspect="1"/>
          </p:cNvPicPr>
          <p:nvPr/>
        </p:nvPicPr>
        <p:blipFill>
          <a:blip r:embed="rId2"/>
          <a:stretch>
            <a:fillRect/>
          </a:stretch>
        </p:blipFill>
        <p:spPr>
          <a:xfrm>
            <a:off x="1438275" y="1700530"/>
            <a:ext cx="2794000" cy="3107055"/>
          </a:xfrm>
          <a:prstGeom prst="rect">
            <a:avLst/>
          </a:prstGeom>
          <a:noFill/>
          <a:ln w="9525">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29</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772910" y="2343785"/>
            <a:ext cx="4919345" cy="2399665"/>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整个图案形成抽象的太极图，变形成腾龙造型，上部是永靖的山水，下部的线条展现了“丝路文化、黄河文化”深厚的文化内涵，彰显出甘肃黄河三峡旅游的魅力和品牌形象，图案右边由“黄河三峡”的篆体字形成一枚印章，寓意成就辉煌、硕果累累、腾飞发展。</a:t>
            </a:r>
            <a:endParaRPr lang="zh-CN" altLang="zh-CN" sz="1600">
              <a:solidFill>
                <a:schemeClr val="bg1">
                  <a:lumMod val="85000"/>
                </a:schemeClr>
              </a:solidFill>
              <a:ea typeface="方正大黑简体" charset="-122"/>
              <a:sym typeface="+mn-ea"/>
            </a:endParaRPr>
          </a:p>
        </p:txBody>
      </p:sp>
      <p:sp>
        <p:nvSpPr>
          <p:cNvPr id="2" name="文本框 1"/>
          <p:cNvSpPr txBox="1"/>
          <p:nvPr/>
        </p:nvSpPr>
        <p:spPr>
          <a:xfrm>
            <a:off x="1015048" y="4907915"/>
            <a:ext cx="3639185" cy="275590"/>
          </a:xfrm>
          <a:prstGeom prst="rect">
            <a:avLst/>
          </a:prstGeom>
          <a:noFill/>
        </p:spPr>
        <p:txBody>
          <a:bodyPr wrap="square" rtlCol="0">
            <a:spAutoFit/>
          </a:bodyPr>
          <a:p>
            <a:pPr algn="ctr"/>
            <a:r>
              <a:rPr lang="zh-CN" altLang="en-US" sz="1200"/>
              <a:t> </a:t>
            </a:r>
            <a:r>
              <a:rPr lang="zh-CN" altLang="en-US" sz="1200">
                <a:sym typeface="+mn-ea"/>
              </a:rPr>
              <a:t> 图3-</a:t>
            </a:r>
            <a:r>
              <a:rPr lang="en-US" altLang="zh-CN" sz="1200">
                <a:sym typeface="+mn-ea"/>
              </a:rPr>
              <a:t>8</a:t>
            </a:r>
            <a:r>
              <a:rPr lang="zh-CN" altLang="en-US" sz="1200">
                <a:sym typeface="+mn-ea"/>
              </a:rPr>
              <a:t>-</a:t>
            </a:r>
            <a:r>
              <a:rPr lang="en-US" altLang="zh-CN" sz="1200">
                <a:sym typeface="+mn-ea"/>
              </a:rPr>
              <a:t>8 </a:t>
            </a:r>
            <a:r>
              <a:rPr lang="zh-CN" altLang="en-US" sz="1200"/>
              <a:t>黄河三峡旅游 / 钱勇</a:t>
            </a:r>
            <a:endParaRPr lang="zh-CN" altLang="en-US" sz="1200"/>
          </a:p>
        </p:txBody>
      </p:sp>
      <p:pic>
        <p:nvPicPr>
          <p:cNvPr id="1073742956" name="图片 1073742955"/>
          <p:cNvPicPr>
            <a:picLocks noChangeAspect="1"/>
          </p:cNvPicPr>
          <p:nvPr/>
        </p:nvPicPr>
        <p:blipFill>
          <a:blip r:embed="rId2"/>
          <a:stretch>
            <a:fillRect/>
          </a:stretch>
        </p:blipFill>
        <p:spPr>
          <a:xfrm>
            <a:off x="1414780" y="1844675"/>
            <a:ext cx="3227705" cy="281178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42875" y="0"/>
            <a:ext cx="12527915" cy="356235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06</a:t>
            </a:r>
            <a:endParaRPr lang="en-US" altLang="zh-CN" sz="2800">
              <a:solidFill>
                <a:srgbClr val="7F7F7F"/>
              </a:solidFill>
              <a:latin typeface="方正兰亭黑简体" panose="02000000000000000000" charset="-122"/>
              <a:ea typeface="方正兰亭黑简体" panose="02000000000000000000" charset="-122"/>
            </a:endParaRPr>
          </a:p>
        </p:txBody>
      </p:sp>
      <p:sp>
        <p:nvSpPr>
          <p:cNvPr id="17" name="文本框 16"/>
          <p:cNvSpPr txBox="1"/>
          <p:nvPr/>
        </p:nvSpPr>
        <p:spPr>
          <a:xfrm>
            <a:off x="8745855" y="3077845"/>
            <a:ext cx="3639185" cy="275590"/>
          </a:xfrm>
          <a:prstGeom prst="rect">
            <a:avLst/>
          </a:prstGeom>
          <a:noFill/>
        </p:spPr>
        <p:txBody>
          <a:bodyPr wrap="square" rtlCol="0">
            <a:spAutoFit/>
          </a:bodyPr>
          <a:p>
            <a:r>
              <a:rPr lang="zh-CN" altLang="en-US" sz="1200"/>
              <a:t>图3-1-7 中国收获机械总公司 王猛</a:t>
            </a:r>
            <a:endParaRPr lang="zh-CN" altLang="en-US" sz="1200"/>
          </a:p>
        </p:txBody>
      </p:sp>
      <p:pic>
        <p:nvPicPr>
          <p:cNvPr id="108" name="图片 108" descr="图形1"/>
          <p:cNvPicPr>
            <a:picLocks noChangeAspect="1"/>
          </p:cNvPicPr>
          <p:nvPr/>
        </p:nvPicPr>
        <p:blipFill>
          <a:blip r:embed="rId1"/>
          <a:srcRect b="2506"/>
          <a:stretch>
            <a:fillRect/>
          </a:stretch>
        </p:blipFill>
        <p:spPr>
          <a:xfrm>
            <a:off x="8745220" y="715645"/>
            <a:ext cx="2424430" cy="2181225"/>
          </a:xfrm>
          <a:prstGeom prst="rect">
            <a:avLst/>
          </a:prstGeom>
        </p:spPr>
      </p:pic>
      <p:sp>
        <p:nvSpPr>
          <p:cNvPr id="18" name="文本框 17"/>
          <p:cNvSpPr txBox="1"/>
          <p:nvPr/>
        </p:nvSpPr>
        <p:spPr>
          <a:xfrm>
            <a:off x="8409305" y="5696585"/>
            <a:ext cx="3639185" cy="275590"/>
          </a:xfrm>
          <a:prstGeom prst="rect">
            <a:avLst/>
          </a:prstGeom>
          <a:noFill/>
        </p:spPr>
        <p:txBody>
          <a:bodyPr wrap="square" rtlCol="0">
            <a:spAutoFit/>
          </a:bodyPr>
          <a:p>
            <a:r>
              <a:rPr lang="zh-CN" altLang="en-US" sz="1200"/>
              <a:t> 图3-1-8 上海友犇文化传媒有限公司 王月清 </a:t>
            </a:r>
            <a:endParaRPr lang="zh-CN" altLang="en-US" sz="1200"/>
          </a:p>
        </p:txBody>
      </p:sp>
      <p:pic>
        <p:nvPicPr>
          <p:cNvPr id="58" name="图片 58" descr="2"/>
          <p:cNvPicPr>
            <a:picLocks noChangeAspect="1"/>
          </p:cNvPicPr>
          <p:nvPr/>
        </p:nvPicPr>
        <p:blipFill>
          <a:blip r:embed="rId2"/>
          <a:stretch>
            <a:fillRect/>
          </a:stretch>
        </p:blipFill>
        <p:spPr>
          <a:xfrm>
            <a:off x="8855075" y="3602990"/>
            <a:ext cx="2204085" cy="1981200"/>
          </a:xfrm>
          <a:prstGeom prst="rect">
            <a:avLst/>
          </a:prstGeom>
        </p:spPr>
      </p:pic>
      <p:sp>
        <p:nvSpPr>
          <p:cNvPr id="19" name="文本框 18"/>
          <p:cNvSpPr txBox="1"/>
          <p:nvPr/>
        </p:nvSpPr>
        <p:spPr>
          <a:xfrm>
            <a:off x="1415415" y="1760220"/>
            <a:ext cx="4589780" cy="92202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rPr>
              <a:t>标识以汉字“中、收”组合设计，并有机隐含了汉字“人”寓意以人为本。</a:t>
            </a:r>
            <a:endParaRPr lang="zh-CN" altLang="zh-CN" sz="1600">
              <a:ln>
                <a:noFill/>
              </a:ln>
              <a:solidFill>
                <a:schemeClr val="bg1">
                  <a:lumMod val="85000"/>
                </a:schemeClr>
              </a:solidFill>
              <a:effectLst/>
              <a:uLnTx/>
              <a:uFillTx/>
              <a:ea typeface="方正大黑简体" charset="-122"/>
            </a:endParaRPr>
          </a:p>
        </p:txBody>
      </p:sp>
      <p:sp>
        <p:nvSpPr>
          <p:cNvPr id="20" name="文本框 19"/>
          <p:cNvSpPr txBox="1"/>
          <p:nvPr/>
        </p:nvSpPr>
        <p:spPr>
          <a:xfrm>
            <a:off x="1363345" y="4220845"/>
            <a:ext cx="6144895"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rPr>
              <a:t>标识以“友”字为视觉传达元素。“友”字经变体整合构成一个快步奔走的人形和展翅的鹏鸟。展翅的鹏鸟寓意速度，突出体现文化传媒内涵和特点。</a:t>
            </a:r>
            <a:endParaRPr lang="zh-CN" altLang="zh-CN" sz="1600">
              <a:ln>
                <a:noFill/>
              </a:ln>
              <a:solidFill>
                <a:schemeClr val="tx1">
                  <a:lumMod val="65000"/>
                  <a:lumOff val="35000"/>
                </a:schemeClr>
              </a:solidFill>
              <a:effectLst/>
              <a:uLnTx/>
              <a:uFillTx/>
              <a:ea typeface="方正大黑简体"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913755"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30</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772910" y="2343785"/>
            <a:ext cx="4919345" cy="350774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标志以“青山、秀水、人家、飞鸟”为背景，衬托出横山的拼音首字母“ H、S”，字母“ H”演变为“鹤”，突出了横山“寿”文化精髓，彰显了百岁之乡的主题，“S”构成蜿蜒的河流，融合背景青山、人家，突出了横山秀美的人居生态环境，体现了横山千米高山养生美镇的特点。标志颜色以蓝绿色为主，体现了横山镇核心景区森林覆盖面积高达 90% 的特点，突出了长寿、和谐、绿色、健康的地域特点。</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1015048" y="4907915"/>
            <a:ext cx="3639185" cy="275590"/>
          </a:xfrm>
          <a:prstGeom prst="rect">
            <a:avLst/>
          </a:prstGeom>
          <a:noFill/>
        </p:spPr>
        <p:txBody>
          <a:bodyPr wrap="square" rtlCol="0">
            <a:spAutoFit/>
          </a:bodyPr>
          <a:p>
            <a:pPr algn="ctr"/>
            <a:r>
              <a:rPr lang="zh-CN" altLang="en-US" sz="1200"/>
              <a:t> </a:t>
            </a:r>
            <a:r>
              <a:rPr lang="zh-CN" altLang="en-US" sz="1200">
                <a:sym typeface="+mn-ea"/>
              </a:rPr>
              <a:t> 图3-</a:t>
            </a:r>
            <a:r>
              <a:rPr lang="en-US" altLang="zh-CN" sz="1200">
                <a:sym typeface="+mn-ea"/>
              </a:rPr>
              <a:t>8</a:t>
            </a:r>
            <a:r>
              <a:rPr lang="zh-CN" altLang="en-US" sz="1200">
                <a:sym typeface="+mn-ea"/>
              </a:rPr>
              <a:t>-</a:t>
            </a:r>
            <a:r>
              <a:rPr lang="en-US" altLang="zh-CN" sz="1200">
                <a:sym typeface="+mn-ea"/>
              </a:rPr>
              <a:t>9 </a:t>
            </a:r>
            <a:r>
              <a:rPr lang="zh-CN" altLang="en-US" sz="1200"/>
              <a:t>百岁之乡横山 / 苗耕荣</a:t>
            </a:r>
            <a:endParaRPr lang="zh-CN" altLang="en-US" sz="1200"/>
          </a:p>
        </p:txBody>
      </p:sp>
      <p:pic>
        <p:nvPicPr>
          <p:cNvPr id="1073742957" name="图片 1073742956"/>
          <p:cNvPicPr>
            <a:picLocks noChangeAspect="1"/>
          </p:cNvPicPr>
          <p:nvPr/>
        </p:nvPicPr>
        <p:blipFill>
          <a:blip r:embed="rId2"/>
          <a:srcRect b="12362"/>
          <a:stretch>
            <a:fillRect/>
          </a:stretch>
        </p:blipFill>
        <p:spPr>
          <a:xfrm>
            <a:off x="1396365" y="1687195"/>
            <a:ext cx="3150870" cy="2976880"/>
          </a:xfrm>
          <a:prstGeom prst="rect">
            <a:avLst/>
          </a:prstGeom>
          <a:noFill/>
          <a:ln w="9525">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88900"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27555" y="396875"/>
            <a:ext cx="5749925" cy="518180"/>
            <a:chOff x="3085" y="662"/>
            <a:chExt cx="4818" cy="791"/>
          </a:xfrm>
        </p:grpSpPr>
        <p:sp>
          <p:nvSpPr>
            <p:cNvPr id="9" name="文本框 8"/>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1" name="文本框 10"/>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31</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6" name="文本框 15"/>
          <p:cNvSpPr txBox="1"/>
          <p:nvPr/>
        </p:nvSpPr>
        <p:spPr>
          <a:xfrm>
            <a:off x="796290" y="1621790"/>
            <a:ext cx="6021705" cy="645160"/>
          </a:xfrm>
          <a:prstGeom prst="rect">
            <a:avLst/>
          </a:prstGeom>
          <a:noFill/>
        </p:spPr>
        <p:txBody>
          <a:bodyPr wrap="square" rtlCol="0">
            <a:spAutoFit/>
          </a:bodyPr>
          <a:p>
            <a:pPr algn="l">
              <a:lnSpc>
                <a:spcPct val="150000"/>
              </a:lnSpc>
              <a:buClrTx/>
              <a:buSzTx/>
            </a:pPr>
            <a:r>
              <a:rPr lang="zh-CN" altLang="zh-CN" sz="2400">
                <a:ln>
                  <a:noFill/>
                </a:ln>
                <a:solidFill>
                  <a:schemeClr val="bg1">
                    <a:lumMod val="95000"/>
                  </a:schemeClr>
                </a:solidFill>
                <a:effectLst/>
                <a:uLnTx/>
                <a:uFillTx/>
                <a:ea typeface="方正大黑简体" charset="-122"/>
              </a:rPr>
              <a:t>第九节、城市类标志设计欣赏</a:t>
            </a:r>
            <a:endParaRPr lang="zh-CN" altLang="zh-CN" sz="2400">
              <a:ln>
                <a:noFill/>
              </a:ln>
              <a:solidFill>
                <a:schemeClr val="bg1">
                  <a:lumMod val="95000"/>
                </a:schemeClr>
              </a:solidFill>
              <a:effectLst/>
              <a:uLnTx/>
              <a:uFillTx/>
              <a:ea typeface="方正大黑简体" charset="-122"/>
            </a:endParaRPr>
          </a:p>
        </p:txBody>
      </p:sp>
      <p:sp>
        <p:nvSpPr>
          <p:cNvPr id="4" name="文本框 3"/>
          <p:cNvSpPr txBox="1"/>
          <p:nvPr/>
        </p:nvSpPr>
        <p:spPr>
          <a:xfrm>
            <a:off x="796290" y="2759075"/>
            <a:ext cx="4579620" cy="239966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即墨的拼音首字母“JM”与古朴的“酒樽”（即墨老酒被尊称为“黄酒北宗”）、生态的“青山绿水”（国家环保模范城、中国优秀旅游城市特征）、久远的“古城”、流淌的“墨水河”、廉直勤政刚正不阿的“即墨大夫”形态等元素整合设计。</a:t>
            </a:r>
            <a:endParaRPr lang="zh-CN" altLang="zh-CN" sz="1600">
              <a:ln>
                <a:noFill/>
              </a:ln>
              <a:solidFill>
                <a:schemeClr val="bg1">
                  <a:lumMod val="85000"/>
                </a:schemeClr>
              </a:solidFill>
              <a:effectLst/>
              <a:uLnTx/>
              <a:uFillTx/>
              <a:ea typeface="方正大黑简体" charset="-122"/>
              <a:sym typeface="+mn-ea"/>
            </a:endParaRPr>
          </a:p>
        </p:txBody>
      </p:sp>
      <p:sp>
        <p:nvSpPr>
          <p:cNvPr id="15" name="文本框 14"/>
          <p:cNvSpPr txBox="1"/>
          <p:nvPr/>
        </p:nvSpPr>
        <p:spPr>
          <a:xfrm>
            <a:off x="7580313" y="4558665"/>
            <a:ext cx="3639185" cy="275590"/>
          </a:xfrm>
          <a:prstGeom prst="rect">
            <a:avLst/>
          </a:prstGeom>
          <a:noFill/>
        </p:spPr>
        <p:txBody>
          <a:bodyPr wrap="square" rtlCol="0">
            <a:spAutoFit/>
          </a:bodyPr>
          <a:p>
            <a:pPr algn="ctr"/>
            <a:r>
              <a:rPr lang="zh-CN" altLang="en-US" sz="1200">
                <a:sym typeface="+mn-ea"/>
              </a:rPr>
              <a:t> 图3-</a:t>
            </a:r>
            <a:r>
              <a:rPr lang="en-US" altLang="zh-CN" sz="1200">
                <a:sym typeface="+mn-ea"/>
              </a:rPr>
              <a:t>9</a:t>
            </a:r>
            <a:r>
              <a:rPr lang="zh-CN" altLang="en-US" sz="1200">
                <a:sym typeface="+mn-ea"/>
              </a:rPr>
              <a:t>-</a:t>
            </a:r>
            <a:r>
              <a:rPr lang="en-US" altLang="zh-CN" sz="1200">
                <a:sym typeface="+mn-ea"/>
              </a:rPr>
              <a:t>1 </a:t>
            </a:r>
            <a:r>
              <a:rPr lang="zh-CN" altLang="en-US" sz="1200"/>
              <a:t> 中国即墨 白世刚 </a:t>
            </a:r>
            <a:endParaRPr lang="zh-CN" altLang="en-US" sz="1200"/>
          </a:p>
        </p:txBody>
      </p:sp>
      <p:pic>
        <p:nvPicPr>
          <p:cNvPr id="17" name="图片 14" descr="资料1"/>
          <p:cNvPicPr>
            <a:picLocks noChangeAspect="1"/>
          </p:cNvPicPr>
          <p:nvPr/>
        </p:nvPicPr>
        <p:blipFill>
          <a:blip r:embed="rId2"/>
          <a:srcRect l="36845" t="52539" r="34723" b="28913"/>
          <a:stretch>
            <a:fillRect/>
          </a:stretch>
        </p:blipFill>
        <p:spPr>
          <a:xfrm>
            <a:off x="7901623" y="1979930"/>
            <a:ext cx="2996565" cy="2398395"/>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a:off x="-88900"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32</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774065" y="2229485"/>
            <a:ext cx="4666615" cy="2399665"/>
          </a:xfrm>
          <a:prstGeom prst="rect">
            <a:avLst/>
          </a:prstGeom>
          <a:noFill/>
        </p:spPr>
        <p:txBody>
          <a:bodyPr wrap="square" rtlCol="0">
            <a:spAutoFit/>
          </a:bodyPr>
          <a:p>
            <a:pPr algn="just">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以大鹏的首字母“DP”、展翅腾飞大鹏、山海岛湾文化、奔腾浪潮、融汇发展、生态绿、发展蓝、舞动纽带等视觉元素为设计基础，很好体现大鹏新区世界级滨海生态旅游度假区和“三岛一区”战略定位，彰显了大鹏新区优美的自然生态环境和欣欣向荣、蓬勃发展的良好态势。</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7603173" y="4739005"/>
            <a:ext cx="3639185" cy="275590"/>
          </a:xfrm>
          <a:prstGeom prst="rect">
            <a:avLst/>
          </a:prstGeom>
          <a:noFill/>
        </p:spPr>
        <p:txBody>
          <a:bodyPr wrap="square" rtlCol="0">
            <a:spAutoFit/>
          </a:bodyPr>
          <a:p>
            <a:pPr algn="ctr"/>
            <a:r>
              <a:rPr lang="zh-CN" altLang="en-US" sz="1200">
                <a:sym typeface="+mn-ea"/>
              </a:rPr>
              <a:t> 图3-</a:t>
            </a:r>
            <a:r>
              <a:rPr lang="en-US" altLang="zh-CN" sz="1200">
                <a:sym typeface="+mn-ea"/>
              </a:rPr>
              <a:t>9</a:t>
            </a:r>
            <a:r>
              <a:rPr lang="zh-CN" altLang="en-US" sz="1200">
                <a:sym typeface="+mn-ea"/>
              </a:rPr>
              <a:t>-</a:t>
            </a:r>
            <a:r>
              <a:rPr lang="en-US" altLang="zh-CN" sz="1200">
                <a:sym typeface="+mn-ea"/>
              </a:rPr>
              <a:t>2 </a:t>
            </a:r>
            <a:r>
              <a:rPr lang="zh-CN" altLang="en-US" sz="1200">
                <a:sym typeface="+mn-ea"/>
              </a:rPr>
              <a:t> </a:t>
            </a:r>
            <a:r>
              <a:rPr lang="zh-CN" altLang="en-US" sz="1200"/>
              <a:t>深圳大鹏新区 李建銮 黄月红</a:t>
            </a:r>
            <a:endParaRPr lang="zh-CN" altLang="en-US" sz="1200"/>
          </a:p>
        </p:txBody>
      </p:sp>
      <p:pic>
        <p:nvPicPr>
          <p:cNvPr id="21" name="图片 21" descr="C:\Users\Administrator\AppData\Roaming\Tencent\Users\504538421\QQ\WinTemp\RichOle\62[_EQYR{}N}_VJUWK7[XC3.png"/>
          <p:cNvPicPr>
            <a:picLocks noChangeAspect="1" noChangeArrowheads="1"/>
          </p:cNvPicPr>
          <p:nvPr/>
        </p:nvPicPr>
        <p:blipFill>
          <a:blip r:embed="rId2">
            <a:extLst>
              <a:ext uri="{28A0092B-C50C-407E-A947-70E740481C1C}">
                <a14:useLocalDpi xmlns:a14="http://schemas.microsoft.com/office/drawing/2010/main" val="0"/>
              </a:ext>
            </a:extLst>
          </a:blip>
          <a:srcRect t="12383" b="5725"/>
          <a:stretch>
            <a:fillRect/>
          </a:stretch>
        </p:blipFill>
        <p:spPr>
          <a:xfrm>
            <a:off x="7610793" y="1831975"/>
            <a:ext cx="3623945" cy="2506980"/>
          </a:xfrm>
          <a:prstGeom prst="rect">
            <a:avLst/>
          </a:prstGeom>
          <a:noFill/>
          <a:ln>
            <a:noFill/>
          </a:ln>
        </p:spPr>
      </p:pic>
      <p:sp>
        <p:nvSpPr>
          <p:cNvPr id="14" name="椭圆 13"/>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19" name="组合 18"/>
          <p:cNvGrpSpPr/>
          <p:nvPr/>
        </p:nvGrpSpPr>
        <p:grpSpPr>
          <a:xfrm>
            <a:off x="2027555" y="396875"/>
            <a:ext cx="5749925" cy="518180"/>
            <a:chOff x="3085" y="662"/>
            <a:chExt cx="4818" cy="791"/>
          </a:xfrm>
        </p:grpSpPr>
        <p:sp>
          <p:nvSpPr>
            <p:cNvPr id="20" name="文本框 19"/>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22" name="文本框 2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4" name="矩形 13"/>
          <p:cNvSpPr/>
          <p:nvPr/>
        </p:nvSpPr>
        <p:spPr>
          <a:xfrm>
            <a:off x="-88900"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33</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713740" y="1701800"/>
            <a:ext cx="4666615" cy="3507740"/>
          </a:xfrm>
          <a:prstGeom prst="rect">
            <a:avLst/>
          </a:prstGeom>
          <a:noFill/>
        </p:spPr>
        <p:txBody>
          <a:bodyPr wrap="square" rtlCol="0">
            <a:spAutoFit/>
          </a:bodyPr>
          <a:p>
            <a:pPr algn="just">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新乡市徽以市花“石榴花”为主要设计形象，并包含新乡的首字母“XX”、人、展翅高飞的火凤凰、优美的山水画卷等元素。石榴花鲜艳的红色象征新乡市各项事业红红火火；石榴果实饱满，象征着新乡人民的生活幸福美满；石榴健壮多枝，象征着新乡市环境优美、社会和谐。展翅高飞的火凤凰，寓意新乡和谐繁荣，生生不息。优美的山水画卷，展现新乡优秀的自然资源和人文资源，突出了新乡的“秀、奇、灵、涵、美、奥”。</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7654608" y="4905375"/>
            <a:ext cx="3639185" cy="275590"/>
          </a:xfrm>
          <a:prstGeom prst="rect">
            <a:avLst/>
          </a:prstGeom>
          <a:noFill/>
        </p:spPr>
        <p:txBody>
          <a:bodyPr wrap="square" rtlCol="0">
            <a:spAutoFit/>
          </a:bodyPr>
          <a:p>
            <a:pPr algn="ctr"/>
            <a:r>
              <a:rPr lang="zh-CN" altLang="en-US" sz="1200"/>
              <a:t> </a:t>
            </a:r>
            <a:r>
              <a:rPr lang="zh-CN" altLang="en-US" sz="1200">
                <a:sym typeface="+mn-ea"/>
              </a:rPr>
              <a:t> 图3-</a:t>
            </a:r>
            <a:r>
              <a:rPr lang="en-US" altLang="zh-CN" sz="1200">
                <a:sym typeface="+mn-ea"/>
              </a:rPr>
              <a:t>9</a:t>
            </a:r>
            <a:r>
              <a:rPr lang="zh-CN" altLang="en-US" sz="1200">
                <a:sym typeface="+mn-ea"/>
              </a:rPr>
              <a:t>-</a:t>
            </a:r>
            <a:r>
              <a:rPr lang="en-US" altLang="zh-CN" sz="1200">
                <a:sym typeface="+mn-ea"/>
              </a:rPr>
              <a:t>3 </a:t>
            </a:r>
            <a:r>
              <a:rPr lang="zh-CN" altLang="en-US" sz="1200">
                <a:sym typeface="+mn-ea"/>
              </a:rPr>
              <a:t> </a:t>
            </a:r>
            <a:r>
              <a:rPr lang="zh-CN" altLang="en-US" sz="1200"/>
              <a:t>河南新乡 陈聪荣 </a:t>
            </a:r>
            <a:endParaRPr lang="zh-CN" altLang="en-US" sz="1200"/>
          </a:p>
        </p:txBody>
      </p:sp>
      <p:pic>
        <p:nvPicPr>
          <p:cNvPr id="37" name="图片 14" descr="新乡定稿0"/>
          <p:cNvPicPr>
            <a:picLocks noChangeAspect="1"/>
          </p:cNvPicPr>
          <p:nvPr/>
        </p:nvPicPr>
        <p:blipFill>
          <a:blip r:embed="rId2"/>
          <a:srcRect l="2907" t="7930" r="4703" b="8628"/>
          <a:stretch>
            <a:fillRect/>
          </a:stretch>
        </p:blipFill>
        <p:spPr>
          <a:xfrm>
            <a:off x="7966075" y="1771015"/>
            <a:ext cx="3016250" cy="2858135"/>
          </a:xfrm>
          <a:prstGeom prst="rect">
            <a:avLst/>
          </a:prstGeom>
          <a:noFill/>
          <a:ln w="9525">
            <a:noFill/>
          </a:ln>
        </p:spPr>
      </p:pic>
      <p:sp>
        <p:nvSpPr>
          <p:cNvPr id="15" name="椭圆 14"/>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17" name="组合 18"/>
          <p:cNvGrpSpPr/>
          <p:nvPr/>
        </p:nvGrpSpPr>
        <p:grpSpPr>
          <a:xfrm>
            <a:off x="2027555" y="396875"/>
            <a:ext cx="5749925" cy="518180"/>
            <a:chOff x="3085" y="662"/>
            <a:chExt cx="4818" cy="791"/>
          </a:xfrm>
        </p:grpSpPr>
        <p:sp>
          <p:nvSpPr>
            <p:cNvPr id="18" name="文本框 17"/>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9" name="文本框 18"/>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4" name="矩形 13"/>
          <p:cNvSpPr/>
          <p:nvPr/>
        </p:nvSpPr>
        <p:spPr>
          <a:xfrm>
            <a:off x="-88900"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34</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99135" y="2710180"/>
            <a:ext cx="4666615"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标志象变形的“中”，代表中国；“中”由回纹和燃烧的香构成，反映中国香都香文化的理念，彰显永春深厚的历史文化底蕴。</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7481570" y="5385435"/>
            <a:ext cx="3639185" cy="275590"/>
          </a:xfrm>
          <a:prstGeom prst="rect">
            <a:avLst/>
          </a:prstGeom>
          <a:noFill/>
        </p:spPr>
        <p:txBody>
          <a:bodyPr wrap="square" rtlCol="0">
            <a:spAutoFit/>
          </a:bodyPr>
          <a:p>
            <a:pPr algn="ctr"/>
            <a:r>
              <a:rPr lang="zh-CN" altLang="en-US" sz="1200">
                <a:sym typeface="+mn-ea"/>
              </a:rPr>
              <a:t> 图3-</a:t>
            </a:r>
            <a:r>
              <a:rPr lang="en-US" altLang="zh-CN" sz="1200">
                <a:sym typeface="+mn-ea"/>
              </a:rPr>
              <a:t>9</a:t>
            </a:r>
            <a:r>
              <a:rPr lang="zh-CN" altLang="en-US" sz="1200">
                <a:sym typeface="+mn-ea"/>
              </a:rPr>
              <a:t>-</a:t>
            </a:r>
            <a:r>
              <a:rPr lang="en-US" altLang="zh-CN" sz="1200">
                <a:sym typeface="+mn-ea"/>
              </a:rPr>
              <a:t>4 </a:t>
            </a:r>
            <a:r>
              <a:rPr lang="zh-CN" altLang="en-US" sz="1200">
                <a:sym typeface="+mn-ea"/>
              </a:rPr>
              <a:t> </a:t>
            </a:r>
            <a:r>
              <a:rPr lang="zh-CN" altLang="en-US" sz="1200"/>
              <a:t>中国香都 陈一雄</a:t>
            </a:r>
            <a:endParaRPr lang="zh-CN" altLang="en-US" sz="1200"/>
          </a:p>
        </p:txBody>
      </p:sp>
      <p:pic>
        <p:nvPicPr>
          <p:cNvPr id="47" name="图片 6" descr="图形1.jpg"/>
          <p:cNvPicPr>
            <a:picLocks noChangeAspect="1"/>
          </p:cNvPicPr>
          <p:nvPr/>
        </p:nvPicPr>
        <p:blipFill>
          <a:blip r:embed="rId2" cstate="print"/>
          <a:stretch>
            <a:fillRect/>
          </a:stretch>
        </p:blipFill>
        <p:spPr>
          <a:xfrm>
            <a:off x="8216265" y="1602105"/>
            <a:ext cx="2169795" cy="3507740"/>
          </a:xfrm>
          <a:prstGeom prst="rect">
            <a:avLst/>
          </a:prstGeom>
        </p:spPr>
      </p:pic>
      <p:sp>
        <p:nvSpPr>
          <p:cNvPr id="15" name="椭圆 14"/>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17" name="组合 18"/>
          <p:cNvGrpSpPr/>
          <p:nvPr/>
        </p:nvGrpSpPr>
        <p:grpSpPr>
          <a:xfrm>
            <a:off x="2027555" y="396875"/>
            <a:ext cx="5749925" cy="518180"/>
            <a:chOff x="3085" y="662"/>
            <a:chExt cx="4818" cy="791"/>
          </a:xfrm>
        </p:grpSpPr>
        <p:sp>
          <p:nvSpPr>
            <p:cNvPr id="18" name="文本框 17"/>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9" name="文本框 18"/>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4" name="矩形 13"/>
          <p:cNvSpPr/>
          <p:nvPr/>
        </p:nvSpPr>
        <p:spPr>
          <a:xfrm>
            <a:off x="-88900"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35</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94690" y="1271270"/>
            <a:ext cx="5295900" cy="498475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汉字“青”字化作一只展翅翱翔的吉祥鸟飞凤，同时有机地融入了迎风招展的辉煌旗帜、飘带，如叠叠浪花翻滚着，一浪高过一浪，不仅体现出乐山青江新区的地域特征，还突出了乐山青江新区极具时代感和国际化的品牌。汉字“青”上半部分如交织的交通线路，点明了青江新区位于成绵乐城际铁路乐山站的鲜明区域优势，突出“大交通、大产业、大城市”战略及“一心、五区、双轴、双环”为整体发展结构。刚劲有力的旗帜以积集、联合、内聚之势构成，形象体现了青江新区主导功能为商业商贸为中心，以“大商圈、新中心、多聚集”为目标的发展定位。腾飞的大鹏与叠叠巨浪相结合，体现乐山青江新区的事业永远追求更好更高，没有尽头，代表着乐山青江新区的腾飞与壮大。</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8112125" y="4725035"/>
            <a:ext cx="3639185" cy="275590"/>
          </a:xfrm>
          <a:prstGeom prst="rect">
            <a:avLst/>
          </a:prstGeom>
          <a:noFill/>
        </p:spPr>
        <p:txBody>
          <a:bodyPr wrap="square" rtlCol="0">
            <a:spAutoFit/>
          </a:bodyPr>
          <a:p>
            <a:r>
              <a:rPr lang="en-US" altLang="zh-CN" sz="1200"/>
              <a:t>         </a:t>
            </a:r>
            <a:r>
              <a:rPr lang="zh-CN" altLang="en-US" sz="1200"/>
              <a:t> </a:t>
            </a:r>
            <a:r>
              <a:rPr lang="zh-CN" altLang="en-US" sz="1200">
                <a:sym typeface="+mn-ea"/>
              </a:rPr>
              <a:t> 图3-</a:t>
            </a:r>
            <a:r>
              <a:rPr lang="en-US" altLang="zh-CN" sz="1200">
                <a:sym typeface="+mn-ea"/>
              </a:rPr>
              <a:t>9</a:t>
            </a:r>
            <a:r>
              <a:rPr lang="zh-CN" altLang="en-US" sz="1200">
                <a:sym typeface="+mn-ea"/>
              </a:rPr>
              <a:t>-</a:t>
            </a:r>
            <a:r>
              <a:rPr lang="en-US" altLang="zh-CN" sz="1200">
                <a:sym typeface="+mn-ea"/>
              </a:rPr>
              <a:t>5 </a:t>
            </a:r>
            <a:r>
              <a:rPr lang="zh-CN" altLang="en-US" sz="1200">
                <a:sym typeface="+mn-ea"/>
              </a:rPr>
              <a:t> </a:t>
            </a:r>
            <a:r>
              <a:rPr lang="zh-CN" altLang="en-US" sz="1200"/>
              <a:t>青江新区 陈壮</a:t>
            </a:r>
            <a:endParaRPr lang="zh-CN" altLang="en-US" sz="1200"/>
          </a:p>
        </p:txBody>
      </p:sp>
      <p:pic>
        <p:nvPicPr>
          <p:cNvPr id="53" name="图片 4" descr="徽标1"/>
          <p:cNvPicPr>
            <a:picLocks noChangeAspect="1"/>
          </p:cNvPicPr>
          <p:nvPr/>
        </p:nvPicPr>
        <p:blipFill>
          <a:blip r:embed="rId2"/>
          <a:srcRect l="3178" t="15726" r="8188" b="17230"/>
          <a:stretch>
            <a:fillRect/>
          </a:stretch>
        </p:blipFill>
        <p:spPr>
          <a:xfrm>
            <a:off x="7472680" y="1924685"/>
            <a:ext cx="3270250" cy="2474595"/>
          </a:xfrm>
          <a:prstGeom prst="rect">
            <a:avLst/>
          </a:prstGeom>
          <a:noFill/>
          <a:ln w="9525">
            <a:noFill/>
          </a:ln>
        </p:spPr>
      </p:pic>
      <p:sp>
        <p:nvSpPr>
          <p:cNvPr id="15" name="椭圆 14"/>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17" name="组合 18"/>
          <p:cNvGrpSpPr/>
          <p:nvPr/>
        </p:nvGrpSpPr>
        <p:grpSpPr>
          <a:xfrm>
            <a:off x="2027555" y="396875"/>
            <a:ext cx="5749925" cy="518180"/>
            <a:chOff x="3085" y="662"/>
            <a:chExt cx="4818" cy="791"/>
          </a:xfrm>
        </p:grpSpPr>
        <p:sp>
          <p:nvSpPr>
            <p:cNvPr id="18" name="文本框 17"/>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9" name="文本框 18"/>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4" name="矩形 13"/>
          <p:cNvSpPr/>
          <p:nvPr/>
        </p:nvSpPr>
        <p:spPr>
          <a:xfrm>
            <a:off x="-88900"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36</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551815" y="2781300"/>
            <a:ext cx="5501005"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标志以牌坊、古镇、唐家寺等元素为创意，造型融入当地著名的“八阵图 ”，半圆又像腾龙，整体颜色沉稳、主题明确、寓意深远。</a:t>
            </a:r>
            <a:endParaRPr lang="zh-CN" altLang="zh-CN" sz="1600">
              <a:ln>
                <a:noFill/>
              </a:ln>
              <a:solidFill>
                <a:schemeClr val="bg1">
                  <a:lumMod val="85000"/>
                </a:schemeClr>
              </a:solidFill>
              <a:effectLst/>
              <a:uLnTx/>
              <a:uFillTx/>
              <a:ea typeface="方正大黑简体" charset="-122"/>
              <a:sym typeface="+mn-ea"/>
            </a:endParaRPr>
          </a:p>
        </p:txBody>
      </p:sp>
      <p:sp>
        <p:nvSpPr>
          <p:cNvPr id="5" name="文本框 4"/>
          <p:cNvSpPr txBox="1"/>
          <p:nvPr/>
        </p:nvSpPr>
        <p:spPr>
          <a:xfrm>
            <a:off x="8112125" y="4940935"/>
            <a:ext cx="3639185" cy="275590"/>
          </a:xfrm>
          <a:prstGeom prst="rect">
            <a:avLst/>
          </a:prstGeom>
          <a:noFill/>
        </p:spPr>
        <p:txBody>
          <a:bodyPr wrap="square" rtlCol="0">
            <a:spAutoFit/>
          </a:bodyPr>
          <a:p>
            <a:r>
              <a:rPr lang="en-US" altLang="zh-CN" sz="1200"/>
              <a:t>         </a:t>
            </a:r>
            <a:r>
              <a:rPr lang="zh-CN" altLang="en-US" sz="1200"/>
              <a:t> </a:t>
            </a:r>
            <a:r>
              <a:rPr lang="zh-CN" altLang="en-US" sz="1200">
                <a:sym typeface="+mn-ea"/>
              </a:rPr>
              <a:t> 图3-</a:t>
            </a:r>
            <a:r>
              <a:rPr lang="en-US" altLang="zh-CN" sz="1200">
                <a:sym typeface="+mn-ea"/>
              </a:rPr>
              <a:t>9</a:t>
            </a:r>
            <a:r>
              <a:rPr lang="zh-CN" altLang="en-US" sz="1200">
                <a:sym typeface="+mn-ea"/>
              </a:rPr>
              <a:t>-</a:t>
            </a:r>
            <a:r>
              <a:rPr lang="en-US" altLang="zh-CN" sz="1200">
                <a:sym typeface="+mn-ea"/>
              </a:rPr>
              <a:t>6 </a:t>
            </a:r>
            <a:r>
              <a:rPr lang="zh-CN" altLang="en-US" sz="1200">
                <a:sym typeface="+mn-ea"/>
              </a:rPr>
              <a:t> </a:t>
            </a:r>
            <a:r>
              <a:rPr lang="zh-CN" altLang="en-US" sz="1200"/>
              <a:t>弥牟镇 / 张斌</a:t>
            </a:r>
            <a:endParaRPr lang="zh-CN" altLang="en-US" sz="1200"/>
          </a:p>
        </p:txBody>
      </p:sp>
      <p:sp>
        <p:nvSpPr>
          <p:cNvPr id="15" name="椭圆 14"/>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17" name="组合 18"/>
          <p:cNvGrpSpPr/>
          <p:nvPr/>
        </p:nvGrpSpPr>
        <p:grpSpPr>
          <a:xfrm>
            <a:off x="2027555" y="396875"/>
            <a:ext cx="5749925" cy="518180"/>
            <a:chOff x="3085" y="662"/>
            <a:chExt cx="4818" cy="791"/>
          </a:xfrm>
        </p:grpSpPr>
        <p:sp>
          <p:nvSpPr>
            <p:cNvPr id="18" name="文本框 17"/>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9" name="文本框 18"/>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pic>
        <p:nvPicPr>
          <p:cNvPr id="1073742960" name="图片 1073742959"/>
          <p:cNvPicPr>
            <a:picLocks noChangeAspect="1"/>
          </p:cNvPicPr>
          <p:nvPr/>
        </p:nvPicPr>
        <p:blipFill>
          <a:blip r:embed="rId2"/>
          <a:stretch>
            <a:fillRect/>
          </a:stretch>
        </p:blipFill>
        <p:spPr>
          <a:xfrm>
            <a:off x="7823835" y="1700530"/>
            <a:ext cx="2953385" cy="3075305"/>
          </a:xfrm>
          <a:prstGeom prst="rect">
            <a:avLst/>
          </a:prstGeom>
          <a:noFill/>
          <a:ln w="9525">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4" name="矩形 13"/>
          <p:cNvSpPr/>
          <p:nvPr/>
        </p:nvSpPr>
        <p:spPr>
          <a:xfrm>
            <a:off x="-88900"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37</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551815" y="2636520"/>
            <a:ext cx="5389245" cy="1660525"/>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以平桂的“平”字的抽象造型为创意基础，融入平桂文化的象征——麒麟尊、青山碧水、姑婆山、紫云洞、玉石林等元素，寓意平桂区丰富的旅游资源，展现了“诗境山水，休闲平桂”的独特魅）。</a:t>
            </a:r>
            <a:endParaRPr lang="zh-CN" altLang="zh-CN" sz="1600">
              <a:solidFill>
                <a:schemeClr val="bg1">
                  <a:lumMod val="85000"/>
                </a:schemeClr>
              </a:solidFill>
              <a:ea typeface="方正大黑简体" charset="-122"/>
              <a:sym typeface="+mn-ea"/>
            </a:endParaRPr>
          </a:p>
        </p:txBody>
      </p:sp>
      <p:sp>
        <p:nvSpPr>
          <p:cNvPr id="5" name="文本框 4"/>
          <p:cNvSpPr txBox="1"/>
          <p:nvPr/>
        </p:nvSpPr>
        <p:spPr>
          <a:xfrm>
            <a:off x="8023860" y="5012690"/>
            <a:ext cx="3639185" cy="275590"/>
          </a:xfrm>
          <a:prstGeom prst="rect">
            <a:avLst/>
          </a:prstGeom>
          <a:noFill/>
        </p:spPr>
        <p:txBody>
          <a:bodyPr wrap="square" rtlCol="0">
            <a:spAutoFit/>
          </a:bodyPr>
          <a:p>
            <a:r>
              <a:rPr lang="en-US" altLang="zh-CN" sz="1200"/>
              <a:t>         </a:t>
            </a:r>
            <a:r>
              <a:rPr lang="zh-CN" altLang="en-US" sz="1200"/>
              <a:t> </a:t>
            </a:r>
            <a:r>
              <a:rPr lang="zh-CN" altLang="en-US" sz="1200">
                <a:sym typeface="+mn-ea"/>
              </a:rPr>
              <a:t> 图3-</a:t>
            </a:r>
            <a:r>
              <a:rPr lang="en-US" altLang="zh-CN" sz="1200">
                <a:sym typeface="+mn-ea"/>
              </a:rPr>
              <a:t>9</a:t>
            </a:r>
            <a:r>
              <a:rPr lang="zh-CN" altLang="en-US" sz="1200">
                <a:sym typeface="+mn-ea"/>
              </a:rPr>
              <a:t>-</a:t>
            </a:r>
            <a:r>
              <a:rPr lang="en-US" altLang="zh-CN" sz="1200">
                <a:sym typeface="+mn-ea"/>
              </a:rPr>
              <a:t>7 </a:t>
            </a:r>
            <a:r>
              <a:rPr lang="zh-CN" altLang="en-US" sz="1200">
                <a:sym typeface="+mn-ea"/>
              </a:rPr>
              <a:t> </a:t>
            </a:r>
            <a:r>
              <a:rPr lang="zh-CN" altLang="en-US" sz="1200"/>
              <a:t>广西平桂 / 张斌</a:t>
            </a:r>
            <a:endParaRPr lang="zh-CN" altLang="en-US" sz="1200"/>
          </a:p>
        </p:txBody>
      </p:sp>
      <p:sp>
        <p:nvSpPr>
          <p:cNvPr id="15" name="椭圆 14"/>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17" name="组合 18"/>
          <p:cNvGrpSpPr/>
          <p:nvPr/>
        </p:nvGrpSpPr>
        <p:grpSpPr>
          <a:xfrm>
            <a:off x="2027555" y="396875"/>
            <a:ext cx="5749925" cy="518180"/>
            <a:chOff x="3085" y="662"/>
            <a:chExt cx="4818" cy="791"/>
          </a:xfrm>
        </p:grpSpPr>
        <p:sp>
          <p:nvSpPr>
            <p:cNvPr id="18" name="文本框 17"/>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9" name="文本框 18"/>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pic>
        <p:nvPicPr>
          <p:cNvPr id="1073742961" name="图片 1073742960"/>
          <p:cNvPicPr>
            <a:picLocks noChangeAspect="1"/>
          </p:cNvPicPr>
          <p:nvPr/>
        </p:nvPicPr>
        <p:blipFill>
          <a:blip r:embed="rId2"/>
          <a:stretch>
            <a:fillRect/>
          </a:stretch>
        </p:blipFill>
        <p:spPr>
          <a:xfrm>
            <a:off x="8039735" y="1699895"/>
            <a:ext cx="2663190" cy="3136265"/>
          </a:xfrm>
          <a:prstGeom prst="rect">
            <a:avLst/>
          </a:prstGeom>
          <a:noFill/>
          <a:ln w="9525">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95250" y="-65405"/>
            <a:ext cx="12378690" cy="355028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38</a:t>
            </a:r>
            <a:endParaRPr lang="en-US" altLang="zh-CN" sz="2800">
              <a:solidFill>
                <a:srgbClr val="7F7F7F"/>
              </a:solidFill>
              <a:latin typeface="方正兰亭黑简体" panose="02000000000000000000" charset="-122"/>
              <a:ea typeface="方正兰亭黑简体" panose="02000000000000000000" charset="-122"/>
            </a:endParaRPr>
          </a:p>
        </p:txBody>
      </p:sp>
      <p:sp>
        <p:nvSpPr>
          <p:cNvPr id="17" name="文本框 16"/>
          <p:cNvSpPr txBox="1"/>
          <p:nvPr/>
        </p:nvSpPr>
        <p:spPr>
          <a:xfrm>
            <a:off x="8328025" y="3053080"/>
            <a:ext cx="3639185" cy="275590"/>
          </a:xfrm>
          <a:prstGeom prst="rect">
            <a:avLst/>
          </a:prstGeom>
          <a:noFill/>
        </p:spPr>
        <p:txBody>
          <a:bodyPr wrap="square" rtlCol="0">
            <a:spAutoFit/>
          </a:bodyPr>
          <a:p>
            <a:r>
              <a:rPr lang="en-US" altLang="zh-CN" sz="1200"/>
              <a:t>      </a:t>
            </a:r>
            <a:r>
              <a:rPr lang="zh-CN" altLang="en-US" sz="1200"/>
              <a:t> </a:t>
            </a:r>
            <a:r>
              <a:rPr lang="zh-CN" altLang="en-US" sz="1200">
                <a:sym typeface="+mn-ea"/>
              </a:rPr>
              <a:t> 图3-</a:t>
            </a:r>
            <a:r>
              <a:rPr lang="en-US" altLang="zh-CN" sz="1200">
                <a:sym typeface="+mn-ea"/>
              </a:rPr>
              <a:t>10</a:t>
            </a:r>
            <a:r>
              <a:rPr lang="zh-CN" altLang="en-US" sz="1200">
                <a:sym typeface="+mn-ea"/>
              </a:rPr>
              <a:t>-</a:t>
            </a:r>
            <a:r>
              <a:rPr lang="en-US" altLang="zh-CN" sz="1200">
                <a:sym typeface="+mn-ea"/>
              </a:rPr>
              <a:t>1 </a:t>
            </a:r>
            <a:r>
              <a:rPr lang="zh-CN" altLang="en-US" sz="1200">
                <a:sym typeface="+mn-ea"/>
              </a:rPr>
              <a:t> </a:t>
            </a:r>
            <a:r>
              <a:rPr lang="zh-CN" altLang="en-US" sz="1200"/>
              <a:t>全国艾滋病防治示范区 利玉章 </a:t>
            </a:r>
            <a:endParaRPr lang="zh-CN" altLang="en-US" sz="1200"/>
          </a:p>
        </p:txBody>
      </p:sp>
      <p:pic>
        <p:nvPicPr>
          <p:cNvPr id="21" name="图片 1" descr="全国艾滋病防治示范区 标志"/>
          <p:cNvPicPr>
            <a:picLocks noChangeAspect="1"/>
          </p:cNvPicPr>
          <p:nvPr/>
        </p:nvPicPr>
        <p:blipFill>
          <a:blip r:embed="rId1"/>
          <a:srcRect l="28725" t="17374" r="25323" b="18692"/>
          <a:stretch>
            <a:fillRect/>
          </a:stretch>
        </p:blipFill>
        <p:spPr>
          <a:xfrm>
            <a:off x="9165590" y="649605"/>
            <a:ext cx="1725295" cy="2403475"/>
          </a:xfrm>
          <a:prstGeom prst="rect">
            <a:avLst/>
          </a:prstGeom>
        </p:spPr>
      </p:pic>
      <p:sp>
        <p:nvSpPr>
          <p:cNvPr id="22" name="文本框 21"/>
          <p:cNvSpPr txBox="1"/>
          <p:nvPr/>
        </p:nvSpPr>
        <p:spPr>
          <a:xfrm>
            <a:off x="8184515" y="6000115"/>
            <a:ext cx="3639185" cy="275590"/>
          </a:xfrm>
          <a:prstGeom prst="rect">
            <a:avLst/>
          </a:prstGeom>
          <a:noFill/>
        </p:spPr>
        <p:txBody>
          <a:bodyPr wrap="square" rtlCol="0">
            <a:spAutoFit/>
          </a:bodyPr>
          <a:p>
            <a:r>
              <a:rPr lang="en-US" altLang="zh-CN" sz="1200"/>
              <a:t>       </a:t>
            </a:r>
            <a:r>
              <a:rPr lang="zh-CN" altLang="en-US" sz="1200">
                <a:sym typeface="+mn-ea"/>
              </a:rPr>
              <a:t> 图3-</a:t>
            </a:r>
            <a:r>
              <a:rPr lang="en-US" altLang="zh-CN" sz="1200">
                <a:sym typeface="+mn-ea"/>
              </a:rPr>
              <a:t>10</a:t>
            </a:r>
            <a:r>
              <a:rPr lang="zh-CN" altLang="en-US" sz="1200">
                <a:sym typeface="+mn-ea"/>
              </a:rPr>
              <a:t>-</a:t>
            </a:r>
            <a:r>
              <a:rPr lang="en-US" altLang="zh-CN" sz="1200">
                <a:sym typeface="+mn-ea"/>
              </a:rPr>
              <a:t>2 </a:t>
            </a:r>
            <a:r>
              <a:rPr lang="zh-CN" altLang="en-US" sz="1200">
                <a:sym typeface="+mn-ea"/>
              </a:rPr>
              <a:t> </a:t>
            </a:r>
            <a:r>
              <a:rPr lang="zh-CN" altLang="en-US" sz="1200"/>
              <a:t>全国亿万农民健康促进行动 利玉章</a:t>
            </a:r>
            <a:endParaRPr lang="zh-CN" altLang="en-US" sz="1200"/>
          </a:p>
        </p:txBody>
      </p:sp>
      <p:pic>
        <p:nvPicPr>
          <p:cNvPr id="23" name="图片 9" descr="全国亿万农民健康促进行动标识"/>
          <p:cNvPicPr>
            <a:picLocks noChangeAspect="1"/>
          </p:cNvPicPr>
          <p:nvPr/>
        </p:nvPicPr>
        <p:blipFill>
          <a:blip r:embed="rId2"/>
          <a:srcRect l="23823" t="22138" r="24476" b="23003"/>
          <a:stretch>
            <a:fillRect/>
          </a:stretch>
        </p:blipFill>
        <p:spPr>
          <a:xfrm>
            <a:off x="8838565" y="3648710"/>
            <a:ext cx="2052320" cy="2177415"/>
          </a:xfrm>
          <a:prstGeom prst="rect">
            <a:avLst/>
          </a:prstGeom>
        </p:spPr>
      </p:pic>
      <p:sp>
        <p:nvSpPr>
          <p:cNvPr id="24" name="文本框 23"/>
          <p:cNvSpPr txBox="1"/>
          <p:nvPr/>
        </p:nvSpPr>
        <p:spPr>
          <a:xfrm>
            <a:off x="930910" y="2054860"/>
            <a:ext cx="6736080" cy="92202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舞动的红丝带构成汉字“心”的造型，寓意齐心合力共同编织关爱纽带。</a:t>
            </a:r>
            <a:endParaRPr lang="zh-CN" altLang="zh-CN" sz="1600">
              <a:ln>
                <a:noFill/>
              </a:ln>
              <a:solidFill>
                <a:schemeClr val="bg1">
                  <a:lumMod val="85000"/>
                </a:schemeClr>
              </a:solidFill>
              <a:effectLst/>
              <a:uLnTx/>
              <a:uFillTx/>
              <a:ea typeface="方正大黑简体" charset="-122"/>
              <a:sym typeface="+mn-ea"/>
            </a:endParaRPr>
          </a:p>
        </p:txBody>
      </p:sp>
      <p:sp>
        <p:nvSpPr>
          <p:cNvPr id="25" name="文本框 24"/>
          <p:cNvSpPr txBox="1"/>
          <p:nvPr/>
        </p:nvSpPr>
        <p:spPr>
          <a:xfrm>
            <a:off x="1026160" y="1200150"/>
            <a:ext cx="6021705" cy="645160"/>
          </a:xfrm>
          <a:prstGeom prst="rect">
            <a:avLst/>
          </a:prstGeom>
          <a:noFill/>
        </p:spPr>
        <p:txBody>
          <a:bodyPr wrap="square" rtlCol="0">
            <a:spAutoFit/>
          </a:bodyPr>
          <a:p>
            <a:pPr algn="l">
              <a:lnSpc>
                <a:spcPct val="150000"/>
              </a:lnSpc>
              <a:buClrTx/>
              <a:buSzTx/>
            </a:pPr>
            <a:r>
              <a:rPr lang="zh-CN" altLang="zh-CN" sz="2400">
                <a:ln>
                  <a:noFill/>
                </a:ln>
                <a:solidFill>
                  <a:schemeClr val="bg1">
                    <a:lumMod val="95000"/>
                  </a:schemeClr>
                </a:solidFill>
                <a:effectLst/>
                <a:uLnTx/>
                <a:uFillTx/>
                <a:ea typeface="方正大黑简体" charset="-122"/>
              </a:rPr>
              <a:t>第十节、公益类标志设计欣赏</a:t>
            </a:r>
            <a:endParaRPr lang="zh-CN" altLang="zh-CN" sz="2400">
              <a:ln>
                <a:noFill/>
              </a:ln>
              <a:solidFill>
                <a:schemeClr val="bg1">
                  <a:lumMod val="95000"/>
                </a:schemeClr>
              </a:solidFill>
              <a:effectLst/>
              <a:uLnTx/>
              <a:uFillTx/>
              <a:ea typeface="方正大黑简体" charset="-122"/>
            </a:endParaRPr>
          </a:p>
        </p:txBody>
      </p:sp>
      <p:sp>
        <p:nvSpPr>
          <p:cNvPr id="26" name="文本框 25"/>
          <p:cNvSpPr txBox="1"/>
          <p:nvPr/>
        </p:nvSpPr>
        <p:spPr>
          <a:xfrm>
            <a:off x="930910" y="3943985"/>
            <a:ext cx="6954520" cy="203009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sym typeface="+mn-ea"/>
              </a:rPr>
              <a:t>红(椭)点、金黄的谷(麦)穗、墨绿环弧、字母“NAHPF”组合而成。人形象征朝气，太阳象征圆满和希望，谷（麦）穗象征收获丰收，飞白环弧墨绿象征健康行动和活动风采。标识整体为环抱谷（麦）穗的运动的健康人，隐含“心”的视角，充满运动的旋律，表达亿万农民健康行动的特征，体现全国亿万农民健康的宗旨，及 “健康托起丰收的希望”主题口号。</a:t>
            </a:r>
            <a:endParaRPr lang="zh-CN" altLang="zh-CN" sz="1600">
              <a:ln>
                <a:noFill/>
              </a:ln>
              <a:solidFill>
                <a:schemeClr val="tx1">
                  <a:lumMod val="65000"/>
                  <a:lumOff val="35000"/>
                </a:schemeClr>
              </a:solidFill>
              <a:effectLst/>
              <a:uLnTx/>
              <a:uFillTx/>
              <a:ea typeface="方正大黑简体" charset="-122"/>
              <a:sym typeface="+mn-ea"/>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62865" y="-65405"/>
            <a:ext cx="12386945" cy="355028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39</a:t>
            </a:r>
            <a:endParaRPr lang="en-US" altLang="zh-CN" sz="2800">
              <a:solidFill>
                <a:srgbClr val="7F7F7F"/>
              </a:solidFill>
              <a:latin typeface="方正兰亭黑简体" panose="02000000000000000000" charset="-122"/>
              <a:ea typeface="方正兰亭黑简体" panose="02000000000000000000" charset="-122"/>
            </a:endParaRPr>
          </a:p>
        </p:txBody>
      </p:sp>
      <p:sp>
        <p:nvSpPr>
          <p:cNvPr id="7" name="文本框 6"/>
          <p:cNvSpPr txBox="1"/>
          <p:nvPr/>
        </p:nvSpPr>
        <p:spPr>
          <a:xfrm>
            <a:off x="745490" y="4072890"/>
            <a:ext cx="7337425" cy="166052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sym typeface="+mn-ea"/>
              </a:rPr>
              <a:t>汉字“百”由梯子和书本构成，体现百步梯攀登的主题；翻卷的书本体现学院教书育人的宗旨；圆代表地球，寓意学院具有国际视野的拔尖创新人才的培养目标；蓝色代表沉稳、科技，代表学校治学严谨，秉承“博学慎思、明辨笃行”的校风。 </a:t>
            </a:r>
            <a:endParaRPr lang="zh-CN" altLang="zh-CN" sz="1600">
              <a:ln>
                <a:noFill/>
              </a:ln>
              <a:solidFill>
                <a:schemeClr val="bg1">
                  <a:lumMod val="85000"/>
                </a:schemeClr>
              </a:solidFill>
              <a:effectLst/>
              <a:uLnTx/>
              <a:uFillTx/>
              <a:ea typeface="方正大黑简体" charset="-122"/>
              <a:sym typeface="+mn-ea"/>
            </a:endParaRPr>
          </a:p>
        </p:txBody>
      </p:sp>
      <p:sp>
        <p:nvSpPr>
          <p:cNvPr id="15" name="文本框 14"/>
          <p:cNvSpPr txBox="1"/>
          <p:nvPr/>
        </p:nvSpPr>
        <p:spPr>
          <a:xfrm>
            <a:off x="745490" y="1149985"/>
            <a:ext cx="7392670" cy="203009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图案取环保中的“环”的拼音首字母“ H”并结合行动的“行”字为设计基础，同时结合了生态绿叶、携手共进、团结合作、共护环境、青山绿水、活力向上人型、舞动传播纽带等视觉元素，突出了环保设施向公众开放名称属性特点以及文化内涵，凸显了政府、企业与社会公众携手共同保护生态环境的理念，推动形成人人参与生态环境保护的社会氛围。</a:t>
            </a:r>
            <a:endParaRPr lang="zh-CN" altLang="zh-CN" sz="1600">
              <a:ln>
                <a:noFill/>
              </a:ln>
              <a:solidFill>
                <a:schemeClr val="bg1">
                  <a:lumMod val="85000"/>
                </a:schemeClr>
              </a:solidFill>
              <a:effectLst/>
              <a:uLnTx/>
              <a:uFillTx/>
              <a:ea typeface="方正大黑简体" charset="-122"/>
              <a:sym typeface="+mn-ea"/>
            </a:endParaRPr>
          </a:p>
        </p:txBody>
      </p:sp>
      <p:sp>
        <p:nvSpPr>
          <p:cNvPr id="2" name="文本框 1"/>
          <p:cNvSpPr txBox="1"/>
          <p:nvPr/>
        </p:nvSpPr>
        <p:spPr>
          <a:xfrm>
            <a:off x="8138160" y="2910205"/>
            <a:ext cx="3639185" cy="645160"/>
          </a:xfrm>
          <a:prstGeom prst="rect">
            <a:avLst/>
          </a:prstGeom>
          <a:noFill/>
        </p:spPr>
        <p:txBody>
          <a:bodyPr wrap="square" rtlCol="0">
            <a:spAutoFit/>
          </a:bodyPr>
          <a:p>
            <a:pPr algn="ctr">
              <a:lnSpc>
                <a:spcPct val="150000"/>
              </a:lnSpc>
            </a:pPr>
            <a:r>
              <a:rPr lang="zh-CN" altLang="en-US" sz="1200">
                <a:sym typeface="+mn-ea"/>
              </a:rPr>
              <a:t> 图3-</a:t>
            </a:r>
            <a:r>
              <a:rPr lang="en-US" altLang="zh-CN" sz="1200">
                <a:sym typeface="+mn-ea"/>
              </a:rPr>
              <a:t>10</a:t>
            </a:r>
            <a:r>
              <a:rPr lang="zh-CN" altLang="en-US" sz="1200">
                <a:sym typeface="+mn-ea"/>
              </a:rPr>
              <a:t>-</a:t>
            </a:r>
            <a:r>
              <a:rPr lang="en-US" altLang="zh-CN" sz="1200">
                <a:sym typeface="+mn-ea"/>
              </a:rPr>
              <a:t>3 </a:t>
            </a:r>
            <a:r>
              <a:rPr lang="zh-CN" altLang="en-US" sz="1200"/>
              <a:t>中华人民共和国生态环境部</a:t>
            </a:r>
            <a:endParaRPr lang="zh-CN" altLang="en-US" sz="1200"/>
          </a:p>
          <a:p>
            <a:pPr algn="ctr">
              <a:lnSpc>
                <a:spcPct val="150000"/>
              </a:lnSpc>
            </a:pPr>
            <a:r>
              <a:rPr lang="zh-CN" altLang="en-US" sz="1200"/>
              <a:t>“美丽中国 我先行”活动 李建銮 黄月红 </a:t>
            </a:r>
            <a:endParaRPr lang="zh-CN" altLang="en-US" sz="1200"/>
          </a:p>
        </p:txBody>
      </p:sp>
      <p:pic>
        <p:nvPicPr>
          <p:cNvPr id="20" name="图片 20" descr="C:\Users\Administrator\AppData\Roaming\Tencent\Users\504538421\QQ\WinTemp\RichOle\VLMARO$9UWF2T~A%]EOFR`D.png"/>
          <p:cNvPicPr>
            <a:picLocks noChangeAspect="1" noChangeArrowheads="1"/>
          </p:cNvPicPr>
          <p:nvPr/>
        </p:nvPicPr>
        <p:blipFill>
          <a:blip r:embed="rId1" cstate="print">
            <a:extLst>
              <a:ext uri="{28A0092B-C50C-407E-A947-70E740481C1C}">
                <a14:useLocalDpi xmlns:a14="http://schemas.microsoft.com/office/drawing/2010/main" val="0"/>
              </a:ext>
            </a:extLst>
          </a:blip>
          <a:srcRect t="2710" b="6586"/>
          <a:stretch>
            <a:fillRect/>
          </a:stretch>
        </p:blipFill>
        <p:spPr>
          <a:xfrm>
            <a:off x="8849995" y="657860"/>
            <a:ext cx="2214880" cy="2103755"/>
          </a:xfrm>
          <a:prstGeom prst="rect">
            <a:avLst/>
          </a:prstGeom>
          <a:noFill/>
          <a:ln>
            <a:noFill/>
          </a:ln>
        </p:spPr>
      </p:pic>
      <p:sp>
        <p:nvSpPr>
          <p:cNvPr id="3" name="文本框 2"/>
          <p:cNvSpPr txBox="1"/>
          <p:nvPr/>
        </p:nvSpPr>
        <p:spPr>
          <a:xfrm>
            <a:off x="8505190" y="5890260"/>
            <a:ext cx="3639185" cy="275590"/>
          </a:xfrm>
          <a:prstGeom prst="rect">
            <a:avLst/>
          </a:prstGeom>
          <a:noFill/>
        </p:spPr>
        <p:txBody>
          <a:bodyPr wrap="square" rtlCol="0">
            <a:spAutoFit/>
          </a:bodyPr>
          <a:p>
            <a:r>
              <a:rPr lang="en-US" altLang="zh-CN" sz="1200"/>
              <a:t>      </a:t>
            </a:r>
            <a:r>
              <a:rPr lang="zh-CN" altLang="en-US" sz="1200"/>
              <a:t> </a:t>
            </a:r>
            <a:r>
              <a:rPr lang="zh-CN" altLang="en-US" sz="1200">
                <a:sym typeface="+mn-ea"/>
              </a:rPr>
              <a:t> 图3-</a:t>
            </a:r>
            <a:r>
              <a:rPr lang="en-US" altLang="zh-CN" sz="1200">
                <a:sym typeface="+mn-ea"/>
              </a:rPr>
              <a:t>10</a:t>
            </a:r>
            <a:r>
              <a:rPr lang="zh-CN" altLang="en-US" sz="1200">
                <a:sym typeface="+mn-ea"/>
              </a:rPr>
              <a:t>-</a:t>
            </a:r>
            <a:r>
              <a:rPr lang="en-US" altLang="zh-CN" sz="1200">
                <a:sym typeface="+mn-ea"/>
              </a:rPr>
              <a:t>4 </a:t>
            </a:r>
            <a:r>
              <a:rPr lang="zh-CN" altLang="en-US" sz="1200"/>
              <a:t>百步梯攀登计划 陈一雄</a:t>
            </a:r>
            <a:endParaRPr lang="zh-CN" altLang="en-US" sz="1200"/>
          </a:p>
        </p:txBody>
      </p:sp>
      <p:pic>
        <p:nvPicPr>
          <p:cNvPr id="44" name="图片 4" descr="图形1.jpg"/>
          <p:cNvPicPr>
            <a:picLocks noChangeAspect="1"/>
          </p:cNvPicPr>
          <p:nvPr/>
        </p:nvPicPr>
        <p:blipFill>
          <a:blip r:embed="rId2" cstate="print"/>
          <a:stretch>
            <a:fillRect/>
          </a:stretch>
        </p:blipFill>
        <p:spPr>
          <a:xfrm>
            <a:off x="9119870" y="3775710"/>
            <a:ext cx="1675765" cy="195770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103505" y="3430270"/>
            <a:ext cx="12462510" cy="346329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07</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7"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18" name="文本框 17"/>
          <p:cNvSpPr txBox="1"/>
          <p:nvPr/>
        </p:nvSpPr>
        <p:spPr>
          <a:xfrm>
            <a:off x="8720455" y="2787015"/>
            <a:ext cx="3639185" cy="275590"/>
          </a:xfrm>
          <a:prstGeom prst="rect">
            <a:avLst/>
          </a:prstGeom>
          <a:noFill/>
        </p:spPr>
        <p:txBody>
          <a:bodyPr wrap="square" rtlCol="0">
            <a:spAutoFit/>
          </a:bodyPr>
          <a:p>
            <a:r>
              <a:rPr lang="zh-CN" altLang="en-US" sz="1200"/>
              <a:t>图3-1-9 武汉天河国际机场 魏坤</a:t>
            </a:r>
            <a:endParaRPr lang="zh-CN" altLang="en-US" sz="1200"/>
          </a:p>
        </p:txBody>
      </p:sp>
      <p:pic>
        <p:nvPicPr>
          <p:cNvPr id="89" name="图片 89" descr="965f47c125ff6c0e82820affb7f8d86"/>
          <p:cNvPicPr>
            <a:picLocks noChangeAspect="1"/>
          </p:cNvPicPr>
          <p:nvPr/>
        </p:nvPicPr>
        <p:blipFill>
          <a:blip r:embed="rId2"/>
          <a:srcRect l="18567" t="28516" r="19254" b="29433"/>
          <a:stretch>
            <a:fillRect/>
          </a:stretch>
        </p:blipFill>
        <p:spPr>
          <a:xfrm>
            <a:off x="8458200" y="1262380"/>
            <a:ext cx="2776855" cy="1327785"/>
          </a:xfrm>
          <a:prstGeom prst="rect">
            <a:avLst/>
          </a:prstGeom>
        </p:spPr>
      </p:pic>
      <p:sp>
        <p:nvSpPr>
          <p:cNvPr id="19" name="文本框 18"/>
          <p:cNvSpPr txBox="1"/>
          <p:nvPr/>
        </p:nvSpPr>
        <p:spPr>
          <a:xfrm>
            <a:off x="8239125" y="5327015"/>
            <a:ext cx="3639185" cy="645160"/>
          </a:xfrm>
          <a:prstGeom prst="rect">
            <a:avLst/>
          </a:prstGeom>
          <a:noFill/>
        </p:spPr>
        <p:txBody>
          <a:bodyPr wrap="square" rtlCol="0">
            <a:spAutoFit/>
          </a:bodyPr>
          <a:p>
            <a:pPr algn="ctr">
              <a:lnSpc>
                <a:spcPct val="150000"/>
              </a:lnSpc>
            </a:pPr>
            <a:r>
              <a:rPr lang="zh-CN" altLang="en-US" sz="1200"/>
              <a:t>图3-1-10 扬中市城市建设投资发展总公司</a:t>
            </a:r>
            <a:endParaRPr lang="zh-CN" altLang="en-US" sz="1200"/>
          </a:p>
          <a:p>
            <a:pPr algn="ctr">
              <a:lnSpc>
                <a:spcPct val="150000"/>
              </a:lnSpc>
            </a:pPr>
            <a:r>
              <a:rPr lang="zh-CN" altLang="en-US" sz="1200"/>
              <a:t> 秦磊 </a:t>
            </a:r>
            <a:endParaRPr lang="zh-CN" altLang="en-US" sz="1200"/>
          </a:p>
        </p:txBody>
      </p:sp>
      <p:pic>
        <p:nvPicPr>
          <p:cNvPr id="85" name="图片 7"/>
          <p:cNvPicPr>
            <a:picLocks noChangeAspect="1"/>
          </p:cNvPicPr>
          <p:nvPr/>
        </p:nvPicPr>
        <p:blipFill>
          <a:blip r:embed="rId3"/>
          <a:srcRect l="4767" r="2121"/>
          <a:stretch>
            <a:fillRect/>
          </a:stretch>
        </p:blipFill>
        <p:spPr>
          <a:xfrm>
            <a:off x="8538845" y="3357880"/>
            <a:ext cx="2837815" cy="1858645"/>
          </a:xfrm>
          <a:prstGeom prst="rect">
            <a:avLst/>
          </a:prstGeom>
          <a:noFill/>
          <a:ln>
            <a:noFill/>
          </a:ln>
        </p:spPr>
      </p:pic>
      <p:sp>
        <p:nvSpPr>
          <p:cNvPr id="20" name="文本框 19"/>
          <p:cNvSpPr txBox="1"/>
          <p:nvPr/>
        </p:nvSpPr>
        <p:spPr>
          <a:xfrm>
            <a:off x="796925" y="1262380"/>
            <a:ext cx="7265035" cy="166052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rPr>
              <a:t>标志以湖北机场集团的英文首拼“HBA”为主体造型，巧妙地将三个字母融合贯通，极具造型美感与国际性，其中字母“A”飞机尾翼，其右下至左上的弧线又似飞机飞行轨迹，似机场跑道，充分体现了机场集团的行业属性，更具“气贯长虹”之势。</a:t>
            </a:r>
            <a:endParaRPr lang="zh-CN" altLang="zh-CN" sz="1600">
              <a:ln>
                <a:noFill/>
              </a:ln>
              <a:solidFill>
                <a:schemeClr val="tx1">
                  <a:lumMod val="65000"/>
                  <a:lumOff val="35000"/>
                </a:schemeClr>
              </a:solidFill>
              <a:effectLst/>
              <a:uLnTx/>
              <a:uFillTx/>
              <a:ea typeface="方正大黑简体" charset="-122"/>
            </a:endParaRPr>
          </a:p>
        </p:txBody>
      </p:sp>
      <p:sp>
        <p:nvSpPr>
          <p:cNvPr id="21" name="文本框 20"/>
          <p:cNvSpPr txBox="1"/>
          <p:nvPr/>
        </p:nvSpPr>
        <p:spPr>
          <a:xfrm>
            <a:off x="796290" y="4109085"/>
            <a:ext cx="7265670"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rPr>
              <a:t>整个标识图形根据“中国古代铜钱”的形体加工变化而来，展现了“天圆地方”的发展理念，相互环绕的图形深刻诠释扬中城投“与你同行”的内涵和“集团化运营、市场化融资、多元化投资建设“三大核心战略。</a:t>
            </a:r>
            <a:endParaRPr lang="zh-CN" altLang="zh-CN" sz="1600">
              <a:ln>
                <a:noFill/>
              </a:ln>
              <a:solidFill>
                <a:schemeClr val="bg1">
                  <a:lumMod val="85000"/>
                </a:schemeClr>
              </a:solidFill>
              <a:effectLst/>
              <a:uLnTx/>
              <a:uFillTx/>
              <a:ea typeface="方正大黑简体"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4" name="矩形 13"/>
          <p:cNvSpPr/>
          <p:nvPr/>
        </p:nvSpPr>
        <p:spPr>
          <a:xfrm>
            <a:off x="-88900"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文本框 1"/>
          <p:cNvSpPr txBox="1"/>
          <p:nvPr/>
        </p:nvSpPr>
        <p:spPr>
          <a:xfrm>
            <a:off x="11234738" y="604361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40</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94690" y="2645410"/>
            <a:ext cx="5295900" cy="166052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sym typeface="+mn-ea"/>
              </a:rPr>
              <a:t>汉字“学”、嘉庚建筑、海浪、海鸥、纽带，体现集美城市文化、嘉庚精神以及研学特征。海浪、海鸥、纽带象征对台研学旅行基地的发展定位以及海峡两岸文化交流的纽带。 </a:t>
            </a:r>
            <a:endParaRPr lang="zh-CN" altLang="zh-CN" sz="1600">
              <a:ln>
                <a:noFill/>
              </a:ln>
              <a:solidFill>
                <a:schemeClr val="bg1">
                  <a:lumMod val="85000"/>
                </a:schemeClr>
              </a:solidFill>
              <a:effectLst/>
              <a:uLnTx/>
              <a:uFillTx/>
              <a:ea typeface="方正大黑简体" charset="-122"/>
              <a:sym typeface="+mn-ea"/>
            </a:endParaRPr>
          </a:p>
        </p:txBody>
      </p:sp>
      <p:sp>
        <p:nvSpPr>
          <p:cNvPr id="15" name="椭圆 14"/>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17" name="组合 18"/>
          <p:cNvGrpSpPr/>
          <p:nvPr/>
        </p:nvGrpSpPr>
        <p:grpSpPr>
          <a:xfrm>
            <a:off x="2027555" y="396875"/>
            <a:ext cx="5749925" cy="518180"/>
            <a:chOff x="3085" y="662"/>
            <a:chExt cx="4818" cy="791"/>
          </a:xfrm>
        </p:grpSpPr>
        <p:sp>
          <p:nvSpPr>
            <p:cNvPr id="18" name="文本框 17"/>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9" name="文本框 18"/>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文本框 1"/>
          <p:cNvSpPr txBox="1"/>
          <p:nvPr/>
        </p:nvSpPr>
        <p:spPr>
          <a:xfrm>
            <a:off x="7552373" y="4564380"/>
            <a:ext cx="3639185" cy="275590"/>
          </a:xfrm>
          <a:prstGeom prst="rect">
            <a:avLst/>
          </a:prstGeom>
          <a:noFill/>
        </p:spPr>
        <p:txBody>
          <a:bodyPr wrap="square" rtlCol="0">
            <a:spAutoFit/>
          </a:bodyPr>
          <a:p>
            <a:pPr algn="ctr"/>
            <a:r>
              <a:rPr lang="zh-CN" altLang="en-US" sz="1200">
                <a:sym typeface="+mn-ea"/>
              </a:rPr>
              <a:t> 图3-</a:t>
            </a:r>
            <a:r>
              <a:rPr lang="en-US" altLang="zh-CN" sz="1200">
                <a:sym typeface="+mn-ea"/>
              </a:rPr>
              <a:t>10</a:t>
            </a:r>
            <a:r>
              <a:rPr lang="zh-CN" altLang="en-US" sz="1200">
                <a:sym typeface="+mn-ea"/>
              </a:rPr>
              <a:t>-</a:t>
            </a:r>
            <a:r>
              <a:rPr lang="en-US" altLang="zh-CN" sz="1200">
                <a:sym typeface="+mn-ea"/>
              </a:rPr>
              <a:t>5 </a:t>
            </a:r>
            <a:r>
              <a:rPr lang="zh-CN" altLang="en-US" sz="1200"/>
              <a:t>集美研学 黄建荣</a:t>
            </a:r>
            <a:endParaRPr lang="zh-CN" altLang="en-US" sz="1200"/>
          </a:p>
        </p:txBody>
      </p:sp>
      <p:pic>
        <p:nvPicPr>
          <p:cNvPr id="70" name="图片 11"/>
          <p:cNvPicPr>
            <a:picLocks noChangeAspect="1"/>
          </p:cNvPicPr>
          <p:nvPr/>
        </p:nvPicPr>
        <p:blipFill>
          <a:blip r:embed="rId2"/>
          <a:srcRect t="20348" b="19172"/>
          <a:stretch>
            <a:fillRect/>
          </a:stretch>
        </p:blipFill>
        <p:spPr>
          <a:xfrm>
            <a:off x="7508875" y="1905318"/>
            <a:ext cx="3726180" cy="2253615"/>
          </a:xfrm>
          <a:prstGeom prst="rect">
            <a:avLst/>
          </a:prstGeom>
          <a:noFill/>
          <a:ln w="9525">
            <a:noFill/>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4" name="矩形 13"/>
          <p:cNvSpPr/>
          <p:nvPr/>
        </p:nvSpPr>
        <p:spPr>
          <a:xfrm>
            <a:off x="-88900"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41</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94690" y="2645410"/>
            <a:ext cx="5295900" cy="1660525"/>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标志由字母“ C”（中国）、地球仪、轻型螺旋桨飞机、环飞轨迹与飞龙等形态组合构成，腾飞的巨龙象征中国首次环球飞行将助推中国梦的早日实现，更表明了中国人正以昂扬气势和非凡勇气开创伟大壮举。</a:t>
            </a:r>
            <a:endParaRPr lang="zh-CN" altLang="zh-CN" sz="1600">
              <a:solidFill>
                <a:schemeClr val="bg1">
                  <a:lumMod val="85000"/>
                </a:schemeClr>
              </a:solidFill>
              <a:ea typeface="方正大黑简体" charset="-122"/>
              <a:sym typeface="+mn-ea"/>
            </a:endParaRPr>
          </a:p>
        </p:txBody>
      </p:sp>
      <p:sp>
        <p:nvSpPr>
          <p:cNvPr id="15" name="椭圆 14"/>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17" name="组合 18"/>
          <p:cNvGrpSpPr/>
          <p:nvPr/>
        </p:nvGrpSpPr>
        <p:grpSpPr>
          <a:xfrm>
            <a:off x="2027555" y="396875"/>
            <a:ext cx="5749925" cy="518180"/>
            <a:chOff x="3085" y="662"/>
            <a:chExt cx="4818" cy="791"/>
          </a:xfrm>
        </p:grpSpPr>
        <p:sp>
          <p:nvSpPr>
            <p:cNvPr id="18" name="文本框 17"/>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9" name="文本框 18"/>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文本框 1"/>
          <p:cNvSpPr txBox="1"/>
          <p:nvPr/>
        </p:nvSpPr>
        <p:spPr>
          <a:xfrm>
            <a:off x="7607618" y="4940935"/>
            <a:ext cx="3639185" cy="275590"/>
          </a:xfrm>
          <a:prstGeom prst="rect">
            <a:avLst/>
          </a:prstGeom>
          <a:noFill/>
        </p:spPr>
        <p:txBody>
          <a:bodyPr wrap="square" rtlCol="0">
            <a:spAutoFit/>
          </a:bodyPr>
          <a:p>
            <a:pPr algn="ctr"/>
            <a:r>
              <a:rPr lang="zh-CN" altLang="en-US" sz="1200">
                <a:sym typeface="+mn-ea"/>
              </a:rPr>
              <a:t> 图3-</a:t>
            </a:r>
            <a:r>
              <a:rPr lang="en-US" altLang="zh-CN" sz="1200">
                <a:sym typeface="+mn-ea"/>
              </a:rPr>
              <a:t>10</a:t>
            </a:r>
            <a:r>
              <a:rPr lang="zh-CN" altLang="en-US" sz="1200">
                <a:sym typeface="+mn-ea"/>
              </a:rPr>
              <a:t>-</a:t>
            </a:r>
            <a:r>
              <a:rPr lang="en-US" altLang="zh-CN" sz="1200">
                <a:sym typeface="+mn-ea"/>
              </a:rPr>
              <a:t>6 </a:t>
            </a:r>
            <a:r>
              <a:rPr lang="zh-CN" altLang="en-US" sz="1200"/>
              <a:t>中国首次环球飞行 / 林秀杭</a:t>
            </a:r>
            <a:endParaRPr lang="zh-CN" altLang="en-US" sz="1200"/>
          </a:p>
        </p:txBody>
      </p:sp>
      <p:pic>
        <p:nvPicPr>
          <p:cNvPr id="1073742964" name="图片 1073742963"/>
          <p:cNvPicPr>
            <a:picLocks noChangeAspect="1"/>
          </p:cNvPicPr>
          <p:nvPr/>
        </p:nvPicPr>
        <p:blipFill>
          <a:blip r:embed="rId2"/>
          <a:stretch>
            <a:fillRect/>
          </a:stretch>
        </p:blipFill>
        <p:spPr>
          <a:xfrm>
            <a:off x="7529195" y="1851660"/>
            <a:ext cx="3505835" cy="2877185"/>
          </a:xfrm>
          <a:prstGeom prst="rect">
            <a:avLst/>
          </a:prstGeom>
          <a:noFill/>
          <a:ln w="9525">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4" name="矩形 13"/>
          <p:cNvSpPr/>
          <p:nvPr/>
        </p:nvSpPr>
        <p:spPr>
          <a:xfrm>
            <a:off x="-88900" y="-52070"/>
            <a:ext cx="6440805" cy="69488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文本框 1"/>
          <p:cNvSpPr txBox="1"/>
          <p:nvPr/>
        </p:nvSpPr>
        <p:spPr>
          <a:xfrm>
            <a:off x="11234738" y="6043613"/>
            <a:ext cx="963612" cy="521970"/>
          </a:xfrm>
          <a:prstGeom prst="rect">
            <a:avLst/>
          </a:prstGeom>
          <a:noFill/>
          <a:ln w="9525">
            <a:noFill/>
          </a:ln>
        </p:spPr>
        <p:txBody>
          <a:bodyPr wrap="square" anchor="t">
            <a:spAutoFit/>
          </a:bodyPr>
          <a:p>
            <a:r>
              <a:rPr lang="en-US" altLang="zh-CN" sz="2800">
                <a:solidFill>
                  <a:srgbClr val="7F7F7F"/>
                </a:solidFill>
                <a:latin typeface="方正兰亭黑简体" panose="02000000000000000000" charset="-122"/>
                <a:ea typeface="方正兰亭黑简体" panose="02000000000000000000" charset="-122"/>
              </a:rPr>
              <a:t>42</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4" name="文本框 3"/>
          <p:cNvSpPr txBox="1"/>
          <p:nvPr/>
        </p:nvSpPr>
        <p:spPr>
          <a:xfrm>
            <a:off x="695325" y="2924810"/>
            <a:ext cx="5295900" cy="922020"/>
          </a:xfrm>
          <a:prstGeom prst="rect">
            <a:avLst/>
          </a:prstGeom>
          <a:noFill/>
        </p:spPr>
        <p:txBody>
          <a:bodyPr wrap="square" rtlCol="0">
            <a:spAutoFit/>
          </a:bodyPr>
          <a:p>
            <a:pPr>
              <a:lnSpc>
                <a:spcPct val="150000"/>
              </a:lnSpc>
            </a:pPr>
            <a:r>
              <a:rPr lang="zh-CN" altLang="zh-CN" sz="2000">
                <a:solidFill>
                  <a:srgbClr val="469878"/>
                </a:solidFill>
                <a:ea typeface="方正大黑简体" charset="-122"/>
              </a:rPr>
              <a:t>设计说明：</a:t>
            </a:r>
            <a:r>
              <a:rPr lang="zh-CN" altLang="zh-CN" sz="1600">
                <a:solidFill>
                  <a:schemeClr val="bg1">
                    <a:lumMod val="85000"/>
                  </a:schemeClr>
                </a:solidFill>
                <a:ea typeface="方正大黑简体" charset="-122"/>
                <a:sym typeface="+mn-ea"/>
              </a:rPr>
              <a:t>汉字“言”、黄鹤楼、对话框等元素组合设计。</a:t>
            </a:r>
            <a:endParaRPr lang="zh-CN" altLang="zh-CN" sz="1600">
              <a:solidFill>
                <a:schemeClr val="bg1">
                  <a:lumMod val="85000"/>
                </a:schemeClr>
              </a:solidFill>
              <a:ea typeface="方正大黑简体" charset="-122"/>
              <a:sym typeface="+mn-ea"/>
            </a:endParaRPr>
          </a:p>
        </p:txBody>
      </p:sp>
      <p:sp>
        <p:nvSpPr>
          <p:cNvPr id="15" name="椭圆 14"/>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文本框 2"/>
          <p:cNvSpPr txBox="1"/>
          <p:nvPr/>
        </p:nvSpPr>
        <p:spPr>
          <a:xfrm>
            <a:off x="605155" y="330200"/>
            <a:ext cx="1422400" cy="583565"/>
          </a:xfrm>
          <a:prstGeom prst="rect">
            <a:avLst/>
          </a:prstGeom>
          <a:noFill/>
          <a:ln w="9525">
            <a:noFill/>
          </a:ln>
        </p:spPr>
        <p:txBody>
          <a:bodyPr wrap="square" anchor="t">
            <a:spAutoFit/>
          </a:bodyPr>
          <a:p>
            <a:r>
              <a:rPr lang="zh-CN" altLang="en-US" sz="3200">
                <a:solidFill>
                  <a:schemeClr val="bg1">
                    <a:lumMod val="85000"/>
                  </a:schemeClr>
                </a:solidFill>
                <a:latin typeface="思源黑体 CN Heavy" panose="020B0A00000000000000" charset="-122"/>
                <a:ea typeface="思源黑体 CN Heavy" panose="020B0A00000000000000" charset="-122"/>
              </a:rPr>
              <a:t>第三章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17" name="组合 18"/>
          <p:cNvGrpSpPr/>
          <p:nvPr/>
        </p:nvGrpSpPr>
        <p:grpSpPr>
          <a:xfrm>
            <a:off x="2027555" y="396875"/>
            <a:ext cx="5749925" cy="518180"/>
            <a:chOff x="3085" y="662"/>
            <a:chExt cx="4818" cy="791"/>
          </a:xfrm>
        </p:grpSpPr>
        <p:sp>
          <p:nvSpPr>
            <p:cNvPr id="18" name="文本框 17"/>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endParaRPr>
            </a:p>
          </p:txBody>
        </p:sp>
        <p:sp>
          <p:nvSpPr>
            <p:cNvPr id="19" name="文本框 18"/>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文本框 1"/>
          <p:cNvSpPr txBox="1"/>
          <p:nvPr/>
        </p:nvSpPr>
        <p:spPr>
          <a:xfrm>
            <a:off x="7624763" y="4861560"/>
            <a:ext cx="3639185" cy="275590"/>
          </a:xfrm>
          <a:prstGeom prst="rect">
            <a:avLst/>
          </a:prstGeom>
          <a:noFill/>
        </p:spPr>
        <p:txBody>
          <a:bodyPr wrap="square" rtlCol="0">
            <a:spAutoFit/>
          </a:bodyPr>
          <a:p>
            <a:pPr algn="ctr"/>
            <a:r>
              <a:rPr lang="zh-CN" altLang="en-US" sz="1200">
                <a:sym typeface="+mn-ea"/>
              </a:rPr>
              <a:t>图3-</a:t>
            </a:r>
            <a:r>
              <a:rPr lang="en-US" altLang="zh-CN" sz="1200">
                <a:sym typeface="+mn-ea"/>
              </a:rPr>
              <a:t>10</a:t>
            </a:r>
            <a:r>
              <a:rPr lang="zh-CN" altLang="en-US" sz="1200">
                <a:sym typeface="+mn-ea"/>
              </a:rPr>
              <a:t>-</a:t>
            </a:r>
            <a:r>
              <a:rPr lang="en-US" altLang="zh-CN" sz="1200">
                <a:sym typeface="+mn-ea"/>
              </a:rPr>
              <a:t>7 </a:t>
            </a:r>
            <a:r>
              <a:rPr lang="zh-CN" altLang="en-US" sz="1200"/>
              <a:t>湖北武汉方言资源库 / 魏坤</a:t>
            </a:r>
            <a:endParaRPr lang="zh-CN" altLang="en-US" sz="1200"/>
          </a:p>
        </p:txBody>
      </p:sp>
      <p:pic>
        <p:nvPicPr>
          <p:cNvPr id="1073742965" name="图片 1073742964"/>
          <p:cNvPicPr>
            <a:picLocks noChangeAspect="1"/>
          </p:cNvPicPr>
          <p:nvPr/>
        </p:nvPicPr>
        <p:blipFill>
          <a:blip r:embed="rId2"/>
          <a:stretch>
            <a:fillRect/>
          </a:stretch>
        </p:blipFill>
        <p:spPr>
          <a:xfrm>
            <a:off x="7696835" y="2061210"/>
            <a:ext cx="3609975" cy="2564765"/>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0"/>
            <a:ext cx="12215813" cy="68453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10" name="矩形 9"/>
          <p:cNvSpPr/>
          <p:nvPr/>
        </p:nvSpPr>
        <p:spPr>
          <a:xfrm>
            <a:off x="-93345" y="3430270"/>
            <a:ext cx="12438380" cy="346329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nvSpPr>
        <p:spPr>
          <a:xfrm rot="5400000">
            <a:off x="7138194" y="1764506"/>
            <a:ext cx="5638800" cy="318928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2"/>
              </a:solidFill>
            </a:endParaRPr>
          </a:p>
        </p:txBody>
      </p:sp>
      <p:sp>
        <p:nvSpPr>
          <p:cNvPr id="6" name="椭圆 5"/>
          <p:cNvSpPr/>
          <p:nvPr/>
        </p:nvSpPr>
        <p:spPr>
          <a:xfrm>
            <a:off x="-4648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文本框 2"/>
          <p:cNvSpPr txBox="1"/>
          <p:nvPr/>
        </p:nvSpPr>
        <p:spPr>
          <a:xfrm>
            <a:off x="605155" y="330200"/>
            <a:ext cx="1422400" cy="583565"/>
          </a:xfrm>
          <a:prstGeom prst="rect">
            <a:avLst/>
          </a:prstGeom>
          <a:noFill/>
          <a:ln w="9525">
            <a:noFill/>
          </a:ln>
        </p:spPr>
        <p:txBody>
          <a:bodyPr wrap="square" anchor="t">
            <a:spAutoFit/>
          </a:bodyPr>
          <a:p>
            <a:pPr eaLnBrk="0" hangingPunct="0"/>
            <a:r>
              <a:rPr lang="zh-CN" altLang="en-US" sz="3200">
                <a:solidFill>
                  <a:schemeClr val="tx1">
                    <a:lumMod val="65000"/>
                    <a:lumOff val="35000"/>
                  </a:schemeClr>
                </a:solidFill>
                <a:latin typeface="思源黑体 CN Heavy" panose="020B0A00000000000000" charset="-122"/>
                <a:ea typeface="思源黑体 CN Heavy" panose="020B0A00000000000000" charset="-122"/>
              </a:rPr>
              <a:t>第三章</a:t>
            </a:r>
            <a:endParaRPr lang="zh-CN" altLang="en-US" sz="3200">
              <a:solidFill>
                <a:schemeClr val="tx1">
                  <a:lumMod val="65000"/>
                  <a:lumOff val="35000"/>
                </a:schemeClr>
              </a:solidFill>
              <a:latin typeface="思源黑体 CN Heavy" panose="020B0A00000000000000" charset="-122"/>
              <a:ea typeface="思源黑体 CN Heavy" panose="020B0A00000000000000" charset="-122"/>
            </a:endParaRPr>
          </a:p>
        </p:txBody>
      </p:sp>
      <p:grpSp>
        <p:nvGrpSpPr>
          <p:cNvPr id="9" name="组合 18"/>
          <p:cNvGrpSpPr/>
          <p:nvPr/>
        </p:nvGrpSpPr>
        <p:grpSpPr>
          <a:xfrm>
            <a:off x="2027555" y="396875"/>
            <a:ext cx="5749925" cy="518180"/>
            <a:chOff x="3085" y="662"/>
            <a:chExt cx="4818" cy="791"/>
          </a:xfrm>
        </p:grpSpPr>
        <p:sp>
          <p:nvSpPr>
            <p:cNvPr id="11" name="文本框 10"/>
            <p:cNvSpPr txBox="1"/>
            <p:nvPr/>
          </p:nvSpPr>
          <p:spPr>
            <a:xfrm>
              <a:off x="3085" y="662"/>
              <a:ext cx="3439" cy="538"/>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标志设计作品欣赏</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endParaRPr>
            </a:p>
          </p:txBody>
        </p:sp>
        <p:sp>
          <p:nvSpPr>
            <p:cNvPr id="12" name="文本框 11"/>
            <p:cNvSpPr txBox="1"/>
            <p:nvPr/>
          </p:nvSpPr>
          <p:spPr>
            <a:xfrm>
              <a:off x="3085" y="1102"/>
              <a:ext cx="4818" cy="351"/>
            </a:xfrm>
            <a:prstGeom prst="rect">
              <a:avLst/>
            </a:prstGeom>
            <a:noFill/>
          </p:spPr>
          <p:txBody>
            <a:bodyPr wrap="square" rtlCol="0">
              <a:spAutoFit/>
            </a:bodyPr>
            <a:p>
              <a:pPr marR="0" defTabSz="914400" eaLnBrk="0" hangingPunct="0">
                <a:buClrTx/>
                <a:buSzTx/>
                <a:buFontTx/>
              </a:pPr>
              <a:r>
                <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Appreciation of logo design works</a:t>
              </a:r>
              <a:endParaRPr kumimoji="0" lang="zh-CN" altLang="en-US" sz="900" kern="1200" cap="all" spc="5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4" name="文本框 1"/>
          <p:cNvSpPr txBox="1"/>
          <p:nvPr/>
        </p:nvSpPr>
        <p:spPr>
          <a:xfrm>
            <a:off x="11234738" y="6187123"/>
            <a:ext cx="963612" cy="52197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08</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7"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
        <p:nvSpPr>
          <p:cNvPr id="3" name="文本框 2"/>
          <p:cNvSpPr txBox="1"/>
          <p:nvPr/>
        </p:nvSpPr>
        <p:spPr>
          <a:xfrm>
            <a:off x="8979218" y="3219450"/>
            <a:ext cx="3639185" cy="275590"/>
          </a:xfrm>
          <a:prstGeom prst="rect">
            <a:avLst/>
          </a:prstGeom>
          <a:noFill/>
        </p:spPr>
        <p:txBody>
          <a:bodyPr wrap="square" rtlCol="0">
            <a:spAutoFit/>
          </a:bodyPr>
          <a:p>
            <a:r>
              <a:rPr lang="zh-CN" altLang="en-US" sz="1200"/>
              <a:t>图3-1-11 扬中高新区 苗耕荣</a:t>
            </a:r>
            <a:endParaRPr lang="zh-CN" altLang="en-US" sz="1200"/>
          </a:p>
        </p:txBody>
      </p:sp>
      <p:pic>
        <p:nvPicPr>
          <p:cNvPr id="82" name="图片 3" descr="备份备份扬中高新区.jpg"/>
          <p:cNvPicPr>
            <a:picLocks noChangeAspect="1"/>
          </p:cNvPicPr>
          <p:nvPr/>
        </p:nvPicPr>
        <p:blipFill>
          <a:blip r:embed="rId2" cstate="print"/>
          <a:stretch>
            <a:fillRect/>
          </a:stretch>
        </p:blipFill>
        <p:spPr>
          <a:xfrm>
            <a:off x="8907780" y="1007110"/>
            <a:ext cx="2099310" cy="2027555"/>
          </a:xfrm>
          <a:prstGeom prst="rect">
            <a:avLst/>
          </a:prstGeom>
        </p:spPr>
      </p:pic>
      <p:sp>
        <p:nvSpPr>
          <p:cNvPr id="2" name="文本框 1"/>
          <p:cNvSpPr txBox="1"/>
          <p:nvPr/>
        </p:nvSpPr>
        <p:spPr>
          <a:xfrm>
            <a:off x="8792210" y="5666105"/>
            <a:ext cx="3639185" cy="275590"/>
          </a:xfrm>
          <a:prstGeom prst="rect">
            <a:avLst/>
          </a:prstGeom>
          <a:noFill/>
        </p:spPr>
        <p:txBody>
          <a:bodyPr wrap="square" rtlCol="0">
            <a:spAutoFit/>
          </a:bodyPr>
          <a:p>
            <a:r>
              <a:rPr lang="zh-CN" altLang="en-US" sz="1200"/>
              <a:t> 图3-1-12 启东经济开发区 付二虎</a:t>
            </a:r>
            <a:endParaRPr lang="zh-CN" altLang="en-US" sz="1200"/>
          </a:p>
        </p:txBody>
      </p:sp>
      <p:pic>
        <p:nvPicPr>
          <p:cNvPr id="61" name="图片 7" descr="0"/>
          <p:cNvPicPr>
            <a:picLocks noChangeAspect="1"/>
          </p:cNvPicPr>
          <p:nvPr/>
        </p:nvPicPr>
        <p:blipFill>
          <a:blip r:embed="rId3"/>
          <a:srcRect b="6014"/>
          <a:stretch>
            <a:fillRect/>
          </a:stretch>
        </p:blipFill>
        <p:spPr>
          <a:xfrm>
            <a:off x="8729345" y="3658235"/>
            <a:ext cx="2505710" cy="1905635"/>
          </a:xfrm>
          <a:prstGeom prst="rect">
            <a:avLst/>
          </a:prstGeom>
          <a:noFill/>
          <a:ln w="9525">
            <a:noFill/>
          </a:ln>
        </p:spPr>
      </p:pic>
      <p:sp>
        <p:nvSpPr>
          <p:cNvPr id="7" name="文本框 6"/>
          <p:cNvSpPr txBox="1"/>
          <p:nvPr/>
        </p:nvSpPr>
        <p:spPr>
          <a:xfrm>
            <a:off x="709930" y="1526540"/>
            <a:ext cx="7188200" cy="1291590"/>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tx1">
                    <a:lumMod val="65000"/>
                    <a:lumOff val="35000"/>
                  </a:schemeClr>
                </a:solidFill>
                <a:effectLst/>
                <a:uLnTx/>
                <a:uFillTx/>
                <a:ea typeface="方正大黑简体" charset="-122"/>
              </a:rPr>
              <a:t>标志以汉字“扬中”为设计基点，融合科技与城的概念。椭圆形代表地球，图形突破椭圆形，彰显了扬中高新区“率先领先、科技创新、突破超越”的时代主题。</a:t>
            </a:r>
            <a:endParaRPr lang="zh-CN" altLang="zh-CN" sz="1600">
              <a:ln>
                <a:noFill/>
              </a:ln>
              <a:solidFill>
                <a:schemeClr val="tx1">
                  <a:lumMod val="65000"/>
                  <a:lumOff val="35000"/>
                </a:schemeClr>
              </a:solidFill>
              <a:effectLst/>
              <a:uLnTx/>
              <a:uFillTx/>
              <a:ea typeface="方正大黑简体" charset="-122"/>
            </a:endParaRPr>
          </a:p>
        </p:txBody>
      </p:sp>
      <p:sp>
        <p:nvSpPr>
          <p:cNvPr id="15" name="文本框 14"/>
          <p:cNvSpPr txBox="1"/>
          <p:nvPr/>
        </p:nvSpPr>
        <p:spPr>
          <a:xfrm>
            <a:off x="835660" y="3903345"/>
            <a:ext cx="7160260" cy="1660525"/>
          </a:xfrm>
          <a:prstGeom prst="rect">
            <a:avLst/>
          </a:prstGeom>
          <a:noFill/>
        </p:spPr>
        <p:txBody>
          <a:bodyPr wrap="square" rtlCol="0">
            <a:spAutoFit/>
          </a:bodyPr>
          <a:p>
            <a:pPr>
              <a:lnSpc>
                <a:spcPct val="150000"/>
              </a:lnSpc>
            </a:pPr>
            <a:r>
              <a:rPr lang="zh-CN" altLang="zh-CN" sz="2000">
                <a:ln>
                  <a:noFill/>
                </a:ln>
                <a:solidFill>
                  <a:srgbClr val="469878"/>
                </a:solidFill>
                <a:effectLst/>
                <a:uLnTx/>
                <a:uFillTx/>
                <a:ea typeface="方正大黑简体" charset="-122"/>
              </a:rPr>
              <a:t>设计说明：</a:t>
            </a:r>
            <a:r>
              <a:rPr lang="zh-CN" altLang="zh-CN" sz="1600">
                <a:ln>
                  <a:noFill/>
                </a:ln>
                <a:solidFill>
                  <a:schemeClr val="bg1">
                    <a:lumMod val="85000"/>
                  </a:schemeClr>
                </a:solidFill>
                <a:effectLst/>
                <a:uLnTx/>
                <a:uFillTx/>
                <a:ea typeface="方正大黑简体" charset="-122"/>
              </a:rPr>
              <a:t>Logo以启东经济开发区“QD”为视觉形象，融入高楼建筑、海水、雄鹰、彩带、数码科技方块、稳健的方形等元素，直观地展现出了启东经济开发区独具魅力的形象内涵，表现出了锐意进取、开拓创新、努力开创美好未来的精神，昭示着启东经济开发区的腾飞与发展。</a:t>
            </a:r>
            <a:endParaRPr lang="zh-CN" altLang="zh-CN" sz="1600">
              <a:ln>
                <a:noFill/>
              </a:ln>
              <a:solidFill>
                <a:schemeClr val="bg1">
                  <a:lumMod val="85000"/>
                </a:schemeClr>
              </a:solidFill>
              <a:effectLst/>
              <a:uLnTx/>
              <a:uFillTx/>
              <a:ea typeface="方正大黑简体" charset="-122"/>
            </a:endParaRP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21430</Words>
  <Application>WPS 演示</Application>
  <PresentationFormat>宽屏</PresentationFormat>
  <Paragraphs>1129</Paragraphs>
  <Slides>82</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82</vt:i4>
      </vt:variant>
    </vt:vector>
  </HeadingPairs>
  <TitlesOfParts>
    <vt:vector size="93" baseType="lpstr">
      <vt:lpstr>Arial</vt:lpstr>
      <vt:lpstr>宋体</vt:lpstr>
      <vt:lpstr>Wingdings</vt:lpstr>
      <vt:lpstr>思源黑体 CN Normal</vt:lpstr>
      <vt:lpstr>黑体</vt:lpstr>
      <vt:lpstr>思源黑体 CN Heavy</vt:lpstr>
      <vt:lpstr>方正大黑简体</vt:lpstr>
      <vt:lpstr>方正兰亭黑简体</vt:lpstr>
      <vt:lpstr>微软雅黑</vt:lpstr>
      <vt:lpstr>Arial Unicode MS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Microsoft</dc:creator>
  <cp:lastModifiedBy>Administrator</cp:lastModifiedBy>
  <cp:revision>84</cp:revision>
  <dcterms:created xsi:type="dcterms:W3CDTF">2021-06-25T03:09:00Z</dcterms:created>
  <dcterms:modified xsi:type="dcterms:W3CDTF">2021-07-02T00:52:40Z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58867D1269444384BCBA20C578CF0D5E</vt:lpwstr>
  </property>
</Properties>
</file>