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388" r:id="rId3"/>
    <p:sldId id="361" r:id="rId4"/>
    <p:sldId id="360" r:id="rId5"/>
    <p:sldId id="399" r:id="rId6"/>
    <p:sldId id="362" r:id="rId7"/>
    <p:sldId id="380" r:id="rId8"/>
    <p:sldId id="364" r:id="rId9"/>
    <p:sldId id="382" r:id="rId10"/>
    <p:sldId id="383" r:id="rId11"/>
    <p:sldId id="384" r:id="rId12"/>
    <p:sldId id="387" r:id="rId13"/>
    <p:sldId id="408" r:id="rId14"/>
    <p:sldId id="409" r:id="rId15"/>
    <p:sldId id="410" r:id="rId16"/>
    <p:sldId id="411" r:id="rId17"/>
    <p:sldId id="412" r:id="rId18"/>
    <p:sldId id="413" r:id="rId19"/>
    <p:sldId id="414" r:id="rId20"/>
    <p:sldId id="415" r:id="rId21"/>
    <p:sldId id="416" r:id="rId22"/>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9878"/>
    <a:srgbClr val="387A5F"/>
    <a:srgbClr val="389A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86" d="100"/>
          <a:sy n="86" d="100"/>
        </p:scale>
        <p:origin x="350" y="72"/>
      </p:cViewPr>
      <p:guideLst>
        <p:guide orient="horz" pos="2088"/>
        <p:guide pos="384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1506" name="页眉占位符 21505"/>
          <p:cNvSpPr>
            <a:spLocks noGrp="1"/>
          </p:cNvSpPr>
          <p:nvPr>
            <p:ph type="hdr" sz="quarter"/>
          </p:nvPr>
        </p:nvSpPr>
        <p:spPr>
          <a:xfrm>
            <a:off x="0" y="0"/>
            <a:ext cx="2971800" cy="457200"/>
          </a:xfrm>
          <a:prstGeom prst="rect">
            <a:avLst/>
          </a:prstGeom>
          <a:noFill/>
          <a:ln w="9525">
            <a:noFill/>
          </a:ln>
        </p:spPr>
        <p:txBody>
          <a:bodyPr/>
          <a:lstStyle>
            <a:lvl1pPr eaLnBrk="1" hangingPunct="1">
              <a:buFont typeface="Arial" panose="020B0604020202020204" pitchFamily="34" charset="0"/>
              <a:buNone/>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07" name="日期占位符 21506"/>
          <p:cNvSpPr>
            <a:spLocks noGrp="1"/>
          </p:cNvSpPr>
          <p:nvPr>
            <p:ph type="dt" idx="1"/>
          </p:nvPr>
        </p:nvSpPr>
        <p:spPr>
          <a:xfrm>
            <a:off x="3884613" y="0"/>
            <a:ext cx="2971800" cy="457200"/>
          </a:xfrm>
          <a:prstGeom prst="rect">
            <a:avLst/>
          </a:prstGeom>
          <a:noFill/>
          <a:ln w="9525">
            <a:noFill/>
          </a:ln>
        </p:spPr>
        <p:txBody>
          <a:bodyPr/>
          <a:lstStyle>
            <a:lvl1pPr algn="r" eaLnBrk="1" hangingPunct="1">
              <a:buFont typeface="Arial" panose="020B0604020202020204" pitchFamily="34" charset="0"/>
              <a:buNone/>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2" name="幻灯片图像占位符 21507"/>
          <p:cNvSpPr>
            <a:spLocks noRo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2053" name="文本占位符 21508"/>
          <p:cNvSpPr>
            <a:spLocks noGrp="1" noChangeArrowheads="1"/>
          </p:cNvSpPr>
          <p:nvPr>
            <p:ph type="body" sz="quarter" idx="4294967295"/>
          </p:nvPr>
        </p:nvSpPr>
        <p:spPr bwMode="auto">
          <a:xfrm>
            <a:off x="685800" y="4343400"/>
            <a:ext cx="5486400" cy="4114800"/>
          </a:xfrm>
          <a:prstGeom prst="rect">
            <a:avLst/>
          </a:prstGeom>
          <a:no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单击此处编辑母版文本样式</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第二级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第三级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第四级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rPr>
              <a:t>第五级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
        <p:nvSpPr>
          <p:cNvPr id="21510" name="页脚占位符 21509"/>
          <p:cNvSpPr>
            <a:spLocks noGrp="1"/>
          </p:cNvSpPr>
          <p:nvPr>
            <p:ph type="ftr" sz="quarter" idx="4"/>
          </p:nvPr>
        </p:nvSpPr>
        <p:spPr>
          <a:xfrm>
            <a:off x="0" y="8685213"/>
            <a:ext cx="2971800" cy="457200"/>
          </a:xfrm>
          <a:prstGeom prst="rect">
            <a:avLst/>
          </a:prstGeom>
          <a:noFill/>
          <a:ln w="9525">
            <a:noFill/>
          </a:ln>
        </p:spPr>
        <p:txBody>
          <a:bodyPr anchor="b"/>
          <a:lstStyle>
            <a:lvl1pPr eaLnBrk="1" hangingPunct="1">
              <a:buFont typeface="Arial" panose="020B0604020202020204" pitchFamily="34" charset="0"/>
              <a:buNone/>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11" name="灯片编号占位符 21510"/>
          <p:cNvSpPr>
            <a:spLocks noGrp="1"/>
          </p:cNvSpPr>
          <p:nvPr>
            <p:ph type="sldNum" sz="quarter" idx="5"/>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None/>
            </a:pPr>
            <a:fld id="{9A0DB2DC-4C9A-4742-B13C-FB6460FD3503}" type="slidenum">
              <a:rPr lang="en-US" altLang="en-US" sz="1200" dirty="0"/>
            </a:fld>
            <a:endParaRPr lang="en-US"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1pPr>
    <a:lvl2pPr marL="457200" lvl="1"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2pPr>
    <a:lvl3pPr marL="914400" lvl="2"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3pPr>
    <a:lvl4pPr marL="1371600" lvl="3"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4pPr>
    <a:lvl5pPr marL="1828800" lvl="4"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600200"/>
            <a:ext cx="5376672" cy="4525963"/>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205728" y="1600200"/>
            <a:ext cx="5376672" cy="4525963"/>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eaLnBrk="1" hangingPunct="1">
              <a:buFont typeface="Arial" panose="020B0604020202020204" pitchFamily="34" charset="0"/>
              <a:buNone/>
              <a:defRPr sz="14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eaLnBrk="1" hangingPunct="1">
              <a:buFont typeface="Arial" panose="020B0604020202020204" pitchFamily="34" charset="0"/>
              <a:buNone/>
              <a:defRPr sz="1400" noProof="1">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buFont typeface="Arial" panose="020B0604020202020204" pitchFamily="34" charset="0"/>
              <a:defRPr sz="1400"/>
            </a:lvl1p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svg"/><Relationship Id="rId2" Type="http://schemas.openxmlformats.org/officeDocument/2006/relationships/image" Target="../media/image3.png"/><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svg"/><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jpeg"/><Relationship Id="rId1"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1.sv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sv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svg"/><Relationship Id="rId2" Type="http://schemas.openxmlformats.org/officeDocument/2006/relationships/image" Target="../media/image3.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svg"/><Relationship Id="rId2" Type="http://schemas.openxmlformats.org/officeDocument/2006/relationships/image" Target="../media/image3.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sv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1.xml"/><Relationship Id="rId3" Type="http://schemas.openxmlformats.org/officeDocument/2006/relationships/image" Target="../media/image1.svg"/><Relationship Id="rId2" Type="http://schemas.openxmlformats.org/officeDocument/2006/relationships/image" Target="../media/image3.png"/><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sv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sv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1" descr="封面背景"/>
          <p:cNvPicPr>
            <a:picLocks noChangeAspect="1"/>
          </p:cNvPicPr>
          <p:nvPr/>
        </p:nvPicPr>
        <p:blipFill>
          <a:blip r:embed="rId1"/>
          <a:srcRect t="571" r="342" b="482"/>
          <a:stretch>
            <a:fillRect/>
          </a:stretch>
        </p:blipFill>
        <p:spPr>
          <a:xfrm>
            <a:off x="-125412" y="-25400"/>
            <a:ext cx="12365037" cy="6943725"/>
          </a:xfrm>
          <a:prstGeom prst="rect">
            <a:avLst/>
          </a:prstGeom>
          <a:noFill/>
          <a:ln w="9525">
            <a:noFill/>
          </a:ln>
        </p:spPr>
      </p:pic>
      <p:pic>
        <p:nvPicPr>
          <p:cNvPr id="4098" name="图片 2" descr="封面文字"/>
          <p:cNvPicPr>
            <a:picLocks noChangeAspect="1"/>
          </p:cNvPicPr>
          <p:nvPr/>
        </p:nvPicPr>
        <p:blipFill>
          <a:blip r:embed="rId2"/>
          <a:srcRect l="1193" t="20500" r="1880" b="16466"/>
          <a:stretch>
            <a:fillRect/>
          </a:stretch>
        </p:blipFill>
        <p:spPr>
          <a:xfrm>
            <a:off x="147638" y="1285875"/>
            <a:ext cx="11817350" cy="4321175"/>
          </a:xfrm>
          <a:prstGeom prst="rect">
            <a:avLst/>
          </a:prstGeom>
          <a:noFill/>
          <a:ln w="9525" cap="flat" cmpd="sng">
            <a:solidFill>
              <a:schemeClr val="tx1"/>
            </a:solidFill>
            <a:prstDash val="solid"/>
            <a:round/>
            <a:headEnd type="none" w="med" len="med"/>
            <a:tailEnd type="none" w="med" len="med"/>
          </a:ln>
        </p:spPr>
      </p:pic>
      <p:sp>
        <p:nvSpPr>
          <p:cNvPr id="4099" name="文本框 3"/>
          <p:cNvSpPr txBox="1"/>
          <p:nvPr/>
        </p:nvSpPr>
        <p:spPr>
          <a:xfrm>
            <a:off x="892175" y="381000"/>
            <a:ext cx="2005013" cy="398463"/>
          </a:xfrm>
          <a:prstGeom prst="rect">
            <a:avLst/>
          </a:prstGeom>
          <a:noFill/>
          <a:ln w="9525">
            <a:noFill/>
          </a:ln>
        </p:spPr>
        <p:txBody>
          <a:bodyPr wrap="square" anchor="t">
            <a:spAutoFit/>
          </a:bodyPr>
          <a:p>
            <a:pPr indent="0" eaLnBrk="0" hangingPunct="0"/>
            <a:r>
              <a:rPr lang="zh-CN" altLang="en-US" sz="2000">
                <a:solidFill>
                  <a:schemeClr val="bg1"/>
                </a:solidFill>
                <a:latin typeface="思源黑体 CN Normal" panose="020B0400000000000000" charset="-122"/>
                <a:ea typeface="思源黑体 CN Normal" panose="020B0400000000000000" charset="-122"/>
              </a:rPr>
              <a:t>视觉传达教研室</a:t>
            </a:r>
            <a:endParaRPr lang="zh-CN" altLang="en-US" sz="2000">
              <a:solidFill>
                <a:schemeClr val="bg1"/>
              </a:solidFill>
              <a:latin typeface="思源黑体 CN Normal" panose="020B0400000000000000" charset="-122"/>
              <a:ea typeface="思源黑体 CN Normal" panose="020B0400000000000000" charset="-122"/>
            </a:endParaRPr>
          </a:p>
        </p:txBody>
      </p:sp>
      <p:sp>
        <p:nvSpPr>
          <p:cNvPr id="4100" name="文本框 4"/>
          <p:cNvSpPr txBox="1"/>
          <p:nvPr/>
        </p:nvSpPr>
        <p:spPr>
          <a:xfrm>
            <a:off x="8893175" y="5770563"/>
            <a:ext cx="2727325" cy="460375"/>
          </a:xfrm>
          <a:prstGeom prst="rect">
            <a:avLst/>
          </a:prstGeom>
          <a:noFill/>
          <a:ln w="9525">
            <a:noFill/>
          </a:ln>
        </p:spPr>
        <p:txBody>
          <a:bodyPr wrap="square" anchor="t">
            <a:spAutoFit/>
          </a:bodyPr>
          <a:p>
            <a:pPr indent="0" eaLnBrk="0" hangingPunct="0"/>
            <a:r>
              <a:rPr lang="zh-CN" altLang="en-US" sz="2400">
                <a:solidFill>
                  <a:schemeClr val="bg1"/>
                </a:solidFill>
                <a:latin typeface="思源黑体 CN Heavy" panose="020B0A00000000000000" charset="-122"/>
                <a:ea typeface="思源黑体 CN Heavy" panose="020B0A00000000000000" charset="-122"/>
              </a:rPr>
              <a:t>主讲老师：雍自高</a:t>
            </a:r>
            <a:endParaRPr lang="zh-CN" altLang="en-US" sz="2400">
              <a:solidFill>
                <a:schemeClr val="bg1"/>
              </a:solidFill>
              <a:latin typeface="思源黑体 CN Heavy" panose="020B0A00000000000000" charset="-122"/>
              <a:ea typeface="思源黑体 CN Heavy" panose="020B0A00000000000000"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430" y="-47625"/>
            <a:ext cx="12215495" cy="714565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73660" y="1246505"/>
            <a:ext cx="12362815" cy="46589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2"/>
          <p:cNvSpPr txBox="1">
            <a:spLocks noChangeArrowheads="1"/>
          </p:cNvSpPr>
          <p:nvPr/>
        </p:nvSpPr>
        <p:spPr bwMode="auto">
          <a:xfrm>
            <a:off x="799465" y="1932305"/>
            <a:ext cx="5136515" cy="293814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0" checksum="583291441"/>
                </a:ext>
              </a:extLst>
            </a:pPr>
            <a:r>
              <a:rPr lang="zh-CN" altLang="zh-CN" sz="2000" noProof="0" dirty="0">
                <a:ln>
                  <a:noFill/>
                </a:ln>
                <a:solidFill>
                  <a:srgbClr val="469878"/>
                </a:solidFill>
                <a:effectLst/>
                <a:uLnTx/>
                <a:uFillTx/>
                <a:ea typeface="方正大黑简体" charset="-122"/>
                <a:sym typeface="+mn-ea"/>
              </a:rPr>
              <a:t>初步构思的过程非常重要</a:t>
            </a:r>
            <a:r>
              <a:rPr lang="zh-CN" altLang="zh-CN" sz="1600" noProof="0" dirty="0">
                <a:ln>
                  <a:noFill/>
                </a:ln>
                <a:solidFill>
                  <a:schemeClr val="tx1">
                    <a:lumMod val="65000"/>
                    <a:lumOff val="35000"/>
                  </a:schemeClr>
                </a:solidFill>
                <a:effectLst/>
                <a:uLnTx/>
                <a:uFillTx/>
                <a:ea typeface="方正大黑简体" charset="-122"/>
                <a:sym typeface="+mn-ea"/>
              </a:rPr>
              <a:t>，它是将文字语言转化为视觉语言的关键阶段，且需考虑各元素的统筹安排与整体表达。</a:t>
            </a:r>
            <a:r>
              <a:rPr lang="zh-CN" altLang="zh-CN" sz="1800" noProof="0" dirty="0">
                <a:ln>
                  <a:noFill/>
                </a:ln>
                <a:solidFill>
                  <a:srgbClr val="469878"/>
                </a:solidFill>
                <a:effectLst/>
                <a:uLnTx/>
                <a:uFillTx/>
                <a:ea typeface="方正大黑简体" charset="-122"/>
                <a:sym typeface="+mn-ea"/>
              </a:rPr>
              <a:t>草图绘制</a:t>
            </a:r>
            <a:r>
              <a:rPr lang="zh-CN" altLang="zh-CN" sz="1600" noProof="0" dirty="0">
                <a:ln>
                  <a:noFill/>
                </a:ln>
                <a:solidFill>
                  <a:schemeClr val="tx1">
                    <a:lumMod val="65000"/>
                    <a:lumOff val="35000"/>
                  </a:schemeClr>
                </a:solidFill>
                <a:effectLst/>
                <a:uLnTx/>
                <a:uFillTx/>
                <a:ea typeface="方正大黑简体" charset="-122"/>
                <a:sym typeface="+mn-ea"/>
              </a:rPr>
              <a:t>时往往会发现一个现象，创意思路与草图呈现的效果差距较大。将多种思路草图绘制在一页纸上，会发现各种思维的贯通与碰撞，进而可以优化组合，产生新的创意，详见征信中心标志设计草图一。</a:t>
            </a:r>
            <a:endParaRPr kumimoji="0" lang="zh-CN" altLang="en-US" sz="1600" b="0" i="0" u="none" strike="noStrike" kern="1200" cap="none" spc="0" normalizeH="0" baseline="0" noProof="0" dirty="0">
              <a:ln>
                <a:noFill/>
              </a:ln>
              <a:solidFill>
                <a:schemeClr val="tx1">
                  <a:lumMod val="65000"/>
                  <a:lumOff val="35000"/>
                </a:schemeClr>
              </a:solidFill>
              <a:effectLst/>
              <a:uLnTx/>
              <a:uFillTx/>
              <a:latin typeface="方正大黑简体" charset="-122"/>
              <a:ea typeface="方正大黑简体" charset="-122"/>
              <a:cs typeface="+mn-cs"/>
            </a:endParaRPr>
          </a:p>
          <a:p>
            <a:pPr marL="0" marR="0" lvl="0" indent="0" algn="l" defTabSz="914400" rtl="0" eaLnBrk="1" fontAlgn="base" latinLnBrk="0" hangingPunct="1">
              <a:lnSpc>
                <a:spcPct val="2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dirty="0">
              <a:ln>
                <a:noFill/>
              </a:ln>
              <a:solidFill>
                <a:schemeClr val="tx1">
                  <a:lumMod val="65000"/>
                  <a:lumOff val="35000"/>
                </a:schemeClr>
              </a:solidFill>
              <a:effectLst/>
              <a:uLnTx/>
              <a:uFillTx/>
              <a:latin typeface="方正大黑简体" charset="-122"/>
              <a:ea typeface="方正大黑简体" charset="-122"/>
              <a:cs typeface="+mn-cs"/>
            </a:endParaRPr>
          </a:p>
        </p:txBody>
      </p:sp>
      <p:pic>
        <p:nvPicPr>
          <p:cNvPr id="11269" name="图片 3" descr="草图"/>
          <p:cNvPicPr>
            <a:picLocks noChangeAspect="1"/>
          </p:cNvPicPr>
          <p:nvPr/>
        </p:nvPicPr>
        <p:blipFill>
          <a:blip r:embed="rId1"/>
          <a:stretch>
            <a:fillRect/>
          </a:stretch>
        </p:blipFill>
        <p:spPr>
          <a:xfrm>
            <a:off x="7022465" y="1743710"/>
            <a:ext cx="4269740" cy="3360420"/>
          </a:xfrm>
          <a:prstGeom prst="rect">
            <a:avLst/>
          </a:prstGeom>
          <a:noFill/>
          <a:ln w="9525">
            <a:noFill/>
          </a:ln>
        </p:spPr>
      </p:pic>
      <p:sp>
        <p:nvSpPr>
          <p:cNvPr id="8" name="文本框 1"/>
          <p:cNvSpPr txBox="1">
            <a:spLocks noChangeArrowheads="1"/>
          </p:cNvSpPr>
          <p:nvPr/>
        </p:nvSpPr>
        <p:spPr bwMode="auto">
          <a:xfrm>
            <a:off x="7027863" y="5250180"/>
            <a:ext cx="5080000" cy="275590"/>
          </a:xfrm>
          <a:prstGeom prst="rect">
            <a:avLst/>
          </a:prstGeom>
          <a:noFill/>
          <a:ln>
            <a:noFill/>
          </a:ln>
        </p:spPr>
        <p:txBody>
          <a:bodyPr>
            <a:spAutoFit/>
          </a:bodyPr>
          <a:lstStyle>
            <a:lvl1pPr indent="3810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3810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2-2-4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中国人民银行征信中心标志设计草图一</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5" name="文本框 12"/>
          <p:cNvSpPr txBox="1"/>
          <p:nvPr/>
        </p:nvSpPr>
        <p:spPr>
          <a:xfrm>
            <a:off x="615950" y="330835"/>
            <a:ext cx="1422400" cy="584200"/>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第二节</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sp>
        <p:nvSpPr>
          <p:cNvPr id="3" name="椭圆 2"/>
          <p:cNvSpPr/>
          <p:nvPr/>
        </p:nvSpPr>
        <p:spPr>
          <a:xfrm>
            <a:off x="-453390" y="133985"/>
            <a:ext cx="899160" cy="899160"/>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18"/>
          <p:cNvGrpSpPr/>
          <p:nvPr/>
        </p:nvGrpSpPr>
        <p:grpSpPr>
          <a:xfrm>
            <a:off x="2038350" y="396240"/>
            <a:ext cx="5750560" cy="613753"/>
            <a:chOff x="3085" y="662"/>
            <a:chExt cx="4818" cy="935"/>
          </a:xfrm>
        </p:grpSpPr>
        <p:sp>
          <p:nvSpPr>
            <p:cNvPr id="11" name="文本框 10"/>
            <p:cNvSpPr txBox="1"/>
            <p:nvPr/>
          </p:nvSpPr>
          <p:spPr>
            <a:xfrm>
              <a:off x="3085" y="662"/>
              <a:ext cx="3439" cy="935"/>
            </a:xfrm>
            <a:prstGeom prst="rect">
              <a:avLst/>
            </a:prstGeom>
            <a:noFill/>
          </p:spPr>
          <p:txBody>
            <a:bodyPr wrap="square" rtlCol="0">
              <a:spAutoFit/>
            </a:bodyPr>
            <a:p>
              <a:pPr marR="0" defTabSz="914400" eaLnBrk="0" hangingPunct="0">
                <a:buClrTx/>
                <a:buSzTx/>
                <a:buFontTx/>
              </a:pPr>
              <a:r>
                <a:rPr lang="zh-CN" altLang="en-US" sz="1700" dirty="0">
                  <a:solidFill>
                    <a:schemeClr val="bg1">
                      <a:lumMod val="85000"/>
                    </a:schemeClr>
                  </a:solidFill>
                  <a:latin typeface="方正大黑简体" charset="-122"/>
                  <a:ea typeface="方正大黑简体" charset="-122"/>
                  <a:sym typeface="+mn-ea"/>
                </a:rPr>
                <a:t>标志设计制作流程</a:t>
              </a:r>
              <a:endParaRPr lang="zh-CN" altLang="en-US" sz="1700" dirty="0">
                <a:solidFill>
                  <a:schemeClr val="bg1">
                    <a:lumMod val="85000"/>
                  </a:schemeClr>
                </a:solidFill>
                <a:latin typeface="方正大黑简体" charset="-122"/>
                <a:ea typeface="方正大黑简体" charset="-122"/>
              </a:endParaRPr>
            </a:p>
            <a:p>
              <a:pPr marR="0" defTabSz="914400" eaLnBrk="0" hangingPunct="0">
                <a:buClrTx/>
                <a:buSzTx/>
                <a:buFontTx/>
              </a:pPr>
              <a:endParaRPr kumimoji="0" lang="zh-CN" altLang="en-US" sz="1700" kern="1200" cap="none" spc="100" normalizeH="0" baseline="0" noProof="1" dirty="0">
                <a:solidFill>
                  <a:schemeClr val="bg1">
                    <a:lumMod val="85000"/>
                  </a:schemeClr>
                </a:solidFill>
                <a:latin typeface="方正大黑简体" charset="-122"/>
                <a:ea typeface="方正大黑简体" charset="-122"/>
                <a:cs typeface="+mn-cs"/>
              </a:endParaRPr>
            </a:p>
          </p:txBody>
        </p:sp>
        <p:sp>
          <p:nvSpPr>
            <p:cNvPr id="12" name="文本框 11"/>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 name="文本框 1"/>
          <p:cNvSpPr txBox="1"/>
          <p:nvPr/>
        </p:nvSpPr>
        <p:spPr>
          <a:xfrm>
            <a:off x="11234420" y="6042978"/>
            <a:ext cx="963613" cy="521970"/>
          </a:xfrm>
          <a:prstGeom prst="rect">
            <a:avLst/>
          </a:prstGeom>
          <a:noFill/>
          <a:ln w="9525">
            <a:noFill/>
          </a:ln>
        </p:spPr>
        <p:txBody>
          <a:bodyPr wrap="square" anchor="t">
            <a:spAutoFit/>
          </a:bodyPr>
          <a:p>
            <a:pPr eaLnBrk="0" hangingPunct="0"/>
            <a:r>
              <a:rPr lang="en-US" altLang="zh-CN" sz="2800">
                <a:solidFill>
                  <a:schemeClr val="bg1">
                    <a:lumMod val="50000"/>
                  </a:schemeClr>
                </a:solidFill>
                <a:latin typeface="方正兰亭黑简体" panose="02000000000000000000" charset="-122"/>
                <a:ea typeface="方正兰亭黑简体" panose="02000000000000000000" charset="-122"/>
              </a:rPr>
              <a:t>09</a:t>
            </a:r>
            <a:endParaRPr lang="en-US" altLang="zh-CN" sz="2800">
              <a:solidFill>
                <a:schemeClr val="bg1">
                  <a:lumMod val="50000"/>
                </a:schemeClr>
              </a:solidFill>
              <a:latin typeface="方正兰亭黑简体" panose="02000000000000000000" charset="-122"/>
              <a:ea typeface="方正兰亭黑简体" panose="02000000000000000000" charset="-122"/>
            </a:endParaRPr>
          </a:p>
        </p:txBody>
      </p:sp>
      <p:pic>
        <p:nvPicPr>
          <p:cNvPr id="19" name="图形 2287"/>
          <p:cNvPicPr>
            <a:picLocks noChangeAspect="1"/>
          </p:cNvPicPr>
          <p:nvPr/>
        </p:nvPicPr>
        <p:blipFill>
          <a:blip r:embed="rId2">
            <a:extLst>
              <a:ext uri="{96DAC541-7B7A-43D3-8B79-37D633B846F1}">
                <asvg:svgBlip xmlns:asvg="http://schemas.microsoft.com/office/drawing/2016/SVG/main" r:embed="rId3"/>
              </a:ext>
            </a:extLst>
          </a:blip>
          <a:srcRect b="51649"/>
          <a:stretch>
            <a:fillRect/>
          </a:stretch>
        </p:blipFill>
        <p:spPr>
          <a:xfrm>
            <a:off x="10170160" y="409575"/>
            <a:ext cx="1635760" cy="42672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430" y="-71755"/>
            <a:ext cx="12215495" cy="711200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73660" y="1246505"/>
            <a:ext cx="12362815" cy="46589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2"/>
          <p:cNvSpPr txBox="1">
            <a:spLocks noChangeArrowheads="1"/>
          </p:cNvSpPr>
          <p:nvPr/>
        </p:nvSpPr>
        <p:spPr bwMode="auto">
          <a:xfrm>
            <a:off x="615950" y="2132965"/>
            <a:ext cx="4806315" cy="363093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0" checksum="1332686597"/>
                </a:ext>
              </a:extLst>
            </a:pPr>
            <a:r>
              <a:rPr lang="zh-CN" altLang="zh-CN" sz="1600" noProof="0" dirty="0">
                <a:ln>
                  <a:noFill/>
                </a:ln>
                <a:solidFill>
                  <a:schemeClr val="tx1">
                    <a:lumMod val="65000"/>
                    <a:lumOff val="35000"/>
                  </a:schemeClr>
                </a:solidFill>
                <a:effectLst/>
                <a:uLnTx/>
                <a:uFillTx/>
                <a:ea typeface="方正大黑简体" charset="-122"/>
                <a:sym typeface="+mn-ea"/>
              </a:rPr>
              <a:t>在草图一的基础上，确定了用核心关键词</a:t>
            </a:r>
            <a:r>
              <a:rPr lang="zh-CN" altLang="zh-CN" sz="2000" noProof="0" dirty="0">
                <a:ln>
                  <a:noFill/>
                </a:ln>
                <a:solidFill>
                  <a:srgbClr val="469878"/>
                </a:solidFill>
                <a:effectLst/>
                <a:uLnTx/>
                <a:uFillTx/>
                <a:ea typeface="方正大黑简体" charset="-122"/>
                <a:sym typeface="+mn-ea"/>
              </a:rPr>
              <a:t>“信”</a:t>
            </a:r>
            <a:r>
              <a:rPr lang="zh-CN" altLang="zh-CN" sz="1600" noProof="0" dirty="0">
                <a:ln>
                  <a:noFill/>
                </a:ln>
                <a:solidFill>
                  <a:schemeClr val="tx1">
                    <a:lumMod val="65000"/>
                    <a:lumOff val="35000"/>
                  </a:schemeClr>
                </a:solidFill>
                <a:effectLst/>
                <a:uLnTx/>
                <a:uFillTx/>
                <a:ea typeface="方正大黑简体" charset="-122"/>
                <a:sym typeface="+mn-ea"/>
              </a:rPr>
              <a:t>作为设计主体，以象征光盘的圆形作为表现形式，以古钱币作为设计意象。四个“信”字组合代表四方有信，但发现四个“口”字分散组合，整体有点复杂，遂考虑四“信”共一“口”，象征一诺千金，君子一言驷马难追。最终，以笔画互相穿插、共有的形式完成了草图绘制。</a:t>
            </a:r>
            <a:endParaRPr kumimoji="0" lang="en-US" altLang="zh-CN" sz="1600" b="0" i="0" u="none" strike="noStrike" kern="1200" cap="none" spc="0" normalizeH="0" baseline="0" noProof="0" dirty="0">
              <a:ln>
                <a:noFill/>
              </a:ln>
              <a:solidFill>
                <a:schemeClr val="bg1">
                  <a:lumMod val="85000"/>
                </a:schemeClr>
              </a:solidFill>
              <a:effectLst/>
              <a:uLnTx/>
              <a:uFillTx/>
              <a:latin typeface="方正大黑简体" charset="-122"/>
              <a:ea typeface="方正大黑简体" charset="-122"/>
              <a:cs typeface="+mn-cs"/>
              <a:sym typeface="+mn-ea"/>
            </a:endParaRPr>
          </a:p>
          <a:p>
            <a:pPr marL="0" marR="0" lvl="0" indent="26797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dirty="0">
              <a:ln>
                <a:noFill/>
              </a:ln>
              <a:solidFill>
                <a:schemeClr val="tx1">
                  <a:lumMod val="65000"/>
                  <a:lumOff val="35000"/>
                </a:schemeClr>
              </a:solidFill>
              <a:effectLst/>
              <a:uLnTx/>
              <a:uFillTx/>
              <a:latin typeface="方正大黑简体" charset="-122"/>
              <a:ea typeface="方正大黑简体" charset="-122"/>
              <a:cs typeface="+mn-cs"/>
            </a:endParaRPr>
          </a:p>
          <a:p>
            <a:pPr marL="0" marR="0" lvl="0" indent="0" algn="l" defTabSz="914400" rtl="0" eaLnBrk="1" fontAlgn="base" latinLnBrk="0" hangingPunct="1">
              <a:lnSpc>
                <a:spcPct val="2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dirty="0">
              <a:ln>
                <a:noFill/>
              </a:ln>
              <a:solidFill>
                <a:schemeClr val="tx1">
                  <a:lumMod val="65000"/>
                  <a:lumOff val="35000"/>
                </a:schemeClr>
              </a:solidFill>
              <a:effectLst/>
              <a:uLnTx/>
              <a:uFillTx/>
              <a:latin typeface="方正大黑简体" charset="-122"/>
              <a:ea typeface="方正大黑简体" charset="-122"/>
              <a:cs typeface="+mn-cs"/>
            </a:endParaRPr>
          </a:p>
        </p:txBody>
      </p:sp>
      <p:sp>
        <p:nvSpPr>
          <p:cNvPr id="5" name="文本框 12"/>
          <p:cNvSpPr txBox="1"/>
          <p:nvPr/>
        </p:nvSpPr>
        <p:spPr>
          <a:xfrm>
            <a:off x="615950" y="330835"/>
            <a:ext cx="1422400" cy="584200"/>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第二节</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sp>
        <p:nvSpPr>
          <p:cNvPr id="3" name="椭圆 2"/>
          <p:cNvSpPr/>
          <p:nvPr/>
        </p:nvSpPr>
        <p:spPr>
          <a:xfrm>
            <a:off x="-453390" y="133985"/>
            <a:ext cx="899160" cy="899160"/>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18"/>
          <p:cNvGrpSpPr/>
          <p:nvPr/>
        </p:nvGrpSpPr>
        <p:grpSpPr>
          <a:xfrm>
            <a:off x="2038350" y="396240"/>
            <a:ext cx="5750560" cy="613753"/>
            <a:chOff x="3085" y="662"/>
            <a:chExt cx="4818" cy="935"/>
          </a:xfrm>
        </p:grpSpPr>
        <p:sp>
          <p:nvSpPr>
            <p:cNvPr id="11" name="文本框 10"/>
            <p:cNvSpPr txBox="1"/>
            <p:nvPr/>
          </p:nvSpPr>
          <p:spPr>
            <a:xfrm>
              <a:off x="3085" y="662"/>
              <a:ext cx="3439" cy="935"/>
            </a:xfrm>
            <a:prstGeom prst="rect">
              <a:avLst/>
            </a:prstGeom>
            <a:noFill/>
          </p:spPr>
          <p:txBody>
            <a:bodyPr wrap="square" rtlCol="0">
              <a:spAutoFit/>
            </a:bodyPr>
            <a:p>
              <a:pPr marR="0" defTabSz="914400" eaLnBrk="0" hangingPunct="0">
                <a:buClrTx/>
                <a:buSzTx/>
                <a:buFontTx/>
              </a:pPr>
              <a:r>
                <a:rPr lang="zh-CN" altLang="en-US" sz="1700" dirty="0">
                  <a:solidFill>
                    <a:schemeClr val="bg1">
                      <a:lumMod val="85000"/>
                    </a:schemeClr>
                  </a:solidFill>
                  <a:latin typeface="方正大黑简体" charset="-122"/>
                  <a:ea typeface="方正大黑简体" charset="-122"/>
                  <a:sym typeface="+mn-ea"/>
                </a:rPr>
                <a:t>标志设计制作流程</a:t>
              </a:r>
              <a:endParaRPr lang="zh-CN" altLang="en-US" sz="1700" dirty="0">
                <a:solidFill>
                  <a:schemeClr val="bg1">
                    <a:lumMod val="85000"/>
                  </a:schemeClr>
                </a:solidFill>
                <a:latin typeface="方正大黑简体" charset="-122"/>
                <a:ea typeface="方正大黑简体" charset="-122"/>
              </a:endParaRPr>
            </a:p>
            <a:p>
              <a:pPr marR="0" defTabSz="914400" eaLnBrk="0" hangingPunct="0">
                <a:buClrTx/>
                <a:buSzTx/>
                <a:buFontTx/>
              </a:pPr>
              <a:endParaRPr kumimoji="0" lang="zh-CN" altLang="en-US" sz="1700" kern="1200" cap="none" spc="100" normalizeH="0" baseline="0" noProof="1" dirty="0">
                <a:solidFill>
                  <a:schemeClr val="bg1">
                    <a:lumMod val="85000"/>
                  </a:schemeClr>
                </a:solidFill>
                <a:latin typeface="方正大黑简体" charset="-122"/>
                <a:ea typeface="方正大黑简体" charset="-122"/>
                <a:cs typeface="+mn-cs"/>
              </a:endParaRPr>
            </a:p>
          </p:txBody>
        </p:sp>
        <p:sp>
          <p:nvSpPr>
            <p:cNvPr id="12" name="文本框 11"/>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pic>
        <p:nvPicPr>
          <p:cNvPr id="12293" name="图片 2"/>
          <p:cNvPicPr/>
          <p:nvPr>
            <p:custDataLst>
              <p:tags r:id="rId1"/>
            </p:custDataLst>
          </p:nvPr>
        </p:nvPicPr>
        <p:blipFill>
          <a:blip r:embed="rId2"/>
          <a:stretch>
            <a:fillRect/>
          </a:stretch>
        </p:blipFill>
        <p:spPr>
          <a:xfrm>
            <a:off x="6142990" y="2132965"/>
            <a:ext cx="5617210" cy="2449195"/>
          </a:xfrm>
          <a:prstGeom prst="rect">
            <a:avLst/>
          </a:prstGeom>
          <a:noFill/>
          <a:ln w="9525">
            <a:noFill/>
          </a:ln>
        </p:spPr>
      </p:pic>
      <p:sp>
        <p:nvSpPr>
          <p:cNvPr id="2" name="文本框 101"/>
          <p:cNvSpPr txBox="1">
            <a:spLocks noChangeArrowheads="1"/>
          </p:cNvSpPr>
          <p:nvPr/>
        </p:nvSpPr>
        <p:spPr bwMode="auto">
          <a:xfrm>
            <a:off x="6751638" y="4510088"/>
            <a:ext cx="5080000" cy="460375"/>
          </a:xfrm>
          <a:prstGeom prst="rect">
            <a:avLst/>
          </a:prstGeom>
          <a:noFill/>
          <a:ln>
            <a:noFill/>
          </a:ln>
        </p:spPr>
        <p:txBody>
          <a:bodyPr>
            <a:spAutoFit/>
          </a:bodyPr>
          <a:lstStyle>
            <a:lvl1pPr indent="5334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53340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dirty="0">
              <a:ln>
                <a:noFill/>
              </a:ln>
              <a:solidFill>
                <a:schemeClr val="tx1"/>
              </a:solidFill>
              <a:effectLst/>
              <a:uLnTx/>
              <a:uFillTx/>
              <a:latin typeface="+mn-ea"/>
              <a:ea typeface="+mn-ea"/>
              <a:cs typeface="+mn-cs"/>
            </a:endParaRPr>
          </a:p>
          <a:p>
            <a:pPr marL="0" marR="0" lvl="0" indent="5334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2-2-5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中国人民银行征信中心标志设计草图二</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8" name="文本框 1"/>
          <p:cNvSpPr txBox="1"/>
          <p:nvPr/>
        </p:nvSpPr>
        <p:spPr>
          <a:xfrm>
            <a:off x="11234420" y="6042978"/>
            <a:ext cx="963613" cy="521970"/>
          </a:xfrm>
          <a:prstGeom prst="rect">
            <a:avLst/>
          </a:prstGeom>
          <a:noFill/>
          <a:ln w="9525">
            <a:noFill/>
          </a:ln>
        </p:spPr>
        <p:txBody>
          <a:bodyPr wrap="square" anchor="t">
            <a:spAutoFit/>
          </a:bodyPr>
          <a:p>
            <a:pPr eaLnBrk="0" hangingPunct="0"/>
            <a:r>
              <a:rPr lang="en-US" altLang="zh-CN" sz="2800">
                <a:solidFill>
                  <a:schemeClr val="bg1">
                    <a:lumMod val="50000"/>
                  </a:schemeClr>
                </a:solidFill>
                <a:latin typeface="方正兰亭黑简体" panose="02000000000000000000" charset="-122"/>
                <a:ea typeface="方正兰亭黑简体" panose="02000000000000000000" charset="-122"/>
              </a:rPr>
              <a:t>10</a:t>
            </a:r>
            <a:endParaRPr lang="en-US" altLang="zh-CN" sz="2800">
              <a:solidFill>
                <a:schemeClr val="bg1">
                  <a:lumMod val="50000"/>
                </a:schemeClr>
              </a:solidFill>
              <a:latin typeface="方正兰亭黑简体" panose="02000000000000000000" charset="-122"/>
              <a:ea typeface="方正兰亭黑简体" panose="02000000000000000000" charset="-122"/>
            </a:endParaRPr>
          </a:p>
        </p:txBody>
      </p:sp>
      <p:pic>
        <p:nvPicPr>
          <p:cNvPr id="19" name="图形 2287"/>
          <p:cNvPicPr>
            <a:picLocks noChangeAspect="1"/>
          </p:cNvPicPr>
          <p:nvPr/>
        </p:nvPicPr>
        <p:blipFill>
          <a:blip r:embed="rId3">
            <a:extLst>
              <a:ext uri="{96DAC541-7B7A-43D3-8B79-37D633B846F1}">
                <asvg:svgBlip xmlns:asvg="http://schemas.microsoft.com/office/drawing/2016/SVG/main" r:embed="rId4"/>
              </a:ext>
            </a:extLst>
          </a:blip>
          <a:srcRect b="51649"/>
          <a:stretch>
            <a:fillRect/>
          </a:stretch>
        </p:blipFill>
        <p:spPr>
          <a:xfrm>
            <a:off x="10170160" y="409575"/>
            <a:ext cx="1635760" cy="42672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737225" y="-187325"/>
            <a:ext cx="6780213" cy="7215188"/>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2"/>
          <p:cNvSpPr txBox="1">
            <a:spLocks noChangeArrowheads="1"/>
          </p:cNvSpPr>
          <p:nvPr/>
        </p:nvSpPr>
        <p:spPr bwMode="auto">
          <a:xfrm>
            <a:off x="6394450" y="1508125"/>
            <a:ext cx="5343525" cy="498475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当草图绘制完成后，就进入电脑制作阶段了。常用绘制软件为</a:t>
            </a:r>
            <a:r>
              <a:rPr kumimoji="0" lang="en-US" altLang="zh-CN" sz="2000" b="0" i="0" u="none" strike="noStrike" kern="1200" cap="none" spc="0" normalizeH="0" baseline="0" noProof="0" dirty="0">
                <a:ln>
                  <a:noFill/>
                </a:ln>
                <a:solidFill>
                  <a:srgbClr val="469878"/>
                </a:solidFill>
                <a:effectLst/>
                <a:uLnTx/>
                <a:uFillTx/>
                <a:latin typeface="Arial" panose="020B0604020202020204" pitchFamily="34" charset="0"/>
                <a:ea typeface="方正大黑简体" charset="-122"/>
                <a:cs typeface="+mn-cs"/>
                <a:sym typeface="+mn-ea"/>
              </a:rPr>
              <a:t>CDR</a:t>
            </a:r>
            <a:r>
              <a:rPr kumimoji="0" lang="zh-CN" altLang="zh-CN" sz="2000" b="0" i="0" u="none" strike="noStrike" kern="1200" cap="none" spc="0" normalizeH="0" baseline="0" noProof="0" dirty="0">
                <a:ln>
                  <a:noFill/>
                </a:ln>
                <a:solidFill>
                  <a:srgbClr val="469878"/>
                </a:solidFill>
                <a:effectLst/>
                <a:uLnTx/>
                <a:uFillTx/>
                <a:latin typeface="Arial" panose="020B0604020202020204" pitchFamily="34" charset="0"/>
                <a:ea typeface="方正大黑简体" charset="-122"/>
                <a:cs typeface="+mn-cs"/>
                <a:sym typeface="+mn-ea"/>
              </a:rPr>
              <a:t>、</a:t>
            </a:r>
            <a:r>
              <a:rPr kumimoji="0" lang="en-US" altLang="zh-CN" sz="2000" b="0" i="0" u="none" strike="noStrike" kern="1200" cap="none" spc="0" normalizeH="0" baseline="0" noProof="0" dirty="0">
                <a:ln>
                  <a:noFill/>
                </a:ln>
                <a:solidFill>
                  <a:srgbClr val="469878"/>
                </a:solidFill>
                <a:effectLst/>
                <a:uLnTx/>
                <a:uFillTx/>
                <a:latin typeface="Arial" panose="020B0604020202020204" pitchFamily="34" charset="0"/>
                <a:ea typeface="方正大黑简体" charset="-122"/>
                <a:cs typeface="+mn-cs"/>
                <a:sym typeface="+mn-ea"/>
              </a:rPr>
              <a:t>AI</a:t>
            </a:r>
            <a:r>
              <a:rPr kumimoji="0" lang="zh-CN" altLang="zh-CN" sz="2000" b="0" i="0" u="none" strike="noStrike" kern="1200" cap="none" spc="0" normalizeH="0" baseline="0" noProof="0" dirty="0">
                <a:ln>
                  <a:noFill/>
                </a:ln>
                <a:solidFill>
                  <a:srgbClr val="469878"/>
                </a:solidFill>
                <a:effectLst/>
                <a:uLnTx/>
                <a:uFillTx/>
                <a:latin typeface="Arial" panose="020B0604020202020204" pitchFamily="34" charset="0"/>
                <a:ea typeface="方正大黑简体" charset="-122"/>
                <a:cs typeface="+mn-cs"/>
                <a:sym typeface="+mn-ea"/>
              </a:rPr>
              <a:t>、</a:t>
            </a:r>
            <a:r>
              <a:rPr kumimoji="0" lang="en-US" altLang="zh-CN" sz="2000" b="0" i="0" u="none" strike="noStrike" kern="1200" cap="none" spc="0" normalizeH="0" baseline="0" noProof="0" dirty="0">
                <a:ln>
                  <a:noFill/>
                </a:ln>
                <a:solidFill>
                  <a:srgbClr val="469878"/>
                </a:solidFill>
                <a:effectLst/>
                <a:uLnTx/>
                <a:uFillTx/>
                <a:latin typeface="Arial" panose="020B0604020202020204" pitchFamily="34" charset="0"/>
                <a:ea typeface="方正大黑简体" charset="-122"/>
                <a:cs typeface="+mn-cs"/>
                <a:sym typeface="+mn-ea"/>
              </a:rPr>
              <a:t>PS</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，无论采用何种软件绘制，设计师应熟练操作至少一种绘制软件，设计软件课程必须作为标志设计课程的先修课程，毕竟，手绘已经远远跟不上快速发展的时代了。本节以</a:t>
            </a: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CDR9</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为例进行示范制作。</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schemeClr val="bg1">
                  <a:lumMod val="85000"/>
                </a:schemeClr>
              </a:solidFill>
              <a:effectLst/>
              <a:uLnTx/>
              <a:uFillTx/>
              <a:latin typeface="方正大黑简体" charset="-122"/>
              <a:ea typeface="方正大黑简体" charset="-122"/>
              <a:cs typeface="+mn-cs"/>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1</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、电脑制作步骤一（</a:t>
            </a:r>
            <a:r>
              <a:rPr kumimoji="0" 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如图所示</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打开软件，通过圆形修剪与正方形修剪，绘制一个圆环与一个正方形，上下左右居中对齐，填充红色，去边框。为了区别于传统的大红色，色标设定为</a:t>
            </a: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a:t>
            </a:r>
            <a:r>
              <a:rPr lang="en-US" altLang="zh-CN" sz="1600" strike="noStrike"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M100Y100K10</a:t>
            </a: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，稍降红色的明度，突出征信的沉稳。</a:t>
            </a:r>
            <a:endParaRPr kumimoji="0" lang="zh-CN" altLang="en-US"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p:txBody>
      </p:sp>
      <p:sp>
        <p:nvSpPr>
          <p:cNvPr id="5124" name="文本框 12"/>
          <p:cNvSpPr txBox="1"/>
          <p:nvPr/>
        </p:nvSpPr>
        <p:spPr>
          <a:xfrm>
            <a:off x="615950" y="330200"/>
            <a:ext cx="1422400" cy="584200"/>
          </a:xfrm>
          <a:prstGeom prst="rect">
            <a:avLst/>
          </a:prstGeom>
          <a:noFill/>
          <a:ln w="9525">
            <a:noFill/>
          </a:ln>
        </p:spPr>
        <p:txBody>
          <a:bodyPr wrap="square" anchor="t">
            <a:spAutoFit/>
          </a:bodyPr>
          <a:p>
            <a:pPr eaLnBrk="0" hangingPunct="0"/>
            <a:r>
              <a:rPr lang="zh-CN" altLang="en-US" sz="3200">
                <a:solidFill>
                  <a:srgbClr val="595959"/>
                </a:solidFill>
                <a:latin typeface="思源黑体 CN Heavy" panose="020B0A00000000000000" charset="-122"/>
                <a:ea typeface="思源黑体 CN Heavy" panose="020B0A00000000000000" charset="-122"/>
              </a:rPr>
              <a:t>第二节</a:t>
            </a:r>
            <a:endParaRPr lang="zh-CN" altLang="en-US" sz="3200">
              <a:solidFill>
                <a:srgbClr val="595959"/>
              </a:solidFill>
              <a:latin typeface="思源黑体 CN Heavy" panose="020B0A00000000000000" charset="-122"/>
              <a:ea typeface="思源黑体 CN Heavy" panose="020B0A00000000000000" charset="-122"/>
            </a:endParaRPr>
          </a:p>
        </p:txBody>
      </p:sp>
      <p:sp>
        <p:nvSpPr>
          <p:cNvPr id="2" name="椭圆 1"/>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5126" name="组合 18"/>
          <p:cNvGrpSpPr/>
          <p:nvPr/>
        </p:nvGrpSpPr>
        <p:grpSpPr>
          <a:xfrm>
            <a:off x="2038350" y="396875"/>
            <a:ext cx="5749925" cy="612775"/>
            <a:chOff x="3085" y="662"/>
            <a:chExt cx="4818" cy="935"/>
          </a:xfrm>
        </p:grpSpPr>
        <p:sp>
          <p:nvSpPr>
            <p:cNvPr id="7" name="文本框 6"/>
            <p:cNvSpPr txBox="1"/>
            <p:nvPr/>
          </p:nvSpPr>
          <p:spPr>
            <a:xfrm>
              <a:off x="3085" y="662"/>
              <a:ext cx="3439" cy="935"/>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标志设计制作流程</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endParaRPr>
            </a:p>
            <a:p>
              <a:pPr marR="0" defTabSz="914400" eaLnBrk="0" hangingPunct="0">
                <a:buClrTx/>
                <a:buSzTx/>
                <a:buFontTx/>
              </a:pPr>
              <a:endParaRPr kumimoji="0" lang="zh-CN" altLang="en-US" sz="1700" kern="1200" cap="none" spc="100" normalizeH="0" baseline="0" noProof="1" dirty="0">
                <a:solidFill>
                  <a:schemeClr val="tx1">
                    <a:lumMod val="65000"/>
                    <a:lumOff val="35000"/>
                  </a:schemeClr>
                </a:solidFill>
                <a:latin typeface="方正大黑简体" charset="-122"/>
                <a:ea typeface="方正大黑简体" charset="-122"/>
                <a:cs typeface="+mn-cs"/>
              </a:endParaRPr>
            </a:p>
          </p:txBody>
        </p:sp>
        <p:sp>
          <p:nvSpPr>
            <p:cNvPr id="8" name="文本框 7"/>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pic>
        <p:nvPicPr>
          <p:cNvPr id="5129" name="图片 1"/>
          <p:cNvPicPr/>
          <p:nvPr/>
        </p:nvPicPr>
        <p:blipFill>
          <a:blip r:embed="rId1"/>
          <a:stretch>
            <a:fillRect/>
          </a:stretch>
        </p:blipFill>
        <p:spPr>
          <a:xfrm>
            <a:off x="387350" y="1962150"/>
            <a:ext cx="4829175" cy="2443163"/>
          </a:xfrm>
          <a:prstGeom prst="rect">
            <a:avLst/>
          </a:prstGeom>
          <a:noFill/>
          <a:ln w="9525">
            <a:noFill/>
          </a:ln>
        </p:spPr>
      </p:pic>
      <p:sp>
        <p:nvSpPr>
          <p:cNvPr id="9" name="文本框 102"/>
          <p:cNvSpPr txBox="1">
            <a:spLocks noChangeArrowheads="1"/>
          </p:cNvSpPr>
          <p:nvPr/>
        </p:nvSpPr>
        <p:spPr bwMode="auto">
          <a:xfrm>
            <a:off x="530225" y="4806950"/>
            <a:ext cx="5605463" cy="306388"/>
          </a:xfrm>
          <a:prstGeom prst="rect">
            <a:avLst/>
          </a:prstGeom>
          <a:noFill/>
          <a:ln>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2-2-6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中国人民银行征信中心标志设计电脑制作步骤一</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5131" name="文本框 10"/>
          <p:cNvSpPr txBox="1"/>
          <p:nvPr/>
        </p:nvSpPr>
        <p:spPr>
          <a:xfrm>
            <a:off x="6467475" y="1158875"/>
            <a:ext cx="3535363" cy="460375"/>
          </a:xfrm>
          <a:prstGeom prst="rect">
            <a:avLst/>
          </a:prstGeom>
          <a:noFill/>
          <a:ln w="9525">
            <a:noFill/>
          </a:ln>
        </p:spPr>
        <p:txBody>
          <a:bodyPr wrap="none" anchor="t">
            <a:spAutoFit/>
          </a:bodyPr>
          <a:p>
            <a:pPr eaLnBrk="0" hangingPunct="0"/>
            <a:r>
              <a:rPr lang="zh-CN" altLang="zh-CN" sz="2400" dirty="0">
                <a:solidFill>
                  <a:srgbClr val="F2F2F2"/>
                </a:solidFill>
                <a:latin typeface="Arial" panose="020B0604020202020204" pitchFamily="34" charset="0"/>
                <a:ea typeface="方正大黑简体" charset="-122"/>
                <a:sym typeface="宋体" panose="02010600030101010101" pitchFamily="2" charset="-122"/>
              </a:rPr>
              <a:t>三、电脑制作与设计说明</a:t>
            </a:r>
            <a:endParaRPr lang="zh-CN" altLang="zh-CN" sz="2400" dirty="0">
              <a:solidFill>
                <a:srgbClr val="F2F2F2"/>
              </a:solidFill>
              <a:latin typeface="Arial" panose="020B0604020202020204" pitchFamily="34" charset="0"/>
              <a:ea typeface="方正大黑简体" charset="-122"/>
              <a:sym typeface="宋体" panose="02010600030101010101" pitchFamily="2" charset="-122"/>
            </a:endParaRPr>
          </a:p>
        </p:txBody>
      </p:sp>
      <p:sp>
        <p:nvSpPr>
          <p:cNvPr id="5132" name="文本框 1"/>
          <p:cNvSpPr txBox="1"/>
          <p:nvPr/>
        </p:nvSpPr>
        <p:spPr>
          <a:xfrm>
            <a:off x="11234738" y="6043613"/>
            <a:ext cx="963612" cy="52070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01</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5133" name="图形 2287"/>
          <p:cNvPicPr>
            <a:picLocks noGrp="1" noChangeAspect="1"/>
          </p:cNvPicPr>
          <p:nvPr/>
        </p:nvPicPr>
        <p:blipFill>
          <a:blip r:embed="rId2"/>
          <a:stretch>
            <a:fillRect/>
          </a:stretch>
        </p:blipFill>
        <p:spPr>
          <a:xfrm>
            <a:off x="10169525" y="409575"/>
            <a:ext cx="1636713" cy="427038"/>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748338" y="-49212"/>
            <a:ext cx="6627813" cy="704850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2"/>
          <p:cNvSpPr txBox="1">
            <a:spLocks noChangeArrowheads="1"/>
          </p:cNvSpPr>
          <p:nvPr/>
        </p:nvSpPr>
        <p:spPr bwMode="auto">
          <a:xfrm>
            <a:off x="6462713" y="1865313"/>
            <a:ext cx="5341938" cy="267652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2</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、电脑制作步骤二（</a:t>
            </a:r>
            <a:r>
              <a:rPr kumimoji="0" 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如图所示</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在绘制“口”字上部的三横时发现圆环与正方形笔画偏粗，可以通过再修剪或描边修剪的形式把笔画修细点。另绘制两条横向与纵向的方形，为了区分明显，填黄色，分别放置在“口”字左侧以及“口”字与上部最长的一横之间，焊接黄色方形，复选圆环，点击修剪。</a:t>
            </a:r>
            <a:endParaRPr kumimoji="0" lang="zh-CN" altLang="en-US"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p:txBody>
      </p:sp>
      <p:sp>
        <p:nvSpPr>
          <p:cNvPr id="6148" name="文本框 12"/>
          <p:cNvSpPr txBox="1"/>
          <p:nvPr/>
        </p:nvSpPr>
        <p:spPr>
          <a:xfrm>
            <a:off x="615950" y="330200"/>
            <a:ext cx="1422400" cy="584200"/>
          </a:xfrm>
          <a:prstGeom prst="rect">
            <a:avLst/>
          </a:prstGeom>
          <a:noFill/>
          <a:ln w="9525">
            <a:noFill/>
          </a:ln>
        </p:spPr>
        <p:txBody>
          <a:bodyPr wrap="square" anchor="t">
            <a:spAutoFit/>
          </a:bodyPr>
          <a:p>
            <a:pPr eaLnBrk="0" hangingPunct="0"/>
            <a:r>
              <a:rPr lang="zh-CN" altLang="en-US" sz="3200">
                <a:solidFill>
                  <a:srgbClr val="595959"/>
                </a:solidFill>
                <a:latin typeface="思源黑体 CN Heavy" panose="020B0A00000000000000" charset="-122"/>
                <a:ea typeface="思源黑体 CN Heavy" panose="020B0A00000000000000" charset="-122"/>
              </a:rPr>
              <a:t>第二节</a:t>
            </a:r>
            <a:endParaRPr lang="zh-CN" altLang="en-US" sz="3200">
              <a:solidFill>
                <a:srgbClr val="595959"/>
              </a:solidFill>
              <a:latin typeface="思源黑体 CN Heavy" panose="020B0A00000000000000" charset="-122"/>
              <a:ea typeface="思源黑体 CN Heavy" panose="020B0A00000000000000" charset="-122"/>
            </a:endParaRPr>
          </a:p>
        </p:txBody>
      </p:sp>
      <p:sp>
        <p:nvSpPr>
          <p:cNvPr id="2" name="椭圆 1"/>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6150" name="组合 18"/>
          <p:cNvGrpSpPr/>
          <p:nvPr/>
        </p:nvGrpSpPr>
        <p:grpSpPr>
          <a:xfrm>
            <a:off x="2038350" y="396875"/>
            <a:ext cx="5749925" cy="612775"/>
            <a:chOff x="3085" y="662"/>
            <a:chExt cx="4818" cy="935"/>
          </a:xfrm>
        </p:grpSpPr>
        <p:sp>
          <p:nvSpPr>
            <p:cNvPr id="7" name="文本框 6"/>
            <p:cNvSpPr txBox="1"/>
            <p:nvPr/>
          </p:nvSpPr>
          <p:spPr>
            <a:xfrm>
              <a:off x="3085" y="662"/>
              <a:ext cx="3439" cy="935"/>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标志设计制作流程</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endParaRPr>
            </a:p>
            <a:p>
              <a:pPr marR="0" defTabSz="914400" eaLnBrk="0" hangingPunct="0">
                <a:buClrTx/>
                <a:buSzTx/>
                <a:buFontTx/>
              </a:pPr>
              <a:endParaRPr kumimoji="0" lang="zh-CN" altLang="en-US" sz="1700" kern="1200" cap="none" spc="100" normalizeH="0" baseline="0" noProof="1" dirty="0">
                <a:solidFill>
                  <a:schemeClr val="tx1">
                    <a:lumMod val="65000"/>
                    <a:lumOff val="35000"/>
                  </a:schemeClr>
                </a:solidFill>
                <a:latin typeface="方正大黑简体" charset="-122"/>
                <a:ea typeface="方正大黑简体" charset="-122"/>
                <a:cs typeface="+mn-cs"/>
              </a:endParaRPr>
            </a:p>
          </p:txBody>
        </p:sp>
        <p:sp>
          <p:nvSpPr>
            <p:cNvPr id="8" name="文本框 7"/>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3" name="文本框 103"/>
          <p:cNvSpPr txBox="1">
            <a:spLocks noChangeArrowheads="1"/>
          </p:cNvSpPr>
          <p:nvPr/>
        </p:nvSpPr>
        <p:spPr bwMode="auto">
          <a:xfrm>
            <a:off x="890588" y="4806950"/>
            <a:ext cx="5080000"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2-2-7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中国人民银行征信中心标志设计电脑制作步骤二</a:t>
            </a:r>
            <a:endParaRPr kumimoji="0" lang="en-US" altLang="zh-CN" sz="1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1"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6154" name="文本框 1"/>
          <p:cNvSpPr txBox="1"/>
          <p:nvPr/>
        </p:nvSpPr>
        <p:spPr>
          <a:xfrm>
            <a:off x="11234738" y="6043613"/>
            <a:ext cx="963612" cy="52070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02</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6155"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pic>
        <p:nvPicPr>
          <p:cNvPr id="6156" name="图片 1"/>
          <p:cNvPicPr/>
          <p:nvPr/>
        </p:nvPicPr>
        <p:blipFill>
          <a:blip r:embed="rId2"/>
          <a:stretch>
            <a:fillRect/>
          </a:stretch>
        </p:blipFill>
        <p:spPr>
          <a:xfrm>
            <a:off x="387350" y="1962150"/>
            <a:ext cx="4829175" cy="2443163"/>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732463" y="-92075"/>
            <a:ext cx="6627813" cy="7034213"/>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2"/>
          <p:cNvSpPr txBox="1">
            <a:spLocks noChangeArrowheads="1"/>
          </p:cNvSpPr>
          <p:nvPr/>
        </p:nvSpPr>
        <p:spPr bwMode="auto">
          <a:xfrm>
            <a:off x="6375400" y="2301875"/>
            <a:ext cx="5343525" cy="156845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3</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、电脑制作步骤三（如图所示）</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修剪后删除黄色方形，将红色圆环打散，再将此部分填充蓝色，选中蓝色部分进行焊接。</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p:txBody>
      </p:sp>
      <p:sp>
        <p:nvSpPr>
          <p:cNvPr id="7172" name="文本框 12"/>
          <p:cNvSpPr txBox="1"/>
          <p:nvPr/>
        </p:nvSpPr>
        <p:spPr>
          <a:xfrm>
            <a:off x="615950" y="330200"/>
            <a:ext cx="1422400" cy="584200"/>
          </a:xfrm>
          <a:prstGeom prst="rect">
            <a:avLst/>
          </a:prstGeom>
          <a:noFill/>
          <a:ln w="9525">
            <a:noFill/>
          </a:ln>
        </p:spPr>
        <p:txBody>
          <a:bodyPr wrap="square" anchor="t">
            <a:spAutoFit/>
          </a:bodyPr>
          <a:p>
            <a:pPr eaLnBrk="0" hangingPunct="0"/>
            <a:r>
              <a:rPr lang="zh-CN" altLang="en-US" sz="3200">
                <a:solidFill>
                  <a:srgbClr val="595959"/>
                </a:solidFill>
                <a:latin typeface="思源黑体 CN Heavy" panose="020B0A00000000000000" charset="-122"/>
                <a:ea typeface="思源黑体 CN Heavy" panose="020B0A00000000000000" charset="-122"/>
              </a:rPr>
              <a:t>第二节</a:t>
            </a:r>
            <a:endParaRPr lang="zh-CN" altLang="en-US" sz="3200">
              <a:solidFill>
                <a:srgbClr val="595959"/>
              </a:solidFill>
              <a:latin typeface="思源黑体 CN Heavy" panose="020B0A00000000000000" charset="-122"/>
              <a:ea typeface="思源黑体 CN Heavy" panose="020B0A00000000000000" charset="-122"/>
            </a:endParaRPr>
          </a:p>
        </p:txBody>
      </p:sp>
      <p:sp>
        <p:nvSpPr>
          <p:cNvPr id="2" name="椭圆 1"/>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7174" name="组合 18"/>
          <p:cNvGrpSpPr/>
          <p:nvPr/>
        </p:nvGrpSpPr>
        <p:grpSpPr>
          <a:xfrm>
            <a:off x="2038350" y="396875"/>
            <a:ext cx="5749925" cy="612775"/>
            <a:chOff x="3085" y="662"/>
            <a:chExt cx="4818" cy="935"/>
          </a:xfrm>
        </p:grpSpPr>
        <p:sp>
          <p:nvSpPr>
            <p:cNvPr id="7" name="文本框 6"/>
            <p:cNvSpPr txBox="1"/>
            <p:nvPr/>
          </p:nvSpPr>
          <p:spPr>
            <a:xfrm>
              <a:off x="3085" y="662"/>
              <a:ext cx="3439" cy="935"/>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标志设计制作流程</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endParaRPr>
            </a:p>
            <a:p>
              <a:pPr marR="0" defTabSz="914400" eaLnBrk="0" hangingPunct="0">
                <a:buClrTx/>
                <a:buSzTx/>
                <a:buFontTx/>
              </a:pPr>
              <a:endParaRPr kumimoji="0" lang="zh-CN" altLang="en-US" sz="1700" kern="1200" cap="none" spc="100" normalizeH="0" baseline="0" noProof="1" dirty="0">
                <a:solidFill>
                  <a:schemeClr val="tx1">
                    <a:lumMod val="65000"/>
                    <a:lumOff val="35000"/>
                  </a:schemeClr>
                </a:solidFill>
                <a:latin typeface="方正大黑简体" charset="-122"/>
                <a:ea typeface="方正大黑简体" charset="-122"/>
                <a:cs typeface="+mn-cs"/>
              </a:endParaRPr>
            </a:p>
          </p:txBody>
        </p:sp>
        <p:sp>
          <p:nvSpPr>
            <p:cNvPr id="8" name="文本框 7"/>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16" name="文本框 104"/>
          <p:cNvSpPr txBox="1">
            <a:spLocks noChangeArrowheads="1"/>
          </p:cNvSpPr>
          <p:nvPr/>
        </p:nvSpPr>
        <p:spPr bwMode="auto">
          <a:xfrm>
            <a:off x="766763" y="4664075"/>
            <a:ext cx="5080000" cy="276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1" i="0" u="none" strike="noStrike" kern="1200" cap="none" spc="0" normalizeH="0" baseline="0" noProof="0" dirty="0">
                <a:ln>
                  <a:noFill/>
                </a:ln>
                <a:solidFill>
                  <a:schemeClr val="tx1"/>
                </a:solidFill>
                <a:effectLst/>
                <a:uLnTx/>
                <a:uFillTx/>
                <a:latin typeface="+mn-ea"/>
                <a:ea typeface="+mn-ea"/>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2-2-8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中国人民银行征信中心标志设计电脑制作步骤三</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7178" name="文本框 1"/>
          <p:cNvSpPr txBox="1"/>
          <p:nvPr/>
        </p:nvSpPr>
        <p:spPr>
          <a:xfrm>
            <a:off x="11234738" y="6043613"/>
            <a:ext cx="963612" cy="52070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03</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7179"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pic>
        <p:nvPicPr>
          <p:cNvPr id="7180" name="图片 1"/>
          <p:cNvPicPr/>
          <p:nvPr/>
        </p:nvPicPr>
        <p:blipFill>
          <a:blip r:embed="rId2"/>
          <a:srcRect r="18867"/>
          <a:stretch>
            <a:fillRect/>
          </a:stretch>
        </p:blipFill>
        <p:spPr>
          <a:xfrm>
            <a:off x="446088" y="1895475"/>
            <a:ext cx="4683125" cy="2509838"/>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726113" y="-104775"/>
            <a:ext cx="6627813" cy="707072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2"/>
          <p:cNvSpPr txBox="1">
            <a:spLocks noChangeArrowheads="1"/>
          </p:cNvSpPr>
          <p:nvPr/>
        </p:nvSpPr>
        <p:spPr bwMode="auto">
          <a:xfrm>
            <a:off x="6369050" y="1714500"/>
            <a:ext cx="5343525" cy="276860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4</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、电脑制作步骤四（</a:t>
            </a:r>
            <a:r>
              <a:rPr kumimoji="0" 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如图所示</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在草稿绘制阶段，我们就发现这个标志可以采用旋转复制的方法进行制作。选中中部的红色正方形，确定横向、纵向的辅助线，将蓝色部分的中心点移到辅助线交叉点处与之重合，按下快捷键</a:t>
            </a:r>
            <a:r>
              <a:rPr kumimoji="0" lang="en-US" altLang="zh-CN" sz="2000" b="0" i="0" u="none" strike="noStrike" kern="1200" cap="none" spc="0" normalizeH="0" baseline="0" noProof="0" dirty="0">
                <a:ln>
                  <a:noFill/>
                </a:ln>
                <a:solidFill>
                  <a:srgbClr val="469878"/>
                </a:solidFill>
                <a:effectLst/>
                <a:uLnTx/>
                <a:uFillTx/>
                <a:latin typeface="Arial" panose="020B0604020202020204" pitchFamily="34" charset="0"/>
                <a:ea typeface="方正大黑简体" charset="-122"/>
                <a:cs typeface="+mn-cs"/>
                <a:sym typeface="+mn-ea"/>
              </a:rPr>
              <a:t>ALT+F7</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，点击界面上第二个“旋转”按钮，将旋转角度填</a:t>
            </a: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90</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，点击应用至再制物件，点击三次。</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p:txBody>
      </p:sp>
      <p:sp>
        <p:nvSpPr>
          <p:cNvPr id="8196" name="文本框 12"/>
          <p:cNvSpPr txBox="1"/>
          <p:nvPr/>
        </p:nvSpPr>
        <p:spPr>
          <a:xfrm>
            <a:off x="615950" y="330200"/>
            <a:ext cx="1422400" cy="584200"/>
          </a:xfrm>
          <a:prstGeom prst="rect">
            <a:avLst/>
          </a:prstGeom>
          <a:noFill/>
          <a:ln w="9525">
            <a:noFill/>
          </a:ln>
        </p:spPr>
        <p:txBody>
          <a:bodyPr wrap="square" anchor="t">
            <a:spAutoFit/>
          </a:bodyPr>
          <a:p>
            <a:pPr eaLnBrk="0" hangingPunct="0"/>
            <a:r>
              <a:rPr lang="zh-CN" altLang="en-US" sz="3200">
                <a:solidFill>
                  <a:srgbClr val="595959"/>
                </a:solidFill>
                <a:latin typeface="思源黑体 CN Heavy" panose="020B0A00000000000000" charset="-122"/>
                <a:ea typeface="思源黑体 CN Heavy" panose="020B0A00000000000000" charset="-122"/>
              </a:rPr>
              <a:t>第二节</a:t>
            </a:r>
            <a:endParaRPr lang="zh-CN" altLang="en-US" sz="3200">
              <a:solidFill>
                <a:srgbClr val="595959"/>
              </a:solidFill>
              <a:latin typeface="思源黑体 CN Heavy" panose="020B0A00000000000000" charset="-122"/>
              <a:ea typeface="思源黑体 CN Heavy" panose="020B0A00000000000000" charset="-122"/>
            </a:endParaRPr>
          </a:p>
        </p:txBody>
      </p:sp>
      <p:sp>
        <p:nvSpPr>
          <p:cNvPr id="2" name="椭圆 1"/>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8198" name="组合 18"/>
          <p:cNvGrpSpPr/>
          <p:nvPr/>
        </p:nvGrpSpPr>
        <p:grpSpPr>
          <a:xfrm>
            <a:off x="2038350" y="396875"/>
            <a:ext cx="5749925" cy="612775"/>
            <a:chOff x="3085" y="662"/>
            <a:chExt cx="4818" cy="935"/>
          </a:xfrm>
        </p:grpSpPr>
        <p:sp>
          <p:nvSpPr>
            <p:cNvPr id="7" name="文本框 6"/>
            <p:cNvSpPr txBox="1"/>
            <p:nvPr/>
          </p:nvSpPr>
          <p:spPr>
            <a:xfrm>
              <a:off x="3085" y="662"/>
              <a:ext cx="3439" cy="935"/>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标志设计制作流程</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endParaRPr>
            </a:p>
            <a:p>
              <a:pPr marR="0" defTabSz="914400" eaLnBrk="0" hangingPunct="0">
                <a:buClrTx/>
                <a:buSzTx/>
                <a:buFontTx/>
              </a:pPr>
              <a:endParaRPr kumimoji="0" lang="zh-CN" altLang="en-US" sz="1700" kern="1200" cap="none" spc="100" normalizeH="0" baseline="0" noProof="1" dirty="0">
                <a:solidFill>
                  <a:schemeClr val="tx1">
                    <a:lumMod val="65000"/>
                    <a:lumOff val="35000"/>
                  </a:schemeClr>
                </a:solidFill>
                <a:latin typeface="方正大黑简体" charset="-122"/>
                <a:ea typeface="方正大黑简体" charset="-122"/>
                <a:cs typeface="+mn-cs"/>
              </a:endParaRPr>
            </a:p>
          </p:txBody>
        </p:sp>
        <p:sp>
          <p:nvSpPr>
            <p:cNvPr id="8" name="文本框 7"/>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sp>
        <p:nvSpPr>
          <p:cNvPr id="9" name="文本框 105"/>
          <p:cNvSpPr txBox="1">
            <a:spLocks noChangeArrowheads="1"/>
          </p:cNvSpPr>
          <p:nvPr/>
        </p:nvSpPr>
        <p:spPr bwMode="auto">
          <a:xfrm>
            <a:off x="858838" y="4716463"/>
            <a:ext cx="5080000" cy="276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2-2-9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中国人民银行征信中心标志设计电脑制作步骤四</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8202" name="文本框 1"/>
          <p:cNvSpPr txBox="1"/>
          <p:nvPr/>
        </p:nvSpPr>
        <p:spPr>
          <a:xfrm>
            <a:off x="11234738" y="6043613"/>
            <a:ext cx="963612" cy="52070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04</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8203"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pic>
        <p:nvPicPr>
          <p:cNvPr id="8204" name="图片 1"/>
          <p:cNvPicPr/>
          <p:nvPr/>
        </p:nvPicPr>
        <p:blipFill>
          <a:blip r:embed="rId2"/>
          <a:srcRect r="2049"/>
          <a:stretch>
            <a:fillRect/>
          </a:stretch>
        </p:blipFill>
        <p:spPr>
          <a:xfrm>
            <a:off x="387350" y="1962150"/>
            <a:ext cx="4872038" cy="2341563"/>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 name="矩形 183"/>
          <p:cNvSpPr/>
          <p:nvPr/>
        </p:nvSpPr>
        <p:spPr>
          <a:xfrm>
            <a:off x="-219075" y="-71437"/>
            <a:ext cx="12539663" cy="369570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2"/>
          <p:cNvSpPr txBox="1">
            <a:spLocks noChangeArrowheads="1"/>
          </p:cNvSpPr>
          <p:nvPr/>
        </p:nvSpPr>
        <p:spPr bwMode="auto">
          <a:xfrm>
            <a:off x="915988" y="1341438"/>
            <a:ext cx="10383838" cy="166052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电脑制作初稿完成后即进入文字说明撰写阶段。撰写之前，我们需要给作品取一个响亮的名字或拟定一个贴切的主题，以便于标志的交流与广泛传播。以北京奥运会会徽为例，其设计主题为“中国印，舞动的北京”。我们给本项目拟定的主题为</a:t>
            </a:r>
            <a:r>
              <a:rPr kumimoji="0" lang="zh-CN" altLang="zh-CN" sz="2000" b="0" i="0" u="none" strike="noStrike" kern="1200" cap="none" spc="0" normalizeH="0" baseline="0" noProof="0" dirty="0">
                <a:ln>
                  <a:noFill/>
                </a:ln>
                <a:solidFill>
                  <a:srgbClr val="469878"/>
                </a:solidFill>
                <a:effectLst/>
                <a:uLnTx/>
                <a:uFillTx/>
                <a:latin typeface="Arial" panose="020B0604020202020204" pitchFamily="34" charset="0"/>
                <a:ea typeface="方正大黑简体" charset="-122"/>
                <a:cs typeface="+mn-cs"/>
                <a:sym typeface="+mn-ea"/>
              </a:rPr>
              <a:t>“财富人生 信达天下”</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钱币代表财富，寓意讲信用才能走遍天下，才会拥有财富。要重视文字说明的撰写，好的设计说明能给标志增色、加分很多。有同学撰写文字说明时洋洋洒洒数千字，抓不住重点。</a:t>
            </a:r>
            <a:endParaRPr kumimoji="0" lang="zh-CN" altLang="zh-CN" sz="1600" b="0" i="0" u="none" strike="noStrike" kern="1200" cap="none" spc="0" normalizeH="0" baseline="0" noProof="0" dirty="0">
              <a:ln>
                <a:noFill/>
              </a:ln>
              <a:solidFill>
                <a:schemeClr val="bg1">
                  <a:lumMod val="85000"/>
                </a:schemeClr>
              </a:solidFill>
              <a:effectLst/>
              <a:uLnTx/>
              <a:uFillTx/>
              <a:latin typeface="方正大黑简体" charset="-122"/>
              <a:ea typeface="方正大黑简体" charset="-122"/>
              <a:cs typeface="+mn-cs"/>
              <a:sym typeface="+mn-ea"/>
            </a:endParaRPr>
          </a:p>
        </p:txBody>
      </p:sp>
      <p:sp>
        <p:nvSpPr>
          <p:cNvPr id="9219" name="文本框 12"/>
          <p:cNvSpPr txBox="1"/>
          <p:nvPr/>
        </p:nvSpPr>
        <p:spPr>
          <a:xfrm>
            <a:off x="615950" y="330200"/>
            <a:ext cx="1422400" cy="584200"/>
          </a:xfrm>
          <a:prstGeom prst="rect">
            <a:avLst/>
          </a:prstGeom>
          <a:noFill/>
          <a:ln w="9525">
            <a:noFill/>
          </a:ln>
        </p:spPr>
        <p:txBody>
          <a:bodyPr wrap="square" anchor="t">
            <a:spAutoFit/>
          </a:bodyPr>
          <a:p>
            <a:pPr eaLnBrk="0" hangingPunct="0"/>
            <a:r>
              <a:rPr lang="zh-CN" altLang="en-US" sz="3200">
                <a:solidFill>
                  <a:srgbClr val="D9D9D9"/>
                </a:solidFill>
                <a:latin typeface="思源黑体 CN Heavy" panose="020B0A00000000000000" charset="-122"/>
                <a:ea typeface="思源黑体 CN Heavy" panose="020B0A00000000000000" charset="-122"/>
              </a:rPr>
              <a:t>第二节</a:t>
            </a:r>
            <a:endParaRPr lang="zh-CN" altLang="en-US" sz="3200">
              <a:solidFill>
                <a:srgbClr val="D9D9D9"/>
              </a:solidFill>
              <a:latin typeface="思源黑体 CN Heavy" panose="020B0A00000000000000" charset="-122"/>
              <a:ea typeface="思源黑体 CN Heavy" panose="020B0A00000000000000" charset="-122"/>
            </a:endParaRPr>
          </a:p>
        </p:txBody>
      </p:sp>
      <p:sp>
        <p:nvSpPr>
          <p:cNvPr id="7" name="椭圆 6"/>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9221" name="组合 18"/>
          <p:cNvGrpSpPr/>
          <p:nvPr/>
        </p:nvGrpSpPr>
        <p:grpSpPr>
          <a:xfrm>
            <a:off x="2038350" y="396875"/>
            <a:ext cx="5749925" cy="612775"/>
            <a:chOff x="3085" y="662"/>
            <a:chExt cx="4818" cy="935"/>
          </a:xfrm>
        </p:grpSpPr>
        <p:sp>
          <p:nvSpPr>
            <p:cNvPr id="11" name="文本框 10"/>
            <p:cNvSpPr txBox="1"/>
            <p:nvPr/>
          </p:nvSpPr>
          <p:spPr>
            <a:xfrm>
              <a:off x="3085" y="662"/>
              <a:ext cx="3439" cy="935"/>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标志设计制作流程</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endParaRPr>
            </a:p>
            <a:p>
              <a:pPr marR="0" defTabSz="914400" eaLnBrk="0" hangingPunct="0">
                <a:buClrTx/>
                <a:buSzTx/>
                <a:buFontTx/>
              </a:pPr>
              <a:endParaRPr kumimoji="0" lang="zh-CN" altLang="en-US" sz="1700" kern="1200" cap="none" spc="100" normalizeH="0" baseline="0" noProof="1" dirty="0">
                <a:solidFill>
                  <a:schemeClr val="bg1">
                    <a:lumMod val="85000"/>
                  </a:schemeClr>
                </a:solidFill>
                <a:latin typeface="方正大黑简体" charset="-122"/>
                <a:ea typeface="方正大黑简体" charset="-122"/>
                <a:cs typeface="+mn-cs"/>
              </a:endParaRPr>
            </a:p>
          </p:txBody>
        </p:sp>
        <p:sp>
          <p:nvSpPr>
            <p:cNvPr id="12" name="文本框 11"/>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 name="文本框 2"/>
          <p:cNvSpPr txBox="1">
            <a:spLocks noChangeArrowheads="1"/>
          </p:cNvSpPr>
          <p:nvPr/>
        </p:nvSpPr>
        <p:spPr bwMode="auto">
          <a:xfrm>
            <a:off x="1104900" y="3779838"/>
            <a:ext cx="10194925" cy="3170238"/>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rPr>
              <a:t>附设计说明：</a:t>
            </a:r>
            <a:endPar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rPr>
              <a:t>■中国人民银行征信中心标志由四个汉字“信”旋转组合成古钱币造型，代表中国人民银行征信中心。</a:t>
            </a:r>
            <a:endPar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rPr>
              <a:t>■信，表示信用，又寓意信息，体现了中国人民银行征信中心的机构属性，表明征信中心是一个征信机构，肩负着建设、运行、维护全国统一企业和个人征信系统及动产融资登记系统并提供信用信息服务的重要职责。</a:t>
            </a:r>
            <a:endPar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rPr>
              <a:t>■古钱币造型表明中国人民银行征信中心的服务主体是金融机构。</a:t>
            </a:r>
            <a:endPar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rPr>
              <a:t>■四个“信”字，共用一个“口”字，象征一诺千金，诚实守信。</a:t>
            </a:r>
            <a:endPar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rPr>
              <a:t>■顺时针旋转，形似光盘，象征信息数据记录和传递，寓意“四方有信，顺风顺水。”</a:t>
            </a:r>
            <a:endParaRPr kumimoji="0" lang="zh-CN" altLang="en-US"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endParaRPr>
          </a:p>
          <a:p>
            <a:pPr marL="0" marR="0" lvl="0" indent="0" algn="l" defTabSz="914400" rtl="0" eaLnBrk="1" fontAlgn="base" latinLnBrk="0" hangingPunct="1">
              <a:lnSpc>
                <a:spcPct val="2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endParaRPr>
          </a:p>
        </p:txBody>
      </p:sp>
      <p:sp>
        <p:nvSpPr>
          <p:cNvPr id="9225" name="文本框 1"/>
          <p:cNvSpPr txBox="1"/>
          <p:nvPr/>
        </p:nvSpPr>
        <p:spPr>
          <a:xfrm>
            <a:off x="11234738" y="6043613"/>
            <a:ext cx="963612" cy="52070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05</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9226" name="图形 2287"/>
          <p:cNvPicPr>
            <a:picLocks noGrp="1" noChangeAspect="1"/>
          </p:cNvPicPr>
          <p:nvPr/>
        </p:nvPicPr>
        <p:blipFill>
          <a:blip r:embed="rId1"/>
          <a:stretch>
            <a:fillRect/>
          </a:stretch>
        </p:blipFill>
        <p:spPr>
          <a:xfrm>
            <a:off x="10169525" y="409575"/>
            <a:ext cx="1636713" cy="427038"/>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127000" y="-61912"/>
            <a:ext cx="6627813" cy="6989763"/>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2"/>
          <p:cNvSpPr txBox="1">
            <a:spLocks noChangeArrowheads="1"/>
          </p:cNvSpPr>
          <p:nvPr/>
        </p:nvSpPr>
        <p:spPr bwMode="auto">
          <a:xfrm>
            <a:off x="495300" y="1498600"/>
            <a:ext cx="5343525" cy="516890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    </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提案阶段确定的标志，可能在细节上还不太完善，对标志</a:t>
            </a:r>
            <a:r>
              <a:rPr kumimoji="0" lang="zh-CN" altLang="zh-CN" sz="2000" b="0" i="0" u="none" strike="noStrike" kern="1200" cap="none" spc="0" normalizeH="0" baseline="0" noProof="0" dirty="0">
                <a:ln>
                  <a:noFill/>
                </a:ln>
                <a:solidFill>
                  <a:srgbClr val="469878"/>
                </a:solidFill>
                <a:effectLst/>
                <a:uLnTx/>
                <a:uFillTx/>
                <a:latin typeface="Arial" panose="020B0604020202020204" pitchFamily="34" charset="0"/>
                <a:ea typeface="方正大黑简体" charset="-122"/>
                <a:cs typeface="+mn-cs"/>
                <a:sym typeface="+mn-ea"/>
              </a:rPr>
              <a:t>笔画粗细、色彩、各类组合</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等方面，还需要不同程度的修正，达到统一、有序与规范的目的。确定标志的单独使用效果以及</a:t>
            </a:r>
            <a:r>
              <a:rPr kumimoji="0" lang="zh-CN" altLang="zh-CN" sz="2000" b="0" i="0" u="none" strike="noStrike" kern="1200" cap="none" spc="0" normalizeH="0" baseline="0" noProof="0" dirty="0">
                <a:ln>
                  <a:noFill/>
                </a:ln>
                <a:solidFill>
                  <a:srgbClr val="469878"/>
                </a:solidFill>
                <a:effectLst/>
                <a:uLnTx/>
                <a:uFillTx/>
                <a:latin typeface="Arial" panose="020B0604020202020204" pitchFamily="34" charset="0"/>
                <a:ea typeface="方正大黑简体" charset="-122"/>
                <a:cs typeface="+mn-cs"/>
                <a:sym typeface="+mn-ea"/>
              </a:rPr>
              <a:t>标志与中文、中英文、英文简称</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以及</a:t>
            </a:r>
            <a:r>
              <a:rPr kumimoji="0" lang="zh-CN" altLang="zh-CN" sz="2000" b="0" i="0" u="none" strike="noStrike" kern="1200" cap="none" spc="0" normalizeH="0" baseline="0" noProof="0" dirty="0">
                <a:ln>
                  <a:noFill/>
                </a:ln>
                <a:solidFill>
                  <a:srgbClr val="469878"/>
                </a:solidFill>
                <a:effectLst/>
                <a:uLnTx/>
                <a:uFillTx/>
                <a:latin typeface="Arial" panose="020B0604020202020204" pitchFamily="34" charset="0"/>
                <a:ea typeface="方正大黑简体" charset="-122"/>
                <a:cs typeface="+mn-cs"/>
                <a:sym typeface="+mn-ea"/>
              </a:rPr>
              <a:t>横向、纵向等组合</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效果，确定标志各部分的色标数值。若甲方另有要求，可以增加一些简单的</a:t>
            </a: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VI</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应用。</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    </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标志色标一般采用整十倍数值，如 100、90、10，若有细微差异化的特殊要求，一般可以放宽到数值 5，如 15、45、65。经常看到一些设计师在标注色标数值时随意化，如 M92Y61，标志应是一种标准，应给受众正规、规范的感觉。</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p:txBody>
      </p:sp>
      <p:sp>
        <p:nvSpPr>
          <p:cNvPr id="10244" name="文本框 12"/>
          <p:cNvSpPr txBox="1"/>
          <p:nvPr/>
        </p:nvSpPr>
        <p:spPr>
          <a:xfrm>
            <a:off x="615950" y="330200"/>
            <a:ext cx="1422400" cy="584200"/>
          </a:xfrm>
          <a:prstGeom prst="rect">
            <a:avLst/>
          </a:prstGeom>
          <a:noFill/>
          <a:ln w="9525">
            <a:noFill/>
          </a:ln>
        </p:spPr>
        <p:txBody>
          <a:bodyPr wrap="square" anchor="t">
            <a:spAutoFit/>
          </a:bodyPr>
          <a:p>
            <a:pPr eaLnBrk="0" hangingPunct="0"/>
            <a:r>
              <a:rPr lang="zh-CN" altLang="en-US" sz="3200">
                <a:solidFill>
                  <a:srgbClr val="D9D9D9"/>
                </a:solidFill>
                <a:latin typeface="思源黑体 CN Heavy" panose="020B0A00000000000000" charset="-122"/>
                <a:ea typeface="思源黑体 CN Heavy" panose="020B0A00000000000000" charset="-122"/>
              </a:rPr>
              <a:t>第二节</a:t>
            </a:r>
            <a:endParaRPr lang="zh-CN" altLang="en-US" sz="3200">
              <a:solidFill>
                <a:srgbClr val="D9D9D9"/>
              </a:solidFill>
              <a:latin typeface="思源黑体 CN Heavy" panose="020B0A00000000000000" charset="-122"/>
              <a:ea typeface="思源黑体 CN Heavy" panose="020B0A00000000000000" charset="-122"/>
            </a:endParaRPr>
          </a:p>
        </p:txBody>
      </p:sp>
      <p:sp>
        <p:nvSpPr>
          <p:cNvPr id="2" name="椭圆 1"/>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246" name="文本框 1"/>
          <p:cNvSpPr txBox="1"/>
          <p:nvPr/>
        </p:nvSpPr>
        <p:spPr>
          <a:xfrm>
            <a:off x="11234738" y="6043613"/>
            <a:ext cx="963612" cy="52070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06</a:t>
            </a:r>
            <a:endParaRPr lang="en-US" altLang="zh-CN" sz="2800">
              <a:solidFill>
                <a:srgbClr val="7F7F7F"/>
              </a:solidFill>
              <a:latin typeface="方正兰亭黑简体" panose="02000000000000000000" charset="-122"/>
              <a:ea typeface="方正兰亭黑简体" panose="02000000000000000000" charset="-122"/>
            </a:endParaRPr>
          </a:p>
        </p:txBody>
      </p:sp>
      <p:grpSp>
        <p:nvGrpSpPr>
          <p:cNvPr id="10247" name="组合 18"/>
          <p:cNvGrpSpPr/>
          <p:nvPr/>
        </p:nvGrpSpPr>
        <p:grpSpPr>
          <a:xfrm>
            <a:off x="2038350" y="396875"/>
            <a:ext cx="5749925" cy="612775"/>
            <a:chOff x="3085" y="662"/>
            <a:chExt cx="4818" cy="935"/>
          </a:xfrm>
        </p:grpSpPr>
        <p:sp>
          <p:nvSpPr>
            <p:cNvPr id="7" name="文本框 6"/>
            <p:cNvSpPr txBox="1"/>
            <p:nvPr/>
          </p:nvSpPr>
          <p:spPr>
            <a:xfrm>
              <a:off x="3085" y="662"/>
              <a:ext cx="3439" cy="935"/>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标志设计制作流程</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endParaRPr>
            </a:p>
            <a:p>
              <a:pPr marR="0" defTabSz="914400" eaLnBrk="0" hangingPunct="0">
                <a:buClrTx/>
                <a:buSzTx/>
                <a:buFontTx/>
              </a:pPr>
              <a:endParaRPr kumimoji="0" lang="zh-CN" altLang="en-US" sz="1700" kern="1200" cap="none" spc="100" normalizeH="0" baseline="0" noProof="1" dirty="0">
                <a:solidFill>
                  <a:schemeClr val="bg1">
                    <a:lumMod val="85000"/>
                  </a:schemeClr>
                </a:solidFill>
                <a:latin typeface="方正大黑简体" charset="-122"/>
                <a:ea typeface="方正大黑简体" charset="-122"/>
                <a:cs typeface="+mn-cs"/>
              </a:endParaRPr>
            </a:p>
          </p:txBody>
        </p:sp>
        <p:sp>
          <p:nvSpPr>
            <p:cNvPr id="8" name="文本框 7"/>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1" name="文本框 106"/>
          <p:cNvSpPr txBox="1">
            <a:spLocks noChangeArrowheads="1"/>
          </p:cNvSpPr>
          <p:nvPr/>
        </p:nvSpPr>
        <p:spPr bwMode="auto">
          <a:xfrm>
            <a:off x="6096000" y="6308725"/>
            <a:ext cx="6264275" cy="276225"/>
          </a:xfrm>
          <a:prstGeom prst="rect">
            <a:avLst/>
          </a:prstGeom>
          <a:noFill/>
          <a:ln>
            <a:noFill/>
          </a:ln>
        </p:spPr>
        <p:txBody>
          <a:bodyPr>
            <a:spAutoFit/>
          </a:bodyPr>
          <a:lstStyle>
            <a:lvl1pPr indent="14668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146685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2-2-11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中国人民银行征信中心标志设计逐步完善</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10251" name="文本框 11"/>
          <p:cNvSpPr txBox="1"/>
          <p:nvPr/>
        </p:nvSpPr>
        <p:spPr>
          <a:xfrm>
            <a:off x="552450" y="1268413"/>
            <a:ext cx="3535363" cy="830262"/>
          </a:xfrm>
          <a:prstGeom prst="rect">
            <a:avLst/>
          </a:prstGeom>
          <a:noFill/>
          <a:ln w="9525">
            <a:noFill/>
          </a:ln>
        </p:spPr>
        <p:txBody>
          <a:bodyPr wrap="none" anchor="t">
            <a:spAutoFit/>
          </a:bodyPr>
          <a:p>
            <a:pPr eaLnBrk="0" hangingPunct="0"/>
            <a:r>
              <a:rPr lang="zh-CN" altLang="zh-CN" sz="2400" dirty="0">
                <a:solidFill>
                  <a:srgbClr val="F2F2F2"/>
                </a:solidFill>
                <a:latin typeface="Arial" panose="020B0604020202020204" pitchFamily="34" charset="0"/>
                <a:ea typeface="方正大黑简体" charset="-122"/>
                <a:sym typeface="宋体" panose="02010600030101010101" pitchFamily="2" charset="-122"/>
              </a:rPr>
              <a:t>四、深化修改与逐步完善</a:t>
            </a:r>
            <a:endParaRPr lang="zh-CN" altLang="zh-CN" sz="2400" dirty="0">
              <a:solidFill>
                <a:srgbClr val="F2F2F2"/>
              </a:solidFill>
              <a:latin typeface="Arial" panose="020B0604020202020204" pitchFamily="34" charset="0"/>
              <a:ea typeface="方正大黑简体" charset="-122"/>
            </a:endParaRPr>
          </a:p>
          <a:p>
            <a:pPr eaLnBrk="0" hangingPunct="0"/>
            <a:endParaRPr lang="zh-CN" altLang="zh-CN" sz="2400" dirty="0">
              <a:solidFill>
                <a:srgbClr val="F2F2F2"/>
              </a:solidFill>
              <a:latin typeface="Arial" panose="020B0604020202020204" pitchFamily="34" charset="0"/>
              <a:ea typeface="方正大黑简体" charset="-122"/>
              <a:sym typeface="宋体" panose="02010600030101010101" pitchFamily="2" charset="-122"/>
            </a:endParaRPr>
          </a:p>
        </p:txBody>
      </p:sp>
      <p:pic>
        <p:nvPicPr>
          <p:cNvPr id="10252" name="图片 14" descr="中国人民银行征信中心222"/>
          <p:cNvPicPr>
            <a:picLocks noChangeAspect="1"/>
          </p:cNvPicPr>
          <p:nvPr/>
        </p:nvPicPr>
        <p:blipFill>
          <a:blip r:embed="rId1"/>
          <a:srcRect t="8311" r="1434" b="7704"/>
          <a:stretch>
            <a:fillRect/>
          </a:stretch>
        </p:blipFill>
        <p:spPr>
          <a:xfrm>
            <a:off x="7032625" y="396875"/>
            <a:ext cx="4686300" cy="1119188"/>
          </a:xfrm>
          <a:prstGeom prst="rect">
            <a:avLst/>
          </a:prstGeom>
          <a:noFill/>
          <a:ln w="9525">
            <a:noFill/>
          </a:ln>
        </p:spPr>
      </p:pic>
      <p:sp>
        <p:nvSpPr>
          <p:cNvPr id="15" name="文本框 106"/>
          <p:cNvSpPr txBox="1">
            <a:spLocks noChangeArrowheads="1"/>
          </p:cNvSpPr>
          <p:nvPr/>
        </p:nvSpPr>
        <p:spPr bwMode="auto">
          <a:xfrm>
            <a:off x="6240463" y="1555750"/>
            <a:ext cx="6264275" cy="276225"/>
          </a:xfrm>
          <a:prstGeom prst="rect">
            <a:avLst/>
          </a:prstGeom>
          <a:noFill/>
          <a:ln>
            <a:noFill/>
          </a:ln>
        </p:spPr>
        <p:txBody>
          <a:bodyPr>
            <a:spAutoFit/>
          </a:bodyPr>
          <a:lstStyle>
            <a:lvl1pPr indent="14668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146685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altLang="zh-CN" sz="1200" b="0" i="0" u="none" strike="noStrike" kern="1200" cap="none" spc="0" normalizeH="0" baseline="0" noProof="0" dirty="0">
                <a:ln>
                  <a:noFill/>
                </a:ln>
                <a:solidFill>
                  <a:schemeClr val="tx1"/>
                </a:solidFill>
                <a:effectLst/>
                <a:uLnTx/>
                <a:uFillTx/>
                <a:latin typeface="+mn-ea"/>
                <a:ea typeface="+mn-ea"/>
                <a:cs typeface="+mn-cs"/>
              </a:rPr>
              <a:t>图2-2-</a:t>
            </a:r>
            <a:r>
              <a:rPr kumimoji="0" lang="en-US" sz="1200" b="0" i="0" u="none" strike="noStrike" kern="1200" cap="none" spc="0" normalizeH="0" baseline="0" noProof="0" dirty="0">
                <a:ln>
                  <a:noFill/>
                </a:ln>
                <a:solidFill>
                  <a:schemeClr val="tx1"/>
                </a:solidFill>
                <a:effectLst/>
                <a:uLnTx/>
                <a:uFillTx/>
                <a:latin typeface="+mn-ea"/>
                <a:ea typeface="+mn-ea"/>
                <a:cs typeface="+mn-cs"/>
              </a:rPr>
              <a:t>10</a:t>
            </a:r>
            <a:r>
              <a:rPr kumimoji="0" altLang="zh-CN" sz="1200" b="0" i="0" u="none" strike="noStrike" kern="1200" cap="none" spc="0" normalizeH="0" baseline="0" noProof="0" dirty="0">
                <a:ln>
                  <a:noFill/>
                </a:ln>
                <a:solidFill>
                  <a:schemeClr val="tx1"/>
                </a:solidFill>
                <a:effectLst/>
                <a:uLnTx/>
                <a:uFillTx/>
                <a:latin typeface="+mn-ea"/>
                <a:ea typeface="+mn-ea"/>
                <a:cs typeface="+mn-cs"/>
              </a:rPr>
              <a:t> 中国人民银行征信中心标志设计深化修改</a:t>
            </a:r>
            <a:endParaRPr kumimoji="0" altLang="zh-CN" sz="1200" b="0" i="0" u="none" strike="noStrike" kern="1200" cap="none" spc="0" normalizeH="0" baseline="0" noProof="0" dirty="0">
              <a:ln>
                <a:noFill/>
              </a:ln>
              <a:solidFill>
                <a:schemeClr val="tx1"/>
              </a:solidFill>
              <a:effectLst/>
              <a:uLnTx/>
              <a:uFillTx/>
              <a:latin typeface="+mn-ea"/>
              <a:ea typeface="+mn-ea"/>
              <a:cs typeface="+mn-cs"/>
            </a:endParaRPr>
          </a:p>
        </p:txBody>
      </p:sp>
      <p:pic>
        <p:nvPicPr>
          <p:cNvPr id="10254" name="图片 15" descr="中国人民银行征信中心44"/>
          <p:cNvPicPr>
            <a:picLocks noChangeAspect="1"/>
          </p:cNvPicPr>
          <p:nvPr/>
        </p:nvPicPr>
        <p:blipFill>
          <a:blip r:embed="rId2"/>
          <a:srcRect b="1431"/>
          <a:stretch>
            <a:fillRect/>
          </a:stretch>
        </p:blipFill>
        <p:spPr>
          <a:xfrm>
            <a:off x="8112125" y="1978025"/>
            <a:ext cx="2703513" cy="4329113"/>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1112" y="-55562"/>
            <a:ext cx="12215813" cy="713422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矩形 6"/>
          <p:cNvSpPr/>
          <p:nvPr/>
        </p:nvSpPr>
        <p:spPr>
          <a:xfrm>
            <a:off x="-73025" y="1322388"/>
            <a:ext cx="12361863" cy="46339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1267" name="文本框 12"/>
          <p:cNvSpPr txBox="1"/>
          <p:nvPr/>
        </p:nvSpPr>
        <p:spPr>
          <a:xfrm>
            <a:off x="615950" y="330200"/>
            <a:ext cx="1422400" cy="584200"/>
          </a:xfrm>
          <a:prstGeom prst="rect">
            <a:avLst/>
          </a:prstGeom>
          <a:noFill/>
          <a:ln w="9525">
            <a:noFill/>
          </a:ln>
        </p:spPr>
        <p:txBody>
          <a:bodyPr wrap="square" anchor="t">
            <a:spAutoFit/>
          </a:bodyPr>
          <a:p>
            <a:pPr eaLnBrk="0" hangingPunct="0"/>
            <a:r>
              <a:rPr lang="zh-CN" altLang="en-US" sz="3200">
                <a:solidFill>
                  <a:srgbClr val="D9D9D9"/>
                </a:solidFill>
                <a:latin typeface="思源黑体 CN Heavy" panose="020B0A00000000000000" charset="-122"/>
                <a:ea typeface="思源黑体 CN Heavy" panose="020B0A00000000000000" charset="-122"/>
              </a:rPr>
              <a:t>第二节</a:t>
            </a:r>
            <a:endParaRPr lang="zh-CN" altLang="en-US" sz="3200">
              <a:solidFill>
                <a:srgbClr val="D9D9D9"/>
              </a:solidFill>
              <a:latin typeface="思源黑体 CN Heavy" panose="020B0A00000000000000" charset="-122"/>
              <a:ea typeface="思源黑体 CN Heavy" panose="020B0A00000000000000" charset="-122"/>
            </a:endParaRPr>
          </a:p>
        </p:txBody>
      </p:sp>
      <p:sp>
        <p:nvSpPr>
          <p:cNvPr id="8" name="椭圆 7"/>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11269" name="组合 18"/>
          <p:cNvGrpSpPr/>
          <p:nvPr/>
        </p:nvGrpSpPr>
        <p:grpSpPr>
          <a:xfrm>
            <a:off x="2038350" y="396875"/>
            <a:ext cx="5749925" cy="612775"/>
            <a:chOff x="3085" y="662"/>
            <a:chExt cx="4818" cy="935"/>
          </a:xfrm>
        </p:grpSpPr>
        <p:sp>
          <p:nvSpPr>
            <p:cNvPr id="11" name="文本框 10"/>
            <p:cNvSpPr txBox="1"/>
            <p:nvPr/>
          </p:nvSpPr>
          <p:spPr>
            <a:xfrm>
              <a:off x="3085" y="662"/>
              <a:ext cx="3439" cy="935"/>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bg1">
                      <a:lumMod val="85000"/>
                    </a:schemeClr>
                  </a:solidFill>
                  <a:latin typeface="方正大黑简体" charset="-122"/>
                  <a:ea typeface="方正大黑简体" charset="-122"/>
                  <a:cs typeface="+mn-cs"/>
                  <a:sym typeface="+mn-ea"/>
                </a:rPr>
                <a:t>标志设计制作流程</a:t>
              </a:r>
              <a:endParaRPr kumimoji="0" lang="zh-CN" altLang="en-US" sz="1700" kern="1200" cap="none" spc="0" normalizeH="0" baseline="0" noProof="1" dirty="0">
                <a:solidFill>
                  <a:schemeClr val="bg1">
                    <a:lumMod val="85000"/>
                  </a:schemeClr>
                </a:solidFill>
                <a:latin typeface="方正大黑简体" charset="-122"/>
                <a:ea typeface="方正大黑简体" charset="-122"/>
                <a:cs typeface="+mn-cs"/>
              </a:endParaRPr>
            </a:p>
            <a:p>
              <a:pPr marR="0" defTabSz="914400" eaLnBrk="0" hangingPunct="0">
                <a:buClrTx/>
                <a:buSzTx/>
                <a:buFontTx/>
              </a:pPr>
              <a:endParaRPr kumimoji="0" lang="zh-CN" altLang="en-US" sz="1700" kern="1200" cap="none" spc="100" normalizeH="0" baseline="0" noProof="1" dirty="0">
                <a:solidFill>
                  <a:schemeClr val="bg1">
                    <a:lumMod val="85000"/>
                  </a:schemeClr>
                </a:solidFill>
                <a:latin typeface="方正大黑简体" charset="-122"/>
                <a:ea typeface="方正大黑简体" charset="-122"/>
                <a:cs typeface="+mn-cs"/>
              </a:endParaRPr>
            </a:p>
          </p:txBody>
        </p:sp>
        <p:sp>
          <p:nvSpPr>
            <p:cNvPr id="12" name="文本框 11"/>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1272" name="文本框 1"/>
          <p:cNvSpPr txBox="1"/>
          <p:nvPr/>
        </p:nvSpPr>
        <p:spPr>
          <a:xfrm>
            <a:off x="588963" y="1619250"/>
            <a:ext cx="3840162" cy="460375"/>
          </a:xfrm>
          <a:prstGeom prst="rect">
            <a:avLst/>
          </a:prstGeom>
          <a:noFill/>
          <a:ln w="9525">
            <a:noFill/>
          </a:ln>
        </p:spPr>
        <p:txBody>
          <a:bodyPr wrap="none" anchor="t">
            <a:spAutoFit/>
          </a:bodyPr>
          <a:p>
            <a:pPr eaLnBrk="0" hangingPunct="0"/>
            <a:r>
              <a:rPr lang="zh-CN" altLang="zh-CN" sz="2400" dirty="0">
                <a:solidFill>
                  <a:srgbClr val="595959"/>
                </a:solidFill>
                <a:latin typeface="Arial" panose="020B0604020202020204" pitchFamily="34" charset="0"/>
                <a:ea typeface="方正大黑简体" charset="-122"/>
                <a:sym typeface="宋体" panose="02010600030101010101" pitchFamily="2" charset="-122"/>
              </a:rPr>
              <a:t>五、标准化制作正稿、定稿</a:t>
            </a:r>
            <a:endParaRPr lang="zh-CN" altLang="zh-CN" sz="2400" dirty="0">
              <a:solidFill>
                <a:srgbClr val="595959"/>
              </a:solidFill>
              <a:latin typeface="Arial" panose="020B0604020202020204" pitchFamily="34" charset="0"/>
              <a:ea typeface="方正大黑简体" charset="-122"/>
              <a:sym typeface="宋体" panose="02010600030101010101" pitchFamily="2" charset="-122"/>
            </a:endParaRPr>
          </a:p>
        </p:txBody>
      </p:sp>
      <p:sp>
        <p:nvSpPr>
          <p:cNvPr id="6" name="文本框 2"/>
          <p:cNvSpPr txBox="1">
            <a:spLocks noChangeArrowheads="1"/>
          </p:cNvSpPr>
          <p:nvPr/>
        </p:nvSpPr>
        <p:spPr bwMode="auto">
          <a:xfrm>
            <a:off x="588963" y="1778000"/>
            <a:ext cx="6962775" cy="396875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rPr>
              <a:t>当甲方（委托方）基本确认无误后，将进行</a:t>
            </a:r>
            <a:r>
              <a:rPr kumimoji="0" lang="zh-CN" altLang="zh-CN" sz="2000" b="0" i="0" u="none" strike="noStrike" kern="1200" cap="none" spc="0" normalizeH="0" baseline="0" noProof="0" dirty="0">
                <a:ln>
                  <a:noFill/>
                </a:ln>
                <a:solidFill>
                  <a:srgbClr val="469878"/>
                </a:solidFill>
                <a:effectLst/>
                <a:uLnTx/>
                <a:uFillTx/>
                <a:latin typeface="Arial" panose="020B0604020202020204" pitchFamily="34" charset="0"/>
                <a:ea typeface="方正大黑简体" charset="-122"/>
                <a:cs typeface="+mn-cs"/>
                <a:sym typeface="+mn-ea"/>
              </a:rPr>
              <a:t>标志标准化制作阶段</a:t>
            </a:r>
            <a:r>
              <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rPr>
              <a:t>。规范标志整体</a:t>
            </a:r>
            <a:r>
              <a:rPr kumimoji="0" lang="zh-CN" altLang="zh-CN" sz="2000" b="0" i="0" u="none" strike="noStrike" kern="1200" cap="none" spc="0" normalizeH="0" baseline="0" noProof="0" dirty="0">
                <a:ln>
                  <a:noFill/>
                </a:ln>
                <a:solidFill>
                  <a:srgbClr val="469878"/>
                </a:solidFill>
                <a:effectLst/>
                <a:uLnTx/>
                <a:uFillTx/>
                <a:latin typeface="Arial" panose="020B0604020202020204" pitchFamily="34" charset="0"/>
                <a:ea typeface="方正大黑简体" charset="-122"/>
                <a:cs typeface="+mn-cs"/>
                <a:sym typeface="+mn-ea"/>
              </a:rPr>
              <a:t>造型比例、笔画粗细、结构空间</a:t>
            </a:r>
            <a:r>
              <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rPr>
              <a:t>等相互关系。据此，可准确绘制出中国人民银行征信中心的标准标志。</a:t>
            </a:r>
            <a:endParaRPr kumimoji="0" lang="en-US"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rPr>
              <a:t>当我们将开始电脑绘制的标志放入标准化制图表格后发现了问题，征信中心标志设计标准化制图步骤有许多位置不规范（</a:t>
            </a:r>
            <a:r>
              <a:rPr kumimoji="0" 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rPr>
              <a:t>如图所示</a:t>
            </a:r>
            <a:r>
              <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rPr>
              <a:t>）如果没有达到规定位置，那么规范化制图就显得毫无意义。在实践中，我们经常发现学生（包括部分专业设计师）随便将标志放入标准化制作表格，全然不考虑每个笔触的比例与应该到达的位置。</a:t>
            </a:r>
            <a:endParaRPr kumimoji="0" lang="zh-CN" altLang="zh-CN"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sym typeface="+mn-ea"/>
            </a:endParaRPr>
          </a:p>
        </p:txBody>
      </p:sp>
      <p:pic>
        <p:nvPicPr>
          <p:cNvPr id="11274" name="图片 13" descr="222"/>
          <p:cNvPicPr>
            <a:picLocks noChangeAspect="1"/>
          </p:cNvPicPr>
          <p:nvPr/>
        </p:nvPicPr>
        <p:blipFill>
          <a:blip r:embed="rId1"/>
          <a:srcRect t="7304"/>
          <a:stretch>
            <a:fillRect/>
          </a:stretch>
        </p:blipFill>
        <p:spPr>
          <a:xfrm>
            <a:off x="8321675" y="1643063"/>
            <a:ext cx="3092450" cy="3670300"/>
          </a:xfrm>
          <a:prstGeom prst="rect">
            <a:avLst/>
          </a:prstGeom>
          <a:noFill/>
          <a:ln w="9525">
            <a:noFill/>
          </a:ln>
        </p:spPr>
      </p:pic>
      <p:sp>
        <p:nvSpPr>
          <p:cNvPr id="13" name="文本框 1"/>
          <p:cNvSpPr txBox="1">
            <a:spLocks noChangeArrowheads="1"/>
          </p:cNvSpPr>
          <p:nvPr/>
        </p:nvSpPr>
        <p:spPr bwMode="auto">
          <a:xfrm>
            <a:off x="7716838" y="5470525"/>
            <a:ext cx="5080000" cy="276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dirty="0">
                <a:ln>
                  <a:noFill/>
                </a:ln>
                <a:solidFill>
                  <a:schemeClr val="tx1"/>
                </a:solidFill>
                <a:effectLst/>
                <a:uLnTx/>
                <a:uFillTx/>
                <a:latin typeface="+mn-ea"/>
                <a:ea typeface="+mn-ea"/>
                <a:cs typeface="+mn-cs"/>
              </a:rPr>
              <a:t>2-2-12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中国人民银行征信中心标志设计标准化制图步骤一</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11276" name="文本框 1"/>
          <p:cNvSpPr txBox="1"/>
          <p:nvPr/>
        </p:nvSpPr>
        <p:spPr>
          <a:xfrm>
            <a:off x="11234738" y="6043613"/>
            <a:ext cx="963612" cy="52070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07</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1277" name="图形 2287"/>
          <p:cNvPicPr>
            <a:picLocks noGrp="1" noChangeAspect="1"/>
          </p:cNvPicPr>
          <p:nvPr/>
        </p:nvPicPr>
        <p:blipFill>
          <a:blip r:embed="rId2"/>
          <a:stretch>
            <a:fillRect/>
          </a:stretch>
        </p:blipFill>
        <p:spPr>
          <a:xfrm>
            <a:off x="10169525" y="409575"/>
            <a:ext cx="1636713" cy="427038"/>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748338" y="-85725"/>
            <a:ext cx="6761163" cy="7027863"/>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2"/>
          <p:cNvSpPr txBox="1">
            <a:spLocks noChangeArrowheads="1"/>
          </p:cNvSpPr>
          <p:nvPr/>
        </p:nvSpPr>
        <p:spPr bwMode="auto">
          <a:xfrm>
            <a:off x="6731000" y="1684338"/>
            <a:ext cx="4606925" cy="3230563"/>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需要将不规范的设计稿按照标准制图表格调整每个细节。调整后的征信中心标志设计标准化制图步骤二（如图所示）</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每个横向纵向以及圆弧笔触占两个单位（</a:t>
            </a:r>
            <a:r>
              <a:rPr kumimoji="0" lang="en-US"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A</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）的宽度，外围上下左右的位置各留白</a:t>
            </a:r>
            <a:r>
              <a:rPr kumimoji="0" lang="zh-CN" altLang="zh-CN" sz="2000" b="0" i="0" u="none" strike="noStrike" kern="1200" cap="none" spc="0" normalizeH="0" baseline="0" noProof="0" dirty="0">
                <a:ln>
                  <a:noFill/>
                </a:ln>
                <a:solidFill>
                  <a:srgbClr val="469878"/>
                </a:solidFill>
                <a:effectLst/>
                <a:uLnTx/>
                <a:uFillTx/>
                <a:latin typeface="Arial" panose="020B0604020202020204" pitchFamily="34" charset="0"/>
                <a:ea typeface="方正大黑简体" charset="-122"/>
                <a:cs typeface="+mn-cs"/>
                <a:sym typeface="+mn-ea"/>
              </a:rPr>
              <a:t>两个单位</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作为</a:t>
            </a:r>
            <a:r>
              <a:rPr kumimoji="0" lang="zh-CN" altLang="zh-CN" sz="2000" b="0" i="0" u="none" strike="noStrike" kern="1200" cap="none" spc="0" normalizeH="0" baseline="0" noProof="0" dirty="0">
                <a:ln>
                  <a:noFill/>
                </a:ln>
                <a:solidFill>
                  <a:srgbClr val="469878"/>
                </a:solidFill>
                <a:effectLst/>
                <a:uLnTx/>
                <a:uFillTx/>
                <a:latin typeface="Arial" panose="020B0604020202020204" pitchFamily="34" charset="0"/>
                <a:ea typeface="方正大黑简体" charset="-122"/>
                <a:cs typeface="+mn-cs"/>
                <a:sym typeface="+mn-ea"/>
              </a:rPr>
              <a:t>不可侵入范围</a:t>
            </a: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p:txBody>
      </p:sp>
      <p:sp>
        <p:nvSpPr>
          <p:cNvPr id="12292" name="文本框 12"/>
          <p:cNvSpPr txBox="1"/>
          <p:nvPr/>
        </p:nvSpPr>
        <p:spPr>
          <a:xfrm>
            <a:off x="615950" y="330200"/>
            <a:ext cx="1422400" cy="584200"/>
          </a:xfrm>
          <a:prstGeom prst="rect">
            <a:avLst/>
          </a:prstGeom>
          <a:noFill/>
          <a:ln w="9525">
            <a:noFill/>
          </a:ln>
        </p:spPr>
        <p:txBody>
          <a:bodyPr wrap="square" anchor="t">
            <a:spAutoFit/>
          </a:bodyPr>
          <a:p>
            <a:pPr eaLnBrk="0" hangingPunct="0"/>
            <a:r>
              <a:rPr lang="zh-CN" altLang="en-US" sz="3200">
                <a:solidFill>
                  <a:srgbClr val="595959"/>
                </a:solidFill>
                <a:latin typeface="思源黑体 CN Heavy" panose="020B0A00000000000000" charset="-122"/>
                <a:ea typeface="思源黑体 CN Heavy" panose="020B0A00000000000000" charset="-122"/>
              </a:rPr>
              <a:t>第二节</a:t>
            </a:r>
            <a:endParaRPr lang="zh-CN" altLang="en-US" sz="3200">
              <a:solidFill>
                <a:srgbClr val="595959"/>
              </a:solidFill>
              <a:latin typeface="思源黑体 CN Heavy" panose="020B0A00000000000000" charset="-122"/>
              <a:ea typeface="思源黑体 CN Heavy" panose="020B0A00000000000000" charset="-122"/>
            </a:endParaRPr>
          </a:p>
        </p:txBody>
      </p:sp>
      <p:sp>
        <p:nvSpPr>
          <p:cNvPr id="2" name="椭圆 1"/>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12294" name="组合 18"/>
          <p:cNvGrpSpPr/>
          <p:nvPr/>
        </p:nvGrpSpPr>
        <p:grpSpPr>
          <a:xfrm>
            <a:off x="2038350" y="396875"/>
            <a:ext cx="5749925" cy="612775"/>
            <a:chOff x="3085" y="662"/>
            <a:chExt cx="4818" cy="935"/>
          </a:xfrm>
        </p:grpSpPr>
        <p:sp>
          <p:nvSpPr>
            <p:cNvPr id="7" name="文本框 6"/>
            <p:cNvSpPr txBox="1"/>
            <p:nvPr/>
          </p:nvSpPr>
          <p:spPr>
            <a:xfrm>
              <a:off x="3085" y="662"/>
              <a:ext cx="3439" cy="935"/>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标志设计制作流程</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endParaRPr>
            </a:p>
            <a:p>
              <a:pPr marR="0" defTabSz="914400" eaLnBrk="0" hangingPunct="0">
                <a:buClrTx/>
                <a:buSzTx/>
                <a:buFontTx/>
              </a:pPr>
              <a:endParaRPr kumimoji="0" lang="zh-CN" altLang="en-US" sz="1700" kern="1200" cap="none" spc="100" normalizeH="0" baseline="0" noProof="1" dirty="0">
                <a:solidFill>
                  <a:schemeClr val="tx1">
                    <a:lumMod val="65000"/>
                    <a:lumOff val="35000"/>
                  </a:schemeClr>
                </a:solidFill>
                <a:latin typeface="方正大黑简体" charset="-122"/>
                <a:ea typeface="方正大黑简体" charset="-122"/>
                <a:cs typeface="+mn-cs"/>
              </a:endParaRPr>
            </a:p>
          </p:txBody>
        </p:sp>
        <p:sp>
          <p:nvSpPr>
            <p:cNvPr id="8" name="文本框 7"/>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pic>
        <p:nvPicPr>
          <p:cNvPr id="12297" name="图片 1"/>
          <p:cNvPicPr/>
          <p:nvPr/>
        </p:nvPicPr>
        <p:blipFill>
          <a:blip r:embed="rId1"/>
          <a:stretch>
            <a:fillRect/>
          </a:stretch>
        </p:blipFill>
        <p:spPr>
          <a:xfrm>
            <a:off x="935038" y="1690688"/>
            <a:ext cx="3581400" cy="3324225"/>
          </a:xfrm>
          <a:prstGeom prst="rect">
            <a:avLst/>
          </a:prstGeom>
          <a:noFill/>
          <a:ln w="9525">
            <a:noFill/>
          </a:ln>
        </p:spPr>
      </p:pic>
      <p:sp>
        <p:nvSpPr>
          <p:cNvPr id="5" name="文本框 107"/>
          <p:cNvSpPr txBox="1">
            <a:spLocks noChangeArrowheads="1"/>
          </p:cNvSpPr>
          <p:nvPr/>
        </p:nvSpPr>
        <p:spPr bwMode="auto">
          <a:xfrm>
            <a:off x="744538" y="5322888"/>
            <a:ext cx="5080000" cy="276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1" i="0" u="none" strike="noStrike" kern="1200" cap="none" spc="0" normalizeH="0" baseline="0" noProof="0" dirty="0">
                <a:ln>
                  <a:noFill/>
                </a:ln>
                <a:solidFill>
                  <a:schemeClr val="tx1"/>
                </a:solidFill>
                <a:effectLst/>
                <a:uLnTx/>
                <a:uFillTx/>
                <a:latin typeface="+mn-ea"/>
                <a:ea typeface="+mn-ea"/>
                <a:cs typeface="+mn-cs"/>
              </a:rPr>
              <a:t> </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2-2-13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中国人民银行征信中心标志设计标准化制图步骤二</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12299" name="文本框 1"/>
          <p:cNvSpPr txBox="1"/>
          <p:nvPr/>
        </p:nvSpPr>
        <p:spPr>
          <a:xfrm>
            <a:off x="11234738" y="6043613"/>
            <a:ext cx="963612" cy="52070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08</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2300" name="图形 2287"/>
          <p:cNvPicPr>
            <a:picLocks noGrp="1" noChangeAspect="1"/>
          </p:cNvPicPr>
          <p:nvPr/>
        </p:nvPicPr>
        <p:blipFill>
          <a:blip r:embed="rId2"/>
          <a:stretch>
            <a:fillRect/>
          </a:stretch>
        </p:blipFill>
        <p:spPr>
          <a:xfrm>
            <a:off x="10169525" y="409575"/>
            <a:ext cx="1636713" cy="427038"/>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660" y="-635"/>
            <a:ext cx="12362815"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242570" y="-305435"/>
            <a:ext cx="6797675" cy="738568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47" name="文本框 12"/>
          <p:cNvSpPr txBox="1"/>
          <p:nvPr/>
        </p:nvSpPr>
        <p:spPr>
          <a:xfrm>
            <a:off x="615950" y="330835"/>
            <a:ext cx="1422400" cy="584200"/>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第二节</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sp>
        <p:nvSpPr>
          <p:cNvPr id="2" name="椭圆 1"/>
          <p:cNvSpPr/>
          <p:nvPr/>
        </p:nvSpPr>
        <p:spPr>
          <a:xfrm>
            <a:off x="-453390" y="133985"/>
            <a:ext cx="899160" cy="899160"/>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00"/>
          <p:cNvSpPr txBox="1">
            <a:spLocks noChangeArrowheads="1"/>
          </p:cNvSpPr>
          <p:nvPr/>
        </p:nvSpPr>
        <p:spPr bwMode="auto">
          <a:xfrm>
            <a:off x="8112443" y="5373053"/>
            <a:ext cx="5080000" cy="275590"/>
          </a:xfrm>
          <a:prstGeom prst="rect">
            <a:avLst/>
          </a:prstGeom>
          <a:noFill/>
          <a:ln>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图2-2-1 </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DELL</a:t>
            </a:r>
            <a:r>
              <a:rPr kumimoji="0" lang="zh-CN" altLang="en-US" sz="1200" b="0" i="0" u="none" strike="noStrike" kern="1200" cap="none" spc="0" normalizeH="0" baseline="0" noProof="0" dirty="0">
                <a:ln>
                  <a:noFill/>
                </a:ln>
                <a:solidFill>
                  <a:schemeClr val="tx1"/>
                </a:solidFill>
                <a:effectLst/>
                <a:uLnTx/>
                <a:uFillTx/>
                <a:latin typeface="+mn-ea"/>
                <a:ea typeface="+mn-ea"/>
                <a:cs typeface="+mn-cs"/>
              </a:rPr>
              <a:t>标志标准化制作</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grpSp>
        <p:nvGrpSpPr>
          <p:cNvPr id="6" name="组合 18"/>
          <p:cNvGrpSpPr/>
          <p:nvPr/>
        </p:nvGrpSpPr>
        <p:grpSpPr>
          <a:xfrm>
            <a:off x="2038350" y="396240"/>
            <a:ext cx="5750560" cy="613753"/>
            <a:chOff x="3085" y="662"/>
            <a:chExt cx="4818" cy="935"/>
          </a:xfrm>
        </p:grpSpPr>
        <p:sp>
          <p:nvSpPr>
            <p:cNvPr id="7" name="文本框 6"/>
            <p:cNvSpPr txBox="1"/>
            <p:nvPr/>
          </p:nvSpPr>
          <p:spPr>
            <a:xfrm>
              <a:off x="3085" y="662"/>
              <a:ext cx="3439" cy="935"/>
            </a:xfrm>
            <a:prstGeom prst="rect">
              <a:avLst/>
            </a:prstGeom>
            <a:noFill/>
          </p:spPr>
          <p:txBody>
            <a:bodyPr wrap="square" rtlCol="0">
              <a:spAutoFit/>
            </a:bodyPr>
            <a:p>
              <a:pPr marR="0" defTabSz="914400" eaLnBrk="0" hangingPunct="0">
                <a:buClrTx/>
                <a:buSzTx/>
                <a:buFontTx/>
              </a:pPr>
              <a:r>
                <a:rPr lang="zh-CN" altLang="en-US" sz="1700" dirty="0">
                  <a:solidFill>
                    <a:schemeClr val="bg1">
                      <a:lumMod val="85000"/>
                    </a:schemeClr>
                  </a:solidFill>
                  <a:latin typeface="方正大黑简体" charset="-122"/>
                  <a:ea typeface="方正大黑简体" charset="-122"/>
                  <a:sym typeface="+mn-ea"/>
                </a:rPr>
                <a:t>标志设计制作流程</a:t>
              </a:r>
              <a:endParaRPr lang="zh-CN" altLang="en-US" sz="1700" dirty="0">
                <a:solidFill>
                  <a:schemeClr val="bg1">
                    <a:lumMod val="85000"/>
                  </a:schemeClr>
                </a:solidFill>
                <a:latin typeface="方正大黑简体" charset="-122"/>
                <a:ea typeface="方正大黑简体" charset="-122"/>
              </a:endParaRPr>
            </a:p>
            <a:p>
              <a:pPr marR="0" defTabSz="914400" eaLnBrk="0" hangingPunct="0">
                <a:buClrTx/>
                <a:buSzTx/>
                <a:buFontTx/>
              </a:pPr>
              <a:endParaRPr kumimoji="0" lang="zh-CN" altLang="en-US" sz="1700" kern="1200" cap="none" spc="100" normalizeH="0" baseline="0" noProof="1" dirty="0">
                <a:solidFill>
                  <a:schemeClr val="bg1">
                    <a:lumMod val="85000"/>
                  </a:schemeClr>
                </a:solidFill>
                <a:latin typeface="方正大黑简体" charset="-122"/>
                <a:ea typeface="方正大黑简体" charset="-122"/>
                <a:cs typeface="+mn-cs"/>
              </a:endParaRPr>
            </a:p>
          </p:txBody>
        </p:sp>
        <p:sp>
          <p:nvSpPr>
            <p:cNvPr id="8" name="文本框 7"/>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11" name="文本框 1"/>
          <p:cNvSpPr txBox="1"/>
          <p:nvPr/>
        </p:nvSpPr>
        <p:spPr>
          <a:xfrm>
            <a:off x="11234420" y="6042978"/>
            <a:ext cx="963613" cy="521970"/>
          </a:xfrm>
          <a:prstGeom prst="rect">
            <a:avLst/>
          </a:prstGeom>
          <a:noFill/>
          <a:ln w="9525">
            <a:noFill/>
          </a:ln>
        </p:spPr>
        <p:txBody>
          <a:bodyPr wrap="square" anchor="t">
            <a:spAutoFit/>
          </a:bodyPr>
          <a:p>
            <a:pPr eaLnBrk="0" hangingPunct="0"/>
            <a:r>
              <a:rPr lang="en-US" altLang="zh-CN" sz="2800">
                <a:solidFill>
                  <a:schemeClr val="bg1">
                    <a:lumMod val="50000"/>
                  </a:schemeClr>
                </a:solidFill>
                <a:latin typeface="方正兰亭黑简体" panose="02000000000000000000" charset="-122"/>
                <a:ea typeface="方正兰亭黑简体" panose="02000000000000000000" charset="-122"/>
              </a:rPr>
              <a:t>01</a:t>
            </a:r>
            <a:endParaRPr lang="en-US" altLang="zh-CN" sz="2800">
              <a:solidFill>
                <a:schemeClr val="bg1">
                  <a:lumMod val="50000"/>
                </a:schemeClr>
              </a:solidFill>
              <a:latin typeface="方正兰亭黑简体" panose="02000000000000000000" charset="-122"/>
              <a:ea typeface="方正兰亭黑简体" panose="02000000000000000000" charset="-122"/>
            </a:endParaRPr>
          </a:p>
        </p:txBody>
      </p:sp>
      <p:pic>
        <p:nvPicPr>
          <p:cNvPr id="19" name="图形 2287"/>
          <p:cNvPicPr>
            <a:picLocks noChangeAspect="1"/>
          </p:cNvPicPr>
          <p:nvPr/>
        </p:nvPicPr>
        <p:blipFill>
          <a:blip r:embed="rId1">
            <a:extLst>
              <a:ext uri="{96DAC541-7B7A-43D3-8B79-37D633B846F1}">
                <asvg:svgBlip xmlns:asvg="http://schemas.microsoft.com/office/drawing/2016/SVG/main" r:embed="rId2"/>
              </a:ext>
            </a:extLst>
          </a:blip>
          <a:srcRect b="51649"/>
          <a:stretch>
            <a:fillRect/>
          </a:stretch>
        </p:blipFill>
        <p:spPr>
          <a:xfrm>
            <a:off x="10170160" y="409575"/>
            <a:ext cx="1635760" cy="426720"/>
          </a:xfrm>
          <a:prstGeom prst="rect">
            <a:avLst/>
          </a:prstGeom>
        </p:spPr>
      </p:pic>
      <p:sp>
        <p:nvSpPr>
          <p:cNvPr id="5" name="文本框 2"/>
          <p:cNvSpPr txBox="1">
            <a:spLocks noChangeArrowheads="1"/>
          </p:cNvSpPr>
          <p:nvPr/>
        </p:nvSpPr>
        <p:spPr bwMode="auto">
          <a:xfrm>
            <a:off x="551180" y="2060575"/>
            <a:ext cx="5201920" cy="299974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800" noProof="0" dirty="0">
                <a:ln>
                  <a:noFill/>
                </a:ln>
                <a:solidFill>
                  <a:schemeClr val="bg1">
                    <a:lumMod val="85000"/>
                  </a:schemeClr>
                </a:solidFill>
                <a:effectLst/>
                <a:uLnTx/>
                <a:uFillTx/>
                <a:ea typeface="方正大黑简体" charset="-122"/>
                <a:sym typeface="+mn-ea"/>
              </a:rPr>
              <a:t>  </a:t>
            </a:r>
            <a:r>
              <a:rPr lang="zh-CN" altLang="zh-CN" sz="1800" noProof="0" dirty="0">
                <a:ln>
                  <a:noFill/>
                </a:ln>
                <a:solidFill>
                  <a:schemeClr val="bg1">
                    <a:lumMod val="85000"/>
                  </a:schemeClr>
                </a:solidFill>
                <a:effectLst/>
                <a:uLnTx/>
                <a:uFillTx/>
                <a:ea typeface="方正大黑简体" charset="-122"/>
                <a:sym typeface="+mn-ea"/>
              </a:rPr>
              <a:t>本章节讲述从开始接受任务到标准化制作正稿（图2-2-1），在不断地草图绘制、修改、调整中理解标志设计的一般流程，培养学生独立进行标志设计时的整体运作能力，使其掌握适合自己的标志设计表现形态技巧和处理手段，摸索出不断学习并成长的方法，为其未来的标志设计或相关设计领域生涯奠定基础。</a:t>
            </a:r>
            <a:endParaRPr lang="zh-CN" altLang="zh-CN" sz="1800" noProof="0" dirty="0">
              <a:ln>
                <a:noFill/>
              </a:ln>
              <a:solidFill>
                <a:schemeClr val="bg1">
                  <a:lumMod val="85000"/>
                </a:schemeClr>
              </a:solidFill>
              <a:effectLst/>
              <a:uLnTx/>
              <a:uFillTx/>
              <a:ea typeface="方正大黑简体" charset="-122"/>
              <a:sym typeface="+mn-ea"/>
            </a:endParaRPr>
          </a:p>
        </p:txBody>
      </p:sp>
      <p:pic>
        <p:nvPicPr>
          <p:cNvPr id="1073742870" name="图片 1073742869"/>
          <p:cNvPicPr>
            <a:picLocks noChangeAspect="1"/>
          </p:cNvPicPr>
          <p:nvPr/>
        </p:nvPicPr>
        <p:blipFill>
          <a:blip r:embed="rId3"/>
          <a:stretch>
            <a:fillRect/>
          </a:stretch>
        </p:blipFill>
        <p:spPr>
          <a:xfrm>
            <a:off x="7809865" y="1628775"/>
            <a:ext cx="3352800" cy="3375025"/>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025" y="0"/>
            <a:ext cx="12361863"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矩形 9"/>
          <p:cNvSpPr/>
          <p:nvPr/>
        </p:nvSpPr>
        <p:spPr>
          <a:xfrm>
            <a:off x="5748338" y="-73025"/>
            <a:ext cx="6627813" cy="705167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2"/>
          <p:cNvSpPr txBox="1">
            <a:spLocks noChangeArrowheads="1"/>
          </p:cNvSpPr>
          <p:nvPr/>
        </p:nvSpPr>
        <p:spPr bwMode="auto">
          <a:xfrm>
            <a:off x="6650038" y="2609850"/>
            <a:ext cx="4824413" cy="156845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rPr>
              <a:t>经甲方（委托方）最终确认的标志设计稿，征信中心标志设计标准化制图步骤三（如图所示）</a:t>
            </a: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p:txBody>
      </p:sp>
      <p:sp>
        <p:nvSpPr>
          <p:cNvPr id="13316" name="文本框 12"/>
          <p:cNvSpPr txBox="1"/>
          <p:nvPr/>
        </p:nvSpPr>
        <p:spPr>
          <a:xfrm>
            <a:off x="615950" y="330200"/>
            <a:ext cx="1422400" cy="584200"/>
          </a:xfrm>
          <a:prstGeom prst="rect">
            <a:avLst/>
          </a:prstGeom>
          <a:noFill/>
          <a:ln w="9525">
            <a:noFill/>
          </a:ln>
        </p:spPr>
        <p:txBody>
          <a:bodyPr wrap="square" anchor="t">
            <a:spAutoFit/>
          </a:bodyPr>
          <a:p>
            <a:pPr eaLnBrk="0" hangingPunct="0"/>
            <a:r>
              <a:rPr lang="zh-CN" altLang="en-US" sz="3200">
                <a:solidFill>
                  <a:srgbClr val="595959"/>
                </a:solidFill>
                <a:latin typeface="思源黑体 CN Heavy" panose="020B0A00000000000000" charset="-122"/>
                <a:ea typeface="思源黑体 CN Heavy" panose="020B0A00000000000000" charset="-122"/>
              </a:rPr>
              <a:t>第二节</a:t>
            </a:r>
            <a:endParaRPr lang="zh-CN" altLang="en-US" sz="3200">
              <a:solidFill>
                <a:srgbClr val="595959"/>
              </a:solidFill>
              <a:latin typeface="思源黑体 CN Heavy" panose="020B0A00000000000000" charset="-122"/>
              <a:ea typeface="思源黑体 CN Heavy" panose="020B0A00000000000000" charset="-122"/>
            </a:endParaRPr>
          </a:p>
        </p:txBody>
      </p:sp>
      <p:sp>
        <p:nvSpPr>
          <p:cNvPr id="2" name="椭圆 1"/>
          <p:cNvSpPr/>
          <p:nvPr/>
        </p:nvSpPr>
        <p:spPr>
          <a:xfrm>
            <a:off x="-454025" y="133350"/>
            <a:ext cx="900113" cy="900113"/>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13318" name="组合 18"/>
          <p:cNvGrpSpPr/>
          <p:nvPr/>
        </p:nvGrpSpPr>
        <p:grpSpPr>
          <a:xfrm>
            <a:off x="2038350" y="396875"/>
            <a:ext cx="5749925" cy="612775"/>
            <a:chOff x="3085" y="662"/>
            <a:chExt cx="4818" cy="935"/>
          </a:xfrm>
        </p:grpSpPr>
        <p:sp>
          <p:nvSpPr>
            <p:cNvPr id="7" name="文本框 6"/>
            <p:cNvSpPr txBox="1"/>
            <p:nvPr/>
          </p:nvSpPr>
          <p:spPr>
            <a:xfrm>
              <a:off x="3085" y="662"/>
              <a:ext cx="3439" cy="935"/>
            </a:xfrm>
            <a:prstGeom prst="rect">
              <a:avLst/>
            </a:prstGeom>
            <a:noFill/>
          </p:spPr>
          <p:txBody>
            <a:bodyPr wrap="square" rtlCol="0">
              <a:spAutoFit/>
            </a:bodyPr>
            <a:p>
              <a:pPr marR="0" defTabSz="914400" eaLnBrk="0" hangingPunct="0">
                <a:buClrTx/>
                <a:buSzTx/>
                <a:buFontTx/>
              </a:pPr>
              <a:r>
                <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sym typeface="+mn-ea"/>
                </a:rPr>
                <a:t>标志设计制作流程</a:t>
              </a:r>
              <a:endParaRPr kumimoji="0" lang="zh-CN" altLang="en-US" sz="1700" kern="1200" cap="none" spc="0" normalizeH="0" baseline="0" noProof="1" dirty="0">
                <a:solidFill>
                  <a:schemeClr val="tx1">
                    <a:lumMod val="65000"/>
                    <a:lumOff val="35000"/>
                  </a:schemeClr>
                </a:solidFill>
                <a:latin typeface="方正大黑简体" charset="-122"/>
                <a:ea typeface="方正大黑简体" charset="-122"/>
                <a:cs typeface="+mn-cs"/>
              </a:endParaRPr>
            </a:p>
            <a:p>
              <a:pPr marR="0" defTabSz="914400" eaLnBrk="0" hangingPunct="0">
                <a:buClrTx/>
                <a:buSzTx/>
                <a:buFontTx/>
              </a:pPr>
              <a:endParaRPr kumimoji="0" lang="zh-CN" altLang="en-US" sz="1700" kern="1200" cap="none" spc="100" normalizeH="0" baseline="0" noProof="1" dirty="0">
                <a:solidFill>
                  <a:schemeClr val="tx1">
                    <a:lumMod val="65000"/>
                    <a:lumOff val="35000"/>
                  </a:schemeClr>
                </a:solidFill>
                <a:latin typeface="方正大黑简体" charset="-122"/>
                <a:ea typeface="方正大黑简体" charset="-122"/>
                <a:cs typeface="+mn-cs"/>
              </a:endParaRPr>
            </a:p>
          </p:txBody>
        </p:sp>
        <p:sp>
          <p:nvSpPr>
            <p:cNvPr id="8" name="文本框 7"/>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tx1">
                      <a:lumMod val="65000"/>
                      <a:lumOff val="3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tx1">
                    <a:lumMod val="65000"/>
                    <a:lumOff val="35000"/>
                  </a:schemeClr>
                </a:solidFill>
                <a:latin typeface="Arial" panose="020B0604020202020204" pitchFamily="34" charset="0"/>
                <a:ea typeface="宋体" panose="02010600030101010101" pitchFamily="2" charset="-122"/>
                <a:cs typeface="+mn-cs"/>
              </a:endParaRPr>
            </a:p>
          </p:txBody>
        </p:sp>
      </p:grpSp>
      <p:pic>
        <p:nvPicPr>
          <p:cNvPr id="13321" name="图片 1"/>
          <p:cNvPicPr/>
          <p:nvPr/>
        </p:nvPicPr>
        <p:blipFill>
          <a:blip r:embed="rId1"/>
          <a:stretch>
            <a:fillRect/>
          </a:stretch>
        </p:blipFill>
        <p:spPr>
          <a:xfrm>
            <a:off x="1350963" y="1958975"/>
            <a:ext cx="2790825" cy="2781300"/>
          </a:xfrm>
          <a:prstGeom prst="rect">
            <a:avLst/>
          </a:prstGeom>
          <a:noFill/>
          <a:ln w="9525">
            <a:noFill/>
          </a:ln>
        </p:spPr>
      </p:pic>
      <p:sp>
        <p:nvSpPr>
          <p:cNvPr id="9" name="文本框 108"/>
          <p:cNvSpPr txBox="1">
            <a:spLocks noChangeArrowheads="1"/>
          </p:cNvSpPr>
          <p:nvPr/>
        </p:nvSpPr>
        <p:spPr bwMode="auto">
          <a:xfrm>
            <a:off x="792163" y="5105400"/>
            <a:ext cx="5080000" cy="276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dirty="0">
                <a:ln>
                  <a:noFill/>
                </a:ln>
                <a:solidFill>
                  <a:schemeClr val="tx1"/>
                </a:solidFill>
                <a:effectLst/>
                <a:uLnTx/>
                <a:uFillTx/>
                <a:latin typeface="+mn-ea"/>
                <a:ea typeface="+mn-ea"/>
                <a:cs typeface="+mn-cs"/>
              </a:rPr>
              <a:t>2-2-14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中国人民银行征信中心标志设计标准化制图步骤三</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13323" name="文本框 1"/>
          <p:cNvSpPr txBox="1"/>
          <p:nvPr/>
        </p:nvSpPr>
        <p:spPr>
          <a:xfrm>
            <a:off x="11234738" y="6043613"/>
            <a:ext cx="963612" cy="520700"/>
          </a:xfrm>
          <a:prstGeom prst="rect">
            <a:avLst/>
          </a:prstGeom>
          <a:noFill/>
          <a:ln w="9525">
            <a:noFill/>
          </a:ln>
        </p:spPr>
        <p:txBody>
          <a:bodyPr wrap="square" anchor="t">
            <a:spAutoFit/>
          </a:bodyPr>
          <a:p>
            <a:pPr eaLnBrk="0" hangingPunct="0"/>
            <a:r>
              <a:rPr lang="en-US" altLang="zh-CN" sz="2800">
                <a:solidFill>
                  <a:srgbClr val="7F7F7F"/>
                </a:solidFill>
                <a:latin typeface="方正兰亭黑简体" panose="02000000000000000000" charset="-122"/>
                <a:ea typeface="方正兰亭黑简体" panose="02000000000000000000" charset="-122"/>
              </a:rPr>
              <a:t>09</a:t>
            </a:r>
            <a:endParaRPr lang="en-US" altLang="zh-CN" sz="2800">
              <a:solidFill>
                <a:srgbClr val="7F7F7F"/>
              </a:solidFill>
              <a:latin typeface="方正兰亭黑简体" panose="02000000000000000000" charset="-122"/>
              <a:ea typeface="方正兰亭黑简体" panose="02000000000000000000" charset="-122"/>
            </a:endParaRPr>
          </a:p>
        </p:txBody>
      </p:sp>
      <p:pic>
        <p:nvPicPr>
          <p:cNvPr id="13324" name="图形 2287"/>
          <p:cNvPicPr>
            <a:picLocks noGrp="1" noChangeAspect="1"/>
          </p:cNvPicPr>
          <p:nvPr/>
        </p:nvPicPr>
        <p:blipFill>
          <a:blip r:embed="rId2"/>
          <a:stretch>
            <a:fillRect/>
          </a:stretch>
        </p:blipFill>
        <p:spPr>
          <a:xfrm>
            <a:off x="10169525" y="409575"/>
            <a:ext cx="1636713" cy="427038"/>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nvSpPr>
        <p:spPr>
          <a:xfrm>
            <a:off x="-187960" y="-167005"/>
            <a:ext cx="12670790" cy="725424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2"/>
          <p:cNvSpPr txBox="1">
            <a:spLocks noChangeArrowheads="1"/>
          </p:cNvSpPr>
          <p:nvPr/>
        </p:nvSpPr>
        <p:spPr bwMode="auto">
          <a:xfrm>
            <a:off x="1167765" y="2087880"/>
            <a:ext cx="9856470" cy="281495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zh-CN" sz="1800" noProof="0" dirty="0">
                <a:ln>
                  <a:noFill/>
                </a:ln>
                <a:solidFill>
                  <a:schemeClr val="bg1">
                    <a:lumMod val="85000"/>
                  </a:schemeClr>
                </a:solidFill>
                <a:effectLst/>
                <a:uLnTx/>
                <a:uFillTx/>
                <a:ea typeface="方正大黑简体" charset="-122"/>
                <a:sym typeface="+mn-ea"/>
              </a:rPr>
              <a:t>学好</a:t>
            </a:r>
            <a:r>
              <a:rPr lang="zh-CN" altLang="zh-CN" sz="2200" noProof="0" dirty="0">
                <a:ln>
                  <a:noFill/>
                </a:ln>
                <a:solidFill>
                  <a:srgbClr val="469878"/>
                </a:solidFill>
                <a:effectLst/>
                <a:uLnTx/>
                <a:uFillTx/>
                <a:ea typeface="方正大黑简体" charset="-122"/>
                <a:sym typeface="+mn-ea"/>
              </a:rPr>
              <a:t>标志设计</a:t>
            </a:r>
            <a:r>
              <a:rPr lang="zh-CN" altLang="zh-CN" sz="1800" noProof="0" dirty="0">
                <a:ln>
                  <a:noFill/>
                </a:ln>
                <a:solidFill>
                  <a:schemeClr val="bg1">
                    <a:lumMod val="85000"/>
                  </a:schemeClr>
                </a:solidFill>
                <a:effectLst/>
                <a:uLnTx/>
                <a:uFillTx/>
                <a:ea typeface="方正大黑简体" charset="-122"/>
                <a:sym typeface="+mn-ea"/>
              </a:rPr>
              <a:t>这门课程是视觉传达设计、平面设计等相关设计专业必备的</a:t>
            </a:r>
            <a:r>
              <a:rPr lang="zh-CN" altLang="zh-CN" sz="2200" noProof="0" dirty="0">
                <a:ln>
                  <a:noFill/>
                </a:ln>
                <a:solidFill>
                  <a:srgbClr val="469878"/>
                </a:solidFill>
                <a:effectLst/>
                <a:uLnTx/>
                <a:uFillTx/>
                <a:ea typeface="方正大黑简体" charset="-122"/>
                <a:sym typeface="+mn-ea"/>
              </a:rPr>
              <a:t>基本技能之一。</a:t>
            </a:r>
            <a:endParaRPr lang="zh-CN" altLang="zh-CN" sz="2000" noProof="0" dirty="0">
              <a:ln>
                <a:noFill/>
              </a:ln>
              <a:solidFill>
                <a:schemeClr val="bg1">
                  <a:lumMod val="85000"/>
                </a:schemeClr>
              </a:solidFill>
              <a:effectLst/>
              <a:uLnTx/>
              <a:uFillTx/>
              <a:ea typeface="方正大黑简体" charset="-122"/>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zh-CN" altLang="zh-CN" sz="2000" noProof="0" dirty="0">
              <a:ln>
                <a:noFill/>
              </a:ln>
              <a:solidFill>
                <a:schemeClr val="bg1">
                  <a:lumMod val="85000"/>
                </a:schemeClr>
              </a:solidFill>
              <a:effectLst/>
              <a:uLnTx/>
              <a:uFillTx/>
              <a:ea typeface="方正大黑简体" charset="-122"/>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zh-CN" sz="1800" noProof="0" dirty="0">
                <a:ln>
                  <a:noFill/>
                </a:ln>
                <a:solidFill>
                  <a:schemeClr val="bg1">
                    <a:lumMod val="85000"/>
                  </a:schemeClr>
                </a:solidFill>
                <a:effectLst/>
                <a:uLnTx/>
                <a:uFillTx/>
                <a:ea typeface="方正大黑简体" charset="-122"/>
                <a:sym typeface="+mn-ea"/>
              </a:rPr>
              <a:t>标志从接单到定稿，需要了解大致的流程，做到设计</a:t>
            </a:r>
            <a:r>
              <a:rPr lang="zh-CN" altLang="zh-CN" sz="2200" noProof="0" dirty="0">
                <a:ln>
                  <a:noFill/>
                </a:ln>
                <a:solidFill>
                  <a:srgbClr val="469878"/>
                </a:solidFill>
                <a:effectLst/>
                <a:uLnTx/>
                <a:uFillTx/>
                <a:ea typeface="方正大黑简体" charset="-122"/>
                <a:sym typeface="+mn-ea"/>
              </a:rPr>
              <a:t>目的明确、定位准确</a:t>
            </a:r>
            <a:r>
              <a:rPr lang="zh-CN" altLang="zh-CN" sz="1800" noProof="0" dirty="0">
                <a:ln>
                  <a:noFill/>
                </a:ln>
                <a:solidFill>
                  <a:schemeClr val="bg1">
                    <a:lumMod val="85000"/>
                  </a:schemeClr>
                </a:solidFill>
                <a:effectLst/>
                <a:uLnTx/>
                <a:uFillTx/>
                <a:ea typeface="方正大黑简体" charset="-122"/>
                <a:sym typeface="+mn-ea"/>
              </a:rPr>
              <a:t>，同时对设计项目进行全面了解和设计要素充分掌握，内涵深刻，视觉特征明显、造型大气，形式上结构稳重、色彩搭配和谐，符合形式美法则，达到“标”新立异的效果，设计出最终能让甲方满意并认可的标志作品。</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charset="-122"/>
              <a:ea typeface="方正大黑简体" charset="-122"/>
              <a:cs typeface="+mn-cs"/>
              <a:sym typeface="+mn-ea"/>
            </a:endParaRPr>
          </a:p>
        </p:txBody>
      </p:sp>
      <p:sp>
        <p:nvSpPr>
          <p:cNvPr id="6147" name="文本框 12"/>
          <p:cNvSpPr txBox="1"/>
          <p:nvPr/>
        </p:nvSpPr>
        <p:spPr>
          <a:xfrm>
            <a:off x="615950" y="330835"/>
            <a:ext cx="1422400" cy="584200"/>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第二节</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grpSp>
        <p:nvGrpSpPr>
          <p:cNvPr id="6148" name="组合 18"/>
          <p:cNvGrpSpPr/>
          <p:nvPr/>
        </p:nvGrpSpPr>
        <p:grpSpPr>
          <a:xfrm>
            <a:off x="2038350" y="396240"/>
            <a:ext cx="5750560" cy="613753"/>
            <a:chOff x="3085" y="662"/>
            <a:chExt cx="4818" cy="935"/>
          </a:xfrm>
        </p:grpSpPr>
        <p:sp>
          <p:nvSpPr>
            <p:cNvPr id="14" name="文本框 13"/>
            <p:cNvSpPr txBox="1"/>
            <p:nvPr/>
          </p:nvSpPr>
          <p:spPr>
            <a:xfrm>
              <a:off x="3085" y="662"/>
              <a:ext cx="3439" cy="935"/>
            </a:xfrm>
            <a:prstGeom prst="rect">
              <a:avLst/>
            </a:prstGeom>
            <a:noFill/>
          </p:spPr>
          <p:txBody>
            <a:bodyPr wrap="square" rtlCol="0">
              <a:spAutoFit/>
            </a:bodyPr>
            <a:p>
              <a:pPr marR="0" defTabSz="914400" eaLnBrk="0" hangingPunct="0">
                <a:buClrTx/>
                <a:buSzTx/>
                <a:buFontTx/>
              </a:pPr>
              <a:r>
                <a:rPr lang="zh-CN" altLang="en-US" sz="1700" dirty="0">
                  <a:solidFill>
                    <a:schemeClr val="bg1">
                      <a:lumMod val="85000"/>
                    </a:schemeClr>
                  </a:solidFill>
                  <a:latin typeface="方正大黑简体" charset="-122"/>
                  <a:ea typeface="方正大黑简体" charset="-122"/>
                  <a:sym typeface="+mn-ea"/>
                </a:rPr>
                <a:t>标志设计制作流程</a:t>
              </a:r>
              <a:endParaRPr lang="zh-CN" altLang="en-US" sz="1700" dirty="0">
                <a:solidFill>
                  <a:schemeClr val="bg1">
                    <a:lumMod val="85000"/>
                  </a:schemeClr>
                </a:solidFill>
                <a:latin typeface="方正大黑简体" charset="-122"/>
                <a:ea typeface="方正大黑简体" charset="-122"/>
              </a:endParaRPr>
            </a:p>
            <a:p>
              <a:pPr marR="0" defTabSz="914400" eaLnBrk="0" hangingPunct="0">
                <a:buClrTx/>
                <a:buSzTx/>
                <a:buFontTx/>
              </a:pPr>
              <a:endParaRPr kumimoji="0" lang="zh-CN" altLang="en-US" sz="1700" kern="1200" cap="none" spc="100" normalizeH="0" baseline="0" noProof="1" dirty="0">
                <a:solidFill>
                  <a:schemeClr val="bg1">
                    <a:lumMod val="85000"/>
                  </a:schemeClr>
                </a:solidFill>
                <a:latin typeface="方正大黑简体" charset="-122"/>
                <a:ea typeface="方正大黑简体" charset="-122"/>
                <a:cs typeface="+mn-cs"/>
              </a:endParaRPr>
            </a:p>
          </p:txBody>
        </p:sp>
        <p:sp>
          <p:nvSpPr>
            <p:cNvPr id="17" name="文本框 16"/>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 name="椭圆 1"/>
          <p:cNvSpPr/>
          <p:nvPr/>
        </p:nvSpPr>
        <p:spPr>
          <a:xfrm>
            <a:off x="-453390" y="133985"/>
            <a:ext cx="899160" cy="899160"/>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1"/>
          <p:cNvSpPr txBox="1"/>
          <p:nvPr/>
        </p:nvSpPr>
        <p:spPr>
          <a:xfrm>
            <a:off x="11234420" y="6042978"/>
            <a:ext cx="963613" cy="521970"/>
          </a:xfrm>
          <a:prstGeom prst="rect">
            <a:avLst/>
          </a:prstGeom>
          <a:noFill/>
          <a:ln w="9525">
            <a:noFill/>
          </a:ln>
        </p:spPr>
        <p:txBody>
          <a:bodyPr wrap="square" anchor="t">
            <a:spAutoFit/>
          </a:bodyPr>
          <a:p>
            <a:pPr eaLnBrk="0" hangingPunct="0"/>
            <a:r>
              <a:rPr lang="en-US" altLang="zh-CN" sz="2800">
                <a:solidFill>
                  <a:schemeClr val="bg1">
                    <a:lumMod val="50000"/>
                  </a:schemeClr>
                </a:solidFill>
                <a:latin typeface="方正兰亭黑简体" panose="02000000000000000000" charset="-122"/>
                <a:ea typeface="方正兰亭黑简体" panose="02000000000000000000" charset="-122"/>
              </a:rPr>
              <a:t>02</a:t>
            </a:r>
            <a:endParaRPr lang="en-US" altLang="zh-CN" sz="2800">
              <a:solidFill>
                <a:schemeClr val="bg1">
                  <a:lumMod val="50000"/>
                </a:schemeClr>
              </a:solidFill>
              <a:latin typeface="方正兰亭黑简体" panose="02000000000000000000" charset="-122"/>
              <a:ea typeface="方正兰亭黑简体" panose="02000000000000000000" charset="-122"/>
            </a:endParaRPr>
          </a:p>
        </p:txBody>
      </p:sp>
      <p:pic>
        <p:nvPicPr>
          <p:cNvPr id="19" name="图形 2287"/>
          <p:cNvPicPr>
            <a:picLocks noChangeAspect="1"/>
          </p:cNvPicPr>
          <p:nvPr/>
        </p:nvPicPr>
        <p:blipFill>
          <a:blip r:embed="rId1">
            <a:extLst>
              <a:ext uri="{96DAC541-7B7A-43D3-8B79-37D633B846F1}">
                <asvg:svgBlip xmlns:asvg="http://schemas.microsoft.com/office/drawing/2016/SVG/main" r:embed="rId2"/>
              </a:ext>
            </a:extLst>
          </a:blip>
          <a:srcRect b="51649"/>
          <a:stretch>
            <a:fillRect/>
          </a:stretch>
        </p:blipFill>
        <p:spPr>
          <a:xfrm>
            <a:off x="10170160" y="409575"/>
            <a:ext cx="1635760" cy="42672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3660" y="-635"/>
            <a:ext cx="12362815" cy="684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243840" y="-284480"/>
            <a:ext cx="6798945" cy="736473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2"/>
          <p:cNvSpPr txBox="1">
            <a:spLocks noChangeArrowheads="1"/>
          </p:cNvSpPr>
          <p:nvPr/>
        </p:nvSpPr>
        <p:spPr bwMode="auto">
          <a:xfrm>
            <a:off x="800100" y="1437005"/>
            <a:ext cx="5342890" cy="433832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400" b="1" spc="200" noProof="0" dirty="0">
                <a:ln>
                  <a:noFill/>
                </a:ln>
                <a:solidFill>
                  <a:srgbClr val="469878"/>
                </a:solidFill>
                <a:effectLst/>
                <a:uLnTx/>
                <a:uFillTx/>
                <a:latin typeface="方正大黑简体" charset="0"/>
                <a:ea typeface="方正大黑简体" charset="-122"/>
                <a:sym typeface="+mn-ea"/>
              </a:rPr>
              <a:t>标志设计业务如何获取？</a:t>
            </a:r>
            <a:endParaRPr lang="zh-CN" altLang="en-US" sz="2400" b="1" noProof="0" dirty="0">
              <a:ln>
                <a:noFill/>
              </a:ln>
              <a:solidFill>
                <a:srgbClr val="469878"/>
              </a:solidFill>
              <a:effectLst/>
              <a:uLnTx/>
              <a:uFillTx/>
              <a:latin typeface="方正大黑简体" charset="-122"/>
              <a:ea typeface="方正大黑简体" charset="-122"/>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zh-CN" altLang="zh-CN" sz="1600" noProof="0" dirty="0">
              <a:ln>
                <a:noFill/>
              </a:ln>
              <a:solidFill>
                <a:schemeClr val="tx1">
                  <a:lumMod val="65000"/>
                  <a:lumOff val="35000"/>
                </a:schemeClr>
              </a:solidFill>
              <a:effectLst/>
              <a:uLnTx/>
              <a:uFillTx/>
              <a:ea typeface="方正大黑简体" charset="-122"/>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zh-CN" sz="1600" noProof="0" dirty="0">
                <a:ln>
                  <a:noFill/>
                </a:ln>
                <a:solidFill>
                  <a:schemeClr val="bg1">
                    <a:lumMod val="85000"/>
                  </a:schemeClr>
                </a:solidFill>
                <a:effectLst/>
                <a:uLnTx/>
                <a:uFillTx/>
                <a:ea typeface="方正大黑简体" charset="-122"/>
                <a:sym typeface="+mn-ea"/>
              </a:rPr>
              <a:t>从编者多年的设计实践经历来看，无论你创业还是担任某设计公司的职业设计师，标志业务来源一般分六种途径。</a:t>
            </a:r>
            <a:endParaRPr lang="zh-CN" altLang="zh-CN" sz="1600" noProof="0" dirty="0">
              <a:ln>
                <a:noFill/>
              </a:ln>
              <a:solidFill>
                <a:schemeClr val="bg1">
                  <a:lumMod val="85000"/>
                </a:schemeClr>
              </a:solidFill>
              <a:effectLst/>
              <a:uLnTx/>
              <a:uFillTx/>
              <a:ea typeface="方正大黑简体" charset="-122"/>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zh-CN" altLang="zh-CN" sz="1600" noProof="0" dirty="0">
              <a:ln>
                <a:noFill/>
              </a:ln>
              <a:solidFill>
                <a:schemeClr val="bg1">
                  <a:lumMod val="85000"/>
                </a:schemeClr>
              </a:solidFill>
              <a:effectLst/>
              <a:uLnTx/>
              <a:uFillTx/>
              <a:ea typeface="方正大黑简体" charset="-122"/>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zh-CN" sz="1600" noProof="0" dirty="0">
                <a:ln>
                  <a:noFill/>
                </a:ln>
                <a:solidFill>
                  <a:schemeClr val="bg1">
                    <a:lumMod val="85000"/>
                  </a:schemeClr>
                </a:solidFill>
                <a:effectLst/>
                <a:uLnTx/>
                <a:uFillTx/>
                <a:ea typeface="方正大黑简体" charset="-122"/>
                <a:sym typeface="+mn-ea"/>
              </a:rPr>
              <a:t>第一、通过发布广告招揽业务</a:t>
            </a:r>
            <a:endParaRPr lang="zh-CN" altLang="zh-CN" sz="1600" noProof="0" dirty="0">
              <a:ln>
                <a:noFill/>
              </a:ln>
              <a:solidFill>
                <a:schemeClr val="bg1">
                  <a:lumMod val="85000"/>
                </a:schemeClr>
              </a:solidFill>
              <a:effectLst/>
              <a:uLnTx/>
              <a:uFillTx/>
              <a:ea typeface="方正大黑简体" charset="-122"/>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zh-CN" sz="1600" noProof="0" dirty="0">
                <a:ln>
                  <a:noFill/>
                </a:ln>
                <a:solidFill>
                  <a:schemeClr val="bg1">
                    <a:lumMod val="85000"/>
                  </a:schemeClr>
                </a:solidFill>
                <a:effectLst/>
                <a:uLnTx/>
                <a:uFillTx/>
                <a:ea typeface="方正大黑简体" charset="-122"/>
                <a:sym typeface="+mn-ea"/>
              </a:rPr>
              <a:t>第二、招聘业务员跑业务或通过中介公司联系业务</a:t>
            </a:r>
            <a:endParaRPr lang="zh-CN" altLang="zh-CN" sz="1600" noProof="0" dirty="0">
              <a:ln>
                <a:noFill/>
              </a:ln>
              <a:solidFill>
                <a:schemeClr val="bg1">
                  <a:lumMod val="85000"/>
                </a:schemeClr>
              </a:solidFill>
              <a:effectLst/>
              <a:uLnTx/>
              <a:uFillTx/>
              <a:ea typeface="方正大黑简体" charset="-122"/>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zh-CN" sz="1600" noProof="0" dirty="0">
                <a:ln>
                  <a:noFill/>
                </a:ln>
                <a:solidFill>
                  <a:schemeClr val="bg1">
                    <a:lumMod val="85000"/>
                  </a:schemeClr>
                </a:solidFill>
                <a:effectLst/>
                <a:uLnTx/>
                <a:uFillTx/>
                <a:ea typeface="方正大黑简体" charset="-122"/>
                <a:sym typeface="+mn-ea"/>
              </a:rPr>
              <a:t>第三、专业设计征集网站（如全球征集网、第一征集网）</a:t>
            </a:r>
            <a:endParaRPr lang="zh-CN" altLang="zh-CN" sz="1600" noProof="0" dirty="0">
              <a:ln>
                <a:noFill/>
              </a:ln>
              <a:solidFill>
                <a:schemeClr val="bg1">
                  <a:lumMod val="85000"/>
                </a:schemeClr>
              </a:solidFill>
              <a:effectLst/>
              <a:uLnTx/>
              <a:uFillTx/>
              <a:ea typeface="方正大黑简体" charset="-122"/>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zh-CN" sz="1600" noProof="0" dirty="0">
                <a:ln>
                  <a:noFill/>
                </a:ln>
                <a:solidFill>
                  <a:schemeClr val="bg1">
                    <a:lumMod val="85000"/>
                  </a:schemeClr>
                </a:solidFill>
                <a:effectLst/>
                <a:uLnTx/>
                <a:uFillTx/>
                <a:ea typeface="方正大黑简体" charset="-122"/>
                <a:sym typeface="+mn-ea"/>
              </a:rPr>
              <a:t>第四、亲戚、熟人、朋友或以前的老客户介绍</a:t>
            </a:r>
            <a:endParaRPr lang="zh-CN" altLang="zh-CN" sz="1600" noProof="0" dirty="0">
              <a:ln>
                <a:noFill/>
              </a:ln>
              <a:solidFill>
                <a:schemeClr val="bg1">
                  <a:lumMod val="85000"/>
                </a:schemeClr>
              </a:solidFill>
              <a:effectLst/>
              <a:uLnTx/>
              <a:uFillTx/>
              <a:ea typeface="方正大黑简体" charset="-122"/>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zh-CN" sz="1600" noProof="0" dirty="0">
                <a:ln>
                  <a:noFill/>
                </a:ln>
                <a:solidFill>
                  <a:schemeClr val="bg1">
                    <a:lumMod val="85000"/>
                  </a:schemeClr>
                </a:solidFill>
                <a:effectLst/>
                <a:uLnTx/>
                <a:uFillTx/>
                <a:ea typeface="方正大黑简体" charset="-122"/>
                <a:sym typeface="+mn-ea"/>
              </a:rPr>
              <a:t>第五、指定（如老师指定、上级指定、行政指定等）</a:t>
            </a:r>
            <a:endParaRPr lang="zh-CN" altLang="zh-CN" sz="1600" noProof="0" dirty="0">
              <a:ln>
                <a:noFill/>
              </a:ln>
              <a:solidFill>
                <a:schemeClr val="bg1">
                  <a:lumMod val="85000"/>
                </a:schemeClr>
              </a:solidFill>
              <a:effectLst/>
              <a:uLnTx/>
              <a:uFillTx/>
              <a:ea typeface="方正大黑简体" charset="-122"/>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zh-CN" sz="1600" noProof="0" dirty="0">
                <a:ln>
                  <a:noFill/>
                </a:ln>
                <a:solidFill>
                  <a:schemeClr val="bg1">
                    <a:lumMod val="85000"/>
                  </a:schemeClr>
                </a:solidFill>
                <a:effectLst/>
                <a:uLnTx/>
                <a:uFillTx/>
                <a:ea typeface="方正大黑简体" charset="-122"/>
                <a:sym typeface="+mn-ea"/>
              </a:rPr>
              <a:t>第六、其它</a:t>
            </a:r>
            <a:endParaRPr kumimoji="0" lang="zh-CN" altLang="zh-CN" sz="1600" b="0" i="0" u="none" strike="noStrike" kern="1200" cap="none" spc="0" normalizeH="0" baseline="0" noProof="0" dirty="0">
              <a:ln>
                <a:noFill/>
              </a:ln>
              <a:solidFill>
                <a:schemeClr val="bg1">
                  <a:lumMod val="85000"/>
                </a:schemeClr>
              </a:solidFill>
              <a:effectLst/>
              <a:uLnTx/>
              <a:uFillTx/>
              <a:latin typeface="方正大黑简体" charset="-122"/>
              <a:ea typeface="方正大黑简体" charset="-122"/>
              <a:cs typeface="+mn-cs"/>
              <a:sym typeface="+mn-ea"/>
            </a:endParaRPr>
          </a:p>
        </p:txBody>
      </p:sp>
      <p:sp>
        <p:nvSpPr>
          <p:cNvPr id="6147" name="文本框 12"/>
          <p:cNvSpPr txBox="1"/>
          <p:nvPr/>
        </p:nvSpPr>
        <p:spPr>
          <a:xfrm>
            <a:off x="615950" y="330835"/>
            <a:ext cx="1422400" cy="584200"/>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第二节</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sp>
        <p:nvSpPr>
          <p:cNvPr id="2" name="椭圆 1"/>
          <p:cNvSpPr/>
          <p:nvPr/>
        </p:nvSpPr>
        <p:spPr>
          <a:xfrm>
            <a:off x="-453390" y="133985"/>
            <a:ext cx="899160" cy="899160"/>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00"/>
          <p:cNvSpPr txBox="1">
            <a:spLocks noChangeArrowheads="1"/>
          </p:cNvSpPr>
          <p:nvPr/>
        </p:nvSpPr>
        <p:spPr bwMode="auto">
          <a:xfrm>
            <a:off x="7881303" y="5498783"/>
            <a:ext cx="5080000" cy="275590"/>
          </a:xfrm>
          <a:prstGeom prst="rect">
            <a:avLst/>
          </a:prstGeom>
          <a:noFill/>
          <a:ln>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图2-2-</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2</a:t>
            </a:r>
            <a:r>
              <a:rPr kumimoji="0" lang="zh-CN" altLang="zh-CN" sz="1200" b="0" i="0" u="none" strike="noStrike" kern="1200" cap="none" spc="0" normalizeH="0" baseline="0" noProof="0" dirty="0">
                <a:ln>
                  <a:noFill/>
                </a:ln>
                <a:solidFill>
                  <a:schemeClr val="tx1"/>
                </a:solidFill>
                <a:effectLst/>
                <a:uLnTx/>
                <a:uFillTx/>
                <a:latin typeface="+mn-ea"/>
                <a:ea typeface="+mn-ea"/>
                <a:cs typeface="+mn-cs"/>
              </a:rPr>
              <a:t> 标志设计业务来源示意图    </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grpSp>
        <p:nvGrpSpPr>
          <p:cNvPr id="6" name="组合 18"/>
          <p:cNvGrpSpPr/>
          <p:nvPr/>
        </p:nvGrpSpPr>
        <p:grpSpPr>
          <a:xfrm>
            <a:off x="2038350" y="396240"/>
            <a:ext cx="5750560" cy="613753"/>
            <a:chOff x="3085" y="662"/>
            <a:chExt cx="4818" cy="935"/>
          </a:xfrm>
        </p:grpSpPr>
        <p:sp>
          <p:nvSpPr>
            <p:cNvPr id="7" name="文本框 6"/>
            <p:cNvSpPr txBox="1"/>
            <p:nvPr/>
          </p:nvSpPr>
          <p:spPr>
            <a:xfrm>
              <a:off x="3085" y="662"/>
              <a:ext cx="3439" cy="935"/>
            </a:xfrm>
            <a:prstGeom prst="rect">
              <a:avLst/>
            </a:prstGeom>
            <a:noFill/>
          </p:spPr>
          <p:txBody>
            <a:bodyPr wrap="square" rtlCol="0">
              <a:spAutoFit/>
            </a:bodyPr>
            <a:p>
              <a:pPr marR="0" defTabSz="914400" eaLnBrk="0" hangingPunct="0">
                <a:buClrTx/>
                <a:buSzTx/>
                <a:buFontTx/>
              </a:pPr>
              <a:r>
                <a:rPr lang="zh-CN" altLang="en-US" sz="1700" dirty="0">
                  <a:solidFill>
                    <a:schemeClr val="bg1">
                      <a:lumMod val="85000"/>
                    </a:schemeClr>
                  </a:solidFill>
                  <a:latin typeface="方正大黑简体" charset="-122"/>
                  <a:ea typeface="方正大黑简体" charset="-122"/>
                  <a:sym typeface="+mn-ea"/>
                </a:rPr>
                <a:t>标志设计制作流程</a:t>
              </a:r>
              <a:endParaRPr lang="zh-CN" altLang="en-US" sz="1700" dirty="0">
                <a:solidFill>
                  <a:schemeClr val="bg1">
                    <a:lumMod val="85000"/>
                  </a:schemeClr>
                </a:solidFill>
                <a:latin typeface="方正大黑简体" charset="-122"/>
                <a:ea typeface="方正大黑简体" charset="-122"/>
              </a:endParaRPr>
            </a:p>
            <a:p>
              <a:pPr marR="0" defTabSz="914400" eaLnBrk="0" hangingPunct="0">
                <a:buClrTx/>
                <a:buSzTx/>
                <a:buFontTx/>
              </a:pPr>
              <a:endParaRPr kumimoji="0" lang="zh-CN" altLang="en-US" sz="1700" kern="1200" cap="none" spc="100" normalizeH="0" baseline="0" noProof="1" dirty="0">
                <a:solidFill>
                  <a:schemeClr val="bg1">
                    <a:lumMod val="85000"/>
                  </a:schemeClr>
                </a:solidFill>
                <a:latin typeface="方正大黑简体" charset="-122"/>
                <a:ea typeface="方正大黑简体" charset="-122"/>
                <a:cs typeface="+mn-cs"/>
              </a:endParaRPr>
            </a:p>
          </p:txBody>
        </p:sp>
        <p:sp>
          <p:nvSpPr>
            <p:cNvPr id="8" name="文本框 7"/>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pic>
        <p:nvPicPr>
          <p:cNvPr id="9" name="图片 1" descr="制作流程11"/>
          <p:cNvPicPr>
            <a:picLocks noChangeAspect="1"/>
          </p:cNvPicPr>
          <p:nvPr/>
        </p:nvPicPr>
        <p:blipFill>
          <a:blip r:embed="rId1"/>
          <a:stretch>
            <a:fillRect/>
          </a:stretch>
        </p:blipFill>
        <p:spPr>
          <a:xfrm>
            <a:off x="7881620" y="1412875"/>
            <a:ext cx="3456305" cy="3677920"/>
          </a:xfrm>
          <a:prstGeom prst="rect">
            <a:avLst/>
          </a:prstGeom>
        </p:spPr>
      </p:pic>
      <p:sp>
        <p:nvSpPr>
          <p:cNvPr id="11" name="文本框 1"/>
          <p:cNvSpPr txBox="1"/>
          <p:nvPr/>
        </p:nvSpPr>
        <p:spPr>
          <a:xfrm>
            <a:off x="11234420" y="6042978"/>
            <a:ext cx="963613" cy="521970"/>
          </a:xfrm>
          <a:prstGeom prst="rect">
            <a:avLst/>
          </a:prstGeom>
          <a:noFill/>
          <a:ln w="9525">
            <a:noFill/>
          </a:ln>
        </p:spPr>
        <p:txBody>
          <a:bodyPr wrap="square" anchor="t">
            <a:spAutoFit/>
          </a:bodyPr>
          <a:p>
            <a:pPr eaLnBrk="0" hangingPunct="0"/>
            <a:r>
              <a:rPr lang="en-US" altLang="zh-CN" sz="2800">
                <a:solidFill>
                  <a:schemeClr val="bg1">
                    <a:lumMod val="50000"/>
                  </a:schemeClr>
                </a:solidFill>
                <a:latin typeface="方正兰亭黑简体" panose="02000000000000000000" charset="-122"/>
                <a:ea typeface="方正兰亭黑简体" panose="02000000000000000000" charset="-122"/>
              </a:rPr>
              <a:t>03</a:t>
            </a:r>
            <a:endParaRPr lang="en-US" altLang="zh-CN" sz="2800">
              <a:solidFill>
                <a:schemeClr val="bg1">
                  <a:lumMod val="50000"/>
                </a:schemeClr>
              </a:solidFill>
              <a:latin typeface="方正兰亭黑简体" panose="02000000000000000000" charset="-122"/>
              <a:ea typeface="方正兰亭黑简体" panose="02000000000000000000" charset="-122"/>
            </a:endParaRPr>
          </a:p>
        </p:txBody>
      </p:sp>
      <p:pic>
        <p:nvPicPr>
          <p:cNvPr id="19" name="图形 2287"/>
          <p:cNvPicPr>
            <a:picLocks noChangeAspect="1"/>
          </p:cNvPicPr>
          <p:nvPr/>
        </p:nvPicPr>
        <p:blipFill>
          <a:blip r:embed="rId2">
            <a:extLst>
              <a:ext uri="{96DAC541-7B7A-43D3-8B79-37D633B846F1}">
                <asvg:svgBlip xmlns:asvg="http://schemas.microsoft.com/office/drawing/2016/SVG/main" r:embed="rId3"/>
              </a:ext>
            </a:extLst>
          </a:blip>
          <a:srcRect b="51649"/>
          <a:stretch>
            <a:fillRect/>
          </a:stretch>
        </p:blipFill>
        <p:spPr>
          <a:xfrm>
            <a:off x="10170160" y="409575"/>
            <a:ext cx="1635760" cy="42672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20320" y="-87630"/>
            <a:ext cx="12324080" cy="718312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C:\Users\Ata\Desktop\图片1.png图片1"/>
          <p:cNvPicPr>
            <a:picLocks noChangeAspect="1"/>
          </p:cNvPicPr>
          <p:nvPr/>
        </p:nvPicPr>
        <p:blipFill>
          <a:blip r:embed="rId1"/>
          <a:srcRect/>
          <a:stretch>
            <a:fillRect/>
          </a:stretch>
        </p:blipFill>
        <p:spPr>
          <a:xfrm>
            <a:off x="-112395" y="1520190"/>
            <a:ext cx="12415520" cy="4431665"/>
          </a:xfrm>
          <a:prstGeom prst="rect">
            <a:avLst/>
          </a:prstGeom>
        </p:spPr>
      </p:pic>
      <p:sp>
        <p:nvSpPr>
          <p:cNvPr id="4" name="文本框 2"/>
          <p:cNvSpPr txBox="1">
            <a:spLocks noChangeArrowheads="1"/>
          </p:cNvSpPr>
          <p:nvPr/>
        </p:nvSpPr>
        <p:spPr bwMode="auto">
          <a:xfrm>
            <a:off x="986155" y="1721803"/>
            <a:ext cx="10242550" cy="82994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algn="l" defTabSz="914400" rtl="0" eaLnBrk="1" fontAlgn="base" latinLnBrk="0" hangingPunct="1">
              <a:lnSpc>
                <a:spcPct val="150000"/>
              </a:lnSpc>
              <a:buClrTx/>
              <a:buSzTx/>
              <a:buFont typeface="Arial" panose="020B0604020202020204" pitchFamily="34" charset="0"/>
              <a:buNone/>
              <a:defRPr/>
            </a:pPr>
            <a:r>
              <a:rPr lang="zh-CN" altLang="en-US" sz="1600" b="1" noProof="0" dirty="0">
                <a:ln>
                  <a:noFill/>
                </a:ln>
                <a:solidFill>
                  <a:srgbClr val="469878"/>
                </a:solidFill>
                <a:effectLst/>
                <a:uLnTx/>
                <a:uFillTx/>
                <a:latin typeface="方正大黑简体" charset="-122"/>
                <a:ea typeface="方正大黑简体" charset="-122"/>
                <a:sym typeface="+mn-ea"/>
              </a:rPr>
              <a:t>*本节以中国人民银行征信中心标志作为案例进行讲解分析，此设计任务信息来源于主办方在各艺术类高校网站以及各专业设计网站的精准投放，该项目由编者主持设计。</a:t>
            </a:r>
            <a:endParaRPr kumimoji="0" lang="zh-CN" altLang="en-US" sz="1600" b="1" i="0" u="none" strike="noStrike" kern="1200" cap="none" spc="0" normalizeH="0" baseline="0" noProof="0" dirty="0">
              <a:ln>
                <a:noFill/>
              </a:ln>
              <a:solidFill>
                <a:srgbClr val="469878"/>
              </a:solidFill>
              <a:effectLst/>
              <a:uLnTx/>
              <a:uFillTx/>
              <a:latin typeface="方正大黑简体" charset="-122"/>
              <a:ea typeface="方正大黑简体" charset="-122"/>
              <a:cs typeface="+mn-cs"/>
            </a:endParaRPr>
          </a:p>
        </p:txBody>
      </p:sp>
      <p:sp>
        <p:nvSpPr>
          <p:cNvPr id="6" name="文本框 5"/>
          <p:cNvSpPr txBox="1"/>
          <p:nvPr/>
        </p:nvSpPr>
        <p:spPr>
          <a:xfrm>
            <a:off x="1022985" y="2659380"/>
            <a:ext cx="10169525" cy="2999740"/>
          </a:xfrm>
          <a:prstGeom prst="rect">
            <a:avLst/>
          </a:prstGeom>
          <a:noFill/>
        </p:spPr>
        <p:txBody>
          <a:bodyPr wrap="square" rtlCol="0">
            <a:spAutoFit/>
          </a:bodyPr>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zh-CN" noProof="0" dirty="0">
                <a:ln>
                  <a:noFill/>
                </a:ln>
                <a:solidFill>
                  <a:schemeClr val="bg1">
                    <a:lumMod val="85000"/>
                  </a:schemeClr>
                </a:solidFill>
                <a:effectLst/>
                <a:uLnTx/>
                <a:uFillTx/>
                <a:ea typeface="方正大黑简体" charset="-122"/>
                <a:sym typeface="+mn-ea"/>
              </a:rPr>
              <a:t>无论从哪个途径获得了标志设计业务，那么接下来就要进入调研分析环节了。这一环节需首先收集相关资料。相关资料可以由甲方主动提供，或者设计师主动向甲方索取，为了能够最全面地了解掌握甲方的相关信息，有必要通过网络进行相关信息查阅。对收集到信息需要进行整理，做到去粗取精、去伪存真，保留与项目密切相关或者设计师认为可能需要的资料。有时为了获取第一手的设计资料与素材，设计师需要亲临现场调研，如平面设计大师靳埭强先生为重庆设计城市标志时就在重庆调研了数月，通过发放调查问卷以及面对面地与部分重庆市民交谈，得到了与以前传统认知有差异的重要信息，为后期的成功设计打下了坚实的基础。</a:t>
            </a:r>
            <a:endParaRPr lang="zh-CN" altLang="zh-CN" noProof="0" dirty="0">
              <a:ln>
                <a:noFill/>
              </a:ln>
              <a:solidFill>
                <a:schemeClr val="bg1">
                  <a:lumMod val="85000"/>
                </a:schemeClr>
              </a:solidFill>
              <a:effectLst/>
              <a:uLnTx/>
              <a:uFillTx/>
              <a:ea typeface="方正大黑简体" charset="-122"/>
              <a:sym typeface="+mn-ea"/>
            </a:endParaRPr>
          </a:p>
        </p:txBody>
      </p:sp>
      <p:sp>
        <p:nvSpPr>
          <p:cNvPr id="3" name="文本框 12"/>
          <p:cNvSpPr txBox="1"/>
          <p:nvPr/>
        </p:nvSpPr>
        <p:spPr>
          <a:xfrm>
            <a:off x="615950" y="330835"/>
            <a:ext cx="1422400" cy="584200"/>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第二节</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sp>
        <p:nvSpPr>
          <p:cNvPr id="8" name="椭圆 7"/>
          <p:cNvSpPr/>
          <p:nvPr/>
        </p:nvSpPr>
        <p:spPr>
          <a:xfrm>
            <a:off x="-453390" y="133985"/>
            <a:ext cx="899160" cy="899160"/>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18"/>
          <p:cNvGrpSpPr/>
          <p:nvPr/>
        </p:nvGrpSpPr>
        <p:grpSpPr>
          <a:xfrm>
            <a:off x="2038350" y="396240"/>
            <a:ext cx="5750560" cy="613753"/>
            <a:chOff x="3085" y="662"/>
            <a:chExt cx="4818" cy="935"/>
          </a:xfrm>
        </p:grpSpPr>
        <p:sp>
          <p:nvSpPr>
            <p:cNvPr id="11" name="文本框 10"/>
            <p:cNvSpPr txBox="1"/>
            <p:nvPr/>
          </p:nvSpPr>
          <p:spPr>
            <a:xfrm>
              <a:off x="3085" y="662"/>
              <a:ext cx="3439" cy="935"/>
            </a:xfrm>
            <a:prstGeom prst="rect">
              <a:avLst/>
            </a:prstGeom>
            <a:noFill/>
          </p:spPr>
          <p:txBody>
            <a:bodyPr wrap="square" rtlCol="0">
              <a:spAutoFit/>
            </a:bodyPr>
            <a:p>
              <a:pPr marR="0" defTabSz="914400" eaLnBrk="0" hangingPunct="0">
                <a:buClrTx/>
                <a:buSzTx/>
                <a:buFontTx/>
              </a:pPr>
              <a:r>
                <a:rPr lang="zh-CN" altLang="en-US" sz="1700" dirty="0">
                  <a:solidFill>
                    <a:schemeClr val="bg1">
                      <a:lumMod val="85000"/>
                    </a:schemeClr>
                  </a:solidFill>
                  <a:latin typeface="方正大黑简体" charset="-122"/>
                  <a:ea typeface="方正大黑简体" charset="-122"/>
                  <a:sym typeface="+mn-ea"/>
                </a:rPr>
                <a:t>标志设计制作流程</a:t>
              </a:r>
              <a:endParaRPr lang="zh-CN" altLang="en-US" sz="1700" dirty="0">
                <a:solidFill>
                  <a:schemeClr val="bg1">
                    <a:lumMod val="85000"/>
                  </a:schemeClr>
                </a:solidFill>
                <a:latin typeface="方正大黑简体" charset="-122"/>
                <a:ea typeface="方正大黑简体" charset="-122"/>
              </a:endParaRPr>
            </a:p>
            <a:p>
              <a:pPr marR="0" defTabSz="914400" eaLnBrk="0" hangingPunct="0">
                <a:buClrTx/>
                <a:buSzTx/>
                <a:buFontTx/>
              </a:pPr>
              <a:endParaRPr kumimoji="0" lang="zh-CN" altLang="en-US" sz="1700" kern="1200" cap="none" spc="100" normalizeH="0" baseline="0" noProof="1" dirty="0">
                <a:solidFill>
                  <a:schemeClr val="bg1">
                    <a:lumMod val="85000"/>
                  </a:schemeClr>
                </a:solidFill>
                <a:latin typeface="方正大黑简体" charset="-122"/>
                <a:ea typeface="方正大黑简体" charset="-122"/>
                <a:cs typeface="+mn-cs"/>
              </a:endParaRPr>
            </a:p>
          </p:txBody>
        </p:sp>
        <p:sp>
          <p:nvSpPr>
            <p:cNvPr id="12" name="文本框 11"/>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 name="文本框 1"/>
          <p:cNvSpPr txBox="1"/>
          <p:nvPr/>
        </p:nvSpPr>
        <p:spPr>
          <a:xfrm>
            <a:off x="11234420" y="6042978"/>
            <a:ext cx="963613" cy="521970"/>
          </a:xfrm>
          <a:prstGeom prst="rect">
            <a:avLst/>
          </a:prstGeom>
          <a:noFill/>
          <a:ln w="9525">
            <a:noFill/>
          </a:ln>
        </p:spPr>
        <p:txBody>
          <a:bodyPr wrap="square" anchor="t">
            <a:spAutoFit/>
          </a:bodyPr>
          <a:p>
            <a:pPr eaLnBrk="0" hangingPunct="0"/>
            <a:r>
              <a:rPr lang="en-US" altLang="zh-CN" sz="2800">
                <a:solidFill>
                  <a:schemeClr val="bg1">
                    <a:lumMod val="50000"/>
                  </a:schemeClr>
                </a:solidFill>
                <a:latin typeface="方正兰亭黑简体" panose="02000000000000000000" charset="-122"/>
                <a:ea typeface="方正兰亭黑简体" panose="02000000000000000000" charset="-122"/>
              </a:rPr>
              <a:t>04</a:t>
            </a:r>
            <a:endParaRPr lang="en-US" altLang="zh-CN" sz="2800">
              <a:solidFill>
                <a:schemeClr val="bg1">
                  <a:lumMod val="50000"/>
                </a:schemeClr>
              </a:solidFill>
              <a:latin typeface="方正兰亭黑简体" panose="02000000000000000000" charset="-122"/>
              <a:ea typeface="方正兰亭黑简体" panose="02000000000000000000" charset="-122"/>
            </a:endParaRPr>
          </a:p>
        </p:txBody>
      </p:sp>
      <p:pic>
        <p:nvPicPr>
          <p:cNvPr id="19" name="图形 2287"/>
          <p:cNvPicPr>
            <a:picLocks noChangeAspect="1"/>
          </p:cNvPicPr>
          <p:nvPr/>
        </p:nvPicPr>
        <p:blipFill>
          <a:blip r:embed="rId2">
            <a:extLst>
              <a:ext uri="{96DAC541-7B7A-43D3-8B79-37D633B846F1}">
                <asvg:svgBlip xmlns:asvg="http://schemas.microsoft.com/office/drawing/2016/SVG/main" r:embed="rId3"/>
              </a:ext>
            </a:extLst>
          </a:blip>
          <a:srcRect b="51649"/>
          <a:stretch>
            <a:fillRect/>
          </a:stretch>
        </p:blipFill>
        <p:spPr>
          <a:xfrm>
            <a:off x="10170160" y="409575"/>
            <a:ext cx="1635760" cy="42672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nvSpPr>
        <p:spPr>
          <a:xfrm>
            <a:off x="-67945" y="-73660"/>
            <a:ext cx="12412980" cy="708850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2"/>
          <p:cNvSpPr txBox="1">
            <a:spLocks noChangeArrowheads="1"/>
          </p:cNvSpPr>
          <p:nvPr/>
        </p:nvSpPr>
        <p:spPr bwMode="auto">
          <a:xfrm>
            <a:off x="1308100" y="1663700"/>
            <a:ext cx="9575165" cy="424624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zh-CN" sz="1800" noProof="0" dirty="0">
                <a:ln>
                  <a:noFill/>
                </a:ln>
                <a:solidFill>
                  <a:schemeClr val="bg1">
                    <a:lumMod val="85000"/>
                  </a:schemeClr>
                </a:solidFill>
                <a:effectLst/>
                <a:uLnTx/>
                <a:uFillTx/>
                <a:ea typeface="方正大黑简体" charset="-122"/>
                <a:sym typeface="+mn-ea"/>
              </a:rPr>
              <a:t>标志不仅仅是一个图形或文字的简单组合，它需要依据委托方（甲方）的</a:t>
            </a:r>
            <a:r>
              <a:rPr lang="zh-CN" altLang="zh-CN" sz="2200" noProof="0" dirty="0">
                <a:ln>
                  <a:noFill/>
                </a:ln>
                <a:solidFill>
                  <a:srgbClr val="469878"/>
                </a:solidFill>
                <a:effectLst/>
                <a:uLnTx/>
                <a:uFillTx/>
                <a:ea typeface="方正大黑简体" charset="-122"/>
                <a:sym typeface="+mn-ea"/>
              </a:rPr>
              <a:t>行业类别、经营理念、市场分析</a:t>
            </a:r>
            <a:r>
              <a:rPr lang="zh-CN" altLang="zh-CN" sz="1800" noProof="0" dirty="0">
                <a:ln>
                  <a:noFill/>
                </a:ln>
                <a:solidFill>
                  <a:schemeClr val="bg1">
                    <a:lumMod val="85000"/>
                  </a:schemeClr>
                </a:solidFill>
                <a:effectLst/>
                <a:uLnTx/>
                <a:uFillTx/>
                <a:ea typeface="方正大黑简体" charset="-122"/>
                <a:sym typeface="+mn-ea"/>
              </a:rPr>
              <a:t>以及委托方（甲方）负责人的基本意愿，充分考虑标志接触的</a:t>
            </a:r>
            <a:r>
              <a:rPr lang="zh-CN" altLang="zh-CN" sz="2200" noProof="0" dirty="0">
                <a:ln>
                  <a:noFill/>
                </a:ln>
                <a:solidFill>
                  <a:srgbClr val="469878"/>
                </a:solidFill>
                <a:effectLst/>
                <a:uLnTx/>
                <a:uFillTx/>
                <a:ea typeface="方正大黑简体" charset="-122"/>
                <a:sym typeface="+mn-ea"/>
              </a:rPr>
              <a:t>对象和应用环境</a:t>
            </a:r>
            <a:r>
              <a:rPr lang="zh-CN" altLang="zh-CN" sz="1800" noProof="0" dirty="0">
                <a:ln>
                  <a:noFill/>
                </a:ln>
                <a:solidFill>
                  <a:schemeClr val="bg1">
                    <a:lumMod val="85000"/>
                  </a:schemeClr>
                </a:solidFill>
                <a:effectLst/>
                <a:uLnTx/>
                <a:uFillTx/>
                <a:ea typeface="方正大黑简体" charset="-122"/>
                <a:sym typeface="+mn-ea"/>
              </a:rPr>
              <a:t>等进行全盘统筹，这些都是标志设计前期的重要依据。所以设计前先要全面深入地了解与分析委托方（甲方）的</a:t>
            </a:r>
            <a:r>
              <a:rPr lang="zh-CN" altLang="zh-CN" sz="2200" noProof="0" dirty="0">
                <a:ln>
                  <a:noFill/>
                </a:ln>
                <a:solidFill>
                  <a:srgbClr val="469878"/>
                </a:solidFill>
                <a:effectLst/>
                <a:uLnTx/>
                <a:uFillTx/>
                <a:ea typeface="方正大黑简体" charset="-122"/>
                <a:sym typeface="+mn-ea"/>
              </a:rPr>
              <a:t>经营战略、竞争对手</a:t>
            </a:r>
            <a:r>
              <a:rPr lang="zh-CN" altLang="zh-CN" sz="1800" noProof="0" dirty="0">
                <a:ln>
                  <a:noFill/>
                </a:ln>
                <a:solidFill>
                  <a:schemeClr val="bg1">
                    <a:lumMod val="85000"/>
                  </a:schemeClr>
                </a:solidFill>
                <a:effectLst/>
                <a:uLnTx/>
                <a:uFillTx/>
                <a:ea typeface="方正大黑简体" charset="-122"/>
                <a:sym typeface="+mn-ea"/>
              </a:rPr>
              <a:t>等。如天猫以猫作为标志，作为商业竞争对手，京东则以狗做为自己的形象了。</a:t>
            </a:r>
            <a:endParaRPr lang="zh-CN" altLang="zh-CN" sz="1800" noProof="0" dirty="0">
              <a:ln>
                <a:noFill/>
              </a:ln>
              <a:solidFill>
                <a:schemeClr val="bg1">
                  <a:lumMod val="85000"/>
                </a:schemeClr>
              </a:solidFill>
              <a:effectLst/>
              <a:uLnTx/>
              <a:uFillTx/>
              <a:ea typeface="方正大黑简体" charset="-122"/>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zh-CN" sz="20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zh-CN" sz="1800" noProof="0" dirty="0">
                <a:ln>
                  <a:noFill/>
                </a:ln>
                <a:solidFill>
                  <a:schemeClr val="bg1">
                    <a:lumMod val="85000"/>
                  </a:schemeClr>
                </a:solidFill>
                <a:effectLst/>
                <a:uLnTx/>
                <a:uFillTx/>
                <a:ea typeface="方正大黑简体" charset="-122"/>
                <a:sym typeface="+mn-ea"/>
              </a:rPr>
              <a:t>当然，在接受业务时，主动权不一定都在委托方（甲方）那里，对于有些设计业务，设计师可以选择拒绝，如不合理的设计价格，不尊重及信任设计师，不按约定规则支付款项等。</a:t>
            </a:r>
            <a:endParaRPr kumimoji="0" lang="zh-CN" altLang="en-US"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bg1">
                  <a:lumMod val="85000"/>
                </a:schemeClr>
              </a:solidFill>
              <a:effectLst/>
              <a:uLnTx/>
              <a:uFillTx/>
              <a:latin typeface="Arial" panose="020B0604020202020204" pitchFamily="34" charset="0"/>
              <a:ea typeface="方正大黑简体" charset="-122"/>
              <a:cs typeface="+mn-cs"/>
              <a:sym typeface="+mn-ea"/>
            </a:endParaRPr>
          </a:p>
        </p:txBody>
      </p:sp>
      <p:sp>
        <p:nvSpPr>
          <p:cNvPr id="3" name="文本框 12"/>
          <p:cNvSpPr txBox="1"/>
          <p:nvPr/>
        </p:nvSpPr>
        <p:spPr>
          <a:xfrm>
            <a:off x="615950" y="330835"/>
            <a:ext cx="1422400" cy="584200"/>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第二节</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sp>
        <p:nvSpPr>
          <p:cNvPr id="8" name="椭圆 7"/>
          <p:cNvSpPr/>
          <p:nvPr/>
        </p:nvSpPr>
        <p:spPr>
          <a:xfrm>
            <a:off x="-453390" y="133985"/>
            <a:ext cx="899160" cy="899160"/>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18"/>
          <p:cNvGrpSpPr/>
          <p:nvPr/>
        </p:nvGrpSpPr>
        <p:grpSpPr>
          <a:xfrm>
            <a:off x="2038350" y="396240"/>
            <a:ext cx="5750560" cy="613753"/>
            <a:chOff x="3085" y="662"/>
            <a:chExt cx="4818" cy="935"/>
          </a:xfrm>
        </p:grpSpPr>
        <p:sp>
          <p:nvSpPr>
            <p:cNvPr id="11" name="文本框 10"/>
            <p:cNvSpPr txBox="1"/>
            <p:nvPr/>
          </p:nvSpPr>
          <p:spPr>
            <a:xfrm>
              <a:off x="3085" y="662"/>
              <a:ext cx="3439" cy="935"/>
            </a:xfrm>
            <a:prstGeom prst="rect">
              <a:avLst/>
            </a:prstGeom>
            <a:noFill/>
          </p:spPr>
          <p:txBody>
            <a:bodyPr wrap="square" rtlCol="0">
              <a:spAutoFit/>
            </a:bodyPr>
            <a:p>
              <a:pPr marR="0" defTabSz="914400" eaLnBrk="0" hangingPunct="0">
                <a:buClrTx/>
                <a:buSzTx/>
                <a:buFontTx/>
              </a:pPr>
              <a:r>
                <a:rPr lang="zh-CN" altLang="en-US" sz="1700" dirty="0">
                  <a:solidFill>
                    <a:schemeClr val="bg1">
                      <a:lumMod val="85000"/>
                    </a:schemeClr>
                  </a:solidFill>
                  <a:latin typeface="方正大黑简体" charset="-122"/>
                  <a:ea typeface="方正大黑简体" charset="-122"/>
                  <a:sym typeface="+mn-ea"/>
                </a:rPr>
                <a:t>标志设计制作流程</a:t>
              </a:r>
              <a:endParaRPr lang="zh-CN" altLang="en-US" sz="1700" dirty="0">
                <a:solidFill>
                  <a:schemeClr val="bg1">
                    <a:lumMod val="85000"/>
                  </a:schemeClr>
                </a:solidFill>
                <a:latin typeface="方正大黑简体" charset="-122"/>
                <a:ea typeface="方正大黑简体" charset="-122"/>
              </a:endParaRPr>
            </a:p>
            <a:p>
              <a:pPr marR="0" defTabSz="914400" eaLnBrk="0" hangingPunct="0">
                <a:buClrTx/>
                <a:buSzTx/>
                <a:buFontTx/>
              </a:pPr>
              <a:endParaRPr kumimoji="0" lang="zh-CN" altLang="en-US" sz="1700" kern="1200" cap="none" spc="100" normalizeH="0" baseline="0" noProof="1" dirty="0">
                <a:solidFill>
                  <a:schemeClr val="bg1">
                    <a:lumMod val="85000"/>
                  </a:schemeClr>
                </a:solidFill>
                <a:latin typeface="方正大黑简体" charset="-122"/>
                <a:ea typeface="方正大黑简体" charset="-122"/>
                <a:cs typeface="+mn-cs"/>
              </a:endParaRPr>
            </a:p>
          </p:txBody>
        </p:sp>
        <p:sp>
          <p:nvSpPr>
            <p:cNvPr id="12" name="文本框 11"/>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 name="文本框 1"/>
          <p:cNvSpPr txBox="1"/>
          <p:nvPr/>
        </p:nvSpPr>
        <p:spPr>
          <a:xfrm>
            <a:off x="11234420" y="6042978"/>
            <a:ext cx="963613" cy="521970"/>
          </a:xfrm>
          <a:prstGeom prst="rect">
            <a:avLst/>
          </a:prstGeom>
          <a:noFill/>
          <a:ln w="9525">
            <a:noFill/>
          </a:ln>
        </p:spPr>
        <p:txBody>
          <a:bodyPr wrap="square" anchor="t">
            <a:spAutoFit/>
          </a:bodyPr>
          <a:p>
            <a:pPr eaLnBrk="0" hangingPunct="0"/>
            <a:r>
              <a:rPr lang="en-US" altLang="zh-CN" sz="2800">
                <a:solidFill>
                  <a:schemeClr val="bg1">
                    <a:lumMod val="50000"/>
                  </a:schemeClr>
                </a:solidFill>
                <a:latin typeface="方正兰亭黑简体" panose="02000000000000000000" charset="-122"/>
                <a:ea typeface="方正兰亭黑简体" panose="02000000000000000000" charset="-122"/>
              </a:rPr>
              <a:t>05</a:t>
            </a:r>
            <a:endParaRPr lang="en-US" altLang="zh-CN" sz="2800">
              <a:solidFill>
                <a:schemeClr val="bg1">
                  <a:lumMod val="50000"/>
                </a:schemeClr>
              </a:solidFill>
              <a:latin typeface="方正兰亭黑简体" panose="02000000000000000000" charset="-122"/>
              <a:ea typeface="方正兰亭黑简体" panose="02000000000000000000" charset="-122"/>
            </a:endParaRPr>
          </a:p>
        </p:txBody>
      </p:sp>
      <p:pic>
        <p:nvPicPr>
          <p:cNvPr id="19" name="图形 2287"/>
          <p:cNvPicPr>
            <a:picLocks noChangeAspect="1"/>
          </p:cNvPicPr>
          <p:nvPr/>
        </p:nvPicPr>
        <p:blipFill>
          <a:blip r:embed="rId1">
            <a:extLst>
              <a:ext uri="{96DAC541-7B7A-43D3-8B79-37D633B846F1}">
                <asvg:svgBlip xmlns:asvg="http://schemas.microsoft.com/office/drawing/2016/SVG/main" r:embed="rId2"/>
              </a:ext>
            </a:extLst>
          </a:blip>
          <a:srcRect b="51649"/>
          <a:stretch>
            <a:fillRect/>
          </a:stretch>
        </p:blipFill>
        <p:spPr>
          <a:xfrm>
            <a:off x="10170160" y="409575"/>
            <a:ext cx="1635760" cy="42672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 name="矩形 9"/>
          <p:cNvSpPr/>
          <p:nvPr/>
        </p:nvSpPr>
        <p:spPr>
          <a:xfrm>
            <a:off x="-40005" y="-129540"/>
            <a:ext cx="12328525" cy="719391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73660" y="1322705"/>
            <a:ext cx="12362815" cy="4634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2"/>
          <p:cNvSpPr txBox="1">
            <a:spLocks noChangeArrowheads="1"/>
          </p:cNvSpPr>
          <p:nvPr/>
        </p:nvSpPr>
        <p:spPr bwMode="auto">
          <a:xfrm>
            <a:off x="802640" y="1468755"/>
            <a:ext cx="6136640" cy="581596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0" checksum="1332686597"/>
                </a:ext>
              </a:extLst>
            </a:pPr>
            <a:r>
              <a:rPr lang="zh-CN" altLang="zh-CN" sz="1600" noProof="0" dirty="0">
                <a:ln>
                  <a:noFill/>
                </a:ln>
                <a:solidFill>
                  <a:schemeClr val="tx1">
                    <a:lumMod val="65000"/>
                    <a:lumOff val="35000"/>
                  </a:schemeClr>
                </a:solidFill>
                <a:effectLst/>
                <a:uLnTx/>
                <a:uFillTx/>
                <a:ea typeface="方正大黑简体" charset="-122"/>
                <a:sym typeface="+mn-ea"/>
              </a:rPr>
              <a:t>中国人民银行征信中心标志征集启事明确规定了</a:t>
            </a:r>
            <a:r>
              <a:rPr lang="zh-CN" altLang="zh-CN" sz="2000" noProof="0" dirty="0">
                <a:ln>
                  <a:noFill/>
                </a:ln>
                <a:solidFill>
                  <a:srgbClr val="469878"/>
                </a:solidFill>
                <a:effectLst/>
                <a:uLnTx/>
                <a:uFillTx/>
                <a:ea typeface="方正大黑简体" charset="-122"/>
                <a:sym typeface="+mn-ea"/>
              </a:rPr>
              <a:t>投标要求、参与对象、截止时间、邮寄或送达地点、设计费数额</a:t>
            </a:r>
            <a:r>
              <a:rPr lang="zh-CN" altLang="zh-CN" sz="1600" noProof="0" dirty="0">
                <a:ln>
                  <a:noFill/>
                </a:ln>
                <a:solidFill>
                  <a:schemeClr val="tx1">
                    <a:lumMod val="65000"/>
                    <a:lumOff val="35000"/>
                  </a:schemeClr>
                </a:solidFill>
                <a:effectLst/>
                <a:uLnTx/>
                <a:uFillTx/>
                <a:ea typeface="方正大黑简体" charset="-122"/>
                <a:sym typeface="+mn-ea"/>
              </a:rPr>
              <a:t>等。了解基本要求确定参与该标志设计任务之后，每个自愿参与的标志设计师就成为了投标者。</a:t>
            </a:r>
            <a:endParaRPr lang="zh-CN" altLang="zh-CN" sz="1600" noProof="0" dirty="0">
              <a:ln>
                <a:noFill/>
              </a:ln>
              <a:solidFill>
                <a:schemeClr val="tx1">
                  <a:lumMod val="65000"/>
                  <a:lumOff val="35000"/>
                </a:schemeClr>
              </a:solidFill>
              <a:effectLst/>
              <a:uLnTx/>
              <a:uFillTx/>
              <a:ea typeface="方正大黑简体" charset="-122"/>
              <a:sym typeface="+mn-ea"/>
            </a:endParaRPr>
          </a:p>
          <a:p>
            <a:pPr marL="0" marR="0" lvl="0" indent="0" algn="just" defTabSz="914400" rtl="0" eaLnBrk="1"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0" checksum="1332686597"/>
                </a:ext>
              </a:extLst>
            </a:pPr>
            <a:r>
              <a:rPr lang="zh-CN" altLang="zh-CN" sz="1600" noProof="0" dirty="0">
                <a:ln>
                  <a:noFill/>
                </a:ln>
                <a:solidFill>
                  <a:schemeClr val="tx1">
                    <a:lumMod val="65000"/>
                    <a:lumOff val="35000"/>
                  </a:schemeClr>
                </a:solidFill>
                <a:effectLst/>
                <a:uLnTx/>
                <a:uFillTx/>
                <a:ea typeface="方正大黑简体" charset="-122"/>
                <a:sym typeface="+mn-ea"/>
              </a:rPr>
              <a:t>我们需要先了解一下该单位的基本情况：中国人民银行征信中心是中国人民银行直属的事业法人单位，主要任务是依据国家的法律法规和人民银行的规章，统一负责企业和个人征信系统（又称企业和个人信用信息基础数据库）的建设、运行和管理。</a:t>
            </a:r>
            <a:endParaRPr lang="zh-CN" altLang="zh-CN" sz="1600" noProof="0" dirty="0">
              <a:ln>
                <a:noFill/>
              </a:ln>
              <a:solidFill>
                <a:schemeClr val="tx1">
                  <a:lumMod val="65000"/>
                  <a:lumOff val="35000"/>
                </a:schemeClr>
              </a:solidFill>
              <a:effectLst/>
              <a:uLnTx/>
              <a:uFillTx/>
              <a:ea typeface="方正大黑简体" charset="-122"/>
              <a:sym typeface="+mn-ea"/>
            </a:endParaRPr>
          </a:p>
          <a:p>
            <a:pPr marL="0" marR="0" lvl="0" indent="0" algn="just" defTabSz="914400" rtl="0" eaLnBrk="1"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0" checksum="1332686597"/>
                </a:ext>
              </a:extLst>
            </a:pPr>
            <a:r>
              <a:rPr lang="zh-CN" altLang="zh-CN" sz="1600" noProof="0" dirty="0">
                <a:ln>
                  <a:noFill/>
                </a:ln>
                <a:solidFill>
                  <a:schemeClr val="tx1">
                    <a:lumMod val="65000"/>
                    <a:lumOff val="35000"/>
                  </a:schemeClr>
                </a:solidFill>
                <a:effectLst/>
                <a:uLnTx/>
                <a:uFillTx/>
                <a:ea typeface="方正大黑简体" charset="-122"/>
                <a:sym typeface="+mn-ea"/>
              </a:rPr>
              <a:t>通过分析，我们提炼出了几个关键词：</a:t>
            </a:r>
            <a:r>
              <a:rPr lang="zh-CN" altLang="zh-CN" sz="1800" noProof="0" dirty="0">
                <a:ln>
                  <a:noFill/>
                </a:ln>
                <a:solidFill>
                  <a:srgbClr val="469878"/>
                </a:solidFill>
                <a:effectLst/>
                <a:uLnTx/>
                <a:uFillTx/>
                <a:ea typeface="方正大黑简体" charset="-122"/>
                <a:sym typeface="+mn-ea"/>
              </a:rPr>
              <a:t>中国、银行、信用、数据库</a:t>
            </a:r>
            <a:r>
              <a:rPr lang="zh-CN" altLang="zh-CN" sz="1600" noProof="0" dirty="0">
                <a:ln>
                  <a:noFill/>
                </a:ln>
                <a:solidFill>
                  <a:schemeClr val="tx1">
                    <a:lumMod val="65000"/>
                    <a:lumOff val="35000"/>
                  </a:schemeClr>
                </a:solidFill>
                <a:effectLst/>
                <a:uLnTx/>
                <a:uFillTx/>
                <a:ea typeface="方正大黑简体" charset="-122"/>
                <a:sym typeface="+mn-ea"/>
              </a:rPr>
              <a:t>，其中</a:t>
            </a:r>
            <a:r>
              <a:rPr lang="zh-CN" altLang="zh-CN" sz="1800" noProof="0" dirty="0">
                <a:ln>
                  <a:noFill/>
                </a:ln>
                <a:solidFill>
                  <a:srgbClr val="469878"/>
                </a:solidFill>
                <a:effectLst/>
                <a:uLnTx/>
                <a:uFillTx/>
                <a:ea typeface="方正大黑简体" charset="-122"/>
                <a:sym typeface="+mn-ea"/>
              </a:rPr>
              <a:t>“信用”</a:t>
            </a:r>
            <a:r>
              <a:rPr lang="zh-CN" altLang="zh-CN" sz="1600" noProof="0" dirty="0">
                <a:ln>
                  <a:noFill/>
                </a:ln>
                <a:solidFill>
                  <a:schemeClr val="tx1">
                    <a:lumMod val="65000"/>
                    <a:lumOff val="35000"/>
                  </a:schemeClr>
                </a:solidFill>
                <a:effectLst/>
                <a:uLnTx/>
                <a:uFillTx/>
                <a:ea typeface="方正大黑简体" charset="-122"/>
                <a:sym typeface="+mn-ea"/>
              </a:rPr>
              <a:t>为核心关键词。</a:t>
            </a:r>
            <a:endParaRPr kumimoji="0" lang="zh-CN" altLang="en-US"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endParaRPr>
          </a:p>
          <a:p>
            <a:pPr marL="0" marR="0" lvl="0" indent="26797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zh-CN" sz="1600" b="0" i="0" u="none" strike="noStrike" kern="1200" cap="none" spc="0" normalizeH="0" baseline="0" noProof="1">
              <a:ln>
                <a:noFill/>
              </a:ln>
              <a:solidFill>
                <a:schemeClr val="tx1">
                  <a:lumMod val="65000"/>
                  <a:lumOff val="35000"/>
                </a:schemeClr>
              </a:solidFill>
              <a:effectLst/>
              <a:uLnTx/>
              <a:uFillTx/>
              <a:latin typeface="Arial" panose="020B0604020202020204" pitchFamily="34" charset="0"/>
              <a:ea typeface="方正大黑简体"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en-US" altLang="zh-CN"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方正大黑简体"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tx1">
                  <a:lumMod val="65000"/>
                  <a:lumOff val="35000"/>
                </a:schemeClr>
              </a:solidFill>
              <a:effectLst/>
              <a:uLnTx/>
              <a:uFillTx/>
              <a:latin typeface="方正大黑简体" charset="-122"/>
              <a:ea typeface="方正大黑简体" charset="-122"/>
              <a:cs typeface="+mn-cs"/>
            </a:endParaRPr>
          </a:p>
          <a:p>
            <a:pPr marL="0" marR="0" lvl="0" indent="0" algn="l" defTabSz="914400" rtl="0" eaLnBrk="1" fontAlgn="base" latinLnBrk="0" hangingPunct="1">
              <a:lnSpc>
                <a:spcPct val="2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tx1">
                  <a:lumMod val="65000"/>
                  <a:lumOff val="35000"/>
                </a:schemeClr>
              </a:solidFill>
              <a:effectLst/>
              <a:uLnTx/>
              <a:uFillTx/>
              <a:latin typeface="方正大黑简体" charset="-122"/>
              <a:ea typeface="方正大黑简体" charset="-122"/>
              <a:cs typeface="+mn-cs"/>
            </a:endParaRPr>
          </a:p>
        </p:txBody>
      </p:sp>
      <p:pic>
        <p:nvPicPr>
          <p:cNvPr id="9221" name="图片 2" descr="制作流程1"/>
          <p:cNvPicPr>
            <a:picLocks noChangeAspect="1"/>
          </p:cNvPicPr>
          <p:nvPr/>
        </p:nvPicPr>
        <p:blipFill>
          <a:blip r:embed="rId1"/>
          <a:stretch>
            <a:fillRect/>
          </a:stretch>
        </p:blipFill>
        <p:spPr>
          <a:xfrm>
            <a:off x="7786688" y="1721803"/>
            <a:ext cx="3811587" cy="2854325"/>
          </a:xfrm>
          <a:prstGeom prst="rect">
            <a:avLst/>
          </a:prstGeom>
          <a:noFill/>
          <a:ln w="9525">
            <a:noFill/>
          </a:ln>
        </p:spPr>
      </p:pic>
      <p:sp>
        <p:nvSpPr>
          <p:cNvPr id="9222" name="文本框 2"/>
          <p:cNvSpPr txBox="1"/>
          <p:nvPr/>
        </p:nvSpPr>
        <p:spPr>
          <a:xfrm>
            <a:off x="6489700" y="4857115"/>
            <a:ext cx="6092825" cy="27559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1809750" eaLnBrk="1" hangingPunct="1">
              <a:spcBef>
                <a:spcPct val="0"/>
              </a:spcBef>
              <a:buFont typeface="Arial" panose="020B0604020202020204" pitchFamily="34" charset="0"/>
              <a:buNone/>
            </a:pPr>
            <a:r>
              <a:rPr lang="zh-CN" altLang="zh-CN" sz="1200" dirty="0"/>
              <a:t>图2-2-</a:t>
            </a:r>
            <a:r>
              <a:rPr lang="en-US" altLang="zh-CN" sz="1200" dirty="0"/>
              <a:t>3</a:t>
            </a:r>
            <a:r>
              <a:rPr lang="zh-CN" altLang="zh-CN" sz="1200" dirty="0"/>
              <a:t> 调研分析之关键词提炼示意图   </a:t>
            </a:r>
            <a:endParaRPr lang="zh-CN" altLang="en-US" sz="1200" dirty="0"/>
          </a:p>
        </p:txBody>
      </p:sp>
      <p:sp>
        <p:nvSpPr>
          <p:cNvPr id="5" name="文本框 12"/>
          <p:cNvSpPr txBox="1"/>
          <p:nvPr/>
        </p:nvSpPr>
        <p:spPr>
          <a:xfrm>
            <a:off x="615950" y="330835"/>
            <a:ext cx="1422400" cy="584200"/>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第二节</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sp>
        <p:nvSpPr>
          <p:cNvPr id="8" name="椭圆 7"/>
          <p:cNvSpPr/>
          <p:nvPr/>
        </p:nvSpPr>
        <p:spPr>
          <a:xfrm>
            <a:off x="-453390" y="133985"/>
            <a:ext cx="899160" cy="899160"/>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18"/>
          <p:cNvGrpSpPr/>
          <p:nvPr/>
        </p:nvGrpSpPr>
        <p:grpSpPr>
          <a:xfrm>
            <a:off x="2038350" y="396240"/>
            <a:ext cx="5750560" cy="613753"/>
            <a:chOff x="3085" y="662"/>
            <a:chExt cx="4818" cy="935"/>
          </a:xfrm>
        </p:grpSpPr>
        <p:sp>
          <p:nvSpPr>
            <p:cNvPr id="11" name="文本框 10"/>
            <p:cNvSpPr txBox="1"/>
            <p:nvPr/>
          </p:nvSpPr>
          <p:spPr>
            <a:xfrm>
              <a:off x="3085" y="662"/>
              <a:ext cx="3439" cy="935"/>
            </a:xfrm>
            <a:prstGeom prst="rect">
              <a:avLst/>
            </a:prstGeom>
            <a:noFill/>
          </p:spPr>
          <p:txBody>
            <a:bodyPr wrap="square" rtlCol="0">
              <a:spAutoFit/>
            </a:bodyPr>
            <a:p>
              <a:pPr marR="0" defTabSz="914400" eaLnBrk="0" hangingPunct="0">
                <a:buClrTx/>
                <a:buSzTx/>
                <a:buFontTx/>
              </a:pPr>
              <a:r>
                <a:rPr lang="zh-CN" altLang="en-US" sz="1700" dirty="0">
                  <a:solidFill>
                    <a:schemeClr val="bg1">
                      <a:lumMod val="85000"/>
                    </a:schemeClr>
                  </a:solidFill>
                  <a:latin typeface="方正大黑简体" charset="-122"/>
                  <a:ea typeface="方正大黑简体" charset="-122"/>
                  <a:sym typeface="+mn-ea"/>
                </a:rPr>
                <a:t>标志设计制作流程</a:t>
              </a:r>
              <a:endParaRPr lang="zh-CN" altLang="en-US" sz="1700" dirty="0">
                <a:solidFill>
                  <a:schemeClr val="bg1">
                    <a:lumMod val="85000"/>
                  </a:schemeClr>
                </a:solidFill>
                <a:latin typeface="方正大黑简体" charset="-122"/>
                <a:ea typeface="方正大黑简体" charset="-122"/>
              </a:endParaRPr>
            </a:p>
            <a:p>
              <a:pPr marR="0" defTabSz="914400" eaLnBrk="0" hangingPunct="0">
                <a:buClrTx/>
                <a:buSzTx/>
                <a:buFontTx/>
              </a:pPr>
              <a:endParaRPr kumimoji="0" lang="zh-CN" altLang="en-US" sz="1700" kern="1200" cap="none" spc="100" normalizeH="0" baseline="0" noProof="1" dirty="0">
                <a:solidFill>
                  <a:schemeClr val="bg1">
                    <a:lumMod val="85000"/>
                  </a:schemeClr>
                </a:solidFill>
                <a:latin typeface="方正大黑简体" charset="-122"/>
                <a:ea typeface="方正大黑简体" charset="-122"/>
                <a:cs typeface="+mn-cs"/>
              </a:endParaRPr>
            </a:p>
          </p:txBody>
        </p:sp>
        <p:sp>
          <p:nvSpPr>
            <p:cNvPr id="12" name="文本框 11"/>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 name="文本框 1"/>
          <p:cNvSpPr txBox="1"/>
          <p:nvPr/>
        </p:nvSpPr>
        <p:spPr>
          <a:xfrm>
            <a:off x="11234420" y="6042978"/>
            <a:ext cx="963613" cy="521970"/>
          </a:xfrm>
          <a:prstGeom prst="rect">
            <a:avLst/>
          </a:prstGeom>
          <a:noFill/>
          <a:ln w="9525">
            <a:noFill/>
          </a:ln>
        </p:spPr>
        <p:txBody>
          <a:bodyPr wrap="square" anchor="t">
            <a:spAutoFit/>
          </a:bodyPr>
          <a:p>
            <a:pPr eaLnBrk="0" hangingPunct="0"/>
            <a:r>
              <a:rPr lang="en-US" altLang="zh-CN" sz="2800">
                <a:solidFill>
                  <a:schemeClr val="bg1">
                    <a:lumMod val="50000"/>
                  </a:schemeClr>
                </a:solidFill>
                <a:latin typeface="方正兰亭黑简体" panose="02000000000000000000" charset="-122"/>
                <a:ea typeface="方正兰亭黑简体" panose="02000000000000000000" charset="-122"/>
              </a:rPr>
              <a:t>06</a:t>
            </a:r>
            <a:endParaRPr lang="en-US" altLang="zh-CN" sz="2800">
              <a:solidFill>
                <a:schemeClr val="bg1">
                  <a:lumMod val="50000"/>
                </a:schemeClr>
              </a:solidFill>
              <a:latin typeface="方正兰亭黑简体" panose="02000000000000000000" charset="-122"/>
              <a:ea typeface="方正兰亭黑简体" panose="02000000000000000000" charset="-122"/>
            </a:endParaRPr>
          </a:p>
        </p:txBody>
      </p:sp>
      <p:pic>
        <p:nvPicPr>
          <p:cNvPr id="19" name="图形 2287"/>
          <p:cNvPicPr>
            <a:picLocks noChangeAspect="1"/>
          </p:cNvPicPr>
          <p:nvPr/>
        </p:nvPicPr>
        <p:blipFill>
          <a:blip r:embed="rId2">
            <a:extLst>
              <a:ext uri="{96DAC541-7B7A-43D3-8B79-37D633B846F1}">
                <asvg:svgBlip xmlns:asvg="http://schemas.microsoft.com/office/drawing/2016/SVG/main" r:embed="rId3"/>
              </a:ext>
            </a:extLst>
          </a:blip>
          <a:srcRect b="51649"/>
          <a:stretch>
            <a:fillRect/>
          </a:stretch>
        </p:blipFill>
        <p:spPr>
          <a:xfrm>
            <a:off x="10170160" y="409575"/>
            <a:ext cx="1635760" cy="426720"/>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 name="矩形 183"/>
          <p:cNvSpPr/>
          <p:nvPr/>
        </p:nvSpPr>
        <p:spPr>
          <a:xfrm>
            <a:off x="-191770" y="-123825"/>
            <a:ext cx="12514580" cy="7179945"/>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2"/>
          <p:cNvSpPr txBox="1">
            <a:spLocks noChangeArrowheads="1"/>
          </p:cNvSpPr>
          <p:nvPr/>
        </p:nvSpPr>
        <p:spPr bwMode="auto">
          <a:xfrm>
            <a:off x="811530" y="2627630"/>
            <a:ext cx="10384155" cy="244538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zh-CN" sz="1800" noProof="0" dirty="0">
                <a:ln>
                  <a:noFill/>
                </a:ln>
                <a:solidFill>
                  <a:schemeClr val="bg1">
                    <a:lumMod val="85000"/>
                  </a:schemeClr>
                </a:solidFill>
                <a:effectLst/>
                <a:uLnTx/>
                <a:uFillTx/>
                <a:ea typeface="方正大黑简体" charset="-122"/>
                <a:sym typeface="+mn-ea"/>
              </a:rPr>
              <a:t>依据调研结果，将关键词以视觉化元素呈现，同时提炼出标志的</a:t>
            </a:r>
            <a:r>
              <a:rPr lang="zh-CN" altLang="zh-CN" sz="2200" noProof="0" dirty="0">
                <a:ln>
                  <a:noFill/>
                </a:ln>
                <a:solidFill>
                  <a:srgbClr val="469878"/>
                </a:solidFill>
                <a:effectLst/>
                <a:uLnTx/>
                <a:uFillTx/>
                <a:ea typeface="方正大黑简体" charset="-122"/>
                <a:sym typeface="+mn-ea"/>
              </a:rPr>
              <a:t>结构类型、色彩取向</a:t>
            </a:r>
            <a:r>
              <a:rPr lang="zh-CN" altLang="zh-CN" sz="1800" noProof="0" dirty="0">
                <a:ln>
                  <a:noFill/>
                </a:ln>
                <a:solidFill>
                  <a:schemeClr val="bg1">
                    <a:lumMod val="85000"/>
                  </a:schemeClr>
                </a:solidFill>
                <a:effectLst/>
                <a:uLnTx/>
                <a:uFillTx/>
                <a:ea typeface="方正大黑简体" charset="-122"/>
                <a:sym typeface="+mn-ea"/>
              </a:rPr>
              <a:t>以及标志所要体现的精神和特点。</a:t>
            </a:r>
            <a:r>
              <a:rPr lang="zh-CN" altLang="zh-CN" sz="2200" noProof="0" dirty="0">
                <a:ln>
                  <a:noFill/>
                </a:ln>
                <a:solidFill>
                  <a:srgbClr val="469878"/>
                </a:solidFill>
                <a:effectLst/>
                <a:uLnTx/>
                <a:uFillTx/>
                <a:ea typeface="方正大黑简体" charset="-122"/>
                <a:sym typeface="+mn-ea"/>
              </a:rPr>
              <a:t>识别性</a:t>
            </a:r>
            <a:r>
              <a:rPr lang="zh-CN" altLang="zh-CN" sz="1800" noProof="0" dirty="0">
                <a:ln>
                  <a:noFill/>
                </a:ln>
                <a:solidFill>
                  <a:schemeClr val="bg1">
                    <a:lumMod val="85000"/>
                  </a:schemeClr>
                </a:solidFill>
                <a:effectLst/>
                <a:uLnTx/>
                <a:uFillTx/>
                <a:ea typeface="方正大黑简体" charset="-122"/>
                <a:sym typeface="+mn-ea"/>
              </a:rPr>
              <a:t>是标志的基本功能。所以设计师在初步构思时必须要考虑你未来的标志成品大致的轮廓，正如找伴侣，在他（她）心目中应有设定的择偶标准一样，通过对设计项目的自我理解，充分进行发散性思维想象，从不同角度和方向将标志的视觉要素进行</a:t>
            </a:r>
            <a:r>
              <a:rPr lang="zh-CN" altLang="zh-CN" sz="2200" noProof="0" dirty="0">
                <a:ln>
                  <a:noFill/>
                </a:ln>
                <a:solidFill>
                  <a:srgbClr val="469878"/>
                </a:solidFill>
                <a:effectLst/>
                <a:uLnTx/>
                <a:uFillTx/>
                <a:ea typeface="方正大黑简体" charset="-122"/>
                <a:sym typeface="+mn-ea"/>
              </a:rPr>
              <a:t>一体化与多样性</a:t>
            </a:r>
            <a:r>
              <a:rPr lang="zh-CN" altLang="zh-CN" sz="1800" noProof="0" dirty="0">
                <a:ln>
                  <a:noFill/>
                </a:ln>
                <a:solidFill>
                  <a:schemeClr val="bg1">
                    <a:lumMod val="85000"/>
                  </a:schemeClr>
                </a:solidFill>
                <a:effectLst/>
                <a:uLnTx/>
                <a:uFillTx/>
                <a:ea typeface="方正大黑简体" charset="-122"/>
                <a:sym typeface="+mn-ea"/>
              </a:rPr>
              <a:t>整合，才有可能设计出具有独特个性和强烈冲击力的标志设计作品。</a:t>
            </a:r>
            <a:endParaRPr kumimoji="0" lang="zh-CN" altLang="zh-CN" sz="1800" b="0" i="0" u="none" strike="noStrike" kern="1200" cap="none" spc="0" normalizeH="0" baseline="0" noProof="0" dirty="0">
              <a:ln>
                <a:noFill/>
              </a:ln>
              <a:solidFill>
                <a:schemeClr val="bg1">
                  <a:lumMod val="85000"/>
                </a:schemeClr>
              </a:solidFill>
              <a:effectLst/>
              <a:uLnTx/>
              <a:uFillTx/>
              <a:latin typeface="方正大黑简体" charset="-122"/>
              <a:ea typeface="方正大黑简体" charset="-122"/>
              <a:cs typeface="+mn-cs"/>
              <a:sym typeface="+mn-ea"/>
            </a:endParaRPr>
          </a:p>
        </p:txBody>
      </p:sp>
      <p:sp>
        <p:nvSpPr>
          <p:cNvPr id="8" name="文本框 7"/>
          <p:cNvSpPr txBox="1"/>
          <p:nvPr/>
        </p:nvSpPr>
        <p:spPr>
          <a:xfrm>
            <a:off x="837565" y="2051050"/>
            <a:ext cx="3535680" cy="829945"/>
          </a:xfrm>
          <a:prstGeom prst="rect">
            <a:avLst/>
          </a:prstGeom>
          <a:noFill/>
        </p:spPr>
        <p:txBody>
          <a:bodyPr wrap="none" rtlCol="0">
            <a:spAutoFit/>
          </a:bodyPr>
          <a:p>
            <a:pPr algn="l"/>
            <a:r>
              <a:rPr lang="zh-CN" altLang="zh-CN" sz="2400" noProof="0" dirty="0">
                <a:ln>
                  <a:noFill/>
                </a:ln>
                <a:solidFill>
                  <a:schemeClr val="bg1">
                    <a:lumMod val="95000"/>
                  </a:schemeClr>
                </a:solidFill>
                <a:effectLst/>
                <a:uLnTx/>
                <a:uFillTx/>
                <a:ea typeface="方正大黑简体" charset="-122"/>
                <a:sym typeface="+mn-ea"/>
              </a:rPr>
              <a:t>二、初步构思与草图呈现</a:t>
            </a:r>
            <a:endParaRPr kumimoji="0" lang="zh-CN" altLang="zh-CN" sz="24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charset="-122"/>
              <a:cs typeface="+mn-cs"/>
            </a:endParaRPr>
          </a:p>
          <a:p>
            <a:pPr algn="l"/>
            <a:endParaRPr kumimoji="0" lang="zh-CN" altLang="zh-CN" sz="24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方正大黑简体" charset="-122"/>
              <a:cs typeface="+mn-cs"/>
              <a:sym typeface="+mn-ea"/>
            </a:endParaRPr>
          </a:p>
        </p:txBody>
      </p:sp>
      <p:sp>
        <p:nvSpPr>
          <p:cNvPr id="9" name="文本框 12"/>
          <p:cNvSpPr txBox="1"/>
          <p:nvPr/>
        </p:nvSpPr>
        <p:spPr>
          <a:xfrm>
            <a:off x="615950" y="330835"/>
            <a:ext cx="1422400" cy="584200"/>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第二节</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sp>
        <p:nvSpPr>
          <p:cNvPr id="10" name="椭圆 9"/>
          <p:cNvSpPr/>
          <p:nvPr/>
        </p:nvSpPr>
        <p:spPr>
          <a:xfrm>
            <a:off x="-453390" y="133985"/>
            <a:ext cx="899160" cy="899160"/>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 name="组合 18"/>
          <p:cNvGrpSpPr/>
          <p:nvPr/>
        </p:nvGrpSpPr>
        <p:grpSpPr>
          <a:xfrm>
            <a:off x="2038350" y="396240"/>
            <a:ext cx="5750560" cy="613753"/>
            <a:chOff x="3085" y="662"/>
            <a:chExt cx="4818" cy="935"/>
          </a:xfrm>
        </p:grpSpPr>
        <p:sp>
          <p:nvSpPr>
            <p:cNvPr id="12" name="文本框 11"/>
            <p:cNvSpPr txBox="1"/>
            <p:nvPr/>
          </p:nvSpPr>
          <p:spPr>
            <a:xfrm>
              <a:off x="3085" y="662"/>
              <a:ext cx="3439" cy="935"/>
            </a:xfrm>
            <a:prstGeom prst="rect">
              <a:avLst/>
            </a:prstGeom>
            <a:noFill/>
          </p:spPr>
          <p:txBody>
            <a:bodyPr wrap="square" rtlCol="0">
              <a:spAutoFit/>
            </a:bodyPr>
            <a:p>
              <a:pPr marR="0" defTabSz="914400" eaLnBrk="0" hangingPunct="0">
                <a:buClrTx/>
                <a:buSzTx/>
                <a:buFontTx/>
              </a:pPr>
              <a:r>
                <a:rPr lang="zh-CN" altLang="en-US" sz="1700" dirty="0">
                  <a:solidFill>
                    <a:schemeClr val="bg1">
                      <a:lumMod val="85000"/>
                    </a:schemeClr>
                  </a:solidFill>
                  <a:latin typeface="方正大黑简体" charset="-122"/>
                  <a:ea typeface="方正大黑简体" charset="-122"/>
                  <a:sym typeface="+mn-ea"/>
                </a:rPr>
                <a:t>标志设计制作流程</a:t>
              </a:r>
              <a:endParaRPr lang="zh-CN" altLang="en-US" sz="1700" dirty="0">
                <a:solidFill>
                  <a:schemeClr val="bg1">
                    <a:lumMod val="85000"/>
                  </a:schemeClr>
                </a:solidFill>
                <a:latin typeface="方正大黑简体" charset="-122"/>
                <a:ea typeface="方正大黑简体" charset="-122"/>
              </a:endParaRPr>
            </a:p>
            <a:p>
              <a:pPr marR="0" defTabSz="914400" eaLnBrk="0" hangingPunct="0">
                <a:buClrTx/>
                <a:buSzTx/>
                <a:buFontTx/>
              </a:pPr>
              <a:endParaRPr kumimoji="0" lang="zh-CN" altLang="en-US" sz="1700" kern="1200" cap="none" spc="100" normalizeH="0" baseline="0" noProof="1" dirty="0">
                <a:solidFill>
                  <a:schemeClr val="bg1">
                    <a:lumMod val="85000"/>
                  </a:schemeClr>
                </a:solidFill>
                <a:latin typeface="方正大黑简体" charset="-122"/>
                <a:ea typeface="方正大黑简体" charset="-122"/>
                <a:cs typeface="+mn-cs"/>
              </a:endParaRPr>
            </a:p>
          </p:txBody>
        </p:sp>
        <p:sp>
          <p:nvSpPr>
            <p:cNvPr id="13" name="文本框 12"/>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5" name="文本框 1"/>
          <p:cNvSpPr txBox="1"/>
          <p:nvPr/>
        </p:nvSpPr>
        <p:spPr>
          <a:xfrm>
            <a:off x="11234420" y="6042978"/>
            <a:ext cx="963613" cy="521970"/>
          </a:xfrm>
          <a:prstGeom prst="rect">
            <a:avLst/>
          </a:prstGeom>
          <a:noFill/>
          <a:ln w="9525">
            <a:noFill/>
          </a:ln>
        </p:spPr>
        <p:txBody>
          <a:bodyPr wrap="square" anchor="t">
            <a:spAutoFit/>
          </a:bodyPr>
          <a:p>
            <a:pPr eaLnBrk="0" hangingPunct="0"/>
            <a:r>
              <a:rPr lang="en-US" altLang="zh-CN" sz="2800">
                <a:solidFill>
                  <a:schemeClr val="bg1">
                    <a:lumMod val="50000"/>
                  </a:schemeClr>
                </a:solidFill>
                <a:latin typeface="方正兰亭黑简体" panose="02000000000000000000" charset="-122"/>
                <a:ea typeface="方正兰亭黑简体" panose="02000000000000000000" charset="-122"/>
              </a:rPr>
              <a:t>07</a:t>
            </a:r>
            <a:endParaRPr lang="en-US" altLang="zh-CN" sz="2800">
              <a:solidFill>
                <a:schemeClr val="bg1">
                  <a:lumMod val="50000"/>
                </a:schemeClr>
              </a:solidFill>
              <a:latin typeface="方正兰亭黑简体" panose="02000000000000000000" charset="-122"/>
              <a:ea typeface="方正兰亭黑简体" panose="02000000000000000000" charset="-122"/>
            </a:endParaRPr>
          </a:p>
        </p:txBody>
      </p:sp>
      <p:pic>
        <p:nvPicPr>
          <p:cNvPr id="19" name="图形 2287"/>
          <p:cNvPicPr>
            <a:picLocks noChangeAspect="1"/>
          </p:cNvPicPr>
          <p:nvPr/>
        </p:nvPicPr>
        <p:blipFill>
          <a:blip r:embed="rId1">
            <a:extLst>
              <a:ext uri="{96DAC541-7B7A-43D3-8B79-37D633B846F1}">
                <asvg:svgBlip xmlns:asvg="http://schemas.microsoft.com/office/drawing/2016/SVG/main" r:embed="rId2"/>
              </a:ext>
            </a:extLst>
          </a:blip>
          <a:srcRect b="51649"/>
          <a:stretch>
            <a:fillRect/>
          </a:stretch>
        </p:blipFill>
        <p:spPr>
          <a:xfrm>
            <a:off x="10170160" y="409575"/>
            <a:ext cx="1635760" cy="42672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 name="矩形 183"/>
          <p:cNvSpPr/>
          <p:nvPr/>
        </p:nvSpPr>
        <p:spPr>
          <a:xfrm>
            <a:off x="-135890" y="-122555"/>
            <a:ext cx="12437110" cy="7153910"/>
          </a:xfrm>
          <a:prstGeom prst="rect">
            <a:avLst/>
          </a:prstGeom>
          <a:solidFill>
            <a:srgbClr val="1C202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2"/>
          <p:cNvSpPr txBox="1">
            <a:spLocks noChangeArrowheads="1"/>
          </p:cNvSpPr>
          <p:nvPr/>
        </p:nvSpPr>
        <p:spPr bwMode="auto">
          <a:xfrm>
            <a:off x="903605" y="1561465"/>
            <a:ext cx="10384155" cy="396938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zh-CN" sz="1600" noProof="0" dirty="0">
                <a:ln>
                  <a:noFill/>
                </a:ln>
                <a:solidFill>
                  <a:schemeClr val="bg1">
                    <a:lumMod val="85000"/>
                  </a:schemeClr>
                </a:solidFill>
                <a:effectLst/>
                <a:uLnTx/>
                <a:uFillTx/>
                <a:latin typeface="方正大黑简体" charset="-122"/>
                <a:ea typeface="方正大黑简体" charset="-122"/>
                <a:sym typeface="+mn-ea"/>
              </a:rPr>
              <a:t>在进行中国人民银行征信中心具体案例执行时，首先必须将关键词</a:t>
            </a:r>
            <a:r>
              <a:rPr lang="zh-CN" altLang="zh-CN" sz="1800" noProof="0" dirty="0">
                <a:ln>
                  <a:noFill/>
                </a:ln>
                <a:solidFill>
                  <a:srgbClr val="469878"/>
                </a:solidFill>
                <a:effectLst/>
                <a:uLnTx/>
                <a:uFillTx/>
                <a:latin typeface="方正大黑简体" charset="-122"/>
                <a:ea typeface="方正大黑简体" charset="-122"/>
                <a:sym typeface="+mn-ea"/>
              </a:rPr>
              <a:t>“中国、银行、信用、数据库”</a:t>
            </a:r>
            <a:r>
              <a:rPr lang="zh-CN" altLang="zh-CN" sz="1600" noProof="0" dirty="0">
                <a:ln>
                  <a:noFill/>
                </a:ln>
                <a:solidFill>
                  <a:schemeClr val="bg1">
                    <a:lumMod val="85000"/>
                  </a:schemeClr>
                </a:solidFill>
                <a:effectLst/>
                <a:uLnTx/>
                <a:uFillTx/>
                <a:latin typeface="方正大黑简体" charset="-122"/>
                <a:ea typeface="方正大黑简体" charset="-122"/>
                <a:sym typeface="+mn-ea"/>
              </a:rPr>
              <a:t>视觉化，视觉化的过程是一个思维发散的过程。</a:t>
            </a:r>
            <a:endParaRPr lang="zh-CN" altLang="zh-CN" sz="1600" noProof="0" dirty="0">
              <a:ln>
                <a:noFill/>
              </a:ln>
              <a:solidFill>
                <a:schemeClr val="bg1">
                  <a:lumMod val="85000"/>
                </a:schemeClr>
              </a:solidFill>
              <a:effectLst/>
              <a:uLnTx/>
              <a:uFillTx/>
              <a:latin typeface="方正大黑简体" charset="-122"/>
              <a:ea typeface="方正大黑简体" charset="-122"/>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zh-CN" sz="1600" noProof="0" dirty="0">
                <a:ln>
                  <a:noFill/>
                </a:ln>
                <a:solidFill>
                  <a:schemeClr val="bg1">
                    <a:lumMod val="85000"/>
                  </a:schemeClr>
                </a:solidFill>
                <a:effectLst/>
                <a:uLnTx/>
                <a:uFillTx/>
                <a:latin typeface="方正大黑简体" charset="-122"/>
                <a:ea typeface="方正大黑简体" charset="-122"/>
                <a:sym typeface="+mn-ea"/>
              </a:rPr>
              <a:t>如</a:t>
            </a:r>
            <a:r>
              <a:rPr lang="zh-CN" altLang="zh-CN" sz="1800" noProof="0" dirty="0">
                <a:ln>
                  <a:noFill/>
                </a:ln>
                <a:solidFill>
                  <a:srgbClr val="469878"/>
                </a:solidFill>
                <a:effectLst/>
                <a:uLnTx/>
                <a:uFillTx/>
                <a:latin typeface="方正大黑简体" charset="-122"/>
                <a:ea typeface="方正大黑简体" charset="-122"/>
                <a:sym typeface="+mn-ea"/>
              </a:rPr>
              <a:t>“中国”</a:t>
            </a:r>
            <a:r>
              <a:rPr lang="zh-CN" altLang="zh-CN" sz="1600" noProof="0" dirty="0">
                <a:ln>
                  <a:noFill/>
                </a:ln>
                <a:solidFill>
                  <a:schemeClr val="bg1">
                    <a:lumMod val="85000"/>
                  </a:schemeClr>
                </a:solidFill>
                <a:effectLst/>
                <a:uLnTx/>
                <a:uFillTx/>
                <a:latin typeface="方正大黑简体" charset="-122"/>
                <a:ea typeface="方正大黑简体" charset="-122"/>
                <a:sym typeface="+mn-ea"/>
              </a:rPr>
              <a:t>这个关键词，可以用什么设计元素代表它？汉字“中”？国旗国徽？长城、黄河、长江？腾龙飞凤？中国地图？长城、华表？中国的英文首拼“</a:t>
            </a:r>
            <a:r>
              <a:rPr lang="en-US" altLang="zh-CN" sz="1600" noProof="0" dirty="0">
                <a:ln>
                  <a:noFill/>
                </a:ln>
                <a:solidFill>
                  <a:schemeClr val="bg1">
                    <a:lumMod val="85000"/>
                  </a:schemeClr>
                </a:solidFill>
                <a:effectLst/>
                <a:uLnTx/>
                <a:uFillTx/>
                <a:latin typeface="方正大黑简体" charset="-122"/>
                <a:ea typeface="方正大黑简体" charset="-122"/>
                <a:sym typeface="+mn-ea"/>
              </a:rPr>
              <a:t>C</a:t>
            </a:r>
            <a:r>
              <a:rPr lang="zh-CN" altLang="zh-CN" sz="1600" noProof="0" dirty="0">
                <a:ln>
                  <a:noFill/>
                </a:ln>
                <a:solidFill>
                  <a:schemeClr val="bg1">
                    <a:lumMod val="85000"/>
                  </a:schemeClr>
                </a:solidFill>
                <a:effectLst/>
                <a:uLnTx/>
                <a:uFillTx/>
                <a:latin typeface="方正大黑简体" charset="-122"/>
                <a:ea typeface="方正大黑简体" charset="-122"/>
                <a:sym typeface="+mn-ea"/>
              </a:rPr>
              <a:t>”？显然，这些元素的提取有点大众化了，一般设计师都能想到的元素，我们尽可能避开，实在避不开，我们可以用不同的方式表现，否则艺术设计本质要求的“唯一性”很难凸显，所以我们在设计该项目时想到了用抽象的中国红与中国特有的汉字，用这两种元素进行组合设计，代表中国。</a:t>
            </a:r>
            <a:endParaRPr lang="zh-CN" altLang="zh-CN" sz="1600" noProof="0" dirty="0">
              <a:ln>
                <a:noFill/>
              </a:ln>
              <a:solidFill>
                <a:schemeClr val="bg1">
                  <a:lumMod val="85000"/>
                </a:schemeClr>
              </a:solidFill>
              <a:effectLst/>
              <a:uLnTx/>
              <a:uFillTx/>
              <a:latin typeface="方正大黑简体" charset="-122"/>
              <a:ea typeface="方正大黑简体" charset="-122"/>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zh-CN" sz="1800" noProof="0" dirty="0">
                <a:ln>
                  <a:noFill/>
                </a:ln>
                <a:solidFill>
                  <a:srgbClr val="469878"/>
                </a:solidFill>
                <a:effectLst/>
                <a:uLnTx/>
                <a:uFillTx/>
                <a:latin typeface="方正大黑简体" charset="-122"/>
                <a:ea typeface="方正大黑简体" charset="-122"/>
                <a:sym typeface="+mn-ea"/>
              </a:rPr>
              <a:t>“银行”</a:t>
            </a:r>
            <a:r>
              <a:rPr lang="zh-CN" altLang="zh-CN" sz="1600" noProof="0" dirty="0">
                <a:ln>
                  <a:noFill/>
                </a:ln>
                <a:solidFill>
                  <a:schemeClr val="bg1">
                    <a:lumMod val="85000"/>
                  </a:schemeClr>
                </a:solidFill>
                <a:effectLst/>
                <a:uLnTx/>
                <a:uFillTx/>
                <a:latin typeface="方正大黑简体" charset="-122"/>
                <a:ea typeface="方正大黑简体" charset="-122"/>
                <a:sym typeface="+mn-ea"/>
              </a:rPr>
              <a:t>，我们一般用古钱币如五铢钱（圆形方孔）、布币（铲形币）表现较多，这是约定俗成的银行元素表达方式，很难避开。</a:t>
            </a:r>
            <a:r>
              <a:rPr lang="zh-CN" altLang="zh-CN" sz="1800" noProof="0" dirty="0">
                <a:ln>
                  <a:noFill/>
                </a:ln>
                <a:solidFill>
                  <a:srgbClr val="469878"/>
                </a:solidFill>
                <a:effectLst/>
                <a:uLnTx/>
                <a:uFillTx/>
                <a:latin typeface="方正大黑简体" charset="-122"/>
                <a:ea typeface="方正大黑简体" charset="-122"/>
                <a:sym typeface="+mn-ea"/>
              </a:rPr>
              <a:t>“信用”</a:t>
            </a:r>
            <a:r>
              <a:rPr lang="zh-CN" altLang="zh-CN" sz="1600" noProof="0" dirty="0">
                <a:ln>
                  <a:noFill/>
                </a:ln>
                <a:solidFill>
                  <a:schemeClr val="bg1">
                    <a:lumMod val="85000"/>
                  </a:schemeClr>
                </a:solidFill>
                <a:effectLst/>
                <a:uLnTx/>
                <a:uFillTx/>
                <a:latin typeface="方正大黑简体" charset="-122"/>
                <a:ea typeface="方正大黑简体" charset="-122"/>
                <a:sym typeface="+mn-ea"/>
              </a:rPr>
              <a:t>，一般用代表一言九鼎的鼎、指纹或者直接用汉字“信”表示。</a:t>
            </a:r>
            <a:r>
              <a:rPr lang="zh-CN" altLang="zh-CN" sz="1800" noProof="0" dirty="0">
                <a:ln>
                  <a:noFill/>
                </a:ln>
                <a:solidFill>
                  <a:srgbClr val="469878"/>
                </a:solidFill>
                <a:effectLst/>
                <a:uLnTx/>
                <a:uFillTx/>
                <a:latin typeface="方正大黑简体" charset="-122"/>
                <a:ea typeface="方正大黑简体" charset="-122"/>
                <a:sym typeface="+mn-ea"/>
              </a:rPr>
              <a:t>“数据库”</a:t>
            </a:r>
            <a:r>
              <a:rPr lang="zh-CN" altLang="zh-CN" sz="1600" noProof="0" dirty="0">
                <a:ln>
                  <a:noFill/>
                </a:ln>
                <a:solidFill>
                  <a:schemeClr val="bg1">
                    <a:lumMod val="85000"/>
                  </a:schemeClr>
                </a:solidFill>
                <a:effectLst/>
                <a:uLnTx/>
                <a:uFillTx/>
                <a:latin typeface="方正大黑简体" charset="-122"/>
                <a:ea typeface="方正大黑简体" charset="-122"/>
                <a:sym typeface="+mn-ea"/>
              </a:rPr>
              <a:t>一般用数码格、数字“</a:t>
            </a:r>
            <a:r>
              <a:rPr lang="en-US" altLang="zh-CN" sz="1600" noProof="0" dirty="0">
                <a:ln>
                  <a:noFill/>
                </a:ln>
                <a:solidFill>
                  <a:schemeClr val="bg1">
                    <a:lumMod val="85000"/>
                  </a:schemeClr>
                </a:solidFill>
                <a:effectLst/>
                <a:uLnTx/>
                <a:uFillTx/>
                <a:latin typeface="方正大黑简体" charset="-122"/>
                <a:ea typeface="方正大黑简体" charset="-122"/>
                <a:sym typeface="+mn-ea"/>
              </a:rPr>
              <a:t>e</a:t>
            </a:r>
            <a:r>
              <a:rPr lang="zh-CN" altLang="zh-CN" sz="1600" noProof="0" dirty="0">
                <a:ln>
                  <a:noFill/>
                </a:ln>
                <a:solidFill>
                  <a:schemeClr val="bg1">
                    <a:lumMod val="85000"/>
                  </a:schemeClr>
                </a:solidFill>
                <a:effectLst/>
                <a:uLnTx/>
                <a:uFillTx/>
                <a:latin typeface="方正大黑简体" charset="-122"/>
                <a:ea typeface="方正大黑简体" charset="-122"/>
                <a:sym typeface="+mn-ea"/>
              </a:rPr>
              <a:t>”等元素表示以凸显电子存储特征，我们在参考了其他同类表达形式时，感觉采用光盘比较合适。当然，我们在初步构思时，就倾向于用象征天圆地方的圆形作为表现形式，所以很自然地想到了光盘。</a:t>
            </a:r>
            <a:endParaRPr kumimoji="0" lang="zh-CN" altLang="zh-CN" sz="1600" b="0" i="0" u="none" strike="noStrike" kern="1200" cap="none" spc="0" normalizeH="0" baseline="0" noProof="0" dirty="0">
              <a:ln>
                <a:noFill/>
              </a:ln>
              <a:solidFill>
                <a:schemeClr val="bg1">
                  <a:lumMod val="85000"/>
                </a:schemeClr>
              </a:solidFill>
              <a:effectLst/>
              <a:uLnTx/>
              <a:uFillTx/>
              <a:latin typeface="方正大黑简体" charset="-122"/>
              <a:ea typeface="方正大黑简体" charset="-122"/>
              <a:cs typeface="+mn-cs"/>
              <a:sym typeface="+mn-ea"/>
            </a:endParaRPr>
          </a:p>
        </p:txBody>
      </p:sp>
      <p:sp>
        <p:nvSpPr>
          <p:cNvPr id="5" name="文本框 12"/>
          <p:cNvSpPr txBox="1"/>
          <p:nvPr/>
        </p:nvSpPr>
        <p:spPr>
          <a:xfrm>
            <a:off x="615950" y="330835"/>
            <a:ext cx="1422400" cy="584200"/>
          </a:xfrm>
          <a:prstGeom prst="rect">
            <a:avLst/>
          </a:prstGeom>
          <a:noFill/>
          <a:ln w="9525">
            <a:noFill/>
          </a:ln>
        </p:spPr>
        <p:txBody>
          <a:bodyPr wrap="square" anchor="t">
            <a:spAutoFit/>
          </a:bodyPr>
          <a:p>
            <a:pPr eaLnBrk="0" hangingPunct="0"/>
            <a:r>
              <a:rPr lang="zh-CN" altLang="en-US" sz="3200">
                <a:solidFill>
                  <a:schemeClr val="bg1">
                    <a:lumMod val="85000"/>
                  </a:schemeClr>
                </a:solidFill>
                <a:latin typeface="思源黑体 CN Heavy" panose="020B0A00000000000000" charset="-122"/>
                <a:ea typeface="思源黑体 CN Heavy" panose="020B0A00000000000000" charset="-122"/>
              </a:rPr>
              <a:t>第二节</a:t>
            </a:r>
            <a:endParaRPr lang="zh-CN" altLang="en-US" sz="3200">
              <a:solidFill>
                <a:schemeClr val="bg1">
                  <a:lumMod val="85000"/>
                </a:schemeClr>
              </a:solidFill>
              <a:latin typeface="思源黑体 CN Heavy" panose="020B0A00000000000000" charset="-122"/>
              <a:ea typeface="思源黑体 CN Heavy" panose="020B0A00000000000000" charset="-122"/>
            </a:endParaRPr>
          </a:p>
        </p:txBody>
      </p:sp>
      <p:sp>
        <p:nvSpPr>
          <p:cNvPr id="7" name="椭圆 6"/>
          <p:cNvSpPr/>
          <p:nvPr/>
        </p:nvSpPr>
        <p:spPr>
          <a:xfrm>
            <a:off x="-453390" y="133985"/>
            <a:ext cx="899160" cy="899160"/>
          </a:xfrm>
          <a:prstGeom prst="ellipse">
            <a:avLst/>
          </a:prstGeom>
          <a:noFill/>
          <a:ln w="127000">
            <a:solidFill>
              <a:srgbClr val="58877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18"/>
          <p:cNvGrpSpPr/>
          <p:nvPr/>
        </p:nvGrpSpPr>
        <p:grpSpPr>
          <a:xfrm>
            <a:off x="2038350" y="396240"/>
            <a:ext cx="5750560" cy="613753"/>
            <a:chOff x="3085" y="662"/>
            <a:chExt cx="4818" cy="935"/>
          </a:xfrm>
        </p:grpSpPr>
        <p:sp>
          <p:nvSpPr>
            <p:cNvPr id="11" name="文本框 10"/>
            <p:cNvSpPr txBox="1"/>
            <p:nvPr/>
          </p:nvSpPr>
          <p:spPr>
            <a:xfrm>
              <a:off x="3085" y="662"/>
              <a:ext cx="3439" cy="935"/>
            </a:xfrm>
            <a:prstGeom prst="rect">
              <a:avLst/>
            </a:prstGeom>
            <a:noFill/>
          </p:spPr>
          <p:txBody>
            <a:bodyPr wrap="square" rtlCol="0">
              <a:spAutoFit/>
            </a:bodyPr>
            <a:p>
              <a:pPr marR="0" defTabSz="914400" eaLnBrk="0" hangingPunct="0">
                <a:buClrTx/>
                <a:buSzTx/>
                <a:buFontTx/>
              </a:pPr>
              <a:r>
                <a:rPr lang="zh-CN" altLang="en-US" sz="1700" dirty="0">
                  <a:solidFill>
                    <a:schemeClr val="bg1">
                      <a:lumMod val="85000"/>
                    </a:schemeClr>
                  </a:solidFill>
                  <a:latin typeface="方正大黑简体" charset="-122"/>
                  <a:ea typeface="方正大黑简体" charset="-122"/>
                  <a:sym typeface="+mn-ea"/>
                </a:rPr>
                <a:t>标志设计制作流程</a:t>
              </a:r>
              <a:endParaRPr lang="zh-CN" altLang="en-US" sz="1700" dirty="0">
                <a:solidFill>
                  <a:schemeClr val="bg1">
                    <a:lumMod val="85000"/>
                  </a:schemeClr>
                </a:solidFill>
                <a:latin typeface="方正大黑简体" charset="-122"/>
                <a:ea typeface="方正大黑简体" charset="-122"/>
              </a:endParaRPr>
            </a:p>
            <a:p>
              <a:pPr marR="0" defTabSz="914400" eaLnBrk="0" hangingPunct="0">
                <a:buClrTx/>
                <a:buSzTx/>
                <a:buFontTx/>
              </a:pPr>
              <a:endParaRPr kumimoji="0" lang="zh-CN" altLang="en-US" sz="1700" kern="1200" cap="none" spc="100" normalizeH="0" baseline="0" noProof="1" dirty="0">
                <a:solidFill>
                  <a:schemeClr val="bg1">
                    <a:lumMod val="85000"/>
                  </a:schemeClr>
                </a:solidFill>
                <a:latin typeface="方正大黑简体" charset="-122"/>
                <a:ea typeface="方正大黑简体" charset="-122"/>
                <a:cs typeface="+mn-cs"/>
              </a:endParaRPr>
            </a:p>
          </p:txBody>
        </p:sp>
        <p:sp>
          <p:nvSpPr>
            <p:cNvPr id="12" name="文本框 11"/>
            <p:cNvSpPr txBox="1"/>
            <p:nvPr/>
          </p:nvSpPr>
          <p:spPr>
            <a:xfrm>
              <a:off x="3085" y="1102"/>
              <a:ext cx="4818" cy="350"/>
            </a:xfrm>
            <a:prstGeom prst="rect">
              <a:avLst/>
            </a:prstGeom>
            <a:noFill/>
          </p:spPr>
          <p:txBody>
            <a:bodyPr wrap="square" rtlCol="0">
              <a:spAutoFit/>
            </a:bodyPr>
            <a:p>
              <a:pPr marR="0" defTabSz="914400" eaLnBrk="0" hangingPunct="0">
                <a:buClrTx/>
                <a:buSzTx/>
                <a:buFontTx/>
              </a:pPr>
              <a:r>
                <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rPr>
                <a:t>Logo Design and production process</a:t>
              </a:r>
              <a:endParaRPr kumimoji="0" lang="zh-CN" altLang="en-US" sz="900" kern="1200" cap="all" spc="100" normalizeH="0" baseline="0" noProof="1">
                <a:solidFill>
                  <a:schemeClr val="bg1">
                    <a:lumMod val="85000"/>
                  </a:schemeClr>
                </a:solidFill>
                <a:latin typeface="Arial" panose="020B0604020202020204" pitchFamily="34" charset="0"/>
                <a:ea typeface="宋体" panose="02010600030101010101" pitchFamily="2" charset="-122"/>
                <a:cs typeface="+mn-cs"/>
              </a:endParaRPr>
            </a:p>
          </p:txBody>
        </p:sp>
      </p:grpSp>
      <p:sp>
        <p:nvSpPr>
          <p:cNvPr id="2" name="文本框 1"/>
          <p:cNvSpPr txBox="1"/>
          <p:nvPr/>
        </p:nvSpPr>
        <p:spPr>
          <a:xfrm>
            <a:off x="11234420" y="6042978"/>
            <a:ext cx="963613" cy="521970"/>
          </a:xfrm>
          <a:prstGeom prst="rect">
            <a:avLst/>
          </a:prstGeom>
          <a:noFill/>
          <a:ln w="9525">
            <a:noFill/>
          </a:ln>
        </p:spPr>
        <p:txBody>
          <a:bodyPr wrap="square" anchor="t">
            <a:spAutoFit/>
          </a:bodyPr>
          <a:p>
            <a:pPr eaLnBrk="0" hangingPunct="0"/>
            <a:r>
              <a:rPr lang="en-US" altLang="zh-CN" sz="2800">
                <a:solidFill>
                  <a:schemeClr val="bg1">
                    <a:lumMod val="50000"/>
                  </a:schemeClr>
                </a:solidFill>
                <a:latin typeface="方正兰亭黑简体" panose="02000000000000000000" charset="-122"/>
                <a:ea typeface="方正兰亭黑简体" panose="02000000000000000000" charset="-122"/>
              </a:rPr>
              <a:t>08</a:t>
            </a:r>
            <a:endParaRPr lang="en-US" altLang="zh-CN" sz="2800">
              <a:solidFill>
                <a:schemeClr val="bg1">
                  <a:lumMod val="50000"/>
                </a:schemeClr>
              </a:solidFill>
              <a:latin typeface="方正兰亭黑简体" panose="02000000000000000000" charset="-122"/>
              <a:ea typeface="方正兰亭黑简体" panose="02000000000000000000" charset="-122"/>
            </a:endParaRPr>
          </a:p>
        </p:txBody>
      </p:sp>
      <p:pic>
        <p:nvPicPr>
          <p:cNvPr id="19" name="图形 2287"/>
          <p:cNvPicPr>
            <a:picLocks noChangeAspect="1"/>
          </p:cNvPicPr>
          <p:nvPr/>
        </p:nvPicPr>
        <p:blipFill>
          <a:blip r:embed="rId1">
            <a:extLst>
              <a:ext uri="{96DAC541-7B7A-43D3-8B79-37D633B846F1}">
                <asvg:svgBlip xmlns:asvg="http://schemas.microsoft.com/office/drawing/2016/SVG/main" r:embed="rId2"/>
              </a:ext>
            </a:extLst>
          </a:blip>
          <a:srcRect b="51649"/>
          <a:stretch>
            <a:fillRect/>
          </a:stretch>
        </p:blipFill>
        <p:spPr>
          <a:xfrm>
            <a:off x="10170160" y="409575"/>
            <a:ext cx="1635760" cy="426720"/>
          </a:xfrm>
          <a:prstGeom prst="rect">
            <a:avLst/>
          </a:prstGeom>
        </p:spPr>
      </p:pic>
    </p:spTree>
  </p:cSld>
  <p:clrMapOvr>
    <a:masterClrMapping/>
  </p:clrMapOvr>
</p:sld>
</file>

<file path=ppt/tags/tag1.xml><?xml version="1.0" encoding="utf-8"?>
<p:tagLst xmlns:p="http://schemas.openxmlformats.org/presentationml/2006/main">
  <p:tag name="KSO_WM_UNIT_PLACING_PICTURE_USER_VIEWPORT" val="{&quot;height&quot;:3980,&quot;width&quot;:10265}"/>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0</TotalTime>
  <Words>5241</Words>
  <Application>WPS 演示</Application>
  <PresentationFormat>宽屏</PresentationFormat>
  <Paragraphs>301</Paragraphs>
  <Slides>20</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Arial</vt:lpstr>
      <vt:lpstr>宋体</vt:lpstr>
      <vt:lpstr>Wingdings</vt:lpstr>
      <vt:lpstr>思源黑体 CN Normal</vt:lpstr>
      <vt:lpstr>黑体</vt:lpstr>
      <vt:lpstr>思源黑体 CN Heavy</vt:lpstr>
      <vt:lpstr>方正大黑简体</vt:lpstr>
      <vt:lpstr>方正兰亭黑简体</vt:lpstr>
      <vt:lpstr>方正大黑简体</vt:lpstr>
      <vt:lpstr>微软雅黑</vt:lpstr>
      <vt:lpstr>Arial Unicode MS</vt:lpstr>
      <vt:lpstr>Times New Roman</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Microsoft</dc:creator>
  <cp:lastModifiedBy>Administrator</cp:lastModifiedBy>
  <cp:revision>48</cp:revision>
  <dcterms:created xsi:type="dcterms:W3CDTF">2021-06-25T03:04:00Z</dcterms:created>
  <dcterms:modified xsi:type="dcterms:W3CDTF">2021-07-02T00:45:37Z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6EAEED84CBBF4AE3A513BC1F162964CD</vt:lpwstr>
  </property>
</Properties>
</file>