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2.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8"/>
  </p:notesMasterIdLst>
  <p:sldIdLst>
    <p:sldId id="359" r:id="rId4"/>
    <p:sldId id="360" r:id="rId5"/>
    <p:sldId id="361" r:id="rId6"/>
    <p:sldId id="363" r:id="rId7"/>
    <p:sldId id="258" r:id="rId9"/>
    <p:sldId id="339" r:id="rId10"/>
    <p:sldId id="341" r:id="rId11"/>
    <p:sldId id="343" r:id="rId12"/>
    <p:sldId id="344" r:id="rId13"/>
    <p:sldId id="346" r:id="rId14"/>
    <p:sldId id="340" r:id="rId15"/>
    <p:sldId id="383" r:id="rId16"/>
    <p:sldId id="387" r:id="rId17"/>
    <p:sldId id="386" r:id="rId18"/>
    <p:sldId id="338" r:id="rId19"/>
  </p:sldIdLst>
  <p:sldSz cx="12192000" cy="6858000"/>
  <p:notesSz cx="6858000" cy="9144000"/>
  <p:custDataLst>
    <p:tags r:id="rId23"/>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D966"/>
    <a:srgbClr val="FFC108"/>
    <a:srgbClr val="FFC000"/>
    <a:srgbClr val="C65C10"/>
    <a:srgbClr val="C55A11"/>
    <a:srgbClr val="D47E24"/>
    <a:srgbClr val="D9C3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102"/>
    <p:restoredTop sz="94660"/>
  </p:normalViewPr>
  <p:slideViewPr>
    <p:cSldViewPr showGuides="1">
      <p:cViewPr varScale="1">
        <p:scale>
          <a:sx n="70" d="100"/>
          <a:sy n="70" d="100"/>
        </p:scale>
        <p:origin x="696" y="6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notesMaster" Target="notesMasters/notesMaster1.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3" Type="http://schemas.openxmlformats.org/officeDocument/2006/relationships/tags" Target="tags/tag3.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039C85F6-DDB5-4183-BEC6-E36AA64E8843}" type="doc">
      <dgm:prSet loTypeId="urn:microsoft.com/office/officeart/2005/8/layout/hProcess9" loCatId="process" qsTypeId="urn:microsoft.com/office/officeart/2005/8/quickstyle/simple1" qsCatId="simple" csTypeId="urn:microsoft.com/office/officeart/2005/8/colors/accent1_2" csCatId="accent1" phldr="1"/>
      <dgm:spPr/>
    </dgm:pt>
    <dgm:pt modelId="{AE6B06E8-AA0B-47F7-918E-DB8085A836D7}">
      <dgm:prSet phldrT="[文本]" phldr="0" custT="0"/>
      <dgm:spPr/>
      <dgm:t>
        <a:bodyPr vert="horz" wrap="square"/>
        <a:p>
          <a:pPr>
            <a:lnSpc>
              <a:spcPct val="100000"/>
            </a:lnSpc>
            <a:spcBef>
              <a:spcPct val="0"/>
            </a:spcBef>
            <a:spcAft>
              <a:spcPct val="35000"/>
            </a:spcAft>
          </a:pPr>
          <a:r>
            <a:rPr lang="zh-CN" altLang="en-US" dirty="0" smtClean="0">
              <a:latin typeface="微软雅黑" panose="020B0503020204020204" pitchFamily="34" charset="-122"/>
              <a:ea typeface="微软雅黑" panose="020B0503020204020204" pitchFamily="34" charset="-122"/>
            </a:rPr>
            <a:t>考察期</a:t>
          </a:r>
          <a:r>
            <a:rPr lang="zh-CN" altLang="en-US" dirty="0">
              <a:latin typeface="微软雅黑" panose="020B0503020204020204" pitchFamily="34" charset="-122"/>
              <a:ea typeface="微软雅黑" panose="020B0503020204020204" pitchFamily="34" charset="-122"/>
            </a:rPr>
            <a:t/>
          </a:r>
          <a:endParaRPr lang="zh-CN" altLang="en-US" dirty="0">
            <a:latin typeface="微软雅黑" panose="020B0503020204020204" pitchFamily="34" charset="-122"/>
            <a:ea typeface="微软雅黑" panose="020B0503020204020204" pitchFamily="34" charset="-122"/>
          </a:endParaRPr>
        </a:p>
      </dgm:t>
    </dgm:pt>
    <dgm:pt modelId="{8814B58F-D846-4181-B18F-04FB4DA109B9}" cxnId="{2E00653C-125A-4FB8-8474-1DE86AE2C8E7}" type="parTrans">
      <dgm:prSet/>
      <dgm:spPr/>
      <dgm:t>
        <a:bodyPr/>
        <a:lstStyle/>
        <a:p>
          <a:endParaRPr lang="zh-CN" altLang="en-US">
            <a:latin typeface="微软雅黑" panose="020B0503020204020204" pitchFamily="34" charset="-122"/>
            <a:ea typeface="微软雅黑" panose="020B0503020204020204" pitchFamily="34" charset="-122"/>
          </a:endParaRPr>
        </a:p>
      </dgm:t>
    </dgm:pt>
    <dgm:pt modelId="{1D876AA6-0183-4CE4-B6B5-63C5C311ADF3}" cxnId="{2E00653C-125A-4FB8-8474-1DE86AE2C8E7}" type="sibTrans">
      <dgm:prSet/>
      <dgm:spPr/>
      <dgm:t>
        <a:bodyPr/>
        <a:lstStyle/>
        <a:p>
          <a:endParaRPr lang="zh-CN" altLang="en-US">
            <a:latin typeface="微软雅黑" panose="020B0503020204020204" pitchFamily="34" charset="-122"/>
            <a:ea typeface="微软雅黑" panose="020B0503020204020204" pitchFamily="34" charset="-122"/>
          </a:endParaRPr>
        </a:p>
      </dgm:t>
    </dgm:pt>
    <dgm:pt modelId="{CCE7E7D3-D912-4CE4-955B-AA3A5B43825A}">
      <dgm:prSet phldrT="[文本]" phldr="0" custT="0"/>
      <dgm:spPr/>
      <dgm:t>
        <a:bodyPr vert="horz" wrap="square"/>
        <a:p>
          <a:pPr>
            <a:lnSpc>
              <a:spcPct val="100000"/>
            </a:lnSpc>
            <a:spcBef>
              <a:spcPct val="0"/>
            </a:spcBef>
            <a:spcAft>
              <a:spcPct val="35000"/>
            </a:spcAft>
          </a:pPr>
          <a:r>
            <a:rPr lang="zh-CN" altLang="en-US" dirty="0" smtClean="0">
              <a:latin typeface="微软雅黑" panose="020B0503020204020204" pitchFamily="34" charset="-122"/>
              <a:ea typeface="微软雅黑" panose="020B0503020204020204" pitchFamily="34" charset="-122"/>
            </a:rPr>
            <a:t>形成期</a:t>
          </a:r>
          <a:r>
            <a:rPr lang="zh-CN" altLang="en-US" dirty="0">
              <a:latin typeface="微软雅黑" panose="020B0503020204020204" pitchFamily="34" charset="-122"/>
              <a:ea typeface="微软雅黑" panose="020B0503020204020204" pitchFamily="34" charset="-122"/>
            </a:rPr>
            <a:t/>
          </a:r>
          <a:endParaRPr lang="zh-CN" altLang="en-US" dirty="0">
            <a:latin typeface="微软雅黑" panose="020B0503020204020204" pitchFamily="34" charset="-122"/>
            <a:ea typeface="微软雅黑" panose="020B0503020204020204" pitchFamily="34" charset="-122"/>
          </a:endParaRPr>
        </a:p>
      </dgm:t>
    </dgm:pt>
    <dgm:pt modelId="{83FCE853-9535-488D-BB47-5395A09A9D0E}" cxnId="{892FE714-ECA6-455C-B744-BF43A49D867F}" type="parTrans">
      <dgm:prSet/>
      <dgm:spPr/>
      <dgm:t>
        <a:bodyPr/>
        <a:lstStyle/>
        <a:p>
          <a:endParaRPr lang="zh-CN" altLang="en-US">
            <a:latin typeface="微软雅黑" panose="020B0503020204020204" pitchFamily="34" charset="-122"/>
            <a:ea typeface="微软雅黑" panose="020B0503020204020204" pitchFamily="34" charset="-122"/>
          </a:endParaRPr>
        </a:p>
      </dgm:t>
    </dgm:pt>
    <dgm:pt modelId="{80FA0C51-F8A7-406E-B22F-597D374266D8}" cxnId="{892FE714-ECA6-455C-B744-BF43A49D867F}" type="sibTrans">
      <dgm:prSet/>
      <dgm:spPr/>
      <dgm:t>
        <a:bodyPr/>
        <a:lstStyle/>
        <a:p>
          <a:endParaRPr lang="zh-CN" altLang="en-US">
            <a:latin typeface="微软雅黑" panose="020B0503020204020204" pitchFamily="34" charset="-122"/>
            <a:ea typeface="微软雅黑" panose="020B0503020204020204" pitchFamily="34" charset="-122"/>
          </a:endParaRPr>
        </a:p>
      </dgm:t>
    </dgm:pt>
    <dgm:pt modelId="{82F0F17C-485B-44E4-898D-D2B407D3BB59}">
      <dgm:prSet phldrT="[文本]" phldr="0" custT="0"/>
      <dgm:spPr/>
      <dgm:t>
        <a:bodyPr vert="horz" wrap="square"/>
        <a:p>
          <a:pPr>
            <a:lnSpc>
              <a:spcPct val="100000"/>
            </a:lnSpc>
            <a:spcBef>
              <a:spcPct val="0"/>
            </a:spcBef>
            <a:spcAft>
              <a:spcPct val="35000"/>
            </a:spcAft>
          </a:pPr>
          <a:r>
            <a:rPr lang="zh-CN" altLang="en-US" dirty="0" smtClean="0">
              <a:latin typeface="微软雅黑" panose="020B0503020204020204" pitchFamily="34" charset="-122"/>
              <a:ea typeface="微软雅黑" panose="020B0503020204020204" pitchFamily="34" charset="-122"/>
            </a:rPr>
            <a:t>稳定期</a:t>
          </a:r>
          <a:r>
            <a:rPr lang="zh-CN" altLang="en-US" dirty="0">
              <a:latin typeface="微软雅黑" panose="020B0503020204020204" pitchFamily="34" charset="-122"/>
              <a:ea typeface="微软雅黑" panose="020B0503020204020204" pitchFamily="34" charset="-122"/>
            </a:rPr>
            <a:t/>
          </a:r>
          <a:endParaRPr lang="zh-CN" altLang="en-US" dirty="0">
            <a:latin typeface="微软雅黑" panose="020B0503020204020204" pitchFamily="34" charset="-122"/>
            <a:ea typeface="微软雅黑" panose="020B0503020204020204" pitchFamily="34" charset="-122"/>
          </a:endParaRPr>
        </a:p>
      </dgm:t>
    </dgm:pt>
    <dgm:pt modelId="{E99B43B7-3FDE-4418-8D7C-6CAC237B44BB}" cxnId="{1B1D82F1-54D4-4479-AC80-2CE093F35E0A}" type="parTrans">
      <dgm:prSet/>
      <dgm:spPr/>
      <dgm:t>
        <a:bodyPr/>
        <a:lstStyle/>
        <a:p>
          <a:endParaRPr lang="zh-CN" altLang="en-US">
            <a:latin typeface="微软雅黑" panose="020B0503020204020204" pitchFamily="34" charset="-122"/>
            <a:ea typeface="微软雅黑" panose="020B0503020204020204" pitchFamily="34" charset="-122"/>
          </a:endParaRPr>
        </a:p>
      </dgm:t>
    </dgm:pt>
    <dgm:pt modelId="{9EADAC69-C041-4955-901F-62FDFB1049F4}" cxnId="{1B1D82F1-54D4-4479-AC80-2CE093F35E0A}" type="sibTrans">
      <dgm:prSet/>
      <dgm:spPr/>
      <dgm:t>
        <a:bodyPr/>
        <a:lstStyle/>
        <a:p>
          <a:endParaRPr lang="zh-CN" altLang="en-US">
            <a:latin typeface="微软雅黑" panose="020B0503020204020204" pitchFamily="34" charset="-122"/>
            <a:ea typeface="微软雅黑" panose="020B0503020204020204" pitchFamily="34" charset="-122"/>
          </a:endParaRPr>
        </a:p>
      </dgm:t>
    </dgm:pt>
    <dgm:pt modelId="{36433904-98CD-415B-8FAC-616CE419F847}">
      <dgm:prSet phldr="0" custT="0"/>
      <dgm:spPr/>
      <dgm:t>
        <a:bodyPr vert="horz" wrap="square"/>
        <a:p>
          <a:pPr>
            <a:lnSpc>
              <a:spcPct val="100000"/>
            </a:lnSpc>
            <a:spcBef>
              <a:spcPct val="0"/>
            </a:spcBef>
            <a:spcAft>
              <a:spcPct val="35000"/>
            </a:spcAft>
          </a:pPr>
          <a:r>
            <a:rPr lang="zh-CN" altLang="en-US" dirty="0" smtClean="0">
              <a:latin typeface="微软雅黑" panose="020B0503020204020204" pitchFamily="34" charset="-122"/>
              <a:ea typeface="微软雅黑" panose="020B0503020204020204" pitchFamily="34" charset="-122"/>
            </a:rPr>
            <a:t>退化期</a:t>
          </a:r>
          <a:r>
            <a:rPr lang="zh-CN" altLang="en-US" dirty="0">
              <a:latin typeface="微软雅黑" panose="020B0503020204020204" pitchFamily="34" charset="-122"/>
              <a:ea typeface="微软雅黑" panose="020B0503020204020204" pitchFamily="34" charset="-122"/>
            </a:rPr>
            <a:t/>
          </a:r>
          <a:endParaRPr lang="zh-CN" altLang="en-US" dirty="0">
            <a:latin typeface="微软雅黑" panose="020B0503020204020204" pitchFamily="34" charset="-122"/>
            <a:ea typeface="微软雅黑" panose="020B0503020204020204" pitchFamily="34" charset="-122"/>
          </a:endParaRPr>
        </a:p>
      </dgm:t>
    </dgm:pt>
    <dgm:pt modelId="{91D17F77-8B1A-444D-BFA5-45E3EC70A444}" cxnId="{A955248C-D5F4-46D4-A639-64CB0292B3ED}" type="parTrans">
      <dgm:prSet/>
      <dgm:spPr/>
      <dgm:t>
        <a:bodyPr/>
        <a:lstStyle/>
        <a:p>
          <a:endParaRPr lang="zh-CN" altLang="en-US">
            <a:latin typeface="微软雅黑" panose="020B0503020204020204" pitchFamily="34" charset="-122"/>
            <a:ea typeface="微软雅黑" panose="020B0503020204020204" pitchFamily="34" charset="-122"/>
          </a:endParaRPr>
        </a:p>
      </dgm:t>
    </dgm:pt>
    <dgm:pt modelId="{609DF4FF-0F8C-466D-BD00-EC132E5F810A}" cxnId="{A955248C-D5F4-46D4-A639-64CB0292B3ED}" type="sibTrans">
      <dgm:prSet/>
      <dgm:spPr/>
      <dgm:t>
        <a:bodyPr/>
        <a:lstStyle/>
        <a:p>
          <a:endParaRPr lang="zh-CN" altLang="en-US">
            <a:latin typeface="微软雅黑" panose="020B0503020204020204" pitchFamily="34" charset="-122"/>
            <a:ea typeface="微软雅黑" panose="020B0503020204020204" pitchFamily="34" charset="-122"/>
          </a:endParaRPr>
        </a:p>
      </dgm:t>
    </dgm:pt>
    <dgm:pt modelId="{C9231D25-3F28-4A7F-AD42-8B2F24B14006}" type="pres">
      <dgm:prSet presAssocID="{039C85F6-DDB5-4183-BEC6-E36AA64E8843}" presName="CompostProcess" presStyleCnt="0">
        <dgm:presLayoutVars>
          <dgm:dir/>
          <dgm:resizeHandles val="exact"/>
        </dgm:presLayoutVars>
      </dgm:prSet>
      <dgm:spPr/>
    </dgm:pt>
    <dgm:pt modelId="{8715897E-3FAB-46C6-BE1C-21D5328F422A}" type="pres">
      <dgm:prSet presAssocID="{039C85F6-DDB5-4183-BEC6-E36AA64E8843}" presName="arrow" presStyleLbl="bgShp" presStyleIdx="0" presStyleCnt="1" custLinFactNeighborX="2032" custLinFactNeighborY="-59880"/>
      <dgm:spPr/>
    </dgm:pt>
    <dgm:pt modelId="{058CE85B-69AD-4D61-B8F0-738E7AEBA458}" type="pres">
      <dgm:prSet presAssocID="{039C85F6-DDB5-4183-BEC6-E36AA64E8843}" presName="linearProcess" presStyleCnt="0"/>
      <dgm:spPr/>
    </dgm:pt>
    <dgm:pt modelId="{FBD5F5FD-9349-4DB6-A8CF-6B01F4299894}" type="pres">
      <dgm:prSet presAssocID="{AE6B06E8-AA0B-47F7-918E-DB8085A836D7}" presName="textNode" presStyleLbl="node1" presStyleIdx="0" presStyleCnt="4">
        <dgm:presLayoutVars>
          <dgm:bulletEnabled val="1"/>
        </dgm:presLayoutVars>
      </dgm:prSet>
      <dgm:spPr/>
      <dgm:t>
        <a:bodyPr/>
        <a:lstStyle/>
        <a:p>
          <a:endParaRPr lang="zh-CN" altLang="en-US"/>
        </a:p>
      </dgm:t>
    </dgm:pt>
    <dgm:pt modelId="{A9C6BDE0-23BE-459D-8870-9D36C09ED9AE}" type="pres">
      <dgm:prSet presAssocID="{1D876AA6-0183-4CE4-B6B5-63C5C311ADF3}" presName="sibTrans" presStyleCnt="0"/>
      <dgm:spPr/>
    </dgm:pt>
    <dgm:pt modelId="{A5BEB04E-B82E-41CD-87AF-AF1F27B55029}" type="pres">
      <dgm:prSet presAssocID="{CCE7E7D3-D912-4CE4-955B-AA3A5B43825A}" presName="textNode" presStyleLbl="node1" presStyleIdx="1" presStyleCnt="4">
        <dgm:presLayoutVars>
          <dgm:bulletEnabled val="1"/>
        </dgm:presLayoutVars>
      </dgm:prSet>
      <dgm:spPr/>
      <dgm:t>
        <a:bodyPr/>
        <a:lstStyle/>
        <a:p>
          <a:endParaRPr lang="zh-CN" altLang="en-US"/>
        </a:p>
      </dgm:t>
    </dgm:pt>
    <dgm:pt modelId="{70CEC063-B8CE-4B4A-9B44-D47DF00175AA}" type="pres">
      <dgm:prSet presAssocID="{80FA0C51-F8A7-406E-B22F-597D374266D8}" presName="sibTrans" presStyleCnt="0"/>
      <dgm:spPr/>
    </dgm:pt>
    <dgm:pt modelId="{CEFDFF61-9DE5-4E15-80DE-9339DF17232C}" type="pres">
      <dgm:prSet presAssocID="{82F0F17C-485B-44E4-898D-D2B407D3BB59}" presName="textNode" presStyleLbl="node1" presStyleIdx="2" presStyleCnt="4">
        <dgm:presLayoutVars>
          <dgm:bulletEnabled val="1"/>
        </dgm:presLayoutVars>
      </dgm:prSet>
      <dgm:spPr/>
      <dgm:t>
        <a:bodyPr/>
        <a:lstStyle/>
        <a:p>
          <a:endParaRPr lang="zh-CN" altLang="en-US"/>
        </a:p>
      </dgm:t>
    </dgm:pt>
    <dgm:pt modelId="{2DDB6AD4-B43B-449A-8B3D-62EDF6A83F41}" type="pres">
      <dgm:prSet presAssocID="{9EADAC69-C041-4955-901F-62FDFB1049F4}" presName="sibTrans" presStyleCnt="0"/>
      <dgm:spPr/>
    </dgm:pt>
    <dgm:pt modelId="{55C1937F-7FF3-449E-A82A-976FE770C558}" type="pres">
      <dgm:prSet presAssocID="{36433904-98CD-415B-8FAC-616CE419F847}" presName="textNode" presStyleLbl="node1" presStyleIdx="3" presStyleCnt="4">
        <dgm:presLayoutVars>
          <dgm:bulletEnabled val="1"/>
        </dgm:presLayoutVars>
      </dgm:prSet>
      <dgm:spPr/>
      <dgm:t>
        <a:bodyPr/>
        <a:lstStyle/>
        <a:p>
          <a:endParaRPr lang="zh-CN" altLang="en-US"/>
        </a:p>
      </dgm:t>
    </dgm:pt>
  </dgm:ptLst>
  <dgm:cxnLst>
    <dgm:cxn modelId="{2E00653C-125A-4FB8-8474-1DE86AE2C8E7}" srcId="{039C85F6-DDB5-4183-BEC6-E36AA64E8843}" destId="{AE6B06E8-AA0B-47F7-918E-DB8085A836D7}" srcOrd="0" destOrd="0" parTransId="{8814B58F-D846-4181-B18F-04FB4DA109B9}" sibTransId="{1D876AA6-0183-4CE4-B6B5-63C5C311ADF3}"/>
    <dgm:cxn modelId="{892FE714-ECA6-455C-B744-BF43A49D867F}" srcId="{039C85F6-DDB5-4183-BEC6-E36AA64E8843}" destId="{CCE7E7D3-D912-4CE4-955B-AA3A5B43825A}" srcOrd="1" destOrd="0" parTransId="{83FCE853-9535-488D-BB47-5395A09A9D0E}" sibTransId="{80FA0C51-F8A7-406E-B22F-597D374266D8}"/>
    <dgm:cxn modelId="{1B1D82F1-54D4-4479-AC80-2CE093F35E0A}" srcId="{039C85F6-DDB5-4183-BEC6-E36AA64E8843}" destId="{82F0F17C-485B-44E4-898D-D2B407D3BB59}" srcOrd="2" destOrd="0" parTransId="{E99B43B7-3FDE-4418-8D7C-6CAC237B44BB}" sibTransId="{9EADAC69-C041-4955-901F-62FDFB1049F4}"/>
    <dgm:cxn modelId="{A955248C-D5F4-46D4-A639-64CB0292B3ED}" srcId="{039C85F6-DDB5-4183-BEC6-E36AA64E8843}" destId="{36433904-98CD-415B-8FAC-616CE419F847}" srcOrd="3" destOrd="0" parTransId="{91D17F77-8B1A-444D-BFA5-45E3EC70A444}" sibTransId="{609DF4FF-0F8C-466D-BD00-EC132E5F810A}"/>
    <dgm:cxn modelId="{67FA5E79-B8AC-4C46-ADDD-2C86812C1523}" type="presOf" srcId="{039C85F6-DDB5-4183-BEC6-E36AA64E8843}" destId="{C9231D25-3F28-4A7F-AD42-8B2F24B14006}" srcOrd="0" destOrd="0" presId="urn:microsoft.com/office/officeart/2005/8/layout/hProcess9"/>
    <dgm:cxn modelId="{AF902D8B-F47F-4B9A-9F32-60B9E6C1969F}" type="presParOf" srcId="{C9231D25-3F28-4A7F-AD42-8B2F24B14006}" destId="{8715897E-3FAB-46C6-BE1C-21D5328F422A}" srcOrd="0" destOrd="0" presId="urn:microsoft.com/office/officeart/2005/8/layout/hProcess9"/>
    <dgm:cxn modelId="{15DD4B41-2B3C-461C-A6D9-D8CCA5FA2FB5}" type="presParOf" srcId="{C9231D25-3F28-4A7F-AD42-8B2F24B14006}" destId="{058CE85B-69AD-4D61-B8F0-738E7AEBA458}" srcOrd="1" destOrd="0" presId="urn:microsoft.com/office/officeart/2005/8/layout/hProcess9"/>
    <dgm:cxn modelId="{DD726B10-6493-4797-8C49-8116B0CDC720}" type="presParOf" srcId="{058CE85B-69AD-4D61-B8F0-738E7AEBA458}" destId="{FBD5F5FD-9349-4DB6-A8CF-6B01F4299894}" srcOrd="0" destOrd="1" presId="urn:microsoft.com/office/officeart/2005/8/layout/hProcess9"/>
    <dgm:cxn modelId="{223BDFD3-5E26-4454-AE45-A6F5F5A62CAB}" type="presOf" srcId="{AE6B06E8-AA0B-47F7-918E-DB8085A836D7}" destId="{FBD5F5FD-9349-4DB6-A8CF-6B01F4299894}" srcOrd="0" destOrd="0" presId="urn:microsoft.com/office/officeart/2005/8/layout/hProcess9"/>
    <dgm:cxn modelId="{C1BC95BD-8B4D-4050-BA23-719BCB58E40A}" type="presParOf" srcId="{058CE85B-69AD-4D61-B8F0-738E7AEBA458}" destId="{A9C6BDE0-23BE-459D-8870-9D36C09ED9AE}" srcOrd="1" destOrd="1" presId="urn:microsoft.com/office/officeart/2005/8/layout/hProcess9"/>
    <dgm:cxn modelId="{198185E5-D175-4C7A-95F6-07ACE329673B}" type="presParOf" srcId="{058CE85B-69AD-4D61-B8F0-738E7AEBA458}" destId="{A5BEB04E-B82E-41CD-87AF-AF1F27B55029}" srcOrd="2" destOrd="1" presId="urn:microsoft.com/office/officeart/2005/8/layout/hProcess9"/>
    <dgm:cxn modelId="{CE67E3FC-77A5-4AB3-AE6A-92B0A77745FA}" type="presOf" srcId="{CCE7E7D3-D912-4CE4-955B-AA3A5B43825A}" destId="{A5BEB04E-B82E-41CD-87AF-AF1F27B55029}" srcOrd="0" destOrd="0" presId="urn:microsoft.com/office/officeart/2005/8/layout/hProcess9"/>
    <dgm:cxn modelId="{2936C118-A922-4F6F-954C-B835B2F425EB}" type="presParOf" srcId="{058CE85B-69AD-4D61-B8F0-738E7AEBA458}" destId="{70CEC063-B8CE-4B4A-9B44-D47DF00175AA}" srcOrd="3" destOrd="1" presId="urn:microsoft.com/office/officeart/2005/8/layout/hProcess9"/>
    <dgm:cxn modelId="{C1479450-D07C-49A9-AEE2-7D665C029DD7}" type="presParOf" srcId="{058CE85B-69AD-4D61-B8F0-738E7AEBA458}" destId="{CEFDFF61-9DE5-4E15-80DE-9339DF17232C}" srcOrd="4" destOrd="1" presId="urn:microsoft.com/office/officeart/2005/8/layout/hProcess9"/>
    <dgm:cxn modelId="{F9E79A47-643F-412C-BCBB-4FDE693074ED}" type="presOf" srcId="{82F0F17C-485B-44E4-898D-D2B407D3BB59}" destId="{CEFDFF61-9DE5-4E15-80DE-9339DF17232C}" srcOrd="0" destOrd="0" presId="urn:microsoft.com/office/officeart/2005/8/layout/hProcess9"/>
    <dgm:cxn modelId="{EC640C5D-6D4A-4A8E-A854-94352FD7212D}" type="presParOf" srcId="{058CE85B-69AD-4D61-B8F0-738E7AEBA458}" destId="{2DDB6AD4-B43B-449A-8B3D-62EDF6A83F41}" srcOrd="5" destOrd="1" presId="urn:microsoft.com/office/officeart/2005/8/layout/hProcess9"/>
    <dgm:cxn modelId="{64925EFB-08E7-46DA-8462-404C94627E8E}" type="presParOf" srcId="{058CE85B-69AD-4D61-B8F0-738E7AEBA458}" destId="{55C1937F-7FF3-449E-A82A-976FE770C558}" srcOrd="6" destOrd="1" presId="urn:microsoft.com/office/officeart/2005/8/layout/hProcess9"/>
    <dgm:cxn modelId="{D0D648FA-A0D4-4FEA-BB7A-12F375489206}" type="presOf" srcId="{36433904-98CD-415B-8FAC-616CE419F847}" destId="{55C1937F-7FF3-449E-A82A-976FE770C558}" srcOrd="0" destOrd="0" presId="urn:microsoft.com/office/officeart/2005/8/layout/hProcess9"/>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39C85F6-DDB5-4183-BEC6-E36AA64E8843}" type="doc">
      <dgm:prSet loTypeId="urn:microsoft.com/office/officeart/2005/8/layout/hProcess9" loCatId="process" qsTypeId="urn:microsoft.com/office/officeart/2005/8/quickstyle/simple1" qsCatId="simple" csTypeId="urn:microsoft.com/office/officeart/2005/8/colors/accent1_2" csCatId="accent1" phldr="1"/>
      <dgm:spPr/>
    </dgm:pt>
    <dgm:pt modelId="{AE6B06E8-AA0B-47F7-918E-DB8085A836D7}">
      <dgm:prSet phldrT="[文本]" phldr="0" custT="0"/>
      <dgm:spPr/>
      <dgm:t>
        <a:bodyPr vert="horz" wrap="square"/>
        <a:p>
          <a:pPr>
            <a:lnSpc>
              <a:spcPct val="100000"/>
            </a:lnSpc>
            <a:spcBef>
              <a:spcPct val="0"/>
            </a:spcBef>
            <a:spcAft>
              <a:spcPct val="35000"/>
            </a:spcAft>
          </a:pPr>
          <a:r>
            <a:rPr lang="zh-CN" altLang="en-US" dirty="0" smtClean="0">
              <a:latin typeface="微软雅黑" panose="020B0503020204020204" pitchFamily="34" charset="-122"/>
              <a:ea typeface="微软雅黑" panose="020B0503020204020204" pitchFamily="34" charset="-122"/>
            </a:rPr>
            <a:t>考察期</a:t>
          </a:r>
          <a:r>
            <a:rPr lang="zh-CN" altLang="en-US" dirty="0">
              <a:latin typeface="微软雅黑" panose="020B0503020204020204" pitchFamily="34" charset="-122"/>
              <a:ea typeface="微软雅黑" panose="020B0503020204020204" pitchFamily="34" charset="-122"/>
            </a:rPr>
            <a:t/>
          </a:r>
          <a:endParaRPr lang="zh-CN" altLang="en-US" dirty="0">
            <a:latin typeface="微软雅黑" panose="020B0503020204020204" pitchFamily="34" charset="-122"/>
            <a:ea typeface="微软雅黑" panose="020B0503020204020204" pitchFamily="34" charset="-122"/>
          </a:endParaRPr>
        </a:p>
      </dgm:t>
    </dgm:pt>
    <dgm:pt modelId="{8814B58F-D846-4181-B18F-04FB4DA109B9}" cxnId="{2E00653C-125A-4FB8-8474-1DE86AE2C8E7}" type="parTrans">
      <dgm:prSet/>
      <dgm:spPr/>
      <dgm:t>
        <a:bodyPr/>
        <a:lstStyle/>
        <a:p>
          <a:endParaRPr lang="zh-CN" altLang="en-US">
            <a:latin typeface="微软雅黑" panose="020B0503020204020204" pitchFamily="34" charset="-122"/>
            <a:ea typeface="微软雅黑" panose="020B0503020204020204" pitchFamily="34" charset="-122"/>
          </a:endParaRPr>
        </a:p>
      </dgm:t>
    </dgm:pt>
    <dgm:pt modelId="{1D876AA6-0183-4CE4-B6B5-63C5C311ADF3}" cxnId="{2E00653C-125A-4FB8-8474-1DE86AE2C8E7}" type="sibTrans">
      <dgm:prSet/>
      <dgm:spPr/>
      <dgm:t>
        <a:bodyPr/>
        <a:lstStyle/>
        <a:p>
          <a:endParaRPr lang="zh-CN" altLang="en-US">
            <a:latin typeface="微软雅黑" panose="020B0503020204020204" pitchFamily="34" charset="-122"/>
            <a:ea typeface="微软雅黑" panose="020B0503020204020204" pitchFamily="34" charset="-122"/>
          </a:endParaRPr>
        </a:p>
      </dgm:t>
    </dgm:pt>
    <dgm:pt modelId="{CCE7E7D3-D912-4CE4-955B-AA3A5B43825A}">
      <dgm:prSet phldrT="[文本]" phldr="0" custT="0"/>
      <dgm:spPr/>
      <dgm:t>
        <a:bodyPr vert="horz" wrap="square"/>
        <a:p>
          <a:pPr>
            <a:lnSpc>
              <a:spcPct val="100000"/>
            </a:lnSpc>
            <a:spcBef>
              <a:spcPct val="0"/>
            </a:spcBef>
            <a:spcAft>
              <a:spcPct val="35000"/>
            </a:spcAft>
          </a:pPr>
          <a:r>
            <a:rPr lang="zh-CN" altLang="en-US" dirty="0" smtClean="0">
              <a:latin typeface="微软雅黑" panose="020B0503020204020204" pitchFamily="34" charset="-122"/>
              <a:ea typeface="微软雅黑" panose="020B0503020204020204" pitchFamily="34" charset="-122"/>
            </a:rPr>
            <a:t>形成期</a:t>
          </a:r>
          <a:r>
            <a:rPr lang="zh-CN" altLang="en-US" dirty="0">
              <a:latin typeface="微软雅黑" panose="020B0503020204020204" pitchFamily="34" charset="-122"/>
              <a:ea typeface="微软雅黑" panose="020B0503020204020204" pitchFamily="34" charset="-122"/>
            </a:rPr>
            <a:t/>
          </a:r>
          <a:endParaRPr lang="zh-CN" altLang="en-US" dirty="0">
            <a:latin typeface="微软雅黑" panose="020B0503020204020204" pitchFamily="34" charset="-122"/>
            <a:ea typeface="微软雅黑" panose="020B0503020204020204" pitchFamily="34" charset="-122"/>
          </a:endParaRPr>
        </a:p>
      </dgm:t>
    </dgm:pt>
    <dgm:pt modelId="{83FCE853-9535-488D-BB47-5395A09A9D0E}" cxnId="{892FE714-ECA6-455C-B744-BF43A49D867F}" type="parTrans">
      <dgm:prSet/>
      <dgm:spPr/>
      <dgm:t>
        <a:bodyPr/>
        <a:lstStyle/>
        <a:p>
          <a:endParaRPr lang="zh-CN" altLang="en-US">
            <a:latin typeface="微软雅黑" panose="020B0503020204020204" pitchFamily="34" charset="-122"/>
            <a:ea typeface="微软雅黑" panose="020B0503020204020204" pitchFamily="34" charset="-122"/>
          </a:endParaRPr>
        </a:p>
      </dgm:t>
    </dgm:pt>
    <dgm:pt modelId="{80FA0C51-F8A7-406E-B22F-597D374266D8}" cxnId="{892FE714-ECA6-455C-B744-BF43A49D867F}" type="sibTrans">
      <dgm:prSet/>
      <dgm:spPr/>
      <dgm:t>
        <a:bodyPr/>
        <a:lstStyle/>
        <a:p>
          <a:endParaRPr lang="zh-CN" altLang="en-US">
            <a:latin typeface="微软雅黑" panose="020B0503020204020204" pitchFamily="34" charset="-122"/>
            <a:ea typeface="微软雅黑" panose="020B0503020204020204" pitchFamily="34" charset="-122"/>
          </a:endParaRPr>
        </a:p>
      </dgm:t>
    </dgm:pt>
    <dgm:pt modelId="{82F0F17C-485B-44E4-898D-D2B407D3BB59}">
      <dgm:prSet phldrT="[文本]" phldr="0" custT="0"/>
      <dgm:spPr/>
      <dgm:t>
        <a:bodyPr vert="horz" wrap="square"/>
        <a:p>
          <a:pPr>
            <a:lnSpc>
              <a:spcPct val="100000"/>
            </a:lnSpc>
            <a:spcBef>
              <a:spcPct val="0"/>
            </a:spcBef>
            <a:spcAft>
              <a:spcPct val="35000"/>
            </a:spcAft>
          </a:pPr>
          <a:r>
            <a:rPr lang="zh-CN" altLang="en-US" dirty="0" smtClean="0">
              <a:latin typeface="微软雅黑" panose="020B0503020204020204" pitchFamily="34" charset="-122"/>
              <a:ea typeface="微软雅黑" panose="020B0503020204020204" pitchFamily="34" charset="-122"/>
            </a:rPr>
            <a:t>稳定期</a:t>
          </a:r>
          <a:r>
            <a:rPr lang="zh-CN" altLang="en-US" dirty="0">
              <a:latin typeface="微软雅黑" panose="020B0503020204020204" pitchFamily="34" charset="-122"/>
              <a:ea typeface="微软雅黑" panose="020B0503020204020204" pitchFamily="34" charset="-122"/>
            </a:rPr>
            <a:t/>
          </a:r>
          <a:endParaRPr lang="zh-CN" altLang="en-US" dirty="0">
            <a:latin typeface="微软雅黑" panose="020B0503020204020204" pitchFamily="34" charset="-122"/>
            <a:ea typeface="微软雅黑" panose="020B0503020204020204" pitchFamily="34" charset="-122"/>
          </a:endParaRPr>
        </a:p>
      </dgm:t>
    </dgm:pt>
    <dgm:pt modelId="{E99B43B7-3FDE-4418-8D7C-6CAC237B44BB}" cxnId="{1B1D82F1-54D4-4479-AC80-2CE093F35E0A}" type="parTrans">
      <dgm:prSet/>
      <dgm:spPr/>
      <dgm:t>
        <a:bodyPr/>
        <a:lstStyle/>
        <a:p>
          <a:endParaRPr lang="zh-CN" altLang="en-US">
            <a:latin typeface="微软雅黑" panose="020B0503020204020204" pitchFamily="34" charset="-122"/>
            <a:ea typeface="微软雅黑" panose="020B0503020204020204" pitchFamily="34" charset="-122"/>
          </a:endParaRPr>
        </a:p>
      </dgm:t>
    </dgm:pt>
    <dgm:pt modelId="{9EADAC69-C041-4955-901F-62FDFB1049F4}" cxnId="{1B1D82F1-54D4-4479-AC80-2CE093F35E0A}" type="sibTrans">
      <dgm:prSet/>
      <dgm:spPr/>
      <dgm:t>
        <a:bodyPr/>
        <a:lstStyle/>
        <a:p>
          <a:endParaRPr lang="zh-CN" altLang="en-US">
            <a:latin typeface="微软雅黑" panose="020B0503020204020204" pitchFamily="34" charset="-122"/>
            <a:ea typeface="微软雅黑" panose="020B0503020204020204" pitchFamily="34" charset="-122"/>
          </a:endParaRPr>
        </a:p>
      </dgm:t>
    </dgm:pt>
    <dgm:pt modelId="{36433904-98CD-415B-8FAC-616CE419F847}">
      <dgm:prSet phldr="0" custT="0"/>
      <dgm:spPr/>
      <dgm:t>
        <a:bodyPr vert="horz" wrap="square"/>
        <a:p>
          <a:pPr>
            <a:lnSpc>
              <a:spcPct val="100000"/>
            </a:lnSpc>
            <a:spcBef>
              <a:spcPct val="0"/>
            </a:spcBef>
            <a:spcAft>
              <a:spcPct val="35000"/>
            </a:spcAft>
          </a:pPr>
          <a:r>
            <a:rPr lang="zh-CN" altLang="en-US" dirty="0" smtClean="0">
              <a:latin typeface="微软雅黑" panose="020B0503020204020204" pitchFamily="34" charset="-122"/>
              <a:ea typeface="微软雅黑" panose="020B0503020204020204" pitchFamily="34" charset="-122"/>
            </a:rPr>
            <a:t>退化期</a:t>
          </a:r>
          <a:r>
            <a:rPr lang="zh-CN" altLang="en-US" dirty="0">
              <a:latin typeface="微软雅黑" panose="020B0503020204020204" pitchFamily="34" charset="-122"/>
              <a:ea typeface="微软雅黑" panose="020B0503020204020204" pitchFamily="34" charset="-122"/>
            </a:rPr>
            <a:t/>
          </a:r>
          <a:endParaRPr lang="zh-CN" altLang="en-US" dirty="0">
            <a:latin typeface="微软雅黑" panose="020B0503020204020204" pitchFamily="34" charset="-122"/>
            <a:ea typeface="微软雅黑" panose="020B0503020204020204" pitchFamily="34" charset="-122"/>
          </a:endParaRPr>
        </a:p>
      </dgm:t>
    </dgm:pt>
    <dgm:pt modelId="{91D17F77-8B1A-444D-BFA5-45E3EC70A444}" cxnId="{A955248C-D5F4-46D4-A639-64CB0292B3ED}" type="parTrans">
      <dgm:prSet/>
      <dgm:spPr/>
      <dgm:t>
        <a:bodyPr/>
        <a:lstStyle/>
        <a:p>
          <a:endParaRPr lang="zh-CN" altLang="en-US">
            <a:latin typeface="微软雅黑" panose="020B0503020204020204" pitchFamily="34" charset="-122"/>
            <a:ea typeface="微软雅黑" panose="020B0503020204020204" pitchFamily="34" charset="-122"/>
          </a:endParaRPr>
        </a:p>
      </dgm:t>
    </dgm:pt>
    <dgm:pt modelId="{609DF4FF-0F8C-466D-BD00-EC132E5F810A}" cxnId="{A955248C-D5F4-46D4-A639-64CB0292B3ED}" type="sibTrans">
      <dgm:prSet/>
      <dgm:spPr/>
      <dgm:t>
        <a:bodyPr/>
        <a:lstStyle/>
        <a:p>
          <a:endParaRPr lang="zh-CN" altLang="en-US">
            <a:latin typeface="微软雅黑" panose="020B0503020204020204" pitchFamily="34" charset="-122"/>
            <a:ea typeface="微软雅黑" panose="020B0503020204020204" pitchFamily="34" charset="-122"/>
          </a:endParaRPr>
        </a:p>
      </dgm:t>
    </dgm:pt>
    <dgm:pt modelId="{C9231D25-3F28-4A7F-AD42-8B2F24B14006}" type="pres">
      <dgm:prSet presAssocID="{039C85F6-DDB5-4183-BEC6-E36AA64E8843}" presName="CompostProcess" presStyleCnt="0">
        <dgm:presLayoutVars>
          <dgm:dir/>
          <dgm:resizeHandles val="exact"/>
        </dgm:presLayoutVars>
      </dgm:prSet>
      <dgm:spPr/>
    </dgm:pt>
    <dgm:pt modelId="{8715897E-3FAB-46C6-BE1C-21D5328F422A}" type="pres">
      <dgm:prSet presAssocID="{039C85F6-DDB5-4183-BEC6-E36AA64E8843}" presName="arrow" presStyleLbl="bgShp" presStyleIdx="0" presStyleCnt="1" custLinFactNeighborX="2032" custLinFactNeighborY="-59880"/>
      <dgm:spPr/>
    </dgm:pt>
    <dgm:pt modelId="{058CE85B-69AD-4D61-B8F0-738E7AEBA458}" type="pres">
      <dgm:prSet presAssocID="{039C85F6-DDB5-4183-BEC6-E36AA64E8843}" presName="linearProcess" presStyleCnt="0"/>
      <dgm:spPr/>
    </dgm:pt>
    <dgm:pt modelId="{FBD5F5FD-9349-4DB6-A8CF-6B01F4299894}" type="pres">
      <dgm:prSet presAssocID="{AE6B06E8-AA0B-47F7-918E-DB8085A836D7}" presName="textNode" presStyleLbl="node1" presStyleIdx="0" presStyleCnt="4">
        <dgm:presLayoutVars>
          <dgm:bulletEnabled val="1"/>
        </dgm:presLayoutVars>
      </dgm:prSet>
      <dgm:spPr/>
      <dgm:t>
        <a:bodyPr/>
        <a:lstStyle/>
        <a:p>
          <a:endParaRPr lang="zh-CN" altLang="en-US"/>
        </a:p>
      </dgm:t>
    </dgm:pt>
    <dgm:pt modelId="{A9C6BDE0-23BE-459D-8870-9D36C09ED9AE}" type="pres">
      <dgm:prSet presAssocID="{1D876AA6-0183-4CE4-B6B5-63C5C311ADF3}" presName="sibTrans" presStyleCnt="0"/>
      <dgm:spPr/>
    </dgm:pt>
    <dgm:pt modelId="{A5BEB04E-B82E-41CD-87AF-AF1F27B55029}" type="pres">
      <dgm:prSet presAssocID="{CCE7E7D3-D912-4CE4-955B-AA3A5B43825A}" presName="textNode" presStyleLbl="node1" presStyleIdx="1" presStyleCnt="4">
        <dgm:presLayoutVars>
          <dgm:bulletEnabled val="1"/>
        </dgm:presLayoutVars>
      </dgm:prSet>
      <dgm:spPr/>
      <dgm:t>
        <a:bodyPr/>
        <a:lstStyle/>
        <a:p>
          <a:endParaRPr lang="zh-CN" altLang="en-US"/>
        </a:p>
      </dgm:t>
    </dgm:pt>
    <dgm:pt modelId="{70CEC063-B8CE-4B4A-9B44-D47DF00175AA}" type="pres">
      <dgm:prSet presAssocID="{80FA0C51-F8A7-406E-B22F-597D374266D8}" presName="sibTrans" presStyleCnt="0"/>
      <dgm:spPr/>
    </dgm:pt>
    <dgm:pt modelId="{CEFDFF61-9DE5-4E15-80DE-9339DF17232C}" type="pres">
      <dgm:prSet presAssocID="{82F0F17C-485B-44E4-898D-D2B407D3BB59}" presName="textNode" presStyleLbl="node1" presStyleIdx="2" presStyleCnt="4">
        <dgm:presLayoutVars>
          <dgm:bulletEnabled val="1"/>
        </dgm:presLayoutVars>
      </dgm:prSet>
      <dgm:spPr/>
      <dgm:t>
        <a:bodyPr/>
        <a:lstStyle/>
        <a:p>
          <a:endParaRPr lang="zh-CN" altLang="en-US"/>
        </a:p>
      </dgm:t>
    </dgm:pt>
    <dgm:pt modelId="{2DDB6AD4-B43B-449A-8B3D-62EDF6A83F41}" type="pres">
      <dgm:prSet presAssocID="{9EADAC69-C041-4955-901F-62FDFB1049F4}" presName="sibTrans" presStyleCnt="0"/>
      <dgm:spPr/>
    </dgm:pt>
    <dgm:pt modelId="{55C1937F-7FF3-449E-A82A-976FE770C558}" type="pres">
      <dgm:prSet presAssocID="{36433904-98CD-415B-8FAC-616CE419F847}" presName="textNode" presStyleLbl="node1" presStyleIdx="3" presStyleCnt="4">
        <dgm:presLayoutVars>
          <dgm:bulletEnabled val="1"/>
        </dgm:presLayoutVars>
      </dgm:prSet>
      <dgm:spPr/>
      <dgm:t>
        <a:bodyPr/>
        <a:lstStyle/>
        <a:p>
          <a:endParaRPr lang="zh-CN" altLang="en-US"/>
        </a:p>
      </dgm:t>
    </dgm:pt>
  </dgm:ptLst>
  <dgm:cxnLst>
    <dgm:cxn modelId="{2E00653C-125A-4FB8-8474-1DE86AE2C8E7}" srcId="{039C85F6-DDB5-4183-BEC6-E36AA64E8843}" destId="{AE6B06E8-AA0B-47F7-918E-DB8085A836D7}" srcOrd="0" destOrd="0" parTransId="{8814B58F-D846-4181-B18F-04FB4DA109B9}" sibTransId="{1D876AA6-0183-4CE4-B6B5-63C5C311ADF3}"/>
    <dgm:cxn modelId="{892FE714-ECA6-455C-B744-BF43A49D867F}" srcId="{039C85F6-DDB5-4183-BEC6-E36AA64E8843}" destId="{CCE7E7D3-D912-4CE4-955B-AA3A5B43825A}" srcOrd="1" destOrd="0" parTransId="{83FCE853-9535-488D-BB47-5395A09A9D0E}" sibTransId="{80FA0C51-F8A7-406E-B22F-597D374266D8}"/>
    <dgm:cxn modelId="{1B1D82F1-54D4-4479-AC80-2CE093F35E0A}" srcId="{039C85F6-DDB5-4183-BEC6-E36AA64E8843}" destId="{82F0F17C-485B-44E4-898D-D2B407D3BB59}" srcOrd="2" destOrd="0" parTransId="{E99B43B7-3FDE-4418-8D7C-6CAC237B44BB}" sibTransId="{9EADAC69-C041-4955-901F-62FDFB1049F4}"/>
    <dgm:cxn modelId="{A955248C-D5F4-46D4-A639-64CB0292B3ED}" srcId="{039C85F6-DDB5-4183-BEC6-E36AA64E8843}" destId="{36433904-98CD-415B-8FAC-616CE419F847}" srcOrd="3" destOrd="0" parTransId="{91D17F77-8B1A-444D-BFA5-45E3EC70A444}" sibTransId="{609DF4FF-0F8C-466D-BD00-EC132E5F810A}"/>
    <dgm:cxn modelId="{67FA5E79-B8AC-4C46-ADDD-2C86812C1523}" type="presOf" srcId="{039C85F6-DDB5-4183-BEC6-E36AA64E8843}" destId="{C9231D25-3F28-4A7F-AD42-8B2F24B14006}" srcOrd="0" destOrd="0" presId="urn:microsoft.com/office/officeart/2005/8/layout/hProcess9"/>
    <dgm:cxn modelId="{AF902D8B-F47F-4B9A-9F32-60B9E6C1969F}" type="presParOf" srcId="{C9231D25-3F28-4A7F-AD42-8B2F24B14006}" destId="{8715897E-3FAB-46C6-BE1C-21D5328F422A}" srcOrd="0" destOrd="0" presId="urn:microsoft.com/office/officeart/2005/8/layout/hProcess9"/>
    <dgm:cxn modelId="{15DD4B41-2B3C-461C-A6D9-D8CCA5FA2FB5}" type="presParOf" srcId="{C9231D25-3F28-4A7F-AD42-8B2F24B14006}" destId="{058CE85B-69AD-4D61-B8F0-738E7AEBA458}" srcOrd="1" destOrd="0" presId="urn:microsoft.com/office/officeart/2005/8/layout/hProcess9"/>
    <dgm:cxn modelId="{DD726B10-6493-4797-8C49-8116B0CDC720}" type="presParOf" srcId="{058CE85B-69AD-4D61-B8F0-738E7AEBA458}" destId="{FBD5F5FD-9349-4DB6-A8CF-6B01F4299894}" srcOrd="0" destOrd="1" presId="urn:microsoft.com/office/officeart/2005/8/layout/hProcess9"/>
    <dgm:cxn modelId="{223BDFD3-5E26-4454-AE45-A6F5F5A62CAB}" type="presOf" srcId="{AE6B06E8-AA0B-47F7-918E-DB8085A836D7}" destId="{FBD5F5FD-9349-4DB6-A8CF-6B01F4299894}" srcOrd="0" destOrd="0" presId="urn:microsoft.com/office/officeart/2005/8/layout/hProcess9"/>
    <dgm:cxn modelId="{C1BC95BD-8B4D-4050-BA23-719BCB58E40A}" type="presParOf" srcId="{058CE85B-69AD-4D61-B8F0-738E7AEBA458}" destId="{A9C6BDE0-23BE-459D-8870-9D36C09ED9AE}" srcOrd="1" destOrd="1" presId="urn:microsoft.com/office/officeart/2005/8/layout/hProcess9"/>
    <dgm:cxn modelId="{198185E5-D175-4C7A-95F6-07ACE329673B}" type="presParOf" srcId="{058CE85B-69AD-4D61-B8F0-738E7AEBA458}" destId="{A5BEB04E-B82E-41CD-87AF-AF1F27B55029}" srcOrd="2" destOrd="1" presId="urn:microsoft.com/office/officeart/2005/8/layout/hProcess9"/>
    <dgm:cxn modelId="{CE67E3FC-77A5-4AB3-AE6A-92B0A77745FA}" type="presOf" srcId="{CCE7E7D3-D912-4CE4-955B-AA3A5B43825A}" destId="{A5BEB04E-B82E-41CD-87AF-AF1F27B55029}" srcOrd="0" destOrd="0" presId="urn:microsoft.com/office/officeart/2005/8/layout/hProcess9"/>
    <dgm:cxn modelId="{2936C118-A922-4F6F-954C-B835B2F425EB}" type="presParOf" srcId="{058CE85B-69AD-4D61-B8F0-738E7AEBA458}" destId="{70CEC063-B8CE-4B4A-9B44-D47DF00175AA}" srcOrd="3" destOrd="1" presId="urn:microsoft.com/office/officeart/2005/8/layout/hProcess9"/>
    <dgm:cxn modelId="{C1479450-D07C-49A9-AEE2-7D665C029DD7}" type="presParOf" srcId="{058CE85B-69AD-4D61-B8F0-738E7AEBA458}" destId="{CEFDFF61-9DE5-4E15-80DE-9339DF17232C}" srcOrd="4" destOrd="1" presId="urn:microsoft.com/office/officeart/2005/8/layout/hProcess9"/>
    <dgm:cxn modelId="{F9E79A47-643F-412C-BCBB-4FDE693074ED}" type="presOf" srcId="{82F0F17C-485B-44E4-898D-D2B407D3BB59}" destId="{CEFDFF61-9DE5-4E15-80DE-9339DF17232C}" srcOrd="0" destOrd="0" presId="urn:microsoft.com/office/officeart/2005/8/layout/hProcess9"/>
    <dgm:cxn modelId="{EC640C5D-6D4A-4A8E-A854-94352FD7212D}" type="presParOf" srcId="{058CE85B-69AD-4D61-B8F0-738E7AEBA458}" destId="{2DDB6AD4-B43B-449A-8B3D-62EDF6A83F41}" srcOrd="5" destOrd="1" presId="urn:microsoft.com/office/officeart/2005/8/layout/hProcess9"/>
    <dgm:cxn modelId="{64925EFB-08E7-46DA-8462-404C94627E8E}" type="presParOf" srcId="{058CE85B-69AD-4D61-B8F0-738E7AEBA458}" destId="{55C1937F-7FF3-449E-A82A-976FE770C558}" srcOrd="6" destOrd="1" presId="urn:microsoft.com/office/officeart/2005/8/layout/hProcess9"/>
    <dgm:cxn modelId="{D0D648FA-A0D4-4FEA-BB7A-12F375489206}" type="presOf" srcId="{36433904-98CD-415B-8FAC-616CE419F847}" destId="{55C1937F-7FF3-449E-A82A-976FE770C558}" srcOrd="0" destOrd="0" presId="urn:microsoft.com/office/officeart/2005/8/layout/hProcess9"/>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7063740" cy="3456305"/>
        <a:chOff x="0" y="0"/>
        <a:chExt cx="7063740" cy="3456305"/>
      </a:xfrm>
    </dsp:grpSpPr>
    <dsp:sp modelId="{8715897E-3FAB-46C6-BE1C-21D5328F422A}">
      <dsp:nvSpPr>
        <dsp:cNvPr id="3" name="右箭头 2"/>
        <dsp:cNvSpPr/>
      </dsp:nvSpPr>
      <dsp:spPr bwMode="white">
        <a:xfrm>
          <a:off x="651785" y="0"/>
          <a:ext cx="6004179" cy="3456305"/>
        </a:xfrm>
        <a:prstGeom prst="rightArrow">
          <a:avLst/>
        </a:prstGeom>
      </dsp:spPr>
      <dsp:style>
        <a:lnRef idx="0">
          <a:schemeClr val="accent1"/>
        </a:lnRef>
        <a:fillRef idx="1">
          <a:schemeClr val="accent1">
            <a:tint val="40000"/>
          </a:schemeClr>
        </a:fillRef>
        <a:effectRef idx="0">
          <a:scrgbClr r="0" g="0" b="0"/>
        </a:effectRef>
        <a:fontRef idx="minor"/>
      </dsp:style>
      <dsp:txXfrm>
        <a:off x="651785" y="0"/>
        <a:ext cx="6004179" cy="3456305"/>
      </dsp:txXfrm>
    </dsp:sp>
    <dsp:sp modelId="{FBD5F5FD-9349-4DB6-A8CF-6B01F4299894}">
      <dsp:nvSpPr>
        <dsp:cNvPr id="4" name="圆角矩形 3"/>
        <dsp:cNvSpPr/>
      </dsp:nvSpPr>
      <dsp:spPr bwMode="white">
        <a:xfrm>
          <a:off x="0" y="1036891"/>
          <a:ext cx="1569720" cy="1382522"/>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18109" tIns="118109" rIns="118109" bIns="118109" anchor="ctr"/>
        <a:lstStyle>
          <a:lvl1pPr algn="ctr">
            <a:defRPr sz="3100"/>
          </a:lvl1pPr>
          <a:lvl2pPr marL="228600" indent="-228600" algn="ctr">
            <a:defRPr sz="2400"/>
          </a:lvl2pPr>
          <a:lvl3pPr marL="457200" indent="-228600" algn="ctr">
            <a:defRPr sz="2400"/>
          </a:lvl3pPr>
          <a:lvl4pPr marL="685800" indent="-228600" algn="ctr">
            <a:defRPr sz="2400"/>
          </a:lvl4pPr>
          <a:lvl5pPr marL="914400" indent="-228600" algn="ctr">
            <a:defRPr sz="2400"/>
          </a:lvl5pPr>
          <a:lvl6pPr marL="1143000" indent="-228600" algn="ctr">
            <a:defRPr sz="2400"/>
          </a:lvl6pPr>
          <a:lvl7pPr marL="1371600" indent="-228600" algn="ctr">
            <a:defRPr sz="2400"/>
          </a:lvl7pPr>
          <a:lvl8pPr marL="1600200" indent="-228600" algn="ctr">
            <a:defRPr sz="2400"/>
          </a:lvl8pPr>
          <a:lvl9pPr marL="1828800" indent="-228600" algn="ctr">
            <a:defRPr sz="2400"/>
          </a:lvl9pPr>
        </a:lstStyle>
        <a:p>
          <a:pPr lvl="0">
            <a:lnSpc>
              <a:spcPct val="100000"/>
            </a:lnSpc>
            <a:spcBef>
              <a:spcPct val="0"/>
            </a:spcBef>
            <a:spcAft>
              <a:spcPct val="35000"/>
            </a:spcAft>
          </a:pPr>
          <a:r>
            <a:rPr lang="zh-CN" altLang="en-US" dirty="0" smtClean="0">
              <a:latin typeface="微软雅黑" panose="020B0503020204020204" pitchFamily="34" charset="-122"/>
              <a:ea typeface="微软雅黑" panose="020B0503020204020204" pitchFamily="34" charset="-122"/>
            </a:rPr>
            <a:t>考察期</a:t>
          </a:r>
          <a:endParaRPr lang="zh-CN" altLang="en-US" dirty="0">
            <a:latin typeface="微软雅黑" panose="020B0503020204020204" pitchFamily="34" charset="-122"/>
            <a:ea typeface="微软雅黑" panose="020B0503020204020204" pitchFamily="34" charset="-122"/>
          </a:endParaRPr>
        </a:p>
      </dsp:txBody>
      <dsp:txXfrm>
        <a:off x="0" y="1036891"/>
        <a:ext cx="1569720" cy="1382522"/>
      </dsp:txXfrm>
    </dsp:sp>
    <dsp:sp modelId="{A5BEB04E-B82E-41CD-87AF-AF1F27B55029}">
      <dsp:nvSpPr>
        <dsp:cNvPr id="5" name="圆角矩形 4"/>
        <dsp:cNvSpPr/>
      </dsp:nvSpPr>
      <dsp:spPr bwMode="white">
        <a:xfrm>
          <a:off x="1831340" y="1036891"/>
          <a:ext cx="1569720" cy="1382522"/>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18109" tIns="118109" rIns="118109" bIns="118109" anchor="ctr"/>
        <a:lstStyle>
          <a:lvl1pPr algn="ctr">
            <a:defRPr sz="3100"/>
          </a:lvl1pPr>
          <a:lvl2pPr marL="228600" indent="-228600" algn="ctr">
            <a:defRPr sz="2400"/>
          </a:lvl2pPr>
          <a:lvl3pPr marL="457200" indent="-228600" algn="ctr">
            <a:defRPr sz="2400"/>
          </a:lvl3pPr>
          <a:lvl4pPr marL="685800" indent="-228600" algn="ctr">
            <a:defRPr sz="2400"/>
          </a:lvl4pPr>
          <a:lvl5pPr marL="914400" indent="-228600" algn="ctr">
            <a:defRPr sz="2400"/>
          </a:lvl5pPr>
          <a:lvl6pPr marL="1143000" indent="-228600" algn="ctr">
            <a:defRPr sz="2400"/>
          </a:lvl6pPr>
          <a:lvl7pPr marL="1371600" indent="-228600" algn="ctr">
            <a:defRPr sz="2400"/>
          </a:lvl7pPr>
          <a:lvl8pPr marL="1600200" indent="-228600" algn="ctr">
            <a:defRPr sz="2400"/>
          </a:lvl8pPr>
          <a:lvl9pPr marL="1828800" indent="-228600" algn="ctr">
            <a:defRPr sz="2400"/>
          </a:lvl9pPr>
        </a:lstStyle>
        <a:p>
          <a:pPr lvl="0">
            <a:lnSpc>
              <a:spcPct val="100000"/>
            </a:lnSpc>
            <a:spcBef>
              <a:spcPct val="0"/>
            </a:spcBef>
            <a:spcAft>
              <a:spcPct val="35000"/>
            </a:spcAft>
          </a:pPr>
          <a:r>
            <a:rPr lang="zh-CN" altLang="en-US" dirty="0" smtClean="0">
              <a:latin typeface="微软雅黑" panose="020B0503020204020204" pitchFamily="34" charset="-122"/>
              <a:ea typeface="微软雅黑" panose="020B0503020204020204" pitchFamily="34" charset="-122"/>
            </a:rPr>
            <a:t>形成期</a:t>
          </a:r>
          <a:endParaRPr lang="zh-CN" altLang="en-US" dirty="0">
            <a:latin typeface="微软雅黑" panose="020B0503020204020204" pitchFamily="34" charset="-122"/>
            <a:ea typeface="微软雅黑" panose="020B0503020204020204" pitchFamily="34" charset="-122"/>
          </a:endParaRPr>
        </a:p>
      </dsp:txBody>
      <dsp:txXfrm>
        <a:off x="1831340" y="1036891"/>
        <a:ext cx="1569720" cy="1382522"/>
      </dsp:txXfrm>
    </dsp:sp>
    <dsp:sp modelId="{CEFDFF61-9DE5-4E15-80DE-9339DF17232C}">
      <dsp:nvSpPr>
        <dsp:cNvPr id="6" name="圆角矩形 5"/>
        <dsp:cNvSpPr/>
      </dsp:nvSpPr>
      <dsp:spPr bwMode="white">
        <a:xfrm>
          <a:off x="3662680" y="1036891"/>
          <a:ext cx="1569720" cy="1382522"/>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18109" tIns="118109" rIns="118109" bIns="118109" anchor="ctr"/>
        <a:lstStyle>
          <a:lvl1pPr algn="ctr">
            <a:defRPr sz="3100"/>
          </a:lvl1pPr>
          <a:lvl2pPr marL="228600" indent="-228600" algn="ctr">
            <a:defRPr sz="2400"/>
          </a:lvl2pPr>
          <a:lvl3pPr marL="457200" indent="-228600" algn="ctr">
            <a:defRPr sz="2400"/>
          </a:lvl3pPr>
          <a:lvl4pPr marL="685800" indent="-228600" algn="ctr">
            <a:defRPr sz="2400"/>
          </a:lvl4pPr>
          <a:lvl5pPr marL="914400" indent="-228600" algn="ctr">
            <a:defRPr sz="2400"/>
          </a:lvl5pPr>
          <a:lvl6pPr marL="1143000" indent="-228600" algn="ctr">
            <a:defRPr sz="2400"/>
          </a:lvl6pPr>
          <a:lvl7pPr marL="1371600" indent="-228600" algn="ctr">
            <a:defRPr sz="2400"/>
          </a:lvl7pPr>
          <a:lvl8pPr marL="1600200" indent="-228600" algn="ctr">
            <a:defRPr sz="2400"/>
          </a:lvl8pPr>
          <a:lvl9pPr marL="1828800" indent="-228600" algn="ctr">
            <a:defRPr sz="2400"/>
          </a:lvl9pPr>
        </a:lstStyle>
        <a:p>
          <a:pPr lvl="0">
            <a:lnSpc>
              <a:spcPct val="100000"/>
            </a:lnSpc>
            <a:spcBef>
              <a:spcPct val="0"/>
            </a:spcBef>
            <a:spcAft>
              <a:spcPct val="35000"/>
            </a:spcAft>
          </a:pPr>
          <a:r>
            <a:rPr lang="zh-CN" altLang="en-US" dirty="0" smtClean="0">
              <a:latin typeface="微软雅黑" panose="020B0503020204020204" pitchFamily="34" charset="-122"/>
              <a:ea typeface="微软雅黑" panose="020B0503020204020204" pitchFamily="34" charset="-122"/>
            </a:rPr>
            <a:t>稳定期</a:t>
          </a:r>
          <a:endParaRPr lang="zh-CN" altLang="en-US" dirty="0">
            <a:latin typeface="微软雅黑" panose="020B0503020204020204" pitchFamily="34" charset="-122"/>
            <a:ea typeface="微软雅黑" panose="020B0503020204020204" pitchFamily="34" charset="-122"/>
          </a:endParaRPr>
        </a:p>
      </dsp:txBody>
      <dsp:txXfrm>
        <a:off x="3662680" y="1036891"/>
        <a:ext cx="1569720" cy="1382522"/>
      </dsp:txXfrm>
    </dsp:sp>
    <dsp:sp modelId="{55C1937F-7FF3-449E-A82A-976FE770C558}">
      <dsp:nvSpPr>
        <dsp:cNvPr id="7" name="圆角矩形 6"/>
        <dsp:cNvSpPr/>
      </dsp:nvSpPr>
      <dsp:spPr bwMode="white">
        <a:xfrm>
          <a:off x="5494020" y="1036891"/>
          <a:ext cx="1569720" cy="1382522"/>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18109" tIns="118109" rIns="118109" bIns="118109" anchor="ctr"/>
        <a:lstStyle>
          <a:lvl1pPr algn="ctr">
            <a:defRPr sz="3100"/>
          </a:lvl1pPr>
          <a:lvl2pPr marL="228600" indent="-228600" algn="ctr">
            <a:defRPr sz="2400"/>
          </a:lvl2pPr>
          <a:lvl3pPr marL="457200" indent="-228600" algn="ctr">
            <a:defRPr sz="2400"/>
          </a:lvl3pPr>
          <a:lvl4pPr marL="685800" indent="-228600" algn="ctr">
            <a:defRPr sz="2400"/>
          </a:lvl4pPr>
          <a:lvl5pPr marL="914400" indent="-228600" algn="ctr">
            <a:defRPr sz="2400"/>
          </a:lvl5pPr>
          <a:lvl6pPr marL="1143000" indent="-228600" algn="ctr">
            <a:defRPr sz="2400"/>
          </a:lvl6pPr>
          <a:lvl7pPr marL="1371600" indent="-228600" algn="ctr">
            <a:defRPr sz="2400"/>
          </a:lvl7pPr>
          <a:lvl8pPr marL="1600200" indent="-228600" algn="ctr">
            <a:defRPr sz="2400"/>
          </a:lvl8pPr>
          <a:lvl9pPr marL="1828800" indent="-228600" algn="ctr">
            <a:defRPr sz="2400"/>
          </a:lvl9pPr>
        </a:lstStyle>
        <a:p>
          <a:pPr lvl="0">
            <a:lnSpc>
              <a:spcPct val="100000"/>
            </a:lnSpc>
            <a:spcBef>
              <a:spcPct val="0"/>
            </a:spcBef>
            <a:spcAft>
              <a:spcPct val="35000"/>
            </a:spcAft>
          </a:pPr>
          <a:r>
            <a:rPr lang="zh-CN" altLang="en-US" dirty="0" smtClean="0">
              <a:latin typeface="微软雅黑" panose="020B0503020204020204" pitchFamily="34" charset="-122"/>
              <a:ea typeface="微软雅黑" panose="020B0503020204020204" pitchFamily="34" charset="-122"/>
            </a:rPr>
            <a:t>退化期</a:t>
          </a:r>
          <a:endParaRPr lang="zh-CN" altLang="en-US" dirty="0">
            <a:latin typeface="微软雅黑" panose="020B0503020204020204" pitchFamily="34" charset="-122"/>
            <a:ea typeface="微软雅黑" panose="020B0503020204020204" pitchFamily="34" charset="-122"/>
          </a:endParaRPr>
        </a:p>
      </dsp:txBody>
      <dsp:txXfrm>
        <a:off x="5494020" y="1036891"/>
        <a:ext cx="1569720" cy="1382522"/>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7063740" cy="3456305"/>
        <a:chOff x="0" y="0"/>
        <a:chExt cx="7063740" cy="3456305"/>
      </a:xfrm>
    </dsp:grpSpPr>
    <dsp:sp modelId="{8715897E-3FAB-46C6-BE1C-21D5328F422A}">
      <dsp:nvSpPr>
        <dsp:cNvPr id="3" name="右箭头 2"/>
        <dsp:cNvSpPr/>
      </dsp:nvSpPr>
      <dsp:spPr bwMode="white">
        <a:xfrm>
          <a:off x="651785" y="0"/>
          <a:ext cx="6004179" cy="3456305"/>
        </a:xfrm>
        <a:prstGeom prst="rightArrow">
          <a:avLst/>
        </a:prstGeom>
      </dsp:spPr>
      <dsp:style>
        <a:lnRef idx="0">
          <a:schemeClr val="accent1"/>
        </a:lnRef>
        <a:fillRef idx="1">
          <a:schemeClr val="accent1">
            <a:tint val="40000"/>
          </a:schemeClr>
        </a:fillRef>
        <a:effectRef idx="0">
          <a:scrgbClr r="0" g="0" b="0"/>
        </a:effectRef>
        <a:fontRef idx="minor"/>
      </dsp:style>
      <dsp:txXfrm>
        <a:off x="651785" y="0"/>
        <a:ext cx="6004179" cy="3456305"/>
      </dsp:txXfrm>
    </dsp:sp>
    <dsp:sp modelId="{FBD5F5FD-9349-4DB6-A8CF-6B01F4299894}">
      <dsp:nvSpPr>
        <dsp:cNvPr id="4" name="圆角矩形 3"/>
        <dsp:cNvSpPr/>
      </dsp:nvSpPr>
      <dsp:spPr bwMode="white">
        <a:xfrm>
          <a:off x="0" y="1036891"/>
          <a:ext cx="1569720" cy="1382522"/>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18109" tIns="118109" rIns="118109" bIns="118109" anchor="ctr"/>
        <a:lstStyle>
          <a:lvl1pPr algn="ctr">
            <a:defRPr sz="3100"/>
          </a:lvl1pPr>
          <a:lvl2pPr marL="228600" indent="-228600" algn="ctr">
            <a:defRPr sz="2400"/>
          </a:lvl2pPr>
          <a:lvl3pPr marL="457200" indent="-228600" algn="ctr">
            <a:defRPr sz="2400"/>
          </a:lvl3pPr>
          <a:lvl4pPr marL="685800" indent="-228600" algn="ctr">
            <a:defRPr sz="2400"/>
          </a:lvl4pPr>
          <a:lvl5pPr marL="914400" indent="-228600" algn="ctr">
            <a:defRPr sz="2400"/>
          </a:lvl5pPr>
          <a:lvl6pPr marL="1143000" indent="-228600" algn="ctr">
            <a:defRPr sz="2400"/>
          </a:lvl6pPr>
          <a:lvl7pPr marL="1371600" indent="-228600" algn="ctr">
            <a:defRPr sz="2400"/>
          </a:lvl7pPr>
          <a:lvl8pPr marL="1600200" indent="-228600" algn="ctr">
            <a:defRPr sz="2400"/>
          </a:lvl8pPr>
          <a:lvl9pPr marL="1828800" indent="-228600" algn="ctr">
            <a:defRPr sz="2400"/>
          </a:lvl9pPr>
        </a:lstStyle>
        <a:p>
          <a:pPr lvl="0">
            <a:lnSpc>
              <a:spcPct val="100000"/>
            </a:lnSpc>
            <a:spcBef>
              <a:spcPct val="0"/>
            </a:spcBef>
            <a:spcAft>
              <a:spcPct val="35000"/>
            </a:spcAft>
          </a:pPr>
          <a:r>
            <a:rPr lang="zh-CN" altLang="en-US" dirty="0" smtClean="0">
              <a:latin typeface="微软雅黑" panose="020B0503020204020204" pitchFamily="34" charset="-122"/>
              <a:ea typeface="微软雅黑" panose="020B0503020204020204" pitchFamily="34" charset="-122"/>
            </a:rPr>
            <a:t>考察期</a:t>
          </a:r>
          <a:endParaRPr lang="zh-CN" altLang="en-US" dirty="0">
            <a:latin typeface="微软雅黑" panose="020B0503020204020204" pitchFamily="34" charset="-122"/>
            <a:ea typeface="微软雅黑" panose="020B0503020204020204" pitchFamily="34" charset="-122"/>
          </a:endParaRPr>
        </a:p>
      </dsp:txBody>
      <dsp:txXfrm>
        <a:off x="0" y="1036891"/>
        <a:ext cx="1569720" cy="1382522"/>
      </dsp:txXfrm>
    </dsp:sp>
    <dsp:sp modelId="{A5BEB04E-B82E-41CD-87AF-AF1F27B55029}">
      <dsp:nvSpPr>
        <dsp:cNvPr id="5" name="圆角矩形 4"/>
        <dsp:cNvSpPr/>
      </dsp:nvSpPr>
      <dsp:spPr bwMode="white">
        <a:xfrm>
          <a:off x="1831340" y="1036891"/>
          <a:ext cx="1569720" cy="1382522"/>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18109" tIns="118109" rIns="118109" bIns="118109" anchor="ctr"/>
        <a:lstStyle>
          <a:lvl1pPr algn="ctr">
            <a:defRPr sz="3100"/>
          </a:lvl1pPr>
          <a:lvl2pPr marL="228600" indent="-228600" algn="ctr">
            <a:defRPr sz="2400"/>
          </a:lvl2pPr>
          <a:lvl3pPr marL="457200" indent="-228600" algn="ctr">
            <a:defRPr sz="2400"/>
          </a:lvl3pPr>
          <a:lvl4pPr marL="685800" indent="-228600" algn="ctr">
            <a:defRPr sz="2400"/>
          </a:lvl4pPr>
          <a:lvl5pPr marL="914400" indent="-228600" algn="ctr">
            <a:defRPr sz="2400"/>
          </a:lvl5pPr>
          <a:lvl6pPr marL="1143000" indent="-228600" algn="ctr">
            <a:defRPr sz="2400"/>
          </a:lvl6pPr>
          <a:lvl7pPr marL="1371600" indent="-228600" algn="ctr">
            <a:defRPr sz="2400"/>
          </a:lvl7pPr>
          <a:lvl8pPr marL="1600200" indent="-228600" algn="ctr">
            <a:defRPr sz="2400"/>
          </a:lvl8pPr>
          <a:lvl9pPr marL="1828800" indent="-228600" algn="ctr">
            <a:defRPr sz="2400"/>
          </a:lvl9pPr>
        </a:lstStyle>
        <a:p>
          <a:pPr lvl="0">
            <a:lnSpc>
              <a:spcPct val="100000"/>
            </a:lnSpc>
            <a:spcBef>
              <a:spcPct val="0"/>
            </a:spcBef>
            <a:spcAft>
              <a:spcPct val="35000"/>
            </a:spcAft>
          </a:pPr>
          <a:r>
            <a:rPr lang="zh-CN" altLang="en-US" dirty="0" smtClean="0">
              <a:latin typeface="微软雅黑" panose="020B0503020204020204" pitchFamily="34" charset="-122"/>
              <a:ea typeface="微软雅黑" panose="020B0503020204020204" pitchFamily="34" charset="-122"/>
            </a:rPr>
            <a:t>形成期</a:t>
          </a:r>
          <a:endParaRPr lang="zh-CN" altLang="en-US" dirty="0">
            <a:latin typeface="微软雅黑" panose="020B0503020204020204" pitchFamily="34" charset="-122"/>
            <a:ea typeface="微软雅黑" panose="020B0503020204020204" pitchFamily="34" charset="-122"/>
          </a:endParaRPr>
        </a:p>
      </dsp:txBody>
      <dsp:txXfrm>
        <a:off x="1831340" y="1036891"/>
        <a:ext cx="1569720" cy="1382522"/>
      </dsp:txXfrm>
    </dsp:sp>
    <dsp:sp modelId="{CEFDFF61-9DE5-4E15-80DE-9339DF17232C}">
      <dsp:nvSpPr>
        <dsp:cNvPr id="6" name="圆角矩形 5"/>
        <dsp:cNvSpPr/>
      </dsp:nvSpPr>
      <dsp:spPr bwMode="white">
        <a:xfrm>
          <a:off x="3662680" y="1036891"/>
          <a:ext cx="1569720" cy="1382522"/>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18109" tIns="118109" rIns="118109" bIns="118109" anchor="ctr"/>
        <a:lstStyle>
          <a:lvl1pPr algn="ctr">
            <a:defRPr sz="3100"/>
          </a:lvl1pPr>
          <a:lvl2pPr marL="228600" indent="-228600" algn="ctr">
            <a:defRPr sz="2400"/>
          </a:lvl2pPr>
          <a:lvl3pPr marL="457200" indent="-228600" algn="ctr">
            <a:defRPr sz="2400"/>
          </a:lvl3pPr>
          <a:lvl4pPr marL="685800" indent="-228600" algn="ctr">
            <a:defRPr sz="2400"/>
          </a:lvl4pPr>
          <a:lvl5pPr marL="914400" indent="-228600" algn="ctr">
            <a:defRPr sz="2400"/>
          </a:lvl5pPr>
          <a:lvl6pPr marL="1143000" indent="-228600" algn="ctr">
            <a:defRPr sz="2400"/>
          </a:lvl6pPr>
          <a:lvl7pPr marL="1371600" indent="-228600" algn="ctr">
            <a:defRPr sz="2400"/>
          </a:lvl7pPr>
          <a:lvl8pPr marL="1600200" indent="-228600" algn="ctr">
            <a:defRPr sz="2400"/>
          </a:lvl8pPr>
          <a:lvl9pPr marL="1828800" indent="-228600" algn="ctr">
            <a:defRPr sz="2400"/>
          </a:lvl9pPr>
        </a:lstStyle>
        <a:p>
          <a:pPr lvl="0">
            <a:lnSpc>
              <a:spcPct val="100000"/>
            </a:lnSpc>
            <a:spcBef>
              <a:spcPct val="0"/>
            </a:spcBef>
            <a:spcAft>
              <a:spcPct val="35000"/>
            </a:spcAft>
          </a:pPr>
          <a:r>
            <a:rPr lang="zh-CN" altLang="en-US" dirty="0" smtClean="0">
              <a:latin typeface="微软雅黑" panose="020B0503020204020204" pitchFamily="34" charset="-122"/>
              <a:ea typeface="微软雅黑" panose="020B0503020204020204" pitchFamily="34" charset="-122"/>
            </a:rPr>
            <a:t>稳定期</a:t>
          </a:r>
          <a:endParaRPr lang="zh-CN" altLang="en-US" dirty="0">
            <a:latin typeface="微软雅黑" panose="020B0503020204020204" pitchFamily="34" charset="-122"/>
            <a:ea typeface="微软雅黑" panose="020B0503020204020204" pitchFamily="34" charset="-122"/>
          </a:endParaRPr>
        </a:p>
      </dsp:txBody>
      <dsp:txXfrm>
        <a:off x="3662680" y="1036891"/>
        <a:ext cx="1569720" cy="1382522"/>
      </dsp:txXfrm>
    </dsp:sp>
    <dsp:sp modelId="{55C1937F-7FF3-449E-A82A-976FE770C558}">
      <dsp:nvSpPr>
        <dsp:cNvPr id="7" name="圆角矩形 6"/>
        <dsp:cNvSpPr/>
      </dsp:nvSpPr>
      <dsp:spPr bwMode="white">
        <a:xfrm>
          <a:off x="5494020" y="1036891"/>
          <a:ext cx="1569720" cy="1382522"/>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18109" tIns="118109" rIns="118109" bIns="118109" anchor="ctr"/>
        <a:lstStyle>
          <a:lvl1pPr algn="ctr">
            <a:defRPr sz="3100"/>
          </a:lvl1pPr>
          <a:lvl2pPr marL="228600" indent="-228600" algn="ctr">
            <a:defRPr sz="2400"/>
          </a:lvl2pPr>
          <a:lvl3pPr marL="457200" indent="-228600" algn="ctr">
            <a:defRPr sz="2400"/>
          </a:lvl3pPr>
          <a:lvl4pPr marL="685800" indent="-228600" algn="ctr">
            <a:defRPr sz="2400"/>
          </a:lvl4pPr>
          <a:lvl5pPr marL="914400" indent="-228600" algn="ctr">
            <a:defRPr sz="2400"/>
          </a:lvl5pPr>
          <a:lvl6pPr marL="1143000" indent="-228600" algn="ctr">
            <a:defRPr sz="2400"/>
          </a:lvl6pPr>
          <a:lvl7pPr marL="1371600" indent="-228600" algn="ctr">
            <a:defRPr sz="2400"/>
          </a:lvl7pPr>
          <a:lvl8pPr marL="1600200" indent="-228600" algn="ctr">
            <a:defRPr sz="2400"/>
          </a:lvl8pPr>
          <a:lvl9pPr marL="1828800" indent="-228600" algn="ctr">
            <a:defRPr sz="2400"/>
          </a:lvl9pPr>
        </a:lstStyle>
        <a:p>
          <a:pPr lvl="0">
            <a:lnSpc>
              <a:spcPct val="100000"/>
            </a:lnSpc>
            <a:spcBef>
              <a:spcPct val="0"/>
            </a:spcBef>
            <a:spcAft>
              <a:spcPct val="35000"/>
            </a:spcAft>
          </a:pPr>
          <a:r>
            <a:rPr lang="zh-CN" altLang="en-US" dirty="0" smtClean="0">
              <a:latin typeface="微软雅黑" panose="020B0503020204020204" pitchFamily="34" charset="-122"/>
              <a:ea typeface="微软雅黑" panose="020B0503020204020204" pitchFamily="34" charset="-122"/>
            </a:rPr>
            <a:t>退化期</a:t>
          </a:r>
          <a:endParaRPr lang="zh-CN" altLang="en-US" dirty="0">
            <a:latin typeface="微软雅黑" panose="020B0503020204020204" pitchFamily="34" charset="-122"/>
            <a:ea typeface="微软雅黑" panose="020B0503020204020204" pitchFamily="34" charset="-122"/>
          </a:endParaRPr>
        </a:p>
      </dsp:txBody>
      <dsp:txXfrm>
        <a:off x="5494020" y="1036891"/>
        <a:ext cx="1569720" cy="1382522"/>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vertAlign" val="mid"/>
      <dgm:param type="horzAlign" val="ctr"/>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vertAlign" val="mid"/>
      <dgm:param type="horzAlign" val="ctr"/>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buFont typeface="Arial" panose="020B0604020202020204" pitchFamily="34" charset="0"/>
              <a:buNone/>
              <a:defRPr sz="12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buFont typeface="Arial" panose="020B0604020202020204" pitchFamily="34" charset="0"/>
              <a:buNone/>
              <a:defRPr sz="1200"/>
            </a:lvl1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F9D89CED-12F6-4952-83D8-213696C17C56}" type="datetimeFigureOut">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buFont typeface="Arial" panose="020B0604020202020204" pitchFamily="34" charset="0"/>
              <a:buNone/>
              <a:defRPr sz="12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buFont typeface="Arial" panose="020B0604020202020204" pitchFamily="34" charset="0"/>
              <a:buNone/>
              <a:defRPr sz="1200"/>
            </a:lvl1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E2EE65AF-E911-40F8-AEEE-2C3C02E08FCD}" type="slidenum">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10242" name="幻灯片图像占位符 1"/>
          <p:cNvSpPr>
            <a:spLocks noGrp="1" noRot="1" noChangeAspect="1" noTextEdit="1"/>
          </p:cNvSpPr>
          <p:nvPr>
            <p:ph type="sldImg"/>
          </p:nvPr>
        </p:nvSpPr>
        <p:spPr>
          <a:xfrm>
            <a:off x="379413" y="684213"/>
            <a:ext cx="6094412" cy="3429000"/>
          </a:xfrm>
          <a:ln>
            <a:solidFill>
              <a:srgbClr val="000000">
                <a:alpha val="100000"/>
              </a:srgbClr>
            </a:solidFill>
            <a:miter lim="800000"/>
          </a:ln>
        </p:spPr>
      </p:sp>
      <p:sp>
        <p:nvSpPr>
          <p:cNvPr id="10243" name="备注占位符 2"/>
          <p:cNvSpPr>
            <a:spLocks noGrp="1"/>
          </p:cNvSpPr>
          <p:nvPr>
            <p:ph type="body" idx="1"/>
          </p:nvPr>
        </p:nvSpPr>
        <p:spPr>
          <a:xfrm>
            <a:off x="684213" y="4341813"/>
            <a:ext cx="5486400" cy="4114800"/>
          </a:xfrm>
          <a:noFill/>
          <a:ln>
            <a:noFill/>
          </a:ln>
        </p:spPr>
        <p:txBody>
          <a:bodyPr wrap="square" lIns="91440" tIns="45720" rIns="91440" bIns="45720" anchor="t" anchorCtr="0"/>
          <a:p>
            <a:pPr lvl="0" eaLnBrk="1" hangingPunct="1">
              <a:spcBef>
                <a:spcPct val="0"/>
              </a:spcBef>
            </a:pPr>
            <a:r>
              <a:rPr lang="zh-CN" altLang="en-US" dirty="0"/>
              <a:t>模板来自于 </a:t>
            </a:r>
            <a:r>
              <a:rPr lang="en-US" altLang="zh-CN" dirty="0"/>
              <a:t>http://docer.wps.cn</a:t>
            </a:r>
            <a:endParaRPr lang="zh-CN" altLang="en-US" dirty="0"/>
          </a:p>
        </p:txBody>
      </p:sp>
      <p:sp>
        <p:nvSpPr>
          <p:cNvPr id="10244" name="灯片编号占位符 3"/>
          <p:cNvSpPr txBox="1">
            <a:spLocks noGrp="1"/>
          </p:cNvSpPr>
          <p:nvPr/>
        </p:nvSpPr>
        <p:spPr>
          <a:xfrm>
            <a:off x="3883025" y="8683625"/>
            <a:ext cx="2971800" cy="457200"/>
          </a:xfrm>
          <a:prstGeom prst="rect">
            <a:avLst/>
          </a:prstGeom>
          <a:noFill/>
          <a:ln w="9525">
            <a:noFill/>
          </a:ln>
        </p:spPr>
        <p:txBody>
          <a:bodyPr anchor="b" anchorCtr="0"/>
          <a:p>
            <a:pPr lvl="0" algn="r" eaLnBrk="1" hangingPunct="1"/>
            <a:fld id="{9A0DB2DC-4C9A-4742-B13C-FB6460FD3503}" type="slidenum">
              <a:rPr lang="zh-CN" altLang="en-US" sz="1200" b="1" dirty="0">
                <a:solidFill>
                  <a:schemeClr val="tx2"/>
                </a:solidFill>
                <a:latin typeface="Arial" panose="020B0604020202020204" pitchFamily="34" charset="0"/>
              </a:rPr>
            </a:fld>
            <a:endParaRPr lang="zh-CN" altLang="en-US" sz="1200" b="1" dirty="0">
              <a:solidFill>
                <a:schemeClr val="tx2"/>
              </a:solidFill>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135503F2-49DC-47BC-81FF-15E297BDB49C}"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DC3C386-DC6F-4B99-9760-8C2F285E6C89}"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135503F2-49DC-47BC-81FF-15E297BDB49C}"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DC3C386-DC6F-4B99-9760-8C2F285E6C89}"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bg>
      <p:bgPr>
        <a:solidFill>
          <a:schemeClr val="bg1"/>
        </a:solidFill>
        <a:effectLst/>
      </p:bgPr>
    </p:bg>
    <p:spTree>
      <p:nvGrpSpPr>
        <p:cNvPr id="1" name=""/>
        <p:cNvGrpSpPr/>
        <p:nvPr/>
      </p:nvGrpSpPr>
      <p:grpSpPr>
        <a:xfrm>
          <a:off x="0" y="0"/>
          <a:ext cx="0" cy="0"/>
          <a:chOff x="0" y="0"/>
          <a:chExt cx="0" cy="0"/>
        </a:xfrm>
      </p:grpSpPr>
      <p:grpSp>
        <p:nvGrpSpPr>
          <p:cNvPr id="2050" name="组合 19"/>
          <p:cNvGrpSpPr/>
          <p:nvPr userDrawn="1"/>
        </p:nvGrpSpPr>
        <p:grpSpPr>
          <a:xfrm>
            <a:off x="11496675" y="1588"/>
            <a:ext cx="695325" cy="506412"/>
            <a:chOff x="0" y="0"/>
            <a:chExt cx="694944" cy="624651"/>
          </a:xfrm>
        </p:grpSpPr>
        <p:sp>
          <p:nvSpPr>
            <p:cNvPr id="8" name="矩形 20"/>
            <p:cNvSpPr>
              <a:spLocks noChangeArrowheads="1"/>
            </p:cNvSpPr>
            <p:nvPr/>
          </p:nvSpPr>
          <p:spPr bwMode="auto">
            <a:xfrm>
              <a:off x="0" y="0"/>
              <a:ext cx="548974" cy="624651"/>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9" name="矩形 21"/>
            <p:cNvSpPr>
              <a:spLocks noChangeArrowheads="1"/>
            </p:cNvSpPr>
            <p:nvPr/>
          </p:nvSpPr>
          <p:spPr bwMode="auto">
            <a:xfrm>
              <a:off x="612439" y="0"/>
              <a:ext cx="82505" cy="624651"/>
            </a:xfrm>
            <a:prstGeom prst="rect">
              <a:avLst/>
            </a:prstGeom>
            <a:solidFill>
              <a:srgbClr val="FFD9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mn-cs"/>
              </a:endParaRPr>
            </a:p>
          </p:txBody>
        </p:sp>
      </p:grpSp>
      <p:sp>
        <p:nvSpPr>
          <p:cNvPr id="10" name="矩形 9"/>
          <p:cNvSpPr/>
          <p:nvPr/>
        </p:nvSpPr>
        <p:spPr>
          <a:xfrm>
            <a:off x="-2540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解读客户的定义</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1" name="矩形 10"/>
          <p:cNvSpPr/>
          <p:nvPr/>
        </p:nvSpPr>
        <p:spPr>
          <a:xfrm>
            <a:off x="2749550"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识别客户的状态</a:t>
            </a:r>
            <a:endPar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2" name="矩形 11"/>
          <p:cNvSpPr/>
          <p:nvPr/>
        </p:nvSpPr>
        <p:spPr>
          <a:xfrm>
            <a:off x="4951413" y="0"/>
            <a:ext cx="20081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分析客户的价值</a:t>
            </a:r>
            <a:endPar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3" name="直接连接符 12"/>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日期占位符 3"/>
          <p:cNvSpPr>
            <a:spLocks noGrp="1" noChangeArrowheads="1"/>
          </p:cNvSpPr>
          <p:nvPr>
            <p:ph type="dt" sz="half" idx="2"/>
          </p:nvPr>
        </p:nvSpPr>
        <p:spPr bwMode="auto">
          <a:xfrm>
            <a:off x="838200" y="6356350"/>
            <a:ext cx="27432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889EA6D-EE8D-43E6-82E3-B8CBF0288421}"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5" name="页脚占位符 4"/>
          <p:cNvSpPr>
            <a:spLocks noGrp="1" noChangeArrowheads="1"/>
          </p:cNvSpPr>
          <p:nvPr>
            <p:ph type="ftr" sz="quarter" idx="3"/>
          </p:nvPr>
        </p:nvSpPr>
        <p:spPr bwMode="auto">
          <a:xfrm>
            <a:off x="4038600" y="6356350"/>
            <a:ext cx="41148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6" name="灯片编号占位符 5"/>
          <p:cNvSpPr>
            <a:spLocks noGrp="1" noChangeArrowheads="1"/>
          </p:cNvSpPr>
          <p:nvPr>
            <p:ph type="sldNum" sz="quarter" idx="4"/>
          </p:nvPr>
        </p:nvSpPr>
        <p:spPr bwMode="auto">
          <a:xfrm>
            <a:off x="8610600" y="6356350"/>
            <a:ext cx="27432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F16AF8C-0890-4C0E-9BD4-BCA67195774B}"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135503F2-49DC-47BC-81FF-15E297BDB49C}"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DC3C386-DC6F-4B99-9760-8C2F285E6C89}"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135503F2-49DC-47BC-81FF-15E297BDB49C}"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DC3C386-DC6F-4B99-9760-8C2F285E6C89}"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135503F2-49DC-47BC-81FF-15E297BDB49C}"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DC3C386-DC6F-4B99-9760-8C2F285E6C89}"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135503F2-49DC-47BC-81FF-15E297BDB49C}"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DC3C386-DC6F-4B99-9760-8C2F285E6C89}"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135503F2-49DC-47BC-81FF-15E297BDB49C}"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DC3C386-DC6F-4B99-9760-8C2F285E6C89}"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135503F2-49DC-47BC-81FF-15E297BDB49C}"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DC3C386-DC6F-4B99-9760-8C2F285E6C89}"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135503F2-49DC-47BC-81FF-15E297BDB49C}"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DC3C386-DC6F-4B99-9760-8C2F285E6C89}"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135503F2-49DC-47BC-81FF-15E297BDB49C}"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DC3C386-DC6F-4B99-9760-8C2F285E6C89}"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135503F2-49DC-47BC-81FF-15E297BDB49C}"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DC3C386-DC6F-4B99-9760-8C2F285E6C89}"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135503F2-49DC-47BC-81FF-15E297BDB49C}"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DC3C386-DC6F-4B99-9760-8C2F285E6C89}"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135503F2-49DC-47BC-81FF-15E297BDB49C}"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DC3C386-DC6F-4B99-9760-8C2F285E6C89}"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垂直排列标题与文本">
    <p:bg>
      <p:bgPr>
        <a:solidFill>
          <a:schemeClr val="bg1"/>
        </a:solidFill>
        <a:effectLst/>
      </p:bgPr>
    </p:bg>
    <p:spTree>
      <p:nvGrpSpPr>
        <p:cNvPr id="1" name=""/>
        <p:cNvGrpSpPr/>
        <p:nvPr/>
      </p:nvGrpSpPr>
      <p:grpSpPr>
        <a:xfrm>
          <a:off x="0" y="0"/>
          <a:ext cx="0" cy="0"/>
          <a:chOff x="0" y="0"/>
          <a:chExt cx="0" cy="0"/>
        </a:xfrm>
      </p:grpSpPr>
      <p:grpSp>
        <p:nvGrpSpPr>
          <p:cNvPr id="2050" name="组合 19"/>
          <p:cNvGrpSpPr/>
          <p:nvPr userDrawn="1"/>
        </p:nvGrpSpPr>
        <p:grpSpPr>
          <a:xfrm>
            <a:off x="11496675" y="1588"/>
            <a:ext cx="695325" cy="506412"/>
            <a:chOff x="0" y="0"/>
            <a:chExt cx="694944" cy="624651"/>
          </a:xfrm>
        </p:grpSpPr>
        <p:sp>
          <p:nvSpPr>
            <p:cNvPr id="8" name="矩形 20"/>
            <p:cNvSpPr>
              <a:spLocks noChangeArrowheads="1"/>
            </p:cNvSpPr>
            <p:nvPr/>
          </p:nvSpPr>
          <p:spPr bwMode="auto">
            <a:xfrm>
              <a:off x="0" y="0"/>
              <a:ext cx="548974" cy="624651"/>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9" name="矩形 21"/>
            <p:cNvSpPr>
              <a:spLocks noChangeArrowheads="1"/>
            </p:cNvSpPr>
            <p:nvPr/>
          </p:nvSpPr>
          <p:spPr bwMode="auto">
            <a:xfrm>
              <a:off x="612439" y="0"/>
              <a:ext cx="82505" cy="624651"/>
            </a:xfrm>
            <a:prstGeom prst="rect">
              <a:avLst/>
            </a:prstGeom>
            <a:solidFill>
              <a:srgbClr val="FFD9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mn-cs"/>
              </a:endParaRPr>
            </a:p>
          </p:txBody>
        </p:sp>
      </p:grpSp>
      <p:sp>
        <p:nvSpPr>
          <p:cNvPr id="10" name="矩形 9"/>
          <p:cNvSpPr/>
          <p:nvPr/>
        </p:nvSpPr>
        <p:spPr>
          <a:xfrm>
            <a:off x="-2540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解读客户的定义</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1" name="矩形 10"/>
          <p:cNvSpPr/>
          <p:nvPr/>
        </p:nvSpPr>
        <p:spPr>
          <a:xfrm>
            <a:off x="2749550"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识别客户的状态</a:t>
            </a:r>
            <a:endPar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2" name="矩形 11"/>
          <p:cNvSpPr/>
          <p:nvPr/>
        </p:nvSpPr>
        <p:spPr>
          <a:xfrm>
            <a:off x="4951413" y="0"/>
            <a:ext cx="20081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分析客户的价值</a:t>
            </a:r>
            <a:endPar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3" name="直接连接符 12"/>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日期占位符 3"/>
          <p:cNvSpPr>
            <a:spLocks noGrp="1" noChangeArrowheads="1"/>
          </p:cNvSpPr>
          <p:nvPr>
            <p:ph type="dt" sz="half" idx="2"/>
          </p:nvPr>
        </p:nvSpPr>
        <p:spPr bwMode="auto">
          <a:xfrm>
            <a:off x="838200" y="6356350"/>
            <a:ext cx="27432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889EA6D-EE8D-43E6-82E3-B8CBF0288421}"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5" name="页脚占位符 4"/>
          <p:cNvSpPr>
            <a:spLocks noGrp="1" noChangeArrowheads="1"/>
          </p:cNvSpPr>
          <p:nvPr>
            <p:ph type="ftr" sz="quarter" idx="3"/>
          </p:nvPr>
        </p:nvSpPr>
        <p:spPr bwMode="auto">
          <a:xfrm>
            <a:off x="4038600" y="6356350"/>
            <a:ext cx="41148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6" name="灯片编号占位符 5"/>
          <p:cNvSpPr>
            <a:spLocks noGrp="1" noChangeArrowheads="1"/>
          </p:cNvSpPr>
          <p:nvPr>
            <p:ph type="sldNum" sz="quarter" idx="4"/>
          </p:nvPr>
        </p:nvSpPr>
        <p:spPr bwMode="auto">
          <a:xfrm>
            <a:off x="8610600" y="6356350"/>
            <a:ext cx="27432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F16AF8C-0890-4C0E-9BD4-BCA67195774B}"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135503F2-49DC-47BC-81FF-15E297BDB49C}"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DC3C386-DC6F-4B99-9760-8C2F285E6C89}"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135503F2-49DC-47BC-81FF-15E297BDB49C}"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DC3C386-DC6F-4B99-9760-8C2F285E6C89}"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135503F2-49DC-47BC-81FF-15E297BDB49C}"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DC3C386-DC6F-4B99-9760-8C2F285E6C89}"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135503F2-49DC-47BC-81FF-15E297BDB49C}"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DC3C386-DC6F-4B99-9760-8C2F285E6C89}"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135503F2-49DC-47BC-81FF-15E297BDB49C}"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DC3C386-DC6F-4B99-9760-8C2F285E6C89}"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135503F2-49DC-47BC-81FF-15E297BDB49C}"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DC3C386-DC6F-4B99-9760-8C2F285E6C89}"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135503F2-49DC-47BC-81FF-15E297BDB49C}"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DC3C386-DC6F-4B99-9760-8C2F285E6C89}"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zh-CN" dirty="0"/>
              <a:t>单击此处编辑母版标题样式</a:t>
            </a:r>
            <a:endParaRPr lang="zh-CN" altLang="zh-CN" dirty="0"/>
          </a:p>
        </p:txBody>
      </p:sp>
      <p:sp>
        <p:nvSpPr>
          <p:cNvPr id="1027" name="文本占位符 2"/>
          <p:cNvSpPr>
            <a:spLocks noGrp="1"/>
          </p:cNvSpPr>
          <p:nvPr>
            <p:ph type="body" idx="1"/>
          </p:nvPr>
        </p:nvSpPr>
        <p:spPr>
          <a:xfrm>
            <a:off x="838200" y="1825625"/>
            <a:ext cx="10515600" cy="4351338"/>
          </a:xfrm>
          <a:prstGeom prst="rect">
            <a:avLst/>
          </a:prstGeom>
          <a:noFill/>
          <a:ln w="9525">
            <a:noFill/>
          </a:ln>
        </p:spPr>
        <p:txBody>
          <a:bodyPr/>
          <a:p>
            <a:pPr lvl="0"/>
            <a:r>
              <a:rPr lang="zh-CN" altLang="zh-CN" dirty="0"/>
              <a:t>单击此处编辑母版文本样式</a:t>
            </a:r>
            <a:endParaRPr lang="zh-CN" altLang="zh-CN" dirty="0"/>
          </a:p>
          <a:p>
            <a:pPr lvl="1"/>
            <a:r>
              <a:rPr lang="zh-CN" altLang="zh-CN" dirty="0"/>
              <a:t>第二级</a:t>
            </a:r>
            <a:endParaRPr lang="zh-CN" altLang="zh-CN" dirty="0"/>
          </a:p>
          <a:p>
            <a:pPr lvl="2"/>
            <a:r>
              <a:rPr lang="zh-CN" altLang="zh-CN" dirty="0"/>
              <a:t>第三级</a:t>
            </a:r>
            <a:endParaRPr lang="zh-CN" altLang="zh-CN" dirty="0"/>
          </a:p>
          <a:p>
            <a:pPr lvl="3"/>
            <a:r>
              <a:rPr lang="zh-CN" altLang="zh-CN" dirty="0"/>
              <a:t>第四级</a:t>
            </a:r>
            <a:endParaRPr lang="zh-CN" altLang="zh-CN" dirty="0"/>
          </a:p>
          <a:p>
            <a:pPr lvl="4"/>
            <a:r>
              <a:rPr lang="zh-CN" altLang="zh-CN" dirty="0"/>
              <a:t>第五级</a:t>
            </a:r>
            <a:endParaRPr lang="zh-CN" altLang="zh-CN" dirty="0"/>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135503F2-49DC-47BC-81FF-15E297BDB49C}"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a:solidFill>
                  <a:srgbClr val="898989"/>
                </a:solidFill>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DC3C386-DC6F-4B99-9760-8C2F285E6C89}"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zh-CN" dirty="0"/>
              <a:t>单击此处编辑母版标题样式</a:t>
            </a:r>
            <a:endParaRPr lang="zh-CN" altLang="zh-CN" dirty="0"/>
          </a:p>
        </p:txBody>
      </p:sp>
      <p:sp>
        <p:nvSpPr>
          <p:cNvPr id="1027" name="文本占位符 2"/>
          <p:cNvSpPr>
            <a:spLocks noGrp="1"/>
          </p:cNvSpPr>
          <p:nvPr>
            <p:ph type="body" idx="1"/>
          </p:nvPr>
        </p:nvSpPr>
        <p:spPr>
          <a:xfrm>
            <a:off x="838200" y="1825625"/>
            <a:ext cx="10515600" cy="4351338"/>
          </a:xfrm>
          <a:prstGeom prst="rect">
            <a:avLst/>
          </a:prstGeom>
          <a:noFill/>
          <a:ln w="9525">
            <a:noFill/>
          </a:ln>
        </p:spPr>
        <p:txBody>
          <a:bodyPr/>
          <a:p>
            <a:pPr lvl="0"/>
            <a:r>
              <a:rPr lang="zh-CN" altLang="zh-CN" dirty="0"/>
              <a:t>单击此处编辑母版文本样式</a:t>
            </a:r>
            <a:endParaRPr lang="zh-CN" altLang="zh-CN" dirty="0"/>
          </a:p>
          <a:p>
            <a:pPr lvl="1"/>
            <a:r>
              <a:rPr lang="zh-CN" altLang="zh-CN" dirty="0"/>
              <a:t>第二级</a:t>
            </a:r>
            <a:endParaRPr lang="zh-CN" altLang="zh-CN" dirty="0"/>
          </a:p>
          <a:p>
            <a:pPr lvl="2"/>
            <a:r>
              <a:rPr lang="zh-CN" altLang="zh-CN" dirty="0"/>
              <a:t>第三级</a:t>
            </a:r>
            <a:endParaRPr lang="zh-CN" altLang="zh-CN" dirty="0"/>
          </a:p>
          <a:p>
            <a:pPr lvl="3"/>
            <a:r>
              <a:rPr lang="zh-CN" altLang="zh-CN" dirty="0"/>
              <a:t>第四级</a:t>
            </a:r>
            <a:endParaRPr lang="zh-CN" altLang="zh-CN" dirty="0"/>
          </a:p>
          <a:p>
            <a:pPr lvl="4"/>
            <a:r>
              <a:rPr lang="zh-CN" altLang="zh-CN" dirty="0"/>
              <a:t>第五级</a:t>
            </a:r>
            <a:endParaRPr lang="zh-CN" altLang="zh-CN" dirty="0"/>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135503F2-49DC-47BC-81FF-15E297BDB49C}"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a:solidFill>
                  <a:srgbClr val="898989"/>
                </a:solidFill>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DC3C386-DC6F-4B99-9760-8C2F285E6C89}"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圆角矩形 36"/>
          <p:cNvSpPr/>
          <p:nvPr/>
        </p:nvSpPr>
        <p:spPr>
          <a:xfrm>
            <a:off x="3638550" y="5976938"/>
            <a:ext cx="4833938" cy="598487"/>
          </a:xfrm>
          <a:prstGeom prst="roundRect">
            <a:avLst>
              <a:gd name="adj" fmla="val 50000"/>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4099" name="文本框 28"/>
          <p:cNvSpPr txBox="1"/>
          <p:nvPr/>
        </p:nvSpPr>
        <p:spPr>
          <a:xfrm>
            <a:off x="3027045" y="4695190"/>
            <a:ext cx="6353810" cy="706755"/>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4000" b="1" dirty="0">
                <a:latin typeface="微软雅黑" panose="020B0503020204020204" pitchFamily="34" charset="-122"/>
                <a:ea typeface="微软雅黑" panose="020B0503020204020204" pitchFamily="34" charset="-122"/>
              </a:rPr>
              <a:t>模块一 客户关系管理概述</a:t>
            </a:r>
            <a:endParaRPr lang="zh-CN" altLang="en-US" sz="4000" b="1" dirty="0">
              <a:latin typeface="微软雅黑" panose="020B0503020204020204" pitchFamily="34" charset="-122"/>
              <a:ea typeface="微软雅黑" panose="020B0503020204020204" pitchFamily="34" charset="-122"/>
            </a:endParaRPr>
          </a:p>
        </p:txBody>
      </p:sp>
      <p:cxnSp>
        <p:nvCxnSpPr>
          <p:cNvPr id="4100" name="直接连接符 31"/>
          <p:cNvCxnSpPr/>
          <p:nvPr/>
        </p:nvCxnSpPr>
        <p:spPr>
          <a:xfrm>
            <a:off x="3359785" y="5517198"/>
            <a:ext cx="5832475" cy="0"/>
          </a:xfrm>
          <a:prstGeom prst="line">
            <a:avLst/>
          </a:prstGeom>
          <a:ln w="12700" cap="flat" cmpd="sng">
            <a:solidFill>
              <a:srgbClr val="FFC108"/>
            </a:solidFill>
            <a:prstDash val="solid"/>
            <a:headEnd type="none" w="med" len="med"/>
            <a:tailEnd type="none" w="med" len="med"/>
          </a:ln>
        </p:spPr>
      </p:cxnSp>
      <p:cxnSp>
        <p:nvCxnSpPr>
          <p:cNvPr id="4101" name="直接连接符 34"/>
          <p:cNvCxnSpPr/>
          <p:nvPr/>
        </p:nvCxnSpPr>
        <p:spPr>
          <a:xfrm>
            <a:off x="3359785" y="5445125"/>
            <a:ext cx="5832475" cy="0"/>
          </a:xfrm>
          <a:prstGeom prst="line">
            <a:avLst/>
          </a:prstGeom>
          <a:ln w="12700" cap="flat" cmpd="sng">
            <a:solidFill>
              <a:srgbClr val="FFC108"/>
            </a:solidFill>
            <a:prstDash val="solid"/>
            <a:headEnd type="none" w="med" len="med"/>
            <a:tailEnd type="none" w="med" len="med"/>
          </a:ln>
        </p:spPr>
      </p:cxnSp>
      <p:sp>
        <p:nvSpPr>
          <p:cNvPr id="4102" name="文本框 35"/>
          <p:cNvSpPr txBox="1"/>
          <p:nvPr/>
        </p:nvSpPr>
        <p:spPr>
          <a:xfrm>
            <a:off x="3527425" y="6078538"/>
            <a:ext cx="5202238" cy="46196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2400" b="1" dirty="0">
                <a:solidFill>
                  <a:srgbClr val="0D0D0D"/>
                </a:solidFill>
                <a:latin typeface="微软雅黑" panose="020B0503020204020204" pitchFamily="34" charset="-122"/>
                <a:ea typeface="微软雅黑" panose="020B0503020204020204" pitchFamily="34" charset="-122"/>
              </a:rPr>
              <a:t>主讲：经济管理学院</a:t>
            </a:r>
            <a:r>
              <a:rPr lang="en-US" altLang="zh-CN" sz="2400" b="1" dirty="0">
                <a:solidFill>
                  <a:srgbClr val="0D0D0D"/>
                </a:solidFill>
                <a:latin typeface="微软雅黑" panose="020B0503020204020204" pitchFamily="34" charset="-122"/>
                <a:ea typeface="微软雅黑" panose="020B0503020204020204" pitchFamily="34" charset="-122"/>
              </a:rPr>
              <a:t>  </a:t>
            </a:r>
            <a:r>
              <a:rPr lang="zh-CN" altLang="en-US" sz="2400" b="1" dirty="0">
                <a:solidFill>
                  <a:srgbClr val="0D0D0D"/>
                </a:solidFill>
                <a:latin typeface="微软雅黑" panose="020B0503020204020204" pitchFamily="34" charset="-122"/>
                <a:ea typeface="微软雅黑" panose="020B0503020204020204" pitchFamily="34" charset="-122"/>
              </a:rPr>
              <a:t>梁燕冰</a:t>
            </a:r>
            <a:endParaRPr lang="zh-CN" altLang="zh-CN" sz="2400" b="1" dirty="0">
              <a:solidFill>
                <a:srgbClr val="0D0D0D"/>
              </a:solidFill>
              <a:latin typeface="微软雅黑" panose="020B0503020204020204" pitchFamily="34" charset="-122"/>
              <a:ea typeface="微软雅黑" panose="020B0503020204020204" pitchFamily="34" charset="-122"/>
            </a:endParaRPr>
          </a:p>
        </p:txBody>
      </p:sp>
      <p:grpSp>
        <p:nvGrpSpPr>
          <p:cNvPr id="4103" name="组合 8"/>
          <p:cNvGrpSpPr/>
          <p:nvPr/>
        </p:nvGrpSpPr>
        <p:grpSpPr>
          <a:xfrm>
            <a:off x="-26987" y="935038"/>
            <a:ext cx="12218987" cy="3644900"/>
            <a:chOff x="0" y="1566863"/>
            <a:chExt cx="12192000" cy="3644900"/>
          </a:xfrm>
        </p:grpSpPr>
        <p:pic>
          <p:nvPicPr>
            <p:cNvPr id="4104" name="图片 24"/>
            <p:cNvPicPr>
              <a:picLocks noChangeAspect="1"/>
            </p:cNvPicPr>
            <p:nvPr/>
          </p:nvPicPr>
          <p:blipFill>
            <a:blip r:embed="rId1"/>
            <a:stretch>
              <a:fillRect/>
            </a:stretch>
          </p:blipFill>
          <p:spPr>
            <a:xfrm>
              <a:off x="0" y="1566863"/>
              <a:ext cx="6156018" cy="3644900"/>
            </a:xfrm>
            <a:prstGeom prst="rect">
              <a:avLst/>
            </a:prstGeom>
            <a:noFill/>
            <a:ln w="9525">
              <a:noFill/>
            </a:ln>
          </p:spPr>
        </p:pic>
        <p:pic>
          <p:nvPicPr>
            <p:cNvPr id="4105" name="图片 25"/>
            <p:cNvPicPr>
              <a:picLocks noChangeAspect="1"/>
            </p:cNvPicPr>
            <p:nvPr/>
          </p:nvPicPr>
          <p:blipFill>
            <a:blip r:embed="rId1"/>
            <a:stretch>
              <a:fillRect/>
            </a:stretch>
          </p:blipFill>
          <p:spPr>
            <a:xfrm flipH="1">
              <a:off x="6035982" y="1566863"/>
              <a:ext cx="6156018" cy="3644900"/>
            </a:xfrm>
            <a:prstGeom prst="rect">
              <a:avLst/>
            </a:prstGeom>
            <a:noFill/>
            <a:ln w="9525">
              <a:noFill/>
            </a:ln>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标题 1"/>
          <p:cNvSpPr>
            <a:spLocks noGrp="1"/>
          </p:cNvSpPr>
          <p:nvPr>
            <p:ph type="title" idx="4294967295"/>
          </p:nvPr>
        </p:nvSpPr>
        <p:spPr>
          <a:xfrm>
            <a:off x="1158875" y="1252538"/>
            <a:ext cx="8229600" cy="1143000"/>
          </a:xfrm>
        </p:spPr>
        <p:txBody>
          <a:bodyPr vert="horz" wrap="square" lIns="91440" tIns="45720" rIns="91440" bIns="45720" anchor="ctr" anchorCtr="0"/>
          <a:p>
            <a:r>
              <a:rPr lang="zh-CN" altLang="en-US" sz="2800" dirty="0">
                <a:latin typeface="微软雅黑" panose="020B0503020204020204" pitchFamily="34" charset="-122"/>
                <a:ea typeface="微软雅黑" panose="020B0503020204020204" pitchFamily="34" charset="-122"/>
              </a:rPr>
              <a:t>影响客户关系类型的主要因素：</a:t>
            </a:r>
            <a:br>
              <a:rPr lang="zh-CN" altLang="en-US" sz="2800" dirty="0">
                <a:latin typeface="微软雅黑" panose="020B0503020204020204" pitchFamily="34" charset="-122"/>
                <a:ea typeface="微软雅黑" panose="020B0503020204020204" pitchFamily="34" charset="-122"/>
              </a:rPr>
            </a:br>
            <a:endParaRPr lang="zh-CN" altLang="en-US" sz="2800" dirty="0">
              <a:latin typeface="微软雅黑" panose="020B0503020204020204" pitchFamily="34" charset="-122"/>
              <a:ea typeface="微软雅黑" panose="020B0503020204020204" pitchFamily="34" charset="-122"/>
            </a:endParaRPr>
          </a:p>
        </p:txBody>
      </p:sp>
      <p:sp>
        <p:nvSpPr>
          <p:cNvPr id="8" name="矩形 7"/>
          <p:cNvSpPr/>
          <p:nvPr/>
        </p:nvSpPr>
        <p:spPr>
          <a:xfrm>
            <a:off x="-25400" y="0"/>
            <a:ext cx="3384550"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解读客户关系的定义</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2295" name="文本框 10"/>
          <p:cNvSpPr txBox="1"/>
          <p:nvPr/>
        </p:nvSpPr>
        <p:spPr>
          <a:xfrm>
            <a:off x="7032625" y="2243138"/>
            <a:ext cx="3816350" cy="35623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nSpc>
                <a:spcPct val="100000"/>
              </a:lnSpc>
              <a:spcBef>
                <a:spcPct val="0"/>
              </a:spcBef>
              <a:buFontTx/>
              <a:buNone/>
            </a:pPr>
            <a:endParaRPr lang="zh-CN" altLang="en-US" sz="1800" dirty="0"/>
          </a:p>
        </p:txBody>
      </p:sp>
      <p:sp>
        <p:nvSpPr>
          <p:cNvPr id="17" name="内容占位符 2"/>
          <p:cNvSpPr txBox="1">
            <a:spLocks noChangeArrowheads="1"/>
          </p:cNvSpPr>
          <p:nvPr/>
        </p:nvSpPr>
        <p:spPr bwMode="auto">
          <a:xfrm>
            <a:off x="1199515" y="2060575"/>
            <a:ext cx="9450070" cy="2472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9pPr>
          </a:lstStyle>
          <a:p>
            <a:pPr marL="228600" marR="0" lvl="0" indent="-228600" algn="l" defTabSz="914400" rtl="0">
              <a:lnSpc>
                <a:spcPct val="150000"/>
              </a:lnSpc>
              <a:spcBef>
                <a:spcPts val="1000"/>
              </a:spcBef>
              <a:spcAft>
                <a:spcPct val="0"/>
              </a:spcAft>
              <a:buClrTx/>
              <a:buSzTx/>
              <a:buFont typeface="Arial" panose="020B0604020202020204" pitchFamily="34" charset="0"/>
              <a:buChar char="•"/>
              <a:defRPr/>
            </a:pPr>
            <a:r>
              <a:rPr kumimoji="0" lang="zh-CN" altLang="en-US" sz="2000" b="1" i="0" u="none" strike="noStrike" kern="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cs typeface="+mn-cs"/>
              </a:rPr>
              <a:t>外部环境因素。</a:t>
            </a:r>
            <a:r>
              <a:rPr kumimoji="0" lang="zh-CN" altLang="en-US" sz="2000" b="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包括</a:t>
            </a:r>
            <a:r>
              <a:rPr kumimoji="0" lang="zh-CN" altLang="en-US" sz="2000" b="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政治、经济、法律、文化、宗教、科技、社会群体、社会阶层等社会环境因素以及地理、气候、生态环境等自然环境因素。</a:t>
            </a:r>
            <a:endParaRPr kumimoji="0" lang="zh-CN" altLang="en-US" sz="2000" b="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228600" marR="0" lvl="0" indent="-228600" algn="l" defTabSz="914400" rtl="0">
              <a:lnSpc>
                <a:spcPct val="150000"/>
              </a:lnSpc>
              <a:spcBef>
                <a:spcPts val="1000"/>
              </a:spcBef>
              <a:spcAft>
                <a:spcPct val="0"/>
              </a:spcAft>
              <a:buClrTx/>
              <a:buSzTx/>
              <a:buFont typeface="Arial" panose="020B0604020202020204" pitchFamily="34" charset="0"/>
              <a:buChar char="•"/>
              <a:defRPr/>
            </a:pPr>
            <a:r>
              <a:rPr kumimoji="0" lang="zh-CN" altLang="en-US" sz="2000" b="1" i="0" u="none" strike="noStrike" kern="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cs typeface="+mn-cs"/>
              </a:rPr>
              <a:t>客户自身因素。</a:t>
            </a:r>
            <a:r>
              <a:rPr kumimoji="0" lang="zh-CN" altLang="en-US" sz="2000" b="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包括生理、心理两个方面。研究发现客户的心理因素对其购买行为有很大的影响。</a:t>
            </a:r>
            <a:endParaRPr kumimoji="0" lang="zh-CN" altLang="en-US" sz="2000" b="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228600" marR="0" lvl="0" indent="-228600" algn="l" defTabSz="914400" rtl="0">
              <a:lnSpc>
                <a:spcPct val="150000"/>
              </a:lnSpc>
              <a:spcBef>
                <a:spcPts val="1000"/>
              </a:spcBef>
              <a:spcAft>
                <a:spcPct val="0"/>
              </a:spcAft>
              <a:buClrTx/>
              <a:buSzTx/>
              <a:buFont typeface="Arial" panose="020B0604020202020204" pitchFamily="34" charset="0"/>
              <a:buChar char="•"/>
              <a:defRPr/>
            </a:pPr>
            <a:r>
              <a:rPr kumimoji="0" lang="zh-CN" altLang="en-US" sz="2000" b="1" i="0" u="none" strike="noStrike" kern="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cs typeface="+mn-cs"/>
              </a:rPr>
              <a:t>竞争性因素。</a:t>
            </a:r>
            <a:r>
              <a:rPr kumimoji="0" lang="zh-CN" altLang="en-US" sz="2000" b="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包括产品、价格、渠道、促销、公共关系、政府关系等。</a:t>
            </a:r>
            <a:endParaRPr kumimoji="0" lang="zh-CN" altLang="en-US" sz="2000" b="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228600" marR="0" lvl="0" indent="-228600" algn="l" defTabSz="914400" rtl="0">
              <a:lnSpc>
                <a:spcPct val="150000"/>
              </a:lnSpc>
              <a:spcBef>
                <a:spcPts val="1000"/>
              </a:spcBef>
              <a:spcAft>
                <a:spcPct val="0"/>
              </a:spcAft>
              <a:buClrTx/>
              <a:buSzTx/>
              <a:buFont typeface="Arial" panose="020B0604020202020204" pitchFamily="34" charset="0"/>
              <a:buChar char="•"/>
              <a:defRPr/>
            </a:pPr>
            <a:r>
              <a:rPr kumimoji="0" lang="zh-CN" altLang="en-US" sz="2000" b="1" i="0" u="none" strike="noStrike" kern="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cs typeface="+mn-cs"/>
              </a:rPr>
              <a:t>客户的购买体验。</a:t>
            </a:r>
            <a:r>
              <a:rPr kumimoji="0" lang="zh-CN" altLang="en-US" sz="2000" b="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客户的购买决策过程分为认识需要、收集信息、评价选择、决定购买、购后感受五个阶段。</a:t>
            </a:r>
            <a:endParaRPr kumimoji="0" lang="zh-CN" altLang="en-US" sz="2000" b="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grpSp>
        <p:nvGrpSpPr>
          <p:cNvPr id="4" name="组合 19"/>
          <p:cNvGrpSpPr/>
          <p:nvPr/>
        </p:nvGrpSpPr>
        <p:grpSpPr>
          <a:xfrm>
            <a:off x="11496675" y="0"/>
            <a:ext cx="695325" cy="506413"/>
            <a:chOff x="0" y="0"/>
            <a:chExt cx="694944" cy="624651"/>
          </a:xfrm>
        </p:grpSpPr>
        <p:sp>
          <p:nvSpPr>
            <p:cNvPr id="5"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6"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cxnSp>
        <p:nvCxnSpPr>
          <p:cNvPr id="7" name="直接连接符 6"/>
          <p:cNvCxnSpPr/>
          <p:nvPr/>
        </p:nvCxnSpPr>
        <p:spPr>
          <a:xfrm flipH="1">
            <a:off x="6455728" y="533400"/>
            <a:ext cx="5668010" cy="1524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3422650" y="-15875"/>
            <a:ext cx="305054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认识客户生命周期</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内容占位符 2"/>
          <p:cNvSpPr txBox="1">
            <a:spLocks noChangeArrowheads="1"/>
          </p:cNvSpPr>
          <p:nvPr/>
        </p:nvSpPr>
        <p:spPr bwMode="auto">
          <a:xfrm>
            <a:off x="1055688" y="1363663"/>
            <a:ext cx="5900738" cy="36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r>
              <a:rPr kumimoji="0" lang="zh-CN" altLang="en-US" sz="2400" b="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客户生命周期如下：</a:t>
            </a:r>
            <a:endParaRPr kumimoji="0" lang="en-US" altLang="zh-CN" sz="2400" b="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graphicFrame>
        <p:nvGraphicFramePr>
          <p:cNvPr id="12" name="图示 11"/>
          <p:cNvGraphicFramePr/>
          <p:nvPr/>
        </p:nvGraphicFramePr>
        <p:xfrm>
          <a:off x="2139950" y="1628775"/>
          <a:ext cx="7063740" cy="345630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13" name="矩形 12"/>
          <p:cNvSpPr/>
          <p:nvPr/>
        </p:nvSpPr>
        <p:spPr>
          <a:xfrm>
            <a:off x="1019175" y="5719763"/>
            <a:ext cx="10477500" cy="522288"/>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企业与客户之间的关系，既是</a:t>
            </a:r>
            <a:r>
              <a:rPr kumimoji="0" lang="zh-CN" altLang="en-US" sz="28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买卖</a:t>
            </a:r>
            <a:r>
              <a:rPr kumimoji="0" lang="zh-CN" altLang="en-US" sz="24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关系，也是</a:t>
            </a:r>
            <a:r>
              <a:rPr kumimoji="0" lang="zh-CN" altLang="en-US" sz="28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利益</a:t>
            </a:r>
            <a:r>
              <a:rPr kumimoji="0" lang="zh-CN" altLang="en-US" sz="24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关系，又是</a:t>
            </a:r>
            <a:r>
              <a:rPr kumimoji="0" lang="zh-CN" altLang="en-US" sz="28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伙伴</a:t>
            </a:r>
            <a:r>
              <a:rPr kumimoji="0" lang="zh-CN" altLang="en-US" sz="24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关系。</a:t>
            </a:r>
            <a:endParaRPr kumimoji="0" lang="zh-CN" altLang="en-US" sz="24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grpSp>
        <p:nvGrpSpPr>
          <p:cNvPr id="23556" name="组合 19"/>
          <p:cNvGrpSpPr/>
          <p:nvPr/>
        </p:nvGrpSpPr>
        <p:grpSpPr>
          <a:xfrm>
            <a:off x="11496675" y="0"/>
            <a:ext cx="695325" cy="506413"/>
            <a:chOff x="0" y="0"/>
            <a:chExt cx="694944" cy="624651"/>
          </a:xfrm>
        </p:grpSpPr>
        <p:sp>
          <p:nvSpPr>
            <p:cNvPr id="23562"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23563"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7" name="矩形 6"/>
          <p:cNvSpPr/>
          <p:nvPr/>
        </p:nvSpPr>
        <p:spPr>
          <a:xfrm>
            <a:off x="2755900" y="-22225"/>
            <a:ext cx="3979545" cy="83693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认识客户生命周期</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 name="矩形 1"/>
          <p:cNvSpPr/>
          <p:nvPr/>
        </p:nvSpPr>
        <p:spPr>
          <a:xfrm>
            <a:off x="0" y="-22225"/>
            <a:ext cx="269240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解读客户关系的定义</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3" name="直接连接符 2"/>
          <p:cNvCxnSpPr/>
          <p:nvPr/>
        </p:nvCxnSpPr>
        <p:spPr>
          <a:xfrm flipH="1">
            <a:off x="6744018" y="527051"/>
            <a:ext cx="4708525" cy="2159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内容占位符 2"/>
          <p:cNvSpPr txBox="1">
            <a:spLocks noChangeArrowheads="1"/>
          </p:cNvSpPr>
          <p:nvPr/>
        </p:nvSpPr>
        <p:spPr bwMode="auto">
          <a:xfrm>
            <a:off x="1055688" y="1220153"/>
            <a:ext cx="5900738" cy="36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r>
              <a:rPr kumimoji="0" lang="zh-CN" altLang="en-US" sz="2400" b="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客户生命周期特点：</a:t>
            </a:r>
            <a:endParaRPr kumimoji="0" lang="en-US" altLang="zh-CN" sz="2400" b="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grpSp>
        <p:nvGrpSpPr>
          <p:cNvPr id="23556" name="组合 19"/>
          <p:cNvGrpSpPr/>
          <p:nvPr/>
        </p:nvGrpSpPr>
        <p:grpSpPr>
          <a:xfrm>
            <a:off x="11496675" y="0"/>
            <a:ext cx="695325" cy="506413"/>
            <a:chOff x="0" y="0"/>
            <a:chExt cx="694944" cy="624651"/>
          </a:xfrm>
        </p:grpSpPr>
        <p:sp>
          <p:nvSpPr>
            <p:cNvPr id="23562"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23563"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7" name="矩形 6"/>
          <p:cNvSpPr/>
          <p:nvPr/>
        </p:nvSpPr>
        <p:spPr>
          <a:xfrm>
            <a:off x="2755900" y="-22225"/>
            <a:ext cx="3979545" cy="83693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认识客户生命周期</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 name="矩形 1"/>
          <p:cNvSpPr/>
          <p:nvPr/>
        </p:nvSpPr>
        <p:spPr>
          <a:xfrm>
            <a:off x="0" y="-22225"/>
            <a:ext cx="269240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解读客户关系的定义</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3" name="直接连接符 2"/>
          <p:cNvCxnSpPr/>
          <p:nvPr/>
        </p:nvCxnSpPr>
        <p:spPr>
          <a:xfrm flipH="1">
            <a:off x="6744018" y="527051"/>
            <a:ext cx="4708525" cy="2159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1045210" y="1701165"/>
            <a:ext cx="10101580" cy="4707890"/>
          </a:xfrm>
          <a:prstGeom prst="rect">
            <a:avLst/>
          </a:prstGeom>
          <a:noFill/>
          <a:ln w="9525">
            <a:noFill/>
          </a:ln>
        </p:spPr>
        <p:txBody>
          <a:bodyPr wrap="square">
            <a:spAutoFit/>
          </a:bodyPr>
          <a:p>
            <a:pPr indent="304800">
              <a:lnSpc>
                <a:spcPct val="150000"/>
              </a:lnSpc>
            </a:pPr>
            <a:r>
              <a:rPr lang="en-US" altLang="zh-CN" sz="2000">
                <a:latin typeface="微软雅黑" panose="020B0503020204020204" pitchFamily="34" charset="-122"/>
                <a:ea typeface="微软雅黑" panose="020B0503020204020204" pitchFamily="34" charset="-122"/>
              </a:rPr>
              <a:t> </a:t>
            </a:r>
            <a:r>
              <a:rPr lang="en-US" altLang="zh-CN" sz="1800">
                <a:latin typeface="微软雅黑" panose="020B0503020204020204" pitchFamily="34" charset="-122"/>
                <a:ea typeface="微软雅黑" panose="020B0503020204020204" pitchFamily="34" charset="-122"/>
              </a:rPr>
              <a:t> </a:t>
            </a:r>
            <a:r>
              <a:rPr lang="zh-CN" sz="1800" b="1">
                <a:solidFill>
                  <a:srgbClr val="FF0000"/>
                </a:solidFill>
                <a:latin typeface="微软雅黑" panose="020B0503020204020204" pitchFamily="34" charset="-122"/>
                <a:ea typeface="微软雅黑" panose="020B0503020204020204" pitchFamily="34" charset="-122"/>
              </a:rPr>
              <a:t>第一阶段，考察期</a:t>
            </a:r>
            <a:r>
              <a:rPr lang="zh-CN" sz="1800">
                <a:latin typeface="微软雅黑" panose="020B0503020204020204" pitchFamily="34" charset="-122"/>
                <a:ea typeface="微软雅黑" panose="020B0503020204020204" pitchFamily="34" charset="-122"/>
              </a:rPr>
              <a:t>：客户关系的探索和孕育阶段。最突出的特征是不确定性，双方均在考察和测试目标的相容性、对方的诚意、对方的实力和信誉，考虑如果建立长期关系双方潜在的职责、权利和义务。</a:t>
            </a:r>
            <a:endParaRPr lang="zh-CN" sz="1800">
              <a:latin typeface="微软雅黑" panose="020B0503020204020204" pitchFamily="34" charset="-122"/>
              <a:ea typeface="微软雅黑" panose="020B0503020204020204" pitchFamily="34" charset="-122"/>
            </a:endParaRPr>
          </a:p>
          <a:p>
            <a:pPr indent="304800">
              <a:lnSpc>
                <a:spcPct val="150000"/>
              </a:lnSpc>
            </a:pPr>
            <a:r>
              <a:rPr lang="en-US" altLang="zh-CN" sz="1800">
                <a:latin typeface="微软雅黑" panose="020B0503020204020204" pitchFamily="34" charset="-122"/>
                <a:ea typeface="微软雅黑" panose="020B0503020204020204" pitchFamily="34" charset="-122"/>
              </a:rPr>
              <a:t>  </a:t>
            </a:r>
            <a:r>
              <a:rPr lang="zh-CN" sz="1800" b="1">
                <a:solidFill>
                  <a:srgbClr val="FF0000"/>
                </a:solidFill>
                <a:latin typeface="微软雅黑" panose="020B0503020204020204" pitchFamily="34" charset="-122"/>
                <a:ea typeface="微软雅黑" panose="020B0503020204020204" pitchFamily="34" charset="-122"/>
              </a:rPr>
              <a:t>第二阶段，形成期</a:t>
            </a:r>
            <a:r>
              <a:rPr lang="zh-CN" sz="1800">
                <a:latin typeface="微软雅黑" panose="020B0503020204020204" pitchFamily="34" charset="-122"/>
                <a:ea typeface="微软雅黑" panose="020B0503020204020204" pitchFamily="34" charset="-122"/>
              </a:rPr>
              <a:t>：客户关系的快速发展阶段。双方已建立了一定的信任和依赖，对对方较为满意。双方愿意承诺一种长期关系。</a:t>
            </a:r>
            <a:endParaRPr lang="zh-CN" sz="1800">
              <a:latin typeface="微软雅黑" panose="020B0503020204020204" pitchFamily="34" charset="-122"/>
              <a:ea typeface="微软雅黑" panose="020B0503020204020204" pitchFamily="34" charset="-122"/>
            </a:endParaRPr>
          </a:p>
          <a:p>
            <a:pPr indent="304800">
              <a:lnSpc>
                <a:spcPct val="150000"/>
              </a:lnSpc>
            </a:pPr>
            <a:r>
              <a:rPr lang="en-US" altLang="zh-CN" sz="1800">
                <a:latin typeface="微软雅黑" panose="020B0503020204020204" pitchFamily="34" charset="-122"/>
                <a:ea typeface="微软雅黑" panose="020B0503020204020204" pitchFamily="34" charset="-122"/>
              </a:rPr>
              <a:t>  </a:t>
            </a:r>
            <a:r>
              <a:rPr lang="zh-CN" sz="1800" b="1">
                <a:solidFill>
                  <a:srgbClr val="FF0000"/>
                </a:solidFill>
                <a:latin typeface="微软雅黑" panose="020B0503020204020204" pitchFamily="34" charset="-122"/>
                <a:ea typeface="微软雅黑" panose="020B0503020204020204" pitchFamily="34" charset="-122"/>
              </a:rPr>
              <a:t>第三阶段，稳定期</a:t>
            </a:r>
            <a:r>
              <a:rPr lang="zh-CN" sz="1800">
                <a:latin typeface="微软雅黑" panose="020B0503020204020204" pitchFamily="34" charset="-122"/>
                <a:ea typeface="微软雅黑" panose="020B0503020204020204" pitchFamily="34" charset="-122"/>
              </a:rPr>
              <a:t>：关系发展的最高阶段。在这一阶段，出现大量的交易，双方对对方提供的价值非常满意，且愿意持续投入资源以维持长期稳定的关系。</a:t>
            </a:r>
            <a:endParaRPr lang="zh-CN" sz="1800">
              <a:latin typeface="微软雅黑" panose="020B0503020204020204" pitchFamily="34" charset="-122"/>
              <a:ea typeface="微软雅黑" panose="020B0503020204020204" pitchFamily="34" charset="-122"/>
            </a:endParaRPr>
          </a:p>
          <a:p>
            <a:pPr indent="304800">
              <a:lnSpc>
                <a:spcPct val="150000"/>
              </a:lnSpc>
            </a:pPr>
            <a:r>
              <a:rPr lang="en-US" altLang="zh-CN" sz="1800">
                <a:latin typeface="微软雅黑" panose="020B0503020204020204" pitchFamily="34" charset="-122"/>
                <a:ea typeface="微软雅黑" panose="020B0503020204020204" pitchFamily="34" charset="-122"/>
              </a:rPr>
              <a:t>  </a:t>
            </a:r>
            <a:r>
              <a:rPr lang="zh-CN" sz="1800" b="1">
                <a:solidFill>
                  <a:srgbClr val="FF0000"/>
                </a:solidFill>
                <a:latin typeface="微软雅黑" panose="020B0503020204020204" pitchFamily="34" charset="-122"/>
                <a:ea typeface="微软雅黑" panose="020B0503020204020204" pitchFamily="34" charset="-122"/>
              </a:rPr>
              <a:t>第四阶段，退化期</a:t>
            </a:r>
            <a:r>
              <a:rPr lang="zh-CN" sz="1800">
                <a:latin typeface="微软雅黑" panose="020B0503020204020204" pitchFamily="34" charset="-122"/>
                <a:ea typeface="微软雅黑" panose="020B0503020204020204" pitchFamily="34" charset="-122"/>
              </a:rPr>
              <a:t>：关系发展过程中关系水平逆转的阶段。关系的退化并不总是发生在稳定期后的第四阶段，在任何一阶段关系都可能退化。在此阶段，交易量下降，一方或者双方正在考虑结束关系或者寻找新的合作伙伴等。引发关系退化的原因有很多，例如竞争对手提供更多的优惠、一方或双方经历了一些不愉快的事情、需求发生变化等。</a:t>
            </a:r>
            <a:endParaRPr lang="zh-CN" altLang="en-US" sz="1800">
              <a:latin typeface="微软雅黑" panose="020B0503020204020204" pitchFamily="34" charset="-122"/>
              <a:ea typeface="微软雅黑" panose="020B0503020204020204" pitchFamily="3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内容占位符 2"/>
          <p:cNvSpPr txBox="1">
            <a:spLocks noChangeArrowheads="1"/>
          </p:cNvSpPr>
          <p:nvPr/>
        </p:nvSpPr>
        <p:spPr bwMode="auto">
          <a:xfrm>
            <a:off x="1487805" y="1220470"/>
            <a:ext cx="9373235" cy="360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r>
              <a:rPr kumimoji="0" lang="en-US" altLang="zh-CN" sz="2400" b="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       </a:t>
            </a:r>
            <a:r>
              <a:rPr kumimoji="0" lang="zh-CN" altLang="en-US" sz="2400" b="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在考察期、形成期、稳定期和退化期4个不同阶段，交易量、成本、价格、交易额以及利润都在产生变化，具体情况如下表：</a:t>
            </a:r>
            <a:endParaRPr kumimoji="0" lang="zh-CN" altLang="en-US" sz="2400" b="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grpSp>
        <p:nvGrpSpPr>
          <p:cNvPr id="23556" name="组合 19"/>
          <p:cNvGrpSpPr/>
          <p:nvPr/>
        </p:nvGrpSpPr>
        <p:grpSpPr>
          <a:xfrm>
            <a:off x="11496675" y="0"/>
            <a:ext cx="695325" cy="506413"/>
            <a:chOff x="0" y="0"/>
            <a:chExt cx="694944" cy="624651"/>
          </a:xfrm>
        </p:grpSpPr>
        <p:sp>
          <p:nvSpPr>
            <p:cNvPr id="23562"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23563"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7" name="矩形 6"/>
          <p:cNvSpPr/>
          <p:nvPr/>
        </p:nvSpPr>
        <p:spPr>
          <a:xfrm>
            <a:off x="2755900" y="-22225"/>
            <a:ext cx="3979545" cy="83693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认识客户生命周期</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 name="矩形 1"/>
          <p:cNvSpPr/>
          <p:nvPr/>
        </p:nvSpPr>
        <p:spPr>
          <a:xfrm>
            <a:off x="0" y="-22225"/>
            <a:ext cx="269240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解读客户关系的定义</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3" name="直接连接符 2"/>
          <p:cNvCxnSpPr/>
          <p:nvPr/>
        </p:nvCxnSpPr>
        <p:spPr>
          <a:xfrm flipH="1">
            <a:off x="6744018" y="527051"/>
            <a:ext cx="4708525" cy="2159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5" name="表格 4"/>
          <p:cNvGraphicFramePr/>
          <p:nvPr>
            <p:custDataLst>
              <p:tags r:id="rId1"/>
            </p:custDataLst>
          </p:nvPr>
        </p:nvGraphicFramePr>
        <p:xfrm>
          <a:off x="1381760" y="2252980"/>
          <a:ext cx="9840595" cy="4164330"/>
        </p:xfrm>
        <a:graphic>
          <a:graphicData uri="http://schemas.openxmlformats.org/drawingml/2006/table">
            <a:tbl>
              <a:tblPr firstRow="1" bandRow="1">
                <a:tableStyleId>{5940675A-B579-460E-94D1-54222C63F5DA}</a:tableStyleId>
              </a:tblPr>
              <a:tblGrid>
                <a:gridCol w="1085215"/>
                <a:gridCol w="1806575"/>
                <a:gridCol w="1635760"/>
                <a:gridCol w="3016885"/>
                <a:gridCol w="2296160"/>
              </a:tblGrid>
              <a:tr h="511810">
                <a:tc>
                  <a:txBody>
                    <a:bodyPr/>
                    <a:p>
                      <a:pPr indent="0" algn="ctr">
                        <a:buNone/>
                      </a:pPr>
                      <a:r>
                        <a:rPr lang="en-US" sz="2400" b="1">
                          <a:solidFill>
                            <a:schemeClr val="bg1"/>
                          </a:solidFill>
                          <a:latin typeface="微软雅黑" panose="020B0503020204020204" pitchFamily="34" charset="-122"/>
                          <a:ea typeface="微软雅黑" panose="020B0503020204020204" pitchFamily="34" charset="-122"/>
                          <a:cs typeface="仿宋" panose="02010609060101010101" charset="-122"/>
                        </a:rPr>
                        <a:t>变量</a:t>
                      </a:r>
                      <a:endParaRPr lang="en-US" altLang="en-US" sz="2400" b="1">
                        <a:solidFill>
                          <a:schemeClr val="bg1"/>
                        </a:solidFill>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75000"/>
                      </a:schemeClr>
                    </a:solidFill>
                  </a:tcPr>
                </a:tc>
                <a:tc>
                  <a:txBody>
                    <a:bodyPr/>
                    <a:p>
                      <a:pPr indent="0" algn="ctr">
                        <a:buNone/>
                      </a:pPr>
                      <a:r>
                        <a:rPr lang="en-US" sz="2400" b="1">
                          <a:solidFill>
                            <a:schemeClr val="bg1"/>
                          </a:solidFill>
                          <a:latin typeface="微软雅黑" panose="020B0503020204020204" pitchFamily="34" charset="-122"/>
                          <a:ea typeface="微软雅黑" panose="020B0503020204020204" pitchFamily="34" charset="-122"/>
                          <a:cs typeface="仿宋" panose="02010609060101010101" charset="-122"/>
                        </a:rPr>
                        <a:t>考察期</a:t>
                      </a:r>
                      <a:endParaRPr lang="en-US" altLang="en-US" sz="2400" b="1">
                        <a:solidFill>
                          <a:schemeClr val="bg1"/>
                        </a:solidFill>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75000"/>
                      </a:schemeClr>
                    </a:solidFill>
                  </a:tcPr>
                </a:tc>
                <a:tc>
                  <a:txBody>
                    <a:bodyPr/>
                    <a:p>
                      <a:pPr indent="0" algn="ctr">
                        <a:buNone/>
                      </a:pPr>
                      <a:r>
                        <a:rPr lang="en-US" sz="2400" b="1">
                          <a:solidFill>
                            <a:schemeClr val="bg1"/>
                          </a:solidFill>
                          <a:latin typeface="微软雅黑" panose="020B0503020204020204" pitchFamily="34" charset="-122"/>
                          <a:ea typeface="微软雅黑" panose="020B0503020204020204" pitchFamily="34" charset="-122"/>
                          <a:cs typeface="仿宋" panose="02010609060101010101" charset="-122"/>
                        </a:rPr>
                        <a:t>形成期</a:t>
                      </a:r>
                      <a:endParaRPr lang="en-US" altLang="en-US" sz="2400" b="1">
                        <a:solidFill>
                          <a:schemeClr val="bg1"/>
                        </a:solidFill>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75000"/>
                      </a:schemeClr>
                    </a:solidFill>
                  </a:tcPr>
                </a:tc>
                <a:tc>
                  <a:txBody>
                    <a:bodyPr/>
                    <a:p>
                      <a:pPr indent="0" algn="ctr">
                        <a:buNone/>
                      </a:pPr>
                      <a:r>
                        <a:rPr lang="en-US" sz="2400" b="1">
                          <a:solidFill>
                            <a:schemeClr val="bg1"/>
                          </a:solidFill>
                          <a:latin typeface="微软雅黑" panose="020B0503020204020204" pitchFamily="34" charset="-122"/>
                          <a:ea typeface="微软雅黑" panose="020B0503020204020204" pitchFamily="34" charset="-122"/>
                          <a:cs typeface="仿宋" panose="02010609060101010101" charset="-122"/>
                        </a:rPr>
                        <a:t>稳定期</a:t>
                      </a:r>
                      <a:endParaRPr lang="en-US" altLang="en-US" sz="2400" b="1">
                        <a:solidFill>
                          <a:schemeClr val="bg1"/>
                        </a:solidFill>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75000"/>
                      </a:schemeClr>
                    </a:solidFill>
                  </a:tcPr>
                </a:tc>
                <a:tc>
                  <a:txBody>
                    <a:bodyPr/>
                    <a:p>
                      <a:pPr indent="0" algn="ctr">
                        <a:buNone/>
                      </a:pPr>
                      <a:r>
                        <a:rPr lang="en-US" sz="2400" b="1">
                          <a:solidFill>
                            <a:schemeClr val="bg1"/>
                          </a:solidFill>
                          <a:latin typeface="微软雅黑" panose="020B0503020204020204" pitchFamily="34" charset="-122"/>
                          <a:ea typeface="微软雅黑" panose="020B0503020204020204" pitchFamily="34" charset="-122"/>
                          <a:cs typeface="仿宋" panose="02010609060101010101" charset="-122"/>
                        </a:rPr>
                        <a:t>退化期</a:t>
                      </a:r>
                      <a:endParaRPr lang="en-US" altLang="en-US" sz="2400" b="1">
                        <a:solidFill>
                          <a:schemeClr val="bg1"/>
                        </a:solidFill>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75000"/>
                      </a:schemeClr>
                    </a:solidFill>
                  </a:tcPr>
                </a:tc>
              </a:tr>
              <a:tr h="401955">
                <a:tc>
                  <a:txBody>
                    <a:bodyPr/>
                    <a:p>
                      <a:pPr indent="0" algn="ctr">
                        <a:buNone/>
                      </a:pPr>
                      <a:r>
                        <a:rPr lang="en-US" sz="2000" b="1">
                          <a:latin typeface="微软雅黑" panose="020B0503020204020204" pitchFamily="34" charset="-122"/>
                          <a:ea typeface="微软雅黑" panose="020B0503020204020204" pitchFamily="34" charset="-122"/>
                          <a:cs typeface="仿宋" panose="02010609060101010101" charset="-122"/>
                        </a:rPr>
                        <a:t>交易量</a:t>
                      </a:r>
                      <a:endParaRPr lang="en-US" altLang="en-US" sz="2000" b="1">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pitchFamily="34" charset="-122"/>
                          <a:ea typeface="微软雅黑" panose="020B0503020204020204" pitchFamily="34" charset="-122"/>
                          <a:cs typeface="仿宋" panose="02010609060101010101" charset="-122"/>
                        </a:rPr>
                        <a:t>总体很小</a:t>
                      </a:r>
                      <a:endParaRPr lang="en-US" altLang="en-US" sz="2000" b="0">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pitchFamily="34" charset="-122"/>
                          <a:ea typeface="微软雅黑" panose="020B0503020204020204" pitchFamily="34" charset="-122"/>
                          <a:cs typeface="仿宋" panose="02010609060101010101" charset="-122"/>
                        </a:rPr>
                        <a:t>快速增长</a:t>
                      </a:r>
                      <a:endParaRPr lang="en-US" altLang="en-US" sz="2000" b="0">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pitchFamily="34" charset="-122"/>
                          <a:ea typeface="微软雅黑" panose="020B0503020204020204" pitchFamily="34" charset="-122"/>
                          <a:cs typeface="仿宋" panose="02010609060101010101" charset="-122"/>
                        </a:rPr>
                        <a:t>最大并持续稳定</a:t>
                      </a:r>
                      <a:endParaRPr lang="en-US" altLang="en-US" sz="2000" b="0">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pitchFamily="34" charset="-122"/>
                          <a:ea typeface="微软雅黑" panose="020B0503020204020204" pitchFamily="34" charset="-122"/>
                          <a:cs typeface="仿宋" panose="02010609060101010101" charset="-122"/>
                        </a:rPr>
                        <a:t>回落</a:t>
                      </a:r>
                      <a:endParaRPr lang="en-US" altLang="en-US" sz="2000" b="0">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1020">
                <a:tc>
                  <a:txBody>
                    <a:bodyPr/>
                    <a:p>
                      <a:pPr indent="0" algn="ctr">
                        <a:buNone/>
                      </a:pPr>
                      <a:r>
                        <a:rPr lang="en-US" sz="2000" b="1">
                          <a:latin typeface="微软雅黑" panose="020B0503020204020204" pitchFamily="34" charset="-122"/>
                          <a:ea typeface="微软雅黑" panose="020B0503020204020204" pitchFamily="34" charset="-122"/>
                          <a:cs typeface="仿宋" panose="02010609060101010101" charset="-122"/>
                        </a:rPr>
                        <a:t>成本</a:t>
                      </a:r>
                      <a:endParaRPr lang="en-US" altLang="en-US" sz="2000" b="1">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pitchFamily="34" charset="-122"/>
                          <a:ea typeface="微软雅黑" panose="020B0503020204020204" pitchFamily="34" charset="-122"/>
                          <a:cs typeface="仿宋" panose="02010609060101010101" charset="-122"/>
                        </a:rPr>
                        <a:t>最高</a:t>
                      </a:r>
                      <a:endParaRPr lang="en-US" altLang="en-US" sz="2000" b="0">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pitchFamily="34" charset="-122"/>
                          <a:ea typeface="微软雅黑" panose="020B0503020204020204" pitchFamily="34" charset="-122"/>
                          <a:cs typeface="仿宋" panose="02010609060101010101" charset="-122"/>
                        </a:rPr>
                        <a:t>明显降低</a:t>
                      </a:r>
                      <a:endParaRPr lang="en-US" altLang="en-US" sz="2000" b="0">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pitchFamily="34" charset="-122"/>
                          <a:ea typeface="微软雅黑" panose="020B0503020204020204" pitchFamily="34" charset="-122"/>
                          <a:cs typeface="仿宋" panose="02010609060101010101" charset="-122"/>
                        </a:rPr>
                        <a:t>继续降低至一个底限</a:t>
                      </a:r>
                      <a:endParaRPr lang="en-US" altLang="en-US" sz="2000" b="0">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pitchFamily="34" charset="-122"/>
                          <a:ea typeface="微软雅黑" panose="020B0503020204020204" pitchFamily="34" charset="-122"/>
                          <a:cs typeface="仿宋" panose="02010609060101010101" charset="-122"/>
                        </a:rPr>
                        <a:t>回升，但一般低于考察期</a:t>
                      </a:r>
                      <a:endParaRPr lang="en-US" altLang="en-US" sz="2000" b="0">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12165">
                <a:tc>
                  <a:txBody>
                    <a:bodyPr/>
                    <a:p>
                      <a:pPr indent="0" algn="ctr">
                        <a:buNone/>
                      </a:pPr>
                      <a:r>
                        <a:rPr lang="en-US" sz="2000" b="1">
                          <a:latin typeface="微软雅黑" panose="020B0503020204020204" pitchFamily="34" charset="-122"/>
                          <a:ea typeface="微软雅黑" panose="020B0503020204020204" pitchFamily="34" charset="-122"/>
                          <a:cs typeface="仿宋" panose="02010609060101010101" charset="-122"/>
                        </a:rPr>
                        <a:t>价格</a:t>
                      </a:r>
                      <a:endParaRPr lang="en-US" altLang="en-US" sz="2000" b="1">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pitchFamily="34" charset="-122"/>
                          <a:ea typeface="微软雅黑" panose="020B0503020204020204" pitchFamily="34" charset="-122"/>
                          <a:cs typeface="仿宋" panose="02010609060101010101" charset="-122"/>
                        </a:rPr>
                        <a:t>为了引流，一般为较低的基本价格</a:t>
                      </a:r>
                      <a:endParaRPr lang="en-US" altLang="en-US" sz="2000" b="0">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pitchFamily="34" charset="-122"/>
                          <a:ea typeface="微软雅黑" panose="020B0503020204020204" pitchFamily="34" charset="-122"/>
                          <a:cs typeface="仿宋" panose="02010609060101010101" charset="-122"/>
                        </a:rPr>
                        <a:t>有上升趋势，后期变得明显</a:t>
                      </a:r>
                      <a:endParaRPr lang="en-US" altLang="en-US" sz="2000" b="0">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pitchFamily="34" charset="-122"/>
                          <a:ea typeface="微软雅黑" panose="020B0503020204020204" pitchFamily="34" charset="-122"/>
                          <a:cs typeface="仿宋" panose="02010609060101010101" charset="-122"/>
                        </a:rPr>
                        <a:t>价格继续上升，主要取决于公司的增值能力</a:t>
                      </a:r>
                      <a:endParaRPr lang="en-US" altLang="en-US" sz="2000" b="0">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pitchFamily="34" charset="-122"/>
                          <a:ea typeface="微软雅黑" panose="020B0503020204020204" pitchFamily="34" charset="-122"/>
                          <a:cs typeface="仿宋" panose="02010609060101010101" charset="-122"/>
                        </a:rPr>
                        <a:t>开始下降</a:t>
                      </a:r>
                      <a:endParaRPr lang="en-US" altLang="en-US" sz="2000" b="0">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12800">
                <a:tc>
                  <a:txBody>
                    <a:bodyPr/>
                    <a:p>
                      <a:pPr indent="0" algn="ctr">
                        <a:buNone/>
                      </a:pPr>
                      <a:r>
                        <a:rPr lang="en-US" sz="2000" b="1">
                          <a:latin typeface="微软雅黑" panose="020B0503020204020204" pitchFamily="34" charset="-122"/>
                          <a:ea typeface="微软雅黑" panose="020B0503020204020204" pitchFamily="34" charset="-122"/>
                          <a:cs typeface="仿宋" panose="02010609060101010101" charset="-122"/>
                        </a:rPr>
                        <a:t>交易额</a:t>
                      </a:r>
                      <a:endParaRPr lang="en-US" altLang="en-US" sz="2000" b="1">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pitchFamily="34" charset="-122"/>
                          <a:ea typeface="微软雅黑" panose="020B0503020204020204" pitchFamily="34" charset="-122"/>
                          <a:cs typeface="仿宋" panose="02010609060101010101" charset="-122"/>
                        </a:rPr>
                        <a:t>很小</a:t>
                      </a:r>
                      <a:endParaRPr lang="en-US" altLang="en-US" sz="2000" b="0">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pitchFamily="34" charset="-122"/>
                          <a:ea typeface="微软雅黑" panose="020B0503020204020204" pitchFamily="34" charset="-122"/>
                          <a:cs typeface="仿宋" panose="02010609060101010101" charset="-122"/>
                        </a:rPr>
                        <a:t>快速上升，后期接近最高水平</a:t>
                      </a:r>
                      <a:endParaRPr lang="en-US" altLang="en-US" sz="2000" b="0">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pitchFamily="34" charset="-122"/>
                          <a:ea typeface="微软雅黑" panose="020B0503020204020204" pitchFamily="34" charset="-122"/>
                          <a:cs typeface="仿宋" panose="02010609060101010101" charset="-122"/>
                        </a:rPr>
                        <a:t>稳定在一个高水平</a:t>
                      </a:r>
                      <a:endParaRPr lang="en-US" altLang="en-US" sz="2000" b="0">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pitchFamily="34" charset="-122"/>
                          <a:ea typeface="微软雅黑" panose="020B0503020204020204" pitchFamily="34" charset="-122"/>
                          <a:cs typeface="仿宋" panose="02010609060101010101" charset="-122"/>
                        </a:rPr>
                        <a:t>开始下降</a:t>
                      </a:r>
                      <a:endParaRPr lang="en-US" altLang="en-US" sz="2000" b="0">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12165">
                <a:tc>
                  <a:txBody>
                    <a:bodyPr/>
                    <a:p>
                      <a:pPr indent="0" algn="ctr">
                        <a:buNone/>
                      </a:pPr>
                      <a:r>
                        <a:rPr lang="en-US" sz="2000" b="1">
                          <a:latin typeface="微软雅黑" panose="020B0503020204020204" pitchFamily="34" charset="-122"/>
                          <a:ea typeface="微软雅黑" panose="020B0503020204020204" pitchFamily="34" charset="-122"/>
                          <a:cs typeface="仿宋" panose="02010609060101010101" charset="-122"/>
                        </a:rPr>
                        <a:t>利润</a:t>
                      </a:r>
                      <a:endParaRPr lang="en-US" altLang="en-US" sz="2000" b="1">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pitchFamily="34" charset="-122"/>
                          <a:ea typeface="微软雅黑" panose="020B0503020204020204" pitchFamily="34" charset="-122"/>
                          <a:cs typeface="仿宋" panose="02010609060101010101" charset="-122"/>
                        </a:rPr>
                        <a:t>很小，甚至负利润</a:t>
                      </a:r>
                      <a:endParaRPr lang="en-US" altLang="en-US" sz="2000" b="0">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pitchFamily="34" charset="-122"/>
                          <a:ea typeface="微软雅黑" panose="020B0503020204020204" pitchFamily="34" charset="-122"/>
                          <a:cs typeface="仿宋" panose="02010609060101010101" charset="-122"/>
                        </a:rPr>
                        <a:t>快速上升</a:t>
                      </a:r>
                      <a:endParaRPr lang="en-US" altLang="en-US" sz="2000" b="0">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pitchFamily="34" charset="-122"/>
                          <a:ea typeface="微软雅黑" panose="020B0503020204020204" pitchFamily="34" charset="-122"/>
                          <a:cs typeface="仿宋" panose="02010609060101010101" charset="-122"/>
                        </a:rPr>
                        <a:t>继续上升，但后期减缓，最后稳定在一个高水平上</a:t>
                      </a:r>
                      <a:endParaRPr lang="en-US" altLang="en-US" sz="2000" b="0">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pitchFamily="34" charset="-122"/>
                          <a:ea typeface="微软雅黑" panose="020B0503020204020204" pitchFamily="34" charset="-122"/>
                          <a:cs typeface="仿宋" panose="02010609060101010101" charset="-122"/>
                        </a:rPr>
                        <a:t>开始下降</a:t>
                      </a:r>
                      <a:endParaRPr lang="en-US" altLang="en-US" sz="2000" b="0">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内容占位符 2"/>
          <p:cNvSpPr txBox="1">
            <a:spLocks noChangeArrowheads="1"/>
          </p:cNvSpPr>
          <p:nvPr/>
        </p:nvSpPr>
        <p:spPr bwMode="auto">
          <a:xfrm>
            <a:off x="1055688" y="1363663"/>
            <a:ext cx="5900738" cy="36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r>
              <a:rPr kumimoji="0" lang="zh-CN" altLang="en-US" sz="2400" b="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客户生命周期的管理对策：</a:t>
            </a:r>
            <a:endParaRPr kumimoji="0" lang="en-US" altLang="zh-CN" sz="2400" b="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graphicFrame>
        <p:nvGraphicFramePr>
          <p:cNvPr id="12" name="图示 11"/>
          <p:cNvGraphicFramePr/>
          <p:nvPr/>
        </p:nvGraphicFramePr>
        <p:xfrm>
          <a:off x="2139950" y="1270000"/>
          <a:ext cx="7063740" cy="345630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pSp>
        <p:nvGrpSpPr>
          <p:cNvPr id="23556" name="组合 19"/>
          <p:cNvGrpSpPr/>
          <p:nvPr/>
        </p:nvGrpSpPr>
        <p:grpSpPr>
          <a:xfrm>
            <a:off x="11496675" y="0"/>
            <a:ext cx="695325" cy="506413"/>
            <a:chOff x="0" y="0"/>
            <a:chExt cx="694944" cy="624651"/>
          </a:xfrm>
        </p:grpSpPr>
        <p:sp>
          <p:nvSpPr>
            <p:cNvPr id="23562"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23563"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7" name="矩形 6"/>
          <p:cNvSpPr/>
          <p:nvPr/>
        </p:nvSpPr>
        <p:spPr>
          <a:xfrm>
            <a:off x="2755900" y="-22225"/>
            <a:ext cx="3979545" cy="83693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认识客户生命周期</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 name="矩形 1"/>
          <p:cNvSpPr/>
          <p:nvPr/>
        </p:nvSpPr>
        <p:spPr>
          <a:xfrm>
            <a:off x="0" y="-22225"/>
            <a:ext cx="269240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解读客户关系的定义</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3" name="直接连接符 2"/>
          <p:cNvCxnSpPr/>
          <p:nvPr/>
        </p:nvCxnSpPr>
        <p:spPr>
          <a:xfrm flipH="1">
            <a:off x="6744018" y="527051"/>
            <a:ext cx="4708525" cy="2159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2139950" y="4076700"/>
            <a:ext cx="1675130" cy="1476375"/>
          </a:xfrm>
          <a:prstGeom prst="rect">
            <a:avLst/>
          </a:prstGeom>
          <a:noFill/>
        </p:spPr>
        <p:txBody>
          <a:bodyPr wrap="square" rtlCol="0">
            <a:spAutoFit/>
          </a:bodyPr>
          <a:p>
            <a:r>
              <a:rPr lang="zh-CN" altLang="en-US" b="1">
                <a:latin typeface="微软雅黑" panose="020B0503020204020204" pitchFamily="34" charset="-122"/>
                <a:ea typeface="微软雅黑" panose="020B0503020204020204" pitchFamily="34" charset="-122"/>
              </a:rPr>
              <a:t>目的：</a:t>
            </a:r>
            <a:r>
              <a:rPr lang="zh-CN" altLang="en-US">
                <a:latin typeface="微软雅黑" panose="020B0503020204020204" pitchFamily="34" charset="-122"/>
                <a:ea typeface="微软雅黑" panose="020B0503020204020204" pitchFamily="34" charset="-122"/>
              </a:rPr>
              <a:t>说服潜在客户与其建立业务关系</a:t>
            </a:r>
            <a:endParaRPr lang="zh-CN" altLang="en-US">
              <a:latin typeface="微软雅黑" panose="020B0503020204020204" pitchFamily="34" charset="-122"/>
              <a:ea typeface="微软雅黑" panose="020B0503020204020204" pitchFamily="34" charset="-122"/>
            </a:endParaRPr>
          </a:p>
          <a:p>
            <a:r>
              <a:rPr lang="zh-CN" altLang="en-US" b="1">
                <a:latin typeface="微软雅黑" panose="020B0503020204020204" pitchFamily="34" charset="-122"/>
                <a:ea typeface="微软雅黑" panose="020B0503020204020204" pitchFamily="34" charset="-122"/>
              </a:rPr>
              <a:t>策略：</a:t>
            </a:r>
            <a:r>
              <a:rPr lang="zh-CN" altLang="en-US">
                <a:latin typeface="微软雅黑" panose="020B0503020204020204" pitchFamily="34" charset="-122"/>
                <a:ea typeface="微软雅黑" panose="020B0503020204020204" pitchFamily="34" charset="-122"/>
              </a:rPr>
              <a:t>承诺、推荐</a:t>
            </a:r>
            <a:endParaRPr lang="zh-CN" altLang="en-US">
              <a:latin typeface="微软雅黑" panose="020B0503020204020204" pitchFamily="34" charset="-122"/>
              <a:ea typeface="微软雅黑" panose="020B0503020204020204" pitchFamily="34" charset="-122"/>
            </a:endParaRPr>
          </a:p>
        </p:txBody>
      </p:sp>
      <p:sp>
        <p:nvSpPr>
          <p:cNvPr id="5" name="文本框 4"/>
          <p:cNvSpPr txBox="1"/>
          <p:nvPr/>
        </p:nvSpPr>
        <p:spPr>
          <a:xfrm>
            <a:off x="3796030" y="4076700"/>
            <a:ext cx="2099945" cy="2306955"/>
          </a:xfrm>
          <a:prstGeom prst="rect">
            <a:avLst/>
          </a:prstGeom>
          <a:noFill/>
        </p:spPr>
        <p:txBody>
          <a:bodyPr wrap="square" rtlCol="0">
            <a:spAutoFit/>
          </a:bodyPr>
          <a:p>
            <a:r>
              <a:rPr lang="zh-CN" altLang="en-US" b="1">
                <a:latin typeface="微软雅黑" panose="020B0503020204020204" pitchFamily="34" charset="-122"/>
                <a:ea typeface="微软雅黑" panose="020B0503020204020204" pitchFamily="34" charset="-122"/>
                <a:cs typeface="微软雅黑" panose="020B0503020204020204" pitchFamily="34" charset="-122"/>
              </a:rPr>
              <a:t>目的</a:t>
            </a:r>
            <a:r>
              <a:rPr lang="zh-CN" altLang="en-US">
                <a:latin typeface="微软雅黑" panose="020B0503020204020204" pitchFamily="34" charset="-122"/>
                <a:ea typeface="微软雅黑" panose="020B0503020204020204" pitchFamily="34" charset="-122"/>
                <a:cs typeface="微软雅黑" panose="020B0503020204020204" pitchFamily="34" charset="-122"/>
              </a:rPr>
              <a:t>：留住客户</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b="1">
                <a:latin typeface="微软雅黑" panose="020B0503020204020204" pitchFamily="34" charset="-122"/>
                <a:ea typeface="微软雅黑" panose="020B0503020204020204" pitchFamily="34" charset="-122"/>
                <a:cs typeface="微软雅黑" panose="020B0503020204020204" pitchFamily="34" charset="-122"/>
              </a:rPr>
              <a:t>策略</a:t>
            </a:r>
            <a:r>
              <a:rPr lang="zh-CN" altLang="en-US">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a:latin typeface="微软雅黑" panose="020B0503020204020204" pitchFamily="34" charset="-122"/>
                <a:ea typeface="微软雅黑" panose="020B0503020204020204" pitchFamily="34" charset="-122"/>
                <a:cs typeface="微软雅黑" panose="020B0503020204020204" pitchFamily="34" charset="-122"/>
              </a:rPr>
              <a:t>1.</a:t>
            </a:r>
            <a:r>
              <a:rPr lang="zh-CN" altLang="en-US">
                <a:latin typeface="微软雅黑" panose="020B0503020204020204" pitchFamily="34" charset="-122"/>
                <a:ea typeface="微软雅黑" panose="020B0503020204020204" pitchFamily="34" charset="-122"/>
                <a:cs typeface="微软雅黑" panose="020B0503020204020204" pitchFamily="34" charset="-122"/>
              </a:rPr>
              <a:t>开展有针对性的客户培训</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a:latin typeface="微软雅黑" panose="020B0503020204020204" pitchFamily="34" charset="-122"/>
                <a:ea typeface="微软雅黑" panose="020B0503020204020204" pitchFamily="34" charset="-122"/>
                <a:cs typeface="微软雅黑" panose="020B0503020204020204" pitchFamily="34" charset="-122"/>
              </a:rPr>
              <a:t>2.</a:t>
            </a:r>
            <a:r>
              <a:rPr lang="zh-CN" altLang="en-US">
                <a:latin typeface="微软雅黑" panose="020B0503020204020204" pitchFamily="34" charset="-122"/>
                <a:ea typeface="微软雅黑" panose="020B0503020204020204" pitchFamily="34" charset="-122"/>
                <a:cs typeface="微软雅黑" panose="020B0503020204020204" pitchFamily="34" charset="-122"/>
              </a:rPr>
              <a:t>保持客户联系部门人员的稳定</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a:latin typeface="微软雅黑" panose="020B0503020204020204" pitchFamily="34" charset="-122"/>
                <a:ea typeface="微软雅黑" panose="020B0503020204020204" pitchFamily="34" charset="-122"/>
                <a:cs typeface="微软雅黑" panose="020B0503020204020204" pitchFamily="34" charset="-122"/>
              </a:rPr>
              <a:t>3.</a:t>
            </a:r>
            <a:r>
              <a:rPr lang="zh-CN" altLang="en-US">
                <a:latin typeface="微软雅黑" panose="020B0503020204020204" pitchFamily="34" charset="-122"/>
                <a:ea typeface="微软雅黑" panose="020B0503020204020204" pitchFamily="34" charset="-122"/>
                <a:cs typeface="微软雅黑" panose="020B0503020204020204" pitchFamily="34" charset="-122"/>
              </a:rPr>
              <a:t>建立高效率的客服热线或呼叫中心</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5812155" y="4076700"/>
            <a:ext cx="2261870" cy="2030095"/>
          </a:xfrm>
          <a:prstGeom prst="rect">
            <a:avLst/>
          </a:prstGeom>
          <a:noFill/>
        </p:spPr>
        <p:txBody>
          <a:bodyPr wrap="square" rtlCol="0">
            <a:spAutoFit/>
          </a:bodyPr>
          <a:p>
            <a:r>
              <a:rPr lang="zh-CN" altLang="en-US" b="1">
                <a:latin typeface="微软雅黑" panose="020B0503020204020204" pitchFamily="34" charset="-122"/>
                <a:ea typeface="微软雅黑" panose="020B0503020204020204" pitchFamily="34" charset="-122"/>
                <a:cs typeface="微软雅黑" panose="020B0503020204020204" pitchFamily="34" charset="-122"/>
              </a:rPr>
              <a:t>目的：</a:t>
            </a:r>
            <a:r>
              <a:rPr lang="zh-CN" altLang="en-US">
                <a:latin typeface="微软雅黑" panose="020B0503020204020204" pitchFamily="34" charset="-122"/>
                <a:ea typeface="微软雅黑" panose="020B0503020204020204" pitchFamily="34" charset="-122"/>
                <a:cs typeface="微软雅黑" panose="020B0503020204020204" pitchFamily="34" charset="-122"/>
              </a:rPr>
              <a:t>提高客户满意度，尽量延长稳定期的长度</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algn="l">
              <a:buClrTx/>
              <a:buSzTx/>
              <a:buFontTx/>
            </a:pPr>
            <a:r>
              <a:rPr lang="zh-CN" altLang="en-US" b="1">
                <a:latin typeface="微软雅黑" panose="020B0503020204020204" pitchFamily="34" charset="-122"/>
                <a:ea typeface="微软雅黑" panose="020B0503020204020204" pitchFamily="34" charset="-122"/>
                <a:cs typeface="微软雅黑" panose="020B0503020204020204" pitchFamily="34" charset="-122"/>
              </a:rPr>
              <a:t>策略：</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a:p>
            <a:pPr algn="l">
              <a:buClrTx/>
              <a:buSzTx/>
              <a:buFontTx/>
            </a:pPr>
            <a:r>
              <a:rPr lang="zh-CN" altLang="en-US" sz="1800">
                <a:latin typeface="微软雅黑" panose="020B0503020204020204" pitchFamily="34" charset="-122"/>
                <a:ea typeface="微软雅黑" panose="020B0503020204020204" pitchFamily="34" charset="-122"/>
                <a:cs typeface="微软雅黑" panose="020B0503020204020204" pitchFamily="34" charset="-122"/>
              </a:rPr>
              <a:t>1.产品、服务个性化</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a:p>
            <a:pPr algn="l">
              <a:buClrTx/>
              <a:buSzTx/>
              <a:buFontTx/>
            </a:pPr>
            <a:r>
              <a:rPr lang="en-US" altLang="zh-CN" sz="18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800">
                <a:latin typeface="微软雅黑" panose="020B0503020204020204" pitchFamily="34" charset="-122"/>
                <a:ea typeface="微软雅黑" panose="020B0503020204020204" pitchFamily="34" charset="-122"/>
                <a:cs typeface="微软雅黑" panose="020B0503020204020204" pitchFamily="34" charset="-122"/>
              </a:rPr>
              <a:t>交叉销售</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a:p>
            <a:pPr algn="l">
              <a:buClrTx/>
              <a:buSzTx/>
              <a:buFontTx/>
            </a:pPr>
            <a:r>
              <a:rPr lang="en-US" altLang="zh-CN" sz="18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1800">
                <a:latin typeface="微软雅黑" panose="020B0503020204020204" pitchFamily="34" charset="-122"/>
                <a:ea typeface="微软雅黑" panose="020B0503020204020204" pitchFamily="34" charset="-122"/>
                <a:cs typeface="微软雅黑" panose="020B0503020204020204" pitchFamily="34" charset="-122"/>
              </a:rPr>
              <a:t>提高客户退出壁垒</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nvSpPr>
        <p:spPr>
          <a:xfrm>
            <a:off x="8116570" y="4076700"/>
            <a:ext cx="2045335" cy="1753235"/>
          </a:xfrm>
          <a:prstGeom prst="rect">
            <a:avLst/>
          </a:prstGeom>
          <a:noFill/>
        </p:spPr>
        <p:txBody>
          <a:bodyPr wrap="square" rtlCol="0">
            <a:spAutoFit/>
          </a:bodyPr>
          <a:p>
            <a:r>
              <a:rPr lang="zh-CN" altLang="en-US" b="1">
                <a:latin typeface="微软雅黑" panose="020B0503020204020204" pitchFamily="34" charset="-122"/>
                <a:ea typeface="微软雅黑" panose="020B0503020204020204" pitchFamily="34" charset="-122"/>
                <a:cs typeface="微软雅黑" panose="020B0503020204020204" pitchFamily="34" charset="-122"/>
              </a:rPr>
              <a:t>目的：</a:t>
            </a:r>
            <a:r>
              <a:rPr lang="zh-CN" altLang="en-US">
                <a:latin typeface="微软雅黑" panose="020B0503020204020204" pitchFamily="34" charset="-122"/>
                <a:ea typeface="微软雅黑" panose="020B0503020204020204" pitchFamily="34" charset="-122"/>
                <a:cs typeface="微软雅黑" panose="020B0503020204020204" pitchFamily="34" charset="-122"/>
              </a:rPr>
              <a:t>企业应该采取措施防止客户转换供应商。</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a:latin typeface="微软雅黑" panose="020B0503020204020204" pitchFamily="34" charset="-122"/>
                <a:ea typeface="微软雅黑" panose="020B0503020204020204" pitchFamily="34" charset="-122"/>
                <a:cs typeface="微软雅黑" panose="020B0503020204020204" pitchFamily="34" charset="-122"/>
              </a:rPr>
              <a:t>策略：一种是挽留客户，另种是解除关系</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14" name="直接连接符 13"/>
          <p:cNvCxnSpPr/>
          <p:nvPr/>
        </p:nvCxnSpPr>
        <p:spPr>
          <a:xfrm flipH="1">
            <a:off x="3651885" y="4095750"/>
            <a:ext cx="22225" cy="2141220"/>
          </a:xfrm>
          <a:prstGeom prst="line">
            <a:avLst/>
          </a:prstGeom>
          <a:ln>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5" name="直接连接符 14"/>
          <p:cNvCxnSpPr/>
          <p:nvPr/>
        </p:nvCxnSpPr>
        <p:spPr>
          <a:xfrm flipH="1">
            <a:off x="5788025" y="4150995"/>
            <a:ext cx="22225" cy="2141220"/>
          </a:xfrm>
          <a:prstGeom prst="line">
            <a:avLst/>
          </a:prstGeom>
          <a:ln>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7" name="直接连接符 16"/>
          <p:cNvCxnSpPr/>
          <p:nvPr/>
        </p:nvCxnSpPr>
        <p:spPr>
          <a:xfrm flipH="1">
            <a:off x="8084185" y="4076700"/>
            <a:ext cx="22225" cy="2141220"/>
          </a:xfrm>
          <a:prstGeom prst="line">
            <a:avLst/>
          </a:prstGeom>
          <a:ln>
            <a:headEnd type="none" w="med" len="med"/>
            <a:tailEnd type="none" w="med" len="med"/>
          </a:ln>
        </p:spPr>
        <p:style>
          <a:lnRef idx="2">
            <a:schemeClr val="accent1"/>
          </a:lnRef>
          <a:fillRef idx="0">
            <a:schemeClr val="accent1"/>
          </a:fillRef>
          <a:effectRef idx="1">
            <a:schemeClr val="accent1"/>
          </a:effectRef>
          <a:fontRef idx="minor">
            <a:schemeClr val="tx1"/>
          </a:fontRef>
        </p:style>
      </p:cxn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圆角矩形 36"/>
          <p:cNvSpPr/>
          <p:nvPr/>
        </p:nvSpPr>
        <p:spPr>
          <a:xfrm>
            <a:off x="3638550" y="5976938"/>
            <a:ext cx="4833938" cy="598487"/>
          </a:xfrm>
          <a:prstGeom prst="roundRect">
            <a:avLst>
              <a:gd name="adj" fmla="val 50000"/>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24579" name="文本框 28"/>
          <p:cNvSpPr txBox="1"/>
          <p:nvPr/>
        </p:nvSpPr>
        <p:spPr>
          <a:xfrm>
            <a:off x="3638550" y="4737100"/>
            <a:ext cx="5392738"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4000" b="1" dirty="0">
                <a:latin typeface="微软雅黑" panose="020B0503020204020204" pitchFamily="34" charset="-122"/>
                <a:ea typeface="微软雅黑" panose="020B0503020204020204" pitchFamily="34" charset="-122"/>
              </a:rPr>
              <a:t>谢  谢！</a:t>
            </a:r>
            <a:endParaRPr lang="zh-CN" altLang="en-US" sz="4000" b="1" dirty="0">
              <a:latin typeface="微软雅黑" panose="020B0503020204020204" pitchFamily="34" charset="-122"/>
              <a:ea typeface="微软雅黑" panose="020B0503020204020204" pitchFamily="34" charset="-122"/>
            </a:endParaRPr>
          </a:p>
        </p:txBody>
      </p:sp>
      <p:cxnSp>
        <p:nvCxnSpPr>
          <p:cNvPr id="24580" name="直接连接符 31"/>
          <p:cNvCxnSpPr/>
          <p:nvPr/>
        </p:nvCxnSpPr>
        <p:spPr>
          <a:xfrm>
            <a:off x="3968750" y="5516563"/>
            <a:ext cx="4319588" cy="0"/>
          </a:xfrm>
          <a:prstGeom prst="line">
            <a:avLst/>
          </a:prstGeom>
          <a:ln w="12700" cap="flat" cmpd="sng">
            <a:solidFill>
              <a:srgbClr val="FFC108"/>
            </a:solidFill>
            <a:prstDash val="solid"/>
            <a:headEnd type="none" w="med" len="med"/>
            <a:tailEnd type="none" w="med" len="med"/>
          </a:ln>
        </p:spPr>
      </p:cxnSp>
      <p:cxnSp>
        <p:nvCxnSpPr>
          <p:cNvPr id="24581" name="直接连接符 34"/>
          <p:cNvCxnSpPr/>
          <p:nvPr/>
        </p:nvCxnSpPr>
        <p:spPr>
          <a:xfrm>
            <a:off x="3968750" y="5445125"/>
            <a:ext cx="4319588" cy="0"/>
          </a:xfrm>
          <a:prstGeom prst="line">
            <a:avLst/>
          </a:prstGeom>
          <a:ln w="12700" cap="flat" cmpd="sng">
            <a:solidFill>
              <a:srgbClr val="FFC108"/>
            </a:solidFill>
            <a:prstDash val="solid"/>
            <a:headEnd type="none" w="med" len="med"/>
            <a:tailEnd type="none" w="med" len="med"/>
          </a:ln>
        </p:spPr>
      </p:cxnSp>
      <p:sp>
        <p:nvSpPr>
          <p:cNvPr id="24582" name="文本框 35"/>
          <p:cNvSpPr txBox="1"/>
          <p:nvPr/>
        </p:nvSpPr>
        <p:spPr>
          <a:xfrm>
            <a:off x="3527425" y="6078538"/>
            <a:ext cx="5202238" cy="46196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2400" b="1" dirty="0">
                <a:solidFill>
                  <a:srgbClr val="0D0D0D"/>
                </a:solidFill>
                <a:latin typeface="微软雅黑" panose="020B0503020204020204" pitchFamily="34" charset="-122"/>
                <a:ea typeface="微软雅黑" panose="020B0503020204020204" pitchFamily="34" charset="-122"/>
              </a:rPr>
              <a:t>主讲：经济管理学院</a:t>
            </a:r>
            <a:r>
              <a:rPr lang="en-US" altLang="zh-CN" sz="2400" b="1" dirty="0">
                <a:solidFill>
                  <a:srgbClr val="0D0D0D"/>
                </a:solidFill>
                <a:latin typeface="微软雅黑" panose="020B0503020204020204" pitchFamily="34" charset="-122"/>
                <a:ea typeface="微软雅黑" panose="020B0503020204020204" pitchFamily="34" charset="-122"/>
              </a:rPr>
              <a:t>  </a:t>
            </a:r>
            <a:r>
              <a:rPr lang="zh-CN" altLang="en-US" sz="2400" b="1" dirty="0">
                <a:solidFill>
                  <a:srgbClr val="0D0D0D"/>
                </a:solidFill>
                <a:latin typeface="微软雅黑" panose="020B0503020204020204" pitchFamily="34" charset="-122"/>
                <a:ea typeface="微软雅黑" panose="020B0503020204020204" pitchFamily="34" charset="-122"/>
              </a:rPr>
              <a:t>梁燕冰</a:t>
            </a:r>
            <a:endParaRPr lang="zh-CN" altLang="zh-CN" sz="2400" b="1" dirty="0">
              <a:solidFill>
                <a:srgbClr val="0D0D0D"/>
              </a:solidFill>
              <a:latin typeface="微软雅黑" panose="020B0503020204020204" pitchFamily="34" charset="-122"/>
              <a:ea typeface="微软雅黑" panose="020B0503020204020204" pitchFamily="34" charset="-122"/>
            </a:endParaRPr>
          </a:p>
        </p:txBody>
      </p:sp>
      <p:grpSp>
        <p:nvGrpSpPr>
          <p:cNvPr id="24583" name="组合 8"/>
          <p:cNvGrpSpPr/>
          <p:nvPr/>
        </p:nvGrpSpPr>
        <p:grpSpPr>
          <a:xfrm>
            <a:off x="-26987" y="935038"/>
            <a:ext cx="12218987" cy="3644900"/>
            <a:chOff x="0" y="1566863"/>
            <a:chExt cx="12192000" cy="3644900"/>
          </a:xfrm>
        </p:grpSpPr>
        <p:pic>
          <p:nvPicPr>
            <p:cNvPr id="24584" name="图片 24"/>
            <p:cNvPicPr>
              <a:picLocks noChangeAspect="1"/>
            </p:cNvPicPr>
            <p:nvPr/>
          </p:nvPicPr>
          <p:blipFill>
            <a:blip r:embed="rId1"/>
            <a:stretch>
              <a:fillRect/>
            </a:stretch>
          </p:blipFill>
          <p:spPr>
            <a:xfrm>
              <a:off x="0" y="1566863"/>
              <a:ext cx="6156018" cy="3644900"/>
            </a:xfrm>
            <a:prstGeom prst="rect">
              <a:avLst/>
            </a:prstGeom>
            <a:noFill/>
            <a:ln w="9525">
              <a:noFill/>
            </a:ln>
          </p:spPr>
        </p:pic>
        <p:pic>
          <p:nvPicPr>
            <p:cNvPr id="24585" name="图片 25"/>
            <p:cNvPicPr>
              <a:picLocks noChangeAspect="1"/>
            </p:cNvPicPr>
            <p:nvPr/>
          </p:nvPicPr>
          <p:blipFill>
            <a:blip r:embed="rId1"/>
            <a:stretch>
              <a:fillRect/>
            </a:stretch>
          </p:blipFill>
          <p:spPr>
            <a:xfrm flipH="1">
              <a:off x="6035982" y="1566863"/>
              <a:ext cx="6156018" cy="3644900"/>
            </a:xfrm>
            <a:prstGeom prst="rect">
              <a:avLst/>
            </a:prstGeom>
            <a:noFill/>
            <a:ln w="9525">
              <a:noFill/>
            </a:ln>
          </p:spPr>
        </p:pic>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70" name="组合 19"/>
          <p:cNvGrpSpPr/>
          <p:nvPr/>
        </p:nvGrpSpPr>
        <p:grpSpPr>
          <a:xfrm>
            <a:off x="0" y="381000"/>
            <a:ext cx="695325" cy="506413"/>
            <a:chOff x="0" y="0"/>
            <a:chExt cx="694944" cy="624651"/>
          </a:xfrm>
        </p:grpSpPr>
        <p:sp>
          <p:nvSpPr>
            <p:cNvPr id="7173"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7174"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7171" name="矩形 22"/>
          <p:cNvSpPr/>
          <p:nvPr/>
        </p:nvSpPr>
        <p:spPr>
          <a:xfrm>
            <a:off x="911225" y="363855"/>
            <a:ext cx="10551795" cy="89154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ea typeface="微软雅黑" panose="020B0503020204020204" pitchFamily="34" charset="-122"/>
              </a:rPr>
              <a:t>情景导入</a:t>
            </a:r>
            <a:r>
              <a:rPr lang="en-US" altLang="zh-CN" b="1" dirty="0">
                <a:solidFill>
                  <a:srgbClr val="404040"/>
                </a:solidFill>
                <a:latin typeface="微软雅黑" panose="020B0503020204020204" pitchFamily="34" charset="-122"/>
                <a:ea typeface="微软雅黑" panose="020B0503020204020204" pitchFamily="34" charset="-122"/>
              </a:rPr>
              <a:t>——</a:t>
            </a:r>
            <a:r>
              <a:rPr lang="en-US" altLang="zh-CN" sz="2400" b="1" dirty="0">
                <a:solidFill>
                  <a:srgbClr val="404040"/>
                </a:solidFill>
                <a:latin typeface="Arial" panose="020B0604020202020204" pitchFamily="34" charset="0"/>
                <a:ea typeface="微软雅黑" panose="020B0503020204020204" pitchFamily="34" charset="-122"/>
                <a:sym typeface="+mn-ea"/>
              </a:rPr>
              <a:t>中国联通与腾讯建立战略联盟关系</a:t>
            </a:r>
            <a:endParaRPr lang="en-US" altLang="zh-CN" sz="2400" b="1" dirty="0">
              <a:solidFill>
                <a:srgbClr val="404040"/>
              </a:solidFill>
              <a:latin typeface="Arial" panose="020B0604020202020204" pitchFamily="34" charset="0"/>
              <a:ea typeface="微软雅黑" panose="020B0503020204020204" pitchFamily="34" charset="-122"/>
            </a:endParaRPr>
          </a:p>
          <a:p>
            <a:pPr marL="0" lvl="0" indent="0" eaLnBrk="1" hangingPunct="1">
              <a:lnSpc>
                <a:spcPct val="100000"/>
              </a:lnSpc>
              <a:spcBef>
                <a:spcPct val="0"/>
              </a:spcBef>
              <a:buFontTx/>
              <a:buNone/>
            </a:pPr>
            <a:endParaRPr lang="en-US" altLang="zh-CN" sz="2400" b="1" dirty="0">
              <a:solidFill>
                <a:srgbClr val="404040"/>
              </a:solidFill>
              <a:latin typeface="Arial" panose="020B0604020202020204" pitchFamily="34" charset="0"/>
              <a:ea typeface="微软雅黑" panose="020B0503020204020204" pitchFamily="34" charset="-122"/>
            </a:endParaRPr>
          </a:p>
        </p:txBody>
      </p:sp>
      <p:sp>
        <p:nvSpPr>
          <p:cNvPr id="7172" name="MH_Text_1"/>
          <p:cNvSpPr/>
          <p:nvPr/>
        </p:nvSpPr>
        <p:spPr>
          <a:xfrm>
            <a:off x="984885" y="1196975"/>
            <a:ext cx="10573385" cy="5454650"/>
          </a:xfrm>
          <a:prstGeom prst="rect">
            <a:avLst/>
          </a:prstGeom>
          <a:noFill/>
          <a:ln w="12700" cap="flat" cmpd="sng">
            <a:solidFill>
              <a:srgbClr val="CC0066"/>
            </a:solidFill>
            <a:prstDash val="solid"/>
            <a:miter/>
            <a:headEnd type="none" w="med" len="med"/>
            <a:tailEnd type="none" w="med" len="med"/>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50000"/>
              </a:lnSpc>
              <a:spcBef>
                <a:spcPts val="600"/>
              </a:spcBef>
              <a:spcAft>
                <a:spcPts val="600"/>
              </a:spcAft>
              <a:buNone/>
            </a:pPr>
            <a:r>
              <a:rPr lang="en-US" altLang="zh-CN" sz="1600" b="1" dirty="0">
                <a:solidFill>
                  <a:srgbClr val="404040"/>
                </a:solidFill>
                <a:latin typeface="Arial" panose="020B0604020202020204" pitchFamily="34" charset="0"/>
                <a:ea typeface="微软雅黑" panose="020B0503020204020204" pitchFamily="34" charset="-122"/>
              </a:rPr>
              <a:t>       2017年10月，中国联通与腾讯科技联合宣布，依托各自在通信、云计算、网络安全领域内的丰富资源与能力，强强联合，在云计算和网络服务领域相互开放资源，推进深度融合创新，打造全新的“云、管、端”互联网产业生态平台。这是中国联通混改方案获得监管机构核准后，与入股互联网企业在业务领域开展的首项重大业务合作。此次合作主要聚焦以下三方面：</a:t>
            </a:r>
            <a:endParaRPr lang="en-US" altLang="zh-CN" sz="1600" b="1"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50000"/>
              </a:lnSpc>
              <a:spcBef>
                <a:spcPts val="600"/>
              </a:spcBef>
              <a:spcAft>
                <a:spcPts val="600"/>
              </a:spcAft>
              <a:buNone/>
            </a:pPr>
            <a:r>
              <a:rPr lang="en-US" altLang="zh-CN" sz="1600" b="1" dirty="0">
                <a:solidFill>
                  <a:srgbClr val="FF0000"/>
                </a:solidFill>
                <a:latin typeface="Arial" panose="020B0604020202020204" pitchFamily="34" charset="0"/>
                <a:ea typeface="微软雅黑" panose="020B0503020204020204" pitchFamily="34" charset="-122"/>
              </a:rPr>
              <a:t>一是全面开展基于“公有云”的深度业务合作</a:t>
            </a:r>
            <a:r>
              <a:rPr lang="en-US" altLang="zh-CN" sz="1600" b="1" dirty="0">
                <a:solidFill>
                  <a:srgbClr val="404040"/>
                </a:solidFill>
                <a:latin typeface="Arial" panose="020B0604020202020204" pitchFamily="34" charset="0"/>
                <a:ea typeface="微软雅黑" panose="020B0503020204020204" pitchFamily="34" charset="-122"/>
              </a:rPr>
              <a:t>，中国联通将与腾讯共同建设云数据中心，向市场提供基于云计算全产业链的产品、服务和解决方案。腾讯基于自身能力，向联通“沃云”提供公有云技术支撑。</a:t>
            </a:r>
            <a:endParaRPr lang="en-US" altLang="zh-CN" sz="1600" b="1"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50000"/>
              </a:lnSpc>
              <a:spcBef>
                <a:spcPts val="600"/>
              </a:spcBef>
              <a:spcAft>
                <a:spcPts val="600"/>
              </a:spcAft>
              <a:buNone/>
            </a:pPr>
            <a:r>
              <a:rPr lang="en-US" altLang="zh-CN" sz="1600" b="1" dirty="0">
                <a:solidFill>
                  <a:srgbClr val="FF0000"/>
                </a:solidFill>
                <a:latin typeface="Arial" panose="020B0604020202020204" pitchFamily="34" charset="0"/>
                <a:ea typeface="微软雅黑" panose="020B0503020204020204" pitchFamily="34" charset="-122"/>
              </a:rPr>
              <a:t>二是全面开展基于“专有云”和“混合云”的深度业务合作</a:t>
            </a:r>
            <a:r>
              <a:rPr lang="en-US" altLang="zh-CN" sz="1600" b="1" dirty="0">
                <a:solidFill>
                  <a:srgbClr val="404040"/>
                </a:solidFill>
                <a:latin typeface="Arial" panose="020B0604020202020204" pitchFamily="34" charset="0"/>
                <a:ea typeface="微软雅黑" panose="020B0503020204020204" pitchFamily="34" charset="-122"/>
              </a:rPr>
              <a:t>，重点是基于腾讯高质量的线上服务、联通高度智能灵活的DCI高速核心网络（SDN/NFV），实现传统电信业务（专线+机柜）线上“按需定制，弹性提供”的服务能力，结合运营商遍及全国的线下服务网络，资源共享，共同打造开放包容、覆盖全球的全链条云计算产业生态体系,为企业客户提供一站式的完整解决方案。</a:t>
            </a:r>
            <a:endParaRPr lang="en-US" altLang="zh-CN" sz="1600" b="1"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50000"/>
              </a:lnSpc>
              <a:spcBef>
                <a:spcPts val="600"/>
              </a:spcBef>
              <a:spcAft>
                <a:spcPts val="600"/>
              </a:spcAft>
              <a:buNone/>
            </a:pPr>
            <a:r>
              <a:rPr lang="en-US" altLang="zh-CN" sz="1600" b="1" dirty="0">
                <a:solidFill>
                  <a:srgbClr val="FF0000"/>
                </a:solidFill>
                <a:latin typeface="Arial" panose="020B0604020202020204" pitchFamily="34" charset="0"/>
                <a:ea typeface="微软雅黑" panose="020B0503020204020204" pitchFamily="34" charset="-122"/>
              </a:rPr>
              <a:t>三是全面开展基于网络安全服务的深度业务合作</a:t>
            </a:r>
            <a:r>
              <a:rPr lang="en-US" altLang="zh-CN" sz="1600" b="1" dirty="0">
                <a:solidFill>
                  <a:srgbClr val="404040"/>
                </a:solidFill>
                <a:latin typeface="Arial" panose="020B0604020202020204" pitchFamily="34" charset="0"/>
                <a:ea typeface="微软雅黑" panose="020B0503020204020204" pitchFamily="34" charset="-122"/>
              </a:rPr>
              <a:t>，中国联通与腾讯就网络安全运营与能力提升签署了网络安全合作协议，双方将共同建设网络安全平台，致力于建造更加安全可靠的互联网生态环境，为互联网产业健康有序发展提供有力的网络安全技术保障。</a:t>
            </a:r>
            <a:endParaRPr lang="en-US" altLang="zh-CN" sz="1600" b="1" dirty="0">
              <a:solidFill>
                <a:srgbClr val="404040"/>
              </a:solidFill>
              <a:latin typeface="Arial" panose="020B0604020202020204" pitchFamily="34" charset="0"/>
              <a:ea typeface="微软雅黑" panose="020B0503020204020204" pitchFamily="3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70" name="组合 19"/>
          <p:cNvGrpSpPr/>
          <p:nvPr/>
        </p:nvGrpSpPr>
        <p:grpSpPr>
          <a:xfrm>
            <a:off x="0" y="381000"/>
            <a:ext cx="695325" cy="506413"/>
            <a:chOff x="0" y="0"/>
            <a:chExt cx="694944" cy="624651"/>
          </a:xfrm>
        </p:grpSpPr>
        <p:sp>
          <p:nvSpPr>
            <p:cNvPr id="7173"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7174"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7171" name="矩形 22"/>
          <p:cNvSpPr/>
          <p:nvPr/>
        </p:nvSpPr>
        <p:spPr>
          <a:xfrm>
            <a:off x="911225" y="363855"/>
            <a:ext cx="10551795" cy="89154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ea typeface="微软雅黑" panose="020B0503020204020204" pitchFamily="34" charset="-122"/>
              </a:rPr>
              <a:t>情景导入</a:t>
            </a:r>
            <a:r>
              <a:rPr lang="en-US" altLang="zh-CN" b="1" dirty="0">
                <a:solidFill>
                  <a:srgbClr val="404040"/>
                </a:solidFill>
                <a:latin typeface="微软雅黑" panose="020B0503020204020204" pitchFamily="34" charset="-122"/>
                <a:ea typeface="微软雅黑" panose="020B0503020204020204" pitchFamily="34" charset="-122"/>
              </a:rPr>
              <a:t>——</a:t>
            </a:r>
            <a:r>
              <a:rPr lang="en-US" altLang="zh-CN" sz="2400" b="1" dirty="0">
                <a:solidFill>
                  <a:srgbClr val="404040"/>
                </a:solidFill>
                <a:latin typeface="Arial" panose="020B0604020202020204" pitchFamily="34" charset="0"/>
                <a:ea typeface="微软雅黑" panose="020B0503020204020204" pitchFamily="34" charset="-122"/>
                <a:sym typeface="+mn-ea"/>
              </a:rPr>
              <a:t>中国联通与腾讯建立战略联盟关系</a:t>
            </a:r>
            <a:endParaRPr lang="en-US" altLang="zh-CN" sz="2400" b="1" dirty="0">
              <a:solidFill>
                <a:srgbClr val="404040"/>
              </a:solidFill>
              <a:latin typeface="Arial" panose="020B0604020202020204" pitchFamily="34" charset="0"/>
              <a:ea typeface="微软雅黑" panose="020B0503020204020204" pitchFamily="34" charset="-122"/>
            </a:endParaRPr>
          </a:p>
          <a:p>
            <a:pPr marL="0" lvl="0" indent="0" eaLnBrk="1" hangingPunct="1">
              <a:lnSpc>
                <a:spcPct val="100000"/>
              </a:lnSpc>
              <a:spcBef>
                <a:spcPct val="0"/>
              </a:spcBef>
              <a:buFontTx/>
              <a:buNone/>
            </a:pPr>
            <a:endParaRPr lang="en-US" altLang="zh-CN" sz="2400" b="1" dirty="0">
              <a:solidFill>
                <a:srgbClr val="404040"/>
              </a:solidFill>
              <a:latin typeface="Arial" panose="020B0604020202020204" pitchFamily="34" charset="0"/>
              <a:ea typeface="微软雅黑" panose="020B0503020204020204" pitchFamily="34" charset="-122"/>
            </a:endParaRPr>
          </a:p>
        </p:txBody>
      </p:sp>
      <p:sp>
        <p:nvSpPr>
          <p:cNvPr id="7172" name="MH_Text_1"/>
          <p:cNvSpPr/>
          <p:nvPr/>
        </p:nvSpPr>
        <p:spPr>
          <a:xfrm>
            <a:off x="983615" y="1268730"/>
            <a:ext cx="10573385" cy="4947285"/>
          </a:xfrm>
          <a:prstGeom prst="rect">
            <a:avLst/>
          </a:prstGeom>
          <a:noFill/>
          <a:ln w="12700" cap="flat" cmpd="sng">
            <a:solidFill>
              <a:srgbClr val="CC0066"/>
            </a:solidFill>
            <a:prstDash val="solid"/>
            <a:miter/>
            <a:headEnd type="none" w="med" len="med"/>
            <a:tailEnd type="none" w="med" len="med"/>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50000"/>
              </a:lnSpc>
              <a:spcBef>
                <a:spcPts val="600"/>
              </a:spcBef>
              <a:spcAft>
                <a:spcPts val="600"/>
              </a:spcAft>
              <a:buNone/>
            </a:pPr>
            <a:r>
              <a:rPr lang="en-US" altLang="zh-CN" sz="1800" b="1" dirty="0">
                <a:solidFill>
                  <a:srgbClr val="404040"/>
                </a:solidFill>
                <a:latin typeface="Arial" panose="020B0604020202020204" pitchFamily="34" charset="0"/>
                <a:ea typeface="微软雅黑" panose="020B0503020204020204" pitchFamily="34" charset="-122"/>
              </a:rPr>
              <a:t>     2018年6月28日，在上海召开的2018年世界移动大会上，中国联通正式宣布与腾讯科技签署框架协议，结为战略合作伙伴。根据协议，双方将围绕5G展开联合创新，并建立“5G联合创新实验室”（以下简称“联合实验室”）。根据战略合作协议，中国联通与腾讯将充分利用各自的优势资源并发挥特长，实现资源共享，互惠互赢。中国联通将向实验室提供5G相关的内、外场试验环境及研发场地，腾讯公司向实验室提供5G相关的业务和应用系统、云平台及其它5G网络环境组件，共同开展联合研究实验。双方主要合作内容包括：基于MEC+网络切片的强应用型平台需求，共同研究、运营示范与商业合作部署；针对实时游戏、AR/VR类游戏业务，通过分析、优化，提出高速稳定网络方案以及基于网络能力开放的新型游戏探索，提高手游业务体验；共同开展在高精度定位算法、智能网联车关键技术等领域的研究，摸索商用方案；共同开展基于IoT的远程医疗、智能工厂等行业应用方案研究。</a:t>
            </a:r>
            <a:endParaRPr lang="en-US" altLang="zh-CN" sz="1800" b="1"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50000"/>
              </a:lnSpc>
              <a:spcBef>
                <a:spcPts val="600"/>
              </a:spcBef>
              <a:spcAft>
                <a:spcPts val="600"/>
              </a:spcAft>
              <a:buNone/>
            </a:pPr>
            <a:r>
              <a:rPr lang="en-US" altLang="zh-CN" sz="1800" b="1" dirty="0">
                <a:solidFill>
                  <a:srgbClr val="FF0000"/>
                </a:solidFill>
                <a:latin typeface="Arial" panose="020B0604020202020204" pitchFamily="34" charset="0"/>
                <a:ea typeface="微软雅黑" panose="020B0503020204020204" pitchFamily="34" charset="-122"/>
              </a:rPr>
              <a:t>情景分析：</a:t>
            </a:r>
            <a:endParaRPr lang="en-US" altLang="zh-CN" sz="1800" b="1" dirty="0">
              <a:solidFill>
                <a:srgbClr val="FF0000"/>
              </a:solidFill>
              <a:latin typeface="Arial" panose="020B0604020202020204" pitchFamily="34" charset="0"/>
              <a:ea typeface="微软雅黑" panose="020B0503020204020204" pitchFamily="34" charset="-122"/>
            </a:endParaRPr>
          </a:p>
          <a:p>
            <a:pPr marL="0" lvl="0" indent="0" algn="just" eaLnBrk="1" hangingPunct="1">
              <a:lnSpc>
                <a:spcPct val="150000"/>
              </a:lnSpc>
              <a:spcBef>
                <a:spcPts val="600"/>
              </a:spcBef>
              <a:spcAft>
                <a:spcPts val="600"/>
              </a:spcAft>
              <a:buNone/>
            </a:pPr>
            <a:r>
              <a:rPr lang="en-US" altLang="zh-CN" sz="1800" b="1" dirty="0">
                <a:solidFill>
                  <a:srgbClr val="404040"/>
                </a:solidFill>
                <a:latin typeface="Arial" panose="020B0604020202020204" pitchFamily="34" charset="0"/>
                <a:ea typeface="微软雅黑" panose="020B0503020204020204" pitchFamily="34" charset="-122"/>
              </a:rPr>
              <a:t>请思考中国联通与腾讯公司的客户关系属于哪种类型。</a:t>
            </a:r>
            <a:endParaRPr lang="en-US" altLang="zh-CN" sz="1800" b="1" dirty="0">
              <a:solidFill>
                <a:srgbClr val="404040"/>
              </a:solidFill>
              <a:latin typeface="Arial" panose="020B0604020202020204" pitchFamily="34" charset="0"/>
              <a:ea typeface="微软雅黑" panose="020B0503020204020204" pitchFamily="3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MH_Text_1"/>
          <p:cNvSpPr>
            <a:spLocks noChangeAspect="1"/>
          </p:cNvSpPr>
          <p:nvPr/>
        </p:nvSpPr>
        <p:spPr>
          <a:xfrm>
            <a:off x="2424430" y="1268095"/>
            <a:ext cx="7559675" cy="4344035"/>
          </a:xfrm>
          <a:prstGeom prst="roundRect">
            <a:avLst>
              <a:gd name="adj" fmla="val 1431"/>
            </a:avLst>
          </a:prstGeom>
          <a:solidFill>
            <a:srgbClr val="F2F2F2"/>
          </a:solidFill>
          <a:ln w="3175" cap="flat" cmpd="sng">
            <a:solidFill>
              <a:srgbClr val="D5D5D5"/>
            </a:solidFill>
            <a:prstDash val="solid"/>
            <a:headEnd type="none" w="med" len="med"/>
            <a:tailEnd type="none" w="med" len="med"/>
          </a:ln>
        </p:spPr>
        <p:txBody>
          <a:bodyPr lIns="288000" tIns="720000" rIns="288000" bIns="36000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60000"/>
              </a:lnSpc>
              <a:spcBef>
                <a:spcPts val="60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rPr>
              <a:t>中国联通与腾讯公司属于战略联盟关系。双方为了实现各自的战略目标，采取一种长期性联合与合作的经营行为方式。依托各自在通信、云计算、网络安全领域内的丰富资源与能力，强强联合，在云计算和网络服务领域相互开放资源，共同协力运作争取更多的市场份额与利润。</a:t>
            </a:r>
            <a:endParaRPr lang="en-US" altLang="zh-CN" sz="2000" b="1" dirty="0">
              <a:solidFill>
                <a:srgbClr val="404040"/>
              </a:solidFill>
              <a:latin typeface="Arial" panose="020B0604020202020204" pitchFamily="34" charset="0"/>
              <a:ea typeface="微软雅黑" panose="020B0503020204020204" pitchFamily="34" charset="-122"/>
            </a:endParaRPr>
          </a:p>
        </p:txBody>
      </p:sp>
      <p:sp>
        <p:nvSpPr>
          <p:cNvPr id="9219" name="MH_Other_1"/>
          <p:cNvSpPr/>
          <p:nvPr/>
        </p:nvSpPr>
        <p:spPr>
          <a:xfrm>
            <a:off x="4872038" y="1772920"/>
            <a:ext cx="368300" cy="109538"/>
          </a:xfrm>
          <a:custGeom>
            <a:avLst/>
            <a:gdLst>
              <a:gd name="txL" fmla="*/ 0 w 311731"/>
              <a:gd name="txT" fmla="*/ 0 h 121823"/>
              <a:gd name="txR" fmla="*/ 311731 w 311731"/>
              <a:gd name="txB" fmla="*/ 121823 h 121823"/>
            </a:gdLst>
            <a:ahLst/>
            <a:cxnLst>
              <a:cxn ang="0">
                <a:pos x="1888136" y="0"/>
              </a:cxn>
              <a:cxn ang="0">
                <a:pos x="2604744" y="0"/>
              </a:cxn>
              <a:cxn ang="0">
                <a:pos x="2960852" y="761"/>
              </a:cxn>
              <a:cxn ang="0">
                <a:pos x="4460079" y="19943"/>
              </a:cxn>
              <a:cxn ang="0">
                <a:pos x="4492903" y="22237"/>
              </a:cxn>
              <a:cxn ang="0">
                <a:pos x="0" y="22237"/>
              </a:cxn>
              <a:cxn ang="0">
                <a:pos x="32816" y="19943"/>
              </a:cxn>
              <a:cxn ang="0">
                <a:pos x="1532058" y="761"/>
              </a:cxn>
              <a:cxn ang="0">
                <a:pos x="1888136" y="0"/>
              </a:cxn>
            </a:cxnLst>
            <a:rect l="txL" t="txT" r="txR" b="txB"/>
            <a:pathLst>
              <a:path w="311731" h="121823">
                <a:moveTo>
                  <a:pt x="131005" y="0"/>
                </a:moveTo>
                <a:lnTo>
                  <a:pt x="180725" y="0"/>
                </a:lnTo>
                <a:lnTo>
                  <a:pt x="205433" y="4162"/>
                </a:lnTo>
                <a:cubicBezTo>
                  <a:pt x="252408" y="20443"/>
                  <a:pt x="290475" y="59254"/>
                  <a:pt x="309453" y="109253"/>
                </a:cubicBezTo>
                <a:lnTo>
                  <a:pt x="311731" y="121823"/>
                </a:lnTo>
                <a:lnTo>
                  <a:pt x="0" y="121823"/>
                </a:lnTo>
                <a:lnTo>
                  <a:pt x="2277" y="109253"/>
                </a:lnTo>
                <a:cubicBezTo>
                  <a:pt x="21256" y="59254"/>
                  <a:pt x="59323" y="20443"/>
                  <a:pt x="106298" y="4162"/>
                </a:cubicBezTo>
                <a:lnTo>
                  <a:pt x="131005" y="0"/>
                </a:lnTo>
                <a:close/>
              </a:path>
            </a:pathLst>
          </a:custGeom>
          <a:gradFill rotWithShape="0">
            <a:gsLst>
              <a:gs pos="0">
                <a:srgbClr val="36305A">
                  <a:alpha val="100000"/>
                </a:srgbClr>
              </a:gs>
              <a:gs pos="39999">
                <a:srgbClr val="7A71B3">
                  <a:alpha val="100000"/>
                </a:srgbClr>
              </a:gs>
              <a:gs pos="100000">
                <a:srgbClr val="36305A">
                  <a:alpha val="100000"/>
                </a:srgbClr>
              </a:gs>
            </a:gsLst>
            <a:lin ang="5400000"/>
            <a:tileRect/>
          </a:gradFill>
          <a:ln w="9525">
            <a:noFill/>
          </a:ln>
        </p:spPr>
        <p:txBody>
          <a:bodyPr/>
          <a:p>
            <a:endParaRPr lang="zh-CN" altLang="en-US"/>
          </a:p>
        </p:txBody>
      </p:sp>
      <p:sp>
        <p:nvSpPr>
          <p:cNvPr id="9220" name="MH_Other_2"/>
          <p:cNvSpPr/>
          <p:nvPr/>
        </p:nvSpPr>
        <p:spPr>
          <a:xfrm>
            <a:off x="6961188" y="1772920"/>
            <a:ext cx="347662" cy="109538"/>
          </a:xfrm>
          <a:custGeom>
            <a:avLst/>
            <a:gdLst>
              <a:gd name="txL" fmla="*/ 0 w 318081"/>
              <a:gd name="txT" fmla="*/ 0 h 130555"/>
              <a:gd name="txR" fmla="*/ 318081 w 318081"/>
              <a:gd name="txB" fmla="*/ 130555 h 130555"/>
            </a:gdLst>
            <a:ahLst/>
            <a:cxnLst>
              <a:cxn ang="0">
                <a:pos x="603096" y="0"/>
              </a:cxn>
              <a:cxn ang="0">
                <a:pos x="716522" y="0"/>
              </a:cxn>
              <a:cxn ang="0">
                <a:pos x="869642" y="388"/>
              </a:cxn>
              <a:cxn ang="0">
                <a:pos x="1309979" y="7073"/>
              </a:cxn>
              <a:cxn ang="0">
                <a:pos x="1319622" y="7873"/>
              </a:cxn>
              <a:cxn ang="0">
                <a:pos x="0" y="7873"/>
              </a:cxn>
              <a:cxn ang="0">
                <a:pos x="9639" y="7073"/>
              </a:cxn>
              <a:cxn ang="0">
                <a:pos x="449981" y="388"/>
              </a:cxn>
              <a:cxn ang="0">
                <a:pos x="603096" y="0"/>
              </a:cxn>
            </a:cxnLst>
            <a:rect l="txL" t="txT" r="txR" b="txB"/>
            <a:pathLst>
              <a:path w="318081" h="130555">
                <a:moveTo>
                  <a:pt x="145370" y="0"/>
                </a:moveTo>
                <a:lnTo>
                  <a:pt x="172710" y="0"/>
                </a:lnTo>
                <a:lnTo>
                  <a:pt x="209618" y="6428"/>
                </a:lnTo>
                <a:cubicBezTo>
                  <a:pt x="257550" y="23604"/>
                  <a:pt x="296392" y="64548"/>
                  <a:pt x="315757" y="117294"/>
                </a:cubicBezTo>
                <a:lnTo>
                  <a:pt x="318081" y="130555"/>
                </a:lnTo>
                <a:lnTo>
                  <a:pt x="0" y="130555"/>
                </a:lnTo>
                <a:lnTo>
                  <a:pt x="2324" y="117294"/>
                </a:lnTo>
                <a:cubicBezTo>
                  <a:pt x="21689" y="64548"/>
                  <a:pt x="60531" y="23604"/>
                  <a:pt x="108463" y="6428"/>
                </a:cubicBezTo>
                <a:lnTo>
                  <a:pt x="145370" y="0"/>
                </a:lnTo>
                <a:close/>
              </a:path>
            </a:pathLst>
          </a:custGeom>
          <a:gradFill rotWithShape="0">
            <a:gsLst>
              <a:gs pos="0">
                <a:srgbClr val="36305A">
                  <a:alpha val="100000"/>
                </a:srgbClr>
              </a:gs>
              <a:gs pos="39999">
                <a:srgbClr val="7A71B3">
                  <a:alpha val="100000"/>
                </a:srgbClr>
              </a:gs>
              <a:gs pos="100000">
                <a:srgbClr val="36305A">
                  <a:alpha val="100000"/>
                </a:srgbClr>
              </a:gs>
            </a:gsLst>
            <a:lin ang="5400000"/>
            <a:tileRect/>
          </a:gradFill>
          <a:ln w="9525">
            <a:noFill/>
          </a:ln>
        </p:spPr>
        <p:txBody>
          <a:bodyPr/>
          <a:p>
            <a:endParaRPr lang="zh-CN" altLang="en-US"/>
          </a:p>
        </p:txBody>
      </p:sp>
      <p:sp>
        <p:nvSpPr>
          <p:cNvPr id="9221" name="MH_SubTitle_1"/>
          <p:cNvSpPr/>
          <p:nvPr/>
        </p:nvSpPr>
        <p:spPr>
          <a:xfrm>
            <a:off x="4584700" y="1268095"/>
            <a:ext cx="3079750" cy="590550"/>
          </a:xfrm>
          <a:custGeom>
            <a:avLst/>
            <a:gdLst>
              <a:gd name="txL" fmla="*/ 0 w 2600830"/>
              <a:gd name="txT" fmla="*/ 0 h 649288"/>
              <a:gd name="txR" fmla="*/ 2600830 w 2600830"/>
              <a:gd name="txB" fmla="*/ 649288 h 649288"/>
            </a:gdLst>
            <a:ahLst/>
            <a:cxnLst>
              <a:cxn ang="0">
                <a:pos x="0" y="0"/>
              </a:cxn>
              <a:cxn ang="0">
                <a:pos x="40844782" y="0"/>
              </a:cxn>
              <a:cxn ang="0">
                <a:pos x="39576143" y="17836"/>
              </a:cxn>
              <a:cxn ang="0">
                <a:pos x="30545952" y="128895"/>
              </a:cxn>
              <a:cxn ang="0">
                <a:pos x="10177379" y="129527"/>
              </a:cxn>
              <a:cxn ang="0">
                <a:pos x="1223517" y="16788"/>
              </a:cxn>
            </a:cxnLst>
            <a:rect l="txL" t="txT" r="txR" b="txB"/>
            <a:pathLst>
              <a:path w="2600830" h="649288">
                <a:moveTo>
                  <a:pt x="0" y="0"/>
                </a:moveTo>
                <a:lnTo>
                  <a:pt x="2600830" y="0"/>
                </a:lnTo>
                <a:lnTo>
                  <a:pt x="2520047" y="89402"/>
                </a:lnTo>
                <a:cubicBezTo>
                  <a:pt x="2351572" y="318525"/>
                  <a:pt x="2323328" y="645186"/>
                  <a:pt x="1945040" y="646112"/>
                </a:cubicBezTo>
                <a:lnTo>
                  <a:pt x="648052" y="649287"/>
                </a:lnTo>
                <a:cubicBezTo>
                  <a:pt x="269764" y="650213"/>
                  <a:pt x="245977" y="310819"/>
                  <a:pt x="77908" y="84156"/>
                </a:cubicBezTo>
                <a:lnTo>
                  <a:pt x="0" y="0"/>
                </a:lnTo>
                <a:close/>
              </a:path>
            </a:pathLst>
          </a:custGeom>
          <a:gradFill rotWithShape="1">
            <a:gsLst>
              <a:gs pos="0">
                <a:srgbClr val="9F98C8">
                  <a:alpha val="100000"/>
                </a:srgbClr>
              </a:gs>
              <a:gs pos="25000">
                <a:srgbClr val="C5C1DD">
                  <a:alpha val="100000"/>
                </a:srgbClr>
              </a:gs>
              <a:gs pos="100000">
                <a:srgbClr val="9F98C8">
                  <a:alpha val="100000"/>
                </a:srgbClr>
              </a:gs>
            </a:gsLst>
            <a:lin ang="5400000"/>
            <a:tileRect/>
          </a:gradFill>
          <a:ln w="9525">
            <a:noFill/>
          </a:ln>
        </p:spPr>
        <p:txBody>
          <a:bodyPr/>
          <a:p>
            <a:endParaRPr lang="zh-CN" altLang="en-US"/>
          </a:p>
        </p:txBody>
      </p:sp>
      <p:grpSp>
        <p:nvGrpSpPr>
          <p:cNvPr id="9222" name="组合 19"/>
          <p:cNvGrpSpPr/>
          <p:nvPr/>
        </p:nvGrpSpPr>
        <p:grpSpPr>
          <a:xfrm>
            <a:off x="0" y="381000"/>
            <a:ext cx="695325" cy="506413"/>
            <a:chOff x="0" y="0"/>
            <a:chExt cx="694944" cy="624651"/>
          </a:xfrm>
        </p:grpSpPr>
        <p:sp>
          <p:nvSpPr>
            <p:cNvPr id="9224"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9225"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9223" name="矩形 22"/>
          <p:cNvSpPr/>
          <p:nvPr/>
        </p:nvSpPr>
        <p:spPr>
          <a:xfrm>
            <a:off x="911225" y="363538"/>
            <a:ext cx="3000375" cy="52197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ea typeface="微软雅黑" panose="020B0503020204020204" pitchFamily="34" charset="-122"/>
              </a:rPr>
              <a:t>启示</a:t>
            </a:r>
            <a:endParaRPr lang="zh-CN" altLang="zh-CN" b="1" dirty="0">
              <a:solidFill>
                <a:srgbClr val="404040"/>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0">
          <a:blip r:embed="rId1"/>
        </a:blipFill>
        <a:effectLst/>
      </p:bgPr>
    </p:bg>
    <p:spTree>
      <p:nvGrpSpPr>
        <p:cNvPr id="1" name=""/>
        <p:cNvGrpSpPr/>
        <p:nvPr/>
      </p:nvGrpSpPr>
      <p:grpSpPr/>
      <p:sp>
        <p:nvSpPr>
          <p:cNvPr id="5122" name="右箭头 2"/>
          <p:cNvSpPr/>
          <p:nvPr/>
        </p:nvSpPr>
        <p:spPr>
          <a:xfrm>
            <a:off x="276225" y="0"/>
            <a:ext cx="5630863" cy="6858000"/>
          </a:xfrm>
          <a:prstGeom prst="rightArrow">
            <a:avLst>
              <a:gd name="adj1" fmla="val 100000"/>
              <a:gd name="adj2" fmla="val 40037"/>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3" name="右箭头 1"/>
          <p:cNvSpPr/>
          <p:nvPr/>
        </p:nvSpPr>
        <p:spPr>
          <a:xfrm>
            <a:off x="0" y="0"/>
            <a:ext cx="5486400" cy="6858000"/>
          </a:xfrm>
          <a:prstGeom prst="rightArrow">
            <a:avLst>
              <a:gd name="adj1" fmla="val 100000"/>
              <a:gd name="adj2" fmla="val 40037"/>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4" name="文本框 3"/>
          <p:cNvSpPr txBox="1"/>
          <p:nvPr/>
        </p:nvSpPr>
        <p:spPr>
          <a:xfrm>
            <a:off x="1349375" y="1538288"/>
            <a:ext cx="174625" cy="28003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zh-CN" sz="8800" dirty="0">
                <a:latin typeface="微软雅黑" panose="020B0503020204020204" pitchFamily="34" charset="-122"/>
                <a:ea typeface="微软雅黑" panose="020B0503020204020204" pitchFamily="34" charset="-122"/>
              </a:rPr>
              <a:t>目录</a:t>
            </a:r>
            <a:endParaRPr lang="zh-CN" altLang="zh-CN" sz="8800" dirty="0">
              <a:latin typeface="微软雅黑" panose="020B0503020204020204" pitchFamily="34" charset="-122"/>
              <a:ea typeface="微软雅黑" panose="020B0503020204020204" pitchFamily="34" charset="-122"/>
            </a:endParaRPr>
          </a:p>
        </p:txBody>
      </p:sp>
      <p:sp>
        <p:nvSpPr>
          <p:cNvPr id="5125" name="矩形 4"/>
          <p:cNvSpPr/>
          <p:nvPr/>
        </p:nvSpPr>
        <p:spPr>
          <a:xfrm rot="2575801">
            <a:off x="6826250" y="1579563"/>
            <a:ext cx="695325" cy="696912"/>
          </a:xfrm>
          <a:prstGeom prst="rect">
            <a:avLst/>
          </a:prstGeom>
          <a:solidFill>
            <a:srgbClr val="C55A11"/>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6" name="矩形 5"/>
          <p:cNvSpPr/>
          <p:nvPr/>
        </p:nvSpPr>
        <p:spPr>
          <a:xfrm rot="2575801">
            <a:off x="6673850" y="1579563"/>
            <a:ext cx="695325" cy="696912"/>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7" name="矩形 6"/>
          <p:cNvSpPr/>
          <p:nvPr/>
        </p:nvSpPr>
        <p:spPr>
          <a:xfrm rot="2575801">
            <a:off x="6826250" y="3027363"/>
            <a:ext cx="695325" cy="696912"/>
          </a:xfrm>
          <a:prstGeom prst="rect">
            <a:avLst/>
          </a:prstGeom>
          <a:solidFill>
            <a:srgbClr val="C55A11"/>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8" name="矩形 7"/>
          <p:cNvSpPr/>
          <p:nvPr/>
        </p:nvSpPr>
        <p:spPr>
          <a:xfrm rot="2575801">
            <a:off x="6673850" y="3027363"/>
            <a:ext cx="695325" cy="696912"/>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9" name="矩形 8"/>
          <p:cNvSpPr/>
          <p:nvPr/>
        </p:nvSpPr>
        <p:spPr>
          <a:xfrm rot="2575801">
            <a:off x="6826250" y="4475163"/>
            <a:ext cx="695325" cy="696912"/>
          </a:xfrm>
          <a:prstGeom prst="rect">
            <a:avLst/>
          </a:prstGeom>
          <a:solidFill>
            <a:srgbClr val="C55A11"/>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30" name="矩形 9"/>
          <p:cNvSpPr/>
          <p:nvPr/>
        </p:nvSpPr>
        <p:spPr>
          <a:xfrm rot="2575801">
            <a:off x="6673850" y="4475163"/>
            <a:ext cx="695325" cy="696912"/>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31" name="文本框 12"/>
          <p:cNvSpPr txBox="1"/>
          <p:nvPr/>
        </p:nvSpPr>
        <p:spPr>
          <a:xfrm>
            <a:off x="6777038" y="1589088"/>
            <a:ext cx="642937"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en-US" altLang="zh-CN" sz="4000" dirty="0">
                <a:solidFill>
                  <a:schemeClr val="bg1"/>
                </a:solidFill>
                <a:latin typeface="方正剪纸简体" pitchFamily="65" charset="-122"/>
                <a:ea typeface="方正剪纸简体" pitchFamily="65" charset="-122"/>
              </a:rPr>
              <a:t>1</a:t>
            </a:r>
            <a:endParaRPr lang="zh-CN" altLang="en-US" sz="4000" dirty="0">
              <a:solidFill>
                <a:schemeClr val="bg1"/>
              </a:solidFill>
              <a:latin typeface="方正剪纸简体" pitchFamily="65" charset="-122"/>
              <a:ea typeface="方正剪纸简体" pitchFamily="65" charset="-122"/>
            </a:endParaRPr>
          </a:p>
        </p:txBody>
      </p:sp>
      <p:sp>
        <p:nvSpPr>
          <p:cNvPr id="5132" name="文本框 13"/>
          <p:cNvSpPr txBox="1"/>
          <p:nvPr/>
        </p:nvSpPr>
        <p:spPr>
          <a:xfrm>
            <a:off x="6777038" y="3021013"/>
            <a:ext cx="642937"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en-US" altLang="zh-CN" sz="4000" dirty="0">
                <a:solidFill>
                  <a:schemeClr val="bg1"/>
                </a:solidFill>
                <a:latin typeface="方正剪纸简体" pitchFamily="65" charset="-122"/>
                <a:ea typeface="方正剪纸简体" pitchFamily="65" charset="-122"/>
              </a:rPr>
              <a:t>2</a:t>
            </a:r>
            <a:endParaRPr lang="zh-CN" altLang="en-US" sz="4000" dirty="0">
              <a:solidFill>
                <a:schemeClr val="bg1"/>
              </a:solidFill>
              <a:latin typeface="方正剪纸简体" pitchFamily="65" charset="-122"/>
              <a:ea typeface="方正剪纸简体" pitchFamily="65" charset="-122"/>
            </a:endParaRPr>
          </a:p>
        </p:txBody>
      </p:sp>
      <p:sp>
        <p:nvSpPr>
          <p:cNvPr id="5133" name="文本框 14"/>
          <p:cNvSpPr txBox="1"/>
          <p:nvPr/>
        </p:nvSpPr>
        <p:spPr>
          <a:xfrm>
            <a:off x="6777038" y="4484688"/>
            <a:ext cx="642937"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en-US" altLang="zh-CN" sz="4000" dirty="0">
                <a:solidFill>
                  <a:schemeClr val="bg1"/>
                </a:solidFill>
                <a:latin typeface="方正剪纸简体" pitchFamily="65" charset="-122"/>
                <a:ea typeface="方正剪纸简体" pitchFamily="65" charset="-122"/>
              </a:rPr>
              <a:t>3</a:t>
            </a:r>
            <a:endParaRPr lang="zh-CN" altLang="en-US" sz="4000" dirty="0">
              <a:solidFill>
                <a:schemeClr val="bg1"/>
              </a:solidFill>
              <a:latin typeface="方正剪纸简体" pitchFamily="65" charset="-122"/>
              <a:ea typeface="方正剪纸简体" pitchFamily="65" charset="-122"/>
            </a:endParaRPr>
          </a:p>
        </p:txBody>
      </p:sp>
      <p:sp>
        <p:nvSpPr>
          <p:cNvPr id="5134" name="圆角矩形 16"/>
          <p:cNvSpPr/>
          <p:nvPr/>
        </p:nvSpPr>
        <p:spPr>
          <a:xfrm>
            <a:off x="8224838" y="1587500"/>
            <a:ext cx="3381375" cy="628650"/>
          </a:xfrm>
          <a:prstGeom prst="roundRect">
            <a:avLst>
              <a:gd name="adj" fmla="val 42079"/>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35" name="圆角矩形 17"/>
          <p:cNvSpPr/>
          <p:nvPr/>
        </p:nvSpPr>
        <p:spPr>
          <a:xfrm>
            <a:off x="8224838" y="3100388"/>
            <a:ext cx="3381375" cy="628650"/>
          </a:xfrm>
          <a:prstGeom prst="roundRect">
            <a:avLst>
              <a:gd name="adj" fmla="val 42079"/>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36" name="圆角矩形 18"/>
          <p:cNvSpPr/>
          <p:nvPr/>
        </p:nvSpPr>
        <p:spPr>
          <a:xfrm>
            <a:off x="8247063" y="4508500"/>
            <a:ext cx="3381375" cy="628650"/>
          </a:xfrm>
          <a:prstGeom prst="roundRect">
            <a:avLst>
              <a:gd name="adj" fmla="val 42079"/>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37" name="文本框 20"/>
          <p:cNvSpPr txBox="1"/>
          <p:nvPr/>
        </p:nvSpPr>
        <p:spPr>
          <a:xfrm>
            <a:off x="9385300" y="1700213"/>
            <a:ext cx="2759075" cy="4000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2000" b="1" dirty="0">
                <a:latin typeface="微软雅黑" panose="020B0503020204020204" pitchFamily="34" charset="-122"/>
                <a:ea typeface="微软雅黑" panose="020B0503020204020204" pitchFamily="34" charset="-122"/>
              </a:rPr>
              <a:t>走进客户</a:t>
            </a:r>
            <a:endParaRPr lang="zh-CN" altLang="en-US" sz="2000" b="1" dirty="0">
              <a:latin typeface="微软雅黑" panose="020B0503020204020204" pitchFamily="34" charset="-122"/>
              <a:ea typeface="微软雅黑" panose="020B0503020204020204" pitchFamily="34" charset="-122"/>
            </a:endParaRPr>
          </a:p>
        </p:txBody>
      </p:sp>
      <p:sp>
        <p:nvSpPr>
          <p:cNvPr id="5138" name="文本框 21"/>
          <p:cNvSpPr txBox="1"/>
          <p:nvPr/>
        </p:nvSpPr>
        <p:spPr>
          <a:xfrm>
            <a:off x="9120188" y="3228975"/>
            <a:ext cx="2759075" cy="4000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2000" b="1" dirty="0">
                <a:latin typeface="微软雅黑" panose="020B0503020204020204" pitchFamily="34" charset="-122"/>
                <a:ea typeface="微软雅黑" panose="020B0503020204020204" pitchFamily="34" charset="-122"/>
              </a:rPr>
              <a:t>解读客户关系</a:t>
            </a:r>
            <a:endParaRPr lang="zh-CN" altLang="en-US" sz="2000" b="1" dirty="0">
              <a:latin typeface="微软雅黑" panose="020B0503020204020204" pitchFamily="34" charset="-122"/>
              <a:ea typeface="微软雅黑" panose="020B0503020204020204" pitchFamily="34" charset="-122"/>
            </a:endParaRPr>
          </a:p>
        </p:txBody>
      </p:sp>
      <p:sp>
        <p:nvSpPr>
          <p:cNvPr id="5139" name="文本框 22"/>
          <p:cNvSpPr txBox="1"/>
          <p:nvPr/>
        </p:nvSpPr>
        <p:spPr>
          <a:xfrm>
            <a:off x="8616950" y="4641850"/>
            <a:ext cx="2759075" cy="4000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2000" b="1" dirty="0">
                <a:latin typeface="微软雅黑" panose="020B0503020204020204" pitchFamily="34" charset="-122"/>
                <a:ea typeface="微软雅黑" panose="020B0503020204020204" pitchFamily="34" charset="-122"/>
              </a:rPr>
              <a:t>客户关系管理基础知识</a:t>
            </a:r>
            <a:endParaRPr lang="zh-CN" altLang="en-US" sz="2000" b="1" dirty="0">
              <a:latin typeface="微软雅黑" panose="020B0503020204020204" pitchFamily="34" charset="-122"/>
              <a:ea typeface="微软雅黑" panose="020B0503020204020204" pitchFamily="34" charset="-122"/>
            </a:endParaRPr>
          </a:p>
        </p:txBody>
      </p:sp>
      <p:sp>
        <p:nvSpPr>
          <p:cNvPr id="2" name="矩形 1"/>
          <p:cNvSpPr/>
          <p:nvPr/>
        </p:nvSpPr>
        <p:spPr>
          <a:xfrm>
            <a:off x="6240463" y="4183063"/>
            <a:ext cx="5638800" cy="1406525"/>
          </a:xfrm>
          <a:prstGeom prst="rect">
            <a:avLst/>
          </a:prstGeom>
          <a:solidFill>
            <a:srgbClr val="FFFFFF">
              <a:alpha val="81175"/>
            </a:srgbClr>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nSpc>
                <a:spcPct val="100000"/>
              </a:lnSpc>
              <a:spcBef>
                <a:spcPct val="0"/>
              </a:spcBef>
              <a:buNone/>
            </a:pPr>
            <a:endParaRPr lang="zh-CN" altLang="en-US" sz="1800" dirty="0"/>
          </a:p>
        </p:txBody>
      </p:sp>
      <p:sp>
        <p:nvSpPr>
          <p:cNvPr id="21" name="矩形 20"/>
          <p:cNvSpPr/>
          <p:nvPr/>
        </p:nvSpPr>
        <p:spPr>
          <a:xfrm>
            <a:off x="6240463" y="1139825"/>
            <a:ext cx="5638800" cy="1428750"/>
          </a:xfrm>
          <a:prstGeom prst="rect">
            <a:avLst/>
          </a:prstGeom>
          <a:solidFill>
            <a:srgbClr val="FFFFFF">
              <a:alpha val="81175"/>
            </a:srgbClr>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nSpc>
                <a:spcPct val="100000"/>
              </a:lnSpc>
              <a:spcBef>
                <a:spcPct val="0"/>
              </a:spcBef>
              <a:buNone/>
            </a:pPr>
            <a:endParaRPr lang="zh-CN" altLang="en-US" sz="1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6" name="图片占位符 4"/>
          <p:cNvPicPr>
            <a:picLocks noChangeAspect="1"/>
          </p:cNvPicPr>
          <p:nvPr/>
        </p:nvPicPr>
        <p:blipFill>
          <a:blip r:embed="rId1"/>
          <a:stretch>
            <a:fillRect/>
          </a:stretch>
        </p:blipFill>
        <p:spPr>
          <a:xfrm>
            <a:off x="0" y="0"/>
            <a:ext cx="12192000" cy="6858000"/>
          </a:xfrm>
          <a:prstGeom prst="rect">
            <a:avLst/>
          </a:prstGeom>
          <a:noFill/>
          <a:ln w="9525">
            <a:noFill/>
          </a:ln>
        </p:spPr>
      </p:pic>
      <p:sp>
        <p:nvSpPr>
          <p:cNvPr id="6147" name="Rectangle 3"/>
          <p:cNvSpPr/>
          <p:nvPr/>
        </p:nvSpPr>
        <p:spPr>
          <a:xfrm>
            <a:off x="-4762" y="4221163"/>
            <a:ext cx="12192000" cy="2625725"/>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en-US" altLang="zh-CN" sz="1800" dirty="0">
              <a:solidFill>
                <a:srgbClr val="FFFFFF"/>
              </a:solidFill>
              <a:latin typeface="微软雅黑" panose="020B0503020204020204" pitchFamily="34" charset="-122"/>
              <a:ea typeface="微软雅黑" panose="020B0503020204020204" pitchFamily="34" charset="-122"/>
            </a:endParaRPr>
          </a:p>
        </p:txBody>
      </p:sp>
      <p:sp>
        <p:nvSpPr>
          <p:cNvPr id="6148" name="Rectangle 8"/>
          <p:cNvSpPr/>
          <p:nvPr/>
        </p:nvSpPr>
        <p:spPr>
          <a:xfrm>
            <a:off x="0" y="3375025"/>
            <a:ext cx="12192000" cy="857250"/>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en-US" altLang="zh-CN" sz="1800" dirty="0">
              <a:solidFill>
                <a:srgbClr val="FFFFFF"/>
              </a:solidFill>
              <a:latin typeface="微软雅黑" panose="020B0503020204020204" pitchFamily="34" charset="-122"/>
              <a:ea typeface="微软雅黑" panose="020B0503020204020204" pitchFamily="34" charset="-122"/>
            </a:endParaRPr>
          </a:p>
        </p:txBody>
      </p:sp>
      <p:sp>
        <p:nvSpPr>
          <p:cNvPr id="15365" name="Rectangle 18"/>
          <p:cNvSpPr>
            <a:spLocks noChangeArrowheads="1"/>
          </p:cNvSpPr>
          <p:nvPr/>
        </p:nvSpPr>
        <p:spPr bwMode="auto">
          <a:xfrm>
            <a:off x="2178050" y="4835525"/>
            <a:ext cx="334962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smtClean="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rPr>
              <a:t>任务一</a:t>
            </a:r>
            <a:endParaRPr kumimoji="0" lang="en-US" altLang="zh-CN" sz="2400" b="1" i="0" u="none" strike="noStrike" kern="1200" cap="none" spc="0" normalizeH="0" baseline="0" noProof="0" dirty="0" smtClean="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解读</a:t>
            </a:r>
            <a:r>
              <a:rPr kumimoji="0" lang="zh-CN" altLang="en-US" sz="24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客户关系的定义</a:t>
            </a:r>
            <a:endParaRPr kumimoji="0" lang="zh-CN" altLang="en-US" sz="24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cxnSp>
        <p:nvCxnSpPr>
          <p:cNvPr id="6150" name="Straight Connector 22"/>
          <p:cNvCxnSpPr/>
          <p:nvPr/>
        </p:nvCxnSpPr>
        <p:spPr>
          <a:xfrm>
            <a:off x="6035675" y="4556125"/>
            <a:ext cx="0" cy="1949450"/>
          </a:xfrm>
          <a:prstGeom prst="line">
            <a:avLst/>
          </a:prstGeom>
          <a:ln w="6350" cap="flat" cmpd="sng">
            <a:solidFill>
              <a:srgbClr val="C55A11"/>
            </a:solidFill>
            <a:prstDash val="solid"/>
            <a:headEnd type="none" w="med" len="med"/>
            <a:tailEnd type="none" w="med" len="med"/>
          </a:ln>
        </p:spPr>
      </p:cxnSp>
      <p:grpSp>
        <p:nvGrpSpPr>
          <p:cNvPr id="6151" name="组合 9"/>
          <p:cNvGrpSpPr/>
          <p:nvPr/>
        </p:nvGrpSpPr>
        <p:grpSpPr>
          <a:xfrm>
            <a:off x="3589338" y="3568700"/>
            <a:ext cx="282575" cy="420688"/>
            <a:chOff x="0" y="0"/>
            <a:chExt cx="282644" cy="419812"/>
          </a:xfrm>
        </p:grpSpPr>
        <p:sp>
          <p:nvSpPr>
            <p:cNvPr id="6156" name="Freeform 306"/>
            <p:cNvSpPr/>
            <p:nvPr/>
          </p:nvSpPr>
          <p:spPr>
            <a:xfrm>
              <a:off x="88325" y="407342"/>
              <a:ext cx="108071" cy="12470"/>
            </a:xfrm>
            <a:custGeom>
              <a:avLst/>
              <a:gdLst/>
              <a:ahLst/>
              <a:cxnLst>
                <a:cxn ang="0">
                  <a:pos x="2147483646" y="0"/>
                </a:cxn>
                <a:cxn ang="0">
                  <a:pos x="2147483646" y="0"/>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44" h="5">
                  <a:moveTo>
                    <a:pt x="43" y="0"/>
                  </a:moveTo>
                  <a:cubicBezTo>
                    <a:pt x="2" y="0"/>
                    <a:pt x="2" y="0"/>
                    <a:pt x="2" y="0"/>
                  </a:cubicBezTo>
                  <a:cubicBezTo>
                    <a:pt x="2" y="0"/>
                    <a:pt x="0" y="1"/>
                    <a:pt x="0" y="3"/>
                  </a:cubicBezTo>
                  <a:cubicBezTo>
                    <a:pt x="0" y="5"/>
                    <a:pt x="3" y="5"/>
                    <a:pt x="3" y="5"/>
                  </a:cubicBezTo>
                  <a:cubicBezTo>
                    <a:pt x="5" y="5"/>
                    <a:pt x="5" y="5"/>
                    <a:pt x="5" y="5"/>
                  </a:cubicBezTo>
                  <a:cubicBezTo>
                    <a:pt x="5" y="5"/>
                    <a:pt x="5" y="5"/>
                    <a:pt x="5" y="5"/>
                  </a:cubicBezTo>
                  <a:cubicBezTo>
                    <a:pt x="39" y="5"/>
                    <a:pt x="39" y="5"/>
                    <a:pt x="39" y="5"/>
                  </a:cubicBezTo>
                  <a:cubicBezTo>
                    <a:pt x="42" y="5"/>
                    <a:pt x="42" y="5"/>
                    <a:pt x="42" y="5"/>
                  </a:cubicBezTo>
                  <a:cubicBezTo>
                    <a:pt x="42" y="5"/>
                    <a:pt x="44" y="4"/>
                    <a:pt x="44" y="3"/>
                  </a:cubicBezTo>
                  <a:cubicBezTo>
                    <a:pt x="44" y="1"/>
                    <a:pt x="43" y="0"/>
                    <a:pt x="43" y="0"/>
                  </a:cubicBezTo>
                  <a:close/>
                </a:path>
              </a:pathLst>
            </a:custGeom>
            <a:solidFill>
              <a:srgbClr val="F1F0EF">
                <a:alpha val="100000"/>
              </a:srgbClr>
            </a:solidFill>
            <a:ln w="9525">
              <a:noFill/>
            </a:ln>
          </p:spPr>
          <p:txBody>
            <a:bodyPr/>
            <a:p>
              <a:endParaRPr lang="zh-CN" altLang="en-US"/>
            </a:p>
          </p:txBody>
        </p:sp>
        <p:sp>
          <p:nvSpPr>
            <p:cNvPr id="6157" name="Freeform 307"/>
            <p:cNvSpPr/>
            <p:nvPr/>
          </p:nvSpPr>
          <p:spPr>
            <a:xfrm>
              <a:off x="83131" y="392795"/>
              <a:ext cx="118463" cy="12470"/>
            </a:xfrm>
            <a:custGeom>
              <a:avLst/>
              <a:gdLst/>
              <a:ahLst/>
              <a:cxnLst>
                <a:cxn ang="0">
                  <a:pos x="2147483646" y="0"/>
                </a:cxn>
                <a:cxn ang="0">
                  <a:pos x="2147483646" y="0"/>
                </a:cxn>
                <a:cxn ang="0">
                  <a:pos x="0" y="2147483646"/>
                </a:cxn>
                <a:cxn ang="0">
                  <a:pos x="2147483646" y="2147483646"/>
                </a:cxn>
                <a:cxn ang="0">
                  <a:pos x="2147483646" y="2147483646"/>
                </a:cxn>
                <a:cxn ang="0">
                  <a:pos x="2147483646" y="2147483646"/>
                </a:cxn>
                <a:cxn ang="0">
                  <a:pos x="2147483646" y="2147483646"/>
                </a:cxn>
                <a:cxn ang="0">
                  <a:pos x="2147483646" y="0"/>
                </a:cxn>
              </a:cxnLst>
              <a:pathLst>
                <a:path w="48" h="5">
                  <a:moveTo>
                    <a:pt x="47" y="0"/>
                  </a:moveTo>
                  <a:cubicBezTo>
                    <a:pt x="2" y="0"/>
                    <a:pt x="2" y="0"/>
                    <a:pt x="2" y="0"/>
                  </a:cubicBezTo>
                  <a:cubicBezTo>
                    <a:pt x="2" y="0"/>
                    <a:pt x="0" y="0"/>
                    <a:pt x="0" y="2"/>
                  </a:cubicBezTo>
                  <a:cubicBezTo>
                    <a:pt x="0" y="5"/>
                    <a:pt x="4" y="4"/>
                    <a:pt x="4" y="4"/>
                  </a:cubicBezTo>
                  <a:cubicBezTo>
                    <a:pt x="45" y="4"/>
                    <a:pt x="45" y="4"/>
                    <a:pt x="45" y="4"/>
                  </a:cubicBezTo>
                  <a:cubicBezTo>
                    <a:pt x="46" y="4"/>
                    <a:pt x="46" y="4"/>
                    <a:pt x="46" y="4"/>
                  </a:cubicBezTo>
                  <a:cubicBezTo>
                    <a:pt x="46" y="4"/>
                    <a:pt x="48" y="4"/>
                    <a:pt x="48" y="2"/>
                  </a:cubicBezTo>
                  <a:cubicBezTo>
                    <a:pt x="48" y="0"/>
                    <a:pt x="47" y="0"/>
                    <a:pt x="47" y="0"/>
                  </a:cubicBezTo>
                  <a:close/>
                </a:path>
              </a:pathLst>
            </a:custGeom>
            <a:solidFill>
              <a:srgbClr val="F1F0EF">
                <a:alpha val="100000"/>
              </a:srgbClr>
            </a:solidFill>
            <a:ln w="9525">
              <a:noFill/>
            </a:ln>
          </p:spPr>
          <p:txBody>
            <a:bodyPr/>
            <a:p>
              <a:endParaRPr lang="zh-CN" altLang="en-US"/>
            </a:p>
          </p:txBody>
        </p:sp>
        <p:sp>
          <p:nvSpPr>
            <p:cNvPr id="6158" name="Freeform 308"/>
            <p:cNvSpPr/>
            <p:nvPr/>
          </p:nvSpPr>
          <p:spPr>
            <a:xfrm>
              <a:off x="83131" y="358502"/>
              <a:ext cx="118463" cy="9353"/>
            </a:xfrm>
            <a:custGeom>
              <a:avLst/>
              <a:gdLst/>
              <a:ahLst/>
              <a:cxnLst>
                <a:cxn ang="0">
                  <a:pos x="2147483646" y="0"/>
                </a:cxn>
                <a:cxn ang="0">
                  <a:pos x="2147483646" y="0"/>
                </a:cxn>
                <a:cxn ang="0">
                  <a:pos x="0" y="2147483646"/>
                </a:cxn>
                <a:cxn ang="0">
                  <a:pos x="2147483646" y="2147483646"/>
                </a:cxn>
                <a:cxn ang="0">
                  <a:pos x="2147483646" y="2147483646"/>
                </a:cxn>
                <a:cxn ang="0">
                  <a:pos x="2147483646" y="2147483646"/>
                </a:cxn>
                <a:cxn ang="0">
                  <a:pos x="2147483646" y="0"/>
                </a:cxn>
              </a:cxnLst>
              <a:pathLst>
                <a:path w="48" h="4">
                  <a:moveTo>
                    <a:pt x="47" y="0"/>
                  </a:moveTo>
                  <a:cubicBezTo>
                    <a:pt x="2" y="0"/>
                    <a:pt x="2" y="0"/>
                    <a:pt x="2" y="0"/>
                  </a:cubicBezTo>
                  <a:cubicBezTo>
                    <a:pt x="2" y="0"/>
                    <a:pt x="0" y="0"/>
                    <a:pt x="0" y="2"/>
                  </a:cubicBezTo>
                  <a:cubicBezTo>
                    <a:pt x="0" y="4"/>
                    <a:pt x="2" y="4"/>
                    <a:pt x="2" y="4"/>
                  </a:cubicBezTo>
                  <a:cubicBezTo>
                    <a:pt x="47" y="4"/>
                    <a:pt x="47" y="4"/>
                    <a:pt x="47" y="4"/>
                  </a:cubicBezTo>
                  <a:cubicBezTo>
                    <a:pt x="47" y="4"/>
                    <a:pt x="48" y="4"/>
                    <a:pt x="48" y="2"/>
                  </a:cubicBezTo>
                  <a:cubicBezTo>
                    <a:pt x="48" y="0"/>
                    <a:pt x="47" y="0"/>
                    <a:pt x="47" y="0"/>
                  </a:cubicBezTo>
                  <a:close/>
                </a:path>
              </a:pathLst>
            </a:custGeom>
            <a:solidFill>
              <a:srgbClr val="F1F0EF">
                <a:alpha val="100000"/>
              </a:srgbClr>
            </a:solidFill>
            <a:ln w="9525">
              <a:noFill/>
            </a:ln>
          </p:spPr>
          <p:txBody>
            <a:bodyPr/>
            <a:p>
              <a:endParaRPr lang="zh-CN" altLang="en-US"/>
            </a:p>
          </p:txBody>
        </p:sp>
        <p:sp>
          <p:nvSpPr>
            <p:cNvPr id="6159" name="Freeform 309"/>
            <p:cNvSpPr/>
            <p:nvPr/>
          </p:nvSpPr>
          <p:spPr>
            <a:xfrm>
              <a:off x="83131" y="376170"/>
              <a:ext cx="118463" cy="9353"/>
            </a:xfrm>
            <a:custGeom>
              <a:avLst/>
              <a:gdLst/>
              <a:ahLst/>
              <a:cxnLst>
                <a:cxn ang="0">
                  <a:pos x="2147483646" y="0"/>
                </a:cxn>
                <a:cxn ang="0">
                  <a:pos x="2147483646" y="0"/>
                </a:cxn>
                <a:cxn ang="0">
                  <a:pos x="0" y="2147483646"/>
                </a:cxn>
                <a:cxn ang="0">
                  <a:pos x="2147483646" y="2147483646"/>
                </a:cxn>
                <a:cxn ang="0">
                  <a:pos x="2147483646" y="2147483646"/>
                </a:cxn>
                <a:cxn ang="0">
                  <a:pos x="2147483646" y="2147483646"/>
                </a:cxn>
                <a:cxn ang="0">
                  <a:pos x="2147483646" y="0"/>
                </a:cxn>
              </a:cxnLst>
              <a:pathLst>
                <a:path w="48" h="4">
                  <a:moveTo>
                    <a:pt x="47" y="0"/>
                  </a:moveTo>
                  <a:cubicBezTo>
                    <a:pt x="2" y="0"/>
                    <a:pt x="2" y="0"/>
                    <a:pt x="2" y="0"/>
                  </a:cubicBezTo>
                  <a:cubicBezTo>
                    <a:pt x="2" y="0"/>
                    <a:pt x="0" y="0"/>
                    <a:pt x="0" y="2"/>
                  </a:cubicBezTo>
                  <a:cubicBezTo>
                    <a:pt x="0" y="4"/>
                    <a:pt x="2" y="4"/>
                    <a:pt x="2" y="4"/>
                  </a:cubicBezTo>
                  <a:cubicBezTo>
                    <a:pt x="47" y="4"/>
                    <a:pt x="47" y="4"/>
                    <a:pt x="47" y="4"/>
                  </a:cubicBezTo>
                  <a:cubicBezTo>
                    <a:pt x="47" y="4"/>
                    <a:pt x="48" y="4"/>
                    <a:pt x="48" y="2"/>
                  </a:cubicBezTo>
                  <a:cubicBezTo>
                    <a:pt x="48" y="0"/>
                    <a:pt x="47" y="0"/>
                    <a:pt x="47" y="0"/>
                  </a:cubicBezTo>
                  <a:close/>
                </a:path>
              </a:pathLst>
            </a:custGeom>
            <a:solidFill>
              <a:srgbClr val="F1F0EF">
                <a:alpha val="100000"/>
              </a:srgbClr>
            </a:solidFill>
            <a:ln w="9525">
              <a:noFill/>
            </a:ln>
          </p:spPr>
          <p:txBody>
            <a:bodyPr/>
            <a:p>
              <a:endParaRPr lang="zh-CN" altLang="en-US"/>
            </a:p>
          </p:txBody>
        </p:sp>
        <p:sp>
          <p:nvSpPr>
            <p:cNvPr id="6160" name="Freeform 310"/>
            <p:cNvSpPr>
              <a:spLocks noEditPoints="1"/>
            </p:cNvSpPr>
            <p:nvPr/>
          </p:nvSpPr>
          <p:spPr>
            <a:xfrm>
              <a:off x="0" y="0"/>
              <a:ext cx="282644" cy="351228"/>
            </a:xfrm>
            <a:custGeom>
              <a:avLst/>
              <a:gdLst/>
              <a:ahLst/>
              <a:cxnLst>
                <a:cxn ang="0">
                  <a:pos x="2147483646" y="0"/>
                </a:cxn>
                <a:cxn ang="0">
                  <a:pos x="2147483646" y="0"/>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15" h="143">
                  <a:moveTo>
                    <a:pt x="98" y="16"/>
                  </a:moveTo>
                  <a:cubicBezTo>
                    <a:pt x="88" y="6"/>
                    <a:pt x="75" y="0"/>
                    <a:pt x="59" y="0"/>
                  </a:cubicBezTo>
                  <a:cubicBezTo>
                    <a:pt x="58" y="0"/>
                    <a:pt x="58" y="0"/>
                    <a:pt x="58" y="0"/>
                  </a:cubicBezTo>
                  <a:cubicBezTo>
                    <a:pt x="54" y="0"/>
                    <a:pt x="54" y="0"/>
                    <a:pt x="54" y="0"/>
                  </a:cubicBezTo>
                  <a:cubicBezTo>
                    <a:pt x="40" y="0"/>
                    <a:pt x="28" y="6"/>
                    <a:pt x="17" y="16"/>
                  </a:cubicBezTo>
                  <a:cubicBezTo>
                    <a:pt x="13" y="20"/>
                    <a:pt x="9" y="25"/>
                    <a:pt x="5" y="32"/>
                  </a:cubicBezTo>
                  <a:cubicBezTo>
                    <a:pt x="2" y="39"/>
                    <a:pt x="1" y="46"/>
                    <a:pt x="0" y="54"/>
                  </a:cubicBezTo>
                  <a:cubicBezTo>
                    <a:pt x="0" y="57"/>
                    <a:pt x="0" y="57"/>
                    <a:pt x="0" y="57"/>
                  </a:cubicBezTo>
                  <a:cubicBezTo>
                    <a:pt x="0" y="58"/>
                    <a:pt x="0" y="58"/>
                    <a:pt x="0" y="58"/>
                  </a:cubicBezTo>
                  <a:cubicBezTo>
                    <a:pt x="1" y="68"/>
                    <a:pt x="3" y="76"/>
                    <a:pt x="6" y="82"/>
                  </a:cubicBezTo>
                  <a:cubicBezTo>
                    <a:pt x="9" y="88"/>
                    <a:pt x="12" y="94"/>
                    <a:pt x="15" y="99"/>
                  </a:cubicBezTo>
                  <a:cubicBezTo>
                    <a:pt x="16" y="101"/>
                    <a:pt x="16" y="101"/>
                    <a:pt x="16" y="101"/>
                  </a:cubicBezTo>
                  <a:cubicBezTo>
                    <a:pt x="17" y="102"/>
                    <a:pt x="17" y="104"/>
                    <a:pt x="18" y="105"/>
                  </a:cubicBezTo>
                  <a:cubicBezTo>
                    <a:pt x="21" y="110"/>
                    <a:pt x="24" y="114"/>
                    <a:pt x="25" y="120"/>
                  </a:cubicBezTo>
                  <a:cubicBezTo>
                    <a:pt x="26" y="122"/>
                    <a:pt x="26" y="125"/>
                    <a:pt x="26" y="128"/>
                  </a:cubicBezTo>
                  <a:cubicBezTo>
                    <a:pt x="26" y="129"/>
                    <a:pt x="27" y="131"/>
                    <a:pt x="27" y="132"/>
                  </a:cubicBezTo>
                  <a:cubicBezTo>
                    <a:pt x="28" y="137"/>
                    <a:pt x="31" y="140"/>
                    <a:pt x="33" y="142"/>
                  </a:cubicBezTo>
                  <a:cubicBezTo>
                    <a:pt x="33" y="143"/>
                    <a:pt x="34" y="143"/>
                    <a:pt x="35" y="143"/>
                  </a:cubicBezTo>
                  <a:cubicBezTo>
                    <a:pt x="81" y="143"/>
                    <a:pt x="81" y="143"/>
                    <a:pt x="81" y="143"/>
                  </a:cubicBezTo>
                  <a:cubicBezTo>
                    <a:pt x="82" y="143"/>
                    <a:pt x="83" y="143"/>
                    <a:pt x="83" y="142"/>
                  </a:cubicBezTo>
                  <a:cubicBezTo>
                    <a:pt x="87" y="138"/>
                    <a:pt x="88" y="133"/>
                    <a:pt x="89" y="127"/>
                  </a:cubicBezTo>
                  <a:cubicBezTo>
                    <a:pt x="89" y="125"/>
                    <a:pt x="90" y="122"/>
                    <a:pt x="90" y="120"/>
                  </a:cubicBezTo>
                  <a:cubicBezTo>
                    <a:pt x="92" y="115"/>
                    <a:pt x="95" y="110"/>
                    <a:pt x="98" y="105"/>
                  </a:cubicBezTo>
                  <a:cubicBezTo>
                    <a:pt x="98" y="103"/>
                    <a:pt x="99" y="102"/>
                    <a:pt x="100" y="101"/>
                  </a:cubicBezTo>
                  <a:cubicBezTo>
                    <a:pt x="100" y="99"/>
                    <a:pt x="101" y="98"/>
                    <a:pt x="102" y="96"/>
                  </a:cubicBezTo>
                  <a:cubicBezTo>
                    <a:pt x="108" y="85"/>
                    <a:pt x="114" y="74"/>
                    <a:pt x="115" y="57"/>
                  </a:cubicBezTo>
                  <a:cubicBezTo>
                    <a:pt x="115" y="57"/>
                    <a:pt x="115" y="57"/>
                    <a:pt x="115" y="57"/>
                  </a:cubicBezTo>
                  <a:cubicBezTo>
                    <a:pt x="115" y="55"/>
                    <a:pt x="115" y="55"/>
                    <a:pt x="115" y="55"/>
                  </a:cubicBezTo>
                  <a:cubicBezTo>
                    <a:pt x="115" y="40"/>
                    <a:pt x="109" y="27"/>
                    <a:pt x="98" y="16"/>
                  </a:cubicBezTo>
                  <a:close/>
                  <a:moveTo>
                    <a:pt x="109" y="57"/>
                  </a:moveTo>
                  <a:cubicBezTo>
                    <a:pt x="109" y="72"/>
                    <a:pt x="103" y="82"/>
                    <a:pt x="97" y="93"/>
                  </a:cubicBezTo>
                  <a:cubicBezTo>
                    <a:pt x="96" y="95"/>
                    <a:pt x="96" y="96"/>
                    <a:pt x="95" y="98"/>
                  </a:cubicBezTo>
                  <a:cubicBezTo>
                    <a:pt x="95" y="91"/>
                    <a:pt x="94" y="79"/>
                    <a:pt x="90" y="76"/>
                  </a:cubicBezTo>
                  <a:cubicBezTo>
                    <a:pt x="90" y="76"/>
                    <a:pt x="90" y="76"/>
                    <a:pt x="90" y="76"/>
                  </a:cubicBezTo>
                  <a:cubicBezTo>
                    <a:pt x="89" y="75"/>
                    <a:pt x="88" y="75"/>
                    <a:pt x="88" y="75"/>
                  </a:cubicBezTo>
                  <a:cubicBezTo>
                    <a:pt x="87" y="73"/>
                    <a:pt x="73" y="69"/>
                    <a:pt x="73" y="69"/>
                  </a:cubicBezTo>
                  <a:cubicBezTo>
                    <a:pt x="67" y="62"/>
                    <a:pt x="67" y="62"/>
                    <a:pt x="67" y="62"/>
                  </a:cubicBezTo>
                  <a:cubicBezTo>
                    <a:pt x="68" y="64"/>
                    <a:pt x="68" y="64"/>
                    <a:pt x="68" y="64"/>
                  </a:cubicBezTo>
                  <a:cubicBezTo>
                    <a:pt x="68" y="69"/>
                    <a:pt x="63" y="85"/>
                    <a:pt x="63" y="85"/>
                  </a:cubicBezTo>
                  <a:cubicBezTo>
                    <a:pt x="63" y="83"/>
                    <a:pt x="60" y="77"/>
                    <a:pt x="60" y="77"/>
                  </a:cubicBezTo>
                  <a:cubicBezTo>
                    <a:pt x="60" y="76"/>
                    <a:pt x="61" y="73"/>
                    <a:pt x="61" y="73"/>
                  </a:cubicBezTo>
                  <a:cubicBezTo>
                    <a:pt x="57" y="68"/>
                    <a:pt x="54" y="73"/>
                    <a:pt x="54" y="73"/>
                  </a:cubicBezTo>
                  <a:cubicBezTo>
                    <a:pt x="53" y="75"/>
                    <a:pt x="56" y="78"/>
                    <a:pt x="56" y="78"/>
                  </a:cubicBezTo>
                  <a:cubicBezTo>
                    <a:pt x="55" y="79"/>
                    <a:pt x="55" y="82"/>
                    <a:pt x="55" y="82"/>
                  </a:cubicBezTo>
                  <a:cubicBezTo>
                    <a:pt x="54" y="84"/>
                    <a:pt x="53" y="88"/>
                    <a:pt x="53" y="88"/>
                  </a:cubicBezTo>
                  <a:cubicBezTo>
                    <a:pt x="50" y="79"/>
                    <a:pt x="49" y="64"/>
                    <a:pt x="49" y="64"/>
                  </a:cubicBezTo>
                  <a:cubicBezTo>
                    <a:pt x="48" y="63"/>
                    <a:pt x="50" y="63"/>
                    <a:pt x="50" y="63"/>
                  </a:cubicBezTo>
                  <a:cubicBezTo>
                    <a:pt x="51" y="65"/>
                    <a:pt x="51" y="65"/>
                    <a:pt x="51" y="65"/>
                  </a:cubicBezTo>
                  <a:cubicBezTo>
                    <a:pt x="52" y="67"/>
                    <a:pt x="58" y="70"/>
                    <a:pt x="58" y="70"/>
                  </a:cubicBezTo>
                  <a:cubicBezTo>
                    <a:pt x="64" y="66"/>
                    <a:pt x="64" y="66"/>
                    <a:pt x="64" y="66"/>
                  </a:cubicBezTo>
                  <a:cubicBezTo>
                    <a:pt x="67" y="65"/>
                    <a:pt x="67" y="62"/>
                    <a:pt x="67" y="62"/>
                  </a:cubicBezTo>
                  <a:cubicBezTo>
                    <a:pt x="66" y="62"/>
                    <a:pt x="66" y="58"/>
                    <a:pt x="66" y="58"/>
                  </a:cubicBezTo>
                  <a:cubicBezTo>
                    <a:pt x="67" y="57"/>
                    <a:pt x="69" y="53"/>
                    <a:pt x="69" y="53"/>
                  </a:cubicBezTo>
                  <a:cubicBezTo>
                    <a:pt x="71" y="50"/>
                    <a:pt x="71" y="44"/>
                    <a:pt x="71" y="44"/>
                  </a:cubicBezTo>
                  <a:cubicBezTo>
                    <a:pt x="74" y="25"/>
                    <a:pt x="57" y="27"/>
                    <a:pt x="57" y="27"/>
                  </a:cubicBezTo>
                  <a:cubicBezTo>
                    <a:pt x="44" y="29"/>
                    <a:pt x="47" y="45"/>
                    <a:pt x="47" y="45"/>
                  </a:cubicBezTo>
                  <a:cubicBezTo>
                    <a:pt x="45" y="45"/>
                    <a:pt x="48" y="52"/>
                    <a:pt x="48" y="52"/>
                  </a:cubicBezTo>
                  <a:cubicBezTo>
                    <a:pt x="48" y="52"/>
                    <a:pt x="50" y="57"/>
                    <a:pt x="50" y="57"/>
                  </a:cubicBezTo>
                  <a:cubicBezTo>
                    <a:pt x="50" y="62"/>
                    <a:pt x="50" y="62"/>
                    <a:pt x="50" y="62"/>
                  </a:cubicBezTo>
                  <a:cubicBezTo>
                    <a:pt x="49" y="62"/>
                    <a:pt x="45" y="68"/>
                    <a:pt x="45" y="68"/>
                  </a:cubicBezTo>
                  <a:cubicBezTo>
                    <a:pt x="37" y="68"/>
                    <a:pt x="29" y="74"/>
                    <a:pt x="29" y="74"/>
                  </a:cubicBezTo>
                  <a:cubicBezTo>
                    <a:pt x="28" y="74"/>
                    <a:pt x="27" y="74"/>
                    <a:pt x="27" y="74"/>
                  </a:cubicBezTo>
                  <a:cubicBezTo>
                    <a:pt x="26" y="74"/>
                    <a:pt x="26" y="74"/>
                    <a:pt x="26" y="74"/>
                  </a:cubicBezTo>
                  <a:cubicBezTo>
                    <a:pt x="26" y="75"/>
                    <a:pt x="26" y="75"/>
                    <a:pt x="26" y="75"/>
                  </a:cubicBezTo>
                  <a:cubicBezTo>
                    <a:pt x="26" y="75"/>
                    <a:pt x="26" y="76"/>
                    <a:pt x="26" y="77"/>
                  </a:cubicBezTo>
                  <a:cubicBezTo>
                    <a:pt x="25" y="82"/>
                    <a:pt x="21" y="92"/>
                    <a:pt x="20" y="97"/>
                  </a:cubicBezTo>
                  <a:cubicBezTo>
                    <a:pt x="20" y="96"/>
                    <a:pt x="20" y="96"/>
                    <a:pt x="20" y="96"/>
                  </a:cubicBezTo>
                  <a:cubicBezTo>
                    <a:pt x="17" y="91"/>
                    <a:pt x="14" y="86"/>
                    <a:pt x="11" y="80"/>
                  </a:cubicBezTo>
                  <a:cubicBezTo>
                    <a:pt x="8" y="74"/>
                    <a:pt x="7" y="67"/>
                    <a:pt x="6" y="57"/>
                  </a:cubicBezTo>
                  <a:cubicBezTo>
                    <a:pt x="6" y="54"/>
                    <a:pt x="6" y="54"/>
                    <a:pt x="6" y="54"/>
                  </a:cubicBezTo>
                  <a:cubicBezTo>
                    <a:pt x="6" y="47"/>
                    <a:pt x="8" y="40"/>
                    <a:pt x="11" y="34"/>
                  </a:cubicBezTo>
                  <a:cubicBezTo>
                    <a:pt x="13" y="28"/>
                    <a:pt x="17" y="24"/>
                    <a:pt x="21" y="20"/>
                  </a:cubicBezTo>
                  <a:cubicBezTo>
                    <a:pt x="30" y="11"/>
                    <a:pt x="41" y="6"/>
                    <a:pt x="54" y="5"/>
                  </a:cubicBezTo>
                  <a:cubicBezTo>
                    <a:pt x="58" y="5"/>
                    <a:pt x="58" y="5"/>
                    <a:pt x="58" y="5"/>
                  </a:cubicBezTo>
                  <a:cubicBezTo>
                    <a:pt x="73" y="6"/>
                    <a:pt x="85" y="11"/>
                    <a:pt x="94" y="20"/>
                  </a:cubicBezTo>
                  <a:cubicBezTo>
                    <a:pt x="104" y="30"/>
                    <a:pt x="109" y="41"/>
                    <a:pt x="109" y="56"/>
                  </a:cubicBezTo>
                  <a:lnTo>
                    <a:pt x="109" y="57"/>
                  </a:lnTo>
                  <a:close/>
                </a:path>
              </a:pathLst>
            </a:custGeom>
            <a:solidFill>
              <a:srgbClr val="F1F0EF">
                <a:alpha val="100000"/>
              </a:srgbClr>
            </a:solidFill>
            <a:ln w="9525">
              <a:noFill/>
            </a:ln>
          </p:spPr>
          <p:txBody>
            <a:bodyPr/>
            <a:p>
              <a:endParaRPr lang="zh-CN" altLang="en-US"/>
            </a:p>
          </p:txBody>
        </p:sp>
      </p:grpSp>
      <p:grpSp>
        <p:nvGrpSpPr>
          <p:cNvPr id="6152" name="组合 15"/>
          <p:cNvGrpSpPr/>
          <p:nvPr/>
        </p:nvGrpSpPr>
        <p:grpSpPr>
          <a:xfrm>
            <a:off x="8755063" y="3602038"/>
            <a:ext cx="431800" cy="361950"/>
            <a:chOff x="0" y="0"/>
            <a:chExt cx="432281" cy="361620"/>
          </a:xfrm>
        </p:grpSpPr>
        <p:sp>
          <p:nvSpPr>
            <p:cNvPr id="6154" name="Freeform 313"/>
            <p:cNvSpPr>
              <a:spLocks noEditPoints="1"/>
            </p:cNvSpPr>
            <p:nvPr/>
          </p:nvSpPr>
          <p:spPr>
            <a:xfrm>
              <a:off x="0" y="0"/>
              <a:ext cx="432281" cy="36162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76" h="147">
                  <a:moveTo>
                    <a:pt x="154" y="48"/>
                  </a:moveTo>
                  <a:cubicBezTo>
                    <a:pt x="154" y="26"/>
                    <a:pt x="154" y="26"/>
                    <a:pt x="154" y="26"/>
                  </a:cubicBezTo>
                  <a:cubicBezTo>
                    <a:pt x="154" y="23"/>
                    <a:pt x="151" y="20"/>
                    <a:pt x="148" y="20"/>
                  </a:cubicBezTo>
                  <a:cubicBezTo>
                    <a:pt x="93" y="20"/>
                    <a:pt x="93" y="20"/>
                    <a:pt x="93" y="20"/>
                  </a:cubicBezTo>
                  <a:cubicBezTo>
                    <a:pt x="93" y="16"/>
                    <a:pt x="92" y="10"/>
                    <a:pt x="89" y="6"/>
                  </a:cubicBezTo>
                  <a:cubicBezTo>
                    <a:pt x="85" y="2"/>
                    <a:pt x="80" y="0"/>
                    <a:pt x="74" y="0"/>
                  </a:cubicBezTo>
                  <a:cubicBezTo>
                    <a:pt x="67" y="0"/>
                    <a:pt x="62" y="2"/>
                    <a:pt x="58" y="7"/>
                  </a:cubicBezTo>
                  <a:cubicBezTo>
                    <a:pt x="54" y="11"/>
                    <a:pt x="53" y="16"/>
                    <a:pt x="53" y="20"/>
                  </a:cubicBezTo>
                  <a:cubicBezTo>
                    <a:pt x="5" y="20"/>
                    <a:pt x="5" y="20"/>
                    <a:pt x="5" y="20"/>
                  </a:cubicBezTo>
                  <a:cubicBezTo>
                    <a:pt x="2" y="20"/>
                    <a:pt x="0" y="23"/>
                    <a:pt x="0" y="26"/>
                  </a:cubicBezTo>
                  <a:cubicBezTo>
                    <a:pt x="0" y="67"/>
                    <a:pt x="0" y="67"/>
                    <a:pt x="0" y="67"/>
                  </a:cubicBezTo>
                  <a:cubicBezTo>
                    <a:pt x="30" y="67"/>
                    <a:pt x="30" y="67"/>
                    <a:pt x="30" y="67"/>
                  </a:cubicBezTo>
                  <a:cubicBezTo>
                    <a:pt x="30" y="65"/>
                    <a:pt x="32" y="64"/>
                    <a:pt x="34" y="64"/>
                  </a:cubicBezTo>
                  <a:cubicBezTo>
                    <a:pt x="35" y="64"/>
                    <a:pt x="37" y="65"/>
                    <a:pt x="37" y="67"/>
                  </a:cubicBezTo>
                  <a:cubicBezTo>
                    <a:pt x="71" y="67"/>
                    <a:pt x="71" y="67"/>
                    <a:pt x="71" y="67"/>
                  </a:cubicBezTo>
                  <a:cubicBezTo>
                    <a:pt x="70" y="68"/>
                    <a:pt x="69" y="69"/>
                    <a:pt x="69" y="71"/>
                  </a:cubicBezTo>
                  <a:cubicBezTo>
                    <a:pt x="37" y="71"/>
                    <a:pt x="37" y="71"/>
                    <a:pt x="37" y="71"/>
                  </a:cubicBezTo>
                  <a:cubicBezTo>
                    <a:pt x="37" y="75"/>
                    <a:pt x="37" y="75"/>
                    <a:pt x="37" y="75"/>
                  </a:cubicBezTo>
                  <a:cubicBezTo>
                    <a:pt x="37" y="77"/>
                    <a:pt x="36" y="79"/>
                    <a:pt x="34" y="79"/>
                  </a:cubicBezTo>
                  <a:cubicBezTo>
                    <a:pt x="32" y="79"/>
                    <a:pt x="30" y="77"/>
                    <a:pt x="30" y="75"/>
                  </a:cubicBezTo>
                  <a:cubicBezTo>
                    <a:pt x="30" y="71"/>
                    <a:pt x="30" y="71"/>
                    <a:pt x="30" y="71"/>
                  </a:cubicBezTo>
                  <a:cubicBezTo>
                    <a:pt x="0" y="71"/>
                    <a:pt x="0" y="71"/>
                    <a:pt x="0" y="71"/>
                  </a:cubicBezTo>
                  <a:cubicBezTo>
                    <a:pt x="0" y="126"/>
                    <a:pt x="0" y="126"/>
                    <a:pt x="0" y="126"/>
                  </a:cubicBezTo>
                  <a:cubicBezTo>
                    <a:pt x="0" y="129"/>
                    <a:pt x="2" y="132"/>
                    <a:pt x="5" y="132"/>
                  </a:cubicBezTo>
                  <a:cubicBezTo>
                    <a:pt x="81" y="132"/>
                    <a:pt x="81" y="132"/>
                    <a:pt x="81" y="132"/>
                  </a:cubicBezTo>
                  <a:cubicBezTo>
                    <a:pt x="91" y="141"/>
                    <a:pt x="105" y="147"/>
                    <a:pt x="120" y="147"/>
                  </a:cubicBezTo>
                  <a:cubicBezTo>
                    <a:pt x="151" y="147"/>
                    <a:pt x="176" y="123"/>
                    <a:pt x="176" y="92"/>
                  </a:cubicBezTo>
                  <a:cubicBezTo>
                    <a:pt x="176" y="74"/>
                    <a:pt x="167" y="58"/>
                    <a:pt x="154" y="48"/>
                  </a:cubicBezTo>
                  <a:close/>
                  <a:moveTo>
                    <a:pt x="64" y="12"/>
                  </a:moveTo>
                  <a:cubicBezTo>
                    <a:pt x="66" y="9"/>
                    <a:pt x="69" y="8"/>
                    <a:pt x="74" y="8"/>
                  </a:cubicBezTo>
                  <a:cubicBezTo>
                    <a:pt x="78" y="8"/>
                    <a:pt x="81" y="9"/>
                    <a:pt x="83" y="11"/>
                  </a:cubicBezTo>
                  <a:cubicBezTo>
                    <a:pt x="85" y="14"/>
                    <a:pt x="85" y="17"/>
                    <a:pt x="86" y="20"/>
                  </a:cubicBezTo>
                  <a:cubicBezTo>
                    <a:pt x="60" y="20"/>
                    <a:pt x="60" y="20"/>
                    <a:pt x="60" y="20"/>
                  </a:cubicBezTo>
                  <a:cubicBezTo>
                    <a:pt x="61" y="17"/>
                    <a:pt x="62" y="14"/>
                    <a:pt x="64" y="12"/>
                  </a:cubicBezTo>
                  <a:close/>
                  <a:moveTo>
                    <a:pt x="120" y="136"/>
                  </a:moveTo>
                  <a:cubicBezTo>
                    <a:pt x="96" y="136"/>
                    <a:pt x="76" y="116"/>
                    <a:pt x="76" y="92"/>
                  </a:cubicBezTo>
                  <a:cubicBezTo>
                    <a:pt x="76" y="80"/>
                    <a:pt x="81" y="70"/>
                    <a:pt x="89" y="62"/>
                  </a:cubicBezTo>
                  <a:cubicBezTo>
                    <a:pt x="89" y="62"/>
                    <a:pt x="89" y="62"/>
                    <a:pt x="89" y="62"/>
                  </a:cubicBezTo>
                  <a:cubicBezTo>
                    <a:pt x="89" y="61"/>
                    <a:pt x="89" y="61"/>
                    <a:pt x="89" y="61"/>
                  </a:cubicBezTo>
                  <a:cubicBezTo>
                    <a:pt x="97" y="54"/>
                    <a:pt x="108" y="49"/>
                    <a:pt x="120" y="49"/>
                  </a:cubicBezTo>
                  <a:cubicBezTo>
                    <a:pt x="145" y="49"/>
                    <a:pt x="164" y="68"/>
                    <a:pt x="164" y="92"/>
                  </a:cubicBezTo>
                  <a:cubicBezTo>
                    <a:pt x="164" y="116"/>
                    <a:pt x="145" y="136"/>
                    <a:pt x="120" y="136"/>
                  </a:cubicBezTo>
                  <a:close/>
                </a:path>
              </a:pathLst>
            </a:custGeom>
            <a:solidFill>
              <a:srgbClr val="F1F0EF">
                <a:alpha val="100000"/>
              </a:srgbClr>
            </a:solidFill>
            <a:ln w="9525">
              <a:noFill/>
            </a:ln>
          </p:spPr>
          <p:txBody>
            <a:bodyPr/>
            <a:p>
              <a:endParaRPr lang="zh-CN" altLang="en-US"/>
            </a:p>
          </p:txBody>
        </p:sp>
        <p:sp>
          <p:nvSpPr>
            <p:cNvPr id="6155" name="Freeform 314"/>
            <p:cNvSpPr>
              <a:spLocks noEditPoints="1"/>
            </p:cNvSpPr>
            <p:nvPr/>
          </p:nvSpPr>
          <p:spPr>
            <a:xfrm>
              <a:off x="252512" y="147558"/>
              <a:ext cx="86250" cy="16210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35" h="66">
                  <a:moveTo>
                    <a:pt x="31" y="33"/>
                  </a:moveTo>
                  <a:cubicBezTo>
                    <a:pt x="30" y="31"/>
                    <a:pt x="28" y="30"/>
                    <a:pt x="26" y="29"/>
                  </a:cubicBezTo>
                  <a:cubicBezTo>
                    <a:pt x="25" y="29"/>
                    <a:pt x="23" y="28"/>
                    <a:pt x="20" y="28"/>
                  </a:cubicBezTo>
                  <a:cubicBezTo>
                    <a:pt x="20" y="9"/>
                    <a:pt x="20" y="9"/>
                    <a:pt x="20" y="9"/>
                  </a:cubicBezTo>
                  <a:cubicBezTo>
                    <a:pt x="22" y="9"/>
                    <a:pt x="24" y="10"/>
                    <a:pt x="25" y="12"/>
                  </a:cubicBezTo>
                  <a:cubicBezTo>
                    <a:pt x="26" y="13"/>
                    <a:pt x="27" y="15"/>
                    <a:pt x="27" y="17"/>
                  </a:cubicBezTo>
                  <a:cubicBezTo>
                    <a:pt x="34" y="16"/>
                    <a:pt x="34" y="16"/>
                    <a:pt x="34" y="16"/>
                  </a:cubicBezTo>
                  <a:cubicBezTo>
                    <a:pt x="33" y="12"/>
                    <a:pt x="32" y="9"/>
                    <a:pt x="29" y="7"/>
                  </a:cubicBezTo>
                  <a:cubicBezTo>
                    <a:pt x="27" y="5"/>
                    <a:pt x="24" y="4"/>
                    <a:pt x="20" y="3"/>
                  </a:cubicBezTo>
                  <a:cubicBezTo>
                    <a:pt x="20" y="0"/>
                    <a:pt x="20" y="0"/>
                    <a:pt x="20" y="0"/>
                  </a:cubicBezTo>
                  <a:cubicBezTo>
                    <a:pt x="16" y="0"/>
                    <a:pt x="16" y="0"/>
                    <a:pt x="16" y="0"/>
                  </a:cubicBezTo>
                  <a:cubicBezTo>
                    <a:pt x="16" y="3"/>
                    <a:pt x="16" y="3"/>
                    <a:pt x="16" y="3"/>
                  </a:cubicBezTo>
                  <a:cubicBezTo>
                    <a:pt x="12" y="4"/>
                    <a:pt x="8" y="5"/>
                    <a:pt x="6" y="7"/>
                  </a:cubicBezTo>
                  <a:cubicBezTo>
                    <a:pt x="3" y="10"/>
                    <a:pt x="1" y="13"/>
                    <a:pt x="1" y="18"/>
                  </a:cubicBezTo>
                  <a:cubicBezTo>
                    <a:pt x="1" y="21"/>
                    <a:pt x="2" y="23"/>
                    <a:pt x="3" y="25"/>
                  </a:cubicBezTo>
                  <a:cubicBezTo>
                    <a:pt x="4" y="27"/>
                    <a:pt x="6" y="29"/>
                    <a:pt x="8" y="30"/>
                  </a:cubicBezTo>
                  <a:cubicBezTo>
                    <a:pt x="10" y="31"/>
                    <a:pt x="13" y="32"/>
                    <a:pt x="16" y="33"/>
                  </a:cubicBezTo>
                  <a:cubicBezTo>
                    <a:pt x="16" y="54"/>
                    <a:pt x="16" y="54"/>
                    <a:pt x="16" y="54"/>
                  </a:cubicBezTo>
                  <a:cubicBezTo>
                    <a:pt x="13" y="53"/>
                    <a:pt x="11" y="52"/>
                    <a:pt x="9" y="50"/>
                  </a:cubicBezTo>
                  <a:cubicBezTo>
                    <a:pt x="8" y="48"/>
                    <a:pt x="7" y="46"/>
                    <a:pt x="7" y="42"/>
                  </a:cubicBezTo>
                  <a:cubicBezTo>
                    <a:pt x="0" y="43"/>
                    <a:pt x="0" y="43"/>
                    <a:pt x="0" y="43"/>
                  </a:cubicBezTo>
                  <a:cubicBezTo>
                    <a:pt x="0" y="47"/>
                    <a:pt x="1" y="50"/>
                    <a:pt x="3" y="52"/>
                  </a:cubicBezTo>
                  <a:cubicBezTo>
                    <a:pt x="4" y="54"/>
                    <a:pt x="6" y="56"/>
                    <a:pt x="8" y="57"/>
                  </a:cubicBezTo>
                  <a:cubicBezTo>
                    <a:pt x="10" y="58"/>
                    <a:pt x="13" y="59"/>
                    <a:pt x="16" y="59"/>
                  </a:cubicBezTo>
                  <a:cubicBezTo>
                    <a:pt x="16" y="66"/>
                    <a:pt x="16" y="66"/>
                    <a:pt x="16" y="66"/>
                  </a:cubicBezTo>
                  <a:cubicBezTo>
                    <a:pt x="20" y="66"/>
                    <a:pt x="20" y="66"/>
                    <a:pt x="20" y="66"/>
                  </a:cubicBezTo>
                  <a:cubicBezTo>
                    <a:pt x="20" y="59"/>
                    <a:pt x="20" y="59"/>
                    <a:pt x="20" y="59"/>
                  </a:cubicBezTo>
                  <a:cubicBezTo>
                    <a:pt x="24" y="59"/>
                    <a:pt x="28" y="57"/>
                    <a:pt x="31" y="54"/>
                  </a:cubicBezTo>
                  <a:cubicBezTo>
                    <a:pt x="34" y="51"/>
                    <a:pt x="35" y="47"/>
                    <a:pt x="35" y="43"/>
                  </a:cubicBezTo>
                  <a:cubicBezTo>
                    <a:pt x="35" y="41"/>
                    <a:pt x="35" y="39"/>
                    <a:pt x="34" y="37"/>
                  </a:cubicBezTo>
                  <a:cubicBezTo>
                    <a:pt x="34" y="35"/>
                    <a:pt x="33" y="34"/>
                    <a:pt x="31" y="33"/>
                  </a:cubicBezTo>
                  <a:close/>
                  <a:moveTo>
                    <a:pt x="16" y="27"/>
                  </a:moveTo>
                  <a:cubicBezTo>
                    <a:pt x="13" y="26"/>
                    <a:pt x="11" y="25"/>
                    <a:pt x="10" y="23"/>
                  </a:cubicBezTo>
                  <a:cubicBezTo>
                    <a:pt x="8" y="22"/>
                    <a:pt x="8" y="20"/>
                    <a:pt x="8" y="18"/>
                  </a:cubicBezTo>
                  <a:cubicBezTo>
                    <a:pt x="8" y="15"/>
                    <a:pt x="8" y="13"/>
                    <a:pt x="10" y="12"/>
                  </a:cubicBezTo>
                  <a:cubicBezTo>
                    <a:pt x="11" y="10"/>
                    <a:pt x="13" y="9"/>
                    <a:pt x="16" y="9"/>
                  </a:cubicBezTo>
                  <a:lnTo>
                    <a:pt x="16" y="27"/>
                  </a:lnTo>
                  <a:close/>
                  <a:moveTo>
                    <a:pt x="26" y="50"/>
                  </a:moveTo>
                  <a:cubicBezTo>
                    <a:pt x="24" y="52"/>
                    <a:pt x="22" y="53"/>
                    <a:pt x="20" y="54"/>
                  </a:cubicBezTo>
                  <a:cubicBezTo>
                    <a:pt x="20" y="34"/>
                    <a:pt x="20" y="34"/>
                    <a:pt x="20" y="34"/>
                  </a:cubicBezTo>
                  <a:cubicBezTo>
                    <a:pt x="23" y="35"/>
                    <a:pt x="26" y="36"/>
                    <a:pt x="27" y="38"/>
                  </a:cubicBezTo>
                  <a:cubicBezTo>
                    <a:pt x="28" y="39"/>
                    <a:pt x="29" y="41"/>
                    <a:pt x="29" y="43"/>
                  </a:cubicBezTo>
                  <a:cubicBezTo>
                    <a:pt x="29" y="46"/>
                    <a:pt x="28" y="48"/>
                    <a:pt x="26" y="50"/>
                  </a:cubicBezTo>
                  <a:close/>
                </a:path>
              </a:pathLst>
            </a:custGeom>
            <a:solidFill>
              <a:srgbClr val="F1F0EF">
                <a:alpha val="100000"/>
              </a:srgbClr>
            </a:solidFill>
            <a:ln w="9525">
              <a:noFill/>
            </a:ln>
          </p:spPr>
          <p:txBody>
            <a:bodyPr/>
            <a:p>
              <a:endParaRPr lang="zh-CN" altLang="en-US"/>
            </a:p>
          </p:txBody>
        </p:sp>
      </p:grpSp>
      <p:sp>
        <p:nvSpPr>
          <p:cNvPr id="15371" name="Rectangle 18"/>
          <p:cNvSpPr>
            <a:spLocks noChangeArrowheads="1"/>
          </p:cNvSpPr>
          <p:nvPr/>
        </p:nvSpPr>
        <p:spPr bwMode="auto">
          <a:xfrm>
            <a:off x="6543675" y="4826000"/>
            <a:ext cx="4852988"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smtClean="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rPr>
              <a:t>任务二</a:t>
            </a:r>
            <a:endParaRPr kumimoji="0" lang="en-US" altLang="zh-CN" sz="2400" b="1" i="0" u="none" strike="noStrike" kern="1200" cap="none" spc="0" normalizeH="0" baseline="0" noProof="0" dirty="0" smtClean="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认识</a:t>
            </a:r>
            <a:r>
              <a:rPr kumimoji="0" lang="zh-CN" altLang="en-US" sz="24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客户生命周期</a:t>
            </a:r>
            <a:endParaRPr kumimoji="0" lang="zh-CN" altLang="en-US" sz="24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11" name="内容占位符 2"/>
          <p:cNvSpPr>
            <a:spLocks noGrp="1" noChangeArrowheads="1"/>
          </p:cNvSpPr>
          <p:nvPr>
            <p:ph idx="1"/>
          </p:nvPr>
        </p:nvSpPr>
        <p:spPr>
          <a:xfrm>
            <a:off x="1503363" y="1724025"/>
            <a:ext cx="9512300" cy="3840163"/>
          </a:xfrm>
        </p:spPr>
        <p:txBody>
          <a:bodyPr vert="horz" wrap="square" lIns="91440" tIns="45720" rIns="91440" bIns="45720" numCol="1" anchor="t" anchorCtr="0" compatLnSpc="1"/>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r>
              <a:rPr kumimoji="0" lang="en-US" altLang="zh-CN" sz="28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en-US" sz="28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现代汉语词典</a:t>
            </a:r>
            <a:r>
              <a:rPr kumimoji="0" lang="en-US" altLang="zh-CN" sz="28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en-US" sz="28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对</a:t>
            </a:r>
            <a:r>
              <a:rPr kumimoji="0" lang="zh-CN" altLang="en-US" sz="28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“关系”</a:t>
            </a:r>
            <a:r>
              <a:rPr kumimoji="0" lang="zh-CN" altLang="en-US" sz="28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的解释是：</a:t>
            </a:r>
            <a:endParaRPr kumimoji="0" lang="en-US" altLang="zh-CN" sz="28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228600" marR="0" lvl="0" indent="-228600" algn="l" defTabSz="914400" rtl="0" eaLnBrk="0" fontAlgn="base" latinLnBrk="0" hangingPunct="0">
              <a:lnSpc>
                <a:spcPct val="90000"/>
              </a:lnSpc>
              <a:spcBef>
                <a:spcPts val="1000"/>
              </a:spcBef>
              <a:spcAft>
                <a:spcPct val="0"/>
              </a:spcAft>
              <a:buClrTx/>
              <a:buSzTx/>
              <a:buFont typeface="Wingdings" panose="05000000000000000000" pitchFamily="2" charset="2"/>
              <a:buChar char="ü"/>
              <a:defRPr/>
            </a:pPr>
            <a:r>
              <a:rPr kumimoji="0" lang="zh-CN" altLang="en-US" sz="2800" b="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事物</a:t>
            </a:r>
            <a:r>
              <a:rPr kumimoji="0" lang="zh-CN" altLang="en-US" sz="28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之间相互作用、相互影响的状态；</a:t>
            </a:r>
            <a:endParaRPr kumimoji="0" lang="en-US" altLang="zh-CN" sz="28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228600" marR="0" lvl="0" indent="-228600" algn="l" defTabSz="914400" rtl="0" eaLnBrk="0" fontAlgn="base" latinLnBrk="0" hangingPunct="0">
              <a:lnSpc>
                <a:spcPct val="90000"/>
              </a:lnSpc>
              <a:spcBef>
                <a:spcPts val="1000"/>
              </a:spcBef>
              <a:spcAft>
                <a:spcPct val="0"/>
              </a:spcAft>
              <a:buClrTx/>
              <a:buSzTx/>
              <a:buFont typeface="Wingdings" panose="05000000000000000000" pitchFamily="2" charset="2"/>
              <a:buChar char="ü"/>
              <a:defRPr/>
            </a:pPr>
            <a:r>
              <a:rPr kumimoji="0" lang="zh-CN" altLang="en-US" sz="2800" b="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人和</a:t>
            </a:r>
            <a:r>
              <a:rPr kumimoji="0" lang="zh-CN" altLang="en-US" sz="28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人或人和事物之间的某种性质的联系；</a:t>
            </a:r>
            <a:endParaRPr kumimoji="0" lang="en-US" altLang="zh-CN" sz="28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228600" marR="0" lvl="0" indent="-228600" algn="l" defTabSz="914400" rtl="0" eaLnBrk="0" fontAlgn="base" latinLnBrk="0" hangingPunct="0">
              <a:lnSpc>
                <a:spcPct val="90000"/>
              </a:lnSpc>
              <a:spcBef>
                <a:spcPts val="1000"/>
              </a:spcBef>
              <a:spcAft>
                <a:spcPct val="0"/>
              </a:spcAft>
              <a:buClrTx/>
              <a:buSzTx/>
              <a:buFont typeface="Wingdings" panose="05000000000000000000" pitchFamily="2" charset="2"/>
              <a:buChar char="ü"/>
              <a:defRPr/>
            </a:pPr>
            <a:r>
              <a:rPr kumimoji="0" lang="zh-CN" altLang="en-US" sz="2800" b="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关联</a:t>
            </a:r>
            <a:r>
              <a:rPr kumimoji="0" lang="zh-CN" altLang="en-US" sz="28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或牵涉等</a:t>
            </a:r>
            <a:r>
              <a:rPr kumimoji="0" lang="zh-CN" altLang="en-US" sz="2800" b="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a:t>
            </a:r>
            <a:endParaRPr kumimoji="0" lang="en-US" altLang="zh-CN" sz="2800" b="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en-US" altLang="zh-CN" sz="28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r>
              <a:rPr kumimoji="0" lang="zh-CN" altLang="en-US" sz="28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客户关系</a:t>
            </a:r>
            <a:r>
              <a:rPr kumimoji="0" lang="zh-CN" altLang="en-US" sz="2800" b="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，就是</a:t>
            </a:r>
            <a:r>
              <a:rPr kumimoji="0" lang="zh-CN" altLang="en-US" sz="28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指企业与客户之间的相互作用、相互影响、相互联系的状态。</a:t>
            </a:r>
            <a:endParaRPr kumimoji="0" lang="zh-CN" altLang="en-US" sz="28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grpSp>
        <p:nvGrpSpPr>
          <p:cNvPr id="7171" name="组合 19"/>
          <p:cNvGrpSpPr/>
          <p:nvPr/>
        </p:nvGrpSpPr>
        <p:grpSpPr>
          <a:xfrm>
            <a:off x="11496675" y="0"/>
            <a:ext cx="695325" cy="506413"/>
            <a:chOff x="0" y="0"/>
            <a:chExt cx="694944" cy="624651"/>
          </a:xfrm>
        </p:grpSpPr>
        <p:sp>
          <p:nvSpPr>
            <p:cNvPr id="7175"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7176"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8" name="矩形 7"/>
          <p:cNvSpPr/>
          <p:nvPr/>
        </p:nvSpPr>
        <p:spPr>
          <a:xfrm>
            <a:off x="-25400" y="0"/>
            <a:ext cx="3384550"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解读客户关系的定义</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p:nvSpPr>
        <p:spPr>
          <a:xfrm>
            <a:off x="3422650" y="-15875"/>
            <a:ext cx="305054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认识客户生命周期</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0" name="直接连接符 9"/>
          <p:cNvCxnSpPr/>
          <p:nvPr/>
        </p:nvCxnSpPr>
        <p:spPr>
          <a:xfrm flipH="1">
            <a:off x="6455728" y="533400"/>
            <a:ext cx="5668010" cy="1524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218" name="图片 1"/>
          <p:cNvPicPr>
            <a:picLocks noGrp="1" noChangeAspect="1"/>
          </p:cNvPicPr>
          <p:nvPr/>
        </p:nvPicPr>
        <p:blipFill>
          <a:blip r:embed="rId1"/>
          <a:stretch>
            <a:fillRect/>
          </a:stretch>
        </p:blipFill>
        <p:spPr>
          <a:xfrm>
            <a:off x="766763" y="-427037"/>
            <a:ext cx="10683875" cy="7177087"/>
          </a:xfrm>
          <a:prstGeom prst="rect">
            <a:avLst/>
          </a:prstGeom>
          <a:noFill/>
          <a:ln w="9525">
            <a:noFill/>
          </a:ln>
        </p:spPr>
      </p:pic>
      <p:sp>
        <p:nvSpPr>
          <p:cNvPr id="70660" name="内容占位符 2"/>
          <p:cNvSpPr>
            <a:spLocks noGrp="1" noChangeArrowheads="1"/>
          </p:cNvSpPr>
          <p:nvPr>
            <p:ph idx="1"/>
          </p:nvPr>
        </p:nvSpPr>
        <p:spPr>
          <a:xfrm>
            <a:off x="1919288" y="2349500"/>
            <a:ext cx="6480175" cy="3643313"/>
          </a:xfrm>
        </p:spPr>
        <p:txBody>
          <a:bodyPr vert="horz" wrap="square" lIns="91440" tIns="45720" rIns="91440" bIns="45720" numCol="1" anchor="t" anchorCtr="0" compatLnSpc="1"/>
          <a:lstStyle/>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r>
              <a:rPr kumimoji="0" lang="zh-CN" altLang="en-US" sz="24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客户关系从</a:t>
            </a:r>
            <a:r>
              <a:rPr kumimoji="0" lang="zh-CN" altLang="en-US" sz="28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本质上</a:t>
            </a:r>
            <a:r>
              <a:rPr kumimoji="0" lang="zh-CN" altLang="en-US" sz="24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归于人与人之间的关系。</a:t>
            </a:r>
            <a:endParaRPr kumimoji="0" lang="en-US" altLang="zh-CN" sz="24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en-US" altLang="zh-CN" sz="2400" b="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r>
              <a:rPr kumimoji="0" lang="zh-CN" altLang="en-US" sz="2400" b="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但</a:t>
            </a:r>
            <a:r>
              <a:rPr kumimoji="0" lang="zh-CN" altLang="en-US" sz="2800" b="0"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有区别于人际关系</a:t>
            </a:r>
            <a:r>
              <a:rPr kumimoji="0" lang="zh-CN" altLang="en-US" sz="24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t>
            </a:r>
            <a:endParaRPr kumimoji="0" lang="en-US" altLang="zh-CN" sz="24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r>
              <a:rPr kumimoji="0" lang="zh-CN" altLang="en-US" sz="24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客户关系不得务虚，通过请客、送礼、走后门等实现；</a:t>
            </a:r>
            <a:endParaRPr kumimoji="0" lang="en-US" altLang="zh-CN" sz="24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r>
              <a:rPr kumimoji="0" lang="zh-CN" altLang="en-US" sz="24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客户关系得务实，得建立在坚实的利益基础上，为客户创造价值。</a:t>
            </a:r>
            <a:endParaRPr kumimoji="0" lang="zh-CN" altLang="en-US" sz="24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grpSp>
        <p:nvGrpSpPr>
          <p:cNvPr id="9220" name="组合 19"/>
          <p:cNvGrpSpPr/>
          <p:nvPr/>
        </p:nvGrpSpPr>
        <p:grpSpPr>
          <a:xfrm>
            <a:off x="11496675" y="0"/>
            <a:ext cx="695325" cy="506413"/>
            <a:chOff x="0" y="0"/>
            <a:chExt cx="694944" cy="624651"/>
          </a:xfrm>
        </p:grpSpPr>
        <p:sp>
          <p:nvSpPr>
            <p:cNvPr id="9224"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9225"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8" name="矩形 7"/>
          <p:cNvSpPr/>
          <p:nvPr/>
        </p:nvSpPr>
        <p:spPr>
          <a:xfrm>
            <a:off x="-25400" y="0"/>
            <a:ext cx="3384550"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解读客户关系的定义</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0" name="直接连接符 9"/>
          <p:cNvCxnSpPr/>
          <p:nvPr/>
        </p:nvCxnSpPr>
        <p:spPr>
          <a:xfrm flipH="1">
            <a:off x="6455728" y="533400"/>
            <a:ext cx="5668010" cy="1524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3422650" y="-15875"/>
            <a:ext cx="305054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认识客户生命周期</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标题 1"/>
          <p:cNvSpPr>
            <a:spLocks noGrp="1"/>
          </p:cNvSpPr>
          <p:nvPr>
            <p:ph type="title" idx="4294967295"/>
          </p:nvPr>
        </p:nvSpPr>
        <p:spPr>
          <a:xfrm>
            <a:off x="982663" y="814388"/>
            <a:ext cx="8229600" cy="1143000"/>
          </a:xfrm>
        </p:spPr>
        <p:txBody>
          <a:bodyPr vert="horz" wrap="square" lIns="91440" tIns="45720" rIns="91440" bIns="45720" anchor="ctr" anchorCtr="0"/>
          <a:p>
            <a:r>
              <a:rPr lang="zh-CN" altLang="en-US" sz="2800" dirty="0">
                <a:latin typeface="微软雅黑" panose="020B0503020204020204" pitchFamily="34" charset="-122"/>
                <a:ea typeface="微软雅黑" panose="020B0503020204020204" pitchFamily="34" charset="-122"/>
              </a:rPr>
              <a:t>客户关系的基本类型</a:t>
            </a:r>
            <a:endParaRPr lang="zh-CN" altLang="en-US" sz="2800" dirty="0">
              <a:latin typeface="微软雅黑" panose="020B0503020204020204" pitchFamily="34" charset="-122"/>
              <a:ea typeface="微软雅黑" panose="020B0503020204020204" pitchFamily="34" charset="-122"/>
            </a:endParaRPr>
          </a:p>
        </p:txBody>
      </p:sp>
      <p:graphicFrame>
        <p:nvGraphicFramePr>
          <p:cNvPr id="93187" name="Group 3"/>
          <p:cNvGraphicFramePr>
            <a:graphicFrameLocks noGrp="1"/>
          </p:cNvGraphicFramePr>
          <p:nvPr>
            <p:custDataLst>
              <p:tags r:id="rId1"/>
            </p:custDataLst>
          </p:nvPr>
        </p:nvGraphicFramePr>
        <p:xfrm>
          <a:off x="2208213" y="2211388"/>
          <a:ext cx="8001000" cy="3813903"/>
        </p:xfrm>
        <a:graphic>
          <a:graphicData uri="http://schemas.openxmlformats.org/drawingml/2006/table">
            <a:tbl>
              <a:tblPr/>
              <a:tblGrid>
                <a:gridCol w="1537335"/>
                <a:gridCol w="6463665"/>
              </a:tblGrid>
              <a:tr h="636905">
                <a:tc>
                  <a:txBody>
                    <a:bodyPr/>
                    <a:lstStyle/>
                    <a:p>
                      <a:pPr marL="0" marR="0" lvl="0" indent="0" algn="l" defTabSz="914400" rtl="0" eaLnBrk="1" fontAlgn="base" latinLnBrk="0" hangingPunct="1">
                        <a:lnSpc>
                          <a:spcPts val="1800"/>
                        </a:lnSpc>
                        <a:spcBef>
                          <a:spcPct val="0"/>
                        </a:spcBef>
                        <a:spcAft>
                          <a:spcPct val="0"/>
                        </a:spcAft>
                        <a:buClrTx/>
                        <a:buSzTx/>
                        <a:buFontTx/>
                        <a:buNone/>
                      </a:pPr>
                      <a:endParaRPr kumimoji="0" lang="en-US" sz="18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endParaRPr>
                    </a:p>
                    <a:p>
                      <a:pPr marL="0" marR="0" lvl="0" indent="0" algn="ctr" defTabSz="914400" rtl="0" eaLnBrk="1" fontAlgn="base" latinLnBrk="0" hangingPunct="1">
                        <a:lnSpc>
                          <a:spcPts val="18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rPr>
                        <a:t>类型</a:t>
                      </a:r>
                      <a:endPar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endParaRPr>
                    </a:p>
                  </a:txBody>
                  <a:tcPr marL="68580" marR="68580" marT="0" marB="0"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D966"/>
                    </a:solidFill>
                  </a:tcPr>
                </a:tc>
                <a:tc>
                  <a:txBody>
                    <a:bodyPr/>
                    <a:lstStyle/>
                    <a:p>
                      <a:pPr marL="0" marR="0" lvl="0" indent="0" algn="l" defTabSz="914400" rtl="0" eaLnBrk="1" fontAlgn="base" latinLnBrk="0" hangingPunct="1">
                        <a:lnSpc>
                          <a:spcPts val="1800"/>
                        </a:lnSpc>
                        <a:spcBef>
                          <a:spcPct val="0"/>
                        </a:spcBef>
                        <a:spcAft>
                          <a:spcPct val="0"/>
                        </a:spcAft>
                        <a:buClrTx/>
                        <a:buSzTx/>
                        <a:buFontTx/>
                        <a:buNone/>
                      </a:pPr>
                      <a:endParaRPr kumimoji="0" lang="en-US" sz="18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endParaRPr>
                    </a:p>
                    <a:p>
                      <a:pPr marL="0" marR="0" lvl="0" indent="0" algn="ctr" defTabSz="914400" rtl="0" eaLnBrk="1" fontAlgn="base" latinLnBrk="0" hangingPunct="1">
                        <a:lnSpc>
                          <a:spcPts val="18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rPr>
                        <a:t>特征描述</a:t>
                      </a:r>
                      <a:endParaRPr kumimoji="0" lang="zh-CN" altLang="en-US" sz="24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68580" marR="68580" marT="0" marB="0"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D966"/>
                    </a:solidFill>
                  </a:tcPr>
                </a:tc>
              </a:tr>
              <a:tr h="673587">
                <a:tc>
                  <a:txBody>
                    <a:bodyPr/>
                    <a:lstStyle/>
                    <a:p>
                      <a:pPr marL="0" marR="0" lvl="0" indent="0" algn="ctr" defTabSz="914400" rtl="0" eaLnBrk="1" fontAlgn="base" latinLnBrk="0" hangingPunct="1">
                        <a:lnSpc>
                          <a:spcPts val="1800"/>
                        </a:lnSpc>
                        <a:spcBef>
                          <a:spcPct val="0"/>
                        </a:spcBef>
                        <a:spcAft>
                          <a:spcPct val="0"/>
                        </a:spcAft>
                        <a:buClrTx/>
                        <a:buSzTx/>
                        <a:buFontTx/>
                        <a:buNone/>
                      </a:pPr>
                      <a:endParaRPr kumimoji="0" lang="en-US" sz="18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endParaRPr>
                    </a:p>
                    <a:p>
                      <a:pPr marL="0" marR="0" lvl="0" indent="0" algn="ctr" defTabSz="914400" rtl="0" eaLnBrk="1" fontAlgn="base" latinLnBrk="0" hangingPunct="1">
                        <a:lnSpc>
                          <a:spcPts val="1800"/>
                        </a:lnSpc>
                        <a:spcBef>
                          <a:spcPct val="0"/>
                        </a:spcBef>
                        <a:spcAft>
                          <a:spcPct val="0"/>
                        </a:spcAft>
                        <a:buClrTx/>
                        <a:buSzTx/>
                        <a:buFontTx/>
                        <a:buNone/>
                      </a:pPr>
                      <a:r>
                        <a:rPr kumimoji="0" lang="zh-CN" altLang="en-US" sz="18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rPr>
                        <a:t>普通买卖关系</a:t>
                      </a:r>
                      <a:endParaRPr kumimoji="0" lang="zh-CN" alt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68580" marR="68580" marT="0" marB="0"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ts val="1800"/>
                        </a:lnSpc>
                        <a:spcBef>
                          <a:spcPct val="0"/>
                        </a:spcBef>
                        <a:spcAft>
                          <a:spcPct val="0"/>
                        </a:spcAft>
                        <a:buClrTx/>
                        <a:buSzTx/>
                        <a:buFontTx/>
                        <a:buNone/>
                      </a:pPr>
                      <a:endParaRPr kumimoji="0" lang="en-US" sz="18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ts val="1800"/>
                        </a:lnSpc>
                        <a:spcBef>
                          <a:spcPct val="0"/>
                        </a:spcBef>
                        <a:spcAft>
                          <a:spcPct val="0"/>
                        </a:spcAft>
                        <a:buClrTx/>
                        <a:buSzTx/>
                        <a:buFontTx/>
                        <a:buNone/>
                      </a:pPr>
                      <a:r>
                        <a:rPr kumimoji="0" lang="zh-CN" altLang="en-US" sz="18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rPr>
                        <a:t>销售人员把产品销售出去后就不再与客户接触</a:t>
                      </a: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68580" marR="68580" marT="0" marB="0"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20115">
                <a:tc>
                  <a:txBody>
                    <a:bodyPr/>
                    <a:lstStyle/>
                    <a:p>
                      <a:pPr marL="0" marR="0" lvl="0" indent="0" algn="ctr" defTabSz="914400" rtl="0" eaLnBrk="1" fontAlgn="base" latinLnBrk="0" hangingPunct="1">
                        <a:lnSpc>
                          <a:spcPts val="1800"/>
                        </a:lnSpc>
                        <a:spcBef>
                          <a:spcPct val="0"/>
                        </a:spcBef>
                        <a:spcAft>
                          <a:spcPct val="0"/>
                        </a:spcAft>
                        <a:buClrTx/>
                        <a:buSzTx/>
                        <a:buFontTx/>
                        <a:buNone/>
                      </a:pPr>
                      <a:endParaRPr kumimoji="0" lang="en-US" sz="18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endParaRPr>
                    </a:p>
                    <a:p>
                      <a:pPr marL="0" marR="0" lvl="0" indent="0" algn="ctr" defTabSz="914400" rtl="0" eaLnBrk="1" fontAlgn="base" latinLnBrk="0" hangingPunct="1">
                        <a:lnSpc>
                          <a:spcPts val="1800"/>
                        </a:lnSpc>
                        <a:spcBef>
                          <a:spcPct val="0"/>
                        </a:spcBef>
                        <a:spcAft>
                          <a:spcPct val="0"/>
                        </a:spcAft>
                        <a:buClrTx/>
                        <a:buSzTx/>
                        <a:buFontTx/>
                        <a:buNone/>
                      </a:pPr>
                      <a:r>
                        <a:rPr kumimoji="0" lang="zh-CN" alt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优先选择关系</a:t>
                      </a:r>
                      <a:endParaRPr kumimoji="0" lang="zh-CN" alt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68580" marR="68580" marT="0" marB="0"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企业的销售成员与客户企业中的关键人物均有较为深入的了解和接触，两者共享的信息有所扩大。在同等条件下，客户在选择供货渠道时，对企业有一定的偏爱</a:t>
                      </a:r>
                      <a:endParaRPr kumimoji="0" lang="zh-CN"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68580" marR="68580" marT="0" marB="0"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35355">
                <a:tc>
                  <a:txBody>
                    <a:bodyPr/>
                    <a:lstStyle/>
                    <a:p>
                      <a:pPr marL="0" marR="0" lvl="0" indent="0" algn="ctr" defTabSz="914400" rtl="0" eaLnBrk="1" fontAlgn="base" latinLnBrk="0" hangingPunct="1">
                        <a:lnSpc>
                          <a:spcPts val="1800"/>
                        </a:lnSpc>
                        <a:spcBef>
                          <a:spcPct val="0"/>
                        </a:spcBef>
                        <a:spcAft>
                          <a:spcPct val="0"/>
                        </a:spcAft>
                        <a:buClrTx/>
                        <a:buSzTx/>
                        <a:buFontTx/>
                        <a:buNone/>
                      </a:pPr>
                      <a:endParaRPr kumimoji="0" lang="en-US" sz="18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endParaRPr>
                    </a:p>
                    <a:p>
                      <a:pPr marL="0" marR="0" lvl="0" indent="0" algn="ctr" defTabSz="914400" rtl="0" eaLnBrk="1" fontAlgn="base" latinLnBrk="0" hangingPunct="1">
                        <a:lnSpc>
                          <a:spcPts val="1800"/>
                        </a:lnSpc>
                        <a:spcBef>
                          <a:spcPct val="0"/>
                        </a:spcBef>
                        <a:spcAft>
                          <a:spcPct val="0"/>
                        </a:spcAft>
                        <a:buClrTx/>
                        <a:buSzTx/>
                        <a:buFontTx/>
                        <a:buNone/>
                      </a:pPr>
                      <a:r>
                        <a:rPr kumimoji="0" lang="zh-CN" altLang="en-US" sz="18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rPr>
                        <a:t>合作伙伴关系</a:t>
                      </a:r>
                      <a:endParaRPr kumimoji="0" lang="zh-CN" alt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68580" marR="68580" marT="0" marB="0"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8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rPr>
                        <a:t>当企业与客户的交易实现长期化，企业以客户的需求为导向进行产品的提供和资金的投入，双方共同探讨行动计划，双方共创共享价值</a:t>
                      </a:r>
                      <a:endParaRPr kumimoji="0" lang="zh-CN" sz="18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endParaRPr>
                    </a:p>
                  </a:txBody>
                  <a:tcPr marL="68580" marR="68580" marT="0" marB="0"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47941">
                <a:tc>
                  <a:txBody>
                    <a:bodyPr/>
                    <a:lstStyle/>
                    <a:p>
                      <a:pPr marL="0" marR="0" lvl="0" indent="0" algn="ctr" defTabSz="914400" rtl="0" eaLnBrk="1" fontAlgn="base" latinLnBrk="0" hangingPunct="1">
                        <a:lnSpc>
                          <a:spcPts val="1800"/>
                        </a:lnSpc>
                        <a:spcBef>
                          <a:spcPct val="0"/>
                        </a:spcBef>
                        <a:spcAft>
                          <a:spcPct val="0"/>
                        </a:spcAft>
                        <a:buClrTx/>
                        <a:buSzTx/>
                        <a:buFontTx/>
                        <a:buNone/>
                      </a:pPr>
                      <a:endParaRPr kumimoji="0" lang="en-US" sz="18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endParaRPr>
                    </a:p>
                    <a:p>
                      <a:pPr marL="0" marR="0" lvl="0" indent="0" algn="ctr" defTabSz="914400" rtl="0" eaLnBrk="1" fontAlgn="base" latinLnBrk="0" hangingPunct="1">
                        <a:lnSpc>
                          <a:spcPts val="1800"/>
                        </a:lnSpc>
                        <a:spcBef>
                          <a:spcPct val="0"/>
                        </a:spcBef>
                        <a:spcAft>
                          <a:spcPct val="0"/>
                        </a:spcAft>
                        <a:buClrTx/>
                        <a:buSzTx/>
                        <a:buFontTx/>
                        <a:buNone/>
                      </a:pPr>
                      <a:r>
                        <a:rPr kumimoji="0" lang="zh-CN" altLang="en-US" sz="18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rPr>
                        <a:t>战略联盟关系</a:t>
                      </a:r>
                      <a:endParaRPr kumimoji="0" lang="zh-CN" altLang="en-US" sz="18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68580" marR="68580" marT="0" marB="0"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lang="zh-CN" sz="1800" dirty="0" smtClean="0">
                          <a:ln>
                            <a:noFill/>
                          </a:ln>
                          <a:effectLst/>
                          <a:latin typeface="微软雅黑" panose="020B0503020204020204" pitchFamily="34" charset="-122"/>
                          <a:ea typeface="微软雅黑" panose="020B0503020204020204" pitchFamily="34" charset="-122"/>
                          <a:sym typeface="+mn-ea"/>
                        </a:rPr>
                        <a:t>双方为了实现各自的战略目标，</a:t>
                      </a:r>
                      <a:r>
                        <a:rPr kumimoji="0" lang="zh-CN"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共同协力运作争取更多的市场份额与利润，采取一种长期性联合与合作的经营行为方式</a:t>
                      </a:r>
                      <a:endParaRPr kumimoji="0" lang="zh-CN"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68580" marR="68580" marT="0" marB="0"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grpSp>
        <p:nvGrpSpPr>
          <p:cNvPr id="10264" name="组合 19"/>
          <p:cNvGrpSpPr/>
          <p:nvPr/>
        </p:nvGrpSpPr>
        <p:grpSpPr>
          <a:xfrm>
            <a:off x="11496675" y="0"/>
            <a:ext cx="695325" cy="506413"/>
            <a:chOff x="0" y="0"/>
            <a:chExt cx="694944" cy="624651"/>
          </a:xfrm>
        </p:grpSpPr>
        <p:sp>
          <p:nvSpPr>
            <p:cNvPr id="10268"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10269"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7" name="矩形 6"/>
          <p:cNvSpPr/>
          <p:nvPr/>
        </p:nvSpPr>
        <p:spPr>
          <a:xfrm>
            <a:off x="-25400" y="0"/>
            <a:ext cx="3384550"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解读客户关系的定义</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9" name="直接连接符 8"/>
          <p:cNvCxnSpPr/>
          <p:nvPr/>
        </p:nvCxnSpPr>
        <p:spPr>
          <a:xfrm flipH="1">
            <a:off x="6528118" y="533400"/>
            <a:ext cx="5595620" cy="1524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3422650" y="-15875"/>
            <a:ext cx="305054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认识客户生命周期</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tags/tag1.xml><?xml version="1.0" encoding="utf-8"?>
<p:tagLst xmlns:p="http://schemas.openxmlformats.org/presentationml/2006/main">
  <p:tag name="KSO_WM_UNIT_TABLE_BEAUTIFY" val="smartTable{b1cb6fc5-ef53-4335-9b92-8967cc06be15}"/>
</p:tagLst>
</file>

<file path=ppt/tags/tag2.xml><?xml version="1.0" encoding="utf-8"?>
<p:tagLst xmlns:p="http://schemas.openxmlformats.org/presentationml/2006/main">
  <p:tag name="KSO_WM_UNIT_TABLE_BEAUTIFY" val="smartTable{7a79861d-c3b4-4039-9541-23962730e52e}"/>
  <p:tag name="TABLE_ENDDRAG_ORIGIN_RECT" val="696*277"/>
  <p:tag name="TABLE_ENDDRAG_RECT" val="140*186*696*277"/>
</p:tagLst>
</file>

<file path=ppt/tags/tag3.xml><?xml version="1.0" encoding="utf-8"?>
<p:tagLst xmlns:p="http://schemas.openxmlformats.org/presentationml/2006/main">
  <p:tag name="COMMONDATA" val="eyJoZGlkIjoiOWQ2NDZkMDhkZWY4MTBjOTZiNjVkNzU1NGE4NTg5OWYifQ=="/>
</p:tagLst>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2857</Words>
  <Application>WPS 演示</Application>
  <PresentationFormat>宽屏</PresentationFormat>
  <Paragraphs>214</Paragraphs>
  <Slides>15</Slides>
  <Notes>1</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15</vt:i4>
      </vt:variant>
    </vt:vector>
  </HeadingPairs>
  <TitlesOfParts>
    <vt:vector size="26" baseType="lpstr">
      <vt:lpstr>Arial</vt:lpstr>
      <vt:lpstr>宋体</vt:lpstr>
      <vt:lpstr>Wingdings</vt:lpstr>
      <vt:lpstr>Calibri</vt:lpstr>
      <vt:lpstr>Calibri Light</vt:lpstr>
      <vt:lpstr>微软雅黑</vt:lpstr>
      <vt:lpstr>方正剪纸简体</vt:lpstr>
      <vt:lpstr>仿宋</vt:lpstr>
      <vt:lpstr>Arial Unicode MS</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客户关系的基本类型</vt:lpstr>
      <vt:lpstr>影响客户关系类型的主要因素： </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dell</dc:creator>
  <cp:lastModifiedBy>Admin</cp:lastModifiedBy>
  <cp:revision>100</cp:revision>
  <dcterms:created xsi:type="dcterms:W3CDTF">2015-02-06T13:20:00Z</dcterms:created>
  <dcterms:modified xsi:type="dcterms:W3CDTF">2023-07-25T13:11:22Z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2052-12.1.0.15120</vt:lpwstr>
  </property>
  <property fmtid="{D5CDD505-2E9C-101B-9397-08002B2CF9AE}" pid="3" name="ICV">
    <vt:lpwstr>18B1624C24C24143B73B69F10AD54B3B</vt:lpwstr>
  </property>
</Properties>
</file>