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
  </p:notesMasterIdLst>
  <p:sldIdLst>
    <p:sldId id="256" r:id="rId4"/>
    <p:sldId id="258" r:id="rId5"/>
    <p:sldId id="312" r:id="rId6"/>
    <p:sldId id="274" r:id="rId7"/>
    <p:sldId id="275" r:id="rId8"/>
    <p:sldId id="364" r:id="rId10"/>
    <p:sldId id="315" r:id="rId11"/>
    <p:sldId id="314" r:id="rId12"/>
    <p:sldId id="281" r:id="rId13"/>
    <p:sldId id="282" r:id="rId14"/>
    <p:sldId id="320" r:id="rId15"/>
    <p:sldId id="399" r:id="rId16"/>
    <p:sldId id="283" r:id="rId17"/>
    <p:sldId id="400" r:id="rId18"/>
    <p:sldId id="401" r:id="rId19"/>
    <p:sldId id="402" r:id="rId20"/>
    <p:sldId id="403" r:id="rId21"/>
    <p:sldId id="329" r:id="rId22"/>
    <p:sldId id="319" r:id="rId23"/>
    <p:sldId id="316" r:id="rId24"/>
    <p:sldId id="321" r:id="rId25"/>
    <p:sldId id="339" r:id="rId26"/>
    <p:sldId id="322" r:id="rId27"/>
    <p:sldId id="338" r:id="rId28"/>
  </p:sldIdLst>
  <p:sldSz cx="12192000" cy="6858000"/>
  <p:notesSz cx="6858000" cy="9144000"/>
  <p:custDataLst>
    <p:tags r:id="rId3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966"/>
    <a:srgbClr val="E5E955"/>
    <a:srgbClr val="FFC108"/>
    <a:srgbClr val="FFC000"/>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2011"/>
        <p:guide pos="38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44.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8"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9459"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endParaRPr lang="zh-CN" altLang="en-US" dirty="0"/>
          </a:p>
        </p:txBody>
      </p:sp>
      <p:sp>
        <p:nvSpPr>
          <p:cNvPr id="19460"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Arial" panose="020B0604020202020204" pitchFamily="34" charset="0"/>
              </a:rPr>
            </a:fld>
            <a:endParaRPr lang="zh-CN" altLang="en-US" sz="12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8"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9459"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endParaRPr lang="zh-CN" altLang="en-US" dirty="0"/>
          </a:p>
        </p:txBody>
      </p:sp>
      <p:sp>
        <p:nvSpPr>
          <p:cNvPr id="19460"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Arial" panose="020B0604020202020204" pitchFamily="34" charset="0"/>
              </a:rPr>
            </a:fld>
            <a:endParaRPr lang="zh-CN" altLang="en-US" sz="12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8"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9459"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endParaRPr lang="zh-CN" altLang="en-US" dirty="0"/>
          </a:p>
        </p:txBody>
      </p:sp>
      <p:sp>
        <p:nvSpPr>
          <p:cNvPr id="19460"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Arial" panose="020B0604020202020204" pitchFamily="34" charset="0"/>
              </a:rPr>
            </a:fld>
            <a:endParaRPr lang="zh-CN" altLang="en-US" sz="12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8"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9459"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endParaRPr lang="zh-CN" altLang="en-US" dirty="0"/>
          </a:p>
        </p:txBody>
      </p:sp>
      <p:sp>
        <p:nvSpPr>
          <p:cNvPr id="19460"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Arial" panose="020B0604020202020204" pitchFamily="34" charset="0"/>
              </a:rPr>
            </a:fld>
            <a:endParaRPr lang="zh-CN" altLang="en-US" sz="12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8"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9459"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endParaRPr lang="zh-CN" altLang="en-US" dirty="0"/>
          </a:p>
        </p:txBody>
      </p:sp>
      <p:sp>
        <p:nvSpPr>
          <p:cNvPr id="19460"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Arial" panose="020B0604020202020204" pitchFamily="34" charset="0"/>
              </a:rPr>
            </a:fld>
            <a:endParaRPr lang="zh-CN" altLang="en-US" sz="12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253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253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a:endParaRPr lang="zh-CN" altLang="en-US" dirty="0"/>
          </a:p>
        </p:txBody>
      </p:sp>
      <p:sp>
        <p:nvSpPr>
          <p:cNvPr id="2253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spcBef>
                <a:spcPct val="0"/>
              </a:spcBef>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wmf"/><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3" Type="http://schemas.openxmlformats.org/officeDocument/2006/relationships/notesSlide" Target="../notesSlides/notesSlide9.xml"/><Relationship Id="rId42" Type="http://schemas.openxmlformats.org/officeDocument/2006/relationships/slideLayout" Target="../slideLayouts/slideLayout7.xml"/><Relationship Id="rId41" Type="http://schemas.openxmlformats.org/officeDocument/2006/relationships/tags" Target="../tags/tag43.xml"/><Relationship Id="rId40" Type="http://schemas.openxmlformats.org/officeDocument/2006/relationships/tags" Target="../tags/tag42.xml"/><Relationship Id="rId4" Type="http://schemas.openxmlformats.org/officeDocument/2006/relationships/tags" Target="../tags/tag6.xml"/><Relationship Id="rId39" Type="http://schemas.openxmlformats.org/officeDocument/2006/relationships/tags" Target="../tags/tag41.xml"/><Relationship Id="rId38" Type="http://schemas.openxmlformats.org/officeDocument/2006/relationships/tags" Target="../tags/tag40.xml"/><Relationship Id="rId37" Type="http://schemas.openxmlformats.org/officeDocument/2006/relationships/tags" Target="../tags/tag39.xml"/><Relationship Id="rId36" Type="http://schemas.openxmlformats.org/officeDocument/2006/relationships/tags" Target="../tags/tag38.xml"/><Relationship Id="rId35" Type="http://schemas.openxmlformats.org/officeDocument/2006/relationships/tags" Target="../tags/tag37.xml"/><Relationship Id="rId34" Type="http://schemas.openxmlformats.org/officeDocument/2006/relationships/tags" Target="../tags/tag36.xml"/><Relationship Id="rId33" Type="http://schemas.openxmlformats.org/officeDocument/2006/relationships/tags" Target="../tags/tag35.xml"/><Relationship Id="rId32" Type="http://schemas.openxmlformats.org/officeDocument/2006/relationships/tags" Target="../tags/tag34.xml"/><Relationship Id="rId31" Type="http://schemas.openxmlformats.org/officeDocument/2006/relationships/tags" Target="../tags/tag33.xml"/><Relationship Id="rId30" Type="http://schemas.openxmlformats.org/officeDocument/2006/relationships/tags" Target="../tags/tag32.xml"/><Relationship Id="rId3" Type="http://schemas.openxmlformats.org/officeDocument/2006/relationships/tags" Target="../tags/tag5.xml"/><Relationship Id="rId29" Type="http://schemas.openxmlformats.org/officeDocument/2006/relationships/tags" Target="../tags/tag31.xml"/><Relationship Id="rId28" Type="http://schemas.openxmlformats.org/officeDocument/2006/relationships/tags" Target="../tags/tag30.xml"/><Relationship Id="rId27" Type="http://schemas.openxmlformats.org/officeDocument/2006/relationships/tags" Target="../tags/tag29.xml"/><Relationship Id="rId26" Type="http://schemas.openxmlformats.org/officeDocument/2006/relationships/tags" Target="../tags/tag28.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2623820" y="4665980"/>
            <a:ext cx="686371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模块七 客户关系管理新发展</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2" descr="j0439343"/>
          <p:cNvPicPr>
            <a:picLocks noGrp="1" noChangeAspect="1"/>
          </p:cNvPicPr>
          <p:nvPr>
            <p:ph sz="half" idx="1"/>
          </p:nvPr>
        </p:nvPicPr>
        <p:blipFill>
          <a:blip r:embed="rId1"/>
          <a:srcRect/>
          <a:stretch>
            <a:fillRect/>
          </a:stretch>
        </p:blipFill>
        <p:spPr>
          <a:xfrm>
            <a:off x="5664200" y="1196975"/>
            <a:ext cx="5203825" cy="5213350"/>
          </a:xfrm>
        </p:spPr>
      </p:pic>
      <p:sp>
        <p:nvSpPr>
          <p:cNvPr id="17411" name="文本占位符 2"/>
          <p:cNvSpPr>
            <a:spLocks noGrp="1"/>
          </p:cNvSpPr>
          <p:nvPr>
            <p:ph type="body" idx="4294967295"/>
          </p:nvPr>
        </p:nvSpPr>
        <p:spPr>
          <a:xfrm>
            <a:off x="1559560" y="3573145"/>
            <a:ext cx="4671060" cy="640080"/>
          </a:xfrm>
        </p:spPr>
        <p:txBody>
          <a:bodyPr vert="horz" wrap="square" lIns="91440" tIns="45720" rIns="91440" bIns="45720" anchor="b" anchorCtr="0"/>
          <a:p>
            <a:pPr marL="0" indent="0">
              <a:buFont typeface="Wingdings" panose="05000000000000000000" pitchFamily="2" charset="2"/>
              <a:buNone/>
            </a:pPr>
            <a:r>
              <a:rPr lang="zh-CN" altLang="en-US" dirty="0">
                <a:latin typeface="微软雅黑" panose="020B0503020204020204" pitchFamily="34" charset="-122"/>
                <a:ea typeface="微软雅黑" panose="020B0503020204020204" pitchFamily="34" charset="-122"/>
              </a:rPr>
              <a:t>数据仓库会有哪些特点呢？</a:t>
            </a:r>
            <a:endParaRPr lang="en-US" altLang="zh-CN" dirty="0">
              <a:latin typeface="微软雅黑" panose="020B0503020204020204" pitchFamily="34" charset="-122"/>
              <a:ea typeface="微软雅黑" panose="020B0503020204020204" pitchFamily="34" charset="-122"/>
            </a:endParaRPr>
          </a:p>
          <a:p>
            <a:pPr marL="0" indent="0">
              <a:buFont typeface="Wingdings" panose="05000000000000000000" pitchFamily="2" charset="2"/>
              <a:buNone/>
            </a:pPr>
            <a:endParaRPr lang="zh-CN" altLang="en-US" dirty="0">
              <a:latin typeface="微软雅黑" panose="020B0503020204020204" pitchFamily="34" charset="-122"/>
              <a:ea typeface="微软雅黑" panose="020B0503020204020204" pitchFamily="34" charset="-122"/>
            </a:endParaRPr>
          </a:p>
        </p:txBody>
      </p:sp>
      <p:sp>
        <p:nvSpPr>
          <p:cNvPr id="17412" name="TextBox 7"/>
          <p:cNvSpPr txBox="1"/>
          <p:nvPr/>
        </p:nvSpPr>
        <p:spPr>
          <a:xfrm>
            <a:off x="8486775" y="2420938"/>
            <a:ext cx="2273300"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3600" b="1" dirty="0">
                <a:solidFill>
                  <a:schemeClr val="tx2"/>
                </a:solidFill>
                <a:latin typeface="微软雅黑" panose="020B0503020204020204" pitchFamily="34" charset="-122"/>
                <a:ea typeface="微软雅黑" panose="020B0503020204020204" pitchFamily="34" charset="-122"/>
              </a:rPr>
              <a:t>思考</a:t>
            </a:r>
            <a:endParaRPr lang="zh-CN" altLang="en-US" sz="3600" b="1" dirty="0">
              <a:solidFill>
                <a:schemeClr val="tx2"/>
              </a:solidFill>
              <a:latin typeface="微软雅黑" panose="020B0503020204020204" pitchFamily="34" charset="-122"/>
              <a:ea typeface="微软雅黑" panose="020B0503020204020204" pitchFamily="34" charset="-122"/>
            </a:endParaRPr>
          </a:p>
        </p:txBody>
      </p: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MH_PageTitle"/>
          <p:cNvSpPr>
            <a:spLocks noGrp="1"/>
          </p:cNvSpPr>
          <p:nvPr>
            <p:ph type="title" idx="4294967295"/>
          </p:nvPr>
        </p:nvSpPr>
        <p:spPr>
          <a:xfrm>
            <a:off x="1757363" y="885825"/>
            <a:ext cx="7886700" cy="1325563"/>
          </a:xfrm>
          <a:solidFill>
            <a:srgbClr val="FFFFFF">
              <a:alpha val="100000"/>
            </a:srgbClr>
          </a:solidFill>
        </p:spPr>
        <p:txBody>
          <a:bodyPr vert="horz" wrap="square" lIns="91440" tIns="45720" rIns="91440" bIns="45720" anchor="ctr" anchorCtr="0"/>
          <a:p>
            <a:pPr eaLnBrk="1" hangingPunct="1"/>
            <a:r>
              <a:rPr lang="zh-CN" altLang="en-US" sz="2400" b="1" dirty="0">
                <a:latin typeface="微软雅黑" panose="020B0503020204020204" pitchFamily="34" charset="-122"/>
                <a:ea typeface="微软雅黑" panose="020B0503020204020204" pitchFamily="34" charset="-122"/>
              </a:rPr>
              <a:t>数据仓库的特征</a:t>
            </a:r>
            <a:endParaRPr lang="zh-CN" altLang="en-US" sz="2400" b="1" dirty="0">
              <a:latin typeface="微软雅黑" panose="020B0503020204020204" pitchFamily="34" charset="-122"/>
              <a:ea typeface="微软雅黑" panose="020B0503020204020204" pitchFamily="34" charset="-122"/>
            </a:endParaRPr>
          </a:p>
        </p:txBody>
      </p:sp>
      <p:sp>
        <p:nvSpPr>
          <p:cNvPr id="23555" name="MH_Other_1"/>
          <p:cNvSpPr/>
          <p:nvPr/>
        </p:nvSpPr>
        <p:spPr>
          <a:xfrm>
            <a:off x="2698750" y="2724150"/>
            <a:ext cx="2044700" cy="2044700"/>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6" name="MH_Other_2"/>
          <p:cNvSpPr/>
          <p:nvPr/>
        </p:nvSpPr>
        <p:spPr>
          <a:xfrm>
            <a:off x="3090863" y="3105150"/>
            <a:ext cx="1362075" cy="1282700"/>
          </a:xfrm>
          <a:custGeom>
            <a:avLst/>
            <a:gdLst>
              <a:gd name="txL" fmla="*/ 0 w 1361803"/>
              <a:gd name="txT" fmla="*/ 0 h 1281345"/>
              <a:gd name="txR" fmla="*/ 1361803 w 1361803"/>
              <a:gd name="txB" fmla="*/ 1281345 h 1281345"/>
            </a:gdLst>
            <a:ahLst/>
            <a:cxnLst>
              <a:cxn ang="0">
                <a:pos x="374128" y="898965"/>
              </a:cxn>
              <a:cxn ang="0">
                <a:pos x="476865" y="941121"/>
              </a:cxn>
              <a:cxn ang="0">
                <a:pos x="554917" y="958417"/>
              </a:cxn>
              <a:cxn ang="0">
                <a:pos x="529229" y="1036256"/>
              </a:cxn>
              <a:cxn ang="0">
                <a:pos x="461061" y="1058958"/>
              </a:cxn>
              <a:cxn ang="0">
                <a:pos x="353376" y="995176"/>
              </a:cxn>
              <a:cxn ang="0">
                <a:pos x="287184" y="1068690"/>
              </a:cxn>
              <a:cxn ang="0">
                <a:pos x="312868" y="902202"/>
              </a:cxn>
              <a:cxn ang="0">
                <a:pos x="275135" y="699087"/>
              </a:cxn>
              <a:cxn ang="0">
                <a:pos x="666851" y="699087"/>
              </a:cxn>
              <a:cxn ang="0">
                <a:pos x="634206" y="785470"/>
              </a:cxn>
              <a:cxn ang="0">
                <a:pos x="271175" y="790868"/>
              </a:cxn>
              <a:cxn ang="0">
                <a:pos x="256336" y="718523"/>
              </a:cxn>
              <a:cxn ang="0">
                <a:pos x="278950" y="513242"/>
              </a:cxn>
              <a:cxn ang="0">
                <a:pos x="747968" y="513242"/>
              </a:cxn>
              <a:cxn ang="0">
                <a:pos x="767759" y="566249"/>
              </a:cxn>
              <a:cxn ang="0">
                <a:pos x="279936" y="604108"/>
              </a:cxn>
              <a:cxn ang="0">
                <a:pos x="257170" y="537042"/>
              </a:cxn>
              <a:cxn ang="0">
                <a:pos x="945911" y="461187"/>
              </a:cxn>
              <a:cxn ang="0">
                <a:pos x="1025021" y="655806"/>
              </a:cxn>
              <a:cxn ang="0">
                <a:pos x="637384" y="1060180"/>
              </a:cxn>
              <a:cxn ang="0">
                <a:pos x="602772" y="1029906"/>
              </a:cxn>
              <a:cxn ang="0">
                <a:pos x="941958" y="468756"/>
              </a:cxn>
              <a:cxn ang="0">
                <a:pos x="1341442" y="328522"/>
              </a:cxn>
              <a:cxn ang="0">
                <a:pos x="1358252" y="380362"/>
              </a:cxn>
              <a:cxn ang="0">
                <a:pos x="1137752" y="676284"/>
              </a:cxn>
              <a:cxn ang="0">
                <a:pos x="1084352" y="689244"/>
              </a:cxn>
              <a:cxn ang="0">
                <a:pos x="1124894" y="607164"/>
              </a:cxn>
              <a:cxn ang="0">
                <a:pos x="1314743" y="340402"/>
              </a:cxn>
              <a:cxn ang="0">
                <a:pos x="527504" y="233333"/>
              </a:cxn>
              <a:cxn ang="0">
                <a:pos x="767759" y="249560"/>
              </a:cxn>
              <a:cxn ang="0">
                <a:pos x="750956" y="324201"/>
              </a:cxn>
              <a:cxn ang="0">
                <a:pos x="530477" y="324201"/>
              </a:cxn>
              <a:cxn ang="0">
                <a:pos x="512673" y="250642"/>
              </a:cxn>
              <a:cxn ang="0">
                <a:pos x="1247162" y="140302"/>
              </a:cxn>
              <a:cxn ang="0">
                <a:pos x="1310955" y="244112"/>
              </a:cxn>
              <a:cxn ang="0">
                <a:pos x="1118089" y="541097"/>
              </a:cxn>
              <a:cxn ang="0">
                <a:pos x="999398" y="392064"/>
              </a:cxn>
              <a:cxn ang="0">
                <a:pos x="1209081" y="151236"/>
              </a:cxn>
              <a:cxn ang="0">
                <a:pos x="327460" y="0"/>
              </a:cxn>
              <a:cxn ang="0">
                <a:pos x="1024934" y="139396"/>
              </a:cxn>
              <a:cxn ang="0">
                <a:pos x="1017020" y="242054"/>
              </a:cxn>
              <a:cxn ang="0">
                <a:pos x="911163" y="386853"/>
              </a:cxn>
              <a:cxn ang="0">
                <a:pos x="898300" y="319857"/>
              </a:cxn>
              <a:cxn ang="0">
                <a:pos x="873566" y="138316"/>
              </a:cxn>
              <a:cxn ang="0">
                <a:pos x="382861" y="138316"/>
              </a:cxn>
              <a:cxn ang="0">
                <a:pos x="382861" y="319857"/>
              </a:cxn>
              <a:cxn ang="0">
                <a:pos x="143458" y="417110"/>
              </a:cxn>
              <a:cxn ang="0">
                <a:pos x="126629" y="436560"/>
              </a:cxn>
              <a:cxn ang="0">
                <a:pos x="151363" y="1164882"/>
              </a:cxn>
              <a:cxn ang="0">
                <a:pos x="898300" y="1136788"/>
              </a:cxn>
              <a:cxn ang="0">
                <a:pos x="904235" y="919582"/>
              </a:cxn>
              <a:cxn ang="0">
                <a:pos x="1023943" y="782350"/>
              </a:cxn>
              <a:cxn ang="0">
                <a:pos x="1024934" y="1155156"/>
              </a:cxn>
              <a:cxn ang="0">
                <a:pos x="131576" y="1303198"/>
              </a:cxn>
              <a:cxn ang="0">
                <a:pos x="0" y="341468"/>
              </a:cxn>
              <a:cxn ang="0">
                <a:pos x="262165" y="29177"/>
              </a:cxn>
            </a:cxnLst>
            <a:rect l="txL" t="txT" r="txR" b="tx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alpha val="100000"/>
            </a:srgbClr>
          </a:solidFill>
          <a:ln w="9525">
            <a:noFill/>
          </a:ln>
        </p:spPr>
        <p:txBody>
          <a:bodyPr/>
          <a:p>
            <a:endParaRPr lang="zh-CN" altLang="en-US"/>
          </a:p>
        </p:txBody>
      </p:sp>
      <p:cxnSp>
        <p:nvCxnSpPr>
          <p:cNvPr id="23557" name="MH_Other_3"/>
          <p:cNvCxnSpPr/>
          <p:nvPr/>
        </p:nvCxnSpPr>
        <p:spPr>
          <a:xfrm flipH="1">
            <a:off x="5232400" y="1892300"/>
            <a:ext cx="17463" cy="4489450"/>
          </a:xfrm>
          <a:prstGeom prst="line">
            <a:avLst/>
          </a:prstGeom>
          <a:ln w="19050" cap="flat" cmpd="sng">
            <a:solidFill>
              <a:srgbClr val="507AAE"/>
            </a:solidFill>
            <a:prstDash val="solid"/>
            <a:headEnd type="none" w="med" len="med"/>
            <a:tailEnd type="none" w="med" len="med"/>
          </a:ln>
        </p:spPr>
      </p:cxnSp>
      <p:sp>
        <p:nvSpPr>
          <p:cNvPr id="23558" name="MH_Other_4"/>
          <p:cNvSpPr/>
          <p:nvPr/>
        </p:nvSpPr>
        <p:spPr>
          <a:xfrm>
            <a:off x="5140325" y="4649788"/>
            <a:ext cx="220663" cy="220662"/>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9" name="MH_Other_5"/>
          <p:cNvSpPr/>
          <p:nvPr/>
        </p:nvSpPr>
        <p:spPr>
          <a:xfrm>
            <a:off x="5140325" y="2622550"/>
            <a:ext cx="220663" cy="220663"/>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60" name="MH_Text_1"/>
          <p:cNvSpPr/>
          <p:nvPr/>
        </p:nvSpPr>
        <p:spPr>
          <a:xfrm>
            <a:off x="5734050" y="2960688"/>
            <a:ext cx="4683125" cy="9731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a:lnSpc>
                <a:spcPct val="120000"/>
              </a:lnSpc>
              <a:spcBef>
                <a:spcPct val="0"/>
              </a:spcBef>
              <a:buNone/>
            </a:pPr>
            <a:r>
              <a:rPr sz="2000" dirty="0">
                <a:latin typeface="微软雅黑" panose="020B0503020204020204" pitchFamily="34" charset="-122"/>
                <a:ea typeface="微软雅黑" panose="020B0503020204020204" pitchFamily="34" charset="-122"/>
              </a:rPr>
              <a:t>主题是企业进行决策时所关心的重点方面</a:t>
            </a:r>
            <a:r>
              <a:rPr lang="zh-CN" sz="2000" dirty="0">
                <a:latin typeface="微软雅黑" panose="020B0503020204020204" pitchFamily="34" charset="-122"/>
                <a:ea typeface="微软雅黑" panose="020B0503020204020204" pitchFamily="34" charset="-122"/>
              </a:rPr>
              <a:t>，数据仓库是按照一定的主题域组织在一起的，如产品、中间商、顾客等进行数据的组织。</a:t>
            </a:r>
            <a:endParaRPr lang="zh-CN" sz="2000" dirty="0">
              <a:latin typeface="微软雅黑" panose="020B0503020204020204" pitchFamily="34" charset="-122"/>
              <a:ea typeface="微软雅黑" panose="020B0503020204020204" pitchFamily="34" charset="-122"/>
            </a:endParaRPr>
          </a:p>
        </p:txBody>
      </p:sp>
      <p:sp>
        <p:nvSpPr>
          <p:cNvPr id="23561" name="MH_SubTitle_1"/>
          <p:cNvSpPr txBox="1"/>
          <p:nvPr/>
        </p:nvSpPr>
        <p:spPr>
          <a:xfrm>
            <a:off x="5661025" y="2133600"/>
            <a:ext cx="4322763" cy="835025"/>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rgbClr val="507AAE"/>
                </a:solidFill>
                <a:latin typeface="微软雅黑" panose="020B0503020204020204" pitchFamily="34" charset="-122"/>
                <a:ea typeface="微软雅黑" panose="020B0503020204020204" pitchFamily="34" charset="-122"/>
              </a:rPr>
              <a:t>1.</a:t>
            </a:r>
            <a:r>
              <a:rPr sz="2400" b="1" dirty="0">
                <a:solidFill>
                  <a:srgbClr val="507AAE"/>
                </a:solidFill>
                <a:latin typeface="微软雅黑" panose="020B0503020204020204" pitchFamily="34" charset="-122"/>
                <a:ea typeface="微软雅黑" panose="020B0503020204020204" pitchFamily="34" charset="-122"/>
              </a:rPr>
              <a:t>面向主题</a:t>
            </a:r>
            <a:r>
              <a:rPr lang="en-US" altLang="zh-CN" sz="2400" b="1" dirty="0">
                <a:solidFill>
                  <a:srgbClr val="507AAE"/>
                </a:solidFill>
                <a:latin typeface="微软雅黑" panose="020B0503020204020204" pitchFamily="34" charset="-122"/>
                <a:ea typeface="微软雅黑" panose="020B0503020204020204" pitchFamily="34" charset="-122"/>
              </a:rPr>
              <a:t>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sp>
        <p:nvSpPr>
          <p:cNvPr id="23562" name="MH_Text_2"/>
          <p:cNvSpPr/>
          <p:nvPr/>
        </p:nvSpPr>
        <p:spPr>
          <a:xfrm>
            <a:off x="5661025" y="5119688"/>
            <a:ext cx="4538663" cy="9731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a:lnSpc>
                <a:spcPct val="120000"/>
              </a:lnSpc>
              <a:spcBef>
                <a:spcPct val="0"/>
              </a:spcBef>
              <a:buNone/>
            </a:pPr>
            <a:r>
              <a:rPr lang="en-US" altLang="zh-CN" sz="2000" dirty="0">
                <a:latin typeface="微软雅黑" panose="020B0503020204020204" pitchFamily="34" charset="-122"/>
                <a:ea typeface="微软雅黑" panose="020B0503020204020204" pitchFamily="34" charset="-122"/>
              </a:rPr>
              <a:t>数据仓库是对数据的集成，从原来分散的多个异种数据源构成的子系统中提取数据。</a:t>
            </a:r>
            <a:endParaRPr lang="en-US" altLang="zh-CN" sz="2000" dirty="0">
              <a:latin typeface="微软雅黑" panose="020B0503020204020204" pitchFamily="34" charset="-122"/>
              <a:ea typeface="微软雅黑" panose="020B0503020204020204" pitchFamily="34" charset="-122"/>
            </a:endParaRPr>
          </a:p>
        </p:txBody>
      </p:sp>
      <p:sp>
        <p:nvSpPr>
          <p:cNvPr id="23563" name="MH_SubTitle_2"/>
          <p:cNvSpPr txBox="1"/>
          <p:nvPr/>
        </p:nvSpPr>
        <p:spPr>
          <a:xfrm>
            <a:off x="5591175" y="4211638"/>
            <a:ext cx="3430588" cy="833437"/>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400" b="1" dirty="0">
                <a:solidFill>
                  <a:srgbClr val="507AAE"/>
                </a:solidFill>
                <a:latin typeface="微软雅黑" panose="020B0503020204020204" pitchFamily="34" charset="-122"/>
                <a:ea typeface="微软雅黑" panose="020B0503020204020204" pitchFamily="34" charset="-122"/>
              </a:rPr>
              <a:t>2.集成的数据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cxnSp>
        <p:nvCxnSpPr>
          <p:cNvPr id="23564" name="MH_Other_6"/>
          <p:cNvCxnSpPr/>
          <p:nvPr/>
        </p:nvCxnSpPr>
        <p:spPr>
          <a:xfrm flipV="1">
            <a:off x="5397500" y="2968625"/>
            <a:ext cx="3995738" cy="7938"/>
          </a:xfrm>
          <a:prstGeom prst="line">
            <a:avLst/>
          </a:prstGeom>
          <a:ln w="19050" cap="flat" cmpd="sng">
            <a:solidFill>
              <a:srgbClr val="DCE4EF"/>
            </a:solidFill>
            <a:prstDash val="solid"/>
            <a:headEnd type="none" w="med" len="med"/>
            <a:tailEnd type="none" w="med" len="med"/>
          </a:ln>
        </p:spPr>
      </p:cxnSp>
      <p:cxnSp>
        <p:nvCxnSpPr>
          <p:cNvPr id="23565" name="MH_Other_7"/>
          <p:cNvCxnSpPr/>
          <p:nvPr/>
        </p:nvCxnSpPr>
        <p:spPr>
          <a:xfrm flipV="1">
            <a:off x="5416550" y="5037138"/>
            <a:ext cx="3995738" cy="7937"/>
          </a:xfrm>
          <a:prstGeom prst="line">
            <a:avLst/>
          </a:prstGeom>
          <a:ln w="19050" cap="flat" cmpd="sng">
            <a:solidFill>
              <a:srgbClr val="DCE4EF"/>
            </a:solidFill>
            <a:prstDash val="solid"/>
            <a:headEnd type="none" w="med" len="med"/>
            <a:tailEnd type="none" w="med" len="med"/>
          </a:ln>
        </p:spPr>
      </p:cxnSp>
      <p:grpSp>
        <p:nvGrpSpPr>
          <p:cNvPr id="2" name="组合 19"/>
          <p:cNvGrpSpPr/>
          <p:nvPr/>
        </p:nvGrpSpPr>
        <p:grpSpPr>
          <a:xfrm>
            <a:off x="11496675" y="1588"/>
            <a:ext cx="695325" cy="506412"/>
            <a:chOff x="0" y="0"/>
            <a:chExt cx="694944" cy="624651"/>
          </a:xfrm>
        </p:grpSpPr>
        <p:sp>
          <p:nvSpPr>
            <p:cNvPr id="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5" name="矩形 4"/>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MH_PageTitle"/>
          <p:cNvSpPr>
            <a:spLocks noGrp="1"/>
          </p:cNvSpPr>
          <p:nvPr>
            <p:ph type="title" idx="4294967295"/>
          </p:nvPr>
        </p:nvSpPr>
        <p:spPr>
          <a:xfrm>
            <a:off x="1757363" y="885825"/>
            <a:ext cx="7886700" cy="1325563"/>
          </a:xfrm>
          <a:solidFill>
            <a:srgbClr val="FFFFFF">
              <a:alpha val="100000"/>
            </a:srgbClr>
          </a:solidFill>
        </p:spPr>
        <p:txBody>
          <a:bodyPr vert="horz" wrap="square" lIns="91440" tIns="45720" rIns="91440" bIns="45720" anchor="ctr" anchorCtr="0"/>
          <a:p>
            <a:pPr eaLnBrk="1" hangingPunct="1"/>
            <a:r>
              <a:rPr lang="zh-CN" altLang="en-US" sz="2400" b="1" dirty="0">
                <a:latin typeface="微软雅黑" panose="020B0503020204020204" pitchFamily="34" charset="-122"/>
                <a:ea typeface="微软雅黑" panose="020B0503020204020204" pitchFamily="34" charset="-122"/>
              </a:rPr>
              <a:t>数据仓库的特征</a:t>
            </a:r>
            <a:endParaRPr lang="zh-CN" altLang="en-US" sz="2400" b="1" dirty="0">
              <a:latin typeface="微软雅黑" panose="020B0503020204020204" pitchFamily="34" charset="-122"/>
              <a:ea typeface="微软雅黑" panose="020B0503020204020204" pitchFamily="34" charset="-122"/>
            </a:endParaRPr>
          </a:p>
        </p:txBody>
      </p:sp>
      <p:sp>
        <p:nvSpPr>
          <p:cNvPr id="23555" name="MH_Other_1"/>
          <p:cNvSpPr/>
          <p:nvPr/>
        </p:nvSpPr>
        <p:spPr>
          <a:xfrm>
            <a:off x="2698750" y="2724150"/>
            <a:ext cx="2044700" cy="2044700"/>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6" name="MH_Other_2"/>
          <p:cNvSpPr/>
          <p:nvPr/>
        </p:nvSpPr>
        <p:spPr>
          <a:xfrm>
            <a:off x="3090863" y="3105150"/>
            <a:ext cx="1362075" cy="1282700"/>
          </a:xfrm>
          <a:custGeom>
            <a:avLst/>
            <a:gdLst>
              <a:gd name="txL" fmla="*/ 0 w 1361803"/>
              <a:gd name="txT" fmla="*/ 0 h 1281345"/>
              <a:gd name="txR" fmla="*/ 1361803 w 1361803"/>
              <a:gd name="txB" fmla="*/ 1281345 h 1281345"/>
            </a:gdLst>
            <a:ahLst/>
            <a:cxnLst>
              <a:cxn ang="0">
                <a:pos x="374128" y="898965"/>
              </a:cxn>
              <a:cxn ang="0">
                <a:pos x="476865" y="941121"/>
              </a:cxn>
              <a:cxn ang="0">
                <a:pos x="554917" y="958417"/>
              </a:cxn>
              <a:cxn ang="0">
                <a:pos x="529229" y="1036256"/>
              </a:cxn>
              <a:cxn ang="0">
                <a:pos x="461061" y="1058958"/>
              </a:cxn>
              <a:cxn ang="0">
                <a:pos x="353376" y="995176"/>
              </a:cxn>
              <a:cxn ang="0">
                <a:pos x="287184" y="1068690"/>
              </a:cxn>
              <a:cxn ang="0">
                <a:pos x="312868" y="902202"/>
              </a:cxn>
              <a:cxn ang="0">
                <a:pos x="275135" y="699087"/>
              </a:cxn>
              <a:cxn ang="0">
                <a:pos x="666851" y="699087"/>
              </a:cxn>
              <a:cxn ang="0">
                <a:pos x="634206" y="785470"/>
              </a:cxn>
              <a:cxn ang="0">
                <a:pos x="271175" y="790868"/>
              </a:cxn>
              <a:cxn ang="0">
                <a:pos x="256336" y="718523"/>
              </a:cxn>
              <a:cxn ang="0">
                <a:pos x="278950" y="513242"/>
              </a:cxn>
              <a:cxn ang="0">
                <a:pos x="747968" y="513242"/>
              </a:cxn>
              <a:cxn ang="0">
                <a:pos x="767759" y="566249"/>
              </a:cxn>
              <a:cxn ang="0">
                <a:pos x="279936" y="604108"/>
              </a:cxn>
              <a:cxn ang="0">
                <a:pos x="257170" y="537042"/>
              </a:cxn>
              <a:cxn ang="0">
                <a:pos x="945911" y="461187"/>
              </a:cxn>
              <a:cxn ang="0">
                <a:pos x="1025021" y="655806"/>
              </a:cxn>
              <a:cxn ang="0">
                <a:pos x="637384" y="1060180"/>
              </a:cxn>
              <a:cxn ang="0">
                <a:pos x="602772" y="1029906"/>
              </a:cxn>
              <a:cxn ang="0">
                <a:pos x="941958" y="468756"/>
              </a:cxn>
              <a:cxn ang="0">
                <a:pos x="1341442" y="328522"/>
              </a:cxn>
              <a:cxn ang="0">
                <a:pos x="1358252" y="380362"/>
              </a:cxn>
              <a:cxn ang="0">
                <a:pos x="1137752" y="676284"/>
              </a:cxn>
              <a:cxn ang="0">
                <a:pos x="1084352" y="689244"/>
              </a:cxn>
              <a:cxn ang="0">
                <a:pos x="1124894" y="607164"/>
              </a:cxn>
              <a:cxn ang="0">
                <a:pos x="1314743" y="340402"/>
              </a:cxn>
              <a:cxn ang="0">
                <a:pos x="527504" y="233333"/>
              </a:cxn>
              <a:cxn ang="0">
                <a:pos x="767759" y="249560"/>
              </a:cxn>
              <a:cxn ang="0">
                <a:pos x="750956" y="324201"/>
              </a:cxn>
              <a:cxn ang="0">
                <a:pos x="530477" y="324201"/>
              </a:cxn>
              <a:cxn ang="0">
                <a:pos x="512673" y="250642"/>
              </a:cxn>
              <a:cxn ang="0">
                <a:pos x="1247162" y="140302"/>
              </a:cxn>
              <a:cxn ang="0">
                <a:pos x="1310955" y="244112"/>
              </a:cxn>
              <a:cxn ang="0">
                <a:pos x="1118089" y="541097"/>
              </a:cxn>
              <a:cxn ang="0">
                <a:pos x="999398" y="392064"/>
              </a:cxn>
              <a:cxn ang="0">
                <a:pos x="1209081" y="151236"/>
              </a:cxn>
              <a:cxn ang="0">
                <a:pos x="327460" y="0"/>
              </a:cxn>
              <a:cxn ang="0">
                <a:pos x="1024934" y="139396"/>
              </a:cxn>
              <a:cxn ang="0">
                <a:pos x="1017020" y="242054"/>
              </a:cxn>
              <a:cxn ang="0">
                <a:pos x="911163" y="386853"/>
              </a:cxn>
              <a:cxn ang="0">
                <a:pos x="898300" y="319857"/>
              </a:cxn>
              <a:cxn ang="0">
                <a:pos x="873566" y="138316"/>
              </a:cxn>
              <a:cxn ang="0">
                <a:pos x="382861" y="138316"/>
              </a:cxn>
              <a:cxn ang="0">
                <a:pos x="382861" y="319857"/>
              </a:cxn>
              <a:cxn ang="0">
                <a:pos x="143458" y="417110"/>
              </a:cxn>
              <a:cxn ang="0">
                <a:pos x="126629" y="436560"/>
              </a:cxn>
              <a:cxn ang="0">
                <a:pos x="151363" y="1164882"/>
              </a:cxn>
              <a:cxn ang="0">
                <a:pos x="898300" y="1136788"/>
              </a:cxn>
              <a:cxn ang="0">
                <a:pos x="904235" y="919582"/>
              </a:cxn>
              <a:cxn ang="0">
                <a:pos x="1023943" y="782350"/>
              </a:cxn>
              <a:cxn ang="0">
                <a:pos x="1024934" y="1155156"/>
              </a:cxn>
              <a:cxn ang="0">
                <a:pos x="131576" y="1303198"/>
              </a:cxn>
              <a:cxn ang="0">
                <a:pos x="0" y="341468"/>
              </a:cxn>
              <a:cxn ang="0">
                <a:pos x="262165" y="29177"/>
              </a:cxn>
            </a:cxnLst>
            <a:rect l="txL" t="txT" r="txR" b="tx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alpha val="100000"/>
            </a:srgbClr>
          </a:solidFill>
          <a:ln w="9525">
            <a:noFill/>
          </a:ln>
        </p:spPr>
        <p:txBody>
          <a:bodyPr/>
          <a:p>
            <a:endParaRPr lang="zh-CN" altLang="en-US"/>
          </a:p>
        </p:txBody>
      </p:sp>
      <p:cxnSp>
        <p:nvCxnSpPr>
          <p:cNvPr id="23557" name="MH_Other_3"/>
          <p:cNvCxnSpPr/>
          <p:nvPr/>
        </p:nvCxnSpPr>
        <p:spPr>
          <a:xfrm flipH="1">
            <a:off x="5232400" y="1892300"/>
            <a:ext cx="17463" cy="4489450"/>
          </a:xfrm>
          <a:prstGeom prst="line">
            <a:avLst/>
          </a:prstGeom>
          <a:ln w="19050" cap="flat" cmpd="sng">
            <a:solidFill>
              <a:srgbClr val="507AAE"/>
            </a:solidFill>
            <a:prstDash val="solid"/>
            <a:headEnd type="none" w="med" len="med"/>
            <a:tailEnd type="none" w="med" len="med"/>
          </a:ln>
        </p:spPr>
      </p:cxnSp>
      <p:sp>
        <p:nvSpPr>
          <p:cNvPr id="23558" name="MH_Other_4"/>
          <p:cNvSpPr/>
          <p:nvPr/>
        </p:nvSpPr>
        <p:spPr>
          <a:xfrm>
            <a:off x="5140325" y="4649788"/>
            <a:ext cx="220663" cy="220662"/>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9" name="MH_Other_5"/>
          <p:cNvSpPr/>
          <p:nvPr/>
        </p:nvSpPr>
        <p:spPr>
          <a:xfrm>
            <a:off x="5140325" y="2622550"/>
            <a:ext cx="220663" cy="220663"/>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60" name="MH_Text_1"/>
          <p:cNvSpPr/>
          <p:nvPr/>
        </p:nvSpPr>
        <p:spPr>
          <a:xfrm>
            <a:off x="5734050" y="2960688"/>
            <a:ext cx="4683125" cy="9731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a:lnSpc>
                <a:spcPct val="120000"/>
              </a:lnSpc>
              <a:spcBef>
                <a:spcPct val="0"/>
              </a:spcBef>
              <a:buNone/>
            </a:pPr>
            <a:r>
              <a:rPr sz="2000" dirty="0">
                <a:latin typeface="微软雅黑" panose="020B0503020204020204" pitchFamily="34" charset="-122"/>
                <a:ea typeface="微软雅黑" panose="020B0503020204020204" pitchFamily="34" charset="-122"/>
              </a:rPr>
              <a:t>客户和生产经营数据经过处理之后存储于数据仓库，在一定时间间隔后要转换成历史数据，因此极少修改，这就体现了数据仓库中已存数据的稳定性。</a:t>
            </a:r>
            <a:endParaRPr sz="2000" dirty="0">
              <a:latin typeface="微软雅黑" panose="020B0503020204020204" pitchFamily="34" charset="-122"/>
              <a:ea typeface="微软雅黑" panose="020B0503020204020204" pitchFamily="34" charset="-122"/>
            </a:endParaRPr>
          </a:p>
        </p:txBody>
      </p:sp>
      <p:sp>
        <p:nvSpPr>
          <p:cNvPr id="23561" name="MH_SubTitle_1"/>
          <p:cNvSpPr txBox="1"/>
          <p:nvPr/>
        </p:nvSpPr>
        <p:spPr>
          <a:xfrm>
            <a:off x="5661025" y="2133600"/>
            <a:ext cx="4322763" cy="835025"/>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400" b="1" dirty="0">
                <a:solidFill>
                  <a:srgbClr val="507AAE"/>
                </a:solidFill>
                <a:latin typeface="微软雅黑" panose="020B0503020204020204" pitchFamily="34" charset="-122"/>
                <a:ea typeface="微软雅黑" panose="020B0503020204020204" pitchFamily="34" charset="-122"/>
              </a:rPr>
              <a:t>3</a:t>
            </a:r>
            <a:r>
              <a:rPr lang="zh-CN" altLang="en-US" sz="2400" b="1" dirty="0">
                <a:solidFill>
                  <a:srgbClr val="507AAE"/>
                </a:solidFill>
                <a:latin typeface="微软雅黑" panose="020B0503020204020204" pitchFamily="34" charset="-122"/>
                <a:ea typeface="微软雅黑" panose="020B0503020204020204" pitchFamily="34" charset="-122"/>
              </a:rPr>
              <a:t>.</a:t>
            </a:r>
            <a:r>
              <a:rPr sz="2400" b="1" dirty="0">
                <a:solidFill>
                  <a:srgbClr val="507AAE"/>
                </a:solidFill>
                <a:latin typeface="微软雅黑" panose="020B0503020204020204" pitchFamily="34" charset="-122"/>
                <a:ea typeface="微软雅黑" panose="020B0503020204020204" pitchFamily="34" charset="-122"/>
              </a:rPr>
              <a:t>数据相对稳定</a:t>
            </a:r>
            <a:r>
              <a:rPr lang="en-US" altLang="zh-CN" sz="2400" b="1" dirty="0">
                <a:solidFill>
                  <a:srgbClr val="507AAE"/>
                </a:solidFill>
                <a:latin typeface="微软雅黑" panose="020B0503020204020204" pitchFamily="34" charset="-122"/>
                <a:ea typeface="微软雅黑" panose="020B0503020204020204" pitchFamily="34" charset="-122"/>
              </a:rPr>
              <a:t>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sp>
        <p:nvSpPr>
          <p:cNvPr id="23562" name="MH_Text_2"/>
          <p:cNvSpPr/>
          <p:nvPr/>
        </p:nvSpPr>
        <p:spPr>
          <a:xfrm>
            <a:off x="5661025" y="5119688"/>
            <a:ext cx="4538663" cy="9731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a:lnSpc>
                <a:spcPct val="120000"/>
              </a:lnSpc>
              <a:spcBef>
                <a:spcPct val="0"/>
              </a:spcBef>
              <a:buNone/>
            </a:pPr>
            <a:r>
              <a:rPr lang="en-US" altLang="zh-CN" sz="2000" dirty="0">
                <a:latin typeface="微软雅黑" panose="020B0503020204020204" pitchFamily="34" charset="-122"/>
                <a:ea typeface="微软雅黑" panose="020B0503020204020204" pitchFamily="34" charset="-122"/>
              </a:rPr>
              <a:t>数据仓库中的数据都具有时间属性</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可以对企业的发展历程和未来趋势做出定量分析和预测。</a:t>
            </a:r>
            <a:endParaRPr lang="en-US" altLang="zh-CN" sz="2000" dirty="0">
              <a:latin typeface="微软雅黑" panose="020B0503020204020204" pitchFamily="34" charset="-122"/>
              <a:ea typeface="微软雅黑" panose="020B0503020204020204" pitchFamily="34" charset="-122"/>
            </a:endParaRPr>
          </a:p>
        </p:txBody>
      </p:sp>
      <p:sp>
        <p:nvSpPr>
          <p:cNvPr id="23563" name="MH_SubTitle_2"/>
          <p:cNvSpPr txBox="1"/>
          <p:nvPr/>
        </p:nvSpPr>
        <p:spPr>
          <a:xfrm>
            <a:off x="5591175" y="4211638"/>
            <a:ext cx="3430588" cy="833437"/>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400" b="1" dirty="0">
                <a:solidFill>
                  <a:srgbClr val="507AAE"/>
                </a:solidFill>
                <a:latin typeface="微软雅黑" panose="020B0503020204020204" pitchFamily="34" charset="-122"/>
                <a:ea typeface="微软雅黑" panose="020B0503020204020204" pitchFamily="34" charset="-122"/>
              </a:rPr>
              <a:t>4.时间相关性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cxnSp>
        <p:nvCxnSpPr>
          <p:cNvPr id="23564" name="MH_Other_6"/>
          <p:cNvCxnSpPr/>
          <p:nvPr/>
        </p:nvCxnSpPr>
        <p:spPr>
          <a:xfrm flipV="1">
            <a:off x="5397500" y="2968625"/>
            <a:ext cx="3995738" cy="7938"/>
          </a:xfrm>
          <a:prstGeom prst="line">
            <a:avLst/>
          </a:prstGeom>
          <a:ln w="19050" cap="flat" cmpd="sng">
            <a:solidFill>
              <a:srgbClr val="DCE4EF"/>
            </a:solidFill>
            <a:prstDash val="solid"/>
            <a:headEnd type="none" w="med" len="med"/>
            <a:tailEnd type="none" w="med" len="med"/>
          </a:ln>
        </p:spPr>
      </p:cxnSp>
      <p:cxnSp>
        <p:nvCxnSpPr>
          <p:cNvPr id="23565" name="MH_Other_7"/>
          <p:cNvCxnSpPr/>
          <p:nvPr/>
        </p:nvCxnSpPr>
        <p:spPr>
          <a:xfrm flipV="1">
            <a:off x="5416550" y="5037138"/>
            <a:ext cx="3995738" cy="7937"/>
          </a:xfrm>
          <a:prstGeom prst="line">
            <a:avLst/>
          </a:prstGeom>
          <a:ln w="19050" cap="flat" cmpd="sng">
            <a:solidFill>
              <a:srgbClr val="DCE4EF"/>
            </a:solidFill>
            <a:prstDash val="solid"/>
            <a:headEnd type="none" w="med" len="med"/>
            <a:tailEnd type="none" w="med" len="med"/>
          </a:ln>
        </p:spPr>
      </p:cxn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txBox="1"/>
          <p:nvPr/>
        </p:nvSpPr>
        <p:spPr>
          <a:xfrm>
            <a:off x="1666875" y="980123"/>
            <a:ext cx="8858250" cy="17272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latin typeface="微软雅黑" panose="020B0503020204020204" pitchFamily="34" charset="-122"/>
                <a:ea typeface="微软雅黑" panose="020B0503020204020204" pitchFamily="34" charset="-122"/>
              </a:rPr>
              <a:t>数据仓库系统的构成</a:t>
            </a:r>
            <a:endParaRPr lang="zh-CN" altLang="en-US" b="1" dirty="0">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endParaRPr lang="zh-CN" altLang="en-US" sz="1800" b="1" dirty="0">
              <a:latin typeface="微软雅黑" panose="020B0503020204020204" pitchFamily="34" charset="-122"/>
              <a:ea typeface="微软雅黑" panose="020B0503020204020204" pitchFamily="34" charset="-122"/>
            </a:endParaRPr>
          </a:p>
          <a:p>
            <a:pPr marL="0" lvl="0" indent="0" eaLnBrk="1" hangingPunct="1">
              <a:lnSpc>
                <a:spcPct val="110000"/>
              </a:lnSpc>
              <a:spcBef>
                <a:spcPct val="20000"/>
              </a:spcBef>
              <a:buFont typeface="Wingdings" panose="05000000000000000000" pitchFamily="2" charset="2"/>
              <a:buNone/>
            </a:pPr>
            <a:r>
              <a:rPr sz="2000" dirty="0">
                <a:latin typeface="微软雅黑" panose="020B0503020204020204" pitchFamily="34" charset="-122"/>
                <a:ea typeface="微软雅黑" panose="020B0503020204020204" pitchFamily="34" charset="-122"/>
              </a:rPr>
              <a:t>数据仓库的构成有四个要素：数据源、数据的存储与管理、OLAP（联机分析处理）服务器、前端工具</a:t>
            </a:r>
            <a:r>
              <a:rPr lang="zh-CN" sz="2000" dirty="0">
                <a:latin typeface="微软雅黑" panose="020B0503020204020204" pitchFamily="34" charset="-122"/>
                <a:ea typeface="微软雅黑" panose="020B0503020204020204" pitchFamily="34" charset="-122"/>
              </a:rPr>
              <a:t>。</a:t>
            </a:r>
            <a:endParaRPr lang="zh-CN" sz="2000" dirty="0">
              <a:latin typeface="微软雅黑" panose="020B0503020204020204" pitchFamily="34" charset="-122"/>
              <a:ea typeface="微软雅黑" panose="020B0503020204020204" pitchFamily="34" charset="-122"/>
            </a:endParaRPr>
          </a:p>
        </p:txBody>
      </p:sp>
      <p:pic>
        <p:nvPicPr>
          <p:cNvPr id="27" name="图片 11"/>
          <p:cNvPicPr>
            <a:picLocks noChangeAspect="1"/>
          </p:cNvPicPr>
          <p:nvPr>
            <p:custDataLst>
              <p:tags r:id="rId1"/>
            </p:custDataLst>
          </p:nvPr>
        </p:nvPicPr>
        <p:blipFill>
          <a:blip r:embed="rId2"/>
          <a:stretch>
            <a:fillRect/>
          </a:stretch>
        </p:blipFill>
        <p:spPr>
          <a:xfrm>
            <a:off x="2423795" y="2636520"/>
            <a:ext cx="6862445" cy="3867785"/>
          </a:xfrm>
          <a:prstGeom prst="rect">
            <a:avLst/>
          </a:prstGeom>
          <a:noFill/>
          <a:ln>
            <a:noFill/>
          </a:ln>
        </p:spPr>
      </p:pic>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txBox="1"/>
          <p:nvPr/>
        </p:nvSpPr>
        <p:spPr>
          <a:xfrm>
            <a:off x="1666875" y="980123"/>
            <a:ext cx="8858250" cy="17272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latin typeface="微软雅黑" panose="020B0503020204020204" pitchFamily="34" charset="-122"/>
                <a:ea typeface="微软雅黑" panose="020B0503020204020204" pitchFamily="34" charset="-122"/>
              </a:rPr>
              <a:t>数据源</a:t>
            </a:r>
            <a:endParaRPr lang="zh-CN" altLang="en-US" b="1" dirty="0">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endParaRPr lang="zh-CN" altLang="en-US" sz="1800" b="1" dirty="0">
              <a:latin typeface="微软雅黑" panose="020B0503020204020204" pitchFamily="34" charset="-122"/>
              <a:ea typeface="微软雅黑" panose="020B0503020204020204" pitchFamily="34" charset="-122"/>
            </a:endParaRPr>
          </a:p>
          <a:p>
            <a:pPr marL="0" lvl="0" indent="0" eaLnBrk="1" hangingPunct="1">
              <a:lnSpc>
                <a:spcPct val="110000"/>
              </a:lnSpc>
              <a:spcBef>
                <a:spcPct val="20000"/>
              </a:spcBef>
              <a:buFont typeface="Wingdings" panose="05000000000000000000" pitchFamily="2" charset="2"/>
              <a:buNone/>
            </a:pPr>
            <a:r>
              <a:rPr sz="2000" dirty="0">
                <a:latin typeface="微软雅黑" panose="020B0503020204020204" pitchFamily="34" charset="-122"/>
                <a:ea typeface="微软雅黑" panose="020B0503020204020204" pitchFamily="34" charset="-122"/>
              </a:rPr>
              <a:t>数据源是数据仓库系统的基础，是数据仓库的入口，是整个系统的数据源泉。</a:t>
            </a:r>
            <a:endParaRPr sz="2000" dirty="0">
              <a:latin typeface="微软雅黑" panose="020B0503020204020204" pitchFamily="34" charset="-122"/>
              <a:ea typeface="微软雅黑" panose="020B0503020204020204" pitchFamily="34" charset="-122"/>
            </a:endParaRPr>
          </a:p>
        </p:txBody>
      </p:sp>
      <p:sp>
        <p:nvSpPr>
          <p:cNvPr id="28674" name="MH_Other_1"/>
          <p:cNvSpPr txBox="1"/>
          <p:nvPr/>
        </p:nvSpPr>
        <p:spPr>
          <a:xfrm>
            <a:off x="2120583" y="2693353"/>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F6BB00"/>
                </a:solidFill>
                <a:latin typeface="微软雅黑" panose="020B0503020204020204" pitchFamily="34" charset="-122"/>
                <a:ea typeface="微软雅黑" panose="020B0503020204020204" pitchFamily="34" charset="-122"/>
              </a:rPr>
              <a:t>1</a:t>
            </a:r>
            <a:endParaRPr lang="zh-CN" altLang="en-US" sz="3600" b="1" dirty="0">
              <a:solidFill>
                <a:srgbClr val="F6BB00"/>
              </a:solidFill>
              <a:latin typeface="微软雅黑" panose="020B0503020204020204" pitchFamily="34" charset="-122"/>
              <a:ea typeface="微软雅黑" panose="020B0503020204020204" pitchFamily="34" charset="-122"/>
            </a:endParaRPr>
          </a:p>
        </p:txBody>
      </p:sp>
      <p:sp>
        <p:nvSpPr>
          <p:cNvPr id="28675" name="MH_SubTitle_1"/>
          <p:cNvSpPr/>
          <p:nvPr/>
        </p:nvSpPr>
        <p:spPr>
          <a:xfrm>
            <a:off x="2769870" y="2815590"/>
            <a:ext cx="3565525" cy="376238"/>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企业内部信息</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cxnSp>
        <p:nvCxnSpPr>
          <p:cNvPr id="28676" name="MH_Other_2"/>
          <p:cNvCxnSpPr>
            <a:stCxn id="28675" idx="3"/>
          </p:cNvCxnSpPr>
          <p:nvPr/>
        </p:nvCxnSpPr>
        <p:spPr>
          <a:xfrm flipH="1">
            <a:off x="5455920" y="3004503"/>
            <a:ext cx="879475" cy="187325"/>
          </a:xfrm>
          <a:prstGeom prst="line">
            <a:avLst/>
          </a:prstGeom>
          <a:ln w="38100" cap="flat" cmpd="sng">
            <a:solidFill>
              <a:srgbClr val="FFFFFF"/>
            </a:solidFill>
            <a:prstDash val="solid"/>
            <a:headEnd type="none" w="med" len="med"/>
            <a:tailEnd type="none" w="med" len="med"/>
          </a:ln>
        </p:spPr>
      </p:cxnSp>
      <p:sp>
        <p:nvSpPr>
          <p:cNvPr id="28677" name="MH_Text_1"/>
          <p:cNvSpPr txBox="1"/>
          <p:nvPr/>
        </p:nvSpPr>
        <p:spPr>
          <a:xfrm>
            <a:off x="2693670" y="3322003"/>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即各种业务处理数据和各类文档数据和与外部交互的信息。</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8678" name="MH_Other_3"/>
          <p:cNvCxnSpPr/>
          <p:nvPr/>
        </p:nvCxnSpPr>
        <p:spPr>
          <a:xfrm>
            <a:off x="2539683" y="3387090"/>
            <a:ext cx="7913687" cy="0"/>
          </a:xfrm>
          <a:prstGeom prst="line">
            <a:avLst/>
          </a:prstGeom>
          <a:ln w="19050" cap="flat" cmpd="sng">
            <a:solidFill>
              <a:srgbClr val="D7D7D7"/>
            </a:solidFill>
            <a:prstDash val="solid"/>
            <a:headEnd type="none" w="med" len="med"/>
            <a:tailEnd type="none" w="med" len="med"/>
          </a:ln>
        </p:spPr>
      </p:cxnSp>
      <p:sp>
        <p:nvSpPr>
          <p:cNvPr id="28679" name="MH_Other_4"/>
          <p:cNvSpPr txBox="1"/>
          <p:nvPr/>
        </p:nvSpPr>
        <p:spPr>
          <a:xfrm>
            <a:off x="2144395" y="4242753"/>
            <a:ext cx="549275"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25BFA2"/>
                </a:solidFill>
                <a:latin typeface="微软雅黑" panose="020B0503020204020204" pitchFamily="34" charset="-122"/>
                <a:ea typeface="微软雅黑" panose="020B0503020204020204" pitchFamily="34" charset="-122"/>
              </a:rPr>
              <a:t>2</a:t>
            </a:r>
            <a:endParaRPr lang="zh-CN" altLang="en-US" sz="3600" b="1" dirty="0">
              <a:solidFill>
                <a:srgbClr val="25BFA2"/>
              </a:solidFill>
              <a:latin typeface="微软雅黑" panose="020B0503020204020204" pitchFamily="34" charset="-122"/>
              <a:ea typeface="微软雅黑" panose="020B0503020204020204" pitchFamily="34" charset="-122"/>
            </a:endParaRPr>
          </a:p>
        </p:txBody>
      </p:sp>
      <p:sp>
        <p:nvSpPr>
          <p:cNvPr id="28680" name="MH_SubTitle_2"/>
          <p:cNvSpPr/>
          <p:nvPr/>
        </p:nvSpPr>
        <p:spPr>
          <a:xfrm>
            <a:off x="2769870" y="4361815"/>
            <a:ext cx="3565525" cy="376238"/>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 企业外部信息</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cxnSp>
        <p:nvCxnSpPr>
          <p:cNvPr id="28681" name="MH_Other_5"/>
          <p:cNvCxnSpPr>
            <a:stCxn id="28680" idx="3"/>
          </p:cNvCxnSpPr>
          <p:nvPr/>
        </p:nvCxnSpPr>
        <p:spPr>
          <a:xfrm flipH="1">
            <a:off x="5455920" y="4550728"/>
            <a:ext cx="879475" cy="187325"/>
          </a:xfrm>
          <a:prstGeom prst="line">
            <a:avLst/>
          </a:prstGeom>
          <a:ln w="38100" cap="flat" cmpd="sng">
            <a:solidFill>
              <a:srgbClr val="FFFFFF"/>
            </a:solidFill>
            <a:prstDash val="solid"/>
            <a:headEnd type="none" w="med" len="med"/>
            <a:tailEnd type="none" w="med" len="med"/>
          </a:ln>
        </p:spPr>
      </p:cxnSp>
      <p:sp>
        <p:nvSpPr>
          <p:cNvPr id="28682" name="MH_Text_2"/>
          <p:cNvSpPr txBox="1"/>
          <p:nvPr/>
        </p:nvSpPr>
        <p:spPr>
          <a:xfrm>
            <a:off x="2693670" y="4796790"/>
            <a:ext cx="6524625" cy="7699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各类法律法规、市场信息和竞争对手的信息等等。</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8683" name="MH_Other_6"/>
          <p:cNvCxnSpPr/>
          <p:nvPr/>
        </p:nvCxnSpPr>
        <p:spPr>
          <a:xfrm>
            <a:off x="2539683" y="4780915"/>
            <a:ext cx="7913687" cy="1588"/>
          </a:xfrm>
          <a:prstGeom prst="line">
            <a:avLst/>
          </a:prstGeom>
          <a:ln w="19050" cap="flat" cmpd="sng">
            <a:solidFill>
              <a:srgbClr val="D7D7D7"/>
            </a:solidFill>
            <a:prstDash val="solid"/>
            <a:headEnd type="none" w="med" len="med"/>
            <a:tailEnd type="none" w="med" len="med"/>
          </a:ln>
        </p:spPr>
      </p:cxnSp>
      <p:sp>
        <p:nvSpPr>
          <p:cNvPr id="2" name="矩形 1"/>
          <p:cNvSpPr/>
          <p:nvPr/>
        </p:nvSpPr>
        <p:spPr>
          <a:xfrm>
            <a:off x="1919605" y="5805170"/>
            <a:ext cx="8281035" cy="795020"/>
          </a:xfrm>
          <a:prstGeom prst="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r>
              <a:rPr kumimoji="0" sz="2000" b="0" i="0" u="none" strike="noStrike" cap="none" normalizeH="0" baseline="0" dirty="0">
                <a:solidFill>
                  <a:schemeClr val="tx1"/>
                </a:solidFill>
                <a:latin typeface="微软雅黑" panose="020B0503020204020204" pitchFamily="34" charset="-122"/>
                <a:ea typeface="微软雅黑" panose="020B0503020204020204" pitchFamily="34" charset="-122"/>
              </a:rPr>
              <a:t>常见的数据源:关系数据库系统、面向对象数据库系统、传统的桌面数据库系统、文件系统等。</a:t>
            </a:r>
            <a:endParaRPr kumimoji="0" sz="2000" b="0" i="0" u="none" strike="noStrike" cap="none" normalizeH="0" baseline="0" dirty="0">
              <a:solidFill>
                <a:schemeClr val="tx1"/>
              </a:solidFill>
              <a:latin typeface="微软雅黑" panose="020B0503020204020204" pitchFamily="34" charset="-122"/>
              <a:ea typeface="微软雅黑" panose="020B0503020204020204" pitchFamily="34" charset="-122"/>
            </a:endParaRPr>
          </a:p>
        </p:txBody>
      </p: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txBox="1"/>
          <p:nvPr/>
        </p:nvSpPr>
        <p:spPr>
          <a:xfrm>
            <a:off x="1666875" y="1196023"/>
            <a:ext cx="8858250" cy="17272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latin typeface="微软雅黑" panose="020B0503020204020204" pitchFamily="34" charset="-122"/>
                <a:ea typeface="微软雅黑" panose="020B0503020204020204" pitchFamily="34" charset="-122"/>
              </a:rPr>
              <a:t>数据的存储与管理</a:t>
            </a:r>
            <a:endParaRPr lang="zh-CN" altLang="en-US" b="1" dirty="0">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endParaRPr lang="zh-CN" altLang="en-US" sz="1800" b="1" dirty="0">
              <a:latin typeface="微软雅黑" panose="020B0503020204020204" pitchFamily="34" charset="-122"/>
              <a:ea typeface="微软雅黑" panose="020B0503020204020204" pitchFamily="34" charset="-122"/>
            </a:endParaRPr>
          </a:p>
          <a:p>
            <a:pPr marL="0" lvl="0" indent="0" eaLnBrk="1" hangingPunct="1">
              <a:lnSpc>
                <a:spcPct val="110000"/>
              </a:lnSpc>
              <a:spcBef>
                <a:spcPct val="20000"/>
              </a:spcBef>
              <a:buFont typeface="Wingdings" panose="05000000000000000000" pitchFamily="2" charset="2"/>
              <a:buNone/>
            </a:pPr>
            <a:r>
              <a:rPr sz="2000" dirty="0">
                <a:latin typeface="微软雅黑" panose="020B0503020204020204" pitchFamily="34" charset="-122"/>
                <a:ea typeface="微软雅黑" panose="020B0503020204020204" pitchFamily="34" charset="-122"/>
              </a:rPr>
              <a:t>数据的存储与管理又叫中央存储，数据的存储与管理是整个数据仓库系统的核心。它针对现有各业务系统的数据，进行抽取、清理，并有效集成，按照主题进行组织。</a:t>
            </a:r>
            <a:endParaRPr sz="2000" dirty="0">
              <a:latin typeface="微软雅黑" panose="020B0503020204020204" pitchFamily="34" charset="-122"/>
              <a:ea typeface="微软雅黑" panose="020B0503020204020204" pitchFamily="34" charset="-122"/>
            </a:endParaRPr>
          </a:p>
        </p:txBody>
      </p:sp>
      <p:sp>
        <p:nvSpPr>
          <p:cNvPr id="28674" name="MH_Other_1"/>
          <p:cNvSpPr txBox="1"/>
          <p:nvPr/>
        </p:nvSpPr>
        <p:spPr>
          <a:xfrm>
            <a:off x="2077403" y="3512503"/>
            <a:ext cx="549275" cy="64516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F6BB00"/>
                </a:solidFill>
                <a:latin typeface="微软雅黑" panose="020B0503020204020204" pitchFamily="34" charset="-122"/>
                <a:ea typeface="微软雅黑" panose="020B0503020204020204" pitchFamily="34" charset="-122"/>
              </a:rPr>
              <a:t>1</a:t>
            </a:r>
            <a:endParaRPr lang="zh-CN" altLang="en-US" sz="3600" b="1" dirty="0">
              <a:solidFill>
                <a:srgbClr val="F6BB00"/>
              </a:solidFill>
              <a:latin typeface="微软雅黑" panose="020B0503020204020204" pitchFamily="34" charset="-122"/>
              <a:ea typeface="微软雅黑" panose="020B0503020204020204" pitchFamily="34" charset="-122"/>
            </a:endParaRPr>
          </a:p>
        </p:txBody>
      </p:sp>
      <p:sp>
        <p:nvSpPr>
          <p:cNvPr id="28675" name="MH_SubTitle_1"/>
          <p:cNvSpPr/>
          <p:nvPr/>
        </p:nvSpPr>
        <p:spPr>
          <a:xfrm>
            <a:off x="2726690" y="3634740"/>
            <a:ext cx="3565525" cy="376238"/>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企业级数据仓库</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cxnSp>
        <p:nvCxnSpPr>
          <p:cNvPr id="28676" name="MH_Other_2"/>
          <p:cNvCxnSpPr>
            <a:stCxn id="28675" idx="3"/>
          </p:cNvCxnSpPr>
          <p:nvPr/>
        </p:nvCxnSpPr>
        <p:spPr>
          <a:xfrm flipH="1">
            <a:off x="5412740" y="3823653"/>
            <a:ext cx="879475" cy="187325"/>
          </a:xfrm>
          <a:prstGeom prst="line">
            <a:avLst/>
          </a:prstGeom>
          <a:ln w="38100" cap="flat" cmpd="sng">
            <a:solidFill>
              <a:srgbClr val="FFFFFF"/>
            </a:solidFill>
            <a:prstDash val="solid"/>
            <a:headEnd type="none" w="med" len="med"/>
            <a:tailEnd type="none" w="med" len="med"/>
          </a:ln>
        </p:spPr>
      </p:cxnSp>
      <p:sp>
        <p:nvSpPr>
          <p:cNvPr id="28677" name="MH_Text_1"/>
          <p:cNvSpPr txBox="1"/>
          <p:nvPr/>
        </p:nvSpPr>
        <p:spPr>
          <a:xfrm>
            <a:off x="2650490" y="4141153"/>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覆盖了企业所有部门全部数据的存储集合。</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8678" name="MH_Other_3"/>
          <p:cNvCxnSpPr/>
          <p:nvPr/>
        </p:nvCxnSpPr>
        <p:spPr>
          <a:xfrm>
            <a:off x="2496503" y="4206240"/>
            <a:ext cx="7913687" cy="0"/>
          </a:xfrm>
          <a:prstGeom prst="line">
            <a:avLst/>
          </a:prstGeom>
          <a:ln w="19050" cap="flat" cmpd="sng">
            <a:solidFill>
              <a:srgbClr val="D7D7D7"/>
            </a:solidFill>
            <a:prstDash val="solid"/>
            <a:headEnd type="none" w="med" len="med"/>
            <a:tailEnd type="none" w="med" len="med"/>
          </a:ln>
        </p:spPr>
      </p:cxnSp>
      <p:sp>
        <p:nvSpPr>
          <p:cNvPr id="28679" name="MH_Other_4"/>
          <p:cNvSpPr txBox="1"/>
          <p:nvPr/>
        </p:nvSpPr>
        <p:spPr>
          <a:xfrm>
            <a:off x="2101215" y="5061903"/>
            <a:ext cx="549275" cy="64516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25BFA2"/>
                </a:solidFill>
                <a:latin typeface="微软雅黑" panose="020B0503020204020204" pitchFamily="34" charset="-122"/>
                <a:ea typeface="微软雅黑" panose="020B0503020204020204" pitchFamily="34" charset="-122"/>
              </a:rPr>
              <a:t>2</a:t>
            </a:r>
            <a:endParaRPr lang="zh-CN" altLang="en-US" sz="3600" b="1" dirty="0">
              <a:solidFill>
                <a:srgbClr val="25BFA2"/>
              </a:solidFill>
              <a:latin typeface="微软雅黑" panose="020B0503020204020204" pitchFamily="34" charset="-122"/>
              <a:ea typeface="微软雅黑" panose="020B0503020204020204" pitchFamily="34" charset="-122"/>
            </a:endParaRPr>
          </a:p>
        </p:txBody>
      </p:sp>
      <p:sp>
        <p:nvSpPr>
          <p:cNvPr id="28680" name="MH_SubTitle_2"/>
          <p:cNvSpPr/>
          <p:nvPr/>
        </p:nvSpPr>
        <p:spPr>
          <a:xfrm>
            <a:off x="2726690" y="5180965"/>
            <a:ext cx="3565525" cy="376238"/>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 部门级数据仓库</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cxnSp>
        <p:nvCxnSpPr>
          <p:cNvPr id="28681" name="MH_Other_5"/>
          <p:cNvCxnSpPr>
            <a:stCxn id="28680" idx="3"/>
          </p:cNvCxnSpPr>
          <p:nvPr/>
        </p:nvCxnSpPr>
        <p:spPr>
          <a:xfrm flipH="1">
            <a:off x="5412740" y="5369878"/>
            <a:ext cx="879475" cy="187325"/>
          </a:xfrm>
          <a:prstGeom prst="line">
            <a:avLst/>
          </a:prstGeom>
          <a:ln w="38100" cap="flat" cmpd="sng">
            <a:solidFill>
              <a:srgbClr val="FFFFFF"/>
            </a:solidFill>
            <a:prstDash val="solid"/>
            <a:headEnd type="none" w="med" len="med"/>
            <a:tailEnd type="none" w="med" len="med"/>
          </a:ln>
        </p:spPr>
      </p:cxnSp>
      <p:sp>
        <p:nvSpPr>
          <p:cNvPr id="28682" name="MH_Text_2"/>
          <p:cNvSpPr txBox="1"/>
          <p:nvPr/>
        </p:nvSpPr>
        <p:spPr>
          <a:xfrm>
            <a:off x="2650490" y="5615940"/>
            <a:ext cx="6524625" cy="7699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又称为数据集市（Data Mart )，仅萃取各个业务或部门所需信息而形成的“小仓库”。</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8683" name="MH_Other_6"/>
          <p:cNvCxnSpPr/>
          <p:nvPr/>
        </p:nvCxnSpPr>
        <p:spPr>
          <a:xfrm>
            <a:off x="2496503" y="5600065"/>
            <a:ext cx="7913687" cy="1588"/>
          </a:xfrm>
          <a:prstGeom prst="line">
            <a:avLst/>
          </a:prstGeom>
          <a:ln w="19050" cap="flat" cmpd="sng">
            <a:solidFill>
              <a:srgbClr val="D7D7D7"/>
            </a:solidFill>
            <a:prstDash val="solid"/>
            <a:headEnd type="none" w="med" len="med"/>
            <a:tailEnd type="none" w="med" len="med"/>
          </a:ln>
        </p:spPr>
      </p:cxn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txBox="1"/>
          <p:nvPr/>
        </p:nvSpPr>
        <p:spPr>
          <a:xfrm>
            <a:off x="1631950" y="1159193"/>
            <a:ext cx="8858250" cy="17272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latin typeface="微软雅黑" panose="020B0503020204020204" pitchFamily="34" charset="-122"/>
                <a:ea typeface="微软雅黑" panose="020B0503020204020204" pitchFamily="34" charset="-122"/>
              </a:rPr>
              <a:t>OLAP（联机分析处理）服务器</a:t>
            </a:r>
            <a:endParaRPr lang="zh-CN" altLang="en-US" b="1" dirty="0">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endParaRPr lang="zh-CN" altLang="en-US" sz="1800" b="1" dirty="0">
              <a:latin typeface="微软雅黑" panose="020B0503020204020204" pitchFamily="34" charset="-122"/>
              <a:ea typeface="微软雅黑" panose="020B0503020204020204" pitchFamily="34" charset="-122"/>
            </a:endParaRPr>
          </a:p>
          <a:p>
            <a:pPr marL="0" lvl="0" indent="0" eaLnBrk="1" hangingPunct="1">
              <a:lnSpc>
                <a:spcPct val="110000"/>
              </a:lnSpc>
              <a:spcBef>
                <a:spcPct val="20000"/>
              </a:spcBef>
              <a:buFont typeface="Wingdings" panose="05000000000000000000" pitchFamily="2" charset="2"/>
              <a:buNone/>
            </a:pPr>
            <a:r>
              <a:rPr sz="2000" dirty="0">
                <a:latin typeface="微软雅黑" panose="020B0503020204020204" pitchFamily="34" charset="-122"/>
                <a:ea typeface="微软雅黑" panose="020B0503020204020204" pitchFamily="34" charset="-122"/>
              </a:rPr>
              <a:t>联机分析（OLAP）一种数据动态分析模型，它允许以一种称为多维数据集的多维结构访问来自商业数据源的经过聚合和组织整理的数据。</a:t>
            </a:r>
            <a:endParaRPr sz="2000" dirty="0">
              <a:latin typeface="微软雅黑" panose="020B0503020204020204" pitchFamily="34" charset="-122"/>
              <a:ea typeface="微软雅黑" panose="020B0503020204020204" pitchFamily="34" charset="-122"/>
            </a:endParaRPr>
          </a:p>
        </p:txBody>
      </p:sp>
      <p:sp>
        <p:nvSpPr>
          <p:cNvPr id="2" name="矩形 1"/>
          <p:cNvSpPr/>
          <p:nvPr/>
        </p:nvSpPr>
        <p:spPr>
          <a:xfrm>
            <a:off x="1487170" y="3356610"/>
            <a:ext cx="3783330" cy="3064510"/>
          </a:xfrm>
          <a:prstGeom prst="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25000"/>
              </a:lnSpc>
              <a:spcBef>
                <a:spcPts val="0"/>
              </a:spcBef>
              <a:spcAft>
                <a:spcPts val="0"/>
              </a:spcAft>
              <a:buClrTx/>
              <a:buSzTx/>
              <a:buFont typeface="Arial" panose="020B0604020202020204" pitchFamily="34" charset="0"/>
              <a:buNone/>
            </a:pPr>
            <a:r>
              <a:rPr kumimoji="0" sz="2000" b="0" i="0" u="none" strike="noStrike" cap="none" normalizeH="0" baseline="0" dirty="0">
                <a:solidFill>
                  <a:schemeClr val="tx1"/>
                </a:solidFill>
                <a:latin typeface="微软雅黑" panose="020B0503020204020204" pitchFamily="34" charset="-122"/>
                <a:ea typeface="微软雅黑" panose="020B0503020204020204" pitchFamily="34" charset="-122"/>
              </a:rPr>
              <a:t>即联机分析可以从多个观察角度的灵活组合来观察数据仓库中的数据，在现有数据基础上，将数据进一步细化，以获得更为精确的认识，从而发现数据内在规律。数据CUBE预运算技术，对数据进行预先的处理从而达到实时响应的效果</a:t>
            </a:r>
            <a:r>
              <a:rPr kumimoji="0" lang="zh-CN" sz="2000" b="0" i="0" u="none" strike="noStrike" cap="none" normalizeH="0" baseline="0" dirty="0">
                <a:solidFill>
                  <a:schemeClr val="tx1"/>
                </a:solidFill>
                <a:latin typeface="微软雅黑" panose="020B0503020204020204" pitchFamily="34" charset="-122"/>
                <a:ea typeface="微软雅黑" panose="020B0503020204020204" pitchFamily="34" charset="-122"/>
              </a:rPr>
              <a:t>。</a:t>
            </a:r>
            <a:endParaRPr kumimoji="0" lang="zh-CN" sz="2000" b="0" i="0" u="none" strike="noStrike" cap="none" normalizeH="0" baseline="0" dirty="0">
              <a:solidFill>
                <a:schemeClr val="tx1"/>
              </a:solidFill>
              <a:latin typeface="微软雅黑" panose="020B0503020204020204" pitchFamily="34" charset="-122"/>
              <a:ea typeface="微软雅黑" panose="020B0503020204020204" pitchFamily="34" charset="-122"/>
            </a:endParaRPr>
          </a:p>
        </p:txBody>
      </p:sp>
      <p:pic>
        <p:nvPicPr>
          <p:cNvPr id="34818" name="图片 1"/>
          <p:cNvPicPr>
            <a:picLocks noGrp="1" noChangeAspect="1"/>
          </p:cNvPicPr>
          <p:nvPr>
            <p:custDataLst>
              <p:tags r:id="rId1"/>
            </p:custDataLst>
          </p:nvPr>
        </p:nvPicPr>
        <p:blipFill>
          <a:blip r:embed="rId2"/>
          <a:stretch>
            <a:fillRect/>
          </a:stretch>
        </p:blipFill>
        <p:spPr>
          <a:xfrm>
            <a:off x="5600700" y="2780665"/>
            <a:ext cx="6591300" cy="3862070"/>
          </a:xfrm>
          <a:prstGeom prst="rect">
            <a:avLst/>
          </a:prstGeom>
          <a:noFill/>
          <a:ln w="9525">
            <a:noFill/>
          </a:ln>
        </p:spPr>
      </p:pic>
      <p:sp>
        <p:nvSpPr>
          <p:cNvPr id="4" name="内容占位符 2"/>
          <p:cNvSpPr>
            <a:spLocks noGrp="1"/>
          </p:cNvSpPr>
          <p:nvPr/>
        </p:nvSpPr>
        <p:spPr>
          <a:xfrm>
            <a:off x="6311900" y="3140710"/>
            <a:ext cx="3237865" cy="2483485"/>
          </a:xfrm>
          <a:prstGeom prst="rect">
            <a:avLst/>
          </a:prstGeom>
          <a:noFill/>
          <a:ln w="9525">
            <a:noFill/>
          </a:ln>
        </p:spPr>
        <p:txBody>
          <a:bodyPr vert="horz" wrap="square" lIns="91440" tIns="45720" rIns="91440" bIns="45720" anchor="t"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0" indent="0">
              <a:buNone/>
            </a:pPr>
            <a:r>
              <a:rPr lang="zh-CN" altLang="en-US" sz="2400" b="1" dirty="0">
                <a:solidFill>
                  <a:srgbClr val="00B050"/>
                </a:solidFill>
                <a:latin typeface="微软雅黑" panose="020B0503020204020204" pitchFamily="34" charset="-122"/>
                <a:ea typeface="微软雅黑" panose="020B0503020204020204" pitchFamily="34" charset="-122"/>
                <a:sym typeface="+mn-ea"/>
              </a:rPr>
              <a:t>联机分析三个特点</a:t>
            </a:r>
            <a:endParaRPr sz="2400" dirty="0">
              <a:latin typeface="微软雅黑" panose="020B0503020204020204" pitchFamily="34" charset="-122"/>
              <a:ea typeface="微软雅黑" panose="020B0503020204020204" pitchFamily="34" charset="-122"/>
              <a:sym typeface="+mn-ea"/>
            </a:endParaRPr>
          </a:p>
          <a:p>
            <a:endParaRPr sz="2400" dirty="0">
              <a:latin typeface="微软雅黑" panose="020B0503020204020204" pitchFamily="34" charset="-122"/>
              <a:ea typeface="微软雅黑" panose="020B0503020204020204" pitchFamily="34" charset="-122"/>
              <a:sym typeface="+mn-ea"/>
            </a:endParaRPr>
          </a:p>
          <a:p>
            <a:r>
              <a:rPr sz="2400" dirty="0">
                <a:latin typeface="微软雅黑" panose="020B0503020204020204" pitchFamily="34" charset="-122"/>
                <a:ea typeface="微软雅黑" panose="020B0503020204020204" pitchFamily="34" charset="-122"/>
                <a:sym typeface="+mn-ea"/>
              </a:rPr>
              <a:t>多维观察</a:t>
            </a:r>
            <a:endParaRPr lang="en-US" altLang="zh-CN"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sym typeface="+mn-ea"/>
              </a:rPr>
              <a:t>数据钻取</a:t>
            </a:r>
            <a:endParaRPr lang="en-US" altLang="zh-CN" sz="2400" dirty="0">
              <a:solidFill>
                <a:srgbClr val="00B050"/>
              </a:solidFill>
            </a:endParaRPr>
          </a:p>
          <a:p>
            <a:r>
              <a:rPr sz="2400" dirty="0">
                <a:latin typeface="微软雅黑" panose="020B0503020204020204" pitchFamily="34" charset="-122"/>
                <a:ea typeface="微软雅黑" panose="020B0503020204020204" pitchFamily="34" charset="-122"/>
                <a:sym typeface="+mn-ea"/>
              </a:rPr>
              <a:t>CUBE运算</a:t>
            </a:r>
            <a:endParaRPr lang="zh-CN" altLang="en-US" dirty="0"/>
          </a:p>
        </p:txBody>
      </p: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txBox="1"/>
          <p:nvPr/>
        </p:nvSpPr>
        <p:spPr>
          <a:xfrm>
            <a:off x="1631950" y="1159193"/>
            <a:ext cx="8858250" cy="17272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latin typeface="微软雅黑" panose="020B0503020204020204" pitchFamily="34" charset="-122"/>
                <a:ea typeface="微软雅黑" panose="020B0503020204020204" pitchFamily="34" charset="-122"/>
              </a:rPr>
              <a:t>前端工具</a:t>
            </a:r>
            <a:endParaRPr lang="zh-CN" altLang="en-US" b="1" dirty="0">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endParaRPr lang="zh-CN" altLang="en-US" sz="1800" b="1" dirty="0">
              <a:latin typeface="微软雅黑" panose="020B0503020204020204" pitchFamily="34" charset="-122"/>
              <a:ea typeface="微软雅黑" panose="020B0503020204020204" pitchFamily="34" charset="-122"/>
            </a:endParaRPr>
          </a:p>
          <a:p>
            <a:pPr marL="0" lvl="0" indent="0" eaLnBrk="1" hangingPunct="1">
              <a:lnSpc>
                <a:spcPct val="110000"/>
              </a:lnSpc>
              <a:spcBef>
                <a:spcPct val="20000"/>
              </a:spcBef>
              <a:buFont typeface="Wingdings" panose="05000000000000000000" pitchFamily="2" charset="2"/>
              <a:buNone/>
            </a:pPr>
            <a:r>
              <a:rPr sz="2000" dirty="0">
                <a:latin typeface="微软雅黑" panose="020B0503020204020204" pitchFamily="34" charset="-122"/>
                <a:ea typeface="微软雅黑" panose="020B0503020204020204" pitchFamily="34" charset="-122"/>
              </a:rPr>
              <a:t>前端工具主要包括各种报表工具、查询工具、数据分析工具、数据挖掘工具以及各种基于数据仓库或数据集市的应用开发工具。</a:t>
            </a:r>
            <a:endParaRPr sz="2000" dirty="0">
              <a:latin typeface="微软雅黑" panose="020B0503020204020204" pitchFamily="34" charset="-122"/>
              <a:ea typeface="微软雅黑" panose="020B0503020204020204" pitchFamily="34" charset="-122"/>
            </a:endParaRPr>
          </a:p>
        </p:txBody>
      </p:sp>
      <p:sp>
        <p:nvSpPr>
          <p:cNvPr id="2" name="矩形 1"/>
          <p:cNvSpPr/>
          <p:nvPr/>
        </p:nvSpPr>
        <p:spPr>
          <a:xfrm>
            <a:off x="1559560" y="3644900"/>
            <a:ext cx="8670925" cy="1524635"/>
          </a:xfrm>
          <a:prstGeom prst="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25000"/>
              </a:lnSpc>
              <a:spcBef>
                <a:spcPts val="0"/>
              </a:spcBef>
              <a:spcAft>
                <a:spcPts val="0"/>
              </a:spcAft>
              <a:buClrTx/>
              <a:buSzTx/>
              <a:buFont typeface="Arial" panose="020B0604020202020204" pitchFamily="34" charset="0"/>
              <a:buNone/>
            </a:pPr>
            <a:r>
              <a:rPr kumimoji="0" sz="2000" b="0" i="0" u="none" strike="noStrike" cap="none" normalizeH="0" baseline="0" dirty="0">
                <a:solidFill>
                  <a:schemeClr val="tx1"/>
                </a:solidFill>
                <a:latin typeface="微软雅黑" panose="020B0503020204020204" pitchFamily="34" charset="-122"/>
                <a:ea typeface="微软雅黑" panose="020B0503020204020204" pitchFamily="34" charset="-122"/>
              </a:rPr>
              <a:t>数据仓库的整合数据其最终的目的是通过挖掘内在的数据关系，并将数据关系表达的经济意义直观的展现给数据仓库的使用者，以达到支持决策的作用前端工具就是数据仓库的输出口</a:t>
            </a:r>
            <a:r>
              <a:rPr kumimoji="0" lang="zh-CN" sz="2000" b="0" i="0" u="none" strike="noStrike" cap="none" normalizeH="0" baseline="0" dirty="0">
                <a:solidFill>
                  <a:schemeClr val="tx1"/>
                </a:solidFill>
                <a:latin typeface="微软雅黑" panose="020B0503020204020204" pitchFamily="34" charset="-122"/>
                <a:ea typeface="微软雅黑" panose="020B0503020204020204" pitchFamily="34" charset="-122"/>
              </a:rPr>
              <a:t>。</a:t>
            </a:r>
            <a:endParaRPr kumimoji="0" lang="zh-CN" sz="2000" b="0" i="0" u="none" strike="noStrike" cap="none" normalizeH="0" baseline="0" dirty="0">
              <a:solidFill>
                <a:schemeClr val="tx1"/>
              </a:solidFill>
              <a:latin typeface="微软雅黑" panose="020B0503020204020204" pitchFamily="34" charset="-122"/>
              <a:ea typeface="微软雅黑" panose="020B0503020204020204" pitchFamily="34" charset="-122"/>
            </a:endParaRPr>
          </a:p>
        </p:txBody>
      </p: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Picture 9"/>
          <p:cNvPicPr>
            <a:picLocks noChangeAspect="1"/>
          </p:cNvPicPr>
          <p:nvPr/>
        </p:nvPicPr>
        <p:blipFill>
          <a:blip r:embed="rId1"/>
          <a:stretch>
            <a:fillRect/>
          </a:stretch>
        </p:blipFill>
        <p:spPr>
          <a:xfrm>
            <a:off x="9656763" y="1828800"/>
            <a:ext cx="2400300" cy="3200400"/>
          </a:xfrm>
          <a:prstGeom prst="rect">
            <a:avLst/>
          </a:prstGeom>
          <a:noFill/>
          <a:ln w="9525">
            <a:noFill/>
          </a:ln>
        </p:spPr>
      </p:pic>
      <p:pic>
        <p:nvPicPr>
          <p:cNvPr id="63492" name="Picture 4" descr="j0301252"/>
          <p:cNvPicPr>
            <a:picLocks noChangeAspect="1"/>
          </p:cNvPicPr>
          <p:nvPr/>
        </p:nvPicPr>
        <p:blipFill>
          <a:blip r:embed="rId2"/>
          <a:stretch>
            <a:fillRect/>
          </a:stretch>
        </p:blipFill>
        <p:spPr>
          <a:xfrm>
            <a:off x="8524875" y="4714875"/>
            <a:ext cx="1830388" cy="1565275"/>
          </a:xfrm>
          <a:prstGeom prst="rect">
            <a:avLst/>
          </a:prstGeom>
          <a:noFill/>
          <a:ln w="9525">
            <a:noFill/>
          </a:ln>
        </p:spPr>
      </p:pic>
      <p:sp>
        <p:nvSpPr>
          <p:cNvPr id="40965" name="TextBox 5"/>
          <p:cNvSpPr txBox="1"/>
          <p:nvPr/>
        </p:nvSpPr>
        <p:spPr>
          <a:xfrm>
            <a:off x="1416050" y="3249930"/>
            <a:ext cx="7846060" cy="76835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sz="4400" b="1" dirty="0">
                <a:solidFill>
                  <a:srgbClr val="00B050"/>
                </a:solidFill>
                <a:latin typeface="微软雅黑" panose="020B0503020204020204" pitchFamily="34" charset="-122"/>
                <a:ea typeface="微软雅黑" panose="020B0503020204020204" pitchFamily="34" charset="-122"/>
              </a:rPr>
              <a:t>CRM过程中</a:t>
            </a:r>
            <a:r>
              <a:rPr lang="zh-CN" sz="4400" b="1" dirty="0">
                <a:solidFill>
                  <a:srgbClr val="00B050"/>
                </a:solidFill>
                <a:latin typeface="微软雅黑" panose="020B0503020204020204" pitchFamily="34" charset="-122"/>
                <a:ea typeface="微软雅黑" panose="020B0503020204020204" pitchFamily="34" charset="-122"/>
              </a:rPr>
              <a:t>的</a:t>
            </a:r>
            <a:r>
              <a:rPr sz="4400" b="1" dirty="0">
                <a:solidFill>
                  <a:srgbClr val="00B050"/>
                </a:solidFill>
                <a:latin typeface="微软雅黑" panose="020B0503020204020204" pitchFamily="34" charset="-122"/>
                <a:ea typeface="微软雅黑" panose="020B0503020204020204" pitchFamily="34" charset="-122"/>
              </a:rPr>
              <a:t>数据仓库</a:t>
            </a:r>
            <a:endParaRPr lang="zh-CN" altLang="en-US" sz="4400" b="1" dirty="0">
              <a:solidFill>
                <a:srgbClr val="00B050"/>
              </a:solidFill>
              <a:latin typeface="微软雅黑" panose="020B0503020204020204" pitchFamily="34" charset="-122"/>
              <a:ea typeface="微软雅黑" panose="020B0503020204020204" pitchFamily="34" charset="-122"/>
            </a:endParaRPr>
          </a:p>
        </p:txBody>
      </p: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1+#ppt_w/2"/>
                                          </p:val>
                                        </p:tav>
                                        <p:tav tm="100000">
                                          <p:val>
                                            <p:strVal val="#ppt_x"/>
                                          </p:val>
                                        </p:tav>
                                      </p:tavLst>
                                    </p:anim>
                                    <p:anim calcmode="lin" valueType="num">
                                      <p:cBhvr additive="base">
                                        <p:cTn id="8" dur="500" fill="hold"/>
                                        <p:tgtEl>
                                          <p:spTgt spid="634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482" name="组合 1"/>
          <p:cNvGrpSpPr/>
          <p:nvPr/>
        </p:nvGrpSpPr>
        <p:grpSpPr>
          <a:xfrm>
            <a:off x="4060825" y="2241550"/>
            <a:ext cx="3848100" cy="3851275"/>
            <a:chOff x="0" y="0"/>
            <a:chExt cx="3848105" cy="3850009"/>
          </a:xfrm>
        </p:grpSpPr>
        <p:sp>
          <p:nvSpPr>
            <p:cNvPr id="20499" name="Block Arc 38"/>
            <p:cNvSpPr/>
            <p:nvPr/>
          </p:nvSpPr>
          <p:spPr>
            <a:xfrm rot="2990966">
              <a:off x="15710" y="162"/>
              <a:ext cx="3823030" cy="3822705"/>
            </a:xfrm>
            <a:custGeom>
              <a:avLst/>
              <a:gdLst/>
              <a:ahLst/>
              <a:cxnLst>
                <a:cxn ang="0">
                  <a:pos x="0" y="1911353"/>
                </a:cxn>
                <a:cxn ang="0">
                  <a:pos x="579365" y="540606"/>
                </a:cxn>
                <a:cxn ang="0">
                  <a:pos x="1966092" y="780"/>
                </a:cxn>
                <a:cxn ang="0">
                  <a:pos x="1948270" y="624658"/>
                </a:cxn>
                <a:cxn ang="0">
                  <a:pos x="1014347" y="988191"/>
                </a:cxn>
                <a:cxn ang="0">
                  <a:pos x="624132" y="1911353"/>
                </a:cxn>
                <a:cxn ang="0">
                  <a:pos x="0" y="1911353"/>
                </a:cxn>
              </a:cxnLst>
              <a:pathLst>
                <a:path w="3823030" h="3822705">
                  <a:moveTo>
                    <a:pt x="0" y="1911353"/>
                  </a:moveTo>
                  <a:cubicBezTo>
                    <a:pt x="0" y="1394938"/>
                    <a:pt x="208982" y="900499"/>
                    <a:pt x="579365" y="540606"/>
                  </a:cubicBezTo>
                  <a:cubicBezTo>
                    <a:pt x="949707" y="180753"/>
                    <a:pt x="1449902" y="-13963"/>
                    <a:pt x="1966092" y="780"/>
                  </a:cubicBezTo>
                  <a:lnTo>
                    <a:pt x="1948270" y="624658"/>
                  </a:lnTo>
                  <a:cubicBezTo>
                    <a:pt x="1600632" y="614730"/>
                    <a:pt x="1263766" y="745856"/>
                    <a:pt x="1014347" y="988191"/>
                  </a:cubicBezTo>
                  <a:cubicBezTo>
                    <a:pt x="764886" y="1230566"/>
                    <a:pt x="624132" y="1563559"/>
                    <a:pt x="624132" y="1911353"/>
                  </a:cubicBezTo>
                  <a:lnTo>
                    <a:pt x="0" y="1911353"/>
                  </a:lnTo>
                  <a:close/>
                </a:path>
              </a:pathLst>
            </a:custGeom>
            <a:solidFill>
              <a:srgbClr val="FFD966">
                <a:alpha val="100000"/>
              </a:srgbClr>
            </a:solidFill>
            <a:ln w="9525">
              <a:noFill/>
            </a:ln>
          </p:spPr>
          <p:txBody>
            <a:bodyPr/>
            <a:p>
              <a:endParaRPr lang="zh-CN" altLang="en-US"/>
            </a:p>
          </p:txBody>
        </p:sp>
        <p:sp>
          <p:nvSpPr>
            <p:cNvPr id="20500" name="Block Arc 37"/>
            <p:cNvSpPr/>
            <p:nvPr/>
          </p:nvSpPr>
          <p:spPr>
            <a:xfrm rot="-2484302">
              <a:off x="0" y="7934"/>
              <a:ext cx="3822705" cy="3823031"/>
            </a:xfrm>
            <a:custGeom>
              <a:avLst/>
              <a:gdLst/>
              <a:ahLst/>
              <a:cxnLst>
                <a:cxn ang="0">
                  <a:pos x="9939" y="1716830"/>
                </a:cxn>
                <a:cxn ang="0">
                  <a:pos x="1965934" y="780"/>
                </a:cxn>
                <a:cxn ang="0">
                  <a:pos x="1948113" y="624658"/>
                </a:cxn>
                <a:cxn ang="0">
                  <a:pos x="630827" y="1780402"/>
                </a:cxn>
                <a:cxn ang="0">
                  <a:pos x="9939" y="1716830"/>
                </a:cxn>
              </a:cxnLst>
              <a:pathLst>
                <a:path w="3822705" h="3823031">
                  <a:moveTo>
                    <a:pt x="9939" y="1716830"/>
                  </a:moveTo>
                  <a:cubicBezTo>
                    <a:pt x="111908" y="720769"/>
                    <a:pt x="965160" y="-27813"/>
                    <a:pt x="1965934" y="780"/>
                  </a:cubicBezTo>
                  <a:lnTo>
                    <a:pt x="1948113" y="624658"/>
                  </a:lnTo>
                  <a:cubicBezTo>
                    <a:pt x="1274130" y="605400"/>
                    <a:pt x="699497" y="1109564"/>
                    <a:pt x="630827" y="1780402"/>
                  </a:cubicBezTo>
                  <a:lnTo>
                    <a:pt x="9939" y="1716830"/>
                  </a:lnTo>
                  <a:close/>
                </a:path>
              </a:pathLst>
            </a:custGeom>
            <a:solidFill>
              <a:srgbClr val="FFC000">
                <a:alpha val="100000"/>
              </a:srgbClr>
            </a:solidFill>
            <a:ln w="9525">
              <a:noFill/>
            </a:ln>
          </p:spPr>
          <p:txBody>
            <a:bodyPr/>
            <a:p>
              <a:endParaRPr lang="zh-CN" altLang="en-US"/>
            </a:p>
          </p:txBody>
        </p:sp>
        <p:grpSp>
          <p:nvGrpSpPr>
            <p:cNvPr id="20501" name="组合 4"/>
            <p:cNvGrpSpPr/>
            <p:nvPr/>
          </p:nvGrpSpPr>
          <p:grpSpPr>
            <a:xfrm>
              <a:off x="9527" y="13337"/>
              <a:ext cx="3838578" cy="3836672"/>
              <a:chOff x="0" y="0"/>
              <a:chExt cx="3838578" cy="3836672"/>
            </a:xfrm>
          </p:grpSpPr>
          <p:sp>
            <p:nvSpPr>
              <p:cNvPr id="20502" name="Block Arc 40"/>
              <p:cNvSpPr/>
              <p:nvPr/>
            </p:nvSpPr>
            <p:spPr>
              <a:xfrm rot="-7652769">
                <a:off x="-958" y="13011"/>
                <a:ext cx="3824617" cy="3822705"/>
              </a:xfrm>
              <a:custGeom>
                <a:avLst/>
                <a:gdLst/>
                <a:ahLst/>
                <a:cxnLst>
                  <a:cxn ang="0">
                    <a:pos x="0" y="1911353"/>
                  </a:cxn>
                  <a:cxn ang="0">
                    <a:pos x="579891" y="540329"/>
                  </a:cxn>
                  <a:cxn ang="0">
                    <a:pos x="1966887" y="778"/>
                  </a:cxn>
                  <a:cxn ang="0">
                    <a:pos x="1949064" y="624657"/>
                  </a:cxn>
                  <a:cxn ang="0">
                    <a:pos x="1014873" y="987914"/>
                  </a:cxn>
                  <a:cxn ang="0">
                    <a:pos x="624133" y="1911352"/>
                  </a:cxn>
                  <a:cxn ang="0">
                    <a:pos x="0" y="1911353"/>
                  </a:cxn>
                </a:cxnLst>
                <a:pathLst>
                  <a:path w="3824617" h="3822705">
                    <a:moveTo>
                      <a:pt x="0" y="1911353"/>
                    </a:moveTo>
                    <a:cubicBezTo>
                      <a:pt x="0" y="1394801"/>
                      <a:pt x="209180" y="900242"/>
                      <a:pt x="579891" y="540329"/>
                    </a:cubicBezTo>
                    <a:cubicBezTo>
                      <a:pt x="950357" y="180654"/>
                      <a:pt x="1450628" y="-13954"/>
                      <a:pt x="1966887" y="778"/>
                    </a:cubicBezTo>
                    <a:lnTo>
                      <a:pt x="1949064" y="624657"/>
                    </a:lnTo>
                    <a:cubicBezTo>
                      <a:pt x="1601357" y="614739"/>
                      <a:pt x="1264416" y="745758"/>
                      <a:pt x="1014873" y="987914"/>
                    </a:cubicBezTo>
                    <a:cubicBezTo>
                      <a:pt x="765085" y="1230308"/>
                      <a:pt x="624133" y="1563421"/>
                      <a:pt x="624133" y="1911352"/>
                    </a:cubicBezTo>
                    <a:lnTo>
                      <a:pt x="0" y="1911353"/>
                    </a:lnTo>
                    <a:close/>
                  </a:path>
                </a:pathLst>
              </a:custGeom>
              <a:solidFill>
                <a:srgbClr val="FFD966">
                  <a:alpha val="100000"/>
                </a:srgbClr>
              </a:solidFill>
              <a:ln w="9525">
                <a:noFill/>
              </a:ln>
            </p:spPr>
            <p:txBody>
              <a:bodyPr/>
              <a:p>
                <a:endParaRPr lang="zh-CN" altLang="en-US"/>
              </a:p>
            </p:txBody>
          </p:sp>
          <p:grpSp>
            <p:nvGrpSpPr>
              <p:cNvPr id="20503" name="组合 6"/>
              <p:cNvGrpSpPr/>
              <p:nvPr/>
            </p:nvGrpSpPr>
            <p:grpSpPr>
              <a:xfrm>
                <a:off x="15242" y="0"/>
                <a:ext cx="3823336" cy="3823334"/>
                <a:chOff x="0" y="0"/>
                <a:chExt cx="3823336" cy="3823334"/>
              </a:xfrm>
            </p:grpSpPr>
            <p:sp>
              <p:nvSpPr>
                <p:cNvPr id="20504" name="Block Arc 39"/>
                <p:cNvSpPr/>
                <p:nvPr/>
              </p:nvSpPr>
              <p:spPr>
                <a:xfrm rot="8470872">
                  <a:off x="631" y="-641"/>
                  <a:ext cx="3822705" cy="3824617"/>
                </a:xfrm>
                <a:custGeom>
                  <a:avLst/>
                  <a:gdLst/>
                  <a:ahLst/>
                  <a:cxnLst>
                    <a:cxn ang="0">
                      <a:pos x="0" y="1912309"/>
                    </a:cxn>
                    <a:cxn ang="0">
                      <a:pos x="578916" y="541266"/>
                    </a:cxn>
                    <a:cxn ang="0">
                      <a:pos x="1965958" y="781"/>
                    </a:cxn>
                    <a:cxn ang="0">
                      <a:pos x="1948135" y="624659"/>
                    </a:cxn>
                    <a:cxn ang="0">
                      <a:pos x="1013898" y="988851"/>
                    </a:cxn>
                    <a:cxn ang="0">
                      <a:pos x="624134" y="1912308"/>
                    </a:cxn>
                    <a:cxn ang="0">
                      <a:pos x="0" y="1912309"/>
                    </a:cxn>
                  </a:cxnLst>
                  <a:pathLst>
                    <a:path w="3822705" h="3824617">
                      <a:moveTo>
                        <a:pt x="0" y="1912309"/>
                      </a:moveTo>
                      <a:cubicBezTo>
                        <a:pt x="0" y="1395830"/>
                        <a:pt x="208808" y="901312"/>
                        <a:pt x="578916" y="541266"/>
                      </a:cubicBezTo>
                      <a:cubicBezTo>
                        <a:pt x="949269" y="180982"/>
                        <a:pt x="1449607" y="-13984"/>
                        <a:pt x="1965958" y="781"/>
                      </a:cubicBezTo>
                      <a:lnTo>
                        <a:pt x="1948135" y="624659"/>
                      </a:lnTo>
                      <a:cubicBezTo>
                        <a:pt x="1600336" y="614709"/>
                        <a:pt x="1263327" y="746085"/>
                        <a:pt x="1013898" y="988851"/>
                      </a:cubicBezTo>
                      <a:cubicBezTo>
                        <a:pt x="764713" y="1231379"/>
                        <a:pt x="624134" y="1564450"/>
                        <a:pt x="624134" y="1912308"/>
                      </a:cubicBezTo>
                      <a:lnTo>
                        <a:pt x="0" y="1912309"/>
                      </a:lnTo>
                      <a:close/>
                    </a:path>
                  </a:pathLst>
                </a:custGeom>
                <a:solidFill>
                  <a:srgbClr val="FFC000">
                    <a:alpha val="100000"/>
                  </a:srgbClr>
                </a:solidFill>
                <a:ln w="9525">
                  <a:noFill/>
                </a:ln>
              </p:spPr>
              <p:txBody>
                <a:bodyPr/>
                <a:p>
                  <a:endParaRPr lang="zh-CN" altLang="en-US"/>
                </a:p>
              </p:txBody>
            </p:sp>
            <p:sp>
              <p:nvSpPr>
                <p:cNvPr id="20505" name="TextBox 44"/>
                <p:cNvSpPr txBox="1"/>
                <p:nvPr/>
              </p:nvSpPr>
              <p:spPr>
                <a:xfrm>
                  <a:off x="556257" y="1848188"/>
                  <a:ext cx="463551" cy="31422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400" dirty="0">
                      <a:solidFill>
                        <a:srgbClr val="FFFFFF"/>
                      </a:solidFill>
                      <a:latin typeface="Roboto Medium"/>
                      <a:ea typeface="MS PGothic" panose="020B0600070205080204" pitchFamily="34" charset="-128"/>
                    </a:rPr>
                    <a:t>20%</a:t>
                  </a:r>
                  <a:endParaRPr lang="en-US" altLang="zh-CN" sz="1400" dirty="0">
                    <a:solidFill>
                      <a:srgbClr val="FFFFFF"/>
                    </a:solidFill>
                    <a:latin typeface="Roboto Medium"/>
                    <a:ea typeface="MS PGothic" panose="020B0600070205080204" pitchFamily="34" charset="-128"/>
                  </a:endParaRPr>
                </a:p>
              </p:txBody>
            </p:sp>
            <p:sp>
              <p:nvSpPr>
                <p:cNvPr id="20506" name="Isosceles Triangle 41"/>
                <p:cNvSpPr/>
                <p:nvPr/>
              </p:nvSpPr>
              <p:spPr>
                <a:xfrm rot="2938533">
                  <a:off x="523070" y="384934"/>
                  <a:ext cx="917273" cy="358775"/>
                </a:xfrm>
                <a:prstGeom prst="triangle">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Roboto Medium"/>
                    <a:ea typeface="Roboto Medium"/>
                  </a:endParaRPr>
                </a:p>
              </p:txBody>
            </p:sp>
            <p:sp>
              <p:nvSpPr>
                <p:cNvPr id="20507" name="Isosceles Triangle 42"/>
                <p:cNvSpPr/>
                <p:nvPr/>
              </p:nvSpPr>
              <p:spPr>
                <a:xfrm rot="8461846">
                  <a:off x="2780348" y="861088"/>
                  <a:ext cx="915988" cy="358657"/>
                </a:xfrm>
                <a:prstGeom prst="triangle">
                  <a:avLst>
                    <a:gd name="adj" fmla="val 50000"/>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Roboto Medium"/>
                    <a:ea typeface="Roboto Medium"/>
                  </a:endParaRPr>
                </a:p>
              </p:txBody>
            </p:sp>
            <p:sp>
              <p:nvSpPr>
                <p:cNvPr id="20508" name="Isosceles Triangle 43"/>
                <p:cNvSpPr/>
                <p:nvPr/>
              </p:nvSpPr>
              <p:spPr>
                <a:xfrm rot="-7527845">
                  <a:off x="2290754" y="3069308"/>
                  <a:ext cx="917273" cy="357187"/>
                </a:xfrm>
                <a:prstGeom prst="triangle">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Roboto Medium"/>
                    <a:ea typeface="Roboto Medium"/>
                  </a:endParaRPr>
                </a:p>
              </p:txBody>
            </p:sp>
            <p:sp>
              <p:nvSpPr>
                <p:cNvPr id="20509" name="Isosceles Triangle 44"/>
                <p:cNvSpPr/>
                <p:nvPr/>
              </p:nvSpPr>
              <p:spPr>
                <a:xfrm rot="-2140796">
                  <a:off x="45081" y="2568676"/>
                  <a:ext cx="915989" cy="360244"/>
                </a:xfrm>
                <a:prstGeom prst="triangle">
                  <a:avLst>
                    <a:gd name="adj" fmla="val 50000"/>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Roboto Medium"/>
                    <a:ea typeface="Roboto Medium"/>
                  </a:endParaRPr>
                </a:p>
              </p:txBody>
            </p:sp>
            <p:sp>
              <p:nvSpPr>
                <p:cNvPr id="20510" name="TextBox 61"/>
                <p:cNvSpPr txBox="1"/>
                <p:nvPr/>
              </p:nvSpPr>
              <p:spPr>
                <a:xfrm>
                  <a:off x="1905633" y="162817"/>
                  <a:ext cx="357188" cy="36976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A</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
              <p:nvSpPr>
                <p:cNvPr id="20511" name="TextBox 62"/>
                <p:cNvSpPr txBox="1"/>
                <p:nvPr/>
              </p:nvSpPr>
              <p:spPr>
                <a:xfrm>
                  <a:off x="1453196" y="3330425"/>
                  <a:ext cx="341312" cy="36976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C</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
              <p:nvSpPr>
                <p:cNvPr id="20512" name="TextBox 63"/>
                <p:cNvSpPr txBox="1"/>
                <p:nvPr/>
              </p:nvSpPr>
              <p:spPr>
                <a:xfrm>
                  <a:off x="135569" y="1508575"/>
                  <a:ext cx="366712" cy="36976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D</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
              <p:nvSpPr>
                <p:cNvPr id="20513" name="TextBox 64"/>
                <p:cNvSpPr txBox="1"/>
                <p:nvPr/>
              </p:nvSpPr>
              <p:spPr>
                <a:xfrm>
                  <a:off x="3277235" y="2041799"/>
                  <a:ext cx="341313" cy="36976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B</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grpSp>
        </p:grpSp>
      </p:grpSp>
      <p:cxnSp>
        <p:nvCxnSpPr>
          <p:cNvPr id="20483" name="Straight Connector 3"/>
          <p:cNvCxnSpPr/>
          <p:nvPr/>
        </p:nvCxnSpPr>
        <p:spPr>
          <a:xfrm flipH="1">
            <a:off x="1069975" y="3921125"/>
            <a:ext cx="2943225" cy="0"/>
          </a:xfrm>
          <a:prstGeom prst="line">
            <a:avLst/>
          </a:prstGeom>
          <a:ln w="12700" cap="flat" cmpd="sng">
            <a:solidFill>
              <a:srgbClr val="7E7E7D"/>
            </a:solidFill>
            <a:prstDash val="solid"/>
            <a:headEnd type="none" w="med" len="med"/>
            <a:tailEnd type="none" w="med" len="med"/>
          </a:ln>
        </p:spPr>
      </p:cxnSp>
      <p:cxnSp>
        <p:nvCxnSpPr>
          <p:cNvPr id="20484" name="Straight Connector 71"/>
          <p:cNvCxnSpPr/>
          <p:nvPr/>
        </p:nvCxnSpPr>
        <p:spPr>
          <a:xfrm flipH="1">
            <a:off x="7958138" y="4443413"/>
            <a:ext cx="2927350" cy="0"/>
          </a:xfrm>
          <a:prstGeom prst="line">
            <a:avLst/>
          </a:prstGeom>
          <a:ln w="12700" cap="flat" cmpd="sng">
            <a:solidFill>
              <a:srgbClr val="7E7E7D"/>
            </a:solidFill>
            <a:prstDash val="solid"/>
            <a:headEnd type="none" w="med" len="med"/>
            <a:tailEnd type="none" w="med" len="med"/>
          </a:ln>
        </p:spPr>
      </p:cxnSp>
      <p:cxnSp>
        <p:nvCxnSpPr>
          <p:cNvPr id="20485" name="Straight Connector 72"/>
          <p:cNvCxnSpPr/>
          <p:nvPr/>
        </p:nvCxnSpPr>
        <p:spPr>
          <a:xfrm flipH="1">
            <a:off x="6692900" y="2357438"/>
            <a:ext cx="4192588" cy="0"/>
          </a:xfrm>
          <a:prstGeom prst="line">
            <a:avLst/>
          </a:prstGeom>
          <a:ln w="12700" cap="flat" cmpd="sng">
            <a:solidFill>
              <a:srgbClr val="7E7E7D"/>
            </a:solidFill>
            <a:prstDash val="solid"/>
            <a:headEnd type="none" w="med" len="med"/>
            <a:tailEnd type="none" w="med" len="med"/>
          </a:ln>
        </p:spPr>
      </p:cxnSp>
      <p:cxnSp>
        <p:nvCxnSpPr>
          <p:cNvPr id="20486" name="Straight Connector 73"/>
          <p:cNvCxnSpPr/>
          <p:nvPr/>
        </p:nvCxnSpPr>
        <p:spPr>
          <a:xfrm flipH="1">
            <a:off x="1069975" y="5980113"/>
            <a:ext cx="4192588" cy="0"/>
          </a:xfrm>
          <a:prstGeom prst="line">
            <a:avLst/>
          </a:prstGeom>
          <a:ln w="12700" cap="flat" cmpd="sng">
            <a:solidFill>
              <a:srgbClr val="7E7E7D"/>
            </a:solidFill>
            <a:prstDash val="solid"/>
            <a:headEnd type="none" w="med" len="med"/>
            <a:tailEnd type="none" w="med" len="med"/>
          </a:ln>
        </p:spPr>
      </p:cxnSp>
      <p:sp>
        <p:nvSpPr>
          <p:cNvPr id="20487" name="TextBox 10"/>
          <p:cNvSpPr txBox="1"/>
          <p:nvPr/>
        </p:nvSpPr>
        <p:spPr>
          <a:xfrm>
            <a:off x="7042785" y="1894205"/>
            <a:ext cx="4112260" cy="3987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latin typeface="微软雅黑" panose="020B0503020204020204" pitchFamily="34" charset="-122"/>
                <a:ea typeface="微软雅黑" panose="020B0503020204020204" pitchFamily="34" charset="-122"/>
              </a:rPr>
              <a:t>帮助迅速获取CRM所需信息</a:t>
            </a:r>
            <a:endParaRPr lang="zh-CN" altLang="en-US" sz="2000" b="1" dirty="0">
              <a:latin typeface="微软雅黑" panose="020B0503020204020204" pitchFamily="34" charset="-122"/>
              <a:ea typeface="微软雅黑" panose="020B0503020204020204" pitchFamily="34" charset="-122"/>
            </a:endParaRPr>
          </a:p>
        </p:txBody>
      </p:sp>
      <p:sp>
        <p:nvSpPr>
          <p:cNvPr id="20493" name="TextBox 10"/>
          <p:cNvSpPr txBox="1"/>
          <p:nvPr/>
        </p:nvSpPr>
        <p:spPr>
          <a:xfrm>
            <a:off x="7967980" y="3644900"/>
            <a:ext cx="303847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latin typeface="微软雅黑" panose="020B0503020204020204" pitchFamily="34" charset="-122"/>
                <a:ea typeface="微软雅黑" panose="020B0503020204020204" pitchFamily="34" charset="-122"/>
              </a:rPr>
              <a:t>数据仓库有助于客户行为分析</a:t>
            </a:r>
            <a:endParaRPr lang="zh-CN" altLang="en-US" sz="2000" b="1" dirty="0">
              <a:latin typeface="微软雅黑" panose="020B0503020204020204" pitchFamily="34" charset="-122"/>
              <a:ea typeface="微软雅黑" panose="020B0503020204020204" pitchFamily="34" charset="-122"/>
            </a:endParaRPr>
          </a:p>
        </p:txBody>
      </p:sp>
      <p:sp>
        <p:nvSpPr>
          <p:cNvPr id="20494" name="TextBox 10"/>
          <p:cNvSpPr txBox="1"/>
          <p:nvPr/>
        </p:nvSpPr>
        <p:spPr>
          <a:xfrm>
            <a:off x="1539558" y="5157153"/>
            <a:ext cx="2571750" cy="7067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latin typeface="微软雅黑" panose="020B0503020204020204" pitchFamily="34" charset="-122"/>
                <a:ea typeface="微软雅黑" panose="020B0503020204020204" pitchFamily="34" charset="-122"/>
              </a:rPr>
              <a:t>数据仓库有助于发现重点客户</a:t>
            </a:r>
            <a:endParaRPr lang="zh-CN" altLang="en-US" sz="2000" b="1" dirty="0">
              <a:latin typeface="微软雅黑" panose="020B0503020204020204" pitchFamily="34" charset="-122"/>
              <a:ea typeface="微软雅黑" panose="020B0503020204020204" pitchFamily="34" charset="-122"/>
            </a:endParaRPr>
          </a:p>
        </p:txBody>
      </p:sp>
      <p:sp>
        <p:nvSpPr>
          <p:cNvPr id="20495" name="TextBox 10"/>
          <p:cNvSpPr txBox="1"/>
          <p:nvPr/>
        </p:nvSpPr>
        <p:spPr>
          <a:xfrm>
            <a:off x="1082675" y="3068955"/>
            <a:ext cx="293052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latin typeface="微软雅黑" panose="020B0503020204020204" pitchFamily="34" charset="-122"/>
                <a:ea typeface="微软雅黑" panose="020B0503020204020204" pitchFamily="34" charset="-122"/>
              </a:rPr>
              <a:t>数据仓库有助于提供个性化服务措施</a:t>
            </a:r>
            <a:endParaRPr lang="zh-CN" altLang="en-US" sz="2000" b="1" dirty="0">
              <a:latin typeface="微软雅黑" panose="020B0503020204020204" pitchFamily="34" charset="-122"/>
              <a:ea typeface="微软雅黑" panose="020B0503020204020204" pitchFamily="34" charset="-122"/>
            </a:endParaRPr>
          </a:p>
        </p:txBody>
      </p:sp>
      <p:sp>
        <p:nvSpPr>
          <p:cNvPr id="48" name="标题 1"/>
          <p:cNvSpPr txBox="1">
            <a:spLocks noChangeArrowheads="1"/>
          </p:cNvSpPr>
          <p:nvPr/>
        </p:nvSpPr>
        <p:spPr bwMode="auto">
          <a:xfrm>
            <a:off x="1754188" y="1290638"/>
            <a:ext cx="822960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r>
              <a:rPr kumimoji="0" sz="28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数据仓库对客户关系管理的意义</a:t>
            </a:r>
            <a:br>
              <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br>
            <a:endPar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56095" y="2177098"/>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703695" y="2177098"/>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56095" y="3624898"/>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703695" y="3624898"/>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806883" y="2186623"/>
            <a:ext cx="642937" cy="7067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806883" y="3618548"/>
            <a:ext cx="642937" cy="70675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54683" y="2185035"/>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54683" y="369792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8370570" y="2298065"/>
            <a:ext cx="3217545" cy="3987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数据仓库与客户关系管理</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8389938" y="3813175"/>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大数据与客户关系管理</a:t>
            </a:r>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023928" y="3213100"/>
            <a:ext cx="5638800" cy="2881313"/>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3" name="圆角矩形 11"/>
          <p:cNvSpPr/>
          <p:nvPr/>
        </p:nvSpPr>
        <p:spPr>
          <a:xfrm>
            <a:off x="2794000" y="213106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4" name="圆角矩形 11"/>
          <p:cNvSpPr/>
          <p:nvPr/>
        </p:nvSpPr>
        <p:spPr>
          <a:xfrm>
            <a:off x="2794000" y="303942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5" name="圆角矩形 11"/>
          <p:cNvSpPr/>
          <p:nvPr/>
        </p:nvSpPr>
        <p:spPr>
          <a:xfrm>
            <a:off x="2794000" y="401955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6" name="任意多边形 21"/>
          <p:cNvSpPr/>
          <p:nvPr/>
        </p:nvSpPr>
        <p:spPr>
          <a:xfrm>
            <a:off x="2816225" y="2159000"/>
            <a:ext cx="169863" cy="4708525"/>
          </a:xfrm>
          <a:custGeom>
            <a:avLst/>
            <a:gdLst>
              <a:gd name="txL" fmla="*/ 0 w 169863"/>
              <a:gd name="txT" fmla="*/ 0 h 4347924"/>
              <a:gd name="txR" fmla="*/ 169863 w 169863"/>
              <a:gd name="txB" fmla="*/ 4347924 h 4347924"/>
            </a:gdLst>
            <a:ahLst/>
            <a:cxnLst>
              <a:cxn ang="0">
                <a:pos x="0" y="0"/>
              </a:cxn>
              <a:cxn ang="0">
                <a:pos x="169863" y="0"/>
              </a:cxn>
              <a:cxn ang="0">
                <a:pos x="169863" y="15557076"/>
              </a:cxn>
              <a:cxn ang="0">
                <a:pos x="0" y="15557076"/>
              </a:cxn>
              <a:cxn ang="0">
                <a:pos x="0" y="0"/>
              </a:cxn>
            </a:cxnLst>
            <a:rect l="txL" t="txT" r="txR" b="txB"/>
            <a:pathLst>
              <a:path w="169863" h="4347924">
                <a:moveTo>
                  <a:pt x="0" y="0"/>
                </a:moveTo>
                <a:lnTo>
                  <a:pt x="169863" y="0"/>
                </a:lnTo>
                <a:lnTo>
                  <a:pt x="169863" y="4347924"/>
                </a:lnTo>
                <a:lnTo>
                  <a:pt x="0" y="4347924"/>
                </a:lnTo>
                <a:lnTo>
                  <a:pt x="0" y="0"/>
                </a:lnTo>
                <a:close/>
              </a:path>
            </a:pathLst>
          </a:custGeom>
          <a:gradFill rotWithShape="0">
            <a:gsLst>
              <a:gs pos="0">
                <a:srgbClr val="ABABAB">
                  <a:alpha val="100000"/>
                </a:srgbClr>
              </a:gs>
              <a:gs pos="53999">
                <a:srgbClr val="D7D7D7">
                  <a:alpha val="100000"/>
                </a:srgbClr>
              </a:gs>
              <a:gs pos="100000">
                <a:srgbClr val="A5A5A5">
                  <a:alpha val="100000"/>
                </a:srgbClr>
              </a:gs>
            </a:gsLst>
            <a:lin ang="0" scaled="1"/>
            <a:tileRect/>
          </a:gradFill>
          <a:ln w="9525">
            <a:noFill/>
          </a:ln>
        </p:spPr>
        <p:txBody>
          <a:bodyPr/>
          <a:p>
            <a:endParaRPr lang="zh-CN" altLang="en-US"/>
          </a:p>
        </p:txBody>
      </p:sp>
      <p:sp>
        <p:nvSpPr>
          <p:cNvPr id="24587" name="圆角矩形 4"/>
          <p:cNvSpPr/>
          <p:nvPr/>
        </p:nvSpPr>
        <p:spPr>
          <a:xfrm>
            <a:off x="2794000" y="2189798"/>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88" name="椭圆 6"/>
          <p:cNvGrpSpPr/>
          <p:nvPr/>
        </p:nvGrpSpPr>
        <p:grpSpPr>
          <a:xfrm>
            <a:off x="3425825" y="2285048"/>
            <a:ext cx="536575" cy="530225"/>
            <a:chOff x="0" y="0"/>
            <a:chExt cx="338" cy="334"/>
          </a:xfrm>
        </p:grpSpPr>
        <p:pic>
          <p:nvPicPr>
            <p:cNvPr id="24595" name="椭圆 6"/>
            <p:cNvPicPr/>
            <p:nvPr/>
          </p:nvPicPr>
          <p:blipFill>
            <a:blip r:embed="rId1"/>
            <a:stretch>
              <a:fillRect/>
            </a:stretch>
          </p:blipFill>
          <p:spPr>
            <a:xfrm>
              <a:off x="0" y="0"/>
              <a:ext cx="338" cy="334"/>
            </a:xfrm>
            <a:prstGeom prst="rect">
              <a:avLst/>
            </a:prstGeom>
            <a:noFill/>
            <a:ln w="9525">
              <a:noFill/>
            </a:ln>
          </p:spPr>
        </p:pic>
        <p:sp>
          <p:nvSpPr>
            <p:cNvPr id="24596" name="Text Box 10"/>
            <p:cNvSpPr txBox="1"/>
            <p:nvPr/>
          </p:nvSpPr>
          <p:spPr>
            <a:xfrm>
              <a:off x="53" y="51"/>
              <a:ext cx="232" cy="232"/>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1</a:t>
              </a:r>
              <a:endParaRPr lang="zh-CN" altLang="en-US" sz="2400" b="1" dirty="0">
                <a:latin typeface="Segoe UI" panose="020B0502040204020203" pitchFamily="34" charset="0"/>
                <a:ea typeface="幼圆" panose="02010509060101010101" pitchFamily="49" charset="-122"/>
              </a:endParaRPr>
            </a:p>
          </p:txBody>
        </p:sp>
      </p:grpSp>
      <p:sp>
        <p:nvSpPr>
          <p:cNvPr id="24589" name="圆角矩形 4"/>
          <p:cNvSpPr/>
          <p:nvPr/>
        </p:nvSpPr>
        <p:spPr>
          <a:xfrm>
            <a:off x="2794000" y="3098165"/>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90" name="椭圆 85"/>
          <p:cNvGrpSpPr/>
          <p:nvPr/>
        </p:nvGrpSpPr>
        <p:grpSpPr>
          <a:xfrm>
            <a:off x="3425825" y="3193415"/>
            <a:ext cx="536575" cy="530225"/>
            <a:chOff x="0" y="0"/>
            <a:chExt cx="338" cy="334"/>
          </a:xfrm>
        </p:grpSpPr>
        <p:pic>
          <p:nvPicPr>
            <p:cNvPr id="24593" name="椭圆 85"/>
            <p:cNvPicPr/>
            <p:nvPr/>
          </p:nvPicPr>
          <p:blipFill>
            <a:blip r:embed="rId1"/>
            <a:stretch>
              <a:fillRect/>
            </a:stretch>
          </p:blipFill>
          <p:spPr>
            <a:xfrm>
              <a:off x="0" y="0"/>
              <a:ext cx="338" cy="334"/>
            </a:xfrm>
            <a:prstGeom prst="rect">
              <a:avLst/>
            </a:prstGeom>
            <a:noFill/>
            <a:ln w="9525">
              <a:noFill/>
            </a:ln>
          </p:spPr>
        </p:pic>
        <p:sp>
          <p:nvSpPr>
            <p:cNvPr id="24594"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2</a:t>
              </a:r>
              <a:endParaRPr lang="zh-CN" altLang="en-US" sz="2400" b="1" dirty="0">
                <a:latin typeface="Segoe UI" panose="020B0502040204020203" pitchFamily="34" charset="0"/>
                <a:ea typeface="幼圆" panose="02010509060101010101" pitchFamily="49" charset="-122"/>
              </a:endParaRPr>
            </a:p>
          </p:txBody>
        </p:sp>
      </p:grpSp>
      <p:sp>
        <p:nvSpPr>
          <p:cNvPr id="24591" name="TextBox 33"/>
          <p:cNvSpPr txBox="1"/>
          <p:nvPr/>
        </p:nvSpPr>
        <p:spPr>
          <a:xfrm>
            <a:off x="4195763" y="2072323"/>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确定数据范围</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24592" name="TextBox 33"/>
          <p:cNvSpPr txBox="1"/>
          <p:nvPr/>
        </p:nvSpPr>
        <p:spPr>
          <a:xfrm>
            <a:off x="4195763" y="2955290"/>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确定数据仓库架构</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48" name="标题 1"/>
          <p:cNvSpPr txBox="1">
            <a:spLocks noChangeArrowheads="1"/>
          </p:cNvSpPr>
          <p:nvPr/>
        </p:nvSpPr>
        <p:spPr bwMode="auto">
          <a:xfrm>
            <a:off x="1754188" y="1290638"/>
            <a:ext cx="822960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r>
              <a:rPr kumimoji="0" sz="28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数据仓库在客户关系管理中的实施</a:t>
            </a:r>
            <a:br>
              <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br>
            <a:endPar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2" name="圆角矩形 11"/>
          <p:cNvSpPr/>
          <p:nvPr/>
        </p:nvSpPr>
        <p:spPr>
          <a:xfrm>
            <a:off x="2794000" y="3993833"/>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3" name="圆角矩形 4"/>
          <p:cNvSpPr/>
          <p:nvPr/>
        </p:nvSpPr>
        <p:spPr>
          <a:xfrm>
            <a:off x="2794000" y="4052570"/>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4" name="椭圆 85"/>
          <p:cNvGrpSpPr/>
          <p:nvPr/>
        </p:nvGrpSpPr>
        <p:grpSpPr>
          <a:xfrm>
            <a:off x="3425825" y="4147820"/>
            <a:ext cx="536575" cy="530225"/>
            <a:chOff x="0" y="0"/>
            <a:chExt cx="338" cy="334"/>
          </a:xfrm>
        </p:grpSpPr>
        <p:pic>
          <p:nvPicPr>
            <p:cNvPr id="5" name="椭圆 85"/>
            <p:cNvPicPr/>
            <p:nvPr/>
          </p:nvPicPr>
          <p:blipFill>
            <a:blip r:embed="rId1"/>
            <a:stretch>
              <a:fillRect/>
            </a:stretch>
          </p:blipFill>
          <p:spPr>
            <a:xfrm>
              <a:off x="0" y="0"/>
              <a:ext cx="338" cy="334"/>
            </a:xfrm>
            <a:prstGeom prst="rect">
              <a:avLst/>
            </a:prstGeom>
            <a:noFill/>
            <a:ln w="9525">
              <a:noFill/>
            </a:ln>
          </p:spPr>
        </p:pic>
        <p:sp>
          <p:nvSpPr>
            <p:cNvPr id="6"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3</a:t>
              </a:r>
              <a:endParaRPr lang="zh-CN" altLang="en-US" sz="2400" b="1" dirty="0">
                <a:latin typeface="Segoe UI" panose="020B0502040204020203" pitchFamily="34" charset="0"/>
                <a:ea typeface="幼圆" panose="02010509060101010101" pitchFamily="49" charset="-122"/>
              </a:endParaRPr>
            </a:p>
          </p:txBody>
        </p:sp>
      </p:grpSp>
      <p:sp>
        <p:nvSpPr>
          <p:cNvPr id="7" name="TextBox 33"/>
          <p:cNvSpPr txBox="1"/>
          <p:nvPr/>
        </p:nvSpPr>
        <p:spPr>
          <a:xfrm>
            <a:off x="4195763" y="3909695"/>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决定数据仓库系统的构成</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8" name="圆角矩形 11"/>
          <p:cNvSpPr/>
          <p:nvPr/>
        </p:nvSpPr>
        <p:spPr>
          <a:xfrm>
            <a:off x="2777490" y="500761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9" name="圆角矩形 11"/>
          <p:cNvSpPr/>
          <p:nvPr/>
        </p:nvSpPr>
        <p:spPr>
          <a:xfrm>
            <a:off x="2777490" y="4981893"/>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10" name="圆角矩形 4"/>
          <p:cNvSpPr/>
          <p:nvPr/>
        </p:nvSpPr>
        <p:spPr>
          <a:xfrm>
            <a:off x="2777490" y="5040630"/>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11" name="椭圆 85"/>
          <p:cNvGrpSpPr/>
          <p:nvPr/>
        </p:nvGrpSpPr>
        <p:grpSpPr>
          <a:xfrm>
            <a:off x="3409315" y="5135880"/>
            <a:ext cx="536575" cy="530225"/>
            <a:chOff x="0" y="0"/>
            <a:chExt cx="338" cy="334"/>
          </a:xfrm>
        </p:grpSpPr>
        <p:pic>
          <p:nvPicPr>
            <p:cNvPr id="12" name="椭圆 85"/>
            <p:cNvPicPr/>
            <p:nvPr/>
          </p:nvPicPr>
          <p:blipFill>
            <a:blip r:embed="rId1"/>
            <a:stretch>
              <a:fillRect/>
            </a:stretch>
          </p:blipFill>
          <p:spPr>
            <a:xfrm>
              <a:off x="0" y="0"/>
              <a:ext cx="338" cy="334"/>
            </a:xfrm>
            <a:prstGeom prst="rect">
              <a:avLst/>
            </a:prstGeom>
            <a:noFill/>
            <a:ln w="9525">
              <a:noFill/>
            </a:ln>
          </p:spPr>
        </p:pic>
        <p:sp>
          <p:nvSpPr>
            <p:cNvPr id="13"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ea typeface="幼圆" panose="02010509060101010101" pitchFamily="49" charset="-122"/>
                </a:rPr>
                <a:t>4</a:t>
              </a:r>
              <a:endParaRPr lang="en-US" altLang="zh-CN" sz="2400" b="1" dirty="0">
                <a:latin typeface="Segoe UI" panose="020B0502040204020203" pitchFamily="34" charset="0"/>
                <a:ea typeface="幼圆" panose="02010509060101010101" pitchFamily="49" charset="-122"/>
              </a:endParaRPr>
            </a:p>
          </p:txBody>
        </p:sp>
      </p:grpSp>
      <p:sp>
        <p:nvSpPr>
          <p:cNvPr id="14" name="TextBox 33"/>
          <p:cNvSpPr txBox="1"/>
          <p:nvPr/>
        </p:nvSpPr>
        <p:spPr>
          <a:xfrm>
            <a:off x="4179253" y="4897755"/>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开发与测试</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15" name="圆角矩形 11"/>
          <p:cNvSpPr/>
          <p:nvPr/>
        </p:nvSpPr>
        <p:spPr>
          <a:xfrm>
            <a:off x="2760980" y="599567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16" name="圆角矩形 11"/>
          <p:cNvSpPr/>
          <p:nvPr/>
        </p:nvSpPr>
        <p:spPr>
          <a:xfrm>
            <a:off x="2760980" y="5969953"/>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17" name="圆角矩形 4"/>
          <p:cNvSpPr/>
          <p:nvPr/>
        </p:nvSpPr>
        <p:spPr>
          <a:xfrm>
            <a:off x="2760980" y="6028690"/>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18" name="椭圆 85"/>
          <p:cNvGrpSpPr/>
          <p:nvPr/>
        </p:nvGrpSpPr>
        <p:grpSpPr>
          <a:xfrm>
            <a:off x="3392805" y="6123940"/>
            <a:ext cx="536575" cy="530225"/>
            <a:chOff x="0" y="0"/>
            <a:chExt cx="338" cy="334"/>
          </a:xfrm>
        </p:grpSpPr>
        <p:pic>
          <p:nvPicPr>
            <p:cNvPr id="19" name="椭圆 85"/>
            <p:cNvPicPr/>
            <p:nvPr/>
          </p:nvPicPr>
          <p:blipFill>
            <a:blip r:embed="rId1"/>
            <a:stretch>
              <a:fillRect/>
            </a:stretch>
          </p:blipFill>
          <p:spPr>
            <a:xfrm>
              <a:off x="0" y="0"/>
              <a:ext cx="338" cy="334"/>
            </a:xfrm>
            <a:prstGeom prst="rect">
              <a:avLst/>
            </a:prstGeom>
            <a:noFill/>
            <a:ln w="9525">
              <a:noFill/>
            </a:ln>
          </p:spPr>
        </p:pic>
        <p:sp>
          <p:nvSpPr>
            <p:cNvPr id="20"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ea typeface="幼圆" panose="02010509060101010101" pitchFamily="49" charset="-122"/>
                </a:rPr>
                <a:t>5</a:t>
              </a:r>
              <a:endParaRPr lang="en-US" altLang="zh-CN" sz="2400" b="1" dirty="0">
                <a:latin typeface="Segoe UI" panose="020B0502040204020203" pitchFamily="34" charset="0"/>
                <a:ea typeface="幼圆" panose="02010509060101010101" pitchFamily="49" charset="-122"/>
              </a:endParaRPr>
            </a:p>
          </p:txBody>
        </p:sp>
      </p:grpSp>
      <p:sp>
        <p:nvSpPr>
          <p:cNvPr id="21" name="TextBox 33"/>
          <p:cNvSpPr txBox="1"/>
          <p:nvPr/>
        </p:nvSpPr>
        <p:spPr>
          <a:xfrm>
            <a:off x="4162743" y="5885815"/>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运行与维护</a:t>
            </a:r>
            <a:endParaRPr lang="zh-CN" altLang="en-US" b="1" dirty="0">
              <a:solidFill>
                <a:srgbClr val="404040"/>
              </a:solidFill>
              <a:latin typeface="微软雅黑" panose="020B0503020204020204" pitchFamily="34" charset="-122"/>
              <a:ea typeface="微软雅黑" panose="020B0503020204020204" pitchFamily="34" charset="-122"/>
            </a:endParaRPr>
          </a:p>
        </p:txBody>
      </p: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2" name="矩形 21"/>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MH_Other_1"/>
          <p:cNvSpPr/>
          <p:nvPr/>
        </p:nvSpPr>
        <p:spPr>
          <a:xfrm>
            <a:off x="1344613" y="2779713"/>
            <a:ext cx="9144000" cy="2960687"/>
          </a:xfrm>
          <a:prstGeom prst="rect">
            <a:avLst/>
          </a:prstGeom>
          <a:solidFill>
            <a:srgbClr val="E5F0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2200" b="1" dirty="0">
              <a:solidFill>
                <a:srgbClr val="FFFFFF"/>
              </a:solidFill>
              <a:latin typeface="Arial" panose="020B0604020202020204" pitchFamily="34" charset="0"/>
              <a:ea typeface="微软雅黑" panose="020B0503020204020204" pitchFamily="34" charset="-122"/>
            </a:endParaRPr>
          </a:p>
        </p:txBody>
      </p:sp>
      <p:sp>
        <p:nvSpPr>
          <p:cNvPr id="25605" name="MH_Text_1"/>
          <p:cNvSpPr/>
          <p:nvPr/>
        </p:nvSpPr>
        <p:spPr>
          <a:xfrm>
            <a:off x="1991995" y="2996565"/>
            <a:ext cx="8054975" cy="243967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50000"/>
              </a:lnSpc>
              <a:spcBef>
                <a:spcPct val="0"/>
              </a:spcBef>
              <a:buFontTx/>
              <a:buNone/>
            </a:pPr>
            <a:r>
              <a:rPr lang="zh-CN" altLang="en-US" sz="2400" dirty="0">
                <a:latin typeface="Arial" panose="020B0604020202020204" pitchFamily="34" charset="0"/>
                <a:ea typeface="微软雅黑" panose="020B0503020204020204" pitchFamily="34" charset="-122"/>
              </a:rPr>
              <a:t>数据挖掘（Data Mining, DM）又称数据库中的知识发现(Knowledge Discover in Database, KDD) , 是指从数据库的大数据中揭示出隐含的、先前未知的并有潜在价值的信息的过程。</a:t>
            </a:r>
            <a:endParaRPr lang="zh-CN" altLang="en-US" sz="2400" dirty="0">
              <a:latin typeface="Arial" panose="020B0604020202020204" pitchFamily="34" charset="0"/>
              <a:ea typeface="微软雅黑" panose="020B0503020204020204" pitchFamily="34" charset="-122"/>
            </a:endParaRPr>
          </a:p>
        </p:txBody>
      </p:sp>
      <p:sp>
        <p:nvSpPr>
          <p:cNvPr id="25614" name="MH_PageTitle"/>
          <p:cNvSpPr>
            <a:spLocks noGrp="1"/>
          </p:cNvSpPr>
          <p:nvPr>
            <p:ph type="title" idx="4294967295"/>
          </p:nvPr>
        </p:nvSpPr>
        <p:spPr>
          <a:xfrm>
            <a:off x="1331913" y="1219200"/>
            <a:ext cx="7886700" cy="1325563"/>
          </a:xfrm>
          <a:solidFill>
            <a:srgbClr val="FFFFFF">
              <a:alpha val="100000"/>
            </a:srgbClr>
          </a:solidFill>
        </p:spPr>
        <p:txBody>
          <a:bodyPr vert="horz" wrap="square" lIns="91440" tIns="45720" rIns="91440" bIns="45720" anchor="ctr" anchorCtr="0"/>
          <a:p>
            <a:pPr eaLnBrk="1" hangingPunct="1"/>
            <a:r>
              <a:rPr lang="zh-CN" altLang="en-US" sz="2800" dirty="0">
                <a:latin typeface="微软雅黑" panose="020B0503020204020204" pitchFamily="34" charset="-122"/>
                <a:ea typeface="微软雅黑" panose="020B0503020204020204" pitchFamily="34" charset="-122"/>
              </a:rPr>
              <a:t>数据挖掘的概念</a:t>
            </a:r>
            <a:endParaRPr lang="zh-CN" altLang="en-US" sz="2800" dirty="0">
              <a:latin typeface="微软雅黑" panose="020B0503020204020204" pitchFamily="34" charset="-122"/>
              <a:ea typeface="微软雅黑" panose="020B0503020204020204" pitchFamily="34" charset="-122"/>
            </a:endParaRPr>
          </a:p>
        </p:txBody>
      </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999038" y="533400"/>
            <a:ext cx="71247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634" name="Freeform 60"/>
          <p:cNvSpPr/>
          <p:nvPr/>
        </p:nvSpPr>
        <p:spPr>
          <a:xfrm flipV="1">
            <a:off x="8588375" y="5383213"/>
            <a:ext cx="2862263" cy="566737"/>
          </a:xfrm>
          <a:custGeom>
            <a:avLst/>
            <a:gdLst>
              <a:gd name="txL" fmla="*/ 0 w 2454"/>
              <a:gd name="txT" fmla="*/ 0 h 1222"/>
              <a:gd name="txR" fmla="*/ 2454 w 2454"/>
              <a:gd name="txB" fmla="*/ 1222 h 1222"/>
            </a:gdLst>
            <a:ahLst/>
            <a:cxnLst>
              <a:cxn ang="0">
                <a:pos x="0" y="0"/>
              </a:cxn>
              <a:cxn ang="0">
                <a:pos x="2147483646" y="0"/>
              </a:cxn>
              <a:cxn ang="0">
                <a:pos x="2147483646" y="2147483646"/>
              </a:cxn>
              <a:cxn ang="0">
                <a:pos x="2147483646" y="2147483646"/>
              </a:cxn>
            </a:cxnLst>
            <a:rect l="txL" t="txT" r="txR" b="txB"/>
            <a:pathLst>
              <a:path w="2454" h="1222">
                <a:moveTo>
                  <a:pt x="0" y="0"/>
                </a:moveTo>
                <a:lnTo>
                  <a:pt x="322" y="0"/>
                </a:lnTo>
                <a:lnTo>
                  <a:pt x="1544" y="1222"/>
                </a:lnTo>
                <a:lnTo>
                  <a:pt x="2454" y="1222"/>
                </a:lnTo>
              </a:path>
            </a:pathLst>
          </a:custGeom>
          <a:noFill/>
          <a:ln w="28575" cap="flat" cmpd="sng">
            <a:solidFill>
              <a:schemeClr val="bg1">
                <a:alpha val="100000"/>
              </a:schemeClr>
            </a:solidFill>
            <a:prstDash val="solid"/>
            <a:miter lim="800000"/>
            <a:headEnd type="none" w="med" len="med"/>
            <a:tailEnd type="none" w="med" len="med"/>
          </a:ln>
        </p:spPr>
        <p:txBody>
          <a:bodyPr/>
          <a:p>
            <a:endParaRPr lang="zh-CN" altLang="en-US"/>
          </a:p>
        </p:txBody>
      </p:sp>
      <p:sp>
        <p:nvSpPr>
          <p:cNvPr id="21508" name="TextBox 63"/>
          <p:cNvSpPr txBox="1"/>
          <p:nvPr/>
        </p:nvSpPr>
        <p:spPr>
          <a:xfrm>
            <a:off x="2312988" y="3356928"/>
            <a:ext cx="2339975" cy="8302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2400" b="1" dirty="0">
                <a:solidFill>
                  <a:schemeClr val="bg1"/>
                </a:solidFill>
                <a:latin typeface="微软雅黑" panose="020B0503020204020204" pitchFamily="34" charset="-122"/>
                <a:ea typeface="微软雅黑" panose="020B0503020204020204" pitchFamily="34" charset="-122"/>
              </a:rPr>
              <a:t>1. </a:t>
            </a:r>
            <a:r>
              <a:rPr lang="zh-CN" altLang="en-US" sz="2400" b="1" dirty="0">
                <a:solidFill>
                  <a:schemeClr val="bg1"/>
                </a:solidFill>
                <a:latin typeface="微软雅黑" panose="020B0503020204020204" pitchFamily="34" charset="-122"/>
                <a:ea typeface="微软雅黑" panose="020B0503020204020204" pitchFamily="34" charset="-122"/>
              </a:rPr>
              <a:t>为企业带来不同利益的客户</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4637" name="TextBox 65"/>
          <p:cNvSpPr txBox="1"/>
          <p:nvPr/>
        </p:nvSpPr>
        <p:spPr>
          <a:xfrm>
            <a:off x="3495040" y="2224405"/>
            <a:ext cx="4537710" cy="42989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a:solidFill>
                  <a:schemeClr val="tx2"/>
                </a:solidFill>
                <a:latin typeface="微软雅黑" panose="020B0503020204020204" pitchFamily="34" charset="-122"/>
                <a:ea typeface="微软雅黑" panose="020B0503020204020204" pitchFamily="34" charset="-122"/>
              </a:rPr>
              <a:t>通过数据挖掘进行精准客户细分</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sp>
        <p:nvSpPr>
          <p:cNvPr id="24638" name="TextBox 66"/>
          <p:cNvSpPr txBox="1"/>
          <p:nvPr/>
        </p:nvSpPr>
        <p:spPr>
          <a:xfrm>
            <a:off x="3481070" y="3514090"/>
            <a:ext cx="5262880" cy="42989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a:solidFill>
                  <a:schemeClr val="tx2"/>
                </a:solidFill>
                <a:latin typeface="微软雅黑" panose="020B0503020204020204" pitchFamily="34" charset="-122"/>
                <a:ea typeface="微软雅黑" panose="020B0503020204020204" pitchFamily="34" charset="-122"/>
              </a:rPr>
              <a:t>通过数据挖掘进行客户价值分析</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sp>
        <p:nvSpPr>
          <p:cNvPr id="24639" name="TextBox 67"/>
          <p:cNvSpPr txBox="1"/>
          <p:nvPr/>
        </p:nvSpPr>
        <p:spPr>
          <a:xfrm>
            <a:off x="3465195" y="4803775"/>
            <a:ext cx="5200015" cy="42989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a:solidFill>
                  <a:schemeClr val="tx2"/>
                </a:solidFill>
                <a:latin typeface="微软雅黑" panose="020B0503020204020204" pitchFamily="34" charset="-122"/>
                <a:ea typeface="微软雅黑" panose="020B0503020204020204" pitchFamily="34" charset="-122"/>
              </a:rPr>
              <a:t>通过数据挖掘进行行为关联分析</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grpSp>
        <p:nvGrpSpPr>
          <p:cNvPr id="21519" name="组合 1"/>
          <p:cNvGrpSpPr/>
          <p:nvPr/>
        </p:nvGrpSpPr>
        <p:grpSpPr>
          <a:xfrm>
            <a:off x="851853" y="2155825"/>
            <a:ext cx="2286000" cy="709613"/>
            <a:chOff x="0" y="0"/>
            <a:chExt cx="2286000" cy="2093500"/>
          </a:xfrm>
        </p:grpSpPr>
        <p:sp>
          <p:nvSpPr>
            <p:cNvPr id="21526" name="矩形 2"/>
            <p:cNvSpPr/>
            <p:nvPr/>
          </p:nvSpPr>
          <p:spPr>
            <a:xfrm>
              <a:off x="0" y="0"/>
              <a:ext cx="2286000" cy="209350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1527" name="TextBox 10"/>
            <p:cNvSpPr txBox="1"/>
            <p:nvPr/>
          </p:nvSpPr>
          <p:spPr>
            <a:xfrm>
              <a:off x="154492" y="437047"/>
              <a:ext cx="1977015" cy="135819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客户细分</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grpSp>
        <p:nvGrpSpPr>
          <p:cNvPr id="21520" name="组合 1"/>
          <p:cNvGrpSpPr/>
          <p:nvPr/>
        </p:nvGrpSpPr>
        <p:grpSpPr>
          <a:xfrm>
            <a:off x="845503" y="3437573"/>
            <a:ext cx="2286000" cy="709295"/>
            <a:chOff x="0" y="0"/>
            <a:chExt cx="2286000" cy="2093500"/>
          </a:xfrm>
        </p:grpSpPr>
        <p:sp>
          <p:nvSpPr>
            <p:cNvPr id="21524" name="矩形 2"/>
            <p:cNvSpPr/>
            <p:nvPr/>
          </p:nvSpPr>
          <p:spPr>
            <a:xfrm>
              <a:off x="0" y="0"/>
              <a:ext cx="2286000" cy="209350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1525" name="TextBox 10"/>
            <p:cNvSpPr txBox="1"/>
            <p:nvPr/>
          </p:nvSpPr>
          <p:spPr>
            <a:xfrm>
              <a:off x="154492" y="437047"/>
              <a:ext cx="1977015" cy="135880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客户价值</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grpSp>
        <p:nvGrpSpPr>
          <p:cNvPr id="21521" name="组合 1"/>
          <p:cNvGrpSpPr/>
          <p:nvPr/>
        </p:nvGrpSpPr>
        <p:grpSpPr>
          <a:xfrm>
            <a:off x="845503" y="4719003"/>
            <a:ext cx="2286000" cy="709295"/>
            <a:chOff x="0" y="0"/>
            <a:chExt cx="2286000" cy="2093500"/>
          </a:xfrm>
        </p:grpSpPr>
        <p:sp>
          <p:nvSpPr>
            <p:cNvPr id="21522" name="矩形 2"/>
            <p:cNvSpPr/>
            <p:nvPr/>
          </p:nvSpPr>
          <p:spPr>
            <a:xfrm>
              <a:off x="0" y="0"/>
              <a:ext cx="2286000" cy="209350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1523" name="TextBox 10"/>
            <p:cNvSpPr txBox="1"/>
            <p:nvPr/>
          </p:nvSpPr>
          <p:spPr>
            <a:xfrm>
              <a:off x="154492" y="437047"/>
              <a:ext cx="1977015" cy="135880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客户行为</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sp>
        <p:nvSpPr>
          <p:cNvPr id="100" name="文本框 99"/>
          <p:cNvSpPr txBox="1"/>
          <p:nvPr/>
        </p:nvSpPr>
        <p:spPr>
          <a:xfrm>
            <a:off x="845820" y="1157922"/>
            <a:ext cx="5080000" cy="521970"/>
          </a:xfrm>
          <a:prstGeom prst="rect">
            <a:avLst/>
          </a:prstGeom>
          <a:noFill/>
          <a:ln w="9525">
            <a:noFill/>
          </a:ln>
        </p:spPr>
        <p:txBody>
          <a:bodyPr>
            <a:spAutoFit/>
          </a:bodyPr>
          <a:p>
            <a:r>
              <a:rPr lang="zh-CN" altLang="en-US" sz="2800" kern="0" dirty="0">
                <a:latin typeface="微软雅黑" panose="020B0503020204020204" pitchFamily="34" charset="-122"/>
                <a:ea typeface="微软雅黑" panose="020B0503020204020204" pitchFamily="34" charset="-122"/>
                <a:cs typeface="+mj-cs"/>
              </a:rPr>
              <a:t>数据挖掘的功能</a:t>
            </a:r>
            <a:endParaRPr lang="zh-CN" altLang="en-US" sz="2800" kern="0" dirty="0">
              <a:latin typeface="微软雅黑" panose="020B0503020204020204" pitchFamily="34" charset="-122"/>
              <a:ea typeface="微软雅黑" panose="020B0503020204020204" pitchFamily="34" charset="-122"/>
              <a:cs typeface="+mj-cs"/>
            </a:endParaRPr>
          </a:p>
        </p:txBody>
      </p:sp>
      <p:sp>
        <p:nvSpPr>
          <p:cNvPr id="3" name="TextBox 67"/>
          <p:cNvSpPr txBox="1"/>
          <p:nvPr/>
        </p:nvSpPr>
        <p:spPr>
          <a:xfrm>
            <a:off x="3448685" y="6093460"/>
            <a:ext cx="5200015" cy="42989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a:solidFill>
                  <a:schemeClr val="tx2"/>
                </a:solidFill>
                <a:latin typeface="微软雅黑" panose="020B0503020204020204" pitchFamily="34" charset="-122"/>
                <a:ea typeface="微软雅黑" panose="020B0503020204020204" pitchFamily="34" charset="-122"/>
              </a:rPr>
              <a:t>通过数据挖掘降低客户保持成本</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grpSp>
        <p:nvGrpSpPr>
          <p:cNvPr id="4" name="组合 1"/>
          <p:cNvGrpSpPr/>
          <p:nvPr/>
        </p:nvGrpSpPr>
        <p:grpSpPr>
          <a:xfrm>
            <a:off x="828993" y="6000433"/>
            <a:ext cx="2286000" cy="709295"/>
            <a:chOff x="0" y="0"/>
            <a:chExt cx="2286000" cy="2093500"/>
          </a:xfrm>
        </p:grpSpPr>
        <p:sp>
          <p:nvSpPr>
            <p:cNvPr id="5" name="矩形 2"/>
            <p:cNvSpPr/>
            <p:nvPr/>
          </p:nvSpPr>
          <p:spPr>
            <a:xfrm>
              <a:off x="0" y="0"/>
              <a:ext cx="2286000" cy="209350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6" name="TextBox 10"/>
            <p:cNvSpPr txBox="1"/>
            <p:nvPr/>
          </p:nvSpPr>
          <p:spPr>
            <a:xfrm>
              <a:off x="154492" y="437047"/>
              <a:ext cx="1977015" cy="135880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客户成本</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999038" y="533400"/>
            <a:ext cx="71247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634"/>
                                        </p:tgtEl>
                                        <p:attrNameLst>
                                          <p:attrName>style.visibility</p:attrName>
                                        </p:attrNameLst>
                                      </p:cBhvr>
                                      <p:to>
                                        <p:strVal val="visible"/>
                                      </p:to>
                                    </p:set>
                                    <p:animEffect transition="in" filter="wipe(left)">
                                      <p:cBhvr>
                                        <p:cTn id="7" dur="500"/>
                                        <p:tgtEl>
                                          <p:spTgt spid="2463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4637"/>
                                        </p:tgtEl>
                                        <p:attrNameLst>
                                          <p:attrName>style.visibility</p:attrName>
                                        </p:attrNameLst>
                                      </p:cBhvr>
                                      <p:to>
                                        <p:strVal val="visible"/>
                                      </p:to>
                                    </p:set>
                                    <p:anim calcmode="lin" valueType="num">
                                      <p:cBhvr additive="base">
                                        <p:cTn id="11" dur="500" fill="hold"/>
                                        <p:tgtEl>
                                          <p:spTgt spid="24637"/>
                                        </p:tgtEl>
                                        <p:attrNameLst>
                                          <p:attrName>ppt_x</p:attrName>
                                        </p:attrNameLst>
                                      </p:cBhvr>
                                      <p:tavLst>
                                        <p:tav tm="0">
                                          <p:val>
                                            <p:strVal val="#ppt_x"/>
                                          </p:val>
                                        </p:tav>
                                        <p:tav tm="100000">
                                          <p:val>
                                            <p:strVal val="#ppt_x"/>
                                          </p:val>
                                        </p:tav>
                                      </p:tavLst>
                                    </p:anim>
                                    <p:anim calcmode="lin" valueType="num">
                                      <p:cBhvr additive="base">
                                        <p:cTn id="12" dur="500" fill="hold"/>
                                        <p:tgtEl>
                                          <p:spTgt spid="2463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4638"/>
                                        </p:tgtEl>
                                        <p:attrNameLst>
                                          <p:attrName>style.visibility</p:attrName>
                                        </p:attrNameLst>
                                      </p:cBhvr>
                                      <p:to>
                                        <p:strVal val="visible"/>
                                      </p:to>
                                    </p:set>
                                    <p:anim calcmode="lin" valueType="num">
                                      <p:cBhvr additive="base">
                                        <p:cTn id="16" dur="500" fill="hold"/>
                                        <p:tgtEl>
                                          <p:spTgt spid="24638"/>
                                        </p:tgtEl>
                                        <p:attrNameLst>
                                          <p:attrName>ppt_x</p:attrName>
                                        </p:attrNameLst>
                                      </p:cBhvr>
                                      <p:tavLst>
                                        <p:tav tm="0">
                                          <p:val>
                                            <p:strVal val="#ppt_x"/>
                                          </p:val>
                                        </p:tav>
                                        <p:tav tm="100000">
                                          <p:val>
                                            <p:strVal val="#ppt_x"/>
                                          </p:val>
                                        </p:tav>
                                      </p:tavLst>
                                    </p:anim>
                                    <p:anim calcmode="lin" valueType="num">
                                      <p:cBhvr additive="base">
                                        <p:cTn id="17" dur="500" fill="hold"/>
                                        <p:tgtEl>
                                          <p:spTgt spid="2463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4639"/>
                                        </p:tgtEl>
                                        <p:attrNameLst>
                                          <p:attrName>style.visibility</p:attrName>
                                        </p:attrNameLst>
                                      </p:cBhvr>
                                      <p:to>
                                        <p:strVal val="visible"/>
                                      </p:to>
                                    </p:set>
                                    <p:anim calcmode="lin" valueType="num">
                                      <p:cBhvr additive="base">
                                        <p:cTn id="21" dur="500" fill="hold"/>
                                        <p:tgtEl>
                                          <p:spTgt spid="24639"/>
                                        </p:tgtEl>
                                        <p:attrNameLst>
                                          <p:attrName>ppt_x</p:attrName>
                                        </p:attrNameLst>
                                      </p:cBhvr>
                                      <p:tavLst>
                                        <p:tav tm="0">
                                          <p:val>
                                            <p:strVal val="#ppt_x"/>
                                          </p:val>
                                        </p:tav>
                                        <p:tav tm="100000">
                                          <p:val>
                                            <p:strVal val="#ppt_x"/>
                                          </p:val>
                                        </p:tav>
                                      </p:tavLst>
                                    </p:anim>
                                    <p:anim calcmode="lin" valueType="num">
                                      <p:cBhvr additive="base">
                                        <p:cTn id="22" dur="500" fill="hold"/>
                                        <p:tgtEl>
                                          <p:spTgt spid="2463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37" grpId="0"/>
      <p:bldP spid="24638" grpId="0"/>
      <p:bldP spid="24639"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Freeform 5"/>
          <p:cNvSpPr/>
          <p:nvPr>
            <p:custDataLst>
              <p:tags r:id="rId1"/>
            </p:custDataLst>
          </p:nvPr>
        </p:nvSpPr>
        <p:spPr bwMode="auto">
          <a:xfrm>
            <a:off x="7580994" y="2978055"/>
            <a:ext cx="4611008" cy="3879196"/>
          </a:xfrm>
          <a:custGeom>
            <a:avLst/>
            <a:gdLst>
              <a:gd name="T0" fmla="*/ 0 w 1908"/>
              <a:gd name="T1" fmla="*/ 1632 h 1632"/>
              <a:gd name="T2" fmla="*/ 1645 w 1908"/>
              <a:gd name="T3" fmla="*/ 4 h 1632"/>
              <a:gd name="T4" fmla="*/ 1908 w 1908"/>
              <a:gd name="T5" fmla="*/ 26 h 1632"/>
            </a:gdLst>
            <a:ahLst/>
            <a:cxnLst>
              <a:cxn ang="0">
                <a:pos x="T0" y="T1"/>
              </a:cxn>
              <a:cxn ang="0">
                <a:pos x="T2" y="T3"/>
              </a:cxn>
              <a:cxn ang="0">
                <a:pos x="T4" y="T5"/>
              </a:cxn>
            </a:cxnLst>
            <a:rect l="0" t="0" r="r" b="b"/>
            <a:pathLst>
              <a:path w="1908" h="1632">
                <a:moveTo>
                  <a:pt x="0" y="1632"/>
                </a:moveTo>
                <a:cubicBezTo>
                  <a:pt x="5" y="729"/>
                  <a:pt x="741" y="0"/>
                  <a:pt x="1645" y="4"/>
                </a:cubicBezTo>
                <a:cubicBezTo>
                  <a:pt x="1733" y="4"/>
                  <a:pt x="1821" y="12"/>
                  <a:pt x="1908" y="26"/>
                </a:cubicBezTo>
              </a:path>
            </a:pathLst>
          </a:custGeom>
          <a:noFill/>
          <a:ln w="57150"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Oval 4"/>
          <p:cNvSpPr/>
          <p:nvPr>
            <p:custDataLst>
              <p:tags r:id="rId2"/>
            </p:custDataLst>
          </p:nvPr>
        </p:nvSpPr>
        <p:spPr>
          <a:xfrm>
            <a:off x="7684408" y="5555362"/>
            <a:ext cx="221288" cy="221288"/>
          </a:xfrm>
          <a:prstGeom prst="ellipse">
            <a:avLst/>
          </a:prstGeom>
          <a:solidFill>
            <a:srgbClr val="1F74AD"/>
          </a:solidFill>
          <a:ln w="12700" cap="flat" cmpd="sng" algn="ctr">
            <a:noFill/>
            <a:prstDash val="solid"/>
            <a:miter lim="800000"/>
          </a:ln>
          <a:effectLst/>
        </p:spPr>
        <p:txBody>
          <a:bodyPr rtlCol="0" anchor="ctr"/>
          <a:lstStyle/>
          <a:p>
            <a:pPr algn="ctr"/>
            <a:endParaRPr lang="id-ID"/>
          </a:p>
        </p:txBody>
      </p:sp>
      <p:sp>
        <p:nvSpPr>
          <p:cNvPr id="6" name="Oval 5"/>
          <p:cNvSpPr/>
          <p:nvPr>
            <p:custDataLst>
              <p:tags r:id="rId3"/>
            </p:custDataLst>
          </p:nvPr>
        </p:nvSpPr>
        <p:spPr>
          <a:xfrm>
            <a:off x="8285003" y="4422811"/>
            <a:ext cx="221288" cy="221288"/>
          </a:xfrm>
          <a:prstGeom prst="ellipse">
            <a:avLst/>
          </a:prstGeom>
          <a:solidFill>
            <a:srgbClr val="1F74AD"/>
          </a:solidFill>
          <a:ln w="12700" cap="flat" cmpd="sng" algn="ctr">
            <a:noFill/>
            <a:prstDash val="solid"/>
            <a:miter lim="800000"/>
          </a:ln>
          <a:effectLst/>
        </p:spPr>
        <p:txBody>
          <a:bodyPr rtlCol="0" anchor="ctr"/>
          <a:lstStyle/>
          <a:p>
            <a:pPr algn="ctr"/>
            <a:endParaRPr lang="id-ID"/>
          </a:p>
        </p:txBody>
      </p:sp>
      <p:sp>
        <p:nvSpPr>
          <p:cNvPr id="7" name="Oval 6"/>
          <p:cNvSpPr/>
          <p:nvPr>
            <p:custDataLst>
              <p:tags r:id="rId4"/>
            </p:custDataLst>
          </p:nvPr>
        </p:nvSpPr>
        <p:spPr>
          <a:xfrm>
            <a:off x="9336238" y="3450999"/>
            <a:ext cx="221288" cy="221288"/>
          </a:xfrm>
          <a:prstGeom prst="ellipse">
            <a:avLst/>
          </a:prstGeom>
          <a:solidFill>
            <a:srgbClr val="1F74AD"/>
          </a:solidFill>
          <a:ln w="12700" cap="flat" cmpd="sng" algn="ctr">
            <a:noFill/>
            <a:prstDash val="solid"/>
            <a:miter lim="800000"/>
          </a:ln>
          <a:effectLst/>
        </p:spPr>
        <p:txBody>
          <a:bodyPr rtlCol="0" anchor="ctr"/>
          <a:lstStyle/>
          <a:p>
            <a:pPr algn="ctr"/>
            <a:endParaRPr lang="id-ID"/>
          </a:p>
        </p:txBody>
      </p:sp>
      <p:sp>
        <p:nvSpPr>
          <p:cNvPr id="8" name="Oval 7"/>
          <p:cNvSpPr/>
          <p:nvPr>
            <p:custDataLst>
              <p:tags r:id="rId5"/>
            </p:custDataLst>
          </p:nvPr>
        </p:nvSpPr>
        <p:spPr>
          <a:xfrm>
            <a:off x="10723053" y="2922490"/>
            <a:ext cx="221288" cy="221288"/>
          </a:xfrm>
          <a:prstGeom prst="ellipse">
            <a:avLst/>
          </a:prstGeom>
          <a:solidFill>
            <a:srgbClr val="1F74AD"/>
          </a:solidFill>
          <a:ln w="12700" cap="flat" cmpd="sng" algn="ctr">
            <a:noFill/>
            <a:prstDash val="solid"/>
            <a:miter lim="800000"/>
          </a:ln>
          <a:effectLst/>
        </p:spPr>
        <p:txBody>
          <a:bodyPr rtlCol="0" anchor="ctr"/>
          <a:lstStyle/>
          <a:p>
            <a:pPr algn="ctr"/>
            <a:endParaRPr lang="id-ID"/>
          </a:p>
        </p:txBody>
      </p:sp>
      <p:sp>
        <p:nvSpPr>
          <p:cNvPr id="24" name="TextBox 23"/>
          <p:cNvSpPr txBox="1"/>
          <p:nvPr>
            <p:custDataLst>
              <p:tags r:id="rId6"/>
            </p:custDataLst>
          </p:nvPr>
        </p:nvSpPr>
        <p:spPr>
          <a:xfrm>
            <a:off x="7996410" y="5494818"/>
            <a:ext cx="872168" cy="306705"/>
          </a:xfrm>
          <a:prstGeom prst="rect">
            <a:avLst/>
          </a:prstGeom>
          <a:noFill/>
        </p:spPr>
        <p:txBody>
          <a:bodyPr wrap="square" rtlCol="0">
            <a:spAutoFit/>
          </a:bodyPr>
          <a:lstStyle/>
          <a:p>
            <a:r>
              <a:rPr lang="zh-CN" altLang="id-ID" sz="1400" b="1" dirty="0">
                <a:solidFill>
                  <a:srgbClr val="000000">
                    <a:lumMod val="65000"/>
                    <a:lumOff val="35000"/>
                  </a:srgbClr>
                </a:solidFill>
                <a:latin typeface="微软雅黑" panose="020B0503020204020204" pitchFamily="34" charset="-122"/>
                <a:ea typeface="微软雅黑" panose="020B0503020204020204" pitchFamily="34" charset="-122"/>
              </a:rPr>
              <a:t>一</a:t>
            </a:r>
            <a:endParaRPr lang="zh-CN" altLang="id-ID" sz="1400" b="1"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25" name="TextBox 24"/>
          <p:cNvSpPr txBox="1"/>
          <p:nvPr>
            <p:custDataLst>
              <p:tags r:id="rId7"/>
            </p:custDataLst>
          </p:nvPr>
        </p:nvSpPr>
        <p:spPr>
          <a:xfrm>
            <a:off x="8641816" y="4365052"/>
            <a:ext cx="872168" cy="306705"/>
          </a:xfrm>
          <a:prstGeom prst="rect">
            <a:avLst/>
          </a:prstGeom>
          <a:noFill/>
        </p:spPr>
        <p:txBody>
          <a:bodyPr wrap="square" rtlCol="0">
            <a:spAutoFit/>
          </a:bodyPr>
          <a:lstStyle/>
          <a:p>
            <a:r>
              <a:rPr lang="zh-CN" altLang="id-ID" sz="1400" b="1" dirty="0">
                <a:solidFill>
                  <a:srgbClr val="000000">
                    <a:lumMod val="65000"/>
                    <a:lumOff val="35000"/>
                  </a:srgbClr>
                </a:solidFill>
                <a:latin typeface="微软雅黑" panose="020B0503020204020204" pitchFamily="34" charset="-122"/>
                <a:ea typeface="微软雅黑" panose="020B0503020204020204" pitchFamily="34" charset="-122"/>
              </a:rPr>
              <a:t>二</a:t>
            </a:r>
            <a:endParaRPr lang="zh-CN" altLang="id-ID" sz="1400" b="1"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26" name="TextBox 25"/>
          <p:cNvSpPr txBox="1"/>
          <p:nvPr>
            <p:custDataLst>
              <p:tags r:id="rId8"/>
            </p:custDataLst>
          </p:nvPr>
        </p:nvSpPr>
        <p:spPr>
          <a:xfrm>
            <a:off x="9513984" y="3547270"/>
            <a:ext cx="872168" cy="306705"/>
          </a:xfrm>
          <a:prstGeom prst="rect">
            <a:avLst/>
          </a:prstGeom>
          <a:noFill/>
        </p:spPr>
        <p:txBody>
          <a:bodyPr wrap="square" rtlCol="0">
            <a:spAutoFit/>
          </a:bodyPr>
          <a:lstStyle/>
          <a:p>
            <a:r>
              <a:rPr lang="zh-CN" altLang="id-ID" sz="1400" b="1" dirty="0">
                <a:solidFill>
                  <a:srgbClr val="000000">
                    <a:lumMod val="65000"/>
                    <a:lumOff val="35000"/>
                  </a:srgbClr>
                </a:solidFill>
                <a:latin typeface="微软雅黑" panose="020B0503020204020204" pitchFamily="34" charset="-122"/>
                <a:ea typeface="微软雅黑" panose="020B0503020204020204" pitchFamily="34" charset="-122"/>
              </a:rPr>
              <a:t>三</a:t>
            </a:r>
            <a:endParaRPr lang="zh-CN" altLang="id-ID" sz="1400" b="1" dirty="0">
              <a:solidFill>
                <a:srgbClr val="000000">
                  <a:lumMod val="65000"/>
                  <a:lumOff val="35000"/>
                </a:srgbClr>
              </a:solidFill>
              <a:latin typeface="微软雅黑" panose="020B0503020204020204" pitchFamily="34" charset="-122"/>
              <a:ea typeface="微软雅黑" panose="020B0503020204020204" pitchFamily="34" charset="-122"/>
            </a:endParaRPr>
          </a:p>
        </p:txBody>
      </p:sp>
      <p:sp>
        <p:nvSpPr>
          <p:cNvPr id="27" name="TextBox 26"/>
          <p:cNvSpPr txBox="1"/>
          <p:nvPr>
            <p:custDataLst>
              <p:tags r:id="rId9"/>
            </p:custDataLst>
          </p:nvPr>
        </p:nvSpPr>
        <p:spPr>
          <a:xfrm>
            <a:off x="10550522" y="3202169"/>
            <a:ext cx="872168" cy="306705"/>
          </a:xfrm>
          <a:prstGeom prst="rect">
            <a:avLst/>
          </a:prstGeom>
          <a:noFill/>
        </p:spPr>
        <p:txBody>
          <a:bodyPr wrap="square" rtlCol="0">
            <a:spAutoFit/>
          </a:bodyPr>
          <a:lstStyle/>
          <a:p>
            <a:r>
              <a:rPr lang="zh-CN" altLang="id-ID" sz="1400" b="1" dirty="0">
                <a:solidFill>
                  <a:srgbClr val="000000">
                    <a:lumMod val="65000"/>
                    <a:lumOff val="35000"/>
                  </a:srgbClr>
                </a:solidFill>
                <a:latin typeface="微软雅黑" panose="020B0503020204020204" pitchFamily="34" charset="-122"/>
                <a:ea typeface="微软雅黑" panose="020B0503020204020204" pitchFamily="34" charset="-122"/>
              </a:rPr>
              <a:t>四</a:t>
            </a:r>
            <a:endParaRPr lang="zh-CN" altLang="id-ID" sz="1400" b="1" dirty="0">
              <a:solidFill>
                <a:srgbClr val="000000">
                  <a:lumMod val="65000"/>
                  <a:lumOff val="35000"/>
                </a:srgbClr>
              </a:solidFill>
              <a:latin typeface="微软雅黑" panose="020B0503020204020204" pitchFamily="34" charset="-122"/>
              <a:ea typeface="微软雅黑" panose="020B0503020204020204" pitchFamily="34" charset="-122"/>
            </a:endParaRPr>
          </a:p>
        </p:txBody>
      </p:sp>
      <p:grpSp>
        <p:nvGrpSpPr>
          <p:cNvPr id="29" name="Group 28"/>
          <p:cNvGrpSpPr/>
          <p:nvPr>
            <p:custDataLst>
              <p:tags r:id="rId10"/>
            </p:custDataLst>
          </p:nvPr>
        </p:nvGrpSpPr>
        <p:grpSpPr>
          <a:xfrm flipH="1">
            <a:off x="5194138" y="5298954"/>
            <a:ext cx="2352384" cy="315421"/>
            <a:chOff x="2108477" y="2757465"/>
            <a:chExt cx="2423386" cy="299955"/>
          </a:xfrm>
        </p:grpSpPr>
        <p:cxnSp>
          <p:nvCxnSpPr>
            <p:cNvPr id="31" name="Straight Connector 30"/>
            <p:cNvCxnSpPr/>
            <p:nvPr>
              <p:custDataLst>
                <p:tags r:id="rId11"/>
              </p:custDataLst>
            </p:nvPr>
          </p:nvCxnSpPr>
          <p:spPr>
            <a:xfrm flipH="1">
              <a:off x="2108477" y="2757465"/>
              <a:ext cx="1864621" cy="299955"/>
            </a:xfrm>
            <a:prstGeom prst="line">
              <a:avLst/>
            </a:prstGeom>
            <a:noFill/>
            <a:ln w="12700" cap="flat" cmpd="sng" algn="ctr">
              <a:solidFill>
                <a:sysClr val="window" lastClr="FFFFFF">
                  <a:lumMod val="65000"/>
                </a:sysClr>
              </a:solidFill>
              <a:prstDash val="solid"/>
              <a:miter lim="800000"/>
              <a:headEnd type="none"/>
              <a:tailEnd type="oval"/>
            </a:ln>
            <a:effectLst/>
          </p:spPr>
        </p:cxnSp>
        <p:cxnSp>
          <p:nvCxnSpPr>
            <p:cNvPr id="32" name="Straight Connector 31"/>
            <p:cNvCxnSpPr/>
            <p:nvPr>
              <p:custDataLst>
                <p:tags r:id="rId12"/>
              </p:custDataLst>
            </p:nvPr>
          </p:nvCxnSpPr>
          <p:spPr>
            <a:xfrm flipH="1" flipV="1">
              <a:off x="3973098" y="2757465"/>
              <a:ext cx="558765" cy="907"/>
            </a:xfrm>
            <a:prstGeom prst="line">
              <a:avLst/>
            </a:prstGeom>
            <a:noFill/>
            <a:ln w="12700" cap="flat" cmpd="sng" algn="ctr">
              <a:solidFill>
                <a:sysClr val="window" lastClr="FFFFFF">
                  <a:lumMod val="65000"/>
                </a:sysClr>
              </a:solidFill>
              <a:prstDash val="solid"/>
              <a:miter lim="800000"/>
            </a:ln>
            <a:effectLst/>
          </p:spPr>
        </p:cxnSp>
      </p:grpSp>
      <p:sp>
        <p:nvSpPr>
          <p:cNvPr id="30" name="Oval 29"/>
          <p:cNvSpPr/>
          <p:nvPr>
            <p:custDataLst>
              <p:tags r:id="rId13"/>
            </p:custDataLst>
          </p:nvPr>
        </p:nvSpPr>
        <p:spPr>
          <a:xfrm flipH="1">
            <a:off x="5021916" y="5198793"/>
            <a:ext cx="184919" cy="200322"/>
          </a:xfrm>
          <a:prstGeom prst="ellipse">
            <a:avLst/>
          </a:prstGeom>
          <a:solidFill>
            <a:sysClr val="window" lastClr="FFFFFF">
              <a:lumMod val="85000"/>
            </a:sysClr>
          </a:solidFill>
          <a:ln w="12700" cap="flat" cmpd="sng" algn="ctr">
            <a:noFill/>
            <a:prstDash val="solid"/>
            <a:miter lim="800000"/>
          </a:ln>
          <a:effectLst/>
        </p:spPr>
        <p:txBody>
          <a:bodyPr rtlCol="0" anchor="ctr"/>
          <a:lstStyle/>
          <a:p>
            <a:pPr algn="ctr"/>
            <a:endParaRPr lang="id-ID"/>
          </a:p>
        </p:txBody>
      </p:sp>
      <p:sp>
        <p:nvSpPr>
          <p:cNvPr id="37" name="Oval 36"/>
          <p:cNvSpPr/>
          <p:nvPr>
            <p:custDataLst>
              <p:tags r:id="rId14"/>
            </p:custDataLst>
          </p:nvPr>
        </p:nvSpPr>
        <p:spPr>
          <a:xfrm>
            <a:off x="4207630" y="4997265"/>
            <a:ext cx="736265" cy="736265"/>
          </a:xfrm>
          <a:prstGeom prst="ellipse">
            <a:avLst/>
          </a:prstGeom>
          <a:solidFill>
            <a:srgbClr val="1F74AD"/>
          </a:solidFill>
          <a:ln w="12700" cap="flat" cmpd="sng" algn="ctr">
            <a:noFill/>
            <a:prstDash val="solid"/>
            <a:miter lim="800000"/>
          </a:ln>
          <a:effectLst/>
        </p:spPr>
        <p:txBody>
          <a:bodyPr rtlCol="0" anchor="ctr"/>
          <a:lstStyle/>
          <a:p>
            <a:pPr algn="ctr"/>
            <a:endParaRPr lang="id-ID"/>
          </a:p>
        </p:txBody>
      </p:sp>
      <p:grpSp>
        <p:nvGrpSpPr>
          <p:cNvPr id="34" name="Group 33"/>
          <p:cNvGrpSpPr/>
          <p:nvPr>
            <p:custDataLst>
              <p:tags r:id="rId15"/>
            </p:custDataLst>
          </p:nvPr>
        </p:nvGrpSpPr>
        <p:grpSpPr>
          <a:xfrm>
            <a:off x="4367216" y="5178917"/>
            <a:ext cx="372962" cy="372962"/>
            <a:chOff x="2005013" y="1077913"/>
            <a:chExt cx="688975" cy="688975"/>
          </a:xfrm>
          <a:solidFill>
            <a:sysClr val="window" lastClr="FFFFFF"/>
          </a:solidFill>
        </p:grpSpPr>
        <p:sp>
          <p:nvSpPr>
            <p:cNvPr id="35" name="Freeform 5"/>
            <p:cNvSpPr>
              <a:spLocks noEditPoints="1"/>
            </p:cNvSpPr>
            <p:nvPr>
              <p:custDataLst>
                <p:tags r:id="rId16"/>
              </p:custDataLst>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6" name="Freeform 6"/>
            <p:cNvSpPr/>
            <p:nvPr>
              <p:custDataLst>
                <p:tags r:id="rId17"/>
              </p:custDataLst>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38" name="TextBox 37"/>
          <p:cNvSpPr txBox="1"/>
          <p:nvPr>
            <p:custDataLst>
              <p:tags r:id="rId18"/>
            </p:custDataLst>
          </p:nvPr>
        </p:nvSpPr>
        <p:spPr>
          <a:xfrm>
            <a:off x="624999" y="5551806"/>
            <a:ext cx="3506431" cy="507832"/>
          </a:xfrm>
          <a:prstGeom prst="rect">
            <a:avLst/>
          </a:prstGeom>
          <a:noFill/>
        </p:spPr>
        <p:txBody>
          <a:bodyPr wrap="square" tIns="0" rtlCol="0">
            <a:noAutofit/>
          </a:bodyPr>
          <a:lstStyle/>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确定CRM中出现的问题</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明确数据挖掘目标</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p:txBody>
      </p:sp>
      <p:sp>
        <p:nvSpPr>
          <p:cNvPr id="39" name="TextBox 38"/>
          <p:cNvSpPr txBox="1"/>
          <p:nvPr>
            <p:custDataLst>
              <p:tags r:id="rId19"/>
            </p:custDataLst>
          </p:nvPr>
        </p:nvSpPr>
        <p:spPr>
          <a:xfrm>
            <a:off x="624998" y="5081258"/>
            <a:ext cx="3506431" cy="400110"/>
          </a:xfrm>
          <a:prstGeom prst="rect">
            <a:avLst/>
          </a:prstGeom>
          <a:noFill/>
        </p:spPr>
        <p:txBody>
          <a:bodyPr wrap="square" lIns="90000" tIns="46800" rIns="90000" bIns="0" rtlCol="0" anchor="b" anchorCtr="0">
            <a:normAutofit/>
          </a:bodyPr>
          <a:lstStyle/>
          <a:p>
            <a:pPr algn="r">
              <a:lnSpc>
                <a:spcPct val="120000"/>
              </a:lnSpc>
            </a:pPr>
            <a:r>
              <a:rPr lang="zh-CN" altLang="en-US" b="1" spc="300">
                <a:solidFill>
                  <a:srgbClr val="000000">
                    <a:lumMod val="50000"/>
                    <a:lumOff val="50000"/>
                  </a:srgbClr>
                </a:solidFill>
                <a:latin typeface="微软雅黑" panose="020B0503020204020204" pitchFamily="34" charset="-122"/>
                <a:ea typeface="微软雅黑" panose="020B0503020204020204" pitchFamily="34" charset="-122"/>
              </a:rPr>
              <a:t>分析数据挖掘内容</a:t>
            </a:r>
            <a:endParaRPr lang="zh-CN" altLang="en-US" b="1" spc="30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67" name="TextBox 66"/>
          <p:cNvSpPr txBox="1"/>
          <p:nvPr>
            <p:custDataLst>
              <p:tags r:id="rId20"/>
            </p:custDataLst>
          </p:nvPr>
        </p:nvSpPr>
        <p:spPr>
          <a:xfrm>
            <a:off x="1183640" y="4076700"/>
            <a:ext cx="4180840" cy="508000"/>
          </a:xfrm>
          <a:prstGeom prst="rect">
            <a:avLst/>
          </a:prstGeom>
          <a:noFill/>
        </p:spPr>
        <p:txBody>
          <a:bodyPr wrap="square" tIns="0" rtlCol="0"/>
          <a:lstStyle/>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数据收集、数据描述、数据质量评估和数据清理、合并与整合、构建元数据、加载数据挖掘库、维护数据挖掘库</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p:txBody>
      </p:sp>
      <p:sp>
        <p:nvSpPr>
          <p:cNvPr id="68" name="TextBox 67"/>
          <p:cNvSpPr txBox="1"/>
          <p:nvPr>
            <p:custDataLst>
              <p:tags r:id="rId21"/>
            </p:custDataLst>
          </p:nvPr>
        </p:nvSpPr>
        <p:spPr>
          <a:xfrm>
            <a:off x="1858164" y="3624861"/>
            <a:ext cx="3506431" cy="400110"/>
          </a:xfrm>
          <a:prstGeom prst="rect">
            <a:avLst/>
          </a:prstGeom>
          <a:noFill/>
        </p:spPr>
        <p:txBody>
          <a:bodyPr wrap="square" lIns="90000" tIns="46800" rIns="90000" bIns="0" rtlCol="0" anchor="b" anchorCtr="0">
            <a:normAutofit/>
          </a:bodyPr>
          <a:lstStyle/>
          <a:p>
            <a:pPr algn="r">
              <a:lnSpc>
                <a:spcPct val="120000"/>
              </a:lnSpc>
            </a:pPr>
            <a:r>
              <a:rPr lang="zh-CN" altLang="en-US" b="1" spc="300">
                <a:solidFill>
                  <a:srgbClr val="000000">
                    <a:lumMod val="50000"/>
                    <a:lumOff val="50000"/>
                  </a:srgbClr>
                </a:solidFill>
                <a:latin typeface="微软雅黑" panose="020B0503020204020204" pitchFamily="34" charset="-122"/>
                <a:ea typeface="微软雅黑" panose="020B0503020204020204" pitchFamily="34" charset="-122"/>
              </a:rPr>
              <a:t>建立数据挖掘库</a:t>
            </a:r>
            <a:endParaRPr lang="zh-CN" altLang="en-US" b="1" spc="30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73" name="TextBox 72"/>
          <p:cNvSpPr txBox="1"/>
          <p:nvPr>
            <p:custDataLst>
              <p:tags r:id="rId22"/>
            </p:custDataLst>
          </p:nvPr>
        </p:nvSpPr>
        <p:spPr>
          <a:xfrm>
            <a:off x="3469030" y="2837669"/>
            <a:ext cx="3506431" cy="507832"/>
          </a:xfrm>
          <a:prstGeom prst="rect">
            <a:avLst/>
          </a:prstGeom>
          <a:noFill/>
        </p:spPr>
        <p:txBody>
          <a:bodyPr wrap="square" tIns="0" rtlCol="0"/>
          <a:lstStyle/>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建立模型</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评价模型</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分析数据</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p:txBody>
      </p:sp>
      <p:sp>
        <p:nvSpPr>
          <p:cNvPr id="74" name="TextBox 73"/>
          <p:cNvSpPr txBox="1"/>
          <p:nvPr>
            <p:custDataLst>
              <p:tags r:id="rId23"/>
            </p:custDataLst>
          </p:nvPr>
        </p:nvSpPr>
        <p:spPr>
          <a:xfrm>
            <a:off x="3469029" y="2409031"/>
            <a:ext cx="3506431" cy="400110"/>
          </a:xfrm>
          <a:prstGeom prst="rect">
            <a:avLst/>
          </a:prstGeom>
          <a:noFill/>
        </p:spPr>
        <p:txBody>
          <a:bodyPr wrap="square" lIns="90000" tIns="46800" rIns="90000" bIns="0" rtlCol="0" anchor="b" anchorCtr="0">
            <a:normAutofit/>
          </a:bodyPr>
          <a:lstStyle/>
          <a:p>
            <a:pPr algn="r">
              <a:lnSpc>
                <a:spcPct val="120000"/>
              </a:lnSpc>
            </a:pPr>
            <a:r>
              <a:rPr lang="zh-CN" altLang="en-US" b="1" spc="300">
                <a:solidFill>
                  <a:srgbClr val="000000">
                    <a:lumMod val="50000"/>
                    <a:lumOff val="50000"/>
                  </a:srgbClr>
                </a:solidFill>
                <a:latin typeface="微软雅黑" panose="020B0503020204020204" pitchFamily="34" charset="-122"/>
                <a:ea typeface="微软雅黑" panose="020B0503020204020204" pitchFamily="34" charset="-122"/>
              </a:rPr>
              <a:t>数据挖掘</a:t>
            </a:r>
            <a:endParaRPr lang="zh-CN" altLang="en-US" b="1" spc="300">
              <a:solidFill>
                <a:srgbClr val="000000">
                  <a:lumMod val="50000"/>
                  <a:lumOff val="50000"/>
                </a:srgbClr>
              </a:solidFill>
              <a:latin typeface="微软雅黑" panose="020B0503020204020204" pitchFamily="34" charset="-122"/>
              <a:ea typeface="微软雅黑" panose="020B0503020204020204" pitchFamily="34" charset="-122"/>
            </a:endParaRPr>
          </a:p>
        </p:txBody>
      </p:sp>
      <p:sp>
        <p:nvSpPr>
          <p:cNvPr id="79" name="TextBox 78"/>
          <p:cNvSpPr txBox="1"/>
          <p:nvPr>
            <p:custDataLst>
              <p:tags r:id="rId24"/>
            </p:custDataLst>
          </p:nvPr>
        </p:nvSpPr>
        <p:spPr>
          <a:xfrm>
            <a:off x="5622275" y="1628872"/>
            <a:ext cx="3506431" cy="507832"/>
          </a:xfrm>
          <a:prstGeom prst="rect">
            <a:avLst/>
          </a:prstGeom>
          <a:noFill/>
        </p:spPr>
        <p:txBody>
          <a:bodyPr wrap="square" tIns="0" rtlCol="0"/>
          <a:lstStyle/>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结果可视化形式呈现</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数据解读</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a:p>
            <a:pPr algn="r">
              <a:lnSpc>
                <a:spcPct val="120000"/>
              </a:lnSpc>
            </a:pPr>
            <a:r>
              <a:rPr lang="zh-CN" altLang="en-US" sz="1600" spc="150">
                <a:solidFill>
                  <a:sysClr val="window" lastClr="FFFFFF">
                    <a:lumMod val="65000"/>
                  </a:sysClr>
                </a:solidFill>
                <a:latin typeface="微软雅黑" panose="020B0503020204020204" pitchFamily="34" charset="-122"/>
                <a:ea typeface="微软雅黑" panose="020B0503020204020204" pitchFamily="34" charset="-122"/>
              </a:rPr>
              <a:t>制定客户关系管理方案</a:t>
            </a:r>
            <a:endParaRPr lang="zh-CN" altLang="en-US" sz="1600" spc="150">
              <a:solidFill>
                <a:sysClr val="window" lastClr="FFFFFF">
                  <a:lumMod val="65000"/>
                </a:sysClr>
              </a:solidFill>
              <a:latin typeface="微软雅黑" panose="020B0503020204020204" pitchFamily="34" charset="-122"/>
              <a:ea typeface="微软雅黑" panose="020B0503020204020204" pitchFamily="34" charset="-122"/>
            </a:endParaRPr>
          </a:p>
        </p:txBody>
      </p:sp>
      <p:sp>
        <p:nvSpPr>
          <p:cNvPr id="80" name="TextBox 79"/>
          <p:cNvSpPr txBox="1"/>
          <p:nvPr>
            <p:custDataLst>
              <p:tags r:id="rId25"/>
            </p:custDataLst>
          </p:nvPr>
        </p:nvSpPr>
        <p:spPr>
          <a:xfrm>
            <a:off x="5664184" y="1196424"/>
            <a:ext cx="3506431" cy="400110"/>
          </a:xfrm>
          <a:prstGeom prst="rect">
            <a:avLst/>
          </a:prstGeom>
          <a:noFill/>
        </p:spPr>
        <p:txBody>
          <a:bodyPr wrap="square" lIns="90000" tIns="46800" rIns="90000" bIns="0" rtlCol="0" anchor="b" anchorCtr="0">
            <a:normAutofit/>
          </a:bodyPr>
          <a:lstStyle/>
          <a:p>
            <a:pPr algn="r">
              <a:lnSpc>
                <a:spcPct val="120000"/>
              </a:lnSpc>
            </a:pPr>
            <a:r>
              <a:rPr lang="zh-CN" altLang="en-US" b="1" spc="300">
                <a:solidFill>
                  <a:srgbClr val="000000">
                    <a:lumMod val="50000"/>
                    <a:lumOff val="50000"/>
                  </a:srgbClr>
                </a:solidFill>
                <a:latin typeface="微软雅黑" panose="020B0503020204020204" pitchFamily="34" charset="-122"/>
                <a:ea typeface="微软雅黑" panose="020B0503020204020204" pitchFamily="34" charset="-122"/>
              </a:rPr>
              <a:t>数据挖掘应用</a:t>
            </a:r>
            <a:endParaRPr lang="zh-CN" altLang="en-US" b="1" spc="300">
              <a:solidFill>
                <a:srgbClr val="000000">
                  <a:lumMod val="50000"/>
                  <a:lumOff val="50000"/>
                </a:srgbClr>
              </a:solidFill>
              <a:latin typeface="微软雅黑" panose="020B0503020204020204" pitchFamily="34" charset="-122"/>
              <a:ea typeface="微软雅黑" panose="020B0503020204020204" pitchFamily="34" charset="-122"/>
            </a:endParaRPr>
          </a:p>
        </p:txBody>
      </p:sp>
      <p:grpSp>
        <p:nvGrpSpPr>
          <p:cNvPr id="82" name="Group 81"/>
          <p:cNvGrpSpPr/>
          <p:nvPr>
            <p:custDataLst>
              <p:tags r:id="rId26"/>
            </p:custDataLst>
          </p:nvPr>
        </p:nvGrpSpPr>
        <p:grpSpPr>
          <a:xfrm flipH="1">
            <a:off x="6392994" y="4024904"/>
            <a:ext cx="1775413" cy="397613"/>
            <a:chOff x="2756450" y="2757465"/>
            <a:chExt cx="1775413" cy="397613"/>
          </a:xfrm>
        </p:grpSpPr>
        <p:cxnSp>
          <p:nvCxnSpPr>
            <p:cNvPr id="84" name="Straight Connector 83"/>
            <p:cNvCxnSpPr/>
            <p:nvPr>
              <p:custDataLst>
                <p:tags r:id="rId27"/>
              </p:custDataLst>
            </p:nvPr>
          </p:nvCxnSpPr>
          <p:spPr>
            <a:xfrm flipH="1">
              <a:off x="2756450" y="2757465"/>
              <a:ext cx="1216648" cy="397613"/>
            </a:xfrm>
            <a:prstGeom prst="line">
              <a:avLst/>
            </a:prstGeom>
            <a:noFill/>
            <a:ln w="12700" cap="flat" cmpd="sng" algn="ctr">
              <a:solidFill>
                <a:sysClr val="window" lastClr="FFFFFF">
                  <a:lumMod val="65000"/>
                </a:sysClr>
              </a:solidFill>
              <a:prstDash val="solid"/>
              <a:miter lim="800000"/>
              <a:headEnd type="none"/>
              <a:tailEnd type="oval"/>
            </a:ln>
            <a:effectLst/>
          </p:spPr>
        </p:cxnSp>
        <p:cxnSp>
          <p:nvCxnSpPr>
            <p:cNvPr id="85" name="Straight Connector 84"/>
            <p:cNvCxnSpPr/>
            <p:nvPr>
              <p:custDataLst>
                <p:tags r:id="rId28"/>
              </p:custDataLst>
            </p:nvPr>
          </p:nvCxnSpPr>
          <p:spPr>
            <a:xfrm flipH="1" flipV="1">
              <a:off x="3973098" y="2757465"/>
              <a:ext cx="558765" cy="907"/>
            </a:xfrm>
            <a:prstGeom prst="line">
              <a:avLst/>
            </a:prstGeom>
            <a:noFill/>
            <a:ln w="12700" cap="flat" cmpd="sng" algn="ctr">
              <a:solidFill>
                <a:sysClr val="window" lastClr="FFFFFF">
                  <a:lumMod val="65000"/>
                </a:sysClr>
              </a:solidFill>
              <a:prstDash val="solid"/>
              <a:miter lim="800000"/>
            </a:ln>
            <a:effectLst/>
          </p:spPr>
        </p:cxnSp>
      </p:grpSp>
      <p:sp>
        <p:nvSpPr>
          <p:cNvPr id="83" name="Oval 82"/>
          <p:cNvSpPr/>
          <p:nvPr>
            <p:custDataLst>
              <p:tags r:id="rId29"/>
            </p:custDataLst>
          </p:nvPr>
        </p:nvSpPr>
        <p:spPr>
          <a:xfrm flipH="1">
            <a:off x="6215574" y="3929654"/>
            <a:ext cx="190500" cy="190500"/>
          </a:xfrm>
          <a:prstGeom prst="ellipse">
            <a:avLst/>
          </a:prstGeom>
          <a:solidFill>
            <a:sysClr val="window" lastClr="FFFFFF">
              <a:lumMod val="85000"/>
            </a:sysClr>
          </a:solidFill>
          <a:ln w="12700" cap="flat" cmpd="sng" algn="ctr">
            <a:noFill/>
            <a:prstDash val="solid"/>
            <a:miter lim="800000"/>
          </a:ln>
          <a:effectLst/>
        </p:spPr>
        <p:txBody>
          <a:bodyPr rtlCol="0" anchor="ctr"/>
          <a:lstStyle/>
          <a:p>
            <a:pPr algn="ctr"/>
            <a:endParaRPr lang="id-ID"/>
          </a:p>
        </p:txBody>
      </p:sp>
      <p:cxnSp>
        <p:nvCxnSpPr>
          <p:cNvPr id="90" name="Straight Connector 89"/>
          <p:cNvCxnSpPr>
            <a:stCxn id="89" idx="2"/>
          </p:cNvCxnSpPr>
          <p:nvPr>
            <p:custDataLst>
              <p:tags r:id="rId30"/>
            </p:custDataLst>
          </p:nvPr>
        </p:nvCxnSpPr>
        <p:spPr>
          <a:xfrm>
            <a:off x="8045627" y="2862347"/>
            <a:ext cx="1216648" cy="566653"/>
          </a:xfrm>
          <a:prstGeom prst="line">
            <a:avLst/>
          </a:prstGeom>
          <a:noFill/>
          <a:ln w="12700" cap="flat" cmpd="sng" algn="ctr">
            <a:solidFill>
              <a:sysClr val="window" lastClr="FFFFFF">
                <a:lumMod val="65000"/>
              </a:sysClr>
            </a:solidFill>
            <a:prstDash val="solid"/>
            <a:miter lim="800000"/>
            <a:headEnd type="none"/>
            <a:tailEnd type="oval"/>
          </a:ln>
          <a:effectLst/>
        </p:spPr>
      </p:cxnSp>
      <p:sp>
        <p:nvSpPr>
          <p:cNvPr id="89" name="Oval 88"/>
          <p:cNvSpPr/>
          <p:nvPr>
            <p:custDataLst>
              <p:tags r:id="rId31"/>
            </p:custDataLst>
          </p:nvPr>
        </p:nvSpPr>
        <p:spPr>
          <a:xfrm flipH="1">
            <a:off x="7855127" y="2767097"/>
            <a:ext cx="190500" cy="190500"/>
          </a:xfrm>
          <a:prstGeom prst="ellipse">
            <a:avLst/>
          </a:prstGeom>
          <a:solidFill>
            <a:sysClr val="window" lastClr="FFFFFF">
              <a:lumMod val="85000"/>
            </a:sysClr>
          </a:solidFill>
          <a:ln w="12700" cap="flat" cmpd="sng" algn="ctr">
            <a:noFill/>
            <a:prstDash val="solid"/>
            <a:miter lim="800000"/>
          </a:ln>
          <a:effectLst/>
        </p:spPr>
        <p:txBody>
          <a:bodyPr rtlCol="0" anchor="ctr"/>
          <a:lstStyle/>
          <a:p>
            <a:pPr algn="ctr"/>
            <a:endParaRPr lang="id-ID"/>
          </a:p>
        </p:txBody>
      </p:sp>
      <p:cxnSp>
        <p:nvCxnSpPr>
          <p:cNvPr id="96" name="Straight Connector 95"/>
          <p:cNvCxnSpPr>
            <a:stCxn id="95" idx="3"/>
          </p:cNvCxnSpPr>
          <p:nvPr>
            <p:custDataLst>
              <p:tags r:id="rId32"/>
            </p:custDataLst>
          </p:nvPr>
        </p:nvCxnSpPr>
        <p:spPr>
          <a:xfrm>
            <a:off x="9933388" y="2273271"/>
            <a:ext cx="729033" cy="589076"/>
          </a:xfrm>
          <a:prstGeom prst="line">
            <a:avLst/>
          </a:prstGeom>
          <a:noFill/>
          <a:ln w="12700" cap="flat" cmpd="sng" algn="ctr">
            <a:solidFill>
              <a:sysClr val="window" lastClr="FFFFFF">
                <a:lumMod val="65000"/>
              </a:sysClr>
            </a:solidFill>
            <a:prstDash val="solid"/>
            <a:miter lim="800000"/>
            <a:headEnd type="none"/>
            <a:tailEnd type="oval"/>
          </a:ln>
          <a:effectLst/>
        </p:spPr>
      </p:cxnSp>
      <p:sp>
        <p:nvSpPr>
          <p:cNvPr id="95" name="Oval 94"/>
          <p:cNvSpPr/>
          <p:nvPr>
            <p:custDataLst>
              <p:tags r:id="rId33"/>
            </p:custDataLst>
          </p:nvPr>
        </p:nvSpPr>
        <p:spPr>
          <a:xfrm flipH="1">
            <a:off x="9770786" y="2110669"/>
            <a:ext cx="190500" cy="190500"/>
          </a:xfrm>
          <a:prstGeom prst="ellipse">
            <a:avLst/>
          </a:prstGeom>
          <a:solidFill>
            <a:sysClr val="window" lastClr="FFFFFF">
              <a:lumMod val="85000"/>
            </a:sysClr>
          </a:solidFill>
          <a:ln w="12700" cap="flat" cmpd="sng" algn="ctr">
            <a:noFill/>
            <a:prstDash val="solid"/>
            <a:miter lim="800000"/>
          </a:ln>
          <a:effectLst/>
        </p:spPr>
        <p:txBody>
          <a:bodyPr rtlCol="0" anchor="ctr"/>
          <a:lstStyle/>
          <a:p>
            <a:pPr algn="ctr"/>
            <a:endParaRPr lang="id-ID"/>
          </a:p>
        </p:txBody>
      </p:sp>
      <p:sp>
        <p:nvSpPr>
          <p:cNvPr id="69" name="Oval 68"/>
          <p:cNvSpPr/>
          <p:nvPr>
            <p:custDataLst>
              <p:tags r:id="rId34"/>
            </p:custDataLst>
          </p:nvPr>
        </p:nvSpPr>
        <p:spPr>
          <a:xfrm>
            <a:off x="7051661" y="2512363"/>
            <a:ext cx="736265" cy="736265"/>
          </a:xfrm>
          <a:prstGeom prst="ellipse">
            <a:avLst/>
          </a:prstGeom>
          <a:solidFill>
            <a:srgbClr val="1F74AD"/>
          </a:solidFill>
          <a:ln w="12700" cap="flat" cmpd="sng" algn="ctr">
            <a:noFill/>
            <a:prstDash val="solid"/>
            <a:miter lim="800000"/>
          </a:ln>
          <a:effectLst/>
        </p:spPr>
        <p:txBody>
          <a:bodyPr rtlCol="0" anchor="ctr"/>
          <a:lstStyle/>
          <a:p>
            <a:pPr algn="ctr"/>
            <a:endParaRPr lang="id-ID"/>
          </a:p>
        </p:txBody>
      </p:sp>
      <p:grpSp>
        <p:nvGrpSpPr>
          <p:cNvPr id="105" name="Group 104"/>
          <p:cNvGrpSpPr/>
          <p:nvPr>
            <p:custDataLst>
              <p:tags r:id="rId35"/>
            </p:custDataLst>
          </p:nvPr>
        </p:nvGrpSpPr>
        <p:grpSpPr>
          <a:xfrm>
            <a:off x="7231041" y="2719950"/>
            <a:ext cx="377503" cy="353205"/>
            <a:chOff x="6964363" y="2108200"/>
            <a:chExt cx="690562" cy="646113"/>
          </a:xfrm>
          <a:solidFill>
            <a:sysClr val="window" lastClr="FFFFFF"/>
          </a:solidFill>
        </p:grpSpPr>
        <p:sp>
          <p:nvSpPr>
            <p:cNvPr id="106" name="Freeform 91"/>
            <p:cNvSpPr>
              <a:spLocks noEditPoints="1"/>
            </p:cNvSpPr>
            <p:nvPr>
              <p:custDataLst>
                <p:tags r:id="rId36"/>
              </p:custDataLst>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7" name="Freeform 92"/>
            <p:cNvSpPr>
              <a:spLocks noEditPoints="1"/>
            </p:cNvSpPr>
            <p:nvPr>
              <p:custDataLst>
                <p:tags r:id="rId37"/>
              </p:custDataLst>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63" name="Oval 62"/>
          <p:cNvSpPr/>
          <p:nvPr>
            <p:custDataLst>
              <p:tags r:id="rId38"/>
            </p:custDataLst>
          </p:nvPr>
        </p:nvSpPr>
        <p:spPr>
          <a:xfrm>
            <a:off x="5440796" y="3728193"/>
            <a:ext cx="736265" cy="736265"/>
          </a:xfrm>
          <a:prstGeom prst="ellipse">
            <a:avLst/>
          </a:prstGeom>
          <a:solidFill>
            <a:srgbClr val="1F74AD"/>
          </a:solidFill>
          <a:ln w="12700" cap="flat" cmpd="sng" algn="ctr">
            <a:noFill/>
            <a:prstDash val="solid"/>
            <a:miter lim="800000"/>
          </a:ln>
          <a:effectLst/>
        </p:spPr>
        <p:txBody>
          <a:bodyPr rtlCol="0" anchor="ctr"/>
          <a:lstStyle/>
          <a:p>
            <a:pPr algn="ctr"/>
            <a:endParaRPr lang="id-ID"/>
          </a:p>
        </p:txBody>
      </p:sp>
      <p:sp>
        <p:nvSpPr>
          <p:cNvPr id="108" name="Freeform 96"/>
          <p:cNvSpPr>
            <a:spLocks noEditPoints="1"/>
          </p:cNvSpPr>
          <p:nvPr>
            <p:custDataLst>
              <p:tags r:id="rId39"/>
            </p:custDataLst>
          </p:nvPr>
        </p:nvSpPr>
        <p:spPr bwMode="auto">
          <a:xfrm>
            <a:off x="5622159" y="3929564"/>
            <a:ext cx="369270" cy="368421"/>
          </a:xfrm>
          <a:custGeom>
            <a:avLst/>
            <a:gdLst>
              <a:gd name="T0" fmla="*/ 13537 w 16094"/>
              <a:gd name="T1" fmla="*/ 6059 h 16058"/>
              <a:gd name="T2" fmla="*/ 13105 w 16094"/>
              <a:gd name="T3" fmla="*/ 4843 h 16058"/>
              <a:gd name="T4" fmla="*/ 12309 w 16094"/>
              <a:gd name="T5" fmla="*/ 3778 h 16058"/>
              <a:gd name="T6" fmla="*/ 11103 w 16094"/>
              <a:gd name="T7" fmla="*/ 2914 h 16058"/>
              <a:gd name="T8" fmla="*/ 9730 w 16094"/>
              <a:gd name="T9" fmla="*/ 2510 h 16058"/>
              <a:gd name="T10" fmla="*/ 10548 w 16094"/>
              <a:gd name="T11" fmla="*/ 1344 h 16058"/>
              <a:gd name="T12" fmla="*/ 11273 w 16094"/>
              <a:gd name="T13" fmla="*/ 1058 h 16058"/>
              <a:gd name="T14" fmla="*/ 12175 w 16094"/>
              <a:gd name="T15" fmla="*/ 1030 h 16058"/>
              <a:gd name="T16" fmla="*/ 13215 w 16094"/>
              <a:gd name="T17" fmla="*/ 1370 h 16058"/>
              <a:gd name="T18" fmla="*/ 14130 w 16094"/>
              <a:gd name="T19" fmla="*/ 2061 h 16058"/>
              <a:gd name="T20" fmla="*/ 14752 w 16094"/>
              <a:gd name="T21" fmla="*/ 2927 h 16058"/>
              <a:gd name="T22" fmla="*/ 15061 w 16094"/>
              <a:gd name="T23" fmla="*/ 3885 h 16058"/>
              <a:gd name="T24" fmla="*/ 15035 w 16094"/>
              <a:gd name="T25" fmla="*/ 4794 h 16058"/>
              <a:gd name="T26" fmla="*/ 14704 w 16094"/>
              <a:gd name="T27" fmla="*/ 5577 h 16058"/>
              <a:gd name="T28" fmla="*/ 4429 w 16094"/>
              <a:gd name="T29" fmla="*/ 13990 h 16058"/>
              <a:gd name="T30" fmla="*/ 4128 w 16094"/>
              <a:gd name="T31" fmla="*/ 13119 h 16058"/>
              <a:gd name="T32" fmla="*/ 3522 w 16094"/>
              <a:gd name="T33" fmla="*/ 12349 h 16058"/>
              <a:gd name="T34" fmla="*/ 2735 w 16094"/>
              <a:gd name="T35" fmla="*/ 11832 h 16058"/>
              <a:gd name="T36" fmla="*/ 1857 w 16094"/>
              <a:gd name="T37" fmla="*/ 11600 h 16058"/>
              <a:gd name="T38" fmla="*/ 2349 w 16094"/>
              <a:gd name="T39" fmla="*/ 9539 h 16058"/>
              <a:gd name="T40" fmla="*/ 3383 w 16094"/>
              <a:gd name="T41" fmla="*/ 9051 h 16058"/>
              <a:gd name="T42" fmla="*/ 5065 w 16094"/>
              <a:gd name="T43" fmla="*/ 9305 h 16058"/>
              <a:gd name="T44" fmla="*/ 6529 w 16094"/>
              <a:gd name="T45" fmla="*/ 10574 h 16058"/>
              <a:gd name="T46" fmla="*/ 7057 w 16094"/>
              <a:gd name="T47" fmla="*/ 12341 h 16058"/>
              <a:gd name="T48" fmla="*/ 6481 w 16094"/>
              <a:gd name="T49" fmla="*/ 13816 h 16058"/>
              <a:gd name="T50" fmla="*/ 1899 w 16094"/>
              <a:gd name="T51" fmla="*/ 15034 h 16058"/>
              <a:gd name="T52" fmla="*/ 1430 w 16094"/>
              <a:gd name="T53" fmla="*/ 14978 h 16058"/>
              <a:gd name="T54" fmla="*/ 1080 w 16094"/>
              <a:gd name="T55" fmla="*/ 14626 h 16058"/>
              <a:gd name="T56" fmla="*/ 1037 w 16094"/>
              <a:gd name="T57" fmla="*/ 14110 h 16058"/>
              <a:gd name="T58" fmla="*/ 2133 w 16094"/>
              <a:gd name="T59" fmla="*/ 12161 h 16058"/>
              <a:gd name="T60" fmla="*/ 2879 w 16094"/>
              <a:gd name="T61" fmla="*/ 12483 h 16058"/>
              <a:gd name="T62" fmla="*/ 3517 w 16094"/>
              <a:gd name="T63" fmla="*/ 13089 h 16058"/>
              <a:gd name="T64" fmla="*/ 3887 w 16094"/>
              <a:gd name="T65" fmla="*/ 13837 h 16058"/>
              <a:gd name="T66" fmla="*/ 5275 w 16094"/>
              <a:gd name="T67" fmla="*/ 8311 h 16058"/>
              <a:gd name="T68" fmla="*/ 4471 w 16094"/>
              <a:gd name="T69" fmla="*/ 8075 h 16058"/>
              <a:gd name="T70" fmla="*/ 3832 w 16094"/>
              <a:gd name="T71" fmla="*/ 8011 h 16058"/>
              <a:gd name="T72" fmla="*/ 8544 w 16094"/>
              <a:gd name="T73" fmla="*/ 3613 h 16058"/>
              <a:gd name="T74" fmla="*/ 9615 w 16094"/>
              <a:gd name="T75" fmla="*/ 3512 h 16058"/>
              <a:gd name="T76" fmla="*/ 7177 w 16094"/>
              <a:gd name="T77" fmla="*/ 9768 h 16058"/>
              <a:gd name="T78" fmla="*/ 6475 w 16094"/>
              <a:gd name="T79" fmla="*/ 9029 h 16058"/>
              <a:gd name="T80" fmla="*/ 10683 w 16094"/>
              <a:gd name="T81" fmla="*/ 3831 h 16058"/>
              <a:gd name="T82" fmla="*/ 11597 w 16094"/>
              <a:gd name="T83" fmla="*/ 4487 h 16058"/>
              <a:gd name="T84" fmla="*/ 12178 w 16094"/>
              <a:gd name="T85" fmla="*/ 5258 h 16058"/>
              <a:gd name="T86" fmla="*/ 7882 w 16094"/>
              <a:gd name="T87" fmla="*/ 11105 h 16058"/>
              <a:gd name="T88" fmla="*/ 12576 w 16094"/>
              <a:gd name="T89" fmla="*/ 6482 h 16058"/>
              <a:gd name="T90" fmla="*/ 12439 w 16094"/>
              <a:gd name="T91" fmla="*/ 7635 h 16058"/>
              <a:gd name="T92" fmla="*/ 11948 w 16094"/>
              <a:gd name="T93" fmla="*/ 8406 h 16058"/>
              <a:gd name="T94" fmla="*/ 14463 w 16094"/>
              <a:gd name="T95" fmla="*/ 1003 h 16058"/>
              <a:gd name="T96" fmla="*/ 13190 w 16094"/>
              <a:gd name="T97" fmla="*/ 260 h 16058"/>
              <a:gd name="T98" fmla="*/ 11795 w 16094"/>
              <a:gd name="T99" fmla="*/ 0 h 16058"/>
              <a:gd name="T100" fmla="*/ 10660 w 16094"/>
              <a:gd name="T101" fmla="*/ 187 h 16058"/>
              <a:gd name="T102" fmla="*/ 9684 w 16094"/>
              <a:gd name="T103" fmla="*/ 727 h 16058"/>
              <a:gd name="T104" fmla="*/ 1704 w 16094"/>
              <a:gd name="T105" fmla="*/ 8728 h 16058"/>
              <a:gd name="T106" fmla="*/ 1279 w 16094"/>
              <a:gd name="T107" fmla="*/ 9454 h 16058"/>
              <a:gd name="T108" fmla="*/ 0 w 16094"/>
              <a:gd name="T109" fmla="*/ 14302 h 16058"/>
              <a:gd name="T110" fmla="*/ 402 w 16094"/>
              <a:gd name="T111" fmla="*/ 15419 h 16058"/>
              <a:gd name="T112" fmla="*/ 1407 w 16094"/>
              <a:gd name="T113" fmla="*/ 16022 h 16058"/>
              <a:gd name="T114" fmla="*/ 2275 w 16094"/>
              <a:gd name="T115" fmla="*/ 15980 h 16058"/>
              <a:gd name="T116" fmla="*/ 7227 w 16094"/>
              <a:gd name="T117" fmla="*/ 14541 h 16058"/>
              <a:gd name="T118" fmla="*/ 15901 w 16094"/>
              <a:gd name="T119" fmla="*/ 5421 h 16058"/>
              <a:gd name="T120" fmla="*/ 15857 w 16094"/>
              <a:gd name="T121" fmla="*/ 2953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94" h="16058">
                <a:moveTo>
                  <a:pt x="14431" y="5907"/>
                </a:moveTo>
                <a:lnTo>
                  <a:pt x="13584" y="6759"/>
                </a:lnTo>
                <a:lnTo>
                  <a:pt x="13585" y="6717"/>
                </a:lnTo>
                <a:lnTo>
                  <a:pt x="13586" y="6675"/>
                </a:lnTo>
                <a:lnTo>
                  <a:pt x="13588" y="6633"/>
                </a:lnTo>
                <a:lnTo>
                  <a:pt x="13590" y="6591"/>
                </a:lnTo>
                <a:lnTo>
                  <a:pt x="13591" y="6549"/>
                </a:lnTo>
                <a:lnTo>
                  <a:pt x="13591" y="6507"/>
                </a:lnTo>
                <a:lnTo>
                  <a:pt x="13590" y="6464"/>
                </a:lnTo>
                <a:lnTo>
                  <a:pt x="13587" y="6420"/>
                </a:lnTo>
                <a:lnTo>
                  <a:pt x="13578" y="6330"/>
                </a:lnTo>
                <a:lnTo>
                  <a:pt x="13566" y="6240"/>
                </a:lnTo>
                <a:lnTo>
                  <a:pt x="13553" y="6148"/>
                </a:lnTo>
                <a:lnTo>
                  <a:pt x="13537" y="6059"/>
                </a:lnTo>
                <a:lnTo>
                  <a:pt x="13520" y="5969"/>
                </a:lnTo>
                <a:lnTo>
                  <a:pt x="13500" y="5879"/>
                </a:lnTo>
                <a:lnTo>
                  <a:pt x="13478" y="5790"/>
                </a:lnTo>
                <a:lnTo>
                  <a:pt x="13453" y="5702"/>
                </a:lnTo>
                <a:lnTo>
                  <a:pt x="13427" y="5613"/>
                </a:lnTo>
                <a:lnTo>
                  <a:pt x="13400" y="5525"/>
                </a:lnTo>
                <a:lnTo>
                  <a:pt x="13370" y="5439"/>
                </a:lnTo>
                <a:lnTo>
                  <a:pt x="13338" y="5351"/>
                </a:lnTo>
                <a:lnTo>
                  <a:pt x="13305" y="5265"/>
                </a:lnTo>
                <a:lnTo>
                  <a:pt x="13268" y="5180"/>
                </a:lnTo>
                <a:lnTo>
                  <a:pt x="13230" y="5094"/>
                </a:lnTo>
                <a:lnTo>
                  <a:pt x="13191" y="5010"/>
                </a:lnTo>
                <a:lnTo>
                  <a:pt x="13150" y="4927"/>
                </a:lnTo>
                <a:lnTo>
                  <a:pt x="13105" y="4843"/>
                </a:lnTo>
                <a:lnTo>
                  <a:pt x="13060" y="4761"/>
                </a:lnTo>
                <a:lnTo>
                  <a:pt x="13014" y="4680"/>
                </a:lnTo>
                <a:lnTo>
                  <a:pt x="12965" y="4600"/>
                </a:lnTo>
                <a:lnTo>
                  <a:pt x="12913" y="4520"/>
                </a:lnTo>
                <a:lnTo>
                  <a:pt x="12861" y="4441"/>
                </a:lnTo>
                <a:lnTo>
                  <a:pt x="12807" y="4364"/>
                </a:lnTo>
                <a:lnTo>
                  <a:pt x="12750" y="4286"/>
                </a:lnTo>
                <a:lnTo>
                  <a:pt x="12692" y="4210"/>
                </a:lnTo>
                <a:lnTo>
                  <a:pt x="12633" y="4136"/>
                </a:lnTo>
                <a:lnTo>
                  <a:pt x="12571" y="4062"/>
                </a:lnTo>
                <a:lnTo>
                  <a:pt x="12508" y="3989"/>
                </a:lnTo>
                <a:lnTo>
                  <a:pt x="12443" y="3917"/>
                </a:lnTo>
                <a:lnTo>
                  <a:pt x="12376" y="3847"/>
                </a:lnTo>
                <a:lnTo>
                  <a:pt x="12309" y="3778"/>
                </a:lnTo>
                <a:lnTo>
                  <a:pt x="12230" y="3701"/>
                </a:lnTo>
                <a:lnTo>
                  <a:pt x="12152" y="3628"/>
                </a:lnTo>
                <a:lnTo>
                  <a:pt x="12071" y="3557"/>
                </a:lnTo>
                <a:lnTo>
                  <a:pt x="11989" y="3487"/>
                </a:lnTo>
                <a:lnTo>
                  <a:pt x="11905" y="3419"/>
                </a:lnTo>
                <a:lnTo>
                  <a:pt x="11821" y="3354"/>
                </a:lnTo>
                <a:lnTo>
                  <a:pt x="11735" y="3292"/>
                </a:lnTo>
                <a:lnTo>
                  <a:pt x="11648" y="3231"/>
                </a:lnTo>
                <a:lnTo>
                  <a:pt x="11560" y="3172"/>
                </a:lnTo>
                <a:lnTo>
                  <a:pt x="11471" y="3116"/>
                </a:lnTo>
                <a:lnTo>
                  <a:pt x="11380" y="3062"/>
                </a:lnTo>
                <a:lnTo>
                  <a:pt x="11289" y="3010"/>
                </a:lnTo>
                <a:lnTo>
                  <a:pt x="11196" y="2961"/>
                </a:lnTo>
                <a:lnTo>
                  <a:pt x="11103" y="2914"/>
                </a:lnTo>
                <a:lnTo>
                  <a:pt x="11009" y="2868"/>
                </a:lnTo>
                <a:lnTo>
                  <a:pt x="10913" y="2826"/>
                </a:lnTo>
                <a:lnTo>
                  <a:pt x="10818" y="2786"/>
                </a:lnTo>
                <a:lnTo>
                  <a:pt x="10721" y="2749"/>
                </a:lnTo>
                <a:lnTo>
                  <a:pt x="10625" y="2714"/>
                </a:lnTo>
                <a:lnTo>
                  <a:pt x="10527" y="2681"/>
                </a:lnTo>
                <a:lnTo>
                  <a:pt x="10429" y="2651"/>
                </a:lnTo>
                <a:lnTo>
                  <a:pt x="10330" y="2622"/>
                </a:lnTo>
                <a:lnTo>
                  <a:pt x="10231" y="2597"/>
                </a:lnTo>
                <a:lnTo>
                  <a:pt x="10132" y="2574"/>
                </a:lnTo>
                <a:lnTo>
                  <a:pt x="10031" y="2554"/>
                </a:lnTo>
                <a:lnTo>
                  <a:pt x="9932" y="2537"/>
                </a:lnTo>
                <a:lnTo>
                  <a:pt x="9831" y="2522"/>
                </a:lnTo>
                <a:lnTo>
                  <a:pt x="9730" y="2510"/>
                </a:lnTo>
                <a:lnTo>
                  <a:pt x="9630" y="2500"/>
                </a:lnTo>
                <a:lnTo>
                  <a:pt x="9529" y="2493"/>
                </a:lnTo>
                <a:lnTo>
                  <a:pt x="9428" y="2489"/>
                </a:lnTo>
                <a:lnTo>
                  <a:pt x="9327" y="2487"/>
                </a:lnTo>
                <a:lnTo>
                  <a:pt x="10160" y="1649"/>
                </a:lnTo>
                <a:lnTo>
                  <a:pt x="10199" y="1611"/>
                </a:lnTo>
                <a:lnTo>
                  <a:pt x="10240" y="1574"/>
                </a:lnTo>
                <a:lnTo>
                  <a:pt x="10282" y="1538"/>
                </a:lnTo>
                <a:lnTo>
                  <a:pt x="10324" y="1502"/>
                </a:lnTo>
                <a:lnTo>
                  <a:pt x="10367" y="1468"/>
                </a:lnTo>
                <a:lnTo>
                  <a:pt x="10411" y="1435"/>
                </a:lnTo>
                <a:lnTo>
                  <a:pt x="10456" y="1404"/>
                </a:lnTo>
                <a:lnTo>
                  <a:pt x="10502" y="1373"/>
                </a:lnTo>
                <a:lnTo>
                  <a:pt x="10548" y="1344"/>
                </a:lnTo>
                <a:lnTo>
                  <a:pt x="10596" y="1316"/>
                </a:lnTo>
                <a:lnTo>
                  <a:pt x="10644" y="1289"/>
                </a:lnTo>
                <a:lnTo>
                  <a:pt x="10692" y="1263"/>
                </a:lnTo>
                <a:lnTo>
                  <a:pt x="10742" y="1237"/>
                </a:lnTo>
                <a:lnTo>
                  <a:pt x="10793" y="1214"/>
                </a:lnTo>
                <a:lnTo>
                  <a:pt x="10843" y="1192"/>
                </a:lnTo>
                <a:lnTo>
                  <a:pt x="10894" y="1171"/>
                </a:lnTo>
                <a:lnTo>
                  <a:pt x="10947" y="1151"/>
                </a:lnTo>
                <a:lnTo>
                  <a:pt x="11000" y="1132"/>
                </a:lnTo>
                <a:lnTo>
                  <a:pt x="11053" y="1115"/>
                </a:lnTo>
                <a:lnTo>
                  <a:pt x="11108" y="1099"/>
                </a:lnTo>
                <a:lnTo>
                  <a:pt x="11162" y="1084"/>
                </a:lnTo>
                <a:lnTo>
                  <a:pt x="11217" y="1070"/>
                </a:lnTo>
                <a:lnTo>
                  <a:pt x="11273" y="1058"/>
                </a:lnTo>
                <a:lnTo>
                  <a:pt x="11329" y="1046"/>
                </a:lnTo>
                <a:lnTo>
                  <a:pt x="11386" y="1037"/>
                </a:lnTo>
                <a:lnTo>
                  <a:pt x="11444" y="1028"/>
                </a:lnTo>
                <a:lnTo>
                  <a:pt x="11501" y="1021"/>
                </a:lnTo>
                <a:lnTo>
                  <a:pt x="11559" y="1015"/>
                </a:lnTo>
                <a:lnTo>
                  <a:pt x="11618" y="1010"/>
                </a:lnTo>
                <a:lnTo>
                  <a:pt x="11676" y="1007"/>
                </a:lnTo>
                <a:lnTo>
                  <a:pt x="11735" y="1005"/>
                </a:lnTo>
                <a:lnTo>
                  <a:pt x="11795" y="1004"/>
                </a:lnTo>
                <a:lnTo>
                  <a:pt x="11871" y="1005"/>
                </a:lnTo>
                <a:lnTo>
                  <a:pt x="11947" y="1008"/>
                </a:lnTo>
                <a:lnTo>
                  <a:pt x="12023" y="1014"/>
                </a:lnTo>
                <a:lnTo>
                  <a:pt x="12098" y="1021"/>
                </a:lnTo>
                <a:lnTo>
                  <a:pt x="12175" y="1030"/>
                </a:lnTo>
                <a:lnTo>
                  <a:pt x="12251" y="1042"/>
                </a:lnTo>
                <a:lnTo>
                  <a:pt x="12327" y="1055"/>
                </a:lnTo>
                <a:lnTo>
                  <a:pt x="12402" y="1071"/>
                </a:lnTo>
                <a:lnTo>
                  <a:pt x="12478" y="1088"/>
                </a:lnTo>
                <a:lnTo>
                  <a:pt x="12553" y="1108"/>
                </a:lnTo>
                <a:lnTo>
                  <a:pt x="12629" y="1129"/>
                </a:lnTo>
                <a:lnTo>
                  <a:pt x="12703" y="1153"/>
                </a:lnTo>
                <a:lnTo>
                  <a:pt x="12777" y="1178"/>
                </a:lnTo>
                <a:lnTo>
                  <a:pt x="12852" y="1205"/>
                </a:lnTo>
                <a:lnTo>
                  <a:pt x="12925" y="1234"/>
                </a:lnTo>
                <a:lnTo>
                  <a:pt x="12999" y="1266"/>
                </a:lnTo>
                <a:lnTo>
                  <a:pt x="13071" y="1299"/>
                </a:lnTo>
                <a:lnTo>
                  <a:pt x="13144" y="1334"/>
                </a:lnTo>
                <a:lnTo>
                  <a:pt x="13215" y="1370"/>
                </a:lnTo>
                <a:lnTo>
                  <a:pt x="13285" y="1408"/>
                </a:lnTo>
                <a:lnTo>
                  <a:pt x="13356" y="1448"/>
                </a:lnTo>
                <a:lnTo>
                  <a:pt x="13425" y="1490"/>
                </a:lnTo>
                <a:lnTo>
                  <a:pt x="13495" y="1535"/>
                </a:lnTo>
                <a:lnTo>
                  <a:pt x="13562" y="1580"/>
                </a:lnTo>
                <a:lnTo>
                  <a:pt x="13629" y="1627"/>
                </a:lnTo>
                <a:lnTo>
                  <a:pt x="13696" y="1676"/>
                </a:lnTo>
                <a:lnTo>
                  <a:pt x="13761" y="1727"/>
                </a:lnTo>
                <a:lnTo>
                  <a:pt x="13827" y="1779"/>
                </a:lnTo>
                <a:lnTo>
                  <a:pt x="13890" y="1834"/>
                </a:lnTo>
                <a:lnTo>
                  <a:pt x="13952" y="1889"/>
                </a:lnTo>
                <a:lnTo>
                  <a:pt x="14014" y="1946"/>
                </a:lnTo>
                <a:lnTo>
                  <a:pt x="14075" y="2005"/>
                </a:lnTo>
                <a:lnTo>
                  <a:pt x="14130" y="2061"/>
                </a:lnTo>
                <a:lnTo>
                  <a:pt x="14185" y="2119"/>
                </a:lnTo>
                <a:lnTo>
                  <a:pt x="14237" y="2177"/>
                </a:lnTo>
                <a:lnTo>
                  <a:pt x="14288" y="2235"/>
                </a:lnTo>
                <a:lnTo>
                  <a:pt x="14338" y="2295"/>
                </a:lnTo>
                <a:lnTo>
                  <a:pt x="14386" y="2356"/>
                </a:lnTo>
                <a:lnTo>
                  <a:pt x="14433" y="2417"/>
                </a:lnTo>
                <a:lnTo>
                  <a:pt x="14478" y="2478"/>
                </a:lnTo>
                <a:lnTo>
                  <a:pt x="14522" y="2540"/>
                </a:lnTo>
                <a:lnTo>
                  <a:pt x="14564" y="2603"/>
                </a:lnTo>
                <a:lnTo>
                  <a:pt x="14605" y="2667"/>
                </a:lnTo>
                <a:lnTo>
                  <a:pt x="14644" y="2731"/>
                </a:lnTo>
                <a:lnTo>
                  <a:pt x="14682" y="2796"/>
                </a:lnTo>
                <a:lnTo>
                  <a:pt x="14718" y="2861"/>
                </a:lnTo>
                <a:lnTo>
                  <a:pt x="14752" y="2927"/>
                </a:lnTo>
                <a:lnTo>
                  <a:pt x="14785" y="2993"/>
                </a:lnTo>
                <a:lnTo>
                  <a:pt x="14816" y="3060"/>
                </a:lnTo>
                <a:lnTo>
                  <a:pt x="14846" y="3126"/>
                </a:lnTo>
                <a:lnTo>
                  <a:pt x="14874" y="3195"/>
                </a:lnTo>
                <a:lnTo>
                  <a:pt x="14900" y="3262"/>
                </a:lnTo>
                <a:lnTo>
                  <a:pt x="14925" y="3330"/>
                </a:lnTo>
                <a:lnTo>
                  <a:pt x="14948" y="3398"/>
                </a:lnTo>
                <a:lnTo>
                  <a:pt x="14969" y="3468"/>
                </a:lnTo>
                <a:lnTo>
                  <a:pt x="14988" y="3537"/>
                </a:lnTo>
                <a:lnTo>
                  <a:pt x="15007" y="3606"/>
                </a:lnTo>
                <a:lnTo>
                  <a:pt x="15023" y="3675"/>
                </a:lnTo>
                <a:lnTo>
                  <a:pt x="15038" y="3746"/>
                </a:lnTo>
                <a:lnTo>
                  <a:pt x="15050" y="3816"/>
                </a:lnTo>
                <a:lnTo>
                  <a:pt x="15061" y="3885"/>
                </a:lnTo>
                <a:lnTo>
                  <a:pt x="15070" y="3955"/>
                </a:lnTo>
                <a:lnTo>
                  <a:pt x="15078" y="4026"/>
                </a:lnTo>
                <a:lnTo>
                  <a:pt x="15084" y="4097"/>
                </a:lnTo>
                <a:lnTo>
                  <a:pt x="15087" y="4162"/>
                </a:lnTo>
                <a:lnTo>
                  <a:pt x="15089" y="4227"/>
                </a:lnTo>
                <a:lnTo>
                  <a:pt x="15089" y="4292"/>
                </a:lnTo>
                <a:lnTo>
                  <a:pt x="15088" y="4357"/>
                </a:lnTo>
                <a:lnTo>
                  <a:pt x="15085" y="4420"/>
                </a:lnTo>
                <a:lnTo>
                  <a:pt x="15081" y="4484"/>
                </a:lnTo>
                <a:lnTo>
                  <a:pt x="15075" y="4546"/>
                </a:lnTo>
                <a:lnTo>
                  <a:pt x="15067" y="4610"/>
                </a:lnTo>
                <a:lnTo>
                  <a:pt x="15058" y="4672"/>
                </a:lnTo>
                <a:lnTo>
                  <a:pt x="15048" y="4733"/>
                </a:lnTo>
                <a:lnTo>
                  <a:pt x="15035" y="4794"/>
                </a:lnTo>
                <a:lnTo>
                  <a:pt x="15022" y="4855"/>
                </a:lnTo>
                <a:lnTo>
                  <a:pt x="15006" y="4914"/>
                </a:lnTo>
                <a:lnTo>
                  <a:pt x="14989" y="4973"/>
                </a:lnTo>
                <a:lnTo>
                  <a:pt x="14970" y="5032"/>
                </a:lnTo>
                <a:lnTo>
                  <a:pt x="14950" y="5089"/>
                </a:lnTo>
                <a:lnTo>
                  <a:pt x="14929" y="5147"/>
                </a:lnTo>
                <a:lnTo>
                  <a:pt x="14906" y="5203"/>
                </a:lnTo>
                <a:lnTo>
                  <a:pt x="14882" y="5259"/>
                </a:lnTo>
                <a:lnTo>
                  <a:pt x="14856" y="5314"/>
                </a:lnTo>
                <a:lnTo>
                  <a:pt x="14829" y="5368"/>
                </a:lnTo>
                <a:lnTo>
                  <a:pt x="14799" y="5422"/>
                </a:lnTo>
                <a:lnTo>
                  <a:pt x="14769" y="5474"/>
                </a:lnTo>
                <a:lnTo>
                  <a:pt x="14737" y="5526"/>
                </a:lnTo>
                <a:lnTo>
                  <a:pt x="14704" y="5577"/>
                </a:lnTo>
                <a:lnTo>
                  <a:pt x="14670" y="5627"/>
                </a:lnTo>
                <a:lnTo>
                  <a:pt x="14633" y="5675"/>
                </a:lnTo>
                <a:lnTo>
                  <a:pt x="14595" y="5724"/>
                </a:lnTo>
                <a:lnTo>
                  <a:pt x="14557" y="5772"/>
                </a:lnTo>
                <a:lnTo>
                  <a:pt x="14516" y="5818"/>
                </a:lnTo>
                <a:lnTo>
                  <a:pt x="14474" y="5863"/>
                </a:lnTo>
                <a:lnTo>
                  <a:pt x="14431" y="5907"/>
                </a:lnTo>
                <a:close/>
                <a:moveTo>
                  <a:pt x="4463" y="14370"/>
                </a:moveTo>
                <a:lnTo>
                  <a:pt x="4461" y="14307"/>
                </a:lnTo>
                <a:lnTo>
                  <a:pt x="4458" y="14243"/>
                </a:lnTo>
                <a:lnTo>
                  <a:pt x="4453" y="14180"/>
                </a:lnTo>
                <a:lnTo>
                  <a:pt x="4446" y="14117"/>
                </a:lnTo>
                <a:lnTo>
                  <a:pt x="4438" y="14053"/>
                </a:lnTo>
                <a:lnTo>
                  <a:pt x="4429" y="13990"/>
                </a:lnTo>
                <a:lnTo>
                  <a:pt x="4417" y="13926"/>
                </a:lnTo>
                <a:lnTo>
                  <a:pt x="4405" y="13863"/>
                </a:lnTo>
                <a:lnTo>
                  <a:pt x="4391" y="13800"/>
                </a:lnTo>
                <a:lnTo>
                  <a:pt x="4375" y="13737"/>
                </a:lnTo>
                <a:lnTo>
                  <a:pt x="4357" y="13673"/>
                </a:lnTo>
                <a:lnTo>
                  <a:pt x="4338" y="13610"/>
                </a:lnTo>
                <a:lnTo>
                  <a:pt x="4317" y="13548"/>
                </a:lnTo>
                <a:lnTo>
                  <a:pt x="4295" y="13486"/>
                </a:lnTo>
                <a:lnTo>
                  <a:pt x="4271" y="13423"/>
                </a:lnTo>
                <a:lnTo>
                  <a:pt x="4246" y="13362"/>
                </a:lnTo>
                <a:lnTo>
                  <a:pt x="4219" y="13300"/>
                </a:lnTo>
                <a:lnTo>
                  <a:pt x="4191" y="13240"/>
                </a:lnTo>
                <a:lnTo>
                  <a:pt x="4161" y="13179"/>
                </a:lnTo>
                <a:lnTo>
                  <a:pt x="4128" y="13119"/>
                </a:lnTo>
                <a:lnTo>
                  <a:pt x="4095" y="13059"/>
                </a:lnTo>
                <a:lnTo>
                  <a:pt x="4060" y="13000"/>
                </a:lnTo>
                <a:lnTo>
                  <a:pt x="4024" y="12942"/>
                </a:lnTo>
                <a:lnTo>
                  <a:pt x="3986" y="12884"/>
                </a:lnTo>
                <a:lnTo>
                  <a:pt x="3946" y="12826"/>
                </a:lnTo>
                <a:lnTo>
                  <a:pt x="3905" y="12769"/>
                </a:lnTo>
                <a:lnTo>
                  <a:pt x="3862" y="12714"/>
                </a:lnTo>
                <a:lnTo>
                  <a:pt x="3818" y="12658"/>
                </a:lnTo>
                <a:lnTo>
                  <a:pt x="3771" y="12604"/>
                </a:lnTo>
                <a:lnTo>
                  <a:pt x="3723" y="12549"/>
                </a:lnTo>
                <a:lnTo>
                  <a:pt x="3674" y="12497"/>
                </a:lnTo>
                <a:lnTo>
                  <a:pt x="3622" y="12445"/>
                </a:lnTo>
                <a:lnTo>
                  <a:pt x="3573" y="12396"/>
                </a:lnTo>
                <a:lnTo>
                  <a:pt x="3522" y="12349"/>
                </a:lnTo>
                <a:lnTo>
                  <a:pt x="3470" y="12303"/>
                </a:lnTo>
                <a:lnTo>
                  <a:pt x="3418" y="12258"/>
                </a:lnTo>
                <a:lnTo>
                  <a:pt x="3366" y="12215"/>
                </a:lnTo>
                <a:lnTo>
                  <a:pt x="3312" y="12174"/>
                </a:lnTo>
                <a:lnTo>
                  <a:pt x="3257" y="12133"/>
                </a:lnTo>
                <a:lnTo>
                  <a:pt x="3202" y="12094"/>
                </a:lnTo>
                <a:lnTo>
                  <a:pt x="3146" y="12057"/>
                </a:lnTo>
                <a:lnTo>
                  <a:pt x="3088" y="12020"/>
                </a:lnTo>
                <a:lnTo>
                  <a:pt x="3031" y="11985"/>
                </a:lnTo>
                <a:lnTo>
                  <a:pt x="2974" y="11952"/>
                </a:lnTo>
                <a:lnTo>
                  <a:pt x="2914" y="11920"/>
                </a:lnTo>
                <a:lnTo>
                  <a:pt x="2855" y="11889"/>
                </a:lnTo>
                <a:lnTo>
                  <a:pt x="2796" y="11860"/>
                </a:lnTo>
                <a:lnTo>
                  <a:pt x="2735" y="11832"/>
                </a:lnTo>
                <a:lnTo>
                  <a:pt x="2675" y="11806"/>
                </a:lnTo>
                <a:lnTo>
                  <a:pt x="2613" y="11781"/>
                </a:lnTo>
                <a:lnTo>
                  <a:pt x="2552" y="11757"/>
                </a:lnTo>
                <a:lnTo>
                  <a:pt x="2490" y="11735"/>
                </a:lnTo>
                <a:lnTo>
                  <a:pt x="2427" y="11715"/>
                </a:lnTo>
                <a:lnTo>
                  <a:pt x="2365" y="11696"/>
                </a:lnTo>
                <a:lnTo>
                  <a:pt x="2303" y="11679"/>
                </a:lnTo>
                <a:lnTo>
                  <a:pt x="2239" y="11663"/>
                </a:lnTo>
                <a:lnTo>
                  <a:pt x="2176" y="11648"/>
                </a:lnTo>
                <a:lnTo>
                  <a:pt x="2112" y="11636"/>
                </a:lnTo>
                <a:lnTo>
                  <a:pt x="2048" y="11625"/>
                </a:lnTo>
                <a:lnTo>
                  <a:pt x="1985" y="11615"/>
                </a:lnTo>
                <a:lnTo>
                  <a:pt x="1920" y="11607"/>
                </a:lnTo>
                <a:lnTo>
                  <a:pt x="1857" y="11600"/>
                </a:lnTo>
                <a:lnTo>
                  <a:pt x="1793" y="11595"/>
                </a:lnTo>
                <a:lnTo>
                  <a:pt x="1728" y="11592"/>
                </a:lnTo>
                <a:lnTo>
                  <a:pt x="2229" y="9781"/>
                </a:lnTo>
                <a:lnTo>
                  <a:pt x="2236" y="9759"/>
                </a:lnTo>
                <a:lnTo>
                  <a:pt x="2244" y="9736"/>
                </a:lnTo>
                <a:lnTo>
                  <a:pt x="2253" y="9714"/>
                </a:lnTo>
                <a:lnTo>
                  <a:pt x="2263" y="9692"/>
                </a:lnTo>
                <a:lnTo>
                  <a:pt x="2273" y="9670"/>
                </a:lnTo>
                <a:lnTo>
                  <a:pt x="2284" y="9648"/>
                </a:lnTo>
                <a:lnTo>
                  <a:pt x="2296" y="9626"/>
                </a:lnTo>
                <a:lnTo>
                  <a:pt x="2308" y="9604"/>
                </a:lnTo>
                <a:lnTo>
                  <a:pt x="2321" y="9583"/>
                </a:lnTo>
                <a:lnTo>
                  <a:pt x="2335" y="9561"/>
                </a:lnTo>
                <a:lnTo>
                  <a:pt x="2349" y="9539"/>
                </a:lnTo>
                <a:lnTo>
                  <a:pt x="2363" y="9518"/>
                </a:lnTo>
                <a:lnTo>
                  <a:pt x="2378" y="9498"/>
                </a:lnTo>
                <a:lnTo>
                  <a:pt x="2393" y="9478"/>
                </a:lnTo>
                <a:lnTo>
                  <a:pt x="2409" y="9458"/>
                </a:lnTo>
                <a:lnTo>
                  <a:pt x="2426" y="9438"/>
                </a:lnTo>
                <a:lnTo>
                  <a:pt x="2522" y="9374"/>
                </a:lnTo>
                <a:lnTo>
                  <a:pt x="2621" y="9314"/>
                </a:lnTo>
                <a:lnTo>
                  <a:pt x="2723" y="9260"/>
                </a:lnTo>
                <a:lnTo>
                  <a:pt x="2828" y="9211"/>
                </a:lnTo>
                <a:lnTo>
                  <a:pt x="2934" y="9169"/>
                </a:lnTo>
                <a:lnTo>
                  <a:pt x="3044" y="9131"/>
                </a:lnTo>
                <a:lnTo>
                  <a:pt x="3156" y="9099"/>
                </a:lnTo>
                <a:lnTo>
                  <a:pt x="3268" y="9072"/>
                </a:lnTo>
                <a:lnTo>
                  <a:pt x="3383" y="9051"/>
                </a:lnTo>
                <a:lnTo>
                  <a:pt x="3500" y="9034"/>
                </a:lnTo>
                <a:lnTo>
                  <a:pt x="3617" y="9024"/>
                </a:lnTo>
                <a:lnTo>
                  <a:pt x="3736" y="9018"/>
                </a:lnTo>
                <a:lnTo>
                  <a:pt x="3857" y="9018"/>
                </a:lnTo>
                <a:lnTo>
                  <a:pt x="3976" y="9023"/>
                </a:lnTo>
                <a:lnTo>
                  <a:pt x="4098" y="9033"/>
                </a:lnTo>
                <a:lnTo>
                  <a:pt x="4220" y="9049"/>
                </a:lnTo>
                <a:lnTo>
                  <a:pt x="4342" y="9070"/>
                </a:lnTo>
                <a:lnTo>
                  <a:pt x="4463" y="9096"/>
                </a:lnTo>
                <a:lnTo>
                  <a:pt x="4584" y="9127"/>
                </a:lnTo>
                <a:lnTo>
                  <a:pt x="4706" y="9164"/>
                </a:lnTo>
                <a:lnTo>
                  <a:pt x="4826" y="9206"/>
                </a:lnTo>
                <a:lnTo>
                  <a:pt x="4946" y="9252"/>
                </a:lnTo>
                <a:lnTo>
                  <a:pt x="5065" y="9305"/>
                </a:lnTo>
                <a:lnTo>
                  <a:pt x="5184" y="9363"/>
                </a:lnTo>
                <a:lnTo>
                  <a:pt x="5300" y="9425"/>
                </a:lnTo>
                <a:lnTo>
                  <a:pt x="5415" y="9493"/>
                </a:lnTo>
                <a:lnTo>
                  <a:pt x="5529" y="9566"/>
                </a:lnTo>
                <a:lnTo>
                  <a:pt x="5640" y="9644"/>
                </a:lnTo>
                <a:lnTo>
                  <a:pt x="5750" y="9727"/>
                </a:lnTo>
                <a:lnTo>
                  <a:pt x="5857" y="9815"/>
                </a:lnTo>
                <a:lnTo>
                  <a:pt x="5962" y="9909"/>
                </a:lnTo>
                <a:lnTo>
                  <a:pt x="6065" y="10007"/>
                </a:lnTo>
                <a:lnTo>
                  <a:pt x="6168" y="10115"/>
                </a:lnTo>
                <a:lnTo>
                  <a:pt x="6267" y="10226"/>
                </a:lnTo>
                <a:lnTo>
                  <a:pt x="6360" y="10339"/>
                </a:lnTo>
                <a:lnTo>
                  <a:pt x="6447" y="10456"/>
                </a:lnTo>
                <a:lnTo>
                  <a:pt x="6529" y="10574"/>
                </a:lnTo>
                <a:lnTo>
                  <a:pt x="6604" y="10695"/>
                </a:lnTo>
                <a:lnTo>
                  <a:pt x="6673" y="10816"/>
                </a:lnTo>
                <a:lnTo>
                  <a:pt x="6738" y="10941"/>
                </a:lnTo>
                <a:lnTo>
                  <a:pt x="6796" y="11065"/>
                </a:lnTo>
                <a:lnTo>
                  <a:pt x="6848" y="11191"/>
                </a:lnTo>
                <a:lnTo>
                  <a:pt x="6895" y="11318"/>
                </a:lnTo>
                <a:lnTo>
                  <a:pt x="6936" y="11446"/>
                </a:lnTo>
                <a:lnTo>
                  <a:pt x="6971" y="11574"/>
                </a:lnTo>
                <a:lnTo>
                  <a:pt x="7000" y="11702"/>
                </a:lnTo>
                <a:lnTo>
                  <a:pt x="7023" y="11831"/>
                </a:lnTo>
                <a:lnTo>
                  <a:pt x="7041" y="11959"/>
                </a:lnTo>
                <a:lnTo>
                  <a:pt x="7052" y="12087"/>
                </a:lnTo>
                <a:lnTo>
                  <a:pt x="7058" y="12214"/>
                </a:lnTo>
                <a:lnTo>
                  <a:pt x="7057" y="12341"/>
                </a:lnTo>
                <a:lnTo>
                  <a:pt x="7051" y="12466"/>
                </a:lnTo>
                <a:lnTo>
                  <a:pt x="7039" y="12589"/>
                </a:lnTo>
                <a:lnTo>
                  <a:pt x="7019" y="12712"/>
                </a:lnTo>
                <a:lnTo>
                  <a:pt x="6995" y="12832"/>
                </a:lnTo>
                <a:lnTo>
                  <a:pt x="6965" y="12952"/>
                </a:lnTo>
                <a:lnTo>
                  <a:pt x="6929" y="13068"/>
                </a:lnTo>
                <a:lnTo>
                  <a:pt x="6886" y="13183"/>
                </a:lnTo>
                <a:lnTo>
                  <a:pt x="6837" y="13294"/>
                </a:lnTo>
                <a:lnTo>
                  <a:pt x="6783" y="13402"/>
                </a:lnTo>
                <a:lnTo>
                  <a:pt x="6722" y="13508"/>
                </a:lnTo>
                <a:lnTo>
                  <a:pt x="6655" y="13610"/>
                </a:lnTo>
                <a:lnTo>
                  <a:pt x="6582" y="13710"/>
                </a:lnTo>
                <a:lnTo>
                  <a:pt x="6502" y="13805"/>
                </a:lnTo>
                <a:lnTo>
                  <a:pt x="6481" y="13816"/>
                </a:lnTo>
                <a:lnTo>
                  <a:pt x="6459" y="13827"/>
                </a:lnTo>
                <a:lnTo>
                  <a:pt x="6437" y="13838"/>
                </a:lnTo>
                <a:lnTo>
                  <a:pt x="6415" y="13848"/>
                </a:lnTo>
                <a:lnTo>
                  <a:pt x="6392" y="13858"/>
                </a:lnTo>
                <a:lnTo>
                  <a:pt x="6369" y="13867"/>
                </a:lnTo>
                <a:lnTo>
                  <a:pt x="6345" y="13876"/>
                </a:lnTo>
                <a:lnTo>
                  <a:pt x="6322" y="13884"/>
                </a:lnTo>
                <a:lnTo>
                  <a:pt x="4463" y="14370"/>
                </a:lnTo>
                <a:close/>
                <a:moveTo>
                  <a:pt x="2096" y="14991"/>
                </a:moveTo>
                <a:lnTo>
                  <a:pt x="2070" y="14997"/>
                </a:lnTo>
                <a:lnTo>
                  <a:pt x="2036" y="15005"/>
                </a:lnTo>
                <a:lnTo>
                  <a:pt x="1995" y="15014"/>
                </a:lnTo>
                <a:lnTo>
                  <a:pt x="1949" y="15024"/>
                </a:lnTo>
                <a:lnTo>
                  <a:pt x="1899" y="15034"/>
                </a:lnTo>
                <a:lnTo>
                  <a:pt x="1849" y="15043"/>
                </a:lnTo>
                <a:lnTo>
                  <a:pt x="1825" y="15046"/>
                </a:lnTo>
                <a:lnTo>
                  <a:pt x="1801" y="15050"/>
                </a:lnTo>
                <a:lnTo>
                  <a:pt x="1777" y="15052"/>
                </a:lnTo>
                <a:lnTo>
                  <a:pt x="1755" y="15054"/>
                </a:lnTo>
                <a:lnTo>
                  <a:pt x="1716" y="15053"/>
                </a:lnTo>
                <a:lnTo>
                  <a:pt x="1679" y="15049"/>
                </a:lnTo>
                <a:lnTo>
                  <a:pt x="1641" y="15044"/>
                </a:lnTo>
                <a:lnTo>
                  <a:pt x="1604" y="15037"/>
                </a:lnTo>
                <a:lnTo>
                  <a:pt x="1568" y="15029"/>
                </a:lnTo>
                <a:lnTo>
                  <a:pt x="1532" y="15018"/>
                </a:lnTo>
                <a:lnTo>
                  <a:pt x="1498" y="15006"/>
                </a:lnTo>
                <a:lnTo>
                  <a:pt x="1464" y="14993"/>
                </a:lnTo>
                <a:lnTo>
                  <a:pt x="1430" y="14978"/>
                </a:lnTo>
                <a:lnTo>
                  <a:pt x="1398" y="14961"/>
                </a:lnTo>
                <a:lnTo>
                  <a:pt x="1367" y="14943"/>
                </a:lnTo>
                <a:lnTo>
                  <a:pt x="1336" y="14923"/>
                </a:lnTo>
                <a:lnTo>
                  <a:pt x="1307" y="14902"/>
                </a:lnTo>
                <a:lnTo>
                  <a:pt x="1279" y="14880"/>
                </a:lnTo>
                <a:lnTo>
                  <a:pt x="1251" y="14856"/>
                </a:lnTo>
                <a:lnTo>
                  <a:pt x="1225" y="14832"/>
                </a:lnTo>
                <a:lnTo>
                  <a:pt x="1201" y="14804"/>
                </a:lnTo>
                <a:lnTo>
                  <a:pt x="1177" y="14777"/>
                </a:lnTo>
                <a:lnTo>
                  <a:pt x="1155" y="14749"/>
                </a:lnTo>
                <a:lnTo>
                  <a:pt x="1134" y="14720"/>
                </a:lnTo>
                <a:lnTo>
                  <a:pt x="1115" y="14689"/>
                </a:lnTo>
                <a:lnTo>
                  <a:pt x="1096" y="14658"/>
                </a:lnTo>
                <a:lnTo>
                  <a:pt x="1080" y="14626"/>
                </a:lnTo>
                <a:lnTo>
                  <a:pt x="1065" y="14593"/>
                </a:lnTo>
                <a:lnTo>
                  <a:pt x="1051" y="14559"/>
                </a:lnTo>
                <a:lnTo>
                  <a:pt x="1040" y="14524"/>
                </a:lnTo>
                <a:lnTo>
                  <a:pt x="1030" y="14488"/>
                </a:lnTo>
                <a:lnTo>
                  <a:pt x="1021" y="14452"/>
                </a:lnTo>
                <a:lnTo>
                  <a:pt x="1015" y="14415"/>
                </a:lnTo>
                <a:lnTo>
                  <a:pt x="1010" y="14378"/>
                </a:lnTo>
                <a:lnTo>
                  <a:pt x="1007" y="14340"/>
                </a:lnTo>
                <a:lnTo>
                  <a:pt x="1006" y="14302"/>
                </a:lnTo>
                <a:lnTo>
                  <a:pt x="1009" y="14268"/>
                </a:lnTo>
                <a:lnTo>
                  <a:pt x="1015" y="14229"/>
                </a:lnTo>
                <a:lnTo>
                  <a:pt x="1022" y="14189"/>
                </a:lnTo>
                <a:lnTo>
                  <a:pt x="1029" y="14149"/>
                </a:lnTo>
                <a:lnTo>
                  <a:pt x="1037" y="14110"/>
                </a:lnTo>
                <a:lnTo>
                  <a:pt x="1045" y="14074"/>
                </a:lnTo>
                <a:lnTo>
                  <a:pt x="1051" y="14043"/>
                </a:lnTo>
                <a:lnTo>
                  <a:pt x="1056" y="14020"/>
                </a:lnTo>
                <a:lnTo>
                  <a:pt x="1586" y="12106"/>
                </a:lnTo>
                <a:lnTo>
                  <a:pt x="1641" y="12105"/>
                </a:lnTo>
                <a:lnTo>
                  <a:pt x="1695" y="12105"/>
                </a:lnTo>
                <a:lnTo>
                  <a:pt x="1749" y="12107"/>
                </a:lnTo>
                <a:lnTo>
                  <a:pt x="1804" y="12111"/>
                </a:lnTo>
                <a:lnTo>
                  <a:pt x="1858" y="12116"/>
                </a:lnTo>
                <a:lnTo>
                  <a:pt x="1913" y="12122"/>
                </a:lnTo>
                <a:lnTo>
                  <a:pt x="1968" y="12130"/>
                </a:lnTo>
                <a:lnTo>
                  <a:pt x="2023" y="12139"/>
                </a:lnTo>
                <a:lnTo>
                  <a:pt x="2077" y="12149"/>
                </a:lnTo>
                <a:lnTo>
                  <a:pt x="2133" y="12161"/>
                </a:lnTo>
                <a:lnTo>
                  <a:pt x="2187" y="12175"/>
                </a:lnTo>
                <a:lnTo>
                  <a:pt x="2242" y="12190"/>
                </a:lnTo>
                <a:lnTo>
                  <a:pt x="2297" y="12206"/>
                </a:lnTo>
                <a:lnTo>
                  <a:pt x="2351" y="12224"/>
                </a:lnTo>
                <a:lnTo>
                  <a:pt x="2405" y="12243"/>
                </a:lnTo>
                <a:lnTo>
                  <a:pt x="2460" y="12264"/>
                </a:lnTo>
                <a:lnTo>
                  <a:pt x="2513" y="12286"/>
                </a:lnTo>
                <a:lnTo>
                  <a:pt x="2566" y="12309"/>
                </a:lnTo>
                <a:lnTo>
                  <a:pt x="2619" y="12335"/>
                </a:lnTo>
                <a:lnTo>
                  <a:pt x="2673" y="12362"/>
                </a:lnTo>
                <a:lnTo>
                  <a:pt x="2725" y="12390"/>
                </a:lnTo>
                <a:lnTo>
                  <a:pt x="2776" y="12420"/>
                </a:lnTo>
                <a:lnTo>
                  <a:pt x="2829" y="12451"/>
                </a:lnTo>
                <a:lnTo>
                  <a:pt x="2879" y="12483"/>
                </a:lnTo>
                <a:lnTo>
                  <a:pt x="2930" y="12517"/>
                </a:lnTo>
                <a:lnTo>
                  <a:pt x="2980" y="12553"/>
                </a:lnTo>
                <a:lnTo>
                  <a:pt x="3029" y="12590"/>
                </a:lnTo>
                <a:lnTo>
                  <a:pt x="3078" y="12629"/>
                </a:lnTo>
                <a:lnTo>
                  <a:pt x="3126" y="12669"/>
                </a:lnTo>
                <a:lnTo>
                  <a:pt x="3174" y="12711"/>
                </a:lnTo>
                <a:lnTo>
                  <a:pt x="3220" y="12754"/>
                </a:lnTo>
                <a:lnTo>
                  <a:pt x="3266" y="12799"/>
                </a:lnTo>
                <a:lnTo>
                  <a:pt x="3312" y="12845"/>
                </a:lnTo>
                <a:lnTo>
                  <a:pt x="3356" y="12893"/>
                </a:lnTo>
                <a:lnTo>
                  <a:pt x="3398" y="12941"/>
                </a:lnTo>
                <a:lnTo>
                  <a:pt x="3439" y="12990"/>
                </a:lnTo>
                <a:lnTo>
                  <a:pt x="3479" y="13039"/>
                </a:lnTo>
                <a:lnTo>
                  <a:pt x="3517" y="13089"/>
                </a:lnTo>
                <a:lnTo>
                  <a:pt x="3553" y="13139"/>
                </a:lnTo>
                <a:lnTo>
                  <a:pt x="3588" y="13191"/>
                </a:lnTo>
                <a:lnTo>
                  <a:pt x="3621" y="13243"/>
                </a:lnTo>
                <a:lnTo>
                  <a:pt x="3653" y="13295"/>
                </a:lnTo>
                <a:lnTo>
                  <a:pt x="3683" y="13348"/>
                </a:lnTo>
                <a:lnTo>
                  <a:pt x="3712" y="13401"/>
                </a:lnTo>
                <a:lnTo>
                  <a:pt x="3739" y="13455"/>
                </a:lnTo>
                <a:lnTo>
                  <a:pt x="3765" y="13509"/>
                </a:lnTo>
                <a:lnTo>
                  <a:pt x="3788" y="13563"/>
                </a:lnTo>
                <a:lnTo>
                  <a:pt x="3811" y="13617"/>
                </a:lnTo>
                <a:lnTo>
                  <a:pt x="3833" y="13671"/>
                </a:lnTo>
                <a:lnTo>
                  <a:pt x="3852" y="13727"/>
                </a:lnTo>
                <a:lnTo>
                  <a:pt x="3870" y="13782"/>
                </a:lnTo>
                <a:lnTo>
                  <a:pt x="3887" y="13837"/>
                </a:lnTo>
                <a:lnTo>
                  <a:pt x="3902" y="13892"/>
                </a:lnTo>
                <a:lnTo>
                  <a:pt x="3915" y="13948"/>
                </a:lnTo>
                <a:lnTo>
                  <a:pt x="3927" y="14004"/>
                </a:lnTo>
                <a:lnTo>
                  <a:pt x="3938" y="14060"/>
                </a:lnTo>
                <a:lnTo>
                  <a:pt x="3946" y="14115"/>
                </a:lnTo>
                <a:lnTo>
                  <a:pt x="3954" y="14170"/>
                </a:lnTo>
                <a:lnTo>
                  <a:pt x="3960" y="14225"/>
                </a:lnTo>
                <a:lnTo>
                  <a:pt x="3964" y="14282"/>
                </a:lnTo>
                <a:lnTo>
                  <a:pt x="3967" y="14337"/>
                </a:lnTo>
                <a:lnTo>
                  <a:pt x="3968" y="14391"/>
                </a:lnTo>
                <a:lnTo>
                  <a:pt x="3968" y="14446"/>
                </a:lnTo>
                <a:lnTo>
                  <a:pt x="3967" y="14500"/>
                </a:lnTo>
                <a:lnTo>
                  <a:pt x="2096" y="14991"/>
                </a:lnTo>
                <a:close/>
                <a:moveTo>
                  <a:pt x="5275" y="8311"/>
                </a:moveTo>
                <a:lnTo>
                  <a:pt x="5187" y="8277"/>
                </a:lnTo>
                <a:lnTo>
                  <a:pt x="5099" y="8245"/>
                </a:lnTo>
                <a:lnTo>
                  <a:pt x="5011" y="8215"/>
                </a:lnTo>
                <a:lnTo>
                  <a:pt x="4921" y="8186"/>
                </a:lnTo>
                <a:lnTo>
                  <a:pt x="4877" y="8173"/>
                </a:lnTo>
                <a:lnTo>
                  <a:pt x="4833" y="8159"/>
                </a:lnTo>
                <a:lnTo>
                  <a:pt x="4787" y="8147"/>
                </a:lnTo>
                <a:lnTo>
                  <a:pt x="4742" y="8135"/>
                </a:lnTo>
                <a:lnTo>
                  <a:pt x="4698" y="8124"/>
                </a:lnTo>
                <a:lnTo>
                  <a:pt x="4652" y="8113"/>
                </a:lnTo>
                <a:lnTo>
                  <a:pt x="4607" y="8103"/>
                </a:lnTo>
                <a:lnTo>
                  <a:pt x="4562" y="8093"/>
                </a:lnTo>
                <a:lnTo>
                  <a:pt x="4517" y="8084"/>
                </a:lnTo>
                <a:lnTo>
                  <a:pt x="4471" y="8075"/>
                </a:lnTo>
                <a:lnTo>
                  <a:pt x="4426" y="8067"/>
                </a:lnTo>
                <a:lnTo>
                  <a:pt x="4380" y="8059"/>
                </a:lnTo>
                <a:lnTo>
                  <a:pt x="4335" y="8052"/>
                </a:lnTo>
                <a:lnTo>
                  <a:pt x="4289" y="8045"/>
                </a:lnTo>
                <a:lnTo>
                  <a:pt x="4243" y="8039"/>
                </a:lnTo>
                <a:lnTo>
                  <a:pt x="4198" y="8034"/>
                </a:lnTo>
                <a:lnTo>
                  <a:pt x="4153" y="8029"/>
                </a:lnTo>
                <a:lnTo>
                  <a:pt x="4106" y="8025"/>
                </a:lnTo>
                <a:lnTo>
                  <a:pt x="4061" y="8021"/>
                </a:lnTo>
                <a:lnTo>
                  <a:pt x="4015" y="8018"/>
                </a:lnTo>
                <a:lnTo>
                  <a:pt x="3969" y="8015"/>
                </a:lnTo>
                <a:lnTo>
                  <a:pt x="3923" y="8013"/>
                </a:lnTo>
                <a:lnTo>
                  <a:pt x="3878" y="8011"/>
                </a:lnTo>
                <a:lnTo>
                  <a:pt x="3832" y="8011"/>
                </a:lnTo>
                <a:lnTo>
                  <a:pt x="7706" y="4116"/>
                </a:lnTo>
                <a:lnTo>
                  <a:pt x="7763" y="4063"/>
                </a:lnTo>
                <a:lnTo>
                  <a:pt x="7820" y="4012"/>
                </a:lnTo>
                <a:lnTo>
                  <a:pt x="7880" y="3964"/>
                </a:lnTo>
                <a:lnTo>
                  <a:pt x="7941" y="3918"/>
                </a:lnTo>
                <a:lnTo>
                  <a:pt x="8003" y="3875"/>
                </a:lnTo>
                <a:lnTo>
                  <a:pt x="8067" y="3834"/>
                </a:lnTo>
                <a:lnTo>
                  <a:pt x="8131" y="3796"/>
                </a:lnTo>
                <a:lnTo>
                  <a:pt x="8197" y="3760"/>
                </a:lnTo>
                <a:lnTo>
                  <a:pt x="8265" y="3725"/>
                </a:lnTo>
                <a:lnTo>
                  <a:pt x="8333" y="3694"/>
                </a:lnTo>
                <a:lnTo>
                  <a:pt x="8403" y="3665"/>
                </a:lnTo>
                <a:lnTo>
                  <a:pt x="8473" y="3638"/>
                </a:lnTo>
                <a:lnTo>
                  <a:pt x="8544" y="3613"/>
                </a:lnTo>
                <a:lnTo>
                  <a:pt x="8616" y="3591"/>
                </a:lnTo>
                <a:lnTo>
                  <a:pt x="8689" y="3571"/>
                </a:lnTo>
                <a:lnTo>
                  <a:pt x="8764" y="3554"/>
                </a:lnTo>
                <a:lnTo>
                  <a:pt x="8838" y="3539"/>
                </a:lnTo>
                <a:lnTo>
                  <a:pt x="8914" y="3526"/>
                </a:lnTo>
                <a:lnTo>
                  <a:pt x="8989" y="3515"/>
                </a:lnTo>
                <a:lnTo>
                  <a:pt x="9067" y="3507"/>
                </a:lnTo>
                <a:lnTo>
                  <a:pt x="9143" y="3501"/>
                </a:lnTo>
                <a:lnTo>
                  <a:pt x="9220" y="3497"/>
                </a:lnTo>
                <a:lnTo>
                  <a:pt x="9299" y="3496"/>
                </a:lnTo>
                <a:lnTo>
                  <a:pt x="9377" y="3497"/>
                </a:lnTo>
                <a:lnTo>
                  <a:pt x="9457" y="3500"/>
                </a:lnTo>
                <a:lnTo>
                  <a:pt x="9535" y="3505"/>
                </a:lnTo>
                <a:lnTo>
                  <a:pt x="9615" y="3512"/>
                </a:lnTo>
                <a:lnTo>
                  <a:pt x="9694" y="3522"/>
                </a:lnTo>
                <a:lnTo>
                  <a:pt x="9775" y="3534"/>
                </a:lnTo>
                <a:lnTo>
                  <a:pt x="9854" y="3548"/>
                </a:lnTo>
                <a:lnTo>
                  <a:pt x="9934" y="3565"/>
                </a:lnTo>
                <a:lnTo>
                  <a:pt x="10014" y="3583"/>
                </a:lnTo>
                <a:lnTo>
                  <a:pt x="5275" y="8311"/>
                </a:lnTo>
                <a:close/>
                <a:moveTo>
                  <a:pt x="7441" y="10165"/>
                </a:moveTo>
                <a:lnTo>
                  <a:pt x="7406" y="10107"/>
                </a:lnTo>
                <a:lnTo>
                  <a:pt x="7369" y="10049"/>
                </a:lnTo>
                <a:lnTo>
                  <a:pt x="7332" y="9992"/>
                </a:lnTo>
                <a:lnTo>
                  <a:pt x="7295" y="9936"/>
                </a:lnTo>
                <a:lnTo>
                  <a:pt x="7257" y="9880"/>
                </a:lnTo>
                <a:lnTo>
                  <a:pt x="7218" y="9824"/>
                </a:lnTo>
                <a:lnTo>
                  <a:pt x="7177" y="9768"/>
                </a:lnTo>
                <a:lnTo>
                  <a:pt x="7137" y="9714"/>
                </a:lnTo>
                <a:lnTo>
                  <a:pt x="7096" y="9660"/>
                </a:lnTo>
                <a:lnTo>
                  <a:pt x="7053" y="9606"/>
                </a:lnTo>
                <a:lnTo>
                  <a:pt x="7009" y="9553"/>
                </a:lnTo>
                <a:lnTo>
                  <a:pt x="6965" y="9500"/>
                </a:lnTo>
                <a:lnTo>
                  <a:pt x="6919" y="9448"/>
                </a:lnTo>
                <a:lnTo>
                  <a:pt x="6873" y="9397"/>
                </a:lnTo>
                <a:lnTo>
                  <a:pt x="6824" y="9347"/>
                </a:lnTo>
                <a:lnTo>
                  <a:pt x="6776" y="9297"/>
                </a:lnTo>
                <a:lnTo>
                  <a:pt x="6718" y="9240"/>
                </a:lnTo>
                <a:lnTo>
                  <a:pt x="6658" y="9185"/>
                </a:lnTo>
                <a:lnTo>
                  <a:pt x="6598" y="9131"/>
                </a:lnTo>
                <a:lnTo>
                  <a:pt x="6538" y="9079"/>
                </a:lnTo>
                <a:lnTo>
                  <a:pt x="6475" y="9029"/>
                </a:lnTo>
                <a:lnTo>
                  <a:pt x="6412" y="8978"/>
                </a:lnTo>
                <a:lnTo>
                  <a:pt x="6348" y="8930"/>
                </a:lnTo>
                <a:lnTo>
                  <a:pt x="6284" y="8884"/>
                </a:lnTo>
                <a:lnTo>
                  <a:pt x="6220" y="8838"/>
                </a:lnTo>
                <a:lnTo>
                  <a:pt x="6153" y="8794"/>
                </a:lnTo>
                <a:lnTo>
                  <a:pt x="6087" y="8750"/>
                </a:lnTo>
                <a:lnTo>
                  <a:pt x="6021" y="8707"/>
                </a:lnTo>
                <a:lnTo>
                  <a:pt x="5953" y="8666"/>
                </a:lnTo>
                <a:lnTo>
                  <a:pt x="5885" y="8626"/>
                </a:lnTo>
                <a:lnTo>
                  <a:pt x="5816" y="8587"/>
                </a:lnTo>
                <a:lnTo>
                  <a:pt x="5748" y="8549"/>
                </a:lnTo>
                <a:lnTo>
                  <a:pt x="10542" y="3766"/>
                </a:lnTo>
                <a:lnTo>
                  <a:pt x="10613" y="3798"/>
                </a:lnTo>
                <a:lnTo>
                  <a:pt x="10683" y="3831"/>
                </a:lnTo>
                <a:lnTo>
                  <a:pt x="10752" y="3866"/>
                </a:lnTo>
                <a:lnTo>
                  <a:pt x="10821" y="3903"/>
                </a:lnTo>
                <a:lnTo>
                  <a:pt x="10889" y="3942"/>
                </a:lnTo>
                <a:lnTo>
                  <a:pt x="10958" y="3983"/>
                </a:lnTo>
                <a:lnTo>
                  <a:pt x="11025" y="4026"/>
                </a:lnTo>
                <a:lnTo>
                  <a:pt x="11091" y="4070"/>
                </a:lnTo>
                <a:lnTo>
                  <a:pt x="11157" y="4115"/>
                </a:lnTo>
                <a:lnTo>
                  <a:pt x="11222" y="4163"/>
                </a:lnTo>
                <a:lnTo>
                  <a:pt x="11287" y="4212"/>
                </a:lnTo>
                <a:lnTo>
                  <a:pt x="11351" y="4263"/>
                </a:lnTo>
                <a:lnTo>
                  <a:pt x="11413" y="4317"/>
                </a:lnTo>
                <a:lnTo>
                  <a:pt x="11476" y="4372"/>
                </a:lnTo>
                <a:lnTo>
                  <a:pt x="11537" y="4428"/>
                </a:lnTo>
                <a:lnTo>
                  <a:pt x="11597" y="4487"/>
                </a:lnTo>
                <a:lnTo>
                  <a:pt x="11648" y="4537"/>
                </a:lnTo>
                <a:lnTo>
                  <a:pt x="11696" y="4590"/>
                </a:lnTo>
                <a:lnTo>
                  <a:pt x="11743" y="4642"/>
                </a:lnTo>
                <a:lnTo>
                  <a:pt x="11790" y="4696"/>
                </a:lnTo>
                <a:lnTo>
                  <a:pt x="11835" y="4749"/>
                </a:lnTo>
                <a:lnTo>
                  <a:pt x="11878" y="4803"/>
                </a:lnTo>
                <a:lnTo>
                  <a:pt x="11919" y="4859"/>
                </a:lnTo>
                <a:lnTo>
                  <a:pt x="11961" y="4915"/>
                </a:lnTo>
                <a:lnTo>
                  <a:pt x="12000" y="4970"/>
                </a:lnTo>
                <a:lnTo>
                  <a:pt x="12038" y="5027"/>
                </a:lnTo>
                <a:lnTo>
                  <a:pt x="12075" y="5084"/>
                </a:lnTo>
                <a:lnTo>
                  <a:pt x="12110" y="5142"/>
                </a:lnTo>
                <a:lnTo>
                  <a:pt x="12145" y="5200"/>
                </a:lnTo>
                <a:lnTo>
                  <a:pt x="12178" y="5258"/>
                </a:lnTo>
                <a:lnTo>
                  <a:pt x="12210" y="5316"/>
                </a:lnTo>
                <a:lnTo>
                  <a:pt x="12241" y="5375"/>
                </a:lnTo>
                <a:lnTo>
                  <a:pt x="7441" y="10165"/>
                </a:lnTo>
                <a:close/>
                <a:moveTo>
                  <a:pt x="8055" y="11941"/>
                </a:moveTo>
                <a:lnTo>
                  <a:pt x="8045" y="11856"/>
                </a:lnTo>
                <a:lnTo>
                  <a:pt x="8035" y="11772"/>
                </a:lnTo>
                <a:lnTo>
                  <a:pt x="8022" y="11687"/>
                </a:lnTo>
                <a:lnTo>
                  <a:pt x="8008" y="11603"/>
                </a:lnTo>
                <a:lnTo>
                  <a:pt x="7991" y="11519"/>
                </a:lnTo>
                <a:lnTo>
                  <a:pt x="7973" y="11435"/>
                </a:lnTo>
                <a:lnTo>
                  <a:pt x="7953" y="11352"/>
                </a:lnTo>
                <a:lnTo>
                  <a:pt x="7931" y="11270"/>
                </a:lnTo>
                <a:lnTo>
                  <a:pt x="7907" y="11187"/>
                </a:lnTo>
                <a:lnTo>
                  <a:pt x="7882" y="11105"/>
                </a:lnTo>
                <a:lnTo>
                  <a:pt x="7854" y="11024"/>
                </a:lnTo>
                <a:lnTo>
                  <a:pt x="7825" y="10943"/>
                </a:lnTo>
                <a:lnTo>
                  <a:pt x="7795" y="10861"/>
                </a:lnTo>
                <a:lnTo>
                  <a:pt x="7763" y="10781"/>
                </a:lnTo>
                <a:lnTo>
                  <a:pt x="7729" y="10702"/>
                </a:lnTo>
                <a:lnTo>
                  <a:pt x="7693" y="10622"/>
                </a:lnTo>
                <a:lnTo>
                  <a:pt x="12448" y="5878"/>
                </a:lnTo>
                <a:lnTo>
                  <a:pt x="12475" y="5965"/>
                </a:lnTo>
                <a:lnTo>
                  <a:pt x="12499" y="6051"/>
                </a:lnTo>
                <a:lnTo>
                  <a:pt x="12519" y="6137"/>
                </a:lnTo>
                <a:lnTo>
                  <a:pt x="12537" y="6223"/>
                </a:lnTo>
                <a:lnTo>
                  <a:pt x="12553" y="6310"/>
                </a:lnTo>
                <a:lnTo>
                  <a:pt x="12566" y="6396"/>
                </a:lnTo>
                <a:lnTo>
                  <a:pt x="12576" y="6482"/>
                </a:lnTo>
                <a:lnTo>
                  <a:pt x="12583" y="6568"/>
                </a:lnTo>
                <a:lnTo>
                  <a:pt x="12588" y="6654"/>
                </a:lnTo>
                <a:lnTo>
                  <a:pt x="12591" y="6739"/>
                </a:lnTo>
                <a:lnTo>
                  <a:pt x="12591" y="6824"/>
                </a:lnTo>
                <a:lnTo>
                  <a:pt x="12588" y="6908"/>
                </a:lnTo>
                <a:lnTo>
                  <a:pt x="12582" y="6992"/>
                </a:lnTo>
                <a:lnTo>
                  <a:pt x="12574" y="7075"/>
                </a:lnTo>
                <a:lnTo>
                  <a:pt x="12563" y="7158"/>
                </a:lnTo>
                <a:lnTo>
                  <a:pt x="12549" y="7239"/>
                </a:lnTo>
                <a:lnTo>
                  <a:pt x="12533" y="7320"/>
                </a:lnTo>
                <a:lnTo>
                  <a:pt x="12513" y="7400"/>
                </a:lnTo>
                <a:lnTo>
                  <a:pt x="12492" y="7479"/>
                </a:lnTo>
                <a:lnTo>
                  <a:pt x="12467" y="7557"/>
                </a:lnTo>
                <a:lnTo>
                  <a:pt x="12439" y="7635"/>
                </a:lnTo>
                <a:lnTo>
                  <a:pt x="12409" y="7710"/>
                </a:lnTo>
                <a:lnTo>
                  <a:pt x="12376" y="7784"/>
                </a:lnTo>
                <a:lnTo>
                  <a:pt x="12340" y="7857"/>
                </a:lnTo>
                <a:lnTo>
                  <a:pt x="12302" y="7930"/>
                </a:lnTo>
                <a:lnTo>
                  <a:pt x="12260" y="8000"/>
                </a:lnTo>
                <a:lnTo>
                  <a:pt x="12216" y="8069"/>
                </a:lnTo>
                <a:lnTo>
                  <a:pt x="12169" y="8136"/>
                </a:lnTo>
                <a:lnTo>
                  <a:pt x="12120" y="8203"/>
                </a:lnTo>
                <a:lnTo>
                  <a:pt x="12066" y="8267"/>
                </a:lnTo>
                <a:lnTo>
                  <a:pt x="12011" y="8329"/>
                </a:lnTo>
                <a:lnTo>
                  <a:pt x="11953" y="8389"/>
                </a:lnTo>
                <a:lnTo>
                  <a:pt x="11947" y="8394"/>
                </a:lnTo>
                <a:lnTo>
                  <a:pt x="11940" y="8400"/>
                </a:lnTo>
                <a:lnTo>
                  <a:pt x="11948" y="8406"/>
                </a:lnTo>
                <a:lnTo>
                  <a:pt x="8060" y="12314"/>
                </a:lnTo>
                <a:lnTo>
                  <a:pt x="8061" y="12268"/>
                </a:lnTo>
                <a:lnTo>
                  <a:pt x="8061" y="12222"/>
                </a:lnTo>
                <a:lnTo>
                  <a:pt x="8062" y="12175"/>
                </a:lnTo>
                <a:lnTo>
                  <a:pt x="8062" y="12129"/>
                </a:lnTo>
                <a:lnTo>
                  <a:pt x="8062" y="12082"/>
                </a:lnTo>
                <a:lnTo>
                  <a:pt x="8061" y="12035"/>
                </a:lnTo>
                <a:lnTo>
                  <a:pt x="8059" y="11988"/>
                </a:lnTo>
                <a:lnTo>
                  <a:pt x="8055" y="11941"/>
                </a:lnTo>
                <a:close/>
                <a:moveTo>
                  <a:pt x="14785" y="1295"/>
                </a:moveTo>
                <a:lnTo>
                  <a:pt x="14707" y="1218"/>
                </a:lnTo>
                <a:lnTo>
                  <a:pt x="14626" y="1144"/>
                </a:lnTo>
                <a:lnTo>
                  <a:pt x="14546" y="1072"/>
                </a:lnTo>
                <a:lnTo>
                  <a:pt x="14463" y="1003"/>
                </a:lnTo>
                <a:lnTo>
                  <a:pt x="14379" y="934"/>
                </a:lnTo>
                <a:lnTo>
                  <a:pt x="14294" y="869"/>
                </a:lnTo>
                <a:lnTo>
                  <a:pt x="14208" y="806"/>
                </a:lnTo>
                <a:lnTo>
                  <a:pt x="14119" y="745"/>
                </a:lnTo>
                <a:lnTo>
                  <a:pt x="14031" y="685"/>
                </a:lnTo>
                <a:lnTo>
                  <a:pt x="13941" y="629"/>
                </a:lnTo>
                <a:lnTo>
                  <a:pt x="13851" y="575"/>
                </a:lnTo>
                <a:lnTo>
                  <a:pt x="13758" y="523"/>
                </a:lnTo>
                <a:lnTo>
                  <a:pt x="13666" y="473"/>
                </a:lnTo>
                <a:lnTo>
                  <a:pt x="13572" y="426"/>
                </a:lnTo>
                <a:lnTo>
                  <a:pt x="13478" y="380"/>
                </a:lnTo>
                <a:lnTo>
                  <a:pt x="13382" y="338"/>
                </a:lnTo>
                <a:lnTo>
                  <a:pt x="13286" y="298"/>
                </a:lnTo>
                <a:lnTo>
                  <a:pt x="13190" y="260"/>
                </a:lnTo>
                <a:lnTo>
                  <a:pt x="13092" y="225"/>
                </a:lnTo>
                <a:lnTo>
                  <a:pt x="12995" y="193"/>
                </a:lnTo>
                <a:lnTo>
                  <a:pt x="12896" y="162"/>
                </a:lnTo>
                <a:lnTo>
                  <a:pt x="12798" y="134"/>
                </a:lnTo>
                <a:lnTo>
                  <a:pt x="12698" y="109"/>
                </a:lnTo>
                <a:lnTo>
                  <a:pt x="12598" y="86"/>
                </a:lnTo>
                <a:lnTo>
                  <a:pt x="12499" y="66"/>
                </a:lnTo>
                <a:lnTo>
                  <a:pt x="12398" y="49"/>
                </a:lnTo>
                <a:lnTo>
                  <a:pt x="12299" y="34"/>
                </a:lnTo>
                <a:lnTo>
                  <a:pt x="12198" y="22"/>
                </a:lnTo>
                <a:lnTo>
                  <a:pt x="12097" y="12"/>
                </a:lnTo>
                <a:lnTo>
                  <a:pt x="11996" y="5"/>
                </a:lnTo>
                <a:lnTo>
                  <a:pt x="11895" y="1"/>
                </a:lnTo>
                <a:lnTo>
                  <a:pt x="11795" y="0"/>
                </a:lnTo>
                <a:lnTo>
                  <a:pt x="11710" y="1"/>
                </a:lnTo>
                <a:lnTo>
                  <a:pt x="11626" y="4"/>
                </a:lnTo>
                <a:lnTo>
                  <a:pt x="11542" y="9"/>
                </a:lnTo>
                <a:lnTo>
                  <a:pt x="11459" y="16"/>
                </a:lnTo>
                <a:lnTo>
                  <a:pt x="11376" y="24"/>
                </a:lnTo>
                <a:lnTo>
                  <a:pt x="11294" y="35"/>
                </a:lnTo>
                <a:lnTo>
                  <a:pt x="11212" y="47"/>
                </a:lnTo>
                <a:lnTo>
                  <a:pt x="11131" y="62"/>
                </a:lnTo>
                <a:lnTo>
                  <a:pt x="11051" y="78"/>
                </a:lnTo>
                <a:lnTo>
                  <a:pt x="10971" y="96"/>
                </a:lnTo>
                <a:lnTo>
                  <a:pt x="10892" y="116"/>
                </a:lnTo>
                <a:lnTo>
                  <a:pt x="10814" y="139"/>
                </a:lnTo>
                <a:lnTo>
                  <a:pt x="10736" y="162"/>
                </a:lnTo>
                <a:lnTo>
                  <a:pt x="10660" y="187"/>
                </a:lnTo>
                <a:lnTo>
                  <a:pt x="10584" y="215"/>
                </a:lnTo>
                <a:lnTo>
                  <a:pt x="10509" y="243"/>
                </a:lnTo>
                <a:lnTo>
                  <a:pt x="10435" y="274"/>
                </a:lnTo>
                <a:lnTo>
                  <a:pt x="10361" y="307"/>
                </a:lnTo>
                <a:lnTo>
                  <a:pt x="10289" y="341"/>
                </a:lnTo>
                <a:lnTo>
                  <a:pt x="10217" y="377"/>
                </a:lnTo>
                <a:lnTo>
                  <a:pt x="10147" y="416"/>
                </a:lnTo>
                <a:lnTo>
                  <a:pt x="10078" y="455"/>
                </a:lnTo>
                <a:lnTo>
                  <a:pt x="10010" y="496"/>
                </a:lnTo>
                <a:lnTo>
                  <a:pt x="9943" y="539"/>
                </a:lnTo>
                <a:lnTo>
                  <a:pt x="9876" y="583"/>
                </a:lnTo>
                <a:lnTo>
                  <a:pt x="9811" y="629"/>
                </a:lnTo>
                <a:lnTo>
                  <a:pt x="9748" y="677"/>
                </a:lnTo>
                <a:lnTo>
                  <a:pt x="9684" y="727"/>
                </a:lnTo>
                <a:lnTo>
                  <a:pt x="9623" y="778"/>
                </a:lnTo>
                <a:lnTo>
                  <a:pt x="9562" y="831"/>
                </a:lnTo>
                <a:lnTo>
                  <a:pt x="9503" y="885"/>
                </a:lnTo>
                <a:lnTo>
                  <a:pt x="9446" y="941"/>
                </a:lnTo>
                <a:lnTo>
                  <a:pt x="6997" y="3403"/>
                </a:lnTo>
                <a:lnTo>
                  <a:pt x="6986" y="3412"/>
                </a:lnTo>
                <a:lnTo>
                  <a:pt x="6974" y="3422"/>
                </a:lnTo>
                <a:lnTo>
                  <a:pt x="6969" y="3428"/>
                </a:lnTo>
                <a:lnTo>
                  <a:pt x="6964" y="3435"/>
                </a:lnTo>
                <a:lnTo>
                  <a:pt x="6965" y="3436"/>
                </a:lnTo>
                <a:lnTo>
                  <a:pt x="1769" y="8659"/>
                </a:lnTo>
                <a:lnTo>
                  <a:pt x="1747" y="8681"/>
                </a:lnTo>
                <a:lnTo>
                  <a:pt x="1725" y="8704"/>
                </a:lnTo>
                <a:lnTo>
                  <a:pt x="1704" y="8728"/>
                </a:lnTo>
                <a:lnTo>
                  <a:pt x="1683" y="8751"/>
                </a:lnTo>
                <a:lnTo>
                  <a:pt x="1642" y="8799"/>
                </a:lnTo>
                <a:lnTo>
                  <a:pt x="1602" y="8847"/>
                </a:lnTo>
                <a:lnTo>
                  <a:pt x="1564" y="8897"/>
                </a:lnTo>
                <a:lnTo>
                  <a:pt x="1528" y="8949"/>
                </a:lnTo>
                <a:lnTo>
                  <a:pt x="1494" y="9002"/>
                </a:lnTo>
                <a:lnTo>
                  <a:pt x="1461" y="9055"/>
                </a:lnTo>
                <a:lnTo>
                  <a:pt x="1429" y="9109"/>
                </a:lnTo>
                <a:lnTo>
                  <a:pt x="1400" y="9165"/>
                </a:lnTo>
                <a:lnTo>
                  <a:pt x="1372" y="9221"/>
                </a:lnTo>
                <a:lnTo>
                  <a:pt x="1347" y="9279"/>
                </a:lnTo>
                <a:lnTo>
                  <a:pt x="1322" y="9336"/>
                </a:lnTo>
                <a:lnTo>
                  <a:pt x="1300" y="9395"/>
                </a:lnTo>
                <a:lnTo>
                  <a:pt x="1279" y="9454"/>
                </a:lnTo>
                <a:lnTo>
                  <a:pt x="1260" y="9514"/>
                </a:lnTo>
                <a:lnTo>
                  <a:pt x="78" y="13784"/>
                </a:lnTo>
                <a:lnTo>
                  <a:pt x="74" y="13803"/>
                </a:lnTo>
                <a:lnTo>
                  <a:pt x="65" y="13846"/>
                </a:lnTo>
                <a:lnTo>
                  <a:pt x="53" y="13908"/>
                </a:lnTo>
                <a:lnTo>
                  <a:pt x="38" y="13984"/>
                </a:lnTo>
                <a:lnTo>
                  <a:pt x="31" y="14025"/>
                </a:lnTo>
                <a:lnTo>
                  <a:pt x="24" y="14066"/>
                </a:lnTo>
                <a:lnTo>
                  <a:pt x="18" y="14109"/>
                </a:lnTo>
                <a:lnTo>
                  <a:pt x="12" y="14151"/>
                </a:lnTo>
                <a:lnTo>
                  <a:pt x="7" y="14192"/>
                </a:lnTo>
                <a:lnTo>
                  <a:pt x="3" y="14231"/>
                </a:lnTo>
                <a:lnTo>
                  <a:pt x="1" y="14268"/>
                </a:lnTo>
                <a:lnTo>
                  <a:pt x="0" y="14302"/>
                </a:lnTo>
                <a:lnTo>
                  <a:pt x="2" y="14392"/>
                </a:lnTo>
                <a:lnTo>
                  <a:pt x="9" y="14481"/>
                </a:lnTo>
                <a:lnTo>
                  <a:pt x="20" y="14569"/>
                </a:lnTo>
                <a:lnTo>
                  <a:pt x="36" y="14656"/>
                </a:lnTo>
                <a:lnTo>
                  <a:pt x="55" y="14740"/>
                </a:lnTo>
                <a:lnTo>
                  <a:pt x="79" y="14824"/>
                </a:lnTo>
                <a:lnTo>
                  <a:pt x="107" y="14906"/>
                </a:lnTo>
                <a:lnTo>
                  <a:pt x="139" y="14985"/>
                </a:lnTo>
                <a:lnTo>
                  <a:pt x="174" y="15063"/>
                </a:lnTo>
                <a:lnTo>
                  <a:pt x="212" y="15139"/>
                </a:lnTo>
                <a:lnTo>
                  <a:pt x="256" y="15212"/>
                </a:lnTo>
                <a:lnTo>
                  <a:pt x="301" y="15283"/>
                </a:lnTo>
                <a:lnTo>
                  <a:pt x="350" y="15352"/>
                </a:lnTo>
                <a:lnTo>
                  <a:pt x="402" y="15419"/>
                </a:lnTo>
                <a:lnTo>
                  <a:pt x="458" y="15483"/>
                </a:lnTo>
                <a:lnTo>
                  <a:pt x="516" y="15543"/>
                </a:lnTo>
                <a:lnTo>
                  <a:pt x="577" y="15601"/>
                </a:lnTo>
                <a:lnTo>
                  <a:pt x="642" y="15657"/>
                </a:lnTo>
                <a:lnTo>
                  <a:pt x="708" y="15709"/>
                </a:lnTo>
                <a:lnTo>
                  <a:pt x="778" y="15758"/>
                </a:lnTo>
                <a:lnTo>
                  <a:pt x="849" y="15804"/>
                </a:lnTo>
                <a:lnTo>
                  <a:pt x="922" y="15846"/>
                </a:lnTo>
                <a:lnTo>
                  <a:pt x="999" y="15884"/>
                </a:lnTo>
                <a:lnTo>
                  <a:pt x="1076" y="15919"/>
                </a:lnTo>
                <a:lnTo>
                  <a:pt x="1157" y="15952"/>
                </a:lnTo>
                <a:lnTo>
                  <a:pt x="1238" y="15979"/>
                </a:lnTo>
                <a:lnTo>
                  <a:pt x="1323" y="16003"/>
                </a:lnTo>
                <a:lnTo>
                  <a:pt x="1407" y="16022"/>
                </a:lnTo>
                <a:lnTo>
                  <a:pt x="1495" y="16038"/>
                </a:lnTo>
                <a:lnTo>
                  <a:pt x="1582" y="16049"/>
                </a:lnTo>
                <a:lnTo>
                  <a:pt x="1672" y="16056"/>
                </a:lnTo>
                <a:lnTo>
                  <a:pt x="1763" y="16058"/>
                </a:lnTo>
                <a:lnTo>
                  <a:pt x="1801" y="16057"/>
                </a:lnTo>
                <a:lnTo>
                  <a:pt x="1843" y="16054"/>
                </a:lnTo>
                <a:lnTo>
                  <a:pt x="1887" y="16049"/>
                </a:lnTo>
                <a:lnTo>
                  <a:pt x="1933" y="16044"/>
                </a:lnTo>
                <a:lnTo>
                  <a:pt x="1981" y="16037"/>
                </a:lnTo>
                <a:lnTo>
                  <a:pt x="2028" y="16029"/>
                </a:lnTo>
                <a:lnTo>
                  <a:pt x="2075" y="16020"/>
                </a:lnTo>
                <a:lnTo>
                  <a:pt x="2122" y="16012"/>
                </a:lnTo>
                <a:lnTo>
                  <a:pt x="2205" y="15995"/>
                </a:lnTo>
                <a:lnTo>
                  <a:pt x="2275" y="15980"/>
                </a:lnTo>
                <a:lnTo>
                  <a:pt x="2324" y="15969"/>
                </a:lnTo>
                <a:lnTo>
                  <a:pt x="2345" y="15964"/>
                </a:lnTo>
                <a:lnTo>
                  <a:pt x="6609" y="14846"/>
                </a:lnTo>
                <a:lnTo>
                  <a:pt x="6669" y="14827"/>
                </a:lnTo>
                <a:lnTo>
                  <a:pt x="6729" y="14805"/>
                </a:lnTo>
                <a:lnTo>
                  <a:pt x="6788" y="14783"/>
                </a:lnTo>
                <a:lnTo>
                  <a:pt x="6845" y="14759"/>
                </a:lnTo>
                <a:lnTo>
                  <a:pt x="6903" y="14733"/>
                </a:lnTo>
                <a:lnTo>
                  <a:pt x="6960" y="14705"/>
                </a:lnTo>
                <a:lnTo>
                  <a:pt x="7015" y="14675"/>
                </a:lnTo>
                <a:lnTo>
                  <a:pt x="7070" y="14644"/>
                </a:lnTo>
                <a:lnTo>
                  <a:pt x="7123" y="14612"/>
                </a:lnTo>
                <a:lnTo>
                  <a:pt x="7175" y="14577"/>
                </a:lnTo>
                <a:lnTo>
                  <a:pt x="7227" y="14541"/>
                </a:lnTo>
                <a:lnTo>
                  <a:pt x="7277" y="14502"/>
                </a:lnTo>
                <a:lnTo>
                  <a:pt x="7326" y="14463"/>
                </a:lnTo>
                <a:lnTo>
                  <a:pt x="7375" y="14422"/>
                </a:lnTo>
                <a:lnTo>
                  <a:pt x="7421" y="14380"/>
                </a:lnTo>
                <a:lnTo>
                  <a:pt x="7466" y="14336"/>
                </a:lnTo>
                <a:lnTo>
                  <a:pt x="15143" y="6617"/>
                </a:lnTo>
                <a:lnTo>
                  <a:pt x="15270" y="6483"/>
                </a:lnTo>
                <a:lnTo>
                  <a:pt x="15387" y="6344"/>
                </a:lnTo>
                <a:lnTo>
                  <a:pt x="15495" y="6200"/>
                </a:lnTo>
                <a:lnTo>
                  <a:pt x="15594" y="6053"/>
                </a:lnTo>
                <a:lnTo>
                  <a:pt x="15685" y="5900"/>
                </a:lnTo>
                <a:lnTo>
                  <a:pt x="15766" y="5744"/>
                </a:lnTo>
                <a:lnTo>
                  <a:pt x="15837" y="5584"/>
                </a:lnTo>
                <a:lnTo>
                  <a:pt x="15901" y="5421"/>
                </a:lnTo>
                <a:lnTo>
                  <a:pt x="15955" y="5254"/>
                </a:lnTo>
                <a:lnTo>
                  <a:pt x="16000" y="5084"/>
                </a:lnTo>
                <a:lnTo>
                  <a:pt x="16037" y="4913"/>
                </a:lnTo>
                <a:lnTo>
                  <a:pt x="16065" y="4739"/>
                </a:lnTo>
                <a:lnTo>
                  <a:pt x="16083" y="4563"/>
                </a:lnTo>
                <a:lnTo>
                  <a:pt x="16093" y="4387"/>
                </a:lnTo>
                <a:lnTo>
                  <a:pt x="16094" y="4208"/>
                </a:lnTo>
                <a:lnTo>
                  <a:pt x="16087" y="4030"/>
                </a:lnTo>
                <a:lnTo>
                  <a:pt x="16070" y="3850"/>
                </a:lnTo>
                <a:lnTo>
                  <a:pt x="16045" y="3669"/>
                </a:lnTo>
                <a:lnTo>
                  <a:pt x="16011" y="3490"/>
                </a:lnTo>
                <a:lnTo>
                  <a:pt x="15968" y="3310"/>
                </a:lnTo>
                <a:lnTo>
                  <a:pt x="15917" y="3131"/>
                </a:lnTo>
                <a:lnTo>
                  <a:pt x="15857" y="2953"/>
                </a:lnTo>
                <a:lnTo>
                  <a:pt x="15788" y="2776"/>
                </a:lnTo>
                <a:lnTo>
                  <a:pt x="15711" y="2601"/>
                </a:lnTo>
                <a:lnTo>
                  <a:pt x="15625" y="2428"/>
                </a:lnTo>
                <a:lnTo>
                  <a:pt x="15531" y="2257"/>
                </a:lnTo>
                <a:lnTo>
                  <a:pt x="15428" y="2089"/>
                </a:lnTo>
                <a:lnTo>
                  <a:pt x="15316" y="1923"/>
                </a:lnTo>
                <a:lnTo>
                  <a:pt x="15196" y="1760"/>
                </a:lnTo>
                <a:lnTo>
                  <a:pt x="15067" y="1602"/>
                </a:lnTo>
                <a:lnTo>
                  <a:pt x="14930" y="1446"/>
                </a:lnTo>
                <a:lnTo>
                  <a:pt x="14785" y="1295"/>
                </a:lnTo>
                <a:close/>
              </a:path>
            </a:pathLst>
          </a:custGeom>
          <a:solidFill>
            <a:sysClr val="window" lastClr="FFFFFF"/>
          </a:solidFill>
          <a:ln>
            <a:noFill/>
          </a:ln>
        </p:spPr>
        <p:txBody>
          <a:bodyPr vert="horz" wrap="square" lIns="91440" tIns="45720" rIns="91440" bIns="45720" numCol="1" anchor="t" anchorCtr="0" compatLnSpc="1"/>
          <a:lstStyle/>
          <a:p>
            <a:endParaRPr lang="id-ID"/>
          </a:p>
        </p:txBody>
      </p:sp>
      <p:sp>
        <p:nvSpPr>
          <p:cNvPr id="75" name="Oval 74"/>
          <p:cNvSpPr/>
          <p:nvPr>
            <p:custDataLst>
              <p:tags r:id="rId40"/>
            </p:custDataLst>
          </p:nvPr>
        </p:nvSpPr>
        <p:spPr>
          <a:xfrm>
            <a:off x="9145851" y="1475651"/>
            <a:ext cx="736265" cy="736265"/>
          </a:xfrm>
          <a:prstGeom prst="ellipse">
            <a:avLst/>
          </a:prstGeom>
          <a:solidFill>
            <a:srgbClr val="1F74AD"/>
          </a:solidFill>
          <a:ln w="12700" cap="flat" cmpd="sng" algn="ctr">
            <a:noFill/>
            <a:prstDash val="solid"/>
            <a:miter lim="800000"/>
          </a:ln>
          <a:effectLst/>
        </p:spPr>
        <p:txBody>
          <a:bodyPr rtlCol="0" anchor="ctr"/>
          <a:lstStyle/>
          <a:p>
            <a:pPr algn="ctr"/>
            <a:endParaRPr lang="id-ID"/>
          </a:p>
        </p:txBody>
      </p:sp>
      <p:sp>
        <p:nvSpPr>
          <p:cNvPr id="109" name="Freeform 213"/>
          <p:cNvSpPr>
            <a:spLocks noEditPoints="1"/>
          </p:cNvSpPr>
          <p:nvPr>
            <p:custDataLst>
              <p:tags r:id="rId41"/>
            </p:custDataLst>
          </p:nvPr>
        </p:nvSpPr>
        <p:spPr bwMode="auto">
          <a:xfrm>
            <a:off x="9292696" y="1662033"/>
            <a:ext cx="367439" cy="367440"/>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solidFill>
            <a:sysClr val="window" lastClr="FFFFFF"/>
          </a:solidFill>
          <a:ln>
            <a:noFill/>
          </a:ln>
        </p:spPr>
        <p:txBody>
          <a:bodyPr vert="horz" wrap="square" lIns="91440" tIns="45720" rIns="91440" bIns="45720" numCol="1" anchor="t" anchorCtr="0" compatLnSpc="1"/>
          <a:lstStyle/>
          <a:p>
            <a:endParaRPr lang="id-ID"/>
          </a:p>
        </p:txBody>
      </p:sp>
      <p:sp>
        <p:nvSpPr>
          <p:cNvPr id="100" name="文本框 99"/>
          <p:cNvSpPr txBox="1"/>
          <p:nvPr/>
        </p:nvSpPr>
        <p:spPr>
          <a:xfrm>
            <a:off x="9408160" y="5100320"/>
            <a:ext cx="2211705" cy="953135"/>
          </a:xfrm>
          <a:prstGeom prst="rect">
            <a:avLst/>
          </a:prstGeom>
          <a:noFill/>
          <a:ln w="9525">
            <a:noFill/>
          </a:ln>
        </p:spPr>
        <p:txBody>
          <a:bodyPr wrap="square">
            <a:spAutoFit/>
          </a:bodyPr>
          <a:p>
            <a:r>
              <a:rPr lang="en-US" sz="2800" b="1">
                <a:latin typeface="Times New Roman" panose="02020603050405020304" charset="0"/>
              </a:rPr>
              <a:t>CRM</a:t>
            </a:r>
            <a:r>
              <a:rPr lang="zh-CN" sz="2800" b="1">
                <a:ea typeface="宋体" panose="02010600030101010101" pitchFamily="2" charset="-122"/>
              </a:rPr>
              <a:t>中的数据挖掘流程</a:t>
            </a:r>
            <a:endParaRPr lang="zh-CN" altLang="en-US" sz="2800" b="1">
              <a:ea typeface="宋体" panose="02010600030101010101" pitchFamily="2" charset="-122"/>
            </a:endParaRPr>
          </a:p>
        </p:txBody>
      </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4999038" y="533400"/>
            <a:ext cx="71247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ndParaRPr>
          </a:p>
        </p:txBody>
      </p:sp>
      <p:sp>
        <p:nvSpPr>
          <p:cNvPr id="7172" name="MH_Text_1"/>
          <p:cNvSpPr/>
          <p:nvPr/>
        </p:nvSpPr>
        <p:spPr>
          <a:xfrm>
            <a:off x="643255" y="1065530"/>
            <a:ext cx="11041380" cy="5246370"/>
          </a:xfrm>
          <a:prstGeom prst="rect">
            <a:avLst/>
          </a:prstGeom>
          <a:noFill/>
          <a:ln w="12700" cap="flat" cmpd="sng">
            <a:solidFill>
              <a:srgbClr val="CC0066"/>
            </a:solidFill>
            <a:prstDash val="solid"/>
            <a:miter/>
            <a:headEnd type="none" w="med" len="med"/>
            <a:tailEnd type="none" w="med" len="med"/>
          </a:ln>
        </p:spPr>
        <p:txBody>
          <a:bodyPr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韩国金融机构现代证券(Hyundai Scuritis)采用甲骨文的全面数据集成解决方案Orcle GoldenGate,跨各种异构环境实时实现持续数据同步，进而提高企业效率并改进客户服务。部署新的实时数据集成解决方案之后，现代证券处理的数据数量比以前多了五倍多，为客户提供了更快和更好的服务。业务数据集成还使现代证券能提供先进服务，如24小时不间断银行业务、在线提供单据等。新的Oracle 解决方案也将客户去银行的次数减少了80%，因此银行职员的效率更高了。</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Oracle GoldenGate仅承诺移动交易，而且几乎即时执行，对源系统和网络性能具有高可用性而且影响也最小，同时还可实现数据集成，以降低基础设施运行费用，并提高系统可靠性。这在整个企业范围内降低了系统的复杂性和总体拥有成本。Onadle Coeoice提供快速和可扩展的实时数据集成和大量数据转换。实际证实它是一种强大的数据管理解决方案，为商务智能、联机交易处理(OLTP)和关键任务系统提供了连续和及时的数据可用性，使现代证最大限度的提高效率。</a:t>
            </a:r>
            <a:endParaRPr lang="en-US" alt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040312"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1.请分析韩国现代证券采用了什么方法提高更高质量的服务。</a:t>
              </a: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2.请分析该方法的特点是什么。</a:t>
              </a:r>
              <a:endParaRPr lang="en-US" altLang="zh-CN" sz="20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1.</a:t>
            </a:r>
            <a:r>
              <a:rPr lang="en-US" altLang="zh-CN" sz="2000" b="1" dirty="0">
                <a:solidFill>
                  <a:srgbClr val="404040"/>
                </a:solidFill>
                <a:latin typeface="Arial" panose="020B0604020202020204" pitchFamily="34" charset="0"/>
                <a:ea typeface="微软雅黑" panose="020B0503020204020204" pitchFamily="34" charset="-122"/>
                <a:sym typeface="+mn-ea"/>
              </a:rPr>
              <a:t>请分析韩国现代证券采用了什么方法提高更高质量的服务</a:t>
            </a:r>
            <a:r>
              <a:rPr lang="en-US" altLang="zh-CN" sz="2000" b="1" dirty="0">
                <a:solidFill>
                  <a:srgbClr val="404040"/>
                </a:solidFill>
                <a:latin typeface="Arial" panose="020B0604020202020204" pitchFamily="34" charset="0"/>
                <a:ea typeface="微软雅黑" panose="020B0503020204020204" pitchFamily="34" charset="-122"/>
                <a:sym typeface="+mn-ea"/>
              </a:rPr>
              <a:t>？</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韩国现代证券</a:t>
            </a:r>
            <a:r>
              <a:rPr lang="zh-CN" altLang="en-US" sz="2000" b="1" dirty="0">
                <a:solidFill>
                  <a:srgbClr val="404040"/>
                </a:solidFill>
                <a:latin typeface="Arial" panose="020B0604020202020204" pitchFamily="34" charset="0"/>
                <a:ea typeface="微软雅黑" panose="020B0503020204020204" pitchFamily="34" charset="-122"/>
              </a:rPr>
              <a:t>采</a:t>
            </a:r>
            <a:r>
              <a:rPr lang="en-US" altLang="zh-CN" sz="2000" b="1" dirty="0">
                <a:solidFill>
                  <a:srgbClr val="404040"/>
                </a:solidFill>
                <a:latin typeface="Arial" panose="020B0604020202020204" pitchFamily="34" charset="0"/>
                <a:ea typeface="微软雅黑" panose="020B0503020204020204" pitchFamily="34" charset="-122"/>
              </a:rPr>
              <a:t>用了甲骨文的高性能数据仓库，强大的数据管理解决方案，为商务智能、联机交易处理(OLTP)和关键任务系统提供了连续和及时的数据可用性，使现代证最大限度的提高效率。</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357120" y="980440"/>
            <a:ext cx="7559675" cy="5667375"/>
          </a:xfrm>
          <a:prstGeom prst="roundRect">
            <a:avLst>
              <a:gd name="adj" fmla="val 3928"/>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zh-CN" sz="2000" b="1" dirty="0">
                <a:solidFill>
                  <a:srgbClr val="404040"/>
                </a:solidFill>
                <a:latin typeface="Arial" panose="020B0604020202020204" pitchFamily="34" charset="0"/>
                <a:ea typeface="微软雅黑" panose="020B0503020204020204" pitchFamily="34" charset="-122"/>
              </a:rPr>
              <a:t>通过Orcle GoldenGate数据仓库方案，对企业的数据进行了充分集成、管理和使用，提高数据的处理效率、数据的连续性、可用性和即时性。</a:t>
            </a:r>
            <a:endParaRPr 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
        <p:nvSpPr>
          <p:cNvPr id="3" name="文本框 2"/>
          <p:cNvSpPr txBox="1"/>
          <p:nvPr/>
        </p:nvSpPr>
        <p:spPr>
          <a:xfrm>
            <a:off x="2721610" y="1810385"/>
            <a:ext cx="6327140" cy="398780"/>
          </a:xfrm>
          <a:prstGeom prst="rect">
            <a:avLst/>
          </a:prstGeom>
          <a:noFill/>
        </p:spPr>
        <p:txBody>
          <a:bodyPr wrap="square" rtlCol="0">
            <a:spAutoFit/>
          </a:bodyPr>
          <a:p>
            <a:r>
              <a:rPr lang="en-US" altLang="zh-CN" sz="2000" b="1" dirty="0">
                <a:solidFill>
                  <a:srgbClr val="404040"/>
                </a:solidFill>
                <a:latin typeface="Arial" panose="020B0604020202020204" pitchFamily="34" charset="0"/>
                <a:ea typeface="微软雅黑" panose="020B0503020204020204" pitchFamily="34" charset="-122"/>
                <a:sym typeface="+mn-ea"/>
              </a:rPr>
              <a:t>2. </a:t>
            </a:r>
            <a:r>
              <a:rPr lang="en-US" altLang="zh-CN" sz="2000" b="1" dirty="0">
                <a:solidFill>
                  <a:srgbClr val="404040"/>
                </a:solidFill>
                <a:latin typeface="Arial" panose="020B0604020202020204" pitchFamily="34" charset="0"/>
                <a:ea typeface="微软雅黑" panose="020B0503020204020204" pitchFamily="34" charset="-122"/>
                <a:sym typeface="+mn-ea"/>
              </a:rPr>
              <a:t>请分析该方法的特点是什么</a:t>
            </a:r>
            <a:r>
              <a:rPr lang="zh-CN" altLang="en-US" sz="2000" b="1" dirty="0">
                <a:solidFill>
                  <a:srgbClr val="404040"/>
                </a:solidFill>
                <a:latin typeface="Arial" panose="020B0604020202020204" pitchFamily="34" charset="0"/>
                <a:ea typeface="微软雅黑" panose="020B0503020204020204" pitchFamily="34" charset="-122"/>
                <a:sym typeface="+mn-ea"/>
              </a:rPr>
              <a:t>？</a:t>
            </a:r>
            <a:endParaRPr lang="zh-CN" altLang="en-US" sz="2000" b="1" dirty="0">
              <a:solidFill>
                <a:srgbClr val="404040"/>
              </a:solidFill>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2417445" y="4835525"/>
            <a:ext cx="3060700"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5986145" y="4556125"/>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332038"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14345" name="组合 15"/>
          <p:cNvGrpSpPr/>
          <p:nvPr/>
        </p:nvGrpSpPr>
        <p:grpSpPr>
          <a:xfrm>
            <a:off x="5875338" y="361791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grpSp>
        <p:nvGrpSpPr>
          <p:cNvPr id="14346" name="组合 18"/>
          <p:cNvGrpSpPr/>
          <p:nvPr/>
        </p:nvGrpSpPr>
        <p:grpSpPr>
          <a:xfrm>
            <a:off x="9567863" y="3567113"/>
            <a:ext cx="415925" cy="441325"/>
            <a:chOff x="0" y="0"/>
            <a:chExt cx="415655" cy="441633"/>
          </a:xfrm>
        </p:grpSpPr>
        <p:sp>
          <p:nvSpPr>
            <p:cNvPr id="14349"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14350"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14351"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14352"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14353"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6378258" y="4846638"/>
            <a:ext cx="2908300"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2208213" y="1268413"/>
            <a:ext cx="5095875" cy="5213350"/>
          </a:xfrm>
          <a:prstGeom prst="rect">
            <a:avLst/>
          </a:prstGeom>
          <a:noFill/>
          <a:ln w="9525">
            <a:noFill/>
          </a:ln>
        </p:spPr>
      </p:pic>
      <p:sp>
        <p:nvSpPr>
          <p:cNvPr id="15368" name="TextBox 7"/>
          <p:cNvSpPr txBox="1"/>
          <p:nvPr/>
        </p:nvSpPr>
        <p:spPr>
          <a:xfrm>
            <a:off x="4295775" y="2420620"/>
            <a:ext cx="2287270"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3600" b="1" dirty="0">
                <a:solidFill>
                  <a:schemeClr val="tx2"/>
                </a:solidFill>
                <a:latin typeface="华文琥珀" panose="02010800040101010101" pitchFamily="2" charset="-122"/>
                <a:ea typeface="华文琥珀" panose="02010800040101010101" pitchFamily="2" charset="-122"/>
              </a:rPr>
              <a:t>数据仓库</a:t>
            </a:r>
            <a:endParaRPr lang="zh-CN" altLang="en-US" sz="3600" b="1" dirty="0">
              <a:solidFill>
                <a:schemeClr val="tx2"/>
              </a:solidFill>
              <a:latin typeface="华文琥珀" panose="02010800040101010101" pitchFamily="2" charset="-122"/>
              <a:ea typeface="华文琥珀" panose="02010800040101010101" pitchFamily="2" charset="-122"/>
            </a:endParaRPr>
          </a:p>
          <a:p>
            <a:pPr marL="0" lvl="0" indent="0" eaLnBrk="1" hangingPunct="1">
              <a:lnSpc>
                <a:spcPct val="100000"/>
              </a:lnSpc>
              <a:spcBef>
                <a:spcPct val="0"/>
              </a:spcBef>
              <a:buNone/>
            </a:pPr>
            <a:r>
              <a:rPr lang="zh-CN" altLang="en-US" sz="3600" b="1" dirty="0">
                <a:solidFill>
                  <a:schemeClr val="tx2"/>
                </a:solidFill>
                <a:latin typeface="华文琥珀" panose="02010800040101010101" pitchFamily="2" charset="-122"/>
                <a:ea typeface="华文琥珀" panose="02010800040101010101" pitchFamily="2" charset="-122"/>
              </a:rPr>
              <a:t>是什么？</a:t>
            </a:r>
            <a:endParaRPr lang="zh-CN" altLang="en-US" sz="3600" b="1" dirty="0">
              <a:solidFill>
                <a:schemeClr val="tx2"/>
              </a:solidFill>
              <a:latin typeface="华文琥珀" panose="02010800040101010101" pitchFamily="2" charset="-122"/>
              <a:ea typeface="华文琥珀" panose="0201080004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91" name="组合 1"/>
          <p:cNvGrpSpPr/>
          <p:nvPr/>
        </p:nvGrpSpPr>
        <p:grpSpPr>
          <a:xfrm>
            <a:off x="1847215" y="3868738"/>
            <a:ext cx="7936864" cy="1109419"/>
            <a:chOff x="0" y="0"/>
            <a:chExt cx="7936430" cy="1108438"/>
          </a:xfrm>
        </p:grpSpPr>
        <p:sp>
          <p:nvSpPr>
            <p:cNvPr id="16408"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16409" name="组合 3"/>
            <p:cNvGrpSpPr/>
            <p:nvPr/>
          </p:nvGrpSpPr>
          <p:grpSpPr>
            <a:xfrm>
              <a:off x="0" y="324232"/>
              <a:ext cx="676180" cy="676180"/>
              <a:chOff x="0" y="0"/>
              <a:chExt cx="406294" cy="406294"/>
            </a:xfrm>
          </p:grpSpPr>
          <p:sp>
            <p:nvSpPr>
              <p:cNvPr id="16412"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6413"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6414"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6411" name="TextBox 11"/>
            <p:cNvSpPr txBox="1"/>
            <p:nvPr/>
          </p:nvSpPr>
          <p:spPr>
            <a:xfrm>
              <a:off x="933697" y="94605"/>
              <a:ext cx="7002733" cy="101383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000" dirty="0">
                  <a:solidFill>
                    <a:srgbClr val="000000"/>
                  </a:solidFill>
                  <a:latin typeface="微软雅黑" panose="020B0503020204020204" pitchFamily="34" charset="-122"/>
                  <a:ea typeface="微软雅黑" panose="020B0503020204020204" pitchFamily="34" charset="-122"/>
                </a:rPr>
                <a:t>数据仓库这一概念是对企业客户数据库概念的一个升级。数据仓库用于支持决策,面向分析型数据处理，不同于企业现有的操作型数据库。</a:t>
              </a:r>
              <a:endParaRPr lang="zh-CN" altLang="en-US" sz="2000" dirty="0">
                <a:solidFill>
                  <a:srgbClr val="000000"/>
                </a:solidFill>
                <a:latin typeface="微软雅黑" panose="020B0503020204020204" pitchFamily="34" charset="-122"/>
                <a:ea typeface="微软雅黑" panose="020B0503020204020204" pitchFamily="34" charset="-122"/>
              </a:endParaRPr>
            </a:p>
          </p:txBody>
        </p:sp>
      </p:grpSp>
      <p:grpSp>
        <p:nvGrpSpPr>
          <p:cNvPr id="16392" name="组合 9"/>
          <p:cNvGrpSpPr/>
          <p:nvPr/>
        </p:nvGrpSpPr>
        <p:grpSpPr>
          <a:xfrm>
            <a:off x="1847215" y="5300663"/>
            <a:ext cx="7879715" cy="1001651"/>
            <a:chOff x="0" y="0"/>
            <a:chExt cx="7879713" cy="1000412"/>
          </a:xfrm>
        </p:grpSpPr>
        <p:sp>
          <p:nvSpPr>
            <p:cNvPr id="16401"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16402" name="组合 11"/>
            <p:cNvGrpSpPr/>
            <p:nvPr/>
          </p:nvGrpSpPr>
          <p:grpSpPr>
            <a:xfrm>
              <a:off x="0" y="324232"/>
              <a:ext cx="676180" cy="676180"/>
              <a:chOff x="0" y="0"/>
              <a:chExt cx="406294" cy="406294"/>
            </a:xfrm>
          </p:grpSpPr>
          <p:sp>
            <p:nvSpPr>
              <p:cNvPr id="16405"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6406"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6407"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6404" name="TextBox 11"/>
            <p:cNvSpPr txBox="1"/>
            <p:nvPr/>
          </p:nvSpPr>
          <p:spPr>
            <a:xfrm>
              <a:off x="862705" y="164512"/>
              <a:ext cx="7017008" cy="70588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000" dirty="0">
                  <a:solidFill>
                    <a:srgbClr val="000000"/>
                  </a:solidFill>
                  <a:latin typeface="微软雅黑" panose="020B0503020204020204" pitchFamily="34" charset="-122"/>
                  <a:ea typeface="微软雅黑" panose="020B0503020204020204" pitchFamily="34" charset="-122"/>
                </a:rPr>
                <a:t>数据仓库是对多个异构的数据源有效集成，集成后按照主题进行了重组，并包含历史传统数据。</a:t>
              </a:r>
              <a:endParaRPr lang="zh-CN" altLang="en-US" sz="2000" dirty="0">
                <a:solidFill>
                  <a:srgbClr val="000000"/>
                </a:solidFill>
                <a:latin typeface="微软雅黑" panose="020B0503020204020204" pitchFamily="34" charset="-122"/>
                <a:ea typeface="微软雅黑" panose="020B0503020204020204" pitchFamily="34" charset="-122"/>
              </a:endParaRPr>
            </a:p>
          </p:txBody>
        </p:sp>
      </p:grpSp>
      <p:grpSp>
        <p:nvGrpSpPr>
          <p:cNvPr id="16393" name="组合 17"/>
          <p:cNvGrpSpPr/>
          <p:nvPr/>
        </p:nvGrpSpPr>
        <p:grpSpPr>
          <a:xfrm>
            <a:off x="2612293" y="1556068"/>
            <a:ext cx="4977770" cy="652641"/>
            <a:chOff x="765064" y="0"/>
            <a:chExt cx="4977681" cy="652628"/>
          </a:xfrm>
        </p:grpSpPr>
        <p:sp>
          <p:nvSpPr>
            <p:cNvPr id="16394" name="Title 1"/>
            <p:cNvSpPr txBox="1"/>
            <p:nvPr/>
          </p:nvSpPr>
          <p:spPr>
            <a:xfrm>
              <a:off x="765064" y="0"/>
              <a:ext cx="4977681" cy="457406"/>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sp>
          <p:nvSpPr>
            <p:cNvPr id="16396" name="矩形 20"/>
            <p:cNvSpPr/>
            <p:nvPr/>
          </p:nvSpPr>
          <p:spPr>
            <a:xfrm>
              <a:off x="862911" y="69075"/>
              <a:ext cx="4554815" cy="58355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rgbClr val="FFC000"/>
                  </a:solidFill>
                  <a:latin typeface="微软雅黑" panose="020B0503020204020204" pitchFamily="34" charset="-122"/>
                  <a:ea typeface="微软雅黑" panose="020B0503020204020204" pitchFamily="34" charset="-122"/>
                </a:rPr>
                <a:t>数据仓库的定义：</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grpSp>
      <p:sp>
        <p:nvSpPr>
          <p:cNvPr id="2" name="TextBox 11"/>
          <p:cNvSpPr txBox="1"/>
          <p:nvPr/>
        </p:nvSpPr>
        <p:spPr>
          <a:xfrm>
            <a:off x="2767070" y="2348799"/>
            <a:ext cx="7017010" cy="101473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000" dirty="0">
                <a:solidFill>
                  <a:srgbClr val="000000"/>
                </a:solidFill>
                <a:latin typeface="微软雅黑" panose="020B0503020204020204" pitchFamily="34" charset="-122"/>
                <a:ea typeface="微软雅黑" panose="020B0503020204020204" pitchFamily="34" charset="-122"/>
              </a:rPr>
              <a:t>数据仓库之父美国学者W.H.Inmon将其定义为：数据仓库是支持管理决策过程的、面向主题的、集成的、随时间而变的、持久的数据集合。</a:t>
            </a:r>
            <a:endParaRPr lang="zh-CN" altLang="en-US" sz="2000" dirty="0">
              <a:solidFill>
                <a:srgbClr val="000000"/>
              </a:solidFill>
              <a:latin typeface="微软雅黑" panose="020B0503020204020204" pitchFamily="34" charset="-122"/>
              <a:ea typeface="微软雅黑" panose="020B0503020204020204" pitchFamily="34" charset="-122"/>
            </a:endParaRPr>
          </a:p>
        </p:txBody>
      </p:sp>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3" name="矩形 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数据仓库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数据挖掘</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940618" y="533400"/>
            <a:ext cx="718312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tags/tag1.xml><?xml version="1.0" encoding="utf-8"?>
<p:tagLst xmlns:p="http://schemas.openxmlformats.org/presentationml/2006/main">
  <p:tag name="KSO_WM_UNIT_PLACING_PICTURE_USER_VIEWPORT" val="{&quot;height&quot;:4881,&quot;width&quot;:866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184_3*m_h_i*1_3_2"/>
  <p:tag name="KSO_WM_TEMPLATE_CATEGORY" val="diagram"/>
  <p:tag name="KSO_WM_TEMPLATE_INDEX" val="20200184"/>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184_3*m_h_i*1_4_2"/>
  <p:tag name="KSO_WM_TEMPLATE_CATEGORY" val="diagram"/>
  <p:tag name="KSO_WM_TEMPLATE_INDEX" val="20200184"/>
  <p:tag name="KSO_WM_UNIT_LAYERLEVEL" val="1_1_1"/>
  <p:tag name="KSO_WM_TAG_VERSION" val="1.0"/>
  <p:tag name="KSO_WM_BEAUTIFY_FLAG" val="#wm#"/>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184_3*i*1"/>
  <p:tag name="KSO_WM_TEMPLATE_CATEGORY" val="diagram"/>
  <p:tag name="KSO_WM_TEMPLATE_INDEX" val="20200184"/>
  <p:tag name="KSO_WM_UNIT_LAYERLEVEL" val="1"/>
  <p:tag name="KSO_WM_TAG_VERSION" val="1.0"/>
  <p:tag name="KSO_WM_BEAUTIFY_FLAG" val="#wm#"/>
  <p:tag name="KSO_WM_UNIT_LINE_FORE_SCHEMECOLOR_INDEX" val="14"/>
  <p:tag name="KSO_WM_UNIT_LINE_FILL_TYPE"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184_3*m_h_i*1_1_4"/>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184_3*m_h_i*1_1_5"/>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184_3*m_h_i*1_1_6"/>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184_3*m_h_i*1_1_7"/>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184_3*i*2"/>
  <p:tag name="KSO_WM_TEMPLATE_CATEGORY" val="diagram"/>
  <p:tag name="KSO_WM_TEMPLATE_INDEX" val="20200184"/>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VALUE" val="104*104"/>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00184_3*m_h_x*1_1_1"/>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VALUE" val="24*24"/>
  <p:tag name="KSO_WM_UNIT_HIGHLIGHT" val="0"/>
  <p:tag name="KSO_WM_UNIT_COMPATIBLE" val="0"/>
  <p:tag name="KSO_WM_UNIT_DIAGRAM_ISNUMVISUAL" val="0"/>
  <p:tag name="KSO_WM_UNIT_DIAGRAM_ISREFERUNIT" val="0"/>
  <p:tag name="KSO_WM_DIAGRAM_GROUP_CODE" val="m1-1"/>
  <p:tag name="KSO_WM_UNIT_TYPE" val="m_h_x"/>
  <p:tag name="KSO_WM_UNIT_INDEX" val="1_1_2"/>
  <p:tag name="KSO_WM_UNIT_ID" val="diagram20200184_3*m_h_x*1_1_2"/>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PLACING_PICTURE_USER_VIEWPORT" val="{&quot;height&quot;:6082,&quot;width&quot;:10380}"/>
</p:tagLst>
</file>

<file path=ppt/tags/tag2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184_3*m_h_f*1_1_1"/>
  <p:tag name="KSO_WM_TEMPLATE_CATEGORY" val="diagram"/>
  <p:tag name="KSO_WM_TEMPLATE_INDEX" val="2020018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Lst>
</file>

<file path=ppt/tags/tag21.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84_3*m_h_a*1_1_1"/>
  <p:tag name="KSO_WM_TEMPLATE_CATEGORY" val="diagram"/>
  <p:tag name="KSO_WM_TEMPLATE_INDEX" val="2020018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184_3*m_h_f*1_2_1"/>
  <p:tag name="KSO_WM_TEMPLATE_CATEGORY" val="diagram"/>
  <p:tag name="KSO_WM_TEMPLATE_INDEX" val="2020018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Lst>
</file>

<file path=ppt/tags/tag23.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84_3*m_h_a*1_2_1"/>
  <p:tag name="KSO_WM_TEMPLATE_CATEGORY" val="diagram"/>
  <p:tag name="KSO_WM_TEMPLATE_INDEX" val="2020018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184_3*m_h_f*1_3_1"/>
  <p:tag name="KSO_WM_TEMPLATE_CATEGORY" val="diagram"/>
  <p:tag name="KSO_WM_TEMPLATE_INDEX" val="2020018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Lst>
</file>

<file path=ppt/tags/tag25.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184_3*m_h_a*1_3_1"/>
  <p:tag name="KSO_WM_TEMPLATE_CATEGORY" val="diagram"/>
  <p:tag name="KSO_WM_TEMPLATE_INDEX" val="2020018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0184_3*m_h_f*1_4_1"/>
  <p:tag name="KSO_WM_TEMPLATE_CATEGORY" val="diagram"/>
  <p:tag name="KSO_WM_TEMPLATE_INDEX" val="2020018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Lst>
</file>

<file path=ppt/tags/tag27.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184_3*m_h_a*1_4_1"/>
  <p:tag name="KSO_WM_TEMPLATE_CATEGORY" val="diagram"/>
  <p:tag name="KSO_WM_TEMPLATE_INDEX" val="2020018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184_3*i*3"/>
  <p:tag name="KSO_WM_TEMPLATE_CATEGORY" val="diagram"/>
  <p:tag name="KSO_WM_TEMPLATE_INDEX" val="20200184"/>
  <p:tag name="KSO_WM_UNIT_LAYERLEVEL" val="1"/>
  <p:tag name="KSO_WM_TAG_VERSION" val="1.0"/>
  <p:tag name="KSO_WM_BEAUTIFY_FLAG" val="#wm#"/>
  <p:tag name="KSO_WM_UNIT_LINE_FORE_SCHEMECOLOR_INDEX" val="14"/>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184_3*m_h_i*1_2_3"/>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184_3*m_i*1_1"/>
  <p:tag name="KSO_WM_TEMPLATE_CATEGORY" val="diagram"/>
  <p:tag name="KSO_WM_TEMPLATE_INDEX" val="20200184"/>
  <p:tag name="KSO_WM_UNIT_LAYERLEVEL" val="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184_3*m_h_i*1_2_4"/>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184_3*m_h_i*1_2_5"/>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184_3*m_h_i*1_3_3"/>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184_3*m_h_i*1_3_4"/>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184_3*m_h_i*1_4_3"/>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184_3*m_h_i*1_4_4"/>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184_3*m_h_i*1_3_5"/>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200184_3*i*4"/>
  <p:tag name="KSO_WM_TEMPLATE_CATEGORY" val="diagram"/>
  <p:tag name="KSO_WM_TEMPLATE_INDEX" val="20200184"/>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VALUE" val="52*79"/>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00184_3*m_h_x*1_3_1"/>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VALUE" val="98*105"/>
  <p:tag name="KSO_WM_UNIT_HIGHLIGHT" val="0"/>
  <p:tag name="KSO_WM_UNIT_COMPATIBLE" val="0"/>
  <p:tag name="KSO_WM_UNIT_DIAGRAM_ISNUMVISUAL" val="0"/>
  <p:tag name="KSO_WM_UNIT_DIAGRAM_ISREFERUNIT" val="0"/>
  <p:tag name="KSO_WM_DIAGRAM_GROUP_CODE" val="m1-1"/>
  <p:tag name="KSO_WM_UNIT_TYPE" val="m_h_x"/>
  <p:tag name="KSO_WM_UNIT_INDEX" val="1_3_2"/>
  <p:tag name="KSO_WM_UNIT_ID" val="diagram20200184_3*m_h_x*1_3_2"/>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84_3*m_h_i*1_1_1"/>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184_3*m_h_i*1_2_6"/>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VALUE" val="102*102"/>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00184_3*m_h_x*1_2_1"/>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184_3*m_h_i*1_4_5"/>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VALUE" val="102*102"/>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00184_3*m_h_x*1_4_1"/>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4.xml><?xml version="1.0" encoding="utf-8"?>
<p:tagLst xmlns:p="http://schemas.openxmlformats.org/presentationml/2006/main">
  <p:tag name="COMMONDATA" val="eyJoZGlkIjoiYTAzNjhkN2IyOTE2MThlMWY2ZjQzNGY3OTUyZDk1ZjkifQ=="/>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84_3*m_h_i*1_2_1"/>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84_3*m_h_i*1_3_1"/>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184_3*m_h_i*1_4_1"/>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184_3*m_h_i*1_1_3"/>
  <p:tag name="KSO_WM_TEMPLATE_CATEGORY" val="diagram"/>
  <p:tag name="KSO_WM_TEMPLATE_INDEX" val="20200184"/>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184_3*m_h_i*1_2_2"/>
  <p:tag name="KSO_WM_TEMPLATE_CATEGORY" val="diagram"/>
  <p:tag name="KSO_WM_TEMPLATE_INDEX" val="20200184"/>
  <p:tag name="KSO_WM_UNIT_LAYERLEVEL" val="1_1_1"/>
  <p:tag name="KSO_WM_TAG_VERSION" val="1.0"/>
  <p:tag name="KSO_WM_BEAUTIFY_FLAG" val="#wm#"/>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2593</Words>
  <Application>WPS 演示</Application>
  <PresentationFormat>宽屏</PresentationFormat>
  <Paragraphs>301</Paragraphs>
  <Slides>24</Slides>
  <Notes>11</Notes>
  <HiddenSlides>1</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Arial</vt:lpstr>
      <vt:lpstr>宋体</vt:lpstr>
      <vt:lpstr>Wingdings</vt:lpstr>
      <vt:lpstr>Calibri</vt:lpstr>
      <vt:lpstr>Calibri Light</vt:lpstr>
      <vt:lpstr>微软雅黑</vt:lpstr>
      <vt:lpstr>方正剪纸简体</vt:lpstr>
      <vt:lpstr>华文琥珀</vt:lpstr>
      <vt:lpstr>Arial Unicode MS</vt:lpstr>
      <vt:lpstr>幼圆</vt:lpstr>
      <vt:lpstr>Roboto Medium</vt:lpstr>
      <vt:lpstr>Segoe Print</vt:lpstr>
      <vt:lpstr>MS PGothic</vt:lpstr>
      <vt:lpstr>Segoe UI</vt:lpstr>
      <vt:lpstr>Times New Roman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数据仓库的特征</vt:lpstr>
      <vt:lpstr>数据仓库的特征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数据挖掘的概念</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崔启波</cp:lastModifiedBy>
  <cp:revision>94</cp:revision>
  <dcterms:created xsi:type="dcterms:W3CDTF">2015-02-06T13:20:00Z</dcterms:created>
  <dcterms:modified xsi:type="dcterms:W3CDTF">2022-09-23T06:37:15Z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3893D230345C4185ADF8DB2B5C8F3D8B</vt:lpwstr>
  </property>
</Properties>
</file>