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handoutMasterIdLst>
    <p:handoutMasterId r:id="rId34"/>
  </p:handoutMasterIdLst>
  <p:sldIdLst>
    <p:sldId id="256" r:id="rId4"/>
    <p:sldId id="258" r:id="rId5"/>
    <p:sldId id="312" r:id="rId6"/>
    <p:sldId id="274" r:id="rId7"/>
    <p:sldId id="275" r:id="rId8"/>
    <p:sldId id="364" r:id="rId10"/>
    <p:sldId id="315" r:id="rId11"/>
    <p:sldId id="422" r:id="rId12"/>
    <p:sldId id="423" r:id="rId13"/>
    <p:sldId id="424" r:id="rId14"/>
    <p:sldId id="425" r:id="rId15"/>
    <p:sldId id="426" r:id="rId16"/>
    <p:sldId id="427" r:id="rId17"/>
    <p:sldId id="431" r:id="rId18"/>
    <p:sldId id="430" r:id="rId19"/>
    <p:sldId id="433" r:id="rId20"/>
    <p:sldId id="432" r:id="rId21"/>
    <p:sldId id="434" r:id="rId22"/>
    <p:sldId id="435" r:id="rId23"/>
    <p:sldId id="436" r:id="rId24"/>
    <p:sldId id="398" r:id="rId25"/>
    <p:sldId id="437" r:id="rId26"/>
    <p:sldId id="438" r:id="rId27"/>
    <p:sldId id="439" r:id="rId28"/>
    <p:sldId id="440" r:id="rId29"/>
    <p:sldId id="441" r:id="rId30"/>
    <p:sldId id="442" r:id="rId31"/>
    <p:sldId id="413" r:id="rId32"/>
    <p:sldId id="338" r:id="rId33"/>
  </p:sldIdLst>
  <p:sldSz cx="12192000" cy="6858000"/>
  <p:notesSz cx="6858000" cy="9144000"/>
  <p:custDataLst>
    <p:tags r:id="rId3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6" userDrawn="1">
          <p15:clr>
            <a:srgbClr val="A4A3A4"/>
          </p15:clr>
        </p15:guide>
        <p15:guide id="2" pos="38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C000"/>
    <a:srgbClr val="FFD966"/>
    <a:srgbClr val="E5E955"/>
    <a:srgbClr val="FFC108"/>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126"/>
        <p:guide pos="38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模块四 客户关系管理</a:t>
            </a:r>
            <a:r>
              <a:rPr lang="zh-CN" altLang="en-US" sz="4000" b="1" dirty="0">
                <a:latin typeface="微软雅黑" panose="020B0503020204020204" pitchFamily="34" charset="-122"/>
                <a:ea typeface="微软雅黑" panose="020B0503020204020204" pitchFamily="34" charset="-122"/>
              </a:rPr>
              <a:t>系统</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吴军</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chemeClr val="accent2"/>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00705" y="2517775"/>
            <a:ext cx="5983605" cy="37179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在建立在需求分析的基础之上，CRM系统需要确立整体的系统框架的设计，进一步梳理复杂的业务体系，明确核心的业务流程，进而确立CRM系统的整体性功能架构。常见的整体性功能架构包括市场营销、销售管理、客户服务管理、客户数据分析等模块。</a:t>
            </a: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556385"/>
            <a:ext cx="3950335"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chemeClr val="accent2"/>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3.CRM系统框架设计</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7625" y="908685"/>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rgbClr val="7030A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43885" y="2538730"/>
            <a:ext cx="5983605" cy="37306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系统功能建设模块主要是在系统框架设计之下完成CRM系统的子功能，CRM功能模块可以根据企业不同的需求和框架进行设计和更新，但是常见的模块包含销售管理模块、营销管理模块、服务管理模块</a:t>
            </a:r>
            <a:r>
              <a:rPr lang="zh-CN" altLang="en-US" sz="2400" b="1" dirty="0">
                <a:solidFill>
                  <a:srgbClr val="002A13"/>
                </a:solidFill>
                <a:ea typeface="微软雅黑" panose="020B0503020204020204" pitchFamily="34" charset="-122"/>
              </a:rPr>
              <a:t>。</a:t>
            </a:r>
            <a:r>
              <a:rPr lang="en-US" altLang="zh-CN" sz="2400" b="1" dirty="0">
                <a:solidFill>
                  <a:srgbClr val="002A13"/>
                </a:solidFill>
                <a:ea typeface="微软雅黑" panose="020B0503020204020204" pitchFamily="34" charset="-122"/>
              </a:rPr>
              <a:t>这些常见的模块构成是整体功能框架中不可分割的部分。</a:t>
            </a: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667510"/>
            <a:ext cx="3950335"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7030A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4.CRM系统功能模块设计</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rgbClr val="FF000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43885" y="2538730"/>
            <a:ext cx="5983605" cy="37306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sz="2400" b="1" dirty="0">
                <a:solidFill>
                  <a:srgbClr val="002A13"/>
                </a:solidFill>
                <a:ea typeface="微软雅黑" panose="020B0503020204020204" pitchFamily="34" charset="-122"/>
              </a:rPr>
              <a:t>数据文件和数据仓库是CRM系统设计的关键。CRM系统需要对收集的数据进行储存、分析以及展示，才能形成企业数据决策的统一流程。其中，数据文件主要是详细地记录收集数据的各项字段、名称、类型等；数据仓库主要是面向主题的、集成的、非易失的和时变的数据集合，用以支持管理决策</a:t>
            </a:r>
            <a:r>
              <a:rPr lang="en-US" altLang="zh-CN" sz="2400" b="1" dirty="0">
                <a:solidFill>
                  <a:srgbClr val="002A13"/>
                </a:solidFill>
                <a:ea typeface="微软雅黑" panose="020B0503020204020204" pitchFamily="34" charset="-122"/>
              </a:rPr>
              <a:t>。</a:t>
            </a: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667510"/>
            <a:ext cx="3950335"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FF000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5.CRM系统数据库设计</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7204075" cy="4010025"/>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21660" y="2636520"/>
            <a:ext cx="6815455" cy="357441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sz="2000" b="1" dirty="0">
                <a:solidFill>
                  <a:srgbClr val="002A13"/>
                </a:solidFill>
                <a:ea typeface="微软雅黑" panose="020B0503020204020204" pitchFamily="34" charset="-122"/>
              </a:rPr>
              <a:t>CRM系统测试实施计划包含以下程序:第一，测试的目的和背景；第二，CRM系统测试的基本内容，包括测试环境、测试工具、测试范围；第三，CRM系统测试用例设计，包含测试用例相关约定、衡量测试用例设计的质量标准；第四，实施计划，包括测试进度安排、测试人员安排及职责、输出要求；第五，测试方法；第六，测试的各项标准，包括通过或失败的标准、中断或者恢复测试的标准；第七，跟踪缺陷，包括缺陷的类型、缺陷管理流程等。</a:t>
            </a:r>
            <a:endParaRPr sz="2000" b="1" dirty="0">
              <a:solidFill>
                <a:srgbClr val="002A13"/>
              </a:solidFill>
              <a:ea typeface="微软雅黑" panose="020B0503020204020204" pitchFamily="34" charset="-122"/>
            </a:endParaRPr>
          </a:p>
        </p:txBody>
      </p:sp>
      <p:sp>
        <p:nvSpPr>
          <p:cNvPr id="26632" name="MH_SubTitle_1"/>
          <p:cNvSpPr/>
          <p:nvPr/>
        </p:nvSpPr>
        <p:spPr>
          <a:xfrm>
            <a:off x="2927985" y="1667510"/>
            <a:ext cx="3950335"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00B05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6.CRM系统测试</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MH_Other_1"/>
          <p:cNvSpPr/>
          <p:nvPr/>
        </p:nvSpPr>
        <p:spPr>
          <a:xfrm>
            <a:off x="2698750" y="2724150"/>
            <a:ext cx="2044700" cy="2044700"/>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6" name="MH_Other_2"/>
          <p:cNvSpPr/>
          <p:nvPr/>
        </p:nvSpPr>
        <p:spPr>
          <a:xfrm>
            <a:off x="3090863" y="3105150"/>
            <a:ext cx="1362075" cy="1282700"/>
          </a:xfrm>
          <a:custGeom>
            <a:avLst/>
            <a:gdLst>
              <a:gd name="txL" fmla="*/ 0 w 1361803"/>
              <a:gd name="txT" fmla="*/ 0 h 1281345"/>
              <a:gd name="txR" fmla="*/ 1361803 w 1361803"/>
              <a:gd name="txB" fmla="*/ 1281345 h 1281345"/>
            </a:gdLst>
            <a:ahLst/>
            <a:cxnLst>
              <a:cxn ang="0">
                <a:pos x="374128" y="898965"/>
              </a:cxn>
              <a:cxn ang="0">
                <a:pos x="476865" y="941121"/>
              </a:cxn>
              <a:cxn ang="0">
                <a:pos x="554917" y="958417"/>
              </a:cxn>
              <a:cxn ang="0">
                <a:pos x="529229" y="1036256"/>
              </a:cxn>
              <a:cxn ang="0">
                <a:pos x="461061" y="1058958"/>
              </a:cxn>
              <a:cxn ang="0">
                <a:pos x="353376" y="995176"/>
              </a:cxn>
              <a:cxn ang="0">
                <a:pos x="287184" y="1068690"/>
              </a:cxn>
              <a:cxn ang="0">
                <a:pos x="312868" y="902202"/>
              </a:cxn>
              <a:cxn ang="0">
                <a:pos x="275135" y="699087"/>
              </a:cxn>
              <a:cxn ang="0">
                <a:pos x="666851" y="699087"/>
              </a:cxn>
              <a:cxn ang="0">
                <a:pos x="634206" y="785470"/>
              </a:cxn>
              <a:cxn ang="0">
                <a:pos x="271175" y="790868"/>
              </a:cxn>
              <a:cxn ang="0">
                <a:pos x="256336" y="718523"/>
              </a:cxn>
              <a:cxn ang="0">
                <a:pos x="278950" y="513242"/>
              </a:cxn>
              <a:cxn ang="0">
                <a:pos x="747968" y="513242"/>
              </a:cxn>
              <a:cxn ang="0">
                <a:pos x="767759" y="566249"/>
              </a:cxn>
              <a:cxn ang="0">
                <a:pos x="279936" y="604108"/>
              </a:cxn>
              <a:cxn ang="0">
                <a:pos x="257170" y="537042"/>
              </a:cxn>
              <a:cxn ang="0">
                <a:pos x="945911" y="461187"/>
              </a:cxn>
              <a:cxn ang="0">
                <a:pos x="1025021" y="655806"/>
              </a:cxn>
              <a:cxn ang="0">
                <a:pos x="637384" y="1060180"/>
              </a:cxn>
              <a:cxn ang="0">
                <a:pos x="602772" y="1029906"/>
              </a:cxn>
              <a:cxn ang="0">
                <a:pos x="941958" y="468756"/>
              </a:cxn>
              <a:cxn ang="0">
                <a:pos x="1341442" y="328522"/>
              </a:cxn>
              <a:cxn ang="0">
                <a:pos x="1358252" y="380362"/>
              </a:cxn>
              <a:cxn ang="0">
                <a:pos x="1137752" y="676284"/>
              </a:cxn>
              <a:cxn ang="0">
                <a:pos x="1084352" y="689244"/>
              </a:cxn>
              <a:cxn ang="0">
                <a:pos x="1124894" y="607164"/>
              </a:cxn>
              <a:cxn ang="0">
                <a:pos x="1314743" y="340402"/>
              </a:cxn>
              <a:cxn ang="0">
                <a:pos x="527504" y="233333"/>
              </a:cxn>
              <a:cxn ang="0">
                <a:pos x="767759" y="249560"/>
              </a:cxn>
              <a:cxn ang="0">
                <a:pos x="750956" y="324201"/>
              </a:cxn>
              <a:cxn ang="0">
                <a:pos x="530477" y="324201"/>
              </a:cxn>
              <a:cxn ang="0">
                <a:pos x="512673" y="250642"/>
              </a:cxn>
              <a:cxn ang="0">
                <a:pos x="1247162" y="140302"/>
              </a:cxn>
              <a:cxn ang="0">
                <a:pos x="1310955" y="244112"/>
              </a:cxn>
              <a:cxn ang="0">
                <a:pos x="1118089" y="541097"/>
              </a:cxn>
              <a:cxn ang="0">
                <a:pos x="999398" y="392064"/>
              </a:cxn>
              <a:cxn ang="0">
                <a:pos x="1209081" y="151236"/>
              </a:cxn>
              <a:cxn ang="0">
                <a:pos x="327460" y="0"/>
              </a:cxn>
              <a:cxn ang="0">
                <a:pos x="1024934" y="139396"/>
              </a:cxn>
              <a:cxn ang="0">
                <a:pos x="1017020" y="242054"/>
              </a:cxn>
              <a:cxn ang="0">
                <a:pos x="911163" y="386853"/>
              </a:cxn>
              <a:cxn ang="0">
                <a:pos x="898300" y="319857"/>
              </a:cxn>
              <a:cxn ang="0">
                <a:pos x="873566" y="138316"/>
              </a:cxn>
              <a:cxn ang="0">
                <a:pos x="382861" y="138316"/>
              </a:cxn>
              <a:cxn ang="0">
                <a:pos x="382861" y="319857"/>
              </a:cxn>
              <a:cxn ang="0">
                <a:pos x="143458" y="417110"/>
              </a:cxn>
              <a:cxn ang="0">
                <a:pos x="126629" y="436560"/>
              </a:cxn>
              <a:cxn ang="0">
                <a:pos x="151363" y="1164882"/>
              </a:cxn>
              <a:cxn ang="0">
                <a:pos x="898300" y="1136788"/>
              </a:cxn>
              <a:cxn ang="0">
                <a:pos x="904235" y="919582"/>
              </a:cxn>
              <a:cxn ang="0">
                <a:pos x="1023943" y="782350"/>
              </a:cxn>
              <a:cxn ang="0">
                <a:pos x="1024934" y="1155156"/>
              </a:cxn>
              <a:cxn ang="0">
                <a:pos x="131576" y="1303198"/>
              </a:cxn>
              <a:cxn ang="0">
                <a:pos x="0" y="341468"/>
              </a:cxn>
              <a:cxn ang="0">
                <a:pos x="262165" y="29177"/>
              </a:cxn>
            </a:cxnLst>
            <a:rect l="txL" t="txT" r="txR" b="tx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alpha val="100000"/>
            </a:srgbClr>
          </a:solidFill>
          <a:ln w="9525">
            <a:noFill/>
          </a:ln>
        </p:spPr>
        <p:txBody>
          <a:bodyPr/>
          <a:p>
            <a:endParaRPr lang="zh-CN" altLang="en-US"/>
          </a:p>
        </p:txBody>
      </p:sp>
      <p:cxnSp>
        <p:nvCxnSpPr>
          <p:cNvPr id="23557" name="MH_Other_3"/>
          <p:cNvCxnSpPr/>
          <p:nvPr/>
        </p:nvCxnSpPr>
        <p:spPr>
          <a:xfrm flipH="1">
            <a:off x="5232400" y="1892300"/>
            <a:ext cx="17463" cy="4489450"/>
          </a:xfrm>
          <a:prstGeom prst="line">
            <a:avLst/>
          </a:prstGeom>
          <a:ln w="19050" cap="flat" cmpd="sng">
            <a:solidFill>
              <a:srgbClr val="507AAE"/>
            </a:solidFill>
            <a:prstDash val="solid"/>
            <a:headEnd type="none" w="med" len="med"/>
            <a:tailEnd type="none" w="med" len="med"/>
          </a:ln>
        </p:spPr>
      </p:cxnSp>
      <p:sp>
        <p:nvSpPr>
          <p:cNvPr id="23558" name="MH_Other_4"/>
          <p:cNvSpPr/>
          <p:nvPr/>
        </p:nvSpPr>
        <p:spPr>
          <a:xfrm>
            <a:off x="5140325" y="4649788"/>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9" name="MH_Other_5"/>
          <p:cNvSpPr/>
          <p:nvPr/>
        </p:nvSpPr>
        <p:spPr>
          <a:xfrm>
            <a:off x="5140325" y="2622550"/>
            <a:ext cx="220663" cy="220663"/>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60" name="MH_Text_1"/>
          <p:cNvSpPr/>
          <p:nvPr/>
        </p:nvSpPr>
        <p:spPr>
          <a:xfrm>
            <a:off x="5734050" y="2961005"/>
            <a:ext cx="5390515" cy="97282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lang="en-US" altLang="zh-CN" sz="2000" dirty="0">
                <a:latin typeface="微软雅黑" panose="020B0503020204020204" pitchFamily="34" charset="-122"/>
                <a:ea typeface="微软雅黑" panose="020B0503020204020204" pitchFamily="34" charset="-122"/>
              </a:rPr>
              <a:t>能为企业带来最大的销售量、能给企业带来最多盈利的客户</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sp>
        <p:nvSpPr>
          <p:cNvPr id="23561" name="MH_SubTitle_1"/>
          <p:cNvSpPr txBox="1"/>
          <p:nvPr/>
        </p:nvSpPr>
        <p:spPr>
          <a:xfrm>
            <a:off x="5661025" y="2133600"/>
            <a:ext cx="4322763" cy="83502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rgbClr val="507AAE"/>
                </a:solidFill>
                <a:latin typeface="微软雅黑" panose="020B0503020204020204" pitchFamily="34" charset="-122"/>
                <a:ea typeface="微软雅黑" panose="020B0503020204020204" pitchFamily="34" charset="-122"/>
              </a:rPr>
              <a:t>1.</a:t>
            </a:r>
            <a:r>
              <a:rPr sz="2400" b="1" dirty="0">
                <a:solidFill>
                  <a:srgbClr val="507AAE"/>
                </a:solidFill>
                <a:latin typeface="微软雅黑" panose="020B0503020204020204" pitchFamily="34" charset="-122"/>
                <a:ea typeface="微软雅黑" panose="020B0503020204020204" pitchFamily="34" charset="-122"/>
              </a:rPr>
              <a:t>管理维度。</a:t>
            </a:r>
            <a:r>
              <a:rPr lang="en-US" altLang="zh-CN" sz="2400" b="1" dirty="0">
                <a:solidFill>
                  <a:srgbClr val="507AAE"/>
                </a:solidFill>
                <a:latin typeface="微软雅黑" panose="020B0503020204020204" pitchFamily="34" charset="-122"/>
                <a:ea typeface="微软雅黑" panose="020B0503020204020204" pitchFamily="34" charset="-122"/>
              </a:rPr>
              <a:t>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
        <p:nvSpPr>
          <p:cNvPr id="23562" name="MH_Text_2"/>
          <p:cNvSpPr/>
          <p:nvPr/>
        </p:nvSpPr>
        <p:spPr>
          <a:xfrm>
            <a:off x="5661025" y="5120005"/>
            <a:ext cx="5694045" cy="97282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a:lnSpc>
                <a:spcPct val="120000"/>
              </a:lnSpc>
              <a:spcBef>
                <a:spcPct val="0"/>
              </a:spcBef>
              <a:buNone/>
            </a:pPr>
            <a:r>
              <a:rPr lang="en-US" altLang="zh-CN" sz="2000" dirty="0">
                <a:latin typeface="微软雅黑" panose="020B0503020204020204" pitchFamily="34" charset="-122"/>
                <a:ea typeface="微软雅黑" panose="020B0503020204020204" pitchFamily="34" charset="-122"/>
              </a:rPr>
              <a:t>CRM系统是信息化管理的关键组成部分，通过对企业内外数据收集、控制和集成，并通过各种技术实现对企业资源的综合整理。</a:t>
            </a:r>
            <a:endParaRPr lang="en-US" altLang="zh-CN" sz="2000" dirty="0">
              <a:latin typeface="微软雅黑" panose="020B0503020204020204" pitchFamily="34" charset="-122"/>
              <a:ea typeface="微软雅黑" panose="020B0503020204020204" pitchFamily="34" charset="-122"/>
            </a:endParaRPr>
          </a:p>
        </p:txBody>
      </p:sp>
      <p:sp>
        <p:nvSpPr>
          <p:cNvPr id="23563" name="MH_SubTitle_2"/>
          <p:cNvSpPr txBox="1"/>
          <p:nvPr/>
        </p:nvSpPr>
        <p:spPr>
          <a:xfrm>
            <a:off x="5591175" y="4211638"/>
            <a:ext cx="3430588" cy="833437"/>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2.技术维度。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cxnSp>
        <p:nvCxnSpPr>
          <p:cNvPr id="23564" name="MH_Other_6"/>
          <p:cNvCxnSpPr/>
          <p:nvPr/>
        </p:nvCxnSpPr>
        <p:spPr>
          <a:xfrm flipV="1">
            <a:off x="5397500" y="2968625"/>
            <a:ext cx="3995738" cy="7938"/>
          </a:xfrm>
          <a:prstGeom prst="line">
            <a:avLst/>
          </a:prstGeom>
          <a:ln w="19050" cap="flat" cmpd="sng">
            <a:solidFill>
              <a:srgbClr val="DCE4EF"/>
            </a:solidFill>
            <a:prstDash val="solid"/>
            <a:headEnd type="none" w="med" len="med"/>
            <a:tailEnd type="none" w="med" len="med"/>
          </a:ln>
        </p:spPr>
      </p:cxnSp>
      <p:cxnSp>
        <p:nvCxnSpPr>
          <p:cNvPr id="23565" name="MH_Other_7"/>
          <p:cNvCxnSpPr/>
          <p:nvPr/>
        </p:nvCxnSpPr>
        <p:spPr>
          <a:xfrm flipV="1">
            <a:off x="5416550" y="5037138"/>
            <a:ext cx="3995738" cy="7937"/>
          </a:xfrm>
          <a:prstGeom prst="line">
            <a:avLst/>
          </a:prstGeom>
          <a:ln w="19050" cap="flat" cmpd="sng">
            <a:solidFill>
              <a:srgbClr val="DCE4EF"/>
            </a:solidFill>
            <a:prstDash val="solid"/>
            <a:headEnd type="none" w="med" len="med"/>
            <a:tailEnd type="none" w="med" len="med"/>
          </a:ln>
        </p:spPr>
      </p:cxnSp>
      <p:grpSp>
        <p:nvGrpSpPr>
          <p:cNvPr id="23566" name="组合 19"/>
          <p:cNvGrpSpPr/>
          <p:nvPr/>
        </p:nvGrpSpPr>
        <p:grpSpPr>
          <a:xfrm>
            <a:off x="11496675" y="1588"/>
            <a:ext cx="695325" cy="506412"/>
            <a:chOff x="0" y="0"/>
            <a:chExt cx="694944" cy="624651"/>
          </a:xfrm>
        </p:grpSpPr>
        <p:sp>
          <p:nvSpPr>
            <p:cNvPr id="2357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7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0" name="直接连接符 19"/>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6638" name="标题 1"/>
          <p:cNvSpPr>
            <a:spLocks noGrp="1"/>
          </p:cNvSpPr>
          <p:nvPr/>
        </p:nvSpPr>
        <p:spPr>
          <a:xfrm>
            <a:off x="47625" y="1189355"/>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zh-CN" sz="3200" b="1" dirty="0">
                <a:solidFill>
                  <a:schemeClr val="tx2"/>
                </a:solidFill>
                <a:latin typeface="微软雅黑" panose="020B0503020204020204" pitchFamily="34" charset="-122"/>
                <a:ea typeface="微软雅黑" panose="020B0503020204020204" pitchFamily="34" charset="-122"/>
              </a:rPr>
              <a:t>二</a:t>
            </a:r>
            <a:r>
              <a:rPr sz="3200" b="1" dirty="0">
                <a:solidFill>
                  <a:schemeClr val="tx2"/>
                </a:solidFill>
                <a:latin typeface="微软雅黑" panose="020B0503020204020204" pitchFamily="34" charset="-122"/>
                <a:ea typeface="微软雅黑" panose="020B0503020204020204" pitchFamily="34" charset="-122"/>
              </a:rPr>
              <a:t>、CRM系统的实施</a:t>
            </a:r>
            <a:endParaRPr sz="3200" b="1" dirty="0">
              <a:solidFill>
                <a:schemeClr val="tx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567940" y="5012690"/>
            <a:ext cx="2263140" cy="583565"/>
          </a:xfrm>
          <a:prstGeom prst="rect">
            <a:avLst/>
          </a:prstGeom>
          <a:noFill/>
          <a:ln w="9525">
            <a:noFill/>
          </a:ln>
        </p:spPr>
        <p:txBody>
          <a:bodyPr wrap="square">
            <a:spAutoFit/>
          </a:bodyPr>
          <a:p>
            <a:pPr indent="356870"/>
            <a:r>
              <a:rPr lang="zh-CN" sz="3200" b="1">
                <a:solidFill>
                  <a:srgbClr val="FFC000"/>
                </a:solidFill>
                <a:latin typeface="微软雅黑" panose="020B0503020204020204" pitchFamily="34" charset="-122"/>
                <a:ea typeface="微软雅黑" panose="020B0503020204020204" pitchFamily="34" charset="-122"/>
              </a:rPr>
              <a:t>实施条件</a:t>
            </a:r>
            <a:endParaRPr lang="zh-CN" altLang="en-US" sz="3200" b="1">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MH_Other_1"/>
          <p:cNvSpPr/>
          <p:nvPr/>
        </p:nvSpPr>
        <p:spPr>
          <a:xfrm>
            <a:off x="1055370" y="2708275"/>
            <a:ext cx="10844530" cy="2960370"/>
          </a:xfrm>
          <a:prstGeom prst="rect">
            <a:avLst/>
          </a:prstGeom>
          <a:solidFill>
            <a:srgbClr val="E5F0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2200" b="1" dirty="0">
              <a:solidFill>
                <a:srgbClr val="FFFFFF"/>
              </a:solidFill>
              <a:latin typeface="Arial" panose="020B0604020202020204" pitchFamily="34" charset="0"/>
              <a:ea typeface="微软雅黑" panose="020B0503020204020204" pitchFamily="34" charset="-122"/>
            </a:endParaRPr>
          </a:p>
        </p:txBody>
      </p:sp>
      <p:sp>
        <p:nvSpPr>
          <p:cNvPr id="25603" name="MH_Other_2"/>
          <p:cNvSpPr/>
          <p:nvPr/>
        </p:nvSpPr>
        <p:spPr>
          <a:xfrm>
            <a:off x="2522538" y="2708275"/>
            <a:ext cx="658812" cy="83661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1</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4" name="MH_SubTitle_1"/>
          <p:cNvSpPr/>
          <p:nvPr/>
        </p:nvSpPr>
        <p:spPr>
          <a:xfrm>
            <a:off x="2077085" y="3558540"/>
            <a:ext cx="1562100" cy="671513"/>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总体规划</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06" name="MH_Other_3"/>
          <p:cNvSpPr/>
          <p:nvPr/>
        </p:nvSpPr>
        <p:spPr>
          <a:xfrm>
            <a:off x="4170363" y="2708275"/>
            <a:ext cx="666750" cy="836613"/>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2</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7" name="MH_SubTitle_2"/>
          <p:cNvSpPr/>
          <p:nvPr/>
        </p:nvSpPr>
        <p:spPr>
          <a:xfrm>
            <a:off x="3799840" y="3544888"/>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2CC36"/>
                </a:solidFill>
                <a:latin typeface="Arial" panose="020B0604020202020204" pitchFamily="34" charset="0"/>
                <a:ea typeface="微软雅黑" panose="020B0503020204020204" pitchFamily="34" charset="-122"/>
              </a:rPr>
              <a:t>立项启动</a:t>
            </a:r>
            <a:endParaRPr lang="zh-CN" altLang="en-US" sz="2000" b="1" dirty="0">
              <a:solidFill>
                <a:srgbClr val="72CC36"/>
              </a:solidFill>
              <a:latin typeface="Arial" panose="020B0604020202020204" pitchFamily="34" charset="0"/>
              <a:ea typeface="微软雅黑" panose="020B0503020204020204" pitchFamily="34" charset="-122"/>
            </a:endParaRPr>
          </a:p>
        </p:txBody>
      </p:sp>
      <p:sp>
        <p:nvSpPr>
          <p:cNvPr id="25608" name="MH_Other_4"/>
          <p:cNvSpPr/>
          <p:nvPr/>
        </p:nvSpPr>
        <p:spPr>
          <a:xfrm>
            <a:off x="5819775" y="2708275"/>
            <a:ext cx="673100" cy="83661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3</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09" name="MH_SubTitle_3"/>
          <p:cNvSpPr/>
          <p:nvPr/>
        </p:nvSpPr>
        <p:spPr>
          <a:xfrm>
            <a:off x="5448300" y="3557588"/>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产品选型</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5610" name="MH_Other_5"/>
          <p:cNvSpPr/>
          <p:nvPr/>
        </p:nvSpPr>
        <p:spPr>
          <a:xfrm>
            <a:off x="7469188" y="2708275"/>
            <a:ext cx="681037" cy="836613"/>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4</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1" name="MH_SubTitle_4"/>
          <p:cNvSpPr/>
          <p:nvPr/>
        </p:nvSpPr>
        <p:spPr>
          <a:xfrm>
            <a:off x="7096443" y="3538538"/>
            <a:ext cx="1563687"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72CC36"/>
                </a:solidFill>
                <a:latin typeface="Arial" panose="020B0604020202020204" pitchFamily="34" charset="0"/>
                <a:ea typeface="微软雅黑" panose="020B0503020204020204" pitchFamily="34" charset="-122"/>
              </a:rPr>
              <a:t>流程优化</a:t>
            </a:r>
            <a:endParaRPr lang="zh-CN" altLang="en-US" sz="2000" b="1" dirty="0">
              <a:solidFill>
                <a:srgbClr val="72CC36"/>
              </a:solidFill>
              <a:latin typeface="Arial" panose="020B0604020202020204" pitchFamily="34" charset="0"/>
              <a:ea typeface="微软雅黑" panose="020B0503020204020204" pitchFamily="34" charset="-122"/>
            </a:endParaRPr>
          </a:p>
        </p:txBody>
      </p:sp>
      <p:sp>
        <p:nvSpPr>
          <p:cNvPr id="25612" name="MH_Other_6"/>
          <p:cNvSpPr/>
          <p:nvPr/>
        </p:nvSpPr>
        <p:spPr>
          <a:xfrm>
            <a:off x="9120188" y="2708275"/>
            <a:ext cx="685800" cy="830263"/>
          </a:xfrm>
          <a:prstGeom prst="rect">
            <a:avLst/>
          </a:prstGeom>
          <a:solidFill>
            <a:srgbClr val="60A7FF"/>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5</a:t>
            </a:r>
            <a:endParaRPr lang="zh-CN" altLang="en-US" sz="4400" b="1" dirty="0">
              <a:solidFill>
                <a:srgbClr val="FFFFFF"/>
              </a:solidFill>
              <a:latin typeface="Arial" panose="020B0604020202020204" pitchFamily="34" charset="0"/>
              <a:ea typeface="微软雅黑" panose="020B0503020204020204" pitchFamily="34" charset="-122"/>
            </a:endParaRPr>
          </a:p>
        </p:txBody>
      </p:sp>
      <p:sp>
        <p:nvSpPr>
          <p:cNvPr id="25613" name="MH_SubTitle_5"/>
          <p:cNvSpPr/>
          <p:nvPr/>
        </p:nvSpPr>
        <p:spPr>
          <a:xfrm>
            <a:off x="8688070" y="3538855"/>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实施应用</a:t>
            </a:r>
            <a:endParaRPr lang="zh-CN" altLang="en-US" sz="2000" b="1" dirty="0">
              <a:solidFill>
                <a:srgbClr val="60A7FF"/>
              </a:solidFill>
              <a:latin typeface="Arial" panose="020B0604020202020204" pitchFamily="34" charset="0"/>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1" name="直接连接符 2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5" name="MH_Other_5"/>
          <p:cNvSpPr/>
          <p:nvPr/>
        </p:nvSpPr>
        <p:spPr>
          <a:xfrm>
            <a:off x="10560368" y="2701925"/>
            <a:ext cx="681037" cy="836613"/>
          </a:xfrm>
          <a:prstGeom prst="rect">
            <a:avLst/>
          </a:prstGeom>
          <a:solidFill>
            <a:srgbClr val="72CC3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4400" b="1" dirty="0">
                <a:solidFill>
                  <a:srgbClr val="FFFFFF"/>
                </a:solidFill>
                <a:latin typeface="Arial" panose="020B0604020202020204" pitchFamily="34" charset="0"/>
                <a:ea typeface="微软雅黑" panose="020B0503020204020204" pitchFamily="34" charset="-122"/>
              </a:rPr>
              <a:t>6</a:t>
            </a:r>
            <a:endParaRPr lang="en-US" altLang="zh-CN" sz="4400" b="1" dirty="0">
              <a:solidFill>
                <a:srgbClr val="FFFFFF"/>
              </a:solidFill>
              <a:latin typeface="Arial" panose="020B0604020202020204" pitchFamily="34" charset="0"/>
              <a:ea typeface="微软雅黑" panose="020B0503020204020204" pitchFamily="34" charset="-122"/>
            </a:endParaRPr>
          </a:p>
        </p:txBody>
      </p:sp>
      <p:sp>
        <p:nvSpPr>
          <p:cNvPr id="6" name="MH_SubTitle_5"/>
          <p:cNvSpPr/>
          <p:nvPr/>
        </p:nvSpPr>
        <p:spPr>
          <a:xfrm>
            <a:off x="10255885" y="3538855"/>
            <a:ext cx="1563688" cy="67310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r>
              <a:rPr lang="zh-CN" altLang="en-US" sz="2000" b="1" dirty="0">
                <a:solidFill>
                  <a:srgbClr val="60A7FF"/>
                </a:solidFill>
                <a:latin typeface="Arial" panose="020B0604020202020204" pitchFamily="34" charset="0"/>
                <a:ea typeface="微软雅黑" panose="020B0503020204020204" pitchFamily="34" charset="-122"/>
              </a:rPr>
              <a:t>持续改进</a:t>
            </a:r>
            <a:endParaRPr lang="zh-CN" altLang="en-US" sz="2000" b="1" dirty="0">
              <a:solidFill>
                <a:srgbClr val="60A7FF"/>
              </a:solidFill>
              <a:latin typeface="Arial" panose="020B0604020202020204" pitchFamily="34" charset="0"/>
              <a:ea typeface="微软雅黑" panose="020B0503020204020204" pitchFamily="34" charset="-122"/>
            </a:endParaRPr>
          </a:p>
        </p:txBody>
      </p:sp>
      <p:sp>
        <p:nvSpPr>
          <p:cNvPr id="26638" name="标题 1"/>
          <p:cNvSpPr>
            <a:spLocks noGrp="1"/>
          </p:cNvSpPr>
          <p:nvPr/>
        </p:nvSpPr>
        <p:spPr>
          <a:xfrm>
            <a:off x="47625" y="1189355"/>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zh-CN" sz="3200" b="1" dirty="0">
                <a:solidFill>
                  <a:schemeClr val="tx2"/>
                </a:solidFill>
                <a:latin typeface="微软雅黑" panose="020B0503020204020204" pitchFamily="34" charset="-122"/>
                <a:ea typeface="微软雅黑" panose="020B0503020204020204" pitchFamily="34" charset="-122"/>
              </a:rPr>
              <a:t>二</a:t>
            </a:r>
            <a:r>
              <a:rPr sz="3200" b="1" dirty="0">
                <a:solidFill>
                  <a:schemeClr val="tx2"/>
                </a:solidFill>
                <a:latin typeface="微软雅黑" panose="020B0503020204020204" pitchFamily="34" charset="-122"/>
                <a:ea typeface="微软雅黑" panose="020B0503020204020204" pitchFamily="34" charset="-122"/>
              </a:rPr>
              <a:t>、CRM系统的实施</a:t>
            </a:r>
            <a:endParaRPr sz="3200" b="1" dirty="0">
              <a:solidFill>
                <a:schemeClr val="tx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5231765" y="4580890"/>
            <a:ext cx="2263140" cy="583565"/>
          </a:xfrm>
          <a:prstGeom prst="rect">
            <a:avLst/>
          </a:prstGeom>
          <a:noFill/>
          <a:ln w="9525">
            <a:noFill/>
          </a:ln>
        </p:spPr>
        <p:txBody>
          <a:bodyPr wrap="square">
            <a:spAutoFit/>
          </a:bodyPr>
          <a:p>
            <a:pPr indent="356870"/>
            <a:r>
              <a:rPr lang="zh-CN" sz="3200" b="1">
                <a:solidFill>
                  <a:srgbClr val="FFC000"/>
                </a:solidFill>
                <a:latin typeface="微软雅黑" panose="020B0503020204020204" pitchFamily="34" charset="-122"/>
                <a:ea typeface="微软雅黑" panose="020B0503020204020204" pitchFamily="34" charset="-122"/>
              </a:rPr>
              <a:t>实施</a:t>
            </a:r>
            <a:r>
              <a:rPr lang="zh-CN" sz="3200" b="1">
                <a:solidFill>
                  <a:srgbClr val="FFC000"/>
                </a:solidFill>
                <a:latin typeface="微软雅黑" panose="020B0503020204020204" pitchFamily="34" charset="-122"/>
                <a:ea typeface="微软雅黑" panose="020B0503020204020204" pitchFamily="34" charset="-122"/>
              </a:rPr>
              <a:t>步骤</a:t>
            </a:r>
            <a:endParaRPr lang="zh-CN" sz="3200" b="1">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271270" y="4940935"/>
            <a:ext cx="30607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023610" y="4652645"/>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967663" y="4940618"/>
            <a:ext cx="29083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1757680" y="1196975"/>
            <a:ext cx="9014460"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sz="2000" b="1" dirty="0">
                <a:solidFill>
                  <a:srgbClr val="404040"/>
                </a:solidFill>
                <a:latin typeface="Arial" panose="020B0604020202020204" pitchFamily="34" charset="0"/>
                <a:ea typeface="微软雅黑" panose="020B0503020204020204" pitchFamily="34" charset="-122"/>
              </a:rPr>
              <a:t>“当初为造福人类而开发的系统，果真带来了幸福吗？”</a:t>
            </a:r>
            <a:endParaRPr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sz="2000" b="1" dirty="0">
                <a:solidFill>
                  <a:srgbClr val="404040"/>
                </a:solidFill>
                <a:latin typeface="Arial" panose="020B0604020202020204" pitchFamily="34" charset="0"/>
                <a:ea typeface="微软雅黑" panose="020B0503020204020204" pitchFamily="34" charset="-122"/>
              </a:rPr>
              <a:t>如今，互联网时代到来，在大数据及人工智能的助力下，各种系统彼此交错，编织成了一张张硕大的“网”，将每一个人都纳入其中。这些系统对人们的束缚，远比流水线更为猛烈。困在系统里，这早已成为了当下每一个人的时代通病。</a:t>
            </a:r>
            <a:r>
              <a:rPr lang="zh-CN" sz="2000" b="1" dirty="0">
                <a:solidFill>
                  <a:srgbClr val="404040"/>
                </a:solidFill>
                <a:latin typeface="Arial" panose="020B0604020202020204" pitchFamily="34" charset="0"/>
                <a:ea typeface="微软雅黑" panose="020B0503020204020204" pitchFamily="34" charset="-122"/>
              </a:rPr>
              <a:t>（详细请参见</a:t>
            </a:r>
            <a:r>
              <a:rPr lang="zh-CN" sz="2000" b="1" dirty="0">
                <a:solidFill>
                  <a:srgbClr val="404040"/>
                </a:solidFill>
                <a:latin typeface="Arial" panose="020B0604020202020204" pitchFamily="34" charset="0"/>
                <a:ea typeface="微软雅黑" panose="020B0503020204020204" pitchFamily="34" charset="-122"/>
              </a:rPr>
              <a:t>课本）</a:t>
            </a:r>
            <a:endParaRPr 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sz="2000" b="1" dirty="0">
                <a:solidFill>
                  <a:srgbClr val="404040"/>
                </a:solidFill>
                <a:latin typeface="Arial" panose="020B0604020202020204" pitchFamily="34" charset="0"/>
                <a:ea typeface="微软雅黑" panose="020B0503020204020204" pitchFamily="34" charset="-122"/>
              </a:rPr>
              <a:t>（资料来源：人人都是产品经理网，有</a:t>
            </a:r>
            <a:r>
              <a:rPr lang="zh-CN" sz="2000" b="1" dirty="0">
                <a:solidFill>
                  <a:srgbClr val="404040"/>
                </a:solidFill>
                <a:latin typeface="Arial" panose="020B0604020202020204" pitchFamily="34" charset="0"/>
                <a:ea typeface="微软雅黑" panose="020B0503020204020204" pitchFamily="34" charset="-122"/>
              </a:rPr>
              <a:t>删改）</a:t>
            </a:r>
            <a:endParaRPr 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1.请思考CRM系统对企业有哪些作用？</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2.梦圆困在系统这一现象说明了什么?</a:t>
              </a:r>
              <a:endParaRPr lang="en-US" altLang="zh-CN"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1.请思考CRM系统对企业有哪些作用？</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CRM系统对企业的作用主要有3点：完善管理体系，降低运营成本；培养客户忠诚，提高企业竞争力；强化数据分析，提高企业决策水平。</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5155" y="1587500"/>
            <a:ext cx="347408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5155" y="3100705"/>
            <a:ext cx="353123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556625" y="1702118"/>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客户关系管理系统概述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138" name="文本框 21"/>
          <p:cNvSpPr txBox="1"/>
          <p:nvPr/>
        </p:nvSpPr>
        <p:spPr>
          <a:xfrm>
            <a:off x="8289925" y="3175635"/>
            <a:ext cx="3545205" cy="3987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客户关系管理系统设计和评价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1354455" y="935990"/>
            <a:ext cx="9606915" cy="5686425"/>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2.梦圆困在系统这一现象说明了什么?</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无处不在的系统，在为人类的生活和经济活动带来效率和便利的同时，也模糊了人的价值。在冰冷的系统面前，人只是一个代号，就像流水线上的零件，没有个性，面目模糊。梦圆困在系统正说明了CRM系统对于个人或企业都是有利有弊的，比如梦圆所经历的这套系统，能够帮助公司更好地管理店铺，并根据录入的实时数据调整销售、铺货策略。但系统的机械性和死板的规则设定，又让梦圆与同事们始终处在疲于应对的状态。因此，要正确认识CRM系统对于企业和个人的双重影响，正确发挥CRM系统的积极作用，合理规避消极作用。</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1775460" y="2348865"/>
            <a:ext cx="3287395" cy="3362960"/>
          </a:xfrm>
          <a:prstGeom prst="rect">
            <a:avLst/>
          </a:prstGeom>
          <a:noFill/>
          <a:ln w="9525">
            <a:noFill/>
          </a:ln>
        </p:spPr>
      </p:pic>
      <p:sp>
        <p:nvSpPr>
          <p:cNvPr id="15368" name="TextBox 7"/>
          <p:cNvSpPr txBox="1"/>
          <p:nvPr/>
        </p:nvSpPr>
        <p:spPr>
          <a:xfrm>
            <a:off x="3288030" y="3106420"/>
            <a:ext cx="124015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金蝶</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4944110" y="1777365"/>
            <a:ext cx="6891655" cy="4338320"/>
          </a:xfrm>
          <a:prstGeom prst="rect">
            <a:avLst/>
          </a:prstGeom>
          <a:noFill/>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金蝶国际软件集团有限公司是亚太地区领先的企业管理软件及电子商务应用解决方案供应商,是全球软件市场中成长最快的独立软件厂商之一，也是中国软件产业的领导厂商。金蝶CRM整体定位于为成长型企业提供完整的客户关系管理解决方案，金蝶CRM的产品市场定位于优先满足中小企业CRM复杂应用和大中型企业CRM的终端应用，逐步向部分行业的高端应用渗透金蝶CRM，产品应用主要适合项目进程型，客户管理型的各类企业。金蝶CRM侧重于运营型、分析型CRM并可以和协作型CRM良好的集成运作。</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1775460" y="2348865"/>
            <a:ext cx="3287395" cy="3362960"/>
          </a:xfrm>
          <a:prstGeom prst="rect">
            <a:avLst/>
          </a:prstGeom>
          <a:noFill/>
          <a:ln w="9525">
            <a:noFill/>
          </a:ln>
        </p:spPr>
      </p:pic>
      <p:sp>
        <p:nvSpPr>
          <p:cNvPr id="15368" name="TextBox 7"/>
          <p:cNvSpPr txBox="1"/>
          <p:nvPr/>
        </p:nvSpPr>
        <p:spPr>
          <a:xfrm>
            <a:off x="3288030" y="3106420"/>
            <a:ext cx="124015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3600" b="1" dirty="0">
                <a:solidFill>
                  <a:schemeClr val="tx2"/>
                </a:solidFill>
                <a:latin typeface="华文琥珀" panose="02010800040101010101" pitchFamily="2" charset="-122"/>
                <a:ea typeface="华文琥珀" panose="02010800040101010101" pitchFamily="2" charset="-122"/>
              </a:rPr>
              <a:t>SAP</a:t>
            </a:r>
            <a:endParaRPr lang="en-US" altLang="zh-CN"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4944110" y="1777365"/>
            <a:ext cx="6891655" cy="2953385"/>
          </a:xfrm>
          <a:prstGeom prst="rect">
            <a:avLst/>
          </a:prstGeom>
          <a:noFill/>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SAP公司成立于1972年，总部位于德国沃尔多夫市，是全球最大的企业管理软件及协同商务解决方案供应商全球第三大独立软件供应商。早在2003年全球就有120多个国家的超过19,300家用户，正在运行着60,100多套SAP软件。 SAP在早在20世纪80年代就同我国的国有企业合作取得了成功经验。</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1775460" y="2348865"/>
            <a:ext cx="3287395" cy="3362960"/>
          </a:xfrm>
          <a:prstGeom prst="rect">
            <a:avLst/>
          </a:prstGeom>
          <a:noFill/>
          <a:ln w="9525">
            <a:noFill/>
          </a:ln>
        </p:spPr>
      </p:pic>
      <p:sp>
        <p:nvSpPr>
          <p:cNvPr id="15368" name="TextBox 7"/>
          <p:cNvSpPr txBox="1"/>
          <p:nvPr/>
        </p:nvSpPr>
        <p:spPr>
          <a:xfrm>
            <a:off x="3288030" y="3106420"/>
            <a:ext cx="124015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IBM</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4944110" y="1777365"/>
            <a:ext cx="6891655" cy="3415030"/>
          </a:xfrm>
          <a:prstGeom prst="rect">
            <a:avLst/>
          </a:prstGeom>
          <a:noFill/>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2005年IBM公司推出C2CRM解决方案，这是一种客户化的CRM解决方案。这种基于web的CRM解决方案可以帮助企业完整的了解自己数据库中的每一名客户和潜在客户。C2CRM应用套件的形式实现，可以覆盖企业联系管理、销售人力自动化、客户支持、线索管理、市场宣传、客户自助服务门户和工作流流的各方面需求，使用这些应用套件，C2CRM能够提高客户交互活动所有方面的效率。</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1775460" y="2348865"/>
            <a:ext cx="3287395" cy="3362960"/>
          </a:xfrm>
          <a:prstGeom prst="rect">
            <a:avLst/>
          </a:prstGeom>
          <a:noFill/>
          <a:ln w="9525">
            <a:noFill/>
          </a:ln>
        </p:spPr>
      </p:pic>
      <p:sp>
        <p:nvSpPr>
          <p:cNvPr id="15368" name="TextBox 7"/>
          <p:cNvSpPr txBox="1"/>
          <p:nvPr/>
        </p:nvSpPr>
        <p:spPr>
          <a:xfrm>
            <a:off x="2855595" y="2996565"/>
            <a:ext cx="1982470"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隶书" panose="02010800040101010101" charset="-122"/>
                <a:ea typeface="华文隶书" panose="02010800040101010101" charset="-122"/>
              </a:rPr>
              <a:t>Salesforce</a:t>
            </a:r>
            <a:endParaRPr lang="zh-CN" altLang="en-US" sz="3600" b="1" dirty="0">
              <a:solidFill>
                <a:schemeClr val="tx2"/>
              </a:solidFill>
              <a:latin typeface="华文隶书" panose="02010800040101010101" charset="-122"/>
              <a:ea typeface="华文隶书" panose="02010800040101010101" charset="-122"/>
            </a:endParaRPr>
          </a:p>
        </p:txBody>
      </p:sp>
      <p:sp>
        <p:nvSpPr>
          <p:cNvPr id="2" name="文本框 1"/>
          <p:cNvSpPr txBox="1"/>
          <p:nvPr/>
        </p:nvSpPr>
        <p:spPr>
          <a:xfrm>
            <a:off x="4872355" y="1412240"/>
            <a:ext cx="6891655" cy="4799965"/>
          </a:xfrm>
          <a:prstGeom prst="rect">
            <a:avLst/>
          </a:prstGeom>
          <a:noFill/>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Salesforce是创建于1999年3月的一家客户关系管理(CRM) 软件服务提供商，总部设于美国旧金山，可提供随需应用的客户关系管理平台。Salesforce是一家在非同寻常的公司，它颠覆了软件的定义，创造了Saas、Paas。作为全球最大的云SaaS公司，salesforce不仅创造了收入连续十七年同比增长的神话也给投资者带来了丰厚的回报。从2011年Q3到2021年Q2，salesforce的单季度收入从5.84亿美金增长至63.40亿，增幅高达10.86倍。Salesforce的创始人是俄罗斯裔美国人Marc Benioff，Marc Benioff被誉为“软件终结者”。</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623570" y="2276475"/>
            <a:ext cx="3287395" cy="3362960"/>
          </a:xfrm>
          <a:prstGeom prst="rect">
            <a:avLst/>
          </a:prstGeom>
          <a:noFill/>
          <a:ln w="9525">
            <a:noFill/>
          </a:ln>
        </p:spPr>
      </p:pic>
      <p:sp>
        <p:nvSpPr>
          <p:cNvPr id="15368" name="TextBox 7"/>
          <p:cNvSpPr txBox="1"/>
          <p:nvPr/>
        </p:nvSpPr>
        <p:spPr>
          <a:xfrm>
            <a:off x="1847850" y="2780665"/>
            <a:ext cx="1704975" cy="11988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隶书" panose="02010800040101010101" charset="-122"/>
                <a:ea typeface="华文隶书" panose="02010800040101010101" charset="-122"/>
              </a:rPr>
              <a:t>纷享</a:t>
            </a:r>
            <a:endParaRPr lang="zh-CN" altLang="en-US" sz="3600" b="1" dirty="0">
              <a:solidFill>
                <a:schemeClr val="tx2"/>
              </a:solidFill>
              <a:latin typeface="华文隶书" panose="02010800040101010101" charset="-122"/>
              <a:ea typeface="华文隶书" panose="02010800040101010101" charset="-122"/>
            </a:endParaRPr>
          </a:p>
          <a:p>
            <a:pPr marL="0" lvl="0" indent="0" algn="ctr" eaLnBrk="1" hangingPunct="1">
              <a:lnSpc>
                <a:spcPct val="100000"/>
              </a:lnSpc>
              <a:spcBef>
                <a:spcPct val="0"/>
              </a:spcBef>
              <a:buNone/>
            </a:pPr>
            <a:r>
              <a:rPr lang="zh-CN" altLang="en-US" sz="3600" b="1" dirty="0">
                <a:solidFill>
                  <a:schemeClr val="tx2"/>
                </a:solidFill>
                <a:latin typeface="华文隶书" panose="02010800040101010101" charset="-122"/>
                <a:ea typeface="华文隶书" panose="02010800040101010101" charset="-122"/>
              </a:rPr>
              <a:t>销客</a:t>
            </a:r>
            <a:endParaRPr lang="zh-CN" altLang="en-US" sz="3600" b="1" dirty="0">
              <a:solidFill>
                <a:schemeClr val="tx2"/>
              </a:solidFill>
              <a:latin typeface="华文隶书" panose="02010800040101010101" charset="-122"/>
              <a:ea typeface="华文隶书" panose="02010800040101010101" charset="-122"/>
            </a:endParaRPr>
          </a:p>
        </p:txBody>
      </p:sp>
      <p:sp>
        <p:nvSpPr>
          <p:cNvPr id="2" name="文本框 1"/>
          <p:cNvSpPr txBox="1"/>
          <p:nvPr/>
        </p:nvSpPr>
        <p:spPr>
          <a:xfrm>
            <a:off x="3845560" y="1412240"/>
            <a:ext cx="7918450" cy="5169535"/>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纷享销客是一家具备完善的研发、实施交付能力的优质SaaS企业。纷享销客以连接型CRM为特色，连接业务，连接人，连接系统，实现以客户为中心，企业内部和上下游业务的高效协作。纷享销客坚持行业化战略，为高科技、现代企业服务、快消、农牧、大制造等行业的大中型企业提供深度行业化的产品、方案和服务，助力企业通过营销、销售、服务全业务链一体化实现持续增长。为敏捷响应企业的个性化需求与未来快速变化的需要，纷享销客践行“PaaS业务定制平台+BI智能分析平台+开放互联平台”的平台化战略，为企业个性化业务提供友好的自主配置能力、智能分析能力和多系统连接集成能力，支持和企业微信、钉钉、HR、ERP等多异构系统的无缝打通，更好满足不同阶段、不同类型企业的业务发展需要。</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623570" y="2276475"/>
            <a:ext cx="3287395" cy="3362960"/>
          </a:xfrm>
          <a:prstGeom prst="rect">
            <a:avLst/>
          </a:prstGeom>
          <a:noFill/>
          <a:ln w="9525">
            <a:noFill/>
          </a:ln>
        </p:spPr>
      </p:pic>
      <p:sp>
        <p:nvSpPr>
          <p:cNvPr id="15368" name="TextBox 7"/>
          <p:cNvSpPr txBox="1"/>
          <p:nvPr/>
        </p:nvSpPr>
        <p:spPr>
          <a:xfrm>
            <a:off x="1847850" y="2996565"/>
            <a:ext cx="170497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隶书" panose="02010800040101010101" charset="-122"/>
                <a:ea typeface="华文隶书" panose="02010800040101010101" charset="-122"/>
              </a:rPr>
              <a:t>销售易</a:t>
            </a:r>
            <a:endParaRPr lang="zh-CN" altLang="en-US" sz="3600" b="1" dirty="0">
              <a:solidFill>
                <a:schemeClr val="tx2"/>
              </a:solidFill>
              <a:latin typeface="华文隶书" panose="02010800040101010101" charset="-122"/>
              <a:ea typeface="华文隶书" panose="02010800040101010101" charset="-122"/>
            </a:endParaRPr>
          </a:p>
        </p:txBody>
      </p:sp>
      <p:sp>
        <p:nvSpPr>
          <p:cNvPr id="2" name="文本框 1"/>
          <p:cNvSpPr txBox="1"/>
          <p:nvPr/>
        </p:nvSpPr>
        <p:spPr>
          <a:xfrm>
            <a:off x="3910965" y="1564005"/>
            <a:ext cx="8091805" cy="4707890"/>
          </a:xfrm>
          <a:prstGeom prst="rect">
            <a:avLst/>
          </a:prstGeom>
          <a:noFill/>
        </p:spPr>
        <p:txBody>
          <a:bodyPr wrap="square" rtlCol="0" anchor="t">
            <a:spAutoFit/>
          </a:bodyPr>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销售易（Neocrm）隶属于北京仁科互动网络技术有限公司，是融合新型互联网技术的企业级CRM开创者。销售易致力于通过新型互联网技术，打造符合数字化时代下企业需求的新一代CRM产品，将企业同客户互动的全过程数字化、智能化，帮助企业转型为真正以客户为中心的数字化运营组织，实现业绩的可持续增长。销售易CRM支持企业从营销、销售到服务的全流程自动化业务场景，创新性地利用AI、大数据、物联网等新型互联网技术打造双中台型CRM；既能帮助B2B企业连接外部经销商、服务商、产品以及最终用户，构建360°全生命周期的客户关系管理体系；也可为B2C企业实现品牌与消费者的直接连接，构建私域流量池，实现精准的营销获客和精细化的用户运营。</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sz="3200" b="1" dirty="0">
                <a:solidFill>
                  <a:srgbClr val="FFC000"/>
                </a:solidFill>
                <a:latin typeface="微软雅黑" panose="020B0503020204020204" pitchFamily="34" charset="-122"/>
                <a:ea typeface="微软雅黑" panose="020B0503020204020204" pitchFamily="34" charset="-122"/>
              </a:rPr>
              <a:t>一、CRM系统的设计</a:t>
            </a:r>
            <a:endParaRPr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4" name="组合 3"/>
          <p:cNvGrpSpPr/>
          <p:nvPr/>
        </p:nvGrpSpPr>
        <p:grpSpPr>
          <a:xfrm>
            <a:off x="47625" y="-69850"/>
            <a:ext cx="6066790" cy="836930"/>
            <a:chOff x="75" y="-110"/>
            <a:chExt cx="9554" cy="1318"/>
          </a:xfrm>
        </p:grpSpPr>
        <p:sp>
          <p:nvSpPr>
            <p:cNvPr id="23" name="矩形 22"/>
            <p:cNvSpPr/>
            <p:nvPr/>
          </p:nvSpPr>
          <p:spPr>
            <a:xfrm>
              <a:off x="4497" y="-110"/>
              <a:ext cx="5132"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75" y="3"/>
              <a:ext cx="4422" cy="1092"/>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2000" b="1" noProof="0" dirty="0">
                  <a:ln>
                    <a:noFill/>
                  </a:ln>
                  <a:effectLst/>
                  <a:uLnTx/>
                  <a:uFillTx/>
                  <a:latin typeface="微软雅黑" panose="020B0503020204020204" pitchFamily="34" charset="-122"/>
                  <a:ea typeface="微软雅黑" panose="020B0503020204020204" pitchFamily="34" charset="-122"/>
                  <a:sym typeface="+mn-ea"/>
                </a:rPr>
                <a:t>客户关系管理系统的设计和实施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4"/>
          <p:cNvSpPr/>
          <p:nvPr/>
        </p:nvSpPr>
        <p:spPr>
          <a:xfrm>
            <a:off x="47625" y="980440"/>
            <a:ext cx="6572250" cy="58356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sz="3200" b="1" dirty="0">
                <a:solidFill>
                  <a:srgbClr val="FFC000"/>
                </a:solidFill>
                <a:latin typeface="微软雅黑" panose="020B0503020204020204" pitchFamily="34" charset="-122"/>
                <a:ea typeface="微软雅黑" panose="020B0503020204020204" pitchFamily="34" charset="-122"/>
              </a:rPr>
              <a:t>二</a:t>
            </a:r>
            <a:r>
              <a:rPr sz="3200" b="1" dirty="0">
                <a:solidFill>
                  <a:srgbClr val="FFC000"/>
                </a:solidFill>
                <a:latin typeface="微软雅黑" panose="020B0503020204020204" pitchFamily="34" charset="-122"/>
                <a:ea typeface="微软雅黑" panose="020B0503020204020204" pitchFamily="34" charset="-122"/>
              </a:rPr>
              <a:t>、关于现有CRM系统的评价</a:t>
            </a:r>
            <a:endParaRPr sz="3200" b="1" dirty="0">
              <a:solidFill>
                <a:srgbClr val="FFC000"/>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1487805" y="1564005"/>
          <a:ext cx="7010400" cy="5003800"/>
        </p:xfrm>
        <a:graphic>
          <a:graphicData uri="http://schemas.openxmlformats.org/drawingml/2006/table">
            <a:tbl>
              <a:tblPr firstRow="1" bandRow="1">
                <a:tableStyleId>{21E4AEA4-8DFA-4A89-87EB-49C32662AFE0}</a:tableStyleId>
              </a:tblPr>
              <a:tblGrid>
                <a:gridCol w="4064000"/>
                <a:gridCol w="2946400"/>
              </a:tblGrid>
              <a:tr h="285115">
                <a:tc rowSpan="4">
                  <a:txBody>
                    <a:bodyPr/>
                    <a:p>
                      <a:pPr indent="0" algn="ctr">
                        <a:lnSpc>
                          <a:spcPct val="120000"/>
                        </a:lnSpc>
                        <a:spcBef>
                          <a:spcPts val="0"/>
                        </a:spcBef>
                        <a:spcAft>
                          <a:spcPts val="0"/>
                        </a:spcAft>
                        <a:buNone/>
                      </a:pPr>
                      <a:r>
                        <a:rPr lang="en-US" sz="2000" b="1" spc="120">
                          <a:solidFill>
                            <a:schemeClr val="tx1"/>
                          </a:solidFill>
                          <a:latin typeface="微软雅黑" panose="020B0503020204020204" pitchFamily="34" charset="-122"/>
                          <a:ea typeface="微软雅黑" panose="020B0503020204020204" pitchFamily="34" charset="-122"/>
                        </a:rPr>
                        <a:t>反映客户软件客户化水平的指标</a:t>
                      </a:r>
                      <a:endParaRPr lang="en-US" sz="2000" b="1" spc="120">
                        <a:solidFill>
                          <a:schemeClr val="tx1"/>
                        </a:solidFill>
                        <a:latin typeface="微软雅黑" panose="020B0503020204020204" pitchFamily="34" charset="-122"/>
                        <a:ea typeface="微软雅黑" panose="020B0503020204020204" pitchFamily="34" charset="-122"/>
                      </a:endParaRPr>
                    </a:p>
                  </a:txBody>
                  <a:tcPr marL="25400" marR="25400" marT="6350" marB="6350" vert="horz" anchor="ctr" anchorCtr="0"/>
                </a:tc>
                <a:tc>
                  <a:txBody>
                    <a:bodyPr/>
                    <a:p>
                      <a:pPr indent="0" algn="ctr">
                        <a:lnSpc>
                          <a:spcPct val="120000"/>
                        </a:lnSpc>
                        <a:spcBef>
                          <a:spcPts val="0"/>
                        </a:spcBef>
                        <a:spcAft>
                          <a:spcPts val="0"/>
                        </a:spcAft>
                        <a:buNone/>
                      </a:pPr>
                      <a:r>
                        <a:rPr lang="en-US" sz="1200" b="1" spc="120">
                          <a:latin typeface="微软雅黑" panose="020B0503020204020204" pitchFamily="34" charset="-122"/>
                          <a:ea typeface="微软雅黑" panose="020B0503020204020204" pitchFamily="34" charset="-122"/>
                        </a:rPr>
                        <a:t>基本功能的满足程度</a:t>
                      </a:r>
                      <a:endParaRPr lang="en-US" altLang="en-US" sz="1200" b="1" spc="120">
                        <a:latin typeface="微软雅黑" panose="020B0503020204020204" pitchFamily="34" charset="-122"/>
                        <a:ea typeface="微软雅黑" panose="020B0503020204020204" pitchFamily="34" charset="-122"/>
                      </a:endParaRPr>
                    </a:p>
                  </a:txBody>
                  <a:tcPr marL="25400" marR="25400" marT="6350" marB="6350" vert="horz" anchor="ctr" anchorCtr="0"/>
                </a:tc>
              </a:tr>
              <a:tr h="28575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通信能力</a:t>
                      </a:r>
                      <a:endParaRPr 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业务流程的科学性</a:t>
                      </a:r>
                      <a:endParaRPr 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自服务能力</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5745">
                <a:tc rowSpan="5">
                  <a:txBody>
                    <a:bodyPr/>
                    <a:p>
                      <a:pPr indent="0" algn="ctr">
                        <a:lnSpc>
                          <a:spcPct val="120000"/>
                        </a:lnSpc>
                        <a:spcBef>
                          <a:spcPts val="0"/>
                        </a:spcBef>
                        <a:spcAft>
                          <a:spcPts val="0"/>
                        </a:spcAft>
                        <a:buNone/>
                      </a:pPr>
                      <a:r>
                        <a:rPr lang="en-US" sz="2000" b="1" spc="120">
                          <a:latin typeface="微软雅黑" panose="020B0503020204020204" pitchFamily="34" charset="-122"/>
                          <a:ea typeface="微软雅黑" panose="020B0503020204020204" pitchFamily="34" charset="-122"/>
                        </a:rPr>
                        <a:t>反映供应商服务能力的指标</a:t>
                      </a:r>
                      <a:endParaRPr lang="en-US" altLang="en-US" sz="2000" b="1" spc="120">
                        <a:latin typeface="微软雅黑" panose="020B0503020204020204" pitchFamily="34" charset="-122"/>
                        <a:ea typeface="微软雅黑" panose="020B0503020204020204" pitchFamily="34" charset="-122"/>
                      </a:endParaRPr>
                    </a:p>
                  </a:txBody>
                  <a:tcPr marL="25400" marR="25400" marT="6350" marB="6350" vert="horz" anchor="ctr" anchorCtr="0"/>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前期服务水平</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管理理念的先进性</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培训服务水平</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维护服务水平</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二次开发能力</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5745">
                <a:tc rowSpan="5">
                  <a:txBody>
                    <a:bodyPr/>
                    <a:p>
                      <a:pPr indent="0" algn="ctr">
                        <a:lnSpc>
                          <a:spcPct val="120000"/>
                        </a:lnSpc>
                        <a:spcBef>
                          <a:spcPts val="0"/>
                        </a:spcBef>
                        <a:spcAft>
                          <a:spcPts val="0"/>
                        </a:spcAft>
                        <a:buNone/>
                      </a:pPr>
                      <a:r>
                        <a:rPr lang="en-US" sz="2000" b="1" spc="120">
                          <a:latin typeface="微软雅黑" panose="020B0503020204020204" pitchFamily="34" charset="-122"/>
                          <a:ea typeface="微软雅黑" panose="020B0503020204020204" pitchFamily="34" charset="-122"/>
                        </a:rPr>
                        <a:t>反映供应商实力的指标</a:t>
                      </a:r>
                      <a:endParaRPr lang="en-US" altLang="en-US" sz="2000" b="1" spc="120">
                        <a:latin typeface="微软雅黑" panose="020B0503020204020204" pitchFamily="34" charset="-122"/>
                        <a:ea typeface="微软雅黑" panose="020B0503020204020204" pitchFamily="34" charset="-122"/>
                      </a:endParaRPr>
                    </a:p>
                  </a:txBody>
                  <a:tcPr marL="25400" marR="25400" marT="6350" marB="6350" vert="horz" anchor="ctr" anchorCtr="0"/>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组织管理水平</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7015">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人力资源状况</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5745">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财务稳定性</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客户关系管理实施成功率</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行业案例数</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rowSpan="3">
                  <a:txBody>
                    <a:bodyPr/>
                    <a:p>
                      <a:pPr indent="0" algn="ctr">
                        <a:lnSpc>
                          <a:spcPct val="120000"/>
                        </a:lnSpc>
                        <a:spcBef>
                          <a:spcPts val="0"/>
                        </a:spcBef>
                        <a:spcAft>
                          <a:spcPts val="0"/>
                        </a:spcAft>
                        <a:buNone/>
                      </a:pPr>
                      <a:r>
                        <a:rPr lang="en-US" sz="2000" b="1" spc="120">
                          <a:latin typeface="微软雅黑" panose="020B0503020204020204" pitchFamily="34" charset="-122"/>
                          <a:ea typeface="微软雅黑" panose="020B0503020204020204" pitchFamily="34" charset="-122"/>
                        </a:rPr>
                        <a:t>反映供应商企业文化的指标</a:t>
                      </a:r>
                      <a:endParaRPr lang="en-US" altLang="en-US" sz="2000" b="1" spc="120">
                        <a:latin typeface="微软雅黑" panose="020B0503020204020204" pitchFamily="34" charset="-122"/>
                        <a:ea typeface="微软雅黑" panose="020B0503020204020204" pitchFamily="34" charset="-122"/>
                      </a:endParaRPr>
                    </a:p>
                  </a:txBody>
                  <a:tcPr marL="25400" marR="25400" marT="6350" marB="6350" vert="horz" anchor="ctr" anchorCtr="0"/>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沟通意识</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团队意识</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6380">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客户服务意识</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5745">
                <a:tc rowSpan="3">
                  <a:txBody>
                    <a:bodyPr/>
                    <a:p>
                      <a:pPr indent="0" algn="ctr">
                        <a:lnSpc>
                          <a:spcPct val="120000"/>
                        </a:lnSpc>
                        <a:spcBef>
                          <a:spcPts val="0"/>
                        </a:spcBef>
                        <a:spcAft>
                          <a:spcPts val="0"/>
                        </a:spcAft>
                        <a:buNone/>
                      </a:pPr>
                      <a:r>
                        <a:rPr lang="en-US" sz="2000" b="1" spc="120">
                          <a:latin typeface="微软雅黑" panose="020B0503020204020204" pitchFamily="34" charset="-122"/>
                          <a:ea typeface="微软雅黑" panose="020B0503020204020204" pitchFamily="34" charset="-122"/>
                        </a:rPr>
                        <a:t>反映价格水平的指标</a:t>
                      </a:r>
                      <a:endParaRPr lang="en-US" altLang="en-US" sz="2000" b="1" spc="120">
                        <a:latin typeface="微软雅黑" panose="020B0503020204020204" pitchFamily="34" charset="-122"/>
                        <a:ea typeface="微软雅黑" panose="020B0503020204020204" pitchFamily="34" charset="-122"/>
                      </a:endParaRPr>
                    </a:p>
                  </a:txBody>
                  <a:tcPr marL="25400" marR="25400" marT="6350" marB="6350" vert="horz" anchor="ctr" anchorCtr="0"/>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软件价格</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7015">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培训价格</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r h="245745">
                <a:tc vMerge="1">
                  <a:tcPr/>
                </a:tc>
                <a:tc>
                  <a:txBody>
                    <a:bodyPr/>
                    <a:p>
                      <a:pPr indent="0" algn="l">
                        <a:lnSpc>
                          <a:spcPct val="120000"/>
                        </a:lnSpc>
                        <a:spcBef>
                          <a:spcPts val="0"/>
                        </a:spcBef>
                        <a:spcAft>
                          <a:spcPts val="0"/>
                        </a:spcAft>
                        <a:buNone/>
                      </a:pPr>
                      <a:r>
                        <a:rPr lang="en-US" sz="1200" spc="120">
                          <a:latin typeface="微软雅黑" panose="020B0503020204020204" pitchFamily="34" charset="-122"/>
                          <a:ea typeface="微软雅黑" panose="020B0503020204020204" pitchFamily="34" charset="-122"/>
                        </a:rPr>
                        <a:t>服务价格</a:t>
                      </a:r>
                      <a:endParaRPr lang="en-US" altLang="en-US" sz="1200" spc="120">
                        <a:latin typeface="微软雅黑" panose="020B0503020204020204" pitchFamily="34" charset="-122"/>
                        <a:ea typeface="微软雅黑" panose="020B0503020204020204" pitchFamily="34" charset="-122"/>
                      </a:endParaRPr>
                    </a:p>
                  </a:txBody>
                  <a:tcPr marL="25400" marR="25400" marT="6350" marB="6350" vert="horz" anchor="ctr" anchorCtr="0"/>
                </a:tc>
              </a:tr>
            </a:tbl>
          </a:graphicData>
        </a:graphic>
      </p:graphicFrame>
      <p:sp>
        <p:nvSpPr>
          <p:cNvPr id="100" name="文本框 99"/>
          <p:cNvSpPr txBox="1"/>
          <p:nvPr/>
        </p:nvSpPr>
        <p:spPr>
          <a:xfrm>
            <a:off x="9048750" y="3789045"/>
            <a:ext cx="2233930" cy="829945"/>
          </a:xfrm>
          <a:prstGeom prst="rect">
            <a:avLst/>
          </a:prstGeom>
          <a:noFill/>
          <a:ln w="9525">
            <a:noFill/>
          </a:ln>
        </p:spPr>
        <p:txBody>
          <a:bodyPr wrap="square">
            <a:spAutoFit/>
          </a:bodyPr>
          <a:p>
            <a:r>
              <a:rPr lang="zh-CN" sz="2400" b="1">
                <a:solidFill>
                  <a:schemeClr val="accent6"/>
                </a:solidFill>
                <a:latin typeface="华文楷体" panose="02010600040101010101" charset="-122"/>
                <a:ea typeface="华文楷体" panose="02010600040101010101" charset="-122"/>
                <a:cs typeface="华文楷体" panose="02010600040101010101" charset="-122"/>
              </a:rPr>
              <a:t>CRM系统厂商的评价指标</a:t>
            </a:r>
            <a:endParaRPr lang="zh-CN" altLang="en-US" sz="2400" b="1">
              <a:solidFill>
                <a:schemeClr val="accent6"/>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9"/>
          <p:cNvPicPr>
            <a:picLocks noChangeAspect="1"/>
          </p:cNvPicPr>
          <p:nvPr/>
        </p:nvPicPr>
        <p:blipFill>
          <a:blip r:embed="rId1"/>
          <a:stretch>
            <a:fillRect/>
          </a:stretch>
        </p:blipFill>
        <p:spPr>
          <a:xfrm>
            <a:off x="1415415" y="1124268"/>
            <a:ext cx="3346450" cy="4314825"/>
          </a:xfrm>
          <a:prstGeom prst="rect">
            <a:avLst/>
          </a:prstGeom>
          <a:noFill/>
          <a:ln w="9525">
            <a:noFill/>
          </a:ln>
        </p:spPr>
      </p:pic>
      <p:sp>
        <p:nvSpPr>
          <p:cNvPr id="100" name="文本框 99"/>
          <p:cNvSpPr txBox="1"/>
          <p:nvPr/>
        </p:nvSpPr>
        <p:spPr>
          <a:xfrm>
            <a:off x="5231765" y="2204720"/>
            <a:ext cx="5632450" cy="1568450"/>
          </a:xfrm>
          <a:prstGeom prst="rect">
            <a:avLst/>
          </a:prstGeom>
          <a:noFill/>
          <a:ln w="9525">
            <a:noFill/>
          </a:ln>
        </p:spPr>
        <p:txBody>
          <a:bodyPr wrap="square">
            <a:spAutoFit/>
          </a:bodyPr>
          <a:p>
            <a:pPr>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请欣赏案例：</a:t>
            </a:r>
            <a:endParaRPr lang="zh-CN" sz="32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托管型CRM的“三国演义”</a:t>
            </a:r>
            <a:endParaRPr lang="zh-CN"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231765" y="1412240"/>
            <a:ext cx="3650615" cy="583565"/>
          </a:xfrm>
          <a:prstGeom prst="rect">
            <a:avLst/>
          </a:prstGeom>
          <a:noFill/>
        </p:spPr>
        <p:txBody>
          <a:bodyPr wrap="square" rtlCol="0">
            <a:spAutoFit/>
          </a:bodyPr>
          <a:p>
            <a:r>
              <a:rPr lang="zh-CN" altLang="en-US" sz="3200" b="1">
                <a:latin typeface="微软雅黑" panose="020B0503020204020204" pitchFamily="34" charset="-122"/>
                <a:ea typeface="微软雅黑" panose="020B0503020204020204" pitchFamily="34" charset="-122"/>
              </a:rPr>
              <a:t>能力拓展</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吴军</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1757680" y="1196975"/>
            <a:ext cx="9014460"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sz="2000" b="1" dirty="0">
                <a:solidFill>
                  <a:srgbClr val="404040"/>
                </a:solidFill>
                <a:latin typeface="Arial" panose="020B0604020202020204" pitchFamily="34" charset="0"/>
                <a:ea typeface="微软雅黑" panose="020B0503020204020204" pitchFamily="34" charset="-122"/>
              </a:rPr>
              <a:t>当前，银行业面临着“最坏”与“最好”交织的“新常态”：“坏”的是存贷利差缩减、金融同质化竞争加剧、互联网金融不断冲击、资本约束压力增大。“好”在于信息技术和大数据的飞跃发展为银行开启一扇崭新的大门，以客户为中心、协同整合销售资源、实践精细化管理成为银行业在“新常态”中保持长期竞争优势的“法宝”。客户关系管理（Customer Relationship Management，CRM）成为商业银行培育核心竞争力的重要手段，即所谓“得人心者得天下”。</a:t>
            </a:r>
            <a:endParaRPr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sz="2000" b="1" dirty="0">
                <a:solidFill>
                  <a:srgbClr val="404040"/>
                </a:solidFill>
                <a:latin typeface="Arial" panose="020B0604020202020204" pitchFamily="34" charset="0"/>
                <a:ea typeface="微软雅黑" panose="020B0503020204020204" pitchFamily="34" charset="-122"/>
              </a:rPr>
              <a:t>平安银行做法如下：第一，</a:t>
            </a:r>
            <a:r>
              <a:rPr sz="2000" b="1" dirty="0">
                <a:solidFill>
                  <a:srgbClr val="404040"/>
                </a:solidFill>
                <a:latin typeface="Arial" panose="020B0604020202020204" pitchFamily="34" charset="0"/>
                <a:ea typeface="微软雅黑" panose="020B0503020204020204" pitchFamily="34" charset="-122"/>
              </a:rPr>
              <a:t>“用的”系统颠覆“看的”系统。</a:t>
            </a:r>
            <a:r>
              <a:rPr lang="zh-CN" sz="2000" b="1" dirty="0">
                <a:solidFill>
                  <a:srgbClr val="404040"/>
                </a:solidFill>
                <a:latin typeface="Arial" panose="020B0604020202020204" pitchFamily="34" charset="0"/>
                <a:ea typeface="微软雅黑" panose="020B0503020204020204" pitchFamily="34" charset="-122"/>
              </a:rPr>
              <a:t>第二，“用”则通，通则顺。第三，有“用”的“客户、产品、队伍三位一体。第四，平安银行对公CRM系统架构。（详细请参见</a:t>
            </a:r>
            <a:r>
              <a:rPr lang="zh-CN" sz="2000" b="1" dirty="0">
                <a:solidFill>
                  <a:srgbClr val="404040"/>
                </a:solidFill>
                <a:latin typeface="Arial" panose="020B0604020202020204" pitchFamily="34" charset="0"/>
                <a:ea typeface="微软雅黑" panose="020B0503020204020204" pitchFamily="34" charset="-122"/>
              </a:rPr>
              <a:t>课本）</a:t>
            </a:r>
            <a:endParaRPr 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sz="2000" b="1" dirty="0">
                <a:solidFill>
                  <a:srgbClr val="404040"/>
                </a:solidFill>
                <a:latin typeface="Arial" panose="020B0604020202020204" pitchFamily="34" charset="0"/>
                <a:ea typeface="微软雅黑" panose="020B0503020204020204" pitchFamily="34" charset="-122"/>
              </a:rPr>
              <a:t>（资料来源：金融时报，有</a:t>
            </a:r>
            <a:r>
              <a:rPr lang="zh-CN" sz="2000" b="1" dirty="0">
                <a:solidFill>
                  <a:srgbClr val="404040"/>
                </a:solidFill>
                <a:latin typeface="Arial" panose="020B0604020202020204" pitchFamily="34" charset="0"/>
                <a:ea typeface="微软雅黑" panose="020B0503020204020204" pitchFamily="34" charset="-122"/>
              </a:rPr>
              <a:t>删改）</a:t>
            </a:r>
            <a:endParaRPr lang="zh-CN"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1.平安银行对公CRM系统设计有哪些创新？</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2.你认为CRM系统设计的思路是什么?</a:t>
              </a:r>
              <a:endParaRPr lang="en-US" altLang="zh-CN"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1929765" y="981075"/>
            <a:ext cx="8054340" cy="5313045"/>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1.平安银行对公CRM系统设计有哪些创新？</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平安银行对公CRM系统设计的主要创新有以下几点：根本原则是“业务思路先行、系统建设跟进”，通俗的说法是真正“用起来”；平安银行对公CRM建设真正做到了系统规划和系统需求服务于业务规划和业务需求；有“用”的“客户、产品、队伍三位一体；平安银行对公CRM系统旨在构建全行集中的公司业务营销管理平台，有效支持银行各层级公司客户关系管理，并为实现销售流程线上化、产品交叉销售、智能化销售体系提供技术支撑。</a:t>
            </a: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3" name="文本框 2"/>
          <p:cNvSpPr txBox="1"/>
          <p:nvPr/>
        </p:nvSpPr>
        <p:spPr>
          <a:xfrm>
            <a:off x="2721610" y="1810385"/>
            <a:ext cx="6327140" cy="2030095"/>
          </a:xfrm>
          <a:prstGeom prst="rect">
            <a:avLst/>
          </a:prstGeom>
          <a:noFill/>
        </p:spPr>
        <p:txBody>
          <a:bodyPr wrap="square" rtlCol="0">
            <a:spAutoFit/>
          </a:bodyPr>
          <a:p>
            <a:r>
              <a:rPr lang="en-US" altLang="zh-CN" b="1" dirty="0">
                <a:solidFill>
                  <a:srgbClr val="404040"/>
                </a:solidFill>
                <a:latin typeface="Arial" panose="020B0604020202020204" pitchFamily="34" charset="0"/>
                <a:ea typeface="微软雅黑" panose="020B0503020204020204" pitchFamily="34" charset="-122"/>
                <a:sym typeface="+mn-ea"/>
              </a:rPr>
              <a:t>2.你认为CRM系统设计的思路是什么?</a:t>
            </a:r>
            <a:endParaRPr lang="en-US" altLang="zh-CN" b="1" dirty="0">
              <a:solidFill>
                <a:srgbClr val="404040"/>
              </a:solidFill>
              <a:latin typeface="Arial" panose="020B0604020202020204" pitchFamily="34" charset="0"/>
              <a:ea typeface="微软雅黑" panose="020B0503020204020204" pitchFamily="34" charset="-122"/>
              <a:sym typeface="+mn-ea"/>
            </a:endParaRPr>
          </a:p>
          <a:p>
            <a:endParaRPr lang="en-US" altLang="zh-CN" b="1" dirty="0">
              <a:solidFill>
                <a:srgbClr val="404040"/>
              </a:solidFill>
              <a:latin typeface="Arial" panose="020B0604020202020204" pitchFamily="34" charset="0"/>
              <a:ea typeface="微软雅黑" panose="020B0503020204020204" pitchFamily="34" charset="-122"/>
              <a:sym typeface="+mn-ea"/>
            </a:endParaRPr>
          </a:p>
          <a:p>
            <a:endParaRPr lang="en-US" altLang="zh-CN" b="1" dirty="0">
              <a:solidFill>
                <a:srgbClr val="404040"/>
              </a:solidFill>
              <a:latin typeface="Arial" panose="020B0604020202020204" pitchFamily="34" charset="0"/>
              <a:ea typeface="微软雅黑" panose="020B0503020204020204" pitchFamily="34" charset="-122"/>
              <a:sym typeface="+mn-ea"/>
            </a:endParaRPr>
          </a:p>
          <a:p>
            <a:endParaRPr lang="en-US" altLang="zh-CN" b="1" dirty="0">
              <a:solidFill>
                <a:srgbClr val="404040"/>
              </a:solidFill>
              <a:latin typeface="Arial" panose="020B0604020202020204" pitchFamily="34" charset="0"/>
              <a:ea typeface="微软雅黑" panose="020B0503020204020204" pitchFamily="34" charset="-122"/>
              <a:sym typeface="+mn-ea"/>
            </a:endParaRPr>
          </a:p>
          <a:p>
            <a:pPr>
              <a:lnSpc>
                <a:spcPct val="150000"/>
              </a:lnSpc>
            </a:pPr>
            <a:r>
              <a:rPr lang="en-US" altLang="zh-CN" b="1" dirty="0">
                <a:solidFill>
                  <a:srgbClr val="404040"/>
                </a:solidFill>
                <a:latin typeface="Arial" panose="020B0604020202020204" pitchFamily="34" charset="0"/>
                <a:ea typeface="微软雅黑" panose="020B0503020204020204" pitchFamily="34" charset="-122"/>
                <a:sym typeface="+mn-ea"/>
              </a:rPr>
              <a:t>企业CRM系统的设计思路主要包括：设计目标、需求分析、整体框架设计、功能模块设计、数据库设计、系统设计等。</a:t>
            </a:r>
            <a:endParaRPr lang="en-US" altLang="zh-CN"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271270" y="4940935"/>
            <a:ext cx="30607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023610" y="4652645"/>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967663" y="4940618"/>
            <a:ext cx="29083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438"/>
            <a:ext cx="5983288" cy="35528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企业CRM系统的建设，首先得明确系统建设得目标。主要包括：收集收集客户有关信息，加强和顾客之间的联系，提高顾客的忠诚度和满意度；收集客户相关数据进行分析，合理的规划企业年度指标，精准对接客户群体，高效提升企业业绩等。</a:t>
            </a:r>
            <a:endParaRPr lang="en-US" altLang="zh-CN" sz="2400" b="1" dirty="0">
              <a:solidFill>
                <a:srgbClr val="002A13"/>
              </a:solidFill>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667510"/>
            <a:ext cx="3519170"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00B05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1.CRM系统设计的目标</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chemeClr val="accent1"/>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438"/>
            <a:ext cx="5983288" cy="35528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CRM系统建设的需求分析主要分为用户需求分析、系统功能性需求分析以及系统非功能性需求分析。</a:t>
            </a:r>
            <a:endParaRPr lang="en-US" altLang="zh-CN" sz="2400" b="1" dirty="0">
              <a:solidFill>
                <a:srgbClr val="002A13"/>
              </a:solidFill>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667510"/>
            <a:ext cx="3950335"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chemeClr val="accent1"/>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en-US" altLang="zh-CN" sz="2400" b="1" dirty="0">
                <a:solidFill>
                  <a:srgbClr val="FFFFFF"/>
                </a:solidFill>
                <a:latin typeface="微软雅黑" panose="020B0503020204020204" pitchFamily="34" charset="-122"/>
                <a:ea typeface="微软雅黑" panose="020B0503020204020204" pitchFamily="34" charset="-122"/>
              </a:rPr>
              <a:t>2.CRM系统设计的需求分析</a:t>
            </a:r>
            <a:endParaRPr lang="en-US" altLang="zh-CN"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sz="3200" b="1" dirty="0">
                <a:solidFill>
                  <a:schemeClr val="tx2"/>
                </a:solidFill>
                <a:latin typeface="微软雅黑" panose="020B0503020204020204" pitchFamily="34" charset="-122"/>
                <a:ea typeface="微软雅黑" panose="020B0503020204020204" pitchFamily="34" charset="-122"/>
              </a:rPr>
              <a:t>一、CRM系统的设计</a:t>
            </a:r>
            <a:endParaRPr sz="3200" b="1" dirty="0">
              <a:solidFill>
                <a:schemeClr val="tx2"/>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5400" y="0"/>
            <a:ext cx="6537325" cy="836930"/>
            <a:chOff x="-40" y="0"/>
            <a:chExt cx="10295" cy="1318"/>
          </a:xfrm>
        </p:grpSpPr>
        <p:sp>
          <p:nvSpPr>
            <p:cNvPr id="2" name="矩形 1"/>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客户关系管理系统的设计和实施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199" y="0"/>
              <a:ext cx="6056"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客户关系管理系统的介绍和评价</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tags/tag1.xml><?xml version="1.0" encoding="utf-8"?>
<p:tagLst xmlns:p="http://schemas.openxmlformats.org/presentationml/2006/main">
  <p:tag name="KSO_WM_UNIT_TABLE_BEAUTIFY" val="smartTable{19901722-375b-4765-9383-d18af79a5226}"/>
  <p:tag name="TABLE_ENDDRAG_ORIGIN_RECT" val="552*394"/>
  <p:tag name="TABLE_ENDDRAG_RECT" val="191*131*552*394"/>
  <p:tag name="TABLE_AUTOADJUST_FLAG" val="1"/>
</p:tagLst>
</file>

<file path=ppt/tags/tag2.xml><?xml version="1.0" encoding="utf-8"?>
<p:tagLst xmlns:p="http://schemas.openxmlformats.org/presentationml/2006/main">
  <p:tag name="COMMONDATA" val="eyJoZGlkIjoiNDJjOWMwNjBhZmVkYzBhNTA0Y2NmMDQ4NzkyZWQ2N2UifQ=="/>
  <p:tag name="KSO_WPP_MARK_KEY" val="cc9c4f9e-9391-492e-bf39-12c2fdbf4bad"/>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4772</Words>
  <Application>WPS 演示</Application>
  <PresentationFormat>宽屏</PresentationFormat>
  <Paragraphs>341</Paragraphs>
  <Slides>29</Slides>
  <Notes>11</Notes>
  <HiddenSlides>1</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29</vt:i4>
      </vt:variant>
    </vt:vector>
  </HeadingPairs>
  <TitlesOfParts>
    <vt:vector size="43" baseType="lpstr">
      <vt:lpstr>Arial</vt:lpstr>
      <vt:lpstr>宋体</vt:lpstr>
      <vt:lpstr>Wingdings</vt:lpstr>
      <vt:lpstr>Calibri</vt:lpstr>
      <vt:lpstr>Calibri Light</vt:lpstr>
      <vt:lpstr>微软雅黑</vt:lpstr>
      <vt:lpstr>方正剪纸简体</vt:lpstr>
      <vt:lpstr>Arial Unicode MS</vt:lpstr>
      <vt:lpstr>幼圆</vt:lpstr>
      <vt:lpstr>华文琥珀</vt:lpstr>
      <vt:lpstr>华文隶书</vt:lpstr>
      <vt:lpstr>华文楷体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事事忙</cp:lastModifiedBy>
  <cp:revision>131</cp:revision>
  <dcterms:created xsi:type="dcterms:W3CDTF">2015-02-06T13:20:00Z</dcterms:created>
  <dcterms:modified xsi:type="dcterms:W3CDTF">2023-07-27T07:27:34Z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3893D230345C4185ADF8DB2B5C8F3D8B</vt:lpwstr>
  </property>
</Properties>
</file>