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
  </p:notesMasterIdLst>
  <p:sldIdLst>
    <p:sldId id="256" r:id="rId3"/>
    <p:sldId id="258" r:id="rId4"/>
    <p:sldId id="312" r:id="rId5"/>
    <p:sldId id="274" r:id="rId6"/>
    <p:sldId id="275" r:id="rId7"/>
    <p:sldId id="315" r:id="rId9"/>
    <p:sldId id="314" r:id="rId10"/>
    <p:sldId id="281" r:id="rId11"/>
    <p:sldId id="373" r:id="rId12"/>
    <p:sldId id="282" r:id="rId13"/>
    <p:sldId id="374" r:id="rId14"/>
    <p:sldId id="375" r:id="rId15"/>
    <p:sldId id="379" r:id="rId16"/>
    <p:sldId id="376" r:id="rId17"/>
    <p:sldId id="377" r:id="rId18"/>
    <p:sldId id="378" r:id="rId19"/>
    <p:sldId id="380" r:id="rId20"/>
    <p:sldId id="381" r:id="rId21"/>
    <p:sldId id="326" r:id="rId22"/>
    <p:sldId id="331" r:id="rId23"/>
    <p:sldId id="338" r:id="rId24"/>
  </p:sldIdLst>
  <p:sldSz cx="12192000" cy="6858000"/>
  <p:notesSz cx="6858000" cy="9144000"/>
  <p:custDataLst>
    <p:tags r:id="rId28"/>
  </p:custDataLst>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982" userDrawn="1">
          <p15:clr>
            <a:srgbClr val="A4A3A4"/>
          </p15:clr>
        </p15:guide>
        <p15:guide id="2" pos="384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000"/>
    <a:srgbClr val="F4B183"/>
    <a:srgbClr val="5B9BD5"/>
    <a:srgbClr val="E7AA7F"/>
    <a:srgbClr val="D7712B"/>
    <a:srgbClr val="F7E3D5"/>
    <a:srgbClr val="F8CBAD"/>
    <a:srgbClr val="003FFF"/>
    <a:srgbClr val="FFD966"/>
    <a:srgbClr val="E5E9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102"/>
    <p:restoredTop sz="94660"/>
  </p:normalViewPr>
  <p:slideViewPr>
    <p:cSldViewPr showGuides="1">
      <p:cViewPr varScale="1">
        <p:scale>
          <a:sx n="51" d="100"/>
          <a:sy n="51" d="100"/>
        </p:scale>
        <p:origin x="840" y="66"/>
      </p:cViewPr>
      <p:guideLst>
        <p:guide orient="horz" pos="1982"/>
        <p:guide pos="384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notesMaster" Target="notesMasters/notesMaster1.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8" Type="http://schemas.openxmlformats.org/officeDocument/2006/relationships/tags" Target="tags/tag40.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buFont typeface="Arial" panose="020B0604020202020204" pitchFamily="34" charset="0"/>
              <a:buNone/>
              <a:defRPr sz="12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buFont typeface="Arial" panose="020B0604020202020204" pitchFamily="34" charset="0"/>
              <a:buNone/>
              <a:defRPr sz="1200"/>
            </a:lvl1p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76BD9C7E-5AC1-427E-9F9F-A283033ED1F7}" type="datetimeFigureOut">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buFont typeface="Arial" panose="020B0604020202020204" pitchFamily="34" charset="0"/>
              <a:buNone/>
              <a:defRPr sz="12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a:buFont typeface="Arial" panose="020B0604020202020204" pitchFamily="34" charset="0"/>
              <a:buNone/>
              <a:defRPr sz="1200"/>
            </a:lvl1p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E9CA2300-C538-4DA7-A1A2-FF539FE2DF15}" type="slidenum">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10242" name="幻灯片图像占位符 1"/>
          <p:cNvSpPr>
            <a:spLocks noGrp="1" noRot="1" noChangeAspect="1" noTextEdit="1"/>
          </p:cNvSpPr>
          <p:nvPr>
            <p:ph type="sldImg"/>
          </p:nvPr>
        </p:nvSpPr>
        <p:spPr>
          <a:xfrm>
            <a:off x="379413" y="684213"/>
            <a:ext cx="6094412" cy="3429000"/>
          </a:xfrm>
          <a:ln>
            <a:solidFill>
              <a:srgbClr val="000000">
                <a:alpha val="100000"/>
              </a:srgbClr>
            </a:solidFill>
            <a:miter lim="800000"/>
          </a:ln>
        </p:spPr>
      </p:sp>
      <p:sp>
        <p:nvSpPr>
          <p:cNvPr id="10243" name="备注占位符 2"/>
          <p:cNvSpPr>
            <a:spLocks noGrp="1"/>
          </p:cNvSpPr>
          <p:nvPr>
            <p:ph type="body" idx="1"/>
          </p:nvPr>
        </p:nvSpPr>
        <p:spPr>
          <a:xfrm>
            <a:off x="684213" y="4341813"/>
            <a:ext cx="5486400" cy="4114800"/>
          </a:xfrm>
          <a:noFill/>
          <a:ln>
            <a:noFill/>
          </a:ln>
        </p:spPr>
        <p:txBody>
          <a:bodyPr wrap="square" lIns="91440" tIns="45720" rIns="91440" bIns="45720" anchor="t" anchorCtr="0"/>
          <a:p>
            <a:pPr lvl="0" eaLnBrk="1" hangingPunct="1">
              <a:spcBef>
                <a:spcPct val="0"/>
              </a:spcBef>
            </a:pPr>
            <a:r>
              <a:rPr lang="zh-CN" altLang="en-US" dirty="0"/>
              <a:t>模板来自于 </a:t>
            </a:r>
            <a:r>
              <a:rPr lang="en-US" altLang="zh-CN" dirty="0"/>
              <a:t>http://docer.wps.cn</a:t>
            </a:r>
            <a:endParaRPr lang="zh-CN" altLang="en-US" dirty="0"/>
          </a:p>
        </p:txBody>
      </p:sp>
      <p:sp>
        <p:nvSpPr>
          <p:cNvPr id="10244" name="灯片编号占位符 3"/>
          <p:cNvSpPr txBox="1">
            <a:spLocks noGrp="1"/>
          </p:cNvSpPr>
          <p:nvPr/>
        </p:nvSpPr>
        <p:spPr>
          <a:xfrm>
            <a:off x="3883025" y="8683625"/>
            <a:ext cx="2971800" cy="457200"/>
          </a:xfrm>
          <a:prstGeom prst="rect">
            <a:avLst/>
          </a:prstGeom>
          <a:noFill/>
          <a:ln w="9525">
            <a:noFill/>
          </a:ln>
        </p:spPr>
        <p:txBody>
          <a:bodyPr anchor="b" anchorCtr="0"/>
          <a:p>
            <a:pPr lvl="0" algn="r" eaLnBrk="1" hangingPunct="1"/>
            <a:fld id="{9A0DB2DC-4C9A-4742-B13C-FB6460FD3503}" type="slidenum">
              <a:rPr lang="zh-CN" altLang="en-US" sz="1200" b="1" dirty="0">
                <a:solidFill>
                  <a:schemeClr val="tx2"/>
                </a:solidFill>
                <a:latin typeface="Arial" panose="020B0604020202020204" pitchFamily="34" charset="0"/>
              </a:rPr>
            </a:fld>
            <a:endParaRPr lang="zh-CN" altLang="en-US" sz="1200" b="1" dirty="0">
              <a:solidFill>
                <a:schemeClr val="tx2"/>
              </a:solidFill>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29698" name="幻灯片图像占位符 1"/>
          <p:cNvSpPr>
            <a:spLocks noGrp="1" noRot="1" noChangeAspect="1" noTextEdit="1"/>
          </p:cNvSpPr>
          <p:nvPr>
            <p:ph type="sldImg"/>
          </p:nvPr>
        </p:nvSpPr>
        <p:spPr>
          <a:xfrm>
            <a:off x="684213" y="1141413"/>
            <a:ext cx="5486400" cy="3086100"/>
          </a:xfrm>
          <a:ln>
            <a:solidFill>
              <a:srgbClr val="000000">
                <a:alpha val="100000"/>
              </a:srgbClr>
            </a:solidFill>
            <a:miter lim="800000"/>
          </a:ln>
        </p:spPr>
      </p:sp>
      <p:sp>
        <p:nvSpPr>
          <p:cNvPr id="29699" name="备注占位符 2"/>
          <p:cNvSpPr>
            <a:spLocks noGrp="1"/>
          </p:cNvSpPr>
          <p:nvPr>
            <p:ph type="body" idx="1"/>
          </p:nvPr>
        </p:nvSpPr>
        <p:spPr>
          <a:xfrm>
            <a:off x="684213" y="4398963"/>
            <a:ext cx="5486400" cy="3600450"/>
          </a:xfrm>
          <a:noFill/>
          <a:ln>
            <a:noFill/>
          </a:ln>
        </p:spPr>
        <p:txBody>
          <a:bodyPr wrap="square" lIns="91440" tIns="45720" rIns="91440" bIns="45720" anchor="t" anchorCtr="0"/>
          <a:p>
            <a:pPr lvl="0" eaLnBrk="1" hangingPunct="1">
              <a:spcBef>
                <a:spcPct val="0"/>
              </a:spcBef>
            </a:pPr>
            <a:r>
              <a:rPr lang="zh-CN" altLang="en-US" dirty="0"/>
              <a:t>模板来自于 </a:t>
            </a:r>
            <a:r>
              <a:rPr lang="en-US" altLang="zh-CN" dirty="0"/>
              <a:t>http://docer.wps.cn</a:t>
            </a:r>
            <a:endParaRPr lang="en-US" altLang="zh-CN" dirty="0"/>
          </a:p>
        </p:txBody>
      </p:sp>
      <p:sp>
        <p:nvSpPr>
          <p:cNvPr id="29700" name="灯片编号占位符 3"/>
          <p:cNvSpPr txBox="1">
            <a:spLocks noGrp="1"/>
          </p:cNvSpPr>
          <p:nvPr/>
        </p:nvSpPr>
        <p:spPr>
          <a:xfrm>
            <a:off x="3883025" y="8683625"/>
            <a:ext cx="2971800" cy="458788"/>
          </a:xfrm>
          <a:prstGeom prst="rect">
            <a:avLst/>
          </a:prstGeom>
          <a:noFill/>
          <a:ln w="9525">
            <a:noFill/>
          </a:ln>
        </p:spPr>
        <p:txBody>
          <a:bodyPr anchor="b" anchorCtr="0"/>
          <a:p>
            <a:pPr lvl="0" algn="r" eaLnBrk="1" hangingPunct="1"/>
            <a:fld id="{9A0DB2DC-4C9A-4742-B13C-FB6460FD3503}" type="slidenum">
              <a:rPr lang="zh-CN" altLang="en-US" sz="1200" b="1" dirty="0">
                <a:solidFill>
                  <a:schemeClr val="tx2"/>
                </a:solidFill>
              </a:rPr>
            </a:fld>
            <a:endParaRPr lang="zh-CN" altLang="en-US" sz="1200" b="1" dirty="0">
              <a:solidFill>
                <a:schemeClr val="tx2"/>
              </a:solidFill>
            </a:endParaRPr>
          </a:p>
        </p:txBody>
      </p:sp>
    </p:spTree>
  </p:cSld>
  <p:clrMapOvr>
    <a:overrideClrMapping bg1="lt1" tx1="dk1" bg2="lt2" tx2="dk2" accent1="accent1" accent2="accent2" accent3="accent3" accent4="accent4" accent5="accent5" accent6="accent6" hlink="hlink" folHlink="folHlink"/>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10242" name="幻灯片图像占位符 1"/>
          <p:cNvSpPr>
            <a:spLocks noGrp="1" noRot="1" noChangeAspect="1" noTextEdit="1"/>
          </p:cNvSpPr>
          <p:nvPr>
            <p:ph type="sldImg"/>
          </p:nvPr>
        </p:nvSpPr>
        <p:spPr>
          <a:xfrm>
            <a:off x="379413" y="684213"/>
            <a:ext cx="6094412" cy="3429000"/>
          </a:xfrm>
          <a:ln>
            <a:solidFill>
              <a:srgbClr val="000000">
                <a:alpha val="100000"/>
              </a:srgbClr>
            </a:solidFill>
            <a:miter lim="800000"/>
          </a:ln>
        </p:spPr>
      </p:sp>
      <p:sp>
        <p:nvSpPr>
          <p:cNvPr id="10243" name="备注占位符 2"/>
          <p:cNvSpPr>
            <a:spLocks noGrp="1"/>
          </p:cNvSpPr>
          <p:nvPr>
            <p:ph type="body" idx="1"/>
          </p:nvPr>
        </p:nvSpPr>
        <p:spPr>
          <a:xfrm>
            <a:off x="684213" y="4341813"/>
            <a:ext cx="5486400" cy="4114800"/>
          </a:xfrm>
          <a:noFill/>
          <a:ln>
            <a:noFill/>
          </a:ln>
        </p:spPr>
        <p:txBody>
          <a:bodyPr wrap="square" lIns="91440" tIns="45720" rIns="91440" bIns="45720" anchor="t" anchorCtr="0"/>
          <a:p>
            <a:pPr lvl="0" eaLnBrk="1" hangingPunct="1">
              <a:spcBef>
                <a:spcPct val="0"/>
              </a:spcBef>
            </a:pPr>
            <a:r>
              <a:rPr lang="zh-CN" altLang="en-US" dirty="0"/>
              <a:t>模板来自于 </a:t>
            </a:r>
            <a:r>
              <a:rPr lang="en-US" altLang="zh-CN" dirty="0"/>
              <a:t>http://docer.wps.cn</a:t>
            </a:r>
            <a:endParaRPr lang="zh-CN" altLang="en-US" dirty="0"/>
          </a:p>
        </p:txBody>
      </p:sp>
      <p:sp>
        <p:nvSpPr>
          <p:cNvPr id="10244" name="灯片编号占位符 3"/>
          <p:cNvSpPr txBox="1">
            <a:spLocks noGrp="1"/>
          </p:cNvSpPr>
          <p:nvPr/>
        </p:nvSpPr>
        <p:spPr>
          <a:xfrm>
            <a:off x="3883025" y="8683625"/>
            <a:ext cx="2971800" cy="457200"/>
          </a:xfrm>
          <a:prstGeom prst="rect">
            <a:avLst/>
          </a:prstGeom>
          <a:noFill/>
          <a:ln w="9525">
            <a:noFill/>
          </a:ln>
        </p:spPr>
        <p:txBody>
          <a:bodyPr anchor="b" anchorCtr="0"/>
          <a:p>
            <a:pPr lvl="0" algn="r" eaLnBrk="1" hangingPunct="1"/>
            <a:fld id="{9A0DB2DC-4C9A-4742-B13C-FB6460FD3503}" type="slidenum">
              <a:rPr lang="zh-CN" altLang="en-US" sz="1200" b="1" dirty="0">
                <a:solidFill>
                  <a:schemeClr val="tx2"/>
                </a:solidFill>
                <a:latin typeface="Arial" panose="020B0604020202020204" pitchFamily="34" charset="0"/>
              </a:rPr>
            </a:fld>
            <a:endParaRPr lang="zh-CN" altLang="en-US" sz="1200" b="1" dirty="0">
              <a:solidFill>
                <a:schemeClr val="tx2"/>
              </a:solidFill>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29698" name="幻灯片图像占位符 1"/>
          <p:cNvSpPr>
            <a:spLocks noGrp="1" noRot="1" noChangeAspect="1" noTextEdit="1"/>
          </p:cNvSpPr>
          <p:nvPr>
            <p:ph type="sldImg"/>
          </p:nvPr>
        </p:nvSpPr>
        <p:spPr>
          <a:xfrm>
            <a:off x="684213" y="1141413"/>
            <a:ext cx="5486400" cy="3086100"/>
          </a:xfrm>
          <a:ln>
            <a:solidFill>
              <a:srgbClr val="000000">
                <a:alpha val="100000"/>
              </a:srgbClr>
            </a:solidFill>
            <a:miter lim="800000"/>
          </a:ln>
        </p:spPr>
      </p:sp>
      <p:sp>
        <p:nvSpPr>
          <p:cNvPr id="29699" name="备注占位符 2"/>
          <p:cNvSpPr>
            <a:spLocks noGrp="1"/>
          </p:cNvSpPr>
          <p:nvPr>
            <p:ph type="body" idx="1"/>
          </p:nvPr>
        </p:nvSpPr>
        <p:spPr>
          <a:xfrm>
            <a:off x="684213" y="4398963"/>
            <a:ext cx="5486400" cy="3600450"/>
          </a:xfrm>
          <a:noFill/>
          <a:ln>
            <a:noFill/>
          </a:ln>
        </p:spPr>
        <p:txBody>
          <a:bodyPr wrap="square" lIns="91440" tIns="45720" rIns="91440" bIns="45720" anchor="t" anchorCtr="0"/>
          <a:p>
            <a:pPr lvl="0" eaLnBrk="1" hangingPunct="1">
              <a:spcBef>
                <a:spcPct val="0"/>
              </a:spcBef>
            </a:pPr>
            <a:r>
              <a:rPr lang="zh-CN" altLang="en-US" dirty="0"/>
              <a:t>模板来自于 </a:t>
            </a:r>
            <a:r>
              <a:rPr lang="en-US" altLang="zh-CN" dirty="0"/>
              <a:t>http://docer.wps.cn</a:t>
            </a:r>
            <a:endParaRPr lang="en-US" altLang="zh-CN" dirty="0"/>
          </a:p>
        </p:txBody>
      </p:sp>
      <p:sp>
        <p:nvSpPr>
          <p:cNvPr id="29700" name="灯片编号占位符 3"/>
          <p:cNvSpPr txBox="1">
            <a:spLocks noGrp="1"/>
          </p:cNvSpPr>
          <p:nvPr/>
        </p:nvSpPr>
        <p:spPr>
          <a:xfrm>
            <a:off x="3883025" y="8683625"/>
            <a:ext cx="2971800" cy="458788"/>
          </a:xfrm>
          <a:prstGeom prst="rect">
            <a:avLst/>
          </a:prstGeom>
          <a:noFill/>
          <a:ln w="9525">
            <a:noFill/>
          </a:ln>
        </p:spPr>
        <p:txBody>
          <a:bodyPr anchor="b" anchorCtr="0"/>
          <a:p>
            <a:pPr lvl="0" algn="r" eaLnBrk="1" hangingPunct="1"/>
            <a:fld id="{9A0DB2DC-4C9A-4742-B13C-FB6460FD3503}" type="slidenum">
              <a:rPr lang="zh-CN" altLang="en-US" sz="1200" b="1" dirty="0">
                <a:solidFill>
                  <a:schemeClr val="tx2"/>
                </a:solidFill>
              </a:rPr>
            </a:fld>
            <a:endParaRPr lang="zh-CN" altLang="en-US" sz="1200" b="1" dirty="0">
              <a:solidFill>
                <a:schemeClr val="tx2"/>
              </a:solidFill>
            </a:endParaRPr>
          </a:p>
        </p:txBody>
      </p:sp>
    </p:spTree>
  </p:cSld>
  <p:clrMapOvr>
    <a:overrideClrMapping bg1="lt1" tx1="dk1" bg2="lt2" tx2="dk2" accent1="accent1" accent2="accent2" accent3="accent3" accent4="accent4" accent5="accent5" accent6="accent6" hlink="hlink" folHlink="folHlink"/>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2" name="幻灯片图像占位符 1"/>
          <p:cNvSpPr>
            <a:spLocks noGrp="1" noRot="1" noChangeAspect="1" noTextEdit="1"/>
          </p:cNvSpPr>
          <p:nvPr>
            <p:ph type="sldImg"/>
          </p:nvPr>
        </p:nvSpPr>
        <p:spPr>
          <a:ln>
            <a:solidFill>
              <a:srgbClr val="000000">
                <a:alpha val="100000"/>
              </a:srgbClr>
            </a:solidFill>
            <a:miter lim="800000"/>
          </a:ln>
        </p:spPr>
      </p:sp>
      <p:sp>
        <p:nvSpPr>
          <p:cNvPr id="35843"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35844"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a:fld id="{9A0DB2DC-4C9A-4742-B13C-FB6460FD3503}" type="slidenum">
              <a:rPr lang="zh-CN" altLang="en-US" sz="1200" dirty="0"/>
            </a:fld>
            <a:endParaRPr lang="zh-CN" altLang="en-US" sz="1200"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2" name="幻灯片图像占位符 1"/>
          <p:cNvSpPr>
            <a:spLocks noGrp="1" noRot="1" noChangeAspect="1" noTextEdit="1"/>
          </p:cNvSpPr>
          <p:nvPr>
            <p:ph type="sldImg"/>
          </p:nvPr>
        </p:nvSpPr>
        <p:spPr>
          <a:ln>
            <a:solidFill>
              <a:srgbClr val="000000">
                <a:alpha val="100000"/>
              </a:srgbClr>
            </a:solidFill>
            <a:miter lim="800000"/>
          </a:ln>
        </p:spPr>
      </p:sp>
      <p:sp>
        <p:nvSpPr>
          <p:cNvPr id="35843"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35844"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a:fld id="{9A0DB2DC-4C9A-4742-B13C-FB6460FD3503}" type="slidenum">
              <a:rPr lang="zh-CN" altLang="en-US" sz="1200" dirty="0"/>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垂直排列标题与文本">
    <p:bg>
      <p:bgPr>
        <a:solidFill>
          <a:schemeClr val="bg1"/>
        </a:solidFill>
        <a:effectLst/>
      </p:bgPr>
    </p:bg>
    <p:spTree>
      <p:nvGrpSpPr>
        <p:cNvPr id="1" name=""/>
        <p:cNvGrpSpPr/>
        <p:nvPr/>
      </p:nvGrpSpPr>
      <p:grpSpPr>
        <a:xfrm>
          <a:off x="0" y="0"/>
          <a:ext cx="0" cy="0"/>
          <a:chOff x="0" y="0"/>
          <a:chExt cx="0" cy="0"/>
        </a:xfrm>
      </p:grpSpPr>
      <p:grpSp>
        <p:nvGrpSpPr>
          <p:cNvPr id="2050" name="组合 19"/>
          <p:cNvGrpSpPr/>
          <p:nvPr userDrawn="1"/>
        </p:nvGrpSpPr>
        <p:grpSpPr>
          <a:xfrm>
            <a:off x="11496675" y="1588"/>
            <a:ext cx="695325" cy="506412"/>
            <a:chOff x="0" y="0"/>
            <a:chExt cx="694944" cy="624651"/>
          </a:xfrm>
        </p:grpSpPr>
        <p:sp>
          <p:nvSpPr>
            <p:cNvPr id="8" name="矩形 20"/>
            <p:cNvSpPr>
              <a:spLocks noChangeArrowheads="1"/>
            </p:cNvSpPr>
            <p:nvPr/>
          </p:nvSpPr>
          <p:spPr bwMode="auto">
            <a:xfrm>
              <a:off x="0" y="0"/>
              <a:ext cx="548974" cy="624651"/>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9" name="矩形 21"/>
            <p:cNvSpPr>
              <a:spLocks noChangeArrowheads="1"/>
            </p:cNvSpPr>
            <p:nvPr/>
          </p:nvSpPr>
          <p:spPr bwMode="auto">
            <a:xfrm>
              <a:off x="612439" y="0"/>
              <a:ext cx="82505" cy="624651"/>
            </a:xfrm>
            <a:prstGeom prst="rect">
              <a:avLst/>
            </a:prstGeom>
            <a:solidFill>
              <a:srgbClr val="FFD96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rgbClr val="FFFFFF"/>
                </a:solidFill>
                <a:effectLst/>
                <a:uLnTx/>
                <a:uFillTx/>
                <a:latin typeface="Calibri" panose="020F0502020204030204" pitchFamily="34" charset="0"/>
                <a:ea typeface="宋体" panose="02010600030101010101" pitchFamily="2" charset="-122"/>
                <a:cs typeface="+mn-cs"/>
              </a:endParaRPr>
            </a:p>
          </p:txBody>
        </p:sp>
      </p:grpSp>
      <p:sp>
        <p:nvSpPr>
          <p:cNvPr id="10" name="矩形 9"/>
          <p:cNvSpPr/>
          <p:nvPr/>
        </p:nvSpPr>
        <p:spPr>
          <a:xfrm>
            <a:off x="-25400" y="0"/>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解读客户的定义</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1" name="矩形 10"/>
          <p:cNvSpPr/>
          <p:nvPr/>
        </p:nvSpPr>
        <p:spPr>
          <a:xfrm>
            <a:off x="2749550" y="0"/>
            <a:ext cx="21224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识别客户的状态</a:t>
            </a:r>
            <a:endParaRPr kumimoji="0" lang="zh-CN" altLang="en-US" sz="20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2" name="矩形 11"/>
          <p:cNvSpPr/>
          <p:nvPr/>
        </p:nvSpPr>
        <p:spPr>
          <a:xfrm>
            <a:off x="4951413" y="0"/>
            <a:ext cx="20081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分析客户的价值</a:t>
            </a:r>
            <a:endParaRPr kumimoji="0" lang="zh-CN" altLang="en-US" sz="20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13" name="直接连接符 12"/>
          <p:cNvCxnSpPr/>
          <p:nvPr/>
        </p:nvCxnSpPr>
        <p:spPr>
          <a:xfrm flipH="1">
            <a:off x="7123113" y="533400"/>
            <a:ext cx="5000625"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14" name="日期占位符 3"/>
          <p:cNvSpPr>
            <a:spLocks noGrp="1" noChangeArrowheads="1"/>
          </p:cNvSpPr>
          <p:nvPr>
            <p:ph type="dt" sz="half" idx="2"/>
          </p:nvPr>
        </p:nvSpPr>
        <p:spPr bwMode="auto">
          <a:xfrm>
            <a:off x="838200" y="6356350"/>
            <a:ext cx="27432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3AE9C005-6C7F-4947-9484-B757746E0AF2}"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5" name="页脚占位符 4"/>
          <p:cNvSpPr>
            <a:spLocks noGrp="1" noChangeArrowheads="1"/>
          </p:cNvSpPr>
          <p:nvPr>
            <p:ph type="ftr" sz="quarter" idx="3"/>
          </p:nvPr>
        </p:nvSpPr>
        <p:spPr bwMode="auto">
          <a:xfrm>
            <a:off x="4038600" y="6356350"/>
            <a:ext cx="41148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6" name="灯片编号占位符 5"/>
          <p:cNvSpPr>
            <a:spLocks noGrp="1" noChangeArrowheads="1"/>
          </p:cNvSpPr>
          <p:nvPr>
            <p:ph type="sldNum" sz="quarter" idx="4"/>
          </p:nvPr>
        </p:nvSpPr>
        <p:spPr bwMode="auto">
          <a:xfrm>
            <a:off x="8610600" y="6356350"/>
            <a:ext cx="27432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2A395A8-8C43-4132-9B15-D120ED4E2E39}"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占位符 1"/>
          <p:cNvSpPr>
            <a:spLocks noGrp="1"/>
          </p:cNvSpPr>
          <p:nvPr>
            <p:ph type="title"/>
          </p:nvPr>
        </p:nvSpPr>
        <p:spPr>
          <a:xfrm>
            <a:off x="838200" y="365125"/>
            <a:ext cx="10515600" cy="1325563"/>
          </a:xfrm>
          <a:prstGeom prst="rect">
            <a:avLst/>
          </a:prstGeom>
          <a:noFill/>
          <a:ln w="9525">
            <a:noFill/>
          </a:ln>
        </p:spPr>
        <p:txBody>
          <a:bodyPr anchor="ctr" anchorCtr="0"/>
          <a:p>
            <a:pPr lvl="0"/>
            <a:r>
              <a:rPr lang="zh-CN" altLang="zh-CN" dirty="0"/>
              <a:t>单击此处编辑母版标题样式</a:t>
            </a:r>
            <a:endParaRPr lang="zh-CN" altLang="zh-CN" dirty="0"/>
          </a:p>
        </p:txBody>
      </p:sp>
      <p:sp>
        <p:nvSpPr>
          <p:cNvPr id="1027" name="文本占位符 2"/>
          <p:cNvSpPr>
            <a:spLocks noGrp="1"/>
          </p:cNvSpPr>
          <p:nvPr>
            <p:ph type="body" idx="1"/>
          </p:nvPr>
        </p:nvSpPr>
        <p:spPr>
          <a:xfrm>
            <a:off x="838200" y="1825625"/>
            <a:ext cx="10515600" cy="4351338"/>
          </a:xfrm>
          <a:prstGeom prst="rect">
            <a:avLst/>
          </a:prstGeom>
          <a:noFill/>
          <a:ln w="9525">
            <a:noFill/>
          </a:ln>
        </p:spPr>
        <p:txBody>
          <a:bodyPr/>
          <a:p>
            <a:pPr lvl="0"/>
            <a:r>
              <a:rPr lang="zh-CN" altLang="zh-CN" dirty="0"/>
              <a:t>单击此处编辑母版文本样式</a:t>
            </a:r>
            <a:endParaRPr lang="zh-CN" altLang="zh-CN" dirty="0"/>
          </a:p>
          <a:p>
            <a:pPr lvl="1"/>
            <a:r>
              <a:rPr lang="zh-CN" altLang="zh-CN" dirty="0"/>
              <a:t>第二级</a:t>
            </a:r>
            <a:endParaRPr lang="zh-CN" altLang="zh-CN" dirty="0"/>
          </a:p>
          <a:p>
            <a:pPr lvl="2"/>
            <a:r>
              <a:rPr lang="zh-CN" altLang="zh-CN" dirty="0"/>
              <a:t>第三级</a:t>
            </a:r>
            <a:endParaRPr lang="zh-CN" altLang="zh-CN" dirty="0"/>
          </a:p>
          <a:p>
            <a:pPr lvl="3"/>
            <a:r>
              <a:rPr lang="zh-CN" altLang="zh-CN" dirty="0"/>
              <a:t>第四级</a:t>
            </a:r>
            <a:endParaRPr lang="zh-CN" altLang="zh-CN" dirty="0"/>
          </a:p>
          <a:p>
            <a:pPr lvl="4"/>
            <a:r>
              <a:rPr lang="zh-CN" altLang="zh-CN" dirty="0"/>
              <a:t>第五级</a:t>
            </a:r>
            <a:endParaRPr lang="zh-CN" altLang="zh-CN" dirty="0"/>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r" eaLnBrk="1" hangingPunct="1">
              <a:buFont typeface="Arial" panose="020B0604020202020204" pitchFamily="34" charset="0"/>
              <a:buNone/>
              <a:defRPr sz="1200">
                <a:solidFill>
                  <a:srgbClr val="898989"/>
                </a:solidFill>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vl6pPr marL="25146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6pPr>
      <a:lvl7pPr marL="29718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7pPr>
      <a:lvl8pPr marL="34290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8pPr>
      <a:lvl9pPr marL="3886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jpe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image" Target="../media/image4.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image" Target="../media/image9.jpeg"/></Relationships>
</file>

<file path=ppt/slides/_rels/slide19.xml.rels><?xml version="1.0" encoding="UTF-8" standalone="yes"?>
<Relationships xmlns="http://schemas.openxmlformats.org/package/2006/relationships"><Relationship Id="rId9" Type="http://schemas.openxmlformats.org/officeDocument/2006/relationships/tags" Target="../tags/tag10.xml"/><Relationship Id="rId8" Type="http://schemas.openxmlformats.org/officeDocument/2006/relationships/tags" Target="../tags/tag9.xml"/><Relationship Id="rId7" Type="http://schemas.openxmlformats.org/officeDocument/2006/relationships/tags" Target="../tags/tag8.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 Id="rId3" Type="http://schemas.openxmlformats.org/officeDocument/2006/relationships/tags" Target="../tags/tag4.xml"/><Relationship Id="rId28" Type="http://schemas.openxmlformats.org/officeDocument/2006/relationships/notesSlide" Target="../notesSlides/notesSlide6.xml"/><Relationship Id="rId27" Type="http://schemas.openxmlformats.org/officeDocument/2006/relationships/slideLayout" Target="../slideLayouts/slideLayout7.xml"/><Relationship Id="rId26" Type="http://schemas.openxmlformats.org/officeDocument/2006/relationships/tags" Target="../tags/tag25.xml"/><Relationship Id="rId25" Type="http://schemas.openxmlformats.org/officeDocument/2006/relationships/image" Target="../media/image11.png"/><Relationship Id="rId24" Type="http://schemas.openxmlformats.org/officeDocument/2006/relationships/tags" Target="../tags/tag24.xml"/><Relationship Id="rId23" Type="http://schemas.openxmlformats.org/officeDocument/2006/relationships/image" Target="../media/image10.png"/><Relationship Id="rId22" Type="http://schemas.openxmlformats.org/officeDocument/2006/relationships/tags" Target="../tags/tag23.xml"/><Relationship Id="rId21" Type="http://schemas.openxmlformats.org/officeDocument/2006/relationships/tags" Target="../tags/tag22.xml"/><Relationship Id="rId20" Type="http://schemas.openxmlformats.org/officeDocument/2006/relationships/tags" Target="../tags/tag21.xml"/><Relationship Id="rId2" Type="http://schemas.openxmlformats.org/officeDocument/2006/relationships/tags" Target="../tags/tag3.xml"/><Relationship Id="rId19" Type="http://schemas.openxmlformats.org/officeDocument/2006/relationships/tags" Target="../tags/tag20.xml"/><Relationship Id="rId18" Type="http://schemas.openxmlformats.org/officeDocument/2006/relationships/tags" Target="../tags/tag19.xml"/><Relationship Id="rId17" Type="http://schemas.openxmlformats.org/officeDocument/2006/relationships/tags" Target="../tags/tag18.xml"/><Relationship Id="rId16" Type="http://schemas.openxmlformats.org/officeDocument/2006/relationships/tags" Target="../tags/tag17.xml"/><Relationship Id="rId15" Type="http://schemas.openxmlformats.org/officeDocument/2006/relationships/tags" Target="../tags/tag16.xml"/><Relationship Id="rId14" Type="http://schemas.openxmlformats.org/officeDocument/2006/relationships/tags" Target="../tags/tag15.xml"/><Relationship Id="rId13" Type="http://schemas.openxmlformats.org/officeDocument/2006/relationships/tags" Target="../tags/tag14.xml"/><Relationship Id="rId12" Type="http://schemas.openxmlformats.org/officeDocument/2006/relationships/tags" Target="../tags/tag13.xml"/><Relationship Id="rId11" Type="http://schemas.openxmlformats.org/officeDocument/2006/relationships/tags" Target="../tags/tag12.xml"/><Relationship Id="rId10" Type="http://schemas.openxmlformats.org/officeDocument/2006/relationships/tags" Target="../tags/tag11.xml"/><Relationship Id="rId1" Type="http://schemas.openxmlformats.org/officeDocument/2006/relationships/tags" Target="../tags/tag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9" Type="http://schemas.openxmlformats.org/officeDocument/2006/relationships/tags" Target="../tags/tag34.xml"/><Relationship Id="rId8" Type="http://schemas.openxmlformats.org/officeDocument/2006/relationships/tags" Target="../tags/tag33.xml"/><Relationship Id="rId7" Type="http://schemas.openxmlformats.org/officeDocument/2006/relationships/tags" Target="../tags/tag32.xml"/><Relationship Id="rId6" Type="http://schemas.openxmlformats.org/officeDocument/2006/relationships/tags" Target="../tags/tag31.xml"/><Relationship Id="rId5" Type="http://schemas.openxmlformats.org/officeDocument/2006/relationships/tags" Target="../tags/tag30.xml"/><Relationship Id="rId4" Type="http://schemas.openxmlformats.org/officeDocument/2006/relationships/tags" Target="../tags/tag29.xml"/><Relationship Id="rId3" Type="http://schemas.openxmlformats.org/officeDocument/2006/relationships/tags" Target="../tags/tag28.xml"/><Relationship Id="rId2" Type="http://schemas.openxmlformats.org/officeDocument/2006/relationships/tags" Target="../tags/tag27.xml"/><Relationship Id="rId15" Type="http://schemas.openxmlformats.org/officeDocument/2006/relationships/slideLayout" Target="../slideLayouts/slideLayout7.xml"/><Relationship Id="rId14" Type="http://schemas.openxmlformats.org/officeDocument/2006/relationships/tags" Target="../tags/tag39.xml"/><Relationship Id="rId13" Type="http://schemas.openxmlformats.org/officeDocument/2006/relationships/tags" Target="../tags/tag38.xml"/><Relationship Id="rId12" Type="http://schemas.openxmlformats.org/officeDocument/2006/relationships/tags" Target="../tags/tag37.xml"/><Relationship Id="rId11" Type="http://schemas.openxmlformats.org/officeDocument/2006/relationships/tags" Target="../tags/tag36.xml"/><Relationship Id="rId10" Type="http://schemas.openxmlformats.org/officeDocument/2006/relationships/tags" Target="../tags/tag35.xml"/><Relationship Id="rId1" Type="http://schemas.openxmlformats.org/officeDocument/2006/relationships/tags" Target="../tags/tag26.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xml"/><Relationship Id="rId1" Type="http://schemas.openxmlformats.org/officeDocument/2006/relationships/image" Target="../media/image7.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0">
          <a:blip r:embed="rId1"/>
        </a:blipFill>
        <a:effectLst/>
      </p:bgPr>
    </p:bg>
    <p:spTree>
      <p:nvGrpSpPr>
        <p:cNvPr id="1" name=""/>
        <p:cNvGrpSpPr/>
        <p:nvPr/>
      </p:nvGrpSpPr>
      <p:grpSpPr/>
      <p:sp>
        <p:nvSpPr>
          <p:cNvPr id="4098" name="圆角矩形 36"/>
          <p:cNvSpPr/>
          <p:nvPr/>
        </p:nvSpPr>
        <p:spPr>
          <a:xfrm>
            <a:off x="3638550" y="5976938"/>
            <a:ext cx="4833938" cy="598487"/>
          </a:xfrm>
          <a:prstGeom prst="roundRect">
            <a:avLst>
              <a:gd name="adj" fmla="val 50000"/>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4099" name="文本框 28"/>
          <p:cNvSpPr txBox="1"/>
          <p:nvPr/>
        </p:nvSpPr>
        <p:spPr>
          <a:xfrm>
            <a:off x="3216910" y="4662805"/>
            <a:ext cx="5995035" cy="706755"/>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4000" b="1" dirty="0">
                <a:latin typeface="微软雅黑" panose="020B0503020204020204" pitchFamily="34" charset="-122"/>
                <a:ea typeface="微软雅黑" panose="020B0503020204020204" pitchFamily="34" charset="-122"/>
              </a:rPr>
              <a:t>模块二 客服团队的</a:t>
            </a:r>
            <a:r>
              <a:rPr lang="zh-CN" altLang="en-US" sz="4000" b="1" dirty="0">
                <a:latin typeface="微软雅黑" panose="020B0503020204020204" pitchFamily="34" charset="-122"/>
                <a:ea typeface="微软雅黑" panose="020B0503020204020204" pitchFamily="34" charset="-122"/>
              </a:rPr>
              <a:t>建设</a:t>
            </a:r>
            <a:endParaRPr lang="zh-CN" altLang="en-US" sz="4000" b="1" dirty="0">
              <a:latin typeface="微软雅黑" panose="020B0503020204020204" pitchFamily="34" charset="-122"/>
              <a:ea typeface="微软雅黑" panose="020B0503020204020204" pitchFamily="34" charset="-122"/>
            </a:endParaRPr>
          </a:p>
        </p:txBody>
      </p:sp>
      <p:cxnSp>
        <p:nvCxnSpPr>
          <p:cNvPr id="4100" name="直接连接符 31"/>
          <p:cNvCxnSpPr/>
          <p:nvPr/>
        </p:nvCxnSpPr>
        <p:spPr>
          <a:xfrm>
            <a:off x="3359785" y="5517198"/>
            <a:ext cx="5688330" cy="0"/>
          </a:xfrm>
          <a:prstGeom prst="line">
            <a:avLst/>
          </a:prstGeom>
          <a:ln w="12700" cap="flat" cmpd="sng">
            <a:solidFill>
              <a:srgbClr val="FFC108"/>
            </a:solidFill>
            <a:prstDash val="solid"/>
            <a:headEnd type="none" w="med" len="med"/>
            <a:tailEnd type="none" w="med" len="med"/>
          </a:ln>
        </p:spPr>
      </p:cxnSp>
      <p:cxnSp>
        <p:nvCxnSpPr>
          <p:cNvPr id="4101" name="直接连接符 34"/>
          <p:cNvCxnSpPr/>
          <p:nvPr/>
        </p:nvCxnSpPr>
        <p:spPr>
          <a:xfrm>
            <a:off x="3359785" y="5445125"/>
            <a:ext cx="5688330" cy="0"/>
          </a:xfrm>
          <a:prstGeom prst="line">
            <a:avLst/>
          </a:prstGeom>
          <a:ln w="12700" cap="flat" cmpd="sng">
            <a:solidFill>
              <a:srgbClr val="FFC108"/>
            </a:solidFill>
            <a:prstDash val="solid"/>
            <a:headEnd type="none" w="med" len="med"/>
            <a:tailEnd type="none" w="med" len="med"/>
          </a:ln>
        </p:spPr>
      </p:cxnSp>
      <p:sp>
        <p:nvSpPr>
          <p:cNvPr id="4102" name="文本框 35"/>
          <p:cNvSpPr txBox="1"/>
          <p:nvPr/>
        </p:nvSpPr>
        <p:spPr>
          <a:xfrm>
            <a:off x="3527425" y="6078538"/>
            <a:ext cx="5202238" cy="46037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2400" b="1" dirty="0">
                <a:solidFill>
                  <a:srgbClr val="0D0D0D"/>
                </a:solidFill>
                <a:latin typeface="微软雅黑" panose="020B0503020204020204" pitchFamily="34" charset="-122"/>
                <a:ea typeface="微软雅黑" panose="020B0503020204020204" pitchFamily="34" charset="-122"/>
              </a:rPr>
              <a:t>主讲：</a:t>
            </a:r>
            <a:r>
              <a:rPr lang="zh-CN" altLang="en-US" sz="2400" b="1" dirty="0">
                <a:solidFill>
                  <a:srgbClr val="0D0D0D"/>
                </a:solidFill>
                <a:latin typeface="微软雅黑" panose="020B0503020204020204" pitchFamily="34" charset="-122"/>
                <a:ea typeface="微软雅黑" panose="020B0503020204020204" pitchFamily="34" charset="-122"/>
              </a:rPr>
              <a:t>潘毅</a:t>
            </a:r>
            <a:endParaRPr lang="zh-CN" altLang="en-US" sz="2400" b="1" dirty="0">
              <a:solidFill>
                <a:srgbClr val="0D0D0D"/>
              </a:solidFill>
              <a:latin typeface="微软雅黑" panose="020B0503020204020204" pitchFamily="34" charset="-122"/>
              <a:ea typeface="微软雅黑" panose="020B0503020204020204" pitchFamily="34" charset="-122"/>
            </a:endParaRPr>
          </a:p>
        </p:txBody>
      </p:sp>
      <p:grpSp>
        <p:nvGrpSpPr>
          <p:cNvPr id="4103" name="组合 8"/>
          <p:cNvGrpSpPr/>
          <p:nvPr/>
        </p:nvGrpSpPr>
        <p:grpSpPr>
          <a:xfrm>
            <a:off x="-26987" y="935038"/>
            <a:ext cx="12218987" cy="3644900"/>
            <a:chOff x="0" y="1566863"/>
            <a:chExt cx="12192000" cy="3644900"/>
          </a:xfrm>
        </p:grpSpPr>
        <p:pic>
          <p:nvPicPr>
            <p:cNvPr id="4104" name="图片 24"/>
            <p:cNvPicPr>
              <a:picLocks noChangeAspect="1"/>
            </p:cNvPicPr>
            <p:nvPr/>
          </p:nvPicPr>
          <p:blipFill>
            <a:blip r:embed="rId2"/>
            <a:stretch>
              <a:fillRect/>
            </a:stretch>
          </p:blipFill>
          <p:spPr>
            <a:xfrm>
              <a:off x="0" y="1566863"/>
              <a:ext cx="6156018" cy="3644900"/>
            </a:xfrm>
            <a:prstGeom prst="rect">
              <a:avLst/>
            </a:prstGeom>
            <a:noFill/>
            <a:ln w="9525">
              <a:noFill/>
            </a:ln>
          </p:spPr>
        </p:pic>
        <p:pic>
          <p:nvPicPr>
            <p:cNvPr id="4105" name="图片 25"/>
            <p:cNvPicPr>
              <a:picLocks noChangeAspect="1"/>
            </p:cNvPicPr>
            <p:nvPr/>
          </p:nvPicPr>
          <p:blipFill>
            <a:blip r:embed="rId2"/>
            <a:stretch>
              <a:fillRect/>
            </a:stretch>
          </p:blipFill>
          <p:spPr>
            <a:xfrm flipH="1">
              <a:off x="6035982" y="1566863"/>
              <a:ext cx="6156018" cy="3644900"/>
            </a:xfrm>
            <a:prstGeom prst="rect">
              <a:avLst/>
            </a:prstGeom>
            <a:noFill/>
            <a:ln w="9525">
              <a:noFill/>
            </a:ln>
          </p:spPr>
        </p:pic>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7410" name="Picture 2" descr="j0439343"/>
          <p:cNvPicPr>
            <a:picLocks noGrp="1" noChangeAspect="1"/>
          </p:cNvPicPr>
          <p:nvPr>
            <p:ph sz="half" idx="1"/>
          </p:nvPr>
        </p:nvPicPr>
        <p:blipFill>
          <a:blip r:embed="rId1"/>
          <a:srcRect/>
          <a:stretch>
            <a:fillRect/>
          </a:stretch>
        </p:blipFill>
        <p:spPr>
          <a:xfrm>
            <a:off x="5664200" y="1196975"/>
            <a:ext cx="5203825" cy="5213350"/>
          </a:xfrm>
        </p:spPr>
      </p:pic>
      <p:sp>
        <p:nvSpPr>
          <p:cNvPr id="17411" name="文本占位符 2"/>
          <p:cNvSpPr>
            <a:spLocks noGrp="1"/>
          </p:cNvSpPr>
          <p:nvPr>
            <p:ph type="body" idx="4294967295"/>
          </p:nvPr>
        </p:nvSpPr>
        <p:spPr>
          <a:xfrm>
            <a:off x="695960" y="2348865"/>
            <a:ext cx="8714740" cy="640080"/>
          </a:xfrm>
        </p:spPr>
        <p:txBody>
          <a:bodyPr vert="horz" wrap="square" lIns="91440" tIns="45720" rIns="91440" bIns="45720" anchor="b" anchorCtr="0"/>
          <a:p>
            <a:pPr marL="0" indent="0">
              <a:buFont typeface="Wingdings" panose="05000000000000000000" pitchFamily="2" charset="2"/>
              <a:buChar char="l"/>
            </a:pPr>
            <a:r>
              <a:rPr lang="en-US" altLang="zh-CN" sz="3600" dirty="0">
                <a:latin typeface="微软雅黑" panose="020B0503020204020204" pitchFamily="34" charset="-122"/>
                <a:ea typeface="微软雅黑" panose="020B0503020204020204" pitchFamily="34" charset="-122"/>
              </a:rPr>
              <a:t> </a:t>
            </a:r>
            <a:r>
              <a:rPr lang="zh-CN" altLang="en-US" sz="3600" dirty="0">
                <a:latin typeface="微软雅黑" panose="020B0503020204020204" pitchFamily="34" charset="-122"/>
                <a:ea typeface="微软雅黑" panose="020B0503020204020204" pitchFamily="34" charset="-122"/>
              </a:rPr>
              <a:t>什么</a:t>
            </a:r>
            <a:r>
              <a:rPr lang="zh-CN" altLang="en-US" sz="3600" dirty="0">
                <a:latin typeface="微软雅黑" panose="020B0503020204020204" pitchFamily="34" charset="-122"/>
                <a:ea typeface="微软雅黑" panose="020B0503020204020204" pitchFamily="34" charset="-122"/>
              </a:rPr>
              <a:t>是领导艺术</a:t>
            </a:r>
            <a:endParaRPr lang="zh-CN" altLang="en-US" sz="3600" dirty="0">
              <a:latin typeface="微软雅黑" panose="020B0503020204020204" pitchFamily="34" charset="-122"/>
              <a:ea typeface="微软雅黑" panose="020B0503020204020204" pitchFamily="34" charset="-122"/>
            </a:endParaRPr>
          </a:p>
        </p:txBody>
      </p:sp>
      <p:sp>
        <p:nvSpPr>
          <p:cNvPr id="17412" name="TextBox 7"/>
          <p:cNvSpPr txBox="1"/>
          <p:nvPr/>
        </p:nvSpPr>
        <p:spPr>
          <a:xfrm>
            <a:off x="8486775" y="2420938"/>
            <a:ext cx="2273300" cy="646112"/>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zh-CN" altLang="en-US" sz="3600" b="1" dirty="0">
                <a:solidFill>
                  <a:schemeClr val="tx2"/>
                </a:solidFill>
                <a:latin typeface="微软雅黑" panose="020B0503020204020204" pitchFamily="34" charset="-122"/>
                <a:ea typeface="微软雅黑" panose="020B0503020204020204" pitchFamily="34" charset="-122"/>
              </a:rPr>
              <a:t>思考</a:t>
            </a:r>
            <a:endParaRPr lang="zh-CN" altLang="en-US" sz="3600" b="1" dirty="0">
              <a:solidFill>
                <a:schemeClr val="tx2"/>
              </a:solidFill>
              <a:latin typeface="微软雅黑" panose="020B0503020204020204" pitchFamily="34" charset="-122"/>
              <a:ea typeface="微软雅黑" panose="020B0503020204020204" pitchFamily="34" charset="-122"/>
            </a:endParaRPr>
          </a:p>
        </p:txBody>
      </p:sp>
      <p:grpSp>
        <p:nvGrpSpPr>
          <p:cNvPr id="17413" name="组合 19"/>
          <p:cNvGrpSpPr/>
          <p:nvPr/>
        </p:nvGrpSpPr>
        <p:grpSpPr>
          <a:xfrm>
            <a:off x="11496675" y="1588"/>
            <a:ext cx="695325" cy="506412"/>
            <a:chOff x="0" y="0"/>
            <a:chExt cx="694944" cy="624651"/>
          </a:xfrm>
        </p:grpSpPr>
        <p:sp>
          <p:nvSpPr>
            <p:cNvPr id="17418"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17419"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cxnSp>
        <p:nvCxnSpPr>
          <p:cNvPr id="11" name="直接连接符 10"/>
          <p:cNvCxnSpPr/>
          <p:nvPr/>
        </p:nvCxnSpPr>
        <p:spPr>
          <a:xfrm flipH="1">
            <a:off x="4380548" y="533400"/>
            <a:ext cx="7743190"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25400" y="0"/>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解读客服团队的含义</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4" name="矩形 23"/>
          <p:cNvSpPr/>
          <p:nvPr/>
        </p:nvSpPr>
        <p:spPr>
          <a:xfrm>
            <a:off x="2749550" y="0"/>
            <a:ext cx="21224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6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建设客服团队的内容</a:t>
            </a:r>
            <a:endParaRPr kumimoji="0" lang="zh-CN" altLang="en-US" sz="16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MH_Other_1"/>
          <p:cNvSpPr/>
          <p:nvPr/>
        </p:nvSpPr>
        <p:spPr>
          <a:xfrm>
            <a:off x="1559243" y="2780348"/>
            <a:ext cx="9144000" cy="2960687"/>
          </a:xfrm>
          <a:prstGeom prst="rect">
            <a:avLst/>
          </a:prstGeom>
          <a:solidFill>
            <a:schemeClr val="bg2">
              <a:lumMod val="90000"/>
            </a:schemeClr>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2200" b="1" dirty="0">
              <a:solidFill>
                <a:srgbClr val="FFFFFF"/>
              </a:solidFill>
              <a:latin typeface="Arial" panose="020B0604020202020204" pitchFamily="34" charset="0"/>
              <a:ea typeface="微软雅黑" panose="020B0503020204020204" pitchFamily="34" charset="-122"/>
            </a:endParaRPr>
          </a:p>
        </p:txBody>
      </p:sp>
      <p:sp>
        <p:nvSpPr>
          <p:cNvPr id="25605" name="MH_Text_1"/>
          <p:cNvSpPr/>
          <p:nvPr/>
        </p:nvSpPr>
        <p:spPr>
          <a:xfrm>
            <a:off x="1691005" y="4516120"/>
            <a:ext cx="9075738" cy="1223963"/>
          </a:xfrm>
          <a:prstGeom prst="rect">
            <a:avLst/>
          </a:prstGeom>
          <a:no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50000"/>
              </a:lnSpc>
              <a:spcBef>
                <a:spcPct val="0"/>
              </a:spcBef>
              <a:buFontTx/>
              <a:buNone/>
            </a:pPr>
            <a:r>
              <a:rPr lang="zh-CN" altLang="en-US" sz="2400" dirty="0">
                <a:latin typeface="Arial" panose="020B0604020202020204" pitchFamily="34" charset="0"/>
                <a:ea typeface="微软雅黑" panose="020B0503020204020204" pitchFamily="34" charset="-122"/>
              </a:rPr>
              <a:t>领导艺术是领导在变化的商业环境当中，通过引领和影响追随者，去共同执行工作职责，从而提升团队效率及实现目标的过程。</a:t>
            </a:r>
            <a:endParaRPr lang="zh-CN" altLang="en-US" sz="2400" dirty="0">
              <a:latin typeface="Arial" panose="020B0604020202020204" pitchFamily="34" charset="0"/>
              <a:ea typeface="微软雅黑" panose="020B0503020204020204" pitchFamily="34" charset="-122"/>
            </a:endParaRPr>
          </a:p>
        </p:txBody>
      </p:sp>
      <p:sp>
        <p:nvSpPr>
          <p:cNvPr id="25603" name="MH_Other_2"/>
          <p:cNvSpPr/>
          <p:nvPr/>
        </p:nvSpPr>
        <p:spPr>
          <a:xfrm>
            <a:off x="2496185" y="2708275"/>
            <a:ext cx="658495" cy="836930"/>
          </a:xfrm>
          <a:prstGeom prst="rect">
            <a:avLst/>
          </a:prstGeom>
          <a:solidFill>
            <a:srgbClr val="C65C1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en-US" altLang="zh-CN" sz="4400" b="1" dirty="0">
                <a:solidFill>
                  <a:srgbClr val="FFFFFF"/>
                </a:solidFill>
                <a:latin typeface="Arial" panose="020B0604020202020204" pitchFamily="34" charset="0"/>
                <a:ea typeface="微软雅黑" panose="020B0503020204020204" pitchFamily="34" charset="-122"/>
              </a:rPr>
              <a:t>1</a:t>
            </a:r>
            <a:endParaRPr lang="zh-CN" altLang="en-US" sz="4400" b="1" dirty="0">
              <a:solidFill>
                <a:srgbClr val="FFFFFF"/>
              </a:solidFill>
              <a:latin typeface="Arial" panose="020B0604020202020204" pitchFamily="34" charset="0"/>
              <a:ea typeface="微软雅黑" panose="020B0503020204020204" pitchFamily="34" charset="-122"/>
            </a:endParaRPr>
          </a:p>
        </p:txBody>
      </p:sp>
      <p:sp>
        <p:nvSpPr>
          <p:cNvPr id="25604" name="MH_SubTitle_1"/>
          <p:cNvSpPr/>
          <p:nvPr/>
        </p:nvSpPr>
        <p:spPr>
          <a:xfrm>
            <a:off x="2044065" y="3552825"/>
            <a:ext cx="1562100" cy="671830"/>
          </a:xfrm>
          <a:prstGeom prst="rect">
            <a:avLst/>
          </a:prstGeom>
          <a:no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r>
              <a:rPr lang="zh-CN" altLang="en-US" sz="2000" b="1" dirty="0">
                <a:solidFill>
                  <a:srgbClr val="D7712B"/>
                </a:solidFill>
                <a:latin typeface="Arial" panose="020B0604020202020204" pitchFamily="34" charset="0"/>
                <a:ea typeface="微软雅黑" panose="020B0503020204020204" pitchFamily="34" charset="-122"/>
              </a:rPr>
              <a:t>领导</a:t>
            </a:r>
            <a:endParaRPr lang="zh-CN" altLang="en-US" sz="2000" b="1" dirty="0">
              <a:solidFill>
                <a:srgbClr val="D7712B"/>
              </a:solidFill>
              <a:latin typeface="Arial" panose="020B0604020202020204" pitchFamily="34" charset="0"/>
              <a:ea typeface="微软雅黑" panose="020B0503020204020204" pitchFamily="34" charset="-122"/>
            </a:endParaRPr>
          </a:p>
        </p:txBody>
      </p:sp>
      <p:sp>
        <p:nvSpPr>
          <p:cNvPr id="25606" name="MH_Other_3"/>
          <p:cNvSpPr/>
          <p:nvPr/>
        </p:nvSpPr>
        <p:spPr>
          <a:xfrm>
            <a:off x="4144645" y="2708275"/>
            <a:ext cx="666750" cy="836930"/>
          </a:xfrm>
          <a:prstGeom prst="rect">
            <a:avLst/>
          </a:prstGeom>
          <a:solidFill>
            <a:schemeClr val="accent6">
              <a:lumMod val="60000"/>
              <a:lumOff val="40000"/>
            </a:schemeClr>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en-US" altLang="zh-CN" sz="4400" b="1" dirty="0">
                <a:solidFill>
                  <a:srgbClr val="FFFFFF"/>
                </a:solidFill>
                <a:latin typeface="Arial" panose="020B0604020202020204" pitchFamily="34" charset="0"/>
                <a:ea typeface="微软雅黑" panose="020B0503020204020204" pitchFamily="34" charset="-122"/>
              </a:rPr>
              <a:t>2</a:t>
            </a:r>
            <a:endParaRPr lang="zh-CN" altLang="en-US" sz="4400" b="1" dirty="0">
              <a:solidFill>
                <a:srgbClr val="FFFFFF"/>
              </a:solidFill>
              <a:latin typeface="Arial" panose="020B0604020202020204" pitchFamily="34" charset="0"/>
              <a:ea typeface="微软雅黑" panose="020B0503020204020204" pitchFamily="34" charset="-122"/>
            </a:endParaRPr>
          </a:p>
        </p:txBody>
      </p:sp>
      <p:sp>
        <p:nvSpPr>
          <p:cNvPr id="25607" name="MH_SubTitle_2"/>
          <p:cNvSpPr/>
          <p:nvPr/>
        </p:nvSpPr>
        <p:spPr>
          <a:xfrm>
            <a:off x="3695700" y="3552825"/>
            <a:ext cx="1564005" cy="673100"/>
          </a:xfrm>
          <a:prstGeom prst="rect">
            <a:avLst/>
          </a:prstGeom>
          <a:no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r>
              <a:rPr lang="zh-CN" altLang="en-US" sz="2000" b="1" dirty="0">
                <a:solidFill>
                  <a:srgbClr val="E7AA7F"/>
                </a:solidFill>
                <a:latin typeface="Arial" panose="020B0604020202020204" pitchFamily="34" charset="0"/>
                <a:ea typeface="微软雅黑" panose="020B0503020204020204" pitchFamily="34" charset="-122"/>
              </a:rPr>
              <a:t>领导艺术</a:t>
            </a:r>
            <a:endParaRPr lang="zh-CN" altLang="en-US" sz="2000" b="1" dirty="0">
              <a:solidFill>
                <a:srgbClr val="E7AA7F"/>
              </a:solidFill>
              <a:latin typeface="Arial" panose="020B0604020202020204" pitchFamily="34" charset="0"/>
              <a:ea typeface="微软雅黑" panose="020B0503020204020204" pitchFamily="34" charset="-122"/>
            </a:endParaRPr>
          </a:p>
        </p:txBody>
      </p:sp>
      <p:sp>
        <p:nvSpPr>
          <p:cNvPr id="25608" name="MH_Other_4"/>
          <p:cNvSpPr/>
          <p:nvPr/>
        </p:nvSpPr>
        <p:spPr>
          <a:xfrm>
            <a:off x="5820410" y="2708275"/>
            <a:ext cx="673100" cy="836930"/>
          </a:xfrm>
          <a:prstGeom prst="rect">
            <a:avLst/>
          </a:prstGeom>
          <a:solidFill>
            <a:schemeClr val="accent5">
              <a:lumMod val="75000"/>
            </a:schemeClr>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en-US" altLang="zh-CN" sz="4400" b="1" dirty="0">
                <a:solidFill>
                  <a:srgbClr val="FFFFFF"/>
                </a:solidFill>
                <a:latin typeface="Arial" panose="020B0604020202020204" pitchFamily="34" charset="0"/>
                <a:ea typeface="微软雅黑" panose="020B0503020204020204" pitchFamily="34" charset="-122"/>
              </a:rPr>
              <a:t>3</a:t>
            </a:r>
            <a:endParaRPr lang="zh-CN" altLang="en-US" sz="4400" b="1" dirty="0">
              <a:solidFill>
                <a:srgbClr val="FFFFFF"/>
              </a:solidFill>
              <a:latin typeface="Arial" panose="020B0604020202020204" pitchFamily="34" charset="0"/>
              <a:ea typeface="微软雅黑" panose="020B0503020204020204" pitchFamily="34" charset="-122"/>
            </a:endParaRPr>
          </a:p>
        </p:txBody>
      </p:sp>
      <p:sp>
        <p:nvSpPr>
          <p:cNvPr id="25609" name="MH_SubTitle_3"/>
          <p:cNvSpPr/>
          <p:nvPr/>
        </p:nvSpPr>
        <p:spPr>
          <a:xfrm>
            <a:off x="5375275" y="3552825"/>
            <a:ext cx="1564005" cy="673100"/>
          </a:xfrm>
          <a:prstGeom prst="rect">
            <a:avLst/>
          </a:prstGeom>
          <a:no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r>
              <a:rPr lang="zh-CN" altLang="en-US" sz="2000" b="1" dirty="0">
                <a:solidFill>
                  <a:srgbClr val="7030A0"/>
                </a:solidFill>
                <a:latin typeface="Arial" panose="020B0604020202020204" pitchFamily="34" charset="0"/>
                <a:ea typeface="微软雅黑" panose="020B0503020204020204" pitchFamily="34" charset="-122"/>
              </a:rPr>
              <a:t>团队文化</a:t>
            </a:r>
            <a:endParaRPr lang="zh-CN" altLang="en-US" sz="2000" b="1" dirty="0">
              <a:solidFill>
                <a:srgbClr val="7030A0"/>
              </a:solidFill>
              <a:latin typeface="Arial" panose="020B0604020202020204" pitchFamily="34" charset="0"/>
              <a:ea typeface="微软雅黑" panose="020B0503020204020204" pitchFamily="34" charset="-122"/>
            </a:endParaRPr>
          </a:p>
        </p:txBody>
      </p:sp>
      <p:sp>
        <p:nvSpPr>
          <p:cNvPr id="25610" name="MH_Other_5"/>
          <p:cNvSpPr/>
          <p:nvPr/>
        </p:nvSpPr>
        <p:spPr>
          <a:xfrm>
            <a:off x="7469505" y="2708275"/>
            <a:ext cx="680720" cy="836930"/>
          </a:xfrm>
          <a:prstGeom prst="rect">
            <a:avLst/>
          </a:prstGeom>
          <a:solidFill>
            <a:srgbClr val="72CC3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en-US" altLang="zh-CN" sz="4400" b="1" dirty="0">
                <a:solidFill>
                  <a:srgbClr val="FFFFFF"/>
                </a:solidFill>
                <a:latin typeface="Arial" panose="020B0604020202020204" pitchFamily="34" charset="0"/>
                <a:ea typeface="微软雅黑" panose="020B0503020204020204" pitchFamily="34" charset="-122"/>
              </a:rPr>
              <a:t>4</a:t>
            </a:r>
            <a:endParaRPr lang="zh-CN" altLang="en-US" sz="4400" b="1" dirty="0">
              <a:solidFill>
                <a:srgbClr val="FFFFFF"/>
              </a:solidFill>
              <a:latin typeface="Arial" panose="020B0604020202020204" pitchFamily="34" charset="0"/>
              <a:ea typeface="微软雅黑" panose="020B0503020204020204" pitchFamily="34" charset="-122"/>
            </a:endParaRPr>
          </a:p>
        </p:txBody>
      </p:sp>
      <p:sp>
        <p:nvSpPr>
          <p:cNvPr id="25611" name="MH_SubTitle_4"/>
          <p:cNvSpPr/>
          <p:nvPr/>
        </p:nvSpPr>
        <p:spPr>
          <a:xfrm>
            <a:off x="7028180" y="3552825"/>
            <a:ext cx="1563370" cy="673100"/>
          </a:xfrm>
          <a:prstGeom prst="rect">
            <a:avLst/>
          </a:prstGeom>
          <a:no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r>
              <a:rPr lang="zh-CN" altLang="en-US" sz="2000" b="1" dirty="0">
                <a:solidFill>
                  <a:srgbClr val="72CC36"/>
                </a:solidFill>
                <a:latin typeface="Arial" panose="020B0604020202020204" pitchFamily="34" charset="0"/>
                <a:ea typeface="微软雅黑" panose="020B0503020204020204" pitchFamily="34" charset="-122"/>
              </a:rPr>
              <a:t>战略</a:t>
            </a:r>
            <a:endParaRPr lang="zh-CN" altLang="en-US" sz="2000" b="1" dirty="0">
              <a:solidFill>
                <a:srgbClr val="72CC36"/>
              </a:solidFill>
              <a:latin typeface="Arial" panose="020B0604020202020204" pitchFamily="34" charset="0"/>
              <a:ea typeface="微软雅黑" panose="020B0503020204020204" pitchFamily="34" charset="-122"/>
            </a:endParaRPr>
          </a:p>
        </p:txBody>
      </p:sp>
      <p:sp>
        <p:nvSpPr>
          <p:cNvPr id="25612" name="MH_Other_6"/>
          <p:cNvSpPr/>
          <p:nvPr/>
        </p:nvSpPr>
        <p:spPr>
          <a:xfrm>
            <a:off x="9120505" y="2708275"/>
            <a:ext cx="685800" cy="830580"/>
          </a:xfrm>
          <a:prstGeom prst="rect">
            <a:avLst/>
          </a:prstGeom>
          <a:solidFill>
            <a:srgbClr val="60A7FF"/>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en-US" altLang="zh-CN" sz="4400" b="1" dirty="0">
                <a:solidFill>
                  <a:srgbClr val="FFFFFF"/>
                </a:solidFill>
                <a:latin typeface="Arial" panose="020B0604020202020204" pitchFamily="34" charset="0"/>
                <a:ea typeface="微软雅黑" panose="020B0503020204020204" pitchFamily="34" charset="-122"/>
              </a:rPr>
              <a:t>5</a:t>
            </a:r>
            <a:endParaRPr lang="zh-CN" altLang="en-US" sz="4400" b="1" dirty="0">
              <a:solidFill>
                <a:srgbClr val="FFFFFF"/>
              </a:solidFill>
              <a:latin typeface="Arial" panose="020B0604020202020204" pitchFamily="34" charset="0"/>
              <a:ea typeface="微软雅黑" panose="020B0503020204020204" pitchFamily="34" charset="-122"/>
            </a:endParaRPr>
          </a:p>
        </p:txBody>
      </p:sp>
      <p:sp>
        <p:nvSpPr>
          <p:cNvPr id="25613" name="MH_SubTitle_5"/>
          <p:cNvSpPr/>
          <p:nvPr/>
        </p:nvSpPr>
        <p:spPr>
          <a:xfrm>
            <a:off x="8681085" y="3552825"/>
            <a:ext cx="1564005" cy="673100"/>
          </a:xfrm>
          <a:prstGeom prst="rect">
            <a:avLst/>
          </a:prstGeom>
          <a:no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r>
              <a:rPr lang="zh-CN" altLang="en-US" sz="2000" b="1" dirty="0">
                <a:solidFill>
                  <a:srgbClr val="60A7FF"/>
                </a:solidFill>
                <a:latin typeface="Arial" panose="020B0604020202020204" pitchFamily="34" charset="0"/>
                <a:ea typeface="微软雅黑" panose="020B0503020204020204" pitchFamily="34" charset="-122"/>
              </a:rPr>
              <a:t>战术</a:t>
            </a:r>
            <a:endParaRPr lang="zh-CN" altLang="en-US" sz="2000" b="1" dirty="0">
              <a:solidFill>
                <a:srgbClr val="60A7FF"/>
              </a:solidFill>
              <a:latin typeface="Arial" panose="020B0604020202020204" pitchFamily="34" charset="0"/>
              <a:ea typeface="微软雅黑" panose="020B0503020204020204" pitchFamily="34" charset="-122"/>
            </a:endParaRPr>
          </a:p>
        </p:txBody>
      </p:sp>
      <p:sp>
        <p:nvSpPr>
          <p:cNvPr id="25614" name="MH_PageTitle"/>
          <p:cNvSpPr>
            <a:spLocks noGrp="1"/>
          </p:cNvSpPr>
          <p:nvPr>
            <p:ph type="title" idx="4294967295"/>
          </p:nvPr>
        </p:nvSpPr>
        <p:spPr>
          <a:xfrm>
            <a:off x="1331913" y="1219200"/>
            <a:ext cx="7886700" cy="1325563"/>
          </a:xfrm>
          <a:solidFill>
            <a:srgbClr val="FFFFFF">
              <a:alpha val="100000"/>
            </a:srgbClr>
          </a:solidFill>
        </p:spPr>
        <p:txBody>
          <a:bodyPr vert="horz" wrap="square" lIns="91440" tIns="45720" rIns="91440" bIns="45720" anchor="ctr" anchorCtr="0"/>
          <a:p>
            <a:pPr eaLnBrk="1" hangingPunct="1"/>
            <a:r>
              <a:rPr lang="zh-CN" altLang="en-US" sz="2800" dirty="0">
                <a:latin typeface="微软雅黑" panose="020B0503020204020204" pitchFamily="34" charset="-122"/>
                <a:ea typeface="微软雅黑" panose="020B0503020204020204" pitchFamily="34" charset="-122"/>
              </a:rPr>
              <a:t>客服管理者的领导艺术</a:t>
            </a:r>
            <a:endParaRPr lang="zh-CN" altLang="en-US" sz="2800" dirty="0">
              <a:latin typeface="微软雅黑" panose="020B0503020204020204" pitchFamily="34" charset="-122"/>
              <a:ea typeface="微软雅黑" panose="020B0503020204020204" pitchFamily="34" charset="-122"/>
            </a:endParaRPr>
          </a:p>
        </p:txBody>
      </p:sp>
      <p:grpSp>
        <p:nvGrpSpPr>
          <p:cNvPr id="25615" name="组合 19"/>
          <p:cNvGrpSpPr/>
          <p:nvPr/>
        </p:nvGrpSpPr>
        <p:grpSpPr>
          <a:xfrm>
            <a:off x="11496675" y="1588"/>
            <a:ext cx="695325" cy="506412"/>
            <a:chOff x="0" y="0"/>
            <a:chExt cx="694944" cy="624651"/>
          </a:xfrm>
        </p:grpSpPr>
        <p:sp>
          <p:nvSpPr>
            <p:cNvPr id="25620"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25621"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cxnSp>
        <p:nvCxnSpPr>
          <p:cNvPr id="21" name="直接连接符 20"/>
          <p:cNvCxnSpPr/>
          <p:nvPr/>
        </p:nvCxnSpPr>
        <p:spPr>
          <a:xfrm flipH="1">
            <a:off x="4745673" y="533400"/>
            <a:ext cx="7378065"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25400" y="0"/>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解读客服团队的含义</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3" name="矩形 2"/>
          <p:cNvSpPr/>
          <p:nvPr/>
        </p:nvSpPr>
        <p:spPr>
          <a:xfrm>
            <a:off x="2749550" y="0"/>
            <a:ext cx="21224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6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建设客服团队的内容</a:t>
            </a:r>
            <a:endParaRPr kumimoji="0" lang="zh-CN" altLang="en-US" sz="16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 name="组合 11"/>
          <p:cNvGrpSpPr/>
          <p:nvPr/>
        </p:nvGrpSpPr>
        <p:grpSpPr>
          <a:xfrm>
            <a:off x="2174875" y="1792605"/>
            <a:ext cx="8332470" cy="693420"/>
            <a:chOff x="3643" y="2823"/>
            <a:chExt cx="13122" cy="1092"/>
          </a:xfrm>
        </p:grpSpPr>
        <p:sp>
          <p:nvSpPr>
            <p:cNvPr id="28674" name="MH_Other_1"/>
            <p:cNvSpPr txBox="1"/>
            <p:nvPr/>
          </p:nvSpPr>
          <p:spPr>
            <a:xfrm>
              <a:off x="3643" y="2823"/>
              <a:ext cx="865" cy="101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en-US" altLang="zh-CN" sz="3600" b="1" dirty="0">
                  <a:solidFill>
                    <a:srgbClr val="F6BB00"/>
                  </a:solidFill>
                  <a:latin typeface="微软雅黑" panose="020B0503020204020204" pitchFamily="34" charset="-122"/>
                  <a:ea typeface="微软雅黑" panose="020B0503020204020204" pitchFamily="34" charset="-122"/>
                </a:rPr>
                <a:t>1</a:t>
              </a:r>
              <a:endParaRPr lang="zh-CN" altLang="en-US" sz="3600" b="1" dirty="0">
                <a:solidFill>
                  <a:srgbClr val="F6BB00"/>
                </a:solidFill>
                <a:latin typeface="微软雅黑" panose="020B0503020204020204" pitchFamily="34" charset="-122"/>
                <a:ea typeface="微软雅黑" panose="020B0503020204020204" pitchFamily="34" charset="-122"/>
              </a:endParaRPr>
            </a:p>
          </p:txBody>
        </p:sp>
        <p:sp>
          <p:nvSpPr>
            <p:cNvPr id="28675" name="MH_SubTitle_1"/>
            <p:cNvSpPr/>
            <p:nvPr/>
          </p:nvSpPr>
          <p:spPr>
            <a:xfrm>
              <a:off x="4665" y="3015"/>
              <a:ext cx="5615" cy="593"/>
            </a:xfrm>
            <a:prstGeom prst="rect">
              <a:avLst/>
            </a:prstGeom>
            <a:solidFill>
              <a:srgbClr val="F6BB00"/>
            </a:solidFill>
            <a:ln w="9525">
              <a:noFill/>
            </a:ln>
          </p:spPr>
          <p:txBody>
            <a:bodyPr lIns="0" tIns="0" rIns="0" bIns="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l" eaLnBrk="1" hangingPunct="1">
                <a:lnSpc>
                  <a:spcPct val="100000"/>
                </a:lnSpc>
                <a:spcBef>
                  <a:spcPct val="0"/>
                </a:spcBef>
                <a:buNone/>
              </a:pPr>
              <a:r>
                <a:rPr lang="zh-CN" altLang="en-US" sz="2200" b="1" dirty="0">
                  <a:solidFill>
                    <a:srgbClr val="FFFFFF"/>
                  </a:solidFill>
                  <a:latin typeface="微软雅黑" panose="020B0503020204020204" pitchFamily="34" charset="-122"/>
                  <a:ea typeface="微软雅黑" panose="020B0503020204020204" pitchFamily="34" charset="-122"/>
                </a:rPr>
                <a:t>职位带来</a:t>
              </a:r>
              <a:r>
                <a:rPr lang="zh-CN" altLang="en-US" sz="2200" b="1" dirty="0">
                  <a:solidFill>
                    <a:srgbClr val="FFFFFF"/>
                  </a:solidFill>
                  <a:latin typeface="微软雅黑" panose="020B0503020204020204" pitchFamily="34" charset="-122"/>
                  <a:ea typeface="微软雅黑" panose="020B0503020204020204" pitchFamily="34" charset="-122"/>
                </a:rPr>
                <a:t>的领导力</a:t>
              </a:r>
              <a:endParaRPr lang="zh-CN" altLang="en-US" sz="2200" b="1" dirty="0">
                <a:solidFill>
                  <a:srgbClr val="FFFFFF"/>
                </a:solidFill>
                <a:latin typeface="微软雅黑" panose="020B0503020204020204" pitchFamily="34" charset="-122"/>
                <a:ea typeface="微软雅黑" panose="020B0503020204020204" pitchFamily="34" charset="-122"/>
              </a:endParaRPr>
            </a:p>
          </p:txBody>
        </p:sp>
        <p:cxnSp>
          <p:nvCxnSpPr>
            <p:cNvPr id="28676" name="MH_Other_2"/>
            <p:cNvCxnSpPr>
              <a:stCxn id="28675" idx="3"/>
            </p:cNvCxnSpPr>
            <p:nvPr/>
          </p:nvCxnSpPr>
          <p:spPr>
            <a:xfrm flipH="1">
              <a:off x="8895" y="3313"/>
              <a:ext cx="1385" cy="295"/>
            </a:xfrm>
            <a:prstGeom prst="line">
              <a:avLst/>
            </a:prstGeom>
            <a:ln w="38100" cap="flat" cmpd="sng">
              <a:solidFill>
                <a:srgbClr val="FFFFFF"/>
              </a:solidFill>
              <a:prstDash val="solid"/>
              <a:headEnd type="none" w="med" len="med"/>
              <a:tailEnd type="none" w="med" len="med"/>
            </a:ln>
          </p:spPr>
        </p:cxnSp>
        <p:cxnSp>
          <p:nvCxnSpPr>
            <p:cNvPr id="28678" name="MH_Other_3"/>
            <p:cNvCxnSpPr/>
            <p:nvPr/>
          </p:nvCxnSpPr>
          <p:spPr>
            <a:xfrm>
              <a:off x="4303" y="3915"/>
              <a:ext cx="12462" cy="0"/>
            </a:xfrm>
            <a:prstGeom prst="line">
              <a:avLst/>
            </a:prstGeom>
            <a:ln w="19050" cap="flat" cmpd="sng">
              <a:solidFill>
                <a:srgbClr val="D7D7D7"/>
              </a:solidFill>
              <a:prstDash val="solid"/>
              <a:headEnd type="none" w="med" len="med"/>
              <a:tailEnd type="none" w="med" len="med"/>
            </a:ln>
          </p:spPr>
        </p:cxnSp>
      </p:grpSp>
      <p:grpSp>
        <p:nvGrpSpPr>
          <p:cNvPr id="13" name="组合 12"/>
          <p:cNvGrpSpPr/>
          <p:nvPr/>
        </p:nvGrpSpPr>
        <p:grpSpPr>
          <a:xfrm>
            <a:off x="2174875" y="2774950"/>
            <a:ext cx="8308975" cy="645160"/>
            <a:chOff x="3680" y="4246"/>
            <a:chExt cx="13085" cy="1016"/>
          </a:xfrm>
        </p:grpSpPr>
        <p:sp>
          <p:nvSpPr>
            <p:cNvPr id="28679" name="MH_Other_4"/>
            <p:cNvSpPr txBox="1"/>
            <p:nvPr/>
          </p:nvSpPr>
          <p:spPr>
            <a:xfrm>
              <a:off x="3680" y="4246"/>
              <a:ext cx="865" cy="1017"/>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en-US" altLang="zh-CN" sz="3600" b="1" dirty="0">
                  <a:solidFill>
                    <a:srgbClr val="25BFA2"/>
                  </a:solidFill>
                  <a:latin typeface="微软雅黑" panose="020B0503020204020204" pitchFamily="34" charset="-122"/>
                  <a:ea typeface="微软雅黑" panose="020B0503020204020204" pitchFamily="34" charset="-122"/>
                </a:rPr>
                <a:t>2</a:t>
              </a:r>
              <a:endParaRPr lang="zh-CN" altLang="en-US" sz="3600" b="1" dirty="0">
                <a:solidFill>
                  <a:srgbClr val="25BFA2"/>
                </a:solidFill>
                <a:latin typeface="微软雅黑" panose="020B0503020204020204" pitchFamily="34" charset="-122"/>
                <a:ea typeface="微软雅黑" panose="020B0503020204020204" pitchFamily="34" charset="-122"/>
              </a:endParaRPr>
            </a:p>
          </p:txBody>
        </p:sp>
        <p:sp>
          <p:nvSpPr>
            <p:cNvPr id="28680" name="MH_SubTitle_2"/>
            <p:cNvSpPr/>
            <p:nvPr/>
          </p:nvSpPr>
          <p:spPr>
            <a:xfrm>
              <a:off x="4665" y="4433"/>
              <a:ext cx="5615" cy="593"/>
            </a:xfrm>
            <a:prstGeom prst="rect">
              <a:avLst/>
            </a:prstGeom>
            <a:solidFill>
              <a:srgbClr val="25BFA2"/>
            </a:solidFill>
            <a:ln w="9525">
              <a:noFill/>
            </a:ln>
          </p:spPr>
          <p:txBody>
            <a:bodyPr lIns="0" tIns="0" rIns="0" bIns="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zh-CN" altLang="en-US" sz="2200" b="1" dirty="0">
                  <a:solidFill>
                    <a:srgbClr val="FFFFFF"/>
                  </a:solidFill>
                  <a:latin typeface="微软雅黑" panose="020B0503020204020204" pitchFamily="34" charset="-122"/>
                  <a:ea typeface="微软雅黑" panose="020B0503020204020204" pitchFamily="34" charset="-122"/>
                </a:rPr>
                <a:t>认同带来的</a:t>
              </a:r>
              <a:r>
                <a:rPr lang="zh-CN" altLang="en-US" sz="2200" b="1" dirty="0">
                  <a:solidFill>
                    <a:srgbClr val="FFFFFF"/>
                  </a:solidFill>
                  <a:latin typeface="微软雅黑" panose="020B0503020204020204" pitchFamily="34" charset="-122"/>
                  <a:ea typeface="微软雅黑" panose="020B0503020204020204" pitchFamily="34" charset="-122"/>
                </a:rPr>
                <a:t>领导力</a:t>
              </a:r>
              <a:endParaRPr lang="zh-CN" altLang="en-US" sz="2200" b="1" dirty="0">
                <a:solidFill>
                  <a:srgbClr val="FFFFFF"/>
                </a:solidFill>
                <a:latin typeface="微软雅黑" panose="020B0503020204020204" pitchFamily="34" charset="-122"/>
                <a:ea typeface="微软雅黑" panose="020B0503020204020204" pitchFamily="34" charset="-122"/>
              </a:endParaRPr>
            </a:p>
          </p:txBody>
        </p:sp>
        <p:cxnSp>
          <p:nvCxnSpPr>
            <p:cNvPr id="28681" name="MH_Other_5"/>
            <p:cNvCxnSpPr>
              <a:stCxn id="28680" idx="3"/>
            </p:cNvCxnSpPr>
            <p:nvPr/>
          </p:nvCxnSpPr>
          <p:spPr>
            <a:xfrm flipH="1">
              <a:off x="8895" y="4731"/>
              <a:ext cx="1385" cy="295"/>
            </a:xfrm>
            <a:prstGeom prst="line">
              <a:avLst/>
            </a:prstGeom>
            <a:ln w="38100" cap="flat" cmpd="sng">
              <a:solidFill>
                <a:srgbClr val="FFFFFF"/>
              </a:solidFill>
              <a:prstDash val="solid"/>
              <a:headEnd type="none" w="med" len="med"/>
              <a:tailEnd type="none" w="med" len="med"/>
            </a:ln>
          </p:spPr>
        </p:cxnSp>
        <p:cxnSp>
          <p:nvCxnSpPr>
            <p:cNvPr id="28683" name="MH_Other_6"/>
            <p:cNvCxnSpPr/>
            <p:nvPr/>
          </p:nvCxnSpPr>
          <p:spPr>
            <a:xfrm>
              <a:off x="4303" y="5093"/>
              <a:ext cx="12462" cy="3"/>
            </a:xfrm>
            <a:prstGeom prst="line">
              <a:avLst/>
            </a:prstGeom>
            <a:ln w="19050" cap="flat" cmpd="sng">
              <a:solidFill>
                <a:srgbClr val="D7D7D7"/>
              </a:solidFill>
              <a:prstDash val="solid"/>
              <a:headEnd type="none" w="med" len="med"/>
              <a:tailEnd type="none" w="med" len="med"/>
            </a:ln>
          </p:spPr>
        </p:cxnSp>
      </p:grpSp>
      <p:grpSp>
        <p:nvGrpSpPr>
          <p:cNvPr id="14" name="组合 13"/>
          <p:cNvGrpSpPr/>
          <p:nvPr/>
        </p:nvGrpSpPr>
        <p:grpSpPr>
          <a:xfrm>
            <a:off x="2174875" y="3709035"/>
            <a:ext cx="8305800" cy="641350"/>
            <a:chOff x="3685" y="5657"/>
            <a:chExt cx="13080" cy="1010"/>
          </a:xfrm>
        </p:grpSpPr>
        <p:sp>
          <p:nvSpPr>
            <p:cNvPr id="28684" name="MH_Other_7"/>
            <p:cNvSpPr txBox="1"/>
            <p:nvPr/>
          </p:nvSpPr>
          <p:spPr>
            <a:xfrm>
              <a:off x="3685" y="5657"/>
              <a:ext cx="865" cy="101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en-US" altLang="zh-CN" sz="3600" b="1" dirty="0">
                  <a:solidFill>
                    <a:srgbClr val="92D050"/>
                  </a:solidFill>
                  <a:latin typeface="微软雅黑" panose="020B0503020204020204" pitchFamily="34" charset="-122"/>
                  <a:ea typeface="微软雅黑" panose="020B0503020204020204" pitchFamily="34" charset="-122"/>
                </a:rPr>
                <a:t>3</a:t>
              </a:r>
              <a:endParaRPr lang="zh-CN" altLang="en-US" sz="3600" b="1" dirty="0">
                <a:solidFill>
                  <a:srgbClr val="92D050"/>
                </a:solidFill>
                <a:latin typeface="微软雅黑" panose="020B0503020204020204" pitchFamily="34" charset="-122"/>
                <a:ea typeface="微软雅黑" panose="020B0503020204020204" pitchFamily="34" charset="-122"/>
              </a:endParaRPr>
            </a:p>
          </p:txBody>
        </p:sp>
        <p:sp>
          <p:nvSpPr>
            <p:cNvPr id="28685" name="MH_SubTitle_3"/>
            <p:cNvSpPr/>
            <p:nvPr/>
          </p:nvSpPr>
          <p:spPr>
            <a:xfrm>
              <a:off x="4665" y="5840"/>
              <a:ext cx="5615" cy="592"/>
            </a:xfrm>
            <a:prstGeom prst="rect">
              <a:avLst/>
            </a:prstGeom>
            <a:solidFill>
              <a:srgbClr val="92D050"/>
            </a:solidFill>
            <a:ln w="9525">
              <a:noFill/>
            </a:ln>
          </p:spPr>
          <p:txBody>
            <a:bodyPr lIns="0" tIns="0" rIns="0" bIns="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zh-CN" altLang="en-US" sz="2200" b="1" dirty="0">
                  <a:solidFill>
                    <a:srgbClr val="FFFFFF"/>
                  </a:solidFill>
                  <a:latin typeface="微软雅黑" panose="020B0503020204020204" pitchFamily="34" charset="-122"/>
                  <a:ea typeface="微软雅黑" panose="020B0503020204020204" pitchFamily="34" charset="-122"/>
                </a:rPr>
                <a:t>生产造成的</a:t>
              </a:r>
              <a:r>
                <a:rPr lang="zh-CN" altLang="en-US" sz="2200" b="1" dirty="0">
                  <a:solidFill>
                    <a:srgbClr val="FFFFFF"/>
                  </a:solidFill>
                  <a:latin typeface="微软雅黑" panose="020B0503020204020204" pitchFamily="34" charset="-122"/>
                  <a:ea typeface="微软雅黑" panose="020B0503020204020204" pitchFamily="34" charset="-122"/>
                </a:rPr>
                <a:t>领导力</a:t>
              </a:r>
              <a:endParaRPr lang="zh-CN" altLang="en-US" sz="2200" b="1" dirty="0">
                <a:solidFill>
                  <a:srgbClr val="FFFFFF"/>
                </a:solidFill>
                <a:latin typeface="微软雅黑" panose="020B0503020204020204" pitchFamily="34" charset="-122"/>
                <a:ea typeface="微软雅黑" panose="020B0503020204020204" pitchFamily="34" charset="-122"/>
              </a:endParaRPr>
            </a:p>
          </p:txBody>
        </p:sp>
        <p:cxnSp>
          <p:nvCxnSpPr>
            <p:cNvPr id="28686" name="MH_Other_8"/>
            <p:cNvCxnSpPr>
              <a:stCxn id="28685" idx="3"/>
            </p:cNvCxnSpPr>
            <p:nvPr/>
          </p:nvCxnSpPr>
          <p:spPr>
            <a:xfrm flipH="1">
              <a:off x="8895" y="6137"/>
              <a:ext cx="1385" cy="295"/>
            </a:xfrm>
            <a:prstGeom prst="line">
              <a:avLst/>
            </a:prstGeom>
            <a:ln w="38100" cap="flat" cmpd="sng">
              <a:solidFill>
                <a:srgbClr val="FFFFFF"/>
              </a:solidFill>
              <a:prstDash val="solid"/>
              <a:headEnd type="none" w="med" len="med"/>
              <a:tailEnd type="none" w="med" len="med"/>
            </a:ln>
          </p:spPr>
        </p:cxnSp>
        <p:cxnSp>
          <p:nvCxnSpPr>
            <p:cNvPr id="28688" name="MH_Other_9"/>
            <p:cNvCxnSpPr/>
            <p:nvPr/>
          </p:nvCxnSpPr>
          <p:spPr>
            <a:xfrm>
              <a:off x="4303" y="6502"/>
              <a:ext cx="12462" cy="0"/>
            </a:xfrm>
            <a:prstGeom prst="line">
              <a:avLst/>
            </a:prstGeom>
            <a:ln w="19050" cap="flat" cmpd="sng">
              <a:solidFill>
                <a:srgbClr val="D7D7D7"/>
              </a:solidFill>
              <a:prstDash val="solid"/>
              <a:headEnd type="none" w="med" len="med"/>
              <a:tailEnd type="none" w="med" len="med"/>
            </a:ln>
          </p:spPr>
        </p:cxnSp>
      </p:grpSp>
      <p:sp>
        <p:nvSpPr>
          <p:cNvPr id="28689" name="MH_PageTitle"/>
          <p:cNvSpPr>
            <a:spLocks noGrp="1"/>
          </p:cNvSpPr>
          <p:nvPr>
            <p:ph type="title" idx="4294967295"/>
          </p:nvPr>
        </p:nvSpPr>
        <p:spPr>
          <a:xfrm>
            <a:off x="1343025" y="1071563"/>
            <a:ext cx="7761288" cy="781050"/>
          </a:xfrm>
          <a:solidFill>
            <a:srgbClr val="FFFFFF">
              <a:alpha val="100000"/>
            </a:srgbClr>
          </a:solidFill>
        </p:spPr>
        <p:txBody>
          <a:bodyPr vert="horz" wrap="square" lIns="91440" tIns="45720" rIns="91440" bIns="45720" anchor="ctr" anchorCtr="0"/>
          <a:p>
            <a:pPr eaLnBrk="1" hangingPunct="1"/>
            <a:r>
              <a:rPr lang="zh-CN" altLang="en-US" sz="2800" dirty="0">
                <a:ea typeface="微软雅黑" panose="020B0503020204020204" pitchFamily="34" charset="-122"/>
              </a:rPr>
              <a:t>领导力的五个</a:t>
            </a:r>
            <a:r>
              <a:rPr lang="zh-CN" altLang="en-US" sz="2800" dirty="0">
                <a:ea typeface="微软雅黑" panose="020B0503020204020204" pitchFamily="34" charset="-122"/>
              </a:rPr>
              <a:t>层次</a:t>
            </a:r>
            <a:endParaRPr lang="zh-CN" altLang="en-US" sz="2800" dirty="0">
              <a:ea typeface="微软雅黑" panose="020B0503020204020204" pitchFamily="34" charset="-122"/>
            </a:endParaRPr>
          </a:p>
        </p:txBody>
      </p:sp>
      <p:grpSp>
        <p:nvGrpSpPr>
          <p:cNvPr id="28690" name="组合 19"/>
          <p:cNvGrpSpPr/>
          <p:nvPr/>
        </p:nvGrpSpPr>
        <p:grpSpPr>
          <a:xfrm>
            <a:off x="11496675" y="1588"/>
            <a:ext cx="695325" cy="506412"/>
            <a:chOff x="0" y="0"/>
            <a:chExt cx="694944" cy="624651"/>
          </a:xfrm>
        </p:grpSpPr>
        <p:sp>
          <p:nvSpPr>
            <p:cNvPr id="28695"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28696"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cxnSp>
        <p:nvCxnSpPr>
          <p:cNvPr id="24" name="直接连接符 23"/>
          <p:cNvCxnSpPr/>
          <p:nvPr/>
        </p:nvCxnSpPr>
        <p:spPr>
          <a:xfrm flipH="1">
            <a:off x="7123113" y="533400"/>
            <a:ext cx="5000625"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2174875" y="4639310"/>
            <a:ext cx="8305800" cy="645160"/>
            <a:chOff x="3425" y="7390"/>
            <a:chExt cx="13080" cy="1016"/>
          </a:xfrm>
        </p:grpSpPr>
        <p:sp>
          <p:nvSpPr>
            <p:cNvPr id="4" name="MH_Other_7"/>
            <p:cNvSpPr txBox="1"/>
            <p:nvPr/>
          </p:nvSpPr>
          <p:spPr>
            <a:xfrm>
              <a:off x="3425" y="7390"/>
              <a:ext cx="865" cy="1016"/>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en-US" altLang="zh-CN" sz="3600" b="1" dirty="0">
                  <a:solidFill>
                    <a:srgbClr val="5B9BD5"/>
                  </a:solidFill>
                  <a:latin typeface="微软雅黑" panose="020B0503020204020204" pitchFamily="34" charset="-122"/>
                  <a:ea typeface="微软雅黑" panose="020B0503020204020204" pitchFamily="34" charset="-122"/>
                </a:rPr>
                <a:t>4</a:t>
              </a:r>
              <a:endParaRPr lang="en-US" altLang="zh-CN" sz="3600" b="1" dirty="0">
                <a:solidFill>
                  <a:srgbClr val="5B9BD5"/>
                </a:solidFill>
                <a:latin typeface="微软雅黑" panose="020B0503020204020204" pitchFamily="34" charset="-122"/>
                <a:ea typeface="微软雅黑" panose="020B0503020204020204" pitchFamily="34" charset="-122"/>
              </a:endParaRPr>
            </a:p>
          </p:txBody>
        </p:sp>
        <p:sp>
          <p:nvSpPr>
            <p:cNvPr id="5" name="MH_SubTitle_3"/>
            <p:cNvSpPr/>
            <p:nvPr/>
          </p:nvSpPr>
          <p:spPr>
            <a:xfrm>
              <a:off x="4405" y="7573"/>
              <a:ext cx="5615" cy="592"/>
            </a:xfrm>
            <a:prstGeom prst="rect">
              <a:avLst/>
            </a:prstGeom>
            <a:solidFill>
              <a:schemeClr val="accent1"/>
            </a:solidFill>
            <a:ln w="9525">
              <a:noFill/>
            </a:ln>
          </p:spPr>
          <p:txBody>
            <a:bodyPr lIns="0" tIns="0" rIns="0" bIns="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en-US" altLang="zh-CN" sz="2200" b="1" dirty="0">
                  <a:solidFill>
                    <a:srgbClr val="FFFFFF"/>
                  </a:solidFill>
                  <a:latin typeface="微软雅黑" panose="020B0503020204020204" pitchFamily="34" charset="-122"/>
                  <a:ea typeface="微软雅黑" panose="020B0503020204020204" pitchFamily="34" charset="-122"/>
                </a:rPr>
                <a:t> </a:t>
              </a:r>
              <a:r>
                <a:rPr lang="zh-CN" altLang="en-US" sz="2200" b="1" dirty="0">
                  <a:solidFill>
                    <a:srgbClr val="FFFFFF"/>
                  </a:solidFill>
                  <a:latin typeface="微软雅黑" panose="020B0503020204020204" pitchFamily="34" charset="-122"/>
                  <a:ea typeface="微软雅黑" panose="020B0503020204020204" pitchFamily="34" charset="-122"/>
                </a:rPr>
                <a:t>个人发展的</a:t>
              </a:r>
              <a:r>
                <a:rPr lang="zh-CN" altLang="en-US" sz="2200" b="1" dirty="0">
                  <a:solidFill>
                    <a:srgbClr val="FFFFFF"/>
                  </a:solidFill>
                  <a:latin typeface="微软雅黑" panose="020B0503020204020204" pitchFamily="34" charset="-122"/>
                  <a:ea typeface="微软雅黑" panose="020B0503020204020204" pitchFamily="34" charset="-122"/>
                </a:rPr>
                <a:t>领导力</a:t>
              </a:r>
              <a:endParaRPr lang="zh-CN" altLang="en-US" sz="2200" b="1" dirty="0">
                <a:solidFill>
                  <a:srgbClr val="FFFFFF"/>
                </a:solidFill>
                <a:latin typeface="微软雅黑" panose="020B0503020204020204" pitchFamily="34" charset="-122"/>
                <a:ea typeface="微软雅黑" panose="020B0503020204020204" pitchFamily="34" charset="-122"/>
              </a:endParaRPr>
            </a:p>
          </p:txBody>
        </p:sp>
        <p:cxnSp>
          <p:nvCxnSpPr>
            <p:cNvPr id="6" name="MH_Other_8"/>
            <p:cNvCxnSpPr>
              <a:stCxn id="5" idx="3"/>
            </p:cNvCxnSpPr>
            <p:nvPr/>
          </p:nvCxnSpPr>
          <p:spPr>
            <a:xfrm flipH="1">
              <a:off x="8635" y="7869"/>
              <a:ext cx="1385" cy="295"/>
            </a:xfrm>
            <a:prstGeom prst="line">
              <a:avLst/>
            </a:prstGeom>
            <a:ln w="38100" cap="flat" cmpd="sng">
              <a:solidFill>
                <a:srgbClr val="FFFFFF"/>
              </a:solidFill>
              <a:prstDash val="solid"/>
              <a:headEnd type="none" w="med" len="med"/>
              <a:tailEnd type="none" w="med" len="med"/>
            </a:ln>
          </p:spPr>
        </p:cxnSp>
        <p:cxnSp>
          <p:nvCxnSpPr>
            <p:cNvPr id="7" name="MH_Other_9"/>
            <p:cNvCxnSpPr/>
            <p:nvPr/>
          </p:nvCxnSpPr>
          <p:spPr>
            <a:xfrm>
              <a:off x="4043" y="8235"/>
              <a:ext cx="12462" cy="0"/>
            </a:xfrm>
            <a:prstGeom prst="line">
              <a:avLst/>
            </a:prstGeom>
            <a:ln w="19050" cap="flat" cmpd="sng">
              <a:solidFill>
                <a:srgbClr val="D7D7D7"/>
              </a:solidFill>
              <a:prstDash val="solid"/>
              <a:headEnd type="none" w="med" len="med"/>
              <a:tailEnd type="none" w="med" len="med"/>
            </a:ln>
          </p:spPr>
        </p:cxnSp>
      </p:grpSp>
      <p:grpSp>
        <p:nvGrpSpPr>
          <p:cNvPr id="16" name="组合 15"/>
          <p:cNvGrpSpPr/>
          <p:nvPr/>
        </p:nvGrpSpPr>
        <p:grpSpPr>
          <a:xfrm>
            <a:off x="2178050" y="5573395"/>
            <a:ext cx="8305800" cy="645160"/>
            <a:chOff x="3425" y="8750"/>
            <a:chExt cx="13080" cy="1016"/>
          </a:xfrm>
        </p:grpSpPr>
        <p:sp>
          <p:nvSpPr>
            <p:cNvPr id="8" name="MH_Other_7"/>
            <p:cNvSpPr txBox="1"/>
            <p:nvPr/>
          </p:nvSpPr>
          <p:spPr>
            <a:xfrm>
              <a:off x="3425" y="8750"/>
              <a:ext cx="865" cy="1016"/>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en-US" altLang="zh-CN" sz="3600" b="1" dirty="0">
                  <a:solidFill>
                    <a:srgbClr val="F4B183"/>
                  </a:solidFill>
                  <a:latin typeface="微软雅黑" panose="020B0503020204020204" pitchFamily="34" charset="-122"/>
                  <a:ea typeface="微软雅黑" panose="020B0503020204020204" pitchFamily="34" charset="-122"/>
                </a:rPr>
                <a:t>5</a:t>
              </a:r>
              <a:endParaRPr lang="en-US" altLang="zh-CN" sz="3600" b="1" dirty="0">
                <a:solidFill>
                  <a:srgbClr val="F4B183"/>
                </a:solidFill>
                <a:latin typeface="微软雅黑" panose="020B0503020204020204" pitchFamily="34" charset="-122"/>
                <a:ea typeface="微软雅黑" panose="020B0503020204020204" pitchFamily="34" charset="-122"/>
              </a:endParaRPr>
            </a:p>
          </p:txBody>
        </p:sp>
        <p:sp>
          <p:nvSpPr>
            <p:cNvPr id="9" name="MH_SubTitle_3"/>
            <p:cNvSpPr/>
            <p:nvPr/>
          </p:nvSpPr>
          <p:spPr>
            <a:xfrm>
              <a:off x="4405" y="8933"/>
              <a:ext cx="5615" cy="592"/>
            </a:xfrm>
            <a:prstGeom prst="rect">
              <a:avLst/>
            </a:prstGeom>
            <a:solidFill>
              <a:schemeClr val="accent2">
                <a:lumMod val="60000"/>
                <a:lumOff val="40000"/>
              </a:schemeClr>
            </a:solidFill>
            <a:ln w="9525">
              <a:noFill/>
            </a:ln>
          </p:spPr>
          <p:txBody>
            <a:bodyPr lIns="0" tIns="0" rIns="0" bIns="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en-US" altLang="zh-CN" sz="2200" b="1" dirty="0">
                  <a:solidFill>
                    <a:srgbClr val="FFFFFF"/>
                  </a:solidFill>
                  <a:latin typeface="微软雅黑" panose="020B0503020204020204" pitchFamily="34" charset="-122"/>
                  <a:ea typeface="微软雅黑" panose="020B0503020204020204" pitchFamily="34" charset="-122"/>
                </a:rPr>
                <a:t> </a:t>
              </a:r>
              <a:r>
                <a:rPr lang="zh-CN" altLang="en-US" sz="2200" b="1" dirty="0">
                  <a:solidFill>
                    <a:srgbClr val="FFFFFF"/>
                  </a:solidFill>
                  <a:latin typeface="微软雅黑" panose="020B0503020204020204" pitchFamily="34" charset="-122"/>
                  <a:ea typeface="微软雅黑" panose="020B0503020204020204" pitchFamily="34" charset="-122"/>
                </a:rPr>
                <a:t>领袖特质的</a:t>
              </a:r>
              <a:r>
                <a:rPr lang="zh-CN" altLang="en-US" sz="2200" b="1" dirty="0">
                  <a:solidFill>
                    <a:srgbClr val="FFFFFF"/>
                  </a:solidFill>
                  <a:latin typeface="微软雅黑" panose="020B0503020204020204" pitchFamily="34" charset="-122"/>
                  <a:ea typeface="微软雅黑" panose="020B0503020204020204" pitchFamily="34" charset="-122"/>
                </a:rPr>
                <a:t>领导力</a:t>
              </a:r>
              <a:endParaRPr lang="zh-CN" altLang="en-US" sz="2200" b="1" dirty="0">
                <a:solidFill>
                  <a:srgbClr val="FFFFFF"/>
                </a:solidFill>
                <a:latin typeface="微软雅黑" panose="020B0503020204020204" pitchFamily="34" charset="-122"/>
                <a:ea typeface="微软雅黑" panose="020B0503020204020204" pitchFamily="34" charset="-122"/>
              </a:endParaRPr>
            </a:p>
          </p:txBody>
        </p:sp>
        <p:cxnSp>
          <p:nvCxnSpPr>
            <p:cNvPr id="10" name="MH_Other_8"/>
            <p:cNvCxnSpPr>
              <a:stCxn id="9" idx="3"/>
            </p:cNvCxnSpPr>
            <p:nvPr/>
          </p:nvCxnSpPr>
          <p:spPr>
            <a:xfrm flipH="1">
              <a:off x="8635" y="9229"/>
              <a:ext cx="1385" cy="295"/>
            </a:xfrm>
            <a:prstGeom prst="line">
              <a:avLst/>
            </a:prstGeom>
            <a:ln w="38100" cap="flat" cmpd="sng">
              <a:solidFill>
                <a:srgbClr val="FFFFFF"/>
              </a:solidFill>
              <a:prstDash val="solid"/>
              <a:headEnd type="none" w="med" len="med"/>
              <a:tailEnd type="none" w="med" len="med"/>
            </a:ln>
          </p:spPr>
        </p:cxnSp>
        <p:cxnSp>
          <p:nvCxnSpPr>
            <p:cNvPr id="11" name="MH_Other_9"/>
            <p:cNvCxnSpPr/>
            <p:nvPr/>
          </p:nvCxnSpPr>
          <p:spPr>
            <a:xfrm>
              <a:off x="4043" y="9595"/>
              <a:ext cx="12462" cy="0"/>
            </a:xfrm>
            <a:prstGeom prst="line">
              <a:avLst/>
            </a:prstGeom>
            <a:ln w="19050" cap="flat" cmpd="sng">
              <a:solidFill>
                <a:srgbClr val="D7D7D7"/>
              </a:solidFill>
              <a:prstDash val="solid"/>
              <a:headEnd type="none" w="med" len="med"/>
              <a:tailEnd type="none" w="med" len="med"/>
            </a:ln>
          </p:spPr>
        </p:cxnSp>
      </p:grpSp>
      <p:sp>
        <p:nvSpPr>
          <p:cNvPr id="23" name="矩形 22"/>
          <p:cNvSpPr/>
          <p:nvPr/>
        </p:nvSpPr>
        <p:spPr>
          <a:xfrm>
            <a:off x="-25400" y="0"/>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解读客服团队的含义</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7" name="矩形 16"/>
          <p:cNvSpPr/>
          <p:nvPr/>
        </p:nvSpPr>
        <p:spPr>
          <a:xfrm>
            <a:off x="2749550" y="0"/>
            <a:ext cx="21224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6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建设客服团队的内容</a:t>
            </a:r>
            <a:endParaRPr kumimoji="0" lang="zh-CN" altLang="en-US" sz="16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4578" name="组合 19"/>
          <p:cNvGrpSpPr/>
          <p:nvPr/>
        </p:nvGrpSpPr>
        <p:grpSpPr>
          <a:xfrm>
            <a:off x="11496675" y="1588"/>
            <a:ext cx="695325" cy="506412"/>
            <a:chOff x="0" y="0"/>
            <a:chExt cx="694944" cy="624651"/>
          </a:xfrm>
        </p:grpSpPr>
        <p:sp>
          <p:nvSpPr>
            <p:cNvPr id="24597"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24598"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23" name="矩形 22"/>
          <p:cNvSpPr/>
          <p:nvPr/>
        </p:nvSpPr>
        <p:spPr>
          <a:xfrm>
            <a:off x="2190750" y="0"/>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建设客服团队的内容</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4" name="矩形 23"/>
          <p:cNvSpPr/>
          <p:nvPr/>
        </p:nvSpPr>
        <p:spPr>
          <a:xfrm>
            <a:off x="-11112" y="0"/>
            <a:ext cx="21224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6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解读客服团队的含义</a:t>
            </a:r>
            <a:endParaRPr kumimoji="0" lang="zh-CN" altLang="en-US" sz="16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28" name="直接连接符 27"/>
          <p:cNvCxnSpPr/>
          <p:nvPr/>
        </p:nvCxnSpPr>
        <p:spPr>
          <a:xfrm flipH="1">
            <a:off x="4877753" y="533400"/>
            <a:ext cx="7245985"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24583" name="圆角矩形 11"/>
          <p:cNvSpPr/>
          <p:nvPr/>
        </p:nvSpPr>
        <p:spPr>
          <a:xfrm>
            <a:off x="2794000" y="1772285"/>
            <a:ext cx="465138" cy="114300"/>
          </a:xfrm>
          <a:custGeom>
            <a:avLst/>
            <a:gdLst>
              <a:gd name="txL" fmla="*/ 0 w 711052"/>
              <a:gd name="txT" fmla="*/ 0 h 174096"/>
              <a:gd name="txR" fmla="*/ 711052 w 711052"/>
              <a:gd name="txB" fmla="*/ 174096 h 174096"/>
            </a:gdLst>
            <a:ahLst/>
            <a:cxnLst>
              <a:cxn ang="0">
                <a:pos x="97" y="0"/>
              </a:cxn>
              <a:cxn ang="0">
                <a:pos x="799" y="0"/>
              </a:cxn>
              <a:cxn ang="0">
                <a:pos x="799" y="207"/>
              </a:cxn>
              <a:cxn ang="0">
                <a:pos x="97" y="207"/>
              </a:cxn>
              <a:cxn ang="0">
                <a:pos x="0" y="104"/>
              </a:cxn>
              <a:cxn ang="0">
                <a:pos x="97" y="0"/>
              </a:cxn>
            </a:cxnLst>
            <a:rect l="txL" t="txT" r="txR" b="txB"/>
            <a:pathLst>
              <a:path w="711052" h="174096">
                <a:moveTo>
                  <a:pt x="87048" y="0"/>
                </a:moveTo>
                <a:lnTo>
                  <a:pt x="711052" y="0"/>
                </a:lnTo>
                <a:lnTo>
                  <a:pt x="711052" y="174096"/>
                </a:lnTo>
                <a:lnTo>
                  <a:pt x="87048" y="174096"/>
                </a:lnTo>
                <a:cubicBezTo>
                  <a:pt x="38973" y="174096"/>
                  <a:pt x="0" y="135123"/>
                  <a:pt x="0" y="87048"/>
                </a:cubicBezTo>
                <a:cubicBezTo>
                  <a:pt x="0" y="38973"/>
                  <a:pt x="38973" y="0"/>
                  <a:pt x="87048" y="0"/>
                </a:cubicBezTo>
                <a:close/>
              </a:path>
            </a:pathLst>
          </a:custGeom>
          <a:solidFill>
            <a:srgbClr val="FFC108">
              <a:alpha val="100000"/>
            </a:srgbClr>
          </a:solidFill>
          <a:ln w="9525">
            <a:noFill/>
          </a:ln>
        </p:spPr>
        <p:txBody>
          <a:bodyPr/>
          <a:p>
            <a:endParaRPr lang="zh-CN" altLang="en-US"/>
          </a:p>
        </p:txBody>
      </p:sp>
      <p:sp>
        <p:nvSpPr>
          <p:cNvPr id="24584" name="圆角矩形 11"/>
          <p:cNvSpPr/>
          <p:nvPr/>
        </p:nvSpPr>
        <p:spPr>
          <a:xfrm>
            <a:off x="2794000" y="2967673"/>
            <a:ext cx="465138" cy="114300"/>
          </a:xfrm>
          <a:custGeom>
            <a:avLst/>
            <a:gdLst>
              <a:gd name="txL" fmla="*/ 0 w 711052"/>
              <a:gd name="txT" fmla="*/ 0 h 174096"/>
              <a:gd name="txR" fmla="*/ 711052 w 711052"/>
              <a:gd name="txB" fmla="*/ 174096 h 174096"/>
            </a:gdLst>
            <a:ahLst/>
            <a:cxnLst>
              <a:cxn ang="0">
                <a:pos x="97" y="0"/>
              </a:cxn>
              <a:cxn ang="0">
                <a:pos x="799" y="0"/>
              </a:cxn>
              <a:cxn ang="0">
                <a:pos x="799" y="207"/>
              </a:cxn>
              <a:cxn ang="0">
                <a:pos x="97" y="207"/>
              </a:cxn>
              <a:cxn ang="0">
                <a:pos x="0" y="104"/>
              </a:cxn>
              <a:cxn ang="0">
                <a:pos x="97" y="0"/>
              </a:cxn>
            </a:cxnLst>
            <a:rect l="txL" t="txT" r="txR" b="txB"/>
            <a:pathLst>
              <a:path w="711052" h="174096">
                <a:moveTo>
                  <a:pt x="87048" y="0"/>
                </a:moveTo>
                <a:lnTo>
                  <a:pt x="711052" y="0"/>
                </a:lnTo>
                <a:lnTo>
                  <a:pt x="711052" y="174096"/>
                </a:lnTo>
                <a:lnTo>
                  <a:pt x="87048" y="174096"/>
                </a:lnTo>
                <a:cubicBezTo>
                  <a:pt x="38973" y="174096"/>
                  <a:pt x="0" y="135123"/>
                  <a:pt x="0" y="87048"/>
                </a:cubicBezTo>
                <a:cubicBezTo>
                  <a:pt x="0" y="38973"/>
                  <a:pt x="38973" y="0"/>
                  <a:pt x="87048" y="0"/>
                </a:cubicBezTo>
                <a:close/>
              </a:path>
            </a:pathLst>
          </a:custGeom>
          <a:solidFill>
            <a:srgbClr val="FFC108">
              <a:alpha val="100000"/>
            </a:srgbClr>
          </a:solidFill>
          <a:ln w="9525">
            <a:noFill/>
          </a:ln>
        </p:spPr>
        <p:txBody>
          <a:bodyPr/>
          <a:p>
            <a:endParaRPr lang="zh-CN" altLang="en-US"/>
          </a:p>
        </p:txBody>
      </p:sp>
      <p:sp>
        <p:nvSpPr>
          <p:cNvPr id="24585" name="圆角矩形 11"/>
          <p:cNvSpPr/>
          <p:nvPr/>
        </p:nvSpPr>
        <p:spPr>
          <a:xfrm>
            <a:off x="2794000" y="4163060"/>
            <a:ext cx="465138" cy="114300"/>
          </a:xfrm>
          <a:custGeom>
            <a:avLst/>
            <a:gdLst>
              <a:gd name="txL" fmla="*/ 0 w 711052"/>
              <a:gd name="txT" fmla="*/ 0 h 174096"/>
              <a:gd name="txR" fmla="*/ 711052 w 711052"/>
              <a:gd name="txB" fmla="*/ 174096 h 174096"/>
            </a:gdLst>
            <a:ahLst/>
            <a:cxnLst>
              <a:cxn ang="0">
                <a:pos x="97" y="0"/>
              </a:cxn>
              <a:cxn ang="0">
                <a:pos x="799" y="0"/>
              </a:cxn>
              <a:cxn ang="0">
                <a:pos x="799" y="207"/>
              </a:cxn>
              <a:cxn ang="0">
                <a:pos x="97" y="207"/>
              </a:cxn>
              <a:cxn ang="0">
                <a:pos x="0" y="104"/>
              </a:cxn>
              <a:cxn ang="0">
                <a:pos x="97" y="0"/>
              </a:cxn>
            </a:cxnLst>
            <a:rect l="txL" t="txT" r="txR" b="txB"/>
            <a:pathLst>
              <a:path w="711052" h="174096">
                <a:moveTo>
                  <a:pt x="87048" y="0"/>
                </a:moveTo>
                <a:lnTo>
                  <a:pt x="711052" y="0"/>
                </a:lnTo>
                <a:lnTo>
                  <a:pt x="711052" y="174096"/>
                </a:lnTo>
                <a:lnTo>
                  <a:pt x="87048" y="174096"/>
                </a:lnTo>
                <a:cubicBezTo>
                  <a:pt x="38973" y="174096"/>
                  <a:pt x="0" y="135123"/>
                  <a:pt x="0" y="87048"/>
                </a:cubicBezTo>
                <a:cubicBezTo>
                  <a:pt x="0" y="38973"/>
                  <a:pt x="38973" y="0"/>
                  <a:pt x="87048" y="0"/>
                </a:cubicBezTo>
                <a:close/>
              </a:path>
            </a:pathLst>
          </a:custGeom>
          <a:solidFill>
            <a:srgbClr val="FFC108">
              <a:alpha val="100000"/>
            </a:srgbClr>
          </a:solidFill>
          <a:ln w="9525">
            <a:noFill/>
          </a:ln>
        </p:spPr>
        <p:txBody>
          <a:bodyPr/>
          <a:p>
            <a:endParaRPr lang="zh-CN" altLang="en-US"/>
          </a:p>
        </p:txBody>
      </p:sp>
      <p:sp>
        <p:nvSpPr>
          <p:cNvPr id="24586" name="任意多边形 21"/>
          <p:cNvSpPr/>
          <p:nvPr/>
        </p:nvSpPr>
        <p:spPr>
          <a:xfrm>
            <a:off x="2794000" y="1212850"/>
            <a:ext cx="116205" cy="5999480"/>
          </a:xfrm>
          <a:custGeom>
            <a:avLst/>
            <a:gdLst>
              <a:gd name="txL" fmla="*/ 0 w 169863"/>
              <a:gd name="txT" fmla="*/ 0 h 4347924"/>
              <a:gd name="txR" fmla="*/ 169863 w 169863"/>
              <a:gd name="txB" fmla="*/ 4347924 h 4347924"/>
            </a:gdLst>
            <a:ahLst/>
            <a:cxnLst>
              <a:cxn ang="0">
                <a:pos x="0" y="0"/>
              </a:cxn>
              <a:cxn ang="0">
                <a:pos x="169863" y="0"/>
              </a:cxn>
              <a:cxn ang="0">
                <a:pos x="169863" y="15557076"/>
              </a:cxn>
              <a:cxn ang="0">
                <a:pos x="0" y="15557076"/>
              </a:cxn>
              <a:cxn ang="0">
                <a:pos x="0" y="0"/>
              </a:cxn>
            </a:cxnLst>
            <a:rect l="txL" t="txT" r="txR" b="txB"/>
            <a:pathLst>
              <a:path w="169863" h="4347924">
                <a:moveTo>
                  <a:pt x="0" y="0"/>
                </a:moveTo>
                <a:lnTo>
                  <a:pt x="169863" y="0"/>
                </a:lnTo>
                <a:lnTo>
                  <a:pt x="169863" y="4347924"/>
                </a:lnTo>
                <a:lnTo>
                  <a:pt x="0" y="4347924"/>
                </a:lnTo>
                <a:lnTo>
                  <a:pt x="0" y="0"/>
                </a:lnTo>
                <a:close/>
              </a:path>
            </a:pathLst>
          </a:custGeom>
          <a:gradFill rotWithShape="0">
            <a:gsLst>
              <a:gs pos="0">
                <a:srgbClr val="ABABAB">
                  <a:alpha val="100000"/>
                </a:srgbClr>
              </a:gs>
              <a:gs pos="53999">
                <a:srgbClr val="D7D7D7">
                  <a:alpha val="100000"/>
                </a:srgbClr>
              </a:gs>
              <a:gs pos="100000">
                <a:srgbClr val="A5A5A5">
                  <a:alpha val="100000"/>
                </a:srgbClr>
              </a:gs>
            </a:gsLst>
            <a:lin ang="0" scaled="1"/>
            <a:tileRect/>
          </a:gradFill>
          <a:ln w="9525">
            <a:noFill/>
          </a:ln>
        </p:spPr>
        <p:txBody>
          <a:bodyPr/>
          <a:p>
            <a:endParaRPr lang="zh-CN" altLang="en-US"/>
          </a:p>
        </p:txBody>
      </p:sp>
      <p:sp>
        <p:nvSpPr>
          <p:cNvPr id="24587" name="圆角矩形 4"/>
          <p:cNvSpPr/>
          <p:nvPr/>
        </p:nvSpPr>
        <p:spPr>
          <a:xfrm>
            <a:off x="2794000" y="1831023"/>
            <a:ext cx="1274763" cy="708025"/>
          </a:xfrm>
          <a:custGeom>
            <a:avLst/>
            <a:gdLst/>
            <a:ahLst/>
            <a:cxnLst>
              <a:cxn ang="0">
                <a:pos x="0" y="0"/>
              </a:cxn>
              <a:cxn ang="0">
                <a:pos x="73149" y="0"/>
              </a:cxn>
              <a:cxn ang="0">
                <a:pos x="101284" y="28085"/>
              </a:cxn>
              <a:cxn ang="0">
                <a:pos x="73149" y="56170"/>
              </a:cxn>
              <a:cxn ang="0">
                <a:pos x="0" y="56170"/>
              </a:cxn>
              <a:cxn ang="0">
                <a:pos x="0" y="0"/>
              </a:cxn>
            </a:cxnLst>
            <a:pathLst>
              <a:path w="1944216" h="1080120">
                <a:moveTo>
                  <a:pt x="0" y="0"/>
                </a:moveTo>
                <a:lnTo>
                  <a:pt x="1404156" y="0"/>
                </a:lnTo>
                <a:cubicBezTo>
                  <a:pt x="1702423" y="0"/>
                  <a:pt x="1944216" y="241793"/>
                  <a:pt x="1944216" y="540060"/>
                </a:cubicBezTo>
                <a:cubicBezTo>
                  <a:pt x="1944216" y="838327"/>
                  <a:pt x="1702423" y="1080120"/>
                  <a:pt x="1404156" y="1080120"/>
                </a:cubicBezTo>
                <a:lnTo>
                  <a:pt x="0" y="1080120"/>
                </a:lnTo>
                <a:lnTo>
                  <a:pt x="0" y="0"/>
                </a:lnTo>
                <a:close/>
              </a:path>
            </a:pathLst>
          </a:custGeom>
          <a:solidFill>
            <a:srgbClr val="FFC000">
              <a:alpha val="100000"/>
            </a:srgbClr>
          </a:solidFill>
          <a:ln w="9525">
            <a:noFill/>
          </a:ln>
          <a:effectLst>
            <a:outerShdw dist="25401" dir="2699999" algn="ctr" rotWithShape="0">
              <a:srgbClr val="000000">
                <a:alpha val="7999"/>
              </a:srgbClr>
            </a:outerShdw>
          </a:effectLst>
        </p:spPr>
        <p:txBody>
          <a:bodyPr/>
          <a:p>
            <a:endParaRPr lang="zh-CN" altLang="en-US"/>
          </a:p>
        </p:txBody>
      </p:sp>
      <p:grpSp>
        <p:nvGrpSpPr>
          <p:cNvPr id="24588" name="椭圆 6"/>
          <p:cNvGrpSpPr/>
          <p:nvPr/>
        </p:nvGrpSpPr>
        <p:grpSpPr>
          <a:xfrm>
            <a:off x="3425825" y="1926273"/>
            <a:ext cx="536575" cy="530225"/>
            <a:chOff x="0" y="0"/>
            <a:chExt cx="338" cy="334"/>
          </a:xfrm>
        </p:grpSpPr>
        <p:pic>
          <p:nvPicPr>
            <p:cNvPr id="24595" name="椭圆 6"/>
            <p:cNvPicPr/>
            <p:nvPr/>
          </p:nvPicPr>
          <p:blipFill>
            <a:blip r:embed="rId1"/>
            <a:stretch>
              <a:fillRect/>
            </a:stretch>
          </p:blipFill>
          <p:spPr>
            <a:xfrm>
              <a:off x="0" y="0"/>
              <a:ext cx="338" cy="334"/>
            </a:xfrm>
            <a:prstGeom prst="rect">
              <a:avLst/>
            </a:prstGeom>
            <a:noFill/>
            <a:ln w="9525">
              <a:noFill/>
            </a:ln>
          </p:spPr>
        </p:pic>
        <p:sp>
          <p:nvSpPr>
            <p:cNvPr id="24596" name="Text Box 10"/>
            <p:cNvSpPr txBox="1"/>
            <p:nvPr/>
          </p:nvSpPr>
          <p:spPr>
            <a:xfrm>
              <a:off x="53" y="51"/>
              <a:ext cx="232" cy="232"/>
            </a:xfrm>
            <a:prstGeom prst="rect">
              <a:avLst/>
            </a:prstGeom>
            <a:noFill/>
            <a:ln w="9525">
              <a:noFill/>
            </a:ln>
          </p:spPr>
          <p:txBody>
            <a:bodyPr lIns="0" tIns="0" rIns="0" bIns="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20000"/>
                </a:lnSpc>
                <a:spcBef>
                  <a:spcPct val="0"/>
                </a:spcBef>
                <a:buNone/>
              </a:pPr>
              <a:r>
                <a:rPr lang="en-US" altLang="zh-CN" sz="2400" b="1" dirty="0">
                  <a:latin typeface="Segoe UI" panose="020B0502040204020203" pitchFamily="34" charset="0"/>
                  <a:cs typeface="Segoe UI" panose="020B0502040204020203" pitchFamily="34" charset="0"/>
                </a:rPr>
                <a:t>1</a:t>
              </a:r>
              <a:endParaRPr lang="zh-CN" altLang="en-US" sz="2400" b="1" dirty="0">
                <a:latin typeface="Segoe UI" panose="020B0502040204020203" pitchFamily="34" charset="0"/>
                <a:ea typeface="幼圆" panose="02010509060101010101" pitchFamily="49" charset="-122"/>
              </a:endParaRPr>
            </a:p>
          </p:txBody>
        </p:sp>
      </p:grpSp>
      <p:sp>
        <p:nvSpPr>
          <p:cNvPr id="24589" name="圆角矩形 4"/>
          <p:cNvSpPr/>
          <p:nvPr/>
        </p:nvSpPr>
        <p:spPr>
          <a:xfrm>
            <a:off x="2794000" y="3026410"/>
            <a:ext cx="1274763" cy="708025"/>
          </a:xfrm>
          <a:custGeom>
            <a:avLst/>
            <a:gdLst/>
            <a:ahLst/>
            <a:cxnLst>
              <a:cxn ang="0">
                <a:pos x="0" y="0"/>
              </a:cxn>
              <a:cxn ang="0">
                <a:pos x="73149" y="0"/>
              </a:cxn>
              <a:cxn ang="0">
                <a:pos x="101284" y="28085"/>
              </a:cxn>
              <a:cxn ang="0">
                <a:pos x="73149" y="56170"/>
              </a:cxn>
              <a:cxn ang="0">
                <a:pos x="0" y="56170"/>
              </a:cxn>
              <a:cxn ang="0">
                <a:pos x="0" y="0"/>
              </a:cxn>
            </a:cxnLst>
            <a:pathLst>
              <a:path w="1944216" h="1080120">
                <a:moveTo>
                  <a:pt x="0" y="0"/>
                </a:moveTo>
                <a:lnTo>
                  <a:pt x="1404156" y="0"/>
                </a:lnTo>
                <a:cubicBezTo>
                  <a:pt x="1702423" y="0"/>
                  <a:pt x="1944216" y="241793"/>
                  <a:pt x="1944216" y="540060"/>
                </a:cubicBezTo>
                <a:cubicBezTo>
                  <a:pt x="1944216" y="838327"/>
                  <a:pt x="1702423" y="1080120"/>
                  <a:pt x="1404156" y="1080120"/>
                </a:cubicBezTo>
                <a:lnTo>
                  <a:pt x="0" y="1080120"/>
                </a:lnTo>
                <a:lnTo>
                  <a:pt x="0" y="0"/>
                </a:lnTo>
                <a:close/>
              </a:path>
            </a:pathLst>
          </a:custGeom>
          <a:solidFill>
            <a:srgbClr val="FFC000">
              <a:alpha val="100000"/>
            </a:srgbClr>
          </a:solidFill>
          <a:ln w="9525">
            <a:noFill/>
          </a:ln>
          <a:effectLst>
            <a:outerShdw dist="25401" dir="2699999" algn="ctr" rotWithShape="0">
              <a:srgbClr val="000000">
                <a:alpha val="7999"/>
              </a:srgbClr>
            </a:outerShdw>
          </a:effectLst>
        </p:spPr>
        <p:txBody>
          <a:bodyPr/>
          <a:p>
            <a:endParaRPr lang="zh-CN" altLang="en-US"/>
          </a:p>
        </p:txBody>
      </p:sp>
      <p:grpSp>
        <p:nvGrpSpPr>
          <p:cNvPr id="24590" name="椭圆 85"/>
          <p:cNvGrpSpPr/>
          <p:nvPr/>
        </p:nvGrpSpPr>
        <p:grpSpPr>
          <a:xfrm>
            <a:off x="3425825" y="3121660"/>
            <a:ext cx="536575" cy="530225"/>
            <a:chOff x="0" y="0"/>
            <a:chExt cx="338" cy="334"/>
          </a:xfrm>
        </p:grpSpPr>
        <p:pic>
          <p:nvPicPr>
            <p:cNvPr id="24593" name="椭圆 85"/>
            <p:cNvPicPr/>
            <p:nvPr/>
          </p:nvPicPr>
          <p:blipFill>
            <a:blip r:embed="rId1"/>
            <a:stretch>
              <a:fillRect/>
            </a:stretch>
          </p:blipFill>
          <p:spPr>
            <a:xfrm>
              <a:off x="0" y="0"/>
              <a:ext cx="338" cy="334"/>
            </a:xfrm>
            <a:prstGeom prst="rect">
              <a:avLst/>
            </a:prstGeom>
            <a:noFill/>
            <a:ln w="9525">
              <a:noFill/>
            </a:ln>
          </p:spPr>
        </p:pic>
        <p:sp>
          <p:nvSpPr>
            <p:cNvPr id="24594" name="Text Box 14"/>
            <p:cNvSpPr txBox="1"/>
            <p:nvPr/>
          </p:nvSpPr>
          <p:spPr>
            <a:xfrm>
              <a:off x="53" y="50"/>
              <a:ext cx="232" cy="233"/>
            </a:xfrm>
            <a:prstGeom prst="rect">
              <a:avLst/>
            </a:prstGeom>
            <a:noFill/>
            <a:ln w="9525">
              <a:noFill/>
            </a:ln>
          </p:spPr>
          <p:txBody>
            <a:bodyPr lIns="0" tIns="0" rIns="0" bIns="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20000"/>
                </a:lnSpc>
                <a:spcBef>
                  <a:spcPct val="0"/>
                </a:spcBef>
                <a:buNone/>
              </a:pPr>
              <a:r>
                <a:rPr lang="en-US" altLang="zh-CN" sz="2400" b="1" dirty="0">
                  <a:latin typeface="Segoe UI" panose="020B0502040204020203" pitchFamily="34" charset="0"/>
                  <a:cs typeface="Segoe UI" panose="020B0502040204020203" pitchFamily="34" charset="0"/>
                </a:rPr>
                <a:t>2</a:t>
              </a:r>
              <a:endParaRPr lang="zh-CN" altLang="en-US" sz="2400" b="1" dirty="0">
                <a:latin typeface="Segoe UI" panose="020B0502040204020203" pitchFamily="34" charset="0"/>
                <a:ea typeface="幼圆" panose="02010509060101010101" pitchFamily="49" charset="-122"/>
              </a:endParaRPr>
            </a:p>
          </p:txBody>
        </p:sp>
      </p:grpSp>
      <p:sp>
        <p:nvSpPr>
          <p:cNvPr id="24591" name="TextBox 33"/>
          <p:cNvSpPr txBox="1"/>
          <p:nvPr/>
        </p:nvSpPr>
        <p:spPr>
          <a:xfrm>
            <a:off x="4195763" y="1713548"/>
            <a:ext cx="4995862" cy="984250"/>
          </a:xfrm>
          <a:prstGeom prst="rect">
            <a:avLst/>
          </a:prstGeom>
          <a:no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30000"/>
              </a:lnSpc>
              <a:spcBef>
                <a:spcPct val="0"/>
              </a:spcBef>
              <a:buNone/>
            </a:pPr>
            <a:r>
              <a:rPr lang="zh-CN" altLang="en-US" b="1" dirty="0">
                <a:solidFill>
                  <a:srgbClr val="404040"/>
                </a:solidFill>
                <a:latin typeface="微软雅黑" panose="020B0503020204020204" pitchFamily="34" charset="-122"/>
                <a:ea typeface="微软雅黑" panose="020B0503020204020204" pitchFamily="34" charset="-122"/>
              </a:rPr>
              <a:t>塑造核心</a:t>
            </a:r>
            <a:r>
              <a:rPr lang="zh-CN" altLang="en-US" b="1" dirty="0">
                <a:solidFill>
                  <a:srgbClr val="404040"/>
                </a:solidFill>
                <a:latin typeface="微软雅黑" panose="020B0503020204020204" pitchFamily="34" charset="-122"/>
                <a:ea typeface="微软雅黑" panose="020B0503020204020204" pitchFamily="34" charset="-122"/>
              </a:rPr>
              <a:t>理念</a:t>
            </a:r>
            <a:endParaRPr lang="zh-CN" altLang="en-US" b="1" dirty="0">
              <a:solidFill>
                <a:srgbClr val="404040"/>
              </a:solidFill>
              <a:latin typeface="微软雅黑" panose="020B0503020204020204" pitchFamily="34" charset="-122"/>
              <a:ea typeface="微软雅黑" panose="020B0503020204020204" pitchFamily="34" charset="-122"/>
            </a:endParaRPr>
          </a:p>
        </p:txBody>
      </p:sp>
      <p:sp>
        <p:nvSpPr>
          <p:cNvPr id="24592" name="TextBox 33"/>
          <p:cNvSpPr txBox="1"/>
          <p:nvPr/>
        </p:nvSpPr>
        <p:spPr>
          <a:xfrm>
            <a:off x="4195763" y="2883535"/>
            <a:ext cx="4995862" cy="984250"/>
          </a:xfrm>
          <a:prstGeom prst="rect">
            <a:avLst/>
          </a:prstGeom>
          <a:no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30000"/>
              </a:lnSpc>
              <a:spcBef>
                <a:spcPct val="0"/>
              </a:spcBef>
              <a:buNone/>
            </a:pPr>
            <a:r>
              <a:rPr lang="zh-CN" altLang="en-US" b="1" dirty="0">
                <a:solidFill>
                  <a:srgbClr val="404040"/>
                </a:solidFill>
                <a:latin typeface="微软雅黑" panose="020B0503020204020204" pitchFamily="34" charset="-122"/>
                <a:ea typeface="微软雅黑" panose="020B0503020204020204" pitchFamily="34" charset="-122"/>
              </a:rPr>
              <a:t>建立规章</a:t>
            </a:r>
            <a:r>
              <a:rPr lang="zh-CN" altLang="en-US" b="1" dirty="0">
                <a:solidFill>
                  <a:srgbClr val="404040"/>
                </a:solidFill>
                <a:latin typeface="微软雅黑" panose="020B0503020204020204" pitchFamily="34" charset="-122"/>
                <a:ea typeface="微软雅黑" panose="020B0503020204020204" pitchFamily="34" charset="-122"/>
              </a:rPr>
              <a:t>制度</a:t>
            </a:r>
            <a:endParaRPr lang="zh-CN" altLang="en-US" b="1" dirty="0">
              <a:solidFill>
                <a:srgbClr val="404040"/>
              </a:solidFill>
              <a:latin typeface="微软雅黑" panose="020B0503020204020204" pitchFamily="34" charset="-122"/>
              <a:ea typeface="微软雅黑" panose="020B0503020204020204" pitchFamily="34" charset="-122"/>
            </a:endParaRPr>
          </a:p>
        </p:txBody>
      </p:sp>
      <p:sp>
        <p:nvSpPr>
          <p:cNvPr id="2" name="圆角矩形 11"/>
          <p:cNvSpPr/>
          <p:nvPr/>
        </p:nvSpPr>
        <p:spPr>
          <a:xfrm>
            <a:off x="2783840" y="4165918"/>
            <a:ext cx="465138" cy="114300"/>
          </a:xfrm>
          <a:custGeom>
            <a:avLst/>
            <a:gdLst>
              <a:gd name="txL" fmla="*/ 0 w 711052"/>
              <a:gd name="txT" fmla="*/ 0 h 174096"/>
              <a:gd name="txR" fmla="*/ 711052 w 711052"/>
              <a:gd name="txB" fmla="*/ 174096 h 174096"/>
            </a:gdLst>
            <a:ahLst/>
            <a:cxnLst>
              <a:cxn ang="0">
                <a:pos x="97" y="0"/>
              </a:cxn>
              <a:cxn ang="0">
                <a:pos x="799" y="0"/>
              </a:cxn>
              <a:cxn ang="0">
                <a:pos x="799" y="207"/>
              </a:cxn>
              <a:cxn ang="0">
                <a:pos x="97" y="207"/>
              </a:cxn>
              <a:cxn ang="0">
                <a:pos x="0" y="104"/>
              </a:cxn>
              <a:cxn ang="0">
                <a:pos x="97" y="0"/>
              </a:cxn>
            </a:cxnLst>
            <a:rect l="txL" t="txT" r="txR" b="txB"/>
            <a:pathLst>
              <a:path w="711052" h="174096">
                <a:moveTo>
                  <a:pt x="87048" y="0"/>
                </a:moveTo>
                <a:lnTo>
                  <a:pt x="711052" y="0"/>
                </a:lnTo>
                <a:lnTo>
                  <a:pt x="711052" y="174096"/>
                </a:lnTo>
                <a:lnTo>
                  <a:pt x="87048" y="174096"/>
                </a:lnTo>
                <a:cubicBezTo>
                  <a:pt x="38973" y="174096"/>
                  <a:pt x="0" y="135123"/>
                  <a:pt x="0" y="87048"/>
                </a:cubicBezTo>
                <a:cubicBezTo>
                  <a:pt x="0" y="38973"/>
                  <a:pt x="38973" y="0"/>
                  <a:pt x="87048" y="0"/>
                </a:cubicBezTo>
                <a:close/>
              </a:path>
            </a:pathLst>
          </a:custGeom>
          <a:solidFill>
            <a:srgbClr val="FFC108">
              <a:alpha val="100000"/>
            </a:srgbClr>
          </a:solidFill>
          <a:ln w="9525">
            <a:noFill/>
          </a:ln>
        </p:spPr>
        <p:txBody>
          <a:bodyPr/>
          <a:p>
            <a:endParaRPr lang="zh-CN" altLang="en-US"/>
          </a:p>
        </p:txBody>
      </p:sp>
      <p:sp>
        <p:nvSpPr>
          <p:cNvPr id="3" name="圆角矩形 4"/>
          <p:cNvSpPr/>
          <p:nvPr/>
        </p:nvSpPr>
        <p:spPr>
          <a:xfrm>
            <a:off x="2783840" y="4224655"/>
            <a:ext cx="1274763" cy="708025"/>
          </a:xfrm>
          <a:custGeom>
            <a:avLst/>
            <a:gdLst/>
            <a:ahLst/>
            <a:cxnLst>
              <a:cxn ang="0">
                <a:pos x="0" y="0"/>
              </a:cxn>
              <a:cxn ang="0">
                <a:pos x="73149" y="0"/>
              </a:cxn>
              <a:cxn ang="0">
                <a:pos x="101284" y="28085"/>
              </a:cxn>
              <a:cxn ang="0">
                <a:pos x="73149" y="56170"/>
              </a:cxn>
              <a:cxn ang="0">
                <a:pos x="0" y="56170"/>
              </a:cxn>
              <a:cxn ang="0">
                <a:pos x="0" y="0"/>
              </a:cxn>
            </a:cxnLst>
            <a:pathLst>
              <a:path w="1944216" h="1080120">
                <a:moveTo>
                  <a:pt x="0" y="0"/>
                </a:moveTo>
                <a:lnTo>
                  <a:pt x="1404156" y="0"/>
                </a:lnTo>
                <a:cubicBezTo>
                  <a:pt x="1702423" y="0"/>
                  <a:pt x="1944216" y="241793"/>
                  <a:pt x="1944216" y="540060"/>
                </a:cubicBezTo>
                <a:cubicBezTo>
                  <a:pt x="1944216" y="838327"/>
                  <a:pt x="1702423" y="1080120"/>
                  <a:pt x="1404156" y="1080120"/>
                </a:cubicBezTo>
                <a:lnTo>
                  <a:pt x="0" y="1080120"/>
                </a:lnTo>
                <a:lnTo>
                  <a:pt x="0" y="0"/>
                </a:lnTo>
                <a:close/>
              </a:path>
            </a:pathLst>
          </a:custGeom>
          <a:solidFill>
            <a:srgbClr val="FFC000">
              <a:alpha val="100000"/>
            </a:srgbClr>
          </a:solidFill>
          <a:ln w="9525">
            <a:noFill/>
          </a:ln>
          <a:effectLst>
            <a:outerShdw dist="25401" dir="2699999" algn="ctr" rotWithShape="0">
              <a:srgbClr val="000000">
                <a:alpha val="7999"/>
              </a:srgbClr>
            </a:outerShdw>
          </a:effectLst>
        </p:spPr>
        <p:txBody>
          <a:bodyPr/>
          <a:p>
            <a:endParaRPr lang="zh-CN" altLang="en-US"/>
          </a:p>
        </p:txBody>
      </p:sp>
      <p:grpSp>
        <p:nvGrpSpPr>
          <p:cNvPr id="4" name="椭圆 85"/>
          <p:cNvGrpSpPr/>
          <p:nvPr/>
        </p:nvGrpSpPr>
        <p:grpSpPr>
          <a:xfrm>
            <a:off x="3415665" y="4319905"/>
            <a:ext cx="536575" cy="530225"/>
            <a:chOff x="0" y="0"/>
            <a:chExt cx="338" cy="334"/>
          </a:xfrm>
        </p:grpSpPr>
        <p:pic>
          <p:nvPicPr>
            <p:cNvPr id="5" name="椭圆 85"/>
            <p:cNvPicPr/>
            <p:nvPr/>
          </p:nvPicPr>
          <p:blipFill>
            <a:blip r:embed="rId1"/>
            <a:stretch>
              <a:fillRect/>
            </a:stretch>
          </p:blipFill>
          <p:spPr>
            <a:xfrm>
              <a:off x="0" y="0"/>
              <a:ext cx="338" cy="334"/>
            </a:xfrm>
            <a:prstGeom prst="rect">
              <a:avLst/>
            </a:prstGeom>
            <a:noFill/>
            <a:ln w="9525">
              <a:noFill/>
            </a:ln>
          </p:spPr>
        </p:pic>
        <p:sp>
          <p:nvSpPr>
            <p:cNvPr id="6" name="Text Box 14"/>
            <p:cNvSpPr txBox="1"/>
            <p:nvPr/>
          </p:nvSpPr>
          <p:spPr>
            <a:xfrm>
              <a:off x="53" y="50"/>
              <a:ext cx="232" cy="233"/>
            </a:xfrm>
            <a:prstGeom prst="rect">
              <a:avLst/>
            </a:prstGeom>
            <a:noFill/>
            <a:ln w="9525">
              <a:noFill/>
            </a:ln>
          </p:spPr>
          <p:txBody>
            <a:bodyPr lIns="0" tIns="0" rIns="0" bIns="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20000"/>
                </a:lnSpc>
                <a:spcBef>
                  <a:spcPct val="0"/>
                </a:spcBef>
                <a:buNone/>
              </a:pPr>
              <a:r>
                <a:rPr lang="en-US" altLang="zh-CN" sz="2400" b="1" dirty="0">
                  <a:latin typeface="Segoe UI" panose="020B0502040204020203" pitchFamily="34" charset="0"/>
                  <a:cs typeface="Segoe UI" panose="020B0502040204020203" pitchFamily="34" charset="0"/>
                </a:rPr>
                <a:t>3</a:t>
              </a:r>
              <a:endParaRPr lang="zh-CN" altLang="en-US" sz="2400" b="1" dirty="0">
                <a:latin typeface="Segoe UI" panose="020B0502040204020203" pitchFamily="34" charset="0"/>
                <a:ea typeface="幼圆" panose="02010509060101010101" pitchFamily="49" charset="-122"/>
              </a:endParaRPr>
            </a:p>
          </p:txBody>
        </p:sp>
      </p:grpSp>
      <p:sp>
        <p:nvSpPr>
          <p:cNvPr id="7" name="TextBox 33"/>
          <p:cNvSpPr txBox="1"/>
          <p:nvPr/>
        </p:nvSpPr>
        <p:spPr>
          <a:xfrm>
            <a:off x="4185603" y="4081780"/>
            <a:ext cx="4995862" cy="984250"/>
          </a:xfrm>
          <a:prstGeom prst="rect">
            <a:avLst/>
          </a:prstGeom>
          <a:no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30000"/>
              </a:lnSpc>
              <a:spcBef>
                <a:spcPct val="0"/>
              </a:spcBef>
              <a:buNone/>
            </a:pPr>
            <a:r>
              <a:rPr lang="zh-CN" altLang="en-US" b="1" dirty="0">
                <a:solidFill>
                  <a:srgbClr val="404040"/>
                </a:solidFill>
                <a:latin typeface="微软雅黑" panose="020B0503020204020204" pitchFamily="34" charset="-122"/>
                <a:ea typeface="微软雅黑" panose="020B0503020204020204" pitchFamily="34" charset="-122"/>
              </a:rPr>
              <a:t>打造团队</a:t>
            </a:r>
            <a:r>
              <a:rPr lang="zh-CN" altLang="en-US" b="1" dirty="0">
                <a:solidFill>
                  <a:srgbClr val="404040"/>
                </a:solidFill>
                <a:latin typeface="微软雅黑" panose="020B0503020204020204" pitchFamily="34" charset="-122"/>
                <a:ea typeface="微软雅黑" panose="020B0503020204020204" pitchFamily="34" charset="-122"/>
              </a:rPr>
              <a:t>文化</a:t>
            </a:r>
            <a:endParaRPr lang="zh-CN" altLang="en-US" b="1" dirty="0">
              <a:solidFill>
                <a:srgbClr val="404040"/>
              </a:solidFill>
              <a:latin typeface="微软雅黑" panose="020B0503020204020204" pitchFamily="34" charset="-122"/>
              <a:ea typeface="微软雅黑" panose="020B0503020204020204" pitchFamily="34" charset="-122"/>
            </a:endParaRPr>
          </a:p>
        </p:txBody>
      </p:sp>
      <p:sp>
        <p:nvSpPr>
          <p:cNvPr id="8" name="圆角矩形 11"/>
          <p:cNvSpPr/>
          <p:nvPr/>
        </p:nvSpPr>
        <p:spPr>
          <a:xfrm>
            <a:off x="2794000" y="5314950"/>
            <a:ext cx="465138" cy="114300"/>
          </a:xfrm>
          <a:custGeom>
            <a:avLst/>
            <a:gdLst>
              <a:gd name="txL" fmla="*/ 0 w 711052"/>
              <a:gd name="txT" fmla="*/ 0 h 174096"/>
              <a:gd name="txR" fmla="*/ 711052 w 711052"/>
              <a:gd name="txB" fmla="*/ 174096 h 174096"/>
            </a:gdLst>
            <a:ahLst/>
            <a:cxnLst>
              <a:cxn ang="0">
                <a:pos x="97" y="0"/>
              </a:cxn>
              <a:cxn ang="0">
                <a:pos x="799" y="0"/>
              </a:cxn>
              <a:cxn ang="0">
                <a:pos x="799" y="207"/>
              </a:cxn>
              <a:cxn ang="0">
                <a:pos x="97" y="207"/>
              </a:cxn>
              <a:cxn ang="0">
                <a:pos x="0" y="104"/>
              </a:cxn>
              <a:cxn ang="0">
                <a:pos x="97" y="0"/>
              </a:cxn>
            </a:cxnLst>
            <a:rect l="txL" t="txT" r="txR" b="txB"/>
            <a:pathLst>
              <a:path w="711052" h="174096">
                <a:moveTo>
                  <a:pt x="87048" y="0"/>
                </a:moveTo>
                <a:lnTo>
                  <a:pt x="711052" y="0"/>
                </a:lnTo>
                <a:lnTo>
                  <a:pt x="711052" y="174096"/>
                </a:lnTo>
                <a:lnTo>
                  <a:pt x="87048" y="174096"/>
                </a:lnTo>
                <a:cubicBezTo>
                  <a:pt x="38973" y="174096"/>
                  <a:pt x="0" y="135123"/>
                  <a:pt x="0" y="87048"/>
                </a:cubicBezTo>
                <a:cubicBezTo>
                  <a:pt x="0" y="38973"/>
                  <a:pt x="38973" y="0"/>
                  <a:pt x="87048" y="0"/>
                </a:cubicBezTo>
                <a:close/>
              </a:path>
            </a:pathLst>
          </a:custGeom>
          <a:solidFill>
            <a:srgbClr val="FFC108">
              <a:alpha val="100000"/>
            </a:srgbClr>
          </a:solidFill>
          <a:ln w="9525">
            <a:noFill/>
          </a:ln>
        </p:spPr>
        <p:txBody>
          <a:bodyPr/>
          <a:p>
            <a:endParaRPr lang="zh-CN" altLang="en-US"/>
          </a:p>
        </p:txBody>
      </p:sp>
      <p:sp>
        <p:nvSpPr>
          <p:cNvPr id="9" name="圆角矩形 11"/>
          <p:cNvSpPr/>
          <p:nvPr/>
        </p:nvSpPr>
        <p:spPr>
          <a:xfrm>
            <a:off x="2783840" y="5317808"/>
            <a:ext cx="465138" cy="114300"/>
          </a:xfrm>
          <a:custGeom>
            <a:avLst/>
            <a:gdLst>
              <a:gd name="txL" fmla="*/ 0 w 711052"/>
              <a:gd name="txT" fmla="*/ 0 h 174096"/>
              <a:gd name="txR" fmla="*/ 711052 w 711052"/>
              <a:gd name="txB" fmla="*/ 174096 h 174096"/>
            </a:gdLst>
            <a:ahLst/>
            <a:cxnLst>
              <a:cxn ang="0">
                <a:pos x="97" y="0"/>
              </a:cxn>
              <a:cxn ang="0">
                <a:pos x="799" y="0"/>
              </a:cxn>
              <a:cxn ang="0">
                <a:pos x="799" y="207"/>
              </a:cxn>
              <a:cxn ang="0">
                <a:pos x="97" y="207"/>
              </a:cxn>
              <a:cxn ang="0">
                <a:pos x="0" y="104"/>
              </a:cxn>
              <a:cxn ang="0">
                <a:pos x="97" y="0"/>
              </a:cxn>
            </a:cxnLst>
            <a:rect l="txL" t="txT" r="txR" b="txB"/>
            <a:pathLst>
              <a:path w="711052" h="174096">
                <a:moveTo>
                  <a:pt x="87048" y="0"/>
                </a:moveTo>
                <a:lnTo>
                  <a:pt x="711052" y="0"/>
                </a:lnTo>
                <a:lnTo>
                  <a:pt x="711052" y="174096"/>
                </a:lnTo>
                <a:lnTo>
                  <a:pt x="87048" y="174096"/>
                </a:lnTo>
                <a:cubicBezTo>
                  <a:pt x="38973" y="174096"/>
                  <a:pt x="0" y="135123"/>
                  <a:pt x="0" y="87048"/>
                </a:cubicBezTo>
                <a:cubicBezTo>
                  <a:pt x="0" y="38973"/>
                  <a:pt x="38973" y="0"/>
                  <a:pt x="87048" y="0"/>
                </a:cubicBezTo>
                <a:close/>
              </a:path>
            </a:pathLst>
          </a:custGeom>
          <a:solidFill>
            <a:srgbClr val="FFC108">
              <a:alpha val="100000"/>
            </a:srgbClr>
          </a:solidFill>
          <a:ln w="9525">
            <a:noFill/>
          </a:ln>
        </p:spPr>
        <p:txBody>
          <a:bodyPr/>
          <a:p>
            <a:endParaRPr lang="zh-CN" altLang="en-US"/>
          </a:p>
        </p:txBody>
      </p:sp>
      <p:sp>
        <p:nvSpPr>
          <p:cNvPr id="10" name="圆角矩形 4"/>
          <p:cNvSpPr/>
          <p:nvPr/>
        </p:nvSpPr>
        <p:spPr>
          <a:xfrm>
            <a:off x="2783840" y="5376545"/>
            <a:ext cx="1274763" cy="708025"/>
          </a:xfrm>
          <a:custGeom>
            <a:avLst/>
            <a:gdLst/>
            <a:ahLst/>
            <a:cxnLst>
              <a:cxn ang="0">
                <a:pos x="0" y="0"/>
              </a:cxn>
              <a:cxn ang="0">
                <a:pos x="73149" y="0"/>
              </a:cxn>
              <a:cxn ang="0">
                <a:pos x="101284" y="28085"/>
              </a:cxn>
              <a:cxn ang="0">
                <a:pos x="73149" y="56170"/>
              </a:cxn>
              <a:cxn ang="0">
                <a:pos x="0" y="56170"/>
              </a:cxn>
              <a:cxn ang="0">
                <a:pos x="0" y="0"/>
              </a:cxn>
            </a:cxnLst>
            <a:pathLst>
              <a:path w="1944216" h="1080120">
                <a:moveTo>
                  <a:pt x="0" y="0"/>
                </a:moveTo>
                <a:lnTo>
                  <a:pt x="1404156" y="0"/>
                </a:lnTo>
                <a:cubicBezTo>
                  <a:pt x="1702423" y="0"/>
                  <a:pt x="1944216" y="241793"/>
                  <a:pt x="1944216" y="540060"/>
                </a:cubicBezTo>
                <a:cubicBezTo>
                  <a:pt x="1944216" y="838327"/>
                  <a:pt x="1702423" y="1080120"/>
                  <a:pt x="1404156" y="1080120"/>
                </a:cubicBezTo>
                <a:lnTo>
                  <a:pt x="0" y="1080120"/>
                </a:lnTo>
                <a:lnTo>
                  <a:pt x="0" y="0"/>
                </a:lnTo>
                <a:close/>
              </a:path>
            </a:pathLst>
          </a:custGeom>
          <a:solidFill>
            <a:srgbClr val="FFC000">
              <a:alpha val="100000"/>
            </a:srgbClr>
          </a:solidFill>
          <a:ln w="9525">
            <a:noFill/>
          </a:ln>
          <a:effectLst>
            <a:outerShdw dist="25401" dir="2699999" algn="ctr" rotWithShape="0">
              <a:srgbClr val="000000">
                <a:alpha val="7999"/>
              </a:srgbClr>
            </a:outerShdw>
          </a:effectLst>
        </p:spPr>
        <p:txBody>
          <a:bodyPr/>
          <a:p>
            <a:endParaRPr lang="zh-CN" altLang="en-US"/>
          </a:p>
        </p:txBody>
      </p:sp>
      <p:grpSp>
        <p:nvGrpSpPr>
          <p:cNvPr id="11" name="椭圆 85"/>
          <p:cNvGrpSpPr/>
          <p:nvPr/>
        </p:nvGrpSpPr>
        <p:grpSpPr>
          <a:xfrm>
            <a:off x="3415665" y="5471795"/>
            <a:ext cx="536575" cy="530225"/>
            <a:chOff x="0" y="0"/>
            <a:chExt cx="338" cy="334"/>
          </a:xfrm>
        </p:grpSpPr>
        <p:pic>
          <p:nvPicPr>
            <p:cNvPr id="12" name="椭圆 85"/>
            <p:cNvPicPr/>
            <p:nvPr/>
          </p:nvPicPr>
          <p:blipFill>
            <a:blip r:embed="rId1"/>
            <a:stretch>
              <a:fillRect/>
            </a:stretch>
          </p:blipFill>
          <p:spPr>
            <a:xfrm>
              <a:off x="0" y="0"/>
              <a:ext cx="338" cy="334"/>
            </a:xfrm>
            <a:prstGeom prst="rect">
              <a:avLst/>
            </a:prstGeom>
            <a:noFill/>
            <a:ln w="9525">
              <a:noFill/>
            </a:ln>
          </p:spPr>
        </p:pic>
        <p:sp>
          <p:nvSpPr>
            <p:cNvPr id="13" name="Text Box 14"/>
            <p:cNvSpPr txBox="1"/>
            <p:nvPr/>
          </p:nvSpPr>
          <p:spPr>
            <a:xfrm>
              <a:off x="53" y="50"/>
              <a:ext cx="232" cy="233"/>
            </a:xfrm>
            <a:prstGeom prst="rect">
              <a:avLst/>
            </a:prstGeom>
            <a:noFill/>
            <a:ln w="9525">
              <a:noFill/>
            </a:ln>
          </p:spPr>
          <p:txBody>
            <a:bodyPr lIns="0" tIns="0" rIns="0" bIns="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20000"/>
                </a:lnSpc>
                <a:spcBef>
                  <a:spcPct val="0"/>
                </a:spcBef>
                <a:buNone/>
              </a:pPr>
              <a:r>
                <a:rPr lang="en-US" altLang="zh-CN" sz="2400" b="1" dirty="0">
                  <a:latin typeface="Segoe UI" panose="020B0502040204020203" pitchFamily="34" charset="0"/>
                  <a:cs typeface="Segoe UI" panose="020B0502040204020203" pitchFamily="34" charset="0"/>
                </a:rPr>
                <a:t>4</a:t>
              </a:r>
              <a:endParaRPr lang="zh-CN" altLang="en-US" sz="2400" b="1" dirty="0">
                <a:latin typeface="Segoe UI" panose="020B0502040204020203" pitchFamily="34" charset="0"/>
                <a:ea typeface="幼圆" panose="02010509060101010101" pitchFamily="49" charset="-122"/>
              </a:endParaRPr>
            </a:p>
          </p:txBody>
        </p:sp>
      </p:grpSp>
      <p:sp>
        <p:nvSpPr>
          <p:cNvPr id="14" name="TextBox 33"/>
          <p:cNvSpPr txBox="1"/>
          <p:nvPr/>
        </p:nvSpPr>
        <p:spPr>
          <a:xfrm>
            <a:off x="4185603" y="5233670"/>
            <a:ext cx="4995862" cy="984250"/>
          </a:xfrm>
          <a:prstGeom prst="rect">
            <a:avLst/>
          </a:prstGeom>
          <a:no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30000"/>
              </a:lnSpc>
              <a:spcBef>
                <a:spcPct val="0"/>
              </a:spcBef>
              <a:buNone/>
            </a:pPr>
            <a:r>
              <a:rPr lang="zh-CN" altLang="en-US" b="1" dirty="0">
                <a:solidFill>
                  <a:srgbClr val="404040"/>
                </a:solidFill>
                <a:latin typeface="微软雅黑" panose="020B0503020204020204" pitchFamily="34" charset="-122"/>
                <a:ea typeface="微软雅黑" panose="020B0503020204020204" pitchFamily="34" charset="-122"/>
              </a:rPr>
              <a:t>选择团队</a:t>
            </a:r>
            <a:r>
              <a:rPr lang="zh-CN" altLang="en-US" b="1" dirty="0">
                <a:solidFill>
                  <a:srgbClr val="404040"/>
                </a:solidFill>
                <a:latin typeface="微软雅黑" panose="020B0503020204020204" pitchFamily="34" charset="-122"/>
                <a:ea typeface="微软雅黑" panose="020B0503020204020204" pitchFamily="34" charset="-122"/>
              </a:rPr>
              <a:t>成员</a:t>
            </a:r>
            <a:endParaRPr lang="zh-CN" altLang="en-US" b="1" dirty="0">
              <a:solidFill>
                <a:srgbClr val="404040"/>
              </a:solidFill>
              <a:latin typeface="微软雅黑" panose="020B0503020204020204" pitchFamily="34" charset="-122"/>
              <a:ea typeface="微软雅黑" panose="020B0503020204020204" pitchFamily="34" charset="-122"/>
            </a:endParaRPr>
          </a:p>
        </p:txBody>
      </p:sp>
      <p:sp>
        <p:nvSpPr>
          <p:cNvPr id="15" name="圆角矩形 11"/>
          <p:cNvSpPr/>
          <p:nvPr/>
        </p:nvSpPr>
        <p:spPr>
          <a:xfrm>
            <a:off x="2783840" y="6553835"/>
            <a:ext cx="465138" cy="114300"/>
          </a:xfrm>
          <a:custGeom>
            <a:avLst/>
            <a:gdLst>
              <a:gd name="txL" fmla="*/ 0 w 711052"/>
              <a:gd name="txT" fmla="*/ 0 h 174096"/>
              <a:gd name="txR" fmla="*/ 711052 w 711052"/>
              <a:gd name="txB" fmla="*/ 174096 h 174096"/>
            </a:gdLst>
            <a:ahLst/>
            <a:cxnLst>
              <a:cxn ang="0">
                <a:pos x="97" y="0"/>
              </a:cxn>
              <a:cxn ang="0">
                <a:pos x="799" y="0"/>
              </a:cxn>
              <a:cxn ang="0">
                <a:pos x="799" y="207"/>
              </a:cxn>
              <a:cxn ang="0">
                <a:pos x="97" y="207"/>
              </a:cxn>
              <a:cxn ang="0">
                <a:pos x="0" y="104"/>
              </a:cxn>
              <a:cxn ang="0">
                <a:pos x="97" y="0"/>
              </a:cxn>
            </a:cxnLst>
            <a:rect l="txL" t="txT" r="txR" b="txB"/>
            <a:pathLst>
              <a:path w="711052" h="174096">
                <a:moveTo>
                  <a:pt x="87048" y="0"/>
                </a:moveTo>
                <a:lnTo>
                  <a:pt x="711052" y="0"/>
                </a:lnTo>
                <a:lnTo>
                  <a:pt x="711052" y="174096"/>
                </a:lnTo>
                <a:lnTo>
                  <a:pt x="87048" y="174096"/>
                </a:lnTo>
                <a:cubicBezTo>
                  <a:pt x="38973" y="174096"/>
                  <a:pt x="0" y="135123"/>
                  <a:pt x="0" y="87048"/>
                </a:cubicBezTo>
                <a:cubicBezTo>
                  <a:pt x="0" y="38973"/>
                  <a:pt x="38973" y="0"/>
                  <a:pt x="87048" y="0"/>
                </a:cubicBezTo>
                <a:close/>
              </a:path>
            </a:pathLst>
          </a:custGeom>
          <a:solidFill>
            <a:srgbClr val="FFC108">
              <a:alpha val="100000"/>
            </a:srgbClr>
          </a:solidFill>
          <a:ln w="9525">
            <a:noFill/>
          </a:ln>
        </p:spPr>
        <p:txBody>
          <a:bodyPr/>
          <a:p>
            <a:endParaRPr lang="zh-CN" alt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170" name="组合 19"/>
          <p:cNvGrpSpPr/>
          <p:nvPr/>
        </p:nvGrpSpPr>
        <p:grpSpPr>
          <a:xfrm>
            <a:off x="0" y="381000"/>
            <a:ext cx="695325" cy="506413"/>
            <a:chOff x="0" y="0"/>
            <a:chExt cx="694944" cy="624651"/>
          </a:xfrm>
        </p:grpSpPr>
        <p:sp>
          <p:nvSpPr>
            <p:cNvPr id="7173"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7174"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7171" name="矩形 22"/>
          <p:cNvSpPr/>
          <p:nvPr/>
        </p:nvSpPr>
        <p:spPr>
          <a:xfrm>
            <a:off x="911225" y="363855"/>
            <a:ext cx="8831580" cy="953135"/>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zh-CN" altLang="en-US" b="1" dirty="0">
                <a:solidFill>
                  <a:srgbClr val="404040"/>
                </a:solidFill>
                <a:latin typeface="微软雅黑" panose="020B0503020204020204" pitchFamily="34" charset="-122"/>
                <a:ea typeface="微软雅黑" panose="020B0503020204020204" pitchFamily="34" charset="-122"/>
              </a:rPr>
              <a:t>情景导入</a:t>
            </a:r>
            <a:r>
              <a:rPr lang="en-US" altLang="zh-CN" b="1" dirty="0">
                <a:solidFill>
                  <a:srgbClr val="404040"/>
                </a:solidFill>
                <a:latin typeface="微软雅黑" panose="020B0503020204020204" pitchFamily="34" charset="-122"/>
                <a:ea typeface="微软雅黑" panose="020B0503020204020204" pitchFamily="34" charset="-122"/>
              </a:rPr>
              <a:t>——</a:t>
            </a:r>
            <a:r>
              <a:rPr lang="en-US" altLang="zh-CN" b="1" dirty="0">
                <a:solidFill>
                  <a:srgbClr val="404040"/>
                </a:solidFill>
                <a:latin typeface="Arial" panose="020B0604020202020204" pitchFamily="34" charset="0"/>
                <a:ea typeface="微软雅黑" panose="020B0503020204020204" pitchFamily="34" charset="-122"/>
                <a:sym typeface="+mn-ea"/>
              </a:rPr>
              <a:t>关于建立客服团队关键要素的思考</a:t>
            </a:r>
            <a:endParaRPr lang="en-US" altLang="zh-CN" b="1" dirty="0">
              <a:solidFill>
                <a:srgbClr val="404040"/>
              </a:solidFill>
              <a:latin typeface="Arial" panose="020B0604020202020204" pitchFamily="34" charset="0"/>
              <a:ea typeface="微软雅黑" panose="020B0503020204020204" pitchFamily="34" charset="-122"/>
            </a:endParaRPr>
          </a:p>
          <a:p>
            <a:pPr marL="0" lvl="0" indent="0" eaLnBrk="1" hangingPunct="1">
              <a:lnSpc>
                <a:spcPct val="100000"/>
              </a:lnSpc>
              <a:spcBef>
                <a:spcPct val="0"/>
              </a:spcBef>
              <a:buFontTx/>
              <a:buNone/>
            </a:pPr>
            <a:endParaRPr lang="en-US" altLang="zh-CN" b="1" dirty="0">
              <a:solidFill>
                <a:srgbClr val="404040"/>
              </a:solidFill>
              <a:latin typeface="微软雅黑" panose="020B0503020204020204" pitchFamily="34" charset="-122"/>
              <a:ea typeface="微软雅黑" panose="020B0503020204020204" pitchFamily="34" charset="-122"/>
            </a:endParaRPr>
          </a:p>
        </p:txBody>
      </p:sp>
      <p:sp>
        <p:nvSpPr>
          <p:cNvPr id="7172" name="MH_Text_1"/>
          <p:cNvSpPr/>
          <p:nvPr/>
        </p:nvSpPr>
        <p:spPr>
          <a:xfrm>
            <a:off x="1120775" y="1414145"/>
            <a:ext cx="10241915" cy="5194935"/>
          </a:xfrm>
          <a:prstGeom prst="rect">
            <a:avLst/>
          </a:prstGeom>
          <a:noFill/>
          <a:ln w="12700" cap="flat" cmpd="sng">
            <a:solidFill>
              <a:srgbClr val="CC0066"/>
            </a:solidFill>
            <a:prstDash val="solid"/>
            <a:miter/>
            <a:headEnd type="none" w="med" len="med"/>
            <a:tailEnd type="none" w="med" len="med"/>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l" eaLnBrk="1" hangingPunct="1">
              <a:lnSpc>
                <a:spcPct val="100000"/>
              </a:lnSpc>
              <a:spcBef>
                <a:spcPts val="600"/>
              </a:spcBef>
              <a:spcAft>
                <a:spcPts val="600"/>
              </a:spcAft>
              <a:buNone/>
            </a:pPr>
            <a:r>
              <a:rPr lang="en-US" altLang="zh-CN" sz="2000" b="1" dirty="0">
                <a:solidFill>
                  <a:srgbClr val="404040"/>
                </a:solidFill>
                <a:latin typeface="Arial" panose="020B0604020202020204" pitchFamily="34" charset="0"/>
                <a:ea typeface="微软雅黑" panose="020B0503020204020204" pitchFamily="34" charset="-122"/>
              </a:rPr>
              <a:t>       王洁是一家知名企业的客服团队负责人。因为新业务开拓原因，受命于公司，建立新的客服团队。这是一个从1到无限的工作任务。客服团队的招募、筛选、管理、留存、以及为其他部门绩效提升做好支持辅助工作等都是王洁当下需要快速高效且低成本运营所需要思考的问题。因此，王洁和人力资源部门负责人梁华及销售部门负责人招莹之间有这么一段探讨性的对话：</a:t>
            </a:r>
            <a:endParaRPr lang="en-US" altLang="zh-CN" sz="2000" b="1" dirty="0">
              <a:solidFill>
                <a:srgbClr val="404040"/>
              </a:solidFill>
              <a:latin typeface="Arial" panose="020B0604020202020204" pitchFamily="34" charset="0"/>
              <a:ea typeface="微软雅黑" panose="020B0503020204020204" pitchFamily="34" charset="-122"/>
            </a:endParaRPr>
          </a:p>
          <a:p>
            <a:pPr marL="0" lvl="0" indent="0" algn="l" eaLnBrk="1" hangingPunct="1">
              <a:lnSpc>
                <a:spcPct val="100000"/>
              </a:lnSpc>
              <a:spcBef>
                <a:spcPts val="600"/>
              </a:spcBef>
              <a:spcAft>
                <a:spcPts val="600"/>
              </a:spcAft>
              <a:buNone/>
            </a:pPr>
            <a:r>
              <a:rPr lang="en-US" altLang="zh-CN" sz="2000" b="1" dirty="0">
                <a:solidFill>
                  <a:srgbClr val="FF0000"/>
                </a:solidFill>
                <a:latin typeface="Arial" panose="020B0604020202020204" pitchFamily="34" charset="0"/>
                <a:ea typeface="微软雅黑" panose="020B0503020204020204" pitchFamily="34" charset="-122"/>
              </a:rPr>
              <a:t>王</a:t>
            </a:r>
            <a:r>
              <a:rPr lang="en-US" altLang="zh-CN" sz="2000" b="1" dirty="0">
                <a:solidFill>
                  <a:srgbClr val="404040"/>
                </a:solidFill>
                <a:latin typeface="Arial" panose="020B0604020202020204" pitchFamily="34" charset="0"/>
                <a:ea typeface="微软雅黑" panose="020B0503020204020204" pitchFamily="34" charset="-122"/>
              </a:rPr>
              <a:t>：“公司要求组建新的客服团队应对新业务板块的发展。两位觉得客服团队组建过程中最重要的点是什么？”</a:t>
            </a:r>
            <a:endParaRPr lang="en-US" altLang="zh-CN" sz="2000" b="1" dirty="0">
              <a:solidFill>
                <a:srgbClr val="404040"/>
              </a:solidFill>
              <a:latin typeface="Arial" panose="020B0604020202020204" pitchFamily="34" charset="0"/>
              <a:ea typeface="微软雅黑" panose="020B0503020204020204" pitchFamily="34" charset="-122"/>
            </a:endParaRPr>
          </a:p>
          <a:p>
            <a:pPr marL="0" lvl="0" indent="0" algn="l" eaLnBrk="1" hangingPunct="1">
              <a:lnSpc>
                <a:spcPct val="100000"/>
              </a:lnSpc>
              <a:spcBef>
                <a:spcPts val="600"/>
              </a:spcBef>
              <a:spcAft>
                <a:spcPts val="600"/>
              </a:spcAft>
              <a:buNone/>
            </a:pPr>
            <a:r>
              <a:rPr lang="en-US" altLang="zh-CN" sz="2000" b="1" dirty="0">
                <a:solidFill>
                  <a:srgbClr val="404040"/>
                </a:solidFill>
                <a:latin typeface="Arial" panose="020B0604020202020204" pitchFamily="34" charset="0"/>
                <a:ea typeface="微软雅黑" panose="020B0503020204020204" pitchFamily="34" charset="-122"/>
              </a:rPr>
              <a:t>梁：“当然是组建过程中的系统及运营制度，从而确保客服团队建立之初能有效运转，无论是小团队还是大团队都能快速适应公司运营和外部环境的变化。”</a:t>
            </a:r>
            <a:endParaRPr lang="en-US" altLang="zh-CN" sz="2000" b="1" dirty="0">
              <a:solidFill>
                <a:srgbClr val="404040"/>
              </a:solidFill>
              <a:latin typeface="Arial" panose="020B0604020202020204" pitchFamily="34" charset="0"/>
              <a:ea typeface="微软雅黑" panose="020B0503020204020204" pitchFamily="34" charset="-122"/>
            </a:endParaRPr>
          </a:p>
          <a:p>
            <a:pPr marL="0" lvl="0" indent="0" algn="l" eaLnBrk="1" hangingPunct="1">
              <a:lnSpc>
                <a:spcPct val="100000"/>
              </a:lnSpc>
              <a:spcBef>
                <a:spcPts val="600"/>
              </a:spcBef>
              <a:spcAft>
                <a:spcPts val="600"/>
              </a:spcAft>
              <a:buNone/>
            </a:pPr>
            <a:r>
              <a:rPr lang="en-US" altLang="zh-CN" sz="2000" b="1" dirty="0">
                <a:solidFill>
                  <a:srgbClr val="404040"/>
                </a:solidFill>
                <a:latin typeface="Arial" panose="020B0604020202020204" pitchFamily="34" charset="0"/>
                <a:ea typeface="微软雅黑" panose="020B0503020204020204" pitchFamily="34" charset="-122"/>
              </a:rPr>
              <a:t>招：“我认为最重要的还是客服人员的培训安排，要让新人快速适应业务节奏，为销售团队做更大的支持和协助提升复购率，从而提升销售业绩和产能。”</a:t>
            </a:r>
            <a:endParaRPr lang="en-US" altLang="zh-CN" sz="2000" b="1" dirty="0">
              <a:solidFill>
                <a:srgbClr val="404040"/>
              </a:solidFill>
              <a:latin typeface="Arial" panose="020B0604020202020204" pitchFamily="34" charset="0"/>
              <a:ea typeface="微软雅黑" panose="020B0503020204020204" pitchFamily="34" charset="-122"/>
            </a:endParaRPr>
          </a:p>
          <a:p>
            <a:pPr marL="0" lvl="0" indent="0" algn="l" eaLnBrk="1" hangingPunct="1">
              <a:lnSpc>
                <a:spcPct val="100000"/>
              </a:lnSpc>
              <a:spcBef>
                <a:spcPts val="600"/>
              </a:spcBef>
              <a:spcAft>
                <a:spcPts val="600"/>
              </a:spcAft>
              <a:buNone/>
            </a:pPr>
            <a:r>
              <a:rPr lang="en-US" altLang="zh-CN" sz="2000" b="1" dirty="0">
                <a:solidFill>
                  <a:srgbClr val="FF0000"/>
                </a:solidFill>
                <a:latin typeface="Arial" panose="020B0604020202020204" pitchFamily="34" charset="0"/>
                <a:ea typeface="微软雅黑" panose="020B0503020204020204" pitchFamily="34" charset="-122"/>
              </a:rPr>
              <a:t>王</a:t>
            </a:r>
            <a:r>
              <a:rPr lang="en-US" altLang="zh-CN" sz="2000" b="1" dirty="0">
                <a:solidFill>
                  <a:srgbClr val="404040"/>
                </a:solidFill>
                <a:latin typeface="Arial" panose="020B0604020202020204" pitchFamily="34" charset="0"/>
                <a:ea typeface="微软雅黑" panose="020B0503020204020204" pitchFamily="34" charset="-122"/>
              </a:rPr>
              <a:t>：“两位说的都很有道理。我认为，建立任何团队的关键首先是人心。如果有强大的凝聚力和对解决问题的共识，无论是做什么工作职能都能取得良好的工作成果。”</a:t>
            </a:r>
            <a:endParaRPr lang="en-US" altLang="zh-CN" sz="2000" b="1" dirty="0">
              <a:solidFill>
                <a:srgbClr val="404040"/>
              </a:solidFill>
              <a:latin typeface="Arial" panose="020B0604020202020204" pitchFamily="34" charset="0"/>
              <a:ea typeface="微软雅黑" panose="020B0503020204020204" pitchFamily="34"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MH_Other_1"/>
          <p:cNvSpPr/>
          <p:nvPr/>
        </p:nvSpPr>
        <p:spPr>
          <a:xfrm flipH="1">
            <a:off x="2568575" y="1557338"/>
            <a:ext cx="1054100" cy="1524000"/>
          </a:xfrm>
          <a:custGeom>
            <a:avLst/>
            <a:gdLst>
              <a:gd name="txL" fmla="*/ 0 w 1535"/>
              <a:gd name="txT" fmla="*/ 0 h 2041"/>
              <a:gd name="txR" fmla="*/ 1535 w 1535"/>
              <a:gd name="txB" fmla="*/ 2041 h 2041"/>
            </a:gdLst>
            <a:ahLst/>
            <a:cxnLst>
              <a:cxn ang="0">
                <a:pos x="2147483646" y="2147483646"/>
              </a:cxn>
              <a:cxn ang="0">
                <a:pos x="2147483646" y="2147483646"/>
              </a:cxn>
              <a:cxn ang="0">
                <a:pos x="2147483646" y="0"/>
              </a:cxn>
              <a:cxn ang="0">
                <a:pos x="0" y="2147483646"/>
              </a:cxn>
              <a:cxn ang="0">
                <a:pos x="2147483646" y="2147483646"/>
              </a:cxn>
              <a:cxn ang="0">
                <a:pos x="2147483646" y="2147483646"/>
              </a:cxn>
              <a:cxn ang="0">
                <a:pos x="2147483646" y="2147483646"/>
              </a:cxn>
              <a:cxn ang="0">
                <a:pos x="2147483646" y="2147483646"/>
              </a:cxn>
            </a:cxnLst>
            <a:rect l="txL" t="txT" r="txR" b="txB"/>
            <a:pathLst>
              <a:path w="1535" h="2041">
                <a:moveTo>
                  <a:pt x="1535" y="853"/>
                </a:moveTo>
                <a:lnTo>
                  <a:pt x="1273" y="130"/>
                </a:lnTo>
                <a:lnTo>
                  <a:pt x="505" y="0"/>
                </a:lnTo>
                <a:lnTo>
                  <a:pt x="0" y="594"/>
                </a:lnTo>
                <a:lnTo>
                  <a:pt x="281" y="1317"/>
                </a:lnTo>
                <a:lnTo>
                  <a:pt x="618" y="1373"/>
                </a:lnTo>
                <a:lnTo>
                  <a:pt x="543" y="2041"/>
                </a:lnTo>
                <a:lnTo>
                  <a:pt x="1535" y="853"/>
                </a:lnTo>
                <a:close/>
              </a:path>
            </a:pathLst>
          </a:custGeom>
          <a:solidFill>
            <a:srgbClr val="DE5C92">
              <a:alpha val="100000"/>
            </a:srgbClr>
          </a:solidFill>
          <a:ln w="9525">
            <a:noFill/>
          </a:ln>
        </p:spPr>
        <p:txBody>
          <a:bodyPr/>
          <a:p>
            <a:endParaRPr lang="zh-CN" altLang="en-US"/>
          </a:p>
        </p:txBody>
      </p:sp>
      <p:sp>
        <p:nvSpPr>
          <p:cNvPr id="8195" name="MH_Other_2"/>
          <p:cNvSpPr/>
          <p:nvPr/>
        </p:nvSpPr>
        <p:spPr>
          <a:xfrm flipH="1">
            <a:off x="2855913" y="1628775"/>
            <a:ext cx="693737" cy="860425"/>
          </a:xfrm>
          <a:custGeom>
            <a:avLst/>
            <a:gdLst>
              <a:gd name="txL" fmla="*/ 0 w 10170"/>
              <a:gd name="txT" fmla="*/ 0 h 10000"/>
              <a:gd name="txR" fmla="*/ 10170 w 10170"/>
              <a:gd name="txB" fmla="*/ 10000 h 10000"/>
            </a:gdLst>
            <a:ahLst/>
            <a:cxnLst>
              <a:cxn ang="0">
                <a:pos x="2147483646" y="2147483646"/>
              </a:cxn>
              <a:cxn ang="0">
                <a:pos x="2147483646" y="2147483646"/>
              </a:cxn>
              <a:cxn ang="0">
                <a:pos x="2147483646" y="2147483646"/>
              </a:cxn>
              <a:cxn ang="0">
                <a:pos x="2147483646" y="0"/>
              </a:cxn>
              <a:cxn ang="0">
                <a:pos x="0" y="2147483646"/>
              </a:cxn>
              <a:cxn ang="0">
                <a:pos x="2147483646" y="2147483646"/>
              </a:cxn>
              <a:cxn ang="0">
                <a:pos x="2147483646" y="2147483646"/>
              </a:cxn>
              <a:cxn ang="0">
                <a:pos x="2147483646" y="2147483646"/>
              </a:cxn>
            </a:cxnLst>
            <a:rect l="txL" t="txT" r="txR" b="txB"/>
            <a:pathLst>
              <a:path w="10170" h="10000">
                <a:moveTo>
                  <a:pt x="10170" y="5643"/>
                </a:moveTo>
                <a:lnTo>
                  <a:pt x="10170" y="809"/>
                </a:lnTo>
                <a:lnTo>
                  <a:pt x="8658" y="487"/>
                </a:lnTo>
                <a:lnTo>
                  <a:pt x="5261" y="0"/>
                </a:lnTo>
                <a:lnTo>
                  <a:pt x="0" y="5165"/>
                </a:lnTo>
                <a:lnTo>
                  <a:pt x="1864" y="9200"/>
                </a:lnTo>
                <a:lnTo>
                  <a:pt x="4696" y="10000"/>
                </a:lnTo>
                <a:lnTo>
                  <a:pt x="10170" y="5643"/>
                </a:lnTo>
                <a:close/>
              </a:path>
            </a:pathLst>
          </a:custGeom>
          <a:solidFill>
            <a:srgbClr val="F8DEE9">
              <a:alpha val="100000"/>
            </a:srgbClr>
          </a:solidFill>
          <a:ln w="9525">
            <a:noFill/>
          </a:ln>
        </p:spPr>
        <p:txBody>
          <a:bodyPr/>
          <a:p>
            <a:endParaRPr lang="zh-CN" altLang="en-US"/>
          </a:p>
        </p:txBody>
      </p:sp>
      <p:sp>
        <p:nvSpPr>
          <p:cNvPr id="8196" name="MH_Other_3"/>
          <p:cNvSpPr/>
          <p:nvPr/>
        </p:nvSpPr>
        <p:spPr>
          <a:xfrm rot="10800000" flipH="1" flipV="1">
            <a:off x="8759825" y="4633913"/>
            <a:ext cx="1052513" cy="1525587"/>
          </a:xfrm>
          <a:custGeom>
            <a:avLst/>
            <a:gdLst>
              <a:gd name="txL" fmla="*/ 0 w 1535"/>
              <a:gd name="txT" fmla="*/ 0 h 2041"/>
              <a:gd name="txR" fmla="*/ 1535 w 1535"/>
              <a:gd name="txB" fmla="*/ 2041 h 2041"/>
            </a:gdLst>
            <a:ahLst/>
            <a:cxnLst>
              <a:cxn ang="0">
                <a:pos x="2147483646" y="2147483646"/>
              </a:cxn>
              <a:cxn ang="0">
                <a:pos x="2147483646" y="2147483646"/>
              </a:cxn>
              <a:cxn ang="0">
                <a:pos x="2147483646" y="0"/>
              </a:cxn>
              <a:cxn ang="0">
                <a:pos x="0" y="2147483646"/>
              </a:cxn>
              <a:cxn ang="0">
                <a:pos x="2147483646" y="2147483646"/>
              </a:cxn>
              <a:cxn ang="0">
                <a:pos x="2147483646" y="2147483646"/>
              </a:cxn>
              <a:cxn ang="0">
                <a:pos x="2147483646" y="2147483646"/>
              </a:cxn>
              <a:cxn ang="0">
                <a:pos x="2147483646" y="2147483646"/>
              </a:cxn>
            </a:cxnLst>
            <a:rect l="txL" t="txT" r="txR" b="txB"/>
            <a:pathLst>
              <a:path w="1535" h="2041">
                <a:moveTo>
                  <a:pt x="1535" y="853"/>
                </a:moveTo>
                <a:lnTo>
                  <a:pt x="1273" y="130"/>
                </a:lnTo>
                <a:lnTo>
                  <a:pt x="505" y="0"/>
                </a:lnTo>
                <a:lnTo>
                  <a:pt x="0" y="594"/>
                </a:lnTo>
                <a:lnTo>
                  <a:pt x="281" y="1317"/>
                </a:lnTo>
                <a:lnTo>
                  <a:pt x="618" y="1373"/>
                </a:lnTo>
                <a:lnTo>
                  <a:pt x="543" y="2041"/>
                </a:lnTo>
                <a:lnTo>
                  <a:pt x="1535" y="853"/>
                </a:lnTo>
                <a:close/>
              </a:path>
            </a:pathLst>
          </a:custGeom>
          <a:solidFill>
            <a:srgbClr val="DE5C92">
              <a:alpha val="100000"/>
            </a:srgbClr>
          </a:solidFill>
          <a:ln w="9525">
            <a:noFill/>
          </a:ln>
        </p:spPr>
        <p:txBody>
          <a:bodyPr/>
          <a:p>
            <a:endParaRPr lang="zh-CN" altLang="en-US"/>
          </a:p>
        </p:txBody>
      </p:sp>
      <p:sp>
        <p:nvSpPr>
          <p:cNvPr id="8197" name="MH_Other_4"/>
          <p:cNvSpPr/>
          <p:nvPr/>
        </p:nvSpPr>
        <p:spPr>
          <a:xfrm rot="10800000" flipH="1" flipV="1">
            <a:off x="8818563" y="4789488"/>
            <a:ext cx="687387" cy="855662"/>
          </a:xfrm>
          <a:custGeom>
            <a:avLst/>
            <a:gdLst>
              <a:gd name="txL" fmla="*/ 0 w 10171"/>
              <a:gd name="txT" fmla="*/ 0 h 10000"/>
              <a:gd name="txR" fmla="*/ 10171 w 10171"/>
              <a:gd name="txB" fmla="*/ 10000 h 10000"/>
            </a:gdLst>
            <a:ahLst/>
            <a:cxnLst>
              <a:cxn ang="0">
                <a:pos x="2147483646" y="2147483646"/>
              </a:cxn>
              <a:cxn ang="0">
                <a:pos x="2147483646" y="2147483646"/>
              </a:cxn>
              <a:cxn ang="0">
                <a:pos x="2147483646" y="2147483646"/>
              </a:cxn>
              <a:cxn ang="0">
                <a:pos x="2147483646" y="0"/>
              </a:cxn>
              <a:cxn ang="0">
                <a:pos x="0" y="2147483646"/>
              </a:cxn>
              <a:cxn ang="0">
                <a:pos x="2147483646" y="2147483646"/>
              </a:cxn>
              <a:cxn ang="0">
                <a:pos x="2147483646" y="2147483646"/>
              </a:cxn>
              <a:cxn ang="0">
                <a:pos x="2147483646" y="2147483646"/>
              </a:cxn>
            </a:cxnLst>
            <a:rect l="txL" t="txT" r="txR" b="txB"/>
            <a:pathLst>
              <a:path w="10171" h="10000">
                <a:moveTo>
                  <a:pt x="10171" y="5643"/>
                </a:moveTo>
                <a:lnTo>
                  <a:pt x="10171" y="809"/>
                </a:lnTo>
                <a:lnTo>
                  <a:pt x="8659" y="487"/>
                </a:lnTo>
                <a:lnTo>
                  <a:pt x="5262" y="0"/>
                </a:lnTo>
                <a:lnTo>
                  <a:pt x="0" y="5177"/>
                </a:lnTo>
                <a:lnTo>
                  <a:pt x="1865" y="9200"/>
                </a:lnTo>
                <a:lnTo>
                  <a:pt x="4697" y="10000"/>
                </a:lnTo>
                <a:lnTo>
                  <a:pt x="10171" y="5643"/>
                </a:lnTo>
                <a:close/>
              </a:path>
            </a:pathLst>
          </a:custGeom>
          <a:solidFill>
            <a:srgbClr val="F8DEE9">
              <a:alpha val="100000"/>
            </a:srgbClr>
          </a:solidFill>
          <a:ln w="9525">
            <a:noFill/>
          </a:ln>
        </p:spPr>
        <p:txBody>
          <a:bodyPr/>
          <a:p>
            <a:endParaRPr lang="zh-CN" altLang="en-US"/>
          </a:p>
        </p:txBody>
      </p:sp>
      <p:grpSp>
        <p:nvGrpSpPr>
          <p:cNvPr id="8198" name="MH_Desc_1"/>
          <p:cNvGrpSpPr/>
          <p:nvPr/>
        </p:nvGrpSpPr>
        <p:grpSpPr>
          <a:xfrm>
            <a:off x="3719513" y="1844675"/>
            <a:ext cx="5040312" cy="3640138"/>
            <a:chOff x="0" y="0"/>
            <a:chExt cx="1924" cy="1736"/>
          </a:xfrm>
        </p:grpSpPr>
        <p:pic>
          <p:nvPicPr>
            <p:cNvPr id="8204" name="MH_Desc_1"/>
            <p:cNvPicPr/>
            <p:nvPr/>
          </p:nvPicPr>
          <p:blipFill>
            <a:blip r:embed="rId1"/>
            <a:stretch>
              <a:fillRect/>
            </a:stretch>
          </p:blipFill>
          <p:spPr>
            <a:xfrm>
              <a:off x="0" y="0"/>
              <a:ext cx="1924" cy="1736"/>
            </a:xfrm>
            <a:prstGeom prst="rect">
              <a:avLst/>
            </a:prstGeom>
            <a:noFill/>
            <a:ln w="9525">
              <a:noFill/>
            </a:ln>
          </p:spPr>
        </p:pic>
        <p:sp>
          <p:nvSpPr>
            <p:cNvPr id="8205" name="Text Box 8"/>
            <p:cNvSpPr txBox="1"/>
            <p:nvPr/>
          </p:nvSpPr>
          <p:spPr>
            <a:xfrm>
              <a:off x="9" y="412"/>
              <a:ext cx="1908" cy="1054"/>
            </a:xfrm>
            <a:prstGeom prst="rect">
              <a:avLst/>
            </a:prstGeom>
            <a:noFill/>
            <a:ln w="9525">
              <a:noFill/>
            </a:ln>
          </p:spPr>
          <p:txBody>
            <a:bodyPr lIns="0" tIns="0" rIns="0" bIns="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l" eaLnBrk="1" hangingPunct="1">
                <a:lnSpc>
                  <a:spcPct val="150000"/>
                </a:lnSpc>
                <a:spcBef>
                  <a:spcPts val="600"/>
                </a:spcBef>
                <a:spcAft>
                  <a:spcPts val="600"/>
                </a:spcAft>
                <a:buNone/>
              </a:pPr>
              <a:r>
                <a:rPr lang="en-US" altLang="zh-CN" sz="2400" b="1" dirty="0">
                  <a:solidFill>
                    <a:srgbClr val="404040"/>
                  </a:solidFill>
                  <a:latin typeface="Arial" panose="020B0604020202020204" pitchFamily="34" charset="0"/>
                  <a:ea typeface="微软雅黑" panose="020B0503020204020204" pitchFamily="34" charset="-122"/>
                  <a:sym typeface="+mn-ea"/>
                </a:rPr>
                <a:t>建立一支全新的客服团队，王、梁、招三位负责人的观念能带来什么样的启发呢？</a:t>
              </a:r>
              <a:endParaRPr lang="en-US" altLang="zh-CN" sz="2400" b="1" dirty="0">
                <a:solidFill>
                  <a:srgbClr val="404040"/>
                </a:solidFill>
                <a:latin typeface="Arial" panose="020B0604020202020204" pitchFamily="34" charset="0"/>
                <a:ea typeface="微软雅黑" panose="020B0503020204020204" pitchFamily="34" charset="-122"/>
                <a:sym typeface="+mn-ea"/>
              </a:endParaRPr>
            </a:p>
          </p:txBody>
        </p:sp>
      </p:grpSp>
      <p:pic>
        <p:nvPicPr>
          <p:cNvPr id="8199" name="Picture 9" descr="office6\wpsassist\cache\A000220150318R85PPIC"/>
          <p:cNvPicPr>
            <a:picLocks noChangeAspect="1"/>
          </p:cNvPicPr>
          <p:nvPr/>
        </p:nvPicPr>
        <p:blipFill>
          <a:blip r:embed="rId2"/>
          <a:stretch>
            <a:fillRect/>
          </a:stretch>
        </p:blipFill>
        <p:spPr>
          <a:xfrm>
            <a:off x="10128250" y="334963"/>
            <a:ext cx="1655763" cy="2720975"/>
          </a:xfrm>
          <a:prstGeom prst="rect">
            <a:avLst/>
          </a:prstGeom>
          <a:noFill/>
          <a:ln w="9525">
            <a:noFill/>
          </a:ln>
        </p:spPr>
      </p:pic>
      <p:grpSp>
        <p:nvGrpSpPr>
          <p:cNvPr id="8200" name="组合 19"/>
          <p:cNvGrpSpPr/>
          <p:nvPr/>
        </p:nvGrpSpPr>
        <p:grpSpPr>
          <a:xfrm>
            <a:off x="0" y="381000"/>
            <a:ext cx="695325" cy="506413"/>
            <a:chOff x="0" y="0"/>
            <a:chExt cx="694944" cy="624651"/>
          </a:xfrm>
        </p:grpSpPr>
        <p:sp>
          <p:nvSpPr>
            <p:cNvPr id="8202"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8203"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8201" name="矩形 22"/>
          <p:cNvSpPr/>
          <p:nvPr/>
        </p:nvSpPr>
        <p:spPr>
          <a:xfrm>
            <a:off x="911225" y="363538"/>
            <a:ext cx="3000375" cy="52197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zh-CN" altLang="en-US" b="1" dirty="0">
                <a:solidFill>
                  <a:srgbClr val="404040"/>
                </a:solidFill>
                <a:latin typeface="微软雅黑" panose="020B0503020204020204" pitchFamily="34" charset="-122"/>
                <a:ea typeface="微软雅黑" panose="020B0503020204020204" pitchFamily="34" charset="-122"/>
              </a:rPr>
              <a:t>情景分析</a:t>
            </a:r>
            <a:endParaRPr lang="zh-CN" altLang="zh-CN" b="1" dirty="0">
              <a:solidFill>
                <a:srgbClr val="404040"/>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MH_Text_1"/>
          <p:cNvSpPr>
            <a:spLocks noChangeAspect="1"/>
          </p:cNvSpPr>
          <p:nvPr/>
        </p:nvSpPr>
        <p:spPr>
          <a:xfrm>
            <a:off x="2424113" y="981075"/>
            <a:ext cx="7559675" cy="4986338"/>
          </a:xfrm>
          <a:prstGeom prst="roundRect">
            <a:avLst>
              <a:gd name="adj" fmla="val 1431"/>
            </a:avLst>
          </a:prstGeom>
          <a:solidFill>
            <a:srgbClr val="F2F2F2"/>
          </a:solidFill>
          <a:ln w="3175" cap="flat" cmpd="sng">
            <a:solidFill>
              <a:srgbClr val="D5D5D5"/>
            </a:solidFill>
            <a:prstDash val="solid"/>
            <a:headEnd type="none" w="med" len="med"/>
            <a:tailEnd type="none" w="med" len="med"/>
          </a:ln>
        </p:spPr>
        <p:txBody>
          <a:bodyPr lIns="288000" tIns="720000" rIns="288000" bIns="36000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60000"/>
              </a:lnSpc>
              <a:spcBef>
                <a:spcPts val="600"/>
              </a:spcBef>
              <a:spcAft>
                <a:spcPts val="600"/>
              </a:spcAft>
              <a:buNone/>
            </a:pPr>
            <a:r>
              <a:rPr lang="en-US" altLang="zh-CN" sz="2000" b="1" dirty="0">
                <a:solidFill>
                  <a:srgbClr val="404040"/>
                </a:solidFill>
                <a:latin typeface="Arial" panose="020B0604020202020204" pitchFamily="34" charset="0"/>
                <a:ea typeface="微软雅黑" panose="020B0503020204020204" pitchFamily="34" charset="-122"/>
              </a:rPr>
              <a:t>一个团队没有凝聚力，就是一盘散沙。一群人能走在一起，并朝着同一个方向走得远，他们肯定拥有一致的价值观，共同维护着一致认可的文化理念。客服团队也一样，所有人一条心为客户，共同维护团队名誉与文化，会让整个团队往越来越好的方向发展。</a:t>
            </a:r>
            <a:endParaRPr lang="en-US" altLang="zh-CN" sz="2000" b="1" dirty="0">
              <a:solidFill>
                <a:srgbClr val="404040"/>
              </a:solidFill>
              <a:latin typeface="Arial" panose="020B0604020202020204" pitchFamily="34" charset="0"/>
              <a:ea typeface="微软雅黑" panose="020B0503020204020204" pitchFamily="34" charset="-122"/>
            </a:endParaRPr>
          </a:p>
        </p:txBody>
      </p:sp>
      <p:sp>
        <p:nvSpPr>
          <p:cNvPr id="9219" name="MH_Other_1"/>
          <p:cNvSpPr/>
          <p:nvPr/>
        </p:nvSpPr>
        <p:spPr>
          <a:xfrm>
            <a:off x="4872038" y="1485900"/>
            <a:ext cx="368300" cy="109538"/>
          </a:xfrm>
          <a:custGeom>
            <a:avLst/>
            <a:gdLst>
              <a:gd name="txL" fmla="*/ 0 w 311731"/>
              <a:gd name="txT" fmla="*/ 0 h 121823"/>
              <a:gd name="txR" fmla="*/ 311731 w 311731"/>
              <a:gd name="txB" fmla="*/ 121823 h 121823"/>
            </a:gdLst>
            <a:ahLst/>
            <a:cxnLst>
              <a:cxn ang="0">
                <a:pos x="1888136" y="0"/>
              </a:cxn>
              <a:cxn ang="0">
                <a:pos x="2604744" y="0"/>
              </a:cxn>
              <a:cxn ang="0">
                <a:pos x="2960852" y="761"/>
              </a:cxn>
              <a:cxn ang="0">
                <a:pos x="4460079" y="19943"/>
              </a:cxn>
              <a:cxn ang="0">
                <a:pos x="4492903" y="22237"/>
              </a:cxn>
              <a:cxn ang="0">
                <a:pos x="0" y="22237"/>
              </a:cxn>
              <a:cxn ang="0">
                <a:pos x="32816" y="19943"/>
              </a:cxn>
              <a:cxn ang="0">
                <a:pos x="1532058" y="761"/>
              </a:cxn>
              <a:cxn ang="0">
                <a:pos x="1888136" y="0"/>
              </a:cxn>
            </a:cxnLst>
            <a:rect l="txL" t="txT" r="txR" b="txB"/>
            <a:pathLst>
              <a:path w="311731" h="121823">
                <a:moveTo>
                  <a:pt x="131005" y="0"/>
                </a:moveTo>
                <a:lnTo>
                  <a:pt x="180725" y="0"/>
                </a:lnTo>
                <a:lnTo>
                  <a:pt x="205433" y="4162"/>
                </a:lnTo>
                <a:cubicBezTo>
                  <a:pt x="252408" y="20443"/>
                  <a:pt x="290475" y="59254"/>
                  <a:pt x="309453" y="109253"/>
                </a:cubicBezTo>
                <a:lnTo>
                  <a:pt x="311731" y="121823"/>
                </a:lnTo>
                <a:lnTo>
                  <a:pt x="0" y="121823"/>
                </a:lnTo>
                <a:lnTo>
                  <a:pt x="2277" y="109253"/>
                </a:lnTo>
                <a:cubicBezTo>
                  <a:pt x="21256" y="59254"/>
                  <a:pt x="59323" y="20443"/>
                  <a:pt x="106298" y="4162"/>
                </a:cubicBezTo>
                <a:lnTo>
                  <a:pt x="131005" y="0"/>
                </a:lnTo>
                <a:close/>
              </a:path>
            </a:pathLst>
          </a:custGeom>
          <a:gradFill rotWithShape="0">
            <a:gsLst>
              <a:gs pos="0">
                <a:srgbClr val="36305A">
                  <a:alpha val="100000"/>
                </a:srgbClr>
              </a:gs>
              <a:gs pos="39999">
                <a:srgbClr val="7A71B3">
                  <a:alpha val="100000"/>
                </a:srgbClr>
              </a:gs>
              <a:gs pos="100000">
                <a:srgbClr val="36305A">
                  <a:alpha val="100000"/>
                </a:srgbClr>
              </a:gs>
            </a:gsLst>
            <a:lin ang="5400000"/>
            <a:tileRect/>
          </a:gradFill>
          <a:ln w="9525">
            <a:noFill/>
          </a:ln>
        </p:spPr>
        <p:txBody>
          <a:bodyPr/>
          <a:p>
            <a:endParaRPr lang="zh-CN" altLang="en-US"/>
          </a:p>
        </p:txBody>
      </p:sp>
      <p:sp>
        <p:nvSpPr>
          <p:cNvPr id="9220" name="MH_Other_2"/>
          <p:cNvSpPr/>
          <p:nvPr/>
        </p:nvSpPr>
        <p:spPr>
          <a:xfrm>
            <a:off x="6961188" y="1485900"/>
            <a:ext cx="347662" cy="109538"/>
          </a:xfrm>
          <a:custGeom>
            <a:avLst/>
            <a:gdLst>
              <a:gd name="txL" fmla="*/ 0 w 318081"/>
              <a:gd name="txT" fmla="*/ 0 h 130555"/>
              <a:gd name="txR" fmla="*/ 318081 w 318081"/>
              <a:gd name="txB" fmla="*/ 130555 h 130555"/>
            </a:gdLst>
            <a:ahLst/>
            <a:cxnLst>
              <a:cxn ang="0">
                <a:pos x="603096" y="0"/>
              </a:cxn>
              <a:cxn ang="0">
                <a:pos x="716522" y="0"/>
              </a:cxn>
              <a:cxn ang="0">
                <a:pos x="869642" y="388"/>
              </a:cxn>
              <a:cxn ang="0">
                <a:pos x="1309979" y="7073"/>
              </a:cxn>
              <a:cxn ang="0">
                <a:pos x="1319622" y="7873"/>
              </a:cxn>
              <a:cxn ang="0">
                <a:pos x="0" y="7873"/>
              </a:cxn>
              <a:cxn ang="0">
                <a:pos x="9639" y="7073"/>
              </a:cxn>
              <a:cxn ang="0">
                <a:pos x="449981" y="388"/>
              </a:cxn>
              <a:cxn ang="0">
                <a:pos x="603096" y="0"/>
              </a:cxn>
            </a:cxnLst>
            <a:rect l="txL" t="txT" r="txR" b="txB"/>
            <a:pathLst>
              <a:path w="318081" h="130555">
                <a:moveTo>
                  <a:pt x="145370" y="0"/>
                </a:moveTo>
                <a:lnTo>
                  <a:pt x="172710" y="0"/>
                </a:lnTo>
                <a:lnTo>
                  <a:pt x="209618" y="6428"/>
                </a:lnTo>
                <a:cubicBezTo>
                  <a:pt x="257550" y="23604"/>
                  <a:pt x="296392" y="64548"/>
                  <a:pt x="315757" y="117294"/>
                </a:cubicBezTo>
                <a:lnTo>
                  <a:pt x="318081" y="130555"/>
                </a:lnTo>
                <a:lnTo>
                  <a:pt x="0" y="130555"/>
                </a:lnTo>
                <a:lnTo>
                  <a:pt x="2324" y="117294"/>
                </a:lnTo>
                <a:cubicBezTo>
                  <a:pt x="21689" y="64548"/>
                  <a:pt x="60531" y="23604"/>
                  <a:pt x="108463" y="6428"/>
                </a:cubicBezTo>
                <a:lnTo>
                  <a:pt x="145370" y="0"/>
                </a:lnTo>
                <a:close/>
              </a:path>
            </a:pathLst>
          </a:custGeom>
          <a:gradFill rotWithShape="0">
            <a:gsLst>
              <a:gs pos="0">
                <a:srgbClr val="36305A">
                  <a:alpha val="100000"/>
                </a:srgbClr>
              </a:gs>
              <a:gs pos="39999">
                <a:srgbClr val="7A71B3">
                  <a:alpha val="100000"/>
                </a:srgbClr>
              </a:gs>
              <a:gs pos="100000">
                <a:srgbClr val="36305A">
                  <a:alpha val="100000"/>
                </a:srgbClr>
              </a:gs>
            </a:gsLst>
            <a:lin ang="5400000"/>
            <a:tileRect/>
          </a:gradFill>
          <a:ln w="9525">
            <a:noFill/>
          </a:ln>
        </p:spPr>
        <p:txBody>
          <a:bodyPr/>
          <a:p>
            <a:endParaRPr lang="zh-CN" altLang="en-US"/>
          </a:p>
        </p:txBody>
      </p:sp>
      <p:sp>
        <p:nvSpPr>
          <p:cNvPr id="9221" name="MH_SubTitle_1"/>
          <p:cNvSpPr/>
          <p:nvPr/>
        </p:nvSpPr>
        <p:spPr>
          <a:xfrm>
            <a:off x="4584700" y="981075"/>
            <a:ext cx="3079750" cy="590550"/>
          </a:xfrm>
          <a:custGeom>
            <a:avLst/>
            <a:gdLst>
              <a:gd name="txL" fmla="*/ 0 w 2600830"/>
              <a:gd name="txT" fmla="*/ 0 h 649288"/>
              <a:gd name="txR" fmla="*/ 2600830 w 2600830"/>
              <a:gd name="txB" fmla="*/ 649288 h 649288"/>
            </a:gdLst>
            <a:ahLst/>
            <a:cxnLst>
              <a:cxn ang="0">
                <a:pos x="0" y="0"/>
              </a:cxn>
              <a:cxn ang="0">
                <a:pos x="40844782" y="0"/>
              </a:cxn>
              <a:cxn ang="0">
                <a:pos x="39576143" y="17836"/>
              </a:cxn>
              <a:cxn ang="0">
                <a:pos x="30545952" y="128895"/>
              </a:cxn>
              <a:cxn ang="0">
                <a:pos x="10177379" y="129527"/>
              </a:cxn>
              <a:cxn ang="0">
                <a:pos x="1223517" y="16788"/>
              </a:cxn>
            </a:cxnLst>
            <a:rect l="txL" t="txT" r="txR" b="txB"/>
            <a:pathLst>
              <a:path w="2600830" h="649288">
                <a:moveTo>
                  <a:pt x="0" y="0"/>
                </a:moveTo>
                <a:lnTo>
                  <a:pt x="2600830" y="0"/>
                </a:lnTo>
                <a:lnTo>
                  <a:pt x="2520047" y="89402"/>
                </a:lnTo>
                <a:cubicBezTo>
                  <a:pt x="2351572" y="318525"/>
                  <a:pt x="2323328" y="645186"/>
                  <a:pt x="1945040" y="646112"/>
                </a:cubicBezTo>
                <a:lnTo>
                  <a:pt x="648052" y="649287"/>
                </a:lnTo>
                <a:cubicBezTo>
                  <a:pt x="269764" y="650213"/>
                  <a:pt x="245977" y="310819"/>
                  <a:pt x="77908" y="84156"/>
                </a:cubicBezTo>
                <a:lnTo>
                  <a:pt x="0" y="0"/>
                </a:lnTo>
                <a:close/>
              </a:path>
            </a:pathLst>
          </a:custGeom>
          <a:gradFill rotWithShape="1">
            <a:gsLst>
              <a:gs pos="0">
                <a:srgbClr val="9F98C8">
                  <a:alpha val="100000"/>
                </a:srgbClr>
              </a:gs>
              <a:gs pos="25000">
                <a:srgbClr val="C5C1DD">
                  <a:alpha val="100000"/>
                </a:srgbClr>
              </a:gs>
              <a:gs pos="100000">
                <a:srgbClr val="9F98C8">
                  <a:alpha val="100000"/>
                </a:srgbClr>
              </a:gs>
            </a:gsLst>
            <a:lin ang="5400000"/>
            <a:tileRect/>
          </a:gradFill>
          <a:ln w="9525">
            <a:noFill/>
          </a:ln>
        </p:spPr>
        <p:txBody>
          <a:bodyPr/>
          <a:p>
            <a:endParaRPr lang="zh-CN" altLang="en-US"/>
          </a:p>
        </p:txBody>
      </p:sp>
      <p:grpSp>
        <p:nvGrpSpPr>
          <p:cNvPr id="9222" name="组合 19"/>
          <p:cNvGrpSpPr/>
          <p:nvPr/>
        </p:nvGrpSpPr>
        <p:grpSpPr>
          <a:xfrm>
            <a:off x="0" y="381000"/>
            <a:ext cx="695325" cy="506413"/>
            <a:chOff x="0" y="0"/>
            <a:chExt cx="694944" cy="624651"/>
          </a:xfrm>
        </p:grpSpPr>
        <p:sp>
          <p:nvSpPr>
            <p:cNvPr id="9224"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9225"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9223" name="矩形 22"/>
          <p:cNvSpPr/>
          <p:nvPr/>
        </p:nvSpPr>
        <p:spPr>
          <a:xfrm>
            <a:off x="911225" y="363538"/>
            <a:ext cx="3000375" cy="52197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zh-CN" altLang="en-US" b="1" dirty="0">
                <a:solidFill>
                  <a:srgbClr val="404040"/>
                </a:solidFill>
                <a:latin typeface="微软雅黑" panose="020B0503020204020204" pitchFamily="34" charset="-122"/>
                <a:ea typeface="微软雅黑" panose="020B0503020204020204" pitchFamily="34" charset="-122"/>
              </a:rPr>
              <a:t>启示</a:t>
            </a:r>
            <a:endParaRPr lang="zh-CN" altLang="zh-CN" b="1" dirty="0">
              <a:solidFill>
                <a:srgbClr val="404040"/>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2313305" y="1792605"/>
            <a:ext cx="8332470" cy="1397635"/>
            <a:chOff x="3643" y="2823"/>
            <a:chExt cx="13122" cy="2201"/>
          </a:xfrm>
        </p:grpSpPr>
        <p:sp>
          <p:nvSpPr>
            <p:cNvPr id="28674" name="MH_Other_1"/>
            <p:cNvSpPr txBox="1"/>
            <p:nvPr/>
          </p:nvSpPr>
          <p:spPr>
            <a:xfrm>
              <a:off x="3643" y="2823"/>
              <a:ext cx="865" cy="121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en-US" altLang="zh-CN" sz="4400" b="1" dirty="0">
                  <a:solidFill>
                    <a:srgbClr val="F6BB00"/>
                  </a:solidFill>
                  <a:latin typeface="微软雅黑" panose="020B0503020204020204" pitchFamily="34" charset="-122"/>
                  <a:ea typeface="微软雅黑" panose="020B0503020204020204" pitchFamily="34" charset="-122"/>
                </a:rPr>
                <a:t>1</a:t>
              </a:r>
              <a:endParaRPr lang="en-US" altLang="zh-CN" sz="4400" b="1" dirty="0">
                <a:solidFill>
                  <a:srgbClr val="F6BB00"/>
                </a:solidFill>
                <a:latin typeface="微软雅黑" panose="020B0503020204020204" pitchFamily="34" charset="-122"/>
                <a:ea typeface="微软雅黑" panose="020B0503020204020204" pitchFamily="34" charset="-122"/>
              </a:endParaRPr>
            </a:p>
          </p:txBody>
        </p:sp>
        <p:sp>
          <p:nvSpPr>
            <p:cNvPr id="28675" name="MH_SubTitle_1"/>
            <p:cNvSpPr/>
            <p:nvPr/>
          </p:nvSpPr>
          <p:spPr>
            <a:xfrm>
              <a:off x="4665" y="3015"/>
              <a:ext cx="5615" cy="681"/>
            </a:xfrm>
            <a:prstGeom prst="rect">
              <a:avLst/>
            </a:prstGeom>
            <a:solidFill>
              <a:srgbClr val="F6BB00"/>
            </a:solidFill>
            <a:ln w="9525">
              <a:noFill/>
            </a:ln>
          </p:spPr>
          <p:txBody>
            <a:bodyPr lIns="0" tIns="0" rIns="0" bIns="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l" eaLnBrk="1" hangingPunct="1">
                <a:lnSpc>
                  <a:spcPct val="100000"/>
                </a:lnSpc>
                <a:spcBef>
                  <a:spcPct val="0"/>
                </a:spcBef>
                <a:buNone/>
              </a:pPr>
              <a:r>
                <a:rPr lang="zh-CN" altLang="en-US" b="1" dirty="0">
                  <a:solidFill>
                    <a:srgbClr val="FFFFFF"/>
                  </a:solidFill>
                  <a:latin typeface="微软雅黑" panose="020B0503020204020204" pitchFamily="34" charset="-122"/>
                  <a:ea typeface="微软雅黑" panose="020B0503020204020204" pitchFamily="34" charset="-122"/>
                </a:rPr>
                <a:t>愿景</a:t>
              </a:r>
              <a:endParaRPr lang="zh-CN" altLang="en-US" b="1" dirty="0">
                <a:solidFill>
                  <a:srgbClr val="FFFFFF"/>
                </a:solidFill>
                <a:latin typeface="微软雅黑" panose="020B0503020204020204" pitchFamily="34" charset="-122"/>
                <a:ea typeface="微软雅黑" panose="020B0503020204020204" pitchFamily="34" charset="-122"/>
              </a:endParaRPr>
            </a:p>
          </p:txBody>
        </p:sp>
        <p:cxnSp>
          <p:nvCxnSpPr>
            <p:cNvPr id="28676" name="MH_Other_2"/>
            <p:cNvCxnSpPr>
              <a:stCxn id="28675" idx="3"/>
            </p:cNvCxnSpPr>
            <p:nvPr/>
          </p:nvCxnSpPr>
          <p:spPr>
            <a:xfrm flipH="1">
              <a:off x="8895" y="3356"/>
              <a:ext cx="1385" cy="295"/>
            </a:xfrm>
            <a:prstGeom prst="line">
              <a:avLst/>
            </a:prstGeom>
            <a:ln w="38100" cap="flat" cmpd="sng">
              <a:solidFill>
                <a:srgbClr val="FFFFFF"/>
              </a:solidFill>
              <a:prstDash val="solid"/>
              <a:headEnd type="none" w="med" len="med"/>
              <a:tailEnd type="none" w="med" len="med"/>
            </a:ln>
          </p:spPr>
        </p:cxnSp>
        <p:sp>
          <p:nvSpPr>
            <p:cNvPr id="28677" name="MH_Text_1"/>
            <p:cNvSpPr txBox="1"/>
            <p:nvPr/>
          </p:nvSpPr>
          <p:spPr>
            <a:xfrm>
              <a:off x="4550" y="3812"/>
              <a:ext cx="10275" cy="1212"/>
            </a:xfrm>
            <a:prstGeom prst="rect">
              <a:avLst/>
            </a:prstGeom>
            <a:no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10000"/>
                </a:lnSpc>
                <a:spcBef>
                  <a:spcPct val="0"/>
                </a:spcBef>
                <a:buNone/>
              </a:pPr>
              <a:r>
                <a:rPr lang="zh-CN" altLang="en-US" sz="2000" b="1" dirty="0">
                  <a:solidFill>
                    <a:schemeClr val="tx2"/>
                  </a:solidFill>
                  <a:latin typeface="微软雅黑" panose="020B0503020204020204" pitchFamily="34" charset="-122"/>
                  <a:ea typeface="微软雅黑" panose="020B0503020204020204" pitchFamily="34" charset="-122"/>
                </a:rPr>
                <a:t>团队或组织的愿景是指该团队未来的发展方向。</a:t>
              </a:r>
              <a:endParaRPr lang="zh-CN" altLang="en-US" sz="2000" b="1" dirty="0">
                <a:solidFill>
                  <a:schemeClr val="tx2"/>
                </a:solidFill>
                <a:latin typeface="微软雅黑" panose="020B0503020204020204" pitchFamily="34" charset="-122"/>
                <a:ea typeface="微软雅黑" panose="020B0503020204020204" pitchFamily="34" charset="-122"/>
              </a:endParaRPr>
            </a:p>
          </p:txBody>
        </p:sp>
        <p:cxnSp>
          <p:nvCxnSpPr>
            <p:cNvPr id="28678" name="MH_Other_3"/>
            <p:cNvCxnSpPr/>
            <p:nvPr/>
          </p:nvCxnSpPr>
          <p:spPr>
            <a:xfrm>
              <a:off x="4303" y="3689"/>
              <a:ext cx="12462" cy="0"/>
            </a:xfrm>
            <a:prstGeom prst="line">
              <a:avLst/>
            </a:prstGeom>
            <a:ln w="19050" cap="flat" cmpd="sng">
              <a:solidFill>
                <a:srgbClr val="D7D7D7"/>
              </a:solidFill>
              <a:prstDash val="solid"/>
              <a:headEnd type="none" w="med" len="med"/>
              <a:tailEnd type="none" w="med" len="med"/>
            </a:ln>
          </p:spPr>
        </p:cxnSp>
      </p:grpSp>
      <p:grpSp>
        <p:nvGrpSpPr>
          <p:cNvPr id="5" name="组合 4"/>
          <p:cNvGrpSpPr/>
          <p:nvPr/>
        </p:nvGrpSpPr>
        <p:grpSpPr>
          <a:xfrm>
            <a:off x="2336800" y="3303905"/>
            <a:ext cx="8308975" cy="1323975"/>
            <a:chOff x="3680" y="5263"/>
            <a:chExt cx="13085" cy="2085"/>
          </a:xfrm>
        </p:grpSpPr>
        <p:sp>
          <p:nvSpPr>
            <p:cNvPr id="28679" name="MH_Other_4"/>
            <p:cNvSpPr txBox="1"/>
            <p:nvPr/>
          </p:nvSpPr>
          <p:spPr>
            <a:xfrm>
              <a:off x="3680" y="5263"/>
              <a:ext cx="865" cy="121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en-US" altLang="zh-CN" sz="4400" b="1" dirty="0">
                  <a:solidFill>
                    <a:srgbClr val="25BFA2"/>
                  </a:solidFill>
                  <a:latin typeface="微软雅黑" panose="020B0503020204020204" pitchFamily="34" charset="-122"/>
                  <a:ea typeface="微软雅黑" panose="020B0503020204020204" pitchFamily="34" charset="-122"/>
                </a:rPr>
                <a:t>2</a:t>
              </a:r>
              <a:endParaRPr lang="en-US" altLang="zh-CN" sz="4400" b="1" dirty="0">
                <a:solidFill>
                  <a:srgbClr val="25BFA2"/>
                </a:solidFill>
                <a:latin typeface="微软雅黑" panose="020B0503020204020204" pitchFamily="34" charset="-122"/>
                <a:ea typeface="微软雅黑" panose="020B0503020204020204" pitchFamily="34" charset="-122"/>
              </a:endParaRPr>
            </a:p>
          </p:txBody>
        </p:sp>
        <p:sp>
          <p:nvSpPr>
            <p:cNvPr id="28680" name="MH_SubTitle_2"/>
            <p:cNvSpPr/>
            <p:nvPr/>
          </p:nvSpPr>
          <p:spPr>
            <a:xfrm>
              <a:off x="4665" y="5450"/>
              <a:ext cx="5615" cy="593"/>
            </a:xfrm>
            <a:prstGeom prst="rect">
              <a:avLst/>
            </a:prstGeom>
            <a:solidFill>
              <a:srgbClr val="25BFA2"/>
            </a:solidFill>
            <a:ln w="9525">
              <a:noFill/>
            </a:ln>
          </p:spPr>
          <p:txBody>
            <a:bodyPr lIns="0" tIns="0" rIns="0" bIns="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zh-CN" altLang="en-US" b="1" dirty="0">
                  <a:solidFill>
                    <a:srgbClr val="FFFFFF"/>
                  </a:solidFill>
                  <a:latin typeface="微软雅黑" panose="020B0503020204020204" pitchFamily="34" charset="-122"/>
                  <a:ea typeface="微软雅黑" panose="020B0503020204020204" pitchFamily="34" charset="-122"/>
                </a:rPr>
                <a:t>使命</a:t>
              </a:r>
              <a:endParaRPr lang="zh-CN" altLang="en-US" b="1" dirty="0">
                <a:solidFill>
                  <a:srgbClr val="FFFFFF"/>
                </a:solidFill>
                <a:latin typeface="微软雅黑" panose="020B0503020204020204" pitchFamily="34" charset="-122"/>
                <a:ea typeface="微软雅黑" panose="020B0503020204020204" pitchFamily="34" charset="-122"/>
              </a:endParaRPr>
            </a:p>
          </p:txBody>
        </p:sp>
        <p:cxnSp>
          <p:nvCxnSpPr>
            <p:cNvPr id="28681" name="MH_Other_5"/>
            <p:cNvCxnSpPr>
              <a:stCxn id="28680" idx="3"/>
            </p:cNvCxnSpPr>
            <p:nvPr/>
          </p:nvCxnSpPr>
          <p:spPr>
            <a:xfrm flipH="1">
              <a:off x="8895" y="5748"/>
              <a:ext cx="1385" cy="295"/>
            </a:xfrm>
            <a:prstGeom prst="line">
              <a:avLst/>
            </a:prstGeom>
            <a:ln w="38100" cap="flat" cmpd="sng">
              <a:solidFill>
                <a:srgbClr val="FFFFFF"/>
              </a:solidFill>
              <a:prstDash val="solid"/>
              <a:headEnd type="none" w="med" len="med"/>
              <a:tailEnd type="none" w="med" len="med"/>
            </a:ln>
          </p:spPr>
        </p:cxnSp>
        <p:sp>
          <p:nvSpPr>
            <p:cNvPr id="28682" name="MH_Text_2"/>
            <p:cNvSpPr txBox="1"/>
            <p:nvPr/>
          </p:nvSpPr>
          <p:spPr>
            <a:xfrm>
              <a:off x="4545" y="6135"/>
              <a:ext cx="10275" cy="1213"/>
            </a:xfrm>
            <a:prstGeom prst="rect">
              <a:avLst/>
            </a:prstGeom>
            <a:no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10000"/>
                </a:lnSpc>
                <a:spcBef>
                  <a:spcPct val="0"/>
                </a:spcBef>
                <a:buNone/>
              </a:pPr>
              <a:r>
                <a:rPr lang="zh-CN" altLang="en-US" sz="2000" b="1" dirty="0">
                  <a:solidFill>
                    <a:schemeClr val="tx2"/>
                  </a:solidFill>
                  <a:latin typeface="微软雅黑" panose="020B0503020204020204" pitchFamily="34" charset="-122"/>
                  <a:ea typeface="微软雅黑" panose="020B0503020204020204" pitchFamily="34" charset="-122"/>
                </a:rPr>
                <a:t>一支团队的使命，往往是其成员工作的初衷和意愿的来源。</a:t>
              </a:r>
              <a:endParaRPr lang="zh-CN" altLang="en-US" sz="2000" b="1" dirty="0">
                <a:solidFill>
                  <a:schemeClr val="tx2"/>
                </a:solidFill>
                <a:latin typeface="微软雅黑" panose="020B0503020204020204" pitchFamily="34" charset="-122"/>
                <a:ea typeface="微软雅黑" panose="020B0503020204020204" pitchFamily="34" charset="-122"/>
              </a:endParaRPr>
            </a:p>
          </p:txBody>
        </p:sp>
        <p:cxnSp>
          <p:nvCxnSpPr>
            <p:cNvPr id="28683" name="MH_Other_6"/>
            <p:cNvCxnSpPr/>
            <p:nvPr/>
          </p:nvCxnSpPr>
          <p:spPr>
            <a:xfrm>
              <a:off x="4303" y="6110"/>
              <a:ext cx="12462" cy="3"/>
            </a:xfrm>
            <a:prstGeom prst="line">
              <a:avLst/>
            </a:prstGeom>
            <a:ln w="19050" cap="flat" cmpd="sng">
              <a:solidFill>
                <a:srgbClr val="D7D7D7"/>
              </a:solidFill>
              <a:prstDash val="solid"/>
              <a:headEnd type="none" w="med" len="med"/>
              <a:tailEnd type="none" w="med" len="med"/>
            </a:ln>
          </p:spPr>
        </p:cxnSp>
      </p:grpSp>
      <p:grpSp>
        <p:nvGrpSpPr>
          <p:cNvPr id="6" name="组合 5"/>
          <p:cNvGrpSpPr/>
          <p:nvPr/>
        </p:nvGrpSpPr>
        <p:grpSpPr>
          <a:xfrm>
            <a:off x="2339975" y="4740910"/>
            <a:ext cx="8305800" cy="1447800"/>
            <a:chOff x="3685" y="7465"/>
            <a:chExt cx="13080" cy="2280"/>
          </a:xfrm>
        </p:grpSpPr>
        <p:sp>
          <p:nvSpPr>
            <p:cNvPr id="28684" name="MH_Other_7"/>
            <p:cNvSpPr txBox="1"/>
            <p:nvPr/>
          </p:nvSpPr>
          <p:spPr>
            <a:xfrm>
              <a:off x="3685" y="7465"/>
              <a:ext cx="865" cy="121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en-US" altLang="zh-CN" sz="4400" b="1" dirty="0">
                  <a:solidFill>
                    <a:srgbClr val="92D050"/>
                  </a:solidFill>
                  <a:latin typeface="微软雅黑" panose="020B0503020204020204" pitchFamily="34" charset="-122"/>
                  <a:ea typeface="微软雅黑" panose="020B0503020204020204" pitchFamily="34" charset="-122"/>
                </a:rPr>
                <a:t>3</a:t>
              </a:r>
              <a:endParaRPr lang="en-US" altLang="zh-CN" sz="4400" b="1" dirty="0">
                <a:solidFill>
                  <a:srgbClr val="92D050"/>
                </a:solidFill>
                <a:latin typeface="微软雅黑" panose="020B0503020204020204" pitchFamily="34" charset="-122"/>
                <a:ea typeface="微软雅黑" panose="020B0503020204020204" pitchFamily="34" charset="-122"/>
              </a:endParaRPr>
            </a:p>
          </p:txBody>
        </p:sp>
        <p:sp>
          <p:nvSpPr>
            <p:cNvPr id="28685" name="MH_SubTitle_3"/>
            <p:cNvSpPr/>
            <p:nvPr/>
          </p:nvSpPr>
          <p:spPr>
            <a:xfrm>
              <a:off x="4665" y="7644"/>
              <a:ext cx="5615" cy="592"/>
            </a:xfrm>
            <a:prstGeom prst="rect">
              <a:avLst/>
            </a:prstGeom>
            <a:solidFill>
              <a:srgbClr val="92D050"/>
            </a:solidFill>
            <a:ln w="9525">
              <a:noFill/>
            </a:ln>
          </p:spPr>
          <p:txBody>
            <a:bodyPr lIns="0" tIns="0" rIns="0" bIns="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zh-CN" altLang="en-US" b="1" dirty="0">
                  <a:solidFill>
                    <a:srgbClr val="FFFFFF"/>
                  </a:solidFill>
                  <a:latin typeface="微软雅黑" panose="020B0503020204020204" pitchFamily="34" charset="-122"/>
                  <a:ea typeface="微软雅黑" panose="020B0503020204020204" pitchFamily="34" charset="-122"/>
                </a:rPr>
                <a:t>价值观</a:t>
              </a:r>
              <a:endParaRPr lang="zh-CN" altLang="en-US" b="1" dirty="0">
                <a:solidFill>
                  <a:srgbClr val="FFFFFF"/>
                </a:solidFill>
                <a:latin typeface="微软雅黑" panose="020B0503020204020204" pitchFamily="34" charset="-122"/>
                <a:ea typeface="微软雅黑" panose="020B0503020204020204" pitchFamily="34" charset="-122"/>
              </a:endParaRPr>
            </a:p>
          </p:txBody>
        </p:sp>
        <p:cxnSp>
          <p:nvCxnSpPr>
            <p:cNvPr id="28686" name="MH_Other_8"/>
            <p:cNvCxnSpPr>
              <a:stCxn id="28685" idx="3"/>
            </p:cNvCxnSpPr>
            <p:nvPr/>
          </p:nvCxnSpPr>
          <p:spPr>
            <a:xfrm flipH="1">
              <a:off x="8895" y="7940"/>
              <a:ext cx="1385" cy="295"/>
            </a:xfrm>
            <a:prstGeom prst="line">
              <a:avLst/>
            </a:prstGeom>
            <a:ln w="38100" cap="flat" cmpd="sng">
              <a:solidFill>
                <a:srgbClr val="FFFFFF"/>
              </a:solidFill>
              <a:prstDash val="solid"/>
              <a:headEnd type="none" w="med" len="med"/>
              <a:tailEnd type="none" w="med" len="med"/>
            </a:ln>
          </p:spPr>
        </p:cxnSp>
        <p:sp>
          <p:nvSpPr>
            <p:cNvPr id="28687" name="MH_Text_3"/>
            <p:cNvSpPr txBox="1"/>
            <p:nvPr/>
          </p:nvSpPr>
          <p:spPr>
            <a:xfrm>
              <a:off x="4545" y="8533"/>
              <a:ext cx="12148" cy="1212"/>
            </a:xfrm>
            <a:prstGeom prst="rect">
              <a:avLst/>
            </a:prstGeom>
            <a:no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10000"/>
                </a:lnSpc>
                <a:spcBef>
                  <a:spcPct val="0"/>
                </a:spcBef>
                <a:buNone/>
              </a:pPr>
              <a:r>
                <a:rPr sz="2000" b="1" dirty="0">
                  <a:solidFill>
                    <a:schemeClr val="tx2"/>
                  </a:solidFill>
                  <a:latin typeface="微软雅黑" panose="020B0503020204020204" pitchFamily="34" charset="-122"/>
                  <a:ea typeface="微软雅黑" panose="020B0503020204020204" pitchFamily="34" charset="-122"/>
                </a:rPr>
                <a:t>核心成员共同的价值观形成，代表其成员对同一事件发生时，进行判断的道德准则。</a:t>
              </a:r>
              <a:endParaRPr sz="2000" b="1" dirty="0">
                <a:solidFill>
                  <a:schemeClr val="tx2"/>
                </a:solidFill>
                <a:latin typeface="微软雅黑" panose="020B0503020204020204" pitchFamily="34" charset="-122"/>
                <a:ea typeface="微软雅黑" panose="020B0503020204020204" pitchFamily="34" charset="-122"/>
              </a:endParaRPr>
            </a:p>
          </p:txBody>
        </p:sp>
        <p:cxnSp>
          <p:nvCxnSpPr>
            <p:cNvPr id="28688" name="MH_Other_9"/>
            <p:cNvCxnSpPr/>
            <p:nvPr/>
          </p:nvCxnSpPr>
          <p:spPr>
            <a:xfrm>
              <a:off x="4303" y="8310"/>
              <a:ext cx="12462" cy="0"/>
            </a:xfrm>
            <a:prstGeom prst="line">
              <a:avLst/>
            </a:prstGeom>
            <a:ln w="19050" cap="flat" cmpd="sng">
              <a:solidFill>
                <a:srgbClr val="D7D7D7"/>
              </a:solidFill>
              <a:prstDash val="solid"/>
              <a:headEnd type="none" w="med" len="med"/>
              <a:tailEnd type="none" w="med" len="med"/>
            </a:ln>
          </p:spPr>
        </p:cxnSp>
      </p:grpSp>
      <p:sp>
        <p:nvSpPr>
          <p:cNvPr id="28689" name="MH_PageTitle"/>
          <p:cNvSpPr>
            <a:spLocks noGrp="1"/>
          </p:cNvSpPr>
          <p:nvPr>
            <p:ph type="title" idx="4294967295"/>
          </p:nvPr>
        </p:nvSpPr>
        <p:spPr>
          <a:xfrm>
            <a:off x="1343025" y="1071563"/>
            <a:ext cx="7761288" cy="781050"/>
          </a:xfrm>
          <a:solidFill>
            <a:srgbClr val="FFFFFF">
              <a:alpha val="100000"/>
            </a:srgbClr>
          </a:solidFill>
        </p:spPr>
        <p:txBody>
          <a:bodyPr vert="horz" wrap="square" lIns="91440" tIns="45720" rIns="91440" bIns="45720" anchor="ctr" anchorCtr="0"/>
          <a:p>
            <a:pPr eaLnBrk="1" hangingPunct="1"/>
            <a:r>
              <a:rPr lang="zh-CN" altLang="en-US" sz="2800" dirty="0">
                <a:ea typeface="微软雅黑" panose="020B0503020204020204" pitchFamily="34" charset="-122"/>
              </a:rPr>
              <a:t>塑造核心</a:t>
            </a:r>
            <a:r>
              <a:rPr lang="zh-CN" altLang="en-US" sz="2800" dirty="0">
                <a:ea typeface="微软雅黑" panose="020B0503020204020204" pitchFamily="34" charset="-122"/>
              </a:rPr>
              <a:t>理念</a:t>
            </a:r>
            <a:endParaRPr lang="zh-CN" altLang="en-US" sz="2800" dirty="0">
              <a:ea typeface="微软雅黑" panose="020B0503020204020204" pitchFamily="34" charset="-122"/>
            </a:endParaRPr>
          </a:p>
        </p:txBody>
      </p:sp>
      <p:grpSp>
        <p:nvGrpSpPr>
          <p:cNvPr id="28690" name="组合 19"/>
          <p:cNvGrpSpPr/>
          <p:nvPr/>
        </p:nvGrpSpPr>
        <p:grpSpPr>
          <a:xfrm>
            <a:off x="11496675" y="1588"/>
            <a:ext cx="695325" cy="506412"/>
            <a:chOff x="0" y="0"/>
            <a:chExt cx="694944" cy="624651"/>
          </a:xfrm>
        </p:grpSpPr>
        <p:sp>
          <p:nvSpPr>
            <p:cNvPr id="28695"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28696"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cxnSp>
        <p:nvCxnSpPr>
          <p:cNvPr id="24" name="直接连接符 23"/>
          <p:cNvCxnSpPr/>
          <p:nvPr/>
        </p:nvCxnSpPr>
        <p:spPr>
          <a:xfrm flipH="1">
            <a:off x="7123113" y="533400"/>
            <a:ext cx="5000625"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11112" y="0"/>
            <a:ext cx="21224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6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解读客服团队的含义</a:t>
            </a:r>
            <a:endParaRPr kumimoji="0" lang="zh-CN" altLang="en-US" sz="16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3" name="矩形 2"/>
          <p:cNvSpPr/>
          <p:nvPr/>
        </p:nvSpPr>
        <p:spPr>
          <a:xfrm>
            <a:off x="2190750" y="0"/>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建设客服团队的内容</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4818" name="图片 1"/>
          <p:cNvPicPr>
            <a:picLocks noGrp="1" noChangeAspect="1"/>
          </p:cNvPicPr>
          <p:nvPr/>
        </p:nvPicPr>
        <p:blipFill>
          <a:blip r:embed="rId1"/>
          <a:stretch>
            <a:fillRect/>
          </a:stretch>
        </p:blipFill>
        <p:spPr>
          <a:xfrm>
            <a:off x="1271588" y="1500188"/>
            <a:ext cx="9144000" cy="5357812"/>
          </a:xfrm>
          <a:prstGeom prst="rect">
            <a:avLst/>
          </a:prstGeom>
          <a:noFill/>
          <a:ln w="9525">
            <a:noFill/>
          </a:ln>
        </p:spPr>
      </p:pic>
      <p:sp>
        <p:nvSpPr>
          <p:cNvPr id="34819" name="内容占位符 2"/>
          <p:cNvSpPr>
            <a:spLocks noGrp="1"/>
          </p:cNvSpPr>
          <p:nvPr>
            <p:ph idx="1"/>
          </p:nvPr>
        </p:nvSpPr>
        <p:spPr>
          <a:xfrm>
            <a:off x="2111375" y="2211705"/>
            <a:ext cx="4431665" cy="4281170"/>
          </a:xfrm>
        </p:spPr>
        <p:txBody>
          <a:bodyPr vert="horz" wrap="square" lIns="91440" tIns="45720" rIns="91440" bIns="45720" anchor="t" anchorCtr="0"/>
          <a:p>
            <a:pPr algn="l">
              <a:lnSpc>
                <a:spcPct val="120000"/>
              </a:lnSpc>
            </a:pPr>
            <a:r>
              <a:rPr lang="zh-CN" altLang="en-US" sz="2400" dirty="0">
                <a:latin typeface="微软雅黑" panose="020B0503020204020204" pitchFamily="34" charset="-122"/>
                <a:ea typeface="微软雅黑" panose="020B0503020204020204" pitchFamily="34" charset="-122"/>
              </a:rPr>
              <a:t>客服专员：</a:t>
            </a:r>
            <a:r>
              <a:rPr lang="zh-CN" altLang="en-US" sz="2400" dirty="0">
                <a:latin typeface="微软雅黑" panose="020B0503020204020204" pitchFamily="34" charset="-122"/>
                <a:ea typeface="微软雅黑" panose="020B0503020204020204" pitchFamily="34" charset="-122"/>
              </a:rPr>
              <a:t>接待</a:t>
            </a:r>
            <a:endParaRPr lang="zh-CN" altLang="en-US" sz="2400" dirty="0">
              <a:latin typeface="微软雅黑" panose="020B0503020204020204" pitchFamily="34" charset="-122"/>
              <a:ea typeface="微软雅黑" panose="020B0503020204020204" pitchFamily="34" charset="-122"/>
            </a:endParaRPr>
          </a:p>
          <a:p>
            <a:pPr algn="l">
              <a:lnSpc>
                <a:spcPct val="120000"/>
              </a:lnSpc>
            </a:pPr>
            <a:endParaRPr lang="zh-CN" altLang="en-US" sz="2400" dirty="0">
              <a:latin typeface="微软雅黑" panose="020B0503020204020204" pitchFamily="34" charset="-122"/>
              <a:ea typeface="微软雅黑" panose="020B0503020204020204" pitchFamily="34" charset="-122"/>
            </a:endParaRPr>
          </a:p>
          <a:p>
            <a:pPr algn="l">
              <a:lnSpc>
                <a:spcPct val="120000"/>
              </a:lnSpc>
            </a:pPr>
            <a:r>
              <a:rPr lang="zh-CN" altLang="en-US" sz="2400" dirty="0">
                <a:latin typeface="微软雅黑" panose="020B0503020204020204" pitchFamily="34" charset="-122"/>
                <a:ea typeface="微软雅黑" panose="020B0503020204020204" pitchFamily="34" charset="-122"/>
              </a:rPr>
              <a:t>客服主管：</a:t>
            </a:r>
            <a:r>
              <a:rPr lang="zh-CN" altLang="en-US" sz="2400" dirty="0">
                <a:latin typeface="微软雅黑" panose="020B0503020204020204" pitchFamily="34" charset="-122"/>
                <a:ea typeface="微软雅黑" panose="020B0503020204020204" pitchFamily="34" charset="-122"/>
              </a:rPr>
              <a:t>支持</a:t>
            </a:r>
            <a:endParaRPr lang="zh-CN" altLang="en-US" sz="2400" dirty="0">
              <a:latin typeface="微软雅黑" panose="020B0503020204020204" pitchFamily="34" charset="-122"/>
              <a:ea typeface="微软雅黑" panose="020B0503020204020204" pitchFamily="34" charset="-122"/>
            </a:endParaRPr>
          </a:p>
          <a:p>
            <a:pPr algn="l">
              <a:lnSpc>
                <a:spcPct val="120000"/>
              </a:lnSpc>
            </a:pPr>
            <a:endParaRPr lang="zh-CN" altLang="en-US" sz="2400" dirty="0">
              <a:latin typeface="微软雅黑" panose="020B0503020204020204" pitchFamily="34" charset="-122"/>
              <a:ea typeface="微软雅黑" panose="020B0503020204020204" pitchFamily="34" charset="-122"/>
            </a:endParaRPr>
          </a:p>
          <a:p>
            <a:pPr algn="l">
              <a:lnSpc>
                <a:spcPct val="120000"/>
              </a:lnSpc>
            </a:pPr>
            <a:r>
              <a:rPr lang="zh-CN" altLang="en-US" sz="2400" dirty="0">
                <a:latin typeface="微软雅黑" panose="020B0503020204020204" pitchFamily="34" charset="-122"/>
                <a:ea typeface="微软雅黑" panose="020B0503020204020204" pitchFamily="34" charset="-122"/>
              </a:rPr>
              <a:t>客服经理：</a:t>
            </a:r>
            <a:r>
              <a:rPr lang="zh-CN" altLang="en-US" sz="2400" dirty="0">
                <a:latin typeface="微软雅黑" panose="020B0503020204020204" pitchFamily="34" charset="-122"/>
                <a:ea typeface="微软雅黑" panose="020B0503020204020204" pitchFamily="34" charset="-122"/>
              </a:rPr>
              <a:t>管理</a:t>
            </a:r>
            <a:endParaRPr lang="zh-CN" altLang="en-US" sz="2400" dirty="0">
              <a:latin typeface="微软雅黑" panose="020B0503020204020204" pitchFamily="34" charset="-122"/>
              <a:ea typeface="微软雅黑" panose="020B0503020204020204" pitchFamily="34" charset="-122"/>
            </a:endParaRPr>
          </a:p>
        </p:txBody>
      </p:sp>
      <p:grpSp>
        <p:nvGrpSpPr>
          <p:cNvPr id="34820" name="组合 19"/>
          <p:cNvGrpSpPr/>
          <p:nvPr/>
        </p:nvGrpSpPr>
        <p:grpSpPr>
          <a:xfrm>
            <a:off x="11496675" y="1588"/>
            <a:ext cx="695325" cy="506412"/>
            <a:chOff x="0" y="0"/>
            <a:chExt cx="694944" cy="624651"/>
          </a:xfrm>
        </p:grpSpPr>
        <p:sp>
          <p:nvSpPr>
            <p:cNvPr id="34826"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34827"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cxnSp>
        <p:nvCxnSpPr>
          <p:cNvPr id="11" name="直接连接符 10"/>
          <p:cNvCxnSpPr/>
          <p:nvPr/>
        </p:nvCxnSpPr>
        <p:spPr>
          <a:xfrm flipH="1">
            <a:off x="7123113" y="533400"/>
            <a:ext cx="5000625"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34825" name="标题 1"/>
          <p:cNvSpPr>
            <a:spLocks noGrp="1"/>
          </p:cNvSpPr>
          <p:nvPr/>
        </p:nvSpPr>
        <p:spPr>
          <a:xfrm>
            <a:off x="1978025" y="1081088"/>
            <a:ext cx="8229600" cy="1143000"/>
          </a:xfrm>
          <a:prstGeom prst="rect">
            <a:avLst/>
          </a:prstGeom>
          <a:no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r>
              <a:rPr lang="zh-CN" altLang="en-US" sz="3200" dirty="0">
                <a:solidFill>
                  <a:schemeClr val="tx2"/>
                </a:solidFill>
                <a:latin typeface="微软雅黑" panose="020B0503020204020204" pitchFamily="34" charset="-122"/>
                <a:ea typeface="微软雅黑" panose="020B0503020204020204" pitchFamily="34" charset="-122"/>
              </a:rPr>
              <a:t>建立规章</a:t>
            </a:r>
            <a:r>
              <a:rPr lang="zh-CN" altLang="en-US" sz="3200" dirty="0">
                <a:solidFill>
                  <a:schemeClr val="tx2"/>
                </a:solidFill>
                <a:latin typeface="微软雅黑" panose="020B0503020204020204" pitchFamily="34" charset="-122"/>
                <a:ea typeface="微软雅黑" panose="020B0503020204020204" pitchFamily="34" charset="-122"/>
              </a:rPr>
              <a:t>制度</a:t>
            </a:r>
            <a:endParaRPr lang="zh-CN" altLang="en-US" sz="3200" dirty="0">
              <a:solidFill>
                <a:schemeClr val="tx2"/>
              </a:solidFill>
              <a:latin typeface="微软雅黑" panose="020B0503020204020204" pitchFamily="34" charset="-122"/>
              <a:ea typeface="微软雅黑" panose="020B0503020204020204" pitchFamily="34" charset="-122"/>
            </a:endParaRPr>
          </a:p>
        </p:txBody>
      </p:sp>
      <p:sp>
        <p:nvSpPr>
          <p:cNvPr id="24" name="矩形 23"/>
          <p:cNvSpPr/>
          <p:nvPr/>
        </p:nvSpPr>
        <p:spPr>
          <a:xfrm>
            <a:off x="-11112" y="0"/>
            <a:ext cx="21224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6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解读客服团队的含义</a:t>
            </a:r>
            <a:endParaRPr kumimoji="0" lang="zh-CN" altLang="en-US" sz="16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3" name="矩形 22"/>
          <p:cNvSpPr/>
          <p:nvPr/>
        </p:nvSpPr>
        <p:spPr>
          <a:xfrm>
            <a:off x="2190750" y="0"/>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建设客服团队的内容</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4820" name="组合 19"/>
          <p:cNvGrpSpPr/>
          <p:nvPr/>
        </p:nvGrpSpPr>
        <p:grpSpPr>
          <a:xfrm>
            <a:off x="11496675" y="1588"/>
            <a:ext cx="695325" cy="506412"/>
            <a:chOff x="0" y="0"/>
            <a:chExt cx="694944" cy="624651"/>
          </a:xfrm>
        </p:grpSpPr>
        <p:sp>
          <p:nvSpPr>
            <p:cNvPr id="34826"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34827"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cxnSp>
        <p:nvCxnSpPr>
          <p:cNvPr id="11" name="直接连接符 10"/>
          <p:cNvCxnSpPr/>
          <p:nvPr/>
        </p:nvCxnSpPr>
        <p:spPr>
          <a:xfrm flipH="1">
            <a:off x="4874578" y="533400"/>
            <a:ext cx="7249160"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34825" name="标题 1"/>
          <p:cNvSpPr>
            <a:spLocks noGrp="1"/>
          </p:cNvSpPr>
          <p:nvPr/>
        </p:nvSpPr>
        <p:spPr>
          <a:xfrm>
            <a:off x="3791585" y="1062355"/>
            <a:ext cx="4549775" cy="629920"/>
          </a:xfrm>
          <a:prstGeom prst="rect">
            <a:avLst/>
          </a:prstGeom>
          <a:no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r>
              <a:rPr lang="zh-CN" altLang="en-US" dirty="0">
                <a:solidFill>
                  <a:schemeClr val="tx2"/>
                </a:solidFill>
                <a:latin typeface="微软雅黑" panose="020B0503020204020204" pitchFamily="34" charset="-122"/>
                <a:ea typeface="微软雅黑" panose="020B0503020204020204" pitchFamily="34" charset="-122"/>
              </a:rPr>
              <a:t>打造团队文化</a:t>
            </a:r>
            <a:endParaRPr lang="zh-CN" altLang="en-US" dirty="0">
              <a:solidFill>
                <a:schemeClr val="tx2"/>
              </a:solidFill>
              <a:latin typeface="微软雅黑" panose="020B0503020204020204" pitchFamily="34" charset="-122"/>
              <a:ea typeface="微软雅黑" panose="020B0503020204020204" pitchFamily="34" charset="-122"/>
            </a:endParaRPr>
          </a:p>
        </p:txBody>
      </p:sp>
      <p:sp>
        <p:nvSpPr>
          <p:cNvPr id="24" name="矩形 23"/>
          <p:cNvSpPr/>
          <p:nvPr/>
        </p:nvSpPr>
        <p:spPr>
          <a:xfrm>
            <a:off x="-11112" y="0"/>
            <a:ext cx="21224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6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解读客服团队的含义</a:t>
            </a:r>
            <a:endParaRPr kumimoji="0" lang="zh-CN" altLang="en-US" sz="16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3" name="矩形 22"/>
          <p:cNvSpPr/>
          <p:nvPr/>
        </p:nvSpPr>
        <p:spPr>
          <a:xfrm>
            <a:off x="2190750" y="0"/>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建设客服团队的内容</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07" name="任意多边形 25"/>
          <p:cNvSpPr/>
          <p:nvPr>
            <p:custDataLst>
              <p:tags r:id="rId1"/>
            </p:custDataLst>
          </p:nvPr>
        </p:nvSpPr>
        <p:spPr bwMode="auto">
          <a:xfrm rot="18822659">
            <a:off x="5028450" y="2858558"/>
            <a:ext cx="438144" cy="556037"/>
          </a:xfrm>
          <a:custGeom>
            <a:avLst/>
            <a:gdLst>
              <a:gd name="T0" fmla="*/ 0 w 470660"/>
              <a:gd name="T1" fmla="*/ 119144 h 595721"/>
              <a:gd name="T2" fmla="*/ 235330 w 470660"/>
              <a:gd name="T3" fmla="*/ 119144 h 595721"/>
              <a:gd name="T4" fmla="*/ 235330 w 470660"/>
              <a:gd name="T5" fmla="*/ 0 h 595721"/>
              <a:gd name="T6" fmla="*/ 470660 w 470660"/>
              <a:gd name="T7" fmla="*/ 297861 h 595721"/>
              <a:gd name="T8" fmla="*/ 235330 w 470660"/>
              <a:gd name="T9" fmla="*/ 595721 h 595721"/>
              <a:gd name="T10" fmla="*/ 235330 w 470660"/>
              <a:gd name="T11" fmla="*/ 476577 h 595721"/>
              <a:gd name="T12" fmla="*/ 0 w 470660"/>
              <a:gd name="T13" fmla="*/ 476577 h 595721"/>
              <a:gd name="T14" fmla="*/ 0 w 470660"/>
              <a:gd name="T15" fmla="*/ 119144 h 5957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0660" h="595721">
                <a:moveTo>
                  <a:pt x="0" y="119144"/>
                </a:moveTo>
                <a:lnTo>
                  <a:pt x="235330" y="119144"/>
                </a:lnTo>
                <a:lnTo>
                  <a:pt x="235330" y="0"/>
                </a:lnTo>
                <a:lnTo>
                  <a:pt x="470660" y="297861"/>
                </a:lnTo>
                <a:lnTo>
                  <a:pt x="235330" y="595721"/>
                </a:lnTo>
                <a:lnTo>
                  <a:pt x="235330" y="476577"/>
                </a:lnTo>
                <a:lnTo>
                  <a:pt x="0" y="476577"/>
                </a:lnTo>
                <a:lnTo>
                  <a:pt x="0" y="119144"/>
                </a:lnTo>
                <a:close/>
              </a:path>
            </a:pathLst>
          </a:custGeom>
          <a:solidFill>
            <a:srgbClr val="65B779"/>
          </a:solidFill>
          <a:ln>
            <a:noFill/>
          </a:ln>
        </p:spPr>
        <p:txBody>
          <a:bodyPr lIns="-1" tIns="119144" rIns="141198" bIns="119143" anchor="ctr"/>
          <a:lstStyle/>
          <a:p>
            <a:endParaRPr lang="zh-CN" altLang="en-US"/>
          </a:p>
        </p:txBody>
      </p:sp>
      <p:sp>
        <p:nvSpPr>
          <p:cNvPr id="106" name="任意多边形 24"/>
          <p:cNvSpPr/>
          <p:nvPr>
            <p:custDataLst>
              <p:tags r:id="rId2"/>
            </p:custDataLst>
          </p:nvPr>
        </p:nvSpPr>
        <p:spPr bwMode="auto">
          <a:xfrm>
            <a:off x="3802570" y="3326613"/>
            <a:ext cx="1329600" cy="1328180"/>
          </a:xfrm>
          <a:custGeom>
            <a:avLst/>
            <a:gdLst>
              <a:gd name="T0" fmla="*/ 0 w 1765101"/>
              <a:gd name="T1" fmla="*/ 882551 h 1765101"/>
              <a:gd name="T2" fmla="*/ 882551 w 1765101"/>
              <a:gd name="T3" fmla="*/ 0 h 1765101"/>
              <a:gd name="T4" fmla="*/ 1765102 w 1765101"/>
              <a:gd name="T5" fmla="*/ 882551 h 1765101"/>
              <a:gd name="T6" fmla="*/ 882551 w 1765101"/>
              <a:gd name="T7" fmla="*/ 1765102 h 1765101"/>
              <a:gd name="T8" fmla="*/ 0 w 1765101"/>
              <a:gd name="T9" fmla="*/ 882551 h 1765101"/>
            </a:gdLst>
            <a:ahLst/>
            <a:cxnLst>
              <a:cxn ang="0">
                <a:pos x="T0" y="T1"/>
              </a:cxn>
              <a:cxn ang="0">
                <a:pos x="T2" y="T3"/>
              </a:cxn>
              <a:cxn ang="0">
                <a:pos x="T4" y="T5"/>
              </a:cxn>
              <a:cxn ang="0">
                <a:pos x="T6" y="T7"/>
              </a:cxn>
              <a:cxn ang="0">
                <a:pos x="T8" y="T9"/>
              </a:cxn>
            </a:cxnLst>
            <a:rect l="0" t="0" r="r" b="b"/>
            <a:pathLst>
              <a:path w="1765101" h="1765101">
                <a:moveTo>
                  <a:pt x="0" y="882551"/>
                </a:moveTo>
                <a:cubicBezTo>
                  <a:pt x="0" y="395132"/>
                  <a:pt x="395132" y="0"/>
                  <a:pt x="882551" y="0"/>
                </a:cubicBezTo>
                <a:cubicBezTo>
                  <a:pt x="1369970" y="0"/>
                  <a:pt x="1765102" y="395132"/>
                  <a:pt x="1765102" y="882551"/>
                </a:cubicBezTo>
                <a:cubicBezTo>
                  <a:pt x="1765102" y="1369970"/>
                  <a:pt x="1369970" y="1765102"/>
                  <a:pt x="882551" y="1765102"/>
                </a:cubicBezTo>
                <a:cubicBezTo>
                  <a:pt x="395132" y="1765102"/>
                  <a:pt x="0" y="1369970"/>
                  <a:pt x="0" y="882551"/>
                </a:cubicBezTo>
                <a:close/>
              </a:path>
            </a:pathLst>
          </a:custGeom>
          <a:solidFill>
            <a:srgbClr val="65B779"/>
          </a:solidFill>
          <a:ln>
            <a:noFill/>
          </a:ln>
        </p:spPr>
        <p:txBody>
          <a:bodyPr lIns="308023" tIns="308023" rIns="308023" bIns="308023" anchor="ctr"/>
          <a:lstStyle/>
          <a:p>
            <a:endParaRPr lang="zh-CN" altLang="en-US"/>
          </a:p>
        </p:txBody>
      </p:sp>
      <p:sp>
        <p:nvSpPr>
          <p:cNvPr id="79" name="Freeform 31"/>
          <p:cNvSpPr>
            <a:spLocks noEditPoints="1"/>
          </p:cNvSpPr>
          <p:nvPr>
            <p:custDataLst>
              <p:tags r:id="rId3"/>
            </p:custDataLst>
          </p:nvPr>
        </p:nvSpPr>
        <p:spPr bwMode="auto">
          <a:xfrm>
            <a:off x="4125027" y="3710151"/>
            <a:ext cx="684688" cy="538375"/>
          </a:xfrm>
          <a:custGeom>
            <a:avLst/>
            <a:gdLst>
              <a:gd name="T0" fmla="*/ 297 w 360"/>
              <a:gd name="T1" fmla="*/ 195 h 284"/>
              <a:gd name="T2" fmla="*/ 293 w 360"/>
              <a:gd name="T3" fmla="*/ 181 h 284"/>
              <a:gd name="T4" fmla="*/ 308 w 360"/>
              <a:gd name="T5" fmla="*/ 98 h 284"/>
              <a:gd name="T6" fmla="*/ 210 w 360"/>
              <a:gd name="T7" fmla="*/ 31 h 284"/>
              <a:gd name="T8" fmla="*/ 56 w 360"/>
              <a:gd name="T9" fmla="*/ 77 h 284"/>
              <a:gd name="T10" fmla="*/ 74 w 360"/>
              <a:gd name="T11" fmla="*/ 169 h 284"/>
              <a:gd name="T12" fmla="*/ 69 w 360"/>
              <a:gd name="T13" fmla="*/ 186 h 284"/>
              <a:gd name="T14" fmla="*/ 0 w 360"/>
              <a:gd name="T15" fmla="*/ 234 h 284"/>
              <a:gd name="T16" fmla="*/ 23 w 360"/>
              <a:gd name="T17" fmla="*/ 284 h 284"/>
              <a:gd name="T18" fmla="*/ 256 w 360"/>
              <a:gd name="T19" fmla="*/ 284 h 284"/>
              <a:gd name="T20" fmla="*/ 360 w 360"/>
              <a:gd name="T21" fmla="*/ 260 h 284"/>
              <a:gd name="T22" fmla="*/ 341 w 360"/>
              <a:gd name="T23" fmla="*/ 216 h 284"/>
              <a:gd name="T24" fmla="*/ 23 w 360"/>
              <a:gd name="T25" fmla="*/ 268 h 284"/>
              <a:gd name="T26" fmla="*/ 16 w 360"/>
              <a:gd name="T27" fmla="*/ 234 h 284"/>
              <a:gd name="T28" fmla="*/ 76 w 360"/>
              <a:gd name="T29" fmla="*/ 201 h 284"/>
              <a:gd name="T30" fmla="*/ 88 w 360"/>
              <a:gd name="T31" fmla="*/ 161 h 284"/>
              <a:gd name="T32" fmla="*/ 72 w 360"/>
              <a:gd name="T33" fmla="*/ 77 h 284"/>
              <a:gd name="T34" fmla="*/ 208 w 360"/>
              <a:gd name="T35" fmla="*/ 77 h 284"/>
              <a:gd name="T36" fmla="*/ 193 w 360"/>
              <a:gd name="T37" fmla="*/ 161 h 284"/>
              <a:gd name="T38" fmla="*/ 204 w 360"/>
              <a:gd name="T39" fmla="*/ 201 h 284"/>
              <a:gd name="T40" fmla="*/ 264 w 360"/>
              <a:gd name="T41" fmla="*/ 234 h 284"/>
              <a:gd name="T42" fmla="*/ 256 w 360"/>
              <a:gd name="T43" fmla="*/ 268 h 284"/>
              <a:gd name="T44" fmla="*/ 344 w 360"/>
              <a:gd name="T45" fmla="*/ 260 h 284"/>
              <a:gd name="T46" fmla="*/ 278 w 360"/>
              <a:gd name="T47" fmla="*/ 268 h 284"/>
              <a:gd name="T48" fmla="*/ 280 w 360"/>
              <a:gd name="T49" fmla="*/ 234 h 284"/>
              <a:gd name="T50" fmla="*/ 210 w 360"/>
              <a:gd name="T51" fmla="*/ 186 h 284"/>
              <a:gd name="T52" fmla="*/ 206 w 360"/>
              <a:gd name="T53" fmla="*/ 169 h 284"/>
              <a:gd name="T54" fmla="*/ 224 w 360"/>
              <a:gd name="T55" fmla="*/ 77 h 284"/>
              <a:gd name="T56" fmla="*/ 234 w 360"/>
              <a:gd name="T57" fmla="*/ 44 h 284"/>
              <a:gd name="T58" fmla="*/ 292 w 360"/>
              <a:gd name="T59" fmla="*/ 126 h 284"/>
              <a:gd name="T60" fmla="*/ 276 w 360"/>
              <a:gd name="T61" fmla="*/ 193 h 284"/>
              <a:gd name="T62" fmla="*/ 334 w 360"/>
              <a:gd name="T63" fmla="*/ 230 h 284"/>
              <a:gd name="T64" fmla="*/ 344 w 360"/>
              <a:gd name="T65" fmla="*/ 26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60" h="284">
                <a:moveTo>
                  <a:pt x="341" y="216"/>
                </a:moveTo>
                <a:cubicBezTo>
                  <a:pt x="297" y="195"/>
                  <a:pt x="297" y="195"/>
                  <a:pt x="297" y="195"/>
                </a:cubicBezTo>
                <a:cubicBezTo>
                  <a:pt x="294" y="194"/>
                  <a:pt x="292" y="191"/>
                  <a:pt x="292" y="189"/>
                </a:cubicBezTo>
                <a:cubicBezTo>
                  <a:pt x="291" y="186"/>
                  <a:pt x="291" y="183"/>
                  <a:pt x="293" y="181"/>
                </a:cubicBezTo>
                <a:cubicBezTo>
                  <a:pt x="304" y="163"/>
                  <a:pt x="308" y="140"/>
                  <a:pt x="308" y="126"/>
                </a:cubicBezTo>
                <a:cubicBezTo>
                  <a:pt x="308" y="98"/>
                  <a:pt x="308" y="98"/>
                  <a:pt x="308" y="98"/>
                </a:cubicBezTo>
                <a:cubicBezTo>
                  <a:pt x="308" y="50"/>
                  <a:pt x="271" y="28"/>
                  <a:pt x="234" y="28"/>
                </a:cubicBezTo>
                <a:cubicBezTo>
                  <a:pt x="226" y="28"/>
                  <a:pt x="217" y="29"/>
                  <a:pt x="210" y="31"/>
                </a:cubicBezTo>
                <a:cubicBezTo>
                  <a:pt x="194" y="10"/>
                  <a:pt x="167" y="0"/>
                  <a:pt x="140" y="0"/>
                </a:cubicBezTo>
                <a:cubicBezTo>
                  <a:pt x="98" y="0"/>
                  <a:pt x="56" y="24"/>
                  <a:pt x="56" y="77"/>
                </a:cubicBezTo>
                <a:cubicBezTo>
                  <a:pt x="56" y="108"/>
                  <a:pt x="56" y="108"/>
                  <a:pt x="56" y="108"/>
                </a:cubicBezTo>
                <a:cubicBezTo>
                  <a:pt x="56" y="124"/>
                  <a:pt x="62" y="149"/>
                  <a:pt x="74" y="169"/>
                </a:cubicBezTo>
                <a:cubicBezTo>
                  <a:pt x="76" y="172"/>
                  <a:pt x="76" y="175"/>
                  <a:pt x="75" y="179"/>
                </a:cubicBezTo>
                <a:cubicBezTo>
                  <a:pt x="74" y="182"/>
                  <a:pt x="72" y="185"/>
                  <a:pt x="69" y="186"/>
                </a:cubicBezTo>
                <a:cubicBezTo>
                  <a:pt x="20" y="210"/>
                  <a:pt x="20" y="210"/>
                  <a:pt x="20" y="210"/>
                </a:cubicBezTo>
                <a:cubicBezTo>
                  <a:pt x="17" y="211"/>
                  <a:pt x="0" y="220"/>
                  <a:pt x="0" y="234"/>
                </a:cubicBezTo>
                <a:cubicBezTo>
                  <a:pt x="0" y="259"/>
                  <a:pt x="0" y="259"/>
                  <a:pt x="0" y="259"/>
                </a:cubicBezTo>
                <a:cubicBezTo>
                  <a:pt x="0" y="273"/>
                  <a:pt x="10" y="284"/>
                  <a:pt x="23" y="284"/>
                </a:cubicBezTo>
                <a:cubicBezTo>
                  <a:pt x="248" y="284"/>
                  <a:pt x="248" y="284"/>
                  <a:pt x="248" y="284"/>
                </a:cubicBezTo>
                <a:cubicBezTo>
                  <a:pt x="256" y="284"/>
                  <a:pt x="256" y="284"/>
                  <a:pt x="256" y="284"/>
                </a:cubicBezTo>
                <a:cubicBezTo>
                  <a:pt x="337" y="284"/>
                  <a:pt x="337" y="284"/>
                  <a:pt x="337" y="284"/>
                </a:cubicBezTo>
                <a:cubicBezTo>
                  <a:pt x="350" y="284"/>
                  <a:pt x="360" y="273"/>
                  <a:pt x="360" y="260"/>
                </a:cubicBezTo>
                <a:cubicBezTo>
                  <a:pt x="360" y="238"/>
                  <a:pt x="360" y="238"/>
                  <a:pt x="360" y="238"/>
                </a:cubicBezTo>
                <a:cubicBezTo>
                  <a:pt x="360" y="224"/>
                  <a:pt x="344" y="217"/>
                  <a:pt x="341" y="216"/>
                </a:cubicBezTo>
                <a:moveTo>
                  <a:pt x="248" y="268"/>
                </a:moveTo>
                <a:cubicBezTo>
                  <a:pt x="23" y="268"/>
                  <a:pt x="23" y="268"/>
                  <a:pt x="23" y="268"/>
                </a:cubicBezTo>
                <a:cubicBezTo>
                  <a:pt x="17" y="268"/>
                  <a:pt x="16" y="262"/>
                  <a:pt x="16" y="259"/>
                </a:cubicBezTo>
                <a:cubicBezTo>
                  <a:pt x="16" y="234"/>
                  <a:pt x="16" y="234"/>
                  <a:pt x="16" y="234"/>
                </a:cubicBezTo>
                <a:cubicBezTo>
                  <a:pt x="16" y="232"/>
                  <a:pt x="21" y="227"/>
                  <a:pt x="27" y="224"/>
                </a:cubicBezTo>
                <a:cubicBezTo>
                  <a:pt x="76" y="201"/>
                  <a:pt x="76" y="201"/>
                  <a:pt x="76" y="201"/>
                </a:cubicBezTo>
                <a:cubicBezTo>
                  <a:pt x="83" y="197"/>
                  <a:pt x="88" y="191"/>
                  <a:pt x="91" y="183"/>
                </a:cubicBezTo>
                <a:cubicBezTo>
                  <a:pt x="93" y="176"/>
                  <a:pt x="92" y="167"/>
                  <a:pt x="88" y="161"/>
                </a:cubicBezTo>
                <a:cubicBezTo>
                  <a:pt x="77" y="144"/>
                  <a:pt x="72" y="122"/>
                  <a:pt x="72" y="108"/>
                </a:cubicBezTo>
                <a:cubicBezTo>
                  <a:pt x="72" y="77"/>
                  <a:pt x="72" y="77"/>
                  <a:pt x="72" y="77"/>
                </a:cubicBezTo>
                <a:cubicBezTo>
                  <a:pt x="72" y="32"/>
                  <a:pt x="109" y="16"/>
                  <a:pt x="140" y="16"/>
                </a:cubicBezTo>
                <a:cubicBezTo>
                  <a:pt x="171" y="16"/>
                  <a:pt x="208" y="32"/>
                  <a:pt x="208" y="77"/>
                </a:cubicBezTo>
                <a:cubicBezTo>
                  <a:pt x="208" y="108"/>
                  <a:pt x="208" y="108"/>
                  <a:pt x="208" y="108"/>
                </a:cubicBezTo>
                <a:cubicBezTo>
                  <a:pt x="208" y="122"/>
                  <a:pt x="203" y="144"/>
                  <a:pt x="193" y="161"/>
                </a:cubicBezTo>
                <a:cubicBezTo>
                  <a:pt x="188" y="168"/>
                  <a:pt x="187" y="176"/>
                  <a:pt x="189" y="184"/>
                </a:cubicBezTo>
                <a:cubicBezTo>
                  <a:pt x="191" y="192"/>
                  <a:pt x="197" y="198"/>
                  <a:pt x="204" y="201"/>
                </a:cubicBezTo>
                <a:cubicBezTo>
                  <a:pt x="253" y="224"/>
                  <a:pt x="253" y="224"/>
                  <a:pt x="253" y="224"/>
                </a:cubicBezTo>
                <a:cubicBezTo>
                  <a:pt x="258" y="227"/>
                  <a:pt x="264" y="231"/>
                  <a:pt x="264" y="234"/>
                </a:cubicBezTo>
                <a:cubicBezTo>
                  <a:pt x="264" y="259"/>
                  <a:pt x="264" y="259"/>
                  <a:pt x="264" y="259"/>
                </a:cubicBezTo>
                <a:cubicBezTo>
                  <a:pt x="264" y="263"/>
                  <a:pt x="261" y="268"/>
                  <a:pt x="256" y="268"/>
                </a:cubicBezTo>
                <a:lnTo>
                  <a:pt x="248" y="268"/>
                </a:lnTo>
                <a:close/>
                <a:moveTo>
                  <a:pt x="344" y="260"/>
                </a:moveTo>
                <a:cubicBezTo>
                  <a:pt x="344" y="264"/>
                  <a:pt x="341" y="268"/>
                  <a:pt x="337" y="268"/>
                </a:cubicBezTo>
                <a:cubicBezTo>
                  <a:pt x="278" y="268"/>
                  <a:pt x="278" y="268"/>
                  <a:pt x="278" y="268"/>
                </a:cubicBezTo>
                <a:cubicBezTo>
                  <a:pt x="279" y="265"/>
                  <a:pt x="280" y="262"/>
                  <a:pt x="280" y="259"/>
                </a:cubicBezTo>
                <a:cubicBezTo>
                  <a:pt x="280" y="234"/>
                  <a:pt x="280" y="234"/>
                  <a:pt x="280" y="234"/>
                </a:cubicBezTo>
                <a:cubicBezTo>
                  <a:pt x="280" y="219"/>
                  <a:pt x="262" y="211"/>
                  <a:pt x="259" y="210"/>
                </a:cubicBezTo>
                <a:cubicBezTo>
                  <a:pt x="210" y="186"/>
                  <a:pt x="210" y="186"/>
                  <a:pt x="210" y="186"/>
                </a:cubicBezTo>
                <a:cubicBezTo>
                  <a:pt x="208" y="185"/>
                  <a:pt x="206" y="183"/>
                  <a:pt x="205" y="180"/>
                </a:cubicBezTo>
                <a:cubicBezTo>
                  <a:pt x="204" y="176"/>
                  <a:pt x="204" y="173"/>
                  <a:pt x="206" y="169"/>
                </a:cubicBezTo>
                <a:cubicBezTo>
                  <a:pt x="218" y="150"/>
                  <a:pt x="224" y="125"/>
                  <a:pt x="224" y="108"/>
                </a:cubicBezTo>
                <a:cubicBezTo>
                  <a:pt x="224" y="77"/>
                  <a:pt x="224" y="77"/>
                  <a:pt x="224" y="77"/>
                </a:cubicBezTo>
                <a:cubicBezTo>
                  <a:pt x="224" y="65"/>
                  <a:pt x="222" y="55"/>
                  <a:pt x="218" y="46"/>
                </a:cubicBezTo>
                <a:cubicBezTo>
                  <a:pt x="223" y="45"/>
                  <a:pt x="229" y="44"/>
                  <a:pt x="234" y="44"/>
                </a:cubicBezTo>
                <a:cubicBezTo>
                  <a:pt x="262" y="44"/>
                  <a:pt x="292" y="58"/>
                  <a:pt x="292" y="98"/>
                </a:cubicBezTo>
                <a:cubicBezTo>
                  <a:pt x="292" y="126"/>
                  <a:pt x="292" y="126"/>
                  <a:pt x="292" y="126"/>
                </a:cubicBezTo>
                <a:cubicBezTo>
                  <a:pt x="292" y="138"/>
                  <a:pt x="289" y="157"/>
                  <a:pt x="279" y="173"/>
                </a:cubicBezTo>
                <a:cubicBezTo>
                  <a:pt x="275" y="179"/>
                  <a:pt x="274" y="186"/>
                  <a:pt x="276" y="193"/>
                </a:cubicBezTo>
                <a:cubicBezTo>
                  <a:pt x="278" y="200"/>
                  <a:pt x="283" y="206"/>
                  <a:pt x="290" y="209"/>
                </a:cubicBezTo>
                <a:cubicBezTo>
                  <a:pt x="334" y="230"/>
                  <a:pt x="334" y="230"/>
                  <a:pt x="334" y="230"/>
                </a:cubicBezTo>
                <a:cubicBezTo>
                  <a:pt x="339" y="232"/>
                  <a:pt x="344" y="236"/>
                  <a:pt x="344" y="238"/>
                </a:cubicBezTo>
                <a:lnTo>
                  <a:pt x="344" y="260"/>
                </a:lnTo>
                <a:close/>
              </a:path>
            </a:pathLst>
          </a:custGeom>
          <a:solidFill>
            <a:srgbClr val="FFFFFF"/>
          </a:solidFill>
          <a:ln>
            <a:noFill/>
          </a:ln>
        </p:spPr>
        <p:txBody>
          <a:bodyPr/>
          <a:lstStyle/>
          <a:p>
            <a:endParaRPr lang="zh-CN" altLang="en-US"/>
          </a:p>
        </p:txBody>
      </p:sp>
      <p:sp>
        <p:nvSpPr>
          <p:cNvPr id="96" name="TextBox 62"/>
          <p:cNvSpPr txBox="1">
            <a:spLocks noChangeArrowheads="1"/>
          </p:cNvSpPr>
          <p:nvPr>
            <p:custDataLst>
              <p:tags r:id="rId4"/>
            </p:custDataLst>
          </p:nvPr>
        </p:nvSpPr>
        <p:spPr bwMode="auto">
          <a:xfrm>
            <a:off x="1170751" y="3626299"/>
            <a:ext cx="2554076" cy="635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fontScale="90000" lnSpcReduction="20000"/>
          </a:bodyPr>
          <a:lstStyle>
            <a:lvl1pPr eaLnBrk="0" hangingPunct="0">
              <a:defRPr>
                <a:solidFill>
                  <a:srgbClr val="FFFFFF"/>
                </a:solidFill>
                <a:latin typeface="Calibri" panose="020F0502020204030204" pitchFamily="34" charset="0"/>
                <a:ea typeface="宋体" panose="02010600030101010101" pitchFamily="2" charset="-122"/>
              </a:defRPr>
            </a:lvl1pPr>
            <a:lvl2pPr marL="742950" indent="-285750" eaLnBrk="0" hangingPunct="0">
              <a:defRPr>
                <a:solidFill>
                  <a:srgbClr val="FFFFFF"/>
                </a:solidFill>
                <a:latin typeface="Calibri" panose="020F0502020204030204" pitchFamily="34" charset="0"/>
                <a:ea typeface="宋体" panose="02010600030101010101" pitchFamily="2" charset="-122"/>
              </a:defRPr>
            </a:lvl2pPr>
            <a:lvl3pPr marL="1143000" indent="-228600" eaLnBrk="0" hangingPunct="0">
              <a:defRPr>
                <a:solidFill>
                  <a:srgbClr val="FFFFFF"/>
                </a:solidFill>
                <a:latin typeface="Calibri" panose="020F0502020204030204" pitchFamily="34" charset="0"/>
                <a:ea typeface="宋体" panose="02010600030101010101" pitchFamily="2" charset="-122"/>
              </a:defRPr>
            </a:lvl3pPr>
            <a:lvl4pPr marL="1600200" indent="-228600" eaLnBrk="0" hangingPunct="0">
              <a:defRPr>
                <a:solidFill>
                  <a:srgbClr val="FFFFFF"/>
                </a:solidFill>
                <a:latin typeface="Calibri" panose="020F0502020204030204" pitchFamily="34" charset="0"/>
                <a:ea typeface="宋体" panose="02010600030101010101" pitchFamily="2" charset="-122"/>
              </a:defRPr>
            </a:lvl4pPr>
            <a:lvl5pPr marL="2057400" indent="-228600" eaLnBrk="0" hangingPunct="0">
              <a:defRPr>
                <a:solidFill>
                  <a:srgbClr val="FFFFFF"/>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rgbClr val="FFFFFF"/>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rgbClr val="FFFFFF"/>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rgbClr val="FFFFFF"/>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rgbClr val="FFFFFF"/>
                </a:solidFill>
                <a:latin typeface="Calibri" panose="020F0502020204030204" pitchFamily="34" charset="0"/>
                <a:ea typeface="宋体" panose="02010600030101010101" pitchFamily="2" charset="-122"/>
              </a:defRPr>
            </a:lvl9pPr>
          </a:lstStyle>
          <a:p>
            <a:pPr eaLnBrk="1" hangingPunct="1">
              <a:lnSpc>
                <a:spcPct val="150000"/>
              </a:lnSpc>
            </a:pPr>
            <a:r>
              <a:rPr lang="zh-CN" altLang="en-US" sz="1400" dirty="0">
                <a:solidFill>
                  <a:srgbClr val="000000"/>
                </a:solidFill>
                <a:latin typeface="微软雅黑" panose="020B0503020204020204" pitchFamily="34" charset="-122"/>
                <a:ea typeface="微软雅黑" panose="020B0503020204020204" pitchFamily="34" charset="-122"/>
              </a:rPr>
              <a:t>建立统一的要求和底线，</a:t>
            </a:r>
            <a:r>
              <a:rPr lang="en-US" altLang="zh-CN" sz="1400" dirty="0">
                <a:solidFill>
                  <a:srgbClr val="000000"/>
                </a:solidFill>
                <a:latin typeface="微软雅黑" panose="020B0503020204020204" pitchFamily="34" charset="-122"/>
                <a:ea typeface="微软雅黑" panose="020B0503020204020204" pitchFamily="34" charset="-122"/>
              </a:rPr>
              <a:t>要兼顾运营成本、公平性和合理性。</a:t>
            </a:r>
            <a:endParaRPr lang="en-US" altLang="zh-CN" sz="1400" dirty="0">
              <a:solidFill>
                <a:srgbClr val="000000"/>
              </a:solidFill>
              <a:latin typeface="微软雅黑" panose="020B0503020204020204" pitchFamily="34" charset="-122"/>
              <a:ea typeface="微软雅黑" panose="020B0503020204020204" pitchFamily="34" charset="-122"/>
            </a:endParaRPr>
          </a:p>
        </p:txBody>
      </p:sp>
      <p:sp>
        <p:nvSpPr>
          <p:cNvPr id="97" name="TextBox 63"/>
          <p:cNvSpPr txBox="1">
            <a:spLocks noChangeArrowheads="1"/>
          </p:cNvSpPr>
          <p:nvPr>
            <p:custDataLst>
              <p:tags r:id="rId5"/>
            </p:custDataLst>
          </p:nvPr>
        </p:nvSpPr>
        <p:spPr bwMode="auto">
          <a:xfrm>
            <a:off x="1170750" y="3273126"/>
            <a:ext cx="2554077" cy="347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lstStyle>
            <a:lvl1pPr eaLnBrk="0" hangingPunct="0">
              <a:defRPr>
                <a:solidFill>
                  <a:srgbClr val="FFFFFF"/>
                </a:solidFill>
                <a:latin typeface="Calibri" panose="020F0502020204030204" pitchFamily="34" charset="0"/>
                <a:ea typeface="宋体" panose="02010600030101010101" pitchFamily="2" charset="-122"/>
              </a:defRPr>
            </a:lvl1pPr>
            <a:lvl2pPr marL="742950" indent="-285750" eaLnBrk="0" hangingPunct="0">
              <a:defRPr>
                <a:solidFill>
                  <a:srgbClr val="FFFFFF"/>
                </a:solidFill>
                <a:latin typeface="Calibri" panose="020F0502020204030204" pitchFamily="34" charset="0"/>
                <a:ea typeface="宋体" panose="02010600030101010101" pitchFamily="2" charset="-122"/>
              </a:defRPr>
            </a:lvl2pPr>
            <a:lvl3pPr marL="1143000" indent="-228600" eaLnBrk="0" hangingPunct="0">
              <a:defRPr>
                <a:solidFill>
                  <a:srgbClr val="FFFFFF"/>
                </a:solidFill>
                <a:latin typeface="Calibri" panose="020F0502020204030204" pitchFamily="34" charset="0"/>
                <a:ea typeface="宋体" panose="02010600030101010101" pitchFamily="2" charset="-122"/>
              </a:defRPr>
            </a:lvl3pPr>
            <a:lvl4pPr marL="1600200" indent="-228600" eaLnBrk="0" hangingPunct="0">
              <a:defRPr>
                <a:solidFill>
                  <a:srgbClr val="FFFFFF"/>
                </a:solidFill>
                <a:latin typeface="Calibri" panose="020F0502020204030204" pitchFamily="34" charset="0"/>
                <a:ea typeface="宋体" panose="02010600030101010101" pitchFamily="2" charset="-122"/>
              </a:defRPr>
            </a:lvl4pPr>
            <a:lvl5pPr marL="2057400" indent="-228600" eaLnBrk="0" hangingPunct="0">
              <a:defRPr>
                <a:solidFill>
                  <a:srgbClr val="FFFFFF"/>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rgbClr val="FFFFFF"/>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rgbClr val="FFFFFF"/>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rgbClr val="FFFFFF"/>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rgbClr val="FFFFFF"/>
                </a:solidFill>
                <a:latin typeface="Calibri" panose="020F0502020204030204" pitchFamily="34" charset="0"/>
                <a:ea typeface="宋体" panose="02010600030101010101" pitchFamily="2" charset="-122"/>
              </a:defRPr>
            </a:lvl9pPr>
          </a:lstStyle>
          <a:p>
            <a:pPr algn="l" eaLnBrk="1" hangingPunct="1">
              <a:buClrTx/>
              <a:buSzTx/>
              <a:buFontTx/>
            </a:pPr>
            <a:r>
              <a:rPr lang="zh-CN" altLang="en-US" sz="1800" b="1" dirty="0">
                <a:solidFill>
                  <a:srgbClr val="000000"/>
                </a:solidFill>
                <a:latin typeface="微软雅黑" panose="020B0503020204020204" pitchFamily="34" charset="-122"/>
                <a:ea typeface="微软雅黑" panose="020B0503020204020204" pitchFamily="34" charset="-122"/>
                <a:cs typeface="+mn-ea"/>
              </a:rPr>
              <a:t>考核淘汰机制</a:t>
            </a:r>
            <a:endParaRPr lang="zh-CN" altLang="en-US" sz="1800" b="1" dirty="0">
              <a:solidFill>
                <a:srgbClr val="000000"/>
              </a:solidFill>
              <a:latin typeface="微软雅黑" panose="020B0503020204020204" pitchFamily="34" charset="-122"/>
              <a:ea typeface="微软雅黑" panose="020B0503020204020204" pitchFamily="34" charset="-122"/>
              <a:cs typeface="+mn-ea"/>
            </a:endParaRPr>
          </a:p>
        </p:txBody>
      </p:sp>
      <p:cxnSp>
        <p:nvCxnSpPr>
          <p:cNvPr id="98" name="直接连接符 47"/>
          <p:cNvCxnSpPr>
            <a:cxnSpLocks noChangeShapeType="1"/>
          </p:cNvCxnSpPr>
          <p:nvPr>
            <p:custDataLst>
              <p:tags r:id="rId6"/>
            </p:custDataLst>
          </p:nvPr>
        </p:nvCxnSpPr>
        <p:spPr bwMode="auto">
          <a:xfrm>
            <a:off x="1170751" y="3620375"/>
            <a:ext cx="2554076" cy="0"/>
          </a:xfrm>
          <a:prstGeom prst="line">
            <a:avLst/>
          </a:prstGeom>
          <a:noFill/>
          <a:ln w="9525" cmpd="sng">
            <a:solidFill>
              <a:srgbClr val="000000"/>
            </a:solidFill>
            <a:round/>
          </a:ln>
          <a:extLst>
            <a:ext uri="{909E8E84-426E-40DD-AFC4-6F175D3DCCD1}">
              <a14:hiddenFill xmlns:a14="http://schemas.microsoft.com/office/drawing/2010/main">
                <a:noFill/>
              </a14:hiddenFill>
            </a:ext>
          </a:extLst>
        </p:spPr>
      </p:cxnSp>
      <p:sp>
        <p:nvSpPr>
          <p:cNvPr id="7" name="任意多边形 24"/>
          <p:cNvSpPr/>
          <p:nvPr>
            <p:custDataLst>
              <p:tags r:id="rId7"/>
            </p:custDataLst>
          </p:nvPr>
        </p:nvSpPr>
        <p:spPr bwMode="auto">
          <a:xfrm>
            <a:off x="5436539" y="1725459"/>
            <a:ext cx="1329600" cy="1328180"/>
          </a:xfrm>
          <a:custGeom>
            <a:avLst/>
            <a:gdLst>
              <a:gd name="T0" fmla="*/ 0 w 1765101"/>
              <a:gd name="T1" fmla="*/ 882551 h 1765101"/>
              <a:gd name="T2" fmla="*/ 882551 w 1765101"/>
              <a:gd name="T3" fmla="*/ 0 h 1765101"/>
              <a:gd name="T4" fmla="*/ 1765102 w 1765101"/>
              <a:gd name="T5" fmla="*/ 882551 h 1765101"/>
              <a:gd name="T6" fmla="*/ 882551 w 1765101"/>
              <a:gd name="T7" fmla="*/ 1765102 h 1765101"/>
              <a:gd name="T8" fmla="*/ 0 w 1765101"/>
              <a:gd name="T9" fmla="*/ 882551 h 1765101"/>
            </a:gdLst>
            <a:ahLst/>
            <a:cxnLst>
              <a:cxn ang="0">
                <a:pos x="T0" y="T1"/>
              </a:cxn>
              <a:cxn ang="0">
                <a:pos x="T2" y="T3"/>
              </a:cxn>
              <a:cxn ang="0">
                <a:pos x="T4" y="T5"/>
              </a:cxn>
              <a:cxn ang="0">
                <a:pos x="T6" y="T7"/>
              </a:cxn>
              <a:cxn ang="0">
                <a:pos x="T8" y="T9"/>
              </a:cxn>
            </a:cxnLst>
            <a:rect l="0" t="0" r="r" b="b"/>
            <a:pathLst>
              <a:path w="1765101" h="1765101">
                <a:moveTo>
                  <a:pt x="0" y="882551"/>
                </a:moveTo>
                <a:cubicBezTo>
                  <a:pt x="0" y="395132"/>
                  <a:pt x="395132" y="0"/>
                  <a:pt x="882551" y="0"/>
                </a:cubicBezTo>
                <a:cubicBezTo>
                  <a:pt x="1369970" y="0"/>
                  <a:pt x="1765102" y="395132"/>
                  <a:pt x="1765102" y="882551"/>
                </a:cubicBezTo>
                <a:cubicBezTo>
                  <a:pt x="1765102" y="1369970"/>
                  <a:pt x="1369970" y="1765102"/>
                  <a:pt x="882551" y="1765102"/>
                </a:cubicBezTo>
                <a:cubicBezTo>
                  <a:pt x="395132" y="1765102"/>
                  <a:pt x="0" y="1369970"/>
                  <a:pt x="0" y="882551"/>
                </a:cubicBezTo>
                <a:close/>
              </a:path>
            </a:pathLst>
          </a:custGeom>
          <a:solidFill>
            <a:srgbClr val="FB4F4F"/>
          </a:solidFill>
          <a:ln>
            <a:noFill/>
          </a:ln>
        </p:spPr>
        <p:txBody>
          <a:bodyPr lIns="308023" tIns="308023" rIns="308023" bIns="308023" anchor="ctr"/>
          <a:lstStyle/>
          <a:p>
            <a:endParaRPr lang="zh-CN" altLang="en-US"/>
          </a:p>
        </p:txBody>
      </p:sp>
      <p:sp>
        <p:nvSpPr>
          <p:cNvPr id="26" name="TextBox 62"/>
          <p:cNvSpPr txBox="1">
            <a:spLocks noChangeArrowheads="1"/>
          </p:cNvSpPr>
          <p:nvPr>
            <p:custDataLst>
              <p:tags r:id="rId8"/>
            </p:custDataLst>
          </p:nvPr>
        </p:nvSpPr>
        <p:spPr bwMode="auto">
          <a:xfrm>
            <a:off x="6846112" y="2249300"/>
            <a:ext cx="2554076" cy="635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fontScale="80000"/>
          </a:bodyPr>
          <a:lstStyle>
            <a:lvl1pPr eaLnBrk="0" hangingPunct="0">
              <a:defRPr>
                <a:solidFill>
                  <a:srgbClr val="FFFFFF"/>
                </a:solidFill>
                <a:latin typeface="Calibri" panose="020F0502020204030204" pitchFamily="34" charset="0"/>
                <a:ea typeface="宋体" panose="02010600030101010101" pitchFamily="2" charset="-122"/>
              </a:defRPr>
            </a:lvl1pPr>
            <a:lvl2pPr marL="742950" indent="-285750" eaLnBrk="0" hangingPunct="0">
              <a:defRPr>
                <a:solidFill>
                  <a:srgbClr val="FFFFFF"/>
                </a:solidFill>
                <a:latin typeface="Calibri" panose="020F0502020204030204" pitchFamily="34" charset="0"/>
                <a:ea typeface="宋体" panose="02010600030101010101" pitchFamily="2" charset="-122"/>
              </a:defRPr>
            </a:lvl2pPr>
            <a:lvl3pPr marL="1143000" indent="-228600" eaLnBrk="0" hangingPunct="0">
              <a:defRPr>
                <a:solidFill>
                  <a:srgbClr val="FFFFFF"/>
                </a:solidFill>
                <a:latin typeface="Calibri" panose="020F0502020204030204" pitchFamily="34" charset="0"/>
                <a:ea typeface="宋体" panose="02010600030101010101" pitchFamily="2" charset="-122"/>
              </a:defRPr>
            </a:lvl3pPr>
            <a:lvl4pPr marL="1600200" indent="-228600" eaLnBrk="0" hangingPunct="0">
              <a:defRPr>
                <a:solidFill>
                  <a:srgbClr val="FFFFFF"/>
                </a:solidFill>
                <a:latin typeface="Calibri" panose="020F0502020204030204" pitchFamily="34" charset="0"/>
                <a:ea typeface="宋体" panose="02010600030101010101" pitchFamily="2" charset="-122"/>
              </a:defRPr>
            </a:lvl4pPr>
            <a:lvl5pPr marL="2057400" indent="-228600" eaLnBrk="0" hangingPunct="0">
              <a:defRPr>
                <a:solidFill>
                  <a:srgbClr val="FFFFFF"/>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rgbClr val="FFFFFF"/>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rgbClr val="FFFFFF"/>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rgbClr val="FFFFFF"/>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rgbClr val="FFFFFF"/>
                </a:solidFill>
                <a:latin typeface="Calibri" panose="020F0502020204030204" pitchFamily="34" charset="0"/>
                <a:ea typeface="宋体" panose="02010600030101010101" pitchFamily="2" charset="-122"/>
              </a:defRPr>
            </a:lvl9pPr>
          </a:lstStyle>
          <a:p>
            <a:pPr eaLnBrk="1" hangingPunct="1"/>
            <a:r>
              <a:rPr lang="zh-CN" altLang="en-US" sz="1800" dirty="0">
                <a:solidFill>
                  <a:srgbClr val="000000"/>
                </a:solidFill>
                <a:latin typeface="微软雅黑" panose="020B0503020204020204" pitchFamily="34" charset="-122"/>
                <a:ea typeface="微软雅黑" panose="020B0503020204020204" pitchFamily="34" charset="-122"/>
              </a:rPr>
              <a:t>包括每月业务运营情况、核心指标分析、工作总结及规划</a:t>
            </a:r>
            <a:endParaRPr lang="zh-CN" altLang="en-US" sz="1800" dirty="0">
              <a:solidFill>
                <a:srgbClr val="000000"/>
              </a:solidFill>
              <a:latin typeface="微软雅黑" panose="020B0503020204020204" pitchFamily="34" charset="-122"/>
              <a:ea typeface="微软雅黑" panose="020B0503020204020204" pitchFamily="34" charset="-122"/>
            </a:endParaRPr>
          </a:p>
        </p:txBody>
      </p:sp>
      <p:sp>
        <p:nvSpPr>
          <p:cNvPr id="27" name="TextBox 63"/>
          <p:cNvSpPr txBox="1">
            <a:spLocks noChangeArrowheads="1"/>
          </p:cNvSpPr>
          <p:nvPr>
            <p:custDataLst>
              <p:tags r:id="rId9"/>
            </p:custDataLst>
          </p:nvPr>
        </p:nvSpPr>
        <p:spPr bwMode="auto">
          <a:xfrm>
            <a:off x="6846111" y="1896126"/>
            <a:ext cx="2554077" cy="347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lnSpcReduction="10000"/>
          </a:bodyPr>
          <a:lstStyle>
            <a:lvl1pPr eaLnBrk="0" hangingPunct="0">
              <a:defRPr>
                <a:solidFill>
                  <a:srgbClr val="FFFFFF"/>
                </a:solidFill>
                <a:latin typeface="Calibri" panose="020F0502020204030204" pitchFamily="34" charset="0"/>
                <a:ea typeface="宋体" panose="02010600030101010101" pitchFamily="2" charset="-122"/>
              </a:defRPr>
            </a:lvl1pPr>
            <a:lvl2pPr marL="742950" indent="-285750" eaLnBrk="0" hangingPunct="0">
              <a:defRPr>
                <a:solidFill>
                  <a:srgbClr val="FFFFFF"/>
                </a:solidFill>
                <a:latin typeface="Calibri" panose="020F0502020204030204" pitchFamily="34" charset="0"/>
                <a:ea typeface="宋体" panose="02010600030101010101" pitchFamily="2" charset="-122"/>
              </a:defRPr>
            </a:lvl2pPr>
            <a:lvl3pPr marL="1143000" indent="-228600" eaLnBrk="0" hangingPunct="0">
              <a:defRPr>
                <a:solidFill>
                  <a:srgbClr val="FFFFFF"/>
                </a:solidFill>
                <a:latin typeface="Calibri" panose="020F0502020204030204" pitchFamily="34" charset="0"/>
                <a:ea typeface="宋体" panose="02010600030101010101" pitchFamily="2" charset="-122"/>
              </a:defRPr>
            </a:lvl3pPr>
            <a:lvl4pPr marL="1600200" indent="-228600" eaLnBrk="0" hangingPunct="0">
              <a:defRPr>
                <a:solidFill>
                  <a:srgbClr val="FFFFFF"/>
                </a:solidFill>
                <a:latin typeface="Calibri" panose="020F0502020204030204" pitchFamily="34" charset="0"/>
                <a:ea typeface="宋体" panose="02010600030101010101" pitchFamily="2" charset="-122"/>
              </a:defRPr>
            </a:lvl4pPr>
            <a:lvl5pPr marL="2057400" indent="-228600" eaLnBrk="0" hangingPunct="0">
              <a:defRPr>
                <a:solidFill>
                  <a:srgbClr val="FFFFFF"/>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rgbClr val="FFFFFF"/>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rgbClr val="FFFFFF"/>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rgbClr val="FFFFFF"/>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rgbClr val="FFFFFF"/>
                </a:solidFill>
                <a:latin typeface="Calibri" panose="020F0502020204030204" pitchFamily="34" charset="0"/>
                <a:ea typeface="宋体" panose="02010600030101010101" pitchFamily="2" charset="-122"/>
              </a:defRPr>
            </a:lvl9pPr>
          </a:lstStyle>
          <a:p>
            <a:pPr eaLnBrk="1" hangingPunct="1"/>
            <a:r>
              <a:rPr lang="zh-CN" altLang="en-US" sz="1800" b="1" dirty="0">
                <a:solidFill>
                  <a:srgbClr val="000000"/>
                </a:solidFill>
                <a:latin typeface="微软雅黑" panose="020B0503020204020204" pitchFamily="34" charset="-122"/>
                <a:ea typeface="微软雅黑" panose="020B0503020204020204" pitchFamily="34" charset="-122"/>
                <a:cs typeface="+mn-ea"/>
              </a:rPr>
              <a:t>常规</a:t>
            </a:r>
            <a:r>
              <a:rPr lang="zh-CN" altLang="en-US" sz="1800" b="1" dirty="0">
                <a:solidFill>
                  <a:srgbClr val="000000"/>
                </a:solidFill>
                <a:latin typeface="微软雅黑" panose="020B0503020204020204" pitchFamily="34" charset="-122"/>
                <a:ea typeface="微软雅黑" panose="020B0503020204020204" pitchFamily="34" charset="-122"/>
                <a:cs typeface="+mn-ea"/>
              </a:rPr>
              <a:t>会议</a:t>
            </a:r>
            <a:endParaRPr lang="zh-CN" altLang="en-US" sz="1800" b="1" dirty="0">
              <a:solidFill>
                <a:srgbClr val="000000"/>
              </a:solidFill>
              <a:latin typeface="微软雅黑" panose="020B0503020204020204" pitchFamily="34" charset="-122"/>
              <a:ea typeface="微软雅黑" panose="020B0503020204020204" pitchFamily="34" charset="-122"/>
              <a:cs typeface="+mn-ea"/>
            </a:endParaRPr>
          </a:p>
        </p:txBody>
      </p:sp>
      <p:cxnSp>
        <p:nvCxnSpPr>
          <p:cNvPr id="28" name="直接连接符 47"/>
          <p:cNvCxnSpPr>
            <a:cxnSpLocks noChangeShapeType="1"/>
          </p:cNvCxnSpPr>
          <p:nvPr>
            <p:custDataLst>
              <p:tags r:id="rId10"/>
            </p:custDataLst>
          </p:nvPr>
        </p:nvCxnSpPr>
        <p:spPr bwMode="auto">
          <a:xfrm>
            <a:off x="6845477" y="2234486"/>
            <a:ext cx="2554076" cy="0"/>
          </a:xfrm>
          <a:prstGeom prst="line">
            <a:avLst/>
          </a:prstGeom>
          <a:noFill/>
          <a:ln w="9525" cmpd="sng">
            <a:solidFill>
              <a:srgbClr val="000000"/>
            </a:solidFill>
            <a:round/>
          </a:ln>
          <a:extLst>
            <a:ext uri="{909E8E84-426E-40DD-AFC4-6F175D3DCCD1}">
              <a14:hiddenFill xmlns:a14="http://schemas.microsoft.com/office/drawing/2010/main">
                <a:noFill/>
              </a14:hiddenFill>
            </a:ext>
          </a:extLst>
        </p:spPr>
      </p:cxnSp>
      <p:sp>
        <p:nvSpPr>
          <p:cNvPr id="30" name="任意多边形 24"/>
          <p:cNvSpPr/>
          <p:nvPr>
            <p:custDataLst>
              <p:tags r:id="rId11"/>
            </p:custDataLst>
          </p:nvPr>
        </p:nvSpPr>
        <p:spPr bwMode="auto">
          <a:xfrm>
            <a:off x="5436539" y="4822861"/>
            <a:ext cx="1329600" cy="1328180"/>
          </a:xfrm>
          <a:custGeom>
            <a:avLst/>
            <a:gdLst>
              <a:gd name="T0" fmla="*/ 0 w 1765101"/>
              <a:gd name="T1" fmla="*/ 882551 h 1765101"/>
              <a:gd name="T2" fmla="*/ 882551 w 1765101"/>
              <a:gd name="T3" fmla="*/ 0 h 1765101"/>
              <a:gd name="T4" fmla="*/ 1765102 w 1765101"/>
              <a:gd name="T5" fmla="*/ 882551 h 1765101"/>
              <a:gd name="T6" fmla="*/ 882551 w 1765101"/>
              <a:gd name="T7" fmla="*/ 1765102 h 1765101"/>
              <a:gd name="T8" fmla="*/ 0 w 1765101"/>
              <a:gd name="T9" fmla="*/ 882551 h 1765101"/>
            </a:gdLst>
            <a:ahLst/>
            <a:cxnLst>
              <a:cxn ang="0">
                <a:pos x="T0" y="T1"/>
              </a:cxn>
              <a:cxn ang="0">
                <a:pos x="T2" y="T3"/>
              </a:cxn>
              <a:cxn ang="0">
                <a:pos x="T4" y="T5"/>
              </a:cxn>
              <a:cxn ang="0">
                <a:pos x="T6" y="T7"/>
              </a:cxn>
              <a:cxn ang="0">
                <a:pos x="T8" y="T9"/>
              </a:cxn>
            </a:cxnLst>
            <a:rect l="0" t="0" r="r" b="b"/>
            <a:pathLst>
              <a:path w="1765101" h="1765101">
                <a:moveTo>
                  <a:pt x="0" y="882551"/>
                </a:moveTo>
                <a:cubicBezTo>
                  <a:pt x="0" y="395132"/>
                  <a:pt x="395132" y="0"/>
                  <a:pt x="882551" y="0"/>
                </a:cubicBezTo>
                <a:cubicBezTo>
                  <a:pt x="1369970" y="0"/>
                  <a:pt x="1765102" y="395132"/>
                  <a:pt x="1765102" y="882551"/>
                </a:cubicBezTo>
                <a:cubicBezTo>
                  <a:pt x="1765102" y="1369970"/>
                  <a:pt x="1369970" y="1765102"/>
                  <a:pt x="882551" y="1765102"/>
                </a:cubicBezTo>
                <a:cubicBezTo>
                  <a:pt x="395132" y="1765102"/>
                  <a:pt x="0" y="1369970"/>
                  <a:pt x="0" y="882551"/>
                </a:cubicBezTo>
                <a:close/>
              </a:path>
            </a:pathLst>
          </a:custGeom>
          <a:solidFill>
            <a:srgbClr val="8BC7D3"/>
          </a:solidFill>
          <a:ln>
            <a:noFill/>
          </a:ln>
        </p:spPr>
        <p:txBody>
          <a:bodyPr lIns="308023" tIns="308023" rIns="308023" bIns="308023" anchor="ctr"/>
          <a:lstStyle/>
          <a:p>
            <a:endParaRPr lang="zh-CN" altLang="en-US"/>
          </a:p>
        </p:txBody>
      </p:sp>
      <p:sp>
        <p:nvSpPr>
          <p:cNvPr id="32" name="TextBox 62"/>
          <p:cNvSpPr txBox="1">
            <a:spLocks noChangeArrowheads="1"/>
          </p:cNvSpPr>
          <p:nvPr>
            <p:custDataLst>
              <p:tags r:id="rId12"/>
            </p:custDataLst>
          </p:nvPr>
        </p:nvSpPr>
        <p:spPr bwMode="auto">
          <a:xfrm>
            <a:off x="2804720" y="5337811"/>
            <a:ext cx="2554076" cy="635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rgbClr val="FFFFFF"/>
                </a:solidFill>
                <a:latin typeface="Calibri" panose="020F0502020204030204" pitchFamily="34" charset="0"/>
                <a:ea typeface="宋体" panose="02010600030101010101" pitchFamily="2" charset="-122"/>
              </a:defRPr>
            </a:lvl1pPr>
            <a:lvl2pPr marL="742950" indent="-285750" eaLnBrk="0" hangingPunct="0">
              <a:defRPr>
                <a:solidFill>
                  <a:srgbClr val="FFFFFF"/>
                </a:solidFill>
                <a:latin typeface="Calibri" panose="020F0502020204030204" pitchFamily="34" charset="0"/>
                <a:ea typeface="宋体" panose="02010600030101010101" pitchFamily="2" charset="-122"/>
              </a:defRPr>
            </a:lvl2pPr>
            <a:lvl3pPr marL="1143000" indent="-228600" eaLnBrk="0" hangingPunct="0">
              <a:defRPr>
                <a:solidFill>
                  <a:srgbClr val="FFFFFF"/>
                </a:solidFill>
                <a:latin typeface="Calibri" panose="020F0502020204030204" pitchFamily="34" charset="0"/>
                <a:ea typeface="宋体" panose="02010600030101010101" pitchFamily="2" charset="-122"/>
              </a:defRPr>
            </a:lvl3pPr>
            <a:lvl4pPr marL="1600200" indent="-228600" eaLnBrk="0" hangingPunct="0">
              <a:defRPr>
                <a:solidFill>
                  <a:srgbClr val="FFFFFF"/>
                </a:solidFill>
                <a:latin typeface="Calibri" panose="020F0502020204030204" pitchFamily="34" charset="0"/>
                <a:ea typeface="宋体" panose="02010600030101010101" pitchFamily="2" charset="-122"/>
              </a:defRPr>
            </a:lvl4pPr>
            <a:lvl5pPr marL="2057400" indent="-228600" eaLnBrk="0" hangingPunct="0">
              <a:defRPr>
                <a:solidFill>
                  <a:srgbClr val="FFFFFF"/>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rgbClr val="FFFFFF"/>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rgbClr val="FFFFFF"/>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rgbClr val="FFFFFF"/>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rgbClr val="FFFFFF"/>
                </a:solidFill>
                <a:latin typeface="Calibri" panose="020F0502020204030204" pitchFamily="34" charset="0"/>
                <a:ea typeface="宋体" panose="02010600030101010101" pitchFamily="2" charset="-122"/>
              </a:defRPr>
            </a:lvl9pPr>
          </a:lstStyle>
          <a:p>
            <a:pPr eaLnBrk="1" hangingPunct="1"/>
            <a:r>
              <a:rPr lang="zh-CN" altLang="en-US" sz="1300" dirty="0">
                <a:solidFill>
                  <a:srgbClr val="000000"/>
                </a:solidFill>
                <a:latin typeface="微软雅黑" panose="020B0503020204020204" pitchFamily="34" charset="-122"/>
                <a:ea typeface="微软雅黑" panose="020B0503020204020204" pitchFamily="34" charset="-122"/>
              </a:rPr>
              <a:t>团队建设活动的目的，可以是增强团队成员之间的凝聚力，增加共同体验，提升互相之间的熟悉程度，提高工作效率，对公司和领导的熟悉度提升等</a:t>
            </a:r>
            <a:endParaRPr lang="zh-CN" altLang="en-US" sz="1300" dirty="0">
              <a:solidFill>
                <a:srgbClr val="000000"/>
              </a:solidFill>
              <a:latin typeface="微软雅黑" panose="020B0503020204020204" pitchFamily="34" charset="-122"/>
              <a:ea typeface="微软雅黑" panose="020B0503020204020204" pitchFamily="34" charset="-122"/>
            </a:endParaRPr>
          </a:p>
        </p:txBody>
      </p:sp>
      <p:sp>
        <p:nvSpPr>
          <p:cNvPr id="33" name="TextBox 63"/>
          <p:cNvSpPr txBox="1">
            <a:spLocks noChangeArrowheads="1"/>
          </p:cNvSpPr>
          <p:nvPr>
            <p:custDataLst>
              <p:tags r:id="rId13"/>
            </p:custDataLst>
          </p:nvPr>
        </p:nvSpPr>
        <p:spPr bwMode="auto">
          <a:xfrm>
            <a:off x="2804719" y="4984638"/>
            <a:ext cx="2554077" cy="347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lnSpcReduction="10000"/>
          </a:bodyPr>
          <a:lstStyle>
            <a:lvl1pPr eaLnBrk="0" hangingPunct="0">
              <a:defRPr>
                <a:solidFill>
                  <a:srgbClr val="FFFFFF"/>
                </a:solidFill>
                <a:latin typeface="Calibri" panose="020F0502020204030204" pitchFamily="34" charset="0"/>
                <a:ea typeface="宋体" panose="02010600030101010101" pitchFamily="2" charset="-122"/>
              </a:defRPr>
            </a:lvl1pPr>
            <a:lvl2pPr marL="742950" indent="-285750" eaLnBrk="0" hangingPunct="0">
              <a:defRPr>
                <a:solidFill>
                  <a:srgbClr val="FFFFFF"/>
                </a:solidFill>
                <a:latin typeface="Calibri" panose="020F0502020204030204" pitchFamily="34" charset="0"/>
                <a:ea typeface="宋体" panose="02010600030101010101" pitchFamily="2" charset="-122"/>
              </a:defRPr>
            </a:lvl2pPr>
            <a:lvl3pPr marL="1143000" indent="-228600" eaLnBrk="0" hangingPunct="0">
              <a:defRPr>
                <a:solidFill>
                  <a:srgbClr val="FFFFFF"/>
                </a:solidFill>
                <a:latin typeface="Calibri" panose="020F0502020204030204" pitchFamily="34" charset="0"/>
                <a:ea typeface="宋体" panose="02010600030101010101" pitchFamily="2" charset="-122"/>
              </a:defRPr>
            </a:lvl3pPr>
            <a:lvl4pPr marL="1600200" indent="-228600" eaLnBrk="0" hangingPunct="0">
              <a:defRPr>
                <a:solidFill>
                  <a:srgbClr val="FFFFFF"/>
                </a:solidFill>
                <a:latin typeface="Calibri" panose="020F0502020204030204" pitchFamily="34" charset="0"/>
                <a:ea typeface="宋体" panose="02010600030101010101" pitchFamily="2" charset="-122"/>
              </a:defRPr>
            </a:lvl4pPr>
            <a:lvl5pPr marL="2057400" indent="-228600" eaLnBrk="0" hangingPunct="0">
              <a:defRPr>
                <a:solidFill>
                  <a:srgbClr val="FFFFFF"/>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rgbClr val="FFFFFF"/>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rgbClr val="FFFFFF"/>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rgbClr val="FFFFFF"/>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rgbClr val="FFFFFF"/>
                </a:solidFill>
                <a:latin typeface="Calibri" panose="020F0502020204030204" pitchFamily="34" charset="0"/>
                <a:ea typeface="宋体" panose="02010600030101010101" pitchFamily="2" charset="-122"/>
              </a:defRPr>
            </a:lvl9pPr>
          </a:lstStyle>
          <a:p>
            <a:pPr eaLnBrk="1" hangingPunct="1"/>
            <a:r>
              <a:rPr lang="zh-CN" altLang="en-US" sz="1800" b="1" dirty="0">
                <a:solidFill>
                  <a:srgbClr val="000000"/>
                </a:solidFill>
                <a:latin typeface="微软雅黑" panose="020B0503020204020204" pitchFamily="34" charset="-122"/>
                <a:ea typeface="微软雅黑" panose="020B0503020204020204" pitchFamily="34" charset="-122"/>
                <a:cs typeface="+mn-ea"/>
              </a:rPr>
              <a:t>团队建设</a:t>
            </a:r>
            <a:r>
              <a:rPr lang="zh-CN" altLang="en-US" sz="1800" b="1" dirty="0">
                <a:solidFill>
                  <a:srgbClr val="000000"/>
                </a:solidFill>
                <a:latin typeface="微软雅黑" panose="020B0503020204020204" pitchFamily="34" charset="-122"/>
                <a:ea typeface="微软雅黑" panose="020B0503020204020204" pitchFamily="34" charset="-122"/>
                <a:cs typeface="+mn-ea"/>
              </a:rPr>
              <a:t>活动</a:t>
            </a:r>
            <a:endParaRPr lang="zh-CN" altLang="en-US" sz="1800" b="1" dirty="0">
              <a:solidFill>
                <a:srgbClr val="000000"/>
              </a:solidFill>
              <a:latin typeface="微软雅黑" panose="020B0503020204020204" pitchFamily="34" charset="-122"/>
              <a:ea typeface="微软雅黑" panose="020B0503020204020204" pitchFamily="34" charset="-122"/>
              <a:cs typeface="+mn-ea"/>
            </a:endParaRPr>
          </a:p>
        </p:txBody>
      </p:sp>
      <p:cxnSp>
        <p:nvCxnSpPr>
          <p:cNvPr id="34" name="直接连接符 47"/>
          <p:cNvCxnSpPr>
            <a:cxnSpLocks noChangeShapeType="1"/>
          </p:cNvCxnSpPr>
          <p:nvPr>
            <p:custDataLst>
              <p:tags r:id="rId14"/>
            </p:custDataLst>
          </p:nvPr>
        </p:nvCxnSpPr>
        <p:spPr bwMode="auto">
          <a:xfrm>
            <a:off x="2804720" y="5331888"/>
            <a:ext cx="2554076" cy="0"/>
          </a:xfrm>
          <a:prstGeom prst="line">
            <a:avLst/>
          </a:prstGeom>
          <a:noFill/>
          <a:ln w="9525" cmpd="sng">
            <a:solidFill>
              <a:srgbClr val="000000"/>
            </a:solidFill>
            <a:round/>
          </a:ln>
          <a:extLst>
            <a:ext uri="{909E8E84-426E-40DD-AFC4-6F175D3DCCD1}">
              <a14:hiddenFill xmlns:a14="http://schemas.microsoft.com/office/drawing/2010/main">
                <a:noFill/>
              </a14:hiddenFill>
            </a:ext>
          </a:extLst>
        </p:spPr>
      </p:cxnSp>
      <p:sp>
        <p:nvSpPr>
          <p:cNvPr id="36" name="任意多边形 24"/>
          <p:cNvSpPr/>
          <p:nvPr>
            <p:custDataLst>
              <p:tags r:id="rId15"/>
            </p:custDataLst>
          </p:nvPr>
        </p:nvSpPr>
        <p:spPr bwMode="auto">
          <a:xfrm>
            <a:off x="6918703" y="3336942"/>
            <a:ext cx="1329600" cy="1328180"/>
          </a:xfrm>
          <a:custGeom>
            <a:avLst/>
            <a:gdLst>
              <a:gd name="T0" fmla="*/ 0 w 1765101"/>
              <a:gd name="T1" fmla="*/ 882551 h 1765101"/>
              <a:gd name="T2" fmla="*/ 882551 w 1765101"/>
              <a:gd name="T3" fmla="*/ 0 h 1765101"/>
              <a:gd name="T4" fmla="*/ 1765102 w 1765101"/>
              <a:gd name="T5" fmla="*/ 882551 h 1765101"/>
              <a:gd name="T6" fmla="*/ 882551 w 1765101"/>
              <a:gd name="T7" fmla="*/ 1765102 h 1765101"/>
              <a:gd name="T8" fmla="*/ 0 w 1765101"/>
              <a:gd name="T9" fmla="*/ 882551 h 1765101"/>
            </a:gdLst>
            <a:ahLst/>
            <a:cxnLst>
              <a:cxn ang="0">
                <a:pos x="T0" y="T1"/>
              </a:cxn>
              <a:cxn ang="0">
                <a:pos x="T2" y="T3"/>
              </a:cxn>
              <a:cxn ang="0">
                <a:pos x="T4" y="T5"/>
              </a:cxn>
              <a:cxn ang="0">
                <a:pos x="T6" y="T7"/>
              </a:cxn>
              <a:cxn ang="0">
                <a:pos x="T8" y="T9"/>
              </a:cxn>
            </a:cxnLst>
            <a:rect l="0" t="0" r="r" b="b"/>
            <a:pathLst>
              <a:path w="1765101" h="1765101">
                <a:moveTo>
                  <a:pt x="0" y="882551"/>
                </a:moveTo>
                <a:cubicBezTo>
                  <a:pt x="0" y="395132"/>
                  <a:pt x="395132" y="0"/>
                  <a:pt x="882551" y="0"/>
                </a:cubicBezTo>
                <a:cubicBezTo>
                  <a:pt x="1369970" y="0"/>
                  <a:pt x="1765102" y="395132"/>
                  <a:pt x="1765102" y="882551"/>
                </a:cubicBezTo>
                <a:cubicBezTo>
                  <a:pt x="1765102" y="1369970"/>
                  <a:pt x="1369970" y="1765102"/>
                  <a:pt x="882551" y="1765102"/>
                </a:cubicBezTo>
                <a:cubicBezTo>
                  <a:pt x="395132" y="1765102"/>
                  <a:pt x="0" y="1369970"/>
                  <a:pt x="0" y="882551"/>
                </a:cubicBezTo>
                <a:close/>
              </a:path>
            </a:pathLst>
          </a:custGeom>
          <a:solidFill>
            <a:srgbClr val="E5BA3F"/>
          </a:solidFill>
          <a:ln>
            <a:noFill/>
          </a:ln>
        </p:spPr>
        <p:txBody>
          <a:bodyPr lIns="308023" tIns="308023" rIns="308023" bIns="308023" anchor="ctr"/>
          <a:lstStyle/>
          <a:p>
            <a:endParaRPr lang="zh-CN" altLang="en-US"/>
          </a:p>
        </p:txBody>
      </p:sp>
      <p:sp>
        <p:nvSpPr>
          <p:cNvPr id="38" name="TextBox 62"/>
          <p:cNvSpPr txBox="1">
            <a:spLocks noChangeArrowheads="1"/>
          </p:cNvSpPr>
          <p:nvPr>
            <p:custDataLst>
              <p:tags r:id="rId16"/>
            </p:custDataLst>
          </p:nvPr>
        </p:nvSpPr>
        <p:spPr bwMode="auto">
          <a:xfrm>
            <a:off x="8328276" y="3860783"/>
            <a:ext cx="2554076" cy="635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fontScale="80000"/>
          </a:bodyPr>
          <a:lstStyle>
            <a:lvl1pPr eaLnBrk="0" hangingPunct="0">
              <a:defRPr>
                <a:solidFill>
                  <a:srgbClr val="FFFFFF"/>
                </a:solidFill>
                <a:latin typeface="Calibri" panose="020F0502020204030204" pitchFamily="34" charset="0"/>
                <a:ea typeface="宋体" panose="02010600030101010101" pitchFamily="2" charset="-122"/>
              </a:defRPr>
            </a:lvl1pPr>
            <a:lvl2pPr marL="742950" indent="-285750" eaLnBrk="0" hangingPunct="0">
              <a:defRPr>
                <a:solidFill>
                  <a:srgbClr val="FFFFFF"/>
                </a:solidFill>
                <a:latin typeface="Calibri" panose="020F0502020204030204" pitchFamily="34" charset="0"/>
                <a:ea typeface="宋体" panose="02010600030101010101" pitchFamily="2" charset="-122"/>
              </a:defRPr>
            </a:lvl2pPr>
            <a:lvl3pPr marL="1143000" indent="-228600" eaLnBrk="0" hangingPunct="0">
              <a:defRPr>
                <a:solidFill>
                  <a:srgbClr val="FFFFFF"/>
                </a:solidFill>
                <a:latin typeface="Calibri" panose="020F0502020204030204" pitchFamily="34" charset="0"/>
                <a:ea typeface="宋体" panose="02010600030101010101" pitchFamily="2" charset="-122"/>
              </a:defRPr>
            </a:lvl3pPr>
            <a:lvl4pPr marL="1600200" indent="-228600" eaLnBrk="0" hangingPunct="0">
              <a:defRPr>
                <a:solidFill>
                  <a:srgbClr val="FFFFFF"/>
                </a:solidFill>
                <a:latin typeface="Calibri" panose="020F0502020204030204" pitchFamily="34" charset="0"/>
                <a:ea typeface="宋体" panose="02010600030101010101" pitchFamily="2" charset="-122"/>
              </a:defRPr>
            </a:lvl4pPr>
            <a:lvl5pPr marL="2057400" indent="-228600" eaLnBrk="0" hangingPunct="0">
              <a:defRPr>
                <a:solidFill>
                  <a:srgbClr val="FFFFFF"/>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rgbClr val="FFFFFF"/>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rgbClr val="FFFFFF"/>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rgbClr val="FFFFFF"/>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rgbClr val="FFFFFF"/>
                </a:solidFill>
                <a:latin typeface="Calibri" panose="020F0502020204030204" pitchFamily="34" charset="0"/>
                <a:ea typeface="宋体" panose="02010600030101010101" pitchFamily="2" charset="-122"/>
              </a:defRPr>
            </a:lvl9pPr>
          </a:lstStyle>
          <a:p>
            <a:pPr eaLnBrk="1" hangingPunct="1"/>
            <a:r>
              <a:rPr lang="zh-CN" altLang="en-US" sz="1800" dirty="0">
                <a:solidFill>
                  <a:srgbClr val="000000"/>
                </a:solidFill>
                <a:latin typeface="微软雅黑" panose="020B0503020204020204" pitchFamily="34" charset="-122"/>
                <a:ea typeface="微软雅黑" panose="020B0503020204020204" pitchFamily="34" charset="-122"/>
              </a:rPr>
              <a:t>合规经营、话术培训、产品培训、业务流程培训及演练</a:t>
            </a:r>
            <a:r>
              <a:rPr lang="zh-CN" altLang="en-US" sz="1800" dirty="0">
                <a:solidFill>
                  <a:srgbClr val="000000"/>
                </a:solidFill>
                <a:latin typeface="微软雅黑" panose="020B0503020204020204" pitchFamily="34" charset="-122"/>
                <a:ea typeface="微软雅黑" panose="020B0503020204020204" pitchFamily="34" charset="-122"/>
              </a:rPr>
              <a:t>等</a:t>
            </a:r>
            <a:endParaRPr lang="zh-CN" altLang="en-US" sz="1800" dirty="0">
              <a:solidFill>
                <a:srgbClr val="000000"/>
              </a:solidFill>
              <a:latin typeface="微软雅黑" panose="020B0503020204020204" pitchFamily="34" charset="-122"/>
              <a:ea typeface="微软雅黑" panose="020B0503020204020204" pitchFamily="34" charset="-122"/>
            </a:endParaRPr>
          </a:p>
        </p:txBody>
      </p:sp>
      <p:sp>
        <p:nvSpPr>
          <p:cNvPr id="39" name="TextBox 63"/>
          <p:cNvSpPr txBox="1">
            <a:spLocks noChangeArrowheads="1"/>
          </p:cNvSpPr>
          <p:nvPr>
            <p:custDataLst>
              <p:tags r:id="rId17"/>
            </p:custDataLst>
          </p:nvPr>
        </p:nvSpPr>
        <p:spPr bwMode="auto">
          <a:xfrm>
            <a:off x="8328275" y="3507610"/>
            <a:ext cx="2554077" cy="347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lnSpcReduction="10000"/>
          </a:bodyPr>
          <a:lstStyle>
            <a:lvl1pPr eaLnBrk="0" hangingPunct="0">
              <a:defRPr>
                <a:solidFill>
                  <a:srgbClr val="FFFFFF"/>
                </a:solidFill>
                <a:latin typeface="Calibri" panose="020F0502020204030204" pitchFamily="34" charset="0"/>
                <a:ea typeface="宋体" panose="02010600030101010101" pitchFamily="2" charset="-122"/>
              </a:defRPr>
            </a:lvl1pPr>
            <a:lvl2pPr marL="742950" indent="-285750" eaLnBrk="0" hangingPunct="0">
              <a:defRPr>
                <a:solidFill>
                  <a:srgbClr val="FFFFFF"/>
                </a:solidFill>
                <a:latin typeface="Calibri" panose="020F0502020204030204" pitchFamily="34" charset="0"/>
                <a:ea typeface="宋体" panose="02010600030101010101" pitchFamily="2" charset="-122"/>
              </a:defRPr>
            </a:lvl2pPr>
            <a:lvl3pPr marL="1143000" indent="-228600" eaLnBrk="0" hangingPunct="0">
              <a:defRPr>
                <a:solidFill>
                  <a:srgbClr val="FFFFFF"/>
                </a:solidFill>
                <a:latin typeface="Calibri" panose="020F0502020204030204" pitchFamily="34" charset="0"/>
                <a:ea typeface="宋体" panose="02010600030101010101" pitchFamily="2" charset="-122"/>
              </a:defRPr>
            </a:lvl3pPr>
            <a:lvl4pPr marL="1600200" indent="-228600" eaLnBrk="0" hangingPunct="0">
              <a:defRPr>
                <a:solidFill>
                  <a:srgbClr val="FFFFFF"/>
                </a:solidFill>
                <a:latin typeface="Calibri" panose="020F0502020204030204" pitchFamily="34" charset="0"/>
                <a:ea typeface="宋体" panose="02010600030101010101" pitchFamily="2" charset="-122"/>
              </a:defRPr>
            </a:lvl4pPr>
            <a:lvl5pPr marL="2057400" indent="-228600" eaLnBrk="0" hangingPunct="0">
              <a:defRPr>
                <a:solidFill>
                  <a:srgbClr val="FFFFFF"/>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rgbClr val="FFFFFF"/>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rgbClr val="FFFFFF"/>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rgbClr val="FFFFFF"/>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rgbClr val="FFFFFF"/>
                </a:solidFill>
                <a:latin typeface="Calibri" panose="020F0502020204030204" pitchFamily="34" charset="0"/>
                <a:ea typeface="宋体" panose="02010600030101010101" pitchFamily="2" charset="-122"/>
              </a:defRPr>
            </a:lvl9pPr>
          </a:lstStyle>
          <a:p>
            <a:pPr eaLnBrk="1" hangingPunct="1"/>
            <a:r>
              <a:rPr lang="zh-CN" altLang="en-US" sz="1800" b="1" dirty="0">
                <a:solidFill>
                  <a:srgbClr val="000000"/>
                </a:solidFill>
                <a:latin typeface="微软雅黑" panose="020B0503020204020204" pitchFamily="34" charset="-122"/>
                <a:ea typeface="微软雅黑" panose="020B0503020204020204" pitchFamily="34" charset="-122"/>
                <a:cs typeface="+mn-ea"/>
              </a:rPr>
              <a:t>培训</a:t>
            </a:r>
            <a:endParaRPr lang="zh-CN" altLang="en-US" sz="1800" b="1" dirty="0">
              <a:solidFill>
                <a:srgbClr val="000000"/>
              </a:solidFill>
              <a:latin typeface="微软雅黑" panose="020B0503020204020204" pitchFamily="34" charset="-122"/>
              <a:ea typeface="微软雅黑" panose="020B0503020204020204" pitchFamily="34" charset="-122"/>
              <a:cs typeface="+mn-ea"/>
            </a:endParaRPr>
          </a:p>
        </p:txBody>
      </p:sp>
      <p:cxnSp>
        <p:nvCxnSpPr>
          <p:cNvPr id="40" name="直接连接符 47"/>
          <p:cNvCxnSpPr>
            <a:cxnSpLocks noChangeShapeType="1"/>
          </p:cNvCxnSpPr>
          <p:nvPr>
            <p:custDataLst>
              <p:tags r:id="rId18"/>
            </p:custDataLst>
          </p:nvPr>
        </p:nvCxnSpPr>
        <p:spPr bwMode="auto">
          <a:xfrm>
            <a:off x="8327641" y="3845969"/>
            <a:ext cx="2554076" cy="0"/>
          </a:xfrm>
          <a:prstGeom prst="line">
            <a:avLst/>
          </a:prstGeom>
          <a:noFill/>
          <a:ln w="9525" cmpd="sng">
            <a:solidFill>
              <a:srgbClr val="000000"/>
            </a:solidFill>
            <a:round/>
          </a:ln>
          <a:extLst>
            <a:ext uri="{909E8E84-426E-40DD-AFC4-6F175D3DCCD1}">
              <a14:hiddenFill xmlns:a14="http://schemas.microsoft.com/office/drawing/2010/main">
                <a:noFill/>
              </a14:hiddenFill>
            </a:ext>
          </a:extLst>
        </p:spPr>
      </p:cxnSp>
      <p:sp>
        <p:nvSpPr>
          <p:cNvPr id="41" name="任意多边形 25"/>
          <p:cNvSpPr/>
          <p:nvPr>
            <p:custDataLst>
              <p:tags r:id="rId19"/>
            </p:custDataLst>
          </p:nvPr>
        </p:nvSpPr>
        <p:spPr bwMode="auto">
          <a:xfrm rot="8559463">
            <a:off x="6699631" y="4603099"/>
            <a:ext cx="438144" cy="556037"/>
          </a:xfrm>
          <a:custGeom>
            <a:avLst/>
            <a:gdLst>
              <a:gd name="T0" fmla="*/ 0 w 470660"/>
              <a:gd name="T1" fmla="*/ 119144 h 595721"/>
              <a:gd name="T2" fmla="*/ 235330 w 470660"/>
              <a:gd name="T3" fmla="*/ 119144 h 595721"/>
              <a:gd name="T4" fmla="*/ 235330 w 470660"/>
              <a:gd name="T5" fmla="*/ 0 h 595721"/>
              <a:gd name="T6" fmla="*/ 470660 w 470660"/>
              <a:gd name="T7" fmla="*/ 297861 h 595721"/>
              <a:gd name="T8" fmla="*/ 235330 w 470660"/>
              <a:gd name="T9" fmla="*/ 595721 h 595721"/>
              <a:gd name="T10" fmla="*/ 235330 w 470660"/>
              <a:gd name="T11" fmla="*/ 476577 h 595721"/>
              <a:gd name="T12" fmla="*/ 0 w 470660"/>
              <a:gd name="T13" fmla="*/ 476577 h 595721"/>
              <a:gd name="T14" fmla="*/ 0 w 470660"/>
              <a:gd name="T15" fmla="*/ 119144 h 5957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0660" h="595721">
                <a:moveTo>
                  <a:pt x="0" y="119144"/>
                </a:moveTo>
                <a:lnTo>
                  <a:pt x="235330" y="119144"/>
                </a:lnTo>
                <a:lnTo>
                  <a:pt x="235330" y="0"/>
                </a:lnTo>
                <a:lnTo>
                  <a:pt x="470660" y="297861"/>
                </a:lnTo>
                <a:lnTo>
                  <a:pt x="235330" y="595721"/>
                </a:lnTo>
                <a:lnTo>
                  <a:pt x="235330" y="476577"/>
                </a:lnTo>
                <a:lnTo>
                  <a:pt x="0" y="476577"/>
                </a:lnTo>
                <a:lnTo>
                  <a:pt x="0" y="119144"/>
                </a:lnTo>
                <a:close/>
              </a:path>
            </a:pathLst>
          </a:custGeom>
          <a:solidFill>
            <a:srgbClr val="E5BA3F"/>
          </a:solidFill>
          <a:ln>
            <a:noFill/>
          </a:ln>
        </p:spPr>
        <p:txBody>
          <a:bodyPr lIns="-1" tIns="119144" rIns="141198" bIns="119143" anchor="ctr"/>
          <a:lstStyle/>
          <a:p>
            <a:endParaRPr lang="zh-CN" altLang="en-US"/>
          </a:p>
        </p:txBody>
      </p:sp>
      <p:sp>
        <p:nvSpPr>
          <p:cNvPr id="42" name="任意多边形 25"/>
          <p:cNvSpPr/>
          <p:nvPr>
            <p:custDataLst>
              <p:tags r:id="rId20"/>
            </p:custDataLst>
          </p:nvPr>
        </p:nvSpPr>
        <p:spPr bwMode="auto">
          <a:xfrm rot="13307232">
            <a:off x="4993719" y="4498979"/>
            <a:ext cx="438144" cy="556037"/>
          </a:xfrm>
          <a:custGeom>
            <a:avLst/>
            <a:gdLst>
              <a:gd name="T0" fmla="*/ 0 w 470660"/>
              <a:gd name="T1" fmla="*/ 119144 h 595721"/>
              <a:gd name="T2" fmla="*/ 235330 w 470660"/>
              <a:gd name="T3" fmla="*/ 119144 h 595721"/>
              <a:gd name="T4" fmla="*/ 235330 w 470660"/>
              <a:gd name="T5" fmla="*/ 0 h 595721"/>
              <a:gd name="T6" fmla="*/ 470660 w 470660"/>
              <a:gd name="T7" fmla="*/ 297861 h 595721"/>
              <a:gd name="T8" fmla="*/ 235330 w 470660"/>
              <a:gd name="T9" fmla="*/ 595721 h 595721"/>
              <a:gd name="T10" fmla="*/ 235330 w 470660"/>
              <a:gd name="T11" fmla="*/ 476577 h 595721"/>
              <a:gd name="T12" fmla="*/ 0 w 470660"/>
              <a:gd name="T13" fmla="*/ 476577 h 595721"/>
              <a:gd name="T14" fmla="*/ 0 w 470660"/>
              <a:gd name="T15" fmla="*/ 119144 h 5957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0660" h="595721">
                <a:moveTo>
                  <a:pt x="0" y="119144"/>
                </a:moveTo>
                <a:lnTo>
                  <a:pt x="235330" y="119144"/>
                </a:lnTo>
                <a:lnTo>
                  <a:pt x="235330" y="0"/>
                </a:lnTo>
                <a:lnTo>
                  <a:pt x="470660" y="297861"/>
                </a:lnTo>
                <a:lnTo>
                  <a:pt x="235330" y="595721"/>
                </a:lnTo>
                <a:lnTo>
                  <a:pt x="235330" y="476577"/>
                </a:lnTo>
                <a:lnTo>
                  <a:pt x="0" y="476577"/>
                </a:lnTo>
                <a:lnTo>
                  <a:pt x="0" y="119144"/>
                </a:lnTo>
                <a:close/>
              </a:path>
            </a:pathLst>
          </a:custGeom>
          <a:solidFill>
            <a:srgbClr val="8BC7D3"/>
          </a:solidFill>
          <a:ln>
            <a:noFill/>
          </a:ln>
        </p:spPr>
        <p:txBody>
          <a:bodyPr lIns="-1" tIns="119144" rIns="141198" bIns="119143" anchor="ctr"/>
          <a:lstStyle/>
          <a:p>
            <a:endParaRPr lang="zh-CN" altLang="en-US"/>
          </a:p>
        </p:txBody>
      </p:sp>
      <p:sp>
        <p:nvSpPr>
          <p:cNvPr id="43" name="任意多边形 25"/>
          <p:cNvSpPr/>
          <p:nvPr>
            <p:custDataLst>
              <p:tags r:id="rId21"/>
            </p:custDataLst>
          </p:nvPr>
        </p:nvSpPr>
        <p:spPr bwMode="auto">
          <a:xfrm rot="2662635">
            <a:off x="6738099" y="2868774"/>
            <a:ext cx="438144" cy="556037"/>
          </a:xfrm>
          <a:custGeom>
            <a:avLst/>
            <a:gdLst>
              <a:gd name="T0" fmla="*/ 0 w 470660"/>
              <a:gd name="T1" fmla="*/ 119144 h 595721"/>
              <a:gd name="T2" fmla="*/ 235330 w 470660"/>
              <a:gd name="T3" fmla="*/ 119144 h 595721"/>
              <a:gd name="T4" fmla="*/ 235330 w 470660"/>
              <a:gd name="T5" fmla="*/ 0 h 595721"/>
              <a:gd name="T6" fmla="*/ 470660 w 470660"/>
              <a:gd name="T7" fmla="*/ 297861 h 595721"/>
              <a:gd name="T8" fmla="*/ 235330 w 470660"/>
              <a:gd name="T9" fmla="*/ 595721 h 595721"/>
              <a:gd name="T10" fmla="*/ 235330 w 470660"/>
              <a:gd name="T11" fmla="*/ 476577 h 595721"/>
              <a:gd name="T12" fmla="*/ 0 w 470660"/>
              <a:gd name="T13" fmla="*/ 476577 h 595721"/>
              <a:gd name="T14" fmla="*/ 0 w 470660"/>
              <a:gd name="T15" fmla="*/ 119144 h 5957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0660" h="595721">
                <a:moveTo>
                  <a:pt x="0" y="119144"/>
                </a:moveTo>
                <a:lnTo>
                  <a:pt x="235330" y="119144"/>
                </a:lnTo>
                <a:lnTo>
                  <a:pt x="235330" y="0"/>
                </a:lnTo>
                <a:lnTo>
                  <a:pt x="470660" y="297861"/>
                </a:lnTo>
                <a:lnTo>
                  <a:pt x="235330" y="595721"/>
                </a:lnTo>
                <a:lnTo>
                  <a:pt x="235330" y="476577"/>
                </a:lnTo>
                <a:lnTo>
                  <a:pt x="0" y="476577"/>
                </a:lnTo>
                <a:lnTo>
                  <a:pt x="0" y="119144"/>
                </a:lnTo>
                <a:close/>
              </a:path>
            </a:pathLst>
          </a:custGeom>
          <a:solidFill>
            <a:srgbClr val="FB4F4F"/>
          </a:solidFill>
          <a:ln>
            <a:noFill/>
          </a:ln>
        </p:spPr>
        <p:txBody>
          <a:bodyPr lIns="-1" tIns="119144" rIns="141198" bIns="119143" anchor="ctr"/>
          <a:lstStyle/>
          <a:p>
            <a:endParaRPr lang="zh-CN" altLang="en-US"/>
          </a:p>
        </p:txBody>
      </p:sp>
      <p:pic>
        <p:nvPicPr>
          <p:cNvPr id="44" name="组合 31"/>
          <p:cNvPicPr>
            <a:picLocks noChangeArrowheads="1"/>
          </p:cNvPicPr>
          <p:nvPr>
            <p:custDataLst>
              <p:tags r:id="rId22"/>
            </p:custDataLst>
          </p:nvPr>
        </p:nvPicPr>
        <p:blipFill>
          <a:blip r:embed="rId23" cstate="screen"/>
          <a:srcRect/>
          <a:stretch>
            <a:fillRect/>
          </a:stretch>
        </p:blipFill>
        <p:spPr bwMode="auto">
          <a:xfrm>
            <a:off x="5755050" y="2044588"/>
            <a:ext cx="689465" cy="627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 name="组合 37"/>
          <p:cNvPicPr>
            <a:picLocks noChangeArrowheads="1"/>
          </p:cNvPicPr>
          <p:nvPr>
            <p:custDataLst>
              <p:tags r:id="rId24"/>
            </p:custDataLst>
          </p:nvPr>
        </p:nvPicPr>
        <p:blipFill>
          <a:blip r:embed="rId25" cstate="screen"/>
          <a:srcRect/>
          <a:stretch>
            <a:fillRect/>
          </a:stretch>
        </p:blipFill>
        <p:spPr bwMode="auto">
          <a:xfrm>
            <a:off x="7204666" y="3640065"/>
            <a:ext cx="757671" cy="677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 name="Freeform 179"/>
          <p:cNvSpPr>
            <a:spLocks noEditPoints="1"/>
          </p:cNvSpPr>
          <p:nvPr>
            <p:custDataLst>
              <p:tags r:id="rId26"/>
            </p:custDataLst>
          </p:nvPr>
        </p:nvSpPr>
        <p:spPr bwMode="auto">
          <a:xfrm>
            <a:off x="5783869" y="5175752"/>
            <a:ext cx="631825" cy="622395"/>
          </a:xfrm>
          <a:custGeom>
            <a:avLst/>
            <a:gdLst>
              <a:gd name="T0" fmla="*/ 269651 w 142"/>
              <a:gd name="T1" fmla="*/ 27136 h 139"/>
              <a:gd name="T2" fmla="*/ 425449 w 142"/>
              <a:gd name="T3" fmla="*/ 114574 h 139"/>
              <a:gd name="T4" fmla="*/ 419457 w 142"/>
              <a:gd name="T5" fmla="*/ 63317 h 139"/>
              <a:gd name="T6" fmla="*/ 227705 w 142"/>
              <a:gd name="T7" fmla="*/ 18091 h 139"/>
              <a:gd name="T8" fmla="*/ 200740 w 142"/>
              <a:gd name="T9" fmla="*/ 15076 h 139"/>
              <a:gd name="T10" fmla="*/ 0 w 142"/>
              <a:gd name="T11" fmla="*/ 217088 h 139"/>
              <a:gd name="T12" fmla="*/ 200740 w 142"/>
              <a:gd name="T13" fmla="*/ 419100 h 139"/>
              <a:gd name="T14" fmla="*/ 401480 w 142"/>
              <a:gd name="T15" fmla="*/ 217088 h 139"/>
              <a:gd name="T16" fmla="*/ 269651 w 142"/>
              <a:gd name="T17" fmla="*/ 27136 h 139"/>
              <a:gd name="T18" fmla="*/ 128833 w 142"/>
              <a:gd name="T19" fmla="*/ 343722 h 139"/>
              <a:gd name="T20" fmla="*/ 74903 w 142"/>
              <a:gd name="T21" fmla="*/ 289450 h 139"/>
              <a:gd name="T22" fmla="*/ 128833 w 142"/>
              <a:gd name="T23" fmla="*/ 235178 h 139"/>
              <a:gd name="T24" fmla="*/ 182763 w 142"/>
              <a:gd name="T25" fmla="*/ 289450 h 139"/>
              <a:gd name="T26" fmla="*/ 128833 w 142"/>
              <a:gd name="T27" fmla="*/ 343722 h 139"/>
              <a:gd name="T28" fmla="*/ 128833 w 142"/>
              <a:gd name="T29" fmla="*/ 198997 h 139"/>
              <a:gd name="T30" fmla="*/ 74903 w 142"/>
              <a:gd name="T31" fmla="*/ 144725 h 139"/>
              <a:gd name="T32" fmla="*/ 128833 w 142"/>
              <a:gd name="T33" fmla="*/ 87438 h 139"/>
              <a:gd name="T34" fmla="*/ 182763 w 142"/>
              <a:gd name="T35" fmla="*/ 144725 h 139"/>
              <a:gd name="T36" fmla="*/ 128833 w 142"/>
              <a:gd name="T37" fmla="*/ 198997 h 139"/>
              <a:gd name="T38" fmla="*/ 272647 w 142"/>
              <a:gd name="T39" fmla="*/ 343722 h 139"/>
              <a:gd name="T40" fmla="*/ 218717 w 142"/>
              <a:gd name="T41" fmla="*/ 289450 h 139"/>
              <a:gd name="T42" fmla="*/ 272647 w 142"/>
              <a:gd name="T43" fmla="*/ 235178 h 139"/>
              <a:gd name="T44" fmla="*/ 326577 w 142"/>
              <a:gd name="T45" fmla="*/ 289450 h 139"/>
              <a:gd name="T46" fmla="*/ 272647 w 142"/>
              <a:gd name="T47" fmla="*/ 343722 h 139"/>
              <a:gd name="T48" fmla="*/ 272647 w 142"/>
              <a:gd name="T49" fmla="*/ 198997 h 139"/>
              <a:gd name="T50" fmla="*/ 218717 w 142"/>
              <a:gd name="T51" fmla="*/ 144725 h 139"/>
              <a:gd name="T52" fmla="*/ 272647 w 142"/>
              <a:gd name="T53" fmla="*/ 87438 h 139"/>
              <a:gd name="T54" fmla="*/ 326577 w 142"/>
              <a:gd name="T55" fmla="*/ 144725 h 139"/>
              <a:gd name="T56" fmla="*/ 272647 w 142"/>
              <a:gd name="T57" fmla="*/ 198997 h 13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42" h="139">
                <a:moveTo>
                  <a:pt x="90" y="9"/>
                </a:moveTo>
                <a:cubicBezTo>
                  <a:pt x="132" y="12"/>
                  <a:pt x="142" y="38"/>
                  <a:pt x="142" y="38"/>
                </a:cubicBezTo>
                <a:cubicBezTo>
                  <a:pt x="140" y="21"/>
                  <a:pt x="140" y="21"/>
                  <a:pt x="140" y="21"/>
                </a:cubicBezTo>
                <a:cubicBezTo>
                  <a:pt x="125" y="0"/>
                  <a:pt x="96" y="1"/>
                  <a:pt x="76" y="6"/>
                </a:cubicBezTo>
                <a:cubicBezTo>
                  <a:pt x="73" y="5"/>
                  <a:pt x="70" y="5"/>
                  <a:pt x="67" y="5"/>
                </a:cubicBezTo>
                <a:cubicBezTo>
                  <a:pt x="30" y="5"/>
                  <a:pt x="0" y="35"/>
                  <a:pt x="0" y="72"/>
                </a:cubicBezTo>
                <a:cubicBezTo>
                  <a:pt x="0" y="109"/>
                  <a:pt x="30" y="139"/>
                  <a:pt x="67" y="139"/>
                </a:cubicBezTo>
                <a:cubicBezTo>
                  <a:pt x="104" y="139"/>
                  <a:pt x="134" y="109"/>
                  <a:pt x="134" y="72"/>
                </a:cubicBezTo>
                <a:cubicBezTo>
                  <a:pt x="134" y="43"/>
                  <a:pt x="116" y="18"/>
                  <a:pt x="90" y="9"/>
                </a:cubicBezTo>
                <a:close/>
                <a:moveTo>
                  <a:pt x="43" y="114"/>
                </a:moveTo>
                <a:cubicBezTo>
                  <a:pt x="33" y="114"/>
                  <a:pt x="25" y="106"/>
                  <a:pt x="25" y="96"/>
                </a:cubicBezTo>
                <a:cubicBezTo>
                  <a:pt x="25" y="86"/>
                  <a:pt x="33" y="78"/>
                  <a:pt x="43" y="78"/>
                </a:cubicBezTo>
                <a:cubicBezTo>
                  <a:pt x="53" y="78"/>
                  <a:pt x="61" y="86"/>
                  <a:pt x="61" y="96"/>
                </a:cubicBezTo>
                <a:cubicBezTo>
                  <a:pt x="61" y="106"/>
                  <a:pt x="53" y="114"/>
                  <a:pt x="43" y="114"/>
                </a:cubicBezTo>
                <a:close/>
                <a:moveTo>
                  <a:pt x="43" y="66"/>
                </a:moveTo>
                <a:cubicBezTo>
                  <a:pt x="33" y="66"/>
                  <a:pt x="25" y="58"/>
                  <a:pt x="25" y="48"/>
                </a:cubicBezTo>
                <a:cubicBezTo>
                  <a:pt x="25" y="38"/>
                  <a:pt x="33" y="29"/>
                  <a:pt x="43" y="29"/>
                </a:cubicBezTo>
                <a:cubicBezTo>
                  <a:pt x="53" y="29"/>
                  <a:pt x="61" y="38"/>
                  <a:pt x="61" y="48"/>
                </a:cubicBezTo>
                <a:cubicBezTo>
                  <a:pt x="61" y="58"/>
                  <a:pt x="53" y="66"/>
                  <a:pt x="43" y="66"/>
                </a:cubicBezTo>
                <a:close/>
                <a:moveTo>
                  <a:pt x="91" y="114"/>
                </a:moveTo>
                <a:cubicBezTo>
                  <a:pt x="81" y="114"/>
                  <a:pt x="73" y="106"/>
                  <a:pt x="73" y="96"/>
                </a:cubicBezTo>
                <a:cubicBezTo>
                  <a:pt x="73" y="86"/>
                  <a:pt x="81" y="78"/>
                  <a:pt x="91" y="78"/>
                </a:cubicBezTo>
                <a:cubicBezTo>
                  <a:pt x="101" y="78"/>
                  <a:pt x="109" y="86"/>
                  <a:pt x="109" y="96"/>
                </a:cubicBezTo>
                <a:cubicBezTo>
                  <a:pt x="109" y="106"/>
                  <a:pt x="101" y="114"/>
                  <a:pt x="91" y="114"/>
                </a:cubicBezTo>
                <a:close/>
                <a:moveTo>
                  <a:pt x="91" y="66"/>
                </a:moveTo>
                <a:cubicBezTo>
                  <a:pt x="81" y="66"/>
                  <a:pt x="73" y="58"/>
                  <a:pt x="73" y="48"/>
                </a:cubicBezTo>
                <a:cubicBezTo>
                  <a:pt x="73" y="38"/>
                  <a:pt x="81" y="29"/>
                  <a:pt x="91" y="29"/>
                </a:cubicBezTo>
                <a:cubicBezTo>
                  <a:pt x="101" y="29"/>
                  <a:pt x="109" y="38"/>
                  <a:pt x="109" y="48"/>
                </a:cubicBezTo>
                <a:cubicBezTo>
                  <a:pt x="109" y="58"/>
                  <a:pt x="101" y="66"/>
                  <a:pt x="91" y="66"/>
                </a:cubicBezTo>
                <a:close/>
              </a:path>
            </a:pathLst>
          </a:custGeom>
          <a:solidFill>
            <a:srgbClr val="FFFFFF"/>
          </a:solidFill>
          <a:ln>
            <a:noFill/>
          </a:ln>
        </p:spPr>
        <p:txBody>
          <a:bodyPr lIns="121920" tIns="60960" rIns="121920" bIns="60960"/>
          <a:lstStyle/>
          <a:p>
            <a:endParaRPr lang="zh-CN"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0">
          <a:blip r:embed="rId1"/>
        </a:blipFill>
        <a:effectLst/>
      </p:bgPr>
    </p:bg>
    <p:spTree>
      <p:nvGrpSpPr>
        <p:cNvPr id="1" name=""/>
        <p:cNvGrpSpPr/>
        <p:nvPr/>
      </p:nvGrpSpPr>
      <p:grpSpPr/>
      <p:sp>
        <p:nvSpPr>
          <p:cNvPr id="5122" name="右箭头 2"/>
          <p:cNvSpPr/>
          <p:nvPr/>
        </p:nvSpPr>
        <p:spPr>
          <a:xfrm>
            <a:off x="276225" y="0"/>
            <a:ext cx="5630863" cy="6858000"/>
          </a:xfrm>
          <a:prstGeom prst="rightArrow">
            <a:avLst>
              <a:gd name="adj1" fmla="val 100000"/>
              <a:gd name="adj2" fmla="val 40037"/>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23" name="右箭头 1"/>
          <p:cNvSpPr/>
          <p:nvPr/>
        </p:nvSpPr>
        <p:spPr>
          <a:xfrm>
            <a:off x="0" y="0"/>
            <a:ext cx="5486400" cy="6858000"/>
          </a:xfrm>
          <a:prstGeom prst="rightArrow">
            <a:avLst>
              <a:gd name="adj1" fmla="val 100000"/>
              <a:gd name="adj2" fmla="val 40037"/>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24" name="文本框 3"/>
          <p:cNvSpPr txBox="1"/>
          <p:nvPr/>
        </p:nvSpPr>
        <p:spPr>
          <a:xfrm>
            <a:off x="1349375" y="1538288"/>
            <a:ext cx="174625" cy="280035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zh-CN" altLang="zh-CN" sz="8800" dirty="0">
                <a:latin typeface="微软雅黑" panose="020B0503020204020204" pitchFamily="34" charset="-122"/>
                <a:ea typeface="微软雅黑" panose="020B0503020204020204" pitchFamily="34" charset="-122"/>
              </a:rPr>
              <a:t>目录</a:t>
            </a:r>
            <a:endParaRPr lang="zh-CN" altLang="zh-CN" sz="8800" dirty="0">
              <a:latin typeface="微软雅黑" panose="020B0503020204020204" pitchFamily="34" charset="-122"/>
              <a:ea typeface="微软雅黑" panose="020B0503020204020204" pitchFamily="34" charset="-122"/>
            </a:endParaRPr>
          </a:p>
        </p:txBody>
      </p:sp>
      <p:sp>
        <p:nvSpPr>
          <p:cNvPr id="5125" name="矩形 4"/>
          <p:cNvSpPr/>
          <p:nvPr/>
        </p:nvSpPr>
        <p:spPr>
          <a:xfrm rot="2575801">
            <a:off x="6826250" y="1579563"/>
            <a:ext cx="695325" cy="696912"/>
          </a:xfrm>
          <a:prstGeom prst="rect">
            <a:avLst/>
          </a:prstGeom>
          <a:solidFill>
            <a:srgbClr val="C55A11"/>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26" name="矩形 5"/>
          <p:cNvSpPr/>
          <p:nvPr/>
        </p:nvSpPr>
        <p:spPr>
          <a:xfrm rot="2575801">
            <a:off x="6673850" y="1579563"/>
            <a:ext cx="695325" cy="696912"/>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27" name="矩形 6"/>
          <p:cNvSpPr/>
          <p:nvPr/>
        </p:nvSpPr>
        <p:spPr>
          <a:xfrm rot="2575801">
            <a:off x="6826250" y="3027363"/>
            <a:ext cx="695325" cy="696912"/>
          </a:xfrm>
          <a:prstGeom prst="rect">
            <a:avLst/>
          </a:prstGeom>
          <a:solidFill>
            <a:srgbClr val="C55A11"/>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28" name="矩形 7"/>
          <p:cNvSpPr/>
          <p:nvPr/>
        </p:nvSpPr>
        <p:spPr>
          <a:xfrm rot="2575801">
            <a:off x="6673850" y="3027363"/>
            <a:ext cx="695325" cy="696912"/>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31" name="文本框 12"/>
          <p:cNvSpPr txBox="1"/>
          <p:nvPr/>
        </p:nvSpPr>
        <p:spPr>
          <a:xfrm>
            <a:off x="6777038" y="1589088"/>
            <a:ext cx="642937" cy="70802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en-US" altLang="zh-CN" sz="4000" dirty="0">
                <a:solidFill>
                  <a:schemeClr val="bg1"/>
                </a:solidFill>
                <a:latin typeface="方正剪纸简体" pitchFamily="65" charset="-122"/>
                <a:ea typeface="方正剪纸简体" pitchFamily="65" charset="-122"/>
              </a:rPr>
              <a:t>1</a:t>
            </a:r>
            <a:endParaRPr lang="zh-CN" altLang="en-US" sz="4000" dirty="0">
              <a:solidFill>
                <a:schemeClr val="bg1"/>
              </a:solidFill>
              <a:latin typeface="方正剪纸简体" pitchFamily="65" charset="-122"/>
              <a:ea typeface="方正剪纸简体" pitchFamily="65" charset="-122"/>
            </a:endParaRPr>
          </a:p>
        </p:txBody>
      </p:sp>
      <p:sp>
        <p:nvSpPr>
          <p:cNvPr id="5132" name="文本框 13"/>
          <p:cNvSpPr txBox="1"/>
          <p:nvPr/>
        </p:nvSpPr>
        <p:spPr>
          <a:xfrm>
            <a:off x="6777038" y="3021013"/>
            <a:ext cx="642937" cy="70802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en-US" altLang="zh-CN" sz="4000" dirty="0">
                <a:solidFill>
                  <a:schemeClr val="bg1"/>
                </a:solidFill>
                <a:latin typeface="方正剪纸简体" pitchFamily="65" charset="-122"/>
                <a:ea typeface="方正剪纸简体" pitchFamily="65" charset="-122"/>
              </a:rPr>
              <a:t>2</a:t>
            </a:r>
            <a:endParaRPr lang="zh-CN" altLang="en-US" sz="4000" dirty="0">
              <a:solidFill>
                <a:schemeClr val="bg1"/>
              </a:solidFill>
              <a:latin typeface="方正剪纸简体" pitchFamily="65" charset="-122"/>
              <a:ea typeface="方正剪纸简体" pitchFamily="65" charset="-122"/>
            </a:endParaRPr>
          </a:p>
        </p:txBody>
      </p:sp>
      <p:sp>
        <p:nvSpPr>
          <p:cNvPr id="5134" name="圆角矩形 16"/>
          <p:cNvSpPr/>
          <p:nvPr/>
        </p:nvSpPr>
        <p:spPr>
          <a:xfrm>
            <a:off x="8224838" y="1587500"/>
            <a:ext cx="3381375" cy="628650"/>
          </a:xfrm>
          <a:prstGeom prst="roundRect">
            <a:avLst>
              <a:gd name="adj" fmla="val 42079"/>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35" name="圆角矩形 17"/>
          <p:cNvSpPr/>
          <p:nvPr/>
        </p:nvSpPr>
        <p:spPr>
          <a:xfrm>
            <a:off x="8224838" y="3100388"/>
            <a:ext cx="3381375" cy="628650"/>
          </a:xfrm>
          <a:prstGeom prst="roundRect">
            <a:avLst>
              <a:gd name="adj" fmla="val 42079"/>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37" name="文本框 20"/>
          <p:cNvSpPr txBox="1"/>
          <p:nvPr/>
        </p:nvSpPr>
        <p:spPr>
          <a:xfrm>
            <a:off x="8535988" y="1700213"/>
            <a:ext cx="2759075" cy="39878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2000" b="1" dirty="0">
                <a:latin typeface="微软雅黑" panose="020B0503020204020204" pitchFamily="34" charset="-122"/>
                <a:ea typeface="微软雅黑" panose="020B0503020204020204" pitchFamily="34" charset="-122"/>
              </a:rPr>
              <a:t>建立客服</a:t>
            </a:r>
            <a:r>
              <a:rPr lang="zh-CN" altLang="en-US" sz="2000" b="1" dirty="0">
                <a:latin typeface="微软雅黑" panose="020B0503020204020204" pitchFamily="34" charset="-122"/>
                <a:ea typeface="微软雅黑" panose="020B0503020204020204" pitchFamily="34" charset="-122"/>
              </a:rPr>
              <a:t>团队</a:t>
            </a:r>
            <a:endParaRPr lang="zh-CN" altLang="en-US" sz="2000" b="1" dirty="0">
              <a:latin typeface="微软雅黑" panose="020B0503020204020204" pitchFamily="34" charset="-122"/>
              <a:ea typeface="微软雅黑" panose="020B0503020204020204" pitchFamily="34" charset="-122"/>
            </a:endParaRPr>
          </a:p>
        </p:txBody>
      </p:sp>
      <p:sp>
        <p:nvSpPr>
          <p:cNvPr id="5138" name="文本框 21"/>
          <p:cNvSpPr txBox="1"/>
          <p:nvPr/>
        </p:nvSpPr>
        <p:spPr>
          <a:xfrm>
            <a:off x="9120188" y="3228975"/>
            <a:ext cx="2759075" cy="39878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zh-CN" altLang="en-US" sz="2000" b="1" dirty="0">
                <a:latin typeface="微软雅黑" panose="020B0503020204020204" pitchFamily="34" charset="-122"/>
                <a:ea typeface="微软雅黑" panose="020B0503020204020204" pitchFamily="34" charset="-122"/>
              </a:rPr>
              <a:t>完善客服</a:t>
            </a:r>
            <a:r>
              <a:rPr lang="zh-CN" altLang="en-US" sz="2000" b="1" dirty="0">
                <a:latin typeface="微软雅黑" panose="020B0503020204020204" pitchFamily="34" charset="-122"/>
                <a:ea typeface="微软雅黑" panose="020B0503020204020204" pitchFamily="34" charset="-122"/>
              </a:rPr>
              <a:t>团队</a:t>
            </a:r>
            <a:endParaRPr lang="zh-CN" altLang="en-US" sz="2000" b="1" dirty="0">
              <a:latin typeface="微软雅黑" panose="020B0503020204020204" pitchFamily="34" charset="-122"/>
              <a:ea typeface="微软雅黑" panose="020B0503020204020204" pitchFamily="34" charset="-122"/>
            </a:endParaRPr>
          </a:p>
        </p:txBody>
      </p:sp>
      <p:sp>
        <p:nvSpPr>
          <p:cNvPr id="3" name="矩形 2"/>
          <p:cNvSpPr/>
          <p:nvPr/>
        </p:nvSpPr>
        <p:spPr>
          <a:xfrm>
            <a:off x="6168390" y="2636520"/>
            <a:ext cx="5628005" cy="1551305"/>
          </a:xfrm>
          <a:prstGeom prst="rect">
            <a:avLst/>
          </a:prstGeom>
          <a:solidFill>
            <a:srgbClr val="FFFFFF">
              <a:alpha val="81175"/>
            </a:srgbClr>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nSpc>
                <a:spcPct val="100000"/>
              </a:lnSpc>
              <a:spcBef>
                <a:spcPct val="0"/>
              </a:spcBef>
              <a:buNone/>
            </a:pPr>
            <a:endParaRPr lang="zh-CN" altLang="en-US" sz="1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grpSp>
        <p:nvGrpSpPr>
          <p:cNvPr id="43011" name="组合 19"/>
          <p:cNvGrpSpPr/>
          <p:nvPr/>
        </p:nvGrpSpPr>
        <p:grpSpPr>
          <a:xfrm>
            <a:off x="11496675" y="1588"/>
            <a:ext cx="695325" cy="506412"/>
            <a:chOff x="0" y="0"/>
            <a:chExt cx="694944" cy="624651"/>
          </a:xfrm>
        </p:grpSpPr>
        <p:sp>
          <p:nvSpPr>
            <p:cNvPr id="43017"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43018"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cxnSp>
        <p:nvCxnSpPr>
          <p:cNvPr id="10" name="直接连接符 9"/>
          <p:cNvCxnSpPr/>
          <p:nvPr/>
        </p:nvCxnSpPr>
        <p:spPr>
          <a:xfrm flipH="1">
            <a:off x="7123113" y="533400"/>
            <a:ext cx="5000625"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11" name="标题 1"/>
          <p:cNvSpPr txBox="1">
            <a:spLocks noChangeArrowheads="1"/>
          </p:cNvSpPr>
          <p:nvPr/>
        </p:nvSpPr>
        <p:spPr bwMode="auto">
          <a:xfrm>
            <a:off x="868363" y="91598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a:lstStyle>
          <a:p>
            <a:pPr marL="0" marR="0" lvl="0" indent="0" algn="l" defTabSz="914400" rtl="0" eaLnBrk="0" fontAlgn="base" latinLnBrk="0" hangingPunct="0">
              <a:lnSpc>
                <a:spcPct val="90000"/>
              </a:lnSpc>
              <a:spcBef>
                <a:spcPct val="0"/>
              </a:spcBef>
              <a:spcAft>
                <a:spcPct val="0"/>
              </a:spcAft>
              <a:buClrTx/>
              <a:buSzTx/>
              <a:buFontTx/>
              <a:buNone/>
              <a:defRPr/>
            </a:pPr>
            <a:endParaRPr kumimoji="0" lang="zh-CN" altLang="en-US" sz="4400" b="0"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j-cs"/>
            </a:endParaRPr>
          </a:p>
        </p:txBody>
      </p:sp>
      <p:sp>
        <p:nvSpPr>
          <p:cNvPr id="24" name="矩形 23"/>
          <p:cNvSpPr/>
          <p:nvPr/>
        </p:nvSpPr>
        <p:spPr>
          <a:xfrm>
            <a:off x="-11112" y="0"/>
            <a:ext cx="21224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6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解读客服团队的含义</a:t>
            </a:r>
            <a:endParaRPr kumimoji="0" lang="zh-CN" altLang="en-US" sz="16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3" name="矩形 22"/>
          <p:cNvSpPr/>
          <p:nvPr/>
        </p:nvSpPr>
        <p:spPr>
          <a:xfrm>
            <a:off x="2190750" y="0"/>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建设客服团队的内容</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37" name="矩形 36"/>
          <p:cNvSpPr/>
          <p:nvPr>
            <p:custDataLst>
              <p:tags r:id="rId1"/>
            </p:custDataLst>
          </p:nvPr>
        </p:nvSpPr>
        <p:spPr>
          <a:xfrm>
            <a:off x="198204" y="1208316"/>
            <a:ext cx="11795593" cy="551476"/>
          </a:xfrm>
          <a:prstGeom prst="rect">
            <a:avLst/>
          </a:prstGeom>
        </p:spPr>
        <p:txBody>
          <a:bodyPr wrap="square"/>
          <a:p>
            <a:pPr algn="ctr"/>
            <a:r>
              <a:rPr lang="zh-CN" altLang="en-US" sz="3200" kern="0" noProof="0" dirty="0" smtClean="0">
                <a:ln>
                  <a:noFill/>
                </a:ln>
                <a:effectLst/>
                <a:uLnTx/>
                <a:uFillTx/>
                <a:latin typeface="微软雅黑" panose="020B0503020204020204" pitchFamily="34" charset="-122"/>
                <a:ea typeface="微软雅黑" panose="020B0503020204020204" pitchFamily="34" charset="-122"/>
                <a:cs typeface="+mj-cs"/>
                <a:sym typeface="+mn-ea"/>
              </a:rPr>
              <a:t>选择客服成员</a:t>
            </a:r>
            <a:endParaRPr kumimoji="0" lang="zh-CN" altLang="en-US" sz="3200" b="0"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j-cs"/>
            </a:endParaRPr>
          </a:p>
          <a:p>
            <a:pPr algn="ctr"/>
            <a:endParaRPr kumimoji="0" lang="zh-CN" altLang="en-US" sz="3200" b="0"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j-cs"/>
              <a:sym typeface="Arial" panose="020B0604020202020204" pitchFamily="34" charset="0"/>
            </a:endParaRPr>
          </a:p>
        </p:txBody>
      </p:sp>
      <p:sp>
        <p:nvSpPr>
          <p:cNvPr id="22" name="圆角矩形 4"/>
          <p:cNvSpPr/>
          <p:nvPr>
            <p:custDataLst>
              <p:tags r:id="rId2"/>
            </p:custDataLst>
          </p:nvPr>
        </p:nvSpPr>
        <p:spPr>
          <a:xfrm>
            <a:off x="1250134" y="2170452"/>
            <a:ext cx="1872471" cy="702177"/>
          </a:xfrm>
          <a:prstGeom prst="roundRect">
            <a:avLst/>
          </a:prstGeom>
          <a:solidFill>
            <a:srgbClr val="D87F82"/>
          </a:solidFill>
          <a:ln w="12700" cap="flat" cmpd="sng" algn="ctr">
            <a:noFill/>
            <a:prstDash val="solid"/>
            <a:miter lim="800000"/>
          </a:ln>
          <a:effectLst/>
        </p:spPr>
        <p:txBody>
          <a:bodyPr rtlCol="0" anchor="ctr">
            <a:normAutofit lnSpcReduction="10000"/>
          </a:bodyPr>
          <a:lstStyle/>
          <a:p>
            <a:pPr lvl="0" algn="ctr">
              <a:defRPr/>
            </a:pPr>
            <a:r>
              <a:rPr lang="zh-CN" altLang="en-US" b="1" kern="0" dirty="0">
                <a:solidFill>
                  <a:srgbClr val="FFFFFF"/>
                </a:solidFill>
                <a:latin typeface="微软雅黑" panose="020B0503020204020204" pitchFamily="34" charset="-122"/>
                <a:ea typeface="微软雅黑" panose="020B0503020204020204" pitchFamily="34" charset="-122"/>
              </a:rPr>
              <a:t>确认招募目标</a:t>
            </a:r>
            <a:endParaRPr lang="zh-CN" altLang="en-US" b="1" kern="0" dirty="0">
              <a:solidFill>
                <a:srgbClr val="FFFFFF"/>
              </a:solidFill>
              <a:latin typeface="微软雅黑" panose="020B0503020204020204" pitchFamily="34" charset="-122"/>
              <a:ea typeface="微软雅黑" panose="020B0503020204020204" pitchFamily="34" charset="-122"/>
            </a:endParaRPr>
          </a:p>
        </p:txBody>
      </p:sp>
      <p:sp>
        <p:nvSpPr>
          <p:cNvPr id="12" name="圆角矩形 5"/>
          <p:cNvSpPr/>
          <p:nvPr>
            <p:custDataLst>
              <p:tags r:id="rId3"/>
            </p:custDataLst>
          </p:nvPr>
        </p:nvSpPr>
        <p:spPr>
          <a:xfrm>
            <a:off x="4200447" y="2170452"/>
            <a:ext cx="1872471" cy="702177"/>
          </a:xfrm>
          <a:prstGeom prst="roundRect">
            <a:avLst/>
          </a:prstGeom>
          <a:solidFill>
            <a:srgbClr val="82B3B7"/>
          </a:solidFill>
          <a:ln w="12700" cap="flat" cmpd="sng" algn="ctr">
            <a:noFill/>
            <a:prstDash val="solid"/>
            <a:miter lim="800000"/>
          </a:ln>
          <a:effectLst/>
        </p:spPr>
        <p:txBody>
          <a:bodyPr rtlCol="0" anchor="ctr">
            <a:normAutofit lnSpcReduction="10000"/>
          </a:bodyPr>
          <a:lstStyle/>
          <a:p>
            <a:pPr lvl="0" algn="ctr">
              <a:defRPr/>
            </a:pPr>
            <a:r>
              <a:rPr lang="zh-CN" altLang="en-US" b="1" kern="0" dirty="0">
                <a:solidFill>
                  <a:srgbClr val="FFFFFF"/>
                </a:solidFill>
                <a:latin typeface="微软雅黑" panose="020B0503020204020204" pitchFamily="34" charset="-122"/>
                <a:ea typeface="微软雅黑" panose="020B0503020204020204" pitchFamily="34" charset="-122"/>
              </a:rPr>
              <a:t>通过招聘渠道发布招聘信息</a:t>
            </a:r>
            <a:endParaRPr lang="zh-CN" altLang="en-US" b="1" kern="0" dirty="0">
              <a:solidFill>
                <a:srgbClr val="FFFFFF"/>
              </a:solidFill>
              <a:latin typeface="微软雅黑" panose="020B0503020204020204" pitchFamily="34" charset="-122"/>
              <a:ea typeface="微软雅黑" panose="020B0503020204020204" pitchFamily="34" charset="-122"/>
            </a:endParaRPr>
          </a:p>
        </p:txBody>
      </p:sp>
      <p:sp>
        <p:nvSpPr>
          <p:cNvPr id="13" name="圆角矩形 6"/>
          <p:cNvSpPr/>
          <p:nvPr>
            <p:custDataLst>
              <p:tags r:id="rId4"/>
            </p:custDataLst>
          </p:nvPr>
        </p:nvSpPr>
        <p:spPr>
          <a:xfrm>
            <a:off x="7150759" y="2170452"/>
            <a:ext cx="1872471" cy="702177"/>
          </a:xfrm>
          <a:prstGeom prst="roundRect">
            <a:avLst/>
          </a:prstGeom>
          <a:solidFill>
            <a:srgbClr val="BC353E"/>
          </a:solidFill>
          <a:ln w="12700" cap="flat" cmpd="sng" algn="ctr">
            <a:noFill/>
            <a:prstDash val="solid"/>
            <a:miter lim="800000"/>
          </a:ln>
          <a:effectLst/>
        </p:spPr>
        <p:txBody>
          <a:bodyPr rtlCol="0" anchor="ctr">
            <a:normAutofit lnSpcReduction="10000"/>
          </a:bodyPr>
          <a:lstStyle/>
          <a:p>
            <a:pPr lvl="0" algn="ctr">
              <a:defRPr/>
            </a:pPr>
            <a:r>
              <a:rPr lang="zh-CN" altLang="en-US" b="1" kern="0" dirty="0">
                <a:solidFill>
                  <a:srgbClr val="FFFFFF"/>
                </a:solidFill>
                <a:latin typeface="微软雅黑" panose="020B0503020204020204" pitchFamily="34" charset="-122"/>
                <a:ea typeface="微软雅黑" panose="020B0503020204020204" pitchFamily="34" charset="-122"/>
              </a:rPr>
              <a:t>设计面试流程</a:t>
            </a:r>
            <a:endParaRPr lang="zh-CN" altLang="en-US" b="1" kern="0" dirty="0">
              <a:solidFill>
                <a:srgbClr val="FFFFFF"/>
              </a:solidFill>
              <a:latin typeface="微软雅黑" panose="020B0503020204020204" pitchFamily="34" charset="-122"/>
              <a:ea typeface="微软雅黑" panose="020B0503020204020204" pitchFamily="34" charset="-122"/>
            </a:endParaRPr>
          </a:p>
        </p:txBody>
      </p:sp>
      <p:sp>
        <p:nvSpPr>
          <p:cNvPr id="26" name="圆角矩形 8"/>
          <p:cNvSpPr/>
          <p:nvPr>
            <p:custDataLst>
              <p:tags r:id="rId5"/>
            </p:custDataLst>
          </p:nvPr>
        </p:nvSpPr>
        <p:spPr>
          <a:xfrm>
            <a:off x="9028755" y="3261868"/>
            <a:ext cx="1872471" cy="702177"/>
          </a:xfrm>
          <a:prstGeom prst="roundRect">
            <a:avLst/>
          </a:prstGeom>
          <a:solidFill>
            <a:srgbClr val="3F485B"/>
          </a:solidFill>
          <a:ln w="12700" cap="flat" cmpd="sng" algn="ctr">
            <a:noFill/>
            <a:prstDash val="solid"/>
            <a:miter lim="800000"/>
          </a:ln>
          <a:effectLst/>
        </p:spPr>
        <p:txBody>
          <a:bodyPr rtlCol="0" anchor="ctr">
            <a:normAutofit lnSpcReduction="10000"/>
          </a:bodyPr>
          <a:lstStyle/>
          <a:p>
            <a:pPr lvl="0" algn="ctr">
              <a:defRPr/>
            </a:pPr>
            <a:r>
              <a:rPr lang="zh-CN" altLang="en-US" b="1" kern="0" dirty="0">
                <a:solidFill>
                  <a:srgbClr val="FFFFFF"/>
                </a:solidFill>
                <a:latin typeface="微软雅黑" panose="020B0503020204020204" pitchFamily="34" charset="-122"/>
                <a:ea typeface="微软雅黑" panose="020B0503020204020204" pitchFamily="34" charset="-122"/>
              </a:rPr>
              <a:t>安排面试</a:t>
            </a:r>
            <a:endParaRPr lang="zh-CN" altLang="en-US" b="1" kern="0" dirty="0">
              <a:solidFill>
                <a:srgbClr val="FFFFFF"/>
              </a:solidFill>
              <a:latin typeface="微软雅黑" panose="020B0503020204020204" pitchFamily="34" charset="-122"/>
              <a:ea typeface="微软雅黑" panose="020B0503020204020204" pitchFamily="34" charset="-122"/>
            </a:endParaRPr>
          </a:p>
        </p:txBody>
      </p:sp>
      <p:sp>
        <p:nvSpPr>
          <p:cNvPr id="15" name="圆角矩形 10"/>
          <p:cNvSpPr/>
          <p:nvPr>
            <p:custDataLst>
              <p:tags r:id="rId6"/>
            </p:custDataLst>
          </p:nvPr>
        </p:nvSpPr>
        <p:spPr>
          <a:xfrm>
            <a:off x="7151793" y="4382269"/>
            <a:ext cx="1872471" cy="702177"/>
          </a:xfrm>
          <a:prstGeom prst="roundRect">
            <a:avLst/>
          </a:prstGeom>
          <a:solidFill>
            <a:srgbClr val="4772A9"/>
          </a:solidFill>
          <a:ln w="12700" cap="flat" cmpd="sng" algn="ctr">
            <a:noFill/>
            <a:prstDash val="solid"/>
            <a:miter lim="800000"/>
          </a:ln>
          <a:effectLst/>
        </p:spPr>
        <p:txBody>
          <a:bodyPr rtlCol="0" anchor="ctr">
            <a:normAutofit lnSpcReduction="10000"/>
          </a:bodyPr>
          <a:lstStyle/>
          <a:p>
            <a:pPr lvl="0" algn="ctr">
              <a:defRPr/>
            </a:pPr>
            <a:r>
              <a:rPr lang="zh-CN" altLang="en-US" b="1" kern="0" dirty="0">
                <a:solidFill>
                  <a:srgbClr val="FFFFFF"/>
                </a:solidFill>
                <a:latin typeface="微软雅黑" panose="020B0503020204020204" pitchFamily="34" charset="-122"/>
                <a:ea typeface="微软雅黑" panose="020B0503020204020204" pitchFamily="34" charset="-122"/>
              </a:rPr>
              <a:t>安排体检</a:t>
            </a:r>
            <a:endParaRPr lang="zh-CN" altLang="en-US" b="1" kern="0" dirty="0">
              <a:solidFill>
                <a:srgbClr val="FFFFFF"/>
              </a:solidFill>
              <a:latin typeface="微软雅黑" panose="020B0503020204020204" pitchFamily="34" charset="-122"/>
              <a:ea typeface="微软雅黑" panose="020B0503020204020204" pitchFamily="34" charset="-122"/>
            </a:endParaRPr>
          </a:p>
        </p:txBody>
      </p:sp>
      <p:sp>
        <p:nvSpPr>
          <p:cNvPr id="16" name="圆角矩形 11"/>
          <p:cNvSpPr/>
          <p:nvPr>
            <p:custDataLst>
              <p:tags r:id="rId7"/>
            </p:custDataLst>
          </p:nvPr>
        </p:nvSpPr>
        <p:spPr>
          <a:xfrm>
            <a:off x="4201995" y="4382269"/>
            <a:ext cx="1872471" cy="702177"/>
          </a:xfrm>
          <a:prstGeom prst="roundRect">
            <a:avLst/>
          </a:prstGeom>
          <a:solidFill>
            <a:srgbClr val="D87F82"/>
          </a:solidFill>
          <a:ln w="12700" cap="flat" cmpd="sng" algn="ctr">
            <a:noFill/>
            <a:prstDash val="solid"/>
            <a:miter lim="800000"/>
          </a:ln>
          <a:effectLst/>
        </p:spPr>
        <p:txBody>
          <a:bodyPr rtlCol="0" anchor="ctr">
            <a:normAutofit lnSpcReduction="10000"/>
          </a:bodyPr>
          <a:lstStyle/>
          <a:p>
            <a:pPr lvl="0" algn="ctr">
              <a:defRPr/>
            </a:pPr>
            <a:r>
              <a:rPr lang="zh-CN" altLang="en-US" b="1" kern="0" dirty="0">
                <a:solidFill>
                  <a:srgbClr val="FFFFFF"/>
                </a:solidFill>
                <a:latin typeface="微软雅黑" panose="020B0503020204020204" pitchFamily="34" charset="-122"/>
                <a:ea typeface="微软雅黑" panose="020B0503020204020204" pitchFamily="34" charset="-122"/>
              </a:rPr>
              <a:t>决定聘请并公布聘请信息</a:t>
            </a:r>
            <a:endParaRPr lang="zh-CN" altLang="en-US" b="1" kern="0" dirty="0">
              <a:solidFill>
                <a:srgbClr val="FFFFFF"/>
              </a:solidFill>
              <a:latin typeface="微软雅黑" panose="020B0503020204020204" pitchFamily="34" charset="-122"/>
              <a:ea typeface="微软雅黑" panose="020B0503020204020204" pitchFamily="34" charset="-122"/>
            </a:endParaRPr>
          </a:p>
        </p:txBody>
      </p:sp>
      <p:sp>
        <p:nvSpPr>
          <p:cNvPr id="17" name="圆角矩形 12"/>
          <p:cNvSpPr/>
          <p:nvPr>
            <p:custDataLst>
              <p:tags r:id="rId8"/>
            </p:custDataLst>
          </p:nvPr>
        </p:nvSpPr>
        <p:spPr>
          <a:xfrm>
            <a:off x="1252199" y="4382269"/>
            <a:ext cx="1872471" cy="702177"/>
          </a:xfrm>
          <a:prstGeom prst="roundRect">
            <a:avLst/>
          </a:prstGeom>
          <a:solidFill>
            <a:srgbClr val="82B3B7"/>
          </a:solidFill>
          <a:ln w="12700" cap="flat" cmpd="sng" algn="ctr">
            <a:noFill/>
            <a:prstDash val="solid"/>
            <a:miter lim="800000"/>
          </a:ln>
          <a:effectLst/>
        </p:spPr>
        <p:txBody>
          <a:bodyPr rtlCol="0" anchor="ctr">
            <a:normAutofit lnSpcReduction="10000"/>
          </a:bodyPr>
          <a:lstStyle/>
          <a:p>
            <a:pPr lvl="0" algn="ctr">
              <a:defRPr/>
            </a:pPr>
            <a:r>
              <a:rPr lang="zh-CN" altLang="en-US" b="1" kern="0" dirty="0">
                <a:solidFill>
                  <a:srgbClr val="FFFFFF"/>
                </a:solidFill>
                <a:latin typeface="微软雅黑" panose="020B0503020204020204" pitchFamily="34" charset="-122"/>
                <a:ea typeface="微软雅黑" panose="020B0503020204020204" pitchFamily="34" charset="-122"/>
              </a:rPr>
              <a:t>试用期</a:t>
            </a:r>
            <a:endParaRPr lang="zh-CN" altLang="en-US" b="1" kern="0" dirty="0">
              <a:solidFill>
                <a:srgbClr val="FFFFFF"/>
              </a:solidFill>
              <a:latin typeface="微软雅黑" panose="020B0503020204020204" pitchFamily="34" charset="-122"/>
              <a:ea typeface="微软雅黑" panose="020B0503020204020204" pitchFamily="34" charset="-122"/>
            </a:endParaRPr>
          </a:p>
        </p:txBody>
      </p:sp>
      <p:sp>
        <p:nvSpPr>
          <p:cNvPr id="18" name="右箭头 13"/>
          <p:cNvSpPr/>
          <p:nvPr>
            <p:custDataLst>
              <p:tags r:id="rId9"/>
            </p:custDataLst>
          </p:nvPr>
        </p:nvSpPr>
        <p:spPr>
          <a:xfrm>
            <a:off x="3320018" y="2303943"/>
            <a:ext cx="683016" cy="435197"/>
          </a:xfrm>
          <a:prstGeom prst="rightArrow">
            <a:avLst/>
          </a:prstGeom>
          <a:solidFill>
            <a:srgbClr val="FFFFFF">
              <a:lumMod val="85000"/>
            </a:srgbClr>
          </a:solidFill>
          <a:ln w="12700" cap="flat" cmpd="sng" algn="ctr">
            <a:noFill/>
            <a:prstDash val="solid"/>
            <a:miter lim="800000"/>
          </a:ln>
          <a:effectLst/>
        </p:spPr>
        <p:txBody>
          <a:bodyPr rtlCol="0" anchor="ctr">
            <a:normAutofit fontScale="45000" lnSpcReduction="20000"/>
          </a:bodyPr>
          <a:lstStyle/>
          <a:p>
            <a:pPr marL="0" marR="0" lvl="0" indent="0" algn="ctr" defTabSz="914400" eaLnBrk="1" latinLnBrk="0" hangingPunct="1">
              <a:spcBef>
                <a:spcPts val="0"/>
              </a:spcBef>
              <a:spcAft>
                <a:spcPts val="0"/>
              </a:spcAft>
              <a:buClrTx/>
              <a:buSzTx/>
              <a:buFontTx/>
              <a:buNone/>
              <a:defRPr/>
            </a:pPr>
            <a:endParaRPr kumimoji="0" lang="zh-CN" altLang="en-US" sz="1800" b="1" i="0" u="none" strike="noStrike" kern="0" cap="none" spc="0" normalizeH="0" baseline="0" noProof="0">
              <a:ln>
                <a:noFill/>
              </a:ln>
              <a:solidFill>
                <a:srgbClr val="FFFFFF">
                  <a:lumMod val="50000"/>
                </a:srgbClr>
              </a:solidFill>
              <a:effectLst/>
              <a:uLnTx/>
              <a:uFillTx/>
              <a:latin typeface="微软雅黑" panose="020B0503020204020204" pitchFamily="34" charset="-122"/>
              <a:ea typeface="微软雅黑" panose="020B0503020204020204" pitchFamily="34" charset="-122"/>
            </a:endParaRPr>
          </a:p>
        </p:txBody>
      </p:sp>
      <p:sp>
        <p:nvSpPr>
          <p:cNvPr id="32" name="右箭头 14"/>
          <p:cNvSpPr/>
          <p:nvPr>
            <p:custDataLst>
              <p:tags r:id="rId10"/>
            </p:custDataLst>
          </p:nvPr>
        </p:nvSpPr>
        <p:spPr>
          <a:xfrm>
            <a:off x="6270330" y="2303943"/>
            <a:ext cx="683016" cy="435197"/>
          </a:xfrm>
          <a:prstGeom prst="rightArrow">
            <a:avLst/>
          </a:prstGeom>
          <a:solidFill>
            <a:srgbClr val="FFFFFF">
              <a:lumMod val="85000"/>
            </a:srgbClr>
          </a:solidFill>
          <a:ln w="12700" cap="flat" cmpd="sng" algn="ctr">
            <a:noFill/>
            <a:prstDash val="solid"/>
            <a:miter lim="800000"/>
          </a:ln>
          <a:effectLst/>
        </p:spPr>
        <p:txBody>
          <a:bodyPr rtlCol="0" anchor="ctr">
            <a:normAutofit fontScale="45000" lnSpcReduction="20000"/>
          </a:bodyPr>
          <a:lstStyle/>
          <a:p>
            <a:pPr marL="0" marR="0" lvl="0" indent="0" algn="ctr" defTabSz="914400" eaLnBrk="1" latinLnBrk="0" hangingPunct="1">
              <a:spcBef>
                <a:spcPts val="0"/>
              </a:spcBef>
              <a:spcAft>
                <a:spcPts val="0"/>
              </a:spcAft>
              <a:buClrTx/>
              <a:buSzTx/>
              <a:buFontTx/>
              <a:buNone/>
              <a:defRPr/>
            </a:pPr>
            <a:endParaRPr kumimoji="0" lang="zh-CN" altLang="en-US" sz="1800" b="1" i="0" u="none" strike="noStrike" kern="0" cap="none" spc="0" normalizeH="0" baseline="0" noProof="0">
              <a:ln>
                <a:noFill/>
              </a:ln>
              <a:solidFill>
                <a:srgbClr val="FFFFFF">
                  <a:lumMod val="50000"/>
                </a:srgbClr>
              </a:solidFill>
              <a:effectLst/>
              <a:uLnTx/>
              <a:uFillTx/>
              <a:latin typeface="微软雅黑" panose="020B0503020204020204" pitchFamily="34" charset="-122"/>
              <a:ea typeface="微软雅黑" panose="020B0503020204020204" pitchFamily="34" charset="-122"/>
            </a:endParaRPr>
          </a:p>
        </p:txBody>
      </p:sp>
      <p:sp>
        <p:nvSpPr>
          <p:cNvPr id="34" name="右箭头 16"/>
          <p:cNvSpPr/>
          <p:nvPr>
            <p:custDataLst>
              <p:tags r:id="rId11"/>
            </p:custDataLst>
          </p:nvPr>
        </p:nvSpPr>
        <p:spPr>
          <a:xfrm flipH="1">
            <a:off x="3320018" y="4534326"/>
            <a:ext cx="683016" cy="435197"/>
          </a:xfrm>
          <a:prstGeom prst="rightArrow">
            <a:avLst/>
          </a:prstGeom>
          <a:solidFill>
            <a:srgbClr val="FFFFFF">
              <a:lumMod val="85000"/>
            </a:srgbClr>
          </a:solidFill>
          <a:ln w="12700" cap="flat" cmpd="sng" algn="ctr">
            <a:noFill/>
            <a:prstDash val="solid"/>
            <a:miter lim="800000"/>
          </a:ln>
          <a:effectLst/>
        </p:spPr>
        <p:txBody>
          <a:bodyPr rtlCol="0" anchor="ctr">
            <a:normAutofit fontScale="45000" lnSpcReduction="20000"/>
          </a:bodyPr>
          <a:lstStyle/>
          <a:p>
            <a:pPr marL="0" marR="0" lvl="0" indent="0" algn="ctr" defTabSz="914400" eaLnBrk="1" latinLnBrk="0" hangingPunct="1">
              <a:spcBef>
                <a:spcPts val="0"/>
              </a:spcBef>
              <a:spcAft>
                <a:spcPts val="0"/>
              </a:spcAft>
              <a:buClrTx/>
              <a:buSzTx/>
              <a:buFontTx/>
              <a:buNone/>
              <a:defRPr/>
            </a:pPr>
            <a:endParaRPr kumimoji="0" lang="zh-CN" altLang="en-US" sz="1800" b="1" i="0" u="none" strike="noStrike" kern="0" cap="none" spc="0" normalizeH="0" baseline="0" noProof="0">
              <a:ln>
                <a:noFill/>
              </a:ln>
              <a:solidFill>
                <a:srgbClr val="FFFFFF">
                  <a:lumMod val="50000"/>
                </a:srgbClr>
              </a:solidFill>
              <a:effectLst/>
              <a:uLnTx/>
              <a:uFillTx/>
              <a:latin typeface="微软雅黑" panose="020B0503020204020204" pitchFamily="34" charset="-122"/>
              <a:ea typeface="微软雅黑" panose="020B0503020204020204" pitchFamily="34" charset="-122"/>
            </a:endParaRPr>
          </a:p>
        </p:txBody>
      </p:sp>
      <p:sp>
        <p:nvSpPr>
          <p:cNvPr id="35" name="右箭头 17"/>
          <p:cNvSpPr/>
          <p:nvPr>
            <p:custDataLst>
              <p:tags r:id="rId12"/>
            </p:custDataLst>
          </p:nvPr>
        </p:nvSpPr>
        <p:spPr>
          <a:xfrm flipH="1">
            <a:off x="6270330" y="4534326"/>
            <a:ext cx="683016" cy="435197"/>
          </a:xfrm>
          <a:prstGeom prst="rightArrow">
            <a:avLst/>
          </a:prstGeom>
          <a:solidFill>
            <a:srgbClr val="FFFFFF">
              <a:lumMod val="85000"/>
            </a:srgbClr>
          </a:solidFill>
          <a:ln w="12700" cap="flat" cmpd="sng" algn="ctr">
            <a:noFill/>
            <a:prstDash val="solid"/>
            <a:miter lim="800000"/>
          </a:ln>
          <a:effectLst/>
        </p:spPr>
        <p:txBody>
          <a:bodyPr rtlCol="0" anchor="ctr">
            <a:normAutofit fontScale="45000" lnSpcReduction="20000"/>
          </a:bodyPr>
          <a:lstStyle/>
          <a:p>
            <a:pPr marL="0" marR="0" lvl="0" indent="0" algn="ctr" defTabSz="914400" eaLnBrk="1" latinLnBrk="0" hangingPunct="1">
              <a:spcBef>
                <a:spcPts val="0"/>
              </a:spcBef>
              <a:spcAft>
                <a:spcPts val="0"/>
              </a:spcAft>
              <a:buClrTx/>
              <a:buSzTx/>
              <a:buFontTx/>
              <a:buNone/>
              <a:defRPr/>
            </a:pPr>
            <a:endParaRPr kumimoji="0" lang="zh-CN" altLang="en-US" sz="1800" b="1" i="0" u="none" strike="noStrike" kern="0" cap="none" spc="0" normalizeH="0" baseline="0" noProof="0">
              <a:ln>
                <a:noFill/>
              </a:ln>
              <a:solidFill>
                <a:srgbClr val="FFFFFF">
                  <a:lumMod val="50000"/>
                </a:srgbClr>
              </a:solidFill>
              <a:effectLst/>
              <a:uLnTx/>
              <a:uFillTx/>
              <a:latin typeface="微软雅黑" panose="020B0503020204020204" pitchFamily="34" charset="-122"/>
              <a:ea typeface="微软雅黑" panose="020B0503020204020204" pitchFamily="34" charset="-122"/>
            </a:endParaRPr>
          </a:p>
        </p:txBody>
      </p:sp>
      <p:sp>
        <p:nvSpPr>
          <p:cNvPr id="19" name="圆角右箭头 19"/>
          <p:cNvSpPr/>
          <p:nvPr>
            <p:custDataLst>
              <p:tags r:id="rId13"/>
            </p:custDataLst>
          </p:nvPr>
        </p:nvSpPr>
        <p:spPr>
          <a:xfrm rot="5400000">
            <a:off x="9308298" y="2324964"/>
            <a:ext cx="776033" cy="828350"/>
          </a:xfrm>
          <a:prstGeom prst="bentArrow">
            <a:avLst/>
          </a:prstGeom>
          <a:solidFill>
            <a:srgbClr val="FFFFFF">
              <a:lumMod val="85000"/>
            </a:srgbClr>
          </a:solidFill>
          <a:ln w="12700" cap="flat" cmpd="sng" algn="ctr">
            <a:noFill/>
            <a:prstDash val="solid"/>
            <a:miter lim="800000"/>
          </a:ln>
          <a:effectLst/>
        </p:spPr>
        <p:txBody>
          <a:bodyPr rtlCol="0" anchor="ctr">
            <a:normAutofit/>
          </a:bodyPr>
          <a:lstStyle/>
          <a:p>
            <a:pPr marL="0" marR="0" lvl="0" indent="0" algn="ctr" defTabSz="914400" eaLnBrk="1" latinLnBrk="0" hangingPunct="1">
              <a:spcBef>
                <a:spcPts val="0"/>
              </a:spcBef>
              <a:spcAft>
                <a:spcPts val="0"/>
              </a:spcAft>
              <a:buClrTx/>
              <a:buSzTx/>
              <a:buFontTx/>
              <a:buNone/>
              <a:defRPr/>
            </a:pPr>
            <a:endParaRPr kumimoji="0" lang="zh-CN" altLang="en-US" sz="1800" b="1" i="0" u="none" strike="noStrike" kern="0" cap="none" spc="0" normalizeH="0" baseline="0" noProof="0">
              <a:ln>
                <a:noFill/>
              </a:ln>
              <a:solidFill>
                <a:srgbClr val="FFFFFF">
                  <a:lumMod val="50000"/>
                </a:srgbClr>
              </a:solidFill>
              <a:effectLst/>
              <a:uLnTx/>
              <a:uFillTx/>
              <a:latin typeface="微软雅黑" panose="020B0503020204020204" pitchFamily="34" charset="-122"/>
              <a:ea typeface="微软雅黑" panose="020B0503020204020204" pitchFamily="34" charset="-122"/>
            </a:endParaRPr>
          </a:p>
        </p:txBody>
      </p:sp>
      <p:sp>
        <p:nvSpPr>
          <p:cNvPr id="38" name="圆角右箭头 20"/>
          <p:cNvSpPr/>
          <p:nvPr>
            <p:custDataLst>
              <p:tags r:id="rId14"/>
            </p:custDataLst>
          </p:nvPr>
        </p:nvSpPr>
        <p:spPr>
          <a:xfrm rot="10800000">
            <a:off x="9188957" y="4098756"/>
            <a:ext cx="776033" cy="828351"/>
          </a:xfrm>
          <a:prstGeom prst="bentArrow">
            <a:avLst/>
          </a:prstGeom>
          <a:solidFill>
            <a:srgbClr val="FFFFFF">
              <a:lumMod val="85000"/>
            </a:srgbClr>
          </a:solidFill>
          <a:ln w="12700" cap="flat" cmpd="sng" algn="ctr">
            <a:noFill/>
            <a:prstDash val="solid"/>
            <a:miter lim="800000"/>
          </a:ln>
          <a:effectLst/>
        </p:spPr>
        <p:txBody>
          <a:bodyPr rtlCol="0" anchor="ctr">
            <a:normAutofit/>
          </a:bodyPr>
          <a:lstStyle/>
          <a:p>
            <a:pPr marL="0" marR="0" lvl="0" indent="0" algn="ctr" defTabSz="914400" eaLnBrk="1" latinLnBrk="0" hangingPunct="1">
              <a:spcBef>
                <a:spcPts val="0"/>
              </a:spcBef>
              <a:spcAft>
                <a:spcPts val="0"/>
              </a:spcAft>
              <a:buClrTx/>
              <a:buSzTx/>
              <a:buFontTx/>
              <a:buNone/>
              <a:defRPr/>
            </a:pPr>
            <a:endParaRPr kumimoji="0" lang="zh-CN" altLang="en-US" sz="1800" b="1" i="0" u="none" strike="noStrike" kern="0" cap="none" spc="0" normalizeH="0" baseline="0" noProof="0">
              <a:ln>
                <a:noFill/>
              </a:ln>
              <a:solidFill>
                <a:srgbClr val="FFFFFF">
                  <a:lumMod val="50000"/>
                </a:srgbClr>
              </a:solidFill>
              <a:effectLst/>
              <a:uLnTx/>
              <a:uFillTx/>
              <a:latin typeface="微软雅黑" panose="020B0503020204020204" pitchFamily="34" charset="-122"/>
              <a:ea typeface="微软雅黑" panose="020B0503020204020204" pitchFamily="34" charset="-122"/>
            </a:endParaRP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4" name="圆角矩形 36"/>
          <p:cNvSpPr/>
          <p:nvPr/>
        </p:nvSpPr>
        <p:spPr>
          <a:xfrm>
            <a:off x="3638550" y="5976938"/>
            <a:ext cx="4833938" cy="598487"/>
          </a:xfrm>
          <a:prstGeom prst="roundRect">
            <a:avLst>
              <a:gd name="adj" fmla="val 50000"/>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4275" name="文本框 28"/>
          <p:cNvSpPr txBox="1"/>
          <p:nvPr/>
        </p:nvSpPr>
        <p:spPr>
          <a:xfrm>
            <a:off x="3638550" y="4737100"/>
            <a:ext cx="5392738" cy="70802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4000" b="1" dirty="0">
                <a:latin typeface="微软雅黑" panose="020B0503020204020204" pitchFamily="34" charset="-122"/>
                <a:ea typeface="微软雅黑" panose="020B0503020204020204" pitchFamily="34" charset="-122"/>
              </a:rPr>
              <a:t>谢  谢！</a:t>
            </a:r>
            <a:endParaRPr lang="zh-CN" altLang="en-US" sz="4000" b="1" dirty="0">
              <a:latin typeface="微软雅黑" panose="020B0503020204020204" pitchFamily="34" charset="-122"/>
              <a:ea typeface="微软雅黑" panose="020B0503020204020204" pitchFamily="34" charset="-122"/>
            </a:endParaRPr>
          </a:p>
        </p:txBody>
      </p:sp>
      <p:cxnSp>
        <p:nvCxnSpPr>
          <p:cNvPr id="54276" name="直接连接符 31"/>
          <p:cNvCxnSpPr/>
          <p:nvPr/>
        </p:nvCxnSpPr>
        <p:spPr>
          <a:xfrm>
            <a:off x="3968750" y="5516563"/>
            <a:ext cx="4319588" cy="0"/>
          </a:xfrm>
          <a:prstGeom prst="line">
            <a:avLst/>
          </a:prstGeom>
          <a:ln w="12700" cap="flat" cmpd="sng">
            <a:solidFill>
              <a:srgbClr val="FFC108"/>
            </a:solidFill>
            <a:prstDash val="solid"/>
            <a:headEnd type="none" w="med" len="med"/>
            <a:tailEnd type="none" w="med" len="med"/>
          </a:ln>
        </p:spPr>
      </p:cxnSp>
      <p:cxnSp>
        <p:nvCxnSpPr>
          <p:cNvPr id="54277" name="直接连接符 34"/>
          <p:cNvCxnSpPr/>
          <p:nvPr/>
        </p:nvCxnSpPr>
        <p:spPr>
          <a:xfrm>
            <a:off x="3968750" y="5445125"/>
            <a:ext cx="4319588" cy="0"/>
          </a:xfrm>
          <a:prstGeom prst="line">
            <a:avLst/>
          </a:prstGeom>
          <a:ln w="12700" cap="flat" cmpd="sng">
            <a:solidFill>
              <a:srgbClr val="FFC108"/>
            </a:solidFill>
            <a:prstDash val="solid"/>
            <a:headEnd type="none" w="med" len="med"/>
            <a:tailEnd type="none" w="med" len="med"/>
          </a:ln>
        </p:spPr>
      </p:cxnSp>
      <p:sp>
        <p:nvSpPr>
          <p:cNvPr id="54278" name="文本框 35"/>
          <p:cNvSpPr txBox="1"/>
          <p:nvPr/>
        </p:nvSpPr>
        <p:spPr>
          <a:xfrm>
            <a:off x="3527425" y="6078538"/>
            <a:ext cx="5202238" cy="46037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2400" b="1" dirty="0">
                <a:solidFill>
                  <a:srgbClr val="0D0D0D"/>
                </a:solidFill>
                <a:latin typeface="微软雅黑" panose="020B0503020204020204" pitchFamily="34" charset="-122"/>
                <a:ea typeface="微软雅黑" panose="020B0503020204020204" pitchFamily="34" charset="-122"/>
              </a:rPr>
              <a:t>主讲：</a:t>
            </a:r>
            <a:r>
              <a:rPr lang="zh-CN" altLang="en-US" sz="2400" b="1" dirty="0">
                <a:solidFill>
                  <a:srgbClr val="0D0D0D"/>
                </a:solidFill>
                <a:latin typeface="微软雅黑" panose="020B0503020204020204" pitchFamily="34" charset="-122"/>
                <a:ea typeface="微软雅黑" panose="020B0503020204020204" pitchFamily="34" charset="-122"/>
              </a:rPr>
              <a:t>潘毅</a:t>
            </a:r>
            <a:endParaRPr lang="zh-CN" altLang="en-US" sz="2400" b="1" dirty="0">
              <a:solidFill>
                <a:srgbClr val="0D0D0D"/>
              </a:solidFill>
              <a:latin typeface="微软雅黑" panose="020B0503020204020204" pitchFamily="34" charset="-122"/>
              <a:ea typeface="微软雅黑" panose="020B0503020204020204" pitchFamily="34" charset="-122"/>
            </a:endParaRPr>
          </a:p>
        </p:txBody>
      </p:sp>
      <p:grpSp>
        <p:nvGrpSpPr>
          <p:cNvPr id="54279" name="组合 8"/>
          <p:cNvGrpSpPr/>
          <p:nvPr/>
        </p:nvGrpSpPr>
        <p:grpSpPr>
          <a:xfrm>
            <a:off x="-26987" y="935038"/>
            <a:ext cx="12218987" cy="3644900"/>
            <a:chOff x="0" y="1566863"/>
            <a:chExt cx="12192000" cy="3644900"/>
          </a:xfrm>
        </p:grpSpPr>
        <p:pic>
          <p:nvPicPr>
            <p:cNvPr id="54280" name="图片 24"/>
            <p:cNvPicPr>
              <a:picLocks noChangeAspect="1"/>
            </p:cNvPicPr>
            <p:nvPr/>
          </p:nvPicPr>
          <p:blipFill>
            <a:blip r:embed="rId1"/>
            <a:stretch>
              <a:fillRect/>
            </a:stretch>
          </p:blipFill>
          <p:spPr>
            <a:xfrm>
              <a:off x="0" y="1566863"/>
              <a:ext cx="6156018" cy="3644900"/>
            </a:xfrm>
            <a:prstGeom prst="rect">
              <a:avLst/>
            </a:prstGeom>
            <a:noFill/>
            <a:ln w="9525">
              <a:noFill/>
            </a:ln>
          </p:spPr>
        </p:pic>
        <p:pic>
          <p:nvPicPr>
            <p:cNvPr id="54281" name="图片 25"/>
            <p:cNvPicPr>
              <a:picLocks noChangeAspect="1"/>
            </p:cNvPicPr>
            <p:nvPr/>
          </p:nvPicPr>
          <p:blipFill>
            <a:blip r:embed="rId1"/>
            <a:stretch>
              <a:fillRect/>
            </a:stretch>
          </p:blipFill>
          <p:spPr>
            <a:xfrm flipH="1">
              <a:off x="6035982" y="1566863"/>
              <a:ext cx="6156018" cy="3644900"/>
            </a:xfrm>
            <a:prstGeom prst="rect">
              <a:avLst/>
            </a:prstGeom>
            <a:noFill/>
            <a:ln w="9525">
              <a:noFill/>
            </a:ln>
          </p:spPr>
        </p:pic>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170" name="组合 19"/>
          <p:cNvGrpSpPr/>
          <p:nvPr/>
        </p:nvGrpSpPr>
        <p:grpSpPr>
          <a:xfrm>
            <a:off x="0" y="381000"/>
            <a:ext cx="695325" cy="506413"/>
            <a:chOff x="0" y="0"/>
            <a:chExt cx="694944" cy="624651"/>
          </a:xfrm>
        </p:grpSpPr>
        <p:sp>
          <p:nvSpPr>
            <p:cNvPr id="7173"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7174"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7171" name="矩形 22"/>
          <p:cNvSpPr/>
          <p:nvPr/>
        </p:nvSpPr>
        <p:spPr>
          <a:xfrm>
            <a:off x="911225" y="363855"/>
            <a:ext cx="5323840" cy="52197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zh-CN" altLang="en-US" b="1" dirty="0">
                <a:solidFill>
                  <a:srgbClr val="404040"/>
                </a:solidFill>
                <a:latin typeface="微软雅黑" panose="020B0503020204020204" pitchFamily="34" charset="-122"/>
                <a:ea typeface="微软雅黑" panose="020B0503020204020204" pitchFamily="34" charset="-122"/>
              </a:rPr>
              <a:t>情景导入</a:t>
            </a:r>
            <a:r>
              <a:rPr lang="en-US" altLang="zh-CN" b="1" dirty="0">
                <a:solidFill>
                  <a:srgbClr val="404040"/>
                </a:solidFill>
                <a:latin typeface="微软雅黑" panose="020B0503020204020204" pitchFamily="34" charset="-122"/>
                <a:ea typeface="微软雅黑" panose="020B0503020204020204" pitchFamily="34" charset="-122"/>
              </a:rPr>
              <a:t>——</a:t>
            </a:r>
            <a:r>
              <a:rPr lang="zh-CN" altLang="en-US" b="1" dirty="0">
                <a:solidFill>
                  <a:srgbClr val="404040"/>
                </a:solidFill>
                <a:latin typeface="微软雅黑" panose="020B0503020204020204" pitchFamily="34" charset="-122"/>
                <a:ea typeface="微软雅黑" panose="020B0503020204020204" pitchFamily="34" charset="-122"/>
              </a:rPr>
              <a:t>新人小陈的困惑</a:t>
            </a:r>
            <a:endParaRPr lang="zh-CN" altLang="en-US" b="1" dirty="0">
              <a:solidFill>
                <a:srgbClr val="404040"/>
              </a:solidFill>
              <a:latin typeface="微软雅黑" panose="020B0503020204020204" pitchFamily="34" charset="-122"/>
              <a:ea typeface="微软雅黑" panose="020B0503020204020204" pitchFamily="34" charset="-122"/>
            </a:endParaRPr>
          </a:p>
        </p:txBody>
      </p:sp>
      <p:sp>
        <p:nvSpPr>
          <p:cNvPr id="7172" name="MH_Text_1"/>
          <p:cNvSpPr/>
          <p:nvPr/>
        </p:nvSpPr>
        <p:spPr>
          <a:xfrm>
            <a:off x="1120775" y="955040"/>
            <a:ext cx="10241915" cy="5654040"/>
          </a:xfrm>
          <a:prstGeom prst="rect">
            <a:avLst/>
          </a:prstGeom>
          <a:noFill/>
          <a:ln w="12700" cap="flat" cmpd="sng">
            <a:solidFill>
              <a:srgbClr val="CC0066"/>
            </a:solidFill>
            <a:prstDash val="solid"/>
            <a:miter/>
            <a:headEnd type="none" w="med" len="med"/>
            <a:tailEnd type="none" w="med" len="med"/>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l" eaLnBrk="1" hangingPunct="1">
              <a:lnSpc>
                <a:spcPct val="100000"/>
              </a:lnSpc>
              <a:spcBef>
                <a:spcPts val="600"/>
              </a:spcBef>
              <a:spcAft>
                <a:spcPts val="600"/>
              </a:spcAft>
              <a:buNone/>
            </a:pPr>
            <a:r>
              <a:rPr lang="en-US" altLang="zh-CN" sz="2000" b="1" dirty="0">
                <a:solidFill>
                  <a:srgbClr val="404040"/>
                </a:solidFill>
                <a:latin typeface="Arial" panose="020B0604020202020204" pitchFamily="34" charset="0"/>
                <a:ea typeface="微软雅黑" panose="020B0503020204020204" pitchFamily="34" charset="-122"/>
              </a:rPr>
              <a:t>       小陈是一位刚毕业的市场营销专业学生。作为职场新人，小陈进入了知名金融机构的客服部门工作。第一天到公司报道，部门主管向小陈简单介绍了公司、部门、工作职责等情况。小陈曾经在学校的时候学习了客户关系管理这门课，但并没有具体的工作经验。于是就有了以下的一段对话：</a:t>
            </a:r>
            <a:endParaRPr lang="en-US" altLang="zh-CN" sz="2000" b="1" dirty="0">
              <a:solidFill>
                <a:srgbClr val="404040"/>
              </a:solidFill>
              <a:latin typeface="Arial" panose="020B0604020202020204" pitchFamily="34" charset="0"/>
              <a:ea typeface="微软雅黑" panose="020B0503020204020204" pitchFamily="34" charset="-122"/>
            </a:endParaRPr>
          </a:p>
          <a:p>
            <a:pPr marL="0" lvl="0" indent="0" algn="l" eaLnBrk="1" hangingPunct="1">
              <a:lnSpc>
                <a:spcPct val="100000"/>
              </a:lnSpc>
              <a:spcBef>
                <a:spcPts val="600"/>
              </a:spcBef>
              <a:spcAft>
                <a:spcPts val="600"/>
              </a:spcAft>
              <a:buNone/>
            </a:pPr>
            <a:r>
              <a:rPr lang="en-US" altLang="zh-CN" sz="2000" b="1" dirty="0">
                <a:solidFill>
                  <a:srgbClr val="FF0000"/>
                </a:solidFill>
                <a:latin typeface="Arial" panose="020B0604020202020204" pitchFamily="34" charset="0"/>
                <a:ea typeface="微软雅黑" panose="020B0503020204020204" pitchFamily="34" charset="-122"/>
              </a:rPr>
              <a:t>小陈</a:t>
            </a:r>
            <a:r>
              <a:rPr lang="en-US" altLang="zh-CN" sz="2000" b="1" dirty="0">
                <a:solidFill>
                  <a:srgbClr val="404040"/>
                </a:solidFill>
                <a:latin typeface="Arial" panose="020B0604020202020204" pitchFamily="34" charset="0"/>
                <a:ea typeface="微软雅黑" panose="020B0503020204020204" pitchFamily="34" charset="-122"/>
              </a:rPr>
              <a:t>：“请问主管，我们的工作具体做些什么呢？”</a:t>
            </a:r>
            <a:endParaRPr lang="en-US" altLang="zh-CN" sz="2000" b="1" dirty="0">
              <a:solidFill>
                <a:srgbClr val="404040"/>
              </a:solidFill>
              <a:latin typeface="Arial" panose="020B0604020202020204" pitchFamily="34" charset="0"/>
              <a:ea typeface="微软雅黑" panose="020B0503020204020204" pitchFamily="34" charset="-122"/>
            </a:endParaRPr>
          </a:p>
          <a:p>
            <a:pPr marL="0" lvl="0" indent="0" algn="l" eaLnBrk="1" hangingPunct="1">
              <a:lnSpc>
                <a:spcPct val="100000"/>
              </a:lnSpc>
              <a:spcBef>
                <a:spcPts val="600"/>
              </a:spcBef>
              <a:spcAft>
                <a:spcPts val="600"/>
              </a:spcAft>
              <a:buNone/>
            </a:pPr>
            <a:r>
              <a:rPr lang="en-US" altLang="zh-CN" sz="2000" b="1" dirty="0">
                <a:solidFill>
                  <a:srgbClr val="0070C0"/>
                </a:solidFill>
                <a:latin typeface="Arial" panose="020B0604020202020204" pitchFamily="34" charset="0"/>
                <a:ea typeface="微软雅黑" panose="020B0503020204020204" pitchFamily="34" charset="-122"/>
              </a:rPr>
              <a:t>主管</a:t>
            </a:r>
            <a:r>
              <a:rPr lang="en-US" altLang="zh-CN" sz="2000" b="1" dirty="0">
                <a:solidFill>
                  <a:srgbClr val="404040"/>
                </a:solidFill>
                <a:latin typeface="Arial" panose="020B0604020202020204" pitchFamily="34" charset="0"/>
                <a:ea typeface="微软雅黑" panose="020B0503020204020204" pitchFamily="34" charset="-122"/>
              </a:rPr>
              <a:t>：“就是跟客户沟通，解决客户问题，让客户满意，有可能的话提出让客户购买新产品的邀请，让客户购买更多的产品。”</a:t>
            </a:r>
            <a:endParaRPr lang="en-US" altLang="zh-CN" sz="2000" b="1" dirty="0">
              <a:solidFill>
                <a:srgbClr val="404040"/>
              </a:solidFill>
              <a:latin typeface="Arial" panose="020B0604020202020204" pitchFamily="34" charset="0"/>
              <a:ea typeface="微软雅黑" panose="020B0503020204020204" pitchFamily="34" charset="-122"/>
            </a:endParaRPr>
          </a:p>
          <a:p>
            <a:pPr marL="0" lvl="0" indent="0" algn="l" eaLnBrk="1" hangingPunct="1">
              <a:lnSpc>
                <a:spcPct val="100000"/>
              </a:lnSpc>
              <a:spcBef>
                <a:spcPts val="600"/>
              </a:spcBef>
              <a:spcAft>
                <a:spcPts val="600"/>
              </a:spcAft>
              <a:buNone/>
            </a:pPr>
            <a:r>
              <a:rPr lang="en-US" altLang="zh-CN" sz="2000" b="1" dirty="0">
                <a:solidFill>
                  <a:srgbClr val="FF0000"/>
                </a:solidFill>
                <a:latin typeface="Arial" panose="020B0604020202020204" pitchFamily="34" charset="0"/>
                <a:ea typeface="微软雅黑" panose="020B0503020204020204" pitchFamily="34" charset="-122"/>
              </a:rPr>
              <a:t>小陈</a:t>
            </a:r>
            <a:r>
              <a:rPr lang="en-US" altLang="zh-CN" sz="2000" b="1" dirty="0">
                <a:solidFill>
                  <a:srgbClr val="404040"/>
                </a:solidFill>
                <a:latin typeface="Arial" panose="020B0604020202020204" pitchFamily="34" charset="0"/>
                <a:ea typeface="微软雅黑" panose="020B0503020204020204" pitchFamily="34" charset="-122"/>
              </a:rPr>
              <a:t>：“那沟通的过程中，有什么应该讲，有什么不应该讲呢？”</a:t>
            </a:r>
            <a:endParaRPr lang="en-US" altLang="zh-CN" sz="2000" b="1" dirty="0">
              <a:solidFill>
                <a:srgbClr val="404040"/>
              </a:solidFill>
              <a:latin typeface="Arial" panose="020B0604020202020204" pitchFamily="34" charset="0"/>
              <a:ea typeface="微软雅黑" panose="020B0503020204020204" pitchFamily="34" charset="-122"/>
            </a:endParaRPr>
          </a:p>
          <a:p>
            <a:pPr marL="0" lvl="0" indent="0" algn="l" eaLnBrk="1" hangingPunct="1">
              <a:lnSpc>
                <a:spcPct val="100000"/>
              </a:lnSpc>
              <a:spcBef>
                <a:spcPts val="600"/>
              </a:spcBef>
              <a:spcAft>
                <a:spcPts val="600"/>
              </a:spcAft>
              <a:buNone/>
            </a:pPr>
            <a:r>
              <a:rPr lang="en-US" altLang="zh-CN" sz="2000" b="1" dirty="0">
                <a:solidFill>
                  <a:srgbClr val="0070C0"/>
                </a:solidFill>
                <a:latin typeface="Arial" panose="020B0604020202020204" pitchFamily="34" charset="0"/>
                <a:ea typeface="微软雅黑" panose="020B0503020204020204" pitchFamily="34" charset="-122"/>
              </a:rPr>
              <a:t>主管</a:t>
            </a:r>
            <a:r>
              <a:rPr lang="en-US" altLang="zh-CN" sz="2000" b="1" dirty="0">
                <a:solidFill>
                  <a:srgbClr val="404040"/>
                </a:solidFill>
                <a:latin typeface="Arial" panose="020B0604020202020204" pitchFamily="34" charset="0"/>
                <a:ea typeface="微软雅黑" panose="020B0503020204020204" pitchFamily="34" charset="-122"/>
              </a:rPr>
              <a:t>：“有基本的话术培训，你可以参考。不过建议你多跟有经验的同事沟通。毕竟培训材料已经编辑了好几年了。未必适用现在的市场环境。”</a:t>
            </a:r>
            <a:endParaRPr lang="en-US" altLang="zh-CN" sz="2000" b="1" dirty="0">
              <a:solidFill>
                <a:srgbClr val="404040"/>
              </a:solidFill>
              <a:latin typeface="Arial" panose="020B0604020202020204" pitchFamily="34" charset="0"/>
              <a:ea typeface="微软雅黑" panose="020B0503020204020204" pitchFamily="34" charset="-122"/>
            </a:endParaRPr>
          </a:p>
          <a:p>
            <a:pPr marL="0" lvl="0" indent="0" algn="l" eaLnBrk="1" hangingPunct="1">
              <a:lnSpc>
                <a:spcPct val="100000"/>
              </a:lnSpc>
              <a:spcBef>
                <a:spcPts val="600"/>
              </a:spcBef>
              <a:spcAft>
                <a:spcPts val="600"/>
              </a:spcAft>
              <a:buNone/>
            </a:pPr>
            <a:r>
              <a:rPr lang="en-US" altLang="zh-CN" sz="2000" b="1" dirty="0">
                <a:solidFill>
                  <a:srgbClr val="FF0000"/>
                </a:solidFill>
                <a:latin typeface="Arial" panose="020B0604020202020204" pitchFamily="34" charset="0"/>
                <a:ea typeface="微软雅黑" panose="020B0503020204020204" pitchFamily="34" charset="-122"/>
              </a:rPr>
              <a:t>小陈</a:t>
            </a:r>
            <a:r>
              <a:rPr lang="en-US" altLang="zh-CN" sz="2000" b="1" dirty="0">
                <a:solidFill>
                  <a:srgbClr val="404040"/>
                </a:solidFill>
                <a:latin typeface="Arial" panose="020B0604020202020204" pitchFamily="34" charset="0"/>
                <a:ea typeface="微软雅黑" panose="020B0503020204020204" pitchFamily="34" charset="-122"/>
              </a:rPr>
              <a:t>：“那我的工作怎么样知道是不是做好了呢？”</a:t>
            </a:r>
            <a:endParaRPr lang="en-US" altLang="zh-CN" sz="2000" b="1" dirty="0">
              <a:solidFill>
                <a:srgbClr val="404040"/>
              </a:solidFill>
              <a:latin typeface="Arial" panose="020B0604020202020204" pitchFamily="34" charset="0"/>
              <a:ea typeface="微软雅黑" panose="020B0503020204020204" pitchFamily="34" charset="-122"/>
            </a:endParaRPr>
          </a:p>
          <a:p>
            <a:pPr marL="0" lvl="0" indent="0" algn="l" eaLnBrk="1" hangingPunct="1">
              <a:lnSpc>
                <a:spcPct val="100000"/>
              </a:lnSpc>
              <a:spcBef>
                <a:spcPts val="600"/>
              </a:spcBef>
              <a:spcAft>
                <a:spcPts val="600"/>
              </a:spcAft>
              <a:buNone/>
            </a:pPr>
            <a:r>
              <a:rPr lang="en-US" altLang="zh-CN" sz="2000" b="1" dirty="0">
                <a:solidFill>
                  <a:srgbClr val="0070C0"/>
                </a:solidFill>
                <a:latin typeface="Arial" panose="020B0604020202020204" pitchFamily="34" charset="0"/>
                <a:ea typeface="微软雅黑" panose="020B0503020204020204" pitchFamily="34" charset="-122"/>
              </a:rPr>
              <a:t>主管</a:t>
            </a:r>
            <a:r>
              <a:rPr lang="en-US" altLang="zh-CN" sz="2000" b="1" dirty="0">
                <a:solidFill>
                  <a:srgbClr val="404040"/>
                </a:solidFill>
                <a:latin typeface="Arial" panose="020B0604020202020204" pitchFamily="34" charset="0"/>
                <a:ea typeface="微软雅黑" panose="020B0503020204020204" pitchFamily="34" charset="-122"/>
              </a:rPr>
              <a:t>：“公司有一系列的结果评估，至于工作过程中怎么样可以提升绩效</a:t>
            </a:r>
            <a:r>
              <a:rPr lang="zh-CN" altLang="en-US" sz="2000" b="1" dirty="0">
                <a:solidFill>
                  <a:srgbClr val="404040"/>
                </a:solidFill>
                <a:latin typeface="Arial" panose="020B0604020202020204" pitchFamily="34" charset="0"/>
                <a:ea typeface="微软雅黑" panose="020B0503020204020204" pitchFamily="34" charset="-122"/>
              </a:rPr>
              <a:t>，</a:t>
            </a:r>
            <a:r>
              <a:rPr lang="en-US" altLang="zh-CN" sz="2000" b="1" dirty="0">
                <a:solidFill>
                  <a:srgbClr val="404040"/>
                </a:solidFill>
                <a:latin typeface="Arial" panose="020B0604020202020204" pitchFamily="34" charset="0"/>
                <a:ea typeface="微软雅黑" panose="020B0503020204020204" pitchFamily="34" charset="-122"/>
              </a:rPr>
              <a:t>还需要你自己在实践中摸索。”</a:t>
            </a:r>
            <a:endParaRPr lang="en-US" altLang="zh-CN" sz="2000" b="1" dirty="0">
              <a:solidFill>
                <a:srgbClr val="404040"/>
              </a:solidFill>
              <a:latin typeface="Arial" panose="020B0604020202020204" pitchFamily="34" charset="0"/>
              <a:ea typeface="微软雅黑" panose="020B0503020204020204" pitchFamily="34"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MH_Other_1"/>
          <p:cNvSpPr/>
          <p:nvPr/>
        </p:nvSpPr>
        <p:spPr>
          <a:xfrm flipH="1">
            <a:off x="2568575" y="1557338"/>
            <a:ext cx="1054100" cy="1524000"/>
          </a:xfrm>
          <a:custGeom>
            <a:avLst/>
            <a:gdLst>
              <a:gd name="txL" fmla="*/ 0 w 1535"/>
              <a:gd name="txT" fmla="*/ 0 h 2041"/>
              <a:gd name="txR" fmla="*/ 1535 w 1535"/>
              <a:gd name="txB" fmla="*/ 2041 h 2041"/>
            </a:gdLst>
            <a:ahLst/>
            <a:cxnLst>
              <a:cxn ang="0">
                <a:pos x="2147483646" y="2147483646"/>
              </a:cxn>
              <a:cxn ang="0">
                <a:pos x="2147483646" y="2147483646"/>
              </a:cxn>
              <a:cxn ang="0">
                <a:pos x="2147483646" y="0"/>
              </a:cxn>
              <a:cxn ang="0">
                <a:pos x="0" y="2147483646"/>
              </a:cxn>
              <a:cxn ang="0">
                <a:pos x="2147483646" y="2147483646"/>
              </a:cxn>
              <a:cxn ang="0">
                <a:pos x="2147483646" y="2147483646"/>
              </a:cxn>
              <a:cxn ang="0">
                <a:pos x="2147483646" y="2147483646"/>
              </a:cxn>
              <a:cxn ang="0">
                <a:pos x="2147483646" y="2147483646"/>
              </a:cxn>
            </a:cxnLst>
            <a:rect l="txL" t="txT" r="txR" b="txB"/>
            <a:pathLst>
              <a:path w="1535" h="2041">
                <a:moveTo>
                  <a:pt x="1535" y="853"/>
                </a:moveTo>
                <a:lnTo>
                  <a:pt x="1273" y="130"/>
                </a:lnTo>
                <a:lnTo>
                  <a:pt x="505" y="0"/>
                </a:lnTo>
                <a:lnTo>
                  <a:pt x="0" y="594"/>
                </a:lnTo>
                <a:lnTo>
                  <a:pt x="281" y="1317"/>
                </a:lnTo>
                <a:lnTo>
                  <a:pt x="618" y="1373"/>
                </a:lnTo>
                <a:lnTo>
                  <a:pt x="543" y="2041"/>
                </a:lnTo>
                <a:lnTo>
                  <a:pt x="1535" y="853"/>
                </a:lnTo>
                <a:close/>
              </a:path>
            </a:pathLst>
          </a:custGeom>
          <a:solidFill>
            <a:srgbClr val="DE5C92">
              <a:alpha val="100000"/>
            </a:srgbClr>
          </a:solidFill>
          <a:ln w="9525">
            <a:noFill/>
          </a:ln>
        </p:spPr>
        <p:txBody>
          <a:bodyPr/>
          <a:p>
            <a:endParaRPr lang="zh-CN" altLang="en-US"/>
          </a:p>
        </p:txBody>
      </p:sp>
      <p:sp>
        <p:nvSpPr>
          <p:cNvPr id="8195" name="MH_Other_2"/>
          <p:cNvSpPr/>
          <p:nvPr/>
        </p:nvSpPr>
        <p:spPr>
          <a:xfrm flipH="1">
            <a:off x="2855913" y="1628775"/>
            <a:ext cx="693737" cy="860425"/>
          </a:xfrm>
          <a:custGeom>
            <a:avLst/>
            <a:gdLst>
              <a:gd name="txL" fmla="*/ 0 w 10170"/>
              <a:gd name="txT" fmla="*/ 0 h 10000"/>
              <a:gd name="txR" fmla="*/ 10170 w 10170"/>
              <a:gd name="txB" fmla="*/ 10000 h 10000"/>
            </a:gdLst>
            <a:ahLst/>
            <a:cxnLst>
              <a:cxn ang="0">
                <a:pos x="2147483646" y="2147483646"/>
              </a:cxn>
              <a:cxn ang="0">
                <a:pos x="2147483646" y="2147483646"/>
              </a:cxn>
              <a:cxn ang="0">
                <a:pos x="2147483646" y="2147483646"/>
              </a:cxn>
              <a:cxn ang="0">
                <a:pos x="2147483646" y="0"/>
              </a:cxn>
              <a:cxn ang="0">
                <a:pos x="0" y="2147483646"/>
              </a:cxn>
              <a:cxn ang="0">
                <a:pos x="2147483646" y="2147483646"/>
              </a:cxn>
              <a:cxn ang="0">
                <a:pos x="2147483646" y="2147483646"/>
              </a:cxn>
              <a:cxn ang="0">
                <a:pos x="2147483646" y="2147483646"/>
              </a:cxn>
            </a:cxnLst>
            <a:rect l="txL" t="txT" r="txR" b="txB"/>
            <a:pathLst>
              <a:path w="10170" h="10000">
                <a:moveTo>
                  <a:pt x="10170" y="5643"/>
                </a:moveTo>
                <a:lnTo>
                  <a:pt x="10170" y="809"/>
                </a:lnTo>
                <a:lnTo>
                  <a:pt x="8658" y="487"/>
                </a:lnTo>
                <a:lnTo>
                  <a:pt x="5261" y="0"/>
                </a:lnTo>
                <a:lnTo>
                  <a:pt x="0" y="5165"/>
                </a:lnTo>
                <a:lnTo>
                  <a:pt x="1864" y="9200"/>
                </a:lnTo>
                <a:lnTo>
                  <a:pt x="4696" y="10000"/>
                </a:lnTo>
                <a:lnTo>
                  <a:pt x="10170" y="5643"/>
                </a:lnTo>
                <a:close/>
              </a:path>
            </a:pathLst>
          </a:custGeom>
          <a:solidFill>
            <a:srgbClr val="F8DEE9">
              <a:alpha val="100000"/>
            </a:srgbClr>
          </a:solidFill>
          <a:ln w="9525">
            <a:noFill/>
          </a:ln>
        </p:spPr>
        <p:txBody>
          <a:bodyPr/>
          <a:p>
            <a:endParaRPr lang="zh-CN" altLang="en-US"/>
          </a:p>
        </p:txBody>
      </p:sp>
      <p:sp>
        <p:nvSpPr>
          <p:cNvPr id="8196" name="MH_Other_3"/>
          <p:cNvSpPr/>
          <p:nvPr/>
        </p:nvSpPr>
        <p:spPr>
          <a:xfrm rot="10800000" flipH="1" flipV="1">
            <a:off x="8759825" y="4633913"/>
            <a:ext cx="1052513" cy="1525587"/>
          </a:xfrm>
          <a:custGeom>
            <a:avLst/>
            <a:gdLst>
              <a:gd name="txL" fmla="*/ 0 w 1535"/>
              <a:gd name="txT" fmla="*/ 0 h 2041"/>
              <a:gd name="txR" fmla="*/ 1535 w 1535"/>
              <a:gd name="txB" fmla="*/ 2041 h 2041"/>
            </a:gdLst>
            <a:ahLst/>
            <a:cxnLst>
              <a:cxn ang="0">
                <a:pos x="2147483646" y="2147483646"/>
              </a:cxn>
              <a:cxn ang="0">
                <a:pos x="2147483646" y="2147483646"/>
              </a:cxn>
              <a:cxn ang="0">
                <a:pos x="2147483646" y="0"/>
              </a:cxn>
              <a:cxn ang="0">
                <a:pos x="0" y="2147483646"/>
              </a:cxn>
              <a:cxn ang="0">
                <a:pos x="2147483646" y="2147483646"/>
              </a:cxn>
              <a:cxn ang="0">
                <a:pos x="2147483646" y="2147483646"/>
              </a:cxn>
              <a:cxn ang="0">
                <a:pos x="2147483646" y="2147483646"/>
              </a:cxn>
              <a:cxn ang="0">
                <a:pos x="2147483646" y="2147483646"/>
              </a:cxn>
            </a:cxnLst>
            <a:rect l="txL" t="txT" r="txR" b="txB"/>
            <a:pathLst>
              <a:path w="1535" h="2041">
                <a:moveTo>
                  <a:pt x="1535" y="853"/>
                </a:moveTo>
                <a:lnTo>
                  <a:pt x="1273" y="130"/>
                </a:lnTo>
                <a:lnTo>
                  <a:pt x="505" y="0"/>
                </a:lnTo>
                <a:lnTo>
                  <a:pt x="0" y="594"/>
                </a:lnTo>
                <a:lnTo>
                  <a:pt x="281" y="1317"/>
                </a:lnTo>
                <a:lnTo>
                  <a:pt x="618" y="1373"/>
                </a:lnTo>
                <a:lnTo>
                  <a:pt x="543" y="2041"/>
                </a:lnTo>
                <a:lnTo>
                  <a:pt x="1535" y="853"/>
                </a:lnTo>
                <a:close/>
              </a:path>
            </a:pathLst>
          </a:custGeom>
          <a:solidFill>
            <a:srgbClr val="DE5C92">
              <a:alpha val="100000"/>
            </a:srgbClr>
          </a:solidFill>
          <a:ln w="9525">
            <a:noFill/>
          </a:ln>
        </p:spPr>
        <p:txBody>
          <a:bodyPr/>
          <a:p>
            <a:endParaRPr lang="zh-CN" altLang="en-US"/>
          </a:p>
        </p:txBody>
      </p:sp>
      <p:sp>
        <p:nvSpPr>
          <p:cNvPr id="8197" name="MH_Other_4"/>
          <p:cNvSpPr/>
          <p:nvPr/>
        </p:nvSpPr>
        <p:spPr>
          <a:xfrm rot="10800000" flipH="1" flipV="1">
            <a:off x="8818563" y="4789488"/>
            <a:ext cx="687387" cy="855662"/>
          </a:xfrm>
          <a:custGeom>
            <a:avLst/>
            <a:gdLst>
              <a:gd name="txL" fmla="*/ 0 w 10171"/>
              <a:gd name="txT" fmla="*/ 0 h 10000"/>
              <a:gd name="txR" fmla="*/ 10171 w 10171"/>
              <a:gd name="txB" fmla="*/ 10000 h 10000"/>
            </a:gdLst>
            <a:ahLst/>
            <a:cxnLst>
              <a:cxn ang="0">
                <a:pos x="2147483646" y="2147483646"/>
              </a:cxn>
              <a:cxn ang="0">
                <a:pos x="2147483646" y="2147483646"/>
              </a:cxn>
              <a:cxn ang="0">
                <a:pos x="2147483646" y="2147483646"/>
              </a:cxn>
              <a:cxn ang="0">
                <a:pos x="2147483646" y="0"/>
              </a:cxn>
              <a:cxn ang="0">
                <a:pos x="0" y="2147483646"/>
              </a:cxn>
              <a:cxn ang="0">
                <a:pos x="2147483646" y="2147483646"/>
              </a:cxn>
              <a:cxn ang="0">
                <a:pos x="2147483646" y="2147483646"/>
              </a:cxn>
              <a:cxn ang="0">
                <a:pos x="2147483646" y="2147483646"/>
              </a:cxn>
            </a:cxnLst>
            <a:rect l="txL" t="txT" r="txR" b="txB"/>
            <a:pathLst>
              <a:path w="10171" h="10000">
                <a:moveTo>
                  <a:pt x="10171" y="5643"/>
                </a:moveTo>
                <a:lnTo>
                  <a:pt x="10171" y="809"/>
                </a:lnTo>
                <a:lnTo>
                  <a:pt x="8659" y="487"/>
                </a:lnTo>
                <a:lnTo>
                  <a:pt x="5262" y="0"/>
                </a:lnTo>
                <a:lnTo>
                  <a:pt x="0" y="5177"/>
                </a:lnTo>
                <a:lnTo>
                  <a:pt x="1865" y="9200"/>
                </a:lnTo>
                <a:lnTo>
                  <a:pt x="4697" y="10000"/>
                </a:lnTo>
                <a:lnTo>
                  <a:pt x="10171" y="5643"/>
                </a:lnTo>
                <a:close/>
              </a:path>
            </a:pathLst>
          </a:custGeom>
          <a:solidFill>
            <a:srgbClr val="F8DEE9">
              <a:alpha val="100000"/>
            </a:srgbClr>
          </a:solidFill>
          <a:ln w="9525">
            <a:noFill/>
          </a:ln>
        </p:spPr>
        <p:txBody>
          <a:bodyPr/>
          <a:p>
            <a:endParaRPr lang="zh-CN" altLang="en-US"/>
          </a:p>
        </p:txBody>
      </p:sp>
      <p:grpSp>
        <p:nvGrpSpPr>
          <p:cNvPr id="8198" name="MH_Desc_1"/>
          <p:cNvGrpSpPr/>
          <p:nvPr/>
        </p:nvGrpSpPr>
        <p:grpSpPr>
          <a:xfrm>
            <a:off x="3719513" y="1844675"/>
            <a:ext cx="5187015" cy="3640138"/>
            <a:chOff x="0" y="0"/>
            <a:chExt cx="1980" cy="1736"/>
          </a:xfrm>
        </p:grpSpPr>
        <p:pic>
          <p:nvPicPr>
            <p:cNvPr id="8204" name="MH_Desc_1"/>
            <p:cNvPicPr/>
            <p:nvPr/>
          </p:nvPicPr>
          <p:blipFill>
            <a:blip r:embed="rId1"/>
            <a:stretch>
              <a:fillRect/>
            </a:stretch>
          </p:blipFill>
          <p:spPr>
            <a:xfrm>
              <a:off x="0" y="0"/>
              <a:ext cx="1924" cy="1736"/>
            </a:xfrm>
            <a:prstGeom prst="rect">
              <a:avLst/>
            </a:prstGeom>
            <a:noFill/>
            <a:ln w="9525">
              <a:noFill/>
            </a:ln>
          </p:spPr>
        </p:pic>
        <p:sp>
          <p:nvSpPr>
            <p:cNvPr id="8205" name="Text Box 8"/>
            <p:cNvSpPr txBox="1"/>
            <p:nvPr/>
          </p:nvSpPr>
          <p:spPr>
            <a:xfrm>
              <a:off x="9" y="8"/>
              <a:ext cx="1971" cy="1720"/>
            </a:xfrm>
            <a:prstGeom prst="rect">
              <a:avLst/>
            </a:prstGeom>
            <a:noFill/>
            <a:ln w="9525">
              <a:noFill/>
            </a:ln>
          </p:spPr>
          <p:txBody>
            <a:bodyPr lIns="0" tIns="0" rIns="0" bIns="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50000"/>
                </a:lnSpc>
                <a:spcBef>
                  <a:spcPts val="600"/>
                </a:spcBef>
                <a:spcAft>
                  <a:spcPts val="600"/>
                </a:spcAft>
                <a:buNone/>
              </a:pPr>
              <a:endParaRPr lang="en-US" altLang="zh-CN" sz="2000" b="1" dirty="0">
                <a:solidFill>
                  <a:srgbClr val="404040"/>
                </a:solidFill>
                <a:latin typeface="Arial" panose="020B0604020202020204" pitchFamily="34" charset="0"/>
                <a:ea typeface="微软雅黑" panose="020B0503020204020204" pitchFamily="34" charset="-122"/>
                <a:sym typeface="+mn-ea"/>
              </a:endParaRPr>
            </a:p>
            <a:p>
              <a:pPr marL="0" lvl="0" indent="0" algn="just" eaLnBrk="1" hangingPunct="1">
                <a:lnSpc>
                  <a:spcPct val="150000"/>
                </a:lnSpc>
                <a:spcBef>
                  <a:spcPts val="600"/>
                </a:spcBef>
                <a:spcAft>
                  <a:spcPts val="600"/>
                </a:spcAft>
                <a:buNone/>
              </a:pPr>
              <a:r>
                <a:rPr lang="en-US" altLang="zh-CN" sz="2000" b="1" dirty="0">
                  <a:solidFill>
                    <a:srgbClr val="404040"/>
                  </a:solidFill>
                  <a:latin typeface="Arial" panose="020B0604020202020204" pitchFamily="34" charset="0"/>
                  <a:ea typeface="微软雅黑" panose="020B0503020204020204" pitchFamily="34" charset="-122"/>
                  <a:sym typeface="+mn-ea"/>
                </a:rPr>
                <a:t>1.从以上的对话中，小陈今后需要关注的工作重点有哪些? </a:t>
              </a:r>
              <a:endParaRPr lang="en-US" altLang="zh-CN" sz="2000" b="1" dirty="0">
                <a:solidFill>
                  <a:srgbClr val="404040"/>
                </a:solidFill>
                <a:latin typeface="Arial" panose="020B0604020202020204" pitchFamily="34" charset="0"/>
                <a:ea typeface="微软雅黑" panose="020B0503020204020204" pitchFamily="34" charset="-122"/>
                <a:sym typeface="+mn-ea"/>
              </a:endParaRPr>
            </a:p>
            <a:p>
              <a:pPr marL="0" lvl="0" indent="0" algn="just" eaLnBrk="1" hangingPunct="1">
                <a:lnSpc>
                  <a:spcPct val="150000"/>
                </a:lnSpc>
                <a:spcBef>
                  <a:spcPts val="600"/>
                </a:spcBef>
                <a:spcAft>
                  <a:spcPts val="600"/>
                </a:spcAft>
                <a:buNone/>
              </a:pPr>
              <a:r>
                <a:rPr lang="en-US" altLang="zh-CN" sz="2000" b="1" dirty="0">
                  <a:solidFill>
                    <a:srgbClr val="404040"/>
                  </a:solidFill>
                  <a:latin typeface="Arial" panose="020B0604020202020204" pitchFamily="34" charset="0"/>
                  <a:ea typeface="微软雅黑" panose="020B0503020204020204" pitchFamily="34" charset="-122"/>
                  <a:sym typeface="+mn-ea"/>
                </a:rPr>
                <a:t>2.如果你是主管，为了让新人更好的投入工作，你会如何介绍？</a:t>
              </a:r>
              <a:endParaRPr lang="en-US" altLang="zh-CN" sz="2000" b="1" dirty="0">
                <a:solidFill>
                  <a:srgbClr val="404040"/>
                </a:solidFill>
                <a:latin typeface="Arial" panose="020B0604020202020204" pitchFamily="34" charset="0"/>
                <a:ea typeface="微软雅黑" panose="020B0503020204020204" pitchFamily="34" charset="-122"/>
                <a:sym typeface="+mn-ea"/>
              </a:endParaRPr>
            </a:p>
          </p:txBody>
        </p:sp>
      </p:grpSp>
      <p:pic>
        <p:nvPicPr>
          <p:cNvPr id="8199" name="Picture 9" descr="office6\wpsassist\cache\A000220150318R85PPIC"/>
          <p:cNvPicPr>
            <a:picLocks noChangeAspect="1"/>
          </p:cNvPicPr>
          <p:nvPr/>
        </p:nvPicPr>
        <p:blipFill>
          <a:blip r:embed="rId2"/>
          <a:stretch>
            <a:fillRect/>
          </a:stretch>
        </p:blipFill>
        <p:spPr>
          <a:xfrm>
            <a:off x="10128250" y="334963"/>
            <a:ext cx="1655763" cy="2720975"/>
          </a:xfrm>
          <a:prstGeom prst="rect">
            <a:avLst/>
          </a:prstGeom>
          <a:noFill/>
          <a:ln w="9525">
            <a:noFill/>
          </a:ln>
        </p:spPr>
      </p:pic>
      <p:grpSp>
        <p:nvGrpSpPr>
          <p:cNvPr id="8200" name="组合 19"/>
          <p:cNvGrpSpPr/>
          <p:nvPr/>
        </p:nvGrpSpPr>
        <p:grpSpPr>
          <a:xfrm>
            <a:off x="0" y="381000"/>
            <a:ext cx="695325" cy="506413"/>
            <a:chOff x="0" y="0"/>
            <a:chExt cx="694944" cy="624651"/>
          </a:xfrm>
        </p:grpSpPr>
        <p:sp>
          <p:nvSpPr>
            <p:cNvPr id="8202"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8203"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8201" name="矩形 22"/>
          <p:cNvSpPr/>
          <p:nvPr/>
        </p:nvSpPr>
        <p:spPr>
          <a:xfrm>
            <a:off x="911225" y="363538"/>
            <a:ext cx="3000375" cy="52197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zh-CN" altLang="en-US" b="1" dirty="0">
                <a:solidFill>
                  <a:srgbClr val="404040"/>
                </a:solidFill>
                <a:latin typeface="微软雅黑" panose="020B0503020204020204" pitchFamily="34" charset="-122"/>
                <a:ea typeface="微软雅黑" panose="020B0503020204020204" pitchFamily="34" charset="-122"/>
              </a:rPr>
              <a:t>情景分析</a:t>
            </a:r>
            <a:endParaRPr lang="zh-CN" altLang="zh-CN" b="1" dirty="0">
              <a:solidFill>
                <a:srgbClr val="404040"/>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MH_Text_1"/>
          <p:cNvSpPr>
            <a:spLocks noChangeAspect="1"/>
          </p:cNvSpPr>
          <p:nvPr/>
        </p:nvSpPr>
        <p:spPr>
          <a:xfrm>
            <a:off x="2424113" y="981075"/>
            <a:ext cx="7559675" cy="4986338"/>
          </a:xfrm>
          <a:prstGeom prst="roundRect">
            <a:avLst>
              <a:gd name="adj" fmla="val 1431"/>
            </a:avLst>
          </a:prstGeom>
          <a:solidFill>
            <a:srgbClr val="F2F2F2"/>
          </a:solidFill>
          <a:ln w="3175" cap="flat" cmpd="sng">
            <a:solidFill>
              <a:srgbClr val="D5D5D5"/>
            </a:solidFill>
            <a:prstDash val="solid"/>
            <a:headEnd type="none" w="med" len="med"/>
            <a:tailEnd type="none" w="med" len="med"/>
          </a:ln>
        </p:spPr>
        <p:txBody>
          <a:bodyPr lIns="288000" tIns="720000" rIns="288000" bIns="36000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60000"/>
              </a:lnSpc>
              <a:spcBef>
                <a:spcPts val="600"/>
              </a:spcBef>
              <a:spcAft>
                <a:spcPts val="600"/>
              </a:spcAft>
              <a:buNone/>
            </a:pPr>
            <a:r>
              <a:rPr lang="en-US" altLang="zh-CN" sz="2000" b="1" dirty="0">
                <a:solidFill>
                  <a:srgbClr val="404040"/>
                </a:solidFill>
                <a:latin typeface="Arial" panose="020B0604020202020204" pitchFamily="34" charset="0"/>
                <a:ea typeface="微软雅黑" panose="020B0503020204020204" pitchFamily="34" charset="-122"/>
              </a:rPr>
              <a:t>为了提高客服团队服务的工作效率，加强团队工作的可复制性，客服团队的建设需要实现系统化，从人员到工作步骤都需要制定一定的程序。</a:t>
            </a:r>
            <a:endParaRPr lang="en-US" altLang="zh-CN" sz="2000" b="1" dirty="0">
              <a:solidFill>
                <a:srgbClr val="404040"/>
              </a:solidFill>
              <a:latin typeface="Arial" panose="020B0604020202020204" pitchFamily="34" charset="0"/>
              <a:ea typeface="微软雅黑" panose="020B0503020204020204" pitchFamily="34" charset="-122"/>
            </a:endParaRPr>
          </a:p>
        </p:txBody>
      </p:sp>
      <p:sp>
        <p:nvSpPr>
          <p:cNvPr id="9219" name="MH_Other_1"/>
          <p:cNvSpPr/>
          <p:nvPr/>
        </p:nvSpPr>
        <p:spPr>
          <a:xfrm>
            <a:off x="4872038" y="1485900"/>
            <a:ext cx="368300" cy="109538"/>
          </a:xfrm>
          <a:custGeom>
            <a:avLst/>
            <a:gdLst>
              <a:gd name="txL" fmla="*/ 0 w 311731"/>
              <a:gd name="txT" fmla="*/ 0 h 121823"/>
              <a:gd name="txR" fmla="*/ 311731 w 311731"/>
              <a:gd name="txB" fmla="*/ 121823 h 121823"/>
            </a:gdLst>
            <a:ahLst/>
            <a:cxnLst>
              <a:cxn ang="0">
                <a:pos x="1888136" y="0"/>
              </a:cxn>
              <a:cxn ang="0">
                <a:pos x="2604744" y="0"/>
              </a:cxn>
              <a:cxn ang="0">
                <a:pos x="2960852" y="761"/>
              </a:cxn>
              <a:cxn ang="0">
                <a:pos x="4460079" y="19943"/>
              </a:cxn>
              <a:cxn ang="0">
                <a:pos x="4492903" y="22237"/>
              </a:cxn>
              <a:cxn ang="0">
                <a:pos x="0" y="22237"/>
              </a:cxn>
              <a:cxn ang="0">
                <a:pos x="32816" y="19943"/>
              </a:cxn>
              <a:cxn ang="0">
                <a:pos x="1532058" y="761"/>
              </a:cxn>
              <a:cxn ang="0">
                <a:pos x="1888136" y="0"/>
              </a:cxn>
            </a:cxnLst>
            <a:rect l="txL" t="txT" r="txR" b="txB"/>
            <a:pathLst>
              <a:path w="311731" h="121823">
                <a:moveTo>
                  <a:pt x="131005" y="0"/>
                </a:moveTo>
                <a:lnTo>
                  <a:pt x="180725" y="0"/>
                </a:lnTo>
                <a:lnTo>
                  <a:pt x="205433" y="4162"/>
                </a:lnTo>
                <a:cubicBezTo>
                  <a:pt x="252408" y="20443"/>
                  <a:pt x="290475" y="59254"/>
                  <a:pt x="309453" y="109253"/>
                </a:cubicBezTo>
                <a:lnTo>
                  <a:pt x="311731" y="121823"/>
                </a:lnTo>
                <a:lnTo>
                  <a:pt x="0" y="121823"/>
                </a:lnTo>
                <a:lnTo>
                  <a:pt x="2277" y="109253"/>
                </a:lnTo>
                <a:cubicBezTo>
                  <a:pt x="21256" y="59254"/>
                  <a:pt x="59323" y="20443"/>
                  <a:pt x="106298" y="4162"/>
                </a:cubicBezTo>
                <a:lnTo>
                  <a:pt x="131005" y="0"/>
                </a:lnTo>
                <a:close/>
              </a:path>
            </a:pathLst>
          </a:custGeom>
          <a:gradFill rotWithShape="0">
            <a:gsLst>
              <a:gs pos="0">
                <a:srgbClr val="36305A">
                  <a:alpha val="100000"/>
                </a:srgbClr>
              </a:gs>
              <a:gs pos="39999">
                <a:srgbClr val="7A71B3">
                  <a:alpha val="100000"/>
                </a:srgbClr>
              </a:gs>
              <a:gs pos="100000">
                <a:srgbClr val="36305A">
                  <a:alpha val="100000"/>
                </a:srgbClr>
              </a:gs>
            </a:gsLst>
            <a:lin ang="5400000"/>
            <a:tileRect/>
          </a:gradFill>
          <a:ln w="9525">
            <a:noFill/>
          </a:ln>
        </p:spPr>
        <p:txBody>
          <a:bodyPr/>
          <a:p>
            <a:endParaRPr lang="zh-CN" altLang="en-US"/>
          </a:p>
        </p:txBody>
      </p:sp>
      <p:sp>
        <p:nvSpPr>
          <p:cNvPr id="9220" name="MH_Other_2"/>
          <p:cNvSpPr/>
          <p:nvPr/>
        </p:nvSpPr>
        <p:spPr>
          <a:xfrm>
            <a:off x="6961188" y="1485900"/>
            <a:ext cx="347662" cy="109538"/>
          </a:xfrm>
          <a:custGeom>
            <a:avLst/>
            <a:gdLst>
              <a:gd name="txL" fmla="*/ 0 w 318081"/>
              <a:gd name="txT" fmla="*/ 0 h 130555"/>
              <a:gd name="txR" fmla="*/ 318081 w 318081"/>
              <a:gd name="txB" fmla="*/ 130555 h 130555"/>
            </a:gdLst>
            <a:ahLst/>
            <a:cxnLst>
              <a:cxn ang="0">
                <a:pos x="603096" y="0"/>
              </a:cxn>
              <a:cxn ang="0">
                <a:pos x="716522" y="0"/>
              </a:cxn>
              <a:cxn ang="0">
                <a:pos x="869642" y="388"/>
              </a:cxn>
              <a:cxn ang="0">
                <a:pos x="1309979" y="7073"/>
              </a:cxn>
              <a:cxn ang="0">
                <a:pos x="1319622" y="7873"/>
              </a:cxn>
              <a:cxn ang="0">
                <a:pos x="0" y="7873"/>
              </a:cxn>
              <a:cxn ang="0">
                <a:pos x="9639" y="7073"/>
              </a:cxn>
              <a:cxn ang="0">
                <a:pos x="449981" y="388"/>
              </a:cxn>
              <a:cxn ang="0">
                <a:pos x="603096" y="0"/>
              </a:cxn>
            </a:cxnLst>
            <a:rect l="txL" t="txT" r="txR" b="txB"/>
            <a:pathLst>
              <a:path w="318081" h="130555">
                <a:moveTo>
                  <a:pt x="145370" y="0"/>
                </a:moveTo>
                <a:lnTo>
                  <a:pt x="172710" y="0"/>
                </a:lnTo>
                <a:lnTo>
                  <a:pt x="209618" y="6428"/>
                </a:lnTo>
                <a:cubicBezTo>
                  <a:pt x="257550" y="23604"/>
                  <a:pt x="296392" y="64548"/>
                  <a:pt x="315757" y="117294"/>
                </a:cubicBezTo>
                <a:lnTo>
                  <a:pt x="318081" y="130555"/>
                </a:lnTo>
                <a:lnTo>
                  <a:pt x="0" y="130555"/>
                </a:lnTo>
                <a:lnTo>
                  <a:pt x="2324" y="117294"/>
                </a:lnTo>
                <a:cubicBezTo>
                  <a:pt x="21689" y="64548"/>
                  <a:pt x="60531" y="23604"/>
                  <a:pt x="108463" y="6428"/>
                </a:cubicBezTo>
                <a:lnTo>
                  <a:pt x="145370" y="0"/>
                </a:lnTo>
                <a:close/>
              </a:path>
            </a:pathLst>
          </a:custGeom>
          <a:gradFill rotWithShape="0">
            <a:gsLst>
              <a:gs pos="0">
                <a:srgbClr val="36305A">
                  <a:alpha val="100000"/>
                </a:srgbClr>
              </a:gs>
              <a:gs pos="39999">
                <a:srgbClr val="7A71B3">
                  <a:alpha val="100000"/>
                </a:srgbClr>
              </a:gs>
              <a:gs pos="100000">
                <a:srgbClr val="36305A">
                  <a:alpha val="100000"/>
                </a:srgbClr>
              </a:gs>
            </a:gsLst>
            <a:lin ang="5400000"/>
            <a:tileRect/>
          </a:gradFill>
          <a:ln w="9525">
            <a:noFill/>
          </a:ln>
        </p:spPr>
        <p:txBody>
          <a:bodyPr/>
          <a:p>
            <a:endParaRPr lang="zh-CN" altLang="en-US"/>
          </a:p>
        </p:txBody>
      </p:sp>
      <p:sp>
        <p:nvSpPr>
          <p:cNvPr id="9221" name="MH_SubTitle_1"/>
          <p:cNvSpPr/>
          <p:nvPr/>
        </p:nvSpPr>
        <p:spPr>
          <a:xfrm>
            <a:off x="4584700" y="981075"/>
            <a:ext cx="3079750" cy="590550"/>
          </a:xfrm>
          <a:custGeom>
            <a:avLst/>
            <a:gdLst>
              <a:gd name="txL" fmla="*/ 0 w 2600830"/>
              <a:gd name="txT" fmla="*/ 0 h 649288"/>
              <a:gd name="txR" fmla="*/ 2600830 w 2600830"/>
              <a:gd name="txB" fmla="*/ 649288 h 649288"/>
            </a:gdLst>
            <a:ahLst/>
            <a:cxnLst>
              <a:cxn ang="0">
                <a:pos x="0" y="0"/>
              </a:cxn>
              <a:cxn ang="0">
                <a:pos x="40844782" y="0"/>
              </a:cxn>
              <a:cxn ang="0">
                <a:pos x="39576143" y="17836"/>
              </a:cxn>
              <a:cxn ang="0">
                <a:pos x="30545952" y="128895"/>
              </a:cxn>
              <a:cxn ang="0">
                <a:pos x="10177379" y="129527"/>
              </a:cxn>
              <a:cxn ang="0">
                <a:pos x="1223517" y="16788"/>
              </a:cxn>
            </a:cxnLst>
            <a:rect l="txL" t="txT" r="txR" b="txB"/>
            <a:pathLst>
              <a:path w="2600830" h="649288">
                <a:moveTo>
                  <a:pt x="0" y="0"/>
                </a:moveTo>
                <a:lnTo>
                  <a:pt x="2600830" y="0"/>
                </a:lnTo>
                <a:lnTo>
                  <a:pt x="2520047" y="89402"/>
                </a:lnTo>
                <a:cubicBezTo>
                  <a:pt x="2351572" y="318525"/>
                  <a:pt x="2323328" y="645186"/>
                  <a:pt x="1945040" y="646112"/>
                </a:cubicBezTo>
                <a:lnTo>
                  <a:pt x="648052" y="649287"/>
                </a:lnTo>
                <a:cubicBezTo>
                  <a:pt x="269764" y="650213"/>
                  <a:pt x="245977" y="310819"/>
                  <a:pt x="77908" y="84156"/>
                </a:cubicBezTo>
                <a:lnTo>
                  <a:pt x="0" y="0"/>
                </a:lnTo>
                <a:close/>
              </a:path>
            </a:pathLst>
          </a:custGeom>
          <a:gradFill rotWithShape="1">
            <a:gsLst>
              <a:gs pos="0">
                <a:srgbClr val="9F98C8">
                  <a:alpha val="100000"/>
                </a:srgbClr>
              </a:gs>
              <a:gs pos="25000">
                <a:srgbClr val="C5C1DD">
                  <a:alpha val="100000"/>
                </a:srgbClr>
              </a:gs>
              <a:gs pos="100000">
                <a:srgbClr val="9F98C8">
                  <a:alpha val="100000"/>
                </a:srgbClr>
              </a:gs>
            </a:gsLst>
            <a:lin ang="5400000"/>
            <a:tileRect/>
          </a:gradFill>
          <a:ln w="9525">
            <a:noFill/>
          </a:ln>
        </p:spPr>
        <p:txBody>
          <a:bodyPr/>
          <a:p>
            <a:endParaRPr lang="zh-CN" altLang="en-US"/>
          </a:p>
        </p:txBody>
      </p:sp>
      <p:grpSp>
        <p:nvGrpSpPr>
          <p:cNvPr id="9222" name="组合 19"/>
          <p:cNvGrpSpPr/>
          <p:nvPr/>
        </p:nvGrpSpPr>
        <p:grpSpPr>
          <a:xfrm>
            <a:off x="0" y="381000"/>
            <a:ext cx="695325" cy="506413"/>
            <a:chOff x="0" y="0"/>
            <a:chExt cx="694944" cy="624651"/>
          </a:xfrm>
        </p:grpSpPr>
        <p:sp>
          <p:nvSpPr>
            <p:cNvPr id="9224"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9225"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9223" name="矩形 22"/>
          <p:cNvSpPr/>
          <p:nvPr/>
        </p:nvSpPr>
        <p:spPr>
          <a:xfrm>
            <a:off x="911225" y="363538"/>
            <a:ext cx="3000375" cy="52197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zh-CN" altLang="en-US" b="1" dirty="0">
                <a:solidFill>
                  <a:srgbClr val="404040"/>
                </a:solidFill>
                <a:latin typeface="微软雅黑" panose="020B0503020204020204" pitchFamily="34" charset="-122"/>
                <a:ea typeface="微软雅黑" panose="020B0503020204020204" pitchFamily="34" charset="-122"/>
              </a:rPr>
              <a:t>启示</a:t>
            </a:r>
            <a:endParaRPr lang="zh-CN" altLang="zh-CN" b="1" dirty="0">
              <a:solidFill>
                <a:srgbClr val="40404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338" name="图片占位符 4"/>
          <p:cNvPicPr>
            <a:picLocks noChangeAspect="1"/>
          </p:cNvPicPr>
          <p:nvPr/>
        </p:nvPicPr>
        <p:blipFill>
          <a:blip r:embed="rId1"/>
          <a:stretch>
            <a:fillRect/>
          </a:stretch>
        </p:blipFill>
        <p:spPr>
          <a:xfrm>
            <a:off x="0" y="0"/>
            <a:ext cx="12192000" cy="6858000"/>
          </a:xfrm>
          <a:prstGeom prst="rect">
            <a:avLst/>
          </a:prstGeom>
          <a:noFill/>
          <a:ln w="9525">
            <a:noFill/>
          </a:ln>
        </p:spPr>
      </p:pic>
      <p:sp>
        <p:nvSpPr>
          <p:cNvPr id="14339" name="Rectangle 3"/>
          <p:cNvSpPr/>
          <p:nvPr/>
        </p:nvSpPr>
        <p:spPr>
          <a:xfrm>
            <a:off x="-317" y="4228783"/>
            <a:ext cx="12192000" cy="2625725"/>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en-US" altLang="zh-CN" sz="1800" dirty="0">
              <a:solidFill>
                <a:srgbClr val="FFFFFF"/>
              </a:solidFill>
              <a:latin typeface="微软雅黑" panose="020B0503020204020204" pitchFamily="34" charset="-122"/>
              <a:ea typeface="微软雅黑" panose="020B0503020204020204" pitchFamily="34" charset="-122"/>
            </a:endParaRPr>
          </a:p>
        </p:txBody>
      </p:sp>
      <p:sp>
        <p:nvSpPr>
          <p:cNvPr id="14340" name="Rectangle 8"/>
          <p:cNvSpPr/>
          <p:nvPr/>
        </p:nvSpPr>
        <p:spPr>
          <a:xfrm>
            <a:off x="0" y="3375025"/>
            <a:ext cx="12192000" cy="857250"/>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en-US" altLang="zh-CN" sz="1800" dirty="0">
              <a:solidFill>
                <a:srgbClr val="FFFFFF"/>
              </a:solidFill>
              <a:latin typeface="微软雅黑" panose="020B0503020204020204" pitchFamily="34" charset="-122"/>
              <a:ea typeface="微软雅黑" panose="020B0503020204020204" pitchFamily="34" charset="-122"/>
            </a:endParaRPr>
          </a:p>
        </p:txBody>
      </p:sp>
      <p:sp>
        <p:nvSpPr>
          <p:cNvPr id="15365" name="Rectangle 18"/>
          <p:cNvSpPr>
            <a:spLocks noChangeArrowheads="1"/>
          </p:cNvSpPr>
          <p:nvPr/>
        </p:nvSpPr>
        <p:spPr bwMode="auto">
          <a:xfrm>
            <a:off x="1125855" y="4907280"/>
            <a:ext cx="3512185"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smtClean="0">
                <a:ln>
                  <a:noFill/>
                </a:ln>
                <a:solidFill>
                  <a:schemeClr val="accent1">
                    <a:lumMod val="50000"/>
                  </a:schemeClr>
                </a:solidFill>
                <a:effectLst/>
                <a:uLnTx/>
                <a:uFillTx/>
                <a:latin typeface="微软雅黑" panose="020B0503020204020204" pitchFamily="34" charset="-122"/>
                <a:ea typeface="微软雅黑" panose="020B0503020204020204" pitchFamily="34" charset="-122"/>
                <a:cs typeface="+mn-cs"/>
              </a:rPr>
              <a:t>任务一</a:t>
            </a:r>
            <a:endParaRPr kumimoji="0" lang="en-US" altLang="zh-CN" sz="2400" b="1" i="0" u="none" strike="noStrike" kern="1200" cap="none" spc="0" normalizeH="0" baseline="0" noProof="0" dirty="0" smtClean="0">
              <a:ln>
                <a:noFill/>
              </a:ln>
              <a:solidFill>
                <a:schemeClr val="accent1">
                  <a:lumMod val="50000"/>
                </a:scheme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解读</a:t>
            </a:r>
            <a:r>
              <a:rPr kumimoji="0" lang="zh-CN" altLang="en-US" sz="24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客服团队的</a:t>
            </a:r>
            <a:r>
              <a:rPr kumimoji="0" lang="zh-CN" altLang="en-US" sz="24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含义</a:t>
            </a:r>
            <a:endParaRPr kumimoji="0" lang="zh-CN" altLang="en-US" sz="24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cxnSp>
        <p:nvCxnSpPr>
          <p:cNvPr id="14342" name="Straight Connector 22"/>
          <p:cNvCxnSpPr/>
          <p:nvPr/>
        </p:nvCxnSpPr>
        <p:spPr>
          <a:xfrm>
            <a:off x="6091555" y="4509770"/>
            <a:ext cx="0" cy="1949450"/>
          </a:xfrm>
          <a:prstGeom prst="line">
            <a:avLst/>
          </a:prstGeom>
          <a:ln w="6350" cap="flat" cmpd="sng">
            <a:solidFill>
              <a:srgbClr val="C55A11"/>
            </a:solidFill>
            <a:prstDash val="solid"/>
            <a:headEnd type="none" w="med" len="med"/>
            <a:tailEnd type="none" w="med" len="med"/>
          </a:ln>
        </p:spPr>
      </p:cxnSp>
      <p:grpSp>
        <p:nvGrpSpPr>
          <p:cNvPr id="14344" name="组合 9"/>
          <p:cNvGrpSpPr/>
          <p:nvPr/>
        </p:nvGrpSpPr>
        <p:grpSpPr>
          <a:xfrm>
            <a:off x="2740660" y="3568700"/>
            <a:ext cx="282575" cy="420688"/>
            <a:chOff x="0" y="0"/>
            <a:chExt cx="282644" cy="419812"/>
          </a:xfrm>
        </p:grpSpPr>
        <p:sp>
          <p:nvSpPr>
            <p:cNvPr id="14356" name="Freeform 306"/>
            <p:cNvSpPr/>
            <p:nvPr/>
          </p:nvSpPr>
          <p:spPr>
            <a:xfrm>
              <a:off x="88325" y="407342"/>
              <a:ext cx="108071" cy="12470"/>
            </a:xfrm>
            <a:custGeom>
              <a:avLst/>
              <a:gdLst/>
              <a:ahLst/>
              <a:cxnLst>
                <a:cxn ang="0">
                  <a:pos x="2147483646" y="0"/>
                </a:cxn>
                <a:cxn ang="0">
                  <a:pos x="2147483646" y="0"/>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44" h="5">
                  <a:moveTo>
                    <a:pt x="43" y="0"/>
                  </a:moveTo>
                  <a:cubicBezTo>
                    <a:pt x="2" y="0"/>
                    <a:pt x="2" y="0"/>
                    <a:pt x="2" y="0"/>
                  </a:cubicBezTo>
                  <a:cubicBezTo>
                    <a:pt x="2" y="0"/>
                    <a:pt x="0" y="1"/>
                    <a:pt x="0" y="3"/>
                  </a:cubicBezTo>
                  <a:cubicBezTo>
                    <a:pt x="0" y="5"/>
                    <a:pt x="3" y="5"/>
                    <a:pt x="3" y="5"/>
                  </a:cubicBezTo>
                  <a:cubicBezTo>
                    <a:pt x="5" y="5"/>
                    <a:pt x="5" y="5"/>
                    <a:pt x="5" y="5"/>
                  </a:cubicBezTo>
                  <a:cubicBezTo>
                    <a:pt x="5" y="5"/>
                    <a:pt x="5" y="5"/>
                    <a:pt x="5" y="5"/>
                  </a:cubicBezTo>
                  <a:cubicBezTo>
                    <a:pt x="39" y="5"/>
                    <a:pt x="39" y="5"/>
                    <a:pt x="39" y="5"/>
                  </a:cubicBezTo>
                  <a:cubicBezTo>
                    <a:pt x="42" y="5"/>
                    <a:pt x="42" y="5"/>
                    <a:pt x="42" y="5"/>
                  </a:cubicBezTo>
                  <a:cubicBezTo>
                    <a:pt x="42" y="5"/>
                    <a:pt x="44" y="4"/>
                    <a:pt x="44" y="3"/>
                  </a:cubicBezTo>
                  <a:cubicBezTo>
                    <a:pt x="44" y="1"/>
                    <a:pt x="43" y="0"/>
                    <a:pt x="43" y="0"/>
                  </a:cubicBezTo>
                  <a:close/>
                </a:path>
              </a:pathLst>
            </a:custGeom>
            <a:solidFill>
              <a:srgbClr val="F1F0EF">
                <a:alpha val="100000"/>
              </a:srgbClr>
            </a:solidFill>
            <a:ln w="9525">
              <a:noFill/>
            </a:ln>
          </p:spPr>
          <p:txBody>
            <a:bodyPr/>
            <a:p>
              <a:endParaRPr lang="zh-CN" altLang="en-US"/>
            </a:p>
          </p:txBody>
        </p:sp>
        <p:sp>
          <p:nvSpPr>
            <p:cNvPr id="14357" name="Freeform 307"/>
            <p:cNvSpPr/>
            <p:nvPr/>
          </p:nvSpPr>
          <p:spPr>
            <a:xfrm>
              <a:off x="83131" y="392795"/>
              <a:ext cx="118463" cy="12470"/>
            </a:xfrm>
            <a:custGeom>
              <a:avLst/>
              <a:gdLst/>
              <a:ahLst/>
              <a:cxnLst>
                <a:cxn ang="0">
                  <a:pos x="2147483646" y="0"/>
                </a:cxn>
                <a:cxn ang="0">
                  <a:pos x="2147483646" y="0"/>
                </a:cxn>
                <a:cxn ang="0">
                  <a:pos x="0" y="2147483646"/>
                </a:cxn>
                <a:cxn ang="0">
                  <a:pos x="2147483646" y="2147483646"/>
                </a:cxn>
                <a:cxn ang="0">
                  <a:pos x="2147483646" y="2147483646"/>
                </a:cxn>
                <a:cxn ang="0">
                  <a:pos x="2147483646" y="2147483646"/>
                </a:cxn>
                <a:cxn ang="0">
                  <a:pos x="2147483646" y="2147483646"/>
                </a:cxn>
                <a:cxn ang="0">
                  <a:pos x="2147483646" y="0"/>
                </a:cxn>
              </a:cxnLst>
              <a:pathLst>
                <a:path w="48" h="5">
                  <a:moveTo>
                    <a:pt x="47" y="0"/>
                  </a:moveTo>
                  <a:cubicBezTo>
                    <a:pt x="2" y="0"/>
                    <a:pt x="2" y="0"/>
                    <a:pt x="2" y="0"/>
                  </a:cubicBezTo>
                  <a:cubicBezTo>
                    <a:pt x="2" y="0"/>
                    <a:pt x="0" y="0"/>
                    <a:pt x="0" y="2"/>
                  </a:cubicBezTo>
                  <a:cubicBezTo>
                    <a:pt x="0" y="5"/>
                    <a:pt x="4" y="4"/>
                    <a:pt x="4" y="4"/>
                  </a:cubicBezTo>
                  <a:cubicBezTo>
                    <a:pt x="45" y="4"/>
                    <a:pt x="45" y="4"/>
                    <a:pt x="45" y="4"/>
                  </a:cubicBezTo>
                  <a:cubicBezTo>
                    <a:pt x="46" y="4"/>
                    <a:pt x="46" y="4"/>
                    <a:pt x="46" y="4"/>
                  </a:cubicBezTo>
                  <a:cubicBezTo>
                    <a:pt x="46" y="4"/>
                    <a:pt x="48" y="4"/>
                    <a:pt x="48" y="2"/>
                  </a:cubicBezTo>
                  <a:cubicBezTo>
                    <a:pt x="48" y="0"/>
                    <a:pt x="47" y="0"/>
                    <a:pt x="47" y="0"/>
                  </a:cubicBezTo>
                  <a:close/>
                </a:path>
              </a:pathLst>
            </a:custGeom>
            <a:solidFill>
              <a:srgbClr val="F1F0EF">
                <a:alpha val="100000"/>
              </a:srgbClr>
            </a:solidFill>
            <a:ln w="9525">
              <a:noFill/>
            </a:ln>
          </p:spPr>
          <p:txBody>
            <a:bodyPr/>
            <a:p>
              <a:endParaRPr lang="zh-CN" altLang="en-US"/>
            </a:p>
          </p:txBody>
        </p:sp>
        <p:sp>
          <p:nvSpPr>
            <p:cNvPr id="14358" name="Freeform 308"/>
            <p:cNvSpPr/>
            <p:nvPr/>
          </p:nvSpPr>
          <p:spPr>
            <a:xfrm>
              <a:off x="83131" y="358502"/>
              <a:ext cx="118463" cy="9353"/>
            </a:xfrm>
            <a:custGeom>
              <a:avLst/>
              <a:gdLst/>
              <a:ahLst/>
              <a:cxnLst>
                <a:cxn ang="0">
                  <a:pos x="2147483646" y="0"/>
                </a:cxn>
                <a:cxn ang="0">
                  <a:pos x="2147483646" y="0"/>
                </a:cxn>
                <a:cxn ang="0">
                  <a:pos x="0" y="2147483646"/>
                </a:cxn>
                <a:cxn ang="0">
                  <a:pos x="2147483646" y="2147483646"/>
                </a:cxn>
                <a:cxn ang="0">
                  <a:pos x="2147483646" y="2147483646"/>
                </a:cxn>
                <a:cxn ang="0">
                  <a:pos x="2147483646" y="2147483646"/>
                </a:cxn>
                <a:cxn ang="0">
                  <a:pos x="2147483646" y="0"/>
                </a:cxn>
              </a:cxnLst>
              <a:pathLst>
                <a:path w="48" h="4">
                  <a:moveTo>
                    <a:pt x="47" y="0"/>
                  </a:moveTo>
                  <a:cubicBezTo>
                    <a:pt x="2" y="0"/>
                    <a:pt x="2" y="0"/>
                    <a:pt x="2" y="0"/>
                  </a:cubicBezTo>
                  <a:cubicBezTo>
                    <a:pt x="2" y="0"/>
                    <a:pt x="0" y="0"/>
                    <a:pt x="0" y="2"/>
                  </a:cubicBezTo>
                  <a:cubicBezTo>
                    <a:pt x="0" y="4"/>
                    <a:pt x="2" y="4"/>
                    <a:pt x="2" y="4"/>
                  </a:cubicBezTo>
                  <a:cubicBezTo>
                    <a:pt x="47" y="4"/>
                    <a:pt x="47" y="4"/>
                    <a:pt x="47" y="4"/>
                  </a:cubicBezTo>
                  <a:cubicBezTo>
                    <a:pt x="47" y="4"/>
                    <a:pt x="48" y="4"/>
                    <a:pt x="48" y="2"/>
                  </a:cubicBezTo>
                  <a:cubicBezTo>
                    <a:pt x="48" y="0"/>
                    <a:pt x="47" y="0"/>
                    <a:pt x="47" y="0"/>
                  </a:cubicBezTo>
                  <a:close/>
                </a:path>
              </a:pathLst>
            </a:custGeom>
            <a:solidFill>
              <a:srgbClr val="F1F0EF">
                <a:alpha val="100000"/>
              </a:srgbClr>
            </a:solidFill>
            <a:ln w="9525">
              <a:noFill/>
            </a:ln>
          </p:spPr>
          <p:txBody>
            <a:bodyPr/>
            <a:p>
              <a:endParaRPr lang="zh-CN" altLang="en-US"/>
            </a:p>
          </p:txBody>
        </p:sp>
        <p:sp>
          <p:nvSpPr>
            <p:cNvPr id="14359" name="Freeform 309"/>
            <p:cNvSpPr/>
            <p:nvPr/>
          </p:nvSpPr>
          <p:spPr>
            <a:xfrm>
              <a:off x="83131" y="376170"/>
              <a:ext cx="118463" cy="9353"/>
            </a:xfrm>
            <a:custGeom>
              <a:avLst/>
              <a:gdLst/>
              <a:ahLst/>
              <a:cxnLst>
                <a:cxn ang="0">
                  <a:pos x="2147483646" y="0"/>
                </a:cxn>
                <a:cxn ang="0">
                  <a:pos x="2147483646" y="0"/>
                </a:cxn>
                <a:cxn ang="0">
                  <a:pos x="0" y="2147483646"/>
                </a:cxn>
                <a:cxn ang="0">
                  <a:pos x="2147483646" y="2147483646"/>
                </a:cxn>
                <a:cxn ang="0">
                  <a:pos x="2147483646" y="2147483646"/>
                </a:cxn>
                <a:cxn ang="0">
                  <a:pos x="2147483646" y="2147483646"/>
                </a:cxn>
                <a:cxn ang="0">
                  <a:pos x="2147483646" y="0"/>
                </a:cxn>
              </a:cxnLst>
              <a:pathLst>
                <a:path w="48" h="4">
                  <a:moveTo>
                    <a:pt x="47" y="0"/>
                  </a:moveTo>
                  <a:cubicBezTo>
                    <a:pt x="2" y="0"/>
                    <a:pt x="2" y="0"/>
                    <a:pt x="2" y="0"/>
                  </a:cubicBezTo>
                  <a:cubicBezTo>
                    <a:pt x="2" y="0"/>
                    <a:pt x="0" y="0"/>
                    <a:pt x="0" y="2"/>
                  </a:cubicBezTo>
                  <a:cubicBezTo>
                    <a:pt x="0" y="4"/>
                    <a:pt x="2" y="4"/>
                    <a:pt x="2" y="4"/>
                  </a:cubicBezTo>
                  <a:cubicBezTo>
                    <a:pt x="47" y="4"/>
                    <a:pt x="47" y="4"/>
                    <a:pt x="47" y="4"/>
                  </a:cubicBezTo>
                  <a:cubicBezTo>
                    <a:pt x="47" y="4"/>
                    <a:pt x="48" y="4"/>
                    <a:pt x="48" y="2"/>
                  </a:cubicBezTo>
                  <a:cubicBezTo>
                    <a:pt x="48" y="0"/>
                    <a:pt x="47" y="0"/>
                    <a:pt x="47" y="0"/>
                  </a:cubicBezTo>
                  <a:close/>
                </a:path>
              </a:pathLst>
            </a:custGeom>
            <a:solidFill>
              <a:srgbClr val="F1F0EF">
                <a:alpha val="100000"/>
              </a:srgbClr>
            </a:solidFill>
            <a:ln w="9525">
              <a:noFill/>
            </a:ln>
          </p:spPr>
          <p:txBody>
            <a:bodyPr/>
            <a:p>
              <a:endParaRPr lang="zh-CN" altLang="en-US"/>
            </a:p>
          </p:txBody>
        </p:sp>
        <p:sp>
          <p:nvSpPr>
            <p:cNvPr id="14360" name="Freeform 310"/>
            <p:cNvSpPr>
              <a:spLocks noEditPoints="1"/>
            </p:cNvSpPr>
            <p:nvPr/>
          </p:nvSpPr>
          <p:spPr>
            <a:xfrm>
              <a:off x="0" y="0"/>
              <a:ext cx="282644" cy="351228"/>
            </a:xfrm>
            <a:custGeom>
              <a:avLst/>
              <a:gdLst/>
              <a:ahLst/>
              <a:cxnLst>
                <a:cxn ang="0">
                  <a:pos x="2147483646" y="0"/>
                </a:cxn>
                <a:cxn ang="0">
                  <a:pos x="2147483646" y="0"/>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15" h="143">
                  <a:moveTo>
                    <a:pt x="98" y="16"/>
                  </a:moveTo>
                  <a:cubicBezTo>
                    <a:pt x="88" y="6"/>
                    <a:pt x="75" y="0"/>
                    <a:pt x="59" y="0"/>
                  </a:cubicBezTo>
                  <a:cubicBezTo>
                    <a:pt x="58" y="0"/>
                    <a:pt x="58" y="0"/>
                    <a:pt x="58" y="0"/>
                  </a:cubicBezTo>
                  <a:cubicBezTo>
                    <a:pt x="54" y="0"/>
                    <a:pt x="54" y="0"/>
                    <a:pt x="54" y="0"/>
                  </a:cubicBezTo>
                  <a:cubicBezTo>
                    <a:pt x="40" y="0"/>
                    <a:pt x="28" y="6"/>
                    <a:pt x="17" y="16"/>
                  </a:cubicBezTo>
                  <a:cubicBezTo>
                    <a:pt x="13" y="20"/>
                    <a:pt x="9" y="25"/>
                    <a:pt x="5" y="32"/>
                  </a:cubicBezTo>
                  <a:cubicBezTo>
                    <a:pt x="2" y="39"/>
                    <a:pt x="1" y="46"/>
                    <a:pt x="0" y="54"/>
                  </a:cubicBezTo>
                  <a:cubicBezTo>
                    <a:pt x="0" y="57"/>
                    <a:pt x="0" y="57"/>
                    <a:pt x="0" y="57"/>
                  </a:cubicBezTo>
                  <a:cubicBezTo>
                    <a:pt x="0" y="58"/>
                    <a:pt x="0" y="58"/>
                    <a:pt x="0" y="58"/>
                  </a:cubicBezTo>
                  <a:cubicBezTo>
                    <a:pt x="1" y="68"/>
                    <a:pt x="3" y="76"/>
                    <a:pt x="6" y="82"/>
                  </a:cubicBezTo>
                  <a:cubicBezTo>
                    <a:pt x="9" y="88"/>
                    <a:pt x="12" y="94"/>
                    <a:pt x="15" y="99"/>
                  </a:cubicBezTo>
                  <a:cubicBezTo>
                    <a:pt x="16" y="101"/>
                    <a:pt x="16" y="101"/>
                    <a:pt x="16" y="101"/>
                  </a:cubicBezTo>
                  <a:cubicBezTo>
                    <a:pt x="17" y="102"/>
                    <a:pt x="17" y="104"/>
                    <a:pt x="18" y="105"/>
                  </a:cubicBezTo>
                  <a:cubicBezTo>
                    <a:pt x="21" y="110"/>
                    <a:pt x="24" y="114"/>
                    <a:pt x="25" y="120"/>
                  </a:cubicBezTo>
                  <a:cubicBezTo>
                    <a:pt x="26" y="122"/>
                    <a:pt x="26" y="125"/>
                    <a:pt x="26" y="128"/>
                  </a:cubicBezTo>
                  <a:cubicBezTo>
                    <a:pt x="26" y="129"/>
                    <a:pt x="27" y="131"/>
                    <a:pt x="27" y="132"/>
                  </a:cubicBezTo>
                  <a:cubicBezTo>
                    <a:pt x="28" y="137"/>
                    <a:pt x="31" y="140"/>
                    <a:pt x="33" y="142"/>
                  </a:cubicBezTo>
                  <a:cubicBezTo>
                    <a:pt x="33" y="143"/>
                    <a:pt x="34" y="143"/>
                    <a:pt x="35" y="143"/>
                  </a:cubicBezTo>
                  <a:cubicBezTo>
                    <a:pt x="81" y="143"/>
                    <a:pt x="81" y="143"/>
                    <a:pt x="81" y="143"/>
                  </a:cubicBezTo>
                  <a:cubicBezTo>
                    <a:pt x="82" y="143"/>
                    <a:pt x="83" y="143"/>
                    <a:pt x="83" y="142"/>
                  </a:cubicBezTo>
                  <a:cubicBezTo>
                    <a:pt x="87" y="138"/>
                    <a:pt x="88" y="133"/>
                    <a:pt x="89" y="127"/>
                  </a:cubicBezTo>
                  <a:cubicBezTo>
                    <a:pt x="89" y="125"/>
                    <a:pt x="90" y="122"/>
                    <a:pt x="90" y="120"/>
                  </a:cubicBezTo>
                  <a:cubicBezTo>
                    <a:pt x="92" y="115"/>
                    <a:pt x="95" y="110"/>
                    <a:pt x="98" y="105"/>
                  </a:cubicBezTo>
                  <a:cubicBezTo>
                    <a:pt x="98" y="103"/>
                    <a:pt x="99" y="102"/>
                    <a:pt x="100" y="101"/>
                  </a:cubicBezTo>
                  <a:cubicBezTo>
                    <a:pt x="100" y="99"/>
                    <a:pt x="101" y="98"/>
                    <a:pt x="102" y="96"/>
                  </a:cubicBezTo>
                  <a:cubicBezTo>
                    <a:pt x="108" y="85"/>
                    <a:pt x="114" y="74"/>
                    <a:pt x="115" y="57"/>
                  </a:cubicBezTo>
                  <a:cubicBezTo>
                    <a:pt x="115" y="57"/>
                    <a:pt x="115" y="57"/>
                    <a:pt x="115" y="57"/>
                  </a:cubicBezTo>
                  <a:cubicBezTo>
                    <a:pt x="115" y="55"/>
                    <a:pt x="115" y="55"/>
                    <a:pt x="115" y="55"/>
                  </a:cubicBezTo>
                  <a:cubicBezTo>
                    <a:pt x="115" y="40"/>
                    <a:pt x="109" y="27"/>
                    <a:pt x="98" y="16"/>
                  </a:cubicBezTo>
                  <a:close/>
                  <a:moveTo>
                    <a:pt x="109" y="57"/>
                  </a:moveTo>
                  <a:cubicBezTo>
                    <a:pt x="109" y="72"/>
                    <a:pt x="103" y="82"/>
                    <a:pt x="97" y="93"/>
                  </a:cubicBezTo>
                  <a:cubicBezTo>
                    <a:pt x="96" y="95"/>
                    <a:pt x="96" y="96"/>
                    <a:pt x="95" y="98"/>
                  </a:cubicBezTo>
                  <a:cubicBezTo>
                    <a:pt x="95" y="91"/>
                    <a:pt x="94" y="79"/>
                    <a:pt x="90" y="76"/>
                  </a:cubicBezTo>
                  <a:cubicBezTo>
                    <a:pt x="90" y="76"/>
                    <a:pt x="90" y="76"/>
                    <a:pt x="90" y="76"/>
                  </a:cubicBezTo>
                  <a:cubicBezTo>
                    <a:pt x="89" y="75"/>
                    <a:pt x="88" y="75"/>
                    <a:pt x="88" y="75"/>
                  </a:cubicBezTo>
                  <a:cubicBezTo>
                    <a:pt x="87" y="73"/>
                    <a:pt x="73" y="69"/>
                    <a:pt x="73" y="69"/>
                  </a:cubicBezTo>
                  <a:cubicBezTo>
                    <a:pt x="67" y="62"/>
                    <a:pt x="67" y="62"/>
                    <a:pt x="67" y="62"/>
                  </a:cubicBezTo>
                  <a:cubicBezTo>
                    <a:pt x="68" y="64"/>
                    <a:pt x="68" y="64"/>
                    <a:pt x="68" y="64"/>
                  </a:cubicBezTo>
                  <a:cubicBezTo>
                    <a:pt x="68" y="69"/>
                    <a:pt x="63" y="85"/>
                    <a:pt x="63" y="85"/>
                  </a:cubicBezTo>
                  <a:cubicBezTo>
                    <a:pt x="63" y="83"/>
                    <a:pt x="60" y="77"/>
                    <a:pt x="60" y="77"/>
                  </a:cubicBezTo>
                  <a:cubicBezTo>
                    <a:pt x="60" y="76"/>
                    <a:pt x="61" y="73"/>
                    <a:pt x="61" y="73"/>
                  </a:cubicBezTo>
                  <a:cubicBezTo>
                    <a:pt x="57" y="68"/>
                    <a:pt x="54" y="73"/>
                    <a:pt x="54" y="73"/>
                  </a:cubicBezTo>
                  <a:cubicBezTo>
                    <a:pt x="53" y="75"/>
                    <a:pt x="56" y="78"/>
                    <a:pt x="56" y="78"/>
                  </a:cubicBezTo>
                  <a:cubicBezTo>
                    <a:pt x="55" y="79"/>
                    <a:pt x="55" y="82"/>
                    <a:pt x="55" y="82"/>
                  </a:cubicBezTo>
                  <a:cubicBezTo>
                    <a:pt x="54" y="84"/>
                    <a:pt x="53" y="88"/>
                    <a:pt x="53" y="88"/>
                  </a:cubicBezTo>
                  <a:cubicBezTo>
                    <a:pt x="50" y="79"/>
                    <a:pt x="49" y="64"/>
                    <a:pt x="49" y="64"/>
                  </a:cubicBezTo>
                  <a:cubicBezTo>
                    <a:pt x="48" y="63"/>
                    <a:pt x="50" y="63"/>
                    <a:pt x="50" y="63"/>
                  </a:cubicBezTo>
                  <a:cubicBezTo>
                    <a:pt x="51" y="65"/>
                    <a:pt x="51" y="65"/>
                    <a:pt x="51" y="65"/>
                  </a:cubicBezTo>
                  <a:cubicBezTo>
                    <a:pt x="52" y="67"/>
                    <a:pt x="58" y="70"/>
                    <a:pt x="58" y="70"/>
                  </a:cubicBezTo>
                  <a:cubicBezTo>
                    <a:pt x="64" y="66"/>
                    <a:pt x="64" y="66"/>
                    <a:pt x="64" y="66"/>
                  </a:cubicBezTo>
                  <a:cubicBezTo>
                    <a:pt x="67" y="65"/>
                    <a:pt x="67" y="62"/>
                    <a:pt x="67" y="62"/>
                  </a:cubicBezTo>
                  <a:cubicBezTo>
                    <a:pt x="66" y="62"/>
                    <a:pt x="66" y="58"/>
                    <a:pt x="66" y="58"/>
                  </a:cubicBezTo>
                  <a:cubicBezTo>
                    <a:pt x="67" y="57"/>
                    <a:pt x="69" y="53"/>
                    <a:pt x="69" y="53"/>
                  </a:cubicBezTo>
                  <a:cubicBezTo>
                    <a:pt x="71" y="50"/>
                    <a:pt x="71" y="44"/>
                    <a:pt x="71" y="44"/>
                  </a:cubicBezTo>
                  <a:cubicBezTo>
                    <a:pt x="74" y="25"/>
                    <a:pt x="57" y="27"/>
                    <a:pt x="57" y="27"/>
                  </a:cubicBezTo>
                  <a:cubicBezTo>
                    <a:pt x="44" y="29"/>
                    <a:pt x="47" y="45"/>
                    <a:pt x="47" y="45"/>
                  </a:cubicBezTo>
                  <a:cubicBezTo>
                    <a:pt x="45" y="45"/>
                    <a:pt x="48" y="52"/>
                    <a:pt x="48" y="52"/>
                  </a:cubicBezTo>
                  <a:cubicBezTo>
                    <a:pt x="48" y="52"/>
                    <a:pt x="50" y="57"/>
                    <a:pt x="50" y="57"/>
                  </a:cubicBezTo>
                  <a:cubicBezTo>
                    <a:pt x="50" y="62"/>
                    <a:pt x="50" y="62"/>
                    <a:pt x="50" y="62"/>
                  </a:cubicBezTo>
                  <a:cubicBezTo>
                    <a:pt x="49" y="62"/>
                    <a:pt x="45" y="68"/>
                    <a:pt x="45" y="68"/>
                  </a:cubicBezTo>
                  <a:cubicBezTo>
                    <a:pt x="37" y="68"/>
                    <a:pt x="29" y="74"/>
                    <a:pt x="29" y="74"/>
                  </a:cubicBezTo>
                  <a:cubicBezTo>
                    <a:pt x="28" y="74"/>
                    <a:pt x="27" y="74"/>
                    <a:pt x="27" y="74"/>
                  </a:cubicBezTo>
                  <a:cubicBezTo>
                    <a:pt x="26" y="74"/>
                    <a:pt x="26" y="74"/>
                    <a:pt x="26" y="74"/>
                  </a:cubicBezTo>
                  <a:cubicBezTo>
                    <a:pt x="26" y="75"/>
                    <a:pt x="26" y="75"/>
                    <a:pt x="26" y="75"/>
                  </a:cubicBezTo>
                  <a:cubicBezTo>
                    <a:pt x="26" y="75"/>
                    <a:pt x="26" y="76"/>
                    <a:pt x="26" y="77"/>
                  </a:cubicBezTo>
                  <a:cubicBezTo>
                    <a:pt x="25" y="82"/>
                    <a:pt x="21" y="92"/>
                    <a:pt x="20" y="97"/>
                  </a:cubicBezTo>
                  <a:cubicBezTo>
                    <a:pt x="20" y="96"/>
                    <a:pt x="20" y="96"/>
                    <a:pt x="20" y="96"/>
                  </a:cubicBezTo>
                  <a:cubicBezTo>
                    <a:pt x="17" y="91"/>
                    <a:pt x="14" y="86"/>
                    <a:pt x="11" y="80"/>
                  </a:cubicBezTo>
                  <a:cubicBezTo>
                    <a:pt x="8" y="74"/>
                    <a:pt x="7" y="67"/>
                    <a:pt x="6" y="57"/>
                  </a:cubicBezTo>
                  <a:cubicBezTo>
                    <a:pt x="6" y="54"/>
                    <a:pt x="6" y="54"/>
                    <a:pt x="6" y="54"/>
                  </a:cubicBezTo>
                  <a:cubicBezTo>
                    <a:pt x="6" y="47"/>
                    <a:pt x="8" y="40"/>
                    <a:pt x="11" y="34"/>
                  </a:cubicBezTo>
                  <a:cubicBezTo>
                    <a:pt x="13" y="28"/>
                    <a:pt x="17" y="24"/>
                    <a:pt x="21" y="20"/>
                  </a:cubicBezTo>
                  <a:cubicBezTo>
                    <a:pt x="30" y="11"/>
                    <a:pt x="41" y="6"/>
                    <a:pt x="54" y="5"/>
                  </a:cubicBezTo>
                  <a:cubicBezTo>
                    <a:pt x="58" y="5"/>
                    <a:pt x="58" y="5"/>
                    <a:pt x="58" y="5"/>
                  </a:cubicBezTo>
                  <a:cubicBezTo>
                    <a:pt x="73" y="6"/>
                    <a:pt x="85" y="11"/>
                    <a:pt x="94" y="20"/>
                  </a:cubicBezTo>
                  <a:cubicBezTo>
                    <a:pt x="104" y="30"/>
                    <a:pt x="109" y="41"/>
                    <a:pt x="109" y="56"/>
                  </a:cubicBezTo>
                  <a:lnTo>
                    <a:pt x="109" y="57"/>
                  </a:lnTo>
                  <a:close/>
                </a:path>
              </a:pathLst>
            </a:custGeom>
            <a:solidFill>
              <a:srgbClr val="F1F0EF">
                <a:alpha val="100000"/>
              </a:srgbClr>
            </a:solidFill>
            <a:ln w="9525">
              <a:noFill/>
            </a:ln>
          </p:spPr>
          <p:txBody>
            <a:bodyPr/>
            <a:p>
              <a:endParaRPr lang="zh-CN" altLang="en-US"/>
            </a:p>
          </p:txBody>
        </p:sp>
      </p:grpSp>
      <p:grpSp>
        <p:nvGrpSpPr>
          <p:cNvPr id="14345" name="组合 15"/>
          <p:cNvGrpSpPr/>
          <p:nvPr/>
        </p:nvGrpSpPr>
        <p:grpSpPr>
          <a:xfrm>
            <a:off x="9037955" y="3558223"/>
            <a:ext cx="431800" cy="361950"/>
            <a:chOff x="0" y="0"/>
            <a:chExt cx="432281" cy="361620"/>
          </a:xfrm>
        </p:grpSpPr>
        <p:sp>
          <p:nvSpPr>
            <p:cNvPr id="14354" name="Freeform 313"/>
            <p:cNvSpPr>
              <a:spLocks noEditPoints="1"/>
            </p:cNvSpPr>
            <p:nvPr/>
          </p:nvSpPr>
          <p:spPr>
            <a:xfrm>
              <a:off x="0" y="0"/>
              <a:ext cx="432281" cy="36162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76" h="147">
                  <a:moveTo>
                    <a:pt x="154" y="48"/>
                  </a:moveTo>
                  <a:cubicBezTo>
                    <a:pt x="154" y="26"/>
                    <a:pt x="154" y="26"/>
                    <a:pt x="154" y="26"/>
                  </a:cubicBezTo>
                  <a:cubicBezTo>
                    <a:pt x="154" y="23"/>
                    <a:pt x="151" y="20"/>
                    <a:pt x="148" y="20"/>
                  </a:cubicBezTo>
                  <a:cubicBezTo>
                    <a:pt x="93" y="20"/>
                    <a:pt x="93" y="20"/>
                    <a:pt x="93" y="20"/>
                  </a:cubicBezTo>
                  <a:cubicBezTo>
                    <a:pt x="93" y="16"/>
                    <a:pt x="92" y="10"/>
                    <a:pt x="89" y="6"/>
                  </a:cubicBezTo>
                  <a:cubicBezTo>
                    <a:pt x="85" y="2"/>
                    <a:pt x="80" y="0"/>
                    <a:pt x="74" y="0"/>
                  </a:cubicBezTo>
                  <a:cubicBezTo>
                    <a:pt x="67" y="0"/>
                    <a:pt x="62" y="2"/>
                    <a:pt x="58" y="7"/>
                  </a:cubicBezTo>
                  <a:cubicBezTo>
                    <a:pt x="54" y="11"/>
                    <a:pt x="53" y="16"/>
                    <a:pt x="53" y="20"/>
                  </a:cubicBezTo>
                  <a:cubicBezTo>
                    <a:pt x="5" y="20"/>
                    <a:pt x="5" y="20"/>
                    <a:pt x="5" y="20"/>
                  </a:cubicBezTo>
                  <a:cubicBezTo>
                    <a:pt x="2" y="20"/>
                    <a:pt x="0" y="23"/>
                    <a:pt x="0" y="26"/>
                  </a:cubicBezTo>
                  <a:cubicBezTo>
                    <a:pt x="0" y="67"/>
                    <a:pt x="0" y="67"/>
                    <a:pt x="0" y="67"/>
                  </a:cubicBezTo>
                  <a:cubicBezTo>
                    <a:pt x="30" y="67"/>
                    <a:pt x="30" y="67"/>
                    <a:pt x="30" y="67"/>
                  </a:cubicBezTo>
                  <a:cubicBezTo>
                    <a:pt x="30" y="65"/>
                    <a:pt x="32" y="64"/>
                    <a:pt x="34" y="64"/>
                  </a:cubicBezTo>
                  <a:cubicBezTo>
                    <a:pt x="35" y="64"/>
                    <a:pt x="37" y="65"/>
                    <a:pt x="37" y="67"/>
                  </a:cubicBezTo>
                  <a:cubicBezTo>
                    <a:pt x="71" y="67"/>
                    <a:pt x="71" y="67"/>
                    <a:pt x="71" y="67"/>
                  </a:cubicBezTo>
                  <a:cubicBezTo>
                    <a:pt x="70" y="68"/>
                    <a:pt x="69" y="69"/>
                    <a:pt x="69" y="71"/>
                  </a:cubicBezTo>
                  <a:cubicBezTo>
                    <a:pt x="37" y="71"/>
                    <a:pt x="37" y="71"/>
                    <a:pt x="37" y="71"/>
                  </a:cubicBezTo>
                  <a:cubicBezTo>
                    <a:pt x="37" y="75"/>
                    <a:pt x="37" y="75"/>
                    <a:pt x="37" y="75"/>
                  </a:cubicBezTo>
                  <a:cubicBezTo>
                    <a:pt x="37" y="77"/>
                    <a:pt x="36" y="79"/>
                    <a:pt x="34" y="79"/>
                  </a:cubicBezTo>
                  <a:cubicBezTo>
                    <a:pt x="32" y="79"/>
                    <a:pt x="30" y="77"/>
                    <a:pt x="30" y="75"/>
                  </a:cubicBezTo>
                  <a:cubicBezTo>
                    <a:pt x="30" y="71"/>
                    <a:pt x="30" y="71"/>
                    <a:pt x="30" y="71"/>
                  </a:cubicBezTo>
                  <a:cubicBezTo>
                    <a:pt x="0" y="71"/>
                    <a:pt x="0" y="71"/>
                    <a:pt x="0" y="71"/>
                  </a:cubicBezTo>
                  <a:cubicBezTo>
                    <a:pt x="0" y="126"/>
                    <a:pt x="0" y="126"/>
                    <a:pt x="0" y="126"/>
                  </a:cubicBezTo>
                  <a:cubicBezTo>
                    <a:pt x="0" y="129"/>
                    <a:pt x="2" y="132"/>
                    <a:pt x="5" y="132"/>
                  </a:cubicBezTo>
                  <a:cubicBezTo>
                    <a:pt x="81" y="132"/>
                    <a:pt x="81" y="132"/>
                    <a:pt x="81" y="132"/>
                  </a:cubicBezTo>
                  <a:cubicBezTo>
                    <a:pt x="91" y="141"/>
                    <a:pt x="105" y="147"/>
                    <a:pt x="120" y="147"/>
                  </a:cubicBezTo>
                  <a:cubicBezTo>
                    <a:pt x="151" y="147"/>
                    <a:pt x="176" y="123"/>
                    <a:pt x="176" y="92"/>
                  </a:cubicBezTo>
                  <a:cubicBezTo>
                    <a:pt x="176" y="74"/>
                    <a:pt x="167" y="58"/>
                    <a:pt x="154" y="48"/>
                  </a:cubicBezTo>
                  <a:close/>
                  <a:moveTo>
                    <a:pt x="64" y="12"/>
                  </a:moveTo>
                  <a:cubicBezTo>
                    <a:pt x="66" y="9"/>
                    <a:pt x="69" y="8"/>
                    <a:pt x="74" y="8"/>
                  </a:cubicBezTo>
                  <a:cubicBezTo>
                    <a:pt x="78" y="8"/>
                    <a:pt x="81" y="9"/>
                    <a:pt x="83" y="11"/>
                  </a:cubicBezTo>
                  <a:cubicBezTo>
                    <a:pt x="85" y="14"/>
                    <a:pt x="85" y="17"/>
                    <a:pt x="86" y="20"/>
                  </a:cubicBezTo>
                  <a:cubicBezTo>
                    <a:pt x="60" y="20"/>
                    <a:pt x="60" y="20"/>
                    <a:pt x="60" y="20"/>
                  </a:cubicBezTo>
                  <a:cubicBezTo>
                    <a:pt x="61" y="17"/>
                    <a:pt x="62" y="14"/>
                    <a:pt x="64" y="12"/>
                  </a:cubicBezTo>
                  <a:close/>
                  <a:moveTo>
                    <a:pt x="120" y="136"/>
                  </a:moveTo>
                  <a:cubicBezTo>
                    <a:pt x="96" y="136"/>
                    <a:pt x="76" y="116"/>
                    <a:pt x="76" y="92"/>
                  </a:cubicBezTo>
                  <a:cubicBezTo>
                    <a:pt x="76" y="80"/>
                    <a:pt x="81" y="70"/>
                    <a:pt x="89" y="62"/>
                  </a:cubicBezTo>
                  <a:cubicBezTo>
                    <a:pt x="89" y="62"/>
                    <a:pt x="89" y="62"/>
                    <a:pt x="89" y="62"/>
                  </a:cubicBezTo>
                  <a:cubicBezTo>
                    <a:pt x="89" y="61"/>
                    <a:pt x="89" y="61"/>
                    <a:pt x="89" y="61"/>
                  </a:cubicBezTo>
                  <a:cubicBezTo>
                    <a:pt x="97" y="54"/>
                    <a:pt x="108" y="49"/>
                    <a:pt x="120" y="49"/>
                  </a:cubicBezTo>
                  <a:cubicBezTo>
                    <a:pt x="145" y="49"/>
                    <a:pt x="164" y="68"/>
                    <a:pt x="164" y="92"/>
                  </a:cubicBezTo>
                  <a:cubicBezTo>
                    <a:pt x="164" y="116"/>
                    <a:pt x="145" y="136"/>
                    <a:pt x="120" y="136"/>
                  </a:cubicBezTo>
                  <a:close/>
                </a:path>
              </a:pathLst>
            </a:custGeom>
            <a:solidFill>
              <a:srgbClr val="F1F0EF">
                <a:alpha val="100000"/>
              </a:srgbClr>
            </a:solidFill>
            <a:ln w="9525">
              <a:noFill/>
            </a:ln>
          </p:spPr>
          <p:txBody>
            <a:bodyPr/>
            <a:p>
              <a:endParaRPr lang="zh-CN" altLang="en-US"/>
            </a:p>
          </p:txBody>
        </p:sp>
        <p:sp>
          <p:nvSpPr>
            <p:cNvPr id="14355" name="Freeform 314"/>
            <p:cNvSpPr>
              <a:spLocks noEditPoints="1"/>
            </p:cNvSpPr>
            <p:nvPr/>
          </p:nvSpPr>
          <p:spPr>
            <a:xfrm>
              <a:off x="252512" y="147558"/>
              <a:ext cx="86250" cy="16210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35" h="66">
                  <a:moveTo>
                    <a:pt x="31" y="33"/>
                  </a:moveTo>
                  <a:cubicBezTo>
                    <a:pt x="30" y="31"/>
                    <a:pt x="28" y="30"/>
                    <a:pt x="26" y="29"/>
                  </a:cubicBezTo>
                  <a:cubicBezTo>
                    <a:pt x="25" y="29"/>
                    <a:pt x="23" y="28"/>
                    <a:pt x="20" y="28"/>
                  </a:cubicBezTo>
                  <a:cubicBezTo>
                    <a:pt x="20" y="9"/>
                    <a:pt x="20" y="9"/>
                    <a:pt x="20" y="9"/>
                  </a:cubicBezTo>
                  <a:cubicBezTo>
                    <a:pt x="22" y="9"/>
                    <a:pt x="24" y="10"/>
                    <a:pt x="25" y="12"/>
                  </a:cubicBezTo>
                  <a:cubicBezTo>
                    <a:pt x="26" y="13"/>
                    <a:pt x="27" y="15"/>
                    <a:pt x="27" y="17"/>
                  </a:cubicBezTo>
                  <a:cubicBezTo>
                    <a:pt x="34" y="16"/>
                    <a:pt x="34" y="16"/>
                    <a:pt x="34" y="16"/>
                  </a:cubicBezTo>
                  <a:cubicBezTo>
                    <a:pt x="33" y="12"/>
                    <a:pt x="32" y="9"/>
                    <a:pt x="29" y="7"/>
                  </a:cubicBezTo>
                  <a:cubicBezTo>
                    <a:pt x="27" y="5"/>
                    <a:pt x="24" y="4"/>
                    <a:pt x="20" y="3"/>
                  </a:cubicBezTo>
                  <a:cubicBezTo>
                    <a:pt x="20" y="0"/>
                    <a:pt x="20" y="0"/>
                    <a:pt x="20" y="0"/>
                  </a:cubicBezTo>
                  <a:cubicBezTo>
                    <a:pt x="16" y="0"/>
                    <a:pt x="16" y="0"/>
                    <a:pt x="16" y="0"/>
                  </a:cubicBezTo>
                  <a:cubicBezTo>
                    <a:pt x="16" y="3"/>
                    <a:pt x="16" y="3"/>
                    <a:pt x="16" y="3"/>
                  </a:cubicBezTo>
                  <a:cubicBezTo>
                    <a:pt x="12" y="4"/>
                    <a:pt x="8" y="5"/>
                    <a:pt x="6" y="7"/>
                  </a:cubicBezTo>
                  <a:cubicBezTo>
                    <a:pt x="3" y="10"/>
                    <a:pt x="1" y="13"/>
                    <a:pt x="1" y="18"/>
                  </a:cubicBezTo>
                  <a:cubicBezTo>
                    <a:pt x="1" y="21"/>
                    <a:pt x="2" y="23"/>
                    <a:pt x="3" y="25"/>
                  </a:cubicBezTo>
                  <a:cubicBezTo>
                    <a:pt x="4" y="27"/>
                    <a:pt x="6" y="29"/>
                    <a:pt x="8" y="30"/>
                  </a:cubicBezTo>
                  <a:cubicBezTo>
                    <a:pt x="10" y="31"/>
                    <a:pt x="13" y="32"/>
                    <a:pt x="16" y="33"/>
                  </a:cubicBezTo>
                  <a:cubicBezTo>
                    <a:pt x="16" y="54"/>
                    <a:pt x="16" y="54"/>
                    <a:pt x="16" y="54"/>
                  </a:cubicBezTo>
                  <a:cubicBezTo>
                    <a:pt x="13" y="53"/>
                    <a:pt x="11" y="52"/>
                    <a:pt x="9" y="50"/>
                  </a:cubicBezTo>
                  <a:cubicBezTo>
                    <a:pt x="8" y="48"/>
                    <a:pt x="7" y="46"/>
                    <a:pt x="7" y="42"/>
                  </a:cubicBezTo>
                  <a:cubicBezTo>
                    <a:pt x="0" y="43"/>
                    <a:pt x="0" y="43"/>
                    <a:pt x="0" y="43"/>
                  </a:cubicBezTo>
                  <a:cubicBezTo>
                    <a:pt x="0" y="47"/>
                    <a:pt x="1" y="50"/>
                    <a:pt x="3" y="52"/>
                  </a:cubicBezTo>
                  <a:cubicBezTo>
                    <a:pt x="4" y="54"/>
                    <a:pt x="6" y="56"/>
                    <a:pt x="8" y="57"/>
                  </a:cubicBezTo>
                  <a:cubicBezTo>
                    <a:pt x="10" y="58"/>
                    <a:pt x="13" y="59"/>
                    <a:pt x="16" y="59"/>
                  </a:cubicBezTo>
                  <a:cubicBezTo>
                    <a:pt x="16" y="66"/>
                    <a:pt x="16" y="66"/>
                    <a:pt x="16" y="66"/>
                  </a:cubicBezTo>
                  <a:cubicBezTo>
                    <a:pt x="20" y="66"/>
                    <a:pt x="20" y="66"/>
                    <a:pt x="20" y="66"/>
                  </a:cubicBezTo>
                  <a:cubicBezTo>
                    <a:pt x="20" y="59"/>
                    <a:pt x="20" y="59"/>
                    <a:pt x="20" y="59"/>
                  </a:cubicBezTo>
                  <a:cubicBezTo>
                    <a:pt x="24" y="59"/>
                    <a:pt x="28" y="57"/>
                    <a:pt x="31" y="54"/>
                  </a:cubicBezTo>
                  <a:cubicBezTo>
                    <a:pt x="34" y="51"/>
                    <a:pt x="35" y="47"/>
                    <a:pt x="35" y="43"/>
                  </a:cubicBezTo>
                  <a:cubicBezTo>
                    <a:pt x="35" y="41"/>
                    <a:pt x="35" y="39"/>
                    <a:pt x="34" y="37"/>
                  </a:cubicBezTo>
                  <a:cubicBezTo>
                    <a:pt x="34" y="35"/>
                    <a:pt x="33" y="34"/>
                    <a:pt x="31" y="33"/>
                  </a:cubicBezTo>
                  <a:close/>
                  <a:moveTo>
                    <a:pt x="16" y="27"/>
                  </a:moveTo>
                  <a:cubicBezTo>
                    <a:pt x="13" y="26"/>
                    <a:pt x="11" y="25"/>
                    <a:pt x="10" y="23"/>
                  </a:cubicBezTo>
                  <a:cubicBezTo>
                    <a:pt x="8" y="22"/>
                    <a:pt x="8" y="20"/>
                    <a:pt x="8" y="18"/>
                  </a:cubicBezTo>
                  <a:cubicBezTo>
                    <a:pt x="8" y="15"/>
                    <a:pt x="8" y="13"/>
                    <a:pt x="10" y="12"/>
                  </a:cubicBezTo>
                  <a:cubicBezTo>
                    <a:pt x="11" y="10"/>
                    <a:pt x="13" y="9"/>
                    <a:pt x="16" y="9"/>
                  </a:cubicBezTo>
                  <a:lnTo>
                    <a:pt x="16" y="27"/>
                  </a:lnTo>
                  <a:close/>
                  <a:moveTo>
                    <a:pt x="26" y="50"/>
                  </a:moveTo>
                  <a:cubicBezTo>
                    <a:pt x="24" y="52"/>
                    <a:pt x="22" y="53"/>
                    <a:pt x="20" y="54"/>
                  </a:cubicBezTo>
                  <a:cubicBezTo>
                    <a:pt x="20" y="34"/>
                    <a:pt x="20" y="34"/>
                    <a:pt x="20" y="34"/>
                  </a:cubicBezTo>
                  <a:cubicBezTo>
                    <a:pt x="23" y="35"/>
                    <a:pt x="26" y="36"/>
                    <a:pt x="27" y="38"/>
                  </a:cubicBezTo>
                  <a:cubicBezTo>
                    <a:pt x="28" y="39"/>
                    <a:pt x="29" y="41"/>
                    <a:pt x="29" y="43"/>
                  </a:cubicBezTo>
                  <a:cubicBezTo>
                    <a:pt x="29" y="46"/>
                    <a:pt x="28" y="48"/>
                    <a:pt x="26" y="50"/>
                  </a:cubicBezTo>
                  <a:close/>
                </a:path>
              </a:pathLst>
            </a:custGeom>
            <a:solidFill>
              <a:srgbClr val="F1F0EF">
                <a:alpha val="100000"/>
              </a:srgbClr>
            </a:solidFill>
            <a:ln w="9525">
              <a:noFill/>
            </a:ln>
          </p:spPr>
          <p:txBody>
            <a:bodyPr/>
            <a:p>
              <a:endParaRPr lang="zh-CN" altLang="en-US"/>
            </a:p>
          </p:txBody>
        </p:sp>
      </p:grpSp>
      <p:sp>
        <p:nvSpPr>
          <p:cNvPr id="15371" name="Rectangle 18"/>
          <p:cNvSpPr>
            <a:spLocks noChangeArrowheads="1"/>
          </p:cNvSpPr>
          <p:nvPr/>
        </p:nvSpPr>
        <p:spPr bwMode="auto">
          <a:xfrm>
            <a:off x="7198995" y="4869180"/>
            <a:ext cx="4109720"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smtClean="0">
                <a:ln>
                  <a:noFill/>
                </a:ln>
                <a:solidFill>
                  <a:schemeClr val="accent1">
                    <a:lumMod val="50000"/>
                  </a:schemeClr>
                </a:solidFill>
                <a:effectLst/>
                <a:uLnTx/>
                <a:uFillTx/>
                <a:latin typeface="微软雅黑" panose="020B0503020204020204" pitchFamily="34" charset="-122"/>
                <a:ea typeface="微软雅黑" panose="020B0503020204020204" pitchFamily="34" charset="-122"/>
                <a:cs typeface="+mn-cs"/>
              </a:rPr>
              <a:t>任务二</a:t>
            </a:r>
            <a:endParaRPr kumimoji="0" lang="en-US" altLang="zh-CN" sz="2400" b="1" i="0" u="none" strike="noStrike" kern="1200" cap="none" spc="0" normalizeH="0" baseline="0" noProof="0" dirty="0" smtClean="0">
              <a:ln>
                <a:noFill/>
              </a:ln>
              <a:solidFill>
                <a:schemeClr val="accent1">
                  <a:lumMod val="50000"/>
                </a:scheme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建设</a:t>
            </a:r>
            <a:r>
              <a:rPr kumimoji="0" lang="zh-CN" altLang="en-US" sz="24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客服团队的</a:t>
            </a:r>
            <a:r>
              <a:rPr kumimoji="0" lang="zh-CN" altLang="en-US" sz="24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内容</a:t>
            </a:r>
            <a:endParaRPr kumimoji="0" lang="zh-CN" altLang="en-US" sz="24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5362" name="组合 19"/>
          <p:cNvGrpSpPr/>
          <p:nvPr/>
        </p:nvGrpSpPr>
        <p:grpSpPr>
          <a:xfrm>
            <a:off x="11496675" y="1588"/>
            <a:ext cx="695325" cy="506412"/>
            <a:chOff x="0" y="0"/>
            <a:chExt cx="694944" cy="624651"/>
          </a:xfrm>
        </p:grpSpPr>
        <p:sp>
          <p:nvSpPr>
            <p:cNvPr id="15370"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15371"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23" name="矩形 22"/>
          <p:cNvSpPr/>
          <p:nvPr/>
        </p:nvSpPr>
        <p:spPr>
          <a:xfrm>
            <a:off x="-25400" y="0"/>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解读客服团队的含义</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4" name="矩形 23"/>
          <p:cNvSpPr/>
          <p:nvPr/>
        </p:nvSpPr>
        <p:spPr>
          <a:xfrm>
            <a:off x="2749550" y="0"/>
            <a:ext cx="21224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6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建设客服团队的内容</a:t>
            </a:r>
            <a:endParaRPr kumimoji="0" lang="zh-CN" altLang="en-US" sz="16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28" name="直接连接符 27"/>
          <p:cNvCxnSpPr/>
          <p:nvPr/>
        </p:nvCxnSpPr>
        <p:spPr>
          <a:xfrm flipH="1">
            <a:off x="4816793" y="533400"/>
            <a:ext cx="7306945"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pic>
        <p:nvPicPr>
          <p:cNvPr id="15367" name="Picture 2" descr="j0439343"/>
          <p:cNvPicPr>
            <a:picLocks noChangeAspect="1"/>
          </p:cNvPicPr>
          <p:nvPr/>
        </p:nvPicPr>
        <p:blipFill>
          <a:blip r:embed="rId1"/>
          <a:stretch>
            <a:fillRect/>
          </a:stretch>
        </p:blipFill>
        <p:spPr>
          <a:xfrm>
            <a:off x="2208213" y="1268413"/>
            <a:ext cx="5095875" cy="5213350"/>
          </a:xfrm>
          <a:prstGeom prst="rect">
            <a:avLst/>
          </a:prstGeom>
          <a:noFill/>
          <a:ln w="9525">
            <a:noFill/>
          </a:ln>
        </p:spPr>
      </p:pic>
      <p:sp>
        <p:nvSpPr>
          <p:cNvPr id="15368" name="TextBox 7"/>
          <p:cNvSpPr txBox="1"/>
          <p:nvPr>
            <p:custDataLst>
              <p:tags r:id="rId2"/>
            </p:custDataLst>
          </p:nvPr>
        </p:nvSpPr>
        <p:spPr>
          <a:xfrm>
            <a:off x="3863658" y="2132965"/>
            <a:ext cx="3143250" cy="132207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4000" b="1" dirty="0">
                <a:solidFill>
                  <a:schemeClr val="tx2"/>
                </a:solidFill>
                <a:latin typeface="华文琥珀" panose="02010800040101010101" pitchFamily="2" charset="-122"/>
                <a:ea typeface="华文琥珀" panose="02010800040101010101" pitchFamily="2" charset="-122"/>
              </a:rPr>
              <a:t>客户服务</a:t>
            </a:r>
            <a:endParaRPr lang="zh-CN" altLang="en-US" sz="4000" b="1" dirty="0">
              <a:solidFill>
                <a:schemeClr val="tx2"/>
              </a:solidFill>
              <a:latin typeface="华文琥珀" panose="02010800040101010101" pitchFamily="2" charset="-122"/>
              <a:ea typeface="华文琥珀" panose="02010800040101010101" pitchFamily="2" charset="-122"/>
            </a:endParaRPr>
          </a:p>
          <a:p>
            <a:pPr marL="0" lvl="0" indent="0" algn="ctr" eaLnBrk="1" hangingPunct="1">
              <a:lnSpc>
                <a:spcPct val="100000"/>
              </a:lnSpc>
              <a:spcBef>
                <a:spcPct val="0"/>
              </a:spcBef>
              <a:buNone/>
            </a:pPr>
            <a:r>
              <a:rPr lang="zh-CN" altLang="en-US" sz="4000" b="1" dirty="0">
                <a:solidFill>
                  <a:schemeClr val="tx2"/>
                </a:solidFill>
                <a:latin typeface="华文琥珀" panose="02010800040101010101" pitchFamily="2" charset="-122"/>
                <a:ea typeface="华文琥珀" panose="02010800040101010101" pitchFamily="2" charset="-122"/>
              </a:rPr>
              <a:t>是什么？</a:t>
            </a:r>
            <a:endParaRPr lang="zh-CN" altLang="en-US" sz="4000" b="1" dirty="0">
              <a:solidFill>
                <a:schemeClr val="tx2"/>
              </a:solidFill>
              <a:latin typeface="华文琥珀" panose="02010800040101010101" pitchFamily="2" charset="-122"/>
              <a:ea typeface="华文琥珀" panose="02010800040101010101" pitchFamily="2" charset="-122"/>
            </a:endParaRPr>
          </a:p>
        </p:txBody>
      </p:sp>
      <p:sp>
        <p:nvSpPr>
          <p:cNvPr id="15369" name="TextBox 4"/>
          <p:cNvSpPr txBox="1"/>
          <p:nvPr/>
        </p:nvSpPr>
        <p:spPr>
          <a:xfrm>
            <a:off x="6784975" y="4005580"/>
            <a:ext cx="5012055" cy="706755"/>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zh-CN" altLang="en-US" sz="4000" b="1" dirty="0">
                <a:solidFill>
                  <a:srgbClr val="FFC000"/>
                </a:solidFill>
                <a:latin typeface="微软雅黑" panose="020B0503020204020204" pitchFamily="34" charset="-122"/>
                <a:ea typeface="微软雅黑" panose="020B0503020204020204" pitchFamily="34" charset="-122"/>
              </a:rPr>
              <a:t>内部客户？外部客户？</a:t>
            </a:r>
            <a:endParaRPr lang="zh-CN" altLang="en-US" sz="4000" b="1" dirty="0">
              <a:solidFill>
                <a:srgbClr val="FFC00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6386" name="组合 19"/>
          <p:cNvGrpSpPr/>
          <p:nvPr/>
        </p:nvGrpSpPr>
        <p:grpSpPr>
          <a:xfrm>
            <a:off x="11496675" y="1588"/>
            <a:ext cx="695325" cy="506412"/>
            <a:chOff x="0" y="0"/>
            <a:chExt cx="694944" cy="624651"/>
          </a:xfrm>
        </p:grpSpPr>
        <p:sp>
          <p:nvSpPr>
            <p:cNvPr id="16415"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16416"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cxnSp>
        <p:nvCxnSpPr>
          <p:cNvPr id="24" name="直接连接符 23"/>
          <p:cNvCxnSpPr/>
          <p:nvPr/>
        </p:nvCxnSpPr>
        <p:spPr>
          <a:xfrm flipH="1">
            <a:off x="4593908" y="533400"/>
            <a:ext cx="7529830"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25400" y="0"/>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解读客服团队的含义</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4" name="矩形 3"/>
          <p:cNvSpPr/>
          <p:nvPr/>
        </p:nvSpPr>
        <p:spPr>
          <a:xfrm>
            <a:off x="2749550" y="0"/>
            <a:ext cx="21224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6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建设客服团队的内容</a:t>
            </a:r>
            <a:endParaRPr kumimoji="0" lang="zh-CN" altLang="en-US" sz="16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5" name="文本框 4"/>
          <p:cNvSpPr txBox="1"/>
          <p:nvPr/>
        </p:nvSpPr>
        <p:spPr>
          <a:xfrm>
            <a:off x="1631950" y="2204720"/>
            <a:ext cx="8572500" cy="3415030"/>
          </a:xfrm>
          <a:prstGeom prst="rect">
            <a:avLst/>
          </a:prstGeom>
          <a:noFill/>
        </p:spPr>
        <p:txBody>
          <a:bodyPr wrap="square" rtlCol="0">
            <a:spAutoFit/>
          </a:bodyPr>
          <a:p>
            <a:r>
              <a:rPr lang="zh-CN" altLang="en-US" sz="2400" b="1">
                <a:solidFill>
                  <a:srgbClr val="0070C0"/>
                </a:solidFill>
                <a:latin typeface="微软雅黑" panose="020B0503020204020204" pitchFamily="34" charset="-122"/>
                <a:ea typeface="微软雅黑" panose="020B0503020204020204" pitchFamily="34" charset="-122"/>
              </a:rPr>
              <a:t>对外</a:t>
            </a:r>
            <a:r>
              <a:rPr lang="zh-CN" altLang="en-US" sz="2400" b="1">
                <a:latin typeface="微软雅黑" panose="020B0503020204020204" pitchFamily="34" charset="-122"/>
                <a:ea typeface="微软雅黑" panose="020B0503020204020204" pitchFamily="34" charset="-122"/>
              </a:rPr>
              <a:t>：</a:t>
            </a:r>
            <a:endParaRPr lang="zh-CN" altLang="en-US" sz="2400" b="1">
              <a:latin typeface="微软雅黑" panose="020B0503020204020204" pitchFamily="34" charset="-122"/>
              <a:ea typeface="微软雅黑" panose="020B0503020204020204" pitchFamily="34" charset="-122"/>
            </a:endParaRPr>
          </a:p>
          <a:p>
            <a:pPr marL="285750" indent="-285750">
              <a:buFont typeface="Arial" panose="020B0604020202020204" pitchFamily="34" charset="0"/>
              <a:buChar char="•"/>
            </a:pPr>
            <a:r>
              <a:rPr lang="zh-CN" altLang="en-US" sz="2400">
                <a:latin typeface="微软雅黑" panose="020B0503020204020204" pitchFamily="34" charset="-122"/>
                <a:ea typeface="微软雅黑" panose="020B0503020204020204" pitchFamily="34" charset="-122"/>
              </a:rPr>
              <a:t>作为客户和公司之间的桥梁</a:t>
            </a:r>
            <a:endParaRPr lang="zh-CN" altLang="en-US" sz="2400">
              <a:latin typeface="微软雅黑" panose="020B0503020204020204" pitchFamily="34" charset="-122"/>
              <a:ea typeface="微软雅黑" panose="020B0503020204020204" pitchFamily="34" charset="-122"/>
            </a:endParaRPr>
          </a:p>
          <a:p>
            <a:pPr marL="285750" indent="-285750">
              <a:buFont typeface="Arial" panose="020B0604020202020204" pitchFamily="34" charset="0"/>
              <a:buChar char="•"/>
            </a:pPr>
            <a:r>
              <a:rPr lang="zh-CN" altLang="en-US" sz="2400">
                <a:latin typeface="微软雅黑" panose="020B0503020204020204" pitchFamily="34" charset="-122"/>
                <a:ea typeface="微软雅黑" panose="020B0503020204020204" pitchFamily="34" charset="-122"/>
              </a:rPr>
              <a:t>为客户解答疑问，提升客户对公司的信任度和满意度</a:t>
            </a:r>
            <a:endParaRPr lang="zh-CN" altLang="en-US" sz="2400">
              <a:latin typeface="微软雅黑" panose="020B0503020204020204" pitchFamily="34" charset="-122"/>
              <a:ea typeface="微软雅黑" panose="020B0503020204020204" pitchFamily="34" charset="-122"/>
            </a:endParaRPr>
          </a:p>
          <a:p>
            <a:pPr marL="285750" indent="-285750">
              <a:buFont typeface="Arial" panose="020B0604020202020204" pitchFamily="34" charset="0"/>
              <a:buChar char="•"/>
            </a:pPr>
            <a:r>
              <a:rPr lang="zh-CN" altLang="en-US" sz="2400">
                <a:latin typeface="微软雅黑" panose="020B0503020204020204" pitchFamily="34" charset="-122"/>
                <a:ea typeface="微软雅黑" panose="020B0503020204020204" pitchFamily="34" charset="-122"/>
              </a:rPr>
              <a:t>为公司提高收益，提升公司的绩效。</a:t>
            </a:r>
            <a:endParaRPr lang="zh-CN" altLang="en-US" sz="2400">
              <a:latin typeface="微软雅黑" panose="020B0503020204020204" pitchFamily="34" charset="-122"/>
              <a:ea typeface="微软雅黑" panose="020B0503020204020204" pitchFamily="34" charset="-122"/>
            </a:endParaRPr>
          </a:p>
          <a:p>
            <a:pPr marL="285750" indent="-285750"/>
            <a:endParaRPr lang="zh-CN" altLang="en-US" sz="2400">
              <a:latin typeface="微软雅黑" panose="020B0503020204020204" pitchFamily="34" charset="-122"/>
              <a:ea typeface="微软雅黑" panose="020B0503020204020204" pitchFamily="34" charset="-122"/>
            </a:endParaRPr>
          </a:p>
          <a:p>
            <a:r>
              <a:rPr lang="zh-CN" altLang="en-US" sz="2400" b="1">
                <a:solidFill>
                  <a:srgbClr val="0070C0"/>
                </a:solidFill>
                <a:latin typeface="微软雅黑" panose="020B0503020204020204" pitchFamily="34" charset="-122"/>
                <a:ea typeface="微软雅黑" panose="020B0503020204020204" pitchFamily="34" charset="-122"/>
              </a:rPr>
              <a:t>对内</a:t>
            </a:r>
            <a:r>
              <a:rPr lang="zh-CN" altLang="en-US" sz="2400" b="1">
                <a:latin typeface="微软雅黑" panose="020B0503020204020204" pitchFamily="34" charset="-122"/>
                <a:ea typeface="微软雅黑" panose="020B0503020204020204" pitchFamily="34" charset="-122"/>
              </a:rPr>
              <a:t>：</a:t>
            </a:r>
            <a:endParaRPr lang="zh-CN" altLang="en-US" sz="2400" b="1">
              <a:latin typeface="微软雅黑" panose="020B0503020204020204" pitchFamily="34" charset="-122"/>
              <a:ea typeface="微软雅黑" panose="020B0503020204020204" pitchFamily="34" charset="-122"/>
            </a:endParaRPr>
          </a:p>
          <a:p>
            <a:pPr marL="285750" indent="-285750">
              <a:buFont typeface="Arial" panose="020B0604020202020204" pitchFamily="34" charset="0"/>
              <a:buChar char="•"/>
            </a:pPr>
            <a:r>
              <a:rPr lang="zh-CN" altLang="en-US" sz="2400">
                <a:latin typeface="微软雅黑" panose="020B0503020204020204" pitchFamily="34" charset="-122"/>
                <a:ea typeface="微软雅黑" panose="020B0503020204020204" pitchFamily="34" charset="-122"/>
              </a:rPr>
              <a:t>作为公司各部门的协调中心</a:t>
            </a:r>
            <a:endParaRPr lang="zh-CN" altLang="en-US" sz="2400">
              <a:latin typeface="微软雅黑" panose="020B0503020204020204" pitchFamily="34" charset="-122"/>
              <a:ea typeface="微软雅黑" panose="020B0503020204020204" pitchFamily="34" charset="-122"/>
            </a:endParaRPr>
          </a:p>
          <a:p>
            <a:pPr marL="285750" indent="-285750">
              <a:buFont typeface="Arial" panose="020B0604020202020204" pitchFamily="34" charset="0"/>
              <a:buChar char="•"/>
            </a:pPr>
            <a:r>
              <a:rPr lang="zh-CN" altLang="en-US" sz="2400">
                <a:latin typeface="微软雅黑" panose="020B0503020204020204" pitchFamily="34" charset="-122"/>
                <a:ea typeface="微软雅黑" panose="020B0503020204020204" pitchFamily="34" charset="-122"/>
              </a:rPr>
              <a:t>为各部门反馈客户的体验</a:t>
            </a:r>
            <a:endParaRPr lang="zh-CN" altLang="en-US" sz="2400">
              <a:latin typeface="微软雅黑" panose="020B0503020204020204" pitchFamily="34" charset="-122"/>
              <a:ea typeface="微软雅黑" panose="020B0503020204020204" pitchFamily="34" charset="-122"/>
            </a:endParaRPr>
          </a:p>
          <a:p>
            <a:pPr marL="285750" indent="-285750">
              <a:buFont typeface="Arial" panose="020B0604020202020204" pitchFamily="34" charset="0"/>
              <a:buChar char="•"/>
            </a:pPr>
            <a:r>
              <a:rPr lang="zh-CN" altLang="en-US" sz="2400">
                <a:latin typeface="微软雅黑" panose="020B0503020204020204" pitchFamily="34" charset="-122"/>
                <a:ea typeface="微软雅黑" panose="020B0503020204020204" pitchFamily="34" charset="-122"/>
              </a:rPr>
              <a:t>提升各部门对客户的了解</a:t>
            </a:r>
            <a:endParaRPr lang="zh-CN" altLang="en-US" sz="2400">
              <a:latin typeface="微软雅黑" panose="020B0503020204020204" pitchFamily="34" charset="-122"/>
              <a:ea typeface="微软雅黑" panose="020B0503020204020204" pitchFamily="34" charset="-122"/>
            </a:endParaRPr>
          </a:p>
        </p:txBody>
      </p:sp>
      <p:sp>
        <p:nvSpPr>
          <p:cNvPr id="6" name="文本框 5"/>
          <p:cNvSpPr txBox="1"/>
          <p:nvPr/>
        </p:nvSpPr>
        <p:spPr>
          <a:xfrm>
            <a:off x="1631950" y="1340485"/>
            <a:ext cx="3027680" cy="583565"/>
          </a:xfrm>
          <a:prstGeom prst="rect">
            <a:avLst/>
          </a:prstGeom>
          <a:noFill/>
        </p:spPr>
        <p:txBody>
          <a:bodyPr wrap="none" rtlCol="0" anchor="t">
            <a:spAutoFit/>
          </a:bodyPr>
          <a:p>
            <a:r>
              <a:rPr lang="zh-CN" altLang="en-US" sz="3200" b="1">
                <a:latin typeface="微软雅黑" panose="020B0503020204020204" pitchFamily="34" charset="-122"/>
                <a:ea typeface="微软雅黑" panose="020B0503020204020204" pitchFamily="34" charset="-122"/>
                <a:sym typeface="+mn-ea"/>
              </a:rPr>
              <a:t>客服团队的</a:t>
            </a:r>
            <a:r>
              <a:rPr lang="zh-CN" altLang="en-US" sz="3200" b="1">
                <a:latin typeface="微软雅黑" panose="020B0503020204020204" pitchFamily="34" charset="-122"/>
                <a:ea typeface="微软雅黑" panose="020B0503020204020204" pitchFamily="34" charset="-122"/>
                <a:sym typeface="+mn-ea"/>
              </a:rPr>
              <a:t>作用</a:t>
            </a:r>
            <a:endParaRPr lang="zh-CN" altLang="en-US" sz="3200" b="1">
              <a:latin typeface="微软雅黑" panose="020B0503020204020204" pitchFamily="34" charset="-122"/>
              <a:ea typeface="微软雅黑" panose="020B0503020204020204" pitchFamily="34" charset="-122"/>
              <a:sym typeface="+mn-ea"/>
            </a:endParaRP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6386" name="组合 19"/>
          <p:cNvGrpSpPr/>
          <p:nvPr/>
        </p:nvGrpSpPr>
        <p:grpSpPr>
          <a:xfrm>
            <a:off x="11496675" y="1588"/>
            <a:ext cx="695325" cy="506412"/>
            <a:chOff x="0" y="0"/>
            <a:chExt cx="694944" cy="624651"/>
          </a:xfrm>
        </p:grpSpPr>
        <p:sp>
          <p:nvSpPr>
            <p:cNvPr id="16415"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16416"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cxnSp>
        <p:nvCxnSpPr>
          <p:cNvPr id="24" name="直接连接符 23"/>
          <p:cNvCxnSpPr/>
          <p:nvPr/>
        </p:nvCxnSpPr>
        <p:spPr>
          <a:xfrm flipH="1">
            <a:off x="4593908" y="533400"/>
            <a:ext cx="7529830"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25400" y="0"/>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解读客服团队的含义</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4" name="矩形 3"/>
          <p:cNvSpPr/>
          <p:nvPr/>
        </p:nvSpPr>
        <p:spPr>
          <a:xfrm>
            <a:off x="2749550" y="0"/>
            <a:ext cx="21224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6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建设客服团队的内容</a:t>
            </a:r>
            <a:endParaRPr kumimoji="0" lang="zh-CN" altLang="en-US" sz="16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5" name="文本框 4"/>
          <p:cNvSpPr txBox="1"/>
          <p:nvPr/>
        </p:nvSpPr>
        <p:spPr>
          <a:xfrm>
            <a:off x="1631950" y="2204720"/>
            <a:ext cx="6652260" cy="1899285"/>
          </a:xfrm>
          <a:prstGeom prst="rect">
            <a:avLst/>
          </a:prstGeom>
          <a:noFill/>
        </p:spPr>
        <p:txBody>
          <a:bodyPr wrap="square" rtlCol="0">
            <a:spAutoFit/>
          </a:bodyPr>
          <a:p>
            <a:pPr marL="457200" indent="-457200">
              <a:lnSpc>
                <a:spcPct val="140000"/>
              </a:lnSpc>
              <a:buFont typeface="Arial" panose="020B0604020202020204" pitchFamily="34" charset="0"/>
              <a:buChar char="•"/>
            </a:pPr>
            <a:r>
              <a:rPr lang="zh-CN" altLang="en-US" sz="2800">
                <a:latin typeface="微软雅黑" panose="020B0503020204020204" pitchFamily="34" charset="-122"/>
                <a:ea typeface="微软雅黑" panose="020B0503020204020204" pitchFamily="34" charset="-122"/>
              </a:rPr>
              <a:t>明确客服团队组建的目的和意义</a:t>
            </a:r>
            <a:endParaRPr lang="zh-CN" altLang="en-US" sz="2800">
              <a:latin typeface="微软雅黑" panose="020B0503020204020204" pitchFamily="34" charset="-122"/>
              <a:ea typeface="微软雅黑" panose="020B0503020204020204" pitchFamily="34" charset="-122"/>
            </a:endParaRPr>
          </a:p>
          <a:p>
            <a:pPr marL="457200" indent="-457200">
              <a:lnSpc>
                <a:spcPct val="140000"/>
              </a:lnSpc>
              <a:buFont typeface="Arial" panose="020B0604020202020204" pitchFamily="34" charset="0"/>
              <a:buChar char="•"/>
            </a:pPr>
            <a:r>
              <a:rPr lang="zh-CN" altLang="en-US" sz="2800">
                <a:latin typeface="微软雅黑" panose="020B0503020204020204" pitchFamily="34" charset="-122"/>
                <a:ea typeface="微软雅黑" panose="020B0503020204020204" pitchFamily="34" charset="-122"/>
              </a:rPr>
              <a:t>组建的流程及制度</a:t>
            </a:r>
            <a:endParaRPr lang="zh-CN" altLang="en-US" sz="2800">
              <a:latin typeface="微软雅黑" panose="020B0503020204020204" pitchFamily="34" charset="-122"/>
              <a:ea typeface="微软雅黑" panose="020B0503020204020204" pitchFamily="34" charset="-122"/>
            </a:endParaRPr>
          </a:p>
          <a:p>
            <a:pPr marL="457200" indent="-457200">
              <a:lnSpc>
                <a:spcPct val="140000"/>
              </a:lnSpc>
              <a:buFont typeface="Arial" panose="020B0604020202020204" pitchFamily="34" charset="0"/>
              <a:buChar char="•"/>
            </a:pPr>
            <a:r>
              <a:rPr lang="zh-CN" altLang="en-US" sz="2800">
                <a:latin typeface="微软雅黑" panose="020B0503020204020204" pitchFamily="34" charset="-122"/>
                <a:ea typeface="微软雅黑" panose="020B0503020204020204" pitchFamily="34" charset="-122"/>
              </a:rPr>
              <a:t>客服团队的运营过程</a:t>
            </a:r>
            <a:endParaRPr lang="zh-CN" altLang="en-US" sz="2800">
              <a:latin typeface="微软雅黑" panose="020B0503020204020204" pitchFamily="34" charset="-122"/>
              <a:ea typeface="微软雅黑" panose="020B0503020204020204" pitchFamily="34" charset="-122"/>
            </a:endParaRPr>
          </a:p>
        </p:txBody>
      </p:sp>
      <p:sp>
        <p:nvSpPr>
          <p:cNvPr id="6" name="文本框 5"/>
          <p:cNvSpPr txBox="1"/>
          <p:nvPr/>
        </p:nvSpPr>
        <p:spPr>
          <a:xfrm>
            <a:off x="1703705" y="1340485"/>
            <a:ext cx="8310880" cy="583565"/>
          </a:xfrm>
          <a:prstGeom prst="rect">
            <a:avLst/>
          </a:prstGeom>
          <a:noFill/>
        </p:spPr>
        <p:txBody>
          <a:bodyPr wrap="none" rtlCol="0" anchor="t">
            <a:spAutoFit/>
          </a:bodyPr>
          <a:p>
            <a:pPr algn="l"/>
            <a:r>
              <a:rPr lang="zh-CN" altLang="en-US" sz="3200" b="1">
                <a:latin typeface="微软雅黑" panose="020B0503020204020204" pitchFamily="34" charset="-122"/>
                <a:ea typeface="微软雅黑" panose="020B0503020204020204" pitchFamily="34" charset="-122"/>
                <a:sym typeface="+mn-ea"/>
              </a:rPr>
              <a:t>客服团队的建设是一个系统性的工程，其包括</a:t>
            </a:r>
            <a:endParaRPr lang="zh-CN" altLang="en-US" sz="3200" b="1">
              <a:latin typeface="微软雅黑" panose="020B0503020204020204" pitchFamily="34" charset="-122"/>
              <a:ea typeface="微软雅黑" panose="020B0503020204020204" pitchFamily="34" charset="-122"/>
              <a:sym typeface="+mn-ea"/>
            </a:endParaRPr>
          </a:p>
        </p:txBody>
      </p:sp>
    </p:spTree>
  </p:cSld>
  <p:clrMapOvr>
    <a:masterClrMapping/>
  </p:clrMapOvr>
  <p:transition/>
</p:sld>
</file>

<file path=ppt/tags/tag1.xml><?xml version="1.0" encoding="utf-8"?>
<p:tagLst xmlns:p="http://schemas.openxmlformats.org/presentationml/2006/main">
  <p:tag name="KSO_WM_UNIT_PLACING_PICTURE_USER_VIEWPORT" val="{&quot;height&quot;:725,&quot;width&quot;:4950}"/>
</p:tagLst>
</file>

<file path=ppt/tags/tag10.xml><?xml version="1.0" encoding="utf-8"?>
<p:tagLst xmlns:p="http://schemas.openxmlformats.org/presentationml/2006/main">
  <p:tag name="KSO_WM_TAG_VERSION" val="1.0"/>
  <p:tag name="KSO_WM_BEAUTIFY_FLAG" val="#wm#"/>
  <p:tag name="KSO_WM_TEMPLATE_CATEGORY" val="diagram"/>
  <p:tag name="KSO_WM_TEMPLATE_INDEX" val="20174671"/>
  <p:tag name="KSO_WM_UNIT_TYPE" val="q_h_a"/>
  <p:tag name="KSO_WM_UNIT_INDEX" val="1_2_1"/>
  <p:tag name="KSO_WM_UNIT_LAYERLEVEL" val="1_1_1"/>
  <p:tag name="KSO_WM_UNIT_VALUE" val="11"/>
  <p:tag name="KSO_WM_UNIT_HIGHLIGHT" val="0"/>
  <p:tag name="KSO_WM_UNIT_COMPATIBLE" val="0"/>
  <p:tag name="KSO_WM_UNIT_CLEAR" val="0"/>
  <p:tag name="KSO_WM_UNIT_PRESET_TEXT_INDEX" val="3"/>
  <p:tag name="KSO_WM_UNIT_PRESET_TEXT_LEN" val="12"/>
  <p:tag name="KSO_WM_DIAGRAM_GROUP_CODE" val="q1-1"/>
  <p:tag name="KSO_WM_UNIT_ID" val="diagram20174671_2*q_h_a*1_2_1"/>
</p:tagLst>
</file>

<file path=ppt/tags/tag11.xml><?xml version="1.0" encoding="utf-8"?>
<p:tagLst xmlns:p="http://schemas.openxmlformats.org/presentationml/2006/main">
  <p:tag name="KSO_WM_TAG_VERSION" val="1.0"/>
  <p:tag name="KSO_WM_BEAUTIFY_FLAG" val="#wm#"/>
  <p:tag name="KSO_WM_TEMPLATE_CATEGORY" val="diagram"/>
  <p:tag name="KSO_WM_TEMPLATE_INDEX" val="20174671"/>
  <p:tag name="KSO_WM_UNIT_TYPE" val="q_h_i"/>
  <p:tag name="KSO_WM_UNIT_INDEX" val="1_2_3"/>
  <p:tag name="KSO_WM_UNIT_ID" val="diagram20174671_2*q_h_i*1_2_3"/>
  <p:tag name="KSO_WM_UNIT_LAYERLEVEL" val="1_1_1"/>
  <p:tag name="KSO_WM_DIAGRAM_GROUP_CODE" val="q1-1"/>
</p:tagLst>
</file>

<file path=ppt/tags/tag12.xml><?xml version="1.0" encoding="utf-8"?>
<p:tagLst xmlns:p="http://schemas.openxmlformats.org/presentationml/2006/main">
  <p:tag name="KSO_WM_TAG_VERSION" val="1.0"/>
  <p:tag name="KSO_WM_BEAUTIFY_FLAG" val="#wm#"/>
  <p:tag name="KSO_WM_TEMPLATE_CATEGORY" val="diagram"/>
  <p:tag name="KSO_WM_TEMPLATE_INDEX" val="20174671"/>
  <p:tag name="KSO_WM_UNIT_TYPE" val="q_h_i"/>
  <p:tag name="KSO_WM_UNIT_INDEX" val="1_4_2"/>
  <p:tag name="KSO_WM_UNIT_ID" val="diagram20174671_2*q_h_i*1_4_2"/>
  <p:tag name="KSO_WM_UNIT_LAYERLEVEL" val="1_1_1"/>
  <p:tag name="KSO_WM_DIAGRAM_GROUP_CODE" val="q1-1"/>
  <p:tag name="KSO_WM_UNIT_FILL_FORE_SCHEMECOLOR_INDEX" val="9"/>
  <p:tag name="KSO_WM_UNIT_FILL_TYPE" val="1"/>
  <p:tag name="KSO_WM_UNIT_TEXT_FILL_FORE_SCHEMECOLOR_INDEX" val="13"/>
  <p:tag name="KSO_WM_UNIT_TEXT_FILL_TYPE" val="1"/>
</p:tagLst>
</file>

<file path=ppt/tags/tag13.xml><?xml version="1.0" encoding="utf-8"?>
<p:tagLst xmlns:p="http://schemas.openxmlformats.org/presentationml/2006/main">
  <p:tag name="KSO_WM_TAG_VERSION" val="1.0"/>
  <p:tag name="KSO_WM_BEAUTIFY_FLAG" val="#wm#"/>
  <p:tag name="KSO_WM_TEMPLATE_CATEGORY" val="diagram"/>
  <p:tag name="KSO_WM_TEMPLATE_INDEX" val="20174671"/>
  <p:tag name="KSO_WM_UNIT_TYPE" val="q_h_f"/>
  <p:tag name="KSO_WM_UNIT_INDEX" val="1_4_1"/>
  <p:tag name="KSO_WM_UNIT_LAYERLEVEL" val="1_1_1"/>
  <p:tag name="KSO_WM_UNIT_VALUE" val="22"/>
  <p:tag name="KSO_WM_UNIT_HIGHLIGHT" val="0"/>
  <p:tag name="KSO_WM_UNIT_COMPATIBLE" val="0"/>
  <p:tag name="KSO_WM_UNIT_CLEAR" val="0"/>
  <p:tag name="KSO_WM_UNIT_PRESET_TEXT_INDEX" val="4"/>
  <p:tag name="KSO_WM_UNIT_PRESET_TEXT_LEN" val="36"/>
  <p:tag name="KSO_WM_DIAGRAM_GROUP_CODE" val="q1-1"/>
  <p:tag name="KSO_WM_UNIT_ID" val="diagram20174671_2*q_h_f*1_4_1"/>
</p:tagLst>
</file>

<file path=ppt/tags/tag14.xml><?xml version="1.0" encoding="utf-8"?>
<p:tagLst xmlns:p="http://schemas.openxmlformats.org/presentationml/2006/main">
  <p:tag name="KSO_WM_TAG_VERSION" val="1.0"/>
  <p:tag name="KSO_WM_BEAUTIFY_FLAG" val="#wm#"/>
  <p:tag name="KSO_WM_TEMPLATE_CATEGORY" val="diagram"/>
  <p:tag name="KSO_WM_TEMPLATE_INDEX" val="20174671"/>
  <p:tag name="KSO_WM_UNIT_TYPE" val="q_h_a"/>
  <p:tag name="KSO_WM_UNIT_INDEX" val="1_4_1"/>
  <p:tag name="KSO_WM_UNIT_LAYERLEVEL" val="1_1_1"/>
  <p:tag name="KSO_WM_UNIT_VALUE" val="11"/>
  <p:tag name="KSO_WM_UNIT_HIGHLIGHT" val="0"/>
  <p:tag name="KSO_WM_UNIT_COMPATIBLE" val="0"/>
  <p:tag name="KSO_WM_UNIT_CLEAR" val="0"/>
  <p:tag name="KSO_WM_UNIT_PRESET_TEXT_INDEX" val="3"/>
  <p:tag name="KSO_WM_UNIT_PRESET_TEXT_LEN" val="12"/>
  <p:tag name="KSO_WM_DIAGRAM_GROUP_CODE" val="q1-1"/>
  <p:tag name="KSO_WM_UNIT_ID" val="diagram20174671_2*q_h_a*1_4_1"/>
</p:tagLst>
</file>

<file path=ppt/tags/tag15.xml><?xml version="1.0" encoding="utf-8"?>
<p:tagLst xmlns:p="http://schemas.openxmlformats.org/presentationml/2006/main">
  <p:tag name="KSO_WM_TAG_VERSION" val="1.0"/>
  <p:tag name="KSO_WM_BEAUTIFY_FLAG" val="#wm#"/>
  <p:tag name="KSO_WM_TEMPLATE_CATEGORY" val="diagram"/>
  <p:tag name="KSO_WM_TEMPLATE_INDEX" val="20174671"/>
  <p:tag name="KSO_WM_UNIT_TYPE" val="q_h_i"/>
  <p:tag name="KSO_WM_UNIT_INDEX" val="1_4_3"/>
  <p:tag name="KSO_WM_UNIT_ID" val="diagram20174671_2*q_h_i*1_4_3"/>
  <p:tag name="KSO_WM_UNIT_LAYERLEVEL" val="1_1_1"/>
  <p:tag name="KSO_WM_DIAGRAM_GROUP_CODE" val="q1-1"/>
</p:tagLst>
</file>

<file path=ppt/tags/tag16.xml><?xml version="1.0" encoding="utf-8"?>
<p:tagLst xmlns:p="http://schemas.openxmlformats.org/presentationml/2006/main">
  <p:tag name="KSO_WM_TAG_VERSION" val="1.0"/>
  <p:tag name="KSO_WM_BEAUTIFY_FLAG" val="#wm#"/>
  <p:tag name="KSO_WM_TEMPLATE_CATEGORY" val="diagram"/>
  <p:tag name="KSO_WM_TEMPLATE_INDEX" val="20174671"/>
  <p:tag name="KSO_WM_UNIT_TYPE" val="q_h_i"/>
  <p:tag name="KSO_WM_UNIT_INDEX" val="1_3_1"/>
  <p:tag name="KSO_WM_UNIT_ID" val="diagram20174671_2*q_h_i*1_3_1"/>
  <p:tag name="KSO_WM_UNIT_LAYERLEVEL" val="1_1_1"/>
  <p:tag name="KSO_WM_DIAGRAM_GROUP_CODE" val="q1-1"/>
  <p:tag name="KSO_WM_UNIT_FILL_FORE_SCHEMECOLOR_INDEX" val="8"/>
  <p:tag name="KSO_WM_UNIT_FILL_TYPE" val="1"/>
  <p:tag name="KSO_WM_UNIT_TEXT_FILL_FORE_SCHEMECOLOR_INDEX" val="13"/>
  <p:tag name="KSO_WM_UNIT_TEXT_FILL_TYPE" val="1"/>
</p:tagLst>
</file>

<file path=ppt/tags/tag17.xml><?xml version="1.0" encoding="utf-8"?>
<p:tagLst xmlns:p="http://schemas.openxmlformats.org/presentationml/2006/main">
  <p:tag name="KSO_WM_TAG_VERSION" val="1.0"/>
  <p:tag name="KSO_WM_BEAUTIFY_FLAG" val="#wm#"/>
  <p:tag name="KSO_WM_TEMPLATE_CATEGORY" val="diagram"/>
  <p:tag name="KSO_WM_TEMPLATE_INDEX" val="20174671"/>
  <p:tag name="KSO_WM_UNIT_TYPE" val="q_h_f"/>
  <p:tag name="KSO_WM_UNIT_INDEX" val="1_3_1"/>
  <p:tag name="KSO_WM_UNIT_LAYERLEVEL" val="1_1_1"/>
  <p:tag name="KSO_WM_UNIT_VALUE" val="22"/>
  <p:tag name="KSO_WM_UNIT_HIGHLIGHT" val="0"/>
  <p:tag name="KSO_WM_UNIT_COMPATIBLE" val="0"/>
  <p:tag name="KSO_WM_UNIT_CLEAR" val="0"/>
  <p:tag name="KSO_WM_UNIT_PRESET_TEXT_INDEX" val="4"/>
  <p:tag name="KSO_WM_UNIT_PRESET_TEXT_LEN" val="36"/>
  <p:tag name="KSO_WM_DIAGRAM_GROUP_CODE" val="q1-1"/>
  <p:tag name="KSO_WM_UNIT_ID" val="diagram20174671_2*q_h_f*1_3_1"/>
</p:tagLst>
</file>

<file path=ppt/tags/tag18.xml><?xml version="1.0" encoding="utf-8"?>
<p:tagLst xmlns:p="http://schemas.openxmlformats.org/presentationml/2006/main">
  <p:tag name="KSO_WM_TAG_VERSION" val="1.0"/>
  <p:tag name="KSO_WM_BEAUTIFY_FLAG" val="#wm#"/>
  <p:tag name="KSO_WM_TEMPLATE_CATEGORY" val="diagram"/>
  <p:tag name="KSO_WM_TEMPLATE_INDEX" val="20174671"/>
  <p:tag name="KSO_WM_UNIT_TYPE" val="q_h_a"/>
  <p:tag name="KSO_WM_UNIT_INDEX" val="1_3_1"/>
  <p:tag name="KSO_WM_UNIT_LAYERLEVEL" val="1_1_1"/>
  <p:tag name="KSO_WM_UNIT_VALUE" val="11"/>
  <p:tag name="KSO_WM_UNIT_HIGHLIGHT" val="0"/>
  <p:tag name="KSO_WM_UNIT_COMPATIBLE" val="0"/>
  <p:tag name="KSO_WM_UNIT_CLEAR" val="0"/>
  <p:tag name="KSO_WM_UNIT_PRESET_TEXT_INDEX" val="3"/>
  <p:tag name="KSO_WM_UNIT_PRESET_TEXT_LEN" val="12"/>
  <p:tag name="KSO_WM_DIAGRAM_GROUP_CODE" val="q1-1"/>
  <p:tag name="KSO_WM_UNIT_ID" val="diagram20174671_2*q_h_a*1_3_1"/>
</p:tagLst>
</file>

<file path=ppt/tags/tag19.xml><?xml version="1.0" encoding="utf-8"?>
<p:tagLst xmlns:p="http://schemas.openxmlformats.org/presentationml/2006/main">
  <p:tag name="KSO_WM_TAG_VERSION" val="1.0"/>
  <p:tag name="KSO_WM_BEAUTIFY_FLAG" val="#wm#"/>
  <p:tag name="KSO_WM_TEMPLATE_CATEGORY" val="diagram"/>
  <p:tag name="KSO_WM_TEMPLATE_INDEX" val="20174671"/>
  <p:tag name="KSO_WM_UNIT_TYPE" val="q_h_i"/>
  <p:tag name="KSO_WM_UNIT_INDEX" val="1_3_3"/>
  <p:tag name="KSO_WM_UNIT_ID" val="diagram20174671_2*q_h_i*1_3_3"/>
  <p:tag name="KSO_WM_UNIT_LAYERLEVEL" val="1_1_1"/>
  <p:tag name="KSO_WM_DIAGRAM_GROUP_CODE" val="q1-1"/>
</p:tagLst>
</file>

<file path=ppt/tags/tag2.xml><?xml version="1.0" encoding="utf-8"?>
<p:tagLst xmlns:p="http://schemas.openxmlformats.org/presentationml/2006/main">
  <p:tag name="KSO_WM_TAG_VERSION" val="1.0"/>
  <p:tag name="KSO_WM_BEAUTIFY_FLAG" val="#wm#"/>
  <p:tag name="KSO_WM_TEMPLATE_CATEGORY" val="diagram"/>
  <p:tag name="KSO_WM_TEMPLATE_INDEX" val="20174671"/>
  <p:tag name="KSO_WM_UNIT_TYPE" val="q_i"/>
  <p:tag name="KSO_WM_UNIT_INDEX" val="1_1"/>
  <p:tag name="KSO_WM_UNIT_ID" val="diagram20174671_2*q_i*1_1"/>
  <p:tag name="KSO_WM_UNIT_LAYERLEVEL" val="1_1"/>
  <p:tag name="KSO_WM_DIAGRAM_GROUP_CODE" val="q1-1"/>
  <p:tag name="KSO_WM_UNIT_FILL_FORE_SCHEMECOLOR_INDEX" val="6"/>
  <p:tag name="KSO_WM_UNIT_FILL_TYPE" val="1"/>
  <p:tag name="KSO_WM_UNIT_TEXT_FILL_FORE_SCHEMECOLOR_INDEX" val="13"/>
  <p:tag name="KSO_WM_UNIT_TEXT_FILL_TYPE" val="1"/>
</p:tagLst>
</file>

<file path=ppt/tags/tag20.xml><?xml version="1.0" encoding="utf-8"?>
<p:tagLst xmlns:p="http://schemas.openxmlformats.org/presentationml/2006/main">
  <p:tag name="KSO_WM_TAG_VERSION" val="1.0"/>
  <p:tag name="KSO_WM_BEAUTIFY_FLAG" val="#wm#"/>
  <p:tag name="KSO_WM_TEMPLATE_CATEGORY" val="diagram"/>
  <p:tag name="KSO_WM_TEMPLATE_INDEX" val="20174671"/>
  <p:tag name="KSO_WM_UNIT_TYPE" val="q_i"/>
  <p:tag name="KSO_WM_UNIT_INDEX" val="1_11"/>
  <p:tag name="KSO_WM_UNIT_ID" val="diagram20174671_2*q_i*1_11"/>
  <p:tag name="KSO_WM_UNIT_LAYERLEVEL" val="1_1"/>
  <p:tag name="KSO_WM_DIAGRAM_GROUP_CODE" val="q1-1"/>
  <p:tag name="KSO_WM_UNIT_FILL_FORE_SCHEMECOLOR_INDEX" val="8"/>
  <p:tag name="KSO_WM_UNIT_FILL_TYPE" val="1"/>
  <p:tag name="KSO_WM_UNIT_TEXT_FILL_FORE_SCHEMECOLOR_INDEX" val="13"/>
  <p:tag name="KSO_WM_UNIT_TEXT_FILL_TYPE" val="1"/>
</p:tagLst>
</file>

<file path=ppt/tags/tag21.xml><?xml version="1.0" encoding="utf-8"?>
<p:tagLst xmlns:p="http://schemas.openxmlformats.org/presentationml/2006/main">
  <p:tag name="KSO_WM_TAG_VERSION" val="1.0"/>
  <p:tag name="KSO_WM_BEAUTIFY_FLAG" val="#wm#"/>
  <p:tag name="KSO_WM_TEMPLATE_CATEGORY" val="diagram"/>
  <p:tag name="KSO_WM_TEMPLATE_INDEX" val="20174671"/>
  <p:tag name="KSO_WM_UNIT_TYPE" val="q_i"/>
  <p:tag name="KSO_WM_UNIT_INDEX" val="1_12"/>
  <p:tag name="KSO_WM_UNIT_ID" val="diagram20174671_2*q_i*1_12"/>
  <p:tag name="KSO_WM_UNIT_LAYERLEVEL" val="1_1"/>
  <p:tag name="KSO_WM_DIAGRAM_GROUP_CODE" val="q1-1"/>
  <p:tag name="KSO_WM_UNIT_FILL_FORE_SCHEMECOLOR_INDEX" val="9"/>
  <p:tag name="KSO_WM_UNIT_FILL_TYPE" val="1"/>
  <p:tag name="KSO_WM_UNIT_TEXT_FILL_FORE_SCHEMECOLOR_INDEX" val="13"/>
  <p:tag name="KSO_WM_UNIT_TEXT_FILL_TYPE" val="1"/>
</p:tagLst>
</file>

<file path=ppt/tags/tag22.xml><?xml version="1.0" encoding="utf-8"?>
<p:tagLst xmlns:p="http://schemas.openxmlformats.org/presentationml/2006/main">
  <p:tag name="KSO_WM_TAG_VERSION" val="1.0"/>
  <p:tag name="KSO_WM_BEAUTIFY_FLAG" val="#wm#"/>
  <p:tag name="KSO_WM_TEMPLATE_CATEGORY" val="diagram"/>
  <p:tag name="KSO_WM_TEMPLATE_INDEX" val="20174671"/>
  <p:tag name="KSO_WM_UNIT_TYPE" val="q_i"/>
  <p:tag name="KSO_WM_UNIT_INDEX" val="1_13"/>
  <p:tag name="KSO_WM_UNIT_ID" val="diagram20174671_2*q_i*1_13"/>
  <p:tag name="KSO_WM_UNIT_LAYERLEVEL" val="1_1"/>
  <p:tag name="KSO_WM_DIAGRAM_GROUP_CODE" val="q1-1"/>
  <p:tag name="KSO_WM_UNIT_FILL_FORE_SCHEMECOLOR_INDEX" val="7"/>
  <p:tag name="KSO_WM_UNIT_FILL_TYPE" val="1"/>
  <p:tag name="KSO_WM_UNIT_TEXT_FILL_FORE_SCHEMECOLOR_INDEX" val="13"/>
  <p:tag name="KSO_WM_UNIT_TEXT_FILL_TYPE" val="1"/>
</p:tagLst>
</file>

<file path=ppt/tags/tag23.xml><?xml version="1.0" encoding="utf-8"?>
<p:tagLst xmlns:p="http://schemas.openxmlformats.org/presentationml/2006/main">
  <p:tag name="KSO_WM_TAG_VERSION" val="1.0"/>
  <p:tag name="KSO_WM_BEAUTIFY_FLAG" val="#wm#"/>
  <p:tag name="KSO_WM_TEMPLATE_CATEGORY" val="diagram"/>
  <p:tag name="KSO_WM_TEMPLATE_INDEX" val="20174671"/>
  <p:tag name="KSO_WM_UNIT_TYPE" val="q_h_i"/>
  <p:tag name="KSO_WM_UNIT_INDEX" val="1_2_1"/>
  <p:tag name="KSO_WM_UNIT_ID" val="diagram20174671_2*q_h_i*1_2_1"/>
  <p:tag name="KSO_WM_UNIT_LAYERLEVEL" val="1_1_1"/>
  <p:tag name="KSO_WM_DIAGRAM_GROUP_CODE" val="q1-1"/>
</p:tagLst>
</file>

<file path=ppt/tags/tag24.xml><?xml version="1.0" encoding="utf-8"?>
<p:tagLst xmlns:p="http://schemas.openxmlformats.org/presentationml/2006/main">
  <p:tag name="KSO_WM_TAG_VERSION" val="1.0"/>
  <p:tag name="KSO_WM_BEAUTIFY_FLAG" val="#wm#"/>
  <p:tag name="KSO_WM_TEMPLATE_CATEGORY" val="diagram"/>
  <p:tag name="KSO_WM_TEMPLATE_INDEX" val="20174671"/>
  <p:tag name="KSO_WM_UNIT_TYPE" val="q_h_i"/>
  <p:tag name="KSO_WM_UNIT_INDEX" val="1_3_2"/>
  <p:tag name="KSO_WM_UNIT_ID" val="diagram20174671_2*q_h_i*1_3_2"/>
  <p:tag name="KSO_WM_UNIT_LAYERLEVEL" val="1_1_1"/>
  <p:tag name="KSO_WM_DIAGRAM_GROUP_CODE" val="q1-1"/>
</p:tagLst>
</file>

<file path=ppt/tags/tag25.xml><?xml version="1.0" encoding="utf-8"?>
<p:tagLst xmlns:p="http://schemas.openxmlformats.org/presentationml/2006/main">
  <p:tag name="KSO_WM_TAG_VERSION" val="1.0"/>
  <p:tag name="KSO_WM_BEAUTIFY_FLAG" val="#wm#"/>
  <p:tag name="KSO_WM_TEMPLATE_CATEGORY" val="diagram"/>
  <p:tag name="KSO_WM_TEMPLATE_INDEX" val="20174671"/>
  <p:tag name="KSO_WM_UNIT_TYPE" val="q_h_i"/>
  <p:tag name="KSO_WM_UNIT_INDEX" val="1_4_1"/>
  <p:tag name="KSO_WM_UNIT_ID" val="diagram20174671_2*q_h_i*1_4_1"/>
  <p:tag name="KSO_WM_UNIT_LAYERLEVEL" val="1_1_1"/>
  <p:tag name="KSO_WM_DIAGRAM_GROUP_CODE" val="q1-1"/>
  <p:tag name="KSO_WM_UNIT_FILL_FORE_SCHEMECOLOR_INDEX" val="13"/>
  <p:tag name="KSO_WM_UNIT_FILL_TYPE" val="1"/>
  <p:tag name="KSO_WM_UNIT_TEXT_FILL_FORE_SCHEMECOLOR_INDEX" val="13"/>
  <p:tag name="KSO_WM_UNIT_TEXT_FILL_TYPE" val="1"/>
</p:tagLst>
</file>

<file path=ppt/tags/tag26.xml><?xml version="1.0" encoding="utf-8"?>
<p:tagLst xmlns:p="http://schemas.openxmlformats.org/presentationml/2006/main">
  <p:tag name="KSO_WM_TAG_VERSION" val="1.0"/>
  <p:tag name="KSO_WM_BEAUTIFY_FLAG" val="#wm#"/>
  <p:tag name="KSO_WM_TEMPLATE_CATEGORY" val="diagram"/>
  <p:tag name="KSO_WM_TEMPLATE_INDEX" val="160353"/>
  <p:tag name="KSO_WM_UNIT_RELATE_UNITID" val="256*m*1"/>
  <p:tag name="KSO_WM_UNIT_TYPE" val="a"/>
  <p:tag name="KSO_WM_UNIT_INDEX" val="1"/>
  <p:tag name="KSO_WM_UNIT_ID" val="diagram160353_1*a*1"/>
  <p:tag name="KSO_WM_UNIT_CLEAR" val="1"/>
  <p:tag name="KSO_WM_UNIT_LAYERLEVEL" val="1"/>
  <p:tag name="KSO_WM_UNIT_VALUE" val="50"/>
  <p:tag name="KSO_WM_UNIT_ISCONTENTSTITLE" val="0"/>
  <p:tag name="KSO_WM_UNIT_HIGHLIGHT" val="0"/>
  <p:tag name="KSO_WM_UNIT_COMPATIBLE" val="0"/>
  <p:tag name="KSO_WM_UNIT_PRESET_TEXT_INDEX" val="3"/>
  <p:tag name="KSO_WM_UNIT_PRESET_TEXT_LEN" val="17"/>
</p:tagLst>
</file>

<file path=ppt/tags/tag27.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1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1_1"/>
  <p:tag name="KSO_WM_UNIT_FILL_FORE_SCHEMECOLOR_INDEX" val="5"/>
  <p:tag name="KSO_WM_UNIT_FILL_TYPE" val="1"/>
  <p:tag name="KSO_WM_UNIT_TEXT_FILL_FORE_SCHEMECOLOR_INDEX" val="14"/>
  <p:tag name="KSO_WM_UNIT_TEXT_FILL_TYPE" val="1"/>
</p:tagLst>
</file>

<file path=ppt/tags/tag28.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2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2_1"/>
  <p:tag name="KSO_WM_UNIT_FILL_FORE_SCHEMECOLOR_INDEX" val="6"/>
  <p:tag name="KSO_WM_UNIT_FILL_TYPE" val="1"/>
  <p:tag name="KSO_WM_UNIT_TEXT_FILL_FORE_SCHEMECOLOR_INDEX" val="14"/>
  <p:tag name="KSO_WM_UNIT_TEXT_FILL_TYPE" val="1"/>
</p:tagLst>
</file>

<file path=ppt/tags/tag29.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3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3_1"/>
  <p:tag name="KSO_WM_UNIT_FILL_FORE_SCHEMECOLOR_INDEX" val="7"/>
  <p:tag name="KSO_WM_UNIT_FILL_TYPE" val="1"/>
  <p:tag name="KSO_WM_UNIT_TEXT_FILL_FORE_SCHEMECOLOR_INDEX" val="14"/>
  <p:tag name="KSO_WM_UNIT_TEXT_FILL_TYPE" val="1"/>
</p:tagLst>
</file>

<file path=ppt/tags/tag3.xml><?xml version="1.0" encoding="utf-8"?>
<p:tagLst xmlns:p="http://schemas.openxmlformats.org/presentationml/2006/main">
  <p:tag name="KSO_WM_TAG_VERSION" val="1.0"/>
  <p:tag name="KSO_WM_BEAUTIFY_FLAG" val="#wm#"/>
  <p:tag name="KSO_WM_TEMPLATE_CATEGORY" val="diagram"/>
  <p:tag name="KSO_WM_TEMPLATE_INDEX" val="20174671"/>
  <p:tag name="KSO_WM_UNIT_TYPE" val="q_h_i"/>
  <p:tag name="KSO_WM_UNIT_INDEX" val="1_1_1"/>
  <p:tag name="KSO_WM_UNIT_ID" val="diagram20174671_2*q_h_i*1_1_1"/>
  <p:tag name="KSO_WM_UNIT_LAYERLEVEL" val="1_1_1"/>
  <p:tag name="KSO_WM_DIAGRAM_GROUP_CODE" val="q1-1"/>
  <p:tag name="KSO_WM_UNIT_FILL_FORE_SCHEMECOLOR_INDEX" val="6"/>
  <p:tag name="KSO_WM_UNIT_FILL_TYPE" val="1"/>
  <p:tag name="KSO_WM_UNIT_TEXT_FILL_FORE_SCHEMECOLOR_INDEX" val="13"/>
  <p:tag name="KSO_WM_UNIT_TEXT_FILL_TYPE" val="1"/>
</p:tagLst>
</file>

<file path=ppt/tags/tag30.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4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4_1"/>
  <p:tag name="KSO_WM_UNIT_TEXT_FILL_FORE_SCHEMECOLOR_INDEX" val="14"/>
  <p:tag name="KSO_WM_UNIT_TEXT_FILL_TYPE" val="1"/>
</p:tagLst>
</file>

<file path=ppt/tags/tag31.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5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5_1"/>
  <p:tag name="KSO_WM_UNIT_FILL_FORE_SCHEMECOLOR_INDEX" val="9"/>
  <p:tag name="KSO_WM_UNIT_FILL_TYPE" val="1"/>
  <p:tag name="KSO_WM_UNIT_TEXT_FILL_FORE_SCHEMECOLOR_INDEX" val="14"/>
  <p:tag name="KSO_WM_UNIT_TEXT_FILL_TYPE" val="1"/>
</p:tagLst>
</file>

<file path=ppt/tags/tag32.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6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6_1"/>
  <p:tag name="KSO_WM_UNIT_FILL_FORE_SCHEMECOLOR_INDEX" val="5"/>
  <p:tag name="KSO_WM_UNIT_FILL_TYPE" val="1"/>
  <p:tag name="KSO_WM_UNIT_TEXT_FILL_FORE_SCHEMECOLOR_INDEX" val="14"/>
  <p:tag name="KSO_WM_UNIT_TEXT_FILL_TYPE" val="1"/>
</p:tagLst>
</file>

<file path=ppt/tags/tag33.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7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7_1"/>
  <p:tag name="KSO_WM_UNIT_FILL_FORE_SCHEMECOLOR_INDEX" val="6"/>
  <p:tag name="KSO_WM_UNIT_FILL_TYPE" val="1"/>
  <p:tag name="KSO_WM_UNIT_TEXT_FILL_FORE_SCHEMECOLOR_INDEX" val="14"/>
  <p:tag name="KSO_WM_UNIT_TEXT_FILL_TYPE" val="1"/>
</p:tagLst>
</file>

<file path=ppt/tags/tag34.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1"/>
  <p:tag name="KSO_WM_UNIT_ID" val="diagram20174816_6*m_i*1_1"/>
  <p:tag name="KSO_WM_UNIT_LAYERLEVEL" val="1_1"/>
  <p:tag name="KSO_WM_DIAGRAM_GROUP_CODE" val="m1-1"/>
  <p:tag name="KSO_WM_UNIT_FILL_FORE_SCHEMECOLOR_INDEX" val="14"/>
  <p:tag name="KSO_WM_UNIT_FILL_TYPE" val="1"/>
  <p:tag name="KSO_WM_UNIT_TEXT_FILL_FORE_SCHEMECOLOR_INDEX" val="16"/>
  <p:tag name="KSO_WM_UNIT_TEXT_FILL_TYPE" val="1"/>
</p:tagLst>
</file>

<file path=ppt/tags/tag35.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2"/>
  <p:tag name="KSO_WM_UNIT_ID" val="diagram20174816_6*m_i*1_2"/>
  <p:tag name="KSO_WM_UNIT_LAYERLEVEL" val="1_1"/>
  <p:tag name="KSO_WM_DIAGRAM_GROUP_CODE" val="m1-1"/>
  <p:tag name="KSO_WM_UNIT_FILL_FORE_SCHEMECOLOR_INDEX" val="14"/>
  <p:tag name="KSO_WM_UNIT_FILL_TYPE" val="1"/>
  <p:tag name="KSO_WM_UNIT_TEXT_FILL_FORE_SCHEMECOLOR_INDEX" val="16"/>
  <p:tag name="KSO_WM_UNIT_TEXT_FILL_TYPE" val="1"/>
</p:tagLst>
</file>

<file path=ppt/tags/tag36.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3"/>
  <p:tag name="KSO_WM_UNIT_ID" val="diagram20174816_6*m_i*1_3"/>
  <p:tag name="KSO_WM_UNIT_LAYERLEVEL" val="1_1"/>
  <p:tag name="KSO_WM_DIAGRAM_GROUP_CODE" val="m1-1"/>
  <p:tag name="KSO_WM_UNIT_FILL_FORE_SCHEMECOLOR_INDEX" val="14"/>
  <p:tag name="KSO_WM_UNIT_FILL_TYPE" val="1"/>
  <p:tag name="KSO_WM_UNIT_TEXT_FILL_FORE_SCHEMECOLOR_INDEX" val="16"/>
  <p:tag name="KSO_WM_UNIT_TEXT_FILL_TYPE" val="1"/>
</p:tagLst>
</file>

<file path=ppt/tags/tag37.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4"/>
  <p:tag name="KSO_WM_UNIT_ID" val="diagram20174816_6*m_i*1_4"/>
  <p:tag name="KSO_WM_UNIT_LAYERLEVEL" val="1_1"/>
  <p:tag name="KSO_WM_DIAGRAM_GROUP_CODE" val="m1-1"/>
  <p:tag name="KSO_WM_UNIT_FILL_FORE_SCHEMECOLOR_INDEX" val="14"/>
  <p:tag name="KSO_WM_UNIT_FILL_TYPE" val="1"/>
  <p:tag name="KSO_WM_UNIT_TEXT_FILL_FORE_SCHEMECOLOR_INDEX" val="16"/>
  <p:tag name="KSO_WM_UNIT_TEXT_FILL_TYPE" val="1"/>
</p:tagLst>
</file>

<file path=ppt/tags/tag38.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5"/>
  <p:tag name="KSO_WM_UNIT_ID" val="diagram20174816_6*m_i*1_5"/>
  <p:tag name="KSO_WM_UNIT_LAYERLEVEL" val="1_1"/>
  <p:tag name="KSO_WM_DIAGRAM_GROUP_CODE" val="m1-1"/>
  <p:tag name="KSO_WM_UNIT_FILL_FORE_SCHEMECOLOR_INDEX" val="14"/>
  <p:tag name="KSO_WM_UNIT_FILL_TYPE" val="1"/>
  <p:tag name="KSO_WM_UNIT_TEXT_FILL_FORE_SCHEMECOLOR_INDEX" val="16"/>
  <p:tag name="KSO_WM_UNIT_TEXT_FILL_TYPE" val="1"/>
</p:tagLst>
</file>

<file path=ppt/tags/tag39.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6"/>
  <p:tag name="KSO_WM_UNIT_ID" val="diagram20174816_6*m_i*1_6"/>
  <p:tag name="KSO_WM_UNIT_LAYERLEVEL" val="1_1"/>
  <p:tag name="KSO_WM_DIAGRAM_GROUP_CODE" val="m1-1"/>
  <p:tag name="KSO_WM_UNIT_FILL_FORE_SCHEMECOLOR_INDEX" val="14"/>
  <p:tag name="KSO_WM_UNIT_FILL_TYPE" val="1"/>
  <p:tag name="KSO_WM_UNIT_TEXT_FILL_FORE_SCHEMECOLOR_INDEX" val="16"/>
  <p:tag name="KSO_WM_UNIT_TEXT_FILL_TYPE" val="1"/>
</p:tagLst>
</file>

<file path=ppt/tags/tag4.xml><?xml version="1.0" encoding="utf-8"?>
<p:tagLst xmlns:p="http://schemas.openxmlformats.org/presentationml/2006/main">
  <p:tag name="KSO_WM_TAG_VERSION" val="1.0"/>
  <p:tag name="KSO_WM_BEAUTIFY_FLAG" val="#wm#"/>
  <p:tag name="KSO_WM_TEMPLATE_CATEGORY" val="diagram"/>
  <p:tag name="KSO_WM_TEMPLATE_INDEX" val="20174671"/>
  <p:tag name="KSO_WM_UNIT_TYPE" val="q_h_i"/>
  <p:tag name="KSO_WM_UNIT_INDEX" val="1_1_2"/>
  <p:tag name="KSO_WM_UNIT_ID" val="diagram20174671_2*q_h_i*1_1_2"/>
  <p:tag name="KSO_WM_UNIT_LAYERLEVEL" val="1_1_1"/>
  <p:tag name="KSO_WM_DIAGRAM_GROUP_CODE" val="q1-1"/>
  <p:tag name="KSO_WM_UNIT_TEXT_FILL_FORE_SCHEMECOLOR_INDEX" val="13"/>
  <p:tag name="KSO_WM_UNIT_TEXT_FILL_TYPE" val="1"/>
</p:tagLst>
</file>

<file path=ppt/tags/tag40.xml><?xml version="1.0" encoding="utf-8"?>
<p:tagLst xmlns:p="http://schemas.openxmlformats.org/presentationml/2006/main">
  <p:tag name="COMMONDATA" val="eyJoZGlkIjoiOWQ2NDZkMDhkZWY4MTBjOTZiNjVkNzU1NGE4NTg5OWYifQ=="/>
  <p:tag name="KSO_WPP_MARK_KEY" val="2ec6ab21-acf0-4b4d-bf88-77eaa02c4aab"/>
</p:tagLst>
</file>

<file path=ppt/tags/tag5.xml><?xml version="1.0" encoding="utf-8"?>
<p:tagLst xmlns:p="http://schemas.openxmlformats.org/presentationml/2006/main">
  <p:tag name="KSO_WM_TAG_VERSION" val="1.0"/>
  <p:tag name="KSO_WM_BEAUTIFY_FLAG" val="#wm#"/>
  <p:tag name="KSO_WM_TEMPLATE_CATEGORY" val="diagram"/>
  <p:tag name="KSO_WM_TEMPLATE_INDEX" val="20174671"/>
  <p:tag name="KSO_WM_UNIT_TYPE" val="q_h_f"/>
  <p:tag name="KSO_WM_UNIT_INDEX" val="1_1_1"/>
  <p:tag name="KSO_WM_UNIT_LAYERLEVEL" val="1_1_1"/>
  <p:tag name="KSO_WM_UNIT_VALUE" val="22"/>
  <p:tag name="KSO_WM_UNIT_HIGHLIGHT" val="0"/>
  <p:tag name="KSO_WM_UNIT_COMPATIBLE" val="0"/>
  <p:tag name="KSO_WM_UNIT_CLEAR" val="0"/>
  <p:tag name="KSO_WM_UNIT_PRESET_TEXT_INDEX" val="4"/>
  <p:tag name="KSO_WM_UNIT_PRESET_TEXT_LEN" val="36"/>
  <p:tag name="KSO_WM_DIAGRAM_GROUP_CODE" val="q1-1"/>
  <p:tag name="KSO_WM_UNIT_ID" val="diagram20174671_2*q_h_f*1_1_1"/>
</p:tagLst>
</file>

<file path=ppt/tags/tag6.xml><?xml version="1.0" encoding="utf-8"?>
<p:tagLst xmlns:p="http://schemas.openxmlformats.org/presentationml/2006/main">
  <p:tag name="KSO_WM_TAG_VERSION" val="1.0"/>
  <p:tag name="KSO_WM_BEAUTIFY_FLAG" val="#wm#"/>
  <p:tag name="KSO_WM_TEMPLATE_CATEGORY" val="diagram"/>
  <p:tag name="KSO_WM_TEMPLATE_INDEX" val="20174671"/>
  <p:tag name="KSO_WM_UNIT_TYPE" val="q_h_a"/>
  <p:tag name="KSO_WM_UNIT_INDEX" val="1_1_1"/>
  <p:tag name="KSO_WM_UNIT_LAYERLEVEL" val="1_1_1"/>
  <p:tag name="KSO_WM_UNIT_VALUE" val="11"/>
  <p:tag name="KSO_WM_UNIT_HIGHLIGHT" val="0"/>
  <p:tag name="KSO_WM_UNIT_COMPATIBLE" val="0"/>
  <p:tag name="KSO_WM_UNIT_CLEAR" val="0"/>
  <p:tag name="KSO_WM_UNIT_PRESET_TEXT_INDEX" val="3"/>
  <p:tag name="KSO_WM_UNIT_PRESET_TEXT_LEN" val="12"/>
  <p:tag name="KSO_WM_DIAGRAM_GROUP_CODE" val="q1-1"/>
  <p:tag name="KSO_WM_UNIT_ID" val="diagram20174671_2*q_h_a*1_1_1"/>
</p:tagLst>
</file>

<file path=ppt/tags/tag7.xml><?xml version="1.0" encoding="utf-8"?>
<p:tagLst xmlns:p="http://schemas.openxmlformats.org/presentationml/2006/main">
  <p:tag name="KSO_WM_TAG_VERSION" val="1.0"/>
  <p:tag name="KSO_WM_BEAUTIFY_FLAG" val="#wm#"/>
  <p:tag name="KSO_WM_TEMPLATE_CATEGORY" val="diagram"/>
  <p:tag name="KSO_WM_TEMPLATE_INDEX" val="20174671"/>
  <p:tag name="KSO_WM_UNIT_TYPE" val="q_h_i"/>
  <p:tag name="KSO_WM_UNIT_INDEX" val="1_1_3"/>
  <p:tag name="KSO_WM_UNIT_ID" val="diagram20174671_2*q_h_i*1_1_3"/>
  <p:tag name="KSO_WM_UNIT_LAYERLEVEL" val="1_1_1"/>
  <p:tag name="KSO_WM_DIAGRAM_GROUP_CODE" val="q1-1"/>
</p:tagLst>
</file>

<file path=ppt/tags/tag8.xml><?xml version="1.0" encoding="utf-8"?>
<p:tagLst xmlns:p="http://schemas.openxmlformats.org/presentationml/2006/main">
  <p:tag name="KSO_WM_TAG_VERSION" val="1.0"/>
  <p:tag name="KSO_WM_BEAUTIFY_FLAG" val="#wm#"/>
  <p:tag name="KSO_WM_TEMPLATE_CATEGORY" val="diagram"/>
  <p:tag name="KSO_WM_TEMPLATE_INDEX" val="20174671"/>
  <p:tag name="KSO_WM_UNIT_TYPE" val="q_h_i"/>
  <p:tag name="KSO_WM_UNIT_INDEX" val="1_2_2"/>
  <p:tag name="KSO_WM_UNIT_ID" val="diagram20174671_2*q_h_i*1_2_2"/>
  <p:tag name="KSO_WM_UNIT_LAYERLEVEL" val="1_1_1"/>
  <p:tag name="KSO_WM_DIAGRAM_GROUP_CODE" val="q1-1"/>
  <p:tag name="KSO_WM_UNIT_FILL_FORE_SCHEMECOLOR_INDEX" val="7"/>
  <p:tag name="KSO_WM_UNIT_FILL_TYPE" val="1"/>
  <p:tag name="KSO_WM_UNIT_TEXT_FILL_FORE_SCHEMECOLOR_INDEX" val="13"/>
  <p:tag name="KSO_WM_UNIT_TEXT_FILL_TYPE" val="1"/>
</p:tagLst>
</file>

<file path=ppt/tags/tag9.xml><?xml version="1.0" encoding="utf-8"?>
<p:tagLst xmlns:p="http://schemas.openxmlformats.org/presentationml/2006/main">
  <p:tag name="KSO_WM_TAG_VERSION" val="1.0"/>
  <p:tag name="KSO_WM_BEAUTIFY_FLAG" val="#wm#"/>
  <p:tag name="KSO_WM_TEMPLATE_CATEGORY" val="diagram"/>
  <p:tag name="KSO_WM_TEMPLATE_INDEX" val="20174671"/>
  <p:tag name="KSO_WM_UNIT_TYPE" val="q_h_f"/>
  <p:tag name="KSO_WM_UNIT_INDEX" val="1_2_1"/>
  <p:tag name="KSO_WM_UNIT_LAYERLEVEL" val="1_1_1"/>
  <p:tag name="KSO_WM_UNIT_VALUE" val="22"/>
  <p:tag name="KSO_WM_UNIT_HIGHLIGHT" val="0"/>
  <p:tag name="KSO_WM_UNIT_COMPATIBLE" val="0"/>
  <p:tag name="KSO_WM_UNIT_CLEAR" val="0"/>
  <p:tag name="KSO_WM_UNIT_PRESET_TEXT_INDEX" val="4"/>
  <p:tag name="KSO_WM_UNIT_PRESET_TEXT_LEN" val="36"/>
  <p:tag name="KSO_WM_DIAGRAM_GROUP_CODE" val="q1-1"/>
  <p:tag name="KSO_WM_UNIT_ID" val="diagram20174671_2*q_h_f*1_2_1"/>
</p:tagLst>
</file>

<file path=ppt/theme/theme1.xml><?xml version="1.0" encoding="utf-8"?>
<a:theme xmlns:a="http://schemas.openxmlformats.org/drawingml/2006/main" name="Office 主题">
  <a:themeElements>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2075</Words>
  <Application>WPS 演示</Application>
  <PresentationFormat>宽屏</PresentationFormat>
  <Paragraphs>256</Paragraphs>
  <Slides>21</Slides>
  <Notes>11</Notes>
  <HiddenSlides>1</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21</vt:i4>
      </vt:variant>
    </vt:vector>
  </HeadingPairs>
  <TitlesOfParts>
    <vt:vector size="33" baseType="lpstr">
      <vt:lpstr>Arial</vt:lpstr>
      <vt:lpstr>宋体</vt:lpstr>
      <vt:lpstr>Wingdings</vt:lpstr>
      <vt:lpstr>Calibri</vt:lpstr>
      <vt:lpstr>Calibri Light</vt:lpstr>
      <vt:lpstr>微软雅黑</vt:lpstr>
      <vt:lpstr>方正剪纸简体</vt:lpstr>
      <vt:lpstr>华文琥珀</vt:lpstr>
      <vt:lpstr>Arial Unicode MS</vt:lpstr>
      <vt:lpstr>Segoe UI</vt:lpstr>
      <vt:lpstr>幼圆</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客服管理者的领导艺术</vt:lpstr>
      <vt:lpstr>领导力的五个层次</vt:lpstr>
      <vt:lpstr>PowerPoint 演示文稿</vt:lpstr>
      <vt:lpstr>PowerPoint 演示文稿</vt:lpstr>
      <vt:lpstr>PowerPoint 演示文稿</vt:lpstr>
      <vt:lpstr>PowerPoint 演示文稿</vt:lpstr>
      <vt:lpstr>塑造核心理念</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dell</dc:creator>
  <cp:lastModifiedBy>Admin</cp:lastModifiedBy>
  <cp:revision>124</cp:revision>
  <dcterms:created xsi:type="dcterms:W3CDTF">2015-02-06T13:20:00Z</dcterms:created>
  <dcterms:modified xsi:type="dcterms:W3CDTF">2023-07-27T07:53:01Z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2052-12.1.0.15120</vt:lpwstr>
  </property>
  <property fmtid="{D5CDD505-2E9C-101B-9397-08002B2CF9AE}" pid="3" name="ICV">
    <vt:lpwstr>40DC016C9C624A9481F951EF662E1B2E</vt:lpwstr>
  </property>
</Properties>
</file>