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315" r:id="rId4"/>
    <p:sldId id="381" r:id="rId5"/>
    <p:sldId id="377" r:id="rId6"/>
    <p:sldId id="392" r:id="rId7"/>
    <p:sldId id="378" r:id="rId8"/>
    <p:sldId id="379" r:id="rId9"/>
    <p:sldId id="380" r:id="rId10"/>
    <p:sldId id="393" r:id="rId11"/>
    <p:sldId id="314" r:id="rId12"/>
    <p:sldId id="369" r:id="rId13"/>
    <p:sldId id="376" r:id="rId14"/>
    <p:sldId id="382" r:id="rId15"/>
    <p:sldId id="383" r:id="rId16"/>
    <p:sldId id="394" r:id="rId17"/>
    <p:sldId id="384" r:id="rId18"/>
    <p:sldId id="385" r:id="rId19"/>
    <p:sldId id="386" r:id="rId20"/>
    <p:sldId id="368" r:id="rId21"/>
    <p:sldId id="372" r:id="rId22"/>
    <p:sldId id="373" r:id="rId23"/>
    <p:sldId id="374" r:id="rId24"/>
    <p:sldId id="389" r:id="rId25"/>
    <p:sldId id="391" r:id="rId26"/>
    <p:sldId id="33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108"/>
    <a:srgbClr val="FFD966"/>
    <a:srgbClr val="E5E955"/>
    <a:srgbClr val="FFC000"/>
    <a:srgbClr val="FFFFFF"/>
    <a:srgbClr val="C65C10"/>
    <a:srgbClr val="C55A11"/>
    <a:srgbClr val="D47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howGuides="1">
      <p:cViewPr varScale="1">
        <p:scale>
          <a:sx n="75" d="100"/>
          <a:sy n="75" d="100"/>
        </p:scale>
        <p:origin x="540" y="72"/>
      </p:cViewPr>
      <p:guideLst>
        <p:guide orient="horz" pos="2024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#1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#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#1">
  <dgm:title val=""/>
  <dgm:desc val=""/>
  <dgm:catLst>
    <dgm:cat type="accent2" pri="11500"/>
  </dgm:catLst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0AD56E-B95E-4ED9-99B6-DB15958ECCF9}" type="doc">
      <dgm:prSet loTypeId="urn:microsoft.com/office/officeart/2005/8/layout/hierarchy1#1" loCatId="hierarchy" qsTypeId="urn:microsoft.com/office/officeart/2005/8/quickstyle/simple1#1" qsCatId="simple" csTypeId="urn:microsoft.com/office/officeart/2005/8/colors/accent2_2#1" csCatId="accent2" phldr="1"/>
      <dgm:spPr/>
      <dgm:t>
        <a:bodyPr/>
        <a:lstStyle/>
        <a:p>
          <a:endParaRPr lang="zh-CN" altLang="en-US"/>
        </a:p>
      </dgm:t>
    </dgm:pt>
    <dgm:pt modelId="{878A3C26-F167-446B-B5D3-B0BD2FEBA8B4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客户忠诚的类型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D0E043A-BCE6-42F6-AB2F-CB8A605FF4B7}" type="parTrans" cxnId="{7CF7CD3F-3465-4ABC-9731-C6372F373E22}">
      <dgm:prSet/>
      <dgm:spPr/>
      <dgm:t>
        <a:bodyPr/>
        <a:lstStyle/>
        <a:p>
          <a:endParaRPr lang="zh-CN" altLang="en-US"/>
        </a:p>
      </dgm:t>
    </dgm:pt>
    <dgm:pt modelId="{CB1825E8-B69D-4F45-A599-323ED1671248}" type="sibTrans" cxnId="{7CF7CD3F-3465-4ABC-9731-C6372F373E22}">
      <dgm:prSet/>
      <dgm:spPr/>
      <dgm:t>
        <a:bodyPr/>
        <a:lstStyle/>
        <a:p>
          <a:endParaRPr lang="zh-CN" altLang="en-US"/>
        </a:p>
      </dgm:t>
    </dgm:pt>
    <dgm:pt modelId="{57B4AD96-3956-44BD-8FF4-7A33D6E46237}">
      <dgm:prSet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垄断忠诚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24EF39-6346-43F1-95D0-576FE789C298}" type="parTrans" cxnId="{711D1269-0CE7-4974-98C3-5F47651ABE83}">
      <dgm:prSet/>
      <dgm:spPr/>
      <dgm:t>
        <a:bodyPr/>
        <a:lstStyle/>
        <a:p>
          <a:endParaRPr lang="zh-CN" altLang="en-US"/>
        </a:p>
      </dgm:t>
    </dgm:pt>
    <dgm:pt modelId="{16C7E5FC-51F4-496E-94CE-85C36BE2F649}" type="sibTrans" cxnId="{711D1269-0CE7-4974-98C3-5F47651ABE83}">
      <dgm:prSet/>
      <dgm:spPr/>
      <dgm:t>
        <a:bodyPr/>
        <a:lstStyle/>
        <a:p>
          <a:endParaRPr lang="zh-CN" altLang="en-US"/>
        </a:p>
      </dgm:t>
    </dgm:pt>
    <dgm:pt modelId="{302970E5-EA77-4563-8059-620234B4AA0C}">
      <dgm:prSet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惰性忠诚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858B49-F21F-476A-8D29-5A6519D9F7DF}" type="parTrans" cxnId="{841D4AAC-2177-4FD2-AA5C-A2F6415F8EA1}">
      <dgm:prSet/>
      <dgm:spPr/>
      <dgm:t>
        <a:bodyPr/>
        <a:lstStyle/>
        <a:p>
          <a:endParaRPr lang="zh-CN" altLang="en-US"/>
        </a:p>
      </dgm:t>
    </dgm:pt>
    <dgm:pt modelId="{FF1166E8-9615-47F3-ABE1-F2ECD15CEEFF}" type="sibTrans" cxnId="{841D4AAC-2177-4FD2-AA5C-A2F6415F8EA1}">
      <dgm:prSet/>
      <dgm:spPr/>
      <dgm:t>
        <a:bodyPr/>
        <a:lstStyle/>
        <a:p>
          <a:endParaRPr lang="zh-CN" altLang="en-US"/>
        </a:p>
      </dgm:t>
    </dgm:pt>
    <dgm:pt modelId="{B2360DF9-B03D-4A7B-8962-38C28E05621B}">
      <dgm:prSet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潜在忠诚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BB977C-9ECF-4556-884C-87D698176464}" type="parTrans" cxnId="{B20C1041-1C35-4DAA-B6E0-14D3AD54D1D9}">
      <dgm:prSet/>
      <dgm:spPr/>
      <dgm:t>
        <a:bodyPr/>
        <a:lstStyle/>
        <a:p>
          <a:endParaRPr lang="zh-CN" altLang="en-US"/>
        </a:p>
      </dgm:t>
    </dgm:pt>
    <dgm:pt modelId="{E58D350E-D65B-48C0-91C4-848A7C459EF3}" type="sibTrans" cxnId="{B20C1041-1C35-4DAA-B6E0-14D3AD54D1D9}">
      <dgm:prSet/>
      <dgm:spPr/>
      <dgm:t>
        <a:bodyPr/>
        <a:lstStyle/>
        <a:p>
          <a:endParaRPr lang="zh-CN" altLang="en-US"/>
        </a:p>
      </dgm:t>
    </dgm:pt>
    <dgm:pt modelId="{956361FB-8B25-4F80-9CCF-E4CFD98677AF}">
      <dgm:prSet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方便忠诚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D5FBF79-F8DF-4279-81EC-3F2C356C74D2}" type="parTrans" cxnId="{C665A95A-B432-44C9-A297-99E25EBA1F5F}">
      <dgm:prSet/>
      <dgm:spPr/>
      <dgm:t>
        <a:bodyPr/>
        <a:lstStyle/>
        <a:p>
          <a:endParaRPr lang="zh-CN" altLang="en-US"/>
        </a:p>
      </dgm:t>
    </dgm:pt>
    <dgm:pt modelId="{25CE6915-45B8-4A72-8596-48473FE75C50}" type="sibTrans" cxnId="{C665A95A-B432-44C9-A297-99E25EBA1F5F}">
      <dgm:prSet/>
      <dgm:spPr/>
      <dgm:t>
        <a:bodyPr/>
        <a:lstStyle/>
        <a:p>
          <a:endParaRPr lang="zh-CN" altLang="en-US"/>
        </a:p>
      </dgm:t>
    </dgm:pt>
    <dgm:pt modelId="{02DD5833-01E2-438D-B76A-0046518FCC6D}">
      <dgm:prSet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价格忠诚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6F3391-FCF1-4571-843B-ADB35CAEB804}" type="parTrans" cxnId="{FE87D47B-7BD7-497F-B5F0-37D652EC66E1}">
      <dgm:prSet/>
      <dgm:spPr/>
      <dgm:t>
        <a:bodyPr/>
        <a:lstStyle/>
        <a:p>
          <a:endParaRPr lang="zh-CN" altLang="en-US"/>
        </a:p>
      </dgm:t>
    </dgm:pt>
    <dgm:pt modelId="{B82CF6CD-1B94-4C5B-9E9E-BA5FBC28F492}" type="sibTrans" cxnId="{FE87D47B-7BD7-497F-B5F0-37D652EC66E1}">
      <dgm:prSet/>
      <dgm:spPr/>
      <dgm:t>
        <a:bodyPr/>
        <a:lstStyle/>
        <a:p>
          <a:endParaRPr lang="zh-CN" altLang="en-US"/>
        </a:p>
      </dgm:t>
    </dgm:pt>
    <dgm:pt modelId="{E6DEF3EE-4612-44E5-9C30-747542591CE4}">
      <dgm:prSet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激励忠诚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81FC933-A5B1-4448-BE10-058D35CD0178}" type="parTrans" cxnId="{2829D6AD-22D3-4363-9238-F91D8C2B7B85}">
      <dgm:prSet/>
      <dgm:spPr/>
      <dgm:t>
        <a:bodyPr/>
        <a:lstStyle/>
        <a:p>
          <a:endParaRPr lang="zh-CN" altLang="en-US"/>
        </a:p>
      </dgm:t>
    </dgm:pt>
    <dgm:pt modelId="{1BC64861-16CC-47B5-A0EA-F4A41DF1C213}" type="sibTrans" cxnId="{2829D6AD-22D3-4363-9238-F91D8C2B7B85}">
      <dgm:prSet/>
      <dgm:spPr/>
      <dgm:t>
        <a:bodyPr/>
        <a:lstStyle/>
        <a:p>
          <a:endParaRPr lang="zh-CN" altLang="en-US"/>
        </a:p>
      </dgm:t>
    </dgm:pt>
    <dgm:pt modelId="{ED228C3E-A39E-4785-BDE2-35812CFB2028}">
      <dgm:prSet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超值忠诚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6E79F89-427D-4216-B452-A22447A93C9C}" type="parTrans" cxnId="{62CFE184-412E-4CF0-B404-3C1BB09D9656}">
      <dgm:prSet/>
      <dgm:spPr/>
      <dgm:t>
        <a:bodyPr/>
        <a:lstStyle/>
        <a:p>
          <a:endParaRPr lang="zh-CN" altLang="en-US"/>
        </a:p>
      </dgm:t>
    </dgm:pt>
    <dgm:pt modelId="{25FFC02D-B628-4516-9568-2FDE72460BD5}" type="sibTrans" cxnId="{62CFE184-412E-4CF0-B404-3C1BB09D9656}">
      <dgm:prSet/>
      <dgm:spPr/>
      <dgm:t>
        <a:bodyPr/>
        <a:lstStyle/>
        <a:p>
          <a:endParaRPr lang="zh-CN" altLang="en-US"/>
        </a:p>
      </dgm:t>
    </dgm:pt>
    <dgm:pt modelId="{4374AC27-EBD1-47AB-889D-D6E90CD68EA8}" type="pres">
      <dgm:prSet presAssocID="{9F0AD56E-B95E-4ED9-99B6-DB15958ECCF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4AD78AD-889F-4045-A75C-C39E0385B5C6}" type="pres">
      <dgm:prSet presAssocID="{878A3C26-F167-446B-B5D3-B0BD2FEBA8B4}" presName="hierRoot1" presStyleCnt="0"/>
      <dgm:spPr/>
    </dgm:pt>
    <dgm:pt modelId="{DA915321-08AC-4360-B86A-A563BC88643B}" type="pres">
      <dgm:prSet presAssocID="{878A3C26-F167-446B-B5D3-B0BD2FEBA8B4}" presName="composite" presStyleCnt="0"/>
      <dgm:spPr/>
    </dgm:pt>
    <dgm:pt modelId="{62F1020C-7939-4E70-B915-B28393569459}" type="pres">
      <dgm:prSet presAssocID="{878A3C26-F167-446B-B5D3-B0BD2FEBA8B4}" presName="background" presStyleLbl="node0" presStyleIdx="0" presStyleCnt="1"/>
      <dgm:spPr/>
    </dgm:pt>
    <dgm:pt modelId="{E68CCF69-6A77-42A9-99B9-ED80F6D22715}" type="pres">
      <dgm:prSet presAssocID="{878A3C26-F167-446B-B5D3-B0BD2FEBA8B4}" presName="text" presStyleLbl="fgAcc0" presStyleIdx="0" presStyleCnt="1" custScaleX="22870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1DE72F9-B07D-4D86-B81A-F6C10EF58178}" type="pres">
      <dgm:prSet presAssocID="{878A3C26-F167-446B-B5D3-B0BD2FEBA8B4}" presName="hierChild2" presStyleCnt="0"/>
      <dgm:spPr/>
    </dgm:pt>
    <dgm:pt modelId="{7B569B4D-65EA-4332-8CBB-B0933CA13E0B}" type="pres">
      <dgm:prSet presAssocID="{B724EF39-6346-43F1-95D0-576FE789C298}" presName="Name10" presStyleLbl="parChTrans1D2" presStyleIdx="0" presStyleCnt="7"/>
      <dgm:spPr/>
      <dgm:t>
        <a:bodyPr/>
        <a:lstStyle/>
        <a:p>
          <a:endParaRPr lang="zh-CN" altLang="en-US"/>
        </a:p>
      </dgm:t>
    </dgm:pt>
    <dgm:pt modelId="{4F3E05FA-3ED8-4385-90BE-BB72357698D3}" type="pres">
      <dgm:prSet presAssocID="{57B4AD96-3956-44BD-8FF4-7A33D6E46237}" presName="hierRoot2" presStyleCnt="0"/>
      <dgm:spPr/>
    </dgm:pt>
    <dgm:pt modelId="{04A73284-9D6B-4589-BD38-8C635665DE04}" type="pres">
      <dgm:prSet presAssocID="{57B4AD96-3956-44BD-8FF4-7A33D6E46237}" presName="composite2" presStyleCnt="0"/>
      <dgm:spPr/>
    </dgm:pt>
    <dgm:pt modelId="{D2E6837A-C9B7-45AE-B1D3-3191D9B68C0A}" type="pres">
      <dgm:prSet presAssocID="{57B4AD96-3956-44BD-8FF4-7A33D6E46237}" presName="background2" presStyleLbl="node2" presStyleIdx="0" presStyleCnt="7"/>
      <dgm:spPr/>
    </dgm:pt>
    <dgm:pt modelId="{6AEBC5A3-7C8D-4689-A1DC-5ED8BE1A0CF8}" type="pres">
      <dgm:prSet presAssocID="{57B4AD96-3956-44BD-8FF4-7A33D6E46237}" presName="text2" presStyleLbl="fgAcc2" presStyleIdx="0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02D53B0-819C-4D10-9273-1588E90B2AC6}" type="pres">
      <dgm:prSet presAssocID="{57B4AD96-3956-44BD-8FF4-7A33D6E46237}" presName="hierChild3" presStyleCnt="0"/>
      <dgm:spPr/>
    </dgm:pt>
    <dgm:pt modelId="{D7A5366B-DEF8-411C-8857-774445D870BB}" type="pres">
      <dgm:prSet presAssocID="{1E858B49-F21F-476A-8D29-5A6519D9F7DF}" presName="Name10" presStyleLbl="parChTrans1D2" presStyleIdx="1" presStyleCnt="7"/>
      <dgm:spPr/>
      <dgm:t>
        <a:bodyPr/>
        <a:lstStyle/>
        <a:p>
          <a:endParaRPr lang="zh-CN" altLang="en-US"/>
        </a:p>
      </dgm:t>
    </dgm:pt>
    <dgm:pt modelId="{02B3F2F4-D23A-4E6F-80F3-F0CC7BC22F99}" type="pres">
      <dgm:prSet presAssocID="{302970E5-EA77-4563-8059-620234B4AA0C}" presName="hierRoot2" presStyleCnt="0"/>
      <dgm:spPr/>
    </dgm:pt>
    <dgm:pt modelId="{C0053654-E71B-4D95-BA2E-ED9429647D02}" type="pres">
      <dgm:prSet presAssocID="{302970E5-EA77-4563-8059-620234B4AA0C}" presName="composite2" presStyleCnt="0"/>
      <dgm:spPr/>
    </dgm:pt>
    <dgm:pt modelId="{856283FF-DE64-4EAF-B967-F938D7E0F55F}" type="pres">
      <dgm:prSet presAssocID="{302970E5-EA77-4563-8059-620234B4AA0C}" presName="background2" presStyleLbl="node2" presStyleIdx="1" presStyleCnt="7"/>
      <dgm:spPr/>
    </dgm:pt>
    <dgm:pt modelId="{1D7B6818-2985-43B6-88E6-48BABB71598E}" type="pres">
      <dgm:prSet presAssocID="{302970E5-EA77-4563-8059-620234B4AA0C}" presName="text2" presStyleLbl="fgAcc2" presStyleIdx="1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A3DA9BE-FF67-4F15-B042-D4E7015814C1}" type="pres">
      <dgm:prSet presAssocID="{302970E5-EA77-4563-8059-620234B4AA0C}" presName="hierChild3" presStyleCnt="0"/>
      <dgm:spPr/>
    </dgm:pt>
    <dgm:pt modelId="{5F47C82A-B4C0-4199-878D-489E779120D0}" type="pres">
      <dgm:prSet presAssocID="{48BB977C-9ECF-4556-884C-87D698176464}" presName="Name10" presStyleLbl="parChTrans1D2" presStyleIdx="2" presStyleCnt="7"/>
      <dgm:spPr/>
      <dgm:t>
        <a:bodyPr/>
        <a:lstStyle/>
        <a:p>
          <a:endParaRPr lang="zh-CN" altLang="en-US"/>
        </a:p>
      </dgm:t>
    </dgm:pt>
    <dgm:pt modelId="{E9D30772-C412-4498-B358-F483FF3E1672}" type="pres">
      <dgm:prSet presAssocID="{B2360DF9-B03D-4A7B-8962-38C28E05621B}" presName="hierRoot2" presStyleCnt="0"/>
      <dgm:spPr/>
    </dgm:pt>
    <dgm:pt modelId="{7E67822C-70A3-4D80-A9FF-807BE11F7F57}" type="pres">
      <dgm:prSet presAssocID="{B2360DF9-B03D-4A7B-8962-38C28E05621B}" presName="composite2" presStyleCnt="0"/>
      <dgm:spPr/>
    </dgm:pt>
    <dgm:pt modelId="{D4295DD2-29DB-4C92-93D3-649293717798}" type="pres">
      <dgm:prSet presAssocID="{B2360DF9-B03D-4A7B-8962-38C28E05621B}" presName="background2" presStyleLbl="node2" presStyleIdx="2" presStyleCnt="7"/>
      <dgm:spPr/>
    </dgm:pt>
    <dgm:pt modelId="{1C8EF32C-D7EC-4C47-A418-1BAC4CCF3EE3}" type="pres">
      <dgm:prSet presAssocID="{B2360DF9-B03D-4A7B-8962-38C28E05621B}" presName="text2" presStyleLbl="fgAcc2" presStyleIdx="2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7AD481A-91F9-474E-B68C-69A4E22D36BC}" type="pres">
      <dgm:prSet presAssocID="{B2360DF9-B03D-4A7B-8962-38C28E05621B}" presName="hierChild3" presStyleCnt="0"/>
      <dgm:spPr/>
    </dgm:pt>
    <dgm:pt modelId="{C9679D77-DBA3-43B6-B1A7-6D2C26B09305}" type="pres">
      <dgm:prSet presAssocID="{ED5FBF79-F8DF-4279-81EC-3F2C356C74D2}" presName="Name10" presStyleLbl="parChTrans1D2" presStyleIdx="3" presStyleCnt="7"/>
      <dgm:spPr/>
      <dgm:t>
        <a:bodyPr/>
        <a:lstStyle/>
        <a:p>
          <a:endParaRPr lang="zh-CN" altLang="en-US"/>
        </a:p>
      </dgm:t>
    </dgm:pt>
    <dgm:pt modelId="{A3778278-62C8-42F8-B14E-F7333976E274}" type="pres">
      <dgm:prSet presAssocID="{956361FB-8B25-4F80-9CCF-E4CFD98677AF}" presName="hierRoot2" presStyleCnt="0"/>
      <dgm:spPr/>
    </dgm:pt>
    <dgm:pt modelId="{A0BAD895-2D25-4275-B006-06FF81618032}" type="pres">
      <dgm:prSet presAssocID="{956361FB-8B25-4F80-9CCF-E4CFD98677AF}" presName="composite2" presStyleCnt="0"/>
      <dgm:spPr/>
    </dgm:pt>
    <dgm:pt modelId="{DCB5FEEF-A439-46DE-9EE2-5A29D6B0EAE7}" type="pres">
      <dgm:prSet presAssocID="{956361FB-8B25-4F80-9CCF-E4CFD98677AF}" presName="background2" presStyleLbl="node2" presStyleIdx="3" presStyleCnt="7"/>
      <dgm:spPr/>
    </dgm:pt>
    <dgm:pt modelId="{6C429CE2-CAC1-4E65-A2C5-E05EA342E47F}" type="pres">
      <dgm:prSet presAssocID="{956361FB-8B25-4F80-9CCF-E4CFD98677AF}" presName="text2" presStyleLbl="fgAcc2" presStyleIdx="3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1E68A0D-4161-450F-BB77-CF554D5FC4E2}" type="pres">
      <dgm:prSet presAssocID="{956361FB-8B25-4F80-9CCF-E4CFD98677AF}" presName="hierChild3" presStyleCnt="0"/>
      <dgm:spPr/>
    </dgm:pt>
    <dgm:pt modelId="{F81CA63B-41A0-4520-B7CD-C3B6BDA2CC91}" type="pres">
      <dgm:prSet presAssocID="{F66F3391-FCF1-4571-843B-ADB35CAEB804}" presName="Name10" presStyleLbl="parChTrans1D2" presStyleIdx="4" presStyleCnt="7"/>
      <dgm:spPr/>
      <dgm:t>
        <a:bodyPr/>
        <a:lstStyle/>
        <a:p>
          <a:endParaRPr lang="zh-CN" altLang="en-US"/>
        </a:p>
      </dgm:t>
    </dgm:pt>
    <dgm:pt modelId="{66EC826C-ED24-447A-AC83-E2F5B0C71B12}" type="pres">
      <dgm:prSet presAssocID="{02DD5833-01E2-438D-B76A-0046518FCC6D}" presName="hierRoot2" presStyleCnt="0"/>
      <dgm:spPr/>
    </dgm:pt>
    <dgm:pt modelId="{7CEBBDFF-37CF-47AF-90FA-93277C529AB8}" type="pres">
      <dgm:prSet presAssocID="{02DD5833-01E2-438D-B76A-0046518FCC6D}" presName="composite2" presStyleCnt="0"/>
      <dgm:spPr/>
    </dgm:pt>
    <dgm:pt modelId="{AE0AC13E-1B2B-4A0B-8888-4F49C60AA1A8}" type="pres">
      <dgm:prSet presAssocID="{02DD5833-01E2-438D-B76A-0046518FCC6D}" presName="background2" presStyleLbl="node2" presStyleIdx="4" presStyleCnt="7"/>
      <dgm:spPr/>
    </dgm:pt>
    <dgm:pt modelId="{E13E9E99-D0F8-4A57-A5F5-AD14EF624482}" type="pres">
      <dgm:prSet presAssocID="{02DD5833-01E2-438D-B76A-0046518FCC6D}" presName="text2" presStyleLbl="fgAcc2" presStyleIdx="4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8CE7819-522A-4AD6-B505-C0F418DC6CB9}" type="pres">
      <dgm:prSet presAssocID="{02DD5833-01E2-438D-B76A-0046518FCC6D}" presName="hierChild3" presStyleCnt="0"/>
      <dgm:spPr/>
    </dgm:pt>
    <dgm:pt modelId="{0918F178-0C18-4F56-8B32-7A847C60F3FA}" type="pres">
      <dgm:prSet presAssocID="{281FC933-A5B1-4448-BE10-058D35CD0178}" presName="Name10" presStyleLbl="parChTrans1D2" presStyleIdx="5" presStyleCnt="7"/>
      <dgm:spPr/>
      <dgm:t>
        <a:bodyPr/>
        <a:lstStyle/>
        <a:p>
          <a:endParaRPr lang="zh-CN" altLang="en-US"/>
        </a:p>
      </dgm:t>
    </dgm:pt>
    <dgm:pt modelId="{A5D06F95-BDC2-4277-8F4D-340E18F7D8EF}" type="pres">
      <dgm:prSet presAssocID="{E6DEF3EE-4612-44E5-9C30-747542591CE4}" presName="hierRoot2" presStyleCnt="0"/>
      <dgm:spPr/>
    </dgm:pt>
    <dgm:pt modelId="{069FAB11-34EB-47FC-987D-8BD3E7BBB7CF}" type="pres">
      <dgm:prSet presAssocID="{E6DEF3EE-4612-44E5-9C30-747542591CE4}" presName="composite2" presStyleCnt="0"/>
      <dgm:spPr/>
    </dgm:pt>
    <dgm:pt modelId="{B9AE4CF3-0849-4448-9249-1A902D9F4323}" type="pres">
      <dgm:prSet presAssocID="{E6DEF3EE-4612-44E5-9C30-747542591CE4}" presName="background2" presStyleLbl="node2" presStyleIdx="5" presStyleCnt="7"/>
      <dgm:spPr/>
    </dgm:pt>
    <dgm:pt modelId="{73FD5E7C-BD97-4DC7-9374-C74E08285BB1}" type="pres">
      <dgm:prSet presAssocID="{E6DEF3EE-4612-44E5-9C30-747542591CE4}" presName="text2" presStyleLbl="fgAcc2" presStyleIdx="5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4575587-CF06-4020-8534-D0641F66AD73}" type="pres">
      <dgm:prSet presAssocID="{E6DEF3EE-4612-44E5-9C30-747542591CE4}" presName="hierChild3" presStyleCnt="0"/>
      <dgm:spPr/>
    </dgm:pt>
    <dgm:pt modelId="{828E80B9-0A2A-43E8-BC6A-6DE522498558}" type="pres">
      <dgm:prSet presAssocID="{56E79F89-427D-4216-B452-A22447A93C9C}" presName="Name10" presStyleLbl="parChTrans1D2" presStyleIdx="6" presStyleCnt="7"/>
      <dgm:spPr/>
      <dgm:t>
        <a:bodyPr/>
        <a:lstStyle/>
        <a:p>
          <a:endParaRPr lang="zh-CN" altLang="en-US"/>
        </a:p>
      </dgm:t>
    </dgm:pt>
    <dgm:pt modelId="{3B156B31-D0B8-4896-A2F2-509FBA8F00A7}" type="pres">
      <dgm:prSet presAssocID="{ED228C3E-A39E-4785-BDE2-35812CFB2028}" presName="hierRoot2" presStyleCnt="0"/>
      <dgm:spPr/>
    </dgm:pt>
    <dgm:pt modelId="{8ECEC1C1-5F8B-4D5D-847B-9B1E847F294C}" type="pres">
      <dgm:prSet presAssocID="{ED228C3E-A39E-4785-BDE2-35812CFB2028}" presName="composite2" presStyleCnt="0"/>
      <dgm:spPr/>
    </dgm:pt>
    <dgm:pt modelId="{2CC6B0F5-BB36-411A-A90B-3FC44D2838AD}" type="pres">
      <dgm:prSet presAssocID="{ED228C3E-A39E-4785-BDE2-35812CFB2028}" presName="background2" presStyleLbl="node2" presStyleIdx="6" presStyleCnt="7"/>
      <dgm:spPr/>
    </dgm:pt>
    <dgm:pt modelId="{F457C2DE-BCB0-45A4-B8B0-1BAF35512302}" type="pres">
      <dgm:prSet presAssocID="{ED228C3E-A39E-4785-BDE2-35812CFB2028}" presName="text2" presStyleLbl="fgAcc2" presStyleIdx="6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89E45E5-10E1-4A8F-AA51-EBD83CD22726}" type="pres">
      <dgm:prSet presAssocID="{ED228C3E-A39E-4785-BDE2-35812CFB2028}" presName="hierChild3" presStyleCnt="0"/>
      <dgm:spPr/>
    </dgm:pt>
  </dgm:ptLst>
  <dgm:cxnLst>
    <dgm:cxn modelId="{B59AE08E-B1AB-4F98-8439-93BB3549F3C0}" type="presOf" srcId="{02DD5833-01E2-438D-B76A-0046518FCC6D}" destId="{E13E9E99-D0F8-4A57-A5F5-AD14EF624482}" srcOrd="0" destOrd="0" presId="urn:microsoft.com/office/officeart/2005/8/layout/hierarchy1#1"/>
    <dgm:cxn modelId="{E1C61F99-D672-4E0F-A68B-775B4F42E969}" type="presOf" srcId="{302970E5-EA77-4563-8059-620234B4AA0C}" destId="{1D7B6818-2985-43B6-88E6-48BABB71598E}" srcOrd="0" destOrd="0" presId="urn:microsoft.com/office/officeart/2005/8/layout/hierarchy1#1"/>
    <dgm:cxn modelId="{0CEE534C-8D5C-4127-8F45-88C0FAFB4232}" type="presOf" srcId="{56E79F89-427D-4216-B452-A22447A93C9C}" destId="{828E80B9-0A2A-43E8-BC6A-6DE522498558}" srcOrd="0" destOrd="0" presId="urn:microsoft.com/office/officeart/2005/8/layout/hierarchy1#1"/>
    <dgm:cxn modelId="{B30CCA0C-8E48-408A-A45A-74B711B80C7E}" type="presOf" srcId="{9F0AD56E-B95E-4ED9-99B6-DB15958ECCF9}" destId="{4374AC27-EBD1-47AB-889D-D6E90CD68EA8}" srcOrd="0" destOrd="0" presId="urn:microsoft.com/office/officeart/2005/8/layout/hierarchy1#1"/>
    <dgm:cxn modelId="{841D4AAC-2177-4FD2-AA5C-A2F6415F8EA1}" srcId="{878A3C26-F167-446B-B5D3-B0BD2FEBA8B4}" destId="{302970E5-EA77-4563-8059-620234B4AA0C}" srcOrd="1" destOrd="0" parTransId="{1E858B49-F21F-476A-8D29-5A6519D9F7DF}" sibTransId="{FF1166E8-9615-47F3-ABE1-F2ECD15CEEFF}"/>
    <dgm:cxn modelId="{FE87D47B-7BD7-497F-B5F0-37D652EC66E1}" srcId="{878A3C26-F167-446B-B5D3-B0BD2FEBA8B4}" destId="{02DD5833-01E2-438D-B76A-0046518FCC6D}" srcOrd="4" destOrd="0" parTransId="{F66F3391-FCF1-4571-843B-ADB35CAEB804}" sibTransId="{B82CF6CD-1B94-4C5B-9E9E-BA5FBC28F492}"/>
    <dgm:cxn modelId="{17149D74-A694-42C2-A160-D855D82DF5C3}" type="presOf" srcId="{48BB977C-9ECF-4556-884C-87D698176464}" destId="{5F47C82A-B4C0-4199-878D-489E779120D0}" srcOrd="0" destOrd="0" presId="urn:microsoft.com/office/officeart/2005/8/layout/hierarchy1#1"/>
    <dgm:cxn modelId="{9D6641AD-E68F-4668-901E-4F81DEC534C8}" type="presOf" srcId="{1E858B49-F21F-476A-8D29-5A6519D9F7DF}" destId="{D7A5366B-DEF8-411C-8857-774445D870BB}" srcOrd="0" destOrd="0" presId="urn:microsoft.com/office/officeart/2005/8/layout/hierarchy1#1"/>
    <dgm:cxn modelId="{C5CD2AA7-E494-49E1-AA0F-AF79013D5E7F}" type="presOf" srcId="{E6DEF3EE-4612-44E5-9C30-747542591CE4}" destId="{73FD5E7C-BD97-4DC7-9374-C74E08285BB1}" srcOrd="0" destOrd="0" presId="urn:microsoft.com/office/officeart/2005/8/layout/hierarchy1#1"/>
    <dgm:cxn modelId="{2829D6AD-22D3-4363-9238-F91D8C2B7B85}" srcId="{878A3C26-F167-446B-B5D3-B0BD2FEBA8B4}" destId="{E6DEF3EE-4612-44E5-9C30-747542591CE4}" srcOrd="5" destOrd="0" parTransId="{281FC933-A5B1-4448-BE10-058D35CD0178}" sibTransId="{1BC64861-16CC-47B5-A0EA-F4A41DF1C213}"/>
    <dgm:cxn modelId="{C2B81D2E-5A1F-4212-9B84-9DFAFA4D445B}" type="presOf" srcId="{878A3C26-F167-446B-B5D3-B0BD2FEBA8B4}" destId="{E68CCF69-6A77-42A9-99B9-ED80F6D22715}" srcOrd="0" destOrd="0" presId="urn:microsoft.com/office/officeart/2005/8/layout/hierarchy1#1"/>
    <dgm:cxn modelId="{FF2E385F-9A18-4073-BE4E-48CEB1074732}" type="presOf" srcId="{ED5FBF79-F8DF-4279-81EC-3F2C356C74D2}" destId="{C9679D77-DBA3-43B6-B1A7-6D2C26B09305}" srcOrd="0" destOrd="0" presId="urn:microsoft.com/office/officeart/2005/8/layout/hierarchy1#1"/>
    <dgm:cxn modelId="{B20C1041-1C35-4DAA-B6E0-14D3AD54D1D9}" srcId="{878A3C26-F167-446B-B5D3-B0BD2FEBA8B4}" destId="{B2360DF9-B03D-4A7B-8962-38C28E05621B}" srcOrd="2" destOrd="0" parTransId="{48BB977C-9ECF-4556-884C-87D698176464}" sibTransId="{E58D350E-D65B-48C0-91C4-848A7C459EF3}"/>
    <dgm:cxn modelId="{62FFA6E2-CE2A-4C3A-A425-A8D9595B2B53}" type="presOf" srcId="{57B4AD96-3956-44BD-8FF4-7A33D6E46237}" destId="{6AEBC5A3-7C8D-4689-A1DC-5ED8BE1A0CF8}" srcOrd="0" destOrd="0" presId="urn:microsoft.com/office/officeart/2005/8/layout/hierarchy1#1"/>
    <dgm:cxn modelId="{819DF12C-87A0-4B5A-80EA-D93C3F01FAB6}" type="presOf" srcId="{B724EF39-6346-43F1-95D0-576FE789C298}" destId="{7B569B4D-65EA-4332-8CBB-B0933CA13E0B}" srcOrd="0" destOrd="0" presId="urn:microsoft.com/office/officeart/2005/8/layout/hierarchy1#1"/>
    <dgm:cxn modelId="{0C01201A-628B-44A1-ADC6-48D8396DFC10}" type="presOf" srcId="{281FC933-A5B1-4448-BE10-058D35CD0178}" destId="{0918F178-0C18-4F56-8B32-7A847C60F3FA}" srcOrd="0" destOrd="0" presId="urn:microsoft.com/office/officeart/2005/8/layout/hierarchy1#1"/>
    <dgm:cxn modelId="{C665A95A-B432-44C9-A297-99E25EBA1F5F}" srcId="{878A3C26-F167-446B-B5D3-B0BD2FEBA8B4}" destId="{956361FB-8B25-4F80-9CCF-E4CFD98677AF}" srcOrd="3" destOrd="0" parTransId="{ED5FBF79-F8DF-4279-81EC-3F2C356C74D2}" sibTransId="{25CE6915-45B8-4A72-8596-48473FE75C50}"/>
    <dgm:cxn modelId="{6AD69C6F-E579-41C5-AF4E-C935C79DFCF4}" type="presOf" srcId="{B2360DF9-B03D-4A7B-8962-38C28E05621B}" destId="{1C8EF32C-D7EC-4C47-A418-1BAC4CCF3EE3}" srcOrd="0" destOrd="0" presId="urn:microsoft.com/office/officeart/2005/8/layout/hierarchy1#1"/>
    <dgm:cxn modelId="{46FAD280-00C8-412C-87E7-AA67E7776A4C}" type="presOf" srcId="{F66F3391-FCF1-4571-843B-ADB35CAEB804}" destId="{F81CA63B-41A0-4520-B7CD-C3B6BDA2CC91}" srcOrd="0" destOrd="0" presId="urn:microsoft.com/office/officeart/2005/8/layout/hierarchy1#1"/>
    <dgm:cxn modelId="{3CEBC6CD-B979-4D83-BFF4-1A9D7E7FF8BA}" type="presOf" srcId="{ED228C3E-A39E-4785-BDE2-35812CFB2028}" destId="{F457C2DE-BCB0-45A4-B8B0-1BAF35512302}" srcOrd="0" destOrd="0" presId="urn:microsoft.com/office/officeart/2005/8/layout/hierarchy1#1"/>
    <dgm:cxn modelId="{7CF7CD3F-3465-4ABC-9731-C6372F373E22}" srcId="{9F0AD56E-B95E-4ED9-99B6-DB15958ECCF9}" destId="{878A3C26-F167-446B-B5D3-B0BD2FEBA8B4}" srcOrd="0" destOrd="0" parTransId="{FD0E043A-BCE6-42F6-AB2F-CB8A605FF4B7}" sibTransId="{CB1825E8-B69D-4F45-A599-323ED1671248}"/>
    <dgm:cxn modelId="{FD931EC9-317C-4CA4-8AC7-12858C3ED1A4}" type="presOf" srcId="{956361FB-8B25-4F80-9CCF-E4CFD98677AF}" destId="{6C429CE2-CAC1-4E65-A2C5-E05EA342E47F}" srcOrd="0" destOrd="0" presId="urn:microsoft.com/office/officeart/2005/8/layout/hierarchy1#1"/>
    <dgm:cxn modelId="{711D1269-0CE7-4974-98C3-5F47651ABE83}" srcId="{878A3C26-F167-446B-B5D3-B0BD2FEBA8B4}" destId="{57B4AD96-3956-44BD-8FF4-7A33D6E46237}" srcOrd="0" destOrd="0" parTransId="{B724EF39-6346-43F1-95D0-576FE789C298}" sibTransId="{16C7E5FC-51F4-496E-94CE-85C36BE2F649}"/>
    <dgm:cxn modelId="{62CFE184-412E-4CF0-B404-3C1BB09D9656}" srcId="{878A3C26-F167-446B-B5D3-B0BD2FEBA8B4}" destId="{ED228C3E-A39E-4785-BDE2-35812CFB2028}" srcOrd="6" destOrd="0" parTransId="{56E79F89-427D-4216-B452-A22447A93C9C}" sibTransId="{25FFC02D-B628-4516-9568-2FDE72460BD5}"/>
    <dgm:cxn modelId="{19F694C7-3F9A-4CF1-8F24-25A143A4347E}" type="presParOf" srcId="{4374AC27-EBD1-47AB-889D-D6E90CD68EA8}" destId="{14AD78AD-889F-4045-A75C-C39E0385B5C6}" srcOrd="0" destOrd="0" presId="urn:microsoft.com/office/officeart/2005/8/layout/hierarchy1#1"/>
    <dgm:cxn modelId="{9DC3AB9D-9DB0-45E6-9EB0-3C0449F5A9E8}" type="presParOf" srcId="{14AD78AD-889F-4045-A75C-C39E0385B5C6}" destId="{DA915321-08AC-4360-B86A-A563BC88643B}" srcOrd="0" destOrd="0" presId="urn:microsoft.com/office/officeart/2005/8/layout/hierarchy1#1"/>
    <dgm:cxn modelId="{FC3AF7AE-9D6A-491E-8A7F-95502A817685}" type="presParOf" srcId="{DA915321-08AC-4360-B86A-A563BC88643B}" destId="{62F1020C-7939-4E70-B915-B28393569459}" srcOrd="0" destOrd="0" presId="urn:microsoft.com/office/officeart/2005/8/layout/hierarchy1#1"/>
    <dgm:cxn modelId="{318946D7-745E-4BFE-ADF9-4DAD713278AA}" type="presParOf" srcId="{DA915321-08AC-4360-B86A-A563BC88643B}" destId="{E68CCF69-6A77-42A9-99B9-ED80F6D22715}" srcOrd="1" destOrd="0" presId="urn:microsoft.com/office/officeart/2005/8/layout/hierarchy1#1"/>
    <dgm:cxn modelId="{4BB7B06E-4C08-42E0-BBBF-9DD3A2BA4A71}" type="presParOf" srcId="{14AD78AD-889F-4045-A75C-C39E0385B5C6}" destId="{B1DE72F9-B07D-4D86-B81A-F6C10EF58178}" srcOrd="1" destOrd="0" presId="urn:microsoft.com/office/officeart/2005/8/layout/hierarchy1#1"/>
    <dgm:cxn modelId="{D21FE778-6EE8-4409-A1DD-EF3197C0D334}" type="presParOf" srcId="{B1DE72F9-B07D-4D86-B81A-F6C10EF58178}" destId="{7B569B4D-65EA-4332-8CBB-B0933CA13E0B}" srcOrd="0" destOrd="0" presId="urn:microsoft.com/office/officeart/2005/8/layout/hierarchy1#1"/>
    <dgm:cxn modelId="{EBA6E7CE-7771-4422-9289-CA969CF7EB3C}" type="presParOf" srcId="{B1DE72F9-B07D-4D86-B81A-F6C10EF58178}" destId="{4F3E05FA-3ED8-4385-90BE-BB72357698D3}" srcOrd="1" destOrd="0" presId="urn:microsoft.com/office/officeart/2005/8/layout/hierarchy1#1"/>
    <dgm:cxn modelId="{BCEA9660-032E-4C2E-9C25-492E065EF0F0}" type="presParOf" srcId="{4F3E05FA-3ED8-4385-90BE-BB72357698D3}" destId="{04A73284-9D6B-4589-BD38-8C635665DE04}" srcOrd="0" destOrd="0" presId="urn:microsoft.com/office/officeart/2005/8/layout/hierarchy1#1"/>
    <dgm:cxn modelId="{EF9E4352-D3C5-4D8D-948B-A978BC83047B}" type="presParOf" srcId="{04A73284-9D6B-4589-BD38-8C635665DE04}" destId="{D2E6837A-C9B7-45AE-B1D3-3191D9B68C0A}" srcOrd="0" destOrd="0" presId="urn:microsoft.com/office/officeart/2005/8/layout/hierarchy1#1"/>
    <dgm:cxn modelId="{4163B594-212E-4F9D-A731-9A8A610A7962}" type="presParOf" srcId="{04A73284-9D6B-4589-BD38-8C635665DE04}" destId="{6AEBC5A3-7C8D-4689-A1DC-5ED8BE1A0CF8}" srcOrd="1" destOrd="0" presId="urn:microsoft.com/office/officeart/2005/8/layout/hierarchy1#1"/>
    <dgm:cxn modelId="{1571FC04-4ED3-4E6D-887A-EA8EF06399BF}" type="presParOf" srcId="{4F3E05FA-3ED8-4385-90BE-BB72357698D3}" destId="{D02D53B0-819C-4D10-9273-1588E90B2AC6}" srcOrd="1" destOrd="0" presId="urn:microsoft.com/office/officeart/2005/8/layout/hierarchy1#1"/>
    <dgm:cxn modelId="{785AFF90-2E31-456C-934C-A1D997E1FFDF}" type="presParOf" srcId="{B1DE72F9-B07D-4D86-B81A-F6C10EF58178}" destId="{D7A5366B-DEF8-411C-8857-774445D870BB}" srcOrd="2" destOrd="0" presId="urn:microsoft.com/office/officeart/2005/8/layout/hierarchy1#1"/>
    <dgm:cxn modelId="{8A7687B3-43A5-40AA-9023-63B43EE1E615}" type="presParOf" srcId="{B1DE72F9-B07D-4D86-B81A-F6C10EF58178}" destId="{02B3F2F4-D23A-4E6F-80F3-F0CC7BC22F99}" srcOrd="3" destOrd="0" presId="urn:microsoft.com/office/officeart/2005/8/layout/hierarchy1#1"/>
    <dgm:cxn modelId="{E9AF368E-C1EA-4978-848A-29F19AF2C738}" type="presParOf" srcId="{02B3F2F4-D23A-4E6F-80F3-F0CC7BC22F99}" destId="{C0053654-E71B-4D95-BA2E-ED9429647D02}" srcOrd="0" destOrd="0" presId="urn:microsoft.com/office/officeart/2005/8/layout/hierarchy1#1"/>
    <dgm:cxn modelId="{D344A136-ED0D-4D82-9897-A46A679CFBE5}" type="presParOf" srcId="{C0053654-E71B-4D95-BA2E-ED9429647D02}" destId="{856283FF-DE64-4EAF-B967-F938D7E0F55F}" srcOrd="0" destOrd="0" presId="urn:microsoft.com/office/officeart/2005/8/layout/hierarchy1#1"/>
    <dgm:cxn modelId="{692724BC-0EF2-4233-8302-837806D11A60}" type="presParOf" srcId="{C0053654-E71B-4D95-BA2E-ED9429647D02}" destId="{1D7B6818-2985-43B6-88E6-48BABB71598E}" srcOrd="1" destOrd="0" presId="urn:microsoft.com/office/officeart/2005/8/layout/hierarchy1#1"/>
    <dgm:cxn modelId="{3097654F-F56C-47E9-A4A0-C5DD0533D495}" type="presParOf" srcId="{02B3F2F4-D23A-4E6F-80F3-F0CC7BC22F99}" destId="{6A3DA9BE-FF67-4F15-B042-D4E7015814C1}" srcOrd="1" destOrd="0" presId="urn:microsoft.com/office/officeart/2005/8/layout/hierarchy1#1"/>
    <dgm:cxn modelId="{A5F180F1-75E0-4FD0-9C44-31F45499F7B6}" type="presParOf" srcId="{B1DE72F9-B07D-4D86-B81A-F6C10EF58178}" destId="{5F47C82A-B4C0-4199-878D-489E779120D0}" srcOrd="4" destOrd="0" presId="urn:microsoft.com/office/officeart/2005/8/layout/hierarchy1#1"/>
    <dgm:cxn modelId="{055F7890-04A3-41C4-81FF-E048FED798FB}" type="presParOf" srcId="{B1DE72F9-B07D-4D86-B81A-F6C10EF58178}" destId="{E9D30772-C412-4498-B358-F483FF3E1672}" srcOrd="5" destOrd="0" presId="urn:microsoft.com/office/officeart/2005/8/layout/hierarchy1#1"/>
    <dgm:cxn modelId="{B3BB092A-DA21-4E0A-91C8-90E5B9BEFD8A}" type="presParOf" srcId="{E9D30772-C412-4498-B358-F483FF3E1672}" destId="{7E67822C-70A3-4D80-A9FF-807BE11F7F57}" srcOrd="0" destOrd="0" presId="urn:microsoft.com/office/officeart/2005/8/layout/hierarchy1#1"/>
    <dgm:cxn modelId="{38371796-7BC6-4BEC-8D22-35A0AFD9477C}" type="presParOf" srcId="{7E67822C-70A3-4D80-A9FF-807BE11F7F57}" destId="{D4295DD2-29DB-4C92-93D3-649293717798}" srcOrd="0" destOrd="0" presId="urn:microsoft.com/office/officeart/2005/8/layout/hierarchy1#1"/>
    <dgm:cxn modelId="{825C111A-1C6A-425C-A974-4EBCFE0C4C88}" type="presParOf" srcId="{7E67822C-70A3-4D80-A9FF-807BE11F7F57}" destId="{1C8EF32C-D7EC-4C47-A418-1BAC4CCF3EE3}" srcOrd="1" destOrd="0" presId="urn:microsoft.com/office/officeart/2005/8/layout/hierarchy1#1"/>
    <dgm:cxn modelId="{90706D67-A691-47CA-9509-B4C53A9FE96F}" type="presParOf" srcId="{E9D30772-C412-4498-B358-F483FF3E1672}" destId="{07AD481A-91F9-474E-B68C-69A4E22D36BC}" srcOrd="1" destOrd="0" presId="urn:microsoft.com/office/officeart/2005/8/layout/hierarchy1#1"/>
    <dgm:cxn modelId="{6A813DEA-D995-4A79-BA6A-20015B4C1AA1}" type="presParOf" srcId="{B1DE72F9-B07D-4D86-B81A-F6C10EF58178}" destId="{C9679D77-DBA3-43B6-B1A7-6D2C26B09305}" srcOrd="6" destOrd="0" presId="urn:microsoft.com/office/officeart/2005/8/layout/hierarchy1#1"/>
    <dgm:cxn modelId="{38D5D7BA-1325-465B-9EDD-5714942AD683}" type="presParOf" srcId="{B1DE72F9-B07D-4D86-B81A-F6C10EF58178}" destId="{A3778278-62C8-42F8-B14E-F7333976E274}" srcOrd="7" destOrd="0" presId="urn:microsoft.com/office/officeart/2005/8/layout/hierarchy1#1"/>
    <dgm:cxn modelId="{3B985E1D-6A87-4391-92E6-7AD757F3F9AF}" type="presParOf" srcId="{A3778278-62C8-42F8-B14E-F7333976E274}" destId="{A0BAD895-2D25-4275-B006-06FF81618032}" srcOrd="0" destOrd="0" presId="urn:microsoft.com/office/officeart/2005/8/layout/hierarchy1#1"/>
    <dgm:cxn modelId="{01E5CD53-78FB-46AD-B240-C6CF8984A0ED}" type="presParOf" srcId="{A0BAD895-2D25-4275-B006-06FF81618032}" destId="{DCB5FEEF-A439-46DE-9EE2-5A29D6B0EAE7}" srcOrd="0" destOrd="0" presId="urn:microsoft.com/office/officeart/2005/8/layout/hierarchy1#1"/>
    <dgm:cxn modelId="{E9DC3CAB-B9CE-4090-B68E-30B212E646A0}" type="presParOf" srcId="{A0BAD895-2D25-4275-B006-06FF81618032}" destId="{6C429CE2-CAC1-4E65-A2C5-E05EA342E47F}" srcOrd="1" destOrd="0" presId="urn:microsoft.com/office/officeart/2005/8/layout/hierarchy1#1"/>
    <dgm:cxn modelId="{AC25BE7D-987F-4C1C-A354-F968236981C0}" type="presParOf" srcId="{A3778278-62C8-42F8-B14E-F7333976E274}" destId="{C1E68A0D-4161-450F-BB77-CF554D5FC4E2}" srcOrd="1" destOrd="0" presId="urn:microsoft.com/office/officeart/2005/8/layout/hierarchy1#1"/>
    <dgm:cxn modelId="{4611CA2F-2187-4586-9E8F-6387017062D6}" type="presParOf" srcId="{B1DE72F9-B07D-4D86-B81A-F6C10EF58178}" destId="{F81CA63B-41A0-4520-B7CD-C3B6BDA2CC91}" srcOrd="8" destOrd="0" presId="urn:microsoft.com/office/officeart/2005/8/layout/hierarchy1#1"/>
    <dgm:cxn modelId="{8524515A-4FE7-4869-9440-662E94B328B8}" type="presParOf" srcId="{B1DE72F9-B07D-4D86-B81A-F6C10EF58178}" destId="{66EC826C-ED24-447A-AC83-E2F5B0C71B12}" srcOrd="9" destOrd="0" presId="urn:microsoft.com/office/officeart/2005/8/layout/hierarchy1#1"/>
    <dgm:cxn modelId="{66BA7A58-9CD5-4F50-9472-63E9936D2CF8}" type="presParOf" srcId="{66EC826C-ED24-447A-AC83-E2F5B0C71B12}" destId="{7CEBBDFF-37CF-47AF-90FA-93277C529AB8}" srcOrd="0" destOrd="0" presId="urn:microsoft.com/office/officeart/2005/8/layout/hierarchy1#1"/>
    <dgm:cxn modelId="{D31504D3-8F13-4717-82DE-AC2ABC3569C7}" type="presParOf" srcId="{7CEBBDFF-37CF-47AF-90FA-93277C529AB8}" destId="{AE0AC13E-1B2B-4A0B-8888-4F49C60AA1A8}" srcOrd="0" destOrd="0" presId="urn:microsoft.com/office/officeart/2005/8/layout/hierarchy1#1"/>
    <dgm:cxn modelId="{1BDEDDF6-05BC-4E50-8093-581E380FD0EE}" type="presParOf" srcId="{7CEBBDFF-37CF-47AF-90FA-93277C529AB8}" destId="{E13E9E99-D0F8-4A57-A5F5-AD14EF624482}" srcOrd="1" destOrd="0" presId="urn:microsoft.com/office/officeart/2005/8/layout/hierarchy1#1"/>
    <dgm:cxn modelId="{8BD8D0E4-923E-4866-AF23-151FA2C7D6CB}" type="presParOf" srcId="{66EC826C-ED24-447A-AC83-E2F5B0C71B12}" destId="{38CE7819-522A-4AD6-B505-C0F418DC6CB9}" srcOrd="1" destOrd="0" presId="urn:microsoft.com/office/officeart/2005/8/layout/hierarchy1#1"/>
    <dgm:cxn modelId="{E7005F99-7D92-4C6F-B75B-1182537873F1}" type="presParOf" srcId="{B1DE72F9-B07D-4D86-B81A-F6C10EF58178}" destId="{0918F178-0C18-4F56-8B32-7A847C60F3FA}" srcOrd="10" destOrd="0" presId="urn:microsoft.com/office/officeart/2005/8/layout/hierarchy1#1"/>
    <dgm:cxn modelId="{88F401F5-DC8C-4F38-9D3B-0153FA315C2D}" type="presParOf" srcId="{B1DE72F9-B07D-4D86-B81A-F6C10EF58178}" destId="{A5D06F95-BDC2-4277-8F4D-340E18F7D8EF}" srcOrd="11" destOrd="0" presId="urn:microsoft.com/office/officeart/2005/8/layout/hierarchy1#1"/>
    <dgm:cxn modelId="{555DC1E6-826C-4371-91A9-4DD1652858C3}" type="presParOf" srcId="{A5D06F95-BDC2-4277-8F4D-340E18F7D8EF}" destId="{069FAB11-34EB-47FC-987D-8BD3E7BBB7CF}" srcOrd="0" destOrd="0" presId="urn:microsoft.com/office/officeart/2005/8/layout/hierarchy1#1"/>
    <dgm:cxn modelId="{27B184D4-25AB-4FEB-AF1E-B3744FB7E6CB}" type="presParOf" srcId="{069FAB11-34EB-47FC-987D-8BD3E7BBB7CF}" destId="{B9AE4CF3-0849-4448-9249-1A902D9F4323}" srcOrd="0" destOrd="0" presId="urn:microsoft.com/office/officeart/2005/8/layout/hierarchy1#1"/>
    <dgm:cxn modelId="{9F462157-E687-4C3B-BC00-77117EAFB62A}" type="presParOf" srcId="{069FAB11-34EB-47FC-987D-8BD3E7BBB7CF}" destId="{73FD5E7C-BD97-4DC7-9374-C74E08285BB1}" srcOrd="1" destOrd="0" presId="urn:microsoft.com/office/officeart/2005/8/layout/hierarchy1#1"/>
    <dgm:cxn modelId="{5A585E27-6843-4066-BC25-A730075C6D33}" type="presParOf" srcId="{A5D06F95-BDC2-4277-8F4D-340E18F7D8EF}" destId="{F4575587-CF06-4020-8534-D0641F66AD73}" srcOrd="1" destOrd="0" presId="urn:microsoft.com/office/officeart/2005/8/layout/hierarchy1#1"/>
    <dgm:cxn modelId="{63C8F476-8DD0-4BA3-87A8-836B657D5CF7}" type="presParOf" srcId="{B1DE72F9-B07D-4D86-B81A-F6C10EF58178}" destId="{828E80B9-0A2A-43E8-BC6A-6DE522498558}" srcOrd="12" destOrd="0" presId="urn:microsoft.com/office/officeart/2005/8/layout/hierarchy1#1"/>
    <dgm:cxn modelId="{293A0230-743A-452A-A79D-2E99B71A44BD}" type="presParOf" srcId="{B1DE72F9-B07D-4D86-B81A-F6C10EF58178}" destId="{3B156B31-D0B8-4896-A2F2-509FBA8F00A7}" srcOrd="13" destOrd="0" presId="urn:microsoft.com/office/officeart/2005/8/layout/hierarchy1#1"/>
    <dgm:cxn modelId="{4EE8445B-8448-434C-BE2E-DEDEF4F2AA34}" type="presParOf" srcId="{3B156B31-D0B8-4896-A2F2-509FBA8F00A7}" destId="{8ECEC1C1-5F8B-4D5D-847B-9B1E847F294C}" srcOrd="0" destOrd="0" presId="urn:microsoft.com/office/officeart/2005/8/layout/hierarchy1#1"/>
    <dgm:cxn modelId="{6259B841-9E4C-4119-BCD2-301912410617}" type="presParOf" srcId="{8ECEC1C1-5F8B-4D5D-847B-9B1E847F294C}" destId="{2CC6B0F5-BB36-411A-A90B-3FC44D2838AD}" srcOrd="0" destOrd="0" presId="urn:microsoft.com/office/officeart/2005/8/layout/hierarchy1#1"/>
    <dgm:cxn modelId="{B175EE74-950C-43F1-8363-95399C1C268E}" type="presParOf" srcId="{8ECEC1C1-5F8B-4D5D-847B-9B1E847F294C}" destId="{F457C2DE-BCB0-45A4-B8B0-1BAF35512302}" srcOrd="1" destOrd="0" presId="urn:microsoft.com/office/officeart/2005/8/layout/hierarchy1#1"/>
    <dgm:cxn modelId="{D9C9D6DF-6CE7-43E0-9EEA-CB657819CFDE}" type="presParOf" srcId="{3B156B31-D0B8-4896-A2F2-509FBA8F00A7}" destId="{C89E45E5-10E1-4A8F-AA51-EBD83CD22726}" srcOrd="1" destOrd="0" presId="urn:microsoft.com/office/officeart/2005/8/layout/hierarchy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E2F8A1-672C-4CCB-AEC4-19F48C8585C1}" type="doc">
      <dgm:prSet loTypeId="urn:microsoft.com/office/officeart/2008/layout/VerticalCurvedList#1" loCatId="list" qsTypeId="urn:microsoft.com/office/officeart/2005/8/quickstyle/simple1#2" qsCatId="simple" csTypeId="urn:microsoft.com/office/officeart/2005/8/colors/accent2_2#2" csCatId="accent2" phldr="1"/>
      <dgm:spPr/>
      <dgm:t>
        <a:bodyPr/>
        <a:lstStyle/>
        <a:p>
          <a:endParaRPr lang="zh-CN" altLang="en-US"/>
        </a:p>
      </dgm:t>
    </dgm:pt>
    <dgm:pt modelId="{B7767329-F2EB-4CE5-B45A-5BC2941AA385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为企业发展带来良性循环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1EFF4F3-7D10-4CD6-BDFA-762BCC8AA21C}" type="sibTrans" cxnId="{FAE66A68-DA16-4498-93B8-0050D917E6B2}">
      <dgm:prSet/>
      <dgm:spPr/>
      <dgm:t>
        <a:bodyPr/>
        <a:lstStyle/>
        <a:p>
          <a:endParaRPr lang="zh-CN" altLang="en-US"/>
        </a:p>
      </dgm:t>
    </dgm:pt>
    <dgm:pt modelId="{78F3BE3B-E7C3-48B2-BD81-228BAF4D5F73}" type="parTrans" cxnId="{FAE66A68-DA16-4498-93B8-0050D917E6B2}">
      <dgm:prSet/>
      <dgm:spPr/>
      <dgm:t>
        <a:bodyPr/>
        <a:lstStyle/>
        <a:p>
          <a:endParaRPr lang="zh-CN" altLang="en-US"/>
        </a:p>
      </dgm:t>
    </dgm:pt>
    <dgm:pt modelId="{7AD16C41-9EC7-4504-9927-342573C4E904}">
      <dgm:prSet custT="1"/>
      <dgm:spPr/>
      <dgm:t>
        <a:bodyPr/>
        <a:lstStyle/>
        <a:p>
          <a:r>
            <a: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rPr>
            <a:t>提升客户终生价值</a:t>
          </a:r>
        </a:p>
      </dgm:t>
    </dgm:pt>
    <dgm:pt modelId="{57DEBEA0-9C80-4C35-8EF3-13C95AA219E2}" type="parTrans" cxnId="{E67F02A6-8F01-4755-AE90-14BA723CFDA9}">
      <dgm:prSet/>
      <dgm:spPr/>
      <dgm:t>
        <a:bodyPr/>
        <a:lstStyle/>
        <a:p>
          <a:endParaRPr lang="zh-CN" altLang="en-US"/>
        </a:p>
      </dgm:t>
    </dgm:pt>
    <dgm:pt modelId="{6E93F7DB-8001-4B16-9159-E68B4701F5D7}" type="sibTrans" cxnId="{E67F02A6-8F01-4755-AE90-14BA723CFDA9}">
      <dgm:prSet/>
      <dgm:spPr/>
      <dgm:t>
        <a:bodyPr/>
        <a:lstStyle/>
        <a:p>
          <a:endParaRPr lang="zh-CN" altLang="en-US"/>
        </a:p>
      </dgm:t>
    </dgm:pt>
    <dgm:pt modelId="{4228CE3D-85D3-4CCD-9AD6-6A14F404DEF2}">
      <dgm:prSet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降低客户开发、交易和服务成本  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E9E000-9D79-4F29-8660-38B32520B151}" type="parTrans" cxnId="{F993834E-BFDF-4DB1-A99D-DB5881EDA721}">
      <dgm:prSet/>
      <dgm:spPr/>
      <dgm:t>
        <a:bodyPr/>
        <a:lstStyle/>
        <a:p>
          <a:endParaRPr lang="zh-CN" altLang="en-US"/>
        </a:p>
      </dgm:t>
    </dgm:pt>
    <dgm:pt modelId="{A401B1C5-B0C3-4997-8A90-1B80F97C3368}" type="sibTrans" cxnId="{F993834E-BFDF-4DB1-A99D-DB5881EDA721}">
      <dgm:prSet/>
      <dgm:spPr/>
      <dgm:t>
        <a:bodyPr/>
        <a:lstStyle/>
        <a:p>
          <a:endParaRPr lang="zh-CN" altLang="en-US"/>
        </a:p>
      </dgm:t>
    </dgm:pt>
    <dgm:pt modelId="{EAECE0A1-0FB7-42CA-AA99-8AC8A5DC608F}">
      <dgm:prSet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使企业的收入增长，并且获得溢价收益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6E6D512-AE4C-4089-8DB3-07929933DAB0}" type="parTrans" cxnId="{625C4361-F42A-4E80-81AF-B395E180C423}">
      <dgm:prSet/>
      <dgm:spPr/>
      <dgm:t>
        <a:bodyPr/>
        <a:lstStyle/>
        <a:p>
          <a:endParaRPr lang="zh-CN" altLang="en-US"/>
        </a:p>
      </dgm:t>
    </dgm:pt>
    <dgm:pt modelId="{9647B38E-B418-4D62-AEBE-A7672A06F532}" type="sibTrans" cxnId="{625C4361-F42A-4E80-81AF-B395E180C423}">
      <dgm:prSet/>
      <dgm:spPr/>
      <dgm:t>
        <a:bodyPr/>
        <a:lstStyle/>
        <a:p>
          <a:endParaRPr lang="zh-CN" altLang="en-US"/>
        </a:p>
      </dgm:t>
    </dgm:pt>
    <dgm:pt modelId="{C0B6EE0A-973C-414C-A189-6710A1EEAD46}">
      <dgm:prSet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降低企业的经营风险并且提高效率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3F0254-B12C-48F5-92CA-E946F30DFBFB}" type="parTrans" cxnId="{87A6D5B9-E1CD-4F00-99B9-E147A5BB29D1}">
      <dgm:prSet/>
      <dgm:spPr/>
      <dgm:t>
        <a:bodyPr/>
        <a:lstStyle/>
        <a:p>
          <a:endParaRPr lang="zh-CN" altLang="en-US"/>
        </a:p>
      </dgm:t>
    </dgm:pt>
    <dgm:pt modelId="{49A9E354-39D4-4C6B-9F24-1723E5043914}" type="sibTrans" cxnId="{87A6D5B9-E1CD-4F00-99B9-E147A5BB29D1}">
      <dgm:prSet/>
      <dgm:spPr/>
      <dgm:t>
        <a:bodyPr/>
        <a:lstStyle/>
        <a:p>
          <a:endParaRPr lang="zh-CN" altLang="en-US"/>
        </a:p>
      </dgm:t>
    </dgm:pt>
    <dgm:pt modelId="{807518EF-76FB-41CB-BC4F-819DAC33107D}">
      <dgm:prSet custT="1"/>
      <dgm:spPr/>
      <dgm:t>
        <a:bodyPr/>
        <a:lstStyle/>
        <a:p>
          <a:r>
            <a: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rPr>
            <a:t>获得良好的口碑效应</a:t>
          </a:r>
        </a:p>
      </dgm:t>
    </dgm:pt>
    <dgm:pt modelId="{D4C1E993-3D47-438B-BE51-7658F70AF444}" type="parTrans" cxnId="{EDDC286C-6F25-41D8-B028-DDA7D700A53E}">
      <dgm:prSet/>
      <dgm:spPr/>
      <dgm:t>
        <a:bodyPr/>
        <a:lstStyle/>
        <a:p>
          <a:endParaRPr lang="zh-CN" altLang="en-US"/>
        </a:p>
      </dgm:t>
    </dgm:pt>
    <dgm:pt modelId="{3341524E-DD1F-434C-8001-923EBDCEBD5E}" type="sibTrans" cxnId="{EDDC286C-6F25-41D8-B028-DDA7D700A53E}">
      <dgm:prSet/>
      <dgm:spPr/>
      <dgm:t>
        <a:bodyPr/>
        <a:lstStyle/>
        <a:p>
          <a:endParaRPr lang="zh-CN" altLang="en-US"/>
        </a:p>
      </dgm:t>
    </dgm:pt>
    <dgm:pt modelId="{B86ED733-F0BD-453E-9D58-11F7DC806325}">
      <dgm:prSet custT="1"/>
      <dgm:spPr/>
      <dgm:t>
        <a:bodyPr/>
        <a:lstStyle/>
        <a:p>
          <a:r>
            <a: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rPr>
            <a:t>获得客户数量的增长，壮大客户队伍</a:t>
          </a:r>
        </a:p>
      </dgm:t>
    </dgm:pt>
    <dgm:pt modelId="{1FDE83F4-4E4A-4979-8BB9-B295B6305DB9}" type="parTrans" cxnId="{4FD6ED6F-2817-4C0E-B771-115C23CBF833}">
      <dgm:prSet/>
      <dgm:spPr/>
      <dgm:t>
        <a:bodyPr/>
        <a:lstStyle/>
        <a:p>
          <a:endParaRPr lang="zh-CN" altLang="en-US"/>
        </a:p>
      </dgm:t>
    </dgm:pt>
    <dgm:pt modelId="{B9A4EFBA-0B80-46F3-B942-8B7D9241C4ED}" type="sibTrans" cxnId="{4FD6ED6F-2817-4C0E-B771-115C23CBF833}">
      <dgm:prSet/>
      <dgm:spPr/>
      <dgm:t>
        <a:bodyPr/>
        <a:lstStyle/>
        <a:p>
          <a:endParaRPr lang="zh-CN" altLang="en-US"/>
        </a:p>
      </dgm:t>
    </dgm:pt>
    <dgm:pt modelId="{D280B4F9-DA3D-4EC5-AB6F-E94ECD8AA0C2}" type="pres">
      <dgm:prSet presAssocID="{63E2F8A1-672C-4CCB-AEC4-19F48C8585C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CEF2F7BA-9086-4EEF-9049-808BCC92A753}" type="pres">
      <dgm:prSet presAssocID="{63E2F8A1-672C-4CCB-AEC4-19F48C8585C1}" presName="Name1" presStyleCnt="0"/>
      <dgm:spPr/>
    </dgm:pt>
    <dgm:pt modelId="{96BBDCE6-AC73-43B2-9198-82D1D70EF381}" type="pres">
      <dgm:prSet presAssocID="{63E2F8A1-672C-4CCB-AEC4-19F48C8585C1}" presName="cycle" presStyleCnt="0"/>
      <dgm:spPr/>
    </dgm:pt>
    <dgm:pt modelId="{F9C78B02-B24E-435A-9223-DBA561C4FED5}" type="pres">
      <dgm:prSet presAssocID="{63E2F8A1-672C-4CCB-AEC4-19F48C8585C1}" presName="srcNode" presStyleLbl="node1" presStyleIdx="0" presStyleCnt="7"/>
      <dgm:spPr/>
    </dgm:pt>
    <dgm:pt modelId="{53D48851-D20D-49C1-92E6-796E178CE644}" type="pres">
      <dgm:prSet presAssocID="{63E2F8A1-672C-4CCB-AEC4-19F48C8585C1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512E335A-8595-4D52-95BC-A0331EB900A5}" type="pres">
      <dgm:prSet presAssocID="{63E2F8A1-672C-4CCB-AEC4-19F48C8585C1}" presName="extraNode" presStyleLbl="node1" presStyleIdx="0" presStyleCnt="7"/>
      <dgm:spPr/>
    </dgm:pt>
    <dgm:pt modelId="{9FC8B0C2-1CAC-4579-A451-7C0E75965E34}" type="pres">
      <dgm:prSet presAssocID="{63E2F8A1-672C-4CCB-AEC4-19F48C8585C1}" presName="dstNode" presStyleLbl="node1" presStyleIdx="0" presStyleCnt="7"/>
      <dgm:spPr/>
    </dgm:pt>
    <dgm:pt modelId="{FF3B7131-41E4-46F7-A932-C9D2D5DDE23C}" type="pres">
      <dgm:prSet presAssocID="{7AD16C41-9EC7-4504-9927-342573C4E904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319C79-C926-4CED-9491-E307D93BD175}" type="pres">
      <dgm:prSet presAssocID="{7AD16C41-9EC7-4504-9927-342573C4E904}" presName="accent_1" presStyleCnt="0"/>
      <dgm:spPr/>
    </dgm:pt>
    <dgm:pt modelId="{B645AA6E-965F-4A01-8602-BFE5AECCAAB1}" type="pres">
      <dgm:prSet presAssocID="{7AD16C41-9EC7-4504-9927-342573C4E904}" presName="accentRepeatNode" presStyleLbl="solidFgAcc1" presStyleIdx="0" presStyleCnt="7"/>
      <dgm:spPr/>
    </dgm:pt>
    <dgm:pt modelId="{D2FD4507-813A-4765-862B-E9FF27BDB631}" type="pres">
      <dgm:prSet presAssocID="{4228CE3D-85D3-4CCD-9AD6-6A14F404DEF2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4CC485-21A9-4E60-988A-3AD31FF814DD}" type="pres">
      <dgm:prSet presAssocID="{4228CE3D-85D3-4CCD-9AD6-6A14F404DEF2}" presName="accent_2" presStyleCnt="0"/>
      <dgm:spPr/>
    </dgm:pt>
    <dgm:pt modelId="{18712E6E-3340-4FE7-BC38-CF25E0B3A246}" type="pres">
      <dgm:prSet presAssocID="{4228CE3D-85D3-4CCD-9AD6-6A14F404DEF2}" presName="accentRepeatNode" presStyleLbl="solidFgAcc1" presStyleIdx="1" presStyleCnt="7"/>
      <dgm:spPr/>
    </dgm:pt>
    <dgm:pt modelId="{A4E82191-1801-4BF2-A7DA-10D57923F01A}" type="pres">
      <dgm:prSet presAssocID="{EAECE0A1-0FB7-42CA-AA99-8AC8A5DC608F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6F5B87-325D-4E26-AE5F-C9504F0936FC}" type="pres">
      <dgm:prSet presAssocID="{EAECE0A1-0FB7-42CA-AA99-8AC8A5DC608F}" presName="accent_3" presStyleCnt="0"/>
      <dgm:spPr/>
    </dgm:pt>
    <dgm:pt modelId="{EDF5F06B-AC9C-4827-AE96-1275ECEF60AD}" type="pres">
      <dgm:prSet presAssocID="{EAECE0A1-0FB7-42CA-AA99-8AC8A5DC608F}" presName="accentRepeatNode" presStyleLbl="solidFgAcc1" presStyleIdx="2" presStyleCnt="7"/>
      <dgm:spPr/>
    </dgm:pt>
    <dgm:pt modelId="{19139AA3-046B-4024-811A-ADD9C2AF0573}" type="pres">
      <dgm:prSet presAssocID="{C0B6EE0A-973C-414C-A189-6710A1EEAD46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6555EE-F743-4139-B7D0-E59F6B2BB504}" type="pres">
      <dgm:prSet presAssocID="{C0B6EE0A-973C-414C-A189-6710A1EEAD46}" presName="accent_4" presStyleCnt="0"/>
      <dgm:spPr/>
    </dgm:pt>
    <dgm:pt modelId="{140F17C7-64D1-4E1F-ADC6-96B1951D7428}" type="pres">
      <dgm:prSet presAssocID="{C0B6EE0A-973C-414C-A189-6710A1EEAD46}" presName="accentRepeatNode" presStyleLbl="solidFgAcc1" presStyleIdx="3" presStyleCnt="7"/>
      <dgm:spPr/>
    </dgm:pt>
    <dgm:pt modelId="{B1303524-F45B-4B6A-B0F4-E04364128416}" type="pres">
      <dgm:prSet presAssocID="{807518EF-76FB-41CB-BC4F-819DAC33107D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5E6C86-A0B0-40F7-B8F0-C8FCF9B4B9F6}" type="pres">
      <dgm:prSet presAssocID="{807518EF-76FB-41CB-BC4F-819DAC33107D}" presName="accent_5" presStyleCnt="0"/>
      <dgm:spPr/>
    </dgm:pt>
    <dgm:pt modelId="{F0D7CA6B-4853-4F93-B39F-C17D966D9A3E}" type="pres">
      <dgm:prSet presAssocID="{807518EF-76FB-41CB-BC4F-819DAC33107D}" presName="accentRepeatNode" presStyleLbl="solidFgAcc1" presStyleIdx="4" presStyleCnt="7"/>
      <dgm:spPr/>
    </dgm:pt>
    <dgm:pt modelId="{DBAF197A-27A0-4101-BAF2-B87A8AF4DE1C}" type="pres">
      <dgm:prSet presAssocID="{B86ED733-F0BD-453E-9D58-11F7DC806325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4B4CA3-3BDE-4078-9CC7-C53B6C308D44}" type="pres">
      <dgm:prSet presAssocID="{B86ED733-F0BD-453E-9D58-11F7DC806325}" presName="accent_6" presStyleCnt="0"/>
      <dgm:spPr/>
    </dgm:pt>
    <dgm:pt modelId="{C57EC6F3-5747-4469-B2F2-09B8F26D185C}" type="pres">
      <dgm:prSet presAssocID="{B86ED733-F0BD-453E-9D58-11F7DC806325}" presName="accentRepeatNode" presStyleLbl="solidFgAcc1" presStyleIdx="5" presStyleCnt="7"/>
      <dgm:spPr/>
    </dgm:pt>
    <dgm:pt modelId="{2ACA27AB-01F9-4780-879C-4349ED059423}" type="pres">
      <dgm:prSet presAssocID="{B7767329-F2EB-4CE5-B45A-5BC2941AA385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4A0360-2022-4DC2-A1C6-C68ADEEF4271}" type="pres">
      <dgm:prSet presAssocID="{B7767329-F2EB-4CE5-B45A-5BC2941AA385}" presName="accent_7" presStyleCnt="0"/>
      <dgm:spPr/>
    </dgm:pt>
    <dgm:pt modelId="{26BFA84D-35E8-4462-BA6D-EDF6316D5811}" type="pres">
      <dgm:prSet presAssocID="{B7767329-F2EB-4CE5-B45A-5BC2941AA385}" presName="accentRepeatNode" presStyleLbl="solidFgAcc1" presStyleIdx="6" presStyleCnt="7"/>
      <dgm:spPr/>
    </dgm:pt>
  </dgm:ptLst>
  <dgm:cxnLst>
    <dgm:cxn modelId="{EDDC286C-6F25-41D8-B028-DDA7D700A53E}" srcId="{63E2F8A1-672C-4CCB-AEC4-19F48C8585C1}" destId="{807518EF-76FB-41CB-BC4F-819DAC33107D}" srcOrd="4" destOrd="0" parTransId="{D4C1E993-3D47-438B-BE51-7658F70AF444}" sibTransId="{3341524E-DD1F-434C-8001-923EBDCEBD5E}"/>
    <dgm:cxn modelId="{F993834E-BFDF-4DB1-A99D-DB5881EDA721}" srcId="{63E2F8A1-672C-4CCB-AEC4-19F48C8585C1}" destId="{4228CE3D-85D3-4CCD-9AD6-6A14F404DEF2}" srcOrd="1" destOrd="0" parTransId="{30E9E000-9D79-4F29-8660-38B32520B151}" sibTransId="{A401B1C5-B0C3-4997-8A90-1B80F97C3368}"/>
    <dgm:cxn modelId="{3913F611-9FDE-4909-9720-7212C6CA3FE2}" type="presOf" srcId="{7AD16C41-9EC7-4504-9927-342573C4E904}" destId="{FF3B7131-41E4-46F7-A932-C9D2D5DDE23C}" srcOrd="0" destOrd="0" presId="urn:microsoft.com/office/officeart/2008/layout/VerticalCurvedList#1"/>
    <dgm:cxn modelId="{78E798B4-3A73-4EE6-A54F-BEFC327705F3}" type="presOf" srcId="{C0B6EE0A-973C-414C-A189-6710A1EEAD46}" destId="{19139AA3-046B-4024-811A-ADD9C2AF0573}" srcOrd="0" destOrd="0" presId="urn:microsoft.com/office/officeart/2008/layout/VerticalCurvedList#1"/>
    <dgm:cxn modelId="{719EAC71-4C6B-4DD1-82B2-47E39DBC504A}" type="presOf" srcId="{B86ED733-F0BD-453E-9D58-11F7DC806325}" destId="{DBAF197A-27A0-4101-BAF2-B87A8AF4DE1C}" srcOrd="0" destOrd="0" presId="urn:microsoft.com/office/officeart/2008/layout/VerticalCurvedList#1"/>
    <dgm:cxn modelId="{DBDFA9B4-4077-45B1-AE0D-8C7C7E5639EE}" type="presOf" srcId="{63E2F8A1-672C-4CCB-AEC4-19F48C8585C1}" destId="{D280B4F9-DA3D-4EC5-AB6F-E94ECD8AA0C2}" srcOrd="0" destOrd="0" presId="urn:microsoft.com/office/officeart/2008/layout/VerticalCurvedList#1"/>
    <dgm:cxn modelId="{FAE66A68-DA16-4498-93B8-0050D917E6B2}" srcId="{63E2F8A1-672C-4CCB-AEC4-19F48C8585C1}" destId="{B7767329-F2EB-4CE5-B45A-5BC2941AA385}" srcOrd="6" destOrd="0" parTransId="{78F3BE3B-E7C3-48B2-BD81-228BAF4D5F73}" sibTransId="{E1EFF4F3-7D10-4CD6-BDFA-762BCC8AA21C}"/>
    <dgm:cxn modelId="{A1A7C481-8333-4F69-B9D0-7D5FA9D93544}" type="presOf" srcId="{4228CE3D-85D3-4CCD-9AD6-6A14F404DEF2}" destId="{D2FD4507-813A-4765-862B-E9FF27BDB631}" srcOrd="0" destOrd="0" presId="urn:microsoft.com/office/officeart/2008/layout/VerticalCurvedList#1"/>
    <dgm:cxn modelId="{625C4361-F42A-4E80-81AF-B395E180C423}" srcId="{63E2F8A1-672C-4CCB-AEC4-19F48C8585C1}" destId="{EAECE0A1-0FB7-42CA-AA99-8AC8A5DC608F}" srcOrd="2" destOrd="0" parTransId="{56E6D512-AE4C-4089-8DB3-07929933DAB0}" sibTransId="{9647B38E-B418-4D62-AEBE-A7672A06F532}"/>
    <dgm:cxn modelId="{87A6D5B9-E1CD-4F00-99B9-E147A5BB29D1}" srcId="{63E2F8A1-672C-4CCB-AEC4-19F48C8585C1}" destId="{C0B6EE0A-973C-414C-A189-6710A1EEAD46}" srcOrd="3" destOrd="0" parTransId="{2F3F0254-B12C-48F5-92CA-E946F30DFBFB}" sibTransId="{49A9E354-39D4-4C6B-9F24-1723E5043914}"/>
    <dgm:cxn modelId="{4FD6ED6F-2817-4C0E-B771-115C23CBF833}" srcId="{63E2F8A1-672C-4CCB-AEC4-19F48C8585C1}" destId="{B86ED733-F0BD-453E-9D58-11F7DC806325}" srcOrd="5" destOrd="0" parTransId="{1FDE83F4-4E4A-4979-8BB9-B295B6305DB9}" sibTransId="{B9A4EFBA-0B80-46F3-B942-8B7D9241C4ED}"/>
    <dgm:cxn modelId="{7BDB34F6-CAE1-4E05-8519-2A86D06CA43F}" type="presOf" srcId="{B7767329-F2EB-4CE5-B45A-5BC2941AA385}" destId="{2ACA27AB-01F9-4780-879C-4349ED059423}" srcOrd="0" destOrd="0" presId="urn:microsoft.com/office/officeart/2008/layout/VerticalCurvedList#1"/>
    <dgm:cxn modelId="{E67F02A6-8F01-4755-AE90-14BA723CFDA9}" srcId="{63E2F8A1-672C-4CCB-AEC4-19F48C8585C1}" destId="{7AD16C41-9EC7-4504-9927-342573C4E904}" srcOrd="0" destOrd="0" parTransId="{57DEBEA0-9C80-4C35-8EF3-13C95AA219E2}" sibTransId="{6E93F7DB-8001-4B16-9159-E68B4701F5D7}"/>
    <dgm:cxn modelId="{47026644-5B7E-42F6-BB8E-7C28832A1E01}" type="presOf" srcId="{EAECE0A1-0FB7-42CA-AA99-8AC8A5DC608F}" destId="{A4E82191-1801-4BF2-A7DA-10D57923F01A}" srcOrd="0" destOrd="0" presId="urn:microsoft.com/office/officeart/2008/layout/VerticalCurvedList#1"/>
    <dgm:cxn modelId="{E32AAF38-0B74-4986-9494-2D01BC2470B1}" type="presOf" srcId="{807518EF-76FB-41CB-BC4F-819DAC33107D}" destId="{B1303524-F45B-4B6A-B0F4-E04364128416}" srcOrd="0" destOrd="0" presId="urn:microsoft.com/office/officeart/2008/layout/VerticalCurvedList#1"/>
    <dgm:cxn modelId="{CC2DC726-661C-4693-80D1-FC6571D669EB}" type="presOf" srcId="{6E93F7DB-8001-4B16-9159-E68B4701F5D7}" destId="{53D48851-D20D-49C1-92E6-796E178CE644}" srcOrd="0" destOrd="0" presId="urn:microsoft.com/office/officeart/2008/layout/VerticalCurvedList#1"/>
    <dgm:cxn modelId="{45166114-C89B-47E8-B31A-3A53A820A092}" type="presParOf" srcId="{D280B4F9-DA3D-4EC5-AB6F-E94ECD8AA0C2}" destId="{CEF2F7BA-9086-4EEF-9049-808BCC92A753}" srcOrd="0" destOrd="0" presId="urn:microsoft.com/office/officeart/2008/layout/VerticalCurvedList#1"/>
    <dgm:cxn modelId="{0D65FD13-6308-4DEA-B34C-E9B412FD2FAF}" type="presParOf" srcId="{CEF2F7BA-9086-4EEF-9049-808BCC92A753}" destId="{96BBDCE6-AC73-43B2-9198-82D1D70EF381}" srcOrd="0" destOrd="0" presId="urn:microsoft.com/office/officeart/2008/layout/VerticalCurvedList#1"/>
    <dgm:cxn modelId="{05FBF15A-693E-4BD1-B364-C7AC45D130F0}" type="presParOf" srcId="{96BBDCE6-AC73-43B2-9198-82D1D70EF381}" destId="{F9C78B02-B24E-435A-9223-DBA561C4FED5}" srcOrd="0" destOrd="0" presId="urn:microsoft.com/office/officeart/2008/layout/VerticalCurvedList#1"/>
    <dgm:cxn modelId="{1BCF917F-37B2-42BE-9FB3-A994193EAAD1}" type="presParOf" srcId="{96BBDCE6-AC73-43B2-9198-82D1D70EF381}" destId="{53D48851-D20D-49C1-92E6-796E178CE644}" srcOrd="1" destOrd="0" presId="urn:microsoft.com/office/officeart/2008/layout/VerticalCurvedList#1"/>
    <dgm:cxn modelId="{BC740ADC-AE2C-4BE9-A47E-D78B5030EF72}" type="presParOf" srcId="{96BBDCE6-AC73-43B2-9198-82D1D70EF381}" destId="{512E335A-8595-4D52-95BC-A0331EB900A5}" srcOrd="2" destOrd="0" presId="urn:microsoft.com/office/officeart/2008/layout/VerticalCurvedList#1"/>
    <dgm:cxn modelId="{B44BF1A7-3CD9-4CFC-A2E5-A6EF863D1BA7}" type="presParOf" srcId="{96BBDCE6-AC73-43B2-9198-82D1D70EF381}" destId="{9FC8B0C2-1CAC-4579-A451-7C0E75965E34}" srcOrd="3" destOrd="0" presId="urn:microsoft.com/office/officeart/2008/layout/VerticalCurvedList#1"/>
    <dgm:cxn modelId="{B6FD750D-DF4C-4346-AB91-1C0219F7FA2B}" type="presParOf" srcId="{CEF2F7BA-9086-4EEF-9049-808BCC92A753}" destId="{FF3B7131-41E4-46F7-A932-C9D2D5DDE23C}" srcOrd="1" destOrd="0" presId="urn:microsoft.com/office/officeart/2008/layout/VerticalCurvedList#1"/>
    <dgm:cxn modelId="{74A6FD58-2D89-4F92-96B6-B49DAF69AB54}" type="presParOf" srcId="{CEF2F7BA-9086-4EEF-9049-808BCC92A753}" destId="{2D319C79-C926-4CED-9491-E307D93BD175}" srcOrd="2" destOrd="0" presId="urn:microsoft.com/office/officeart/2008/layout/VerticalCurvedList#1"/>
    <dgm:cxn modelId="{B9C7B4D0-36A0-4FBB-9E67-B721F66EBB05}" type="presParOf" srcId="{2D319C79-C926-4CED-9491-E307D93BD175}" destId="{B645AA6E-965F-4A01-8602-BFE5AECCAAB1}" srcOrd="0" destOrd="0" presId="urn:microsoft.com/office/officeart/2008/layout/VerticalCurvedList#1"/>
    <dgm:cxn modelId="{BA634CF1-B78C-4CA6-8719-2D5C2D06F1D1}" type="presParOf" srcId="{CEF2F7BA-9086-4EEF-9049-808BCC92A753}" destId="{D2FD4507-813A-4765-862B-E9FF27BDB631}" srcOrd="3" destOrd="0" presId="urn:microsoft.com/office/officeart/2008/layout/VerticalCurvedList#1"/>
    <dgm:cxn modelId="{1C2D2C67-6760-4F0C-A920-EFF449090DB6}" type="presParOf" srcId="{CEF2F7BA-9086-4EEF-9049-808BCC92A753}" destId="{DC4CC485-21A9-4E60-988A-3AD31FF814DD}" srcOrd="4" destOrd="0" presId="urn:microsoft.com/office/officeart/2008/layout/VerticalCurvedList#1"/>
    <dgm:cxn modelId="{45A8655A-6F05-422E-BAC3-EF3A70BE8CA9}" type="presParOf" srcId="{DC4CC485-21A9-4E60-988A-3AD31FF814DD}" destId="{18712E6E-3340-4FE7-BC38-CF25E0B3A246}" srcOrd="0" destOrd="0" presId="urn:microsoft.com/office/officeart/2008/layout/VerticalCurvedList#1"/>
    <dgm:cxn modelId="{1A4D34AF-A7C5-43E8-A400-1977485C25F7}" type="presParOf" srcId="{CEF2F7BA-9086-4EEF-9049-808BCC92A753}" destId="{A4E82191-1801-4BF2-A7DA-10D57923F01A}" srcOrd="5" destOrd="0" presId="urn:microsoft.com/office/officeart/2008/layout/VerticalCurvedList#1"/>
    <dgm:cxn modelId="{FDFE3B0C-3925-462D-A38A-6B1C4CFE124B}" type="presParOf" srcId="{CEF2F7BA-9086-4EEF-9049-808BCC92A753}" destId="{3F6F5B87-325D-4E26-AE5F-C9504F0936FC}" srcOrd="6" destOrd="0" presId="urn:microsoft.com/office/officeart/2008/layout/VerticalCurvedList#1"/>
    <dgm:cxn modelId="{0E4F9D8F-AFCD-48F0-8F05-379C196DC0CB}" type="presParOf" srcId="{3F6F5B87-325D-4E26-AE5F-C9504F0936FC}" destId="{EDF5F06B-AC9C-4827-AE96-1275ECEF60AD}" srcOrd="0" destOrd="0" presId="urn:microsoft.com/office/officeart/2008/layout/VerticalCurvedList#1"/>
    <dgm:cxn modelId="{03563F7D-5CA9-4127-B037-2E57488CD8B0}" type="presParOf" srcId="{CEF2F7BA-9086-4EEF-9049-808BCC92A753}" destId="{19139AA3-046B-4024-811A-ADD9C2AF0573}" srcOrd="7" destOrd="0" presId="urn:microsoft.com/office/officeart/2008/layout/VerticalCurvedList#1"/>
    <dgm:cxn modelId="{2B730588-1A4B-4F28-B1CE-FB1125DF656D}" type="presParOf" srcId="{CEF2F7BA-9086-4EEF-9049-808BCC92A753}" destId="{7B6555EE-F743-4139-B7D0-E59F6B2BB504}" srcOrd="8" destOrd="0" presId="urn:microsoft.com/office/officeart/2008/layout/VerticalCurvedList#1"/>
    <dgm:cxn modelId="{125A7F1E-C243-4AA5-A7A4-F1E864598195}" type="presParOf" srcId="{7B6555EE-F743-4139-B7D0-E59F6B2BB504}" destId="{140F17C7-64D1-4E1F-ADC6-96B1951D7428}" srcOrd="0" destOrd="0" presId="urn:microsoft.com/office/officeart/2008/layout/VerticalCurvedList#1"/>
    <dgm:cxn modelId="{7685184D-723A-42DB-87CF-4A78EC41D0E8}" type="presParOf" srcId="{CEF2F7BA-9086-4EEF-9049-808BCC92A753}" destId="{B1303524-F45B-4B6A-B0F4-E04364128416}" srcOrd="9" destOrd="0" presId="urn:microsoft.com/office/officeart/2008/layout/VerticalCurvedList#1"/>
    <dgm:cxn modelId="{4CE968E3-336A-4572-8589-181C3D206A45}" type="presParOf" srcId="{CEF2F7BA-9086-4EEF-9049-808BCC92A753}" destId="{DF5E6C86-A0B0-40F7-B8F0-C8FCF9B4B9F6}" srcOrd="10" destOrd="0" presId="urn:microsoft.com/office/officeart/2008/layout/VerticalCurvedList#1"/>
    <dgm:cxn modelId="{BB39A7A1-9234-4BC7-9E1A-0B929FBAFBB8}" type="presParOf" srcId="{DF5E6C86-A0B0-40F7-B8F0-C8FCF9B4B9F6}" destId="{F0D7CA6B-4853-4F93-B39F-C17D966D9A3E}" srcOrd="0" destOrd="0" presId="urn:microsoft.com/office/officeart/2008/layout/VerticalCurvedList#1"/>
    <dgm:cxn modelId="{2B2E4FEE-AED3-4D80-9575-EE627E7C4594}" type="presParOf" srcId="{CEF2F7BA-9086-4EEF-9049-808BCC92A753}" destId="{DBAF197A-27A0-4101-BAF2-B87A8AF4DE1C}" srcOrd="11" destOrd="0" presId="urn:microsoft.com/office/officeart/2008/layout/VerticalCurvedList#1"/>
    <dgm:cxn modelId="{D64AF1EB-D859-4932-B147-A8BBB7C97838}" type="presParOf" srcId="{CEF2F7BA-9086-4EEF-9049-808BCC92A753}" destId="{2E4B4CA3-3BDE-4078-9CC7-C53B6C308D44}" srcOrd="12" destOrd="0" presId="urn:microsoft.com/office/officeart/2008/layout/VerticalCurvedList#1"/>
    <dgm:cxn modelId="{4A0C73A2-9233-4D1E-AA7E-6C04343A6FEB}" type="presParOf" srcId="{2E4B4CA3-3BDE-4078-9CC7-C53B6C308D44}" destId="{C57EC6F3-5747-4469-B2F2-09B8F26D185C}" srcOrd="0" destOrd="0" presId="urn:microsoft.com/office/officeart/2008/layout/VerticalCurvedList#1"/>
    <dgm:cxn modelId="{1BD9B93B-03BC-4F92-9245-2D89C80AFDA2}" type="presParOf" srcId="{CEF2F7BA-9086-4EEF-9049-808BCC92A753}" destId="{2ACA27AB-01F9-4780-879C-4349ED059423}" srcOrd="13" destOrd="0" presId="urn:microsoft.com/office/officeart/2008/layout/VerticalCurvedList#1"/>
    <dgm:cxn modelId="{C775193C-D820-4365-A66E-61CB514008D2}" type="presParOf" srcId="{CEF2F7BA-9086-4EEF-9049-808BCC92A753}" destId="{604A0360-2022-4DC2-A1C6-C68ADEEF4271}" srcOrd="14" destOrd="0" presId="urn:microsoft.com/office/officeart/2008/layout/VerticalCurvedList#1"/>
    <dgm:cxn modelId="{746D4909-F548-414E-99E7-B66031FF3ECA}" type="presParOf" srcId="{604A0360-2022-4DC2-A1C6-C68ADEEF4271}" destId="{26BFA84D-35E8-4462-BA6D-EDF6316D5811}" srcOrd="0" destOrd="0" presId="urn:microsoft.com/office/officeart/2008/layout/VerticalCurvedLis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BC1A98-AD23-446A-AB74-7CEFFCC354AC}" type="doc">
      <dgm:prSet loTypeId="urn:microsoft.com/office/officeart/2005/8/layout/hierarchy2#1" loCatId="hierarchy" qsTypeId="urn:microsoft.com/office/officeart/2005/8/quickstyle/simple1#3" qsCatId="simple" csTypeId="urn:microsoft.com/office/officeart/2005/8/colors/accent2_1#1" csCatId="accent2" phldr="1"/>
      <dgm:spPr/>
      <dgm:t>
        <a:bodyPr/>
        <a:lstStyle/>
        <a:p>
          <a:endParaRPr lang="zh-CN" altLang="en-US"/>
        </a:p>
      </dgm:t>
    </dgm:pt>
    <dgm:pt modelId="{5A4A6FF7-A0EE-4C33-A275-AB20BFFAB476}">
      <dgm:prSet phldrT="[文本]"/>
      <dgm:spPr/>
      <dgm:t>
        <a:bodyPr/>
        <a:lstStyle/>
        <a:p>
          <a:r>
            <a: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常见的客户忠诚度衡量指标</a:t>
          </a:r>
          <a:endParaRPr lang="zh-CN" altLang="en-US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392D58-2E41-4F18-B017-0D133C01F36B}" type="parTrans" cxnId="{6A21F233-96B9-4D60-96AC-129354A82D44}">
      <dgm:prSet/>
      <dgm:spPr/>
      <dgm:t>
        <a:bodyPr/>
        <a:lstStyle/>
        <a:p>
          <a:endParaRPr lang="zh-CN" altLang="en-US"/>
        </a:p>
      </dgm:t>
    </dgm:pt>
    <dgm:pt modelId="{5F1791FB-2D56-476A-ABC9-9C26054F9421}" type="sibTrans" cxnId="{6A21F233-96B9-4D60-96AC-129354A82D44}">
      <dgm:prSet/>
      <dgm:spPr/>
      <dgm:t>
        <a:bodyPr/>
        <a:lstStyle/>
        <a:p>
          <a:endParaRPr lang="zh-CN" altLang="en-US"/>
        </a:p>
      </dgm:t>
    </dgm:pt>
    <dgm:pt modelId="{35C74458-E0BD-4F8D-8A67-8EF6E64F402D}">
      <dgm:prSet/>
      <dgm:spPr/>
      <dgm:t>
        <a:bodyPr/>
        <a:lstStyle/>
        <a:p>
          <a:r>
            <a: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衡量客户接触度及贡献度的指标</a:t>
          </a:r>
          <a:endParaRPr lang="zh-CN" altLang="en-US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10F21E1-76B0-4362-BF54-ECF28EE99E0B}" type="parTrans" cxnId="{D7D2A491-CA01-4904-9C45-CEDD02061729}">
      <dgm:prSet/>
      <dgm:spPr/>
      <dgm:t>
        <a:bodyPr/>
        <a:lstStyle/>
        <a:p>
          <a:endParaRPr lang="zh-CN" altLang="en-US"/>
        </a:p>
      </dgm:t>
    </dgm:pt>
    <dgm:pt modelId="{415AAD92-D14D-4E0E-A484-86E7578D2D86}" type="sibTrans" cxnId="{D7D2A491-CA01-4904-9C45-CEDD02061729}">
      <dgm:prSet/>
      <dgm:spPr/>
      <dgm:t>
        <a:bodyPr/>
        <a:lstStyle/>
        <a:p>
          <a:endParaRPr lang="zh-CN" altLang="en-US"/>
        </a:p>
      </dgm:t>
    </dgm:pt>
    <dgm:pt modelId="{88A17605-81AF-46AF-98C7-1C163F5A0D32}">
      <dgm:prSet/>
      <dgm:spPr/>
      <dgm:t>
        <a:bodyPr/>
        <a:lstStyle/>
        <a:p>
          <a:r>
            <a: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衡量客户对企业偏爱程度的指标</a:t>
          </a:r>
          <a:endParaRPr lang="zh-CN" altLang="en-US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BF4EF3-1E6F-47C1-910F-439606557B35}" type="parTrans" cxnId="{DCD22309-3432-415B-BBA7-9DAFD891DB60}">
      <dgm:prSet/>
      <dgm:spPr/>
      <dgm:t>
        <a:bodyPr/>
        <a:lstStyle/>
        <a:p>
          <a:endParaRPr lang="zh-CN" altLang="en-US"/>
        </a:p>
      </dgm:t>
    </dgm:pt>
    <dgm:pt modelId="{49B3C0A2-2338-41FA-8C90-457776E8521F}" type="sibTrans" cxnId="{DCD22309-3432-415B-BBA7-9DAFD891DB60}">
      <dgm:prSet/>
      <dgm:spPr/>
      <dgm:t>
        <a:bodyPr/>
        <a:lstStyle/>
        <a:p>
          <a:endParaRPr lang="zh-CN" altLang="en-US"/>
        </a:p>
      </dgm:t>
    </dgm:pt>
    <dgm:pt modelId="{3BC85A39-D765-41CC-B363-313420E62832}">
      <dgm:prSet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衡量客户对竞争对手抵抗程度的指标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FD6D260-95FF-4C1C-849E-0D3987CD6CF5}" type="parTrans" cxnId="{98537157-FF45-4A43-A25B-677EE77A800E}">
      <dgm:prSet/>
      <dgm:spPr/>
      <dgm:t>
        <a:bodyPr/>
        <a:lstStyle/>
        <a:p>
          <a:endParaRPr lang="zh-CN" altLang="en-US"/>
        </a:p>
      </dgm:t>
    </dgm:pt>
    <dgm:pt modelId="{EFE9735D-38EA-4D86-BF9E-F5A381C2E8BD}" type="sibTrans" cxnId="{98537157-FF45-4A43-A25B-677EE77A800E}">
      <dgm:prSet/>
      <dgm:spPr/>
      <dgm:t>
        <a:bodyPr/>
        <a:lstStyle/>
        <a:p>
          <a:endParaRPr lang="zh-CN" altLang="en-US"/>
        </a:p>
      </dgm:t>
    </dgm:pt>
    <dgm:pt modelId="{E76FFE30-DDBC-4ADC-92B6-A9D1DF4DCD3D}">
      <dgm:prSet/>
      <dgm:spPr/>
      <dgm:t>
        <a:bodyPr/>
        <a:lstStyle/>
        <a:p>
          <a:r>
            <a: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客户活跃度、客户重复购买的次数、客户交叉购买的次数、客户升级购买的次数、客户购买的总金额、客户生命周期的长短</a:t>
          </a:r>
          <a:endParaRPr lang="zh-CN" altLang="en-US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952B75-1FE3-4933-87F7-5435CB7904F8}" type="parTrans" cxnId="{AAF673A6-B950-41C8-B3E8-EE5282BFDBDE}">
      <dgm:prSet/>
      <dgm:spPr/>
      <dgm:t>
        <a:bodyPr/>
        <a:lstStyle/>
        <a:p>
          <a:endParaRPr lang="zh-CN" altLang="en-US"/>
        </a:p>
      </dgm:t>
    </dgm:pt>
    <dgm:pt modelId="{FFCBECB6-8E64-4B7C-BC4E-55EC50BFDCB2}" type="sibTrans" cxnId="{AAF673A6-B950-41C8-B3E8-EE5282BFDBDE}">
      <dgm:prSet/>
      <dgm:spPr/>
      <dgm:t>
        <a:bodyPr/>
        <a:lstStyle/>
        <a:p>
          <a:endParaRPr lang="zh-CN" altLang="en-US"/>
        </a:p>
      </dgm:t>
    </dgm:pt>
    <dgm:pt modelId="{4FEADE7F-BB0F-47BF-A71A-72634938A398}">
      <dgm:prSet/>
      <dgm:spPr/>
      <dgm:t>
        <a:bodyPr/>
        <a:lstStyle/>
        <a:p>
          <a:r>
            <a:rPr lang="zh-CN" altLang="en-US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客户对价格的敏感度、客户购物路程的远近、客户对企业的信任程度</a:t>
          </a:r>
          <a:endParaRPr lang="zh-CN" altLang="en-US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551164-30C7-4523-BA0F-9048E02CE2A7}" type="parTrans" cxnId="{6559C9B8-72FC-45E2-A57F-65A51051CEA6}">
      <dgm:prSet/>
      <dgm:spPr/>
      <dgm:t>
        <a:bodyPr/>
        <a:lstStyle/>
        <a:p>
          <a:endParaRPr lang="zh-CN" altLang="en-US"/>
        </a:p>
      </dgm:t>
    </dgm:pt>
    <dgm:pt modelId="{D0847B67-5AD7-4DD8-811C-8B7893E796DB}" type="sibTrans" cxnId="{6559C9B8-72FC-45E2-A57F-65A51051CEA6}">
      <dgm:prSet/>
      <dgm:spPr/>
      <dgm:t>
        <a:bodyPr/>
        <a:lstStyle/>
        <a:p>
          <a:endParaRPr lang="zh-CN" altLang="en-US"/>
        </a:p>
      </dgm:t>
    </dgm:pt>
    <dgm:pt modelId="{4413F4C0-BDCD-4DCE-8C96-F6A9946F1549}">
      <dgm:prSet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客户对竞争产品的态度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BF02CB4-B2C4-49D8-9C8C-095F74D3657A}" type="parTrans" cxnId="{586BCD9F-5876-4182-9AC6-0FD71470D535}">
      <dgm:prSet/>
      <dgm:spPr/>
      <dgm:t>
        <a:bodyPr/>
        <a:lstStyle/>
        <a:p>
          <a:endParaRPr lang="zh-CN" altLang="en-US"/>
        </a:p>
      </dgm:t>
    </dgm:pt>
    <dgm:pt modelId="{D98827F8-5B12-4B7E-977A-4AEE6A1D3195}" type="sibTrans" cxnId="{586BCD9F-5876-4182-9AC6-0FD71470D535}">
      <dgm:prSet/>
      <dgm:spPr/>
      <dgm:t>
        <a:bodyPr/>
        <a:lstStyle/>
        <a:p>
          <a:endParaRPr lang="zh-CN" altLang="en-US"/>
        </a:p>
      </dgm:t>
    </dgm:pt>
    <dgm:pt modelId="{4B4204F8-EA9D-487D-8DA2-939C12DCC79F}" type="pres">
      <dgm:prSet presAssocID="{F3BC1A98-AD23-446A-AB74-7CEFFCC354A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E623748-C84C-4C05-AFC8-CF92AB75F989}" type="pres">
      <dgm:prSet presAssocID="{5A4A6FF7-A0EE-4C33-A275-AB20BFFAB476}" presName="root1" presStyleCnt="0"/>
      <dgm:spPr/>
    </dgm:pt>
    <dgm:pt modelId="{10E42FAE-794A-422D-B7C1-5804188F2D11}" type="pres">
      <dgm:prSet presAssocID="{5A4A6FF7-A0EE-4C33-A275-AB20BFFAB47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92BAAA-D60E-4274-B204-FEECB97C00F1}" type="pres">
      <dgm:prSet presAssocID="{5A4A6FF7-A0EE-4C33-A275-AB20BFFAB476}" presName="level2hierChild" presStyleCnt="0"/>
      <dgm:spPr/>
    </dgm:pt>
    <dgm:pt modelId="{C1D9EC1F-564A-4B27-BC79-718F8487A5C7}" type="pres">
      <dgm:prSet presAssocID="{710F21E1-76B0-4362-BF54-ECF28EE99E0B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91A80FC4-5D48-490F-A014-14BCEC7E028B}" type="pres">
      <dgm:prSet presAssocID="{710F21E1-76B0-4362-BF54-ECF28EE99E0B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B2AE1E14-AA6B-40EB-9D3B-3D308AC75824}" type="pres">
      <dgm:prSet presAssocID="{35C74458-E0BD-4F8D-8A67-8EF6E64F402D}" presName="root2" presStyleCnt="0"/>
      <dgm:spPr/>
    </dgm:pt>
    <dgm:pt modelId="{638497B4-2675-42C0-940C-C28BE1A69CEA}" type="pres">
      <dgm:prSet presAssocID="{35C74458-E0BD-4F8D-8A67-8EF6E64F402D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14EF34D-2032-45A9-9AAC-90912131875F}" type="pres">
      <dgm:prSet presAssocID="{35C74458-E0BD-4F8D-8A67-8EF6E64F402D}" presName="level3hierChild" presStyleCnt="0"/>
      <dgm:spPr/>
    </dgm:pt>
    <dgm:pt modelId="{D2906E5F-3450-4624-8634-33F8C877AF00}" type="pres">
      <dgm:prSet presAssocID="{92952B75-1FE3-4933-87F7-5435CB7904F8}" presName="conn2-1" presStyleLbl="parChTrans1D3" presStyleIdx="0" presStyleCnt="3"/>
      <dgm:spPr/>
      <dgm:t>
        <a:bodyPr/>
        <a:lstStyle/>
        <a:p>
          <a:endParaRPr lang="zh-CN" altLang="en-US"/>
        </a:p>
      </dgm:t>
    </dgm:pt>
    <dgm:pt modelId="{3CB2BCE4-870C-46FD-8AAD-A192C8E57E1C}" type="pres">
      <dgm:prSet presAssocID="{92952B75-1FE3-4933-87F7-5435CB7904F8}" presName="connTx" presStyleLbl="parChTrans1D3" presStyleIdx="0" presStyleCnt="3"/>
      <dgm:spPr/>
      <dgm:t>
        <a:bodyPr/>
        <a:lstStyle/>
        <a:p>
          <a:endParaRPr lang="zh-CN" altLang="en-US"/>
        </a:p>
      </dgm:t>
    </dgm:pt>
    <dgm:pt modelId="{022D9D32-6F68-484C-AECF-8F56F2503341}" type="pres">
      <dgm:prSet presAssocID="{E76FFE30-DDBC-4ADC-92B6-A9D1DF4DCD3D}" presName="root2" presStyleCnt="0"/>
      <dgm:spPr/>
    </dgm:pt>
    <dgm:pt modelId="{C898C743-2358-401C-B703-7E65D601CBBF}" type="pres">
      <dgm:prSet presAssocID="{E76FFE30-DDBC-4ADC-92B6-A9D1DF4DCD3D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8B3FD65-F8CB-47A4-909A-393EDAAABDF1}" type="pres">
      <dgm:prSet presAssocID="{E76FFE30-DDBC-4ADC-92B6-A9D1DF4DCD3D}" presName="level3hierChild" presStyleCnt="0"/>
      <dgm:spPr/>
    </dgm:pt>
    <dgm:pt modelId="{52143915-31AA-4430-8F13-6451F79A6753}" type="pres">
      <dgm:prSet presAssocID="{92BF4EF3-1E6F-47C1-910F-439606557B35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B9F5838F-A7FC-4AAC-A902-463C832005C7}" type="pres">
      <dgm:prSet presAssocID="{92BF4EF3-1E6F-47C1-910F-439606557B35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82FB94EC-35EF-4C70-BE3F-8F7FF405FA24}" type="pres">
      <dgm:prSet presAssocID="{88A17605-81AF-46AF-98C7-1C163F5A0D32}" presName="root2" presStyleCnt="0"/>
      <dgm:spPr/>
    </dgm:pt>
    <dgm:pt modelId="{6FFC65E0-5B08-4B00-8DC1-8938FB5E4AEC}" type="pres">
      <dgm:prSet presAssocID="{88A17605-81AF-46AF-98C7-1C163F5A0D32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699F626-3E13-45CC-9CA3-44940EEAC3E1}" type="pres">
      <dgm:prSet presAssocID="{88A17605-81AF-46AF-98C7-1C163F5A0D32}" presName="level3hierChild" presStyleCnt="0"/>
      <dgm:spPr/>
    </dgm:pt>
    <dgm:pt modelId="{A9E68E98-1019-43E6-865E-5DCC1C0D7D3B}" type="pres">
      <dgm:prSet presAssocID="{83551164-30C7-4523-BA0F-9048E02CE2A7}" presName="conn2-1" presStyleLbl="parChTrans1D3" presStyleIdx="1" presStyleCnt="3"/>
      <dgm:spPr/>
      <dgm:t>
        <a:bodyPr/>
        <a:lstStyle/>
        <a:p>
          <a:endParaRPr lang="zh-CN" altLang="en-US"/>
        </a:p>
      </dgm:t>
    </dgm:pt>
    <dgm:pt modelId="{FC499F63-DCF5-4E2B-B017-A69A5C05F2D2}" type="pres">
      <dgm:prSet presAssocID="{83551164-30C7-4523-BA0F-9048E02CE2A7}" presName="connTx" presStyleLbl="parChTrans1D3" presStyleIdx="1" presStyleCnt="3"/>
      <dgm:spPr/>
      <dgm:t>
        <a:bodyPr/>
        <a:lstStyle/>
        <a:p>
          <a:endParaRPr lang="zh-CN" altLang="en-US"/>
        </a:p>
      </dgm:t>
    </dgm:pt>
    <dgm:pt modelId="{45C4D568-7C99-45DF-8124-044E49E23F92}" type="pres">
      <dgm:prSet presAssocID="{4FEADE7F-BB0F-47BF-A71A-72634938A398}" presName="root2" presStyleCnt="0"/>
      <dgm:spPr/>
    </dgm:pt>
    <dgm:pt modelId="{48364BD1-21F2-443F-869A-AE27CC20B896}" type="pres">
      <dgm:prSet presAssocID="{4FEADE7F-BB0F-47BF-A71A-72634938A398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FE59610-1D27-4C8F-AC78-F0778E176D12}" type="pres">
      <dgm:prSet presAssocID="{4FEADE7F-BB0F-47BF-A71A-72634938A398}" presName="level3hierChild" presStyleCnt="0"/>
      <dgm:spPr/>
    </dgm:pt>
    <dgm:pt modelId="{8EA3542F-BFFD-4B1A-BC2E-1F255549589E}" type="pres">
      <dgm:prSet presAssocID="{4FD6D260-95FF-4C1C-849E-0D3987CD6CF5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35347F42-041C-4360-A859-92F3ED7512D3}" type="pres">
      <dgm:prSet presAssocID="{4FD6D260-95FF-4C1C-849E-0D3987CD6CF5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E7ADF6CA-4350-46A8-8E87-D927567A8B90}" type="pres">
      <dgm:prSet presAssocID="{3BC85A39-D765-41CC-B363-313420E62832}" presName="root2" presStyleCnt="0"/>
      <dgm:spPr/>
    </dgm:pt>
    <dgm:pt modelId="{47DA20FC-54EA-4804-8649-72D8C87A1420}" type="pres">
      <dgm:prSet presAssocID="{3BC85A39-D765-41CC-B363-313420E62832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0E1B37A-8894-4483-89D1-AF6C2DA4A86F}" type="pres">
      <dgm:prSet presAssocID="{3BC85A39-D765-41CC-B363-313420E62832}" presName="level3hierChild" presStyleCnt="0"/>
      <dgm:spPr/>
    </dgm:pt>
    <dgm:pt modelId="{1B17C8E9-7B47-4C65-A77D-FFBC721E969F}" type="pres">
      <dgm:prSet presAssocID="{DBF02CB4-B2C4-49D8-9C8C-095F74D3657A}" presName="conn2-1" presStyleLbl="parChTrans1D3" presStyleIdx="2" presStyleCnt="3"/>
      <dgm:spPr/>
      <dgm:t>
        <a:bodyPr/>
        <a:lstStyle/>
        <a:p>
          <a:endParaRPr lang="zh-CN" altLang="en-US"/>
        </a:p>
      </dgm:t>
    </dgm:pt>
    <dgm:pt modelId="{A8223412-C62C-4350-BD44-64C0028A36D2}" type="pres">
      <dgm:prSet presAssocID="{DBF02CB4-B2C4-49D8-9C8C-095F74D3657A}" presName="connTx" presStyleLbl="parChTrans1D3" presStyleIdx="2" presStyleCnt="3"/>
      <dgm:spPr/>
      <dgm:t>
        <a:bodyPr/>
        <a:lstStyle/>
        <a:p>
          <a:endParaRPr lang="zh-CN" altLang="en-US"/>
        </a:p>
      </dgm:t>
    </dgm:pt>
    <dgm:pt modelId="{71ED4C90-CFFE-4EDC-8F6A-59D46227EBD2}" type="pres">
      <dgm:prSet presAssocID="{4413F4C0-BDCD-4DCE-8C96-F6A9946F1549}" presName="root2" presStyleCnt="0"/>
      <dgm:spPr/>
    </dgm:pt>
    <dgm:pt modelId="{7D0F7A1B-261A-411B-929C-0EBBF55CF322}" type="pres">
      <dgm:prSet presAssocID="{4413F4C0-BDCD-4DCE-8C96-F6A9946F1549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A961052-A07A-4438-BD5E-EB4FB075E67E}" type="pres">
      <dgm:prSet presAssocID="{4413F4C0-BDCD-4DCE-8C96-F6A9946F1549}" presName="level3hierChild" presStyleCnt="0"/>
      <dgm:spPr/>
    </dgm:pt>
  </dgm:ptLst>
  <dgm:cxnLst>
    <dgm:cxn modelId="{3E3EF48E-7674-42DC-8970-884F3CCC3C93}" type="presOf" srcId="{F3BC1A98-AD23-446A-AB74-7CEFFCC354AC}" destId="{4B4204F8-EA9D-487D-8DA2-939C12DCC79F}" srcOrd="0" destOrd="0" presId="urn:microsoft.com/office/officeart/2005/8/layout/hierarchy2#1"/>
    <dgm:cxn modelId="{26EC32C4-D331-4BD2-A44F-38750C3EA490}" type="presOf" srcId="{5A4A6FF7-A0EE-4C33-A275-AB20BFFAB476}" destId="{10E42FAE-794A-422D-B7C1-5804188F2D11}" srcOrd="0" destOrd="0" presId="urn:microsoft.com/office/officeart/2005/8/layout/hierarchy2#1"/>
    <dgm:cxn modelId="{834F5320-389C-46B9-A48D-C1E43DD6BB50}" type="presOf" srcId="{83551164-30C7-4523-BA0F-9048E02CE2A7}" destId="{FC499F63-DCF5-4E2B-B017-A69A5C05F2D2}" srcOrd="1" destOrd="0" presId="urn:microsoft.com/office/officeart/2005/8/layout/hierarchy2#1"/>
    <dgm:cxn modelId="{78626CF9-E233-457A-B1BC-EC58C123ED36}" type="presOf" srcId="{88A17605-81AF-46AF-98C7-1C163F5A0D32}" destId="{6FFC65E0-5B08-4B00-8DC1-8938FB5E4AEC}" srcOrd="0" destOrd="0" presId="urn:microsoft.com/office/officeart/2005/8/layout/hierarchy2#1"/>
    <dgm:cxn modelId="{0BA60A07-BF9B-4026-940A-D3B242FE5860}" type="presOf" srcId="{4FD6D260-95FF-4C1C-849E-0D3987CD6CF5}" destId="{8EA3542F-BFFD-4B1A-BC2E-1F255549589E}" srcOrd="0" destOrd="0" presId="urn:microsoft.com/office/officeart/2005/8/layout/hierarchy2#1"/>
    <dgm:cxn modelId="{46A4D42E-B980-4BDE-ADFD-51851D67EF75}" type="presOf" srcId="{4FD6D260-95FF-4C1C-849E-0D3987CD6CF5}" destId="{35347F42-041C-4360-A859-92F3ED7512D3}" srcOrd="1" destOrd="0" presId="urn:microsoft.com/office/officeart/2005/8/layout/hierarchy2#1"/>
    <dgm:cxn modelId="{51AEA579-E2DA-4C42-A4CB-D2045A3FE0F3}" type="presOf" srcId="{DBF02CB4-B2C4-49D8-9C8C-095F74D3657A}" destId="{1B17C8E9-7B47-4C65-A77D-FFBC721E969F}" srcOrd="0" destOrd="0" presId="urn:microsoft.com/office/officeart/2005/8/layout/hierarchy2#1"/>
    <dgm:cxn modelId="{AAF673A6-B950-41C8-B3E8-EE5282BFDBDE}" srcId="{35C74458-E0BD-4F8D-8A67-8EF6E64F402D}" destId="{E76FFE30-DDBC-4ADC-92B6-A9D1DF4DCD3D}" srcOrd="0" destOrd="0" parTransId="{92952B75-1FE3-4933-87F7-5435CB7904F8}" sibTransId="{FFCBECB6-8E64-4B7C-BC4E-55EC50BFDCB2}"/>
    <dgm:cxn modelId="{6A21F233-96B9-4D60-96AC-129354A82D44}" srcId="{F3BC1A98-AD23-446A-AB74-7CEFFCC354AC}" destId="{5A4A6FF7-A0EE-4C33-A275-AB20BFFAB476}" srcOrd="0" destOrd="0" parTransId="{14392D58-2E41-4F18-B017-0D133C01F36B}" sibTransId="{5F1791FB-2D56-476A-ABC9-9C26054F9421}"/>
    <dgm:cxn modelId="{EDFB99F2-3194-44DC-8B6C-0F5E25B74EA3}" type="presOf" srcId="{710F21E1-76B0-4362-BF54-ECF28EE99E0B}" destId="{91A80FC4-5D48-490F-A014-14BCEC7E028B}" srcOrd="1" destOrd="0" presId="urn:microsoft.com/office/officeart/2005/8/layout/hierarchy2#1"/>
    <dgm:cxn modelId="{39BB1932-367F-49CB-BDD9-3A09197E0835}" type="presOf" srcId="{35C74458-E0BD-4F8D-8A67-8EF6E64F402D}" destId="{638497B4-2675-42C0-940C-C28BE1A69CEA}" srcOrd="0" destOrd="0" presId="urn:microsoft.com/office/officeart/2005/8/layout/hierarchy2#1"/>
    <dgm:cxn modelId="{74B210EE-0D9E-4361-95BC-483A4B208089}" type="presOf" srcId="{3BC85A39-D765-41CC-B363-313420E62832}" destId="{47DA20FC-54EA-4804-8649-72D8C87A1420}" srcOrd="0" destOrd="0" presId="urn:microsoft.com/office/officeart/2005/8/layout/hierarchy2#1"/>
    <dgm:cxn modelId="{98537157-FF45-4A43-A25B-677EE77A800E}" srcId="{5A4A6FF7-A0EE-4C33-A275-AB20BFFAB476}" destId="{3BC85A39-D765-41CC-B363-313420E62832}" srcOrd="2" destOrd="0" parTransId="{4FD6D260-95FF-4C1C-849E-0D3987CD6CF5}" sibTransId="{EFE9735D-38EA-4D86-BF9E-F5A381C2E8BD}"/>
    <dgm:cxn modelId="{6559C9B8-72FC-45E2-A57F-65A51051CEA6}" srcId="{88A17605-81AF-46AF-98C7-1C163F5A0D32}" destId="{4FEADE7F-BB0F-47BF-A71A-72634938A398}" srcOrd="0" destOrd="0" parTransId="{83551164-30C7-4523-BA0F-9048E02CE2A7}" sibTransId="{D0847B67-5AD7-4DD8-811C-8B7893E796DB}"/>
    <dgm:cxn modelId="{F21420C4-8256-4520-B35E-19408BBF4704}" type="presOf" srcId="{92BF4EF3-1E6F-47C1-910F-439606557B35}" destId="{B9F5838F-A7FC-4AAC-A902-463C832005C7}" srcOrd="1" destOrd="0" presId="urn:microsoft.com/office/officeart/2005/8/layout/hierarchy2#1"/>
    <dgm:cxn modelId="{983FCA25-F7A5-4560-AD66-B0D020EECB28}" type="presOf" srcId="{710F21E1-76B0-4362-BF54-ECF28EE99E0B}" destId="{C1D9EC1F-564A-4B27-BC79-718F8487A5C7}" srcOrd="0" destOrd="0" presId="urn:microsoft.com/office/officeart/2005/8/layout/hierarchy2#1"/>
    <dgm:cxn modelId="{FC422603-A10E-40BA-A82B-52EDCE9EC652}" type="presOf" srcId="{4413F4C0-BDCD-4DCE-8C96-F6A9946F1549}" destId="{7D0F7A1B-261A-411B-929C-0EBBF55CF322}" srcOrd="0" destOrd="0" presId="urn:microsoft.com/office/officeart/2005/8/layout/hierarchy2#1"/>
    <dgm:cxn modelId="{8967F8E7-8BD3-4DF4-AFC4-AE7057603513}" type="presOf" srcId="{E76FFE30-DDBC-4ADC-92B6-A9D1DF4DCD3D}" destId="{C898C743-2358-401C-B703-7E65D601CBBF}" srcOrd="0" destOrd="0" presId="urn:microsoft.com/office/officeart/2005/8/layout/hierarchy2#1"/>
    <dgm:cxn modelId="{A3254EC8-6FFA-4115-B7E9-95FB38E63192}" type="presOf" srcId="{92952B75-1FE3-4933-87F7-5435CB7904F8}" destId="{3CB2BCE4-870C-46FD-8AAD-A192C8E57E1C}" srcOrd="1" destOrd="0" presId="urn:microsoft.com/office/officeart/2005/8/layout/hierarchy2#1"/>
    <dgm:cxn modelId="{67CF0A3C-E5F2-4014-AD72-B697116CF825}" type="presOf" srcId="{92952B75-1FE3-4933-87F7-5435CB7904F8}" destId="{D2906E5F-3450-4624-8634-33F8C877AF00}" srcOrd="0" destOrd="0" presId="urn:microsoft.com/office/officeart/2005/8/layout/hierarchy2#1"/>
    <dgm:cxn modelId="{73ECD730-BB2B-4050-8594-5D1822241524}" type="presOf" srcId="{83551164-30C7-4523-BA0F-9048E02CE2A7}" destId="{A9E68E98-1019-43E6-865E-5DCC1C0D7D3B}" srcOrd="0" destOrd="0" presId="urn:microsoft.com/office/officeart/2005/8/layout/hierarchy2#1"/>
    <dgm:cxn modelId="{586BCD9F-5876-4182-9AC6-0FD71470D535}" srcId="{3BC85A39-D765-41CC-B363-313420E62832}" destId="{4413F4C0-BDCD-4DCE-8C96-F6A9946F1549}" srcOrd="0" destOrd="0" parTransId="{DBF02CB4-B2C4-49D8-9C8C-095F74D3657A}" sibTransId="{D98827F8-5B12-4B7E-977A-4AEE6A1D3195}"/>
    <dgm:cxn modelId="{E59B8F2E-9146-4D96-9171-AB2F8411DA81}" type="presOf" srcId="{92BF4EF3-1E6F-47C1-910F-439606557B35}" destId="{52143915-31AA-4430-8F13-6451F79A6753}" srcOrd="0" destOrd="0" presId="urn:microsoft.com/office/officeart/2005/8/layout/hierarchy2#1"/>
    <dgm:cxn modelId="{D7D2A491-CA01-4904-9C45-CEDD02061729}" srcId="{5A4A6FF7-A0EE-4C33-A275-AB20BFFAB476}" destId="{35C74458-E0BD-4F8D-8A67-8EF6E64F402D}" srcOrd="0" destOrd="0" parTransId="{710F21E1-76B0-4362-BF54-ECF28EE99E0B}" sibTransId="{415AAD92-D14D-4E0E-A484-86E7578D2D86}"/>
    <dgm:cxn modelId="{DCD22309-3432-415B-BBA7-9DAFD891DB60}" srcId="{5A4A6FF7-A0EE-4C33-A275-AB20BFFAB476}" destId="{88A17605-81AF-46AF-98C7-1C163F5A0D32}" srcOrd="1" destOrd="0" parTransId="{92BF4EF3-1E6F-47C1-910F-439606557B35}" sibTransId="{49B3C0A2-2338-41FA-8C90-457776E8521F}"/>
    <dgm:cxn modelId="{22AC21CD-055E-4E33-A233-2441F412B46C}" type="presOf" srcId="{DBF02CB4-B2C4-49D8-9C8C-095F74D3657A}" destId="{A8223412-C62C-4350-BD44-64C0028A36D2}" srcOrd="1" destOrd="0" presId="urn:microsoft.com/office/officeart/2005/8/layout/hierarchy2#1"/>
    <dgm:cxn modelId="{97681EDA-3D7E-498E-97CF-0B11EAC03341}" type="presOf" srcId="{4FEADE7F-BB0F-47BF-A71A-72634938A398}" destId="{48364BD1-21F2-443F-869A-AE27CC20B896}" srcOrd="0" destOrd="0" presId="urn:microsoft.com/office/officeart/2005/8/layout/hierarchy2#1"/>
    <dgm:cxn modelId="{553BF728-7168-4864-8485-155391393CD7}" type="presParOf" srcId="{4B4204F8-EA9D-487D-8DA2-939C12DCC79F}" destId="{AE623748-C84C-4C05-AFC8-CF92AB75F989}" srcOrd="0" destOrd="0" presId="urn:microsoft.com/office/officeart/2005/8/layout/hierarchy2#1"/>
    <dgm:cxn modelId="{E8C0F897-CA4B-4998-BC84-6324E1D823D6}" type="presParOf" srcId="{AE623748-C84C-4C05-AFC8-CF92AB75F989}" destId="{10E42FAE-794A-422D-B7C1-5804188F2D11}" srcOrd="0" destOrd="0" presId="urn:microsoft.com/office/officeart/2005/8/layout/hierarchy2#1"/>
    <dgm:cxn modelId="{F8A0BCD7-DBD2-448B-8BD0-B7513E933E5F}" type="presParOf" srcId="{AE623748-C84C-4C05-AFC8-CF92AB75F989}" destId="{FE92BAAA-D60E-4274-B204-FEECB97C00F1}" srcOrd="1" destOrd="0" presId="urn:microsoft.com/office/officeart/2005/8/layout/hierarchy2#1"/>
    <dgm:cxn modelId="{F1ECAC5C-BE06-4EBF-A160-03DE148960D4}" type="presParOf" srcId="{FE92BAAA-D60E-4274-B204-FEECB97C00F1}" destId="{C1D9EC1F-564A-4B27-BC79-718F8487A5C7}" srcOrd="0" destOrd="0" presId="urn:microsoft.com/office/officeart/2005/8/layout/hierarchy2#1"/>
    <dgm:cxn modelId="{BF847C31-B319-4B28-9E7E-3B8AFC6A0D38}" type="presParOf" srcId="{C1D9EC1F-564A-4B27-BC79-718F8487A5C7}" destId="{91A80FC4-5D48-490F-A014-14BCEC7E028B}" srcOrd="0" destOrd="0" presId="urn:microsoft.com/office/officeart/2005/8/layout/hierarchy2#1"/>
    <dgm:cxn modelId="{0F0F31FF-4ED6-4439-BEC9-8F30C9C7B31A}" type="presParOf" srcId="{FE92BAAA-D60E-4274-B204-FEECB97C00F1}" destId="{B2AE1E14-AA6B-40EB-9D3B-3D308AC75824}" srcOrd="1" destOrd="0" presId="urn:microsoft.com/office/officeart/2005/8/layout/hierarchy2#1"/>
    <dgm:cxn modelId="{931851E6-7E25-4075-8406-48EA8E74014A}" type="presParOf" srcId="{B2AE1E14-AA6B-40EB-9D3B-3D308AC75824}" destId="{638497B4-2675-42C0-940C-C28BE1A69CEA}" srcOrd="0" destOrd="0" presId="urn:microsoft.com/office/officeart/2005/8/layout/hierarchy2#1"/>
    <dgm:cxn modelId="{2D6ED781-8BA2-4F60-AE27-5611D42BFB1C}" type="presParOf" srcId="{B2AE1E14-AA6B-40EB-9D3B-3D308AC75824}" destId="{114EF34D-2032-45A9-9AAC-90912131875F}" srcOrd="1" destOrd="0" presId="urn:microsoft.com/office/officeart/2005/8/layout/hierarchy2#1"/>
    <dgm:cxn modelId="{50EBE896-7CB4-4892-8C33-EEFC500CEF6A}" type="presParOf" srcId="{114EF34D-2032-45A9-9AAC-90912131875F}" destId="{D2906E5F-3450-4624-8634-33F8C877AF00}" srcOrd="0" destOrd="0" presId="urn:microsoft.com/office/officeart/2005/8/layout/hierarchy2#1"/>
    <dgm:cxn modelId="{485F371C-04ED-4BE7-BE30-681CF8D67B3A}" type="presParOf" srcId="{D2906E5F-3450-4624-8634-33F8C877AF00}" destId="{3CB2BCE4-870C-46FD-8AAD-A192C8E57E1C}" srcOrd="0" destOrd="0" presId="urn:microsoft.com/office/officeart/2005/8/layout/hierarchy2#1"/>
    <dgm:cxn modelId="{B711C0B6-89A0-42AC-BDF6-47770E58E4BF}" type="presParOf" srcId="{114EF34D-2032-45A9-9AAC-90912131875F}" destId="{022D9D32-6F68-484C-AECF-8F56F2503341}" srcOrd="1" destOrd="0" presId="urn:microsoft.com/office/officeart/2005/8/layout/hierarchy2#1"/>
    <dgm:cxn modelId="{A9E02B5A-1AB7-46DE-8435-6F7A5EB2100D}" type="presParOf" srcId="{022D9D32-6F68-484C-AECF-8F56F2503341}" destId="{C898C743-2358-401C-B703-7E65D601CBBF}" srcOrd="0" destOrd="0" presId="urn:microsoft.com/office/officeart/2005/8/layout/hierarchy2#1"/>
    <dgm:cxn modelId="{FF65235C-8D1F-437C-BAA2-A8DF25A340EF}" type="presParOf" srcId="{022D9D32-6F68-484C-AECF-8F56F2503341}" destId="{A8B3FD65-F8CB-47A4-909A-393EDAAABDF1}" srcOrd="1" destOrd="0" presId="urn:microsoft.com/office/officeart/2005/8/layout/hierarchy2#1"/>
    <dgm:cxn modelId="{783A30D6-CA6B-4C55-9AE3-8D0BC1F41C12}" type="presParOf" srcId="{FE92BAAA-D60E-4274-B204-FEECB97C00F1}" destId="{52143915-31AA-4430-8F13-6451F79A6753}" srcOrd="2" destOrd="0" presId="urn:microsoft.com/office/officeart/2005/8/layout/hierarchy2#1"/>
    <dgm:cxn modelId="{91C25C9C-588A-464B-BFC7-A3E601B91E7C}" type="presParOf" srcId="{52143915-31AA-4430-8F13-6451F79A6753}" destId="{B9F5838F-A7FC-4AAC-A902-463C832005C7}" srcOrd="0" destOrd="0" presId="urn:microsoft.com/office/officeart/2005/8/layout/hierarchy2#1"/>
    <dgm:cxn modelId="{038728EE-BFF0-418D-8784-B19591B62437}" type="presParOf" srcId="{FE92BAAA-D60E-4274-B204-FEECB97C00F1}" destId="{82FB94EC-35EF-4C70-BE3F-8F7FF405FA24}" srcOrd="3" destOrd="0" presId="urn:microsoft.com/office/officeart/2005/8/layout/hierarchy2#1"/>
    <dgm:cxn modelId="{ECC65E6D-558B-47F8-A5CF-1BDF3308A881}" type="presParOf" srcId="{82FB94EC-35EF-4C70-BE3F-8F7FF405FA24}" destId="{6FFC65E0-5B08-4B00-8DC1-8938FB5E4AEC}" srcOrd="0" destOrd="0" presId="urn:microsoft.com/office/officeart/2005/8/layout/hierarchy2#1"/>
    <dgm:cxn modelId="{9900F141-28E3-4574-AB7B-E10637BEA4F7}" type="presParOf" srcId="{82FB94EC-35EF-4C70-BE3F-8F7FF405FA24}" destId="{D699F626-3E13-45CC-9CA3-44940EEAC3E1}" srcOrd="1" destOrd="0" presId="urn:microsoft.com/office/officeart/2005/8/layout/hierarchy2#1"/>
    <dgm:cxn modelId="{A3ED5E5A-F18B-4281-BFEC-45073465107E}" type="presParOf" srcId="{D699F626-3E13-45CC-9CA3-44940EEAC3E1}" destId="{A9E68E98-1019-43E6-865E-5DCC1C0D7D3B}" srcOrd="0" destOrd="0" presId="urn:microsoft.com/office/officeart/2005/8/layout/hierarchy2#1"/>
    <dgm:cxn modelId="{46DF5EDA-6568-406B-A5CE-DBF8105D6451}" type="presParOf" srcId="{A9E68E98-1019-43E6-865E-5DCC1C0D7D3B}" destId="{FC499F63-DCF5-4E2B-B017-A69A5C05F2D2}" srcOrd="0" destOrd="0" presId="urn:microsoft.com/office/officeart/2005/8/layout/hierarchy2#1"/>
    <dgm:cxn modelId="{77B1185F-DD08-470C-931C-02C3407D4D6F}" type="presParOf" srcId="{D699F626-3E13-45CC-9CA3-44940EEAC3E1}" destId="{45C4D568-7C99-45DF-8124-044E49E23F92}" srcOrd="1" destOrd="0" presId="urn:microsoft.com/office/officeart/2005/8/layout/hierarchy2#1"/>
    <dgm:cxn modelId="{EDE7038E-5AB2-4261-9E98-3ADA43D90F1D}" type="presParOf" srcId="{45C4D568-7C99-45DF-8124-044E49E23F92}" destId="{48364BD1-21F2-443F-869A-AE27CC20B896}" srcOrd="0" destOrd="0" presId="urn:microsoft.com/office/officeart/2005/8/layout/hierarchy2#1"/>
    <dgm:cxn modelId="{8D97C764-A80E-4119-8770-0DC935C6554D}" type="presParOf" srcId="{45C4D568-7C99-45DF-8124-044E49E23F92}" destId="{0FE59610-1D27-4C8F-AC78-F0778E176D12}" srcOrd="1" destOrd="0" presId="urn:microsoft.com/office/officeart/2005/8/layout/hierarchy2#1"/>
    <dgm:cxn modelId="{FC15E4BC-D1C8-4776-9ECB-F0D1D783D980}" type="presParOf" srcId="{FE92BAAA-D60E-4274-B204-FEECB97C00F1}" destId="{8EA3542F-BFFD-4B1A-BC2E-1F255549589E}" srcOrd="4" destOrd="0" presId="urn:microsoft.com/office/officeart/2005/8/layout/hierarchy2#1"/>
    <dgm:cxn modelId="{2778F187-C810-4218-A6E0-83DE9AEA2A99}" type="presParOf" srcId="{8EA3542F-BFFD-4B1A-BC2E-1F255549589E}" destId="{35347F42-041C-4360-A859-92F3ED7512D3}" srcOrd="0" destOrd="0" presId="urn:microsoft.com/office/officeart/2005/8/layout/hierarchy2#1"/>
    <dgm:cxn modelId="{024DD21C-1844-479D-A378-6C034FA3FC56}" type="presParOf" srcId="{FE92BAAA-D60E-4274-B204-FEECB97C00F1}" destId="{E7ADF6CA-4350-46A8-8E87-D927567A8B90}" srcOrd="5" destOrd="0" presId="urn:microsoft.com/office/officeart/2005/8/layout/hierarchy2#1"/>
    <dgm:cxn modelId="{132E3A52-C2D9-474A-84E4-FCA1C2738B38}" type="presParOf" srcId="{E7ADF6CA-4350-46A8-8E87-D927567A8B90}" destId="{47DA20FC-54EA-4804-8649-72D8C87A1420}" srcOrd="0" destOrd="0" presId="urn:microsoft.com/office/officeart/2005/8/layout/hierarchy2#1"/>
    <dgm:cxn modelId="{1F6FF868-FB70-4FDE-AE21-A78D4F5EEFC4}" type="presParOf" srcId="{E7ADF6CA-4350-46A8-8E87-D927567A8B90}" destId="{70E1B37A-8894-4483-89D1-AF6C2DA4A86F}" srcOrd="1" destOrd="0" presId="urn:microsoft.com/office/officeart/2005/8/layout/hierarchy2#1"/>
    <dgm:cxn modelId="{C54BEB2A-2620-4634-AEF7-0B8C0DB74CB1}" type="presParOf" srcId="{70E1B37A-8894-4483-89D1-AF6C2DA4A86F}" destId="{1B17C8E9-7B47-4C65-A77D-FFBC721E969F}" srcOrd="0" destOrd="0" presId="urn:microsoft.com/office/officeart/2005/8/layout/hierarchy2#1"/>
    <dgm:cxn modelId="{85C8F56F-0220-4892-B92D-4523E90BD050}" type="presParOf" srcId="{1B17C8E9-7B47-4C65-A77D-FFBC721E969F}" destId="{A8223412-C62C-4350-BD44-64C0028A36D2}" srcOrd="0" destOrd="0" presId="urn:microsoft.com/office/officeart/2005/8/layout/hierarchy2#1"/>
    <dgm:cxn modelId="{AFC32AF7-4B59-41A2-89B1-AC7411293C04}" type="presParOf" srcId="{70E1B37A-8894-4483-89D1-AF6C2DA4A86F}" destId="{71ED4C90-CFFE-4EDC-8F6A-59D46227EBD2}" srcOrd="1" destOrd="0" presId="urn:microsoft.com/office/officeart/2005/8/layout/hierarchy2#1"/>
    <dgm:cxn modelId="{72C60DBF-C83E-452B-A06D-38E861BAE6AD}" type="presParOf" srcId="{71ED4C90-CFFE-4EDC-8F6A-59D46227EBD2}" destId="{7D0F7A1B-261A-411B-929C-0EBBF55CF322}" srcOrd="0" destOrd="0" presId="urn:microsoft.com/office/officeart/2005/8/layout/hierarchy2#1"/>
    <dgm:cxn modelId="{228A3088-35A6-459C-896B-AD3E394CAA48}" type="presParOf" srcId="{71ED4C90-CFFE-4EDC-8F6A-59D46227EBD2}" destId="{CA961052-A07A-4438-BD5E-EB4FB075E67E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CE7FD3-7723-45D4-BA0D-18C463BD99A4}" type="doc">
      <dgm:prSet loTypeId="urn:microsoft.com/office/officeart/2005/8/layout/radial6#1" loCatId="cycle" qsTypeId="urn:microsoft.com/office/officeart/2005/8/quickstyle/simple1#4" qsCatId="simple" csTypeId="urn:microsoft.com/office/officeart/2005/8/colors/accent2_5#1" csCatId="accent2" phldr="1"/>
      <dgm:spPr/>
      <dgm:t>
        <a:bodyPr/>
        <a:lstStyle/>
        <a:p>
          <a:endParaRPr lang="zh-CN" altLang="en-US"/>
        </a:p>
      </dgm:t>
    </dgm:pt>
    <dgm:pt modelId="{BC586514-A597-452B-8E40-CE96A67D1B65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影响客户忠诚度的因素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534926C-3DEC-44F0-AD90-6D5CC44A92B9}" type="parTrans" cxnId="{6BE9FF7E-BFB1-4B23-BEEB-EE98D271660B}">
      <dgm:prSet/>
      <dgm:spPr/>
      <dgm:t>
        <a:bodyPr/>
        <a:lstStyle/>
        <a:p>
          <a:endParaRPr lang="zh-CN" altLang="en-US"/>
        </a:p>
      </dgm:t>
    </dgm:pt>
    <dgm:pt modelId="{BB5B5D0F-04A5-4B71-A3BE-0179546AD0DB}" type="sibTrans" cxnId="{6BE9FF7E-BFB1-4B23-BEEB-EE98D271660B}">
      <dgm:prSet/>
      <dgm:spPr/>
      <dgm:t>
        <a:bodyPr/>
        <a:lstStyle/>
        <a:p>
          <a:endParaRPr lang="zh-CN" altLang="en-US"/>
        </a:p>
      </dgm:t>
    </dgm:pt>
    <dgm:pt modelId="{6D8E58E0-4B0D-491F-85F7-C5B39FBCE055}">
      <dgm:prSet custT="1"/>
      <dgm:spPr/>
      <dgm:t>
        <a:bodyPr/>
        <a:lstStyle/>
        <a:p>
          <a:r>
            <a:rPr lang="zh-CN" altLang="en-US" sz="16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客户满意</a:t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0B8D2D-1A6F-42DF-A5C9-93E90B6095C7}" type="parTrans" cxnId="{0B66210C-0DDF-45F8-B41C-094001C3A28D}">
      <dgm:prSet/>
      <dgm:spPr/>
      <dgm:t>
        <a:bodyPr/>
        <a:lstStyle/>
        <a:p>
          <a:endParaRPr lang="zh-CN" altLang="en-US"/>
        </a:p>
      </dgm:t>
    </dgm:pt>
    <dgm:pt modelId="{B8762ED2-FF9E-4DCA-B534-0B96A10F9388}" type="sibTrans" cxnId="{0B66210C-0DDF-45F8-B41C-094001C3A28D}">
      <dgm:prSet/>
      <dgm:spPr/>
      <dgm:t>
        <a:bodyPr/>
        <a:lstStyle/>
        <a:p>
          <a:endParaRPr lang="zh-CN" altLang="en-US"/>
        </a:p>
      </dgm:t>
    </dgm:pt>
    <dgm:pt modelId="{1ED52D18-02BE-40E1-BB2E-CE1AD32FC524}">
      <dgm:prSet custT="1"/>
      <dgm:spPr/>
      <dgm:t>
        <a:bodyPr/>
        <a:lstStyle/>
        <a:p>
          <a:r>
            <a:rPr lang="zh-CN" altLang="en-US" sz="16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客户因忠诚而获得的利益</a:t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DF1315-7062-4DEE-93B7-ED951CD9ED5A}" type="parTrans" cxnId="{914D2D16-50A9-4ABE-8479-E0BDCE49CC2A}">
      <dgm:prSet/>
      <dgm:spPr/>
      <dgm:t>
        <a:bodyPr/>
        <a:lstStyle/>
        <a:p>
          <a:endParaRPr lang="zh-CN" altLang="en-US"/>
        </a:p>
      </dgm:t>
    </dgm:pt>
    <dgm:pt modelId="{7228DA2A-4E6D-46D8-92B1-368FBA94F28D}" type="sibTrans" cxnId="{914D2D16-50A9-4ABE-8479-E0BDCE49CC2A}">
      <dgm:prSet/>
      <dgm:spPr/>
      <dgm:t>
        <a:bodyPr/>
        <a:lstStyle/>
        <a:p>
          <a:endParaRPr lang="zh-CN" altLang="en-US"/>
        </a:p>
      </dgm:t>
    </dgm:pt>
    <dgm:pt modelId="{97F96FCD-6700-4B8C-B464-1DEECEA833B7}">
      <dgm:prSet custT="1"/>
      <dgm:spPr/>
      <dgm:t>
        <a:bodyPr/>
        <a:lstStyle/>
        <a:p>
          <a:r>
            <a:rPr lang="zh-CN" altLang="en-US" sz="16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客户的信任与情感</a:t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E849A8A-0F18-4443-9C03-C6EDDBEEF142}" type="parTrans" cxnId="{5F9DD60B-D255-48BD-9DD4-1ADD5529992B}">
      <dgm:prSet/>
      <dgm:spPr/>
      <dgm:t>
        <a:bodyPr/>
        <a:lstStyle/>
        <a:p>
          <a:endParaRPr lang="zh-CN" altLang="en-US"/>
        </a:p>
      </dgm:t>
    </dgm:pt>
    <dgm:pt modelId="{6A54413F-DD9E-41C7-80BB-3DB552AEAE9A}" type="sibTrans" cxnId="{5F9DD60B-D255-48BD-9DD4-1ADD5529992B}">
      <dgm:prSet/>
      <dgm:spPr/>
      <dgm:t>
        <a:bodyPr/>
        <a:lstStyle/>
        <a:p>
          <a:endParaRPr lang="zh-CN" altLang="en-US"/>
        </a:p>
      </dgm:t>
    </dgm:pt>
    <dgm:pt modelId="{67074AD9-63C1-4B29-9C81-6EDC8C6ED434}">
      <dgm:prSet custT="1"/>
      <dgm:spPr/>
      <dgm:t>
        <a:bodyPr/>
        <a:lstStyle/>
        <a:p>
          <a:r>
            <a:rPr lang="zh-CN" altLang="en-US" sz="16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转换成本</a:t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96435E-AABD-4920-8CE0-E0CC4059259A}" type="parTrans" cxnId="{CAF83A2F-BD79-40A1-A602-EA2FFA3C7318}">
      <dgm:prSet/>
      <dgm:spPr/>
      <dgm:t>
        <a:bodyPr/>
        <a:lstStyle/>
        <a:p>
          <a:endParaRPr lang="zh-CN" altLang="en-US"/>
        </a:p>
      </dgm:t>
    </dgm:pt>
    <dgm:pt modelId="{F11E9901-BB12-4DA7-8C68-941C776B3107}" type="sibTrans" cxnId="{CAF83A2F-BD79-40A1-A602-EA2FFA3C7318}">
      <dgm:prSet/>
      <dgm:spPr/>
      <dgm:t>
        <a:bodyPr/>
        <a:lstStyle/>
        <a:p>
          <a:endParaRPr lang="zh-CN" altLang="en-US"/>
        </a:p>
      </dgm:t>
    </dgm:pt>
    <dgm:pt modelId="{5C9C0228-128F-4076-9652-FFED59994936}">
      <dgm:prSet custT="1"/>
      <dgm:spPr/>
      <dgm:t>
        <a:bodyPr/>
        <a:lstStyle/>
        <a:p>
          <a:r>
            <a:rPr lang="zh-CN" altLang="en-US" sz="16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员工对企业的忠诚度</a:t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49324DF-8EF9-4E1B-8DA7-9B262D1DC6D6}" type="parTrans" cxnId="{8194671B-4BE5-4A7C-A2B9-6E2A83E17014}">
      <dgm:prSet/>
      <dgm:spPr/>
      <dgm:t>
        <a:bodyPr/>
        <a:lstStyle/>
        <a:p>
          <a:endParaRPr lang="zh-CN" altLang="en-US"/>
        </a:p>
      </dgm:t>
    </dgm:pt>
    <dgm:pt modelId="{411FEA69-D746-41E3-91A8-D42CFDF5E494}" type="sibTrans" cxnId="{8194671B-4BE5-4A7C-A2B9-6E2A83E17014}">
      <dgm:prSet/>
      <dgm:spPr/>
      <dgm:t>
        <a:bodyPr/>
        <a:lstStyle/>
        <a:p>
          <a:endParaRPr lang="zh-CN" altLang="en-US"/>
        </a:p>
      </dgm:t>
    </dgm:pt>
    <dgm:pt modelId="{0D46DC77-5AB4-4ABA-BE7C-46D6695CE187}">
      <dgm:prSet custT="1"/>
      <dgm:spPr/>
      <dgm:t>
        <a:bodyPr/>
        <a:lstStyle/>
        <a:p>
          <a:r>
            <a:rPr lang="zh-CN" altLang="en-US" sz="16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客户个人的因素</a:t>
          </a:r>
          <a:endParaRPr lang="zh-CN" altLang="en-US" sz="1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A2561CA-964E-4868-9BF9-13165BD0FBA8}" type="parTrans" cxnId="{42A3CECD-820F-41FC-A74C-17830DC33F2F}">
      <dgm:prSet/>
      <dgm:spPr/>
      <dgm:t>
        <a:bodyPr/>
        <a:lstStyle/>
        <a:p>
          <a:endParaRPr lang="zh-CN" altLang="en-US"/>
        </a:p>
      </dgm:t>
    </dgm:pt>
    <dgm:pt modelId="{2C712617-5994-4475-9AB2-90F0D6439516}" type="sibTrans" cxnId="{42A3CECD-820F-41FC-A74C-17830DC33F2F}">
      <dgm:prSet/>
      <dgm:spPr/>
      <dgm:t>
        <a:bodyPr/>
        <a:lstStyle/>
        <a:p>
          <a:endParaRPr lang="zh-CN" altLang="en-US"/>
        </a:p>
      </dgm:t>
    </dgm:pt>
    <dgm:pt modelId="{CDD98824-8E75-4AC5-85AF-448FD0716289}" type="pres">
      <dgm:prSet presAssocID="{43CE7FD3-7723-45D4-BA0D-18C463BD99A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BA66828-457D-4094-930A-3A8EF75561BE}" type="pres">
      <dgm:prSet presAssocID="{BC586514-A597-452B-8E40-CE96A67D1B65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22105AF-8668-4A1E-B819-C77D6DBC3B84}" type="pres">
      <dgm:prSet presAssocID="{0D46DC77-5AB4-4ABA-BE7C-46D6695CE18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D83D4B-C91E-4A71-AFBA-DD224FA8D258}" type="pres">
      <dgm:prSet presAssocID="{0D46DC77-5AB4-4ABA-BE7C-46D6695CE187}" presName="dummy" presStyleCnt="0"/>
      <dgm:spPr/>
    </dgm:pt>
    <dgm:pt modelId="{DB0BDB8B-6036-42EC-BDAD-2124AF5431D9}" type="pres">
      <dgm:prSet presAssocID="{2C712617-5994-4475-9AB2-90F0D6439516}" presName="sibTrans" presStyleLbl="sibTrans2D1" presStyleIdx="0" presStyleCnt="6"/>
      <dgm:spPr/>
      <dgm:t>
        <a:bodyPr/>
        <a:lstStyle/>
        <a:p>
          <a:endParaRPr lang="zh-CN" altLang="en-US"/>
        </a:p>
      </dgm:t>
    </dgm:pt>
    <dgm:pt modelId="{A5C6AD48-54E5-4887-AAC3-7986F76082BD}" type="pres">
      <dgm:prSet presAssocID="{5C9C0228-128F-4076-9652-FFED5999493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349555-0901-41B4-A01D-3596EC39EC20}" type="pres">
      <dgm:prSet presAssocID="{5C9C0228-128F-4076-9652-FFED59994936}" presName="dummy" presStyleCnt="0"/>
      <dgm:spPr/>
    </dgm:pt>
    <dgm:pt modelId="{4851E1F9-1DA6-457D-9692-15B47578B9F8}" type="pres">
      <dgm:prSet presAssocID="{411FEA69-D746-41E3-91A8-D42CFDF5E494}" presName="sibTrans" presStyleLbl="sibTrans2D1" presStyleIdx="1" presStyleCnt="6"/>
      <dgm:spPr/>
      <dgm:t>
        <a:bodyPr/>
        <a:lstStyle/>
        <a:p>
          <a:endParaRPr lang="zh-CN" altLang="en-US"/>
        </a:p>
      </dgm:t>
    </dgm:pt>
    <dgm:pt modelId="{7BCB4E6A-D2AA-4BF9-A506-61936CA6CFE2}" type="pres">
      <dgm:prSet presAssocID="{6D8E58E0-4B0D-491F-85F7-C5B39FBCE05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115096-07B5-488A-9F65-75AAE534EB19}" type="pres">
      <dgm:prSet presAssocID="{6D8E58E0-4B0D-491F-85F7-C5B39FBCE055}" presName="dummy" presStyleCnt="0"/>
      <dgm:spPr/>
    </dgm:pt>
    <dgm:pt modelId="{4E9A6011-B6BB-450C-86CB-060FF802901D}" type="pres">
      <dgm:prSet presAssocID="{B8762ED2-FF9E-4DCA-B534-0B96A10F9388}" presName="sibTrans" presStyleLbl="sibTrans2D1" presStyleIdx="2" presStyleCnt="6"/>
      <dgm:spPr/>
      <dgm:t>
        <a:bodyPr/>
        <a:lstStyle/>
        <a:p>
          <a:endParaRPr lang="zh-CN" altLang="en-US"/>
        </a:p>
      </dgm:t>
    </dgm:pt>
    <dgm:pt modelId="{8034C8C4-EABA-4E83-817C-5D02454D5490}" type="pres">
      <dgm:prSet presAssocID="{1ED52D18-02BE-40E1-BB2E-CE1AD32FC52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9EFE7F-A4F0-4E80-B9BA-BC219BC1EDD8}" type="pres">
      <dgm:prSet presAssocID="{1ED52D18-02BE-40E1-BB2E-CE1AD32FC524}" presName="dummy" presStyleCnt="0"/>
      <dgm:spPr/>
    </dgm:pt>
    <dgm:pt modelId="{028C609A-D81D-4E8A-B1B8-C92D59B91C41}" type="pres">
      <dgm:prSet presAssocID="{7228DA2A-4E6D-46D8-92B1-368FBA94F28D}" presName="sibTrans" presStyleLbl="sibTrans2D1" presStyleIdx="3" presStyleCnt="6"/>
      <dgm:spPr/>
      <dgm:t>
        <a:bodyPr/>
        <a:lstStyle/>
        <a:p>
          <a:endParaRPr lang="zh-CN" altLang="en-US"/>
        </a:p>
      </dgm:t>
    </dgm:pt>
    <dgm:pt modelId="{9B994287-25C3-4CC5-AF93-FAF5A449AAC3}" type="pres">
      <dgm:prSet presAssocID="{97F96FCD-6700-4B8C-B464-1DEECEA833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6A10E7-FB4D-4CC9-A668-F29D8CE7FF85}" type="pres">
      <dgm:prSet presAssocID="{97F96FCD-6700-4B8C-B464-1DEECEA833B7}" presName="dummy" presStyleCnt="0"/>
      <dgm:spPr/>
    </dgm:pt>
    <dgm:pt modelId="{05EFA421-EEE5-4C79-AAB8-430BC469C3C3}" type="pres">
      <dgm:prSet presAssocID="{6A54413F-DD9E-41C7-80BB-3DB552AEAE9A}" presName="sibTrans" presStyleLbl="sibTrans2D1" presStyleIdx="4" presStyleCnt="6"/>
      <dgm:spPr/>
      <dgm:t>
        <a:bodyPr/>
        <a:lstStyle/>
        <a:p>
          <a:endParaRPr lang="zh-CN" altLang="en-US"/>
        </a:p>
      </dgm:t>
    </dgm:pt>
    <dgm:pt modelId="{6F9262D8-13DF-441E-9575-CC85559724C5}" type="pres">
      <dgm:prSet presAssocID="{67074AD9-63C1-4B29-9C81-6EDC8C6ED434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FFD9A3-BA24-4591-A7CD-1009F39F50C9}" type="pres">
      <dgm:prSet presAssocID="{67074AD9-63C1-4B29-9C81-6EDC8C6ED434}" presName="dummy" presStyleCnt="0"/>
      <dgm:spPr/>
    </dgm:pt>
    <dgm:pt modelId="{698FA7AC-4EA2-46F1-80EE-0415D90979B3}" type="pres">
      <dgm:prSet presAssocID="{F11E9901-BB12-4DA7-8C68-941C776B3107}" presName="sibTrans" presStyleLbl="sibTrans2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5F9DD60B-D255-48BD-9DD4-1ADD5529992B}" srcId="{BC586514-A597-452B-8E40-CE96A67D1B65}" destId="{97F96FCD-6700-4B8C-B464-1DEECEA833B7}" srcOrd="4" destOrd="0" parTransId="{0E849A8A-0F18-4443-9C03-C6EDDBEEF142}" sibTransId="{6A54413F-DD9E-41C7-80BB-3DB552AEAE9A}"/>
    <dgm:cxn modelId="{6E683224-0806-4C51-9CC6-87F2B04FCB95}" type="presOf" srcId="{43CE7FD3-7723-45D4-BA0D-18C463BD99A4}" destId="{CDD98824-8E75-4AC5-85AF-448FD0716289}" srcOrd="0" destOrd="0" presId="urn:microsoft.com/office/officeart/2005/8/layout/radial6#1"/>
    <dgm:cxn modelId="{4C784A09-77FD-4BBE-A5ED-9F67D950DF85}" type="presOf" srcId="{411FEA69-D746-41E3-91A8-D42CFDF5E494}" destId="{4851E1F9-1DA6-457D-9692-15B47578B9F8}" srcOrd="0" destOrd="0" presId="urn:microsoft.com/office/officeart/2005/8/layout/radial6#1"/>
    <dgm:cxn modelId="{21EB42A1-A598-484C-A5BA-79E7DDF8F0AD}" type="presOf" srcId="{BC586514-A597-452B-8E40-CE96A67D1B65}" destId="{7BA66828-457D-4094-930A-3A8EF75561BE}" srcOrd="0" destOrd="0" presId="urn:microsoft.com/office/officeart/2005/8/layout/radial6#1"/>
    <dgm:cxn modelId="{9280FA92-0B14-42F9-912D-6E3A12C3DA35}" type="presOf" srcId="{67074AD9-63C1-4B29-9C81-6EDC8C6ED434}" destId="{6F9262D8-13DF-441E-9575-CC85559724C5}" srcOrd="0" destOrd="0" presId="urn:microsoft.com/office/officeart/2005/8/layout/radial6#1"/>
    <dgm:cxn modelId="{D7E6536D-BB4C-41FD-9FEC-A4FE79B39CEC}" type="presOf" srcId="{7228DA2A-4E6D-46D8-92B1-368FBA94F28D}" destId="{028C609A-D81D-4E8A-B1B8-C92D59B91C41}" srcOrd="0" destOrd="0" presId="urn:microsoft.com/office/officeart/2005/8/layout/radial6#1"/>
    <dgm:cxn modelId="{0ED732AB-0B6A-451D-9860-49FA16E823E8}" type="presOf" srcId="{0D46DC77-5AB4-4ABA-BE7C-46D6695CE187}" destId="{C22105AF-8668-4A1E-B819-C77D6DBC3B84}" srcOrd="0" destOrd="0" presId="urn:microsoft.com/office/officeart/2005/8/layout/radial6#1"/>
    <dgm:cxn modelId="{F92EF56B-75FB-4CEB-9F9C-CE765BFE5F15}" type="presOf" srcId="{B8762ED2-FF9E-4DCA-B534-0B96A10F9388}" destId="{4E9A6011-B6BB-450C-86CB-060FF802901D}" srcOrd="0" destOrd="0" presId="urn:microsoft.com/office/officeart/2005/8/layout/radial6#1"/>
    <dgm:cxn modelId="{914D2D16-50A9-4ABE-8479-E0BDCE49CC2A}" srcId="{BC586514-A597-452B-8E40-CE96A67D1B65}" destId="{1ED52D18-02BE-40E1-BB2E-CE1AD32FC524}" srcOrd="3" destOrd="0" parTransId="{BFDF1315-7062-4DEE-93B7-ED951CD9ED5A}" sibTransId="{7228DA2A-4E6D-46D8-92B1-368FBA94F28D}"/>
    <dgm:cxn modelId="{CAF83A2F-BD79-40A1-A602-EA2FFA3C7318}" srcId="{BC586514-A597-452B-8E40-CE96A67D1B65}" destId="{67074AD9-63C1-4B29-9C81-6EDC8C6ED434}" srcOrd="5" destOrd="0" parTransId="{5996435E-AABD-4920-8CE0-E0CC4059259A}" sibTransId="{F11E9901-BB12-4DA7-8C68-941C776B3107}"/>
    <dgm:cxn modelId="{8194671B-4BE5-4A7C-A2B9-6E2A83E17014}" srcId="{BC586514-A597-452B-8E40-CE96A67D1B65}" destId="{5C9C0228-128F-4076-9652-FFED59994936}" srcOrd="1" destOrd="0" parTransId="{A49324DF-8EF9-4E1B-8DA7-9B262D1DC6D6}" sibTransId="{411FEA69-D746-41E3-91A8-D42CFDF5E494}"/>
    <dgm:cxn modelId="{283AAFA4-944A-4C3B-A79C-9CBA3B86403C}" type="presOf" srcId="{2C712617-5994-4475-9AB2-90F0D6439516}" destId="{DB0BDB8B-6036-42EC-BDAD-2124AF5431D9}" srcOrd="0" destOrd="0" presId="urn:microsoft.com/office/officeart/2005/8/layout/radial6#1"/>
    <dgm:cxn modelId="{E73447B4-E96D-4198-A9AA-01E152907E38}" type="presOf" srcId="{F11E9901-BB12-4DA7-8C68-941C776B3107}" destId="{698FA7AC-4EA2-46F1-80EE-0415D90979B3}" srcOrd="0" destOrd="0" presId="urn:microsoft.com/office/officeart/2005/8/layout/radial6#1"/>
    <dgm:cxn modelId="{42A3CECD-820F-41FC-A74C-17830DC33F2F}" srcId="{BC586514-A597-452B-8E40-CE96A67D1B65}" destId="{0D46DC77-5AB4-4ABA-BE7C-46D6695CE187}" srcOrd="0" destOrd="0" parTransId="{7A2561CA-964E-4868-9BF9-13165BD0FBA8}" sibTransId="{2C712617-5994-4475-9AB2-90F0D6439516}"/>
    <dgm:cxn modelId="{0B66210C-0DDF-45F8-B41C-094001C3A28D}" srcId="{BC586514-A597-452B-8E40-CE96A67D1B65}" destId="{6D8E58E0-4B0D-491F-85F7-C5B39FBCE055}" srcOrd="2" destOrd="0" parTransId="{5B0B8D2D-1A6F-42DF-A5C9-93E90B6095C7}" sibTransId="{B8762ED2-FF9E-4DCA-B534-0B96A10F9388}"/>
    <dgm:cxn modelId="{6BE9FF7E-BFB1-4B23-BEEB-EE98D271660B}" srcId="{43CE7FD3-7723-45D4-BA0D-18C463BD99A4}" destId="{BC586514-A597-452B-8E40-CE96A67D1B65}" srcOrd="0" destOrd="0" parTransId="{B534926C-3DEC-44F0-AD90-6D5CC44A92B9}" sibTransId="{BB5B5D0F-04A5-4B71-A3BE-0179546AD0DB}"/>
    <dgm:cxn modelId="{1F9F21B1-B9E2-4E4E-ACB5-8024483A728F}" type="presOf" srcId="{6A54413F-DD9E-41C7-80BB-3DB552AEAE9A}" destId="{05EFA421-EEE5-4C79-AAB8-430BC469C3C3}" srcOrd="0" destOrd="0" presId="urn:microsoft.com/office/officeart/2005/8/layout/radial6#1"/>
    <dgm:cxn modelId="{08A4D28B-4DD9-465E-890B-182521F89DF7}" type="presOf" srcId="{5C9C0228-128F-4076-9652-FFED59994936}" destId="{A5C6AD48-54E5-4887-AAC3-7986F76082BD}" srcOrd="0" destOrd="0" presId="urn:microsoft.com/office/officeart/2005/8/layout/radial6#1"/>
    <dgm:cxn modelId="{CC8C1C08-9A59-4A4C-B809-EA2FE5834C7C}" type="presOf" srcId="{6D8E58E0-4B0D-491F-85F7-C5B39FBCE055}" destId="{7BCB4E6A-D2AA-4BF9-A506-61936CA6CFE2}" srcOrd="0" destOrd="0" presId="urn:microsoft.com/office/officeart/2005/8/layout/radial6#1"/>
    <dgm:cxn modelId="{A4CE9F35-C236-4FF4-8F1E-09CEC807AE7C}" type="presOf" srcId="{1ED52D18-02BE-40E1-BB2E-CE1AD32FC524}" destId="{8034C8C4-EABA-4E83-817C-5D02454D5490}" srcOrd="0" destOrd="0" presId="urn:microsoft.com/office/officeart/2005/8/layout/radial6#1"/>
    <dgm:cxn modelId="{DDD13AF1-BC1C-404C-96E4-8F8D53BB8CD6}" type="presOf" srcId="{97F96FCD-6700-4B8C-B464-1DEECEA833B7}" destId="{9B994287-25C3-4CC5-AF93-FAF5A449AAC3}" srcOrd="0" destOrd="0" presId="urn:microsoft.com/office/officeart/2005/8/layout/radial6#1"/>
    <dgm:cxn modelId="{8FB9F212-FB1B-457E-95A1-FCB773BCFCDA}" type="presParOf" srcId="{CDD98824-8E75-4AC5-85AF-448FD0716289}" destId="{7BA66828-457D-4094-930A-3A8EF75561BE}" srcOrd="0" destOrd="0" presId="urn:microsoft.com/office/officeart/2005/8/layout/radial6#1"/>
    <dgm:cxn modelId="{AF6B1D02-918D-4BCB-9E65-75A250CE9C7B}" type="presParOf" srcId="{CDD98824-8E75-4AC5-85AF-448FD0716289}" destId="{C22105AF-8668-4A1E-B819-C77D6DBC3B84}" srcOrd="1" destOrd="0" presId="urn:microsoft.com/office/officeart/2005/8/layout/radial6#1"/>
    <dgm:cxn modelId="{F06C4373-669D-4F7B-9E9F-7A4CA446E7AB}" type="presParOf" srcId="{CDD98824-8E75-4AC5-85AF-448FD0716289}" destId="{0BD83D4B-C91E-4A71-AFBA-DD224FA8D258}" srcOrd="2" destOrd="0" presId="urn:microsoft.com/office/officeart/2005/8/layout/radial6#1"/>
    <dgm:cxn modelId="{CF5C6673-9E99-42BB-B8D3-34BA1E02DB71}" type="presParOf" srcId="{CDD98824-8E75-4AC5-85AF-448FD0716289}" destId="{DB0BDB8B-6036-42EC-BDAD-2124AF5431D9}" srcOrd="3" destOrd="0" presId="urn:microsoft.com/office/officeart/2005/8/layout/radial6#1"/>
    <dgm:cxn modelId="{0D1CAFB5-C7A7-4239-971B-F7ECCFCD485D}" type="presParOf" srcId="{CDD98824-8E75-4AC5-85AF-448FD0716289}" destId="{A5C6AD48-54E5-4887-AAC3-7986F76082BD}" srcOrd="4" destOrd="0" presId="urn:microsoft.com/office/officeart/2005/8/layout/radial6#1"/>
    <dgm:cxn modelId="{B6B9BA45-5D5F-4802-99DA-4041E57D029A}" type="presParOf" srcId="{CDD98824-8E75-4AC5-85AF-448FD0716289}" destId="{51349555-0901-41B4-A01D-3596EC39EC20}" srcOrd="5" destOrd="0" presId="urn:microsoft.com/office/officeart/2005/8/layout/radial6#1"/>
    <dgm:cxn modelId="{ED790318-D413-443E-A993-F95D3555D0F4}" type="presParOf" srcId="{CDD98824-8E75-4AC5-85AF-448FD0716289}" destId="{4851E1F9-1DA6-457D-9692-15B47578B9F8}" srcOrd="6" destOrd="0" presId="urn:microsoft.com/office/officeart/2005/8/layout/radial6#1"/>
    <dgm:cxn modelId="{0F4A4FA6-6207-4352-BC61-C8D78F1AAA05}" type="presParOf" srcId="{CDD98824-8E75-4AC5-85AF-448FD0716289}" destId="{7BCB4E6A-D2AA-4BF9-A506-61936CA6CFE2}" srcOrd="7" destOrd="0" presId="urn:microsoft.com/office/officeart/2005/8/layout/radial6#1"/>
    <dgm:cxn modelId="{32870A96-C554-4DE5-BE27-CB80CE3EE4DE}" type="presParOf" srcId="{CDD98824-8E75-4AC5-85AF-448FD0716289}" destId="{75115096-07B5-488A-9F65-75AAE534EB19}" srcOrd="8" destOrd="0" presId="urn:microsoft.com/office/officeart/2005/8/layout/radial6#1"/>
    <dgm:cxn modelId="{F0710785-2C9C-47E6-9ABB-BA7A0BF8EE3A}" type="presParOf" srcId="{CDD98824-8E75-4AC5-85AF-448FD0716289}" destId="{4E9A6011-B6BB-450C-86CB-060FF802901D}" srcOrd="9" destOrd="0" presId="urn:microsoft.com/office/officeart/2005/8/layout/radial6#1"/>
    <dgm:cxn modelId="{02661A6B-3EDD-43BD-9A82-EEDD8D1EE526}" type="presParOf" srcId="{CDD98824-8E75-4AC5-85AF-448FD0716289}" destId="{8034C8C4-EABA-4E83-817C-5D02454D5490}" srcOrd="10" destOrd="0" presId="urn:microsoft.com/office/officeart/2005/8/layout/radial6#1"/>
    <dgm:cxn modelId="{5B684BD1-6E46-4858-84E8-DF0C23B93B69}" type="presParOf" srcId="{CDD98824-8E75-4AC5-85AF-448FD0716289}" destId="{619EFE7F-A4F0-4E80-B9BA-BC219BC1EDD8}" srcOrd="11" destOrd="0" presId="urn:microsoft.com/office/officeart/2005/8/layout/radial6#1"/>
    <dgm:cxn modelId="{21A35B37-4470-46A3-A27F-74D62CC0B2D4}" type="presParOf" srcId="{CDD98824-8E75-4AC5-85AF-448FD0716289}" destId="{028C609A-D81D-4E8A-B1B8-C92D59B91C41}" srcOrd="12" destOrd="0" presId="urn:microsoft.com/office/officeart/2005/8/layout/radial6#1"/>
    <dgm:cxn modelId="{08D604A7-CDB7-43C6-802B-C5CE69156CA6}" type="presParOf" srcId="{CDD98824-8E75-4AC5-85AF-448FD0716289}" destId="{9B994287-25C3-4CC5-AF93-FAF5A449AAC3}" srcOrd="13" destOrd="0" presId="urn:microsoft.com/office/officeart/2005/8/layout/radial6#1"/>
    <dgm:cxn modelId="{F7DD480B-805D-43D6-AFCD-601264033988}" type="presParOf" srcId="{CDD98824-8E75-4AC5-85AF-448FD0716289}" destId="{C86A10E7-FB4D-4CC9-A668-F29D8CE7FF85}" srcOrd="14" destOrd="0" presId="urn:microsoft.com/office/officeart/2005/8/layout/radial6#1"/>
    <dgm:cxn modelId="{4720F825-8D3C-44ED-AAFF-C8EB584E8518}" type="presParOf" srcId="{CDD98824-8E75-4AC5-85AF-448FD0716289}" destId="{05EFA421-EEE5-4C79-AAB8-430BC469C3C3}" srcOrd="15" destOrd="0" presId="urn:microsoft.com/office/officeart/2005/8/layout/radial6#1"/>
    <dgm:cxn modelId="{426034F8-56A7-48EB-8BF5-9F6B29ECBFA6}" type="presParOf" srcId="{CDD98824-8E75-4AC5-85AF-448FD0716289}" destId="{6F9262D8-13DF-441E-9575-CC85559724C5}" srcOrd="16" destOrd="0" presId="urn:microsoft.com/office/officeart/2005/8/layout/radial6#1"/>
    <dgm:cxn modelId="{A556822A-D14A-481D-A30C-CF33BEC0C3A4}" type="presParOf" srcId="{CDD98824-8E75-4AC5-85AF-448FD0716289}" destId="{84FFD9A3-BA24-4591-A7CD-1009F39F50C9}" srcOrd="17" destOrd="0" presId="urn:microsoft.com/office/officeart/2005/8/layout/radial6#1"/>
    <dgm:cxn modelId="{4193B66B-C406-438E-9C27-3DD880900C8C}" type="presParOf" srcId="{CDD98824-8E75-4AC5-85AF-448FD0716289}" destId="{698FA7AC-4EA2-46F1-80EE-0415D90979B3}" srcOrd="18" destOrd="0" presId="urn:microsoft.com/office/officeart/2005/8/layout/radial6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8E80B9-0A2A-43E8-BC6A-6DE522498558}">
      <dsp:nvSpPr>
        <dsp:cNvPr id="0" name=""/>
        <dsp:cNvSpPr/>
      </dsp:nvSpPr>
      <dsp:spPr>
        <a:xfrm>
          <a:off x="4705673" y="2787416"/>
          <a:ext cx="4133616" cy="3278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434"/>
              </a:lnTo>
              <a:lnTo>
                <a:pt x="4133616" y="223434"/>
              </a:lnTo>
              <a:lnTo>
                <a:pt x="4133616" y="32787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8F178-0C18-4F56-8B32-7A847C60F3FA}">
      <dsp:nvSpPr>
        <dsp:cNvPr id="0" name=""/>
        <dsp:cNvSpPr/>
      </dsp:nvSpPr>
      <dsp:spPr>
        <a:xfrm>
          <a:off x="4705673" y="2787416"/>
          <a:ext cx="2755744" cy="3278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434"/>
              </a:lnTo>
              <a:lnTo>
                <a:pt x="2755744" y="223434"/>
              </a:lnTo>
              <a:lnTo>
                <a:pt x="2755744" y="32787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CA63B-41A0-4520-B7CD-C3B6BDA2CC91}">
      <dsp:nvSpPr>
        <dsp:cNvPr id="0" name=""/>
        <dsp:cNvSpPr/>
      </dsp:nvSpPr>
      <dsp:spPr>
        <a:xfrm>
          <a:off x="4705673" y="2787416"/>
          <a:ext cx="1377872" cy="3278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434"/>
              </a:lnTo>
              <a:lnTo>
                <a:pt x="1377872" y="223434"/>
              </a:lnTo>
              <a:lnTo>
                <a:pt x="1377872" y="32787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679D77-DBA3-43B6-B1A7-6D2C26B09305}">
      <dsp:nvSpPr>
        <dsp:cNvPr id="0" name=""/>
        <dsp:cNvSpPr/>
      </dsp:nvSpPr>
      <dsp:spPr>
        <a:xfrm>
          <a:off x="4659953" y="2787416"/>
          <a:ext cx="91440" cy="32787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787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47C82A-B4C0-4199-878D-489E779120D0}">
      <dsp:nvSpPr>
        <dsp:cNvPr id="0" name=""/>
        <dsp:cNvSpPr/>
      </dsp:nvSpPr>
      <dsp:spPr>
        <a:xfrm>
          <a:off x="3327801" y="2787416"/>
          <a:ext cx="1377872" cy="327870"/>
        </a:xfrm>
        <a:custGeom>
          <a:avLst/>
          <a:gdLst/>
          <a:ahLst/>
          <a:cxnLst/>
          <a:rect l="0" t="0" r="0" b="0"/>
          <a:pathLst>
            <a:path>
              <a:moveTo>
                <a:pt x="1377872" y="0"/>
              </a:moveTo>
              <a:lnTo>
                <a:pt x="1377872" y="223434"/>
              </a:lnTo>
              <a:lnTo>
                <a:pt x="0" y="223434"/>
              </a:lnTo>
              <a:lnTo>
                <a:pt x="0" y="32787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A5366B-DEF8-411C-8857-774445D870BB}">
      <dsp:nvSpPr>
        <dsp:cNvPr id="0" name=""/>
        <dsp:cNvSpPr/>
      </dsp:nvSpPr>
      <dsp:spPr>
        <a:xfrm>
          <a:off x="1949929" y="2787416"/>
          <a:ext cx="2755744" cy="327870"/>
        </a:xfrm>
        <a:custGeom>
          <a:avLst/>
          <a:gdLst/>
          <a:ahLst/>
          <a:cxnLst/>
          <a:rect l="0" t="0" r="0" b="0"/>
          <a:pathLst>
            <a:path>
              <a:moveTo>
                <a:pt x="2755744" y="0"/>
              </a:moveTo>
              <a:lnTo>
                <a:pt x="2755744" y="223434"/>
              </a:lnTo>
              <a:lnTo>
                <a:pt x="0" y="223434"/>
              </a:lnTo>
              <a:lnTo>
                <a:pt x="0" y="32787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569B4D-65EA-4332-8CBB-B0933CA13E0B}">
      <dsp:nvSpPr>
        <dsp:cNvPr id="0" name=""/>
        <dsp:cNvSpPr/>
      </dsp:nvSpPr>
      <dsp:spPr>
        <a:xfrm>
          <a:off x="572056" y="2787416"/>
          <a:ext cx="4133616" cy="327870"/>
        </a:xfrm>
        <a:custGeom>
          <a:avLst/>
          <a:gdLst/>
          <a:ahLst/>
          <a:cxnLst/>
          <a:rect l="0" t="0" r="0" b="0"/>
          <a:pathLst>
            <a:path>
              <a:moveTo>
                <a:pt x="4133616" y="0"/>
              </a:moveTo>
              <a:lnTo>
                <a:pt x="4133616" y="223434"/>
              </a:lnTo>
              <a:lnTo>
                <a:pt x="0" y="223434"/>
              </a:lnTo>
              <a:lnTo>
                <a:pt x="0" y="32787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F1020C-7939-4E70-B915-B28393569459}">
      <dsp:nvSpPr>
        <dsp:cNvPr id="0" name=""/>
        <dsp:cNvSpPr/>
      </dsp:nvSpPr>
      <dsp:spPr>
        <a:xfrm>
          <a:off x="3416509" y="2071549"/>
          <a:ext cx="2578328" cy="7158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8CCF69-6A77-42A9-99B9-ED80F6D22715}">
      <dsp:nvSpPr>
        <dsp:cNvPr id="0" name=""/>
        <dsp:cNvSpPr/>
      </dsp:nvSpPr>
      <dsp:spPr>
        <a:xfrm>
          <a:off x="3541770" y="2190547"/>
          <a:ext cx="2578328" cy="715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客户忠诚的类型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562737" y="2211514"/>
        <a:ext cx="2536394" cy="673933"/>
      </dsp:txXfrm>
    </dsp:sp>
    <dsp:sp modelId="{D2E6837A-C9B7-45AE-B1D3-3191D9B68C0A}">
      <dsp:nvSpPr>
        <dsp:cNvPr id="0" name=""/>
        <dsp:cNvSpPr/>
      </dsp:nvSpPr>
      <dsp:spPr>
        <a:xfrm>
          <a:off x="8381" y="3115287"/>
          <a:ext cx="1127349" cy="7158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EBC5A3-7C8D-4689-A1DC-5ED8BE1A0CF8}">
      <dsp:nvSpPr>
        <dsp:cNvPr id="0" name=""/>
        <dsp:cNvSpPr/>
      </dsp:nvSpPr>
      <dsp:spPr>
        <a:xfrm>
          <a:off x="133642" y="3234285"/>
          <a:ext cx="1127349" cy="715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垄断忠诚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4609" y="3255252"/>
        <a:ext cx="1085415" cy="673933"/>
      </dsp:txXfrm>
    </dsp:sp>
    <dsp:sp modelId="{856283FF-DE64-4EAF-B967-F938D7E0F55F}">
      <dsp:nvSpPr>
        <dsp:cNvPr id="0" name=""/>
        <dsp:cNvSpPr/>
      </dsp:nvSpPr>
      <dsp:spPr>
        <a:xfrm>
          <a:off x="1386254" y="3115287"/>
          <a:ext cx="1127349" cy="7158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7B6818-2985-43B6-88E6-48BABB71598E}">
      <dsp:nvSpPr>
        <dsp:cNvPr id="0" name=""/>
        <dsp:cNvSpPr/>
      </dsp:nvSpPr>
      <dsp:spPr>
        <a:xfrm>
          <a:off x="1511515" y="3234285"/>
          <a:ext cx="1127349" cy="715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惰性忠诚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32482" y="3255252"/>
        <a:ext cx="1085415" cy="673933"/>
      </dsp:txXfrm>
    </dsp:sp>
    <dsp:sp modelId="{D4295DD2-29DB-4C92-93D3-649293717798}">
      <dsp:nvSpPr>
        <dsp:cNvPr id="0" name=""/>
        <dsp:cNvSpPr/>
      </dsp:nvSpPr>
      <dsp:spPr>
        <a:xfrm>
          <a:off x="2764126" y="3115287"/>
          <a:ext cx="1127349" cy="7158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8EF32C-D7EC-4C47-A418-1BAC4CCF3EE3}">
      <dsp:nvSpPr>
        <dsp:cNvPr id="0" name=""/>
        <dsp:cNvSpPr/>
      </dsp:nvSpPr>
      <dsp:spPr>
        <a:xfrm>
          <a:off x="2889387" y="3234285"/>
          <a:ext cx="1127349" cy="715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潜在忠诚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10354" y="3255252"/>
        <a:ext cx="1085415" cy="673933"/>
      </dsp:txXfrm>
    </dsp:sp>
    <dsp:sp modelId="{DCB5FEEF-A439-46DE-9EE2-5A29D6B0EAE7}">
      <dsp:nvSpPr>
        <dsp:cNvPr id="0" name=""/>
        <dsp:cNvSpPr/>
      </dsp:nvSpPr>
      <dsp:spPr>
        <a:xfrm>
          <a:off x="4141998" y="3115287"/>
          <a:ext cx="1127349" cy="7158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29CE2-CAC1-4E65-A2C5-E05EA342E47F}">
      <dsp:nvSpPr>
        <dsp:cNvPr id="0" name=""/>
        <dsp:cNvSpPr/>
      </dsp:nvSpPr>
      <dsp:spPr>
        <a:xfrm>
          <a:off x="4267259" y="3234285"/>
          <a:ext cx="1127349" cy="715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方便忠诚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88226" y="3255252"/>
        <a:ext cx="1085415" cy="673933"/>
      </dsp:txXfrm>
    </dsp:sp>
    <dsp:sp modelId="{AE0AC13E-1B2B-4A0B-8888-4F49C60AA1A8}">
      <dsp:nvSpPr>
        <dsp:cNvPr id="0" name=""/>
        <dsp:cNvSpPr/>
      </dsp:nvSpPr>
      <dsp:spPr>
        <a:xfrm>
          <a:off x="5519870" y="3115287"/>
          <a:ext cx="1127349" cy="7158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3E9E99-D0F8-4A57-A5F5-AD14EF624482}">
      <dsp:nvSpPr>
        <dsp:cNvPr id="0" name=""/>
        <dsp:cNvSpPr/>
      </dsp:nvSpPr>
      <dsp:spPr>
        <a:xfrm>
          <a:off x="5645131" y="3234285"/>
          <a:ext cx="1127349" cy="715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价格忠诚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66098" y="3255252"/>
        <a:ext cx="1085415" cy="673933"/>
      </dsp:txXfrm>
    </dsp:sp>
    <dsp:sp modelId="{B9AE4CF3-0849-4448-9249-1A902D9F4323}">
      <dsp:nvSpPr>
        <dsp:cNvPr id="0" name=""/>
        <dsp:cNvSpPr/>
      </dsp:nvSpPr>
      <dsp:spPr>
        <a:xfrm>
          <a:off x="6897742" y="3115287"/>
          <a:ext cx="1127349" cy="7158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FD5E7C-BD97-4DC7-9374-C74E08285BB1}">
      <dsp:nvSpPr>
        <dsp:cNvPr id="0" name=""/>
        <dsp:cNvSpPr/>
      </dsp:nvSpPr>
      <dsp:spPr>
        <a:xfrm>
          <a:off x="7023003" y="3234285"/>
          <a:ext cx="1127349" cy="715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激励忠诚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043970" y="3255252"/>
        <a:ext cx="1085415" cy="673933"/>
      </dsp:txXfrm>
    </dsp:sp>
    <dsp:sp modelId="{2CC6B0F5-BB36-411A-A90B-3FC44D2838AD}">
      <dsp:nvSpPr>
        <dsp:cNvPr id="0" name=""/>
        <dsp:cNvSpPr/>
      </dsp:nvSpPr>
      <dsp:spPr>
        <a:xfrm>
          <a:off x="8275615" y="3115287"/>
          <a:ext cx="1127349" cy="71586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57C2DE-BCB0-45A4-B8B0-1BAF35512302}">
      <dsp:nvSpPr>
        <dsp:cNvPr id="0" name=""/>
        <dsp:cNvSpPr/>
      </dsp:nvSpPr>
      <dsp:spPr>
        <a:xfrm>
          <a:off x="8400876" y="3234285"/>
          <a:ext cx="1127349" cy="7158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超值忠诚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21843" y="3255252"/>
        <a:ext cx="1085415" cy="6739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D48851-D20D-49C1-92E6-796E178CE644}">
      <dsp:nvSpPr>
        <dsp:cNvPr id="0" name=""/>
        <dsp:cNvSpPr/>
      </dsp:nvSpPr>
      <dsp:spPr>
        <a:xfrm>
          <a:off x="-6640942" y="-1016361"/>
          <a:ext cx="7910409" cy="7910409"/>
        </a:xfrm>
        <a:prstGeom prst="blockArc">
          <a:avLst>
            <a:gd name="adj1" fmla="val 18900000"/>
            <a:gd name="adj2" fmla="val 2700000"/>
            <a:gd name="adj3" fmla="val 273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3B7131-41E4-46F7-A932-C9D2D5DDE23C}">
      <dsp:nvSpPr>
        <dsp:cNvPr id="0" name=""/>
        <dsp:cNvSpPr/>
      </dsp:nvSpPr>
      <dsp:spPr>
        <a:xfrm>
          <a:off x="412319" y="267199"/>
          <a:ext cx="9189837" cy="5341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99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提升客户终生价值</a:t>
          </a:r>
        </a:p>
      </dsp:txBody>
      <dsp:txXfrm>
        <a:off x="412319" y="267199"/>
        <a:ext cx="9189837" cy="534164"/>
      </dsp:txXfrm>
    </dsp:sp>
    <dsp:sp modelId="{B645AA6E-965F-4A01-8602-BFE5AECCAAB1}">
      <dsp:nvSpPr>
        <dsp:cNvPr id="0" name=""/>
        <dsp:cNvSpPr/>
      </dsp:nvSpPr>
      <dsp:spPr>
        <a:xfrm>
          <a:off x="78467" y="200429"/>
          <a:ext cx="667705" cy="6677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FD4507-813A-4765-862B-E9FF27BDB631}">
      <dsp:nvSpPr>
        <dsp:cNvPr id="0" name=""/>
        <dsp:cNvSpPr/>
      </dsp:nvSpPr>
      <dsp:spPr>
        <a:xfrm>
          <a:off x="896053" y="1068915"/>
          <a:ext cx="8706103" cy="5341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99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降低客户开发、交易和服务成本  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96053" y="1068915"/>
        <a:ext cx="8706103" cy="534164"/>
      </dsp:txXfrm>
    </dsp:sp>
    <dsp:sp modelId="{18712E6E-3340-4FE7-BC38-CF25E0B3A246}">
      <dsp:nvSpPr>
        <dsp:cNvPr id="0" name=""/>
        <dsp:cNvSpPr/>
      </dsp:nvSpPr>
      <dsp:spPr>
        <a:xfrm>
          <a:off x="562200" y="1002145"/>
          <a:ext cx="667705" cy="6677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E82191-1801-4BF2-A7DA-10D57923F01A}">
      <dsp:nvSpPr>
        <dsp:cNvPr id="0" name=""/>
        <dsp:cNvSpPr/>
      </dsp:nvSpPr>
      <dsp:spPr>
        <a:xfrm>
          <a:off x="1161136" y="1870044"/>
          <a:ext cx="8441020" cy="5341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99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使企业的收入增长，并且获得溢价收益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61136" y="1870044"/>
        <a:ext cx="8441020" cy="534164"/>
      </dsp:txXfrm>
    </dsp:sp>
    <dsp:sp modelId="{EDF5F06B-AC9C-4827-AE96-1275ECEF60AD}">
      <dsp:nvSpPr>
        <dsp:cNvPr id="0" name=""/>
        <dsp:cNvSpPr/>
      </dsp:nvSpPr>
      <dsp:spPr>
        <a:xfrm>
          <a:off x="827284" y="1803274"/>
          <a:ext cx="667705" cy="6677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139AA3-046B-4024-811A-ADD9C2AF0573}">
      <dsp:nvSpPr>
        <dsp:cNvPr id="0" name=""/>
        <dsp:cNvSpPr/>
      </dsp:nvSpPr>
      <dsp:spPr>
        <a:xfrm>
          <a:off x="1245775" y="2671760"/>
          <a:ext cx="8356381" cy="5341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99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降低企业的经营风险并且提高效率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245775" y="2671760"/>
        <a:ext cx="8356381" cy="534164"/>
      </dsp:txXfrm>
    </dsp:sp>
    <dsp:sp modelId="{140F17C7-64D1-4E1F-ADC6-96B1951D7428}">
      <dsp:nvSpPr>
        <dsp:cNvPr id="0" name=""/>
        <dsp:cNvSpPr/>
      </dsp:nvSpPr>
      <dsp:spPr>
        <a:xfrm>
          <a:off x="911922" y="2604990"/>
          <a:ext cx="667705" cy="6677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303524-F45B-4B6A-B0F4-E04364128416}">
      <dsp:nvSpPr>
        <dsp:cNvPr id="0" name=""/>
        <dsp:cNvSpPr/>
      </dsp:nvSpPr>
      <dsp:spPr>
        <a:xfrm>
          <a:off x="1161136" y="3473477"/>
          <a:ext cx="8441020" cy="5341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99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获得良好的口碑效应</a:t>
          </a:r>
        </a:p>
      </dsp:txBody>
      <dsp:txXfrm>
        <a:off x="1161136" y="3473477"/>
        <a:ext cx="8441020" cy="534164"/>
      </dsp:txXfrm>
    </dsp:sp>
    <dsp:sp modelId="{F0D7CA6B-4853-4F93-B39F-C17D966D9A3E}">
      <dsp:nvSpPr>
        <dsp:cNvPr id="0" name=""/>
        <dsp:cNvSpPr/>
      </dsp:nvSpPr>
      <dsp:spPr>
        <a:xfrm>
          <a:off x="827284" y="3406706"/>
          <a:ext cx="667705" cy="6677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AF197A-27A0-4101-BAF2-B87A8AF4DE1C}">
      <dsp:nvSpPr>
        <dsp:cNvPr id="0" name=""/>
        <dsp:cNvSpPr/>
      </dsp:nvSpPr>
      <dsp:spPr>
        <a:xfrm>
          <a:off x="896053" y="4274605"/>
          <a:ext cx="8706103" cy="5341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99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获得客户数量的增长，壮大客户队伍</a:t>
          </a:r>
        </a:p>
      </dsp:txBody>
      <dsp:txXfrm>
        <a:off x="896053" y="4274605"/>
        <a:ext cx="8706103" cy="534164"/>
      </dsp:txXfrm>
    </dsp:sp>
    <dsp:sp modelId="{C57EC6F3-5747-4469-B2F2-09B8F26D185C}">
      <dsp:nvSpPr>
        <dsp:cNvPr id="0" name=""/>
        <dsp:cNvSpPr/>
      </dsp:nvSpPr>
      <dsp:spPr>
        <a:xfrm>
          <a:off x="562200" y="4207835"/>
          <a:ext cx="667705" cy="6677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CA27AB-01F9-4780-879C-4349ED059423}">
      <dsp:nvSpPr>
        <dsp:cNvPr id="0" name=""/>
        <dsp:cNvSpPr/>
      </dsp:nvSpPr>
      <dsp:spPr>
        <a:xfrm>
          <a:off x="412319" y="5076322"/>
          <a:ext cx="9189837" cy="53416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993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为企业发展带来良性循环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12319" y="5076322"/>
        <a:ext cx="9189837" cy="534164"/>
      </dsp:txXfrm>
    </dsp:sp>
    <dsp:sp modelId="{26BFA84D-35E8-4462-BA6D-EDF6316D5811}">
      <dsp:nvSpPr>
        <dsp:cNvPr id="0" name=""/>
        <dsp:cNvSpPr/>
      </dsp:nvSpPr>
      <dsp:spPr>
        <a:xfrm>
          <a:off x="78467" y="5009551"/>
          <a:ext cx="667705" cy="6677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42FAE-794A-422D-B7C1-5804188F2D11}">
      <dsp:nvSpPr>
        <dsp:cNvPr id="0" name=""/>
        <dsp:cNvSpPr/>
      </dsp:nvSpPr>
      <dsp:spPr>
        <a:xfrm>
          <a:off x="624" y="2365414"/>
          <a:ext cx="2861061" cy="14305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常见的客户忠诚度衡量指标</a:t>
          </a:r>
          <a:endParaRPr lang="zh-CN" altLang="en-US" sz="15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523" y="2407313"/>
        <a:ext cx="2777263" cy="1346732"/>
      </dsp:txXfrm>
    </dsp:sp>
    <dsp:sp modelId="{C1D9EC1F-564A-4B27-BC79-718F8487A5C7}">
      <dsp:nvSpPr>
        <dsp:cNvPr id="0" name=""/>
        <dsp:cNvSpPr/>
      </dsp:nvSpPr>
      <dsp:spPr>
        <a:xfrm rot="18289469">
          <a:off x="2431888" y="2237228"/>
          <a:ext cx="2004019" cy="41791"/>
        </a:xfrm>
        <a:custGeom>
          <a:avLst/>
          <a:gdLst/>
          <a:ahLst/>
          <a:cxnLst/>
          <a:rect l="0" t="0" r="0" b="0"/>
          <a:pathLst>
            <a:path>
              <a:moveTo>
                <a:pt x="0" y="20895"/>
              </a:moveTo>
              <a:lnTo>
                <a:pt x="2004019" y="2089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3383797" y="2208024"/>
        <a:ext cx="100200" cy="100200"/>
      </dsp:txXfrm>
    </dsp:sp>
    <dsp:sp modelId="{638497B4-2675-42C0-940C-C28BE1A69CEA}">
      <dsp:nvSpPr>
        <dsp:cNvPr id="0" name=""/>
        <dsp:cNvSpPr/>
      </dsp:nvSpPr>
      <dsp:spPr>
        <a:xfrm>
          <a:off x="4006110" y="720304"/>
          <a:ext cx="2861061" cy="14305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衡量客户接触度及贡献度的指标</a:t>
          </a:r>
          <a:endParaRPr lang="zh-CN" altLang="en-US" sz="15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048009" y="762203"/>
        <a:ext cx="2777263" cy="1346732"/>
      </dsp:txXfrm>
    </dsp:sp>
    <dsp:sp modelId="{D2906E5F-3450-4624-8634-33F8C877AF00}">
      <dsp:nvSpPr>
        <dsp:cNvPr id="0" name=""/>
        <dsp:cNvSpPr/>
      </dsp:nvSpPr>
      <dsp:spPr>
        <a:xfrm>
          <a:off x="6867171" y="1414673"/>
          <a:ext cx="1144424" cy="41791"/>
        </a:xfrm>
        <a:custGeom>
          <a:avLst/>
          <a:gdLst/>
          <a:ahLst/>
          <a:cxnLst/>
          <a:rect l="0" t="0" r="0" b="0"/>
          <a:pathLst>
            <a:path>
              <a:moveTo>
                <a:pt x="0" y="20895"/>
              </a:moveTo>
              <a:lnTo>
                <a:pt x="1144424" y="2089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410773" y="1406959"/>
        <a:ext cx="57221" cy="57221"/>
      </dsp:txXfrm>
    </dsp:sp>
    <dsp:sp modelId="{C898C743-2358-401C-B703-7E65D601CBBF}">
      <dsp:nvSpPr>
        <dsp:cNvPr id="0" name=""/>
        <dsp:cNvSpPr/>
      </dsp:nvSpPr>
      <dsp:spPr>
        <a:xfrm>
          <a:off x="8011596" y="720304"/>
          <a:ext cx="2861061" cy="14305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客户活跃度、客户重复购买的次数、客户交叉购买的次数、客户升级购买的次数、客户购买的总金额、客户生命周期的长短</a:t>
          </a:r>
          <a:endParaRPr lang="zh-CN" altLang="en-US" sz="15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053495" y="762203"/>
        <a:ext cx="2777263" cy="1346732"/>
      </dsp:txXfrm>
    </dsp:sp>
    <dsp:sp modelId="{52143915-31AA-4430-8F13-6451F79A6753}">
      <dsp:nvSpPr>
        <dsp:cNvPr id="0" name=""/>
        <dsp:cNvSpPr/>
      </dsp:nvSpPr>
      <dsp:spPr>
        <a:xfrm>
          <a:off x="2861685" y="3059784"/>
          <a:ext cx="1144424" cy="41791"/>
        </a:xfrm>
        <a:custGeom>
          <a:avLst/>
          <a:gdLst/>
          <a:ahLst/>
          <a:cxnLst/>
          <a:rect l="0" t="0" r="0" b="0"/>
          <a:pathLst>
            <a:path>
              <a:moveTo>
                <a:pt x="0" y="20895"/>
              </a:moveTo>
              <a:lnTo>
                <a:pt x="1144424" y="2089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405287" y="3052069"/>
        <a:ext cx="57221" cy="57221"/>
      </dsp:txXfrm>
    </dsp:sp>
    <dsp:sp modelId="{6FFC65E0-5B08-4B00-8DC1-8938FB5E4AEC}">
      <dsp:nvSpPr>
        <dsp:cNvPr id="0" name=""/>
        <dsp:cNvSpPr/>
      </dsp:nvSpPr>
      <dsp:spPr>
        <a:xfrm>
          <a:off x="4006110" y="2365414"/>
          <a:ext cx="2861061" cy="14305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衡量客户对企业偏爱程度的指标</a:t>
          </a:r>
          <a:endParaRPr lang="zh-CN" altLang="en-US" sz="15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048009" y="2407313"/>
        <a:ext cx="2777263" cy="1346732"/>
      </dsp:txXfrm>
    </dsp:sp>
    <dsp:sp modelId="{A9E68E98-1019-43E6-865E-5DCC1C0D7D3B}">
      <dsp:nvSpPr>
        <dsp:cNvPr id="0" name=""/>
        <dsp:cNvSpPr/>
      </dsp:nvSpPr>
      <dsp:spPr>
        <a:xfrm>
          <a:off x="6867171" y="3059784"/>
          <a:ext cx="1144424" cy="41791"/>
        </a:xfrm>
        <a:custGeom>
          <a:avLst/>
          <a:gdLst/>
          <a:ahLst/>
          <a:cxnLst/>
          <a:rect l="0" t="0" r="0" b="0"/>
          <a:pathLst>
            <a:path>
              <a:moveTo>
                <a:pt x="0" y="20895"/>
              </a:moveTo>
              <a:lnTo>
                <a:pt x="1144424" y="2089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410773" y="3052069"/>
        <a:ext cx="57221" cy="57221"/>
      </dsp:txXfrm>
    </dsp:sp>
    <dsp:sp modelId="{48364BD1-21F2-443F-869A-AE27CC20B896}">
      <dsp:nvSpPr>
        <dsp:cNvPr id="0" name=""/>
        <dsp:cNvSpPr/>
      </dsp:nvSpPr>
      <dsp:spPr>
        <a:xfrm>
          <a:off x="8011596" y="2365414"/>
          <a:ext cx="2861061" cy="14305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客户对价格的敏感度、客户购物路程的远近、客户对企业的信任程度</a:t>
          </a:r>
          <a:endParaRPr lang="zh-CN" altLang="en-US" sz="15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053495" y="2407313"/>
        <a:ext cx="2777263" cy="1346732"/>
      </dsp:txXfrm>
    </dsp:sp>
    <dsp:sp modelId="{8EA3542F-BFFD-4B1A-BC2E-1F255549589E}">
      <dsp:nvSpPr>
        <dsp:cNvPr id="0" name=""/>
        <dsp:cNvSpPr/>
      </dsp:nvSpPr>
      <dsp:spPr>
        <a:xfrm rot="3310531">
          <a:off x="2431888" y="3882339"/>
          <a:ext cx="2004019" cy="41791"/>
        </a:xfrm>
        <a:custGeom>
          <a:avLst/>
          <a:gdLst/>
          <a:ahLst/>
          <a:cxnLst/>
          <a:rect l="0" t="0" r="0" b="0"/>
          <a:pathLst>
            <a:path>
              <a:moveTo>
                <a:pt x="0" y="20895"/>
              </a:moveTo>
              <a:lnTo>
                <a:pt x="2004019" y="2089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3383797" y="3853134"/>
        <a:ext cx="100200" cy="100200"/>
      </dsp:txXfrm>
    </dsp:sp>
    <dsp:sp modelId="{47DA20FC-54EA-4804-8649-72D8C87A1420}">
      <dsp:nvSpPr>
        <dsp:cNvPr id="0" name=""/>
        <dsp:cNvSpPr/>
      </dsp:nvSpPr>
      <dsp:spPr>
        <a:xfrm>
          <a:off x="4006110" y="4010524"/>
          <a:ext cx="2861061" cy="14305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衡量客户对竞争对手抵抗程度的指标</a:t>
          </a:r>
          <a:endParaRPr lang="zh-CN" altLang="en-US" sz="1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048009" y="4052423"/>
        <a:ext cx="2777263" cy="1346732"/>
      </dsp:txXfrm>
    </dsp:sp>
    <dsp:sp modelId="{1B17C8E9-7B47-4C65-A77D-FFBC721E969F}">
      <dsp:nvSpPr>
        <dsp:cNvPr id="0" name=""/>
        <dsp:cNvSpPr/>
      </dsp:nvSpPr>
      <dsp:spPr>
        <a:xfrm>
          <a:off x="6867171" y="4704894"/>
          <a:ext cx="1144424" cy="41791"/>
        </a:xfrm>
        <a:custGeom>
          <a:avLst/>
          <a:gdLst/>
          <a:ahLst/>
          <a:cxnLst/>
          <a:rect l="0" t="0" r="0" b="0"/>
          <a:pathLst>
            <a:path>
              <a:moveTo>
                <a:pt x="0" y="20895"/>
              </a:moveTo>
              <a:lnTo>
                <a:pt x="1144424" y="2089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410773" y="4697179"/>
        <a:ext cx="57221" cy="57221"/>
      </dsp:txXfrm>
    </dsp:sp>
    <dsp:sp modelId="{7D0F7A1B-261A-411B-929C-0EBBF55CF322}">
      <dsp:nvSpPr>
        <dsp:cNvPr id="0" name=""/>
        <dsp:cNvSpPr/>
      </dsp:nvSpPr>
      <dsp:spPr>
        <a:xfrm>
          <a:off x="8011596" y="4010524"/>
          <a:ext cx="2861061" cy="14305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客户对竞争产品的态度</a:t>
          </a:r>
          <a:endParaRPr lang="zh-CN" altLang="en-US" sz="1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053495" y="4052423"/>
        <a:ext cx="2777263" cy="13467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8FA7AC-4EA2-46F1-80EE-0415D90979B3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12600000"/>
            <a:gd name="adj2" fmla="val 16200000"/>
            <a:gd name="adj3" fmla="val 4521"/>
          </a:avLst>
        </a:prstGeom>
        <a:solidFill>
          <a:schemeClr val="accent2">
            <a:shade val="90000"/>
            <a:hueOff val="-574681"/>
            <a:satOff val="409"/>
            <a:lumOff val="321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EFA421-EEE5-4C79-AAB8-430BC469C3C3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9000000"/>
            <a:gd name="adj2" fmla="val 12600000"/>
            <a:gd name="adj3" fmla="val 4521"/>
          </a:avLst>
        </a:prstGeom>
        <a:solidFill>
          <a:schemeClr val="accent2">
            <a:shade val="90000"/>
            <a:hueOff val="-459745"/>
            <a:satOff val="327"/>
            <a:lumOff val="2569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8C609A-D81D-4E8A-B1B8-C92D59B91C41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5400000"/>
            <a:gd name="adj2" fmla="val 9000000"/>
            <a:gd name="adj3" fmla="val 4521"/>
          </a:avLst>
        </a:prstGeom>
        <a:solidFill>
          <a:schemeClr val="accent2">
            <a:shade val="90000"/>
            <a:hueOff val="-344809"/>
            <a:satOff val="245"/>
            <a:lumOff val="1926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A6011-B6BB-450C-86CB-060FF802901D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1800000"/>
            <a:gd name="adj2" fmla="val 5400000"/>
            <a:gd name="adj3" fmla="val 4521"/>
          </a:avLst>
        </a:prstGeom>
        <a:solidFill>
          <a:schemeClr val="accent2">
            <a:shade val="90000"/>
            <a:hueOff val="-229872"/>
            <a:satOff val="164"/>
            <a:lumOff val="1284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51E1F9-1DA6-457D-9692-15B47578B9F8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19800000"/>
            <a:gd name="adj2" fmla="val 1800000"/>
            <a:gd name="adj3" fmla="val 4521"/>
          </a:avLst>
        </a:prstGeom>
        <a:solidFill>
          <a:schemeClr val="accent2">
            <a:shade val="90000"/>
            <a:hueOff val="-114936"/>
            <a:satOff val="82"/>
            <a:lumOff val="642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0BDB8B-6036-42EC-BDAD-2124AF5431D9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16200000"/>
            <a:gd name="adj2" fmla="val 19800000"/>
            <a:gd name="adj3" fmla="val 4521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A66828-457D-4094-930A-3A8EF75561BE}">
      <dsp:nvSpPr>
        <dsp:cNvPr id="0" name=""/>
        <dsp:cNvSpPr/>
      </dsp:nvSpPr>
      <dsp:spPr>
        <a:xfrm>
          <a:off x="3123406" y="1768739"/>
          <a:ext cx="1881187" cy="1881187"/>
        </a:xfrm>
        <a:prstGeom prst="ellipse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影响客户忠诚度的因素</a:t>
          </a:r>
          <a:endParaRPr lang="zh-CN" altLang="en-US" sz="21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398899" y="2044232"/>
        <a:ext cx="1330201" cy="1330201"/>
      </dsp:txXfrm>
    </dsp:sp>
    <dsp:sp modelId="{C22105AF-8668-4A1E-B819-C77D6DBC3B84}">
      <dsp:nvSpPr>
        <dsp:cNvPr id="0" name=""/>
        <dsp:cNvSpPr/>
      </dsp:nvSpPr>
      <dsp:spPr>
        <a:xfrm>
          <a:off x="3405584" y="1358"/>
          <a:ext cx="1316831" cy="1316831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客户个人的因素</a:t>
          </a:r>
          <a:endParaRPr lang="zh-CN" altLang="en-US" sz="16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598429" y="194203"/>
        <a:ext cx="931141" cy="931141"/>
      </dsp:txXfrm>
    </dsp:sp>
    <dsp:sp modelId="{A5C6AD48-54E5-4887-AAC3-7986F76082BD}">
      <dsp:nvSpPr>
        <dsp:cNvPr id="0" name=""/>
        <dsp:cNvSpPr/>
      </dsp:nvSpPr>
      <dsp:spPr>
        <a:xfrm>
          <a:off x="5180554" y="1026138"/>
          <a:ext cx="1316831" cy="1316831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员工对企业的忠诚度</a:t>
          </a:r>
          <a:endParaRPr lang="zh-CN" altLang="en-US" sz="16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373399" y="1218983"/>
        <a:ext cx="931141" cy="931141"/>
      </dsp:txXfrm>
    </dsp:sp>
    <dsp:sp modelId="{7BCB4E6A-D2AA-4BF9-A506-61936CA6CFE2}">
      <dsp:nvSpPr>
        <dsp:cNvPr id="0" name=""/>
        <dsp:cNvSpPr/>
      </dsp:nvSpPr>
      <dsp:spPr>
        <a:xfrm>
          <a:off x="5180554" y="3075697"/>
          <a:ext cx="1316831" cy="1316831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客户满意</a:t>
          </a:r>
          <a:endParaRPr lang="zh-CN" altLang="en-US" sz="16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373399" y="3268542"/>
        <a:ext cx="931141" cy="931141"/>
      </dsp:txXfrm>
    </dsp:sp>
    <dsp:sp modelId="{8034C8C4-EABA-4E83-817C-5D02454D5490}">
      <dsp:nvSpPr>
        <dsp:cNvPr id="0" name=""/>
        <dsp:cNvSpPr/>
      </dsp:nvSpPr>
      <dsp:spPr>
        <a:xfrm>
          <a:off x="3405584" y="4100477"/>
          <a:ext cx="1316831" cy="1316831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客户因忠诚而获得的利益</a:t>
          </a:r>
          <a:endParaRPr lang="zh-CN" altLang="en-US" sz="16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598429" y="4293322"/>
        <a:ext cx="931141" cy="931141"/>
      </dsp:txXfrm>
    </dsp:sp>
    <dsp:sp modelId="{9B994287-25C3-4CC5-AF93-FAF5A449AAC3}">
      <dsp:nvSpPr>
        <dsp:cNvPr id="0" name=""/>
        <dsp:cNvSpPr/>
      </dsp:nvSpPr>
      <dsp:spPr>
        <a:xfrm>
          <a:off x="1630613" y="3075697"/>
          <a:ext cx="1316831" cy="1316831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客户的信任与情感</a:t>
          </a:r>
          <a:endParaRPr lang="zh-CN" altLang="en-US" sz="16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23458" y="3268542"/>
        <a:ext cx="931141" cy="931141"/>
      </dsp:txXfrm>
    </dsp:sp>
    <dsp:sp modelId="{6F9262D8-13DF-441E-9575-CC85559724C5}">
      <dsp:nvSpPr>
        <dsp:cNvPr id="0" name=""/>
        <dsp:cNvSpPr/>
      </dsp:nvSpPr>
      <dsp:spPr>
        <a:xfrm>
          <a:off x="1630613" y="1026138"/>
          <a:ext cx="1316831" cy="1316831"/>
        </a:xfrm>
        <a:prstGeom prst="ellipse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转换成本</a:t>
          </a:r>
          <a:endParaRPr lang="zh-CN" altLang="en-US" sz="16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23458" y="1218983"/>
        <a:ext cx="931141" cy="931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#1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#1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dstNode" val="node"/>
                    <dgm:param type="begSty" val="noArr"/>
                    <dgm:param type="endSty" val="noArr"/>
                    <dgm:param type="connRout" val="curve"/>
                    <dgm:param type="begPts" val="ctr"/>
                    <dgm:param type="endPts" val="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srcNode" val="dummyConnPt"/>
                    <dgm:param type="dstNode" val="dummyConnPt"/>
                    <dgm:param type="begSty" val="noArr"/>
                    <dgm:param type="endSty" val="noArr"/>
                    <dgm:param type="connRout" val="longCurve"/>
                    <dgm:param type="begPts" val="bCtr"/>
                    <dgm:param type="endPts" val="t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BD9C7E-5AC1-427E-9F9F-A283033ED1F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CA2300-C538-4DA7-A1A2-FF539FE2DF1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16519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140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5198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4412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10244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  <a:t>8</a:t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100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4412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10244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  <a:t>9</a:t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25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4412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10244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  <a:t>10</a:t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31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5050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4412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10244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  <a:t>18</a:t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1261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4412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10244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</a:rPr>
              <a:t>19</a:t>
            </a:fld>
            <a:endParaRPr lang="zh-CN" altLang="en-US" sz="12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2770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9"/>
          <p:cNvGrpSpPr/>
          <p:nvPr userDrawn="1"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8" name="矩形 20"/>
            <p:cNvSpPr>
              <a:spLocks noChangeArrowheads="1"/>
            </p:cNvSpPr>
            <p:nvPr/>
          </p:nvSpPr>
          <p:spPr bwMode="auto"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矩形 21"/>
            <p:cNvSpPr>
              <a:spLocks noChangeArrowheads="1"/>
            </p:cNvSpPr>
            <p:nvPr/>
          </p:nvSpPr>
          <p:spPr bwMode="auto"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解读客户的定义</a:t>
            </a:r>
          </a:p>
        </p:txBody>
      </p:sp>
      <p:sp>
        <p:nvSpPr>
          <p:cNvPr id="11" name="矩形 10"/>
          <p:cNvSpPr/>
          <p:nvPr/>
        </p:nvSpPr>
        <p:spPr>
          <a:xfrm>
            <a:off x="2749550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识别客户的状态</a:t>
            </a:r>
          </a:p>
        </p:txBody>
      </p:sp>
      <p:sp>
        <p:nvSpPr>
          <p:cNvPr id="12" name="矩形 11"/>
          <p:cNvSpPr/>
          <p:nvPr/>
        </p:nvSpPr>
        <p:spPr>
          <a:xfrm>
            <a:off x="4951413" y="0"/>
            <a:ext cx="20081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分析客户的价值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123113" y="533400"/>
            <a:ext cx="500062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AE9C005-6C7F-4947-9484-B757746E0AF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2A395A8-8C43-4132-9B15-D120ED4E2E3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EF9DD7-257D-4E58-9C83-AB7A895EC3B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2023/7/27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0CC82F-3A7E-4FF6-B430-747334CD637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圆角矩形 36"/>
          <p:cNvSpPr/>
          <p:nvPr/>
        </p:nvSpPr>
        <p:spPr>
          <a:xfrm>
            <a:off x="3638550" y="5976938"/>
            <a:ext cx="4833938" cy="5984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4099" name="文本框 28"/>
          <p:cNvSpPr txBox="1"/>
          <p:nvPr/>
        </p:nvSpPr>
        <p:spPr>
          <a:xfrm>
            <a:off x="1629868" y="4730419"/>
            <a:ext cx="878497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模块六 客户满意度和忠诚度的管理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00" name="直接连接符 31"/>
          <p:cNvCxnSpPr/>
          <p:nvPr/>
        </p:nvCxnSpPr>
        <p:spPr>
          <a:xfrm>
            <a:off x="3359785" y="5517198"/>
            <a:ext cx="5688330" cy="0"/>
          </a:xfrm>
          <a:prstGeom prst="line">
            <a:avLst/>
          </a:prstGeom>
          <a:ln w="12700" cap="flat" cmpd="sng">
            <a:solidFill>
              <a:srgbClr val="FFC108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101" name="直接连接符 34"/>
          <p:cNvCxnSpPr/>
          <p:nvPr/>
        </p:nvCxnSpPr>
        <p:spPr>
          <a:xfrm>
            <a:off x="3359785" y="5445125"/>
            <a:ext cx="5688330" cy="0"/>
          </a:xfrm>
          <a:prstGeom prst="line">
            <a:avLst/>
          </a:prstGeom>
          <a:ln w="12700" cap="flat" cmpd="sng">
            <a:solidFill>
              <a:srgbClr val="FFC108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4102" name="文本框 35"/>
          <p:cNvSpPr txBox="1"/>
          <p:nvPr/>
        </p:nvSpPr>
        <p:spPr>
          <a:xfrm>
            <a:off x="3527425" y="6078538"/>
            <a:ext cx="52022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主讲：经济管理学院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张静</a:t>
            </a:r>
            <a:endParaRPr lang="zh-CN" altLang="zh-CN" sz="2400" b="1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03" name="组合 8"/>
          <p:cNvGrpSpPr/>
          <p:nvPr/>
        </p:nvGrpSpPr>
        <p:grpSpPr>
          <a:xfrm>
            <a:off x="-26987" y="935038"/>
            <a:ext cx="12218987" cy="3644900"/>
            <a:chOff x="0" y="1566863"/>
            <a:chExt cx="12192000" cy="3644900"/>
          </a:xfrm>
        </p:grpSpPr>
        <p:pic>
          <p:nvPicPr>
            <p:cNvPr id="4104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566863"/>
              <a:ext cx="6156018" cy="36449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5" name="图片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6035982" y="1566863"/>
              <a:ext cx="6156018" cy="3644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MH_Text_1"/>
          <p:cNvSpPr>
            <a:spLocks noChangeAspect="1"/>
          </p:cNvSpPr>
          <p:nvPr/>
        </p:nvSpPr>
        <p:spPr>
          <a:xfrm>
            <a:off x="2357120" y="980440"/>
            <a:ext cx="7559675" cy="5667375"/>
          </a:xfrm>
          <a:prstGeom prst="roundRect">
            <a:avLst>
              <a:gd name="adj" fmla="val 3928"/>
            </a:avLst>
          </a:prstGeom>
          <a:solidFill>
            <a:srgbClr val="F2F2F2"/>
          </a:solidFill>
          <a:ln w="3175" cap="flat" cmpd="sng">
            <a:solidFill>
              <a:srgbClr val="D5D5D5"/>
            </a:solidFill>
            <a:prstDash val="solid"/>
            <a:headEnd type="none" w="med" len="med"/>
            <a:tailEnd type="none" w="med" len="med"/>
          </a:ln>
        </p:spPr>
        <p:txBody>
          <a:bodyPr lIns="288000" tIns="720000" rIns="288000" bIns="36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0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en-US" altLang="zh-CN" sz="18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19" name="MH_Other_1"/>
          <p:cNvSpPr/>
          <p:nvPr/>
        </p:nvSpPr>
        <p:spPr>
          <a:xfrm>
            <a:off x="4872038" y="1485900"/>
            <a:ext cx="368300" cy="109538"/>
          </a:xfrm>
          <a:custGeom>
            <a:avLst/>
            <a:gdLst>
              <a:gd name="txL" fmla="*/ 0 w 311731"/>
              <a:gd name="txT" fmla="*/ 0 h 121823"/>
              <a:gd name="txR" fmla="*/ 311731 w 311731"/>
              <a:gd name="txB" fmla="*/ 121823 h 121823"/>
            </a:gdLst>
            <a:ahLst/>
            <a:cxnLst>
              <a:cxn ang="0">
                <a:pos x="1888136" y="0"/>
              </a:cxn>
              <a:cxn ang="0">
                <a:pos x="2604744" y="0"/>
              </a:cxn>
              <a:cxn ang="0">
                <a:pos x="2960852" y="761"/>
              </a:cxn>
              <a:cxn ang="0">
                <a:pos x="4460079" y="19943"/>
              </a:cxn>
              <a:cxn ang="0">
                <a:pos x="4492903" y="22237"/>
              </a:cxn>
              <a:cxn ang="0">
                <a:pos x="0" y="22237"/>
              </a:cxn>
              <a:cxn ang="0">
                <a:pos x="32816" y="19943"/>
              </a:cxn>
              <a:cxn ang="0">
                <a:pos x="1532058" y="761"/>
              </a:cxn>
              <a:cxn ang="0">
                <a:pos x="1888136" y="0"/>
              </a:cxn>
            </a:cxnLst>
            <a:rect l="txL" t="txT" r="txR" b="tx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lnTo>
                  <a:pt x="131005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MH_Other_2"/>
          <p:cNvSpPr/>
          <p:nvPr/>
        </p:nvSpPr>
        <p:spPr>
          <a:xfrm>
            <a:off x="6961188" y="1485900"/>
            <a:ext cx="347662" cy="109538"/>
          </a:xfrm>
          <a:custGeom>
            <a:avLst/>
            <a:gdLst>
              <a:gd name="txL" fmla="*/ 0 w 318081"/>
              <a:gd name="txT" fmla="*/ 0 h 130555"/>
              <a:gd name="txR" fmla="*/ 318081 w 318081"/>
              <a:gd name="txB" fmla="*/ 130555 h 130555"/>
            </a:gdLst>
            <a:ahLst/>
            <a:cxnLst>
              <a:cxn ang="0">
                <a:pos x="603096" y="0"/>
              </a:cxn>
              <a:cxn ang="0">
                <a:pos x="716522" y="0"/>
              </a:cxn>
              <a:cxn ang="0">
                <a:pos x="869642" y="388"/>
              </a:cxn>
              <a:cxn ang="0">
                <a:pos x="1309979" y="7073"/>
              </a:cxn>
              <a:cxn ang="0">
                <a:pos x="1319622" y="7873"/>
              </a:cxn>
              <a:cxn ang="0">
                <a:pos x="0" y="7873"/>
              </a:cxn>
              <a:cxn ang="0">
                <a:pos x="9639" y="7073"/>
              </a:cxn>
              <a:cxn ang="0">
                <a:pos x="449981" y="388"/>
              </a:cxn>
              <a:cxn ang="0">
                <a:pos x="603096" y="0"/>
              </a:cxn>
            </a:cxnLst>
            <a:rect l="txL" t="txT" r="txR" b="tx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lnTo>
                  <a:pt x="145370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MH_SubTitle_1"/>
          <p:cNvSpPr/>
          <p:nvPr/>
        </p:nvSpPr>
        <p:spPr>
          <a:xfrm>
            <a:off x="4584700" y="981075"/>
            <a:ext cx="3079750" cy="590550"/>
          </a:xfrm>
          <a:custGeom>
            <a:avLst/>
            <a:gdLst>
              <a:gd name="txL" fmla="*/ 0 w 2600830"/>
              <a:gd name="txT" fmla="*/ 0 h 649288"/>
              <a:gd name="txR" fmla="*/ 2600830 w 2600830"/>
              <a:gd name="txB" fmla="*/ 649288 h 649288"/>
            </a:gdLst>
            <a:ahLst/>
            <a:cxnLst>
              <a:cxn ang="0">
                <a:pos x="0" y="0"/>
              </a:cxn>
              <a:cxn ang="0">
                <a:pos x="40844782" y="0"/>
              </a:cxn>
              <a:cxn ang="0">
                <a:pos x="39576143" y="17836"/>
              </a:cxn>
              <a:cxn ang="0">
                <a:pos x="30545952" y="128895"/>
              </a:cxn>
              <a:cxn ang="0">
                <a:pos x="10177379" y="129527"/>
              </a:cxn>
              <a:cxn ang="0">
                <a:pos x="1223517" y="16788"/>
              </a:cxn>
            </a:cxnLst>
            <a:rect l="txL" t="txT" r="txR" b="tx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9F98C8">
                  <a:alpha val="100000"/>
                </a:srgbClr>
              </a:gs>
              <a:gs pos="25000">
                <a:srgbClr val="C5C1DD">
                  <a:alpha val="100000"/>
                </a:srgbClr>
              </a:gs>
              <a:gs pos="100000">
                <a:srgbClr val="9F98C8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24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9225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9223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1610" y="1810385"/>
            <a:ext cx="6902782" cy="356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你认为面对综合电商和直播电商的夹击，未来</a:t>
            </a:r>
            <a:r>
              <a:rPr lang="en-US" altLang="zh-CN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电商平台还应采取什么措施，来减少自己的客户流失</a:t>
            </a:r>
            <a:r>
              <a:rPr lang="zh-CN" altLang="en-US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？</a:t>
            </a:r>
            <a:endParaRPr lang="en-US" altLang="zh-CN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lvl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精准识别平台的忠诚客户群体，坚持采用并不断完善现有的、备受肯定的客户服务举措，延长忠诚客户的生命周期；建立面向忠诚客户的利益回馈机制，使客户因忠诚而得到额外的折扣或积分奖励；继续完善合作品牌的准入机制，保证平台的正品率和高性价比；扩大宣传</a:t>
            </a:r>
            <a:r>
              <a:rPr lang="en-US" altLang="zh-CN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电商平台相对于综合电商和直播电商的优势，凸显平台特色，吸引潜在群体。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537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37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认知客户忠诚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测评和提升客户忠诚度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872038" y="533400"/>
            <a:ext cx="7251701" cy="1587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695400" y="1268760"/>
            <a:ext cx="100811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客户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忠诚是指客户对企业的产品或服务产生了好感，形成偏爱并长期频繁地重复购买的行为。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0"/>
          <p:cNvSpPr txBox="1"/>
          <p:nvPr/>
        </p:nvSpPr>
        <p:spPr>
          <a:xfrm>
            <a:off x="1192377" y="4191829"/>
            <a:ext cx="3053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</a:t>
            </a:r>
            <a:r>
              <a:rPr lang="en-US" altLang="zh-CN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预期</a:t>
            </a:r>
            <a:endParaRPr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1208889" y="5549142"/>
            <a:ext cx="30532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</a:t>
            </a:r>
            <a:r>
              <a:rPr lang="en-US" altLang="zh-CN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预期</a:t>
            </a:r>
            <a:endParaRPr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1227422" y="415543"/>
          <a:ext cx="9536608" cy="602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537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37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认知客户忠诚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测评和提升客户忠诚度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872038" y="533400"/>
            <a:ext cx="7251701" cy="1587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587747375"/>
              </p:ext>
            </p:extLst>
          </p:nvPr>
        </p:nvGraphicFramePr>
        <p:xfrm>
          <a:off x="2032000" y="719666"/>
          <a:ext cx="9680624" cy="5877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43943" y="1916832"/>
            <a:ext cx="615553" cy="3672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客户忠诚的重要性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1537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537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2540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认知客户忠诚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49550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测评和提升客户忠诚度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872038" y="533400"/>
            <a:ext cx="7251701" cy="1587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19336" y="1082675"/>
            <a:ext cx="11255756" cy="1374166"/>
            <a:chOff x="383193" y="4575114"/>
            <a:chExt cx="11255756" cy="1374166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383193" y="5301208"/>
              <a:ext cx="3403426" cy="64807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客户满意不等于客户</a:t>
              </a:r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忠诚</a:t>
              </a:r>
              <a:endPara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 bwMode="auto">
            <a:xfrm>
              <a:off x="4309358" y="5301208"/>
              <a:ext cx="3403426" cy="64807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客户忠诚是客户满意</a:t>
              </a:r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的升华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>
              <a:off x="8235523" y="5301208"/>
              <a:ext cx="3403426" cy="648072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客户忠诚比客户满意更有价值</a:t>
              </a: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559657" y="4575114"/>
              <a:ext cx="35040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客户满意与客户忠诚的关系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 bwMode="auto">
          <a:xfrm>
            <a:off x="119336" y="2744226"/>
            <a:ext cx="3600400" cy="313304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客户满意是客户需求被满足后的愉悦感，是一种心理活动。客户满意与态度相关联，争取客户满意的目的是尝试改变客户对产品或服务的态度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忠诚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客户所表现出来的却是购买行为，并且是有目的性的、经过思考而决定的购买行为。</a:t>
            </a:r>
          </a:p>
        </p:txBody>
      </p:sp>
      <p:sp>
        <p:nvSpPr>
          <p:cNvPr id="16" name="圆角矩形 15"/>
          <p:cNvSpPr/>
          <p:nvPr/>
        </p:nvSpPr>
        <p:spPr bwMode="auto">
          <a:xfrm>
            <a:off x="4012518" y="2744226"/>
            <a:ext cx="3600400" cy="313304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客户忠诚是客户满意的升华。客户满意是一种心理程度的满足，是客户消费之后所表达出的态度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忠诚出自客户满意的概念，可促进客户反复购买的发生，是一种后续的、持续的交易行为。</a:t>
            </a:r>
          </a:p>
        </p:txBody>
      </p:sp>
      <p:sp>
        <p:nvSpPr>
          <p:cNvPr id="17" name="圆角矩形 16"/>
          <p:cNvSpPr/>
          <p:nvPr/>
        </p:nvSpPr>
        <p:spPr bwMode="auto">
          <a:xfrm>
            <a:off x="7914120" y="2744226"/>
            <a:ext cx="3726495" cy="313304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尽管企业的客户满意程度提高了，但企业的获利能力并没有立即获得改善，企业利润并没有增加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就是企业没能使客户对企业的满意上升到对企业的忠诚。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占位符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/>
          <p:nvPr/>
        </p:nvSpPr>
        <p:spPr>
          <a:xfrm>
            <a:off x="-4762" y="4221163"/>
            <a:ext cx="12192000" cy="2625725"/>
          </a:xfrm>
          <a:prstGeom prst="rect">
            <a:avLst/>
          </a:prstGeom>
          <a:solidFill>
            <a:srgbClr val="FFD966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Rectangle 8"/>
          <p:cNvSpPr/>
          <p:nvPr/>
        </p:nvSpPr>
        <p:spPr>
          <a:xfrm>
            <a:off x="0" y="3375025"/>
            <a:ext cx="12192000" cy="85725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Rectangle 18"/>
          <p:cNvSpPr>
            <a:spLocks noChangeArrowheads="1"/>
          </p:cNvSpPr>
          <p:nvPr/>
        </p:nvSpPr>
        <p:spPr bwMode="auto">
          <a:xfrm>
            <a:off x="2332038" y="4854576"/>
            <a:ext cx="30607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任务一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认知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客户忠诚</a:t>
            </a:r>
          </a:p>
        </p:txBody>
      </p:sp>
      <p:cxnSp>
        <p:nvCxnSpPr>
          <p:cNvPr id="14342" name="Straight Connector 22"/>
          <p:cNvCxnSpPr/>
          <p:nvPr/>
        </p:nvCxnSpPr>
        <p:spPr>
          <a:xfrm>
            <a:off x="6127569" y="4787321"/>
            <a:ext cx="0" cy="1949450"/>
          </a:xfrm>
          <a:prstGeom prst="line">
            <a:avLst/>
          </a:prstGeom>
          <a:ln w="6350" cap="flat" cmpd="sng">
            <a:solidFill>
              <a:srgbClr val="C55A11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4344" name="组合 9"/>
          <p:cNvGrpSpPr/>
          <p:nvPr/>
        </p:nvGrpSpPr>
        <p:grpSpPr>
          <a:xfrm>
            <a:off x="2332038" y="3568700"/>
            <a:ext cx="282575" cy="420688"/>
            <a:chOff x="0" y="0"/>
            <a:chExt cx="282644" cy="419812"/>
          </a:xfrm>
        </p:grpSpPr>
        <p:sp>
          <p:nvSpPr>
            <p:cNvPr id="14356" name="Freeform 306"/>
            <p:cNvSpPr/>
            <p:nvPr/>
          </p:nvSpPr>
          <p:spPr>
            <a:xfrm>
              <a:off x="88325" y="407342"/>
              <a:ext cx="108071" cy="1247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4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4" y="4"/>
                    <a:pt x="44" y="3"/>
                  </a:cubicBezTo>
                  <a:cubicBezTo>
                    <a:pt x="44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307"/>
            <p:cNvSpPr/>
            <p:nvPr/>
          </p:nvSpPr>
          <p:spPr>
            <a:xfrm>
              <a:off x="83131" y="392795"/>
              <a:ext cx="118463" cy="1247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8" h="5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308"/>
            <p:cNvSpPr/>
            <p:nvPr/>
          </p:nvSpPr>
          <p:spPr>
            <a:xfrm>
              <a:off x="83131" y="358502"/>
              <a:ext cx="118463" cy="935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309"/>
            <p:cNvSpPr/>
            <p:nvPr/>
          </p:nvSpPr>
          <p:spPr>
            <a:xfrm>
              <a:off x="83131" y="376170"/>
              <a:ext cx="118463" cy="935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310"/>
            <p:cNvSpPr>
              <a:spLocks noEditPoints="1"/>
            </p:cNvSpPr>
            <p:nvPr/>
          </p:nvSpPr>
          <p:spPr>
            <a:xfrm>
              <a:off x="0" y="0"/>
              <a:ext cx="282644" cy="351228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5" h="143">
                  <a:moveTo>
                    <a:pt x="98" y="16"/>
                  </a:moveTo>
                  <a:cubicBezTo>
                    <a:pt x="88" y="6"/>
                    <a:pt x="75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28" y="6"/>
                    <a:pt x="17" y="16"/>
                  </a:cubicBezTo>
                  <a:cubicBezTo>
                    <a:pt x="13" y="20"/>
                    <a:pt x="9" y="25"/>
                    <a:pt x="5" y="32"/>
                  </a:cubicBezTo>
                  <a:cubicBezTo>
                    <a:pt x="2" y="39"/>
                    <a:pt x="1" y="46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8"/>
                    <a:pt x="3" y="76"/>
                    <a:pt x="6" y="82"/>
                  </a:cubicBezTo>
                  <a:cubicBezTo>
                    <a:pt x="9" y="88"/>
                    <a:pt x="12" y="94"/>
                    <a:pt x="15" y="99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4"/>
                    <a:pt x="18" y="105"/>
                  </a:cubicBezTo>
                  <a:cubicBezTo>
                    <a:pt x="21" y="110"/>
                    <a:pt x="24" y="114"/>
                    <a:pt x="25" y="120"/>
                  </a:cubicBezTo>
                  <a:cubicBezTo>
                    <a:pt x="26" y="122"/>
                    <a:pt x="26" y="125"/>
                    <a:pt x="26" y="128"/>
                  </a:cubicBezTo>
                  <a:cubicBezTo>
                    <a:pt x="26" y="129"/>
                    <a:pt x="27" y="131"/>
                    <a:pt x="27" y="132"/>
                  </a:cubicBezTo>
                  <a:cubicBezTo>
                    <a:pt x="28" y="137"/>
                    <a:pt x="31" y="140"/>
                    <a:pt x="33" y="142"/>
                  </a:cubicBezTo>
                  <a:cubicBezTo>
                    <a:pt x="33" y="143"/>
                    <a:pt x="34" y="143"/>
                    <a:pt x="35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2" y="143"/>
                    <a:pt x="83" y="143"/>
                    <a:pt x="83" y="142"/>
                  </a:cubicBezTo>
                  <a:cubicBezTo>
                    <a:pt x="87" y="138"/>
                    <a:pt x="88" y="133"/>
                    <a:pt x="89" y="127"/>
                  </a:cubicBezTo>
                  <a:cubicBezTo>
                    <a:pt x="89" y="125"/>
                    <a:pt x="90" y="122"/>
                    <a:pt x="90" y="120"/>
                  </a:cubicBezTo>
                  <a:cubicBezTo>
                    <a:pt x="92" y="115"/>
                    <a:pt x="95" y="110"/>
                    <a:pt x="98" y="105"/>
                  </a:cubicBezTo>
                  <a:cubicBezTo>
                    <a:pt x="98" y="103"/>
                    <a:pt x="99" y="102"/>
                    <a:pt x="100" y="101"/>
                  </a:cubicBezTo>
                  <a:cubicBezTo>
                    <a:pt x="100" y="99"/>
                    <a:pt x="101" y="98"/>
                    <a:pt x="102" y="96"/>
                  </a:cubicBezTo>
                  <a:cubicBezTo>
                    <a:pt x="108" y="85"/>
                    <a:pt x="114" y="74"/>
                    <a:pt x="115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0"/>
                    <a:pt x="109" y="27"/>
                    <a:pt x="98" y="16"/>
                  </a:cubicBezTo>
                  <a:close/>
                  <a:moveTo>
                    <a:pt x="109" y="57"/>
                  </a:moveTo>
                  <a:cubicBezTo>
                    <a:pt x="109" y="72"/>
                    <a:pt x="103" y="82"/>
                    <a:pt x="97" y="93"/>
                  </a:cubicBezTo>
                  <a:cubicBezTo>
                    <a:pt x="96" y="95"/>
                    <a:pt x="96" y="96"/>
                    <a:pt x="95" y="98"/>
                  </a:cubicBezTo>
                  <a:cubicBezTo>
                    <a:pt x="95" y="91"/>
                    <a:pt x="94" y="79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8" y="75"/>
                    <a:pt x="88" y="75"/>
                  </a:cubicBezTo>
                  <a:cubicBezTo>
                    <a:pt x="87" y="73"/>
                    <a:pt x="73" y="69"/>
                    <a:pt x="73" y="69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9"/>
                    <a:pt x="63" y="85"/>
                    <a:pt x="63" y="85"/>
                  </a:cubicBezTo>
                  <a:cubicBezTo>
                    <a:pt x="63" y="83"/>
                    <a:pt x="60" y="77"/>
                    <a:pt x="60" y="77"/>
                  </a:cubicBezTo>
                  <a:cubicBezTo>
                    <a:pt x="60" y="76"/>
                    <a:pt x="61" y="73"/>
                    <a:pt x="61" y="73"/>
                  </a:cubicBezTo>
                  <a:cubicBezTo>
                    <a:pt x="57" y="68"/>
                    <a:pt x="54" y="73"/>
                    <a:pt x="54" y="73"/>
                  </a:cubicBezTo>
                  <a:cubicBezTo>
                    <a:pt x="53" y="75"/>
                    <a:pt x="56" y="78"/>
                    <a:pt x="56" y="78"/>
                  </a:cubicBezTo>
                  <a:cubicBezTo>
                    <a:pt x="55" y="79"/>
                    <a:pt x="55" y="82"/>
                    <a:pt x="55" y="82"/>
                  </a:cubicBezTo>
                  <a:cubicBezTo>
                    <a:pt x="54" y="84"/>
                    <a:pt x="53" y="88"/>
                    <a:pt x="53" y="88"/>
                  </a:cubicBezTo>
                  <a:cubicBezTo>
                    <a:pt x="50" y="79"/>
                    <a:pt x="49" y="64"/>
                    <a:pt x="49" y="64"/>
                  </a:cubicBezTo>
                  <a:cubicBezTo>
                    <a:pt x="48" y="63"/>
                    <a:pt x="50" y="63"/>
                    <a:pt x="50" y="6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7"/>
                    <a:pt x="58" y="70"/>
                    <a:pt x="58" y="70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7" y="65"/>
                    <a:pt x="67" y="62"/>
                    <a:pt x="67" y="62"/>
                  </a:cubicBezTo>
                  <a:cubicBezTo>
                    <a:pt x="66" y="62"/>
                    <a:pt x="66" y="58"/>
                    <a:pt x="66" y="58"/>
                  </a:cubicBezTo>
                  <a:cubicBezTo>
                    <a:pt x="67" y="57"/>
                    <a:pt x="69" y="53"/>
                    <a:pt x="69" y="53"/>
                  </a:cubicBezTo>
                  <a:cubicBezTo>
                    <a:pt x="71" y="50"/>
                    <a:pt x="71" y="44"/>
                    <a:pt x="71" y="44"/>
                  </a:cubicBezTo>
                  <a:cubicBezTo>
                    <a:pt x="74" y="25"/>
                    <a:pt x="57" y="27"/>
                    <a:pt x="57" y="27"/>
                  </a:cubicBezTo>
                  <a:cubicBezTo>
                    <a:pt x="44" y="29"/>
                    <a:pt x="47" y="45"/>
                    <a:pt x="47" y="45"/>
                  </a:cubicBezTo>
                  <a:cubicBezTo>
                    <a:pt x="45" y="45"/>
                    <a:pt x="48" y="52"/>
                    <a:pt x="48" y="52"/>
                  </a:cubicBezTo>
                  <a:cubicBezTo>
                    <a:pt x="48" y="52"/>
                    <a:pt x="50" y="57"/>
                    <a:pt x="50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5" y="68"/>
                    <a:pt x="45" y="68"/>
                  </a:cubicBezTo>
                  <a:cubicBezTo>
                    <a:pt x="37" y="68"/>
                    <a:pt x="29" y="74"/>
                    <a:pt x="29" y="74"/>
                  </a:cubicBezTo>
                  <a:cubicBezTo>
                    <a:pt x="28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5" y="82"/>
                    <a:pt x="21" y="92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7" y="91"/>
                    <a:pt x="14" y="86"/>
                    <a:pt x="11" y="80"/>
                  </a:cubicBezTo>
                  <a:cubicBezTo>
                    <a:pt x="8" y="74"/>
                    <a:pt x="7" y="67"/>
                    <a:pt x="6" y="5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47"/>
                    <a:pt x="8" y="40"/>
                    <a:pt x="11" y="34"/>
                  </a:cubicBezTo>
                  <a:cubicBezTo>
                    <a:pt x="13" y="28"/>
                    <a:pt x="17" y="24"/>
                    <a:pt x="21" y="20"/>
                  </a:cubicBezTo>
                  <a:cubicBezTo>
                    <a:pt x="30" y="11"/>
                    <a:pt x="41" y="6"/>
                    <a:pt x="54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6"/>
                    <a:pt x="85" y="11"/>
                    <a:pt x="94" y="20"/>
                  </a:cubicBezTo>
                  <a:cubicBezTo>
                    <a:pt x="104" y="30"/>
                    <a:pt x="109" y="41"/>
                    <a:pt x="109" y="56"/>
                  </a:cubicBezTo>
                  <a:lnTo>
                    <a:pt x="109" y="57"/>
                  </a:ln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5" name="组合 15"/>
          <p:cNvGrpSpPr/>
          <p:nvPr/>
        </p:nvGrpSpPr>
        <p:grpSpPr>
          <a:xfrm>
            <a:off x="5875338" y="3617913"/>
            <a:ext cx="431800" cy="361950"/>
            <a:chOff x="0" y="0"/>
            <a:chExt cx="432281" cy="361620"/>
          </a:xfrm>
        </p:grpSpPr>
        <p:sp>
          <p:nvSpPr>
            <p:cNvPr id="14354" name="Freeform 313"/>
            <p:cNvSpPr>
              <a:spLocks noEditPoints="1"/>
            </p:cNvSpPr>
            <p:nvPr/>
          </p:nvSpPr>
          <p:spPr>
            <a:xfrm>
              <a:off x="0" y="0"/>
              <a:ext cx="432281" cy="36162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76" h="147">
                  <a:moveTo>
                    <a:pt x="154" y="48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4" y="23"/>
                    <a:pt x="151" y="20"/>
                    <a:pt x="148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2" y="10"/>
                    <a:pt x="89" y="6"/>
                  </a:cubicBezTo>
                  <a:cubicBezTo>
                    <a:pt x="85" y="2"/>
                    <a:pt x="80" y="0"/>
                    <a:pt x="74" y="0"/>
                  </a:cubicBezTo>
                  <a:cubicBezTo>
                    <a:pt x="67" y="0"/>
                    <a:pt x="62" y="2"/>
                    <a:pt x="58" y="7"/>
                  </a:cubicBezTo>
                  <a:cubicBezTo>
                    <a:pt x="54" y="11"/>
                    <a:pt x="53" y="16"/>
                    <a:pt x="5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2" y="64"/>
                    <a:pt x="34" y="64"/>
                  </a:cubicBezTo>
                  <a:cubicBezTo>
                    <a:pt x="35" y="64"/>
                    <a:pt x="37" y="65"/>
                    <a:pt x="37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8"/>
                    <a:pt x="69" y="69"/>
                    <a:pt x="69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7"/>
                    <a:pt x="36" y="79"/>
                    <a:pt x="34" y="79"/>
                  </a:cubicBezTo>
                  <a:cubicBezTo>
                    <a:pt x="32" y="79"/>
                    <a:pt x="30" y="77"/>
                    <a:pt x="30" y="7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9"/>
                    <a:pt x="2" y="132"/>
                    <a:pt x="5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91" y="141"/>
                    <a:pt x="105" y="147"/>
                    <a:pt x="120" y="147"/>
                  </a:cubicBezTo>
                  <a:cubicBezTo>
                    <a:pt x="151" y="147"/>
                    <a:pt x="176" y="123"/>
                    <a:pt x="176" y="92"/>
                  </a:cubicBezTo>
                  <a:cubicBezTo>
                    <a:pt x="176" y="74"/>
                    <a:pt x="167" y="58"/>
                    <a:pt x="154" y="48"/>
                  </a:cubicBezTo>
                  <a:close/>
                  <a:moveTo>
                    <a:pt x="64" y="12"/>
                  </a:moveTo>
                  <a:cubicBezTo>
                    <a:pt x="66" y="9"/>
                    <a:pt x="69" y="8"/>
                    <a:pt x="74" y="8"/>
                  </a:cubicBezTo>
                  <a:cubicBezTo>
                    <a:pt x="78" y="8"/>
                    <a:pt x="81" y="9"/>
                    <a:pt x="83" y="11"/>
                  </a:cubicBezTo>
                  <a:cubicBezTo>
                    <a:pt x="85" y="14"/>
                    <a:pt x="85" y="17"/>
                    <a:pt x="8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7"/>
                    <a:pt x="62" y="14"/>
                    <a:pt x="64" y="12"/>
                  </a:cubicBezTo>
                  <a:close/>
                  <a:moveTo>
                    <a:pt x="120" y="136"/>
                  </a:moveTo>
                  <a:cubicBezTo>
                    <a:pt x="96" y="136"/>
                    <a:pt x="76" y="116"/>
                    <a:pt x="76" y="92"/>
                  </a:cubicBezTo>
                  <a:cubicBezTo>
                    <a:pt x="76" y="80"/>
                    <a:pt x="81" y="70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7" y="54"/>
                    <a:pt x="108" y="49"/>
                    <a:pt x="120" y="49"/>
                  </a:cubicBezTo>
                  <a:cubicBezTo>
                    <a:pt x="145" y="49"/>
                    <a:pt x="164" y="68"/>
                    <a:pt x="164" y="92"/>
                  </a:cubicBezTo>
                  <a:cubicBezTo>
                    <a:pt x="164" y="116"/>
                    <a:pt x="145" y="136"/>
                    <a:pt x="120" y="136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Freeform 314"/>
            <p:cNvSpPr>
              <a:spLocks noEditPoints="1"/>
            </p:cNvSpPr>
            <p:nvPr/>
          </p:nvSpPr>
          <p:spPr>
            <a:xfrm>
              <a:off x="252512" y="147558"/>
              <a:ext cx="86250" cy="16210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5" h="66">
                  <a:moveTo>
                    <a:pt x="31" y="33"/>
                  </a:moveTo>
                  <a:cubicBezTo>
                    <a:pt x="30" y="31"/>
                    <a:pt x="28" y="30"/>
                    <a:pt x="26" y="29"/>
                  </a:cubicBezTo>
                  <a:cubicBezTo>
                    <a:pt x="25" y="29"/>
                    <a:pt x="23" y="28"/>
                    <a:pt x="20" y="2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10"/>
                    <a:pt x="25" y="12"/>
                  </a:cubicBezTo>
                  <a:cubicBezTo>
                    <a:pt x="26" y="13"/>
                    <a:pt x="27" y="15"/>
                    <a:pt x="27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2"/>
                    <a:pt x="32" y="9"/>
                    <a:pt x="29" y="7"/>
                  </a:cubicBezTo>
                  <a:cubicBezTo>
                    <a:pt x="27" y="5"/>
                    <a:pt x="24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8" y="5"/>
                    <a:pt x="6" y="7"/>
                  </a:cubicBezTo>
                  <a:cubicBezTo>
                    <a:pt x="3" y="10"/>
                    <a:pt x="1" y="13"/>
                    <a:pt x="1" y="18"/>
                  </a:cubicBezTo>
                  <a:cubicBezTo>
                    <a:pt x="1" y="21"/>
                    <a:pt x="2" y="23"/>
                    <a:pt x="3" y="25"/>
                  </a:cubicBezTo>
                  <a:cubicBezTo>
                    <a:pt x="4" y="27"/>
                    <a:pt x="6" y="29"/>
                    <a:pt x="8" y="30"/>
                  </a:cubicBezTo>
                  <a:cubicBezTo>
                    <a:pt x="10" y="31"/>
                    <a:pt x="13" y="32"/>
                    <a:pt x="16" y="33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3" y="53"/>
                    <a:pt x="11" y="52"/>
                    <a:pt x="9" y="50"/>
                  </a:cubicBezTo>
                  <a:cubicBezTo>
                    <a:pt x="8" y="48"/>
                    <a:pt x="7" y="46"/>
                    <a:pt x="7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1" y="50"/>
                    <a:pt x="3" y="52"/>
                  </a:cubicBezTo>
                  <a:cubicBezTo>
                    <a:pt x="4" y="54"/>
                    <a:pt x="6" y="56"/>
                    <a:pt x="8" y="57"/>
                  </a:cubicBezTo>
                  <a:cubicBezTo>
                    <a:pt x="10" y="58"/>
                    <a:pt x="13" y="59"/>
                    <a:pt x="16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59"/>
                    <a:pt x="28" y="57"/>
                    <a:pt x="31" y="54"/>
                  </a:cubicBezTo>
                  <a:cubicBezTo>
                    <a:pt x="34" y="51"/>
                    <a:pt x="35" y="47"/>
                    <a:pt x="35" y="43"/>
                  </a:cubicBezTo>
                  <a:cubicBezTo>
                    <a:pt x="35" y="41"/>
                    <a:pt x="35" y="39"/>
                    <a:pt x="34" y="37"/>
                  </a:cubicBezTo>
                  <a:cubicBezTo>
                    <a:pt x="34" y="35"/>
                    <a:pt x="33" y="34"/>
                    <a:pt x="31" y="33"/>
                  </a:cubicBezTo>
                  <a:close/>
                  <a:moveTo>
                    <a:pt x="16" y="27"/>
                  </a:moveTo>
                  <a:cubicBezTo>
                    <a:pt x="13" y="26"/>
                    <a:pt x="11" y="25"/>
                    <a:pt x="10" y="23"/>
                  </a:cubicBezTo>
                  <a:cubicBezTo>
                    <a:pt x="8" y="22"/>
                    <a:pt x="8" y="20"/>
                    <a:pt x="8" y="18"/>
                  </a:cubicBezTo>
                  <a:cubicBezTo>
                    <a:pt x="8" y="15"/>
                    <a:pt x="8" y="13"/>
                    <a:pt x="10" y="12"/>
                  </a:cubicBezTo>
                  <a:cubicBezTo>
                    <a:pt x="11" y="10"/>
                    <a:pt x="13" y="9"/>
                    <a:pt x="16" y="9"/>
                  </a:cubicBezTo>
                  <a:lnTo>
                    <a:pt x="16" y="27"/>
                  </a:lnTo>
                  <a:close/>
                  <a:moveTo>
                    <a:pt x="26" y="50"/>
                  </a:moveTo>
                  <a:cubicBezTo>
                    <a:pt x="24" y="52"/>
                    <a:pt x="22" y="53"/>
                    <a:pt x="20" y="5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5"/>
                    <a:pt x="26" y="36"/>
                    <a:pt x="27" y="38"/>
                  </a:cubicBezTo>
                  <a:cubicBezTo>
                    <a:pt x="28" y="39"/>
                    <a:pt x="29" y="41"/>
                    <a:pt x="29" y="43"/>
                  </a:cubicBezTo>
                  <a:cubicBezTo>
                    <a:pt x="29" y="46"/>
                    <a:pt x="28" y="48"/>
                    <a:pt x="26" y="5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6" name="组合 18"/>
          <p:cNvGrpSpPr/>
          <p:nvPr/>
        </p:nvGrpSpPr>
        <p:grpSpPr>
          <a:xfrm>
            <a:off x="9567863" y="3567113"/>
            <a:ext cx="415925" cy="441325"/>
            <a:chOff x="0" y="0"/>
            <a:chExt cx="415655" cy="441633"/>
          </a:xfrm>
        </p:grpSpPr>
        <p:sp>
          <p:nvSpPr>
            <p:cNvPr id="14349" name="Freeform 317"/>
            <p:cNvSpPr>
              <a:spLocks noEditPoints="1"/>
            </p:cNvSpPr>
            <p:nvPr/>
          </p:nvSpPr>
          <p:spPr>
            <a:xfrm>
              <a:off x="49879" y="0"/>
              <a:ext cx="365776" cy="43436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49" h="177">
                  <a:moveTo>
                    <a:pt x="146" y="162"/>
                  </a:moveTo>
                  <a:cubicBezTo>
                    <a:pt x="106" y="109"/>
                    <a:pt x="106" y="109"/>
                    <a:pt x="106" y="109"/>
                  </a:cubicBezTo>
                  <a:cubicBezTo>
                    <a:pt x="105" y="108"/>
                    <a:pt x="105" y="108"/>
                    <a:pt x="104" y="107"/>
                  </a:cubicBezTo>
                  <a:cubicBezTo>
                    <a:pt x="125" y="87"/>
                    <a:pt x="128" y="54"/>
                    <a:pt x="110" y="31"/>
                  </a:cubicBezTo>
                  <a:cubicBezTo>
                    <a:pt x="91" y="5"/>
                    <a:pt x="55" y="0"/>
                    <a:pt x="30" y="20"/>
                  </a:cubicBezTo>
                  <a:cubicBezTo>
                    <a:pt x="5" y="39"/>
                    <a:pt x="0" y="75"/>
                    <a:pt x="19" y="101"/>
                  </a:cubicBezTo>
                  <a:cubicBezTo>
                    <a:pt x="37" y="123"/>
                    <a:pt x="67" y="130"/>
                    <a:pt x="91" y="117"/>
                  </a:cubicBezTo>
                  <a:cubicBezTo>
                    <a:pt x="91" y="117"/>
                    <a:pt x="92" y="118"/>
                    <a:pt x="92" y="119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5" y="176"/>
                    <a:pt x="140" y="177"/>
                    <a:pt x="144" y="174"/>
                  </a:cubicBezTo>
                  <a:cubicBezTo>
                    <a:pt x="148" y="171"/>
                    <a:pt x="149" y="166"/>
                    <a:pt x="146" y="162"/>
                  </a:cubicBezTo>
                  <a:close/>
                  <a:moveTo>
                    <a:pt x="28" y="94"/>
                  </a:moveTo>
                  <a:cubicBezTo>
                    <a:pt x="13" y="73"/>
                    <a:pt x="16" y="44"/>
                    <a:pt x="37" y="28"/>
                  </a:cubicBezTo>
                  <a:cubicBezTo>
                    <a:pt x="57" y="13"/>
                    <a:pt x="86" y="17"/>
                    <a:pt x="101" y="37"/>
                  </a:cubicBezTo>
                  <a:cubicBezTo>
                    <a:pt x="117" y="58"/>
                    <a:pt x="113" y="87"/>
                    <a:pt x="93" y="103"/>
                  </a:cubicBezTo>
                  <a:cubicBezTo>
                    <a:pt x="72" y="119"/>
                    <a:pt x="43" y="115"/>
                    <a:pt x="28" y="94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318"/>
            <p:cNvSpPr/>
            <p:nvPr/>
          </p:nvSpPr>
          <p:spPr>
            <a:xfrm>
              <a:off x="214063" y="58192"/>
              <a:ext cx="73780" cy="5195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0" h="21"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3" y="7"/>
                    <a:pt x="1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"/>
                    <a:pt x="4" y="7"/>
                  </a:cubicBezTo>
                  <a:cubicBezTo>
                    <a:pt x="11" y="9"/>
                    <a:pt x="18" y="1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30" y="21"/>
                    <a:pt x="29" y="15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319"/>
            <p:cNvSpPr/>
            <p:nvPr/>
          </p:nvSpPr>
          <p:spPr>
            <a:xfrm>
              <a:off x="0" y="333562"/>
              <a:ext cx="62349" cy="108071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</a:cxnLst>
              <a:rect l="0" t="0" r="0" b="0"/>
              <a:pathLst>
                <a:path w="25" h="44">
                  <a:moveTo>
                    <a:pt x="18" y="29"/>
                  </a:moveTo>
                  <a:cubicBezTo>
                    <a:pt x="18" y="32"/>
                    <a:pt x="17" y="33"/>
                    <a:pt x="17" y="34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5" y="37"/>
                    <a:pt x="14" y="37"/>
                    <a:pt x="12" y="37"/>
                  </a:cubicBezTo>
                  <a:cubicBezTo>
                    <a:pt x="11" y="37"/>
                    <a:pt x="10" y="36"/>
                    <a:pt x="9" y="36"/>
                  </a:cubicBezTo>
                  <a:cubicBezTo>
                    <a:pt x="8" y="35"/>
                    <a:pt x="8" y="33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1" y="38"/>
                    <a:pt x="4" y="40"/>
                  </a:cubicBezTo>
                  <a:cubicBezTo>
                    <a:pt x="6" y="43"/>
                    <a:pt x="9" y="44"/>
                    <a:pt x="13" y="44"/>
                  </a:cubicBezTo>
                  <a:cubicBezTo>
                    <a:pt x="15" y="44"/>
                    <a:pt x="17" y="43"/>
                    <a:pt x="19" y="42"/>
                  </a:cubicBezTo>
                  <a:cubicBezTo>
                    <a:pt x="21" y="41"/>
                    <a:pt x="23" y="40"/>
                    <a:pt x="24" y="37"/>
                  </a:cubicBezTo>
                  <a:cubicBezTo>
                    <a:pt x="25" y="35"/>
                    <a:pt x="25" y="33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320"/>
            <p:cNvSpPr>
              <a:spLocks noEditPoints="1"/>
            </p:cNvSpPr>
            <p:nvPr/>
          </p:nvSpPr>
          <p:spPr>
            <a:xfrm>
              <a:off x="73778" y="331485"/>
              <a:ext cx="100797" cy="11014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45">
                  <a:moveTo>
                    <a:pt x="32" y="3"/>
                  </a:moveTo>
                  <a:cubicBezTo>
                    <a:pt x="28" y="1"/>
                    <a:pt x="25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3"/>
                  </a:cubicBezTo>
                  <a:cubicBezTo>
                    <a:pt x="0" y="27"/>
                    <a:pt x="1" y="30"/>
                    <a:pt x="3" y="34"/>
                  </a:cubicBezTo>
                  <a:cubicBezTo>
                    <a:pt x="4" y="37"/>
                    <a:pt x="7" y="40"/>
                    <a:pt x="10" y="42"/>
                  </a:cubicBezTo>
                  <a:cubicBezTo>
                    <a:pt x="13" y="44"/>
                    <a:pt x="17" y="45"/>
                    <a:pt x="21" y="45"/>
                  </a:cubicBezTo>
                  <a:cubicBezTo>
                    <a:pt x="24" y="45"/>
                    <a:pt x="28" y="44"/>
                    <a:pt x="31" y="42"/>
                  </a:cubicBezTo>
                  <a:cubicBezTo>
                    <a:pt x="34" y="40"/>
                    <a:pt x="37" y="38"/>
                    <a:pt x="39" y="34"/>
                  </a:cubicBezTo>
                  <a:cubicBezTo>
                    <a:pt x="40" y="31"/>
                    <a:pt x="41" y="27"/>
                    <a:pt x="41" y="22"/>
                  </a:cubicBezTo>
                  <a:cubicBezTo>
                    <a:pt x="41" y="18"/>
                    <a:pt x="41" y="14"/>
                    <a:pt x="39" y="11"/>
                  </a:cubicBezTo>
                  <a:cubicBezTo>
                    <a:pt x="37" y="7"/>
                    <a:pt x="35" y="5"/>
                    <a:pt x="32" y="3"/>
                  </a:cubicBezTo>
                  <a:close/>
                  <a:moveTo>
                    <a:pt x="30" y="34"/>
                  </a:moveTo>
                  <a:cubicBezTo>
                    <a:pt x="28" y="37"/>
                    <a:pt x="25" y="38"/>
                    <a:pt x="21" y="38"/>
                  </a:cubicBezTo>
                  <a:cubicBezTo>
                    <a:pt x="17" y="38"/>
                    <a:pt x="14" y="37"/>
                    <a:pt x="12" y="34"/>
                  </a:cubicBezTo>
                  <a:cubicBezTo>
                    <a:pt x="9" y="31"/>
                    <a:pt x="8" y="28"/>
                    <a:pt x="8" y="23"/>
                  </a:cubicBezTo>
                  <a:cubicBezTo>
                    <a:pt x="8" y="17"/>
                    <a:pt x="9" y="13"/>
                    <a:pt x="12" y="10"/>
                  </a:cubicBezTo>
                  <a:cubicBezTo>
                    <a:pt x="14" y="8"/>
                    <a:pt x="17" y="7"/>
                    <a:pt x="21" y="7"/>
                  </a:cubicBezTo>
                  <a:cubicBezTo>
                    <a:pt x="23" y="7"/>
                    <a:pt x="26" y="7"/>
                    <a:pt x="28" y="9"/>
                  </a:cubicBezTo>
                  <a:cubicBezTo>
                    <a:pt x="30" y="10"/>
                    <a:pt x="31" y="12"/>
                    <a:pt x="32" y="14"/>
                  </a:cubicBezTo>
                  <a:cubicBezTo>
                    <a:pt x="33" y="16"/>
                    <a:pt x="34" y="19"/>
                    <a:pt x="34" y="22"/>
                  </a:cubicBezTo>
                  <a:cubicBezTo>
                    <a:pt x="34" y="27"/>
                    <a:pt x="32" y="31"/>
                    <a:pt x="30" y="34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321"/>
            <p:cNvSpPr>
              <a:spLocks noEditPoints="1"/>
            </p:cNvSpPr>
            <p:nvPr/>
          </p:nvSpPr>
          <p:spPr>
            <a:xfrm>
              <a:off x="187044" y="333562"/>
              <a:ext cx="81054" cy="10599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3" h="43">
                  <a:moveTo>
                    <a:pt x="27" y="20"/>
                  </a:moveTo>
                  <a:cubicBezTo>
                    <a:pt x="28" y="19"/>
                    <a:pt x="29" y="18"/>
                    <a:pt x="29" y="17"/>
                  </a:cubicBezTo>
                  <a:cubicBezTo>
                    <a:pt x="30" y="15"/>
                    <a:pt x="31" y="13"/>
                    <a:pt x="31" y="11"/>
                  </a:cubicBezTo>
                  <a:cubicBezTo>
                    <a:pt x="31" y="9"/>
                    <a:pt x="30" y="7"/>
                    <a:pt x="29" y="5"/>
                  </a:cubicBez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9" y="43"/>
                    <a:pt x="22" y="43"/>
                    <a:pt x="23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30" y="39"/>
                    <a:pt x="31" y="38"/>
                    <a:pt x="32" y="36"/>
                  </a:cubicBezTo>
                  <a:cubicBezTo>
                    <a:pt x="33" y="34"/>
                    <a:pt x="33" y="32"/>
                    <a:pt x="33" y="30"/>
                  </a:cubicBezTo>
                  <a:cubicBezTo>
                    <a:pt x="33" y="27"/>
                    <a:pt x="32" y="25"/>
                    <a:pt x="31" y="23"/>
                  </a:cubicBezTo>
                  <a:cubicBezTo>
                    <a:pt x="30" y="22"/>
                    <a:pt x="28" y="21"/>
                    <a:pt x="27" y="20"/>
                  </a:cubicBezTo>
                  <a:close/>
                  <a:moveTo>
                    <a:pt x="8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2" y="7"/>
                    <a:pt x="22" y="8"/>
                    <a:pt x="23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22" y="16"/>
                    <a:pt x="21" y="16"/>
                    <a:pt x="20" y="17"/>
                  </a:cubicBezTo>
                  <a:cubicBezTo>
                    <a:pt x="19" y="17"/>
                    <a:pt x="18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7"/>
                  </a:lnTo>
                  <a:close/>
                  <a:moveTo>
                    <a:pt x="25" y="33"/>
                  </a:moveTo>
                  <a:cubicBezTo>
                    <a:pt x="24" y="34"/>
                    <a:pt x="24" y="35"/>
                    <a:pt x="23" y="35"/>
                  </a:cubicBezTo>
                  <a:cubicBezTo>
                    <a:pt x="22" y="35"/>
                    <a:pt x="21" y="36"/>
                    <a:pt x="20" y="36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20" y="24"/>
                    <a:pt x="22" y="25"/>
                  </a:cubicBezTo>
                  <a:cubicBezTo>
                    <a:pt x="23" y="25"/>
                    <a:pt x="24" y="26"/>
                    <a:pt x="24" y="27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2"/>
                    <a:pt x="25" y="33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1" name="Rectangle 18"/>
          <p:cNvSpPr>
            <a:spLocks noChangeArrowheads="1"/>
          </p:cNvSpPr>
          <p:nvPr/>
        </p:nvSpPr>
        <p:spPr bwMode="auto">
          <a:xfrm>
            <a:off x="7044964" y="4854576"/>
            <a:ext cx="42356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客户忠诚度</a:t>
            </a:r>
          </a:p>
        </p:txBody>
      </p:sp>
      <p:sp>
        <p:nvSpPr>
          <p:cNvPr id="23" name="矩形 22"/>
          <p:cNvSpPr/>
          <p:nvPr/>
        </p:nvSpPr>
        <p:spPr>
          <a:xfrm>
            <a:off x="249815" y="4876937"/>
            <a:ext cx="5638800" cy="998858"/>
          </a:xfrm>
          <a:prstGeom prst="rect">
            <a:avLst/>
          </a:prstGeom>
          <a:solidFill>
            <a:srgbClr val="FFFFFF">
              <a:alpha val="81175"/>
            </a:srgbClr>
          </a:solidFill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7173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7174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7171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  <p:sp>
        <p:nvSpPr>
          <p:cNvPr id="7172" name="MH_Text_1"/>
          <p:cNvSpPr/>
          <p:nvPr/>
        </p:nvSpPr>
        <p:spPr>
          <a:xfrm>
            <a:off x="191345" y="885508"/>
            <a:ext cx="11809312" cy="5972492"/>
          </a:xfrm>
          <a:prstGeom prst="rect">
            <a:avLst/>
          </a:prstGeom>
          <a:noFill/>
          <a:ln w="127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2775" y="896835"/>
            <a:ext cx="11459889" cy="6417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SHEIN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年，是一家跨境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快时尚电商平台，公司业务以快时尚服装为主体、囊括服装、配饰、鞋包、首饰、家居、美妆、家纺等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SHEIN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全年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营收达到近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亿美元，同比增长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250%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SHEIN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预计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销售额可超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亿美元，合人民币超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SHEIN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后端系统有能力快速生产紧跟时尚潮流的优质服饰，并以低廉的价格销售，相关信息回馈到企业的前端系统。在前端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SHEIN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的独特用户体验开始发挥效力，激发了用户的成瘾性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初次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SHEIN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时，系统会首先询问你是否同意跟踪你在其他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和网站的活动。接着，它会带你穿越以下几个页面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首单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折，退货免费：鼓励你快速下单而无须担心买到问题产品。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醒目地显示“每日上新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1000+”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，鼓励你频繁回来。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卖家提供货到付款服务，进一步消除购物流程中的障碍。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询问你对哪个品类感兴趣，以便提供更出色的个性化体验。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提醒你打开消息提醒，鼓励你重复登录，以建立成瘾性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一周内再次登录，可享受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折至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8.5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折优惠，这是为了鼓励你创建账户。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一旦你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登上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SHEIN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的“大船” ，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它会有更多的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方法促使其消费。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7173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7174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7171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  <p:sp>
        <p:nvSpPr>
          <p:cNvPr id="7172" name="MH_Text_1"/>
          <p:cNvSpPr/>
          <p:nvPr/>
        </p:nvSpPr>
        <p:spPr>
          <a:xfrm>
            <a:off x="549275" y="1052736"/>
            <a:ext cx="11451381" cy="5805264"/>
          </a:xfrm>
          <a:prstGeom prst="rect">
            <a:avLst/>
          </a:prstGeom>
          <a:noFill/>
          <a:ln w="127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慷慨的积分系统：每日登录、参与设计游戏、验证邮箱等活动都可以获得积分奖赏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zh-CN" altLang="en-US" sz="16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lvl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奖励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评价：在时尚电子商务中，退货的成本十分昂贵。作为降低退货率的一种手段，评价在这个行业中显得尤为重要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SHEIN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用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积分鼓励客户在评价中附上图片和自身尺寸信息，这能帮助其他客户更准确地判断某件衣服是否适合自己。</a:t>
            </a:r>
          </a:p>
          <a:p>
            <a:pPr lvl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客户生成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SHEIN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鼓励客户生成内容。客户可以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由此获取粉丝，并在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App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里晒出自己的买家秀，这一方面有助于打造品牌忠诚度，也能提供更多图片，帮助其他客户判断产品是否适合自己，同时还提供了持续吸引客户的内容推送。</a:t>
            </a:r>
          </a:p>
          <a:p>
            <a:pPr lvl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直播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活动与购物节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SHEIN</a:t>
            </a:r>
            <a:r>
              <a:rPr lang="en-US" altLang="zh-CN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应用软件举办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SHEIN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扫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货节”类似于小型的阿里巴巴双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11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活动，届时会请来许多网红名流。</a:t>
            </a:r>
          </a:p>
          <a:p>
            <a:pPr lvl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推荐：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SHEIN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应用软件在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体验上更接近于一种由发现驱动的推荐流，而不是以搜索为主要驱动。在中国的移动电商环境中，推荐流量远远大于搜索流量。严重依赖推荐而不是搜索，是贯穿中国移动互联网世界的共同主线。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MH_Other_1"/>
          <p:cNvSpPr/>
          <p:nvPr/>
        </p:nvSpPr>
        <p:spPr>
          <a:xfrm flipH="1">
            <a:off x="2568575" y="1557338"/>
            <a:ext cx="1054100" cy="1524000"/>
          </a:xfrm>
          <a:custGeom>
            <a:avLst/>
            <a:gdLst>
              <a:gd name="txL" fmla="*/ 0 w 1535"/>
              <a:gd name="txT" fmla="*/ 0 h 2041"/>
              <a:gd name="txR" fmla="*/ 1535 w 1535"/>
              <a:gd name="txB" fmla="*/ 2041 h 204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35" h="2041">
                <a:moveTo>
                  <a:pt x="1535" y="853"/>
                </a:moveTo>
                <a:lnTo>
                  <a:pt x="1273" y="130"/>
                </a:lnTo>
                <a:lnTo>
                  <a:pt x="505" y="0"/>
                </a:lnTo>
                <a:lnTo>
                  <a:pt x="0" y="594"/>
                </a:lnTo>
                <a:lnTo>
                  <a:pt x="281" y="1317"/>
                </a:lnTo>
                <a:lnTo>
                  <a:pt x="618" y="1373"/>
                </a:lnTo>
                <a:lnTo>
                  <a:pt x="543" y="2041"/>
                </a:lnTo>
                <a:lnTo>
                  <a:pt x="1535" y="853"/>
                </a:lnTo>
                <a:close/>
              </a:path>
            </a:pathLst>
          </a:custGeom>
          <a:solidFill>
            <a:srgbClr val="DE5C9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5" name="MH_Other_2"/>
          <p:cNvSpPr/>
          <p:nvPr/>
        </p:nvSpPr>
        <p:spPr>
          <a:xfrm flipH="1">
            <a:off x="2855913" y="1628775"/>
            <a:ext cx="693737" cy="860425"/>
          </a:xfrm>
          <a:custGeom>
            <a:avLst/>
            <a:gdLst>
              <a:gd name="txL" fmla="*/ 0 w 10170"/>
              <a:gd name="txT" fmla="*/ 0 h 10000"/>
              <a:gd name="txR" fmla="*/ 10170 w 10170"/>
              <a:gd name="txB" fmla="*/ 10000 h 100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170" h="10000">
                <a:moveTo>
                  <a:pt x="10170" y="5643"/>
                </a:moveTo>
                <a:lnTo>
                  <a:pt x="10170" y="809"/>
                </a:lnTo>
                <a:lnTo>
                  <a:pt x="8658" y="487"/>
                </a:lnTo>
                <a:lnTo>
                  <a:pt x="5261" y="0"/>
                </a:lnTo>
                <a:lnTo>
                  <a:pt x="0" y="5165"/>
                </a:lnTo>
                <a:lnTo>
                  <a:pt x="1864" y="9200"/>
                </a:lnTo>
                <a:lnTo>
                  <a:pt x="4696" y="10000"/>
                </a:lnTo>
                <a:lnTo>
                  <a:pt x="10170" y="5643"/>
                </a:lnTo>
                <a:close/>
              </a:path>
            </a:pathLst>
          </a:custGeom>
          <a:solidFill>
            <a:srgbClr val="F8DEE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6" name="MH_Other_3"/>
          <p:cNvSpPr/>
          <p:nvPr/>
        </p:nvSpPr>
        <p:spPr>
          <a:xfrm rot="10800000" flipH="1" flipV="1">
            <a:off x="8759825" y="4633913"/>
            <a:ext cx="1052513" cy="1525587"/>
          </a:xfrm>
          <a:custGeom>
            <a:avLst/>
            <a:gdLst>
              <a:gd name="txL" fmla="*/ 0 w 1535"/>
              <a:gd name="txT" fmla="*/ 0 h 2041"/>
              <a:gd name="txR" fmla="*/ 1535 w 1535"/>
              <a:gd name="txB" fmla="*/ 2041 h 204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35" h="2041">
                <a:moveTo>
                  <a:pt x="1535" y="853"/>
                </a:moveTo>
                <a:lnTo>
                  <a:pt x="1273" y="130"/>
                </a:lnTo>
                <a:lnTo>
                  <a:pt x="505" y="0"/>
                </a:lnTo>
                <a:lnTo>
                  <a:pt x="0" y="594"/>
                </a:lnTo>
                <a:lnTo>
                  <a:pt x="281" y="1317"/>
                </a:lnTo>
                <a:lnTo>
                  <a:pt x="618" y="1373"/>
                </a:lnTo>
                <a:lnTo>
                  <a:pt x="543" y="2041"/>
                </a:lnTo>
                <a:lnTo>
                  <a:pt x="1535" y="853"/>
                </a:lnTo>
                <a:close/>
              </a:path>
            </a:pathLst>
          </a:custGeom>
          <a:solidFill>
            <a:srgbClr val="DE5C9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7" name="MH_Other_4"/>
          <p:cNvSpPr/>
          <p:nvPr/>
        </p:nvSpPr>
        <p:spPr>
          <a:xfrm rot="10800000" flipH="1" flipV="1">
            <a:off x="8818563" y="4789488"/>
            <a:ext cx="687387" cy="855662"/>
          </a:xfrm>
          <a:custGeom>
            <a:avLst/>
            <a:gdLst>
              <a:gd name="txL" fmla="*/ 0 w 10171"/>
              <a:gd name="txT" fmla="*/ 0 h 10000"/>
              <a:gd name="txR" fmla="*/ 10171 w 10171"/>
              <a:gd name="txB" fmla="*/ 10000 h 100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171" h="10000">
                <a:moveTo>
                  <a:pt x="10171" y="5643"/>
                </a:moveTo>
                <a:lnTo>
                  <a:pt x="10171" y="809"/>
                </a:lnTo>
                <a:lnTo>
                  <a:pt x="8659" y="487"/>
                </a:lnTo>
                <a:lnTo>
                  <a:pt x="5262" y="0"/>
                </a:lnTo>
                <a:lnTo>
                  <a:pt x="0" y="5177"/>
                </a:lnTo>
                <a:lnTo>
                  <a:pt x="1865" y="9200"/>
                </a:lnTo>
                <a:lnTo>
                  <a:pt x="4697" y="10000"/>
                </a:lnTo>
                <a:lnTo>
                  <a:pt x="10171" y="5643"/>
                </a:lnTo>
                <a:close/>
              </a:path>
            </a:pathLst>
          </a:custGeom>
          <a:solidFill>
            <a:srgbClr val="F8DEE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198" name="MH_Desc_1"/>
          <p:cNvGrpSpPr/>
          <p:nvPr/>
        </p:nvGrpSpPr>
        <p:grpSpPr>
          <a:xfrm>
            <a:off x="3719512" y="1844675"/>
            <a:ext cx="5904879" cy="3640138"/>
            <a:chOff x="0" y="0"/>
            <a:chExt cx="1924" cy="1736"/>
          </a:xfrm>
        </p:grpSpPr>
        <p:pic>
          <p:nvPicPr>
            <p:cNvPr id="8204" name="MH_Desc_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4" cy="1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5" name="Text Box 8"/>
            <p:cNvSpPr txBox="1"/>
            <p:nvPr/>
          </p:nvSpPr>
          <p:spPr>
            <a:xfrm>
              <a:off x="9" y="8"/>
              <a:ext cx="1908" cy="17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endPara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zh-CN" sz="2000" b="1" dirty="0" smtClean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1.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请</a:t>
              </a:r>
              <a:r>
                <a:rPr lang="zh-CN" altLang="en-US" sz="2000" b="1" dirty="0" smtClean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梳理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SHEIN</a:t>
              </a:r>
              <a:r>
                <a:rPr lang="en-US" altLang="zh-CN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应用软件</a:t>
              </a:r>
              <a:r>
                <a:rPr lang="zh-CN" altLang="en-US" sz="2000" b="1" dirty="0" smtClean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为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鼓励用户重复购买而采取的具体措施</a:t>
              </a:r>
              <a:r>
                <a:rPr lang="zh-CN" altLang="en-US" sz="2000" b="1" dirty="0" smtClean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。</a:t>
              </a:r>
              <a:endParaRPr lang="en-US" altLang="zh-CN" sz="20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zh-CN" sz="2000" b="1" dirty="0" smtClean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2.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重复购买</a:t>
              </a:r>
              <a:r>
                <a:rPr lang="zh-CN" altLang="en-US" sz="2000" b="1" dirty="0" smtClean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的客户对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企业的价值体现在哪些方面？</a:t>
              </a:r>
            </a:p>
          </p:txBody>
        </p:sp>
      </p:grpSp>
      <p:pic>
        <p:nvPicPr>
          <p:cNvPr id="8199" name="Picture 9" descr="office6\wpsassist\cache\A000220150318R85P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250" y="334963"/>
            <a:ext cx="1655763" cy="2720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00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8202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8203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8201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情景分析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MH_Text_1"/>
          <p:cNvSpPr>
            <a:spLocks noChangeAspect="1"/>
          </p:cNvSpPr>
          <p:nvPr/>
        </p:nvSpPr>
        <p:spPr>
          <a:xfrm>
            <a:off x="3071664" y="1485900"/>
            <a:ext cx="7559675" cy="4986338"/>
          </a:xfrm>
          <a:prstGeom prst="roundRect">
            <a:avLst>
              <a:gd name="adj" fmla="val 1431"/>
            </a:avLst>
          </a:prstGeom>
          <a:solidFill>
            <a:srgbClr val="F2F2F2"/>
          </a:solidFill>
          <a:ln w="3175" cap="flat" cmpd="sng">
            <a:solidFill>
              <a:srgbClr val="D5D5D5"/>
            </a:solidFill>
            <a:prstDash val="solid"/>
            <a:headEnd type="none" w="med" len="med"/>
            <a:tailEnd type="none" w="med" len="med"/>
          </a:ln>
        </p:spPr>
        <p:txBody>
          <a:bodyPr lIns="288000" tIns="720000" rIns="288000" bIns="36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</a:t>
            </a:r>
            <a:r>
              <a:rPr lang="zh-CN" altLang="en-US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梳理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SHEIN</a:t>
            </a:r>
            <a:r>
              <a:rPr lang="en-US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应用软件为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鼓励用户重复购买而采取的具体措施</a:t>
            </a:r>
            <a:r>
              <a:rPr lang="zh-CN" altLang="en-US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en-US" altLang="zh-CN" sz="1800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根据客户喜好，</a:t>
            </a:r>
            <a:r>
              <a:rPr lang="zh-CN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为</a:t>
            </a:r>
            <a:r>
              <a:rPr lang="zh-CN" altLang="en-US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客户</a:t>
            </a:r>
            <a:r>
              <a:rPr lang="zh-CN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提供</a:t>
            </a:r>
            <a:r>
              <a:rPr lang="zh-CN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个性化体验；</a:t>
            </a:r>
          </a:p>
          <a:p>
            <a:r>
              <a:rPr lang="zh-CN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通过各种措施减少购物过程中的障碍和风险；</a:t>
            </a:r>
          </a:p>
          <a:p>
            <a:r>
              <a:rPr lang="zh-CN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每日大量上新，用积分</a:t>
            </a:r>
            <a:r>
              <a:rPr lang="zh-CN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鼓励</a:t>
            </a:r>
            <a:r>
              <a:rPr lang="zh-CN" altLang="en-US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客户</a:t>
            </a:r>
            <a:r>
              <a:rPr lang="zh-CN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重复</a:t>
            </a:r>
            <a:r>
              <a:rPr lang="zh-CN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登录，让用户上瘾；</a:t>
            </a:r>
          </a:p>
          <a:p>
            <a:r>
              <a:rPr lang="zh-CN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建立慷慨的积分系统，</a:t>
            </a:r>
            <a:r>
              <a:rPr lang="zh-CN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鼓励</a:t>
            </a:r>
            <a:r>
              <a:rPr lang="zh-CN" altLang="en-US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客户</a:t>
            </a:r>
            <a:r>
              <a:rPr lang="zh-CN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与</a:t>
            </a:r>
            <a:r>
              <a:rPr lang="zh-CN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网站的多元互动；</a:t>
            </a:r>
          </a:p>
          <a:p>
            <a:r>
              <a:rPr lang="zh-CN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鼓励</a:t>
            </a:r>
            <a:r>
              <a:rPr lang="zh-CN" altLang="en-US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客户</a:t>
            </a:r>
            <a:r>
              <a:rPr lang="zh-CN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产生</a:t>
            </a:r>
            <a:r>
              <a:rPr lang="zh-CN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内容，以此助力品牌忠诚度的打造。 </a:t>
            </a: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19" name="MH_Other_1"/>
          <p:cNvSpPr/>
          <p:nvPr/>
        </p:nvSpPr>
        <p:spPr>
          <a:xfrm>
            <a:off x="4872038" y="1485900"/>
            <a:ext cx="368300" cy="109538"/>
          </a:xfrm>
          <a:custGeom>
            <a:avLst/>
            <a:gdLst>
              <a:gd name="txL" fmla="*/ 0 w 311731"/>
              <a:gd name="txT" fmla="*/ 0 h 121823"/>
              <a:gd name="txR" fmla="*/ 311731 w 311731"/>
              <a:gd name="txB" fmla="*/ 121823 h 121823"/>
            </a:gdLst>
            <a:ahLst/>
            <a:cxnLst>
              <a:cxn ang="0">
                <a:pos x="1888136" y="0"/>
              </a:cxn>
              <a:cxn ang="0">
                <a:pos x="2604744" y="0"/>
              </a:cxn>
              <a:cxn ang="0">
                <a:pos x="2960852" y="761"/>
              </a:cxn>
              <a:cxn ang="0">
                <a:pos x="4460079" y="19943"/>
              </a:cxn>
              <a:cxn ang="0">
                <a:pos x="4492903" y="22237"/>
              </a:cxn>
              <a:cxn ang="0">
                <a:pos x="0" y="22237"/>
              </a:cxn>
              <a:cxn ang="0">
                <a:pos x="32816" y="19943"/>
              </a:cxn>
              <a:cxn ang="0">
                <a:pos x="1532058" y="761"/>
              </a:cxn>
              <a:cxn ang="0">
                <a:pos x="1888136" y="0"/>
              </a:cxn>
            </a:cxnLst>
            <a:rect l="txL" t="txT" r="txR" b="tx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lnTo>
                  <a:pt x="131005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MH_Other_2"/>
          <p:cNvSpPr/>
          <p:nvPr/>
        </p:nvSpPr>
        <p:spPr>
          <a:xfrm>
            <a:off x="6961188" y="1485900"/>
            <a:ext cx="347662" cy="109538"/>
          </a:xfrm>
          <a:custGeom>
            <a:avLst/>
            <a:gdLst>
              <a:gd name="txL" fmla="*/ 0 w 318081"/>
              <a:gd name="txT" fmla="*/ 0 h 130555"/>
              <a:gd name="txR" fmla="*/ 318081 w 318081"/>
              <a:gd name="txB" fmla="*/ 130555 h 130555"/>
            </a:gdLst>
            <a:ahLst/>
            <a:cxnLst>
              <a:cxn ang="0">
                <a:pos x="603096" y="0"/>
              </a:cxn>
              <a:cxn ang="0">
                <a:pos x="716522" y="0"/>
              </a:cxn>
              <a:cxn ang="0">
                <a:pos x="869642" y="388"/>
              </a:cxn>
              <a:cxn ang="0">
                <a:pos x="1309979" y="7073"/>
              </a:cxn>
              <a:cxn ang="0">
                <a:pos x="1319622" y="7873"/>
              </a:cxn>
              <a:cxn ang="0">
                <a:pos x="0" y="7873"/>
              </a:cxn>
              <a:cxn ang="0">
                <a:pos x="9639" y="7073"/>
              </a:cxn>
              <a:cxn ang="0">
                <a:pos x="449981" y="388"/>
              </a:cxn>
              <a:cxn ang="0">
                <a:pos x="603096" y="0"/>
              </a:cxn>
            </a:cxnLst>
            <a:rect l="txL" t="txT" r="txR" b="tx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lnTo>
                  <a:pt x="145370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MH_SubTitle_1"/>
          <p:cNvSpPr/>
          <p:nvPr/>
        </p:nvSpPr>
        <p:spPr>
          <a:xfrm>
            <a:off x="4584700" y="981075"/>
            <a:ext cx="3079750" cy="590550"/>
          </a:xfrm>
          <a:custGeom>
            <a:avLst/>
            <a:gdLst>
              <a:gd name="txL" fmla="*/ 0 w 2600830"/>
              <a:gd name="txT" fmla="*/ 0 h 649288"/>
              <a:gd name="txR" fmla="*/ 2600830 w 2600830"/>
              <a:gd name="txB" fmla="*/ 649288 h 649288"/>
            </a:gdLst>
            <a:ahLst/>
            <a:cxnLst>
              <a:cxn ang="0">
                <a:pos x="0" y="0"/>
              </a:cxn>
              <a:cxn ang="0">
                <a:pos x="40844782" y="0"/>
              </a:cxn>
              <a:cxn ang="0">
                <a:pos x="39576143" y="17836"/>
              </a:cxn>
              <a:cxn ang="0">
                <a:pos x="30545952" y="128895"/>
              </a:cxn>
              <a:cxn ang="0">
                <a:pos x="10177379" y="129527"/>
              </a:cxn>
              <a:cxn ang="0">
                <a:pos x="1223517" y="16788"/>
              </a:cxn>
            </a:cxnLst>
            <a:rect l="txL" t="txT" r="txR" b="tx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9F98C8">
                  <a:alpha val="100000"/>
                </a:srgbClr>
              </a:gs>
              <a:gs pos="25000">
                <a:srgbClr val="C5C1DD">
                  <a:alpha val="100000"/>
                </a:srgbClr>
              </a:gs>
              <a:gs pos="100000">
                <a:srgbClr val="9F98C8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24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9225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9223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MH_Text_1"/>
          <p:cNvSpPr>
            <a:spLocks noChangeAspect="1"/>
          </p:cNvSpPr>
          <p:nvPr/>
        </p:nvSpPr>
        <p:spPr>
          <a:xfrm>
            <a:off x="2357120" y="980441"/>
            <a:ext cx="7559675" cy="4896832"/>
          </a:xfrm>
          <a:prstGeom prst="roundRect">
            <a:avLst>
              <a:gd name="adj" fmla="val 3928"/>
            </a:avLst>
          </a:prstGeom>
          <a:solidFill>
            <a:srgbClr val="F2F2F2"/>
          </a:solidFill>
          <a:ln w="3175" cap="flat" cmpd="sng">
            <a:solidFill>
              <a:srgbClr val="D5D5D5"/>
            </a:solidFill>
            <a:prstDash val="solid"/>
            <a:headEnd type="none" w="med" len="med"/>
            <a:tailEnd type="none" w="med" len="med"/>
          </a:ln>
        </p:spPr>
        <p:txBody>
          <a:bodyPr lIns="288000" tIns="720000" rIns="288000" bIns="36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0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en-US" altLang="zh-CN" sz="18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19" name="MH_Other_1"/>
          <p:cNvSpPr/>
          <p:nvPr/>
        </p:nvSpPr>
        <p:spPr>
          <a:xfrm>
            <a:off x="4872038" y="1485900"/>
            <a:ext cx="368300" cy="109538"/>
          </a:xfrm>
          <a:custGeom>
            <a:avLst/>
            <a:gdLst>
              <a:gd name="txL" fmla="*/ 0 w 311731"/>
              <a:gd name="txT" fmla="*/ 0 h 121823"/>
              <a:gd name="txR" fmla="*/ 311731 w 311731"/>
              <a:gd name="txB" fmla="*/ 121823 h 121823"/>
            </a:gdLst>
            <a:ahLst/>
            <a:cxnLst>
              <a:cxn ang="0">
                <a:pos x="1888136" y="0"/>
              </a:cxn>
              <a:cxn ang="0">
                <a:pos x="2604744" y="0"/>
              </a:cxn>
              <a:cxn ang="0">
                <a:pos x="2960852" y="761"/>
              </a:cxn>
              <a:cxn ang="0">
                <a:pos x="4460079" y="19943"/>
              </a:cxn>
              <a:cxn ang="0">
                <a:pos x="4492903" y="22237"/>
              </a:cxn>
              <a:cxn ang="0">
                <a:pos x="0" y="22237"/>
              </a:cxn>
              <a:cxn ang="0">
                <a:pos x="32816" y="19943"/>
              </a:cxn>
              <a:cxn ang="0">
                <a:pos x="1532058" y="761"/>
              </a:cxn>
              <a:cxn ang="0">
                <a:pos x="1888136" y="0"/>
              </a:cxn>
            </a:cxnLst>
            <a:rect l="txL" t="txT" r="txR" b="tx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lnTo>
                  <a:pt x="131005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MH_Other_2"/>
          <p:cNvSpPr/>
          <p:nvPr/>
        </p:nvSpPr>
        <p:spPr>
          <a:xfrm>
            <a:off x="6961188" y="1485900"/>
            <a:ext cx="347662" cy="109538"/>
          </a:xfrm>
          <a:custGeom>
            <a:avLst/>
            <a:gdLst>
              <a:gd name="txL" fmla="*/ 0 w 318081"/>
              <a:gd name="txT" fmla="*/ 0 h 130555"/>
              <a:gd name="txR" fmla="*/ 318081 w 318081"/>
              <a:gd name="txB" fmla="*/ 130555 h 130555"/>
            </a:gdLst>
            <a:ahLst/>
            <a:cxnLst>
              <a:cxn ang="0">
                <a:pos x="603096" y="0"/>
              </a:cxn>
              <a:cxn ang="0">
                <a:pos x="716522" y="0"/>
              </a:cxn>
              <a:cxn ang="0">
                <a:pos x="869642" y="388"/>
              </a:cxn>
              <a:cxn ang="0">
                <a:pos x="1309979" y="7073"/>
              </a:cxn>
              <a:cxn ang="0">
                <a:pos x="1319622" y="7873"/>
              </a:cxn>
              <a:cxn ang="0">
                <a:pos x="0" y="7873"/>
              </a:cxn>
              <a:cxn ang="0">
                <a:pos x="9639" y="7073"/>
              </a:cxn>
              <a:cxn ang="0">
                <a:pos x="449981" y="388"/>
              </a:cxn>
              <a:cxn ang="0">
                <a:pos x="603096" y="0"/>
              </a:cxn>
            </a:cxnLst>
            <a:rect l="txL" t="txT" r="txR" b="tx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lnTo>
                  <a:pt x="145370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MH_SubTitle_1"/>
          <p:cNvSpPr/>
          <p:nvPr/>
        </p:nvSpPr>
        <p:spPr>
          <a:xfrm>
            <a:off x="4584700" y="981075"/>
            <a:ext cx="3079750" cy="590550"/>
          </a:xfrm>
          <a:custGeom>
            <a:avLst/>
            <a:gdLst>
              <a:gd name="txL" fmla="*/ 0 w 2600830"/>
              <a:gd name="txT" fmla="*/ 0 h 649288"/>
              <a:gd name="txR" fmla="*/ 2600830 w 2600830"/>
              <a:gd name="txB" fmla="*/ 649288 h 649288"/>
            </a:gdLst>
            <a:ahLst/>
            <a:cxnLst>
              <a:cxn ang="0">
                <a:pos x="0" y="0"/>
              </a:cxn>
              <a:cxn ang="0">
                <a:pos x="40844782" y="0"/>
              </a:cxn>
              <a:cxn ang="0">
                <a:pos x="39576143" y="17836"/>
              </a:cxn>
              <a:cxn ang="0">
                <a:pos x="30545952" y="128895"/>
              </a:cxn>
              <a:cxn ang="0">
                <a:pos x="10177379" y="129527"/>
              </a:cxn>
              <a:cxn ang="0">
                <a:pos x="1223517" y="16788"/>
              </a:cxn>
            </a:cxnLst>
            <a:rect l="txL" t="txT" r="txR" b="tx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9F98C8">
                  <a:alpha val="100000"/>
                </a:srgbClr>
              </a:gs>
              <a:gs pos="25000">
                <a:srgbClr val="C5C1DD">
                  <a:alpha val="100000"/>
                </a:srgbClr>
              </a:gs>
              <a:gs pos="100000">
                <a:srgbClr val="9F98C8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24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9225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9223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5600" y="1772817"/>
            <a:ext cx="742119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重复购买</a:t>
            </a:r>
            <a:r>
              <a:rPr lang="zh-CN" altLang="en-US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的客户对</a:t>
            </a: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企业的价值体现在哪些方面</a:t>
            </a:r>
            <a:r>
              <a:rPr lang="zh-CN" altLang="en-US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  <a:endParaRPr lang="en-US" altLang="zh-CN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提升客户终生价值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降低客户开发、交易和服务成本 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使企业的收入增长，并且获得溢价收益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降低企业的经营风险并且提高效率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获得良好的口碑效应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获得客户数量的增长，壮大客户队伍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为企业发展带来</a:t>
            </a:r>
            <a:r>
              <a:rPr lang="zh-CN" altLang="en-US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良性循环</a:t>
            </a:r>
            <a:endParaRPr lang="zh-CN" altLang="en-US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右箭头 2"/>
          <p:cNvSpPr/>
          <p:nvPr/>
        </p:nvSpPr>
        <p:spPr>
          <a:xfrm>
            <a:off x="276225" y="0"/>
            <a:ext cx="5630863" cy="6858000"/>
          </a:xfrm>
          <a:prstGeom prst="rightArrow">
            <a:avLst>
              <a:gd name="adj1" fmla="val 100000"/>
              <a:gd name="adj2" fmla="val 40037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3" name="右箭头 1"/>
          <p:cNvSpPr/>
          <p:nvPr/>
        </p:nvSpPr>
        <p:spPr>
          <a:xfrm>
            <a:off x="0" y="0"/>
            <a:ext cx="5486400" cy="6858000"/>
          </a:xfrm>
          <a:prstGeom prst="rightArrow">
            <a:avLst>
              <a:gd name="adj1" fmla="val 100000"/>
              <a:gd name="adj2" fmla="val 40037"/>
            </a:avLst>
          </a:prstGeom>
          <a:solidFill>
            <a:srgbClr val="FFD966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4" name="文本框 3"/>
          <p:cNvSpPr txBox="1"/>
          <p:nvPr/>
        </p:nvSpPr>
        <p:spPr>
          <a:xfrm>
            <a:off x="1349375" y="1538288"/>
            <a:ext cx="174625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8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125" name="矩形 4"/>
          <p:cNvSpPr/>
          <p:nvPr/>
        </p:nvSpPr>
        <p:spPr>
          <a:xfrm rot="2575801">
            <a:off x="6826250" y="1579563"/>
            <a:ext cx="695325" cy="696912"/>
          </a:xfrm>
          <a:prstGeom prst="rect">
            <a:avLst/>
          </a:prstGeom>
          <a:solidFill>
            <a:srgbClr val="C55A11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6" name="矩形 5"/>
          <p:cNvSpPr/>
          <p:nvPr/>
        </p:nvSpPr>
        <p:spPr>
          <a:xfrm rot="2575801">
            <a:off x="6673850" y="1579563"/>
            <a:ext cx="695325" cy="6969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7" name="矩形 6"/>
          <p:cNvSpPr/>
          <p:nvPr/>
        </p:nvSpPr>
        <p:spPr>
          <a:xfrm rot="2575801">
            <a:off x="6826250" y="3027363"/>
            <a:ext cx="695325" cy="696912"/>
          </a:xfrm>
          <a:prstGeom prst="rect">
            <a:avLst/>
          </a:prstGeom>
          <a:solidFill>
            <a:srgbClr val="C55A11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28" name="矩形 7"/>
          <p:cNvSpPr/>
          <p:nvPr/>
        </p:nvSpPr>
        <p:spPr>
          <a:xfrm rot="2575801">
            <a:off x="6673850" y="3027363"/>
            <a:ext cx="695325" cy="6969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31" name="文本框 12"/>
          <p:cNvSpPr txBox="1"/>
          <p:nvPr/>
        </p:nvSpPr>
        <p:spPr>
          <a:xfrm>
            <a:off x="6777038" y="1589088"/>
            <a:ext cx="6429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0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1</a:t>
            </a:r>
            <a:endParaRPr lang="zh-CN" altLang="en-US" sz="40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5132" name="文本框 13"/>
          <p:cNvSpPr txBox="1"/>
          <p:nvPr/>
        </p:nvSpPr>
        <p:spPr>
          <a:xfrm>
            <a:off x="6777038" y="3021013"/>
            <a:ext cx="6429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4000" dirty="0"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方正剪纸简体" pitchFamily="65" charset="-122"/>
              <a:ea typeface="方正剪纸简体" pitchFamily="65" charset="-122"/>
            </a:endParaRPr>
          </a:p>
        </p:txBody>
      </p:sp>
      <p:sp>
        <p:nvSpPr>
          <p:cNvPr id="5134" name="圆角矩形 16"/>
          <p:cNvSpPr/>
          <p:nvPr/>
        </p:nvSpPr>
        <p:spPr>
          <a:xfrm>
            <a:off x="8224838" y="1587500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35" name="圆角矩形 17"/>
          <p:cNvSpPr/>
          <p:nvPr/>
        </p:nvSpPr>
        <p:spPr>
          <a:xfrm>
            <a:off x="8224838" y="3100388"/>
            <a:ext cx="3381375" cy="628650"/>
          </a:xfrm>
          <a:prstGeom prst="roundRect">
            <a:avLst>
              <a:gd name="adj" fmla="val 42079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137" name="文本框 20"/>
          <p:cNvSpPr txBox="1"/>
          <p:nvPr/>
        </p:nvSpPr>
        <p:spPr>
          <a:xfrm>
            <a:off x="8535987" y="1727994"/>
            <a:ext cx="27590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管理客户满意度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8" name="文本框 21"/>
          <p:cNvSpPr txBox="1"/>
          <p:nvPr/>
        </p:nvSpPr>
        <p:spPr>
          <a:xfrm>
            <a:off x="8535987" y="3228975"/>
            <a:ext cx="27590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管理客户忠诚度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83313" y="1402396"/>
            <a:ext cx="5638800" cy="998858"/>
          </a:xfrm>
          <a:prstGeom prst="rect">
            <a:avLst/>
          </a:prstGeom>
          <a:solidFill>
            <a:srgbClr val="FFFFFF">
              <a:alpha val="81175"/>
            </a:srgbClr>
          </a:solidFill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5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2562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62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19075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测评和提升客户忠诚度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112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认知客户忠诚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881563" y="533400"/>
            <a:ext cx="7242176" cy="1587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 bwMode="auto">
          <a:xfrm>
            <a:off x="472278" y="1339218"/>
            <a:ext cx="11305256" cy="11030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忠诚度的测评是对客户与企业保持关系的紧密程度、客户对企业的偏爱程度以及客户抗拒竞争对手吸引程度的测评，它既关注客户在情感层面对企业忠诚的意向，也关注客户在行为层面对企业忠诚的具体表现，需要一整套的指标体系来支撑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1"/>
          <p:cNvSpPr/>
          <p:nvPr/>
        </p:nvSpPr>
        <p:spPr>
          <a:xfrm>
            <a:off x="2794000" y="2705100"/>
            <a:ext cx="465138" cy="114300"/>
          </a:xfrm>
          <a:custGeom>
            <a:avLst/>
            <a:gdLst>
              <a:gd name="txL" fmla="*/ 0 w 711052"/>
              <a:gd name="txT" fmla="*/ 0 h 174096"/>
              <a:gd name="txR" fmla="*/ 711052 w 711052"/>
              <a:gd name="txB" fmla="*/ 174096 h 174096"/>
            </a:gdLst>
            <a:ahLst/>
            <a:cxnLst>
              <a:cxn ang="0">
                <a:pos x="97" y="0"/>
              </a:cxn>
              <a:cxn ang="0">
                <a:pos x="799" y="0"/>
              </a:cxn>
              <a:cxn ang="0">
                <a:pos x="799" y="207"/>
              </a:cxn>
              <a:cxn ang="0">
                <a:pos x="97" y="207"/>
              </a:cxn>
              <a:cxn ang="0">
                <a:pos x="0" y="104"/>
              </a:cxn>
              <a:cxn ang="0">
                <a:pos x="97" y="0"/>
              </a:cxn>
            </a:cxnLst>
            <a:rect l="txL" t="txT" r="txR" b="tx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solidFill>
            <a:srgbClr val="FFC10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圆角矩形 11"/>
          <p:cNvSpPr/>
          <p:nvPr/>
        </p:nvSpPr>
        <p:spPr>
          <a:xfrm>
            <a:off x="2794000" y="5095875"/>
            <a:ext cx="465138" cy="114300"/>
          </a:xfrm>
          <a:custGeom>
            <a:avLst/>
            <a:gdLst>
              <a:gd name="txL" fmla="*/ 0 w 711052"/>
              <a:gd name="txT" fmla="*/ 0 h 174096"/>
              <a:gd name="txR" fmla="*/ 711052 w 711052"/>
              <a:gd name="txB" fmla="*/ 174096 h 174096"/>
            </a:gdLst>
            <a:ahLst/>
            <a:cxnLst>
              <a:cxn ang="0">
                <a:pos x="97" y="0"/>
              </a:cxn>
              <a:cxn ang="0">
                <a:pos x="799" y="0"/>
              </a:cxn>
              <a:cxn ang="0">
                <a:pos x="799" y="207"/>
              </a:cxn>
              <a:cxn ang="0">
                <a:pos x="97" y="207"/>
              </a:cxn>
              <a:cxn ang="0">
                <a:pos x="0" y="104"/>
              </a:cxn>
              <a:cxn ang="0">
                <a:pos x="97" y="0"/>
              </a:cxn>
            </a:cxnLst>
            <a:rect l="txL" t="txT" r="txR" b="txB"/>
            <a:pathLst>
              <a:path w="711052" h="174096">
                <a:moveTo>
                  <a:pt x="87048" y="0"/>
                </a:moveTo>
                <a:lnTo>
                  <a:pt x="711052" y="0"/>
                </a:lnTo>
                <a:lnTo>
                  <a:pt x="711052" y="174096"/>
                </a:lnTo>
                <a:lnTo>
                  <a:pt x="87048" y="174096"/>
                </a:lnTo>
                <a:cubicBezTo>
                  <a:pt x="38973" y="174096"/>
                  <a:pt x="0" y="135123"/>
                  <a:pt x="0" y="87048"/>
                </a:cubicBezTo>
                <a:cubicBezTo>
                  <a:pt x="0" y="38973"/>
                  <a:pt x="38973" y="0"/>
                  <a:pt x="87048" y="0"/>
                </a:cubicBezTo>
                <a:close/>
              </a:path>
            </a:pathLst>
          </a:custGeom>
          <a:solidFill>
            <a:srgbClr val="FFC108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任意多边形 21"/>
          <p:cNvSpPr/>
          <p:nvPr/>
        </p:nvSpPr>
        <p:spPr>
          <a:xfrm>
            <a:off x="2806902" y="2306684"/>
            <a:ext cx="111423" cy="4425229"/>
          </a:xfrm>
          <a:custGeom>
            <a:avLst/>
            <a:gdLst>
              <a:gd name="txL" fmla="*/ 0 w 169863"/>
              <a:gd name="txT" fmla="*/ 0 h 4347924"/>
              <a:gd name="txR" fmla="*/ 169863 w 169863"/>
              <a:gd name="txB" fmla="*/ 4347924 h 4347924"/>
            </a:gdLst>
            <a:ahLst/>
            <a:cxnLst>
              <a:cxn ang="0">
                <a:pos x="0" y="0"/>
              </a:cxn>
              <a:cxn ang="0">
                <a:pos x="169863" y="0"/>
              </a:cxn>
              <a:cxn ang="0">
                <a:pos x="169863" y="15557076"/>
              </a:cxn>
              <a:cxn ang="0">
                <a:pos x="0" y="15557076"/>
              </a:cxn>
              <a:cxn ang="0">
                <a:pos x="0" y="0"/>
              </a:cxn>
            </a:cxnLst>
            <a:rect l="txL" t="txT" r="txR" b="txB"/>
            <a:pathLst>
              <a:path w="169863" h="4347924">
                <a:moveTo>
                  <a:pt x="0" y="0"/>
                </a:moveTo>
                <a:lnTo>
                  <a:pt x="169863" y="0"/>
                </a:lnTo>
                <a:lnTo>
                  <a:pt x="169863" y="4347924"/>
                </a:lnTo>
                <a:lnTo>
                  <a:pt x="0" y="4347924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ABABAB">
                  <a:alpha val="100000"/>
                </a:srgbClr>
              </a:gs>
              <a:gs pos="53999">
                <a:srgbClr val="D7D7D7">
                  <a:alpha val="100000"/>
                </a:srgbClr>
              </a:gs>
              <a:gs pos="100000">
                <a:srgbClr val="A5A5A5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圆角矩形 4"/>
          <p:cNvSpPr/>
          <p:nvPr/>
        </p:nvSpPr>
        <p:spPr>
          <a:xfrm>
            <a:off x="2794000" y="2763838"/>
            <a:ext cx="1274763" cy="708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3149" y="0"/>
              </a:cxn>
              <a:cxn ang="0">
                <a:pos x="101284" y="28085"/>
              </a:cxn>
              <a:cxn ang="0">
                <a:pos x="73149" y="56170"/>
              </a:cxn>
              <a:cxn ang="0">
                <a:pos x="0" y="56170"/>
              </a:cxn>
              <a:cxn ang="0">
                <a:pos x="0" y="0"/>
              </a:cxn>
            </a:cxnLst>
            <a:rect l="0" t="0" r="0" b="0"/>
            <a:pathLst>
              <a:path w="1944216" h="1080120">
                <a:moveTo>
                  <a:pt x="0" y="0"/>
                </a:moveTo>
                <a:lnTo>
                  <a:pt x="1404156" y="0"/>
                </a:lnTo>
                <a:cubicBezTo>
                  <a:pt x="1702423" y="0"/>
                  <a:pt x="1944216" y="241793"/>
                  <a:pt x="1944216" y="540060"/>
                </a:cubicBezTo>
                <a:cubicBezTo>
                  <a:pt x="1944216" y="838327"/>
                  <a:pt x="1702423" y="1080120"/>
                  <a:pt x="1404156" y="1080120"/>
                </a:cubicBezTo>
                <a:lnTo>
                  <a:pt x="0" y="108012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100000"/>
            </a:srgbClr>
          </a:solidFill>
          <a:ln w="9525">
            <a:noFill/>
          </a:ln>
          <a:effectLst>
            <a:outerShdw dist="25401" dir="2699999" algn="ctr" rotWithShape="0">
              <a:srgbClr val="000000">
                <a:alpha val="7999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椭圆 6"/>
          <p:cNvGrpSpPr/>
          <p:nvPr/>
        </p:nvGrpSpPr>
        <p:grpSpPr>
          <a:xfrm>
            <a:off x="3425825" y="2859088"/>
            <a:ext cx="536575" cy="530225"/>
            <a:chOff x="0" y="0"/>
            <a:chExt cx="338" cy="334"/>
          </a:xfrm>
        </p:grpSpPr>
        <p:pic>
          <p:nvPicPr>
            <p:cNvPr id="24" name="椭圆 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38" cy="3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 Box 10"/>
            <p:cNvSpPr txBox="1"/>
            <p:nvPr/>
          </p:nvSpPr>
          <p:spPr>
            <a:xfrm>
              <a:off x="53" y="51"/>
              <a:ext cx="232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endParaRPr lang="zh-CN" altLang="en-US" sz="2400" b="1" dirty="0">
                <a:latin typeface="Segoe UI" panose="020B0502040204020203" pitchFamily="34" charset="0"/>
                <a:ea typeface="幼圆" panose="020105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47338" y="4941168"/>
            <a:ext cx="1274763" cy="766762"/>
            <a:chOff x="2794000" y="3900488"/>
            <a:chExt cx="1274763" cy="766762"/>
          </a:xfrm>
        </p:grpSpPr>
        <p:sp>
          <p:nvSpPr>
            <p:cNvPr id="12" name="圆角矩形 11"/>
            <p:cNvSpPr/>
            <p:nvPr/>
          </p:nvSpPr>
          <p:spPr>
            <a:xfrm>
              <a:off x="2794000" y="3900488"/>
              <a:ext cx="465138" cy="114300"/>
            </a:xfrm>
            <a:custGeom>
              <a:avLst/>
              <a:gdLst>
                <a:gd name="txL" fmla="*/ 0 w 711052"/>
                <a:gd name="txT" fmla="*/ 0 h 174096"/>
                <a:gd name="txR" fmla="*/ 711052 w 711052"/>
                <a:gd name="txB" fmla="*/ 174096 h 174096"/>
              </a:gdLst>
              <a:ahLst/>
              <a:cxnLst>
                <a:cxn ang="0">
                  <a:pos x="97" y="0"/>
                </a:cxn>
                <a:cxn ang="0">
                  <a:pos x="799" y="0"/>
                </a:cxn>
                <a:cxn ang="0">
                  <a:pos x="799" y="207"/>
                </a:cxn>
                <a:cxn ang="0">
                  <a:pos x="97" y="207"/>
                </a:cxn>
                <a:cxn ang="0">
                  <a:pos x="0" y="104"/>
                </a:cxn>
                <a:cxn ang="0">
                  <a:pos x="97" y="0"/>
                </a:cxn>
              </a:cxnLst>
              <a:rect l="txL" t="txT" r="txR" b="txB"/>
              <a:pathLst>
                <a:path w="711052" h="174096">
                  <a:moveTo>
                    <a:pt x="87048" y="0"/>
                  </a:moveTo>
                  <a:lnTo>
                    <a:pt x="711052" y="0"/>
                  </a:lnTo>
                  <a:lnTo>
                    <a:pt x="711052" y="174096"/>
                  </a:lnTo>
                  <a:lnTo>
                    <a:pt x="87048" y="174096"/>
                  </a:lnTo>
                  <a:cubicBezTo>
                    <a:pt x="38973" y="174096"/>
                    <a:pt x="0" y="135123"/>
                    <a:pt x="0" y="87048"/>
                  </a:cubicBezTo>
                  <a:cubicBezTo>
                    <a:pt x="0" y="38973"/>
                    <a:pt x="38973" y="0"/>
                    <a:pt x="87048" y="0"/>
                  </a:cubicBezTo>
                  <a:close/>
                </a:path>
              </a:pathLst>
            </a:custGeom>
            <a:solidFill>
              <a:srgbClr val="FFC10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圆角矩形 4"/>
            <p:cNvSpPr/>
            <p:nvPr/>
          </p:nvSpPr>
          <p:spPr>
            <a:xfrm>
              <a:off x="2794000" y="3959225"/>
              <a:ext cx="1274763" cy="708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3149" y="0"/>
                </a:cxn>
                <a:cxn ang="0">
                  <a:pos x="101284" y="28085"/>
                </a:cxn>
                <a:cxn ang="0">
                  <a:pos x="73149" y="56170"/>
                </a:cxn>
                <a:cxn ang="0">
                  <a:pos x="0" y="56170"/>
                </a:cxn>
                <a:cxn ang="0">
                  <a:pos x="0" y="0"/>
                </a:cxn>
              </a:cxnLst>
              <a:rect l="0" t="0" r="0" b="0"/>
              <a:pathLst>
                <a:path w="1944216" h="1080120">
                  <a:moveTo>
                    <a:pt x="0" y="0"/>
                  </a:moveTo>
                  <a:lnTo>
                    <a:pt x="1404156" y="0"/>
                  </a:lnTo>
                  <a:cubicBezTo>
                    <a:pt x="1702423" y="0"/>
                    <a:pt x="1944216" y="241793"/>
                    <a:pt x="1944216" y="540060"/>
                  </a:cubicBezTo>
                  <a:cubicBezTo>
                    <a:pt x="1944216" y="838327"/>
                    <a:pt x="1702423" y="1080120"/>
                    <a:pt x="1404156" y="1080120"/>
                  </a:cubicBezTo>
                  <a:lnTo>
                    <a:pt x="0" y="1080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7999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椭圆 85"/>
            <p:cNvGrpSpPr/>
            <p:nvPr/>
          </p:nvGrpSpPr>
          <p:grpSpPr>
            <a:xfrm>
              <a:off x="3425825" y="4054475"/>
              <a:ext cx="536575" cy="530225"/>
              <a:chOff x="0" y="0"/>
              <a:chExt cx="338" cy="334"/>
            </a:xfrm>
          </p:grpSpPr>
          <p:pic>
            <p:nvPicPr>
              <p:cNvPr id="22" name="椭圆 85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38" cy="33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" name="Text Box 14"/>
              <p:cNvSpPr txBox="1"/>
              <p:nvPr/>
            </p:nvSpPr>
            <p:spPr>
              <a:xfrm>
                <a:off x="53" y="50"/>
                <a:ext cx="232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 anchorCtr="0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b="1" dirty="0" smtClean="0">
                    <a:latin typeface="Segoe UI" panose="020B0502040204020203" pitchFamily="34" charset="0"/>
                    <a:cs typeface="Segoe UI" panose="020B0502040204020203" pitchFamily="34" charset="0"/>
                  </a:rPr>
                  <a:t>3</a:t>
                </a:r>
                <a:endParaRPr lang="zh-CN" altLang="en-US" sz="2400" b="1" dirty="0">
                  <a:latin typeface="Segoe UI" panose="020B0502040204020203" pitchFamily="34" charset="0"/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826354" y="3835087"/>
            <a:ext cx="1274763" cy="766762"/>
            <a:chOff x="2794000" y="3900488"/>
            <a:chExt cx="1274763" cy="766762"/>
          </a:xfrm>
        </p:grpSpPr>
        <p:sp>
          <p:nvSpPr>
            <p:cNvPr id="27" name="圆角矩形 11"/>
            <p:cNvSpPr/>
            <p:nvPr/>
          </p:nvSpPr>
          <p:spPr>
            <a:xfrm>
              <a:off x="2794000" y="3900488"/>
              <a:ext cx="465138" cy="114300"/>
            </a:xfrm>
            <a:custGeom>
              <a:avLst/>
              <a:gdLst>
                <a:gd name="txL" fmla="*/ 0 w 711052"/>
                <a:gd name="txT" fmla="*/ 0 h 174096"/>
                <a:gd name="txR" fmla="*/ 711052 w 711052"/>
                <a:gd name="txB" fmla="*/ 174096 h 174096"/>
              </a:gdLst>
              <a:ahLst/>
              <a:cxnLst>
                <a:cxn ang="0">
                  <a:pos x="97" y="0"/>
                </a:cxn>
                <a:cxn ang="0">
                  <a:pos x="799" y="0"/>
                </a:cxn>
                <a:cxn ang="0">
                  <a:pos x="799" y="207"/>
                </a:cxn>
                <a:cxn ang="0">
                  <a:pos x="97" y="207"/>
                </a:cxn>
                <a:cxn ang="0">
                  <a:pos x="0" y="104"/>
                </a:cxn>
                <a:cxn ang="0">
                  <a:pos x="97" y="0"/>
                </a:cxn>
              </a:cxnLst>
              <a:rect l="txL" t="txT" r="txR" b="txB"/>
              <a:pathLst>
                <a:path w="711052" h="174096">
                  <a:moveTo>
                    <a:pt x="87048" y="0"/>
                  </a:moveTo>
                  <a:lnTo>
                    <a:pt x="711052" y="0"/>
                  </a:lnTo>
                  <a:lnTo>
                    <a:pt x="711052" y="174096"/>
                  </a:lnTo>
                  <a:lnTo>
                    <a:pt x="87048" y="174096"/>
                  </a:lnTo>
                  <a:cubicBezTo>
                    <a:pt x="38973" y="174096"/>
                    <a:pt x="0" y="135123"/>
                    <a:pt x="0" y="87048"/>
                  </a:cubicBezTo>
                  <a:cubicBezTo>
                    <a:pt x="0" y="38973"/>
                    <a:pt x="38973" y="0"/>
                    <a:pt x="87048" y="0"/>
                  </a:cubicBezTo>
                  <a:close/>
                </a:path>
              </a:pathLst>
            </a:custGeom>
            <a:solidFill>
              <a:srgbClr val="FFC10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圆角矩形 4"/>
            <p:cNvSpPr/>
            <p:nvPr/>
          </p:nvSpPr>
          <p:spPr>
            <a:xfrm>
              <a:off x="2794000" y="3959225"/>
              <a:ext cx="1274763" cy="708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3149" y="0"/>
                </a:cxn>
                <a:cxn ang="0">
                  <a:pos x="101284" y="28085"/>
                </a:cxn>
                <a:cxn ang="0">
                  <a:pos x="73149" y="56170"/>
                </a:cxn>
                <a:cxn ang="0">
                  <a:pos x="0" y="56170"/>
                </a:cxn>
                <a:cxn ang="0">
                  <a:pos x="0" y="0"/>
                </a:cxn>
              </a:cxnLst>
              <a:rect l="0" t="0" r="0" b="0"/>
              <a:pathLst>
                <a:path w="1944216" h="1080120">
                  <a:moveTo>
                    <a:pt x="0" y="0"/>
                  </a:moveTo>
                  <a:lnTo>
                    <a:pt x="1404156" y="0"/>
                  </a:lnTo>
                  <a:cubicBezTo>
                    <a:pt x="1702423" y="0"/>
                    <a:pt x="1944216" y="241793"/>
                    <a:pt x="1944216" y="540060"/>
                  </a:cubicBezTo>
                  <a:cubicBezTo>
                    <a:pt x="1944216" y="838327"/>
                    <a:pt x="1702423" y="1080120"/>
                    <a:pt x="1404156" y="1080120"/>
                  </a:cubicBezTo>
                  <a:lnTo>
                    <a:pt x="0" y="1080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7999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9" name="椭圆 85"/>
            <p:cNvGrpSpPr/>
            <p:nvPr/>
          </p:nvGrpSpPr>
          <p:grpSpPr>
            <a:xfrm>
              <a:off x="3425825" y="4054475"/>
              <a:ext cx="536575" cy="530225"/>
              <a:chOff x="0" y="0"/>
              <a:chExt cx="338" cy="334"/>
            </a:xfrm>
          </p:grpSpPr>
          <p:pic>
            <p:nvPicPr>
              <p:cNvPr id="30" name="椭圆 85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38" cy="33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Text Box 14"/>
              <p:cNvSpPr txBox="1"/>
              <p:nvPr/>
            </p:nvSpPr>
            <p:spPr>
              <a:xfrm>
                <a:off x="53" y="50"/>
                <a:ext cx="232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ctr" anchorCtr="0"/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lnSpc>
                    <a:spcPct val="120000"/>
                  </a:lnSpc>
                  <a:spcBef>
                    <a:spcPct val="0"/>
                  </a:spcBef>
                  <a:buNone/>
                </a:pPr>
                <a:r>
                  <a:rPr lang="en-US" altLang="zh-CN" sz="2400" b="1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2</a:t>
                </a:r>
                <a:endParaRPr lang="zh-CN" altLang="en-US" sz="2400" b="1" dirty="0">
                  <a:latin typeface="Segoe UI" panose="020B0502040204020203" pitchFamily="34" charset="0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32" name="TextBox 33"/>
          <p:cNvSpPr txBox="1"/>
          <p:nvPr/>
        </p:nvSpPr>
        <p:spPr>
          <a:xfrm>
            <a:off x="4195762" y="2646363"/>
            <a:ext cx="5788669" cy="984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明确忠诚客户在客户群体中的占比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185255" y="3755711"/>
            <a:ext cx="4995862" cy="984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分析忠诚客户，挑选价值市场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22100" y="4868142"/>
            <a:ext cx="6870443" cy="984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对忠诚客户进行细分，建立分类管理体系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5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2562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62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19075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测评和提升客户忠诚度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112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认知客户忠诚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881563" y="533400"/>
            <a:ext cx="7242176" cy="1587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示 1"/>
          <p:cNvGraphicFramePr/>
          <p:nvPr/>
        </p:nvGraphicFramePr>
        <p:xfrm>
          <a:off x="623393" y="508000"/>
          <a:ext cx="10873282" cy="6161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5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2562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62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19075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测评和提升客户忠诚度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112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认知客户忠诚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881563" y="533400"/>
            <a:ext cx="7242176" cy="1587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H_PageTitle"/>
          <p:cNvSpPr txBox="1"/>
          <p:nvPr/>
        </p:nvSpPr>
        <p:spPr>
          <a:xfrm>
            <a:off x="242665" y="3005602"/>
            <a:ext cx="7761288" cy="781050"/>
          </a:xfrm>
          <a:prstGeom prst="rect">
            <a:avLst/>
          </a:pr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kern="0" dirty="0" smtClean="0">
                <a:ea typeface="微软雅黑" panose="020B0503020204020204" pitchFamily="34" charset="-122"/>
              </a:rPr>
              <a:t>客户忠诚度指标选取的原则</a:t>
            </a:r>
            <a:endParaRPr lang="zh-CN" altLang="en-US" sz="2800" kern="0" dirty="0"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6851825" y="2132856"/>
            <a:ext cx="2304256" cy="144016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7" name="椭圆 26"/>
          <p:cNvSpPr/>
          <p:nvPr/>
        </p:nvSpPr>
        <p:spPr bwMode="auto">
          <a:xfrm>
            <a:off x="5205340" y="3720982"/>
            <a:ext cx="2304256" cy="144016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8644237" y="3737724"/>
            <a:ext cx="2304256" cy="144016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9877" y="256559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相关性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73392" y="419619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易得性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12289" y="417945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适应性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5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2562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62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19075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测评和提升客户忠诚度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112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认知客户忠诚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881563" y="533400"/>
            <a:ext cx="7242176" cy="1587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示 3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5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2562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62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19075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测评和提升客户忠诚度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112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认知客户忠诚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881563" y="533400"/>
            <a:ext cx="7242176" cy="1587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183119" y="1082675"/>
            <a:ext cx="7817961" cy="5474345"/>
            <a:chOff x="2296570" y="1792288"/>
            <a:chExt cx="8479380" cy="5518941"/>
          </a:xfrm>
        </p:grpSpPr>
        <p:sp>
          <p:nvSpPr>
            <p:cNvPr id="11" name="MH_Other_1"/>
            <p:cNvSpPr txBox="1"/>
            <p:nvPr/>
          </p:nvSpPr>
          <p:spPr>
            <a:xfrm>
              <a:off x="2312988" y="1792288"/>
              <a:ext cx="549275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solidFill>
                    <a:srgbClr val="F6BB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rgbClr val="F6BB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MH_SubTitle_1"/>
            <p:cNvSpPr/>
            <p:nvPr/>
          </p:nvSpPr>
          <p:spPr>
            <a:xfrm>
              <a:off x="2886075" y="1991989"/>
              <a:ext cx="5138565" cy="376238"/>
            </a:xfrm>
            <a:prstGeom prst="rect">
              <a:avLst/>
            </a:prstGeom>
            <a:solidFill>
              <a:srgbClr val="F6BB00"/>
            </a:solidFill>
            <a:ln w="9525">
              <a:noFill/>
            </a:ln>
          </p:spPr>
          <p:txBody>
            <a:bodyPr lIns="0" tIns="0" rIns="0" bIns="0"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建立层级分明的会员体系</a:t>
              </a:r>
              <a:endParaRPr lang="en-US" altLang="zh-CN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Text_1"/>
            <p:cNvSpPr txBox="1"/>
            <p:nvPr/>
          </p:nvSpPr>
          <p:spPr>
            <a:xfrm>
              <a:off x="2886075" y="2420938"/>
              <a:ext cx="6524625" cy="7699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会员</a:t>
              </a:r>
              <a:r>
                <a:rPr lang="zh-CN" altLang="en-US" sz="16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</a:t>
              </a: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级差异化运营，有助于尽可能地提升会员贡献度，最终为企业带来更大、更长久的收益</a:t>
              </a:r>
            </a:p>
          </p:txBody>
        </p:sp>
        <p:cxnSp>
          <p:nvCxnSpPr>
            <p:cNvPr id="14" name="MH_Other_3"/>
            <p:cNvCxnSpPr/>
            <p:nvPr/>
          </p:nvCxnSpPr>
          <p:spPr>
            <a:xfrm>
              <a:off x="2732088" y="2486025"/>
              <a:ext cx="7913687" cy="0"/>
            </a:xfrm>
            <a:prstGeom prst="line">
              <a:avLst/>
            </a:prstGeom>
            <a:ln w="19050" cap="flat" cmpd="sng">
              <a:solidFill>
                <a:srgbClr val="D7D7D7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5" name="MH_Other_4"/>
            <p:cNvSpPr txBox="1"/>
            <p:nvPr/>
          </p:nvSpPr>
          <p:spPr>
            <a:xfrm>
              <a:off x="2369957" y="3038721"/>
              <a:ext cx="549275" cy="646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solidFill>
                    <a:srgbClr val="25BF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rgbClr val="25BF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MH_SubTitle_2"/>
            <p:cNvSpPr/>
            <p:nvPr/>
          </p:nvSpPr>
          <p:spPr>
            <a:xfrm>
              <a:off x="2952390" y="3190875"/>
              <a:ext cx="5005933" cy="376238"/>
            </a:xfrm>
            <a:prstGeom prst="rect">
              <a:avLst/>
            </a:prstGeom>
            <a:solidFill>
              <a:srgbClr val="25BFA2"/>
            </a:solidFill>
            <a:ln w="9525">
              <a:noFill/>
            </a:ln>
          </p:spPr>
          <p:txBody>
            <a:bodyPr lIns="0" tIns="0" rIns="0" bIns="0"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为忠诚客户提供额外奖励</a:t>
              </a:r>
              <a:endParaRPr lang="en-US" altLang="zh-CN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Text_2"/>
            <p:cNvSpPr txBox="1"/>
            <p:nvPr/>
          </p:nvSpPr>
          <p:spPr>
            <a:xfrm>
              <a:off x="2886075" y="3676102"/>
              <a:ext cx="6524625" cy="76993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企业应想方设法找到对忠诚客户奖励的有效措施，包括但不限于会员专享价、积分赠送、礼品赠送、参与抽奖资格等。</a:t>
              </a:r>
            </a:p>
          </p:txBody>
        </p:sp>
        <p:cxnSp>
          <p:nvCxnSpPr>
            <p:cNvPr id="20" name="MH_Other_6"/>
            <p:cNvCxnSpPr/>
            <p:nvPr/>
          </p:nvCxnSpPr>
          <p:spPr>
            <a:xfrm>
              <a:off x="2732087" y="3684833"/>
              <a:ext cx="7913687" cy="1588"/>
            </a:xfrm>
            <a:prstGeom prst="line">
              <a:avLst/>
            </a:prstGeom>
            <a:ln w="19050" cap="flat" cmpd="sng">
              <a:solidFill>
                <a:srgbClr val="D7D7D7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2" name="MH_Other_7"/>
            <p:cNvSpPr txBox="1"/>
            <p:nvPr/>
          </p:nvSpPr>
          <p:spPr>
            <a:xfrm>
              <a:off x="2336799" y="4327955"/>
              <a:ext cx="549275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3"/>
            <p:cNvSpPr/>
            <p:nvPr/>
          </p:nvSpPr>
          <p:spPr>
            <a:xfrm>
              <a:off x="2919232" y="4435844"/>
              <a:ext cx="5726013" cy="376237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lIns="0" tIns="0" rIns="0" bIns="0"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加强互动交流，增加参与感 </a:t>
              </a:r>
              <a:endParaRPr lang="en-US" altLang="zh-CN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Text_3"/>
            <p:cNvSpPr txBox="1"/>
            <p:nvPr/>
          </p:nvSpPr>
          <p:spPr>
            <a:xfrm>
              <a:off x="2845846" y="4905997"/>
              <a:ext cx="7799928" cy="7699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如果让客户参与到产品或服务的设计、制作和迭代过程中，会激发出客户强烈的参与感和使命感，对产品或服务的依恋程度也会大增。</a:t>
              </a:r>
            </a:p>
          </p:txBody>
        </p:sp>
        <p:cxnSp>
          <p:nvCxnSpPr>
            <p:cNvPr id="25" name="MH_Other_9"/>
            <p:cNvCxnSpPr/>
            <p:nvPr/>
          </p:nvCxnSpPr>
          <p:spPr>
            <a:xfrm>
              <a:off x="2862263" y="4911304"/>
              <a:ext cx="7913687" cy="0"/>
            </a:xfrm>
            <a:prstGeom prst="line">
              <a:avLst/>
            </a:prstGeom>
            <a:ln w="19050" cap="flat" cmpd="sng">
              <a:solidFill>
                <a:srgbClr val="D7D7D7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27" name="MH_Other_7"/>
            <p:cNvSpPr txBox="1"/>
            <p:nvPr/>
          </p:nvSpPr>
          <p:spPr>
            <a:xfrm>
              <a:off x="2296570" y="5487171"/>
              <a:ext cx="549275" cy="651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MH_SubTitle_3"/>
            <p:cNvSpPr/>
            <p:nvPr/>
          </p:nvSpPr>
          <p:spPr>
            <a:xfrm>
              <a:off x="2862263" y="5616155"/>
              <a:ext cx="5726014" cy="376237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lIns="0" tIns="0" rIns="0" bIns="0"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提高客户的转换成本</a:t>
              </a:r>
              <a:endParaRPr lang="en-US" altLang="zh-CN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Text_3"/>
            <p:cNvSpPr txBox="1"/>
            <p:nvPr/>
          </p:nvSpPr>
          <p:spPr>
            <a:xfrm>
              <a:off x="2736824" y="6101382"/>
              <a:ext cx="7799928" cy="7699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经验表明，客户购买一家企业的产品越多，对这家企业的依赖就越大，客户流失的可能性越小，就越可能保持忠诚。</a:t>
              </a:r>
            </a:p>
          </p:txBody>
        </p:sp>
        <p:sp>
          <p:nvSpPr>
            <p:cNvPr id="30" name="MH_Other_1"/>
            <p:cNvSpPr txBox="1"/>
            <p:nvPr/>
          </p:nvSpPr>
          <p:spPr>
            <a:xfrm>
              <a:off x="2296570" y="6659633"/>
              <a:ext cx="549275" cy="651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 smtClean="0">
                  <a:solidFill>
                    <a:srgbClr val="F6BB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600" b="1" dirty="0">
                <a:solidFill>
                  <a:srgbClr val="F6BB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SubTitle_1"/>
            <p:cNvSpPr/>
            <p:nvPr/>
          </p:nvSpPr>
          <p:spPr>
            <a:xfrm>
              <a:off x="2815520" y="6757288"/>
              <a:ext cx="5138565" cy="376238"/>
            </a:xfrm>
            <a:prstGeom prst="rect">
              <a:avLst/>
            </a:prstGeom>
            <a:solidFill>
              <a:srgbClr val="F6BB00"/>
            </a:solidFill>
            <a:ln w="9525">
              <a:noFill/>
            </a:ln>
          </p:spPr>
          <p:txBody>
            <a:bodyPr lIns="0" tIns="0" rIns="0" bIns="0"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</a:t>
              </a:r>
              <a:r>
                <a:rPr lang="zh-CN" altLang="en-US" sz="2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员工忠诚度</a:t>
              </a:r>
              <a:endParaRPr lang="en-US" altLang="zh-CN" sz="2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MH_PageTitle"/>
          <p:cNvSpPr txBox="1"/>
          <p:nvPr/>
        </p:nvSpPr>
        <p:spPr>
          <a:xfrm>
            <a:off x="5461254" y="328773"/>
            <a:ext cx="5045596" cy="781050"/>
          </a:xfrm>
          <a:prstGeom prst="rect">
            <a:avLst/>
          </a:pr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kern="0" dirty="0" smtClean="0">
                <a:ea typeface="微软雅黑" panose="020B0503020204020204" pitchFamily="34" charset="-122"/>
              </a:rPr>
              <a:t>提升客户忠诚度的举措</a:t>
            </a:r>
            <a:endParaRPr lang="zh-CN" altLang="en-US" sz="2800" kern="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5" name="组合 19"/>
          <p:cNvGrpSpPr/>
          <p:nvPr/>
        </p:nvGrpSpPr>
        <p:grpSpPr>
          <a:xfrm>
            <a:off x="11496675" y="1588"/>
            <a:ext cx="695325" cy="506412"/>
            <a:chOff x="0" y="0"/>
            <a:chExt cx="694944" cy="624651"/>
          </a:xfrm>
        </p:grpSpPr>
        <p:sp>
          <p:nvSpPr>
            <p:cNvPr id="25620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621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190750" y="0"/>
            <a:ext cx="2690813" cy="8366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测评和提升客户忠诚度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1112" y="0"/>
            <a:ext cx="2122488" cy="5492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认知客户忠诚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881563" y="533400"/>
            <a:ext cx="7242176" cy="15875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21" y="1700808"/>
            <a:ext cx="2917858" cy="3746004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 bwMode="auto">
          <a:xfrm>
            <a:off x="3863827" y="1801919"/>
            <a:ext cx="8010314" cy="50405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客户满意度与忠诚度相关性并不高 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 bwMode="auto">
          <a:xfrm>
            <a:off x="3833043" y="3271281"/>
            <a:ext cx="8041098" cy="50405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导致客户流失有四大因素，分别是重复联系、重述信息、转接、制式化服务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3853849" y="4643456"/>
            <a:ext cx="8031540" cy="80335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提供省力服务的四个方法：提高自助服务能力；避免后续问题；降低费力感知度；避免制式化服务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MH_PageTitle"/>
          <p:cNvSpPr txBox="1"/>
          <p:nvPr/>
        </p:nvSpPr>
        <p:spPr>
          <a:xfrm>
            <a:off x="5346186" y="574675"/>
            <a:ext cx="6699764" cy="781050"/>
          </a:xfrm>
          <a:prstGeom prst="rect">
            <a:avLst/>
          </a:pr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kern="0" dirty="0" smtClean="0">
                <a:ea typeface="微软雅黑" panose="020B0503020204020204" pitchFamily="34" charset="-122"/>
              </a:rPr>
              <a:t>关于客户忠诚度提升的创新研究</a:t>
            </a:r>
            <a:r>
              <a:rPr lang="en-US" altLang="zh-CN" sz="2000" kern="0" dirty="0" smtClean="0">
                <a:ea typeface="微软雅黑" panose="020B0503020204020204" pitchFamily="34" charset="-122"/>
              </a:rPr>
              <a:t>——</a:t>
            </a:r>
            <a:r>
              <a:rPr lang="zh-CN" altLang="en-US" sz="2000" kern="0" dirty="0" smtClean="0">
                <a:ea typeface="微软雅黑" panose="020B0503020204020204" pitchFamily="34" charset="-122"/>
              </a:rPr>
              <a:t>以客户服务中心为例</a:t>
            </a:r>
            <a:endParaRPr lang="zh-CN" altLang="en-US" sz="2000" kern="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圆角矩形 36"/>
          <p:cNvSpPr/>
          <p:nvPr/>
        </p:nvSpPr>
        <p:spPr>
          <a:xfrm>
            <a:off x="3638550" y="5976938"/>
            <a:ext cx="4833938" cy="598487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54275" name="文本框 28"/>
          <p:cNvSpPr txBox="1"/>
          <p:nvPr/>
        </p:nvSpPr>
        <p:spPr>
          <a:xfrm>
            <a:off x="3638550" y="4737100"/>
            <a:ext cx="53927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  谢！</a:t>
            </a:r>
          </a:p>
        </p:txBody>
      </p:sp>
      <p:cxnSp>
        <p:nvCxnSpPr>
          <p:cNvPr id="54276" name="直接连接符 31"/>
          <p:cNvCxnSpPr/>
          <p:nvPr/>
        </p:nvCxnSpPr>
        <p:spPr>
          <a:xfrm>
            <a:off x="3968750" y="5516563"/>
            <a:ext cx="4319588" cy="0"/>
          </a:xfrm>
          <a:prstGeom prst="line">
            <a:avLst/>
          </a:prstGeom>
          <a:ln w="12700" cap="flat" cmpd="sng">
            <a:solidFill>
              <a:srgbClr val="FFC108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4277" name="直接连接符 34"/>
          <p:cNvCxnSpPr/>
          <p:nvPr/>
        </p:nvCxnSpPr>
        <p:spPr>
          <a:xfrm>
            <a:off x="3968750" y="5445125"/>
            <a:ext cx="4319588" cy="0"/>
          </a:xfrm>
          <a:prstGeom prst="line">
            <a:avLst/>
          </a:prstGeom>
          <a:ln w="12700" cap="flat" cmpd="sng">
            <a:solidFill>
              <a:srgbClr val="FFC108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4278" name="文本框 35"/>
          <p:cNvSpPr txBox="1"/>
          <p:nvPr/>
        </p:nvSpPr>
        <p:spPr>
          <a:xfrm>
            <a:off x="3527425" y="6078538"/>
            <a:ext cx="52022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主讲：经济管理学院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张静</a:t>
            </a:r>
            <a:endParaRPr lang="zh-CN" altLang="zh-CN" sz="2400" b="1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279" name="组合 8"/>
          <p:cNvGrpSpPr/>
          <p:nvPr/>
        </p:nvGrpSpPr>
        <p:grpSpPr>
          <a:xfrm>
            <a:off x="-26987" y="935038"/>
            <a:ext cx="12218987" cy="3644900"/>
            <a:chOff x="0" y="1566863"/>
            <a:chExt cx="12192000" cy="3644900"/>
          </a:xfrm>
        </p:grpSpPr>
        <p:pic>
          <p:nvPicPr>
            <p:cNvPr id="54280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566863"/>
              <a:ext cx="6156018" cy="36449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4281" name="图片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6035982" y="1566863"/>
              <a:ext cx="6156018" cy="3644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占位符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/>
          <p:nvPr/>
        </p:nvSpPr>
        <p:spPr>
          <a:xfrm>
            <a:off x="-4762" y="4221163"/>
            <a:ext cx="12192000" cy="2625725"/>
          </a:xfrm>
          <a:prstGeom prst="rect">
            <a:avLst/>
          </a:prstGeom>
          <a:solidFill>
            <a:srgbClr val="FFD966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Rectangle 8"/>
          <p:cNvSpPr/>
          <p:nvPr/>
        </p:nvSpPr>
        <p:spPr>
          <a:xfrm>
            <a:off x="0" y="3375025"/>
            <a:ext cx="12192000" cy="85725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Rectangle 18"/>
          <p:cNvSpPr>
            <a:spLocks noChangeArrowheads="1"/>
          </p:cNvSpPr>
          <p:nvPr/>
        </p:nvSpPr>
        <p:spPr bwMode="auto">
          <a:xfrm>
            <a:off x="2332038" y="4854576"/>
            <a:ext cx="30607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任务一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认知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客户忠诚 </a:t>
            </a:r>
          </a:p>
        </p:txBody>
      </p:sp>
      <p:cxnSp>
        <p:nvCxnSpPr>
          <p:cNvPr id="14342" name="Straight Connector 22"/>
          <p:cNvCxnSpPr/>
          <p:nvPr/>
        </p:nvCxnSpPr>
        <p:spPr>
          <a:xfrm>
            <a:off x="6127569" y="4787321"/>
            <a:ext cx="0" cy="1949450"/>
          </a:xfrm>
          <a:prstGeom prst="line">
            <a:avLst/>
          </a:prstGeom>
          <a:ln w="6350" cap="flat" cmpd="sng">
            <a:solidFill>
              <a:srgbClr val="C55A11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4344" name="组合 9"/>
          <p:cNvGrpSpPr/>
          <p:nvPr/>
        </p:nvGrpSpPr>
        <p:grpSpPr>
          <a:xfrm>
            <a:off x="2332038" y="3568700"/>
            <a:ext cx="282575" cy="420688"/>
            <a:chOff x="0" y="0"/>
            <a:chExt cx="282644" cy="419812"/>
          </a:xfrm>
        </p:grpSpPr>
        <p:sp>
          <p:nvSpPr>
            <p:cNvPr id="14356" name="Freeform 306"/>
            <p:cNvSpPr/>
            <p:nvPr/>
          </p:nvSpPr>
          <p:spPr>
            <a:xfrm>
              <a:off x="88325" y="407342"/>
              <a:ext cx="108071" cy="1247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4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4" y="4"/>
                    <a:pt x="44" y="3"/>
                  </a:cubicBezTo>
                  <a:cubicBezTo>
                    <a:pt x="44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307"/>
            <p:cNvSpPr/>
            <p:nvPr/>
          </p:nvSpPr>
          <p:spPr>
            <a:xfrm>
              <a:off x="83131" y="392795"/>
              <a:ext cx="118463" cy="1247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8" h="5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308"/>
            <p:cNvSpPr/>
            <p:nvPr/>
          </p:nvSpPr>
          <p:spPr>
            <a:xfrm>
              <a:off x="83131" y="358502"/>
              <a:ext cx="118463" cy="935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309"/>
            <p:cNvSpPr/>
            <p:nvPr/>
          </p:nvSpPr>
          <p:spPr>
            <a:xfrm>
              <a:off x="83131" y="376170"/>
              <a:ext cx="118463" cy="935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310"/>
            <p:cNvSpPr>
              <a:spLocks noEditPoints="1"/>
            </p:cNvSpPr>
            <p:nvPr/>
          </p:nvSpPr>
          <p:spPr>
            <a:xfrm>
              <a:off x="0" y="0"/>
              <a:ext cx="282644" cy="351228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5" h="143">
                  <a:moveTo>
                    <a:pt x="98" y="16"/>
                  </a:moveTo>
                  <a:cubicBezTo>
                    <a:pt x="88" y="6"/>
                    <a:pt x="75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28" y="6"/>
                    <a:pt x="17" y="16"/>
                  </a:cubicBezTo>
                  <a:cubicBezTo>
                    <a:pt x="13" y="20"/>
                    <a:pt x="9" y="25"/>
                    <a:pt x="5" y="32"/>
                  </a:cubicBezTo>
                  <a:cubicBezTo>
                    <a:pt x="2" y="39"/>
                    <a:pt x="1" y="46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8"/>
                    <a:pt x="3" y="76"/>
                    <a:pt x="6" y="82"/>
                  </a:cubicBezTo>
                  <a:cubicBezTo>
                    <a:pt x="9" y="88"/>
                    <a:pt x="12" y="94"/>
                    <a:pt x="15" y="99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4"/>
                    <a:pt x="18" y="105"/>
                  </a:cubicBezTo>
                  <a:cubicBezTo>
                    <a:pt x="21" y="110"/>
                    <a:pt x="24" y="114"/>
                    <a:pt x="25" y="120"/>
                  </a:cubicBezTo>
                  <a:cubicBezTo>
                    <a:pt x="26" y="122"/>
                    <a:pt x="26" y="125"/>
                    <a:pt x="26" y="128"/>
                  </a:cubicBezTo>
                  <a:cubicBezTo>
                    <a:pt x="26" y="129"/>
                    <a:pt x="27" y="131"/>
                    <a:pt x="27" y="132"/>
                  </a:cubicBezTo>
                  <a:cubicBezTo>
                    <a:pt x="28" y="137"/>
                    <a:pt x="31" y="140"/>
                    <a:pt x="33" y="142"/>
                  </a:cubicBezTo>
                  <a:cubicBezTo>
                    <a:pt x="33" y="143"/>
                    <a:pt x="34" y="143"/>
                    <a:pt x="35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2" y="143"/>
                    <a:pt x="83" y="143"/>
                    <a:pt x="83" y="142"/>
                  </a:cubicBezTo>
                  <a:cubicBezTo>
                    <a:pt x="87" y="138"/>
                    <a:pt x="88" y="133"/>
                    <a:pt x="89" y="127"/>
                  </a:cubicBezTo>
                  <a:cubicBezTo>
                    <a:pt x="89" y="125"/>
                    <a:pt x="90" y="122"/>
                    <a:pt x="90" y="120"/>
                  </a:cubicBezTo>
                  <a:cubicBezTo>
                    <a:pt x="92" y="115"/>
                    <a:pt x="95" y="110"/>
                    <a:pt x="98" y="105"/>
                  </a:cubicBezTo>
                  <a:cubicBezTo>
                    <a:pt x="98" y="103"/>
                    <a:pt x="99" y="102"/>
                    <a:pt x="100" y="101"/>
                  </a:cubicBezTo>
                  <a:cubicBezTo>
                    <a:pt x="100" y="99"/>
                    <a:pt x="101" y="98"/>
                    <a:pt x="102" y="96"/>
                  </a:cubicBezTo>
                  <a:cubicBezTo>
                    <a:pt x="108" y="85"/>
                    <a:pt x="114" y="74"/>
                    <a:pt x="115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0"/>
                    <a:pt x="109" y="27"/>
                    <a:pt x="98" y="16"/>
                  </a:cubicBezTo>
                  <a:close/>
                  <a:moveTo>
                    <a:pt x="109" y="57"/>
                  </a:moveTo>
                  <a:cubicBezTo>
                    <a:pt x="109" y="72"/>
                    <a:pt x="103" y="82"/>
                    <a:pt x="97" y="93"/>
                  </a:cubicBezTo>
                  <a:cubicBezTo>
                    <a:pt x="96" y="95"/>
                    <a:pt x="96" y="96"/>
                    <a:pt x="95" y="98"/>
                  </a:cubicBezTo>
                  <a:cubicBezTo>
                    <a:pt x="95" y="91"/>
                    <a:pt x="94" y="79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8" y="75"/>
                    <a:pt x="88" y="75"/>
                  </a:cubicBezTo>
                  <a:cubicBezTo>
                    <a:pt x="87" y="73"/>
                    <a:pt x="73" y="69"/>
                    <a:pt x="73" y="69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9"/>
                    <a:pt x="63" y="85"/>
                    <a:pt x="63" y="85"/>
                  </a:cubicBezTo>
                  <a:cubicBezTo>
                    <a:pt x="63" y="83"/>
                    <a:pt x="60" y="77"/>
                    <a:pt x="60" y="77"/>
                  </a:cubicBezTo>
                  <a:cubicBezTo>
                    <a:pt x="60" y="76"/>
                    <a:pt x="61" y="73"/>
                    <a:pt x="61" y="73"/>
                  </a:cubicBezTo>
                  <a:cubicBezTo>
                    <a:pt x="57" y="68"/>
                    <a:pt x="54" y="73"/>
                    <a:pt x="54" y="73"/>
                  </a:cubicBezTo>
                  <a:cubicBezTo>
                    <a:pt x="53" y="75"/>
                    <a:pt x="56" y="78"/>
                    <a:pt x="56" y="78"/>
                  </a:cubicBezTo>
                  <a:cubicBezTo>
                    <a:pt x="55" y="79"/>
                    <a:pt x="55" y="82"/>
                    <a:pt x="55" y="82"/>
                  </a:cubicBezTo>
                  <a:cubicBezTo>
                    <a:pt x="54" y="84"/>
                    <a:pt x="53" y="88"/>
                    <a:pt x="53" y="88"/>
                  </a:cubicBezTo>
                  <a:cubicBezTo>
                    <a:pt x="50" y="79"/>
                    <a:pt x="49" y="64"/>
                    <a:pt x="49" y="64"/>
                  </a:cubicBezTo>
                  <a:cubicBezTo>
                    <a:pt x="48" y="63"/>
                    <a:pt x="50" y="63"/>
                    <a:pt x="50" y="6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7"/>
                    <a:pt x="58" y="70"/>
                    <a:pt x="58" y="70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7" y="65"/>
                    <a:pt x="67" y="62"/>
                    <a:pt x="67" y="62"/>
                  </a:cubicBezTo>
                  <a:cubicBezTo>
                    <a:pt x="66" y="62"/>
                    <a:pt x="66" y="58"/>
                    <a:pt x="66" y="58"/>
                  </a:cubicBezTo>
                  <a:cubicBezTo>
                    <a:pt x="67" y="57"/>
                    <a:pt x="69" y="53"/>
                    <a:pt x="69" y="53"/>
                  </a:cubicBezTo>
                  <a:cubicBezTo>
                    <a:pt x="71" y="50"/>
                    <a:pt x="71" y="44"/>
                    <a:pt x="71" y="44"/>
                  </a:cubicBezTo>
                  <a:cubicBezTo>
                    <a:pt x="74" y="25"/>
                    <a:pt x="57" y="27"/>
                    <a:pt x="57" y="27"/>
                  </a:cubicBezTo>
                  <a:cubicBezTo>
                    <a:pt x="44" y="29"/>
                    <a:pt x="47" y="45"/>
                    <a:pt x="47" y="45"/>
                  </a:cubicBezTo>
                  <a:cubicBezTo>
                    <a:pt x="45" y="45"/>
                    <a:pt x="48" y="52"/>
                    <a:pt x="48" y="52"/>
                  </a:cubicBezTo>
                  <a:cubicBezTo>
                    <a:pt x="48" y="52"/>
                    <a:pt x="50" y="57"/>
                    <a:pt x="50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5" y="68"/>
                    <a:pt x="45" y="68"/>
                  </a:cubicBezTo>
                  <a:cubicBezTo>
                    <a:pt x="37" y="68"/>
                    <a:pt x="29" y="74"/>
                    <a:pt x="29" y="74"/>
                  </a:cubicBezTo>
                  <a:cubicBezTo>
                    <a:pt x="28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5" y="82"/>
                    <a:pt x="21" y="92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7" y="91"/>
                    <a:pt x="14" y="86"/>
                    <a:pt x="11" y="80"/>
                  </a:cubicBezTo>
                  <a:cubicBezTo>
                    <a:pt x="8" y="74"/>
                    <a:pt x="7" y="67"/>
                    <a:pt x="6" y="5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47"/>
                    <a:pt x="8" y="40"/>
                    <a:pt x="11" y="34"/>
                  </a:cubicBezTo>
                  <a:cubicBezTo>
                    <a:pt x="13" y="28"/>
                    <a:pt x="17" y="24"/>
                    <a:pt x="21" y="20"/>
                  </a:cubicBezTo>
                  <a:cubicBezTo>
                    <a:pt x="30" y="11"/>
                    <a:pt x="41" y="6"/>
                    <a:pt x="54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6"/>
                    <a:pt x="85" y="11"/>
                    <a:pt x="94" y="20"/>
                  </a:cubicBezTo>
                  <a:cubicBezTo>
                    <a:pt x="104" y="30"/>
                    <a:pt x="109" y="41"/>
                    <a:pt x="109" y="56"/>
                  </a:cubicBezTo>
                  <a:lnTo>
                    <a:pt x="109" y="57"/>
                  </a:ln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5" name="组合 15"/>
          <p:cNvGrpSpPr/>
          <p:nvPr/>
        </p:nvGrpSpPr>
        <p:grpSpPr>
          <a:xfrm>
            <a:off x="5875338" y="3617913"/>
            <a:ext cx="431800" cy="361950"/>
            <a:chOff x="0" y="0"/>
            <a:chExt cx="432281" cy="361620"/>
          </a:xfrm>
        </p:grpSpPr>
        <p:sp>
          <p:nvSpPr>
            <p:cNvPr id="14354" name="Freeform 313"/>
            <p:cNvSpPr>
              <a:spLocks noEditPoints="1"/>
            </p:cNvSpPr>
            <p:nvPr/>
          </p:nvSpPr>
          <p:spPr>
            <a:xfrm>
              <a:off x="0" y="0"/>
              <a:ext cx="432281" cy="36162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76" h="147">
                  <a:moveTo>
                    <a:pt x="154" y="48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4" y="23"/>
                    <a:pt x="151" y="20"/>
                    <a:pt x="148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2" y="10"/>
                    <a:pt x="89" y="6"/>
                  </a:cubicBezTo>
                  <a:cubicBezTo>
                    <a:pt x="85" y="2"/>
                    <a:pt x="80" y="0"/>
                    <a:pt x="74" y="0"/>
                  </a:cubicBezTo>
                  <a:cubicBezTo>
                    <a:pt x="67" y="0"/>
                    <a:pt x="62" y="2"/>
                    <a:pt x="58" y="7"/>
                  </a:cubicBezTo>
                  <a:cubicBezTo>
                    <a:pt x="54" y="11"/>
                    <a:pt x="53" y="16"/>
                    <a:pt x="5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2" y="64"/>
                    <a:pt x="34" y="64"/>
                  </a:cubicBezTo>
                  <a:cubicBezTo>
                    <a:pt x="35" y="64"/>
                    <a:pt x="37" y="65"/>
                    <a:pt x="37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8"/>
                    <a:pt x="69" y="69"/>
                    <a:pt x="69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7"/>
                    <a:pt x="36" y="79"/>
                    <a:pt x="34" y="79"/>
                  </a:cubicBezTo>
                  <a:cubicBezTo>
                    <a:pt x="32" y="79"/>
                    <a:pt x="30" y="77"/>
                    <a:pt x="30" y="7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9"/>
                    <a:pt x="2" y="132"/>
                    <a:pt x="5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91" y="141"/>
                    <a:pt x="105" y="147"/>
                    <a:pt x="120" y="147"/>
                  </a:cubicBezTo>
                  <a:cubicBezTo>
                    <a:pt x="151" y="147"/>
                    <a:pt x="176" y="123"/>
                    <a:pt x="176" y="92"/>
                  </a:cubicBezTo>
                  <a:cubicBezTo>
                    <a:pt x="176" y="74"/>
                    <a:pt x="167" y="58"/>
                    <a:pt x="154" y="48"/>
                  </a:cubicBezTo>
                  <a:close/>
                  <a:moveTo>
                    <a:pt x="64" y="12"/>
                  </a:moveTo>
                  <a:cubicBezTo>
                    <a:pt x="66" y="9"/>
                    <a:pt x="69" y="8"/>
                    <a:pt x="74" y="8"/>
                  </a:cubicBezTo>
                  <a:cubicBezTo>
                    <a:pt x="78" y="8"/>
                    <a:pt x="81" y="9"/>
                    <a:pt x="83" y="11"/>
                  </a:cubicBezTo>
                  <a:cubicBezTo>
                    <a:pt x="85" y="14"/>
                    <a:pt x="85" y="17"/>
                    <a:pt x="8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7"/>
                    <a:pt x="62" y="14"/>
                    <a:pt x="64" y="12"/>
                  </a:cubicBezTo>
                  <a:close/>
                  <a:moveTo>
                    <a:pt x="120" y="136"/>
                  </a:moveTo>
                  <a:cubicBezTo>
                    <a:pt x="96" y="136"/>
                    <a:pt x="76" y="116"/>
                    <a:pt x="76" y="92"/>
                  </a:cubicBezTo>
                  <a:cubicBezTo>
                    <a:pt x="76" y="80"/>
                    <a:pt x="81" y="70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7" y="54"/>
                    <a:pt x="108" y="49"/>
                    <a:pt x="120" y="49"/>
                  </a:cubicBezTo>
                  <a:cubicBezTo>
                    <a:pt x="145" y="49"/>
                    <a:pt x="164" y="68"/>
                    <a:pt x="164" y="92"/>
                  </a:cubicBezTo>
                  <a:cubicBezTo>
                    <a:pt x="164" y="116"/>
                    <a:pt x="145" y="136"/>
                    <a:pt x="120" y="136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Freeform 314"/>
            <p:cNvSpPr>
              <a:spLocks noEditPoints="1"/>
            </p:cNvSpPr>
            <p:nvPr/>
          </p:nvSpPr>
          <p:spPr>
            <a:xfrm>
              <a:off x="252512" y="147558"/>
              <a:ext cx="86250" cy="16210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5" h="66">
                  <a:moveTo>
                    <a:pt x="31" y="33"/>
                  </a:moveTo>
                  <a:cubicBezTo>
                    <a:pt x="30" y="31"/>
                    <a:pt x="28" y="30"/>
                    <a:pt x="26" y="29"/>
                  </a:cubicBezTo>
                  <a:cubicBezTo>
                    <a:pt x="25" y="29"/>
                    <a:pt x="23" y="28"/>
                    <a:pt x="20" y="2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10"/>
                    <a:pt x="25" y="12"/>
                  </a:cubicBezTo>
                  <a:cubicBezTo>
                    <a:pt x="26" y="13"/>
                    <a:pt x="27" y="15"/>
                    <a:pt x="27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2"/>
                    <a:pt x="32" y="9"/>
                    <a:pt x="29" y="7"/>
                  </a:cubicBezTo>
                  <a:cubicBezTo>
                    <a:pt x="27" y="5"/>
                    <a:pt x="24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8" y="5"/>
                    <a:pt x="6" y="7"/>
                  </a:cubicBezTo>
                  <a:cubicBezTo>
                    <a:pt x="3" y="10"/>
                    <a:pt x="1" y="13"/>
                    <a:pt x="1" y="18"/>
                  </a:cubicBezTo>
                  <a:cubicBezTo>
                    <a:pt x="1" y="21"/>
                    <a:pt x="2" y="23"/>
                    <a:pt x="3" y="25"/>
                  </a:cubicBezTo>
                  <a:cubicBezTo>
                    <a:pt x="4" y="27"/>
                    <a:pt x="6" y="29"/>
                    <a:pt x="8" y="30"/>
                  </a:cubicBezTo>
                  <a:cubicBezTo>
                    <a:pt x="10" y="31"/>
                    <a:pt x="13" y="32"/>
                    <a:pt x="16" y="33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3" y="53"/>
                    <a:pt x="11" y="52"/>
                    <a:pt x="9" y="50"/>
                  </a:cubicBezTo>
                  <a:cubicBezTo>
                    <a:pt x="8" y="48"/>
                    <a:pt x="7" y="46"/>
                    <a:pt x="7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1" y="50"/>
                    <a:pt x="3" y="52"/>
                  </a:cubicBezTo>
                  <a:cubicBezTo>
                    <a:pt x="4" y="54"/>
                    <a:pt x="6" y="56"/>
                    <a:pt x="8" y="57"/>
                  </a:cubicBezTo>
                  <a:cubicBezTo>
                    <a:pt x="10" y="58"/>
                    <a:pt x="13" y="59"/>
                    <a:pt x="16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59"/>
                    <a:pt x="28" y="57"/>
                    <a:pt x="31" y="54"/>
                  </a:cubicBezTo>
                  <a:cubicBezTo>
                    <a:pt x="34" y="51"/>
                    <a:pt x="35" y="47"/>
                    <a:pt x="35" y="43"/>
                  </a:cubicBezTo>
                  <a:cubicBezTo>
                    <a:pt x="35" y="41"/>
                    <a:pt x="35" y="39"/>
                    <a:pt x="34" y="37"/>
                  </a:cubicBezTo>
                  <a:cubicBezTo>
                    <a:pt x="34" y="35"/>
                    <a:pt x="33" y="34"/>
                    <a:pt x="31" y="33"/>
                  </a:cubicBezTo>
                  <a:close/>
                  <a:moveTo>
                    <a:pt x="16" y="27"/>
                  </a:moveTo>
                  <a:cubicBezTo>
                    <a:pt x="13" y="26"/>
                    <a:pt x="11" y="25"/>
                    <a:pt x="10" y="23"/>
                  </a:cubicBezTo>
                  <a:cubicBezTo>
                    <a:pt x="8" y="22"/>
                    <a:pt x="8" y="20"/>
                    <a:pt x="8" y="18"/>
                  </a:cubicBezTo>
                  <a:cubicBezTo>
                    <a:pt x="8" y="15"/>
                    <a:pt x="8" y="13"/>
                    <a:pt x="10" y="12"/>
                  </a:cubicBezTo>
                  <a:cubicBezTo>
                    <a:pt x="11" y="10"/>
                    <a:pt x="13" y="9"/>
                    <a:pt x="16" y="9"/>
                  </a:cubicBezTo>
                  <a:lnTo>
                    <a:pt x="16" y="27"/>
                  </a:lnTo>
                  <a:close/>
                  <a:moveTo>
                    <a:pt x="26" y="50"/>
                  </a:moveTo>
                  <a:cubicBezTo>
                    <a:pt x="24" y="52"/>
                    <a:pt x="22" y="53"/>
                    <a:pt x="20" y="5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5"/>
                    <a:pt x="26" y="36"/>
                    <a:pt x="27" y="38"/>
                  </a:cubicBezTo>
                  <a:cubicBezTo>
                    <a:pt x="28" y="39"/>
                    <a:pt x="29" y="41"/>
                    <a:pt x="29" y="43"/>
                  </a:cubicBezTo>
                  <a:cubicBezTo>
                    <a:pt x="29" y="46"/>
                    <a:pt x="28" y="48"/>
                    <a:pt x="26" y="5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6" name="组合 18"/>
          <p:cNvGrpSpPr/>
          <p:nvPr/>
        </p:nvGrpSpPr>
        <p:grpSpPr>
          <a:xfrm>
            <a:off x="9567863" y="3567113"/>
            <a:ext cx="415925" cy="441325"/>
            <a:chOff x="0" y="0"/>
            <a:chExt cx="415655" cy="441633"/>
          </a:xfrm>
        </p:grpSpPr>
        <p:sp>
          <p:nvSpPr>
            <p:cNvPr id="14349" name="Freeform 317"/>
            <p:cNvSpPr>
              <a:spLocks noEditPoints="1"/>
            </p:cNvSpPr>
            <p:nvPr/>
          </p:nvSpPr>
          <p:spPr>
            <a:xfrm>
              <a:off x="49879" y="0"/>
              <a:ext cx="365776" cy="43436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49" h="177">
                  <a:moveTo>
                    <a:pt x="146" y="162"/>
                  </a:moveTo>
                  <a:cubicBezTo>
                    <a:pt x="106" y="109"/>
                    <a:pt x="106" y="109"/>
                    <a:pt x="106" y="109"/>
                  </a:cubicBezTo>
                  <a:cubicBezTo>
                    <a:pt x="105" y="108"/>
                    <a:pt x="105" y="108"/>
                    <a:pt x="104" y="107"/>
                  </a:cubicBezTo>
                  <a:cubicBezTo>
                    <a:pt x="125" y="87"/>
                    <a:pt x="128" y="54"/>
                    <a:pt x="110" y="31"/>
                  </a:cubicBezTo>
                  <a:cubicBezTo>
                    <a:pt x="91" y="5"/>
                    <a:pt x="55" y="0"/>
                    <a:pt x="30" y="20"/>
                  </a:cubicBezTo>
                  <a:cubicBezTo>
                    <a:pt x="5" y="39"/>
                    <a:pt x="0" y="75"/>
                    <a:pt x="19" y="101"/>
                  </a:cubicBezTo>
                  <a:cubicBezTo>
                    <a:pt x="37" y="123"/>
                    <a:pt x="67" y="130"/>
                    <a:pt x="91" y="117"/>
                  </a:cubicBezTo>
                  <a:cubicBezTo>
                    <a:pt x="91" y="117"/>
                    <a:pt x="92" y="118"/>
                    <a:pt x="92" y="119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5" y="176"/>
                    <a:pt x="140" y="177"/>
                    <a:pt x="144" y="174"/>
                  </a:cubicBezTo>
                  <a:cubicBezTo>
                    <a:pt x="148" y="171"/>
                    <a:pt x="149" y="166"/>
                    <a:pt x="146" y="162"/>
                  </a:cubicBezTo>
                  <a:close/>
                  <a:moveTo>
                    <a:pt x="28" y="94"/>
                  </a:moveTo>
                  <a:cubicBezTo>
                    <a:pt x="13" y="73"/>
                    <a:pt x="16" y="44"/>
                    <a:pt x="37" y="28"/>
                  </a:cubicBezTo>
                  <a:cubicBezTo>
                    <a:pt x="57" y="13"/>
                    <a:pt x="86" y="17"/>
                    <a:pt x="101" y="37"/>
                  </a:cubicBezTo>
                  <a:cubicBezTo>
                    <a:pt x="117" y="58"/>
                    <a:pt x="113" y="87"/>
                    <a:pt x="93" y="103"/>
                  </a:cubicBezTo>
                  <a:cubicBezTo>
                    <a:pt x="72" y="119"/>
                    <a:pt x="43" y="115"/>
                    <a:pt x="28" y="94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318"/>
            <p:cNvSpPr/>
            <p:nvPr/>
          </p:nvSpPr>
          <p:spPr>
            <a:xfrm>
              <a:off x="214063" y="58192"/>
              <a:ext cx="73780" cy="5195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0" h="21"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3" y="7"/>
                    <a:pt x="1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"/>
                    <a:pt x="4" y="7"/>
                  </a:cubicBezTo>
                  <a:cubicBezTo>
                    <a:pt x="11" y="9"/>
                    <a:pt x="18" y="1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30" y="21"/>
                    <a:pt x="29" y="15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319"/>
            <p:cNvSpPr/>
            <p:nvPr/>
          </p:nvSpPr>
          <p:spPr>
            <a:xfrm>
              <a:off x="0" y="333562"/>
              <a:ext cx="62349" cy="108071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</a:cxnLst>
              <a:rect l="0" t="0" r="0" b="0"/>
              <a:pathLst>
                <a:path w="25" h="44">
                  <a:moveTo>
                    <a:pt x="18" y="29"/>
                  </a:moveTo>
                  <a:cubicBezTo>
                    <a:pt x="18" y="32"/>
                    <a:pt x="17" y="33"/>
                    <a:pt x="17" y="34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5" y="37"/>
                    <a:pt x="14" y="37"/>
                    <a:pt x="12" y="37"/>
                  </a:cubicBezTo>
                  <a:cubicBezTo>
                    <a:pt x="11" y="37"/>
                    <a:pt x="10" y="36"/>
                    <a:pt x="9" y="36"/>
                  </a:cubicBezTo>
                  <a:cubicBezTo>
                    <a:pt x="8" y="35"/>
                    <a:pt x="8" y="33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1" y="38"/>
                    <a:pt x="4" y="40"/>
                  </a:cubicBezTo>
                  <a:cubicBezTo>
                    <a:pt x="6" y="43"/>
                    <a:pt x="9" y="44"/>
                    <a:pt x="13" y="44"/>
                  </a:cubicBezTo>
                  <a:cubicBezTo>
                    <a:pt x="15" y="44"/>
                    <a:pt x="17" y="43"/>
                    <a:pt x="19" y="42"/>
                  </a:cubicBezTo>
                  <a:cubicBezTo>
                    <a:pt x="21" y="41"/>
                    <a:pt x="23" y="40"/>
                    <a:pt x="24" y="37"/>
                  </a:cubicBezTo>
                  <a:cubicBezTo>
                    <a:pt x="25" y="35"/>
                    <a:pt x="25" y="33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320"/>
            <p:cNvSpPr>
              <a:spLocks noEditPoints="1"/>
            </p:cNvSpPr>
            <p:nvPr/>
          </p:nvSpPr>
          <p:spPr>
            <a:xfrm>
              <a:off x="73778" y="331485"/>
              <a:ext cx="100797" cy="11014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45">
                  <a:moveTo>
                    <a:pt x="32" y="3"/>
                  </a:moveTo>
                  <a:cubicBezTo>
                    <a:pt x="28" y="1"/>
                    <a:pt x="25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3"/>
                  </a:cubicBezTo>
                  <a:cubicBezTo>
                    <a:pt x="0" y="27"/>
                    <a:pt x="1" y="30"/>
                    <a:pt x="3" y="34"/>
                  </a:cubicBezTo>
                  <a:cubicBezTo>
                    <a:pt x="4" y="37"/>
                    <a:pt x="7" y="40"/>
                    <a:pt x="10" y="42"/>
                  </a:cubicBezTo>
                  <a:cubicBezTo>
                    <a:pt x="13" y="44"/>
                    <a:pt x="17" y="45"/>
                    <a:pt x="21" y="45"/>
                  </a:cubicBezTo>
                  <a:cubicBezTo>
                    <a:pt x="24" y="45"/>
                    <a:pt x="28" y="44"/>
                    <a:pt x="31" y="42"/>
                  </a:cubicBezTo>
                  <a:cubicBezTo>
                    <a:pt x="34" y="40"/>
                    <a:pt x="37" y="38"/>
                    <a:pt x="39" y="34"/>
                  </a:cubicBezTo>
                  <a:cubicBezTo>
                    <a:pt x="40" y="31"/>
                    <a:pt x="41" y="27"/>
                    <a:pt x="41" y="22"/>
                  </a:cubicBezTo>
                  <a:cubicBezTo>
                    <a:pt x="41" y="18"/>
                    <a:pt x="41" y="14"/>
                    <a:pt x="39" y="11"/>
                  </a:cubicBezTo>
                  <a:cubicBezTo>
                    <a:pt x="37" y="7"/>
                    <a:pt x="35" y="5"/>
                    <a:pt x="32" y="3"/>
                  </a:cubicBezTo>
                  <a:close/>
                  <a:moveTo>
                    <a:pt x="30" y="34"/>
                  </a:moveTo>
                  <a:cubicBezTo>
                    <a:pt x="28" y="37"/>
                    <a:pt x="25" y="38"/>
                    <a:pt x="21" y="38"/>
                  </a:cubicBezTo>
                  <a:cubicBezTo>
                    <a:pt x="17" y="38"/>
                    <a:pt x="14" y="37"/>
                    <a:pt x="12" y="34"/>
                  </a:cubicBezTo>
                  <a:cubicBezTo>
                    <a:pt x="9" y="31"/>
                    <a:pt x="8" y="28"/>
                    <a:pt x="8" y="23"/>
                  </a:cubicBezTo>
                  <a:cubicBezTo>
                    <a:pt x="8" y="17"/>
                    <a:pt x="9" y="13"/>
                    <a:pt x="12" y="10"/>
                  </a:cubicBezTo>
                  <a:cubicBezTo>
                    <a:pt x="14" y="8"/>
                    <a:pt x="17" y="7"/>
                    <a:pt x="21" y="7"/>
                  </a:cubicBezTo>
                  <a:cubicBezTo>
                    <a:pt x="23" y="7"/>
                    <a:pt x="26" y="7"/>
                    <a:pt x="28" y="9"/>
                  </a:cubicBezTo>
                  <a:cubicBezTo>
                    <a:pt x="30" y="10"/>
                    <a:pt x="31" y="12"/>
                    <a:pt x="32" y="14"/>
                  </a:cubicBezTo>
                  <a:cubicBezTo>
                    <a:pt x="33" y="16"/>
                    <a:pt x="34" y="19"/>
                    <a:pt x="34" y="22"/>
                  </a:cubicBezTo>
                  <a:cubicBezTo>
                    <a:pt x="34" y="27"/>
                    <a:pt x="32" y="31"/>
                    <a:pt x="30" y="34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321"/>
            <p:cNvSpPr>
              <a:spLocks noEditPoints="1"/>
            </p:cNvSpPr>
            <p:nvPr/>
          </p:nvSpPr>
          <p:spPr>
            <a:xfrm>
              <a:off x="187044" y="333562"/>
              <a:ext cx="81054" cy="10599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3" h="43">
                  <a:moveTo>
                    <a:pt x="27" y="20"/>
                  </a:moveTo>
                  <a:cubicBezTo>
                    <a:pt x="28" y="19"/>
                    <a:pt x="29" y="18"/>
                    <a:pt x="29" y="17"/>
                  </a:cubicBezTo>
                  <a:cubicBezTo>
                    <a:pt x="30" y="15"/>
                    <a:pt x="31" y="13"/>
                    <a:pt x="31" y="11"/>
                  </a:cubicBezTo>
                  <a:cubicBezTo>
                    <a:pt x="31" y="9"/>
                    <a:pt x="30" y="7"/>
                    <a:pt x="29" y="5"/>
                  </a:cubicBez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9" y="43"/>
                    <a:pt x="22" y="43"/>
                    <a:pt x="23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30" y="39"/>
                    <a:pt x="31" y="38"/>
                    <a:pt x="32" y="36"/>
                  </a:cubicBezTo>
                  <a:cubicBezTo>
                    <a:pt x="33" y="34"/>
                    <a:pt x="33" y="32"/>
                    <a:pt x="33" y="30"/>
                  </a:cubicBezTo>
                  <a:cubicBezTo>
                    <a:pt x="33" y="27"/>
                    <a:pt x="32" y="25"/>
                    <a:pt x="31" y="23"/>
                  </a:cubicBezTo>
                  <a:cubicBezTo>
                    <a:pt x="30" y="22"/>
                    <a:pt x="28" y="21"/>
                    <a:pt x="27" y="20"/>
                  </a:cubicBezTo>
                  <a:close/>
                  <a:moveTo>
                    <a:pt x="8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2" y="7"/>
                    <a:pt x="22" y="8"/>
                    <a:pt x="23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22" y="16"/>
                    <a:pt x="21" y="16"/>
                    <a:pt x="20" y="17"/>
                  </a:cubicBezTo>
                  <a:cubicBezTo>
                    <a:pt x="19" y="17"/>
                    <a:pt x="18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7"/>
                  </a:lnTo>
                  <a:close/>
                  <a:moveTo>
                    <a:pt x="25" y="33"/>
                  </a:moveTo>
                  <a:cubicBezTo>
                    <a:pt x="24" y="34"/>
                    <a:pt x="24" y="35"/>
                    <a:pt x="23" y="35"/>
                  </a:cubicBezTo>
                  <a:cubicBezTo>
                    <a:pt x="22" y="35"/>
                    <a:pt x="21" y="36"/>
                    <a:pt x="20" y="36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20" y="24"/>
                    <a:pt x="22" y="25"/>
                  </a:cubicBezTo>
                  <a:cubicBezTo>
                    <a:pt x="23" y="25"/>
                    <a:pt x="24" y="26"/>
                    <a:pt x="24" y="27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2"/>
                    <a:pt x="25" y="33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1" name="Rectangle 18"/>
          <p:cNvSpPr>
            <a:spLocks noChangeArrowheads="1"/>
          </p:cNvSpPr>
          <p:nvPr/>
        </p:nvSpPr>
        <p:spPr bwMode="auto">
          <a:xfrm>
            <a:off x="7044964" y="4854576"/>
            <a:ext cx="42356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客户忠诚度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占位符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/>
          <p:nvPr/>
        </p:nvSpPr>
        <p:spPr>
          <a:xfrm>
            <a:off x="-4762" y="4221163"/>
            <a:ext cx="12192000" cy="2625725"/>
          </a:xfrm>
          <a:prstGeom prst="rect">
            <a:avLst/>
          </a:prstGeom>
          <a:solidFill>
            <a:srgbClr val="FFD966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Rectangle 8"/>
          <p:cNvSpPr/>
          <p:nvPr/>
        </p:nvSpPr>
        <p:spPr>
          <a:xfrm>
            <a:off x="0" y="3375025"/>
            <a:ext cx="12192000" cy="85725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Rectangle 18"/>
          <p:cNvSpPr>
            <a:spLocks noChangeArrowheads="1"/>
          </p:cNvSpPr>
          <p:nvPr/>
        </p:nvSpPr>
        <p:spPr bwMode="auto">
          <a:xfrm>
            <a:off x="2332038" y="4854576"/>
            <a:ext cx="30607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任务一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认知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客户忠诚</a:t>
            </a:r>
          </a:p>
        </p:txBody>
      </p:sp>
      <p:cxnSp>
        <p:nvCxnSpPr>
          <p:cNvPr id="14342" name="Straight Connector 22"/>
          <p:cNvCxnSpPr/>
          <p:nvPr/>
        </p:nvCxnSpPr>
        <p:spPr>
          <a:xfrm>
            <a:off x="6127569" y="4787321"/>
            <a:ext cx="0" cy="1949450"/>
          </a:xfrm>
          <a:prstGeom prst="line">
            <a:avLst/>
          </a:prstGeom>
          <a:ln w="6350" cap="flat" cmpd="sng">
            <a:solidFill>
              <a:srgbClr val="C55A11"/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4344" name="组合 9"/>
          <p:cNvGrpSpPr/>
          <p:nvPr/>
        </p:nvGrpSpPr>
        <p:grpSpPr>
          <a:xfrm>
            <a:off x="2332038" y="3568700"/>
            <a:ext cx="282575" cy="420688"/>
            <a:chOff x="0" y="0"/>
            <a:chExt cx="282644" cy="419812"/>
          </a:xfrm>
        </p:grpSpPr>
        <p:sp>
          <p:nvSpPr>
            <p:cNvPr id="14356" name="Freeform 306"/>
            <p:cNvSpPr/>
            <p:nvPr/>
          </p:nvSpPr>
          <p:spPr>
            <a:xfrm>
              <a:off x="88325" y="407342"/>
              <a:ext cx="108071" cy="1247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4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4" y="4"/>
                    <a:pt x="44" y="3"/>
                  </a:cubicBezTo>
                  <a:cubicBezTo>
                    <a:pt x="44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Freeform 307"/>
            <p:cNvSpPr/>
            <p:nvPr/>
          </p:nvSpPr>
          <p:spPr>
            <a:xfrm>
              <a:off x="83131" y="392795"/>
              <a:ext cx="118463" cy="12470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8" h="5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Freeform 308"/>
            <p:cNvSpPr/>
            <p:nvPr/>
          </p:nvSpPr>
          <p:spPr>
            <a:xfrm>
              <a:off x="83131" y="358502"/>
              <a:ext cx="118463" cy="935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Freeform 309"/>
            <p:cNvSpPr/>
            <p:nvPr/>
          </p:nvSpPr>
          <p:spPr>
            <a:xfrm>
              <a:off x="83131" y="376170"/>
              <a:ext cx="118463" cy="9353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0" t="0" r="0" b="0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Freeform 310"/>
            <p:cNvSpPr>
              <a:spLocks noEditPoints="1"/>
            </p:cNvSpPr>
            <p:nvPr/>
          </p:nvSpPr>
          <p:spPr>
            <a:xfrm>
              <a:off x="0" y="0"/>
              <a:ext cx="282644" cy="351228"/>
            </a:xfrm>
            <a:custGeom>
              <a:avLst/>
              <a:gdLst/>
              <a:ahLst/>
              <a:cxnLst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15" h="143">
                  <a:moveTo>
                    <a:pt x="98" y="16"/>
                  </a:moveTo>
                  <a:cubicBezTo>
                    <a:pt x="88" y="6"/>
                    <a:pt x="75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28" y="6"/>
                    <a:pt x="17" y="16"/>
                  </a:cubicBezTo>
                  <a:cubicBezTo>
                    <a:pt x="13" y="20"/>
                    <a:pt x="9" y="25"/>
                    <a:pt x="5" y="32"/>
                  </a:cubicBezTo>
                  <a:cubicBezTo>
                    <a:pt x="2" y="39"/>
                    <a:pt x="1" y="46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8"/>
                    <a:pt x="3" y="76"/>
                    <a:pt x="6" y="82"/>
                  </a:cubicBezTo>
                  <a:cubicBezTo>
                    <a:pt x="9" y="88"/>
                    <a:pt x="12" y="94"/>
                    <a:pt x="15" y="99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4"/>
                    <a:pt x="18" y="105"/>
                  </a:cubicBezTo>
                  <a:cubicBezTo>
                    <a:pt x="21" y="110"/>
                    <a:pt x="24" y="114"/>
                    <a:pt x="25" y="120"/>
                  </a:cubicBezTo>
                  <a:cubicBezTo>
                    <a:pt x="26" y="122"/>
                    <a:pt x="26" y="125"/>
                    <a:pt x="26" y="128"/>
                  </a:cubicBezTo>
                  <a:cubicBezTo>
                    <a:pt x="26" y="129"/>
                    <a:pt x="27" y="131"/>
                    <a:pt x="27" y="132"/>
                  </a:cubicBezTo>
                  <a:cubicBezTo>
                    <a:pt x="28" y="137"/>
                    <a:pt x="31" y="140"/>
                    <a:pt x="33" y="142"/>
                  </a:cubicBezTo>
                  <a:cubicBezTo>
                    <a:pt x="33" y="143"/>
                    <a:pt x="34" y="143"/>
                    <a:pt x="35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2" y="143"/>
                    <a:pt x="83" y="143"/>
                    <a:pt x="83" y="142"/>
                  </a:cubicBezTo>
                  <a:cubicBezTo>
                    <a:pt x="87" y="138"/>
                    <a:pt x="88" y="133"/>
                    <a:pt x="89" y="127"/>
                  </a:cubicBezTo>
                  <a:cubicBezTo>
                    <a:pt x="89" y="125"/>
                    <a:pt x="90" y="122"/>
                    <a:pt x="90" y="120"/>
                  </a:cubicBezTo>
                  <a:cubicBezTo>
                    <a:pt x="92" y="115"/>
                    <a:pt x="95" y="110"/>
                    <a:pt x="98" y="105"/>
                  </a:cubicBezTo>
                  <a:cubicBezTo>
                    <a:pt x="98" y="103"/>
                    <a:pt x="99" y="102"/>
                    <a:pt x="100" y="101"/>
                  </a:cubicBezTo>
                  <a:cubicBezTo>
                    <a:pt x="100" y="99"/>
                    <a:pt x="101" y="98"/>
                    <a:pt x="102" y="96"/>
                  </a:cubicBezTo>
                  <a:cubicBezTo>
                    <a:pt x="108" y="85"/>
                    <a:pt x="114" y="74"/>
                    <a:pt x="115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0"/>
                    <a:pt x="109" y="27"/>
                    <a:pt x="98" y="16"/>
                  </a:cubicBezTo>
                  <a:close/>
                  <a:moveTo>
                    <a:pt x="109" y="57"/>
                  </a:moveTo>
                  <a:cubicBezTo>
                    <a:pt x="109" y="72"/>
                    <a:pt x="103" y="82"/>
                    <a:pt x="97" y="93"/>
                  </a:cubicBezTo>
                  <a:cubicBezTo>
                    <a:pt x="96" y="95"/>
                    <a:pt x="96" y="96"/>
                    <a:pt x="95" y="98"/>
                  </a:cubicBezTo>
                  <a:cubicBezTo>
                    <a:pt x="95" y="91"/>
                    <a:pt x="94" y="79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8" y="75"/>
                    <a:pt x="88" y="75"/>
                  </a:cubicBezTo>
                  <a:cubicBezTo>
                    <a:pt x="87" y="73"/>
                    <a:pt x="73" y="69"/>
                    <a:pt x="73" y="69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9"/>
                    <a:pt x="63" y="85"/>
                    <a:pt x="63" y="85"/>
                  </a:cubicBezTo>
                  <a:cubicBezTo>
                    <a:pt x="63" y="83"/>
                    <a:pt x="60" y="77"/>
                    <a:pt x="60" y="77"/>
                  </a:cubicBezTo>
                  <a:cubicBezTo>
                    <a:pt x="60" y="76"/>
                    <a:pt x="61" y="73"/>
                    <a:pt x="61" y="73"/>
                  </a:cubicBezTo>
                  <a:cubicBezTo>
                    <a:pt x="57" y="68"/>
                    <a:pt x="54" y="73"/>
                    <a:pt x="54" y="73"/>
                  </a:cubicBezTo>
                  <a:cubicBezTo>
                    <a:pt x="53" y="75"/>
                    <a:pt x="56" y="78"/>
                    <a:pt x="56" y="78"/>
                  </a:cubicBezTo>
                  <a:cubicBezTo>
                    <a:pt x="55" y="79"/>
                    <a:pt x="55" y="82"/>
                    <a:pt x="55" y="82"/>
                  </a:cubicBezTo>
                  <a:cubicBezTo>
                    <a:pt x="54" y="84"/>
                    <a:pt x="53" y="88"/>
                    <a:pt x="53" y="88"/>
                  </a:cubicBezTo>
                  <a:cubicBezTo>
                    <a:pt x="50" y="79"/>
                    <a:pt x="49" y="64"/>
                    <a:pt x="49" y="64"/>
                  </a:cubicBezTo>
                  <a:cubicBezTo>
                    <a:pt x="48" y="63"/>
                    <a:pt x="50" y="63"/>
                    <a:pt x="50" y="6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7"/>
                    <a:pt x="58" y="70"/>
                    <a:pt x="58" y="70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7" y="65"/>
                    <a:pt x="67" y="62"/>
                    <a:pt x="67" y="62"/>
                  </a:cubicBezTo>
                  <a:cubicBezTo>
                    <a:pt x="66" y="62"/>
                    <a:pt x="66" y="58"/>
                    <a:pt x="66" y="58"/>
                  </a:cubicBezTo>
                  <a:cubicBezTo>
                    <a:pt x="67" y="57"/>
                    <a:pt x="69" y="53"/>
                    <a:pt x="69" y="53"/>
                  </a:cubicBezTo>
                  <a:cubicBezTo>
                    <a:pt x="71" y="50"/>
                    <a:pt x="71" y="44"/>
                    <a:pt x="71" y="44"/>
                  </a:cubicBezTo>
                  <a:cubicBezTo>
                    <a:pt x="74" y="25"/>
                    <a:pt x="57" y="27"/>
                    <a:pt x="57" y="27"/>
                  </a:cubicBezTo>
                  <a:cubicBezTo>
                    <a:pt x="44" y="29"/>
                    <a:pt x="47" y="45"/>
                    <a:pt x="47" y="45"/>
                  </a:cubicBezTo>
                  <a:cubicBezTo>
                    <a:pt x="45" y="45"/>
                    <a:pt x="48" y="52"/>
                    <a:pt x="48" y="52"/>
                  </a:cubicBezTo>
                  <a:cubicBezTo>
                    <a:pt x="48" y="52"/>
                    <a:pt x="50" y="57"/>
                    <a:pt x="50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5" y="68"/>
                    <a:pt x="45" y="68"/>
                  </a:cubicBezTo>
                  <a:cubicBezTo>
                    <a:pt x="37" y="68"/>
                    <a:pt x="29" y="74"/>
                    <a:pt x="29" y="74"/>
                  </a:cubicBezTo>
                  <a:cubicBezTo>
                    <a:pt x="28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5" y="82"/>
                    <a:pt x="21" y="92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7" y="91"/>
                    <a:pt x="14" y="86"/>
                    <a:pt x="11" y="80"/>
                  </a:cubicBezTo>
                  <a:cubicBezTo>
                    <a:pt x="8" y="74"/>
                    <a:pt x="7" y="67"/>
                    <a:pt x="6" y="5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47"/>
                    <a:pt x="8" y="40"/>
                    <a:pt x="11" y="34"/>
                  </a:cubicBezTo>
                  <a:cubicBezTo>
                    <a:pt x="13" y="28"/>
                    <a:pt x="17" y="24"/>
                    <a:pt x="21" y="20"/>
                  </a:cubicBezTo>
                  <a:cubicBezTo>
                    <a:pt x="30" y="11"/>
                    <a:pt x="41" y="6"/>
                    <a:pt x="54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6"/>
                    <a:pt x="85" y="11"/>
                    <a:pt x="94" y="20"/>
                  </a:cubicBezTo>
                  <a:cubicBezTo>
                    <a:pt x="104" y="30"/>
                    <a:pt x="109" y="41"/>
                    <a:pt x="109" y="56"/>
                  </a:cubicBezTo>
                  <a:lnTo>
                    <a:pt x="109" y="57"/>
                  </a:ln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5" name="组合 15"/>
          <p:cNvGrpSpPr/>
          <p:nvPr/>
        </p:nvGrpSpPr>
        <p:grpSpPr>
          <a:xfrm>
            <a:off x="5875338" y="3617913"/>
            <a:ext cx="431800" cy="361950"/>
            <a:chOff x="0" y="0"/>
            <a:chExt cx="432281" cy="361620"/>
          </a:xfrm>
        </p:grpSpPr>
        <p:sp>
          <p:nvSpPr>
            <p:cNvPr id="14354" name="Freeform 313"/>
            <p:cNvSpPr>
              <a:spLocks noEditPoints="1"/>
            </p:cNvSpPr>
            <p:nvPr/>
          </p:nvSpPr>
          <p:spPr>
            <a:xfrm>
              <a:off x="0" y="0"/>
              <a:ext cx="432281" cy="36162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76" h="147">
                  <a:moveTo>
                    <a:pt x="154" y="48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4" y="23"/>
                    <a:pt x="151" y="20"/>
                    <a:pt x="148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2" y="10"/>
                    <a:pt x="89" y="6"/>
                  </a:cubicBezTo>
                  <a:cubicBezTo>
                    <a:pt x="85" y="2"/>
                    <a:pt x="80" y="0"/>
                    <a:pt x="74" y="0"/>
                  </a:cubicBezTo>
                  <a:cubicBezTo>
                    <a:pt x="67" y="0"/>
                    <a:pt x="62" y="2"/>
                    <a:pt x="58" y="7"/>
                  </a:cubicBezTo>
                  <a:cubicBezTo>
                    <a:pt x="54" y="11"/>
                    <a:pt x="53" y="16"/>
                    <a:pt x="5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2" y="64"/>
                    <a:pt x="34" y="64"/>
                  </a:cubicBezTo>
                  <a:cubicBezTo>
                    <a:pt x="35" y="64"/>
                    <a:pt x="37" y="65"/>
                    <a:pt x="37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8"/>
                    <a:pt x="69" y="69"/>
                    <a:pt x="69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7"/>
                    <a:pt x="36" y="79"/>
                    <a:pt x="34" y="79"/>
                  </a:cubicBezTo>
                  <a:cubicBezTo>
                    <a:pt x="32" y="79"/>
                    <a:pt x="30" y="77"/>
                    <a:pt x="30" y="7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9"/>
                    <a:pt x="2" y="132"/>
                    <a:pt x="5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91" y="141"/>
                    <a:pt x="105" y="147"/>
                    <a:pt x="120" y="147"/>
                  </a:cubicBezTo>
                  <a:cubicBezTo>
                    <a:pt x="151" y="147"/>
                    <a:pt x="176" y="123"/>
                    <a:pt x="176" y="92"/>
                  </a:cubicBezTo>
                  <a:cubicBezTo>
                    <a:pt x="176" y="74"/>
                    <a:pt x="167" y="58"/>
                    <a:pt x="154" y="48"/>
                  </a:cubicBezTo>
                  <a:close/>
                  <a:moveTo>
                    <a:pt x="64" y="12"/>
                  </a:moveTo>
                  <a:cubicBezTo>
                    <a:pt x="66" y="9"/>
                    <a:pt x="69" y="8"/>
                    <a:pt x="74" y="8"/>
                  </a:cubicBezTo>
                  <a:cubicBezTo>
                    <a:pt x="78" y="8"/>
                    <a:pt x="81" y="9"/>
                    <a:pt x="83" y="11"/>
                  </a:cubicBezTo>
                  <a:cubicBezTo>
                    <a:pt x="85" y="14"/>
                    <a:pt x="85" y="17"/>
                    <a:pt x="8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7"/>
                    <a:pt x="62" y="14"/>
                    <a:pt x="64" y="12"/>
                  </a:cubicBezTo>
                  <a:close/>
                  <a:moveTo>
                    <a:pt x="120" y="136"/>
                  </a:moveTo>
                  <a:cubicBezTo>
                    <a:pt x="96" y="136"/>
                    <a:pt x="76" y="116"/>
                    <a:pt x="76" y="92"/>
                  </a:cubicBezTo>
                  <a:cubicBezTo>
                    <a:pt x="76" y="80"/>
                    <a:pt x="81" y="70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7" y="54"/>
                    <a:pt x="108" y="49"/>
                    <a:pt x="120" y="49"/>
                  </a:cubicBezTo>
                  <a:cubicBezTo>
                    <a:pt x="145" y="49"/>
                    <a:pt x="164" y="68"/>
                    <a:pt x="164" y="92"/>
                  </a:cubicBezTo>
                  <a:cubicBezTo>
                    <a:pt x="164" y="116"/>
                    <a:pt x="145" y="136"/>
                    <a:pt x="120" y="136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Freeform 314"/>
            <p:cNvSpPr>
              <a:spLocks noEditPoints="1"/>
            </p:cNvSpPr>
            <p:nvPr/>
          </p:nvSpPr>
          <p:spPr>
            <a:xfrm>
              <a:off x="252512" y="147558"/>
              <a:ext cx="86250" cy="162105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5" h="66">
                  <a:moveTo>
                    <a:pt x="31" y="33"/>
                  </a:moveTo>
                  <a:cubicBezTo>
                    <a:pt x="30" y="31"/>
                    <a:pt x="28" y="30"/>
                    <a:pt x="26" y="29"/>
                  </a:cubicBezTo>
                  <a:cubicBezTo>
                    <a:pt x="25" y="29"/>
                    <a:pt x="23" y="28"/>
                    <a:pt x="20" y="2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10"/>
                    <a:pt x="25" y="12"/>
                  </a:cubicBezTo>
                  <a:cubicBezTo>
                    <a:pt x="26" y="13"/>
                    <a:pt x="27" y="15"/>
                    <a:pt x="27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2"/>
                    <a:pt x="32" y="9"/>
                    <a:pt x="29" y="7"/>
                  </a:cubicBezTo>
                  <a:cubicBezTo>
                    <a:pt x="27" y="5"/>
                    <a:pt x="24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8" y="5"/>
                    <a:pt x="6" y="7"/>
                  </a:cubicBezTo>
                  <a:cubicBezTo>
                    <a:pt x="3" y="10"/>
                    <a:pt x="1" y="13"/>
                    <a:pt x="1" y="18"/>
                  </a:cubicBezTo>
                  <a:cubicBezTo>
                    <a:pt x="1" y="21"/>
                    <a:pt x="2" y="23"/>
                    <a:pt x="3" y="25"/>
                  </a:cubicBezTo>
                  <a:cubicBezTo>
                    <a:pt x="4" y="27"/>
                    <a:pt x="6" y="29"/>
                    <a:pt x="8" y="30"/>
                  </a:cubicBezTo>
                  <a:cubicBezTo>
                    <a:pt x="10" y="31"/>
                    <a:pt x="13" y="32"/>
                    <a:pt x="16" y="33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3" y="53"/>
                    <a:pt x="11" y="52"/>
                    <a:pt x="9" y="50"/>
                  </a:cubicBezTo>
                  <a:cubicBezTo>
                    <a:pt x="8" y="48"/>
                    <a:pt x="7" y="46"/>
                    <a:pt x="7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1" y="50"/>
                    <a:pt x="3" y="52"/>
                  </a:cubicBezTo>
                  <a:cubicBezTo>
                    <a:pt x="4" y="54"/>
                    <a:pt x="6" y="56"/>
                    <a:pt x="8" y="57"/>
                  </a:cubicBezTo>
                  <a:cubicBezTo>
                    <a:pt x="10" y="58"/>
                    <a:pt x="13" y="59"/>
                    <a:pt x="16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59"/>
                    <a:pt x="28" y="57"/>
                    <a:pt x="31" y="54"/>
                  </a:cubicBezTo>
                  <a:cubicBezTo>
                    <a:pt x="34" y="51"/>
                    <a:pt x="35" y="47"/>
                    <a:pt x="35" y="43"/>
                  </a:cubicBezTo>
                  <a:cubicBezTo>
                    <a:pt x="35" y="41"/>
                    <a:pt x="35" y="39"/>
                    <a:pt x="34" y="37"/>
                  </a:cubicBezTo>
                  <a:cubicBezTo>
                    <a:pt x="34" y="35"/>
                    <a:pt x="33" y="34"/>
                    <a:pt x="31" y="33"/>
                  </a:cubicBezTo>
                  <a:close/>
                  <a:moveTo>
                    <a:pt x="16" y="27"/>
                  </a:moveTo>
                  <a:cubicBezTo>
                    <a:pt x="13" y="26"/>
                    <a:pt x="11" y="25"/>
                    <a:pt x="10" y="23"/>
                  </a:cubicBezTo>
                  <a:cubicBezTo>
                    <a:pt x="8" y="22"/>
                    <a:pt x="8" y="20"/>
                    <a:pt x="8" y="18"/>
                  </a:cubicBezTo>
                  <a:cubicBezTo>
                    <a:pt x="8" y="15"/>
                    <a:pt x="8" y="13"/>
                    <a:pt x="10" y="12"/>
                  </a:cubicBezTo>
                  <a:cubicBezTo>
                    <a:pt x="11" y="10"/>
                    <a:pt x="13" y="9"/>
                    <a:pt x="16" y="9"/>
                  </a:cubicBezTo>
                  <a:lnTo>
                    <a:pt x="16" y="27"/>
                  </a:lnTo>
                  <a:close/>
                  <a:moveTo>
                    <a:pt x="26" y="50"/>
                  </a:moveTo>
                  <a:cubicBezTo>
                    <a:pt x="24" y="52"/>
                    <a:pt x="22" y="53"/>
                    <a:pt x="20" y="5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5"/>
                    <a:pt x="26" y="36"/>
                    <a:pt x="27" y="38"/>
                  </a:cubicBezTo>
                  <a:cubicBezTo>
                    <a:pt x="28" y="39"/>
                    <a:pt x="29" y="41"/>
                    <a:pt x="29" y="43"/>
                  </a:cubicBezTo>
                  <a:cubicBezTo>
                    <a:pt x="29" y="46"/>
                    <a:pt x="28" y="48"/>
                    <a:pt x="26" y="50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6" name="组合 18"/>
          <p:cNvGrpSpPr/>
          <p:nvPr/>
        </p:nvGrpSpPr>
        <p:grpSpPr>
          <a:xfrm>
            <a:off x="9567863" y="3567113"/>
            <a:ext cx="415925" cy="441325"/>
            <a:chOff x="0" y="0"/>
            <a:chExt cx="415655" cy="441633"/>
          </a:xfrm>
        </p:grpSpPr>
        <p:sp>
          <p:nvSpPr>
            <p:cNvPr id="14349" name="Freeform 317"/>
            <p:cNvSpPr>
              <a:spLocks noEditPoints="1"/>
            </p:cNvSpPr>
            <p:nvPr/>
          </p:nvSpPr>
          <p:spPr>
            <a:xfrm>
              <a:off x="49879" y="0"/>
              <a:ext cx="365776" cy="434360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149" h="177">
                  <a:moveTo>
                    <a:pt x="146" y="162"/>
                  </a:moveTo>
                  <a:cubicBezTo>
                    <a:pt x="106" y="109"/>
                    <a:pt x="106" y="109"/>
                    <a:pt x="106" y="109"/>
                  </a:cubicBezTo>
                  <a:cubicBezTo>
                    <a:pt x="105" y="108"/>
                    <a:pt x="105" y="108"/>
                    <a:pt x="104" y="107"/>
                  </a:cubicBezTo>
                  <a:cubicBezTo>
                    <a:pt x="125" y="87"/>
                    <a:pt x="128" y="54"/>
                    <a:pt x="110" y="31"/>
                  </a:cubicBezTo>
                  <a:cubicBezTo>
                    <a:pt x="91" y="5"/>
                    <a:pt x="55" y="0"/>
                    <a:pt x="30" y="20"/>
                  </a:cubicBezTo>
                  <a:cubicBezTo>
                    <a:pt x="5" y="39"/>
                    <a:pt x="0" y="75"/>
                    <a:pt x="19" y="101"/>
                  </a:cubicBezTo>
                  <a:cubicBezTo>
                    <a:pt x="37" y="123"/>
                    <a:pt x="67" y="130"/>
                    <a:pt x="91" y="117"/>
                  </a:cubicBezTo>
                  <a:cubicBezTo>
                    <a:pt x="91" y="117"/>
                    <a:pt x="92" y="118"/>
                    <a:pt x="92" y="119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5" y="176"/>
                    <a:pt x="140" y="177"/>
                    <a:pt x="144" y="174"/>
                  </a:cubicBezTo>
                  <a:cubicBezTo>
                    <a:pt x="148" y="171"/>
                    <a:pt x="149" y="166"/>
                    <a:pt x="146" y="162"/>
                  </a:cubicBezTo>
                  <a:close/>
                  <a:moveTo>
                    <a:pt x="28" y="94"/>
                  </a:moveTo>
                  <a:cubicBezTo>
                    <a:pt x="13" y="73"/>
                    <a:pt x="16" y="44"/>
                    <a:pt x="37" y="28"/>
                  </a:cubicBezTo>
                  <a:cubicBezTo>
                    <a:pt x="57" y="13"/>
                    <a:pt x="86" y="17"/>
                    <a:pt x="101" y="37"/>
                  </a:cubicBezTo>
                  <a:cubicBezTo>
                    <a:pt x="117" y="58"/>
                    <a:pt x="113" y="87"/>
                    <a:pt x="93" y="103"/>
                  </a:cubicBezTo>
                  <a:cubicBezTo>
                    <a:pt x="72" y="119"/>
                    <a:pt x="43" y="115"/>
                    <a:pt x="28" y="94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318"/>
            <p:cNvSpPr/>
            <p:nvPr/>
          </p:nvSpPr>
          <p:spPr>
            <a:xfrm>
              <a:off x="214063" y="58192"/>
              <a:ext cx="73780" cy="5195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0" h="21"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3" y="7"/>
                    <a:pt x="1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"/>
                    <a:pt x="4" y="7"/>
                  </a:cubicBezTo>
                  <a:cubicBezTo>
                    <a:pt x="11" y="9"/>
                    <a:pt x="18" y="1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30" y="21"/>
                    <a:pt x="29" y="15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Freeform 319"/>
            <p:cNvSpPr/>
            <p:nvPr/>
          </p:nvSpPr>
          <p:spPr>
            <a:xfrm>
              <a:off x="0" y="333562"/>
              <a:ext cx="62349" cy="108071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0"/>
                </a:cxn>
                <a:cxn ang="0">
                  <a:pos x="2147483646" y="2147483646"/>
                </a:cxn>
              </a:cxnLst>
              <a:rect l="0" t="0" r="0" b="0"/>
              <a:pathLst>
                <a:path w="25" h="44">
                  <a:moveTo>
                    <a:pt x="18" y="29"/>
                  </a:moveTo>
                  <a:cubicBezTo>
                    <a:pt x="18" y="32"/>
                    <a:pt x="17" y="33"/>
                    <a:pt x="17" y="34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5" y="37"/>
                    <a:pt x="14" y="37"/>
                    <a:pt x="12" y="37"/>
                  </a:cubicBezTo>
                  <a:cubicBezTo>
                    <a:pt x="11" y="37"/>
                    <a:pt x="10" y="36"/>
                    <a:pt x="9" y="36"/>
                  </a:cubicBezTo>
                  <a:cubicBezTo>
                    <a:pt x="8" y="35"/>
                    <a:pt x="8" y="33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1" y="38"/>
                    <a:pt x="4" y="40"/>
                  </a:cubicBezTo>
                  <a:cubicBezTo>
                    <a:pt x="6" y="43"/>
                    <a:pt x="9" y="44"/>
                    <a:pt x="13" y="44"/>
                  </a:cubicBezTo>
                  <a:cubicBezTo>
                    <a:pt x="15" y="44"/>
                    <a:pt x="17" y="43"/>
                    <a:pt x="19" y="42"/>
                  </a:cubicBezTo>
                  <a:cubicBezTo>
                    <a:pt x="21" y="41"/>
                    <a:pt x="23" y="40"/>
                    <a:pt x="24" y="37"/>
                  </a:cubicBezTo>
                  <a:cubicBezTo>
                    <a:pt x="25" y="35"/>
                    <a:pt x="25" y="33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320"/>
            <p:cNvSpPr>
              <a:spLocks noEditPoints="1"/>
            </p:cNvSpPr>
            <p:nvPr/>
          </p:nvSpPr>
          <p:spPr>
            <a:xfrm>
              <a:off x="73778" y="331485"/>
              <a:ext cx="100797" cy="110148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41" h="45">
                  <a:moveTo>
                    <a:pt x="32" y="3"/>
                  </a:moveTo>
                  <a:cubicBezTo>
                    <a:pt x="28" y="1"/>
                    <a:pt x="25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3"/>
                  </a:cubicBezTo>
                  <a:cubicBezTo>
                    <a:pt x="0" y="27"/>
                    <a:pt x="1" y="30"/>
                    <a:pt x="3" y="34"/>
                  </a:cubicBezTo>
                  <a:cubicBezTo>
                    <a:pt x="4" y="37"/>
                    <a:pt x="7" y="40"/>
                    <a:pt x="10" y="42"/>
                  </a:cubicBezTo>
                  <a:cubicBezTo>
                    <a:pt x="13" y="44"/>
                    <a:pt x="17" y="45"/>
                    <a:pt x="21" y="45"/>
                  </a:cubicBezTo>
                  <a:cubicBezTo>
                    <a:pt x="24" y="45"/>
                    <a:pt x="28" y="44"/>
                    <a:pt x="31" y="42"/>
                  </a:cubicBezTo>
                  <a:cubicBezTo>
                    <a:pt x="34" y="40"/>
                    <a:pt x="37" y="38"/>
                    <a:pt x="39" y="34"/>
                  </a:cubicBezTo>
                  <a:cubicBezTo>
                    <a:pt x="40" y="31"/>
                    <a:pt x="41" y="27"/>
                    <a:pt x="41" y="22"/>
                  </a:cubicBezTo>
                  <a:cubicBezTo>
                    <a:pt x="41" y="18"/>
                    <a:pt x="41" y="14"/>
                    <a:pt x="39" y="11"/>
                  </a:cubicBezTo>
                  <a:cubicBezTo>
                    <a:pt x="37" y="7"/>
                    <a:pt x="35" y="5"/>
                    <a:pt x="32" y="3"/>
                  </a:cubicBezTo>
                  <a:close/>
                  <a:moveTo>
                    <a:pt x="30" y="34"/>
                  </a:moveTo>
                  <a:cubicBezTo>
                    <a:pt x="28" y="37"/>
                    <a:pt x="25" y="38"/>
                    <a:pt x="21" y="38"/>
                  </a:cubicBezTo>
                  <a:cubicBezTo>
                    <a:pt x="17" y="38"/>
                    <a:pt x="14" y="37"/>
                    <a:pt x="12" y="34"/>
                  </a:cubicBezTo>
                  <a:cubicBezTo>
                    <a:pt x="9" y="31"/>
                    <a:pt x="8" y="28"/>
                    <a:pt x="8" y="23"/>
                  </a:cubicBezTo>
                  <a:cubicBezTo>
                    <a:pt x="8" y="17"/>
                    <a:pt x="9" y="13"/>
                    <a:pt x="12" y="10"/>
                  </a:cubicBezTo>
                  <a:cubicBezTo>
                    <a:pt x="14" y="8"/>
                    <a:pt x="17" y="7"/>
                    <a:pt x="21" y="7"/>
                  </a:cubicBezTo>
                  <a:cubicBezTo>
                    <a:pt x="23" y="7"/>
                    <a:pt x="26" y="7"/>
                    <a:pt x="28" y="9"/>
                  </a:cubicBezTo>
                  <a:cubicBezTo>
                    <a:pt x="30" y="10"/>
                    <a:pt x="31" y="12"/>
                    <a:pt x="32" y="14"/>
                  </a:cubicBezTo>
                  <a:cubicBezTo>
                    <a:pt x="33" y="16"/>
                    <a:pt x="34" y="19"/>
                    <a:pt x="34" y="22"/>
                  </a:cubicBezTo>
                  <a:cubicBezTo>
                    <a:pt x="34" y="27"/>
                    <a:pt x="32" y="31"/>
                    <a:pt x="30" y="34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321"/>
            <p:cNvSpPr>
              <a:spLocks noEditPoints="1"/>
            </p:cNvSpPr>
            <p:nvPr/>
          </p:nvSpPr>
          <p:spPr>
            <a:xfrm>
              <a:off x="187044" y="333562"/>
              <a:ext cx="81054" cy="105993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0" y="0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0" t="0" r="0" b="0"/>
              <a:pathLst>
                <a:path w="33" h="43">
                  <a:moveTo>
                    <a:pt x="27" y="20"/>
                  </a:moveTo>
                  <a:cubicBezTo>
                    <a:pt x="28" y="19"/>
                    <a:pt x="29" y="18"/>
                    <a:pt x="29" y="17"/>
                  </a:cubicBezTo>
                  <a:cubicBezTo>
                    <a:pt x="30" y="15"/>
                    <a:pt x="31" y="13"/>
                    <a:pt x="31" y="11"/>
                  </a:cubicBezTo>
                  <a:cubicBezTo>
                    <a:pt x="31" y="9"/>
                    <a:pt x="30" y="7"/>
                    <a:pt x="29" y="5"/>
                  </a:cubicBez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9" y="43"/>
                    <a:pt x="22" y="43"/>
                    <a:pt x="23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30" y="39"/>
                    <a:pt x="31" y="38"/>
                    <a:pt x="32" y="36"/>
                  </a:cubicBezTo>
                  <a:cubicBezTo>
                    <a:pt x="33" y="34"/>
                    <a:pt x="33" y="32"/>
                    <a:pt x="33" y="30"/>
                  </a:cubicBezTo>
                  <a:cubicBezTo>
                    <a:pt x="33" y="27"/>
                    <a:pt x="32" y="25"/>
                    <a:pt x="31" y="23"/>
                  </a:cubicBezTo>
                  <a:cubicBezTo>
                    <a:pt x="30" y="22"/>
                    <a:pt x="28" y="21"/>
                    <a:pt x="27" y="20"/>
                  </a:cubicBezTo>
                  <a:close/>
                  <a:moveTo>
                    <a:pt x="8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2" y="7"/>
                    <a:pt x="22" y="8"/>
                    <a:pt x="23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22" y="16"/>
                    <a:pt x="21" y="16"/>
                    <a:pt x="20" y="17"/>
                  </a:cubicBezTo>
                  <a:cubicBezTo>
                    <a:pt x="19" y="17"/>
                    <a:pt x="18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7"/>
                  </a:lnTo>
                  <a:close/>
                  <a:moveTo>
                    <a:pt x="25" y="33"/>
                  </a:moveTo>
                  <a:cubicBezTo>
                    <a:pt x="24" y="34"/>
                    <a:pt x="24" y="35"/>
                    <a:pt x="23" y="35"/>
                  </a:cubicBezTo>
                  <a:cubicBezTo>
                    <a:pt x="22" y="35"/>
                    <a:pt x="21" y="36"/>
                    <a:pt x="20" y="36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20" y="24"/>
                    <a:pt x="22" y="25"/>
                  </a:cubicBezTo>
                  <a:cubicBezTo>
                    <a:pt x="23" y="25"/>
                    <a:pt x="24" y="26"/>
                    <a:pt x="24" y="27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2"/>
                    <a:pt x="25" y="33"/>
                  </a:cubicBezTo>
                  <a:close/>
                </a:path>
              </a:pathLst>
            </a:custGeom>
            <a:solidFill>
              <a:srgbClr val="F1F0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1" name="Rectangle 18"/>
          <p:cNvSpPr>
            <a:spLocks noChangeArrowheads="1"/>
          </p:cNvSpPr>
          <p:nvPr/>
        </p:nvSpPr>
        <p:spPr bwMode="auto">
          <a:xfrm>
            <a:off x="7044964" y="4854576"/>
            <a:ext cx="42356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任务二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测评和提升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客户忠诚度</a:t>
            </a:r>
          </a:p>
        </p:txBody>
      </p:sp>
      <p:sp>
        <p:nvSpPr>
          <p:cNvPr id="23" name="矩形 22"/>
          <p:cNvSpPr/>
          <p:nvPr/>
        </p:nvSpPr>
        <p:spPr>
          <a:xfrm>
            <a:off x="6338004" y="4871381"/>
            <a:ext cx="5638800" cy="998858"/>
          </a:xfrm>
          <a:prstGeom prst="rect">
            <a:avLst/>
          </a:prstGeom>
          <a:solidFill>
            <a:srgbClr val="FFFFFF">
              <a:alpha val="81175"/>
            </a:srgbClr>
          </a:solidFill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7173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7174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7171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  <p:sp>
        <p:nvSpPr>
          <p:cNvPr id="7172" name="MH_Text_1"/>
          <p:cNvSpPr/>
          <p:nvPr/>
        </p:nvSpPr>
        <p:spPr>
          <a:xfrm>
            <a:off x="549275" y="1196975"/>
            <a:ext cx="11235357" cy="4895850"/>
          </a:xfrm>
          <a:prstGeom prst="rect">
            <a:avLst/>
          </a:prstGeom>
          <a:noFill/>
          <a:ln w="127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2010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年到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2012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年，是被公认的垂直电商发展大热的三年。十年过去了，垂直电商的日子越来越难过。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电商平台却很难得地保有一批忠诚客户。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雾雪称自己从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2010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年左右开始使用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电商平台，因为当时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上的“特卖”让很多产品的价格都远低于其他平台。除此之外，雾雪还会在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上买一些比较小众品牌的衣服。雾雪认为在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上面按品牌浏览产品，更方便省时间。每次购物的时候不需要花费太多的精力便能买到自己心仪的产品。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“很多人都质疑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上东西的真假，说实话我从来没有想过这个问题。”雾雪表示，在她看来，不管是什么类型的平台，想要留住用户，保证正品是最基本的条件。后来，雾雪有了自己的孩子，在为孩子选购衣服的时候，也会选择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en-US" altLang="zh-CN" sz="1600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也吸引了一些新买家，燕子正是其一。和雾雪一样，燕子也喜欢在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上为孩子买衣服，只不过她是从一年前才开始使用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的。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16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7173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7174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7171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  <p:sp>
        <p:nvSpPr>
          <p:cNvPr id="7172" name="MH_Text_1"/>
          <p:cNvSpPr/>
          <p:nvPr/>
        </p:nvSpPr>
        <p:spPr>
          <a:xfrm>
            <a:off x="549275" y="1052736"/>
            <a:ext cx="11235357" cy="5040089"/>
          </a:xfrm>
          <a:prstGeom prst="rect">
            <a:avLst/>
          </a:prstGeom>
          <a:noFill/>
          <a:ln w="12700" cap="flat" cmpd="sng">
            <a:solidFill>
              <a:srgbClr val="CC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燕子当时是在一个宝妈群里看到有人讨论说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上给孩子买衣服很方便，便抱着尝试的心态下载了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APP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“我是在第二次下单的时候办的会员，一年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79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元，价格不贵但性价比很高。”谈到在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的购物体验，燕子颇为赞赏，滔滔不绝地说，“办了会员之后就可以享受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95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折的优惠，但最重要的还是无限次包邮。”在燕子看来，“包邮”可以大大提升自己的购物体验，“东西可以贵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元，但是如果不包邮，我就会选择不买这个商品。”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6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燕子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自己逛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的频次不固定。最多的时候，一个月可以在唯品会下单十几次，少的时候差不多一个月两三次。“以前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有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元每月的省钱月卡，每月可以领六张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元无门槛的优惠券，那时候我每月至少下单六次，怎么也得把这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张优惠券花出去。大概九月份的时候，省钱月卡下架了，不能续买了，我下单频次就不太固定了。”燕子说。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除此之外，“送货上门”和“退换货方便”是燕子选择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的另一重要原因。她自己在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主要是为孩子买衣服，因为孩子比较胖，即使是同一尺码但不同品牌也会有不合适的情况。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不用跟客服沟通，自己直接申请售后就可以上门退换货，这让她觉得很方便。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燕子看来，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的售后比淘宝要好很多。“淘宝上买衣服，如果发现衣服洗过掉色，影响二次销售，很少可以退货成功的，顶多是补几块钱，但</a:t>
            </a:r>
            <a:r>
              <a:rPr lang="en-US" altLang="zh-CN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6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上如果发现衣服掉色，拍照后也可以申请退货，同样是快递直接上门取货。”</a:t>
            </a:r>
          </a:p>
          <a:p>
            <a:pPr marL="0" lvl="0" indent="0"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MH_Other_1"/>
          <p:cNvSpPr/>
          <p:nvPr/>
        </p:nvSpPr>
        <p:spPr>
          <a:xfrm flipH="1">
            <a:off x="2568575" y="1557338"/>
            <a:ext cx="1054100" cy="1524000"/>
          </a:xfrm>
          <a:custGeom>
            <a:avLst/>
            <a:gdLst>
              <a:gd name="txL" fmla="*/ 0 w 1535"/>
              <a:gd name="txT" fmla="*/ 0 h 2041"/>
              <a:gd name="txR" fmla="*/ 1535 w 1535"/>
              <a:gd name="txB" fmla="*/ 2041 h 204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35" h="2041">
                <a:moveTo>
                  <a:pt x="1535" y="853"/>
                </a:moveTo>
                <a:lnTo>
                  <a:pt x="1273" y="130"/>
                </a:lnTo>
                <a:lnTo>
                  <a:pt x="505" y="0"/>
                </a:lnTo>
                <a:lnTo>
                  <a:pt x="0" y="594"/>
                </a:lnTo>
                <a:lnTo>
                  <a:pt x="281" y="1317"/>
                </a:lnTo>
                <a:lnTo>
                  <a:pt x="618" y="1373"/>
                </a:lnTo>
                <a:lnTo>
                  <a:pt x="543" y="2041"/>
                </a:lnTo>
                <a:lnTo>
                  <a:pt x="1535" y="853"/>
                </a:lnTo>
                <a:close/>
              </a:path>
            </a:pathLst>
          </a:custGeom>
          <a:solidFill>
            <a:srgbClr val="DE5C9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5" name="MH_Other_2"/>
          <p:cNvSpPr/>
          <p:nvPr/>
        </p:nvSpPr>
        <p:spPr>
          <a:xfrm flipH="1">
            <a:off x="2855913" y="1628775"/>
            <a:ext cx="693737" cy="860425"/>
          </a:xfrm>
          <a:custGeom>
            <a:avLst/>
            <a:gdLst>
              <a:gd name="txL" fmla="*/ 0 w 10170"/>
              <a:gd name="txT" fmla="*/ 0 h 10000"/>
              <a:gd name="txR" fmla="*/ 10170 w 10170"/>
              <a:gd name="txB" fmla="*/ 10000 h 100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170" h="10000">
                <a:moveTo>
                  <a:pt x="10170" y="5643"/>
                </a:moveTo>
                <a:lnTo>
                  <a:pt x="10170" y="809"/>
                </a:lnTo>
                <a:lnTo>
                  <a:pt x="8658" y="487"/>
                </a:lnTo>
                <a:lnTo>
                  <a:pt x="5261" y="0"/>
                </a:lnTo>
                <a:lnTo>
                  <a:pt x="0" y="5165"/>
                </a:lnTo>
                <a:lnTo>
                  <a:pt x="1864" y="9200"/>
                </a:lnTo>
                <a:lnTo>
                  <a:pt x="4696" y="10000"/>
                </a:lnTo>
                <a:lnTo>
                  <a:pt x="10170" y="5643"/>
                </a:lnTo>
                <a:close/>
              </a:path>
            </a:pathLst>
          </a:custGeom>
          <a:solidFill>
            <a:srgbClr val="F8DEE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6" name="MH_Other_3"/>
          <p:cNvSpPr/>
          <p:nvPr/>
        </p:nvSpPr>
        <p:spPr>
          <a:xfrm rot="10800000" flipH="1" flipV="1">
            <a:off x="9408160" y="4653280"/>
            <a:ext cx="1112520" cy="1525270"/>
          </a:xfrm>
          <a:custGeom>
            <a:avLst/>
            <a:gdLst>
              <a:gd name="txL" fmla="*/ 0 w 1535"/>
              <a:gd name="txT" fmla="*/ 0 h 2041"/>
              <a:gd name="txR" fmla="*/ 1535 w 1535"/>
              <a:gd name="txB" fmla="*/ 2041 h 204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35" h="2041">
                <a:moveTo>
                  <a:pt x="1535" y="853"/>
                </a:moveTo>
                <a:lnTo>
                  <a:pt x="1273" y="130"/>
                </a:lnTo>
                <a:lnTo>
                  <a:pt x="505" y="0"/>
                </a:lnTo>
                <a:lnTo>
                  <a:pt x="0" y="594"/>
                </a:lnTo>
                <a:lnTo>
                  <a:pt x="281" y="1317"/>
                </a:lnTo>
                <a:lnTo>
                  <a:pt x="618" y="1373"/>
                </a:lnTo>
                <a:lnTo>
                  <a:pt x="543" y="2041"/>
                </a:lnTo>
                <a:lnTo>
                  <a:pt x="1535" y="853"/>
                </a:lnTo>
                <a:close/>
              </a:path>
            </a:pathLst>
          </a:custGeom>
          <a:solidFill>
            <a:srgbClr val="DE5C9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7" name="MH_Other_4"/>
          <p:cNvSpPr/>
          <p:nvPr/>
        </p:nvSpPr>
        <p:spPr>
          <a:xfrm rot="10800000" flipH="1" flipV="1">
            <a:off x="9624378" y="4789488"/>
            <a:ext cx="687387" cy="855662"/>
          </a:xfrm>
          <a:custGeom>
            <a:avLst/>
            <a:gdLst>
              <a:gd name="txL" fmla="*/ 0 w 10171"/>
              <a:gd name="txT" fmla="*/ 0 h 10000"/>
              <a:gd name="txR" fmla="*/ 10171 w 10171"/>
              <a:gd name="txB" fmla="*/ 10000 h 100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171" h="10000">
                <a:moveTo>
                  <a:pt x="10171" y="5643"/>
                </a:moveTo>
                <a:lnTo>
                  <a:pt x="10171" y="809"/>
                </a:lnTo>
                <a:lnTo>
                  <a:pt x="8659" y="487"/>
                </a:lnTo>
                <a:lnTo>
                  <a:pt x="5262" y="0"/>
                </a:lnTo>
                <a:lnTo>
                  <a:pt x="0" y="5177"/>
                </a:lnTo>
                <a:lnTo>
                  <a:pt x="1865" y="9200"/>
                </a:lnTo>
                <a:lnTo>
                  <a:pt x="4697" y="10000"/>
                </a:lnTo>
                <a:lnTo>
                  <a:pt x="10171" y="5643"/>
                </a:lnTo>
                <a:close/>
              </a:path>
            </a:pathLst>
          </a:custGeom>
          <a:solidFill>
            <a:srgbClr val="F8DEE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198" name="MH_Desc_1"/>
          <p:cNvGrpSpPr/>
          <p:nvPr/>
        </p:nvGrpSpPr>
        <p:grpSpPr>
          <a:xfrm>
            <a:off x="3525244" y="2133639"/>
            <a:ext cx="5904879" cy="4214676"/>
            <a:chOff x="617" y="-440"/>
            <a:chExt cx="1924" cy="2010"/>
          </a:xfrm>
        </p:grpSpPr>
        <p:pic>
          <p:nvPicPr>
            <p:cNvPr id="8204" name="MH_Desc_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617" y="-166"/>
              <a:ext cx="1924" cy="1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5" name="Text Box 8"/>
            <p:cNvSpPr txBox="1"/>
            <p:nvPr/>
          </p:nvSpPr>
          <p:spPr>
            <a:xfrm>
              <a:off x="633" y="-440"/>
              <a:ext cx="1908" cy="17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endParaRPr lang="en-US" altLang="zh-CN" sz="20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zh-CN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1.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请问你在案例中看到了</a:t>
              </a:r>
              <a:r>
                <a:rPr lang="en-US" altLang="zh-CN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A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电商平台忠诚客户哪些方面的表现？</a:t>
              </a:r>
            </a:p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zh-CN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2.A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电商平台的哪些举措受到了忠诚客户的青睐？</a:t>
              </a:r>
            </a:p>
            <a:p>
              <a:pPr marL="0" lvl="0" indent="0" algn="just" eaLnBrk="1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altLang="zh-CN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3.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你认为面对综合电商和直播电商的夹击，未来</a:t>
              </a:r>
              <a:r>
                <a:rPr lang="en-US" altLang="zh-CN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A</a:t>
              </a:r>
              <a:r>
                <a:rPr lang="zh-CN" altLang="en-US" sz="2000" b="1" dirty="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电商平台还应采取什么措施，来减少自己的客户流失？</a:t>
              </a:r>
            </a:p>
          </p:txBody>
        </p:sp>
      </p:grpSp>
      <p:pic>
        <p:nvPicPr>
          <p:cNvPr id="8199" name="Picture 9" descr="office6\wpsassist\cache\A000220150318R85P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250" y="334963"/>
            <a:ext cx="1655763" cy="2720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00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8202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8203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8201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情景分析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MH_Text_1"/>
          <p:cNvSpPr>
            <a:spLocks noChangeAspect="1"/>
          </p:cNvSpPr>
          <p:nvPr/>
        </p:nvSpPr>
        <p:spPr>
          <a:xfrm>
            <a:off x="2424113" y="981075"/>
            <a:ext cx="7559675" cy="4986338"/>
          </a:xfrm>
          <a:prstGeom prst="roundRect">
            <a:avLst>
              <a:gd name="adj" fmla="val 1431"/>
            </a:avLst>
          </a:prstGeom>
          <a:solidFill>
            <a:srgbClr val="F2F2F2"/>
          </a:solidFill>
          <a:ln w="3175" cap="flat" cmpd="sng">
            <a:solidFill>
              <a:srgbClr val="D5D5D5"/>
            </a:solidFill>
            <a:prstDash val="solid"/>
            <a:headEnd type="none" w="med" len="med"/>
            <a:tailEnd type="none" w="med" len="med"/>
          </a:ln>
        </p:spPr>
        <p:txBody>
          <a:bodyPr lIns="288000" tIns="720000" rIns="288000" bIns="36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请问你在案例中看到了</a:t>
            </a:r>
            <a:r>
              <a:rPr lang="en-US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忠诚客户哪些方面的表现</a:t>
            </a:r>
            <a:r>
              <a:rPr lang="zh-CN" altLang="en-US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？</a:t>
            </a:r>
            <a:endParaRPr lang="en-US" altLang="zh-CN" sz="1800" b="1" dirty="0" smtClean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反复从</a:t>
            </a:r>
            <a:r>
              <a:rPr lang="en-US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购买，购买频次高；长时间选择从</a:t>
            </a:r>
            <a:r>
              <a:rPr lang="en-US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购买，客户生命周期长；对在</a:t>
            </a:r>
            <a:r>
              <a:rPr lang="en-US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的购物体验予以肯定，并乐意分享；相对于淘宝，对</a:t>
            </a:r>
            <a:r>
              <a:rPr lang="en-US" altLang="zh-CN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sz="1800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的偏爱明显。</a:t>
            </a: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18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zh-CN" altLang="en-US" sz="18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0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19" name="MH_Other_1"/>
          <p:cNvSpPr/>
          <p:nvPr/>
        </p:nvSpPr>
        <p:spPr>
          <a:xfrm>
            <a:off x="4872038" y="1485900"/>
            <a:ext cx="368300" cy="109538"/>
          </a:xfrm>
          <a:custGeom>
            <a:avLst/>
            <a:gdLst>
              <a:gd name="txL" fmla="*/ 0 w 311731"/>
              <a:gd name="txT" fmla="*/ 0 h 121823"/>
              <a:gd name="txR" fmla="*/ 311731 w 311731"/>
              <a:gd name="txB" fmla="*/ 121823 h 121823"/>
            </a:gdLst>
            <a:ahLst/>
            <a:cxnLst>
              <a:cxn ang="0">
                <a:pos x="1888136" y="0"/>
              </a:cxn>
              <a:cxn ang="0">
                <a:pos x="2604744" y="0"/>
              </a:cxn>
              <a:cxn ang="0">
                <a:pos x="2960852" y="761"/>
              </a:cxn>
              <a:cxn ang="0">
                <a:pos x="4460079" y="19943"/>
              </a:cxn>
              <a:cxn ang="0">
                <a:pos x="4492903" y="22237"/>
              </a:cxn>
              <a:cxn ang="0">
                <a:pos x="0" y="22237"/>
              </a:cxn>
              <a:cxn ang="0">
                <a:pos x="32816" y="19943"/>
              </a:cxn>
              <a:cxn ang="0">
                <a:pos x="1532058" y="761"/>
              </a:cxn>
              <a:cxn ang="0">
                <a:pos x="1888136" y="0"/>
              </a:cxn>
            </a:cxnLst>
            <a:rect l="txL" t="txT" r="txR" b="tx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lnTo>
                  <a:pt x="131005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MH_Other_2"/>
          <p:cNvSpPr/>
          <p:nvPr/>
        </p:nvSpPr>
        <p:spPr>
          <a:xfrm>
            <a:off x="6961188" y="1485900"/>
            <a:ext cx="347662" cy="109538"/>
          </a:xfrm>
          <a:custGeom>
            <a:avLst/>
            <a:gdLst>
              <a:gd name="txL" fmla="*/ 0 w 318081"/>
              <a:gd name="txT" fmla="*/ 0 h 130555"/>
              <a:gd name="txR" fmla="*/ 318081 w 318081"/>
              <a:gd name="txB" fmla="*/ 130555 h 130555"/>
            </a:gdLst>
            <a:ahLst/>
            <a:cxnLst>
              <a:cxn ang="0">
                <a:pos x="603096" y="0"/>
              </a:cxn>
              <a:cxn ang="0">
                <a:pos x="716522" y="0"/>
              </a:cxn>
              <a:cxn ang="0">
                <a:pos x="869642" y="388"/>
              </a:cxn>
              <a:cxn ang="0">
                <a:pos x="1309979" y="7073"/>
              </a:cxn>
              <a:cxn ang="0">
                <a:pos x="1319622" y="7873"/>
              </a:cxn>
              <a:cxn ang="0">
                <a:pos x="0" y="7873"/>
              </a:cxn>
              <a:cxn ang="0">
                <a:pos x="9639" y="7073"/>
              </a:cxn>
              <a:cxn ang="0">
                <a:pos x="449981" y="388"/>
              </a:cxn>
              <a:cxn ang="0">
                <a:pos x="603096" y="0"/>
              </a:cxn>
            </a:cxnLst>
            <a:rect l="txL" t="txT" r="txR" b="tx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lnTo>
                  <a:pt x="145370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MH_SubTitle_1"/>
          <p:cNvSpPr/>
          <p:nvPr/>
        </p:nvSpPr>
        <p:spPr>
          <a:xfrm>
            <a:off x="4584700" y="981075"/>
            <a:ext cx="3079750" cy="590550"/>
          </a:xfrm>
          <a:custGeom>
            <a:avLst/>
            <a:gdLst>
              <a:gd name="txL" fmla="*/ 0 w 2600830"/>
              <a:gd name="txT" fmla="*/ 0 h 649288"/>
              <a:gd name="txR" fmla="*/ 2600830 w 2600830"/>
              <a:gd name="txB" fmla="*/ 649288 h 649288"/>
            </a:gdLst>
            <a:ahLst/>
            <a:cxnLst>
              <a:cxn ang="0">
                <a:pos x="0" y="0"/>
              </a:cxn>
              <a:cxn ang="0">
                <a:pos x="40844782" y="0"/>
              </a:cxn>
              <a:cxn ang="0">
                <a:pos x="39576143" y="17836"/>
              </a:cxn>
              <a:cxn ang="0">
                <a:pos x="30545952" y="128895"/>
              </a:cxn>
              <a:cxn ang="0">
                <a:pos x="10177379" y="129527"/>
              </a:cxn>
              <a:cxn ang="0">
                <a:pos x="1223517" y="16788"/>
              </a:cxn>
            </a:cxnLst>
            <a:rect l="txL" t="txT" r="txR" b="tx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9F98C8">
                  <a:alpha val="100000"/>
                </a:srgbClr>
              </a:gs>
              <a:gs pos="25000">
                <a:srgbClr val="C5C1DD">
                  <a:alpha val="100000"/>
                </a:srgbClr>
              </a:gs>
              <a:gs pos="100000">
                <a:srgbClr val="9F98C8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24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9225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9223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MH_Text_1"/>
          <p:cNvSpPr>
            <a:spLocks noChangeAspect="1"/>
          </p:cNvSpPr>
          <p:nvPr/>
        </p:nvSpPr>
        <p:spPr>
          <a:xfrm>
            <a:off x="2357120" y="980440"/>
            <a:ext cx="7559675" cy="5667375"/>
          </a:xfrm>
          <a:prstGeom prst="roundRect">
            <a:avLst>
              <a:gd name="adj" fmla="val 3928"/>
            </a:avLst>
          </a:prstGeom>
          <a:solidFill>
            <a:srgbClr val="F2F2F2"/>
          </a:solidFill>
          <a:ln w="3175" cap="flat" cmpd="sng">
            <a:solidFill>
              <a:srgbClr val="D5D5D5"/>
            </a:solidFill>
            <a:prstDash val="solid"/>
            <a:headEnd type="none" w="med" len="med"/>
            <a:tailEnd type="none" w="med" len="med"/>
          </a:ln>
        </p:spPr>
        <p:txBody>
          <a:bodyPr lIns="288000" tIns="720000" rIns="288000" bIns="360000"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000" b="1" dirty="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endParaRPr lang="en-US" altLang="zh-CN" sz="1800" b="1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19" name="MH_Other_1"/>
          <p:cNvSpPr/>
          <p:nvPr/>
        </p:nvSpPr>
        <p:spPr>
          <a:xfrm>
            <a:off x="4872038" y="1485900"/>
            <a:ext cx="368300" cy="109538"/>
          </a:xfrm>
          <a:custGeom>
            <a:avLst/>
            <a:gdLst>
              <a:gd name="txL" fmla="*/ 0 w 311731"/>
              <a:gd name="txT" fmla="*/ 0 h 121823"/>
              <a:gd name="txR" fmla="*/ 311731 w 311731"/>
              <a:gd name="txB" fmla="*/ 121823 h 121823"/>
            </a:gdLst>
            <a:ahLst/>
            <a:cxnLst>
              <a:cxn ang="0">
                <a:pos x="1888136" y="0"/>
              </a:cxn>
              <a:cxn ang="0">
                <a:pos x="2604744" y="0"/>
              </a:cxn>
              <a:cxn ang="0">
                <a:pos x="2960852" y="761"/>
              </a:cxn>
              <a:cxn ang="0">
                <a:pos x="4460079" y="19943"/>
              </a:cxn>
              <a:cxn ang="0">
                <a:pos x="4492903" y="22237"/>
              </a:cxn>
              <a:cxn ang="0">
                <a:pos x="0" y="22237"/>
              </a:cxn>
              <a:cxn ang="0">
                <a:pos x="32816" y="19943"/>
              </a:cxn>
              <a:cxn ang="0">
                <a:pos x="1532058" y="761"/>
              </a:cxn>
              <a:cxn ang="0">
                <a:pos x="1888136" y="0"/>
              </a:cxn>
            </a:cxnLst>
            <a:rect l="txL" t="txT" r="txR" b="tx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lnTo>
                  <a:pt x="131005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MH_Other_2"/>
          <p:cNvSpPr/>
          <p:nvPr/>
        </p:nvSpPr>
        <p:spPr>
          <a:xfrm>
            <a:off x="6961188" y="1485900"/>
            <a:ext cx="347662" cy="109538"/>
          </a:xfrm>
          <a:custGeom>
            <a:avLst/>
            <a:gdLst>
              <a:gd name="txL" fmla="*/ 0 w 318081"/>
              <a:gd name="txT" fmla="*/ 0 h 130555"/>
              <a:gd name="txR" fmla="*/ 318081 w 318081"/>
              <a:gd name="txB" fmla="*/ 130555 h 130555"/>
            </a:gdLst>
            <a:ahLst/>
            <a:cxnLst>
              <a:cxn ang="0">
                <a:pos x="603096" y="0"/>
              </a:cxn>
              <a:cxn ang="0">
                <a:pos x="716522" y="0"/>
              </a:cxn>
              <a:cxn ang="0">
                <a:pos x="869642" y="388"/>
              </a:cxn>
              <a:cxn ang="0">
                <a:pos x="1309979" y="7073"/>
              </a:cxn>
              <a:cxn ang="0">
                <a:pos x="1319622" y="7873"/>
              </a:cxn>
              <a:cxn ang="0">
                <a:pos x="0" y="7873"/>
              </a:cxn>
              <a:cxn ang="0">
                <a:pos x="9639" y="7073"/>
              </a:cxn>
              <a:cxn ang="0">
                <a:pos x="449981" y="388"/>
              </a:cxn>
              <a:cxn ang="0">
                <a:pos x="603096" y="0"/>
              </a:cxn>
            </a:cxnLst>
            <a:rect l="txL" t="txT" r="txR" b="tx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lnTo>
                  <a:pt x="145370" y="0"/>
                </a:lnTo>
                <a:close/>
              </a:path>
            </a:pathLst>
          </a:custGeom>
          <a:gradFill rotWithShape="0">
            <a:gsLst>
              <a:gs pos="0">
                <a:srgbClr val="36305A">
                  <a:alpha val="100000"/>
                </a:srgbClr>
              </a:gs>
              <a:gs pos="39999">
                <a:srgbClr val="7A71B3">
                  <a:alpha val="100000"/>
                </a:srgbClr>
              </a:gs>
              <a:gs pos="100000">
                <a:srgbClr val="36305A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MH_SubTitle_1"/>
          <p:cNvSpPr/>
          <p:nvPr/>
        </p:nvSpPr>
        <p:spPr>
          <a:xfrm>
            <a:off x="4584700" y="981075"/>
            <a:ext cx="3079750" cy="590550"/>
          </a:xfrm>
          <a:custGeom>
            <a:avLst/>
            <a:gdLst>
              <a:gd name="txL" fmla="*/ 0 w 2600830"/>
              <a:gd name="txT" fmla="*/ 0 h 649288"/>
              <a:gd name="txR" fmla="*/ 2600830 w 2600830"/>
              <a:gd name="txB" fmla="*/ 649288 h 649288"/>
            </a:gdLst>
            <a:ahLst/>
            <a:cxnLst>
              <a:cxn ang="0">
                <a:pos x="0" y="0"/>
              </a:cxn>
              <a:cxn ang="0">
                <a:pos x="40844782" y="0"/>
              </a:cxn>
              <a:cxn ang="0">
                <a:pos x="39576143" y="17836"/>
              </a:cxn>
              <a:cxn ang="0">
                <a:pos x="30545952" y="128895"/>
              </a:cxn>
              <a:cxn ang="0">
                <a:pos x="10177379" y="129527"/>
              </a:cxn>
              <a:cxn ang="0">
                <a:pos x="1223517" y="16788"/>
              </a:cxn>
            </a:cxnLst>
            <a:rect l="txL" t="txT" r="txR" b="tx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9F98C8">
                  <a:alpha val="100000"/>
                </a:srgbClr>
              </a:gs>
              <a:gs pos="25000">
                <a:srgbClr val="C5C1DD">
                  <a:alpha val="100000"/>
                </a:srgbClr>
              </a:gs>
              <a:gs pos="100000">
                <a:srgbClr val="9F98C8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2" name="组合 19"/>
          <p:cNvGrpSpPr/>
          <p:nvPr/>
        </p:nvGrpSpPr>
        <p:grpSpPr>
          <a:xfrm>
            <a:off x="0" y="381000"/>
            <a:ext cx="695325" cy="506413"/>
            <a:chOff x="0" y="0"/>
            <a:chExt cx="694944" cy="624651"/>
          </a:xfrm>
        </p:grpSpPr>
        <p:sp>
          <p:nvSpPr>
            <p:cNvPr id="9224" name="矩形 20"/>
            <p:cNvSpPr/>
            <p:nvPr/>
          </p:nvSpPr>
          <p:spPr>
            <a:xfrm>
              <a:off x="0" y="0"/>
              <a:ext cx="548974" cy="624651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9225" name="矩形 21"/>
            <p:cNvSpPr/>
            <p:nvPr/>
          </p:nvSpPr>
          <p:spPr>
            <a:xfrm>
              <a:off x="612439" y="0"/>
              <a:ext cx="82505" cy="624651"/>
            </a:xfrm>
            <a:prstGeom prst="rect">
              <a:avLst/>
            </a:prstGeom>
            <a:solidFill>
              <a:srgbClr val="FFD966"/>
            </a:solidFill>
            <a:ln w="9525">
              <a:noFill/>
            </a:ln>
          </p:spPr>
          <p:txBody>
            <a:bodyPr anchor="ctr" anchorCtr="0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9223" name="矩形 22"/>
          <p:cNvSpPr/>
          <p:nvPr/>
        </p:nvSpPr>
        <p:spPr>
          <a:xfrm>
            <a:off x="911225" y="363538"/>
            <a:ext cx="3000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</a:t>
            </a:r>
            <a:endParaRPr lang="zh-CN" altLang="zh-CN" b="1" dirty="0">
              <a:solidFill>
                <a:srgbClr val="40404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1610" y="1810385"/>
            <a:ext cx="690278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en-US" altLang="zh-CN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</a:t>
            </a:r>
            <a:r>
              <a:rPr lang="zh-CN" altLang="en-US" b="1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电商平台</a:t>
            </a: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的哪些举措受到了忠诚客户的青睐</a:t>
            </a:r>
            <a:r>
              <a:rPr lang="zh-CN" altLang="en-US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  <a:endParaRPr lang="en-US" altLang="zh-CN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正品率高，价格比较优惠；会员专属</a:t>
            </a:r>
            <a:r>
              <a:rPr lang="en-US" altLang="zh-CN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95</a:t>
            </a:r>
            <a:r>
              <a: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折优惠以及无限次包邮；送货上门；不用跟客服沟通，自己直接申请售后就可以上门退换货；申请退换货的条件比淘宝宽松。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RhYmEzYzQyMGJkNzg2YmUxMDUxYmFjMDk1NDM1ZWEifQ=="/>
  <p:tag name="KSO_WPP_MARK_KEY" val="a26349ca-6e13-4bc7-a8cb-553d6d5bd155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2718</Words>
  <Application>Microsoft Office PowerPoint</Application>
  <PresentationFormat>宽屏</PresentationFormat>
  <Paragraphs>205</Paragraphs>
  <Slides>26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方正剪纸简体</vt:lpstr>
      <vt:lpstr>宋体</vt:lpstr>
      <vt:lpstr>微软雅黑</vt:lpstr>
      <vt:lpstr>幼圆</vt:lpstr>
      <vt:lpstr>Arial</vt:lpstr>
      <vt:lpstr>Calibri</vt:lpstr>
      <vt:lpstr>Calibri Light</vt:lpstr>
      <vt:lpstr>Segoe UI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HP</cp:lastModifiedBy>
  <cp:revision>98</cp:revision>
  <dcterms:created xsi:type="dcterms:W3CDTF">2015-02-06T13:20:00Z</dcterms:created>
  <dcterms:modified xsi:type="dcterms:W3CDTF">2023-07-27T02:59:52Z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3893D230345C4185ADF8DB2B5C8F3D8B</vt:lpwstr>
  </property>
</Properties>
</file>