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0"/>
  </p:notesMasterIdLst>
  <p:handoutMasterIdLst>
    <p:handoutMasterId r:id="rId31"/>
  </p:handoutMasterIdLst>
  <p:sldIdLst>
    <p:sldId id="256" r:id="rId4"/>
    <p:sldId id="258" r:id="rId5"/>
    <p:sldId id="313" r:id="rId6"/>
    <p:sldId id="312" r:id="rId7"/>
    <p:sldId id="274" r:id="rId8"/>
    <p:sldId id="275" r:id="rId9"/>
    <p:sldId id="364" r:id="rId11"/>
    <p:sldId id="315" r:id="rId12"/>
    <p:sldId id="398" r:id="rId13"/>
    <p:sldId id="399" r:id="rId14"/>
    <p:sldId id="400" r:id="rId15"/>
    <p:sldId id="401" r:id="rId16"/>
    <p:sldId id="402" r:id="rId17"/>
    <p:sldId id="409" r:id="rId18"/>
    <p:sldId id="410" r:id="rId19"/>
    <p:sldId id="411" r:id="rId20"/>
    <p:sldId id="412" r:id="rId21"/>
    <p:sldId id="403" r:id="rId22"/>
    <p:sldId id="404" r:id="rId23"/>
    <p:sldId id="405" r:id="rId24"/>
    <p:sldId id="406" r:id="rId25"/>
    <p:sldId id="321" r:id="rId26"/>
    <p:sldId id="407" r:id="rId27"/>
    <p:sldId id="408" r:id="rId28"/>
    <p:sldId id="413" r:id="rId29"/>
    <p:sldId id="338" r:id="rId30"/>
  </p:sldIdLst>
  <p:sldSz cx="12192000" cy="6858000"/>
  <p:notesSz cx="6858000" cy="9144000"/>
  <p:custDataLst>
    <p:tags r:id="rId35"/>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1" userDrawn="1">
          <p15:clr>
            <a:srgbClr val="A4A3A4"/>
          </p15:clr>
        </p15:guide>
        <p15:guide id="2" pos="38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C000"/>
    <a:srgbClr val="FFD966"/>
    <a:srgbClr val="E5E955"/>
    <a:srgbClr val="FFC108"/>
    <a:srgbClr val="C65C10"/>
    <a:srgbClr val="C55A11"/>
    <a:srgbClr val="D47E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02"/>
    <p:restoredTop sz="94660"/>
  </p:normalViewPr>
  <p:slideViewPr>
    <p:cSldViewPr showGuides="1">
      <p:cViewPr varScale="1">
        <p:scale>
          <a:sx n="51" d="100"/>
          <a:sy n="51" d="100"/>
        </p:scale>
        <p:origin x="840" y="66"/>
      </p:cViewPr>
      <p:guideLst>
        <p:guide orient="horz" pos="2091"/>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76BD9C7E-5AC1-427E-9F9F-A283033ED1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buFont typeface="Arial" panose="020B0604020202020204" pitchFamily="34" charset="0"/>
              <a:buNone/>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9CA2300-C538-4DA7-A1A2-FF539FE2DF1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0242"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10243"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10244"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379413" y="684213"/>
            <a:ext cx="6094412" cy="3429000"/>
          </a:xfrm>
          <a:ln>
            <a:solidFill>
              <a:srgbClr val="000000">
                <a:alpha val="100000"/>
              </a:srgbClr>
            </a:solidFill>
            <a:miter lim="800000"/>
          </a:ln>
        </p:spPr>
      </p:sp>
      <p:sp>
        <p:nvSpPr>
          <p:cNvPr id="27651" name="备注占位符 2"/>
          <p:cNvSpPr>
            <a:spLocks noGrp="1"/>
          </p:cNvSpPr>
          <p:nvPr>
            <p:ph type="body" idx="1"/>
          </p:nvPr>
        </p:nvSpPr>
        <p:spPr>
          <a:xfrm>
            <a:off x="684213" y="4341813"/>
            <a:ext cx="5486400" cy="4114800"/>
          </a:xfrm>
          <a:noFill/>
          <a:ln>
            <a:noFill/>
          </a:ln>
        </p:spPr>
        <p:txBody>
          <a:bodyPr wrap="square" lIns="91440" tIns="45720" rIns="91440" bIns="45720" anchor="t" anchorCtr="0"/>
          <a:p>
            <a:pPr lvl="0" eaLnBrk="1" hangingPunct="1">
              <a:spcBef>
                <a:spcPct val="0"/>
              </a:spcBef>
            </a:pPr>
            <a:r>
              <a:rPr lang="zh-CN" altLang="en-US" dirty="0"/>
              <a:t>模板来自于 </a:t>
            </a:r>
            <a:r>
              <a:rPr lang="en-US" altLang="zh-CN" dirty="0"/>
              <a:t>http://docer.wps.cn</a:t>
            </a:r>
            <a:endParaRPr lang="zh-CN" altLang="en-US" dirty="0"/>
          </a:p>
        </p:txBody>
      </p:sp>
      <p:sp>
        <p:nvSpPr>
          <p:cNvPr id="27652" name="灯片编号占位符 3"/>
          <p:cNvSpPr txBox="1">
            <a:spLocks noGrp="1"/>
          </p:cNvSpPr>
          <p:nvPr/>
        </p:nvSpPr>
        <p:spPr>
          <a:xfrm>
            <a:off x="3883025" y="8683625"/>
            <a:ext cx="2971800" cy="457200"/>
          </a:xfrm>
          <a:prstGeom prst="rect">
            <a:avLst/>
          </a:prstGeom>
          <a:noFill/>
          <a:ln w="9525">
            <a:noFill/>
          </a:ln>
        </p:spPr>
        <p:txBody>
          <a:bodyPr anchor="b" anchorCtr="0"/>
          <a:p>
            <a:pPr lvl="0" algn="r" eaLnBrk="1" hangingPunct="1"/>
            <a:fld id="{9A0DB2DC-4C9A-4742-B13C-FB6460FD3503}" type="slidenum">
              <a:rPr lang="zh-CN" altLang="en-US" sz="1200" b="1" dirty="0">
                <a:solidFill>
                  <a:schemeClr val="tx2"/>
                </a:solidFill>
                <a:latin typeface="Arial" panose="020B0604020202020204" pitchFamily="34" charset="0"/>
              </a:rPr>
            </a:fld>
            <a:endParaRPr lang="zh-CN" altLang="en-US" sz="1200" b="1" dirty="0">
              <a:solidFill>
                <a:schemeClr val="tx2"/>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bg>
      <p:bgPr>
        <a:solidFill>
          <a:schemeClr val="bg1"/>
        </a:solidFill>
        <a:effectLst/>
      </p:bgPr>
    </p:bg>
    <p:spTree>
      <p:nvGrpSpPr>
        <p:cNvPr id="1" name=""/>
        <p:cNvGrpSpPr/>
        <p:nvPr/>
      </p:nvGrpSpPr>
      <p:grpSpPr>
        <a:xfrm>
          <a:off x="0" y="0"/>
          <a:ext cx="0" cy="0"/>
          <a:chOff x="0" y="0"/>
          <a:chExt cx="0" cy="0"/>
        </a:xfrm>
      </p:grpSpPr>
      <p:grpSp>
        <p:nvGrpSpPr>
          <p:cNvPr id="2050" name="组合 19"/>
          <p:cNvGrpSpPr/>
          <p:nvPr userDrawn="1"/>
        </p:nvGrpSpPr>
        <p:grpSpPr>
          <a:xfrm>
            <a:off x="11496675" y="1588"/>
            <a:ext cx="695325" cy="506412"/>
            <a:chOff x="0" y="0"/>
            <a:chExt cx="694944" cy="624651"/>
          </a:xfrm>
        </p:grpSpPr>
        <p:sp>
          <p:nvSpPr>
            <p:cNvPr id="8" name="矩形 20"/>
            <p:cNvSpPr>
              <a:spLocks noChangeArrowheads="1"/>
            </p:cNvSpPr>
            <p:nvPr/>
          </p:nvSpPr>
          <p:spPr bwMode="auto">
            <a:xfrm>
              <a:off x="0" y="0"/>
              <a:ext cx="548974" cy="62465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9" name="矩形 21"/>
            <p:cNvSpPr>
              <a:spLocks noChangeArrowheads="1"/>
            </p:cNvSpPr>
            <p:nvPr/>
          </p:nvSpPr>
          <p:spPr bwMode="auto">
            <a:xfrm>
              <a:off x="612439" y="0"/>
              <a:ext cx="82505" cy="624651"/>
            </a:xfrm>
            <a:prstGeom prst="rect">
              <a:avLst/>
            </a:prstGeom>
            <a:solidFill>
              <a:srgbClr val="FFD9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10" name="矩形 9"/>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解读客户的定义</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2749550" y="0"/>
            <a:ext cx="21224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识别客户的状态</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951413" y="0"/>
            <a:ext cx="2008188"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分析客户的价值</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日期占位符 3"/>
          <p:cNvSpPr>
            <a:spLocks noGrp="1" noChangeArrowheads="1"/>
          </p:cNvSpPr>
          <p:nvPr>
            <p:ph type="dt" sz="half" idx="2"/>
          </p:nvPr>
        </p:nvSpPr>
        <p:spPr bwMode="auto">
          <a:xfrm>
            <a:off x="8382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AE9C005-6C7F-4947-9484-B757746E0AF2}"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5" name="页脚占位符 4"/>
          <p:cNvSpPr>
            <a:spLocks noGrp="1" noChangeArrowheads="1"/>
          </p:cNvSpPr>
          <p:nvPr>
            <p:ph type="ftr" sz="quarter" idx="3"/>
          </p:nvPr>
        </p:nvSpPr>
        <p:spPr bwMode="auto">
          <a:xfrm>
            <a:off x="4038600" y="6356350"/>
            <a:ext cx="41148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6" name="灯片编号占位符 5"/>
          <p:cNvSpPr>
            <a:spLocks noGrp="1" noChangeArrowheads="1"/>
          </p:cNvSpPr>
          <p:nvPr>
            <p:ph type="sldNum" sz="quarter" idx="4"/>
          </p:nvPr>
        </p:nvSpPr>
        <p:spPr bwMode="auto">
          <a:xfrm>
            <a:off x="8610600" y="6356350"/>
            <a:ext cx="2743200" cy="365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2A395A8-8C43-4132-9B15-D120ED4E2E39}"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1EF9DD7-257D-4E58-9C83-AB7A895EC3B6}"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0CC82F-3A7E-4FF6-B430-747334CD637D}"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4098"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4099" name="文本框 28"/>
          <p:cNvSpPr txBox="1"/>
          <p:nvPr/>
        </p:nvSpPr>
        <p:spPr>
          <a:xfrm>
            <a:off x="3216910" y="4662805"/>
            <a:ext cx="5995035" cy="706755"/>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模块四 客户关系管理</a:t>
            </a:r>
            <a:r>
              <a:rPr lang="zh-CN" altLang="en-US" sz="4000" b="1" dirty="0">
                <a:latin typeface="微软雅黑" panose="020B0503020204020204" pitchFamily="34" charset="-122"/>
                <a:ea typeface="微软雅黑" panose="020B0503020204020204" pitchFamily="34" charset="-122"/>
              </a:rPr>
              <a:t>系统</a:t>
            </a:r>
            <a:endParaRPr lang="zh-CN" altLang="en-US" sz="4000" b="1" dirty="0">
              <a:latin typeface="微软雅黑" panose="020B0503020204020204" pitchFamily="34" charset="-122"/>
              <a:ea typeface="微软雅黑" panose="020B0503020204020204" pitchFamily="34" charset="-122"/>
            </a:endParaRPr>
          </a:p>
        </p:txBody>
      </p:sp>
      <p:cxnSp>
        <p:nvCxnSpPr>
          <p:cNvPr id="4100" name="直接连接符 31"/>
          <p:cNvCxnSpPr/>
          <p:nvPr/>
        </p:nvCxnSpPr>
        <p:spPr>
          <a:xfrm>
            <a:off x="3359785" y="5517198"/>
            <a:ext cx="5688330" cy="0"/>
          </a:xfrm>
          <a:prstGeom prst="line">
            <a:avLst/>
          </a:prstGeom>
          <a:ln w="12700" cap="flat" cmpd="sng">
            <a:solidFill>
              <a:srgbClr val="FFC108"/>
            </a:solidFill>
            <a:prstDash val="solid"/>
            <a:headEnd type="none" w="med" len="med"/>
            <a:tailEnd type="none" w="med" len="med"/>
          </a:ln>
        </p:spPr>
      </p:cxnSp>
      <p:cxnSp>
        <p:nvCxnSpPr>
          <p:cNvPr id="4101" name="直接连接符 34"/>
          <p:cNvCxnSpPr/>
          <p:nvPr/>
        </p:nvCxnSpPr>
        <p:spPr>
          <a:xfrm>
            <a:off x="3359785" y="5445125"/>
            <a:ext cx="5688330" cy="0"/>
          </a:xfrm>
          <a:prstGeom prst="line">
            <a:avLst/>
          </a:prstGeom>
          <a:ln w="12700" cap="flat" cmpd="sng">
            <a:solidFill>
              <a:srgbClr val="FFC108"/>
            </a:solidFill>
            <a:prstDash val="solid"/>
            <a:headEnd type="none" w="med" len="med"/>
            <a:tailEnd type="none" w="med" len="med"/>
          </a:ln>
        </p:spPr>
      </p:cxnSp>
      <p:sp>
        <p:nvSpPr>
          <p:cNvPr id="4102"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吴军</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4103" name="组合 8"/>
          <p:cNvGrpSpPr/>
          <p:nvPr/>
        </p:nvGrpSpPr>
        <p:grpSpPr>
          <a:xfrm>
            <a:off x="-26987" y="935038"/>
            <a:ext cx="12218987" cy="3644900"/>
            <a:chOff x="0" y="1566863"/>
            <a:chExt cx="12192000" cy="3644900"/>
          </a:xfrm>
        </p:grpSpPr>
        <p:pic>
          <p:nvPicPr>
            <p:cNvPr id="4104" name="图片 24"/>
            <p:cNvPicPr>
              <a:picLocks noChangeAspect="1"/>
            </p:cNvPicPr>
            <p:nvPr/>
          </p:nvPicPr>
          <p:blipFill>
            <a:blip r:embed="rId2"/>
            <a:stretch>
              <a:fillRect/>
            </a:stretch>
          </p:blipFill>
          <p:spPr>
            <a:xfrm>
              <a:off x="0" y="1566863"/>
              <a:ext cx="6156018" cy="3644900"/>
            </a:xfrm>
            <a:prstGeom prst="rect">
              <a:avLst/>
            </a:prstGeom>
            <a:noFill/>
            <a:ln w="9525">
              <a:noFill/>
            </a:ln>
          </p:spPr>
        </p:pic>
        <p:pic>
          <p:nvPicPr>
            <p:cNvPr id="4105" name="图片 25"/>
            <p:cNvPicPr>
              <a:picLocks noChangeAspect="1"/>
            </p:cNvPicPr>
            <p:nvPr/>
          </p:nvPicPr>
          <p:blipFill>
            <a:blip r:embed="rId2"/>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26" name="组合 25"/>
          <p:cNvGrpSpPr/>
          <p:nvPr/>
        </p:nvGrpSpPr>
        <p:grpSpPr>
          <a:xfrm>
            <a:off x="-25400" y="0"/>
            <a:ext cx="6259830" cy="836930"/>
            <a:chOff x="-40" y="0"/>
            <a:chExt cx="9858" cy="1318"/>
          </a:xfrm>
        </p:grpSpPr>
        <p:sp>
          <p:nvSpPr>
            <p:cNvPr id="23" name="矩形 22"/>
            <p:cNvSpPr/>
            <p:nvPr/>
          </p:nvSpPr>
          <p:spPr>
            <a:xfrm>
              <a:off x="-40" y="0"/>
              <a:ext cx="4238"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4330" y="0"/>
              <a:ext cx="548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矩形 4"/>
          <p:cNvSpPr/>
          <p:nvPr/>
        </p:nvSpPr>
        <p:spPr>
          <a:xfrm>
            <a:off x="-7" y="1085454"/>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200" b="1" dirty="0">
                <a:solidFill>
                  <a:srgbClr val="FFC000"/>
                </a:solidFill>
                <a:latin typeface="微软雅黑" panose="020B0503020204020204" pitchFamily="34" charset="-122"/>
                <a:ea typeface="微软雅黑" panose="020B0503020204020204" pitchFamily="34" charset="-122"/>
              </a:rPr>
              <a:t>2.</a:t>
            </a:r>
            <a:r>
              <a:rPr sz="3200" b="1" dirty="0">
                <a:solidFill>
                  <a:srgbClr val="FFC000"/>
                </a:solidFill>
                <a:latin typeface="微软雅黑" panose="020B0503020204020204" pitchFamily="34" charset="-122"/>
                <a:ea typeface="微软雅黑" panose="020B0503020204020204" pitchFamily="34" charset="-122"/>
              </a:rPr>
              <a:t>CRM系统的特征</a:t>
            </a:r>
            <a:endParaRPr sz="3200" b="1" dirty="0">
              <a:solidFill>
                <a:srgbClr val="FFC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775460" y="3013075"/>
            <a:ext cx="3399790" cy="706755"/>
            <a:chOff x="2683" y="3822"/>
            <a:chExt cx="5354" cy="1113"/>
          </a:xfrm>
        </p:grpSpPr>
        <p:grpSp>
          <p:nvGrpSpPr>
            <p:cNvPr id="16409" name="组合 3"/>
            <p:cNvGrpSpPr/>
            <p:nvPr/>
          </p:nvGrpSpPr>
          <p:grpSpPr>
            <a:xfrm rot="0">
              <a:off x="2683" y="3869"/>
              <a:ext cx="1065" cy="1066"/>
              <a:chOff x="0" y="0"/>
              <a:chExt cx="406294" cy="406294"/>
            </a:xfrm>
          </p:grpSpPr>
          <p:sp>
            <p:nvSpPr>
              <p:cNvPr id="16412"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6413"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414"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152" y="3822"/>
              <a:ext cx="3885" cy="1016"/>
            </a:xfrm>
            <a:prstGeom prst="rect">
              <a:avLst/>
            </a:prstGeom>
            <a:noFill/>
          </p:spPr>
          <p:txBody>
            <a:bodyPr wrap="square" rtlCol="0">
              <a:spAutoFit/>
            </a:bodyPr>
            <a:p>
              <a:r>
                <a:rPr lang="zh-CN" altLang="en-US" sz="3600">
                  <a:latin typeface="微软雅黑" panose="020B0503020204020204" pitchFamily="34" charset="-122"/>
                  <a:ea typeface="微软雅黑" panose="020B0503020204020204" pitchFamily="34" charset="-122"/>
                </a:rPr>
                <a:t>集成</a:t>
              </a:r>
              <a:r>
                <a:rPr lang="zh-CN" altLang="en-US" sz="3600">
                  <a:latin typeface="微软雅黑" panose="020B0503020204020204" pitchFamily="34" charset="-122"/>
                  <a:ea typeface="微软雅黑" panose="020B0503020204020204" pitchFamily="34" charset="-122"/>
                </a:rPr>
                <a:t>性</a:t>
              </a:r>
              <a:endParaRPr lang="zh-CN" altLang="en-US" sz="360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750060" y="2005330"/>
            <a:ext cx="3399155" cy="706755"/>
            <a:chOff x="2683" y="3822"/>
            <a:chExt cx="5353" cy="1113"/>
          </a:xfrm>
        </p:grpSpPr>
        <p:grpSp>
          <p:nvGrpSpPr>
            <p:cNvPr id="7" name="组合 3"/>
            <p:cNvGrpSpPr/>
            <p:nvPr/>
          </p:nvGrpSpPr>
          <p:grpSpPr>
            <a:xfrm rot="0">
              <a:off x="2683" y="3869"/>
              <a:ext cx="1065" cy="1066"/>
              <a:chOff x="0" y="0"/>
              <a:chExt cx="406294" cy="406294"/>
            </a:xfrm>
          </p:grpSpPr>
          <p:sp>
            <p:nvSpPr>
              <p:cNvPr id="8"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9"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0"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4152" y="3822"/>
              <a:ext cx="3885" cy="1016"/>
            </a:xfrm>
            <a:prstGeom prst="rect">
              <a:avLst/>
            </a:prstGeom>
            <a:noFill/>
          </p:spPr>
          <p:txBody>
            <a:bodyPr wrap="square" rtlCol="0">
              <a:spAutoFit/>
            </a:bodyPr>
            <a:p>
              <a:r>
                <a:rPr lang="zh-CN" altLang="en-US" sz="3600">
                  <a:latin typeface="微软雅黑" panose="020B0503020204020204" pitchFamily="34" charset="-122"/>
                  <a:ea typeface="微软雅黑" panose="020B0503020204020204" pitchFamily="34" charset="-122"/>
                </a:rPr>
                <a:t>综合性</a:t>
              </a:r>
              <a:endParaRPr lang="zh-CN" altLang="en-US" sz="360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783080" y="4021455"/>
            <a:ext cx="3399790" cy="706755"/>
            <a:chOff x="2683" y="3822"/>
            <a:chExt cx="5354" cy="1113"/>
          </a:xfrm>
        </p:grpSpPr>
        <p:grpSp>
          <p:nvGrpSpPr>
            <p:cNvPr id="13" name="组合 3"/>
            <p:cNvGrpSpPr/>
            <p:nvPr/>
          </p:nvGrpSpPr>
          <p:grpSpPr>
            <a:xfrm rot="0">
              <a:off x="2683" y="3869"/>
              <a:ext cx="1065" cy="1066"/>
              <a:chOff x="0" y="0"/>
              <a:chExt cx="406294" cy="406294"/>
            </a:xfrm>
          </p:grpSpPr>
          <p:sp>
            <p:nvSpPr>
              <p:cNvPr id="14"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15"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16"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4152" y="3822"/>
              <a:ext cx="3885" cy="1016"/>
            </a:xfrm>
            <a:prstGeom prst="rect">
              <a:avLst/>
            </a:prstGeom>
            <a:noFill/>
          </p:spPr>
          <p:txBody>
            <a:bodyPr wrap="square" rtlCol="0">
              <a:spAutoFit/>
            </a:bodyPr>
            <a:p>
              <a:r>
                <a:rPr lang="zh-CN" altLang="en-US" sz="3600">
                  <a:latin typeface="微软雅黑" panose="020B0503020204020204" pitchFamily="34" charset="-122"/>
                  <a:ea typeface="微软雅黑" panose="020B0503020204020204" pitchFamily="34" charset="-122"/>
                </a:rPr>
                <a:t>智能化</a:t>
              </a:r>
              <a:endParaRPr lang="zh-CN" altLang="en-US" sz="360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792605" y="5127625"/>
            <a:ext cx="3399790" cy="706755"/>
            <a:chOff x="2683" y="3822"/>
            <a:chExt cx="5354" cy="1113"/>
          </a:xfrm>
        </p:grpSpPr>
        <p:grpSp>
          <p:nvGrpSpPr>
            <p:cNvPr id="19" name="组合 3"/>
            <p:cNvGrpSpPr/>
            <p:nvPr/>
          </p:nvGrpSpPr>
          <p:grpSpPr>
            <a:xfrm rot="0">
              <a:off x="2683" y="3869"/>
              <a:ext cx="1065" cy="1066"/>
              <a:chOff x="0" y="0"/>
              <a:chExt cx="406294" cy="406294"/>
            </a:xfrm>
          </p:grpSpPr>
          <p:sp>
            <p:nvSpPr>
              <p:cNvPr id="20" name="Freeform 16"/>
              <p:cNvSpPr/>
              <p:nvPr/>
            </p:nvSpPr>
            <p:spPr>
              <a:xfrm>
                <a:off x="97281" y="101600"/>
                <a:ext cx="222221" cy="213499"/>
              </a:xfrm>
              <a:custGeom>
                <a:avLst/>
                <a:gdLst/>
                <a:ahLst/>
                <a:cxnLst>
                  <a:cxn ang="0">
                    <a:pos x="2147483646" y="0"/>
                  </a:cxn>
                  <a:cxn ang="0">
                    <a:pos x="2147483646" y="2147483646"/>
                  </a:cxn>
                  <a:cxn ang="0">
                    <a:pos x="0" y="2147483646"/>
                  </a:cxn>
                  <a:cxn ang="0">
                    <a:pos x="2147483646" y="2147483646"/>
                  </a:cxn>
                  <a:cxn ang="0">
                    <a:pos x="2147483646" y="2147483646"/>
                  </a:cxn>
                  <a:cxn ang="0">
                    <a:pos x="2147483646" y="2147483646"/>
                  </a:cxn>
                  <a:cxn ang="0">
                    <a:pos x="2147483646" y="0"/>
                  </a:cxn>
                  <a:cxn ang="0">
                    <a:pos x="2147483646" y="0"/>
                  </a:cxn>
                </a:cxnLst>
                <a:pathLst>
                  <a:path w="155" h="149">
                    <a:moveTo>
                      <a:pt x="17" y="0"/>
                    </a:moveTo>
                    <a:lnTo>
                      <a:pt x="63" y="50"/>
                    </a:lnTo>
                    <a:lnTo>
                      <a:pt x="0" y="110"/>
                    </a:lnTo>
                    <a:lnTo>
                      <a:pt x="39" y="149"/>
                    </a:lnTo>
                    <a:lnTo>
                      <a:pt x="102" y="85"/>
                    </a:lnTo>
                    <a:lnTo>
                      <a:pt x="155" y="138"/>
                    </a:lnTo>
                    <a:lnTo>
                      <a:pt x="155" y="0"/>
                    </a:lnTo>
                    <a:lnTo>
                      <a:pt x="17" y="0"/>
                    </a:lnTo>
                    <a:close/>
                  </a:path>
                </a:pathLst>
              </a:custGeom>
              <a:solidFill>
                <a:srgbClr val="404040">
                  <a:alpha val="100000"/>
                </a:srgbClr>
              </a:solidFill>
              <a:ln w="9525">
                <a:noFill/>
              </a:ln>
            </p:spPr>
            <p:txBody>
              <a:bodyPr/>
              <a:p>
                <a:endParaRPr lang="zh-CN" altLang="en-US"/>
              </a:p>
            </p:txBody>
          </p:sp>
          <p:sp>
            <p:nvSpPr>
              <p:cNvPr id="21" name="AutoShape 14"/>
              <p:cNvSpPr>
                <a:spLocks noChangeAspect="1" noTextEdit="1"/>
              </p:cNvSpPr>
              <p:nvPr/>
            </p:nvSpPr>
            <p:spPr>
              <a:xfrm>
                <a:off x="102050" y="101600"/>
                <a:ext cx="213637" cy="213499"/>
              </a:xfrm>
              <a:prstGeom prst="rect">
                <a:avLst/>
              </a:prstGeom>
              <a:noFill/>
              <a:ln w="9525">
                <a:noFill/>
              </a:ln>
            </p:spPr>
            <p:txBody>
              <a:bodyPr/>
              <a:p>
                <a:endParaRPr lang="zh-CN" altLang="en-US"/>
              </a:p>
            </p:txBody>
          </p:sp>
          <p:sp>
            <p:nvSpPr>
              <p:cNvPr id="22" name="Oval 13"/>
              <p:cNvSpPr/>
              <p:nvPr/>
            </p:nvSpPr>
            <p:spPr>
              <a:xfrm>
                <a:off x="0" y="-384"/>
                <a:ext cx="406292" cy="406982"/>
              </a:xfrm>
              <a:prstGeom prst="ellipse">
                <a:avLst/>
              </a:prstGeom>
              <a:noFill/>
              <a:ln w="12700" cap="flat" cmpd="sng">
                <a:solidFill>
                  <a:srgbClr val="404040"/>
                </a:solidFill>
                <a:prstDash val="solid"/>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4000" dirty="0">
                  <a:solidFill>
                    <a:srgbClr val="FFFFFF"/>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4152" y="3822"/>
              <a:ext cx="3885" cy="1016"/>
            </a:xfrm>
            <a:prstGeom prst="rect">
              <a:avLst/>
            </a:prstGeom>
            <a:noFill/>
          </p:spPr>
          <p:txBody>
            <a:bodyPr wrap="square" rtlCol="0">
              <a:spAutoFit/>
            </a:bodyPr>
            <a:p>
              <a:r>
                <a:rPr lang="zh-CN" altLang="en-US" sz="3600">
                  <a:latin typeface="微软雅黑" panose="020B0503020204020204" pitchFamily="34" charset="-122"/>
                  <a:ea typeface="微软雅黑" panose="020B0503020204020204" pitchFamily="34" charset="-122"/>
                </a:rPr>
                <a:t>高技术性</a:t>
              </a:r>
              <a:endParaRPr lang="zh-CN" altLang="en-US" sz="360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MH_Other_1"/>
          <p:cNvSpPr/>
          <p:nvPr/>
        </p:nvSpPr>
        <p:spPr>
          <a:xfrm>
            <a:off x="2698750" y="2724150"/>
            <a:ext cx="2044700" cy="2044700"/>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6" name="MH_Other_2"/>
          <p:cNvSpPr/>
          <p:nvPr/>
        </p:nvSpPr>
        <p:spPr>
          <a:xfrm>
            <a:off x="3090863" y="3105150"/>
            <a:ext cx="1362075" cy="1282700"/>
          </a:xfrm>
          <a:custGeom>
            <a:avLst/>
            <a:gdLst>
              <a:gd name="txL" fmla="*/ 0 w 1361803"/>
              <a:gd name="txT" fmla="*/ 0 h 1281345"/>
              <a:gd name="txR" fmla="*/ 1361803 w 1361803"/>
              <a:gd name="txB" fmla="*/ 1281345 h 1281345"/>
            </a:gdLst>
            <a:ahLst/>
            <a:cxnLst>
              <a:cxn ang="0">
                <a:pos x="374128" y="898965"/>
              </a:cxn>
              <a:cxn ang="0">
                <a:pos x="476865" y="941121"/>
              </a:cxn>
              <a:cxn ang="0">
                <a:pos x="554917" y="958417"/>
              </a:cxn>
              <a:cxn ang="0">
                <a:pos x="529229" y="1036256"/>
              </a:cxn>
              <a:cxn ang="0">
                <a:pos x="461061" y="1058958"/>
              </a:cxn>
              <a:cxn ang="0">
                <a:pos x="353376" y="995176"/>
              </a:cxn>
              <a:cxn ang="0">
                <a:pos x="287184" y="1068690"/>
              </a:cxn>
              <a:cxn ang="0">
                <a:pos x="312868" y="902202"/>
              </a:cxn>
              <a:cxn ang="0">
                <a:pos x="275135" y="699087"/>
              </a:cxn>
              <a:cxn ang="0">
                <a:pos x="666851" y="699087"/>
              </a:cxn>
              <a:cxn ang="0">
                <a:pos x="634206" y="785470"/>
              </a:cxn>
              <a:cxn ang="0">
                <a:pos x="271175" y="790868"/>
              </a:cxn>
              <a:cxn ang="0">
                <a:pos x="256336" y="718523"/>
              </a:cxn>
              <a:cxn ang="0">
                <a:pos x="278950" y="513242"/>
              </a:cxn>
              <a:cxn ang="0">
                <a:pos x="747968" y="513242"/>
              </a:cxn>
              <a:cxn ang="0">
                <a:pos x="767759" y="566249"/>
              </a:cxn>
              <a:cxn ang="0">
                <a:pos x="279936" y="604108"/>
              </a:cxn>
              <a:cxn ang="0">
                <a:pos x="257170" y="537042"/>
              </a:cxn>
              <a:cxn ang="0">
                <a:pos x="945911" y="461187"/>
              </a:cxn>
              <a:cxn ang="0">
                <a:pos x="1025021" y="655806"/>
              </a:cxn>
              <a:cxn ang="0">
                <a:pos x="637384" y="1060180"/>
              </a:cxn>
              <a:cxn ang="0">
                <a:pos x="602772" y="1029906"/>
              </a:cxn>
              <a:cxn ang="0">
                <a:pos x="941958" y="468756"/>
              </a:cxn>
              <a:cxn ang="0">
                <a:pos x="1341442" y="328522"/>
              </a:cxn>
              <a:cxn ang="0">
                <a:pos x="1358252" y="380362"/>
              </a:cxn>
              <a:cxn ang="0">
                <a:pos x="1137752" y="676284"/>
              </a:cxn>
              <a:cxn ang="0">
                <a:pos x="1084352" y="689244"/>
              </a:cxn>
              <a:cxn ang="0">
                <a:pos x="1124894" y="607164"/>
              </a:cxn>
              <a:cxn ang="0">
                <a:pos x="1314743" y="340402"/>
              </a:cxn>
              <a:cxn ang="0">
                <a:pos x="527504" y="233333"/>
              </a:cxn>
              <a:cxn ang="0">
                <a:pos x="767759" y="249560"/>
              </a:cxn>
              <a:cxn ang="0">
                <a:pos x="750956" y="324201"/>
              </a:cxn>
              <a:cxn ang="0">
                <a:pos x="530477" y="324201"/>
              </a:cxn>
              <a:cxn ang="0">
                <a:pos x="512673" y="250642"/>
              </a:cxn>
              <a:cxn ang="0">
                <a:pos x="1247162" y="140302"/>
              </a:cxn>
              <a:cxn ang="0">
                <a:pos x="1310955" y="244112"/>
              </a:cxn>
              <a:cxn ang="0">
                <a:pos x="1118089" y="541097"/>
              </a:cxn>
              <a:cxn ang="0">
                <a:pos x="999398" y="392064"/>
              </a:cxn>
              <a:cxn ang="0">
                <a:pos x="1209081" y="151236"/>
              </a:cxn>
              <a:cxn ang="0">
                <a:pos x="327460" y="0"/>
              </a:cxn>
              <a:cxn ang="0">
                <a:pos x="1024934" y="139396"/>
              </a:cxn>
              <a:cxn ang="0">
                <a:pos x="1017020" y="242054"/>
              </a:cxn>
              <a:cxn ang="0">
                <a:pos x="911163" y="386853"/>
              </a:cxn>
              <a:cxn ang="0">
                <a:pos x="898300" y="319857"/>
              </a:cxn>
              <a:cxn ang="0">
                <a:pos x="873566" y="138316"/>
              </a:cxn>
              <a:cxn ang="0">
                <a:pos x="382861" y="138316"/>
              </a:cxn>
              <a:cxn ang="0">
                <a:pos x="382861" y="319857"/>
              </a:cxn>
              <a:cxn ang="0">
                <a:pos x="143458" y="417110"/>
              </a:cxn>
              <a:cxn ang="0">
                <a:pos x="126629" y="436560"/>
              </a:cxn>
              <a:cxn ang="0">
                <a:pos x="151363" y="1164882"/>
              </a:cxn>
              <a:cxn ang="0">
                <a:pos x="898300" y="1136788"/>
              </a:cxn>
              <a:cxn ang="0">
                <a:pos x="904235" y="919582"/>
              </a:cxn>
              <a:cxn ang="0">
                <a:pos x="1023943" y="782350"/>
              </a:cxn>
              <a:cxn ang="0">
                <a:pos x="1024934" y="1155156"/>
              </a:cxn>
              <a:cxn ang="0">
                <a:pos x="131576" y="1303198"/>
              </a:cxn>
              <a:cxn ang="0">
                <a:pos x="0" y="341468"/>
              </a:cxn>
              <a:cxn ang="0">
                <a:pos x="262165" y="29177"/>
              </a:cxn>
            </a:cxnLst>
            <a:rect l="txL" t="txT" r="txR" b="tx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alpha val="100000"/>
            </a:srgbClr>
          </a:solidFill>
          <a:ln w="9525">
            <a:noFill/>
          </a:ln>
        </p:spPr>
        <p:txBody>
          <a:bodyPr/>
          <a:p>
            <a:endParaRPr lang="zh-CN" altLang="en-US"/>
          </a:p>
        </p:txBody>
      </p:sp>
      <p:cxnSp>
        <p:nvCxnSpPr>
          <p:cNvPr id="23557" name="MH_Other_3"/>
          <p:cNvCxnSpPr/>
          <p:nvPr/>
        </p:nvCxnSpPr>
        <p:spPr>
          <a:xfrm flipH="1">
            <a:off x="5232400" y="1892300"/>
            <a:ext cx="17463" cy="4489450"/>
          </a:xfrm>
          <a:prstGeom prst="line">
            <a:avLst/>
          </a:prstGeom>
          <a:ln w="19050" cap="flat" cmpd="sng">
            <a:solidFill>
              <a:srgbClr val="507AAE"/>
            </a:solidFill>
            <a:prstDash val="solid"/>
            <a:headEnd type="none" w="med" len="med"/>
            <a:tailEnd type="none" w="med" len="med"/>
          </a:ln>
        </p:spPr>
      </p:cxnSp>
      <p:sp>
        <p:nvSpPr>
          <p:cNvPr id="23558" name="MH_Other_4"/>
          <p:cNvSpPr/>
          <p:nvPr/>
        </p:nvSpPr>
        <p:spPr>
          <a:xfrm>
            <a:off x="5160010" y="3716338"/>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59" name="MH_Other_5"/>
          <p:cNvSpPr/>
          <p:nvPr/>
        </p:nvSpPr>
        <p:spPr>
          <a:xfrm>
            <a:off x="5140325" y="2622550"/>
            <a:ext cx="220663" cy="220663"/>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23561" name="MH_SubTitle_1"/>
          <p:cNvSpPr txBox="1"/>
          <p:nvPr/>
        </p:nvSpPr>
        <p:spPr>
          <a:xfrm>
            <a:off x="5739130" y="2132330"/>
            <a:ext cx="4853305" cy="83502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400" b="1" dirty="0">
                <a:solidFill>
                  <a:srgbClr val="507AAE"/>
                </a:solidFill>
                <a:latin typeface="微软雅黑" panose="020B0503020204020204" pitchFamily="34" charset="-122"/>
                <a:ea typeface="微软雅黑" panose="020B0503020204020204" pitchFamily="34" charset="-122"/>
              </a:rPr>
              <a:t>1.</a:t>
            </a:r>
            <a:r>
              <a:rPr sz="2400" b="1" dirty="0">
                <a:solidFill>
                  <a:srgbClr val="507AAE"/>
                </a:solidFill>
                <a:latin typeface="微软雅黑" panose="020B0503020204020204" pitchFamily="34" charset="-122"/>
                <a:ea typeface="微软雅黑" panose="020B0503020204020204" pitchFamily="34" charset="-122"/>
              </a:rPr>
              <a:t>完善管理体系，降低运营成本</a:t>
            </a:r>
            <a:r>
              <a:rPr lang="en-US" altLang="zh-CN" sz="2400" b="1" dirty="0">
                <a:solidFill>
                  <a:srgbClr val="507AAE"/>
                </a:solidFill>
                <a:latin typeface="微软雅黑" panose="020B0503020204020204" pitchFamily="34" charset="-122"/>
                <a:ea typeface="微软雅黑" panose="020B0503020204020204" pitchFamily="34" charset="-122"/>
              </a:rPr>
              <a:t>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
        <p:nvSpPr>
          <p:cNvPr id="23563" name="MH_SubTitle_2"/>
          <p:cNvSpPr txBox="1"/>
          <p:nvPr/>
        </p:nvSpPr>
        <p:spPr>
          <a:xfrm>
            <a:off x="5735955" y="3526155"/>
            <a:ext cx="5364480" cy="60134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2.培养客户忠诚，提高企业竞争力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grpSp>
        <p:nvGrpSpPr>
          <p:cNvPr id="23566" name="组合 19"/>
          <p:cNvGrpSpPr/>
          <p:nvPr/>
        </p:nvGrpSpPr>
        <p:grpSpPr>
          <a:xfrm>
            <a:off x="11496675" y="1588"/>
            <a:ext cx="695325" cy="506412"/>
            <a:chOff x="0" y="0"/>
            <a:chExt cx="694944" cy="624651"/>
          </a:xfrm>
        </p:grpSpPr>
        <p:sp>
          <p:nvSpPr>
            <p:cNvPr id="23571"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3572"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0" name="直接连接符 19"/>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4"/>
          <p:cNvSpPr/>
          <p:nvPr/>
        </p:nvSpPr>
        <p:spPr>
          <a:xfrm>
            <a:off x="-7" y="1085454"/>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200" b="1" dirty="0">
                <a:solidFill>
                  <a:srgbClr val="FFC000"/>
                </a:solidFill>
                <a:latin typeface="微软雅黑" panose="020B0503020204020204" pitchFamily="34" charset="-122"/>
                <a:ea typeface="微软雅黑" panose="020B0503020204020204" pitchFamily="34" charset="-122"/>
              </a:rPr>
              <a:t>3.</a:t>
            </a:r>
            <a:r>
              <a:rPr sz="3200" b="1" dirty="0">
                <a:solidFill>
                  <a:srgbClr val="FFC000"/>
                </a:solidFill>
                <a:latin typeface="微软雅黑" panose="020B0503020204020204" pitchFamily="34" charset="-122"/>
                <a:ea typeface="微软雅黑" panose="020B0503020204020204" pitchFamily="34" charset="-122"/>
              </a:rPr>
              <a:t>CRM系统对企业的作用</a:t>
            </a:r>
            <a:endParaRPr sz="3200" b="1" dirty="0">
              <a:solidFill>
                <a:srgbClr val="FFC000"/>
              </a:solidFill>
              <a:latin typeface="微软雅黑" panose="020B0503020204020204" pitchFamily="34" charset="-122"/>
              <a:ea typeface="微软雅黑" panose="020B0503020204020204" pitchFamily="34" charset="-122"/>
            </a:endParaRPr>
          </a:p>
        </p:txBody>
      </p:sp>
      <p:sp>
        <p:nvSpPr>
          <p:cNvPr id="2" name="MH_Other_4"/>
          <p:cNvSpPr/>
          <p:nvPr/>
        </p:nvSpPr>
        <p:spPr>
          <a:xfrm>
            <a:off x="5140325" y="4931093"/>
            <a:ext cx="220663" cy="220662"/>
          </a:xfrm>
          <a:prstGeom prst="ellipse">
            <a:avLst/>
          </a:prstGeom>
          <a:solidFill>
            <a:srgbClr val="507AAE"/>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HK" altLang="en-US" sz="2200" b="1" dirty="0">
              <a:solidFill>
                <a:srgbClr val="FFFFFF"/>
              </a:solidFill>
              <a:latin typeface="Arial" panose="020B0604020202020204" pitchFamily="34" charset="0"/>
              <a:ea typeface="幼圆" panose="02010509060101010101" pitchFamily="49" charset="-122"/>
            </a:endParaRPr>
          </a:p>
        </p:txBody>
      </p:sp>
      <p:sp>
        <p:nvSpPr>
          <p:cNvPr id="4" name="MH_SubTitle_2"/>
          <p:cNvSpPr txBox="1"/>
          <p:nvPr/>
        </p:nvSpPr>
        <p:spPr>
          <a:xfrm>
            <a:off x="5735955" y="4686300"/>
            <a:ext cx="5364480" cy="601345"/>
          </a:xfrm>
          <a:prstGeom prst="rect">
            <a:avLst/>
          </a:prstGeom>
          <a:noFill/>
          <a:ln w="9525">
            <a:noFill/>
          </a:ln>
        </p:spPr>
        <p:txBody>
          <a:bodyPr anchor="b"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2400" b="1" dirty="0">
                <a:solidFill>
                  <a:srgbClr val="507AAE"/>
                </a:solidFill>
                <a:latin typeface="微软雅黑" panose="020B0503020204020204" pitchFamily="34" charset="-122"/>
                <a:ea typeface="微软雅黑" panose="020B0503020204020204" pitchFamily="34" charset="-122"/>
              </a:rPr>
              <a:t>3.强化数据分析，提高企业决策水平 </a:t>
            </a:r>
            <a:endParaRPr lang="zh-HK" altLang="en-US" sz="2400" b="1" dirty="0">
              <a:solidFill>
                <a:srgbClr val="507AA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839470" y="2491740"/>
            <a:ext cx="2520315" cy="2578735"/>
          </a:xfrm>
          <a:prstGeom prst="rect">
            <a:avLst/>
          </a:prstGeom>
          <a:noFill/>
          <a:ln w="9525">
            <a:noFill/>
          </a:ln>
        </p:spPr>
      </p:pic>
      <p:sp>
        <p:nvSpPr>
          <p:cNvPr id="15368" name="TextBox 7"/>
          <p:cNvSpPr txBox="1"/>
          <p:nvPr/>
        </p:nvSpPr>
        <p:spPr>
          <a:xfrm>
            <a:off x="1847850" y="2996565"/>
            <a:ext cx="1226820"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思考</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4799965" y="1412240"/>
            <a:ext cx="5777865" cy="1383665"/>
          </a:xfrm>
          <a:prstGeom prst="rect">
            <a:avLst/>
          </a:prstGeom>
          <a:noFill/>
        </p:spPr>
        <p:txBody>
          <a:bodyPr wrap="square" rtlCol="0" anchor="t">
            <a:spAutoFit/>
          </a:bodyPr>
          <a:p>
            <a:pPr marL="342900" indent="-342900">
              <a:lnSpc>
                <a:spcPct val="150000"/>
              </a:lnSpc>
              <a:buFont typeface="Wingdings" panose="05000000000000000000" charset="0"/>
              <a:buChar char="l"/>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CRM系统的实施带来的是正面效果还是负面效果？</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sz="3200" b="1" dirty="0">
                <a:solidFill>
                  <a:srgbClr val="FFC000"/>
                </a:solidFill>
                <a:latin typeface="微软雅黑" panose="020B0503020204020204" pitchFamily="34" charset="-122"/>
                <a:ea typeface="微软雅黑" panose="020B0503020204020204" pitchFamily="34" charset="-122"/>
              </a:rPr>
              <a:t>4.</a:t>
            </a:r>
            <a:r>
              <a:rPr sz="3200" b="1" dirty="0">
                <a:solidFill>
                  <a:srgbClr val="FFC000"/>
                </a:solidFill>
                <a:latin typeface="微软雅黑" panose="020B0503020204020204" pitchFamily="34" charset="-122"/>
                <a:ea typeface="微软雅黑" panose="020B0503020204020204" pitchFamily="34" charset="-122"/>
              </a:rPr>
              <a:t>CRM系统的实施效果</a:t>
            </a:r>
            <a:endParaRPr sz="3200" b="1" dirty="0">
              <a:solidFill>
                <a:srgbClr val="FFC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86555" y="2708910"/>
            <a:ext cx="7343140" cy="3451860"/>
          </a:xfrm>
          <a:prstGeom prst="rect">
            <a:avLst/>
          </a:prstGeom>
          <a:noFill/>
        </p:spPr>
        <p:txBody>
          <a:bodyPr wrap="square" rtlCol="0">
            <a:no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对于任何事物而言，其都有两面性。随着企业CRM系统的实施，其给企业带来的影响也呈现出两种截然不同的效果。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正面效果：</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第一，促进企业维持和获取客户的能力。第二，最大化每个客户生命周期的价值。第三，加强服务功能，提高自助服务程度。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负面效果：</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第一，CRM软件商宣传夸大和客户不切实际的期望。第二，企业在应用CRM工具之前没有一个明确的客户战略。</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19"/>
          <p:cNvGrpSpPr/>
          <p:nvPr/>
        </p:nvGrpSpPr>
        <p:grpSpPr>
          <a:xfrm>
            <a:off x="11496675" y="1588"/>
            <a:ext cx="695325" cy="506412"/>
            <a:chOff x="0" y="0"/>
            <a:chExt cx="694944" cy="624651"/>
          </a:xfrm>
        </p:grpSpPr>
        <p:sp>
          <p:nvSpPr>
            <p:cNvPr id="24597"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4598"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grpSp>
        <p:nvGrpSpPr>
          <p:cNvPr id="2" name="组合 1"/>
          <p:cNvGrpSpPr/>
          <p:nvPr/>
        </p:nvGrpSpPr>
        <p:grpSpPr>
          <a:xfrm>
            <a:off x="-10795" y="-27940"/>
            <a:ext cx="6841490" cy="836930"/>
            <a:chOff x="-17" y="-44"/>
            <a:chExt cx="10774" cy="1318"/>
          </a:xfrm>
        </p:grpSpPr>
        <p:sp>
          <p:nvSpPr>
            <p:cNvPr id="23" name="矩形 22"/>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cxnSp>
        <p:nvCxnSpPr>
          <p:cNvPr id="28" name="直接连接符 27"/>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4583" name="圆角矩形 11"/>
          <p:cNvSpPr/>
          <p:nvPr/>
        </p:nvSpPr>
        <p:spPr>
          <a:xfrm>
            <a:off x="2794000" y="2705100"/>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4" name="圆角矩形 11"/>
          <p:cNvSpPr/>
          <p:nvPr/>
        </p:nvSpPr>
        <p:spPr>
          <a:xfrm>
            <a:off x="2794000" y="3900488"/>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5" name="圆角矩形 11"/>
          <p:cNvSpPr/>
          <p:nvPr/>
        </p:nvSpPr>
        <p:spPr>
          <a:xfrm>
            <a:off x="2794000" y="5095875"/>
            <a:ext cx="465138" cy="114300"/>
          </a:xfrm>
          <a:custGeom>
            <a:avLst/>
            <a:gdLst>
              <a:gd name="txL" fmla="*/ 0 w 711052"/>
              <a:gd name="txT" fmla="*/ 0 h 174096"/>
              <a:gd name="txR" fmla="*/ 711052 w 711052"/>
              <a:gd name="txB" fmla="*/ 174096 h 174096"/>
            </a:gdLst>
            <a:ahLst/>
            <a:cxnLst>
              <a:cxn ang="0">
                <a:pos x="97" y="0"/>
              </a:cxn>
              <a:cxn ang="0">
                <a:pos x="799" y="0"/>
              </a:cxn>
              <a:cxn ang="0">
                <a:pos x="799" y="207"/>
              </a:cxn>
              <a:cxn ang="0">
                <a:pos x="97" y="207"/>
              </a:cxn>
              <a:cxn ang="0">
                <a:pos x="0" y="104"/>
              </a:cxn>
              <a:cxn ang="0">
                <a:pos x="97" y="0"/>
              </a:cxn>
            </a:cxnLst>
            <a:rect l="txL" t="txT" r="txR" b="tx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rgbClr val="FFC108">
              <a:alpha val="100000"/>
            </a:srgbClr>
          </a:solidFill>
          <a:ln w="9525">
            <a:noFill/>
          </a:ln>
        </p:spPr>
        <p:txBody>
          <a:bodyPr/>
          <a:p>
            <a:endParaRPr lang="zh-CN" altLang="en-US"/>
          </a:p>
        </p:txBody>
      </p:sp>
      <p:sp>
        <p:nvSpPr>
          <p:cNvPr id="24586" name="任意多边形 21"/>
          <p:cNvSpPr/>
          <p:nvPr/>
        </p:nvSpPr>
        <p:spPr>
          <a:xfrm>
            <a:off x="2816225" y="2159000"/>
            <a:ext cx="169863" cy="4708525"/>
          </a:xfrm>
          <a:custGeom>
            <a:avLst/>
            <a:gdLst>
              <a:gd name="txL" fmla="*/ 0 w 169863"/>
              <a:gd name="txT" fmla="*/ 0 h 4347924"/>
              <a:gd name="txR" fmla="*/ 169863 w 169863"/>
              <a:gd name="txB" fmla="*/ 4347924 h 4347924"/>
            </a:gdLst>
            <a:ahLst/>
            <a:cxnLst>
              <a:cxn ang="0">
                <a:pos x="0" y="0"/>
              </a:cxn>
              <a:cxn ang="0">
                <a:pos x="169863" y="0"/>
              </a:cxn>
              <a:cxn ang="0">
                <a:pos x="169863" y="15557076"/>
              </a:cxn>
              <a:cxn ang="0">
                <a:pos x="0" y="15557076"/>
              </a:cxn>
              <a:cxn ang="0">
                <a:pos x="0" y="0"/>
              </a:cxn>
            </a:cxnLst>
            <a:rect l="txL" t="txT" r="txR" b="txB"/>
            <a:pathLst>
              <a:path w="169863" h="4347924">
                <a:moveTo>
                  <a:pt x="0" y="0"/>
                </a:moveTo>
                <a:lnTo>
                  <a:pt x="169863" y="0"/>
                </a:lnTo>
                <a:lnTo>
                  <a:pt x="169863" y="4347924"/>
                </a:lnTo>
                <a:lnTo>
                  <a:pt x="0" y="4347924"/>
                </a:lnTo>
                <a:lnTo>
                  <a:pt x="0" y="0"/>
                </a:lnTo>
                <a:close/>
              </a:path>
            </a:pathLst>
          </a:custGeom>
          <a:gradFill rotWithShape="0">
            <a:gsLst>
              <a:gs pos="0">
                <a:srgbClr val="ABABAB">
                  <a:alpha val="100000"/>
                </a:srgbClr>
              </a:gs>
              <a:gs pos="53999">
                <a:srgbClr val="D7D7D7">
                  <a:alpha val="100000"/>
                </a:srgbClr>
              </a:gs>
              <a:gs pos="100000">
                <a:srgbClr val="A5A5A5">
                  <a:alpha val="100000"/>
                </a:srgbClr>
              </a:gs>
            </a:gsLst>
            <a:lin ang="0" scaled="1"/>
            <a:tileRect/>
          </a:gradFill>
          <a:ln w="9525">
            <a:noFill/>
          </a:ln>
        </p:spPr>
        <p:txBody>
          <a:bodyPr/>
          <a:p>
            <a:endParaRPr lang="zh-CN" altLang="en-US"/>
          </a:p>
        </p:txBody>
      </p:sp>
      <p:sp>
        <p:nvSpPr>
          <p:cNvPr id="24587" name="圆角矩形 4"/>
          <p:cNvSpPr/>
          <p:nvPr/>
        </p:nvSpPr>
        <p:spPr>
          <a:xfrm>
            <a:off x="2794000" y="2763838"/>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88" name="椭圆 6"/>
          <p:cNvGrpSpPr/>
          <p:nvPr/>
        </p:nvGrpSpPr>
        <p:grpSpPr>
          <a:xfrm>
            <a:off x="3425825" y="2859088"/>
            <a:ext cx="536575" cy="530225"/>
            <a:chOff x="0" y="0"/>
            <a:chExt cx="338" cy="334"/>
          </a:xfrm>
        </p:grpSpPr>
        <p:pic>
          <p:nvPicPr>
            <p:cNvPr id="24595" name="椭圆 6"/>
            <p:cNvPicPr/>
            <p:nvPr/>
          </p:nvPicPr>
          <p:blipFill>
            <a:blip r:embed="rId1"/>
            <a:stretch>
              <a:fillRect/>
            </a:stretch>
          </p:blipFill>
          <p:spPr>
            <a:xfrm>
              <a:off x="0" y="0"/>
              <a:ext cx="338" cy="334"/>
            </a:xfrm>
            <a:prstGeom prst="rect">
              <a:avLst/>
            </a:prstGeom>
            <a:noFill/>
            <a:ln w="9525">
              <a:noFill/>
            </a:ln>
          </p:spPr>
        </p:pic>
        <p:sp>
          <p:nvSpPr>
            <p:cNvPr id="24596" name="Text Box 10"/>
            <p:cNvSpPr txBox="1"/>
            <p:nvPr/>
          </p:nvSpPr>
          <p:spPr>
            <a:xfrm>
              <a:off x="53" y="51"/>
              <a:ext cx="232" cy="232"/>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1</a:t>
              </a:r>
              <a:endParaRPr lang="zh-CN" altLang="en-US" sz="2400" b="1" dirty="0">
                <a:latin typeface="Segoe UI" panose="020B0502040204020203" pitchFamily="34" charset="0"/>
                <a:ea typeface="幼圆" panose="02010509060101010101" pitchFamily="49" charset="-122"/>
              </a:endParaRPr>
            </a:p>
          </p:txBody>
        </p:sp>
      </p:grpSp>
      <p:sp>
        <p:nvSpPr>
          <p:cNvPr id="24589" name="圆角矩形 4"/>
          <p:cNvSpPr/>
          <p:nvPr/>
        </p:nvSpPr>
        <p:spPr>
          <a:xfrm>
            <a:off x="2794000" y="3959225"/>
            <a:ext cx="1274763" cy="708025"/>
          </a:xfrm>
          <a:custGeom>
            <a:avLst/>
            <a:gdLst/>
            <a:ahLst/>
            <a:cxnLst>
              <a:cxn ang="0">
                <a:pos x="0" y="0"/>
              </a:cxn>
              <a:cxn ang="0">
                <a:pos x="73149" y="0"/>
              </a:cxn>
              <a:cxn ang="0">
                <a:pos x="101284" y="28085"/>
              </a:cxn>
              <a:cxn ang="0">
                <a:pos x="73149" y="56170"/>
              </a:cxn>
              <a:cxn ang="0">
                <a:pos x="0" y="56170"/>
              </a:cxn>
              <a:cxn ang="0">
                <a:pos x="0" y="0"/>
              </a:cxn>
            </a:cxnLst>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rgbClr val="FFC000">
              <a:alpha val="100000"/>
            </a:srgbClr>
          </a:solidFill>
          <a:ln w="9525">
            <a:noFill/>
          </a:ln>
          <a:effectLst>
            <a:outerShdw dist="25401" dir="2699999" algn="ctr" rotWithShape="0">
              <a:srgbClr val="000000">
                <a:alpha val="7999"/>
              </a:srgbClr>
            </a:outerShdw>
          </a:effectLst>
        </p:spPr>
        <p:txBody>
          <a:bodyPr/>
          <a:p>
            <a:endParaRPr lang="zh-CN" altLang="en-US"/>
          </a:p>
        </p:txBody>
      </p:sp>
      <p:grpSp>
        <p:nvGrpSpPr>
          <p:cNvPr id="24590" name="椭圆 85"/>
          <p:cNvGrpSpPr/>
          <p:nvPr/>
        </p:nvGrpSpPr>
        <p:grpSpPr>
          <a:xfrm>
            <a:off x="3425825" y="4054475"/>
            <a:ext cx="536575" cy="530225"/>
            <a:chOff x="0" y="0"/>
            <a:chExt cx="338" cy="334"/>
          </a:xfrm>
        </p:grpSpPr>
        <p:pic>
          <p:nvPicPr>
            <p:cNvPr id="24593" name="椭圆 85"/>
            <p:cNvPicPr/>
            <p:nvPr/>
          </p:nvPicPr>
          <p:blipFill>
            <a:blip r:embed="rId1"/>
            <a:stretch>
              <a:fillRect/>
            </a:stretch>
          </p:blipFill>
          <p:spPr>
            <a:xfrm>
              <a:off x="0" y="0"/>
              <a:ext cx="338" cy="334"/>
            </a:xfrm>
            <a:prstGeom prst="rect">
              <a:avLst/>
            </a:prstGeom>
            <a:noFill/>
            <a:ln w="9525">
              <a:noFill/>
            </a:ln>
          </p:spPr>
        </p:pic>
        <p:sp>
          <p:nvSpPr>
            <p:cNvPr id="24594" name="Text Box 14"/>
            <p:cNvSpPr txBox="1"/>
            <p:nvPr/>
          </p:nvSpPr>
          <p:spPr>
            <a:xfrm>
              <a:off x="53" y="50"/>
              <a:ext cx="232" cy="233"/>
            </a:xfrm>
            <a:prstGeom prst="rect">
              <a:avLst/>
            </a:prstGeom>
            <a:noFill/>
            <a:ln w="9525">
              <a:noFill/>
            </a:ln>
          </p:spPr>
          <p:txBody>
            <a:bodyPr lIns="0" tIns="0" rIns="0" bIns="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20000"/>
                </a:lnSpc>
                <a:spcBef>
                  <a:spcPct val="0"/>
                </a:spcBef>
                <a:buNone/>
              </a:pPr>
              <a:r>
                <a:rPr lang="en-US" altLang="zh-CN" sz="2400" b="1" dirty="0">
                  <a:latin typeface="Segoe UI" panose="020B0502040204020203" pitchFamily="34" charset="0"/>
                  <a:cs typeface="Segoe UI" panose="020B0502040204020203" pitchFamily="34" charset="0"/>
                </a:rPr>
                <a:t>2</a:t>
              </a:r>
              <a:endParaRPr lang="zh-CN" altLang="en-US" sz="2400" b="1" dirty="0">
                <a:latin typeface="Segoe UI" panose="020B0502040204020203" pitchFamily="34" charset="0"/>
                <a:ea typeface="幼圆" panose="02010509060101010101" pitchFamily="49" charset="-122"/>
              </a:endParaRPr>
            </a:p>
          </p:txBody>
        </p:sp>
      </p:grpSp>
      <p:sp>
        <p:nvSpPr>
          <p:cNvPr id="24591" name="TextBox 33"/>
          <p:cNvSpPr txBox="1"/>
          <p:nvPr/>
        </p:nvSpPr>
        <p:spPr>
          <a:xfrm>
            <a:off x="4195763" y="2646363"/>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识别CRM的分类</a:t>
            </a:r>
            <a:endParaRPr lang="zh-CN" altLang="en-US" b="1" dirty="0">
              <a:solidFill>
                <a:srgbClr val="404040"/>
              </a:solidFill>
              <a:latin typeface="微软雅黑" panose="020B0503020204020204" pitchFamily="34" charset="-122"/>
              <a:ea typeface="微软雅黑" panose="020B0503020204020204" pitchFamily="34" charset="-122"/>
            </a:endParaRPr>
          </a:p>
        </p:txBody>
      </p:sp>
      <p:sp>
        <p:nvSpPr>
          <p:cNvPr id="24592" name="TextBox 33"/>
          <p:cNvSpPr txBox="1"/>
          <p:nvPr/>
        </p:nvSpPr>
        <p:spPr>
          <a:xfrm>
            <a:off x="4195763" y="3816350"/>
            <a:ext cx="4995862" cy="984250"/>
          </a:xfrm>
          <a:prstGeom prst="rect">
            <a:avLst/>
          </a:prstGeom>
          <a:no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ct val="0"/>
              </a:spcBef>
              <a:buNone/>
            </a:pPr>
            <a:r>
              <a:rPr lang="zh-CN" altLang="en-US" b="1" dirty="0">
                <a:solidFill>
                  <a:srgbClr val="404040"/>
                </a:solidFill>
                <a:latin typeface="微软雅黑" panose="020B0503020204020204" pitchFamily="34" charset="-122"/>
                <a:ea typeface="微软雅黑" panose="020B0503020204020204" pitchFamily="34" charset="-122"/>
              </a:rPr>
              <a:t>认识CRM的功能</a:t>
            </a:r>
            <a:endParaRPr lang="zh-CN" altLang="en-US"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1757680" y="1196975"/>
            <a:ext cx="9014460" cy="4895850"/>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r>
              <a:rPr sz="2000" b="1" dirty="0">
                <a:solidFill>
                  <a:srgbClr val="404040"/>
                </a:solidFill>
                <a:latin typeface="Arial" panose="020B0604020202020204" pitchFamily="34" charset="0"/>
                <a:ea typeface="微软雅黑" panose="020B0503020204020204" pitchFamily="34" charset="-122"/>
              </a:rPr>
              <a:t>如果您是一个小型企业的决策者，您是否会高估您对CRM的需求？初次使用者最重要的CRM功能是什么？技术评估公司Software Advice去年与200家小型企业进行了深入对话，并发布了一份新报告，该报告确定了CRM企业用户的主要趋势。一些关键的发现是CRM系统现在提供了比以往更多的功能。越来越多对客户精细化管理有需求的小型企业，为了应对由于客户数据不完善所造成的业务瓶颈，从笔和纸转向了CRM软件。</a:t>
            </a:r>
            <a:r>
              <a:rPr lang="zh-CN" sz="2000" b="1" dirty="0">
                <a:solidFill>
                  <a:srgbClr val="404040"/>
                </a:solidFill>
                <a:latin typeface="Arial" panose="020B0604020202020204" pitchFamily="34" charset="0"/>
                <a:ea typeface="微软雅黑" panose="020B0503020204020204" pitchFamily="34" charset="-122"/>
              </a:rPr>
              <a:t>（详细案例请看</a:t>
            </a:r>
            <a:r>
              <a:rPr lang="zh-CN" sz="2000" b="1" dirty="0">
                <a:solidFill>
                  <a:srgbClr val="404040"/>
                </a:solidFill>
                <a:latin typeface="Arial" panose="020B0604020202020204" pitchFamily="34" charset="0"/>
                <a:ea typeface="微软雅黑" panose="020B0503020204020204" pitchFamily="34" charset="-122"/>
              </a:rPr>
              <a:t>课本）</a:t>
            </a:r>
            <a:endParaRPr 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zh-CN" sz="2000" b="1" dirty="0">
                <a:solidFill>
                  <a:srgbClr val="404040"/>
                </a:solidFill>
                <a:latin typeface="Arial" panose="020B0604020202020204" pitchFamily="34" charset="0"/>
                <a:ea typeface="微软雅黑" panose="020B0503020204020204" pitchFamily="34" charset="-122"/>
              </a:rPr>
              <a:t>资料来源：（知客</a:t>
            </a:r>
            <a:r>
              <a:rPr lang="en-US" altLang="zh-CN" sz="2000" b="1" dirty="0">
                <a:solidFill>
                  <a:srgbClr val="404040"/>
                </a:solidFill>
                <a:latin typeface="Arial" panose="020B0604020202020204" pitchFamily="34" charset="0"/>
                <a:ea typeface="微软雅黑" panose="020B0503020204020204" pitchFamily="34" charset="-122"/>
              </a:rPr>
              <a:t>CRM</a:t>
            </a:r>
            <a:r>
              <a:rPr lang="zh-CN" altLang="en-US" sz="2000" b="1" dirty="0">
                <a:solidFill>
                  <a:srgbClr val="404040"/>
                </a:solidFill>
                <a:latin typeface="Arial" panose="020B0604020202020204" pitchFamily="34" charset="0"/>
                <a:ea typeface="微软雅黑" panose="020B0503020204020204" pitchFamily="34" charset="-122"/>
              </a:rPr>
              <a:t>，有</a:t>
            </a:r>
            <a:r>
              <a:rPr lang="zh-CN" altLang="en-US" sz="2000" b="1" dirty="0">
                <a:solidFill>
                  <a:srgbClr val="404040"/>
                </a:solidFill>
                <a:latin typeface="Arial" panose="020B0604020202020204" pitchFamily="34" charset="0"/>
                <a:ea typeface="微软雅黑" panose="020B0503020204020204" pitchFamily="34" charset="-122"/>
              </a:rPr>
              <a:t>删改）</a:t>
            </a:r>
            <a:endParaRPr lang="zh-CN" altLang="en-US"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1.请思考小型企业如何看待CRM系统？</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2.请思考CRM系统有哪些功能?</a:t>
              </a:r>
              <a:endParaRPr lang="en-US" altLang="zh-CN" sz="2000" b="1" dirty="0">
                <a:solidFill>
                  <a:srgbClr val="404040"/>
                </a:solidFill>
                <a:latin typeface="Arial" panose="020B0604020202020204" pitchFamily="34" charset="0"/>
                <a:ea typeface="微软雅黑" panose="020B0503020204020204" pitchFamily="34" charset="-122"/>
                <a:sym typeface="+mn-ea"/>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a:t>
            </a:r>
            <a:r>
              <a:rPr lang="en-US" altLang="zh-CN" sz="2000" b="1" dirty="0">
                <a:solidFill>
                  <a:srgbClr val="404040"/>
                </a:solidFill>
                <a:latin typeface="Arial" panose="020B0604020202020204" pitchFamily="34" charset="0"/>
                <a:ea typeface="微软雅黑" panose="020B0503020204020204" pitchFamily="34" charset="-122"/>
                <a:sym typeface="+mn-ea"/>
              </a:rPr>
              <a:t>请思考小型企业如何看待CRM系统？</a:t>
            </a: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小型企业对于CRM系统主要从以下几个方面进行分析：第一，中小企业要求的最重要的功能。第二，小型企业首次购买CRM的需求。第三，小型企业开始使用CRM的时间；小型企业从CRM系统中获益的方式。</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2.请思考CRM系统有哪些功能?</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zh-CN" altLang="en-US" sz="2000" b="1" dirty="0">
                <a:solidFill>
                  <a:srgbClr val="404040"/>
                </a:solidFill>
                <a:latin typeface="Arial" panose="020B0604020202020204" pitchFamily="34" charset="0"/>
                <a:ea typeface="微软雅黑" panose="020B0503020204020204" pitchFamily="34" charset="-122"/>
              </a:rPr>
              <a:t>CRM系统功能可以根据企业和用户需求进行设定。但一般来说，CRM系统基本包含了销售管理、营销管理和服务管理三大功能模块。</a:t>
            </a:r>
            <a:endParaRPr lang="zh-CN" altLang="en-US"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rgbClr val="00B050"/>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438"/>
            <a:ext cx="5983288" cy="35528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运营型客户关系管理系统也称为操作型系统，有时也称为“前台”客户关系管理系统，它包括与客户直接发生接触的各个方面，是通过为客户服务的自动化来改善与客户接触的流程,进而提高工作效率，使客户满意。</a:t>
            </a:r>
            <a:endParaRPr lang="en-US" altLang="zh-CN" sz="2400" b="1" dirty="0">
              <a:solidFill>
                <a:srgbClr val="002A13"/>
              </a:solidFill>
              <a:ea typeface="微软雅黑" panose="020B0503020204020204" pitchFamily="34" charset="-122"/>
            </a:endParaRPr>
          </a:p>
          <a:p>
            <a:pPr marL="0" lvl="0" indent="0" algn="just" eaLnBrk="1" hangingPunct="1">
              <a:lnSpc>
                <a:spcPct val="130000"/>
              </a:lnSpc>
              <a:spcBef>
                <a:spcPts val="600"/>
              </a:spcBef>
              <a:spcAft>
                <a:spcPts val="600"/>
              </a:spcAft>
              <a:buNone/>
            </a:pPr>
            <a:endParaRPr lang="en-US" altLang="zh-CN" sz="2400" b="1" dirty="0">
              <a:solidFill>
                <a:srgbClr val="00B050"/>
              </a:solidFill>
              <a:ea typeface="微软雅黑" panose="020B0503020204020204" pitchFamily="34" charset="-122"/>
            </a:endParaRPr>
          </a:p>
        </p:txBody>
      </p:sp>
      <p:sp>
        <p:nvSpPr>
          <p:cNvPr id="26632" name="MH_SubTitle_1"/>
          <p:cNvSpPr/>
          <p:nvPr/>
        </p:nvSpPr>
        <p:spPr>
          <a:xfrm>
            <a:off x="2927985" y="1667510"/>
            <a:ext cx="3519170"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rgbClr val="00B050"/>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运营型客户关系管理系统</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en-US" altLang="zh-CN" sz="3200" dirty="0">
                <a:solidFill>
                  <a:schemeClr val="tx2"/>
                </a:solidFill>
                <a:latin typeface="微软雅黑" panose="020B0503020204020204" pitchFamily="34" charset="-122"/>
                <a:ea typeface="微软雅黑" panose="020B0503020204020204" pitchFamily="34" charset="-122"/>
              </a:rPr>
              <a:t>1.</a:t>
            </a:r>
            <a:r>
              <a:rPr lang="zh-CN" altLang="en-US" sz="3200" dirty="0">
                <a:solidFill>
                  <a:schemeClr val="tx2"/>
                </a:solidFill>
                <a:latin typeface="微软雅黑" panose="020B0503020204020204" pitchFamily="34" charset="-122"/>
                <a:ea typeface="微软雅黑" panose="020B0503020204020204" pitchFamily="34" charset="-122"/>
              </a:rPr>
              <a:t>识别CRM的分类</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
        <p:nvSpPr>
          <p:cNvPr id="24" name="矩形 23"/>
          <p:cNvSpPr/>
          <p:nvPr/>
        </p:nvSpPr>
        <p:spPr>
          <a:xfrm>
            <a:off x="-10795" y="0"/>
            <a:ext cx="36245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3613785" y="-27940"/>
            <a:ext cx="321691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10025"/>
          </a:xfrm>
          <a:prstGeom prst="roundRect">
            <a:avLst>
              <a:gd name="adj" fmla="val 2907"/>
            </a:avLst>
          </a:prstGeom>
          <a:solidFill>
            <a:schemeClr val="accent2"/>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438"/>
            <a:ext cx="5983288" cy="355282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分析型客户关系管理系统通常也称“后台”客户关系管理，它不需要直接同客户打交道其作用是用来分析理解发生在前台的客户活动，主要是从运营型客户关系管理系统应用所产生的大量交易数据中提取有价值的各种信息，为企业的经营管理和决策提供有效的量化依据。</a:t>
            </a:r>
            <a:endParaRPr lang="en-US" altLang="zh-CN" sz="2400" b="1" dirty="0">
              <a:solidFill>
                <a:srgbClr val="002A13"/>
              </a:solidFill>
              <a:ea typeface="微软雅黑" panose="020B0503020204020204" pitchFamily="34" charset="-122"/>
            </a:endParaRPr>
          </a:p>
        </p:txBody>
      </p:sp>
      <p:sp>
        <p:nvSpPr>
          <p:cNvPr id="26632" name="MH_SubTitle_1"/>
          <p:cNvSpPr/>
          <p:nvPr/>
        </p:nvSpPr>
        <p:spPr>
          <a:xfrm>
            <a:off x="2927985" y="1667510"/>
            <a:ext cx="3519170"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chemeClr val="accent2"/>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分析型客户关系管理系统</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en-US" altLang="zh-CN" sz="3200" dirty="0">
                <a:solidFill>
                  <a:schemeClr val="tx2"/>
                </a:solidFill>
                <a:latin typeface="微软雅黑" panose="020B0503020204020204" pitchFamily="34" charset="-122"/>
                <a:ea typeface="微软雅黑" panose="020B0503020204020204" pitchFamily="34" charset="-122"/>
              </a:rPr>
              <a:t>1.</a:t>
            </a:r>
            <a:r>
              <a:rPr lang="zh-CN" altLang="en-US" sz="3200" dirty="0">
                <a:solidFill>
                  <a:schemeClr val="tx2"/>
                </a:solidFill>
                <a:latin typeface="微软雅黑" panose="020B0503020204020204" pitchFamily="34" charset="-122"/>
                <a:ea typeface="微软雅黑" panose="020B0503020204020204" pitchFamily="34" charset="-122"/>
              </a:rPr>
              <a:t>识别CRM的分类</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
        <p:nvSpPr>
          <p:cNvPr id="24" name="矩形 23"/>
          <p:cNvSpPr/>
          <p:nvPr/>
        </p:nvSpPr>
        <p:spPr>
          <a:xfrm>
            <a:off x="-10795" y="0"/>
            <a:ext cx="36245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3613785" y="-27940"/>
            <a:ext cx="3216910" cy="8369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右箭头 2"/>
          <p:cNvSpPr/>
          <p:nvPr/>
        </p:nvSpPr>
        <p:spPr>
          <a:xfrm>
            <a:off x="276225" y="0"/>
            <a:ext cx="5630863" cy="6858000"/>
          </a:xfrm>
          <a:prstGeom prst="rightArrow">
            <a:avLst>
              <a:gd name="adj1" fmla="val 100000"/>
              <a:gd name="adj2" fmla="val 40037"/>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3" name="右箭头 1"/>
          <p:cNvSpPr/>
          <p:nvPr/>
        </p:nvSpPr>
        <p:spPr>
          <a:xfrm>
            <a:off x="0" y="0"/>
            <a:ext cx="5486400" cy="6858000"/>
          </a:xfrm>
          <a:prstGeom prst="rightArrow">
            <a:avLst>
              <a:gd name="adj1" fmla="val 100000"/>
              <a:gd name="adj2" fmla="val 40037"/>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4" name="文本框 3"/>
          <p:cNvSpPr txBox="1"/>
          <p:nvPr/>
        </p:nvSpPr>
        <p:spPr>
          <a:xfrm>
            <a:off x="1349375" y="1538288"/>
            <a:ext cx="174625" cy="280035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zh-CN" sz="8800" dirty="0">
                <a:latin typeface="微软雅黑" panose="020B0503020204020204" pitchFamily="34" charset="-122"/>
                <a:ea typeface="微软雅黑" panose="020B0503020204020204" pitchFamily="34" charset="-122"/>
              </a:rPr>
              <a:t>目录</a:t>
            </a:r>
            <a:endParaRPr lang="zh-CN" altLang="zh-CN" sz="8800" dirty="0">
              <a:latin typeface="微软雅黑" panose="020B0503020204020204" pitchFamily="34" charset="-122"/>
              <a:ea typeface="微软雅黑" panose="020B0503020204020204" pitchFamily="34" charset="-122"/>
            </a:endParaRPr>
          </a:p>
        </p:txBody>
      </p:sp>
      <p:sp>
        <p:nvSpPr>
          <p:cNvPr id="5125" name="矩形 4"/>
          <p:cNvSpPr/>
          <p:nvPr/>
        </p:nvSpPr>
        <p:spPr>
          <a:xfrm rot="2575801">
            <a:off x="6826250" y="15795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6" name="矩形 5"/>
          <p:cNvSpPr/>
          <p:nvPr/>
        </p:nvSpPr>
        <p:spPr>
          <a:xfrm rot="2575801">
            <a:off x="6673850" y="15795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7" name="矩形 6"/>
          <p:cNvSpPr/>
          <p:nvPr/>
        </p:nvSpPr>
        <p:spPr>
          <a:xfrm rot="2575801">
            <a:off x="6826250" y="3027363"/>
            <a:ext cx="695325" cy="696912"/>
          </a:xfrm>
          <a:prstGeom prst="rect">
            <a:avLst/>
          </a:prstGeom>
          <a:solidFill>
            <a:srgbClr val="C55A11"/>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28" name="矩形 7"/>
          <p:cNvSpPr/>
          <p:nvPr/>
        </p:nvSpPr>
        <p:spPr>
          <a:xfrm rot="2575801">
            <a:off x="6673850" y="3027363"/>
            <a:ext cx="695325" cy="696912"/>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1" name="文本框 12"/>
          <p:cNvSpPr txBox="1"/>
          <p:nvPr/>
        </p:nvSpPr>
        <p:spPr>
          <a:xfrm>
            <a:off x="6777038" y="1589088"/>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1</a:t>
            </a:r>
            <a:endParaRPr lang="zh-CN" altLang="en-US" sz="4000" dirty="0">
              <a:solidFill>
                <a:schemeClr val="bg1"/>
              </a:solidFill>
              <a:latin typeface="方正剪纸简体" pitchFamily="65" charset="-122"/>
              <a:ea typeface="方正剪纸简体" pitchFamily="65" charset="-122"/>
            </a:endParaRPr>
          </a:p>
        </p:txBody>
      </p:sp>
      <p:sp>
        <p:nvSpPr>
          <p:cNvPr id="5132" name="文本框 13"/>
          <p:cNvSpPr txBox="1"/>
          <p:nvPr/>
        </p:nvSpPr>
        <p:spPr>
          <a:xfrm>
            <a:off x="6777038" y="3021013"/>
            <a:ext cx="642937"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en-US" altLang="zh-CN" sz="4000" dirty="0">
                <a:solidFill>
                  <a:schemeClr val="bg1"/>
                </a:solidFill>
                <a:latin typeface="方正剪纸简体" pitchFamily="65" charset="-122"/>
                <a:ea typeface="方正剪纸简体" pitchFamily="65" charset="-122"/>
              </a:rPr>
              <a:t>2</a:t>
            </a:r>
            <a:endParaRPr lang="zh-CN" altLang="en-US" sz="4000" dirty="0">
              <a:solidFill>
                <a:schemeClr val="bg1"/>
              </a:solidFill>
              <a:latin typeface="方正剪纸简体" pitchFamily="65" charset="-122"/>
              <a:ea typeface="方正剪纸简体" pitchFamily="65" charset="-122"/>
            </a:endParaRPr>
          </a:p>
        </p:txBody>
      </p:sp>
      <p:sp>
        <p:nvSpPr>
          <p:cNvPr id="5134" name="圆角矩形 16"/>
          <p:cNvSpPr/>
          <p:nvPr/>
        </p:nvSpPr>
        <p:spPr>
          <a:xfrm>
            <a:off x="8225155" y="1587500"/>
            <a:ext cx="347408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5" name="圆角矩形 17"/>
          <p:cNvSpPr/>
          <p:nvPr/>
        </p:nvSpPr>
        <p:spPr>
          <a:xfrm>
            <a:off x="8225155" y="3100705"/>
            <a:ext cx="3531235" cy="628650"/>
          </a:xfrm>
          <a:prstGeom prst="roundRect">
            <a:avLst>
              <a:gd name="adj" fmla="val 42079"/>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137" name="文本框 20"/>
          <p:cNvSpPr txBox="1"/>
          <p:nvPr/>
        </p:nvSpPr>
        <p:spPr>
          <a:xfrm>
            <a:off x="8556625" y="1702118"/>
            <a:ext cx="2759075" cy="39878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latin typeface="微软雅黑" panose="020B0503020204020204" pitchFamily="34" charset="-122"/>
                <a:ea typeface="微软雅黑" panose="020B0503020204020204" pitchFamily="34" charset="-122"/>
              </a:rPr>
              <a:t>客户关系管理系统概述</a:t>
            </a:r>
            <a:endParaRPr lang="zh-CN" altLang="en-US" sz="2000" b="1" dirty="0">
              <a:latin typeface="微软雅黑" panose="020B0503020204020204" pitchFamily="34" charset="-122"/>
              <a:ea typeface="微软雅黑" panose="020B0503020204020204" pitchFamily="34" charset="-122"/>
            </a:endParaRPr>
          </a:p>
        </p:txBody>
      </p:sp>
      <p:sp>
        <p:nvSpPr>
          <p:cNvPr id="5138" name="文本框 21"/>
          <p:cNvSpPr txBox="1"/>
          <p:nvPr/>
        </p:nvSpPr>
        <p:spPr>
          <a:xfrm>
            <a:off x="8289925" y="3175635"/>
            <a:ext cx="3545205" cy="39878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None/>
            </a:pPr>
            <a:r>
              <a:rPr lang="zh-CN" altLang="en-US" sz="2000" b="1" dirty="0">
                <a:solidFill>
                  <a:schemeClr val="bg1"/>
                </a:solidFill>
                <a:latin typeface="微软雅黑" panose="020B0503020204020204" pitchFamily="34" charset="-122"/>
                <a:ea typeface="微软雅黑" panose="020B0503020204020204" pitchFamily="34" charset="-122"/>
              </a:rPr>
              <a:t>客户关系管理系统设计和评价</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0" name="MH_Other_1"/>
          <p:cNvSpPr/>
          <p:nvPr/>
        </p:nvSpPr>
        <p:spPr>
          <a:xfrm>
            <a:off x="2927350" y="2371725"/>
            <a:ext cx="6330950" cy="4088765"/>
          </a:xfrm>
          <a:prstGeom prst="roundRect">
            <a:avLst>
              <a:gd name="adj" fmla="val 2907"/>
            </a:avLst>
          </a:prstGeom>
          <a:solidFill>
            <a:schemeClr val="accent1"/>
          </a:solidFill>
          <a:ln w="3175" cap="flat" cmpd="sng">
            <a:solidFill>
              <a:schemeClr val="bg1"/>
            </a:solidFill>
            <a:prstDash val="solid"/>
            <a:headEnd type="none" w="med" len="med"/>
            <a:tailEnd type="none" w="med" len="med"/>
          </a:ln>
        </p:spPr>
        <p:txBody>
          <a:bodyPr wrap="none"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nSpc>
                <a:spcPct val="100000"/>
              </a:lnSpc>
              <a:spcBef>
                <a:spcPct val="0"/>
              </a:spcBef>
              <a:buFontTx/>
              <a:buNone/>
            </a:pPr>
            <a:endParaRPr lang="zh-CN" altLang="zh-CN" sz="1400" dirty="0">
              <a:latin typeface="微软雅黑" panose="020B0503020204020204" pitchFamily="34" charset="-122"/>
              <a:ea typeface="微软雅黑" panose="020B0503020204020204" pitchFamily="34" charset="-122"/>
            </a:endParaRPr>
          </a:p>
        </p:txBody>
      </p:sp>
      <p:sp>
        <p:nvSpPr>
          <p:cNvPr id="26631" name="MH_Text_1"/>
          <p:cNvSpPr/>
          <p:nvPr/>
        </p:nvSpPr>
        <p:spPr>
          <a:xfrm>
            <a:off x="3136900" y="2611755"/>
            <a:ext cx="5983605" cy="3739515"/>
          </a:xfrm>
          <a:prstGeom prst="roundRect">
            <a:avLst>
              <a:gd name="adj" fmla="val 2907"/>
            </a:avLst>
          </a:prstGeom>
          <a:solidFill>
            <a:srgbClr val="F2FDF7"/>
          </a:solidFill>
          <a:ln w="9525">
            <a:noFill/>
          </a:ln>
        </p:spPr>
        <p:txBody>
          <a:bodyPr lIns="180000" tIns="180000" rIns="180000" bIns="18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30000"/>
              </a:lnSpc>
              <a:spcBef>
                <a:spcPts val="600"/>
              </a:spcBef>
              <a:spcAft>
                <a:spcPts val="600"/>
              </a:spcAft>
              <a:buNone/>
            </a:pPr>
            <a:r>
              <a:rPr lang="en-US" altLang="zh-CN" sz="2400" b="1" dirty="0">
                <a:solidFill>
                  <a:srgbClr val="002A13"/>
                </a:solidFill>
                <a:ea typeface="微软雅黑" panose="020B0503020204020204" pitchFamily="34" charset="-122"/>
              </a:rPr>
              <a:t>协作型客户关系管理系统是指企业通过各种途径、网络直接与客户互动的一种状态协作到客户关系管理系统作为一种综合的解决方案，它基于多媒体联系中心，将多渠道的女流方式融为一体,建立统一的接入平台——交互中心，为客户和企业之间的互动手张之的课道和联系方式，提高企业与客户的沟通能力。</a:t>
            </a:r>
            <a:endParaRPr lang="en-US" altLang="zh-CN" sz="2400" b="1" dirty="0">
              <a:solidFill>
                <a:srgbClr val="002A13"/>
              </a:solidFill>
              <a:ea typeface="微软雅黑" panose="020B0503020204020204" pitchFamily="34" charset="-122"/>
            </a:endParaRPr>
          </a:p>
        </p:txBody>
      </p:sp>
      <p:sp>
        <p:nvSpPr>
          <p:cNvPr id="26632" name="MH_SubTitle_1"/>
          <p:cNvSpPr/>
          <p:nvPr/>
        </p:nvSpPr>
        <p:spPr>
          <a:xfrm>
            <a:off x="2927985" y="1667510"/>
            <a:ext cx="3519170" cy="871220"/>
          </a:xfrm>
          <a:custGeom>
            <a:avLst/>
            <a:gdLst>
              <a:gd name="txL" fmla="*/ 0 w 939800"/>
              <a:gd name="txT" fmla="*/ 0 h 574675"/>
              <a:gd name="txR" fmla="*/ 939800 w 939800"/>
              <a:gd name="txB" fmla="*/ 574675 h 574675"/>
            </a:gdLst>
            <a:ahLst/>
            <a:cxnLst>
              <a:cxn ang="0">
                <a:pos x="1116263" y="0"/>
              </a:cxn>
              <a:cxn ang="0">
                <a:pos x="9836421" y="0"/>
              </a:cxn>
              <a:cxn ang="0">
                <a:pos x="10952674" y="977357"/>
              </a:cxn>
              <a:cxn ang="0">
                <a:pos x="10952674" y="5864079"/>
              </a:cxn>
              <a:cxn ang="0">
                <a:pos x="10952674" y="5864079"/>
              </a:cxn>
              <a:cxn ang="0">
                <a:pos x="0" y="5864079"/>
              </a:cxn>
              <a:cxn ang="0">
                <a:pos x="0" y="5864079"/>
              </a:cxn>
              <a:cxn ang="0">
                <a:pos x="0" y="977357"/>
              </a:cxn>
              <a:cxn ang="0">
                <a:pos x="1116263" y="0"/>
              </a:cxn>
            </a:cxnLst>
            <a:rect l="txL" t="txT" r="txR" b="txB"/>
            <a:pathLst>
              <a:path w="939800" h="574675">
                <a:moveTo>
                  <a:pt x="95781" y="0"/>
                </a:moveTo>
                <a:lnTo>
                  <a:pt x="844019" y="0"/>
                </a:lnTo>
                <a:cubicBezTo>
                  <a:pt x="896917" y="0"/>
                  <a:pt x="939800" y="42883"/>
                  <a:pt x="939800" y="95781"/>
                </a:cubicBezTo>
                <a:lnTo>
                  <a:pt x="939800" y="574675"/>
                </a:lnTo>
                <a:lnTo>
                  <a:pt x="0" y="574675"/>
                </a:lnTo>
                <a:lnTo>
                  <a:pt x="0" y="95781"/>
                </a:lnTo>
                <a:cubicBezTo>
                  <a:pt x="0" y="42883"/>
                  <a:pt x="42883" y="0"/>
                  <a:pt x="95781" y="0"/>
                </a:cubicBezTo>
                <a:close/>
              </a:path>
            </a:pathLst>
          </a:custGeom>
          <a:solidFill>
            <a:schemeClr val="accent1"/>
          </a:solidFill>
          <a:ln w="9525">
            <a:noFill/>
          </a:ln>
        </p:spPr>
        <p:txBody>
          <a:bodyPr lIns="0" tIns="0" rIns="0" bIns="72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FFFFFF"/>
                </a:solidFill>
                <a:latin typeface="微软雅黑" panose="020B0503020204020204" pitchFamily="34" charset="-122"/>
                <a:ea typeface="微软雅黑" panose="020B0503020204020204" pitchFamily="34" charset="-122"/>
              </a:rPr>
              <a:t>协作型客户关系管理系统</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nvGrpSpPr>
          <p:cNvPr id="26633" name="组合 19"/>
          <p:cNvGrpSpPr/>
          <p:nvPr/>
        </p:nvGrpSpPr>
        <p:grpSpPr>
          <a:xfrm>
            <a:off x="11496675" y="1588"/>
            <a:ext cx="695325" cy="506412"/>
            <a:chOff x="0" y="0"/>
            <a:chExt cx="694944" cy="624651"/>
          </a:xfrm>
        </p:grpSpPr>
        <p:sp>
          <p:nvSpPr>
            <p:cNvPr id="26639"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6640"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15" name="直接连接符 14"/>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en-US" altLang="zh-CN" sz="3200" dirty="0">
                <a:solidFill>
                  <a:schemeClr val="tx2"/>
                </a:solidFill>
                <a:latin typeface="微软雅黑" panose="020B0503020204020204" pitchFamily="34" charset="-122"/>
                <a:ea typeface="微软雅黑" panose="020B0503020204020204" pitchFamily="34" charset="-122"/>
              </a:rPr>
              <a:t>1.</a:t>
            </a:r>
            <a:r>
              <a:rPr lang="zh-CN" altLang="en-US" sz="3200" dirty="0">
                <a:solidFill>
                  <a:schemeClr val="tx2"/>
                </a:solidFill>
                <a:latin typeface="微软雅黑" panose="020B0503020204020204" pitchFamily="34" charset="-122"/>
                <a:ea typeface="微软雅黑" panose="020B0503020204020204" pitchFamily="34" charset="-122"/>
              </a:rPr>
              <a:t>识别CRM的分类</a:t>
            </a:r>
            <a:endParaRPr lang="zh-CN" altLang="en-US" sz="3200" dirty="0">
              <a:solidFill>
                <a:schemeClr val="tx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795" y="-27940"/>
            <a:ext cx="6841490" cy="836930"/>
            <a:chOff x="-17" y="-44"/>
            <a:chExt cx="10774" cy="1318"/>
          </a:xfrm>
        </p:grpSpPr>
        <p:sp>
          <p:nvSpPr>
            <p:cNvPr id="24" name="矩形 23"/>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839470" y="2491740"/>
            <a:ext cx="2520315" cy="2578735"/>
          </a:xfrm>
          <a:prstGeom prst="rect">
            <a:avLst/>
          </a:prstGeom>
          <a:noFill/>
          <a:ln w="9525">
            <a:noFill/>
          </a:ln>
        </p:spPr>
      </p:pic>
      <p:sp>
        <p:nvSpPr>
          <p:cNvPr id="15368" name="TextBox 7"/>
          <p:cNvSpPr txBox="1"/>
          <p:nvPr/>
        </p:nvSpPr>
        <p:spPr>
          <a:xfrm>
            <a:off x="1847850" y="2996565"/>
            <a:ext cx="1226820"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思考</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4799965" y="1412240"/>
            <a:ext cx="5777865" cy="737235"/>
          </a:xfrm>
          <a:prstGeom prst="rect">
            <a:avLst/>
          </a:prstGeom>
          <a:noFill/>
        </p:spPr>
        <p:txBody>
          <a:bodyPr wrap="square" rtlCol="0" anchor="t">
            <a:spAutoFit/>
          </a:bodyPr>
          <a:p>
            <a:pPr marL="342900" indent="-342900">
              <a:lnSpc>
                <a:spcPct val="150000"/>
              </a:lnSpc>
              <a:buFont typeface="Wingdings" panose="05000000000000000000" charset="0"/>
              <a:buChar char="l"/>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三者之间的关系？</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10795" y="-27940"/>
            <a:ext cx="6841490" cy="836930"/>
            <a:chOff x="-17" y="-44"/>
            <a:chExt cx="10774" cy="1318"/>
          </a:xfrm>
        </p:grpSpPr>
        <p:sp>
          <p:nvSpPr>
            <p:cNvPr id="6" name="矩形 5"/>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6638" name="标题 1"/>
          <p:cNvSpPr>
            <a:spLocks noGrp="1"/>
          </p:cNvSpPr>
          <p:nvPr/>
        </p:nvSpPr>
        <p:spPr>
          <a:xfrm>
            <a:off x="46990" y="980440"/>
            <a:ext cx="8229600" cy="7924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l" eaLnBrk="1" hangingPunct="1">
              <a:lnSpc>
                <a:spcPct val="100000"/>
              </a:lnSpc>
              <a:spcBef>
                <a:spcPct val="0"/>
              </a:spcBef>
              <a:buFontTx/>
              <a:buNone/>
            </a:pPr>
            <a:r>
              <a:rPr lang="en-US" altLang="zh-CN" sz="3200" dirty="0">
                <a:solidFill>
                  <a:schemeClr val="tx2"/>
                </a:solidFill>
                <a:latin typeface="微软雅黑" panose="020B0503020204020204" pitchFamily="34" charset="-122"/>
                <a:ea typeface="微软雅黑" panose="020B0503020204020204" pitchFamily="34" charset="-122"/>
              </a:rPr>
              <a:t>1.</a:t>
            </a:r>
            <a:r>
              <a:rPr lang="zh-CN" altLang="en-US" sz="3200" dirty="0">
                <a:solidFill>
                  <a:schemeClr val="tx2"/>
                </a:solidFill>
                <a:latin typeface="微软雅黑" panose="020B0503020204020204" pitchFamily="34" charset="-122"/>
                <a:ea typeface="微软雅黑" panose="020B0503020204020204" pitchFamily="34" charset="-122"/>
              </a:rPr>
              <a:t>识别CRM的分类</a:t>
            </a:r>
            <a:endParaRPr lang="zh-CN" altLang="en-US" sz="3200" dirty="0">
              <a:solidFill>
                <a:schemeClr val="tx2"/>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871720" y="2204720"/>
            <a:ext cx="6577330" cy="3415030"/>
          </a:xfrm>
          <a:prstGeom prst="rect">
            <a:avLst/>
          </a:prstGeom>
          <a:noFill/>
          <a:ln w="9525">
            <a:noFill/>
          </a:ln>
        </p:spPr>
        <p:txBody>
          <a:bodyPr wrap="square">
            <a:spAutoFit/>
          </a:bodyPr>
          <a:p>
            <a:pPr>
              <a:lnSpc>
                <a:spcPct val="150000"/>
              </a:lnSpc>
            </a:pPr>
            <a:r>
              <a:rPr lang="zh-CN" sz="2000" b="1">
                <a:latin typeface="微软雅黑" panose="020B0503020204020204" pitchFamily="34" charset="-122"/>
                <a:ea typeface="微软雅黑" panose="020B0503020204020204" pitchFamily="34" charset="-122"/>
                <a:cs typeface="微软雅黑" panose="020B0503020204020204" pitchFamily="34" charset="-122"/>
              </a:rPr>
              <a:t>从上面三类客户关系管理系统的介绍和分析可以发现，运营型和协作型应用主要解决内部工作效率和交易数据的采集问题，并不能具备信息分析的能力，只有分析型客户关系管理应用最具价值。此外，这三种类型的客户关系管理系统都是侧重某一个方面的问题，因此是不完全的。要实现企业与客户之间的联动机制就需要将3种类型的客户关系管理系统结合在一起</a:t>
            </a:r>
            <a:r>
              <a:rPr lang="zh-CN" sz="24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5" name="MH_Text_1"/>
          <p:cNvSpPr/>
          <p:nvPr/>
        </p:nvSpPr>
        <p:spPr>
          <a:xfrm>
            <a:off x="407035" y="1916430"/>
            <a:ext cx="10821035" cy="157988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FontTx/>
              <a:buNone/>
            </a:pPr>
            <a:r>
              <a:rPr lang="zh-CN" altLang="en-US" sz="2400" b="1" dirty="0">
                <a:solidFill>
                  <a:srgbClr val="FFC000"/>
                </a:solidFill>
                <a:latin typeface="Arial" panose="020B0604020202020204" pitchFamily="34" charset="0"/>
                <a:ea typeface="微软雅黑" panose="020B0503020204020204" pitchFamily="34" charset="-122"/>
              </a:rPr>
              <a:t>销售管理模块</a:t>
            </a:r>
            <a:r>
              <a:rPr lang="zh-CN" altLang="en-US" sz="2400" dirty="0">
                <a:latin typeface="Arial" panose="020B0604020202020204" pitchFamily="34" charset="0"/>
                <a:ea typeface="微软雅黑" panose="020B0503020204020204" pitchFamily="34" charset="-122"/>
              </a:rPr>
              <a:t>主要是对商机、销售渠道等进行管理，其主要功能结构如图所示。</a:t>
            </a:r>
            <a:endParaRPr lang="zh-CN" altLang="en-US" sz="2400" dirty="0">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19063" y="692150"/>
            <a:ext cx="7886700" cy="1325563"/>
          </a:xfrm>
          <a:solidFill>
            <a:srgbClr val="FFFFFF">
              <a:alpha val="100000"/>
            </a:srgbClr>
          </a:solidFill>
        </p:spPr>
        <p:txBody>
          <a:bodyPr vert="horz" wrap="square" lIns="91440" tIns="45720" rIns="91440" bIns="45720" anchor="ctr" anchorCtr="0"/>
          <a:p>
            <a:pPr eaLnBrk="1" hangingPunct="1"/>
            <a:r>
              <a:rPr lang="en-US" altLang="zh-CN" sz="2800" dirty="0">
                <a:latin typeface="微软雅黑" panose="020B0503020204020204" pitchFamily="34" charset="-122"/>
                <a:ea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rPr>
              <a:t>认识CRM的功能</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1" name="直接连接符 2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795" y="-27940"/>
            <a:ext cx="6841490" cy="836930"/>
            <a:chOff x="-17" y="-44"/>
            <a:chExt cx="10774" cy="1318"/>
          </a:xfrm>
        </p:grpSpPr>
        <p:sp>
          <p:nvSpPr>
            <p:cNvPr id="23" name="矩形 22"/>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pic>
        <p:nvPicPr>
          <p:cNvPr id="3" name="图片 2" descr="图4-1 销售管理模块"/>
          <p:cNvPicPr>
            <a:picLocks noChangeAspect="1"/>
          </p:cNvPicPr>
          <p:nvPr/>
        </p:nvPicPr>
        <p:blipFill>
          <a:blip r:embed="rId1"/>
          <a:stretch>
            <a:fillRect/>
          </a:stretch>
        </p:blipFill>
        <p:spPr>
          <a:xfrm>
            <a:off x="1491615" y="2492375"/>
            <a:ext cx="9088120" cy="42303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5" name="MH_Text_1"/>
          <p:cNvSpPr/>
          <p:nvPr/>
        </p:nvSpPr>
        <p:spPr>
          <a:xfrm>
            <a:off x="1847215" y="2132330"/>
            <a:ext cx="7837170" cy="304673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FontTx/>
              <a:buNone/>
            </a:pPr>
            <a:r>
              <a:rPr lang="zh-CN" altLang="en-US" sz="2400" b="1" dirty="0">
                <a:solidFill>
                  <a:srgbClr val="FFC000"/>
                </a:solidFill>
                <a:latin typeface="Arial" panose="020B0604020202020204" pitchFamily="34" charset="0"/>
                <a:ea typeface="微软雅黑" panose="020B0503020204020204" pitchFamily="34" charset="-122"/>
              </a:rPr>
              <a:t>营销管理的模块功能</a:t>
            </a:r>
            <a:r>
              <a:rPr lang="zh-CN" altLang="en-US" sz="2400" dirty="0">
                <a:latin typeface="Arial" panose="020B0604020202020204" pitchFamily="34" charset="0"/>
                <a:ea typeface="微软雅黑" panose="020B0503020204020204" pitchFamily="34" charset="-122"/>
              </a:rPr>
              <a:t>主要体现在4个方面：</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第一，对于客户信息的管理。</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第二，对于整个营销活动的管理</a:t>
            </a:r>
            <a:r>
              <a:rPr lang="en-US" altLang="zh-CN" sz="2400" dirty="0">
                <a:latin typeface="Arial" panose="020B0604020202020204" pitchFamily="34" charset="0"/>
                <a:ea typeface="微软雅黑" panose="020B0503020204020204" pitchFamily="34" charset="-122"/>
              </a:rPr>
              <a:t>.</a:t>
            </a:r>
            <a:endParaRPr lang="en-US" altLang="zh-CN"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第三对于市场资料的管理。</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第四，对于统计分析与决策支持的管理。</a:t>
            </a:r>
            <a:endParaRPr lang="zh-CN" altLang="en-US" sz="2400" dirty="0">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19063" y="692150"/>
            <a:ext cx="7886700" cy="1325563"/>
          </a:xfrm>
          <a:solidFill>
            <a:srgbClr val="FFFFFF">
              <a:alpha val="100000"/>
            </a:srgbClr>
          </a:solidFill>
        </p:spPr>
        <p:txBody>
          <a:bodyPr vert="horz" wrap="square" lIns="91440" tIns="45720" rIns="91440" bIns="45720" anchor="ctr" anchorCtr="0"/>
          <a:p>
            <a:pPr eaLnBrk="1" hangingPunct="1"/>
            <a:r>
              <a:rPr lang="en-US" altLang="zh-CN" sz="2800" dirty="0">
                <a:latin typeface="微软雅黑" panose="020B0503020204020204" pitchFamily="34" charset="-122"/>
                <a:ea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rPr>
              <a:t>认识CRM的功能</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1" name="直接连接符 2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795" y="-27940"/>
            <a:ext cx="6841490" cy="836930"/>
            <a:chOff x="-17" y="-44"/>
            <a:chExt cx="10774" cy="1318"/>
          </a:xfrm>
        </p:grpSpPr>
        <p:sp>
          <p:nvSpPr>
            <p:cNvPr id="23" name="矩形 22"/>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5" name="MH_Text_1"/>
          <p:cNvSpPr/>
          <p:nvPr/>
        </p:nvSpPr>
        <p:spPr>
          <a:xfrm>
            <a:off x="1847215" y="2132330"/>
            <a:ext cx="7837170" cy="3046730"/>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50000"/>
              </a:lnSpc>
              <a:spcBef>
                <a:spcPct val="0"/>
              </a:spcBef>
              <a:buFontTx/>
              <a:buNone/>
            </a:pPr>
            <a:r>
              <a:rPr lang="zh-CN" altLang="en-US" sz="2400" b="1" dirty="0">
                <a:solidFill>
                  <a:srgbClr val="FFC000"/>
                </a:solidFill>
                <a:latin typeface="Arial" panose="020B0604020202020204" pitchFamily="34" charset="0"/>
                <a:ea typeface="微软雅黑" panose="020B0503020204020204" pitchFamily="34" charset="-122"/>
              </a:rPr>
              <a:t>CRM系统服务管理模块</a:t>
            </a:r>
            <a:r>
              <a:rPr lang="zh-CN" altLang="en-US" sz="2400" dirty="0">
                <a:latin typeface="Arial" panose="020B0604020202020204" pitchFamily="34" charset="0"/>
                <a:ea typeface="微软雅黑" panose="020B0503020204020204" pitchFamily="34" charset="-122"/>
              </a:rPr>
              <a:t>分为：</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关系管理</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客户服务自动化</a:t>
            </a:r>
            <a:endParaRPr lang="zh-CN" altLang="en-US" sz="2400" dirty="0">
              <a:latin typeface="Arial" panose="020B0604020202020204" pitchFamily="34" charset="0"/>
              <a:ea typeface="微软雅黑" panose="020B0503020204020204" pitchFamily="34" charset="-122"/>
            </a:endParaRPr>
          </a:p>
          <a:p>
            <a:pPr lvl="0" eaLnBrk="1" hangingPunct="1">
              <a:lnSpc>
                <a:spcPct val="150000"/>
              </a:lnSpc>
              <a:spcBef>
                <a:spcPct val="0"/>
              </a:spcBef>
              <a:buFont typeface="Wingdings" panose="05000000000000000000" charset="0"/>
              <a:buChar char="Ø"/>
            </a:pPr>
            <a:r>
              <a:rPr lang="zh-CN" altLang="en-US" sz="2400" dirty="0">
                <a:latin typeface="Arial" panose="020B0604020202020204" pitchFamily="34" charset="0"/>
                <a:ea typeface="微软雅黑" panose="020B0503020204020204" pitchFamily="34" charset="-122"/>
              </a:rPr>
              <a:t>客户服务与支持</a:t>
            </a:r>
            <a:endParaRPr lang="zh-CN" altLang="en-US" sz="2400" dirty="0">
              <a:latin typeface="Arial" panose="020B0604020202020204" pitchFamily="34" charset="0"/>
              <a:ea typeface="微软雅黑" panose="020B0503020204020204" pitchFamily="34" charset="-122"/>
            </a:endParaRPr>
          </a:p>
        </p:txBody>
      </p:sp>
      <p:sp>
        <p:nvSpPr>
          <p:cNvPr id="25614" name="MH_PageTitle"/>
          <p:cNvSpPr>
            <a:spLocks noGrp="1"/>
          </p:cNvSpPr>
          <p:nvPr>
            <p:ph type="title" idx="4294967295"/>
          </p:nvPr>
        </p:nvSpPr>
        <p:spPr>
          <a:xfrm>
            <a:off x="119063" y="692150"/>
            <a:ext cx="7886700" cy="1325563"/>
          </a:xfrm>
          <a:solidFill>
            <a:srgbClr val="FFFFFF">
              <a:alpha val="100000"/>
            </a:srgbClr>
          </a:solidFill>
        </p:spPr>
        <p:txBody>
          <a:bodyPr vert="horz" wrap="square" lIns="91440" tIns="45720" rIns="91440" bIns="45720" anchor="ctr" anchorCtr="0"/>
          <a:p>
            <a:pPr eaLnBrk="1" hangingPunct="1"/>
            <a:r>
              <a:rPr lang="en-US" altLang="zh-CN" sz="2800" dirty="0">
                <a:latin typeface="微软雅黑" panose="020B0503020204020204" pitchFamily="34" charset="-122"/>
                <a:ea typeface="微软雅黑" panose="020B0503020204020204" pitchFamily="34" charset="-122"/>
              </a:rPr>
              <a:t>2.</a:t>
            </a:r>
            <a:r>
              <a:rPr lang="zh-CN" altLang="en-US" sz="2800" dirty="0">
                <a:latin typeface="微软雅黑" panose="020B0503020204020204" pitchFamily="34" charset="-122"/>
                <a:ea typeface="微软雅黑" panose="020B0503020204020204" pitchFamily="34" charset="-122"/>
              </a:rPr>
              <a:t>认识CRM的功能</a:t>
            </a:r>
            <a:endParaRPr lang="zh-CN" altLang="en-US" sz="2800" dirty="0">
              <a:latin typeface="微软雅黑" panose="020B0503020204020204" pitchFamily="34" charset="-122"/>
              <a:ea typeface="微软雅黑" panose="020B0503020204020204" pitchFamily="34" charset="-122"/>
            </a:endParaRPr>
          </a:p>
        </p:txBody>
      </p:sp>
      <p:grpSp>
        <p:nvGrpSpPr>
          <p:cNvPr id="25615" name="组合 19"/>
          <p:cNvGrpSpPr/>
          <p:nvPr/>
        </p:nvGrpSpPr>
        <p:grpSpPr>
          <a:xfrm>
            <a:off x="11496675" y="1588"/>
            <a:ext cx="695325" cy="506412"/>
            <a:chOff x="0" y="0"/>
            <a:chExt cx="694944" cy="624651"/>
          </a:xfrm>
        </p:grpSpPr>
        <p:sp>
          <p:nvSpPr>
            <p:cNvPr id="2562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2562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cxnSp>
        <p:nvCxnSpPr>
          <p:cNvPr id="21" name="直接连接符 20"/>
          <p:cNvCxnSpPr/>
          <p:nvPr/>
        </p:nvCxnSpPr>
        <p:spPr>
          <a:xfrm flipH="1">
            <a:off x="7123113" y="533400"/>
            <a:ext cx="500062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795" y="-27940"/>
            <a:ext cx="6841490" cy="836930"/>
            <a:chOff x="-17" y="-44"/>
            <a:chExt cx="10774" cy="1318"/>
          </a:xfrm>
        </p:grpSpPr>
        <p:sp>
          <p:nvSpPr>
            <p:cNvPr id="23" name="矩形 22"/>
            <p:cNvSpPr/>
            <p:nvPr/>
          </p:nvSpPr>
          <p:spPr>
            <a:xfrm>
              <a:off x="5691" y="-44"/>
              <a:ext cx="5066" cy="131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7" y="0"/>
              <a:ext cx="5708" cy="86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9"/>
          <p:cNvPicPr>
            <a:picLocks noChangeAspect="1"/>
          </p:cNvPicPr>
          <p:nvPr/>
        </p:nvPicPr>
        <p:blipFill>
          <a:blip r:embed="rId1"/>
          <a:stretch>
            <a:fillRect/>
          </a:stretch>
        </p:blipFill>
        <p:spPr>
          <a:xfrm>
            <a:off x="1415415" y="1124268"/>
            <a:ext cx="3346450" cy="4314825"/>
          </a:xfrm>
          <a:prstGeom prst="rect">
            <a:avLst/>
          </a:prstGeom>
          <a:noFill/>
          <a:ln w="9525">
            <a:noFill/>
          </a:ln>
        </p:spPr>
      </p:pic>
      <p:sp>
        <p:nvSpPr>
          <p:cNvPr id="100" name="文本框 99"/>
          <p:cNvSpPr txBox="1"/>
          <p:nvPr/>
        </p:nvSpPr>
        <p:spPr>
          <a:xfrm>
            <a:off x="5231765" y="2204720"/>
            <a:ext cx="5632450" cy="2306955"/>
          </a:xfrm>
          <a:prstGeom prst="rect">
            <a:avLst/>
          </a:prstGeom>
          <a:noFill/>
          <a:ln w="9525">
            <a:noFill/>
          </a:ln>
        </p:spPr>
        <p:txBody>
          <a:bodyPr wrap="square">
            <a:spAutoFit/>
          </a:bodyPr>
          <a:p>
            <a:pPr>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请欣赏案例：</a:t>
            </a:r>
            <a:endParaRPr lang="zh-CN" sz="32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sz="3200">
                <a:latin typeface="微软雅黑" panose="020B0503020204020204" pitchFamily="34" charset="-122"/>
                <a:ea typeface="微软雅黑" panose="020B0503020204020204" pitchFamily="34" charset="-122"/>
                <a:cs typeface="微软雅黑" panose="020B0503020204020204" pitchFamily="34" charset="-122"/>
              </a:rPr>
              <a:t>CRM在汽车营销企业中的开发与应用</a:t>
            </a:r>
            <a:endParaRPr lang="zh-CN" sz="3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231765" y="1412240"/>
            <a:ext cx="3650615" cy="583565"/>
          </a:xfrm>
          <a:prstGeom prst="rect">
            <a:avLst/>
          </a:prstGeom>
          <a:noFill/>
        </p:spPr>
        <p:txBody>
          <a:bodyPr wrap="square" rtlCol="0">
            <a:spAutoFit/>
          </a:bodyPr>
          <a:p>
            <a:r>
              <a:rPr lang="zh-CN" altLang="en-US" sz="3200" b="1">
                <a:latin typeface="微软雅黑" panose="020B0503020204020204" pitchFamily="34" charset="-122"/>
                <a:ea typeface="微软雅黑" panose="020B0503020204020204" pitchFamily="34" charset="-122"/>
              </a:rPr>
              <a:t>能力拓展</a:t>
            </a: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圆角矩形 36"/>
          <p:cNvSpPr/>
          <p:nvPr/>
        </p:nvSpPr>
        <p:spPr>
          <a:xfrm>
            <a:off x="3638550" y="5976938"/>
            <a:ext cx="4833938" cy="598487"/>
          </a:xfrm>
          <a:prstGeom prst="roundRect">
            <a:avLst>
              <a:gd name="adj" fmla="val 50000"/>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4275" name="文本框 28"/>
          <p:cNvSpPr txBox="1"/>
          <p:nvPr/>
        </p:nvSpPr>
        <p:spPr>
          <a:xfrm>
            <a:off x="3638550" y="4737100"/>
            <a:ext cx="5392738" cy="70802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4000" b="1" dirty="0">
                <a:latin typeface="微软雅黑" panose="020B0503020204020204" pitchFamily="34" charset="-122"/>
                <a:ea typeface="微软雅黑" panose="020B0503020204020204" pitchFamily="34" charset="-122"/>
              </a:rPr>
              <a:t>谢  谢！</a:t>
            </a:r>
            <a:endParaRPr lang="zh-CN" altLang="en-US" sz="4000" b="1" dirty="0">
              <a:latin typeface="微软雅黑" panose="020B0503020204020204" pitchFamily="34" charset="-122"/>
              <a:ea typeface="微软雅黑" panose="020B0503020204020204" pitchFamily="34" charset="-122"/>
            </a:endParaRPr>
          </a:p>
        </p:txBody>
      </p:sp>
      <p:cxnSp>
        <p:nvCxnSpPr>
          <p:cNvPr id="54276" name="直接连接符 31"/>
          <p:cNvCxnSpPr/>
          <p:nvPr/>
        </p:nvCxnSpPr>
        <p:spPr>
          <a:xfrm>
            <a:off x="3968750" y="5516563"/>
            <a:ext cx="4319588" cy="0"/>
          </a:xfrm>
          <a:prstGeom prst="line">
            <a:avLst/>
          </a:prstGeom>
          <a:ln w="12700" cap="flat" cmpd="sng">
            <a:solidFill>
              <a:srgbClr val="FFC108"/>
            </a:solidFill>
            <a:prstDash val="solid"/>
            <a:headEnd type="none" w="med" len="med"/>
            <a:tailEnd type="none" w="med" len="med"/>
          </a:ln>
        </p:spPr>
      </p:cxnSp>
      <p:cxnSp>
        <p:nvCxnSpPr>
          <p:cNvPr id="54277" name="直接连接符 34"/>
          <p:cNvCxnSpPr/>
          <p:nvPr/>
        </p:nvCxnSpPr>
        <p:spPr>
          <a:xfrm>
            <a:off x="3968750" y="5445125"/>
            <a:ext cx="4319588" cy="0"/>
          </a:xfrm>
          <a:prstGeom prst="line">
            <a:avLst/>
          </a:prstGeom>
          <a:ln w="12700" cap="flat" cmpd="sng">
            <a:solidFill>
              <a:srgbClr val="FFC108"/>
            </a:solidFill>
            <a:prstDash val="solid"/>
            <a:headEnd type="none" w="med" len="med"/>
            <a:tailEnd type="none" w="med" len="med"/>
          </a:ln>
        </p:spPr>
      </p:cxnSp>
      <p:sp>
        <p:nvSpPr>
          <p:cNvPr id="54278" name="文本框 35"/>
          <p:cNvSpPr txBox="1"/>
          <p:nvPr/>
        </p:nvSpPr>
        <p:spPr>
          <a:xfrm>
            <a:off x="3527425" y="6078538"/>
            <a:ext cx="5202238" cy="46037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2400" b="1" dirty="0">
                <a:solidFill>
                  <a:srgbClr val="0D0D0D"/>
                </a:solidFill>
                <a:latin typeface="微软雅黑" panose="020B0503020204020204" pitchFamily="34" charset="-122"/>
                <a:ea typeface="微软雅黑" panose="020B0503020204020204" pitchFamily="34" charset="-122"/>
              </a:rPr>
              <a:t>主讲：经济管理学院</a:t>
            </a:r>
            <a:r>
              <a:rPr lang="en-US" altLang="zh-CN" sz="2400" b="1" dirty="0">
                <a:solidFill>
                  <a:srgbClr val="0D0D0D"/>
                </a:solidFill>
                <a:latin typeface="微软雅黑" panose="020B0503020204020204" pitchFamily="34" charset="-122"/>
                <a:ea typeface="微软雅黑" panose="020B0503020204020204" pitchFamily="34" charset="-122"/>
              </a:rPr>
              <a:t>  </a:t>
            </a:r>
            <a:r>
              <a:rPr lang="zh-CN" altLang="en-US" sz="2400" b="1" dirty="0">
                <a:solidFill>
                  <a:srgbClr val="0D0D0D"/>
                </a:solidFill>
                <a:latin typeface="微软雅黑" panose="020B0503020204020204" pitchFamily="34" charset="-122"/>
                <a:ea typeface="微软雅黑" panose="020B0503020204020204" pitchFamily="34" charset="-122"/>
              </a:rPr>
              <a:t>吴军</a:t>
            </a:r>
            <a:endParaRPr lang="zh-CN" altLang="en-US" sz="2400" b="1" dirty="0">
              <a:solidFill>
                <a:srgbClr val="0D0D0D"/>
              </a:solidFill>
              <a:latin typeface="微软雅黑" panose="020B0503020204020204" pitchFamily="34" charset="-122"/>
              <a:ea typeface="微软雅黑" panose="020B0503020204020204" pitchFamily="34" charset="-122"/>
            </a:endParaRPr>
          </a:p>
        </p:txBody>
      </p:sp>
      <p:grpSp>
        <p:nvGrpSpPr>
          <p:cNvPr id="54279" name="组合 8"/>
          <p:cNvGrpSpPr/>
          <p:nvPr/>
        </p:nvGrpSpPr>
        <p:grpSpPr>
          <a:xfrm>
            <a:off x="-26987" y="935038"/>
            <a:ext cx="12218987" cy="3644900"/>
            <a:chOff x="0" y="1566863"/>
            <a:chExt cx="12192000" cy="3644900"/>
          </a:xfrm>
        </p:grpSpPr>
        <p:pic>
          <p:nvPicPr>
            <p:cNvPr id="54280" name="图片 24"/>
            <p:cNvPicPr>
              <a:picLocks noChangeAspect="1"/>
            </p:cNvPicPr>
            <p:nvPr/>
          </p:nvPicPr>
          <p:blipFill>
            <a:blip r:embed="rId1"/>
            <a:stretch>
              <a:fillRect/>
            </a:stretch>
          </p:blipFill>
          <p:spPr>
            <a:xfrm>
              <a:off x="0" y="1566863"/>
              <a:ext cx="6156018" cy="3644900"/>
            </a:xfrm>
            <a:prstGeom prst="rect">
              <a:avLst/>
            </a:prstGeom>
            <a:noFill/>
            <a:ln w="9525">
              <a:noFill/>
            </a:ln>
          </p:spPr>
        </p:pic>
        <p:pic>
          <p:nvPicPr>
            <p:cNvPr id="54281" name="图片 25"/>
            <p:cNvPicPr>
              <a:picLocks noChangeAspect="1"/>
            </p:cNvPicPr>
            <p:nvPr/>
          </p:nvPicPr>
          <p:blipFill>
            <a:blip r:embed="rId1"/>
            <a:stretch>
              <a:fillRect/>
            </a:stretch>
          </p:blipFill>
          <p:spPr>
            <a:xfrm flipH="1">
              <a:off x="6035982" y="1566863"/>
              <a:ext cx="6156018" cy="3644900"/>
            </a:xfrm>
            <a:prstGeom prst="rect">
              <a:avLst/>
            </a:prstGeom>
            <a:noFill/>
            <a:ln w="9525">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占位符 9"/>
          <p:cNvPicPr>
            <a:picLocks noChangeAspect="1"/>
          </p:cNvPicPr>
          <p:nvPr>
            <p:custDataLst>
              <p:tags r:id="rId1"/>
            </p:custDataLst>
          </p:nvPr>
        </p:nvPicPr>
        <p:blipFill>
          <a:blip r:embed="rId2"/>
          <a:stretch>
            <a:fillRect/>
          </a:stretch>
        </p:blipFill>
        <p:spPr>
          <a:xfrm>
            <a:off x="1346200" y="1271588"/>
            <a:ext cx="3346450" cy="4314825"/>
          </a:xfrm>
          <a:prstGeom prst="rect">
            <a:avLst/>
          </a:prstGeom>
          <a:noFill/>
          <a:ln w="9525">
            <a:noFill/>
          </a:ln>
        </p:spPr>
      </p:pic>
      <p:sp>
        <p:nvSpPr>
          <p:cNvPr id="4" name="文本框 3"/>
          <p:cNvSpPr txBox="1"/>
          <p:nvPr/>
        </p:nvSpPr>
        <p:spPr>
          <a:xfrm>
            <a:off x="5304155" y="2924810"/>
            <a:ext cx="6264275" cy="706755"/>
          </a:xfrm>
          <a:prstGeom prst="rect">
            <a:avLst/>
          </a:prstGeom>
          <a:noFill/>
        </p:spPr>
        <p:txBody>
          <a:bodyPr wrap="square" rtlCol="0">
            <a:spAutoFit/>
          </a:bodyPr>
          <a:p>
            <a:r>
              <a:rPr lang="en-US" altLang="zh-CN" sz="4000" b="1">
                <a:latin typeface="微软雅黑" panose="020B0503020204020204" pitchFamily="34" charset="-122"/>
                <a:ea typeface="微软雅黑" panose="020B0503020204020204" pitchFamily="34" charset="-122"/>
                <a:cs typeface="微软雅黑" panose="020B0503020204020204" pitchFamily="34" charset="-122"/>
              </a:rPr>
              <a:t>CRM</a:t>
            </a:r>
            <a:r>
              <a:rPr lang="zh-CN" altLang="en-US" sz="4000" b="1">
                <a:latin typeface="微软雅黑" panose="020B0503020204020204" pitchFamily="34" charset="-122"/>
                <a:ea typeface="微软雅黑" panose="020B0503020204020204" pitchFamily="34" charset="-122"/>
                <a:cs typeface="微软雅黑" panose="020B0503020204020204" pitchFamily="34" charset="-122"/>
              </a:rPr>
              <a:t>重技术还是重管理？</a:t>
            </a:r>
            <a:endParaRPr lang="zh-CN" altLang="en-US" sz="40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19"/>
          <p:cNvGrpSpPr/>
          <p:nvPr/>
        </p:nvGrpSpPr>
        <p:grpSpPr>
          <a:xfrm>
            <a:off x="0" y="381000"/>
            <a:ext cx="695325" cy="506413"/>
            <a:chOff x="0" y="0"/>
            <a:chExt cx="694944" cy="624651"/>
          </a:xfrm>
        </p:grpSpPr>
        <p:sp>
          <p:nvSpPr>
            <p:cNvPr id="7173"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7174"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717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情景导入</a:t>
            </a:r>
            <a:endParaRPr lang="zh-CN" altLang="zh-CN" b="1" dirty="0">
              <a:solidFill>
                <a:srgbClr val="404040"/>
              </a:solidFill>
            </a:endParaRPr>
          </a:p>
        </p:txBody>
      </p:sp>
      <p:sp>
        <p:nvSpPr>
          <p:cNvPr id="7172" name="MH_Text_1"/>
          <p:cNvSpPr/>
          <p:nvPr/>
        </p:nvSpPr>
        <p:spPr>
          <a:xfrm>
            <a:off x="1757680" y="943610"/>
            <a:ext cx="9014460" cy="5617845"/>
          </a:xfrm>
          <a:prstGeom prst="rect">
            <a:avLst/>
          </a:prstGeom>
          <a:noFill/>
          <a:ln w="12700" cap="flat" cmpd="sng">
            <a:solidFill>
              <a:srgbClr val="CC0066"/>
            </a:solidFill>
            <a:prstDash val="solid"/>
            <a:miter/>
            <a:headEnd type="none" w="med" len="med"/>
            <a:tailEnd type="none" w="med" len="med"/>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0"/>
              </a:spcBef>
              <a:spcAft>
                <a:spcPts val="0"/>
              </a:spcAft>
              <a:buNone/>
            </a:pPr>
            <a:r>
              <a:rPr lang="en-US" altLang="zh-CN" sz="2000" b="1" dirty="0">
                <a:solidFill>
                  <a:srgbClr val="404040"/>
                </a:solidFill>
                <a:latin typeface="Arial" panose="020B0604020202020204" pitchFamily="34" charset="0"/>
                <a:ea typeface="微软雅黑" panose="020B0503020204020204" pitchFamily="34" charset="-122"/>
              </a:rPr>
              <a:t>近年，随着企业数字化需求的提升和政策的推动，CRM行业正在迎来新的朝阳</a:t>
            </a:r>
            <a:r>
              <a:rPr lang="zh-CN" altLang="en-US" sz="2000" b="1" dirty="0">
                <a:solidFill>
                  <a:srgbClr val="404040"/>
                </a:solidFill>
                <a:latin typeface="Arial" panose="020B0604020202020204" pitchFamily="34" charset="0"/>
                <a:ea typeface="微软雅黑" panose="020B0503020204020204" pitchFamily="34" charset="-122"/>
              </a:rPr>
              <a:t>。纷</a:t>
            </a:r>
            <a:r>
              <a:rPr lang="en-US" altLang="zh-CN" sz="2000" b="1" dirty="0">
                <a:solidFill>
                  <a:srgbClr val="404040"/>
                </a:solidFill>
                <a:latin typeface="Arial" panose="020B0604020202020204" pitchFamily="34" charset="0"/>
                <a:ea typeface="微软雅黑" panose="020B0503020204020204" pitchFamily="34" charset="-122"/>
              </a:rPr>
              <a:t>享销客是CRM行业的老兵，公司从2011年创立，中间几经起落，到2021年再度崛起，所经历的这传奇十年，也是CRM在中国SaaS模式落地十年发展的缩影。据IDC数据，2020年和2021年上半年，纷享销客在中国CRM市场，to B领域国产化厂商市场占有率和增速双第一。同时，公司在2020年后陆续获得了来自客户和投资人的双重认可，2020年用户增长40%，2021年用户增长达100%，金额续费率超过100%，并同期获得鼎晖百孚数亿人民币投资。阶段性的喜人结果证明了其在战略和战术上的有效性。早在2016年，纷享销客开启了全新的升级：方向上，将自身定位为连接型CRM，并继续专注于服务to B领域；方式上，选择用平台化、行业化、一体化方式和连接型CRM产品来构建四大能力。</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0"/>
              </a:spcBef>
              <a:spcAft>
                <a:spcPts val="0"/>
              </a:spcAft>
              <a:buNone/>
            </a:pPr>
            <a:r>
              <a:rPr lang="zh-CN" altLang="en-US" sz="2000" b="1" dirty="0">
                <a:solidFill>
                  <a:srgbClr val="404040"/>
                </a:solidFill>
                <a:latin typeface="Arial" panose="020B0604020202020204" pitchFamily="34" charset="0"/>
                <a:ea typeface="微软雅黑" panose="020B0503020204020204" pitchFamily="34" charset="-122"/>
              </a:rPr>
              <a:t>（资料来源：甲子光年，有删改）</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endParaRPr lang="zh-CN" altLang="en-US" sz="2000" b="1" dirty="0">
              <a:solidFill>
                <a:srgbClr val="404040"/>
              </a:solidFill>
              <a:latin typeface="Arial" panose="020B0604020202020204" pitchFamily="34" charset="0"/>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MH_Other_1"/>
          <p:cNvSpPr/>
          <p:nvPr/>
        </p:nvSpPr>
        <p:spPr>
          <a:xfrm flipH="1">
            <a:off x="2568575" y="1557338"/>
            <a:ext cx="1054100" cy="1524000"/>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5" name="MH_Other_2"/>
          <p:cNvSpPr/>
          <p:nvPr/>
        </p:nvSpPr>
        <p:spPr>
          <a:xfrm flipH="1">
            <a:off x="2855913" y="1628775"/>
            <a:ext cx="693737" cy="860425"/>
          </a:xfrm>
          <a:custGeom>
            <a:avLst/>
            <a:gdLst>
              <a:gd name="txL" fmla="*/ 0 w 10170"/>
              <a:gd name="txT" fmla="*/ 0 h 10000"/>
              <a:gd name="txR" fmla="*/ 10170 w 10170"/>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0" h="10000">
                <a:moveTo>
                  <a:pt x="10170" y="5643"/>
                </a:moveTo>
                <a:lnTo>
                  <a:pt x="10170" y="809"/>
                </a:lnTo>
                <a:lnTo>
                  <a:pt x="8658" y="487"/>
                </a:lnTo>
                <a:lnTo>
                  <a:pt x="5261" y="0"/>
                </a:lnTo>
                <a:lnTo>
                  <a:pt x="0" y="5165"/>
                </a:lnTo>
                <a:lnTo>
                  <a:pt x="1864" y="9200"/>
                </a:lnTo>
                <a:lnTo>
                  <a:pt x="4696" y="10000"/>
                </a:lnTo>
                <a:lnTo>
                  <a:pt x="10170" y="5643"/>
                </a:lnTo>
                <a:close/>
              </a:path>
            </a:pathLst>
          </a:custGeom>
          <a:solidFill>
            <a:srgbClr val="F8DEE9">
              <a:alpha val="100000"/>
            </a:srgbClr>
          </a:solidFill>
          <a:ln w="9525">
            <a:noFill/>
          </a:ln>
        </p:spPr>
        <p:txBody>
          <a:bodyPr/>
          <a:p>
            <a:endParaRPr lang="zh-CN" altLang="en-US"/>
          </a:p>
        </p:txBody>
      </p:sp>
      <p:sp>
        <p:nvSpPr>
          <p:cNvPr id="8196" name="MH_Other_3"/>
          <p:cNvSpPr/>
          <p:nvPr/>
        </p:nvSpPr>
        <p:spPr>
          <a:xfrm rot="10800000" flipH="1" flipV="1">
            <a:off x="8759825" y="4633913"/>
            <a:ext cx="1052513" cy="1525587"/>
          </a:xfrm>
          <a:custGeom>
            <a:avLst/>
            <a:gdLst>
              <a:gd name="txL" fmla="*/ 0 w 1535"/>
              <a:gd name="txT" fmla="*/ 0 h 2041"/>
              <a:gd name="txR" fmla="*/ 1535 w 1535"/>
              <a:gd name="txB" fmla="*/ 2041 h 2041"/>
            </a:gdLst>
            <a:ahLst/>
            <a:cxnLst>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Lst>
            <a:rect l="txL" t="txT" r="txR" b="txB"/>
            <a:pathLst>
              <a:path w="1535" h="2041">
                <a:moveTo>
                  <a:pt x="1535" y="853"/>
                </a:moveTo>
                <a:lnTo>
                  <a:pt x="1273" y="130"/>
                </a:lnTo>
                <a:lnTo>
                  <a:pt x="505" y="0"/>
                </a:lnTo>
                <a:lnTo>
                  <a:pt x="0" y="594"/>
                </a:lnTo>
                <a:lnTo>
                  <a:pt x="281" y="1317"/>
                </a:lnTo>
                <a:lnTo>
                  <a:pt x="618" y="1373"/>
                </a:lnTo>
                <a:lnTo>
                  <a:pt x="543" y="2041"/>
                </a:lnTo>
                <a:lnTo>
                  <a:pt x="1535" y="853"/>
                </a:lnTo>
                <a:close/>
              </a:path>
            </a:pathLst>
          </a:custGeom>
          <a:solidFill>
            <a:srgbClr val="DE5C92">
              <a:alpha val="100000"/>
            </a:srgbClr>
          </a:solidFill>
          <a:ln w="9525">
            <a:noFill/>
          </a:ln>
        </p:spPr>
        <p:txBody>
          <a:bodyPr/>
          <a:p>
            <a:endParaRPr lang="zh-CN" altLang="en-US"/>
          </a:p>
        </p:txBody>
      </p:sp>
      <p:sp>
        <p:nvSpPr>
          <p:cNvPr id="8197" name="MH_Other_4"/>
          <p:cNvSpPr/>
          <p:nvPr/>
        </p:nvSpPr>
        <p:spPr>
          <a:xfrm rot="10800000" flipH="1" flipV="1">
            <a:off x="8818563" y="4789488"/>
            <a:ext cx="687387" cy="855662"/>
          </a:xfrm>
          <a:custGeom>
            <a:avLst/>
            <a:gdLst>
              <a:gd name="txL" fmla="*/ 0 w 10171"/>
              <a:gd name="txT" fmla="*/ 0 h 10000"/>
              <a:gd name="txR" fmla="*/ 10171 w 10171"/>
              <a:gd name="txB" fmla="*/ 10000 h 10000"/>
            </a:gdLst>
            <a:ahLst/>
            <a:cxnLst>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Lst>
            <a:rect l="txL" t="txT" r="txR" b="txB"/>
            <a:pathLst>
              <a:path w="10171" h="10000">
                <a:moveTo>
                  <a:pt x="10171" y="5643"/>
                </a:moveTo>
                <a:lnTo>
                  <a:pt x="10171" y="809"/>
                </a:lnTo>
                <a:lnTo>
                  <a:pt x="8659" y="487"/>
                </a:lnTo>
                <a:lnTo>
                  <a:pt x="5262" y="0"/>
                </a:lnTo>
                <a:lnTo>
                  <a:pt x="0" y="5177"/>
                </a:lnTo>
                <a:lnTo>
                  <a:pt x="1865" y="9200"/>
                </a:lnTo>
                <a:lnTo>
                  <a:pt x="4697" y="10000"/>
                </a:lnTo>
                <a:lnTo>
                  <a:pt x="10171" y="5643"/>
                </a:lnTo>
                <a:close/>
              </a:path>
            </a:pathLst>
          </a:custGeom>
          <a:solidFill>
            <a:srgbClr val="F8DEE9">
              <a:alpha val="100000"/>
            </a:srgbClr>
          </a:solidFill>
          <a:ln w="9525">
            <a:noFill/>
          </a:ln>
        </p:spPr>
        <p:txBody>
          <a:bodyPr/>
          <a:p>
            <a:endParaRPr lang="zh-CN" altLang="en-US"/>
          </a:p>
        </p:txBody>
      </p:sp>
      <p:grpSp>
        <p:nvGrpSpPr>
          <p:cNvPr id="8198" name="MH_Desc_1"/>
          <p:cNvGrpSpPr/>
          <p:nvPr/>
        </p:nvGrpSpPr>
        <p:grpSpPr>
          <a:xfrm>
            <a:off x="3719513" y="1844675"/>
            <a:ext cx="5040312" cy="3640138"/>
            <a:chOff x="0" y="0"/>
            <a:chExt cx="1924" cy="1736"/>
          </a:xfrm>
        </p:grpSpPr>
        <p:pic>
          <p:nvPicPr>
            <p:cNvPr id="8204" name="MH_Desc_1"/>
            <p:cNvPicPr/>
            <p:nvPr/>
          </p:nvPicPr>
          <p:blipFill>
            <a:blip r:embed="rId1"/>
            <a:stretch>
              <a:fillRect/>
            </a:stretch>
          </p:blipFill>
          <p:spPr>
            <a:xfrm>
              <a:off x="0" y="0"/>
              <a:ext cx="1924" cy="1736"/>
            </a:xfrm>
            <a:prstGeom prst="rect">
              <a:avLst/>
            </a:prstGeom>
            <a:noFill/>
            <a:ln w="9525">
              <a:noFill/>
            </a:ln>
          </p:spPr>
        </p:pic>
        <p:sp>
          <p:nvSpPr>
            <p:cNvPr id="8205" name="Text Box 8"/>
            <p:cNvSpPr txBox="1"/>
            <p:nvPr/>
          </p:nvSpPr>
          <p:spPr>
            <a:xfrm>
              <a:off x="9" y="8"/>
              <a:ext cx="1908" cy="1720"/>
            </a:xfrm>
            <a:prstGeom prst="rect">
              <a:avLst/>
            </a:prstGeom>
            <a:noFill/>
            <a:ln w="9525">
              <a:noFill/>
            </a:ln>
          </p:spPr>
          <p:txBody>
            <a:bodyPr lIns="0" tIns="0" rIns="0" b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5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sym typeface="+mn-ea"/>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1.你知道哪些不同类型的CRM系统？</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5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sym typeface="+mn-ea"/>
                </a:rPr>
                <a:t>2.你认为纷享销客再次成功的秘诀在哪里?</a:t>
              </a:r>
              <a:endParaRPr lang="en-US" altLang="zh-CN" sz="2000" b="1" dirty="0">
                <a:solidFill>
                  <a:srgbClr val="404040"/>
                </a:solidFill>
                <a:latin typeface="Arial" panose="020B0604020202020204" pitchFamily="34" charset="0"/>
                <a:ea typeface="微软雅黑" panose="020B0503020204020204" pitchFamily="34" charset="-122"/>
              </a:endParaRPr>
            </a:p>
          </p:txBody>
        </p:sp>
      </p:grpSp>
      <p:pic>
        <p:nvPicPr>
          <p:cNvPr id="8199" name="Picture 9" descr="office6\wpsassist\cache\A000220150318R85PPIC"/>
          <p:cNvPicPr>
            <a:picLocks noChangeAspect="1"/>
          </p:cNvPicPr>
          <p:nvPr/>
        </p:nvPicPr>
        <p:blipFill>
          <a:blip r:embed="rId2"/>
          <a:stretch>
            <a:fillRect/>
          </a:stretch>
        </p:blipFill>
        <p:spPr>
          <a:xfrm>
            <a:off x="10128250" y="334963"/>
            <a:ext cx="1655763" cy="2720975"/>
          </a:xfrm>
          <a:prstGeom prst="rect">
            <a:avLst/>
          </a:prstGeom>
          <a:noFill/>
          <a:ln w="9525">
            <a:noFill/>
          </a:ln>
        </p:spPr>
      </p:pic>
      <p:grpSp>
        <p:nvGrpSpPr>
          <p:cNvPr id="8200" name="组合 19"/>
          <p:cNvGrpSpPr/>
          <p:nvPr/>
        </p:nvGrpSpPr>
        <p:grpSpPr>
          <a:xfrm>
            <a:off x="0" y="381000"/>
            <a:ext cx="695325" cy="506413"/>
            <a:chOff x="0" y="0"/>
            <a:chExt cx="694944" cy="624651"/>
          </a:xfrm>
        </p:grpSpPr>
        <p:sp>
          <p:nvSpPr>
            <p:cNvPr id="8202"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8203"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8201"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情景分析</a:t>
            </a:r>
            <a:endParaRPr lang="zh-CN" altLang="zh-CN" b="1" dirty="0">
              <a:solidFill>
                <a:srgbClr val="40404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424113" y="981075"/>
            <a:ext cx="7559675" cy="4986338"/>
          </a:xfrm>
          <a:prstGeom prst="roundRect">
            <a:avLst>
              <a:gd name="adj" fmla="val 1431"/>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1.</a:t>
            </a:r>
            <a:r>
              <a:rPr lang="en-US" altLang="zh-CN" sz="2000" b="1" dirty="0">
                <a:solidFill>
                  <a:srgbClr val="404040"/>
                </a:solidFill>
                <a:latin typeface="Arial" panose="020B0604020202020204" pitchFamily="34" charset="0"/>
                <a:ea typeface="微软雅黑" panose="020B0503020204020204" pitchFamily="34" charset="-122"/>
                <a:sym typeface="+mn-ea"/>
              </a:rPr>
              <a:t>你知道哪些不同类型的CRM系统？</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r>
              <a:rPr lang="en-US" altLang="zh-CN" sz="2000" b="1" dirty="0">
                <a:solidFill>
                  <a:srgbClr val="404040"/>
                </a:solidFill>
                <a:latin typeface="Arial" panose="020B0604020202020204" pitchFamily="34" charset="0"/>
                <a:ea typeface="微软雅黑" panose="020B0503020204020204" pitchFamily="34" charset="-122"/>
              </a:rPr>
              <a:t>目前，普遍认同的客户关系管理系统是由美国的调研机构Meta Group提出的，该机构认为客户关系管理系统分为三类：运营型客户关系管理系统、分析型客户关系管理系统、协作型客户关系管理系统。</a:t>
            </a: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MH_Text_1"/>
          <p:cNvSpPr>
            <a:spLocks noChangeAspect="1"/>
          </p:cNvSpPr>
          <p:nvPr/>
        </p:nvSpPr>
        <p:spPr>
          <a:xfrm>
            <a:off x="2357120" y="980440"/>
            <a:ext cx="7559675" cy="5667375"/>
          </a:xfrm>
          <a:prstGeom prst="roundRect">
            <a:avLst>
              <a:gd name="adj" fmla="val 3928"/>
            </a:avLst>
          </a:prstGeom>
          <a:solidFill>
            <a:srgbClr val="F2F2F2"/>
          </a:solidFill>
          <a:ln w="3175" cap="flat" cmpd="sng">
            <a:solidFill>
              <a:srgbClr val="D5D5D5"/>
            </a:solidFill>
            <a:prstDash val="solid"/>
            <a:headEnd type="none" w="med" len="med"/>
            <a:tailEnd type="none" w="med" len="med"/>
          </a:ln>
        </p:spPr>
        <p:txBody>
          <a:bodyPr lIns="288000" tIns="720000" rIns="288000" bIns="360000"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just" eaLnBrk="1" hangingPunct="1">
              <a:lnSpc>
                <a:spcPct val="160000"/>
              </a:lnSpc>
              <a:spcBef>
                <a:spcPts val="600"/>
              </a:spcBef>
              <a:spcAft>
                <a:spcPts val="600"/>
              </a:spcAft>
              <a:buNone/>
            </a:pPr>
            <a:endParaRPr lang="en-US" altLang="zh-CN" sz="2000" b="1" dirty="0">
              <a:solidFill>
                <a:srgbClr val="404040"/>
              </a:solidFill>
              <a:latin typeface="Arial" panose="020B0604020202020204" pitchFamily="34" charset="0"/>
              <a:ea typeface="微软雅黑" panose="020B0503020204020204" pitchFamily="34" charset="-122"/>
            </a:endParaRPr>
          </a:p>
          <a:p>
            <a:pPr marL="0" lvl="0" indent="0" algn="just" eaLnBrk="1" hangingPunct="1">
              <a:lnSpc>
                <a:spcPct val="160000"/>
              </a:lnSpc>
              <a:spcBef>
                <a:spcPts val="600"/>
              </a:spcBef>
              <a:spcAft>
                <a:spcPts val="600"/>
              </a:spcAft>
              <a:buNone/>
            </a:pPr>
            <a:endParaRPr lang="en-US" altLang="zh-CN" sz="1800" b="1" dirty="0">
              <a:solidFill>
                <a:srgbClr val="404040"/>
              </a:solidFill>
              <a:latin typeface="Arial" panose="020B0604020202020204" pitchFamily="34" charset="0"/>
              <a:ea typeface="微软雅黑" panose="020B0503020204020204" pitchFamily="34" charset="-122"/>
            </a:endParaRPr>
          </a:p>
        </p:txBody>
      </p:sp>
      <p:sp>
        <p:nvSpPr>
          <p:cNvPr id="9219" name="MH_Other_1"/>
          <p:cNvSpPr/>
          <p:nvPr/>
        </p:nvSpPr>
        <p:spPr>
          <a:xfrm>
            <a:off x="4872038" y="1485900"/>
            <a:ext cx="368300" cy="109538"/>
          </a:xfrm>
          <a:custGeom>
            <a:avLst/>
            <a:gdLst>
              <a:gd name="txL" fmla="*/ 0 w 311731"/>
              <a:gd name="txT" fmla="*/ 0 h 121823"/>
              <a:gd name="txR" fmla="*/ 311731 w 311731"/>
              <a:gd name="txB" fmla="*/ 121823 h 121823"/>
            </a:gdLst>
            <a:ahLst/>
            <a:cxnLst>
              <a:cxn ang="0">
                <a:pos x="1888136" y="0"/>
              </a:cxn>
              <a:cxn ang="0">
                <a:pos x="2604744" y="0"/>
              </a:cxn>
              <a:cxn ang="0">
                <a:pos x="2960852" y="761"/>
              </a:cxn>
              <a:cxn ang="0">
                <a:pos x="4460079" y="19943"/>
              </a:cxn>
              <a:cxn ang="0">
                <a:pos x="4492903" y="22237"/>
              </a:cxn>
              <a:cxn ang="0">
                <a:pos x="0" y="22237"/>
              </a:cxn>
              <a:cxn ang="0">
                <a:pos x="32816" y="19943"/>
              </a:cxn>
              <a:cxn ang="0">
                <a:pos x="1532058" y="761"/>
              </a:cxn>
              <a:cxn ang="0">
                <a:pos x="1888136" y="0"/>
              </a:cxn>
            </a:cxnLst>
            <a:rect l="txL" t="txT" r="txR" b="tx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0" name="MH_Other_2"/>
          <p:cNvSpPr/>
          <p:nvPr/>
        </p:nvSpPr>
        <p:spPr>
          <a:xfrm>
            <a:off x="6961188" y="1485900"/>
            <a:ext cx="347662" cy="109538"/>
          </a:xfrm>
          <a:custGeom>
            <a:avLst/>
            <a:gdLst>
              <a:gd name="txL" fmla="*/ 0 w 318081"/>
              <a:gd name="txT" fmla="*/ 0 h 130555"/>
              <a:gd name="txR" fmla="*/ 318081 w 318081"/>
              <a:gd name="txB" fmla="*/ 130555 h 130555"/>
            </a:gdLst>
            <a:ahLst/>
            <a:cxnLst>
              <a:cxn ang="0">
                <a:pos x="603096" y="0"/>
              </a:cxn>
              <a:cxn ang="0">
                <a:pos x="716522" y="0"/>
              </a:cxn>
              <a:cxn ang="0">
                <a:pos x="869642" y="388"/>
              </a:cxn>
              <a:cxn ang="0">
                <a:pos x="1309979" y="7073"/>
              </a:cxn>
              <a:cxn ang="0">
                <a:pos x="1319622" y="7873"/>
              </a:cxn>
              <a:cxn ang="0">
                <a:pos x="0" y="7873"/>
              </a:cxn>
              <a:cxn ang="0">
                <a:pos x="9639" y="7073"/>
              </a:cxn>
              <a:cxn ang="0">
                <a:pos x="449981" y="388"/>
              </a:cxn>
              <a:cxn ang="0">
                <a:pos x="603096" y="0"/>
              </a:cxn>
            </a:cxnLst>
            <a:rect l="txL" t="txT" r="txR" b="tx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0">
            <a:gsLst>
              <a:gs pos="0">
                <a:srgbClr val="36305A">
                  <a:alpha val="100000"/>
                </a:srgbClr>
              </a:gs>
              <a:gs pos="39999">
                <a:srgbClr val="7A71B3">
                  <a:alpha val="100000"/>
                </a:srgbClr>
              </a:gs>
              <a:gs pos="100000">
                <a:srgbClr val="36305A">
                  <a:alpha val="100000"/>
                </a:srgbClr>
              </a:gs>
            </a:gsLst>
            <a:lin ang="5400000"/>
            <a:tileRect/>
          </a:gradFill>
          <a:ln w="9525">
            <a:noFill/>
          </a:ln>
        </p:spPr>
        <p:txBody>
          <a:bodyPr/>
          <a:p>
            <a:endParaRPr lang="zh-CN" altLang="en-US"/>
          </a:p>
        </p:txBody>
      </p:sp>
      <p:sp>
        <p:nvSpPr>
          <p:cNvPr id="9221" name="MH_SubTitle_1"/>
          <p:cNvSpPr/>
          <p:nvPr/>
        </p:nvSpPr>
        <p:spPr>
          <a:xfrm>
            <a:off x="4584700" y="981075"/>
            <a:ext cx="3079750" cy="590550"/>
          </a:xfrm>
          <a:custGeom>
            <a:avLst/>
            <a:gdLst>
              <a:gd name="txL" fmla="*/ 0 w 2600830"/>
              <a:gd name="txT" fmla="*/ 0 h 649288"/>
              <a:gd name="txR" fmla="*/ 2600830 w 2600830"/>
              <a:gd name="txB" fmla="*/ 649288 h 649288"/>
            </a:gdLst>
            <a:ahLst/>
            <a:cxnLst>
              <a:cxn ang="0">
                <a:pos x="0" y="0"/>
              </a:cxn>
              <a:cxn ang="0">
                <a:pos x="40844782" y="0"/>
              </a:cxn>
              <a:cxn ang="0">
                <a:pos x="39576143" y="17836"/>
              </a:cxn>
              <a:cxn ang="0">
                <a:pos x="30545952" y="128895"/>
              </a:cxn>
              <a:cxn ang="0">
                <a:pos x="10177379" y="129527"/>
              </a:cxn>
              <a:cxn ang="0">
                <a:pos x="1223517" y="16788"/>
              </a:cxn>
            </a:cxnLst>
            <a:rect l="txL" t="txT" r="txR" b="tx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gradFill rotWithShape="1">
            <a:gsLst>
              <a:gs pos="0">
                <a:srgbClr val="9F98C8">
                  <a:alpha val="100000"/>
                </a:srgbClr>
              </a:gs>
              <a:gs pos="25000">
                <a:srgbClr val="C5C1DD">
                  <a:alpha val="100000"/>
                </a:srgbClr>
              </a:gs>
              <a:gs pos="100000">
                <a:srgbClr val="9F98C8">
                  <a:alpha val="100000"/>
                </a:srgbClr>
              </a:gs>
            </a:gsLst>
            <a:lin ang="5400000"/>
            <a:tileRect/>
          </a:gradFill>
          <a:ln w="9525">
            <a:noFill/>
          </a:ln>
        </p:spPr>
        <p:txBody>
          <a:bodyPr/>
          <a:p>
            <a:endParaRPr lang="zh-CN" altLang="en-US"/>
          </a:p>
        </p:txBody>
      </p:sp>
      <p:grpSp>
        <p:nvGrpSpPr>
          <p:cNvPr id="9222" name="组合 19"/>
          <p:cNvGrpSpPr/>
          <p:nvPr/>
        </p:nvGrpSpPr>
        <p:grpSpPr>
          <a:xfrm>
            <a:off x="0" y="381000"/>
            <a:ext cx="695325" cy="506413"/>
            <a:chOff x="0" y="0"/>
            <a:chExt cx="694944" cy="624651"/>
          </a:xfrm>
        </p:grpSpPr>
        <p:sp>
          <p:nvSpPr>
            <p:cNvPr id="9224"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9225"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9223" name="矩形 22"/>
          <p:cNvSpPr/>
          <p:nvPr/>
        </p:nvSpPr>
        <p:spPr>
          <a:xfrm>
            <a:off x="911225" y="363538"/>
            <a:ext cx="3000375" cy="521970"/>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zh-CN" altLang="en-US" b="1" dirty="0">
                <a:solidFill>
                  <a:srgbClr val="404040"/>
                </a:solidFill>
                <a:latin typeface="微软雅黑" panose="020B0503020204020204" pitchFamily="34" charset="-122"/>
                <a:ea typeface="微软雅黑" panose="020B0503020204020204" pitchFamily="34" charset="-122"/>
              </a:rPr>
              <a:t>启示</a:t>
            </a:r>
            <a:endParaRPr lang="zh-CN" altLang="zh-CN" b="1" dirty="0">
              <a:solidFill>
                <a:srgbClr val="404040"/>
              </a:solidFill>
            </a:endParaRPr>
          </a:p>
        </p:txBody>
      </p:sp>
      <p:sp>
        <p:nvSpPr>
          <p:cNvPr id="3" name="文本框 2"/>
          <p:cNvSpPr txBox="1"/>
          <p:nvPr/>
        </p:nvSpPr>
        <p:spPr>
          <a:xfrm>
            <a:off x="2721610" y="1810385"/>
            <a:ext cx="6327140" cy="3969385"/>
          </a:xfrm>
          <a:prstGeom prst="rect">
            <a:avLst/>
          </a:prstGeom>
          <a:noFill/>
        </p:spPr>
        <p:txBody>
          <a:bodyPr wrap="square" rtlCol="0">
            <a:spAutoFit/>
          </a:bodyPr>
          <a:p>
            <a:r>
              <a:rPr lang="en-US" altLang="zh-CN" b="1" dirty="0">
                <a:solidFill>
                  <a:srgbClr val="404040"/>
                </a:solidFill>
                <a:latin typeface="Arial" panose="020B0604020202020204" pitchFamily="34" charset="0"/>
                <a:ea typeface="微软雅黑" panose="020B0503020204020204" pitchFamily="34" charset="-122"/>
                <a:sym typeface="+mn-ea"/>
              </a:rPr>
              <a:t>2. 你认为纷享销客再次成功的秘诀在哪里?</a:t>
            </a:r>
            <a:endParaRPr lang="en-US" altLang="zh-CN" b="1" dirty="0">
              <a:solidFill>
                <a:srgbClr val="404040"/>
              </a:solidFill>
              <a:latin typeface="Arial" panose="020B0604020202020204" pitchFamily="34" charset="0"/>
              <a:ea typeface="微软雅黑" panose="020B0503020204020204" pitchFamily="34" charset="-122"/>
              <a:sym typeface="+mn-ea"/>
            </a:endParaRPr>
          </a:p>
          <a:p>
            <a:endParaRPr lang="en-US" altLang="zh-CN" b="1" dirty="0">
              <a:solidFill>
                <a:srgbClr val="404040"/>
              </a:solidFill>
              <a:latin typeface="Arial" panose="020B0604020202020204" pitchFamily="34" charset="0"/>
              <a:ea typeface="微软雅黑" panose="020B0503020204020204" pitchFamily="34" charset="-122"/>
              <a:sym typeface="+mn-ea"/>
            </a:endParaRPr>
          </a:p>
          <a:p>
            <a:pPr>
              <a:lnSpc>
                <a:spcPct val="150000"/>
              </a:lnSpc>
            </a:pPr>
            <a:r>
              <a:rPr lang="en-US" altLang="zh-CN" b="1" dirty="0">
                <a:solidFill>
                  <a:srgbClr val="404040"/>
                </a:solidFill>
                <a:latin typeface="Arial" panose="020B0604020202020204" pitchFamily="34" charset="0"/>
                <a:ea typeface="微软雅黑" panose="020B0503020204020204" pitchFamily="34" charset="-122"/>
                <a:sym typeface="+mn-ea"/>
              </a:rPr>
              <a:t>纷享销客再次成功的秘诀主要有以下2点：第一，随着企业数字化需求的提升和政策的推动，CRM行业正在迎来新的朝阳。“只有时代的企业，没有永恒的企业”，纷享销客的再次成功得益于数字经济时代；第二，纷享销客的再次成功也得益于其战略和战术的有效性。早在2016年，纷享销客开启了全新的升级：方向上，将自身定位为连接型CRM，并继续专注于服务to B领域；方式上，选择用平台化、行业化、一体化方式和连接型CRM产品来构建四大能力。</a:t>
            </a:r>
            <a:endParaRPr lang="en-US" altLang="zh-CN" b="1" dirty="0">
              <a:solidFill>
                <a:srgbClr val="404040"/>
              </a:solidFill>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图片占位符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14339" name="Rectangle 3"/>
          <p:cNvSpPr/>
          <p:nvPr/>
        </p:nvSpPr>
        <p:spPr>
          <a:xfrm>
            <a:off x="-4762" y="4221163"/>
            <a:ext cx="12192000" cy="2625725"/>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4340" name="Rectangle 8"/>
          <p:cNvSpPr/>
          <p:nvPr/>
        </p:nvSpPr>
        <p:spPr>
          <a:xfrm>
            <a:off x="0" y="3375025"/>
            <a:ext cx="12192000" cy="857250"/>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en-US" altLang="zh-CN" sz="1800" dirty="0">
              <a:solidFill>
                <a:srgbClr val="FFFFFF"/>
              </a:solidFill>
              <a:latin typeface="微软雅黑" panose="020B0503020204020204" pitchFamily="34" charset="-122"/>
              <a:ea typeface="微软雅黑" panose="020B0503020204020204" pitchFamily="34" charset="-122"/>
            </a:endParaRPr>
          </a:p>
        </p:txBody>
      </p:sp>
      <p:sp>
        <p:nvSpPr>
          <p:cNvPr id="15365" name="Rectangle 18"/>
          <p:cNvSpPr>
            <a:spLocks noChangeArrowheads="1"/>
          </p:cNvSpPr>
          <p:nvPr/>
        </p:nvSpPr>
        <p:spPr bwMode="auto">
          <a:xfrm>
            <a:off x="1271270" y="4940935"/>
            <a:ext cx="30607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rPr>
              <a:t>任务一</a:t>
            </a:r>
            <a:endParaRPr kumimoji="0" lang="en-US" altLang="zh-CN" sz="2400" b="1" i="0" u="none" strike="noStrike" kern="1200" cap="none" spc="0" normalizeH="0" baseline="0" noProof="0" dirty="0" smtClean="0">
              <a:ln>
                <a:noFill/>
              </a:ln>
              <a:solidFill>
                <a:schemeClr val="accent1">
                  <a:lumMod val="50000"/>
                </a:scheme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cxnSp>
        <p:nvCxnSpPr>
          <p:cNvPr id="14342" name="Straight Connector 22"/>
          <p:cNvCxnSpPr/>
          <p:nvPr/>
        </p:nvCxnSpPr>
        <p:spPr>
          <a:xfrm>
            <a:off x="6023610" y="4652645"/>
            <a:ext cx="0" cy="1949450"/>
          </a:xfrm>
          <a:prstGeom prst="line">
            <a:avLst/>
          </a:prstGeom>
          <a:ln w="6350" cap="flat" cmpd="sng">
            <a:solidFill>
              <a:srgbClr val="C55A11"/>
            </a:solidFill>
            <a:prstDash val="solid"/>
            <a:headEnd type="none" w="med" len="med"/>
            <a:tailEnd type="none" w="med" len="med"/>
          </a:ln>
        </p:spPr>
      </p:cxnSp>
      <p:grpSp>
        <p:nvGrpSpPr>
          <p:cNvPr id="14344" name="组合 9"/>
          <p:cNvGrpSpPr/>
          <p:nvPr/>
        </p:nvGrpSpPr>
        <p:grpSpPr>
          <a:xfrm>
            <a:off x="2332038" y="3568700"/>
            <a:ext cx="282575" cy="420688"/>
            <a:chOff x="0" y="0"/>
            <a:chExt cx="282644" cy="419812"/>
          </a:xfrm>
        </p:grpSpPr>
        <p:sp>
          <p:nvSpPr>
            <p:cNvPr id="14356" name="Freeform 306"/>
            <p:cNvSpPr/>
            <p:nvPr/>
          </p:nvSpPr>
          <p:spPr>
            <a:xfrm>
              <a:off x="88325" y="407342"/>
              <a:ext cx="108071"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alpha val="100000"/>
              </a:srgbClr>
            </a:solidFill>
            <a:ln w="9525">
              <a:noFill/>
            </a:ln>
          </p:spPr>
          <p:txBody>
            <a:bodyPr/>
            <a:p>
              <a:endParaRPr lang="zh-CN" altLang="en-US"/>
            </a:p>
          </p:txBody>
        </p:sp>
        <p:sp>
          <p:nvSpPr>
            <p:cNvPr id="14357" name="Freeform 307"/>
            <p:cNvSpPr/>
            <p:nvPr/>
          </p:nvSpPr>
          <p:spPr>
            <a:xfrm>
              <a:off x="83131" y="392795"/>
              <a:ext cx="118463" cy="12470"/>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0"/>
                </a:cxn>
              </a:cxnLst>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8" name="Freeform 308"/>
            <p:cNvSpPr/>
            <p:nvPr/>
          </p:nvSpPr>
          <p:spPr>
            <a:xfrm>
              <a:off x="83131" y="358502"/>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59" name="Freeform 309"/>
            <p:cNvSpPr/>
            <p:nvPr/>
          </p:nvSpPr>
          <p:spPr>
            <a:xfrm>
              <a:off x="83131" y="376170"/>
              <a:ext cx="118463" cy="9353"/>
            </a:xfrm>
            <a:custGeom>
              <a:avLst/>
              <a:gdLst/>
              <a:ahLst/>
              <a:cxnLst>
                <a:cxn ang="0">
                  <a:pos x="2147483646" y="0"/>
                </a:cxn>
                <a:cxn ang="0">
                  <a:pos x="2147483646" y="0"/>
                </a:cxn>
                <a:cxn ang="0">
                  <a:pos x="0" y="2147483646"/>
                </a:cxn>
                <a:cxn ang="0">
                  <a:pos x="2147483646" y="2147483646"/>
                </a:cxn>
                <a:cxn ang="0">
                  <a:pos x="2147483646" y="2147483646"/>
                </a:cxn>
                <a:cxn ang="0">
                  <a:pos x="2147483646" y="2147483646"/>
                </a:cxn>
                <a:cxn ang="0">
                  <a:pos x="2147483646" y="0"/>
                </a:cxn>
              </a:cxnLst>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alpha val="100000"/>
              </a:srgbClr>
            </a:solidFill>
            <a:ln w="9525">
              <a:noFill/>
            </a:ln>
          </p:spPr>
          <p:txBody>
            <a:bodyPr/>
            <a:p>
              <a:endParaRPr lang="zh-CN" altLang="en-US"/>
            </a:p>
          </p:txBody>
        </p:sp>
        <p:sp>
          <p:nvSpPr>
            <p:cNvPr id="14360" name="Freeform 310"/>
            <p:cNvSpPr>
              <a:spLocks noEditPoints="1"/>
            </p:cNvSpPr>
            <p:nvPr/>
          </p:nvSpPr>
          <p:spPr>
            <a:xfrm>
              <a:off x="0" y="0"/>
              <a:ext cx="282644" cy="351228"/>
            </a:xfrm>
            <a:custGeom>
              <a:avLst/>
              <a:gdLst/>
              <a:ahLst/>
              <a:cxnLst>
                <a:cxn ang="0">
                  <a:pos x="2147483646" y="0"/>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alpha val="100000"/>
              </a:srgbClr>
            </a:solidFill>
            <a:ln w="9525">
              <a:noFill/>
            </a:ln>
          </p:spPr>
          <p:txBody>
            <a:bodyPr/>
            <a:p>
              <a:endParaRPr lang="zh-CN" altLang="en-US"/>
            </a:p>
          </p:txBody>
        </p:sp>
      </p:grpSp>
      <p:grpSp>
        <p:nvGrpSpPr>
          <p:cNvPr id="14345" name="组合 15"/>
          <p:cNvGrpSpPr/>
          <p:nvPr/>
        </p:nvGrpSpPr>
        <p:grpSpPr>
          <a:xfrm>
            <a:off x="5875338" y="3617913"/>
            <a:ext cx="431800" cy="361950"/>
            <a:chOff x="0" y="0"/>
            <a:chExt cx="432281" cy="361620"/>
          </a:xfrm>
        </p:grpSpPr>
        <p:sp>
          <p:nvSpPr>
            <p:cNvPr id="14354" name="Freeform 313"/>
            <p:cNvSpPr>
              <a:spLocks noEditPoints="1"/>
            </p:cNvSpPr>
            <p:nvPr/>
          </p:nvSpPr>
          <p:spPr>
            <a:xfrm>
              <a:off x="0" y="0"/>
              <a:ext cx="432281" cy="3616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alpha val="100000"/>
              </a:srgbClr>
            </a:solidFill>
            <a:ln w="9525">
              <a:noFill/>
            </a:ln>
          </p:spPr>
          <p:txBody>
            <a:bodyPr/>
            <a:p>
              <a:endParaRPr lang="zh-CN" altLang="en-US"/>
            </a:p>
          </p:txBody>
        </p:sp>
        <p:sp>
          <p:nvSpPr>
            <p:cNvPr id="14355" name="Freeform 314"/>
            <p:cNvSpPr>
              <a:spLocks noEditPoints="1"/>
            </p:cNvSpPr>
            <p:nvPr/>
          </p:nvSpPr>
          <p:spPr>
            <a:xfrm>
              <a:off x="252512" y="147558"/>
              <a:ext cx="86250" cy="16210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alpha val="100000"/>
              </a:srgbClr>
            </a:solidFill>
            <a:ln w="9525">
              <a:noFill/>
            </a:ln>
          </p:spPr>
          <p:txBody>
            <a:bodyPr/>
            <a:p>
              <a:endParaRPr lang="zh-CN" altLang="en-US"/>
            </a:p>
          </p:txBody>
        </p:sp>
      </p:grpSp>
      <p:grpSp>
        <p:nvGrpSpPr>
          <p:cNvPr id="14346" name="组合 18"/>
          <p:cNvGrpSpPr/>
          <p:nvPr/>
        </p:nvGrpSpPr>
        <p:grpSpPr>
          <a:xfrm>
            <a:off x="9567863" y="3567113"/>
            <a:ext cx="415925" cy="441325"/>
            <a:chOff x="0" y="0"/>
            <a:chExt cx="415655" cy="441633"/>
          </a:xfrm>
        </p:grpSpPr>
        <p:sp>
          <p:nvSpPr>
            <p:cNvPr id="14349" name="Freeform 317"/>
            <p:cNvSpPr>
              <a:spLocks noEditPoints="1"/>
            </p:cNvSpPr>
            <p:nvPr/>
          </p:nvSpPr>
          <p:spPr>
            <a:xfrm>
              <a:off x="49879" y="0"/>
              <a:ext cx="365776" cy="43436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alpha val="100000"/>
              </a:srgbClr>
            </a:solidFill>
            <a:ln w="9525">
              <a:noFill/>
            </a:ln>
          </p:spPr>
          <p:txBody>
            <a:bodyPr/>
            <a:p>
              <a:endParaRPr lang="zh-CN" altLang="en-US"/>
            </a:p>
          </p:txBody>
        </p:sp>
        <p:sp>
          <p:nvSpPr>
            <p:cNvPr id="14350" name="Freeform 318"/>
            <p:cNvSpPr/>
            <p:nvPr/>
          </p:nvSpPr>
          <p:spPr>
            <a:xfrm>
              <a:off x="214063" y="58192"/>
              <a:ext cx="73780" cy="51957"/>
            </a:xfrm>
            <a:custGeom>
              <a:avLst/>
              <a:gdLst/>
              <a:ahLst/>
              <a:cxnLst>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Lst>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alpha val="100000"/>
              </a:srgbClr>
            </a:solidFill>
            <a:ln w="9525">
              <a:noFill/>
            </a:ln>
          </p:spPr>
          <p:txBody>
            <a:bodyPr/>
            <a:p>
              <a:endParaRPr lang="zh-CN" altLang="en-US"/>
            </a:p>
          </p:txBody>
        </p:sp>
        <p:sp>
          <p:nvSpPr>
            <p:cNvPr id="14351" name="Freeform 319"/>
            <p:cNvSpPr/>
            <p:nvPr/>
          </p:nvSpPr>
          <p:spPr>
            <a:xfrm>
              <a:off x="0" y="333562"/>
              <a:ext cx="62349" cy="108071"/>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Lst>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alpha val="100000"/>
              </a:srgbClr>
            </a:solidFill>
            <a:ln w="9525">
              <a:noFill/>
            </a:ln>
          </p:spPr>
          <p:txBody>
            <a:bodyPr/>
            <a:p>
              <a:endParaRPr lang="zh-CN" altLang="en-US"/>
            </a:p>
          </p:txBody>
        </p:sp>
        <p:sp>
          <p:nvSpPr>
            <p:cNvPr id="14352" name="Freeform 320"/>
            <p:cNvSpPr>
              <a:spLocks noEditPoints="1"/>
            </p:cNvSpPr>
            <p:nvPr/>
          </p:nvSpPr>
          <p:spPr>
            <a:xfrm>
              <a:off x="73778" y="331485"/>
              <a:ext cx="100797" cy="110148"/>
            </a:xfrm>
            <a:custGeom>
              <a:avLst/>
              <a:gdLst/>
              <a:ahLst/>
              <a:cxnLst>
                <a:cxn ang="0">
                  <a:pos x="2147483646" y="2147483646"/>
                </a:cxn>
                <a:cxn ang="0">
                  <a:pos x="2147483646" y="0"/>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alpha val="100000"/>
              </a:srgbClr>
            </a:solidFill>
            <a:ln w="9525">
              <a:noFill/>
            </a:ln>
          </p:spPr>
          <p:txBody>
            <a:bodyPr/>
            <a:p>
              <a:endParaRPr lang="zh-CN" altLang="en-US"/>
            </a:p>
          </p:txBody>
        </p:sp>
        <p:sp>
          <p:nvSpPr>
            <p:cNvPr id="14353" name="Freeform 321"/>
            <p:cNvSpPr>
              <a:spLocks noEditPoints="1"/>
            </p:cNvSpPr>
            <p:nvPr/>
          </p:nvSpPr>
          <p:spPr>
            <a:xfrm>
              <a:off x="187044" y="333562"/>
              <a:ext cx="81054" cy="10599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alpha val="100000"/>
              </a:srgbClr>
            </a:solidFill>
            <a:ln w="9525">
              <a:noFill/>
            </a:ln>
          </p:spPr>
          <p:txBody>
            <a:bodyPr/>
            <a:p>
              <a:endParaRPr lang="zh-CN" altLang="en-US"/>
            </a:p>
          </p:txBody>
        </p:sp>
      </p:grpSp>
      <p:sp>
        <p:nvSpPr>
          <p:cNvPr id="15371" name="Rectangle 18"/>
          <p:cNvSpPr>
            <a:spLocks noChangeArrowheads="1"/>
          </p:cNvSpPr>
          <p:nvPr/>
        </p:nvSpPr>
        <p:spPr bwMode="auto">
          <a:xfrm>
            <a:off x="7967663" y="4940618"/>
            <a:ext cx="290830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任务二</a:t>
            </a:r>
            <a:endParaRPr kumimoji="0" lang="en-US" altLang="zh-CN"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362" name="组合 19"/>
          <p:cNvGrpSpPr/>
          <p:nvPr/>
        </p:nvGrpSpPr>
        <p:grpSpPr>
          <a:xfrm>
            <a:off x="11496675" y="1588"/>
            <a:ext cx="695325" cy="506412"/>
            <a:chOff x="0" y="0"/>
            <a:chExt cx="694944" cy="624651"/>
          </a:xfrm>
        </p:grpSpPr>
        <p:sp>
          <p:nvSpPr>
            <p:cNvPr id="15370" name="矩形 20"/>
            <p:cNvSpPr/>
            <p:nvPr/>
          </p:nvSpPr>
          <p:spPr>
            <a:xfrm>
              <a:off x="0" y="0"/>
              <a:ext cx="548974" cy="624651"/>
            </a:xfrm>
            <a:prstGeom prst="rect">
              <a:avLst/>
            </a:prstGeom>
            <a:solidFill>
              <a:srgbClr val="FFC000"/>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sp>
          <p:nvSpPr>
            <p:cNvPr id="15371" name="矩形 21"/>
            <p:cNvSpPr/>
            <p:nvPr/>
          </p:nvSpPr>
          <p:spPr>
            <a:xfrm>
              <a:off x="612439" y="0"/>
              <a:ext cx="82505" cy="624651"/>
            </a:xfrm>
            <a:prstGeom prst="rect">
              <a:avLst/>
            </a:prstGeom>
            <a:solidFill>
              <a:srgbClr val="FFD966"/>
            </a:solidFill>
            <a:ln w="9525">
              <a:noFill/>
            </a:ln>
          </p:spPr>
          <p:txBody>
            <a:bodyPr anchor="ctr" anchorCtr="0"/>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FontTx/>
                <a:buNone/>
              </a:pPr>
              <a:endParaRPr lang="zh-CN" altLang="en-US" sz="1800" dirty="0">
                <a:solidFill>
                  <a:srgbClr val="FFFFFF"/>
                </a:solidFill>
              </a:endParaRPr>
            </a:p>
          </p:txBody>
        </p:sp>
      </p:grpSp>
      <p:sp>
        <p:nvSpPr>
          <p:cNvPr id="23" name="矩形 22"/>
          <p:cNvSpPr/>
          <p:nvPr/>
        </p:nvSpPr>
        <p:spPr>
          <a:xfrm>
            <a:off x="-25400" y="0"/>
            <a:ext cx="2690813" cy="8366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客户关系管理系统概念和特点</a:t>
            </a:r>
            <a:endParaRPr kumimoji="0" lang="zh-CN" altLang="en-US" sz="28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2749550" y="0"/>
            <a:ext cx="3484880" cy="5492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客户关系管理系统分类和功能</a:t>
            </a:r>
            <a:endParaRPr kumimoji="0" lang="zh-CN" altLang="en-US" sz="2000" b="1"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8" name="直接连接符 27"/>
          <p:cNvCxnSpPr/>
          <p:nvPr/>
        </p:nvCxnSpPr>
        <p:spPr>
          <a:xfrm flipH="1">
            <a:off x="6239828" y="533400"/>
            <a:ext cx="5883910" cy="1524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5367" name="Picture 2" descr="j0439343"/>
          <p:cNvPicPr>
            <a:picLocks noChangeAspect="1"/>
          </p:cNvPicPr>
          <p:nvPr/>
        </p:nvPicPr>
        <p:blipFill>
          <a:blip r:embed="rId1"/>
          <a:stretch>
            <a:fillRect/>
          </a:stretch>
        </p:blipFill>
        <p:spPr>
          <a:xfrm>
            <a:off x="1775460" y="2348865"/>
            <a:ext cx="3287395" cy="3362960"/>
          </a:xfrm>
          <a:prstGeom prst="rect">
            <a:avLst/>
          </a:prstGeom>
          <a:noFill/>
          <a:ln w="9525">
            <a:noFill/>
          </a:ln>
        </p:spPr>
      </p:pic>
      <p:sp>
        <p:nvSpPr>
          <p:cNvPr id="15368" name="TextBox 7"/>
          <p:cNvSpPr txBox="1"/>
          <p:nvPr/>
        </p:nvSpPr>
        <p:spPr>
          <a:xfrm>
            <a:off x="3215640" y="2996565"/>
            <a:ext cx="1240155" cy="645160"/>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r>
              <a:rPr lang="zh-CN" altLang="en-US" sz="3600" b="1" dirty="0">
                <a:solidFill>
                  <a:schemeClr val="tx2"/>
                </a:solidFill>
                <a:latin typeface="华文琥珀" panose="02010800040101010101" pitchFamily="2" charset="-122"/>
                <a:ea typeface="华文琥珀" panose="02010800040101010101" pitchFamily="2" charset="-122"/>
              </a:rPr>
              <a:t>定义</a:t>
            </a:r>
            <a:endParaRPr lang="zh-CN" altLang="en-US" sz="3600" b="1" dirty="0">
              <a:solidFill>
                <a:schemeClr val="tx2"/>
              </a:solidFill>
              <a:latin typeface="华文琥珀" panose="02010800040101010101" pitchFamily="2" charset="-122"/>
              <a:ea typeface="华文琥珀" panose="02010800040101010101" pitchFamily="2" charset="-122"/>
            </a:endParaRPr>
          </a:p>
        </p:txBody>
      </p:sp>
      <p:sp>
        <p:nvSpPr>
          <p:cNvPr id="2" name="文本框 1"/>
          <p:cNvSpPr txBox="1"/>
          <p:nvPr/>
        </p:nvSpPr>
        <p:spPr>
          <a:xfrm>
            <a:off x="5520055" y="1988820"/>
            <a:ext cx="6096000" cy="3969385"/>
          </a:xfrm>
          <a:prstGeom prst="rect">
            <a:avLst/>
          </a:prstGeom>
          <a:noFill/>
        </p:spPr>
        <p:txBody>
          <a:bodyPr wrap="square" rtlCol="0" anchor="t">
            <a:spAutoFit/>
          </a:bodyPr>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CRM系统是指利用软件、硬件和网络技术，为企业建立一个客户信息、收集管理分析和利用的信息系统，以客户数据的管理为核心，实时记录企业在市场营销与销售管理过程中与客户发生的各种交互行为以及各类相关活动的状态，提供各类数据模型，为后期的分析和决策提供支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4"/>
          <p:cNvSpPr/>
          <p:nvPr/>
        </p:nvSpPr>
        <p:spPr>
          <a:xfrm>
            <a:off x="47618" y="980679"/>
            <a:ext cx="5275080" cy="583565"/>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eaLnBrk="1" hangingPunct="1">
              <a:lnSpc>
                <a:spcPct val="100000"/>
              </a:lnSpc>
              <a:spcBef>
                <a:spcPct val="0"/>
              </a:spcBef>
              <a:buFontTx/>
              <a:buNone/>
            </a:pPr>
            <a:r>
              <a:rPr lang="en-US" altLang="zh-CN" sz="3200" b="1" dirty="0">
                <a:solidFill>
                  <a:srgbClr val="FFC000"/>
                </a:solidFill>
                <a:latin typeface="微软雅黑" panose="020B0503020204020204" pitchFamily="34" charset="-122"/>
                <a:ea typeface="微软雅黑" panose="020B0503020204020204" pitchFamily="34" charset="-122"/>
              </a:rPr>
              <a:t>1.</a:t>
            </a:r>
            <a:r>
              <a:rPr sz="3200" b="1" dirty="0">
                <a:solidFill>
                  <a:srgbClr val="FFC000"/>
                </a:solidFill>
                <a:latin typeface="微软雅黑" panose="020B0503020204020204" pitchFamily="34" charset="-122"/>
                <a:ea typeface="微软雅黑" panose="020B0503020204020204" pitchFamily="34" charset="-122"/>
              </a:rPr>
              <a:t>CRM系统的</a:t>
            </a:r>
            <a:r>
              <a:rPr lang="zh-CN" sz="3200" b="1" dirty="0">
                <a:solidFill>
                  <a:srgbClr val="FFC000"/>
                </a:solidFill>
                <a:latin typeface="微软雅黑" panose="020B0503020204020204" pitchFamily="34" charset="-122"/>
                <a:ea typeface="微软雅黑" panose="020B0503020204020204" pitchFamily="34" charset="-122"/>
              </a:rPr>
              <a:t>定义</a:t>
            </a:r>
            <a:endParaRPr lang="zh-CN" sz="3200" b="1" dirty="0">
              <a:solidFill>
                <a:srgbClr val="FFC000"/>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PLACING_PICTURE_USER_VIEWPORT" val="{&quot;height&quot;:6795,&quot;width&quot;:5270}"/>
</p:tagLst>
</file>

<file path=ppt/tags/tag2.xml><?xml version="1.0" encoding="utf-8"?>
<p:tagLst xmlns:p="http://schemas.openxmlformats.org/presentationml/2006/main">
  <p:tag name="COMMONDATA" val="eyJoZGlkIjoiNDJjOWMwNjBhZmVkYzBhNTA0Y2NmMDQ4NzkyZWQ2N2UifQ=="/>
  <p:tag name="KSO_WPP_MARK_KEY" val="1207490e-f0ee-4df5-8c44-51f99c8df095"/>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2918</Words>
  <Application>WPS 演示</Application>
  <PresentationFormat>宽屏</PresentationFormat>
  <Paragraphs>213</Paragraphs>
  <Slides>26</Slides>
  <Notes>11</Notes>
  <HiddenSlides>1</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Arial</vt:lpstr>
      <vt:lpstr>宋体</vt:lpstr>
      <vt:lpstr>Wingdings</vt:lpstr>
      <vt:lpstr>Calibri</vt:lpstr>
      <vt:lpstr>Calibri Light</vt:lpstr>
      <vt:lpstr>微软雅黑</vt:lpstr>
      <vt:lpstr>方正剪纸简体</vt:lpstr>
      <vt:lpstr>华文琥珀</vt:lpstr>
      <vt:lpstr>Arial Unicode MS</vt:lpstr>
      <vt:lpstr>幼圆</vt:lpstr>
      <vt:lpstr>Wingdings</vt:lpstr>
      <vt:lpstr>Segoe UI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2.认识CRM的功能</vt:lpstr>
      <vt:lpstr>2.认识CRM的功能</vt:lpstr>
      <vt:lpstr>2.认识CRM的功能</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事事忙</cp:lastModifiedBy>
  <cp:revision>98</cp:revision>
  <dcterms:created xsi:type="dcterms:W3CDTF">2015-02-06T13:20:00Z</dcterms:created>
  <dcterms:modified xsi:type="dcterms:W3CDTF">2023-07-27T07:22:35Z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3893D230345C4185ADF8DB2B5C8F3D8B</vt:lpwstr>
  </property>
</Properties>
</file>