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8" r:id="rId4"/>
    <p:sldId id="315" r:id="rId5"/>
    <p:sldId id="381" r:id="rId7"/>
    <p:sldId id="377" r:id="rId8"/>
    <p:sldId id="378" r:id="rId9"/>
    <p:sldId id="379" r:id="rId10"/>
    <p:sldId id="380" r:id="rId11"/>
    <p:sldId id="314" r:id="rId12"/>
    <p:sldId id="369" r:id="rId13"/>
    <p:sldId id="376" r:id="rId14"/>
    <p:sldId id="370" r:id="rId15"/>
    <p:sldId id="382" r:id="rId16"/>
    <p:sldId id="383" r:id="rId17"/>
    <p:sldId id="384" r:id="rId18"/>
    <p:sldId id="385" r:id="rId19"/>
    <p:sldId id="386" r:id="rId20"/>
    <p:sldId id="368" r:id="rId21"/>
    <p:sldId id="372" r:id="rId22"/>
    <p:sldId id="373" r:id="rId23"/>
    <p:sldId id="387" r:id="rId24"/>
    <p:sldId id="374" r:id="rId25"/>
    <p:sldId id="388" r:id="rId26"/>
    <p:sldId id="389" r:id="rId27"/>
    <p:sldId id="390" r:id="rId28"/>
    <p:sldId id="391" r:id="rId29"/>
    <p:sldId id="338" r:id="rId30"/>
  </p:sldIdLst>
  <p:sldSz cx="12192000" cy="6858000"/>
  <p:notesSz cx="6858000" cy="9144000"/>
  <p:custDataLst>
    <p:tags r:id="rId3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108"/>
    <a:srgbClr val="FFD966"/>
    <a:srgbClr val="E5E955"/>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howGuides="1">
      <p:cViewPr varScale="1">
        <p:scale>
          <a:sx n="74" d="100"/>
          <a:sy n="74" d="100"/>
        </p:scale>
        <p:origin x="576" y="66"/>
      </p:cViewPr>
      <p:guideLst>
        <p:guide orient="horz" pos="2024"/>
        <p:guide pos="3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3E2F8A1-672C-4CCB-AEC4-19F48C8585C1}" type="doc">
      <dgm:prSet loTypeId="urn:microsoft.com/office/officeart/2008/layout/VerticalCurvedList" loCatId="list" qsTypeId="urn:microsoft.com/office/officeart/2005/8/quickstyle/simple1" qsCatId="simple" csTypeId="urn:microsoft.com/office/officeart/2005/8/colors/accent2_2" csCatId="accent2" phldr="1"/>
      <dgm:spPr/>
      <dgm:t>
        <a:bodyPr/>
        <a:lstStyle/>
        <a:p>
          <a:endParaRPr lang="zh-CN" altLang="en-US"/>
        </a:p>
      </dgm:t>
    </dgm:pt>
    <dgm:pt modelId="{A87CBEA5-1138-47B4-A20A-18BFA6EAB612}">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主观性：客户满意是客户对产品和服务感知的结果，具有鲜明的个人色彩</a:t>
          </a:r>
          <a:endParaRPr lang="zh-CN" altLang="en-US" sz="1800" dirty="0">
            <a:latin typeface="微软雅黑" panose="020B0503020204020204" pitchFamily="34" charset="-122"/>
            <a:ea typeface="微软雅黑" panose="020B0503020204020204" pitchFamily="34" charset="-122"/>
          </a:endParaRPr>
        </a:p>
      </dgm:t>
    </dgm:pt>
    <dgm:pt modelId="{8D2E3D97-1B28-40CE-92F7-2FADE45759DB}" cxnId="{B0B416A0-B0AC-4772-937C-EB923CAFD695}" type="parTrans">
      <dgm:prSet/>
      <dgm:spPr/>
      <dgm:t>
        <a:bodyPr/>
        <a:lstStyle/>
        <a:p>
          <a:endParaRPr lang="zh-CN" altLang="en-US"/>
        </a:p>
      </dgm:t>
    </dgm:pt>
    <dgm:pt modelId="{9AAE98E0-9BE9-445D-9D11-2B4FB215AB08}" cxnId="{B0B416A0-B0AC-4772-937C-EB923CAFD695}" type="sibTrans">
      <dgm:prSet/>
      <dgm:spPr/>
      <dgm:t>
        <a:bodyPr/>
        <a:lstStyle/>
        <a:p>
          <a:endParaRPr lang="zh-CN" altLang="en-US"/>
        </a:p>
      </dgm:t>
    </dgm:pt>
    <dgm:pt modelId="{4885A34A-A0DD-4F02-94CF-DFD71BA2A2DE}">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相对性：客户满意的程度高低取决于客户对产品和服务的期望水平与所感受到的产品和服务实际质量的差值，客户期望是影响客户满意最终水平的参照标准</a:t>
          </a:r>
          <a:endParaRPr lang="zh-CN" altLang="en-US" sz="1800" dirty="0">
            <a:latin typeface="微软雅黑" panose="020B0503020204020204" pitchFamily="34" charset="-122"/>
            <a:ea typeface="微软雅黑" panose="020B0503020204020204" pitchFamily="34" charset="-122"/>
          </a:endParaRPr>
        </a:p>
      </dgm:t>
    </dgm:pt>
    <dgm:pt modelId="{6D413621-BB28-4C2D-BED9-4C328EF41A95}" cxnId="{B6E4887B-D446-4D1C-9D56-2A57FCC15D67}" type="parTrans">
      <dgm:prSet/>
      <dgm:spPr/>
      <dgm:t>
        <a:bodyPr/>
        <a:lstStyle/>
        <a:p>
          <a:endParaRPr lang="zh-CN" altLang="en-US"/>
        </a:p>
      </dgm:t>
    </dgm:pt>
    <dgm:pt modelId="{2A680901-DBC5-4A39-8945-89D7473E5886}" cxnId="{B6E4887B-D446-4D1C-9D56-2A57FCC15D67}" type="sibTrans">
      <dgm:prSet/>
      <dgm:spPr/>
      <dgm:t>
        <a:bodyPr/>
        <a:lstStyle/>
        <a:p>
          <a:endParaRPr lang="zh-CN" altLang="en-US"/>
        </a:p>
      </dgm:t>
    </dgm:pt>
    <dgm:pt modelId="{B7767329-F2EB-4CE5-B45A-5BC2941AA385}">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动态变化性：客户满意会随着经济的发展、技术的提升、观念的改变、竞争对手的进步等发生变化</a:t>
          </a:r>
          <a:endParaRPr lang="zh-CN" altLang="en-US" sz="1800" dirty="0">
            <a:latin typeface="微软雅黑" panose="020B0503020204020204" pitchFamily="34" charset="-122"/>
            <a:ea typeface="微软雅黑" panose="020B0503020204020204" pitchFamily="34" charset="-122"/>
          </a:endParaRPr>
        </a:p>
      </dgm:t>
    </dgm:pt>
    <dgm:pt modelId="{78F3BE3B-E7C3-48B2-BD81-228BAF4D5F73}" cxnId="{FAE66A68-DA16-4498-93B8-0050D917E6B2}" type="parTrans">
      <dgm:prSet/>
      <dgm:spPr/>
      <dgm:t>
        <a:bodyPr/>
        <a:lstStyle/>
        <a:p>
          <a:endParaRPr lang="zh-CN" altLang="en-US"/>
        </a:p>
      </dgm:t>
    </dgm:pt>
    <dgm:pt modelId="{E1EFF4F3-7D10-4CD6-BDFA-762BCC8AA21C}" cxnId="{FAE66A68-DA16-4498-93B8-0050D917E6B2}" type="sibTrans">
      <dgm:prSet/>
      <dgm:spPr/>
      <dgm:t>
        <a:bodyPr/>
        <a:lstStyle/>
        <a:p>
          <a:endParaRPr lang="zh-CN" altLang="en-US"/>
        </a:p>
      </dgm:t>
    </dgm:pt>
    <dgm:pt modelId="{32A2FE39-D11D-4C9E-A9AD-224C003CBB24}">
      <dgm:prSet custT="1"/>
      <dgm:spPr/>
      <dgm:t>
        <a:bodyPr/>
        <a:lstStyle/>
        <a:p>
          <a:r>
            <a:rPr lang="zh-CN" altLang="en-US" sz="1800" dirty="0" smtClean="0">
              <a:latin typeface="微软雅黑" panose="020B0503020204020204" pitchFamily="34" charset="-122"/>
              <a:ea typeface="微软雅黑" panose="020B0503020204020204" pitchFamily="34" charset="-122"/>
            </a:rPr>
            <a:t>层次性：横向表现在理念满意、行为满意、视听满意、产品满意、服务满意等层次；纵向包含物质满意、精神满意和社会满意三个层次</a:t>
          </a:r>
          <a:endParaRPr lang="zh-CN" altLang="en-US" sz="1800" dirty="0">
            <a:latin typeface="微软雅黑" panose="020B0503020204020204" pitchFamily="34" charset="-122"/>
            <a:ea typeface="微软雅黑" panose="020B0503020204020204" pitchFamily="34" charset="-122"/>
          </a:endParaRPr>
        </a:p>
      </dgm:t>
    </dgm:pt>
    <dgm:pt modelId="{263F520A-BC46-4AF4-B047-C9BD17A6A639}" cxnId="{ACE5E0C7-48CC-40A8-85A9-718C9BE85EC3}" type="parTrans">
      <dgm:prSet/>
      <dgm:spPr/>
      <dgm:t>
        <a:bodyPr/>
        <a:lstStyle/>
        <a:p>
          <a:endParaRPr lang="zh-CN" altLang="en-US"/>
        </a:p>
      </dgm:t>
    </dgm:pt>
    <dgm:pt modelId="{D2F3DD8A-70B3-4B3F-A6D6-22EC04292261}" cxnId="{ACE5E0C7-48CC-40A8-85A9-718C9BE85EC3}" type="sibTrans">
      <dgm:prSet/>
      <dgm:spPr/>
      <dgm:t>
        <a:bodyPr/>
        <a:lstStyle/>
        <a:p>
          <a:endParaRPr lang="zh-CN" altLang="en-US"/>
        </a:p>
      </dgm:t>
    </dgm:pt>
    <dgm:pt modelId="{D280B4F9-DA3D-4EC5-AB6F-E94ECD8AA0C2}" type="pres">
      <dgm:prSet presAssocID="{63E2F8A1-672C-4CCB-AEC4-19F48C8585C1}" presName="Name0" presStyleCnt="0">
        <dgm:presLayoutVars>
          <dgm:chMax val="7"/>
          <dgm:chPref val="7"/>
          <dgm:dir/>
        </dgm:presLayoutVars>
      </dgm:prSet>
      <dgm:spPr/>
      <dgm:t>
        <a:bodyPr/>
        <a:lstStyle/>
        <a:p>
          <a:endParaRPr lang="zh-CN" altLang="en-US"/>
        </a:p>
      </dgm:t>
    </dgm:pt>
    <dgm:pt modelId="{CEF2F7BA-9086-4EEF-9049-808BCC92A753}" type="pres">
      <dgm:prSet presAssocID="{63E2F8A1-672C-4CCB-AEC4-19F48C8585C1}" presName="Name1" presStyleCnt="0"/>
      <dgm:spPr/>
    </dgm:pt>
    <dgm:pt modelId="{96BBDCE6-AC73-43B2-9198-82D1D70EF381}" type="pres">
      <dgm:prSet presAssocID="{63E2F8A1-672C-4CCB-AEC4-19F48C8585C1}" presName="cycle" presStyleCnt="0"/>
      <dgm:spPr/>
    </dgm:pt>
    <dgm:pt modelId="{F9C78B02-B24E-435A-9223-DBA561C4FED5}" type="pres">
      <dgm:prSet presAssocID="{63E2F8A1-672C-4CCB-AEC4-19F48C8585C1}" presName="srcNode" presStyleLbl="node1" presStyleIdx="0" presStyleCnt="4"/>
      <dgm:spPr/>
    </dgm:pt>
    <dgm:pt modelId="{53D48851-D20D-49C1-92E6-796E178CE644}" type="pres">
      <dgm:prSet presAssocID="{63E2F8A1-672C-4CCB-AEC4-19F48C8585C1}" presName="conn" presStyleLbl="parChTrans1D2" presStyleIdx="0" presStyleCnt="1"/>
      <dgm:spPr/>
      <dgm:t>
        <a:bodyPr/>
        <a:lstStyle/>
        <a:p>
          <a:endParaRPr lang="zh-CN" altLang="en-US"/>
        </a:p>
      </dgm:t>
    </dgm:pt>
    <dgm:pt modelId="{512E335A-8595-4D52-95BC-A0331EB900A5}" type="pres">
      <dgm:prSet presAssocID="{63E2F8A1-672C-4CCB-AEC4-19F48C8585C1}" presName="extraNode" presStyleLbl="node1" presStyleIdx="0" presStyleCnt="4"/>
      <dgm:spPr/>
    </dgm:pt>
    <dgm:pt modelId="{9FC8B0C2-1CAC-4579-A451-7C0E75965E34}" type="pres">
      <dgm:prSet presAssocID="{63E2F8A1-672C-4CCB-AEC4-19F48C8585C1}" presName="dstNode" presStyleLbl="node1" presStyleIdx="0" presStyleCnt="4"/>
      <dgm:spPr/>
    </dgm:pt>
    <dgm:pt modelId="{2EFA0755-9901-49EB-9F08-DD0E8E2C9A7B}" type="pres">
      <dgm:prSet presAssocID="{A87CBEA5-1138-47B4-A20A-18BFA6EAB612}" presName="text_1" presStyleLbl="node1" presStyleIdx="0" presStyleCnt="4">
        <dgm:presLayoutVars>
          <dgm:bulletEnabled val="1"/>
        </dgm:presLayoutVars>
      </dgm:prSet>
      <dgm:spPr/>
      <dgm:t>
        <a:bodyPr/>
        <a:lstStyle/>
        <a:p>
          <a:endParaRPr lang="zh-CN" altLang="en-US"/>
        </a:p>
      </dgm:t>
    </dgm:pt>
    <dgm:pt modelId="{0C56BC84-91C3-4065-8234-12B208632FE1}" type="pres">
      <dgm:prSet presAssocID="{A87CBEA5-1138-47B4-A20A-18BFA6EAB612}" presName="accent_1" presStyleCnt="0"/>
      <dgm:spPr/>
    </dgm:pt>
    <dgm:pt modelId="{F3614C9C-4E31-416F-A0B6-73730C8BD74A}" type="pres">
      <dgm:prSet presAssocID="{A87CBEA5-1138-47B4-A20A-18BFA6EAB612}" presName="accentRepeatNode" presStyleLbl="solidFgAcc1" presStyleIdx="0" presStyleCnt="4"/>
      <dgm:spPr/>
    </dgm:pt>
    <dgm:pt modelId="{159EA8C9-28CF-43CC-AB07-624B5270E41F}" type="pres">
      <dgm:prSet presAssocID="{32A2FE39-D11D-4C9E-A9AD-224C003CBB24}" presName="text_2" presStyleLbl="node1" presStyleIdx="1" presStyleCnt="4">
        <dgm:presLayoutVars>
          <dgm:bulletEnabled val="1"/>
        </dgm:presLayoutVars>
      </dgm:prSet>
      <dgm:spPr/>
      <dgm:t>
        <a:bodyPr/>
        <a:lstStyle/>
        <a:p>
          <a:endParaRPr lang="zh-CN" altLang="en-US"/>
        </a:p>
      </dgm:t>
    </dgm:pt>
    <dgm:pt modelId="{1D4B4205-DE88-4EB3-B443-1E383FEFD1F0}" type="pres">
      <dgm:prSet presAssocID="{32A2FE39-D11D-4C9E-A9AD-224C003CBB24}" presName="accent_2" presStyleCnt="0"/>
      <dgm:spPr/>
    </dgm:pt>
    <dgm:pt modelId="{E56C275D-B4D4-437D-A7C8-B925D9A938E6}" type="pres">
      <dgm:prSet presAssocID="{32A2FE39-D11D-4C9E-A9AD-224C003CBB24}" presName="accentRepeatNode" presStyleLbl="solidFgAcc1" presStyleIdx="1" presStyleCnt="4"/>
      <dgm:spPr/>
    </dgm:pt>
    <dgm:pt modelId="{BF5A0E78-D7E6-40F5-A574-5BFC716BB543}" type="pres">
      <dgm:prSet presAssocID="{4885A34A-A0DD-4F02-94CF-DFD71BA2A2DE}" presName="text_3" presStyleLbl="node1" presStyleIdx="2" presStyleCnt="4" custScaleY="121154">
        <dgm:presLayoutVars>
          <dgm:bulletEnabled val="1"/>
        </dgm:presLayoutVars>
      </dgm:prSet>
      <dgm:spPr/>
      <dgm:t>
        <a:bodyPr/>
        <a:lstStyle/>
        <a:p>
          <a:endParaRPr lang="zh-CN" altLang="en-US"/>
        </a:p>
      </dgm:t>
    </dgm:pt>
    <dgm:pt modelId="{5A27584A-B9BF-42E4-BEDF-775F3C854443}" type="pres">
      <dgm:prSet presAssocID="{4885A34A-A0DD-4F02-94CF-DFD71BA2A2DE}" presName="accent_3" presStyleCnt="0"/>
      <dgm:spPr/>
    </dgm:pt>
    <dgm:pt modelId="{C16FDA58-455F-40B4-BEA4-3ACE0765EDCD}" type="pres">
      <dgm:prSet presAssocID="{4885A34A-A0DD-4F02-94CF-DFD71BA2A2DE}" presName="accentRepeatNode" presStyleLbl="solidFgAcc1" presStyleIdx="2" presStyleCnt="4"/>
      <dgm:spPr/>
    </dgm:pt>
    <dgm:pt modelId="{94087752-6FFA-497D-94E4-DF96B0B803ED}" type="pres">
      <dgm:prSet presAssocID="{B7767329-F2EB-4CE5-B45A-5BC2941AA385}" presName="text_4" presStyleLbl="node1" presStyleIdx="3" presStyleCnt="4">
        <dgm:presLayoutVars>
          <dgm:bulletEnabled val="1"/>
        </dgm:presLayoutVars>
      </dgm:prSet>
      <dgm:spPr/>
      <dgm:t>
        <a:bodyPr/>
        <a:lstStyle/>
        <a:p>
          <a:endParaRPr lang="zh-CN" altLang="en-US"/>
        </a:p>
      </dgm:t>
    </dgm:pt>
    <dgm:pt modelId="{048ED909-7941-4F17-A1C2-22C3D33221D9}" type="pres">
      <dgm:prSet presAssocID="{B7767329-F2EB-4CE5-B45A-5BC2941AA385}" presName="accent_4" presStyleCnt="0"/>
      <dgm:spPr/>
    </dgm:pt>
    <dgm:pt modelId="{26BFA84D-35E8-4462-BA6D-EDF6316D5811}" type="pres">
      <dgm:prSet presAssocID="{B7767329-F2EB-4CE5-B45A-5BC2941AA385}" presName="accentRepeatNode" presStyleLbl="solidFgAcc1" presStyleIdx="3" presStyleCnt="4"/>
      <dgm:spPr/>
    </dgm:pt>
  </dgm:ptLst>
  <dgm:cxnLst>
    <dgm:cxn modelId="{5556DD07-F693-44EC-AC2F-AF81C204C4EA}" type="presOf" srcId="{32A2FE39-D11D-4C9E-A9AD-224C003CBB24}" destId="{159EA8C9-28CF-43CC-AB07-624B5270E41F}" srcOrd="0" destOrd="0" presId="urn:microsoft.com/office/officeart/2008/layout/VerticalCurvedList"/>
    <dgm:cxn modelId="{7F9DABE2-A982-4951-9239-5330D5493DA1}" type="presOf" srcId="{B7767329-F2EB-4CE5-B45A-5BC2941AA385}" destId="{94087752-6FFA-497D-94E4-DF96B0B803ED}" srcOrd="0" destOrd="0" presId="urn:microsoft.com/office/officeart/2008/layout/VerticalCurvedList"/>
    <dgm:cxn modelId="{5D7DCEEE-A578-4994-B732-E79BAD05A5FD}" type="presOf" srcId="{9AAE98E0-9BE9-445D-9D11-2B4FB215AB08}" destId="{53D48851-D20D-49C1-92E6-796E178CE644}" srcOrd="0" destOrd="0" presId="urn:microsoft.com/office/officeart/2008/layout/VerticalCurvedList"/>
    <dgm:cxn modelId="{DBDFA9B4-4077-45B1-AE0D-8C7C7E5639EE}" type="presOf" srcId="{63E2F8A1-672C-4CCB-AEC4-19F48C8585C1}" destId="{D280B4F9-DA3D-4EC5-AB6F-E94ECD8AA0C2}" srcOrd="0" destOrd="0" presId="urn:microsoft.com/office/officeart/2008/layout/VerticalCurvedList"/>
    <dgm:cxn modelId="{FAE66A68-DA16-4498-93B8-0050D917E6B2}" srcId="{63E2F8A1-672C-4CCB-AEC4-19F48C8585C1}" destId="{B7767329-F2EB-4CE5-B45A-5BC2941AA385}" srcOrd="3" destOrd="0" parTransId="{78F3BE3B-E7C3-48B2-BD81-228BAF4D5F73}" sibTransId="{E1EFF4F3-7D10-4CD6-BDFA-762BCC8AA21C}"/>
    <dgm:cxn modelId="{ACE5E0C7-48CC-40A8-85A9-718C9BE85EC3}" srcId="{63E2F8A1-672C-4CCB-AEC4-19F48C8585C1}" destId="{32A2FE39-D11D-4C9E-A9AD-224C003CBB24}" srcOrd="1" destOrd="0" parTransId="{263F520A-BC46-4AF4-B047-C9BD17A6A639}" sibTransId="{D2F3DD8A-70B3-4B3F-A6D6-22EC04292261}"/>
    <dgm:cxn modelId="{3F7FDE21-C84E-442B-8AD7-ADAE1E226A08}" type="presOf" srcId="{A87CBEA5-1138-47B4-A20A-18BFA6EAB612}" destId="{2EFA0755-9901-49EB-9F08-DD0E8E2C9A7B}" srcOrd="0" destOrd="0" presId="urn:microsoft.com/office/officeart/2008/layout/VerticalCurvedList"/>
    <dgm:cxn modelId="{B0B416A0-B0AC-4772-937C-EB923CAFD695}" srcId="{63E2F8A1-672C-4CCB-AEC4-19F48C8585C1}" destId="{A87CBEA5-1138-47B4-A20A-18BFA6EAB612}" srcOrd="0" destOrd="0" parTransId="{8D2E3D97-1B28-40CE-92F7-2FADE45759DB}" sibTransId="{9AAE98E0-9BE9-445D-9D11-2B4FB215AB08}"/>
    <dgm:cxn modelId="{B6E4887B-D446-4D1C-9D56-2A57FCC15D67}" srcId="{63E2F8A1-672C-4CCB-AEC4-19F48C8585C1}" destId="{4885A34A-A0DD-4F02-94CF-DFD71BA2A2DE}" srcOrd="2" destOrd="0" parTransId="{6D413621-BB28-4C2D-BED9-4C328EF41A95}" sibTransId="{2A680901-DBC5-4A39-8945-89D7473E5886}"/>
    <dgm:cxn modelId="{593BE217-1EF6-4727-B14C-0C3D2729B4A7}" type="presOf" srcId="{4885A34A-A0DD-4F02-94CF-DFD71BA2A2DE}" destId="{BF5A0E78-D7E6-40F5-A574-5BFC716BB543}" srcOrd="0" destOrd="0" presId="urn:microsoft.com/office/officeart/2008/layout/VerticalCurvedList"/>
    <dgm:cxn modelId="{45166114-C89B-47E8-B31A-3A53A820A092}" type="presParOf" srcId="{D280B4F9-DA3D-4EC5-AB6F-E94ECD8AA0C2}" destId="{CEF2F7BA-9086-4EEF-9049-808BCC92A753}" srcOrd="0" destOrd="0" presId="urn:microsoft.com/office/officeart/2008/layout/VerticalCurvedList"/>
    <dgm:cxn modelId="{0D65FD13-6308-4DEA-B34C-E9B412FD2FAF}" type="presParOf" srcId="{CEF2F7BA-9086-4EEF-9049-808BCC92A753}" destId="{96BBDCE6-AC73-43B2-9198-82D1D70EF381}" srcOrd="0" destOrd="0" presId="urn:microsoft.com/office/officeart/2008/layout/VerticalCurvedList"/>
    <dgm:cxn modelId="{05FBF15A-693E-4BD1-B364-C7AC45D130F0}" type="presParOf" srcId="{96BBDCE6-AC73-43B2-9198-82D1D70EF381}" destId="{F9C78B02-B24E-435A-9223-DBA561C4FED5}" srcOrd="0" destOrd="0" presId="urn:microsoft.com/office/officeart/2008/layout/VerticalCurvedList"/>
    <dgm:cxn modelId="{1BCF917F-37B2-42BE-9FB3-A994193EAAD1}" type="presParOf" srcId="{96BBDCE6-AC73-43B2-9198-82D1D70EF381}" destId="{53D48851-D20D-49C1-92E6-796E178CE644}" srcOrd="1" destOrd="0" presId="urn:microsoft.com/office/officeart/2008/layout/VerticalCurvedList"/>
    <dgm:cxn modelId="{BC740ADC-AE2C-4BE9-A47E-D78B5030EF72}" type="presParOf" srcId="{96BBDCE6-AC73-43B2-9198-82D1D70EF381}" destId="{512E335A-8595-4D52-95BC-A0331EB900A5}" srcOrd="2" destOrd="0" presId="urn:microsoft.com/office/officeart/2008/layout/VerticalCurvedList"/>
    <dgm:cxn modelId="{B44BF1A7-3CD9-4CFC-A2E5-A6EF863D1BA7}" type="presParOf" srcId="{96BBDCE6-AC73-43B2-9198-82D1D70EF381}" destId="{9FC8B0C2-1CAC-4579-A451-7C0E75965E34}" srcOrd="3" destOrd="0" presId="urn:microsoft.com/office/officeart/2008/layout/VerticalCurvedList"/>
    <dgm:cxn modelId="{F21DF0D0-15C8-490A-8EF0-4AB95046D6BB}" type="presParOf" srcId="{CEF2F7BA-9086-4EEF-9049-808BCC92A753}" destId="{2EFA0755-9901-49EB-9F08-DD0E8E2C9A7B}" srcOrd="1" destOrd="0" presId="urn:microsoft.com/office/officeart/2008/layout/VerticalCurvedList"/>
    <dgm:cxn modelId="{4649F5F1-5131-4832-8C75-7E25D92FE580}" type="presParOf" srcId="{CEF2F7BA-9086-4EEF-9049-808BCC92A753}" destId="{0C56BC84-91C3-4065-8234-12B208632FE1}" srcOrd="2" destOrd="0" presId="urn:microsoft.com/office/officeart/2008/layout/VerticalCurvedList"/>
    <dgm:cxn modelId="{C2E54463-F525-48CF-B81B-11E0BA953342}" type="presParOf" srcId="{0C56BC84-91C3-4065-8234-12B208632FE1}" destId="{F3614C9C-4E31-416F-A0B6-73730C8BD74A}" srcOrd="0" destOrd="0" presId="urn:microsoft.com/office/officeart/2008/layout/VerticalCurvedList"/>
    <dgm:cxn modelId="{2EBA6CF4-6367-4DC4-B0D8-35E04CD44F15}" type="presParOf" srcId="{CEF2F7BA-9086-4EEF-9049-808BCC92A753}" destId="{159EA8C9-28CF-43CC-AB07-624B5270E41F}" srcOrd="3" destOrd="0" presId="urn:microsoft.com/office/officeart/2008/layout/VerticalCurvedList"/>
    <dgm:cxn modelId="{3D5F946D-C916-4903-B16A-BCD2DE23F246}" type="presParOf" srcId="{CEF2F7BA-9086-4EEF-9049-808BCC92A753}" destId="{1D4B4205-DE88-4EB3-B443-1E383FEFD1F0}" srcOrd="4" destOrd="0" presId="urn:microsoft.com/office/officeart/2008/layout/VerticalCurvedList"/>
    <dgm:cxn modelId="{BFE22B4D-E3B1-49FB-A964-4C29D35D2145}" type="presParOf" srcId="{1D4B4205-DE88-4EB3-B443-1E383FEFD1F0}" destId="{E56C275D-B4D4-437D-A7C8-B925D9A938E6}" srcOrd="0" destOrd="0" presId="urn:microsoft.com/office/officeart/2008/layout/VerticalCurvedList"/>
    <dgm:cxn modelId="{DB0D5430-35C5-4ECD-9CAD-35F042F7A825}" type="presParOf" srcId="{CEF2F7BA-9086-4EEF-9049-808BCC92A753}" destId="{BF5A0E78-D7E6-40F5-A574-5BFC716BB543}" srcOrd="5" destOrd="0" presId="urn:microsoft.com/office/officeart/2008/layout/VerticalCurvedList"/>
    <dgm:cxn modelId="{C14960B9-2E17-4C4E-A670-ADEE90AC144F}" type="presParOf" srcId="{CEF2F7BA-9086-4EEF-9049-808BCC92A753}" destId="{5A27584A-B9BF-42E4-BEDF-775F3C854443}" srcOrd="6" destOrd="0" presId="urn:microsoft.com/office/officeart/2008/layout/VerticalCurvedList"/>
    <dgm:cxn modelId="{78EFC5E2-0982-436C-B6BC-0BD511D735DC}" type="presParOf" srcId="{5A27584A-B9BF-42E4-BEDF-775F3C854443}" destId="{C16FDA58-455F-40B4-BEA4-3ACE0765EDCD}" srcOrd="0" destOrd="0" presId="urn:microsoft.com/office/officeart/2008/layout/VerticalCurvedList"/>
    <dgm:cxn modelId="{DB127077-92FE-47EC-95C3-ABA6172ECA94}" type="presParOf" srcId="{CEF2F7BA-9086-4EEF-9049-808BCC92A753}" destId="{94087752-6FFA-497D-94E4-DF96B0B803ED}" srcOrd="7" destOrd="0" presId="urn:microsoft.com/office/officeart/2008/layout/VerticalCurvedList"/>
    <dgm:cxn modelId="{8BE4BD1E-3503-4324-A8AA-DD52636169A0}" type="presParOf" srcId="{CEF2F7BA-9086-4EEF-9049-808BCC92A753}" destId="{048ED909-7941-4F17-A1C2-22C3D33221D9}" srcOrd="8" destOrd="0" presId="urn:microsoft.com/office/officeart/2008/layout/VerticalCurvedList"/>
    <dgm:cxn modelId="{9B08BAC9-0443-4BDB-B250-8FBA6E786E00}" type="presParOf" srcId="{048ED909-7941-4F17-A1C2-22C3D33221D9}" destId="{26BFA84D-35E8-4462-BA6D-EDF6316D5811}"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6107A7-C318-4734-A6CE-6D782523141C}" type="doc">
      <dgm:prSet loTypeId="urn:microsoft.com/office/officeart/2005/8/layout/radial4" loCatId="relationship" qsTypeId="urn:microsoft.com/office/officeart/2005/8/quickstyle/simple1" qsCatId="simple" csTypeId="urn:microsoft.com/office/officeart/2005/8/colors/accent2_2" csCatId="accent2" phldr="1"/>
      <dgm:spPr/>
      <dgm:t>
        <a:bodyPr/>
        <a:lstStyle/>
        <a:p>
          <a:endParaRPr lang="zh-CN" altLang="en-US"/>
        </a:p>
      </dgm:t>
    </dgm:pt>
    <dgm:pt modelId="{21A8DA1B-32AF-46C4-9280-82C0A4F32E5A}">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影响客户满意度的因素</a:t>
          </a:r>
          <a:endParaRPr lang="zh-CN" altLang="en-US" sz="2400" dirty="0">
            <a:latin typeface="微软雅黑" panose="020B0503020204020204" pitchFamily="34" charset="-122"/>
            <a:ea typeface="微软雅黑" panose="020B0503020204020204" pitchFamily="34" charset="-122"/>
          </a:endParaRPr>
        </a:p>
      </dgm:t>
    </dgm:pt>
    <dgm:pt modelId="{8C36871B-EB87-46BA-A210-0DD42319EB13}" cxnId="{821F9172-4B8C-4190-BB2F-BC1C995FBD0F}" type="parTrans">
      <dgm:prSet/>
      <dgm:spPr/>
      <dgm:t>
        <a:bodyPr/>
        <a:lstStyle/>
        <a:p>
          <a:endParaRPr lang="zh-CN" altLang="en-US"/>
        </a:p>
      </dgm:t>
    </dgm:pt>
    <dgm:pt modelId="{E6B9C0DC-EA77-4F7A-9D89-E741A73DF081}" cxnId="{821F9172-4B8C-4190-BB2F-BC1C995FBD0F}" type="sibTrans">
      <dgm:prSet/>
      <dgm:spPr/>
      <dgm:t>
        <a:bodyPr/>
        <a:lstStyle/>
        <a:p>
          <a:endParaRPr lang="zh-CN" altLang="en-US"/>
        </a:p>
      </dgm:t>
    </dgm:pt>
    <dgm:pt modelId="{A005E5EF-25C5-4001-B12D-B0B5EC93625C}">
      <dgm:prSet phldrT="[文本]" phldr="0" custT="1"/>
      <dgm:spPr/>
      <dgm:t>
        <a:bodyPr vert="horz" wrap="square"/>
        <a:p>
          <a:pPr>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核心产品</a:t>
          </a:r>
          <a:r>
            <a:rPr lang="zh-CN" altLang="en-US" sz="2400" dirty="0" smtClean="0">
              <a:latin typeface="微软雅黑" panose="020B0503020204020204" pitchFamily="34" charset="-122"/>
              <a:ea typeface="微软雅黑" panose="020B0503020204020204" pitchFamily="34" charset="-122"/>
            </a:rPr>
            <a:t>或</a:t>
          </a:r>
          <a:r>
            <a:rPr lang="zh-CN" altLang="en-US" sz="2400" dirty="0" smtClean="0">
              <a:latin typeface="微软雅黑" panose="020B0503020204020204" pitchFamily="34" charset="-122"/>
              <a:ea typeface="微软雅黑" panose="020B0503020204020204" pitchFamily="34" charset="-122"/>
            </a:rPr>
            <a:t>服务</a:t>
          </a:r>
          <a:r>
            <a:rPr lang="zh-CN" altLang="en-US" sz="2400" dirty="0">
              <a:latin typeface="微软雅黑" panose="020B0503020204020204" pitchFamily="34" charset="-122"/>
              <a:ea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endParaRPr>
        </a:p>
      </dgm:t>
    </dgm:pt>
    <dgm:pt modelId="{EF98C5CC-6FD0-4543-A894-C8DED75CFD79}" cxnId="{107EE400-0AA2-487D-A939-D58D61DA91C4}" type="parTrans">
      <dgm:prSet/>
      <dgm:spPr/>
      <dgm:t>
        <a:bodyPr/>
        <a:lstStyle/>
        <a:p>
          <a:endParaRPr lang="zh-CN" altLang="en-US"/>
        </a:p>
      </dgm:t>
    </dgm:pt>
    <dgm:pt modelId="{A177749B-4B5B-432D-B892-D44F4F08C6FA}" cxnId="{107EE400-0AA2-487D-A939-D58D61DA91C4}" type="sibTrans">
      <dgm:prSet/>
      <dgm:spPr/>
      <dgm:t>
        <a:bodyPr/>
        <a:lstStyle/>
        <a:p>
          <a:endParaRPr lang="zh-CN" altLang="en-US"/>
        </a:p>
      </dgm:t>
    </dgm:pt>
    <dgm:pt modelId="{21EBF88B-BEED-4D4D-9F8B-24A6EBFE5904}">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支持性服务</a:t>
          </a:r>
          <a:endParaRPr lang="zh-CN" altLang="en-US" sz="2400" dirty="0">
            <a:latin typeface="微软雅黑" panose="020B0503020204020204" pitchFamily="34" charset="-122"/>
            <a:ea typeface="微软雅黑" panose="020B0503020204020204" pitchFamily="34" charset="-122"/>
          </a:endParaRPr>
        </a:p>
      </dgm:t>
    </dgm:pt>
    <dgm:pt modelId="{7DD503E8-2580-424D-83B6-8EAD07D281F9}" cxnId="{2275D426-23E9-415F-91E0-650899E63031}" type="parTrans">
      <dgm:prSet/>
      <dgm:spPr/>
      <dgm:t>
        <a:bodyPr/>
        <a:lstStyle/>
        <a:p>
          <a:endParaRPr lang="zh-CN" altLang="en-US"/>
        </a:p>
      </dgm:t>
    </dgm:pt>
    <dgm:pt modelId="{93494893-B238-4A8C-B8B9-378057CB8156}" cxnId="{2275D426-23E9-415F-91E0-650899E63031}" type="sibTrans">
      <dgm:prSet/>
      <dgm:spPr/>
      <dgm:t>
        <a:bodyPr/>
        <a:lstStyle/>
        <a:p>
          <a:endParaRPr lang="zh-CN" altLang="en-US"/>
        </a:p>
      </dgm:t>
    </dgm:pt>
    <dgm:pt modelId="{095D090A-FC29-4E06-A8CD-2FBFF3CE942F}">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承诺服务兑现</a:t>
          </a:r>
          <a:endParaRPr lang="zh-CN" altLang="en-US" sz="2400" dirty="0">
            <a:latin typeface="微软雅黑" panose="020B0503020204020204" pitchFamily="34" charset="-122"/>
            <a:ea typeface="微软雅黑" panose="020B0503020204020204" pitchFamily="34" charset="-122"/>
          </a:endParaRPr>
        </a:p>
      </dgm:t>
    </dgm:pt>
    <dgm:pt modelId="{89B962D5-34FD-43A2-A86B-39D9F6D0DEEA}" cxnId="{5D821439-E27A-4F4E-A8DF-B74FE2381289}" type="parTrans">
      <dgm:prSet/>
      <dgm:spPr/>
      <dgm:t>
        <a:bodyPr/>
        <a:lstStyle/>
        <a:p>
          <a:endParaRPr lang="zh-CN" altLang="en-US"/>
        </a:p>
      </dgm:t>
    </dgm:pt>
    <dgm:pt modelId="{8AB9464D-AABE-4C41-B14B-896AE1E57741}" cxnId="{5D821439-E27A-4F4E-A8DF-B74FE2381289}" type="sibTrans">
      <dgm:prSet/>
      <dgm:spPr/>
      <dgm:t>
        <a:bodyPr/>
        <a:lstStyle/>
        <a:p>
          <a:endParaRPr lang="zh-CN" altLang="en-US"/>
        </a:p>
      </dgm:t>
    </dgm:pt>
    <dgm:pt modelId="{DCB66009-E334-482A-A009-12F1F02E6FE8}">
      <dgm:prSet custT="1"/>
      <dgm:spPr/>
      <dgm:t>
        <a:bodyPr/>
        <a:lstStyle/>
        <a:p>
          <a:r>
            <a:rPr lang="zh-CN" altLang="en-US" sz="2400" dirty="0" smtClean="0">
              <a:latin typeface="微软雅黑" panose="020B0503020204020204" pitchFamily="34" charset="-122"/>
              <a:ea typeface="微软雅黑" panose="020B0503020204020204" pitchFamily="34" charset="-122"/>
            </a:rPr>
            <a:t>沟通因素</a:t>
          </a:r>
          <a:endParaRPr lang="zh-CN" altLang="en-US" sz="2400" dirty="0">
            <a:latin typeface="微软雅黑" panose="020B0503020204020204" pitchFamily="34" charset="-122"/>
            <a:ea typeface="微软雅黑" panose="020B0503020204020204" pitchFamily="34" charset="-122"/>
          </a:endParaRPr>
        </a:p>
      </dgm:t>
    </dgm:pt>
    <dgm:pt modelId="{50A5278B-14EC-4112-866F-FA5BC6C039B3}" cxnId="{7AF6C5CD-9707-4203-8EEC-2CE43FBF5F66}" type="parTrans">
      <dgm:prSet/>
      <dgm:spPr/>
      <dgm:t>
        <a:bodyPr/>
        <a:lstStyle/>
        <a:p>
          <a:endParaRPr lang="zh-CN" altLang="en-US"/>
        </a:p>
      </dgm:t>
    </dgm:pt>
    <dgm:pt modelId="{DEE3EED3-8BDB-469E-88A4-EDDB8BBF8FA8}" cxnId="{7AF6C5CD-9707-4203-8EEC-2CE43FBF5F66}" type="sibTrans">
      <dgm:prSet/>
      <dgm:spPr/>
      <dgm:t>
        <a:bodyPr/>
        <a:lstStyle/>
        <a:p>
          <a:endParaRPr lang="zh-CN" altLang="en-US"/>
        </a:p>
      </dgm:t>
    </dgm:pt>
    <dgm:pt modelId="{88273F94-13B1-40B0-9489-069D6DE446DD}">
      <dgm:prSet custT="1"/>
      <dgm:spPr/>
      <dgm:t>
        <a:bodyPr/>
        <a:lstStyle/>
        <a:p>
          <a:r>
            <a:rPr lang="zh-CN" altLang="en-US" sz="2400" dirty="0" smtClean="0">
              <a:latin typeface="微软雅黑" panose="020B0503020204020204" pitchFamily="34" charset="-122"/>
              <a:ea typeface="微软雅黑" panose="020B0503020204020204" pitchFamily="34" charset="-122"/>
            </a:rPr>
            <a:t>情感因素</a:t>
          </a:r>
          <a:endParaRPr lang="zh-CN" altLang="en-US" sz="2400" dirty="0">
            <a:latin typeface="微软雅黑" panose="020B0503020204020204" pitchFamily="34" charset="-122"/>
            <a:ea typeface="微软雅黑" panose="020B0503020204020204" pitchFamily="34" charset="-122"/>
          </a:endParaRPr>
        </a:p>
      </dgm:t>
    </dgm:pt>
    <dgm:pt modelId="{2A2733AA-8C21-46BA-91F8-A9978161C7B7}" cxnId="{D2D6477F-49C0-42D7-8A5E-63FB9A0354D2}" type="parTrans">
      <dgm:prSet/>
      <dgm:spPr/>
      <dgm:t>
        <a:bodyPr/>
        <a:lstStyle/>
        <a:p>
          <a:endParaRPr lang="zh-CN" altLang="en-US"/>
        </a:p>
      </dgm:t>
    </dgm:pt>
    <dgm:pt modelId="{5AE1109A-729F-45AE-8A3B-5D712EF5B2F0}" cxnId="{D2D6477F-49C0-42D7-8A5E-63FB9A0354D2}" type="sibTrans">
      <dgm:prSet/>
      <dgm:spPr/>
      <dgm:t>
        <a:bodyPr/>
        <a:lstStyle/>
        <a:p>
          <a:endParaRPr lang="zh-CN" altLang="en-US"/>
        </a:p>
      </dgm:t>
    </dgm:pt>
    <dgm:pt modelId="{0BD2685A-D94B-4E49-84A1-3615D29B25E1}" type="pres">
      <dgm:prSet presAssocID="{FB6107A7-C318-4734-A6CE-6D782523141C}" presName="cycle" presStyleCnt="0">
        <dgm:presLayoutVars>
          <dgm:chMax val="1"/>
          <dgm:dir/>
          <dgm:animLvl val="ctr"/>
          <dgm:resizeHandles val="exact"/>
        </dgm:presLayoutVars>
      </dgm:prSet>
      <dgm:spPr/>
      <dgm:t>
        <a:bodyPr/>
        <a:lstStyle/>
        <a:p>
          <a:endParaRPr lang="zh-CN" altLang="en-US"/>
        </a:p>
      </dgm:t>
    </dgm:pt>
    <dgm:pt modelId="{67FD5A4B-171C-4E86-8490-CEF4F3C1BAA7}" type="pres">
      <dgm:prSet presAssocID="{21A8DA1B-32AF-46C4-9280-82C0A4F32E5A}" presName="centerShape" presStyleLbl="node0" presStyleIdx="0" presStyleCnt="1"/>
      <dgm:spPr/>
      <dgm:t>
        <a:bodyPr/>
        <a:lstStyle/>
        <a:p>
          <a:endParaRPr lang="zh-CN" altLang="en-US"/>
        </a:p>
      </dgm:t>
    </dgm:pt>
    <dgm:pt modelId="{DCA5A619-BB3F-4C19-A493-189665D89DB4}" type="pres">
      <dgm:prSet presAssocID="{EF98C5CC-6FD0-4543-A894-C8DED75CFD79}" presName="parTrans" presStyleLbl="bgSibTrans2D1" presStyleIdx="0" presStyleCnt="5"/>
      <dgm:spPr/>
      <dgm:t>
        <a:bodyPr/>
        <a:lstStyle/>
        <a:p>
          <a:endParaRPr lang="zh-CN" altLang="en-US"/>
        </a:p>
      </dgm:t>
    </dgm:pt>
    <dgm:pt modelId="{9FF8C66C-D8F4-4938-935C-60E0930711C9}" type="pres">
      <dgm:prSet presAssocID="{A005E5EF-25C5-4001-B12D-B0B5EC93625C}" presName="node" presStyleLbl="node1" presStyleIdx="0" presStyleCnt="5">
        <dgm:presLayoutVars>
          <dgm:bulletEnabled val="1"/>
        </dgm:presLayoutVars>
      </dgm:prSet>
      <dgm:spPr/>
      <dgm:t>
        <a:bodyPr/>
        <a:lstStyle/>
        <a:p>
          <a:endParaRPr lang="zh-CN" altLang="en-US"/>
        </a:p>
      </dgm:t>
    </dgm:pt>
    <dgm:pt modelId="{CFBA5457-B853-49DF-A49A-24BA2039F378}" type="pres">
      <dgm:prSet presAssocID="{7DD503E8-2580-424D-83B6-8EAD07D281F9}" presName="parTrans" presStyleLbl="bgSibTrans2D1" presStyleIdx="1" presStyleCnt="5"/>
      <dgm:spPr/>
      <dgm:t>
        <a:bodyPr/>
        <a:lstStyle/>
        <a:p>
          <a:endParaRPr lang="zh-CN" altLang="en-US"/>
        </a:p>
      </dgm:t>
    </dgm:pt>
    <dgm:pt modelId="{EF9DEDB7-653E-4F94-A9BD-BC78FE5A2B30}" type="pres">
      <dgm:prSet presAssocID="{21EBF88B-BEED-4D4D-9F8B-24A6EBFE5904}" presName="node" presStyleLbl="node1" presStyleIdx="1" presStyleCnt="5">
        <dgm:presLayoutVars>
          <dgm:bulletEnabled val="1"/>
        </dgm:presLayoutVars>
      </dgm:prSet>
      <dgm:spPr/>
      <dgm:t>
        <a:bodyPr/>
        <a:lstStyle/>
        <a:p>
          <a:endParaRPr lang="zh-CN" altLang="en-US"/>
        </a:p>
      </dgm:t>
    </dgm:pt>
    <dgm:pt modelId="{7E787C4A-5A3F-4E26-A366-235DDB3057F7}" type="pres">
      <dgm:prSet presAssocID="{89B962D5-34FD-43A2-A86B-39D9F6D0DEEA}" presName="parTrans" presStyleLbl="bgSibTrans2D1" presStyleIdx="2" presStyleCnt="5"/>
      <dgm:spPr/>
      <dgm:t>
        <a:bodyPr/>
        <a:lstStyle/>
        <a:p>
          <a:endParaRPr lang="zh-CN" altLang="en-US"/>
        </a:p>
      </dgm:t>
    </dgm:pt>
    <dgm:pt modelId="{71C23E54-7C49-45DC-A706-11CCC1F57CA2}" type="pres">
      <dgm:prSet presAssocID="{095D090A-FC29-4E06-A8CD-2FBFF3CE942F}" presName="node" presStyleLbl="node1" presStyleIdx="2" presStyleCnt="5">
        <dgm:presLayoutVars>
          <dgm:bulletEnabled val="1"/>
        </dgm:presLayoutVars>
      </dgm:prSet>
      <dgm:spPr/>
      <dgm:t>
        <a:bodyPr/>
        <a:lstStyle/>
        <a:p>
          <a:endParaRPr lang="zh-CN" altLang="en-US"/>
        </a:p>
      </dgm:t>
    </dgm:pt>
    <dgm:pt modelId="{CE2D5E60-5E6D-4238-B1CD-B5794691C410}" type="pres">
      <dgm:prSet presAssocID="{50A5278B-14EC-4112-866F-FA5BC6C039B3}" presName="parTrans" presStyleLbl="bgSibTrans2D1" presStyleIdx="3" presStyleCnt="5"/>
      <dgm:spPr/>
      <dgm:t>
        <a:bodyPr/>
        <a:lstStyle/>
        <a:p>
          <a:endParaRPr lang="zh-CN" altLang="en-US"/>
        </a:p>
      </dgm:t>
    </dgm:pt>
    <dgm:pt modelId="{BE0E1C7C-AAAD-474E-A63D-9DFA568B1585}" type="pres">
      <dgm:prSet presAssocID="{DCB66009-E334-482A-A009-12F1F02E6FE8}" presName="node" presStyleLbl="node1" presStyleIdx="3" presStyleCnt="5">
        <dgm:presLayoutVars>
          <dgm:bulletEnabled val="1"/>
        </dgm:presLayoutVars>
      </dgm:prSet>
      <dgm:spPr/>
      <dgm:t>
        <a:bodyPr/>
        <a:lstStyle/>
        <a:p>
          <a:endParaRPr lang="zh-CN" altLang="en-US"/>
        </a:p>
      </dgm:t>
    </dgm:pt>
    <dgm:pt modelId="{72F39AD8-87EC-4667-8FE1-2F88EF814639}" type="pres">
      <dgm:prSet presAssocID="{2A2733AA-8C21-46BA-91F8-A9978161C7B7}" presName="parTrans" presStyleLbl="bgSibTrans2D1" presStyleIdx="4" presStyleCnt="5"/>
      <dgm:spPr/>
      <dgm:t>
        <a:bodyPr/>
        <a:lstStyle/>
        <a:p>
          <a:endParaRPr lang="zh-CN" altLang="en-US"/>
        </a:p>
      </dgm:t>
    </dgm:pt>
    <dgm:pt modelId="{5152050F-64BB-4530-9632-C76AC8D22F2D}" type="pres">
      <dgm:prSet presAssocID="{88273F94-13B1-40B0-9489-069D6DE446DD}" presName="node" presStyleLbl="node1" presStyleIdx="4" presStyleCnt="5">
        <dgm:presLayoutVars>
          <dgm:bulletEnabled val="1"/>
        </dgm:presLayoutVars>
      </dgm:prSet>
      <dgm:spPr/>
      <dgm:t>
        <a:bodyPr/>
        <a:lstStyle/>
        <a:p>
          <a:endParaRPr lang="zh-CN" altLang="en-US"/>
        </a:p>
      </dgm:t>
    </dgm:pt>
  </dgm:ptLst>
  <dgm:cxnLst>
    <dgm:cxn modelId="{821F9172-4B8C-4190-BB2F-BC1C995FBD0F}" srcId="{FB6107A7-C318-4734-A6CE-6D782523141C}" destId="{21A8DA1B-32AF-46C4-9280-82C0A4F32E5A}" srcOrd="0" destOrd="0" parTransId="{8C36871B-EB87-46BA-A210-0DD42319EB13}" sibTransId="{E6B9C0DC-EA77-4F7A-9D89-E741A73DF081}"/>
    <dgm:cxn modelId="{107EE400-0AA2-487D-A939-D58D61DA91C4}" srcId="{21A8DA1B-32AF-46C4-9280-82C0A4F32E5A}" destId="{A005E5EF-25C5-4001-B12D-B0B5EC93625C}" srcOrd="0" destOrd="0" parTransId="{EF98C5CC-6FD0-4543-A894-C8DED75CFD79}" sibTransId="{A177749B-4B5B-432D-B892-D44F4F08C6FA}"/>
    <dgm:cxn modelId="{2275D426-23E9-415F-91E0-650899E63031}" srcId="{21A8DA1B-32AF-46C4-9280-82C0A4F32E5A}" destId="{21EBF88B-BEED-4D4D-9F8B-24A6EBFE5904}" srcOrd="1" destOrd="0" parTransId="{7DD503E8-2580-424D-83B6-8EAD07D281F9}" sibTransId="{93494893-B238-4A8C-B8B9-378057CB8156}"/>
    <dgm:cxn modelId="{5D821439-E27A-4F4E-A8DF-B74FE2381289}" srcId="{21A8DA1B-32AF-46C4-9280-82C0A4F32E5A}" destId="{095D090A-FC29-4E06-A8CD-2FBFF3CE942F}" srcOrd="2" destOrd="0" parTransId="{89B962D5-34FD-43A2-A86B-39D9F6D0DEEA}" sibTransId="{8AB9464D-AABE-4C41-B14B-896AE1E57741}"/>
    <dgm:cxn modelId="{7AF6C5CD-9707-4203-8EEC-2CE43FBF5F66}" srcId="{21A8DA1B-32AF-46C4-9280-82C0A4F32E5A}" destId="{DCB66009-E334-482A-A009-12F1F02E6FE8}" srcOrd="3" destOrd="0" parTransId="{50A5278B-14EC-4112-866F-FA5BC6C039B3}" sibTransId="{DEE3EED3-8BDB-469E-88A4-EDDB8BBF8FA8}"/>
    <dgm:cxn modelId="{D2D6477F-49C0-42D7-8A5E-63FB9A0354D2}" srcId="{21A8DA1B-32AF-46C4-9280-82C0A4F32E5A}" destId="{88273F94-13B1-40B0-9489-069D6DE446DD}" srcOrd="4" destOrd="0" parTransId="{2A2733AA-8C21-46BA-91F8-A9978161C7B7}" sibTransId="{5AE1109A-729F-45AE-8A3B-5D712EF5B2F0}"/>
    <dgm:cxn modelId="{6631ACF5-FB74-4B76-9BEC-3A3F6CD9F4C9}" type="presOf" srcId="{FB6107A7-C318-4734-A6CE-6D782523141C}" destId="{0BD2685A-D94B-4E49-84A1-3615D29B25E1}" srcOrd="0" destOrd="0" presId="urn:microsoft.com/office/officeart/2005/8/layout/radial4"/>
    <dgm:cxn modelId="{128AB5EA-CEA3-4CA0-8181-857FEB8FEF74}" type="presParOf" srcId="{0BD2685A-D94B-4E49-84A1-3615D29B25E1}" destId="{67FD5A4B-171C-4E86-8490-CEF4F3C1BAA7}" srcOrd="0" destOrd="0" presId="urn:microsoft.com/office/officeart/2005/8/layout/radial4"/>
    <dgm:cxn modelId="{2A7E8577-7B8F-4052-AAD6-8B7129D300FB}" type="presOf" srcId="{21A8DA1B-32AF-46C4-9280-82C0A4F32E5A}" destId="{67FD5A4B-171C-4E86-8490-CEF4F3C1BAA7}" srcOrd="0" destOrd="0" presId="urn:microsoft.com/office/officeart/2005/8/layout/radial4"/>
    <dgm:cxn modelId="{83CF6E79-124D-4B2B-A3A2-05F749A4F334}" type="presParOf" srcId="{0BD2685A-D94B-4E49-84A1-3615D29B25E1}" destId="{DCA5A619-BB3F-4C19-A493-189665D89DB4}" srcOrd="1" destOrd="0" presId="urn:microsoft.com/office/officeart/2005/8/layout/radial4"/>
    <dgm:cxn modelId="{8DE205CA-ADAB-4CF7-A373-ED305AC75250}" type="presOf" srcId="{EF98C5CC-6FD0-4543-A894-C8DED75CFD79}" destId="{DCA5A619-BB3F-4C19-A493-189665D89DB4}" srcOrd="0" destOrd="0" presId="urn:microsoft.com/office/officeart/2005/8/layout/radial4"/>
    <dgm:cxn modelId="{4B633C8D-9E2D-4BEF-9710-7DA9C50E1837}" type="presParOf" srcId="{0BD2685A-D94B-4E49-84A1-3615D29B25E1}" destId="{9FF8C66C-D8F4-4938-935C-60E0930711C9}" srcOrd="2" destOrd="0" presId="urn:microsoft.com/office/officeart/2005/8/layout/radial4"/>
    <dgm:cxn modelId="{17204746-FD0E-41F7-9E6E-A129AF4ACD3B}" type="presOf" srcId="{A005E5EF-25C5-4001-B12D-B0B5EC93625C}" destId="{9FF8C66C-D8F4-4938-935C-60E0930711C9}" srcOrd="0" destOrd="0" presId="urn:microsoft.com/office/officeart/2005/8/layout/radial4"/>
    <dgm:cxn modelId="{BDB1C32F-F7B1-4D18-A0DF-A3709BC82698}" type="presParOf" srcId="{0BD2685A-D94B-4E49-84A1-3615D29B25E1}" destId="{CFBA5457-B853-49DF-A49A-24BA2039F378}" srcOrd="3" destOrd="0" presId="urn:microsoft.com/office/officeart/2005/8/layout/radial4"/>
    <dgm:cxn modelId="{189040B6-C0EE-428E-B176-FF80E0AB2D57}" type="presOf" srcId="{7DD503E8-2580-424D-83B6-8EAD07D281F9}" destId="{CFBA5457-B853-49DF-A49A-24BA2039F378}" srcOrd="0" destOrd="0" presId="urn:microsoft.com/office/officeart/2005/8/layout/radial4"/>
    <dgm:cxn modelId="{05924402-7280-4BA3-9DBF-B71D733D3F84}" type="presParOf" srcId="{0BD2685A-D94B-4E49-84A1-3615D29B25E1}" destId="{EF9DEDB7-653E-4F94-A9BD-BC78FE5A2B30}" srcOrd="4" destOrd="0" presId="urn:microsoft.com/office/officeart/2005/8/layout/radial4"/>
    <dgm:cxn modelId="{1888CF64-5AF8-4E07-98DC-F07691DD113D}" type="presOf" srcId="{21EBF88B-BEED-4D4D-9F8B-24A6EBFE5904}" destId="{EF9DEDB7-653E-4F94-A9BD-BC78FE5A2B30}" srcOrd="0" destOrd="0" presId="urn:microsoft.com/office/officeart/2005/8/layout/radial4"/>
    <dgm:cxn modelId="{B597501D-5502-47BF-A055-2D4C2C87D680}" type="presParOf" srcId="{0BD2685A-D94B-4E49-84A1-3615D29B25E1}" destId="{7E787C4A-5A3F-4E26-A366-235DDB3057F7}" srcOrd="5" destOrd="0" presId="urn:microsoft.com/office/officeart/2005/8/layout/radial4"/>
    <dgm:cxn modelId="{E3C1BDBA-AA86-4ABC-AC70-C5325E14FC0C}" type="presOf" srcId="{89B962D5-34FD-43A2-A86B-39D9F6D0DEEA}" destId="{7E787C4A-5A3F-4E26-A366-235DDB3057F7}" srcOrd="0" destOrd="0" presId="urn:microsoft.com/office/officeart/2005/8/layout/radial4"/>
    <dgm:cxn modelId="{86B9B39D-30D1-431C-AB31-A34AC1B05410}" type="presParOf" srcId="{0BD2685A-D94B-4E49-84A1-3615D29B25E1}" destId="{71C23E54-7C49-45DC-A706-11CCC1F57CA2}" srcOrd="6" destOrd="0" presId="urn:microsoft.com/office/officeart/2005/8/layout/radial4"/>
    <dgm:cxn modelId="{9946329C-D598-4CBA-A4B4-E4039D5CAC0B}" type="presOf" srcId="{095D090A-FC29-4E06-A8CD-2FBFF3CE942F}" destId="{71C23E54-7C49-45DC-A706-11CCC1F57CA2}" srcOrd="0" destOrd="0" presId="urn:microsoft.com/office/officeart/2005/8/layout/radial4"/>
    <dgm:cxn modelId="{583851AC-D055-4D3D-B9D4-AC92AB68B6B7}" type="presParOf" srcId="{0BD2685A-D94B-4E49-84A1-3615D29B25E1}" destId="{CE2D5E60-5E6D-4238-B1CD-B5794691C410}" srcOrd="7" destOrd="0" presId="urn:microsoft.com/office/officeart/2005/8/layout/radial4"/>
    <dgm:cxn modelId="{E1CB0C05-EAE5-4400-9587-0A0FE3CCA499}" type="presOf" srcId="{50A5278B-14EC-4112-866F-FA5BC6C039B3}" destId="{CE2D5E60-5E6D-4238-B1CD-B5794691C410}" srcOrd="0" destOrd="0" presId="urn:microsoft.com/office/officeart/2005/8/layout/radial4"/>
    <dgm:cxn modelId="{19B0781B-6D22-4BBE-A3D8-3D9719CD3249}" type="presParOf" srcId="{0BD2685A-D94B-4E49-84A1-3615D29B25E1}" destId="{BE0E1C7C-AAAD-474E-A63D-9DFA568B1585}" srcOrd="8" destOrd="0" presId="urn:microsoft.com/office/officeart/2005/8/layout/radial4"/>
    <dgm:cxn modelId="{2787DE75-F919-4B3B-8A1A-1AAFCFB55F46}" type="presOf" srcId="{DCB66009-E334-482A-A009-12F1F02E6FE8}" destId="{BE0E1C7C-AAAD-474E-A63D-9DFA568B1585}" srcOrd="0" destOrd="0" presId="urn:microsoft.com/office/officeart/2005/8/layout/radial4"/>
    <dgm:cxn modelId="{AF82639B-0050-4290-BBBB-665A4A463F22}" type="presParOf" srcId="{0BD2685A-D94B-4E49-84A1-3615D29B25E1}" destId="{72F39AD8-87EC-4667-8FE1-2F88EF814639}" srcOrd="9" destOrd="0" presId="urn:microsoft.com/office/officeart/2005/8/layout/radial4"/>
    <dgm:cxn modelId="{6AB0AA19-E3FE-464C-9505-BF4F0D35CBEC}" type="presOf" srcId="{2A2733AA-8C21-46BA-91F8-A9978161C7B7}" destId="{72F39AD8-87EC-4667-8FE1-2F88EF814639}" srcOrd="0" destOrd="0" presId="urn:microsoft.com/office/officeart/2005/8/layout/radial4"/>
    <dgm:cxn modelId="{87A9564F-215E-41C0-8F92-42D032379A8C}" type="presParOf" srcId="{0BD2685A-D94B-4E49-84A1-3615D29B25E1}" destId="{5152050F-64BB-4530-9632-C76AC8D22F2D}" srcOrd="10" destOrd="0" presId="urn:microsoft.com/office/officeart/2005/8/layout/radial4"/>
    <dgm:cxn modelId="{0D4F96A4-2BB8-4187-9493-A37ABD9606B4}" type="presOf" srcId="{88273F94-13B1-40B0-9489-069D6DE446DD}" destId="{5152050F-64BB-4530-9632-C76AC8D22F2D}" srcOrd="0"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4949E5-5D0C-4993-A364-BD7656942FAD}" type="doc">
      <dgm:prSet loTypeId="urn:microsoft.com/office/officeart/2005/8/layout/radial6" loCatId="cycle" qsTypeId="urn:microsoft.com/office/officeart/2005/8/quickstyle/simple1" qsCatId="simple" csTypeId="urn:microsoft.com/office/officeart/2005/8/colors/accent2_5" csCatId="accent2" phldr="1"/>
      <dgm:spPr/>
      <dgm:t>
        <a:bodyPr/>
        <a:lstStyle/>
        <a:p>
          <a:endParaRPr lang="zh-CN" altLang="en-US"/>
        </a:p>
      </dgm:t>
    </dgm:pt>
    <dgm:pt modelId="{156385A6-E17F-4DE6-B874-B166546969DC}">
      <dgm:prSet/>
      <dgm:spPr/>
      <dgm:t>
        <a:bodyPr/>
        <a:lstStyle/>
        <a:p>
          <a:r>
            <a:rPr lang="zh-CN" altLang="en-US" dirty="0" smtClean="0">
              <a:latin typeface="微软雅黑" panose="020B0503020204020204" pitchFamily="34" charset="-122"/>
              <a:ea typeface="微软雅黑" panose="020B0503020204020204" pitchFamily="34" charset="-122"/>
            </a:rPr>
            <a:t>间接反映客户满意度的指标</a:t>
          </a:r>
          <a:endParaRPr lang="zh-CN" altLang="en-US" dirty="0">
            <a:latin typeface="微软雅黑" panose="020B0503020204020204" pitchFamily="34" charset="-122"/>
            <a:ea typeface="微软雅黑" panose="020B0503020204020204" pitchFamily="34" charset="-122"/>
          </a:endParaRPr>
        </a:p>
      </dgm:t>
    </dgm:pt>
    <dgm:pt modelId="{BB3D9BBD-916E-446C-9B6D-A5F3C5BC189F}" cxnId="{CC9B4B03-0860-4D9B-B2EA-9BC903162D50}" type="parTrans">
      <dgm:prSet/>
      <dgm:spPr/>
      <dgm:t>
        <a:bodyPr/>
        <a:lstStyle/>
        <a:p>
          <a:endParaRPr lang="zh-CN" altLang="en-US"/>
        </a:p>
      </dgm:t>
    </dgm:pt>
    <dgm:pt modelId="{5BE04351-2F8C-4204-9994-36248B61E27E}" cxnId="{CC9B4B03-0860-4D9B-B2EA-9BC903162D50}" type="sibTrans">
      <dgm:prSet/>
      <dgm:spPr/>
      <dgm:t>
        <a:bodyPr/>
        <a:lstStyle/>
        <a:p>
          <a:endParaRPr lang="zh-CN" altLang="en-US"/>
        </a:p>
      </dgm:t>
    </dgm:pt>
    <dgm:pt modelId="{DA91176D-9D20-46D9-BBF8-62C8E216FF47}">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美誉度</a:t>
          </a:r>
          <a:endParaRPr lang="zh-CN" altLang="en-US" sz="2000" b="1" dirty="0">
            <a:latin typeface="微软雅黑" panose="020B0503020204020204" pitchFamily="34" charset="-122"/>
            <a:ea typeface="微软雅黑" panose="020B0503020204020204" pitchFamily="34" charset="-122"/>
          </a:endParaRPr>
        </a:p>
      </dgm:t>
    </dgm:pt>
    <dgm:pt modelId="{EA7D1C78-2035-4815-B361-BF6DB579B82A}" cxnId="{CEAC0DBD-BAC7-408A-9EC1-58D3C1926879}" type="parTrans">
      <dgm:prSet/>
      <dgm:spPr/>
      <dgm:t>
        <a:bodyPr/>
        <a:lstStyle/>
        <a:p>
          <a:endParaRPr lang="zh-CN" altLang="en-US"/>
        </a:p>
      </dgm:t>
    </dgm:pt>
    <dgm:pt modelId="{52BDA1E0-1001-405E-A440-92169F49CB1F}" cxnId="{CEAC0DBD-BAC7-408A-9EC1-58D3C1926879}" type="sibTrans">
      <dgm:prSet/>
      <dgm:spPr/>
      <dgm:t>
        <a:bodyPr/>
        <a:lstStyle/>
        <a:p>
          <a:endParaRPr lang="zh-CN" altLang="en-US"/>
        </a:p>
      </dgm:t>
    </dgm:pt>
    <dgm:pt modelId="{1DB95A88-F241-47A6-A27D-3BD11AA1DA86}">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知名度</a:t>
          </a:r>
          <a:endParaRPr lang="zh-CN" altLang="en-US" sz="2000" b="1" dirty="0">
            <a:latin typeface="微软雅黑" panose="020B0503020204020204" pitchFamily="34" charset="-122"/>
            <a:ea typeface="微软雅黑" panose="020B0503020204020204" pitchFamily="34" charset="-122"/>
          </a:endParaRPr>
        </a:p>
      </dgm:t>
    </dgm:pt>
    <dgm:pt modelId="{459CAFED-2A77-451C-BB95-D9F18D797CF3}" cxnId="{06A9D9BC-0614-439C-8FE6-78261731A9AE}" type="parTrans">
      <dgm:prSet/>
      <dgm:spPr/>
      <dgm:t>
        <a:bodyPr/>
        <a:lstStyle/>
        <a:p>
          <a:endParaRPr lang="zh-CN" altLang="en-US"/>
        </a:p>
      </dgm:t>
    </dgm:pt>
    <dgm:pt modelId="{B01F7865-C623-4CEF-9FE7-F3E0A610DC86}" cxnId="{06A9D9BC-0614-439C-8FE6-78261731A9AE}" type="sibTrans">
      <dgm:prSet/>
      <dgm:spPr/>
      <dgm:t>
        <a:bodyPr/>
        <a:lstStyle/>
        <a:p>
          <a:endParaRPr lang="zh-CN" altLang="en-US"/>
        </a:p>
      </dgm:t>
    </dgm:pt>
    <dgm:pt modelId="{FB1356C0-CFAC-4693-A267-FF1DDC9A9A1C}">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回头率</a:t>
          </a:r>
          <a:endParaRPr lang="zh-CN" altLang="en-US" sz="2000" b="1" dirty="0">
            <a:latin typeface="微软雅黑" panose="020B0503020204020204" pitchFamily="34" charset="-122"/>
            <a:ea typeface="微软雅黑" panose="020B0503020204020204" pitchFamily="34" charset="-122"/>
          </a:endParaRPr>
        </a:p>
      </dgm:t>
    </dgm:pt>
    <dgm:pt modelId="{A856E1BF-473B-4E6F-86C7-D1C1923C789E}" cxnId="{933DF916-AB0A-482E-8918-75463E0AAD51}" type="parTrans">
      <dgm:prSet/>
      <dgm:spPr/>
      <dgm:t>
        <a:bodyPr/>
        <a:lstStyle/>
        <a:p>
          <a:endParaRPr lang="zh-CN" altLang="en-US"/>
        </a:p>
      </dgm:t>
    </dgm:pt>
    <dgm:pt modelId="{6BC38DB2-A7E8-4128-AEA7-FBB29E827758}" cxnId="{933DF916-AB0A-482E-8918-75463E0AAD51}" type="sibTrans">
      <dgm:prSet/>
      <dgm:spPr/>
      <dgm:t>
        <a:bodyPr/>
        <a:lstStyle/>
        <a:p>
          <a:endParaRPr lang="zh-CN" altLang="en-US"/>
        </a:p>
      </dgm:t>
    </dgm:pt>
    <dgm:pt modelId="{0A7B6622-565C-4675-B317-AF137A94857A}">
      <dgm:prSet phldrT="[文本]" custT="1"/>
      <dgm:spPr/>
      <dgm:t>
        <a:bodyPr/>
        <a:lstStyle/>
        <a:p>
          <a:r>
            <a:rPr lang="zh-CN" altLang="en-US" sz="2000" b="1" dirty="0" smtClean="0">
              <a:latin typeface="微软雅黑" panose="020B0503020204020204" pitchFamily="34" charset="-122"/>
              <a:ea typeface="微软雅黑" panose="020B0503020204020204" pitchFamily="34" charset="-122"/>
            </a:rPr>
            <a:t>投诉率</a:t>
          </a:r>
          <a:endParaRPr lang="zh-CN" altLang="en-US" sz="2000" b="1" dirty="0">
            <a:latin typeface="微软雅黑" panose="020B0503020204020204" pitchFamily="34" charset="-122"/>
            <a:ea typeface="微软雅黑" panose="020B0503020204020204" pitchFamily="34" charset="-122"/>
          </a:endParaRPr>
        </a:p>
      </dgm:t>
    </dgm:pt>
    <dgm:pt modelId="{04A6F51B-C1C4-498D-86D0-BCC770B3FFC7}" cxnId="{7892CAA2-9DCA-4F14-8FD2-491674E7F745}" type="parTrans">
      <dgm:prSet/>
      <dgm:spPr/>
      <dgm:t>
        <a:bodyPr/>
        <a:lstStyle/>
        <a:p>
          <a:endParaRPr lang="zh-CN" altLang="en-US"/>
        </a:p>
      </dgm:t>
    </dgm:pt>
    <dgm:pt modelId="{5A445406-B6DA-4A88-BD79-96E28F6F0856}" cxnId="{7892CAA2-9DCA-4F14-8FD2-491674E7F745}" type="sibTrans">
      <dgm:prSet/>
      <dgm:spPr/>
      <dgm:t>
        <a:bodyPr/>
        <a:lstStyle/>
        <a:p>
          <a:endParaRPr lang="zh-CN" altLang="en-US"/>
        </a:p>
      </dgm:t>
    </dgm:pt>
    <dgm:pt modelId="{B9F475FD-B9D9-44B5-8915-311EC0029A18}">
      <dgm:prSet/>
      <dgm:spPr/>
    </dgm:pt>
    <dgm:pt modelId="{4091BD37-5D74-4752-9495-D91CFCEDB8DF}" cxnId="{41B80D1A-F3C9-44BF-A25A-8A146F22088C}" type="parTrans">
      <dgm:prSet/>
      <dgm:spPr/>
      <dgm:t>
        <a:bodyPr/>
        <a:lstStyle/>
        <a:p>
          <a:endParaRPr lang="zh-CN" altLang="en-US"/>
        </a:p>
      </dgm:t>
    </dgm:pt>
    <dgm:pt modelId="{B3BAAB55-D284-4A4B-9113-A9D68095B5AA}" cxnId="{41B80D1A-F3C9-44BF-A25A-8A146F22088C}" type="sibTrans">
      <dgm:prSet/>
      <dgm:spPr/>
      <dgm:t>
        <a:bodyPr/>
        <a:lstStyle/>
        <a:p>
          <a:endParaRPr lang="zh-CN" altLang="en-US"/>
        </a:p>
      </dgm:t>
    </dgm:pt>
    <dgm:pt modelId="{4AC289F9-4F31-4040-8604-81FB0EBCEA2B}">
      <dgm:prSet custT="1"/>
      <dgm:spPr/>
      <dgm:t>
        <a:bodyPr/>
        <a:lstStyle/>
        <a:p>
          <a:r>
            <a:rPr lang="zh-CN" altLang="en-US" sz="2000" b="1" dirty="0" smtClean="0">
              <a:latin typeface="微软雅黑" panose="020B0503020204020204" pitchFamily="34" charset="-122"/>
              <a:ea typeface="微软雅黑" panose="020B0503020204020204" pitchFamily="34" charset="-122"/>
            </a:rPr>
            <a:t>购买额</a:t>
          </a:r>
          <a:endParaRPr lang="zh-CN" altLang="en-US" sz="2000" b="1" dirty="0">
            <a:latin typeface="微软雅黑" panose="020B0503020204020204" pitchFamily="34" charset="-122"/>
            <a:ea typeface="微软雅黑" panose="020B0503020204020204" pitchFamily="34" charset="-122"/>
          </a:endParaRPr>
        </a:p>
      </dgm:t>
    </dgm:pt>
    <dgm:pt modelId="{9AA3A635-9434-46D9-8F2C-7E04D9431A38}" cxnId="{118007EA-8EB2-45FA-8174-32BE9A801451}" type="parTrans">
      <dgm:prSet/>
      <dgm:spPr/>
      <dgm:t>
        <a:bodyPr/>
        <a:lstStyle/>
        <a:p>
          <a:endParaRPr lang="zh-CN" altLang="en-US"/>
        </a:p>
      </dgm:t>
    </dgm:pt>
    <dgm:pt modelId="{507638C1-86A6-4E79-9B7C-BDD01934E195}" cxnId="{118007EA-8EB2-45FA-8174-32BE9A801451}" type="sibTrans">
      <dgm:prSet/>
      <dgm:spPr/>
      <dgm:t>
        <a:bodyPr/>
        <a:lstStyle/>
        <a:p>
          <a:endParaRPr lang="zh-CN" altLang="en-US"/>
        </a:p>
      </dgm:t>
    </dgm:pt>
    <dgm:pt modelId="{25CC9377-A415-423C-AD89-58102574EA32}">
      <dgm:prSet custT="1"/>
      <dgm:spPr/>
      <dgm:t>
        <a:bodyPr/>
        <a:lstStyle/>
        <a:p>
          <a:r>
            <a:rPr lang="zh-CN" altLang="en-US" sz="2000" b="1" dirty="0" smtClean="0">
              <a:latin typeface="微软雅黑" panose="020B0503020204020204" pitchFamily="34" charset="-122"/>
              <a:ea typeface="微软雅黑" panose="020B0503020204020204" pitchFamily="34" charset="-122"/>
            </a:rPr>
            <a:t>对价格的敏感度</a:t>
          </a:r>
          <a:endParaRPr lang="zh-CN" altLang="en-US" sz="2000" b="1" dirty="0">
            <a:latin typeface="微软雅黑" panose="020B0503020204020204" pitchFamily="34" charset="-122"/>
            <a:ea typeface="微软雅黑" panose="020B0503020204020204" pitchFamily="34" charset="-122"/>
          </a:endParaRPr>
        </a:p>
      </dgm:t>
    </dgm:pt>
    <dgm:pt modelId="{A6F39ADD-AFED-4593-ADF8-DC8EB347EDB2}" cxnId="{55B890F1-FAF4-4F17-A3B3-C905B5B3B7EC}" type="parTrans">
      <dgm:prSet/>
      <dgm:spPr/>
      <dgm:t>
        <a:bodyPr/>
        <a:lstStyle/>
        <a:p>
          <a:endParaRPr lang="zh-CN" altLang="en-US"/>
        </a:p>
      </dgm:t>
    </dgm:pt>
    <dgm:pt modelId="{7ECBB902-AC1A-4249-BDBE-A6D652262E2F}" cxnId="{55B890F1-FAF4-4F17-A3B3-C905B5B3B7EC}" type="sibTrans">
      <dgm:prSet/>
      <dgm:spPr/>
      <dgm:t>
        <a:bodyPr/>
        <a:lstStyle/>
        <a:p>
          <a:endParaRPr lang="zh-CN" altLang="en-US"/>
        </a:p>
      </dgm:t>
    </dgm:pt>
    <dgm:pt modelId="{2636209C-72CE-42FB-9244-450060296218}" type="pres">
      <dgm:prSet presAssocID="{474949E5-5D0C-4993-A364-BD7656942FAD}" presName="Name0" presStyleCnt="0">
        <dgm:presLayoutVars>
          <dgm:chMax val="1"/>
          <dgm:dir/>
          <dgm:animLvl val="ctr"/>
          <dgm:resizeHandles val="exact"/>
        </dgm:presLayoutVars>
      </dgm:prSet>
      <dgm:spPr/>
    </dgm:pt>
    <dgm:pt modelId="{B0C8B4EB-A51B-43DD-B2FB-82374C2C78AA}" type="pres">
      <dgm:prSet presAssocID="{156385A6-E17F-4DE6-B874-B166546969DC}" presName="centerShape" presStyleLbl="node0" presStyleIdx="0" presStyleCnt="1"/>
      <dgm:spPr/>
      <dgm:t>
        <a:bodyPr/>
        <a:lstStyle/>
        <a:p>
          <a:endParaRPr lang="zh-CN" altLang="en-US"/>
        </a:p>
      </dgm:t>
    </dgm:pt>
    <dgm:pt modelId="{A2A3BA93-E9AF-4C0D-8F8A-37AC71A1DDC3}" type="pres">
      <dgm:prSet presAssocID="{DA91176D-9D20-46D9-BBF8-62C8E216FF47}" presName="node" presStyleLbl="node1" presStyleIdx="0" presStyleCnt="6">
        <dgm:presLayoutVars>
          <dgm:bulletEnabled val="1"/>
        </dgm:presLayoutVars>
      </dgm:prSet>
      <dgm:spPr/>
      <dgm:t>
        <a:bodyPr/>
        <a:lstStyle/>
        <a:p>
          <a:endParaRPr lang="zh-CN" altLang="en-US"/>
        </a:p>
      </dgm:t>
    </dgm:pt>
    <dgm:pt modelId="{BB8E5DA5-9FB0-4B22-846D-9D0F4B0B8B64}" type="pres">
      <dgm:prSet presAssocID="{DA91176D-9D20-46D9-BBF8-62C8E216FF47}" presName="dummy" presStyleCnt="0"/>
      <dgm:spPr/>
    </dgm:pt>
    <dgm:pt modelId="{E4959A04-8720-4640-88EF-9B862A77271E}" type="pres">
      <dgm:prSet presAssocID="{52BDA1E0-1001-405E-A440-92169F49CB1F}" presName="sibTrans" presStyleLbl="sibTrans2D1" presStyleIdx="0" presStyleCnt="6"/>
      <dgm:spPr/>
    </dgm:pt>
    <dgm:pt modelId="{EF8663AC-1B73-4DAB-A906-659345172280}" type="pres">
      <dgm:prSet presAssocID="{1DB95A88-F241-47A6-A27D-3BD11AA1DA86}" presName="node" presStyleLbl="node1" presStyleIdx="1" presStyleCnt="6">
        <dgm:presLayoutVars>
          <dgm:bulletEnabled val="1"/>
        </dgm:presLayoutVars>
      </dgm:prSet>
      <dgm:spPr/>
      <dgm:t>
        <a:bodyPr/>
        <a:lstStyle/>
        <a:p>
          <a:endParaRPr lang="zh-CN" altLang="en-US"/>
        </a:p>
      </dgm:t>
    </dgm:pt>
    <dgm:pt modelId="{DA948982-041E-47D6-80B3-0FC6EEA66BC3}" type="pres">
      <dgm:prSet presAssocID="{1DB95A88-F241-47A6-A27D-3BD11AA1DA86}" presName="dummy" presStyleCnt="0"/>
      <dgm:spPr/>
    </dgm:pt>
    <dgm:pt modelId="{F2822987-6E98-4303-A708-62CBED03680B}" type="pres">
      <dgm:prSet presAssocID="{B01F7865-C623-4CEF-9FE7-F3E0A610DC86}" presName="sibTrans" presStyleLbl="sibTrans2D1" presStyleIdx="1" presStyleCnt="6"/>
      <dgm:spPr/>
    </dgm:pt>
    <dgm:pt modelId="{7FF61118-665A-49B5-8CFE-637E61097141}" type="pres">
      <dgm:prSet presAssocID="{FB1356C0-CFAC-4693-A267-FF1DDC9A9A1C}" presName="node" presStyleLbl="node1" presStyleIdx="2" presStyleCnt="6">
        <dgm:presLayoutVars>
          <dgm:bulletEnabled val="1"/>
        </dgm:presLayoutVars>
      </dgm:prSet>
      <dgm:spPr/>
      <dgm:t>
        <a:bodyPr/>
        <a:lstStyle/>
        <a:p>
          <a:endParaRPr lang="zh-CN" altLang="en-US"/>
        </a:p>
      </dgm:t>
    </dgm:pt>
    <dgm:pt modelId="{4C8C7C99-AAF2-4CB7-8998-78136B142039}" type="pres">
      <dgm:prSet presAssocID="{FB1356C0-CFAC-4693-A267-FF1DDC9A9A1C}" presName="dummy" presStyleCnt="0"/>
      <dgm:spPr/>
    </dgm:pt>
    <dgm:pt modelId="{391F9978-1AD3-4DB9-BD8F-6BAD43AB51D5}" type="pres">
      <dgm:prSet presAssocID="{6BC38DB2-A7E8-4128-AEA7-FBB29E827758}" presName="sibTrans" presStyleLbl="sibTrans2D1" presStyleIdx="2" presStyleCnt="6"/>
      <dgm:spPr/>
    </dgm:pt>
    <dgm:pt modelId="{77F92A5A-783E-4A73-BBC0-87AC44BD758E}" type="pres">
      <dgm:prSet presAssocID="{0A7B6622-565C-4675-B317-AF137A94857A}" presName="node" presStyleLbl="node1" presStyleIdx="3" presStyleCnt="6">
        <dgm:presLayoutVars>
          <dgm:bulletEnabled val="1"/>
        </dgm:presLayoutVars>
      </dgm:prSet>
      <dgm:spPr/>
      <dgm:t>
        <a:bodyPr/>
        <a:lstStyle/>
        <a:p>
          <a:endParaRPr lang="zh-CN" altLang="en-US"/>
        </a:p>
      </dgm:t>
    </dgm:pt>
    <dgm:pt modelId="{23CE611A-66C3-49EB-A731-09BB66E489C9}" type="pres">
      <dgm:prSet presAssocID="{0A7B6622-565C-4675-B317-AF137A94857A}" presName="dummy" presStyleCnt="0"/>
      <dgm:spPr/>
    </dgm:pt>
    <dgm:pt modelId="{328DE925-9BA7-4C75-8792-35265D21B43A}" type="pres">
      <dgm:prSet presAssocID="{5A445406-B6DA-4A88-BD79-96E28F6F0856}" presName="sibTrans" presStyleLbl="sibTrans2D1" presStyleIdx="3" presStyleCnt="6"/>
      <dgm:spPr/>
    </dgm:pt>
    <dgm:pt modelId="{7738245C-FFCA-4B3D-B9AA-5FA21E4C7746}" type="pres">
      <dgm:prSet presAssocID="{4AC289F9-4F31-4040-8604-81FB0EBCEA2B}" presName="node" presStyleLbl="node1" presStyleIdx="4" presStyleCnt="6">
        <dgm:presLayoutVars>
          <dgm:bulletEnabled val="1"/>
        </dgm:presLayoutVars>
      </dgm:prSet>
      <dgm:spPr/>
      <dgm:t>
        <a:bodyPr/>
        <a:lstStyle/>
        <a:p>
          <a:endParaRPr lang="zh-CN" altLang="en-US"/>
        </a:p>
      </dgm:t>
    </dgm:pt>
    <dgm:pt modelId="{89257646-FDE1-48B9-B3E0-DD749C7816ED}" type="pres">
      <dgm:prSet presAssocID="{4AC289F9-4F31-4040-8604-81FB0EBCEA2B}" presName="dummy" presStyleCnt="0"/>
      <dgm:spPr/>
    </dgm:pt>
    <dgm:pt modelId="{7ABC9916-556A-46DD-98DF-C5C3FCE3B545}" type="pres">
      <dgm:prSet presAssocID="{507638C1-86A6-4E79-9B7C-BDD01934E195}" presName="sibTrans" presStyleLbl="sibTrans2D1" presStyleIdx="4" presStyleCnt="6"/>
      <dgm:spPr/>
    </dgm:pt>
    <dgm:pt modelId="{23B1F7E5-F4CF-40FA-B2EE-77D7B2C75E73}" type="pres">
      <dgm:prSet presAssocID="{25CC9377-A415-423C-AD89-58102574EA32}" presName="node" presStyleLbl="node1" presStyleIdx="5" presStyleCnt="6">
        <dgm:presLayoutVars>
          <dgm:bulletEnabled val="1"/>
        </dgm:presLayoutVars>
      </dgm:prSet>
      <dgm:spPr/>
    </dgm:pt>
    <dgm:pt modelId="{9886E96C-0EE8-45E7-BE35-84F17FFE4B23}" type="pres">
      <dgm:prSet presAssocID="{25CC9377-A415-423C-AD89-58102574EA32}" presName="dummy" presStyleCnt="0"/>
      <dgm:spPr/>
    </dgm:pt>
    <dgm:pt modelId="{ED88754C-46DE-46C4-896A-87766B9A0FFF}" type="pres">
      <dgm:prSet presAssocID="{7ECBB902-AC1A-4249-BDBE-A6D652262E2F}" presName="sibTrans" presStyleLbl="sibTrans2D1" presStyleIdx="5" presStyleCnt="6"/>
      <dgm:spPr/>
    </dgm:pt>
  </dgm:ptLst>
  <dgm:cxnLst>
    <dgm:cxn modelId="{CEAC0DBD-BAC7-408A-9EC1-58D3C1926879}" srcId="{156385A6-E17F-4DE6-B874-B166546969DC}" destId="{DA91176D-9D20-46D9-BBF8-62C8E216FF47}" srcOrd="0" destOrd="0" parTransId="{EA7D1C78-2035-4815-B361-BF6DB579B82A}" sibTransId="{52BDA1E0-1001-405E-A440-92169F49CB1F}"/>
    <dgm:cxn modelId="{41B80D1A-F3C9-44BF-A25A-8A146F22088C}" srcId="{474949E5-5D0C-4993-A364-BD7656942FAD}" destId="{B9F475FD-B9D9-44B5-8915-311EC0029A18}" srcOrd="1" destOrd="0" parTransId="{4091BD37-5D74-4752-9495-D91CFCEDB8DF}" sibTransId="{B3BAAB55-D284-4A4B-9113-A9D68095B5AA}"/>
    <dgm:cxn modelId="{06A9D9BC-0614-439C-8FE6-78261731A9AE}" srcId="{156385A6-E17F-4DE6-B874-B166546969DC}" destId="{1DB95A88-F241-47A6-A27D-3BD11AA1DA86}" srcOrd="1" destOrd="0" parTransId="{459CAFED-2A77-451C-BB95-D9F18D797CF3}" sibTransId="{B01F7865-C623-4CEF-9FE7-F3E0A610DC86}"/>
    <dgm:cxn modelId="{80BCB9B9-083F-4225-AF60-3433736E44AA}" type="presOf" srcId="{507638C1-86A6-4E79-9B7C-BDD01934E195}" destId="{7ABC9916-556A-46DD-98DF-C5C3FCE3B545}" srcOrd="0" destOrd="0" presId="urn:microsoft.com/office/officeart/2005/8/layout/radial6"/>
    <dgm:cxn modelId="{E8CB8B8A-1517-428E-B19E-F94E73431B93}" type="presOf" srcId="{4AC289F9-4F31-4040-8604-81FB0EBCEA2B}" destId="{7738245C-FFCA-4B3D-B9AA-5FA21E4C7746}" srcOrd="0" destOrd="0" presId="urn:microsoft.com/office/officeart/2005/8/layout/radial6"/>
    <dgm:cxn modelId="{EBAE1D18-3AF9-4BD7-9F48-C29B79B0AD69}" type="presOf" srcId="{DA91176D-9D20-46D9-BBF8-62C8E216FF47}" destId="{A2A3BA93-E9AF-4C0D-8F8A-37AC71A1DDC3}" srcOrd="0" destOrd="0" presId="urn:microsoft.com/office/officeart/2005/8/layout/radial6"/>
    <dgm:cxn modelId="{387EA068-D32B-4C42-B18F-5B59A3DE9A53}" type="presOf" srcId="{0A7B6622-565C-4675-B317-AF137A94857A}" destId="{77F92A5A-783E-4A73-BBC0-87AC44BD758E}" srcOrd="0" destOrd="0" presId="urn:microsoft.com/office/officeart/2005/8/layout/radial6"/>
    <dgm:cxn modelId="{0C0C5C1F-EBE9-4D8B-B329-1B2E02AA5D11}" type="presOf" srcId="{FB1356C0-CFAC-4693-A267-FF1DDC9A9A1C}" destId="{7FF61118-665A-49B5-8CFE-637E61097141}" srcOrd="0" destOrd="0" presId="urn:microsoft.com/office/officeart/2005/8/layout/radial6"/>
    <dgm:cxn modelId="{DDDAE594-745F-49DC-B1CA-F9D5CADD7937}" type="presOf" srcId="{52BDA1E0-1001-405E-A440-92169F49CB1F}" destId="{E4959A04-8720-4640-88EF-9B862A77271E}" srcOrd="0" destOrd="0" presId="urn:microsoft.com/office/officeart/2005/8/layout/radial6"/>
    <dgm:cxn modelId="{23019A75-2BF7-4504-BF20-49D67398F1A9}" type="presOf" srcId="{7ECBB902-AC1A-4249-BDBE-A6D652262E2F}" destId="{ED88754C-46DE-46C4-896A-87766B9A0FFF}" srcOrd="0" destOrd="0" presId="urn:microsoft.com/office/officeart/2005/8/layout/radial6"/>
    <dgm:cxn modelId="{C3ACB13C-BADC-48C3-A169-083DC89AA35B}" type="presOf" srcId="{156385A6-E17F-4DE6-B874-B166546969DC}" destId="{B0C8B4EB-A51B-43DD-B2FB-82374C2C78AA}" srcOrd="0" destOrd="0" presId="urn:microsoft.com/office/officeart/2005/8/layout/radial6"/>
    <dgm:cxn modelId="{43476D85-2B1D-41D2-A8DB-963816AED552}" type="presOf" srcId="{1DB95A88-F241-47A6-A27D-3BD11AA1DA86}" destId="{EF8663AC-1B73-4DAB-A906-659345172280}" srcOrd="0" destOrd="0" presId="urn:microsoft.com/office/officeart/2005/8/layout/radial6"/>
    <dgm:cxn modelId="{CC9B4B03-0860-4D9B-B2EA-9BC903162D50}" srcId="{474949E5-5D0C-4993-A364-BD7656942FAD}" destId="{156385A6-E17F-4DE6-B874-B166546969DC}" srcOrd="0" destOrd="0" parTransId="{BB3D9BBD-916E-446C-9B6D-A5F3C5BC189F}" sibTransId="{5BE04351-2F8C-4204-9994-36248B61E27E}"/>
    <dgm:cxn modelId="{C62FB988-DF00-4749-9C28-7CECF99B9D0F}" type="presOf" srcId="{B01F7865-C623-4CEF-9FE7-F3E0A610DC86}" destId="{F2822987-6E98-4303-A708-62CBED03680B}" srcOrd="0" destOrd="0" presId="urn:microsoft.com/office/officeart/2005/8/layout/radial6"/>
    <dgm:cxn modelId="{50CFD0BB-453C-4035-9C15-542E2EAAFB43}" type="presOf" srcId="{5A445406-B6DA-4A88-BD79-96E28F6F0856}" destId="{328DE925-9BA7-4C75-8792-35265D21B43A}" srcOrd="0" destOrd="0" presId="urn:microsoft.com/office/officeart/2005/8/layout/radial6"/>
    <dgm:cxn modelId="{933DF916-AB0A-482E-8918-75463E0AAD51}" srcId="{156385A6-E17F-4DE6-B874-B166546969DC}" destId="{FB1356C0-CFAC-4693-A267-FF1DDC9A9A1C}" srcOrd="2" destOrd="0" parTransId="{A856E1BF-473B-4E6F-86C7-D1C1923C789E}" sibTransId="{6BC38DB2-A7E8-4128-AEA7-FBB29E827758}"/>
    <dgm:cxn modelId="{55B890F1-FAF4-4F17-A3B3-C905B5B3B7EC}" srcId="{156385A6-E17F-4DE6-B874-B166546969DC}" destId="{25CC9377-A415-423C-AD89-58102574EA32}" srcOrd="5" destOrd="0" parTransId="{A6F39ADD-AFED-4593-ADF8-DC8EB347EDB2}" sibTransId="{7ECBB902-AC1A-4249-BDBE-A6D652262E2F}"/>
    <dgm:cxn modelId="{7892CAA2-9DCA-4F14-8FD2-491674E7F745}" srcId="{156385A6-E17F-4DE6-B874-B166546969DC}" destId="{0A7B6622-565C-4675-B317-AF137A94857A}" srcOrd="3" destOrd="0" parTransId="{04A6F51B-C1C4-498D-86D0-BCC770B3FFC7}" sibTransId="{5A445406-B6DA-4A88-BD79-96E28F6F0856}"/>
    <dgm:cxn modelId="{118007EA-8EB2-45FA-8174-32BE9A801451}" srcId="{156385A6-E17F-4DE6-B874-B166546969DC}" destId="{4AC289F9-4F31-4040-8604-81FB0EBCEA2B}" srcOrd="4" destOrd="0" parTransId="{9AA3A635-9434-46D9-8F2C-7E04D9431A38}" sibTransId="{507638C1-86A6-4E79-9B7C-BDD01934E195}"/>
    <dgm:cxn modelId="{578FF7E3-383A-4D07-9366-002F01474A5F}" type="presOf" srcId="{474949E5-5D0C-4993-A364-BD7656942FAD}" destId="{2636209C-72CE-42FB-9244-450060296218}" srcOrd="0" destOrd="0" presId="urn:microsoft.com/office/officeart/2005/8/layout/radial6"/>
    <dgm:cxn modelId="{664E73BB-09A1-413D-922D-A50B996E2F36}" type="presOf" srcId="{25CC9377-A415-423C-AD89-58102574EA32}" destId="{23B1F7E5-F4CF-40FA-B2EE-77D7B2C75E73}" srcOrd="0" destOrd="0" presId="urn:microsoft.com/office/officeart/2005/8/layout/radial6"/>
    <dgm:cxn modelId="{EC3D1392-59F7-48AB-AFBD-51940AC25039}" type="presOf" srcId="{6BC38DB2-A7E8-4128-AEA7-FBB29E827758}" destId="{391F9978-1AD3-4DB9-BD8F-6BAD43AB51D5}" srcOrd="0" destOrd="0" presId="urn:microsoft.com/office/officeart/2005/8/layout/radial6"/>
    <dgm:cxn modelId="{421C3418-A5CA-4601-A06F-052464A76D4F}" type="presParOf" srcId="{2636209C-72CE-42FB-9244-450060296218}" destId="{B0C8B4EB-A51B-43DD-B2FB-82374C2C78AA}" srcOrd="0" destOrd="0" presId="urn:microsoft.com/office/officeart/2005/8/layout/radial6"/>
    <dgm:cxn modelId="{6C26E205-7026-49E7-B3CA-74048D87031F}" type="presParOf" srcId="{2636209C-72CE-42FB-9244-450060296218}" destId="{A2A3BA93-E9AF-4C0D-8F8A-37AC71A1DDC3}" srcOrd="1" destOrd="0" presId="urn:microsoft.com/office/officeart/2005/8/layout/radial6"/>
    <dgm:cxn modelId="{F8B51245-C198-4CE5-92D8-B68179AE3889}" type="presParOf" srcId="{2636209C-72CE-42FB-9244-450060296218}" destId="{BB8E5DA5-9FB0-4B22-846D-9D0F4B0B8B64}" srcOrd="2" destOrd="0" presId="urn:microsoft.com/office/officeart/2005/8/layout/radial6"/>
    <dgm:cxn modelId="{EBDCAFCF-DCC4-4E60-AFFD-44C74038C07A}" type="presParOf" srcId="{2636209C-72CE-42FB-9244-450060296218}" destId="{E4959A04-8720-4640-88EF-9B862A77271E}" srcOrd="3" destOrd="0" presId="urn:microsoft.com/office/officeart/2005/8/layout/radial6"/>
    <dgm:cxn modelId="{2C56D941-A05E-4FAA-849E-84FE1316BFBF}" type="presParOf" srcId="{2636209C-72CE-42FB-9244-450060296218}" destId="{EF8663AC-1B73-4DAB-A906-659345172280}" srcOrd="4" destOrd="0" presId="urn:microsoft.com/office/officeart/2005/8/layout/radial6"/>
    <dgm:cxn modelId="{0750C226-963A-4B6B-A66B-1B456E7600CA}" type="presParOf" srcId="{2636209C-72CE-42FB-9244-450060296218}" destId="{DA948982-041E-47D6-80B3-0FC6EEA66BC3}" srcOrd="5" destOrd="0" presId="urn:microsoft.com/office/officeart/2005/8/layout/radial6"/>
    <dgm:cxn modelId="{316F1A18-345E-42CF-BC60-B507EAED270F}" type="presParOf" srcId="{2636209C-72CE-42FB-9244-450060296218}" destId="{F2822987-6E98-4303-A708-62CBED03680B}" srcOrd="6" destOrd="0" presId="urn:microsoft.com/office/officeart/2005/8/layout/radial6"/>
    <dgm:cxn modelId="{C899AAEC-0956-4AAD-8A20-DDBD8E9A8316}" type="presParOf" srcId="{2636209C-72CE-42FB-9244-450060296218}" destId="{7FF61118-665A-49B5-8CFE-637E61097141}" srcOrd="7" destOrd="0" presId="urn:microsoft.com/office/officeart/2005/8/layout/radial6"/>
    <dgm:cxn modelId="{07F9CABA-B4A1-4187-AD95-C3FAB669B91F}" type="presParOf" srcId="{2636209C-72CE-42FB-9244-450060296218}" destId="{4C8C7C99-AAF2-4CB7-8998-78136B142039}" srcOrd="8" destOrd="0" presId="urn:microsoft.com/office/officeart/2005/8/layout/radial6"/>
    <dgm:cxn modelId="{F1FEE155-CE15-49EE-94FB-BD4CD2C6F884}" type="presParOf" srcId="{2636209C-72CE-42FB-9244-450060296218}" destId="{391F9978-1AD3-4DB9-BD8F-6BAD43AB51D5}" srcOrd="9" destOrd="0" presId="urn:microsoft.com/office/officeart/2005/8/layout/radial6"/>
    <dgm:cxn modelId="{E3A56583-0B04-40FC-AC46-328FFB4E05C4}" type="presParOf" srcId="{2636209C-72CE-42FB-9244-450060296218}" destId="{77F92A5A-783E-4A73-BBC0-87AC44BD758E}" srcOrd="10" destOrd="0" presId="urn:microsoft.com/office/officeart/2005/8/layout/radial6"/>
    <dgm:cxn modelId="{79CEBAFD-E39D-47E9-A0FC-D3C69891E789}" type="presParOf" srcId="{2636209C-72CE-42FB-9244-450060296218}" destId="{23CE611A-66C3-49EB-A731-09BB66E489C9}" srcOrd="11" destOrd="0" presId="urn:microsoft.com/office/officeart/2005/8/layout/radial6"/>
    <dgm:cxn modelId="{29820615-B99A-4CD9-ADE6-EC9E84011B9F}" type="presParOf" srcId="{2636209C-72CE-42FB-9244-450060296218}" destId="{328DE925-9BA7-4C75-8792-35265D21B43A}" srcOrd="12" destOrd="0" presId="urn:microsoft.com/office/officeart/2005/8/layout/radial6"/>
    <dgm:cxn modelId="{8F86FD9A-C815-4FF7-AB39-500090169501}" type="presParOf" srcId="{2636209C-72CE-42FB-9244-450060296218}" destId="{7738245C-FFCA-4B3D-B9AA-5FA21E4C7746}" srcOrd="13" destOrd="0" presId="urn:microsoft.com/office/officeart/2005/8/layout/radial6"/>
    <dgm:cxn modelId="{1ADD7E29-5AEC-4A88-A14C-932705F9008A}" type="presParOf" srcId="{2636209C-72CE-42FB-9244-450060296218}" destId="{89257646-FDE1-48B9-B3E0-DD749C7816ED}" srcOrd="14" destOrd="0" presId="urn:microsoft.com/office/officeart/2005/8/layout/radial6"/>
    <dgm:cxn modelId="{6645CB1B-BBAA-4889-95B1-B3922FB2E927}" type="presParOf" srcId="{2636209C-72CE-42FB-9244-450060296218}" destId="{7ABC9916-556A-46DD-98DF-C5C3FCE3B545}" srcOrd="15" destOrd="0" presId="urn:microsoft.com/office/officeart/2005/8/layout/radial6"/>
    <dgm:cxn modelId="{E61316E8-B790-446C-A59F-A4EB8B518FC7}" type="presParOf" srcId="{2636209C-72CE-42FB-9244-450060296218}" destId="{23B1F7E5-F4CF-40FA-B2EE-77D7B2C75E73}" srcOrd="16" destOrd="0" presId="urn:microsoft.com/office/officeart/2005/8/layout/radial6"/>
    <dgm:cxn modelId="{30B5931D-A6A7-4FA3-A0DD-4381878ADDD4}" type="presParOf" srcId="{2636209C-72CE-42FB-9244-450060296218}" destId="{9886E96C-0EE8-45E7-BE35-84F17FFE4B23}" srcOrd="17" destOrd="0" presId="urn:microsoft.com/office/officeart/2005/8/layout/radial6"/>
    <dgm:cxn modelId="{ED83A394-E570-4C3A-A3AE-43FA473BB943}" type="presParOf" srcId="{2636209C-72CE-42FB-9244-450060296218}" destId="{ED88754C-46DE-46C4-896A-87766B9A0FFF}" srcOrd="18" destOrd="0" presId="urn:microsoft.com/office/officeart/2005/8/layout/radial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679530-D618-4560-A1F0-C4F537811D6C}" type="doc">
      <dgm:prSet loTypeId="urn:microsoft.com/office/officeart/2005/8/layout/hProcess9" loCatId="process" qsTypeId="urn:microsoft.com/office/officeart/2005/8/quickstyle/simple1" qsCatId="simple" csTypeId="urn:microsoft.com/office/officeart/2005/8/colors/colorful5" csCatId="colorful" phldr="1"/>
      <dgm:spPr/>
    </dgm:pt>
    <dgm:pt modelId="{666AD191-B1BC-44F2-9BBE-0F957AE43F87}">
      <dgm:prSet custT="1"/>
      <dgm:spPr/>
      <dgm:t>
        <a:bodyPr/>
        <a:lstStyle/>
        <a:p>
          <a:r>
            <a:rPr lang="zh-CN" altLang="en-US" sz="2000" dirty="0" smtClean="0">
              <a:latin typeface="微软雅黑" panose="020B0503020204020204" pitchFamily="34" charset="-122"/>
              <a:ea typeface="微软雅黑" panose="020B0503020204020204" pitchFamily="34" charset="-122"/>
            </a:rPr>
            <a:t>明确满意度测评的目的</a:t>
          </a:r>
          <a:endParaRPr lang="zh-CN" altLang="en-US" sz="2000" dirty="0">
            <a:latin typeface="微软雅黑" panose="020B0503020204020204" pitchFamily="34" charset="-122"/>
            <a:ea typeface="微软雅黑" panose="020B0503020204020204" pitchFamily="34" charset="-122"/>
          </a:endParaRPr>
        </a:p>
      </dgm:t>
    </dgm:pt>
    <dgm:pt modelId="{C6D64413-2247-41F5-A860-058F7B7FCCBA}" cxnId="{947D5152-16E2-4C21-9A47-038A22D590AF}" type="parTrans">
      <dgm:prSet/>
      <dgm:spPr/>
      <dgm:t>
        <a:bodyPr/>
        <a:lstStyle/>
        <a:p>
          <a:endParaRPr lang="zh-CN" altLang="en-US"/>
        </a:p>
      </dgm:t>
    </dgm:pt>
    <dgm:pt modelId="{81C0E962-BBCB-400A-B308-D416838A79A3}" cxnId="{947D5152-16E2-4C21-9A47-038A22D590AF}" type="sibTrans">
      <dgm:prSet/>
      <dgm:spPr/>
      <dgm:t>
        <a:bodyPr/>
        <a:lstStyle/>
        <a:p>
          <a:endParaRPr lang="zh-CN" altLang="en-US"/>
        </a:p>
      </dgm:t>
    </dgm:pt>
    <dgm:pt modelId="{64048165-590A-448D-B749-9AC67EC96F2A}">
      <dgm:prSet custT="1"/>
      <dgm:spPr/>
      <dgm:t>
        <a:bodyPr/>
        <a:lstStyle/>
        <a:p>
          <a:r>
            <a:rPr lang="zh-CN" altLang="en-US" sz="2000" dirty="0" smtClean="0">
              <a:latin typeface="微软雅黑" panose="020B0503020204020204" pitchFamily="34" charset="-122"/>
              <a:ea typeface="微软雅黑" panose="020B0503020204020204" pitchFamily="34" charset="-122"/>
            </a:rPr>
            <a:t>构建适合本企业的客户满意度指标体系</a:t>
          </a:r>
          <a:endParaRPr lang="zh-CN" altLang="en-US" sz="2000" dirty="0">
            <a:latin typeface="微软雅黑" panose="020B0503020204020204" pitchFamily="34" charset="-122"/>
            <a:ea typeface="微软雅黑" panose="020B0503020204020204" pitchFamily="34" charset="-122"/>
          </a:endParaRPr>
        </a:p>
      </dgm:t>
    </dgm:pt>
    <dgm:pt modelId="{C36F1D7B-3C9C-4DC6-AE3F-859CB137158F}" cxnId="{A80EBB19-E64E-41FC-83AD-2B7A6DFB3932}" type="parTrans">
      <dgm:prSet/>
      <dgm:spPr/>
      <dgm:t>
        <a:bodyPr/>
        <a:lstStyle/>
        <a:p>
          <a:endParaRPr lang="zh-CN" altLang="en-US"/>
        </a:p>
      </dgm:t>
    </dgm:pt>
    <dgm:pt modelId="{225C1666-4642-4C63-B72E-387DD2823EA0}" cxnId="{A80EBB19-E64E-41FC-83AD-2B7A6DFB3932}" type="sibTrans">
      <dgm:prSet/>
      <dgm:spPr/>
      <dgm:t>
        <a:bodyPr/>
        <a:lstStyle/>
        <a:p>
          <a:endParaRPr lang="zh-CN" altLang="en-US"/>
        </a:p>
      </dgm:t>
    </dgm:pt>
    <dgm:pt modelId="{E65FD6AD-DEB7-43AA-B76D-BD601C90865D}">
      <dgm:prSet custT="1"/>
      <dgm:spPr/>
      <dgm:t>
        <a:bodyPr/>
        <a:lstStyle/>
        <a:p>
          <a:r>
            <a:rPr lang="zh-CN" altLang="en-US" sz="2000" dirty="0" smtClean="0">
              <a:latin typeface="微软雅黑" panose="020B0503020204020204" pitchFamily="34" charset="-122"/>
              <a:ea typeface="微软雅黑" panose="020B0503020204020204" pitchFamily="34" charset="-122"/>
            </a:rPr>
            <a:t>基于满意度指标体系设计问卷问题</a:t>
          </a:r>
          <a:endParaRPr lang="zh-CN" altLang="en-US" sz="2000" dirty="0">
            <a:latin typeface="微软雅黑" panose="020B0503020204020204" pitchFamily="34" charset="-122"/>
            <a:ea typeface="微软雅黑" panose="020B0503020204020204" pitchFamily="34" charset="-122"/>
          </a:endParaRPr>
        </a:p>
      </dgm:t>
    </dgm:pt>
    <dgm:pt modelId="{6BA404C5-E630-40C8-A7D6-E9FA29D9750C}" cxnId="{933D9383-ED57-455F-BA1D-28022A61173C}" type="parTrans">
      <dgm:prSet/>
      <dgm:spPr/>
      <dgm:t>
        <a:bodyPr/>
        <a:lstStyle/>
        <a:p>
          <a:endParaRPr lang="zh-CN" altLang="en-US"/>
        </a:p>
      </dgm:t>
    </dgm:pt>
    <dgm:pt modelId="{CC9A754C-386C-4CB2-A9BD-20D06572A7A7}" cxnId="{933D9383-ED57-455F-BA1D-28022A61173C}" type="sibTrans">
      <dgm:prSet/>
      <dgm:spPr/>
      <dgm:t>
        <a:bodyPr/>
        <a:lstStyle/>
        <a:p>
          <a:endParaRPr lang="zh-CN" altLang="en-US"/>
        </a:p>
      </dgm:t>
    </dgm:pt>
    <dgm:pt modelId="{3C8D3C28-180B-4DFF-BA5F-CEE80BD6D6D5}">
      <dgm:prSet custT="1"/>
      <dgm:spPr/>
      <dgm:t>
        <a:bodyPr/>
        <a:lstStyle/>
        <a:p>
          <a:r>
            <a:rPr lang="zh-CN" altLang="en-US" sz="2000" dirty="0" smtClean="0">
              <a:latin typeface="微软雅黑" panose="020B0503020204020204" pitchFamily="34" charset="-122"/>
              <a:ea typeface="微软雅黑" panose="020B0503020204020204" pitchFamily="34" charset="-122"/>
            </a:rPr>
            <a:t>进行问卷预调查，根据结果完善问卷</a:t>
          </a:r>
          <a:endParaRPr lang="zh-CN" altLang="en-US" sz="2000" dirty="0">
            <a:latin typeface="微软雅黑" panose="020B0503020204020204" pitchFamily="34" charset="-122"/>
            <a:ea typeface="微软雅黑" panose="020B0503020204020204" pitchFamily="34" charset="-122"/>
          </a:endParaRPr>
        </a:p>
      </dgm:t>
    </dgm:pt>
    <dgm:pt modelId="{1B56786A-C8B0-4838-ACB2-7870DC25F65A}" cxnId="{5D60D52E-6773-4508-8F5F-B7765BF13E4D}" type="parTrans">
      <dgm:prSet/>
      <dgm:spPr/>
      <dgm:t>
        <a:bodyPr/>
        <a:lstStyle/>
        <a:p>
          <a:endParaRPr lang="zh-CN" altLang="en-US"/>
        </a:p>
      </dgm:t>
    </dgm:pt>
    <dgm:pt modelId="{F98CD5F5-7C86-4067-88F1-22B8E4C27C7D}" cxnId="{5D60D52E-6773-4508-8F5F-B7765BF13E4D}" type="sibTrans">
      <dgm:prSet/>
      <dgm:spPr/>
      <dgm:t>
        <a:bodyPr/>
        <a:lstStyle/>
        <a:p>
          <a:endParaRPr lang="zh-CN" altLang="en-US"/>
        </a:p>
      </dgm:t>
    </dgm:pt>
    <dgm:pt modelId="{75452C4A-76C7-4C96-8E97-97A3511CE496}" type="pres">
      <dgm:prSet presAssocID="{9F679530-D618-4560-A1F0-C4F537811D6C}" presName="CompostProcess" presStyleCnt="0">
        <dgm:presLayoutVars>
          <dgm:dir/>
          <dgm:resizeHandles val="exact"/>
        </dgm:presLayoutVars>
      </dgm:prSet>
      <dgm:spPr/>
    </dgm:pt>
    <dgm:pt modelId="{8D0ADCDC-88E1-4711-B8E3-2CDAB9E33653}" type="pres">
      <dgm:prSet presAssocID="{9F679530-D618-4560-A1F0-C4F537811D6C}" presName="arrow" presStyleLbl="bgShp" presStyleIdx="0" presStyleCnt="1"/>
      <dgm:spPr/>
    </dgm:pt>
    <dgm:pt modelId="{295548E8-A596-434D-A87F-4066ADF57BF0}" type="pres">
      <dgm:prSet presAssocID="{9F679530-D618-4560-A1F0-C4F537811D6C}" presName="linearProcess" presStyleCnt="0"/>
      <dgm:spPr/>
    </dgm:pt>
    <dgm:pt modelId="{D9B21C32-0832-4501-9E86-3C6F55F83392}" type="pres">
      <dgm:prSet presAssocID="{666AD191-B1BC-44F2-9BBE-0F957AE43F87}" presName="textNode" presStyleLbl="node1" presStyleIdx="0" presStyleCnt="4">
        <dgm:presLayoutVars>
          <dgm:bulletEnabled val="1"/>
        </dgm:presLayoutVars>
      </dgm:prSet>
      <dgm:spPr/>
    </dgm:pt>
    <dgm:pt modelId="{E2FE217C-9D72-4C4A-94A6-718F4667E43D}" type="pres">
      <dgm:prSet presAssocID="{81C0E962-BBCB-400A-B308-D416838A79A3}" presName="sibTrans" presStyleCnt="0"/>
      <dgm:spPr/>
    </dgm:pt>
    <dgm:pt modelId="{3AB9610A-35C2-4282-8D51-340F92C03E5B}" type="pres">
      <dgm:prSet presAssocID="{64048165-590A-448D-B749-9AC67EC96F2A}" presName="textNode" presStyleLbl="node1" presStyleIdx="1" presStyleCnt="4">
        <dgm:presLayoutVars>
          <dgm:bulletEnabled val="1"/>
        </dgm:presLayoutVars>
      </dgm:prSet>
      <dgm:spPr/>
      <dgm:t>
        <a:bodyPr/>
        <a:lstStyle/>
        <a:p>
          <a:endParaRPr lang="zh-CN" altLang="en-US"/>
        </a:p>
      </dgm:t>
    </dgm:pt>
    <dgm:pt modelId="{9510653C-041D-4D14-BB0D-DA1EFB70DDD7}" type="pres">
      <dgm:prSet presAssocID="{225C1666-4642-4C63-B72E-387DD2823EA0}" presName="sibTrans" presStyleCnt="0"/>
      <dgm:spPr/>
    </dgm:pt>
    <dgm:pt modelId="{78AD4525-C1D4-4343-A764-96A9A762846F}" type="pres">
      <dgm:prSet presAssocID="{E65FD6AD-DEB7-43AA-B76D-BD601C90865D}" presName="textNode" presStyleLbl="node1" presStyleIdx="2" presStyleCnt="4">
        <dgm:presLayoutVars>
          <dgm:bulletEnabled val="1"/>
        </dgm:presLayoutVars>
      </dgm:prSet>
      <dgm:spPr/>
    </dgm:pt>
    <dgm:pt modelId="{62412813-669B-4CB7-B94F-F610012C26D8}" type="pres">
      <dgm:prSet presAssocID="{CC9A754C-386C-4CB2-A9BD-20D06572A7A7}" presName="sibTrans" presStyleCnt="0"/>
      <dgm:spPr/>
    </dgm:pt>
    <dgm:pt modelId="{D30662F7-D5CC-4082-8A6E-3F30167E8617}" type="pres">
      <dgm:prSet presAssocID="{3C8D3C28-180B-4DFF-BA5F-CEE80BD6D6D5}" presName="textNode" presStyleLbl="node1" presStyleIdx="3" presStyleCnt="4">
        <dgm:presLayoutVars>
          <dgm:bulletEnabled val="1"/>
        </dgm:presLayoutVars>
      </dgm:prSet>
      <dgm:spPr/>
    </dgm:pt>
  </dgm:ptLst>
  <dgm:cxnLst>
    <dgm:cxn modelId="{D251359E-6734-4152-9242-567462D7002B}" type="presOf" srcId="{3C8D3C28-180B-4DFF-BA5F-CEE80BD6D6D5}" destId="{D30662F7-D5CC-4082-8A6E-3F30167E8617}" srcOrd="0" destOrd="0" presId="urn:microsoft.com/office/officeart/2005/8/layout/hProcess9"/>
    <dgm:cxn modelId="{A80EBB19-E64E-41FC-83AD-2B7A6DFB3932}" srcId="{9F679530-D618-4560-A1F0-C4F537811D6C}" destId="{64048165-590A-448D-B749-9AC67EC96F2A}" srcOrd="1" destOrd="0" parTransId="{C36F1D7B-3C9C-4DC6-AE3F-859CB137158F}" sibTransId="{225C1666-4642-4C63-B72E-387DD2823EA0}"/>
    <dgm:cxn modelId="{FFB27C1A-D29D-421A-87F6-19652CEA6759}" type="presOf" srcId="{666AD191-B1BC-44F2-9BBE-0F957AE43F87}" destId="{D9B21C32-0832-4501-9E86-3C6F55F83392}" srcOrd="0" destOrd="0" presId="urn:microsoft.com/office/officeart/2005/8/layout/hProcess9"/>
    <dgm:cxn modelId="{933D9383-ED57-455F-BA1D-28022A61173C}" srcId="{9F679530-D618-4560-A1F0-C4F537811D6C}" destId="{E65FD6AD-DEB7-43AA-B76D-BD601C90865D}" srcOrd="2" destOrd="0" parTransId="{6BA404C5-E630-40C8-A7D6-E9FA29D9750C}" sibTransId="{CC9A754C-386C-4CB2-A9BD-20D06572A7A7}"/>
    <dgm:cxn modelId="{7A1B65F2-2C80-48C1-906E-911FE912D88C}" type="presOf" srcId="{9F679530-D618-4560-A1F0-C4F537811D6C}" destId="{75452C4A-76C7-4C96-8E97-97A3511CE496}" srcOrd="0" destOrd="0" presId="urn:microsoft.com/office/officeart/2005/8/layout/hProcess9"/>
    <dgm:cxn modelId="{5D60D52E-6773-4508-8F5F-B7765BF13E4D}" srcId="{9F679530-D618-4560-A1F0-C4F537811D6C}" destId="{3C8D3C28-180B-4DFF-BA5F-CEE80BD6D6D5}" srcOrd="3" destOrd="0" parTransId="{1B56786A-C8B0-4838-ACB2-7870DC25F65A}" sibTransId="{F98CD5F5-7C86-4067-88F1-22B8E4C27C7D}"/>
    <dgm:cxn modelId="{377210A9-28A1-4A8D-98D3-CB59737CAF94}" type="presOf" srcId="{64048165-590A-448D-B749-9AC67EC96F2A}" destId="{3AB9610A-35C2-4282-8D51-340F92C03E5B}" srcOrd="0" destOrd="0" presId="urn:microsoft.com/office/officeart/2005/8/layout/hProcess9"/>
    <dgm:cxn modelId="{947D5152-16E2-4C21-9A47-038A22D590AF}" srcId="{9F679530-D618-4560-A1F0-C4F537811D6C}" destId="{666AD191-B1BC-44F2-9BBE-0F957AE43F87}" srcOrd="0" destOrd="0" parTransId="{C6D64413-2247-41F5-A860-058F7B7FCCBA}" sibTransId="{81C0E962-BBCB-400A-B308-D416838A79A3}"/>
    <dgm:cxn modelId="{66CDA480-4D52-4D8D-B6E3-D3B536E0BDFE}" type="presOf" srcId="{E65FD6AD-DEB7-43AA-B76D-BD601C90865D}" destId="{78AD4525-C1D4-4343-A764-96A9A762846F}" srcOrd="0" destOrd="0" presId="urn:microsoft.com/office/officeart/2005/8/layout/hProcess9"/>
    <dgm:cxn modelId="{A5200C73-DA24-4E1C-AA4F-A411ED1004B6}" type="presParOf" srcId="{75452C4A-76C7-4C96-8E97-97A3511CE496}" destId="{8D0ADCDC-88E1-4711-B8E3-2CDAB9E33653}" srcOrd="0" destOrd="0" presId="urn:microsoft.com/office/officeart/2005/8/layout/hProcess9"/>
    <dgm:cxn modelId="{9632A0E4-7693-4C5F-A40E-E97500C1F833}" type="presParOf" srcId="{75452C4A-76C7-4C96-8E97-97A3511CE496}" destId="{295548E8-A596-434D-A87F-4066ADF57BF0}" srcOrd="1" destOrd="0" presId="urn:microsoft.com/office/officeart/2005/8/layout/hProcess9"/>
    <dgm:cxn modelId="{9036CCA7-BB70-4E3C-B19D-6885482C2D7A}" type="presParOf" srcId="{295548E8-A596-434D-A87F-4066ADF57BF0}" destId="{D9B21C32-0832-4501-9E86-3C6F55F83392}" srcOrd="0" destOrd="0" presId="urn:microsoft.com/office/officeart/2005/8/layout/hProcess9"/>
    <dgm:cxn modelId="{54EE57C7-C1C4-4029-93BE-FD6C6EEC25FD}" type="presParOf" srcId="{295548E8-A596-434D-A87F-4066ADF57BF0}" destId="{E2FE217C-9D72-4C4A-94A6-718F4667E43D}" srcOrd="1" destOrd="0" presId="urn:microsoft.com/office/officeart/2005/8/layout/hProcess9"/>
    <dgm:cxn modelId="{B5974A2D-B181-4660-A722-BBA5C24E6A8C}" type="presParOf" srcId="{295548E8-A596-434D-A87F-4066ADF57BF0}" destId="{3AB9610A-35C2-4282-8D51-340F92C03E5B}" srcOrd="2" destOrd="0" presId="urn:microsoft.com/office/officeart/2005/8/layout/hProcess9"/>
    <dgm:cxn modelId="{E3C3FC22-E003-4D51-86AA-4E1D38F937E3}" type="presParOf" srcId="{295548E8-A596-434D-A87F-4066ADF57BF0}" destId="{9510653C-041D-4D14-BB0D-DA1EFB70DDD7}" srcOrd="3" destOrd="0" presId="urn:microsoft.com/office/officeart/2005/8/layout/hProcess9"/>
    <dgm:cxn modelId="{DE39A11E-4FA4-4387-AC41-9F4F131B9923}" type="presParOf" srcId="{295548E8-A596-434D-A87F-4066ADF57BF0}" destId="{78AD4525-C1D4-4343-A764-96A9A762846F}" srcOrd="4" destOrd="0" presId="urn:microsoft.com/office/officeart/2005/8/layout/hProcess9"/>
    <dgm:cxn modelId="{0580D2FF-B843-493B-BF35-39FD77742D38}" type="presParOf" srcId="{295548E8-A596-434D-A87F-4066ADF57BF0}" destId="{62412813-669B-4CB7-B94F-F610012C26D8}" srcOrd="5" destOrd="0" presId="urn:microsoft.com/office/officeart/2005/8/layout/hProcess9"/>
    <dgm:cxn modelId="{D806C29F-8FD6-4D20-BC5F-519B2A7EDE9F}" type="presParOf" srcId="{295548E8-A596-434D-A87F-4066ADF57BF0}" destId="{D30662F7-D5CC-4082-8A6E-3F30167E8617}" srcOrd="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69386A-509A-479C-8869-C5FF3A2135DA}" type="doc">
      <dgm:prSet loTypeId="urn:microsoft.com/office/officeart/2005/8/layout/radial2" loCatId="relationship" qsTypeId="urn:microsoft.com/office/officeart/2005/8/quickstyle/simple1" qsCatId="simple" csTypeId="urn:microsoft.com/office/officeart/2005/8/colors/colorful5" csCatId="colorful" phldr="1"/>
      <dgm:spPr/>
      <dgm:t>
        <a:bodyPr/>
        <a:lstStyle/>
        <a:p>
          <a:endParaRPr lang="zh-CN" altLang="en-US"/>
        </a:p>
      </dgm:t>
    </dgm:pt>
    <dgm:pt modelId="{BD657107-389B-4D03-AAE9-4D3E585C888B}">
      <dgm:prSet phldrT="[文本]" custT="1"/>
      <dgm:spPr/>
      <dgm:t>
        <a:bodyPr/>
        <a:lstStyle/>
        <a:p>
          <a:r>
            <a:rPr lang="zh-CN" altLang="en-US" sz="1800" b="1" dirty="0" smtClean="0">
              <a:latin typeface="微软雅黑" panose="020B0503020204020204" pitchFamily="34" charset="-122"/>
              <a:ea typeface="微软雅黑" panose="020B0503020204020204" pitchFamily="34" charset="-122"/>
            </a:rPr>
            <a:t>对发现的问题进行解决顺序的优先级排序</a:t>
          </a:r>
          <a:endParaRPr lang="zh-CN" altLang="en-US" sz="1800" dirty="0">
            <a:latin typeface="微软雅黑" panose="020B0503020204020204" pitchFamily="34" charset="-122"/>
            <a:ea typeface="微软雅黑" panose="020B0503020204020204" pitchFamily="34" charset="-122"/>
          </a:endParaRPr>
        </a:p>
      </dgm:t>
    </dgm:pt>
    <dgm:pt modelId="{59040C88-AAD6-4C47-AE04-C99F3282A4E1}" cxnId="{0D46D2E7-5F2F-41A4-A5FB-FAA55E491D97}" type="parTrans">
      <dgm:prSet/>
      <dgm:spPr/>
      <dgm:t>
        <a:bodyPr/>
        <a:lstStyle/>
        <a:p>
          <a:endParaRPr lang="zh-CN" altLang="en-US"/>
        </a:p>
      </dgm:t>
    </dgm:pt>
    <dgm:pt modelId="{A005E6F3-2DA7-4434-A0E6-F3FA79D4A332}" cxnId="{0D46D2E7-5F2F-41A4-A5FB-FAA55E491D97}" type="sibTrans">
      <dgm:prSet/>
      <dgm:spPr/>
      <dgm:t>
        <a:bodyPr/>
        <a:lstStyle/>
        <a:p>
          <a:endParaRPr lang="zh-CN" altLang="en-US"/>
        </a:p>
      </dgm:t>
    </dgm:pt>
    <dgm:pt modelId="{2C26B038-7BC9-4485-966A-B09A275FC682}">
      <dgm:prSet custT="1"/>
      <dgm:spPr/>
      <dgm:t>
        <a:bodyPr/>
        <a:lstStyle/>
        <a:p>
          <a:r>
            <a:rPr lang="zh-CN" altLang="en-US" sz="1800" dirty="0" smtClean="0">
              <a:latin typeface="微软雅黑" panose="020B0503020204020204" pitchFamily="34" charset="-122"/>
              <a:ea typeface="微软雅黑" panose="020B0503020204020204" pitchFamily="34" charset="-122"/>
            </a:rPr>
            <a:t>横向对比，着重关注权重值高的评价指标</a:t>
          </a:r>
          <a:endParaRPr lang="zh-CN" altLang="en-US" sz="1800" dirty="0">
            <a:latin typeface="微软雅黑" panose="020B0503020204020204" pitchFamily="34" charset="-122"/>
            <a:ea typeface="微软雅黑" panose="020B0503020204020204" pitchFamily="34" charset="-122"/>
          </a:endParaRPr>
        </a:p>
      </dgm:t>
    </dgm:pt>
    <dgm:pt modelId="{BEB581A8-57D6-4C1A-85FC-B27D3706757E}" cxnId="{96DDF8FB-3A25-462F-AB78-04884322DB71}" type="parTrans">
      <dgm:prSet/>
      <dgm:spPr/>
      <dgm:t>
        <a:bodyPr/>
        <a:lstStyle/>
        <a:p>
          <a:endParaRPr lang="zh-CN" altLang="en-US"/>
        </a:p>
      </dgm:t>
    </dgm:pt>
    <dgm:pt modelId="{D136F312-432F-426D-84BB-4408F39FE901}" cxnId="{96DDF8FB-3A25-462F-AB78-04884322DB71}" type="sibTrans">
      <dgm:prSet/>
      <dgm:spPr/>
      <dgm:t>
        <a:bodyPr/>
        <a:lstStyle/>
        <a:p>
          <a:endParaRPr lang="zh-CN" altLang="en-US"/>
        </a:p>
      </dgm:t>
    </dgm:pt>
    <dgm:pt modelId="{03B053C7-56D6-4834-8902-D18E36FC7573}">
      <dgm:prSet custT="1"/>
      <dgm:spPr/>
      <dgm:t>
        <a:bodyPr/>
        <a:lstStyle/>
        <a:p>
          <a:r>
            <a:rPr lang="zh-CN" altLang="en-US" sz="1800" dirty="0" smtClean="0">
              <a:latin typeface="微软雅黑" panose="020B0503020204020204" pitchFamily="34" charset="-122"/>
              <a:ea typeface="微软雅黑" panose="020B0503020204020204" pitchFamily="34" charset="-122"/>
            </a:rPr>
            <a:t>纵向对比，对出现下滑的项目重点关注</a:t>
          </a:r>
          <a:endParaRPr lang="zh-CN" altLang="en-US" sz="1800" dirty="0">
            <a:latin typeface="微软雅黑" panose="020B0503020204020204" pitchFamily="34" charset="-122"/>
            <a:ea typeface="微软雅黑" panose="020B0503020204020204" pitchFamily="34" charset="-122"/>
          </a:endParaRPr>
        </a:p>
      </dgm:t>
    </dgm:pt>
    <dgm:pt modelId="{0B20693E-4C4E-41FE-B2AC-B84F65406CFC}" cxnId="{2508167B-C425-4431-8556-72D9DA620199}" type="parTrans">
      <dgm:prSet/>
      <dgm:spPr/>
      <dgm:t>
        <a:bodyPr/>
        <a:lstStyle/>
        <a:p>
          <a:endParaRPr lang="zh-CN" altLang="en-US"/>
        </a:p>
      </dgm:t>
    </dgm:pt>
    <dgm:pt modelId="{91F49676-7AAF-4D92-B9D3-D6448B6D766E}" cxnId="{2508167B-C425-4431-8556-72D9DA620199}" type="sibTrans">
      <dgm:prSet/>
      <dgm:spPr/>
      <dgm:t>
        <a:bodyPr/>
        <a:lstStyle/>
        <a:p>
          <a:endParaRPr lang="zh-CN" altLang="en-US"/>
        </a:p>
      </dgm:t>
    </dgm:pt>
    <dgm:pt modelId="{A649FD92-1032-4B9A-8D57-16909FD1D714}" type="pres">
      <dgm:prSet presAssocID="{F269386A-509A-479C-8869-C5FF3A2135DA}" presName="composite" presStyleCnt="0">
        <dgm:presLayoutVars>
          <dgm:chMax val="5"/>
          <dgm:dir/>
          <dgm:animLvl val="ctr"/>
          <dgm:resizeHandles val="exact"/>
        </dgm:presLayoutVars>
      </dgm:prSet>
      <dgm:spPr/>
    </dgm:pt>
    <dgm:pt modelId="{9CD8A85A-E478-41F2-8158-F69F90EC141F}" type="pres">
      <dgm:prSet presAssocID="{F269386A-509A-479C-8869-C5FF3A2135DA}" presName="cycle" presStyleCnt="0"/>
      <dgm:spPr/>
    </dgm:pt>
    <dgm:pt modelId="{E59222B9-FE2D-4E04-B01A-9164BBC63655}" type="pres">
      <dgm:prSet presAssocID="{F269386A-509A-479C-8869-C5FF3A2135DA}" presName="centerShape" presStyleCnt="0"/>
      <dgm:spPr/>
    </dgm:pt>
    <dgm:pt modelId="{D9DF33E8-DCB0-41EF-9313-C461076119B2}" type="pres">
      <dgm:prSet presAssocID="{F269386A-509A-479C-8869-C5FF3A2135DA}" presName="connSite" presStyleLbl="node1" presStyleIdx="0" presStyleCnt="4"/>
      <dgm:spPr/>
    </dgm:pt>
    <dgm:pt modelId="{F3F01DB9-B1D2-476C-B03F-2652C6A75E08}" type="pres">
      <dgm:prSet presAssocID="{F269386A-509A-479C-8869-C5FF3A2135DA}" presName="visible" presStyleLbl="node1" presStyleIdx="0" presStyleCnt="4" custScaleX="79759" custScaleY="63193"/>
      <dgm:spPr/>
    </dgm:pt>
    <dgm:pt modelId="{A9A2C0C8-FFCD-4B64-B3BD-C779A27E1876}" type="pres">
      <dgm:prSet presAssocID="{BEB581A8-57D6-4C1A-85FC-B27D3706757E}" presName="Name25" presStyleLbl="parChTrans1D1" presStyleIdx="0" presStyleCnt="3"/>
      <dgm:spPr/>
    </dgm:pt>
    <dgm:pt modelId="{0FD14FBB-BD77-460F-A7E7-B62722BDB0DD}" type="pres">
      <dgm:prSet presAssocID="{2C26B038-7BC9-4485-966A-B09A275FC682}" presName="node" presStyleCnt="0"/>
      <dgm:spPr/>
    </dgm:pt>
    <dgm:pt modelId="{0D8455AA-741E-4115-B60A-0B3B924934E9}" type="pres">
      <dgm:prSet presAssocID="{2C26B038-7BC9-4485-966A-B09A275FC682}" presName="parentNode" presStyleLbl="node1" presStyleIdx="1" presStyleCnt="4" custScaleX="153753">
        <dgm:presLayoutVars>
          <dgm:chMax val="1"/>
          <dgm:bulletEnabled val="1"/>
        </dgm:presLayoutVars>
      </dgm:prSet>
      <dgm:spPr/>
    </dgm:pt>
    <dgm:pt modelId="{8A5E4177-F655-499F-BDCD-DD14F1856745}" type="pres">
      <dgm:prSet presAssocID="{2C26B038-7BC9-4485-966A-B09A275FC682}" presName="childNode" presStyleLbl="revTx" presStyleIdx="0" presStyleCnt="0">
        <dgm:presLayoutVars>
          <dgm:bulletEnabled val="1"/>
        </dgm:presLayoutVars>
      </dgm:prSet>
      <dgm:spPr/>
    </dgm:pt>
    <dgm:pt modelId="{EE3DD72A-A2CA-4B8B-B2D1-F8CE4DFAD452}" type="pres">
      <dgm:prSet presAssocID="{0B20693E-4C4E-41FE-B2AC-B84F65406CFC}" presName="Name25" presStyleLbl="parChTrans1D1" presStyleIdx="1" presStyleCnt="3"/>
      <dgm:spPr/>
    </dgm:pt>
    <dgm:pt modelId="{7A156A14-DAA0-481C-B18B-C699A6EECE47}" type="pres">
      <dgm:prSet presAssocID="{03B053C7-56D6-4834-8902-D18E36FC7573}" presName="node" presStyleCnt="0"/>
      <dgm:spPr/>
    </dgm:pt>
    <dgm:pt modelId="{801CB425-44F6-4AB1-BF51-008DD25467E6}" type="pres">
      <dgm:prSet presAssocID="{03B053C7-56D6-4834-8902-D18E36FC7573}" presName="parentNode" presStyleLbl="node1" presStyleIdx="2" presStyleCnt="4" custScaleX="160831" custLinFactNeighborX="95286" custLinFactNeighborY="-4024">
        <dgm:presLayoutVars>
          <dgm:chMax val="1"/>
          <dgm:bulletEnabled val="1"/>
        </dgm:presLayoutVars>
      </dgm:prSet>
      <dgm:spPr/>
    </dgm:pt>
    <dgm:pt modelId="{E05A2CF7-B592-45A2-8F01-3BBB500D86E9}" type="pres">
      <dgm:prSet presAssocID="{03B053C7-56D6-4834-8902-D18E36FC7573}" presName="childNode" presStyleLbl="revTx" presStyleIdx="0" presStyleCnt="0">
        <dgm:presLayoutVars>
          <dgm:bulletEnabled val="1"/>
        </dgm:presLayoutVars>
      </dgm:prSet>
      <dgm:spPr/>
    </dgm:pt>
    <dgm:pt modelId="{A244474F-C77A-446F-A00A-D291FEB5EFC6}" type="pres">
      <dgm:prSet presAssocID="{59040C88-AAD6-4C47-AE04-C99F3282A4E1}" presName="Name25" presStyleLbl="parChTrans1D1" presStyleIdx="2" presStyleCnt="3"/>
      <dgm:spPr/>
    </dgm:pt>
    <dgm:pt modelId="{A15EBB1E-CE9B-420E-BCC2-A45599D8F182}" type="pres">
      <dgm:prSet presAssocID="{BD657107-389B-4D03-AAE9-4D3E585C888B}" presName="node" presStyleCnt="0"/>
      <dgm:spPr/>
    </dgm:pt>
    <dgm:pt modelId="{4D05FF0D-B60F-48EC-B8F2-D3A0CD1A52F7}" type="pres">
      <dgm:prSet presAssocID="{BD657107-389B-4D03-AAE9-4D3E585C888B}" presName="parentNode" presStyleLbl="node1" presStyleIdx="3" presStyleCnt="4" custScaleX="173020" custLinFactNeighborX="831" custLinFactNeighborY="-3442">
        <dgm:presLayoutVars>
          <dgm:chMax val="1"/>
          <dgm:bulletEnabled val="1"/>
        </dgm:presLayoutVars>
      </dgm:prSet>
      <dgm:spPr/>
      <dgm:t>
        <a:bodyPr/>
        <a:lstStyle/>
        <a:p>
          <a:endParaRPr lang="zh-CN" altLang="en-US"/>
        </a:p>
      </dgm:t>
    </dgm:pt>
    <dgm:pt modelId="{C73826C7-1651-46B6-AC7A-C9286B8D9E01}" type="pres">
      <dgm:prSet presAssocID="{BD657107-389B-4D03-AAE9-4D3E585C888B}" presName="childNode" presStyleLbl="revTx" presStyleIdx="0" presStyleCnt="0">
        <dgm:presLayoutVars>
          <dgm:bulletEnabled val="1"/>
        </dgm:presLayoutVars>
      </dgm:prSet>
      <dgm:spPr/>
      <dgm:t>
        <a:bodyPr/>
        <a:lstStyle/>
        <a:p>
          <a:endParaRPr lang="zh-CN" altLang="en-US"/>
        </a:p>
      </dgm:t>
    </dgm:pt>
  </dgm:ptLst>
  <dgm:cxnLst>
    <dgm:cxn modelId="{3CF72795-E325-4129-8AAB-0ECF61A0015E}" type="presOf" srcId="{F269386A-509A-479C-8869-C5FF3A2135DA}" destId="{A649FD92-1032-4B9A-8D57-16909FD1D714}" srcOrd="0" destOrd="0" presId="urn:microsoft.com/office/officeart/2005/8/layout/radial2"/>
    <dgm:cxn modelId="{EE03E3A7-F22A-4423-811D-C39FE32331A2}" type="presOf" srcId="{BD657107-389B-4D03-AAE9-4D3E585C888B}" destId="{4D05FF0D-B60F-48EC-B8F2-D3A0CD1A52F7}" srcOrd="0" destOrd="0" presId="urn:microsoft.com/office/officeart/2005/8/layout/radial2"/>
    <dgm:cxn modelId="{7263DB7B-B447-4F96-9404-865E39D23992}" type="presOf" srcId="{59040C88-AAD6-4C47-AE04-C99F3282A4E1}" destId="{A244474F-C77A-446F-A00A-D291FEB5EFC6}" srcOrd="0" destOrd="0" presId="urn:microsoft.com/office/officeart/2005/8/layout/radial2"/>
    <dgm:cxn modelId="{2508167B-C425-4431-8556-72D9DA620199}" srcId="{F269386A-509A-479C-8869-C5FF3A2135DA}" destId="{03B053C7-56D6-4834-8902-D18E36FC7573}" srcOrd="1" destOrd="0" parTransId="{0B20693E-4C4E-41FE-B2AC-B84F65406CFC}" sibTransId="{91F49676-7AAF-4D92-B9D3-D6448B6D766E}"/>
    <dgm:cxn modelId="{F18695DA-B411-4AEC-9FE9-1E7556526472}" type="presOf" srcId="{2C26B038-7BC9-4485-966A-B09A275FC682}" destId="{0D8455AA-741E-4115-B60A-0B3B924934E9}" srcOrd="0" destOrd="0" presId="urn:microsoft.com/office/officeart/2005/8/layout/radial2"/>
    <dgm:cxn modelId="{0D46D2E7-5F2F-41A4-A5FB-FAA55E491D97}" srcId="{F269386A-509A-479C-8869-C5FF3A2135DA}" destId="{BD657107-389B-4D03-AAE9-4D3E585C888B}" srcOrd="2" destOrd="0" parTransId="{59040C88-AAD6-4C47-AE04-C99F3282A4E1}" sibTransId="{A005E6F3-2DA7-4434-A0E6-F3FA79D4A332}"/>
    <dgm:cxn modelId="{98966F78-5D96-4DCF-8747-8AC362607AF3}" type="presOf" srcId="{03B053C7-56D6-4834-8902-D18E36FC7573}" destId="{801CB425-44F6-4AB1-BF51-008DD25467E6}" srcOrd="0" destOrd="0" presId="urn:microsoft.com/office/officeart/2005/8/layout/radial2"/>
    <dgm:cxn modelId="{E03D885F-7F02-48A3-A2DE-26624BE07A4C}" type="presOf" srcId="{BEB581A8-57D6-4C1A-85FC-B27D3706757E}" destId="{A9A2C0C8-FFCD-4B64-B3BD-C779A27E1876}" srcOrd="0" destOrd="0" presId="urn:microsoft.com/office/officeart/2005/8/layout/radial2"/>
    <dgm:cxn modelId="{96DDF8FB-3A25-462F-AB78-04884322DB71}" srcId="{F269386A-509A-479C-8869-C5FF3A2135DA}" destId="{2C26B038-7BC9-4485-966A-B09A275FC682}" srcOrd="0" destOrd="0" parTransId="{BEB581A8-57D6-4C1A-85FC-B27D3706757E}" sibTransId="{D136F312-432F-426D-84BB-4408F39FE901}"/>
    <dgm:cxn modelId="{F549A40B-DCC7-4189-9562-AA27C2B21147}" type="presOf" srcId="{0B20693E-4C4E-41FE-B2AC-B84F65406CFC}" destId="{EE3DD72A-A2CA-4B8B-B2D1-F8CE4DFAD452}" srcOrd="0" destOrd="0" presId="urn:microsoft.com/office/officeart/2005/8/layout/radial2"/>
    <dgm:cxn modelId="{BE50EA67-21B3-479B-8F6B-1757D514E95C}" type="presParOf" srcId="{A649FD92-1032-4B9A-8D57-16909FD1D714}" destId="{9CD8A85A-E478-41F2-8158-F69F90EC141F}" srcOrd="0" destOrd="0" presId="urn:microsoft.com/office/officeart/2005/8/layout/radial2"/>
    <dgm:cxn modelId="{9E103F93-6B1B-4593-80A1-2E6D7AFF8293}" type="presParOf" srcId="{9CD8A85A-E478-41F2-8158-F69F90EC141F}" destId="{E59222B9-FE2D-4E04-B01A-9164BBC63655}" srcOrd="0" destOrd="0" presId="urn:microsoft.com/office/officeart/2005/8/layout/radial2"/>
    <dgm:cxn modelId="{79B8B8C6-2C36-4F5E-ADF7-C3306D94F7FB}" type="presParOf" srcId="{E59222B9-FE2D-4E04-B01A-9164BBC63655}" destId="{D9DF33E8-DCB0-41EF-9313-C461076119B2}" srcOrd="0" destOrd="0" presId="urn:microsoft.com/office/officeart/2005/8/layout/radial2"/>
    <dgm:cxn modelId="{DFB56ACC-B853-480A-99D1-4368E205D999}" type="presParOf" srcId="{E59222B9-FE2D-4E04-B01A-9164BBC63655}" destId="{F3F01DB9-B1D2-476C-B03F-2652C6A75E08}" srcOrd="1" destOrd="0" presId="urn:microsoft.com/office/officeart/2005/8/layout/radial2"/>
    <dgm:cxn modelId="{4897D705-AB42-47D6-9A0F-25325BA9770E}" type="presParOf" srcId="{9CD8A85A-E478-41F2-8158-F69F90EC141F}" destId="{A9A2C0C8-FFCD-4B64-B3BD-C779A27E1876}" srcOrd="1" destOrd="0" presId="urn:microsoft.com/office/officeart/2005/8/layout/radial2"/>
    <dgm:cxn modelId="{46EF41B4-599D-4A21-A937-C3284E770110}" type="presParOf" srcId="{9CD8A85A-E478-41F2-8158-F69F90EC141F}" destId="{0FD14FBB-BD77-460F-A7E7-B62722BDB0DD}" srcOrd="2" destOrd="0" presId="urn:microsoft.com/office/officeart/2005/8/layout/radial2"/>
    <dgm:cxn modelId="{FA6FAF91-A270-49F7-A2EC-B7F307ABFAD0}" type="presParOf" srcId="{0FD14FBB-BD77-460F-A7E7-B62722BDB0DD}" destId="{0D8455AA-741E-4115-B60A-0B3B924934E9}" srcOrd="0" destOrd="0" presId="urn:microsoft.com/office/officeart/2005/8/layout/radial2"/>
    <dgm:cxn modelId="{88449F03-04B2-474B-83B6-94D89FB982B9}" type="presParOf" srcId="{0FD14FBB-BD77-460F-A7E7-B62722BDB0DD}" destId="{8A5E4177-F655-499F-BDCD-DD14F1856745}" srcOrd="1" destOrd="0" presId="urn:microsoft.com/office/officeart/2005/8/layout/radial2"/>
    <dgm:cxn modelId="{AB490471-9E78-41E7-B465-444C249C1204}" type="presParOf" srcId="{9CD8A85A-E478-41F2-8158-F69F90EC141F}" destId="{EE3DD72A-A2CA-4B8B-B2D1-F8CE4DFAD452}" srcOrd="3" destOrd="0" presId="urn:microsoft.com/office/officeart/2005/8/layout/radial2"/>
    <dgm:cxn modelId="{DFC8B376-CD30-4362-9F9E-930FDFD2DC88}" type="presParOf" srcId="{9CD8A85A-E478-41F2-8158-F69F90EC141F}" destId="{7A156A14-DAA0-481C-B18B-C699A6EECE47}" srcOrd="4" destOrd="0" presId="urn:microsoft.com/office/officeart/2005/8/layout/radial2"/>
    <dgm:cxn modelId="{BE832D0B-BD33-4222-A891-8155AC2C04C7}" type="presParOf" srcId="{7A156A14-DAA0-481C-B18B-C699A6EECE47}" destId="{801CB425-44F6-4AB1-BF51-008DD25467E6}" srcOrd="0" destOrd="0" presId="urn:microsoft.com/office/officeart/2005/8/layout/radial2"/>
    <dgm:cxn modelId="{82C9897E-6ECB-41C2-BA27-40EA39664CBC}" type="presParOf" srcId="{7A156A14-DAA0-481C-B18B-C699A6EECE47}" destId="{E05A2CF7-B592-45A2-8F01-3BBB500D86E9}" srcOrd="1" destOrd="0" presId="urn:microsoft.com/office/officeart/2005/8/layout/radial2"/>
    <dgm:cxn modelId="{ED3DF08E-D34A-408F-89E8-11807312B059}" type="presParOf" srcId="{9CD8A85A-E478-41F2-8158-F69F90EC141F}" destId="{A244474F-C77A-446F-A00A-D291FEB5EFC6}" srcOrd="5" destOrd="0" presId="urn:microsoft.com/office/officeart/2005/8/layout/radial2"/>
    <dgm:cxn modelId="{938CFDFC-AE21-4366-8139-52ADBA3738FB}" type="presParOf" srcId="{9CD8A85A-E478-41F2-8158-F69F90EC141F}" destId="{A15EBB1E-CE9B-420E-BCC2-A45599D8F182}" srcOrd="6" destOrd="0" presId="urn:microsoft.com/office/officeart/2005/8/layout/radial2"/>
    <dgm:cxn modelId="{C489E40F-9992-4811-96F9-96684092B998}" type="presParOf" srcId="{A15EBB1E-CE9B-420E-BCC2-A45599D8F182}" destId="{4D05FF0D-B60F-48EC-B8F2-D3A0CD1A52F7}" srcOrd="0" destOrd="0" presId="urn:microsoft.com/office/officeart/2005/8/layout/radial2"/>
    <dgm:cxn modelId="{2846A2B2-B79E-43A8-8184-F9BFF24CA4E1}" type="presParOf" srcId="{A15EBB1E-CE9B-420E-BCC2-A45599D8F182}" destId="{C73826C7-1651-46B6-AC7A-C9286B8D9E01}" srcOrd="1" destOrd="0" presId="urn:microsoft.com/office/officeart/2005/8/layout/radial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7010420-FD88-4B84-9F8C-C3719BD8E3FB}" type="doc">
      <dgm:prSet loTypeId="urn:microsoft.com/office/officeart/2005/8/layout/matrix3" loCatId="matrix" qsTypeId="urn:microsoft.com/office/officeart/2005/8/quickstyle/simple1" qsCatId="simple" csTypeId="urn:microsoft.com/office/officeart/2005/8/colors/colorful5" csCatId="colorful" phldr="1"/>
      <dgm:spPr/>
      <dgm:t>
        <a:bodyPr/>
        <a:lstStyle/>
        <a:p>
          <a:endParaRPr lang="zh-CN" altLang="en-US"/>
        </a:p>
      </dgm:t>
    </dgm:pt>
    <dgm:pt modelId="{CF4B37CF-B317-45B5-B3E0-C32C5AF7EC37}">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不精准，客户不满意的地方不一定是客户感受最强烈的地方</a:t>
          </a:r>
          <a:endParaRPr lang="zh-CN" altLang="en-US" sz="1600" dirty="0">
            <a:latin typeface="微软雅黑" panose="020B0503020204020204" pitchFamily="34" charset="-122"/>
            <a:ea typeface="微软雅黑" panose="020B0503020204020204" pitchFamily="34" charset="-122"/>
          </a:endParaRPr>
        </a:p>
      </dgm:t>
    </dgm:pt>
    <dgm:pt modelId="{90BE825E-3950-48D1-BBEA-FB113F399CBC}" cxnId="{5C19CE1E-B154-4661-82DA-9263A3E1BCA8}" type="parTrans">
      <dgm:prSet/>
      <dgm:spPr/>
      <dgm:t>
        <a:bodyPr/>
        <a:lstStyle/>
        <a:p>
          <a:endParaRPr lang="zh-CN" altLang="en-US"/>
        </a:p>
      </dgm:t>
    </dgm:pt>
    <dgm:pt modelId="{63382DDD-CBE1-4BCD-BAF1-57EAB502173E}" cxnId="{5C19CE1E-B154-4661-82DA-9263A3E1BCA8}" type="sibTrans">
      <dgm:prSet/>
      <dgm:spPr/>
      <dgm:t>
        <a:bodyPr/>
        <a:lstStyle/>
        <a:p>
          <a:endParaRPr lang="zh-CN" altLang="en-US"/>
        </a:p>
      </dgm:t>
    </dgm:pt>
    <dgm:pt modelId="{F4920ECB-0AC6-4CB5-B526-371159121222}">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不及时，很难及时发现影响客户感知的问题</a:t>
          </a:r>
          <a:endParaRPr lang="zh-CN" altLang="en-US" sz="1600" dirty="0">
            <a:latin typeface="微软雅黑" panose="020B0503020204020204" pitchFamily="34" charset="-122"/>
            <a:ea typeface="微软雅黑" panose="020B0503020204020204" pitchFamily="34" charset="-122"/>
          </a:endParaRPr>
        </a:p>
      </dgm:t>
    </dgm:pt>
    <dgm:pt modelId="{1F9C3291-91A5-4600-B5C3-FB38136CD71E}" cxnId="{FA2FC6A3-E8A4-425E-A264-74BBD1AEFBF3}" type="parTrans">
      <dgm:prSet/>
      <dgm:spPr/>
      <dgm:t>
        <a:bodyPr/>
        <a:lstStyle/>
        <a:p>
          <a:endParaRPr lang="zh-CN" altLang="en-US"/>
        </a:p>
      </dgm:t>
    </dgm:pt>
    <dgm:pt modelId="{D93F6E63-A8D5-4102-BB42-294045670032}" cxnId="{FA2FC6A3-E8A4-425E-A264-74BBD1AEFBF3}" type="sibTrans">
      <dgm:prSet/>
      <dgm:spPr/>
      <dgm:t>
        <a:bodyPr/>
        <a:lstStyle/>
        <a:p>
          <a:endParaRPr lang="zh-CN" altLang="en-US"/>
        </a:p>
      </dgm:t>
    </dgm:pt>
    <dgm:pt modelId="{49E88A47-B4D5-4A3D-B1DD-34516387FF30}">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不主动，被动地根据客户反馈来改进服务</a:t>
          </a:r>
          <a:endParaRPr lang="zh-CN" altLang="en-US" sz="1600" dirty="0">
            <a:latin typeface="微软雅黑" panose="020B0503020204020204" pitchFamily="34" charset="-122"/>
            <a:ea typeface="微软雅黑" panose="020B0503020204020204" pitchFamily="34" charset="-122"/>
          </a:endParaRPr>
        </a:p>
      </dgm:t>
    </dgm:pt>
    <dgm:pt modelId="{870CCB9D-FF59-43A2-ACCB-4CA8F23999D9}" cxnId="{CD66C250-5364-45AD-BE08-A2C0D659F313}" type="parTrans">
      <dgm:prSet/>
      <dgm:spPr/>
      <dgm:t>
        <a:bodyPr/>
        <a:lstStyle/>
        <a:p>
          <a:endParaRPr lang="zh-CN" altLang="en-US"/>
        </a:p>
      </dgm:t>
    </dgm:pt>
    <dgm:pt modelId="{A512DB1D-69D6-4038-9A5B-90C392D7182F}" cxnId="{CD66C250-5364-45AD-BE08-A2C0D659F313}" type="sibTrans">
      <dgm:prSet/>
      <dgm:spPr/>
      <dgm:t>
        <a:bodyPr/>
        <a:lstStyle/>
        <a:p>
          <a:endParaRPr lang="zh-CN" altLang="en-US"/>
        </a:p>
      </dgm:t>
    </dgm:pt>
    <dgm:pt modelId="{8141CD3B-EA91-4756-A9D4-787630206600}">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指导性不足，仅能找到不满意点，无明确的改进方向</a:t>
          </a:r>
          <a:endParaRPr lang="zh-CN" altLang="en-US" sz="1600" dirty="0">
            <a:latin typeface="微软雅黑" panose="020B0503020204020204" pitchFamily="34" charset="-122"/>
            <a:ea typeface="微软雅黑" panose="020B0503020204020204" pitchFamily="34" charset="-122"/>
          </a:endParaRPr>
        </a:p>
      </dgm:t>
    </dgm:pt>
    <dgm:pt modelId="{D225FA33-0C56-4C23-B4D8-95C87DAD336E}" cxnId="{B03D97B5-0731-4A24-B1BA-E416B4959706}" type="parTrans">
      <dgm:prSet/>
      <dgm:spPr/>
      <dgm:t>
        <a:bodyPr/>
        <a:lstStyle/>
        <a:p>
          <a:endParaRPr lang="zh-CN" altLang="en-US"/>
        </a:p>
      </dgm:t>
    </dgm:pt>
    <dgm:pt modelId="{E1C135E7-9EF8-447F-86FF-403A6ED9E0EF}" cxnId="{B03D97B5-0731-4A24-B1BA-E416B4959706}" type="sibTrans">
      <dgm:prSet/>
      <dgm:spPr/>
      <dgm:t>
        <a:bodyPr/>
        <a:lstStyle/>
        <a:p>
          <a:endParaRPr lang="zh-CN" altLang="en-US"/>
        </a:p>
      </dgm:t>
    </dgm:pt>
    <dgm:pt modelId="{FC2489E8-B8B4-4E8E-A735-5A9F23C3DA43}" type="pres">
      <dgm:prSet presAssocID="{87010420-FD88-4B84-9F8C-C3719BD8E3FB}" presName="matrix" presStyleCnt="0">
        <dgm:presLayoutVars>
          <dgm:chMax val="1"/>
          <dgm:dir/>
          <dgm:resizeHandles val="exact"/>
        </dgm:presLayoutVars>
      </dgm:prSet>
      <dgm:spPr/>
    </dgm:pt>
    <dgm:pt modelId="{86C7D173-593D-465C-A39C-18A72F8C6A05}" type="pres">
      <dgm:prSet presAssocID="{87010420-FD88-4B84-9F8C-C3719BD8E3FB}" presName="diamond" presStyleLbl="bgShp" presStyleIdx="0" presStyleCnt="1"/>
      <dgm:spPr/>
    </dgm:pt>
    <dgm:pt modelId="{6B4E9CF3-A795-4F73-BFE4-A72C58E9B80E}" type="pres">
      <dgm:prSet presAssocID="{87010420-FD88-4B84-9F8C-C3719BD8E3FB}" presName="quad1" presStyleLbl="node1" presStyleIdx="0" presStyleCnt="4">
        <dgm:presLayoutVars>
          <dgm:chMax val="0"/>
          <dgm:chPref val="0"/>
          <dgm:bulletEnabled val="1"/>
        </dgm:presLayoutVars>
      </dgm:prSet>
      <dgm:spPr/>
      <dgm:t>
        <a:bodyPr/>
        <a:lstStyle/>
        <a:p>
          <a:endParaRPr lang="zh-CN" altLang="en-US"/>
        </a:p>
      </dgm:t>
    </dgm:pt>
    <dgm:pt modelId="{FF5C3AD7-6A3E-4E06-A5FC-18F5FBE2A8C5}" type="pres">
      <dgm:prSet presAssocID="{87010420-FD88-4B84-9F8C-C3719BD8E3FB}" presName="quad2" presStyleLbl="node1" presStyleIdx="1" presStyleCnt="4">
        <dgm:presLayoutVars>
          <dgm:chMax val="0"/>
          <dgm:chPref val="0"/>
          <dgm:bulletEnabled val="1"/>
        </dgm:presLayoutVars>
      </dgm:prSet>
      <dgm:spPr/>
      <dgm:t>
        <a:bodyPr/>
        <a:lstStyle/>
        <a:p>
          <a:endParaRPr lang="zh-CN" altLang="en-US"/>
        </a:p>
      </dgm:t>
    </dgm:pt>
    <dgm:pt modelId="{50967100-899D-4263-8EDD-1BBEBD3A4717}" type="pres">
      <dgm:prSet presAssocID="{87010420-FD88-4B84-9F8C-C3719BD8E3FB}" presName="quad3" presStyleLbl="node1" presStyleIdx="2" presStyleCnt="4">
        <dgm:presLayoutVars>
          <dgm:chMax val="0"/>
          <dgm:chPref val="0"/>
          <dgm:bulletEnabled val="1"/>
        </dgm:presLayoutVars>
      </dgm:prSet>
      <dgm:spPr/>
      <dgm:t>
        <a:bodyPr/>
        <a:lstStyle/>
        <a:p>
          <a:endParaRPr lang="zh-CN" altLang="en-US"/>
        </a:p>
      </dgm:t>
    </dgm:pt>
    <dgm:pt modelId="{B342F233-B662-4CE6-9A41-5CE7037E8176}" type="pres">
      <dgm:prSet presAssocID="{87010420-FD88-4B84-9F8C-C3719BD8E3FB}" presName="quad4" presStyleLbl="node1" presStyleIdx="3" presStyleCnt="4">
        <dgm:presLayoutVars>
          <dgm:chMax val="0"/>
          <dgm:chPref val="0"/>
          <dgm:bulletEnabled val="1"/>
        </dgm:presLayoutVars>
      </dgm:prSet>
      <dgm:spPr/>
      <dgm:t>
        <a:bodyPr/>
        <a:lstStyle/>
        <a:p>
          <a:endParaRPr lang="zh-CN" altLang="en-US"/>
        </a:p>
      </dgm:t>
    </dgm:pt>
  </dgm:ptLst>
  <dgm:cxnLst>
    <dgm:cxn modelId="{569B788C-F991-4A93-976F-FC4E0EE1C653}" type="presOf" srcId="{49E88A47-B4D5-4A3D-B1DD-34516387FF30}" destId="{50967100-899D-4263-8EDD-1BBEBD3A4717}" srcOrd="0" destOrd="0" presId="urn:microsoft.com/office/officeart/2005/8/layout/matrix3"/>
    <dgm:cxn modelId="{B03D97B5-0731-4A24-B1BA-E416B4959706}" srcId="{87010420-FD88-4B84-9F8C-C3719BD8E3FB}" destId="{8141CD3B-EA91-4756-A9D4-787630206600}" srcOrd="3" destOrd="0" parTransId="{D225FA33-0C56-4C23-B4D8-95C87DAD336E}" sibTransId="{E1C135E7-9EF8-447F-86FF-403A6ED9E0EF}"/>
    <dgm:cxn modelId="{D5DC2212-F083-402D-9F39-B58C836BF125}" type="presOf" srcId="{87010420-FD88-4B84-9F8C-C3719BD8E3FB}" destId="{FC2489E8-B8B4-4E8E-A735-5A9F23C3DA43}" srcOrd="0" destOrd="0" presId="urn:microsoft.com/office/officeart/2005/8/layout/matrix3"/>
    <dgm:cxn modelId="{D34B4A38-B615-4258-93A0-08073F4ABFE6}" type="presOf" srcId="{CF4B37CF-B317-45B5-B3E0-C32C5AF7EC37}" destId="{6B4E9CF3-A795-4F73-BFE4-A72C58E9B80E}" srcOrd="0" destOrd="0" presId="urn:microsoft.com/office/officeart/2005/8/layout/matrix3"/>
    <dgm:cxn modelId="{FA2FC6A3-E8A4-425E-A264-74BBD1AEFBF3}" srcId="{87010420-FD88-4B84-9F8C-C3719BD8E3FB}" destId="{F4920ECB-0AC6-4CB5-B526-371159121222}" srcOrd="1" destOrd="0" parTransId="{1F9C3291-91A5-4600-B5C3-FB38136CD71E}" sibTransId="{D93F6E63-A8D5-4102-BB42-294045670032}"/>
    <dgm:cxn modelId="{672464C1-5312-4315-9EB3-1BA5A2D70829}" type="presOf" srcId="{8141CD3B-EA91-4756-A9D4-787630206600}" destId="{B342F233-B662-4CE6-9A41-5CE7037E8176}" srcOrd="0" destOrd="0" presId="urn:microsoft.com/office/officeart/2005/8/layout/matrix3"/>
    <dgm:cxn modelId="{5C19CE1E-B154-4661-82DA-9263A3E1BCA8}" srcId="{87010420-FD88-4B84-9F8C-C3719BD8E3FB}" destId="{CF4B37CF-B317-45B5-B3E0-C32C5AF7EC37}" srcOrd="0" destOrd="0" parTransId="{90BE825E-3950-48D1-BBEA-FB113F399CBC}" sibTransId="{63382DDD-CBE1-4BCD-BAF1-57EAB502173E}"/>
    <dgm:cxn modelId="{CD66C250-5364-45AD-BE08-A2C0D659F313}" srcId="{87010420-FD88-4B84-9F8C-C3719BD8E3FB}" destId="{49E88A47-B4D5-4A3D-B1DD-34516387FF30}" srcOrd="2" destOrd="0" parTransId="{870CCB9D-FF59-43A2-ACCB-4CA8F23999D9}" sibTransId="{A512DB1D-69D6-4038-9A5B-90C392D7182F}"/>
    <dgm:cxn modelId="{9CDE0B6B-BB39-4BD8-9BDF-EFCC3DE257BB}" type="presOf" srcId="{F4920ECB-0AC6-4CB5-B526-371159121222}" destId="{FF5C3AD7-6A3E-4E06-A5FC-18F5FBE2A8C5}" srcOrd="0" destOrd="0" presId="urn:microsoft.com/office/officeart/2005/8/layout/matrix3"/>
    <dgm:cxn modelId="{D9E1D582-285E-4EAB-89B3-F1516E1C45C8}" type="presParOf" srcId="{FC2489E8-B8B4-4E8E-A735-5A9F23C3DA43}" destId="{86C7D173-593D-465C-A39C-18A72F8C6A05}" srcOrd="0" destOrd="0" presId="urn:microsoft.com/office/officeart/2005/8/layout/matrix3"/>
    <dgm:cxn modelId="{3769B105-882C-4718-B75E-2C3FEA08651A}" type="presParOf" srcId="{FC2489E8-B8B4-4E8E-A735-5A9F23C3DA43}" destId="{6B4E9CF3-A795-4F73-BFE4-A72C58E9B80E}" srcOrd="1" destOrd="0" presId="urn:microsoft.com/office/officeart/2005/8/layout/matrix3"/>
    <dgm:cxn modelId="{93E85870-52E7-4CDB-BCBA-633A7133718A}" type="presParOf" srcId="{FC2489E8-B8B4-4E8E-A735-5A9F23C3DA43}" destId="{FF5C3AD7-6A3E-4E06-A5FC-18F5FBE2A8C5}" srcOrd="2" destOrd="0" presId="urn:microsoft.com/office/officeart/2005/8/layout/matrix3"/>
    <dgm:cxn modelId="{6B3119C5-918F-4E01-B3D4-BDD7F39D81E2}" type="presParOf" srcId="{FC2489E8-B8B4-4E8E-A735-5A9F23C3DA43}" destId="{50967100-899D-4263-8EDD-1BBEBD3A4717}" srcOrd="3" destOrd="0" presId="urn:microsoft.com/office/officeart/2005/8/layout/matrix3"/>
    <dgm:cxn modelId="{AB32810D-DFFE-49B0-8992-2FC354EA554D}" type="presParOf" srcId="{FC2489E8-B8B4-4E8E-A735-5A9F23C3DA43}" destId="{B342F233-B662-4CE6-9A41-5CE7037E8176}" srcOrd="4" destOrd="0" presId="urn:microsoft.com/office/officeart/2005/8/layout/matrix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CC778C0-A1BD-4A0A-B370-9C473CB60623}" type="doc">
      <dgm:prSet loTypeId="urn:microsoft.com/office/officeart/2005/8/layout/hProcess9" loCatId="process" qsTypeId="urn:microsoft.com/office/officeart/2005/8/quickstyle/simple1" qsCatId="simple" csTypeId="urn:microsoft.com/office/officeart/2005/8/colors/colorful5" csCatId="colorful" phldr="1"/>
      <dgm:spPr/>
    </dgm:pt>
    <dgm:pt modelId="{210CD57A-C934-44CD-8B8C-65B48077C62B}">
      <dgm:prSet phldrT="[文本]"/>
      <dgm:spPr/>
      <dgm:t>
        <a:bodyPr/>
        <a:lstStyle/>
        <a:p>
          <a:r>
            <a:rPr lang="zh-CN" altLang="en-US" dirty="0" smtClean="0">
              <a:latin typeface="微软雅黑" panose="020B0503020204020204" pitchFamily="34" charset="-122"/>
              <a:ea typeface="微软雅黑" panose="020B0503020204020204" pitchFamily="34" charset="-122"/>
            </a:rPr>
            <a:t>挖掘潜在需求</a:t>
          </a:r>
          <a:endParaRPr lang="zh-CN" altLang="en-US" dirty="0">
            <a:latin typeface="微软雅黑" panose="020B0503020204020204" pitchFamily="34" charset="-122"/>
            <a:ea typeface="微软雅黑" panose="020B0503020204020204" pitchFamily="34" charset="-122"/>
          </a:endParaRPr>
        </a:p>
      </dgm:t>
    </dgm:pt>
    <dgm:pt modelId="{518965EE-10FF-4140-A724-F640AA5C2B55}" cxnId="{4DCF9393-5E50-4C8B-9370-07AC6713BEC9}" type="parTrans">
      <dgm:prSet/>
      <dgm:spPr/>
      <dgm:t>
        <a:bodyPr/>
        <a:lstStyle/>
        <a:p>
          <a:endParaRPr lang="zh-CN" altLang="en-US"/>
        </a:p>
      </dgm:t>
    </dgm:pt>
    <dgm:pt modelId="{EC17D047-E7F3-44D0-98C4-A76C70282D20}" cxnId="{4DCF9393-5E50-4C8B-9370-07AC6713BEC9}" type="sibTrans">
      <dgm:prSet/>
      <dgm:spPr/>
      <dgm:t>
        <a:bodyPr/>
        <a:lstStyle/>
        <a:p>
          <a:endParaRPr lang="zh-CN" altLang="en-US"/>
        </a:p>
      </dgm:t>
    </dgm:pt>
    <dgm:pt modelId="{9E2D62CD-0AA9-488E-AB22-BBC8899A92C6}">
      <dgm:prSet phldrT="[文本]"/>
      <dgm:spPr/>
      <dgm:t>
        <a:bodyPr/>
        <a:lstStyle/>
        <a:p>
          <a:r>
            <a:rPr lang="zh-CN" altLang="en-US" dirty="0" smtClean="0">
              <a:latin typeface="微软雅黑" panose="020B0503020204020204" pitchFamily="34" charset="-122"/>
              <a:ea typeface="微软雅黑" panose="020B0503020204020204" pitchFamily="34" charset="-122"/>
            </a:rPr>
            <a:t>问题预警</a:t>
          </a:r>
          <a:endParaRPr lang="zh-CN" altLang="en-US" dirty="0">
            <a:latin typeface="微软雅黑" panose="020B0503020204020204" pitchFamily="34" charset="-122"/>
            <a:ea typeface="微软雅黑" panose="020B0503020204020204" pitchFamily="34" charset="-122"/>
          </a:endParaRPr>
        </a:p>
      </dgm:t>
    </dgm:pt>
    <dgm:pt modelId="{302E2717-B783-452A-ACCA-654A8DCB7870}" cxnId="{4C7A6739-55DF-4D40-AAE3-5F2CE8B8094A}" type="parTrans">
      <dgm:prSet/>
      <dgm:spPr/>
      <dgm:t>
        <a:bodyPr/>
        <a:lstStyle/>
        <a:p>
          <a:endParaRPr lang="zh-CN" altLang="en-US"/>
        </a:p>
      </dgm:t>
    </dgm:pt>
    <dgm:pt modelId="{9D9199BC-3890-4D74-AE02-B57A0B914318}" cxnId="{4C7A6739-55DF-4D40-AAE3-5F2CE8B8094A}" type="sibTrans">
      <dgm:prSet/>
      <dgm:spPr/>
      <dgm:t>
        <a:bodyPr/>
        <a:lstStyle/>
        <a:p>
          <a:endParaRPr lang="zh-CN" altLang="en-US"/>
        </a:p>
      </dgm:t>
    </dgm:pt>
    <dgm:pt modelId="{D755956B-E057-4A0F-9826-8FD498F54293}">
      <dgm:prSet phldrT="[文本]"/>
      <dgm:spPr/>
      <dgm:t>
        <a:bodyPr/>
        <a:lstStyle/>
        <a:p>
          <a:r>
            <a:rPr lang="zh-CN" altLang="en-US" dirty="0" smtClean="0">
              <a:latin typeface="微软雅黑" panose="020B0503020204020204" pitchFamily="34" charset="-122"/>
              <a:ea typeface="微软雅黑" panose="020B0503020204020204" pitchFamily="34" charset="-122"/>
            </a:rPr>
            <a:t>触发主动服务</a:t>
          </a:r>
          <a:endParaRPr lang="zh-CN" altLang="en-US" dirty="0">
            <a:latin typeface="微软雅黑" panose="020B0503020204020204" pitchFamily="34" charset="-122"/>
            <a:ea typeface="微软雅黑" panose="020B0503020204020204" pitchFamily="34" charset="-122"/>
          </a:endParaRPr>
        </a:p>
      </dgm:t>
    </dgm:pt>
    <dgm:pt modelId="{C0D6C7DC-2F84-4388-B051-8D2435EEA8E2}" cxnId="{80F30C74-4D5A-428B-B1A1-C175F525BF4B}" type="parTrans">
      <dgm:prSet/>
      <dgm:spPr/>
      <dgm:t>
        <a:bodyPr/>
        <a:lstStyle/>
        <a:p>
          <a:endParaRPr lang="zh-CN" altLang="en-US"/>
        </a:p>
      </dgm:t>
    </dgm:pt>
    <dgm:pt modelId="{EF3CEEFC-D449-4B0B-94B5-C233DB90E329}" cxnId="{80F30C74-4D5A-428B-B1A1-C175F525BF4B}" type="sibTrans">
      <dgm:prSet/>
      <dgm:spPr/>
      <dgm:t>
        <a:bodyPr/>
        <a:lstStyle/>
        <a:p>
          <a:endParaRPr lang="zh-CN" altLang="en-US"/>
        </a:p>
      </dgm:t>
    </dgm:pt>
    <dgm:pt modelId="{9BD366D2-654E-482E-BA9C-3E0DBCB774E5}" type="pres">
      <dgm:prSet presAssocID="{0CC778C0-A1BD-4A0A-B370-9C473CB60623}" presName="CompostProcess" presStyleCnt="0">
        <dgm:presLayoutVars>
          <dgm:dir/>
          <dgm:resizeHandles val="exact"/>
        </dgm:presLayoutVars>
      </dgm:prSet>
      <dgm:spPr/>
    </dgm:pt>
    <dgm:pt modelId="{CBC70EFE-B5C2-4678-9CF2-4B48A876657D}" type="pres">
      <dgm:prSet presAssocID="{0CC778C0-A1BD-4A0A-B370-9C473CB60623}" presName="arrow" presStyleLbl="bgShp" presStyleIdx="0" presStyleCnt="1"/>
      <dgm:spPr/>
    </dgm:pt>
    <dgm:pt modelId="{2CB96416-2071-4649-99B7-5F50078154F0}" type="pres">
      <dgm:prSet presAssocID="{0CC778C0-A1BD-4A0A-B370-9C473CB60623}" presName="linearProcess" presStyleCnt="0"/>
      <dgm:spPr/>
    </dgm:pt>
    <dgm:pt modelId="{F8BBB3C1-5D58-4D43-9E38-6B3FC9B9A762}" type="pres">
      <dgm:prSet presAssocID="{210CD57A-C934-44CD-8B8C-65B48077C62B}" presName="textNode" presStyleLbl="node1" presStyleIdx="0" presStyleCnt="3">
        <dgm:presLayoutVars>
          <dgm:bulletEnabled val="1"/>
        </dgm:presLayoutVars>
      </dgm:prSet>
      <dgm:spPr/>
    </dgm:pt>
    <dgm:pt modelId="{349FB6A4-DA1A-41FE-A23D-C46EB2AFED35}" type="pres">
      <dgm:prSet presAssocID="{EC17D047-E7F3-44D0-98C4-A76C70282D20}" presName="sibTrans" presStyleCnt="0"/>
      <dgm:spPr/>
    </dgm:pt>
    <dgm:pt modelId="{43146B13-556B-4A98-BEB4-A6A0B6B76F49}" type="pres">
      <dgm:prSet presAssocID="{9E2D62CD-0AA9-488E-AB22-BBC8899A92C6}" presName="textNode" presStyleLbl="node1" presStyleIdx="1" presStyleCnt="3">
        <dgm:presLayoutVars>
          <dgm:bulletEnabled val="1"/>
        </dgm:presLayoutVars>
      </dgm:prSet>
      <dgm:spPr/>
    </dgm:pt>
    <dgm:pt modelId="{7D9823D8-7466-417A-B609-6F6C8C2309E3}" type="pres">
      <dgm:prSet presAssocID="{9D9199BC-3890-4D74-AE02-B57A0B914318}" presName="sibTrans" presStyleCnt="0"/>
      <dgm:spPr/>
    </dgm:pt>
    <dgm:pt modelId="{179D07F1-D747-4662-BE69-2DB807D31D7C}" type="pres">
      <dgm:prSet presAssocID="{D755956B-E057-4A0F-9826-8FD498F54293}" presName="textNode" presStyleLbl="node1" presStyleIdx="2" presStyleCnt="3">
        <dgm:presLayoutVars>
          <dgm:bulletEnabled val="1"/>
        </dgm:presLayoutVars>
      </dgm:prSet>
      <dgm:spPr/>
    </dgm:pt>
  </dgm:ptLst>
  <dgm:cxnLst>
    <dgm:cxn modelId="{94F2A94E-9543-4254-9123-C013FC8DB438}" type="presOf" srcId="{210CD57A-C934-44CD-8B8C-65B48077C62B}" destId="{F8BBB3C1-5D58-4D43-9E38-6B3FC9B9A762}" srcOrd="0" destOrd="0" presId="urn:microsoft.com/office/officeart/2005/8/layout/hProcess9"/>
    <dgm:cxn modelId="{4DCF9393-5E50-4C8B-9370-07AC6713BEC9}" srcId="{0CC778C0-A1BD-4A0A-B370-9C473CB60623}" destId="{210CD57A-C934-44CD-8B8C-65B48077C62B}" srcOrd="0" destOrd="0" parTransId="{518965EE-10FF-4140-A724-F640AA5C2B55}" sibTransId="{EC17D047-E7F3-44D0-98C4-A76C70282D20}"/>
    <dgm:cxn modelId="{B4532CBB-E52D-4B55-A053-2D9BB526F56D}" type="presOf" srcId="{D755956B-E057-4A0F-9826-8FD498F54293}" destId="{179D07F1-D747-4662-BE69-2DB807D31D7C}" srcOrd="0" destOrd="0" presId="urn:microsoft.com/office/officeart/2005/8/layout/hProcess9"/>
    <dgm:cxn modelId="{80F30C74-4D5A-428B-B1A1-C175F525BF4B}" srcId="{0CC778C0-A1BD-4A0A-B370-9C473CB60623}" destId="{D755956B-E057-4A0F-9826-8FD498F54293}" srcOrd="2" destOrd="0" parTransId="{C0D6C7DC-2F84-4388-B051-8D2435EEA8E2}" sibTransId="{EF3CEEFC-D449-4B0B-94B5-C233DB90E329}"/>
    <dgm:cxn modelId="{4D1E7571-D1C7-46A9-B2B5-7DF8B41FD35B}" type="presOf" srcId="{0CC778C0-A1BD-4A0A-B370-9C473CB60623}" destId="{9BD366D2-654E-482E-BA9C-3E0DBCB774E5}" srcOrd="0" destOrd="0" presId="urn:microsoft.com/office/officeart/2005/8/layout/hProcess9"/>
    <dgm:cxn modelId="{B1A83E83-FC32-478C-9A15-DAD5AD1F8FCF}" type="presOf" srcId="{9E2D62CD-0AA9-488E-AB22-BBC8899A92C6}" destId="{43146B13-556B-4A98-BEB4-A6A0B6B76F49}" srcOrd="0" destOrd="0" presId="urn:microsoft.com/office/officeart/2005/8/layout/hProcess9"/>
    <dgm:cxn modelId="{4C7A6739-55DF-4D40-AAE3-5F2CE8B8094A}" srcId="{0CC778C0-A1BD-4A0A-B370-9C473CB60623}" destId="{9E2D62CD-0AA9-488E-AB22-BBC8899A92C6}" srcOrd="1" destOrd="0" parTransId="{302E2717-B783-452A-ACCA-654A8DCB7870}" sibTransId="{9D9199BC-3890-4D74-AE02-B57A0B914318}"/>
    <dgm:cxn modelId="{DDA0A91F-304C-475A-811E-94E6D5AFBBB6}" type="presParOf" srcId="{9BD366D2-654E-482E-BA9C-3E0DBCB774E5}" destId="{CBC70EFE-B5C2-4678-9CF2-4B48A876657D}" srcOrd="0" destOrd="0" presId="urn:microsoft.com/office/officeart/2005/8/layout/hProcess9"/>
    <dgm:cxn modelId="{97B5277C-5D22-4173-8644-3AE1B48F323F}" type="presParOf" srcId="{9BD366D2-654E-482E-BA9C-3E0DBCB774E5}" destId="{2CB96416-2071-4649-99B7-5F50078154F0}" srcOrd="1" destOrd="0" presId="urn:microsoft.com/office/officeart/2005/8/layout/hProcess9"/>
    <dgm:cxn modelId="{ECD1A0EE-37D4-4DC1-B464-135F6A21CD7A}" type="presParOf" srcId="{2CB96416-2071-4649-99B7-5F50078154F0}" destId="{F8BBB3C1-5D58-4D43-9E38-6B3FC9B9A762}" srcOrd="0" destOrd="0" presId="urn:microsoft.com/office/officeart/2005/8/layout/hProcess9"/>
    <dgm:cxn modelId="{F861DF60-D49E-44A4-A1E6-6DBEF91504D8}" type="presParOf" srcId="{2CB96416-2071-4649-99B7-5F50078154F0}" destId="{349FB6A4-DA1A-41FE-A23D-C46EB2AFED35}" srcOrd="1" destOrd="0" presId="urn:microsoft.com/office/officeart/2005/8/layout/hProcess9"/>
    <dgm:cxn modelId="{C10C091E-DEA1-4AE5-A256-625CB8BE95EE}" type="presParOf" srcId="{2CB96416-2071-4649-99B7-5F50078154F0}" destId="{43146B13-556B-4A98-BEB4-A6A0B6B76F49}" srcOrd="2" destOrd="0" presId="urn:microsoft.com/office/officeart/2005/8/layout/hProcess9"/>
    <dgm:cxn modelId="{E9DB9AFF-DD58-40E0-8801-C32667603637}" type="presParOf" srcId="{2CB96416-2071-4649-99B7-5F50078154F0}" destId="{7D9823D8-7466-417A-B609-6F6C8C2309E3}" srcOrd="3" destOrd="0" presId="urn:microsoft.com/office/officeart/2005/8/layout/hProcess9"/>
    <dgm:cxn modelId="{C9339D2D-C300-4B0F-AE3C-57EA0CDBAA18}" type="presParOf" srcId="{2CB96416-2071-4649-99B7-5F50078154F0}" destId="{179D07F1-D747-4662-BE69-2DB807D31D7C}"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680624" cy="5877686"/>
        <a:chOff x="0" y="0"/>
        <a:chExt cx="9680624" cy="5877686"/>
      </a:xfrm>
    </dsp:grpSpPr>
    <dsp:sp modelId="{53D48851-D20D-49C1-92E6-796E178CE644}">
      <dsp:nvSpPr>
        <dsp:cNvPr id="4" name="空心弧 3"/>
        <dsp:cNvSpPr/>
      </dsp:nvSpPr>
      <dsp:spPr bwMode="white">
        <a:xfrm>
          <a:off x="-6575075" y="-1028962"/>
          <a:ext cx="7935610" cy="7935610"/>
        </a:xfrm>
        <a:prstGeom prst="blockArc">
          <a:avLst>
            <a:gd name="adj1" fmla="val 18900000"/>
            <a:gd name="adj2" fmla="val 2700000"/>
            <a:gd name="adj3" fmla="val 227"/>
          </a:avLst>
        </a:prstGeom>
      </dsp:spPr>
      <dsp:style>
        <a:lnRef idx="2">
          <a:schemeClr val="accent2">
            <a:shade val="60000"/>
          </a:schemeClr>
        </a:lnRef>
        <a:fillRef idx="0">
          <a:schemeClr val="accent2"/>
        </a:fillRef>
        <a:effectRef idx="0">
          <a:scrgbClr r="0" g="0" b="0"/>
        </a:effectRef>
        <a:fontRef idx="minor"/>
      </dsp:style>
      <dsp:txXfrm>
        <a:off x="-6575075" y="-1028962"/>
        <a:ext cx="7935610" cy="7935610"/>
      </dsp:txXfrm>
    </dsp:sp>
    <dsp:sp modelId="{2EFA0755-9901-49EB-9F08-DD0E8E2C9A7B}">
      <dsp:nvSpPr>
        <dsp:cNvPr id="7" name="矩形 6"/>
        <dsp:cNvSpPr/>
      </dsp:nvSpPr>
      <dsp:spPr bwMode="white">
        <a:xfrm>
          <a:off x="745291" y="451876"/>
          <a:ext cx="8935333" cy="904223"/>
        </a:xfrm>
        <a:prstGeom prst="rect">
          <a:avLst/>
        </a:prstGeom>
      </dsp:spPr>
      <dsp:style>
        <a:lnRef idx="2">
          <a:schemeClr val="lt1"/>
        </a:lnRef>
        <a:fillRef idx="1">
          <a:schemeClr val="accent2"/>
        </a:fillRef>
        <a:effectRef idx="0">
          <a:scrgbClr r="0" g="0" b="0"/>
        </a:effectRef>
        <a:fontRef idx="minor">
          <a:schemeClr val="lt1"/>
        </a:fontRef>
      </dsp:style>
      <dsp:txBody>
        <a:bodyPr lIns="717727"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主观性：客户满意是客户对产品和服务感知的结果，具有鲜明的个人色彩</a:t>
          </a:r>
          <a:endParaRPr lang="zh-CN" altLang="en-US" sz="1800" dirty="0">
            <a:latin typeface="微软雅黑" panose="020B0503020204020204" pitchFamily="34" charset="-122"/>
            <a:ea typeface="微软雅黑" panose="020B0503020204020204" pitchFamily="34" charset="-122"/>
          </a:endParaRPr>
        </a:p>
      </dsp:txBody>
      <dsp:txXfrm>
        <a:off x="745291" y="451876"/>
        <a:ext cx="8935333" cy="904223"/>
      </dsp:txXfrm>
    </dsp:sp>
    <dsp:sp modelId="{F3614C9C-4E31-416F-A0B6-73730C8BD74A}">
      <dsp:nvSpPr>
        <dsp:cNvPr id="8" name="椭圆 7"/>
        <dsp:cNvSpPr/>
      </dsp:nvSpPr>
      <dsp:spPr bwMode="white">
        <a:xfrm>
          <a:off x="180151" y="338849"/>
          <a:ext cx="1130279" cy="1130279"/>
        </a:xfrm>
        <a:prstGeom prst="ellipse">
          <a:avLst/>
        </a:prstGeom>
      </dsp:spPr>
      <dsp:style>
        <a:lnRef idx="2">
          <a:schemeClr val="accent2"/>
        </a:lnRef>
        <a:fillRef idx="1">
          <a:schemeClr val="lt1"/>
        </a:fillRef>
        <a:effectRef idx="0">
          <a:scrgbClr r="0" g="0" b="0"/>
        </a:effectRef>
        <a:fontRef idx="minor"/>
      </dsp:style>
      <dsp:txXfrm>
        <a:off x="180151" y="338849"/>
        <a:ext cx="1130279" cy="1130279"/>
      </dsp:txXfrm>
    </dsp:sp>
    <dsp:sp modelId="{159EA8C9-28CF-43CC-AB07-624B5270E41F}">
      <dsp:nvSpPr>
        <dsp:cNvPr id="9" name="矩形 8"/>
        <dsp:cNvSpPr/>
      </dsp:nvSpPr>
      <dsp:spPr bwMode="white">
        <a:xfrm>
          <a:off x="1263702" y="1808446"/>
          <a:ext cx="8416922" cy="904223"/>
        </a:xfrm>
        <a:prstGeom prst="rect">
          <a:avLst/>
        </a:prstGeom>
      </dsp:spPr>
      <dsp:style>
        <a:lnRef idx="2">
          <a:schemeClr val="lt1"/>
        </a:lnRef>
        <a:fillRef idx="1">
          <a:schemeClr val="accent2"/>
        </a:fillRef>
        <a:effectRef idx="0">
          <a:scrgbClr r="0" g="0" b="0"/>
        </a:effectRef>
        <a:fontRef idx="minor">
          <a:schemeClr val="lt1"/>
        </a:fontRef>
      </dsp:style>
      <dsp:txBody>
        <a:bodyPr lIns="717727"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层次性：横向表现在理念满意、行为满意、视听满意、产品满意、服务满意等层次；纵向包含物质满意、精神满意和社会满意三个层次</a:t>
          </a:r>
          <a:endParaRPr lang="zh-CN" altLang="en-US" sz="1800" dirty="0">
            <a:latin typeface="微软雅黑" panose="020B0503020204020204" pitchFamily="34" charset="-122"/>
            <a:ea typeface="微软雅黑" panose="020B0503020204020204" pitchFamily="34" charset="-122"/>
          </a:endParaRPr>
        </a:p>
      </dsp:txBody>
      <dsp:txXfrm>
        <a:off x="1263702" y="1808446"/>
        <a:ext cx="8416922" cy="904223"/>
      </dsp:txXfrm>
    </dsp:sp>
    <dsp:sp modelId="{E56C275D-B4D4-437D-A7C8-B925D9A938E6}">
      <dsp:nvSpPr>
        <dsp:cNvPr id="10" name="椭圆 9"/>
        <dsp:cNvSpPr/>
      </dsp:nvSpPr>
      <dsp:spPr bwMode="white">
        <a:xfrm>
          <a:off x="698563" y="1695419"/>
          <a:ext cx="1130279" cy="1130279"/>
        </a:xfrm>
        <a:prstGeom prst="ellipse">
          <a:avLst/>
        </a:prstGeom>
      </dsp:spPr>
      <dsp:style>
        <a:lnRef idx="2">
          <a:schemeClr val="accent2"/>
        </a:lnRef>
        <a:fillRef idx="1">
          <a:schemeClr val="lt1"/>
        </a:fillRef>
        <a:effectRef idx="0">
          <a:scrgbClr r="0" g="0" b="0"/>
        </a:effectRef>
        <a:fontRef idx="minor"/>
      </dsp:style>
      <dsp:txXfrm>
        <a:off x="698563" y="1695419"/>
        <a:ext cx="1130279" cy="1130279"/>
      </dsp:txXfrm>
    </dsp:sp>
    <dsp:sp modelId="{BF5A0E78-D7E6-40F5-A574-5BFC716BB543}">
      <dsp:nvSpPr>
        <dsp:cNvPr id="11" name="矩形 10"/>
        <dsp:cNvSpPr/>
      </dsp:nvSpPr>
      <dsp:spPr bwMode="white">
        <a:xfrm>
          <a:off x="1263702" y="3165016"/>
          <a:ext cx="8416922" cy="904223"/>
        </a:xfrm>
        <a:prstGeom prst="rect">
          <a:avLst/>
        </a:prstGeom>
      </dsp:spPr>
      <dsp:style>
        <a:lnRef idx="2">
          <a:schemeClr val="lt1"/>
        </a:lnRef>
        <a:fillRef idx="1">
          <a:schemeClr val="accent2"/>
        </a:fillRef>
        <a:effectRef idx="0">
          <a:scrgbClr r="0" g="0" b="0"/>
        </a:effectRef>
        <a:fontRef idx="minor">
          <a:schemeClr val="lt1"/>
        </a:fontRef>
      </dsp:style>
      <dsp:txBody>
        <a:bodyPr lIns="717727"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相对性：客户满意的程度高低取决于客户对产品和服务的期望水平与所感受到的产品和服务实际质量的差值，客户期望是影响客户满意最终水平的参照标准</a:t>
          </a:r>
          <a:endParaRPr lang="zh-CN" altLang="en-US" sz="1800" dirty="0">
            <a:latin typeface="微软雅黑" panose="020B0503020204020204" pitchFamily="34" charset="-122"/>
            <a:ea typeface="微软雅黑" panose="020B0503020204020204" pitchFamily="34" charset="-122"/>
          </a:endParaRPr>
        </a:p>
      </dsp:txBody>
      <dsp:txXfrm>
        <a:off x="1263702" y="3165016"/>
        <a:ext cx="8416922" cy="904223"/>
      </dsp:txXfrm>
    </dsp:sp>
    <dsp:sp modelId="{C16FDA58-455F-40B4-BEA4-3ACE0765EDCD}">
      <dsp:nvSpPr>
        <dsp:cNvPr id="12" name="椭圆 11"/>
        <dsp:cNvSpPr/>
      </dsp:nvSpPr>
      <dsp:spPr bwMode="white">
        <a:xfrm>
          <a:off x="698563" y="3051988"/>
          <a:ext cx="1130279" cy="1130279"/>
        </a:xfrm>
        <a:prstGeom prst="ellipse">
          <a:avLst/>
        </a:prstGeom>
      </dsp:spPr>
      <dsp:style>
        <a:lnRef idx="2">
          <a:schemeClr val="accent2"/>
        </a:lnRef>
        <a:fillRef idx="1">
          <a:schemeClr val="lt1"/>
        </a:fillRef>
        <a:effectRef idx="0">
          <a:scrgbClr r="0" g="0" b="0"/>
        </a:effectRef>
        <a:fontRef idx="minor"/>
      </dsp:style>
      <dsp:txXfrm>
        <a:off x="698563" y="3051988"/>
        <a:ext cx="1130279" cy="1130279"/>
      </dsp:txXfrm>
    </dsp:sp>
    <dsp:sp modelId="{94087752-6FFA-497D-94E4-DF96B0B803ED}">
      <dsp:nvSpPr>
        <dsp:cNvPr id="13" name="矩形 12"/>
        <dsp:cNvSpPr/>
      </dsp:nvSpPr>
      <dsp:spPr bwMode="white">
        <a:xfrm>
          <a:off x="745291" y="4521586"/>
          <a:ext cx="8935333" cy="904223"/>
        </a:xfrm>
        <a:prstGeom prst="rect">
          <a:avLst/>
        </a:prstGeom>
      </dsp:spPr>
      <dsp:style>
        <a:lnRef idx="2">
          <a:schemeClr val="lt1"/>
        </a:lnRef>
        <a:fillRef idx="1">
          <a:schemeClr val="accent2"/>
        </a:fillRef>
        <a:effectRef idx="0">
          <a:scrgbClr r="0" g="0" b="0"/>
        </a:effectRef>
        <a:fontRef idx="minor">
          <a:schemeClr val="lt1"/>
        </a:fontRef>
      </dsp:style>
      <dsp:txBody>
        <a:bodyPr lIns="717727"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动态变化性：客户满意会随着经济的发展、技术的提升、观念的改变、竞争对手的进步等发生变化</a:t>
          </a:r>
          <a:endParaRPr lang="zh-CN" altLang="en-US" sz="1800" dirty="0">
            <a:latin typeface="微软雅黑" panose="020B0503020204020204" pitchFamily="34" charset="-122"/>
            <a:ea typeface="微软雅黑" panose="020B0503020204020204" pitchFamily="34" charset="-122"/>
          </a:endParaRPr>
        </a:p>
      </dsp:txBody>
      <dsp:txXfrm>
        <a:off x="745291" y="4521586"/>
        <a:ext cx="8935333" cy="904223"/>
      </dsp:txXfrm>
    </dsp:sp>
    <dsp:sp modelId="{26BFA84D-35E8-4462-BA6D-EDF6316D5811}">
      <dsp:nvSpPr>
        <dsp:cNvPr id="14" name="椭圆 13"/>
        <dsp:cNvSpPr/>
      </dsp:nvSpPr>
      <dsp:spPr bwMode="white">
        <a:xfrm>
          <a:off x="180151" y="4408558"/>
          <a:ext cx="1130279" cy="1130279"/>
        </a:xfrm>
        <a:prstGeom prst="ellipse">
          <a:avLst/>
        </a:prstGeom>
      </dsp:spPr>
      <dsp:style>
        <a:lnRef idx="2">
          <a:schemeClr val="accent2"/>
        </a:lnRef>
        <a:fillRef idx="1">
          <a:schemeClr val="lt1"/>
        </a:fillRef>
        <a:effectRef idx="0">
          <a:scrgbClr r="0" g="0" b="0"/>
        </a:effectRef>
        <a:fontRef idx="minor"/>
      </dsp:style>
      <dsp:txXfrm>
        <a:off x="180151" y="4408558"/>
        <a:ext cx="1130279" cy="1130279"/>
      </dsp:txXfrm>
    </dsp:sp>
    <dsp:sp modelId="{F9C78B02-B24E-435A-9223-DBA561C4FED5}">
      <dsp:nvSpPr>
        <dsp:cNvPr id="3" name="矩形 2" hidden="1"/>
        <dsp:cNvSpPr/>
      </dsp:nvSpPr>
      <dsp:spPr bwMode="white">
        <a:xfrm>
          <a:off x="167664" y="127909"/>
          <a:ext cx="36000" cy="36000"/>
        </a:xfrm>
        <a:prstGeom prst="rect">
          <a:avLst/>
        </a:prstGeom>
      </dsp:spPr>
      <dsp:style>
        <a:lnRef idx="2">
          <a:schemeClr val="lt1"/>
        </a:lnRef>
        <a:fillRef idx="1">
          <a:schemeClr val="accent2"/>
        </a:fillRef>
        <a:effectRef idx="0">
          <a:scrgbClr r="0" g="0" b="0"/>
        </a:effectRef>
        <a:fontRef idx="minor">
          <a:schemeClr val="lt1"/>
        </a:fontRef>
      </dsp:style>
      <dsp:txXfrm>
        <a:off x="167664" y="127909"/>
        <a:ext cx="36000" cy="36000"/>
      </dsp:txXfrm>
    </dsp:sp>
    <dsp:sp modelId="{512E335A-8595-4D52-95BC-A0331EB900A5}">
      <dsp:nvSpPr>
        <dsp:cNvPr id="5" name="矩形 4" hidden="1"/>
        <dsp:cNvSpPr/>
      </dsp:nvSpPr>
      <dsp:spPr bwMode="white">
        <a:xfrm>
          <a:off x="1324535" y="2920843"/>
          <a:ext cx="36000" cy="36000"/>
        </a:xfrm>
        <a:prstGeom prst="rect">
          <a:avLst/>
        </a:prstGeom>
      </dsp:spPr>
      <dsp:style>
        <a:lnRef idx="2">
          <a:schemeClr val="lt1"/>
        </a:lnRef>
        <a:fillRef idx="1">
          <a:schemeClr val="accent2"/>
        </a:fillRef>
        <a:effectRef idx="0">
          <a:scrgbClr r="0" g="0" b="0"/>
        </a:effectRef>
        <a:fontRef idx="minor">
          <a:schemeClr val="lt1"/>
        </a:fontRef>
      </dsp:style>
      <dsp:txXfrm>
        <a:off x="1324535" y="2920843"/>
        <a:ext cx="36000" cy="36000"/>
      </dsp:txXfrm>
    </dsp:sp>
    <dsp:sp modelId="{9FC8B0C2-1CAC-4579-A451-7C0E75965E34}">
      <dsp:nvSpPr>
        <dsp:cNvPr id="6" name="矩形 5" hidden="1"/>
        <dsp:cNvSpPr/>
      </dsp:nvSpPr>
      <dsp:spPr bwMode="white">
        <a:xfrm>
          <a:off x="167664" y="5713777"/>
          <a:ext cx="36000" cy="36000"/>
        </a:xfrm>
        <a:prstGeom prst="rect">
          <a:avLst/>
        </a:prstGeom>
      </dsp:spPr>
      <dsp:style>
        <a:lnRef idx="2">
          <a:schemeClr val="lt1"/>
        </a:lnRef>
        <a:fillRef idx="1">
          <a:schemeClr val="accent2"/>
        </a:fillRef>
        <a:effectRef idx="0">
          <a:scrgbClr r="0" g="0" b="0"/>
        </a:effectRef>
        <a:fontRef idx="minor">
          <a:schemeClr val="lt1"/>
        </a:fontRef>
      </dsp:style>
      <dsp:txXfrm>
        <a:off x="167664" y="5713777"/>
        <a:ext cx="36000" cy="3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36408" cy="4869574"/>
        <a:chOff x="0" y="0"/>
        <a:chExt cx="7736408" cy="4869574"/>
      </a:xfrm>
    </dsp:grpSpPr>
    <dsp:sp modelId="{67FD5A4B-171C-4E86-8490-CEF4F3C1BAA7}">
      <dsp:nvSpPr>
        <dsp:cNvPr id="3" name="椭圆 2"/>
        <dsp:cNvSpPr/>
      </dsp:nvSpPr>
      <dsp:spPr bwMode="white">
        <a:xfrm>
          <a:off x="2872592" y="2780888"/>
          <a:ext cx="1991224" cy="1991224"/>
        </a:xfrm>
        <a:prstGeom prst="ellipse">
          <a:avLst/>
        </a:prstGeom>
      </dsp:spPr>
      <dsp:style>
        <a:lnRef idx="2">
          <a:schemeClr val="lt1"/>
        </a:lnRef>
        <a:fillRef idx="1">
          <a:schemeClr val="accent2"/>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影响客户满意度的因素</a:t>
          </a:r>
          <a:endParaRPr lang="zh-CN" altLang="en-US" sz="2400" dirty="0">
            <a:latin typeface="微软雅黑" panose="020B0503020204020204" pitchFamily="34" charset="-122"/>
            <a:ea typeface="微软雅黑" panose="020B0503020204020204" pitchFamily="34" charset="-122"/>
          </a:endParaRPr>
        </a:p>
      </dsp:txBody>
      <dsp:txXfrm>
        <a:off x="2872592" y="2780888"/>
        <a:ext cx="1991224" cy="1991224"/>
      </dsp:txXfrm>
    </dsp:sp>
    <dsp:sp modelId="{DCA5A619-BB3F-4C19-A493-189665D89DB4}">
      <dsp:nvSpPr>
        <dsp:cNvPr id="4" name="左箭头 3"/>
        <dsp:cNvSpPr/>
      </dsp:nvSpPr>
      <dsp:spPr bwMode="white">
        <a:xfrm rot="10799999">
          <a:off x="998817" y="3492750"/>
          <a:ext cx="1820789" cy="567499"/>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0799999">
        <a:off x="998817" y="3492750"/>
        <a:ext cx="1820789" cy="567499"/>
      </dsp:txXfrm>
    </dsp:sp>
    <dsp:sp modelId="{9FF8C66C-D8F4-4938-935C-60E0930711C9}">
      <dsp:nvSpPr>
        <dsp:cNvPr id="5" name="圆角矩形 4"/>
        <dsp:cNvSpPr/>
      </dsp:nvSpPr>
      <dsp:spPr bwMode="white">
        <a:xfrm>
          <a:off x="0" y="3019835"/>
          <a:ext cx="1891663" cy="151333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None/>
          </a:pPr>
          <a:r>
            <a:rPr lang="zh-CN" altLang="en-US" sz="2400" dirty="0" smtClean="0">
              <a:latin typeface="微软雅黑" panose="020B0503020204020204" pitchFamily="34" charset="-122"/>
              <a:ea typeface="微软雅黑" panose="020B0503020204020204" pitchFamily="34" charset="-122"/>
            </a:rPr>
            <a:t>核心产品</a:t>
          </a:r>
          <a:r>
            <a:rPr lang="zh-CN" altLang="en-US" sz="2400" dirty="0" smtClean="0">
              <a:latin typeface="微软雅黑" panose="020B0503020204020204" pitchFamily="34" charset="-122"/>
              <a:ea typeface="微软雅黑" panose="020B0503020204020204" pitchFamily="34" charset="-122"/>
            </a:rPr>
            <a:t>或</a:t>
          </a:r>
          <a:r>
            <a:rPr lang="zh-CN" altLang="en-US" sz="2400" dirty="0" smtClean="0">
              <a:latin typeface="微软雅黑" panose="020B0503020204020204" pitchFamily="34" charset="-122"/>
              <a:ea typeface="微软雅黑" panose="020B0503020204020204" pitchFamily="34" charset="-122"/>
            </a:rPr>
            <a:t>服务</a:t>
          </a:r>
          <a:endParaRPr lang="zh-CN" altLang="en-US" sz="2400" dirty="0">
            <a:latin typeface="微软雅黑" panose="020B0503020204020204" pitchFamily="34" charset="-122"/>
            <a:ea typeface="微软雅黑" panose="020B0503020204020204" pitchFamily="34" charset="-122"/>
          </a:endParaRPr>
        </a:p>
      </dsp:txBody>
      <dsp:txXfrm>
        <a:off x="0" y="3019835"/>
        <a:ext cx="1891663" cy="1513330"/>
      </dsp:txXfrm>
    </dsp:sp>
    <dsp:sp modelId="{CFBA5457-B853-49DF-A49A-24BA2039F378}">
      <dsp:nvSpPr>
        <dsp:cNvPr id="6" name="左箭头 5"/>
        <dsp:cNvSpPr/>
      </dsp:nvSpPr>
      <dsp:spPr bwMode="white">
        <a:xfrm rot="13499999">
          <a:off x="1572593" y="2107534"/>
          <a:ext cx="1820789" cy="567499"/>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3499999">
        <a:off x="1572593" y="2107534"/>
        <a:ext cx="1820789" cy="567499"/>
      </dsp:txXfrm>
    </dsp:sp>
    <dsp:sp modelId="{EF9DEDB7-653E-4F94-A9BD-BC78FE5A2B30}">
      <dsp:nvSpPr>
        <dsp:cNvPr id="7" name="圆角矩形 6"/>
        <dsp:cNvSpPr/>
      </dsp:nvSpPr>
      <dsp:spPr bwMode="white">
        <a:xfrm>
          <a:off x="855943" y="953405"/>
          <a:ext cx="1891663" cy="151333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支持性服务</a:t>
          </a:r>
          <a:endParaRPr lang="zh-CN" altLang="en-US" sz="2400" dirty="0">
            <a:latin typeface="微软雅黑" panose="020B0503020204020204" pitchFamily="34" charset="-122"/>
            <a:ea typeface="微软雅黑" panose="020B0503020204020204" pitchFamily="34" charset="-122"/>
          </a:endParaRPr>
        </a:p>
      </dsp:txBody>
      <dsp:txXfrm>
        <a:off x="855943" y="953405"/>
        <a:ext cx="1891663" cy="1513330"/>
      </dsp:txXfrm>
    </dsp:sp>
    <dsp:sp modelId="{7E787C4A-5A3F-4E26-A366-235DDB3057F7}">
      <dsp:nvSpPr>
        <dsp:cNvPr id="8" name="左箭头 7"/>
        <dsp:cNvSpPr/>
      </dsp:nvSpPr>
      <dsp:spPr bwMode="white">
        <a:xfrm rot="16199999">
          <a:off x="2957810" y="1533758"/>
          <a:ext cx="1820789" cy="567499"/>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16199999">
        <a:off x="2957810" y="1533758"/>
        <a:ext cx="1820789" cy="567499"/>
      </dsp:txXfrm>
    </dsp:sp>
    <dsp:sp modelId="{71C23E54-7C49-45DC-A706-11CCC1F57CA2}">
      <dsp:nvSpPr>
        <dsp:cNvPr id="9" name="圆角矩形 8"/>
        <dsp:cNvSpPr/>
      </dsp:nvSpPr>
      <dsp:spPr bwMode="white">
        <a:xfrm>
          <a:off x="2922373" y="97462"/>
          <a:ext cx="1891663" cy="151333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承诺服务兑现</a:t>
          </a:r>
          <a:endParaRPr lang="zh-CN" altLang="en-US" sz="2400" dirty="0">
            <a:latin typeface="微软雅黑" panose="020B0503020204020204" pitchFamily="34" charset="-122"/>
            <a:ea typeface="微软雅黑" panose="020B0503020204020204" pitchFamily="34" charset="-122"/>
          </a:endParaRPr>
        </a:p>
      </dsp:txBody>
      <dsp:txXfrm>
        <a:off x="2922373" y="97462"/>
        <a:ext cx="1891663" cy="1513330"/>
      </dsp:txXfrm>
    </dsp:sp>
    <dsp:sp modelId="{CE2D5E60-5E6D-4238-B1CD-B5794691C410}">
      <dsp:nvSpPr>
        <dsp:cNvPr id="10" name="左箭头 9"/>
        <dsp:cNvSpPr/>
      </dsp:nvSpPr>
      <dsp:spPr bwMode="white">
        <a:xfrm rot="-2700000">
          <a:off x="4343026" y="2107534"/>
          <a:ext cx="1820789" cy="567499"/>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rot="-2700000">
        <a:off x="4343026" y="2107534"/>
        <a:ext cx="1820789" cy="567499"/>
      </dsp:txXfrm>
    </dsp:sp>
    <dsp:sp modelId="{BE0E1C7C-AAAD-474E-A63D-9DFA568B1585}">
      <dsp:nvSpPr>
        <dsp:cNvPr id="11" name="圆角矩形 10"/>
        <dsp:cNvSpPr/>
      </dsp:nvSpPr>
      <dsp:spPr bwMode="white">
        <a:xfrm>
          <a:off x="4988802" y="953405"/>
          <a:ext cx="1891663" cy="151333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沟通因素</a:t>
          </a:r>
          <a:endParaRPr lang="zh-CN" altLang="en-US" sz="2400" dirty="0">
            <a:latin typeface="微软雅黑" panose="020B0503020204020204" pitchFamily="34" charset="-122"/>
            <a:ea typeface="微软雅黑" panose="020B0503020204020204" pitchFamily="34" charset="-122"/>
          </a:endParaRPr>
        </a:p>
      </dsp:txBody>
      <dsp:txXfrm>
        <a:off x="4988802" y="953405"/>
        <a:ext cx="1891663" cy="1513330"/>
      </dsp:txXfrm>
    </dsp:sp>
    <dsp:sp modelId="{72F39AD8-87EC-4667-8FE1-2F88EF814639}">
      <dsp:nvSpPr>
        <dsp:cNvPr id="12" name="左箭头 11"/>
        <dsp:cNvSpPr/>
      </dsp:nvSpPr>
      <dsp:spPr bwMode="white">
        <a:xfrm>
          <a:off x="4916802" y="3492750"/>
          <a:ext cx="1820789" cy="567499"/>
        </a:xfrm>
        <a:prstGeom prst="leftArrow">
          <a:avLst>
            <a:gd name="adj1" fmla="val 60000"/>
            <a:gd name="adj2" fmla="val 50000"/>
          </a:avLst>
        </a:prstGeom>
      </dsp:spPr>
      <dsp:style>
        <a:lnRef idx="0">
          <a:schemeClr val="accent2">
            <a:tint val="60000"/>
          </a:schemeClr>
        </a:lnRef>
        <a:fillRef idx="1">
          <a:schemeClr val="accent2">
            <a:tint val="60000"/>
          </a:schemeClr>
        </a:fillRef>
        <a:effectRef idx="0">
          <a:scrgbClr r="0" g="0" b="0"/>
        </a:effectRef>
        <a:fontRef idx="minor">
          <a:schemeClr val="lt1"/>
        </a:fontRef>
      </dsp:style>
      <dsp:txXfrm>
        <a:off x="4916802" y="3492750"/>
        <a:ext cx="1820789" cy="567499"/>
      </dsp:txXfrm>
    </dsp:sp>
    <dsp:sp modelId="{5152050F-64BB-4530-9632-C76AC8D22F2D}">
      <dsp:nvSpPr>
        <dsp:cNvPr id="13" name="圆角矩形 12"/>
        <dsp:cNvSpPr/>
      </dsp:nvSpPr>
      <dsp:spPr bwMode="white">
        <a:xfrm>
          <a:off x="5844745" y="3019835"/>
          <a:ext cx="1891663" cy="1513330"/>
        </a:xfrm>
        <a:prstGeom prst="roundRect">
          <a:avLst>
            <a:gd name="adj" fmla="val 10000"/>
          </a:avLst>
        </a:prstGeom>
      </dsp:spPr>
      <dsp:style>
        <a:lnRef idx="2">
          <a:schemeClr val="lt1"/>
        </a:lnRef>
        <a:fillRef idx="1">
          <a:schemeClr val="accent2"/>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情感因素</a:t>
          </a:r>
          <a:endParaRPr lang="zh-CN" altLang="en-US" sz="2400" dirty="0">
            <a:latin typeface="微软雅黑" panose="020B0503020204020204" pitchFamily="34" charset="-122"/>
            <a:ea typeface="微软雅黑" panose="020B0503020204020204" pitchFamily="34" charset="-122"/>
          </a:endParaRPr>
        </a:p>
      </dsp:txBody>
      <dsp:txXfrm>
        <a:off x="5844745" y="3019835"/>
        <a:ext cx="1891663" cy="151333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E4959A04-8720-4640-88EF-9B862A77271E}">
      <dsp:nvSpPr>
        <dsp:cNvPr id="5" name="空心弧 4"/>
        <dsp:cNvSpPr/>
      </dsp:nvSpPr>
      <dsp:spPr bwMode="white">
        <a:xfrm>
          <a:off x="1855876" y="501209"/>
          <a:ext cx="4416248" cy="4416248"/>
        </a:xfrm>
        <a:prstGeom prst="blockArc">
          <a:avLst>
            <a:gd name="adj1" fmla="val 16199999"/>
            <a:gd name="adj2" fmla="val 19800000"/>
            <a:gd name="adj3" fmla="val 3860"/>
          </a:avLst>
        </a:prstGeom>
      </dsp:spPr>
      <dsp:style>
        <a:lnRef idx="0">
          <a:schemeClr val="accent2">
            <a:shade val="90000"/>
            <a:hueOff val="0"/>
            <a:satOff val="0"/>
            <a:lumOff val="0"/>
            <a:alpha val="100000"/>
          </a:schemeClr>
        </a:lnRef>
        <a:fillRef idx="1">
          <a:schemeClr val="accent2">
            <a:shade val="90000"/>
            <a:hueOff val="0"/>
            <a:satOff val="0"/>
            <a:lumOff val="0"/>
            <a:alpha val="100000"/>
          </a:schemeClr>
        </a:fillRef>
        <a:effectRef idx="0">
          <a:scrgbClr r="0" g="0" b="0"/>
        </a:effectRef>
        <a:fontRef idx="minor">
          <a:schemeClr val="lt1"/>
        </a:fontRef>
      </dsp:style>
      <dsp:txXfrm>
        <a:off x="1855876" y="501209"/>
        <a:ext cx="4416248" cy="4416248"/>
      </dsp:txXfrm>
    </dsp:sp>
    <dsp:sp modelId="{F2822987-6E98-4303-A708-62CBED03680B}">
      <dsp:nvSpPr>
        <dsp:cNvPr id="7" name="空心弧 6"/>
        <dsp:cNvSpPr/>
      </dsp:nvSpPr>
      <dsp:spPr bwMode="white">
        <a:xfrm>
          <a:off x="1855876" y="501209"/>
          <a:ext cx="4416248" cy="4416248"/>
        </a:xfrm>
        <a:prstGeom prst="blockArc">
          <a:avLst>
            <a:gd name="adj1" fmla="val 19800000"/>
            <a:gd name="adj2" fmla="val 1800000"/>
            <a:gd name="adj3" fmla="val 3860"/>
          </a:avLst>
        </a:prstGeom>
      </dsp:spPr>
      <dsp:style>
        <a:lnRef idx="0">
          <a:schemeClr val="accent2">
            <a:shade val="90000"/>
            <a:hueOff val="-108000"/>
            <a:satOff val="0"/>
            <a:lumOff val="6431"/>
            <a:alpha val="100000"/>
          </a:schemeClr>
        </a:lnRef>
        <a:fillRef idx="1">
          <a:schemeClr val="accent2">
            <a:shade val="90000"/>
            <a:hueOff val="-108000"/>
            <a:satOff val="0"/>
            <a:lumOff val="6431"/>
            <a:alpha val="100000"/>
          </a:schemeClr>
        </a:fillRef>
        <a:effectRef idx="0">
          <a:scrgbClr r="0" g="0" b="0"/>
        </a:effectRef>
        <a:fontRef idx="minor">
          <a:schemeClr val="lt1"/>
        </a:fontRef>
      </dsp:style>
      <dsp:txXfrm>
        <a:off x="1855876" y="501209"/>
        <a:ext cx="4416248" cy="4416248"/>
      </dsp:txXfrm>
    </dsp:sp>
    <dsp:sp modelId="{391F9978-1AD3-4DB9-BD8F-6BAD43AB51D5}">
      <dsp:nvSpPr>
        <dsp:cNvPr id="9" name="空心弧 8"/>
        <dsp:cNvSpPr/>
      </dsp:nvSpPr>
      <dsp:spPr bwMode="white">
        <a:xfrm>
          <a:off x="1855876" y="501209"/>
          <a:ext cx="4416248" cy="4416248"/>
        </a:xfrm>
        <a:prstGeom prst="blockArc">
          <a:avLst>
            <a:gd name="adj1" fmla="val 1800000"/>
            <a:gd name="adj2" fmla="val 5400000"/>
            <a:gd name="adj3" fmla="val 3860"/>
          </a:avLst>
        </a:prstGeom>
      </dsp:spPr>
      <dsp:style>
        <a:lnRef idx="0">
          <a:schemeClr val="accent2">
            <a:shade val="90000"/>
            <a:hueOff val="-216000"/>
            <a:satOff val="0"/>
            <a:lumOff val="12863"/>
            <a:alpha val="100000"/>
          </a:schemeClr>
        </a:lnRef>
        <a:fillRef idx="1">
          <a:schemeClr val="accent2">
            <a:shade val="90000"/>
            <a:hueOff val="-216000"/>
            <a:satOff val="0"/>
            <a:lumOff val="12863"/>
            <a:alpha val="100000"/>
          </a:schemeClr>
        </a:fillRef>
        <a:effectRef idx="0">
          <a:scrgbClr r="0" g="0" b="0"/>
        </a:effectRef>
        <a:fontRef idx="minor">
          <a:schemeClr val="lt1"/>
        </a:fontRef>
      </dsp:style>
      <dsp:txXfrm>
        <a:off x="1855876" y="501209"/>
        <a:ext cx="4416248" cy="4416248"/>
      </dsp:txXfrm>
    </dsp:sp>
    <dsp:sp modelId="{328DE925-9BA7-4C75-8792-35265D21B43A}">
      <dsp:nvSpPr>
        <dsp:cNvPr id="11" name="空心弧 10"/>
        <dsp:cNvSpPr/>
      </dsp:nvSpPr>
      <dsp:spPr bwMode="white">
        <a:xfrm>
          <a:off x="1855876" y="501209"/>
          <a:ext cx="4416248" cy="4416248"/>
        </a:xfrm>
        <a:prstGeom prst="blockArc">
          <a:avLst>
            <a:gd name="adj1" fmla="val 5400000"/>
            <a:gd name="adj2" fmla="val 9000000"/>
            <a:gd name="adj3" fmla="val 3860"/>
          </a:avLst>
        </a:prstGeom>
      </dsp:spPr>
      <dsp:style>
        <a:lnRef idx="0">
          <a:schemeClr val="accent2">
            <a:shade val="90000"/>
            <a:hueOff val="-323999"/>
            <a:satOff val="0"/>
            <a:lumOff val="19294"/>
            <a:alpha val="100000"/>
          </a:schemeClr>
        </a:lnRef>
        <a:fillRef idx="1">
          <a:schemeClr val="accent2">
            <a:shade val="90000"/>
            <a:hueOff val="-323999"/>
            <a:satOff val="0"/>
            <a:lumOff val="19294"/>
            <a:alpha val="100000"/>
          </a:schemeClr>
        </a:fillRef>
        <a:effectRef idx="0">
          <a:scrgbClr r="0" g="0" b="0"/>
        </a:effectRef>
        <a:fontRef idx="minor">
          <a:schemeClr val="lt1"/>
        </a:fontRef>
      </dsp:style>
      <dsp:txXfrm>
        <a:off x="1855876" y="501209"/>
        <a:ext cx="4416248" cy="4416248"/>
      </dsp:txXfrm>
    </dsp:sp>
    <dsp:sp modelId="{7ABC9916-556A-46DD-98DF-C5C3FCE3B545}">
      <dsp:nvSpPr>
        <dsp:cNvPr id="13" name="空心弧 12"/>
        <dsp:cNvSpPr/>
      </dsp:nvSpPr>
      <dsp:spPr bwMode="white">
        <a:xfrm>
          <a:off x="1855876" y="501209"/>
          <a:ext cx="4416248" cy="4416248"/>
        </a:xfrm>
        <a:prstGeom prst="blockArc">
          <a:avLst>
            <a:gd name="adj1" fmla="val 9000000"/>
            <a:gd name="adj2" fmla="val 12600000"/>
            <a:gd name="adj3" fmla="val 3860"/>
          </a:avLst>
        </a:prstGeom>
      </dsp:spPr>
      <dsp:style>
        <a:lnRef idx="0">
          <a:schemeClr val="accent2">
            <a:shade val="90000"/>
            <a:hueOff val="-432000"/>
            <a:satOff val="0"/>
            <a:lumOff val="25725"/>
            <a:alpha val="100000"/>
          </a:schemeClr>
        </a:lnRef>
        <a:fillRef idx="1">
          <a:schemeClr val="accent2">
            <a:shade val="90000"/>
            <a:hueOff val="-432000"/>
            <a:satOff val="0"/>
            <a:lumOff val="25725"/>
            <a:alpha val="100000"/>
          </a:schemeClr>
        </a:fillRef>
        <a:effectRef idx="0">
          <a:scrgbClr r="0" g="0" b="0"/>
        </a:effectRef>
        <a:fontRef idx="minor">
          <a:schemeClr val="lt1"/>
        </a:fontRef>
      </dsp:style>
      <dsp:txXfrm>
        <a:off x="1855876" y="501209"/>
        <a:ext cx="4416248" cy="4416248"/>
      </dsp:txXfrm>
    </dsp:sp>
    <dsp:sp modelId="{ED88754C-46DE-46C4-896A-87766B9A0FFF}">
      <dsp:nvSpPr>
        <dsp:cNvPr id="15" name="空心弧 14"/>
        <dsp:cNvSpPr/>
      </dsp:nvSpPr>
      <dsp:spPr bwMode="white">
        <a:xfrm>
          <a:off x="1855876" y="501209"/>
          <a:ext cx="4416248" cy="4416248"/>
        </a:xfrm>
        <a:prstGeom prst="blockArc">
          <a:avLst>
            <a:gd name="adj1" fmla="val 12600000"/>
            <a:gd name="adj2" fmla="val 16199999"/>
            <a:gd name="adj3" fmla="val 3860"/>
          </a:avLst>
        </a:prstGeom>
      </dsp:spPr>
      <dsp:style>
        <a:lnRef idx="0">
          <a:schemeClr val="accent2">
            <a:shade val="90000"/>
            <a:hueOff val="-540000"/>
            <a:satOff val="0"/>
            <a:lumOff val="32157"/>
            <a:alpha val="100000"/>
          </a:schemeClr>
        </a:lnRef>
        <a:fillRef idx="1">
          <a:schemeClr val="accent2">
            <a:shade val="90000"/>
            <a:hueOff val="-540000"/>
            <a:satOff val="0"/>
            <a:lumOff val="32157"/>
            <a:alpha val="100000"/>
          </a:schemeClr>
        </a:fillRef>
        <a:effectRef idx="0">
          <a:scrgbClr r="0" g="0" b="0"/>
        </a:effectRef>
        <a:fontRef idx="minor">
          <a:schemeClr val="lt1"/>
        </a:fontRef>
      </dsp:style>
      <dsp:txXfrm>
        <a:off x="1855876" y="501209"/>
        <a:ext cx="4416248" cy="4416248"/>
      </dsp:txXfrm>
    </dsp:sp>
    <dsp:sp modelId="{B0C8B4EB-A51B-43DD-B2FB-82374C2C78AA}">
      <dsp:nvSpPr>
        <dsp:cNvPr id="3" name="椭圆 2"/>
        <dsp:cNvSpPr/>
      </dsp:nvSpPr>
      <dsp:spPr bwMode="white">
        <a:xfrm>
          <a:off x="3121877" y="1767210"/>
          <a:ext cx="1884246" cy="1884246"/>
        </a:xfrm>
        <a:prstGeom prst="ellipse">
          <a:avLst/>
        </a:prstGeom>
      </dsp:spPr>
      <dsp:style>
        <a:lnRef idx="2">
          <a:schemeClr val="lt1"/>
        </a:lnRef>
        <a:fillRef idx="1">
          <a:schemeClr val="accent2">
            <a:alpha val="80000"/>
            <a:hueOff val="0"/>
            <a:satOff val="0"/>
            <a:lumOff val="0"/>
            <a:alpha val="80000"/>
          </a:schemeClr>
        </a:fillRef>
        <a:effectRef idx="0">
          <a:scrgbClr r="0" g="0" b="0"/>
        </a:effectRef>
        <a:fontRef idx="minor">
          <a:schemeClr val="lt1"/>
        </a:fontRef>
      </dsp:style>
      <dsp:txBody>
        <a:bodyPr lIns="30480" tIns="30480" rIns="30480" bIns="30480"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间接反映客户满意度的指标</a:t>
          </a:r>
          <a:endParaRPr lang="zh-CN" altLang="en-US" dirty="0">
            <a:latin typeface="微软雅黑" panose="020B0503020204020204" pitchFamily="34" charset="-122"/>
            <a:ea typeface="微软雅黑" panose="020B0503020204020204" pitchFamily="34" charset="-122"/>
          </a:endParaRPr>
        </a:p>
      </dsp:txBody>
      <dsp:txXfrm>
        <a:off x="3121877" y="1767210"/>
        <a:ext cx="1884246" cy="1884246"/>
      </dsp:txXfrm>
    </dsp:sp>
    <dsp:sp modelId="{A2A3BA93-E9AF-4C0D-8F8A-37AC71A1DDC3}">
      <dsp:nvSpPr>
        <dsp:cNvPr id="4" name="椭圆 3"/>
        <dsp:cNvSpPr/>
      </dsp:nvSpPr>
      <dsp:spPr bwMode="white">
        <a:xfrm>
          <a:off x="3404514" y="0"/>
          <a:ext cx="1318972" cy="1318972"/>
        </a:xfrm>
        <a:prstGeom prst="ellipse">
          <a:avLst/>
        </a:prstGeom>
      </dsp:spPr>
      <dsp:style>
        <a:lnRef idx="2">
          <a:schemeClr val="lt1"/>
        </a:lnRef>
        <a:fillRef idx="1">
          <a:schemeClr val="accent2">
            <a:alpha val="90000"/>
            <a:hueOff val="0"/>
            <a:satOff val="0"/>
            <a:lumOff val="0"/>
            <a:alpha val="90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美誉度</a:t>
          </a:r>
          <a:endParaRPr lang="zh-CN" altLang="en-US" sz="2000" b="1" dirty="0">
            <a:latin typeface="微软雅黑" panose="020B0503020204020204" pitchFamily="34" charset="-122"/>
            <a:ea typeface="微软雅黑" panose="020B0503020204020204" pitchFamily="34" charset="-122"/>
          </a:endParaRPr>
        </a:p>
      </dsp:txBody>
      <dsp:txXfrm>
        <a:off x="3404514" y="0"/>
        <a:ext cx="1318972" cy="1318972"/>
      </dsp:txXfrm>
    </dsp:sp>
    <dsp:sp modelId="{EF8663AC-1B73-4DAB-A906-659345172280}">
      <dsp:nvSpPr>
        <dsp:cNvPr id="6" name="椭圆 5"/>
        <dsp:cNvSpPr/>
      </dsp:nvSpPr>
      <dsp:spPr bwMode="white">
        <a:xfrm>
          <a:off x="5179734" y="1024924"/>
          <a:ext cx="1318972" cy="1318972"/>
        </a:xfrm>
        <a:prstGeom prst="ellipse">
          <a:avLst/>
        </a:prstGeom>
      </dsp:spPr>
      <dsp:style>
        <a:lnRef idx="2">
          <a:schemeClr val="lt1"/>
        </a:lnRef>
        <a:fillRef idx="1">
          <a:schemeClr val="accent2">
            <a:alpha val="90000"/>
            <a:hueOff val="0"/>
            <a:satOff val="0"/>
            <a:lumOff val="0"/>
            <a:alpha val="82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知名度</a:t>
          </a:r>
          <a:endParaRPr lang="zh-CN" altLang="en-US" sz="2000" b="1" dirty="0">
            <a:latin typeface="微软雅黑" panose="020B0503020204020204" pitchFamily="34" charset="-122"/>
            <a:ea typeface="微软雅黑" panose="020B0503020204020204" pitchFamily="34" charset="-122"/>
          </a:endParaRPr>
        </a:p>
      </dsp:txBody>
      <dsp:txXfrm>
        <a:off x="5179734" y="1024924"/>
        <a:ext cx="1318972" cy="1318972"/>
      </dsp:txXfrm>
    </dsp:sp>
    <dsp:sp modelId="{7FF61118-665A-49B5-8CFE-637E61097141}">
      <dsp:nvSpPr>
        <dsp:cNvPr id="8" name="椭圆 7"/>
        <dsp:cNvSpPr/>
      </dsp:nvSpPr>
      <dsp:spPr bwMode="white">
        <a:xfrm>
          <a:off x="5179734" y="3074771"/>
          <a:ext cx="1318972" cy="1318972"/>
        </a:xfrm>
        <a:prstGeom prst="ellipse">
          <a:avLst/>
        </a:prstGeom>
      </dsp:spPr>
      <dsp:style>
        <a:lnRef idx="2">
          <a:schemeClr val="lt1"/>
        </a:lnRef>
        <a:fillRef idx="1">
          <a:schemeClr val="accent2">
            <a:alpha val="90000"/>
            <a:hueOff val="0"/>
            <a:satOff val="0"/>
            <a:lumOff val="0"/>
            <a:alpha val="74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回头率</a:t>
          </a:r>
          <a:endParaRPr lang="zh-CN" altLang="en-US" sz="2000" b="1" dirty="0">
            <a:latin typeface="微软雅黑" panose="020B0503020204020204" pitchFamily="34" charset="-122"/>
            <a:ea typeface="微软雅黑" panose="020B0503020204020204" pitchFamily="34" charset="-122"/>
          </a:endParaRPr>
        </a:p>
      </dsp:txBody>
      <dsp:txXfrm>
        <a:off x="5179734" y="3074771"/>
        <a:ext cx="1318972" cy="1318972"/>
      </dsp:txXfrm>
    </dsp:sp>
    <dsp:sp modelId="{77F92A5A-783E-4A73-BBC0-87AC44BD758E}">
      <dsp:nvSpPr>
        <dsp:cNvPr id="10" name="椭圆 9"/>
        <dsp:cNvSpPr/>
      </dsp:nvSpPr>
      <dsp:spPr bwMode="white">
        <a:xfrm>
          <a:off x="3404514" y="4099695"/>
          <a:ext cx="1318972" cy="1318972"/>
        </a:xfrm>
        <a:prstGeom prst="ellipse">
          <a:avLst/>
        </a:prstGeom>
      </dsp:spPr>
      <dsp:style>
        <a:lnRef idx="2">
          <a:schemeClr val="lt1"/>
        </a:lnRef>
        <a:fillRef idx="1">
          <a:schemeClr val="accent2">
            <a:alpha val="90000"/>
            <a:hueOff val="0"/>
            <a:satOff val="0"/>
            <a:lumOff val="0"/>
            <a:alpha val="66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投诉率</a:t>
          </a:r>
          <a:endParaRPr lang="zh-CN" altLang="en-US" sz="2000" b="1" dirty="0">
            <a:latin typeface="微软雅黑" panose="020B0503020204020204" pitchFamily="34" charset="-122"/>
            <a:ea typeface="微软雅黑" panose="020B0503020204020204" pitchFamily="34" charset="-122"/>
          </a:endParaRPr>
        </a:p>
      </dsp:txBody>
      <dsp:txXfrm>
        <a:off x="3404514" y="4099695"/>
        <a:ext cx="1318972" cy="1318972"/>
      </dsp:txXfrm>
    </dsp:sp>
    <dsp:sp modelId="{7738245C-FFCA-4B3D-B9AA-5FA21E4C7746}">
      <dsp:nvSpPr>
        <dsp:cNvPr id="12" name="椭圆 11"/>
        <dsp:cNvSpPr/>
      </dsp:nvSpPr>
      <dsp:spPr bwMode="white">
        <a:xfrm>
          <a:off x="1629294" y="3074771"/>
          <a:ext cx="1318972" cy="1318972"/>
        </a:xfrm>
        <a:prstGeom prst="ellipse">
          <a:avLst/>
        </a:prstGeom>
      </dsp:spPr>
      <dsp:style>
        <a:lnRef idx="2">
          <a:schemeClr val="lt1"/>
        </a:lnRef>
        <a:fillRef idx="1">
          <a:schemeClr val="accent2">
            <a:alpha val="90000"/>
            <a:hueOff val="0"/>
            <a:satOff val="0"/>
            <a:lumOff val="0"/>
            <a:alpha val="58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购买额</a:t>
          </a:r>
          <a:endParaRPr lang="zh-CN" altLang="en-US" sz="2000" b="1" dirty="0">
            <a:latin typeface="微软雅黑" panose="020B0503020204020204" pitchFamily="34" charset="-122"/>
            <a:ea typeface="微软雅黑" panose="020B0503020204020204" pitchFamily="34" charset="-122"/>
          </a:endParaRPr>
        </a:p>
      </dsp:txBody>
      <dsp:txXfrm>
        <a:off x="1629294" y="3074771"/>
        <a:ext cx="1318972" cy="1318972"/>
      </dsp:txXfrm>
    </dsp:sp>
    <dsp:sp modelId="{23B1F7E5-F4CF-40FA-B2EE-77D7B2C75E73}">
      <dsp:nvSpPr>
        <dsp:cNvPr id="14" name="椭圆 13"/>
        <dsp:cNvSpPr/>
      </dsp:nvSpPr>
      <dsp:spPr bwMode="white">
        <a:xfrm>
          <a:off x="1629294" y="1024924"/>
          <a:ext cx="1318972" cy="1318972"/>
        </a:xfrm>
        <a:prstGeom prst="ellipse">
          <a:avLst/>
        </a:prstGeom>
      </dsp:spPr>
      <dsp:style>
        <a:lnRef idx="2">
          <a:schemeClr val="lt1"/>
        </a:lnRef>
        <a:fillRef idx="1">
          <a:schemeClr val="accent2">
            <a:alpha val="90000"/>
            <a:hueOff val="0"/>
            <a:satOff val="0"/>
            <a:lumOff val="0"/>
            <a:alpha val="50196"/>
          </a:schemeClr>
        </a:fillRef>
        <a:effectRef idx="0">
          <a:scrgbClr r="0" g="0" b="0"/>
        </a:effectRef>
        <a:fontRef idx="minor">
          <a:schemeClr val="lt1"/>
        </a:fontRef>
      </dsp:style>
      <dsp:txBody>
        <a:bodyPr lIns="25400" tIns="25400" rIns="25400" bIns="2540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sz="2000" b="1" dirty="0" smtClean="0">
              <a:latin typeface="微软雅黑" panose="020B0503020204020204" pitchFamily="34" charset="-122"/>
              <a:ea typeface="微软雅黑" panose="020B0503020204020204" pitchFamily="34" charset="-122"/>
            </a:rPr>
            <a:t>对价格的敏感度</a:t>
          </a:r>
          <a:endParaRPr lang="zh-CN" altLang="en-US" sz="2000" b="1" dirty="0">
            <a:latin typeface="微软雅黑" panose="020B0503020204020204" pitchFamily="34" charset="-122"/>
            <a:ea typeface="微软雅黑" panose="020B0503020204020204" pitchFamily="34" charset="-122"/>
          </a:endParaRPr>
        </a:p>
      </dsp:txBody>
      <dsp:txXfrm>
        <a:off x="1629294" y="1024924"/>
        <a:ext cx="1318972" cy="1318972"/>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89232" cy="2491035"/>
        <a:chOff x="0" y="0"/>
        <a:chExt cx="11089232" cy="2491035"/>
      </a:xfrm>
    </dsp:grpSpPr>
    <dsp:sp modelId="{8D0ADCDC-88E1-4711-B8E3-2CDAB9E33653}">
      <dsp:nvSpPr>
        <dsp:cNvPr id="3" name="右箭头 2"/>
        <dsp:cNvSpPr/>
      </dsp:nvSpPr>
      <dsp:spPr bwMode="white">
        <a:xfrm>
          <a:off x="831692" y="0"/>
          <a:ext cx="9425847" cy="2491035"/>
        </a:xfrm>
        <a:prstGeom prst="rightArrow">
          <a:avLst/>
        </a:prstGeom>
      </dsp:spPr>
      <dsp:style>
        <a:lnRef idx="0">
          <a:schemeClr val="dk1"/>
        </a:lnRef>
        <a:fillRef idx="1">
          <a:schemeClr val="accent5">
            <a:tint val="40000"/>
          </a:schemeClr>
        </a:fillRef>
        <a:effectRef idx="0">
          <a:scrgbClr r="0" g="0" b="0"/>
        </a:effectRef>
        <a:fontRef idx="minor"/>
      </dsp:style>
      <dsp:txXfrm>
        <a:off x="831692" y="0"/>
        <a:ext cx="9425847" cy="2491035"/>
      </dsp:txXfrm>
    </dsp:sp>
    <dsp:sp modelId="{D9B21C32-0832-4501-9E86-3C6F55F83392}">
      <dsp:nvSpPr>
        <dsp:cNvPr id="4" name="圆角矩形 3"/>
        <dsp:cNvSpPr/>
      </dsp:nvSpPr>
      <dsp:spPr bwMode="white">
        <a:xfrm>
          <a:off x="0" y="747311"/>
          <a:ext cx="2464274" cy="996414"/>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rPr>
            <a:t>明确满意度测评的目的</a:t>
          </a:r>
          <a:endParaRPr lang="zh-CN" altLang="en-US" sz="2000" dirty="0">
            <a:latin typeface="微软雅黑" panose="020B0503020204020204" pitchFamily="34" charset="-122"/>
            <a:ea typeface="微软雅黑" panose="020B0503020204020204" pitchFamily="34" charset="-122"/>
          </a:endParaRPr>
        </a:p>
      </dsp:txBody>
      <dsp:txXfrm>
        <a:off x="0" y="747311"/>
        <a:ext cx="2464274" cy="996414"/>
      </dsp:txXfrm>
    </dsp:sp>
    <dsp:sp modelId="{3AB9610A-35C2-4282-8D51-340F92C03E5B}">
      <dsp:nvSpPr>
        <dsp:cNvPr id="5" name="圆角矩形 4"/>
        <dsp:cNvSpPr/>
      </dsp:nvSpPr>
      <dsp:spPr bwMode="white">
        <a:xfrm>
          <a:off x="2874986" y="747311"/>
          <a:ext cx="2464274" cy="996414"/>
        </a:xfrm>
        <a:prstGeom prst="roundRect">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rPr>
            <a:t>构建适合本企业的客户满意度指标体系</a:t>
          </a:r>
          <a:endParaRPr lang="zh-CN" altLang="en-US" sz="2000" dirty="0">
            <a:latin typeface="微软雅黑" panose="020B0503020204020204" pitchFamily="34" charset="-122"/>
            <a:ea typeface="微软雅黑" panose="020B0503020204020204" pitchFamily="34" charset="-122"/>
          </a:endParaRPr>
        </a:p>
      </dsp:txBody>
      <dsp:txXfrm>
        <a:off x="2874986" y="747311"/>
        <a:ext cx="2464274" cy="996414"/>
      </dsp:txXfrm>
    </dsp:sp>
    <dsp:sp modelId="{78AD4525-C1D4-4343-A764-96A9A762846F}">
      <dsp:nvSpPr>
        <dsp:cNvPr id="6" name="圆角矩形 5"/>
        <dsp:cNvSpPr/>
      </dsp:nvSpPr>
      <dsp:spPr bwMode="white">
        <a:xfrm>
          <a:off x="5749972" y="747311"/>
          <a:ext cx="2464274" cy="996414"/>
        </a:xfrm>
        <a:prstGeom prst="roundRect">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rPr>
            <a:t>基于满意度指标体系设计问卷问题</a:t>
          </a:r>
          <a:endParaRPr lang="zh-CN" altLang="en-US" sz="2000" dirty="0">
            <a:latin typeface="微软雅黑" panose="020B0503020204020204" pitchFamily="34" charset="-122"/>
            <a:ea typeface="微软雅黑" panose="020B0503020204020204" pitchFamily="34" charset="-122"/>
          </a:endParaRPr>
        </a:p>
      </dsp:txBody>
      <dsp:txXfrm>
        <a:off x="5749972" y="747311"/>
        <a:ext cx="2464274" cy="996414"/>
      </dsp:txXfrm>
    </dsp:sp>
    <dsp:sp modelId="{D30662F7-D5CC-4082-8A6E-3F30167E8617}">
      <dsp:nvSpPr>
        <dsp:cNvPr id="7" name="圆角矩形 6"/>
        <dsp:cNvSpPr/>
      </dsp:nvSpPr>
      <dsp:spPr bwMode="white">
        <a:xfrm>
          <a:off x="8624958" y="747311"/>
          <a:ext cx="2464274" cy="996414"/>
        </a:xfrm>
        <a:prstGeom prst="round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rPr>
            <a:t>进行问卷预调查，根据结果完善问卷</a:t>
          </a:r>
          <a:endParaRPr lang="zh-CN" altLang="en-US" sz="2000" dirty="0">
            <a:latin typeface="微软雅黑" panose="020B0503020204020204" pitchFamily="34" charset="-122"/>
            <a:ea typeface="微软雅黑" panose="020B0503020204020204" pitchFamily="34" charset="-122"/>
          </a:endParaRPr>
        </a:p>
      </dsp:txBody>
      <dsp:txXfrm>
        <a:off x="8624958" y="747311"/>
        <a:ext cx="2464274" cy="996414"/>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176568" cy="5301622"/>
        <a:chOff x="0" y="0"/>
        <a:chExt cx="9176568" cy="5301622"/>
      </a:xfrm>
    </dsp:grpSpPr>
    <dsp:sp modelId="{A9A2C0C8-FFCD-4B64-B3BD-C779A27E1876}">
      <dsp:nvSpPr>
        <dsp:cNvPr id="5" name="任意多边形 4"/>
        <dsp:cNvSpPr/>
      </dsp:nvSpPr>
      <dsp:spPr bwMode="white">
        <a:xfrm>
          <a:off x="2967917" y="1658277"/>
          <a:ext cx="865398" cy="53205"/>
        </a:xfrm>
        <a:custGeom>
          <a:avLst/>
          <a:gdLst/>
          <a:ahLst/>
          <a:cxnLst/>
          <a:pathLst>
            <a:path w="1363" h="84">
              <a:moveTo>
                <a:pt x="194" y="518"/>
              </a:moveTo>
              <a:lnTo>
                <a:pt x="1169" y="-434"/>
              </a:lnTo>
            </a:path>
          </a:pathLst>
        </a:custGeom>
      </dsp:spPr>
      <dsp:style>
        <a:lnRef idx="2">
          <a:schemeClr val="accent5"/>
        </a:lnRef>
        <a:fillRef idx="0">
          <a:schemeClr val="accent5"/>
        </a:fillRef>
        <a:effectRef idx="0">
          <a:scrgbClr r="0" g="0" b="0"/>
        </a:effectRef>
        <a:fontRef idx="minor"/>
      </dsp:style>
      <dsp:txXfrm>
        <a:off x="2967917" y="1658277"/>
        <a:ext cx="865398" cy="53205"/>
      </dsp:txXfrm>
    </dsp:sp>
    <dsp:sp modelId="{EE3DD72A-A2CA-4B8B-B2D1-F8CE4DFAD452}">
      <dsp:nvSpPr>
        <dsp:cNvPr id="8" name="任意多边形 7"/>
        <dsp:cNvSpPr/>
      </dsp:nvSpPr>
      <dsp:spPr bwMode="white">
        <a:xfrm>
          <a:off x="3361177" y="2590133"/>
          <a:ext cx="1573932" cy="53205"/>
        </a:xfrm>
        <a:custGeom>
          <a:avLst/>
          <a:gdLst/>
          <a:ahLst/>
          <a:cxnLst/>
          <a:pathLst>
            <a:path w="2479" h="84">
              <a:moveTo>
                <a:pt x="0" y="66"/>
              </a:moveTo>
              <a:lnTo>
                <a:pt x="2478" y="18"/>
              </a:lnTo>
            </a:path>
          </a:pathLst>
        </a:custGeom>
      </dsp:spPr>
      <dsp:style>
        <a:lnRef idx="2">
          <a:schemeClr val="accent5"/>
        </a:lnRef>
        <a:fillRef idx="0">
          <a:schemeClr val="accent5"/>
        </a:fillRef>
        <a:effectRef idx="0">
          <a:scrgbClr r="0" g="0" b="0"/>
        </a:effectRef>
        <a:fontRef idx="minor"/>
      </dsp:style>
      <dsp:txXfrm>
        <a:off x="3361177" y="2590133"/>
        <a:ext cx="1573932" cy="53205"/>
      </dsp:txXfrm>
    </dsp:sp>
    <dsp:sp modelId="{A244474F-C77A-446F-A00A-D291FEB5EFC6}">
      <dsp:nvSpPr>
        <dsp:cNvPr id="11" name="任意多边形 10"/>
        <dsp:cNvSpPr/>
      </dsp:nvSpPr>
      <dsp:spPr bwMode="white">
        <a:xfrm>
          <a:off x="2989230" y="3561273"/>
          <a:ext cx="832237" cy="53205"/>
        </a:xfrm>
        <a:custGeom>
          <a:avLst/>
          <a:gdLst/>
          <a:ahLst/>
          <a:cxnLst/>
          <a:pathLst>
            <a:path w="1311" h="84">
              <a:moveTo>
                <a:pt x="179" y="-408"/>
              </a:moveTo>
              <a:lnTo>
                <a:pt x="1132" y="492"/>
              </a:lnTo>
            </a:path>
          </a:pathLst>
        </a:custGeom>
      </dsp:spPr>
      <dsp:style>
        <a:lnRef idx="2">
          <a:schemeClr val="accent5"/>
        </a:lnRef>
        <a:fillRef idx="0">
          <a:schemeClr val="accent5"/>
        </a:fillRef>
        <a:effectRef idx="0">
          <a:scrgbClr r="0" g="0" b="0"/>
        </a:effectRef>
        <a:fontRef idx="minor"/>
      </dsp:style>
      <dsp:txXfrm>
        <a:off x="2989230" y="3561273"/>
        <a:ext cx="832237" cy="53205"/>
      </dsp:txXfrm>
    </dsp:sp>
    <dsp:sp modelId="{F3F01DB9-B1D2-476C-B03F-2652C6A75E08}">
      <dsp:nvSpPr>
        <dsp:cNvPr id="4" name="椭圆 3"/>
        <dsp:cNvSpPr/>
      </dsp:nvSpPr>
      <dsp:spPr bwMode="white">
        <a:xfrm>
          <a:off x="1055925" y="1294584"/>
          <a:ext cx="2712454" cy="2712454"/>
        </a:xfrm>
        <a:prstGeom prst="ellipse">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1055925" y="1294584"/>
        <a:ext cx="2712454" cy="2712454"/>
      </dsp:txXfrm>
    </dsp:sp>
    <dsp:sp modelId="{0D8455AA-741E-4115-B60A-0B3B924934E9}">
      <dsp:nvSpPr>
        <dsp:cNvPr id="6" name="椭圆 5"/>
        <dsp:cNvSpPr/>
      </dsp:nvSpPr>
      <dsp:spPr bwMode="white">
        <a:xfrm>
          <a:off x="3478345" y="0"/>
          <a:ext cx="1627472" cy="1627472"/>
        </a:xfrm>
        <a:prstGeom prst="ellipse">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横向对比，着重关注权重值高的评价指标</a:t>
          </a:r>
          <a:endParaRPr lang="zh-CN" altLang="en-US" sz="1800" dirty="0">
            <a:latin typeface="微软雅黑" panose="020B0503020204020204" pitchFamily="34" charset="-122"/>
            <a:ea typeface="微软雅黑" panose="020B0503020204020204" pitchFamily="34" charset="-122"/>
          </a:endParaRPr>
        </a:p>
      </dsp:txBody>
      <dsp:txXfrm>
        <a:off x="3478345" y="0"/>
        <a:ext cx="1627472" cy="1627472"/>
      </dsp:txXfrm>
    </dsp:sp>
    <dsp:sp modelId="{801CB425-44F6-4AB1-BF51-008DD25467E6}">
      <dsp:nvSpPr>
        <dsp:cNvPr id="9" name="椭圆 8"/>
        <dsp:cNvSpPr/>
      </dsp:nvSpPr>
      <dsp:spPr bwMode="white">
        <a:xfrm>
          <a:off x="4934801" y="1771585"/>
          <a:ext cx="1627472" cy="1627472"/>
        </a:xfrm>
        <a:prstGeom prst="ellipse">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纵向对比，对出现下滑的项目重点关注</a:t>
          </a:r>
          <a:endParaRPr lang="zh-CN" altLang="en-US" sz="1800" dirty="0">
            <a:latin typeface="微软雅黑" panose="020B0503020204020204" pitchFamily="34" charset="-122"/>
            <a:ea typeface="微软雅黑" panose="020B0503020204020204" pitchFamily="34" charset="-122"/>
          </a:endParaRPr>
        </a:p>
      </dsp:txBody>
      <dsp:txXfrm>
        <a:off x="4934801" y="1771585"/>
        <a:ext cx="1627472" cy="1627472"/>
      </dsp:txXfrm>
    </dsp:sp>
    <dsp:sp modelId="{4D05FF0D-B60F-48EC-B8F2-D3A0CD1A52F7}">
      <dsp:nvSpPr>
        <dsp:cNvPr id="12" name="椭圆 11"/>
        <dsp:cNvSpPr/>
      </dsp:nvSpPr>
      <dsp:spPr bwMode="white">
        <a:xfrm>
          <a:off x="3486162" y="3618132"/>
          <a:ext cx="1627472" cy="1627472"/>
        </a:xfrm>
        <a:prstGeom prst="ellipse">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latin typeface="微软雅黑" panose="020B0503020204020204" pitchFamily="34" charset="-122"/>
              <a:ea typeface="微软雅黑" panose="020B0503020204020204" pitchFamily="34" charset="-122"/>
            </a:rPr>
            <a:t>对发现的问题进行解决顺序的优先级排序</a:t>
          </a:r>
          <a:endParaRPr lang="zh-CN" altLang="en-US" sz="1800" dirty="0">
            <a:latin typeface="微软雅黑" panose="020B0503020204020204" pitchFamily="34" charset="-122"/>
            <a:ea typeface="微软雅黑" panose="020B0503020204020204" pitchFamily="34" charset="-122"/>
          </a:endParaRPr>
        </a:p>
      </dsp:txBody>
      <dsp:txXfrm>
        <a:off x="3486162" y="3618132"/>
        <a:ext cx="1627472" cy="1627472"/>
      </dsp:txXfrm>
    </dsp:sp>
    <dsp:sp modelId="{D9DF33E8-DCB0-41EF-9313-C461076119B2}">
      <dsp:nvSpPr>
        <dsp:cNvPr id="3" name="椭圆 2" hidden="1"/>
        <dsp:cNvSpPr/>
      </dsp:nvSpPr>
      <dsp:spPr>
        <a:xfrm>
          <a:off x="1462794" y="1701452"/>
          <a:ext cx="1898718" cy="1898718"/>
        </a:xfrm>
        <a:prstGeom prst="ellipse">
          <a:avLst/>
        </a:prstGeom>
      </dsp:spPr>
      <dsp:txXfrm>
        <a:off x="1462794" y="1701452"/>
        <a:ext cx="1898718" cy="1898718"/>
      </dsp:txXfrm>
    </dsp:sp>
    <dsp:sp modelId="{8A5E4177-F655-499F-BDCD-DD14F1856745}">
      <dsp:nvSpPr>
        <dsp:cNvPr id="7" name="矩形 6"/>
        <dsp:cNvSpPr/>
      </dsp:nvSpPr>
      <dsp:spPr bwMode="white">
        <a:xfrm>
          <a:off x="5268565" y="0"/>
          <a:ext cx="2441209" cy="1627472"/>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5268565" y="0"/>
        <a:ext cx="2441209" cy="1627472"/>
      </dsp:txXfrm>
    </dsp:sp>
    <dsp:sp modelId="{E05A2CF7-B592-45A2-8F01-3BBB500D86E9}">
      <dsp:nvSpPr>
        <dsp:cNvPr id="10" name="矩形 9"/>
        <dsp:cNvSpPr/>
      </dsp:nvSpPr>
      <dsp:spPr bwMode="white">
        <a:xfrm>
          <a:off x="6725021" y="1771585"/>
          <a:ext cx="2441209" cy="1627472"/>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6725021" y="1771585"/>
        <a:ext cx="2441209" cy="1627472"/>
      </dsp:txXfrm>
    </dsp:sp>
    <dsp:sp modelId="{C73826C7-1651-46B6-AC7A-C9286B8D9E01}">
      <dsp:nvSpPr>
        <dsp:cNvPr id="13" name="矩形 12"/>
        <dsp:cNvSpPr/>
      </dsp:nvSpPr>
      <dsp:spPr bwMode="white">
        <a:xfrm>
          <a:off x="5276381" y="3618132"/>
          <a:ext cx="2441209" cy="1627472"/>
        </a:xfrm>
        <a:prstGeom prst="rect">
          <a:avLst/>
        </a:prstGeom>
        <a:noFill/>
        <a:ln>
          <a:noFill/>
        </a:ln>
      </dsp:spPr>
      <dsp:style>
        <a:lnRef idx="0">
          <a:scrgbClr r="0" g="0" b="0"/>
        </a:lnRef>
        <a:fillRef idx="0">
          <a:scrgbClr r="0" g="0" b="0"/>
        </a:fillRef>
        <a:effectRef idx="0">
          <a:scrgbClr r="0" g="0" b="0"/>
        </a:effectRef>
        <a:fontRef idx="minor"/>
      </dsp:style>
      <dsp:txBody>
        <a:bodyPr lIns="0" tIns="0" rIns="0" bIns="0" anchor="ctr"/>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tx1"/>
            </a:solidFill>
          </a:endParaRPr>
        </a:p>
      </dsp:txBody>
      <dsp:txXfrm>
        <a:off x="5276381" y="3618132"/>
        <a:ext cx="2441209" cy="1627472"/>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442923" cy="4442923"/>
        <a:chOff x="0" y="0"/>
        <a:chExt cx="4442923" cy="4442923"/>
      </a:xfrm>
    </dsp:grpSpPr>
    <dsp:sp modelId="{86C7D173-593D-465C-A39C-18A72F8C6A05}">
      <dsp:nvSpPr>
        <dsp:cNvPr id="3" name="菱形 2"/>
        <dsp:cNvSpPr/>
      </dsp:nvSpPr>
      <dsp:spPr bwMode="white">
        <a:xfrm>
          <a:off x="1394715" y="0"/>
          <a:ext cx="4442923" cy="4442923"/>
        </a:xfrm>
        <a:prstGeom prst="diamond">
          <a:avLst/>
        </a:prstGeom>
      </dsp:spPr>
      <dsp:style>
        <a:lnRef idx="0">
          <a:schemeClr val="dk1"/>
        </a:lnRef>
        <a:fillRef idx="1">
          <a:schemeClr val="accent5">
            <a:tint val="40000"/>
          </a:schemeClr>
        </a:fillRef>
        <a:effectRef idx="0">
          <a:scrgbClr r="0" g="0" b="0"/>
        </a:effectRef>
        <a:fontRef idx="minor"/>
      </dsp:style>
      <dsp:txXfrm>
        <a:off x="1394715" y="0"/>
        <a:ext cx="4442923" cy="4442923"/>
      </dsp:txXfrm>
    </dsp:sp>
    <dsp:sp modelId="{6B4E9CF3-A795-4F73-BFE4-A72C58E9B80E}">
      <dsp:nvSpPr>
        <dsp:cNvPr id="4" name="圆角矩形 3"/>
        <dsp:cNvSpPr/>
      </dsp:nvSpPr>
      <dsp:spPr bwMode="white">
        <a:xfrm>
          <a:off x="1816792" y="422078"/>
          <a:ext cx="1732740" cy="17327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latin typeface="微软雅黑" panose="020B0503020204020204" pitchFamily="34" charset="-122"/>
              <a:ea typeface="微软雅黑" panose="020B0503020204020204" pitchFamily="34" charset="-122"/>
            </a:rPr>
            <a:t>不精准，客户不满意的地方不一定是客户感受最强烈的地方</a:t>
          </a:r>
          <a:endParaRPr lang="zh-CN" altLang="en-US" sz="1600" dirty="0">
            <a:latin typeface="微软雅黑" panose="020B0503020204020204" pitchFamily="34" charset="-122"/>
            <a:ea typeface="微软雅黑" panose="020B0503020204020204" pitchFamily="34" charset="-122"/>
          </a:endParaRPr>
        </a:p>
      </dsp:txBody>
      <dsp:txXfrm>
        <a:off x="1816792" y="422078"/>
        <a:ext cx="1732740" cy="1732740"/>
      </dsp:txXfrm>
    </dsp:sp>
    <dsp:sp modelId="{FF5C3AD7-6A3E-4E06-A5FC-18F5FBE2A8C5}">
      <dsp:nvSpPr>
        <dsp:cNvPr id="5" name="圆角矩形 4"/>
        <dsp:cNvSpPr/>
      </dsp:nvSpPr>
      <dsp:spPr bwMode="white">
        <a:xfrm>
          <a:off x="3682820" y="422078"/>
          <a:ext cx="1732740" cy="1732740"/>
        </a:xfrm>
        <a:prstGeom prst="roundRect">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latin typeface="微软雅黑" panose="020B0503020204020204" pitchFamily="34" charset="-122"/>
              <a:ea typeface="微软雅黑" panose="020B0503020204020204" pitchFamily="34" charset="-122"/>
            </a:rPr>
            <a:t>不及时，很难及时发现影响客户感知的问题</a:t>
          </a:r>
          <a:endParaRPr lang="zh-CN" altLang="en-US" sz="1600" dirty="0">
            <a:latin typeface="微软雅黑" panose="020B0503020204020204" pitchFamily="34" charset="-122"/>
            <a:ea typeface="微软雅黑" panose="020B0503020204020204" pitchFamily="34" charset="-122"/>
          </a:endParaRPr>
        </a:p>
      </dsp:txBody>
      <dsp:txXfrm>
        <a:off x="3682820" y="422078"/>
        <a:ext cx="1732740" cy="1732740"/>
      </dsp:txXfrm>
    </dsp:sp>
    <dsp:sp modelId="{50967100-899D-4263-8EDD-1BBEBD3A4717}">
      <dsp:nvSpPr>
        <dsp:cNvPr id="6" name="圆角矩形 5"/>
        <dsp:cNvSpPr/>
      </dsp:nvSpPr>
      <dsp:spPr bwMode="white">
        <a:xfrm>
          <a:off x="1816792" y="2288105"/>
          <a:ext cx="1732740" cy="1732740"/>
        </a:xfrm>
        <a:prstGeom prst="roundRect">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latin typeface="微软雅黑" panose="020B0503020204020204" pitchFamily="34" charset="-122"/>
              <a:ea typeface="微软雅黑" panose="020B0503020204020204" pitchFamily="34" charset="-122"/>
            </a:rPr>
            <a:t>不主动，被动地根据客户反馈来改进服务</a:t>
          </a:r>
          <a:endParaRPr lang="zh-CN" altLang="en-US" sz="1600" dirty="0">
            <a:latin typeface="微软雅黑" panose="020B0503020204020204" pitchFamily="34" charset="-122"/>
            <a:ea typeface="微软雅黑" panose="020B0503020204020204" pitchFamily="34" charset="-122"/>
          </a:endParaRPr>
        </a:p>
      </dsp:txBody>
      <dsp:txXfrm>
        <a:off x="1816792" y="2288105"/>
        <a:ext cx="1732740" cy="1732740"/>
      </dsp:txXfrm>
    </dsp:sp>
    <dsp:sp modelId="{B342F233-B662-4CE6-9A41-5CE7037E8176}">
      <dsp:nvSpPr>
        <dsp:cNvPr id="7" name="圆角矩形 6"/>
        <dsp:cNvSpPr/>
      </dsp:nvSpPr>
      <dsp:spPr bwMode="white">
        <a:xfrm>
          <a:off x="3682820" y="2288105"/>
          <a:ext cx="1732740" cy="1732740"/>
        </a:xfrm>
        <a:prstGeom prst="round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60960" tIns="60960" rIns="60960" bIns="609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smtClean="0">
              <a:latin typeface="微软雅黑" panose="020B0503020204020204" pitchFamily="34" charset="-122"/>
              <a:ea typeface="微软雅黑" panose="020B0503020204020204" pitchFamily="34" charset="-122"/>
            </a:rPr>
            <a:t>指导性不足，仅能找到不满意点，无明确的改进方向</a:t>
          </a:r>
          <a:endParaRPr lang="zh-CN" altLang="en-US" sz="1600" dirty="0">
            <a:latin typeface="微软雅黑" panose="020B0503020204020204" pitchFamily="34" charset="-122"/>
            <a:ea typeface="微软雅黑" panose="020B0503020204020204" pitchFamily="34" charset="-122"/>
          </a:endParaRPr>
        </a:p>
      </dsp:txBody>
      <dsp:txXfrm>
        <a:off x="3682820" y="2288105"/>
        <a:ext cx="1732740" cy="173274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32152" cy="3285397"/>
        <a:chOff x="0" y="0"/>
        <a:chExt cx="5432152" cy="3285397"/>
      </a:xfrm>
    </dsp:grpSpPr>
    <dsp:sp modelId="{CBC70EFE-B5C2-4678-9CF2-4B48A876657D}">
      <dsp:nvSpPr>
        <dsp:cNvPr id="3" name="右箭头 2"/>
        <dsp:cNvSpPr/>
      </dsp:nvSpPr>
      <dsp:spPr bwMode="white">
        <a:xfrm>
          <a:off x="407411" y="0"/>
          <a:ext cx="4617329" cy="3285397"/>
        </a:xfrm>
        <a:prstGeom prst="rightArrow">
          <a:avLst/>
        </a:prstGeom>
      </dsp:spPr>
      <dsp:style>
        <a:lnRef idx="0">
          <a:schemeClr val="dk1"/>
        </a:lnRef>
        <a:fillRef idx="1">
          <a:schemeClr val="accent5">
            <a:tint val="40000"/>
          </a:schemeClr>
        </a:fillRef>
        <a:effectRef idx="0">
          <a:scrgbClr r="0" g="0" b="0"/>
        </a:effectRef>
        <a:fontRef idx="minor"/>
      </dsp:style>
      <dsp:txXfrm>
        <a:off x="407411" y="0"/>
        <a:ext cx="4617329" cy="3285397"/>
      </dsp:txXfrm>
    </dsp:sp>
    <dsp:sp modelId="{F8BBB3C1-5D58-4D43-9E38-6B3FC9B9A762}">
      <dsp:nvSpPr>
        <dsp:cNvPr id="4" name="圆角矩形 3"/>
        <dsp:cNvSpPr/>
      </dsp:nvSpPr>
      <dsp:spPr bwMode="white">
        <a:xfrm>
          <a:off x="0" y="985619"/>
          <a:ext cx="1629646" cy="1314159"/>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挖掘潜在需求</a:t>
          </a:r>
          <a:endParaRPr lang="zh-CN" altLang="en-US" dirty="0">
            <a:latin typeface="微软雅黑" panose="020B0503020204020204" pitchFamily="34" charset="-122"/>
            <a:ea typeface="微软雅黑" panose="020B0503020204020204" pitchFamily="34" charset="-122"/>
          </a:endParaRPr>
        </a:p>
      </dsp:txBody>
      <dsp:txXfrm>
        <a:off x="0" y="985619"/>
        <a:ext cx="1629646" cy="1314159"/>
      </dsp:txXfrm>
    </dsp:sp>
    <dsp:sp modelId="{43146B13-556B-4A98-BEB4-A6A0B6B76F49}">
      <dsp:nvSpPr>
        <dsp:cNvPr id="5" name="圆角矩形 4"/>
        <dsp:cNvSpPr/>
      </dsp:nvSpPr>
      <dsp:spPr bwMode="white">
        <a:xfrm>
          <a:off x="1901253" y="985619"/>
          <a:ext cx="1629646" cy="1314159"/>
        </a:xfrm>
        <a:prstGeom prst="roundRect">
          <a:avLst/>
        </a:prstGeom>
      </dsp:spPr>
      <dsp:style>
        <a:lnRef idx="2">
          <a:schemeClr val="lt1"/>
        </a:lnRef>
        <a:fillRef idx="1">
          <a:schemeClr val="accent5">
            <a:hueOff val="-5670000"/>
            <a:satOff val="8627"/>
            <a:lumOff val="-15097"/>
            <a:alpha val="100000"/>
          </a:schemeClr>
        </a:fillRef>
        <a:effectRef idx="0">
          <a:scrgbClr r="0" g="0" b="0"/>
        </a:effectRef>
        <a:fontRef idx="minor">
          <a:schemeClr val="lt1"/>
        </a:fontRef>
      </dsp:style>
      <dsp:txBody>
        <a:bodyPr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问题预警</a:t>
          </a:r>
          <a:endParaRPr lang="zh-CN" altLang="en-US" dirty="0">
            <a:latin typeface="微软雅黑" panose="020B0503020204020204" pitchFamily="34" charset="-122"/>
            <a:ea typeface="微软雅黑" panose="020B0503020204020204" pitchFamily="34" charset="-122"/>
          </a:endParaRPr>
        </a:p>
      </dsp:txBody>
      <dsp:txXfrm>
        <a:off x="1901253" y="985619"/>
        <a:ext cx="1629646" cy="1314159"/>
      </dsp:txXfrm>
    </dsp:sp>
    <dsp:sp modelId="{179D07F1-D747-4662-BE69-2DB807D31D7C}">
      <dsp:nvSpPr>
        <dsp:cNvPr id="6" name="圆角矩形 5"/>
        <dsp:cNvSpPr/>
      </dsp:nvSpPr>
      <dsp:spPr bwMode="white">
        <a:xfrm>
          <a:off x="3802506" y="985619"/>
          <a:ext cx="1629646" cy="1314159"/>
        </a:xfrm>
        <a:prstGeom prst="round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114300" tIns="114300" rIns="114300" bIns="1143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触发主动服务</a:t>
          </a:r>
          <a:endParaRPr lang="zh-CN" altLang="en-US" dirty="0">
            <a:latin typeface="微软雅黑" panose="020B0503020204020204" pitchFamily="34" charset="-122"/>
            <a:ea typeface="微软雅黑" panose="020B0503020204020204" pitchFamily="34" charset="-122"/>
          </a:endParaRPr>
        </a:p>
      </dsp:txBody>
      <dsp:txXfrm>
        <a:off x="3802506" y="985619"/>
        <a:ext cx="1629646" cy="1314159"/>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lstStyle/>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lstStyle/>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lstStyle/>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lstStyle/>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lstStyle/>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lstStyle/>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lstStyle/>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lstStyle/>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a:xfrm>
          <a:off x="0" y="0"/>
          <a:ext cx="0" cy="0"/>
          <a:chOff x="0" y="0"/>
          <a:chExt cx="0" cy="0"/>
        </a:xfrm>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1629868" y="4730419"/>
            <a:ext cx="8784975" cy="707886"/>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smtClean="0">
                <a:latin typeface="微软雅黑" panose="020B0503020204020204" pitchFamily="34" charset="-122"/>
                <a:ea typeface="微软雅黑" panose="020B0503020204020204" pitchFamily="34" charset="-122"/>
              </a:rPr>
              <a:t>模块六 客户满意度和忠诚度的管理</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smtClean="0">
                <a:solidFill>
                  <a:srgbClr val="0D0D0D"/>
                </a:solidFill>
                <a:latin typeface="微软雅黑" panose="020B0503020204020204" pitchFamily="34" charset="-122"/>
                <a:ea typeface="微软雅黑" panose="020B0503020204020204" pitchFamily="34" charset="-122"/>
              </a:rPr>
              <a:t>张静</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72038" y="533400"/>
            <a:ext cx="7251701"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nvGraphicFramePr>
        <p:xfrm>
          <a:off x="2032000" y="719666"/>
          <a:ext cx="9680624" cy="58776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943943" y="1916832"/>
            <a:ext cx="615553" cy="3672408"/>
          </a:xfrm>
          <a:prstGeom prst="rect">
            <a:avLst/>
          </a:prstGeom>
          <a:noFill/>
        </p:spPr>
        <p:txBody>
          <a:bodyPr vert="eaVert" wrap="square" rtlCol="0">
            <a:spAutoFit/>
          </a:bodyPr>
          <a:lstStyle/>
          <a:p>
            <a:r>
              <a:rPr lang="zh-CN" altLang="en-US" sz="2800" dirty="0" smtClean="0">
                <a:latin typeface="微软雅黑" panose="020B0503020204020204" pitchFamily="34" charset="-122"/>
                <a:ea typeface="微软雅黑" panose="020B0503020204020204" pitchFamily="34" charset="-122"/>
              </a:rPr>
              <a:t>客户满意的特点</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72038" y="533400"/>
            <a:ext cx="7251701"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stretch>
            <a:fillRect/>
          </a:stretch>
        </p:blipFill>
        <p:spPr>
          <a:xfrm>
            <a:off x="8904312" y="1104022"/>
            <a:ext cx="2232248" cy="3222716"/>
          </a:xfrm>
          <a:prstGeom prst="rect">
            <a:avLst/>
          </a:prstGeom>
        </p:spPr>
      </p:pic>
      <p:sp>
        <p:nvSpPr>
          <p:cNvPr id="5" name="矩形 4"/>
          <p:cNvSpPr/>
          <p:nvPr/>
        </p:nvSpPr>
        <p:spPr>
          <a:xfrm>
            <a:off x="1055440" y="1370013"/>
            <a:ext cx="6573847" cy="2861310"/>
          </a:xfrm>
          <a:prstGeom prst="rect">
            <a:avLst/>
          </a:prstGeom>
        </p:spPr>
        <p:txBody>
          <a:bodyPr wrap="square">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       著名</a:t>
            </a:r>
            <a:r>
              <a:rPr lang="zh-CN" altLang="en-US" sz="2400" dirty="0">
                <a:latin typeface="微软雅黑" panose="020B0503020204020204" pitchFamily="34" charset="-122"/>
                <a:ea typeface="微软雅黑" panose="020B0503020204020204" pitchFamily="34" charset="-122"/>
              </a:rPr>
              <a:t>营销学家菲利普</a:t>
            </a:r>
            <a:r>
              <a:rPr lang="en-US" altLang="zh-CN"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rPr>
              <a:t>科特勒指出：企业的一切经营活动要以客户满意为指针，要从客户的角度，用客户的观点而非企业自身的利益和观点来分析并考虑客户的需求，尽可能全面尊重和维护客户的利益。</a:t>
            </a:r>
            <a:endParaRPr lang="zh-CN" altLang="en-US" sz="2400" dirty="0">
              <a:latin typeface="微软雅黑" panose="020B0503020204020204" pitchFamily="34" charset="-122"/>
              <a:ea typeface="微软雅黑" panose="020B0503020204020204" pitchFamily="34" charset="-122"/>
            </a:endParaRPr>
          </a:p>
        </p:txBody>
      </p:sp>
      <p:sp>
        <p:nvSpPr>
          <p:cNvPr id="6" name="圆角矩形 5"/>
          <p:cNvSpPr/>
          <p:nvPr/>
        </p:nvSpPr>
        <p:spPr bwMode="auto">
          <a:xfrm>
            <a:off x="383193" y="5301208"/>
            <a:ext cx="3403426" cy="64807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algn="ctr"/>
            <a:r>
              <a:rPr lang="zh-CN" altLang="en-US" dirty="0">
                <a:solidFill>
                  <a:schemeClr val="tx1"/>
                </a:solidFill>
                <a:latin typeface="微软雅黑" panose="020B0503020204020204" pitchFamily="34" charset="-122"/>
                <a:ea typeface="微软雅黑" panose="020B0503020204020204" pitchFamily="34" charset="-122"/>
              </a:rPr>
              <a:t>有利于获得客户的认同</a:t>
            </a:r>
            <a:r>
              <a:rPr lang="en-US" altLang="zh-CN" dirty="0">
                <a:solidFill>
                  <a:schemeClr val="tx1"/>
                </a:solidFill>
                <a:latin typeface="微软雅黑" panose="020B0503020204020204" pitchFamily="34" charset="-122"/>
                <a:ea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rPr>
              <a:t>实现客户忠诚</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3" name="圆角矩形 12"/>
          <p:cNvSpPr/>
          <p:nvPr/>
        </p:nvSpPr>
        <p:spPr bwMode="auto">
          <a:xfrm>
            <a:off x="4309358" y="5301208"/>
            <a:ext cx="3403426" cy="64807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有利于宣传企业</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4" name="圆角矩形 13"/>
          <p:cNvSpPr/>
          <p:nvPr/>
        </p:nvSpPr>
        <p:spPr bwMode="auto">
          <a:xfrm>
            <a:off x="8235523" y="5301208"/>
            <a:ext cx="3403426" cy="648072"/>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有利于提升企业竞争力</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4944051" y="4575114"/>
            <a:ext cx="208805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客户满意的重要性</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72038" y="533400"/>
            <a:ext cx="7251701"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图示 1"/>
          <p:cNvGraphicFramePr/>
          <p:nvPr/>
        </p:nvGraphicFramePr>
        <p:xfrm>
          <a:off x="2063552" y="980728"/>
          <a:ext cx="7736408" cy="486957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332038" y="4854576"/>
            <a:ext cx="3060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600" b="1" dirty="0">
                <a:latin typeface="微软雅黑" panose="020B0503020204020204" pitchFamily="34" charset="-122"/>
                <a:ea typeface="微软雅黑" panose="020B0503020204020204" pitchFamily="34" charset="-122"/>
              </a:rPr>
              <a:t>认知</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127569" y="4787321"/>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lstStyle/>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rect l="0" t="0" r="0" b="0"/>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lstStyle/>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lstStyle/>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lstStyle/>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lstStyle/>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rect l="0" t="0" r="0" b="0"/>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lstStyle/>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rect l="0" t="0" r="0" b="0"/>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lstStyle/>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lstStyle/>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lstStyle/>
            <a:p>
              <a:endParaRPr lang="zh-CN" altLang="en-US"/>
            </a:p>
          </p:txBody>
        </p:sp>
      </p:grpSp>
      <p:sp>
        <p:nvSpPr>
          <p:cNvPr id="15371" name="Rectangle 18"/>
          <p:cNvSpPr>
            <a:spLocks noChangeArrowheads="1"/>
          </p:cNvSpPr>
          <p:nvPr/>
        </p:nvSpPr>
        <p:spPr bwMode="auto">
          <a:xfrm>
            <a:off x="7044964" y="4854576"/>
            <a:ext cx="42356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测评和提升</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客户满意度</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244385" y="4850352"/>
            <a:ext cx="5638800" cy="998858"/>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549275" y="1052736"/>
            <a:ext cx="11379373" cy="547238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600" b="1" dirty="0">
                <a:solidFill>
                  <a:srgbClr val="404040"/>
                </a:solidFill>
                <a:latin typeface="Arial" panose="020B0604020202020204" pitchFamily="34" charset="0"/>
                <a:ea typeface="微软雅黑" panose="020B0503020204020204" pitchFamily="34" charset="-122"/>
              </a:rPr>
              <a:t>       </a:t>
            </a:r>
            <a:endParaRPr lang="en-US" altLang="zh-CN"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2" name="矩形 1"/>
          <p:cNvSpPr/>
          <p:nvPr/>
        </p:nvSpPr>
        <p:spPr>
          <a:xfrm>
            <a:off x="612775" y="1521460"/>
            <a:ext cx="11029950" cy="4692650"/>
          </a:xfrm>
          <a:prstGeom prst="rect">
            <a:avLst/>
          </a:prstGeom>
        </p:spPr>
        <p:txBody>
          <a:bodyPr wrap="square">
            <a:noAutofit/>
          </a:bodyPr>
          <a:lstStyle/>
          <a:p>
            <a:r>
              <a:rPr lang="zh-CN" altLang="en-US" dirty="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2016</a:t>
            </a:r>
            <a:r>
              <a:rPr lang="zh-CN" altLang="en-US" dirty="0">
                <a:latin typeface="微软雅黑" panose="020B0503020204020204" pitchFamily="34" charset="-122"/>
                <a:ea typeface="微软雅黑" panose="020B0503020204020204" pitchFamily="34" charset="-122"/>
              </a:rPr>
              <a:t>年开始，“直播</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电商”成为一种新兴的网购引流方式，越来越多的消费者通过观看网络直播进行下单购物。为了解直播电商领域相关消费维权短板问题和消费者关切所在，敦促直播电商产业朝着更加健康、有序、创新的方向发展，中消协于</a:t>
            </a:r>
            <a:r>
              <a:rPr lang="en-US" altLang="zh-CN" dirty="0">
                <a:latin typeface="微软雅黑" panose="020B0503020204020204" pitchFamily="34" charset="-122"/>
                <a:ea typeface="微软雅黑" panose="020B0503020204020204" pitchFamily="34" charset="-122"/>
              </a:rPr>
              <a:t>2020</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月到</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月组织开展直播电商消费者满意度调查活动。</a:t>
            </a:r>
            <a:endParaRPr lang="zh-CN" altLang="en-US"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调查</a:t>
            </a:r>
            <a:r>
              <a:rPr lang="zh-CN" altLang="en-US" dirty="0">
                <a:latin typeface="微软雅黑" panose="020B0503020204020204" pitchFamily="34" charset="-122"/>
                <a:ea typeface="微软雅黑" panose="020B0503020204020204" pitchFamily="34" charset="-122"/>
              </a:rPr>
              <a:t>结果显示，在宣传、直播、商品、支付方式、物流、售后等关键节点中，消费者满意程度最高的是支付环节，为</a:t>
            </a:r>
            <a:r>
              <a:rPr lang="en-US" altLang="zh-CN" dirty="0">
                <a:latin typeface="微软雅黑" panose="020B0503020204020204" pitchFamily="34" charset="-122"/>
                <a:ea typeface="微软雅黑" panose="020B0503020204020204" pitchFamily="34" charset="-122"/>
              </a:rPr>
              <a:t>79.1</a:t>
            </a:r>
            <a:r>
              <a:rPr lang="zh-CN" altLang="en-US" dirty="0">
                <a:latin typeface="微软雅黑" panose="020B0503020204020204" pitchFamily="34" charset="-122"/>
                <a:ea typeface="微软雅黑" panose="020B0503020204020204" pitchFamily="34" charset="-122"/>
              </a:rPr>
              <a:t>分；满意程度最低的是宣传环节，为</a:t>
            </a:r>
            <a:r>
              <a:rPr lang="en-US" altLang="zh-CN" dirty="0">
                <a:latin typeface="微软雅黑" panose="020B0503020204020204" pitchFamily="34" charset="-122"/>
                <a:ea typeface="微软雅黑" panose="020B0503020204020204" pitchFamily="34" charset="-122"/>
              </a:rPr>
              <a:t>64.7</a:t>
            </a:r>
            <a:r>
              <a:rPr lang="zh-CN" altLang="en-US" dirty="0">
                <a:latin typeface="微软雅黑" panose="020B0503020204020204" pitchFamily="34" charset="-122"/>
                <a:ea typeface="微软雅黑" panose="020B0503020204020204" pitchFamily="34" charset="-122"/>
              </a:rPr>
              <a:t>分。总体而言，消费者对直播购物各个环节的满意度都未达到</a:t>
            </a:r>
            <a:r>
              <a:rPr lang="en-US" altLang="zh-CN" dirty="0">
                <a:latin typeface="微软雅黑" panose="020B0503020204020204" pitchFamily="34" charset="-122"/>
                <a:ea typeface="微软雅黑" panose="020B0503020204020204" pitchFamily="34" charset="-122"/>
              </a:rPr>
              <a:t>80</a:t>
            </a:r>
            <a:r>
              <a:rPr lang="zh-CN" altLang="en-US" dirty="0">
                <a:latin typeface="微软雅黑" panose="020B0503020204020204" pitchFamily="34" charset="-122"/>
                <a:ea typeface="微软雅黑" panose="020B0503020204020204" pitchFamily="34" charset="-122"/>
              </a:rPr>
              <a:t>分，对于虚假宣传和商品来源的担心情况相对突出。</a:t>
            </a:r>
            <a:endParaRPr lang="zh-CN" altLang="en-US"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从</a:t>
            </a:r>
            <a:r>
              <a:rPr lang="zh-CN" altLang="en-US" dirty="0">
                <a:latin typeface="微软雅黑" panose="020B0503020204020204" pitchFamily="34" charset="-122"/>
                <a:ea typeface="微软雅黑" panose="020B0503020204020204" pitchFamily="34" charset="-122"/>
              </a:rPr>
              <a:t>目前直播电商销售商品过程中出现的问题性质来看，主播夸大和虚假宣传、有不能说明商品特性的链接在直播间售卖，这两点被提到的次数比较多。</a:t>
            </a:r>
            <a:endParaRPr lang="zh-CN" altLang="en-US"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从</a:t>
            </a:r>
            <a:r>
              <a:rPr lang="zh-CN" altLang="en-US" dirty="0">
                <a:latin typeface="微软雅黑" panose="020B0503020204020204" pitchFamily="34" charset="-122"/>
                <a:ea typeface="微软雅黑" panose="020B0503020204020204" pitchFamily="34" charset="-122"/>
              </a:rPr>
              <a:t>直播购物遇到的问题来看，</a:t>
            </a:r>
            <a:r>
              <a:rPr lang="en-US" altLang="zh-CN" dirty="0">
                <a:latin typeface="微软雅黑" panose="020B0503020204020204" pitchFamily="34" charset="-122"/>
                <a:ea typeface="微软雅黑" panose="020B0503020204020204" pitchFamily="34" charset="-122"/>
              </a:rPr>
              <a:t>44.1%</a:t>
            </a:r>
            <a:r>
              <a:rPr lang="zh-CN" altLang="en-US" dirty="0">
                <a:latin typeface="微软雅黑" panose="020B0503020204020204" pitchFamily="34" charset="-122"/>
                <a:ea typeface="微软雅黑" panose="020B0503020204020204" pitchFamily="34" charset="-122"/>
              </a:rPr>
              <a:t>的受访者认为冲动消费比较严重，</a:t>
            </a:r>
            <a:r>
              <a:rPr lang="en-US" altLang="zh-CN" dirty="0">
                <a:latin typeface="微软雅黑" panose="020B0503020204020204" pitchFamily="34" charset="-122"/>
                <a:ea typeface="微软雅黑" panose="020B0503020204020204" pitchFamily="34" charset="-122"/>
              </a:rPr>
              <a:t>39.6%</a:t>
            </a:r>
            <a:r>
              <a:rPr lang="zh-CN" altLang="en-US" dirty="0">
                <a:latin typeface="微软雅黑" panose="020B0503020204020204" pitchFamily="34" charset="-122"/>
                <a:ea typeface="微软雅黑" panose="020B0503020204020204" pitchFamily="34" charset="-122"/>
              </a:rPr>
              <a:t>的受访者认为在观看直播时无法真实体验到商品。另外，购买商品维权也没有具体的法律文件约束，维权找不到客服或者经营者或者找不到证据链等问题均有存在。</a:t>
            </a:r>
            <a:endParaRPr lang="zh-CN" altLang="en-US"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      本</a:t>
            </a:r>
            <a:r>
              <a:rPr lang="zh-CN" altLang="en-US" dirty="0">
                <a:latin typeface="微软雅黑" panose="020B0503020204020204" pitchFamily="34" charset="-122"/>
                <a:ea typeface="微软雅黑" panose="020B0503020204020204" pitchFamily="34" charset="-122"/>
              </a:rPr>
              <a:t>次调查还梳理征集了消费者对直播电商行业现状的“吐槽”情况，最为突出的关键词是“夸大其词”；“假货太多”“鱼龙混杂”“货不对板”，是消费者对商品质量方面的集中反馈。结合调查相关数据，上述关键词也是消费者对直播电商购物过程中相对集中的关注点和情绪反馈。 </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lstStyle/>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lstStyle/>
          <a:p>
            <a:endParaRPr lang="zh-CN" altLang="en-US"/>
          </a:p>
        </p:txBody>
      </p:sp>
      <p:grpSp>
        <p:nvGrpSpPr>
          <p:cNvPr id="8198" name="MH_Desc_1"/>
          <p:cNvGrpSpPr/>
          <p:nvPr/>
        </p:nvGrpSpPr>
        <p:grpSpPr>
          <a:xfrm>
            <a:off x="3719512" y="1844675"/>
            <a:ext cx="5904879"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smtClean="0">
                  <a:solidFill>
                    <a:srgbClr val="404040"/>
                  </a:solidFill>
                  <a:latin typeface="Arial" panose="020B0604020202020204" pitchFamily="34" charset="0"/>
                  <a:ea typeface="微软雅黑" panose="020B0503020204020204" pitchFamily="34" charset="-122"/>
                  <a:sym typeface="+mn-ea"/>
                </a:rPr>
                <a:t>1</a:t>
              </a:r>
              <a:r>
                <a:rPr lang="en-US" altLang="zh-CN" sz="2000" b="1" dirty="0">
                  <a:solidFill>
                    <a:srgbClr val="404040"/>
                  </a:solidFill>
                  <a:latin typeface="Arial" panose="020B0604020202020204" pitchFamily="34" charset="0"/>
                  <a:ea typeface="微软雅黑" panose="020B0503020204020204" pitchFamily="34" charset="-122"/>
                  <a:sym typeface="+mn-ea"/>
                </a:rPr>
                <a:t>.</a:t>
              </a:r>
              <a:r>
                <a:rPr lang="zh-CN" altLang="en-US" sz="2000" b="1" dirty="0">
                  <a:solidFill>
                    <a:srgbClr val="404040"/>
                  </a:solidFill>
                  <a:latin typeface="Arial" panose="020B0604020202020204" pitchFamily="34" charset="0"/>
                  <a:ea typeface="微软雅黑" panose="020B0503020204020204" pitchFamily="34" charset="-122"/>
                  <a:sym typeface="+mn-ea"/>
                </a:rPr>
                <a:t>请梳理本次满意度调查中消费者对直播购物不满的地方。</a:t>
              </a:r>
              <a:endParaRPr lang="zh-CN" altLang="en-US"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a:t>
              </a:r>
              <a:r>
                <a:rPr lang="zh-CN" altLang="en-US" sz="2000" b="1" dirty="0">
                  <a:solidFill>
                    <a:srgbClr val="404040"/>
                  </a:solidFill>
                  <a:latin typeface="Arial" panose="020B0604020202020204" pitchFamily="34" charset="0"/>
                  <a:ea typeface="微软雅黑" panose="020B0503020204020204" pitchFamily="34" charset="-122"/>
                  <a:sym typeface="+mn-ea"/>
                </a:rPr>
                <a:t>你认为直播商家应采取什么措施来解决这些不满，提升消费者的直播购物体验？</a:t>
              </a:r>
              <a:endParaRPr lang="zh-CN" altLang="en-US"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endParaRPr lang="en-US" altLang="zh-CN" sz="1800" b="1" dirty="0" smtClean="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1800" b="1" dirty="0" smtClean="0">
                <a:solidFill>
                  <a:srgbClr val="404040"/>
                </a:solidFill>
                <a:latin typeface="Arial" panose="020B0604020202020204" pitchFamily="34" charset="0"/>
                <a:ea typeface="微软雅黑" panose="020B0503020204020204" pitchFamily="34" charset="-122"/>
              </a:rPr>
              <a:t>1.</a:t>
            </a:r>
            <a:r>
              <a:rPr lang="zh-CN" altLang="en-US" sz="1800" b="1" dirty="0">
                <a:solidFill>
                  <a:srgbClr val="404040"/>
                </a:solidFill>
                <a:latin typeface="Arial" panose="020B0604020202020204" pitchFamily="34" charset="0"/>
                <a:ea typeface="微软雅黑" panose="020B0503020204020204" pitchFamily="34" charset="-122"/>
              </a:rPr>
              <a:t>请梳理本次满意度调查中消费者对直播购物不满的地方</a:t>
            </a:r>
            <a:r>
              <a:rPr lang="zh-CN" altLang="en-US" sz="1800" b="1" dirty="0" smtClean="0">
                <a:solidFill>
                  <a:srgbClr val="404040"/>
                </a:solidFill>
                <a:latin typeface="Arial" panose="020B0604020202020204" pitchFamily="34" charset="0"/>
                <a:ea typeface="微软雅黑" panose="020B0503020204020204" pitchFamily="34" charset="-122"/>
              </a:rPr>
              <a:t>。</a:t>
            </a:r>
            <a:endParaRPr lang="en-US" altLang="zh-CN" sz="1800" b="1" dirty="0" smtClean="0">
              <a:solidFill>
                <a:srgbClr val="404040"/>
              </a:solidFill>
              <a:latin typeface="Arial" panose="020B0604020202020204" pitchFamily="34" charset="0"/>
              <a:ea typeface="微软雅黑" panose="020B0503020204020204" pitchFamily="34" charset="-122"/>
            </a:endParaRPr>
          </a:p>
          <a:p>
            <a:pPr algn="just" eaLnBrk="1" hangingPunct="1">
              <a:lnSpc>
                <a:spcPct val="160000"/>
              </a:lnSpc>
              <a:spcBef>
                <a:spcPts val="600"/>
              </a:spcBef>
              <a:spcAft>
                <a:spcPts val="600"/>
              </a:spcAft>
            </a:pPr>
            <a:r>
              <a:rPr lang="zh-CN" altLang="en-US" sz="1800" b="1" dirty="0">
                <a:solidFill>
                  <a:srgbClr val="404040"/>
                </a:solidFill>
                <a:latin typeface="Arial" panose="020B0604020202020204" pitchFamily="34" charset="0"/>
                <a:ea typeface="微软雅黑" panose="020B0503020204020204" pitchFamily="34" charset="-122"/>
              </a:rPr>
              <a:t> 宣传与商品不符，具体表现在</a:t>
            </a:r>
            <a:r>
              <a:rPr lang="zh-CN" altLang="en-US" sz="1800" b="1" dirty="0" smtClean="0">
                <a:solidFill>
                  <a:srgbClr val="404040"/>
                </a:solidFill>
                <a:latin typeface="Arial" panose="020B0604020202020204" pitchFamily="34" charset="0"/>
                <a:ea typeface="微软雅黑" panose="020B0503020204020204" pitchFamily="34" charset="-122"/>
              </a:rPr>
              <a:t>：主</a:t>
            </a:r>
            <a:r>
              <a:rPr lang="zh-CN" altLang="en-US" sz="1800" b="1" dirty="0">
                <a:solidFill>
                  <a:srgbClr val="404040"/>
                </a:solidFill>
                <a:latin typeface="Arial" panose="020B0604020202020204" pitchFamily="34" charset="0"/>
                <a:ea typeface="微软雅黑" panose="020B0503020204020204" pitchFamily="34" charset="-122"/>
              </a:rPr>
              <a:t>播夸大宣传、直播间内介绍的商品与链接内商品不一致、实际收到的商品与直播间内的介绍不符；</a:t>
            </a:r>
            <a:endParaRPr lang="zh-CN" altLang="en-US" sz="1800" b="1" dirty="0">
              <a:solidFill>
                <a:srgbClr val="404040"/>
              </a:solidFill>
              <a:latin typeface="Arial" panose="020B0604020202020204" pitchFamily="34" charset="0"/>
              <a:ea typeface="微软雅黑" panose="020B0503020204020204" pitchFamily="34" charset="-122"/>
            </a:endParaRPr>
          </a:p>
          <a:p>
            <a:pPr algn="just" eaLnBrk="1" hangingPunct="1">
              <a:lnSpc>
                <a:spcPct val="160000"/>
              </a:lnSpc>
              <a:spcBef>
                <a:spcPts val="600"/>
              </a:spcBef>
              <a:spcAft>
                <a:spcPts val="600"/>
              </a:spcAft>
            </a:pPr>
            <a:r>
              <a:rPr lang="zh-CN" altLang="en-US" sz="1800" b="1" dirty="0">
                <a:solidFill>
                  <a:srgbClr val="404040"/>
                </a:solidFill>
                <a:latin typeface="Arial" panose="020B0604020202020204" pitchFamily="34" charset="0"/>
                <a:ea typeface="微软雅黑" panose="020B0503020204020204" pitchFamily="34" charset="-122"/>
              </a:rPr>
              <a:t>商品质量良莠不齐，假冒伪劣产品较多；</a:t>
            </a:r>
            <a:endParaRPr lang="zh-CN" altLang="en-US" sz="1800" b="1" dirty="0">
              <a:solidFill>
                <a:srgbClr val="404040"/>
              </a:solidFill>
              <a:latin typeface="Arial" panose="020B0604020202020204" pitchFamily="34" charset="0"/>
              <a:ea typeface="微软雅黑" panose="020B0503020204020204" pitchFamily="34" charset="-122"/>
            </a:endParaRPr>
          </a:p>
          <a:p>
            <a:pPr algn="just" eaLnBrk="1" hangingPunct="1">
              <a:lnSpc>
                <a:spcPct val="160000"/>
              </a:lnSpc>
              <a:spcBef>
                <a:spcPts val="600"/>
              </a:spcBef>
              <a:spcAft>
                <a:spcPts val="600"/>
              </a:spcAft>
            </a:pPr>
            <a:r>
              <a:rPr lang="zh-CN" altLang="en-US" sz="1800" b="1" dirty="0">
                <a:solidFill>
                  <a:srgbClr val="404040"/>
                </a:solidFill>
                <a:latin typeface="Arial" panose="020B0604020202020204" pitchFamily="34" charset="0"/>
                <a:ea typeface="微软雅黑" panose="020B0503020204020204" pitchFamily="34" charset="-122"/>
              </a:rPr>
              <a:t>无法真实体验产品</a:t>
            </a:r>
            <a:r>
              <a:rPr lang="zh-CN" altLang="en-US" sz="1800" b="1" dirty="0" smtClean="0">
                <a:solidFill>
                  <a:srgbClr val="404040"/>
                </a:solidFill>
                <a:latin typeface="Arial" panose="020B0604020202020204" pitchFamily="34" charset="0"/>
                <a:ea typeface="微软雅黑" panose="020B0503020204020204" pitchFamily="34" charset="-122"/>
              </a:rPr>
              <a:t>；</a:t>
            </a:r>
            <a:endParaRPr lang="en-US" altLang="zh-CN" sz="1800" b="1" dirty="0" smtClean="0">
              <a:solidFill>
                <a:srgbClr val="404040"/>
              </a:solidFill>
              <a:latin typeface="Arial" panose="020B0604020202020204" pitchFamily="34" charset="0"/>
              <a:ea typeface="微软雅黑" panose="020B0503020204020204" pitchFamily="34" charset="-122"/>
            </a:endParaRPr>
          </a:p>
          <a:p>
            <a:pPr algn="just" eaLnBrk="1" hangingPunct="1">
              <a:lnSpc>
                <a:spcPct val="160000"/>
              </a:lnSpc>
              <a:spcBef>
                <a:spcPts val="600"/>
              </a:spcBef>
              <a:spcAft>
                <a:spcPts val="600"/>
              </a:spcAft>
            </a:pPr>
            <a:r>
              <a:rPr lang="zh-CN" altLang="en-US" sz="1800" b="1" dirty="0" smtClean="0">
                <a:solidFill>
                  <a:srgbClr val="404040"/>
                </a:solidFill>
                <a:latin typeface="Arial" panose="020B0604020202020204" pitchFamily="34" charset="0"/>
                <a:ea typeface="微软雅黑" panose="020B0503020204020204" pitchFamily="34" charset="-122"/>
              </a:rPr>
              <a:t>维</a:t>
            </a:r>
            <a:r>
              <a:rPr lang="zh-CN" altLang="en-US" sz="1800" b="1" dirty="0">
                <a:solidFill>
                  <a:srgbClr val="404040"/>
                </a:solidFill>
                <a:latin typeface="Arial" panose="020B0604020202020204" pitchFamily="34" charset="0"/>
                <a:ea typeface="微软雅黑" panose="020B0503020204020204" pitchFamily="34" charset="-122"/>
              </a:rPr>
              <a:t>权找不到客服，证据收集困难。</a:t>
            </a:r>
            <a:endParaRPr lang="zh-CN" altLang="en-US" sz="18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1800" b="1" dirty="0" smtClean="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1800" b="1" dirty="0" smtClean="0">
                <a:solidFill>
                  <a:srgbClr val="404040"/>
                </a:solidFill>
                <a:latin typeface="Arial" panose="020B0604020202020204" pitchFamily="34" charset="0"/>
                <a:ea typeface="微软雅黑" panose="020B0503020204020204" pitchFamily="34" charset="-122"/>
              </a:rPr>
              <a:t> </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lstStyle/>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smtClean="0">
                <a:solidFill>
                  <a:srgbClr val="404040"/>
                </a:solidFill>
                <a:latin typeface="Arial" panose="020B0604020202020204" pitchFamily="34" charset="0"/>
                <a:ea typeface="微软雅黑" panose="020B0503020204020204" pitchFamily="34" charset="-122"/>
              </a:rPr>
              <a:t> </a:t>
            </a: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lstStyle/>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3" name="文本框 2"/>
          <p:cNvSpPr txBox="1"/>
          <p:nvPr/>
        </p:nvSpPr>
        <p:spPr>
          <a:xfrm>
            <a:off x="2357119" y="1772816"/>
            <a:ext cx="7559675" cy="5078313"/>
          </a:xfrm>
          <a:prstGeom prst="rect">
            <a:avLst/>
          </a:prstGeom>
          <a:noFill/>
        </p:spPr>
        <p:txBody>
          <a:bodyPr wrap="square" rtlCol="0">
            <a:spAutoFit/>
          </a:bodyPr>
          <a:lstStyle/>
          <a:p>
            <a:pPr>
              <a:lnSpc>
                <a:spcPct val="150000"/>
              </a:lnSpc>
            </a:pPr>
            <a:r>
              <a:rPr lang="en-US" altLang="zh-CN" b="1" dirty="0">
                <a:solidFill>
                  <a:srgbClr val="404040"/>
                </a:solidFill>
                <a:latin typeface="微软雅黑" panose="020B0503020204020204" pitchFamily="34" charset="-122"/>
                <a:ea typeface="微软雅黑" panose="020B0503020204020204" pitchFamily="34" charset="-122"/>
                <a:sym typeface="+mn-ea"/>
              </a:rPr>
              <a:t>2</a:t>
            </a:r>
            <a:r>
              <a:rPr lang="en-US" altLang="zh-CN" b="1" dirty="0" smtClean="0">
                <a:solidFill>
                  <a:srgbClr val="404040"/>
                </a:solidFill>
                <a:latin typeface="微软雅黑" panose="020B0503020204020204" pitchFamily="34" charset="-122"/>
                <a:ea typeface="微软雅黑" panose="020B0503020204020204" pitchFamily="34" charset="-122"/>
                <a:sym typeface="+mn-ea"/>
              </a:rPr>
              <a:t>.</a:t>
            </a:r>
            <a:r>
              <a:rPr lang="zh-CN" altLang="en-US" b="1" dirty="0">
                <a:solidFill>
                  <a:srgbClr val="404040"/>
                </a:solidFill>
                <a:latin typeface="微软雅黑" panose="020B0503020204020204" pitchFamily="34" charset="-122"/>
                <a:ea typeface="微软雅黑" panose="020B0503020204020204" pitchFamily="34" charset="-122"/>
                <a:sym typeface="+mn-ea"/>
              </a:rPr>
              <a:t>你认为直播商家应采取什么措施来解决这些不满，提升消费者的直播购物体验</a:t>
            </a:r>
            <a:r>
              <a:rPr lang="zh-CN" altLang="en-US" b="1" dirty="0" smtClean="0">
                <a:solidFill>
                  <a:srgbClr val="404040"/>
                </a:solidFill>
                <a:latin typeface="微软雅黑" panose="020B0503020204020204" pitchFamily="34" charset="-122"/>
                <a:ea typeface="微软雅黑" panose="020B0503020204020204" pitchFamily="34" charset="-122"/>
                <a:sym typeface="+mn-ea"/>
              </a:rPr>
              <a:t>？</a:t>
            </a:r>
            <a:endParaRPr lang="en-US" altLang="zh-CN" b="1" dirty="0" smtClean="0">
              <a:solidFill>
                <a:srgbClr val="40404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sym typeface="+mn-ea"/>
              </a:rPr>
              <a:t>从消费者的关切点入手，对商品的核心属性和影响商品使用的特征进行客观、清晰的呈现；严格遵守</a:t>
            </a:r>
            <a:r>
              <a:rPr lang="en-US" altLang="zh-CN" b="1" dirty="0">
                <a:solidFill>
                  <a:srgbClr val="404040"/>
                </a:solidFill>
                <a:latin typeface="微软雅黑" panose="020B0503020204020204" pitchFamily="34" charset="-122"/>
                <a:ea typeface="微软雅黑" panose="020B0503020204020204" pitchFamily="34" charset="-122"/>
                <a:sym typeface="+mn-ea"/>
              </a:rPr>
              <a:t>《</a:t>
            </a:r>
            <a:r>
              <a:rPr lang="zh-CN" altLang="en-US" b="1" dirty="0">
                <a:solidFill>
                  <a:srgbClr val="404040"/>
                </a:solidFill>
                <a:latin typeface="微软雅黑" panose="020B0503020204020204" pitchFamily="34" charset="-122"/>
                <a:ea typeface="微软雅黑" panose="020B0503020204020204" pitchFamily="34" charset="-122"/>
                <a:sym typeface="+mn-ea"/>
              </a:rPr>
              <a:t>广告法</a:t>
            </a:r>
            <a:r>
              <a:rPr lang="en-US" altLang="zh-CN" b="1" dirty="0">
                <a:solidFill>
                  <a:srgbClr val="404040"/>
                </a:solidFill>
                <a:latin typeface="微软雅黑" panose="020B0503020204020204" pitchFamily="34" charset="-122"/>
                <a:ea typeface="微软雅黑" panose="020B0503020204020204" pitchFamily="34" charset="-122"/>
                <a:sym typeface="+mn-ea"/>
              </a:rPr>
              <a:t>》</a:t>
            </a:r>
            <a:r>
              <a:rPr lang="zh-CN" altLang="en-US" b="1" dirty="0">
                <a:solidFill>
                  <a:srgbClr val="404040"/>
                </a:solidFill>
                <a:latin typeface="微软雅黑" panose="020B0503020204020204" pitchFamily="34" charset="-122"/>
                <a:ea typeface="微软雅黑" panose="020B0503020204020204" pitchFamily="34" charset="-122"/>
                <a:sym typeface="+mn-ea"/>
              </a:rPr>
              <a:t>相关规定，避免极限词等煽动色彩较浓的词汇出现；做好消费者期望管理，对商品的不足或容易引发误会之处提前进行说明。</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sym typeface="+mn-ea"/>
              </a:rPr>
              <a:t>建立选品团队和质量标准，对直播销售的产品提前进行检测、试用，确保质量；对商品是否存在侵权等情况进行核查，确保合法。</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sym typeface="+mn-ea"/>
              </a:rPr>
              <a:t>根据商品特性设计直播展示环节，方便消费者直观、清晰地了解商品；</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Arial" panose="020B0604020202020204" pitchFamily="34" charset="0"/>
              <a:buChar char="•"/>
            </a:pPr>
            <a:r>
              <a:rPr lang="zh-CN" altLang="en-US" b="1" dirty="0">
                <a:solidFill>
                  <a:srgbClr val="404040"/>
                </a:solidFill>
                <a:latin typeface="微软雅黑" panose="020B0503020204020204" pitchFamily="34" charset="-122"/>
                <a:ea typeface="微软雅黑" panose="020B0503020204020204" pitchFamily="34" charset="-122"/>
                <a:sym typeface="+mn-ea"/>
              </a:rPr>
              <a:t>提供明确的售后服务渠道，方便消费者解决售后问题。</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a:lnSpc>
                <a:spcPct val="150000"/>
              </a:lnSpc>
            </a:pP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a:lnSpc>
                <a:spcPct val="150000"/>
              </a:lnSpc>
            </a:pPr>
            <a:r>
              <a:rPr lang="zh-CN" altLang="en-US" b="1" dirty="0" smtClean="0">
                <a:solidFill>
                  <a:srgbClr val="404040"/>
                </a:solidFill>
                <a:latin typeface="微软雅黑" panose="020B0503020204020204" pitchFamily="34" charset="-122"/>
                <a:ea typeface="微软雅黑" panose="020B0503020204020204" pitchFamily="34" charset="-122"/>
                <a:sym typeface="+mn-ea"/>
              </a:rPr>
              <a:t> </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bwMode="auto">
          <a:xfrm>
            <a:off x="472278" y="1339218"/>
            <a:ext cx="11305256" cy="865646"/>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r>
              <a:rPr lang="zh-CN" altLang="en-US" dirty="0" smtClean="0">
                <a:solidFill>
                  <a:schemeClr val="tx1"/>
                </a:solidFill>
                <a:latin typeface="微软雅黑" panose="020B0503020204020204" pitchFamily="34" charset="-122"/>
                <a:ea typeface="微软雅黑" panose="020B0503020204020204" pitchFamily="34" charset="-122"/>
              </a:rPr>
              <a:t>      客户</a:t>
            </a:r>
            <a:r>
              <a:rPr lang="zh-CN" altLang="en-US" dirty="0">
                <a:solidFill>
                  <a:schemeClr val="tx1"/>
                </a:solidFill>
                <a:latin typeface="微软雅黑" panose="020B0503020204020204" pitchFamily="34" charset="-122"/>
                <a:ea typeface="微软雅黑" panose="020B0503020204020204" pitchFamily="34" charset="-122"/>
              </a:rPr>
              <a:t>满意度测评是指在一定层面上，就某一类产品（服务）或品牌对其客户群体进行调查，取得客户满意状况的数据，通过综合测算与分析，得到客户满意等评价结果。</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1" name="圆角矩形 11"/>
          <p:cNvSpPr/>
          <p:nvPr/>
        </p:nvSpPr>
        <p:spPr>
          <a:xfrm>
            <a:off x="2794000" y="270510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lstStyle/>
          <a:p>
            <a:endParaRPr lang="zh-CN" altLang="en-US"/>
          </a:p>
        </p:txBody>
      </p:sp>
      <p:sp>
        <p:nvSpPr>
          <p:cNvPr id="13" name="圆角矩形 11"/>
          <p:cNvSpPr/>
          <p:nvPr/>
        </p:nvSpPr>
        <p:spPr>
          <a:xfrm>
            <a:off x="2794000" y="509587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lstStyle/>
          <a:p>
            <a:endParaRPr lang="zh-CN" altLang="en-US"/>
          </a:p>
        </p:txBody>
      </p:sp>
      <p:sp>
        <p:nvSpPr>
          <p:cNvPr id="14" name="任意多边形 21"/>
          <p:cNvSpPr/>
          <p:nvPr/>
        </p:nvSpPr>
        <p:spPr>
          <a:xfrm>
            <a:off x="2816225" y="2159000"/>
            <a:ext cx="169863" cy="4708525"/>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lstStyle/>
          <a:p>
            <a:endParaRPr lang="zh-CN" altLang="en-US"/>
          </a:p>
        </p:txBody>
      </p:sp>
      <p:sp>
        <p:nvSpPr>
          <p:cNvPr id="15" name="圆角矩形 4"/>
          <p:cNvSpPr/>
          <p:nvPr/>
        </p:nvSpPr>
        <p:spPr>
          <a:xfrm>
            <a:off x="2794000" y="2763838"/>
            <a:ext cx="1274763" cy="708025"/>
          </a:xfrm>
          <a:custGeom>
            <a:avLst/>
            <a:gdLst/>
            <a:ahLst/>
            <a:cxnLst>
              <a:cxn ang="0">
                <a:pos x="0" y="0"/>
              </a:cxn>
              <a:cxn ang="0">
                <a:pos x="73149" y="0"/>
              </a:cxn>
              <a:cxn ang="0">
                <a:pos x="101284" y="28085"/>
              </a:cxn>
              <a:cxn ang="0">
                <a:pos x="73149" y="56170"/>
              </a:cxn>
              <a:cxn ang="0">
                <a:pos x="0" y="56170"/>
              </a:cxn>
              <a:cxn ang="0">
                <a:pos x="0" y="0"/>
              </a:cxn>
            </a:cxnLst>
            <a:rect l="0" t="0" r="0" b="0"/>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lstStyle/>
          <a:p>
            <a:endParaRPr lang="zh-CN" altLang="en-US"/>
          </a:p>
        </p:txBody>
      </p:sp>
      <p:grpSp>
        <p:nvGrpSpPr>
          <p:cNvPr id="16" name="椭圆 6"/>
          <p:cNvGrpSpPr/>
          <p:nvPr/>
        </p:nvGrpSpPr>
        <p:grpSpPr>
          <a:xfrm>
            <a:off x="3425825" y="2859088"/>
            <a:ext cx="536575" cy="530225"/>
            <a:chOff x="0" y="0"/>
            <a:chExt cx="338" cy="334"/>
          </a:xfrm>
        </p:grpSpPr>
        <p:pic>
          <p:nvPicPr>
            <p:cNvPr id="24" name="椭圆 6"/>
            <p:cNvPicPr/>
            <p:nvPr/>
          </p:nvPicPr>
          <p:blipFill>
            <a:blip r:embed="rId1"/>
            <a:stretch>
              <a:fillRect/>
            </a:stretch>
          </p:blipFill>
          <p:spPr>
            <a:xfrm>
              <a:off x="0" y="0"/>
              <a:ext cx="338" cy="334"/>
            </a:xfrm>
            <a:prstGeom prst="rect">
              <a:avLst/>
            </a:prstGeom>
            <a:noFill/>
            <a:ln w="9525">
              <a:noFill/>
            </a:ln>
          </p:spPr>
        </p:pic>
        <p:sp>
          <p:nvSpPr>
            <p:cNvPr id="25"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grpSp>
        <p:nvGrpSpPr>
          <p:cNvPr id="4" name="组合 3"/>
          <p:cNvGrpSpPr/>
          <p:nvPr/>
        </p:nvGrpSpPr>
        <p:grpSpPr>
          <a:xfrm>
            <a:off x="2847338" y="4941168"/>
            <a:ext cx="1274763" cy="766762"/>
            <a:chOff x="2794000" y="3900488"/>
            <a:chExt cx="1274763" cy="766762"/>
          </a:xfrm>
        </p:grpSpPr>
        <p:sp>
          <p:nvSpPr>
            <p:cNvPr id="12" name="圆角矩形 11"/>
            <p:cNvSpPr/>
            <p:nvPr/>
          </p:nvSpPr>
          <p:spPr>
            <a:xfrm>
              <a:off x="2794000" y="390048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lstStyle/>
            <a:p>
              <a:endParaRPr lang="zh-CN" altLang="en-US"/>
            </a:p>
          </p:txBody>
        </p:sp>
        <p:sp>
          <p:nvSpPr>
            <p:cNvPr id="17" name="圆角矩形 4"/>
            <p:cNvSpPr/>
            <p:nvPr/>
          </p:nvSpPr>
          <p:spPr>
            <a:xfrm>
              <a:off x="2794000" y="3959225"/>
              <a:ext cx="1274763" cy="708025"/>
            </a:xfrm>
            <a:custGeom>
              <a:avLst/>
              <a:gdLst/>
              <a:ahLst/>
              <a:cxnLst>
                <a:cxn ang="0">
                  <a:pos x="0" y="0"/>
                </a:cxn>
                <a:cxn ang="0">
                  <a:pos x="73149" y="0"/>
                </a:cxn>
                <a:cxn ang="0">
                  <a:pos x="101284" y="28085"/>
                </a:cxn>
                <a:cxn ang="0">
                  <a:pos x="73149" y="56170"/>
                </a:cxn>
                <a:cxn ang="0">
                  <a:pos x="0" y="56170"/>
                </a:cxn>
                <a:cxn ang="0">
                  <a:pos x="0" y="0"/>
                </a:cxn>
              </a:cxnLst>
              <a:rect l="0" t="0" r="0" b="0"/>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lstStyle/>
            <a:p>
              <a:endParaRPr lang="zh-CN" altLang="en-US"/>
            </a:p>
          </p:txBody>
        </p:sp>
        <p:grpSp>
          <p:nvGrpSpPr>
            <p:cNvPr id="20" name="椭圆 85"/>
            <p:cNvGrpSpPr/>
            <p:nvPr/>
          </p:nvGrpSpPr>
          <p:grpSpPr>
            <a:xfrm>
              <a:off x="3425825" y="4054475"/>
              <a:ext cx="536575" cy="530225"/>
              <a:chOff x="0" y="0"/>
              <a:chExt cx="338" cy="334"/>
            </a:xfrm>
          </p:grpSpPr>
          <p:pic>
            <p:nvPicPr>
              <p:cNvPr id="22" name="椭圆 85"/>
              <p:cNvPicPr/>
              <p:nvPr/>
            </p:nvPicPr>
            <p:blipFill>
              <a:blip r:embed="rId1"/>
              <a:stretch>
                <a:fillRect/>
              </a:stretch>
            </p:blipFill>
            <p:spPr>
              <a:xfrm>
                <a:off x="0" y="0"/>
                <a:ext cx="338" cy="334"/>
              </a:xfrm>
              <a:prstGeom prst="rect">
                <a:avLst/>
              </a:prstGeom>
              <a:noFill/>
              <a:ln w="9525">
                <a:noFill/>
              </a:ln>
            </p:spPr>
          </p:pic>
          <p:sp>
            <p:nvSpPr>
              <p:cNvPr id="23"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smtClean="0">
                    <a:latin typeface="Segoe UI" panose="020B0502040204020203" pitchFamily="34" charset="0"/>
                    <a:cs typeface="Segoe UI" panose="020B0502040204020203" pitchFamily="34" charset="0"/>
                  </a:rPr>
                  <a:t>3</a:t>
                </a:r>
                <a:endParaRPr lang="zh-CN" altLang="en-US" sz="2400" b="1" dirty="0">
                  <a:latin typeface="Segoe UI" panose="020B0502040204020203" pitchFamily="34" charset="0"/>
                  <a:ea typeface="幼圆" panose="02010509060101010101" pitchFamily="49" charset="-122"/>
                </a:endParaRPr>
              </a:p>
            </p:txBody>
          </p:sp>
        </p:grpSp>
      </p:grpSp>
      <p:grpSp>
        <p:nvGrpSpPr>
          <p:cNvPr id="26" name="组合 25"/>
          <p:cNvGrpSpPr/>
          <p:nvPr/>
        </p:nvGrpSpPr>
        <p:grpSpPr>
          <a:xfrm>
            <a:off x="2826354" y="3835087"/>
            <a:ext cx="1274763" cy="766762"/>
            <a:chOff x="2794000" y="3900488"/>
            <a:chExt cx="1274763" cy="766762"/>
          </a:xfrm>
        </p:grpSpPr>
        <p:sp>
          <p:nvSpPr>
            <p:cNvPr id="27" name="圆角矩形 11"/>
            <p:cNvSpPr/>
            <p:nvPr/>
          </p:nvSpPr>
          <p:spPr>
            <a:xfrm>
              <a:off x="2794000" y="390048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lstStyle/>
            <a:p>
              <a:endParaRPr lang="zh-CN" altLang="en-US"/>
            </a:p>
          </p:txBody>
        </p:sp>
        <p:sp>
          <p:nvSpPr>
            <p:cNvPr id="28" name="圆角矩形 4"/>
            <p:cNvSpPr/>
            <p:nvPr/>
          </p:nvSpPr>
          <p:spPr>
            <a:xfrm>
              <a:off x="2794000" y="3959225"/>
              <a:ext cx="1274763" cy="708025"/>
            </a:xfrm>
            <a:custGeom>
              <a:avLst/>
              <a:gdLst/>
              <a:ahLst/>
              <a:cxnLst>
                <a:cxn ang="0">
                  <a:pos x="0" y="0"/>
                </a:cxn>
                <a:cxn ang="0">
                  <a:pos x="73149" y="0"/>
                </a:cxn>
                <a:cxn ang="0">
                  <a:pos x="101284" y="28085"/>
                </a:cxn>
                <a:cxn ang="0">
                  <a:pos x="73149" y="56170"/>
                </a:cxn>
                <a:cxn ang="0">
                  <a:pos x="0" y="56170"/>
                </a:cxn>
                <a:cxn ang="0">
                  <a:pos x="0" y="0"/>
                </a:cxn>
              </a:cxnLst>
              <a:rect l="0" t="0" r="0" b="0"/>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lstStyle/>
            <a:p>
              <a:endParaRPr lang="zh-CN" altLang="en-US"/>
            </a:p>
          </p:txBody>
        </p:sp>
        <p:grpSp>
          <p:nvGrpSpPr>
            <p:cNvPr id="29" name="椭圆 85"/>
            <p:cNvGrpSpPr/>
            <p:nvPr/>
          </p:nvGrpSpPr>
          <p:grpSpPr>
            <a:xfrm>
              <a:off x="3425825" y="4054475"/>
              <a:ext cx="536575" cy="530225"/>
              <a:chOff x="0" y="0"/>
              <a:chExt cx="338" cy="334"/>
            </a:xfrm>
          </p:grpSpPr>
          <p:pic>
            <p:nvPicPr>
              <p:cNvPr id="30" name="椭圆 85"/>
              <p:cNvPicPr/>
              <p:nvPr/>
            </p:nvPicPr>
            <p:blipFill>
              <a:blip r:embed="rId1"/>
              <a:stretch>
                <a:fillRect/>
              </a:stretch>
            </p:blipFill>
            <p:spPr>
              <a:xfrm>
                <a:off x="0" y="0"/>
                <a:ext cx="338" cy="334"/>
              </a:xfrm>
              <a:prstGeom prst="rect">
                <a:avLst/>
              </a:prstGeom>
              <a:noFill/>
              <a:ln w="9525">
                <a:noFill/>
              </a:ln>
            </p:spPr>
          </p:pic>
          <p:sp>
            <p:nvSpPr>
              <p:cNvPr id="31"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grpSp>
      <p:sp>
        <p:nvSpPr>
          <p:cNvPr id="32" name="TextBox 33"/>
          <p:cNvSpPr txBox="1"/>
          <p:nvPr/>
        </p:nvSpPr>
        <p:spPr>
          <a:xfrm>
            <a:off x="4195763" y="2646363"/>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了解客户需求，挖掘商业机会 </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33" name="TextBox 33"/>
          <p:cNvSpPr txBox="1"/>
          <p:nvPr/>
        </p:nvSpPr>
        <p:spPr>
          <a:xfrm>
            <a:off x="4185255" y="3755711"/>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识别关键因素，制定有效策略 </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4122101" y="4868142"/>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节约企业成本，提供经济效益</a:t>
            </a:r>
            <a:endParaRPr lang="zh-CN" altLang="en-US"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矩形 3"/>
          <p:cNvSpPr/>
          <p:nvPr/>
        </p:nvSpPr>
        <p:spPr>
          <a:xfrm>
            <a:off x="6703219" y="197535"/>
            <a:ext cx="6096000" cy="369332"/>
          </a:xfrm>
          <a:prstGeom prst="rect">
            <a:avLst/>
          </a:prstGeom>
        </p:spPr>
        <p:txBody>
          <a:bodyPr>
            <a:spAutoFit/>
          </a:bodyPr>
          <a:lstStyle/>
          <a:p>
            <a:r>
              <a:rPr lang="zh-CN" altLang="en-US" dirty="0" smtClean="0"/>
              <a:t>、、、、、</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a:xfrm>
          <a:off x="0" y="0"/>
          <a:ext cx="0" cy="0"/>
          <a:chOff x="0" y="0"/>
          <a:chExt cx="0" cy="0"/>
        </a:xfrm>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535987" y="1727994"/>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smtClean="0">
                <a:latin typeface="微软雅黑" panose="020B0503020204020204" pitchFamily="34" charset="-122"/>
                <a:ea typeface="微软雅黑" panose="020B0503020204020204" pitchFamily="34" charset="-122"/>
              </a:rPr>
              <a:t>管理客户满意度</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8535987" y="3228975"/>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smtClean="0">
                <a:latin typeface="微软雅黑" panose="020B0503020204020204" pitchFamily="34" charset="-122"/>
                <a:ea typeface="微软雅黑" panose="020B0503020204020204" pitchFamily="34" charset="-122"/>
              </a:rPr>
              <a:t>管理客户忠诚度</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384032" y="2929571"/>
            <a:ext cx="5638800" cy="998858"/>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312988" y="1792288"/>
            <a:ext cx="8332787" cy="4395787"/>
            <a:chOff x="2312988" y="1792288"/>
            <a:chExt cx="8332787" cy="4395787"/>
          </a:xfrm>
        </p:grpSpPr>
        <p:sp>
          <p:nvSpPr>
            <p:cNvPr id="8" name="MH_Other_1"/>
            <p:cNvSpPr txBox="1"/>
            <p:nvPr/>
          </p:nvSpPr>
          <p:spPr>
            <a:xfrm>
              <a:off x="2312988" y="1792288"/>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9" name="MH_SubTitle_1"/>
            <p:cNvSpPr/>
            <p:nvPr/>
          </p:nvSpPr>
          <p:spPr>
            <a:xfrm>
              <a:off x="2886075" y="1991989"/>
              <a:ext cx="513856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基于单个订单或单次服务的即时邀评法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1" name="MH_Text_1"/>
            <p:cNvSpPr txBox="1"/>
            <p:nvPr/>
          </p:nvSpPr>
          <p:spPr>
            <a:xfrm>
              <a:off x="2886075" y="24209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通过公众号、小程序等向客户推送满意度测评的</a:t>
              </a:r>
              <a:r>
                <a:rPr lang="zh-CN" altLang="en-US" sz="1600" b="1" dirty="0" smtClean="0">
                  <a:solidFill>
                    <a:schemeClr val="tx2"/>
                  </a:solidFill>
                  <a:latin typeface="微软雅黑" panose="020B0503020204020204" pitchFamily="34" charset="-122"/>
                  <a:ea typeface="微软雅黑" panose="020B0503020204020204" pitchFamily="34" charset="-122"/>
                </a:rPr>
                <a:t>邀请</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简单省力，不用另外开展客户满意度</a:t>
              </a:r>
              <a:r>
                <a:rPr lang="zh-CN" altLang="en-US" sz="1600" b="1" dirty="0" smtClean="0">
                  <a:solidFill>
                    <a:schemeClr val="tx2"/>
                  </a:solidFill>
                  <a:latin typeface="微软雅黑" panose="020B0503020204020204" pitchFamily="34" charset="-122"/>
                  <a:ea typeface="微软雅黑" panose="020B0503020204020204" pitchFamily="34" charset="-122"/>
                </a:rPr>
                <a:t>测评</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对评论的数量和质量要求较高</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12" name="MH_Other_3"/>
            <p:cNvCxnSpPr/>
            <p:nvPr/>
          </p:nvCxnSpPr>
          <p:spPr>
            <a:xfrm>
              <a:off x="2732088" y="2486025"/>
              <a:ext cx="7913687" cy="0"/>
            </a:xfrm>
            <a:prstGeom prst="line">
              <a:avLst/>
            </a:prstGeom>
            <a:ln w="19050" cap="flat" cmpd="sng">
              <a:solidFill>
                <a:srgbClr val="D7D7D7"/>
              </a:solidFill>
              <a:prstDash val="solid"/>
              <a:headEnd type="none" w="med" len="med"/>
              <a:tailEnd type="none" w="med" len="med"/>
            </a:ln>
          </p:spPr>
        </p:cxnSp>
        <p:sp>
          <p:nvSpPr>
            <p:cNvPr id="13" name="MH_Other_4"/>
            <p:cNvSpPr txBox="1"/>
            <p:nvPr/>
          </p:nvSpPr>
          <p:spPr>
            <a:xfrm>
              <a:off x="2336800" y="3341688"/>
              <a:ext cx="549275"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14" name="MH_SubTitle_2"/>
            <p:cNvSpPr/>
            <p:nvPr/>
          </p:nvSpPr>
          <p:spPr>
            <a:xfrm>
              <a:off x="2962275" y="3460750"/>
              <a:ext cx="5005933"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客户线上评价数据爬取分析法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6" name="MH_Text_2"/>
            <p:cNvSpPr txBox="1"/>
            <p:nvPr/>
          </p:nvSpPr>
          <p:spPr>
            <a:xfrm>
              <a:off x="2886075" y="3895725"/>
              <a:ext cx="6524625"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利用专门设计的程序爬</a:t>
              </a:r>
              <a:r>
                <a:rPr lang="zh-CN" altLang="en-US" sz="1600" b="1" dirty="0" smtClean="0">
                  <a:solidFill>
                    <a:schemeClr val="tx2"/>
                  </a:solidFill>
                  <a:latin typeface="微软雅黑" panose="020B0503020204020204" pitchFamily="34" charset="-122"/>
                  <a:ea typeface="微软雅黑" panose="020B0503020204020204" pitchFamily="34" charset="-122"/>
                </a:rPr>
                <a:t>取客户的评论信息</a:t>
              </a:r>
              <a:r>
                <a:rPr lang="zh-CN" altLang="en-US" sz="1600" b="1" dirty="0">
                  <a:solidFill>
                    <a:schemeClr val="tx2"/>
                  </a:solidFill>
                  <a:latin typeface="微软雅黑" panose="020B0503020204020204" pitchFamily="34" charset="-122"/>
                  <a:ea typeface="微软雅黑" panose="020B0503020204020204" pitchFamily="34" charset="-122"/>
                </a:rPr>
                <a:t>，就可以生成词云等可视化程度高、直观明了的统计结果</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17" name="MH_Other_6"/>
            <p:cNvCxnSpPr/>
            <p:nvPr/>
          </p:nvCxnSpPr>
          <p:spPr>
            <a:xfrm>
              <a:off x="2732088" y="3879850"/>
              <a:ext cx="7913687" cy="1588"/>
            </a:xfrm>
            <a:prstGeom prst="line">
              <a:avLst/>
            </a:prstGeom>
            <a:ln w="19050" cap="flat" cmpd="sng">
              <a:solidFill>
                <a:srgbClr val="D7D7D7"/>
              </a:solidFill>
              <a:prstDash val="solid"/>
              <a:headEnd type="none" w="med" len="med"/>
              <a:tailEnd type="none" w="med" len="med"/>
            </a:ln>
          </p:spPr>
        </p:cxnSp>
        <p:sp>
          <p:nvSpPr>
            <p:cNvPr id="20" name="MH_Other_7"/>
            <p:cNvSpPr txBox="1"/>
            <p:nvPr/>
          </p:nvSpPr>
          <p:spPr>
            <a:xfrm>
              <a:off x="2339975" y="4740275"/>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92D050"/>
                  </a:solidFill>
                  <a:latin typeface="微软雅黑" panose="020B0503020204020204" pitchFamily="34" charset="-122"/>
                  <a:ea typeface="微软雅黑" panose="020B0503020204020204" pitchFamily="34" charset="-122"/>
                </a:rPr>
                <a:t>3</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22" name="MH_SubTitle_3"/>
            <p:cNvSpPr/>
            <p:nvPr/>
          </p:nvSpPr>
          <p:spPr>
            <a:xfrm>
              <a:off x="2962275" y="4856163"/>
              <a:ext cx="5005933" cy="376237"/>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投诉建议收集法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24" name="MH_Text_3"/>
            <p:cNvSpPr txBox="1"/>
            <p:nvPr/>
          </p:nvSpPr>
          <p:spPr>
            <a:xfrm>
              <a:off x="2886075" y="54181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操作简单，成本较低，但是大多数客户主动进行问题反馈的积极性并不高，有些客户即使不满，也会选择沉默</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5" name="MH_Other_9"/>
            <p:cNvCxnSpPr/>
            <p:nvPr/>
          </p:nvCxnSpPr>
          <p:spPr>
            <a:xfrm>
              <a:off x="2732088" y="5276850"/>
              <a:ext cx="7913687" cy="0"/>
            </a:xfrm>
            <a:prstGeom prst="line">
              <a:avLst/>
            </a:prstGeom>
            <a:ln w="19050" cap="flat" cmpd="sng">
              <a:solidFill>
                <a:srgbClr val="D7D7D7"/>
              </a:solidFill>
              <a:prstDash val="solid"/>
              <a:headEnd type="none" w="med" len="med"/>
              <a:tailEnd type="none" w="med" len="med"/>
            </a:ln>
          </p:spPr>
        </p:cxnSp>
      </p:grpSp>
      <p:sp>
        <p:nvSpPr>
          <p:cNvPr id="26" name="MH_PageTitle"/>
          <p:cNvSpPr txBox="1"/>
          <p:nvPr/>
        </p:nvSpPr>
        <p:spPr>
          <a:xfrm>
            <a:off x="263352" y="968074"/>
            <a:ext cx="7761288" cy="781050"/>
          </a:xfrm>
          <a:prstGeom prst="rect">
            <a:avLst/>
          </a:prstGeom>
          <a:solidFill>
            <a:srgbClr val="FFFFFF">
              <a:alpha val="100000"/>
            </a:srgbClr>
          </a:solid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eaLnBrk="1" hangingPunct="1"/>
            <a:r>
              <a:rPr lang="zh-CN" altLang="en-US" sz="2800" kern="0" dirty="0" smtClean="0">
                <a:ea typeface="微软雅黑" panose="020B0503020204020204" pitchFamily="34" charset="-122"/>
              </a:rPr>
              <a:t>直接</a:t>
            </a:r>
            <a:r>
              <a:rPr lang="zh-CN" altLang="en-US" sz="2800" kern="0" dirty="0">
                <a:ea typeface="微软雅黑" panose="020B0503020204020204" pitchFamily="34" charset="-122"/>
              </a:rPr>
              <a:t>测评客户满意度的方法</a:t>
            </a:r>
            <a:endParaRPr lang="zh-CN" altLang="en-US" sz="2800" kern="0" dirty="0">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8" name="MH_Other_1"/>
          <p:cNvSpPr txBox="1"/>
          <p:nvPr/>
        </p:nvSpPr>
        <p:spPr>
          <a:xfrm>
            <a:off x="2312988" y="1792288"/>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smtClean="0">
                <a:solidFill>
                  <a:srgbClr val="F6BB00"/>
                </a:solidFill>
                <a:latin typeface="微软雅黑" panose="020B0503020204020204" pitchFamily="34" charset="-122"/>
                <a:ea typeface="微软雅黑" panose="020B0503020204020204" pitchFamily="34" charset="-122"/>
              </a:rPr>
              <a:t>4</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9" name="MH_SubTitle_1"/>
          <p:cNvSpPr/>
          <p:nvPr/>
        </p:nvSpPr>
        <p:spPr>
          <a:xfrm>
            <a:off x="2886075" y="1991989"/>
            <a:ext cx="513856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定期访问法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1" name="MH_Text_1"/>
          <p:cNvSpPr txBox="1"/>
          <p:nvPr/>
        </p:nvSpPr>
        <p:spPr>
          <a:xfrm>
            <a:off x="2886075" y="24209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这种方式一般适用于拥有较高客户价值的政企客户，这些客户的需求个性化程度较高，逐一拜访更容易针对个别客户进行有针对性的调研，也可令客户感受到对他们的重视</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12" name="MH_Other_3"/>
          <p:cNvCxnSpPr/>
          <p:nvPr/>
        </p:nvCxnSpPr>
        <p:spPr>
          <a:xfrm>
            <a:off x="2732088" y="2486025"/>
            <a:ext cx="7913687" cy="0"/>
          </a:xfrm>
          <a:prstGeom prst="line">
            <a:avLst/>
          </a:prstGeom>
          <a:ln w="19050" cap="flat" cmpd="sng">
            <a:solidFill>
              <a:srgbClr val="D7D7D7"/>
            </a:solidFill>
            <a:prstDash val="solid"/>
            <a:headEnd type="none" w="med" len="med"/>
            <a:tailEnd type="none" w="med" len="med"/>
          </a:ln>
        </p:spPr>
      </p:cxnSp>
      <p:sp>
        <p:nvSpPr>
          <p:cNvPr id="13" name="MH_Other_4"/>
          <p:cNvSpPr txBox="1"/>
          <p:nvPr/>
        </p:nvSpPr>
        <p:spPr>
          <a:xfrm>
            <a:off x="2336800" y="3341688"/>
            <a:ext cx="549275"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smtClean="0">
                <a:solidFill>
                  <a:srgbClr val="25BFA2"/>
                </a:solidFill>
                <a:latin typeface="微软雅黑" panose="020B0503020204020204" pitchFamily="34" charset="-122"/>
                <a:ea typeface="微软雅黑" panose="020B0503020204020204" pitchFamily="34" charset="-122"/>
              </a:rPr>
              <a:t>5</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14" name="MH_SubTitle_2"/>
          <p:cNvSpPr/>
          <p:nvPr/>
        </p:nvSpPr>
        <p:spPr>
          <a:xfrm>
            <a:off x="2962275" y="3460750"/>
            <a:ext cx="5005933"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访谈法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6" name="MH_Text_2"/>
          <p:cNvSpPr txBox="1"/>
          <p:nvPr/>
        </p:nvSpPr>
        <p:spPr>
          <a:xfrm>
            <a:off x="2886075" y="3895725"/>
            <a:ext cx="6738317"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如果面向的客户群体因年龄因素、受教育程度等难以通过书面方式表达对消费过程的感受和评价，可以选择访谈法来收集所需的客户满意度数据</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17" name="MH_Other_6"/>
          <p:cNvCxnSpPr/>
          <p:nvPr/>
        </p:nvCxnSpPr>
        <p:spPr>
          <a:xfrm>
            <a:off x="2732088" y="3879850"/>
            <a:ext cx="7913687" cy="1588"/>
          </a:xfrm>
          <a:prstGeom prst="line">
            <a:avLst/>
          </a:prstGeom>
          <a:ln w="19050" cap="flat" cmpd="sng">
            <a:solidFill>
              <a:srgbClr val="D7D7D7"/>
            </a:solidFill>
            <a:prstDash val="solid"/>
            <a:headEnd type="none" w="med" len="med"/>
            <a:tailEnd type="none" w="med" len="med"/>
          </a:ln>
        </p:spPr>
      </p:cxnSp>
      <p:sp>
        <p:nvSpPr>
          <p:cNvPr id="20" name="MH_Other_7"/>
          <p:cNvSpPr txBox="1"/>
          <p:nvPr/>
        </p:nvSpPr>
        <p:spPr>
          <a:xfrm>
            <a:off x="2339975" y="4740275"/>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smtClean="0">
                <a:solidFill>
                  <a:srgbClr val="92D050"/>
                </a:solidFill>
                <a:latin typeface="微软雅黑" panose="020B0503020204020204" pitchFamily="34" charset="-122"/>
                <a:ea typeface="微软雅黑" panose="020B0503020204020204" pitchFamily="34" charset="-122"/>
              </a:rPr>
              <a:t>6</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22" name="MH_SubTitle_3"/>
          <p:cNvSpPr/>
          <p:nvPr/>
        </p:nvSpPr>
        <p:spPr>
          <a:xfrm>
            <a:off x="2962275" y="4856163"/>
            <a:ext cx="5005933" cy="376237"/>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问卷调查法</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24" name="MH_Text_3"/>
          <p:cNvSpPr txBox="1"/>
          <p:nvPr/>
        </p:nvSpPr>
        <p:spPr>
          <a:xfrm>
            <a:off x="2886075" y="54181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问卷调查是一种结构化的</a:t>
            </a:r>
            <a:r>
              <a:rPr lang="zh-CN" altLang="en-US" sz="1600" b="1" dirty="0" smtClean="0">
                <a:solidFill>
                  <a:schemeClr val="tx2"/>
                </a:solidFill>
                <a:latin typeface="微软雅黑" panose="020B0503020204020204" pitchFamily="34" charset="-122"/>
                <a:ea typeface="微软雅黑" panose="020B0503020204020204" pitchFamily="34" charset="-122"/>
              </a:rPr>
              <a:t>调查</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调查结果容易量化，便于统计处理和分析</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5" name="MH_Other_9"/>
          <p:cNvCxnSpPr/>
          <p:nvPr/>
        </p:nvCxnSpPr>
        <p:spPr>
          <a:xfrm>
            <a:off x="2732088" y="5276850"/>
            <a:ext cx="7913687" cy="0"/>
          </a:xfrm>
          <a:prstGeom prst="line">
            <a:avLst/>
          </a:prstGeom>
          <a:ln w="19050" cap="flat" cmpd="sng">
            <a:solidFill>
              <a:srgbClr val="D7D7D7"/>
            </a:solidFill>
            <a:prstDash val="solid"/>
            <a:headEnd type="none" w="med" len="med"/>
            <a:tailEnd type="none" w="med" len="med"/>
          </a:ln>
        </p:spPr>
      </p:cxnSp>
      <p:sp>
        <p:nvSpPr>
          <p:cNvPr id="26" name="MH_PageTitle"/>
          <p:cNvSpPr txBox="1"/>
          <p:nvPr/>
        </p:nvSpPr>
        <p:spPr>
          <a:xfrm>
            <a:off x="263352" y="968074"/>
            <a:ext cx="7761288" cy="781050"/>
          </a:xfrm>
          <a:prstGeom prst="rect">
            <a:avLst/>
          </a:prstGeom>
          <a:solidFill>
            <a:srgbClr val="FFFFFF">
              <a:alpha val="100000"/>
            </a:srgbClr>
          </a:solid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eaLnBrk="1" hangingPunct="1"/>
            <a:r>
              <a:rPr lang="zh-CN" altLang="en-US" sz="2800" kern="0" dirty="0" smtClean="0">
                <a:ea typeface="微软雅黑" panose="020B0503020204020204" pitchFamily="34" charset="-122"/>
              </a:rPr>
              <a:t>直接</a:t>
            </a:r>
            <a:r>
              <a:rPr lang="zh-CN" altLang="en-US" sz="2800" kern="0" dirty="0">
                <a:ea typeface="微软雅黑" panose="020B0503020204020204" pitchFamily="34" charset="-122"/>
              </a:rPr>
              <a:t>测评客户满意度的方法</a:t>
            </a:r>
            <a:endParaRPr lang="zh-CN" altLang="en-US" sz="2800" kern="0" dirty="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图示 1"/>
          <p:cNvGraphicFramePr/>
          <p:nvPr/>
        </p:nvGraphicFramePr>
        <p:xfrm>
          <a:off x="767408" y="1370013"/>
          <a:ext cx="11089232" cy="24910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3503712" y="4126684"/>
            <a:ext cx="6840760" cy="523220"/>
          </a:xfrm>
          <a:prstGeom prst="rect">
            <a:avLst/>
          </a:prstGeom>
          <a:noFill/>
        </p:spPr>
        <p:txBody>
          <a:bodyPr wrap="square" rtlCol="0">
            <a:spAutoFit/>
          </a:bodyPr>
          <a:lstStyle/>
          <a:p>
            <a:r>
              <a:rPr lang="zh-CN" altLang="en-US" sz="2800" dirty="0" smtClean="0">
                <a:latin typeface="微软雅黑 Light" panose="020B0502040204020203" pitchFamily="34" charset="-122"/>
                <a:ea typeface="微软雅黑 Light" panose="020B0502040204020203" pitchFamily="34" charset="-122"/>
              </a:rPr>
              <a:t>客户</a:t>
            </a:r>
            <a:r>
              <a:rPr lang="zh-CN" altLang="en-US" sz="2800" dirty="0">
                <a:latin typeface="微软雅黑 Light" panose="020B0502040204020203" pitchFamily="34" charset="-122"/>
                <a:ea typeface="微软雅黑 Light" panose="020B0502040204020203" pitchFamily="34" charset="-122"/>
              </a:rPr>
              <a:t>满意度调研问卷的设计步骤</a:t>
            </a:r>
            <a:endParaRPr lang="zh-CN" altLang="en-US" sz="2800" dirty="0">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图示 3"/>
          <p:cNvGraphicFramePr/>
          <p:nvPr/>
        </p:nvGraphicFramePr>
        <p:xfrm>
          <a:off x="2032000" y="719667"/>
          <a:ext cx="9176568" cy="530162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3071669" y="3140715"/>
            <a:ext cx="238596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基于测评结果提升客户满意度</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312988" y="1792288"/>
            <a:ext cx="8332787" cy="4395787"/>
            <a:chOff x="2312988" y="1792288"/>
            <a:chExt cx="8332787" cy="4395787"/>
          </a:xfrm>
        </p:grpSpPr>
        <p:sp>
          <p:nvSpPr>
            <p:cNvPr id="11" name="MH_Other_1"/>
            <p:cNvSpPr txBox="1"/>
            <p:nvPr/>
          </p:nvSpPr>
          <p:spPr>
            <a:xfrm>
              <a:off x="2312988" y="1792288"/>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12" name="MH_SubTitle_1"/>
            <p:cNvSpPr/>
            <p:nvPr/>
          </p:nvSpPr>
          <p:spPr>
            <a:xfrm>
              <a:off x="2886075" y="1991989"/>
              <a:ext cx="513856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smtClean="0">
                  <a:solidFill>
                    <a:srgbClr val="FFFFFF"/>
                  </a:solidFill>
                  <a:latin typeface="微软雅黑" panose="020B0503020204020204" pitchFamily="34" charset="-122"/>
                  <a:ea typeface="微软雅黑" panose="020B0503020204020204" pitchFamily="34" charset="-122"/>
                </a:rPr>
                <a:t>将</a:t>
              </a:r>
              <a:r>
                <a:rPr lang="zh-CN" altLang="en-US" sz="2200" b="1" dirty="0">
                  <a:solidFill>
                    <a:srgbClr val="FFFFFF"/>
                  </a:solidFill>
                  <a:latin typeface="微软雅黑" panose="020B0503020204020204" pitchFamily="34" charset="-122"/>
                  <a:ea typeface="微软雅黑" panose="020B0503020204020204" pitchFamily="34" charset="-122"/>
                </a:rPr>
                <a:t>客户期望控制在合理水平</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3" name="MH_Text_1"/>
            <p:cNvSpPr txBox="1"/>
            <p:nvPr/>
          </p:nvSpPr>
          <p:spPr>
            <a:xfrm>
              <a:off x="2886075" y="24209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在宣传时留有余地，使客户预期保持在合理的水平，那么客户就容易产生“物超所值”的感觉。</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14" name="MH_Other_3"/>
            <p:cNvCxnSpPr/>
            <p:nvPr/>
          </p:nvCxnSpPr>
          <p:spPr>
            <a:xfrm>
              <a:off x="2732088" y="2486025"/>
              <a:ext cx="7913687" cy="0"/>
            </a:xfrm>
            <a:prstGeom prst="line">
              <a:avLst/>
            </a:prstGeom>
            <a:ln w="19050" cap="flat" cmpd="sng">
              <a:solidFill>
                <a:srgbClr val="D7D7D7"/>
              </a:solidFill>
              <a:prstDash val="solid"/>
              <a:headEnd type="none" w="med" len="med"/>
              <a:tailEnd type="none" w="med" len="med"/>
            </a:ln>
          </p:spPr>
        </p:cxnSp>
        <p:sp>
          <p:nvSpPr>
            <p:cNvPr id="15" name="MH_Other_4"/>
            <p:cNvSpPr txBox="1"/>
            <p:nvPr/>
          </p:nvSpPr>
          <p:spPr>
            <a:xfrm>
              <a:off x="2369957" y="3038721"/>
              <a:ext cx="549275"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16" name="MH_SubTitle_2"/>
            <p:cNvSpPr/>
            <p:nvPr/>
          </p:nvSpPr>
          <p:spPr>
            <a:xfrm>
              <a:off x="2952390" y="3190875"/>
              <a:ext cx="5005933"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smtClean="0">
                  <a:solidFill>
                    <a:srgbClr val="FFFFFF"/>
                  </a:solidFill>
                  <a:latin typeface="微软雅黑" panose="020B0503020204020204" pitchFamily="34" charset="-122"/>
                  <a:ea typeface="微软雅黑" panose="020B0503020204020204" pitchFamily="34" charset="-122"/>
                </a:rPr>
                <a:t>提高</a:t>
              </a:r>
              <a:r>
                <a:rPr lang="zh-CN" altLang="en-US" sz="2200" b="1" dirty="0">
                  <a:solidFill>
                    <a:srgbClr val="FFFFFF"/>
                  </a:solidFill>
                  <a:latin typeface="微软雅黑" panose="020B0503020204020204" pitchFamily="34" charset="-122"/>
                  <a:ea typeface="微软雅黑" panose="020B0503020204020204" pitchFamily="34" charset="-122"/>
                </a:rPr>
                <a:t>客户感知价值</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17" name="MH_Text_2"/>
            <p:cNvSpPr txBox="1"/>
            <p:nvPr/>
          </p:nvSpPr>
          <p:spPr>
            <a:xfrm>
              <a:off x="2886075" y="3676102"/>
              <a:ext cx="6524625"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提升产品</a:t>
              </a:r>
              <a:r>
                <a:rPr lang="zh-CN" altLang="en-US" sz="1600" b="1" dirty="0" smtClean="0">
                  <a:solidFill>
                    <a:schemeClr val="tx2"/>
                  </a:solidFill>
                  <a:latin typeface="微软雅黑" panose="020B0503020204020204" pitchFamily="34" charset="-122"/>
                  <a:ea typeface="微软雅黑" panose="020B0503020204020204" pitchFamily="34" charset="-122"/>
                </a:rPr>
                <a:t>价值</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smtClean="0">
                  <a:solidFill>
                    <a:schemeClr val="tx2"/>
                  </a:solidFill>
                  <a:latin typeface="微软雅黑" panose="020B0503020204020204" pitchFamily="34" charset="-122"/>
                  <a:ea typeface="微软雅黑" panose="020B0503020204020204" pitchFamily="34" charset="-122"/>
                </a:rPr>
                <a:t>提升服务价值</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smtClean="0">
                  <a:solidFill>
                    <a:schemeClr val="tx2"/>
                  </a:solidFill>
                  <a:latin typeface="微软雅黑" panose="020B0503020204020204" pitchFamily="34" charset="-122"/>
                  <a:ea typeface="微软雅黑" panose="020B0503020204020204" pitchFamily="34" charset="-122"/>
                </a:rPr>
                <a:t>提升人员价值</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smtClean="0">
                  <a:solidFill>
                    <a:schemeClr val="tx2"/>
                  </a:solidFill>
                  <a:latin typeface="微软雅黑" panose="020B0503020204020204" pitchFamily="34" charset="-122"/>
                  <a:ea typeface="微软雅黑" panose="020B0503020204020204" pitchFamily="34" charset="-122"/>
                </a:rPr>
                <a:t>降低客户总成本</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0" name="MH_Other_6"/>
            <p:cNvCxnSpPr/>
            <p:nvPr/>
          </p:nvCxnSpPr>
          <p:spPr>
            <a:xfrm>
              <a:off x="2732087" y="3684833"/>
              <a:ext cx="7913687" cy="1588"/>
            </a:xfrm>
            <a:prstGeom prst="line">
              <a:avLst/>
            </a:prstGeom>
            <a:ln w="19050" cap="flat" cmpd="sng">
              <a:solidFill>
                <a:srgbClr val="D7D7D7"/>
              </a:solidFill>
              <a:prstDash val="solid"/>
              <a:headEnd type="none" w="med" len="med"/>
              <a:tailEnd type="none" w="med" len="med"/>
            </a:ln>
          </p:spPr>
        </p:cxnSp>
        <p:sp>
          <p:nvSpPr>
            <p:cNvPr id="22" name="MH_Other_7"/>
            <p:cNvSpPr txBox="1"/>
            <p:nvPr/>
          </p:nvSpPr>
          <p:spPr>
            <a:xfrm>
              <a:off x="2339975" y="4740275"/>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92D050"/>
                  </a:solidFill>
                  <a:latin typeface="微软雅黑" panose="020B0503020204020204" pitchFamily="34" charset="-122"/>
                  <a:ea typeface="微软雅黑" panose="020B0503020204020204" pitchFamily="34" charset="-122"/>
                </a:rPr>
                <a:t>3</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23" name="MH_SubTitle_3"/>
            <p:cNvSpPr/>
            <p:nvPr/>
          </p:nvSpPr>
          <p:spPr>
            <a:xfrm>
              <a:off x="2962275" y="4856163"/>
              <a:ext cx="5726013" cy="376237"/>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smtClean="0">
                  <a:solidFill>
                    <a:srgbClr val="FFFFFF"/>
                  </a:solidFill>
                  <a:latin typeface="微软雅黑" panose="020B0503020204020204" pitchFamily="34" charset="-122"/>
                  <a:ea typeface="微软雅黑" panose="020B0503020204020204" pitchFamily="34" charset="-122"/>
                </a:rPr>
                <a:t>坚持</a:t>
              </a:r>
              <a:r>
                <a:rPr lang="zh-CN" altLang="en-US" sz="2200" b="1" dirty="0">
                  <a:solidFill>
                    <a:srgbClr val="FFFFFF"/>
                  </a:solidFill>
                  <a:latin typeface="微软雅黑" panose="020B0503020204020204" pitchFamily="34" charset="-122"/>
                  <a:ea typeface="微软雅黑" panose="020B0503020204020204" pitchFamily="34" charset="-122"/>
                </a:rPr>
                <a:t>客户导向，强化理念引导和制度保障</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sp>
          <p:nvSpPr>
            <p:cNvPr id="24" name="MH_Text_3"/>
            <p:cNvSpPr txBox="1"/>
            <p:nvPr/>
          </p:nvSpPr>
          <p:spPr>
            <a:xfrm>
              <a:off x="2886075" y="54181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将客户导向的经营理念渗透到企业文化的建设</a:t>
              </a:r>
              <a:r>
                <a:rPr lang="zh-CN" altLang="en-US" sz="1600" b="1" dirty="0" smtClean="0">
                  <a:solidFill>
                    <a:schemeClr val="tx2"/>
                  </a:solidFill>
                  <a:latin typeface="微软雅黑" panose="020B0503020204020204" pitchFamily="34" charset="-122"/>
                  <a:ea typeface="微软雅黑" panose="020B0503020204020204" pitchFamily="34" charset="-122"/>
                </a:rPr>
                <a:t>中</a:t>
              </a:r>
              <a:endParaRPr lang="en-US" altLang="zh-CN" sz="1600" b="1" dirty="0" smtClean="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smtClean="0">
                  <a:solidFill>
                    <a:schemeClr val="tx2"/>
                  </a:solidFill>
                  <a:latin typeface="微软雅黑" panose="020B0503020204020204" pitchFamily="34" charset="-122"/>
                  <a:ea typeface="微软雅黑" panose="020B0503020204020204" pitchFamily="34" charset="-122"/>
                </a:rPr>
                <a:t>建立</a:t>
              </a:r>
              <a:r>
                <a:rPr lang="zh-CN" altLang="en-US" sz="1600" b="1" dirty="0">
                  <a:solidFill>
                    <a:schemeClr val="tx2"/>
                  </a:solidFill>
                  <a:latin typeface="微软雅黑" panose="020B0503020204020204" pitchFamily="34" charset="-122"/>
                  <a:ea typeface="微软雅黑" panose="020B0503020204020204" pitchFamily="34" charset="-122"/>
                </a:rPr>
                <a:t>强有力的制度保障，企业的所有活动必须围绕客户的需要</a:t>
              </a:r>
              <a:r>
                <a:rPr lang="zh-CN" altLang="en-US" sz="1600" b="1" dirty="0" smtClean="0">
                  <a:solidFill>
                    <a:schemeClr val="tx2"/>
                  </a:solidFill>
                  <a:latin typeface="微软雅黑" panose="020B0503020204020204" pitchFamily="34" charset="-122"/>
                  <a:ea typeface="微软雅黑" panose="020B0503020204020204" pitchFamily="34" charset="-122"/>
                </a:rPr>
                <a:t>开展</a:t>
              </a:r>
              <a:endParaRPr lang="en-US" altLang="zh-CN"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为客户导向的实现提供一些基础性的支撑</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5" name="MH_Other_9"/>
            <p:cNvCxnSpPr/>
            <p:nvPr/>
          </p:nvCxnSpPr>
          <p:spPr>
            <a:xfrm>
              <a:off x="2732088" y="5276850"/>
              <a:ext cx="7913687" cy="0"/>
            </a:xfrm>
            <a:prstGeom prst="line">
              <a:avLst/>
            </a:prstGeom>
            <a:ln w="19050" cap="flat" cmpd="sng">
              <a:solidFill>
                <a:srgbClr val="D7D7D7"/>
              </a:solidFill>
              <a:prstDash val="solid"/>
              <a:headEnd type="none" w="med" len="med"/>
              <a:tailEnd type="none" w="med" len="med"/>
            </a:ln>
          </p:spPr>
        </p:cxnSp>
      </p:grpSp>
      <p:sp>
        <p:nvSpPr>
          <p:cNvPr id="26" name="MH_PageTitle"/>
          <p:cNvSpPr txBox="1"/>
          <p:nvPr/>
        </p:nvSpPr>
        <p:spPr>
          <a:xfrm>
            <a:off x="623392" y="1069652"/>
            <a:ext cx="7761288" cy="781050"/>
          </a:xfrm>
          <a:prstGeom prst="rect">
            <a:avLst/>
          </a:prstGeom>
          <a:solidFill>
            <a:srgbClr val="FFFFFF">
              <a:alpha val="100000"/>
            </a:srgbClr>
          </a:solid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ctr" eaLnBrk="1" hangingPunct="1"/>
            <a:r>
              <a:rPr lang="zh-CN" altLang="en-US" sz="2800" kern="0" dirty="0" smtClean="0">
                <a:ea typeface="微软雅黑" panose="020B0503020204020204" pitchFamily="34" charset="-122"/>
              </a:rPr>
              <a:t>提升客户满意度的举措</a:t>
            </a:r>
            <a:endParaRPr lang="zh-CN" altLang="en-US" sz="2800" kern="0" dirty="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 name="组合 1"/>
          <p:cNvGrpSpPr/>
          <p:nvPr/>
        </p:nvGrpSpPr>
        <p:grpSpPr>
          <a:xfrm>
            <a:off x="1487488" y="1268760"/>
            <a:ext cx="7251549" cy="1001297"/>
            <a:chOff x="0" y="0"/>
            <a:chExt cx="7251152" cy="1000412"/>
          </a:xfrm>
        </p:grpSpPr>
        <p:sp>
          <p:nvSpPr>
            <p:cNvPr id="28"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29" name="组合 3"/>
            <p:cNvGrpSpPr/>
            <p:nvPr/>
          </p:nvGrpSpPr>
          <p:grpSpPr>
            <a:xfrm>
              <a:off x="0" y="324232"/>
              <a:ext cx="676180" cy="676180"/>
              <a:chOff x="0" y="0"/>
              <a:chExt cx="406294" cy="406294"/>
            </a:xfrm>
          </p:grpSpPr>
          <p:sp>
            <p:nvSpPr>
              <p:cNvPr id="32"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rect l="0" t="0" r="0" b="0"/>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lstStyle/>
              <a:p>
                <a:endParaRPr lang="zh-CN" altLang="en-US"/>
              </a:p>
            </p:txBody>
          </p:sp>
          <p:sp>
            <p:nvSpPr>
              <p:cNvPr id="33" name="AutoShape 14"/>
              <p:cNvSpPr>
                <a:spLocks noChangeAspect="1" noTextEdit="1"/>
              </p:cNvSpPr>
              <p:nvPr/>
            </p:nvSpPr>
            <p:spPr>
              <a:xfrm>
                <a:off x="102050" y="101600"/>
                <a:ext cx="213637" cy="213499"/>
              </a:xfrm>
              <a:prstGeom prst="rect">
                <a:avLst/>
              </a:prstGeom>
              <a:noFill/>
              <a:ln w="9525">
                <a:noFill/>
              </a:ln>
            </p:spPr>
            <p:txBody>
              <a:bodyPr/>
              <a:lstStyle/>
              <a:p>
                <a:endParaRPr lang="zh-CN" altLang="en-US"/>
              </a:p>
            </p:txBody>
          </p:sp>
          <p:sp>
            <p:nvSpPr>
              <p:cNvPr id="34"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30" name="矩形 4"/>
            <p:cNvSpPr/>
            <p:nvPr/>
          </p:nvSpPr>
          <p:spPr>
            <a:xfrm>
              <a:off x="841653" y="356105"/>
              <a:ext cx="6409499" cy="58425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smtClean="0">
                  <a:solidFill>
                    <a:srgbClr val="FFC000"/>
                  </a:solidFill>
                  <a:latin typeface="微软雅黑" panose="020B0503020204020204" pitchFamily="34" charset="-122"/>
                  <a:ea typeface="微软雅黑" panose="020B0503020204020204" pitchFamily="34" charset="-122"/>
                </a:rPr>
                <a:t>传统的客户满意度管理模式的不足</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graphicFrame>
        <p:nvGraphicFramePr>
          <p:cNvPr id="3" name="图示 2"/>
          <p:cNvGraphicFramePr/>
          <p:nvPr/>
        </p:nvGraphicFramePr>
        <p:xfrm>
          <a:off x="2032000" y="2082420"/>
          <a:ext cx="7232352" cy="444292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881563" y="533400"/>
            <a:ext cx="7242176"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
          <p:cNvGrpSpPr/>
          <p:nvPr/>
        </p:nvGrpSpPr>
        <p:grpSpPr>
          <a:xfrm>
            <a:off x="551384" y="1484784"/>
            <a:ext cx="4968551" cy="1001297"/>
            <a:chOff x="0" y="0"/>
            <a:chExt cx="5742745" cy="1000412"/>
          </a:xfrm>
        </p:grpSpPr>
        <p:sp>
          <p:nvSpPr>
            <p:cNvPr id="17"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20" name="组合 3"/>
            <p:cNvGrpSpPr/>
            <p:nvPr/>
          </p:nvGrpSpPr>
          <p:grpSpPr>
            <a:xfrm>
              <a:off x="0" y="324232"/>
              <a:ext cx="676180" cy="676180"/>
              <a:chOff x="0" y="0"/>
              <a:chExt cx="406294" cy="406294"/>
            </a:xfrm>
          </p:grpSpPr>
          <p:sp>
            <p:nvSpPr>
              <p:cNvPr id="23"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rect l="0" t="0" r="0" b="0"/>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lstStyle/>
              <a:p>
                <a:endParaRPr lang="zh-CN" altLang="en-US"/>
              </a:p>
            </p:txBody>
          </p:sp>
          <p:sp>
            <p:nvSpPr>
              <p:cNvPr id="24" name="AutoShape 14"/>
              <p:cNvSpPr>
                <a:spLocks noChangeAspect="1" noTextEdit="1"/>
              </p:cNvSpPr>
              <p:nvPr/>
            </p:nvSpPr>
            <p:spPr>
              <a:xfrm>
                <a:off x="102050" y="101600"/>
                <a:ext cx="213637" cy="213499"/>
              </a:xfrm>
              <a:prstGeom prst="rect">
                <a:avLst/>
              </a:prstGeom>
              <a:noFill/>
              <a:ln w="9525">
                <a:noFill/>
              </a:ln>
            </p:spPr>
            <p:txBody>
              <a:bodyPr/>
              <a:lstStyle/>
              <a:p>
                <a:endParaRPr lang="zh-CN" altLang="en-US"/>
              </a:p>
            </p:txBody>
          </p:sp>
          <p:sp>
            <p:nvSpPr>
              <p:cNvPr id="25"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22" name="矩形 4"/>
            <p:cNvSpPr/>
            <p:nvPr/>
          </p:nvSpPr>
          <p:spPr>
            <a:xfrm>
              <a:off x="841653" y="356105"/>
              <a:ext cx="2398530" cy="58425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smtClean="0">
                  <a:solidFill>
                    <a:srgbClr val="FFC000"/>
                  </a:solidFill>
                  <a:latin typeface="微软雅黑" panose="020B0503020204020204" pitchFamily="34" charset="-122"/>
                  <a:ea typeface="微软雅黑" panose="020B0503020204020204" pitchFamily="34" charset="-122"/>
                </a:rPr>
                <a:t>峰终模式</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grpSp>
        <p:nvGrpSpPr>
          <p:cNvPr id="26" name="组合 1"/>
          <p:cNvGrpSpPr/>
          <p:nvPr/>
        </p:nvGrpSpPr>
        <p:grpSpPr>
          <a:xfrm>
            <a:off x="6672064" y="1583161"/>
            <a:ext cx="4464496" cy="1001297"/>
            <a:chOff x="0" y="0"/>
            <a:chExt cx="5742745" cy="1000412"/>
          </a:xfrm>
        </p:grpSpPr>
        <p:sp>
          <p:nvSpPr>
            <p:cNvPr id="31"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35" name="组合 3"/>
            <p:cNvGrpSpPr/>
            <p:nvPr/>
          </p:nvGrpSpPr>
          <p:grpSpPr>
            <a:xfrm>
              <a:off x="0" y="324232"/>
              <a:ext cx="676180" cy="676180"/>
              <a:chOff x="0" y="0"/>
              <a:chExt cx="406294" cy="406294"/>
            </a:xfrm>
          </p:grpSpPr>
          <p:sp>
            <p:nvSpPr>
              <p:cNvPr id="37"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rect l="0" t="0" r="0" b="0"/>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lstStyle/>
              <a:p>
                <a:endParaRPr lang="zh-CN" altLang="en-US"/>
              </a:p>
            </p:txBody>
          </p:sp>
          <p:sp>
            <p:nvSpPr>
              <p:cNvPr id="38" name="AutoShape 14"/>
              <p:cNvSpPr>
                <a:spLocks noChangeAspect="1" noTextEdit="1"/>
              </p:cNvSpPr>
              <p:nvPr/>
            </p:nvSpPr>
            <p:spPr>
              <a:xfrm>
                <a:off x="102050" y="101600"/>
                <a:ext cx="213637" cy="213499"/>
              </a:xfrm>
              <a:prstGeom prst="rect">
                <a:avLst/>
              </a:prstGeom>
              <a:noFill/>
              <a:ln w="9525">
                <a:noFill/>
              </a:ln>
            </p:spPr>
            <p:txBody>
              <a:bodyPr/>
              <a:lstStyle/>
              <a:p>
                <a:endParaRPr lang="zh-CN" altLang="en-US"/>
              </a:p>
            </p:txBody>
          </p:sp>
          <p:sp>
            <p:nvSpPr>
              <p:cNvPr id="39"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36" name="矩形 4"/>
            <p:cNvSpPr/>
            <p:nvPr/>
          </p:nvSpPr>
          <p:spPr>
            <a:xfrm>
              <a:off x="841653" y="356105"/>
              <a:ext cx="3696968" cy="58425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smtClean="0">
                  <a:solidFill>
                    <a:srgbClr val="FFC000"/>
                  </a:solidFill>
                  <a:latin typeface="微软雅黑" panose="020B0503020204020204" pitchFamily="34" charset="-122"/>
                  <a:ea typeface="微软雅黑" panose="020B0503020204020204" pitchFamily="34" charset="-122"/>
                </a:rPr>
                <a:t>主动管理模式</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1"/>
          <a:stretch>
            <a:fillRect/>
          </a:stretch>
        </p:blipFill>
        <p:spPr>
          <a:xfrm>
            <a:off x="191344" y="2817088"/>
            <a:ext cx="5626596" cy="3167774"/>
          </a:xfrm>
          <a:prstGeom prst="rect">
            <a:avLst/>
          </a:prstGeom>
        </p:spPr>
      </p:pic>
      <p:graphicFrame>
        <p:nvGraphicFramePr>
          <p:cNvPr id="5" name="图示 4"/>
          <p:cNvGraphicFramePr/>
          <p:nvPr/>
        </p:nvGraphicFramePr>
        <p:xfrm>
          <a:off x="6064523" y="2584458"/>
          <a:ext cx="5432152" cy="32853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张静</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332038" y="4854576"/>
            <a:ext cx="3060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600" b="1" dirty="0">
                <a:latin typeface="微软雅黑" panose="020B0503020204020204" pitchFamily="34" charset="-122"/>
                <a:ea typeface="微软雅黑" panose="020B0503020204020204" pitchFamily="34" charset="-122"/>
              </a:rPr>
              <a:t>认知</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127569" y="4787321"/>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lstStyle/>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rect l="0" t="0" r="0" b="0"/>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lstStyle/>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lstStyle/>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lstStyle/>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lstStyle/>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rect l="0" t="0" r="0" b="0"/>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lstStyle/>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rect l="0" t="0" r="0" b="0"/>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lstStyle/>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lstStyle/>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lstStyle/>
            <a:p>
              <a:endParaRPr lang="zh-CN" altLang="en-US"/>
            </a:p>
          </p:txBody>
        </p:sp>
      </p:grpSp>
      <p:sp>
        <p:nvSpPr>
          <p:cNvPr id="15371" name="Rectangle 18"/>
          <p:cNvSpPr>
            <a:spLocks noChangeArrowheads="1"/>
          </p:cNvSpPr>
          <p:nvPr/>
        </p:nvSpPr>
        <p:spPr bwMode="auto">
          <a:xfrm>
            <a:off x="7044964" y="4854576"/>
            <a:ext cx="42356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测评和提升</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客户满意度</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332038" y="4854576"/>
            <a:ext cx="3060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600" b="1" dirty="0">
                <a:latin typeface="微软雅黑" panose="020B0503020204020204" pitchFamily="34" charset="-122"/>
                <a:ea typeface="微软雅黑" panose="020B0503020204020204" pitchFamily="34" charset="-122"/>
              </a:rPr>
              <a:t>认知</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127569" y="4787321"/>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0" t="0" r="0" b="0"/>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lstStyle/>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rect l="0" t="0" r="0" b="0"/>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lstStyle/>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lstStyle/>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lstStyle/>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lstStyle/>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rect l="0" t="0" r="0" b="0"/>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lstStyle/>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rect l="0" t="0" r="0" b="0"/>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lstStyle/>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lstStyle/>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lstStyle/>
            <a:p>
              <a:endParaRPr lang="zh-CN" altLang="en-US"/>
            </a:p>
          </p:txBody>
        </p:sp>
      </p:grpSp>
      <p:sp>
        <p:nvSpPr>
          <p:cNvPr id="15371" name="Rectangle 18"/>
          <p:cNvSpPr>
            <a:spLocks noChangeArrowheads="1"/>
          </p:cNvSpPr>
          <p:nvPr/>
        </p:nvSpPr>
        <p:spPr bwMode="auto">
          <a:xfrm>
            <a:off x="7044964" y="4854576"/>
            <a:ext cx="42356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测评和提升</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客户满意度</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6322790" y="4876937"/>
            <a:ext cx="5638800" cy="998858"/>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549275" y="1196975"/>
            <a:ext cx="11235357"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600" b="1" dirty="0">
                <a:solidFill>
                  <a:srgbClr val="404040"/>
                </a:solidFill>
                <a:latin typeface="Arial" panose="020B0604020202020204" pitchFamily="34" charset="0"/>
                <a:ea typeface="微软雅黑" panose="020B0503020204020204" pitchFamily="34" charset="-122"/>
              </a:rPr>
              <a:t>       </a:t>
            </a:r>
            <a:endParaRPr lang="en-US" altLang="zh-CN"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600" b="1" dirty="0" smtClean="0">
                <a:solidFill>
                  <a:srgbClr val="404040"/>
                </a:solidFill>
                <a:latin typeface="Arial" panose="020B0604020202020204" pitchFamily="34" charset="0"/>
                <a:ea typeface="微软雅黑" panose="020B0503020204020204" pitchFamily="34" charset="-122"/>
              </a:rPr>
              <a:t>        2020</a:t>
            </a:r>
            <a:r>
              <a:rPr lang="zh-CN" altLang="en-US" sz="1600" b="1" dirty="0">
                <a:solidFill>
                  <a:srgbClr val="404040"/>
                </a:solidFill>
                <a:latin typeface="Arial" panose="020B0604020202020204" pitchFamily="34" charset="0"/>
                <a:ea typeface="微软雅黑" panose="020B0503020204020204" pitchFamily="34" charset="-122"/>
              </a:rPr>
              <a:t>年</a:t>
            </a:r>
            <a:r>
              <a:rPr lang="en-US" altLang="zh-CN" sz="1600" b="1" dirty="0">
                <a:solidFill>
                  <a:srgbClr val="404040"/>
                </a:solidFill>
                <a:latin typeface="Arial" panose="020B0604020202020204" pitchFamily="34" charset="0"/>
                <a:ea typeface="微软雅黑" panose="020B0503020204020204" pitchFamily="34" charset="-122"/>
              </a:rPr>
              <a:t>9</a:t>
            </a:r>
            <a:r>
              <a:rPr lang="zh-CN" altLang="en-US" sz="1600" b="1" dirty="0">
                <a:solidFill>
                  <a:srgbClr val="404040"/>
                </a:solidFill>
                <a:latin typeface="Arial" panose="020B0604020202020204" pitchFamily="34" charset="0"/>
                <a:ea typeface="微软雅黑" panose="020B0503020204020204" pitchFamily="34" charset="-122"/>
              </a:rPr>
              <a:t>月，有视频博主到北京王府井狗不理店试吃，发布了测评视频。</a:t>
            </a:r>
            <a:endParaRPr lang="zh-CN" altLang="en-US"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altLang="en-US" sz="1600" b="1" dirty="0">
                <a:solidFill>
                  <a:srgbClr val="404040"/>
                </a:solidFill>
                <a:latin typeface="Arial" panose="020B0604020202020204" pitchFamily="34" charset="0"/>
                <a:ea typeface="微软雅黑" panose="020B0503020204020204" pitchFamily="34" charset="-122"/>
              </a:rPr>
              <a:t>　　在视频中，拍摄者花</a:t>
            </a:r>
            <a:r>
              <a:rPr lang="en-US" altLang="zh-CN" sz="1600" b="1" dirty="0">
                <a:solidFill>
                  <a:srgbClr val="404040"/>
                </a:solidFill>
                <a:latin typeface="Arial" panose="020B0604020202020204" pitchFamily="34" charset="0"/>
                <a:ea typeface="微软雅黑" panose="020B0503020204020204" pitchFamily="34" charset="-122"/>
              </a:rPr>
              <a:t>60</a:t>
            </a:r>
            <a:r>
              <a:rPr lang="zh-CN" altLang="en-US" sz="1600" b="1" dirty="0">
                <a:solidFill>
                  <a:srgbClr val="404040"/>
                </a:solidFill>
                <a:latin typeface="Arial" panose="020B0604020202020204" pitchFamily="34" charset="0"/>
                <a:ea typeface="微软雅黑" panose="020B0503020204020204" pitchFamily="34" charset="-122"/>
              </a:rPr>
              <a:t>元购买了一笼</a:t>
            </a:r>
            <a:r>
              <a:rPr lang="en-US" altLang="zh-CN" sz="1600" b="1" dirty="0">
                <a:solidFill>
                  <a:srgbClr val="404040"/>
                </a:solidFill>
                <a:latin typeface="Arial" panose="020B0604020202020204" pitchFamily="34" charset="0"/>
                <a:ea typeface="微软雅黑" panose="020B0503020204020204" pitchFamily="34" charset="-122"/>
              </a:rPr>
              <a:t>8</a:t>
            </a:r>
            <a:r>
              <a:rPr lang="zh-CN" altLang="en-US" sz="1600" b="1" dirty="0">
                <a:solidFill>
                  <a:srgbClr val="404040"/>
                </a:solidFill>
                <a:latin typeface="Arial" panose="020B0604020202020204" pitchFamily="34" charset="0"/>
                <a:ea typeface="微软雅黑" panose="020B0503020204020204" pitchFamily="34" charset="-122"/>
              </a:rPr>
              <a:t>个的酱肉包，又花</a:t>
            </a:r>
            <a:r>
              <a:rPr lang="en-US" altLang="zh-CN" sz="1600" b="1" dirty="0">
                <a:solidFill>
                  <a:srgbClr val="404040"/>
                </a:solidFill>
                <a:latin typeface="Arial" panose="020B0604020202020204" pitchFamily="34" charset="0"/>
                <a:ea typeface="微软雅黑" panose="020B0503020204020204" pitchFamily="34" charset="-122"/>
              </a:rPr>
              <a:t>38</a:t>
            </a:r>
            <a:r>
              <a:rPr lang="zh-CN" altLang="en-US" sz="1600" b="1" dirty="0">
                <a:solidFill>
                  <a:srgbClr val="404040"/>
                </a:solidFill>
                <a:latin typeface="Arial" panose="020B0604020202020204" pitchFamily="34" charset="0"/>
                <a:ea typeface="微软雅黑" panose="020B0503020204020204" pitchFamily="34" charset="-122"/>
              </a:rPr>
              <a:t>元买了一笼</a:t>
            </a:r>
            <a:r>
              <a:rPr lang="en-US" altLang="zh-CN" sz="1600" b="1" dirty="0">
                <a:solidFill>
                  <a:srgbClr val="404040"/>
                </a:solidFill>
                <a:latin typeface="Arial" panose="020B0604020202020204" pitchFamily="34" charset="0"/>
                <a:ea typeface="微软雅黑" panose="020B0503020204020204" pitchFamily="34" charset="-122"/>
              </a:rPr>
              <a:t>8</a:t>
            </a:r>
            <a:r>
              <a:rPr lang="zh-CN" altLang="en-US" sz="1600" b="1" dirty="0">
                <a:solidFill>
                  <a:srgbClr val="404040"/>
                </a:solidFill>
                <a:latin typeface="Arial" panose="020B0604020202020204" pitchFamily="34" charset="0"/>
                <a:ea typeface="微软雅黑" panose="020B0503020204020204" pitchFamily="34" charset="-122"/>
              </a:rPr>
              <a:t>个的猪肉包。品尝后他评价说酱肉包特别腻、没有用真材实料，而猪肉包面皮粘牙，“感觉和吃半个馒头似的”。不仅如此，当他在店里试吃时，后厨还不断传出咳嗽声。</a:t>
            </a:r>
            <a:endParaRPr lang="zh-CN" altLang="en-US"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altLang="en-US" sz="1600" b="1" dirty="0">
                <a:solidFill>
                  <a:srgbClr val="404040"/>
                </a:solidFill>
                <a:latin typeface="Arial" panose="020B0604020202020204" pitchFamily="34" charset="0"/>
                <a:ea typeface="微软雅黑" panose="020B0503020204020204" pitchFamily="34" charset="-122"/>
              </a:rPr>
              <a:t>　　本来，这也就是顾客正常的“吐槽”行为。万万没想到，该店发布声明称，视频中的“恶语中伤言论不实”，并表示已报警处理。网友表示：连中肯的评价都不行，那可就真的“狗不理”了。是不是“恶语中伤”，凡是看过这段视频的网友心里一定会有自己的答案。何况，这位拍摄者的言语也并不过分，相反，他还在视频中表示，有人说这家店的服务态度差，但他“并没有感觉到”。</a:t>
            </a:r>
            <a:endParaRPr lang="zh-CN" altLang="en-US"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altLang="en-US" sz="1600" b="1" dirty="0">
                <a:solidFill>
                  <a:srgbClr val="404040"/>
                </a:solidFill>
                <a:latin typeface="Arial" panose="020B0604020202020204" pitchFamily="34" charset="0"/>
                <a:ea typeface="微软雅黑" panose="020B0503020204020204" pitchFamily="34" charset="-122"/>
              </a:rPr>
              <a:t>　　离奇的是，这家老字号似乎连一丁点批评都听不得，立刻就一蹦三尺高，选择“报警”。这样的做派实在让人有些意外，但转念一想，这又不奇怪。商家完全不把顾客的感受当回事，又怎么可能改进自身的服务态度和产品质量？再看多家狗不理包子店在大众点评的评价，“（工作人员）态度恶劣”、“贵”、“难吃”成了网友评论中提及频率最多的字词。恐怕，就算狗不理方面真有心“报警”处理，也封不住那么多消费者的嘴巴。</a:t>
            </a:r>
            <a:endParaRPr lang="zh-CN" altLang="en-US"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lstStyle/>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lstStyle/>
          <a:p>
            <a:endParaRPr lang="zh-CN" altLang="en-US"/>
          </a:p>
        </p:txBody>
      </p:sp>
      <p:grpSp>
        <p:nvGrpSpPr>
          <p:cNvPr id="8198" name="MH_Desc_1"/>
          <p:cNvGrpSpPr/>
          <p:nvPr/>
        </p:nvGrpSpPr>
        <p:grpSpPr>
          <a:xfrm>
            <a:off x="3719512" y="1844675"/>
            <a:ext cx="5904879"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a:t>
              </a:r>
              <a:r>
                <a:rPr lang="zh-CN" altLang="en-US" sz="2000" b="1" dirty="0">
                  <a:solidFill>
                    <a:srgbClr val="404040"/>
                  </a:solidFill>
                  <a:latin typeface="Arial" panose="020B0604020202020204" pitchFamily="34" charset="0"/>
                  <a:ea typeface="微软雅黑" panose="020B0503020204020204" pitchFamily="34" charset="-122"/>
                  <a:sym typeface="+mn-ea"/>
                </a:rPr>
                <a:t>请分析狗不理这一老字号面对客户差评做出如此反应的原因。</a:t>
              </a:r>
              <a:endParaRPr lang="zh-CN" altLang="en-US"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a:t>
              </a:r>
              <a:r>
                <a:rPr lang="zh-CN" altLang="en-US" sz="2000" b="1" dirty="0">
                  <a:solidFill>
                    <a:srgbClr val="404040"/>
                  </a:solidFill>
                  <a:latin typeface="Arial" panose="020B0604020202020204" pitchFamily="34" charset="0"/>
                  <a:ea typeface="微软雅黑" panose="020B0503020204020204" pitchFamily="34" charset="-122"/>
                  <a:sym typeface="+mn-ea"/>
                </a:rPr>
                <a:t>请分析案例所反映出的客户满意的重要作用。</a:t>
              </a:r>
              <a:endParaRPr lang="zh-CN" altLang="en-US"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endParaRPr lang="en-US" altLang="zh-CN" sz="1800" b="1" dirty="0" smtClean="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1800" b="1" dirty="0" smtClean="0">
                <a:solidFill>
                  <a:srgbClr val="404040"/>
                </a:solidFill>
                <a:latin typeface="Arial" panose="020B0604020202020204" pitchFamily="34" charset="0"/>
                <a:ea typeface="微软雅黑" panose="020B0503020204020204" pitchFamily="34" charset="-122"/>
              </a:rPr>
              <a:t>1</a:t>
            </a:r>
            <a:r>
              <a:rPr lang="en-US" altLang="zh-CN" sz="1800" b="1" dirty="0">
                <a:solidFill>
                  <a:srgbClr val="404040"/>
                </a:solidFill>
                <a:latin typeface="Arial" panose="020B0604020202020204" pitchFamily="34" charset="0"/>
                <a:ea typeface="微软雅黑" panose="020B0503020204020204" pitchFamily="34" charset="-122"/>
              </a:rPr>
              <a:t>.</a:t>
            </a:r>
            <a:r>
              <a:rPr lang="en-US" altLang="zh-CN" sz="1800" b="1" dirty="0" smtClean="0">
                <a:solidFill>
                  <a:srgbClr val="404040"/>
                </a:solidFill>
                <a:latin typeface="Arial" panose="020B0604020202020204" pitchFamily="34" charset="0"/>
                <a:ea typeface="微软雅黑" panose="020B0503020204020204" pitchFamily="34" charset="-122"/>
              </a:rPr>
              <a:t> </a:t>
            </a:r>
            <a:r>
              <a:rPr lang="zh-CN" altLang="en-US" sz="1800" b="1" dirty="0" smtClean="0">
                <a:solidFill>
                  <a:srgbClr val="404040"/>
                </a:solidFill>
                <a:latin typeface="Arial" panose="020B0604020202020204" pitchFamily="34" charset="0"/>
                <a:ea typeface="微软雅黑" panose="020B0503020204020204" pitchFamily="34" charset="-122"/>
              </a:rPr>
              <a:t>请</a:t>
            </a:r>
            <a:r>
              <a:rPr lang="zh-CN" altLang="en-US" sz="1800" b="1" dirty="0">
                <a:solidFill>
                  <a:srgbClr val="404040"/>
                </a:solidFill>
                <a:latin typeface="Arial" panose="020B0604020202020204" pitchFamily="34" charset="0"/>
                <a:ea typeface="微软雅黑" panose="020B0503020204020204" pitchFamily="34" charset="-122"/>
              </a:rPr>
              <a:t>分析狗不理这一老字号面对客户差评做出如此反应的原因。</a:t>
            </a:r>
            <a:endParaRPr lang="zh-CN" altLang="en-US" sz="18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zh-CN" altLang="en-US" sz="1800" b="1" dirty="0">
                <a:solidFill>
                  <a:srgbClr val="404040"/>
                </a:solidFill>
                <a:latin typeface="Arial" panose="020B0604020202020204" pitchFamily="34" charset="0"/>
                <a:ea typeface="微软雅黑" panose="020B0503020204020204" pitchFamily="34" charset="-122"/>
              </a:rPr>
              <a:t>该门店沉浸在传统老字号的优越感中，过于强调产品自带的“传统饮食文化代表”的光环，未能意识到狗不理包子本质上还是一种商品。要使包子受到大众欢迎，应首先考虑市场的需求，听取食客的反馈，重视客户体验，树立以客户为中心的经营理念。该门店未能跟随餐饮市场向买方市场的变化及时扭转经营理念，因此不能理性接受来自消费者对产品的负面评价。此外，在</a:t>
            </a:r>
            <a:r>
              <a:rPr lang="en-US" altLang="zh-CN" sz="1800" b="1" dirty="0">
                <a:solidFill>
                  <a:srgbClr val="404040"/>
                </a:solidFill>
                <a:latin typeface="Arial" panose="020B0604020202020204" pitchFamily="34" charset="0"/>
                <a:ea typeface="微软雅黑" panose="020B0503020204020204" pitchFamily="34" charset="-122"/>
              </a:rPr>
              <a:t>《</a:t>
            </a:r>
            <a:r>
              <a:rPr lang="zh-CN" altLang="en-US" sz="1800" b="1" dirty="0">
                <a:solidFill>
                  <a:srgbClr val="404040"/>
                </a:solidFill>
                <a:latin typeface="Arial" panose="020B0604020202020204" pitchFamily="34" charset="0"/>
                <a:ea typeface="微软雅黑" panose="020B0503020204020204" pitchFamily="34" charset="-122"/>
              </a:rPr>
              <a:t>消费者权益保护法</a:t>
            </a:r>
            <a:r>
              <a:rPr lang="en-US" altLang="zh-CN" sz="1800" b="1" dirty="0">
                <a:solidFill>
                  <a:srgbClr val="404040"/>
                </a:solidFill>
                <a:latin typeface="Arial" panose="020B0604020202020204" pitchFamily="34" charset="0"/>
                <a:ea typeface="微软雅黑" panose="020B0503020204020204" pitchFamily="34" charset="-122"/>
              </a:rPr>
              <a:t>》</a:t>
            </a:r>
            <a:r>
              <a:rPr lang="zh-CN" altLang="en-US" sz="1800" b="1" dirty="0">
                <a:solidFill>
                  <a:srgbClr val="404040"/>
                </a:solidFill>
                <a:latin typeface="Arial" panose="020B0604020202020204" pitchFamily="34" charset="0"/>
                <a:ea typeface="微软雅黑" panose="020B0503020204020204" pitchFamily="34" charset="-122"/>
              </a:rPr>
              <a:t>中明确规定消费者有监督批评权，该门店报警的做法，显然是对该权利的漠视。</a:t>
            </a:r>
            <a:endParaRPr lang="zh-CN" altLang="en-US" sz="18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lstStyle/>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smtClean="0">
                <a:solidFill>
                  <a:srgbClr val="404040"/>
                </a:solidFill>
                <a:latin typeface="Arial" panose="020B0604020202020204" pitchFamily="34" charset="0"/>
                <a:ea typeface="微软雅黑" panose="020B0503020204020204" pitchFamily="34" charset="-122"/>
              </a:rPr>
              <a:t> </a:t>
            </a: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lstStyle/>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lstStyle/>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3" name="文本框 2"/>
          <p:cNvSpPr txBox="1"/>
          <p:nvPr/>
        </p:nvSpPr>
        <p:spPr>
          <a:xfrm>
            <a:off x="2721610" y="1810385"/>
            <a:ext cx="6902782" cy="3831818"/>
          </a:xfrm>
          <a:prstGeom prst="rect">
            <a:avLst/>
          </a:prstGeom>
          <a:noFill/>
        </p:spPr>
        <p:txBody>
          <a:bodyPr wrap="square" rtlCol="0">
            <a:spAutoFit/>
          </a:bodyPr>
          <a:lstStyle/>
          <a:p>
            <a:pPr>
              <a:lnSpc>
                <a:spcPct val="150000"/>
              </a:lnSpc>
            </a:pPr>
            <a:r>
              <a:rPr lang="en-US" altLang="zh-CN" b="1" dirty="0">
                <a:solidFill>
                  <a:srgbClr val="404040"/>
                </a:solidFill>
                <a:latin typeface="微软雅黑" panose="020B0503020204020204" pitchFamily="34" charset="-122"/>
                <a:ea typeface="微软雅黑" panose="020B0503020204020204" pitchFamily="34" charset="-122"/>
                <a:sym typeface="+mn-ea"/>
              </a:rPr>
              <a:t>2. </a:t>
            </a:r>
            <a:r>
              <a:rPr lang="zh-CN" altLang="en-US" b="1" dirty="0">
                <a:solidFill>
                  <a:srgbClr val="404040"/>
                </a:solidFill>
                <a:latin typeface="微软雅黑" panose="020B0503020204020204" pitchFamily="34" charset="-122"/>
                <a:ea typeface="微软雅黑" panose="020B0503020204020204" pitchFamily="34" charset="-122"/>
                <a:sym typeface="+mn-ea"/>
              </a:rPr>
              <a:t>请分析案例反映出客户满意的哪些重要作用？ </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a:lnSpc>
                <a:spcPct val="150000"/>
              </a:lnSpc>
            </a:pPr>
            <a:r>
              <a:rPr lang="zh-CN" altLang="en-US" b="1" dirty="0">
                <a:solidFill>
                  <a:srgbClr val="404040"/>
                </a:solidFill>
                <a:latin typeface="微软雅黑" panose="020B0503020204020204" pitchFamily="34" charset="-122"/>
                <a:ea typeface="微软雅黑" panose="020B0503020204020204" pitchFamily="34" charset="-122"/>
                <a:sym typeface="+mn-ea"/>
              </a:rPr>
              <a:t>客户满意是赢得客户认同、形成客户忠诚的前提，案例中视频发布者对包子的味道、价格等均有负面评价，很难想象该食客会再次惠顾，极有可能会成为流失客户。</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a:p>
            <a:pPr>
              <a:lnSpc>
                <a:spcPct val="150000"/>
              </a:lnSpc>
            </a:pPr>
            <a:r>
              <a:rPr lang="zh-CN" altLang="en-US" b="1" dirty="0">
                <a:solidFill>
                  <a:srgbClr val="404040"/>
                </a:solidFill>
                <a:latin typeface="微软雅黑" panose="020B0503020204020204" pitchFamily="34" charset="-122"/>
                <a:ea typeface="微软雅黑" panose="020B0503020204020204" pitchFamily="34" charset="-122"/>
                <a:sym typeface="+mn-ea"/>
              </a:rPr>
              <a:t>客户满意会转化为最有说服力的口碑宣传，客户不满则有可能形成对产品和品牌形象的负面舆论。案例中视频发布者的评论得到了大量食客的声援，负面舆论一再发酵，已经严重影响了狗不理在消费者心目中的形象，这样不仅会侵蚀现有客户再次消费的意愿，也会消解潜在消费者的信心，造成潜在的客户流失。</a:t>
            </a:r>
            <a:endParaRPr lang="zh-CN" altLang="en-US" b="1" dirty="0">
              <a:solidFill>
                <a:srgbClr val="40404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认知客户满意</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测评和提升客户满意度</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72038" y="533400"/>
            <a:ext cx="7251701"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95400" y="1268760"/>
            <a:ext cx="10081120" cy="1200329"/>
          </a:xfrm>
          <a:prstGeom prst="rect">
            <a:avLst/>
          </a:prstGeom>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客户</a:t>
            </a:r>
            <a:r>
              <a:rPr lang="zh-CN" altLang="en-US" sz="2400" dirty="0">
                <a:latin typeface="微软雅黑" panose="020B0503020204020204" pitchFamily="34" charset="-122"/>
                <a:ea typeface="微软雅黑" panose="020B0503020204020204" pitchFamily="34" charset="-122"/>
              </a:rPr>
              <a:t>满意</a:t>
            </a:r>
            <a:r>
              <a:rPr lang="en-US" altLang="zh-CN" sz="2400" dirty="0">
                <a:latin typeface="微软雅黑" panose="020B0503020204020204" pitchFamily="34" charset="-122"/>
                <a:ea typeface="微软雅黑" panose="020B0503020204020204" pitchFamily="34" charset="-122"/>
              </a:rPr>
              <a:t>(customer satisfaction, CS)</a:t>
            </a:r>
            <a:r>
              <a:rPr lang="zh-CN" altLang="en-US" sz="2400" dirty="0">
                <a:latin typeface="微软雅黑" panose="020B0503020204020204" pitchFamily="34" charset="-122"/>
                <a:ea typeface="微软雅黑" panose="020B0503020204020204" pitchFamily="34" charset="-122"/>
              </a:rPr>
              <a:t>是指客户在消费产品或接受服务的过程中（以及之后的一段时间内）所形成的愉悦的感觉状态。</a:t>
            </a:r>
            <a:endParaRPr lang="zh-CN" altLang="en-US" sz="2400" dirty="0">
              <a:latin typeface="微软雅黑" panose="020B0503020204020204" pitchFamily="34" charset="-122"/>
              <a:ea typeface="微软雅黑" panose="020B0503020204020204" pitchFamily="34" charset="-122"/>
            </a:endParaRPr>
          </a:p>
        </p:txBody>
      </p:sp>
      <p:sp>
        <p:nvSpPr>
          <p:cNvPr id="14" name="TextBox 65"/>
          <p:cNvSpPr txBox="1"/>
          <p:nvPr/>
        </p:nvSpPr>
        <p:spPr>
          <a:xfrm>
            <a:off x="4816790" y="2758362"/>
            <a:ext cx="2643188"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smtClean="0">
                <a:solidFill>
                  <a:schemeClr val="tx2"/>
                </a:solidFill>
                <a:latin typeface="微软雅黑" panose="020B0503020204020204" pitchFamily="34" charset="-122"/>
                <a:ea typeface="微软雅黑" panose="020B0503020204020204" pitchFamily="34" charset="-122"/>
              </a:rPr>
              <a:t>非常满意</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15" name="TextBox 66"/>
          <p:cNvSpPr txBox="1"/>
          <p:nvPr/>
        </p:nvSpPr>
        <p:spPr>
          <a:xfrm>
            <a:off x="4872038" y="4188671"/>
            <a:ext cx="2857500"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smtClean="0">
                <a:solidFill>
                  <a:schemeClr val="tx2"/>
                </a:solidFill>
                <a:latin typeface="微软雅黑" panose="020B0503020204020204" pitchFamily="34" charset="-122"/>
                <a:ea typeface="微软雅黑" panose="020B0503020204020204" pitchFamily="34" charset="-122"/>
              </a:rPr>
              <a:t>满意</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16" name="TextBox 67"/>
          <p:cNvSpPr txBox="1"/>
          <p:nvPr/>
        </p:nvSpPr>
        <p:spPr>
          <a:xfrm>
            <a:off x="4872038" y="5618981"/>
            <a:ext cx="2857500"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smtClean="0">
                <a:solidFill>
                  <a:schemeClr val="tx2"/>
                </a:solidFill>
                <a:latin typeface="微软雅黑" panose="020B0503020204020204" pitchFamily="34" charset="-122"/>
                <a:ea typeface="微软雅黑" panose="020B0503020204020204" pitchFamily="34" charset="-122"/>
              </a:rPr>
              <a:t>不满意</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grpSp>
        <p:nvGrpSpPr>
          <p:cNvPr id="17" name="组合 1"/>
          <p:cNvGrpSpPr/>
          <p:nvPr/>
        </p:nvGrpSpPr>
        <p:grpSpPr>
          <a:xfrm>
            <a:off x="1037659" y="2631400"/>
            <a:ext cx="3423782" cy="2022094"/>
            <a:chOff x="-1131907" y="-238173"/>
            <a:chExt cx="3423782" cy="5965581"/>
          </a:xfrm>
        </p:grpSpPr>
        <p:sp>
          <p:nvSpPr>
            <p:cNvPr id="18" name="矩形 2"/>
            <p:cNvSpPr/>
            <p:nvPr/>
          </p:nvSpPr>
          <p:spPr>
            <a:xfrm>
              <a:off x="-1131907" y="-238173"/>
              <a:ext cx="3423782"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19" name="TextBox 10"/>
            <p:cNvSpPr txBox="1"/>
            <p:nvPr/>
          </p:nvSpPr>
          <p:spPr>
            <a:xfrm>
              <a:off x="-921758" y="437048"/>
              <a:ext cx="3053265" cy="136200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a:t>
              </a:r>
              <a:r>
                <a:rPr lang="zh-CN" altLang="en-US" sz="2400" b="1" dirty="0" smtClean="0">
                  <a:solidFill>
                    <a:srgbClr val="FFFFFF"/>
                  </a:solidFill>
                  <a:latin typeface="微软雅黑" panose="020B0503020204020204" pitchFamily="34" charset="-122"/>
                  <a:ea typeface="微软雅黑" panose="020B0503020204020204" pitchFamily="34" charset="-122"/>
                </a:rPr>
                <a:t>感知</a:t>
              </a:r>
              <a:r>
                <a:rPr lang="en-US" altLang="zh-CN" sz="2400" b="1" dirty="0">
                  <a:solidFill>
                    <a:srgbClr val="FFFFFF"/>
                  </a:solidFill>
                  <a:latin typeface="微软雅黑" panose="020B0503020204020204" pitchFamily="34" charset="-122"/>
                  <a:ea typeface="微软雅黑" panose="020B0503020204020204" pitchFamily="34" charset="-122"/>
                </a:rPr>
                <a:t>&gt;</a:t>
              </a:r>
              <a:r>
                <a:rPr lang="zh-CN" altLang="en-US" sz="2400" b="1" dirty="0" smtClean="0">
                  <a:solidFill>
                    <a:srgbClr val="FFFFFF"/>
                  </a:solidFill>
                  <a:latin typeface="微软雅黑" panose="020B0503020204020204" pitchFamily="34" charset="-122"/>
                  <a:ea typeface="微软雅黑" panose="020B0503020204020204" pitchFamily="34" charset="-122"/>
                </a:rPr>
                <a:t>预期</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30" name="TextBox 10"/>
            <p:cNvSpPr txBox="1"/>
            <p:nvPr/>
          </p:nvSpPr>
          <p:spPr>
            <a:xfrm>
              <a:off x="-946649" y="4365404"/>
              <a:ext cx="3053265" cy="136200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a:solidFill>
                    <a:srgbClr val="FFFFFF"/>
                  </a:solidFill>
                  <a:latin typeface="微软雅黑" panose="020B0503020204020204" pitchFamily="34" charset="-122"/>
                  <a:ea typeface="微软雅黑" panose="020B0503020204020204" pitchFamily="34" charset="-122"/>
                </a:rPr>
                <a:t>客户</a:t>
              </a:r>
              <a:r>
                <a:rPr lang="zh-CN" altLang="en-US" sz="2400" b="1" smtClean="0">
                  <a:solidFill>
                    <a:srgbClr val="FFFFFF"/>
                  </a:solidFill>
                  <a:latin typeface="微软雅黑" panose="020B0503020204020204" pitchFamily="34" charset="-122"/>
                  <a:ea typeface="微软雅黑" panose="020B0503020204020204" pitchFamily="34" charset="-122"/>
                </a:rPr>
                <a:t>感知</a:t>
              </a:r>
              <a:r>
                <a:rPr lang="en-US" altLang="zh-CN" sz="2400" b="1">
                  <a:solidFill>
                    <a:srgbClr val="FFFFFF"/>
                  </a:solidFill>
                  <a:latin typeface="微软雅黑" panose="020B0503020204020204" pitchFamily="34" charset="-122"/>
                  <a:ea typeface="微软雅黑" panose="020B0503020204020204" pitchFamily="34" charset="-122"/>
                </a:rPr>
                <a:t>&gt;</a:t>
              </a:r>
              <a:r>
                <a:rPr lang="zh-CN" altLang="en-US" sz="2400" b="1" smtClean="0">
                  <a:solidFill>
                    <a:srgbClr val="FFFFFF"/>
                  </a:solidFill>
                  <a:latin typeface="微软雅黑" panose="020B0503020204020204" pitchFamily="34" charset="-122"/>
                  <a:ea typeface="微软雅黑" panose="020B0503020204020204" pitchFamily="34" charset="-122"/>
                </a:rPr>
                <a:t>预期</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sp>
        <p:nvSpPr>
          <p:cNvPr id="21" name="矩形 2"/>
          <p:cNvSpPr/>
          <p:nvPr/>
        </p:nvSpPr>
        <p:spPr>
          <a:xfrm>
            <a:off x="959776" y="4067856"/>
            <a:ext cx="3489440" cy="7096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7" name="矩形 2"/>
          <p:cNvSpPr/>
          <p:nvPr/>
        </p:nvSpPr>
        <p:spPr>
          <a:xfrm>
            <a:off x="959776" y="5425169"/>
            <a:ext cx="3489440" cy="7096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31" name="TextBox 10"/>
          <p:cNvSpPr txBox="1"/>
          <p:nvPr/>
        </p:nvSpPr>
        <p:spPr>
          <a:xfrm>
            <a:off x="1192377" y="4191829"/>
            <a:ext cx="3053265" cy="4616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a:t>
            </a:r>
            <a:r>
              <a:rPr lang="zh-CN" altLang="en-US" sz="2400" b="1" dirty="0" smtClean="0">
                <a:solidFill>
                  <a:srgbClr val="FFFFFF"/>
                </a:solidFill>
                <a:latin typeface="微软雅黑" panose="020B0503020204020204" pitchFamily="34" charset="-122"/>
                <a:ea typeface="微软雅黑" panose="020B0503020204020204" pitchFamily="34" charset="-122"/>
              </a:rPr>
              <a:t>感知</a:t>
            </a:r>
            <a:r>
              <a:rPr lang="en-US" altLang="zh-CN" sz="2400" b="1" dirty="0">
                <a:solidFill>
                  <a:srgbClr val="FFFFFF"/>
                </a:solidFill>
                <a:latin typeface="微软雅黑" panose="020B0503020204020204" pitchFamily="34" charset="-122"/>
                <a:ea typeface="微软雅黑" panose="020B0503020204020204" pitchFamily="34" charset="-122"/>
              </a:rPr>
              <a:t>=</a:t>
            </a:r>
            <a:r>
              <a:rPr lang="zh-CN" altLang="en-US" sz="2400" b="1" dirty="0" smtClean="0">
                <a:solidFill>
                  <a:srgbClr val="FFFFFF"/>
                </a:solidFill>
                <a:latin typeface="微软雅黑" panose="020B0503020204020204" pitchFamily="34" charset="-122"/>
                <a:ea typeface="微软雅黑" panose="020B0503020204020204" pitchFamily="34" charset="-122"/>
              </a:rPr>
              <a:t>预期</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32" name="TextBox 10"/>
          <p:cNvSpPr txBox="1"/>
          <p:nvPr/>
        </p:nvSpPr>
        <p:spPr>
          <a:xfrm>
            <a:off x="1208889" y="5549142"/>
            <a:ext cx="3053265" cy="4616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a:t>
            </a:r>
            <a:r>
              <a:rPr lang="zh-CN" altLang="en-US" sz="2400" b="1" dirty="0" smtClean="0">
                <a:solidFill>
                  <a:srgbClr val="FFFFFF"/>
                </a:solidFill>
                <a:latin typeface="微软雅黑" panose="020B0503020204020204" pitchFamily="34" charset="-122"/>
                <a:ea typeface="微软雅黑" panose="020B0503020204020204" pitchFamily="34" charset="-122"/>
              </a:rPr>
              <a:t>感知</a:t>
            </a:r>
            <a:r>
              <a:rPr lang="en-US" altLang="zh-CN" sz="2400" b="1" dirty="0" smtClean="0">
                <a:solidFill>
                  <a:srgbClr val="FFFFFF"/>
                </a:solidFill>
                <a:latin typeface="微软雅黑" panose="020B0503020204020204" pitchFamily="34" charset="-122"/>
                <a:ea typeface="微软雅黑" panose="020B0503020204020204" pitchFamily="34" charset="-122"/>
              </a:rPr>
              <a:t>&lt;</a:t>
            </a:r>
            <a:r>
              <a:rPr lang="zh-CN" altLang="en-US" sz="2400" b="1" dirty="0" smtClean="0">
                <a:solidFill>
                  <a:srgbClr val="FFFFFF"/>
                </a:solidFill>
                <a:latin typeface="微软雅黑" panose="020B0503020204020204" pitchFamily="34" charset="-122"/>
                <a:ea typeface="微软雅黑" panose="020B0503020204020204" pitchFamily="34" charset="-122"/>
              </a:rPr>
              <a:t>预期</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33" name="矩形 32"/>
          <p:cNvSpPr/>
          <p:nvPr/>
        </p:nvSpPr>
        <p:spPr>
          <a:xfrm>
            <a:off x="7032104" y="3239078"/>
            <a:ext cx="4176464" cy="2168525"/>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indent="304800" algn="just">
              <a:lnSpc>
                <a:spcPct val="150000"/>
              </a:lnSpc>
              <a:spcAft>
                <a:spcPts val="0"/>
              </a:spcAft>
            </a:pPr>
            <a:r>
              <a:rPr lang="en-US"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kern="100" dirty="0" smtClean="0">
                <a:latin typeface="微软雅黑" panose="020B0503020204020204" pitchFamily="34" charset="-122"/>
                <a:ea typeface="微软雅黑" panose="020B0503020204020204" pitchFamily="34" charset="-122"/>
                <a:cs typeface="Times New Roman" panose="02020603050405020304" pitchFamily="18" charset="0"/>
              </a:rPr>
              <a:t>客户</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满意度是对客户满意水平的定量描述，可定义为客户对企业以及企业产品或服务的满意程度，即客户对企业产品或服务的实际感知与主观预期比较后的匹配程度。</a:t>
            </a:r>
            <a:endParaRPr lang="zh-CN" altLang="zh-CN" sz="14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tags/tag1.xml><?xml version="1.0" encoding="utf-8"?>
<p:tagLst xmlns:p="http://schemas.openxmlformats.org/presentationml/2006/main">
  <p:tag name="COMMONDATA" val="eyJoZGlkIjoiMzRhYmEzYzQyMGJkNzg2YmUxMDUxYmFjMDk1NDM1ZWEifQ=="/>
  <p:tag name="KSO_WPP_MARK_KEY" val="39738023-7e48-4f6f-a483-c46b24b47549"/>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3569</Words>
  <Application>WPS 演示</Application>
  <PresentationFormat>宽屏</PresentationFormat>
  <Paragraphs>278</Paragraphs>
  <Slides>27</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Calibri</vt:lpstr>
      <vt:lpstr>Calibri Light</vt:lpstr>
      <vt:lpstr>微软雅黑</vt:lpstr>
      <vt:lpstr>方正剪纸简体</vt:lpstr>
      <vt:lpstr>Times New Roman</vt:lpstr>
      <vt:lpstr>Arial Unicode MS</vt:lpstr>
      <vt:lpstr>Segoe UI</vt:lpstr>
      <vt:lpstr>幼圆</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小静</cp:lastModifiedBy>
  <cp:revision>85</cp:revision>
  <dcterms:created xsi:type="dcterms:W3CDTF">2015-02-06T13:20:00Z</dcterms:created>
  <dcterms:modified xsi:type="dcterms:W3CDTF">2023-07-27T02:31:07Z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3893D230345C4185ADF8DB2B5C8F3D8B</vt:lpwstr>
  </property>
</Properties>
</file>