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9"/>
  </p:notesMasterIdLst>
  <p:sldIdLst>
    <p:sldId id="256" r:id="rId4"/>
    <p:sldId id="258" r:id="rId5"/>
    <p:sldId id="312" r:id="rId6"/>
    <p:sldId id="274" r:id="rId7"/>
    <p:sldId id="275" r:id="rId8"/>
    <p:sldId id="364" r:id="rId10"/>
    <p:sldId id="315" r:id="rId11"/>
    <p:sldId id="314" r:id="rId12"/>
    <p:sldId id="281" r:id="rId13"/>
    <p:sldId id="320" r:id="rId14"/>
    <p:sldId id="412" r:id="rId15"/>
    <p:sldId id="413" r:id="rId16"/>
    <p:sldId id="414" r:id="rId17"/>
    <p:sldId id="415" r:id="rId18"/>
    <p:sldId id="400" r:id="rId19"/>
    <p:sldId id="321" r:id="rId20"/>
    <p:sldId id="339" r:id="rId21"/>
    <p:sldId id="427" r:id="rId22"/>
    <p:sldId id="338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0F0"/>
    <a:srgbClr val="00B050"/>
    <a:srgbClr val="969696"/>
    <a:srgbClr val="339966"/>
    <a:srgbClr val="FFD966"/>
    <a:srgbClr val="E5E955"/>
    <a:srgbClr val="FFC108"/>
    <a:srgbClr val="FFC000"/>
    <a:srgbClr val="FFFFFF"/>
    <a:srgbClr val="C65C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102"/>
    <p:restoredTop sz="94660"/>
  </p:normalViewPr>
  <p:slideViewPr>
    <p:cSldViewPr showGuides="1">
      <p:cViewPr varScale="1">
        <p:scale>
          <a:sx n="51" d="100"/>
          <a:sy n="51" d="100"/>
        </p:scale>
        <p:origin x="840" y="66"/>
      </p:cViewPr>
      <p:guideLst>
        <p:guide orient="horz" pos="2028"/>
        <p:guide pos="375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7" Type="http://schemas.openxmlformats.org/officeDocument/2006/relationships/tags" Target="tags/tag48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6BD9C7E-5AC1-427E-9F9F-A283033ED1F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E9CA2300-C538-4DA7-A1A2-FF539FE2DF1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79413" y="684213"/>
            <a:ext cx="6094412" cy="34290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xfrm>
            <a:off x="684213" y="4341813"/>
            <a:ext cx="5486400" cy="4114800"/>
          </a:xfrm>
          <a:noFill/>
          <a:ln>
            <a:noFill/>
          </a:ln>
        </p:spPr>
        <p:txBody>
          <a:bodyPr wrap="square" lIns="91440" tIns="45720" rIns="91440" bIns="45720" anchor="t" anchorCtr="0"/>
          <a:p>
            <a:pPr lvl="0" eaLnBrk="1" hangingPunct="1">
              <a:spcBef>
                <a:spcPct val="0"/>
              </a:spcBef>
            </a:pPr>
            <a:r>
              <a:rPr lang="zh-CN" altLang="en-US" dirty="0"/>
              <a:t>模板来自于 </a:t>
            </a:r>
            <a:r>
              <a:rPr lang="en-US" altLang="zh-CN" dirty="0"/>
              <a:t>http://docer.wps.cn</a:t>
            </a:r>
            <a:endParaRPr lang="zh-CN" altLang="en-US" dirty="0"/>
          </a:p>
        </p:txBody>
      </p:sp>
      <p:sp>
        <p:nvSpPr>
          <p:cNvPr id="10244" name="灯片编号占位符 3"/>
          <p:cNvSpPr txBox="1">
            <a:spLocks noGrp="1"/>
          </p:cNvSpPr>
          <p:nvPr/>
        </p:nvSpPr>
        <p:spPr>
          <a:xfrm>
            <a:off x="3883025" y="8683625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b="1" dirty="0">
                <a:solidFill>
                  <a:schemeClr val="tx2"/>
                </a:solidFill>
                <a:latin typeface="Arial" panose="020B0604020202020204" pitchFamily="34" charset="0"/>
              </a:rPr>
            </a:fld>
            <a:endParaRPr lang="zh-CN" altLang="en-US" sz="1200" b="1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79413" y="684213"/>
            <a:ext cx="6094412" cy="34290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xfrm>
            <a:off x="684213" y="4341813"/>
            <a:ext cx="5486400" cy="4114800"/>
          </a:xfrm>
          <a:noFill/>
          <a:ln>
            <a:noFill/>
          </a:ln>
        </p:spPr>
        <p:txBody>
          <a:bodyPr wrap="square" lIns="91440" tIns="45720" rIns="91440" bIns="45720" anchor="t" anchorCtr="0"/>
          <a:p>
            <a:pPr lvl="0" eaLnBrk="1" hangingPunct="1">
              <a:spcBef>
                <a:spcPct val="0"/>
              </a:spcBef>
            </a:pPr>
            <a:r>
              <a:rPr lang="zh-CN" altLang="en-US" dirty="0"/>
              <a:t>模板来自于 </a:t>
            </a:r>
            <a:r>
              <a:rPr lang="en-US" altLang="zh-CN" dirty="0"/>
              <a:t>http://docer.wps.cn</a:t>
            </a:r>
            <a:endParaRPr lang="zh-CN" altLang="en-US" dirty="0"/>
          </a:p>
        </p:txBody>
      </p:sp>
      <p:sp>
        <p:nvSpPr>
          <p:cNvPr id="10244" name="灯片编号占位符 3"/>
          <p:cNvSpPr txBox="1">
            <a:spLocks noGrp="1"/>
          </p:cNvSpPr>
          <p:nvPr/>
        </p:nvSpPr>
        <p:spPr>
          <a:xfrm>
            <a:off x="3883025" y="8683625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b="1" dirty="0">
                <a:solidFill>
                  <a:schemeClr val="tx2"/>
                </a:solidFill>
                <a:latin typeface="Arial" panose="020B0604020202020204" pitchFamily="34" charset="0"/>
              </a:rPr>
            </a:fld>
            <a:endParaRPr lang="zh-CN" altLang="en-US" sz="1200" b="1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77825" y="682625"/>
            <a:ext cx="6096000" cy="34290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7891" name="备注占位符 2"/>
          <p:cNvSpPr>
            <a:spLocks noGrp="1"/>
          </p:cNvSpPr>
          <p:nvPr>
            <p:ph type="body" idx="1"/>
          </p:nvPr>
        </p:nvSpPr>
        <p:spPr>
          <a:xfrm>
            <a:off x="682625" y="4340225"/>
            <a:ext cx="5486400" cy="4114800"/>
          </a:xfrm>
          <a:noFill/>
          <a:ln>
            <a:noFill/>
          </a:ln>
        </p:spPr>
        <p:txBody>
          <a:bodyPr wrap="square" lIns="91440" tIns="45720" rIns="91440" bIns="45720" anchor="t" anchorCtr="0"/>
          <a:p>
            <a:pPr lvl="0" eaLnBrk="1" hangingPunct="1">
              <a:spcBef>
                <a:spcPct val="0"/>
              </a:spcBef>
            </a:pPr>
            <a:r>
              <a:rPr lang="zh-CN" altLang="en-US" dirty="0"/>
              <a:t>模板来自于 </a:t>
            </a:r>
            <a:r>
              <a:rPr lang="en-US" altLang="zh-CN" dirty="0"/>
              <a:t>http://docer.wps.cn</a:t>
            </a:r>
            <a:endParaRPr lang="zh-CN" altLang="en-US" dirty="0"/>
          </a:p>
        </p:txBody>
      </p:sp>
      <p:sp>
        <p:nvSpPr>
          <p:cNvPr id="37892" name="灯片编号占位符 3"/>
          <p:cNvSpPr txBox="1">
            <a:spLocks noGrp="1"/>
          </p:cNvSpPr>
          <p:nvPr/>
        </p:nvSpPr>
        <p:spPr>
          <a:xfrm>
            <a:off x="3881438" y="8682038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b="1" dirty="0">
                <a:solidFill>
                  <a:schemeClr val="tx2"/>
                </a:solidFill>
                <a:latin typeface="Arial" panose="020B0604020202020204" pitchFamily="34" charset="0"/>
              </a:rPr>
            </a:fld>
            <a:endParaRPr lang="zh-CN" altLang="en-US" sz="1200" b="1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77825" y="682625"/>
            <a:ext cx="6096000" cy="34290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7891" name="备注占位符 2"/>
          <p:cNvSpPr>
            <a:spLocks noGrp="1"/>
          </p:cNvSpPr>
          <p:nvPr>
            <p:ph type="body" idx="1"/>
          </p:nvPr>
        </p:nvSpPr>
        <p:spPr>
          <a:xfrm>
            <a:off x="682625" y="4340225"/>
            <a:ext cx="5486400" cy="4114800"/>
          </a:xfrm>
          <a:noFill/>
          <a:ln>
            <a:noFill/>
          </a:ln>
        </p:spPr>
        <p:txBody>
          <a:bodyPr wrap="square" lIns="91440" tIns="45720" rIns="91440" bIns="45720" anchor="t" anchorCtr="0"/>
          <a:p>
            <a:pPr lvl="0" eaLnBrk="1" hangingPunct="1">
              <a:spcBef>
                <a:spcPct val="0"/>
              </a:spcBef>
            </a:pPr>
            <a:r>
              <a:rPr lang="zh-CN" altLang="en-US" dirty="0"/>
              <a:t>模板来自于 </a:t>
            </a:r>
            <a:r>
              <a:rPr lang="en-US" altLang="zh-CN" dirty="0"/>
              <a:t>http://docer.wps.cn</a:t>
            </a:r>
            <a:endParaRPr lang="zh-CN" altLang="en-US" dirty="0"/>
          </a:p>
        </p:txBody>
      </p:sp>
      <p:sp>
        <p:nvSpPr>
          <p:cNvPr id="37892" name="灯片编号占位符 3"/>
          <p:cNvSpPr txBox="1">
            <a:spLocks noGrp="1"/>
          </p:cNvSpPr>
          <p:nvPr/>
        </p:nvSpPr>
        <p:spPr>
          <a:xfrm>
            <a:off x="3881438" y="8682038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b="1" dirty="0">
                <a:solidFill>
                  <a:schemeClr val="tx2"/>
                </a:solidFill>
                <a:latin typeface="Arial" panose="020B0604020202020204" pitchFamily="34" charset="0"/>
              </a:rPr>
            </a:fld>
            <a:endParaRPr lang="zh-CN" altLang="en-US" sz="1200" b="1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77825" y="682625"/>
            <a:ext cx="6096000" cy="34290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7891" name="备注占位符 2"/>
          <p:cNvSpPr>
            <a:spLocks noGrp="1"/>
          </p:cNvSpPr>
          <p:nvPr>
            <p:ph type="body" idx="1"/>
          </p:nvPr>
        </p:nvSpPr>
        <p:spPr>
          <a:xfrm>
            <a:off x="682625" y="4340225"/>
            <a:ext cx="5486400" cy="4114800"/>
          </a:xfrm>
          <a:noFill/>
          <a:ln>
            <a:noFill/>
          </a:ln>
        </p:spPr>
        <p:txBody>
          <a:bodyPr wrap="square" lIns="91440" tIns="45720" rIns="91440" bIns="45720" anchor="t" anchorCtr="0"/>
          <a:p>
            <a:pPr lvl="0" eaLnBrk="1" hangingPunct="1">
              <a:spcBef>
                <a:spcPct val="0"/>
              </a:spcBef>
            </a:pPr>
            <a:r>
              <a:rPr lang="zh-CN" altLang="en-US" dirty="0"/>
              <a:t>模板来自于 </a:t>
            </a:r>
            <a:r>
              <a:rPr lang="en-US" altLang="zh-CN" dirty="0"/>
              <a:t>http://docer.wps.cn</a:t>
            </a:r>
            <a:endParaRPr lang="zh-CN" altLang="en-US" dirty="0"/>
          </a:p>
        </p:txBody>
      </p:sp>
      <p:sp>
        <p:nvSpPr>
          <p:cNvPr id="37892" name="灯片编号占位符 3"/>
          <p:cNvSpPr txBox="1">
            <a:spLocks noGrp="1"/>
          </p:cNvSpPr>
          <p:nvPr/>
        </p:nvSpPr>
        <p:spPr>
          <a:xfrm>
            <a:off x="3881438" y="8682038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b="1" dirty="0">
                <a:solidFill>
                  <a:schemeClr val="tx2"/>
                </a:solidFill>
                <a:latin typeface="Arial" panose="020B0604020202020204" pitchFamily="34" charset="0"/>
              </a:rPr>
            </a:fld>
            <a:endParaRPr lang="zh-CN" altLang="en-US" sz="1200" b="1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79413" y="684213"/>
            <a:ext cx="6094412" cy="34290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>
          <a:xfrm>
            <a:off x="684213" y="4341813"/>
            <a:ext cx="5486400" cy="4114800"/>
          </a:xfrm>
          <a:noFill/>
          <a:ln>
            <a:noFill/>
          </a:ln>
        </p:spPr>
        <p:txBody>
          <a:bodyPr wrap="square" lIns="91440" tIns="45720" rIns="91440" bIns="45720" anchor="t" anchorCtr="0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9460" name="灯片编号占位符 3"/>
          <p:cNvSpPr txBox="1">
            <a:spLocks noGrp="1"/>
          </p:cNvSpPr>
          <p:nvPr/>
        </p:nvSpPr>
        <p:spPr>
          <a:xfrm>
            <a:off x="3883025" y="8683625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Arial" panose="020B0604020202020204" pitchFamily="34" charset="0"/>
              </a:rPr>
            </a:fld>
            <a:endParaRPr lang="zh-CN" altLang="en-US" sz="1200" dirty="0">
              <a:latin typeface="Arial" panose="020B060402020202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79413" y="684213"/>
            <a:ext cx="6094412" cy="34290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2531" name="备注占位符 2"/>
          <p:cNvSpPr>
            <a:spLocks noGrp="1"/>
          </p:cNvSpPr>
          <p:nvPr>
            <p:ph type="body" idx="1"/>
          </p:nvPr>
        </p:nvSpPr>
        <p:spPr>
          <a:xfrm>
            <a:off x="684213" y="4341813"/>
            <a:ext cx="5486400" cy="4114800"/>
          </a:xfrm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22532" name="灯片编号占位符 3"/>
          <p:cNvSpPr txBox="1">
            <a:spLocks noGrp="1"/>
          </p:cNvSpPr>
          <p:nvPr/>
        </p:nvSpPr>
        <p:spPr>
          <a:xfrm>
            <a:off x="3883025" y="8683625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>
              <a:spcBef>
                <a:spcPct val="0"/>
              </a:spcBef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1EF9DD7-257D-4E58-9C83-AB7A895EC3B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0CC82F-3A7E-4FF6-B430-747334CD637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1EF9DD7-257D-4E58-9C83-AB7A895EC3B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0CC82F-3A7E-4FF6-B430-747334CD637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组合 19"/>
          <p:cNvGrpSpPr/>
          <p:nvPr userDrawn="1"/>
        </p:nvGrpSpPr>
        <p:grpSpPr>
          <a:xfrm>
            <a:off x="11496675" y="1588"/>
            <a:ext cx="695325" cy="506412"/>
            <a:chOff x="0" y="0"/>
            <a:chExt cx="694944" cy="624651"/>
          </a:xfrm>
        </p:grpSpPr>
        <p:sp>
          <p:nvSpPr>
            <p:cNvPr id="8" name="矩形 20"/>
            <p:cNvSpPr>
              <a:spLocks noChangeArrowheads="1"/>
            </p:cNvSpPr>
            <p:nvPr/>
          </p:nvSpPr>
          <p:spPr bwMode="auto">
            <a:xfrm>
              <a:off x="0" y="0"/>
              <a:ext cx="548974" cy="624651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矩形 21"/>
            <p:cNvSpPr>
              <a:spLocks noChangeArrowheads="1"/>
            </p:cNvSpPr>
            <p:nvPr/>
          </p:nvSpPr>
          <p:spPr bwMode="auto">
            <a:xfrm>
              <a:off x="612439" y="0"/>
              <a:ext cx="82505" cy="624651"/>
            </a:xfrm>
            <a:prstGeom prst="rect">
              <a:avLst/>
            </a:prstGeom>
            <a:solidFill>
              <a:srgbClr val="FFD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-25400" y="0"/>
            <a:ext cx="2690813" cy="83661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解读客户的定义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49550" y="0"/>
            <a:ext cx="2122488" cy="549275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识别客户的状态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951413" y="0"/>
            <a:ext cx="2008188" cy="549275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分析客户的价值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H="1">
            <a:off x="7123113" y="533400"/>
            <a:ext cx="5000625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3AE9C005-6C7F-4947-9484-B757746E0AF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2A395A8-8C43-4132-9B15-D120ED4E2E39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1EF9DD7-257D-4E58-9C83-AB7A895EC3B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0CC82F-3A7E-4FF6-B430-747334CD637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1EF9DD7-257D-4E58-9C83-AB7A895EC3B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0CC82F-3A7E-4FF6-B430-747334CD637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1EF9DD7-257D-4E58-9C83-AB7A895EC3B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0CC82F-3A7E-4FF6-B430-747334CD637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1EF9DD7-257D-4E58-9C83-AB7A895EC3B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0CC82F-3A7E-4FF6-B430-747334CD637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1EF9DD7-257D-4E58-9C83-AB7A895EC3B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0CC82F-3A7E-4FF6-B430-747334CD637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1EF9DD7-257D-4E58-9C83-AB7A895EC3B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0CC82F-3A7E-4FF6-B430-747334CD637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1EF9DD7-257D-4E58-9C83-AB7A895EC3B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0CC82F-3A7E-4FF6-B430-747334CD637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1EF9DD7-257D-4E58-9C83-AB7A895EC3B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0CC82F-3A7E-4FF6-B430-747334CD637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1EF9DD7-257D-4E58-9C83-AB7A895EC3B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0CC82F-3A7E-4FF6-B430-747334CD637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1EF9DD7-257D-4E58-9C83-AB7A895EC3B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0CC82F-3A7E-4FF6-B430-747334CD637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1EF9DD7-257D-4E58-9C83-AB7A895EC3B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0CC82F-3A7E-4FF6-B430-747334CD637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组合 19"/>
          <p:cNvGrpSpPr/>
          <p:nvPr userDrawn="1"/>
        </p:nvGrpSpPr>
        <p:grpSpPr>
          <a:xfrm>
            <a:off x="11496675" y="1588"/>
            <a:ext cx="695325" cy="506412"/>
            <a:chOff x="0" y="0"/>
            <a:chExt cx="694944" cy="624651"/>
          </a:xfrm>
        </p:grpSpPr>
        <p:sp>
          <p:nvSpPr>
            <p:cNvPr id="8" name="矩形 20"/>
            <p:cNvSpPr>
              <a:spLocks noChangeArrowheads="1"/>
            </p:cNvSpPr>
            <p:nvPr/>
          </p:nvSpPr>
          <p:spPr bwMode="auto">
            <a:xfrm>
              <a:off x="0" y="0"/>
              <a:ext cx="548974" cy="624651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矩形 21"/>
            <p:cNvSpPr>
              <a:spLocks noChangeArrowheads="1"/>
            </p:cNvSpPr>
            <p:nvPr/>
          </p:nvSpPr>
          <p:spPr bwMode="auto">
            <a:xfrm>
              <a:off x="612439" y="0"/>
              <a:ext cx="82505" cy="624651"/>
            </a:xfrm>
            <a:prstGeom prst="rect">
              <a:avLst/>
            </a:prstGeom>
            <a:solidFill>
              <a:srgbClr val="FFD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-25400" y="0"/>
            <a:ext cx="2690813" cy="83661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解读客户的定义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49550" y="0"/>
            <a:ext cx="2122488" cy="549275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识别客户的状态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951413" y="0"/>
            <a:ext cx="2008188" cy="549275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分析客户的价值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H="1">
            <a:off x="7123113" y="533400"/>
            <a:ext cx="5000625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3AE9C005-6C7F-4947-9484-B757746E0AF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2A395A8-8C43-4132-9B15-D120ED4E2E39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1EF9DD7-257D-4E58-9C83-AB7A895EC3B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0CC82F-3A7E-4FF6-B430-747334CD637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1EF9DD7-257D-4E58-9C83-AB7A895EC3B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0CC82F-3A7E-4FF6-B430-747334CD637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1EF9DD7-257D-4E58-9C83-AB7A895EC3B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0CC82F-3A7E-4FF6-B430-747334CD637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1EF9DD7-257D-4E58-9C83-AB7A895EC3B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0CC82F-3A7E-4FF6-B430-747334CD637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1EF9DD7-257D-4E58-9C83-AB7A895EC3B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0CC82F-3A7E-4FF6-B430-747334CD637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1EF9DD7-257D-4E58-9C83-AB7A895EC3B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0CC82F-3A7E-4FF6-B430-747334CD637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1EF9DD7-257D-4E58-9C83-AB7A895EC3B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0CC82F-3A7E-4FF6-B430-747334CD637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zh-CN" dirty="0"/>
              <a:t>单击此处编辑母版标题样式</a:t>
            </a:r>
            <a:endParaRPr lang="zh-CN" altLang="zh-CN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zh-CN" dirty="0"/>
              <a:t>单击此处编辑母版文本样式</a:t>
            </a:r>
            <a:endParaRPr lang="zh-CN" altLang="zh-CN" dirty="0"/>
          </a:p>
          <a:p>
            <a:pPr lvl="1"/>
            <a:r>
              <a:rPr lang="zh-CN" altLang="zh-CN" dirty="0"/>
              <a:t>第二级</a:t>
            </a:r>
            <a:endParaRPr lang="zh-CN" altLang="zh-CN" dirty="0"/>
          </a:p>
          <a:p>
            <a:pPr lvl="2"/>
            <a:r>
              <a:rPr lang="zh-CN" altLang="zh-CN" dirty="0"/>
              <a:t>第三级</a:t>
            </a:r>
            <a:endParaRPr lang="zh-CN" altLang="zh-CN" dirty="0"/>
          </a:p>
          <a:p>
            <a:pPr lvl="3"/>
            <a:r>
              <a:rPr lang="zh-CN" altLang="zh-CN" dirty="0"/>
              <a:t>第四级</a:t>
            </a:r>
            <a:endParaRPr lang="zh-CN" altLang="zh-CN" dirty="0"/>
          </a:p>
          <a:p>
            <a:pPr lvl="4"/>
            <a:r>
              <a:rPr lang="zh-CN" altLang="zh-CN" dirty="0"/>
              <a:t>第五级</a:t>
            </a:r>
            <a:endParaRPr lang="zh-CN" altLang="zh-CN" dirty="0"/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1EF9DD7-257D-4E58-9C83-AB7A895EC3B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0CC82F-3A7E-4FF6-B430-747334CD637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zh-CN" dirty="0"/>
              <a:t>单击此处编辑母版标题样式</a:t>
            </a:r>
            <a:endParaRPr lang="zh-CN" altLang="zh-CN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zh-CN" dirty="0"/>
              <a:t>单击此处编辑母版文本样式</a:t>
            </a:r>
            <a:endParaRPr lang="zh-CN" altLang="zh-CN" dirty="0"/>
          </a:p>
          <a:p>
            <a:pPr lvl="1"/>
            <a:r>
              <a:rPr lang="zh-CN" altLang="zh-CN" dirty="0"/>
              <a:t>第二级</a:t>
            </a:r>
            <a:endParaRPr lang="zh-CN" altLang="zh-CN" dirty="0"/>
          </a:p>
          <a:p>
            <a:pPr lvl="2"/>
            <a:r>
              <a:rPr lang="zh-CN" altLang="zh-CN" dirty="0"/>
              <a:t>第三级</a:t>
            </a:r>
            <a:endParaRPr lang="zh-CN" altLang="zh-CN" dirty="0"/>
          </a:p>
          <a:p>
            <a:pPr lvl="3"/>
            <a:r>
              <a:rPr lang="zh-CN" altLang="zh-CN" dirty="0"/>
              <a:t>第四级</a:t>
            </a:r>
            <a:endParaRPr lang="zh-CN" altLang="zh-CN" dirty="0"/>
          </a:p>
          <a:p>
            <a:pPr lvl="4"/>
            <a:r>
              <a:rPr lang="zh-CN" altLang="zh-CN" dirty="0"/>
              <a:t>第五级</a:t>
            </a:r>
            <a:endParaRPr lang="zh-CN" altLang="zh-CN" dirty="0"/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1EF9DD7-257D-4E58-9C83-AB7A895EC3B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0CC82F-3A7E-4FF6-B430-747334CD637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20.xml"/><Relationship Id="rId8" Type="http://schemas.openxmlformats.org/officeDocument/2006/relationships/tags" Target="../tags/tag19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1" Type="http://schemas.openxmlformats.org/officeDocument/2006/relationships/slideLayout" Target="../slideLayouts/slideLayout7.xml"/><Relationship Id="rId20" Type="http://schemas.openxmlformats.org/officeDocument/2006/relationships/tags" Target="../tags/tag31.xml"/><Relationship Id="rId2" Type="http://schemas.openxmlformats.org/officeDocument/2006/relationships/tags" Target="../tags/tag13.xml"/><Relationship Id="rId19" Type="http://schemas.openxmlformats.org/officeDocument/2006/relationships/tags" Target="../tags/tag30.xml"/><Relationship Id="rId18" Type="http://schemas.openxmlformats.org/officeDocument/2006/relationships/tags" Target="../tags/tag29.xml"/><Relationship Id="rId17" Type="http://schemas.openxmlformats.org/officeDocument/2006/relationships/tags" Target="../tags/tag28.xml"/><Relationship Id="rId16" Type="http://schemas.openxmlformats.org/officeDocument/2006/relationships/tags" Target="../tags/tag27.xml"/><Relationship Id="rId15" Type="http://schemas.openxmlformats.org/officeDocument/2006/relationships/tags" Target="../tags/tag26.xml"/><Relationship Id="rId14" Type="http://schemas.openxmlformats.org/officeDocument/2006/relationships/tags" Target="../tags/tag25.xml"/><Relationship Id="rId13" Type="http://schemas.openxmlformats.org/officeDocument/2006/relationships/tags" Target="../tags/tag24.xml"/><Relationship Id="rId12" Type="http://schemas.openxmlformats.org/officeDocument/2006/relationships/tags" Target="../tags/tag23.xml"/><Relationship Id="rId11" Type="http://schemas.openxmlformats.org/officeDocument/2006/relationships/tags" Target="../tags/tag22.xml"/><Relationship Id="rId10" Type="http://schemas.openxmlformats.org/officeDocument/2006/relationships/tags" Target="../tags/tag21.xml"/><Relationship Id="rId1" Type="http://schemas.openxmlformats.org/officeDocument/2006/relationships/tags" Target="../tags/tag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40.xml"/><Relationship Id="rId8" Type="http://schemas.openxmlformats.org/officeDocument/2006/relationships/tags" Target="../tags/tag39.xml"/><Relationship Id="rId7" Type="http://schemas.openxmlformats.org/officeDocument/2006/relationships/tags" Target="../tags/tag38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7" Type="http://schemas.openxmlformats.org/officeDocument/2006/relationships/slideLayout" Target="../slideLayouts/slideLayout7.xml"/><Relationship Id="rId16" Type="http://schemas.openxmlformats.org/officeDocument/2006/relationships/tags" Target="../tags/tag47.xml"/><Relationship Id="rId15" Type="http://schemas.openxmlformats.org/officeDocument/2006/relationships/tags" Target="../tags/tag46.xml"/><Relationship Id="rId14" Type="http://schemas.openxmlformats.org/officeDocument/2006/relationships/tags" Target="../tags/tag45.xml"/><Relationship Id="rId13" Type="http://schemas.openxmlformats.org/officeDocument/2006/relationships/tags" Target="../tags/tag44.xml"/><Relationship Id="rId12" Type="http://schemas.openxmlformats.org/officeDocument/2006/relationships/tags" Target="../tags/tag43.xml"/><Relationship Id="rId11" Type="http://schemas.openxmlformats.org/officeDocument/2006/relationships/tags" Target="../tags/tag42.xml"/><Relationship Id="rId10" Type="http://schemas.openxmlformats.org/officeDocument/2006/relationships/tags" Target="../tags/tag41.xml"/><Relationship Id="rId1" Type="http://schemas.openxmlformats.org/officeDocument/2006/relationships/tags" Target="../tags/tag3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10.xml"/><Relationship Id="rId8" Type="http://schemas.openxmlformats.org/officeDocument/2006/relationships/tags" Target="../tags/tag9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1" Type="http://schemas.openxmlformats.org/officeDocument/2006/relationships/slideLayout" Target="../slideLayouts/slideLayout7.xml"/><Relationship Id="rId10" Type="http://schemas.openxmlformats.org/officeDocument/2006/relationships/tags" Target="../tags/tag11.xml"/><Relationship Id="rId1" Type="http://schemas.openxmlformats.org/officeDocument/2006/relationships/tags" Target="../tags/tag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098" name="圆角矩形 36"/>
          <p:cNvSpPr/>
          <p:nvPr/>
        </p:nvSpPr>
        <p:spPr>
          <a:xfrm>
            <a:off x="3638550" y="5976938"/>
            <a:ext cx="4833938" cy="598487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9525">
            <a:noFill/>
          </a:ln>
        </p:spPr>
        <p:txBody>
          <a:bodyPr anchor="ctr" anchorCtr="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800" dirty="0">
              <a:solidFill>
                <a:srgbClr val="FFFFFF"/>
              </a:solidFill>
            </a:endParaRPr>
          </a:p>
        </p:txBody>
      </p:sp>
      <p:sp>
        <p:nvSpPr>
          <p:cNvPr id="4099" name="文本框 28"/>
          <p:cNvSpPr txBox="1"/>
          <p:nvPr/>
        </p:nvSpPr>
        <p:spPr>
          <a:xfrm>
            <a:off x="2623820" y="4665980"/>
            <a:ext cx="686371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模块七 客户关系管理新发展</a:t>
            </a:r>
            <a:endParaRPr lang="zh-CN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100" name="直接连接符 31"/>
          <p:cNvCxnSpPr/>
          <p:nvPr/>
        </p:nvCxnSpPr>
        <p:spPr>
          <a:xfrm>
            <a:off x="3359785" y="5517198"/>
            <a:ext cx="5688330" cy="0"/>
          </a:xfrm>
          <a:prstGeom prst="line">
            <a:avLst/>
          </a:prstGeom>
          <a:ln w="12700" cap="flat" cmpd="sng">
            <a:solidFill>
              <a:srgbClr val="FFC108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4101" name="直接连接符 34"/>
          <p:cNvCxnSpPr/>
          <p:nvPr/>
        </p:nvCxnSpPr>
        <p:spPr>
          <a:xfrm>
            <a:off x="3359785" y="5445125"/>
            <a:ext cx="5688330" cy="0"/>
          </a:xfrm>
          <a:prstGeom prst="line">
            <a:avLst/>
          </a:prstGeom>
          <a:ln w="12700" cap="flat" cmpd="sng">
            <a:solidFill>
              <a:srgbClr val="FFC108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4102" name="文本框 35"/>
          <p:cNvSpPr txBox="1"/>
          <p:nvPr/>
        </p:nvSpPr>
        <p:spPr>
          <a:xfrm>
            <a:off x="3527425" y="6078538"/>
            <a:ext cx="5202238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主讲：经济管理学院</a:t>
            </a:r>
            <a:r>
              <a:rPr lang="en-US" altLang="zh-CN" sz="2400" b="1" dirty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b="1" dirty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梁燕冰</a:t>
            </a:r>
            <a:endParaRPr lang="zh-CN" altLang="zh-CN" sz="2400" b="1" dirty="0">
              <a:solidFill>
                <a:srgbClr val="0D0D0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03" name="组合 8"/>
          <p:cNvGrpSpPr/>
          <p:nvPr/>
        </p:nvGrpSpPr>
        <p:grpSpPr>
          <a:xfrm>
            <a:off x="-26987" y="935038"/>
            <a:ext cx="12218987" cy="3644900"/>
            <a:chOff x="0" y="1566863"/>
            <a:chExt cx="12192000" cy="3644900"/>
          </a:xfrm>
        </p:grpSpPr>
        <p:pic>
          <p:nvPicPr>
            <p:cNvPr id="4104" name="图片 2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1566863"/>
              <a:ext cx="6156018" cy="36449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105" name="图片 2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flipH="1">
              <a:off x="6035982" y="1566863"/>
              <a:ext cx="6156018" cy="36449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MH_PageTitle"/>
          <p:cNvSpPr>
            <a:spLocks noGrp="1"/>
          </p:cNvSpPr>
          <p:nvPr>
            <p:ph type="title" idx="4294967295"/>
          </p:nvPr>
        </p:nvSpPr>
        <p:spPr>
          <a:xfrm>
            <a:off x="1757363" y="885825"/>
            <a:ext cx="7886700" cy="1325563"/>
          </a:xfrm>
          <a:solidFill>
            <a:srgbClr val="FFFFFF">
              <a:alpha val="100000"/>
            </a:srgbClr>
          </a:solidFill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大数据的特征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——“5V”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55" name="MH_Other_1"/>
          <p:cNvSpPr/>
          <p:nvPr/>
        </p:nvSpPr>
        <p:spPr>
          <a:xfrm>
            <a:off x="2698750" y="2724150"/>
            <a:ext cx="2044700" cy="2044700"/>
          </a:xfrm>
          <a:prstGeom prst="ellipse">
            <a:avLst/>
          </a:prstGeom>
          <a:solidFill>
            <a:srgbClr val="507AAE"/>
          </a:solidFill>
          <a:ln w="9525">
            <a:noFill/>
          </a:ln>
        </p:spPr>
        <p:txBody>
          <a:bodyPr anchor="ctr" anchorCtr="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HK" altLang="en-US" sz="2200" b="1" dirty="0">
              <a:solidFill>
                <a:srgbClr val="FFFFFF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23556" name="MH_Other_2"/>
          <p:cNvSpPr/>
          <p:nvPr/>
        </p:nvSpPr>
        <p:spPr>
          <a:xfrm>
            <a:off x="3090863" y="3105150"/>
            <a:ext cx="1362075" cy="1282700"/>
          </a:xfrm>
          <a:custGeom>
            <a:avLst/>
            <a:gdLst>
              <a:gd name="txL" fmla="*/ 0 w 1361803"/>
              <a:gd name="txT" fmla="*/ 0 h 1281345"/>
              <a:gd name="txR" fmla="*/ 1361803 w 1361803"/>
              <a:gd name="txB" fmla="*/ 1281345 h 1281345"/>
            </a:gdLst>
            <a:ahLst/>
            <a:cxnLst>
              <a:cxn ang="0">
                <a:pos x="374128" y="898965"/>
              </a:cxn>
              <a:cxn ang="0">
                <a:pos x="476865" y="941121"/>
              </a:cxn>
              <a:cxn ang="0">
                <a:pos x="554917" y="958417"/>
              </a:cxn>
              <a:cxn ang="0">
                <a:pos x="529229" y="1036256"/>
              </a:cxn>
              <a:cxn ang="0">
                <a:pos x="461061" y="1058958"/>
              </a:cxn>
              <a:cxn ang="0">
                <a:pos x="353376" y="995176"/>
              </a:cxn>
              <a:cxn ang="0">
                <a:pos x="287184" y="1068690"/>
              </a:cxn>
              <a:cxn ang="0">
                <a:pos x="312868" y="902202"/>
              </a:cxn>
              <a:cxn ang="0">
                <a:pos x="275135" y="699087"/>
              </a:cxn>
              <a:cxn ang="0">
                <a:pos x="666851" y="699087"/>
              </a:cxn>
              <a:cxn ang="0">
                <a:pos x="634206" y="785470"/>
              </a:cxn>
              <a:cxn ang="0">
                <a:pos x="271175" y="790868"/>
              </a:cxn>
              <a:cxn ang="0">
                <a:pos x="256336" y="718523"/>
              </a:cxn>
              <a:cxn ang="0">
                <a:pos x="278950" y="513242"/>
              </a:cxn>
              <a:cxn ang="0">
                <a:pos x="747968" y="513242"/>
              </a:cxn>
              <a:cxn ang="0">
                <a:pos x="767759" y="566249"/>
              </a:cxn>
              <a:cxn ang="0">
                <a:pos x="279936" y="604108"/>
              </a:cxn>
              <a:cxn ang="0">
                <a:pos x="257170" y="537042"/>
              </a:cxn>
              <a:cxn ang="0">
                <a:pos x="945911" y="461187"/>
              </a:cxn>
              <a:cxn ang="0">
                <a:pos x="1025021" y="655806"/>
              </a:cxn>
              <a:cxn ang="0">
                <a:pos x="637384" y="1060180"/>
              </a:cxn>
              <a:cxn ang="0">
                <a:pos x="602772" y="1029906"/>
              </a:cxn>
              <a:cxn ang="0">
                <a:pos x="941958" y="468756"/>
              </a:cxn>
              <a:cxn ang="0">
                <a:pos x="1341442" y="328522"/>
              </a:cxn>
              <a:cxn ang="0">
                <a:pos x="1358252" y="380362"/>
              </a:cxn>
              <a:cxn ang="0">
                <a:pos x="1137752" y="676284"/>
              </a:cxn>
              <a:cxn ang="0">
                <a:pos x="1084352" y="689244"/>
              </a:cxn>
              <a:cxn ang="0">
                <a:pos x="1124894" y="607164"/>
              </a:cxn>
              <a:cxn ang="0">
                <a:pos x="1314743" y="340402"/>
              </a:cxn>
              <a:cxn ang="0">
                <a:pos x="527504" y="233333"/>
              </a:cxn>
              <a:cxn ang="0">
                <a:pos x="767759" y="249560"/>
              </a:cxn>
              <a:cxn ang="0">
                <a:pos x="750956" y="324201"/>
              </a:cxn>
              <a:cxn ang="0">
                <a:pos x="530477" y="324201"/>
              </a:cxn>
              <a:cxn ang="0">
                <a:pos x="512673" y="250642"/>
              </a:cxn>
              <a:cxn ang="0">
                <a:pos x="1247162" y="140302"/>
              </a:cxn>
              <a:cxn ang="0">
                <a:pos x="1310955" y="244112"/>
              </a:cxn>
              <a:cxn ang="0">
                <a:pos x="1118089" y="541097"/>
              </a:cxn>
              <a:cxn ang="0">
                <a:pos x="999398" y="392064"/>
              </a:cxn>
              <a:cxn ang="0">
                <a:pos x="1209081" y="151236"/>
              </a:cxn>
              <a:cxn ang="0">
                <a:pos x="327460" y="0"/>
              </a:cxn>
              <a:cxn ang="0">
                <a:pos x="1024934" y="139396"/>
              </a:cxn>
              <a:cxn ang="0">
                <a:pos x="1017020" y="242054"/>
              </a:cxn>
              <a:cxn ang="0">
                <a:pos x="911163" y="386853"/>
              </a:cxn>
              <a:cxn ang="0">
                <a:pos x="898300" y="319857"/>
              </a:cxn>
              <a:cxn ang="0">
                <a:pos x="873566" y="138316"/>
              </a:cxn>
              <a:cxn ang="0">
                <a:pos x="382861" y="138316"/>
              </a:cxn>
              <a:cxn ang="0">
                <a:pos x="382861" y="319857"/>
              </a:cxn>
              <a:cxn ang="0">
                <a:pos x="143458" y="417110"/>
              </a:cxn>
              <a:cxn ang="0">
                <a:pos x="126629" y="436560"/>
              </a:cxn>
              <a:cxn ang="0">
                <a:pos x="151363" y="1164882"/>
              </a:cxn>
              <a:cxn ang="0">
                <a:pos x="898300" y="1136788"/>
              </a:cxn>
              <a:cxn ang="0">
                <a:pos x="904235" y="919582"/>
              </a:cxn>
              <a:cxn ang="0">
                <a:pos x="1023943" y="782350"/>
              </a:cxn>
              <a:cxn ang="0">
                <a:pos x="1024934" y="1155156"/>
              </a:cxn>
              <a:cxn ang="0">
                <a:pos x="131576" y="1303198"/>
              </a:cxn>
              <a:cxn ang="0">
                <a:pos x="0" y="341468"/>
              </a:cxn>
              <a:cxn ang="0">
                <a:pos x="262165" y="29177"/>
              </a:cxn>
            </a:cxnLst>
            <a:rect l="txL" t="txT" r="txR" b="txB"/>
            <a:pathLst>
              <a:path w="1361803" h="1281345">
                <a:moveTo>
                  <a:pt x="340187" y="867542"/>
                </a:moveTo>
                <a:cubicBezTo>
                  <a:pt x="351512" y="867144"/>
                  <a:pt x="363575" y="872724"/>
                  <a:pt x="372930" y="883885"/>
                </a:cubicBezTo>
                <a:cubicBezTo>
                  <a:pt x="394595" y="907270"/>
                  <a:pt x="415275" y="931718"/>
                  <a:pt x="436940" y="957229"/>
                </a:cubicBezTo>
                <a:cubicBezTo>
                  <a:pt x="449742" y="946599"/>
                  <a:pt x="462543" y="935970"/>
                  <a:pt x="475345" y="925340"/>
                </a:cubicBezTo>
                <a:cubicBezTo>
                  <a:pt x="492086" y="911522"/>
                  <a:pt x="506857" y="910459"/>
                  <a:pt x="525568" y="923214"/>
                </a:cubicBezTo>
                <a:cubicBezTo>
                  <a:pt x="535415" y="929592"/>
                  <a:pt x="544278" y="935970"/>
                  <a:pt x="553141" y="942347"/>
                </a:cubicBezTo>
                <a:cubicBezTo>
                  <a:pt x="545263" y="967858"/>
                  <a:pt x="538370" y="993369"/>
                  <a:pt x="530492" y="1018880"/>
                </a:cubicBezTo>
                <a:cubicBezTo>
                  <a:pt x="528522" y="1018880"/>
                  <a:pt x="528522" y="1018880"/>
                  <a:pt x="527537" y="1018880"/>
                </a:cubicBezTo>
                <a:cubicBezTo>
                  <a:pt x="509812" y="1000810"/>
                  <a:pt x="494056" y="1007187"/>
                  <a:pt x="479284" y="1024195"/>
                </a:cubicBezTo>
                <a:cubicBezTo>
                  <a:pt x="473376" y="1030572"/>
                  <a:pt x="466482" y="1035887"/>
                  <a:pt x="459589" y="1041202"/>
                </a:cubicBezTo>
                <a:cubicBezTo>
                  <a:pt x="438909" y="1058209"/>
                  <a:pt x="420199" y="1056083"/>
                  <a:pt x="402473" y="1035887"/>
                </a:cubicBezTo>
                <a:cubicBezTo>
                  <a:pt x="385732" y="1017817"/>
                  <a:pt x="369976" y="998684"/>
                  <a:pt x="352251" y="978488"/>
                </a:cubicBezTo>
                <a:cubicBezTo>
                  <a:pt x="343388" y="995495"/>
                  <a:pt x="335510" y="1012502"/>
                  <a:pt x="327632" y="1028446"/>
                </a:cubicBezTo>
                <a:cubicBezTo>
                  <a:pt x="318769" y="1046517"/>
                  <a:pt x="303013" y="1053957"/>
                  <a:pt x="286272" y="1050768"/>
                </a:cubicBezTo>
                <a:cubicBezTo>
                  <a:pt x="262638" y="1046517"/>
                  <a:pt x="248851" y="1019943"/>
                  <a:pt x="259683" y="995495"/>
                </a:cubicBezTo>
                <a:cubicBezTo>
                  <a:pt x="276424" y="959355"/>
                  <a:pt x="293165" y="922151"/>
                  <a:pt x="311876" y="887074"/>
                </a:cubicBezTo>
                <a:cubicBezTo>
                  <a:pt x="318276" y="874318"/>
                  <a:pt x="328863" y="867941"/>
                  <a:pt x="340187" y="867542"/>
                </a:cubicBezTo>
                <a:close/>
                <a:moveTo>
                  <a:pt x="274255" y="687365"/>
                </a:moveTo>
                <a:cubicBezTo>
                  <a:pt x="330459" y="687365"/>
                  <a:pt x="386662" y="687365"/>
                  <a:pt x="442866" y="687365"/>
                </a:cubicBezTo>
                <a:cubicBezTo>
                  <a:pt x="516819" y="687365"/>
                  <a:pt x="590771" y="687365"/>
                  <a:pt x="664723" y="687365"/>
                </a:cubicBezTo>
                <a:cubicBezTo>
                  <a:pt x="670640" y="687365"/>
                  <a:pt x="675570" y="687365"/>
                  <a:pt x="684444" y="687365"/>
                </a:cubicBezTo>
                <a:cubicBezTo>
                  <a:pt x="666695" y="718154"/>
                  <a:pt x="649933" y="745757"/>
                  <a:pt x="632184" y="772299"/>
                </a:cubicBezTo>
                <a:cubicBezTo>
                  <a:pt x="630212" y="775484"/>
                  <a:pt x="625282" y="776545"/>
                  <a:pt x="621338" y="776545"/>
                </a:cubicBezTo>
                <a:cubicBezTo>
                  <a:pt x="504000" y="777607"/>
                  <a:pt x="387648" y="776545"/>
                  <a:pt x="270311" y="777607"/>
                </a:cubicBezTo>
                <a:cubicBezTo>
                  <a:pt x="259464" y="777607"/>
                  <a:pt x="255520" y="772299"/>
                  <a:pt x="256506" y="760620"/>
                </a:cubicBezTo>
                <a:cubicBezTo>
                  <a:pt x="256506" y="742572"/>
                  <a:pt x="256506" y="724524"/>
                  <a:pt x="255520" y="706475"/>
                </a:cubicBezTo>
                <a:cubicBezTo>
                  <a:pt x="255520" y="691612"/>
                  <a:pt x="261436" y="687365"/>
                  <a:pt x="274255" y="687365"/>
                </a:cubicBezTo>
                <a:close/>
                <a:moveTo>
                  <a:pt x="278054" y="504636"/>
                </a:moveTo>
                <a:cubicBezTo>
                  <a:pt x="354989" y="504636"/>
                  <a:pt x="432911" y="504636"/>
                  <a:pt x="509846" y="504636"/>
                </a:cubicBezTo>
                <a:cubicBezTo>
                  <a:pt x="588754" y="504636"/>
                  <a:pt x="666676" y="504636"/>
                  <a:pt x="745584" y="504636"/>
                </a:cubicBezTo>
                <a:cubicBezTo>
                  <a:pt x="764325" y="504636"/>
                  <a:pt x="765311" y="505700"/>
                  <a:pt x="765311" y="524845"/>
                </a:cubicBezTo>
                <a:cubicBezTo>
                  <a:pt x="765311" y="535481"/>
                  <a:pt x="765311" y="546117"/>
                  <a:pt x="765311" y="556753"/>
                </a:cubicBezTo>
                <a:cubicBezTo>
                  <a:pt x="765311" y="580153"/>
                  <a:pt x="752489" y="593980"/>
                  <a:pt x="730789" y="593980"/>
                </a:cubicBezTo>
                <a:cubicBezTo>
                  <a:pt x="580863" y="593980"/>
                  <a:pt x="429952" y="593980"/>
                  <a:pt x="279040" y="593980"/>
                </a:cubicBezTo>
                <a:cubicBezTo>
                  <a:pt x="256354" y="593980"/>
                  <a:pt x="256354" y="592917"/>
                  <a:pt x="256354" y="569517"/>
                </a:cubicBezTo>
                <a:cubicBezTo>
                  <a:pt x="256354" y="555690"/>
                  <a:pt x="256354" y="541863"/>
                  <a:pt x="256354" y="528036"/>
                </a:cubicBezTo>
                <a:cubicBezTo>
                  <a:pt x="256354" y="504636"/>
                  <a:pt x="256354" y="504636"/>
                  <a:pt x="278054" y="504636"/>
                </a:cubicBezTo>
                <a:close/>
                <a:moveTo>
                  <a:pt x="942895" y="453454"/>
                </a:moveTo>
                <a:cubicBezTo>
                  <a:pt x="989224" y="494914"/>
                  <a:pt x="1033581" y="534249"/>
                  <a:pt x="1077938" y="574646"/>
                </a:cubicBezTo>
                <a:cubicBezTo>
                  <a:pt x="1059210" y="599097"/>
                  <a:pt x="1040481" y="622484"/>
                  <a:pt x="1021752" y="644809"/>
                </a:cubicBezTo>
                <a:cubicBezTo>
                  <a:pt x="928109" y="760685"/>
                  <a:pt x="831509" y="874435"/>
                  <a:pt x="722095" y="974365"/>
                </a:cubicBezTo>
                <a:cubicBezTo>
                  <a:pt x="695481" y="999879"/>
                  <a:pt x="664923" y="1021141"/>
                  <a:pt x="635352" y="1042403"/>
                </a:cubicBezTo>
                <a:cubicBezTo>
                  <a:pt x="626481" y="1048781"/>
                  <a:pt x="613666" y="1046655"/>
                  <a:pt x="601838" y="1048781"/>
                </a:cubicBezTo>
                <a:cubicBezTo>
                  <a:pt x="601838" y="1037087"/>
                  <a:pt x="596909" y="1023267"/>
                  <a:pt x="600852" y="1012636"/>
                </a:cubicBezTo>
                <a:cubicBezTo>
                  <a:pt x="619581" y="969050"/>
                  <a:pt x="637323" y="924400"/>
                  <a:pt x="659995" y="882940"/>
                </a:cubicBezTo>
                <a:cubicBezTo>
                  <a:pt x="741809" y="734108"/>
                  <a:pt x="838409" y="595907"/>
                  <a:pt x="938952" y="460896"/>
                </a:cubicBezTo>
                <a:cubicBezTo>
                  <a:pt x="939938" y="458770"/>
                  <a:pt x="940924" y="456643"/>
                  <a:pt x="942895" y="453454"/>
                </a:cubicBezTo>
                <a:close/>
                <a:moveTo>
                  <a:pt x="1337162" y="323013"/>
                </a:moveTo>
                <a:cubicBezTo>
                  <a:pt x="1348990" y="326198"/>
                  <a:pt x="1361803" y="343189"/>
                  <a:pt x="1361803" y="358055"/>
                </a:cubicBezTo>
                <a:cubicBezTo>
                  <a:pt x="1359832" y="361241"/>
                  <a:pt x="1357861" y="367612"/>
                  <a:pt x="1353918" y="373984"/>
                </a:cubicBezTo>
                <a:cubicBezTo>
                  <a:pt x="1300693" y="447255"/>
                  <a:pt x="1247469" y="521588"/>
                  <a:pt x="1194244" y="594859"/>
                </a:cubicBezTo>
                <a:cubicBezTo>
                  <a:pt x="1175517" y="619282"/>
                  <a:pt x="1154818" y="642644"/>
                  <a:pt x="1134120" y="664944"/>
                </a:cubicBezTo>
                <a:cubicBezTo>
                  <a:pt x="1125249" y="673439"/>
                  <a:pt x="1113421" y="678749"/>
                  <a:pt x="1101594" y="682996"/>
                </a:cubicBezTo>
                <a:cubicBezTo>
                  <a:pt x="1095680" y="685120"/>
                  <a:pt x="1083852" y="682996"/>
                  <a:pt x="1080895" y="677687"/>
                </a:cubicBezTo>
                <a:cubicBezTo>
                  <a:pt x="1077938" y="671315"/>
                  <a:pt x="1077938" y="658573"/>
                  <a:pt x="1080895" y="652201"/>
                </a:cubicBezTo>
                <a:cubicBezTo>
                  <a:pt x="1092723" y="633087"/>
                  <a:pt x="1107507" y="615035"/>
                  <a:pt x="1121306" y="596983"/>
                </a:cubicBezTo>
                <a:cubicBezTo>
                  <a:pt x="1175517" y="522650"/>
                  <a:pt x="1229727" y="449379"/>
                  <a:pt x="1284923" y="375046"/>
                </a:cubicBezTo>
                <a:cubicBezTo>
                  <a:pt x="1293794" y="362303"/>
                  <a:pt x="1302665" y="348498"/>
                  <a:pt x="1310550" y="334694"/>
                </a:cubicBezTo>
                <a:cubicBezTo>
                  <a:pt x="1317449" y="324075"/>
                  <a:pt x="1325334" y="318765"/>
                  <a:pt x="1337162" y="323013"/>
                </a:cubicBezTo>
                <a:close/>
                <a:moveTo>
                  <a:pt x="525824" y="229421"/>
                </a:moveTo>
                <a:cubicBezTo>
                  <a:pt x="600725" y="229421"/>
                  <a:pt x="675627" y="229421"/>
                  <a:pt x="750528" y="229421"/>
                </a:cubicBezTo>
                <a:cubicBezTo>
                  <a:pt x="761369" y="229421"/>
                  <a:pt x="765311" y="233676"/>
                  <a:pt x="765311" y="245375"/>
                </a:cubicBezTo>
                <a:cubicBezTo>
                  <a:pt x="764326" y="264521"/>
                  <a:pt x="764326" y="282602"/>
                  <a:pt x="765311" y="301747"/>
                </a:cubicBezTo>
                <a:cubicBezTo>
                  <a:pt x="765311" y="314511"/>
                  <a:pt x="760383" y="318765"/>
                  <a:pt x="748557" y="318765"/>
                </a:cubicBezTo>
                <a:cubicBezTo>
                  <a:pt x="711106" y="318765"/>
                  <a:pt x="674641" y="318765"/>
                  <a:pt x="638176" y="318765"/>
                </a:cubicBezTo>
                <a:cubicBezTo>
                  <a:pt x="601711" y="318765"/>
                  <a:pt x="565246" y="317702"/>
                  <a:pt x="528781" y="318765"/>
                </a:cubicBezTo>
                <a:cubicBezTo>
                  <a:pt x="515969" y="318765"/>
                  <a:pt x="511041" y="313447"/>
                  <a:pt x="511041" y="299620"/>
                </a:cubicBezTo>
                <a:cubicBezTo>
                  <a:pt x="512027" y="282602"/>
                  <a:pt x="512027" y="264521"/>
                  <a:pt x="511041" y="246439"/>
                </a:cubicBezTo>
                <a:cubicBezTo>
                  <a:pt x="511041" y="234739"/>
                  <a:pt x="514983" y="229421"/>
                  <a:pt x="525824" y="229421"/>
                </a:cubicBezTo>
                <a:close/>
                <a:moveTo>
                  <a:pt x="1243182" y="137949"/>
                </a:moveTo>
                <a:cubicBezTo>
                  <a:pt x="1255260" y="139675"/>
                  <a:pt x="1267337" y="146577"/>
                  <a:pt x="1281140" y="158257"/>
                </a:cubicBezTo>
                <a:cubicBezTo>
                  <a:pt x="1308745" y="183741"/>
                  <a:pt x="1317618" y="208163"/>
                  <a:pt x="1306773" y="240018"/>
                </a:cubicBezTo>
                <a:cubicBezTo>
                  <a:pt x="1300858" y="257008"/>
                  <a:pt x="1294942" y="275059"/>
                  <a:pt x="1285083" y="289925"/>
                </a:cubicBezTo>
                <a:cubicBezTo>
                  <a:pt x="1228886" y="370624"/>
                  <a:pt x="1171704" y="450262"/>
                  <a:pt x="1114521" y="532023"/>
                </a:cubicBezTo>
                <a:cubicBezTo>
                  <a:pt x="1066212" y="489550"/>
                  <a:pt x="1022832" y="450262"/>
                  <a:pt x="977480" y="410974"/>
                </a:cubicBezTo>
                <a:cubicBezTo>
                  <a:pt x="984381" y="401417"/>
                  <a:pt x="990297" y="392923"/>
                  <a:pt x="996212" y="385490"/>
                </a:cubicBezTo>
                <a:cubicBezTo>
                  <a:pt x="1050437" y="319656"/>
                  <a:pt x="1103676" y="252760"/>
                  <a:pt x="1157901" y="187988"/>
                </a:cubicBezTo>
                <a:cubicBezTo>
                  <a:pt x="1170718" y="172061"/>
                  <a:pt x="1188464" y="159319"/>
                  <a:pt x="1205225" y="148700"/>
                </a:cubicBezTo>
                <a:cubicBezTo>
                  <a:pt x="1219027" y="139675"/>
                  <a:pt x="1231105" y="136224"/>
                  <a:pt x="1243182" y="137949"/>
                </a:cubicBezTo>
                <a:close/>
                <a:moveTo>
                  <a:pt x="326420" y="0"/>
                </a:moveTo>
                <a:cubicBezTo>
                  <a:pt x="513791" y="0"/>
                  <a:pt x="702148" y="0"/>
                  <a:pt x="889519" y="0"/>
                </a:cubicBezTo>
                <a:cubicBezTo>
                  <a:pt x="964468" y="1063"/>
                  <a:pt x="1018707" y="56311"/>
                  <a:pt x="1021665" y="137059"/>
                </a:cubicBezTo>
                <a:cubicBezTo>
                  <a:pt x="1021665" y="164684"/>
                  <a:pt x="1021665" y="191246"/>
                  <a:pt x="1020679" y="218870"/>
                </a:cubicBezTo>
                <a:cubicBezTo>
                  <a:pt x="1020679" y="225245"/>
                  <a:pt x="1017721" y="232682"/>
                  <a:pt x="1013776" y="237995"/>
                </a:cubicBezTo>
                <a:cubicBezTo>
                  <a:pt x="985177" y="275181"/>
                  <a:pt x="956578" y="311305"/>
                  <a:pt x="928966" y="348492"/>
                </a:cubicBezTo>
                <a:cubicBezTo>
                  <a:pt x="921077" y="358054"/>
                  <a:pt x="915160" y="369741"/>
                  <a:pt x="908256" y="380366"/>
                </a:cubicBezTo>
                <a:cubicBezTo>
                  <a:pt x="905298" y="384616"/>
                  <a:pt x="901353" y="387804"/>
                  <a:pt x="895436" y="395241"/>
                </a:cubicBezTo>
                <a:cubicBezTo>
                  <a:pt x="895436" y="365492"/>
                  <a:pt x="895436" y="339992"/>
                  <a:pt x="895436" y="314493"/>
                </a:cubicBezTo>
                <a:cubicBezTo>
                  <a:pt x="895436" y="263494"/>
                  <a:pt x="895436" y="212495"/>
                  <a:pt x="895436" y="161496"/>
                </a:cubicBezTo>
                <a:cubicBezTo>
                  <a:pt x="895436" y="139184"/>
                  <a:pt x="892478" y="135997"/>
                  <a:pt x="870782" y="135997"/>
                </a:cubicBezTo>
                <a:cubicBezTo>
                  <a:pt x="713982" y="135997"/>
                  <a:pt x="557182" y="135997"/>
                  <a:pt x="399396" y="135997"/>
                </a:cubicBezTo>
                <a:cubicBezTo>
                  <a:pt x="394465" y="135997"/>
                  <a:pt x="388548" y="135997"/>
                  <a:pt x="381645" y="135997"/>
                </a:cubicBezTo>
                <a:cubicBezTo>
                  <a:pt x="381645" y="145559"/>
                  <a:pt x="381645" y="152997"/>
                  <a:pt x="381645" y="159371"/>
                </a:cubicBezTo>
                <a:cubicBezTo>
                  <a:pt x="381645" y="211433"/>
                  <a:pt x="381645" y="262431"/>
                  <a:pt x="381645" y="314493"/>
                </a:cubicBezTo>
                <a:cubicBezTo>
                  <a:pt x="380659" y="373991"/>
                  <a:pt x="346143" y="410116"/>
                  <a:pt x="290918" y="410116"/>
                </a:cubicBezTo>
                <a:cubicBezTo>
                  <a:pt x="241610" y="410116"/>
                  <a:pt x="192302" y="410116"/>
                  <a:pt x="142994" y="410116"/>
                </a:cubicBezTo>
                <a:cubicBezTo>
                  <a:pt x="138063" y="410116"/>
                  <a:pt x="133132" y="410116"/>
                  <a:pt x="126229" y="410116"/>
                </a:cubicBezTo>
                <a:cubicBezTo>
                  <a:pt x="126229" y="418615"/>
                  <a:pt x="126229" y="423928"/>
                  <a:pt x="126229" y="429240"/>
                </a:cubicBezTo>
                <a:cubicBezTo>
                  <a:pt x="126229" y="658735"/>
                  <a:pt x="126229" y="888229"/>
                  <a:pt x="126229" y="1117724"/>
                </a:cubicBezTo>
                <a:cubicBezTo>
                  <a:pt x="126229" y="1143223"/>
                  <a:pt x="128201" y="1145348"/>
                  <a:pt x="150883" y="1145348"/>
                </a:cubicBezTo>
                <a:cubicBezTo>
                  <a:pt x="390521" y="1145348"/>
                  <a:pt x="630158" y="1145348"/>
                  <a:pt x="869796" y="1145348"/>
                </a:cubicBezTo>
                <a:cubicBezTo>
                  <a:pt x="893464" y="1145348"/>
                  <a:pt x="895436" y="1143223"/>
                  <a:pt x="895436" y="1117724"/>
                </a:cubicBezTo>
                <a:cubicBezTo>
                  <a:pt x="895436" y="1052913"/>
                  <a:pt x="895436" y="988102"/>
                  <a:pt x="895436" y="923291"/>
                </a:cubicBezTo>
                <a:cubicBezTo>
                  <a:pt x="895436" y="916916"/>
                  <a:pt x="897409" y="908416"/>
                  <a:pt x="901353" y="904166"/>
                </a:cubicBezTo>
                <a:cubicBezTo>
                  <a:pt x="938827" y="860605"/>
                  <a:pt x="976302" y="818106"/>
                  <a:pt x="1013776" y="774545"/>
                </a:cubicBezTo>
                <a:cubicBezTo>
                  <a:pt x="1015748" y="773482"/>
                  <a:pt x="1016734" y="772420"/>
                  <a:pt x="1020679" y="769232"/>
                </a:cubicBezTo>
                <a:cubicBezTo>
                  <a:pt x="1020679" y="775607"/>
                  <a:pt x="1021665" y="779857"/>
                  <a:pt x="1021665" y="784107"/>
                </a:cubicBezTo>
                <a:cubicBezTo>
                  <a:pt x="1021665" y="902042"/>
                  <a:pt x="1021665" y="1018914"/>
                  <a:pt x="1021665" y="1135786"/>
                </a:cubicBezTo>
                <a:cubicBezTo>
                  <a:pt x="1020679" y="1222909"/>
                  <a:pt x="967426" y="1281345"/>
                  <a:pt x="886561" y="1281345"/>
                </a:cubicBezTo>
                <a:cubicBezTo>
                  <a:pt x="634103" y="1281345"/>
                  <a:pt x="382631" y="1281345"/>
                  <a:pt x="131160" y="1281345"/>
                </a:cubicBezTo>
                <a:cubicBezTo>
                  <a:pt x="55225" y="1281345"/>
                  <a:pt x="0" y="1221847"/>
                  <a:pt x="0" y="1140036"/>
                </a:cubicBezTo>
                <a:cubicBezTo>
                  <a:pt x="0" y="872292"/>
                  <a:pt x="0" y="603486"/>
                  <a:pt x="0" y="335742"/>
                </a:cubicBezTo>
                <a:cubicBezTo>
                  <a:pt x="0" y="315555"/>
                  <a:pt x="5917" y="298556"/>
                  <a:pt x="18737" y="283681"/>
                </a:cubicBezTo>
                <a:cubicBezTo>
                  <a:pt x="99603" y="198683"/>
                  <a:pt x="180468" y="113685"/>
                  <a:pt x="261333" y="28687"/>
                </a:cubicBezTo>
                <a:cubicBezTo>
                  <a:pt x="279084" y="9562"/>
                  <a:pt x="300780" y="0"/>
                  <a:pt x="326420" y="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cxnSp>
        <p:nvCxnSpPr>
          <p:cNvPr id="23557" name="MH_Other_3"/>
          <p:cNvCxnSpPr/>
          <p:nvPr/>
        </p:nvCxnSpPr>
        <p:spPr>
          <a:xfrm flipH="1">
            <a:off x="5232400" y="1892300"/>
            <a:ext cx="17463" cy="4489450"/>
          </a:xfrm>
          <a:prstGeom prst="line">
            <a:avLst/>
          </a:prstGeom>
          <a:ln w="19050" cap="flat" cmpd="sng">
            <a:solidFill>
              <a:srgbClr val="507AAE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23558" name="MH_Other_4"/>
          <p:cNvSpPr/>
          <p:nvPr/>
        </p:nvSpPr>
        <p:spPr>
          <a:xfrm>
            <a:off x="5140325" y="3860483"/>
            <a:ext cx="220663" cy="220662"/>
          </a:xfrm>
          <a:prstGeom prst="ellipse">
            <a:avLst/>
          </a:prstGeom>
          <a:solidFill>
            <a:srgbClr val="507AAE"/>
          </a:solidFill>
          <a:ln w="9525">
            <a:noFill/>
          </a:ln>
        </p:spPr>
        <p:txBody>
          <a:bodyPr anchor="ctr" anchorCtr="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HK" altLang="en-US" sz="2200" b="1" dirty="0">
              <a:solidFill>
                <a:srgbClr val="FFFFFF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23559" name="MH_Other_5"/>
          <p:cNvSpPr/>
          <p:nvPr/>
        </p:nvSpPr>
        <p:spPr>
          <a:xfrm>
            <a:off x="5140325" y="2622550"/>
            <a:ext cx="220663" cy="220663"/>
          </a:xfrm>
          <a:prstGeom prst="ellipse">
            <a:avLst/>
          </a:prstGeom>
          <a:solidFill>
            <a:srgbClr val="507AAE"/>
          </a:solidFill>
          <a:ln w="9525">
            <a:noFill/>
          </a:ln>
        </p:spPr>
        <p:txBody>
          <a:bodyPr anchor="ctr" anchorCtr="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HK" altLang="en-US" sz="2200" b="1" dirty="0">
              <a:solidFill>
                <a:srgbClr val="FFFFFF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23560" name="MH_Text_1"/>
          <p:cNvSpPr/>
          <p:nvPr/>
        </p:nvSpPr>
        <p:spPr>
          <a:xfrm>
            <a:off x="5734050" y="2960688"/>
            <a:ext cx="4683125" cy="973137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just">
              <a:lnSpc>
                <a:spcPct val="120000"/>
              </a:lnSpc>
              <a:spcBef>
                <a:spcPct val="0"/>
              </a:spcBef>
              <a:buNone/>
            </a:pPr>
            <a:r>
              <a:rPr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数据量</a:t>
            </a:r>
            <a:r>
              <a:rPr 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并且数据量持续</a:t>
            </a:r>
            <a:r>
              <a:rPr 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快速</a:t>
            </a:r>
            <a:r>
              <a:rPr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增长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61" name="MH_SubTitle_1"/>
          <p:cNvSpPr txBox="1"/>
          <p:nvPr/>
        </p:nvSpPr>
        <p:spPr>
          <a:xfrm>
            <a:off x="5661025" y="2133600"/>
            <a:ext cx="4322763" cy="835025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sz="2400" b="1" dirty="0">
                <a:solidFill>
                  <a:srgbClr val="507AA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规模性（Volume）</a:t>
            </a:r>
            <a:endParaRPr sz="2400" b="1" dirty="0">
              <a:solidFill>
                <a:srgbClr val="507AA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62" name="MH_Text_2"/>
          <p:cNvSpPr/>
          <p:nvPr/>
        </p:nvSpPr>
        <p:spPr>
          <a:xfrm>
            <a:off x="5661025" y="4330383"/>
            <a:ext cx="4538663" cy="973137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just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数据种类多样化和数据来源多样化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 algn="just">
              <a:lnSpc>
                <a:spcPct val="120000"/>
              </a:lnSpc>
              <a:spcBef>
                <a:spcPct val="0"/>
              </a:spcBef>
              <a:buNone/>
            </a:pP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 algn="just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数据三种基本类型：结构化数据、非结构化数据、半结构化数据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63" name="MH_SubTitle_2"/>
          <p:cNvSpPr txBox="1"/>
          <p:nvPr/>
        </p:nvSpPr>
        <p:spPr>
          <a:xfrm>
            <a:off x="5591175" y="3422333"/>
            <a:ext cx="3430588" cy="83343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2400" b="1" dirty="0">
                <a:solidFill>
                  <a:srgbClr val="507AA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多样化（Variety）</a:t>
            </a:r>
            <a:endParaRPr lang="en-US" altLang="zh-CN" sz="2400" b="1" dirty="0">
              <a:solidFill>
                <a:srgbClr val="507AA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3564" name="MH_Other_6"/>
          <p:cNvCxnSpPr/>
          <p:nvPr/>
        </p:nvCxnSpPr>
        <p:spPr>
          <a:xfrm flipV="1">
            <a:off x="5397500" y="2968625"/>
            <a:ext cx="3995738" cy="7938"/>
          </a:xfrm>
          <a:prstGeom prst="line">
            <a:avLst/>
          </a:prstGeom>
          <a:ln w="19050" cap="flat" cmpd="sng">
            <a:solidFill>
              <a:srgbClr val="DCE4EF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23565" name="MH_Other_7"/>
          <p:cNvCxnSpPr/>
          <p:nvPr/>
        </p:nvCxnSpPr>
        <p:spPr>
          <a:xfrm flipV="1">
            <a:off x="5416550" y="4247833"/>
            <a:ext cx="3995738" cy="7937"/>
          </a:xfrm>
          <a:prstGeom prst="line">
            <a:avLst/>
          </a:prstGeom>
          <a:ln w="19050" cap="flat" cmpd="sng">
            <a:solidFill>
              <a:srgbClr val="DCE4EF"/>
            </a:solidFill>
            <a:prstDash val="solid"/>
            <a:headEnd type="none" w="med" len="med"/>
            <a:tailEnd type="none" w="med" len="med"/>
          </a:ln>
        </p:spPr>
      </p:cxnSp>
      <p:grpSp>
        <p:nvGrpSpPr>
          <p:cNvPr id="15362" name="组合 19"/>
          <p:cNvGrpSpPr/>
          <p:nvPr/>
        </p:nvGrpSpPr>
        <p:grpSpPr>
          <a:xfrm>
            <a:off x="11496675" y="1588"/>
            <a:ext cx="695325" cy="506412"/>
            <a:chOff x="0" y="0"/>
            <a:chExt cx="694944" cy="624651"/>
          </a:xfrm>
        </p:grpSpPr>
        <p:sp>
          <p:nvSpPr>
            <p:cNvPr id="15370" name="矩形 20"/>
            <p:cNvSpPr/>
            <p:nvPr/>
          </p:nvSpPr>
          <p:spPr>
            <a:xfrm>
              <a:off x="0" y="0"/>
              <a:ext cx="548974" cy="624651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 anchor="ctr" anchorCtr="0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15371" name="矩形 21"/>
            <p:cNvSpPr/>
            <p:nvPr/>
          </p:nvSpPr>
          <p:spPr>
            <a:xfrm>
              <a:off x="612439" y="0"/>
              <a:ext cx="82505" cy="624651"/>
            </a:xfrm>
            <a:prstGeom prst="rect">
              <a:avLst/>
            </a:prstGeom>
            <a:solidFill>
              <a:srgbClr val="FFD966"/>
            </a:solidFill>
            <a:ln w="9525">
              <a:noFill/>
            </a:ln>
          </p:spPr>
          <p:txBody>
            <a:bodyPr anchor="ctr" anchorCtr="0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 dirty="0">
                <a:solidFill>
                  <a:srgbClr val="FFFFFF"/>
                </a:solidFill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-25400" y="0"/>
            <a:ext cx="2690813" cy="83661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认识大数据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749550" y="0"/>
            <a:ext cx="3222625" cy="549275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大数据在CRM中的应用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28" name="直接连接符 27"/>
          <p:cNvCxnSpPr/>
          <p:nvPr/>
        </p:nvCxnSpPr>
        <p:spPr>
          <a:xfrm flipH="1">
            <a:off x="4940618" y="533400"/>
            <a:ext cx="7183120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MH_PageTitle"/>
          <p:cNvSpPr>
            <a:spLocks noGrp="1"/>
          </p:cNvSpPr>
          <p:nvPr>
            <p:ph type="title" idx="4294967295"/>
          </p:nvPr>
        </p:nvSpPr>
        <p:spPr>
          <a:xfrm>
            <a:off x="1757363" y="885825"/>
            <a:ext cx="7886700" cy="1325563"/>
          </a:xfrm>
          <a:solidFill>
            <a:srgbClr val="FFFFFF">
              <a:alpha val="100000"/>
            </a:srgbClr>
          </a:solidFill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大数据的特征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——“5V”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55" name="MH_Other_1"/>
          <p:cNvSpPr/>
          <p:nvPr/>
        </p:nvSpPr>
        <p:spPr>
          <a:xfrm>
            <a:off x="2698750" y="2724150"/>
            <a:ext cx="2044700" cy="2044700"/>
          </a:xfrm>
          <a:prstGeom prst="ellipse">
            <a:avLst/>
          </a:prstGeom>
          <a:solidFill>
            <a:srgbClr val="507AAE"/>
          </a:solidFill>
          <a:ln w="9525">
            <a:noFill/>
          </a:ln>
        </p:spPr>
        <p:txBody>
          <a:bodyPr anchor="ctr" anchorCtr="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HK" altLang="en-US" sz="2200" b="1" dirty="0">
              <a:solidFill>
                <a:srgbClr val="FFFFFF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23556" name="MH_Other_2"/>
          <p:cNvSpPr/>
          <p:nvPr/>
        </p:nvSpPr>
        <p:spPr>
          <a:xfrm>
            <a:off x="3090863" y="3105150"/>
            <a:ext cx="1362075" cy="1282700"/>
          </a:xfrm>
          <a:custGeom>
            <a:avLst/>
            <a:gdLst>
              <a:gd name="txL" fmla="*/ 0 w 1361803"/>
              <a:gd name="txT" fmla="*/ 0 h 1281345"/>
              <a:gd name="txR" fmla="*/ 1361803 w 1361803"/>
              <a:gd name="txB" fmla="*/ 1281345 h 1281345"/>
            </a:gdLst>
            <a:ahLst/>
            <a:cxnLst>
              <a:cxn ang="0">
                <a:pos x="374128" y="898965"/>
              </a:cxn>
              <a:cxn ang="0">
                <a:pos x="476865" y="941121"/>
              </a:cxn>
              <a:cxn ang="0">
                <a:pos x="554917" y="958417"/>
              </a:cxn>
              <a:cxn ang="0">
                <a:pos x="529229" y="1036256"/>
              </a:cxn>
              <a:cxn ang="0">
                <a:pos x="461061" y="1058958"/>
              </a:cxn>
              <a:cxn ang="0">
                <a:pos x="353376" y="995176"/>
              </a:cxn>
              <a:cxn ang="0">
                <a:pos x="287184" y="1068690"/>
              </a:cxn>
              <a:cxn ang="0">
                <a:pos x="312868" y="902202"/>
              </a:cxn>
              <a:cxn ang="0">
                <a:pos x="275135" y="699087"/>
              </a:cxn>
              <a:cxn ang="0">
                <a:pos x="666851" y="699087"/>
              </a:cxn>
              <a:cxn ang="0">
                <a:pos x="634206" y="785470"/>
              </a:cxn>
              <a:cxn ang="0">
                <a:pos x="271175" y="790868"/>
              </a:cxn>
              <a:cxn ang="0">
                <a:pos x="256336" y="718523"/>
              </a:cxn>
              <a:cxn ang="0">
                <a:pos x="278950" y="513242"/>
              </a:cxn>
              <a:cxn ang="0">
                <a:pos x="747968" y="513242"/>
              </a:cxn>
              <a:cxn ang="0">
                <a:pos x="767759" y="566249"/>
              </a:cxn>
              <a:cxn ang="0">
                <a:pos x="279936" y="604108"/>
              </a:cxn>
              <a:cxn ang="0">
                <a:pos x="257170" y="537042"/>
              </a:cxn>
              <a:cxn ang="0">
                <a:pos x="945911" y="461187"/>
              </a:cxn>
              <a:cxn ang="0">
                <a:pos x="1025021" y="655806"/>
              </a:cxn>
              <a:cxn ang="0">
                <a:pos x="637384" y="1060180"/>
              </a:cxn>
              <a:cxn ang="0">
                <a:pos x="602772" y="1029906"/>
              </a:cxn>
              <a:cxn ang="0">
                <a:pos x="941958" y="468756"/>
              </a:cxn>
              <a:cxn ang="0">
                <a:pos x="1341442" y="328522"/>
              </a:cxn>
              <a:cxn ang="0">
                <a:pos x="1358252" y="380362"/>
              </a:cxn>
              <a:cxn ang="0">
                <a:pos x="1137752" y="676284"/>
              </a:cxn>
              <a:cxn ang="0">
                <a:pos x="1084352" y="689244"/>
              </a:cxn>
              <a:cxn ang="0">
                <a:pos x="1124894" y="607164"/>
              </a:cxn>
              <a:cxn ang="0">
                <a:pos x="1314743" y="340402"/>
              </a:cxn>
              <a:cxn ang="0">
                <a:pos x="527504" y="233333"/>
              </a:cxn>
              <a:cxn ang="0">
                <a:pos x="767759" y="249560"/>
              </a:cxn>
              <a:cxn ang="0">
                <a:pos x="750956" y="324201"/>
              </a:cxn>
              <a:cxn ang="0">
                <a:pos x="530477" y="324201"/>
              </a:cxn>
              <a:cxn ang="0">
                <a:pos x="512673" y="250642"/>
              </a:cxn>
              <a:cxn ang="0">
                <a:pos x="1247162" y="140302"/>
              </a:cxn>
              <a:cxn ang="0">
                <a:pos x="1310955" y="244112"/>
              </a:cxn>
              <a:cxn ang="0">
                <a:pos x="1118089" y="541097"/>
              </a:cxn>
              <a:cxn ang="0">
                <a:pos x="999398" y="392064"/>
              </a:cxn>
              <a:cxn ang="0">
                <a:pos x="1209081" y="151236"/>
              </a:cxn>
              <a:cxn ang="0">
                <a:pos x="327460" y="0"/>
              </a:cxn>
              <a:cxn ang="0">
                <a:pos x="1024934" y="139396"/>
              </a:cxn>
              <a:cxn ang="0">
                <a:pos x="1017020" y="242054"/>
              </a:cxn>
              <a:cxn ang="0">
                <a:pos x="911163" y="386853"/>
              </a:cxn>
              <a:cxn ang="0">
                <a:pos x="898300" y="319857"/>
              </a:cxn>
              <a:cxn ang="0">
                <a:pos x="873566" y="138316"/>
              </a:cxn>
              <a:cxn ang="0">
                <a:pos x="382861" y="138316"/>
              </a:cxn>
              <a:cxn ang="0">
                <a:pos x="382861" y="319857"/>
              </a:cxn>
              <a:cxn ang="0">
                <a:pos x="143458" y="417110"/>
              </a:cxn>
              <a:cxn ang="0">
                <a:pos x="126629" y="436560"/>
              </a:cxn>
              <a:cxn ang="0">
                <a:pos x="151363" y="1164882"/>
              </a:cxn>
              <a:cxn ang="0">
                <a:pos x="898300" y="1136788"/>
              </a:cxn>
              <a:cxn ang="0">
                <a:pos x="904235" y="919582"/>
              </a:cxn>
              <a:cxn ang="0">
                <a:pos x="1023943" y="782350"/>
              </a:cxn>
              <a:cxn ang="0">
                <a:pos x="1024934" y="1155156"/>
              </a:cxn>
              <a:cxn ang="0">
                <a:pos x="131576" y="1303198"/>
              </a:cxn>
              <a:cxn ang="0">
                <a:pos x="0" y="341468"/>
              </a:cxn>
              <a:cxn ang="0">
                <a:pos x="262165" y="29177"/>
              </a:cxn>
            </a:cxnLst>
            <a:rect l="txL" t="txT" r="txR" b="txB"/>
            <a:pathLst>
              <a:path w="1361803" h="1281345">
                <a:moveTo>
                  <a:pt x="340187" y="867542"/>
                </a:moveTo>
                <a:cubicBezTo>
                  <a:pt x="351512" y="867144"/>
                  <a:pt x="363575" y="872724"/>
                  <a:pt x="372930" y="883885"/>
                </a:cubicBezTo>
                <a:cubicBezTo>
                  <a:pt x="394595" y="907270"/>
                  <a:pt x="415275" y="931718"/>
                  <a:pt x="436940" y="957229"/>
                </a:cubicBezTo>
                <a:cubicBezTo>
                  <a:pt x="449742" y="946599"/>
                  <a:pt x="462543" y="935970"/>
                  <a:pt x="475345" y="925340"/>
                </a:cubicBezTo>
                <a:cubicBezTo>
                  <a:pt x="492086" y="911522"/>
                  <a:pt x="506857" y="910459"/>
                  <a:pt x="525568" y="923214"/>
                </a:cubicBezTo>
                <a:cubicBezTo>
                  <a:pt x="535415" y="929592"/>
                  <a:pt x="544278" y="935970"/>
                  <a:pt x="553141" y="942347"/>
                </a:cubicBezTo>
                <a:cubicBezTo>
                  <a:pt x="545263" y="967858"/>
                  <a:pt x="538370" y="993369"/>
                  <a:pt x="530492" y="1018880"/>
                </a:cubicBezTo>
                <a:cubicBezTo>
                  <a:pt x="528522" y="1018880"/>
                  <a:pt x="528522" y="1018880"/>
                  <a:pt x="527537" y="1018880"/>
                </a:cubicBezTo>
                <a:cubicBezTo>
                  <a:pt x="509812" y="1000810"/>
                  <a:pt x="494056" y="1007187"/>
                  <a:pt x="479284" y="1024195"/>
                </a:cubicBezTo>
                <a:cubicBezTo>
                  <a:pt x="473376" y="1030572"/>
                  <a:pt x="466482" y="1035887"/>
                  <a:pt x="459589" y="1041202"/>
                </a:cubicBezTo>
                <a:cubicBezTo>
                  <a:pt x="438909" y="1058209"/>
                  <a:pt x="420199" y="1056083"/>
                  <a:pt x="402473" y="1035887"/>
                </a:cubicBezTo>
                <a:cubicBezTo>
                  <a:pt x="385732" y="1017817"/>
                  <a:pt x="369976" y="998684"/>
                  <a:pt x="352251" y="978488"/>
                </a:cubicBezTo>
                <a:cubicBezTo>
                  <a:pt x="343388" y="995495"/>
                  <a:pt x="335510" y="1012502"/>
                  <a:pt x="327632" y="1028446"/>
                </a:cubicBezTo>
                <a:cubicBezTo>
                  <a:pt x="318769" y="1046517"/>
                  <a:pt x="303013" y="1053957"/>
                  <a:pt x="286272" y="1050768"/>
                </a:cubicBezTo>
                <a:cubicBezTo>
                  <a:pt x="262638" y="1046517"/>
                  <a:pt x="248851" y="1019943"/>
                  <a:pt x="259683" y="995495"/>
                </a:cubicBezTo>
                <a:cubicBezTo>
                  <a:pt x="276424" y="959355"/>
                  <a:pt x="293165" y="922151"/>
                  <a:pt x="311876" y="887074"/>
                </a:cubicBezTo>
                <a:cubicBezTo>
                  <a:pt x="318276" y="874318"/>
                  <a:pt x="328863" y="867941"/>
                  <a:pt x="340187" y="867542"/>
                </a:cubicBezTo>
                <a:close/>
                <a:moveTo>
                  <a:pt x="274255" y="687365"/>
                </a:moveTo>
                <a:cubicBezTo>
                  <a:pt x="330459" y="687365"/>
                  <a:pt x="386662" y="687365"/>
                  <a:pt x="442866" y="687365"/>
                </a:cubicBezTo>
                <a:cubicBezTo>
                  <a:pt x="516819" y="687365"/>
                  <a:pt x="590771" y="687365"/>
                  <a:pt x="664723" y="687365"/>
                </a:cubicBezTo>
                <a:cubicBezTo>
                  <a:pt x="670640" y="687365"/>
                  <a:pt x="675570" y="687365"/>
                  <a:pt x="684444" y="687365"/>
                </a:cubicBezTo>
                <a:cubicBezTo>
                  <a:pt x="666695" y="718154"/>
                  <a:pt x="649933" y="745757"/>
                  <a:pt x="632184" y="772299"/>
                </a:cubicBezTo>
                <a:cubicBezTo>
                  <a:pt x="630212" y="775484"/>
                  <a:pt x="625282" y="776545"/>
                  <a:pt x="621338" y="776545"/>
                </a:cubicBezTo>
                <a:cubicBezTo>
                  <a:pt x="504000" y="777607"/>
                  <a:pt x="387648" y="776545"/>
                  <a:pt x="270311" y="777607"/>
                </a:cubicBezTo>
                <a:cubicBezTo>
                  <a:pt x="259464" y="777607"/>
                  <a:pt x="255520" y="772299"/>
                  <a:pt x="256506" y="760620"/>
                </a:cubicBezTo>
                <a:cubicBezTo>
                  <a:pt x="256506" y="742572"/>
                  <a:pt x="256506" y="724524"/>
                  <a:pt x="255520" y="706475"/>
                </a:cubicBezTo>
                <a:cubicBezTo>
                  <a:pt x="255520" y="691612"/>
                  <a:pt x="261436" y="687365"/>
                  <a:pt x="274255" y="687365"/>
                </a:cubicBezTo>
                <a:close/>
                <a:moveTo>
                  <a:pt x="278054" y="504636"/>
                </a:moveTo>
                <a:cubicBezTo>
                  <a:pt x="354989" y="504636"/>
                  <a:pt x="432911" y="504636"/>
                  <a:pt x="509846" y="504636"/>
                </a:cubicBezTo>
                <a:cubicBezTo>
                  <a:pt x="588754" y="504636"/>
                  <a:pt x="666676" y="504636"/>
                  <a:pt x="745584" y="504636"/>
                </a:cubicBezTo>
                <a:cubicBezTo>
                  <a:pt x="764325" y="504636"/>
                  <a:pt x="765311" y="505700"/>
                  <a:pt x="765311" y="524845"/>
                </a:cubicBezTo>
                <a:cubicBezTo>
                  <a:pt x="765311" y="535481"/>
                  <a:pt x="765311" y="546117"/>
                  <a:pt x="765311" y="556753"/>
                </a:cubicBezTo>
                <a:cubicBezTo>
                  <a:pt x="765311" y="580153"/>
                  <a:pt x="752489" y="593980"/>
                  <a:pt x="730789" y="593980"/>
                </a:cubicBezTo>
                <a:cubicBezTo>
                  <a:pt x="580863" y="593980"/>
                  <a:pt x="429952" y="593980"/>
                  <a:pt x="279040" y="593980"/>
                </a:cubicBezTo>
                <a:cubicBezTo>
                  <a:pt x="256354" y="593980"/>
                  <a:pt x="256354" y="592917"/>
                  <a:pt x="256354" y="569517"/>
                </a:cubicBezTo>
                <a:cubicBezTo>
                  <a:pt x="256354" y="555690"/>
                  <a:pt x="256354" y="541863"/>
                  <a:pt x="256354" y="528036"/>
                </a:cubicBezTo>
                <a:cubicBezTo>
                  <a:pt x="256354" y="504636"/>
                  <a:pt x="256354" y="504636"/>
                  <a:pt x="278054" y="504636"/>
                </a:cubicBezTo>
                <a:close/>
                <a:moveTo>
                  <a:pt x="942895" y="453454"/>
                </a:moveTo>
                <a:cubicBezTo>
                  <a:pt x="989224" y="494914"/>
                  <a:pt x="1033581" y="534249"/>
                  <a:pt x="1077938" y="574646"/>
                </a:cubicBezTo>
                <a:cubicBezTo>
                  <a:pt x="1059210" y="599097"/>
                  <a:pt x="1040481" y="622484"/>
                  <a:pt x="1021752" y="644809"/>
                </a:cubicBezTo>
                <a:cubicBezTo>
                  <a:pt x="928109" y="760685"/>
                  <a:pt x="831509" y="874435"/>
                  <a:pt x="722095" y="974365"/>
                </a:cubicBezTo>
                <a:cubicBezTo>
                  <a:pt x="695481" y="999879"/>
                  <a:pt x="664923" y="1021141"/>
                  <a:pt x="635352" y="1042403"/>
                </a:cubicBezTo>
                <a:cubicBezTo>
                  <a:pt x="626481" y="1048781"/>
                  <a:pt x="613666" y="1046655"/>
                  <a:pt x="601838" y="1048781"/>
                </a:cubicBezTo>
                <a:cubicBezTo>
                  <a:pt x="601838" y="1037087"/>
                  <a:pt x="596909" y="1023267"/>
                  <a:pt x="600852" y="1012636"/>
                </a:cubicBezTo>
                <a:cubicBezTo>
                  <a:pt x="619581" y="969050"/>
                  <a:pt x="637323" y="924400"/>
                  <a:pt x="659995" y="882940"/>
                </a:cubicBezTo>
                <a:cubicBezTo>
                  <a:pt x="741809" y="734108"/>
                  <a:pt x="838409" y="595907"/>
                  <a:pt x="938952" y="460896"/>
                </a:cubicBezTo>
                <a:cubicBezTo>
                  <a:pt x="939938" y="458770"/>
                  <a:pt x="940924" y="456643"/>
                  <a:pt x="942895" y="453454"/>
                </a:cubicBezTo>
                <a:close/>
                <a:moveTo>
                  <a:pt x="1337162" y="323013"/>
                </a:moveTo>
                <a:cubicBezTo>
                  <a:pt x="1348990" y="326198"/>
                  <a:pt x="1361803" y="343189"/>
                  <a:pt x="1361803" y="358055"/>
                </a:cubicBezTo>
                <a:cubicBezTo>
                  <a:pt x="1359832" y="361241"/>
                  <a:pt x="1357861" y="367612"/>
                  <a:pt x="1353918" y="373984"/>
                </a:cubicBezTo>
                <a:cubicBezTo>
                  <a:pt x="1300693" y="447255"/>
                  <a:pt x="1247469" y="521588"/>
                  <a:pt x="1194244" y="594859"/>
                </a:cubicBezTo>
                <a:cubicBezTo>
                  <a:pt x="1175517" y="619282"/>
                  <a:pt x="1154818" y="642644"/>
                  <a:pt x="1134120" y="664944"/>
                </a:cubicBezTo>
                <a:cubicBezTo>
                  <a:pt x="1125249" y="673439"/>
                  <a:pt x="1113421" y="678749"/>
                  <a:pt x="1101594" y="682996"/>
                </a:cubicBezTo>
                <a:cubicBezTo>
                  <a:pt x="1095680" y="685120"/>
                  <a:pt x="1083852" y="682996"/>
                  <a:pt x="1080895" y="677687"/>
                </a:cubicBezTo>
                <a:cubicBezTo>
                  <a:pt x="1077938" y="671315"/>
                  <a:pt x="1077938" y="658573"/>
                  <a:pt x="1080895" y="652201"/>
                </a:cubicBezTo>
                <a:cubicBezTo>
                  <a:pt x="1092723" y="633087"/>
                  <a:pt x="1107507" y="615035"/>
                  <a:pt x="1121306" y="596983"/>
                </a:cubicBezTo>
                <a:cubicBezTo>
                  <a:pt x="1175517" y="522650"/>
                  <a:pt x="1229727" y="449379"/>
                  <a:pt x="1284923" y="375046"/>
                </a:cubicBezTo>
                <a:cubicBezTo>
                  <a:pt x="1293794" y="362303"/>
                  <a:pt x="1302665" y="348498"/>
                  <a:pt x="1310550" y="334694"/>
                </a:cubicBezTo>
                <a:cubicBezTo>
                  <a:pt x="1317449" y="324075"/>
                  <a:pt x="1325334" y="318765"/>
                  <a:pt x="1337162" y="323013"/>
                </a:cubicBezTo>
                <a:close/>
                <a:moveTo>
                  <a:pt x="525824" y="229421"/>
                </a:moveTo>
                <a:cubicBezTo>
                  <a:pt x="600725" y="229421"/>
                  <a:pt x="675627" y="229421"/>
                  <a:pt x="750528" y="229421"/>
                </a:cubicBezTo>
                <a:cubicBezTo>
                  <a:pt x="761369" y="229421"/>
                  <a:pt x="765311" y="233676"/>
                  <a:pt x="765311" y="245375"/>
                </a:cubicBezTo>
                <a:cubicBezTo>
                  <a:pt x="764326" y="264521"/>
                  <a:pt x="764326" y="282602"/>
                  <a:pt x="765311" y="301747"/>
                </a:cubicBezTo>
                <a:cubicBezTo>
                  <a:pt x="765311" y="314511"/>
                  <a:pt x="760383" y="318765"/>
                  <a:pt x="748557" y="318765"/>
                </a:cubicBezTo>
                <a:cubicBezTo>
                  <a:pt x="711106" y="318765"/>
                  <a:pt x="674641" y="318765"/>
                  <a:pt x="638176" y="318765"/>
                </a:cubicBezTo>
                <a:cubicBezTo>
                  <a:pt x="601711" y="318765"/>
                  <a:pt x="565246" y="317702"/>
                  <a:pt x="528781" y="318765"/>
                </a:cubicBezTo>
                <a:cubicBezTo>
                  <a:pt x="515969" y="318765"/>
                  <a:pt x="511041" y="313447"/>
                  <a:pt x="511041" y="299620"/>
                </a:cubicBezTo>
                <a:cubicBezTo>
                  <a:pt x="512027" y="282602"/>
                  <a:pt x="512027" y="264521"/>
                  <a:pt x="511041" y="246439"/>
                </a:cubicBezTo>
                <a:cubicBezTo>
                  <a:pt x="511041" y="234739"/>
                  <a:pt x="514983" y="229421"/>
                  <a:pt x="525824" y="229421"/>
                </a:cubicBezTo>
                <a:close/>
                <a:moveTo>
                  <a:pt x="1243182" y="137949"/>
                </a:moveTo>
                <a:cubicBezTo>
                  <a:pt x="1255260" y="139675"/>
                  <a:pt x="1267337" y="146577"/>
                  <a:pt x="1281140" y="158257"/>
                </a:cubicBezTo>
                <a:cubicBezTo>
                  <a:pt x="1308745" y="183741"/>
                  <a:pt x="1317618" y="208163"/>
                  <a:pt x="1306773" y="240018"/>
                </a:cubicBezTo>
                <a:cubicBezTo>
                  <a:pt x="1300858" y="257008"/>
                  <a:pt x="1294942" y="275059"/>
                  <a:pt x="1285083" y="289925"/>
                </a:cubicBezTo>
                <a:cubicBezTo>
                  <a:pt x="1228886" y="370624"/>
                  <a:pt x="1171704" y="450262"/>
                  <a:pt x="1114521" y="532023"/>
                </a:cubicBezTo>
                <a:cubicBezTo>
                  <a:pt x="1066212" y="489550"/>
                  <a:pt x="1022832" y="450262"/>
                  <a:pt x="977480" y="410974"/>
                </a:cubicBezTo>
                <a:cubicBezTo>
                  <a:pt x="984381" y="401417"/>
                  <a:pt x="990297" y="392923"/>
                  <a:pt x="996212" y="385490"/>
                </a:cubicBezTo>
                <a:cubicBezTo>
                  <a:pt x="1050437" y="319656"/>
                  <a:pt x="1103676" y="252760"/>
                  <a:pt x="1157901" y="187988"/>
                </a:cubicBezTo>
                <a:cubicBezTo>
                  <a:pt x="1170718" y="172061"/>
                  <a:pt x="1188464" y="159319"/>
                  <a:pt x="1205225" y="148700"/>
                </a:cubicBezTo>
                <a:cubicBezTo>
                  <a:pt x="1219027" y="139675"/>
                  <a:pt x="1231105" y="136224"/>
                  <a:pt x="1243182" y="137949"/>
                </a:cubicBezTo>
                <a:close/>
                <a:moveTo>
                  <a:pt x="326420" y="0"/>
                </a:moveTo>
                <a:cubicBezTo>
                  <a:pt x="513791" y="0"/>
                  <a:pt x="702148" y="0"/>
                  <a:pt x="889519" y="0"/>
                </a:cubicBezTo>
                <a:cubicBezTo>
                  <a:pt x="964468" y="1063"/>
                  <a:pt x="1018707" y="56311"/>
                  <a:pt x="1021665" y="137059"/>
                </a:cubicBezTo>
                <a:cubicBezTo>
                  <a:pt x="1021665" y="164684"/>
                  <a:pt x="1021665" y="191246"/>
                  <a:pt x="1020679" y="218870"/>
                </a:cubicBezTo>
                <a:cubicBezTo>
                  <a:pt x="1020679" y="225245"/>
                  <a:pt x="1017721" y="232682"/>
                  <a:pt x="1013776" y="237995"/>
                </a:cubicBezTo>
                <a:cubicBezTo>
                  <a:pt x="985177" y="275181"/>
                  <a:pt x="956578" y="311305"/>
                  <a:pt x="928966" y="348492"/>
                </a:cubicBezTo>
                <a:cubicBezTo>
                  <a:pt x="921077" y="358054"/>
                  <a:pt x="915160" y="369741"/>
                  <a:pt x="908256" y="380366"/>
                </a:cubicBezTo>
                <a:cubicBezTo>
                  <a:pt x="905298" y="384616"/>
                  <a:pt x="901353" y="387804"/>
                  <a:pt x="895436" y="395241"/>
                </a:cubicBezTo>
                <a:cubicBezTo>
                  <a:pt x="895436" y="365492"/>
                  <a:pt x="895436" y="339992"/>
                  <a:pt x="895436" y="314493"/>
                </a:cubicBezTo>
                <a:cubicBezTo>
                  <a:pt x="895436" y="263494"/>
                  <a:pt x="895436" y="212495"/>
                  <a:pt x="895436" y="161496"/>
                </a:cubicBezTo>
                <a:cubicBezTo>
                  <a:pt x="895436" y="139184"/>
                  <a:pt x="892478" y="135997"/>
                  <a:pt x="870782" y="135997"/>
                </a:cubicBezTo>
                <a:cubicBezTo>
                  <a:pt x="713982" y="135997"/>
                  <a:pt x="557182" y="135997"/>
                  <a:pt x="399396" y="135997"/>
                </a:cubicBezTo>
                <a:cubicBezTo>
                  <a:pt x="394465" y="135997"/>
                  <a:pt x="388548" y="135997"/>
                  <a:pt x="381645" y="135997"/>
                </a:cubicBezTo>
                <a:cubicBezTo>
                  <a:pt x="381645" y="145559"/>
                  <a:pt x="381645" y="152997"/>
                  <a:pt x="381645" y="159371"/>
                </a:cubicBezTo>
                <a:cubicBezTo>
                  <a:pt x="381645" y="211433"/>
                  <a:pt x="381645" y="262431"/>
                  <a:pt x="381645" y="314493"/>
                </a:cubicBezTo>
                <a:cubicBezTo>
                  <a:pt x="380659" y="373991"/>
                  <a:pt x="346143" y="410116"/>
                  <a:pt x="290918" y="410116"/>
                </a:cubicBezTo>
                <a:cubicBezTo>
                  <a:pt x="241610" y="410116"/>
                  <a:pt x="192302" y="410116"/>
                  <a:pt x="142994" y="410116"/>
                </a:cubicBezTo>
                <a:cubicBezTo>
                  <a:pt x="138063" y="410116"/>
                  <a:pt x="133132" y="410116"/>
                  <a:pt x="126229" y="410116"/>
                </a:cubicBezTo>
                <a:cubicBezTo>
                  <a:pt x="126229" y="418615"/>
                  <a:pt x="126229" y="423928"/>
                  <a:pt x="126229" y="429240"/>
                </a:cubicBezTo>
                <a:cubicBezTo>
                  <a:pt x="126229" y="658735"/>
                  <a:pt x="126229" y="888229"/>
                  <a:pt x="126229" y="1117724"/>
                </a:cubicBezTo>
                <a:cubicBezTo>
                  <a:pt x="126229" y="1143223"/>
                  <a:pt x="128201" y="1145348"/>
                  <a:pt x="150883" y="1145348"/>
                </a:cubicBezTo>
                <a:cubicBezTo>
                  <a:pt x="390521" y="1145348"/>
                  <a:pt x="630158" y="1145348"/>
                  <a:pt x="869796" y="1145348"/>
                </a:cubicBezTo>
                <a:cubicBezTo>
                  <a:pt x="893464" y="1145348"/>
                  <a:pt x="895436" y="1143223"/>
                  <a:pt x="895436" y="1117724"/>
                </a:cubicBezTo>
                <a:cubicBezTo>
                  <a:pt x="895436" y="1052913"/>
                  <a:pt x="895436" y="988102"/>
                  <a:pt x="895436" y="923291"/>
                </a:cubicBezTo>
                <a:cubicBezTo>
                  <a:pt x="895436" y="916916"/>
                  <a:pt x="897409" y="908416"/>
                  <a:pt x="901353" y="904166"/>
                </a:cubicBezTo>
                <a:cubicBezTo>
                  <a:pt x="938827" y="860605"/>
                  <a:pt x="976302" y="818106"/>
                  <a:pt x="1013776" y="774545"/>
                </a:cubicBezTo>
                <a:cubicBezTo>
                  <a:pt x="1015748" y="773482"/>
                  <a:pt x="1016734" y="772420"/>
                  <a:pt x="1020679" y="769232"/>
                </a:cubicBezTo>
                <a:cubicBezTo>
                  <a:pt x="1020679" y="775607"/>
                  <a:pt x="1021665" y="779857"/>
                  <a:pt x="1021665" y="784107"/>
                </a:cubicBezTo>
                <a:cubicBezTo>
                  <a:pt x="1021665" y="902042"/>
                  <a:pt x="1021665" y="1018914"/>
                  <a:pt x="1021665" y="1135786"/>
                </a:cubicBezTo>
                <a:cubicBezTo>
                  <a:pt x="1020679" y="1222909"/>
                  <a:pt x="967426" y="1281345"/>
                  <a:pt x="886561" y="1281345"/>
                </a:cubicBezTo>
                <a:cubicBezTo>
                  <a:pt x="634103" y="1281345"/>
                  <a:pt x="382631" y="1281345"/>
                  <a:pt x="131160" y="1281345"/>
                </a:cubicBezTo>
                <a:cubicBezTo>
                  <a:pt x="55225" y="1281345"/>
                  <a:pt x="0" y="1221847"/>
                  <a:pt x="0" y="1140036"/>
                </a:cubicBezTo>
                <a:cubicBezTo>
                  <a:pt x="0" y="872292"/>
                  <a:pt x="0" y="603486"/>
                  <a:pt x="0" y="335742"/>
                </a:cubicBezTo>
                <a:cubicBezTo>
                  <a:pt x="0" y="315555"/>
                  <a:pt x="5917" y="298556"/>
                  <a:pt x="18737" y="283681"/>
                </a:cubicBezTo>
                <a:cubicBezTo>
                  <a:pt x="99603" y="198683"/>
                  <a:pt x="180468" y="113685"/>
                  <a:pt x="261333" y="28687"/>
                </a:cubicBezTo>
                <a:cubicBezTo>
                  <a:pt x="279084" y="9562"/>
                  <a:pt x="300780" y="0"/>
                  <a:pt x="326420" y="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cxnSp>
        <p:nvCxnSpPr>
          <p:cNvPr id="23557" name="MH_Other_3"/>
          <p:cNvCxnSpPr/>
          <p:nvPr/>
        </p:nvCxnSpPr>
        <p:spPr>
          <a:xfrm flipH="1">
            <a:off x="5232400" y="1892300"/>
            <a:ext cx="17463" cy="4489450"/>
          </a:xfrm>
          <a:prstGeom prst="line">
            <a:avLst/>
          </a:prstGeom>
          <a:ln w="19050" cap="flat" cmpd="sng">
            <a:solidFill>
              <a:srgbClr val="507AAE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23558" name="MH_Other_4"/>
          <p:cNvSpPr/>
          <p:nvPr/>
        </p:nvSpPr>
        <p:spPr>
          <a:xfrm>
            <a:off x="5140325" y="3358198"/>
            <a:ext cx="220663" cy="220662"/>
          </a:xfrm>
          <a:prstGeom prst="ellipse">
            <a:avLst/>
          </a:prstGeom>
          <a:solidFill>
            <a:srgbClr val="507AAE"/>
          </a:solidFill>
          <a:ln w="9525">
            <a:noFill/>
          </a:ln>
        </p:spPr>
        <p:txBody>
          <a:bodyPr anchor="ctr" anchorCtr="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HK" altLang="en-US" sz="2200" b="1" dirty="0">
              <a:solidFill>
                <a:srgbClr val="FFFFFF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23559" name="MH_Other_5"/>
          <p:cNvSpPr/>
          <p:nvPr/>
        </p:nvSpPr>
        <p:spPr>
          <a:xfrm>
            <a:off x="5140325" y="2120265"/>
            <a:ext cx="220663" cy="220663"/>
          </a:xfrm>
          <a:prstGeom prst="ellipse">
            <a:avLst/>
          </a:prstGeom>
          <a:solidFill>
            <a:srgbClr val="507AAE"/>
          </a:solidFill>
          <a:ln w="9525">
            <a:noFill/>
          </a:ln>
        </p:spPr>
        <p:txBody>
          <a:bodyPr anchor="ctr" anchorCtr="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HK" altLang="en-US" sz="2200" b="1" dirty="0">
              <a:solidFill>
                <a:srgbClr val="FFFFFF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23560" name="MH_Text_1"/>
          <p:cNvSpPr/>
          <p:nvPr/>
        </p:nvSpPr>
        <p:spPr>
          <a:xfrm>
            <a:off x="5734050" y="2458403"/>
            <a:ext cx="4683125" cy="973137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just">
              <a:lnSpc>
                <a:spcPct val="120000"/>
              </a:lnSpc>
              <a:spcBef>
                <a:spcPct val="0"/>
              </a:spcBef>
              <a:buNone/>
            </a:pPr>
            <a:r>
              <a:rPr 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大数据具有价值，但</a:t>
            </a:r>
            <a:r>
              <a:rPr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价值密度相对较低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61" name="MH_SubTitle_1"/>
          <p:cNvSpPr txBox="1"/>
          <p:nvPr/>
        </p:nvSpPr>
        <p:spPr>
          <a:xfrm>
            <a:off x="5661025" y="1631315"/>
            <a:ext cx="4322763" cy="835025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sz="2400" b="1" dirty="0">
                <a:solidFill>
                  <a:srgbClr val="507AA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价值性（Value）</a:t>
            </a:r>
            <a:endParaRPr sz="2400" b="1" dirty="0">
              <a:solidFill>
                <a:srgbClr val="507AA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62" name="MH_Text_2"/>
          <p:cNvSpPr/>
          <p:nvPr/>
        </p:nvSpPr>
        <p:spPr>
          <a:xfrm>
            <a:off x="5661025" y="3828098"/>
            <a:ext cx="4538663" cy="973137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just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大数据的数据产生、处理和分析的速度在持续加快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63" name="MH_SubTitle_2"/>
          <p:cNvSpPr txBox="1"/>
          <p:nvPr/>
        </p:nvSpPr>
        <p:spPr>
          <a:xfrm>
            <a:off x="5591175" y="2920048"/>
            <a:ext cx="3430588" cy="83343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2400" b="1" dirty="0">
                <a:solidFill>
                  <a:srgbClr val="507AA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速率性（Velocity）</a:t>
            </a:r>
            <a:endParaRPr lang="en-US" altLang="zh-CN" sz="2400" b="1" dirty="0">
              <a:solidFill>
                <a:srgbClr val="507AA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3564" name="MH_Other_6"/>
          <p:cNvCxnSpPr/>
          <p:nvPr/>
        </p:nvCxnSpPr>
        <p:spPr>
          <a:xfrm flipV="1">
            <a:off x="5397500" y="2466340"/>
            <a:ext cx="3995738" cy="7938"/>
          </a:xfrm>
          <a:prstGeom prst="line">
            <a:avLst/>
          </a:prstGeom>
          <a:ln w="19050" cap="flat" cmpd="sng">
            <a:solidFill>
              <a:srgbClr val="DCE4EF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23565" name="MH_Other_7"/>
          <p:cNvCxnSpPr/>
          <p:nvPr/>
        </p:nvCxnSpPr>
        <p:spPr>
          <a:xfrm flipV="1">
            <a:off x="5416550" y="3745548"/>
            <a:ext cx="3995738" cy="7937"/>
          </a:xfrm>
          <a:prstGeom prst="line">
            <a:avLst/>
          </a:prstGeom>
          <a:ln w="19050" cap="flat" cmpd="sng">
            <a:solidFill>
              <a:srgbClr val="DCE4EF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8" name="MH_Other_4"/>
          <p:cNvSpPr/>
          <p:nvPr/>
        </p:nvSpPr>
        <p:spPr>
          <a:xfrm>
            <a:off x="5123815" y="5063808"/>
            <a:ext cx="220663" cy="220662"/>
          </a:xfrm>
          <a:prstGeom prst="ellipse">
            <a:avLst/>
          </a:prstGeom>
          <a:solidFill>
            <a:srgbClr val="507AAE"/>
          </a:solidFill>
          <a:ln w="9525">
            <a:noFill/>
          </a:ln>
        </p:spPr>
        <p:txBody>
          <a:bodyPr anchor="ctr" anchorCtr="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HK" altLang="en-US" sz="2200" b="1" dirty="0">
              <a:solidFill>
                <a:srgbClr val="FFFFFF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9" name="MH_Text_2"/>
          <p:cNvSpPr/>
          <p:nvPr/>
        </p:nvSpPr>
        <p:spPr>
          <a:xfrm>
            <a:off x="5644515" y="5533708"/>
            <a:ext cx="4538663" cy="973137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just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大数据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具有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海量数据特性，容错率高，数据很难被全部篡改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MH_SubTitle_2"/>
          <p:cNvSpPr txBox="1"/>
          <p:nvPr/>
        </p:nvSpPr>
        <p:spPr>
          <a:xfrm>
            <a:off x="5574665" y="4625658"/>
            <a:ext cx="3430588" cy="83343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2400" b="1" dirty="0">
                <a:solidFill>
                  <a:srgbClr val="507AA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真实性（Veracity）</a:t>
            </a:r>
            <a:endParaRPr lang="en-US" altLang="zh-CN" sz="2400" b="1" dirty="0">
              <a:solidFill>
                <a:srgbClr val="507AA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MH_Other_7"/>
          <p:cNvCxnSpPr/>
          <p:nvPr/>
        </p:nvCxnSpPr>
        <p:spPr>
          <a:xfrm flipV="1">
            <a:off x="5400040" y="5451158"/>
            <a:ext cx="3995738" cy="7937"/>
          </a:xfrm>
          <a:prstGeom prst="line">
            <a:avLst/>
          </a:prstGeom>
          <a:ln w="19050" cap="flat" cmpd="sng">
            <a:solidFill>
              <a:srgbClr val="DCE4EF"/>
            </a:solidFill>
            <a:prstDash val="solid"/>
            <a:headEnd type="none" w="med" len="med"/>
            <a:tailEnd type="none" w="med" len="med"/>
          </a:ln>
        </p:spPr>
      </p:cxnSp>
      <p:grpSp>
        <p:nvGrpSpPr>
          <p:cNvPr id="15362" name="组合 19"/>
          <p:cNvGrpSpPr/>
          <p:nvPr/>
        </p:nvGrpSpPr>
        <p:grpSpPr>
          <a:xfrm>
            <a:off x="11496675" y="1588"/>
            <a:ext cx="695325" cy="506412"/>
            <a:chOff x="0" y="0"/>
            <a:chExt cx="694944" cy="624651"/>
          </a:xfrm>
        </p:grpSpPr>
        <p:sp>
          <p:nvSpPr>
            <p:cNvPr id="15370" name="矩形 20"/>
            <p:cNvSpPr/>
            <p:nvPr/>
          </p:nvSpPr>
          <p:spPr>
            <a:xfrm>
              <a:off x="0" y="0"/>
              <a:ext cx="548974" cy="624651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 anchor="ctr" anchorCtr="0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15371" name="矩形 21"/>
            <p:cNvSpPr/>
            <p:nvPr/>
          </p:nvSpPr>
          <p:spPr>
            <a:xfrm>
              <a:off x="612439" y="0"/>
              <a:ext cx="82505" cy="624651"/>
            </a:xfrm>
            <a:prstGeom prst="rect">
              <a:avLst/>
            </a:prstGeom>
            <a:solidFill>
              <a:srgbClr val="FFD966"/>
            </a:solidFill>
            <a:ln w="9525">
              <a:noFill/>
            </a:ln>
          </p:spPr>
          <p:txBody>
            <a:bodyPr anchor="ctr" anchorCtr="0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 dirty="0">
                <a:solidFill>
                  <a:srgbClr val="FFFFFF"/>
                </a:solidFill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-25400" y="0"/>
            <a:ext cx="2690813" cy="83661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认识大数据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749550" y="0"/>
            <a:ext cx="3222625" cy="549275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大数据在CRM中的应用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28" name="直接连接符 27"/>
          <p:cNvCxnSpPr/>
          <p:nvPr/>
        </p:nvCxnSpPr>
        <p:spPr>
          <a:xfrm flipH="1">
            <a:off x="4940618" y="533400"/>
            <a:ext cx="7183120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71" name="MH_Other_1"/>
          <p:cNvSpPr/>
          <p:nvPr/>
        </p:nvSpPr>
        <p:spPr>
          <a:xfrm>
            <a:off x="3170873" y="3358515"/>
            <a:ext cx="5681662" cy="2786063"/>
          </a:xfrm>
          <a:prstGeom prst="roundRect">
            <a:avLst>
              <a:gd name="adj" fmla="val 2907"/>
            </a:avLst>
          </a:prstGeom>
          <a:solidFill>
            <a:srgbClr val="00B050"/>
          </a:solidFill>
          <a:ln w="317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872" name="MH_Text_1"/>
          <p:cNvSpPr/>
          <p:nvPr/>
        </p:nvSpPr>
        <p:spPr>
          <a:xfrm>
            <a:off x="3378835" y="3599815"/>
            <a:ext cx="5172075" cy="2317750"/>
          </a:xfrm>
          <a:prstGeom prst="roundRect">
            <a:avLst>
              <a:gd name="adj" fmla="val 2907"/>
            </a:avLst>
          </a:prstGeom>
          <a:solidFill>
            <a:srgbClr val="F2FDF7"/>
          </a:solidFill>
          <a:ln w="9525">
            <a:noFill/>
          </a:ln>
        </p:spPr>
        <p:txBody>
          <a:bodyPr lIns="180000" tIns="180000" rIns="180000" bIns="180000" anchor="ctr" anchorCtr="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just" eaLnBrk="1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zh-CN" altLang="en-US" sz="32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 algn="just" eaLnBrk="1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数据结构不规则或不完整，没有预定义的数据模型，不方便用数据库二维逻辑表来表现的数据。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 algn="just" eaLnBrk="1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如所有格式的办公文档、文本、图片、XML, HTML、各类报表、图像和音频/视频信息等。</a:t>
            </a:r>
            <a:endParaRPr lang="en-US" altLang="zh-CN" sz="32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 algn="just" eaLnBrk="1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altLang="zh-CN" sz="3200" b="1" dirty="0">
              <a:ea typeface="微软雅黑" panose="020B0503020204020204" pitchFamily="34" charset="-122"/>
            </a:endParaRPr>
          </a:p>
        </p:txBody>
      </p:sp>
      <p:sp>
        <p:nvSpPr>
          <p:cNvPr id="36866" name="MH_SubTitle_1"/>
          <p:cNvSpPr/>
          <p:nvPr/>
        </p:nvSpPr>
        <p:spPr>
          <a:xfrm>
            <a:off x="3406140" y="2816860"/>
            <a:ext cx="1504950" cy="541655"/>
          </a:xfrm>
          <a:custGeom>
            <a:avLst/>
            <a:gdLst>
              <a:gd name="txL" fmla="*/ 0 w 939800"/>
              <a:gd name="txT" fmla="*/ 0 h 574675"/>
              <a:gd name="txR" fmla="*/ 939800 w 939800"/>
              <a:gd name="txB" fmla="*/ 574675 h 574675"/>
            </a:gdLst>
            <a:ahLst/>
            <a:cxnLst>
              <a:cxn ang="0">
                <a:pos x="341790" y="0"/>
              </a:cxn>
              <a:cxn ang="0">
                <a:pos x="3011862" y="0"/>
              </a:cxn>
              <a:cxn ang="0">
                <a:pos x="3353656" y="34679"/>
              </a:cxn>
              <a:cxn ang="0">
                <a:pos x="3353656" y="208069"/>
              </a:cxn>
              <a:cxn ang="0">
                <a:pos x="3353656" y="208069"/>
              </a:cxn>
              <a:cxn ang="0">
                <a:pos x="0" y="208069"/>
              </a:cxn>
              <a:cxn ang="0">
                <a:pos x="0" y="208069"/>
              </a:cxn>
              <a:cxn ang="0">
                <a:pos x="0" y="34679"/>
              </a:cxn>
              <a:cxn ang="0">
                <a:pos x="341790" y="0"/>
              </a:cxn>
            </a:cxnLst>
            <a:rect l="txL" t="txT" r="txR" b="txB"/>
            <a:pathLst>
              <a:path w="939800" h="574675">
                <a:moveTo>
                  <a:pt x="95781" y="0"/>
                </a:moveTo>
                <a:lnTo>
                  <a:pt x="844019" y="0"/>
                </a:lnTo>
                <a:cubicBezTo>
                  <a:pt x="896917" y="0"/>
                  <a:pt x="939800" y="42883"/>
                  <a:pt x="939800" y="95781"/>
                </a:cubicBezTo>
                <a:lnTo>
                  <a:pt x="939800" y="574675"/>
                </a:lnTo>
                <a:lnTo>
                  <a:pt x="0" y="574675"/>
                </a:lnTo>
                <a:lnTo>
                  <a:pt x="0" y="95781"/>
                </a:lnTo>
                <a:cubicBezTo>
                  <a:pt x="0" y="42883"/>
                  <a:pt x="42883" y="0"/>
                  <a:pt x="95781" y="0"/>
                </a:cubicBezTo>
                <a:close/>
              </a:path>
            </a:pathLst>
          </a:custGeom>
          <a:solidFill>
            <a:srgbClr val="00B050"/>
          </a:solidFill>
          <a:ln w="9525">
            <a:noFill/>
          </a:ln>
        </p:spPr>
        <p:txBody>
          <a:bodyPr lIns="0" tIns="0" rIns="0" bIns="71755" anchor="ctr" anchorCtr="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非结构化数据</a:t>
            </a:r>
            <a:endParaRPr lang="zh-CN" altLang="en-US" sz="1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869" name="MH_SubTitle_3"/>
          <p:cNvSpPr/>
          <p:nvPr/>
        </p:nvSpPr>
        <p:spPr>
          <a:xfrm>
            <a:off x="7124065" y="2816860"/>
            <a:ext cx="1461770" cy="541655"/>
          </a:xfrm>
          <a:custGeom>
            <a:avLst/>
            <a:gdLst>
              <a:gd name="txL" fmla="*/ 0 w 939800"/>
              <a:gd name="txT" fmla="*/ 0 h 574675"/>
              <a:gd name="txR" fmla="*/ 939800 w 939800"/>
              <a:gd name="txB" fmla="*/ 574675 h 574675"/>
            </a:gdLst>
            <a:ahLst/>
            <a:cxnLst>
              <a:cxn ang="0">
                <a:pos x="341790" y="0"/>
              </a:cxn>
              <a:cxn ang="0">
                <a:pos x="3011862" y="0"/>
              </a:cxn>
              <a:cxn ang="0">
                <a:pos x="3353656" y="34679"/>
              </a:cxn>
              <a:cxn ang="0">
                <a:pos x="3353656" y="208069"/>
              </a:cxn>
              <a:cxn ang="0">
                <a:pos x="3353656" y="208069"/>
              </a:cxn>
              <a:cxn ang="0">
                <a:pos x="0" y="208069"/>
              </a:cxn>
              <a:cxn ang="0">
                <a:pos x="0" y="208069"/>
              </a:cxn>
              <a:cxn ang="0">
                <a:pos x="0" y="34679"/>
              </a:cxn>
              <a:cxn ang="0">
                <a:pos x="341790" y="0"/>
              </a:cxn>
            </a:cxnLst>
            <a:rect l="txL" t="txT" r="txR" b="txB"/>
            <a:pathLst>
              <a:path w="939800" h="574675">
                <a:moveTo>
                  <a:pt x="95781" y="0"/>
                </a:moveTo>
                <a:lnTo>
                  <a:pt x="844019" y="0"/>
                </a:lnTo>
                <a:cubicBezTo>
                  <a:pt x="896917" y="0"/>
                  <a:pt x="939800" y="42883"/>
                  <a:pt x="939800" y="95781"/>
                </a:cubicBezTo>
                <a:lnTo>
                  <a:pt x="939800" y="574675"/>
                </a:lnTo>
                <a:lnTo>
                  <a:pt x="0" y="574675"/>
                </a:lnTo>
                <a:lnTo>
                  <a:pt x="0" y="95781"/>
                </a:lnTo>
                <a:cubicBezTo>
                  <a:pt x="0" y="42883"/>
                  <a:pt x="42883" y="0"/>
                  <a:pt x="95781" y="0"/>
                </a:cubicBezTo>
                <a:close/>
              </a:path>
            </a:pathLst>
          </a:custGeom>
          <a:solidFill>
            <a:srgbClr val="969696"/>
          </a:solidFill>
          <a:ln w="9525">
            <a:noFill/>
          </a:ln>
        </p:spPr>
        <p:txBody>
          <a:bodyPr lIns="0" tIns="0" rIns="0" bIns="71755" anchor="ctr" anchorCtr="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结构化数据</a:t>
            </a:r>
            <a:r>
              <a:rPr lang="en-US" altLang="zh-CN" sz="1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1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870" name="MH_SubTitle_4"/>
          <p:cNvSpPr/>
          <p:nvPr/>
        </p:nvSpPr>
        <p:spPr>
          <a:xfrm>
            <a:off x="5289550" y="2816860"/>
            <a:ext cx="1456055" cy="541655"/>
          </a:xfrm>
          <a:custGeom>
            <a:avLst/>
            <a:gdLst>
              <a:gd name="txL" fmla="*/ 0 w 939800"/>
              <a:gd name="txT" fmla="*/ 0 h 574675"/>
              <a:gd name="txR" fmla="*/ 939800 w 939800"/>
              <a:gd name="txB" fmla="*/ 574675 h 574675"/>
            </a:gdLst>
            <a:ahLst/>
            <a:cxnLst>
              <a:cxn ang="0">
                <a:pos x="341790" y="0"/>
              </a:cxn>
              <a:cxn ang="0">
                <a:pos x="3011862" y="0"/>
              </a:cxn>
              <a:cxn ang="0">
                <a:pos x="3353656" y="34679"/>
              </a:cxn>
              <a:cxn ang="0">
                <a:pos x="3353656" y="208069"/>
              </a:cxn>
              <a:cxn ang="0">
                <a:pos x="3353656" y="208069"/>
              </a:cxn>
              <a:cxn ang="0">
                <a:pos x="0" y="208069"/>
              </a:cxn>
              <a:cxn ang="0">
                <a:pos x="0" y="208069"/>
              </a:cxn>
              <a:cxn ang="0">
                <a:pos x="0" y="34679"/>
              </a:cxn>
              <a:cxn ang="0">
                <a:pos x="341790" y="0"/>
              </a:cxn>
            </a:cxnLst>
            <a:rect l="txL" t="txT" r="txR" b="txB"/>
            <a:pathLst>
              <a:path w="939800" h="574675">
                <a:moveTo>
                  <a:pt x="95781" y="0"/>
                </a:moveTo>
                <a:lnTo>
                  <a:pt x="844019" y="0"/>
                </a:lnTo>
                <a:cubicBezTo>
                  <a:pt x="896917" y="0"/>
                  <a:pt x="939800" y="42883"/>
                  <a:pt x="939800" y="95781"/>
                </a:cubicBezTo>
                <a:lnTo>
                  <a:pt x="939800" y="574675"/>
                </a:lnTo>
                <a:lnTo>
                  <a:pt x="0" y="574675"/>
                </a:lnTo>
                <a:lnTo>
                  <a:pt x="0" y="95781"/>
                </a:lnTo>
                <a:cubicBezTo>
                  <a:pt x="0" y="42883"/>
                  <a:pt x="42883" y="0"/>
                  <a:pt x="95781" y="0"/>
                </a:cubicBezTo>
                <a:close/>
              </a:path>
            </a:pathLst>
          </a:custGeom>
          <a:solidFill>
            <a:srgbClr val="969696"/>
          </a:solidFill>
          <a:ln w="9525">
            <a:noFill/>
          </a:ln>
        </p:spPr>
        <p:txBody>
          <a:bodyPr lIns="0" tIns="0" rIns="0" bIns="71755" anchor="ctr" anchorCtr="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半结构化数据</a:t>
            </a:r>
            <a:endParaRPr lang="zh-CN" altLang="en-US" sz="1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261235" y="1341120"/>
            <a:ext cx="756285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大数据的类型</a:t>
            </a:r>
            <a:endParaRPr lang="zh-CN" altLang="en-US" sz="32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——按照数据结构化特征</a:t>
            </a:r>
            <a:endParaRPr lang="en-US" altLang="zh-CN" sz="32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362" name="组合 19"/>
          <p:cNvGrpSpPr/>
          <p:nvPr/>
        </p:nvGrpSpPr>
        <p:grpSpPr>
          <a:xfrm>
            <a:off x="11496675" y="1588"/>
            <a:ext cx="695325" cy="506412"/>
            <a:chOff x="0" y="0"/>
            <a:chExt cx="694944" cy="624651"/>
          </a:xfrm>
        </p:grpSpPr>
        <p:sp>
          <p:nvSpPr>
            <p:cNvPr id="15370" name="矩形 20"/>
            <p:cNvSpPr/>
            <p:nvPr/>
          </p:nvSpPr>
          <p:spPr>
            <a:xfrm>
              <a:off x="0" y="0"/>
              <a:ext cx="548974" cy="624651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 anchor="ctr" anchorCtr="0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15371" name="矩形 21"/>
            <p:cNvSpPr/>
            <p:nvPr/>
          </p:nvSpPr>
          <p:spPr>
            <a:xfrm>
              <a:off x="612439" y="0"/>
              <a:ext cx="82505" cy="624651"/>
            </a:xfrm>
            <a:prstGeom prst="rect">
              <a:avLst/>
            </a:prstGeom>
            <a:solidFill>
              <a:srgbClr val="FFD966"/>
            </a:solidFill>
            <a:ln w="9525">
              <a:noFill/>
            </a:ln>
          </p:spPr>
          <p:txBody>
            <a:bodyPr anchor="ctr" anchorCtr="0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 dirty="0">
                <a:solidFill>
                  <a:srgbClr val="FFFFFF"/>
                </a:solidFill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-25400" y="0"/>
            <a:ext cx="2690813" cy="83661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认识大数据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749550" y="0"/>
            <a:ext cx="3222625" cy="549275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大数据在CRM中的应用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28" name="直接连接符 27"/>
          <p:cNvCxnSpPr/>
          <p:nvPr/>
        </p:nvCxnSpPr>
        <p:spPr>
          <a:xfrm flipH="1">
            <a:off x="4940618" y="533400"/>
            <a:ext cx="7183120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71" name="MH_Other_1"/>
          <p:cNvSpPr/>
          <p:nvPr/>
        </p:nvSpPr>
        <p:spPr>
          <a:xfrm>
            <a:off x="3170873" y="3358515"/>
            <a:ext cx="5681662" cy="2786063"/>
          </a:xfrm>
          <a:prstGeom prst="roundRect">
            <a:avLst>
              <a:gd name="adj" fmla="val 2907"/>
            </a:avLst>
          </a:prstGeom>
          <a:solidFill>
            <a:srgbClr val="00B050"/>
          </a:solidFill>
          <a:ln w="317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872" name="MH_Text_1"/>
          <p:cNvSpPr/>
          <p:nvPr/>
        </p:nvSpPr>
        <p:spPr>
          <a:xfrm>
            <a:off x="3378835" y="3599815"/>
            <a:ext cx="5172075" cy="2317750"/>
          </a:xfrm>
          <a:prstGeom prst="roundRect">
            <a:avLst>
              <a:gd name="adj" fmla="val 2907"/>
            </a:avLst>
          </a:prstGeom>
          <a:solidFill>
            <a:srgbClr val="F2FDF7"/>
          </a:solidFill>
          <a:ln w="9525">
            <a:noFill/>
          </a:ln>
        </p:spPr>
        <p:txBody>
          <a:bodyPr lIns="180000" tIns="180000" rIns="180000" bIns="180000" anchor="ctr" anchorCtr="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just" eaLnBrk="1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zh-CN" altLang="en-US" sz="32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 algn="just" eaLnBrk="1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 algn="just" eaLnBrk="1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介于结构化数据与非结构化数据之间的一种数据，半结构化数据既具有结构化数据的特点，也具有非结构化数据的特征。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 algn="just" eaLnBrk="1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比如，员工简历可以看做一种半结构化的数据。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 algn="just" eaLnBrk="1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altLang="zh-CN" sz="32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 algn="just" eaLnBrk="1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altLang="zh-CN" sz="3200" b="1" dirty="0">
              <a:ea typeface="微软雅黑" panose="020B0503020204020204" pitchFamily="34" charset="-122"/>
            </a:endParaRPr>
          </a:p>
        </p:txBody>
      </p:sp>
      <p:sp>
        <p:nvSpPr>
          <p:cNvPr id="36866" name="MH_SubTitle_1"/>
          <p:cNvSpPr/>
          <p:nvPr/>
        </p:nvSpPr>
        <p:spPr>
          <a:xfrm>
            <a:off x="3406140" y="2816860"/>
            <a:ext cx="1504950" cy="541655"/>
          </a:xfrm>
          <a:custGeom>
            <a:avLst/>
            <a:gdLst>
              <a:gd name="txL" fmla="*/ 0 w 939800"/>
              <a:gd name="txT" fmla="*/ 0 h 574675"/>
              <a:gd name="txR" fmla="*/ 939800 w 939800"/>
              <a:gd name="txB" fmla="*/ 574675 h 574675"/>
            </a:gdLst>
            <a:ahLst/>
            <a:cxnLst>
              <a:cxn ang="0">
                <a:pos x="341790" y="0"/>
              </a:cxn>
              <a:cxn ang="0">
                <a:pos x="3011862" y="0"/>
              </a:cxn>
              <a:cxn ang="0">
                <a:pos x="3353656" y="34679"/>
              </a:cxn>
              <a:cxn ang="0">
                <a:pos x="3353656" y="208069"/>
              </a:cxn>
              <a:cxn ang="0">
                <a:pos x="3353656" y="208069"/>
              </a:cxn>
              <a:cxn ang="0">
                <a:pos x="0" y="208069"/>
              </a:cxn>
              <a:cxn ang="0">
                <a:pos x="0" y="208069"/>
              </a:cxn>
              <a:cxn ang="0">
                <a:pos x="0" y="34679"/>
              </a:cxn>
              <a:cxn ang="0">
                <a:pos x="341790" y="0"/>
              </a:cxn>
            </a:cxnLst>
            <a:rect l="txL" t="txT" r="txR" b="txB"/>
            <a:pathLst>
              <a:path w="939800" h="574675">
                <a:moveTo>
                  <a:pt x="95781" y="0"/>
                </a:moveTo>
                <a:lnTo>
                  <a:pt x="844019" y="0"/>
                </a:lnTo>
                <a:cubicBezTo>
                  <a:pt x="896917" y="0"/>
                  <a:pt x="939800" y="42883"/>
                  <a:pt x="939800" y="95781"/>
                </a:cubicBezTo>
                <a:lnTo>
                  <a:pt x="939800" y="574675"/>
                </a:lnTo>
                <a:lnTo>
                  <a:pt x="0" y="574675"/>
                </a:lnTo>
                <a:lnTo>
                  <a:pt x="0" y="95781"/>
                </a:lnTo>
                <a:cubicBezTo>
                  <a:pt x="0" y="42883"/>
                  <a:pt x="42883" y="0"/>
                  <a:pt x="95781" y="0"/>
                </a:cubicBezTo>
                <a:close/>
              </a:path>
            </a:pathLst>
          </a:custGeom>
          <a:solidFill>
            <a:srgbClr val="969696"/>
          </a:solidFill>
          <a:ln w="9525">
            <a:noFill/>
          </a:ln>
        </p:spPr>
        <p:txBody>
          <a:bodyPr lIns="0" tIns="0" rIns="0" bIns="71755" anchor="ctr" anchorCtr="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非结构化数据</a:t>
            </a:r>
            <a:endParaRPr lang="zh-CN" altLang="en-US" sz="1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869" name="MH_SubTitle_3"/>
          <p:cNvSpPr/>
          <p:nvPr/>
        </p:nvSpPr>
        <p:spPr>
          <a:xfrm>
            <a:off x="7124065" y="2816860"/>
            <a:ext cx="1461770" cy="541655"/>
          </a:xfrm>
          <a:custGeom>
            <a:avLst/>
            <a:gdLst>
              <a:gd name="txL" fmla="*/ 0 w 939800"/>
              <a:gd name="txT" fmla="*/ 0 h 574675"/>
              <a:gd name="txR" fmla="*/ 939800 w 939800"/>
              <a:gd name="txB" fmla="*/ 574675 h 574675"/>
            </a:gdLst>
            <a:ahLst/>
            <a:cxnLst>
              <a:cxn ang="0">
                <a:pos x="341790" y="0"/>
              </a:cxn>
              <a:cxn ang="0">
                <a:pos x="3011862" y="0"/>
              </a:cxn>
              <a:cxn ang="0">
                <a:pos x="3353656" y="34679"/>
              </a:cxn>
              <a:cxn ang="0">
                <a:pos x="3353656" y="208069"/>
              </a:cxn>
              <a:cxn ang="0">
                <a:pos x="3353656" y="208069"/>
              </a:cxn>
              <a:cxn ang="0">
                <a:pos x="0" y="208069"/>
              </a:cxn>
              <a:cxn ang="0">
                <a:pos x="0" y="208069"/>
              </a:cxn>
              <a:cxn ang="0">
                <a:pos x="0" y="34679"/>
              </a:cxn>
              <a:cxn ang="0">
                <a:pos x="341790" y="0"/>
              </a:cxn>
            </a:cxnLst>
            <a:rect l="txL" t="txT" r="txR" b="txB"/>
            <a:pathLst>
              <a:path w="939800" h="574675">
                <a:moveTo>
                  <a:pt x="95781" y="0"/>
                </a:moveTo>
                <a:lnTo>
                  <a:pt x="844019" y="0"/>
                </a:lnTo>
                <a:cubicBezTo>
                  <a:pt x="896917" y="0"/>
                  <a:pt x="939800" y="42883"/>
                  <a:pt x="939800" y="95781"/>
                </a:cubicBezTo>
                <a:lnTo>
                  <a:pt x="939800" y="574675"/>
                </a:lnTo>
                <a:lnTo>
                  <a:pt x="0" y="574675"/>
                </a:lnTo>
                <a:lnTo>
                  <a:pt x="0" y="95781"/>
                </a:lnTo>
                <a:cubicBezTo>
                  <a:pt x="0" y="42883"/>
                  <a:pt x="42883" y="0"/>
                  <a:pt x="95781" y="0"/>
                </a:cubicBezTo>
                <a:close/>
              </a:path>
            </a:pathLst>
          </a:custGeom>
          <a:solidFill>
            <a:srgbClr val="969696"/>
          </a:solidFill>
          <a:ln w="9525">
            <a:noFill/>
          </a:ln>
        </p:spPr>
        <p:txBody>
          <a:bodyPr lIns="0" tIns="0" rIns="0" bIns="71755" anchor="ctr" anchorCtr="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结构化数据</a:t>
            </a:r>
            <a:r>
              <a:rPr lang="en-US" altLang="zh-CN" sz="1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1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870" name="MH_SubTitle_4"/>
          <p:cNvSpPr/>
          <p:nvPr/>
        </p:nvSpPr>
        <p:spPr>
          <a:xfrm>
            <a:off x="5289550" y="2816860"/>
            <a:ext cx="1456055" cy="541655"/>
          </a:xfrm>
          <a:custGeom>
            <a:avLst/>
            <a:gdLst>
              <a:gd name="txL" fmla="*/ 0 w 939800"/>
              <a:gd name="txT" fmla="*/ 0 h 574675"/>
              <a:gd name="txR" fmla="*/ 939800 w 939800"/>
              <a:gd name="txB" fmla="*/ 574675 h 574675"/>
            </a:gdLst>
            <a:ahLst/>
            <a:cxnLst>
              <a:cxn ang="0">
                <a:pos x="341790" y="0"/>
              </a:cxn>
              <a:cxn ang="0">
                <a:pos x="3011862" y="0"/>
              </a:cxn>
              <a:cxn ang="0">
                <a:pos x="3353656" y="34679"/>
              </a:cxn>
              <a:cxn ang="0">
                <a:pos x="3353656" y="208069"/>
              </a:cxn>
              <a:cxn ang="0">
                <a:pos x="3353656" y="208069"/>
              </a:cxn>
              <a:cxn ang="0">
                <a:pos x="0" y="208069"/>
              </a:cxn>
              <a:cxn ang="0">
                <a:pos x="0" y="208069"/>
              </a:cxn>
              <a:cxn ang="0">
                <a:pos x="0" y="34679"/>
              </a:cxn>
              <a:cxn ang="0">
                <a:pos x="341790" y="0"/>
              </a:cxn>
            </a:cxnLst>
            <a:rect l="txL" t="txT" r="txR" b="txB"/>
            <a:pathLst>
              <a:path w="939800" h="574675">
                <a:moveTo>
                  <a:pt x="95781" y="0"/>
                </a:moveTo>
                <a:lnTo>
                  <a:pt x="844019" y="0"/>
                </a:lnTo>
                <a:cubicBezTo>
                  <a:pt x="896917" y="0"/>
                  <a:pt x="939800" y="42883"/>
                  <a:pt x="939800" y="95781"/>
                </a:cubicBezTo>
                <a:lnTo>
                  <a:pt x="939800" y="574675"/>
                </a:lnTo>
                <a:lnTo>
                  <a:pt x="0" y="574675"/>
                </a:lnTo>
                <a:lnTo>
                  <a:pt x="0" y="95781"/>
                </a:lnTo>
                <a:cubicBezTo>
                  <a:pt x="0" y="42883"/>
                  <a:pt x="42883" y="0"/>
                  <a:pt x="95781" y="0"/>
                </a:cubicBezTo>
                <a:close/>
              </a:path>
            </a:pathLst>
          </a:custGeom>
          <a:solidFill>
            <a:srgbClr val="339966"/>
          </a:solidFill>
          <a:ln w="9525">
            <a:noFill/>
          </a:ln>
        </p:spPr>
        <p:txBody>
          <a:bodyPr lIns="0" tIns="0" rIns="0" bIns="71755" anchor="ctr" anchorCtr="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半结构化数据</a:t>
            </a:r>
            <a:endParaRPr lang="zh-CN" altLang="en-US" sz="1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261235" y="1341120"/>
            <a:ext cx="756285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大数据的类型</a:t>
            </a:r>
            <a:endParaRPr lang="zh-CN" altLang="en-US" sz="32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——按照数据结构化特征</a:t>
            </a:r>
            <a:endParaRPr lang="en-US" altLang="zh-CN" sz="32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362" name="组合 19"/>
          <p:cNvGrpSpPr/>
          <p:nvPr/>
        </p:nvGrpSpPr>
        <p:grpSpPr>
          <a:xfrm>
            <a:off x="11496675" y="1588"/>
            <a:ext cx="695325" cy="506412"/>
            <a:chOff x="0" y="0"/>
            <a:chExt cx="694944" cy="624651"/>
          </a:xfrm>
        </p:grpSpPr>
        <p:sp>
          <p:nvSpPr>
            <p:cNvPr id="15370" name="矩形 20"/>
            <p:cNvSpPr/>
            <p:nvPr/>
          </p:nvSpPr>
          <p:spPr>
            <a:xfrm>
              <a:off x="0" y="0"/>
              <a:ext cx="548974" cy="624651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 anchor="ctr" anchorCtr="0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15371" name="矩形 21"/>
            <p:cNvSpPr/>
            <p:nvPr/>
          </p:nvSpPr>
          <p:spPr>
            <a:xfrm>
              <a:off x="612439" y="0"/>
              <a:ext cx="82505" cy="624651"/>
            </a:xfrm>
            <a:prstGeom prst="rect">
              <a:avLst/>
            </a:prstGeom>
            <a:solidFill>
              <a:srgbClr val="FFD966"/>
            </a:solidFill>
            <a:ln w="9525">
              <a:noFill/>
            </a:ln>
          </p:spPr>
          <p:txBody>
            <a:bodyPr anchor="ctr" anchorCtr="0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 dirty="0">
                <a:solidFill>
                  <a:srgbClr val="FFFFFF"/>
                </a:solidFill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-25400" y="0"/>
            <a:ext cx="2690813" cy="83661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认识大数据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749550" y="0"/>
            <a:ext cx="3222625" cy="549275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大数据在CRM中的应用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28" name="直接连接符 27"/>
          <p:cNvCxnSpPr/>
          <p:nvPr/>
        </p:nvCxnSpPr>
        <p:spPr>
          <a:xfrm flipH="1">
            <a:off x="4940618" y="533400"/>
            <a:ext cx="7183120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71" name="MH_Other_1"/>
          <p:cNvSpPr/>
          <p:nvPr/>
        </p:nvSpPr>
        <p:spPr>
          <a:xfrm>
            <a:off x="3170873" y="3358515"/>
            <a:ext cx="5681662" cy="2786063"/>
          </a:xfrm>
          <a:prstGeom prst="roundRect">
            <a:avLst>
              <a:gd name="adj" fmla="val 2907"/>
            </a:avLst>
          </a:prstGeom>
          <a:solidFill>
            <a:srgbClr val="00B050"/>
          </a:solidFill>
          <a:ln w="317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872" name="MH_Text_1"/>
          <p:cNvSpPr/>
          <p:nvPr/>
        </p:nvSpPr>
        <p:spPr>
          <a:xfrm>
            <a:off x="3378835" y="3599815"/>
            <a:ext cx="5172075" cy="2317750"/>
          </a:xfrm>
          <a:prstGeom prst="roundRect">
            <a:avLst>
              <a:gd name="adj" fmla="val 2907"/>
            </a:avLst>
          </a:prstGeom>
          <a:solidFill>
            <a:srgbClr val="F2FDF7"/>
          </a:solidFill>
          <a:ln w="9525">
            <a:noFill/>
          </a:ln>
        </p:spPr>
        <p:txBody>
          <a:bodyPr lIns="180000" tIns="180000" rIns="180000" bIns="180000" anchor="ctr" anchorCtr="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just" eaLnBrk="1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 algn="just" eaLnBrk="1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结构化数据是高度组织和整齐格式化的数据，可以以固定格式存储，访问和处理，是一种关系模型数据。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 algn="just" eaLnBrk="1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如销售额、销售费用、银行账号、日期、财务金额、电话号码、地址、产品名称等。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 algn="just" eaLnBrk="1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altLang="zh-CN" sz="3200" b="1" dirty="0">
              <a:ea typeface="微软雅黑" panose="020B0503020204020204" pitchFamily="34" charset="-122"/>
            </a:endParaRPr>
          </a:p>
        </p:txBody>
      </p:sp>
      <p:sp>
        <p:nvSpPr>
          <p:cNvPr id="36866" name="MH_SubTitle_1"/>
          <p:cNvSpPr/>
          <p:nvPr/>
        </p:nvSpPr>
        <p:spPr>
          <a:xfrm>
            <a:off x="3406140" y="2816860"/>
            <a:ext cx="1504950" cy="541655"/>
          </a:xfrm>
          <a:custGeom>
            <a:avLst/>
            <a:gdLst>
              <a:gd name="txL" fmla="*/ 0 w 939800"/>
              <a:gd name="txT" fmla="*/ 0 h 574675"/>
              <a:gd name="txR" fmla="*/ 939800 w 939800"/>
              <a:gd name="txB" fmla="*/ 574675 h 574675"/>
            </a:gdLst>
            <a:ahLst/>
            <a:cxnLst>
              <a:cxn ang="0">
                <a:pos x="341790" y="0"/>
              </a:cxn>
              <a:cxn ang="0">
                <a:pos x="3011862" y="0"/>
              </a:cxn>
              <a:cxn ang="0">
                <a:pos x="3353656" y="34679"/>
              </a:cxn>
              <a:cxn ang="0">
                <a:pos x="3353656" y="208069"/>
              </a:cxn>
              <a:cxn ang="0">
                <a:pos x="3353656" y="208069"/>
              </a:cxn>
              <a:cxn ang="0">
                <a:pos x="0" y="208069"/>
              </a:cxn>
              <a:cxn ang="0">
                <a:pos x="0" y="208069"/>
              </a:cxn>
              <a:cxn ang="0">
                <a:pos x="0" y="34679"/>
              </a:cxn>
              <a:cxn ang="0">
                <a:pos x="341790" y="0"/>
              </a:cxn>
            </a:cxnLst>
            <a:rect l="txL" t="txT" r="txR" b="txB"/>
            <a:pathLst>
              <a:path w="939800" h="574675">
                <a:moveTo>
                  <a:pt x="95781" y="0"/>
                </a:moveTo>
                <a:lnTo>
                  <a:pt x="844019" y="0"/>
                </a:lnTo>
                <a:cubicBezTo>
                  <a:pt x="896917" y="0"/>
                  <a:pt x="939800" y="42883"/>
                  <a:pt x="939800" y="95781"/>
                </a:cubicBezTo>
                <a:lnTo>
                  <a:pt x="939800" y="574675"/>
                </a:lnTo>
                <a:lnTo>
                  <a:pt x="0" y="574675"/>
                </a:lnTo>
                <a:lnTo>
                  <a:pt x="0" y="95781"/>
                </a:lnTo>
                <a:cubicBezTo>
                  <a:pt x="0" y="42883"/>
                  <a:pt x="42883" y="0"/>
                  <a:pt x="95781" y="0"/>
                </a:cubicBezTo>
                <a:close/>
              </a:path>
            </a:pathLst>
          </a:custGeom>
          <a:solidFill>
            <a:srgbClr val="969696"/>
          </a:solidFill>
          <a:ln w="9525">
            <a:noFill/>
          </a:ln>
        </p:spPr>
        <p:txBody>
          <a:bodyPr lIns="0" tIns="0" rIns="0" bIns="71755" anchor="ctr" anchorCtr="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非结构化数据</a:t>
            </a:r>
            <a:endParaRPr lang="zh-CN" altLang="en-US" sz="1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869" name="MH_SubTitle_3"/>
          <p:cNvSpPr/>
          <p:nvPr/>
        </p:nvSpPr>
        <p:spPr>
          <a:xfrm>
            <a:off x="7124065" y="2816860"/>
            <a:ext cx="1461770" cy="541655"/>
          </a:xfrm>
          <a:custGeom>
            <a:avLst/>
            <a:gdLst>
              <a:gd name="txL" fmla="*/ 0 w 939800"/>
              <a:gd name="txT" fmla="*/ 0 h 574675"/>
              <a:gd name="txR" fmla="*/ 939800 w 939800"/>
              <a:gd name="txB" fmla="*/ 574675 h 574675"/>
            </a:gdLst>
            <a:ahLst/>
            <a:cxnLst>
              <a:cxn ang="0">
                <a:pos x="341790" y="0"/>
              </a:cxn>
              <a:cxn ang="0">
                <a:pos x="3011862" y="0"/>
              </a:cxn>
              <a:cxn ang="0">
                <a:pos x="3353656" y="34679"/>
              </a:cxn>
              <a:cxn ang="0">
                <a:pos x="3353656" y="208069"/>
              </a:cxn>
              <a:cxn ang="0">
                <a:pos x="3353656" y="208069"/>
              </a:cxn>
              <a:cxn ang="0">
                <a:pos x="0" y="208069"/>
              </a:cxn>
              <a:cxn ang="0">
                <a:pos x="0" y="208069"/>
              </a:cxn>
              <a:cxn ang="0">
                <a:pos x="0" y="34679"/>
              </a:cxn>
              <a:cxn ang="0">
                <a:pos x="341790" y="0"/>
              </a:cxn>
            </a:cxnLst>
            <a:rect l="txL" t="txT" r="txR" b="txB"/>
            <a:pathLst>
              <a:path w="939800" h="574675">
                <a:moveTo>
                  <a:pt x="95781" y="0"/>
                </a:moveTo>
                <a:lnTo>
                  <a:pt x="844019" y="0"/>
                </a:lnTo>
                <a:cubicBezTo>
                  <a:pt x="896917" y="0"/>
                  <a:pt x="939800" y="42883"/>
                  <a:pt x="939800" y="95781"/>
                </a:cubicBezTo>
                <a:lnTo>
                  <a:pt x="939800" y="574675"/>
                </a:lnTo>
                <a:lnTo>
                  <a:pt x="0" y="574675"/>
                </a:lnTo>
                <a:lnTo>
                  <a:pt x="0" y="95781"/>
                </a:lnTo>
                <a:cubicBezTo>
                  <a:pt x="0" y="42883"/>
                  <a:pt x="42883" y="0"/>
                  <a:pt x="95781" y="0"/>
                </a:cubicBezTo>
                <a:close/>
              </a:path>
            </a:pathLst>
          </a:custGeom>
          <a:solidFill>
            <a:srgbClr val="339966"/>
          </a:solidFill>
          <a:ln w="9525">
            <a:noFill/>
          </a:ln>
        </p:spPr>
        <p:txBody>
          <a:bodyPr lIns="0" tIns="0" rIns="0" bIns="71755" anchor="ctr" anchorCtr="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结构化数据</a:t>
            </a:r>
            <a:r>
              <a:rPr lang="en-US" altLang="zh-CN" sz="1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1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870" name="MH_SubTitle_4"/>
          <p:cNvSpPr/>
          <p:nvPr/>
        </p:nvSpPr>
        <p:spPr>
          <a:xfrm>
            <a:off x="5289550" y="2816860"/>
            <a:ext cx="1456055" cy="541655"/>
          </a:xfrm>
          <a:custGeom>
            <a:avLst/>
            <a:gdLst>
              <a:gd name="txL" fmla="*/ 0 w 939800"/>
              <a:gd name="txT" fmla="*/ 0 h 574675"/>
              <a:gd name="txR" fmla="*/ 939800 w 939800"/>
              <a:gd name="txB" fmla="*/ 574675 h 574675"/>
            </a:gdLst>
            <a:ahLst/>
            <a:cxnLst>
              <a:cxn ang="0">
                <a:pos x="341790" y="0"/>
              </a:cxn>
              <a:cxn ang="0">
                <a:pos x="3011862" y="0"/>
              </a:cxn>
              <a:cxn ang="0">
                <a:pos x="3353656" y="34679"/>
              </a:cxn>
              <a:cxn ang="0">
                <a:pos x="3353656" y="208069"/>
              </a:cxn>
              <a:cxn ang="0">
                <a:pos x="3353656" y="208069"/>
              </a:cxn>
              <a:cxn ang="0">
                <a:pos x="0" y="208069"/>
              </a:cxn>
              <a:cxn ang="0">
                <a:pos x="0" y="208069"/>
              </a:cxn>
              <a:cxn ang="0">
                <a:pos x="0" y="34679"/>
              </a:cxn>
              <a:cxn ang="0">
                <a:pos x="341790" y="0"/>
              </a:cxn>
            </a:cxnLst>
            <a:rect l="txL" t="txT" r="txR" b="txB"/>
            <a:pathLst>
              <a:path w="939800" h="574675">
                <a:moveTo>
                  <a:pt x="95781" y="0"/>
                </a:moveTo>
                <a:lnTo>
                  <a:pt x="844019" y="0"/>
                </a:lnTo>
                <a:cubicBezTo>
                  <a:pt x="896917" y="0"/>
                  <a:pt x="939800" y="42883"/>
                  <a:pt x="939800" y="95781"/>
                </a:cubicBezTo>
                <a:lnTo>
                  <a:pt x="939800" y="574675"/>
                </a:lnTo>
                <a:lnTo>
                  <a:pt x="0" y="574675"/>
                </a:lnTo>
                <a:lnTo>
                  <a:pt x="0" y="95781"/>
                </a:lnTo>
                <a:cubicBezTo>
                  <a:pt x="0" y="42883"/>
                  <a:pt x="42883" y="0"/>
                  <a:pt x="95781" y="0"/>
                </a:cubicBezTo>
                <a:close/>
              </a:path>
            </a:pathLst>
          </a:custGeom>
          <a:solidFill>
            <a:srgbClr val="969696"/>
          </a:solidFill>
          <a:ln w="9525">
            <a:noFill/>
          </a:ln>
        </p:spPr>
        <p:txBody>
          <a:bodyPr lIns="0" tIns="0" rIns="0" bIns="71755" anchor="ctr" anchorCtr="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半结构化数据</a:t>
            </a:r>
            <a:endParaRPr lang="zh-CN" altLang="en-US" sz="1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261235" y="1341120"/>
            <a:ext cx="756285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大数据的类型</a:t>
            </a:r>
            <a:endParaRPr lang="zh-CN" altLang="en-US" sz="32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——按照数据结构化特征</a:t>
            </a:r>
            <a:endParaRPr lang="en-US" altLang="zh-CN" sz="32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362" name="组合 19"/>
          <p:cNvGrpSpPr/>
          <p:nvPr/>
        </p:nvGrpSpPr>
        <p:grpSpPr>
          <a:xfrm>
            <a:off x="11496675" y="1588"/>
            <a:ext cx="695325" cy="506412"/>
            <a:chOff x="0" y="0"/>
            <a:chExt cx="694944" cy="624651"/>
          </a:xfrm>
        </p:grpSpPr>
        <p:sp>
          <p:nvSpPr>
            <p:cNvPr id="15370" name="矩形 20"/>
            <p:cNvSpPr/>
            <p:nvPr/>
          </p:nvSpPr>
          <p:spPr>
            <a:xfrm>
              <a:off x="0" y="0"/>
              <a:ext cx="548974" cy="624651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 anchor="ctr" anchorCtr="0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15371" name="矩形 21"/>
            <p:cNvSpPr/>
            <p:nvPr/>
          </p:nvSpPr>
          <p:spPr>
            <a:xfrm>
              <a:off x="612439" y="0"/>
              <a:ext cx="82505" cy="624651"/>
            </a:xfrm>
            <a:prstGeom prst="rect">
              <a:avLst/>
            </a:prstGeom>
            <a:solidFill>
              <a:srgbClr val="FFD966"/>
            </a:solidFill>
            <a:ln w="9525">
              <a:noFill/>
            </a:ln>
          </p:spPr>
          <p:txBody>
            <a:bodyPr anchor="ctr" anchorCtr="0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 dirty="0">
                <a:solidFill>
                  <a:srgbClr val="FFFFFF"/>
                </a:solidFill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-25400" y="0"/>
            <a:ext cx="2690813" cy="83661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认识大数据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749550" y="0"/>
            <a:ext cx="3222625" cy="549275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大数据在CRM中的应用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28" name="直接连接符 27"/>
          <p:cNvCxnSpPr/>
          <p:nvPr/>
        </p:nvCxnSpPr>
        <p:spPr>
          <a:xfrm flipH="1">
            <a:off x="4940618" y="533400"/>
            <a:ext cx="7183120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MH_Other_1"/>
          <p:cNvSpPr txBox="1"/>
          <p:nvPr/>
        </p:nvSpPr>
        <p:spPr>
          <a:xfrm>
            <a:off x="2120583" y="2693353"/>
            <a:ext cx="5492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600" b="1" dirty="0">
                <a:solidFill>
                  <a:srgbClr val="F6BB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3600" b="1" dirty="0">
              <a:solidFill>
                <a:srgbClr val="F6BB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675" name="MH_SubTitle_1"/>
          <p:cNvSpPr/>
          <p:nvPr/>
        </p:nvSpPr>
        <p:spPr>
          <a:xfrm>
            <a:off x="2769870" y="2815590"/>
            <a:ext cx="3565525" cy="376238"/>
          </a:xfrm>
          <a:prstGeom prst="rect">
            <a:avLst/>
          </a:prstGeom>
          <a:solidFill>
            <a:srgbClr val="F6BB00"/>
          </a:solidFill>
          <a:ln w="9525">
            <a:noFill/>
          </a:ln>
        </p:spPr>
        <p:txBody>
          <a:bodyPr lIns="0" tIns="0" rIns="0" bIns="0" anchor="ctr" anchorCtr="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2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传统企业数据</a:t>
            </a:r>
            <a:endParaRPr lang="en-US" altLang="zh-CN" sz="22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8676" name="MH_Other_2"/>
          <p:cNvCxnSpPr>
            <a:stCxn id="28675" idx="3"/>
          </p:cNvCxnSpPr>
          <p:nvPr/>
        </p:nvCxnSpPr>
        <p:spPr>
          <a:xfrm flipH="1">
            <a:off x="5455920" y="3004503"/>
            <a:ext cx="879475" cy="187325"/>
          </a:xfrm>
          <a:prstGeom prst="line">
            <a:avLst/>
          </a:prstGeom>
          <a:ln w="38100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28677" name="MH_Text_1"/>
          <p:cNvSpPr txBox="1"/>
          <p:nvPr/>
        </p:nvSpPr>
        <p:spPr>
          <a:xfrm>
            <a:off x="2693670" y="3322320"/>
            <a:ext cx="7807325" cy="76962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just" eaLnBrk="1" hangingPunct="1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企业在经营过程中产生的一系列经营数据信息。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 algn="just" eaLnBrk="1" hangingPunct="1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如CRM系统中的客户数据、业务数据、传统的ERP数据、进销存数据以及资金数据等。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8678" name="MH_Other_3"/>
          <p:cNvCxnSpPr/>
          <p:nvPr/>
        </p:nvCxnSpPr>
        <p:spPr>
          <a:xfrm>
            <a:off x="2539683" y="3387090"/>
            <a:ext cx="7913687" cy="0"/>
          </a:xfrm>
          <a:prstGeom prst="line">
            <a:avLst/>
          </a:prstGeom>
          <a:ln w="19050" cap="flat" cmpd="sng">
            <a:solidFill>
              <a:srgbClr val="D7D7D7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28679" name="MH_Other_4"/>
          <p:cNvSpPr txBox="1"/>
          <p:nvPr/>
        </p:nvSpPr>
        <p:spPr>
          <a:xfrm>
            <a:off x="2144395" y="4103688"/>
            <a:ext cx="549275" cy="6457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600" b="1" dirty="0">
                <a:solidFill>
                  <a:srgbClr val="25BF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3600" b="1" dirty="0">
              <a:solidFill>
                <a:srgbClr val="25BF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680" name="MH_SubTitle_2"/>
          <p:cNvSpPr/>
          <p:nvPr/>
        </p:nvSpPr>
        <p:spPr>
          <a:xfrm>
            <a:off x="2769870" y="4218305"/>
            <a:ext cx="3565525" cy="376238"/>
          </a:xfrm>
          <a:prstGeom prst="rect">
            <a:avLst/>
          </a:prstGeom>
          <a:solidFill>
            <a:srgbClr val="25BFA2"/>
          </a:solidFill>
          <a:ln w="9525">
            <a:noFill/>
          </a:ln>
        </p:spPr>
        <p:txBody>
          <a:bodyPr lIns="0" tIns="0" rIns="0" bIns="0" anchor="ctr" anchorCtr="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2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机器和传感器数据</a:t>
            </a:r>
            <a:endParaRPr lang="en-US" altLang="zh-CN" sz="22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8681" name="MH_Other_5"/>
          <p:cNvCxnSpPr>
            <a:stCxn id="28680" idx="3"/>
          </p:cNvCxnSpPr>
          <p:nvPr/>
        </p:nvCxnSpPr>
        <p:spPr>
          <a:xfrm flipH="1">
            <a:off x="5455920" y="4407218"/>
            <a:ext cx="879475" cy="187325"/>
          </a:xfrm>
          <a:prstGeom prst="line">
            <a:avLst/>
          </a:prstGeom>
          <a:ln w="38100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28682" name="MH_Text_2"/>
          <p:cNvSpPr txBox="1"/>
          <p:nvPr/>
        </p:nvSpPr>
        <p:spPr>
          <a:xfrm>
            <a:off x="2712085" y="4681855"/>
            <a:ext cx="7623175" cy="77025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just" eaLnBrk="1" hangingPunct="1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机器和传感器数据产生或记录的数据。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 algn="just" eaLnBrk="1" hangingPunct="1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如呼叫记录，智能仪表，工业设备传感器，设备日志，人机交互设备，交易数据等。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8683" name="MH_Other_6"/>
          <p:cNvCxnSpPr/>
          <p:nvPr/>
        </p:nvCxnSpPr>
        <p:spPr>
          <a:xfrm>
            <a:off x="2539683" y="4637405"/>
            <a:ext cx="7913687" cy="1588"/>
          </a:xfrm>
          <a:prstGeom prst="line">
            <a:avLst/>
          </a:prstGeom>
          <a:ln w="19050" cap="flat" cmpd="sng">
            <a:solidFill>
              <a:srgbClr val="D7D7D7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100" name="文本框 99"/>
          <p:cNvSpPr txBox="1"/>
          <p:nvPr/>
        </p:nvSpPr>
        <p:spPr>
          <a:xfrm>
            <a:off x="2261235" y="1341120"/>
            <a:ext cx="756285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大数据的类型</a:t>
            </a:r>
            <a:endParaRPr lang="zh-CN" altLang="en-US" sz="32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——按照数据产生来源</a:t>
            </a:r>
            <a:endParaRPr lang="en-US" altLang="zh-CN" sz="32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MH_Other_4"/>
          <p:cNvSpPr txBox="1"/>
          <p:nvPr/>
        </p:nvSpPr>
        <p:spPr>
          <a:xfrm>
            <a:off x="2127885" y="5518468"/>
            <a:ext cx="54927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6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altLang="zh-CN" sz="36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MH_SubTitle_2"/>
          <p:cNvSpPr/>
          <p:nvPr/>
        </p:nvSpPr>
        <p:spPr>
          <a:xfrm>
            <a:off x="2753360" y="5636895"/>
            <a:ext cx="3565525" cy="376238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 lIns="0" tIns="0" rIns="0" bIns="0" anchor="ctr" anchorCtr="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2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社会化数据</a:t>
            </a:r>
            <a:endParaRPr lang="en-US" altLang="zh-CN" sz="22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MH_Other_5"/>
          <p:cNvCxnSpPr>
            <a:stCxn id="4" idx="3"/>
          </p:cNvCxnSpPr>
          <p:nvPr/>
        </p:nvCxnSpPr>
        <p:spPr>
          <a:xfrm flipH="1">
            <a:off x="5439410" y="5825173"/>
            <a:ext cx="879475" cy="187325"/>
          </a:xfrm>
          <a:prstGeom prst="line">
            <a:avLst/>
          </a:prstGeom>
          <a:ln w="38100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6" name="MH_Text_2"/>
          <p:cNvSpPr txBox="1"/>
          <p:nvPr/>
        </p:nvSpPr>
        <p:spPr>
          <a:xfrm>
            <a:off x="2677160" y="6071870"/>
            <a:ext cx="7695565" cy="77025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just" eaLnBrk="1" hangingPunct="1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用户行为记录，反馈数据等内容的社会行为数据。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 algn="just" eaLnBrk="1" hangingPunct="1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如微信、微博、自媒体平台、Twitter，Facebook这样的社交媒体平台。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MH_Other_6"/>
          <p:cNvCxnSpPr/>
          <p:nvPr/>
        </p:nvCxnSpPr>
        <p:spPr>
          <a:xfrm>
            <a:off x="2523173" y="6055995"/>
            <a:ext cx="7913687" cy="1588"/>
          </a:xfrm>
          <a:prstGeom prst="line">
            <a:avLst/>
          </a:prstGeom>
          <a:ln w="19050" cap="flat" cmpd="sng">
            <a:solidFill>
              <a:srgbClr val="D7D7D7"/>
            </a:solidFill>
            <a:prstDash val="solid"/>
            <a:headEnd type="none" w="med" len="med"/>
            <a:tailEnd type="none" w="med" len="med"/>
          </a:ln>
        </p:spPr>
      </p:cxnSp>
      <p:grpSp>
        <p:nvGrpSpPr>
          <p:cNvPr id="8" name="组合 19"/>
          <p:cNvGrpSpPr/>
          <p:nvPr/>
        </p:nvGrpSpPr>
        <p:grpSpPr>
          <a:xfrm>
            <a:off x="11496675" y="1588"/>
            <a:ext cx="695325" cy="506412"/>
            <a:chOff x="0" y="0"/>
            <a:chExt cx="694944" cy="624651"/>
          </a:xfrm>
        </p:grpSpPr>
        <p:sp>
          <p:nvSpPr>
            <p:cNvPr id="9" name="矩形 20"/>
            <p:cNvSpPr/>
            <p:nvPr/>
          </p:nvSpPr>
          <p:spPr>
            <a:xfrm>
              <a:off x="0" y="0"/>
              <a:ext cx="548974" cy="624651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 anchor="ctr" anchorCtr="0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10" name="矩形 21"/>
            <p:cNvSpPr/>
            <p:nvPr/>
          </p:nvSpPr>
          <p:spPr>
            <a:xfrm>
              <a:off x="612439" y="0"/>
              <a:ext cx="82505" cy="624651"/>
            </a:xfrm>
            <a:prstGeom prst="rect">
              <a:avLst/>
            </a:prstGeom>
            <a:solidFill>
              <a:srgbClr val="FFD966"/>
            </a:solidFill>
            <a:ln w="9525">
              <a:noFill/>
            </a:ln>
          </p:spPr>
          <p:txBody>
            <a:bodyPr anchor="ctr" anchorCtr="0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 dirty="0">
                <a:solidFill>
                  <a:srgbClr val="FFFFFF"/>
                </a:solidFill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-25400" y="0"/>
            <a:ext cx="2690813" cy="83661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认识大数据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49550" y="0"/>
            <a:ext cx="3222625" cy="549275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大数据在CRM中的应用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H="1">
            <a:off x="4940618" y="533400"/>
            <a:ext cx="7183120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5615" name="组合 19"/>
          <p:cNvGrpSpPr/>
          <p:nvPr/>
        </p:nvGrpSpPr>
        <p:grpSpPr>
          <a:xfrm>
            <a:off x="11496675" y="1588"/>
            <a:ext cx="695325" cy="506412"/>
            <a:chOff x="0" y="0"/>
            <a:chExt cx="694944" cy="624651"/>
          </a:xfrm>
        </p:grpSpPr>
        <p:sp>
          <p:nvSpPr>
            <p:cNvPr id="25620" name="矩形 20"/>
            <p:cNvSpPr/>
            <p:nvPr/>
          </p:nvSpPr>
          <p:spPr>
            <a:xfrm>
              <a:off x="0" y="0"/>
              <a:ext cx="548974" cy="624651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 anchor="ctr" anchorCtr="0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25621" name="矩形 21"/>
            <p:cNvSpPr/>
            <p:nvPr/>
          </p:nvSpPr>
          <p:spPr>
            <a:xfrm>
              <a:off x="612439" y="0"/>
              <a:ext cx="82505" cy="624651"/>
            </a:xfrm>
            <a:prstGeom prst="rect">
              <a:avLst/>
            </a:prstGeom>
            <a:solidFill>
              <a:srgbClr val="FFD966"/>
            </a:solidFill>
            <a:ln w="9525">
              <a:noFill/>
            </a:ln>
          </p:spPr>
          <p:txBody>
            <a:bodyPr anchor="ctr" anchorCtr="0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 dirty="0">
                <a:solidFill>
                  <a:srgbClr val="FFFFFF"/>
                </a:solidFill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2190750" y="0"/>
            <a:ext cx="4087495" cy="83693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大数据在CRM中的应用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-11112" y="0"/>
            <a:ext cx="2122488" cy="549275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认识大数据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H="1">
            <a:off x="6305233" y="533400"/>
            <a:ext cx="5818505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open-office-folder_74337"/>
          <p:cNvSpPr>
            <a:spLocks noChangeAspect="1"/>
          </p:cNvSpPr>
          <p:nvPr>
            <p:custDataLst>
              <p:tags r:id="rId1"/>
            </p:custDataLst>
          </p:nvPr>
        </p:nvSpPr>
        <p:spPr bwMode="auto">
          <a:xfrm>
            <a:off x="3316452" y="4892632"/>
            <a:ext cx="491187" cy="362123"/>
          </a:xfrm>
          <a:custGeom>
            <a:avLst/>
            <a:gdLst>
              <a:gd name="connsiteX0" fmla="*/ 116997 w 605592"/>
              <a:gd name="connsiteY0" fmla="*/ 132804 h 446468"/>
              <a:gd name="connsiteX1" fmla="*/ 605592 w 605592"/>
              <a:gd name="connsiteY1" fmla="*/ 132804 h 446468"/>
              <a:gd name="connsiteX2" fmla="*/ 555359 w 605592"/>
              <a:gd name="connsiteY2" fmla="*/ 446468 h 446468"/>
              <a:gd name="connsiteX3" fmla="*/ 116997 w 605592"/>
              <a:gd name="connsiteY3" fmla="*/ 446468 h 446468"/>
              <a:gd name="connsiteX4" fmla="*/ 0 w 605592"/>
              <a:gd name="connsiteY4" fmla="*/ 0 h 446468"/>
              <a:gd name="connsiteX5" fmla="*/ 137120 w 605592"/>
              <a:gd name="connsiteY5" fmla="*/ 0 h 446468"/>
              <a:gd name="connsiteX6" fmla="*/ 153635 w 605592"/>
              <a:gd name="connsiteY6" fmla="*/ 27991 h 446468"/>
              <a:gd name="connsiteX7" fmla="*/ 438423 w 605592"/>
              <a:gd name="connsiteY7" fmla="*/ 27991 h 446468"/>
              <a:gd name="connsiteX8" fmla="*/ 438423 w 605592"/>
              <a:gd name="connsiteY8" fmla="*/ 91455 h 446468"/>
              <a:gd name="connsiteX9" fmla="*/ 69670 w 605592"/>
              <a:gd name="connsiteY9" fmla="*/ 91455 h 446468"/>
              <a:gd name="connsiteX10" fmla="*/ 69670 w 605592"/>
              <a:gd name="connsiteY10" fmla="*/ 446468 h 446468"/>
              <a:gd name="connsiteX11" fmla="*/ 0 w 605592"/>
              <a:gd name="connsiteY11" fmla="*/ 446468 h 446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05592" h="446468">
                <a:moveTo>
                  <a:pt x="116997" y="132804"/>
                </a:moveTo>
                <a:lnTo>
                  <a:pt x="605592" y="132804"/>
                </a:lnTo>
                <a:lnTo>
                  <a:pt x="555359" y="446468"/>
                </a:lnTo>
                <a:lnTo>
                  <a:pt x="116997" y="446468"/>
                </a:lnTo>
                <a:close/>
                <a:moveTo>
                  <a:pt x="0" y="0"/>
                </a:moveTo>
                <a:lnTo>
                  <a:pt x="137120" y="0"/>
                </a:lnTo>
                <a:lnTo>
                  <a:pt x="153635" y="27991"/>
                </a:lnTo>
                <a:lnTo>
                  <a:pt x="438423" y="27991"/>
                </a:lnTo>
                <a:lnTo>
                  <a:pt x="438423" y="91455"/>
                </a:lnTo>
                <a:lnTo>
                  <a:pt x="69670" y="91455"/>
                </a:lnTo>
                <a:lnTo>
                  <a:pt x="69670" y="446468"/>
                </a:lnTo>
                <a:lnTo>
                  <a:pt x="0" y="446468"/>
                </a:lnTo>
                <a:close/>
              </a:path>
            </a:pathLst>
          </a:custGeom>
          <a:solidFill>
            <a:srgbClr val="1AA3AA"/>
          </a:solidFill>
          <a:ln>
            <a:noFill/>
          </a:ln>
        </p:spPr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任意多边形: 形状 43"/>
          <p:cNvSpPr/>
          <p:nvPr>
            <p:custDataLst>
              <p:tags r:id="rId2"/>
            </p:custDataLst>
          </p:nvPr>
        </p:nvSpPr>
        <p:spPr>
          <a:xfrm>
            <a:off x="6624979" y="2456294"/>
            <a:ext cx="1130418" cy="2813865"/>
          </a:xfrm>
          <a:custGeom>
            <a:avLst/>
            <a:gdLst>
              <a:gd name="connsiteX0" fmla="*/ 469597 w 1441073"/>
              <a:gd name="connsiteY0" fmla="*/ 0 h 3587156"/>
              <a:gd name="connsiteX1" fmla="*/ 509370 w 1441073"/>
              <a:gd name="connsiteY1" fmla="*/ 24364 h 3587156"/>
              <a:gd name="connsiteX2" fmla="*/ 1441073 w 1441073"/>
              <a:gd name="connsiteY2" fmla="*/ 1791265 h 3587156"/>
              <a:gd name="connsiteX3" fmla="*/ 839942 w 1441073"/>
              <a:gd name="connsiteY3" fmla="*/ 3279793 h 3587156"/>
              <a:gd name="connsiteX4" fmla="*/ 675483 w 1441073"/>
              <a:gd name="connsiteY4" fmla="*/ 3432322 h 3587156"/>
              <a:gd name="connsiteX5" fmla="*/ 763959 w 1441073"/>
              <a:gd name="connsiteY5" fmla="*/ 3587156 h 3587156"/>
              <a:gd name="connsiteX6" fmla="*/ 57881 w 1441073"/>
              <a:gd name="connsiteY6" fmla="*/ 3145131 h 3587156"/>
              <a:gd name="connsiteX7" fmla="*/ 49471 w 1441073"/>
              <a:gd name="connsiteY7" fmla="*/ 2336796 h 3587156"/>
              <a:gd name="connsiteX8" fmla="*/ 137601 w 1441073"/>
              <a:gd name="connsiteY8" fmla="*/ 2491025 h 3587156"/>
              <a:gd name="connsiteX9" fmla="*/ 162659 w 1441073"/>
              <a:gd name="connsiteY9" fmla="*/ 2462778 h 3587156"/>
              <a:gd name="connsiteX10" fmla="*/ 405457 w 1441073"/>
              <a:gd name="connsiteY10" fmla="*/ 1769866 h 3587156"/>
              <a:gd name="connsiteX11" fmla="*/ 18528 w 1441073"/>
              <a:gd name="connsiteY11" fmla="*/ 929290 h 3587156"/>
              <a:gd name="connsiteX12" fmla="*/ 0 w 1441073"/>
              <a:gd name="connsiteY12" fmla="*/ 915096 h 3587156"/>
              <a:gd name="connsiteX13" fmla="*/ 470549 w 1441073"/>
              <a:gd name="connsiteY13" fmla="*/ 602917 h 3587156"/>
              <a:gd name="connsiteX14" fmla="*/ 479363 w 1441073"/>
              <a:gd name="connsiteY14" fmla="*/ 602774 h 3587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441073" h="3587156">
                <a:moveTo>
                  <a:pt x="469597" y="0"/>
                </a:moveTo>
                <a:lnTo>
                  <a:pt x="509370" y="24364"/>
                </a:lnTo>
                <a:cubicBezTo>
                  <a:pt x="1071493" y="407286"/>
                  <a:pt x="1441073" y="1055757"/>
                  <a:pt x="1441073" y="1791265"/>
                </a:cubicBezTo>
                <a:cubicBezTo>
                  <a:pt x="1441073" y="2370479"/>
                  <a:pt x="1211876" y="2895714"/>
                  <a:pt x="839942" y="3279793"/>
                </a:cubicBezTo>
                <a:lnTo>
                  <a:pt x="675483" y="3432322"/>
                </a:lnTo>
                <a:lnTo>
                  <a:pt x="763959" y="3587156"/>
                </a:lnTo>
                <a:lnTo>
                  <a:pt x="57881" y="3145131"/>
                </a:lnTo>
                <a:lnTo>
                  <a:pt x="49471" y="2336796"/>
                </a:lnTo>
                <a:lnTo>
                  <a:pt x="137601" y="2491025"/>
                </a:lnTo>
                <a:lnTo>
                  <a:pt x="162659" y="2462778"/>
                </a:lnTo>
                <a:cubicBezTo>
                  <a:pt x="314340" y="2274478"/>
                  <a:pt x="405457" y="2033074"/>
                  <a:pt x="405457" y="1769866"/>
                </a:cubicBezTo>
                <a:cubicBezTo>
                  <a:pt x="405457" y="1431456"/>
                  <a:pt x="254835" y="1129088"/>
                  <a:pt x="18528" y="929290"/>
                </a:cubicBezTo>
                <a:lnTo>
                  <a:pt x="0" y="915096"/>
                </a:lnTo>
                <a:lnTo>
                  <a:pt x="470549" y="602917"/>
                </a:lnTo>
                <a:lnTo>
                  <a:pt x="479363" y="602774"/>
                </a:lnTo>
                <a:close/>
              </a:path>
            </a:pathLst>
          </a:custGeom>
          <a:solidFill>
            <a:srgbClr val="3498D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任意多边形: 形状 37"/>
          <p:cNvSpPr/>
          <p:nvPr>
            <p:custDataLst>
              <p:tags r:id="rId3"/>
            </p:custDataLst>
          </p:nvPr>
        </p:nvSpPr>
        <p:spPr>
          <a:xfrm rot="7086092">
            <a:off x="4387805" y="2149396"/>
            <a:ext cx="2644771" cy="1938882"/>
          </a:xfrm>
          <a:custGeom>
            <a:avLst/>
            <a:gdLst>
              <a:gd name="connsiteX0" fmla="*/ 408525 w 3371593"/>
              <a:gd name="connsiteY0" fmla="*/ 1357849 h 2471715"/>
              <a:gd name="connsiteX1" fmla="*/ 173911 w 3371593"/>
              <a:gd name="connsiteY1" fmla="*/ 604707 h 2471715"/>
              <a:gd name="connsiteX2" fmla="*/ 164013 w 3371593"/>
              <a:gd name="connsiteY2" fmla="*/ 409318 h 2471715"/>
              <a:gd name="connsiteX3" fmla="*/ 0 w 3371593"/>
              <a:gd name="connsiteY3" fmla="*/ 409963 h 2471715"/>
              <a:gd name="connsiteX4" fmla="*/ 687323 w 3371593"/>
              <a:gd name="connsiteY4" fmla="*/ 0 h 2471715"/>
              <a:gd name="connsiteX5" fmla="*/ 1142445 w 3371593"/>
              <a:gd name="connsiteY5" fmla="*/ 263142 h 2471715"/>
              <a:gd name="connsiteX6" fmla="*/ 1183519 w 3371593"/>
              <a:gd name="connsiteY6" fmla="*/ 285292 h 2471715"/>
              <a:gd name="connsiteX7" fmla="*/ 1183417 w 3371593"/>
              <a:gd name="connsiteY7" fmla="*/ 286831 h 2471715"/>
              <a:gd name="connsiteX8" fmla="*/ 1386941 w 3371593"/>
              <a:gd name="connsiteY8" fmla="*/ 404505 h 2471715"/>
              <a:gd name="connsiteX9" fmla="*/ 1181054 w 3371593"/>
              <a:gd name="connsiteY9" fmla="*/ 405315 h 2471715"/>
              <a:gd name="connsiteX10" fmla="*/ 1184606 w 3371593"/>
              <a:gd name="connsiteY10" fmla="*/ 485191 h 2471715"/>
              <a:gd name="connsiteX11" fmla="*/ 1301598 w 3371593"/>
              <a:gd name="connsiteY11" fmla="*/ 864693 h 2471715"/>
              <a:gd name="connsiteX12" fmla="*/ 2662508 w 3371593"/>
              <a:gd name="connsiteY12" fmla="*/ 1337122 h 2471715"/>
              <a:gd name="connsiteX13" fmla="*/ 2745586 w 3371593"/>
              <a:gd name="connsiteY13" fmla="*/ 1297887 h 2471715"/>
              <a:gd name="connsiteX14" fmla="*/ 2799626 w 3371593"/>
              <a:gd name="connsiteY14" fmla="*/ 1862057 h 2471715"/>
              <a:gd name="connsiteX15" fmla="*/ 2795602 w 3371593"/>
              <a:gd name="connsiteY15" fmla="*/ 1869898 h 2471715"/>
              <a:gd name="connsiteX16" fmla="*/ 3371593 w 3371593"/>
              <a:gd name="connsiteY16" fmla="*/ 2165436 h 2471715"/>
              <a:gd name="connsiteX17" fmla="*/ 3283549 w 3371593"/>
              <a:gd name="connsiteY17" fmla="*/ 2218272 h 2471715"/>
              <a:gd name="connsiteX18" fmla="*/ 408525 w 3371593"/>
              <a:gd name="connsiteY18" fmla="*/ 1357849 h 2471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371593" h="2471715">
                <a:moveTo>
                  <a:pt x="408525" y="1357849"/>
                </a:moveTo>
                <a:cubicBezTo>
                  <a:pt x="279678" y="1116556"/>
                  <a:pt x="202775" y="861285"/>
                  <a:pt x="173911" y="604707"/>
                </a:cubicBezTo>
                <a:lnTo>
                  <a:pt x="164013" y="409318"/>
                </a:lnTo>
                <a:lnTo>
                  <a:pt x="0" y="409963"/>
                </a:lnTo>
                <a:lnTo>
                  <a:pt x="687323" y="0"/>
                </a:lnTo>
                <a:lnTo>
                  <a:pt x="1142445" y="263142"/>
                </a:lnTo>
                <a:lnTo>
                  <a:pt x="1183519" y="285292"/>
                </a:lnTo>
                <a:lnTo>
                  <a:pt x="1183417" y="286831"/>
                </a:lnTo>
                <a:lnTo>
                  <a:pt x="1386941" y="404505"/>
                </a:lnTo>
                <a:lnTo>
                  <a:pt x="1181054" y="405315"/>
                </a:lnTo>
                <a:lnTo>
                  <a:pt x="1184606" y="485191"/>
                </a:lnTo>
                <a:cubicBezTo>
                  <a:pt x="1198449" y="614649"/>
                  <a:pt x="1236769" y="743287"/>
                  <a:pt x="1301598" y="864693"/>
                </a:cubicBezTo>
                <a:cubicBezTo>
                  <a:pt x="1560913" y="1350316"/>
                  <a:pt x="2152316" y="1547831"/>
                  <a:pt x="2662508" y="1337122"/>
                </a:cubicBezTo>
                <a:lnTo>
                  <a:pt x="2745586" y="1297887"/>
                </a:lnTo>
                <a:lnTo>
                  <a:pt x="2799626" y="1862057"/>
                </a:lnTo>
                <a:lnTo>
                  <a:pt x="2795602" y="1869898"/>
                </a:lnTo>
                <a:lnTo>
                  <a:pt x="3371593" y="2165436"/>
                </a:lnTo>
                <a:lnTo>
                  <a:pt x="3283549" y="2218272"/>
                </a:lnTo>
                <a:cubicBezTo>
                  <a:pt x="2245464" y="2772594"/>
                  <a:pt x="958272" y="2387369"/>
                  <a:pt x="408525" y="1357849"/>
                </a:cubicBezTo>
                <a:close/>
              </a:path>
            </a:pathLst>
          </a:custGeom>
          <a:solidFill>
            <a:srgbClr val="1F74A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任意多边形: 形状 41"/>
          <p:cNvSpPr/>
          <p:nvPr>
            <p:custDataLst>
              <p:tags r:id="rId4"/>
            </p:custDataLst>
          </p:nvPr>
        </p:nvSpPr>
        <p:spPr>
          <a:xfrm rot="21129011">
            <a:off x="4418124" y="3636434"/>
            <a:ext cx="2519363" cy="1960818"/>
          </a:xfrm>
          <a:custGeom>
            <a:avLst/>
            <a:gdLst>
              <a:gd name="connsiteX0" fmla="*/ 737885 w 3211721"/>
              <a:gd name="connsiteY0" fmla="*/ 0 h 2499680"/>
              <a:gd name="connsiteX1" fmla="*/ 1440034 w 3211721"/>
              <a:gd name="connsiteY1" fmla="*/ 400579 h 2499680"/>
              <a:gd name="connsiteX2" fmla="*/ 1226190 w 3211721"/>
              <a:gd name="connsiteY2" fmla="*/ 398503 h 2499680"/>
              <a:gd name="connsiteX3" fmla="*/ 1232619 w 3211721"/>
              <a:gd name="connsiteY3" fmla="*/ 518686 h 2499680"/>
              <a:gd name="connsiteX4" fmla="*/ 2136050 w 3211721"/>
              <a:gd name="connsiteY4" fmla="*/ 1428820 h 2499680"/>
              <a:gd name="connsiteX5" fmla="*/ 2750368 w 3211721"/>
              <a:gd name="connsiteY5" fmla="*/ 1325717 h 2499680"/>
              <a:gd name="connsiteX6" fmla="*/ 2786722 w 3211721"/>
              <a:gd name="connsiteY6" fmla="*/ 1305060 h 2499680"/>
              <a:gd name="connsiteX7" fmla="*/ 2713583 w 3211721"/>
              <a:gd name="connsiteY7" fmla="*/ 1835554 h 2499680"/>
              <a:gd name="connsiteX8" fmla="*/ 2707861 w 3211721"/>
              <a:gd name="connsiteY8" fmla="*/ 1842259 h 2499680"/>
              <a:gd name="connsiteX9" fmla="*/ 3211721 w 3211721"/>
              <a:gd name="connsiteY9" fmla="*/ 2272342 h 2499680"/>
              <a:gd name="connsiteX10" fmla="*/ 3196825 w 3211721"/>
              <a:gd name="connsiteY10" fmla="*/ 2280655 h 2499680"/>
              <a:gd name="connsiteX11" fmla="*/ 1976668 w 3211721"/>
              <a:gd name="connsiteY11" fmla="*/ 2479785 h 2499680"/>
              <a:gd name="connsiteX12" fmla="*/ 158141 w 3211721"/>
              <a:gd name="connsiteY12" fmla="*/ 511596 h 2499680"/>
              <a:gd name="connsiteX13" fmla="*/ 156509 w 3211721"/>
              <a:gd name="connsiteY13" fmla="*/ 388118 h 2499680"/>
              <a:gd name="connsiteX14" fmla="*/ 0 w 3211721"/>
              <a:gd name="connsiteY14" fmla="*/ 386598 h 2499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211721" h="2499680">
                <a:moveTo>
                  <a:pt x="737885" y="0"/>
                </a:moveTo>
                <a:lnTo>
                  <a:pt x="1440034" y="400579"/>
                </a:lnTo>
                <a:lnTo>
                  <a:pt x="1226190" y="398503"/>
                </a:lnTo>
                <a:lnTo>
                  <a:pt x="1232619" y="518686"/>
                </a:lnTo>
                <a:cubicBezTo>
                  <a:pt x="1300603" y="982349"/>
                  <a:pt x="1658857" y="1363030"/>
                  <a:pt x="2136050" y="1428820"/>
                </a:cubicBezTo>
                <a:cubicBezTo>
                  <a:pt x="2354196" y="1458896"/>
                  <a:pt x="2566220" y="1418895"/>
                  <a:pt x="2750368" y="1325717"/>
                </a:cubicBezTo>
                <a:lnTo>
                  <a:pt x="2786722" y="1305060"/>
                </a:lnTo>
                <a:lnTo>
                  <a:pt x="2713583" y="1835554"/>
                </a:lnTo>
                <a:lnTo>
                  <a:pt x="2707861" y="1842259"/>
                </a:lnTo>
                <a:lnTo>
                  <a:pt x="3211721" y="2272342"/>
                </a:lnTo>
                <a:lnTo>
                  <a:pt x="3196825" y="2280655"/>
                </a:lnTo>
                <a:cubicBezTo>
                  <a:pt x="2831332" y="2462192"/>
                  <a:pt x="2410231" y="2539559"/>
                  <a:pt x="1976668" y="2479785"/>
                </a:cubicBezTo>
                <a:cubicBezTo>
                  <a:pt x="965020" y="2340310"/>
                  <a:pt x="220732" y="1500384"/>
                  <a:pt x="158141" y="511596"/>
                </a:cubicBezTo>
                <a:lnTo>
                  <a:pt x="156509" y="388118"/>
                </a:lnTo>
                <a:lnTo>
                  <a:pt x="0" y="386598"/>
                </a:lnTo>
                <a:close/>
              </a:path>
            </a:pathLst>
          </a:custGeom>
          <a:solidFill>
            <a:srgbClr val="1AA3A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形状"/>
          <p:cNvSpPr/>
          <p:nvPr>
            <p:custDataLst>
              <p:tags r:id="rId5"/>
            </p:custDataLst>
          </p:nvPr>
        </p:nvSpPr>
        <p:spPr>
          <a:xfrm>
            <a:off x="3315945" y="2502803"/>
            <a:ext cx="468977" cy="3444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404" y="13188"/>
                </a:moveTo>
                <a:cubicBezTo>
                  <a:pt x="9003" y="12815"/>
                  <a:pt x="8329" y="12268"/>
                  <a:pt x="8056" y="11720"/>
                </a:cubicBezTo>
                <a:cubicBezTo>
                  <a:pt x="674" y="2563"/>
                  <a:pt x="674" y="2563"/>
                  <a:pt x="674" y="2563"/>
                </a:cubicBezTo>
                <a:cubicBezTo>
                  <a:pt x="417" y="2191"/>
                  <a:pt x="144" y="1271"/>
                  <a:pt x="273" y="723"/>
                </a:cubicBezTo>
                <a:cubicBezTo>
                  <a:pt x="546" y="372"/>
                  <a:pt x="818" y="0"/>
                  <a:pt x="1476" y="0"/>
                </a:cubicBezTo>
                <a:cubicBezTo>
                  <a:pt x="20140" y="0"/>
                  <a:pt x="20140" y="0"/>
                  <a:pt x="20140" y="0"/>
                </a:cubicBezTo>
                <a:cubicBezTo>
                  <a:pt x="20140" y="0"/>
                  <a:pt x="20942" y="0"/>
                  <a:pt x="21343" y="898"/>
                </a:cubicBezTo>
                <a:cubicBezTo>
                  <a:pt x="21600" y="1468"/>
                  <a:pt x="21343" y="2366"/>
                  <a:pt x="20942" y="2738"/>
                </a:cubicBezTo>
                <a:cubicBezTo>
                  <a:pt x="12886" y="12618"/>
                  <a:pt x="12886" y="12618"/>
                  <a:pt x="12886" y="12618"/>
                </a:cubicBezTo>
                <a:cubicBezTo>
                  <a:pt x="12886" y="12618"/>
                  <a:pt x="11410" y="14283"/>
                  <a:pt x="9404" y="13188"/>
                </a:cubicBezTo>
                <a:close/>
                <a:moveTo>
                  <a:pt x="1476" y="21600"/>
                </a:moveTo>
                <a:cubicBezTo>
                  <a:pt x="1476" y="21600"/>
                  <a:pt x="0" y="21425"/>
                  <a:pt x="0" y="19585"/>
                </a:cubicBezTo>
                <a:cubicBezTo>
                  <a:pt x="0" y="4929"/>
                  <a:pt x="0" y="4929"/>
                  <a:pt x="0" y="4929"/>
                </a:cubicBezTo>
                <a:cubicBezTo>
                  <a:pt x="0" y="4381"/>
                  <a:pt x="273" y="4206"/>
                  <a:pt x="674" y="4754"/>
                </a:cubicBezTo>
                <a:cubicBezTo>
                  <a:pt x="3755" y="8960"/>
                  <a:pt x="3755" y="8960"/>
                  <a:pt x="3755" y="8960"/>
                </a:cubicBezTo>
                <a:cubicBezTo>
                  <a:pt x="4172" y="9332"/>
                  <a:pt x="4301" y="10252"/>
                  <a:pt x="4028" y="10800"/>
                </a:cubicBezTo>
                <a:cubicBezTo>
                  <a:pt x="1749" y="18117"/>
                  <a:pt x="1749" y="18117"/>
                  <a:pt x="1749" y="18117"/>
                </a:cubicBezTo>
                <a:cubicBezTo>
                  <a:pt x="1621" y="18686"/>
                  <a:pt x="1749" y="18686"/>
                  <a:pt x="2022" y="18117"/>
                </a:cubicBezTo>
                <a:cubicBezTo>
                  <a:pt x="5103" y="12618"/>
                  <a:pt x="5103" y="12618"/>
                  <a:pt x="5103" y="12618"/>
                </a:cubicBezTo>
                <a:cubicBezTo>
                  <a:pt x="5504" y="12092"/>
                  <a:pt x="5905" y="12092"/>
                  <a:pt x="6307" y="12443"/>
                </a:cubicBezTo>
                <a:cubicBezTo>
                  <a:pt x="7655" y="14086"/>
                  <a:pt x="7655" y="14086"/>
                  <a:pt x="7655" y="14086"/>
                </a:cubicBezTo>
                <a:cubicBezTo>
                  <a:pt x="8056" y="14458"/>
                  <a:pt x="8730" y="15006"/>
                  <a:pt x="9131" y="15203"/>
                </a:cubicBezTo>
                <a:cubicBezTo>
                  <a:pt x="10206" y="15554"/>
                  <a:pt x="11939" y="16101"/>
                  <a:pt x="13159" y="14831"/>
                </a:cubicBezTo>
                <a:cubicBezTo>
                  <a:pt x="15165" y="12443"/>
                  <a:pt x="15165" y="12443"/>
                  <a:pt x="15165" y="12443"/>
                </a:cubicBezTo>
                <a:cubicBezTo>
                  <a:pt x="15566" y="12092"/>
                  <a:pt x="16112" y="12092"/>
                  <a:pt x="16368" y="12618"/>
                </a:cubicBezTo>
                <a:cubicBezTo>
                  <a:pt x="19722" y="18686"/>
                  <a:pt x="19722" y="18686"/>
                  <a:pt x="19722" y="18686"/>
                </a:cubicBezTo>
                <a:cubicBezTo>
                  <a:pt x="19995" y="19212"/>
                  <a:pt x="19995" y="19037"/>
                  <a:pt x="19867" y="18489"/>
                </a:cubicBezTo>
                <a:cubicBezTo>
                  <a:pt x="17588" y="10800"/>
                  <a:pt x="17588" y="10800"/>
                  <a:pt x="17588" y="10800"/>
                </a:cubicBezTo>
                <a:cubicBezTo>
                  <a:pt x="17315" y="10252"/>
                  <a:pt x="17444" y="9508"/>
                  <a:pt x="17845" y="8960"/>
                </a:cubicBezTo>
                <a:cubicBezTo>
                  <a:pt x="21070" y="4754"/>
                  <a:pt x="21070" y="4754"/>
                  <a:pt x="21070" y="4754"/>
                </a:cubicBezTo>
                <a:cubicBezTo>
                  <a:pt x="21343" y="4206"/>
                  <a:pt x="21600" y="4381"/>
                  <a:pt x="21600" y="4929"/>
                </a:cubicBezTo>
                <a:cubicBezTo>
                  <a:pt x="21600" y="19782"/>
                  <a:pt x="21600" y="19782"/>
                  <a:pt x="21600" y="19782"/>
                </a:cubicBezTo>
                <a:cubicBezTo>
                  <a:pt x="21600" y="19782"/>
                  <a:pt x="21472" y="21600"/>
                  <a:pt x="19995" y="21600"/>
                </a:cubicBezTo>
                <a:cubicBezTo>
                  <a:pt x="1476" y="21600"/>
                  <a:pt x="1476" y="21600"/>
                  <a:pt x="1476" y="21600"/>
                </a:cubicBezTo>
                <a:close/>
              </a:path>
            </a:pathLst>
          </a:custGeom>
          <a:solidFill>
            <a:srgbClr val="1F74AD"/>
          </a:solidFill>
          <a:ln w="12700">
            <a:miter lim="400000"/>
          </a:ln>
        </p:spPr>
        <p:txBody>
          <a:bodyPr lIns="45719" rIns="45719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000"/>
            </a:pPr>
            <a:endParaRPr kumimoji="0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线条"/>
          <p:cNvSpPr/>
          <p:nvPr>
            <p:custDataLst>
              <p:tags r:id="rId6"/>
            </p:custDataLst>
          </p:nvPr>
        </p:nvSpPr>
        <p:spPr>
          <a:xfrm>
            <a:off x="3961141" y="2648472"/>
            <a:ext cx="783877" cy="1"/>
          </a:xfrm>
          <a:prstGeom prst="line">
            <a:avLst/>
          </a:prstGeom>
          <a:ln w="12700">
            <a:solidFill>
              <a:srgbClr val="ADB9CA"/>
            </a:solidFill>
            <a:prstDash val="sysDash"/>
            <a:miter/>
            <a:headEnd type="oval"/>
            <a:tailEnd type="oval"/>
          </a:ln>
        </p:spPr>
        <p:txBody>
          <a:bodyPr lIns="45719" rIns="45719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线条"/>
          <p:cNvSpPr/>
          <p:nvPr>
            <p:custDataLst>
              <p:tags r:id="rId7"/>
            </p:custDataLst>
          </p:nvPr>
        </p:nvSpPr>
        <p:spPr>
          <a:xfrm>
            <a:off x="3961141" y="5063873"/>
            <a:ext cx="783877" cy="1"/>
          </a:xfrm>
          <a:prstGeom prst="line">
            <a:avLst/>
          </a:prstGeom>
          <a:ln w="12700">
            <a:solidFill>
              <a:srgbClr val="ADB9CA"/>
            </a:solidFill>
            <a:prstDash val="sysDash"/>
            <a:miter/>
            <a:headEnd type="oval"/>
            <a:tailEnd type="oval"/>
          </a:ln>
        </p:spPr>
        <p:txBody>
          <a:bodyPr lIns="45719" rIns="45719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文本框 60"/>
          <p:cNvSpPr txBox="1"/>
          <p:nvPr>
            <p:custDataLst>
              <p:tags r:id="rId8"/>
            </p:custDataLst>
          </p:nvPr>
        </p:nvSpPr>
        <p:spPr>
          <a:xfrm>
            <a:off x="5269818" y="2537805"/>
            <a:ext cx="4819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文本框 61"/>
          <p:cNvSpPr txBox="1"/>
          <p:nvPr>
            <p:custDataLst>
              <p:tags r:id="rId9"/>
            </p:custDataLst>
          </p:nvPr>
        </p:nvSpPr>
        <p:spPr>
          <a:xfrm>
            <a:off x="5249651" y="4660633"/>
            <a:ext cx="4819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b="1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文本框 62"/>
          <p:cNvSpPr txBox="1"/>
          <p:nvPr>
            <p:custDataLst>
              <p:tags r:id="rId10"/>
            </p:custDataLst>
          </p:nvPr>
        </p:nvSpPr>
        <p:spPr>
          <a:xfrm>
            <a:off x="7107748" y="3631818"/>
            <a:ext cx="4819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b="1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1"/>
            </p:custDataLst>
          </p:nvPr>
        </p:nvSpPr>
        <p:spPr>
          <a:xfrm>
            <a:off x="412115" y="1873250"/>
            <a:ext cx="3395345" cy="401320"/>
          </a:xfrm>
          <a:prstGeom prst="rect">
            <a:avLst/>
          </a:prstGeom>
          <a:noFill/>
        </p:spPr>
        <p:txBody>
          <a:bodyPr wrap="square" lIns="90000" tIns="46800" rIns="90000" bIns="0" anchor="b" anchorCtr="0">
            <a:normAutofit fontScale="9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sz="20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有助于客户管理的价值提升</a:t>
            </a:r>
            <a:endParaRPr lang="zh-CN" altLang="en-US" sz="2000" b="1" spc="3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20" name="文本框 19"/>
          <p:cNvSpPr txBox="1"/>
          <p:nvPr>
            <p:custDataLst>
              <p:tags r:id="rId12"/>
            </p:custDataLst>
          </p:nvPr>
        </p:nvSpPr>
        <p:spPr>
          <a:xfrm>
            <a:off x="479425" y="2456180"/>
            <a:ext cx="2807335" cy="829945"/>
          </a:xfrm>
          <a:prstGeom prst="rect">
            <a:avLst/>
          </a:prstGeom>
          <a:noFill/>
        </p:spPr>
        <p:txBody>
          <a:bodyPr wrap="square" lIns="90000" tIns="0" rIns="90000" bIns="4680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sz="1400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发现潜在的商业价值</a:t>
            </a:r>
            <a:endParaRPr lang="zh-CN" altLang="en-US" sz="1400" spc="1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1400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构建客户画像</a:t>
            </a:r>
            <a:endParaRPr lang="zh-CN" altLang="en-US" sz="1400" spc="1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1400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制定应针对性的客户管理方案</a:t>
            </a:r>
            <a:endParaRPr lang="zh-CN" altLang="en-US" sz="1400" spc="1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13"/>
            </p:custDataLst>
          </p:nvPr>
        </p:nvSpPr>
        <p:spPr>
          <a:xfrm>
            <a:off x="412115" y="4422140"/>
            <a:ext cx="4004310" cy="401320"/>
          </a:xfrm>
          <a:prstGeom prst="rect">
            <a:avLst/>
          </a:prstGeom>
          <a:noFill/>
        </p:spPr>
        <p:txBody>
          <a:bodyPr wrap="square" lIns="90000" tIns="46800" rIns="90000" bIns="0" anchor="b" anchorCtr="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既提高客户管理效果又加剧竞争</a:t>
            </a:r>
            <a:endParaRPr lang="zh-CN" altLang="en-US" b="1" spc="3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22" name="文本框 21"/>
          <p:cNvSpPr txBox="1"/>
          <p:nvPr>
            <p:custDataLst>
              <p:tags r:id="rId14"/>
            </p:custDataLst>
          </p:nvPr>
        </p:nvSpPr>
        <p:spPr>
          <a:xfrm>
            <a:off x="191135" y="5012690"/>
            <a:ext cx="3101340" cy="829945"/>
          </a:xfrm>
          <a:prstGeom prst="rect">
            <a:avLst/>
          </a:prstGeom>
          <a:noFill/>
        </p:spPr>
        <p:txBody>
          <a:bodyPr wrap="square" lIns="90000" tIns="0" rIns="90000" bIns="4680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sz="1400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精准式、定制化的客户关系管理</a:t>
            </a:r>
            <a:endParaRPr lang="zh-CN" altLang="en-US" sz="1400" spc="1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1400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存在一定的技术门槛</a:t>
            </a:r>
            <a:endParaRPr lang="zh-CN" altLang="en-US" sz="1400" spc="1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1400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对人员的能力和素质较高的要求</a:t>
            </a:r>
            <a:endParaRPr lang="zh-CN" altLang="en-US" sz="1400" spc="1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15"/>
            </p:custDataLst>
          </p:nvPr>
        </p:nvSpPr>
        <p:spPr>
          <a:xfrm>
            <a:off x="8206105" y="2996565"/>
            <a:ext cx="3929380" cy="401320"/>
          </a:xfrm>
          <a:prstGeom prst="rect">
            <a:avLst/>
          </a:prstGeom>
          <a:noFill/>
        </p:spPr>
        <p:txBody>
          <a:bodyPr wrap="square" lIns="90000" tIns="46800" rIns="90000" bIns="0" anchor="b" anchorCtr="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有助于降低客户关系管理的成本</a:t>
            </a:r>
            <a:endParaRPr lang="zh-CN" altLang="en-US" b="1" spc="3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24" name="文本框 23"/>
          <p:cNvSpPr txBox="1"/>
          <p:nvPr>
            <p:custDataLst>
              <p:tags r:id="rId16"/>
            </p:custDataLst>
          </p:nvPr>
        </p:nvSpPr>
        <p:spPr>
          <a:xfrm>
            <a:off x="9175750" y="3693160"/>
            <a:ext cx="2719070" cy="829945"/>
          </a:xfrm>
          <a:prstGeom prst="rect">
            <a:avLst/>
          </a:prstGeom>
          <a:noFill/>
        </p:spPr>
        <p:txBody>
          <a:bodyPr wrap="square" lIns="90000" tIns="0" rIns="90000" bIns="4680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数据获取量更大、速度更快、时间更短、数据源更丰富。</a:t>
            </a:r>
            <a:endParaRPr lang="zh-CN" altLang="en-US" sz="1400" spc="1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Shape 11364"/>
          <p:cNvSpPr/>
          <p:nvPr>
            <p:custDataLst>
              <p:tags r:id="rId17"/>
            </p:custDataLst>
          </p:nvPr>
        </p:nvSpPr>
        <p:spPr>
          <a:xfrm>
            <a:off x="8483479" y="3917231"/>
            <a:ext cx="491186" cy="1756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6199"/>
                </a:moveTo>
                <a:cubicBezTo>
                  <a:pt x="0" y="19169"/>
                  <a:pt x="868" y="21600"/>
                  <a:pt x="1929" y="21600"/>
                </a:cubicBezTo>
                <a:lnTo>
                  <a:pt x="19673" y="21600"/>
                </a:lnTo>
                <a:cubicBezTo>
                  <a:pt x="20733" y="21600"/>
                  <a:pt x="21600" y="19169"/>
                  <a:pt x="21600" y="16199"/>
                </a:cubicBezTo>
                <a:lnTo>
                  <a:pt x="21600" y="0"/>
                </a:lnTo>
                <a:lnTo>
                  <a:pt x="13500" y="0"/>
                </a:lnTo>
                <a:lnTo>
                  <a:pt x="13500" y="5397"/>
                </a:lnTo>
                <a:cubicBezTo>
                  <a:pt x="13500" y="6580"/>
                  <a:pt x="13150" y="7560"/>
                  <a:pt x="12730" y="7560"/>
                </a:cubicBezTo>
                <a:lnTo>
                  <a:pt x="8872" y="7560"/>
                </a:lnTo>
                <a:cubicBezTo>
                  <a:pt x="8449" y="7560"/>
                  <a:pt x="8100" y="6580"/>
                  <a:pt x="8100" y="5397"/>
                </a:cubicBezTo>
                <a:lnTo>
                  <a:pt x="8100" y="0"/>
                </a:lnTo>
                <a:lnTo>
                  <a:pt x="0" y="0"/>
                </a:lnTo>
                <a:cubicBezTo>
                  <a:pt x="0" y="0"/>
                  <a:pt x="0" y="16199"/>
                  <a:pt x="0" y="16199"/>
                </a:cubicBezTo>
                <a:close/>
              </a:path>
            </a:pathLst>
          </a:custGeom>
          <a:solidFill>
            <a:srgbClr val="3498DB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sp>
        <p:nvSpPr>
          <p:cNvPr id="27" name="Shape 11365"/>
          <p:cNvSpPr/>
          <p:nvPr>
            <p:custDataLst>
              <p:tags r:id="rId18"/>
            </p:custDataLst>
          </p:nvPr>
        </p:nvSpPr>
        <p:spPr>
          <a:xfrm>
            <a:off x="8687754" y="3917231"/>
            <a:ext cx="70160" cy="351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21600" y="0"/>
                </a:lnTo>
                <a:lnTo>
                  <a:pt x="0" y="0"/>
                </a:lnTo>
                <a:lnTo>
                  <a:pt x="0" y="21600"/>
                </a:lnTo>
                <a:cubicBezTo>
                  <a:pt x="0" y="21600"/>
                  <a:pt x="21600" y="21600"/>
                  <a:pt x="21600" y="21600"/>
                </a:cubicBezTo>
                <a:close/>
              </a:path>
            </a:pathLst>
          </a:custGeom>
          <a:solidFill>
            <a:srgbClr val="3498DB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sp>
        <p:nvSpPr>
          <p:cNvPr id="28" name="Shape 11366"/>
          <p:cNvSpPr/>
          <p:nvPr>
            <p:custDataLst>
              <p:tags r:id="rId19"/>
            </p:custDataLst>
          </p:nvPr>
        </p:nvSpPr>
        <p:spPr>
          <a:xfrm>
            <a:off x="8483479" y="3667565"/>
            <a:ext cx="491186" cy="2195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715" y="3456"/>
                </a:moveTo>
                <a:lnTo>
                  <a:pt x="13886" y="3456"/>
                </a:lnTo>
                <a:lnTo>
                  <a:pt x="13886" y="6912"/>
                </a:lnTo>
                <a:lnTo>
                  <a:pt x="7715" y="6912"/>
                </a:lnTo>
                <a:cubicBezTo>
                  <a:pt x="7715" y="6912"/>
                  <a:pt x="7715" y="3456"/>
                  <a:pt x="7715" y="3456"/>
                </a:cubicBezTo>
                <a:close/>
                <a:moveTo>
                  <a:pt x="0" y="21600"/>
                </a:moveTo>
                <a:lnTo>
                  <a:pt x="21600" y="21600"/>
                </a:lnTo>
                <a:lnTo>
                  <a:pt x="21600" y="11231"/>
                </a:lnTo>
                <a:cubicBezTo>
                  <a:pt x="21600" y="8858"/>
                  <a:pt x="20733" y="6912"/>
                  <a:pt x="19673" y="6912"/>
                </a:cubicBezTo>
                <a:lnTo>
                  <a:pt x="15431" y="6912"/>
                </a:lnTo>
                <a:lnTo>
                  <a:pt x="15431" y="2591"/>
                </a:lnTo>
                <a:cubicBezTo>
                  <a:pt x="15431" y="1162"/>
                  <a:pt x="14910" y="0"/>
                  <a:pt x="14273" y="0"/>
                </a:cubicBezTo>
                <a:lnTo>
                  <a:pt x="7329" y="0"/>
                </a:lnTo>
                <a:cubicBezTo>
                  <a:pt x="6689" y="0"/>
                  <a:pt x="6171" y="1162"/>
                  <a:pt x="6171" y="2591"/>
                </a:cubicBezTo>
                <a:lnTo>
                  <a:pt x="6171" y="6912"/>
                </a:lnTo>
                <a:lnTo>
                  <a:pt x="1929" y="6912"/>
                </a:lnTo>
                <a:cubicBezTo>
                  <a:pt x="868" y="6912"/>
                  <a:pt x="0" y="8858"/>
                  <a:pt x="0" y="11231"/>
                </a:cubicBezTo>
                <a:cubicBezTo>
                  <a:pt x="0" y="11231"/>
                  <a:pt x="0" y="21600"/>
                  <a:pt x="0" y="21600"/>
                </a:cubicBezTo>
                <a:close/>
              </a:path>
            </a:pathLst>
          </a:custGeom>
          <a:solidFill>
            <a:srgbClr val="3498DB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sp>
        <p:nvSpPr>
          <p:cNvPr id="32" name="线条"/>
          <p:cNvSpPr/>
          <p:nvPr>
            <p:custDataLst>
              <p:tags r:id="rId20"/>
            </p:custDataLst>
          </p:nvPr>
        </p:nvSpPr>
        <p:spPr>
          <a:xfrm flipV="1">
            <a:off x="7920952" y="3880201"/>
            <a:ext cx="285179" cy="0"/>
          </a:xfrm>
          <a:prstGeom prst="line">
            <a:avLst/>
          </a:prstGeom>
          <a:ln w="12700">
            <a:solidFill>
              <a:srgbClr val="ADB9CA"/>
            </a:solidFill>
            <a:prstDash val="sysDash"/>
            <a:miter/>
            <a:headEnd type="oval"/>
            <a:tailEnd type="oval"/>
          </a:ln>
        </p:spPr>
        <p:txBody>
          <a:bodyPr lIns="45719" rIns="45719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75910" y="3416935"/>
            <a:ext cx="151130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对</a:t>
            </a:r>
            <a:r>
              <a:rPr lang="en-US" altLang="zh-CN" sz="2800" b="1"/>
              <a:t>CRM</a:t>
            </a:r>
            <a:r>
              <a:rPr lang="zh-CN" altLang="en-US" sz="2800" b="1"/>
              <a:t>的影响</a:t>
            </a:r>
            <a:endParaRPr lang="zh-CN" altLang="en-US" sz="2800" b="1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634" name="Freeform 60"/>
          <p:cNvSpPr/>
          <p:nvPr/>
        </p:nvSpPr>
        <p:spPr>
          <a:xfrm flipV="1">
            <a:off x="8588375" y="5383213"/>
            <a:ext cx="2862263" cy="566737"/>
          </a:xfrm>
          <a:custGeom>
            <a:avLst/>
            <a:gdLst>
              <a:gd name="txL" fmla="*/ 0 w 2454"/>
              <a:gd name="txT" fmla="*/ 0 h 1222"/>
              <a:gd name="txR" fmla="*/ 2454 w 2454"/>
              <a:gd name="txB" fmla="*/ 1222 h 1222"/>
            </a:gdLst>
            <a:ahLst/>
            <a:cxnLst>
              <a:cxn ang="0">
                <a:pos x="0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2454" h="1222">
                <a:moveTo>
                  <a:pt x="0" y="0"/>
                </a:moveTo>
                <a:lnTo>
                  <a:pt x="322" y="0"/>
                </a:lnTo>
                <a:lnTo>
                  <a:pt x="1544" y="1222"/>
                </a:lnTo>
                <a:lnTo>
                  <a:pt x="2454" y="1222"/>
                </a:lnTo>
              </a:path>
            </a:pathLst>
          </a:custGeom>
          <a:noFill/>
          <a:ln w="28575" cap="flat" cmpd="sng">
            <a:solidFill>
              <a:schemeClr val="bg1">
                <a:alpha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8" name="标题 1"/>
          <p:cNvSpPr txBox="1">
            <a:spLocks noChangeArrowheads="1"/>
          </p:cNvSpPr>
          <p:nvPr/>
        </p:nvSpPr>
        <p:spPr bwMode="auto">
          <a:xfrm>
            <a:off x="1199198" y="1340168"/>
            <a:ext cx="8229600" cy="725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5pPr>
            <a:lvl6pPr marL="4572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6pPr>
            <a:lvl7pPr marL="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7pPr>
            <a:lvl8pPr marL="13716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8pPr>
            <a:lvl9pPr marL="18288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2800" b="1" kern="0" noProof="0" dirty="0" smtClean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大数据的处理流程</a:t>
            </a:r>
            <a:b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</a:br>
            <a:endParaRPr kumimoji="0" lang="zh-CN" altLang="en-US" sz="12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pic>
        <p:nvPicPr>
          <p:cNvPr id="33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6050" y="2348865"/>
            <a:ext cx="9051925" cy="303403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" name="组合 19"/>
          <p:cNvGrpSpPr/>
          <p:nvPr/>
        </p:nvGrpSpPr>
        <p:grpSpPr>
          <a:xfrm>
            <a:off x="11496675" y="1588"/>
            <a:ext cx="695325" cy="506412"/>
            <a:chOff x="0" y="0"/>
            <a:chExt cx="694944" cy="624651"/>
          </a:xfrm>
        </p:grpSpPr>
        <p:sp>
          <p:nvSpPr>
            <p:cNvPr id="8" name="矩形 20"/>
            <p:cNvSpPr/>
            <p:nvPr/>
          </p:nvSpPr>
          <p:spPr>
            <a:xfrm>
              <a:off x="0" y="0"/>
              <a:ext cx="548974" cy="624651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 anchor="ctr" anchorCtr="0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9" name="矩形 21"/>
            <p:cNvSpPr/>
            <p:nvPr/>
          </p:nvSpPr>
          <p:spPr>
            <a:xfrm>
              <a:off x="612439" y="0"/>
              <a:ext cx="82505" cy="624651"/>
            </a:xfrm>
            <a:prstGeom prst="rect">
              <a:avLst/>
            </a:prstGeom>
            <a:solidFill>
              <a:srgbClr val="FFD966"/>
            </a:solidFill>
            <a:ln w="9525">
              <a:noFill/>
            </a:ln>
          </p:spPr>
          <p:txBody>
            <a:bodyPr anchor="ctr" anchorCtr="0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 dirty="0">
                <a:solidFill>
                  <a:srgbClr val="FFFFFF"/>
                </a:solidFill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2190750" y="0"/>
            <a:ext cx="4087495" cy="83693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大数据在CRM中的应用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-11112" y="0"/>
            <a:ext cx="2122488" cy="549275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认识大数据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flipH="1">
            <a:off x="6305233" y="533400"/>
            <a:ext cx="5818505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5615" name="组合 19"/>
          <p:cNvGrpSpPr/>
          <p:nvPr/>
        </p:nvGrpSpPr>
        <p:grpSpPr>
          <a:xfrm>
            <a:off x="11496675" y="1588"/>
            <a:ext cx="695325" cy="506412"/>
            <a:chOff x="0" y="0"/>
            <a:chExt cx="694944" cy="624651"/>
          </a:xfrm>
        </p:grpSpPr>
        <p:sp>
          <p:nvSpPr>
            <p:cNvPr id="25620" name="矩形 20"/>
            <p:cNvSpPr/>
            <p:nvPr/>
          </p:nvSpPr>
          <p:spPr>
            <a:xfrm>
              <a:off x="0" y="0"/>
              <a:ext cx="548974" cy="624651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 anchor="ctr" anchorCtr="0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25621" name="矩形 21"/>
            <p:cNvSpPr/>
            <p:nvPr/>
          </p:nvSpPr>
          <p:spPr>
            <a:xfrm>
              <a:off x="612439" y="0"/>
              <a:ext cx="82505" cy="624651"/>
            </a:xfrm>
            <a:prstGeom prst="rect">
              <a:avLst/>
            </a:prstGeom>
            <a:solidFill>
              <a:srgbClr val="FFD966"/>
            </a:solidFill>
            <a:ln w="9525">
              <a:noFill/>
            </a:ln>
          </p:spPr>
          <p:txBody>
            <a:bodyPr anchor="ctr" anchorCtr="0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 dirty="0">
                <a:solidFill>
                  <a:srgbClr val="FFFFFF"/>
                </a:solidFill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2190750" y="0"/>
            <a:ext cx="4087495" cy="83693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大数据在CRM中的应用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-11112" y="0"/>
            <a:ext cx="2122488" cy="549275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认识大数据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H="1">
            <a:off x="6305233" y="533400"/>
            <a:ext cx="5818505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矩形 42"/>
          <p:cNvSpPr/>
          <p:nvPr>
            <p:custDataLst>
              <p:tags r:id="rId1"/>
            </p:custDataLst>
          </p:nvPr>
        </p:nvSpPr>
        <p:spPr>
          <a:xfrm>
            <a:off x="839676" y="1648650"/>
            <a:ext cx="850100" cy="879671"/>
          </a:xfrm>
          <a:prstGeom prst="rect">
            <a:avLst/>
          </a:prstGeom>
          <a:solidFill>
            <a:srgbClr val="59C78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rmAutofit/>
          </a:bodyPr>
          <a:p>
            <a:pPr algn="ctr">
              <a:lnSpc>
                <a:spcPct val="120000"/>
              </a:lnSpc>
            </a:pPr>
            <a:r>
              <a:rPr lang="en-US" altLang="zh-CN" sz="3200" spc="15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zh-CN" altLang="en-US" sz="3200" spc="15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任意多边形 44"/>
          <p:cNvSpPr/>
          <p:nvPr>
            <p:custDataLst>
              <p:tags r:id="rId2"/>
            </p:custDataLst>
          </p:nvPr>
        </p:nvSpPr>
        <p:spPr>
          <a:xfrm>
            <a:off x="677049" y="1480365"/>
            <a:ext cx="1175356" cy="1216240"/>
          </a:xfrm>
          <a:custGeom>
            <a:avLst/>
            <a:gdLst>
              <a:gd name="connsiteX0" fmla="*/ 743029 w 757237"/>
              <a:gd name="connsiteY0" fmla="*/ 463225 h 783577"/>
              <a:gd name="connsiteX1" fmla="*/ 757237 w 757237"/>
              <a:gd name="connsiteY1" fmla="*/ 463225 h 783577"/>
              <a:gd name="connsiteX2" fmla="*/ 757237 w 757237"/>
              <a:gd name="connsiteY2" fmla="*/ 783577 h 783577"/>
              <a:gd name="connsiteX3" fmla="*/ 450056 w 757237"/>
              <a:gd name="connsiteY3" fmla="*/ 783577 h 783577"/>
              <a:gd name="connsiteX4" fmla="*/ 450056 w 757237"/>
              <a:gd name="connsiteY4" fmla="*/ 768874 h 783577"/>
              <a:gd name="connsiteX5" fmla="*/ 743029 w 757237"/>
              <a:gd name="connsiteY5" fmla="*/ 768874 h 783577"/>
              <a:gd name="connsiteX6" fmla="*/ 0 w 757237"/>
              <a:gd name="connsiteY6" fmla="*/ 463225 h 783577"/>
              <a:gd name="connsiteX7" fmla="*/ 14207 w 757237"/>
              <a:gd name="connsiteY7" fmla="*/ 463225 h 783577"/>
              <a:gd name="connsiteX8" fmla="*/ 14207 w 757237"/>
              <a:gd name="connsiteY8" fmla="*/ 768874 h 783577"/>
              <a:gd name="connsiteX9" fmla="*/ 307181 w 757237"/>
              <a:gd name="connsiteY9" fmla="*/ 768874 h 783577"/>
              <a:gd name="connsiteX10" fmla="*/ 307181 w 757237"/>
              <a:gd name="connsiteY10" fmla="*/ 783577 h 783577"/>
              <a:gd name="connsiteX11" fmla="*/ 0 w 757237"/>
              <a:gd name="connsiteY11" fmla="*/ 783577 h 783577"/>
              <a:gd name="connsiteX12" fmla="*/ 450056 w 757237"/>
              <a:gd name="connsiteY12" fmla="*/ 0 h 783577"/>
              <a:gd name="connsiteX13" fmla="*/ 757237 w 757237"/>
              <a:gd name="connsiteY13" fmla="*/ 0 h 783577"/>
              <a:gd name="connsiteX14" fmla="*/ 757237 w 757237"/>
              <a:gd name="connsiteY14" fmla="*/ 320350 h 783577"/>
              <a:gd name="connsiteX15" fmla="*/ 743029 w 757237"/>
              <a:gd name="connsiteY15" fmla="*/ 320350 h 783577"/>
              <a:gd name="connsiteX16" fmla="*/ 743029 w 757237"/>
              <a:gd name="connsiteY16" fmla="*/ 14702 h 783577"/>
              <a:gd name="connsiteX17" fmla="*/ 450056 w 757237"/>
              <a:gd name="connsiteY17" fmla="*/ 14702 h 783577"/>
              <a:gd name="connsiteX18" fmla="*/ 0 w 757237"/>
              <a:gd name="connsiteY18" fmla="*/ 0 h 783577"/>
              <a:gd name="connsiteX19" fmla="*/ 307181 w 757237"/>
              <a:gd name="connsiteY19" fmla="*/ 0 h 783577"/>
              <a:gd name="connsiteX20" fmla="*/ 307181 w 757237"/>
              <a:gd name="connsiteY20" fmla="*/ 14702 h 783577"/>
              <a:gd name="connsiteX21" fmla="*/ 14207 w 757237"/>
              <a:gd name="connsiteY21" fmla="*/ 14702 h 783577"/>
              <a:gd name="connsiteX22" fmla="*/ 14207 w 757237"/>
              <a:gd name="connsiteY22" fmla="*/ 320350 h 783577"/>
              <a:gd name="connsiteX23" fmla="*/ 0 w 757237"/>
              <a:gd name="connsiteY23" fmla="*/ 320350 h 783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757237" h="783577">
                <a:moveTo>
                  <a:pt x="743029" y="463225"/>
                </a:moveTo>
                <a:lnTo>
                  <a:pt x="757237" y="463225"/>
                </a:lnTo>
                <a:lnTo>
                  <a:pt x="757237" y="783577"/>
                </a:lnTo>
                <a:lnTo>
                  <a:pt x="450056" y="783577"/>
                </a:lnTo>
                <a:lnTo>
                  <a:pt x="450056" y="768874"/>
                </a:lnTo>
                <a:lnTo>
                  <a:pt x="743029" y="768874"/>
                </a:lnTo>
                <a:close/>
                <a:moveTo>
                  <a:pt x="0" y="463225"/>
                </a:moveTo>
                <a:lnTo>
                  <a:pt x="14207" y="463225"/>
                </a:lnTo>
                <a:lnTo>
                  <a:pt x="14207" y="768874"/>
                </a:lnTo>
                <a:lnTo>
                  <a:pt x="307181" y="768874"/>
                </a:lnTo>
                <a:lnTo>
                  <a:pt x="307181" y="783577"/>
                </a:lnTo>
                <a:lnTo>
                  <a:pt x="0" y="783577"/>
                </a:lnTo>
                <a:close/>
                <a:moveTo>
                  <a:pt x="450056" y="0"/>
                </a:moveTo>
                <a:lnTo>
                  <a:pt x="757237" y="0"/>
                </a:lnTo>
                <a:lnTo>
                  <a:pt x="757237" y="320350"/>
                </a:lnTo>
                <a:lnTo>
                  <a:pt x="743029" y="320350"/>
                </a:lnTo>
                <a:lnTo>
                  <a:pt x="743029" y="14702"/>
                </a:lnTo>
                <a:lnTo>
                  <a:pt x="450056" y="14702"/>
                </a:lnTo>
                <a:close/>
                <a:moveTo>
                  <a:pt x="0" y="0"/>
                </a:moveTo>
                <a:lnTo>
                  <a:pt x="307181" y="0"/>
                </a:lnTo>
                <a:lnTo>
                  <a:pt x="307181" y="14702"/>
                </a:lnTo>
                <a:lnTo>
                  <a:pt x="14207" y="14702"/>
                </a:lnTo>
                <a:lnTo>
                  <a:pt x="14207" y="320350"/>
                </a:lnTo>
                <a:lnTo>
                  <a:pt x="0" y="320350"/>
                </a:lnTo>
                <a:close/>
              </a:path>
            </a:pathLst>
          </a:custGeom>
          <a:solidFill>
            <a:srgbClr val="59C78A">
              <a:alpha val="71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rmAutofit/>
          </a:bodyPr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文本框 45"/>
          <p:cNvSpPr txBox="1"/>
          <p:nvPr>
            <p:custDataLst>
              <p:tags r:id="rId3"/>
            </p:custDataLst>
          </p:nvPr>
        </p:nvSpPr>
        <p:spPr>
          <a:xfrm>
            <a:off x="2047875" y="1280160"/>
            <a:ext cx="3999865" cy="525145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 fontScale="90000"/>
          </a:bodyPr>
          <a:p>
            <a:pPr>
              <a:lnSpc>
                <a:spcPct val="120000"/>
              </a:lnSpc>
            </a:pPr>
            <a:r>
              <a:rPr lang="zh-CN" altLang="en-US" sz="2000" b="1" spc="300" dirty="0">
                <a:solidFill>
                  <a:srgbClr val="59C78A">
                    <a:lumMod val="75000"/>
                  </a:srgb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利用大数据进行潜在客户的挖掘</a:t>
            </a:r>
            <a:endParaRPr lang="zh-CN" altLang="en-US" sz="2000" b="1" spc="300" dirty="0">
              <a:solidFill>
                <a:srgbClr val="59C78A">
                  <a:lumMod val="75000"/>
                </a:srgb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文本框 46"/>
          <p:cNvSpPr txBox="1"/>
          <p:nvPr>
            <p:custDataLst>
              <p:tags r:id="rId4"/>
            </p:custDataLst>
          </p:nvPr>
        </p:nvSpPr>
        <p:spPr>
          <a:xfrm>
            <a:off x="2048132" y="1831516"/>
            <a:ext cx="3213623" cy="1206120"/>
          </a:xfrm>
          <a:prstGeom prst="rect">
            <a:avLst/>
          </a:prstGeom>
          <a:noFill/>
        </p:spPr>
        <p:txBody>
          <a:bodyPr wrap="square" lIns="91440" tIns="45720" rIns="91440" bIns="45720" rtlCol="0" anchor="t" anchorCtr="0">
            <a:normAutofit/>
          </a:bodyPr>
          <a:p>
            <a:pPr>
              <a:lnSpc>
                <a:spcPct val="120000"/>
              </a:lnSpc>
            </a:pPr>
            <a:r>
              <a:rPr lang="zh-CN" altLang="en-US" sz="1600" spc="150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通过大数据技术的应用，企业可以主动爬取与企业业务相关的客户信息，发觉潜在客户。</a:t>
            </a:r>
            <a:endParaRPr lang="zh-CN" altLang="en-US" sz="1600" spc="150" dirty="0">
              <a:solidFill>
                <a:srgbClr val="000000">
                  <a:lumMod val="50000"/>
                  <a:lumOff val="50000"/>
                </a:srgb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矩形 47"/>
          <p:cNvSpPr/>
          <p:nvPr>
            <p:custDataLst>
              <p:tags r:id="rId5"/>
            </p:custDataLst>
          </p:nvPr>
        </p:nvSpPr>
        <p:spPr>
          <a:xfrm>
            <a:off x="6628021" y="1648650"/>
            <a:ext cx="850100" cy="879671"/>
          </a:xfrm>
          <a:prstGeom prst="rect">
            <a:avLst/>
          </a:prstGeom>
          <a:solidFill>
            <a:srgbClr val="49BEA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rmAutofit/>
          </a:bodyPr>
          <a:p>
            <a:pPr algn="ctr">
              <a:lnSpc>
                <a:spcPct val="120000"/>
              </a:lnSpc>
            </a:pPr>
            <a:r>
              <a:rPr lang="en-US" altLang="zh-CN" sz="3200" spc="15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zh-CN" altLang="en-US" sz="3200" spc="15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任意多边形 48"/>
          <p:cNvSpPr/>
          <p:nvPr>
            <p:custDataLst>
              <p:tags r:id="rId6"/>
            </p:custDataLst>
          </p:nvPr>
        </p:nvSpPr>
        <p:spPr>
          <a:xfrm>
            <a:off x="6465394" y="1480365"/>
            <a:ext cx="1175356" cy="1216240"/>
          </a:xfrm>
          <a:custGeom>
            <a:avLst/>
            <a:gdLst>
              <a:gd name="connsiteX0" fmla="*/ 743029 w 757237"/>
              <a:gd name="connsiteY0" fmla="*/ 463225 h 783577"/>
              <a:gd name="connsiteX1" fmla="*/ 757237 w 757237"/>
              <a:gd name="connsiteY1" fmla="*/ 463225 h 783577"/>
              <a:gd name="connsiteX2" fmla="*/ 757237 w 757237"/>
              <a:gd name="connsiteY2" fmla="*/ 783577 h 783577"/>
              <a:gd name="connsiteX3" fmla="*/ 450056 w 757237"/>
              <a:gd name="connsiteY3" fmla="*/ 783577 h 783577"/>
              <a:gd name="connsiteX4" fmla="*/ 450056 w 757237"/>
              <a:gd name="connsiteY4" fmla="*/ 768874 h 783577"/>
              <a:gd name="connsiteX5" fmla="*/ 743029 w 757237"/>
              <a:gd name="connsiteY5" fmla="*/ 768874 h 783577"/>
              <a:gd name="connsiteX6" fmla="*/ 0 w 757237"/>
              <a:gd name="connsiteY6" fmla="*/ 463225 h 783577"/>
              <a:gd name="connsiteX7" fmla="*/ 14207 w 757237"/>
              <a:gd name="connsiteY7" fmla="*/ 463225 h 783577"/>
              <a:gd name="connsiteX8" fmla="*/ 14207 w 757237"/>
              <a:gd name="connsiteY8" fmla="*/ 768874 h 783577"/>
              <a:gd name="connsiteX9" fmla="*/ 307181 w 757237"/>
              <a:gd name="connsiteY9" fmla="*/ 768874 h 783577"/>
              <a:gd name="connsiteX10" fmla="*/ 307181 w 757237"/>
              <a:gd name="connsiteY10" fmla="*/ 783577 h 783577"/>
              <a:gd name="connsiteX11" fmla="*/ 0 w 757237"/>
              <a:gd name="connsiteY11" fmla="*/ 783577 h 783577"/>
              <a:gd name="connsiteX12" fmla="*/ 450056 w 757237"/>
              <a:gd name="connsiteY12" fmla="*/ 0 h 783577"/>
              <a:gd name="connsiteX13" fmla="*/ 757237 w 757237"/>
              <a:gd name="connsiteY13" fmla="*/ 0 h 783577"/>
              <a:gd name="connsiteX14" fmla="*/ 757237 w 757237"/>
              <a:gd name="connsiteY14" fmla="*/ 320350 h 783577"/>
              <a:gd name="connsiteX15" fmla="*/ 743029 w 757237"/>
              <a:gd name="connsiteY15" fmla="*/ 320350 h 783577"/>
              <a:gd name="connsiteX16" fmla="*/ 743029 w 757237"/>
              <a:gd name="connsiteY16" fmla="*/ 14702 h 783577"/>
              <a:gd name="connsiteX17" fmla="*/ 450056 w 757237"/>
              <a:gd name="connsiteY17" fmla="*/ 14702 h 783577"/>
              <a:gd name="connsiteX18" fmla="*/ 0 w 757237"/>
              <a:gd name="connsiteY18" fmla="*/ 0 h 783577"/>
              <a:gd name="connsiteX19" fmla="*/ 307181 w 757237"/>
              <a:gd name="connsiteY19" fmla="*/ 0 h 783577"/>
              <a:gd name="connsiteX20" fmla="*/ 307181 w 757237"/>
              <a:gd name="connsiteY20" fmla="*/ 14702 h 783577"/>
              <a:gd name="connsiteX21" fmla="*/ 14207 w 757237"/>
              <a:gd name="connsiteY21" fmla="*/ 14702 h 783577"/>
              <a:gd name="connsiteX22" fmla="*/ 14207 w 757237"/>
              <a:gd name="connsiteY22" fmla="*/ 320350 h 783577"/>
              <a:gd name="connsiteX23" fmla="*/ 0 w 757237"/>
              <a:gd name="connsiteY23" fmla="*/ 320350 h 783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757237" h="783577">
                <a:moveTo>
                  <a:pt x="743029" y="463225"/>
                </a:moveTo>
                <a:lnTo>
                  <a:pt x="757237" y="463225"/>
                </a:lnTo>
                <a:lnTo>
                  <a:pt x="757237" y="783577"/>
                </a:lnTo>
                <a:lnTo>
                  <a:pt x="450056" y="783577"/>
                </a:lnTo>
                <a:lnTo>
                  <a:pt x="450056" y="768874"/>
                </a:lnTo>
                <a:lnTo>
                  <a:pt x="743029" y="768874"/>
                </a:lnTo>
                <a:close/>
                <a:moveTo>
                  <a:pt x="0" y="463225"/>
                </a:moveTo>
                <a:lnTo>
                  <a:pt x="14207" y="463225"/>
                </a:lnTo>
                <a:lnTo>
                  <a:pt x="14207" y="768874"/>
                </a:lnTo>
                <a:lnTo>
                  <a:pt x="307181" y="768874"/>
                </a:lnTo>
                <a:lnTo>
                  <a:pt x="307181" y="783577"/>
                </a:lnTo>
                <a:lnTo>
                  <a:pt x="0" y="783577"/>
                </a:lnTo>
                <a:close/>
                <a:moveTo>
                  <a:pt x="450056" y="0"/>
                </a:moveTo>
                <a:lnTo>
                  <a:pt x="757237" y="0"/>
                </a:lnTo>
                <a:lnTo>
                  <a:pt x="757237" y="320350"/>
                </a:lnTo>
                <a:lnTo>
                  <a:pt x="743029" y="320350"/>
                </a:lnTo>
                <a:lnTo>
                  <a:pt x="743029" y="14702"/>
                </a:lnTo>
                <a:lnTo>
                  <a:pt x="450056" y="14702"/>
                </a:lnTo>
                <a:close/>
                <a:moveTo>
                  <a:pt x="0" y="0"/>
                </a:moveTo>
                <a:lnTo>
                  <a:pt x="307181" y="0"/>
                </a:lnTo>
                <a:lnTo>
                  <a:pt x="307181" y="14702"/>
                </a:lnTo>
                <a:lnTo>
                  <a:pt x="14207" y="14702"/>
                </a:lnTo>
                <a:lnTo>
                  <a:pt x="14207" y="320350"/>
                </a:lnTo>
                <a:lnTo>
                  <a:pt x="0" y="320350"/>
                </a:lnTo>
                <a:close/>
              </a:path>
            </a:pathLst>
          </a:custGeom>
          <a:solidFill>
            <a:srgbClr val="49BEAA">
              <a:alpha val="71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rmAutofit/>
          </a:bodyPr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文本框 49"/>
          <p:cNvSpPr txBox="1"/>
          <p:nvPr>
            <p:custDataLst>
              <p:tags r:id="rId7"/>
            </p:custDataLst>
          </p:nvPr>
        </p:nvSpPr>
        <p:spPr>
          <a:xfrm>
            <a:off x="7836535" y="1280160"/>
            <a:ext cx="3757295" cy="525145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/>
          <a:p>
            <a:pPr>
              <a:lnSpc>
                <a:spcPct val="120000"/>
              </a:lnSpc>
            </a:pPr>
            <a:r>
              <a:rPr lang="zh-CN" altLang="en-US" sz="1800" b="1" spc="300" dirty="0">
                <a:solidFill>
                  <a:srgbClr val="49BEAA">
                    <a:lumMod val="75000"/>
                  </a:srgb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利用大数据进行客户精准分类</a:t>
            </a:r>
            <a:endParaRPr lang="zh-CN" altLang="en-US" sz="1800" b="1" spc="300" dirty="0">
              <a:solidFill>
                <a:srgbClr val="49BEAA">
                  <a:lumMod val="75000"/>
                </a:srgb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文本框 50"/>
          <p:cNvSpPr txBox="1"/>
          <p:nvPr>
            <p:custDataLst>
              <p:tags r:id="rId8"/>
            </p:custDataLst>
          </p:nvPr>
        </p:nvSpPr>
        <p:spPr>
          <a:xfrm>
            <a:off x="7836478" y="1831516"/>
            <a:ext cx="3213623" cy="1206120"/>
          </a:xfrm>
          <a:prstGeom prst="rect">
            <a:avLst/>
          </a:prstGeom>
          <a:noFill/>
        </p:spPr>
        <p:txBody>
          <a:bodyPr wrap="square" lIns="91440" tIns="45720" rIns="91440" bIns="45720" rtlCol="0" anchor="t" anchorCtr="0">
            <a:normAutofit lnSpcReduction="10000"/>
          </a:bodyPr>
          <a:p>
            <a:pPr>
              <a:lnSpc>
                <a:spcPct val="120000"/>
              </a:lnSpc>
            </a:pPr>
            <a:r>
              <a:rPr lang="zh-CN" altLang="en-US" sz="1600" spc="150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通过大数据可以更加精准的勾勒客户基础画像，更加有利深度的挖掘潜在客户的行为数据。</a:t>
            </a:r>
            <a:endParaRPr lang="zh-CN" altLang="en-US" sz="1600" spc="150" dirty="0">
              <a:solidFill>
                <a:srgbClr val="000000">
                  <a:lumMod val="50000"/>
                  <a:lumOff val="50000"/>
                </a:srgb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矩形 52"/>
          <p:cNvSpPr/>
          <p:nvPr>
            <p:custDataLst>
              <p:tags r:id="rId9"/>
            </p:custDataLst>
          </p:nvPr>
        </p:nvSpPr>
        <p:spPr>
          <a:xfrm>
            <a:off x="839677" y="4097452"/>
            <a:ext cx="850099" cy="799700"/>
          </a:xfrm>
          <a:prstGeom prst="rect">
            <a:avLst/>
          </a:prstGeom>
          <a:solidFill>
            <a:srgbClr val="48AAC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rmAutofit/>
          </a:bodyPr>
          <a:p>
            <a:pPr algn="ctr">
              <a:lnSpc>
                <a:spcPct val="120000"/>
              </a:lnSpc>
            </a:pPr>
            <a:r>
              <a:rPr lang="en-US" altLang="zh-CN" sz="3200" spc="15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zh-CN" altLang="en-US" sz="3200" spc="15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任意多边形 53"/>
          <p:cNvSpPr/>
          <p:nvPr>
            <p:custDataLst>
              <p:tags r:id="rId10"/>
            </p:custDataLst>
          </p:nvPr>
        </p:nvSpPr>
        <p:spPr>
          <a:xfrm>
            <a:off x="677049" y="3944466"/>
            <a:ext cx="1175356" cy="1105671"/>
          </a:xfrm>
          <a:custGeom>
            <a:avLst/>
            <a:gdLst>
              <a:gd name="connsiteX0" fmla="*/ 743029 w 757237"/>
              <a:gd name="connsiteY0" fmla="*/ 463225 h 783577"/>
              <a:gd name="connsiteX1" fmla="*/ 757237 w 757237"/>
              <a:gd name="connsiteY1" fmla="*/ 463225 h 783577"/>
              <a:gd name="connsiteX2" fmla="*/ 757237 w 757237"/>
              <a:gd name="connsiteY2" fmla="*/ 783577 h 783577"/>
              <a:gd name="connsiteX3" fmla="*/ 450056 w 757237"/>
              <a:gd name="connsiteY3" fmla="*/ 783577 h 783577"/>
              <a:gd name="connsiteX4" fmla="*/ 450056 w 757237"/>
              <a:gd name="connsiteY4" fmla="*/ 768874 h 783577"/>
              <a:gd name="connsiteX5" fmla="*/ 743029 w 757237"/>
              <a:gd name="connsiteY5" fmla="*/ 768874 h 783577"/>
              <a:gd name="connsiteX6" fmla="*/ 0 w 757237"/>
              <a:gd name="connsiteY6" fmla="*/ 463225 h 783577"/>
              <a:gd name="connsiteX7" fmla="*/ 14207 w 757237"/>
              <a:gd name="connsiteY7" fmla="*/ 463225 h 783577"/>
              <a:gd name="connsiteX8" fmla="*/ 14207 w 757237"/>
              <a:gd name="connsiteY8" fmla="*/ 768874 h 783577"/>
              <a:gd name="connsiteX9" fmla="*/ 307181 w 757237"/>
              <a:gd name="connsiteY9" fmla="*/ 768874 h 783577"/>
              <a:gd name="connsiteX10" fmla="*/ 307181 w 757237"/>
              <a:gd name="connsiteY10" fmla="*/ 783577 h 783577"/>
              <a:gd name="connsiteX11" fmla="*/ 0 w 757237"/>
              <a:gd name="connsiteY11" fmla="*/ 783577 h 783577"/>
              <a:gd name="connsiteX12" fmla="*/ 450056 w 757237"/>
              <a:gd name="connsiteY12" fmla="*/ 0 h 783577"/>
              <a:gd name="connsiteX13" fmla="*/ 757237 w 757237"/>
              <a:gd name="connsiteY13" fmla="*/ 0 h 783577"/>
              <a:gd name="connsiteX14" fmla="*/ 757237 w 757237"/>
              <a:gd name="connsiteY14" fmla="*/ 320350 h 783577"/>
              <a:gd name="connsiteX15" fmla="*/ 743029 w 757237"/>
              <a:gd name="connsiteY15" fmla="*/ 320350 h 783577"/>
              <a:gd name="connsiteX16" fmla="*/ 743029 w 757237"/>
              <a:gd name="connsiteY16" fmla="*/ 14702 h 783577"/>
              <a:gd name="connsiteX17" fmla="*/ 450056 w 757237"/>
              <a:gd name="connsiteY17" fmla="*/ 14702 h 783577"/>
              <a:gd name="connsiteX18" fmla="*/ 0 w 757237"/>
              <a:gd name="connsiteY18" fmla="*/ 0 h 783577"/>
              <a:gd name="connsiteX19" fmla="*/ 307181 w 757237"/>
              <a:gd name="connsiteY19" fmla="*/ 0 h 783577"/>
              <a:gd name="connsiteX20" fmla="*/ 307181 w 757237"/>
              <a:gd name="connsiteY20" fmla="*/ 14702 h 783577"/>
              <a:gd name="connsiteX21" fmla="*/ 14207 w 757237"/>
              <a:gd name="connsiteY21" fmla="*/ 14702 h 783577"/>
              <a:gd name="connsiteX22" fmla="*/ 14207 w 757237"/>
              <a:gd name="connsiteY22" fmla="*/ 320350 h 783577"/>
              <a:gd name="connsiteX23" fmla="*/ 0 w 757237"/>
              <a:gd name="connsiteY23" fmla="*/ 320350 h 783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757237" h="783577">
                <a:moveTo>
                  <a:pt x="743029" y="463225"/>
                </a:moveTo>
                <a:lnTo>
                  <a:pt x="757237" y="463225"/>
                </a:lnTo>
                <a:lnTo>
                  <a:pt x="757237" y="783577"/>
                </a:lnTo>
                <a:lnTo>
                  <a:pt x="450056" y="783577"/>
                </a:lnTo>
                <a:lnTo>
                  <a:pt x="450056" y="768874"/>
                </a:lnTo>
                <a:lnTo>
                  <a:pt x="743029" y="768874"/>
                </a:lnTo>
                <a:close/>
                <a:moveTo>
                  <a:pt x="0" y="463225"/>
                </a:moveTo>
                <a:lnTo>
                  <a:pt x="14207" y="463225"/>
                </a:lnTo>
                <a:lnTo>
                  <a:pt x="14207" y="768874"/>
                </a:lnTo>
                <a:lnTo>
                  <a:pt x="307181" y="768874"/>
                </a:lnTo>
                <a:lnTo>
                  <a:pt x="307181" y="783577"/>
                </a:lnTo>
                <a:lnTo>
                  <a:pt x="0" y="783577"/>
                </a:lnTo>
                <a:close/>
                <a:moveTo>
                  <a:pt x="450056" y="0"/>
                </a:moveTo>
                <a:lnTo>
                  <a:pt x="757237" y="0"/>
                </a:lnTo>
                <a:lnTo>
                  <a:pt x="757237" y="320350"/>
                </a:lnTo>
                <a:lnTo>
                  <a:pt x="743029" y="320350"/>
                </a:lnTo>
                <a:lnTo>
                  <a:pt x="743029" y="14702"/>
                </a:lnTo>
                <a:lnTo>
                  <a:pt x="450056" y="14702"/>
                </a:lnTo>
                <a:close/>
                <a:moveTo>
                  <a:pt x="0" y="0"/>
                </a:moveTo>
                <a:lnTo>
                  <a:pt x="307181" y="0"/>
                </a:lnTo>
                <a:lnTo>
                  <a:pt x="307181" y="14702"/>
                </a:lnTo>
                <a:lnTo>
                  <a:pt x="14207" y="14702"/>
                </a:lnTo>
                <a:lnTo>
                  <a:pt x="14207" y="320350"/>
                </a:lnTo>
                <a:lnTo>
                  <a:pt x="0" y="320350"/>
                </a:lnTo>
                <a:close/>
              </a:path>
            </a:pathLst>
          </a:custGeom>
          <a:solidFill>
            <a:srgbClr val="48AAC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rmAutofit/>
          </a:bodyPr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文本框 54"/>
          <p:cNvSpPr txBox="1"/>
          <p:nvPr>
            <p:custDataLst>
              <p:tags r:id="rId11"/>
            </p:custDataLst>
          </p:nvPr>
        </p:nvSpPr>
        <p:spPr>
          <a:xfrm>
            <a:off x="2048131" y="3754049"/>
            <a:ext cx="3213622" cy="477384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 fontScale="90000"/>
          </a:bodyPr>
          <a:p>
            <a:pPr>
              <a:lnSpc>
                <a:spcPct val="120000"/>
              </a:lnSpc>
            </a:pPr>
            <a:r>
              <a:rPr lang="zh-CN" altLang="en-US" sz="2000" b="1" spc="300" dirty="0">
                <a:solidFill>
                  <a:srgbClr val="48AAC1">
                    <a:lumMod val="75000"/>
                  </a:srgb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利用大数据进行客户维护</a:t>
            </a:r>
            <a:endParaRPr lang="zh-CN" altLang="en-US" sz="2000" b="1" spc="300" dirty="0">
              <a:solidFill>
                <a:srgbClr val="48AAC1">
                  <a:lumMod val="75000"/>
                </a:srgb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文本框 55"/>
          <p:cNvSpPr txBox="1"/>
          <p:nvPr>
            <p:custDataLst>
              <p:tags r:id="rId12"/>
            </p:custDataLst>
          </p:nvPr>
        </p:nvSpPr>
        <p:spPr>
          <a:xfrm>
            <a:off x="2048131" y="4255011"/>
            <a:ext cx="3213622" cy="1096472"/>
          </a:xfrm>
          <a:prstGeom prst="rect">
            <a:avLst/>
          </a:prstGeom>
          <a:noFill/>
        </p:spPr>
        <p:txBody>
          <a:bodyPr wrap="square" lIns="91440" tIns="45720" rIns="91440" bIns="45720" rtlCol="0" anchor="t" anchorCtr="0">
            <a:normAutofit lnSpcReduction="20000"/>
          </a:bodyPr>
          <a:p>
            <a:pPr>
              <a:lnSpc>
                <a:spcPct val="120000"/>
              </a:lnSpc>
            </a:pPr>
            <a:r>
              <a:rPr lang="zh-CN" altLang="en-US" sz="1600" spc="150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通过大数据分析可提前预测客户的流失倾向，尽可能在客户出现流失可能前就进行客户维护。</a:t>
            </a:r>
            <a:endParaRPr lang="zh-CN" altLang="en-US" sz="1600" spc="150" dirty="0">
              <a:solidFill>
                <a:srgbClr val="000000">
                  <a:lumMod val="50000"/>
                  <a:lumOff val="50000"/>
                </a:srgb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矩形 58"/>
          <p:cNvSpPr/>
          <p:nvPr>
            <p:custDataLst>
              <p:tags r:id="rId13"/>
            </p:custDataLst>
          </p:nvPr>
        </p:nvSpPr>
        <p:spPr>
          <a:xfrm>
            <a:off x="6628023" y="4097452"/>
            <a:ext cx="850099" cy="799700"/>
          </a:xfrm>
          <a:prstGeom prst="rect">
            <a:avLst/>
          </a:prstGeom>
          <a:solidFill>
            <a:srgbClr val="5B99C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rmAutofit/>
          </a:bodyPr>
          <a:p>
            <a:pPr algn="ctr">
              <a:lnSpc>
                <a:spcPct val="120000"/>
              </a:lnSpc>
            </a:pPr>
            <a:r>
              <a:rPr lang="en-US" altLang="zh-CN" sz="3200" spc="15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zh-CN" altLang="en-US" sz="3200" spc="15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任意多边形 59"/>
          <p:cNvSpPr/>
          <p:nvPr>
            <p:custDataLst>
              <p:tags r:id="rId14"/>
            </p:custDataLst>
          </p:nvPr>
        </p:nvSpPr>
        <p:spPr>
          <a:xfrm>
            <a:off x="6465394" y="3944466"/>
            <a:ext cx="1175356" cy="1105671"/>
          </a:xfrm>
          <a:custGeom>
            <a:avLst/>
            <a:gdLst>
              <a:gd name="connsiteX0" fmla="*/ 743029 w 757237"/>
              <a:gd name="connsiteY0" fmla="*/ 463225 h 783577"/>
              <a:gd name="connsiteX1" fmla="*/ 757237 w 757237"/>
              <a:gd name="connsiteY1" fmla="*/ 463225 h 783577"/>
              <a:gd name="connsiteX2" fmla="*/ 757237 w 757237"/>
              <a:gd name="connsiteY2" fmla="*/ 783577 h 783577"/>
              <a:gd name="connsiteX3" fmla="*/ 450056 w 757237"/>
              <a:gd name="connsiteY3" fmla="*/ 783577 h 783577"/>
              <a:gd name="connsiteX4" fmla="*/ 450056 w 757237"/>
              <a:gd name="connsiteY4" fmla="*/ 768874 h 783577"/>
              <a:gd name="connsiteX5" fmla="*/ 743029 w 757237"/>
              <a:gd name="connsiteY5" fmla="*/ 768874 h 783577"/>
              <a:gd name="connsiteX6" fmla="*/ 0 w 757237"/>
              <a:gd name="connsiteY6" fmla="*/ 463225 h 783577"/>
              <a:gd name="connsiteX7" fmla="*/ 14207 w 757237"/>
              <a:gd name="connsiteY7" fmla="*/ 463225 h 783577"/>
              <a:gd name="connsiteX8" fmla="*/ 14207 w 757237"/>
              <a:gd name="connsiteY8" fmla="*/ 768874 h 783577"/>
              <a:gd name="connsiteX9" fmla="*/ 307181 w 757237"/>
              <a:gd name="connsiteY9" fmla="*/ 768874 h 783577"/>
              <a:gd name="connsiteX10" fmla="*/ 307181 w 757237"/>
              <a:gd name="connsiteY10" fmla="*/ 783577 h 783577"/>
              <a:gd name="connsiteX11" fmla="*/ 0 w 757237"/>
              <a:gd name="connsiteY11" fmla="*/ 783577 h 783577"/>
              <a:gd name="connsiteX12" fmla="*/ 450056 w 757237"/>
              <a:gd name="connsiteY12" fmla="*/ 0 h 783577"/>
              <a:gd name="connsiteX13" fmla="*/ 757237 w 757237"/>
              <a:gd name="connsiteY13" fmla="*/ 0 h 783577"/>
              <a:gd name="connsiteX14" fmla="*/ 757237 w 757237"/>
              <a:gd name="connsiteY14" fmla="*/ 320350 h 783577"/>
              <a:gd name="connsiteX15" fmla="*/ 743029 w 757237"/>
              <a:gd name="connsiteY15" fmla="*/ 320350 h 783577"/>
              <a:gd name="connsiteX16" fmla="*/ 743029 w 757237"/>
              <a:gd name="connsiteY16" fmla="*/ 14702 h 783577"/>
              <a:gd name="connsiteX17" fmla="*/ 450056 w 757237"/>
              <a:gd name="connsiteY17" fmla="*/ 14702 h 783577"/>
              <a:gd name="connsiteX18" fmla="*/ 0 w 757237"/>
              <a:gd name="connsiteY18" fmla="*/ 0 h 783577"/>
              <a:gd name="connsiteX19" fmla="*/ 307181 w 757237"/>
              <a:gd name="connsiteY19" fmla="*/ 0 h 783577"/>
              <a:gd name="connsiteX20" fmla="*/ 307181 w 757237"/>
              <a:gd name="connsiteY20" fmla="*/ 14702 h 783577"/>
              <a:gd name="connsiteX21" fmla="*/ 14207 w 757237"/>
              <a:gd name="connsiteY21" fmla="*/ 14702 h 783577"/>
              <a:gd name="connsiteX22" fmla="*/ 14207 w 757237"/>
              <a:gd name="connsiteY22" fmla="*/ 320350 h 783577"/>
              <a:gd name="connsiteX23" fmla="*/ 0 w 757237"/>
              <a:gd name="connsiteY23" fmla="*/ 320350 h 783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757237" h="783577">
                <a:moveTo>
                  <a:pt x="743029" y="463225"/>
                </a:moveTo>
                <a:lnTo>
                  <a:pt x="757237" y="463225"/>
                </a:lnTo>
                <a:lnTo>
                  <a:pt x="757237" y="783577"/>
                </a:lnTo>
                <a:lnTo>
                  <a:pt x="450056" y="783577"/>
                </a:lnTo>
                <a:lnTo>
                  <a:pt x="450056" y="768874"/>
                </a:lnTo>
                <a:lnTo>
                  <a:pt x="743029" y="768874"/>
                </a:lnTo>
                <a:close/>
                <a:moveTo>
                  <a:pt x="0" y="463225"/>
                </a:moveTo>
                <a:lnTo>
                  <a:pt x="14207" y="463225"/>
                </a:lnTo>
                <a:lnTo>
                  <a:pt x="14207" y="768874"/>
                </a:lnTo>
                <a:lnTo>
                  <a:pt x="307181" y="768874"/>
                </a:lnTo>
                <a:lnTo>
                  <a:pt x="307181" y="783577"/>
                </a:lnTo>
                <a:lnTo>
                  <a:pt x="0" y="783577"/>
                </a:lnTo>
                <a:close/>
                <a:moveTo>
                  <a:pt x="450056" y="0"/>
                </a:moveTo>
                <a:lnTo>
                  <a:pt x="757237" y="0"/>
                </a:lnTo>
                <a:lnTo>
                  <a:pt x="757237" y="320350"/>
                </a:lnTo>
                <a:lnTo>
                  <a:pt x="743029" y="320350"/>
                </a:lnTo>
                <a:lnTo>
                  <a:pt x="743029" y="14702"/>
                </a:lnTo>
                <a:lnTo>
                  <a:pt x="450056" y="14702"/>
                </a:lnTo>
                <a:close/>
                <a:moveTo>
                  <a:pt x="0" y="0"/>
                </a:moveTo>
                <a:lnTo>
                  <a:pt x="307181" y="0"/>
                </a:lnTo>
                <a:lnTo>
                  <a:pt x="307181" y="14702"/>
                </a:lnTo>
                <a:lnTo>
                  <a:pt x="14207" y="14702"/>
                </a:lnTo>
                <a:lnTo>
                  <a:pt x="14207" y="320350"/>
                </a:lnTo>
                <a:lnTo>
                  <a:pt x="0" y="320350"/>
                </a:lnTo>
                <a:close/>
              </a:path>
            </a:pathLst>
          </a:custGeom>
          <a:solidFill>
            <a:srgbClr val="5B99C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rmAutofit/>
          </a:bodyPr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文本框 63"/>
          <p:cNvSpPr txBox="1"/>
          <p:nvPr>
            <p:custDataLst>
              <p:tags r:id="rId15"/>
            </p:custDataLst>
          </p:nvPr>
        </p:nvSpPr>
        <p:spPr>
          <a:xfrm>
            <a:off x="7836477" y="3754049"/>
            <a:ext cx="3213622" cy="477384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 fontScale="90000"/>
          </a:bodyPr>
          <a:p>
            <a:pPr>
              <a:lnSpc>
                <a:spcPct val="120000"/>
              </a:lnSpc>
            </a:pPr>
            <a:r>
              <a:rPr lang="zh-CN" altLang="en-US" sz="2000" b="1" spc="300" dirty="0">
                <a:solidFill>
                  <a:srgbClr val="5B99CA">
                    <a:lumMod val="75000"/>
                  </a:srgb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利用大数据实施客户补救</a:t>
            </a:r>
            <a:endParaRPr lang="zh-CN" altLang="en-US" sz="2000" b="1" spc="300" dirty="0">
              <a:solidFill>
                <a:srgbClr val="5B99CA">
                  <a:lumMod val="75000"/>
                </a:srgb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文本框 64"/>
          <p:cNvSpPr txBox="1"/>
          <p:nvPr>
            <p:custDataLst>
              <p:tags r:id="rId16"/>
            </p:custDataLst>
          </p:nvPr>
        </p:nvSpPr>
        <p:spPr>
          <a:xfrm>
            <a:off x="7836477" y="4255011"/>
            <a:ext cx="3213622" cy="1096472"/>
          </a:xfrm>
          <a:prstGeom prst="rect">
            <a:avLst/>
          </a:prstGeom>
          <a:noFill/>
        </p:spPr>
        <p:txBody>
          <a:bodyPr wrap="square" lIns="91440" tIns="45720" rIns="91440" bIns="45720" rtlCol="0" anchor="t" anchorCtr="0"/>
          <a:p>
            <a:pPr>
              <a:lnSpc>
                <a:spcPct val="120000"/>
              </a:lnSpc>
            </a:pPr>
            <a:r>
              <a:rPr lang="zh-CN" altLang="en-US" sz="1600" spc="150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通过大数据对海量的企业投诉和抱怨数据进行分析、关联，识别出客户流失程度，辅助客户关系管理人员制定解决客户问题方案。</a:t>
            </a:r>
            <a:endParaRPr lang="zh-CN" altLang="en-US" sz="1600" spc="150" dirty="0">
              <a:solidFill>
                <a:srgbClr val="000000">
                  <a:lumMod val="50000"/>
                  <a:lumOff val="50000"/>
                </a:srgb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647440" y="5876925"/>
            <a:ext cx="41871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sz="2800" b="1" kern="0" noProof="0" dirty="0" smtClean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大数据在CRM中的应用</a:t>
            </a:r>
            <a:endParaRPr sz="2800" b="1" kern="0" noProof="0" dirty="0" smtClean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4" name="圆角矩形 36"/>
          <p:cNvSpPr/>
          <p:nvPr/>
        </p:nvSpPr>
        <p:spPr>
          <a:xfrm>
            <a:off x="3638550" y="5976938"/>
            <a:ext cx="4833938" cy="598487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9525">
            <a:noFill/>
          </a:ln>
        </p:spPr>
        <p:txBody>
          <a:bodyPr anchor="ctr" anchorCtr="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800" dirty="0">
              <a:solidFill>
                <a:srgbClr val="FFFFFF"/>
              </a:solidFill>
            </a:endParaRPr>
          </a:p>
        </p:txBody>
      </p:sp>
      <p:sp>
        <p:nvSpPr>
          <p:cNvPr id="54275" name="文本框 28"/>
          <p:cNvSpPr txBox="1"/>
          <p:nvPr/>
        </p:nvSpPr>
        <p:spPr>
          <a:xfrm>
            <a:off x="3638550" y="4737100"/>
            <a:ext cx="5392738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谢  谢！</a:t>
            </a:r>
            <a:endParaRPr lang="zh-CN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4276" name="直接连接符 31"/>
          <p:cNvCxnSpPr/>
          <p:nvPr/>
        </p:nvCxnSpPr>
        <p:spPr>
          <a:xfrm>
            <a:off x="3968750" y="5516563"/>
            <a:ext cx="4319588" cy="0"/>
          </a:xfrm>
          <a:prstGeom prst="line">
            <a:avLst/>
          </a:prstGeom>
          <a:ln w="12700" cap="flat" cmpd="sng">
            <a:solidFill>
              <a:srgbClr val="FFC108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54277" name="直接连接符 34"/>
          <p:cNvCxnSpPr/>
          <p:nvPr/>
        </p:nvCxnSpPr>
        <p:spPr>
          <a:xfrm>
            <a:off x="3968750" y="5445125"/>
            <a:ext cx="4319588" cy="0"/>
          </a:xfrm>
          <a:prstGeom prst="line">
            <a:avLst/>
          </a:prstGeom>
          <a:ln w="12700" cap="flat" cmpd="sng">
            <a:solidFill>
              <a:srgbClr val="FFC108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54278" name="文本框 35"/>
          <p:cNvSpPr txBox="1"/>
          <p:nvPr/>
        </p:nvSpPr>
        <p:spPr>
          <a:xfrm>
            <a:off x="3527425" y="6078538"/>
            <a:ext cx="5202238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主讲：经济管理学院</a:t>
            </a:r>
            <a:r>
              <a:rPr lang="en-US" altLang="zh-CN" sz="2400" b="1" dirty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b="1" dirty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梁燕冰</a:t>
            </a:r>
            <a:endParaRPr lang="zh-CN" altLang="zh-CN" sz="2400" b="1" dirty="0">
              <a:solidFill>
                <a:srgbClr val="0D0D0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4279" name="组合 8"/>
          <p:cNvGrpSpPr/>
          <p:nvPr/>
        </p:nvGrpSpPr>
        <p:grpSpPr>
          <a:xfrm>
            <a:off x="-26987" y="935038"/>
            <a:ext cx="12218987" cy="3644900"/>
            <a:chOff x="0" y="1566863"/>
            <a:chExt cx="12192000" cy="3644900"/>
          </a:xfrm>
        </p:grpSpPr>
        <p:pic>
          <p:nvPicPr>
            <p:cNvPr id="54280" name="图片 2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1566863"/>
              <a:ext cx="6156018" cy="36449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4281" name="图片 2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flipH="1">
              <a:off x="6035982" y="1566863"/>
              <a:ext cx="6156018" cy="36449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122" name="右箭头 2"/>
          <p:cNvSpPr/>
          <p:nvPr/>
        </p:nvSpPr>
        <p:spPr>
          <a:xfrm>
            <a:off x="276225" y="0"/>
            <a:ext cx="5630863" cy="6858000"/>
          </a:xfrm>
          <a:prstGeom prst="rightArrow">
            <a:avLst>
              <a:gd name="adj1" fmla="val 100000"/>
              <a:gd name="adj2" fmla="val 40037"/>
            </a:avLst>
          </a:prstGeom>
          <a:solidFill>
            <a:srgbClr val="FFC000"/>
          </a:solidFill>
          <a:ln w="9525">
            <a:noFill/>
          </a:ln>
        </p:spPr>
        <p:txBody>
          <a:bodyPr anchor="ctr" anchorCtr="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800" dirty="0">
              <a:solidFill>
                <a:srgbClr val="FFFFFF"/>
              </a:solidFill>
            </a:endParaRPr>
          </a:p>
        </p:txBody>
      </p:sp>
      <p:sp>
        <p:nvSpPr>
          <p:cNvPr id="5123" name="右箭头 1"/>
          <p:cNvSpPr/>
          <p:nvPr/>
        </p:nvSpPr>
        <p:spPr>
          <a:xfrm>
            <a:off x="0" y="0"/>
            <a:ext cx="5486400" cy="6858000"/>
          </a:xfrm>
          <a:prstGeom prst="rightArrow">
            <a:avLst>
              <a:gd name="adj1" fmla="val 100000"/>
              <a:gd name="adj2" fmla="val 40037"/>
            </a:avLst>
          </a:prstGeom>
          <a:solidFill>
            <a:srgbClr val="FFD966"/>
          </a:solidFill>
          <a:ln w="9525">
            <a:noFill/>
          </a:ln>
        </p:spPr>
        <p:txBody>
          <a:bodyPr anchor="ctr" anchorCtr="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800" dirty="0">
              <a:solidFill>
                <a:srgbClr val="FFFFFF"/>
              </a:solidFill>
            </a:endParaRPr>
          </a:p>
        </p:txBody>
      </p:sp>
      <p:sp>
        <p:nvSpPr>
          <p:cNvPr id="5124" name="文本框 3"/>
          <p:cNvSpPr txBox="1"/>
          <p:nvPr/>
        </p:nvSpPr>
        <p:spPr>
          <a:xfrm>
            <a:off x="1349375" y="1538288"/>
            <a:ext cx="174625" cy="2800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8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zh-CN" sz="8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5" name="矩形 4"/>
          <p:cNvSpPr/>
          <p:nvPr/>
        </p:nvSpPr>
        <p:spPr>
          <a:xfrm rot="2575801">
            <a:off x="6856095" y="2177098"/>
            <a:ext cx="695325" cy="696912"/>
          </a:xfrm>
          <a:prstGeom prst="rect">
            <a:avLst/>
          </a:prstGeom>
          <a:solidFill>
            <a:srgbClr val="C55A11"/>
          </a:solidFill>
          <a:ln w="9525">
            <a:noFill/>
          </a:ln>
        </p:spPr>
        <p:txBody>
          <a:bodyPr anchor="ctr" anchorCtr="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800" dirty="0">
              <a:solidFill>
                <a:srgbClr val="FFFFFF"/>
              </a:solidFill>
            </a:endParaRPr>
          </a:p>
        </p:txBody>
      </p:sp>
      <p:sp>
        <p:nvSpPr>
          <p:cNvPr id="5126" name="矩形 5"/>
          <p:cNvSpPr/>
          <p:nvPr/>
        </p:nvSpPr>
        <p:spPr>
          <a:xfrm rot="2575801">
            <a:off x="6703695" y="2177098"/>
            <a:ext cx="695325" cy="696912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anchor="ctr" anchorCtr="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800" dirty="0">
              <a:solidFill>
                <a:srgbClr val="FFFFFF"/>
              </a:solidFill>
            </a:endParaRPr>
          </a:p>
        </p:txBody>
      </p:sp>
      <p:sp>
        <p:nvSpPr>
          <p:cNvPr id="5127" name="矩形 6"/>
          <p:cNvSpPr/>
          <p:nvPr/>
        </p:nvSpPr>
        <p:spPr>
          <a:xfrm rot="2575801">
            <a:off x="6856095" y="3624898"/>
            <a:ext cx="695325" cy="696912"/>
          </a:xfrm>
          <a:prstGeom prst="rect">
            <a:avLst/>
          </a:prstGeom>
          <a:solidFill>
            <a:srgbClr val="C55A11"/>
          </a:solidFill>
          <a:ln w="9525">
            <a:noFill/>
          </a:ln>
        </p:spPr>
        <p:txBody>
          <a:bodyPr anchor="ctr" anchorCtr="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800" dirty="0">
              <a:solidFill>
                <a:srgbClr val="FFFFFF"/>
              </a:solidFill>
            </a:endParaRPr>
          </a:p>
        </p:txBody>
      </p:sp>
      <p:sp>
        <p:nvSpPr>
          <p:cNvPr id="5128" name="矩形 7"/>
          <p:cNvSpPr/>
          <p:nvPr/>
        </p:nvSpPr>
        <p:spPr>
          <a:xfrm rot="2575801">
            <a:off x="6703695" y="3624898"/>
            <a:ext cx="695325" cy="696912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anchor="ctr" anchorCtr="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800" dirty="0">
              <a:solidFill>
                <a:srgbClr val="FFFFFF"/>
              </a:solidFill>
            </a:endParaRPr>
          </a:p>
        </p:txBody>
      </p:sp>
      <p:sp>
        <p:nvSpPr>
          <p:cNvPr id="5131" name="文本框 12"/>
          <p:cNvSpPr txBox="1"/>
          <p:nvPr/>
        </p:nvSpPr>
        <p:spPr>
          <a:xfrm>
            <a:off x="6806883" y="2186623"/>
            <a:ext cx="642937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4000" dirty="0">
                <a:solidFill>
                  <a:schemeClr val="bg1"/>
                </a:solidFill>
                <a:latin typeface="方正剪纸简体" pitchFamily="65" charset="-122"/>
                <a:ea typeface="方正剪纸简体" pitchFamily="65" charset="-122"/>
              </a:rPr>
              <a:t>1</a:t>
            </a:r>
            <a:endParaRPr lang="zh-CN" altLang="en-US" sz="4000" dirty="0">
              <a:solidFill>
                <a:schemeClr val="bg1"/>
              </a:solidFill>
              <a:latin typeface="方正剪纸简体" pitchFamily="65" charset="-122"/>
              <a:ea typeface="方正剪纸简体" pitchFamily="65" charset="-122"/>
            </a:endParaRPr>
          </a:p>
        </p:txBody>
      </p:sp>
      <p:sp>
        <p:nvSpPr>
          <p:cNvPr id="5132" name="文本框 13"/>
          <p:cNvSpPr txBox="1"/>
          <p:nvPr/>
        </p:nvSpPr>
        <p:spPr>
          <a:xfrm>
            <a:off x="6806883" y="3618548"/>
            <a:ext cx="642937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4000" dirty="0">
                <a:solidFill>
                  <a:schemeClr val="bg1"/>
                </a:solidFill>
                <a:latin typeface="方正剪纸简体" pitchFamily="65" charset="-122"/>
                <a:ea typeface="方正剪纸简体" pitchFamily="65" charset="-122"/>
              </a:rPr>
              <a:t>2</a:t>
            </a:r>
            <a:endParaRPr lang="zh-CN" altLang="en-US" sz="4000" dirty="0">
              <a:solidFill>
                <a:schemeClr val="bg1"/>
              </a:solidFill>
              <a:latin typeface="方正剪纸简体" pitchFamily="65" charset="-122"/>
              <a:ea typeface="方正剪纸简体" pitchFamily="65" charset="-122"/>
            </a:endParaRPr>
          </a:p>
        </p:txBody>
      </p:sp>
      <p:sp>
        <p:nvSpPr>
          <p:cNvPr id="5134" name="圆角矩形 16"/>
          <p:cNvSpPr/>
          <p:nvPr/>
        </p:nvSpPr>
        <p:spPr>
          <a:xfrm>
            <a:off x="8254683" y="2185035"/>
            <a:ext cx="3381375" cy="628650"/>
          </a:xfrm>
          <a:prstGeom prst="roundRect">
            <a:avLst>
              <a:gd name="adj" fmla="val 42079"/>
            </a:avLst>
          </a:prstGeom>
          <a:solidFill>
            <a:srgbClr val="FFC000"/>
          </a:solidFill>
          <a:ln w="9525">
            <a:noFill/>
          </a:ln>
        </p:spPr>
        <p:txBody>
          <a:bodyPr anchor="ctr" anchorCtr="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800" dirty="0">
              <a:solidFill>
                <a:srgbClr val="FFFFFF"/>
              </a:solidFill>
            </a:endParaRPr>
          </a:p>
        </p:txBody>
      </p:sp>
      <p:sp>
        <p:nvSpPr>
          <p:cNvPr id="5135" name="圆角矩形 17"/>
          <p:cNvSpPr/>
          <p:nvPr/>
        </p:nvSpPr>
        <p:spPr>
          <a:xfrm>
            <a:off x="8254683" y="3697923"/>
            <a:ext cx="3381375" cy="628650"/>
          </a:xfrm>
          <a:prstGeom prst="roundRect">
            <a:avLst>
              <a:gd name="adj" fmla="val 42079"/>
            </a:avLst>
          </a:prstGeom>
          <a:solidFill>
            <a:srgbClr val="FFC000"/>
          </a:solidFill>
          <a:ln w="9525">
            <a:noFill/>
          </a:ln>
        </p:spPr>
        <p:txBody>
          <a:bodyPr anchor="ctr" anchorCtr="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800" dirty="0">
              <a:solidFill>
                <a:srgbClr val="FFFFFF"/>
              </a:solidFill>
            </a:endParaRPr>
          </a:p>
        </p:txBody>
      </p:sp>
      <p:sp>
        <p:nvSpPr>
          <p:cNvPr id="5137" name="文本框 20"/>
          <p:cNvSpPr txBox="1"/>
          <p:nvPr/>
        </p:nvSpPr>
        <p:spPr>
          <a:xfrm>
            <a:off x="8370570" y="2298065"/>
            <a:ext cx="321754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数据仓库与客户关系管理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38" name="文本框 21"/>
          <p:cNvSpPr txBox="1"/>
          <p:nvPr/>
        </p:nvSpPr>
        <p:spPr>
          <a:xfrm>
            <a:off x="8389938" y="3813175"/>
            <a:ext cx="2759075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大数据与客户关系管理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095683" y="548640"/>
            <a:ext cx="5638800" cy="2881313"/>
          </a:xfrm>
          <a:prstGeom prst="rect">
            <a:avLst/>
          </a:prstGeom>
          <a:solidFill>
            <a:srgbClr val="FFFFFF">
              <a:alpha val="81175"/>
            </a:srgbClr>
          </a:solidFill>
          <a:ln w="9525">
            <a:noFill/>
          </a:ln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170" name="组合 19"/>
          <p:cNvGrpSpPr/>
          <p:nvPr/>
        </p:nvGrpSpPr>
        <p:grpSpPr>
          <a:xfrm>
            <a:off x="0" y="381000"/>
            <a:ext cx="695325" cy="506413"/>
            <a:chOff x="0" y="0"/>
            <a:chExt cx="694944" cy="624651"/>
          </a:xfrm>
        </p:grpSpPr>
        <p:sp>
          <p:nvSpPr>
            <p:cNvPr id="7173" name="矩形 20"/>
            <p:cNvSpPr/>
            <p:nvPr/>
          </p:nvSpPr>
          <p:spPr>
            <a:xfrm>
              <a:off x="0" y="0"/>
              <a:ext cx="548974" cy="624651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 anchor="ctr" anchorCtr="0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7174" name="矩形 21"/>
            <p:cNvSpPr/>
            <p:nvPr/>
          </p:nvSpPr>
          <p:spPr>
            <a:xfrm>
              <a:off x="612439" y="0"/>
              <a:ext cx="82505" cy="624651"/>
            </a:xfrm>
            <a:prstGeom prst="rect">
              <a:avLst/>
            </a:prstGeom>
            <a:solidFill>
              <a:srgbClr val="FFD966"/>
            </a:solidFill>
            <a:ln w="9525">
              <a:noFill/>
            </a:ln>
          </p:spPr>
          <p:txBody>
            <a:bodyPr anchor="ctr" anchorCtr="0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 dirty="0">
                <a:solidFill>
                  <a:srgbClr val="FFFFFF"/>
                </a:solidFill>
              </a:endParaRPr>
            </a:p>
          </p:txBody>
        </p:sp>
      </p:grpSp>
      <p:sp>
        <p:nvSpPr>
          <p:cNvPr id="7171" name="矩形 22"/>
          <p:cNvSpPr/>
          <p:nvPr/>
        </p:nvSpPr>
        <p:spPr>
          <a:xfrm>
            <a:off x="911225" y="363538"/>
            <a:ext cx="30003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情景导入</a:t>
            </a:r>
            <a:endParaRPr lang="zh-CN" altLang="zh-CN" b="1" dirty="0">
              <a:solidFill>
                <a:srgbClr val="404040"/>
              </a:solidFill>
            </a:endParaRPr>
          </a:p>
        </p:txBody>
      </p:sp>
      <p:sp>
        <p:nvSpPr>
          <p:cNvPr id="7172" name="MH_Text_1"/>
          <p:cNvSpPr/>
          <p:nvPr/>
        </p:nvSpPr>
        <p:spPr>
          <a:xfrm>
            <a:off x="643255" y="1757998"/>
            <a:ext cx="11041380" cy="3861435"/>
          </a:xfrm>
          <a:prstGeom prst="rect">
            <a:avLst/>
          </a:prstGeom>
          <a:noFill/>
          <a:ln w="12700" cap="flat" cmpd="sng">
            <a:solidFill>
              <a:srgbClr val="CC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just" eaLnBrk="1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altLang="zh-CN" sz="20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 近年来，大数据（Big Date）一词越来越多地被提及与使用，人们用他来描述和定义信息爆炸时代产生的海量数据。其实，早在1980年，著名未来学家阿尔文·托夫勒便在《第三次浪潮》一书中，将大数据热情地赞颂为“第三次浪潮的华彩乐章”。但是，得益于互联网的普及，直到2009年开始，“大数据”才成为互联网信息技术行业的流行词汇，移动互联、社交网络、电子商务大大拓展了互联网的疆界和应用领域。</a:t>
            </a:r>
            <a:endParaRPr lang="en-US" altLang="zh-CN" sz="2000" b="1" dirty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marL="0" lvl="0" indent="0" algn="just" eaLnBrk="1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altLang="zh-CN" sz="20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 那么，大数据到底有多大呢？举个例子来看。仅以互联网为例，一天之中,互联网产生的全部内容可以刻满1.68亿张DVD；发出的邮件有2940亿封之多；发出的社区帖子达200万个，相当于《时代》杂志770年的文字量。</a:t>
            </a:r>
            <a:endParaRPr lang="en-US" altLang="zh-CN" sz="2000" b="1" dirty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MH_Other_1"/>
          <p:cNvSpPr/>
          <p:nvPr/>
        </p:nvSpPr>
        <p:spPr>
          <a:xfrm flipH="1">
            <a:off x="2568575" y="1557338"/>
            <a:ext cx="1054100" cy="1524000"/>
          </a:xfrm>
          <a:custGeom>
            <a:avLst/>
            <a:gdLst>
              <a:gd name="txL" fmla="*/ 0 w 1535"/>
              <a:gd name="txT" fmla="*/ 0 h 2041"/>
              <a:gd name="txR" fmla="*/ 1535 w 1535"/>
              <a:gd name="txB" fmla="*/ 2041 h 2041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1535" h="2041">
                <a:moveTo>
                  <a:pt x="1535" y="853"/>
                </a:moveTo>
                <a:lnTo>
                  <a:pt x="1273" y="130"/>
                </a:lnTo>
                <a:lnTo>
                  <a:pt x="505" y="0"/>
                </a:lnTo>
                <a:lnTo>
                  <a:pt x="0" y="594"/>
                </a:lnTo>
                <a:lnTo>
                  <a:pt x="281" y="1317"/>
                </a:lnTo>
                <a:lnTo>
                  <a:pt x="618" y="1373"/>
                </a:lnTo>
                <a:lnTo>
                  <a:pt x="543" y="2041"/>
                </a:lnTo>
                <a:lnTo>
                  <a:pt x="1535" y="853"/>
                </a:lnTo>
                <a:close/>
              </a:path>
            </a:pathLst>
          </a:custGeom>
          <a:solidFill>
            <a:srgbClr val="DE5C92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8195" name="MH_Other_2"/>
          <p:cNvSpPr/>
          <p:nvPr/>
        </p:nvSpPr>
        <p:spPr>
          <a:xfrm flipH="1">
            <a:off x="2855913" y="1628775"/>
            <a:ext cx="693737" cy="860425"/>
          </a:xfrm>
          <a:custGeom>
            <a:avLst/>
            <a:gdLst>
              <a:gd name="txL" fmla="*/ 0 w 10170"/>
              <a:gd name="txT" fmla="*/ 0 h 10000"/>
              <a:gd name="txR" fmla="*/ 10170 w 10170"/>
              <a:gd name="txB" fmla="*/ 10000 h 10000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10170" h="10000">
                <a:moveTo>
                  <a:pt x="10170" y="5643"/>
                </a:moveTo>
                <a:lnTo>
                  <a:pt x="10170" y="809"/>
                </a:lnTo>
                <a:lnTo>
                  <a:pt x="8658" y="487"/>
                </a:lnTo>
                <a:lnTo>
                  <a:pt x="5261" y="0"/>
                </a:lnTo>
                <a:lnTo>
                  <a:pt x="0" y="5165"/>
                </a:lnTo>
                <a:lnTo>
                  <a:pt x="1864" y="9200"/>
                </a:lnTo>
                <a:lnTo>
                  <a:pt x="4696" y="10000"/>
                </a:lnTo>
                <a:lnTo>
                  <a:pt x="10170" y="5643"/>
                </a:lnTo>
                <a:close/>
              </a:path>
            </a:pathLst>
          </a:custGeom>
          <a:solidFill>
            <a:srgbClr val="F8DEE9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8196" name="MH_Other_3"/>
          <p:cNvSpPr/>
          <p:nvPr/>
        </p:nvSpPr>
        <p:spPr>
          <a:xfrm rot="10800000" flipH="1" flipV="1">
            <a:off x="8759825" y="4633913"/>
            <a:ext cx="1052513" cy="1525587"/>
          </a:xfrm>
          <a:custGeom>
            <a:avLst/>
            <a:gdLst>
              <a:gd name="txL" fmla="*/ 0 w 1535"/>
              <a:gd name="txT" fmla="*/ 0 h 2041"/>
              <a:gd name="txR" fmla="*/ 1535 w 1535"/>
              <a:gd name="txB" fmla="*/ 2041 h 2041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1535" h="2041">
                <a:moveTo>
                  <a:pt x="1535" y="853"/>
                </a:moveTo>
                <a:lnTo>
                  <a:pt x="1273" y="130"/>
                </a:lnTo>
                <a:lnTo>
                  <a:pt x="505" y="0"/>
                </a:lnTo>
                <a:lnTo>
                  <a:pt x="0" y="594"/>
                </a:lnTo>
                <a:lnTo>
                  <a:pt x="281" y="1317"/>
                </a:lnTo>
                <a:lnTo>
                  <a:pt x="618" y="1373"/>
                </a:lnTo>
                <a:lnTo>
                  <a:pt x="543" y="2041"/>
                </a:lnTo>
                <a:lnTo>
                  <a:pt x="1535" y="853"/>
                </a:lnTo>
                <a:close/>
              </a:path>
            </a:pathLst>
          </a:custGeom>
          <a:solidFill>
            <a:srgbClr val="DE5C92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8197" name="MH_Other_4"/>
          <p:cNvSpPr/>
          <p:nvPr/>
        </p:nvSpPr>
        <p:spPr>
          <a:xfrm rot="10800000" flipH="1" flipV="1">
            <a:off x="8818563" y="4789488"/>
            <a:ext cx="687387" cy="855662"/>
          </a:xfrm>
          <a:custGeom>
            <a:avLst/>
            <a:gdLst>
              <a:gd name="txL" fmla="*/ 0 w 10171"/>
              <a:gd name="txT" fmla="*/ 0 h 10000"/>
              <a:gd name="txR" fmla="*/ 10171 w 10171"/>
              <a:gd name="txB" fmla="*/ 10000 h 10000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10171" h="10000">
                <a:moveTo>
                  <a:pt x="10171" y="5643"/>
                </a:moveTo>
                <a:lnTo>
                  <a:pt x="10171" y="809"/>
                </a:lnTo>
                <a:lnTo>
                  <a:pt x="8659" y="487"/>
                </a:lnTo>
                <a:lnTo>
                  <a:pt x="5262" y="0"/>
                </a:lnTo>
                <a:lnTo>
                  <a:pt x="0" y="5177"/>
                </a:lnTo>
                <a:lnTo>
                  <a:pt x="1865" y="9200"/>
                </a:lnTo>
                <a:lnTo>
                  <a:pt x="4697" y="10000"/>
                </a:lnTo>
                <a:lnTo>
                  <a:pt x="10171" y="5643"/>
                </a:lnTo>
                <a:close/>
              </a:path>
            </a:pathLst>
          </a:custGeom>
          <a:solidFill>
            <a:srgbClr val="F8DEE9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8198" name="MH_Desc_1"/>
          <p:cNvGrpSpPr/>
          <p:nvPr/>
        </p:nvGrpSpPr>
        <p:grpSpPr>
          <a:xfrm>
            <a:off x="3719513" y="1844675"/>
            <a:ext cx="5040312" cy="3640138"/>
            <a:chOff x="0" y="0"/>
            <a:chExt cx="1924" cy="1736"/>
          </a:xfrm>
        </p:grpSpPr>
        <p:pic>
          <p:nvPicPr>
            <p:cNvPr id="8204" name="MH_Desc_1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1924" cy="173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05" name="Text Box 8"/>
            <p:cNvSpPr txBox="1"/>
            <p:nvPr/>
          </p:nvSpPr>
          <p:spPr>
            <a:xfrm>
              <a:off x="9" y="8"/>
              <a:ext cx="1908" cy="172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just" eaLnBrk="1" hangingPunct="1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  <a:buNone/>
              </a:pPr>
              <a:endParaRPr lang="en-US" altLang="zh-CN" sz="20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endParaRPr>
            </a:p>
            <a:p>
              <a:pPr marL="0" lvl="0" indent="0" algn="just" eaLnBrk="1" hangingPunct="1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  <a:buNone/>
              </a:pPr>
              <a:r>
                <a:rPr lang="en-US" altLang="zh-CN" sz="2000" b="1" dirty="0">
                  <a:solidFill>
                    <a:srgbClr val="40404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ea"/>
                </a:rPr>
                <a:t>1.请思考什么是大数据？</a:t>
              </a:r>
              <a:endParaRPr lang="en-US" altLang="zh-CN" sz="20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endParaRPr>
            </a:p>
            <a:p>
              <a:pPr marL="0" lvl="0" indent="0" algn="just" eaLnBrk="1" hangingPunct="1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  <a:buNone/>
              </a:pPr>
              <a:r>
                <a:rPr lang="en-US" altLang="zh-CN" sz="2000" b="1" dirty="0">
                  <a:solidFill>
                    <a:srgbClr val="40404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ea"/>
                </a:rPr>
                <a:t>2.请思考大数据和传统数据有什么区别？</a:t>
              </a:r>
              <a:endParaRPr lang="en-US" altLang="zh-CN" sz="20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endParaRPr>
            </a:p>
          </p:txBody>
        </p:sp>
      </p:grpSp>
      <p:pic>
        <p:nvPicPr>
          <p:cNvPr id="8199" name="Picture 9" descr="office6\wpsassist\cache\A000220150318R85PPI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28250" y="334963"/>
            <a:ext cx="1655763" cy="27209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200" name="组合 19"/>
          <p:cNvGrpSpPr/>
          <p:nvPr/>
        </p:nvGrpSpPr>
        <p:grpSpPr>
          <a:xfrm>
            <a:off x="0" y="381000"/>
            <a:ext cx="695325" cy="506413"/>
            <a:chOff x="0" y="0"/>
            <a:chExt cx="694944" cy="624651"/>
          </a:xfrm>
        </p:grpSpPr>
        <p:sp>
          <p:nvSpPr>
            <p:cNvPr id="8202" name="矩形 20"/>
            <p:cNvSpPr/>
            <p:nvPr/>
          </p:nvSpPr>
          <p:spPr>
            <a:xfrm>
              <a:off x="0" y="0"/>
              <a:ext cx="548974" cy="624651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 anchor="ctr" anchorCtr="0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8203" name="矩形 21"/>
            <p:cNvSpPr/>
            <p:nvPr/>
          </p:nvSpPr>
          <p:spPr>
            <a:xfrm>
              <a:off x="612439" y="0"/>
              <a:ext cx="82505" cy="624651"/>
            </a:xfrm>
            <a:prstGeom prst="rect">
              <a:avLst/>
            </a:prstGeom>
            <a:solidFill>
              <a:srgbClr val="FFD966"/>
            </a:solidFill>
            <a:ln w="9525">
              <a:noFill/>
            </a:ln>
          </p:spPr>
          <p:txBody>
            <a:bodyPr anchor="ctr" anchorCtr="0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 dirty="0">
                <a:solidFill>
                  <a:srgbClr val="FFFFFF"/>
                </a:solidFill>
              </a:endParaRPr>
            </a:p>
          </p:txBody>
        </p:sp>
      </p:grpSp>
      <p:sp>
        <p:nvSpPr>
          <p:cNvPr id="8201" name="矩形 22"/>
          <p:cNvSpPr/>
          <p:nvPr/>
        </p:nvSpPr>
        <p:spPr>
          <a:xfrm>
            <a:off x="911225" y="363538"/>
            <a:ext cx="30003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情景分析</a:t>
            </a:r>
            <a:endParaRPr lang="zh-CN" altLang="zh-CN" b="1" dirty="0">
              <a:solidFill>
                <a:srgbClr val="40404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MH_Text_1"/>
          <p:cNvSpPr>
            <a:spLocks noChangeAspect="1"/>
          </p:cNvSpPr>
          <p:nvPr/>
        </p:nvSpPr>
        <p:spPr>
          <a:xfrm>
            <a:off x="2424113" y="981075"/>
            <a:ext cx="7559675" cy="4986338"/>
          </a:xfrm>
          <a:prstGeom prst="roundRect">
            <a:avLst>
              <a:gd name="adj" fmla="val 1431"/>
            </a:avLst>
          </a:prstGeom>
          <a:solidFill>
            <a:srgbClr val="F2F2F2"/>
          </a:solidFill>
          <a:ln w="3175" cap="flat" cmpd="sng">
            <a:solidFill>
              <a:srgbClr val="D5D5D5"/>
            </a:solidFill>
            <a:prstDash val="solid"/>
            <a:headEnd type="none" w="med" len="med"/>
            <a:tailEnd type="none" w="med" len="med"/>
          </a:ln>
        </p:spPr>
        <p:txBody>
          <a:bodyPr lIns="288000" tIns="720000" rIns="288000" bIns="360000" anchor="ctr" anchorCtr="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just" eaLnBrk="1" hangingPunct="1">
              <a:lnSpc>
                <a:spcPct val="16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0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1.</a:t>
            </a:r>
            <a:r>
              <a:rPr lang="en-US" altLang="zh-CN" sz="20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请思考什么是大数据？</a:t>
            </a:r>
            <a:endParaRPr lang="en-US" altLang="zh-CN" sz="2000" b="1" dirty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marL="0" lvl="0" indent="0" algn="just" eaLnBrk="1" hangingPunct="1">
              <a:lnSpc>
                <a:spcPct val="16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sz="20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大数据（Big Date），又称巨量数据、海量数据，是由数量巨大、结构复杂、类型众多数据构成的，无法在有限时间内用常规软件工具对其进行获取、存储、管理和处理的数据集合。</a:t>
            </a:r>
            <a:endParaRPr sz="2000" b="1" dirty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marL="0" lvl="0" indent="0" algn="just" eaLnBrk="1" hangingPunct="1">
              <a:lnSpc>
                <a:spcPct val="16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altLang="zh-CN" sz="2000" b="1" dirty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219" name="MH_Other_1"/>
          <p:cNvSpPr/>
          <p:nvPr/>
        </p:nvSpPr>
        <p:spPr>
          <a:xfrm>
            <a:off x="4872038" y="1485900"/>
            <a:ext cx="368300" cy="109538"/>
          </a:xfrm>
          <a:custGeom>
            <a:avLst/>
            <a:gdLst>
              <a:gd name="txL" fmla="*/ 0 w 311731"/>
              <a:gd name="txT" fmla="*/ 0 h 121823"/>
              <a:gd name="txR" fmla="*/ 311731 w 311731"/>
              <a:gd name="txB" fmla="*/ 121823 h 121823"/>
            </a:gdLst>
            <a:ahLst/>
            <a:cxnLst>
              <a:cxn ang="0">
                <a:pos x="1888136" y="0"/>
              </a:cxn>
              <a:cxn ang="0">
                <a:pos x="2604744" y="0"/>
              </a:cxn>
              <a:cxn ang="0">
                <a:pos x="2960852" y="761"/>
              </a:cxn>
              <a:cxn ang="0">
                <a:pos x="4460079" y="19943"/>
              </a:cxn>
              <a:cxn ang="0">
                <a:pos x="4492903" y="22237"/>
              </a:cxn>
              <a:cxn ang="0">
                <a:pos x="0" y="22237"/>
              </a:cxn>
              <a:cxn ang="0">
                <a:pos x="32816" y="19943"/>
              </a:cxn>
              <a:cxn ang="0">
                <a:pos x="1532058" y="761"/>
              </a:cxn>
              <a:cxn ang="0">
                <a:pos x="1888136" y="0"/>
              </a:cxn>
            </a:cxnLst>
            <a:rect l="txL" t="txT" r="txR" b="txB"/>
            <a:pathLst>
              <a:path w="311731" h="121823">
                <a:moveTo>
                  <a:pt x="131005" y="0"/>
                </a:moveTo>
                <a:lnTo>
                  <a:pt x="180725" y="0"/>
                </a:lnTo>
                <a:lnTo>
                  <a:pt x="205433" y="4162"/>
                </a:lnTo>
                <a:cubicBezTo>
                  <a:pt x="252408" y="20443"/>
                  <a:pt x="290475" y="59254"/>
                  <a:pt x="309453" y="109253"/>
                </a:cubicBezTo>
                <a:lnTo>
                  <a:pt x="311731" y="121823"/>
                </a:lnTo>
                <a:lnTo>
                  <a:pt x="0" y="121823"/>
                </a:lnTo>
                <a:lnTo>
                  <a:pt x="2277" y="109253"/>
                </a:lnTo>
                <a:cubicBezTo>
                  <a:pt x="21256" y="59254"/>
                  <a:pt x="59323" y="20443"/>
                  <a:pt x="106298" y="4162"/>
                </a:cubicBezTo>
                <a:lnTo>
                  <a:pt x="131005" y="0"/>
                </a:lnTo>
                <a:close/>
              </a:path>
            </a:pathLst>
          </a:custGeom>
          <a:gradFill rotWithShape="0">
            <a:gsLst>
              <a:gs pos="0">
                <a:srgbClr val="36305A">
                  <a:alpha val="100000"/>
                </a:srgbClr>
              </a:gs>
              <a:gs pos="39999">
                <a:srgbClr val="7A71B3">
                  <a:alpha val="100000"/>
                </a:srgbClr>
              </a:gs>
              <a:gs pos="100000">
                <a:srgbClr val="36305A">
                  <a:alpha val="100000"/>
                </a:srgbClr>
              </a:gs>
            </a:gsLst>
            <a:lin ang="5400000"/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9220" name="MH_Other_2"/>
          <p:cNvSpPr/>
          <p:nvPr/>
        </p:nvSpPr>
        <p:spPr>
          <a:xfrm>
            <a:off x="6961188" y="1485900"/>
            <a:ext cx="347662" cy="109538"/>
          </a:xfrm>
          <a:custGeom>
            <a:avLst/>
            <a:gdLst>
              <a:gd name="txL" fmla="*/ 0 w 318081"/>
              <a:gd name="txT" fmla="*/ 0 h 130555"/>
              <a:gd name="txR" fmla="*/ 318081 w 318081"/>
              <a:gd name="txB" fmla="*/ 130555 h 130555"/>
            </a:gdLst>
            <a:ahLst/>
            <a:cxnLst>
              <a:cxn ang="0">
                <a:pos x="603096" y="0"/>
              </a:cxn>
              <a:cxn ang="0">
                <a:pos x="716522" y="0"/>
              </a:cxn>
              <a:cxn ang="0">
                <a:pos x="869642" y="388"/>
              </a:cxn>
              <a:cxn ang="0">
                <a:pos x="1309979" y="7073"/>
              </a:cxn>
              <a:cxn ang="0">
                <a:pos x="1319622" y="7873"/>
              </a:cxn>
              <a:cxn ang="0">
                <a:pos x="0" y="7873"/>
              </a:cxn>
              <a:cxn ang="0">
                <a:pos x="9639" y="7073"/>
              </a:cxn>
              <a:cxn ang="0">
                <a:pos x="449981" y="388"/>
              </a:cxn>
              <a:cxn ang="0">
                <a:pos x="603096" y="0"/>
              </a:cxn>
            </a:cxnLst>
            <a:rect l="txL" t="txT" r="txR" b="txB"/>
            <a:pathLst>
              <a:path w="318081" h="130555">
                <a:moveTo>
                  <a:pt x="145370" y="0"/>
                </a:moveTo>
                <a:lnTo>
                  <a:pt x="172710" y="0"/>
                </a:lnTo>
                <a:lnTo>
                  <a:pt x="209618" y="6428"/>
                </a:lnTo>
                <a:cubicBezTo>
                  <a:pt x="257550" y="23604"/>
                  <a:pt x="296392" y="64548"/>
                  <a:pt x="315757" y="117294"/>
                </a:cubicBezTo>
                <a:lnTo>
                  <a:pt x="318081" y="130555"/>
                </a:lnTo>
                <a:lnTo>
                  <a:pt x="0" y="130555"/>
                </a:lnTo>
                <a:lnTo>
                  <a:pt x="2324" y="117294"/>
                </a:lnTo>
                <a:cubicBezTo>
                  <a:pt x="21689" y="64548"/>
                  <a:pt x="60531" y="23604"/>
                  <a:pt x="108463" y="6428"/>
                </a:cubicBezTo>
                <a:lnTo>
                  <a:pt x="145370" y="0"/>
                </a:lnTo>
                <a:close/>
              </a:path>
            </a:pathLst>
          </a:custGeom>
          <a:gradFill rotWithShape="0">
            <a:gsLst>
              <a:gs pos="0">
                <a:srgbClr val="36305A">
                  <a:alpha val="100000"/>
                </a:srgbClr>
              </a:gs>
              <a:gs pos="39999">
                <a:srgbClr val="7A71B3">
                  <a:alpha val="100000"/>
                </a:srgbClr>
              </a:gs>
              <a:gs pos="100000">
                <a:srgbClr val="36305A">
                  <a:alpha val="100000"/>
                </a:srgbClr>
              </a:gs>
            </a:gsLst>
            <a:lin ang="5400000"/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9221" name="MH_SubTitle_1"/>
          <p:cNvSpPr/>
          <p:nvPr/>
        </p:nvSpPr>
        <p:spPr>
          <a:xfrm>
            <a:off x="4584700" y="981075"/>
            <a:ext cx="3079750" cy="590550"/>
          </a:xfrm>
          <a:custGeom>
            <a:avLst/>
            <a:gdLst>
              <a:gd name="txL" fmla="*/ 0 w 2600830"/>
              <a:gd name="txT" fmla="*/ 0 h 649288"/>
              <a:gd name="txR" fmla="*/ 2600830 w 2600830"/>
              <a:gd name="txB" fmla="*/ 649288 h 649288"/>
            </a:gdLst>
            <a:ahLst/>
            <a:cxnLst>
              <a:cxn ang="0">
                <a:pos x="0" y="0"/>
              </a:cxn>
              <a:cxn ang="0">
                <a:pos x="40844782" y="0"/>
              </a:cxn>
              <a:cxn ang="0">
                <a:pos x="39576143" y="17836"/>
              </a:cxn>
              <a:cxn ang="0">
                <a:pos x="30545952" y="128895"/>
              </a:cxn>
              <a:cxn ang="0">
                <a:pos x="10177379" y="129527"/>
              </a:cxn>
              <a:cxn ang="0">
                <a:pos x="1223517" y="16788"/>
              </a:cxn>
            </a:cxnLst>
            <a:rect l="txL" t="txT" r="txR" b="txB"/>
            <a:pathLst>
              <a:path w="2600830" h="649288">
                <a:moveTo>
                  <a:pt x="0" y="0"/>
                </a:moveTo>
                <a:lnTo>
                  <a:pt x="2600830" y="0"/>
                </a:lnTo>
                <a:lnTo>
                  <a:pt x="2520047" y="89402"/>
                </a:lnTo>
                <a:cubicBezTo>
                  <a:pt x="2351572" y="318525"/>
                  <a:pt x="2323328" y="645186"/>
                  <a:pt x="1945040" y="646112"/>
                </a:cubicBezTo>
                <a:lnTo>
                  <a:pt x="648052" y="649287"/>
                </a:lnTo>
                <a:cubicBezTo>
                  <a:pt x="269764" y="650213"/>
                  <a:pt x="245977" y="310819"/>
                  <a:pt x="77908" y="84156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9F98C8">
                  <a:alpha val="100000"/>
                </a:srgbClr>
              </a:gs>
              <a:gs pos="25000">
                <a:srgbClr val="C5C1DD">
                  <a:alpha val="100000"/>
                </a:srgbClr>
              </a:gs>
              <a:gs pos="100000">
                <a:srgbClr val="9F98C8">
                  <a:alpha val="100000"/>
                </a:srgbClr>
              </a:gs>
            </a:gsLst>
            <a:lin ang="5400000"/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9222" name="组合 19"/>
          <p:cNvGrpSpPr/>
          <p:nvPr/>
        </p:nvGrpSpPr>
        <p:grpSpPr>
          <a:xfrm>
            <a:off x="0" y="381000"/>
            <a:ext cx="695325" cy="506413"/>
            <a:chOff x="0" y="0"/>
            <a:chExt cx="694944" cy="624651"/>
          </a:xfrm>
        </p:grpSpPr>
        <p:sp>
          <p:nvSpPr>
            <p:cNvPr id="9224" name="矩形 20"/>
            <p:cNvSpPr/>
            <p:nvPr/>
          </p:nvSpPr>
          <p:spPr>
            <a:xfrm>
              <a:off x="0" y="0"/>
              <a:ext cx="548974" cy="624651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 anchor="ctr" anchorCtr="0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9225" name="矩形 21"/>
            <p:cNvSpPr/>
            <p:nvPr/>
          </p:nvSpPr>
          <p:spPr>
            <a:xfrm>
              <a:off x="612439" y="0"/>
              <a:ext cx="82505" cy="624651"/>
            </a:xfrm>
            <a:prstGeom prst="rect">
              <a:avLst/>
            </a:prstGeom>
            <a:solidFill>
              <a:srgbClr val="FFD966"/>
            </a:solidFill>
            <a:ln w="9525">
              <a:noFill/>
            </a:ln>
          </p:spPr>
          <p:txBody>
            <a:bodyPr anchor="ctr" anchorCtr="0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 dirty="0">
                <a:solidFill>
                  <a:srgbClr val="FFFFFF"/>
                </a:solidFill>
              </a:endParaRPr>
            </a:p>
          </p:txBody>
        </p:sp>
      </p:grpSp>
      <p:sp>
        <p:nvSpPr>
          <p:cNvPr id="9223" name="矩形 22"/>
          <p:cNvSpPr/>
          <p:nvPr/>
        </p:nvSpPr>
        <p:spPr>
          <a:xfrm>
            <a:off x="911225" y="363538"/>
            <a:ext cx="30003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启示</a:t>
            </a:r>
            <a:endParaRPr lang="zh-CN" altLang="zh-CN" b="1" dirty="0">
              <a:solidFill>
                <a:srgbClr val="40404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MH_Text_1"/>
          <p:cNvSpPr>
            <a:spLocks noChangeAspect="1"/>
          </p:cNvSpPr>
          <p:nvPr/>
        </p:nvSpPr>
        <p:spPr>
          <a:xfrm>
            <a:off x="2352040" y="980440"/>
            <a:ext cx="7559675" cy="5667375"/>
          </a:xfrm>
          <a:prstGeom prst="roundRect">
            <a:avLst>
              <a:gd name="adj" fmla="val 3928"/>
            </a:avLst>
          </a:prstGeom>
          <a:solidFill>
            <a:srgbClr val="F2F2F2"/>
          </a:solidFill>
          <a:ln w="3175" cap="flat" cmpd="sng">
            <a:solidFill>
              <a:srgbClr val="D5D5D5"/>
            </a:solidFill>
            <a:prstDash val="solid"/>
            <a:headEnd type="none" w="med" len="med"/>
            <a:tailEnd type="none" w="med" len="med"/>
          </a:ln>
        </p:spPr>
        <p:txBody>
          <a:bodyPr lIns="288000" tIns="720000" rIns="288000" bIns="360000" anchor="ctr" anchorCtr="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just" eaLnBrk="1" hangingPunct="1">
              <a:lnSpc>
                <a:spcPct val="16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zh-CN" sz="2000" b="1" dirty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219" name="MH_Other_1"/>
          <p:cNvSpPr/>
          <p:nvPr/>
        </p:nvSpPr>
        <p:spPr>
          <a:xfrm>
            <a:off x="4872038" y="1485900"/>
            <a:ext cx="368300" cy="109538"/>
          </a:xfrm>
          <a:custGeom>
            <a:avLst/>
            <a:gdLst>
              <a:gd name="txL" fmla="*/ 0 w 311731"/>
              <a:gd name="txT" fmla="*/ 0 h 121823"/>
              <a:gd name="txR" fmla="*/ 311731 w 311731"/>
              <a:gd name="txB" fmla="*/ 121823 h 121823"/>
            </a:gdLst>
            <a:ahLst/>
            <a:cxnLst>
              <a:cxn ang="0">
                <a:pos x="1888136" y="0"/>
              </a:cxn>
              <a:cxn ang="0">
                <a:pos x="2604744" y="0"/>
              </a:cxn>
              <a:cxn ang="0">
                <a:pos x="2960852" y="761"/>
              </a:cxn>
              <a:cxn ang="0">
                <a:pos x="4460079" y="19943"/>
              </a:cxn>
              <a:cxn ang="0">
                <a:pos x="4492903" y="22237"/>
              </a:cxn>
              <a:cxn ang="0">
                <a:pos x="0" y="22237"/>
              </a:cxn>
              <a:cxn ang="0">
                <a:pos x="32816" y="19943"/>
              </a:cxn>
              <a:cxn ang="0">
                <a:pos x="1532058" y="761"/>
              </a:cxn>
              <a:cxn ang="0">
                <a:pos x="1888136" y="0"/>
              </a:cxn>
            </a:cxnLst>
            <a:rect l="txL" t="txT" r="txR" b="txB"/>
            <a:pathLst>
              <a:path w="311731" h="121823">
                <a:moveTo>
                  <a:pt x="131005" y="0"/>
                </a:moveTo>
                <a:lnTo>
                  <a:pt x="180725" y="0"/>
                </a:lnTo>
                <a:lnTo>
                  <a:pt x="205433" y="4162"/>
                </a:lnTo>
                <a:cubicBezTo>
                  <a:pt x="252408" y="20443"/>
                  <a:pt x="290475" y="59254"/>
                  <a:pt x="309453" y="109253"/>
                </a:cubicBezTo>
                <a:lnTo>
                  <a:pt x="311731" y="121823"/>
                </a:lnTo>
                <a:lnTo>
                  <a:pt x="0" y="121823"/>
                </a:lnTo>
                <a:lnTo>
                  <a:pt x="2277" y="109253"/>
                </a:lnTo>
                <a:cubicBezTo>
                  <a:pt x="21256" y="59254"/>
                  <a:pt x="59323" y="20443"/>
                  <a:pt x="106298" y="4162"/>
                </a:cubicBezTo>
                <a:lnTo>
                  <a:pt x="131005" y="0"/>
                </a:lnTo>
                <a:close/>
              </a:path>
            </a:pathLst>
          </a:custGeom>
          <a:gradFill rotWithShape="0">
            <a:gsLst>
              <a:gs pos="0">
                <a:srgbClr val="36305A">
                  <a:alpha val="100000"/>
                </a:srgbClr>
              </a:gs>
              <a:gs pos="39999">
                <a:srgbClr val="7A71B3">
                  <a:alpha val="100000"/>
                </a:srgbClr>
              </a:gs>
              <a:gs pos="100000">
                <a:srgbClr val="36305A">
                  <a:alpha val="100000"/>
                </a:srgbClr>
              </a:gs>
            </a:gsLst>
            <a:lin ang="5400000"/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9220" name="MH_Other_2"/>
          <p:cNvSpPr/>
          <p:nvPr/>
        </p:nvSpPr>
        <p:spPr>
          <a:xfrm>
            <a:off x="6961188" y="1485900"/>
            <a:ext cx="347662" cy="109538"/>
          </a:xfrm>
          <a:custGeom>
            <a:avLst/>
            <a:gdLst>
              <a:gd name="txL" fmla="*/ 0 w 318081"/>
              <a:gd name="txT" fmla="*/ 0 h 130555"/>
              <a:gd name="txR" fmla="*/ 318081 w 318081"/>
              <a:gd name="txB" fmla="*/ 130555 h 130555"/>
            </a:gdLst>
            <a:ahLst/>
            <a:cxnLst>
              <a:cxn ang="0">
                <a:pos x="603096" y="0"/>
              </a:cxn>
              <a:cxn ang="0">
                <a:pos x="716522" y="0"/>
              </a:cxn>
              <a:cxn ang="0">
                <a:pos x="869642" y="388"/>
              </a:cxn>
              <a:cxn ang="0">
                <a:pos x="1309979" y="7073"/>
              </a:cxn>
              <a:cxn ang="0">
                <a:pos x="1319622" y="7873"/>
              </a:cxn>
              <a:cxn ang="0">
                <a:pos x="0" y="7873"/>
              </a:cxn>
              <a:cxn ang="0">
                <a:pos x="9639" y="7073"/>
              </a:cxn>
              <a:cxn ang="0">
                <a:pos x="449981" y="388"/>
              </a:cxn>
              <a:cxn ang="0">
                <a:pos x="603096" y="0"/>
              </a:cxn>
            </a:cxnLst>
            <a:rect l="txL" t="txT" r="txR" b="txB"/>
            <a:pathLst>
              <a:path w="318081" h="130555">
                <a:moveTo>
                  <a:pt x="145370" y="0"/>
                </a:moveTo>
                <a:lnTo>
                  <a:pt x="172710" y="0"/>
                </a:lnTo>
                <a:lnTo>
                  <a:pt x="209618" y="6428"/>
                </a:lnTo>
                <a:cubicBezTo>
                  <a:pt x="257550" y="23604"/>
                  <a:pt x="296392" y="64548"/>
                  <a:pt x="315757" y="117294"/>
                </a:cubicBezTo>
                <a:lnTo>
                  <a:pt x="318081" y="130555"/>
                </a:lnTo>
                <a:lnTo>
                  <a:pt x="0" y="130555"/>
                </a:lnTo>
                <a:lnTo>
                  <a:pt x="2324" y="117294"/>
                </a:lnTo>
                <a:cubicBezTo>
                  <a:pt x="21689" y="64548"/>
                  <a:pt x="60531" y="23604"/>
                  <a:pt x="108463" y="6428"/>
                </a:cubicBezTo>
                <a:lnTo>
                  <a:pt x="145370" y="0"/>
                </a:lnTo>
                <a:close/>
              </a:path>
            </a:pathLst>
          </a:custGeom>
          <a:gradFill rotWithShape="0">
            <a:gsLst>
              <a:gs pos="0">
                <a:srgbClr val="36305A">
                  <a:alpha val="100000"/>
                </a:srgbClr>
              </a:gs>
              <a:gs pos="39999">
                <a:srgbClr val="7A71B3">
                  <a:alpha val="100000"/>
                </a:srgbClr>
              </a:gs>
              <a:gs pos="100000">
                <a:srgbClr val="36305A">
                  <a:alpha val="100000"/>
                </a:srgbClr>
              </a:gs>
            </a:gsLst>
            <a:lin ang="5400000"/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9221" name="MH_SubTitle_1"/>
          <p:cNvSpPr/>
          <p:nvPr/>
        </p:nvSpPr>
        <p:spPr>
          <a:xfrm>
            <a:off x="4584700" y="981075"/>
            <a:ext cx="3079750" cy="590550"/>
          </a:xfrm>
          <a:custGeom>
            <a:avLst/>
            <a:gdLst>
              <a:gd name="txL" fmla="*/ 0 w 2600830"/>
              <a:gd name="txT" fmla="*/ 0 h 649288"/>
              <a:gd name="txR" fmla="*/ 2600830 w 2600830"/>
              <a:gd name="txB" fmla="*/ 649288 h 649288"/>
            </a:gdLst>
            <a:ahLst/>
            <a:cxnLst>
              <a:cxn ang="0">
                <a:pos x="0" y="0"/>
              </a:cxn>
              <a:cxn ang="0">
                <a:pos x="40844782" y="0"/>
              </a:cxn>
              <a:cxn ang="0">
                <a:pos x="39576143" y="17836"/>
              </a:cxn>
              <a:cxn ang="0">
                <a:pos x="30545952" y="128895"/>
              </a:cxn>
              <a:cxn ang="0">
                <a:pos x="10177379" y="129527"/>
              </a:cxn>
              <a:cxn ang="0">
                <a:pos x="1223517" y="16788"/>
              </a:cxn>
            </a:cxnLst>
            <a:rect l="txL" t="txT" r="txR" b="txB"/>
            <a:pathLst>
              <a:path w="2600830" h="649288">
                <a:moveTo>
                  <a:pt x="0" y="0"/>
                </a:moveTo>
                <a:lnTo>
                  <a:pt x="2600830" y="0"/>
                </a:lnTo>
                <a:lnTo>
                  <a:pt x="2520047" y="89402"/>
                </a:lnTo>
                <a:cubicBezTo>
                  <a:pt x="2351572" y="318525"/>
                  <a:pt x="2323328" y="645186"/>
                  <a:pt x="1945040" y="646112"/>
                </a:cubicBezTo>
                <a:lnTo>
                  <a:pt x="648052" y="649287"/>
                </a:lnTo>
                <a:cubicBezTo>
                  <a:pt x="269764" y="650213"/>
                  <a:pt x="245977" y="310819"/>
                  <a:pt x="77908" y="84156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9F98C8">
                  <a:alpha val="100000"/>
                </a:srgbClr>
              </a:gs>
              <a:gs pos="25000">
                <a:srgbClr val="C5C1DD">
                  <a:alpha val="100000"/>
                </a:srgbClr>
              </a:gs>
              <a:gs pos="100000">
                <a:srgbClr val="9F98C8">
                  <a:alpha val="100000"/>
                </a:srgbClr>
              </a:gs>
            </a:gsLst>
            <a:lin ang="5400000"/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9222" name="组合 19"/>
          <p:cNvGrpSpPr/>
          <p:nvPr/>
        </p:nvGrpSpPr>
        <p:grpSpPr>
          <a:xfrm>
            <a:off x="0" y="381000"/>
            <a:ext cx="695325" cy="506413"/>
            <a:chOff x="0" y="0"/>
            <a:chExt cx="694944" cy="624651"/>
          </a:xfrm>
        </p:grpSpPr>
        <p:sp>
          <p:nvSpPr>
            <p:cNvPr id="9224" name="矩形 20"/>
            <p:cNvSpPr/>
            <p:nvPr/>
          </p:nvSpPr>
          <p:spPr>
            <a:xfrm>
              <a:off x="0" y="0"/>
              <a:ext cx="548974" cy="624651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 anchor="ctr" anchorCtr="0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9225" name="矩形 21"/>
            <p:cNvSpPr/>
            <p:nvPr/>
          </p:nvSpPr>
          <p:spPr>
            <a:xfrm>
              <a:off x="612439" y="0"/>
              <a:ext cx="82505" cy="624651"/>
            </a:xfrm>
            <a:prstGeom prst="rect">
              <a:avLst/>
            </a:prstGeom>
            <a:solidFill>
              <a:srgbClr val="FFD966"/>
            </a:solidFill>
            <a:ln w="9525">
              <a:noFill/>
            </a:ln>
          </p:spPr>
          <p:txBody>
            <a:bodyPr anchor="ctr" anchorCtr="0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 dirty="0">
                <a:solidFill>
                  <a:srgbClr val="FFFFFF"/>
                </a:solidFill>
              </a:endParaRPr>
            </a:p>
          </p:txBody>
        </p:sp>
      </p:grpSp>
      <p:sp>
        <p:nvSpPr>
          <p:cNvPr id="9223" name="矩形 22"/>
          <p:cNvSpPr/>
          <p:nvPr/>
        </p:nvSpPr>
        <p:spPr>
          <a:xfrm>
            <a:off x="911225" y="363538"/>
            <a:ext cx="30003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启示</a:t>
            </a:r>
            <a:endParaRPr lang="zh-CN" altLang="zh-CN" b="1" dirty="0">
              <a:solidFill>
                <a:srgbClr val="40404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21610" y="1810385"/>
            <a:ext cx="63271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2. </a:t>
            </a:r>
            <a:r>
              <a:rPr lang="en-US" altLang="zh-CN" sz="20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请思考大数据和传统数据有什么区别？</a:t>
            </a:r>
            <a:endParaRPr lang="zh-CN" altLang="en-US" sz="2000" b="1" dirty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2999740" y="3356610"/>
          <a:ext cx="6346825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27163"/>
                <a:gridCol w="1188720"/>
                <a:gridCol w="3730625"/>
              </a:tblGrid>
              <a:tr h="365760">
                <a:tc rowSpan="5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  <a:t>大数据的特征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  <a:t>规模性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  <a:t>数据量巨大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  <a:t>多样化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  <a:t>数据类型多样、来源多样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  <a:t>价值性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  <a:t>价值密度低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  <a:t>速率性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  <a:t>数据产生、处理和分析的速度快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  <a:t>真实性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  <a:t>数据的质量和保真性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图片占位符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Rectangle 3"/>
          <p:cNvSpPr/>
          <p:nvPr/>
        </p:nvSpPr>
        <p:spPr>
          <a:xfrm>
            <a:off x="-4762" y="4221163"/>
            <a:ext cx="12192000" cy="2625725"/>
          </a:xfrm>
          <a:prstGeom prst="rect">
            <a:avLst/>
          </a:prstGeom>
          <a:solidFill>
            <a:srgbClr val="FFD966"/>
          </a:solidFill>
          <a:ln w="9525">
            <a:noFill/>
          </a:ln>
        </p:spPr>
        <p:txBody>
          <a:bodyPr anchor="ctr" anchorCtr="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CN" sz="1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40" name="Rectangle 8"/>
          <p:cNvSpPr/>
          <p:nvPr/>
        </p:nvSpPr>
        <p:spPr>
          <a:xfrm>
            <a:off x="0" y="3375025"/>
            <a:ext cx="12192000" cy="857250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anchor="ctr" anchorCtr="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CN" sz="1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65" name="Rectangle 18"/>
          <p:cNvSpPr>
            <a:spLocks noChangeArrowheads="1"/>
          </p:cNvSpPr>
          <p:nvPr/>
        </p:nvSpPr>
        <p:spPr bwMode="auto">
          <a:xfrm>
            <a:off x="2417445" y="4835525"/>
            <a:ext cx="3060700" cy="891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任务一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认识大数据</a:t>
            </a:r>
            <a:endParaRPr kumimoji="0" lang="zh-CN" altLang="en-US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14342" name="Straight Connector 22"/>
          <p:cNvCxnSpPr/>
          <p:nvPr/>
        </p:nvCxnSpPr>
        <p:spPr>
          <a:xfrm>
            <a:off x="5986145" y="4556125"/>
            <a:ext cx="0" cy="1949450"/>
          </a:xfrm>
          <a:prstGeom prst="line">
            <a:avLst/>
          </a:prstGeom>
          <a:ln w="6350" cap="flat" cmpd="sng">
            <a:solidFill>
              <a:srgbClr val="C55A11"/>
            </a:solidFill>
            <a:prstDash val="solid"/>
            <a:headEnd type="none" w="med" len="med"/>
            <a:tailEnd type="none" w="med" len="med"/>
          </a:ln>
        </p:spPr>
      </p:cxnSp>
      <p:grpSp>
        <p:nvGrpSpPr>
          <p:cNvPr id="14344" name="组合 9"/>
          <p:cNvGrpSpPr/>
          <p:nvPr/>
        </p:nvGrpSpPr>
        <p:grpSpPr>
          <a:xfrm>
            <a:off x="2332038" y="3568700"/>
            <a:ext cx="282575" cy="420688"/>
            <a:chOff x="0" y="0"/>
            <a:chExt cx="282644" cy="419812"/>
          </a:xfrm>
        </p:grpSpPr>
        <p:sp>
          <p:nvSpPr>
            <p:cNvPr id="14356" name="Freeform 306"/>
            <p:cNvSpPr/>
            <p:nvPr/>
          </p:nvSpPr>
          <p:spPr>
            <a:xfrm>
              <a:off x="88325" y="407342"/>
              <a:ext cx="108071" cy="12470"/>
            </a:xfrm>
            <a:custGeom>
              <a:avLst/>
              <a:gdLst/>
              <a:ahLst/>
              <a:cxnLst>
                <a:cxn ang="0">
                  <a:pos x="2147483646" y="0"/>
                </a:cxn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</a:cxnLst>
              <a:pathLst>
                <a:path w="44" h="5">
                  <a:moveTo>
                    <a:pt x="4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5"/>
                    <a:pt x="3" y="5"/>
                    <a:pt x="3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4" y="4"/>
                    <a:pt x="44" y="3"/>
                  </a:cubicBezTo>
                  <a:cubicBezTo>
                    <a:pt x="44" y="1"/>
                    <a:pt x="43" y="0"/>
                    <a:pt x="43" y="0"/>
                  </a:cubicBezTo>
                  <a:close/>
                </a:path>
              </a:pathLst>
            </a:custGeom>
            <a:solidFill>
              <a:srgbClr val="F1F0EF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57" name="Freeform 307"/>
            <p:cNvSpPr/>
            <p:nvPr/>
          </p:nvSpPr>
          <p:spPr>
            <a:xfrm>
              <a:off x="83131" y="392795"/>
              <a:ext cx="118463" cy="12470"/>
            </a:xfrm>
            <a:custGeom>
              <a:avLst/>
              <a:gdLst/>
              <a:ahLst/>
              <a:cxnLst>
                <a:cxn ang="0">
                  <a:pos x="2147483646" y="0"/>
                </a:cxn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</a:cxnLst>
              <a:pathLst>
                <a:path w="48" h="5">
                  <a:moveTo>
                    <a:pt x="47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0" y="0"/>
                    <a:pt x="0" y="2"/>
                  </a:cubicBezTo>
                  <a:cubicBezTo>
                    <a:pt x="0" y="5"/>
                    <a:pt x="4" y="4"/>
                    <a:pt x="4" y="4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6" y="4"/>
                    <a:pt x="48" y="4"/>
                    <a:pt x="48" y="2"/>
                  </a:cubicBezTo>
                  <a:cubicBezTo>
                    <a:pt x="48" y="0"/>
                    <a:pt x="47" y="0"/>
                    <a:pt x="47" y="0"/>
                  </a:cubicBezTo>
                  <a:close/>
                </a:path>
              </a:pathLst>
            </a:custGeom>
            <a:solidFill>
              <a:srgbClr val="F1F0EF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58" name="Freeform 308"/>
            <p:cNvSpPr/>
            <p:nvPr/>
          </p:nvSpPr>
          <p:spPr>
            <a:xfrm>
              <a:off x="83131" y="358502"/>
              <a:ext cx="118463" cy="9353"/>
            </a:xfrm>
            <a:custGeom>
              <a:avLst/>
              <a:gdLst/>
              <a:ahLst/>
              <a:cxnLst>
                <a:cxn ang="0">
                  <a:pos x="2147483646" y="0"/>
                </a:cxn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</a:cxnLst>
              <a:pathLst>
                <a:path w="48" h="4">
                  <a:moveTo>
                    <a:pt x="47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0" y="0"/>
                    <a:pt x="0" y="2"/>
                  </a:cubicBezTo>
                  <a:cubicBezTo>
                    <a:pt x="0" y="4"/>
                    <a:pt x="2" y="4"/>
                    <a:pt x="2" y="4"/>
                  </a:cubicBezTo>
                  <a:cubicBezTo>
                    <a:pt x="47" y="4"/>
                    <a:pt x="47" y="4"/>
                    <a:pt x="47" y="4"/>
                  </a:cubicBezTo>
                  <a:cubicBezTo>
                    <a:pt x="47" y="4"/>
                    <a:pt x="48" y="4"/>
                    <a:pt x="48" y="2"/>
                  </a:cubicBezTo>
                  <a:cubicBezTo>
                    <a:pt x="48" y="0"/>
                    <a:pt x="47" y="0"/>
                    <a:pt x="47" y="0"/>
                  </a:cubicBezTo>
                  <a:close/>
                </a:path>
              </a:pathLst>
            </a:custGeom>
            <a:solidFill>
              <a:srgbClr val="F1F0EF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59" name="Freeform 309"/>
            <p:cNvSpPr/>
            <p:nvPr/>
          </p:nvSpPr>
          <p:spPr>
            <a:xfrm>
              <a:off x="83131" y="376170"/>
              <a:ext cx="118463" cy="9353"/>
            </a:xfrm>
            <a:custGeom>
              <a:avLst/>
              <a:gdLst/>
              <a:ahLst/>
              <a:cxnLst>
                <a:cxn ang="0">
                  <a:pos x="2147483646" y="0"/>
                </a:cxn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</a:cxnLst>
              <a:pathLst>
                <a:path w="48" h="4">
                  <a:moveTo>
                    <a:pt x="47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0" y="0"/>
                    <a:pt x="0" y="2"/>
                  </a:cubicBezTo>
                  <a:cubicBezTo>
                    <a:pt x="0" y="4"/>
                    <a:pt x="2" y="4"/>
                    <a:pt x="2" y="4"/>
                  </a:cubicBezTo>
                  <a:cubicBezTo>
                    <a:pt x="47" y="4"/>
                    <a:pt x="47" y="4"/>
                    <a:pt x="47" y="4"/>
                  </a:cubicBezTo>
                  <a:cubicBezTo>
                    <a:pt x="47" y="4"/>
                    <a:pt x="48" y="4"/>
                    <a:pt x="48" y="2"/>
                  </a:cubicBezTo>
                  <a:cubicBezTo>
                    <a:pt x="48" y="0"/>
                    <a:pt x="47" y="0"/>
                    <a:pt x="47" y="0"/>
                  </a:cubicBezTo>
                  <a:close/>
                </a:path>
              </a:pathLst>
            </a:custGeom>
            <a:solidFill>
              <a:srgbClr val="F1F0EF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60" name="Freeform 310"/>
            <p:cNvSpPr>
              <a:spLocks noEditPoints="1"/>
            </p:cNvSpPr>
            <p:nvPr/>
          </p:nvSpPr>
          <p:spPr>
            <a:xfrm>
              <a:off x="0" y="0"/>
              <a:ext cx="282644" cy="351228"/>
            </a:xfrm>
            <a:custGeom>
              <a:avLst/>
              <a:gdLst/>
              <a:ahLst/>
              <a:cxnLst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pathLst>
                <a:path w="115" h="143">
                  <a:moveTo>
                    <a:pt x="98" y="16"/>
                  </a:moveTo>
                  <a:cubicBezTo>
                    <a:pt x="88" y="6"/>
                    <a:pt x="75" y="0"/>
                    <a:pt x="59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0" y="0"/>
                    <a:pt x="28" y="6"/>
                    <a:pt x="17" y="16"/>
                  </a:cubicBezTo>
                  <a:cubicBezTo>
                    <a:pt x="13" y="20"/>
                    <a:pt x="9" y="25"/>
                    <a:pt x="5" y="32"/>
                  </a:cubicBezTo>
                  <a:cubicBezTo>
                    <a:pt x="2" y="39"/>
                    <a:pt x="1" y="46"/>
                    <a:pt x="0" y="54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1" y="68"/>
                    <a:pt x="3" y="76"/>
                    <a:pt x="6" y="82"/>
                  </a:cubicBezTo>
                  <a:cubicBezTo>
                    <a:pt x="9" y="88"/>
                    <a:pt x="12" y="94"/>
                    <a:pt x="15" y="99"/>
                  </a:cubicBezTo>
                  <a:cubicBezTo>
                    <a:pt x="16" y="101"/>
                    <a:pt x="16" y="101"/>
                    <a:pt x="16" y="101"/>
                  </a:cubicBezTo>
                  <a:cubicBezTo>
                    <a:pt x="17" y="102"/>
                    <a:pt x="17" y="104"/>
                    <a:pt x="18" y="105"/>
                  </a:cubicBezTo>
                  <a:cubicBezTo>
                    <a:pt x="21" y="110"/>
                    <a:pt x="24" y="114"/>
                    <a:pt x="25" y="120"/>
                  </a:cubicBezTo>
                  <a:cubicBezTo>
                    <a:pt x="26" y="122"/>
                    <a:pt x="26" y="125"/>
                    <a:pt x="26" y="128"/>
                  </a:cubicBezTo>
                  <a:cubicBezTo>
                    <a:pt x="26" y="129"/>
                    <a:pt x="27" y="131"/>
                    <a:pt x="27" y="132"/>
                  </a:cubicBezTo>
                  <a:cubicBezTo>
                    <a:pt x="28" y="137"/>
                    <a:pt x="31" y="140"/>
                    <a:pt x="33" y="142"/>
                  </a:cubicBezTo>
                  <a:cubicBezTo>
                    <a:pt x="33" y="143"/>
                    <a:pt x="34" y="143"/>
                    <a:pt x="35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2" y="143"/>
                    <a:pt x="83" y="143"/>
                    <a:pt x="83" y="142"/>
                  </a:cubicBezTo>
                  <a:cubicBezTo>
                    <a:pt x="87" y="138"/>
                    <a:pt x="88" y="133"/>
                    <a:pt x="89" y="127"/>
                  </a:cubicBezTo>
                  <a:cubicBezTo>
                    <a:pt x="89" y="125"/>
                    <a:pt x="90" y="122"/>
                    <a:pt x="90" y="120"/>
                  </a:cubicBezTo>
                  <a:cubicBezTo>
                    <a:pt x="92" y="115"/>
                    <a:pt x="95" y="110"/>
                    <a:pt x="98" y="105"/>
                  </a:cubicBezTo>
                  <a:cubicBezTo>
                    <a:pt x="98" y="103"/>
                    <a:pt x="99" y="102"/>
                    <a:pt x="100" y="101"/>
                  </a:cubicBezTo>
                  <a:cubicBezTo>
                    <a:pt x="100" y="99"/>
                    <a:pt x="101" y="98"/>
                    <a:pt x="102" y="96"/>
                  </a:cubicBezTo>
                  <a:cubicBezTo>
                    <a:pt x="108" y="85"/>
                    <a:pt x="114" y="74"/>
                    <a:pt x="115" y="57"/>
                  </a:cubicBezTo>
                  <a:cubicBezTo>
                    <a:pt x="115" y="57"/>
                    <a:pt x="115" y="57"/>
                    <a:pt x="115" y="57"/>
                  </a:cubicBezTo>
                  <a:cubicBezTo>
                    <a:pt x="115" y="55"/>
                    <a:pt x="115" y="55"/>
                    <a:pt x="115" y="55"/>
                  </a:cubicBezTo>
                  <a:cubicBezTo>
                    <a:pt x="115" y="40"/>
                    <a:pt x="109" y="27"/>
                    <a:pt x="98" y="16"/>
                  </a:cubicBezTo>
                  <a:close/>
                  <a:moveTo>
                    <a:pt x="109" y="57"/>
                  </a:moveTo>
                  <a:cubicBezTo>
                    <a:pt x="109" y="72"/>
                    <a:pt x="103" y="82"/>
                    <a:pt x="97" y="93"/>
                  </a:cubicBezTo>
                  <a:cubicBezTo>
                    <a:pt x="96" y="95"/>
                    <a:pt x="96" y="96"/>
                    <a:pt x="95" y="98"/>
                  </a:cubicBezTo>
                  <a:cubicBezTo>
                    <a:pt x="95" y="91"/>
                    <a:pt x="94" y="79"/>
                    <a:pt x="90" y="76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89" y="75"/>
                    <a:pt x="88" y="75"/>
                    <a:pt x="88" y="75"/>
                  </a:cubicBezTo>
                  <a:cubicBezTo>
                    <a:pt x="87" y="73"/>
                    <a:pt x="73" y="69"/>
                    <a:pt x="73" y="69"/>
                  </a:cubicBezTo>
                  <a:cubicBezTo>
                    <a:pt x="67" y="62"/>
                    <a:pt x="67" y="62"/>
                    <a:pt x="67" y="62"/>
                  </a:cubicBezTo>
                  <a:cubicBezTo>
                    <a:pt x="68" y="64"/>
                    <a:pt x="68" y="64"/>
                    <a:pt x="68" y="64"/>
                  </a:cubicBezTo>
                  <a:cubicBezTo>
                    <a:pt x="68" y="69"/>
                    <a:pt x="63" y="85"/>
                    <a:pt x="63" y="85"/>
                  </a:cubicBezTo>
                  <a:cubicBezTo>
                    <a:pt x="63" y="83"/>
                    <a:pt x="60" y="77"/>
                    <a:pt x="60" y="77"/>
                  </a:cubicBezTo>
                  <a:cubicBezTo>
                    <a:pt x="60" y="76"/>
                    <a:pt x="61" y="73"/>
                    <a:pt x="61" y="73"/>
                  </a:cubicBezTo>
                  <a:cubicBezTo>
                    <a:pt x="57" y="68"/>
                    <a:pt x="54" y="73"/>
                    <a:pt x="54" y="73"/>
                  </a:cubicBezTo>
                  <a:cubicBezTo>
                    <a:pt x="53" y="75"/>
                    <a:pt x="56" y="78"/>
                    <a:pt x="56" y="78"/>
                  </a:cubicBezTo>
                  <a:cubicBezTo>
                    <a:pt x="55" y="79"/>
                    <a:pt x="55" y="82"/>
                    <a:pt x="55" y="82"/>
                  </a:cubicBezTo>
                  <a:cubicBezTo>
                    <a:pt x="54" y="84"/>
                    <a:pt x="53" y="88"/>
                    <a:pt x="53" y="88"/>
                  </a:cubicBezTo>
                  <a:cubicBezTo>
                    <a:pt x="50" y="79"/>
                    <a:pt x="49" y="64"/>
                    <a:pt x="49" y="64"/>
                  </a:cubicBezTo>
                  <a:cubicBezTo>
                    <a:pt x="48" y="63"/>
                    <a:pt x="50" y="63"/>
                    <a:pt x="50" y="63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2" y="67"/>
                    <a:pt x="58" y="70"/>
                    <a:pt x="58" y="70"/>
                  </a:cubicBezTo>
                  <a:cubicBezTo>
                    <a:pt x="64" y="66"/>
                    <a:pt x="64" y="66"/>
                    <a:pt x="64" y="66"/>
                  </a:cubicBezTo>
                  <a:cubicBezTo>
                    <a:pt x="67" y="65"/>
                    <a:pt x="67" y="62"/>
                    <a:pt x="67" y="62"/>
                  </a:cubicBezTo>
                  <a:cubicBezTo>
                    <a:pt x="66" y="62"/>
                    <a:pt x="66" y="58"/>
                    <a:pt x="66" y="58"/>
                  </a:cubicBezTo>
                  <a:cubicBezTo>
                    <a:pt x="67" y="57"/>
                    <a:pt x="69" y="53"/>
                    <a:pt x="69" y="53"/>
                  </a:cubicBezTo>
                  <a:cubicBezTo>
                    <a:pt x="71" y="50"/>
                    <a:pt x="71" y="44"/>
                    <a:pt x="71" y="44"/>
                  </a:cubicBezTo>
                  <a:cubicBezTo>
                    <a:pt x="74" y="25"/>
                    <a:pt x="57" y="27"/>
                    <a:pt x="57" y="27"/>
                  </a:cubicBezTo>
                  <a:cubicBezTo>
                    <a:pt x="44" y="29"/>
                    <a:pt x="47" y="45"/>
                    <a:pt x="47" y="45"/>
                  </a:cubicBezTo>
                  <a:cubicBezTo>
                    <a:pt x="45" y="45"/>
                    <a:pt x="48" y="52"/>
                    <a:pt x="48" y="52"/>
                  </a:cubicBezTo>
                  <a:cubicBezTo>
                    <a:pt x="48" y="52"/>
                    <a:pt x="50" y="57"/>
                    <a:pt x="50" y="57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49" y="62"/>
                    <a:pt x="45" y="68"/>
                    <a:pt x="45" y="68"/>
                  </a:cubicBezTo>
                  <a:cubicBezTo>
                    <a:pt x="37" y="68"/>
                    <a:pt x="29" y="74"/>
                    <a:pt x="29" y="74"/>
                  </a:cubicBezTo>
                  <a:cubicBezTo>
                    <a:pt x="28" y="74"/>
                    <a:pt x="27" y="74"/>
                    <a:pt x="27" y="74"/>
                  </a:cubicBezTo>
                  <a:cubicBezTo>
                    <a:pt x="26" y="74"/>
                    <a:pt x="26" y="74"/>
                    <a:pt x="26" y="74"/>
                  </a:cubicBezTo>
                  <a:cubicBezTo>
                    <a:pt x="26" y="75"/>
                    <a:pt x="26" y="75"/>
                    <a:pt x="26" y="75"/>
                  </a:cubicBezTo>
                  <a:cubicBezTo>
                    <a:pt x="26" y="75"/>
                    <a:pt x="26" y="76"/>
                    <a:pt x="26" y="77"/>
                  </a:cubicBezTo>
                  <a:cubicBezTo>
                    <a:pt x="25" y="82"/>
                    <a:pt x="21" y="92"/>
                    <a:pt x="20" y="97"/>
                  </a:cubicBezTo>
                  <a:cubicBezTo>
                    <a:pt x="20" y="96"/>
                    <a:pt x="20" y="96"/>
                    <a:pt x="20" y="96"/>
                  </a:cubicBezTo>
                  <a:cubicBezTo>
                    <a:pt x="17" y="91"/>
                    <a:pt x="14" y="86"/>
                    <a:pt x="11" y="80"/>
                  </a:cubicBezTo>
                  <a:cubicBezTo>
                    <a:pt x="8" y="74"/>
                    <a:pt x="7" y="67"/>
                    <a:pt x="6" y="57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6" y="47"/>
                    <a:pt x="8" y="40"/>
                    <a:pt x="11" y="34"/>
                  </a:cubicBezTo>
                  <a:cubicBezTo>
                    <a:pt x="13" y="28"/>
                    <a:pt x="17" y="24"/>
                    <a:pt x="21" y="20"/>
                  </a:cubicBezTo>
                  <a:cubicBezTo>
                    <a:pt x="30" y="11"/>
                    <a:pt x="41" y="6"/>
                    <a:pt x="54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73" y="6"/>
                    <a:pt x="85" y="11"/>
                    <a:pt x="94" y="20"/>
                  </a:cubicBezTo>
                  <a:cubicBezTo>
                    <a:pt x="104" y="30"/>
                    <a:pt x="109" y="41"/>
                    <a:pt x="109" y="56"/>
                  </a:cubicBezTo>
                  <a:lnTo>
                    <a:pt x="109" y="57"/>
                  </a:lnTo>
                  <a:close/>
                </a:path>
              </a:pathLst>
            </a:custGeom>
            <a:solidFill>
              <a:srgbClr val="F1F0EF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4345" name="组合 15"/>
          <p:cNvGrpSpPr/>
          <p:nvPr/>
        </p:nvGrpSpPr>
        <p:grpSpPr>
          <a:xfrm>
            <a:off x="5875338" y="3617913"/>
            <a:ext cx="431800" cy="361950"/>
            <a:chOff x="0" y="0"/>
            <a:chExt cx="432281" cy="361620"/>
          </a:xfrm>
        </p:grpSpPr>
        <p:sp>
          <p:nvSpPr>
            <p:cNvPr id="14354" name="Freeform 313"/>
            <p:cNvSpPr>
              <a:spLocks noEditPoints="1"/>
            </p:cNvSpPr>
            <p:nvPr/>
          </p:nvSpPr>
          <p:spPr>
            <a:xfrm>
              <a:off x="0" y="0"/>
              <a:ext cx="432281" cy="361620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pathLst>
                <a:path w="176" h="147">
                  <a:moveTo>
                    <a:pt x="154" y="48"/>
                  </a:moveTo>
                  <a:cubicBezTo>
                    <a:pt x="154" y="26"/>
                    <a:pt x="154" y="26"/>
                    <a:pt x="154" y="26"/>
                  </a:cubicBezTo>
                  <a:cubicBezTo>
                    <a:pt x="154" y="23"/>
                    <a:pt x="151" y="20"/>
                    <a:pt x="148" y="20"/>
                  </a:cubicBezTo>
                  <a:cubicBezTo>
                    <a:pt x="93" y="20"/>
                    <a:pt x="93" y="20"/>
                    <a:pt x="93" y="20"/>
                  </a:cubicBezTo>
                  <a:cubicBezTo>
                    <a:pt x="93" y="16"/>
                    <a:pt x="92" y="10"/>
                    <a:pt x="89" y="6"/>
                  </a:cubicBezTo>
                  <a:cubicBezTo>
                    <a:pt x="85" y="2"/>
                    <a:pt x="80" y="0"/>
                    <a:pt x="74" y="0"/>
                  </a:cubicBezTo>
                  <a:cubicBezTo>
                    <a:pt x="67" y="0"/>
                    <a:pt x="62" y="2"/>
                    <a:pt x="58" y="7"/>
                  </a:cubicBezTo>
                  <a:cubicBezTo>
                    <a:pt x="54" y="11"/>
                    <a:pt x="53" y="16"/>
                    <a:pt x="53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2" y="20"/>
                    <a:pt x="0" y="23"/>
                    <a:pt x="0" y="2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30" y="65"/>
                    <a:pt x="32" y="64"/>
                    <a:pt x="34" y="64"/>
                  </a:cubicBezTo>
                  <a:cubicBezTo>
                    <a:pt x="35" y="64"/>
                    <a:pt x="37" y="65"/>
                    <a:pt x="37" y="67"/>
                  </a:cubicBezTo>
                  <a:cubicBezTo>
                    <a:pt x="71" y="67"/>
                    <a:pt x="71" y="67"/>
                    <a:pt x="71" y="67"/>
                  </a:cubicBezTo>
                  <a:cubicBezTo>
                    <a:pt x="70" y="68"/>
                    <a:pt x="69" y="69"/>
                    <a:pt x="69" y="71"/>
                  </a:cubicBezTo>
                  <a:cubicBezTo>
                    <a:pt x="37" y="71"/>
                    <a:pt x="37" y="71"/>
                    <a:pt x="37" y="71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77"/>
                    <a:pt x="36" y="79"/>
                    <a:pt x="34" y="79"/>
                  </a:cubicBezTo>
                  <a:cubicBezTo>
                    <a:pt x="32" y="79"/>
                    <a:pt x="30" y="77"/>
                    <a:pt x="30" y="75"/>
                  </a:cubicBezTo>
                  <a:cubicBezTo>
                    <a:pt x="30" y="71"/>
                    <a:pt x="30" y="71"/>
                    <a:pt x="3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129"/>
                    <a:pt x="2" y="132"/>
                    <a:pt x="5" y="132"/>
                  </a:cubicBezTo>
                  <a:cubicBezTo>
                    <a:pt x="81" y="132"/>
                    <a:pt x="81" y="132"/>
                    <a:pt x="81" y="132"/>
                  </a:cubicBezTo>
                  <a:cubicBezTo>
                    <a:pt x="91" y="141"/>
                    <a:pt x="105" y="147"/>
                    <a:pt x="120" y="147"/>
                  </a:cubicBezTo>
                  <a:cubicBezTo>
                    <a:pt x="151" y="147"/>
                    <a:pt x="176" y="123"/>
                    <a:pt x="176" y="92"/>
                  </a:cubicBezTo>
                  <a:cubicBezTo>
                    <a:pt x="176" y="74"/>
                    <a:pt x="167" y="58"/>
                    <a:pt x="154" y="48"/>
                  </a:cubicBezTo>
                  <a:close/>
                  <a:moveTo>
                    <a:pt x="64" y="12"/>
                  </a:moveTo>
                  <a:cubicBezTo>
                    <a:pt x="66" y="9"/>
                    <a:pt x="69" y="8"/>
                    <a:pt x="74" y="8"/>
                  </a:cubicBezTo>
                  <a:cubicBezTo>
                    <a:pt x="78" y="8"/>
                    <a:pt x="81" y="9"/>
                    <a:pt x="83" y="11"/>
                  </a:cubicBezTo>
                  <a:cubicBezTo>
                    <a:pt x="85" y="14"/>
                    <a:pt x="85" y="17"/>
                    <a:pt x="86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61" y="17"/>
                    <a:pt x="62" y="14"/>
                    <a:pt x="64" y="12"/>
                  </a:cubicBezTo>
                  <a:close/>
                  <a:moveTo>
                    <a:pt x="120" y="136"/>
                  </a:moveTo>
                  <a:cubicBezTo>
                    <a:pt x="96" y="136"/>
                    <a:pt x="76" y="116"/>
                    <a:pt x="76" y="92"/>
                  </a:cubicBezTo>
                  <a:cubicBezTo>
                    <a:pt x="76" y="80"/>
                    <a:pt x="81" y="70"/>
                    <a:pt x="89" y="62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89" y="61"/>
                    <a:pt x="89" y="61"/>
                    <a:pt x="89" y="61"/>
                  </a:cubicBezTo>
                  <a:cubicBezTo>
                    <a:pt x="97" y="54"/>
                    <a:pt x="108" y="49"/>
                    <a:pt x="120" y="49"/>
                  </a:cubicBezTo>
                  <a:cubicBezTo>
                    <a:pt x="145" y="49"/>
                    <a:pt x="164" y="68"/>
                    <a:pt x="164" y="92"/>
                  </a:cubicBezTo>
                  <a:cubicBezTo>
                    <a:pt x="164" y="116"/>
                    <a:pt x="145" y="136"/>
                    <a:pt x="120" y="136"/>
                  </a:cubicBezTo>
                  <a:close/>
                </a:path>
              </a:pathLst>
            </a:custGeom>
            <a:solidFill>
              <a:srgbClr val="F1F0EF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55" name="Freeform 314"/>
            <p:cNvSpPr>
              <a:spLocks noEditPoints="1"/>
            </p:cNvSpPr>
            <p:nvPr/>
          </p:nvSpPr>
          <p:spPr>
            <a:xfrm>
              <a:off x="252512" y="147558"/>
              <a:ext cx="86250" cy="16210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pathLst>
                <a:path w="35" h="66">
                  <a:moveTo>
                    <a:pt x="31" y="33"/>
                  </a:moveTo>
                  <a:cubicBezTo>
                    <a:pt x="30" y="31"/>
                    <a:pt x="28" y="30"/>
                    <a:pt x="26" y="29"/>
                  </a:cubicBezTo>
                  <a:cubicBezTo>
                    <a:pt x="25" y="29"/>
                    <a:pt x="23" y="28"/>
                    <a:pt x="20" y="28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2" y="9"/>
                    <a:pt x="24" y="10"/>
                    <a:pt x="25" y="12"/>
                  </a:cubicBezTo>
                  <a:cubicBezTo>
                    <a:pt x="26" y="13"/>
                    <a:pt x="27" y="15"/>
                    <a:pt x="27" y="17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3" y="12"/>
                    <a:pt x="32" y="9"/>
                    <a:pt x="29" y="7"/>
                  </a:cubicBezTo>
                  <a:cubicBezTo>
                    <a:pt x="27" y="5"/>
                    <a:pt x="24" y="4"/>
                    <a:pt x="20" y="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2" y="4"/>
                    <a:pt x="8" y="5"/>
                    <a:pt x="6" y="7"/>
                  </a:cubicBezTo>
                  <a:cubicBezTo>
                    <a:pt x="3" y="10"/>
                    <a:pt x="1" y="13"/>
                    <a:pt x="1" y="18"/>
                  </a:cubicBezTo>
                  <a:cubicBezTo>
                    <a:pt x="1" y="21"/>
                    <a:pt x="2" y="23"/>
                    <a:pt x="3" y="25"/>
                  </a:cubicBezTo>
                  <a:cubicBezTo>
                    <a:pt x="4" y="27"/>
                    <a:pt x="6" y="29"/>
                    <a:pt x="8" y="30"/>
                  </a:cubicBezTo>
                  <a:cubicBezTo>
                    <a:pt x="10" y="31"/>
                    <a:pt x="13" y="32"/>
                    <a:pt x="16" y="33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3" y="53"/>
                    <a:pt x="11" y="52"/>
                    <a:pt x="9" y="50"/>
                  </a:cubicBezTo>
                  <a:cubicBezTo>
                    <a:pt x="8" y="48"/>
                    <a:pt x="7" y="46"/>
                    <a:pt x="7" y="42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7"/>
                    <a:pt x="1" y="50"/>
                    <a:pt x="3" y="52"/>
                  </a:cubicBezTo>
                  <a:cubicBezTo>
                    <a:pt x="4" y="54"/>
                    <a:pt x="6" y="56"/>
                    <a:pt x="8" y="57"/>
                  </a:cubicBezTo>
                  <a:cubicBezTo>
                    <a:pt x="10" y="58"/>
                    <a:pt x="13" y="59"/>
                    <a:pt x="16" y="59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4" y="59"/>
                    <a:pt x="28" y="57"/>
                    <a:pt x="31" y="54"/>
                  </a:cubicBezTo>
                  <a:cubicBezTo>
                    <a:pt x="34" y="51"/>
                    <a:pt x="35" y="47"/>
                    <a:pt x="35" y="43"/>
                  </a:cubicBezTo>
                  <a:cubicBezTo>
                    <a:pt x="35" y="41"/>
                    <a:pt x="35" y="39"/>
                    <a:pt x="34" y="37"/>
                  </a:cubicBezTo>
                  <a:cubicBezTo>
                    <a:pt x="34" y="35"/>
                    <a:pt x="33" y="34"/>
                    <a:pt x="31" y="33"/>
                  </a:cubicBezTo>
                  <a:close/>
                  <a:moveTo>
                    <a:pt x="16" y="27"/>
                  </a:moveTo>
                  <a:cubicBezTo>
                    <a:pt x="13" y="26"/>
                    <a:pt x="11" y="25"/>
                    <a:pt x="10" y="23"/>
                  </a:cubicBezTo>
                  <a:cubicBezTo>
                    <a:pt x="8" y="22"/>
                    <a:pt x="8" y="20"/>
                    <a:pt x="8" y="18"/>
                  </a:cubicBezTo>
                  <a:cubicBezTo>
                    <a:pt x="8" y="15"/>
                    <a:pt x="8" y="13"/>
                    <a:pt x="10" y="12"/>
                  </a:cubicBezTo>
                  <a:cubicBezTo>
                    <a:pt x="11" y="10"/>
                    <a:pt x="13" y="9"/>
                    <a:pt x="16" y="9"/>
                  </a:cubicBezTo>
                  <a:lnTo>
                    <a:pt x="16" y="27"/>
                  </a:lnTo>
                  <a:close/>
                  <a:moveTo>
                    <a:pt x="26" y="50"/>
                  </a:moveTo>
                  <a:cubicBezTo>
                    <a:pt x="24" y="52"/>
                    <a:pt x="22" y="53"/>
                    <a:pt x="20" y="5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3" y="35"/>
                    <a:pt x="26" y="36"/>
                    <a:pt x="27" y="38"/>
                  </a:cubicBezTo>
                  <a:cubicBezTo>
                    <a:pt x="28" y="39"/>
                    <a:pt x="29" y="41"/>
                    <a:pt x="29" y="43"/>
                  </a:cubicBezTo>
                  <a:cubicBezTo>
                    <a:pt x="29" y="46"/>
                    <a:pt x="28" y="48"/>
                    <a:pt x="26" y="50"/>
                  </a:cubicBezTo>
                  <a:close/>
                </a:path>
              </a:pathLst>
            </a:custGeom>
            <a:solidFill>
              <a:srgbClr val="F1F0EF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4346" name="组合 18"/>
          <p:cNvGrpSpPr/>
          <p:nvPr/>
        </p:nvGrpSpPr>
        <p:grpSpPr>
          <a:xfrm>
            <a:off x="9567863" y="3567113"/>
            <a:ext cx="415925" cy="441325"/>
            <a:chOff x="0" y="0"/>
            <a:chExt cx="415655" cy="441633"/>
          </a:xfrm>
        </p:grpSpPr>
        <p:sp>
          <p:nvSpPr>
            <p:cNvPr id="14349" name="Freeform 317"/>
            <p:cNvSpPr>
              <a:spLocks noEditPoints="1"/>
            </p:cNvSpPr>
            <p:nvPr/>
          </p:nvSpPr>
          <p:spPr>
            <a:xfrm>
              <a:off x="49879" y="0"/>
              <a:ext cx="365776" cy="434360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pathLst>
                <a:path w="149" h="177">
                  <a:moveTo>
                    <a:pt x="146" y="162"/>
                  </a:moveTo>
                  <a:cubicBezTo>
                    <a:pt x="106" y="109"/>
                    <a:pt x="106" y="109"/>
                    <a:pt x="106" y="109"/>
                  </a:cubicBezTo>
                  <a:cubicBezTo>
                    <a:pt x="105" y="108"/>
                    <a:pt x="105" y="108"/>
                    <a:pt x="104" y="107"/>
                  </a:cubicBezTo>
                  <a:cubicBezTo>
                    <a:pt x="125" y="87"/>
                    <a:pt x="128" y="54"/>
                    <a:pt x="110" y="31"/>
                  </a:cubicBezTo>
                  <a:cubicBezTo>
                    <a:pt x="91" y="5"/>
                    <a:pt x="55" y="0"/>
                    <a:pt x="30" y="20"/>
                  </a:cubicBezTo>
                  <a:cubicBezTo>
                    <a:pt x="5" y="39"/>
                    <a:pt x="0" y="75"/>
                    <a:pt x="19" y="101"/>
                  </a:cubicBezTo>
                  <a:cubicBezTo>
                    <a:pt x="37" y="123"/>
                    <a:pt x="67" y="130"/>
                    <a:pt x="91" y="117"/>
                  </a:cubicBezTo>
                  <a:cubicBezTo>
                    <a:pt x="91" y="117"/>
                    <a:pt x="92" y="118"/>
                    <a:pt x="92" y="119"/>
                  </a:cubicBezTo>
                  <a:cubicBezTo>
                    <a:pt x="132" y="172"/>
                    <a:pt x="132" y="172"/>
                    <a:pt x="132" y="172"/>
                  </a:cubicBezTo>
                  <a:cubicBezTo>
                    <a:pt x="135" y="176"/>
                    <a:pt x="140" y="177"/>
                    <a:pt x="144" y="174"/>
                  </a:cubicBezTo>
                  <a:cubicBezTo>
                    <a:pt x="148" y="171"/>
                    <a:pt x="149" y="166"/>
                    <a:pt x="146" y="162"/>
                  </a:cubicBezTo>
                  <a:close/>
                  <a:moveTo>
                    <a:pt x="28" y="94"/>
                  </a:moveTo>
                  <a:cubicBezTo>
                    <a:pt x="13" y="73"/>
                    <a:pt x="16" y="44"/>
                    <a:pt x="37" y="28"/>
                  </a:cubicBezTo>
                  <a:cubicBezTo>
                    <a:pt x="57" y="13"/>
                    <a:pt x="86" y="17"/>
                    <a:pt x="101" y="37"/>
                  </a:cubicBezTo>
                  <a:cubicBezTo>
                    <a:pt x="117" y="58"/>
                    <a:pt x="113" y="87"/>
                    <a:pt x="93" y="103"/>
                  </a:cubicBezTo>
                  <a:cubicBezTo>
                    <a:pt x="72" y="119"/>
                    <a:pt x="43" y="115"/>
                    <a:pt x="28" y="94"/>
                  </a:cubicBezTo>
                  <a:close/>
                </a:path>
              </a:pathLst>
            </a:custGeom>
            <a:solidFill>
              <a:srgbClr val="F1F0EF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50" name="Freeform 318"/>
            <p:cNvSpPr/>
            <p:nvPr/>
          </p:nvSpPr>
          <p:spPr>
            <a:xfrm>
              <a:off x="214063" y="58192"/>
              <a:ext cx="73780" cy="51957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pathLst>
                <a:path w="30" h="21">
                  <a:moveTo>
                    <a:pt x="29" y="15"/>
                  </a:moveTo>
                  <a:cubicBezTo>
                    <a:pt x="29" y="15"/>
                    <a:pt x="29" y="15"/>
                    <a:pt x="29" y="15"/>
                  </a:cubicBezTo>
                  <a:cubicBezTo>
                    <a:pt x="23" y="7"/>
                    <a:pt x="15" y="2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0" y="2"/>
                    <a:pt x="4" y="7"/>
                  </a:cubicBezTo>
                  <a:cubicBezTo>
                    <a:pt x="11" y="9"/>
                    <a:pt x="18" y="13"/>
                    <a:pt x="23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1"/>
                    <a:pt x="30" y="21"/>
                    <a:pt x="29" y="15"/>
                  </a:cubicBezTo>
                  <a:close/>
                </a:path>
              </a:pathLst>
            </a:custGeom>
            <a:solidFill>
              <a:srgbClr val="F1F0EF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51" name="Freeform 319"/>
            <p:cNvSpPr/>
            <p:nvPr/>
          </p:nvSpPr>
          <p:spPr>
            <a:xfrm>
              <a:off x="0" y="333562"/>
              <a:ext cx="62349" cy="108071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2147483646"/>
                </a:cxn>
              </a:cxnLst>
              <a:pathLst>
                <a:path w="25" h="44">
                  <a:moveTo>
                    <a:pt x="18" y="29"/>
                  </a:moveTo>
                  <a:cubicBezTo>
                    <a:pt x="18" y="32"/>
                    <a:pt x="17" y="33"/>
                    <a:pt x="17" y="34"/>
                  </a:cubicBezTo>
                  <a:cubicBezTo>
                    <a:pt x="17" y="35"/>
                    <a:pt x="16" y="36"/>
                    <a:pt x="15" y="36"/>
                  </a:cubicBezTo>
                  <a:cubicBezTo>
                    <a:pt x="15" y="37"/>
                    <a:pt x="14" y="37"/>
                    <a:pt x="12" y="37"/>
                  </a:cubicBezTo>
                  <a:cubicBezTo>
                    <a:pt x="11" y="37"/>
                    <a:pt x="10" y="36"/>
                    <a:pt x="9" y="36"/>
                  </a:cubicBezTo>
                  <a:cubicBezTo>
                    <a:pt x="8" y="35"/>
                    <a:pt x="8" y="33"/>
                    <a:pt x="7" y="30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1" y="38"/>
                    <a:pt x="4" y="40"/>
                  </a:cubicBezTo>
                  <a:cubicBezTo>
                    <a:pt x="6" y="43"/>
                    <a:pt x="9" y="44"/>
                    <a:pt x="13" y="44"/>
                  </a:cubicBezTo>
                  <a:cubicBezTo>
                    <a:pt x="15" y="44"/>
                    <a:pt x="17" y="43"/>
                    <a:pt x="19" y="42"/>
                  </a:cubicBezTo>
                  <a:cubicBezTo>
                    <a:pt x="21" y="41"/>
                    <a:pt x="23" y="40"/>
                    <a:pt x="24" y="37"/>
                  </a:cubicBezTo>
                  <a:cubicBezTo>
                    <a:pt x="25" y="35"/>
                    <a:pt x="25" y="33"/>
                    <a:pt x="25" y="29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8" y="0"/>
                    <a:pt x="18" y="0"/>
                    <a:pt x="18" y="0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F1F0EF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52" name="Freeform 320"/>
            <p:cNvSpPr>
              <a:spLocks noEditPoints="1"/>
            </p:cNvSpPr>
            <p:nvPr/>
          </p:nvSpPr>
          <p:spPr>
            <a:xfrm>
              <a:off x="73778" y="331485"/>
              <a:ext cx="100797" cy="110148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pathLst>
                <a:path w="41" h="45">
                  <a:moveTo>
                    <a:pt x="32" y="3"/>
                  </a:moveTo>
                  <a:cubicBezTo>
                    <a:pt x="28" y="1"/>
                    <a:pt x="25" y="0"/>
                    <a:pt x="21" y="0"/>
                  </a:cubicBezTo>
                  <a:cubicBezTo>
                    <a:pt x="15" y="0"/>
                    <a:pt x="10" y="2"/>
                    <a:pt x="6" y="6"/>
                  </a:cubicBezTo>
                  <a:cubicBezTo>
                    <a:pt x="2" y="10"/>
                    <a:pt x="0" y="16"/>
                    <a:pt x="0" y="23"/>
                  </a:cubicBezTo>
                  <a:cubicBezTo>
                    <a:pt x="0" y="27"/>
                    <a:pt x="1" y="30"/>
                    <a:pt x="3" y="34"/>
                  </a:cubicBezTo>
                  <a:cubicBezTo>
                    <a:pt x="4" y="37"/>
                    <a:pt x="7" y="40"/>
                    <a:pt x="10" y="42"/>
                  </a:cubicBezTo>
                  <a:cubicBezTo>
                    <a:pt x="13" y="44"/>
                    <a:pt x="17" y="45"/>
                    <a:pt x="21" y="45"/>
                  </a:cubicBezTo>
                  <a:cubicBezTo>
                    <a:pt x="24" y="45"/>
                    <a:pt x="28" y="44"/>
                    <a:pt x="31" y="42"/>
                  </a:cubicBezTo>
                  <a:cubicBezTo>
                    <a:pt x="34" y="40"/>
                    <a:pt x="37" y="38"/>
                    <a:pt x="39" y="34"/>
                  </a:cubicBezTo>
                  <a:cubicBezTo>
                    <a:pt x="40" y="31"/>
                    <a:pt x="41" y="27"/>
                    <a:pt x="41" y="22"/>
                  </a:cubicBezTo>
                  <a:cubicBezTo>
                    <a:pt x="41" y="18"/>
                    <a:pt x="41" y="14"/>
                    <a:pt x="39" y="11"/>
                  </a:cubicBezTo>
                  <a:cubicBezTo>
                    <a:pt x="37" y="7"/>
                    <a:pt x="35" y="5"/>
                    <a:pt x="32" y="3"/>
                  </a:cubicBezTo>
                  <a:close/>
                  <a:moveTo>
                    <a:pt x="30" y="34"/>
                  </a:moveTo>
                  <a:cubicBezTo>
                    <a:pt x="28" y="37"/>
                    <a:pt x="25" y="38"/>
                    <a:pt x="21" y="38"/>
                  </a:cubicBezTo>
                  <a:cubicBezTo>
                    <a:pt x="17" y="38"/>
                    <a:pt x="14" y="37"/>
                    <a:pt x="12" y="34"/>
                  </a:cubicBezTo>
                  <a:cubicBezTo>
                    <a:pt x="9" y="31"/>
                    <a:pt x="8" y="28"/>
                    <a:pt x="8" y="23"/>
                  </a:cubicBezTo>
                  <a:cubicBezTo>
                    <a:pt x="8" y="17"/>
                    <a:pt x="9" y="13"/>
                    <a:pt x="12" y="10"/>
                  </a:cubicBezTo>
                  <a:cubicBezTo>
                    <a:pt x="14" y="8"/>
                    <a:pt x="17" y="7"/>
                    <a:pt x="21" y="7"/>
                  </a:cubicBezTo>
                  <a:cubicBezTo>
                    <a:pt x="23" y="7"/>
                    <a:pt x="26" y="7"/>
                    <a:pt x="28" y="9"/>
                  </a:cubicBezTo>
                  <a:cubicBezTo>
                    <a:pt x="30" y="10"/>
                    <a:pt x="31" y="12"/>
                    <a:pt x="32" y="14"/>
                  </a:cubicBezTo>
                  <a:cubicBezTo>
                    <a:pt x="33" y="16"/>
                    <a:pt x="34" y="19"/>
                    <a:pt x="34" y="22"/>
                  </a:cubicBezTo>
                  <a:cubicBezTo>
                    <a:pt x="34" y="27"/>
                    <a:pt x="32" y="31"/>
                    <a:pt x="30" y="34"/>
                  </a:cubicBezTo>
                  <a:close/>
                </a:path>
              </a:pathLst>
            </a:custGeom>
            <a:solidFill>
              <a:srgbClr val="F1F0EF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53" name="Freeform 321"/>
            <p:cNvSpPr>
              <a:spLocks noEditPoints="1"/>
            </p:cNvSpPr>
            <p:nvPr/>
          </p:nvSpPr>
          <p:spPr>
            <a:xfrm>
              <a:off x="187044" y="333562"/>
              <a:ext cx="81054" cy="105993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0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pathLst>
                <a:path w="33" h="43">
                  <a:moveTo>
                    <a:pt x="27" y="20"/>
                  </a:moveTo>
                  <a:cubicBezTo>
                    <a:pt x="28" y="19"/>
                    <a:pt x="29" y="18"/>
                    <a:pt x="29" y="17"/>
                  </a:cubicBezTo>
                  <a:cubicBezTo>
                    <a:pt x="30" y="15"/>
                    <a:pt x="31" y="13"/>
                    <a:pt x="31" y="11"/>
                  </a:cubicBezTo>
                  <a:cubicBezTo>
                    <a:pt x="31" y="9"/>
                    <a:pt x="30" y="7"/>
                    <a:pt x="29" y="5"/>
                  </a:cubicBezTo>
                  <a:cubicBezTo>
                    <a:pt x="28" y="3"/>
                    <a:pt x="26" y="2"/>
                    <a:pt x="24" y="1"/>
                  </a:cubicBezTo>
                  <a:cubicBezTo>
                    <a:pt x="22" y="0"/>
                    <a:pt x="20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9" y="43"/>
                    <a:pt x="22" y="43"/>
                    <a:pt x="23" y="42"/>
                  </a:cubicBezTo>
                  <a:cubicBezTo>
                    <a:pt x="25" y="42"/>
                    <a:pt x="27" y="41"/>
                    <a:pt x="28" y="40"/>
                  </a:cubicBezTo>
                  <a:cubicBezTo>
                    <a:pt x="30" y="39"/>
                    <a:pt x="31" y="38"/>
                    <a:pt x="32" y="36"/>
                  </a:cubicBezTo>
                  <a:cubicBezTo>
                    <a:pt x="33" y="34"/>
                    <a:pt x="33" y="32"/>
                    <a:pt x="33" y="30"/>
                  </a:cubicBezTo>
                  <a:cubicBezTo>
                    <a:pt x="33" y="27"/>
                    <a:pt x="32" y="25"/>
                    <a:pt x="31" y="23"/>
                  </a:cubicBezTo>
                  <a:cubicBezTo>
                    <a:pt x="30" y="22"/>
                    <a:pt x="28" y="21"/>
                    <a:pt x="27" y="20"/>
                  </a:cubicBezTo>
                  <a:close/>
                  <a:moveTo>
                    <a:pt x="8" y="7"/>
                  </a:moveTo>
                  <a:cubicBezTo>
                    <a:pt x="15" y="7"/>
                    <a:pt x="15" y="7"/>
                    <a:pt x="15" y="7"/>
                  </a:cubicBezTo>
                  <a:cubicBezTo>
                    <a:pt x="17" y="7"/>
                    <a:pt x="19" y="7"/>
                    <a:pt x="21" y="7"/>
                  </a:cubicBezTo>
                  <a:cubicBezTo>
                    <a:pt x="22" y="7"/>
                    <a:pt x="22" y="8"/>
                    <a:pt x="23" y="9"/>
                  </a:cubicBezTo>
                  <a:cubicBezTo>
                    <a:pt x="23" y="10"/>
                    <a:pt x="24" y="11"/>
                    <a:pt x="24" y="12"/>
                  </a:cubicBezTo>
                  <a:cubicBezTo>
                    <a:pt x="24" y="13"/>
                    <a:pt x="23" y="14"/>
                    <a:pt x="23" y="15"/>
                  </a:cubicBezTo>
                  <a:cubicBezTo>
                    <a:pt x="22" y="16"/>
                    <a:pt x="21" y="16"/>
                    <a:pt x="20" y="17"/>
                  </a:cubicBezTo>
                  <a:cubicBezTo>
                    <a:pt x="19" y="17"/>
                    <a:pt x="18" y="17"/>
                    <a:pt x="15" y="17"/>
                  </a:cubicBezTo>
                  <a:cubicBezTo>
                    <a:pt x="8" y="17"/>
                    <a:pt x="8" y="17"/>
                    <a:pt x="8" y="17"/>
                  </a:cubicBezTo>
                  <a:lnTo>
                    <a:pt x="8" y="7"/>
                  </a:lnTo>
                  <a:close/>
                  <a:moveTo>
                    <a:pt x="25" y="33"/>
                  </a:moveTo>
                  <a:cubicBezTo>
                    <a:pt x="24" y="34"/>
                    <a:pt x="24" y="35"/>
                    <a:pt x="23" y="35"/>
                  </a:cubicBezTo>
                  <a:cubicBezTo>
                    <a:pt x="22" y="35"/>
                    <a:pt x="21" y="36"/>
                    <a:pt x="20" y="36"/>
                  </a:cubicBezTo>
                  <a:cubicBezTo>
                    <a:pt x="19" y="36"/>
                    <a:pt x="18" y="36"/>
                    <a:pt x="17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8" y="24"/>
                    <a:pt x="20" y="24"/>
                    <a:pt x="22" y="25"/>
                  </a:cubicBezTo>
                  <a:cubicBezTo>
                    <a:pt x="23" y="25"/>
                    <a:pt x="24" y="26"/>
                    <a:pt x="24" y="27"/>
                  </a:cubicBezTo>
                  <a:cubicBezTo>
                    <a:pt x="25" y="28"/>
                    <a:pt x="25" y="29"/>
                    <a:pt x="25" y="30"/>
                  </a:cubicBezTo>
                  <a:cubicBezTo>
                    <a:pt x="25" y="31"/>
                    <a:pt x="25" y="32"/>
                    <a:pt x="25" y="33"/>
                  </a:cubicBezTo>
                  <a:close/>
                </a:path>
              </a:pathLst>
            </a:custGeom>
            <a:solidFill>
              <a:srgbClr val="F1F0EF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5371" name="Rectangle 18"/>
          <p:cNvSpPr>
            <a:spLocks noChangeArrowheads="1"/>
          </p:cNvSpPr>
          <p:nvPr/>
        </p:nvSpPr>
        <p:spPr bwMode="auto">
          <a:xfrm>
            <a:off x="6378258" y="4846638"/>
            <a:ext cx="2908300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任务二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大数据在CRM中的应用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5362" name="组合 19"/>
          <p:cNvGrpSpPr/>
          <p:nvPr/>
        </p:nvGrpSpPr>
        <p:grpSpPr>
          <a:xfrm>
            <a:off x="11496675" y="1588"/>
            <a:ext cx="695325" cy="506412"/>
            <a:chOff x="0" y="0"/>
            <a:chExt cx="694944" cy="624651"/>
          </a:xfrm>
        </p:grpSpPr>
        <p:sp>
          <p:nvSpPr>
            <p:cNvPr id="15370" name="矩形 20"/>
            <p:cNvSpPr/>
            <p:nvPr/>
          </p:nvSpPr>
          <p:spPr>
            <a:xfrm>
              <a:off x="0" y="0"/>
              <a:ext cx="548974" cy="624651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 anchor="ctr" anchorCtr="0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15371" name="矩形 21"/>
            <p:cNvSpPr/>
            <p:nvPr/>
          </p:nvSpPr>
          <p:spPr>
            <a:xfrm>
              <a:off x="612439" y="0"/>
              <a:ext cx="82505" cy="624651"/>
            </a:xfrm>
            <a:prstGeom prst="rect">
              <a:avLst/>
            </a:prstGeom>
            <a:solidFill>
              <a:srgbClr val="FFD966"/>
            </a:solidFill>
            <a:ln w="9525">
              <a:noFill/>
            </a:ln>
          </p:spPr>
          <p:txBody>
            <a:bodyPr anchor="ctr" anchorCtr="0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 dirty="0">
                <a:solidFill>
                  <a:srgbClr val="FFFFFF"/>
                </a:solidFill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-25400" y="0"/>
            <a:ext cx="2690813" cy="83661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认识大数据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749550" y="0"/>
            <a:ext cx="3222625" cy="549275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大数据在CRM中的应用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28" name="直接连接符 27"/>
          <p:cNvCxnSpPr/>
          <p:nvPr/>
        </p:nvCxnSpPr>
        <p:spPr>
          <a:xfrm flipH="1">
            <a:off x="4940618" y="533400"/>
            <a:ext cx="7183120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367" name="Picture 2" descr="j043934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8213" y="1268413"/>
            <a:ext cx="5095875" cy="5213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8" name="TextBox 7"/>
          <p:cNvSpPr txBox="1"/>
          <p:nvPr/>
        </p:nvSpPr>
        <p:spPr>
          <a:xfrm>
            <a:off x="4295775" y="2420620"/>
            <a:ext cx="228727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chemeClr val="tx2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什么是大数据？</a:t>
            </a:r>
            <a:endParaRPr lang="zh-CN" altLang="en-US" sz="3600" b="1" dirty="0">
              <a:solidFill>
                <a:schemeClr val="tx2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6393" name="组合 17"/>
          <p:cNvGrpSpPr/>
          <p:nvPr/>
        </p:nvGrpSpPr>
        <p:grpSpPr>
          <a:xfrm>
            <a:off x="2612293" y="1556068"/>
            <a:ext cx="4977770" cy="652641"/>
            <a:chOff x="765064" y="0"/>
            <a:chExt cx="4977681" cy="652628"/>
          </a:xfrm>
        </p:grpSpPr>
        <p:sp>
          <p:nvSpPr>
            <p:cNvPr id="16394" name="Title 1"/>
            <p:cNvSpPr txBox="1"/>
            <p:nvPr/>
          </p:nvSpPr>
          <p:spPr>
            <a:xfrm>
              <a:off x="765064" y="0"/>
              <a:ext cx="4977681" cy="457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US" altLang="zh-CN" sz="18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396" name="矩形 20"/>
            <p:cNvSpPr/>
            <p:nvPr/>
          </p:nvSpPr>
          <p:spPr>
            <a:xfrm>
              <a:off x="862911" y="69075"/>
              <a:ext cx="4554815" cy="58355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3200" b="1" dirty="0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大数据的概念：</a:t>
              </a:r>
              <a:endParaRPr lang="zh-CN" altLang="zh-CN" sz="32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TextBox 11"/>
          <p:cNvSpPr txBox="1"/>
          <p:nvPr/>
        </p:nvSpPr>
        <p:spPr>
          <a:xfrm>
            <a:off x="2767070" y="2348799"/>
            <a:ext cx="7017010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大数据（Big Date）又称巨量数据、海量数据，是由数量巨大、结构复杂、类型众多数据构成的，无法在有限时间内用常规软件工具对其进行获取、存储、管理和处理的数据集合。</a:t>
            </a:r>
            <a:endParaRPr lang="zh-CN" altLang="en-US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>
            <p:custDataLst>
              <p:tags r:id="rId1"/>
            </p:custDataLst>
          </p:nvPr>
        </p:nvGrpSpPr>
        <p:grpSpPr>
          <a:xfrm>
            <a:off x="5092177" y="3595131"/>
            <a:ext cx="1541470" cy="1541469"/>
            <a:chOff x="3709182" y="1565261"/>
            <a:chExt cx="1743055" cy="1743054"/>
          </a:xfrm>
        </p:grpSpPr>
        <p:sp>
          <p:nvSpPr>
            <p:cNvPr id="10" name="下箭头 9"/>
            <p:cNvSpPr/>
            <p:nvPr>
              <p:custDataLst>
                <p:tags r:id="rId2"/>
              </p:custDataLst>
            </p:nvPr>
          </p:nvSpPr>
          <p:spPr>
            <a:xfrm>
              <a:off x="3709182" y="1565261"/>
              <a:ext cx="1743055" cy="1743054"/>
            </a:xfrm>
            <a:prstGeom prst="downArrow">
              <a:avLst>
                <a:gd name="adj1" fmla="val 50000"/>
                <a:gd name="adj2" fmla="val 35000"/>
              </a:avLst>
            </a:prstGeom>
            <a:solidFill>
              <a:srgbClr val="018BE9">
                <a:hueOff val="0"/>
                <a:satOff val="0"/>
                <a:lumOff val="0"/>
                <a:alphaOff val="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>
              <a:normAutofit/>
            </a:bodyPr>
            <a:lstStyle/>
            <a:p>
              <a:endParaRPr lang="zh-CN" altLang="en-US">
                <a:sym typeface="Arial" panose="020B0604020202020204" pitchFamily="34" charset="0"/>
              </a:endParaRPr>
            </a:p>
          </p:txBody>
        </p:sp>
        <p:sp>
          <p:nvSpPr>
            <p:cNvPr id="11" name="下箭头 4"/>
            <p:cNvSpPr/>
            <p:nvPr>
              <p:custDataLst>
                <p:tags r:id="rId3"/>
              </p:custDataLst>
            </p:nvPr>
          </p:nvSpPr>
          <p:spPr>
            <a:xfrm>
              <a:off x="4144946" y="1565261"/>
              <a:ext cx="871527" cy="1438019"/>
            </a:xfrm>
            <a:prstGeom prst="rect">
              <a:avLst/>
            </a:prstGeom>
            <a:noFill/>
            <a:effectLst/>
          </p:spPr>
          <p:txBody>
            <a:bodyPr spcFirstLastPara="0" vert="eaVert" wrap="square" lIns="128016" tIns="128016" rIns="128016" bIns="128016" numCol="1" spcCol="1270" anchor="ctr" anchorCtr="0">
              <a:normAutofit/>
            </a:bodyPr>
            <a:lstStyle/>
            <a:p>
              <a:pPr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>
                  <a:solidFill>
                    <a:srgbClr val="FFFFFF"/>
                  </a:solidFill>
                  <a:sym typeface="Arial" panose="020B0604020202020204" pitchFamily="34" charset="0"/>
                </a:rPr>
                <a:t>海量</a:t>
              </a:r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14" name="组合 13"/>
          <p:cNvGrpSpPr/>
          <p:nvPr>
            <p:custDataLst>
              <p:tags r:id="rId4"/>
            </p:custDataLst>
          </p:nvPr>
        </p:nvGrpSpPr>
        <p:grpSpPr>
          <a:xfrm>
            <a:off x="6206081" y="5334814"/>
            <a:ext cx="1475614" cy="1475613"/>
            <a:chOff x="5006088" y="3558392"/>
            <a:chExt cx="1743055" cy="1743054"/>
          </a:xfrm>
        </p:grpSpPr>
        <p:sp>
          <p:nvSpPr>
            <p:cNvPr id="8" name="下箭头 7"/>
            <p:cNvSpPr/>
            <p:nvPr>
              <p:custDataLst>
                <p:tags r:id="rId5"/>
              </p:custDataLst>
            </p:nvPr>
          </p:nvSpPr>
          <p:spPr>
            <a:xfrm rot="7200000">
              <a:off x="5006089" y="3558391"/>
              <a:ext cx="1743054" cy="1743055"/>
            </a:xfrm>
            <a:prstGeom prst="downArrow">
              <a:avLst>
                <a:gd name="adj1" fmla="val 50000"/>
                <a:gd name="adj2" fmla="val 35000"/>
              </a:avLst>
            </a:prstGeom>
            <a:solidFill>
              <a:srgbClr val="018BE9">
                <a:hueOff val="0"/>
                <a:satOff val="0"/>
                <a:lumOff val="0"/>
                <a:alphaOff val="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>
              <a:normAutofit/>
            </a:bodyPr>
            <a:lstStyle/>
            <a:p>
              <a:endParaRPr lang="zh-CN" altLang="en-US">
                <a:sym typeface="Arial" panose="020B0604020202020204" pitchFamily="34" charset="0"/>
              </a:endParaRPr>
            </a:p>
          </p:txBody>
        </p:sp>
        <p:sp>
          <p:nvSpPr>
            <p:cNvPr id="9" name="下箭头 6"/>
            <p:cNvSpPr/>
            <p:nvPr>
              <p:custDataLst>
                <p:tags r:id="rId6"/>
              </p:custDataLst>
            </p:nvPr>
          </p:nvSpPr>
          <p:spPr>
            <a:xfrm rot="1800000">
              <a:off x="5290690" y="4070413"/>
              <a:ext cx="1438020" cy="871527"/>
            </a:xfrm>
            <a:prstGeom prst="rect">
              <a:avLst/>
            </a:prstGeom>
            <a:noFill/>
            <a:effectLst/>
          </p:spPr>
          <p:txBody>
            <a:bodyPr spcFirstLastPara="0" vert="horz" wrap="square" lIns="128016" tIns="128016" rIns="128016" bIns="128016" numCol="1" spcCol="1270" anchor="ctr" anchorCtr="0">
              <a:normAutofit/>
            </a:bodyPr>
            <a:lstStyle/>
            <a:p>
              <a:pPr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en-US">
                  <a:solidFill>
                    <a:srgbClr val="FFFFFF"/>
                  </a:solidFill>
                  <a:sym typeface="Arial" panose="020B0604020202020204" pitchFamily="34" charset="0"/>
                </a:rPr>
                <a:t>多样</a:t>
              </a:r>
              <a:endParaRPr lang="en-US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>
            <p:custDataLst>
              <p:tags r:id="rId7"/>
            </p:custDataLst>
          </p:nvPr>
        </p:nvGrpSpPr>
        <p:grpSpPr>
          <a:xfrm>
            <a:off x="4092258" y="5312276"/>
            <a:ext cx="1448564" cy="1448563"/>
            <a:chOff x="2412275" y="3558392"/>
            <a:chExt cx="1743055" cy="1743054"/>
          </a:xfrm>
        </p:grpSpPr>
        <p:sp>
          <p:nvSpPr>
            <p:cNvPr id="6" name="下箭头 5"/>
            <p:cNvSpPr/>
            <p:nvPr>
              <p:custDataLst>
                <p:tags r:id="rId8"/>
              </p:custDataLst>
            </p:nvPr>
          </p:nvSpPr>
          <p:spPr>
            <a:xfrm rot="14400000">
              <a:off x="2412276" y="3558391"/>
              <a:ext cx="1743054" cy="1743055"/>
            </a:xfrm>
            <a:prstGeom prst="downArrow">
              <a:avLst>
                <a:gd name="adj1" fmla="val 50000"/>
                <a:gd name="adj2" fmla="val 35000"/>
              </a:avLst>
            </a:prstGeom>
            <a:solidFill>
              <a:srgbClr val="018BE9">
                <a:hueOff val="0"/>
                <a:satOff val="0"/>
                <a:lumOff val="0"/>
                <a:alphaOff val="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>
              <a:normAutofit/>
            </a:bodyPr>
            <a:lstStyle/>
            <a:p>
              <a:endParaRPr lang="zh-CN" altLang="en-US">
                <a:sym typeface="Arial" panose="020B0604020202020204" pitchFamily="34" charset="0"/>
              </a:endParaRPr>
            </a:p>
          </p:txBody>
        </p:sp>
        <p:sp>
          <p:nvSpPr>
            <p:cNvPr id="7" name="下箭头 8"/>
            <p:cNvSpPr/>
            <p:nvPr>
              <p:custDataLst>
                <p:tags r:id="rId9"/>
              </p:custDataLst>
            </p:nvPr>
          </p:nvSpPr>
          <p:spPr>
            <a:xfrm rot="19800000">
              <a:off x="2432709" y="4070413"/>
              <a:ext cx="1438020" cy="871527"/>
            </a:xfrm>
            <a:prstGeom prst="rect">
              <a:avLst/>
            </a:prstGeom>
            <a:noFill/>
            <a:effectLst/>
          </p:spPr>
          <p:txBody>
            <a:bodyPr spcFirstLastPara="0" vert="horz" wrap="square" lIns="128016" tIns="128016" rIns="128016" bIns="128016" numCol="1" spcCol="1270" anchor="ctr" anchorCtr="0">
              <a:normAutofit/>
            </a:bodyPr>
            <a:lstStyle/>
            <a:p>
              <a:pPr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>
                  <a:solidFill>
                    <a:srgbClr val="FFFFFF"/>
                  </a:solidFill>
                  <a:sym typeface="Arial" panose="020B0604020202020204" pitchFamily="34" charset="0"/>
                </a:rPr>
                <a:t>快速</a:t>
              </a:r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13" name="矩形 12"/>
          <p:cNvSpPr/>
          <p:nvPr>
            <p:custDataLst>
              <p:tags r:id="rId10"/>
            </p:custDataLst>
          </p:nvPr>
        </p:nvSpPr>
        <p:spPr>
          <a:xfrm>
            <a:off x="5362136" y="5117872"/>
            <a:ext cx="981977" cy="811174"/>
          </a:xfrm>
          <a:prstGeom prst="rect">
            <a:avLst/>
          </a:prstGeom>
        </p:spPr>
        <p:txBody>
          <a:bodyPr wrap="square" anchor="ctr" anchorCtr="1">
            <a:normAutofit/>
          </a:bodyPr>
          <a:lstStyle/>
          <a:p>
            <a:pPr algn="ctr"/>
            <a:r>
              <a:rPr lang="zh-CN" altLang="en-US" b="1" dirty="0">
                <a:sym typeface="Arial" panose="020B0604020202020204" pitchFamily="34" charset="0"/>
              </a:rPr>
              <a:t>大数据</a:t>
            </a:r>
            <a:endParaRPr lang="zh-CN" altLang="en-US" b="1" dirty="0">
              <a:sym typeface="Arial" panose="020B0604020202020204" pitchFamily="34" charset="0"/>
            </a:endParaRPr>
          </a:p>
        </p:txBody>
      </p:sp>
      <p:grpSp>
        <p:nvGrpSpPr>
          <p:cNvPr id="16" name="组合 19"/>
          <p:cNvGrpSpPr/>
          <p:nvPr/>
        </p:nvGrpSpPr>
        <p:grpSpPr>
          <a:xfrm>
            <a:off x="11496675" y="1588"/>
            <a:ext cx="695325" cy="506412"/>
            <a:chOff x="0" y="0"/>
            <a:chExt cx="694944" cy="624651"/>
          </a:xfrm>
        </p:grpSpPr>
        <p:sp>
          <p:nvSpPr>
            <p:cNvPr id="17" name="矩形 20"/>
            <p:cNvSpPr/>
            <p:nvPr/>
          </p:nvSpPr>
          <p:spPr>
            <a:xfrm>
              <a:off x="0" y="0"/>
              <a:ext cx="548974" cy="624651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 anchor="ctr" anchorCtr="0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18" name="矩形 21"/>
            <p:cNvSpPr/>
            <p:nvPr/>
          </p:nvSpPr>
          <p:spPr>
            <a:xfrm>
              <a:off x="612439" y="0"/>
              <a:ext cx="82505" cy="624651"/>
            </a:xfrm>
            <a:prstGeom prst="rect">
              <a:avLst/>
            </a:prstGeom>
            <a:solidFill>
              <a:srgbClr val="FFD966"/>
            </a:solidFill>
            <a:ln w="9525">
              <a:noFill/>
            </a:ln>
          </p:spPr>
          <p:txBody>
            <a:bodyPr anchor="ctr" anchorCtr="0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 dirty="0">
                <a:solidFill>
                  <a:srgbClr val="FFFFFF"/>
                </a:solidFill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-25400" y="0"/>
            <a:ext cx="2690813" cy="83661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认识大数据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749550" y="0"/>
            <a:ext cx="3222625" cy="549275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大数据在CRM中的应用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19" name="直接连接符 18"/>
          <p:cNvCxnSpPr/>
          <p:nvPr/>
        </p:nvCxnSpPr>
        <p:spPr>
          <a:xfrm flipH="1">
            <a:off x="4940618" y="533400"/>
            <a:ext cx="7183120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KSO_WM_UNIT_TABLE_BEAUTIFY" val="smartTable{1bbd34ae-fd6e-4c92-b83e-4fbfb116ab67}"/>
</p:tagLst>
</file>

<file path=ppt/tags/tag10.xml><?xml version="1.0" encoding="utf-8"?>
<p:tagLst xmlns:p="http://schemas.openxmlformats.org/presentationml/2006/main">
  <p:tag name="KSO_WM_TEMPLATE_CATEGORY" val="diagram"/>
  <p:tag name="KSO_WM_TEMPLATE_INDEX" val="160071"/>
  <p:tag name="KSO_WM_TAG_VERSION" val="1.0"/>
  <p:tag name="KSO_WM_BEAUTIFY_FLAG" val="#wm#"/>
  <p:tag name="KSO_WM_UNIT_TYPE" val="n_h_f"/>
  <p:tag name="KSO_WM_UNIT_INDEX" val="1_2_3"/>
  <p:tag name="KSO_WM_UNIT_ID" val="diagram160071_1*n_h_f*1_2_3"/>
  <p:tag name="KSO_WM_UNIT_CLEAR" val="1"/>
  <p:tag name="KSO_WM_UNIT_LAYERLEVEL" val="1_1_1"/>
  <p:tag name="KSO_WM_UNIT_VALUE" val="18"/>
  <p:tag name="KSO_WM_UNIT_HIGHLIGHT" val="0"/>
  <p:tag name="KSO_WM_UNIT_COMPATIBLE" val="0"/>
  <p:tag name="KSO_WM_DIAGRAM_GROUP_CODE" val="n1-1"/>
  <p:tag name="KSO_WM_UNIT_PRESET_TEXT" val="LOREM"/>
  <p:tag name="KSO_WM_UNIT_TEXT_FILL_FORE_SCHEMECOLOR_INDEX" val="14"/>
  <p:tag name="KSO_WM_UNIT_TEXT_FILL_TYPE" val="1"/>
</p:tagLst>
</file>

<file path=ppt/tags/tag11.xml><?xml version="1.0" encoding="utf-8"?>
<p:tagLst xmlns:p="http://schemas.openxmlformats.org/presentationml/2006/main">
  <p:tag name="KSO_WM_TEMPLATE_CATEGORY" val="diagram"/>
  <p:tag name="KSO_WM_TEMPLATE_INDEX" val="160071"/>
  <p:tag name="KSO_WM_TAG_VERSION" val="1.0"/>
  <p:tag name="KSO_WM_BEAUTIFY_FLAG" val="#wm#"/>
  <p:tag name="KSO_WM_UNIT_TYPE" val="n_h_f"/>
  <p:tag name="KSO_WM_UNIT_INDEX" val="1_1_1"/>
  <p:tag name="KSO_WM_UNIT_ID" val="diagram160071_1*n_h_f*1_1_1"/>
  <p:tag name="KSO_WM_UNIT_CLEAR" val="1"/>
  <p:tag name="KSO_WM_UNIT_LAYERLEVEL" val="1_1_1"/>
  <p:tag name="KSO_WM_UNIT_VALUE" val="20"/>
  <p:tag name="KSO_WM_UNIT_HIGHLIGHT" val="0"/>
  <p:tag name="KSO_WM_UNIT_COMPATIBLE" val="0"/>
  <p:tag name="KSO_WM_UNIT_PRESET_TEXT_INDEX" val="4"/>
  <p:tag name="KSO_WM_UNIT_PRESET_TEXT_LEN" val="12"/>
  <p:tag name="KSO_WM_DIAGRAM_GROUP_CODE" val="n1-1"/>
  <p:tag name="KSO_WM_UNIT_TEXT_FILL_FORE_SCHEMECOLOR_INDEX" val="13"/>
  <p:tag name="KSO_WM_UNIT_TEXT_FILL_TYPE" val="1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3_4"/>
  <p:tag name="KSO_WM_UNIT_ID" val="diagram20200112_2*q_h_i*1_3_4"/>
  <p:tag name="KSO_WM_TEMPLATE_CATEGORY" val="diagram"/>
  <p:tag name="KSO_WM_TEMPLATE_INDEX" val="20200112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13"/>
  <p:tag name="KSO_WM_UNIT_TEXT_FILL_TYPE" val="1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DIAGRAM_GROUP_CODE" val="q1-1"/>
  <p:tag name="KSO_WM_UNIT_TYPE" val="q_h_i"/>
  <p:tag name="KSO_WM_UNIT_INDEX" val="1_2_1"/>
  <p:tag name="KSO_WM_UNIT_ID" val="diagram20200112_2*q_h_i*1_2_1"/>
  <p:tag name="KSO_WM_TEMPLATE_CATEGORY" val="diagram"/>
  <p:tag name="KSO_WM_TEMPLATE_INDEX" val="20200112"/>
  <p:tag name="KSO_WM_UNIT_LAYERLEVEL" val="1_1_1"/>
  <p:tag name="KSO_WM_TAG_VERSION" val="1.0"/>
  <p:tag name="KSO_WM_BEAUTIFY_FLAG" val="#wm#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1_4"/>
  <p:tag name="KSO_WM_UNIT_ID" val="diagram20200112_2*q_h_i*1_1_4"/>
  <p:tag name="KSO_WM_TEMPLATE_CATEGORY" val="diagram"/>
  <p:tag name="KSO_WM_TEMPLATE_INDEX" val="20200112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3_3"/>
  <p:tag name="KSO_WM_UNIT_ID" val="diagram20200112_2*q_h_i*1_3_3"/>
  <p:tag name="KSO_WM_TEMPLATE_CATEGORY" val="diagram"/>
  <p:tag name="KSO_WM_TEMPLATE_INDEX" val="20200112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1_3"/>
  <p:tag name="KSO_WM_UNIT_ID" val="diagram20200112_2*q_h_i*1_1_3"/>
  <p:tag name="KSO_WM_TEMPLATE_CATEGORY" val="diagram"/>
  <p:tag name="KSO_WM_TEMPLATE_INDEX" val="20200112"/>
  <p:tag name="KSO_WM_UNIT_LAYERLEVEL" val="1_1_1"/>
  <p:tag name="KSO_WM_TAG_VERSION" val="1.0"/>
  <p:tag name="KSO_WM_BEAUTIFY_FLAG" val="#wm#"/>
  <p:tag name="KSO_WM_UNIT_FILL_FORE_SCHEMECOLOR_INDEX" val="5"/>
  <p:tag name="KSO_WM_UNIT_FILL_TYPE" val="1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1_2"/>
  <p:tag name="KSO_WM_UNIT_ID" val="diagram20200112_2*q_h_i*1_1_2"/>
  <p:tag name="KSO_WM_TEMPLATE_CATEGORY" val="diagram"/>
  <p:tag name="KSO_WM_TEMPLATE_INDEX" val="20200112"/>
  <p:tag name="KSO_WM_UNIT_LAYERLEVEL" val="1_1_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3_2"/>
  <p:tag name="KSO_WM_UNIT_ID" val="diagram20200112_2*q_h_i*1_3_2"/>
  <p:tag name="KSO_WM_TEMPLATE_CATEGORY" val="diagram"/>
  <p:tag name="KSO_WM_TEMPLATE_INDEX" val="20200112"/>
  <p:tag name="KSO_WM_UNIT_LAYERLEVEL" val="1_1_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1_1"/>
  <p:tag name="KSO_WM_UNIT_ID" val="diagram20200112_2*q_h_i*1_1_1"/>
  <p:tag name="KSO_WM_TEMPLATE_CATEGORY" val="diagram"/>
  <p:tag name="KSO_WM_TEMPLATE_INDEX" val="20200112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60071_1*i*0"/>
  <p:tag name="KSO_WM_TEMPLATE_CATEGORY" val="diagram"/>
  <p:tag name="KSO_WM_TEMPLATE_INDEX" val="160071"/>
  <p:tag name="KSO_WM_UNIT_INDEX" val="0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3_1"/>
  <p:tag name="KSO_WM_UNIT_ID" val="diagram20200112_2*q_h_i*1_3_1"/>
  <p:tag name="KSO_WM_TEMPLATE_CATEGORY" val="diagram"/>
  <p:tag name="KSO_WM_TEMPLATE_INDEX" val="20200112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2_2"/>
  <p:tag name="KSO_WM_UNIT_ID" val="diagram20200112_2*q_h_i*1_2_2"/>
  <p:tag name="KSO_WM_TEMPLATE_CATEGORY" val="diagram"/>
  <p:tag name="KSO_WM_TEMPLATE_INDEX" val="20200112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22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1_1"/>
  <p:tag name="KSO_WM_UNIT_ID" val="diagram20200112_2*q_h_a*1_1_1"/>
  <p:tag name="KSO_WM_TEMPLATE_CATEGORY" val="diagram"/>
  <p:tag name="KSO_WM_TEMPLATE_INDEX" val="20200112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3"/>
  <p:tag name="KSO_WM_UNIT_TEXT_FILL_TYPE" val="1"/>
</p:tagLst>
</file>

<file path=ppt/tags/tag23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1_1"/>
  <p:tag name="KSO_WM_UNIT_ID" val="diagram20200112_2*q_h_f*1_1_1"/>
  <p:tag name="KSO_WM_TEMPLATE_CATEGORY" val="diagram"/>
  <p:tag name="KSO_WM_TEMPLATE_INDEX" val="20200112"/>
  <p:tag name="KSO_WM_UNIT_LAYERLEVEL" val="1_1_1"/>
  <p:tag name="KSO_WM_TAG_VERSION" val="1.0"/>
  <p:tag name="KSO_WM_BEAUTIFY_FLAG" val="#wm#"/>
  <p:tag name="KSO_WM_UNIT_PRESET_TEXT" val="单击此处添加文本具体内容"/>
  <p:tag name="KSO_WM_UNIT_TEXT_FILL_FORE_SCHEMECOLOR_INDEX" val="13"/>
  <p:tag name="KSO_WM_UNIT_TEXT_FILL_TYPE" val="1"/>
</p:tagLst>
</file>

<file path=ppt/tags/tag24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3_1"/>
  <p:tag name="KSO_WM_UNIT_ID" val="diagram20200112_2*q_h_a*1_3_1"/>
  <p:tag name="KSO_WM_TEMPLATE_CATEGORY" val="diagram"/>
  <p:tag name="KSO_WM_TEMPLATE_INDEX" val="20200112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3"/>
  <p:tag name="KSO_WM_UNIT_TEXT_FILL_TYPE" val="1"/>
</p:tagLst>
</file>

<file path=ppt/tags/tag25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3_1"/>
  <p:tag name="KSO_WM_UNIT_ID" val="diagram20200112_2*q_h_f*1_3_1"/>
  <p:tag name="KSO_WM_TEMPLATE_CATEGORY" val="diagram"/>
  <p:tag name="KSO_WM_TEMPLATE_INDEX" val="20200112"/>
  <p:tag name="KSO_WM_UNIT_LAYERLEVEL" val="1_1_1"/>
  <p:tag name="KSO_WM_TAG_VERSION" val="1.0"/>
  <p:tag name="KSO_WM_BEAUTIFY_FLAG" val="#wm#"/>
  <p:tag name="KSO_WM_UNIT_PRESET_TEXT" val="单击此处添加文本具体内容"/>
  <p:tag name="KSO_WM_UNIT_TEXT_FILL_FORE_SCHEMECOLOR_INDEX" val="13"/>
  <p:tag name="KSO_WM_UNIT_TEXT_FILL_TYPE" val="1"/>
</p:tagLst>
</file>

<file path=ppt/tags/tag26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2_1"/>
  <p:tag name="KSO_WM_UNIT_ID" val="diagram20200112_2*q_h_a*1_2_1"/>
  <p:tag name="KSO_WM_TEMPLATE_CATEGORY" val="diagram"/>
  <p:tag name="KSO_WM_TEMPLATE_INDEX" val="20200112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3"/>
  <p:tag name="KSO_WM_UNIT_TEXT_FILL_TYPE" val="1"/>
</p:tagLst>
</file>

<file path=ppt/tags/tag27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2_1"/>
  <p:tag name="KSO_WM_UNIT_ID" val="diagram20200112_2*q_h_f*1_2_1"/>
  <p:tag name="KSO_WM_TEMPLATE_CATEGORY" val="diagram"/>
  <p:tag name="KSO_WM_TEMPLATE_INDEX" val="20200112"/>
  <p:tag name="KSO_WM_UNIT_LAYERLEVEL" val="1_1_1"/>
  <p:tag name="KSO_WM_TAG_VERSION" val="1.0"/>
  <p:tag name="KSO_WM_BEAUTIFY_FLAG" val="#wm#"/>
  <p:tag name="KSO_WM_UNIT_PRESET_TEXT" val="单击此处添加文本具体内容"/>
  <p:tag name="KSO_WM_UNIT_TEXT_FILL_FORE_SCHEMECOLOR_INDEX" val="13"/>
  <p:tag name="KSO_WM_UNIT_TEXT_FILL_TYPE" val="1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2_5"/>
  <p:tag name="KSO_WM_UNIT_ID" val="diagram20200112_2*q_h_i*1_2_5"/>
  <p:tag name="KSO_WM_TEMPLATE_CATEGORY" val="diagram"/>
  <p:tag name="KSO_WM_TEMPLATE_INDEX" val="20200112"/>
  <p:tag name="KSO_WM_UNIT_LAYERLEVEL" val="1_1_1"/>
  <p:tag name="KSO_WM_TAG_VERSION" val="1.0"/>
  <p:tag name="KSO_WM_BEAUTIFY_FLAG" val="#wm#"/>
  <p:tag name="KSO_WM_UNIT_FILL_FORE_SCHEMECOLOR_INDEX" val="6"/>
  <p:tag name="KSO_WM_UNIT_FILL_TYPE" val="1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2_4"/>
  <p:tag name="KSO_WM_UNIT_ID" val="diagram20200112_2*q_h_i*1_2_4"/>
  <p:tag name="KSO_WM_TEMPLATE_CATEGORY" val="diagram"/>
  <p:tag name="KSO_WM_TEMPLATE_INDEX" val="20200112"/>
  <p:tag name="KSO_WM_UNIT_LAYERLEVEL" val="1_1_1"/>
  <p:tag name="KSO_WM_TAG_VERSION" val="1.0"/>
  <p:tag name="KSO_WM_BEAUTIFY_FLAG" val="#wm#"/>
  <p:tag name="KSO_WM_UNIT_FILL_FORE_SCHEMECOLOR_INDEX" val="6"/>
  <p:tag name="KSO_WM_UNIT_FILL_TYPE" val="1"/>
</p:tagLst>
</file>

<file path=ppt/tags/tag3.xml><?xml version="1.0" encoding="utf-8"?>
<p:tagLst xmlns:p="http://schemas.openxmlformats.org/presentationml/2006/main">
  <p:tag name="KSO_WM_UNIT_CLEAR" val="1"/>
  <p:tag name="KSO_WM_TEMPLATE_CATEGORY" val="diagram"/>
  <p:tag name="KSO_WM_TEMPLATE_INDEX" val="160071"/>
  <p:tag name="KSO_WM_UNIT_TYPE" val="n_h_i"/>
  <p:tag name="KSO_WM_UNIT_INDEX" val="1_2_2"/>
  <p:tag name="KSO_WM_UNIT_ID" val="diagram160071_1*n_h_i*1_2_2"/>
  <p:tag name="KSO_WM_UNIT_LAYERLEVEL" val="1_1_1"/>
  <p:tag name="KSO_WM_BEAUTIFY_FLAG" val="#wm#"/>
  <p:tag name="KSO_WM_TAG_VERSION" val="1.0"/>
  <p:tag name="KSO_WM_DIAGRAM_GROUP_CODE" val="n1-1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2_3"/>
  <p:tag name="KSO_WM_UNIT_ID" val="diagram20200112_2*q_h_i*1_2_3"/>
  <p:tag name="KSO_WM_TEMPLATE_CATEGORY" val="diagram"/>
  <p:tag name="KSO_WM_TEMPLATE_INDEX" val="20200112"/>
  <p:tag name="KSO_WM_UNIT_LAYERLEVEL" val="1_1_1"/>
  <p:tag name="KSO_WM_TAG_VERSION" val="1.0"/>
  <p:tag name="KSO_WM_BEAUTIFY_FLAG" val="#wm#"/>
  <p:tag name="KSO_WM_UNIT_FILL_FORE_SCHEMECOLOR_INDEX" val="6"/>
  <p:tag name="KSO_WM_UNIT_FILL_TYPE" val="1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2_6"/>
  <p:tag name="KSO_WM_UNIT_ID" val="diagram20200112_2*q_h_i*1_2_6"/>
  <p:tag name="KSO_WM_TEMPLATE_CATEGORY" val="diagram"/>
  <p:tag name="KSO_WM_TEMPLATE_INDEX" val="20200112"/>
  <p:tag name="KSO_WM_UNIT_LAYERLEVEL" val="1_1_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160390_4*l_h_i*1_1_1"/>
  <p:tag name="KSO_WM_TEMPLATE_CATEGORY" val="diagram"/>
  <p:tag name="KSO_WM_TEMPLATE_INDEX" val="160390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160390_4*l_h_i*1_1_2"/>
  <p:tag name="KSO_WM_TEMPLATE_CATEGORY" val="diagram"/>
  <p:tag name="KSO_WM_TEMPLATE_INDEX" val="160390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34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160390_4*l_h_a*1_1_1"/>
  <p:tag name="KSO_WM_TEMPLATE_CATEGORY" val="diagram"/>
  <p:tag name="KSO_WM_TEMPLATE_INDEX" val="160390"/>
  <p:tag name="KSO_WM_UNIT_LAYERLEVEL" val="1_1_1"/>
  <p:tag name="KSO_WM_TAG_VERSION" val="1.0"/>
  <p:tag name="KSO_WM_BEAUTIFY_FLAG" val="#wm#"/>
  <p:tag name="KSO_WM_UNIT_TEXT_FILL_FORE_SCHEMECOLOR_INDEX" val="5"/>
  <p:tag name="KSO_WM_UNIT_TEXT_FILL_TYPE" val="1"/>
</p:tagLst>
</file>

<file path=ppt/tags/tag35.xml><?xml version="1.0" encoding="utf-8"?>
<p:tagLst xmlns:p="http://schemas.openxmlformats.org/presentationml/2006/main">
  <p:tag name="KSO_WM_UNIT_SUBTYPE" val="a"/>
  <p:tag name="KSO_WM_UNIT_PRESET_TEXT" val="单击此处输入你的正文，文字是您思想的提炼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160390_4*l_h_f*1_1_1"/>
  <p:tag name="KSO_WM_TEMPLATE_CATEGORY" val="diagram"/>
  <p:tag name="KSO_WM_TEMPLATE_INDEX" val="160390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160390_4*l_h_i*1_2_1"/>
  <p:tag name="KSO_WM_TEMPLATE_CATEGORY" val="diagram"/>
  <p:tag name="KSO_WM_TEMPLATE_INDEX" val="160390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160390_4*l_h_i*1_2_2"/>
  <p:tag name="KSO_WM_TEMPLATE_CATEGORY" val="diagram"/>
  <p:tag name="KSO_WM_TEMPLATE_INDEX" val="160390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38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160390_4*l_h_a*1_2_1"/>
  <p:tag name="KSO_WM_TEMPLATE_CATEGORY" val="diagram"/>
  <p:tag name="KSO_WM_TEMPLATE_INDEX" val="160390"/>
  <p:tag name="KSO_WM_UNIT_LAYERLEVEL" val="1_1_1"/>
  <p:tag name="KSO_WM_TAG_VERSION" val="1.0"/>
  <p:tag name="KSO_WM_BEAUTIFY_FLAG" val="#wm#"/>
  <p:tag name="KSO_WM_UNIT_TEXT_FILL_FORE_SCHEMECOLOR_INDEX" val="6"/>
  <p:tag name="KSO_WM_UNIT_TEXT_FILL_TYPE" val="1"/>
</p:tagLst>
</file>

<file path=ppt/tags/tag39.xml><?xml version="1.0" encoding="utf-8"?>
<p:tagLst xmlns:p="http://schemas.openxmlformats.org/presentationml/2006/main">
  <p:tag name="KSO_WM_UNIT_SUBTYPE" val="a"/>
  <p:tag name="KSO_WM_UNIT_PRESET_TEXT" val="单击此处输入你的正文，文字是您思想的提炼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160390_4*l_h_f*1_2_1"/>
  <p:tag name="KSO_WM_TEMPLATE_CATEGORY" val="diagram"/>
  <p:tag name="KSO_WM_TEMPLATE_INDEX" val="160390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4.xml><?xml version="1.0" encoding="utf-8"?>
<p:tagLst xmlns:p="http://schemas.openxmlformats.org/presentationml/2006/main">
  <p:tag name="KSO_WM_TEMPLATE_CATEGORY" val="diagram"/>
  <p:tag name="KSO_WM_TEMPLATE_INDEX" val="160071"/>
  <p:tag name="KSO_WM_TAG_VERSION" val="1.0"/>
  <p:tag name="KSO_WM_BEAUTIFY_FLAG" val="#wm#"/>
  <p:tag name="KSO_WM_UNIT_TYPE" val="n_h_f"/>
  <p:tag name="KSO_WM_UNIT_INDEX" val="1_2_1"/>
  <p:tag name="KSO_WM_UNIT_ID" val="diagram160071_1*n_h_f*1_2_1"/>
  <p:tag name="KSO_WM_UNIT_CLEAR" val="1"/>
  <p:tag name="KSO_WM_UNIT_LAYERLEVEL" val="1_1_1"/>
  <p:tag name="KSO_WM_UNIT_VALUE" val="18"/>
  <p:tag name="KSO_WM_UNIT_HIGHLIGHT" val="0"/>
  <p:tag name="KSO_WM_UNIT_COMPATIBLE" val="0"/>
  <p:tag name="KSO_WM_DIAGRAM_GROUP_CODE" val="n1-1"/>
  <p:tag name="KSO_WM_UNIT_PRESET_TEXT" val="LOREM"/>
  <p:tag name="KSO_WM_UNIT_TEXT_FILL_FORE_SCHEMECOLOR_INDEX" val="14"/>
  <p:tag name="KSO_WM_UNIT_TEXT_FILL_TYPE" val="1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ID" val="diagram160390_4*l_h_i*1_3_1"/>
  <p:tag name="KSO_WM_TEMPLATE_CATEGORY" val="diagram"/>
  <p:tag name="KSO_WM_TEMPLATE_INDEX" val="160390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14"/>
  <p:tag name="KSO_WM_UNIT_TEXT_FILL_TYPE" val="1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160390_4*l_h_i*1_3_2"/>
  <p:tag name="KSO_WM_TEMPLATE_CATEGORY" val="diagram"/>
  <p:tag name="KSO_WM_TEMPLATE_INDEX" val="160390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42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160390_4*l_h_a*1_3_1"/>
  <p:tag name="KSO_WM_TEMPLATE_CATEGORY" val="diagram"/>
  <p:tag name="KSO_WM_TEMPLATE_INDEX" val="160390"/>
  <p:tag name="KSO_WM_UNIT_LAYERLEVEL" val="1_1_1"/>
  <p:tag name="KSO_WM_TAG_VERSION" val="1.0"/>
  <p:tag name="KSO_WM_BEAUTIFY_FLAG" val="#wm#"/>
  <p:tag name="KSO_WM_UNIT_TEXT_FILL_FORE_SCHEMECOLOR_INDEX" val="7"/>
  <p:tag name="KSO_WM_UNIT_TEXT_FILL_TYPE" val="1"/>
</p:tagLst>
</file>

<file path=ppt/tags/tag43.xml><?xml version="1.0" encoding="utf-8"?>
<p:tagLst xmlns:p="http://schemas.openxmlformats.org/presentationml/2006/main">
  <p:tag name="KSO_WM_UNIT_SUBTYPE" val="a"/>
  <p:tag name="KSO_WM_UNIT_PRESET_TEXT" val="单击此处输入你的正文，文字是您思想的提炼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160390_4*l_h_f*1_3_1"/>
  <p:tag name="KSO_WM_TEMPLATE_CATEGORY" val="diagram"/>
  <p:tag name="KSO_WM_TEMPLATE_INDEX" val="160390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1"/>
  <p:tag name="KSO_WM_UNIT_ID" val="diagram160390_4*l_h_i*1_4_1"/>
  <p:tag name="KSO_WM_TEMPLATE_CATEGORY" val="diagram"/>
  <p:tag name="KSO_WM_TEMPLATE_INDEX" val="160390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14"/>
  <p:tag name="KSO_WM_UNIT_TEXT_FILL_TYPE" val="1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diagram160390_4*l_h_i*1_4_2"/>
  <p:tag name="KSO_WM_TEMPLATE_CATEGORY" val="diagram"/>
  <p:tag name="KSO_WM_TEMPLATE_INDEX" val="160390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2"/>
  <p:tag name="KSO_WM_UNIT_TEXT_FILL_TYPE" val="1"/>
</p:tagLst>
</file>

<file path=ppt/tags/tag46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4_1"/>
  <p:tag name="KSO_WM_UNIT_ID" val="diagram160390_4*l_h_a*1_4_1"/>
  <p:tag name="KSO_WM_TEMPLATE_CATEGORY" val="diagram"/>
  <p:tag name="KSO_WM_TEMPLATE_INDEX" val="160390"/>
  <p:tag name="KSO_WM_UNIT_LAYERLEVEL" val="1_1_1"/>
  <p:tag name="KSO_WM_TAG_VERSION" val="1.0"/>
  <p:tag name="KSO_WM_BEAUTIFY_FLAG" val="#wm#"/>
  <p:tag name="KSO_WM_UNIT_TEXT_FILL_FORE_SCHEMECOLOR_INDEX" val="8"/>
  <p:tag name="KSO_WM_UNIT_TEXT_FILL_TYPE" val="1"/>
</p:tagLst>
</file>

<file path=ppt/tags/tag47.xml><?xml version="1.0" encoding="utf-8"?>
<p:tagLst xmlns:p="http://schemas.openxmlformats.org/presentationml/2006/main">
  <p:tag name="KSO_WM_UNIT_SUBTYPE" val="a"/>
  <p:tag name="KSO_WM_UNIT_PRESET_TEXT" val="单击此处输入你的正文，文字是您思想的提炼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160390_4*l_h_f*1_4_1"/>
  <p:tag name="KSO_WM_TEMPLATE_CATEGORY" val="diagram"/>
  <p:tag name="KSO_WM_TEMPLATE_INDEX" val="160390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48.xml><?xml version="1.0" encoding="utf-8"?>
<p:tagLst xmlns:p="http://schemas.openxmlformats.org/presentationml/2006/main">
  <p:tag name="COMMONDATA" val="eyJoZGlkIjoiYTAzNjhkN2IyOTE2MThlMWY2ZjQzNGY3OTUyZDk1ZjkifQ=="/>
</p:tagLst>
</file>

<file path=ppt/tags/tag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60071_1*i*5"/>
  <p:tag name="KSO_WM_TEMPLATE_CATEGORY" val="diagram"/>
  <p:tag name="KSO_WM_TEMPLATE_INDEX" val="160071"/>
  <p:tag name="KSO_WM_UNIT_INDEX" val="5"/>
</p:tagLst>
</file>

<file path=ppt/tags/tag6.xml><?xml version="1.0" encoding="utf-8"?>
<p:tagLst xmlns:p="http://schemas.openxmlformats.org/presentationml/2006/main">
  <p:tag name="KSO_WM_UNIT_CLEAR" val="1"/>
  <p:tag name="KSO_WM_TEMPLATE_CATEGORY" val="diagram"/>
  <p:tag name="KSO_WM_TEMPLATE_INDEX" val="160071"/>
  <p:tag name="KSO_WM_UNIT_TYPE" val="n_h_i"/>
  <p:tag name="KSO_WM_UNIT_INDEX" val="1_2_1"/>
  <p:tag name="KSO_WM_UNIT_ID" val="diagram160071_1*n_h_i*1_2_1"/>
  <p:tag name="KSO_WM_UNIT_LAYERLEVEL" val="1_1_1"/>
  <p:tag name="KSO_WM_BEAUTIFY_FLAG" val="#wm#"/>
  <p:tag name="KSO_WM_TAG_VERSION" val="1.0"/>
  <p:tag name="KSO_WM_DIAGRAM_GROUP_CODE" val="n1-1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7.xml><?xml version="1.0" encoding="utf-8"?>
<p:tagLst xmlns:p="http://schemas.openxmlformats.org/presentationml/2006/main">
  <p:tag name="KSO_WM_TEMPLATE_CATEGORY" val="diagram"/>
  <p:tag name="KSO_WM_TEMPLATE_INDEX" val="160071"/>
  <p:tag name="KSO_WM_TAG_VERSION" val="1.0"/>
  <p:tag name="KSO_WM_BEAUTIFY_FLAG" val="#wm#"/>
  <p:tag name="KSO_WM_UNIT_TYPE" val="n_h_f"/>
  <p:tag name="KSO_WM_UNIT_INDEX" val="1_2_2"/>
  <p:tag name="KSO_WM_UNIT_ID" val="diagram160071_1*n_h_f*1_2_2"/>
  <p:tag name="KSO_WM_UNIT_CLEAR" val="1"/>
  <p:tag name="KSO_WM_UNIT_LAYERLEVEL" val="1_1_1"/>
  <p:tag name="KSO_WM_UNIT_VALUE" val="18"/>
  <p:tag name="KSO_WM_UNIT_HIGHLIGHT" val="0"/>
  <p:tag name="KSO_WM_UNIT_COMPATIBLE" val="0"/>
  <p:tag name="KSO_WM_DIAGRAM_GROUP_CODE" val="n1-1"/>
  <p:tag name="KSO_WM_UNIT_PRESET_TEXT" val="LOREM"/>
  <p:tag name="KSO_WM_UNIT_TEXT_FILL_FORE_SCHEMECOLOR_INDEX" val="14"/>
  <p:tag name="KSO_WM_UNIT_TEXT_FILL_TYPE" val="1"/>
</p:tagLst>
</file>

<file path=ppt/tags/tag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60071_1*i*10"/>
  <p:tag name="KSO_WM_TEMPLATE_CATEGORY" val="diagram"/>
  <p:tag name="KSO_WM_TEMPLATE_INDEX" val="160071"/>
  <p:tag name="KSO_WM_UNIT_INDEX" val="10"/>
</p:tagLst>
</file>

<file path=ppt/tags/tag9.xml><?xml version="1.0" encoding="utf-8"?>
<p:tagLst xmlns:p="http://schemas.openxmlformats.org/presentationml/2006/main">
  <p:tag name="KSO_WM_UNIT_CLEAR" val="1"/>
  <p:tag name="KSO_WM_TEMPLATE_CATEGORY" val="diagram"/>
  <p:tag name="KSO_WM_TEMPLATE_INDEX" val="160071"/>
  <p:tag name="KSO_WM_UNIT_TYPE" val="n_h_i"/>
  <p:tag name="KSO_WM_UNIT_INDEX" val="1_2_3"/>
  <p:tag name="KSO_WM_UNIT_ID" val="diagram160071_1*n_h_i*1_2_3"/>
  <p:tag name="KSO_WM_UNIT_LAYERLEVEL" val="1_1_1"/>
  <p:tag name="KSO_WM_BEAUTIFY_FLAG" val="#wm#"/>
  <p:tag name="KSO_WM_TAG_VERSION" val="1.0"/>
  <p:tag name="KSO_WM_DIAGRAM_GROUP_CODE" val="n1-1"/>
  <p:tag name="KSO_WM_UNIT_FILL_FORE_SCHEMECOLOR_INDEX" val="5"/>
  <p:tag name="KSO_WM_UNIT_FILL_TYPE" val="1"/>
  <p:tag name="KSO_WM_UNIT_TEXT_FILL_FORE_SCHEMECOLOR_INDEX" val="2"/>
  <p:tag name="KSO_WM_UNIT_TEXT_FILL_TYPE" val="1"/>
</p:tagLst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2124</Words>
  <Application>WPS 演示</Application>
  <PresentationFormat>宽屏</PresentationFormat>
  <Paragraphs>275</Paragraphs>
  <Slides>19</Slides>
  <Notes>11</Notes>
  <HiddenSlides>1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8" baseType="lpstr">
      <vt:lpstr>Arial</vt:lpstr>
      <vt:lpstr>宋体</vt:lpstr>
      <vt:lpstr>Wingdings</vt:lpstr>
      <vt:lpstr>Calibri</vt:lpstr>
      <vt:lpstr>Calibri Light</vt:lpstr>
      <vt:lpstr>微软雅黑</vt:lpstr>
      <vt:lpstr>方正剪纸简体</vt:lpstr>
      <vt:lpstr>仿宋</vt:lpstr>
      <vt:lpstr>华文琥珀</vt:lpstr>
      <vt:lpstr>幼圆</vt:lpstr>
      <vt:lpstr>Arial Unicode MS</vt:lpstr>
      <vt:lpstr>Roboto Medium</vt:lpstr>
      <vt:lpstr>Segoe Print</vt:lpstr>
      <vt:lpstr>MS PGothic</vt:lpstr>
      <vt:lpstr>Segoe UI</vt:lpstr>
      <vt:lpstr>Times New Roman</vt:lpstr>
      <vt:lpstr>Gill Sans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大数据的特征——“5V”</vt:lpstr>
      <vt:lpstr>大数据的特征——“5V”</vt:lpstr>
      <vt:lpstr>PowerPoint 演示文稿</vt:lpstr>
      <vt:lpstr>PowerPoint 演示文稿</vt:lpstr>
      <vt:lpstr>PowerPoint 演示文稿</vt:lpstr>
      <vt:lpstr>PowerPoint 演示文稿</vt:lpstr>
      <vt:lpstr>数据挖掘的概念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dell</dc:creator>
  <cp:lastModifiedBy>崔启波</cp:lastModifiedBy>
  <cp:revision>112</cp:revision>
  <dcterms:created xsi:type="dcterms:W3CDTF">2015-02-06T13:20:00Z</dcterms:created>
  <dcterms:modified xsi:type="dcterms:W3CDTF">2022-09-23T12:20:44Z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3893D230345C4185ADF8DB2B5C8F3D8B</vt:lpwstr>
  </property>
</Properties>
</file>