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3"/>
    <p:sldId id="258" r:id="rId4"/>
    <p:sldId id="312" r:id="rId5"/>
    <p:sldId id="495" r:id="rId6"/>
    <p:sldId id="275" r:id="rId7"/>
    <p:sldId id="398" r:id="rId9"/>
    <p:sldId id="399" r:id="rId10"/>
    <p:sldId id="400" r:id="rId11"/>
    <p:sldId id="407" r:id="rId12"/>
    <p:sldId id="408" r:id="rId13"/>
    <p:sldId id="401" r:id="rId14"/>
    <p:sldId id="403" r:id="rId15"/>
    <p:sldId id="409" r:id="rId16"/>
    <p:sldId id="411" r:id="rId17"/>
    <p:sldId id="412" r:id="rId18"/>
    <p:sldId id="454" r:id="rId19"/>
    <p:sldId id="456" r:id="rId20"/>
    <p:sldId id="455" r:id="rId21"/>
    <p:sldId id="405" r:id="rId22"/>
    <p:sldId id="458" r:id="rId23"/>
    <p:sldId id="459" r:id="rId24"/>
    <p:sldId id="406" r:id="rId25"/>
    <p:sldId id="494" r:id="rId26"/>
    <p:sldId id="338" r:id="rId27"/>
  </p:sldIdLst>
  <p:sldSz cx="12192000" cy="6858000"/>
  <p:notesSz cx="6858000" cy="9144000"/>
  <p:custDataLst>
    <p:tags r:id="rId31"/>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FFD966"/>
    <a:srgbClr val="E5E955"/>
    <a:srgbClr val="FFC108"/>
    <a:srgbClr val="FFFFFF"/>
    <a:srgbClr val="C65C10"/>
    <a:srgbClr val="C55A11"/>
    <a:srgbClr val="D47E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102"/>
    <p:restoredTop sz="94660"/>
  </p:normalViewPr>
  <p:slideViewPr>
    <p:cSldViewPr showGuides="1">
      <p:cViewPr varScale="1">
        <p:scale>
          <a:sx n="51" d="100"/>
          <a:sy n="51" d="100"/>
        </p:scale>
        <p:origin x="840" y="66"/>
      </p:cViewPr>
      <p:guideLst>
        <p:guide orient="horz" pos="2005"/>
        <p:guide pos="391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gs" Target="tags/tag3.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76BD9C7E-5AC1-427E-9F9F-A283033ED1F7}"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E9CA2300-C538-4DA7-A1A2-FF539FE2DF15}"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solidFill>
          <a:schemeClr val="bg1"/>
        </a:solidFill>
        <a:effectLst/>
      </p:bgPr>
    </p:bg>
    <p:spTree>
      <p:nvGrpSpPr>
        <p:cNvPr id="1" name=""/>
        <p:cNvGrpSpPr/>
        <p:nvPr/>
      </p:nvGrpSpPr>
      <p:grpSpPr>
        <a:xfrm>
          <a:off x="0" y="0"/>
          <a:ext cx="0" cy="0"/>
          <a:chOff x="0" y="0"/>
          <a:chExt cx="0" cy="0"/>
        </a:xfrm>
      </p:grpSpPr>
      <p:grpSp>
        <p:nvGrpSpPr>
          <p:cNvPr id="2050" name="组合 19"/>
          <p:cNvGrpSpPr/>
          <p:nvPr userDrawn="1"/>
        </p:nvGrpSpPr>
        <p:grpSpPr>
          <a:xfrm>
            <a:off x="11496675" y="1588"/>
            <a:ext cx="695325" cy="506412"/>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10" name="矩形 9"/>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日期占位符 3"/>
          <p:cNvSpPr>
            <a:spLocks noGrp="1" noChangeArrowheads="1"/>
          </p:cNvSpPr>
          <p:nvPr>
            <p:ph type="dt" sz="half" idx="2"/>
          </p:nvPr>
        </p:nvSpPr>
        <p:spPr bwMode="auto">
          <a:xfrm>
            <a:off x="8382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AE9C005-6C7F-4947-9484-B757746E0AF2}"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5" name="页脚占位符 4"/>
          <p:cNvSpPr>
            <a:spLocks noGrp="1" noChangeArrowheads="1"/>
          </p:cNvSpPr>
          <p:nvPr>
            <p:ph type="ftr" sz="quarter" idx="3"/>
          </p:nvPr>
        </p:nvSpPr>
        <p:spPr bwMode="auto">
          <a:xfrm>
            <a:off x="4038600" y="6356350"/>
            <a:ext cx="411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6" name="灯片编号占位符 5"/>
          <p:cNvSpPr>
            <a:spLocks noGrp="1" noChangeArrowheads="1"/>
          </p:cNvSpPr>
          <p:nvPr>
            <p:ph type="sldNum" sz="quarter" idx="4"/>
          </p:nvPr>
        </p:nvSpPr>
        <p:spPr bwMode="auto">
          <a:xfrm>
            <a:off x="86106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A395A8-8C43-4132-9B15-D120ED4E2E3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4098"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099" name="文本框 28"/>
          <p:cNvSpPr txBox="1"/>
          <p:nvPr/>
        </p:nvSpPr>
        <p:spPr>
          <a:xfrm>
            <a:off x="3216910" y="4662805"/>
            <a:ext cx="5995035" cy="70675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模块三 客户关系的建立</a:t>
            </a:r>
            <a:endParaRPr lang="zh-CN" altLang="en-US" sz="4000" b="1" dirty="0">
              <a:latin typeface="微软雅黑" panose="020B0503020204020204" pitchFamily="34" charset="-122"/>
              <a:ea typeface="微软雅黑" panose="020B0503020204020204" pitchFamily="34" charset="-122"/>
            </a:endParaRPr>
          </a:p>
        </p:txBody>
      </p:sp>
      <p:cxnSp>
        <p:nvCxnSpPr>
          <p:cNvPr id="4100" name="直接连接符 31"/>
          <p:cNvCxnSpPr/>
          <p:nvPr/>
        </p:nvCxnSpPr>
        <p:spPr>
          <a:xfrm>
            <a:off x="3359785" y="5517198"/>
            <a:ext cx="5688330" cy="0"/>
          </a:xfrm>
          <a:prstGeom prst="line">
            <a:avLst/>
          </a:prstGeom>
          <a:ln w="12700" cap="flat" cmpd="sng">
            <a:solidFill>
              <a:srgbClr val="FFC108"/>
            </a:solidFill>
            <a:prstDash val="solid"/>
            <a:headEnd type="none" w="med" len="med"/>
            <a:tailEnd type="none" w="med" len="med"/>
          </a:ln>
        </p:spPr>
      </p:cxnSp>
      <p:cxnSp>
        <p:nvCxnSpPr>
          <p:cNvPr id="4101" name="直接连接符 34"/>
          <p:cNvCxnSpPr/>
          <p:nvPr/>
        </p:nvCxnSpPr>
        <p:spPr>
          <a:xfrm>
            <a:off x="3359785" y="5445125"/>
            <a:ext cx="5688330" cy="0"/>
          </a:xfrm>
          <a:prstGeom prst="line">
            <a:avLst/>
          </a:prstGeom>
          <a:ln w="12700" cap="flat" cmpd="sng">
            <a:solidFill>
              <a:srgbClr val="FFC108"/>
            </a:solidFill>
            <a:prstDash val="solid"/>
            <a:headEnd type="none" w="med" len="med"/>
            <a:tailEnd type="none" w="med" len="med"/>
          </a:ln>
        </p:spPr>
      </p:cxnSp>
      <p:sp>
        <p:nvSpPr>
          <p:cNvPr id="4102"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主讲：经济管理学院</a:t>
            </a:r>
            <a:r>
              <a:rPr lang="en-US" altLang="zh-CN" sz="2400" b="1" dirty="0">
                <a:solidFill>
                  <a:srgbClr val="0D0D0D"/>
                </a:solidFill>
                <a:latin typeface="微软雅黑" panose="020B0503020204020204" pitchFamily="34" charset="-122"/>
                <a:ea typeface="微软雅黑" panose="020B0503020204020204" pitchFamily="34" charset="-122"/>
              </a:rPr>
              <a:t>  </a:t>
            </a:r>
            <a:r>
              <a:rPr lang="zh-CN" altLang="en-US" sz="2400" b="1" dirty="0">
                <a:solidFill>
                  <a:srgbClr val="0D0D0D"/>
                </a:solidFill>
                <a:latin typeface="微软雅黑" panose="020B0503020204020204" pitchFamily="34" charset="-122"/>
                <a:ea typeface="微软雅黑" panose="020B0503020204020204" pitchFamily="34" charset="-122"/>
              </a:rPr>
              <a:t>梁燕冰</a:t>
            </a:r>
            <a:endParaRPr lang="zh-CN" altLang="zh-CN" sz="2400" b="1" dirty="0">
              <a:solidFill>
                <a:srgbClr val="0D0D0D"/>
              </a:solidFill>
              <a:latin typeface="微软雅黑" panose="020B0503020204020204" pitchFamily="34" charset="-122"/>
              <a:ea typeface="微软雅黑" panose="020B0503020204020204" pitchFamily="34" charset="-122"/>
            </a:endParaRPr>
          </a:p>
        </p:txBody>
      </p:sp>
      <p:grpSp>
        <p:nvGrpSpPr>
          <p:cNvPr id="4103" name="组合 8"/>
          <p:cNvGrpSpPr/>
          <p:nvPr/>
        </p:nvGrpSpPr>
        <p:grpSpPr>
          <a:xfrm>
            <a:off x="-26987" y="935038"/>
            <a:ext cx="12218987" cy="3644900"/>
            <a:chOff x="0" y="1566863"/>
            <a:chExt cx="12192000" cy="3644900"/>
          </a:xfrm>
        </p:grpSpPr>
        <p:pic>
          <p:nvPicPr>
            <p:cNvPr id="4104" name="图片 24"/>
            <p:cNvPicPr>
              <a:picLocks noChangeAspect="1"/>
            </p:cNvPicPr>
            <p:nvPr/>
          </p:nvPicPr>
          <p:blipFill>
            <a:blip r:embed="rId2"/>
            <a:stretch>
              <a:fillRect/>
            </a:stretch>
          </p:blipFill>
          <p:spPr>
            <a:xfrm>
              <a:off x="0" y="1566863"/>
              <a:ext cx="6156018" cy="3644900"/>
            </a:xfrm>
            <a:prstGeom prst="rect">
              <a:avLst/>
            </a:prstGeom>
            <a:noFill/>
            <a:ln w="9525">
              <a:noFill/>
            </a:ln>
          </p:spPr>
        </p:pic>
        <p:pic>
          <p:nvPicPr>
            <p:cNvPr id="4105" name="图片 25"/>
            <p:cNvPicPr>
              <a:picLocks noChangeAspect="1"/>
            </p:cNvPicPr>
            <p:nvPr/>
          </p:nvPicPr>
          <p:blipFill>
            <a:blip r:embed="rId2"/>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1" name="组合 19"/>
          <p:cNvGrpSpPr/>
          <p:nvPr/>
        </p:nvGrpSpPr>
        <p:grpSpPr>
          <a:xfrm>
            <a:off x="11496675" y="0"/>
            <a:ext cx="695325" cy="506413"/>
            <a:chOff x="0" y="0"/>
            <a:chExt cx="694944" cy="624651"/>
          </a:xfrm>
        </p:grpSpPr>
        <p:sp>
          <p:nvSpPr>
            <p:cNvPr id="717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识别客户群体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选择目标客户群体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6" name="内容占位符 5"/>
          <p:cNvSpPr>
            <a:spLocks noGrp="1"/>
          </p:cNvSpPr>
          <p:nvPr/>
        </p:nvSpPr>
        <p:spPr>
          <a:xfrm>
            <a:off x="981075" y="1845310"/>
            <a:ext cx="10264775" cy="4351655"/>
          </a:xfrm>
          <a:prstGeom prst="rect">
            <a:avLst/>
          </a:prstGeom>
        </p:spPr>
        <p:txBody>
          <a:bodyPr vert="horz" lIns="91440" tIns="45720" rIns="91440" bIns="45720" rtlCol="0">
            <a:normAutofit fontScale="90000"/>
          </a:bodyPr>
          <a:lstStyle>
            <a:lvl1pPr marL="342900" indent="-342900" algn="l" defTabSz="914400" rtl="0" eaLnBrk="1" latinLnBrk="0" hangingPunct="1">
              <a:lnSpc>
                <a:spcPts val="2880"/>
              </a:lnSpc>
              <a:spcBef>
                <a:spcPct val="20000"/>
              </a:spcBef>
              <a:buFont typeface="Arial" panose="020B0604020202020204" pitchFamily="34" charset="0"/>
              <a:buChar char="•"/>
              <a:defRPr sz="2400" kern="1200">
                <a:solidFill>
                  <a:schemeClr val="tx1">
                    <a:lumMod val="75000"/>
                    <a:lumOff val="25000"/>
                  </a:schemeClr>
                </a:solidFill>
                <a:latin typeface="+mn-lt"/>
                <a:ea typeface="微软雅黑" panose="020B0503020204020204" pitchFamily="34" charset="-122"/>
                <a:cs typeface="+mn-cs"/>
              </a:defRPr>
            </a:lvl1pPr>
            <a:lvl2pPr marL="742950" indent="-285750" algn="l" defTabSz="914400" rtl="0" eaLnBrk="1" latinLnBrk="0" hangingPunct="1">
              <a:lnSpc>
                <a:spcPts val="2880"/>
              </a:lnSpc>
              <a:spcBef>
                <a:spcPct val="20000"/>
              </a:spcBef>
              <a:buFont typeface="Arial" panose="020B0604020202020204" pitchFamily="34" charset="0"/>
              <a:buChar char="–"/>
              <a:defRPr sz="2800" kern="1200">
                <a:solidFill>
                  <a:schemeClr val="tx1">
                    <a:lumMod val="75000"/>
                    <a:lumOff val="25000"/>
                  </a:schemeClr>
                </a:solidFill>
                <a:latin typeface="+mn-lt"/>
                <a:ea typeface="微软雅黑" panose="020B0503020204020204" pitchFamily="34" charset="-122"/>
                <a:cs typeface="+mn-cs"/>
              </a:defRPr>
            </a:lvl2pPr>
            <a:lvl3pPr marL="1143000" indent="-228600" algn="l" defTabSz="914400" rtl="0" eaLnBrk="1" latinLnBrk="0" hangingPunct="1">
              <a:lnSpc>
                <a:spcPts val="2880"/>
              </a:lnSpc>
              <a:spcBef>
                <a:spcPct val="20000"/>
              </a:spcBef>
              <a:buFont typeface="Arial" panose="020B0604020202020204" pitchFamily="34" charset="0"/>
              <a:buChar char="•"/>
              <a:defRPr sz="2400" kern="1200">
                <a:solidFill>
                  <a:schemeClr val="tx1">
                    <a:lumMod val="75000"/>
                    <a:lumOff val="25000"/>
                  </a:schemeClr>
                </a:solidFill>
                <a:latin typeface="+mn-lt"/>
                <a:ea typeface="微软雅黑" panose="020B0503020204020204" pitchFamily="34" charset="-122"/>
                <a:cs typeface="+mn-cs"/>
              </a:defRPr>
            </a:lvl3pPr>
            <a:lvl4pPr marL="1600200" indent="-228600" algn="l" defTabSz="914400" rtl="0" eaLnBrk="1" latinLnBrk="0" hangingPunct="1">
              <a:lnSpc>
                <a:spcPts val="2880"/>
              </a:lnSpc>
              <a:spcBef>
                <a:spcPct val="20000"/>
              </a:spcBef>
              <a:buFont typeface="Arial" panose="020B0604020202020204" pitchFamily="34" charset="0"/>
              <a:buChar char="–"/>
              <a:defRPr sz="2000" kern="1200">
                <a:solidFill>
                  <a:schemeClr val="tx1">
                    <a:lumMod val="75000"/>
                    <a:lumOff val="25000"/>
                  </a:schemeClr>
                </a:solidFill>
                <a:latin typeface="+mn-lt"/>
                <a:ea typeface="微软雅黑" panose="020B0503020204020204" pitchFamily="34" charset="-122"/>
                <a:cs typeface="+mn-cs"/>
              </a:defRPr>
            </a:lvl4pPr>
            <a:lvl5pPr marL="2057400" indent="-228600" algn="l" defTabSz="914400" rtl="0" eaLnBrk="1" latinLnBrk="0" hangingPunct="1">
              <a:lnSpc>
                <a:spcPts val="2880"/>
              </a:lnSpc>
              <a:spcBef>
                <a:spcPct val="20000"/>
              </a:spcBef>
              <a:buFont typeface="Arial" panose="020B0604020202020204" pitchFamily="34" charset="0"/>
              <a:buChar char="»"/>
              <a:defRPr sz="2000" kern="1200">
                <a:solidFill>
                  <a:schemeClr val="tx1">
                    <a:lumMod val="75000"/>
                    <a:lumOff val="25000"/>
                  </a:schemeClr>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dirty="0" smtClean="0">
                <a:sym typeface="+mn-ea"/>
              </a:rPr>
              <a:t>（</a:t>
            </a:r>
            <a:r>
              <a:rPr lang="en-US" altLang="zh-CN" b="1" dirty="0" smtClean="0">
                <a:sym typeface="+mn-ea"/>
              </a:rPr>
              <a:t>5</a:t>
            </a:r>
            <a:r>
              <a:rPr lang="zh-CN" altLang="en-US" b="1" dirty="0" smtClean="0">
                <a:sym typeface="+mn-ea"/>
              </a:rPr>
              <a:t>）</a:t>
            </a:r>
            <a:r>
              <a:rPr lang="zh-CN" altLang="en-US" sz="2500" b="1" dirty="0" smtClean="0">
                <a:sym typeface="+mn-ea"/>
              </a:rPr>
              <a:t>智能投放</a:t>
            </a:r>
            <a:r>
              <a:rPr lang="zh-CN" altLang="en-US" sz="2500" b="1" dirty="0">
                <a:sym typeface="+mn-ea"/>
              </a:rPr>
              <a:t> </a:t>
            </a:r>
            <a:endParaRPr lang="zh-CN" altLang="en-US" b="1" dirty="0"/>
          </a:p>
          <a:p>
            <a:pPr marL="0" indent="0">
              <a:buNone/>
            </a:pPr>
            <a:r>
              <a:rPr lang="en-US" altLang="zh-CN" dirty="0" smtClean="0">
                <a:sym typeface="+mn-ea"/>
              </a:rPr>
              <a:t>——</a:t>
            </a:r>
            <a:r>
              <a:rPr dirty="0">
                <a:sym typeface="+mn-ea"/>
              </a:rPr>
              <a:t>  通过对投放关键因素的建模分析，</a:t>
            </a:r>
            <a:r>
              <a:rPr b="1" dirty="0">
                <a:sym typeface="+mn-ea"/>
              </a:rPr>
              <a:t>预测拟投放活动的市场反响与效果</a:t>
            </a:r>
            <a:r>
              <a:rPr dirty="0">
                <a:sym typeface="+mn-ea"/>
              </a:rPr>
              <a:t>。</a:t>
            </a:r>
            <a:endParaRPr dirty="0">
              <a:sym typeface="+mn-ea"/>
            </a:endParaRPr>
          </a:p>
          <a:p>
            <a:pPr marL="0" indent="0">
              <a:buNone/>
            </a:pPr>
            <a:r>
              <a:rPr lang="zh-CN" altLang="en-US" b="1" dirty="0" smtClean="0">
                <a:sym typeface="+mn-ea"/>
              </a:rPr>
              <a:t>（</a:t>
            </a:r>
            <a:r>
              <a:rPr lang="en-US" altLang="zh-CN" b="1" dirty="0" smtClean="0">
                <a:sym typeface="+mn-ea"/>
              </a:rPr>
              <a:t>6</a:t>
            </a:r>
            <a:r>
              <a:rPr lang="zh-CN" altLang="en-US" b="1" dirty="0" smtClean="0">
                <a:sym typeface="+mn-ea"/>
              </a:rPr>
              <a:t>）</a:t>
            </a:r>
            <a:r>
              <a:rPr lang="zh-CN" altLang="en-US" sz="2500" b="1" dirty="0" smtClean="0">
                <a:sym typeface="+mn-ea"/>
              </a:rPr>
              <a:t>智能促销</a:t>
            </a:r>
            <a:r>
              <a:rPr lang="zh-CN" altLang="en-US" sz="2500" b="1" dirty="0">
                <a:sym typeface="+mn-ea"/>
              </a:rPr>
              <a:t> </a:t>
            </a:r>
            <a:endParaRPr lang="zh-CN" altLang="en-US" b="1" dirty="0"/>
          </a:p>
          <a:p>
            <a:pPr marL="0" indent="0">
              <a:buNone/>
            </a:pPr>
            <a:r>
              <a:rPr lang="en-US" altLang="zh-CN" dirty="0" smtClean="0">
                <a:sym typeface="+mn-ea"/>
              </a:rPr>
              <a:t>——</a:t>
            </a:r>
            <a:r>
              <a:rPr lang="zh-CN" altLang="en-US" dirty="0">
                <a:sym typeface="+mn-ea"/>
              </a:rPr>
              <a:t>投过跟踪历史促销活动的效果，</a:t>
            </a:r>
            <a:r>
              <a:rPr lang="zh-CN" altLang="en-US" b="1" dirty="0">
                <a:sym typeface="+mn-ea"/>
              </a:rPr>
              <a:t>预测未来各类促销活动对购买行为的影响</a:t>
            </a:r>
            <a:r>
              <a:rPr lang="zh-CN" altLang="en-US" dirty="0">
                <a:sym typeface="+mn-ea"/>
              </a:rPr>
              <a:t>。</a:t>
            </a:r>
            <a:endParaRPr lang="zh-CN" altLang="en-US" dirty="0">
              <a:sym typeface="+mn-ea"/>
            </a:endParaRPr>
          </a:p>
          <a:p>
            <a:pPr marL="0" indent="0">
              <a:buNone/>
            </a:pPr>
            <a:r>
              <a:rPr lang="zh-CN" altLang="en-US" b="1" dirty="0" smtClean="0">
                <a:sym typeface="+mn-ea"/>
              </a:rPr>
              <a:t>（</a:t>
            </a:r>
            <a:r>
              <a:rPr lang="en-US" altLang="zh-CN" b="1" dirty="0" smtClean="0">
                <a:sym typeface="+mn-ea"/>
              </a:rPr>
              <a:t>7</a:t>
            </a:r>
            <a:r>
              <a:rPr lang="zh-CN" altLang="en-US" b="1" dirty="0" smtClean="0">
                <a:sym typeface="+mn-ea"/>
              </a:rPr>
              <a:t>）</a:t>
            </a:r>
            <a:r>
              <a:rPr lang="zh-CN" altLang="en-US" sz="2500" b="1" dirty="0" smtClean="0">
                <a:sym typeface="+mn-ea"/>
              </a:rPr>
              <a:t>事件营销</a:t>
            </a:r>
            <a:r>
              <a:rPr lang="zh-CN" altLang="en-US" sz="2500" b="1" dirty="0">
                <a:sym typeface="+mn-ea"/>
              </a:rPr>
              <a:t> </a:t>
            </a:r>
            <a:endParaRPr lang="zh-CN" altLang="en-US" b="1" dirty="0"/>
          </a:p>
          <a:p>
            <a:pPr marL="0" indent="0">
              <a:buNone/>
            </a:pPr>
            <a:r>
              <a:rPr lang="en-US" altLang="zh-CN" dirty="0" smtClean="0">
                <a:sym typeface="+mn-ea"/>
              </a:rPr>
              <a:t>——</a:t>
            </a:r>
            <a:r>
              <a:rPr lang="zh-CN" altLang="en-US" dirty="0">
                <a:sym typeface="+mn-ea"/>
              </a:rPr>
              <a:t>根据客户关键信息的改变或外部信息，捕捉</a:t>
            </a:r>
            <a:r>
              <a:rPr lang="zh-CN" altLang="en-US" b="1" dirty="0">
                <a:sym typeface="+mn-ea"/>
              </a:rPr>
              <a:t>客户可能的产品需求并进行针对性营销。</a:t>
            </a:r>
            <a:endParaRPr lang="zh-CN" altLang="en-US" b="1" dirty="0">
              <a:sym typeface="+mn-ea"/>
            </a:endParaRPr>
          </a:p>
          <a:p>
            <a:pPr marL="0" indent="0">
              <a:buNone/>
            </a:pPr>
            <a:r>
              <a:rPr lang="zh-CN" altLang="en-US" b="1" dirty="0" smtClean="0">
                <a:sym typeface="+mn-ea"/>
              </a:rPr>
              <a:t>（</a:t>
            </a:r>
            <a:r>
              <a:rPr lang="en-US" altLang="zh-CN" b="1" dirty="0" smtClean="0">
                <a:sym typeface="+mn-ea"/>
              </a:rPr>
              <a:t>8</a:t>
            </a:r>
            <a:r>
              <a:rPr lang="zh-CN" altLang="en-US" b="1" dirty="0" smtClean="0">
                <a:sym typeface="+mn-ea"/>
              </a:rPr>
              <a:t>）</a:t>
            </a:r>
            <a:r>
              <a:rPr lang="zh-CN" altLang="en-US" sz="2500" b="1" dirty="0" smtClean="0">
                <a:sym typeface="+mn-ea"/>
              </a:rPr>
              <a:t>向上营销</a:t>
            </a:r>
            <a:r>
              <a:rPr lang="en-US" altLang="zh-CN" sz="2500" b="1" dirty="0" smtClean="0">
                <a:sym typeface="+mn-ea"/>
              </a:rPr>
              <a:t> </a:t>
            </a:r>
            <a:endParaRPr lang="en-US" altLang="zh-CN" sz="2500" b="1" dirty="0" smtClean="0">
              <a:sym typeface="+mn-ea"/>
            </a:endParaRPr>
          </a:p>
          <a:p>
            <a:pPr marL="0" indent="0">
              <a:buNone/>
            </a:pPr>
            <a:r>
              <a:rPr lang="en-US" altLang="zh-CN" dirty="0" smtClean="0">
                <a:sym typeface="+mn-ea"/>
              </a:rPr>
              <a:t>——</a:t>
            </a:r>
            <a:r>
              <a:rPr lang="zh-CN" altLang="en-US" dirty="0">
                <a:sym typeface="+mn-ea"/>
              </a:rPr>
              <a:t>借助客户收入、大额消费等信息</a:t>
            </a:r>
            <a:r>
              <a:rPr lang="zh-CN" altLang="en-US" b="1" dirty="0">
                <a:sym typeface="+mn-ea"/>
              </a:rPr>
              <a:t>挖掘客户潜在的销售能力</a:t>
            </a:r>
            <a:r>
              <a:rPr lang="zh-CN" altLang="en-US" dirty="0">
                <a:sym typeface="+mn-ea"/>
              </a:rPr>
              <a:t>，提升客户整体资产贡献度。</a:t>
            </a:r>
            <a:endParaRPr lang="zh-CN" altLang="en-US" dirty="0">
              <a:sym typeface="+mn-ea"/>
            </a:endParaRPr>
          </a:p>
        </p:txBody>
      </p:sp>
      <p:sp>
        <p:nvSpPr>
          <p:cNvPr id="12290" name="标题 1"/>
          <p:cNvSpPr>
            <a:spLocks noGrp="1"/>
          </p:cNvSpPr>
          <p:nvPr/>
        </p:nvSpPr>
        <p:spPr>
          <a:xfrm>
            <a:off x="1158875" y="822008"/>
            <a:ext cx="8229600" cy="1143000"/>
          </a:xfrm>
          <a:prstGeom prst="rect">
            <a:avLst/>
          </a:prstGeom>
          <a:noFill/>
          <a:ln w="9525">
            <a:noFill/>
          </a:ln>
        </p:spPr>
        <p:txBody>
          <a:bodyPr vert="horz" wrap="square" lIns="91440" tIns="45720" rIns="91440" bIns="45720" anchor="ctr" anchorCtr="0"/>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r>
              <a:rPr lang="zh-CN" sz="2800" dirty="0">
                <a:latin typeface="微软雅黑" panose="020B0503020204020204" pitchFamily="34" charset="-122"/>
                <a:ea typeface="微软雅黑" panose="020B0503020204020204" pitchFamily="34" charset="-122"/>
              </a:rPr>
              <a:t>客户画像的作用：</a:t>
            </a:r>
            <a:endParaRPr lang="zh-CN" sz="28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7752080" y="1700530"/>
            <a:ext cx="3941445" cy="3941445"/>
          </a:xfrm>
          <a:prstGeom prst="rect">
            <a:avLst/>
          </a:prstGeom>
        </p:spPr>
      </p:pic>
      <p:grpSp>
        <p:nvGrpSpPr>
          <p:cNvPr id="7171" name="组合 19"/>
          <p:cNvGrpSpPr/>
          <p:nvPr/>
        </p:nvGrpSpPr>
        <p:grpSpPr>
          <a:xfrm>
            <a:off x="11496675" y="0"/>
            <a:ext cx="695325" cy="506413"/>
            <a:chOff x="0" y="0"/>
            <a:chExt cx="694944" cy="624651"/>
          </a:xfrm>
        </p:grpSpPr>
        <p:sp>
          <p:nvSpPr>
            <p:cNvPr id="717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识别客户群体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选择目标客户群体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 name="内容占位符 2"/>
          <p:cNvSpPr>
            <a:spLocks noGrp="1"/>
          </p:cNvSpPr>
          <p:nvPr/>
        </p:nvSpPr>
        <p:spPr>
          <a:xfrm>
            <a:off x="911861" y="1557020"/>
            <a:ext cx="10820400" cy="4419599"/>
          </a:xfrm>
          <a:prstGeom prst="rect">
            <a:avLst/>
          </a:prstGeom>
        </p:spPr>
        <p:txBody>
          <a:bodyPr vert="horz" lIns="91440" tIns="45720" rIns="91440" bIns="45720" rtlCol="0">
            <a:normAutofit/>
          </a:bodyPr>
          <a:lstStyle>
            <a:lvl1pPr marL="342900" indent="-342900" algn="l" defTabSz="914400" rtl="0" eaLnBrk="1" latinLnBrk="0" hangingPunct="1">
              <a:lnSpc>
                <a:spcPts val="2880"/>
              </a:lnSpc>
              <a:spcBef>
                <a:spcPct val="20000"/>
              </a:spcBef>
              <a:buFont typeface="Arial" panose="020B0604020202020204" pitchFamily="34" charset="0"/>
              <a:buChar char="•"/>
              <a:defRPr sz="2400" kern="1200">
                <a:solidFill>
                  <a:schemeClr val="tx1">
                    <a:lumMod val="75000"/>
                    <a:lumOff val="25000"/>
                  </a:schemeClr>
                </a:solidFill>
                <a:latin typeface="+mn-lt"/>
                <a:ea typeface="微软雅黑" panose="020B0503020204020204" pitchFamily="34" charset="-122"/>
                <a:cs typeface="+mn-cs"/>
              </a:defRPr>
            </a:lvl1pPr>
            <a:lvl2pPr marL="742950" indent="-285750" algn="l" defTabSz="914400" rtl="0" eaLnBrk="1" latinLnBrk="0" hangingPunct="1">
              <a:lnSpc>
                <a:spcPts val="2880"/>
              </a:lnSpc>
              <a:spcBef>
                <a:spcPct val="20000"/>
              </a:spcBef>
              <a:buFont typeface="Arial" panose="020B0604020202020204" pitchFamily="34" charset="0"/>
              <a:buChar char="–"/>
              <a:defRPr sz="2800" kern="1200">
                <a:solidFill>
                  <a:schemeClr val="tx1">
                    <a:lumMod val="75000"/>
                    <a:lumOff val="25000"/>
                  </a:schemeClr>
                </a:solidFill>
                <a:latin typeface="+mn-lt"/>
                <a:ea typeface="微软雅黑" panose="020B0503020204020204" pitchFamily="34" charset="-122"/>
                <a:cs typeface="+mn-cs"/>
              </a:defRPr>
            </a:lvl2pPr>
            <a:lvl3pPr marL="1143000" indent="-228600" algn="l" defTabSz="914400" rtl="0" eaLnBrk="1" latinLnBrk="0" hangingPunct="1">
              <a:lnSpc>
                <a:spcPts val="2880"/>
              </a:lnSpc>
              <a:spcBef>
                <a:spcPct val="20000"/>
              </a:spcBef>
              <a:buFont typeface="Arial" panose="020B0604020202020204" pitchFamily="34" charset="0"/>
              <a:buChar char="•"/>
              <a:defRPr sz="2400" kern="1200">
                <a:solidFill>
                  <a:schemeClr val="tx1">
                    <a:lumMod val="75000"/>
                    <a:lumOff val="25000"/>
                  </a:schemeClr>
                </a:solidFill>
                <a:latin typeface="+mn-lt"/>
                <a:ea typeface="微软雅黑" panose="020B0503020204020204" pitchFamily="34" charset="-122"/>
                <a:cs typeface="+mn-cs"/>
              </a:defRPr>
            </a:lvl3pPr>
            <a:lvl4pPr marL="1600200" indent="-228600" algn="l" defTabSz="914400" rtl="0" eaLnBrk="1" latinLnBrk="0" hangingPunct="1">
              <a:lnSpc>
                <a:spcPts val="2880"/>
              </a:lnSpc>
              <a:spcBef>
                <a:spcPct val="20000"/>
              </a:spcBef>
              <a:buFont typeface="Arial" panose="020B0604020202020204" pitchFamily="34" charset="0"/>
              <a:buChar char="–"/>
              <a:defRPr sz="2000" kern="1200">
                <a:solidFill>
                  <a:schemeClr val="tx1">
                    <a:lumMod val="75000"/>
                    <a:lumOff val="25000"/>
                  </a:schemeClr>
                </a:solidFill>
                <a:latin typeface="+mn-lt"/>
                <a:ea typeface="微软雅黑" panose="020B0503020204020204" pitchFamily="34" charset="-122"/>
                <a:cs typeface="+mn-cs"/>
              </a:defRPr>
            </a:lvl4pPr>
            <a:lvl5pPr marL="2057400" indent="-228600" algn="l" defTabSz="914400" rtl="0" eaLnBrk="1" latinLnBrk="0" hangingPunct="1">
              <a:lnSpc>
                <a:spcPts val="2880"/>
              </a:lnSpc>
              <a:spcBef>
                <a:spcPct val="20000"/>
              </a:spcBef>
              <a:buFont typeface="Arial" panose="020B0604020202020204" pitchFamily="34" charset="0"/>
              <a:buChar char="»"/>
              <a:defRPr sz="2000" kern="1200">
                <a:solidFill>
                  <a:schemeClr val="tx1">
                    <a:lumMod val="75000"/>
                    <a:lumOff val="25000"/>
                  </a:schemeClr>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800" dirty="0"/>
              <a:t>客户画像通过回答这样一些问题建立对目标客户的理解：</a:t>
            </a:r>
            <a:endParaRPr lang="zh-CN" altLang="en-US" sz="2800" dirty="0"/>
          </a:p>
          <a:p>
            <a:pPr marL="0" indent="0">
              <a:buNone/>
            </a:pPr>
            <a:endParaRPr lang="zh-CN" altLang="en-US" sz="2800" dirty="0"/>
          </a:p>
          <a:p>
            <a:pPr marL="0" indent="0">
              <a:buFont typeface="Arial" panose="020B0604020202020204" pitchFamily="34" charset="0"/>
              <a:buNone/>
            </a:pPr>
            <a:r>
              <a:rPr lang="zh-CN" altLang="en-US" sz="2000" dirty="0"/>
              <a:t>①　他们是些什么人？</a:t>
            </a:r>
            <a:endParaRPr lang="zh-CN" altLang="en-US" sz="2000" dirty="0"/>
          </a:p>
          <a:p>
            <a:pPr marL="0" indent="0">
              <a:buFont typeface="Arial" panose="020B0604020202020204" pitchFamily="34" charset="0"/>
              <a:buNone/>
            </a:pPr>
            <a:r>
              <a:rPr lang="zh-CN" altLang="en-US" sz="2000" dirty="0"/>
              <a:t>②　他们经常在哪里？</a:t>
            </a:r>
            <a:endParaRPr lang="zh-CN" altLang="en-US" sz="2000" dirty="0"/>
          </a:p>
          <a:p>
            <a:pPr marL="0" indent="0">
              <a:buFont typeface="Arial" panose="020B0604020202020204" pitchFamily="34" charset="0"/>
              <a:buNone/>
            </a:pPr>
            <a:r>
              <a:rPr lang="zh-CN" altLang="en-US" sz="2000" dirty="0"/>
              <a:t>③　他们有什么需求？</a:t>
            </a:r>
            <a:endParaRPr lang="zh-CN" altLang="en-US" sz="2000" dirty="0"/>
          </a:p>
          <a:p>
            <a:pPr marL="0" indent="0">
              <a:buFont typeface="Arial" panose="020B0604020202020204" pitchFamily="34" charset="0"/>
              <a:buNone/>
            </a:pPr>
            <a:r>
              <a:rPr lang="zh-CN" altLang="en-US" sz="2000" dirty="0"/>
              <a:t>④　他们有什么消费偏好？</a:t>
            </a:r>
            <a:endParaRPr lang="zh-CN" altLang="en-US" sz="2000" dirty="0"/>
          </a:p>
          <a:p>
            <a:pPr marL="0" indent="0">
              <a:buFont typeface="Arial" panose="020B0604020202020204" pitchFamily="34" charset="0"/>
              <a:buNone/>
            </a:pPr>
            <a:r>
              <a:rPr lang="zh-CN" altLang="en-US" sz="2000" dirty="0"/>
              <a:t>⑤　他们都拥有哪些产品？</a:t>
            </a:r>
            <a:endParaRPr lang="zh-CN" altLang="en-US" sz="2000" dirty="0"/>
          </a:p>
          <a:p>
            <a:pPr marL="0" indent="0">
              <a:buFont typeface="Arial" panose="020B0604020202020204" pitchFamily="34" charset="0"/>
              <a:buNone/>
            </a:pPr>
            <a:r>
              <a:rPr lang="zh-CN" altLang="en-US" sz="2000" dirty="0"/>
              <a:t>⑥　他们如何进行购买决策？</a:t>
            </a:r>
            <a:endParaRPr lang="zh-CN" altLang="en-US" sz="2000" dirty="0"/>
          </a:p>
          <a:p>
            <a:pPr marL="0" indent="0">
              <a:buFont typeface="Arial" panose="020B0604020202020204" pitchFamily="34" charset="0"/>
              <a:buNone/>
            </a:pPr>
            <a:r>
              <a:rPr lang="zh-CN" altLang="en-US" sz="2000" dirty="0"/>
              <a:t>⑦　他们对品牌的态度</a:t>
            </a:r>
            <a:r>
              <a:rPr lang="zh-CN" altLang="en-US" dirty="0"/>
              <a:t>？</a:t>
            </a:r>
            <a:endParaRPr lang="zh-CN" altLang="en-US" dirty="0"/>
          </a:p>
          <a:p>
            <a:pPr>
              <a:buFont typeface="Arial" panose="020B0604020202020204" pitchFamily="34" charset="0"/>
              <a:buChar char="•"/>
            </a:pP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6" name="组合 19"/>
          <p:cNvGrpSpPr/>
          <p:nvPr/>
        </p:nvGrpSpPr>
        <p:grpSpPr>
          <a:xfrm>
            <a:off x="11496675" y="0"/>
            <a:ext cx="695325" cy="506413"/>
            <a:chOff x="0" y="0"/>
            <a:chExt cx="694944" cy="624651"/>
          </a:xfrm>
        </p:grpSpPr>
        <p:sp>
          <p:nvSpPr>
            <p:cNvPr id="2356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356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 name="矩形 6"/>
          <p:cNvSpPr/>
          <p:nvPr/>
        </p:nvSpPr>
        <p:spPr>
          <a:xfrm>
            <a:off x="2755900" y="-22225"/>
            <a:ext cx="3979545"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选择目标客户群体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22225"/>
            <a:ext cx="269240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识别客户群体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 name="直接连接符 2"/>
          <p:cNvCxnSpPr/>
          <p:nvPr/>
        </p:nvCxnSpPr>
        <p:spPr>
          <a:xfrm flipH="1">
            <a:off x="6744018" y="527051"/>
            <a:ext cx="4708525" cy="2159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055370" y="908685"/>
            <a:ext cx="10386695" cy="1476375"/>
          </a:xfrm>
          <a:prstGeom prst="rect">
            <a:avLst/>
          </a:prstGeom>
          <a:noFill/>
          <a:ln w="9525">
            <a:noFill/>
          </a:ln>
        </p:spPr>
        <p:txBody>
          <a:bodyPr wrap="square">
            <a:spAutoFit/>
          </a:bodyPr>
          <a:p>
            <a:pPr indent="266700">
              <a:lnSpc>
                <a:spcPct val="150000"/>
              </a:lnSpc>
            </a:pPr>
            <a:r>
              <a:rPr lang="en-US" altLang="zh-CN" sz="2000">
                <a:latin typeface="微软雅黑" panose="020B0503020204020204" pitchFamily="34" charset="-122"/>
                <a:ea typeface="微软雅黑" panose="020B0503020204020204" pitchFamily="34" charset="-122"/>
              </a:rPr>
              <a:t>   </a:t>
            </a:r>
            <a:r>
              <a:rPr lang="zh-CN" sz="2000">
                <a:latin typeface="微软雅黑" panose="020B0503020204020204" pitchFamily="34" charset="-122"/>
                <a:ea typeface="微软雅黑" panose="020B0503020204020204" pitchFamily="34" charset="-122"/>
              </a:rPr>
              <a:t>为客户画像需要利用所有</a:t>
            </a:r>
            <a:r>
              <a:rPr lang="zh-CN" sz="2000" b="1">
                <a:solidFill>
                  <a:srgbClr val="C00000"/>
                </a:solidFill>
                <a:latin typeface="微软雅黑" panose="020B0503020204020204" pitchFamily="34" charset="-122"/>
                <a:ea typeface="微软雅黑" panose="020B0503020204020204" pitchFamily="34" charset="-122"/>
              </a:rPr>
              <a:t>自有和第三方</a:t>
            </a:r>
            <a:r>
              <a:rPr lang="zh-CN" sz="2000">
                <a:latin typeface="微软雅黑" panose="020B0503020204020204" pitchFamily="34" charset="-122"/>
                <a:ea typeface="微软雅黑" panose="020B0503020204020204" pitchFamily="34" charset="-122"/>
              </a:rPr>
              <a:t>可以收集和利用的数据信息，通过信息综合和特征分析，形成对该客户的整体特征的全面认识。</a:t>
            </a:r>
            <a:endParaRPr lang="zh-CN" sz="2000">
              <a:latin typeface="微软雅黑" panose="020B0503020204020204" pitchFamily="34" charset="-122"/>
              <a:ea typeface="微软雅黑" panose="020B0503020204020204" pitchFamily="34" charset="-122"/>
            </a:endParaRPr>
          </a:p>
          <a:p>
            <a:pPr indent="266700">
              <a:lnSpc>
                <a:spcPct val="150000"/>
              </a:lnSpc>
            </a:pPr>
            <a:r>
              <a:rPr lang="en-US" altLang="zh-CN" sz="2000">
                <a:latin typeface="微软雅黑" panose="020B0503020204020204" pitchFamily="34" charset="-122"/>
                <a:ea typeface="微软雅黑" panose="020B0503020204020204" pitchFamily="34" charset="-122"/>
              </a:rPr>
              <a:t>   </a:t>
            </a:r>
            <a:r>
              <a:rPr lang="zh-CN" sz="2000">
                <a:latin typeface="微软雅黑" panose="020B0503020204020204" pitchFamily="34" charset="-122"/>
                <a:ea typeface="微软雅黑" panose="020B0503020204020204" pitchFamily="34" charset="-122"/>
              </a:rPr>
              <a:t>下面是个人客户画像的信息类型：</a:t>
            </a:r>
            <a:endParaRPr lang="zh-CN" altLang="en-US" sz="2000">
              <a:latin typeface="微软雅黑" panose="020B0503020204020204" pitchFamily="34" charset="-122"/>
              <a:ea typeface="微软雅黑" panose="020B0503020204020204" pitchFamily="34" charset="-122"/>
            </a:endParaRPr>
          </a:p>
        </p:txBody>
      </p:sp>
      <p:pic>
        <p:nvPicPr>
          <p:cNvPr id="20" name="图片 4"/>
          <p:cNvPicPr>
            <a:picLocks noChangeAspect="1"/>
          </p:cNvPicPr>
          <p:nvPr/>
        </p:nvPicPr>
        <p:blipFill>
          <a:blip r:embed="rId1"/>
          <a:srcRect b="8878"/>
          <a:stretch>
            <a:fillRect/>
          </a:stretch>
        </p:blipFill>
        <p:spPr>
          <a:xfrm>
            <a:off x="2783840" y="2479040"/>
            <a:ext cx="6933565" cy="410273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1" name="组合 19"/>
          <p:cNvGrpSpPr/>
          <p:nvPr/>
        </p:nvGrpSpPr>
        <p:grpSpPr>
          <a:xfrm>
            <a:off x="11496675" y="0"/>
            <a:ext cx="695325" cy="506413"/>
            <a:chOff x="0" y="0"/>
            <a:chExt cx="694944" cy="624651"/>
          </a:xfrm>
        </p:grpSpPr>
        <p:sp>
          <p:nvSpPr>
            <p:cNvPr id="717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识别客户群体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选择目标客户群体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2290" name="标题 1"/>
          <p:cNvSpPr>
            <a:spLocks noGrp="1"/>
          </p:cNvSpPr>
          <p:nvPr/>
        </p:nvSpPr>
        <p:spPr>
          <a:xfrm>
            <a:off x="1158875" y="1252538"/>
            <a:ext cx="8229600" cy="1143000"/>
          </a:xfrm>
          <a:prstGeom prst="rect">
            <a:avLst/>
          </a:prstGeom>
          <a:noFill/>
          <a:ln w="9525">
            <a:noFill/>
          </a:ln>
        </p:spPr>
        <p:txBody>
          <a:bodyPr vert="horz" wrap="square" lIns="91440" tIns="45720" rIns="91440" bIns="45720" anchor="ctr" anchorCtr="0"/>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r>
              <a:rPr lang="zh-CN" altLang="en-US" sz="2800" dirty="0">
                <a:latin typeface="微软雅黑" panose="020B0503020204020204" pitchFamily="34" charset="-122"/>
                <a:ea typeface="微软雅黑" panose="020B0503020204020204" pitchFamily="34" charset="-122"/>
              </a:rPr>
              <a:t>寻找潜在客户的</a:t>
            </a:r>
            <a:r>
              <a:rPr lang="zh-CN" sz="2800" dirty="0">
                <a:latin typeface="微软雅黑" panose="020B0503020204020204" pitchFamily="34" charset="-122"/>
                <a:ea typeface="微软雅黑" panose="020B0503020204020204" pitchFamily="34" charset="-122"/>
              </a:rPr>
              <a:t>原则：</a:t>
            </a:r>
            <a:endParaRPr lang="zh-CN" sz="2800" dirty="0">
              <a:latin typeface="微软雅黑" panose="020B0503020204020204" pitchFamily="34" charset="-122"/>
              <a:ea typeface="微软雅黑" panose="020B0503020204020204" pitchFamily="34" charset="-122"/>
            </a:endParaRPr>
          </a:p>
        </p:txBody>
      </p:sp>
      <p:sp>
        <p:nvSpPr>
          <p:cNvPr id="100" name="文本框 99"/>
          <p:cNvSpPr txBox="1"/>
          <p:nvPr/>
        </p:nvSpPr>
        <p:spPr>
          <a:xfrm>
            <a:off x="1271905" y="2420620"/>
            <a:ext cx="9611360" cy="2061210"/>
          </a:xfrm>
          <a:prstGeom prst="rect">
            <a:avLst/>
          </a:prstGeom>
          <a:noFill/>
          <a:ln w="9525">
            <a:noFill/>
          </a:ln>
        </p:spPr>
        <p:txBody>
          <a:bodyPr wrap="square">
            <a:spAutoFit/>
          </a:bodyPr>
          <a:p>
            <a:endParaRPr lang="zh-CN" altLang="en-US" sz="20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charset="0"/>
              <a:buChar char="Ø"/>
            </a:pPr>
            <a:r>
              <a:rPr lang="zh-CN" altLang="en-US" sz="2400">
                <a:latin typeface="微软雅黑" panose="020B0503020204020204" pitchFamily="34" charset="-122"/>
                <a:ea typeface="微软雅黑" panose="020B0503020204020204" pitchFamily="34" charset="-122"/>
              </a:rPr>
              <a:t>量身定制</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charset="0"/>
              <a:buChar char="Ø"/>
            </a:pPr>
            <a:r>
              <a:rPr lang="zh-CN" altLang="en-US" sz="2400">
                <a:latin typeface="微软雅黑" panose="020B0503020204020204" pitchFamily="34" charset="-122"/>
                <a:ea typeface="微软雅黑" panose="020B0503020204020204" pitchFamily="34" charset="-122"/>
              </a:rPr>
              <a:t>重点关注</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charset="0"/>
              <a:buChar char="Ø"/>
            </a:pPr>
            <a:r>
              <a:rPr lang="zh-CN" altLang="en-US" sz="2400">
                <a:latin typeface="微软雅黑" panose="020B0503020204020204" pitchFamily="34" charset="-122"/>
                <a:ea typeface="微软雅黑" panose="020B0503020204020204" pitchFamily="34" charset="-122"/>
              </a:rPr>
              <a:t>循序渐进</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1" name="组合 19"/>
          <p:cNvGrpSpPr/>
          <p:nvPr/>
        </p:nvGrpSpPr>
        <p:grpSpPr>
          <a:xfrm>
            <a:off x="11496675" y="0"/>
            <a:ext cx="695325" cy="506413"/>
            <a:chOff x="0" y="0"/>
            <a:chExt cx="694944" cy="624651"/>
          </a:xfrm>
        </p:grpSpPr>
        <p:sp>
          <p:nvSpPr>
            <p:cNvPr id="717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识别客户群体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选择目标客户群体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nvSpPr>
        <p:spPr>
          <a:xfrm>
            <a:off x="767715" y="764223"/>
            <a:ext cx="8229600" cy="1143000"/>
          </a:xfrm>
          <a:prstGeom prst="rect">
            <a:avLst/>
          </a:prstGeom>
          <a:noFill/>
          <a:ln w="9525">
            <a:noFill/>
          </a:ln>
        </p:spPr>
        <p:txBody>
          <a:bodyPr vert="horz" wrap="square" lIns="91440" tIns="45720" rIns="91440" bIns="45720" anchor="ctr" anchorCtr="0"/>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r>
              <a:rPr lang="zh-CN" altLang="en-US" sz="2800" dirty="0">
                <a:latin typeface="微软雅黑" panose="020B0503020204020204" pitchFamily="34" charset="-122"/>
                <a:ea typeface="微软雅黑" panose="020B0503020204020204" pitchFamily="34" charset="-122"/>
              </a:rPr>
              <a:t>寻找潜在客户的</a:t>
            </a:r>
            <a:r>
              <a:rPr lang="zh-CN" sz="2800" dirty="0">
                <a:latin typeface="微软雅黑" panose="020B0503020204020204" pitchFamily="34" charset="-122"/>
                <a:ea typeface="微软雅黑" panose="020B0503020204020204" pitchFamily="34" charset="-122"/>
              </a:rPr>
              <a:t>方法：</a:t>
            </a:r>
            <a:endParaRPr lang="zh-CN" sz="280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95325" y="1628775"/>
            <a:ext cx="10829290" cy="4954270"/>
          </a:xfrm>
          <a:prstGeom prst="rect">
            <a:avLst/>
          </a:prstGeom>
          <a:noFill/>
          <a:ln w="9525">
            <a:noFill/>
          </a:ln>
        </p:spPr>
        <p:txBody>
          <a:bodyPr wrap="square">
            <a:spAutoFit/>
          </a:bodyPr>
          <a:p>
            <a:pPr indent="356870"/>
            <a:r>
              <a:rPr lang="zh-CN" sz="2000"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（一）原始记录法</a:t>
            </a:r>
            <a:endParaRPr lang="zh-CN" sz="1600">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en-US" altLang="zh-CN" sz="1600">
                <a:latin typeface="微软雅黑" panose="020B0503020204020204" pitchFamily="34" charset="-122"/>
                <a:ea typeface="微软雅黑" panose="020B0503020204020204" pitchFamily="34" charset="-122"/>
                <a:cs typeface="微软雅黑" panose="020B0503020204020204" pitchFamily="34" charset="-122"/>
              </a:rPr>
              <a:t>       </a:t>
            </a:r>
            <a:r>
              <a:rPr lang="zh-CN" sz="1600">
                <a:latin typeface="微软雅黑" panose="020B0503020204020204" pitchFamily="34" charset="-122"/>
                <a:ea typeface="微软雅黑" panose="020B0503020204020204" pitchFamily="34" charset="-122"/>
                <a:cs typeface="微软雅黑" panose="020B0503020204020204" pitchFamily="34" charset="-122"/>
              </a:rPr>
              <a:t>如果一个企业刚刚开始建立客户资料库，那么查阅企业的销售记录是一个最直接和最简单的方法，因为从销售原始记录中得到的数据非常真实，不仅可以得到过去和现有的客户名单与信息，还可通过企业销售记录发现客户的类型，从而推测出可能的潜在客户。</a:t>
            </a:r>
            <a:endParaRPr lang="zh-CN" sz="2000" b="1">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zh-CN" sz="2000"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（二）新增记录法</a:t>
            </a:r>
            <a:endParaRPr lang="zh-CN" sz="1600">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en-US" altLang="zh-CN" sz="1600">
                <a:latin typeface="微软雅黑" panose="020B0503020204020204" pitchFamily="34" charset="-122"/>
                <a:ea typeface="微软雅黑" panose="020B0503020204020204" pitchFamily="34" charset="-122"/>
                <a:cs typeface="微软雅黑" panose="020B0503020204020204" pitchFamily="34" charset="-122"/>
              </a:rPr>
              <a:t>       </a:t>
            </a:r>
            <a:r>
              <a:rPr lang="zh-CN" sz="1600">
                <a:latin typeface="微软雅黑" panose="020B0503020204020204" pitchFamily="34" charset="-122"/>
                <a:ea typeface="微软雅黑" panose="020B0503020204020204" pitchFamily="34" charset="-122"/>
                <a:cs typeface="微软雅黑" panose="020B0503020204020204" pitchFamily="34" charset="-122"/>
              </a:rPr>
              <a:t>随身准备电子终端设备，只要听到或看到一个可能的客户，就立刻把相关资料记录下来，以免忘记。</a:t>
            </a:r>
            <a:endParaRPr lang="zh-CN" sz="2000" b="1">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zh-CN" sz="2000"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（三）直接询问法</a:t>
            </a:r>
            <a:endParaRPr lang="zh-CN" sz="1600">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en-US" altLang="zh-CN" sz="1600">
                <a:latin typeface="微软雅黑" panose="020B0503020204020204" pitchFamily="34" charset="-122"/>
                <a:ea typeface="微软雅黑" panose="020B0503020204020204" pitchFamily="34" charset="-122"/>
                <a:cs typeface="微软雅黑" panose="020B0503020204020204" pitchFamily="34" charset="-122"/>
              </a:rPr>
              <a:t>       </a:t>
            </a:r>
            <a:r>
              <a:rPr lang="zh-CN" sz="1600">
                <a:latin typeface="微软雅黑" panose="020B0503020204020204" pitchFamily="34" charset="-122"/>
                <a:ea typeface="微软雅黑" panose="020B0503020204020204" pitchFamily="34" charset="-122"/>
                <a:cs typeface="微软雅黑" panose="020B0503020204020204" pitchFamily="34" charset="-122"/>
              </a:rPr>
              <a:t>所谓直接询问就是走进陌生人的家里（社区或小区，或是办公室，或是工厂），挨家挨户访问推销。这种方法也常用来训练新营销人员的胆识。</a:t>
            </a:r>
            <a:endParaRPr lang="zh-CN" sz="2000" b="1">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zh-CN" sz="2000"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（四）熟人法</a:t>
            </a:r>
            <a:endParaRPr lang="zh-CN" sz="1600">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en-US" altLang="zh-CN" sz="1600">
                <a:latin typeface="微软雅黑" panose="020B0503020204020204" pitchFamily="34" charset="-122"/>
                <a:ea typeface="微软雅黑" panose="020B0503020204020204" pitchFamily="34" charset="-122"/>
                <a:cs typeface="微软雅黑" panose="020B0503020204020204" pitchFamily="34" charset="-122"/>
              </a:rPr>
              <a:t>       </a:t>
            </a:r>
            <a:r>
              <a:rPr lang="zh-CN" sz="1600">
                <a:latin typeface="微软雅黑" panose="020B0503020204020204" pitchFamily="34" charset="-122"/>
                <a:ea typeface="微软雅黑" panose="020B0503020204020204" pitchFamily="34" charset="-122"/>
                <a:cs typeface="微软雅黑" panose="020B0503020204020204" pitchFamily="34" charset="-122"/>
              </a:rPr>
              <a:t>常言道：熟人好说话。因此，收集客户信息，发掘潜在客户，从亲戚和朋友入手是一条捷径。</a:t>
            </a:r>
            <a:endParaRPr lang="zh-CN" sz="2000" b="1">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zh-CN" sz="2000"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（五）无限连锁法</a:t>
            </a:r>
            <a:endParaRPr lang="zh-CN" sz="1600">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en-US" altLang="zh-CN" sz="1600">
                <a:latin typeface="微软雅黑" panose="020B0503020204020204" pitchFamily="34" charset="-122"/>
                <a:ea typeface="微软雅黑" panose="020B0503020204020204" pitchFamily="34" charset="-122"/>
                <a:cs typeface="微软雅黑" panose="020B0503020204020204" pitchFamily="34" charset="-122"/>
              </a:rPr>
              <a:t>       </a:t>
            </a:r>
            <a:r>
              <a:rPr lang="zh-CN" sz="1600">
                <a:latin typeface="微软雅黑" panose="020B0503020204020204" pitchFamily="34" charset="-122"/>
                <a:ea typeface="微软雅黑" panose="020B0503020204020204" pitchFamily="34" charset="-122"/>
                <a:cs typeface="微软雅黑" panose="020B0503020204020204" pitchFamily="34" charset="-122"/>
              </a:rPr>
              <a:t>让客户推荐新的客户，再让新客户推荐下一个客户，层层推荐，如此持续下去，收集、积累客户的资料。</a:t>
            </a:r>
            <a:endParaRPr lang="zh-CN" sz="2000" b="1">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zh-CN" sz="2000"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（六）重复销售法</a:t>
            </a:r>
            <a:endParaRPr lang="zh-CN" sz="1600">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en-US" altLang="zh-CN" sz="1600">
                <a:latin typeface="微软雅黑" panose="020B0503020204020204" pitchFamily="34" charset="-122"/>
                <a:ea typeface="微软雅黑" panose="020B0503020204020204" pitchFamily="34" charset="-122"/>
                <a:cs typeface="微软雅黑" panose="020B0503020204020204" pitchFamily="34" charset="-122"/>
              </a:rPr>
              <a:t>       </a:t>
            </a:r>
            <a:r>
              <a:rPr lang="zh-CN" sz="1600">
                <a:latin typeface="微软雅黑" panose="020B0503020204020204" pitchFamily="34" charset="-122"/>
                <a:ea typeface="微软雅黑" panose="020B0503020204020204" pitchFamily="34" charset="-122"/>
                <a:cs typeface="微软雅黑" panose="020B0503020204020204" pitchFamily="34" charset="-122"/>
              </a:rPr>
              <a:t>如果平时与老客户保持着良好的关系，就能够不时地取得各项情报，或者能够获得新的客户信息。</a:t>
            </a:r>
            <a:endParaRPr lang="zh-CN" sz="2000" b="1">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zh-CN" sz="2000"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（七）光辉效应法</a:t>
            </a:r>
            <a:endParaRPr lang="zh-CN" sz="1600">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en-US" altLang="zh-CN" sz="1600">
                <a:latin typeface="微软雅黑" panose="020B0503020204020204" pitchFamily="34" charset="-122"/>
                <a:ea typeface="微软雅黑" panose="020B0503020204020204" pitchFamily="34" charset="-122"/>
                <a:cs typeface="微软雅黑" panose="020B0503020204020204" pitchFamily="34" charset="-122"/>
              </a:rPr>
              <a:t>       </a:t>
            </a:r>
            <a:r>
              <a:rPr lang="zh-CN" sz="1600">
                <a:latin typeface="微软雅黑" panose="020B0503020204020204" pitchFamily="34" charset="-122"/>
                <a:ea typeface="微软雅黑" panose="020B0503020204020204" pitchFamily="34" charset="-122"/>
                <a:cs typeface="微软雅黑" panose="020B0503020204020204" pitchFamily="34" charset="-122"/>
              </a:rPr>
              <a:t>是指利用名人的影响力在某一特定的客户开发区内进行宣传推广,使其成为销售人员的客户,借此带动区域内的其他客户转化为潜在客户的寻找方法。该方法的关键在于获得“有影响力的人”，才能更好地扩大产品或服务的影响力。</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1" name="组合 19"/>
          <p:cNvGrpSpPr/>
          <p:nvPr/>
        </p:nvGrpSpPr>
        <p:grpSpPr>
          <a:xfrm>
            <a:off x="11496675" y="0"/>
            <a:ext cx="695325" cy="506413"/>
            <a:chOff x="0" y="0"/>
            <a:chExt cx="694944" cy="624651"/>
          </a:xfrm>
        </p:grpSpPr>
        <p:sp>
          <p:nvSpPr>
            <p:cNvPr id="717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识别客户群体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选择目标客户群体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695325" y="1628775"/>
            <a:ext cx="10712450" cy="5077460"/>
          </a:xfrm>
          <a:prstGeom prst="rect">
            <a:avLst/>
          </a:prstGeom>
          <a:noFill/>
          <a:ln w="9525">
            <a:noFill/>
          </a:ln>
        </p:spPr>
        <p:txBody>
          <a:bodyPr wrap="square">
            <a:spAutoFit/>
          </a:bodyPr>
          <a:p>
            <a:pPr indent="356870"/>
            <a:r>
              <a:rPr lang="zh-CN"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（九）直接购买法</a:t>
            </a:r>
            <a:endParaRPr lang="zh-CN"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zh-CN">
                <a:latin typeface="微软雅黑" panose="020B0503020204020204" pitchFamily="34" charset="-122"/>
                <a:ea typeface="微软雅黑" panose="020B0503020204020204" pitchFamily="34" charset="-122"/>
                <a:cs typeface="微软雅黑" panose="020B0503020204020204" pitchFamily="34" charset="-122"/>
              </a:rPr>
              <a:t>为了获取高质量的潜在客户资料，最终实现潜在客户向现实客户的转化，购买有关潜在客户的资料是非常有效的方式。</a:t>
            </a:r>
            <a:endParaRPr lang="zh-CN">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zh-CN"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（十）名单查找法</a:t>
            </a:r>
            <a:endParaRPr lang="zh-CN"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zh-CN">
                <a:latin typeface="微软雅黑" panose="020B0503020204020204" pitchFamily="34" charset="-122"/>
                <a:ea typeface="微软雅黑" panose="020B0503020204020204" pitchFamily="34" charset="-122"/>
                <a:cs typeface="微软雅黑" panose="020B0503020204020204" pitchFamily="34" charset="-122"/>
              </a:rPr>
              <a:t>通过邮政黄页或地址簿的名单查找，收集客户的资料。</a:t>
            </a:r>
            <a:endParaRPr lang="zh-CN">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zh-CN"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（十一）报刊名册法</a:t>
            </a:r>
            <a:endParaRPr lang="zh-CN"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zh-CN">
                <a:latin typeface="微软雅黑" panose="020B0503020204020204" pitchFamily="34" charset="-122"/>
                <a:ea typeface="微软雅黑" panose="020B0503020204020204" pitchFamily="34" charset="-122"/>
                <a:cs typeface="微软雅黑" panose="020B0503020204020204" pitchFamily="34" charset="-122"/>
              </a:rPr>
              <a:t>报刊、名册是世界上最好的寻找客户资料的工具之一。当然，要找一些与企业相关的报刊和资料。</a:t>
            </a:r>
            <a:endParaRPr lang="zh-CN">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zh-CN"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（十二）电子邮件法</a:t>
            </a:r>
            <a:endParaRPr lang="zh-CN"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zh-CN">
                <a:latin typeface="微软雅黑" panose="020B0503020204020204" pitchFamily="34" charset="-122"/>
                <a:ea typeface="微软雅黑" panose="020B0503020204020204" pitchFamily="34" charset="-122"/>
                <a:cs typeface="微软雅黑" panose="020B0503020204020204" pitchFamily="34" charset="-122"/>
              </a:rPr>
              <a:t>这一方式除了具有发送速度快、简捷等优点外，最大的优点还在于，经常使用电子邮件的人如果对某类信息感兴趣就会马上回复信件，这样便于收集客户信息。</a:t>
            </a:r>
            <a:endParaRPr lang="zh-CN">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zh-CN"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（十三）搜索引擎法</a:t>
            </a:r>
            <a:endParaRPr lang="zh-CN"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zh-CN">
                <a:latin typeface="微软雅黑" panose="020B0503020204020204" pitchFamily="34" charset="-122"/>
                <a:ea typeface="微软雅黑" panose="020B0503020204020204" pitchFamily="34" charset="-122"/>
                <a:cs typeface="微软雅黑" panose="020B0503020204020204" pitchFamily="34" charset="-122"/>
              </a:rPr>
              <a:t>利用搜索引擎查找资料有两种方法，一是分类查找，二是关键字查找。</a:t>
            </a:r>
            <a:endParaRPr lang="zh-CN">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zh-CN"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（十四）网上黄页法</a:t>
            </a:r>
            <a:endParaRPr lang="zh-CN"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zh-CN">
                <a:latin typeface="微软雅黑" panose="020B0503020204020204" pitchFamily="34" charset="-122"/>
                <a:ea typeface="微软雅黑" panose="020B0503020204020204" pitchFamily="34" charset="-122"/>
                <a:cs typeface="微软雅黑" panose="020B0503020204020204" pitchFamily="34" charset="-122"/>
              </a:rPr>
              <a:t>可以利用我国的黄页网站（YELLOWPAGE）、工商目录（DIRECTORY），查找到潜在客户资料，还可以利用经纪类网站的丰富信息资源。</a:t>
            </a:r>
            <a:endParaRPr lang="zh-CN">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zh-CN"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（十五）行业网站法</a:t>
            </a:r>
            <a:endParaRPr lang="zh-CN"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a:p>
            <a:pPr indent="356870"/>
            <a:r>
              <a:rPr lang="zh-CN">
                <a:latin typeface="微软雅黑" panose="020B0503020204020204" pitchFamily="34" charset="-122"/>
                <a:ea typeface="微软雅黑" panose="020B0503020204020204" pitchFamily="34" charset="-122"/>
                <a:cs typeface="微软雅黑" panose="020B0503020204020204" pitchFamily="34" charset="-122"/>
              </a:rPr>
              <a:t>行业网站的内容相对来说比较专业，信息的有效性也会得到保证。到目前为止，出口营销最为有效的方式还是参加面向国际贸易的行业展览。</a:t>
            </a:r>
            <a:endParaRPr lang="zh-CN">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标题 1"/>
          <p:cNvSpPr>
            <a:spLocks noGrp="1"/>
          </p:cNvSpPr>
          <p:nvPr/>
        </p:nvSpPr>
        <p:spPr>
          <a:xfrm>
            <a:off x="767715" y="764223"/>
            <a:ext cx="8229600" cy="1143000"/>
          </a:xfrm>
          <a:prstGeom prst="rect">
            <a:avLst/>
          </a:prstGeom>
          <a:noFill/>
          <a:ln w="9525">
            <a:noFill/>
          </a:ln>
        </p:spPr>
        <p:txBody>
          <a:bodyPr vert="horz" wrap="square" lIns="91440" tIns="45720" rIns="91440" bIns="45720" anchor="ctr" anchorCtr="0"/>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r>
              <a:rPr lang="zh-CN" altLang="en-US" sz="2800" dirty="0">
                <a:latin typeface="微软雅黑" panose="020B0503020204020204" pitchFamily="34" charset="-122"/>
                <a:ea typeface="微软雅黑" panose="020B0503020204020204" pitchFamily="34" charset="-122"/>
              </a:rPr>
              <a:t>寻找潜在客户的</a:t>
            </a:r>
            <a:r>
              <a:rPr lang="zh-CN" sz="2800" dirty="0">
                <a:latin typeface="微软雅黑" panose="020B0503020204020204" pitchFamily="34" charset="-122"/>
                <a:ea typeface="微软雅黑" panose="020B0503020204020204" pitchFamily="34" charset="-122"/>
              </a:rPr>
              <a:t>方法：</a:t>
            </a:r>
            <a:endParaRPr lang="zh-CN" sz="28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19"/>
          <p:cNvGrpSpPr/>
          <p:nvPr/>
        </p:nvGrpSpPr>
        <p:grpSpPr>
          <a:xfrm>
            <a:off x="0" y="381000"/>
            <a:ext cx="695325" cy="506413"/>
            <a:chOff x="0" y="0"/>
            <a:chExt cx="694944" cy="624651"/>
          </a:xfrm>
        </p:grpSpPr>
        <p:sp>
          <p:nvSpPr>
            <p:cNvPr id="71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171" name="矩形 22"/>
          <p:cNvSpPr/>
          <p:nvPr/>
        </p:nvSpPr>
        <p:spPr>
          <a:xfrm>
            <a:off x="911225" y="363855"/>
            <a:ext cx="10551795" cy="52197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r>
              <a:rPr lang="en-US" altLang="zh-CN" b="1" dirty="0">
                <a:solidFill>
                  <a:srgbClr val="404040"/>
                </a:solidFill>
                <a:latin typeface="微软雅黑" panose="020B0503020204020204" pitchFamily="34" charset="-122"/>
                <a:ea typeface="微软雅黑" panose="020B0503020204020204" pitchFamily="34" charset="-122"/>
              </a:rPr>
              <a:t>——</a:t>
            </a:r>
            <a:r>
              <a:rPr lang="en-US" altLang="zh-CN" sz="2400" b="1" dirty="0">
                <a:solidFill>
                  <a:srgbClr val="404040"/>
                </a:solidFill>
                <a:latin typeface="Arial" panose="020B0604020202020204" pitchFamily="34" charset="0"/>
                <a:ea typeface="微软雅黑" panose="020B0503020204020204" pitchFamily="34" charset="-122"/>
                <a:sym typeface="+mn-ea"/>
              </a:rPr>
              <a:t>劳力士的目标客户选择</a:t>
            </a:r>
            <a:endParaRPr lang="en-US" altLang="zh-CN" sz="2400" b="1" dirty="0">
              <a:solidFill>
                <a:srgbClr val="404040"/>
              </a:solidFill>
              <a:latin typeface="Arial" panose="020B0604020202020204" pitchFamily="34" charset="0"/>
              <a:ea typeface="微软雅黑" panose="020B0503020204020204" pitchFamily="34" charset="-122"/>
              <a:sym typeface="+mn-ea"/>
            </a:endParaRPr>
          </a:p>
        </p:txBody>
      </p:sp>
      <p:sp>
        <p:nvSpPr>
          <p:cNvPr id="7172" name="MH_Text_1"/>
          <p:cNvSpPr/>
          <p:nvPr/>
        </p:nvSpPr>
        <p:spPr>
          <a:xfrm>
            <a:off x="911860" y="981075"/>
            <a:ext cx="10768330" cy="5678805"/>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r>
              <a:rPr lang="en-US" altLang="zh-CN" sz="1800" b="1" dirty="0">
                <a:solidFill>
                  <a:srgbClr val="404040"/>
                </a:solidFill>
                <a:latin typeface="Arial" panose="020B0604020202020204" pitchFamily="34" charset="0"/>
                <a:ea typeface="微软雅黑" panose="020B0503020204020204" pitchFamily="34" charset="-122"/>
              </a:rPr>
              <a:t>  </a:t>
            </a:r>
            <a:r>
              <a:rPr lang="en-US" altLang="zh-CN" sz="1600" b="1" dirty="0">
                <a:solidFill>
                  <a:srgbClr val="404040"/>
                </a:solidFill>
                <a:latin typeface="Arial" panose="020B0604020202020204" pitchFamily="34" charset="0"/>
                <a:ea typeface="微软雅黑" panose="020B0503020204020204" pitchFamily="34" charset="-122"/>
              </a:rPr>
              <a:t>   </a:t>
            </a:r>
            <a:r>
              <a:rPr lang="en-US" altLang="zh-CN" sz="1600" dirty="0">
                <a:solidFill>
                  <a:srgbClr val="404040"/>
                </a:solidFill>
                <a:latin typeface="Arial" panose="020B0604020202020204" pitchFamily="34" charset="0"/>
                <a:ea typeface="微软雅黑" panose="020B0503020204020204" pitchFamily="34" charset="-122"/>
              </a:rPr>
              <a:t>  </a:t>
            </a:r>
            <a:r>
              <a:rPr lang="en-US" altLang="zh-CN" sz="1800" dirty="0">
                <a:solidFill>
                  <a:srgbClr val="404040"/>
                </a:solidFill>
                <a:latin typeface="Arial" panose="020B0604020202020204" pitchFamily="34" charset="0"/>
                <a:ea typeface="微软雅黑" panose="020B0503020204020204" pitchFamily="34" charset="-122"/>
              </a:rPr>
              <a:t>劳力士(Rolex)被认为是最成功及推崇备至的瑞士手表，作为顶级腕表品牌，一个多世纪以来，劳力士一直是性能和尊贵的象征。劳力士的消费人群定位于成熟有品味、懂得鉴赏名表、敢于自我肯定的成功人士，其类型有追求钟表功能专业化的客户；追求身份、社会地位象征的客户；走在时尚尖端、追求奢华的客户。</a:t>
            </a:r>
            <a:endParaRPr lang="en-US" altLang="zh-CN" sz="1800"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en-US" altLang="zh-CN" sz="1800" b="1" dirty="0">
                <a:solidFill>
                  <a:schemeClr val="accent2"/>
                </a:solidFill>
                <a:latin typeface="Arial" panose="020B0604020202020204" pitchFamily="34" charset="0"/>
                <a:ea typeface="微软雅黑" panose="020B0503020204020204" pitchFamily="34" charset="-122"/>
              </a:rPr>
              <a:t>1. 追求钟表功能专业化的客户</a:t>
            </a:r>
            <a:endParaRPr lang="en-US" altLang="zh-CN" sz="1800" b="1" dirty="0">
              <a:solidFill>
                <a:schemeClr val="accent2"/>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en-US" altLang="zh-CN" sz="1800" dirty="0">
                <a:solidFill>
                  <a:srgbClr val="404040"/>
                </a:solidFill>
                <a:latin typeface="Arial" panose="020B0604020202020204" pitchFamily="34" charset="0"/>
                <a:ea typeface="微软雅黑" panose="020B0503020204020204" pitchFamily="34" charset="-122"/>
              </a:rPr>
              <a:t>       对于那些追求钟表功能专业化的客户有潜航者、飞行员、旅行探险者、经常到国外旅行的商务人士等，虽然他们的购买力不稳定、但在专业化功能的吸引下，拥有相对强的购买力，由于对高质量多功能的追求，这类客户拥有较强的品牌偏好。</a:t>
            </a:r>
            <a:endParaRPr lang="en-US" altLang="zh-CN" sz="1800"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en-US" altLang="zh-CN" sz="1800" dirty="0">
                <a:solidFill>
                  <a:srgbClr val="404040"/>
                </a:solidFill>
                <a:latin typeface="Arial" panose="020B0604020202020204" pitchFamily="34" charset="0"/>
                <a:ea typeface="微软雅黑" panose="020B0503020204020204" pitchFamily="34" charset="-122"/>
              </a:rPr>
              <a:t>       潜航者对钟表牢固可靠性、极致的优雅性和性能的要求极高，要求在从事专业活动之时，能够确保安全的潜水时：飞行员钟表专业化的需求集中体现在对不同时区时间的转换，以适应飞行环境的需要：旅行探险者对钟表指示时区以及区时的功能要求高，并且要求钟表可以用于区分和时间，以应对险恶的探险环境：经常出国旅行的商务人对钟表立调时不同时区区时的转换存在着很大需求。</a:t>
            </a:r>
            <a:endParaRPr lang="en-US" altLang="zh-CN" sz="1800" dirty="0">
              <a:solidFill>
                <a:srgbClr val="404040"/>
              </a:solidFill>
              <a:latin typeface="Arial" panose="020B0604020202020204" pitchFamily="34" charset="0"/>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19"/>
          <p:cNvGrpSpPr/>
          <p:nvPr/>
        </p:nvGrpSpPr>
        <p:grpSpPr>
          <a:xfrm>
            <a:off x="0" y="381000"/>
            <a:ext cx="695325" cy="506413"/>
            <a:chOff x="0" y="0"/>
            <a:chExt cx="694944" cy="624651"/>
          </a:xfrm>
        </p:grpSpPr>
        <p:sp>
          <p:nvSpPr>
            <p:cNvPr id="71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171" name="矩形 22"/>
          <p:cNvSpPr/>
          <p:nvPr/>
        </p:nvSpPr>
        <p:spPr>
          <a:xfrm>
            <a:off x="911225" y="363855"/>
            <a:ext cx="10551795" cy="52197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r>
              <a:rPr lang="en-US" altLang="zh-CN" b="1" dirty="0">
                <a:solidFill>
                  <a:srgbClr val="404040"/>
                </a:solidFill>
                <a:latin typeface="微软雅黑" panose="020B0503020204020204" pitchFamily="34" charset="-122"/>
                <a:ea typeface="微软雅黑" panose="020B0503020204020204" pitchFamily="34" charset="-122"/>
              </a:rPr>
              <a:t>——</a:t>
            </a:r>
            <a:r>
              <a:rPr lang="en-US" altLang="zh-CN" sz="2400" b="1" dirty="0">
                <a:solidFill>
                  <a:srgbClr val="404040"/>
                </a:solidFill>
                <a:latin typeface="Arial" panose="020B0604020202020204" pitchFamily="34" charset="0"/>
                <a:ea typeface="微软雅黑" panose="020B0503020204020204" pitchFamily="34" charset="-122"/>
                <a:sym typeface="+mn-ea"/>
              </a:rPr>
              <a:t>劳力士的目标客户选择</a:t>
            </a:r>
            <a:endParaRPr lang="en-US" altLang="zh-CN" sz="2400" b="1" dirty="0">
              <a:solidFill>
                <a:srgbClr val="404040"/>
              </a:solidFill>
              <a:latin typeface="Arial" panose="020B0604020202020204" pitchFamily="34" charset="0"/>
              <a:ea typeface="微软雅黑" panose="020B0503020204020204" pitchFamily="34" charset="-122"/>
              <a:sym typeface="+mn-ea"/>
            </a:endParaRPr>
          </a:p>
        </p:txBody>
      </p:sp>
      <p:sp>
        <p:nvSpPr>
          <p:cNvPr id="7172" name="MH_Text_1"/>
          <p:cNvSpPr/>
          <p:nvPr/>
        </p:nvSpPr>
        <p:spPr>
          <a:xfrm>
            <a:off x="983615" y="1094740"/>
            <a:ext cx="10573385" cy="5326380"/>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algn="just" eaLnBrk="1" hangingPunct="1">
              <a:lnSpc>
                <a:spcPct val="150000"/>
              </a:lnSpc>
              <a:spcBef>
                <a:spcPts val="600"/>
              </a:spcBef>
              <a:spcAft>
                <a:spcPts val="600"/>
              </a:spcAft>
              <a:buClrTx/>
              <a:buSzTx/>
              <a:buNone/>
            </a:pPr>
            <a:r>
              <a:rPr lang="en-US" altLang="zh-CN" sz="1800" b="1" dirty="0">
                <a:solidFill>
                  <a:schemeClr val="accent2"/>
                </a:solidFill>
                <a:latin typeface="Arial" panose="020B0604020202020204" pitchFamily="34" charset="0"/>
                <a:ea typeface="微软雅黑" panose="020B0503020204020204" pitchFamily="34" charset="-122"/>
              </a:rPr>
              <a:t>2. 追求身份、社会地位象征的客户</a:t>
            </a:r>
            <a:endParaRPr lang="en-US" altLang="zh-CN" sz="1800" b="1" dirty="0">
              <a:solidFill>
                <a:schemeClr val="accent2"/>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en-US" altLang="zh-CN" sz="1400" b="1" dirty="0">
                <a:solidFill>
                  <a:srgbClr val="404040"/>
                </a:solidFill>
                <a:latin typeface="Arial" panose="020B0604020202020204" pitchFamily="34" charset="0"/>
                <a:ea typeface="微软雅黑" panose="020B0503020204020204" pitchFamily="34" charset="-122"/>
              </a:rPr>
              <a:t>       成功的商务人士、艺术家、皇室、贵族等上流社会人士非常追求身份、社会地位象征，他们事业成功、收入颇丰，具有强劲购买力，教育程度高，品牌偏好程度高。成功的商务人士拥有很强的时间观念，同时在商务交往中注重身份地位的象征，还有自我实现的需要。艺术家也有体现品味出众的艺术气质的需要：上流社会人土追求能够彰其社会地位的奢侈消费品，追求装饰品尊贵、稀缺。</a:t>
            </a:r>
            <a:endParaRPr lang="en-US" altLang="zh-CN" sz="1400" b="1" dirty="0">
              <a:solidFill>
                <a:srgbClr val="404040"/>
              </a:solidFill>
              <a:latin typeface="Arial" panose="020B0604020202020204" pitchFamily="34" charset="0"/>
              <a:ea typeface="微软雅黑" panose="020B0503020204020204" pitchFamily="34" charset="-122"/>
            </a:endParaRPr>
          </a:p>
          <a:p>
            <a:pPr marL="0" lvl="0" algn="just" eaLnBrk="1" hangingPunct="1">
              <a:lnSpc>
                <a:spcPct val="150000"/>
              </a:lnSpc>
              <a:spcBef>
                <a:spcPts val="600"/>
              </a:spcBef>
              <a:spcAft>
                <a:spcPts val="600"/>
              </a:spcAft>
              <a:buClrTx/>
              <a:buSzTx/>
              <a:buNone/>
            </a:pPr>
            <a:r>
              <a:rPr lang="en-US" altLang="zh-CN" sz="1800" b="1" dirty="0">
                <a:solidFill>
                  <a:schemeClr val="accent2"/>
                </a:solidFill>
                <a:latin typeface="Arial" panose="020B0604020202020204" pitchFamily="34" charset="0"/>
                <a:ea typeface="微软雅黑" panose="020B0503020204020204" pitchFamily="34" charset="-122"/>
              </a:rPr>
              <a:t>3. 走在时尚尖端、追求奢华的客户</a:t>
            </a:r>
            <a:endParaRPr lang="en-US" altLang="zh-CN" sz="1800" b="1" dirty="0">
              <a:solidFill>
                <a:schemeClr val="accent2"/>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en-US" altLang="zh-CN" sz="1400" b="1" dirty="0">
                <a:solidFill>
                  <a:srgbClr val="404040"/>
                </a:solidFill>
                <a:latin typeface="Arial" panose="020B0604020202020204" pitchFamily="34" charset="0"/>
                <a:ea typeface="微软雅黑" panose="020B0503020204020204" pitchFamily="34" charset="-122"/>
              </a:rPr>
              <a:t>      体育明星、电影明星等人士，他们收入高，购买力强，价格敏感度低，同时品牌忠诚度高，品牌偏好程度高且追求时尚、奢华到了极致。明星们作为公众人物，很注重钟表的奢华外观，对新颖设计的追求以突出其个性。电影明星在公众场合保持着相对高的曝光度，光鲜时尚的配饰是其追求的要点，以保持他们在时尚领域的地位</a:t>
            </a:r>
            <a:r>
              <a:rPr lang="zh-CN" altLang="en-US" sz="1400" b="1" dirty="0">
                <a:solidFill>
                  <a:srgbClr val="404040"/>
                </a:solidFill>
                <a:latin typeface="Arial" panose="020B0604020202020204" pitchFamily="34" charset="0"/>
                <a:ea typeface="微软雅黑" panose="020B0503020204020204" pitchFamily="34" charset="-122"/>
              </a:rPr>
              <a:t>；</a:t>
            </a:r>
            <a:r>
              <a:rPr lang="en-US" altLang="zh-CN" sz="1400" b="1" dirty="0">
                <a:solidFill>
                  <a:srgbClr val="404040"/>
                </a:solidFill>
                <a:latin typeface="Arial" panose="020B0604020202020204" pitchFamily="34" charset="0"/>
                <a:ea typeface="微软雅黑" panose="020B0503020204020204" pitchFamily="34" charset="-122"/>
              </a:rPr>
              <a:t>体育明星则对运动型表热衷，追求多功能的运动型表。</a:t>
            </a:r>
            <a:endParaRPr lang="en-US" altLang="zh-CN" sz="14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en-US" altLang="zh-CN" sz="1400" b="1" dirty="0">
                <a:solidFill>
                  <a:srgbClr val="404040"/>
                </a:solidFill>
                <a:latin typeface="Arial" panose="020B0604020202020204" pitchFamily="34" charset="0"/>
                <a:ea typeface="微软雅黑" panose="020B0503020204020204" pitchFamily="34" charset="-122"/>
              </a:rPr>
              <a:t>     此外，收藏古董手表的热潮在世界各地全面爆发，一些明星也开始懂得去欣赏机械手表的制作工艺、研究各个不同表的独特发明、设计与及个人化的风格，钟表的发展及历史等。名厂及有特别功能的旧款式钟表价格逐日飙升，明星们把收藏表作为一种个人的爱好。</a:t>
            </a:r>
            <a:endParaRPr lang="en-US" altLang="zh-CN" sz="14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en-US" altLang="zh-CN" sz="1800" b="1" dirty="0">
                <a:solidFill>
                  <a:srgbClr val="FF0000"/>
                </a:solidFill>
                <a:latin typeface="Arial" panose="020B0604020202020204" pitchFamily="34" charset="0"/>
                <a:ea typeface="微软雅黑" panose="020B0503020204020204" pitchFamily="34" charset="-122"/>
              </a:rPr>
              <a:t>情景分析：</a:t>
            </a:r>
            <a:endParaRPr lang="en-US" altLang="zh-CN" sz="1800" b="1" dirty="0">
              <a:solidFill>
                <a:srgbClr val="FF0000"/>
              </a:solidFill>
              <a:latin typeface="Arial" panose="020B0604020202020204" pitchFamily="34" charset="0"/>
              <a:ea typeface="微软雅黑" panose="020B0503020204020204" pitchFamily="34" charset="-122"/>
            </a:endParaRPr>
          </a:p>
          <a:p>
            <a:pPr marL="0" lvl="0" algn="just" eaLnBrk="1" hangingPunct="1">
              <a:lnSpc>
                <a:spcPct val="150000"/>
              </a:lnSpc>
              <a:spcBef>
                <a:spcPts val="600"/>
              </a:spcBef>
              <a:spcAft>
                <a:spcPts val="600"/>
              </a:spcAft>
              <a:buClrTx/>
              <a:buSzTx/>
              <a:buNone/>
            </a:pPr>
            <a:r>
              <a:rPr lang="en-US" altLang="zh-CN" sz="1600" b="1" dirty="0">
                <a:solidFill>
                  <a:srgbClr val="404040"/>
                </a:solidFill>
                <a:latin typeface="Arial" panose="020B0604020202020204" pitchFamily="34" charset="0"/>
                <a:ea typeface="微软雅黑" panose="020B0503020204020204" pitchFamily="34" charset="-122"/>
              </a:rPr>
              <a:t>劳力士选择的目标客户有哪几种类型？劳力士为什么要选择这几种类型的客户?</a:t>
            </a:r>
            <a:endParaRPr lang="en-US" altLang="zh-CN" sz="1600" b="1" dirty="0">
              <a:solidFill>
                <a:srgbClr val="404040"/>
              </a:solidFill>
              <a:latin typeface="Arial" panose="020B0604020202020204" pitchFamily="34" charset="0"/>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MH_Text_1"/>
          <p:cNvSpPr>
            <a:spLocks noChangeAspect="1"/>
          </p:cNvSpPr>
          <p:nvPr/>
        </p:nvSpPr>
        <p:spPr>
          <a:xfrm>
            <a:off x="2424430" y="1268095"/>
            <a:ext cx="7559675" cy="4752340"/>
          </a:xfrm>
          <a:prstGeom prst="roundRect">
            <a:avLst>
              <a:gd name="adj" fmla="val 1431"/>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1.劳力士选择的目标客户有哪几种类型？</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劳力士选择的客户类型有：追求钟表功能专业化的客户；追求身份、社会地位象征的客户；走在时尚尖端、追求奢华的客户。</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2.劳力士为什么要选择这几种类型的客户？</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劳力士作为顶级腕表品牌，一直是性能和尊贵的象征，而正确的客户选择对企业是十分重要的，劳力士选择以上客户类型为其市场领导者地位的奠定起了不可忽视的作用。</a:t>
            </a:r>
            <a:endParaRPr lang="en-US" altLang="zh-CN" sz="20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77292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0" name="MH_Other_2"/>
          <p:cNvSpPr/>
          <p:nvPr/>
        </p:nvSpPr>
        <p:spPr>
          <a:xfrm>
            <a:off x="6961188" y="177292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1" name="MH_SubTitle_1"/>
          <p:cNvSpPr/>
          <p:nvPr/>
        </p:nvSpPr>
        <p:spPr>
          <a:xfrm>
            <a:off x="4584700" y="126809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6" name="组合 19"/>
          <p:cNvGrpSpPr/>
          <p:nvPr/>
        </p:nvGrpSpPr>
        <p:grpSpPr>
          <a:xfrm>
            <a:off x="11496675" y="0"/>
            <a:ext cx="695325" cy="506413"/>
            <a:chOff x="0" y="0"/>
            <a:chExt cx="694944" cy="624651"/>
          </a:xfrm>
        </p:grpSpPr>
        <p:sp>
          <p:nvSpPr>
            <p:cNvPr id="2356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356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 name="矩形 6"/>
          <p:cNvSpPr/>
          <p:nvPr/>
        </p:nvSpPr>
        <p:spPr>
          <a:xfrm>
            <a:off x="2755900" y="-22225"/>
            <a:ext cx="3979545"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选择目标客户群体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22225"/>
            <a:ext cx="269240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识别客户群体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 name="直接连接符 2"/>
          <p:cNvCxnSpPr/>
          <p:nvPr/>
        </p:nvCxnSpPr>
        <p:spPr>
          <a:xfrm flipH="1">
            <a:off x="6744018" y="527051"/>
            <a:ext cx="4708525" cy="2159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2290" name="标题 1"/>
          <p:cNvSpPr>
            <a:spLocks noGrp="1"/>
          </p:cNvSpPr>
          <p:nvPr/>
        </p:nvSpPr>
        <p:spPr>
          <a:xfrm>
            <a:off x="983615" y="836613"/>
            <a:ext cx="8229600" cy="1143000"/>
          </a:xfrm>
          <a:prstGeom prst="rect">
            <a:avLst/>
          </a:prstGeom>
          <a:noFill/>
          <a:ln w="9525">
            <a:noFill/>
          </a:ln>
        </p:spPr>
        <p:txBody>
          <a:bodyPr vert="horz" wrap="square" lIns="91440" tIns="45720" rIns="91440" bIns="45720" anchor="ctr" anchorCtr="0"/>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r>
              <a:rPr lang="zh-CN" altLang="en-US" sz="2800" dirty="0">
                <a:latin typeface="微软雅黑" panose="020B0503020204020204" pitchFamily="34" charset="-122"/>
                <a:ea typeface="微软雅黑" panose="020B0503020204020204" pitchFamily="34" charset="-122"/>
              </a:rPr>
              <a:t>（一）分析潜在客户群体</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基本信息分析</a:t>
            </a:r>
            <a:endParaRPr lang="zh-CN" altLang="en-US" sz="2800" dirty="0">
              <a:latin typeface="微软雅黑" panose="020B0503020204020204" pitchFamily="34" charset="-122"/>
              <a:ea typeface="微软雅黑" panose="020B0503020204020204" pitchFamily="34" charset="-122"/>
            </a:endParaRPr>
          </a:p>
        </p:txBody>
      </p:sp>
      <p:sp>
        <p:nvSpPr>
          <p:cNvPr id="100" name="文本框 99"/>
          <p:cNvSpPr txBox="1"/>
          <p:nvPr/>
        </p:nvSpPr>
        <p:spPr>
          <a:xfrm>
            <a:off x="1271905" y="1700530"/>
            <a:ext cx="10052685" cy="4707890"/>
          </a:xfrm>
          <a:prstGeom prst="rect">
            <a:avLst/>
          </a:prstGeom>
          <a:noFill/>
          <a:ln w="9525">
            <a:noFill/>
          </a:ln>
        </p:spPr>
        <p:txBody>
          <a:bodyPr wrap="square">
            <a:spAutoFit/>
          </a:bodyPr>
          <a:p>
            <a:pPr>
              <a:lnSpc>
                <a:spcPct val="150000"/>
              </a:lnSpc>
            </a:pPr>
            <a:r>
              <a:rPr lang="en-US" altLang="zh-CN" sz="2400">
                <a:solidFill>
                  <a:schemeClr val="accent2"/>
                </a:solidFill>
                <a:latin typeface="微软雅黑" panose="020B0503020204020204" pitchFamily="34" charset="-122"/>
                <a:ea typeface="微软雅黑" panose="020B0503020204020204" pitchFamily="34" charset="-122"/>
              </a:rPr>
              <a:t>1.</a:t>
            </a:r>
            <a:r>
              <a:rPr lang="zh-CN" altLang="en-US" sz="2400">
                <a:solidFill>
                  <a:schemeClr val="accent2"/>
                </a:solidFill>
                <a:latin typeface="微软雅黑" panose="020B0503020204020204" pitchFamily="34" charset="-122"/>
                <a:ea typeface="微软雅黑" panose="020B0503020204020204" pitchFamily="34" charset="-122"/>
              </a:rPr>
              <a:t>客户特性“6C”分析</a:t>
            </a:r>
            <a:endParaRPr lang="zh-CN" altLang="en-US" sz="2400">
              <a:solidFill>
                <a:schemeClr val="accent2"/>
              </a:solidFill>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是指把客户的一些共性进行描述，来作为客户识别的条件。6C包括：</a:t>
            </a:r>
            <a:endParaRPr lang="zh-CN" altLang="en-US" sz="20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charset="0"/>
              <a:buChar char="Ø"/>
            </a:pPr>
            <a:r>
              <a:rPr lang="zh-CN" altLang="en-US" sz="1800">
                <a:latin typeface="微软雅黑" panose="020B0503020204020204" pitchFamily="34" charset="-122"/>
                <a:ea typeface="微软雅黑" panose="020B0503020204020204" pitchFamily="34" charset="-122"/>
              </a:rPr>
              <a:t>品德（character）</a:t>
            </a:r>
            <a:endParaRPr lang="zh-CN" altLang="en-US" sz="18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charset="0"/>
              <a:buChar char="Ø"/>
            </a:pPr>
            <a:r>
              <a:rPr lang="zh-CN" altLang="en-US" sz="1800">
                <a:latin typeface="微软雅黑" panose="020B0503020204020204" pitchFamily="34" charset="-122"/>
                <a:ea typeface="微软雅黑" panose="020B0503020204020204" pitchFamily="34" charset="-122"/>
              </a:rPr>
              <a:t>能力（capacity）</a:t>
            </a:r>
            <a:endParaRPr lang="zh-CN" altLang="en-US" sz="18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charset="0"/>
              <a:buChar char="Ø"/>
            </a:pPr>
            <a:r>
              <a:rPr lang="zh-CN" altLang="en-US" sz="1800">
                <a:latin typeface="微软雅黑" panose="020B0503020204020204" pitchFamily="34" charset="-122"/>
                <a:ea typeface="微软雅黑" panose="020B0503020204020204" pitchFamily="34" charset="-122"/>
              </a:rPr>
              <a:t>资本（capital）</a:t>
            </a:r>
            <a:endParaRPr lang="zh-CN" altLang="en-US" sz="18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charset="0"/>
              <a:buChar char="Ø"/>
            </a:pPr>
            <a:r>
              <a:rPr lang="zh-CN" altLang="en-US" sz="1800">
                <a:latin typeface="微软雅黑" panose="020B0503020204020204" pitchFamily="34" charset="-122"/>
                <a:ea typeface="微软雅黑" panose="020B0503020204020204" pitchFamily="34" charset="-122"/>
              </a:rPr>
              <a:t>抵押品（collateral）</a:t>
            </a:r>
            <a:endParaRPr lang="zh-CN" altLang="en-US" sz="18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charset="0"/>
              <a:buChar char="Ø"/>
            </a:pPr>
            <a:r>
              <a:rPr lang="zh-CN" altLang="en-US" sz="1800">
                <a:latin typeface="微软雅黑" panose="020B0503020204020204" pitchFamily="34" charset="-122"/>
                <a:ea typeface="微软雅黑" panose="020B0503020204020204" pitchFamily="34" charset="-122"/>
              </a:rPr>
              <a:t>经营环境（condition）</a:t>
            </a:r>
            <a:endParaRPr lang="zh-CN" altLang="en-US" sz="18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charset="0"/>
              <a:buChar char="Ø"/>
            </a:pPr>
            <a:r>
              <a:rPr lang="zh-CN" altLang="en-US" sz="1800">
                <a:latin typeface="微软雅黑" panose="020B0503020204020204" pitchFamily="34" charset="-122"/>
                <a:ea typeface="微软雅黑" panose="020B0503020204020204" pitchFamily="34" charset="-122"/>
              </a:rPr>
              <a:t>连续性（continuity）</a:t>
            </a:r>
            <a:endParaRPr lang="zh-CN" altLang="en-US" sz="1800">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2400">
                <a:solidFill>
                  <a:schemeClr val="accent2"/>
                </a:solidFill>
                <a:latin typeface="微软雅黑" panose="020B0503020204020204" pitchFamily="34" charset="-122"/>
                <a:ea typeface="微软雅黑" panose="020B0503020204020204" pitchFamily="34" charset="-122"/>
              </a:rPr>
              <a:t>2.客户经营状况分析</a:t>
            </a:r>
            <a:endParaRPr lang="zh-CN" altLang="en-US" sz="2400">
              <a:solidFill>
                <a:schemeClr val="accent2"/>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2400">
                <a:solidFill>
                  <a:schemeClr val="accent2"/>
                </a:solidFill>
                <a:latin typeface="微软雅黑" panose="020B0503020204020204" pitchFamily="34" charset="-122"/>
                <a:ea typeface="微软雅黑" panose="020B0503020204020204" pitchFamily="34" charset="-122"/>
              </a:rPr>
              <a:t>3.客户交易状况分析</a:t>
            </a:r>
            <a:endParaRPr lang="zh-CN" altLang="en-US" sz="240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5122" name="右箭头 2"/>
          <p:cNvSpPr/>
          <p:nvPr/>
        </p:nvSpPr>
        <p:spPr>
          <a:xfrm>
            <a:off x="276225" y="0"/>
            <a:ext cx="5630863" cy="6858000"/>
          </a:xfrm>
          <a:prstGeom prst="rightArrow">
            <a:avLst>
              <a:gd name="adj1" fmla="val 100000"/>
              <a:gd name="adj2" fmla="val 40037"/>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3" name="右箭头 1"/>
          <p:cNvSpPr/>
          <p:nvPr/>
        </p:nvSpPr>
        <p:spPr>
          <a:xfrm>
            <a:off x="0" y="0"/>
            <a:ext cx="5486400" cy="6858000"/>
          </a:xfrm>
          <a:prstGeom prst="rightArrow">
            <a:avLst>
              <a:gd name="adj1" fmla="val 100000"/>
              <a:gd name="adj2" fmla="val 40037"/>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4" name="文本框 3"/>
          <p:cNvSpPr txBox="1"/>
          <p:nvPr/>
        </p:nvSpPr>
        <p:spPr>
          <a:xfrm>
            <a:off x="1349375" y="1538288"/>
            <a:ext cx="174625" cy="2800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zh-CN" sz="8800" dirty="0">
                <a:latin typeface="微软雅黑" panose="020B0503020204020204" pitchFamily="34" charset="-122"/>
                <a:ea typeface="微软雅黑" panose="020B0503020204020204" pitchFamily="34" charset="-122"/>
              </a:rPr>
              <a:t>目录</a:t>
            </a:r>
            <a:endParaRPr lang="zh-CN" altLang="zh-CN" sz="8800" dirty="0">
              <a:latin typeface="微软雅黑" panose="020B0503020204020204" pitchFamily="34" charset="-122"/>
              <a:ea typeface="微软雅黑" panose="020B0503020204020204" pitchFamily="34" charset="-122"/>
            </a:endParaRPr>
          </a:p>
        </p:txBody>
      </p:sp>
      <p:sp>
        <p:nvSpPr>
          <p:cNvPr id="5125" name="矩形 4"/>
          <p:cNvSpPr/>
          <p:nvPr/>
        </p:nvSpPr>
        <p:spPr>
          <a:xfrm rot="2575801">
            <a:off x="6826250" y="15795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6" name="矩形 5"/>
          <p:cNvSpPr/>
          <p:nvPr/>
        </p:nvSpPr>
        <p:spPr>
          <a:xfrm rot="2575801">
            <a:off x="6673850" y="15795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7" name="矩形 6"/>
          <p:cNvSpPr/>
          <p:nvPr/>
        </p:nvSpPr>
        <p:spPr>
          <a:xfrm rot="2575801">
            <a:off x="6826250" y="30273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8" name="矩形 7"/>
          <p:cNvSpPr/>
          <p:nvPr/>
        </p:nvSpPr>
        <p:spPr>
          <a:xfrm rot="2575801">
            <a:off x="6673850" y="30273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9" name="矩形 8"/>
          <p:cNvSpPr/>
          <p:nvPr/>
        </p:nvSpPr>
        <p:spPr>
          <a:xfrm rot="2575801">
            <a:off x="6826250" y="44751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0" name="矩形 9"/>
          <p:cNvSpPr/>
          <p:nvPr/>
        </p:nvSpPr>
        <p:spPr>
          <a:xfrm rot="2575801">
            <a:off x="6673850" y="44751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1" name="文本框 12"/>
          <p:cNvSpPr txBox="1"/>
          <p:nvPr/>
        </p:nvSpPr>
        <p:spPr>
          <a:xfrm>
            <a:off x="6777038" y="1589088"/>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1</a:t>
            </a:r>
            <a:endParaRPr lang="zh-CN" altLang="en-US" sz="4000" dirty="0">
              <a:solidFill>
                <a:schemeClr val="bg1"/>
              </a:solidFill>
              <a:latin typeface="方正剪纸简体" pitchFamily="65" charset="-122"/>
              <a:ea typeface="方正剪纸简体" pitchFamily="65" charset="-122"/>
            </a:endParaRPr>
          </a:p>
        </p:txBody>
      </p:sp>
      <p:sp>
        <p:nvSpPr>
          <p:cNvPr id="5132" name="文本框 13"/>
          <p:cNvSpPr txBox="1"/>
          <p:nvPr/>
        </p:nvSpPr>
        <p:spPr>
          <a:xfrm>
            <a:off x="6777038" y="3021013"/>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2</a:t>
            </a:r>
            <a:endParaRPr lang="zh-CN" altLang="en-US" sz="4000" dirty="0">
              <a:solidFill>
                <a:schemeClr val="bg1"/>
              </a:solidFill>
              <a:latin typeface="方正剪纸简体" pitchFamily="65" charset="-122"/>
              <a:ea typeface="方正剪纸简体" pitchFamily="65" charset="-122"/>
            </a:endParaRPr>
          </a:p>
        </p:txBody>
      </p:sp>
      <p:sp>
        <p:nvSpPr>
          <p:cNvPr id="5133" name="文本框 14"/>
          <p:cNvSpPr txBox="1"/>
          <p:nvPr/>
        </p:nvSpPr>
        <p:spPr>
          <a:xfrm>
            <a:off x="6777038" y="4484688"/>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3</a:t>
            </a:r>
            <a:endParaRPr lang="zh-CN" altLang="en-US" sz="4000" dirty="0">
              <a:solidFill>
                <a:schemeClr val="bg1"/>
              </a:solidFill>
              <a:latin typeface="方正剪纸简体" pitchFamily="65" charset="-122"/>
              <a:ea typeface="方正剪纸简体" pitchFamily="65" charset="-122"/>
            </a:endParaRPr>
          </a:p>
        </p:txBody>
      </p:sp>
      <p:sp>
        <p:nvSpPr>
          <p:cNvPr id="5134" name="圆角矩形 16"/>
          <p:cNvSpPr/>
          <p:nvPr/>
        </p:nvSpPr>
        <p:spPr>
          <a:xfrm>
            <a:off x="8224838" y="1587500"/>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5" name="圆角矩形 17"/>
          <p:cNvSpPr/>
          <p:nvPr/>
        </p:nvSpPr>
        <p:spPr>
          <a:xfrm>
            <a:off x="8224838" y="3100388"/>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6" name="圆角矩形 18"/>
          <p:cNvSpPr/>
          <p:nvPr/>
        </p:nvSpPr>
        <p:spPr>
          <a:xfrm>
            <a:off x="8247063" y="4508500"/>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7" name="文本框 20"/>
          <p:cNvSpPr txBox="1"/>
          <p:nvPr/>
        </p:nvSpPr>
        <p:spPr>
          <a:xfrm>
            <a:off x="9385300" y="1700213"/>
            <a:ext cx="2759075" cy="39878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选择客户</a:t>
            </a:r>
            <a:endParaRPr lang="zh-CN" altLang="en-US" sz="2000" b="1" dirty="0">
              <a:latin typeface="微软雅黑" panose="020B0503020204020204" pitchFamily="34" charset="-122"/>
              <a:ea typeface="微软雅黑" panose="020B0503020204020204" pitchFamily="34" charset="-122"/>
            </a:endParaRPr>
          </a:p>
        </p:txBody>
      </p:sp>
      <p:sp>
        <p:nvSpPr>
          <p:cNvPr id="5138" name="文本框 21"/>
          <p:cNvSpPr txBox="1"/>
          <p:nvPr/>
        </p:nvSpPr>
        <p:spPr>
          <a:xfrm>
            <a:off x="9407208" y="3228975"/>
            <a:ext cx="2759075" cy="39878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开发客户</a:t>
            </a:r>
            <a:endParaRPr lang="zh-CN" altLang="en-US" sz="2000" b="1" dirty="0">
              <a:latin typeface="微软雅黑" panose="020B0503020204020204" pitchFamily="34" charset="-122"/>
              <a:ea typeface="微软雅黑" panose="020B0503020204020204" pitchFamily="34" charset="-122"/>
            </a:endParaRPr>
          </a:p>
        </p:txBody>
      </p:sp>
      <p:sp>
        <p:nvSpPr>
          <p:cNvPr id="5139" name="文本框 22"/>
          <p:cNvSpPr txBox="1"/>
          <p:nvPr/>
        </p:nvSpPr>
        <p:spPr>
          <a:xfrm>
            <a:off x="9191625" y="4640580"/>
            <a:ext cx="2759075" cy="39878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收集客户信息</a:t>
            </a:r>
            <a:endParaRPr lang="zh-CN" altLang="en-US" sz="2000" b="1" dirty="0">
              <a:latin typeface="微软雅黑" panose="020B0503020204020204" pitchFamily="34" charset="-122"/>
              <a:ea typeface="微软雅黑" panose="020B0503020204020204" pitchFamily="34" charset="-122"/>
            </a:endParaRPr>
          </a:p>
        </p:txBody>
      </p:sp>
      <p:sp>
        <p:nvSpPr>
          <p:cNvPr id="2" name="矩形 1"/>
          <p:cNvSpPr/>
          <p:nvPr/>
        </p:nvSpPr>
        <p:spPr>
          <a:xfrm>
            <a:off x="6455728" y="2708910"/>
            <a:ext cx="5638800" cy="2881313"/>
          </a:xfrm>
          <a:prstGeom prst="rect">
            <a:avLst/>
          </a:prstGeom>
          <a:solidFill>
            <a:srgbClr val="FFFFFF">
              <a:alpha val="81175"/>
            </a:srgbClr>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None/>
            </a:pPr>
            <a:endParaRPr lang="zh-CN"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6" name="组合 19"/>
          <p:cNvGrpSpPr/>
          <p:nvPr/>
        </p:nvGrpSpPr>
        <p:grpSpPr>
          <a:xfrm>
            <a:off x="11496675" y="0"/>
            <a:ext cx="695325" cy="506413"/>
            <a:chOff x="0" y="0"/>
            <a:chExt cx="694944" cy="624651"/>
          </a:xfrm>
        </p:grpSpPr>
        <p:sp>
          <p:nvSpPr>
            <p:cNvPr id="2356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356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 name="矩形 6"/>
          <p:cNvSpPr/>
          <p:nvPr/>
        </p:nvSpPr>
        <p:spPr>
          <a:xfrm>
            <a:off x="2755900" y="-22225"/>
            <a:ext cx="3979545"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选择目标客户群体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22225"/>
            <a:ext cx="269240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识别客户群体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 name="直接连接符 2"/>
          <p:cNvCxnSpPr/>
          <p:nvPr/>
        </p:nvCxnSpPr>
        <p:spPr>
          <a:xfrm flipH="1">
            <a:off x="6744018" y="527051"/>
            <a:ext cx="4708525" cy="2159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2290" name="标题 1"/>
          <p:cNvSpPr>
            <a:spLocks noGrp="1"/>
          </p:cNvSpPr>
          <p:nvPr/>
        </p:nvSpPr>
        <p:spPr>
          <a:xfrm>
            <a:off x="696595" y="980758"/>
            <a:ext cx="8229600" cy="1143000"/>
          </a:xfrm>
          <a:prstGeom prst="rect">
            <a:avLst/>
          </a:prstGeom>
          <a:noFill/>
          <a:ln w="9525">
            <a:noFill/>
          </a:ln>
        </p:spPr>
        <p:txBody>
          <a:bodyPr vert="horz" wrap="square" lIns="91440" tIns="45720" rIns="91440" bIns="45720" anchor="ctr" anchorCtr="0"/>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r>
              <a:rPr lang="zh-CN" altLang="en-US" sz="2800" dirty="0">
                <a:latin typeface="微软雅黑" panose="020B0503020204020204" pitchFamily="34" charset="-122"/>
                <a:ea typeface="微软雅黑" panose="020B0503020204020204" pitchFamily="34" charset="-122"/>
              </a:rPr>
              <a:t>（一）分析潜在客户群体</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信息状况分析</a:t>
            </a:r>
            <a:endParaRPr lang="zh-CN" altLang="en-US" sz="2800" dirty="0">
              <a:latin typeface="微软雅黑" panose="020B0503020204020204" pitchFamily="34" charset="-122"/>
              <a:ea typeface="微软雅黑" panose="020B0503020204020204" pitchFamily="34" charset="-122"/>
            </a:endParaRPr>
          </a:p>
        </p:txBody>
      </p:sp>
      <p:sp>
        <p:nvSpPr>
          <p:cNvPr id="100" name="文本框 99"/>
          <p:cNvSpPr txBox="1"/>
          <p:nvPr/>
        </p:nvSpPr>
        <p:spPr>
          <a:xfrm>
            <a:off x="911860" y="1957705"/>
            <a:ext cx="10962640" cy="4061460"/>
          </a:xfrm>
          <a:prstGeom prst="rect">
            <a:avLst/>
          </a:prstGeom>
          <a:noFill/>
          <a:ln w="9525">
            <a:noFill/>
          </a:ln>
        </p:spPr>
        <p:txBody>
          <a:bodyPr wrap="square">
            <a:spAutoFit/>
          </a:bodyPr>
          <a:p>
            <a:pPr>
              <a:lnSpc>
                <a:spcPct val="150000"/>
              </a:lnSpc>
            </a:pPr>
            <a:r>
              <a:rPr lang="en-US" altLang="zh-CN" sz="2400">
                <a:solidFill>
                  <a:schemeClr val="accent2"/>
                </a:solidFill>
                <a:latin typeface="微软雅黑" panose="020B0503020204020204" pitchFamily="34" charset="-122"/>
                <a:ea typeface="微软雅黑" panose="020B0503020204020204" pitchFamily="34" charset="-122"/>
              </a:rPr>
              <a:t>1.</a:t>
            </a:r>
            <a:r>
              <a:rPr lang="zh-CN" altLang="en-US" sz="2400">
                <a:solidFill>
                  <a:schemeClr val="accent2"/>
                </a:solidFill>
                <a:latin typeface="微软雅黑" panose="020B0503020204020204" pitchFamily="34" charset="-122"/>
                <a:ea typeface="微软雅黑" panose="020B0503020204020204" pitchFamily="34" charset="-122"/>
              </a:rPr>
              <a:t>信息管理的目标</a:t>
            </a:r>
            <a:endParaRPr lang="zh-CN" altLang="en-US" sz="2400">
              <a:solidFill>
                <a:schemeClr val="accent2"/>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2000">
                <a:solidFill>
                  <a:schemeClr val="tx1"/>
                </a:solidFill>
                <a:latin typeface="微软雅黑" panose="020B0503020204020204" pitchFamily="34" charset="-122"/>
                <a:ea typeface="微软雅黑" panose="020B0503020204020204" pitchFamily="34" charset="-122"/>
                <a:sym typeface="+mn-ea"/>
              </a:rPr>
              <a:t>信用管理的核心目的是降低赊销风险，减少坏账损失，</a:t>
            </a:r>
            <a:r>
              <a:rPr lang="zh-CN" altLang="en-US" sz="2000">
                <a:solidFill>
                  <a:schemeClr val="tx1"/>
                </a:solidFill>
                <a:latin typeface="微软雅黑" panose="020B0503020204020204" pitchFamily="34" charset="-122"/>
                <a:ea typeface="微软雅黑" panose="020B0503020204020204" pitchFamily="34" charset="-122"/>
              </a:rPr>
              <a:t>降低销售变现天数，加快流动资金周转。</a:t>
            </a:r>
            <a:endParaRPr lang="zh-CN" altLang="en-US" sz="2400">
              <a:solidFill>
                <a:schemeClr val="accent2"/>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2400">
                <a:solidFill>
                  <a:schemeClr val="accent2"/>
                </a:solidFill>
                <a:latin typeface="微软雅黑" panose="020B0503020204020204" pitchFamily="34" charset="-122"/>
                <a:ea typeface="微软雅黑" panose="020B0503020204020204" pitchFamily="34" charset="-122"/>
              </a:rPr>
              <a:t>2.客户信用调查</a:t>
            </a:r>
            <a:endParaRPr lang="zh-CN" altLang="en-US" sz="2400">
              <a:solidFill>
                <a:schemeClr val="accent2"/>
              </a:solidFill>
              <a:latin typeface="微软雅黑" panose="020B0503020204020204" pitchFamily="34" charset="-122"/>
              <a:ea typeface="微软雅黑" panose="020B0503020204020204" pitchFamily="34" charset="-122"/>
            </a:endParaRPr>
          </a:p>
          <a:p>
            <a:pPr marL="342900" indent="-342900" algn="l">
              <a:lnSpc>
                <a:spcPct val="150000"/>
              </a:lnSpc>
              <a:buClrTx/>
              <a:buSzTx/>
              <a:buFont typeface="Wingdings" panose="05000000000000000000" charset="0"/>
              <a:buChar char="Ø"/>
            </a:pPr>
            <a:r>
              <a:rPr lang="zh-CN" altLang="en-US" sz="2000">
                <a:latin typeface="微软雅黑" panose="020B0503020204020204" pitchFamily="34" charset="-122"/>
                <a:ea typeface="微软雅黑" panose="020B0503020204020204" pitchFamily="34" charset="-122"/>
              </a:rPr>
              <a:t>时机</a:t>
            </a:r>
            <a:endParaRPr lang="zh-CN" altLang="en-US" sz="2000">
              <a:latin typeface="微软雅黑" panose="020B0503020204020204" pitchFamily="34" charset="-122"/>
              <a:ea typeface="微软雅黑" panose="020B0503020204020204" pitchFamily="34" charset="-122"/>
            </a:endParaRPr>
          </a:p>
          <a:p>
            <a:pPr marL="342900" indent="-342900" algn="l">
              <a:lnSpc>
                <a:spcPct val="150000"/>
              </a:lnSpc>
              <a:buClrTx/>
              <a:buSzTx/>
              <a:buFont typeface="Wingdings" panose="05000000000000000000" charset="0"/>
              <a:buChar char="Ø"/>
            </a:pPr>
            <a:r>
              <a:rPr lang="zh-CN" altLang="en-US" sz="2000">
                <a:latin typeface="微软雅黑" panose="020B0503020204020204" pitchFamily="34" charset="-122"/>
                <a:ea typeface="微软雅黑" panose="020B0503020204020204" pitchFamily="34" charset="-122"/>
              </a:rPr>
              <a:t>内容</a:t>
            </a:r>
            <a:endParaRPr lang="zh-CN" altLang="en-US" sz="2000">
              <a:latin typeface="微软雅黑" panose="020B0503020204020204" pitchFamily="34" charset="-122"/>
              <a:ea typeface="微软雅黑" panose="020B0503020204020204" pitchFamily="34" charset="-122"/>
            </a:endParaRPr>
          </a:p>
          <a:p>
            <a:pPr marL="342900" indent="-342900" algn="l">
              <a:lnSpc>
                <a:spcPct val="150000"/>
              </a:lnSpc>
              <a:buClrTx/>
              <a:buSzTx/>
              <a:buFontTx/>
            </a:pPr>
            <a:r>
              <a:rPr lang="zh-CN" altLang="en-US" sz="2400">
                <a:solidFill>
                  <a:schemeClr val="accent2"/>
                </a:solidFill>
                <a:latin typeface="微软雅黑" panose="020B0503020204020204" pitchFamily="34" charset="-122"/>
                <a:ea typeface="微软雅黑" panose="020B0503020204020204" pitchFamily="34" charset="-122"/>
              </a:rPr>
              <a:t>3.客户信用管理</a:t>
            </a:r>
            <a:endParaRPr lang="zh-CN" altLang="en-US" sz="2400">
              <a:solidFill>
                <a:schemeClr val="accent2"/>
              </a:solidFill>
              <a:latin typeface="微软雅黑" panose="020B0503020204020204" pitchFamily="34" charset="-122"/>
              <a:ea typeface="微软雅黑" panose="020B0503020204020204" pitchFamily="34" charset="-122"/>
            </a:endParaRPr>
          </a:p>
          <a:p>
            <a:pPr algn="l">
              <a:lnSpc>
                <a:spcPct val="150000"/>
              </a:lnSpc>
              <a:buClrTx/>
              <a:buSzTx/>
              <a:buFontTx/>
            </a:pPr>
            <a:r>
              <a:rPr lang="zh-CN" altLang="en-US" sz="2000">
                <a:latin typeface="微软雅黑" panose="020B0503020204020204" pitchFamily="34" charset="-122"/>
                <a:ea typeface="微软雅黑" panose="020B0503020204020204" pitchFamily="34" charset="-122"/>
              </a:rPr>
              <a:t>根据实际情况将客户分为A、B、C、D四级。A级是最好的客户，B级次之，依次次之。同时根据信用评价结果确定销售政策。</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6" name="组合 19"/>
          <p:cNvGrpSpPr/>
          <p:nvPr/>
        </p:nvGrpSpPr>
        <p:grpSpPr>
          <a:xfrm>
            <a:off x="11496675" y="0"/>
            <a:ext cx="695325" cy="506413"/>
            <a:chOff x="0" y="0"/>
            <a:chExt cx="694944" cy="624651"/>
          </a:xfrm>
        </p:grpSpPr>
        <p:sp>
          <p:nvSpPr>
            <p:cNvPr id="2356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356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 name="矩形 6"/>
          <p:cNvSpPr/>
          <p:nvPr/>
        </p:nvSpPr>
        <p:spPr>
          <a:xfrm>
            <a:off x="2755900" y="-22225"/>
            <a:ext cx="3979545"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选择目标客户群体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22225"/>
            <a:ext cx="269240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识别客户群体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 name="直接连接符 2"/>
          <p:cNvCxnSpPr/>
          <p:nvPr/>
        </p:nvCxnSpPr>
        <p:spPr>
          <a:xfrm flipH="1">
            <a:off x="6744018" y="527051"/>
            <a:ext cx="4708525" cy="2159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2290" name="标题 1"/>
          <p:cNvSpPr>
            <a:spLocks noGrp="1"/>
          </p:cNvSpPr>
          <p:nvPr/>
        </p:nvSpPr>
        <p:spPr>
          <a:xfrm>
            <a:off x="983615" y="909003"/>
            <a:ext cx="8229600" cy="1143000"/>
          </a:xfrm>
          <a:prstGeom prst="rect">
            <a:avLst/>
          </a:prstGeom>
          <a:noFill/>
          <a:ln w="9525">
            <a:noFill/>
          </a:ln>
        </p:spPr>
        <p:txBody>
          <a:bodyPr vert="horz" wrap="square" lIns="91440" tIns="45720" rIns="91440" bIns="45720" anchor="ctr" anchorCtr="0"/>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r>
              <a:rPr lang="zh-CN" altLang="en-US" sz="2800" dirty="0">
                <a:latin typeface="微软雅黑" panose="020B0503020204020204" pitchFamily="34" charset="-122"/>
                <a:ea typeface="微软雅黑" panose="020B0503020204020204" pitchFamily="34" charset="-122"/>
              </a:rPr>
              <a:t>（二）评估客户的价值</a:t>
            </a:r>
            <a:endParaRPr lang="zh-CN" altLang="en-US" sz="28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983615" y="1844675"/>
            <a:ext cx="10690225" cy="2676525"/>
          </a:xfrm>
          <a:prstGeom prst="rect">
            <a:avLst/>
          </a:prstGeom>
          <a:noFill/>
          <a:ln w="9525">
            <a:noFill/>
          </a:ln>
        </p:spPr>
        <p:txBody>
          <a:bodyPr wrap="square">
            <a:spAutoFit/>
          </a:bodyPr>
          <a:p>
            <a:pPr>
              <a:lnSpc>
                <a:spcPct val="150000"/>
              </a:lnSpc>
            </a:pPr>
            <a:r>
              <a:rPr lang="en-US" altLang="zh-CN" sz="2400">
                <a:solidFill>
                  <a:schemeClr val="accent2"/>
                </a:solidFill>
                <a:latin typeface="微软雅黑" panose="020B0503020204020204" pitchFamily="34" charset="-122"/>
                <a:ea typeface="微软雅黑" panose="020B0503020204020204" pitchFamily="34" charset="-122"/>
              </a:rPr>
              <a:t>1.</a:t>
            </a:r>
            <a:r>
              <a:rPr lang="zh-CN" altLang="en-US" sz="2400">
                <a:solidFill>
                  <a:schemeClr val="accent2"/>
                </a:solidFill>
                <a:latin typeface="微软雅黑" panose="020B0503020204020204" pitchFamily="34" charset="-122"/>
                <a:ea typeface="微软雅黑" panose="020B0503020204020204" pitchFamily="34" charset="-122"/>
              </a:rPr>
              <a:t>设计评价指标</a:t>
            </a:r>
            <a:endParaRPr lang="zh-CN" altLang="en-US" sz="2400">
              <a:solidFill>
                <a:schemeClr val="accent2"/>
              </a:solidFill>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原则：量化原则、尽量剔除干扰性、符合目标性</a:t>
            </a:r>
            <a:endParaRPr lang="zh-CN" altLang="en-US" sz="2000">
              <a:latin typeface="微软雅黑" panose="020B0503020204020204" pitchFamily="34" charset="-122"/>
              <a:ea typeface="微软雅黑" panose="020B0503020204020204" pitchFamily="34" charset="-122"/>
            </a:endParaRPr>
          </a:p>
          <a:p>
            <a:pPr>
              <a:lnSpc>
                <a:spcPct val="150000"/>
              </a:lnSpc>
              <a:buClrTx/>
              <a:buSzTx/>
              <a:buFontTx/>
            </a:pPr>
            <a:r>
              <a:rPr lang="zh-CN" altLang="en-US" sz="2400">
                <a:solidFill>
                  <a:schemeClr val="accent2"/>
                </a:solidFill>
                <a:latin typeface="微软雅黑" panose="020B0503020204020204" pitchFamily="34" charset="-122"/>
                <a:ea typeface="微软雅黑" panose="020B0503020204020204" pitchFamily="34" charset="-122"/>
              </a:rPr>
              <a:t>2.赋予指标权重</a:t>
            </a:r>
            <a:endParaRPr lang="zh-CN" altLang="en-US" sz="2400">
              <a:solidFill>
                <a:schemeClr val="accent2"/>
              </a:solidFill>
              <a:latin typeface="微软雅黑" panose="020B0503020204020204" pitchFamily="34" charset="-122"/>
              <a:ea typeface="微软雅黑" panose="020B0503020204020204" pitchFamily="34" charset="-122"/>
            </a:endParaRPr>
          </a:p>
          <a:p>
            <a:pPr marL="342900" indent="-342900">
              <a:lnSpc>
                <a:spcPct val="150000"/>
              </a:lnSpc>
              <a:buClrTx/>
              <a:buSzTx/>
              <a:buFontTx/>
            </a:pPr>
            <a:r>
              <a:rPr lang="zh-CN" altLang="en-US" sz="2400">
                <a:solidFill>
                  <a:schemeClr val="accent2"/>
                </a:solidFill>
                <a:latin typeface="微软雅黑" panose="020B0503020204020204" pitchFamily="34" charset="-122"/>
                <a:ea typeface="微软雅黑" panose="020B0503020204020204" pitchFamily="34" charset="-122"/>
              </a:rPr>
              <a:t>3.测算客户价值</a:t>
            </a:r>
            <a:endParaRPr lang="zh-CN" altLang="en-US" sz="2400">
              <a:solidFill>
                <a:schemeClr val="accent2"/>
              </a:solidFill>
              <a:latin typeface="微软雅黑" panose="020B0503020204020204" pitchFamily="34" charset="-122"/>
              <a:ea typeface="微软雅黑" panose="020B0503020204020204" pitchFamily="34" charset="-122"/>
            </a:endParaRPr>
          </a:p>
          <a:p>
            <a:pPr>
              <a:lnSpc>
                <a:spcPct val="150000"/>
              </a:lnSpc>
              <a:buClrTx/>
              <a:buSzTx/>
              <a:buFontTx/>
            </a:pPr>
            <a:r>
              <a:rPr lang="zh-CN" altLang="en-US" sz="2000">
                <a:latin typeface="微软雅黑" panose="020B0503020204020204" pitchFamily="34" charset="-122"/>
                <a:ea typeface="微软雅黑" panose="020B0503020204020204" pitchFamily="34" charset="-122"/>
              </a:rPr>
              <a:t>通过客户总价值=</a:t>
            </a:r>
            <a:r>
              <a:rPr lang="en-US" altLang="zh-CN" sz="2000">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的测算方法，测算出具体的客户价值，以便进行客户筛选。</a:t>
            </a:r>
            <a:endParaRPr lang="zh-CN" altLang="en-US" sz="200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3143885" y="3861435"/>
            <a:ext cx="2207260" cy="625475"/>
          </a:xfrm>
          <a:prstGeom prst="rect">
            <a:avLst/>
          </a:prstGeom>
        </p:spPr>
      </p:pic>
      <p:sp>
        <p:nvSpPr>
          <p:cNvPr id="6" name="文本框 5"/>
          <p:cNvSpPr txBox="1"/>
          <p:nvPr/>
        </p:nvSpPr>
        <p:spPr>
          <a:xfrm>
            <a:off x="3576320" y="4580890"/>
            <a:ext cx="5080000" cy="337185"/>
          </a:xfrm>
          <a:prstGeom prst="rect">
            <a:avLst/>
          </a:prstGeom>
          <a:noFill/>
          <a:ln w="9525">
            <a:noFill/>
          </a:ln>
        </p:spPr>
        <p:txBody>
          <a:bodyPr>
            <a:spAutoFit/>
          </a:bodyPr>
          <a:p>
            <a:pPr indent="279400" algn="ctr"/>
            <a:r>
              <a:rPr lang="zh-CN" sz="1600">
                <a:latin typeface="微软雅黑" panose="020B0503020204020204" pitchFamily="34" charset="-122"/>
                <a:ea typeface="微软雅黑" panose="020B0503020204020204" pitchFamily="34" charset="-122"/>
                <a:cs typeface="微软雅黑" panose="020B0503020204020204" pitchFamily="34" charset="-122"/>
              </a:rPr>
              <a:t>表</a:t>
            </a:r>
            <a:r>
              <a:rPr lang="en-US" altLang="zh-CN" sz="1600">
                <a:latin typeface="微软雅黑" panose="020B0503020204020204" pitchFamily="34" charset="-122"/>
                <a:ea typeface="微软雅黑" panose="020B0503020204020204" pitchFamily="34" charset="-122"/>
                <a:cs typeface="微软雅黑" panose="020B0503020204020204" pitchFamily="34" charset="-122"/>
              </a:rPr>
              <a:t> </a:t>
            </a:r>
            <a:r>
              <a:rPr lang="zh-CN" sz="1600">
                <a:latin typeface="微软雅黑" panose="020B0503020204020204" pitchFamily="34" charset="-122"/>
                <a:ea typeface="微软雅黑" panose="020B0503020204020204" pitchFamily="34" charset="-122"/>
                <a:cs typeface="微软雅黑" panose="020B0503020204020204" pitchFamily="34" charset="-122"/>
              </a:rPr>
              <a:t> 客户价值评估表</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8" name="表格 7"/>
          <p:cNvGraphicFramePr/>
          <p:nvPr>
            <p:custDataLst>
              <p:tags r:id="rId2"/>
            </p:custDataLst>
          </p:nvPr>
        </p:nvGraphicFramePr>
        <p:xfrm>
          <a:off x="3576320" y="4940935"/>
          <a:ext cx="5410200" cy="1536700"/>
        </p:xfrm>
        <a:graphic>
          <a:graphicData uri="http://schemas.openxmlformats.org/drawingml/2006/table">
            <a:tbl>
              <a:tblPr firstRow="1" bandRow="1">
                <a:tableStyleId>{5940675A-B579-460E-94D1-54222C63F5DA}</a:tableStyleId>
              </a:tblPr>
              <a:tblGrid>
                <a:gridCol w="1081088"/>
                <a:gridCol w="1081087"/>
                <a:gridCol w="1082675"/>
                <a:gridCol w="1082675"/>
                <a:gridCol w="1082675"/>
              </a:tblGrid>
              <a:tr h="256540">
                <a:tc>
                  <a:txBody>
                    <a:bodyPr/>
                    <a:p>
                      <a:pPr indent="0" algn="ctr">
                        <a:buNone/>
                      </a:pPr>
                      <a:r>
                        <a:rPr lang="en-US" sz="1600" b="1">
                          <a:solidFill>
                            <a:schemeClr val="accent2"/>
                          </a:solidFill>
                          <a:latin typeface="微软雅黑" panose="020B0503020204020204" pitchFamily="34" charset="-122"/>
                          <a:ea typeface="微软雅黑" panose="020B0503020204020204" pitchFamily="34" charset="-122"/>
                          <a:cs typeface="仿宋" panose="02010609060101010101" charset="-122"/>
                        </a:rPr>
                        <a:t>评估指标</a:t>
                      </a:r>
                      <a:endParaRPr lang="en-US" altLang="en-US" sz="1600" b="1">
                        <a:solidFill>
                          <a:schemeClr val="accent2"/>
                        </a:solidFill>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solidFill>
                            <a:schemeClr val="accent2"/>
                          </a:solidFill>
                          <a:latin typeface="微软雅黑" panose="020B0503020204020204" pitchFamily="34" charset="-122"/>
                          <a:ea typeface="微软雅黑" panose="020B0503020204020204" pitchFamily="34" charset="-122"/>
                          <a:cs typeface="仿宋" panose="02010609060101010101" charset="-122"/>
                        </a:rPr>
                        <a:t>指标权重</a:t>
                      </a:r>
                      <a:endParaRPr lang="en-US" altLang="en-US" sz="1600" b="1">
                        <a:solidFill>
                          <a:schemeClr val="accent2"/>
                        </a:solidFill>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solidFill>
                            <a:schemeClr val="accent2"/>
                          </a:solidFill>
                          <a:latin typeface="微软雅黑" panose="020B0503020204020204" pitchFamily="34" charset="-122"/>
                          <a:ea typeface="微软雅黑" panose="020B0503020204020204" pitchFamily="34" charset="-122"/>
                          <a:cs typeface="仿宋" panose="02010609060101010101" charset="-122"/>
                        </a:rPr>
                        <a:t>得分</a:t>
                      </a:r>
                      <a:endParaRPr lang="en-US" altLang="en-US" sz="1600" b="1">
                        <a:solidFill>
                          <a:schemeClr val="accent2"/>
                        </a:solidFill>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solidFill>
                            <a:schemeClr val="accent2"/>
                          </a:solidFill>
                          <a:latin typeface="微软雅黑" panose="020B0503020204020204" pitchFamily="34" charset="-122"/>
                          <a:ea typeface="微软雅黑" panose="020B0503020204020204" pitchFamily="34" charset="-122"/>
                          <a:cs typeface="仿宋" panose="02010609060101010101" charset="-122"/>
                        </a:rPr>
                        <a:t>得分依据</a:t>
                      </a:r>
                      <a:endParaRPr lang="en-US" altLang="en-US" sz="1600" b="1">
                        <a:solidFill>
                          <a:schemeClr val="accent2"/>
                        </a:solidFill>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1">
                          <a:solidFill>
                            <a:schemeClr val="accent2"/>
                          </a:solidFill>
                          <a:latin typeface="微软雅黑" panose="020B0503020204020204" pitchFamily="34" charset="-122"/>
                          <a:ea typeface="微软雅黑" panose="020B0503020204020204" pitchFamily="34" charset="-122"/>
                          <a:cs typeface="仿宋" panose="02010609060101010101" charset="-122"/>
                        </a:rPr>
                        <a:t>备注</a:t>
                      </a:r>
                      <a:endParaRPr lang="en-US" altLang="en-US" sz="1600" b="1">
                        <a:solidFill>
                          <a:schemeClr val="accent2"/>
                        </a:solidFill>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3360">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400" b="1">
                          <a:solidFill>
                            <a:schemeClr val="accent2"/>
                          </a:solidFill>
                          <a:latin typeface="微软雅黑" panose="020B0503020204020204" pitchFamily="34" charset="-122"/>
                          <a:ea typeface="微软雅黑" panose="020B0503020204020204" pitchFamily="34" charset="-122"/>
                          <a:cs typeface="仿宋" panose="02010609060101010101" charset="-122"/>
                        </a:rPr>
                        <a:t>合计</a:t>
                      </a:r>
                      <a:endParaRPr lang="en-US" altLang="en-US" sz="1400" b="1">
                        <a:solidFill>
                          <a:schemeClr val="accent2"/>
                        </a:solidFill>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rowSpan="2">
                  <a:txBody>
                    <a:bodyPr/>
                    <a:p>
                      <a:pPr indent="0" algn="ctr">
                        <a:buNone/>
                      </a:pPr>
                      <a:r>
                        <a:rPr lang="en-US" sz="1400" b="1">
                          <a:solidFill>
                            <a:schemeClr val="accent2"/>
                          </a:solidFill>
                          <a:latin typeface="微软雅黑" panose="020B0503020204020204" pitchFamily="34" charset="-122"/>
                          <a:ea typeface="微软雅黑" panose="020B0503020204020204" pitchFamily="34" charset="-122"/>
                          <a:cs typeface="仿宋" panose="02010609060101010101" charset="-122"/>
                        </a:rPr>
                        <a:t>评估结果与建议</a:t>
                      </a:r>
                      <a:endParaRPr lang="en-US" altLang="en-US" sz="1400" b="1">
                        <a:solidFill>
                          <a:schemeClr val="accent2"/>
                        </a:solidFill>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vMerge="1">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微软雅黑" panose="020B0503020204020204" pitchFamily="34" charset="-122"/>
                          <a:ea typeface="微软雅黑" panose="020B0503020204020204" pitchFamily="34" charset="-122"/>
                          <a:cs typeface="仿宋" panose="02010609060101010101" charset="-122"/>
                        </a:rPr>
                        <a:t> </a:t>
                      </a: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endParaRPr lang="en-US" altLang="en-US" sz="14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6" name="组合 19"/>
          <p:cNvGrpSpPr/>
          <p:nvPr/>
        </p:nvGrpSpPr>
        <p:grpSpPr>
          <a:xfrm>
            <a:off x="11496675" y="0"/>
            <a:ext cx="695325" cy="506413"/>
            <a:chOff x="0" y="0"/>
            <a:chExt cx="694944" cy="624651"/>
          </a:xfrm>
        </p:grpSpPr>
        <p:sp>
          <p:nvSpPr>
            <p:cNvPr id="2356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356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 name="矩形 6"/>
          <p:cNvSpPr/>
          <p:nvPr/>
        </p:nvSpPr>
        <p:spPr>
          <a:xfrm>
            <a:off x="2755900" y="-22225"/>
            <a:ext cx="3979545"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选择目标客户群体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22225"/>
            <a:ext cx="269240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识别客户群体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 name="直接连接符 2"/>
          <p:cNvCxnSpPr/>
          <p:nvPr/>
        </p:nvCxnSpPr>
        <p:spPr>
          <a:xfrm flipH="1">
            <a:off x="6744018" y="527051"/>
            <a:ext cx="4708525" cy="2159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2290" name="标题 1"/>
          <p:cNvSpPr>
            <a:spLocks noGrp="1"/>
          </p:cNvSpPr>
          <p:nvPr/>
        </p:nvSpPr>
        <p:spPr>
          <a:xfrm>
            <a:off x="983615" y="909003"/>
            <a:ext cx="8229600" cy="1143000"/>
          </a:xfrm>
          <a:prstGeom prst="rect">
            <a:avLst/>
          </a:prstGeom>
          <a:noFill/>
          <a:ln w="9525">
            <a:noFill/>
          </a:ln>
        </p:spPr>
        <p:txBody>
          <a:bodyPr vert="horz" wrap="square" lIns="91440" tIns="45720" rIns="91440" bIns="45720" anchor="ctr" anchorCtr="0"/>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r>
              <a:rPr lang="zh-CN" altLang="en-US" sz="2800" dirty="0">
                <a:latin typeface="微软雅黑" panose="020B0503020204020204" pitchFamily="34" charset="-122"/>
                <a:ea typeface="微软雅黑" panose="020B0503020204020204" pitchFamily="34" charset="-122"/>
              </a:rPr>
              <a:t>（三）明确客户开发对象</a:t>
            </a:r>
            <a:endParaRPr lang="zh-CN" altLang="en-US" sz="2800" dirty="0">
              <a:latin typeface="微软雅黑" panose="020B0503020204020204" pitchFamily="34" charset="-122"/>
              <a:ea typeface="微软雅黑" panose="020B0503020204020204" pitchFamily="34" charset="-122"/>
            </a:endParaRPr>
          </a:p>
        </p:txBody>
      </p:sp>
      <p:sp>
        <p:nvSpPr>
          <p:cNvPr id="100" name="文本框 99"/>
          <p:cNvSpPr txBox="1"/>
          <p:nvPr/>
        </p:nvSpPr>
        <p:spPr>
          <a:xfrm>
            <a:off x="1271905" y="1772920"/>
            <a:ext cx="9891395" cy="922020"/>
          </a:xfrm>
          <a:prstGeom prst="rect">
            <a:avLst/>
          </a:prstGeom>
          <a:noFill/>
          <a:ln w="9525">
            <a:noFill/>
          </a:ln>
        </p:spPr>
        <p:txBody>
          <a:bodyPr wrap="square">
            <a:spAutoFit/>
          </a:bodyPr>
          <a:p>
            <a:pPr>
              <a:lnSpc>
                <a:spcPct val="150000"/>
              </a:lnSpc>
            </a:pPr>
            <a:r>
              <a:rPr lang="en-US" sz="1200">
                <a:solidFill>
                  <a:srgbClr val="FF0000"/>
                </a:solidFill>
                <a:latin typeface="仿宋" panose="02010609060101010101" charset="-122"/>
                <a:cs typeface="Times New Roman" panose="02020603050405020304" charset="0"/>
              </a:rPr>
              <a:t>      </a:t>
            </a:r>
            <a:r>
              <a:rPr lang="zh-CN" sz="1800">
                <a:latin typeface="微软雅黑" panose="020B0503020204020204" pitchFamily="34" charset="-122"/>
                <a:ea typeface="微软雅黑" panose="020B0503020204020204" pitchFamily="34" charset="-122"/>
              </a:rPr>
              <a:t>明确客户开发对象，其实就是运用客户细分理论，根据客户价值进行客户细分，以便于选择开发对象并决定资源的投入。</a:t>
            </a:r>
            <a:endParaRPr lang="zh-CN" altLang="en-US" sz="1800">
              <a:latin typeface="微软雅黑" panose="020B0503020204020204" pitchFamily="34" charset="-122"/>
              <a:ea typeface="微软雅黑" panose="020B0503020204020204" pitchFamily="34" charset="-122"/>
            </a:endParaRPr>
          </a:p>
        </p:txBody>
      </p:sp>
      <p:sp>
        <p:nvSpPr>
          <p:cNvPr id="4" name="文本框 3"/>
          <p:cNvSpPr txBox="1"/>
          <p:nvPr/>
        </p:nvSpPr>
        <p:spPr>
          <a:xfrm>
            <a:off x="1271905" y="2853055"/>
            <a:ext cx="3804285" cy="3138170"/>
          </a:xfrm>
          <a:prstGeom prst="rect">
            <a:avLst/>
          </a:prstGeom>
          <a:noFill/>
          <a:ln w="9525">
            <a:noFill/>
          </a:ln>
        </p:spPr>
        <p:txBody>
          <a:bodyPr wrap="square">
            <a:spAutoFit/>
          </a:bodyPr>
          <a:p>
            <a:pPr>
              <a:lnSpc>
                <a:spcPct val="150000"/>
              </a:lnSpc>
            </a:pPr>
            <a:r>
              <a:rPr lang="zh-CN" altLang="en-US" sz="2400">
                <a:solidFill>
                  <a:schemeClr val="accent2"/>
                </a:solidFill>
                <a:latin typeface="微软雅黑" panose="020B0503020204020204" pitchFamily="34" charset="-122"/>
                <a:ea typeface="微软雅黑" panose="020B0503020204020204" pitchFamily="34" charset="-122"/>
              </a:rPr>
              <a:t>1.客户细分的概念</a:t>
            </a:r>
            <a:endParaRPr lang="zh-CN"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sz="1800">
                <a:latin typeface="微软雅黑" panose="020B0503020204020204" pitchFamily="34" charset="-122"/>
                <a:ea typeface="微软雅黑" panose="020B0503020204020204" pitchFamily="34" charset="-122"/>
                <a:cs typeface="微软雅黑" panose="020B0503020204020204" pitchFamily="34" charset="-122"/>
              </a:rPr>
              <a:t>是指在明确的战略业务模式和专业市场中，根据</a:t>
            </a:r>
            <a:r>
              <a:rPr lang="zh-CN" sz="18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客户的价值、需求和偏好等</a:t>
            </a:r>
            <a:r>
              <a:rPr lang="zh-CN" sz="1800">
                <a:latin typeface="微软雅黑" panose="020B0503020204020204" pitchFamily="34" charset="-122"/>
                <a:ea typeface="微软雅黑" panose="020B0503020204020204" pitchFamily="34" charset="-122"/>
                <a:cs typeface="微软雅黑" panose="020B0503020204020204" pitchFamily="34" charset="-122"/>
              </a:rPr>
              <a:t>综合因素对客户进行分类，并提供有针对性的产品服务和营销模式。目前，客户细分大多是以客户终身价值来进行细分。</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5664200" y="2853055"/>
            <a:ext cx="3804285" cy="1060450"/>
          </a:xfrm>
          <a:prstGeom prst="rect">
            <a:avLst/>
          </a:prstGeom>
          <a:noFill/>
          <a:ln w="9525">
            <a:noFill/>
          </a:ln>
        </p:spPr>
        <p:txBody>
          <a:bodyPr wrap="square">
            <a:spAutoFit/>
          </a:bodyPr>
          <a:p>
            <a:pPr algn="l">
              <a:lnSpc>
                <a:spcPct val="150000"/>
              </a:lnSpc>
              <a:buClrTx/>
              <a:buSzTx/>
              <a:buFontTx/>
            </a:pPr>
            <a:r>
              <a:rPr lang="zh-CN" altLang="en-US" sz="2400">
                <a:solidFill>
                  <a:schemeClr val="accent2"/>
                </a:solidFill>
                <a:latin typeface="微软雅黑" panose="020B0503020204020204" pitchFamily="34" charset="-122"/>
                <a:ea typeface="微软雅黑" panose="020B0503020204020204" pitchFamily="34" charset="-122"/>
              </a:rPr>
              <a:t>2.</a:t>
            </a:r>
            <a:r>
              <a:rPr lang="zh-CN" altLang="en-US" sz="2400">
                <a:solidFill>
                  <a:schemeClr val="accent2"/>
                </a:solidFill>
                <a:latin typeface="微软雅黑" panose="020B0503020204020204" pitchFamily="34" charset="-122"/>
                <a:ea typeface="微软雅黑" panose="020B0503020204020204" pitchFamily="34" charset="-122"/>
              </a:rPr>
              <a:t>金字塔理论</a:t>
            </a:r>
            <a:endParaRPr lang="zh-CN" altLang="en-US" sz="2400">
              <a:solidFill>
                <a:schemeClr val="accent2"/>
              </a:solidFill>
              <a:latin typeface="微软雅黑" panose="020B0503020204020204" pitchFamily="34" charset="-122"/>
              <a:ea typeface="微软雅黑" panose="020B0503020204020204" pitchFamily="34" charset="-122"/>
            </a:endParaRPr>
          </a:p>
          <a:p>
            <a:pPr>
              <a:lnSpc>
                <a:spcPct val="150000"/>
              </a:lnSpc>
            </a:pP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1" name="图片 5"/>
          <p:cNvPicPr>
            <a:picLocks noChangeAspect="1"/>
          </p:cNvPicPr>
          <p:nvPr/>
        </p:nvPicPr>
        <p:blipFill>
          <a:blip r:embed="rId1"/>
          <a:srcRect b="9093"/>
          <a:stretch>
            <a:fillRect/>
          </a:stretch>
        </p:blipFill>
        <p:spPr>
          <a:xfrm>
            <a:off x="5664200" y="3500755"/>
            <a:ext cx="5302885" cy="3050540"/>
          </a:xfrm>
          <a:prstGeom prst="rect">
            <a:avLst/>
          </a:prstGeom>
          <a:noFill/>
          <a:ln>
            <a:noFill/>
          </a:ln>
        </p:spPr>
      </p:pic>
      <p:cxnSp>
        <p:nvCxnSpPr>
          <p:cNvPr id="8" name="直接连接符 7"/>
          <p:cNvCxnSpPr/>
          <p:nvPr/>
        </p:nvCxnSpPr>
        <p:spPr>
          <a:xfrm flipH="1">
            <a:off x="5303520" y="3068955"/>
            <a:ext cx="24130" cy="3177540"/>
          </a:xfrm>
          <a:prstGeom prst="line">
            <a:avLst/>
          </a:prstGeom>
          <a:ln>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6" name="组合 19"/>
          <p:cNvGrpSpPr/>
          <p:nvPr/>
        </p:nvGrpSpPr>
        <p:grpSpPr>
          <a:xfrm>
            <a:off x="11496675" y="0"/>
            <a:ext cx="695325" cy="506413"/>
            <a:chOff x="0" y="0"/>
            <a:chExt cx="694944" cy="624651"/>
          </a:xfrm>
        </p:grpSpPr>
        <p:sp>
          <p:nvSpPr>
            <p:cNvPr id="2356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356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 name="矩形 6"/>
          <p:cNvSpPr/>
          <p:nvPr/>
        </p:nvSpPr>
        <p:spPr>
          <a:xfrm>
            <a:off x="2755900" y="-22225"/>
            <a:ext cx="3979545"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选择目标客户群体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22225"/>
            <a:ext cx="269240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识别客户群体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 name="直接连接符 2"/>
          <p:cNvCxnSpPr/>
          <p:nvPr/>
        </p:nvCxnSpPr>
        <p:spPr>
          <a:xfrm flipH="1">
            <a:off x="6744018" y="527051"/>
            <a:ext cx="4708525" cy="2159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2290" name="标题 1"/>
          <p:cNvSpPr>
            <a:spLocks noGrp="1"/>
          </p:cNvSpPr>
          <p:nvPr/>
        </p:nvSpPr>
        <p:spPr>
          <a:xfrm>
            <a:off x="1270635" y="909003"/>
            <a:ext cx="8229600" cy="1143000"/>
          </a:xfrm>
          <a:prstGeom prst="rect">
            <a:avLst/>
          </a:prstGeom>
          <a:noFill/>
          <a:ln w="9525">
            <a:noFill/>
          </a:ln>
        </p:spPr>
        <p:txBody>
          <a:bodyPr vert="horz" wrap="square" lIns="91440" tIns="45720" rIns="91440" bIns="45720" anchor="ctr" anchorCtr="0"/>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algn="l">
              <a:lnSpc>
                <a:spcPct val="150000"/>
              </a:lnSpc>
              <a:buClrTx/>
              <a:buSzTx/>
              <a:buFontTx/>
            </a:pPr>
            <a:r>
              <a:rPr lang="en-US" altLang="zh-CN" sz="2800">
                <a:solidFill>
                  <a:schemeClr val="accent2"/>
                </a:solidFill>
                <a:latin typeface="微软雅黑" panose="020B0503020204020204" pitchFamily="34" charset="-122"/>
                <a:ea typeface="微软雅黑" panose="020B0503020204020204" pitchFamily="34" charset="-122"/>
                <a:sym typeface="+mn-ea"/>
              </a:rPr>
              <a:t>3</a:t>
            </a:r>
            <a:r>
              <a:rPr lang="zh-CN" altLang="en-US" sz="2800">
                <a:solidFill>
                  <a:schemeClr val="accent2"/>
                </a:solidFill>
                <a:latin typeface="微软雅黑" panose="020B0503020204020204" pitchFamily="34" charset="-122"/>
                <a:ea typeface="微软雅黑" panose="020B0503020204020204" pitchFamily="34" charset="-122"/>
                <a:sym typeface="+mn-ea"/>
              </a:rPr>
              <a:t>.</a:t>
            </a:r>
            <a:r>
              <a:rPr lang="en-US" altLang="zh-CN" sz="2800">
                <a:solidFill>
                  <a:schemeClr val="accent2"/>
                </a:solidFill>
                <a:latin typeface="微软雅黑" panose="020B0503020204020204" pitchFamily="34" charset="-122"/>
                <a:ea typeface="微软雅黑" panose="020B0503020204020204" pitchFamily="34" charset="-122"/>
                <a:sym typeface="+mn-ea"/>
              </a:rPr>
              <a:t>ABC</a:t>
            </a:r>
            <a:r>
              <a:rPr lang="zh-CN" altLang="en-US" sz="2800">
                <a:solidFill>
                  <a:schemeClr val="accent2"/>
                </a:solidFill>
                <a:latin typeface="微软雅黑" panose="020B0503020204020204" pitchFamily="34" charset="-122"/>
                <a:ea typeface="微软雅黑" panose="020B0503020204020204" pitchFamily="34" charset="-122"/>
                <a:sym typeface="+mn-ea"/>
              </a:rPr>
              <a:t>分类法</a:t>
            </a:r>
            <a:endParaRPr lang="zh-CN" altLang="en-US" sz="2800" dirty="0">
              <a:solidFill>
                <a:schemeClr val="accent2"/>
              </a:solidFill>
              <a:latin typeface="微软雅黑" panose="020B0503020204020204" pitchFamily="34" charset="-122"/>
              <a:ea typeface="微软雅黑" panose="020B0503020204020204" pitchFamily="34" charset="-122"/>
              <a:sym typeface="+mn-ea"/>
            </a:endParaRPr>
          </a:p>
        </p:txBody>
      </p:sp>
      <p:sp>
        <p:nvSpPr>
          <p:cNvPr id="100" name="文本框 99"/>
          <p:cNvSpPr txBox="1"/>
          <p:nvPr/>
        </p:nvSpPr>
        <p:spPr>
          <a:xfrm>
            <a:off x="1271905" y="1772920"/>
            <a:ext cx="9501505" cy="1014730"/>
          </a:xfrm>
          <a:prstGeom prst="rect">
            <a:avLst/>
          </a:prstGeom>
          <a:noFill/>
          <a:ln w="9525">
            <a:noFill/>
          </a:ln>
        </p:spPr>
        <p:txBody>
          <a:bodyPr wrap="square">
            <a:spAutoFit/>
          </a:bodyPr>
          <a:p>
            <a:pPr>
              <a:lnSpc>
                <a:spcPct val="150000"/>
              </a:lnSpc>
            </a:pPr>
            <a:r>
              <a:rPr lang="en-US" sz="1400">
                <a:solidFill>
                  <a:srgbClr val="FF0000"/>
                </a:solidFill>
                <a:latin typeface="仿宋" panose="02010609060101010101" charset="-122"/>
                <a:cs typeface="Times New Roman" panose="02020603050405020304" charset="0"/>
              </a:rPr>
              <a:t>      </a:t>
            </a:r>
            <a:r>
              <a:rPr lang="zh-CN" sz="2000">
                <a:latin typeface="微软雅黑" panose="020B0503020204020204" pitchFamily="34" charset="-122"/>
                <a:ea typeface="微软雅黑" panose="020B0503020204020204" pitchFamily="34" charset="-122"/>
              </a:rPr>
              <a:t>客户关系管理的一个重要原则就是要做好对重要客户的管理。</a:t>
            </a:r>
            <a:r>
              <a:rPr lang="zh-CN" sz="2000">
                <a:latin typeface="微软雅黑" panose="020B0503020204020204" pitchFamily="34" charset="-122"/>
                <a:ea typeface="微软雅黑" panose="020B0503020204020204" pitchFamily="34" charset="-122"/>
                <a:sym typeface="+mn-ea"/>
              </a:rPr>
              <a:t>ABC分析法是指</a:t>
            </a:r>
            <a:r>
              <a:rPr lang="zh-CN" sz="2000" b="1">
                <a:gradFill>
                  <a:gsLst>
                    <a:gs pos="0">
                      <a:srgbClr val="007BD3"/>
                    </a:gs>
                    <a:gs pos="100000">
                      <a:srgbClr val="034373"/>
                    </a:gs>
                  </a:gsLst>
                  <a:lin scaled="0"/>
                </a:gradFill>
                <a:latin typeface="微软雅黑" panose="020B0503020204020204" pitchFamily="34" charset="-122"/>
                <a:ea typeface="微软雅黑" panose="020B0503020204020204" pitchFamily="34" charset="-122"/>
              </a:rPr>
              <a:t>在成交额和发展潜力的基础上对现有客户进行分类</a:t>
            </a:r>
            <a:r>
              <a:rPr lang="zh-CN" sz="2000">
                <a:gradFill>
                  <a:gsLst>
                    <a:gs pos="0">
                      <a:srgbClr val="007BD3"/>
                    </a:gs>
                    <a:gs pos="100000">
                      <a:srgbClr val="034373"/>
                    </a:gs>
                  </a:gsLst>
                  <a:lin scaled="0"/>
                </a:gradFill>
                <a:latin typeface="微软雅黑" panose="020B0503020204020204" pitchFamily="34" charset="-122"/>
                <a:ea typeface="微软雅黑" panose="020B0503020204020204" pitchFamily="34" charset="-122"/>
              </a:rPr>
              <a:t>。</a:t>
            </a:r>
            <a:endParaRPr lang="zh-CN" sz="2000">
              <a:gradFill>
                <a:gsLst>
                  <a:gs pos="0">
                    <a:srgbClr val="007BD3"/>
                  </a:gs>
                  <a:gs pos="100000">
                    <a:srgbClr val="034373"/>
                  </a:gs>
                </a:gsLst>
                <a:lin scaled="0"/>
              </a:gradFill>
              <a:latin typeface="微软雅黑" panose="020B0503020204020204" pitchFamily="34" charset="-122"/>
              <a:ea typeface="微软雅黑" panose="020B0503020204020204" pitchFamily="34" charset="-122"/>
            </a:endParaRPr>
          </a:p>
        </p:txBody>
      </p:sp>
      <p:sp>
        <p:nvSpPr>
          <p:cNvPr id="4" name="文本框 3"/>
          <p:cNvSpPr txBox="1"/>
          <p:nvPr/>
        </p:nvSpPr>
        <p:spPr>
          <a:xfrm>
            <a:off x="1271905" y="2853055"/>
            <a:ext cx="3804285" cy="3138170"/>
          </a:xfrm>
          <a:prstGeom prst="rect">
            <a:avLst/>
          </a:prstGeom>
          <a:noFill/>
          <a:ln w="9525">
            <a:noFill/>
          </a:ln>
        </p:spPr>
        <p:txBody>
          <a:bodyPr wrap="square">
            <a:spAutoFit/>
          </a:bodyPr>
          <a:p>
            <a:pPr marL="342900" indent="-342900" algn="l">
              <a:lnSpc>
                <a:spcPct val="150000"/>
              </a:lnSpc>
              <a:buClrTx/>
              <a:buSzTx/>
              <a:buFont typeface="Wingdings" panose="05000000000000000000" charset="0"/>
              <a:buChar char="Ø"/>
            </a:pPr>
            <a:r>
              <a:rPr lang="zh-CN" altLang="en-US" sz="2400">
                <a:solidFill>
                  <a:schemeClr val="accent2"/>
                </a:solidFill>
                <a:latin typeface="微软雅黑" panose="020B0503020204020204" pitchFamily="34" charset="-122"/>
                <a:ea typeface="微软雅黑" panose="020B0503020204020204" pitchFamily="34" charset="-122"/>
              </a:rPr>
              <a:t> 按成交额进行划分</a:t>
            </a:r>
            <a:endParaRPr lang="zh-CN" altLang="en-US" sz="2400">
              <a:solidFill>
                <a:schemeClr val="accent2"/>
              </a:solidFill>
              <a:latin typeface="微软雅黑" panose="020B0503020204020204" pitchFamily="34" charset="-122"/>
              <a:ea typeface="微软雅黑" panose="020B0503020204020204" pitchFamily="34" charset="-122"/>
            </a:endParaRPr>
          </a:p>
          <a:p>
            <a:pPr>
              <a:lnSpc>
                <a:spcPct val="150000"/>
              </a:lnSpc>
            </a:pPr>
            <a:r>
              <a:rPr lang="zh-CN" sz="1800">
                <a:latin typeface="微软雅黑" panose="020B0503020204020204" pitchFamily="34" charset="-122"/>
                <a:ea typeface="微软雅黑" panose="020B0503020204020204" pitchFamily="34" charset="-122"/>
                <a:cs typeface="微软雅黑" panose="020B0503020204020204" pitchFamily="34" charset="-122"/>
              </a:rPr>
              <a:t>例如，一位业务员把交易额在500万元以上的客户算作A类客户，交易额在100万元-500万元的客户作为B类客户，而交易额在100万元以下的则视为C类客户。当然，业务员还可区域市场内的况来确定划分标准。</a:t>
            </a:r>
            <a:endParaRPr lang="zh-CN"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5808345" y="2853055"/>
            <a:ext cx="5172710" cy="3138170"/>
          </a:xfrm>
          <a:prstGeom prst="rect">
            <a:avLst/>
          </a:prstGeom>
          <a:noFill/>
          <a:ln w="9525">
            <a:noFill/>
          </a:ln>
        </p:spPr>
        <p:txBody>
          <a:bodyPr wrap="square">
            <a:spAutoFit/>
          </a:bodyPr>
          <a:p>
            <a:pPr marL="342900" indent="-342900" algn="l">
              <a:lnSpc>
                <a:spcPct val="150000"/>
              </a:lnSpc>
              <a:buClrTx/>
              <a:buSzTx/>
              <a:buFont typeface="Wingdings" panose="05000000000000000000" charset="0"/>
              <a:buChar char="Ø"/>
            </a:pPr>
            <a:r>
              <a:rPr lang="zh-CN" altLang="en-US" sz="2400">
                <a:solidFill>
                  <a:schemeClr val="accent2"/>
                </a:solidFill>
                <a:latin typeface="微软雅黑" panose="020B0503020204020204" pitchFamily="34" charset="-122"/>
                <a:ea typeface="微软雅黑" panose="020B0503020204020204" pitchFamily="34" charset="-122"/>
              </a:rPr>
              <a:t> 根据客户的发展潜力进行划分</a:t>
            </a:r>
            <a:endParaRPr lang="zh-CN" altLang="en-US" sz="2400">
              <a:solidFill>
                <a:schemeClr val="accent2"/>
              </a:solidFill>
              <a:latin typeface="微软雅黑" panose="020B0503020204020204" pitchFamily="34" charset="-122"/>
              <a:ea typeface="微软雅黑" panose="020B0503020204020204" pitchFamily="34" charset="-122"/>
            </a:endParaRPr>
          </a:p>
          <a:p>
            <a:pPr>
              <a:lnSpc>
                <a:spcPct val="150000"/>
              </a:lnSpc>
            </a:pPr>
            <a:r>
              <a:rPr lang="zh-CN" sz="1800">
                <a:latin typeface="微软雅黑" panose="020B0503020204020204" pitchFamily="34" charset="-122"/>
                <a:ea typeface="微软雅黑" panose="020B0503020204020204" pitchFamily="34" charset="-122"/>
                <a:cs typeface="微软雅黑" panose="020B0503020204020204" pitchFamily="34" charset="-122"/>
              </a:rPr>
              <a:t>某些具有很大发展潜力的C类客户可能会被重新划分为A类客户，或者一个即将倒闭的B类客户被重新划分到C类中。A类的客户应既具有最大成交具有最大的发展潜力，B类客户则为中等成交额和中等的发展潜力，而C类则是由具有低成交额和低发展潜力的客户组成。</a:t>
            </a:r>
            <a:endParaRPr lang="zh-CN" sz="18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9" name="直接连接符 8"/>
          <p:cNvCxnSpPr/>
          <p:nvPr/>
        </p:nvCxnSpPr>
        <p:spPr>
          <a:xfrm flipH="1">
            <a:off x="5429885" y="2924810"/>
            <a:ext cx="24130" cy="3177540"/>
          </a:xfrm>
          <a:prstGeom prst="line">
            <a:avLst/>
          </a:prstGeom>
          <a:ln>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4275" name="文本框 28"/>
          <p:cNvSpPr txBox="1"/>
          <p:nvPr/>
        </p:nvSpPr>
        <p:spPr>
          <a:xfrm>
            <a:off x="3638550" y="4737100"/>
            <a:ext cx="5392738"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谢  谢！</a:t>
            </a:r>
            <a:endParaRPr lang="zh-CN" altLang="en-US" sz="4000" b="1" dirty="0">
              <a:latin typeface="微软雅黑" panose="020B0503020204020204" pitchFamily="34" charset="-122"/>
              <a:ea typeface="微软雅黑" panose="020B0503020204020204" pitchFamily="34" charset="-122"/>
            </a:endParaRPr>
          </a:p>
        </p:txBody>
      </p:sp>
      <p:cxnSp>
        <p:nvCxnSpPr>
          <p:cNvPr id="54276" name="直接连接符 31"/>
          <p:cNvCxnSpPr/>
          <p:nvPr/>
        </p:nvCxnSpPr>
        <p:spPr>
          <a:xfrm>
            <a:off x="3968750" y="5516563"/>
            <a:ext cx="4319588" cy="0"/>
          </a:xfrm>
          <a:prstGeom prst="line">
            <a:avLst/>
          </a:prstGeom>
          <a:ln w="12700" cap="flat" cmpd="sng">
            <a:solidFill>
              <a:srgbClr val="FFC108"/>
            </a:solidFill>
            <a:prstDash val="solid"/>
            <a:headEnd type="none" w="med" len="med"/>
            <a:tailEnd type="none" w="med" len="med"/>
          </a:ln>
        </p:spPr>
      </p:cxnSp>
      <p:cxnSp>
        <p:nvCxnSpPr>
          <p:cNvPr id="54277" name="直接连接符 34"/>
          <p:cNvCxnSpPr/>
          <p:nvPr/>
        </p:nvCxnSpPr>
        <p:spPr>
          <a:xfrm>
            <a:off x="3968750" y="5445125"/>
            <a:ext cx="4319588" cy="0"/>
          </a:xfrm>
          <a:prstGeom prst="line">
            <a:avLst/>
          </a:prstGeom>
          <a:ln w="12700" cap="flat" cmpd="sng">
            <a:solidFill>
              <a:srgbClr val="FFC108"/>
            </a:solidFill>
            <a:prstDash val="solid"/>
            <a:headEnd type="none" w="med" len="med"/>
            <a:tailEnd type="none" w="med" len="med"/>
          </a:ln>
        </p:spPr>
      </p:cxnSp>
      <p:sp>
        <p:nvSpPr>
          <p:cNvPr id="54278"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主讲：经济管理学院</a:t>
            </a:r>
            <a:r>
              <a:rPr lang="en-US" altLang="zh-CN" sz="2400" b="1" dirty="0">
                <a:solidFill>
                  <a:srgbClr val="0D0D0D"/>
                </a:solidFill>
                <a:latin typeface="微软雅黑" panose="020B0503020204020204" pitchFamily="34" charset="-122"/>
                <a:ea typeface="微软雅黑" panose="020B0503020204020204" pitchFamily="34" charset="-122"/>
              </a:rPr>
              <a:t>  </a:t>
            </a:r>
            <a:r>
              <a:rPr lang="zh-CN" altLang="en-US" sz="2400" b="1" dirty="0">
                <a:solidFill>
                  <a:srgbClr val="0D0D0D"/>
                </a:solidFill>
                <a:latin typeface="微软雅黑" panose="020B0503020204020204" pitchFamily="34" charset="-122"/>
                <a:ea typeface="微软雅黑" panose="020B0503020204020204" pitchFamily="34" charset="-122"/>
              </a:rPr>
              <a:t>梁燕冰</a:t>
            </a:r>
            <a:endParaRPr lang="zh-CN" altLang="zh-CN" sz="2400" b="1" dirty="0">
              <a:solidFill>
                <a:srgbClr val="0D0D0D"/>
              </a:solidFill>
              <a:latin typeface="微软雅黑" panose="020B0503020204020204" pitchFamily="34" charset="-122"/>
              <a:ea typeface="微软雅黑" panose="020B0503020204020204" pitchFamily="34" charset="-122"/>
            </a:endParaRPr>
          </a:p>
        </p:txBody>
      </p:sp>
      <p:grpSp>
        <p:nvGrpSpPr>
          <p:cNvPr id="54279" name="组合 8"/>
          <p:cNvGrpSpPr/>
          <p:nvPr/>
        </p:nvGrpSpPr>
        <p:grpSpPr>
          <a:xfrm>
            <a:off x="-26987" y="935038"/>
            <a:ext cx="12218987" cy="3644900"/>
            <a:chOff x="0" y="1566863"/>
            <a:chExt cx="12192000" cy="3644900"/>
          </a:xfrm>
        </p:grpSpPr>
        <p:pic>
          <p:nvPicPr>
            <p:cNvPr id="54280" name="图片 24"/>
            <p:cNvPicPr>
              <a:picLocks noChangeAspect="1"/>
            </p:cNvPicPr>
            <p:nvPr/>
          </p:nvPicPr>
          <p:blipFill>
            <a:blip r:embed="rId1"/>
            <a:stretch>
              <a:fillRect/>
            </a:stretch>
          </p:blipFill>
          <p:spPr>
            <a:xfrm>
              <a:off x="0" y="1566863"/>
              <a:ext cx="6156018" cy="3644900"/>
            </a:xfrm>
            <a:prstGeom prst="rect">
              <a:avLst/>
            </a:prstGeom>
            <a:noFill/>
            <a:ln w="9525">
              <a:noFill/>
            </a:ln>
          </p:spPr>
        </p:pic>
        <p:pic>
          <p:nvPicPr>
            <p:cNvPr id="54281" name="图片 25"/>
            <p:cNvPicPr>
              <a:picLocks noChangeAspect="1"/>
            </p:cNvPicPr>
            <p:nvPr/>
          </p:nvPicPr>
          <p:blipFill>
            <a:blip r:embed="rId1"/>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19"/>
          <p:cNvGrpSpPr/>
          <p:nvPr/>
        </p:nvGrpSpPr>
        <p:grpSpPr>
          <a:xfrm>
            <a:off x="0" y="381000"/>
            <a:ext cx="695325" cy="506413"/>
            <a:chOff x="0" y="0"/>
            <a:chExt cx="694944" cy="624651"/>
          </a:xfrm>
        </p:grpSpPr>
        <p:sp>
          <p:nvSpPr>
            <p:cNvPr id="71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171" name="矩形 22"/>
          <p:cNvSpPr/>
          <p:nvPr/>
        </p:nvSpPr>
        <p:spPr>
          <a:xfrm>
            <a:off x="911225" y="363855"/>
            <a:ext cx="7188200" cy="52197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r>
              <a:rPr lang="en-US" altLang="zh-CN" b="1" dirty="0">
                <a:solidFill>
                  <a:srgbClr val="404040"/>
                </a:solidFill>
                <a:latin typeface="微软雅黑" panose="020B0503020204020204" pitchFamily="34" charset="-122"/>
                <a:ea typeface="微软雅黑" panose="020B0503020204020204" pitchFamily="34" charset="-122"/>
              </a:rPr>
              <a:t>——金融投资者的画像</a:t>
            </a:r>
            <a:endParaRPr lang="en-US" altLang="zh-CN" b="1" dirty="0">
              <a:solidFill>
                <a:srgbClr val="404040"/>
              </a:solidFill>
              <a:latin typeface="微软雅黑" panose="020B0503020204020204" pitchFamily="34" charset="-122"/>
              <a:ea typeface="微软雅黑" panose="020B0503020204020204" pitchFamily="34" charset="-122"/>
            </a:endParaRPr>
          </a:p>
        </p:txBody>
      </p:sp>
      <p:sp>
        <p:nvSpPr>
          <p:cNvPr id="7172" name="MH_Text_1"/>
          <p:cNvSpPr/>
          <p:nvPr/>
        </p:nvSpPr>
        <p:spPr>
          <a:xfrm>
            <a:off x="983615" y="908685"/>
            <a:ext cx="10673715" cy="5840730"/>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algn="just" eaLnBrk="1" hangingPunct="1">
              <a:lnSpc>
                <a:spcPct val="150000"/>
              </a:lnSpc>
              <a:spcBef>
                <a:spcPts val="600"/>
              </a:spcBef>
              <a:spcAft>
                <a:spcPts val="600"/>
              </a:spcAft>
              <a:buClrTx/>
              <a:buSzTx/>
              <a:buNone/>
            </a:pPr>
            <a:r>
              <a:rPr lang="en-US" altLang="zh-CN" sz="2000" b="1" dirty="0">
                <a:solidFill>
                  <a:srgbClr val="404040"/>
                </a:solidFill>
                <a:latin typeface="Arial" panose="020B0604020202020204" pitchFamily="34" charset="0"/>
                <a:ea typeface="微软雅黑" panose="020B0503020204020204" pitchFamily="34" charset="-122"/>
              </a:rPr>
              <a:t> </a:t>
            </a:r>
            <a:r>
              <a:rPr lang="en-US" altLang="zh-CN" sz="2000" dirty="0">
                <a:solidFill>
                  <a:srgbClr val="404040"/>
                </a:solidFill>
                <a:latin typeface="Arial" panose="020B0604020202020204" pitchFamily="34" charset="0"/>
                <a:ea typeface="微软雅黑" panose="020B0503020204020204" pitchFamily="34" charset="-122"/>
              </a:rPr>
              <a:t>      </a:t>
            </a:r>
            <a:r>
              <a:rPr lang="en-US" altLang="zh-CN" sz="1800" dirty="0">
                <a:solidFill>
                  <a:srgbClr val="404040"/>
                </a:solidFill>
                <a:latin typeface="Arial" panose="020B0604020202020204" pitchFamily="34" charset="0"/>
                <a:ea typeface="微软雅黑" panose="020B0503020204020204" pitchFamily="34" charset="-122"/>
              </a:rPr>
              <a:t>金融业以签约服务为基本特征，主要的交易都基于签约时开立或制定的金融账户。正因如此，金融业往往拥有相对准确的</a:t>
            </a:r>
            <a:r>
              <a:rPr lang="en-US" altLang="zh-CN" sz="1800" b="1" dirty="0">
                <a:solidFill>
                  <a:srgbClr val="404040"/>
                </a:solidFill>
                <a:latin typeface="Arial" panose="020B0604020202020204" pitchFamily="34" charset="0"/>
                <a:ea typeface="微软雅黑" panose="020B0503020204020204" pitchFamily="34" charset="-122"/>
              </a:rPr>
              <a:t>个人属性信息</a:t>
            </a:r>
            <a:r>
              <a:rPr lang="en-US" altLang="zh-CN" sz="1800" dirty="0">
                <a:solidFill>
                  <a:srgbClr val="404040"/>
                </a:solidFill>
                <a:latin typeface="Arial" panose="020B0604020202020204" pitchFamily="34" charset="0"/>
                <a:ea typeface="微软雅黑" panose="020B0503020204020204" pitchFamily="34" charset="-122"/>
              </a:rPr>
              <a:t>，以及</a:t>
            </a:r>
            <a:r>
              <a:rPr lang="en-US" altLang="zh-CN" sz="1800" b="1" dirty="0">
                <a:solidFill>
                  <a:schemeClr val="tx1"/>
                </a:solidFill>
                <a:latin typeface="Arial" panose="020B0604020202020204" pitchFamily="34" charset="0"/>
                <a:ea typeface="微软雅黑" panose="020B0503020204020204" pitchFamily="34" charset="-122"/>
              </a:rPr>
              <a:t>基于金融账户的所有交易记录</a:t>
            </a:r>
            <a:r>
              <a:rPr lang="en-US" altLang="zh-CN" sz="1800" dirty="0">
                <a:solidFill>
                  <a:srgbClr val="404040"/>
                </a:solidFill>
                <a:latin typeface="Arial" panose="020B0604020202020204" pitchFamily="34" charset="0"/>
                <a:ea typeface="微软雅黑" panose="020B0503020204020204" pitchFamily="34" charset="-122"/>
              </a:rPr>
              <a:t>和</a:t>
            </a:r>
            <a:r>
              <a:rPr lang="en-US" altLang="zh-CN" sz="1800" b="1" dirty="0">
                <a:solidFill>
                  <a:schemeClr val="tx1"/>
                </a:solidFill>
                <a:latin typeface="Arial" panose="020B0604020202020204" pitchFamily="34" charset="0"/>
                <a:ea typeface="微软雅黑" panose="020B0503020204020204" pitchFamily="34" charset="-122"/>
              </a:rPr>
              <a:t>行为信息</a:t>
            </a:r>
            <a:r>
              <a:rPr lang="en-US" altLang="zh-CN" sz="1800" dirty="0">
                <a:solidFill>
                  <a:srgbClr val="404040"/>
                </a:solidFill>
                <a:latin typeface="Arial" panose="020B0604020202020204" pitchFamily="34" charset="0"/>
                <a:ea typeface="微软雅黑" panose="020B0503020204020204" pitchFamily="34" charset="-122"/>
              </a:rPr>
              <a:t>。</a:t>
            </a:r>
            <a:endParaRPr lang="en-US" altLang="zh-CN" sz="1800" dirty="0">
              <a:solidFill>
                <a:srgbClr val="404040"/>
              </a:solidFill>
              <a:latin typeface="Arial" panose="020B0604020202020204" pitchFamily="34" charset="0"/>
              <a:ea typeface="微软雅黑" panose="020B0503020204020204" pitchFamily="34" charset="-122"/>
            </a:endParaRPr>
          </a:p>
          <a:p>
            <a:pPr marL="0" lvl="0" algn="just" eaLnBrk="1" hangingPunct="1">
              <a:lnSpc>
                <a:spcPct val="150000"/>
              </a:lnSpc>
              <a:spcBef>
                <a:spcPts val="600"/>
              </a:spcBef>
              <a:spcAft>
                <a:spcPts val="600"/>
              </a:spcAft>
              <a:buClrTx/>
              <a:buSzTx/>
              <a:buNone/>
            </a:pPr>
            <a:r>
              <a:rPr lang="en-US" altLang="zh-CN" sz="1800" dirty="0">
                <a:solidFill>
                  <a:srgbClr val="404040"/>
                </a:solidFill>
                <a:latin typeface="Arial" panose="020B0604020202020204" pitchFamily="34" charset="0"/>
                <a:ea typeface="微软雅黑" panose="020B0503020204020204" pitchFamily="34" charset="-122"/>
              </a:rPr>
              <a:t>       随着金融电子化和数字化交易的发展，金融服务业也积累了相对丰富的多渠道服务接触和交易信息。以证券公司为例，零售投资者在证券公司开立证券交易账户</a:t>
            </a:r>
            <a:r>
              <a:rPr lang="zh-CN" altLang="en-US" sz="1800" dirty="0">
                <a:solidFill>
                  <a:srgbClr val="404040"/>
                </a:solidFill>
                <a:latin typeface="Arial" panose="020B0604020202020204" pitchFamily="34" charset="0"/>
                <a:ea typeface="微软雅黑" panose="020B0503020204020204" pitchFamily="34" charset="-122"/>
              </a:rPr>
              <a:t>，</a:t>
            </a:r>
            <a:r>
              <a:rPr lang="en-US" altLang="zh-CN" sz="1800" dirty="0">
                <a:solidFill>
                  <a:srgbClr val="404040"/>
                </a:solidFill>
                <a:latin typeface="Arial" panose="020B0604020202020204" pitchFamily="34" charset="0"/>
                <a:ea typeface="微软雅黑" panose="020B0503020204020204" pitchFamily="34" charset="-122"/>
              </a:rPr>
              <a:t>通过证券公司提供的行情交易软件获得证券市场行情的实时动态并实现投资委托交易</a:t>
            </a:r>
            <a:r>
              <a:rPr lang="zh-CN" altLang="en-US" sz="1800" dirty="0">
                <a:solidFill>
                  <a:srgbClr val="404040"/>
                </a:solidFill>
                <a:latin typeface="Arial" panose="020B0604020202020204" pitchFamily="34" charset="0"/>
                <a:ea typeface="微软雅黑" panose="020B0503020204020204" pitchFamily="34" charset="-122"/>
              </a:rPr>
              <a:t>，</a:t>
            </a:r>
            <a:r>
              <a:rPr lang="en-US" altLang="zh-CN" sz="1800" dirty="0">
                <a:solidFill>
                  <a:srgbClr val="404040"/>
                </a:solidFill>
                <a:latin typeface="Arial" panose="020B0604020202020204" pitchFamily="34" charset="0"/>
                <a:ea typeface="微软雅黑" panose="020B0503020204020204" pitchFamily="34" charset="-122"/>
              </a:rPr>
              <a:t>投资者进行市场信息研究和交易记录查询的行为也可以通过系统记录的信息来获得。</a:t>
            </a:r>
            <a:endParaRPr lang="en-US" altLang="zh-CN" sz="1800"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00000"/>
              </a:lnSpc>
              <a:spcBef>
                <a:spcPts val="600"/>
              </a:spcBef>
              <a:spcAft>
                <a:spcPts val="600"/>
              </a:spcAft>
              <a:buNone/>
            </a:pPr>
            <a:r>
              <a:rPr lang="en-US" altLang="zh-CN" sz="1800" b="1" dirty="0">
                <a:solidFill>
                  <a:srgbClr val="404040"/>
                </a:solidFill>
                <a:latin typeface="Arial" panose="020B0604020202020204" pitchFamily="34" charset="0"/>
                <a:ea typeface="微软雅黑" panose="020B0503020204020204" pitchFamily="34" charset="-122"/>
              </a:rPr>
              <a:t>以个人投资者为例</a:t>
            </a:r>
            <a:r>
              <a:rPr lang="zh-CN" altLang="en-US" sz="1800" b="1" dirty="0">
                <a:solidFill>
                  <a:srgbClr val="404040"/>
                </a:solidFill>
                <a:latin typeface="Arial" panose="020B0604020202020204" pitchFamily="34" charset="0"/>
                <a:ea typeface="微软雅黑" panose="020B0503020204020204" pitchFamily="34" charset="-122"/>
              </a:rPr>
              <a:t>，</a:t>
            </a:r>
            <a:r>
              <a:rPr lang="en-US" altLang="zh-CN" sz="1800" b="1" dirty="0">
                <a:solidFill>
                  <a:srgbClr val="404040"/>
                </a:solidFill>
                <a:latin typeface="Arial" panose="020B0604020202020204" pitchFamily="34" charset="0"/>
                <a:ea typeface="微软雅黑" panose="020B0503020204020204" pitchFamily="34" charset="-122"/>
              </a:rPr>
              <a:t>画像的信息可以来自以下几个方面。</a:t>
            </a:r>
            <a:endParaRPr lang="en-US" altLang="zh-CN" sz="1800" b="1" dirty="0">
              <a:solidFill>
                <a:srgbClr val="404040"/>
              </a:solidFill>
              <a:latin typeface="Arial" panose="020B0604020202020204" pitchFamily="34" charset="0"/>
              <a:ea typeface="微软雅黑" panose="020B0503020204020204" pitchFamily="34" charset="-122"/>
            </a:endParaRPr>
          </a:p>
          <a:p>
            <a:pPr marL="0" lvl="0" algn="just" eaLnBrk="1" hangingPunct="1">
              <a:lnSpc>
                <a:spcPct val="100000"/>
              </a:lnSpc>
              <a:spcBef>
                <a:spcPts val="600"/>
              </a:spcBef>
              <a:spcAft>
                <a:spcPts val="600"/>
              </a:spcAft>
              <a:buClrTx/>
              <a:buSzTx/>
              <a:buNone/>
            </a:pPr>
            <a:r>
              <a:rPr lang="en-US" altLang="zh-CN" sz="1800" dirty="0">
                <a:solidFill>
                  <a:srgbClr val="404040"/>
                </a:solidFill>
                <a:latin typeface="Arial" panose="020B0604020202020204" pitchFamily="34" charset="0"/>
                <a:ea typeface="微软雅黑" panose="020B0503020204020204" pitchFamily="34" charset="-122"/>
              </a:rPr>
              <a:t>■</a:t>
            </a:r>
            <a:r>
              <a:rPr lang="en-US" altLang="zh-CN" sz="1800" b="1" dirty="0">
                <a:solidFill>
                  <a:srgbClr val="FF0000"/>
                </a:solidFill>
                <a:latin typeface="Arial" panose="020B0604020202020204" pitchFamily="34" charset="0"/>
                <a:ea typeface="微软雅黑" panose="020B0503020204020204" pitchFamily="34" charset="-122"/>
              </a:rPr>
              <a:t>人口特征</a:t>
            </a:r>
            <a:r>
              <a:rPr lang="en-US" altLang="zh-CN" sz="1800" dirty="0">
                <a:solidFill>
                  <a:srgbClr val="404040"/>
                </a:solidFill>
                <a:latin typeface="Arial" panose="020B0604020202020204" pitchFamily="34" charset="0"/>
                <a:ea typeface="微软雅黑" panose="020B0503020204020204" pitchFamily="34" charset="-122"/>
              </a:rPr>
              <a:t>。投资者的年龄、职业、教育水平、地域分布等。</a:t>
            </a:r>
            <a:endParaRPr lang="en-US" altLang="zh-CN" sz="1800" dirty="0">
              <a:solidFill>
                <a:srgbClr val="404040"/>
              </a:solidFill>
              <a:latin typeface="Arial" panose="020B0604020202020204" pitchFamily="34" charset="0"/>
              <a:ea typeface="微软雅黑" panose="020B0503020204020204" pitchFamily="34" charset="-122"/>
            </a:endParaRPr>
          </a:p>
          <a:p>
            <a:pPr marL="0" lvl="0" algn="just" eaLnBrk="1" hangingPunct="1">
              <a:lnSpc>
                <a:spcPct val="100000"/>
              </a:lnSpc>
              <a:spcBef>
                <a:spcPts val="600"/>
              </a:spcBef>
              <a:spcAft>
                <a:spcPts val="600"/>
              </a:spcAft>
              <a:buClrTx/>
              <a:buSzTx/>
              <a:buNone/>
            </a:pPr>
            <a:r>
              <a:rPr lang="en-US" altLang="zh-CN" sz="1800" dirty="0">
                <a:solidFill>
                  <a:srgbClr val="404040"/>
                </a:solidFill>
                <a:latin typeface="Arial" panose="020B0604020202020204" pitchFamily="34" charset="0"/>
                <a:ea typeface="微软雅黑" panose="020B0503020204020204" pitchFamily="34" charset="-122"/>
              </a:rPr>
              <a:t>■</a:t>
            </a:r>
            <a:r>
              <a:rPr lang="en-US" altLang="zh-CN" sz="1800" b="1" dirty="0">
                <a:solidFill>
                  <a:srgbClr val="FF0000"/>
                </a:solidFill>
                <a:latin typeface="Arial" panose="020B0604020202020204" pitchFamily="34" charset="0"/>
                <a:ea typeface="微软雅黑" panose="020B0503020204020204" pitchFamily="34" charset="-122"/>
              </a:rPr>
              <a:t>投资经验</a:t>
            </a:r>
            <a:r>
              <a:rPr lang="en-US" altLang="zh-CN" sz="1800" dirty="0">
                <a:solidFill>
                  <a:srgbClr val="404040"/>
                </a:solidFill>
                <a:latin typeface="Arial" panose="020B0604020202020204" pitchFamily="34" charset="0"/>
                <a:ea typeface="微软雅黑" panose="020B0503020204020204" pitchFamily="34" charset="-122"/>
              </a:rPr>
              <a:t>。从事投资的时间长短、专业知识和投资表现等。</a:t>
            </a:r>
            <a:endParaRPr lang="en-US" altLang="zh-CN" sz="1800" dirty="0">
              <a:solidFill>
                <a:srgbClr val="404040"/>
              </a:solidFill>
              <a:latin typeface="Arial" panose="020B0604020202020204" pitchFamily="34" charset="0"/>
              <a:ea typeface="微软雅黑" panose="020B0503020204020204" pitchFamily="34" charset="-122"/>
            </a:endParaRPr>
          </a:p>
          <a:p>
            <a:pPr marL="0" lvl="0" algn="just" eaLnBrk="1" hangingPunct="1">
              <a:lnSpc>
                <a:spcPct val="100000"/>
              </a:lnSpc>
              <a:spcBef>
                <a:spcPts val="600"/>
              </a:spcBef>
              <a:spcAft>
                <a:spcPts val="600"/>
              </a:spcAft>
              <a:buClrTx/>
              <a:buSzTx/>
              <a:buNone/>
            </a:pPr>
            <a:r>
              <a:rPr lang="en-US" altLang="zh-CN" sz="1800" dirty="0">
                <a:solidFill>
                  <a:srgbClr val="404040"/>
                </a:solidFill>
                <a:latin typeface="Arial" panose="020B0604020202020204" pitchFamily="34" charset="0"/>
                <a:ea typeface="微软雅黑" panose="020B0503020204020204" pitchFamily="34" charset="-122"/>
              </a:rPr>
              <a:t>■</a:t>
            </a:r>
            <a:r>
              <a:rPr lang="en-US" altLang="zh-CN" sz="1800" b="1" dirty="0">
                <a:solidFill>
                  <a:srgbClr val="FF0000"/>
                </a:solidFill>
                <a:latin typeface="Arial" panose="020B0604020202020204" pitchFamily="34" charset="0"/>
                <a:ea typeface="微软雅黑" panose="020B0503020204020204" pitchFamily="34" charset="-122"/>
              </a:rPr>
              <a:t>接触方式</a:t>
            </a:r>
            <a:r>
              <a:rPr lang="en-US" altLang="zh-CN" sz="1800" dirty="0">
                <a:solidFill>
                  <a:srgbClr val="404040"/>
                </a:solidFill>
                <a:latin typeface="Arial" panose="020B0604020202020204" pitchFamily="34" charset="0"/>
                <a:ea typeface="微软雅黑" panose="020B0503020204020204" pitchFamily="34" charset="-122"/>
              </a:rPr>
              <a:t>。通过哪些渠道接触、获取、交流和分享投资信息。</a:t>
            </a:r>
            <a:endParaRPr lang="en-US" altLang="zh-CN" sz="1800" dirty="0">
              <a:solidFill>
                <a:srgbClr val="404040"/>
              </a:solidFill>
              <a:latin typeface="Arial" panose="020B0604020202020204" pitchFamily="34" charset="0"/>
              <a:ea typeface="微软雅黑" panose="020B0503020204020204" pitchFamily="34" charset="-122"/>
            </a:endParaRPr>
          </a:p>
          <a:p>
            <a:pPr marL="0" lvl="0" algn="just" eaLnBrk="1" hangingPunct="1">
              <a:lnSpc>
                <a:spcPct val="100000"/>
              </a:lnSpc>
              <a:spcBef>
                <a:spcPts val="600"/>
              </a:spcBef>
              <a:spcAft>
                <a:spcPts val="600"/>
              </a:spcAft>
              <a:buClrTx/>
              <a:buSzTx/>
              <a:buNone/>
            </a:pPr>
            <a:r>
              <a:rPr lang="en-US" altLang="zh-CN" sz="1800" dirty="0">
                <a:solidFill>
                  <a:srgbClr val="404040"/>
                </a:solidFill>
                <a:latin typeface="Arial" panose="020B0604020202020204" pitchFamily="34" charset="0"/>
                <a:ea typeface="微软雅黑" panose="020B0503020204020204" pitchFamily="34" charset="-122"/>
              </a:rPr>
              <a:t>■</a:t>
            </a:r>
            <a:r>
              <a:rPr lang="en-US" altLang="zh-CN" sz="1800" b="1" dirty="0">
                <a:solidFill>
                  <a:srgbClr val="FF0000"/>
                </a:solidFill>
                <a:latin typeface="Arial" panose="020B0604020202020204" pitchFamily="34" charset="0"/>
                <a:ea typeface="微软雅黑" panose="020B0503020204020204" pitchFamily="34" charset="-122"/>
              </a:rPr>
              <a:t>投资品种</a:t>
            </a:r>
            <a:r>
              <a:rPr lang="en-US" altLang="zh-CN" sz="1800" dirty="0">
                <a:solidFill>
                  <a:srgbClr val="404040"/>
                </a:solidFill>
                <a:latin typeface="Arial" panose="020B0604020202020204" pitchFamily="34" charset="0"/>
                <a:ea typeface="微软雅黑" panose="020B0503020204020204" pitchFamily="34" charset="-122"/>
              </a:rPr>
              <a:t>。股票、期货、基金、理财、债券、金融衍生品等。</a:t>
            </a:r>
            <a:endParaRPr lang="en-US" altLang="zh-CN" sz="1800" dirty="0">
              <a:solidFill>
                <a:srgbClr val="404040"/>
              </a:solidFill>
              <a:latin typeface="Arial" panose="020B0604020202020204" pitchFamily="34" charset="0"/>
              <a:ea typeface="微软雅黑" panose="020B0503020204020204" pitchFamily="34" charset="-122"/>
            </a:endParaRPr>
          </a:p>
          <a:p>
            <a:pPr marL="0" lvl="0" algn="just" eaLnBrk="1" hangingPunct="1">
              <a:lnSpc>
                <a:spcPct val="100000"/>
              </a:lnSpc>
              <a:spcBef>
                <a:spcPts val="600"/>
              </a:spcBef>
              <a:spcAft>
                <a:spcPts val="600"/>
              </a:spcAft>
              <a:buClrTx/>
              <a:buSzTx/>
              <a:buNone/>
            </a:pPr>
            <a:r>
              <a:rPr lang="en-US" altLang="zh-CN" sz="1800" dirty="0">
                <a:solidFill>
                  <a:srgbClr val="404040"/>
                </a:solidFill>
                <a:latin typeface="Arial" panose="020B0604020202020204" pitchFamily="34" charset="0"/>
                <a:ea typeface="微软雅黑" panose="020B0503020204020204" pitchFamily="34" charset="-122"/>
              </a:rPr>
              <a:t>■</a:t>
            </a:r>
            <a:r>
              <a:rPr lang="en-US" altLang="zh-CN" sz="1800" b="1" dirty="0">
                <a:solidFill>
                  <a:srgbClr val="FF0000"/>
                </a:solidFill>
                <a:latin typeface="Arial" panose="020B0604020202020204" pitchFamily="34" charset="0"/>
                <a:ea typeface="微软雅黑" panose="020B0503020204020204" pitchFamily="34" charset="-122"/>
              </a:rPr>
              <a:t>活跃程度</a:t>
            </a:r>
            <a:r>
              <a:rPr lang="en-US" altLang="zh-CN" sz="1800" dirty="0">
                <a:solidFill>
                  <a:srgbClr val="404040"/>
                </a:solidFill>
                <a:latin typeface="Arial" panose="020B0604020202020204" pitchFamily="34" charset="0"/>
                <a:ea typeface="微软雅黑" panose="020B0503020204020204" pitchFamily="34" charset="-122"/>
              </a:rPr>
              <a:t>。投资品种的交易活跃度、投资者个性相关的信息。</a:t>
            </a:r>
            <a:endParaRPr lang="en-US" altLang="zh-CN" sz="1800" dirty="0">
              <a:solidFill>
                <a:srgbClr val="404040"/>
              </a:solidFill>
              <a:latin typeface="Arial" panose="020B0604020202020204" pitchFamily="34" charset="0"/>
              <a:ea typeface="微软雅黑" panose="020B0503020204020204" pitchFamily="34" charset="-122"/>
            </a:endParaRPr>
          </a:p>
          <a:p>
            <a:pPr marL="0" lvl="0" algn="just" eaLnBrk="1" hangingPunct="1">
              <a:lnSpc>
                <a:spcPct val="100000"/>
              </a:lnSpc>
              <a:spcBef>
                <a:spcPts val="600"/>
              </a:spcBef>
              <a:spcAft>
                <a:spcPts val="600"/>
              </a:spcAft>
              <a:buClrTx/>
              <a:buSzTx/>
              <a:buNone/>
            </a:pPr>
            <a:r>
              <a:rPr lang="en-US" altLang="zh-CN" sz="1800" dirty="0">
                <a:solidFill>
                  <a:srgbClr val="404040"/>
                </a:solidFill>
                <a:latin typeface="Arial" panose="020B0604020202020204" pitchFamily="34" charset="0"/>
                <a:ea typeface="微软雅黑" panose="020B0503020204020204" pitchFamily="34" charset="-122"/>
              </a:rPr>
              <a:t>■</a:t>
            </a:r>
            <a:r>
              <a:rPr lang="en-US" altLang="zh-CN" sz="1800" b="1" dirty="0">
                <a:solidFill>
                  <a:srgbClr val="FF0000"/>
                </a:solidFill>
                <a:latin typeface="Arial" panose="020B0604020202020204" pitchFamily="34" charset="0"/>
                <a:ea typeface="微软雅黑" panose="020B0503020204020204" pitchFamily="34" charset="-122"/>
              </a:rPr>
              <a:t>流失风险</a:t>
            </a:r>
            <a:r>
              <a:rPr lang="en-US" altLang="zh-CN" sz="1800" dirty="0">
                <a:solidFill>
                  <a:srgbClr val="404040"/>
                </a:solidFill>
                <a:latin typeface="Arial" panose="020B0604020202020204" pitchFamily="34" charset="0"/>
                <a:ea typeface="微软雅黑" panose="020B0503020204020204" pitchFamily="34" charset="-122"/>
              </a:rPr>
              <a:t>。投资者转换投资品种和金融服务提供商的可能性。</a:t>
            </a:r>
            <a:endParaRPr lang="en-US" altLang="zh-CN" sz="1800" dirty="0">
              <a:solidFill>
                <a:srgbClr val="404040"/>
              </a:solidFill>
              <a:latin typeface="Arial" panose="020B0604020202020204" pitchFamily="34" charset="0"/>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19"/>
          <p:cNvGrpSpPr/>
          <p:nvPr/>
        </p:nvGrpSpPr>
        <p:grpSpPr>
          <a:xfrm>
            <a:off x="0" y="381000"/>
            <a:ext cx="695325" cy="506413"/>
            <a:chOff x="0" y="0"/>
            <a:chExt cx="694944" cy="624651"/>
          </a:xfrm>
        </p:grpSpPr>
        <p:sp>
          <p:nvSpPr>
            <p:cNvPr id="71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171" name="矩形 22"/>
          <p:cNvSpPr/>
          <p:nvPr/>
        </p:nvSpPr>
        <p:spPr>
          <a:xfrm>
            <a:off x="911225" y="363855"/>
            <a:ext cx="7188200" cy="52197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r>
              <a:rPr lang="en-US" altLang="zh-CN" b="1" dirty="0">
                <a:solidFill>
                  <a:srgbClr val="404040"/>
                </a:solidFill>
                <a:latin typeface="微软雅黑" panose="020B0503020204020204" pitchFamily="34" charset="-122"/>
                <a:ea typeface="微软雅黑" panose="020B0503020204020204" pitchFamily="34" charset="-122"/>
              </a:rPr>
              <a:t>——金融投资者的画像</a:t>
            </a:r>
            <a:endParaRPr lang="en-US" altLang="zh-CN" b="1" dirty="0">
              <a:solidFill>
                <a:srgbClr val="404040"/>
              </a:solidFill>
              <a:latin typeface="微软雅黑" panose="020B0503020204020204" pitchFamily="34" charset="-122"/>
              <a:ea typeface="微软雅黑" panose="020B0503020204020204" pitchFamily="34" charset="-122"/>
            </a:endParaRPr>
          </a:p>
        </p:txBody>
      </p:sp>
      <p:sp>
        <p:nvSpPr>
          <p:cNvPr id="7172" name="MH_Text_1"/>
          <p:cNvSpPr/>
          <p:nvPr/>
        </p:nvSpPr>
        <p:spPr>
          <a:xfrm>
            <a:off x="1376045" y="1196975"/>
            <a:ext cx="9708515" cy="4895850"/>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       </a:t>
            </a:r>
            <a:r>
              <a:rPr lang="en-US" altLang="zh-CN" sz="2000" dirty="0">
                <a:solidFill>
                  <a:srgbClr val="404040"/>
                </a:solidFill>
                <a:latin typeface="Arial" panose="020B0604020202020204" pitchFamily="34" charset="0"/>
                <a:ea typeface="微软雅黑" panose="020B0503020204020204" pitchFamily="34" charset="-122"/>
              </a:rPr>
              <a:t>基于这样的方法</a:t>
            </a:r>
            <a:r>
              <a:rPr lang="zh-CN" altLang="en-US" sz="2000" dirty="0">
                <a:solidFill>
                  <a:srgbClr val="404040"/>
                </a:solidFill>
                <a:latin typeface="Arial" panose="020B0604020202020204" pitchFamily="34" charset="0"/>
                <a:ea typeface="微软雅黑" panose="020B0503020204020204" pitchFamily="34" charset="-122"/>
              </a:rPr>
              <a:t>，</a:t>
            </a:r>
            <a:r>
              <a:rPr lang="en-US" altLang="zh-CN" sz="2000" dirty="0">
                <a:solidFill>
                  <a:srgbClr val="404040"/>
                </a:solidFill>
                <a:latin typeface="Arial" panose="020B0604020202020204" pitchFamily="34" charset="0"/>
                <a:ea typeface="微软雅黑" panose="020B0503020204020204" pitchFamily="34" charset="-122"/>
              </a:rPr>
              <a:t>迪铭公司帮助中国领先的一家全国性证券公司进行了零售投资者的客户画像研究。基于上述6类基本信息结合</a:t>
            </a:r>
            <a:r>
              <a:rPr lang="en-US" altLang="zh-CN" sz="2000" b="1" dirty="0">
                <a:solidFill>
                  <a:srgbClr val="FF0000"/>
                </a:solidFill>
                <a:latin typeface="Arial" panose="020B0604020202020204" pitchFamily="34" charset="0"/>
                <a:ea typeface="微软雅黑" panose="020B0503020204020204" pitchFamily="34" charset="-122"/>
              </a:rPr>
              <a:t>交易数据分析、投资者调研、典型投资者访谈</a:t>
            </a:r>
            <a:r>
              <a:rPr lang="en-US" altLang="zh-CN" sz="2000" dirty="0">
                <a:solidFill>
                  <a:srgbClr val="404040"/>
                </a:solidFill>
                <a:latin typeface="Arial" panose="020B0604020202020204" pitchFamily="34" charset="0"/>
                <a:ea typeface="微软雅黑" panose="020B0503020204020204" pitchFamily="34" charset="-122"/>
              </a:rPr>
              <a:t>等方式获得的信息</a:t>
            </a:r>
            <a:r>
              <a:rPr lang="zh-CN" altLang="en-US" sz="2000" dirty="0">
                <a:solidFill>
                  <a:srgbClr val="404040"/>
                </a:solidFill>
                <a:latin typeface="Arial" panose="020B0604020202020204" pitchFamily="34" charset="0"/>
                <a:ea typeface="微软雅黑" panose="020B0503020204020204" pitchFamily="34" charset="-122"/>
              </a:rPr>
              <a:t>，</a:t>
            </a:r>
            <a:r>
              <a:rPr lang="en-US" altLang="zh-CN" sz="2000" dirty="0">
                <a:solidFill>
                  <a:srgbClr val="404040"/>
                </a:solidFill>
                <a:latin typeface="Arial" panose="020B0604020202020204" pitchFamily="34" charset="0"/>
                <a:ea typeface="微软雅黑" panose="020B0503020204020204" pitchFamily="34" charset="-122"/>
              </a:rPr>
              <a:t>迪铭公司帮助这家券商在行业内率先实现了零售客户的全面画像，并且基于画像实现了按照投资者成熟度和投资专业程度的分级分类，不仅帮助证券公司设计了适合的产品匹配策略和专业化交易服务体系，也很好地满足了行业监管机构对于投资者适当性管理的监管要求。这一成果不仅提升了这家券商向投资者提供的专业化服务体系，还为建立个性化的财富客户管理体系建立了基础，获得了行业适当性管理的创新大奖。</a:t>
            </a:r>
            <a:endParaRPr lang="en-US" altLang="zh-CN" sz="2000" dirty="0">
              <a:solidFill>
                <a:srgbClr val="404040"/>
              </a:solidFill>
              <a:latin typeface="Arial" panose="020B0604020202020204" pitchFamily="34" charset="0"/>
              <a:ea typeface="微软雅黑" panose="020B0503020204020204" pitchFamily="34" charset="-122"/>
            </a:endParaRPr>
          </a:p>
          <a:p>
            <a:pPr marL="0" lvl="0" algn="just" eaLnBrk="1" hangingPunct="1">
              <a:lnSpc>
                <a:spcPct val="150000"/>
              </a:lnSpc>
              <a:spcBef>
                <a:spcPts val="600"/>
              </a:spcBef>
              <a:spcAft>
                <a:spcPts val="600"/>
              </a:spcAft>
              <a:buClrTx/>
              <a:buSzTx/>
              <a:buNone/>
            </a:pPr>
            <a:r>
              <a:rPr lang="zh-CN" altLang="en-US" sz="2000" b="1" dirty="0">
                <a:solidFill>
                  <a:srgbClr val="FF0000"/>
                </a:solidFill>
                <a:latin typeface="Arial" panose="020B0604020202020204" pitchFamily="34" charset="0"/>
                <a:ea typeface="微软雅黑" panose="020B0503020204020204" pitchFamily="34" charset="-122"/>
              </a:rPr>
              <a:t>情景分析：</a:t>
            </a:r>
            <a:r>
              <a:rPr lang="en-US" altLang="zh-CN" sz="2000" dirty="0">
                <a:solidFill>
                  <a:srgbClr val="404040"/>
                </a:solidFill>
                <a:latin typeface="Arial" panose="020B0604020202020204" pitchFamily="34" charset="0"/>
                <a:ea typeface="微软雅黑" panose="020B0503020204020204" pitchFamily="34" charset="-122"/>
              </a:rPr>
              <a:t>请你谈谈金融业为何要建立个人投资者画像？画像包括哪些数据信息？</a:t>
            </a:r>
            <a:endParaRPr lang="en-US" altLang="zh-CN" sz="2000" dirty="0">
              <a:solidFill>
                <a:srgbClr val="404040"/>
              </a:solidFill>
              <a:latin typeface="Arial" panose="020B0604020202020204" pitchFamily="34" charset="0"/>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MH_Text_1"/>
          <p:cNvSpPr>
            <a:spLocks noChangeAspect="1"/>
          </p:cNvSpPr>
          <p:nvPr/>
        </p:nvSpPr>
        <p:spPr>
          <a:xfrm>
            <a:off x="2424113" y="981075"/>
            <a:ext cx="7559675" cy="4986338"/>
          </a:xfrm>
          <a:prstGeom prst="roundRect">
            <a:avLst>
              <a:gd name="adj" fmla="val 1431"/>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       金融业通过建立个人投资者画像能够更全面的识别客户，实现了按照投资者成熟度和投资专业程度的分级分类，建立、执行和优化组织的客户选择、产品设计、营销策划、互动体验、关系维系、风险管理和服务运营相关的策略，为建立个性化的财富客户管理体系建立了基础。同时，也很好地满足了行业监管机构对于投资者适当性管理的监管要求。</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       个人投资者的画像的信息包括：人口特征、投资经验、接触方式、投资品种、活跃程度、流失风险等。</a:t>
            </a:r>
            <a:endParaRPr lang="en-US" altLang="zh-CN" sz="20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0"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1"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图片占位符 4"/>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6147" name="Rectangle 3"/>
          <p:cNvSpPr/>
          <p:nvPr/>
        </p:nvSpPr>
        <p:spPr>
          <a:xfrm>
            <a:off x="-4762" y="4221163"/>
            <a:ext cx="12192000" cy="2625725"/>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6148" name="Rectangle 8"/>
          <p:cNvSpPr/>
          <p:nvPr/>
        </p:nvSpPr>
        <p:spPr>
          <a:xfrm>
            <a:off x="0" y="3375025"/>
            <a:ext cx="12192000" cy="85725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5365" name="Rectangle 18"/>
          <p:cNvSpPr>
            <a:spLocks noChangeArrowheads="1"/>
          </p:cNvSpPr>
          <p:nvPr/>
        </p:nvSpPr>
        <p:spPr bwMode="auto">
          <a:xfrm>
            <a:off x="2178050" y="4835525"/>
            <a:ext cx="334962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任务一</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识别</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客户群体</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cxnSp>
        <p:nvCxnSpPr>
          <p:cNvPr id="6150" name="Straight Connector 22"/>
          <p:cNvCxnSpPr/>
          <p:nvPr/>
        </p:nvCxnSpPr>
        <p:spPr>
          <a:xfrm>
            <a:off x="6035675" y="4556125"/>
            <a:ext cx="0" cy="1949450"/>
          </a:xfrm>
          <a:prstGeom prst="line">
            <a:avLst/>
          </a:prstGeom>
          <a:ln w="6350" cap="flat" cmpd="sng">
            <a:solidFill>
              <a:srgbClr val="C55A11"/>
            </a:solidFill>
            <a:prstDash val="solid"/>
            <a:headEnd type="none" w="med" len="med"/>
            <a:tailEnd type="none" w="med" len="med"/>
          </a:ln>
        </p:spPr>
      </p:cxnSp>
      <p:grpSp>
        <p:nvGrpSpPr>
          <p:cNvPr id="6151" name="组合 9"/>
          <p:cNvGrpSpPr/>
          <p:nvPr/>
        </p:nvGrpSpPr>
        <p:grpSpPr>
          <a:xfrm>
            <a:off x="3589338" y="3568700"/>
            <a:ext cx="282575" cy="420688"/>
            <a:chOff x="0" y="0"/>
            <a:chExt cx="282644" cy="419812"/>
          </a:xfrm>
        </p:grpSpPr>
        <p:sp>
          <p:nvSpPr>
            <p:cNvPr id="6156" name="Freeform 306"/>
            <p:cNvSpPr/>
            <p:nvPr/>
          </p:nvSpPr>
          <p:spPr>
            <a:xfrm>
              <a:off x="88325" y="407342"/>
              <a:ext cx="108071"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4" h="5">
                  <a:moveTo>
                    <a:pt x="43" y="0"/>
                  </a:moveTo>
                  <a:cubicBezTo>
                    <a:pt x="2" y="0"/>
                    <a:pt x="2" y="0"/>
                    <a:pt x="2" y="0"/>
                  </a:cubicBezTo>
                  <a:cubicBezTo>
                    <a:pt x="2" y="0"/>
                    <a:pt x="0" y="1"/>
                    <a:pt x="0" y="3"/>
                  </a:cubicBezTo>
                  <a:cubicBezTo>
                    <a:pt x="0" y="5"/>
                    <a:pt x="3" y="5"/>
                    <a:pt x="3" y="5"/>
                  </a:cubicBezTo>
                  <a:cubicBezTo>
                    <a:pt x="5" y="5"/>
                    <a:pt x="5" y="5"/>
                    <a:pt x="5" y="5"/>
                  </a:cubicBezTo>
                  <a:cubicBezTo>
                    <a:pt x="5" y="5"/>
                    <a:pt x="5" y="5"/>
                    <a:pt x="5" y="5"/>
                  </a:cubicBezTo>
                  <a:cubicBezTo>
                    <a:pt x="39" y="5"/>
                    <a:pt x="39" y="5"/>
                    <a:pt x="39" y="5"/>
                  </a:cubicBezTo>
                  <a:cubicBezTo>
                    <a:pt x="42" y="5"/>
                    <a:pt x="42" y="5"/>
                    <a:pt x="42" y="5"/>
                  </a:cubicBezTo>
                  <a:cubicBezTo>
                    <a:pt x="42" y="5"/>
                    <a:pt x="44" y="4"/>
                    <a:pt x="44" y="3"/>
                  </a:cubicBezTo>
                  <a:cubicBezTo>
                    <a:pt x="44" y="1"/>
                    <a:pt x="43" y="0"/>
                    <a:pt x="43" y="0"/>
                  </a:cubicBezTo>
                  <a:close/>
                </a:path>
              </a:pathLst>
            </a:custGeom>
            <a:solidFill>
              <a:srgbClr val="F1F0EF">
                <a:alpha val="100000"/>
              </a:srgbClr>
            </a:solidFill>
            <a:ln w="9525">
              <a:noFill/>
            </a:ln>
          </p:spPr>
          <p:txBody>
            <a:bodyPr/>
            <a:p>
              <a:endParaRPr lang="zh-CN" altLang="en-US"/>
            </a:p>
          </p:txBody>
        </p:sp>
        <p:sp>
          <p:nvSpPr>
            <p:cNvPr id="6157" name="Freeform 307"/>
            <p:cNvSpPr/>
            <p:nvPr/>
          </p:nvSpPr>
          <p:spPr>
            <a:xfrm>
              <a:off x="83131" y="392795"/>
              <a:ext cx="118463"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0"/>
                </a:cxn>
              </a:cxnLst>
              <a:pathLst>
                <a:path w="48" h="5">
                  <a:moveTo>
                    <a:pt x="47" y="0"/>
                  </a:moveTo>
                  <a:cubicBezTo>
                    <a:pt x="2" y="0"/>
                    <a:pt x="2" y="0"/>
                    <a:pt x="2" y="0"/>
                  </a:cubicBezTo>
                  <a:cubicBezTo>
                    <a:pt x="2" y="0"/>
                    <a:pt x="0" y="0"/>
                    <a:pt x="0" y="2"/>
                  </a:cubicBezTo>
                  <a:cubicBezTo>
                    <a:pt x="0" y="5"/>
                    <a:pt x="4" y="4"/>
                    <a:pt x="4" y="4"/>
                  </a:cubicBezTo>
                  <a:cubicBezTo>
                    <a:pt x="45" y="4"/>
                    <a:pt x="45" y="4"/>
                    <a:pt x="45" y="4"/>
                  </a:cubicBezTo>
                  <a:cubicBezTo>
                    <a:pt x="46" y="4"/>
                    <a:pt x="46" y="4"/>
                    <a:pt x="46" y="4"/>
                  </a:cubicBezTo>
                  <a:cubicBezTo>
                    <a:pt x="46"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6158" name="Freeform 308"/>
            <p:cNvSpPr/>
            <p:nvPr/>
          </p:nvSpPr>
          <p:spPr>
            <a:xfrm>
              <a:off x="83131" y="358502"/>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6159" name="Freeform 309"/>
            <p:cNvSpPr/>
            <p:nvPr/>
          </p:nvSpPr>
          <p:spPr>
            <a:xfrm>
              <a:off x="83131" y="376170"/>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6160" name="Freeform 310"/>
            <p:cNvSpPr>
              <a:spLocks noEditPoints="1"/>
            </p:cNvSpPr>
            <p:nvPr/>
          </p:nvSpPr>
          <p:spPr>
            <a:xfrm>
              <a:off x="0" y="0"/>
              <a:ext cx="282644" cy="351228"/>
            </a:xfrm>
            <a:custGeom>
              <a:avLst/>
              <a:gdLst/>
              <a:ahLst/>
              <a:cxnLst>
                <a:cxn ang="0">
                  <a:pos x="2147483646" y="0"/>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5" h="143">
                  <a:moveTo>
                    <a:pt x="98" y="16"/>
                  </a:moveTo>
                  <a:cubicBezTo>
                    <a:pt x="88" y="6"/>
                    <a:pt x="75" y="0"/>
                    <a:pt x="59" y="0"/>
                  </a:cubicBezTo>
                  <a:cubicBezTo>
                    <a:pt x="58" y="0"/>
                    <a:pt x="58" y="0"/>
                    <a:pt x="58" y="0"/>
                  </a:cubicBezTo>
                  <a:cubicBezTo>
                    <a:pt x="54" y="0"/>
                    <a:pt x="54" y="0"/>
                    <a:pt x="54" y="0"/>
                  </a:cubicBezTo>
                  <a:cubicBezTo>
                    <a:pt x="40" y="0"/>
                    <a:pt x="28" y="6"/>
                    <a:pt x="17" y="16"/>
                  </a:cubicBezTo>
                  <a:cubicBezTo>
                    <a:pt x="13" y="20"/>
                    <a:pt x="9" y="25"/>
                    <a:pt x="5" y="32"/>
                  </a:cubicBezTo>
                  <a:cubicBezTo>
                    <a:pt x="2" y="39"/>
                    <a:pt x="1" y="46"/>
                    <a:pt x="0" y="54"/>
                  </a:cubicBezTo>
                  <a:cubicBezTo>
                    <a:pt x="0" y="57"/>
                    <a:pt x="0" y="57"/>
                    <a:pt x="0" y="57"/>
                  </a:cubicBezTo>
                  <a:cubicBezTo>
                    <a:pt x="0" y="58"/>
                    <a:pt x="0" y="58"/>
                    <a:pt x="0" y="58"/>
                  </a:cubicBezTo>
                  <a:cubicBezTo>
                    <a:pt x="1" y="68"/>
                    <a:pt x="3" y="76"/>
                    <a:pt x="6" y="82"/>
                  </a:cubicBezTo>
                  <a:cubicBezTo>
                    <a:pt x="9" y="88"/>
                    <a:pt x="12" y="94"/>
                    <a:pt x="15" y="99"/>
                  </a:cubicBezTo>
                  <a:cubicBezTo>
                    <a:pt x="16" y="101"/>
                    <a:pt x="16" y="101"/>
                    <a:pt x="16" y="101"/>
                  </a:cubicBezTo>
                  <a:cubicBezTo>
                    <a:pt x="17" y="102"/>
                    <a:pt x="17" y="104"/>
                    <a:pt x="18" y="105"/>
                  </a:cubicBezTo>
                  <a:cubicBezTo>
                    <a:pt x="21" y="110"/>
                    <a:pt x="24" y="114"/>
                    <a:pt x="25" y="120"/>
                  </a:cubicBezTo>
                  <a:cubicBezTo>
                    <a:pt x="26" y="122"/>
                    <a:pt x="26" y="125"/>
                    <a:pt x="26" y="128"/>
                  </a:cubicBezTo>
                  <a:cubicBezTo>
                    <a:pt x="26" y="129"/>
                    <a:pt x="27" y="131"/>
                    <a:pt x="27" y="132"/>
                  </a:cubicBezTo>
                  <a:cubicBezTo>
                    <a:pt x="28" y="137"/>
                    <a:pt x="31" y="140"/>
                    <a:pt x="33" y="142"/>
                  </a:cubicBezTo>
                  <a:cubicBezTo>
                    <a:pt x="33" y="143"/>
                    <a:pt x="34" y="143"/>
                    <a:pt x="35" y="143"/>
                  </a:cubicBezTo>
                  <a:cubicBezTo>
                    <a:pt x="81" y="143"/>
                    <a:pt x="81" y="143"/>
                    <a:pt x="81" y="143"/>
                  </a:cubicBezTo>
                  <a:cubicBezTo>
                    <a:pt x="82" y="143"/>
                    <a:pt x="83" y="143"/>
                    <a:pt x="83" y="142"/>
                  </a:cubicBezTo>
                  <a:cubicBezTo>
                    <a:pt x="87" y="138"/>
                    <a:pt x="88" y="133"/>
                    <a:pt x="89" y="127"/>
                  </a:cubicBezTo>
                  <a:cubicBezTo>
                    <a:pt x="89" y="125"/>
                    <a:pt x="90" y="122"/>
                    <a:pt x="90" y="120"/>
                  </a:cubicBezTo>
                  <a:cubicBezTo>
                    <a:pt x="92" y="115"/>
                    <a:pt x="95" y="110"/>
                    <a:pt x="98" y="105"/>
                  </a:cubicBezTo>
                  <a:cubicBezTo>
                    <a:pt x="98" y="103"/>
                    <a:pt x="99" y="102"/>
                    <a:pt x="100" y="101"/>
                  </a:cubicBezTo>
                  <a:cubicBezTo>
                    <a:pt x="100" y="99"/>
                    <a:pt x="101" y="98"/>
                    <a:pt x="102" y="96"/>
                  </a:cubicBezTo>
                  <a:cubicBezTo>
                    <a:pt x="108" y="85"/>
                    <a:pt x="114" y="74"/>
                    <a:pt x="115" y="57"/>
                  </a:cubicBezTo>
                  <a:cubicBezTo>
                    <a:pt x="115" y="57"/>
                    <a:pt x="115" y="57"/>
                    <a:pt x="115" y="57"/>
                  </a:cubicBezTo>
                  <a:cubicBezTo>
                    <a:pt x="115" y="55"/>
                    <a:pt x="115" y="55"/>
                    <a:pt x="115" y="55"/>
                  </a:cubicBezTo>
                  <a:cubicBezTo>
                    <a:pt x="115" y="40"/>
                    <a:pt x="109" y="27"/>
                    <a:pt x="98" y="16"/>
                  </a:cubicBezTo>
                  <a:close/>
                  <a:moveTo>
                    <a:pt x="109" y="57"/>
                  </a:moveTo>
                  <a:cubicBezTo>
                    <a:pt x="109" y="72"/>
                    <a:pt x="103" y="82"/>
                    <a:pt x="97" y="93"/>
                  </a:cubicBezTo>
                  <a:cubicBezTo>
                    <a:pt x="96" y="95"/>
                    <a:pt x="96" y="96"/>
                    <a:pt x="95" y="98"/>
                  </a:cubicBezTo>
                  <a:cubicBezTo>
                    <a:pt x="95" y="91"/>
                    <a:pt x="94" y="79"/>
                    <a:pt x="90" y="76"/>
                  </a:cubicBezTo>
                  <a:cubicBezTo>
                    <a:pt x="90" y="76"/>
                    <a:pt x="90" y="76"/>
                    <a:pt x="90" y="76"/>
                  </a:cubicBezTo>
                  <a:cubicBezTo>
                    <a:pt x="89" y="75"/>
                    <a:pt x="88" y="75"/>
                    <a:pt x="88" y="75"/>
                  </a:cubicBezTo>
                  <a:cubicBezTo>
                    <a:pt x="87" y="73"/>
                    <a:pt x="73" y="69"/>
                    <a:pt x="73" y="69"/>
                  </a:cubicBezTo>
                  <a:cubicBezTo>
                    <a:pt x="67" y="62"/>
                    <a:pt x="67" y="62"/>
                    <a:pt x="67" y="62"/>
                  </a:cubicBezTo>
                  <a:cubicBezTo>
                    <a:pt x="68" y="64"/>
                    <a:pt x="68" y="64"/>
                    <a:pt x="68" y="64"/>
                  </a:cubicBezTo>
                  <a:cubicBezTo>
                    <a:pt x="68" y="69"/>
                    <a:pt x="63" y="85"/>
                    <a:pt x="63" y="85"/>
                  </a:cubicBezTo>
                  <a:cubicBezTo>
                    <a:pt x="63" y="83"/>
                    <a:pt x="60" y="77"/>
                    <a:pt x="60" y="77"/>
                  </a:cubicBezTo>
                  <a:cubicBezTo>
                    <a:pt x="60" y="76"/>
                    <a:pt x="61" y="73"/>
                    <a:pt x="61" y="73"/>
                  </a:cubicBezTo>
                  <a:cubicBezTo>
                    <a:pt x="57" y="68"/>
                    <a:pt x="54" y="73"/>
                    <a:pt x="54" y="73"/>
                  </a:cubicBezTo>
                  <a:cubicBezTo>
                    <a:pt x="53" y="75"/>
                    <a:pt x="56" y="78"/>
                    <a:pt x="56" y="78"/>
                  </a:cubicBezTo>
                  <a:cubicBezTo>
                    <a:pt x="55" y="79"/>
                    <a:pt x="55" y="82"/>
                    <a:pt x="55" y="82"/>
                  </a:cubicBezTo>
                  <a:cubicBezTo>
                    <a:pt x="54" y="84"/>
                    <a:pt x="53" y="88"/>
                    <a:pt x="53" y="88"/>
                  </a:cubicBezTo>
                  <a:cubicBezTo>
                    <a:pt x="50" y="79"/>
                    <a:pt x="49" y="64"/>
                    <a:pt x="49" y="64"/>
                  </a:cubicBezTo>
                  <a:cubicBezTo>
                    <a:pt x="48" y="63"/>
                    <a:pt x="50" y="63"/>
                    <a:pt x="50" y="63"/>
                  </a:cubicBezTo>
                  <a:cubicBezTo>
                    <a:pt x="51" y="65"/>
                    <a:pt x="51" y="65"/>
                    <a:pt x="51" y="65"/>
                  </a:cubicBezTo>
                  <a:cubicBezTo>
                    <a:pt x="52" y="67"/>
                    <a:pt x="58" y="70"/>
                    <a:pt x="58" y="70"/>
                  </a:cubicBezTo>
                  <a:cubicBezTo>
                    <a:pt x="64" y="66"/>
                    <a:pt x="64" y="66"/>
                    <a:pt x="64" y="66"/>
                  </a:cubicBezTo>
                  <a:cubicBezTo>
                    <a:pt x="67" y="65"/>
                    <a:pt x="67" y="62"/>
                    <a:pt x="67" y="62"/>
                  </a:cubicBezTo>
                  <a:cubicBezTo>
                    <a:pt x="66" y="62"/>
                    <a:pt x="66" y="58"/>
                    <a:pt x="66" y="58"/>
                  </a:cubicBezTo>
                  <a:cubicBezTo>
                    <a:pt x="67" y="57"/>
                    <a:pt x="69" y="53"/>
                    <a:pt x="69" y="53"/>
                  </a:cubicBezTo>
                  <a:cubicBezTo>
                    <a:pt x="71" y="50"/>
                    <a:pt x="71" y="44"/>
                    <a:pt x="71" y="44"/>
                  </a:cubicBezTo>
                  <a:cubicBezTo>
                    <a:pt x="74" y="25"/>
                    <a:pt x="57" y="27"/>
                    <a:pt x="57" y="27"/>
                  </a:cubicBezTo>
                  <a:cubicBezTo>
                    <a:pt x="44" y="29"/>
                    <a:pt x="47" y="45"/>
                    <a:pt x="47" y="45"/>
                  </a:cubicBezTo>
                  <a:cubicBezTo>
                    <a:pt x="45" y="45"/>
                    <a:pt x="48" y="52"/>
                    <a:pt x="48" y="52"/>
                  </a:cubicBezTo>
                  <a:cubicBezTo>
                    <a:pt x="48" y="52"/>
                    <a:pt x="50" y="57"/>
                    <a:pt x="50" y="57"/>
                  </a:cubicBezTo>
                  <a:cubicBezTo>
                    <a:pt x="50" y="62"/>
                    <a:pt x="50" y="62"/>
                    <a:pt x="50" y="62"/>
                  </a:cubicBezTo>
                  <a:cubicBezTo>
                    <a:pt x="49" y="62"/>
                    <a:pt x="45" y="68"/>
                    <a:pt x="45" y="68"/>
                  </a:cubicBezTo>
                  <a:cubicBezTo>
                    <a:pt x="37" y="68"/>
                    <a:pt x="29" y="74"/>
                    <a:pt x="29" y="74"/>
                  </a:cubicBezTo>
                  <a:cubicBezTo>
                    <a:pt x="28" y="74"/>
                    <a:pt x="27" y="74"/>
                    <a:pt x="27" y="74"/>
                  </a:cubicBezTo>
                  <a:cubicBezTo>
                    <a:pt x="26" y="74"/>
                    <a:pt x="26" y="74"/>
                    <a:pt x="26" y="74"/>
                  </a:cubicBezTo>
                  <a:cubicBezTo>
                    <a:pt x="26" y="75"/>
                    <a:pt x="26" y="75"/>
                    <a:pt x="26" y="75"/>
                  </a:cubicBezTo>
                  <a:cubicBezTo>
                    <a:pt x="26" y="75"/>
                    <a:pt x="26" y="76"/>
                    <a:pt x="26" y="77"/>
                  </a:cubicBezTo>
                  <a:cubicBezTo>
                    <a:pt x="25" y="82"/>
                    <a:pt x="21" y="92"/>
                    <a:pt x="20" y="97"/>
                  </a:cubicBezTo>
                  <a:cubicBezTo>
                    <a:pt x="20" y="96"/>
                    <a:pt x="20" y="96"/>
                    <a:pt x="20" y="96"/>
                  </a:cubicBezTo>
                  <a:cubicBezTo>
                    <a:pt x="17" y="91"/>
                    <a:pt x="14" y="86"/>
                    <a:pt x="11" y="80"/>
                  </a:cubicBezTo>
                  <a:cubicBezTo>
                    <a:pt x="8" y="74"/>
                    <a:pt x="7" y="67"/>
                    <a:pt x="6" y="57"/>
                  </a:cubicBezTo>
                  <a:cubicBezTo>
                    <a:pt x="6" y="54"/>
                    <a:pt x="6" y="54"/>
                    <a:pt x="6" y="54"/>
                  </a:cubicBezTo>
                  <a:cubicBezTo>
                    <a:pt x="6" y="47"/>
                    <a:pt x="8" y="40"/>
                    <a:pt x="11" y="34"/>
                  </a:cubicBezTo>
                  <a:cubicBezTo>
                    <a:pt x="13" y="28"/>
                    <a:pt x="17" y="24"/>
                    <a:pt x="21" y="20"/>
                  </a:cubicBezTo>
                  <a:cubicBezTo>
                    <a:pt x="30" y="11"/>
                    <a:pt x="41" y="6"/>
                    <a:pt x="54" y="5"/>
                  </a:cubicBezTo>
                  <a:cubicBezTo>
                    <a:pt x="58" y="5"/>
                    <a:pt x="58" y="5"/>
                    <a:pt x="58" y="5"/>
                  </a:cubicBezTo>
                  <a:cubicBezTo>
                    <a:pt x="73" y="6"/>
                    <a:pt x="85" y="11"/>
                    <a:pt x="94" y="20"/>
                  </a:cubicBezTo>
                  <a:cubicBezTo>
                    <a:pt x="104" y="30"/>
                    <a:pt x="109" y="41"/>
                    <a:pt x="109" y="56"/>
                  </a:cubicBezTo>
                  <a:lnTo>
                    <a:pt x="109" y="57"/>
                  </a:lnTo>
                  <a:close/>
                </a:path>
              </a:pathLst>
            </a:custGeom>
            <a:solidFill>
              <a:srgbClr val="F1F0EF">
                <a:alpha val="100000"/>
              </a:srgbClr>
            </a:solidFill>
            <a:ln w="9525">
              <a:noFill/>
            </a:ln>
          </p:spPr>
          <p:txBody>
            <a:bodyPr/>
            <a:p>
              <a:endParaRPr lang="zh-CN" altLang="en-US"/>
            </a:p>
          </p:txBody>
        </p:sp>
      </p:grpSp>
      <p:grpSp>
        <p:nvGrpSpPr>
          <p:cNvPr id="6152" name="组合 15"/>
          <p:cNvGrpSpPr/>
          <p:nvPr/>
        </p:nvGrpSpPr>
        <p:grpSpPr>
          <a:xfrm>
            <a:off x="8755063" y="3602038"/>
            <a:ext cx="431800" cy="361950"/>
            <a:chOff x="0" y="0"/>
            <a:chExt cx="432281" cy="361620"/>
          </a:xfrm>
        </p:grpSpPr>
        <p:sp>
          <p:nvSpPr>
            <p:cNvPr id="6154" name="Freeform 313"/>
            <p:cNvSpPr>
              <a:spLocks noEditPoints="1"/>
            </p:cNvSpPr>
            <p:nvPr/>
          </p:nvSpPr>
          <p:spPr>
            <a:xfrm>
              <a:off x="0" y="0"/>
              <a:ext cx="432281" cy="36162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76" h="147">
                  <a:moveTo>
                    <a:pt x="154" y="48"/>
                  </a:moveTo>
                  <a:cubicBezTo>
                    <a:pt x="154" y="26"/>
                    <a:pt x="154" y="26"/>
                    <a:pt x="154" y="26"/>
                  </a:cubicBezTo>
                  <a:cubicBezTo>
                    <a:pt x="154" y="23"/>
                    <a:pt x="151" y="20"/>
                    <a:pt x="148" y="20"/>
                  </a:cubicBezTo>
                  <a:cubicBezTo>
                    <a:pt x="93" y="20"/>
                    <a:pt x="93" y="20"/>
                    <a:pt x="93" y="20"/>
                  </a:cubicBezTo>
                  <a:cubicBezTo>
                    <a:pt x="93" y="16"/>
                    <a:pt x="92" y="10"/>
                    <a:pt x="89" y="6"/>
                  </a:cubicBezTo>
                  <a:cubicBezTo>
                    <a:pt x="85" y="2"/>
                    <a:pt x="80" y="0"/>
                    <a:pt x="74" y="0"/>
                  </a:cubicBezTo>
                  <a:cubicBezTo>
                    <a:pt x="67" y="0"/>
                    <a:pt x="62" y="2"/>
                    <a:pt x="58" y="7"/>
                  </a:cubicBezTo>
                  <a:cubicBezTo>
                    <a:pt x="54" y="11"/>
                    <a:pt x="53" y="16"/>
                    <a:pt x="53" y="20"/>
                  </a:cubicBezTo>
                  <a:cubicBezTo>
                    <a:pt x="5" y="20"/>
                    <a:pt x="5" y="20"/>
                    <a:pt x="5" y="20"/>
                  </a:cubicBezTo>
                  <a:cubicBezTo>
                    <a:pt x="2" y="20"/>
                    <a:pt x="0" y="23"/>
                    <a:pt x="0" y="26"/>
                  </a:cubicBezTo>
                  <a:cubicBezTo>
                    <a:pt x="0" y="67"/>
                    <a:pt x="0" y="67"/>
                    <a:pt x="0" y="67"/>
                  </a:cubicBezTo>
                  <a:cubicBezTo>
                    <a:pt x="30" y="67"/>
                    <a:pt x="30" y="67"/>
                    <a:pt x="30" y="67"/>
                  </a:cubicBezTo>
                  <a:cubicBezTo>
                    <a:pt x="30" y="65"/>
                    <a:pt x="32" y="64"/>
                    <a:pt x="34" y="64"/>
                  </a:cubicBezTo>
                  <a:cubicBezTo>
                    <a:pt x="35" y="64"/>
                    <a:pt x="37" y="65"/>
                    <a:pt x="37" y="67"/>
                  </a:cubicBezTo>
                  <a:cubicBezTo>
                    <a:pt x="71" y="67"/>
                    <a:pt x="71" y="67"/>
                    <a:pt x="71" y="67"/>
                  </a:cubicBezTo>
                  <a:cubicBezTo>
                    <a:pt x="70" y="68"/>
                    <a:pt x="69" y="69"/>
                    <a:pt x="69" y="71"/>
                  </a:cubicBezTo>
                  <a:cubicBezTo>
                    <a:pt x="37" y="71"/>
                    <a:pt x="37" y="71"/>
                    <a:pt x="37" y="71"/>
                  </a:cubicBezTo>
                  <a:cubicBezTo>
                    <a:pt x="37" y="75"/>
                    <a:pt x="37" y="75"/>
                    <a:pt x="37" y="75"/>
                  </a:cubicBezTo>
                  <a:cubicBezTo>
                    <a:pt x="37" y="77"/>
                    <a:pt x="36" y="79"/>
                    <a:pt x="34" y="79"/>
                  </a:cubicBezTo>
                  <a:cubicBezTo>
                    <a:pt x="32" y="79"/>
                    <a:pt x="30" y="77"/>
                    <a:pt x="30" y="75"/>
                  </a:cubicBezTo>
                  <a:cubicBezTo>
                    <a:pt x="30" y="71"/>
                    <a:pt x="30" y="71"/>
                    <a:pt x="30" y="71"/>
                  </a:cubicBezTo>
                  <a:cubicBezTo>
                    <a:pt x="0" y="71"/>
                    <a:pt x="0" y="71"/>
                    <a:pt x="0" y="71"/>
                  </a:cubicBezTo>
                  <a:cubicBezTo>
                    <a:pt x="0" y="126"/>
                    <a:pt x="0" y="126"/>
                    <a:pt x="0" y="126"/>
                  </a:cubicBezTo>
                  <a:cubicBezTo>
                    <a:pt x="0" y="129"/>
                    <a:pt x="2" y="132"/>
                    <a:pt x="5" y="132"/>
                  </a:cubicBezTo>
                  <a:cubicBezTo>
                    <a:pt x="81" y="132"/>
                    <a:pt x="81" y="132"/>
                    <a:pt x="81" y="132"/>
                  </a:cubicBezTo>
                  <a:cubicBezTo>
                    <a:pt x="91" y="141"/>
                    <a:pt x="105" y="147"/>
                    <a:pt x="120" y="147"/>
                  </a:cubicBezTo>
                  <a:cubicBezTo>
                    <a:pt x="151" y="147"/>
                    <a:pt x="176" y="123"/>
                    <a:pt x="176" y="92"/>
                  </a:cubicBezTo>
                  <a:cubicBezTo>
                    <a:pt x="176" y="74"/>
                    <a:pt x="167" y="58"/>
                    <a:pt x="154" y="48"/>
                  </a:cubicBezTo>
                  <a:close/>
                  <a:moveTo>
                    <a:pt x="64" y="12"/>
                  </a:moveTo>
                  <a:cubicBezTo>
                    <a:pt x="66" y="9"/>
                    <a:pt x="69" y="8"/>
                    <a:pt x="74" y="8"/>
                  </a:cubicBezTo>
                  <a:cubicBezTo>
                    <a:pt x="78" y="8"/>
                    <a:pt x="81" y="9"/>
                    <a:pt x="83" y="11"/>
                  </a:cubicBezTo>
                  <a:cubicBezTo>
                    <a:pt x="85" y="14"/>
                    <a:pt x="85" y="17"/>
                    <a:pt x="86" y="20"/>
                  </a:cubicBezTo>
                  <a:cubicBezTo>
                    <a:pt x="60" y="20"/>
                    <a:pt x="60" y="20"/>
                    <a:pt x="60" y="20"/>
                  </a:cubicBezTo>
                  <a:cubicBezTo>
                    <a:pt x="61" y="17"/>
                    <a:pt x="62" y="14"/>
                    <a:pt x="64" y="12"/>
                  </a:cubicBezTo>
                  <a:close/>
                  <a:moveTo>
                    <a:pt x="120" y="136"/>
                  </a:moveTo>
                  <a:cubicBezTo>
                    <a:pt x="96" y="136"/>
                    <a:pt x="76" y="116"/>
                    <a:pt x="76" y="92"/>
                  </a:cubicBezTo>
                  <a:cubicBezTo>
                    <a:pt x="76" y="80"/>
                    <a:pt x="81" y="70"/>
                    <a:pt x="89" y="62"/>
                  </a:cubicBezTo>
                  <a:cubicBezTo>
                    <a:pt x="89" y="62"/>
                    <a:pt x="89" y="62"/>
                    <a:pt x="89" y="62"/>
                  </a:cubicBezTo>
                  <a:cubicBezTo>
                    <a:pt x="89" y="61"/>
                    <a:pt x="89" y="61"/>
                    <a:pt x="89" y="61"/>
                  </a:cubicBezTo>
                  <a:cubicBezTo>
                    <a:pt x="97" y="54"/>
                    <a:pt x="108" y="49"/>
                    <a:pt x="120" y="49"/>
                  </a:cubicBezTo>
                  <a:cubicBezTo>
                    <a:pt x="145" y="49"/>
                    <a:pt x="164" y="68"/>
                    <a:pt x="164" y="92"/>
                  </a:cubicBezTo>
                  <a:cubicBezTo>
                    <a:pt x="164" y="116"/>
                    <a:pt x="145" y="136"/>
                    <a:pt x="120" y="136"/>
                  </a:cubicBezTo>
                  <a:close/>
                </a:path>
              </a:pathLst>
            </a:custGeom>
            <a:solidFill>
              <a:srgbClr val="F1F0EF">
                <a:alpha val="100000"/>
              </a:srgbClr>
            </a:solidFill>
            <a:ln w="9525">
              <a:noFill/>
            </a:ln>
          </p:spPr>
          <p:txBody>
            <a:bodyPr/>
            <a:p>
              <a:endParaRPr lang="zh-CN" altLang="en-US"/>
            </a:p>
          </p:txBody>
        </p:sp>
        <p:sp>
          <p:nvSpPr>
            <p:cNvPr id="6155" name="Freeform 314"/>
            <p:cNvSpPr>
              <a:spLocks noEditPoints="1"/>
            </p:cNvSpPr>
            <p:nvPr/>
          </p:nvSpPr>
          <p:spPr>
            <a:xfrm>
              <a:off x="252512" y="147558"/>
              <a:ext cx="86250" cy="16210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5" h="66">
                  <a:moveTo>
                    <a:pt x="31" y="33"/>
                  </a:moveTo>
                  <a:cubicBezTo>
                    <a:pt x="30" y="31"/>
                    <a:pt x="28" y="30"/>
                    <a:pt x="26" y="29"/>
                  </a:cubicBezTo>
                  <a:cubicBezTo>
                    <a:pt x="25" y="29"/>
                    <a:pt x="23" y="28"/>
                    <a:pt x="20" y="28"/>
                  </a:cubicBezTo>
                  <a:cubicBezTo>
                    <a:pt x="20" y="9"/>
                    <a:pt x="20" y="9"/>
                    <a:pt x="20" y="9"/>
                  </a:cubicBezTo>
                  <a:cubicBezTo>
                    <a:pt x="22" y="9"/>
                    <a:pt x="24" y="10"/>
                    <a:pt x="25" y="12"/>
                  </a:cubicBezTo>
                  <a:cubicBezTo>
                    <a:pt x="26" y="13"/>
                    <a:pt x="27" y="15"/>
                    <a:pt x="27" y="17"/>
                  </a:cubicBezTo>
                  <a:cubicBezTo>
                    <a:pt x="34" y="16"/>
                    <a:pt x="34" y="16"/>
                    <a:pt x="34" y="16"/>
                  </a:cubicBezTo>
                  <a:cubicBezTo>
                    <a:pt x="33" y="12"/>
                    <a:pt x="32" y="9"/>
                    <a:pt x="29" y="7"/>
                  </a:cubicBezTo>
                  <a:cubicBezTo>
                    <a:pt x="27" y="5"/>
                    <a:pt x="24" y="4"/>
                    <a:pt x="20" y="3"/>
                  </a:cubicBezTo>
                  <a:cubicBezTo>
                    <a:pt x="20" y="0"/>
                    <a:pt x="20" y="0"/>
                    <a:pt x="20" y="0"/>
                  </a:cubicBezTo>
                  <a:cubicBezTo>
                    <a:pt x="16" y="0"/>
                    <a:pt x="16" y="0"/>
                    <a:pt x="16" y="0"/>
                  </a:cubicBezTo>
                  <a:cubicBezTo>
                    <a:pt x="16" y="3"/>
                    <a:pt x="16" y="3"/>
                    <a:pt x="16" y="3"/>
                  </a:cubicBezTo>
                  <a:cubicBezTo>
                    <a:pt x="12" y="4"/>
                    <a:pt x="8" y="5"/>
                    <a:pt x="6" y="7"/>
                  </a:cubicBezTo>
                  <a:cubicBezTo>
                    <a:pt x="3" y="10"/>
                    <a:pt x="1" y="13"/>
                    <a:pt x="1" y="18"/>
                  </a:cubicBezTo>
                  <a:cubicBezTo>
                    <a:pt x="1" y="21"/>
                    <a:pt x="2" y="23"/>
                    <a:pt x="3" y="25"/>
                  </a:cubicBezTo>
                  <a:cubicBezTo>
                    <a:pt x="4" y="27"/>
                    <a:pt x="6" y="29"/>
                    <a:pt x="8" y="30"/>
                  </a:cubicBezTo>
                  <a:cubicBezTo>
                    <a:pt x="10" y="31"/>
                    <a:pt x="13" y="32"/>
                    <a:pt x="16" y="33"/>
                  </a:cubicBezTo>
                  <a:cubicBezTo>
                    <a:pt x="16" y="54"/>
                    <a:pt x="16" y="54"/>
                    <a:pt x="16" y="54"/>
                  </a:cubicBezTo>
                  <a:cubicBezTo>
                    <a:pt x="13" y="53"/>
                    <a:pt x="11" y="52"/>
                    <a:pt x="9" y="50"/>
                  </a:cubicBezTo>
                  <a:cubicBezTo>
                    <a:pt x="8" y="48"/>
                    <a:pt x="7" y="46"/>
                    <a:pt x="7" y="42"/>
                  </a:cubicBezTo>
                  <a:cubicBezTo>
                    <a:pt x="0" y="43"/>
                    <a:pt x="0" y="43"/>
                    <a:pt x="0" y="43"/>
                  </a:cubicBezTo>
                  <a:cubicBezTo>
                    <a:pt x="0" y="47"/>
                    <a:pt x="1" y="50"/>
                    <a:pt x="3" y="52"/>
                  </a:cubicBezTo>
                  <a:cubicBezTo>
                    <a:pt x="4" y="54"/>
                    <a:pt x="6" y="56"/>
                    <a:pt x="8" y="57"/>
                  </a:cubicBezTo>
                  <a:cubicBezTo>
                    <a:pt x="10" y="58"/>
                    <a:pt x="13" y="59"/>
                    <a:pt x="16" y="59"/>
                  </a:cubicBezTo>
                  <a:cubicBezTo>
                    <a:pt x="16" y="66"/>
                    <a:pt x="16" y="66"/>
                    <a:pt x="16" y="66"/>
                  </a:cubicBezTo>
                  <a:cubicBezTo>
                    <a:pt x="20" y="66"/>
                    <a:pt x="20" y="66"/>
                    <a:pt x="20" y="66"/>
                  </a:cubicBezTo>
                  <a:cubicBezTo>
                    <a:pt x="20" y="59"/>
                    <a:pt x="20" y="59"/>
                    <a:pt x="20" y="59"/>
                  </a:cubicBezTo>
                  <a:cubicBezTo>
                    <a:pt x="24" y="59"/>
                    <a:pt x="28" y="57"/>
                    <a:pt x="31" y="54"/>
                  </a:cubicBezTo>
                  <a:cubicBezTo>
                    <a:pt x="34" y="51"/>
                    <a:pt x="35" y="47"/>
                    <a:pt x="35" y="43"/>
                  </a:cubicBezTo>
                  <a:cubicBezTo>
                    <a:pt x="35" y="41"/>
                    <a:pt x="35" y="39"/>
                    <a:pt x="34" y="37"/>
                  </a:cubicBezTo>
                  <a:cubicBezTo>
                    <a:pt x="34" y="35"/>
                    <a:pt x="33" y="34"/>
                    <a:pt x="31" y="33"/>
                  </a:cubicBezTo>
                  <a:close/>
                  <a:moveTo>
                    <a:pt x="16" y="27"/>
                  </a:moveTo>
                  <a:cubicBezTo>
                    <a:pt x="13" y="26"/>
                    <a:pt x="11" y="25"/>
                    <a:pt x="10" y="23"/>
                  </a:cubicBezTo>
                  <a:cubicBezTo>
                    <a:pt x="8" y="22"/>
                    <a:pt x="8" y="20"/>
                    <a:pt x="8" y="18"/>
                  </a:cubicBezTo>
                  <a:cubicBezTo>
                    <a:pt x="8" y="15"/>
                    <a:pt x="8" y="13"/>
                    <a:pt x="10" y="12"/>
                  </a:cubicBezTo>
                  <a:cubicBezTo>
                    <a:pt x="11" y="10"/>
                    <a:pt x="13" y="9"/>
                    <a:pt x="16" y="9"/>
                  </a:cubicBezTo>
                  <a:lnTo>
                    <a:pt x="16" y="27"/>
                  </a:lnTo>
                  <a:close/>
                  <a:moveTo>
                    <a:pt x="26" y="50"/>
                  </a:moveTo>
                  <a:cubicBezTo>
                    <a:pt x="24" y="52"/>
                    <a:pt x="22" y="53"/>
                    <a:pt x="20" y="54"/>
                  </a:cubicBezTo>
                  <a:cubicBezTo>
                    <a:pt x="20" y="34"/>
                    <a:pt x="20" y="34"/>
                    <a:pt x="20" y="34"/>
                  </a:cubicBezTo>
                  <a:cubicBezTo>
                    <a:pt x="23" y="35"/>
                    <a:pt x="26" y="36"/>
                    <a:pt x="27" y="38"/>
                  </a:cubicBezTo>
                  <a:cubicBezTo>
                    <a:pt x="28" y="39"/>
                    <a:pt x="29" y="41"/>
                    <a:pt x="29" y="43"/>
                  </a:cubicBezTo>
                  <a:cubicBezTo>
                    <a:pt x="29" y="46"/>
                    <a:pt x="28" y="48"/>
                    <a:pt x="26" y="50"/>
                  </a:cubicBezTo>
                  <a:close/>
                </a:path>
              </a:pathLst>
            </a:custGeom>
            <a:solidFill>
              <a:srgbClr val="F1F0EF">
                <a:alpha val="100000"/>
              </a:srgbClr>
            </a:solidFill>
            <a:ln w="9525">
              <a:noFill/>
            </a:ln>
          </p:spPr>
          <p:txBody>
            <a:bodyPr/>
            <a:p>
              <a:endParaRPr lang="zh-CN" altLang="en-US"/>
            </a:p>
          </p:txBody>
        </p:sp>
      </p:grpSp>
      <p:sp>
        <p:nvSpPr>
          <p:cNvPr id="15371" name="Rectangle 18"/>
          <p:cNvSpPr>
            <a:spLocks noChangeArrowheads="1"/>
          </p:cNvSpPr>
          <p:nvPr/>
        </p:nvSpPr>
        <p:spPr bwMode="auto">
          <a:xfrm>
            <a:off x="6543675" y="4826000"/>
            <a:ext cx="4852988"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任务二</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选择</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目标客户群体</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1" name="组合 19"/>
          <p:cNvGrpSpPr/>
          <p:nvPr/>
        </p:nvGrpSpPr>
        <p:grpSpPr>
          <a:xfrm>
            <a:off x="11496675" y="0"/>
            <a:ext cx="695325" cy="506413"/>
            <a:chOff x="0" y="0"/>
            <a:chExt cx="694944" cy="624651"/>
          </a:xfrm>
        </p:grpSpPr>
        <p:sp>
          <p:nvSpPr>
            <p:cNvPr id="717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识别客户群体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选择目标客户群体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2290" name="标题 1"/>
          <p:cNvSpPr>
            <a:spLocks noGrp="1"/>
          </p:cNvSpPr>
          <p:nvPr/>
        </p:nvSpPr>
        <p:spPr>
          <a:xfrm>
            <a:off x="1158875" y="1252538"/>
            <a:ext cx="8229600" cy="1143000"/>
          </a:xfrm>
          <a:prstGeom prst="rect">
            <a:avLst/>
          </a:prstGeom>
          <a:noFill/>
          <a:ln w="9525">
            <a:noFill/>
          </a:ln>
        </p:spPr>
        <p:txBody>
          <a:bodyPr vert="horz" wrap="square" lIns="91440" tIns="45720" rIns="91440" bIns="45720" anchor="ctr" anchorCtr="0"/>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r>
              <a:rPr lang="zh-CN" altLang="en-US" sz="2800" dirty="0">
                <a:latin typeface="微软雅黑" panose="020B0503020204020204" pitchFamily="34" charset="-122"/>
                <a:ea typeface="微软雅黑" panose="020B0503020204020204" pitchFamily="34" charset="-122"/>
              </a:rPr>
              <a:t>认识潜在客户的基本特征</a:t>
            </a:r>
            <a:r>
              <a:rPr lang="en-US" altLang="zh-CN" sz="2800" dirty="0">
                <a:latin typeface="微软雅黑" panose="020B0503020204020204" pitchFamily="34" charset="-122"/>
                <a:ea typeface="微软雅黑" panose="020B0503020204020204" pitchFamily="34" charset="-122"/>
              </a:rPr>
              <a:t>——</a:t>
            </a:r>
            <a:r>
              <a:rPr lang="en-US" altLang="zh-CN" sz="2800" dirty="0">
                <a:solidFill>
                  <a:srgbClr val="FF0000"/>
                </a:solidFill>
                <a:latin typeface="微软雅黑" panose="020B0503020204020204" pitchFamily="34" charset="-122"/>
                <a:ea typeface="微软雅黑" panose="020B0503020204020204" pitchFamily="34" charset="-122"/>
              </a:rPr>
              <a:t>MAN</a:t>
            </a:r>
            <a:r>
              <a:rPr lang="zh-CN" altLang="en-US" sz="2800" dirty="0">
                <a:solidFill>
                  <a:srgbClr val="FF0000"/>
                </a:solidFill>
                <a:latin typeface="微软雅黑" panose="020B0503020204020204" pitchFamily="34" charset="-122"/>
                <a:ea typeface="微软雅黑" panose="020B0503020204020204" pitchFamily="34" charset="-122"/>
              </a:rPr>
              <a:t>法则</a:t>
            </a:r>
            <a:br>
              <a:rPr lang="zh-CN" altLang="en-US" sz="2800" dirty="0">
                <a:latin typeface="微软雅黑" panose="020B0503020204020204" pitchFamily="34" charset="-122"/>
                <a:ea typeface="微软雅黑" panose="020B0503020204020204" pitchFamily="34" charset="-122"/>
              </a:rPr>
            </a:br>
            <a:endParaRPr lang="zh-CN" altLang="en-US" sz="2800" dirty="0">
              <a:latin typeface="微软雅黑" panose="020B0503020204020204" pitchFamily="34" charset="-122"/>
              <a:ea typeface="微软雅黑" panose="020B0503020204020204" pitchFamily="34" charset="-122"/>
            </a:endParaRPr>
          </a:p>
        </p:txBody>
      </p:sp>
      <p:sp>
        <p:nvSpPr>
          <p:cNvPr id="100" name="文本框 99"/>
          <p:cNvSpPr txBox="1"/>
          <p:nvPr/>
        </p:nvSpPr>
        <p:spPr>
          <a:xfrm>
            <a:off x="1271905" y="2420620"/>
            <a:ext cx="9924415" cy="2799715"/>
          </a:xfrm>
          <a:prstGeom prst="rect">
            <a:avLst/>
          </a:prstGeom>
          <a:noFill/>
          <a:ln w="9525">
            <a:noFill/>
          </a:ln>
        </p:spPr>
        <p:txBody>
          <a:bodyPr wrap="square">
            <a:spAutoFit/>
          </a:bodyPr>
          <a:p>
            <a:pPr>
              <a:lnSpc>
                <a:spcPct val="150000"/>
              </a:lnSpc>
            </a:pPr>
            <a:r>
              <a:rPr lang="en-US" altLang="zh-CN" sz="2000">
                <a:latin typeface="微软雅黑" panose="020B0503020204020204" pitchFamily="34" charset="-122"/>
                <a:ea typeface="微软雅黑" panose="020B0503020204020204" pitchFamily="34" charset="-122"/>
              </a:rPr>
              <a:t>       </a:t>
            </a:r>
            <a:r>
              <a:rPr lang="zh-CN" sz="2400" b="1">
                <a:solidFill>
                  <a:srgbClr val="FF0000"/>
                </a:solidFill>
                <a:latin typeface="微软雅黑" panose="020B0503020204020204" pitchFamily="34" charset="-122"/>
                <a:ea typeface="微软雅黑" panose="020B0503020204020204" pitchFamily="34" charset="-122"/>
              </a:rPr>
              <a:t>潜在客户</a:t>
            </a:r>
            <a:r>
              <a:rPr lang="zh-CN" sz="2000">
                <a:latin typeface="微软雅黑" panose="020B0503020204020204" pitchFamily="34" charset="-122"/>
                <a:ea typeface="微软雅黑" panose="020B0503020204020204" pitchFamily="34" charset="-122"/>
              </a:rPr>
              <a:t>，是指对某类产品（或服务）存在需求且具备购买能力的待开发客户，这类客户与企业存在着销售合作机会。</a:t>
            </a:r>
            <a:endParaRPr lang="zh-CN" sz="2000">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charset="0"/>
              <a:buChar char="l"/>
            </a:pPr>
            <a:r>
              <a:rPr lang="zh-CN" altLang="en-US" sz="2000">
                <a:latin typeface="微软雅黑" panose="020B0503020204020204" pitchFamily="34" charset="-122"/>
                <a:ea typeface="微软雅黑" panose="020B0503020204020204" pitchFamily="34" charset="-122"/>
              </a:rPr>
              <a:t>具有商品购买力（</a:t>
            </a:r>
            <a:r>
              <a:rPr lang="zh-CN" altLang="en-US" sz="2000" b="1">
                <a:latin typeface="微软雅黑" panose="020B0503020204020204" pitchFamily="34" charset="-122"/>
                <a:ea typeface="微软雅黑" panose="020B0503020204020204" pitchFamily="34" charset="-122"/>
              </a:rPr>
              <a:t>Money</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charset="0"/>
              <a:buChar char="l"/>
            </a:pPr>
            <a:r>
              <a:rPr lang="zh-CN" altLang="en-US" sz="2000">
                <a:latin typeface="微软雅黑" panose="020B0503020204020204" pitchFamily="34" charset="-122"/>
                <a:ea typeface="微软雅黑" panose="020B0503020204020204" pitchFamily="34" charset="-122"/>
              </a:rPr>
              <a:t>具有商品购买决定权（</a:t>
            </a:r>
            <a:r>
              <a:rPr lang="zh-CN" altLang="en-US" sz="2000" b="1">
                <a:latin typeface="微软雅黑" panose="020B0503020204020204" pitchFamily="34" charset="-122"/>
                <a:ea typeface="微软雅黑" panose="020B0503020204020204" pitchFamily="34" charset="-122"/>
              </a:rPr>
              <a:t>Authority</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charset="0"/>
              <a:buChar char="l"/>
            </a:pPr>
            <a:r>
              <a:rPr lang="zh-CN" altLang="en-US" sz="2000">
                <a:latin typeface="微软雅黑" panose="020B0503020204020204" pitchFamily="34" charset="-122"/>
                <a:ea typeface="微软雅黑" panose="020B0503020204020204" pitchFamily="34" charset="-122"/>
              </a:rPr>
              <a:t>具有对商品的需求（</a:t>
            </a:r>
            <a:r>
              <a:rPr lang="zh-CN" altLang="en-US" sz="2000" b="1">
                <a:latin typeface="微软雅黑" panose="020B0503020204020204" pitchFamily="34" charset="-122"/>
                <a:ea typeface="微软雅黑" panose="020B0503020204020204" pitchFamily="34" charset="-122"/>
              </a:rPr>
              <a:t>Need</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1" name="组合 19"/>
          <p:cNvGrpSpPr/>
          <p:nvPr/>
        </p:nvGrpSpPr>
        <p:grpSpPr>
          <a:xfrm>
            <a:off x="11496675" y="0"/>
            <a:ext cx="695325" cy="506413"/>
            <a:chOff x="0" y="0"/>
            <a:chExt cx="694944" cy="624651"/>
          </a:xfrm>
        </p:grpSpPr>
        <p:sp>
          <p:nvSpPr>
            <p:cNvPr id="717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识别客户群体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选择目标客户群体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6" name="内容占位符 5"/>
          <p:cNvSpPr>
            <a:spLocks noGrp="1"/>
          </p:cNvSpPr>
          <p:nvPr/>
        </p:nvSpPr>
        <p:spPr>
          <a:xfrm>
            <a:off x="911860" y="2132828"/>
            <a:ext cx="10515600" cy="4351338"/>
          </a:xfrm>
          <a:prstGeom prst="rect">
            <a:avLst/>
          </a:prstGeom>
        </p:spPr>
        <p:txBody>
          <a:bodyPr vert="horz" lIns="91440" tIns="45720" rIns="91440" bIns="45720" rtlCol="0">
            <a:normAutofit fontScale="90000"/>
          </a:bodyPr>
          <a:lstStyle>
            <a:lvl1pPr marL="342900" indent="-342900" algn="l" defTabSz="914400" rtl="0" eaLnBrk="1" latinLnBrk="0" hangingPunct="1">
              <a:lnSpc>
                <a:spcPts val="2880"/>
              </a:lnSpc>
              <a:spcBef>
                <a:spcPct val="20000"/>
              </a:spcBef>
              <a:buFont typeface="Arial" panose="020B0604020202020204" pitchFamily="34" charset="0"/>
              <a:buChar char="•"/>
              <a:defRPr sz="2400" kern="1200">
                <a:solidFill>
                  <a:schemeClr val="tx1">
                    <a:lumMod val="75000"/>
                    <a:lumOff val="25000"/>
                  </a:schemeClr>
                </a:solidFill>
                <a:latin typeface="+mn-lt"/>
                <a:ea typeface="微软雅黑" panose="020B0503020204020204" pitchFamily="34" charset="-122"/>
                <a:cs typeface="+mn-cs"/>
              </a:defRPr>
            </a:lvl1pPr>
            <a:lvl2pPr marL="742950" indent="-285750" algn="l" defTabSz="914400" rtl="0" eaLnBrk="1" latinLnBrk="0" hangingPunct="1">
              <a:lnSpc>
                <a:spcPts val="2880"/>
              </a:lnSpc>
              <a:spcBef>
                <a:spcPct val="20000"/>
              </a:spcBef>
              <a:buFont typeface="Arial" panose="020B0604020202020204" pitchFamily="34" charset="0"/>
              <a:buChar char="–"/>
              <a:defRPr sz="2800" kern="1200">
                <a:solidFill>
                  <a:schemeClr val="tx1">
                    <a:lumMod val="75000"/>
                    <a:lumOff val="25000"/>
                  </a:schemeClr>
                </a:solidFill>
                <a:latin typeface="+mn-lt"/>
                <a:ea typeface="微软雅黑" panose="020B0503020204020204" pitchFamily="34" charset="-122"/>
                <a:cs typeface="+mn-cs"/>
              </a:defRPr>
            </a:lvl2pPr>
            <a:lvl3pPr marL="1143000" indent="-228600" algn="l" defTabSz="914400" rtl="0" eaLnBrk="1" latinLnBrk="0" hangingPunct="1">
              <a:lnSpc>
                <a:spcPts val="2880"/>
              </a:lnSpc>
              <a:spcBef>
                <a:spcPct val="20000"/>
              </a:spcBef>
              <a:buFont typeface="Arial" panose="020B0604020202020204" pitchFamily="34" charset="0"/>
              <a:buChar char="•"/>
              <a:defRPr sz="2400" kern="1200">
                <a:solidFill>
                  <a:schemeClr val="tx1">
                    <a:lumMod val="75000"/>
                    <a:lumOff val="25000"/>
                  </a:schemeClr>
                </a:solidFill>
                <a:latin typeface="+mn-lt"/>
                <a:ea typeface="微软雅黑" panose="020B0503020204020204" pitchFamily="34" charset="-122"/>
                <a:cs typeface="+mn-cs"/>
              </a:defRPr>
            </a:lvl3pPr>
            <a:lvl4pPr marL="1600200" indent="-228600" algn="l" defTabSz="914400" rtl="0" eaLnBrk="1" latinLnBrk="0" hangingPunct="1">
              <a:lnSpc>
                <a:spcPts val="2880"/>
              </a:lnSpc>
              <a:spcBef>
                <a:spcPct val="20000"/>
              </a:spcBef>
              <a:buFont typeface="Arial" panose="020B0604020202020204" pitchFamily="34" charset="0"/>
              <a:buChar char="–"/>
              <a:defRPr sz="2000" kern="1200">
                <a:solidFill>
                  <a:schemeClr val="tx1">
                    <a:lumMod val="75000"/>
                    <a:lumOff val="25000"/>
                  </a:schemeClr>
                </a:solidFill>
                <a:latin typeface="+mn-lt"/>
                <a:ea typeface="微软雅黑" panose="020B0503020204020204" pitchFamily="34" charset="-122"/>
                <a:cs typeface="+mn-cs"/>
              </a:defRPr>
            </a:lvl4pPr>
            <a:lvl5pPr marL="2057400" indent="-228600" algn="l" defTabSz="914400" rtl="0" eaLnBrk="1" latinLnBrk="0" hangingPunct="1">
              <a:lnSpc>
                <a:spcPts val="2880"/>
              </a:lnSpc>
              <a:spcBef>
                <a:spcPct val="20000"/>
              </a:spcBef>
              <a:buFont typeface="Arial" panose="020B0604020202020204" pitchFamily="34" charset="0"/>
              <a:buChar char="»"/>
              <a:defRPr sz="2000" kern="1200">
                <a:solidFill>
                  <a:schemeClr val="tx1">
                    <a:lumMod val="75000"/>
                    <a:lumOff val="25000"/>
                  </a:schemeClr>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dirty="0"/>
              <a:t>交互设计之父Alan Cooper最早提出了客户画像的概念。</a:t>
            </a:r>
            <a:endParaRPr lang="zh-CN" altLang="en-US" dirty="0"/>
          </a:p>
          <a:p>
            <a:endParaRPr lang="zh-CN" altLang="en-US" dirty="0"/>
          </a:p>
          <a:p>
            <a:r>
              <a:rPr lang="zh-CN" altLang="en-US" sz="2700" b="1" dirty="0">
                <a:solidFill>
                  <a:srgbClr val="C00000"/>
                </a:solidFill>
              </a:rPr>
              <a:t>客户画像</a:t>
            </a:r>
            <a:r>
              <a:rPr lang="zh-CN" altLang="en-US" dirty="0">
                <a:solidFill>
                  <a:srgbClr val="C00000"/>
                </a:solidFill>
              </a:rPr>
              <a:t>，即</a:t>
            </a:r>
            <a:r>
              <a:rPr lang="zh-CN" altLang="en-US" b="1" dirty="0">
                <a:solidFill>
                  <a:srgbClr val="C00000"/>
                </a:solidFill>
              </a:rPr>
              <a:t>客户信息标签化</a:t>
            </a:r>
            <a:r>
              <a:rPr lang="zh-CN" altLang="en-US" dirty="0">
                <a:solidFill>
                  <a:srgbClr val="C00000"/>
                </a:solidFill>
              </a:rPr>
              <a:t>，通过收集与分析消费者社会属性、生活习惯、消费行为等主要信息的数据，抽象出一个用户的商业全貌，这是企业应用大数据技术的基本方式。</a:t>
            </a:r>
            <a:endParaRPr lang="zh-CN" altLang="en-US" dirty="0">
              <a:solidFill>
                <a:srgbClr val="C00000"/>
              </a:solidFill>
            </a:endParaRPr>
          </a:p>
          <a:p>
            <a:endParaRPr lang="zh-CN" altLang="en-US" dirty="0">
              <a:solidFill>
                <a:srgbClr val="C00000"/>
              </a:solidFill>
            </a:endParaRPr>
          </a:p>
          <a:p>
            <a:r>
              <a:rPr lang="zh-CN" altLang="en-US" dirty="0"/>
              <a:t>客户画像是由大量客户标签组成的，就像对一个人而言，男性、</a:t>
            </a:r>
            <a:r>
              <a:rPr lang="en-US" altLang="zh-CN" dirty="0"/>
              <a:t>30 </a:t>
            </a:r>
            <a:r>
              <a:rPr lang="zh-CN" altLang="en-US" dirty="0"/>
              <a:t>岁</a:t>
            </a:r>
            <a:r>
              <a:rPr lang="zh-CN" altLang="en-US" dirty="0" smtClean="0"/>
              <a:t>、黄皮肤、短发</a:t>
            </a:r>
            <a:r>
              <a:rPr lang="zh-CN" altLang="en-US" dirty="0"/>
              <a:t>、身高一米七五左右、喜好音乐、有车一族等都是标签。这些所有给客户贴的</a:t>
            </a:r>
            <a:r>
              <a:rPr lang="zh-CN" altLang="en-US" dirty="0" smtClean="0"/>
              <a:t>标签综合</a:t>
            </a:r>
            <a:r>
              <a:rPr lang="zh-CN" altLang="en-US" dirty="0"/>
              <a:t>在一起，就形成了一个画像，也可以说客户画像就是判断一群人是什么样的人（</a:t>
            </a:r>
            <a:r>
              <a:rPr lang="zh-CN" altLang="en-US" dirty="0" smtClean="0"/>
              <a:t>性别</a:t>
            </a:r>
            <a:r>
              <a:rPr lang="zh-CN" altLang="en-US" dirty="0"/>
              <a:t>、年龄、兴趣爱好、家庭状况等）的工具。</a:t>
            </a:r>
            <a:endParaRPr lang="zh-CN" altLang="en-US" dirty="0"/>
          </a:p>
        </p:txBody>
      </p:sp>
      <p:sp>
        <p:nvSpPr>
          <p:cNvPr id="12290" name="标题 1"/>
          <p:cNvSpPr>
            <a:spLocks noGrp="1"/>
          </p:cNvSpPr>
          <p:nvPr/>
        </p:nvSpPr>
        <p:spPr>
          <a:xfrm>
            <a:off x="1158875" y="1037273"/>
            <a:ext cx="8229600" cy="1143000"/>
          </a:xfrm>
          <a:prstGeom prst="rect">
            <a:avLst/>
          </a:prstGeom>
          <a:noFill/>
          <a:ln w="9525">
            <a:noFill/>
          </a:ln>
        </p:spPr>
        <p:txBody>
          <a:bodyPr vert="horz" wrap="square" lIns="91440" tIns="45720" rIns="91440" bIns="45720" anchor="ctr" anchorCtr="0"/>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r>
              <a:rPr lang="zh-CN" sz="2800" dirty="0">
                <a:latin typeface="微软雅黑" panose="020B0503020204020204" pitchFamily="34" charset="-122"/>
                <a:ea typeface="微软雅黑" panose="020B0503020204020204" pitchFamily="34" charset="-122"/>
              </a:rPr>
              <a:t>什么是客户画像？</a:t>
            </a:r>
            <a:endParaRPr lang="zh-CN" sz="28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1" name="组合 19"/>
          <p:cNvGrpSpPr/>
          <p:nvPr/>
        </p:nvGrpSpPr>
        <p:grpSpPr>
          <a:xfrm>
            <a:off x="11496675" y="0"/>
            <a:ext cx="695325" cy="506413"/>
            <a:chOff x="0" y="0"/>
            <a:chExt cx="694944" cy="624651"/>
          </a:xfrm>
        </p:grpSpPr>
        <p:sp>
          <p:nvSpPr>
            <p:cNvPr id="717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识别客户群体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选择目标客户群体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6" name="内容占位符 5"/>
          <p:cNvSpPr>
            <a:spLocks noGrp="1"/>
          </p:cNvSpPr>
          <p:nvPr/>
        </p:nvSpPr>
        <p:spPr>
          <a:xfrm>
            <a:off x="1055370" y="1773418"/>
            <a:ext cx="10515600" cy="4351338"/>
          </a:xfrm>
          <a:prstGeom prst="rect">
            <a:avLst/>
          </a:prstGeom>
        </p:spPr>
        <p:txBody>
          <a:bodyPr vert="horz" lIns="91440" tIns="45720" rIns="91440" bIns="45720" rtlCol="0"/>
          <a:lstStyle>
            <a:lvl1pPr marL="342900" indent="-342900" algn="l" defTabSz="914400" rtl="0" eaLnBrk="1" latinLnBrk="0" hangingPunct="1">
              <a:lnSpc>
                <a:spcPts val="2880"/>
              </a:lnSpc>
              <a:spcBef>
                <a:spcPct val="20000"/>
              </a:spcBef>
              <a:buFont typeface="Arial" panose="020B0604020202020204" pitchFamily="34" charset="0"/>
              <a:buChar char="•"/>
              <a:defRPr sz="2400" kern="1200">
                <a:solidFill>
                  <a:schemeClr val="tx1">
                    <a:lumMod val="75000"/>
                    <a:lumOff val="25000"/>
                  </a:schemeClr>
                </a:solidFill>
                <a:latin typeface="+mn-lt"/>
                <a:ea typeface="微软雅黑" panose="020B0503020204020204" pitchFamily="34" charset="-122"/>
                <a:cs typeface="+mn-cs"/>
              </a:defRPr>
            </a:lvl1pPr>
            <a:lvl2pPr marL="742950" indent="-285750" algn="l" defTabSz="914400" rtl="0" eaLnBrk="1" latinLnBrk="0" hangingPunct="1">
              <a:lnSpc>
                <a:spcPts val="2880"/>
              </a:lnSpc>
              <a:spcBef>
                <a:spcPct val="20000"/>
              </a:spcBef>
              <a:buFont typeface="Arial" panose="020B0604020202020204" pitchFamily="34" charset="0"/>
              <a:buChar char="–"/>
              <a:defRPr sz="2800" kern="1200">
                <a:solidFill>
                  <a:schemeClr val="tx1">
                    <a:lumMod val="75000"/>
                    <a:lumOff val="25000"/>
                  </a:schemeClr>
                </a:solidFill>
                <a:latin typeface="+mn-lt"/>
                <a:ea typeface="微软雅黑" panose="020B0503020204020204" pitchFamily="34" charset="-122"/>
                <a:cs typeface="+mn-cs"/>
              </a:defRPr>
            </a:lvl2pPr>
            <a:lvl3pPr marL="1143000" indent="-228600" algn="l" defTabSz="914400" rtl="0" eaLnBrk="1" latinLnBrk="0" hangingPunct="1">
              <a:lnSpc>
                <a:spcPts val="2880"/>
              </a:lnSpc>
              <a:spcBef>
                <a:spcPct val="20000"/>
              </a:spcBef>
              <a:buFont typeface="Arial" panose="020B0604020202020204" pitchFamily="34" charset="0"/>
              <a:buChar char="•"/>
              <a:defRPr sz="2400" kern="1200">
                <a:solidFill>
                  <a:schemeClr val="tx1">
                    <a:lumMod val="75000"/>
                    <a:lumOff val="25000"/>
                  </a:schemeClr>
                </a:solidFill>
                <a:latin typeface="+mn-lt"/>
                <a:ea typeface="微软雅黑" panose="020B0503020204020204" pitchFamily="34" charset="-122"/>
                <a:cs typeface="+mn-cs"/>
              </a:defRPr>
            </a:lvl3pPr>
            <a:lvl4pPr marL="1600200" indent="-228600" algn="l" defTabSz="914400" rtl="0" eaLnBrk="1" latinLnBrk="0" hangingPunct="1">
              <a:lnSpc>
                <a:spcPts val="2880"/>
              </a:lnSpc>
              <a:spcBef>
                <a:spcPct val="20000"/>
              </a:spcBef>
              <a:buFont typeface="Arial" panose="020B0604020202020204" pitchFamily="34" charset="0"/>
              <a:buChar char="–"/>
              <a:defRPr sz="2000" kern="1200">
                <a:solidFill>
                  <a:schemeClr val="tx1">
                    <a:lumMod val="75000"/>
                    <a:lumOff val="25000"/>
                  </a:schemeClr>
                </a:solidFill>
                <a:latin typeface="+mn-lt"/>
                <a:ea typeface="微软雅黑" panose="020B0503020204020204" pitchFamily="34" charset="-122"/>
                <a:cs typeface="+mn-cs"/>
              </a:defRPr>
            </a:lvl4pPr>
            <a:lvl5pPr marL="2057400" indent="-228600" algn="l" defTabSz="914400" rtl="0" eaLnBrk="1" latinLnBrk="0" hangingPunct="1">
              <a:lnSpc>
                <a:spcPts val="2880"/>
              </a:lnSpc>
              <a:spcBef>
                <a:spcPct val="20000"/>
              </a:spcBef>
              <a:buFont typeface="Arial" panose="020B0604020202020204" pitchFamily="34" charset="0"/>
              <a:buChar char="»"/>
              <a:defRPr sz="2000" kern="1200">
                <a:solidFill>
                  <a:schemeClr val="tx1">
                    <a:lumMod val="75000"/>
                    <a:lumOff val="25000"/>
                  </a:schemeClr>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000" b="1" dirty="0" smtClean="0">
                <a:sym typeface="+mn-ea"/>
              </a:rPr>
              <a:t>（</a:t>
            </a:r>
            <a:r>
              <a:rPr lang="en-US" altLang="zh-CN" sz="2000" b="1" dirty="0" smtClean="0">
                <a:sym typeface="+mn-ea"/>
              </a:rPr>
              <a:t>1</a:t>
            </a:r>
            <a:r>
              <a:rPr lang="zh-CN" altLang="en-US" sz="2000" b="1" dirty="0" smtClean="0">
                <a:sym typeface="+mn-ea"/>
              </a:rPr>
              <a:t>）</a:t>
            </a:r>
            <a:r>
              <a:rPr lang="zh-CN" altLang="en-US" b="1" dirty="0" smtClean="0">
                <a:sym typeface="+mn-ea"/>
              </a:rPr>
              <a:t>精</a:t>
            </a:r>
            <a:r>
              <a:rPr lang="zh-CN" altLang="en-US" b="1" dirty="0">
                <a:sym typeface="+mn-ea"/>
              </a:rPr>
              <a:t>准获客 </a:t>
            </a:r>
            <a:endParaRPr lang="zh-CN" altLang="en-US" sz="2000" b="1" dirty="0"/>
          </a:p>
          <a:p>
            <a:pPr marL="0" indent="0">
              <a:buNone/>
            </a:pPr>
            <a:r>
              <a:rPr lang="en-US" altLang="zh-CN" sz="2000" dirty="0" smtClean="0">
                <a:sym typeface="+mn-ea"/>
              </a:rPr>
              <a:t>——</a:t>
            </a:r>
            <a:r>
              <a:rPr sz="2000" dirty="0">
                <a:sym typeface="+mn-ea"/>
              </a:rPr>
              <a:t> </a:t>
            </a:r>
            <a:r>
              <a:rPr sz="2000" dirty="0">
                <a:latin typeface="微软雅黑" panose="020B0503020204020204" pitchFamily="34" charset="-122"/>
                <a:cs typeface="微软雅黑" panose="020B0503020204020204" pitchFamily="34" charset="-122"/>
                <a:sym typeface="+mn-ea"/>
              </a:rPr>
              <a:t> 俗称</a:t>
            </a:r>
            <a:r>
              <a:rPr lang="en-US" sz="2000" b="1" dirty="0">
                <a:solidFill>
                  <a:srgbClr val="C00000"/>
                </a:solidFill>
                <a:latin typeface="微软雅黑" panose="020B0503020204020204" pitchFamily="34" charset="-122"/>
                <a:cs typeface="微软雅黑" panose="020B0503020204020204" pitchFamily="34" charset="-122"/>
                <a:sym typeface="+mn-ea"/>
              </a:rPr>
              <a:t>“</a:t>
            </a:r>
            <a:r>
              <a:rPr sz="2000" b="1" dirty="0">
                <a:solidFill>
                  <a:srgbClr val="C00000"/>
                </a:solidFill>
                <a:latin typeface="微软雅黑" panose="020B0503020204020204" pitchFamily="34" charset="-122"/>
                <a:cs typeface="微软雅黑" panose="020B0503020204020204" pitchFamily="34" charset="-122"/>
                <a:sym typeface="+mn-ea"/>
              </a:rPr>
              <a:t>为产品找客户”</a:t>
            </a:r>
            <a:r>
              <a:rPr sz="2000" dirty="0">
                <a:latin typeface="微软雅黑" panose="020B0503020204020204" pitchFamily="34" charset="-122"/>
                <a:cs typeface="微软雅黑" panose="020B0503020204020204" pitchFamily="34" charset="-122"/>
                <a:sym typeface="+mn-ea"/>
              </a:rPr>
              <a:t>，通过数据建模识别高意向用户，提高营销效率。</a:t>
            </a:r>
            <a:endParaRPr sz="2000" dirty="0">
              <a:latin typeface="微软雅黑" panose="020B0503020204020204" pitchFamily="34" charset="-122"/>
              <a:cs typeface="微软雅黑" panose="020B0503020204020204" pitchFamily="34" charset="-122"/>
              <a:sym typeface="+mn-ea"/>
            </a:endParaRPr>
          </a:p>
          <a:p>
            <a:pPr marL="0" indent="0">
              <a:buNone/>
            </a:pPr>
            <a:r>
              <a:rPr lang="zh-CN" altLang="en-US" sz="2000" b="1" dirty="0" smtClean="0">
                <a:sym typeface="+mn-ea"/>
              </a:rPr>
              <a:t>（</a:t>
            </a:r>
            <a:r>
              <a:rPr lang="en-US" altLang="zh-CN" sz="2000" b="1" dirty="0" smtClean="0">
                <a:sym typeface="+mn-ea"/>
              </a:rPr>
              <a:t>2</a:t>
            </a:r>
            <a:r>
              <a:rPr lang="zh-CN" altLang="en-US" sz="2000" b="1" dirty="0" smtClean="0">
                <a:sym typeface="+mn-ea"/>
              </a:rPr>
              <a:t>）</a:t>
            </a:r>
            <a:r>
              <a:rPr lang="zh-CN" altLang="en-US" b="1" dirty="0" smtClean="0">
                <a:sym typeface="+mn-ea"/>
              </a:rPr>
              <a:t>产品个性化推荐</a:t>
            </a:r>
            <a:r>
              <a:rPr lang="zh-CN" altLang="en-US" b="1" dirty="0">
                <a:sym typeface="+mn-ea"/>
              </a:rPr>
              <a:t> </a:t>
            </a:r>
            <a:endParaRPr lang="zh-CN" altLang="en-US" sz="2000" b="1" dirty="0"/>
          </a:p>
          <a:p>
            <a:pPr marL="0" indent="0">
              <a:buNone/>
            </a:pPr>
            <a:r>
              <a:rPr lang="en-US" altLang="zh-CN" sz="2000" dirty="0" smtClean="0">
                <a:sym typeface="+mn-ea"/>
              </a:rPr>
              <a:t>——</a:t>
            </a:r>
            <a:r>
              <a:rPr lang="zh-CN" altLang="en-US" sz="2000" dirty="0">
                <a:sym typeface="+mn-ea"/>
              </a:rPr>
              <a:t>俗称</a:t>
            </a:r>
            <a:r>
              <a:rPr lang="zh-CN" altLang="en-US" sz="2000" b="1" dirty="0">
                <a:solidFill>
                  <a:srgbClr val="C00000"/>
                </a:solidFill>
                <a:sym typeface="+mn-ea"/>
              </a:rPr>
              <a:t>“为客户找产品”</a:t>
            </a:r>
            <a:r>
              <a:rPr lang="zh-CN" altLang="en-US" sz="2000" dirty="0">
                <a:sym typeface="+mn-ea"/>
              </a:rPr>
              <a:t>，通过客户的历史交易行为，预测客户潜在产品需求。包括理财、信用卡分期、消费信贷等多种产品。</a:t>
            </a:r>
            <a:endParaRPr lang="zh-CN" altLang="en-US" sz="2000" dirty="0">
              <a:sym typeface="+mn-ea"/>
            </a:endParaRPr>
          </a:p>
          <a:p>
            <a:pPr marL="0" indent="0">
              <a:buNone/>
            </a:pPr>
            <a:r>
              <a:rPr lang="zh-CN" altLang="en-US" sz="2000" b="1" dirty="0" smtClean="0">
                <a:sym typeface="+mn-ea"/>
              </a:rPr>
              <a:t>（</a:t>
            </a:r>
            <a:r>
              <a:rPr lang="en-US" altLang="zh-CN" sz="2000" b="1" dirty="0" smtClean="0">
                <a:sym typeface="+mn-ea"/>
              </a:rPr>
              <a:t>3</a:t>
            </a:r>
            <a:r>
              <a:rPr lang="zh-CN" altLang="en-US" sz="2000" b="1" dirty="0" smtClean="0">
                <a:sym typeface="+mn-ea"/>
              </a:rPr>
              <a:t>）</a:t>
            </a:r>
            <a:r>
              <a:rPr lang="zh-CN" altLang="en-US" b="1" dirty="0" smtClean="0">
                <a:sym typeface="+mn-ea"/>
              </a:rPr>
              <a:t>差异化定价</a:t>
            </a:r>
            <a:r>
              <a:rPr lang="zh-CN" altLang="en-US" b="1" dirty="0">
                <a:sym typeface="+mn-ea"/>
              </a:rPr>
              <a:t> </a:t>
            </a:r>
            <a:endParaRPr lang="zh-CN" altLang="en-US" sz="2000" b="1" dirty="0"/>
          </a:p>
          <a:p>
            <a:pPr marL="0" indent="0">
              <a:buNone/>
            </a:pPr>
            <a:r>
              <a:rPr lang="en-US" altLang="zh-CN" sz="2000" dirty="0" smtClean="0">
                <a:sym typeface="+mn-ea"/>
              </a:rPr>
              <a:t>——</a:t>
            </a:r>
            <a:r>
              <a:rPr lang="zh-CN" altLang="en-US" sz="2000" dirty="0">
                <a:sym typeface="+mn-ea"/>
              </a:rPr>
              <a:t>结合客户需求、风险、产品价值等因素进行精确到个体的差异化定价，减少客户盈余及净损失，扩大整体销售收入。</a:t>
            </a:r>
            <a:endParaRPr lang="zh-CN" altLang="en-US" sz="2000" dirty="0">
              <a:sym typeface="+mn-ea"/>
            </a:endParaRPr>
          </a:p>
          <a:p>
            <a:pPr marL="0" indent="0">
              <a:buNone/>
            </a:pPr>
            <a:r>
              <a:rPr lang="zh-CN" altLang="en-US" sz="2000" b="1" dirty="0" smtClean="0">
                <a:sym typeface="+mn-ea"/>
              </a:rPr>
              <a:t>（</a:t>
            </a:r>
            <a:r>
              <a:rPr lang="en-US" altLang="zh-CN" sz="2000" b="1" dirty="0" smtClean="0">
                <a:sym typeface="+mn-ea"/>
              </a:rPr>
              <a:t>4</a:t>
            </a:r>
            <a:r>
              <a:rPr lang="zh-CN" altLang="en-US" sz="2000" b="1" dirty="0" smtClean="0">
                <a:sym typeface="+mn-ea"/>
              </a:rPr>
              <a:t>）</a:t>
            </a:r>
            <a:r>
              <a:rPr lang="zh-CN" altLang="en-US" b="1" dirty="0" smtClean="0">
                <a:sym typeface="+mn-ea"/>
              </a:rPr>
              <a:t>交叉销售</a:t>
            </a:r>
            <a:endParaRPr lang="zh-CN" altLang="en-US" b="1" dirty="0"/>
          </a:p>
          <a:p>
            <a:pPr marL="0" indent="0">
              <a:buNone/>
            </a:pPr>
            <a:r>
              <a:rPr lang="en-US" altLang="zh-CN" sz="2000" dirty="0" smtClean="0">
                <a:sym typeface="+mn-ea"/>
              </a:rPr>
              <a:t>——</a:t>
            </a:r>
            <a:r>
              <a:rPr lang="zh-CN" altLang="en-US" sz="2000" dirty="0">
                <a:sym typeface="+mn-ea"/>
              </a:rPr>
              <a:t>通过更好地洞察已有客户的新增产品需求，提高客均持有产品数，增加客户粘性及整体贡献度。</a:t>
            </a:r>
            <a:endParaRPr lang="zh-CN" altLang="en-US" sz="2000" dirty="0">
              <a:sym typeface="+mn-ea"/>
            </a:endParaRPr>
          </a:p>
        </p:txBody>
      </p:sp>
      <p:sp>
        <p:nvSpPr>
          <p:cNvPr id="12290" name="标题 1"/>
          <p:cNvSpPr>
            <a:spLocks noGrp="1"/>
          </p:cNvSpPr>
          <p:nvPr/>
        </p:nvSpPr>
        <p:spPr>
          <a:xfrm>
            <a:off x="1158875" y="822008"/>
            <a:ext cx="8229600" cy="1143000"/>
          </a:xfrm>
          <a:prstGeom prst="rect">
            <a:avLst/>
          </a:prstGeom>
          <a:noFill/>
          <a:ln w="9525">
            <a:noFill/>
          </a:ln>
        </p:spPr>
        <p:txBody>
          <a:bodyPr vert="horz" wrap="square" lIns="91440" tIns="45720" rIns="91440" bIns="45720" anchor="ctr" anchorCtr="0"/>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r>
              <a:rPr lang="zh-CN" sz="2800" dirty="0">
                <a:latin typeface="微软雅黑" panose="020B0503020204020204" pitchFamily="34" charset="-122"/>
                <a:ea typeface="微软雅黑" panose="020B0503020204020204" pitchFamily="34" charset="-122"/>
              </a:rPr>
              <a:t>客户画像的作用：</a:t>
            </a:r>
            <a:endParaRPr lang="zh-CN" sz="2800" dirty="0">
              <a:latin typeface="微软雅黑" panose="020B0503020204020204" pitchFamily="34" charset="-122"/>
              <a:ea typeface="微软雅黑" panose="020B0503020204020204" pitchFamily="34" charset="-122"/>
            </a:endParaRPr>
          </a:p>
        </p:txBody>
      </p:sp>
    </p:spTree>
  </p:cSld>
  <p:clrMapOvr>
    <a:masterClrMapping/>
  </p:clrMapOvr>
</p:sld>
</file>

<file path=ppt/tags/tag1.xml><?xml version="1.0" encoding="utf-8"?>
<p:tagLst xmlns:p="http://schemas.openxmlformats.org/presentationml/2006/main">
  <p:tag name="KSO_WM_UNIT_PLACING_PICTURE_USER_VIEWPORT" val="{&quot;height&quot;:7395.788976377953,&quot;width&quot;:7395.788976377953}"/>
</p:tagLst>
</file>

<file path=ppt/tags/tag2.xml><?xml version="1.0" encoding="utf-8"?>
<p:tagLst xmlns:p="http://schemas.openxmlformats.org/presentationml/2006/main">
  <p:tag name="KSO_WM_UNIT_TABLE_BEAUTIFY" val="smartTable{72f0d5a6-bc4e-4c50-8c63-96e4c472cb73}"/>
</p:tagLst>
</file>

<file path=ppt/tags/tag3.xml><?xml version="1.0" encoding="utf-8"?>
<p:tagLst xmlns:p="http://schemas.openxmlformats.org/presentationml/2006/main">
  <p:tag name="COMMONDATA" val="eyJoZGlkIjoiZTY2MjY0MWMwNTBlOTBjYWYyYWM1MWYxMTVmNGE3MjAifQ=="/>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5426</Words>
  <Application>WPS 演示</Application>
  <PresentationFormat>宽屏</PresentationFormat>
  <Paragraphs>343</Paragraphs>
  <Slides>24</Slides>
  <Notes>11</Notes>
  <HiddenSlides>1</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Arial</vt:lpstr>
      <vt:lpstr>宋体</vt:lpstr>
      <vt:lpstr>Wingdings</vt:lpstr>
      <vt:lpstr>Calibri</vt:lpstr>
      <vt:lpstr>Calibri Light</vt:lpstr>
      <vt:lpstr>微软雅黑</vt:lpstr>
      <vt:lpstr>方正剪纸简体</vt:lpstr>
      <vt:lpstr>Wingdings</vt:lpstr>
      <vt:lpstr>Arial Unicode MS</vt:lpstr>
      <vt:lpstr>仿宋</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冰主人</cp:lastModifiedBy>
  <cp:revision>98</cp:revision>
  <dcterms:created xsi:type="dcterms:W3CDTF">2015-02-06T13:20:00Z</dcterms:created>
  <dcterms:modified xsi:type="dcterms:W3CDTF">2022-09-12T09:17:59Z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2052-11.1.0.12313</vt:lpwstr>
  </property>
  <property fmtid="{D5CDD505-2E9C-101B-9397-08002B2CF9AE}" pid="3" name="ICV">
    <vt:lpwstr>3893D230345C4185ADF8DB2B5C8F3D8B</vt:lpwstr>
  </property>
</Properties>
</file>