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8"/>
  </p:notesMasterIdLst>
  <p:handoutMasterIdLst>
    <p:handoutMasterId r:id="rId21"/>
  </p:handoutMasterIdLst>
  <p:sldIdLst>
    <p:sldId id="256" r:id="rId3"/>
    <p:sldId id="258" r:id="rId4"/>
    <p:sldId id="312" r:id="rId5"/>
    <p:sldId id="274" r:id="rId6"/>
    <p:sldId id="275" r:id="rId7"/>
    <p:sldId id="315" r:id="rId9"/>
    <p:sldId id="314" r:id="rId10"/>
    <p:sldId id="281" r:id="rId11"/>
    <p:sldId id="373" r:id="rId12"/>
    <p:sldId id="282" r:id="rId13"/>
    <p:sldId id="375" r:id="rId14"/>
    <p:sldId id="379" r:id="rId15"/>
    <p:sldId id="385" r:id="rId16"/>
    <p:sldId id="388" r:id="rId17"/>
    <p:sldId id="387" r:id="rId18"/>
    <p:sldId id="386" r:id="rId19"/>
    <p:sldId id="338" r:id="rId20"/>
  </p:sldIdLst>
  <p:sldSz cx="12192000" cy="6858000"/>
  <p:notesSz cx="6858000" cy="9144000"/>
  <p:embeddedFontLst>
    <p:embeddedFont>
      <p:font typeface="Calibri" panose="020F0502020204030204" pitchFamily="34" charset="0"/>
      <p:regular r:id="rId25"/>
      <p:bold r:id="rId26"/>
      <p:italic r:id="rId27"/>
      <p:boldItalic r:id="rId28"/>
    </p:embeddedFont>
    <p:embeddedFont>
      <p:font typeface="Calibri Light" panose="020F0302020204030204" pitchFamily="34" charset="0"/>
      <p:regular r:id="rId29"/>
      <p:italic r:id="rId30"/>
    </p:embeddedFont>
    <p:embeddedFont>
      <p:font typeface="微软雅黑" panose="020B0503020204020204" pitchFamily="34" charset="-122"/>
      <p:regular r:id="rId31"/>
    </p:embeddedFont>
    <p:embeddedFont>
      <p:font typeface="Segoe UI" panose="020B0502040204020203" pitchFamily="34" charset="0"/>
      <p:regular r:id="rId32"/>
      <p:bold r:id="rId33"/>
      <p:italic r:id="rId34"/>
      <p:boldItalic r:id="rId35"/>
    </p:embeddedFont>
    <p:embeddedFont>
      <p:font typeface="黑体" panose="02010609060101010101" charset="-122"/>
      <p:regular r:id="rId36"/>
    </p:embeddedFont>
  </p:embeddedFontLst>
  <p:custDataLst>
    <p:tags r:id="rId37"/>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7228"/>
    <a:srgbClr val="F4B183"/>
    <a:srgbClr val="5B9BD5"/>
    <a:srgbClr val="E7AA7F"/>
    <a:srgbClr val="D7712B"/>
    <a:srgbClr val="F7E3D5"/>
    <a:srgbClr val="F8CBAD"/>
    <a:srgbClr val="FFC000"/>
    <a:srgbClr val="003FFF"/>
    <a:srgbClr val="FFD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102"/>
    <p:restoredTop sz="94660"/>
  </p:normalViewPr>
  <p:slideViewPr>
    <p:cSldViewPr showGuides="1">
      <p:cViewPr varScale="1">
        <p:scale>
          <a:sx n="51" d="100"/>
          <a:sy n="51" d="100"/>
        </p:scale>
        <p:origin x="840" y="66"/>
      </p:cViewPr>
      <p:guideLst>
        <p:guide orient="horz" pos="1924"/>
        <p:guide pos="378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gs" Target="tags/tag54.xml"/><Relationship Id="rId36" Type="http://schemas.openxmlformats.org/officeDocument/2006/relationships/font" Target="fonts/font12.fntdata"/><Relationship Id="rId35" Type="http://schemas.openxmlformats.org/officeDocument/2006/relationships/font" Target="fonts/font11.fntdata"/><Relationship Id="rId34" Type="http://schemas.openxmlformats.org/officeDocument/2006/relationships/font" Target="fonts/font10.fntdata"/><Relationship Id="rId33" Type="http://schemas.openxmlformats.org/officeDocument/2006/relationships/font" Target="fonts/font9.fntdata"/><Relationship Id="rId32" Type="http://schemas.openxmlformats.org/officeDocument/2006/relationships/font" Target="fonts/font8.fntdata"/><Relationship Id="rId31" Type="http://schemas.openxmlformats.org/officeDocument/2006/relationships/font" Target="fonts/font7.fntdata"/><Relationship Id="rId30" Type="http://schemas.openxmlformats.org/officeDocument/2006/relationships/font" Target="fonts/font6.fntdata"/><Relationship Id="rId3" Type="http://schemas.openxmlformats.org/officeDocument/2006/relationships/slide" Target="slides/slide1.xml"/><Relationship Id="rId29" Type="http://schemas.openxmlformats.org/officeDocument/2006/relationships/font" Target="fonts/font5.fntdata"/><Relationship Id="rId28" Type="http://schemas.openxmlformats.org/officeDocument/2006/relationships/font" Target="fonts/font4.fntdata"/><Relationship Id="rId27" Type="http://schemas.openxmlformats.org/officeDocument/2006/relationships/font" Target="fonts/font3.fntdata"/><Relationship Id="rId26" Type="http://schemas.openxmlformats.org/officeDocument/2006/relationships/font" Target="fonts/font2.fntdata"/><Relationship Id="rId25" Type="http://schemas.openxmlformats.org/officeDocument/2006/relationships/font" Target="fonts/font1.fntdata"/><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76BD9C7E-5AC1-427E-9F9F-A283033ED1F7}"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E9CA2300-C538-4DA7-A1A2-FF539FE2DF15}"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9698" name="幻灯片图像占位符 1"/>
          <p:cNvSpPr>
            <a:spLocks noGrp="1" noRot="1" noChangeAspect="1" noTextEdit="1"/>
          </p:cNvSpPr>
          <p:nvPr>
            <p:ph type="sldImg"/>
          </p:nvPr>
        </p:nvSpPr>
        <p:spPr>
          <a:xfrm>
            <a:off x="684213" y="1141413"/>
            <a:ext cx="5486400" cy="3086100"/>
          </a:xfrm>
          <a:ln>
            <a:solidFill>
              <a:srgbClr val="000000">
                <a:alpha val="100000"/>
              </a:srgbClr>
            </a:solidFill>
            <a:miter lim="800000"/>
          </a:ln>
        </p:spPr>
      </p:sp>
      <p:sp>
        <p:nvSpPr>
          <p:cNvPr id="29699" name="备注占位符 2"/>
          <p:cNvSpPr>
            <a:spLocks noGrp="1"/>
          </p:cNvSpPr>
          <p:nvPr>
            <p:ph type="body" idx="1"/>
          </p:nvPr>
        </p:nvSpPr>
        <p:spPr>
          <a:xfrm>
            <a:off x="684213" y="4398963"/>
            <a:ext cx="5486400" cy="360045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en-US" altLang="zh-CN" dirty="0"/>
          </a:p>
        </p:txBody>
      </p:sp>
      <p:sp>
        <p:nvSpPr>
          <p:cNvPr id="29700" name="灯片编号占位符 3"/>
          <p:cNvSpPr txBox="1">
            <a:spLocks noGrp="1"/>
          </p:cNvSpPr>
          <p:nvPr/>
        </p:nvSpPr>
        <p:spPr>
          <a:xfrm>
            <a:off x="3883025" y="8683625"/>
            <a:ext cx="2971800" cy="458788"/>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rPr>
            </a:fld>
            <a:endParaRPr lang="zh-CN" altLang="en-US" sz="1200" b="1" dirty="0">
              <a:solidFill>
                <a:schemeClr val="tx2"/>
              </a:solidFill>
            </a:endParaRP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9698" name="幻灯片图像占位符 1"/>
          <p:cNvSpPr>
            <a:spLocks noGrp="1" noRot="1" noChangeAspect="1" noTextEdit="1"/>
          </p:cNvSpPr>
          <p:nvPr>
            <p:ph type="sldImg"/>
          </p:nvPr>
        </p:nvSpPr>
        <p:spPr>
          <a:xfrm>
            <a:off x="684213" y="1141413"/>
            <a:ext cx="5486400" cy="3086100"/>
          </a:xfrm>
          <a:ln>
            <a:solidFill>
              <a:srgbClr val="000000">
                <a:alpha val="100000"/>
              </a:srgbClr>
            </a:solidFill>
            <a:miter lim="800000"/>
          </a:ln>
        </p:spPr>
      </p:sp>
      <p:sp>
        <p:nvSpPr>
          <p:cNvPr id="29699" name="备注占位符 2"/>
          <p:cNvSpPr>
            <a:spLocks noGrp="1"/>
          </p:cNvSpPr>
          <p:nvPr>
            <p:ph type="body" idx="1"/>
          </p:nvPr>
        </p:nvSpPr>
        <p:spPr>
          <a:xfrm>
            <a:off x="684213" y="4398963"/>
            <a:ext cx="5486400" cy="360045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en-US" altLang="zh-CN" dirty="0"/>
          </a:p>
        </p:txBody>
      </p:sp>
      <p:sp>
        <p:nvSpPr>
          <p:cNvPr id="29700" name="灯片编号占位符 3"/>
          <p:cNvSpPr txBox="1">
            <a:spLocks noGrp="1"/>
          </p:cNvSpPr>
          <p:nvPr/>
        </p:nvSpPr>
        <p:spPr>
          <a:xfrm>
            <a:off x="3883025" y="8683625"/>
            <a:ext cx="2971800" cy="458788"/>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rPr>
            </a:fld>
            <a:endParaRPr lang="zh-CN" altLang="en-US" sz="1200" b="1" dirty="0">
              <a:solidFill>
                <a:schemeClr val="tx2"/>
              </a:solidFill>
            </a:endParaRP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9698" name="幻灯片图像占位符 1"/>
          <p:cNvSpPr>
            <a:spLocks noGrp="1" noRot="1" noChangeAspect="1" noTextEdit="1"/>
          </p:cNvSpPr>
          <p:nvPr>
            <p:ph type="sldImg"/>
          </p:nvPr>
        </p:nvSpPr>
        <p:spPr>
          <a:xfrm>
            <a:off x="684213" y="1141413"/>
            <a:ext cx="5486400" cy="3086100"/>
          </a:xfrm>
          <a:ln>
            <a:solidFill>
              <a:srgbClr val="000000">
                <a:alpha val="100000"/>
              </a:srgbClr>
            </a:solidFill>
            <a:miter lim="800000"/>
          </a:ln>
        </p:spPr>
      </p:sp>
      <p:sp>
        <p:nvSpPr>
          <p:cNvPr id="29699" name="备注占位符 2"/>
          <p:cNvSpPr>
            <a:spLocks noGrp="1"/>
          </p:cNvSpPr>
          <p:nvPr>
            <p:ph type="body" idx="1"/>
          </p:nvPr>
        </p:nvSpPr>
        <p:spPr>
          <a:xfrm>
            <a:off x="684213" y="4398963"/>
            <a:ext cx="5486400" cy="360045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en-US" altLang="zh-CN" dirty="0"/>
          </a:p>
        </p:txBody>
      </p:sp>
      <p:sp>
        <p:nvSpPr>
          <p:cNvPr id="29700" name="灯片编号占位符 3"/>
          <p:cNvSpPr txBox="1">
            <a:spLocks noGrp="1"/>
          </p:cNvSpPr>
          <p:nvPr/>
        </p:nvSpPr>
        <p:spPr>
          <a:xfrm>
            <a:off x="3883025" y="8683625"/>
            <a:ext cx="2971800" cy="458788"/>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rPr>
            </a:fld>
            <a:endParaRPr lang="zh-CN" altLang="en-US" sz="1200" b="1" dirty="0">
              <a:solidFill>
                <a:schemeClr val="tx2"/>
              </a:solidFill>
            </a:endParaRP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9698" name="幻灯片图像占位符 1"/>
          <p:cNvSpPr>
            <a:spLocks noGrp="1" noRot="1" noChangeAspect="1" noTextEdit="1"/>
          </p:cNvSpPr>
          <p:nvPr>
            <p:ph type="sldImg"/>
          </p:nvPr>
        </p:nvSpPr>
        <p:spPr>
          <a:xfrm>
            <a:off x="684213" y="1141413"/>
            <a:ext cx="5486400" cy="3086100"/>
          </a:xfrm>
          <a:ln>
            <a:solidFill>
              <a:srgbClr val="000000">
                <a:alpha val="100000"/>
              </a:srgbClr>
            </a:solidFill>
            <a:miter lim="800000"/>
          </a:ln>
        </p:spPr>
      </p:sp>
      <p:sp>
        <p:nvSpPr>
          <p:cNvPr id="29699" name="备注占位符 2"/>
          <p:cNvSpPr>
            <a:spLocks noGrp="1"/>
          </p:cNvSpPr>
          <p:nvPr>
            <p:ph type="body" idx="1"/>
          </p:nvPr>
        </p:nvSpPr>
        <p:spPr>
          <a:xfrm>
            <a:off x="684213" y="4398963"/>
            <a:ext cx="5486400" cy="360045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en-US" altLang="zh-CN" dirty="0"/>
          </a:p>
        </p:txBody>
      </p:sp>
      <p:sp>
        <p:nvSpPr>
          <p:cNvPr id="29700" name="灯片编号占位符 3"/>
          <p:cNvSpPr txBox="1">
            <a:spLocks noGrp="1"/>
          </p:cNvSpPr>
          <p:nvPr/>
        </p:nvSpPr>
        <p:spPr>
          <a:xfrm>
            <a:off x="3883025" y="8683625"/>
            <a:ext cx="2971800" cy="458788"/>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rPr>
            </a:fld>
            <a:endParaRPr lang="zh-CN" altLang="en-US" sz="1200" b="1" dirty="0">
              <a:solidFill>
                <a:schemeClr val="tx2"/>
              </a:solidFill>
            </a:endParaRPr>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9698" name="幻灯片图像占位符 1"/>
          <p:cNvSpPr>
            <a:spLocks noGrp="1" noRot="1" noChangeAspect="1" noTextEdit="1"/>
          </p:cNvSpPr>
          <p:nvPr>
            <p:ph type="sldImg"/>
          </p:nvPr>
        </p:nvSpPr>
        <p:spPr>
          <a:xfrm>
            <a:off x="684213" y="1141413"/>
            <a:ext cx="5486400" cy="3086100"/>
          </a:xfrm>
          <a:ln>
            <a:solidFill>
              <a:srgbClr val="000000">
                <a:alpha val="100000"/>
              </a:srgbClr>
            </a:solidFill>
            <a:miter lim="800000"/>
          </a:ln>
        </p:spPr>
      </p:sp>
      <p:sp>
        <p:nvSpPr>
          <p:cNvPr id="29699" name="备注占位符 2"/>
          <p:cNvSpPr>
            <a:spLocks noGrp="1"/>
          </p:cNvSpPr>
          <p:nvPr>
            <p:ph type="body" idx="1"/>
          </p:nvPr>
        </p:nvSpPr>
        <p:spPr>
          <a:xfrm>
            <a:off x="684213" y="4398963"/>
            <a:ext cx="5486400" cy="360045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en-US" altLang="zh-CN" dirty="0"/>
          </a:p>
        </p:txBody>
      </p:sp>
      <p:sp>
        <p:nvSpPr>
          <p:cNvPr id="29700" name="灯片编号占位符 3"/>
          <p:cNvSpPr txBox="1">
            <a:spLocks noGrp="1"/>
          </p:cNvSpPr>
          <p:nvPr/>
        </p:nvSpPr>
        <p:spPr>
          <a:xfrm>
            <a:off x="3883025" y="8683625"/>
            <a:ext cx="2971800" cy="458788"/>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rPr>
            </a:fld>
            <a:endParaRPr lang="zh-CN" altLang="en-US" sz="1200" b="1" dirty="0">
              <a:solidFill>
                <a:schemeClr val="tx2"/>
              </a:solidFill>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solidFill>
          <a:schemeClr val="bg1"/>
        </a:solidFill>
        <a:effectLst/>
      </p:bgPr>
    </p:bg>
    <p:spTree>
      <p:nvGrpSpPr>
        <p:cNvPr id="1" name=""/>
        <p:cNvGrpSpPr/>
        <p:nvPr/>
      </p:nvGrpSpPr>
      <p:grpSpPr>
        <a:xfrm>
          <a:off x="0" y="0"/>
          <a:ext cx="0" cy="0"/>
          <a:chOff x="0" y="0"/>
          <a:chExt cx="0" cy="0"/>
        </a:xfrm>
      </p:grpSpPr>
      <p:grpSp>
        <p:nvGrpSpPr>
          <p:cNvPr id="2050" name="组合 19"/>
          <p:cNvGrpSpPr/>
          <p:nvPr userDrawn="1"/>
        </p:nvGrpSpPr>
        <p:grpSpPr>
          <a:xfrm>
            <a:off x="11496675" y="1588"/>
            <a:ext cx="695325" cy="506412"/>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10" name="矩形 9"/>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日期占位符 3"/>
          <p:cNvSpPr>
            <a:spLocks noGrp="1" noChangeArrowheads="1"/>
          </p:cNvSpPr>
          <p:nvPr>
            <p:ph type="dt" sz="half" idx="2"/>
          </p:nvPr>
        </p:nvSpPr>
        <p:spPr bwMode="auto">
          <a:xfrm>
            <a:off x="8382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AE9C005-6C7F-4947-9484-B757746E0AF2}"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5" name="页脚占位符 4"/>
          <p:cNvSpPr>
            <a:spLocks noGrp="1" noChangeArrowheads="1"/>
          </p:cNvSpPr>
          <p:nvPr>
            <p:ph type="ftr" sz="quarter" idx="3"/>
          </p:nvPr>
        </p:nvSpPr>
        <p:spPr bwMode="auto">
          <a:xfrm>
            <a:off x="4038600" y="6356350"/>
            <a:ext cx="411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6" name="灯片编号占位符 5"/>
          <p:cNvSpPr>
            <a:spLocks noGrp="1" noChangeArrowheads="1"/>
          </p:cNvSpPr>
          <p:nvPr>
            <p:ph type="sldNum" sz="quarter" idx="4"/>
          </p:nvPr>
        </p:nvSpPr>
        <p:spPr bwMode="auto">
          <a:xfrm>
            <a:off x="86106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A395A8-8C43-4132-9B15-D120ED4E2E3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1" Type="http://schemas.openxmlformats.org/officeDocument/2006/relationships/notesSlide" Target="../notesSlides/notesSlide3.xml"/><Relationship Id="rId10" Type="http://schemas.openxmlformats.org/officeDocument/2006/relationships/slideLayout" Target="../slideLayouts/slideLayout7.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2" Type="http://schemas.openxmlformats.org/officeDocument/2006/relationships/notesSlide" Target="../notesSlides/notesSlide4.xml"/><Relationship Id="rId11" Type="http://schemas.openxmlformats.org/officeDocument/2006/relationships/slideLayout" Target="../slideLayouts/slideLayout7.xml"/><Relationship Id="rId10" Type="http://schemas.openxmlformats.org/officeDocument/2006/relationships/tags" Target="../tags/tag31.xml"/><Relationship Id="rId1" Type="http://schemas.openxmlformats.org/officeDocument/2006/relationships/tags" Target="../tags/tag22.xml"/></Relationships>
</file>

<file path=ppt/slides/_rels/slide15.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5" Type="http://schemas.openxmlformats.org/officeDocument/2006/relationships/notesSlide" Target="../notesSlides/notesSlide5.xml"/><Relationship Id="rId14" Type="http://schemas.openxmlformats.org/officeDocument/2006/relationships/slideLayout" Target="../slideLayouts/slideLayout7.xml"/><Relationship Id="rId13" Type="http://schemas.openxmlformats.org/officeDocument/2006/relationships/tags" Target="../tags/tag44.xml"/><Relationship Id="rId12" Type="http://schemas.openxmlformats.org/officeDocument/2006/relationships/tags" Target="../tags/tag43.xml"/><Relationship Id="rId11" Type="http://schemas.openxmlformats.org/officeDocument/2006/relationships/tags" Target="../tags/tag42.xml"/><Relationship Id="rId10" Type="http://schemas.openxmlformats.org/officeDocument/2006/relationships/tags" Target="../tags/tag41.xml"/><Relationship Id="rId1" Type="http://schemas.openxmlformats.org/officeDocument/2006/relationships/tags" Target="../tags/tag32.xml"/></Relationships>
</file>

<file path=ppt/slides/_rels/slide16.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1" Type="http://schemas.openxmlformats.org/officeDocument/2006/relationships/notesSlide" Target="../notesSlides/notesSlide6.xml"/><Relationship Id="rId10" Type="http://schemas.openxmlformats.org/officeDocument/2006/relationships/slideLayout" Target="../slideLayouts/slideLayout7.xml"/><Relationship Id="rId1" Type="http://schemas.openxmlformats.org/officeDocument/2006/relationships/tags" Target="../tags/tag4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3" Type="http://schemas.openxmlformats.org/officeDocument/2006/relationships/slideLayout" Target="../slideLayouts/slideLayout7.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4098"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099" name="文本框 28"/>
          <p:cNvSpPr txBox="1"/>
          <p:nvPr/>
        </p:nvSpPr>
        <p:spPr>
          <a:xfrm>
            <a:off x="3216910" y="4662805"/>
            <a:ext cx="5995035" cy="70675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模块二 客服团队的</a:t>
            </a:r>
            <a:r>
              <a:rPr lang="zh-CN" altLang="en-US" sz="4000" b="1" dirty="0">
                <a:latin typeface="微软雅黑" panose="020B0503020204020204" pitchFamily="34" charset="-122"/>
                <a:ea typeface="微软雅黑" panose="020B0503020204020204" pitchFamily="34" charset="-122"/>
              </a:rPr>
              <a:t>建设</a:t>
            </a:r>
            <a:endParaRPr lang="zh-CN" altLang="en-US" sz="4000" b="1" dirty="0">
              <a:latin typeface="微软雅黑" panose="020B0503020204020204" pitchFamily="34" charset="-122"/>
              <a:ea typeface="微软雅黑" panose="020B0503020204020204" pitchFamily="34" charset="-122"/>
            </a:endParaRPr>
          </a:p>
        </p:txBody>
      </p:sp>
      <p:cxnSp>
        <p:nvCxnSpPr>
          <p:cNvPr id="4100" name="直接连接符 31"/>
          <p:cNvCxnSpPr/>
          <p:nvPr/>
        </p:nvCxnSpPr>
        <p:spPr>
          <a:xfrm>
            <a:off x="3359785" y="5517198"/>
            <a:ext cx="5688330" cy="0"/>
          </a:xfrm>
          <a:prstGeom prst="line">
            <a:avLst/>
          </a:prstGeom>
          <a:ln w="12700" cap="flat" cmpd="sng">
            <a:solidFill>
              <a:srgbClr val="FFC108"/>
            </a:solidFill>
            <a:prstDash val="solid"/>
            <a:headEnd type="none" w="med" len="med"/>
            <a:tailEnd type="none" w="med" len="med"/>
          </a:ln>
        </p:spPr>
      </p:cxnSp>
      <p:cxnSp>
        <p:nvCxnSpPr>
          <p:cNvPr id="4101" name="直接连接符 34"/>
          <p:cNvCxnSpPr/>
          <p:nvPr/>
        </p:nvCxnSpPr>
        <p:spPr>
          <a:xfrm>
            <a:off x="3359785" y="5445125"/>
            <a:ext cx="5688330" cy="0"/>
          </a:xfrm>
          <a:prstGeom prst="line">
            <a:avLst/>
          </a:prstGeom>
          <a:ln w="12700" cap="flat" cmpd="sng">
            <a:solidFill>
              <a:srgbClr val="FFC108"/>
            </a:solidFill>
            <a:prstDash val="solid"/>
            <a:headEnd type="none" w="med" len="med"/>
            <a:tailEnd type="none" w="med" len="med"/>
          </a:ln>
        </p:spPr>
      </p:cxnSp>
      <p:sp>
        <p:nvSpPr>
          <p:cNvPr id="4102" name="文本框 35"/>
          <p:cNvSpPr txBox="1"/>
          <p:nvPr/>
        </p:nvSpPr>
        <p:spPr>
          <a:xfrm>
            <a:off x="3527425" y="6078538"/>
            <a:ext cx="5202238" cy="4603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a:t>
            </a:r>
            <a:r>
              <a:rPr lang="zh-CN" altLang="en-US" sz="2400" b="1" dirty="0">
                <a:solidFill>
                  <a:srgbClr val="0D0D0D"/>
                </a:solidFill>
                <a:latin typeface="微软雅黑" panose="020B0503020204020204" pitchFamily="34" charset="-122"/>
                <a:ea typeface="微软雅黑" panose="020B0503020204020204" pitchFamily="34" charset="-122"/>
              </a:rPr>
              <a:t>潘毅</a:t>
            </a:r>
            <a:endParaRPr lang="zh-CN" altLang="en-US" sz="2400" b="1" dirty="0">
              <a:solidFill>
                <a:srgbClr val="0D0D0D"/>
              </a:solidFill>
              <a:latin typeface="微软雅黑" panose="020B0503020204020204" pitchFamily="34" charset="-122"/>
              <a:ea typeface="微软雅黑" panose="020B0503020204020204" pitchFamily="34" charset="-122"/>
            </a:endParaRPr>
          </a:p>
        </p:txBody>
      </p:sp>
      <p:grpSp>
        <p:nvGrpSpPr>
          <p:cNvPr id="4103" name="组合 8"/>
          <p:cNvGrpSpPr/>
          <p:nvPr/>
        </p:nvGrpSpPr>
        <p:grpSpPr>
          <a:xfrm>
            <a:off x="-26987" y="935038"/>
            <a:ext cx="12218987" cy="3644900"/>
            <a:chOff x="0" y="1566863"/>
            <a:chExt cx="12192000" cy="3644900"/>
          </a:xfrm>
        </p:grpSpPr>
        <p:pic>
          <p:nvPicPr>
            <p:cNvPr id="4104" name="图片 24"/>
            <p:cNvPicPr>
              <a:picLocks noChangeAspect="1"/>
            </p:cNvPicPr>
            <p:nvPr/>
          </p:nvPicPr>
          <p:blipFill>
            <a:blip r:embed="rId2"/>
            <a:stretch>
              <a:fillRect/>
            </a:stretch>
          </p:blipFill>
          <p:spPr>
            <a:xfrm>
              <a:off x="0" y="1566863"/>
              <a:ext cx="6156018" cy="3644900"/>
            </a:xfrm>
            <a:prstGeom prst="rect">
              <a:avLst/>
            </a:prstGeom>
            <a:noFill/>
            <a:ln w="9525">
              <a:noFill/>
            </a:ln>
          </p:spPr>
        </p:pic>
        <p:pic>
          <p:nvPicPr>
            <p:cNvPr id="4105" name="图片 25"/>
            <p:cNvPicPr>
              <a:picLocks noChangeAspect="1"/>
            </p:cNvPicPr>
            <p:nvPr/>
          </p:nvPicPr>
          <p:blipFill>
            <a:blip r:embed="rId2"/>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0" name="Picture 2" descr="j0439343"/>
          <p:cNvPicPr>
            <a:picLocks noGrp="1" noChangeAspect="1"/>
          </p:cNvPicPr>
          <p:nvPr>
            <p:ph sz="half" idx="1"/>
          </p:nvPr>
        </p:nvPicPr>
        <p:blipFill>
          <a:blip r:embed="rId1"/>
          <a:srcRect/>
          <a:stretch>
            <a:fillRect/>
          </a:stretch>
        </p:blipFill>
        <p:spPr>
          <a:xfrm>
            <a:off x="5664200" y="1196975"/>
            <a:ext cx="5203825" cy="5213350"/>
          </a:xfrm>
        </p:spPr>
      </p:pic>
      <p:sp>
        <p:nvSpPr>
          <p:cNvPr id="17411" name="文本占位符 2"/>
          <p:cNvSpPr>
            <a:spLocks noGrp="1"/>
          </p:cNvSpPr>
          <p:nvPr>
            <p:ph type="body" idx="4294967295"/>
          </p:nvPr>
        </p:nvSpPr>
        <p:spPr>
          <a:xfrm>
            <a:off x="695960" y="2348865"/>
            <a:ext cx="8714740" cy="640080"/>
          </a:xfrm>
        </p:spPr>
        <p:txBody>
          <a:bodyPr vert="horz" wrap="square" lIns="91440" tIns="45720" rIns="91440" bIns="45720" anchor="b" anchorCtr="0"/>
          <a:p>
            <a:pPr marL="0" indent="0">
              <a:buFont typeface="Wingdings" panose="05000000000000000000" pitchFamily="2" charset="2"/>
              <a:buChar char="l"/>
            </a:pPr>
            <a:r>
              <a:rPr lang="zh-CN" altLang="en-US" sz="3200" dirty="0">
                <a:latin typeface="微软雅黑" panose="020B0503020204020204" pitchFamily="34" charset="-122"/>
                <a:ea typeface="微软雅黑" panose="020B0503020204020204" pitchFamily="34" charset="-122"/>
              </a:rPr>
              <a:t>客服团队运营可能有哪些问题？</a:t>
            </a:r>
            <a:endParaRPr lang="zh-CN" altLang="en-US" sz="3200" dirty="0">
              <a:latin typeface="微软雅黑" panose="020B0503020204020204" pitchFamily="34" charset="-122"/>
              <a:ea typeface="微软雅黑" panose="020B0503020204020204" pitchFamily="34" charset="-122"/>
            </a:endParaRPr>
          </a:p>
        </p:txBody>
      </p:sp>
      <p:sp>
        <p:nvSpPr>
          <p:cNvPr id="17412" name="TextBox 7"/>
          <p:cNvSpPr txBox="1"/>
          <p:nvPr/>
        </p:nvSpPr>
        <p:spPr>
          <a:xfrm>
            <a:off x="8486775" y="2420938"/>
            <a:ext cx="2273300" cy="64611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3600" b="1" dirty="0">
                <a:solidFill>
                  <a:schemeClr val="tx2"/>
                </a:solidFill>
                <a:latin typeface="微软雅黑" panose="020B0503020204020204" pitchFamily="34" charset="-122"/>
                <a:ea typeface="微软雅黑" panose="020B0503020204020204" pitchFamily="34" charset="-122"/>
              </a:rPr>
              <a:t>思考</a:t>
            </a:r>
            <a:endParaRPr lang="zh-CN" altLang="en-US" sz="3600" b="1" dirty="0">
              <a:solidFill>
                <a:schemeClr val="tx2"/>
              </a:solidFill>
              <a:latin typeface="微软雅黑" panose="020B0503020204020204" pitchFamily="34" charset="-122"/>
              <a:ea typeface="微软雅黑" panose="020B0503020204020204" pitchFamily="34" charset="-122"/>
            </a:endParaRPr>
          </a:p>
        </p:txBody>
      </p:sp>
      <p:grpSp>
        <p:nvGrpSpPr>
          <p:cNvPr id="17413" name="组合 19"/>
          <p:cNvGrpSpPr/>
          <p:nvPr/>
        </p:nvGrpSpPr>
        <p:grpSpPr>
          <a:xfrm>
            <a:off x="11496675" y="1588"/>
            <a:ext cx="695325" cy="506412"/>
            <a:chOff x="0" y="0"/>
            <a:chExt cx="694944" cy="624651"/>
          </a:xfrm>
        </p:grpSpPr>
        <p:sp>
          <p:nvSpPr>
            <p:cNvPr id="17418"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7419"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11" name="直接连接符 10"/>
          <p:cNvCxnSpPr/>
          <p:nvPr/>
        </p:nvCxnSpPr>
        <p:spPr>
          <a:xfrm flipH="1">
            <a:off x="4380548" y="533400"/>
            <a:ext cx="774319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培训客服团队</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激励客服团队</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89" name="MH_PageTitle"/>
          <p:cNvSpPr>
            <a:spLocks noGrp="1"/>
          </p:cNvSpPr>
          <p:nvPr>
            <p:ph type="title" idx="4294967295"/>
          </p:nvPr>
        </p:nvSpPr>
        <p:spPr>
          <a:xfrm>
            <a:off x="1343025" y="1052513"/>
            <a:ext cx="7761288" cy="781050"/>
          </a:xfrm>
          <a:solidFill>
            <a:srgbClr val="FFFFFF">
              <a:alpha val="100000"/>
            </a:srgbClr>
          </a:solidFill>
        </p:spPr>
        <p:txBody>
          <a:bodyPr vert="horz" wrap="square" lIns="91440" tIns="45720" rIns="91440" bIns="45720" anchor="ctr" anchorCtr="0"/>
          <a:p>
            <a:pPr eaLnBrk="1" hangingPunct="1"/>
            <a:r>
              <a:rPr lang="zh-CN" altLang="en-US" sz="2800" dirty="0">
                <a:latin typeface="微软雅黑" panose="020B0503020204020204" pitchFamily="34" charset="-122"/>
                <a:ea typeface="微软雅黑" panose="020B0503020204020204" pitchFamily="34" charset="-122"/>
              </a:rPr>
              <a:t>识别客服团队的</a:t>
            </a:r>
            <a:r>
              <a:rPr lang="zh-CN" altLang="en-US" sz="2800" dirty="0">
                <a:latin typeface="微软雅黑" panose="020B0503020204020204" pitchFamily="34" charset="-122"/>
                <a:ea typeface="微软雅黑" panose="020B0503020204020204" pitchFamily="34" charset="-122"/>
              </a:rPr>
              <a:t>问题</a:t>
            </a:r>
            <a:endParaRPr lang="zh-CN" altLang="en-US" sz="2800" dirty="0">
              <a:latin typeface="微软雅黑" panose="020B0503020204020204" pitchFamily="34" charset="-122"/>
              <a:ea typeface="微软雅黑" panose="020B0503020204020204" pitchFamily="34" charset="-122"/>
            </a:endParaRPr>
          </a:p>
        </p:txBody>
      </p:sp>
      <p:grpSp>
        <p:nvGrpSpPr>
          <p:cNvPr id="28690" name="组合 19"/>
          <p:cNvGrpSpPr/>
          <p:nvPr/>
        </p:nvGrpSpPr>
        <p:grpSpPr>
          <a:xfrm>
            <a:off x="11496675" y="1588"/>
            <a:ext cx="695325" cy="506412"/>
            <a:chOff x="0" y="0"/>
            <a:chExt cx="694944" cy="624651"/>
          </a:xfrm>
        </p:grpSpPr>
        <p:sp>
          <p:nvSpPr>
            <p:cNvPr id="2869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869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24" name="直接连接符 23"/>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343025" y="1988820"/>
            <a:ext cx="11146155" cy="3784600"/>
          </a:xfrm>
          <a:prstGeom prst="rect">
            <a:avLst/>
          </a:prstGeom>
          <a:noFill/>
          <a:ln w="9525">
            <a:noFill/>
          </a:ln>
        </p:spPr>
        <p:txBody>
          <a:bodyPr wrap="square">
            <a:spAutoFit/>
          </a:bodyPr>
          <a:p>
            <a:pPr algn="l">
              <a:lnSpc>
                <a:spcPct val="150000"/>
              </a:lnSpc>
            </a:pPr>
            <a:endParaRPr 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a:lnSpc>
                <a:spcPct val="150000"/>
              </a:lnSpc>
              <a:buFont typeface="Wingdings" panose="05000000000000000000" charset="0"/>
              <a:buChar char="Ø"/>
            </a:pPr>
            <a:r>
              <a:rPr 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公司对客服团队培训停留在业务能力上而缺少战略培训和文化类培训。</a:t>
            </a:r>
            <a:endParaRPr 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a:lnSpc>
                <a:spcPct val="150000"/>
              </a:lnSpc>
              <a:buFont typeface="Wingdings" panose="05000000000000000000" charset="0"/>
              <a:buChar char="Ø"/>
            </a:pPr>
            <a:endParaRPr 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a:lnSpc>
                <a:spcPct val="150000"/>
              </a:lnSpc>
              <a:buFont typeface="Wingdings" panose="05000000000000000000" charset="0"/>
              <a:buChar char="Ø"/>
            </a:pPr>
            <a:r>
              <a:rPr 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培训能力的转化率难以评估。</a:t>
            </a:r>
            <a:endParaRPr 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a:lnSpc>
                <a:spcPct val="150000"/>
              </a:lnSpc>
              <a:buFont typeface="Wingdings" panose="05000000000000000000" charset="0"/>
              <a:buChar char="Ø"/>
            </a:pPr>
            <a:endParaRPr 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a:lnSpc>
                <a:spcPct val="150000"/>
              </a:lnSpc>
              <a:buFont typeface="Wingdings" panose="05000000000000000000" charset="0"/>
              <a:buChar char="Ø"/>
            </a:pPr>
            <a:r>
              <a:rPr 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培训内容的撰写未必出自一线培训主管，培训知识和实际应用之间可能存在差距。</a:t>
            </a:r>
            <a:endParaRPr 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a:lnSpc>
                <a:spcPct val="150000"/>
              </a:lnSpc>
              <a:buFont typeface="Wingdings" panose="05000000000000000000" charset="0"/>
              <a:buChar char="Ø"/>
            </a:pPr>
            <a:endParaRPr 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a:lnSpc>
                <a:spcPct val="150000"/>
              </a:lnSpc>
              <a:buFont typeface="Wingdings" panose="05000000000000000000" charset="0"/>
              <a:buChar char="Ø"/>
            </a:pPr>
            <a:r>
              <a:rPr 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培训知识更新速度未必能跟上市场变化速度。</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矩形 17"/>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培训客服团队</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9" name="矩形 18"/>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激励客服团队</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78" name="组合 19"/>
          <p:cNvGrpSpPr/>
          <p:nvPr/>
        </p:nvGrpSpPr>
        <p:grpSpPr>
          <a:xfrm>
            <a:off x="11496675" y="1588"/>
            <a:ext cx="695325" cy="506412"/>
            <a:chOff x="0" y="0"/>
            <a:chExt cx="694944" cy="624651"/>
          </a:xfrm>
        </p:grpSpPr>
        <p:sp>
          <p:nvSpPr>
            <p:cNvPr id="2459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459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28" name="直接连接符 27"/>
          <p:cNvCxnSpPr/>
          <p:nvPr/>
        </p:nvCxnSpPr>
        <p:spPr>
          <a:xfrm flipH="1">
            <a:off x="4877753" y="533400"/>
            <a:ext cx="724598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4583" name="圆角矩形 11"/>
          <p:cNvSpPr/>
          <p:nvPr/>
        </p:nvSpPr>
        <p:spPr>
          <a:xfrm>
            <a:off x="2794000" y="1772285"/>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24584" name="圆角矩形 11"/>
          <p:cNvSpPr/>
          <p:nvPr/>
        </p:nvSpPr>
        <p:spPr>
          <a:xfrm>
            <a:off x="2794000" y="2967673"/>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24585" name="圆角矩形 11"/>
          <p:cNvSpPr/>
          <p:nvPr/>
        </p:nvSpPr>
        <p:spPr>
          <a:xfrm>
            <a:off x="2794000" y="4163060"/>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24586" name="任意多边形 21"/>
          <p:cNvSpPr/>
          <p:nvPr/>
        </p:nvSpPr>
        <p:spPr>
          <a:xfrm>
            <a:off x="2794000" y="1212850"/>
            <a:ext cx="116205" cy="5999480"/>
          </a:xfrm>
          <a:custGeom>
            <a:avLst/>
            <a:gdLst>
              <a:gd name="txL" fmla="*/ 0 w 169863"/>
              <a:gd name="txT" fmla="*/ 0 h 4347924"/>
              <a:gd name="txR" fmla="*/ 169863 w 169863"/>
              <a:gd name="txB" fmla="*/ 4347924 h 4347924"/>
            </a:gdLst>
            <a:ahLst/>
            <a:cxnLst>
              <a:cxn ang="0">
                <a:pos x="0" y="0"/>
              </a:cxn>
              <a:cxn ang="0">
                <a:pos x="169863" y="0"/>
              </a:cxn>
              <a:cxn ang="0">
                <a:pos x="169863" y="15557076"/>
              </a:cxn>
              <a:cxn ang="0">
                <a:pos x="0" y="15557076"/>
              </a:cxn>
              <a:cxn ang="0">
                <a:pos x="0" y="0"/>
              </a:cxn>
            </a:cxnLst>
            <a:rect l="txL" t="txT" r="txR" b="txB"/>
            <a:pathLst>
              <a:path w="169863" h="4347924">
                <a:moveTo>
                  <a:pt x="0" y="0"/>
                </a:moveTo>
                <a:lnTo>
                  <a:pt x="169863" y="0"/>
                </a:lnTo>
                <a:lnTo>
                  <a:pt x="169863" y="4347924"/>
                </a:lnTo>
                <a:lnTo>
                  <a:pt x="0" y="4347924"/>
                </a:lnTo>
                <a:lnTo>
                  <a:pt x="0" y="0"/>
                </a:lnTo>
                <a:close/>
              </a:path>
            </a:pathLst>
          </a:custGeom>
          <a:gradFill rotWithShape="0">
            <a:gsLst>
              <a:gs pos="0">
                <a:srgbClr val="ABABAB">
                  <a:alpha val="100000"/>
                </a:srgbClr>
              </a:gs>
              <a:gs pos="53999">
                <a:srgbClr val="D7D7D7">
                  <a:alpha val="100000"/>
                </a:srgbClr>
              </a:gs>
              <a:gs pos="100000">
                <a:srgbClr val="A5A5A5">
                  <a:alpha val="100000"/>
                </a:srgbClr>
              </a:gs>
            </a:gsLst>
            <a:lin ang="0" scaled="1"/>
            <a:tileRect/>
          </a:gradFill>
          <a:ln w="9525">
            <a:noFill/>
          </a:ln>
        </p:spPr>
        <p:txBody>
          <a:bodyPr/>
          <a:p>
            <a:endParaRPr lang="zh-CN" altLang="en-US"/>
          </a:p>
        </p:txBody>
      </p:sp>
      <p:sp>
        <p:nvSpPr>
          <p:cNvPr id="24587" name="圆角矩形 4"/>
          <p:cNvSpPr/>
          <p:nvPr/>
        </p:nvSpPr>
        <p:spPr>
          <a:xfrm>
            <a:off x="2794000" y="1831023"/>
            <a:ext cx="1274763" cy="708025"/>
          </a:xfrm>
          <a:custGeom>
            <a:avLst/>
            <a:gdLst/>
            <a:ahLst/>
            <a:cxnLst>
              <a:cxn ang="0">
                <a:pos x="0" y="0"/>
              </a:cxn>
              <a:cxn ang="0">
                <a:pos x="73149" y="0"/>
              </a:cxn>
              <a:cxn ang="0">
                <a:pos x="101284" y="28085"/>
              </a:cxn>
              <a:cxn ang="0">
                <a:pos x="73149" y="56170"/>
              </a:cxn>
              <a:cxn ang="0">
                <a:pos x="0" y="56170"/>
              </a:cxn>
              <a:cxn ang="0">
                <a:pos x="0" y="0"/>
              </a:cxn>
            </a:cxnLst>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alpha val="100000"/>
            </a:srgbClr>
          </a:solidFill>
          <a:ln w="9525">
            <a:noFill/>
          </a:ln>
          <a:effectLst>
            <a:outerShdw dist="25401" dir="2699999" algn="ctr" rotWithShape="0">
              <a:srgbClr val="000000">
                <a:alpha val="7999"/>
              </a:srgbClr>
            </a:outerShdw>
          </a:effectLst>
        </p:spPr>
        <p:txBody>
          <a:bodyPr/>
          <a:p>
            <a:endParaRPr lang="zh-CN" altLang="en-US"/>
          </a:p>
        </p:txBody>
      </p:sp>
      <p:grpSp>
        <p:nvGrpSpPr>
          <p:cNvPr id="24588" name="椭圆 6"/>
          <p:cNvGrpSpPr/>
          <p:nvPr/>
        </p:nvGrpSpPr>
        <p:grpSpPr>
          <a:xfrm>
            <a:off x="3425825" y="1926273"/>
            <a:ext cx="536575" cy="530225"/>
            <a:chOff x="0" y="0"/>
            <a:chExt cx="338" cy="334"/>
          </a:xfrm>
        </p:grpSpPr>
        <p:pic>
          <p:nvPicPr>
            <p:cNvPr id="24595" name="椭圆 6"/>
            <p:cNvPicPr/>
            <p:nvPr/>
          </p:nvPicPr>
          <p:blipFill>
            <a:blip r:embed="rId1"/>
            <a:stretch>
              <a:fillRect/>
            </a:stretch>
          </p:blipFill>
          <p:spPr>
            <a:xfrm>
              <a:off x="0" y="0"/>
              <a:ext cx="338" cy="334"/>
            </a:xfrm>
            <a:prstGeom prst="rect">
              <a:avLst/>
            </a:prstGeom>
            <a:noFill/>
            <a:ln w="9525">
              <a:noFill/>
            </a:ln>
          </p:spPr>
        </p:pic>
        <p:sp>
          <p:nvSpPr>
            <p:cNvPr id="24596" name="Text Box 10"/>
            <p:cNvSpPr txBox="1"/>
            <p:nvPr/>
          </p:nvSpPr>
          <p:spPr>
            <a:xfrm>
              <a:off x="53" y="51"/>
              <a:ext cx="232" cy="232"/>
            </a:xfrm>
            <a:prstGeom prst="rect">
              <a:avLst/>
            </a:prstGeom>
            <a:no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20000"/>
                </a:lnSpc>
                <a:spcBef>
                  <a:spcPct val="0"/>
                </a:spcBef>
                <a:buNone/>
              </a:pPr>
              <a:r>
                <a:rPr lang="en-US" altLang="zh-CN" sz="2400" b="1" dirty="0">
                  <a:latin typeface="Segoe UI" panose="020B0502040204020203" pitchFamily="34" charset="0"/>
                  <a:cs typeface="Segoe UI" panose="020B0502040204020203" pitchFamily="34" charset="0"/>
                </a:rPr>
                <a:t>1</a:t>
              </a:r>
              <a:endParaRPr lang="zh-CN" altLang="en-US" sz="2400" b="1" dirty="0">
                <a:latin typeface="Segoe UI" panose="020B0502040204020203" pitchFamily="34" charset="0"/>
                <a:ea typeface="幼圆" panose="02010509060101010101" pitchFamily="49" charset="-122"/>
              </a:endParaRPr>
            </a:p>
          </p:txBody>
        </p:sp>
      </p:grpSp>
      <p:sp>
        <p:nvSpPr>
          <p:cNvPr id="24589" name="圆角矩形 4"/>
          <p:cNvSpPr/>
          <p:nvPr/>
        </p:nvSpPr>
        <p:spPr>
          <a:xfrm>
            <a:off x="2794000" y="3026410"/>
            <a:ext cx="1274763" cy="708025"/>
          </a:xfrm>
          <a:custGeom>
            <a:avLst/>
            <a:gdLst/>
            <a:ahLst/>
            <a:cxnLst>
              <a:cxn ang="0">
                <a:pos x="0" y="0"/>
              </a:cxn>
              <a:cxn ang="0">
                <a:pos x="73149" y="0"/>
              </a:cxn>
              <a:cxn ang="0">
                <a:pos x="101284" y="28085"/>
              </a:cxn>
              <a:cxn ang="0">
                <a:pos x="73149" y="56170"/>
              </a:cxn>
              <a:cxn ang="0">
                <a:pos x="0" y="56170"/>
              </a:cxn>
              <a:cxn ang="0">
                <a:pos x="0" y="0"/>
              </a:cxn>
            </a:cxnLst>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alpha val="100000"/>
            </a:srgbClr>
          </a:solidFill>
          <a:ln w="9525">
            <a:noFill/>
          </a:ln>
          <a:effectLst>
            <a:outerShdw dist="25401" dir="2699999" algn="ctr" rotWithShape="0">
              <a:srgbClr val="000000">
                <a:alpha val="7999"/>
              </a:srgbClr>
            </a:outerShdw>
          </a:effectLst>
        </p:spPr>
        <p:txBody>
          <a:bodyPr/>
          <a:p>
            <a:endParaRPr lang="zh-CN" altLang="en-US"/>
          </a:p>
        </p:txBody>
      </p:sp>
      <p:grpSp>
        <p:nvGrpSpPr>
          <p:cNvPr id="24590" name="椭圆 85"/>
          <p:cNvGrpSpPr/>
          <p:nvPr/>
        </p:nvGrpSpPr>
        <p:grpSpPr>
          <a:xfrm>
            <a:off x="3425825" y="3121660"/>
            <a:ext cx="536575" cy="530225"/>
            <a:chOff x="0" y="0"/>
            <a:chExt cx="338" cy="334"/>
          </a:xfrm>
        </p:grpSpPr>
        <p:pic>
          <p:nvPicPr>
            <p:cNvPr id="24593" name="椭圆 85"/>
            <p:cNvPicPr/>
            <p:nvPr/>
          </p:nvPicPr>
          <p:blipFill>
            <a:blip r:embed="rId1"/>
            <a:stretch>
              <a:fillRect/>
            </a:stretch>
          </p:blipFill>
          <p:spPr>
            <a:xfrm>
              <a:off x="0" y="0"/>
              <a:ext cx="338" cy="334"/>
            </a:xfrm>
            <a:prstGeom prst="rect">
              <a:avLst/>
            </a:prstGeom>
            <a:noFill/>
            <a:ln w="9525">
              <a:noFill/>
            </a:ln>
          </p:spPr>
        </p:pic>
        <p:sp>
          <p:nvSpPr>
            <p:cNvPr id="24594" name="Text Box 14"/>
            <p:cNvSpPr txBox="1"/>
            <p:nvPr/>
          </p:nvSpPr>
          <p:spPr>
            <a:xfrm>
              <a:off x="53" y="50"/>
              <a:ext cx="232" cy="233"/>
            </a:xfrm>
            <a:prstGeom prst="rect">
              <a:avLst/>
            </a:prstGeom>
            <a:no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20000"/>
                </a:lnSpc>
                <a:spcBef>
                  <a:spcPct val="0"/>
                </a:spcBef>
                <a:buNone/>
              </a:pPr>
              <a:r>
                <a:rPr lang="en-US" altLang="zh-CN" sz="2400" b="1" dirty="0">
                  <a:latin typeface="Segoe UI" panose="020B0502040204020203" pitchFamily="34" charset="0"/>
                  <a:cs typeface="Segoe UI" panose="020B0502040204020203" pitchFamily="34" charset="0"/>
                </a:rPr>
                <a:t>2</a:t>
              </a:r>
              <a:endParaRPr lang="zh-CN" altLang="en-US" sz="2400" b="1" dirty="0">
                <a:latin typeface="Segoe UI" panose="020B0502040204020203" pitchFamily="34" charset="0"/>
                <a:ea typeface="幼圆" panose="02010509060101010101" pitchFamily="49" charset="-122"/>
              </a:endParaRPr>
            </a:p>
          </p:txBody>
        </p:sp>
      </p:grpSp>
      <p:sp>
        <p:nvSpPr>
          <p:cNvPr id="24591" name="TextBox 33"/>
          <p:cNvSpPr txBox="1"/>
          <p:nvPr/>
        </p:nvSpPr>
        <p:spPr>
          <a:xfrm>
            <a:off x="4195763" y="1713548"/>
            <a:ext cx="4995862" cy="98425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ct val="0"/>
              </a:spcBef>
              <a:buNone/>
            </a:pPr>
            <a:r>
              <a:rPr lang="zh-CN" altLang="en-US" b="1" dirty="0">
                <a:solidFill>
                  <a:srgbClr val="404040"/>
                </a:solidFill>
                <a:latin typeface="微软雅黑" panose="020B0503020204020204" pitchFamily="34" charset="-122"/>
                <a:ea typeface="微软雅黑" panose="020B0503020204020204" pitchFamily="34" charset="-122"/>
              </a:rPr>
              <a:t>建立系统性的培训体系</a:t>
            </a:r>
            <a:endParaRPr lang="zh-CN" altLang="en-US" b="1" dirty="0">
              <a:solidFill>
                <a:srgbClr val="404040"/>
              </a:solidFill>
              <a:latin typeface="微软雅黑" panose="020B0503020204020204" pitchFamily="34" charset="-122"/>
              <a:ea typeface="微软雅黑" panose="020B0503020204020204" pitchFamily="34" charset="-122"/>
            </a:endParaRPr>
          </a:p>
        </p:txBody>
      </p:sp>
      <p:sp>
        <p:nvSpPr>
          <p:cNvPr id="24592" name="TextBox 33"/>
          <p:cNvSpPr txBox="1"/>
          <p:nvPr/>
        </p:nvSpPr>
        <p:spPr>
          <a:xfrm>
            <a:off x="4195763" y="2883535"/>
            <a:ext cx="4995862" cy="98425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ct val="0"/>
              </a:spcBef>
              <a:buNone/>
            </a:pPr>
            <a:r>
              <a:rPr lang="zh-CN" altLang="en-US" b="1" dirty="0">
                <a:solidFill>
                  <a:srgbClr val="404040"/>
                </a:solidFill>
                <a:latin typeface="微软雅黑" panose="020B0503020204020204" pitchFamily="34" charset="-122"/>
                <a:ea typeface="微软雅黑" panose="020B0503020204020204" pitchFamily="34" charset="-122"/>
              </a:rPr>
              <a:t>明确每次培训的目的</a:t>
            </a:r>
            <a:endParaRPr lang="zh-CN" altLang="en-US" b="1" dirty="0">
              <a:solidFill>
                <a:srgbClr val="404040"/>
              </a:solidFill>
              <a:latin typeface="微软雅黑" panose="020B0503020204020204" pitchFamily="34" charset="-122"/>
              <a:ea typeface="微软雅黑" panose="020B0503020204020204" pitchFamily="34" charset="-122"/>
            </a:endParaRPr>
          </a:p>
        </p:txBody>
      </p:sp>
      <p:sp>
        <p:nvSpPr>
          <p:cNvPr id="2" name="圆角矩形 11"/>
          <p:cNvSpPr/>
          <p:nvPr/>
        </p:nvSpPr>
        <p:spPr>
          <a:xfrm>
            <a:off x="2783840" y="4165918"/>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3" name="圆角矩形 4"/>
          <p:cNvSpPr/>
          <p:nvPr/>
        </p:nvSpPr>
        <p:spPr>
          <a:xfrm>
            <a:off x="2783840" y="4224655"/>
            <a:ext cx="1274763" cy="708025"/>
          </a:xfrm>
          <a:custGeom>
            <a:avLst/>
            <a:gdLst/>
            <a:ahLst/>
            <a:cxnLst>
              <a:cxn ang="0">
                <a:pos x="0" y="0"/>
              </a:cxn>
              <a:cxn ang="0">
                <a:pos x="73149" y="0"/>
              </a:cxn>
              <a:cxn ang="0">
                <a:pos x="101284" y="28085"/>
              </a:cxn>
              <a:cxn ang="0">
                <a:pos x="73149" y="56170"/>
              </a:cxn>
              <a:cxn ang="0">
                <a:pos x="0" y="56170"/>
              </a:cxn>
              <a:cxn ang="0">
                <a:pos x="0" y="0"/>
              </a:cxn>
            </a:cxnLst>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alpha val="100000"/>
            </a:srgbClr>
          </a:solidFill>
          <a:ln w="9525">
            <a:noFill/>
          </a:ln>
          <a:effectLst>
            <a:outerShdw dist="25401" dir="2699999" algn="ctr" rotWithShape="0">
              <a:srgbClr val="000000">
                <a:alpha val="7999"/>
              </a:srgbClr>
            </a:outerShdw>
          </a:effectLst>
        </p:spPr>
        <p:txBody>
          <a:bodyPr/>
          <a:p>
            <a:endParaRPr lang="zh-CN" altLang="en-US"/>
          </a:p>
        </p:txBody>
      </p:sp>
      <p:grpSp>
        <p:nvGrpSpPr>
          <p:cNvPr id="4" name="椭圆 85"/>
          <p:cNvGrpSpPr/>
          <p:nvPr/>
        </p:nvGrpSpPr>
        <p:grpSpPr>
          <a:xfrm>
            <a:off x="3415665" y="4319905"/>
            <a:ext cx="536575" cy="530225"/>
            <a:chOff x="0" y="0"/>
            <a:chExt cx="338" cy="334"/>
          </a:xfrm>
        </p:grpSpPr>
        <p:pic>
          <p:nvPicPr>
            <p:cNvPr id="5" name="椭圆 85"/>
            <p:cNvPicPr/>
            <p:nvPr/>
          </p:nvPicPr>
          <p:blipFill>
            <a:blip r:embed="rId1"/>
            <a:stretch>
              <a:fillRect/>
            </a:stretch>
          </p:blipFill>
          <p:spPr>
            <a:xfrm>
              <a:off x="0" y="0"/>
              <a:ext cx="338" cy="334"/>
            </a:xfrm>
            <a:prstGeom prst="rect">
              <a:avLst/>
            </a:prstGeom>
            <a:noFill/>
            <a:ln w="9525">
              <a:noFill/>
            </a:ln>
          </p:spPr>
        </p:pic>
        <p:sp>
          <p:nvSpPr>
            <p:cNvPr id="6" name="Text Box 14"/>
            <p:cNvSpPr txBox="1"/>
            <p:nvPr/>
          </p:nvSpPr>
          <p:spPr>
            <a:xfrm>
              <a:off x="53" y="50"/>
              <a:ext cx="232" cy="233"/>
            </a:xfrm>
            <a:prstGeom prst="rect">
              <a:avLst/>
            </a:prstGeom>
            <a:no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20000"/>
                </a:lnSpc>
                <a:spcBef>
                  <a:spcPct val="0"/>
                </a:spcBef>
                <a:buNone/>
              </a:pPr>
              <a:r>
                <a:rPr lang="en-US" altLang="zh-CN" sz="2400" b="1" dirty="0">
                  <a:latin typeface="Segoe UI" panose="020B0502040204020203" pitchFamily="34" charset="0"/>
                  <a:cs typeface="Segoe UI" panose="020B0502040204020203" pitchFamily="34" charset="0"/>
                </a:rPr>
                <a:t>3</a:t>
              </a:r>
              <a:endParaRPr lang="zh-CN" altLang="en-US" sz="2400" b="1" dirty="0">
                <a:latin typeface="Segoe UI" panose="020B0502040204020203" pitchFamily="34" charset="0"/>
                <a:ea typeface="幼圆" panose="02010509060101010101" pitchFamily="49" charset="-122"/>
              </a:endParaRPr>
            </a:p>
          </p:txBody>
        </p:sp>
      </p:grpSp>
      <p:sp>
        <p:nvSpPr>
          <p:cNvPr id="7" name="TextBox 33"/>
          <p:cNvSpPr txBox="1"/>
          <p:nvPr/>
        </p:nvSpPr>
        <p:spPr>
          <a:xfrm>
            <a:off x="4185603" y="4081780"/>
            <a:ext cx="4995862" cy="98425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ct val="0"/>
              </a:spcBef>
              <a:buNone/>
            </a:pPr>
            <a:r>
              <a:rPr lang="zh-CN" altLang="en-US" b="1" dirty="0">
                <a:solidFill>
                  <a:srgbClr val="404040"/>
                </a:solidFill>
                <a:latin typeface="微软雅黑" panose="020B0503020204020204" pitchFamily="34" charset="-122"/>
                <a:ea typeface="微软雅黑" panose="020B0503020204020204" pitchFamily="34" charset="-122"/>
              </a:rPr>
              <a:t>明确每次培训的要求和准备</a:t>
            </a:r>
            <a:endParaRPr lang="zh-CN" altLang="en-US" b="1" dirty="0">
              <a:solidFill>
                <a:srgbClr val="404040"/>
              </a:solidFill>
              <a:latin typeface="微软雅黑" panose="020B0503020204020204" pitchFamily="34" charset="-122"/>
              <a:ea typeface="微软雅黑" panose="020B0503020204020204" pitchFamily="34" charset="-122"/>
            </a:endParaRPr>
          </a:p>
        </p:txBody>
      </p:sp>
      <p:sp>
        <p:nvSpPr>
          <p:cNvPr id="8" name="圆角矩形 11"/>
          <p:cNvSpPr/>
          <p:nvPr/>
        </p:nvSpPr>
        <p:spPr>
          <a:xfrm>
            <a:off x="2794000" y="5314950"/>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9" name="圆角矩形 11"/>
          <p:cNvSpPr/>
          <p:nvPr/>
        </p:nvSpPr>
        <p:spPr>
          <a:xfrm>
            <a:off x="2783840" y="5317808"/>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10" name="圆角矩形 4"/>
          <p:cNvSpPr/>
          <p:nvPr/>
        </p:nvSpPr>
        <p:spPr>
          <a:xfrm>
            <a:off x="2783840" y="5376545"/>
            <a:ext cx="1274763" cy="708025"/>
          </a:xfrm>
          <a:custGeom>
            <a:avLst/>
            <a:gdLst/>
            <a:ahLst/>
            <a:cxnLst>
              <a:cxn ang="0">
                <a:pos x="0" y="0"/>
              </a:cxn>
              <a:cxn ang="0">
                <a:pos x="73149" y="0"/>
              </a:cxn>
              <a:cxn ang="0">
                <a:pos x="101284" y="28085"/>
              </a:cxn>
              <a:cxn ang="0">
                <a:pos x="73149" y="56170"/>
              </a:cxn>
              <a:cxn ang="0">
                <a:pos x="0" y="56170"/>
              </a:cxn>
              <a:cxn ang="0">
                <a:pos x="0" y="0"/>
              </a:cxn>
            </a:cxnLst>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alpha val="100000"/>
            </a:srgbClr>
          </a:solidFill>
          <a:ln w="9525">
            <a:noFill/>
          </a:ln>
          <a:effectLst>
            <a:outerShdw dist="25401" dir="2699999" algn="ctr" rotWithShape="0">
              <a:srgbClr val="000000">
                <a:alpha val="7999"/>
              </a:srgbClr>
            </a:outerShdw>
          </a:effectLst>
        </p:spPr>
        <p:txBody>
          <a:bodyPr/>
          <a:p>
            <a:endParaRPr lang="zh-CN" altLang="en-US"/>
          </a:p>
        </p:txBody>
      </p:sp>
      <p:grpSp>
        <p:nvGrpSpPr>
          <p:cNvPr id="11" name="椭圆 85"/>
          <p:cNvGrpSpPr/>
          <p:nvPr/>
        </p:nvGrpSpPr>
        <p:grpSpPr>
          <a:xfrm>
            <a:off x="3415665" y="5471795"/>
            <a:ext cx="536575" cy="530225"/>
            <a:chOff x="0" y="0"/>
            <a:chExt cx="338" cy="334"/>
          </a:xfrm>
        </p:grpSpPr>
        <p:pic>
          <p:nvPicPr>
            <p:cNvPr id="12" name="椭圆 85"/>
            <p:cNvPicPr/>
            <p:nvPr/>
          </p:nvPicPr>
          <p:blipFill>
            <a:blip r:embed="rId1"/>
            <a:stretch>
              <a:fillRect/>
            </a:stretch>
          </p:blipFill>
          <p:spPr>
            <a:xfrm>
              <a:off x="0" y="0"/>
              <a:ext cx="338" cy="334"/>
            </a:xfrm>
            <a:prstGeom prst="rect">
              <a:avLst/>
            </a:prstGeom>
            <a:noFill/>
            <a:ln w="9525">
              <a:noFill/>
            </a:ln>
          </p:spPr>
        </p:pic>
        <p:sp>
          <p:nvSpPr>
            <p:cNvPr id="13" name="Text Box 14"/>
            <p:cNvSpPr txBox="1"/>
            <p:nvPr/>
          </p:nvSpPr>
          <p:spPr>
            <a:xfrm>
              <a:off x="53" y="50"/>
              <a:ext cx="232" cy="233"/>
            </a:xfrm>
            <a:prstGeom prst="rect">
              <a:avLst/>
            </a:prstGeom>
            <a:no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20000"/>
                </a:lnSpc>
                <a:spcBef>
                  <a:spcPct val="0"/>
                </a:spcBef>
                <a:buNone/>
              </a:pPr>
              <a:r>
                <a:rPr lang="en-US" altLang="zh-CN" sz="2400" b="1" dirty="0">
                  <a:latin typeface="Segoe UI" panose="020B0502040204020203" pitchFamily="34" charset="0"/>
                  <a:cs typeface="Segoe UI" panose="020B0502040204020203" pitchFamily="34" charset="0"/>
                </a:rPr>
                <a:t>4</a:t>
              </a:r>
              <a:endParaRPr lang="zh-CN" altLang="en-US" sz="2400" b="1" dirty="0">
                <a:latin typeface="Segoe UI" panose="020B0502040204020203" pitchFamily="34" charset="0"/>
                <a:ea typeface="幼圆" panose="02010509060101010101" pitchFamily="49" charset="-122"/>
              </a:endParaRPr>
            </a:p>
          </p:txBody>
        </p:sp>
      </p:grpSp>
      <p:sp>
        <p:nvSpPr>
          <p:cNvPr id="14" name="TextBox 33"/>
          <p:cNvSpPr txBox="1"/>
          <p:nvPr/>
        </p:nvSpPr>
        <p:spPr>
          <a:xfrm>
            <a:off x="4185920" y="5233670"/>
            <a:ext cx="6036310" cy="98425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ct val="0"/>
              </a:spcBef>
              <a:buNone/>
            </a:pPr>
            <a:r>
              <a:rPr lang="zh-CN" altLang="en-US" b="1" dirty="0">
                <a:solidFill>
                  <a:srgbClr val="404040"/>
                </a:solidFill>
                <a:latin typeface="微软雅黑" panose="020B0503020204020204" pitchFamily="34" charset="-122"/>
                <a:ea typeface="微软雅黑" panose="020B0503020204020204" pitchFamily="34" charset="-122"/>
              </a:rPr>
              <a:t>为每次培训工作做好总结和结果追踪</a:t>
            </a:r>
            <a:endParaRPr lang="zh-CN" altLang="en-US" b="1" dirty="0">
              <a:solidFill>
                <a:srgbClr val="404040"/>
              </a:solidFill>
              <a:latin typeface="微软雅黑" panose="020B0503020204020204" pitchFamily="34" charset="-122"/>
              <a:ea typeface="微软雅黑" panose="020B0503020204020204" pitchFamily="34" charset="-122"/>
            </a:endParaRPr>
          </a:p>
        </p:txBody>
      </p:sp>
      <p:sp>
        <p:nvSpPr>
          <p:cNvPr id="18" name="文本框 17" descr="7b0a20202020227461726765744d6f64756c65223a202270726f636573734f6e6c696e65466f6e7473220a7d0a"/>
          <p:cNvSpPr txBox="1"/>
          <p:nvPr/>
        </p:nvSpPr>
        <p:spPr>
          <a:xfrm>
            <a:off x="1271905" y="1628775"/>
            <a:ext cx="675005" cy="4561840"/>
          </a:xfrm>
          <a:prstGeom prst="rect">
            <a:avLst/>
          </a:prstGeom>
          <a:noFill/>
        </p:spPr>
        <p:txBody>
          <a:bodyPr vert="eaVert" wrap="none" rtlCol="0">
            <a:spAutoFit/>
          </a:bodyPr>
          <a:p>
            <a:pPr algn="l"/>
            <a:r>
              <a:rPr lang="zh-CN" altLang="en-US" sz="3200">
                <a:latin typeface="微软雅黑" panose="020B0503020204020204" pitchFamily="34" charset="-122"/>
                <a:ea typeface="微软雅黑" panose="020B0503020204020204" pitchFamily="34" charset="-122"/>
                <a:sym typeface="方正小标宋简体" panose="02000000000000000000" charset="-122"/>
              </a:rPr>
              <a:t>掌握客服团队培训的要点</a:t>
            </a:r>
            <a:endParaRPr lang="zh-CN" altLang="en-US" sz="3200">
              <a:latin typeface="微软雅黑" panose="020B0503020204020204" pitchFamily="34" charset="-122"/>
              <a:ea typeface="微软雅黑" panose="020B0503020204020204" pitchFamily="34" charset="-122"/>
              <a:sym typeface="方正小标宋简体" panose="02000000000000000000" charset="-122"/>
            </a:endParaRPr>
          </a:p>
        </p:txBody>
      </p:sp>
      <p:sp>
        <p:nvSpPr>
          <p:cNvPr id="19" name="矩形 18"/>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培训客服团队</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激励客服团队</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690" name="组合 19"/>
          <p:cNvGrpSpPr/>
          <p:nvPr/>
        </p:nvGrpSpPr>
        <p:grpSpPr>
          <a:xfrm>
            <a:off x="11496675" y="1588"/>
            <a:ext cx="695325" cy="506412"/>
            <a:chOff x="0" y="0"/>
            <a:chExt cx="694944" cy="624651"/>
          </a:xfrm>
        </p:grpSpPr>
        <p:sp>
          <p:nvSpPr>
            <p:cNvPr id="2869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869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24" name="直接连接符 23"/>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1600" b="1" noProof="0" dirty="0">
                <a:ln>
                  <a:noFill/>
                </a:ln>
                <a:effectLst/>
                <a:uLnTx/>
                <a:uFillTx/>
                <a:latin typeface="微软雅黑" panose="020B0503020204020204" pitchFamily="34" charset="-122"/>
                <a:ea typeface="微软雅黑" panose="020B0503020204020204" pitchFamily="34" charset="-122"/>
                <a:sym typeface="+mn-ea"/>
              </a:rPr>
              <a:t>培训客服团队</a:t>
            </a:r>
            <a:endPar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激励客服团队</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custDataLst>
              <p:tags r:id="rId1"/>
            </p:custDataLst>
          </p:nvPr>
        </p:nvSpPr>
        <p:spPr>
          <a:xfrm>
            <a:off x="1177925" y="2978150"/>
            <a:ext cx="4692650" cy="2317750"/>
          </a:xfrm>
          <a:prstGeom prst="rect">
            <a:avLst/>
          </a:prstGeom>
          <a:noFill/>
          <a:ln w="12700" cap="flat" cmpd="sng" algn="ctr">
            <a:solidFill>
              <a:srgbClr val="FFFFFF">
                <a:lumMod val="75000"/>
              </a:srgbClr>
            </a:solidFill>
            <a:prstDash val="solid"/>
            <a:miter lim="800000"/>
          </a:ln>
          <a:effectLst/>
        </p:spPr>
        <p:txBody>
          <a:bodyPr rtlCol="0" anchor="ctr"/>
          <a:lstStyle/>
          <a:p>
            <a:pPr algn="ctr">
              <a:lnSpc>
                <a:spcPct val="120000"/>
              </a:lnSpc>
            </a:pPr>
            <a:endParaRPr lang="zh-CN" altLang="en-US">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矩形 7"/>
          <p:cNvSpPr/>
          <p:nvPr>
            <p:custDataLst>
              <p:tags r:id="rId2"/>
            </p:custDataLst>
          </p:nvPr>
        </p:nvSpPr>
        <p:spPr>
          <a:xfrm>
            <a:off x="1799590" y="2710180"/>
            <a:ext cx="3448685" cy="602615"/>
          </a:xfrm>
          <a:prstGeom prst="rect">
            <a:avLst/>
          </a:prstGeom>
          <a:solidFill>
            <a:srgbClr val="8BB5C7"/>
          </a:solidFill>
          <a:ln w="12700" cap="flat" cmpd="sng" algn="ctr">
            <a:noFill/>
            <a:prstDash val="solid"/>
            <a:miter lim="800000"/>
          </a:ln>
          <a:effectLst/>
        </p:spPr>
        <p:txBody>
          <a:bodyPr rtlCol="0" anchor="ctr"/>
          <a:lstStyle/>
          <a:p>
            <a:pPr algn="ctr">
              <a:lnSpc>
                <a:spcPct val="120000"/>
              </a:lnSpc>
            </a:pPr>
            <a:endParaRPr lang="zh-CN" altLang="en-US">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矩形 11"/>
          <p:cNvSpPr/>
          <p:nvPr>
            <p:custDataLst>
              <p:tags r:id="rId3"/>
            </p:custDataLst>
          </p:nvPr>
        </p:nvSpPr>
        <p:spPr>
          <a:xfrm>
            <a:off x="6321425" y="2978150"/>
            <a:ext cx="4692650" cy="2317750"/>
          </a:xfrm>
          <a:prstGeom prst="rect">
            <a:avLst/>
          </a:prstGeom>
          <a:noFill/>
          <a:ln w="12700" cap="flat" cmpd="sng" algn="ctr">
            <a:solidFill>
              <a:srgbClr val="FFFFFF">
                <a:lumMod val="75000"/>
              </a:srgbClr>
            </a:solidFill>
            <a:prstDash val="solid"/>
            <a:miter lim="800000"/>
          </a:ln>
          <a:effectLst/>
        </p:spPr>
        <p:txBody>
          <a:bodyPr rtlCol="0" anchor="ctr"/>
          <a:lstStyle/>
          <a:p>
            <a:pPr algn="ctr">
              <a:lnSpc>
                <a:spcPct val="120000"/>
              </a:lnSpc>
            </a:pPr>
            <a:endParaRPr lang="zh-CN" altLang="en-US">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矩形 12"/>
          <p:cNvSpPr/>
          <p:nvPr>
            <p:custDataLst>
              <p:tags r:id="rId4"/>
            </p:custDataLst>
          </p:nvPr>
        </p:nvSpPr>
        <p:spPr>
          <a:xfrm>
            <a:off x="6943725" y="2710180"/>
            <a:ext cx="3448685" cy="602615"/>
          </a:xfrm>
          <a:prstGeom prst="rect">
            <a:avLst/>
          </a:prstGeom>
          <a:solidFill>
            <a:srgbClr val="69A7C5"/>
          </a:solidFill>
          <a:ln w="12700" cap="flat" cmpd="sng" algn="ctr">
            <a:noFill/>
            <a:prstDash val="solid"/>
            <a:miter lim="800000"/>
          </a:ln>
          <a:effectLst/>
        </p:spPr>
        <p:txBody>
          <a:bodyPr rtlCol="0" anchor="ctr"/>
          <a:lstStyle/>
          <a:p>
            <a:pPr algn="ctr">
              <a:lnSpc>
                <a:spcPct val="120000"/>
              </a:lnSpc>
            </a:pPr>
            <a:endParaRPr lang="zh-CN" altLang="en-US">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文本框 8" descr="7b0a20202020227461726765744d6f64756c65223a202270726f636573734f6e6c696e65466f6e7473220a7d0a"/>
          <p:cNvSpPr txBox="1"/>
          <p:nvPr>
            <p:custDataLst>
              <p:tags r:id="rId5"/>
            </p:custDataLst>
          </p:nvPr>
        </p:nvSpPr>
        <p:spPr>
          <a:xfrm>
            <a:off x="1866900" y="2733040"/>
            <a:ext cx="3289935" cy="557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defPPr>
              <a:defRPr lang="zh-CN"/>
            </a:defPPr>
            <a:lvl1pPr algn="ctr" fontAlgn="base">
              <a:spcBef>
                <a:spcPct val="0"/>
              </a:spcBef>
              <a:spcAft>
                <a:spcPct val="0"/>
              </a:spcAft>
              <a:defRPr sz="2400">
                <a:solidFill>
                  <a:prstClr val="white"/>
                </a:solidFill>
                <a:latin typeface="Arial" panose="020B0604020202020204" pitchFamily="34" charset="0"/>
                <a:ea typeface="微软雅黑" panose="020B0503020204020204" pitchFamily="34" charset="-122"/>
              </a:defRPr>
            </a:lvl1pPr>
            <a:lvl2pPr marL="742950" indent="-285750">
              <a:defRPr>
                <a:latin typeface="Calibri" panose="020F0502020204030204" pitchFamily="34" charset="0"/>
                <a:ea typeface="微软雅黑" panose="020B0503020204020204" pitchFamily="34" charset="-122"/>
              </a:defRPr>
            </a:lvl2pPr>
            <a:lvl3pPr marL="1143000" indent="-228600">
              <a:defRPr>
                <a:latin typeface="Calibri" panose="020F0502020204030204" pitchFamily="34" charset="0"/>
                <a:ea typeface="微软雅黑" panose="020B0503020204020204" pitchFamily="34" charset="-122"/>
              </a:defRPr>
            </a:lvl3pPr>
            <a:lvl4pPr marL="1600200" indent="-228600">
              <a:defRPr>
                <a:latin typeface="Calibri" panose="020F0502020204030204" pitchFamily="34" charset="0"/>
                <a:ea typeface="微软雅黑" panose="020B0503020204020204" pitchFamily="34" charset="-122"/>
              </a:defRPr>
            </a:lvl4pPr>
            <a:lvl5pPr marL="2057400" indent="-228600">
              <a:defRPr>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latin typeface="Calibri" panose="020F0502020204030204" pitchFamily="34" charset="0"/>
                <a:ea typeface="微软雅黑" panose="020B0503020204020204" pitchFamily="34" charset="-122"/>
              </a:defRPr>
            </a:lvl9pPr>
          </a:lstStyle>
          <a:p>
            <a:pPr>
              <a:lnSpc>
                <a:spcPct val="120000"/>
              </a:lnSpc>
            </a:pPr>
            <a:r>
              <a:rPr lang="zh-CN" sz="3200">
                <a:solidFill>
                  <a:schemeClr val="bg1"/>
                </a:solidFill>
                <a:latin typeface="微软雅黑" panose="020B0503020204020204" pitchFamily="34" charset="-122"/>
                <a:sym typeface="方正大标宋简体" panose="02000000000000000000" charset="-122"/>
              </a:rPr>
              <a:t>过程管理</a:t>
            </a:r>
            <a:endParaRPr lang="zh-CN" altLang="en-US" sz="3200" b="1" spc="300">
              <a:solidFill>
                <a:schemeClr val="bg1"/>
              </a:solidFill>
              <a:latin typeface="微软雅黑" panose="020B0503020204020204" pitchFamily="34" charset="-122"/>
              <a:cs typeface="方正大标宋简体" panose="02000000000000000000" charset="-122"/>
              <a:sym typeface="方正大标宋简体" panose="02000000000000000000" charset="-122"/>
            </a:endParaRPr>
          </a:p>
        </p:txBody>
      </p:sp>
      <p:sp>
        <p:nvSpPr>
          <p:cNvPr id="21" name="文本框 20"/>
          <p:cNvSpPr txBox="1"/>
          <p:nvPr>
            <p:custDataLst>
              <p:tags r:id="rId6"/>
            </p:custDataLst>
          </p:nvPr>
        </p:nvSpPr>
        <p:spPr>
          <a:xfrm>
            <a:off x="1631315" y="3498850"/>
            <a:ext cx="3851910" cy="1207770"/>
          </a:xfrm>
          <a:prstGeom prst="rect">
            <a:avLst/>
          </a:prstGeom>
        </p:spPr>
        <p:txBody>
          <a:bodyPr wrap="square">
            <a:noAutofit/>
          </a:bodyPr>
          <a:lstStyle>
            <a:defPPr>
              <a:defRPr lang="zh-CN"/>
            </a:defPPr>
            <a:lvl1pPr>
              <a:defRPr sz="1400">
                <a:solidFill>
                  <a:srgbClr val="474546"/>
                </a:solidFill>
                <a:latin typeface="Arial" panose="020B0604020202020204" pitchFamily="34" charset="0"/>
              </a:defRPr>
            </a:lvl1pPr>
          </a:lstStyle>
          <a:p>
            <a:pPr algn="l">
              <a:lnSpc>
                <a:spcPct val="120000"/>
              </a:lnSpc>
            </a:pPr>
            <a:r>
              <a:rPr lang="zh-CN" sz="1600">
                <a:latin typeface="微软雅黑" panose="020B0503020204020204" pitchFamily="34" charset="-122"/>
                <a:ea typeface="微软雅黑" panose="020B0503020204020204" pitchFamily="34" charset="-122"/>
                <a:sym typeface="+mn-ea"/>
              </a:rPr>
              <a:t>在客服工作的整个流程中，寻找可测量的关键指标，进行转化率提升管理。整个过程中，记录过程量指标有助于横向对比不同同事之间的工作效率和纵向对比同一个工作人员不同工作年限的工作效率。</a:t>
            </a:r>
            <a:endParaRPr lang="zh-CN" altLang="en-US" sz="1600" spc="150">
              <a:solidFill>
                <a:srgbClr val="000000"/>
              </a:solidFill>
              <a:latin typeface="微软雅黑" panose="020B0503020204020204" pitchFamily="34" charset="-122"/>
              <a:ea typeface="微软雅黑" panose="020B0503020204020204" pitchFamily="34" charset="-122"/>
              <a:sym typeface="+mn-ea"/>
            </a:endParaRPr>
          </a:p>
        </p:txBody>
      </p:sp>
      <p:sp>
        <p:nvSpPr>
          <p:cNvPr id="22" name="文本框 21"/>
          <p:cNvSpPr txBox="1"/>
          <p:nvPr>
            <p:custDataLst>
              <p:tags r:id="rId7"/>
            </p:custDataLst>
          </p:nvPr>
        </p:nvSpPr>
        <p:spPr>
          <a:xfrm>
            <a:off x="7024370" y="2733040"/>
            <a:ext cx="3289935" cy="557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defPPr>
              <a:defRPr lang="zh-CN"/>
            </a:defPPr>
            <a:lvl1pPr algn="ctr" fontAlgn="base">
              <a:spcBef>
                <a:spcPct val="0"/>
              </a:spcBef>
              <a:spcAft>
                <a:spcPct val="0"/>
              </a:spcAft>
              <a:defRPr sz="2400">
                <a:solidFill>
                  <a:prstClr val="white"/>
                </a:solidFill>
                <a:latin typeface="Arial" panose="020B0604020202020204" pitchFamily="34" charset="0"/>
                <a:ea typeface="微软雅黑" panose="020B0503020204020204" pitchFamily="34" charset="-122"/>
              </a:defRPr>
            </a:lvl1pPr>
            <a:lvl2pPr marL="742950" indent="-285750">
              <a:defRPr>
                <a:latin typeface="Calibri" panose="020F0502020204030204" pitchFamily="34" charset="0"/>
                <a:ea typeface="微软雅黑" panose="020B0503020204020204" pitchFamily="34" charset="-122"/>
              </a:defRPr>
            </a:lvl2pPr>
            <a:lvl3pPr marL="1143000" indent="-228600">
              <a:defRPr>
                <a:latin typeface="Calibri" panose="020F0502020204030204" pitchFamily="34" charset="0"/>
                <a:ea typeface="微软雅黑" panose="020B0503020204020204" pitchFamily="34" charset="-122"/>
              </a:defRPr>
            </a:lvl3pPr>
            <a:lvl4pPr marL="1600200" indent="-228600">
              <a:defRPr>
                <a:latin typeface="Calibri" panose="020F0502020204030204" pitchFamily="34" charset="0"/>
                <a:ea typeface="微软雅黑" panose="020B0503020204020204" pitchFamily="34" charset="-122"/>
              </a:defRPr>
            </a:lvl4pPr>
            <a:lvl5pPr marL="2057400" indent="-228600">
              <a:defRPr>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latin typeface="Calibri" panose="020F0502020204030204" pitchFamily="34" charset="0"/>
                <a:ea typeface="微软雅黑" panose="020B0503020204020204" pitchFamily="34" charset="-122"/>
              </a:defRPr>
            </a:lvl9pPr>
          </a:lstStyle>
          <a:p>
            <a:pPr>
              <a:lnSpc>
                <a:spcPct val="120000"/>
              </a:lnSpc>
            </a:pPr>
            <a:r>
              <a:rPr lang="zh-CN" sz="3200">
                <a:solidFill>
                  <a:schemeClr val="bg1"/>
                </a:solidFill>
                <a:latin typeface="微软雅黑" panose="020B0503020204020204" pitchFamily="34" charset="-122"/>
                <a:sym typeface="方正大标宋简体" panose="02000000000000000000" charset="-122"/>
              </a:rPr>
              <a:t>结果管理</a:t>
            </a:r>
            <a:endParaRPr lang="zh-CN" altLang="en-US" sz="3200" b="1" spc="300">
              <a:solidFill>
                <a:schemeClr val="bg1"/>
              </a:solidFill>
              <a:latin typeface="微软雅黑" panose="020B0503020204020204" pitchFamily="34" charset="-122"/>
              <a:sym typeface="方正大标宋简体" panose="02000000000000000000" charset="-122"/>
            </a:endParaRPr>
          </a:p>
        </p:txBody>
      </p:sp>
      <p:sp>
        <p:nvSpPr>
          <p:cNvPr id="23" name="文本框 22"/>
          <p:cNvSpPr txBox="1"/>
          <p:nvPr>
            <p:custDataLst>
              <p:tags r:id="rId8"/>
            </p:custDataLst>
          </p:nvPr>
        </p:nvSpPr>
        <p:spPr>
          <a:xfrm>
            <a:off x="6802120" y="3498850"/>
            <a:ext cx="3851910" cy="1207770"/>
          </a:xfrm>
          <a:prstGeom prst="rect">
            <a:avLst/>
          </a:prstGeom>
        </p:spPr>
        <p:txBody>
          <a:bodyPr wrap="square">
            <a:noAutofit/>
          </a:bodyPr>
          <a:lstStyle>
            <a:defPPr>
              <a:defRPr lang="zh-CN"/>
            </a:defPPr>
            <a:lvl1pPr>
              <a:defRPr sz="1400">
                <a:solidFill>
                  <a:srgbClr val="474546"/>
                </a:solidFill>
                <a:latin typeface="Arial" panose="020B0604020202020204" pitchFamily="34" charset="0"/>
              </a:defRPr>
            </a:lvl1pPr>
          </a:lstStyle>
          <a:p>
            <a:pPr algn="l">
              <a:lnSpc>
                <a:spcPct val="120000"/>
              </a:lnSpc>
            </a:pPr>
            <a:r>
              <a:rPr lang="zh-CN" sz="1600">
                <a:latin typeface="微软雅黑" panose="020B0503020204020204" pitchFamily="34" charset="-122"/>
                <a:ea typeface="微软雅黑" panose="020B0503020204020204" pitchFamily="34" charset="-122"/>
                <a:sym typeface="+mn-ea"/>
              </a:rPr>
              <a:t>结果指标往往能快速有效激励短期销售行为。然而，结果导向激励往往会产生工作成绩分化。可能会影响团队凝聚力和团结程度。</a:t>
            </a:r>
            <a:endParaRPr lang="zh-CN" sz="1600">
              <a:latin typeface="微软雅黑" panose="020B0503020204020204" pitchFamily="34" charset="-122"/>
              <a:ea typeface="微软雅黑" panose="020B0503020204020204" pitchFamily="34" charset="-122"/>
              <a:sym typeface="+mn-ea"/>
            </a:endParaRPr>
          </a:p>
          <a:p>
            <a:pPr algn="l">
              <a:lnSpc>
                <a:spcPct val="120000"/>
              </a:lnSpc>
            </a:pPr>
            <a:endParaRPr lang="zh-CN" altLang="en-US" sz="1600" spc="150">
              <a:solidFill>
                <a:srgbClr val="000000"/>
              </a:solidFill>
              <a:latin typeface="微软雅黑" panose="020B0503020204020204" pitchFamily="34" charset="-122"/>
              <a:ea typeface="微软雅黑" panose="020B0503020204020204" pitchFamily="34" charset="-122"/>
              <a:sym typeface="+mn-ea"/>
            </a:endParaRPr>
          </a:p>
        </p:txBody>
      </p:sp>
      <p:sp>
        <p:nvSpPr>
          <p:cNvPr id="31" name="文本框 30"/>
          <p:cNvSpPr txBox="1">
            <a:spLocks noChangeArrowheads="1"/>
          </p:cNvSpPr>
          <p:nvPr>
            <p:custDataLst>
              <p:tags r:id="rId9"/>
            </p:custDataLst>
          </p:nvPr>
        </p:nvSpPr>
        <p:spPr bwMode="auto">
          <a:xfrm>
            <a:off x="1271270" y="1398270"/>
            <a:ext cx="8014335" cy="6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marL="914400" indent="-914400">
              <a:defRPr>
                <a:solidFill>
                  <a:srgbClr val="000000"/>
                </a:solidFill>
                <a:latin typeface="Arial" panose="020B0604020202020204" pitchFamily="34" charset="0"/>
                <a:ea typeface="宋体" panose="02010600030101010101" pitchFamily="2" charset="-122"/>
              </a:defRPr>
            </a:lvl1pPr>
            <a:lvl2pPr marL="914400" indent="-914400">
              <a:defRPr>
                <a:solidFill>
                  <a:srgbClr val="000000"/>
                </a:solidFill>
                <a:latin typeface="Arial" panose="020B0604020202020204" pitchFamily="34" charset="0"/>
                <a:ea typeface="宋体" panose="02010600030101010101" pitchFamily="2" charset="-122"/>
              </a:defRPr>
            </a:lvl2pPr>
            <a:lvl3pPr indent="-914400">
              <a:defRPr>
                <a:solidFill>
                  <a:srgbClr val="000000"/>
                </a:solidFill>
                <a:latin typeface="Arial" panose="020B0604020202020204" pitchFamily="34" charset="0"/>
                <a:ea typeface="宋体" panose="02010600030101010101" pitchFamily="2" charset="-122"/>
              </a:defRPr>
            </a:lvl3pPr>
            <a:lvl4pPr marL="914400" indent="-914400">
              <a:defRPr>
                <a:solidFill>
                  <a:srgbClr val="000000"/>
                </a:solidFill>
                <a:latin typeface="Arial" panose="020B0604020202020204" pitchFamily="34" charset="0"/>
                <a:ea typeface="宋体" panose="02010600030101010101" pitchFamily="2" charset="-122"/>
              </a:defRPr>
            </a:lvl4pPr>
            <a:lvl5pPr marL="914400" indent="-914400">
              <a:defRPr>
                <a:solidFill>
                  <a:srgbClr val="000000"/>
                </a:solidFill>
                <a:latin typeface="Arial" panose="020B0604020202020204" pitchFamily="34" charset="0"/>
                <a:ea typeface="宋体" panose="02010600030101010101" pitchFamily="2" charset="-122"/>
              </a:defRPr>
            </a:lvl5pPr>
            <a:lvl6pPr marL="1371600" indent="-9144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1828800" indent="-9144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2286000" indent="-9144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2743200" indent="-9144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eaLnBrk="1" hangingPunct="1">
              <a:lnSpc>
                <a:spcPct val="90000"/>
              </a:lnSpc>
              <a:defRPr/>
            </a:pPr>
            <a:r>
              <a:rPr lang="zh-CN" altLang="en-US" sz="3200" b="1" dirty="0">
                <a:solidFill>
                  <a:srgbClr val="002060"/>
                </a:solidFill>
                <a:latin typeface="微软雅黑" panose="020B0503020204020204" pitchFamily="34" charset="-122"/>
                <a:ea typeface="微软雅黑" panose="020B0503020204020204" pitchFamily="34" charset="-122"/>
                <a:sym typeface="+mn-ea"/>
              </a:rPr>
              <a:t>认识客服团队激励的方法</a:t>
            </a:r>
            <a:endParaRPr lang="zh-CN" altLang="en-US" sz="3200" b="1" dirty="0">
              <a:solidFill>
                <a:srgbClr val="002060"/>
              </a:solidFill>
              <a:latin typeface="微软雅黑" panose="020B0503020204020204" pitchFamily="34" charset="-122"/>
              <a:ea typeface="微软雅黑" panose="020B0503020204020204" pitchFamily="34" charset="-122"/>
              <a:cs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690" name="组合 19"/>
          <p:cNvGrpSpPr/>
          <p:nvPr/>
        </p:nvGrpSpPr>
        <p:grpSpPr>
          <a:xfrm>
            <a:off x="11496675" y="1588"/>
            <a:ext cx="695325" cy="506412"/>
            <a:chOff x="0" y="0"/>
            <a:chExt cx="694944" cy="624651"/>
          </a:xfrm>
        </p:grpSpPr>
        <p:sp>
          <p:nvSpPr>
            <p:cNvPr id="2869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869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24" name="直接连接符 23"/>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1600" b="1" noProof="0" dirty="0">
                <a:ln>
                  <a:noFill/>
                </a:ln>
                <a:effectLst/>
                <a:uLnTx/>
                <a:uFillTx/>
                <a:latin typeface="微软雅黑" panose="020B0503020204020204" pitchFamily="34" charset="-122"/>
                <a:ea typeface="微软雅黑" panose="020B0503020204020204" pitchFamily="34" charset="-122"/>
                <a:sym typeface="+mn-ea"/>
              </a:rPr>
              <a:t>培训客服团队</a:t>
            </a:r>
            <a:endPar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激励客服团队</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0492" name="直接连接符 14"/>
          <p:cNvSpPr>
            <a:spLocks noChangeShapeType="1"/>
          </p:cNvSpPr>
          <p:nvPr>
            <p:custDataLst>
              <p:tags r:id="rId1"/>
            </p:custDataLst>
          </p:nvPr>
        </p:nvSpPr>
        <p:spPr bwMode="auto">
          <a:xfrm>
            <a:off x="6097588" y="3897313"/>
            <a:ext cx="5256212" cy="1587"/>
          </a:xfrm>
          <a:prstGeom prst="line">
            <a:avLst/>
          </a:prstGeom>
          <a:noFill/>
          <a:ln w="12700">
            <a:solidFill>
              <a:srgbClr val="D8D8D8"/>
            </a:solidFill>
            <a:bevel/>
          </a:ln>
          <a:extLst>
            <a:ext uri="{909E8E84-426E-40DD-AFC4-6F175D3DCCD1}">
              <a14:hiddenFill xmlns:a14="http://schemas.microsoft.com/office/drawing/2010/main">
                <a:noFill/>
              </a14:hiddenFill>
            </a:ext>
          </a:extLst>
        </p:spPr>
        <p:txBody>
          <a:bodyPr lIns="90000" tIns="46800" rIns="90000" bIns="46800">
            <a:normAutofit fontScale="25000" lnSpcReduction="20000"/>
          </a:bodyPr>
          <a:lstStyle/>
          <a:p>
            <a:pPr>
              <a:defRPr/>
            </a:pPr>
            <a:endParaRPr lang="zh-CN" altLang="en-US"/>
          </a:p>
        </p:txBody>
      </p:sp>
      <p:sp>
        <p:nvSpPr>
          <p:cNvPr id="16399" name="任意多边形 19"/>
          <p:cNvSpPr>
            <a:spLocks noChangeArrowheads="1"/>
          </p:cNvSpPr>
          <p:nvPr>
            <p:custDataLst>
              <p:tags r:id="rId2"/>
            </p:custDataLst>
          </p:nvPr>
        </p:nvSpPr>
        <p:spPr bwMode="auto">
          <a:xfrm>
            <a:off x="1412875" y="1839913"/>
            <a:ext cx="1490663" cy="4491037"/>
          </a:xfrm>
          <a:custGeom>
            <a:avLst/>
            <a:gdLst>
              <a:gd name="T0" fmla="*/ 0 w 10000"/>
              <a:gd name="T1" fmla="*/ 0 h 10000"/>
              <a:gd name="T2" fmla="*/ 118943672 w 10000"/>
              <a:gd name="T3" fmla="*/ 0 h 10000"/>
              <a:gd name="T4" fmla="*/ 95154894 w 10000"/>
              <a:gd name="T5" fmla="*/ 1078818330 h 10000"/>
              <a:gd name="T6" fmla="*/ 23788778 w 10000"/>
              <a:gd name="T7" fmla="*/ 1078818330 h 10000"/>
              <a:gd name="T8" fmla="*/ 0 w 10000"/>
              <a:gd name="T9" fmla="*/ 0 h 10000"/>
              <a:gd name="T10" fmla="*/ 0 60000 65536"/>
              <a:gd name="T11" fmla="*/ 0 60000 65536"/>
              <a:gd name="T12" fmla="*/ 0 60000 65536"/>
              <a:gd name="T13" fmla="*/ 0 60000 65536"/>
              <a:gd name="T14" fmla="*/ 0 60000 65536"/>
              <a:gd name="T15" fmla="*/ 0 w 10000"/>
              <a:gd name="T16" fmla="*/ 0 h 10000"/>
              <a:gd name="T17" fmla="*/ 10000 w 10000"/>
              <a:gd name="T18" fmla="*/ 10000 h 10000"/>
            </a:gdLst>
            <a:ahLst/>
            <a:cxnLst>
              <a:cxn ang="T10">
                <a:pos x="T0" y="T1"/>
              </a:cxn>
              <a:cxn ang="T11">
                <a:pos x="T2" y="T3"/>
              </a:cxn>
              <a:cxn ang="T12">
                <a:pos x="T4" y="T5"/>
              </a:cxn>
              <a:cxn ang="T13">
                <a:pos x="T6" y="T7"/>
              </a:cxn>
              <a:cxn ang="T14">
                <a:pos x="T8" y="T9"/>
              </a:cxn>
            </a:cxnLst>
            <a:rect l="T15" t="T16" r="T17" b="T18"/>
            <a:pathLst>
              <a:path w="10000" h="10000">
                <a:moveTo>
                  <a:pt x="0" y="10000"/>
                </a:moveTo>
                <a:lnTo>
                  <a:pt x="0" y="0"/>
                </a:lnTo>
                <a:lnTo>
                  <a:pt x="10000" y="2000"/>
                </a:lnTo>
                <a:lnTo>
                  <a:pt x="10000" y="8000"/>
                </a:lnTo>
                <a:lnTo>
                  <a:pt x="0" y="10000"/>
                </a:lnTo>
                <a:close/>
              </a:path>
            </a:pathLst>
          </a:custGeom>
          <a:solidFill>
            <a:srgbClr val="3B5686"/>
          </a:solidFill>
          <a:ln w="12700">
            <a:noFill/>
            <a:miter lim="800000"/>
          </a:ln>
        </p:spPr>
        <p:txBody>
          <a:bodyPr lIns="90000" tIns="46800" rIns="90000" bIns="46800" anchor="ctr">
            <a:normAutofit/>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ea typeface="微软雅黑" panose="020B0503020204020204" pitchFamily="34" charset="-122"/>
                <a:sym typeface="Calibri" panose="020F0502020204030204" pitchFamily="34" charset="0"/>
              </a:defRPr>
            </a:lvl1pPr>
            <a:lvl2pPr marL="171450" indent="-1714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spcBef>
                <a:spcPct val="0"/>
              </a:spcBef>
              <a:spcAft>
                <a:spcPct val="35000"/>
              </a:spcAft>
              <a:buFont typeface="Arial" panose="020B0604020202020204" pitchFamily="34" charset="0"/>
              <a:buNone/>
              <a:defRPr/>
            </a:pPr>
            <a:r>
              <a:rPr lang="zh-CN" altLang="en-US" sz="2400" dirty="0">
                <a:solidFill>
                  <a:srgbClr val="FFFFFF"/>
                </a:solidFill>
                <a:latin typeface="Arial" panose="020B0604020202020204" pitchFamily="34" charset="0"/>
                <a:ea typeface="黑体" panose="02010609060101010101" charset="-122"/>
              </a:rPr>
              <a:t>奖励办法</a:t>
            </a:r>
            <a:endParaRPr lang="zh-CN" altLang="en-US" sz="2400" dirty="0">
              <a:solidFill>
                <a:srgbClr val="FFFFFF"/>
              </a:solidFill>
              <a:latin typeface="Arial" panose="020B0604020202020204" pitchFamily="34" charset="0"/>
              <a:ea typeface="黑体" panose="02010609060101010101" charset="-122"/>
            </a:endParaRPr>
          </a:p>
        </p:txBody>
      </p:sp>
      <p:sp>
        <p:nvSpPr>
          <p:cNvPr id="16400" name="任意多边形 20"/>
          <p:cNvSpPr>
            <a:spLocks noChangeArrowheads="1"/>
          </p:cNvSpPr>
          <p:nvPr>
            <p:custDataLst>
              <p:tags r:id="rId3"/>
            </p:custDataLst>
          </p:nvPr>
        </p:nvSpPr>
        <p:spPr bwMode="auto">
          <a:xfrm>
            <a:off x="3014663" y="1839913"/>
            <a:ext cx="1493837" cy="4491037"/>
          </a:xfrm>
          <a:custGeom>
            <a:avLst/>
            <a:gdLst>
              <a:gd name="T0" fmla="*/ 0 w 10000"/>
              <a:gd name="T1" fmla="*/ 0 h 10000"/>
              <a:gd name="T2" fmla="*/ 119290084 w 10000"/>
              <a:gd name="T3" fmla="*/ 0 h 10000"/>
              <a:gd name="T4" fmla="*/ 95432067 w 10000"/>
              <a:gd name="T5" fmla="*/ 1078818330 h 10000"/>
              <a:gd name="T6" fmla="*/ 23858017 w 10000"/>
              <a:gd name="T7" fmla="*/ 1078818330 h 10000"/>
              <a:gd name="T8" fmla="*/ 0 w 10000"/>
              <a:gd name="T9" fmla="*/ 0 h 10000"/>
              <a:gd name="T10" fmla="*/ 0 60000 65536"/>
              <a:gd name="T11" fmla="*/ 0 60000 65536"/>
              <a:gd name="T12" fmla="*/ 0 60000 65536"/>
              <a:gd name="T13" fmla="*/ 0 60000 65536"/>
              <a:gd name="T14" fmla="*/ 0 60000 65536"/>
              <a:gd name="T15" fmla="*/ 0 w 10000"/>
              <a:gd name="T16" fmla="*/ 0 h 10000"/>
              <a:gd name="T17" fmla="*/ 10000 w 10000"/>
              <a:gd name="T18" fmla="*/ 10000 h 10000"/>
            </a:gdLst>
            <a:ahLst/>
            <a:cxnLst>
              <a:cxn ang="T10">
                <a:pos x="T0" y="T1"/>
              </a:cxn>
              <a:cxn ang="T11">
                <a:pos x="T2" y="T3"/>
              </a:cxn>
              <a:cxn ang="T12">
                <a:pos x="T4" y="T5"/>
              </a:cxn>
              <a:cxn ang="T13">
                <a:pos x="T6" y="T7"/>
              </a:cxn>
              <a:cxn ang="T14">
                <a:pos x="T8" y="T9"/>
              </a:cxn>
            </a:cxnLst>
            <a:rect l="T15" t="T16" r="T17" b="T18"/>
            <a:pathLst>
              <a:path w="10000" h="10000">
                <a:moveTo>
                  <a:pt x="0" y="10000"/>
                </a:moveTo>
                <a:lnTo>
                  <a:pt x="0" y="0"/>
                </a:lnTo>
                <a:lnTo>
                  <a:pt x="10000" y="2000"/>
                </a:lnTo>
                <a:lnTo>
                  <a:pt x="10000" y="8000"/>
                </a:lnTo>
                <a:lnTo>
                  <a:pt x="0" y="10000"/>
                </a:lnTo>
                <a:close/>
              </a:path>
            </a:pathLst>
          </a:custGeom>
          <a:solidFill>
            <a:srgbClr val="FF8F00"/>
          </a:solidFill>
          <a:ln w="12700">
            <a:noFill/>
            <a:miter lim="800000"/>
          </a:ln>
        </p:spPr>
        <p:txBody>
          <a:bodyPr lIns="90000" tIns="46800" rIns="90000" bIns="46800" anchor="ctr">
            <a:normAutofit/>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ea typeface="微软雅黑" panose="020B0503020204020204" pitchFamily="34" charset="-122"/>
                <a:sym typeface="Calibri" panose="020F0502020204030204" pitchFamily="34" charset="0"/>
              </a:defRPr>
            </a:lvl1pPr>
            <a:lvl2pPr marL="171450" indent="-1714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spcBef>
                <a:spcPct val="0"/>
              </a:spcBef>
              <a:spcAft>
                <a:spcPct val="35000"/>
              </a:spcAft>
              <a:buFont typeface="Arial" panose="020B0604020202020204" pitchFamily="34" charset="0"/>
              <a:buNone/>
              <a:defRPr/>
            </a:pPr>
            <a:r>
              <a:rPr lang="zh-CN" altLang="en-US" sz="2400" dirty="0">
                <a:solidFill>
                  <a:srgbClr val="FFFFFF"/>
                </a:solidFill>
                <a:latin typeface="Arial" panose="020B0604020202020204" pitchFamily="34" charset="0"/>
                <a:ea typeface="黑体" panose="02010609060101010101" charset="-122"/>
              </a:rPr>
              <a:t>惩罚办法</a:t>
            </a:r>
            <a:endParaRPr lang="zh-CN" altLang="en-US" sz="2400" dirty="0">
              <a:solidFill>
                <a:srgbClr val="FFFFFF"/>
              </a:solidFill>
              <a:latin typeface="Arial" panose="020B0604020202020204" pitchFamily="34" charset="0"/>
              <a:ea typeface="黑体" panose="02010609060101010101" charset="-122"/>
            </a:endParaRPr>
          </a:p>
        </p:txBody>
      </p:sp>
      <p:sp>
        <p:nvSpPr>
          <p:cNvPr id="20485" name="椭圆 3"/>
          <p:cNvSpPr>
            <a:spLocks noChangeAspect="1" noChangeArrowheads="1"/>
          </p:cNvSpPr>
          <p:nvPr>
            <p:custDataLst>
              <p:tags r:id="rId4"/>
            </p:custDataLst>
          </p:nvPr>
        </p:nvSpPr>
        <p:spPr bwMode="auto">
          <a:xfrm>
            <a:off x="6097588" y="4732338"/>
            <a:ext cx="550862" cy="550862"/>
          </a:xfrm>
          <a:prstGeom prst="ellipse">
            <a:avLst/>
          </a:prstGeom>
          <a:solidFill>
            <a:srgbClr val="FF8F00"/>
          </a:solidFill>
          <a:ln>
            <a:noFill/>
          </a:ln>
          <a:extLst>
            <a:ext uri="{91240B29-F687-4F45-9708-019B960494DF}">
              <a14:hiddenLine xmlns:a14="http://schemas.microsoft.com/office/drawing/2010/main" w="9525">
                <a:solidFill>
                  <a:srgbClr val="000000"/>
                </a:solidFill>
                <a:round/>
              </a14:hiddenLine>
            </a:ext>
          </a:extLst>
        </p:spPr>
        <p:txBody>
          <a:bodyPr lIns="90000" tIns="46800" rIns="90000" bIns="46800" anchor="ctr">
            <a:normAutofit/>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r>
              <a:rPr lang="en-US" altLang="zh-CN" sz="1800">
                <a:solidFill>
                  <a:srgbClr val="FFFFFF"/>
                </a:solidFill>
                <a:latin typeface="微软雅黑" panose="020B0503020204020204" pitchFamily="34" charset="-122"/>
                <a:ea typeface="微软雅黑" panose="020B0503020204020204" pitchFamily="34" charset="-122"/>
                <a:sym typeface="Adobe 黑体 Std R" panose="020B0400000000000000" charset="-122"/>
              </a:rPr>
              <a:t>2</a:t>
            </a:r>
            <a:endParaRPr lang="en-US" altLang="zh-CN" sz="1800">
              <a:solidFill>
                <a:srgbClr val="FFFFFF"/>
              </a:solidFill>
              <a:latin typeface="微软雅黑" panose="020B0503020204020204" pitchFamily="34" charset="-122"/>
              <a:ea typeface="微软雅黑" panose="020B0503020204020204" pitchFamily="34" charset="-122"/>
              <a:sym typeface="Adobe 黑体 Std R" panose="020B0400000000000000" charset="-122"/>
            </a:endParaRPr>
          </a:p>
        </p:txBody>
      </p:sp>
      <p:sp>
        <p:nvSpPr>
          <p:cNvPr id="16393" name="文本框 8"/>
          <p:cNvSpPr>
            <a:spLocks noChangeArrowheads="1"/>
          </p:cNvSpPr>
          <p:nvPr>
            <p:custDataLst>
              <p:tags r:id="rId5"/>
            </p:custDataLst>
          </p:nvPr>
        </p:nvSpPr>
        <p:spPr bwMode="auto">
          <a:xfrm>
            <a:off x="6715125" y="4551363"/>
            <a:ext cx="2276475"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ormAutofit/>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defRPr/>
            </a:pPr>
            <a:r>
              <a:rPr lang="zh-CN" altLang="en-US" sz="2000" b="1" dirty="0">
                <a:latin typeface="微软雅黑" panose="020B0503020204020204" pitchFamily="34" charset="-122"/>
                <a:cs typeface="+mn-ea"/>
                <a:sym typeface="Calibri Light" panose="020F0302020204030204" pitchFamily="34" charset="0"/>
              </a:rPr>
              <a:t>惩罚</a:t>
            </a:r>
            <a:r>
              <a:rPr lang="zh-CN" altLang="en-US" sz="2000" b="1" dirty="0">
                <a:latin typeface="微软雅黑" panose="020B0503020204020204" pitchFamily="34" charset="-122"/>
                <a:cs typeface="+mn-ea"/>
                <a:sym typeface="Calibri Light" panose="020F0302020204030204" pitchFamily="34" charset="0"/>
              </a:rPr>
              <a:t>办法</a:t>
            </a:r>
            <a:endParaRPr lang="zh-CN" altLang="en-US" sz="2000" b="1" dirty="0">
              <a:latin typeface="微软雅黑" panose="020B0503020204020204" pitchFamily="34" charset="-122"/>
              <a:cs typeface="+mn-ea"/>
              <a:sym typeface="Calibri Light" panose="020F0302020204030204" pitchFamily="34" charset="0"/>
            </a:endParaRPr>
          </a:p>
        </p:txBody>
      </p:sp>
      <p:sp>
        <p:nvSpPr>
          <p:cNvPr id="26" name="文本框 25"/>
          <p:cNvSpPr txBox="1"/>
          <p:nvPr>
            <p:custDataLst>
              <p:tags r:id="rId6"/>
            </p:custDataLst>
          </p:nvPr>
        </p:nvSpPr>
        <p:spPr bwMode="auto">
          <a:xfrm>
            <a:off x="6715125" y="4972050"/>
            <a:ext cx="48133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ormAutofit/>
          </a:bodyPr>
          <a:lstStyle>
            <a:defPPr>
              <a:defRPr lang="zh-CN"/>
            </a:defPPr>
            <a:lvl1pPr eaLnBrk="1" hangingPunct="1">
              <a:lnSpc>
                <a:spcPct val="100000"/>
              </a:lnSpc>
              <a:buFont typeface="Arial" panose="020B0604020202020204" pitchFamily="34" charset="0"/>
              <a:buNone/>
              <a:defRPr sz="1800">
                <a:solidFill>
                  <a:srgbClr val="000000"/>
                </a:solidFill>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9pPr>
          </a:lstStyle>
          <a:p>
            <a:pPr>
              <a:defRPr/>
            </a:pPr>
            <a:r>
              <a:rPr lang="zh-CN" altLang="en-US" dirty="0">
                <a:solidFill>
                  <a:srgbClr val="000000"/>
                </a:solidFill>
                <a:latin typeface="微软雅黑" panose="020B0503020204020204" pitchFamily="34" charset="-122"/>
              </a:rPr>
              <a:t>金钱惩罚、批评指正等</a:t>
            </a:r>
            <a:endParaRPr lang="zh-CN" altLang="en-US" dirty="0">
              <a:solidFill>
                <a:srgbClr val="000000"/>
              </a:solidFill>
              <a:latin typeface="微软雅黑" panose="020B0503020204020204" pitchFamily="34" charset="-122"/>
            </a:endParaRPr>
          </a:p>
        </p:txBody>
      </p:sp>
      <p:sp>
        <p:nvSpPr>
          <p:cNvPr id="16388" name="椭圆 2"/>
          <p:cNvSpPr>
            <a:spLocks noChangeAspect="1" noChangeArrowheads="1"/>
          </p:cNvSpPr>
          <p:nvPr>
            <p:custDataLst>
              <p:tags r:id="rId7"/>
            </p:custDataLst>
          </p:nvPr>
        </p:nvSpPr>
        <p:spPr bwMode="auto">
          <a:xfrm>
            <a:off x="6097588" y="2352675"/>
            <a:ext cx="550862" cy="554038"/>
          </a:xfrm>
          <a:prstGeom prst="ellipse">
            <a:avLst/>
          </a:prstGeom>
          <a:solidFill>
            <a:srgbClr val="3B5686"/>
          </a:solidFill>
          <a:ln>
            <a:noFill/>
          </a:ln>
        </p:spPr>
        <p:txBody>
          <a:bodyPr lIns="90000" tIns="46800" rIns="90000" bIns="46800" anchor="ctr">
            <a:normAutofit/>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defRPr/>
            </a:pPr>
            <a:r>
              <a:rPr lang="en-US" altLang="zh-CN" sz="1800" dirty="0">
                <a:solidFill>
                  <a:srgbClr val="FFFFFF"/>
                </a:solidFill>
                <a:latin typeface="微软雅黑" panose="020B0503020204020204" pitchFamily="34" charset="-122"/>
                <a:sym typeface="Adobe 黑体 Std R" panose="020B0400000000000000" charset="-122"/>
              </a:rPr>
              <a:t>1</a:t>
            </a:r>
            <a:endParaRPr lang="en-US" altLang="zh-CN" sz="1800" dirty="0">
              <a:solidFill>
                <a:srgbClr val="FFFFFF"/>
              </a:solidFill>
              <a:latin typeface="微软雅黑" panose="020B0503020204020204" pitchFamily="34" charset="-122"/>
              <a:sym typeface="Adobe 黑体 Std R" panose="020B0400000000000000" charset="-122"/>
            </a:endParaRPr>
          </a:p>
        </p:txBody>
      </p:sp>
      <p:sp>
        <p:nvSpPr>
          <p:cNvPr id="16391" name="文本框 6"/>
          <p:cNvSpPr>
            <a:spLocks noChangeArrowheads="1"/>
          </p:cNvSpPr>
          <p:nvPr>
            <p:custDataLst>
              <p:tags r:id="rId8"/>
            </p:custDataLst>
          </p:nvPr>
        </p:nvSpPr>
        <p:spPr bwMode="auto">
          <a:xfrm>
            <a:off x="6715125" y="2179638"/>
            <a:ext cx="2276475"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ormAutofit/>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defRPr/>
            </a:pPr>
            <a:r>
              <a:rPr lang="zh-CN" altLang="en-US" sz="2000" b="1" dirty="0">
                <a:latin typeface="微软雅黑" panose="020B0503020204020204" pitchFamily="34" charset="-122"/>
                <a:cs typeface="+mn-ea"/>
                <a:sym typeface="Calibri Light" panose="020F0302020204030204" pitchFamily="34" charset="0"/>
              </a:rPr>
              <a:t>奖励</a:t>
            </a:r>
            <a:r>
              <a:rPr lang="zh-CN" altLang="en-US" sz="2000" b="1" dirty="0">
                <a:latin typeface="微软雅黑" panose="020B0503020204020204" pitchFamily="34" charset="-122"/>
                <a:cs typeface="+mn-ea"/>
                <a:sym typeface="Calibri Light" panose="020F0302020204030204" pitchFamily="34" charset="0"/>
              </a:rPr>
              <a:t>办法</a:t>
            </a:r>
            <a:endParaRPr lang="zh-CN" altLang="en-US" sz="2000" b="1" dirty="0">
              <a:latin typeface="微软雅黑" panose="020B0503020204020204" pitchFamily="34" charset="-122"/>
              <a:cs typeface="+mn-ea"/>
              <a:sym typeface="Calibri Light" panose="020F0302020204030204" pitchFamily="34" charset="0"/>
            </a:endParaRPr>
          </a:p>
        </p:txBody>
      </p:sp>
      <p:sp>
        <p:nvSpPr>
          <p:cNvPr id="29" name="文本框 28"/>
          <p:cNvSpPr txBox="1"/>
          <p:nvPr>
            <p:custDataLst>
              <p:tags r:id="rId9"/>
            </p:custDataLst>
          </p:nvPr>
        </p:nvSpPr>
        <p:spPr bwMode="auto">
          <a:xfrm>
            <a:off x="6715125" y="2598738"/>
            <a:ext cx="48133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ormAutofit/>
          </a:bodyPr>
          <a:lstStyle>
            <a:defPPr>
              <a:defRPr lang="zh-CN"/>
            </a:defPPr>
            <a:lvl1pPr eaLnBrk="1" hangingPunct="1">
              <a:lnSpc>
                <a:spcPct val="100000"/>
              </a:lnSpc>
              <a:buFont typeface="Arial" panose="020B0604020202020204" pitchFamily="34" charset="0"/>
              <a:buNone/>
              <a:defRPr sz="1800">
                <a:solidFill>
                  <a:srgbClr val="000000"/>
                </a:solidFill>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微软雅黑" panose="020B0503020204020204" pitchFamily="34" charset="-122"/>
              </a:defRPr>
            </a:lvl9pPr>
          </a:lstStyle>
          <a:p>
            <a:pPr>
              <a:defRPr/>
            </a:pPr>
            <a:r>
              <a:rPr lang="zh-CN" altLang="en-US" dirty="0">
                <a:solidFill>
                  <a:srgbClr val="000000"/>
                </a:solidFill>
                <a:latin typeface="微软雅黑" panose="020B0503020204020204" pitchFamily="34" charset="-122"/>
              </a:rPr>
              <a:t>金钱奖励、旅游奖励、礼物奖励、荣誉奖励等</a:t>
            </a:r>
            <a:endParaRPr lang="zh-CN" altLang="en-US" dirty="0">
              <a:solidFill>
                <a:srgbClr val="000000"/>
              </a:solidFill>
              <a:latin typeface="微软雅黑" panose="020B0503020204020204" pitchFamily="34" charset="-122"/>
            </a:endParaRPr>
          </a:p>
        </p:txBody>
      </p:sp>
      <p:sp>
        <p:nvSpPr>
          <p:cNvPr id="31" name="文本框 30"/>
          <p:cNvSpPr txBox="1">
            <a:spLocks noChangeArrowheads="1"/>
          </p:cNvSpPr>
          <p:nvPr>
            <p:custDataLst>
              <p:tags r:id="rId10"/>
            </p:custDataLst>
          </p:nvPr>
        </p:nvSpPr>
        <p:spPr bwMode="auto">
          <a:xfrm>
            <a:off x="1271270" y="1017905"/>
            <a:ext cx="8014335" cy="6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marL="914400" indent="-914400">
              <a:defRPr>
                <a:solidFill>
                  <a:srgbClr val="000000"/>
                </a:solidFill>
                <a:latin typeface="Arial" panose="020B0604020202020204" pitchFamily="34" charset="0"/>
                <a:ea typeface="宋体" panose="02010600030101010101" pitchFamily="2" charset="-122"/>
              </a:defRPr>
            </a:lvl1pPr>
            <a:lvl2pPr marL="914400" indent="-914400">
              <a:defRPr>
                <a:solidFill>
                  <a:srgbClr val="000000"/>
                </a:solidFill>
                <a:latin typeface="Arial" panose="020B0604020202020204" pitchFamily="34" charset="0"/>
                <a:ea typeface="宋体" panose="02010600030101010101" pitchFamily="2" charset="-122"/>
              </a:defRPr>
            </a:lvl2pPr>
            <a:lvl3pPr indent="-914400">
              <a:defRPr>
                <a:solidFill>
                  <a:srgbClr val="000000"/>
                </a:solidFill>
                <a:latin typeface="Arial" panose="020B0604020202020204" pitchFamily="34" charset="0"/>
                <a:ea typeface="宋体" panose="02010600030101010101" pitchFamily="2" charset="-122"/>
              </a:defRPr>
            </a:lvl3pPr>
            <a:lvl4pPr marL="914400" indent="-914400">
              <a:defRPr>
                <a:solidFill>
                  <a:srgbClr val="000000"/>
                </a:solidFill>
                <a:latin typeface="Arial" panose="020B0604020202020204" pitchFamily="34" charset="0"/>
                <a:ea typeface="宋体" panose="02010600030101010101" pitchFamily="2" charset="-122"/>
              </a:defRPr>
            </a:lvl4pPr>
            <a:lvl5pPr marL="914400" indent="-914400">
              <a:defRPr>
                <a:solidFill>
                  <a:srgbClr val="000000"/>
                </a:solidFill>
                <a:latin typeface="Arial" panose="020B0604020202020204" pitchFamily="34" charset="0"/>
                <a:ea typeface="宋体" panose="02010600030101010101" pitchFamily="2" charset="-122"/>
              </a:defRPr>
            </a:lvl5pPr>
            <a:lvl6pPr marL="1371600" indent="-9144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1828800" indent="-9144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2286000" indent="-9144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2743200" indent="-9144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eaLnBrk="1" hangingPunct="1">
              <a:lnSpc>
                <a:spcPct val="90000"/>
              </a:lnSpc>
              <a:defRPr/>
            </a:pPr>
            <a:r>
              <a:rPr lang="zh-CN" altLang="en-US" sz="3200" b="1" dirty="0">
                <a:solidFill>
                  <a:srgbClr val="002060"/>
                </a:solidFill>
                <a:latin typeface="微软雅黑" panose="020B0503020204020204" pitchFamily="34" charset="-122"/>
                <a:ea typeface="微软雅黑" panose="020B0503020204020204" pitchFamily="34" charset="-122"/>
                <a:sym typeface="+mn-ea"/>
              </a:rPr>
              <a:t>认识客服团队激励的方法</a:t>
            </a:r>
            <a:endParaRPr lang="zh-CN" altLang="en-US" sz="3200" b="1" dirty="0">
              <a:solidFill>
                <a:srgbClr val="002060"/>
              </a:solidFill>
              <a:latin typeface="微软雅黑" panose="020B0503020204020204" pitchFamily="34" charset="-122"/>
              <a:ea typeface="微软雅黑" panose="020B0503020204020204" pitchFamily="34" charset="-122"/>
              <a:cs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690" name="组合 19"/>
          <p:cNvGrpSpPr/>
          <p:nvPr/>
        </p:nvGrpSpPr>
        <p:grpSpPr>
          <a:xfrm>
            <a:off x="11496675" y="1588"/>
            <a:ext cx="695325" cy="506412"/>
            <a:chOff x="0" y="0"/>
            <a:chExt cx="694944" cy="624651"/>
          </a:xfrm>
        </p:grpSpPr>
        <p:sp>
          <p:nvSpPr>
            <p:cNvPr id="2869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869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24" name="直接连接符 23"/>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1600" b="1" noProof="0" dirty="0">
                <a:ln>
                  <a:noFill/>
                </a:ln>
                <a:effectLst/>
                <a:uLnTx/>
                <a:uFillTx/>
                <a:latin typeface="微软雅黑" panose="020B0503020204020204" pitchFamily="34" charset="-122"/>
                <a:ea typeface="微软雅黑" panose="020B0503020204020204" pitchFamily="34" charset="-122"/>
                <a:sym typeface="+mn-ea"/>
              </a:rPr>
              <a:t>培训客服团队</a:t>
            </a:r>
            <a:endPar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激励客服团队</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1" name="椭圆 40"/>
          <p:cNvSpPr/>
          <p:nvPr>
            <p:custDataLst>
              <p:tags r:id="rId1"/>
            </p:custDataLst>
          </p:nvPr>
        </p:nvSpPr>
        <p:spPr>
          <a:xfrm>
            <a:off x="2093716" y="2414906"/>
            <a:ext cx="1933694" cy="1933694"/>
          </a:xfrm>
          <a:prstGeom prst="ellipse">
            <a:avLst/>
          </a:prstGeom>
          <a:noFill/>
          <a:ln w="12700" cap="flat" cmpd="sng" algn="ctr">
            <a:solidFill>
              <a:srgbClr val="76BBC5"/>
            </a:solidFill>
            <a:prstDash val="solid"/>
            <a:miter lim="800000"/>
          </a:ln>
          <a:effectLst/>
        </p:spPr>
        <p:txBody>
          <a:bodyPr wrap="square" lIns="90000" tIns="46800" rIns="90000" bIns="4680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srgbClr val="3B3838"/>
              </a:solidFill>
              <a:effectLst/>
              <a:uLnTx/>
              <a:uFillTx/>
            </a:endParaRPr>
          </a:p>
        </p:txBody>
      </p:sp>
      <p:sp>
        <p:nvSpPr>
          <p:cNvPr id="5" name="文本框 4"/>
          <p:cNvSpPr txBox="1"/>
          <p:nvPr>
            <p:custDataLst>
              <p:tags r:id="rId2"/>
            </p:custDataLst>
          </p:nvPr>
        </p:nvSpPr>
        <p:spPr>
          <a:xfrm>
            <a:off x="1974003" y="5060427"/>
            <a:ext cx="2173120" cy="1567703"/>
          </a:xfrm>
          <a:prstGeom prst="rect">
            <a:avLst/>
          </a:prstGeom>
        </p:spPr>
        <p:txBody>
          <a:bodyPr wrap="square" lIns="90000" tIns="46800" rIns="90000" bIns="46800">
            <a:normAutofit/>
          </a:bodyPr>
          <a:lstStyle>
            <a:defPPr>
              <a:defRPr lang="zh-CN"/>
            </a:defPPr>
            <a:lvl1pPr marR="0" lvl="0" indent="0" algn="ctr" defTabSz="0" fontAlgn="auto">
              <a:lnSpc>
                <a:spcPct val="100000"/>
              </a:lnSpc>
              <a:spcBef>
                <a:spcPts val="0"/>
              </a:spcBef>
              <a:spcAft>
                <a:spcPts val="0"/>
              </a:spcAft>
              <a:buClrTx/>
              <a:buSzTx/>
              <a:buFontTx/>
              <a:buNone/>
              <a:defRPr kumimoji="0" b="0" i="0" u="none" strike="noStrike" kern="0" cap="none" spc="0" normalizeH="0" baseline="0">
                <a:ln>
                  <a:noFill/>
                </a:ln>
                <a:effectLst/>
                <a:uLnTx/>
                <a:uFillTx/>
              </a:defRPr>
            </a:lvl1pPr>
          </a:lstStyle>
          <a:p>
            <a:r>
              <a:rPr lang="zh-CN" altLang="en-US" dirty="0">
                <a:latin typeface="微软雅黑" panose="020B0503020204020204" pitchFamily="34" charset="-122"/>
                <a:ea typeface="微软雅黑" panose="020B0503020204020204" pitchFamily="34" charset="-122"/>
              </a:rPr>
              <a:t>自评、互评、管理层评级</a:t>
            </a:r>
            <a:r>
              <a:rPr lang="zh-CN" altLang="en-US" dirty="0">
                <a:latin typeface="微软雅黑" panose="020B0503020204020204" pitchFamily="34" charset="-122"/>
                <a:ea typeface="微软雅黑" panose="020B0503020204020204" pitchFamily="34" charset="-122"/>
              </a:rPr>
              <a:t>等</a:t>
            </a:r>
            <a:endParaRPr lang="zh-CN" altLang="en-US" dirty="0">
              <a:latin typeface="微软雅黑" panose="020B0503020204020204" pitchFamily="34" charset="-122"/>
              <a:ea typeface="微软雅黑" panose="020B0503020204020204" pitchFamily="34" charset="-122"/>
            </a:endParaRPr>
          </a:p>
        </p:txBody>
      </p:sp>
      <p:sp>
        <p:nvSpPr>
          <p:cNvPr id="8" name="文本框 7"/>
          <p:cNvSpPr txBox="1"/>
          <p:nvPr>
            <p:custDataLst>
              <p:tags r:id="rId3"/>
            </p:custDataLst>
          </p:nvPr>
        </p:nvSpPr>
        <p:spPr>
          <a:xfrm>
            <a:off x="1974003" y="4553753"/>
            <a:ext cx="2173120" cy="493972"/>
          </a:xfrm>
          <a:prstGeom prst="rect">
            <a:avLst/>
          </a:prstGeom>
          <a:noFill/>
        </p:spPr>
        <p:txBody>
          <a:bodyPr wrap="square" lIns="90000" tIns="46800" rIns="90000" bIns="46800" anchor="b" anchorCtr="0">
            <a:normAutofit/>
          </a:bodyPr>
          <a:lstStyle>
            <a:defPPr>
              <a:defRPr lang="zh-CN"/>
            </a:defPPr>
            <a:lvl1pPr marR="0" lvl="0" indent="0" algn="ctr" defTabSz="0" fontAlgn="auto">
              <a:lnSpc>
                <a:spcPct val="100000"/>
              </a:lnSpc>
              <a:spcBef>
                <a:spcPts val="0"/>
              </a:spcBef>
              <a:spcAft>
                <a:spcPts val="0"/>
              </a:spcAft>
              <a:buClrTx/>
              <a:buSzTx/>
              <a:buFontTx/>
              <a:buNone/>
              <a:defRPr kumimoji="0" b="0" i="0" u="none" strike="noStrike" kern="0" cap="none" spc="0" normalizeH="0" baseline="0">
                <a:ln>
                  <a:noFill/>
                </a:ln>
                <a:effectLst/>
                <a:uLnTx/>
                <a:uFillTx/>
              </a:defRPr>
            </a:lvl1p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cs typeface="+mn-ea"/>
              </a:rPr>
              <a:t>分类</a:t>
            </a:r>
            <a:endParaRPr lang="zh-CN" altLang="en-US" sz="2400" b="1" dirty="0">
              <a:solidFill>
                <a:schemeClr val="accent1">
                  <a:lumMod val="75000"/>
                </a:schemeClr>
              </a:solidFill>
              <a:latin typeface="微软雅黑" panose="020B0503020204020204" pitchFamily="34" charset="-122"/>
              <a:ea typeface="微软雅黑" panose="020B0503020204020204" pitchFamily="34" charset="-122"/>
              <a:cs typeface="+mn-ea"/>
            </a:endParaRPr>
          </a:p>
        </p:txBody>
      </p:sp>
      <p:sp>
        <p:nvSpPr>
          <p:cNvPr id="10" name="饼形 9"/>
          <p:cNvSpPr/>
          <p:nvPr>
            <p:custDataLst>
              <p:tags r:id="rId4"/>
            </p:custDataLst>
          </p:nvPr>
        </p:nvSpPr>
        <p:spPr>
          <a:xfrm>
            <a:off x="2293785" y="2614976"/>
            <a:ext cx="1533555" cy="1533556"/>
          </a:xfrm>
          <a:prstGeom prst="pie">
            <a:avLst>
              <a:gd name="adj1" fmla="val 16229478"/>
              <a:gd name="adj2" fmla="val 10111916"/>
            </a:avLst>
          </a:prstGeom>
          <a:solidFill>
            <a:srgbClr val="76BBC5"/>
          </a:solidFill>
          <a:ln w="12700" cap="flat" cmpd="sng" algn="ctr">
            <a:noFill/>
            <a:prstDash val="solid"/>
            <a:miter lim="800000"/>
          </a:ln>
          <a:effectLst/>
        </p:spPr>
        <p:txBody>
          <a:bodyPr wrap="square" lIns="90000" tIns="46800" rIns="90000" bIns="46800" rtlCol="0" anchor="ctr">
            <a:normAutofit/>
          </a:bodyPr>
          <a:lstStyle/>
          <a:p>
            <a:pPr algn="ctr"/>
            <a:endParaRPr lang="zh-CN" altLang="en-US">
              <a:solidFill>
                <a:srgbClr val="3B3838"/>
              </a:solidFill>
            </a:endParaRPr>
          </a:p>
        </p:txBody>
      </p:sp>
      <p:sp>
        <p:nvSpPr>
          <p:cNvPr id="42" name="椭圆 41"/>
          <p:cNvSpPr/>
          <p:nvPr>
            <p:custDataLst>
              <p:tags r:id="rId5"/>
            </p:custDataLst>
          </p:nvPr>
        </p:nvSpPr>
        <p:spPr>
          <a:xfrm>
            <a:off x="5129152" y="2414906"/>
            <a:ext cx="1933694" cy="1933694"/>
          </a:xfrm>
          <a:prstGeom prst="ellipse">
            <a:avLst/>
          </a:prstGeom>
          <a:noFill/>
          <a:ln w="12700" cap="flat" cmpd="sng" algn="ctr">
            <a:solidFill>
              <a:srgbClr val="EB5A40"/>
            </a:solidFill>
            <a:prstDash val="solid"/>
            <a:miter lim="800000"/>
          </a:ln>
          <a:effectLst/>
        </p:spPr>
        <p:txBody>
          <a:bodyPr wrap="square" lIns="90000" tIns="46800" rIns="90000" bIns="4680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srgbClr val="3B3838"/>
              </a:solidFill>
              <a:effectLst/>
              <a:uLnTx/>
              <a:uFillTx/>
            </a:endParaRPr>
          </a:p>
        </p:txBody>
      </p:sp>
      <p:sp>
        <p:nvSpPr>
          <p:cNvPr id="6" name="文本框 5"/>
          <p:cNvSpPr txBox="1"/>
          <p:nvPr>
            <p:custDataLst>
              <p:tags r:id="rId6"/>
            </p:custDataLst>
          </p:nvPr>
        </p:nvSpPr>
        <p:spPr>
          <a:xfrm>
            <a:off x="5009440" y="4553753"/>
            <a:ext cx="2173120" cy="493972"/>
          </a:xfrm>
          <a:prstGeom prst="rect">
            <a:avLst/>
          </a:prstGeom>
          <a:noFill/>
        </p:spPr>
        <p:txBody>
          <a:bodyPr wrap="square" lIns="90000" tIns="46800" rIns="90000" bIns="46800" anchor="b" anchorCtr="0">
            <a:normAutofit/>
          </a:bodyPr>
          <a:lstStyle>
            <a:defPPr>
              <a:defRPr lang="zh-CN"/>
            </a:defPPr>
            <a:lvl1pPr marR="0" lvl="0" indent="0" algn="ctr" defTabSz="0" fontAlgn="auto">
              <a:lnSpc>
                <a:spcPct val="100000"/>
              </a:lnSpc>
              <a:spcBef>
                <a:spcPts val="0"/>
              </a:spcBef>
              <a:spcAft>
                <a:spcPts val="0"/>
              </a:spcAft>
              <a:buClrTx/>
              <a:buSzTx/>
              <a:buFontTx/>
              <a:buNone/>
              <a:defRPr kumimoji="0" b="0" i="0" u="none" strike="noStrike" kern="0" cap="none" spc="0" normalizeH="0" baseline="0">
                <a:ln>
                  <a:noFill/>
                </a:ln>
                <a:effectLst/>
                <a:uLnTx/>
                <a:uFillTx/>
              </a:defRPr>
            </a:lvl1pPr>
          </a:lstStyle>
          <a:p>
            <a:r>
              <a:rPr lang="zh-CN" altLang="en-US" sz="2400" b="1" dirty="0">
                <a:solidFill>
                  <a:srgbClr val="FF0000"/>
                </a:solidFill>
                <a:latin typeface="微软雅黑" panose="020B0503020204020204" pitchFamily="34" charset="-122"/>
                <a:ea typeface="微软雅黑" panose="020B0503020204020204" pitchFamily="34" charset="-122"/>
                <a:cs typeface="+mn-ea"/>
              </a:rPr>
              <a:t>间隔</a:t>
            </a:r>
            <a:endParaRPr lang="zh-CN" altLang="en-US" sz="2400" b="1" dirty="0">
              <a:solidFill>
                <a:srgbClr val="FF0000"/>
              </a:solidFill>
              <a:latin typeface="微软雅黑" panose="020B0503020204020204" pitchFamily="34" charset="-122"/>
              <a:ea typeface="微软雅黑" panose="020B0503020204020204" pitchFamily="34" charset="-122"/>
              <a:cs typeface="+mn-ea"/>
            </a:endParaRPr>
          </a:p>
        </p:txBody>
      </p:sp>
      <p:sp>
        <p:nvSpPr>
          <p:cNvPr id="7" name="文本框 6"/>
          <p:cNvSpPr txBox="1"/>
          <p:nvPr>
            <p:custDataLst>
              <p:tags r:id="rId7"/>
            </p:custDataLst>
          </p:nvPr>
        </p:nvSpPr>
        <p:spPr>
          <a:xfrm>
            <a:off x="5009440" y="5060427"/>
            <a:ext cx="2173120" cy="1567703"/>
          </a:xfrm>
          <a:prstGeom prst="rect">
            <a:avLst/>
          </a:prstGeom>
        </p:spPr>
        <p:txBody>
          <a:bodyPr wrap="square" lIns="90000" tIns="46800" rIns="90000" bIns="46800">
            <a:normAutofit/>
          </a:bodyPr>
          <a:lstStyle>
            <a:defPPr>
              <a:defRPr lang="zh-CN"/>
            </a:defPPr>
            <a:lvl1pPr marR="0" lvl="0" indent="0" algn="ctr" defTabSz="0" fontAlgn="auto">
              <a:lnSpc>
                <a:spcPct val="100000"/>
              </a:lnSpc>
              <a:spcBef>
                <a:spcPts val="0"/>
              </a:spcBef>
              <a:spcAft>
                <a:spcPts val="0"/>
              </a:spcAft>
              <a:buClrTx/>
              <a:buSzTx/>
              <a:buFontTx/>
              <a:buNone/>
              <a:defRPr kumimoji="0" b="0" i="0" u="none" strike="noStrike" kern="0" cap="none" spc="0" normalizeH="0" baseline="0">
                <a:ln>
                  <a:noFill/>
                </a:ln>
                <a:effectLst/>
                <a:uLnTx/>
                <a:uFillTx/>
              </a:defRPr>
            </a:lvl1pPr>
          </a:lstStyle>
          <a:p>
            <a:r>
              <a:rPr lang="zh-CN" altLang="en-US" dirty="0">
                <a:latin typeface="微软雅黑" panose="020B0503020204020204" pitchFamily="34" charset="-122"/>
                <a:ea typeface="微软雅黑" panose="020B0503020204020204" pitchFamily="34" charset="-122"/>
              </a:rPr>
              <a:t>阶段性的和突击性</a:t>
            </a:r>
            <a:endParaRPr lang="zh-CN" altLang="en-US" dirty="0">
              <a:latin typeface="微软雅黑" panose="020B0503020204020204" pitchFamily="34" charset="-122"/>
              <a:ea typeface="微软雅黑" panose="020B0503020204020204" pitchFamily="34" charset="-122"/>
            </a:endParaRPr>
          </a:p>
        </p:txBody>
      </p:sp>
      <p:sp>
        <p:nvSpPr>
          <p:cNvPr id="20" name="饼形 19"/>
          <p:cNvSpPr/>
          <p:nvPr>
            <p:custDataLst>
              <p:tags r:id="rId8"/>
            </p:custDataLst>
          </p:nvPr>
        </p:nvSpPr>
        <p:spPr>
          <a:xfrm>
            <a:off x="5329222" y="2620059"/>
            <a:ext cx="1533555" cy="1533556"/>
          </a:xfrm>
          <a:prstGeom prst="pie">
            <a:avLst>
              <a:gd name="adj1" fmla="val 16229478"/>
              <a:gd name="adj2" fmla="val 8695616"/>
            </a:avLst>
          </a:prstGeom>
          <a:solidFill>
            <a:srgbClr val="EB5A40"/>
          </a:solidFill>
          <a:ln w="12700" cap="flat" cmpd="sng" algn="ctr">
            <a:noFill/>
            <a:prstDash val="solid"/>
            <a:miter lim="800000"/>
          </a:ln>
          <a:effectLst/>
        </p:spPr>
        <p:txBody>
          <a:bodyPr wrap="square" lIns="90000" tIns="46800" rIns="90000" bIns="46800" rtlCol="0" anchor="ctr">
            <a:normAutofit/>
          </a:bodyPr>
          <a:lstStyle/>
          <a:p>
            <a:pPr algn="ctr"/>
            <a:endParaRPr lang="zh-CN" altLang="en-US">
              <a:solidFill>
                <a:srgbClr val="3B3838"/>
              </a:solidFill>
            </a:endParaRPr>
          </a:p>
        </p:txBody>
      </p:sp>
      <p:sp>
        <p:nvSpPr>
          <p:cNvPr id="43" name="椭圆 42"/>
          <p:cNvSpPr/>
          <p:nvPr>
            <p:custDataLst>
              <p:tags r:id="rId9"/>
            </p:custDataLst>
          </p:nvPr>
        </p:nvSpPr>
        <p:spPr>
          <a:xfrm>
            <a:off x="8164589" y="2414906"/>
            <a:ext cx="1933694" cy="1933694"/>
          </a:xfrm>
          <a:prstGeom prst="ellipse">
            <a:avLst/>
          </a:prstGeom>
          <a:noFill/>
          <a:ln w="12700" cap="flat" cmpd="sng" algn="ctr">
            <a:solidFill>
              <a:srgbClr val="EEC56D"/>
            </a:solidFill>
            <a:prstDash val="solid"/>
            <a:miter lim="800000"/>
          </a:ln>
          <a:effectLst/>
        </p:spPr>
        <p:txBody>
          <a:bodyPr wrap="square" lIns="90000" tIns="46800" rIns="90000" bIns="4680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srgbClr val="3B3838"/>
              </a:solidFill>
              <a:effectLst/>
              <a:uLnTx/>
              <a:uFillTx/>
            </a:endParaRPr>
          </a:p>
        </p:txBody>
      </p:sp>
      <p:sp>
        <p:nvSpPr>
          <p:cNvPr id="9" name="文本框 8"/>
          <p:cNvSpPr txBox="1"/>
          <p:nvPr>
            <p:custDataLst>
              <p:tags r:id="rId10"/>
            </p:custDataLst>
          </p:nvPr>
        </p:nvSpPr>
        <p:spPr>
          <a:xfrm>
            <a:off x="8044876" y="4553753"/>
            <a:ext cx="2173118" cy="493972"/>
          </a:xfrm>
          <a:prstGeom prst="rect">
            <a:avLst/>
          </a:prstGeom>
          <a:noFill/>
        </p:spPr>
        <p:txBody>
          <a:bodyPr wrap="square" lIns="90000" tIns="46800" rIns="90000" bIns="46800" anchor="b" anchorCtr="0">
            <a:normAutofit/>
          </a:bodyPr>
          <a:lstStyle>
            <a:defPPr>
              <a:defRPr lang="zh-CN"/>
            </a:defPPr>
            <a:lvl1pPr marR="0" lvl="0" indent="0" algn="ctr" defTabSz="0" fontAlgn="auto">
              <a:lnSpc>
                <a:spcPct val="100000"/>
              </a:lnSpc>
              <a:spcBef>
                <a:spcPts val="0"/>
              </a:spcBef>
              <a:spcAft>
                <a:spcPts val="0"/>
              </a:spcAft>
              <a:buClrTx/>
              <a:buSzTx/>
              <a:buFontTx/>
              <a:buNone/>
              <a:defRPr kumimoji="0" b="0" i="0" u="none" strike="noStrike" kern="0" cap="none" spc="0" normalizeH="0" baseline="0">
                <a:ln>
                  <a:noFill/>
                </a:ln>
                <a:effectLst/>
                <a:uLnTx/>
                <a:uFillTx/>
              </a:defRPr>
            </a:lvl1pPr>
          </a:lstStyle>
          <a:p>
            <a:r>
              <a:rPr lang="en-US" altLang="zh-CN" sz="2400" b="1" dirty="0">
                <a:solidFill>
                  <a:srgbClr val="EE7228"/>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rgbClr val="EE7228"/>
                </a:solidFill>
                <a:latin typeface="微软雅黑" panose="020B0503020204020204" pitchFamily="34" charset="-122"/>
                <a:ea typeface="微软雅黑" panose="020B0503020204020204" pitchFamily="34" charset="-122"/>
                <a:cs typeface="微软雅黑" panose="020B0503020204020204" pitchFamily="34" charset="-122"/>
              </a:rPr>
              <a:t>目的</a:t>
            </a:r>
            <a:endParaRPr lang="zh-CN" altLang="en-US" sz="2400" b="1" dirty="0">
              <a:solidFill>
                <a:srgbClr val="EE7228"/>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custDataLst>
              <p:tags r:id="rId11"/>
            </p:custDataLst>
          </p:nvPr>
        </p:nvSpPr>
        <p:spPr>
          <a:xfrm>
            <a:off x="8044877" y="5060427"/>
            <a:ext cx="2173120" cy="1567703"/>
          </a:xfrm>
          <a:prstGeom prst="rect">
            <a:avLst/>
          </a:prstGeom>
        </p:spPr>
        <p:txBody>
          <a:bodyPr wrap="square" lIns="90000" tIns="46800" rIns="90000" bIns="46800">
            <a:normAutofit/>
          </a:bodyPr>
          <a:lstStyle>
            <a:defPPr>
              <a:defRPr lang="zh-CN"/>
            </a:defPPr>
            <a:lvl1pPr marR="0" lvl="0" indent="0" algn="ctr" defTabSz="0" fontAlgn="auto">
              <a:lnSpc>
                <a:spcPct val="100000"/>
              </a:lnSpc>
              <a:spcBef>
                <a:spcPts val="0"/>
              </a:spcBef>
              <a:spcAft>
                <a:spcPts val="0"/>
              </a:spcAft>
              <a:buClrTx/>
              <a:buSzTx/>
              <a:buFontTx/>
              <a:buNone/>
              <a:defRPr kumimoji="0" b="0" i="0" u="none" strike="noStrike" kern="0" cap="none" spc="0" normalizeH="0" baseline="0">
                <a:ln>
                  <a:noFill/>
                </a:ln>
                <a:effectLst/>
                <a:uLnTx/>
                <a:uFillTx/>
              </a:defRPr>
            </a:lvl1pPr>
          </a:lstStyle>
          <a:p>
            <a:r>
              <a:rPr lang="zh-CN" altLang="en-US" dirty="0">
                <a:latin typeface="微软雅黑" panose="020B0503020204020204" pitchFamily="34" charset="-122"/>
                <a:ea typeface="微软雅黑" panose="020B0503020204020204" pitchFamily="34" charset="-122"/>
              </a:rPr>
              <a:t>提升工作效率</a:t>
            </a:r>
            <a:endParaRPr lang="zh-CN" altLang="en-US" dirty="0">
              <a:latin typeface="微软雅黑" panose="020B0503020204020204" pitchFamily="34" charset="-122"/>
              <a:ea typeface="微软雅黑" panose="020B0503020204020204" pitchFamily="34" charset="-122"/>
            </a:endParaRPr>
          </a:p>
        </p:txBody>
      </p:sp>
      <p:sp>
        <p:nvSpPr>
          <p:cNvPr id="21" name="饼形 20"/>
          <p:cNvSpPr/>
          <p:nvPr>
            <p:custDataLst>
              <p:tags r:id="rId12"/>
            </p:custDataLst>
          </p:nvPr>
        </p:nvSpPr>
        <p:spPr>
          <a:xfrm>
            <a:off x="8364660" y="2622766"/>
            <a:ext cx="1533555" cy="1533556"/>
          </a:xfrm>
          <a:prstGeom prst="pie">
            <a:avLst>
              <a:gd name="adj1" fmla="val 16229478"/>
              <a:gd name="adj2" fmla="val 5438867"/>
            </a:avLst>
          </a:prstGeom>
          <a:solidFill>
            <a:srgbClr val="EEC56D"/>
          </a:solidFill>
          <a:ln w="12700" cap="flat" cmpd="sng" algn="ctr">
            <a:noFill/>
            <a:prstDash val="solid"/>
            <a:miter lim="800000"/>
          </a:ln>
          <a:effectLst/>
        </p:spPr>
        <p:txBody>
          <a:bodyPr wrap="square" lIns="90000" tIns="46800" rIns="90000" bIns="46800" rtlCol="0" anchor="ctr">
            <a:normAutofit/>
          </a:bodyPr>
          <a:lstStyle/>
          <a:p>
            <a:pPr algn="ctr"/>
            <a:endParaRPr lang="zh-CN" altLang="en-US">
              <a:solidFill>
                <a:srgbClr val="3B3838"/>
              </a:solidFill>
            </a:endParaRPr>
          </a:p>
        </p:txBody>
      </p:sp>
      <p:sp>
        <p:nvSpPr>
          <p:cNvPr id="31" name="文本框 30"/>
          <p:cNvSpPr txBox="1">
            <a:spLocks noChangeArrowheads="1"/>
          </p:cNvSpPr>
          <p:nvPr>
            <p:custDataLst>
              <p:tags r:id="rId13"/>
            </p:custDataLst>
          </p:nvPr>
        </p:nvSpPr>
        <p:spPr bwMode="auto">
          <a:xfrm>
            <a:off x="1271270" y="1243330"/>
            <a:ext cx="8014335" cy="6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marL="914400" indent="-914400">
              <a:defRPr>
                <a:solidFill>
                  <a:srgbClr val="000000"/>
                </a:solidFill>
                <a:latin typeface="Arial" panose="020B0604020202020204" pitchFamily="34" charset="0"/>
                <a:ea typeface="宋体" panose="02010600030101010101" pitchFamily="2" charset="-122"/>
              </a:defRPr>
            </a:lvl1pPr>
            <a:lvl2pPr marL="914400" indent="-914400">
              <a:defRPr>
                <a:solidFill>
                  <a:srgbClr val="000000"/>
                </a:solidFill>
                <a:latin typeface="Arial" panose="020B0604020202020204" pitchFamily="34" charset="0"/>
                <a:ea typeface="宋体" panose="02010600030101010101" pitchFamily="2" charset="-122"/>
              </a:defRPr>
            </a:lvl2pPr>
            <a:lvl3pPr indent="-914400">
              <a:defRPr>
                <a:solidFill>
                  <a:srgbClr val="000000"/>
                </a:solidFill>
                <a:latin typeface="Arial" panose="020B0604020202020204" pitchFamily="34" charset="0"/>
                <a:ea typeface="宋体" panose="02010600030101010101" pitchFamily="2" charset="-122"/>
              </a:defRPr>
            </a:lvl3pPr>
            <a:lvl4pPr marL="914400" indent="-914400">
              <a:defRPr>
                <a:solidFill>
                  <a:srgbClr val="000000"/>
                </a:solidFill>
                <a:latin typeface="Arial" panose="020B0604020202020204" pitchFamily="34" charset="0"/>
                <a:ea typeface="宋体" panose="02010600030101010101" pitchFamily="2" charset="-122"/>
              </a:defRPr>
            </a:lvl4pPr>
            <a:lvl5pPr marL="914400" indent="-914400">
              <a:defRPr>
                <a:solidFill>
                  <a:srgbClr val="000000"/>
                </a:solidFill>
                <a:latin typeface="Arial" panose="020B0604020202020204" pitchFamily="34" charset="0"/>
                <a:ea typeface="宋体" panose="02010600030101010101" pitchFamily="2" charset="-122"/>
              </a:defRPr>
            </a:lvl5pPr>
            <a:lvl6pPr marL="1371600" indent="-9144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1828800" indent="-9144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2286000" indent="-9144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2743200" indent="-9144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eaLnBrk="1" hangingPunct="1">
              <a:lnSpc>
                <a:spcPct val="90000"/>
              </a:lnSpc>
              <a:defRPr/>
            </a:pPr>
            <a:r>
              <a:rPr lang="zh-CN" altLang="en-US" sz="3200" b="1" dirty="0">
                <a:solidFill>
                  <a:srgbClr val="002060"/>
                </a:solidFill>
                <a:latin typeface="微软雅黑" panose="020B0503020204020204" pitchFamily="34" charset="-122"/>
                <a:ea typeface="微软雅黑" panose="020B0503020204020204" pitchFamily="34" charset="-122"/>
                <a:sym typeface="+mn-ea"/>
              </a:rPr>
              <a:t>工作指标测评</a:t>
            </a:r>
            <a:endParaRPr lang="zh-CN" altLang="en-US" sz="3200" b="1" dirty="0">
              <a:solidFill>
                <a:srgbClr val="002060"/>
              </a:solidFill>
              <a:latin typeface="微软雅黑" panose="020B0503020204020204" pitchFamily="34" charset="-122"/>
              <a:ea typeface="微软雅黑" panose="020B0503020204020204" pitchFamily="34" charset="-122"/>
              <a:cs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690" name="组合 19"/>
          <p:cNvGrpSpPr/>
          <p:nvPr/>
        </p:nvGrpSpPr>
        <p:grpSpPr>
          <a:xfrm>
            <a:off x="11496675" y="1588"/>
            <a:ext cx="695325" cy="506412"/>
            <a:chOff x="0" y="0"/>
            <a:chExt cx="694944" cy="624651"/>
          </a:xfrm>
        </p:grpSpPr>
        <p:sp>
          <p:nvSpPr>
            <p:cNvPr id="2869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869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24" name="直接连接符 23"/>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1600" b="1" noProof="0" dirty="0">
                <a:ln>
                  <a:noFill/>
                </a:ln>
                <a:effectLst/>
                <a:uLnTx/>
                <a:uFillTx/>
                <a:latin typeface="微软雅黑" panose="020B0503020204020204" pitchFamily="34" charset="-122"/>
                <a:ea typeface="微软雅黑" panose="020B0503020204020204" pitchFamily="34" charset="-122"/>
                <a:sym typeface="+mn-ea"/>
              </a:rPr>
              <a:t>培训客服团队</a:t>
            </a:r>
            <a:endPar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激励客服团队</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6" name="椭圆 5"/>
          <p:cNvSpPr/>
          <p:nvPr>
            <p:custDataLst>
              <p:tags r:id="rId1"/>
            </p:custDataLst>
          </p:nvPr>
        </p:nvSpPr>
        <p:spPr>
          <a:xfrm>
            <a:off x="6164920" y="2509495"/>
            <a:ext cx="914400" cy="914400"/>
          </a:xfrm>
          <a:prstGeom prst="ellipse">
            <a:avLst/>
          </a:prstGeom>
          <a:solidFill>
            <a:srgbClr val="3498DB"/>
          </a:solidFill>
          <a:ln w="12700" cap="flat" cmpd="sng" algn="ctr">
            <a:noFill/>
            <a:prstDash val="solid"/>
            <a:miter lim="800000"/>
          </a:ln>
          <a:effectLst/>
        </p:spPr>
        <p:txBody>
          <a:bodyPr rtlCol="0" anchor="ctr">
            <a:normAutofit/>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02</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椭圆 26"/>
          <p:cNvSpPr/>
          <p:nvPr>
            <p:custDataLst>
              <p:tags r:id="rId2"/>
            </p:custDataLst>
          </p:nvPr>
        </p:nvSpPr>
        <p:spPr>
          <a:xfrm flipH="1">
            <a:off x="4965315" y="3295933"/>
            <a:ext cx="914400" cy="914400"/>
          </a:xfrm>
          <a:prstGeom prst="ellipse">
            <a:avLst/>
          </a:prstGeom>
          <a:solidFill>
            <a:srgbClr val="1F74AD"/>
          </a:solidFill>
          <a:ln w="57150" cap="flat" cmpd="sng" algn="ctr">
            <a:noFill/>
            <a:prstDash val="solid"/>
            <a:miter lim="800000"/>
          </a:ln>
          <a:effectLst/>
        </p:spPr>
        <p:txBody>
          <a:bodyPr rtlCol="0" anchor="ctr">
            <a:normAutofit/>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01</a:t>
            </a:r>
            <a:endParaRPr lang="zh-CN" altLang="en-US" sz="28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2"/>
          <p:cNvSpPr/>
          <p:nvPr>
            <p:custDataLst>
              <p:tags r:id="rId3"/>
            </p:custDataLst>
          </p:nvPr>
        </p:nvSpPr>
        <p:spPr>
          <a:xfrm>
            <a:off x="6164920" y="2966694"/>
            <a:ext cx="54684" cy="3891305"/>
          </a:xfrm>
          <a:prstGeom prst="rect">
            <a:avLst/>
          </a:prstGeom>
          <a:solidFill>
            <a:srgbClr val="3498DB"/>
          </a:solidFill>
          <a:ln w="12700" cap="flat" cmpd="sng" algn="ctr">
            <a:noFill/>
            <a:prstDash val="solid"/>
            <a:miter lim="800000"/>
          </a:ln>
          <a:effectLst/>
        </p:spPr>
        <p:txBody>
          <a:bodyPr rtlCol="0" anchor="ctr">
            <a:normAutofit/>
          </a:bodyPr>
          <a:lstStyle/>
          <a:p>
            <a:pPr algn="ctr">
              <a:lnSpc>
                <a:spcPct val="120000"/>
              </a:lnSpc>
            </a:pPr>
            <a:endParaRPr lang="zh-CN" altLang="en-US" sz="36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3"/>
          <p:cNvSpPr/>
          <p:nvPr>
            <p:custDataLst>
              <p:tags r:id="rId4"/>
            </p:custDataLst>
          </p:nvPr>
        </p:nvSpPr>
        <p:spPr>
          <a:xfrm>
            <a:off x="5815506" y="3744824"/>
            <a:ext cx="54684" cy="3113176"/>
          </a:xfrm>
          <a:prstGeom prst="rect">
            <a:avLst/>
          </a:prstGeom>
          <a:solidFill>
            <a:srgbClr val="1F74AD"/>
          </a:solidFill>
          <a:ln w="12700" cap="flat" cmpd="sng" algn="ctr">
            <a:noFill/>
            <a:prstDash val="solid"/>
            <a:miter lim="800000"/>
          </a:ln>
          <a:effectLst/>
        </p:spPr>
        <p:txBody>
          <a:bodyPr rtlCol="0" anchor="ctr">
            <a:normAutofit/>
          </a:bodyPr>
          <a:lstStyle/>
          <a:p>
            <a:pPr algn="ctr">
              <a:lnSpc>
                <a:spcPct val="120000"/>
              </a:lnSpc>
            </a:pPr>
            <a:endParaRPr lang="zh-CN" altLang="en-US" sz="36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1"/>
          <p:cNvSpPr txBox="1"/>
          <p:nvPr>
            <p:custDataLst>
              <p:tags r:id="rId5"/>
            </p:custDataLst>
          </p:nvPr>
        </p:nvSpPr>
        <p:spPr>
          <a:xfrm>
            <a:off x="7364525" y="2447398"/>
            <a:ext cx="3116389" cy="602222"/>
          </a:xfrm>
          <a:prstGeom prst="rect">
            <a:avLst/>
          </a:prstGeom>
        </p:spPr>
        <p:txBody>
          <a:bodyPr wrap="square" lIns="90000" tIns="46800" rIns="90000" bIns="46800" anchor="b" anchorCtr="0">
            <a:noAutofit/>
          </a:bodyPr>
          <a:lstStyle>
            <a:defPPr>
              <a:defRPr lang="zh-CN"/>
            </a:defPPr>
            <a:lvl1pPr>
              <a:defRPr>
                <a:solidFill>
                  <a:srgbClr val="000000">
                    <a:lumMod val="75000"/>
                  </a:srgbClr>
                </a:solidFill>
                <a:latin typeface="Calibri Light" panose="020F0302020204030204"/>
              </a:defRPr>
            </a:lvl1pPr>
          </a:lstStyle>
          <a:p>
            <a:pPr>
              <a:lnSpc>
                <a:spcPct val="120000"/>
              </a:lnSpc>
            </a:pPr>
            <a:r>
              <a:rPr lang="zh-CN" sz="2000" b="1">
                <a:latin typeface="微软雅黑" panose="020B0503020204020204" pitchFamily="34" charset="-122"/>
                <a:ea typeface="微软雅黑" panose="020B0503020204020204" pitchFamily="34" charset="-122"/>
                <a:sym typeface="+mn-ea"/>
              </a:rPr>
              <a:t>绩效考核要考虑市场变化</a:t>
            </a:r>
            <a:endParaRPr lang="zh-CN" altLang="en-US" sz="2000" b="1" spc="300">
              <a:solidFill>
                <a:srgbClr val="000000"/>
              </a:solidFill>
              <a:latin typeface="微软雅黑" panose="020B0503020204020204" pitchFamily="34" charset="-122"/>
              <a:ea typeface="微软雅黑" panose="020B0503020204020204" pitchFamily="34" charset="-122"/>
              <a:cs typeface="+mn-ea"/>
              <a:sym typeface="+mn-ea"/>
            </a:endParaRPr>
          </a:p>
        </p:txBody>
      </p:sp>
      <p:sp>
        <p:nvSpPr>
          <p:cNvPr id="23" name="文本框 22"/>
          <p:cNvSpPr txBox="1"/>
          <p:nvPr>
            <p:custDataLst>
              <p:tags r:id="rId6"/>
            </p:custDataLst>
          </p:nvPr>
        </p:nvSpPr>
        <p:spPr>
          <a:xfrm>
            <a:off x="7374050" y="3054064"/>
            <a:ext cx="3116389" cy="2239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10000"/>
          </a:bodyPr>
          <a:lstStyle>
            <a:defPPr>
              <a:defRPr lang="zh-CN"/>
            </a:defPPr>
            <a:lvl1pPr fontAlgn="base">
              <a:spcBef>
                <a:spcPct val="0"/>
              </a:spcBef>
              <a:spcAft>
                <a:spcPct val="0"/>
              </a:spcAft>
              <a:buFont typeface="Arial" panose="020B0604020202020204" pitchFamily="34" charset="0"/>
              <a:buNone/>
              <a:defRPr>
                <a:solidFill>
                  <a:srgbClr val="000000">
                    <a:lumMod val="75000"/>
                  </a:srgbClr>
                </a:solidFill>
                <a:latin typeface="Calibri Light" panose="020F0302020204030204"/>
                <a:ea typeface="微软雅黑" panose="020B0503020204020204" pitchFamily="34" charset="-122"/>
              </a:defRPr>
            </a:lvl1pPr>
            <a:lvl2pPr marL="742950" indent="-285750">
              <a:defRPr>
                <a:latin typeface="Calibri" panose="020F0502020204030204" pitchFamily="34" charset="0"/>
                <a:ea typeface="微软雅黑" panose="020B0503020204020204" pitchFamily="34" charset="-122"/>
              </a:defRPr>
            </a:lvl2pPr>
            <a:lvl3pPr marL="1143000" indent="-228600">
              <a:defRPr>
                <a:latin typeface="Calibri" panose="020F0502020204030204" pitchFamily="34" charset="0"/>
                <a:ea typeface="微软雅黑" panose="020B0503020204020204" pitchFamily="34" charset="-122"/>
              </a:defRPr>
            </a:lvl3pPr>
            <a:lvl4pPr marL="1600200" indent="-228600">
              <a:defRPr>
                <a:latin typeface="Calibri" panose="020F0502020204030204" pitchFamily="34" charset="0"/>
                <a:ea typeface="微软雅黑" panose="020B0503020204020204" pitchFamily="34" charset="-122"/>
              </a:defRPr>
            </a:lvl4pPr>
            <a:lvl5pPr marL="2057400" indent="-228600">
              <a:defRPr>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latin typeface="Calibri" panose="020F0502020204030204" pitchFamily="34" charset="0"/>
                <a:ea typeface="微软雅黑" panose="020B0503020204020204" pitchFamily="34" charset="-122"/>
              </a:defRPr>
            </a:lvl9pPr>
          </a:lstStyle>
          <a:p>
            <a:pPr>
              <a:lnSpc>
                <a:spcPct val="120000"/>
              </a:lnSpc>
            </a:pPr>
            <a:r>
              <a:rPr lang="zh-CN" sz="1600">
                <a:latin typeface="微软雅黑" panose="020B0503020204020204" pitchFamily="34" charset="-122"/>
                <a:sym typeface="+mn-ea"/>
              </a:rPr>
              <a:t>在不同的市场情况下，客服团队的考核指标应该有所调整。另外，绩效考核的目的是提升效率而非其他。因此，绩效考核的标准调整也应该是为了更好促进工作效率而不是其他目的开展。</a:t>
            </a:r>
            <a:endParaRPr lang="en-US" altLang="en-US" sz="1600">
              <a:latin typeface="微软雅黑" panose="020B0503020204020204" pitchFamily="34" charset="-122"/>
              <a:cs typeface="Times New Roman" panose="02020603050405020304" charset="0"/>
            </a:endParaRPr>
          </a:p>
          <a:p>
            <a:pPr>
              <a:lnSpc>
                <a:spcPct val="120000"/>
              </a:lnSpc>
            </a:pPr>
            <a:endParaRPr lang="zh-CN" altLang="en-US" sz="1600" spc="150">
              <a:solidFill>
                <a:srgbClr val="000000"/>
              </a:solidFill>
              <a:latin typeface="微软雅黑" panose="020B0503020204020204" pitchFamily="34" charset="-122"/>
              <a:sym typeface="Arial" panose="020B0604020202020204" pitchFamily="34" charset="0"/>
            </a:endParaRPr>
          </a:p>
        </p:txBody>
      </p:sp>
      <p:sp>
        <p:nvSpPr>
          <p:cNvPr id="20" name="文本框 19"/>
          <p:cNvSpPr txBox="1"/>
          <p:nvPr>
            <p:custDataLst>
              <p:tags r:id="rId7"/>
            </p:custDataLst>
          </p:nvPr>
        </p:nvSpPr>
        <p:spPr>
          <a:xfrm>
            <a:off x="1559321" y="2447398"/>
            <a:ext cx="3116389" cy="602222"/>
          </a:xfrm>
          <a:prstGeom prst="rect">
            <a:avLst/>
          </a:prstGeom>
        </p:spPr>
        <p:txBody>
          <a:bodyPr wrap="square" lIns="90000" tIns="46800" rIns="90000" bIns="46800" anchor="b" anchorCtr="0">
            <a:noAutofit/>
          </a:bodyPr>
          <a:lstStyle>
            <a:defPPr>
              <a:defRPr lang="zh-CN"/>
            </a:defPPr>
            <a:lvl1pPr>
              <a:defRPr>
                <a:solidFill>
                  <a:srgbClr val="000000">
                    <a:lumMod val="75000"/>
                  </a:srgbClr>
                </a:solidFill>
                <a:latin typeface="Calibri Light" panose="020F0302020204030204"/>
              </a:defRPr>
            </a:lvl1pPr>
          </a:lstStyle>
          <a:p>
            <a:pPr algn="r">
              <a:lnSpc>
                <a:spcPct val="120000"/>
              </a:lnSpc>
            </a:pPr>
            <a:r>
              <a:rPr lang="zh-CN" sz="2000" b="1">
                <a:latin typeface="微软雅黑" panose="020B0503020204020204" pitchFamily="34" charset="-122"/>
                <a:ea typeface="微软雅黑" panose="020B0503020204020204" pitchFamily="34" charset="-122"/>
                <a:sym typeface="+mn-ea"/>
              </a:rPr>
              <a:t>结合过程指标和结果指标</a:t>
            </a:r>
            <a:endParaRPr lang="zh-CN" altLang="en-US" sz="2000" b="1" spc="300">
              <a:solidFill>
                <a:srgbClr val="000000"/>
              </a:solidFill>
              <a:latin typeface="微软雅黑" panose="020B0503020204020204" pitchFamily="34" charset="-122"/>
              <a:ea typeface="微软雅黑" panose="020B0503020204020204" pitchFamily="34" charset="-122"/>
              <a:cs typeface="+mn-ea"/>
              <a:sym typeface="+mn-ea"/>
            </a:endParaRPr>
          </a:p>
        </p:txBody>
      </p:sp>
      <p:sp>
        <p:nvSpPr>
          <p:cNvPr id="21" name="文本框 20"/>
          <p:cNvSpPr txBox="1"/>
          <p:nvPr>
            <p:custDataLst>
              <p:tags r:id="rId8"/>
            </p:custDataLst>
          </p:nvPr>
        </p:nvSpPr>
        <p:spPr>
          <a:xfrm>
            <a:off x="1701561" y="3054064"/>
            <a:ext cx="3116389" cy="2239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lstStyle>
            <a:defPPr>
              <a:defRPr lang="zh-CN"/>
            </a:defPPr>
            <a:lvl1pPr fontAlgn="base">
              <a:spcBef>
                <a:spcPct val="0"/>
              </a:spcBef>
              <a:spcAft>
                <a:spcPct val="0"/>
              </a:spcAft>
              <a:buFont typeface="Arial" panose="020B0604020202020204" pitchFamily="34" charset="0"/>
              <a:buNone/>
              <a:defRPr>
                <a:solidFill>
                  <a:srgbClr val="000000">
                    <a:lumMod val="75000"/>
                  </a:srgbClr>
                </a:solidFill>
                <a:latin typeface="Calibri Light" panose="020F0302020204030204"/>
                <a:ea typeface="微软雅黑" panose="020B0503020204020204" pitchFamily="34" charset="-122"/>
              </a:defRPr>
            </a:lvl1pPr>
            <a:lvl2pPr marL="742950" indent="-285750">
              <a:defRPr>
                <a:latin typeface="Calibri" panose="020F0502020204030204" pitchFamily="34" charset="0"/>
                <a:ea typeface="微软雅黑" panose="020B0503020204020204" pitchFamily="34" charset="-122"/>
              </a:defRPr>
            </a:lvl2pPr>
            <a:lvl3pPr marL="1143000" indent="-228600">
              <a:defRPr>
                <a:latin typeface="Calibri" panose="020F0502020204030204" pitchFamily="34" charset="0"/>
                <a:ea typeface="微软雅黑" panose="020B0503020204020204" pitchFamily="34" charset="-122"/>
              </a:defRPr>
            </a:lvl3pPr>
            <a:lvl4pPr marL="1600200" indent="-228600">
              <a:defRPr>
                <a:latin typeface="Calibri" panose="020F0502020204030204" pitchFamily="34" charset="0"/>
                <a:ea typeface="微软雅黑" panose="020B0503020204020204" pitchFamily="34" charset="-122"/>
              </a:defRPr>
            </a:lvl4pPr>
            <a:lvl5pPr marL="2057400" indent="-228600">
              <a:defRPr>
                <a:latin typeface="Calibri" panose="020F050202020403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latin typeface="Calibri" panose="020F050202020403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latin typeface="Calibri" panose="020F050202020403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latin typeface="Calibri" panose="020F050202020403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latin typeface="Calibri" panose="020F0502020204030204" pitchFamily="34" charset="0"/>
                <a:ea typeface="微软雅黑" panose="020B0503020204020204" pitchFamily="34" charset="-122"/>
              </a:defRPr>
            </a:lvl9pPr>
          </a:lstStyle>
          <a:p>
            <a:pPr algn="l">
              <a:lnSpc>
                <a:spcPct val="120000"/>
              </a:lnSpc>
            </a:pPr>
            <a:r>
              <a:rPr lang="zh-CN" sz="1600">
                <a:latin typeface="微软雅黑" panose="020B0503020204020204" pitchFamily="34" charset="-122"/>
                <a:sym typeface="+mn-ea"/>
              </a:rPr>
              <a:t>单看过程指标或者单看结果指标，都有可能误导工作人员的工作方向。因此，两者相结合的引导更可能让客服人员有正确的定位和努力的方向。另一方面，根据不同时期的工作职责，也可以通过调整奖励机制适度调整工作流程的权重和重心，从而提升不同阶段的工作效率。</a:t>
            </a:r>
            <a:endParaRPr lang="zh-CN" altLang="en-US" sz="1600" spc="150">
              <a:solidFill>
                <a:srgbClr val="000000"/>
              </a:solidFill>
              <a:latin typeface="微软雅黑" panose="020B0503020204020204" pitchFamily="34" charset="-122"/>
              <a:sym typeface="+mn-ea"/>
            </a:endParaRPr>
          </a:p>
        </p:txBody>
      </p:sp>
      <p:sp>
        <p:nvSpPr>
          <p:cNvPr id="31" name="文本框 30"/>
          <p:cNvSpPr txBox="1">
            <a:spLocks noChangeArrowheads="1"/>
          </p:cNvSpPr>
          <p:nvPr>
            <p:custDataLst>
              <p:tags r:id="rId9"/>
            </p:custDataLst>
          </p:nvPr>
        </p:nvSpPr>
        <p:spPr bwMode="auto">
          <a:xfrm>
            <a:off x="1343660" y="1303655"/>
            <a:ext cx="8014335" cy="6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marL="914400" indent="-914400">
              <a:defRPr>
                <a:solidFill>
                  <a:srgbClr val="000000"/>
                </a:solidFill>
                <a:latin typeface="Arial" panose="020B0604020202020204" pitchFamily="34" charset="0"/>
                <a:ea typeface="宋体" panose="02010600030101010101" pitchFamily="2" charset="-122"/>
              </a:defRPr>
            </a:lvl1pPr>
            <a:lvl2pPr marL="914400" indent="-914400">
              <a:defRPr>
                <a:solidFill>
                  <a:srgbClr val="000000"/>
                </a:solidFill>
                <a:latin typeface="Arial" panose="020B0604020202020204" pitchFamily="34" charset="0"/>
                <a:ea typeface="宋体" panose="02010600030101010101" pitchFamily="2" charset="-122"/>
              </a:defRPr>
            </a:lvl2pPr>
            <a:lvl3pPr indent="-914400">
              <a:defRPr>
                <a:solidFill>
                  <a:srgbClr val="000000"/>
                </a:solidFill>
                <a:latin typeface="Arial" panose="020B0604020202020204" pitchFamily="34" charset="0"/>
                <a:ea typeface="宋体" panose="02010600030101010101" pitchFamily="2" charset="-122"/>
              </a:defRPr>
            </a:lvl3pPr>
            <a:lvl4pPr marL="914400" indent="-914400">
              <a:defRPr>
                <a:solidFill>
                  <a:srgbClr val="000000"/>
                </a:solidFill>
                <a:latin typeface="Arial" panose="020B0604020202020204" pitchFamily="34" charset="0"/>
                <a:ea typeface="宋体" panose="02010600030101010101" pitchFamily="2" charset="-122"/>
              </a:defRPr>
            </a:lvl4pPr>
            <a:lvl5pPr marL="914400" indent="-914400">
              <a:defRPr>
                <a:solidFill>
                  <a:srgbClr val="000000"/>
                </a:solidFill>
                <a:latin typeface="Arial" panose="020B0604020202020204" pitchFamily="34" charset="0"/>
                <a:ea typeface="宋体" panose="02010600030101010101" pitchFamily="2" charset="-122"/>
              </a:defRPr>
            </a:lvl5pPr>
            <a:lvl6pPr marL="1371600" indent="-9144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1828800" indent="-9144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2286000" indent="-9144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2743200" indent="-9144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marL="0" lvl="0" indent="0" eaLnBrk="1" hangingPunct="1">
              <a:lnSpc>
                <a:spcPct val="100000"/>
              </a:lnSpc>
              <a:spcBef>
                <a:spcPct val="0"/>
              </a:spcBef>
              <a:buNone/>
            </a:pPr>
            <a:r>
              <a:rPr lang="zh-CN" altLang="en-US" sz="3200" b="1" dirty="0">
                <a:solidFill>
                  <a:schemeClr val="accent1">
                    <a:lumMod val="50000"/>
                  </a:schemeClr>
                </a:solidFill>
                <a:latin typeface="微软雅黑" panose="020B0503020204020204" pitchFamily="34" charset="-122"/>
                <a:ea typeface="微软雅黑" panose="020B0503020204020204" pitchFamily="34" charset="-122"/>
                <a:sym typeface="+mn-ea"/>
              </a:rPr>
              <a:t>分析客服绩效考核管理的要点</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cs typeface="+mn-ea"/>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4275" name="文本框 28"/>
          <p:cNvSpPr txBox="1"/>
          <p:nvPr/>
        </p:nvSpPr>
        <p:spPr>
          <a:xfrm>
            <a:off x="3638550" y="4737100"/>
            <a:ext cx="5392738"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谢  谢！</a:t>
            </a:r>
            <a:endParaRPr lang="zh-CN" altLang="en-US" sz="4000" b="1" dirty="0">
              <a:latin typeface="微软雅黑" panose="020B0503020204020204" pitchFamily="34" charset="-122"/>
              <a:ea typeface="微软雅黑" panose="020B0503020204020204" pitchFamily="34" charset="-122"/>
            </a:endParaRPr>
          </a:p>
        </p:txBody>
      </p:sp>
      <p:cxnSp>
        <p:nvCxnSpPr>
          <p:cNvPr id="54276" name="直接连接符 31"/>
          <p:cNvCxnSpPr/>
          <p:nvPr/>
        </p:nvCxnSpPr>
        <p:spPr>
          <a:xfrm>
            <a:off x="3968750" y="5516563"/>
            <a:ext cx="4319588" cy="0"/>
          </a:xfrm>
          <a:prstGeom prst="line">
            <a:avLst/>
          </a:prstGeom>
          <a:ln w="12700" cap="flat" cmpd="sng">
            <a:solidFill>
              <a:srgbClr val="FFC108"/>
            </a:solidFill>
            <a:prstDash val="solid"/>
            <a:headEnd type="none" w="med" len="med"/>
            <a:tailEnd type="none" w="med" len="med"/>
          </a:ln>
        </p:spPr>
      </p:cxnSp>
      <p:cxnSp>
        <p:nvCxnSpPr>
          <p:cNvPr id="54277" name="直接连接符 34"/>
          <p:cNvCxnSpPr/>
          <p:nvPr/>
        </p:nvCxnSpPr>
        <p:spPr>
          <a:xfrm>
            <a:off x="3968750" y="5445125"/>
            <a:ext cx="4319588" cy="0"/>
          </a:xfrm>
          <a:prstGeom prst="line">
            <a:avLst/>
          </a:prstGeom>
          <a:ln w="12700" cap="flat" cmpd="sng">
            <a:solidFill>
              <a:srgbClr val="FFC108"/>
            </a:solidFill>
            <a:prstDash val="solid"/>
            <a:headEnd type="none" w="med" len="med"/>
            <a:tailEnd type="none" w="med" len="med"/>
          </a:ln>
        </p:spPr>
      </p:cxnSp>
      <p:sp>
        <p:nvSpPr>
          <p:cNvPr id="54278" name="文本框 35"/>
          <p:cNvSpPr txBox="1"/>
          <p:nvPr/>
        </p:nvSpPr>
        <p:spPr>
          <a:xfrm>
            <a:off x="3527425" y="6078538"/>
            <a:ext cx="5202238" cy="4603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a:t>
            </a:r>
            <a:r>
              <a:rPr lang="zh-CN" altLang="en-US" sz="2400" b="1" dirty="0">
                <a:solidFill>
                  <a:srgbClr val="0D0D0D"/>
                </a:solidFill>
                <a:latin typeface="微软雅黑" panose="020B0503020204020204" pitchFamily="34" charset="-122"/>
                <a:ea typeface="微软雅黑" panose="020B0503020204020204" pitchFamily="34" charset="-122"/>
              </a:rPr>
              <a:t>潘毅</a:t>
            </a:r>
            <a:endParaRPr lang="zh-CN" altLang="en-US" sz="2400" b="1" dirty="0">
              <a:solidFill>
                <a:srgbClr val="0D0D0D"/>
              </a:solidFill>
              <a:latin typeface="微软雅黑" panose="020B0503020204020204" pitchFamily="34" charset="-122"/>
              <a:ea typeface="微软雅黑" panose="020B0503020204020204" pitchFamily="34" charset="-122"/>
            </a:endParaRPr>
          </a:p>
        </p:txBody>
      </p:sp>
      <p:grpSp>
        <p:nvGrpSpPr>
          <p:cNvPr id="54279" name="组合 8"/>
          <p:cNvGrpSpPr/>
          <p:nvPr/>
        </p:nvGrpSpPr>
        <p:grpSpPr>
          <a:xfrm>
            <a:off x="-26987" y="935038"/>
            <a:ext cx="12218987" cy="3644900"/>
            <a:chOff x="0" y="1566863"/>
            <a:chExt cx="12192000" cy="3644900"/>
          </a:xfrm>
        </p:grpSpPr>
        <p:pic>
          <p:nvPicPr>
            <p:cNvPr id="54280" name="图片 24"/>
            <p:cNvPicPr>
              <a:picLocks noChangeAspect="1"/>
            </p:cNvPicPr>
            <p:nvPr/>
          </p:nvPicPr>
          <p:blipFill>
            <a:blip r:embed="rId1"/>
            <a:stretch>
              <a:fillRect/>
            </a:stretch>
          </p:blipFill>
          <p:spPr>
            <a:xfrm>
              <a:off x="0" y="1566863"/>
              <a:ext cx="6156018" cy="3644900"/>
            </a:xfrm>
            <a:prstGeom prst="rect">
              <a:avLst/>
            </a:prstGeom>
            <a:noFill/>
            <a:ln w="9525">
              <a:noFill/>
            </a:ln>
          </p:spPr>
        </p:pic>
        <p:pic>
          <p:nvPicPr>
            <p:cNvPr id="54281" name="图片 25"/>
            <p:cNvPicPr>
              <a:picLocks noChangeAspect="1"/>
            </p:cNvPicPr>
            <p:nvPr/>
          </p:nvPicPr>
          <p:blipFill>
            <a:blip r:embed="rId1"/>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5122" name="右箭头 2"/>
          <p:cNvSpPr/>
          <p:nvPr/>
        </p:nvSpPr>
        <p:spPr>
          <a:xfrm>
            <a:off x="276225" y="0"/>
            <a:ext cx="5630863" cy="6858000"/>
          </a:xfrm>
          <a:prstGeom prst="rightArrow">
            <a:avLst>
              <a:gd name="adj1" fmla="val 100000"/>
              <a:gd name="adj2" fmla="val 40037"/>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3" name="右箭头 1"/>
          <p:cNvSpPr/>
          <p:nvPr/>
        </p:nvSpPr>
        <p:spPr>
          <a:xfrm>
            <a:off x="0" y="0"/>
            <a:ext cx="5486400" cy="6858000"/>
          </a:xfrm>
          <a:prstGeom prst="rightArrow">
            <a:avLst>
              <a:gd name="adj1" fmla="val 100000"/>
              <a:gd name="adj2" fmla="val 40037"/>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4" name="文本框 3"/>
          <p:cNvSpPr txBox="1"/>
          <p:nvPr/>
        </p:nvSpPr>
        <p:spPr>
          <a:xfrm>
            <a:off x="1349375" y="1538288"/>
            <a:ext cx="174625" cy="2800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zh-CN" sz="8800" dirty="0">
                <a:latin typeface="微软雅黑" panose="020B0503020204020204" pitchFamily="34" charset="-122"/>
                <a:ea typeface="微软雅黑" panose="020B0503020204020204" pitchFamily="34" charset="-122"/>
              </a:rPr>
              <a:t>目录</a:t>
            </a:r>
            <a:endParaRPr lang="zh-CN" altLang="zh-CN" sz="8800" dirty="0">
              <a:latin typeface="微软雅黑" panose="020B0503020204020204" pitchFamily="34" charset="-122"/>
              <a:ea typeface="微软雅黑" panose="020B0503020204020204" pitchFamily="34" charset="-122"/>
            </a:endParaRPr>
          </a:p>
        </p:txBody>
      </p:sp>
      <p:sp>
        <p:nvSpPr>
          <p:cNvPr id="5125" name="矩形 4"/>
          <p:cNvSpPr/>
          <p:nvPr/>
        </p:nvSpPr>
        <p:spPr>
          <a:xfrm rot="2575801">
            <a:off x="6826250" y="15795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6" name="矩形 5"/>
          <p:cNvSpPr/>
          <p:nvPr/>
        </p:nvSpPr>
        <p:spPr>
          <a:xfrm rot="2575801">
            <a:off x="6673850" y="15795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7" name="矩形 6"/>
          <p:cNvSpPr/>
          <p:nvPr/>
        </p:nvSpPr>
        <p:spPr>
          <a:xfrm rot="2575801">
            <a:off x="6826250" y="30273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8" name="矩形 7"/>
          <p:cNvSpPr/>
          <p:nvPr/>
        </p:nvSpPr>
        <p:spPr>
          <a:xfrm rot="2575801">
            <a:off x="6673850" y="30273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1" name="文本框 12"/>
          <p:cNvSpPr txBox="1"/>
          <p:nvPr/>
        </p:nvSpPr>
        <p:spPr>
          <a:xfrm>
            <a:off x="6777038" y="1589088"/>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1</a:t>
            </a:r>
            <a:endParaRPr lang="zh-CN" altLang="en-US" sz="4000" dirty="0">
              <a:solidFill>
                <a:schemeClr val="bg1"/>
              </a:solidFill>
              <a:latin typeface="方正剪纸简体" pitchFamily="65" charset="-122"/>
              <a:ea typeface="方正剪纸简体" pitchFamily="65" charset="-122"/>
            </a:endParaRPr>
          </a:p>
        </p:txBody>
      </p:sp>
      <p:sp>
        <p:nvSpPr>
          <p:cNvPr id="5132" name="文本框 13"/>
          <p:cNvSpPr txBox="1"/>
          <p:nvPr/>
        </p:nvSpPr>
        <p:spPr>
          <a:xfrm>
            <a:off x="6777038" y="3021013"/>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2</a:t>
            </a:r>
            <a:endParaRPr lang="zh-CN" altLang="en-US" sz="4000" dirty="0">
              <a:solidFill>
                <a:schemeClr val="bg1"/>
              </a:solidFill>
              <a:latin typeface="方正剪纸简体" pitchFamily="65" charset="-122"/>
              <a:ea typeface="方正剪纸简体" pitchFamily="65" charset="-122"/>
            </a:endParaRPr>
          </a:p>
        </p:txBody>
      </p:sp>
      <p:sp>
        <p:nvSpPr>
          <p:cNvPr id="5134" name="圆角矩形 16"/>
          <p:cNvSpPr/>
          <p:nvPr/>
        </p:nvSpPr>
        <p:spPr>
          <a:xfrm>
            <a:off x="8224838" y="1587500"/>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5" name="圆角矩形 17"/>
          <p:cNvSpPr/>
          <p:nvPr/>
        </p:nvSpPr>
        <p:spPr>
          <a:xfrm>
            <a:off x="8224838" y="3100388"/>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7" name="文本框 20"/>
          <p:cNvSpPr txBox="1"/>
          <p:nvPr/>
        </p:nvSpPr>
        <p:spPr>
          <a:xfrm>
            <a:off x="8535988" y="1700213"/>
            <a:ext cx="2759075" cy="39878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建立客服</a:t>
            </a:r>
            <a:r>
              <a:rPr lang="zh-CN" altLang="en-US" sz="2000" b="1" dirty="0">
                <a:latin typeface="微软雅黑" panose="020B0503020204020204" pitchFamily="34" charset="-122"/>
                <a:ea typeface="微软雅黑" panose="020B0503020204020204" pitchFamily="34" charset="-122"/>
              </a:rPr>
              <a:t>团队</a:t>
            </a:r>
            <a:endParaRPr lang="zh-CN" altLang="en-US" sz="2000" b="1" dirty="0">
              <a:latin typeface="微软雅黑" panose="020B0503020204020204" pitchFamily="34" charset="-122"/>
              <a:ea typeface="微软雅黑" panose="020B0503020204020204" pitchFamily="34" charset="-122"/>
            </a:endParaRPr>
          </a:p>
        </p:txBody>
      </p:sp>
      <p:sp>
        <p:nvSpPr>
          <p:cNvPr id="5138" name="文本框 21"/>
          <p:cNvSpPr txBox="1"/>
          <p:nvPr/>
        </p:nvSpPr>
        <p:spPr>
          <a:xfrm>
            <a:off x="9120188" y="3228975"/>
            <a:ext cx="2759075" cy="39878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完善客服</a:t>
            </a:r>
            <a:r>
              <a:rPr lang="zh-CN" altLang="en-US" sz="2000" b="1" dirty="0">
                <a:latin typeface="微软雅黑" panose="020B0503020204020204" pitchFamily="34" charset="-122"/>
                <a:ea typeface="微软雅黑" panose="020B0503020204020204" pitchFamily="34" charset="-122"/>
              </a:rPr>
              <a:t>团队</a:t>
            </a:r>
            <a:endParaRPr lang="zh-CN" altLang="en-US" sz="2000" b="1" dirty="0">
              <a:latin typeface="微软雅黑" panose="020B0503020204020204" pitchFamily="34" charset="-122"/>
              <a:ea typeface="微软雅黑" panose="020B0503020204020204" pitchFamily="34" charset="-122"/>
            </a:endParaRPr>
          </a:p>
        </p:txBody>
      </p:sp>
      <p:sp>
        <p:nvSpPr>
          <p:cNvPr id="3" name="矩形 2"/>
          <p:cNvSpPr/>
          <p:nvPr/>
        </p:nvSpPr>
        <p:spPr>
          <a:xfrm>
            <a:off x="6168390" y="1196340"/>
            <a:ext cx="5628005" cy="1551305"/>
          </a:xfrm>
          <a:prstGeom prst="rect">
            <a:avLst/>
          </a:prstGeom>
          <a:solidFill>
            <a:srgbClr val="FFFFFF">
              <a:alpha val="81175"/>
            </a:srgbClr>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None/>
            </a:pPr>
            <a:endParaRPr lang="zh-CN"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19"/>
          <p:cNvGrpSpPr/>
          <p:nvPr/>
        </p:nvGrpSpPr>
        <p:grpSpPr>
          <a:xfrm>
            <a:off x="0" y="381000"/>
            <a:ext cx="695325" cy="506413"/>
            <a:chOff x="0" y="0"/>
            <a:chExt cx="694944" cy="624651"/>
          </a:xfrm>
        </p:grpSpPr>
        <p:sp>
          <p:nvSpPr>
            <p:cNvPr id="71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171" name="矩形 22"/>
          <p:cNvSpPr/>
          <p:nvPr/>
        </p:nvSpPr>
        <p:spPr>
          <a:xfrm>
            <a:off x="911225" y="363855"/>
            <a:ext cx="7818755" cy="95313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r>
              <a:rPr lang="en-US" altLang="zh-CN" b="1" dirty="0">
                <a:solidFill>
                  <a:srgbClr val="404040"/>
                </a:solidFill>
                <a:latin typeface="微软雅黑" panose="020B0503020204020204" pitchFamily="34" charset="-122"/>
                <a:ea typeface="微软雅黑" panose="020B0503020204020204" pitchFamily="34" charset="-122"/>
              </a:rPr>
              <a:t>——</a:t>
            </a:r>
            <a:r>
              <a:rPr lang="en-US" altLang="zh-CN" b="1" dirty="0">
                <a:solidFill>
                  <a:srgbClr val="404040"/>
                </a:solidFill>
                <a:latin typeface="Arial" panose="020B0604020202020204" pitchFamily="34" charset="0"/>
                <a:ea typeface="微软雅黑" panose="020B0503020204020204" pitchFamily="34" charset="-122"/>
                <a:sym typeface="+mn-ea"/>
              </a:rPr>
              <a:t>培训工作的启发</a:t>
            </a:r>
            <a:endParaRPr lang="en-US" altLang="zh-CN" b="1" dirty="0">
              <a:solidFill>
                <a:srgbClr val="404040"/>
              </a:solidFill>
              <a:latin typeface="Arial" panose="020B0604020202020204" pitchFamily="34" charset="0"/>
              <a:ea typeface="微软雅黑" panose="020B0503020204020204" pitchFamily="34" charset="-122"/>
            </a:endParaRPr>
          </a:p>
          <a:p>
            <a:pPr marL="0" lvl="0" indent="0" eaLnBrk="1" hangingPunct="1">
              <a:lnSpc>
                <a:spcPct val="100000"/>
              </a:lnSpc>
              <a:spcBef>
                <a:spcPct val="0"/>
              </a:spcBef>
              <a:buFontTx/>
              <a:buNone/>
            </a:pPr>
            <a:endParaRPr lang="en-US" altLang="zh-CN" b="1" dirty="0">
              <a:solidFill>
                <a:srgbClr val="404040"/>
              </a:solidFill>
              <a:latin typeface="微软雅黑" panose="020B0503020204020204" pitchFamily="34" charset="-122"/>
              <a:ea typeface="微软雅黑" panose="020B0503020204020204" pitchFamily="34" charset="-122"/>
            </a:endParaRPr>
          </a:p>
        </p:txBody>
      </p:sp>
      <p:sp>
        <p:nvSpPr>
          <p:cNvPr id="7172" name="MH_Text_1"/>
          <p:cNvSpPr/>
          <p:nvPr/>
        </p:nvSpPr>
        <p:spPr>
          <a:xfrm>
            <a:off x="1127125" y="1628775"/>
            <a:ext cx="10241915" cy="3684905"/>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eaLnBrk="1" hangingPunct="1">
              <a:lnSpc>
                <a:spcPct val="10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       李晋是公司的培训经理，针对公司新开的客服部门，李晋需要给新人们制定系列的培训计划和实施方案。今天，李晋来到客服经理张悦的办公室商量如何快速高效的进行培训工作。</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l" eaLnBrk="1" hangingPunct="1">
              <a:lnSpc>
                <a:spcPct val="100000"/>
              </a:lnSpc>
              <a:spcBef>
                <a:spcPts val="600"/>
              </a:spcBef>
              <a:spcAft>
                <a:spcPts val="600"/>
              </a:spcAft>
              <a:buNone/>
            </a:pPr>
            <a:r>
              <a:rPr lang="en-US" altLang="zh-CN" sz="2000" b="1" dirty="0">
                <a:solidFill>
                  <a:srgbClr val="FF0000"/>
                </a:solidFill>
                <a:latin typeface="Arial" panose="020B0604020202020204" pitchFamily="34" charset="0"/>
                <a:ea typeface="微软雅黑" panose="020B0503020204020204" pitchFamily="34" charset="-122"/>
              </a:rPr>
              <a:t>李</a:t>
            </a:r>
            <a:r>
              <a:rPr lang="en-US" altLang="zh-CN" sz="2000" b="1" dirty="0">
                <a:solidFill>
                  <a:srgbClr val="404040"/>
                </a:solidFill>
                <a:latin typeface="Arial" panose="020B0604020202020204" pitchFamily="34" charset="0"/>
                <a:ea typeface="微软雅黑" panose="020B0503020204020204" pitchFamily="34" charset="-122"/>
              </a:rPr>
              <a:t>：“张总，请问贵部门的培训安排，你有什么想法吗？”</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l" eaLnBrk="1" hangingPunct="1">
              <a:lnSpc>
                <a:spcPct val="100000"/>
              </a:lnSpc>
              <a:spcBef>
                <a:spcPts val="600"/>
              </a:spcBef>
              <a:spcAft>
                <a:spcPts val="600"/>
              </a:spcAft>
              <a:buNone/>
            </a:pPr>
            <a:r>
              <a:rPr lang="en-US" altLang="zh-CN" sz="2000" b="1" dirty="0">
                <a:solidFill>
                  <a:schemeClr val="accent1">
                    <a:lumMod val="75000"/>
                  </a:schemeClr>
                </a:solidFill>
                <a:latin typeface="Arial" panose="020B0604020202020204" pitchFamily="34" charset="0"/>
                <a:ea typeface="微软雅黑" panose="020B0503020204020204" pitchFamily="34" charset="-122"/>
              </a:rPr>
              <a:t>张</a:t>
            </a:r>
            <a:r>
              <a:rPr lang="en-US" altLang="zh-CN" sz="2000" b="1" dirty="0">
                <a:solidFill>
                  <a:srgbClr val="404040"/>
                </a:solidFill>
                <a:latin typeface="Arial" panose="020B0604020202020204" pitchFamily="34" charset="0"/>
                <a:ea typeface="微软雅黑" panose="020B0503020204020204" pitchFamily="34" charset="-122"/>
              </a:rPr>
              <a:t>：“我想针对现有的新人和中层管理人员，做一个针对性的分层培训。”</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l" eaLnBrk="1" hangingPunct="1">
              <a:lnSpc>
                <a:spcPct val="100000"/>
              </a:lnSpc>
              <a:spcBef>
                <a:spcPts val="600"/>
              </a:spcBef>
              <a:spcAft>
                <a:spcPts val="600"/>
              </a:spcAft>
              <a:buNone/>
            </a:pPr>
            <a:r>
              <a:rPr lang="en-US" altLang="zh-CN" sz="2000" b="1" dirty="0">
                <a:solidFill>
                  <a:srgbClr val="FF0000"/>
                </a:solidFill>
                <a:latin typeface="Arial" panose="020B0604020202020204" pitchFamily="34" charset="0"/>
                <a:ea typeface="微软雅黑" panose="020B0503020204020204" pitchFamily="34" charset="-122"/>
              </a:rPr>
              <a:t>李</a:t>
            </a:r>
            <a:r>
              <a:rPr lang="en-US" altLang="zh-CN" sz="2000" b="1" dirty="0">
                <a:solidFill>
                  <a:srgbClr val="404040"/>
                </a:solidFill>
                <a:latin typeface="Arial" panose="020B0604020202020204" pitchFamily="34" charset="0"/>
                <a:ea typeface="微软雅黑" panose="020B0503020204020204" pitchFamily="34" charset="-122"/>
              </a:rPr>
              <a:t>：“请问张总，这次培训想达到什么样的目的呢？”</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l" eaLnBrk="1" hangingPunct="1">
              <a:lnSpc>
                <a:spcPct val="100000"/>
              </a:lnSpc>
              <a:spcBef>
                <a:spcPts val="600"/>
              </a:spcBef>
              <a:spcAft>
                <a:spcPts val="600"/>
              </a:spcAft>
              <a:buNone/>
            </a:pPr>
            <a:r>
              <a:rPr lang="en-US" altLang="zh-CN" sz="2000" b="1" dirty="0">
                <a:solidFill>
                  <a:schemeClr val="accent1">
                    <a:lumMod val="75000"/>
                  </a:schemeClr>
                </a:solidFill>
                <a:latin typeface="Arial" panose="020B0604020202020204" pitchFamily="34" charset="0"/>
                <a:ea typeface="微软雅黑" panose="020B0503020204020204" pitchFamily="34" charset="-122"/>
              </a:rPr>
              <a:t>张</a:t>
            </a:r>
            <a:r>
              <a:rPr lang="en-US" altLang="zh-CN" sz="2000" b="1" dirty="0">
                <a:solidFill>
                  <a:srgbClr val="404040"/>
                </a:solidFill>
                <a:latin typeface="Arial" panose="020B0604020202020204" pitchFamily="34" charset="0"/>
                <a:ea typeface="微软雅黑" panose="020B0503020204020204" pitchFamily="34" charset="-122"/>
              </a:rPr>
              <a:t>：“一方面，是想让新人们尽快适应工作节奏。另一方面，也想让提升主管们的培训技巧，帮助新人更快融入团队，实现目标。”</a:t>
            </a:r>
            <a:endParaRPr lang="en-US" altLang="zh-CN" sz="2000" b="1" dirty="0">
              <a:solidFill>
                <a:srgbClr val="404040"/>
              </a:solidFill>
              <a:latin typeface="Arial" panose="020B0604020202020204" pitchFamily="34" charset="0"/>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MH_Other_1"/>
          <p:cNvSpPr/>
          <p:nvPr/>
        </p:nvSpPr>
        <p:spPr>
          <a:xfrm flipH="1">
            <a:off x="2568575" y="1557338"/>
            <a:ext cx="1054100" cy="1524000"/>
          </a:xfrm>
          <a:custGeom>
            <a:avLst/>
            <a:gdLst>
              <a:gd name="txL" fmla="*/ 0 w 1535"/>
              <a:gd name="txT" fmla="*/ 0 h 2041"/>
              <a:gd name="txR" fmla="*/ 1535 w 1535"/>
              <a:gd name="txB" fmla="*/ 2041 h 2041"/>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p>
            <a:endParaRPr lang="zh-CN" altLang="en-US"/>
          </a:p>
        </p:txBody>
      </p:sp>
      <p:sp>
        <p:nvSpPr>
          <p:cNvPr id="8195" name="MH_Other_2"/>
          <p:cNvSpPr/>
          <p:nvPr/>
        </p:nvSpPr>
        <p:spPr>
          <a:xfrm flipH="1">
            <a:off x="2855913" y="1628775"/>
            <a:ext cx="693737" cy="860425"/>
          </a:xfrm>
          <a:custGeom>
            <a:avLst/>
            <a:gdLst>
              <a:gd name="txL" fmla="*/ 0 w 10170"/>
              <a:gd name="txT" fmla="*/ 0 h 10000"/>
              <a:gd name="txR" fmla="*/ 10170 w 10170"/>
              <a:gd name="txB" fmla="*/ 10000 h 10000"/>
            </a:gdLst>
            <a:ahLst/>
            <a:cxnLst>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Lst>
            <a:rect l="txL" t="txT" r="txR" b="txB"/>
            <a:pathLst>
              <a:path w="10170" h="10000">
                <a:moveTo>
                  <a:pt x="10170" y="5643"/>
                </a:moveTo>
                <a:lnTo>
                  <a:pt x="10170" y="809"/>
                </a:lnTo>
                <a:lnTo>
                  <a:pt x="8658" y="487"/>
                </a:lnTo>
                <a:lnTo>
                  <a:pt x="5261" y="0"/>
                </a:lnTo>
                <a:lnTo>
                  <a:pt x="0" y="5165"/>
                </a:lnTo>
                <a:lnTo>
                  <a:pt x="1864" y="9200"/>
                </a:lnTo>
                <a:lnTo>
                  <a:pt x="4696" y="10000"/>
                </a:lnTo>
                <a:lnTo>
                  <a:pt x="10170" y="5643"/>
                </a:lnTo>
                <a:close/>
              </a:path>
            </a:pathLst>
          </a:custGeom>
          <a:solidFill>
            <a:srgbClr val="F8DEE9">
              <a:alpha val="100000"/>
            </a:srgbClr>
          </a:solidFill>
          <a:ln w="9525">
            <a:noFill/>
          </a:ln>
        </p:spPr>
        <p:txBody>
          <a:bodyPr/>
          <a:p>
            <a:endParaRPr lang="zh-CN" altLang="en-US"/>
          </a:p>
        </p:txBody>
      </p:sp>
      <p:sp>
        <p:nvSpPr>
          <p:cNvPr id="8196" name="MH_Other_3"/>
          <p:cNvSpPr/>
          <p:nvPr/>
        </p:nvSpPr>
        <p:spPr>
          <a:xfrm rot="10800000" flipH="1" flipV="1">
            <a:off x="8759825" y="4633913"/>
            <a:ext cx="1052513" cy="1525587"/>
          </a:xfrm>
          <a:custGeom>
            <a:avLst/>
            <a:gdLst>
              <a:gd name="txL" fmla="*/ 0 w 1535"/>
              <a:gd name="txT" fmla="*/ 0 h 2041"/>
              <a:gd name="txR" fmla="*/ 1535 w 1535"/>
              <a:gd name="txB" fmla="*/ 2041 h 2041"/>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p>
            <a:endParaRPr lang="zh-CN" altLang="en-US"/>
          </a:p>
        </p:txBody>
      </p:sp>
      <p:sp>
        <p:nvSpPr>
          <p:cNvPr id="8197" name="MH_Other_4"/>
          <p:cNvSpPr/>
          <p:nvPr/>
        </p:nvSpPr>
        <p:spPr>
          <a:xfrm rot="10800000" flipH="1" flipV="1">
            <a:off x="8818563" y="4789488"/>
            <a:ext cx="687387" cy="855662"/>
          </a:xfrm>
          <a:custGeom>
            <a:avLst/>
            <a:gdLst>
              <a:gd name="txL" fmla="*/ 0 w 10171"/>
              <a:gd name="txT" fmla="*/ 0 h 10000"/>
              <a:gd name="txR" fmla="*/ 10171 w 10171"/>
              <a:gd name="txB" fmla="*/ 10000 h 10000"/>
            </a:gdLst>
            <a:ahLst/>
            <a:cxnLst>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Lst>
            <a:rect l="txL" t="txT" r="txR" b="txB"/>
            <a:pathLst>
              <a:path w="10171" h="10000">
                <a:moveTo>
                  <a:pt x="10171" y="5643"/>
                </a:moveTo>
                <a:lnTo>
                  <a:pt x="10171" y="809"/>
                </a:lnTo>
                <a:lnTo>
                  <a:pt x="8659" y="487"/>
                </a:lnTo>
                <a:lnTo>
                  <a:pt x="5262" y="0"/>
                </a:lnTo>
                <a:lnTo>
                  <a:pt x="0" y="5177"/>
                </a:lnTo>
                <a:lnTo>
                  <a:pt x="1865" y="9200"/>
                </a:lnTo>
                <a:lnTo>
                  <a:pt x="4697" y="10000"/>
                </a:lnTo>
                <a:lnTo>
                  <a:pt x="10171" y="5643"/>
                </a:lnTo>
                <a:close/>
              </a:path>
            </a:pathLst>
          </a:custGeom>
          <a:solidFill>
            <a:srgbClr val="F8DEE9">
              <a:alpha val="100000"/>
            </a:srgbClr>
          </a:solidFill>
          <a:ln w="9525">
            <a:noFill/>
          </a:ln>
        </p:spPr>
        <p:txBody>
          <a:bodyPr/>
          <a:p>
            <a:endParaRPr lang="zh-CN" altLang="en-US"/>
          </a:p>
        </p:txBody>
      </p:sp>
      <p:grpSp>
        <p:nvGrpSpPr>
          <p:cNvPr id="8198" name="MH_Desc_1"/>
          <p:cNvGrpSpPr/>
          <p:nvPr/>
        </p:nvGrpSpPr>
        <p:grpSpPr>
          <a:xfrm>
            <a:off x="3719513" y="1844675"/>
            <a:ext cx="5040312" cy="3640138"/>
            <a:chOff x="0" y="0"/>
            <a:chExt cx="1924" cy="1736"/>
          </a:xfrm>
        </p:grpSpPr>
        <p:pic>
          <p:nvPicPr>
            <p:cNvPr id="8204" name="MH_Desc_1"/>
            <p:cNvPicPr/>
            <p:nvPr/>
          </p:nvPicPr>
          <p:blipFill>
            <a:blip r:embed="rId1"/>
            <a:stretch>
              <a:fillRect/>
            </a:stretch>
          </p:blipFill>
          <p:spPr>
            <a:xfrm>
              <a:off x="0" y="0"/>
              <a:ext cx="1924" cy="1736"/>
            </a:xfrm>
            <a:prstGeom prst="rect">
              <a:avLst/>
            </a:prstGeom>
            <a:noFill/>
            <a:ln w="9525">
              <a:noFill/>
            </a:ln>
          </p:spPr>
        </p:pic>
        <p:sp>
          <p:nvSpPr>
            <p:cNvPr id="8205" name="Text Box 8"/>
            <p:cNvSpPr txBox="1"/>
            <p:nvPr/>
          </p:nvSpPr>
          <p:spPr>
            <a:xfrm>
              <a:off x="16" y="481"/>
              <a:ext cx="1908" cy="1153"/>
            </a:xfrm>
            <a:prstGeom prst="rect">
              <a:avLst/>
            </a:prstGeom>
            <a:noFill/>
            <a:ln w="9525">
              <a:noFill/>
            </a:ln>
          </p:spPr>
          <p:txBody>
            <a:bodyPr lIns="0" tIns="0" rIns="0" bIns="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r>
                <a:rPr lang="en-US" altLang="zh-CN" sz="2400" b="1" dirty="0">
                  <a:solidFill>
                    <a:srgbClr val="404040"/>
                  </a:solidFill>
                  <a:latin typeface="Arial" panose="020B0604020202020204" pitchFamily="34" charset="0"/>
                  <a:ea typeface="微软雅黑" panose="020B0503020204020204" pitchFamily="34" charset="-122"/>
                  <a:sym typeface="+mn-ea"/>
                </a:rPr>
                <a:t>如何设计一个培训课程，可以同时提升客服人员的一线业务水平和主管人员的培训能力？</a:t>
              </a:r>
              <a:endParaRPr lang="en-US" altLang="zh-CN" sz="2400" b="1" dirty="0">
                <a:solidFill>
                  <a:srgbClr val="404040"/>
                </a:solidFill>
                <a:latin typeface="Arial" panose="020B0604020202020204" pitchFamily="34" charset="0"/>
                <a:ea typeface="微软雅黑" panose="020B0503020204020204" pitchFamily="34" charset="-122"/>
                <a:sym typeface="+mn-ea"/>
              </a:endParaRPr>
            </a:p>
          </p:txBody>
        </p:sp>
      </p:grpSp>
      <p:pic>
        <p:nvPicPr>
          <p:cNvPr id="8199" name="Picture 9" descr="office6\wpsassist\cache\A000220150318R85PPIC"/>
          <p:cNvPicPr>
            <a:picLocks noChangeAspect="1"/>
          </p:cNvPicPr>
          <p:nvPr/>
        </p:nvPicPr>
        <p:blipFill>
          <a:blip r:embed="rId2"/>
          <a:stretch>
            <a:fillRect/>
          </a:stretch>
        </p:blipFill>
        <p:spPr>
          <a:xfrm>
            <a:off x="10128250" y="334963"/>
            <a:ext cx="1655763" cy="2720975"/>
          </a:xfrm>
          <a:prstGeom prst="rect">
            <a:avLst/>
          </a:prstGeom>
          <a:noFill/>
          <a:ln w="9525">
            <a:noFill/>
          </a:ln>
        </p:spPr>
      </p:pic>
      <p:grpSp>
        <p:nvGrpSpPr>
          <p:cNvPr id="8200" name="组合 19"/>
          <p:cNvGrpSpPr/>
          <p:nvPr/>
        </p:nvGrpSpPr>
        <p:grpSpPr>
          <a:xfrm>
            <a:off x="0" y="381000"/>
            <a:ext cx="695325" cy="506413"/>
            <a:chOff x="0" y="0"/>
            <a:chExt cx="694944" cy="624651"/>
          </a:xfrm>
        </p:grpSpPr>
        <p:sp>
          <p:nvSpPr>
            <p:cNvPr id="820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820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201"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情景分析</a:t>
            </a:r>
            <a:endParaRPr lang="zh-CN" altLang="zh-CN" b="1" dirty="0">
              <a:solidFill>
                <a:srgbClr val="40404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MH_Text_1"/>
          <p:cNvSpPr>
            <a:spLocks noChangeAspect="1"/>
          </p:cNvSpPr>
          <p:nvPr/>
        </p:nvSpPr>
        <p:spPr>
          <a:xfrm>
            <a:off x="2424113" y="981075"/>
            <a:ext cx="7559675" cy="4986338"/>
          </a:xfrm>
          <a:prstGeom prst="roundRect">
            <a:avLst>
              <a:gd name="adj" fmla="val 1431"/>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为了让客服团队的工作人员能快速地熟悉工作内容与流程，后续为客户提供越来越好的服务体验，客户团队成员有必要在上岗之前和工作过程中持续接受高质量、系统的培训。</a:t>
            </a:r>
            <a:endParaRPr lang="en-US" altLang="zh-CN" sz="20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0"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1"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图片占位符 4"/>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14339" name="Rectangle 3"/>
          <p:cNvSpPr/>
          <p:nvPr/>
        </p:nvSpPr>
        <p:spPr>
          <a:xfrm>
            <a:off x="-317" y="4228783"/>
            <a:ext cx="12192000" cy="2625725"/>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4340" name="Rectangle 8"/>
          <p:cNvSpPr/>
          <p:nvPr/>
        </p:nvSpPr>
        <p:spPr>
          <a:xfrm>
            <a:off x="0" y="3375025"/>
            <a:ext cx="12192000" cy="85725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5365" name="Rectangle 18"/>
          <p:cNvSpPr>
            <a:spLocks noChangeArrowheads="1"/>
          </p:cNvSpPr>
          <p:nvPr/>
        </p:nvSpPr>
        <p:spPr bwMode="auto">
          <a:xfrm>
            <a:off x="1125855" y="4907280"/>
            <a:ext cx="351218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任务一</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培训</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客服团队</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cxnSp>
        <p:nvCxnSpPr>
          <p:cNvPr id="14342" name="Straight Connector 22"/>
          <p:cNvCxnSpPr/>
          <p:nvPr/>
        </p:nvCxnSpPr>
        <p:spPr>
          <a:xfrm>
            <a:off x="6091555" y="4509770"/>
            <a:ext cx="0" cy="1949450"/>
          </a:xfrm>
          <a:prstGeom prst="line">
            <a:avLst/>
          </a:prstGeom>
          <a:ln w="6350" cap="flat" cmpd="sng">
            <a:solidFill>
              <a:srgbClr val="C55A11"/>
            </a:solidFill>
            <a:prstDash val="solid"/>
            <a:headEnd type="none" w="med" len="med"/>
            <a:tailEnd type="none" w="med" len="med"/>
          </a:ln>
        </p:spPr>
      </p:cxnSp>
      <p:grpSp>
        <p:nvGrpSpPr>
          <p:cNvPr id="14344" name="组合 9"/>
          <p:cNvGrpSpPr/>
          <p:nvPr/>
        </p:nvGrpSpPr>
        <p:grpSpPr>
          <a:xfrm>
            <a:off x="2740660" y="3568700"/>
            <a:ext cx="282575" cy="420688"/>
            <a:chOff x="0" y="0"/>
            <a:chExt cx="282644" cy="419812"/>
          </a:xfrm>
        </p:grpSpPr>
        <p:sp>
          <p:nvSpPr>
            <p:cNvPr id="14356" name="Freeform 306"/>
            <p:cNvSpPr/>
            <p:nvPr/>
          </p:nvSpPr>
          <p:spPr>
            <a:xfrm>
              <a:off x="88325" y="407342"/>
              <a:ext cx="108071"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4" h="5">
                  <a:moveTo>
                    <a:pt x="43" y="0"/>
                  </a:moveTo>
                  <a:cubicBezTo>
                    <a:pt x="2" y="0"/>
                    <a:pt x="2" y="0"/>
                    <a:pt x="2" y="0"/>
                  </a:cubicBezTo>
                  <a:cubicBezTo>
                    <a:pt x="2" y="0"/>
                    <a:pt x="0" y="1"/>
                    <a:pt x="0" y="3"/>
                  </a:cubicBezTo>
                  <a:cubicBezTo>
                    <a:pt x="0" y="5"/>
                    <a:pt x="3" y="5"/>
                    <a:pt x="3" y="5"/>
                  </a:cubicBezTo>
                  <a:cubicBezTo>
                    <a:pt x="5" y="5"/>
                    <a:pt x="5" y="5"/>
                    <a:pt x="5" y="5"/>
                  </a:cubicBezTo>
                  <a:cubicBezTo>
                    <a:pt x="5" y="5"/>
                    <a:pt x="5" y="5"/>
                    <a:pt x="5" y="5"/>
                  </a:cubicBezTo>
                  <a:cubicBezTo>
                    <a:pt x="39" y="5"/>
                    <a:pt x="39" y="5"/>
                    <a:pt x="39" y="5"/>
                  </a:cubicBezTo>
                  <a:cubicBezTo>
                    <a:pt x="42" y="5"/>
                    <a:pt x="42" y="5"/>
                    <a:pt x="42" y="5"/>
                  </a:cubicBezTo>
                  <a:cubicBezTo>
                    <a:pt x="42" y="5"/>
                    <a:pt x="44" y="4"/>
                    <a:pt x="44" y="3"/>
                  </a:cubicBezTo>
                  <a:cubicBezTo>
                    <a:pt x="44" y="1"/>
                    <a:pt x="43" y="0"/>
                    <a:pt x="43" y="0"/>
                  </a:cubicBezTo>
                  <a:close/>
                </a:path>
              </a:pathLst>
            </a:custGeom>
            <a:solidFill>
              <a:srgbClr val="F1F0EF">
                <a:alpha val="100000"/>
              </a:srgbClr>
            </a:solidFill>
            <a:ln w="9525">
              <a:noFill/>
            </a:ln>
          </p:spPr>
          <p:txBody>
            <a:bodyPr/>
            <a:p>
              <a:endParaRPr lang="zh-CN" altLang="en-US"/>
            </a:p>
          </p:txBody>
        </p:sp>
        <p:sp>
          <p:nvSpPr>
            <p:cNvPr id="14357" name="Freeform 307"/>
            <p:cNvSpPr/>
            <p:nvPr/>
          </p:nvSpPr>
          <p:spPr>
            <a:xfrm>
              <a:off x="83131" y="392795"/>
              <a:ext cx="118463"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0"/>
                </a:cxn>
              </a:cxnLst>
              <a:pathLst>
                <a:path w="48" h="5">
                  <a:moveTo>
                    <a:pt x="47" y="0"/>
                  </a:moveTo>
                  <a:cubicBezTo>
                    <a:pt x="2" y="0"/>
                    <a:pt x="2" y="0"/>
                    <a:pt x="2" y="0"/>
                  </a:cubicBezTo>
                  <a:cubicBezTo>
                    <a:pt x="2" y="0"/>
                    <a:pt x="0" y="0"/>
                    <a:pt x="0" y="2"/>
                  </a:cubicBezTo>
                  <a:cubicBezTo>
                    <a:pt x="0" y="5"/>
                    <a:pt x="4" y="4"/>
                    <a:pt x="4" y="4"/>
                  </a:cubicBezTo>
                  <a:cubicBezTo>
                    <a:pt x="45" y="4"/>
                    <a:pt x="45" y="4"/>
                    <a:pt x="45" y="4"/>
                  </a:cubicBezTo>
                  <a:cubicBezTo>
                    <a:pt x="46" y="4"/>
                    <a:pt x="46" y="4"/>
                    <a:pt x="46" y="4"/>
                  </a:cubicBezTo>
                  <a:cubicBezTo>
                    <a:pt x="46"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4358" name="Freeform 308"/>
            <p:cNvSpPr/>
            <p:nvPr/>
          </p:nvSpPr>
          <p:spPr>
            <a:xfrm>
              <a:off x="83131" y="358502"/>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4359" name="Freeform 309"/>
            <p:cNvSpPr/>
            <p:nvPr/>
          </p:nvSpPr>
          <p:spPr>
            <a:xfrm>
              <a:off x="83131" y="376170"/>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4360" name="Freeform 310"/>
            <p:cNvSpPr>
              <a:spLocks noEditPoints="1"/>
            </p:cNvSpPr>
            <p:nvPr/>
          </p:nvSpPr>
          <p:spPr>
            <a:xfrm>
              <a:off x="0" y="0"/>
              <a:ext cx="282644" cy="351228"/>
            </a:xfrm>
            <a:custGeom>
              <a:avLst/>
              <a:gdLst/>
              <a:ahLst/>
              <a:cxnLst>
                <a:cxn ang="0">
                  <a:pos x="2147483646" y="0"/>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5" h="143">
                  <a:moveTo>
                    <a:pt x="98" y="16"/>
                  </a:moveTo>
                  <a:cubicBezTo>
                    <a:pt x="88" y="6"/>
                    <a:pt x="75" y="0"/>
                    <a:pt x="59" y="0"/>
                  </a:cubicBezTo>
                  <a:cubicBezTo>
                    <a:pt x="58" y="0"/>
                    <a:pt x="58" y="0"/>
                    <a:pt x="58" y="0"/>
                  </a:cubicBezTo>
                  <a:cubicBezTo>
                    <a:pt x="54" y="0"/>
                    <a:pt x="54" y="0"/>
                    <a:pt x="54" y="0"/>
                  </a:cubicBezTo>
                  <a:cubicBezTo>
                    <a:pt x="40" y="0"/>
                    <a:pt x="28" y="6"/>
                    <a:pt x="17" y="16"/>
                  </a:cubicBezTo>
                  <a:cubicBezTo>
                    <a:pt x="13" y="20"/>
                    <a:pt x="9" y="25"/>
                    <a:pt x="5" y="32"/>
                  </a:cubicBezTo>
                  <a:cubicBezTo>
                    <a:pt x="2" y="39"/>
                    <a:pt x="1" y="46"/>
                    <a:pt x="0" y="54"/>
                  </a:cubicBezTo>
                  <a:cubicBezTo>
                    <a:pt x="0" y="57"/>
                    <a:pt x="0" y="57"/>
                    <a:pt x="0" y="57"/>
                  </a:cubicBezTo>
                  <a:cubicBezTo>
                    <a:pt x="0" y="58"/>
                    <a:pt x="0" y="58"/>
                    <a:pt x="0" y="58"/>
                  </a:cubicBezTo>
                  <a:cubicBezTo>
                    <a:pt x="1" y="68"/>
                    <a:pt x="3" y="76"/>
                    <a:pt x="6" y="82"/>
                  </a:cubicBezTo>
                  <a:cubicBezTo>
                    <a:pt x="9" y="88"/>
                    <a:pt x="12" y="94"/>
                    <a:pt x="15" y="99"/>
                  </a:cubicBezTo>
                  <a:cubicBezTo>
                    <a:pt x="16" y="101"/>
                    <a:pt x="16" y="101"/>
                    <a:pt x="16" y="101"/>
                  </a:cubicBezTo>
                  <a:cubicBezTo>
                    <a:pt x="17" y="102"/>
                    <a:pt x="17" y="104"/>
                    <a:pt x="18" y="105"/>
                  </a:cubicBezTo>
                  <a:cubicBezTo>
                    <a:pt x="21" y="110"/>
                    <a:pt x="24" y="114"/>
                    <a:pt x="25" y="120"/>
                  </a:cubicBezTo>
                  <a:cubicBezTo>
                    <a:pt x="26" y="122"/>
                    <a:pt x="26" y="125"/>
                    <a:pt x="26" y="128"/>
                  </a:cubicBezTo>
                  <a:cubicBezTo>
                    <a:pt x="26" y="129"/>
                    <a:pt x="27" y="131"/>
                    <a:pt x="27" y="132"/>
                  </a:cubicBezTo>
                  <a:cubicBezTo>
                    <a:pt x="28" y="137"/>
                    <a:pt x="31" y="140"/>
                    <a:pt x="33" y="142"/>
                  </a:cubicBezTo>
                  <a:cubicBezTo>
                    <a:pt x="33" y="143"/>
                    <a:pt x="34" y="143"/>
                    <a:pt x="35" y="143"/>
                  </a:cubicBezTo>
                  <a:cubicBezTo>
                    <a:pt x="81" y="143"/>
                    <a:pt x="81" y="143"/>
                    <a:pt x="81" y="143"/>
                  </a:cubicBezTo>
                  <a:cubicBezTo>
                    <a:pt x="82" y="143"/>
                    <a:pt x="83" y="143"/>
                    <a:pt x="83" y="142"/>
                  </a:cubicBezTo>
                  <a:cubicBezTo>
                    <a:pt x="87" y="138"/>
                    <a:pt x="88" y="133"/>
                    <a:pt x="89" y="127"/>
                  </a:cubicBezTo>
                  <a:cubicBezTo>
                    <a:pt x="89" y="125"/>
                    <a:pt x="90" y="122"/>
                    <a:pt x="90" y="120"/>
                  </a:cubicBezTo>
                  <a:cubicBezTo>
                    <a:pt x="92" y="115"/>
                    <a:pt x="95" y="110"/>
                    <a:pt x="98" y="105"/>
                  </a:cubicBezTo>
                  <a:cubicBezTo>
                    <a:pt x="98" y="103"/>
                    <a:pt x="99" y="102"/>
                    <a:pt x="100" y="101"/>
                  </a:cubicBezTo>
                  <a:cubicBezTo>
                    <a:pt x="100" y="99"/>
                    <a:pt x="101" y="98"/>
                    <a:pt x="102" y="96"/>
                  </a:cubicBezTo>
                  <a:cubicBezTo>
                    <a:pt x="108" y="85"/>
                    <a:pt x="114" y="74"/>
                    <a:pt x="115" y="57"/>
                  </a:cubicBezTo>
                  <a:cubicBezTo>
                    <a:pt x="115" y="57"/>
                    <a:pt x="115" y="57"/>
                    <a:pt x="115" y="57"/>
                  </a:cubicBezTo>
                  <a:cubicBezTo>
                    <a:pt x="115" y="55"/>
                    <a:pt x="115" y="55"/>
                    <a:pt x="115" y="55"/>
                  </a:cubicBezTo>
                  <a:cubicBezTo>
                    <a:pt x="115" y="40"/>
                    <a:pt x="109" y="27"/>
                    <a:pt x="98" y="16"/>
                  </a:cubicBezTo>
                  <a:close/>
                  <a:moveTo>
                    <a:pt x="109" y="57"/>
                  </a:moveTo>
                  <a:cubicBezTo>
                    <a:pt x="109" y="72"/>
                    <a:pt x="103" y="82"/>
                    <a:pt x="97" y="93"/>
                  </a:cubicBezTo>
                  <a:cubicBezTo>
                    <a:pt x="96" y="95"/>
                    <a:pt x="96" y="96"/>
                    <a:pt x="95" y="98"/>
                  </a:cubicBezTo>
                  <a:cubicBezTo>
                    <a:pt x="95" y="91"/>
                    <a:pt x="94" y="79"/>
                    <a:pt x="90" y="76"/>
                  </a:cubicBezTo>
                  <a:cubicBezTo>
                    <a:pt x="90" y="76"/>
                    <a:pt x="90" y="76"/>
                    <a:pt x="90" y="76"/>
                  </a:cubicBezTo>
                  <a:cubicBezTo>
                    <a:pt x="89" y="75"/>
                    <a:pt x="88" y="75"/>
                    <a:pt x="88" y="75"/>
                  </a:cubicBezTo>
                  <a:cubicBezTo>
                    <a:pt x="87" y="73"/>
                    <a:pt x="73" y="69"/>
                    <a:pt x="73" y="69"/>
                  </a:cubicBezTo>
                  <a:cubicBezTo>
                    <a:pt x="67" y="62"/>
                    <a:pt x="67" y="62"/>
                    <a:pt x="67" y="62"/>
                  </a:cubicBezTo>
                  <a:cubicBezTo>
                    <a:pt x="68" y="64"/>
                    <a:pt x="68" y="64"/>
                    <a:pt x="68" y="64"/>
                  </a:cubicBezTo>
                  <a:cubicBezTo>
                    <a:pt x="68" y="69"/>
                    <a:pt x="63" y="85"/>
                    <a:pt x="63" y="85"/>
                  </a:cubicBezTo>
                  <a:cubicBezTo>
                    <a:pt x="63" y="83"/>
                    <a:pt x="60" y="77"/>
                    <a:pt x="60" y="77"/>
                  </a:cubicBezTo>
                  <a:cubicBezTo>
                    <a:pt x="60" y="76"/>
                    <a:pt x="61" y="73"/>
                    <a:pt x="61" y="73"/>
                  </a:cubicBezTo>
                  <a:cubicBezTo>
                    <a:pt x="57" y="68"/>
                    <a:pt x="54" y="73"/>
                    <a:pt x="54" y="73"/>
                  </a:cubicBezTo>
                  <a:cubicBezTo>
                    <a:pt x="53" y="75"/>
                    <a:pt x="56" y="78"/>
                    <a:pt x="56" y="78"/>
                  </a:cubicBezTo>
                  <a:cubicBezTo>
                    <a:pt x="55" y="79"/>
                    <a:pt x="55" y="82"/>
                    <a:pt x="55" y="82"/>
                  </a:cubicBezTo>
                  <a:cubicBezTo>
                    <a:pt x="54" y="84"/>
                    <a:pt x="53" y="88"/>
                    <a:pt x="53" y="88"/>
                  </a:cubicBezTo>
                  <a:cubicBezTo>
                    <a:pt x="50" y="79"/>
                    <a:pt x="49" y="64"/>
                    <a:pt x="49" y="64"/>
                  </a:cubicBezTo>
                  <a:cubicBezTo>
                    <a:pt x="48" y="63"/>
                    <a:pt x="50" y="63"/>
                    <a:pt x="50" y="63"/>
                  </a:cubicBezTo>
                  <a:cubicBezTo>
                    <a:pt x="51" y="65"/>
                    <a:pt x="51" y="65"/>
                    <a:pt x="51" y="65"/>
                  </a:cubicBezTo>
                  <a:cubicBezTo>
                    <a:pt x="52" y="67"/>
                    <a:pt x="58" y="70"/>
                    <a:pt x="58" y="70"/>
                  </a:cubicBezTo>
                  <a:cubicBezTo>
                    <a:pt x="64" y="66"/>
                    <a:pt x="64" y="66"/>
                    <a:pt x="64" y="66"/>
                  </a:cubicBezTo>
                  <a:cubicBezTo>
                    <a:pt x="67" y="65"/>
                    <a:pt x="67" y="62"/>
                    <a:pt x="67" y="62"/>
                  </a:cubicBezTo>
                  <a:cubicBezTo>
                    <a:pt x="66" y="62"/>
                    <a:pt x="66" y="58"/>
                    <a:pt x="66" y="58"/>
                  </a:cubicBezTo>
                  <a:cubicBezTo>
                    <a:pt x="67" y="57"/>
                    <a:pt x="69" y="53"/>
                    <a:pt x="69" y="53"/>
                  </a:cubicBezTo>
                  <a:cubicBezTo>
                    <a:pt x="71" y="50"/>
                    <a:pt x="71" y="44"/>
                    <a:pt x="71" y="44"/>
                  </a:cubicBezTo>
                  <a:cubicBezTo>
                    <a:pt x="74" y="25"/>
                    <a:pt x="57" y="27"/>
                    <a:pt x="57" y="27"/>
                  </a:cubicBezTo>
                  <a:cubicBezTo>
                    <a:pt x="44" y="29"/>
                    <a:pt x="47" y="45"/>
                    <a:pt x="47" y="45"/>
                  </a:cubicBezTo>
                  <a:cubicBezTo>
                    <a:pt x="45" y="45"/>
                    <a:pt x="48" y="52"/>
                    <a:pt x="48" y="52"/>
                  </a:cubicBezTo>
                  <a:cubicBezTo>
                    <a:pt x="48" y="52"/>
                    <a:pt x="50" y="57"/>
                    <a:pt x="50" y="57"/>
                  </a:cubicBezTo>
                  <a:cubicBezTo>
                    <a:pt x="50" y="62"/>
                    <a:pt x="50" y="62"/>
                    <a:pt x="50" y="62"/>
                  </a:cubicBezTo>
                  <a:cubicBezTo>
                    <a:pt x="49" y="62"/>
                    <a:pt x="45" y="68"/>
                    <a:pt x="45" y="68"/>
                  </a:cubicBezTo>
                  <a:cubicBezTo>
                    <a:pt x="37" y="68"/>
                    <a:pt x="29" y="74"/>
                    <a:pt x="29" y="74"/>
                  </a:cubicBezTo>
                  <a:cubicBezTo>
                    <a:pt x="28" y="74"/>
                    <a:pt x="27" y="74"/>
                    <a:pt x="27" y="74"/>
                  </a:cubicBezTo>
                  <a:cubicBezTo>
                    <a:pt x="26" y="74"/>
                    <a:pt x="26" y="74"/>
                    <a:pt x="26" y="74"/>
                  </a:cubicBezTo>
                  <a:cubicBezTo>
                    <a:pt x="26" y="75"/>
                    <a:pt x="26" y="75"/>
                    <a:pt x="26" y="75"/>
                  </a:cubicBezTo>
                  <a:cubicBezTo>
                    <a:pt x="26" y="75"/>
                    <a:pt x="26" y="76"/>
                    <a:pt x="26" y="77"/>
                  </a:cubicBezTo>
                  <a:cubicBezTo>
                    <a:pt x="25" y="82"/>
                    <a:pt x="21" y="92"/>
                    <a:pt x="20" y="97"/>
                  </a:cubicBezTo>
                  <a:cubicBezTo>
                    <a:pt x="20" y="96"/>
                    <a:pt x="20" y="96"/>
                    <a:pt x="20" y="96"/>
                  </a:cubicBezTo>
                  <a:cubicBezTo>
                    <a:pt x="17" y="91"/>
                    <a:pt x="14" y="86"/>
                    <a:pt x="11" y="80"/>
                  </a:cubicBezTo>
                  <a:cubicBezTo>
                    <a:pt x="8" y="74"/>
                    <a:pt x="7" y="67"/>
                    <a:pt x="6" y="57"/>
                  </a:cubicBezTo>
                  <a:cubicBezTo>
                    <a:pt x="6" y="54"/>
                    <a:pt x="6" y="54"/>
                    <a:pt x="6" y="54"/>
                  </a:cubicBezTo>
                  <a:cubicBezTo>
                    <a:pt x="6" y="47"/>
                    <a:pt x="8" y="40"/>
                    <a:pt x="11" y="34"/>
                  </a:cubicBezTo>
                  <a:cubicBezTo>
                    <a:pt x="13" y="28"/>
                    <a:pt x="17" y="24"/>
                    <a:pt x="21" y="20"/>
                  </a:cubicBezTo>
                  <a:cubicBezTo>
                    <a:pt x="30" y="11"/>
                    <a:pt x="41" y="6"/>
                    <a:pt x="54" y="5"/>
                  </a:cubicBezTo>
                  <a:cubicBezTo>
                    <a:pt x="58" y="5"/>
                    <a:pt x="58" y="5"/>
                    <a:pt x="58" y="5"/>
                  </a:cubicBezTo>
                  <a:cubicBezTo>
                    <a:pt x="73" y="6"/>
                    <a:pt x="85" y="11"/>
                    <a:pt x="94" y="20"/>
                  </a:cubicBezTo>
                  <a:cubicBezTo>
                    <a:pt x="104" y="30"/>
                    <a:pt x="109" y="41"/>
                    <a:pt x="109" y="56"/>
                  </a:cubicBezTo>
                  <a:lnTo>
                    <a:pt x="109" y="57"/>
                  </a:lnTo>
                  <a:close/>
                </a:path>
              </a:pathLst>
            </a:custGeom>
            <a:solidFill>
              <a:srgbClr val="F1F0EF">
                <a:alpha val="100000"/>
              </a:srgbClr>
            </a:solidFill>
            <a:ln w="9525">
              <a:noFill/>
            </a:ln>
          </p:spPr>
          <p:txBody>
            <a:bodyPr/>
            <a:p>
              <a:endParaRPr lang="zh-CN" altLang="en-US"/>
            </a:p>
          </p:txBody>
        </p:sp>
      </p:grpSp>
      <p:grpSp>
        <p:nvGrpSpPr>
          <p:cNvPr id="14345" name="组合 15"/>
          <p:cNvGrpSpPr/>
          <p:nvPr/>
        </p:nvGrpSpPr>
        <p:grpSpPr>
          <a:xfrm>
            <a:off x="9037955" y="3558223"/>
            <a:ext cx="431800" cy="361950"/>
            <a:chOff x="0" y="0"/>
            <a:chExt cx="432281" cy="361620"/>
          </a:xfrm>
        </p:grpSpPr>
        <p:sp>
          <p:nvSpPr>
            <p:cNvPr id="14354" name="Freeform 313"/>
            <p:cNvSpPr>
              <a:spLocks noEditPoints="1"/>
            </p:cNvSpPr>
            <p:nvPr/>
          </p:nvSpPr>
          <p:spPr>
            <a:xfrm>
              <a:off x="0" y="0"/>
              <a:ext cx="432281" cy="36162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76" h="147">
                  <a:moveTo>
                    <a:pt x="154" y="48"/>
                  </a:moveTo>
                  <a:cubicBezTo>
                    <a:pt x="154" y="26"/>
                    <a:pt x="154" y="26"/>
                    <a:pt x="154" y="26"/>
                  </a:cubicBezTo>
                  <a:cubicBezTo>
                    <a:pt x="154" y="23"/>
                    <a:pt x="151" y="20"/>
                    <a:pt x="148" y="20"/>
                  </a:cubicBezTo>
                  <a:cubicBezTo>
                    <a:pt x="93" y="20"/>
                    <a:pt x="93" y="20"/>
                    <a:pt x="93" y="20"/>
                  </a:cubicBezTo>
                  <a:cubicBezTo>
                    <a:pt x="93" y="16"/>
                    <a:pt x="92" y="10"/>
                    <a:pt x="89" y="6"/>
                  </a:cubicBezTo>
                  <a:cubicBezTo>
                    <a:pt x="85" y="2"/>
                    <a:pt x="80" y="0"/>
                    <a:pt x="74" y="0"/>
                  </a:cubicBezTo>
                  <a:cubicBezTo>
                    <a:pt x="67" y="0"/>
                    <a:pt x="62" y="2"/>
                    <a:pt x="58" y="7"/>
                  </a:cubicBezTo>
                  <a:cubicBezTo>
                    <a:pt x="54" y="11"/>
                    <a:pt x="53" y="16"/>
                    <a:pt x="53" y="20"/>
                  </a:cubicBezTo>
                  <a:cubicBezTo>
                    <a:pt x="5" y="20"/>
                    <a:pt x="5" y="20"/>
                    <a:pt x="5" y="20"/>
                  </a:cubicBezTo>
                  <a:cubicBezTo>
                    <a:pt x="2" y="20"/>
                    <a:pt x="0" y="23"/>
                    <a:pt x="0" y="26"/>
                  </a:cubicBezTo>
                  <a:cubicBezTo>
                    <a:pt x="0" y="67"/>
                    <a:pt x="0" y="67"/>
                    <a:pt x="0" y="67"/>
                  </a:cubicBezTo>
                  <a:cubicBezTo>
                    <a:pt x="30" y="67"/>
                    <a:pt x="30" y="67"/>
                    <a:pt x="30" y="67"/>
                  </a:cubicBezTo>
                  <a:cubicBezTo>
                    <a:pt x="30" y="65"/>
                    <a:pt x="32" y="64"/>
                    <a:pt x="34" y="64"/>
                  </a:cubicBezTo>
                  <a:cubicBezTo>
                    <a:pt x="35" y="64"/>
                    <a:pt x="37" y="65"/>
                    <a:pt x="37" y="67"/>
                  </a:cubicBezTo>
                  <a:cubicBezTo>
                    <a:pt x="71" y="67"/>
                    <a:pt x="71" y="67"/>
                    <a:pt x="71" y="67"/>
                  </a:cubicBezTo>
                  <a:cubicBezTo>
                    <a:pt x="70" y="68"/>
                    <a:pt x="69" y="69"/>
                    <a:pt x="69" y="71"/>
                  </a:cubicBezTo>
                  <a:cubicBezTo>
                    <a:pt x="37" y="71"/>
                    <a:pt x="37" y="71"/>
                    <a:pt x="37" y="71"/>
                  </a:cubicBezTo>
                  <a:cubicBezTo>
                    <a:pt x="37" y="75"/>
                    <a:pt x="37" y="75"/>
                    <a:pt x="37" y="75"/>
                  </a:cubicBezTo>
                  <a:cubicBezTo>
                    <a:pt x="37" y="77"/>
                    <a:pt x="36" y="79"/>
                    <a:pt x="34" y="79"/>
                  </a:cubicBezTo>
                  <a:cubicBezTo>
                    <a:pt x="32" y="79"/>
                    <a:pt x="30" y="77"/>
                    <a:pt x="30" y="75"/>
                  </a:cubicBezTo>
                  <a:cubicBezTo>
                    <a:pt x="30" y="71"/>
                    <a:pt x="30" y="71"/>
                    <a:pt x="30" y="71"/>
                  </a:cubicBezTo>
                  <a:cubicBezTo>
                    <a:pt x="0" y="71"/>
                    <a:pt x="0" y="71"/>
                    <a:pt x="0" y="71"/>
                  </a:cubicBezTo>
                  <a:cubicBezTo>
                    <a:pt x="0" y="126"/>
                    <a:pt x="0" y="126"/>
                    <a:pt x="0" y="126"/>
                  </a:cubicBezTo>
                  <a:cubicBezTo>
                    <a:pt x="0" y="129"/>
                    <a:pt x="2" y="132"/>
                    <a:pt x="5" y="132"/>
                  </a:cubicBezTo>
                  <a:cubicBezTo>
                    <a:pt x="81" y="132"/>
                    <a:pt x="81" y="132"/>
                    <a:pt x="81" y="132"/>
                  </a:cubicBezTo>
                  <a:cubicBezTo>
                    <a:pt x="91" y="141"/>
                    <a:pt x="105" y="147"/>
                    <a:pt x="120" y="147"/>
                  </a:cubicBezTo>
                  <a:cubicBezTo>
                    <a:pt x="151" y="147"/>
                    <a:pt x="176" y="123"/>
                    <a:pt x="176" y="92"/>
                  </a:cubicBezTo>
                  <a:cubicBezTo>
                    <a:pt x="176" y="74"/>
                    <a:pt x="167" y="58"/>
                    <a:pt x="154" y="48"/>
                  </a:cubicBezTo>
                  <a:close/>
                  <a:moveTo>
                    <a:pt x="64" y="12"/>
                  </a:moveTo>
                  <a:cubicBezTo>
                    <a:pt x="66" y="9"/>
                    <a:pt x="69" y="8"/>
                    <a:pt x="74" y="8"/>
                  </a:cubicBezTo>
                  <a:cubicBezTo>
                    <a:pt x="78" y="8"/>
                    <a:pt x="81" y="9"/>
                    <a:pt x="83" y="11"/>
                  </a:cubicBezTo>
                  <a:cubicBezTo>
                    <a:pt x="85" y="14"/>
                    <a:pt x="85" y="17"/>
                    <a:pt x="86" y="20"/>
                  </a:cubicBezTo>
                  <a:cubicBezTo>
                    <a:pt x="60" y="20"/>
                    <a:pt x="60" y="20"/>
                    <a:pt x="60" y="20"/>
                  </a:cubicBezTo>
                  <a:cubicBezTo>
                    <a:pt x="61" y="17"/>
                    <a:pt x="62" y="14"/>
                    <a:pt x="64" y="12"/>
                  </a:cubicBezTo>
                  <a:close/>
                  <a:moveTo>
                    <a:pt x="120" y="136"/>
                  </a:moveTo>
                  <a:cubicBezTo>
                    <a:pt x="96" y="136"/>
                    <a:pt x="76" y="116"/>
                    <a:pt x="76" y="92"/>
                  </a:cubicBezTo>
                  <a:cubicBezTo>
                    <a:pt x="76" y="80"/>
                    <a:pt x="81" y="70"/>
                    <a:pt x="89" y="62"/>
                  </a:cubicBezTo>
                  <a:cubicBezTo>
                    <a:pt x="89" y="62"/>
                    <a:pt x="89" y="62"/>
                    <a:pt x="89" y="62"/>
                  </a:cubicBezTo>
                  <a:cubicBezTo>
                    <a:pt x="89" y="61"/>
                    <a:pt x="89" y="61"/>
                    <a:pt x="89" y="61"/>
                  </a:cubicBezTo>
                  <a:cubicBezTo>
                    <a:pt x="97" y="54"/>
                    <a:pt x="108" y="49"/>
                    <a:pt x="120" y="49"/>
                  </a:cubicBezTo>
                  <a:cubicBezTo>
                    <a:pt x="145" y="49"/>
                    <a:pt x="164" y="68"/>
                    <a:pt x="164" y="92"/>
                  </a:cubicBezTo>
                  <a:cubicBezTo>
                    <a:pt x="164" y="116"/>
                    <a:pt x="145" y="136"/>
                    <a:pt x="120" y="136"/>
                  </a:cubicBezTo>
                  <a:close/>
                </a:path>
              </a:pathLst>
            </a:custGeom>
            <a:solidFill>
              <a:srgbClr val="F1F0EF">
                <a:alpha val="100000"/>
              </a:srgbClr>
            </a:solidFill>
            <a:ln w="9525">
              <a:noFill/>
            </a:ln>
          </p:spPr>
          <p:txBody>
            <a:bodyPr/>
            <a:p>
              <a:endParaRPr lang="zh-CN" altLang="en-US"/>
            </a:p>
          </p:txBody>
        </p:sp>
        <p:sp>
          <p:nvSpPr>
            <p:cNvPr id="14355" name="Freeform 314"/>
            <p:cNvSpPr>
              <a:spLocks noEditPoints="1"/>
            </p:cNvSpPr>
            <p:nvPr/>
          </p:nvSpPr>
          <p:spPr>
            <a:xfrm>
              <a:off x="252512" y="147558"/>
              <a:ext cx="86250" cy="16210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5" h="66">
                  <a:moveTo>
                    <a:pt x="31" y="33"/>
                  </a:moveTo>
                  <a:cubicBezTo>
                    <a:pt x="30" y="31"/>
                    <a:pt x="28" y="30"/>
                    <a:pt x="26" y="29"/>
                  </a:cubicBezTo>
                  <a:cubicBezTo>
                    <a:pt x="25" y="29"/>
                    <a:pt x="23" y="28"/>
                    <a:pt x="20" y="28"/>
                  </a:cubicBezTo>
                  <a:cubicBezTo>
                    <a:pt x="20" y="9"/>
                    <a:pt x="20" y="9"/>
                    <a:pt x="20" y="9"/>
                  </a:cubicBezTo>
                  <a:cubicBezTo>
                    <a:pt x="22" y="9"/>
                    <a:pt x="24" y="10"/>
                    <a:pt x="25" y="12"/>
                  </a:cubicBezTo>
                  <a:cubicBezTo>
                    <a:pt x="26" y="13"/>
                    <a:pt x="27" y="15"/>
                    <a:pt x="27" y="17"/>
                  </a:cubicBezTo>
                  <a:cubicBezTo>
                    <a:pt x="34" y="16"/>
                    <a:pt x="34" y="16"/>
                    <a:pt x="34" y="16"/>
                  </a:cubicBezTo>
                  <a:cubicBezTo>
                    <a:pt x="33" y="12"/>
                    <a:pt x="32" y="9"/>
                    <a:pt x="29" y="7"/>
                  </a:cubicBezTo>
                  <a:cubicBezTo>
                    <a:pt x="27" y="5"/>
                    <a:pt x="24" y="4"/>
                    <a:pt x="20" y="3"/>
                  </a:cubicBezTo>
                  <a:cubicBezTo>
                    <a:pt x="20" y="0"/>
                    <a:pt x="20" y="0"/>
                    <a:pt x="20" y="0"/>
                  </a:cubicBezTo>
                  <a:cubicBezTo>
                    <a:pt x="16" y="0"/>
                    <a:pt x="16" y="0"/>
                    <a:pt x="16" y="0"/>
                  </a:cubicBezTo>
                  <a:cubicBezTo>
                    <a:pt x="16" y="3"/>
                    <a:pt x="16" y="3"/>
                    <a:pt x="16" y="3"/>
                  </a:cubicBezTo>
                  <a:cubicBezTo>
                    <a:pt x="12" y="4"/>
                    <a:pt x="8" y="5"/>
                    <a:pt x="6" y="7"/>
                  </a:cubicBezTo>
                  <a:cubicBezTo>
                    <a:pt x="3" y="10"/>
                    <a:pt x="1" y="13"/>
                    <a:pt x="1" y="18"/>
                  </a:cubicBezTo>
                  <a:cubicBezTo>
                    <a:pt x="1" y="21"/>
                    <a:pt x="2" y="23"/>
                    <a:pt x="3" y="25"/>
                  </a:cubicBezTo>
                  <a:cubicBezTo>
                    <a:pt x="4" y="27"/>
                    <a:pt x="6" y="29"/>
                    <a:pt x="8" y="30"/>
                  </a:cubicBezTo>
                  <a:cubicBezTo>
                    <a:pt x="10" y="31"/>
                    <a:pt x="13" y="32"/>
                    <a:pt x="16" y="33"/>
                  </a:cubicBezTo>
                  <a:cubicBezTo>
                    <a:pt x="16" y="54"/>
                    <a:pt x="16" y="54"/>
                    <a:pt x="16" y="54"/>
                  </a:cubicBezTo>
                  <a:cubicBezTo>
                    <a:pt x="13" y="53"/>
                    <a:pt x="11" y="52"/>
                    <a:pt x="9" y="50"/>
                  </a:cubicBezTo>
                  <a:cubicBezTo>
                    <a:pt x="8" y="48"/>
                    <a:pt x="7" y="46"/>
                    <a:pt x="7" y="42"/>
                  </a:cubicBezTo>
                  <a:cubicBezTo>
                    <a:pt x="0" y="43"/>
                    <a:pt x="0" y="43"/>
                    <a:pt x="0" y="43"/>
                  </a:cubicBezTo>
                  <a:cubicBezTo>
                    <a:pt x="0" y="47"/>
                    <a:pt x="1" y="50"/>
                    <a:pt x="3" y="52"/>
                  </a:cubicBezTo>
                  <a:cubicBezTo>
                    <a:pt x="4" y="54"/>
                    <a:pt x="6" y="56"/>
                    <a:pt x="8" y="57"/>
                  </a:cubicBezTo>
                  <a:cubicBezTo>
                    <a:pt x="10" y="58"/>
                    <a:pt x="13" y="59"/>
                    <a:pt x="16" y="59"/>
                  </a:cubicBezTo>
                  <a:cubicBezTo>
                    <a:pt x="16" y="66"/>
                    <a:pt x="16" y="66"/>
                    <a:pt x="16" y="66"/>
                  </a:cubicBezTo>
                  <a:cubicBezTo>
                    <a:pt x="20" y="66"/>
                    <a:pt x="20" y="66"/>
                    <a:pt x="20" y="66"/>
                  </a:cubicBezTo>
                  <a:cubicBezTo>
                    <a:pt x="20" y="59"/>
                    <a:pt x="20" y="59"/>
                    <a:pt x="20" y="59"/>
                  </a:cubicBezTo>
                  <a:cubicBezTo>
                    <a:pt x="24" y="59"/>
                    <a:pt x="28" y="57"/>
                    <a:pt x="31" y="54"/>
                  </a:cubicBezTo>
                  <a:cubicBezTo>
                    <a:pt x="34" y="51"/>
                    <a:pt x="35" y="47"/>
                    <a:pt x="35" y="43"/>
                  </a:cubicBezTo>
                  <a:cubicBezTo>
                    <a:pt x="35" y="41"/>
                    <a:pt x="35" y="39"/>
                    <a:pt x="34" y="37"/>
                  </a:cubicBezTo>
                  <a:cubicBezTo>
                    <a:pt x="34" y="35"/>
                    <a:pt x="33" y="34"/>
                    <a:pt x="31" y="33"/>
                  </a:cubicBezTo>
                  <a:close/>
                  <a:moveTo>
                    <a:pt x="16" y="27"/>
                  </a:moveTo>
                  <a:cubicBezTo>
                    <a:pt x="13" y="26"/>
                    <a:pt x="11" y="25"/>
                    <a:pt x="10" y="23"/>
                  </a:cubicBezTo>
                  <a:cubicBezTo>
                    <a:pt x="8" y="22"/>
                    <a:pt x="8" y="20"/>
                    <a:pt x="8" y="18"/>
                  </a:cubicBezTo>
                  <a:cubicBezTo>
                    <a:pt x="8" y="15"/>
                    <a:pt x="8" y="13"/>
                    <a:pt x="10" y="12"/>
                  </a:cubicBezTo>
                  <a:cubicBezTo>
                    <a:pt x="11" y="10"/>
                    <a:pt x="13" y="9"/>
                    <a:pt x="16" y="9"/>
                  </a:cubicBezTo>
                  <a:lnTo>
                    <a:pt x="16" y="27"/>
                  </a:lnTo>
                  <a:close/>
                  <a:moveTo>
                    <a:pt x="26" y="50"/>
                  </a:moveTo>
                  <a:cubicBezTo>
                    <a:pt x="24" y="52"/>
                    <a:pt x="22" y="53"/>
                    <a:pt x="20" y="54"/>
                  </a:cubicBezTo>
                  <a:cubicBezTo>
                    <a:pt x="20" y="34"/>
                    <a:pt x="20" y="34"/>
                    <a:pt x="20" y="34"/>
                  </a:cubicBezTo>
                  <a:cubicBezTo>
                    <a:pt x="23" y="35"/>
                    <a:pt x="26" y="36"/>
                    <a:pt x="27" y="38"/>
                  </a:cubicBezTo>
                  <a:cubicBezTo>
                    <a:pt x="28" y="39"/>
                    <a:pt x="29" y="41"/>
                    <a:pt x="29" y="43"/>
                  </a:cubicBezTo>
                  <a:cubicBezTo>
                    <a:pt x="29" y="46"/>
                    <a:pt x="28" y="48"/>
                    <a:pt x="26" y="50"/>
                  </a:cubicBezTo>
                  <a:close/>
                </a:path>
              </a:pathLst>
            </a:custGeom>
            <a:solidFill>
              <a:srgbClr val="F1F0EF">
                <a:alpha val="100000"/>
              </a:srgbClr>
            </a:solidFill>
            <a:ln w="9525">
              <a:noFill/>
            </a:ln>
          </p:spPr>
          <p:txBody>
            <a:bodyPr/>
            <a:p>
              <a:endParaRPr lang="zh-CN" altLang="en-US"/>
            </a:p>
          </p:txBody>
        </p:sp>
      </p:grpSp>
      <p:sp>
        <p:nvSpPr>
          <p:cNvPr id="15371" name="Rectangle 18"/>
          <p:cNvSpPr>
            <a:spLocks noChangeArrowheads="1"/>
          </p:cNvSpPr>
          <p:nvPr/>
        </p:nvSpPr>
        <p:spPr bwMode="auto">
          <a:xfrm>
            <a:off x="7198995" y="4869180"/>
            <a:ext cx="410972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任务二</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激励</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客服团队</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3" name="矩形 2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培训客服团队</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激励客服团队</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flipH="1">
            <a:off x="4816793" y="533400"/>
            <a:ext cx="730694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174875" y="1792605"/>
            <a:ext cx="8332470" cy="693420"/>
            <a:chOff x="3643" y="2823"/>
            <a:chExt cx="13122" cy="1092"/>
          </a:xfrm>
        </p:grpSpPr>
        <p:sp>
          <p:nvSpPr>
            <p:cNvPr id="3" name="MH_Other_1"/>
            <p:cNvSpPr txBox="1"/>
            <p:nvPr/>
          </p:nvSpPr>
          <p:spPr>
            <a:xfrm>
              <a:off x="3643" y="2823"/>
              <a:ext cx="865" cy="101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a:solidFill>
                    <a:srgbClr val="F6BB00"/>
                  </a:solidFill>
                  <a:latin typeface="微软雅黑" panose="020B0503020204020204" pitchFamily="34" charset="-122"/>
                  <a:ea typeface="微软雅黑" panose="020B0503020204020204" pitchFamily="34" charset="-122"/>
                </a:rPr>
                <a:t>1</a:t>
              </a:r>
              <a:endParaRPr lang="zh-CN" altLang="en-US" sz="3600" b="1" dirty="0">
                <a:solidFill>
                  <a:srgbClr val="F6BB00"/>
                </a:solidFill>
                <a:latin typeface="微软雅黑" panose="020B0503020204020204" pitchFamily="34" charset="-122"/>
                <a:ea typeface="微软雅黑" panose="020B0503020204020204" pitchFamily="34" charset="-122"/>
              </a:endParaRPr>
            </a:p>
          </p:txBody>
        </p:sp>
        <p:sp>
          <p:nvSpPr>
            <p:cNvPr id="17" name="MH_SubTitle_1"/>
            <p:cNvSpPr/>
            <p:nvPr/>
          </p:nvSpPr>
          <p:spPr>
            <a:xfrm>
              <a:off x="4665" y="3015"/>
              <a:ext cx="8515" cy="593"/>
            </a:xfrm>
            <a:prstGeom prst="rect">
              <a:avLst/>
            </a:prstGeom>
            <a:solidFill>
              <a:srgbClr val="F6BB00"/>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eaLnBrk="1" hangingPunct="1">
                <a:lnSpc>
                  <a:spcPct val="100000"/>
                </a:lnSpc>
                <a:spcBef>
                  <a:spcPct val="0"/>
                </a:spcBef>
                <a:buNone/>
              </a:pPr>
              <a:r>
                <a:rPr lang="zh-CN" altLang="en-US" sz="2200" b="1" dirty="0">
                  <a:solidFill>
                    <a:srgbClr val="FFFFFF"/>
                  </a:solidFill>
                  <a:latin typeface="微软雅黑" panose="020B0503020204020204" pitchFamily="34" charset="-122"/>
                  <a:ea typeface="微软雅黑" panose="020B0503020204020204" pitchFamily="34" charset="-122"/>
                </a:rPr>
                <a:t>解读客服团队培训的意义</a:t>
              </a:r>
              <a:endParaRPr lang="zh-CN" altLang="en-US" sz="2200" b="1" dirty="0">
                <a:solidFill>
                  <a:srgbClr val="FFFFFF"/>
                </a:solidFill>
                <a:latin typeface="微软雅黑" panose="020B0503020204020204" pitchFamily="34" charset="-122"/>
                <a:ea typeface="微软雅黑" panose="020B0503020204020204" pitchFamily="34" charset="-122"/>
              </a:endParaRPr>
            </a:p>
          </p:txBody>
        </p:sp>
        <p:cxnSp>
          <p:nvCxnSpPr>
            <p:cNvPr id="18" name="MH_Other_2"/>
            <p:cNvCxnSpPr>
              <a:stCxn id="17" idx="3"/>
            </p:cNvCxnSpPr>
            <p:nvPr/>
          </p:nvCxnSpPr>
          <p:spPr>
            <a:xfrm flipH="1">
              <a:off x="11795" y="3312"/>
              <a:ext cx="1385" cy="295"/>
            </a:xfrm>
            <a:prstGeom prst="line">
              <a:avLst/>
            </a:prstGeom>
            <a:ln w="38100" cap="flat" cmpd="sng">
              <a:solidFill>
                <a:srgbClr val="FFFFFF"/>
              </a:solidFill>
              <a:prstDash val="solid"/>
              <a:headEnd type="none" w="med" len="med"/>
              <a:tailEnd type="none" w="med" len="med"/>
            </a:ln>
          </p:spPr>
        </p:cxnSp>
        <p:cxnSp>
          <p:nvCxnSpPr>
            <p:cNvPr id="19" name="MH_Other_3"/>
            <p:cNvCxnSpPr/>
            <p:nvPr/>
          </p:nvCxnSpPr>
          <p:spPr>
            <a:xfrm>
              <a:off x="4303" y="3915"/>
              <a:ext cx="12462" cy="0"/>
            </a:xfrm>
            <a:prstGeom prst="line">
              <a:avLst/>
            </a:prstGeom>
            <a:ln w="19050" cap="flat" cmpd="sng">
              <a:solidFill>
                <a:srgbClr val="D7D7D7"/>
              </a:solidFill>
              <a:prstDash val="solid"/>
              <a:headEnd type="none" w="med" len="med"/>
              <a:tailEnd type="none" w="med" len="med"/>
            </a:ln>
          </p:spPr>
        </p:cxnSp>
      </p:grpSp>
      <p:grpSp>
        <p:nvGrpSpPr>
          <p:cNvPr id="20" name="组合 19"/>
          <p:cNvGrpSpPr/>
          <p:nvPr/>
        </p:nvGrpSpPr>
        <p:grpSpPr>
          <a:xfrm>
            <a:off x="2174875" y="2966085"/>
            <a:ext cx="8308975" cy="645795"/>
            <a:chOff x="3680" y="4246"/>
            <a:chExt cx="13085" cy="1017"/>
          </a:xfrm>
        </p:grpSpPr>
        <p:sp>
          <p:nvSpPr>
            <p:cNvPr id="21" name="MH_Other_4"/>
            <p:cNvSpPr txBox="1"/>
            <p:nvPr/>
          </p:nvSpPr>
          <p:spPr>
            <a:xfrm>
              <a:off x="3680" y="4246"/>
              <a:ext cx="865" cy="101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a:solidFill>
                    <a:srgbClr val="25BFA2"/>
                  </a:solidFill>
                  <a:latin typeface="微软雅黑" panose="020B0503020204020204" pitchFamily="34" charset="-122"/>
                  <a:ea typeface="微软雅黑" panose="020B0503020204020204" pitchFamily="34" charset="-122"/>
                </a:rPr>
                <a:t>2</a:t>
              </a:r>
              <a:endParaRPr lang="zh-CN" altLang="en-US" sz="3600" b="1" dirty="0">
                <a:solidFill>
                  <a:srgbClr val="25BFA2"/>
                </a:solidFill>
                <a:latin typeface="微软雅黑" panose="020B0503020204020204" pitchFamily="34" charset="-122"/>
                <a:ea typeface="微软雅黑" panose="020B0503020204020204" pitchFamily="34" charset="-122"/>
              </a:endParaRPr>
            </a:p>
          </p:txBody>
        </p:sp>
        <p:sp>
          <p:nvSpPr>
            <p:cNvPr id="22" name="MH_SubTitle_2"/>
            <p:cNvSpPr/>
            <p:nvPr/>
          </p:nvSpPr>
          <p:spPr>
            <a:xfrm>
              <a:off x="4665" y="4433"/>
              <a:ext cx="8582" cy="593"/>
            </a:xfrm>
            <a:prstGeom prst="rect">
              <a:avLst/>
            </a:prstGeom>
            <a:solidFill>
              <a:srgbClr val="25BFA2"/>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200" b="1" dirty="0">
                  <a:solidFill>
                    <a:srgbClr val="FFFFFF"/>
                  </a:solidFill>
                  <a:latin typeface="微软雅黑" panose="020B0503020204020204" pitchFamily="34" charset="-122"/>
                  <a:ea typeface="微软雅黑" panose="020B0503020204020204" pitchFamily="34" charset="-122"/>
                </a:rPr>
                <a:t>掌握客服团队培训的流程</a:t>
              </a:r>
              <a:endParaRPr lang="zh-CN" altLang="en-US" sz="2200" b="1" dirty="0">
                <a:solidFill>
                  <a:srgbClr val="FFFFFF"/>
                </a:solidFill>
                <a:latin typeface="微软雅黑" panose="020B0503020204020204" pitchFamily="34" charset="-122"/>
                <a:ea typeface="微软雅黑" panose="020B0503020204020204" pitchFamily="34" charset="-122"/>
              </a:endParaRPr>
            </a:p>
          </p:txBody>
        </p:sp>
        <p:cxnSp>
          <p:nvCxnSpPr>
            <p:cNvPr id="26" name="MH_Other_5"/>
            <p:cNvCxnSpPr>
              <a:stCxn id="22" idx="3"/>
            </p:cNvCxnSpPr>
            <p:nvPr/>
          </p:nvCxnSpPr>
          <p:spPr>
            <a:xfrm flipH="1">
              <a:off x="11862" y="4730"/>
              <a:ext cx="1385" cy="295"/>
            </a:xfrm>
            <a:prstGeom prst="line">
              <a:avLst/>
            </a:prstGeom>
            <a:ln w="38100" cap="flat" cmpd="sng">
              <a:solidFill>
                <a:srgbClr val="FFFFFF"/>
              </a:solidFill>
              <a:prstDash val="solid"/>
              <a:headEnd type="none" w="med" len="med"/>
              <a:tailEnd type="none" w="med" len="med"/>
            </a:ln>
          </p:spPr>
        </p:cxnSp>
        <p:cxnSp>
          <p:nvCxnSpPr>
            <p:cNvPr id="27" name="MH_Other_6"/>
            <p:cNvCxnSpPr/>
            <p:nvPr/>
          </p:nvCxnSpPr>
          <p:spPr>
            <a:xfrm>
              <a:off x="4303" y="5093"/>
              <a:ext cx="12462" cy="3"/>
            </a:xfrm>
            <a:prstGeom prst="line">
              <a:avLst/>
            </a:prstGeom>
            <a:ln w="19050" cap="flat" cmpd="sng">
              <a:solidFill>
                <a:srgbClr val="D7D7D7"/>
              </a:solidFill>
              <a:prstDash val="solid"/>
              <a:headEnd type="none" w="med" len="med"/>
              <a:tailEnd type="none" w="med" len="med"/>
            </a:ln>
          </p:spPr>
        </p:cxnSp>
      </p:grpSp>
      <p:grpSp>
        <p:nvGrpSpPr>
          <p:cNvPr id="29" name="组合 28"/>
          <p:cNvGrpSpPr/>
          <p:nvPr/>
        </p:nvGrpSpPr>
        <p:grpSpPr>
          <a:xfrm>
            <a:off x="2174875" y="4091940"/>
            <a:ext cx="8305800" cy="641350"/>
            <a:chOff x="3685" y="5657"/>
            <a:chExt cx="13080" cy="1010"/>
          </a:xfrm>
        </p:grpSpPr>
        <p:sp>
          <p:nvSpPr>
            <p:cNvPr id="30" name="MH_Other_7"/>
            <p:cNvSpPr txBox="1"/>
            <p:nvPr/>
          </p:nvSpPr>
          <p:spPr>
            <a:xfrm>
              <a:off x="3685" y="5657"/>
              <a:ext cx="865" cy="101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a:solidFill>
                    <a:srgbClr val="92D050"/>
                  </a:solidFill>
                  <a:latin typeface="微软雅黑" panose="020B0503020204020204" pitchFamily="34" charset="-122"/>
                  <a:ea typeface="微软雅黑" panose="020B0503020204020204" pitchFamily="34" charset="-122"/>
                </a:rPr>
                <a:t>3</a:t>
              </a:r>
              <a:endParaRPr lang="zh-CN" altLang="en-US" sz="3600" b="1" dirty="0">
                <a:solidFill>
                  <a:srgbClr val="92D050"/>
                </a:solidFill>
                <a:latin typeface="微软雅黑" panose="020B0503020204020204" pitchFamily="34" charset="-122"/>
                <a:ea typeface="微软雅黑" panose="020B0503020204020204" pitchFamily="34" charset="-122"/>
              </a:endParaRPr>
            </a:p>
          </p:txBody>
        </p:sp>
        <p:sp>
          <p:nvSpPr>
            <p:cNvPr id="31" name="MH_SubTitle_3"/>
            <p:cNvSpPr/>
            <p:nvPr/>
          </p:nvSpPr>
          <p:spPr>
            <a:xfrm>
              <a:off x="4665" y="5840"/>
              <a:ext cx="8558" cy="592"/>
            </a:xfrm>
            <a:prstGeom prst="rect">
              <a:avLst/>
            </a:prstGeom>
            <a:solidFill>
              <a:srgbClr val="92D050"/>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200" b="1" dirty="0">
                  <a:solidFill>
                    <a:srgbClr val="FFFFFF"/>
                  </a:solidFill>
                  <a:latin typeface="微软雅黑" panose="020B0503020204020204" pitchFamily="34" charset="-122"/>
                  <a:ea typeface="微软雅黑" panose="020B0503020204020204" pitchFamily="34" charset="-122"/>
                </a:rPr>
                <a:t>识别当前客服团队培训中存在的问题</a:t>
              </a:r>
              <a:endParaRPr lang="zh-CN" altLang="en-US" sz="2200" b="1" dirty="0">
                <a:solidFill>
                  <a:srgbClr val="FFFFFF"/>
                </a:solidFill>
                <a:latin typeface="微软雅黑" panose="020B0503020204020204" pitchFamily="34" charset="-122"/>
                <a:ea typeface="微软雅黑" panose="020B0503020204020204" pitchFamily="34" charset="-122"/>
              </a:endParaRPr>
            </a:p>
          </p:txBody>
        </p:sp>
        <p:cxnSp>
          <p:nvCxnSpPr>
            <p:cNvPr id="32" name="MH_Other_8"/>
            <p:cNvCxnSpPr>
              <a:stCxn id="31" idx="3"/>
            </p:cNvCxnSpPr>
            <p:nvPr/>
          </p:nvCxnSpPr>
          <p:spPr>
            <a:xfrm flipH="1">
              <a:off x="11838" y="6136"/>
              <a:ext cx="1385" cy="295"/>
            </a:xfrm>
            <a:prstGeom prst="line">
              <a:avLst/>
            </a:prstGeom>
            <a:ln w="38100" cap="flat" cmpd="sng">
              <a:solidFill>
                <a:srgbClr val="FFFFFF"/>
              </a:solidFill>
              <a:prstDash val="solid"/>
              <a:headEnd type="none" w="med" len="med"/>
              <a:tailEnd type="none" w="med" len="med"/>
            </a:ln>
          </p:spPr>
        </p:cxnSp>
        <p:cxnSp>
          <p:nvCxnSpPr>
            <p:cNvPr id="33" name="MH_Other_9"/>
            <p:cNvCxnSpPr/>
            <p:nvPr/>
          </p:nvCxnSpPr>
          <p:spPr>
            <a:xfrm>
              <a:off x="4303" y="6502"/>
              <a:ext cx="12462" cy="0"/>
            </a:xfrm>
            <a:prstGeom prst="line">
              <a:avLst/>
            </a:prstGeom>
            <a:ln w="19050" cap="flat" cmpd="sng">
              <a:solidFill>
                <a:srgbClr val="D7D7D7"/>
              </a:solidFill>
              <a:prstDash val="solid"/>
              <a:headEnd type="none" w="med" len="med"/>
              <a:tailEnd type="none" w="med" len="med"/>
            </a:ln>
          </p:spPr>
        </p:cxnSp>
      </p:grpSp>
      <p:sp>
        <p:nvSpPr>
          <p:cNvPr id="34" name="MH_PageTitle"/>
          <p:cNvSpPr>
            <a:spLocks noGrp="1"/>
          </p:cNvSpPr>
          <p:nvPr/>
        </p:nvSpPr>
        <p:spPr>
          <a:xfrm>
            <a:off x="1343025" y="1071563"/>
            <a:ext cx="7761288" cy="781050"/>
          </a:xfrm>
          <a:prstGeom prst="rect">
            <a:avLst/>
          </a:prstGeom>
          <a:solidFill>
            <a:srgbClr val="FFFFFF">
              <a:alpha val="100000"/>
            </a:srgbClr>
          </a:solidFill>
          <a:ln w="9525">
            <a:noFill/>
          </a:ln>
        </p:spPr>
        <p:txBody>
          <a:bodyPr vert="horz" wrap="square" lIns="91440" tIns="45720" rIns="91440" bIns="45720" anchor="ctr" anchorCtr="0"/>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eaLnBrk="1" hangingPunct="1"/>
            <a:r>
              <a:rPr lang="zh-CN" altLang="en-US" sz="2800" dirty="0">
                <a:ea typeface="微软雅黑" panose="020B0503020204020204" pitchFamily="34" charset="-122"/>
              </a:rPr>
              <a:t>培训客服团队的四个</a:t>
            </a:r>
            <a:r>
              <a:rPr lang="zh-CN" altLang="en-US" sz="2800" dirty="0">
                <a:ea typeface="微软雅黑" panose="020B0503020204020204" pitchFamily="34" charset="-122"/>
              </a:rPr>
              <a:t>要点</a:t>
            </a:r>
            <a:endParaRPr lang="zh-CN" altLang="en-US" sz="2800" dirty="0">
              <a:ea typeface="微软雅黑" panose="020B0503020204020204" pitchFamily="34" charset="-122"/>
            </a:endParaRPr>
          </a:p>
        </p:txBody>
      </p:sp>
      <p:grpSp>
        <p:nvGrpSpPr>
          <p:cNvPr id="35" name="组合 34"/>
          <p:cNvGrpSpPr/>
          <p:nvPr/>
        </p:nvGrpSpPr>
        <p:grpSpPr>
          <a:xfrm>
            <a:off x="2174875" y="5213350"/>
            <a:ext cx="8305800" cy="645160"/>
            <a:chOff x="3425" y="7390"/>
            <a:chExt cx="13080" cy="1016"/>
          </a:xfrm>
        </p:grpSpPr>
        <p:sp>
          <p:nvSpPr>
            <p:cNvPr id="36" name="MH_Other_7"/>
            <p:cNvSpPr txBox="1"/>
            <p:nvPr/>
          </p:nvSpPr>
          <p:spPr>
            <a:xfrm>
              <a:off x="3425" y="7390"/>
              <a:ext cx="865" cy="1016"/>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a:solidFill>
                    <a:srgbClr val="5B9BD5"/>
                  </a:solidFill>
                  <a:latin typeface="微软雅黑" panose="020B0503020204020204" pitchFamily="34" charset="-122"/>
                  <a:ea typeface="微软雅黑" panose="020B0503020204020204" pitchFamily="34" charset="-122"/>
                </a:rPr>
                <a:t>4</a:t>
              </a:r>
              <a:endParaRPr lang="en-US" altLang="zh-CN" sz="3600" b="1" dirty="0">
                <a:solidFill>
                  <a:srgbClr val="5B9BD5"/>
                </a:solidFill>
                <a:latin typeface="微软雅黑" panose="020B0503020204020204" pitchFamily="34" charset="-122"/>
                <a:ea typeface="微软雅黑" panose="020B0503020204020204" pitchFamily="34" charset="-122"/>
              </a:endParaRPr>
            </a:p>
          </p:txBody>
        </p:sp>
        <p:sp>
          <p:nvSpPr>
            <p:cNvPr id="37" name="MH_SubTitle_3"/>
            <p:cNvSpPr/>
            <p:nvPr/>
          </p:nvSpPr>
          <p:spPr>
            <a:xfrm>
              <a:off x="4405" y="7573"/>
              <a:ext cx="8586" cy="592"/>
            </a:xfrm>
            <a:prstGeom prst="rect">
              <a:avLst/>
            </a:prstGeom>
            <a:solidFill>
              <a:schemeClr val="accent1"/>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sz="2200" b="1" dirty="0">
                  <a:solidFill>
                    <a:srgbClr val="FFFFFF"/>
                  </a:solidFill>
                  <a:latin typeface="微软雅黑" panose="020B0503020204020204" pitchFamily="34" charset="-122"/>
                  <a:ea typeface="微软雅黑" panose="020B0503020204020204" pitchFamily="34" charset="-122"/>
                </a:rPr>
                <a:t>掌握客服团队培训的要点</a:t>
              </a:r>
              <a:endParaRPr sz="2200" b="1" dirty="0">
                <a:solidFill>
                  <a:srgbClr val="FFFFFF"/>
                </a:solidFill>
                <a:latin typeface="微软雅黑" panose="020B0503020204020204" pitchFamily="34" charset="-122"/>
                <a:ea typeface="微软雅黑" panose="020B0503020204020204" pitchFamily="34" charset="-122"/>
              </a:endParaRPr>
            </a:p>
          </p:txBody>
        </p:sp>
        <p:cxnSp>
          <p:nvCxnSpPr>
            <p:cNvPr id="38" name="MH_Other_8"/>
            <p:cNvCxnSpPr>
              <a:stCxn id="37" idx="3"/>
            </p:cNvCxnSpPr>
            <p:nvPr/>
          </p:nvCxnSpPr>
          <p:spPr>
            <a:xfrm flipH="1">
              <a:off x="11606" y="7869"/>
              <a:ext cx="1385" cy="295"/>
            </a:xfrm>
            <a:prstGeom prst="line">
              <a:avLst/>
            </a:prstGeom>
            <a:ln w="38100" cap="flat" cmpd="sng">
              <a:solidFill>
                <a:srgbClr val="FFFFFF"/>
              </a:solidFill>
              <a:prstDash val="solid"/>
              <a:headEnd type="none" w="med" len="med"/>
              <a:tailEnd type="none" w="med" len="med"/>
            </a:ln>
          </p:spPr>
        </p:cxnSp>
        <p:cxnSp>
          <p:nvCxnSpPr>
            <p:cNvPr id="39" name="MH_Other_9"/>
            <p:cNvCxnSpPr/>
            <p:nvPr/>
          </p:nvCxnSpPr>
          <p:spPr>
            <a:xfrm>
              <a:off x="4043" y="8235"/>
              <a:ext cx="12462" cy="0"/>
            </a:xfrm>
            <a:prstGeom prst="line">
              <a:avLst/>
            </a:prstGeom>
            <a:ln w="19050" cap="flat" cmpd="sng">
              <a:solidFill>
                <a:srgbClr val="D7D7D7"/>
              </a:solidFill>
              <a:prstDash val="solid"/>
              <a:headEnd type="none" w="med" len="med"/>
              <a:tailEnd type="none" w="med" len="med"/>
            </a:ln>
          </p:spPr>
        </p:cxn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386" name="组合 19"/>
          <p:cNvGrpSpPr/>
          <p:nvPr/>
        </p:nvGrpSpPr>
        <p:grpSpPr>
          <a:xfrm>
            <a:off x="11496675" y="1588"/>
            <a:ext cx="695325" cy="506412"/>
            <a:chOff x="0" y="0"/>
            <a:chExt cx="694944" cy="624651"/>
          </a:xfrm>
        </p:grpSpPr>
        <p:sp>
          <p:nvSpPr>
            <p:cNvPr id="1641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641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24" name="直接连接符 23"/>
          <p:cNvCxnSpPr/>
          <p:nvPr/>
        </p:nvCxnSpPr>
        <p:spPr>
          <a:xfrm flipH="1">
            <a:off x="4593908" y="533400"/>
            <a:ext cx="752983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703705" y="1340485"/>
            <a:ext cx="4297680" cy="645160"/>
          </a:xfrm>
          <a:prstGeom prst="rect">
            <a:avLst/>
          </a:prstGeom>
          <a:noFill/>
        </p:spPr>
        <p:txBody>
          <a:bodyPr wrap="none" rtlCol="0" anchor="t">
            <a:spAutoFit/>
          </a:bodyPr>
          <a:p>
            <a:r>
              <a:rPr lang="zh-CN" altLang="en-US" sz="3600" b="1">
                <a:latin typeface="微软雅黑" panose="020B0503020204020204" pitchFamily="34" charset="-122"/>
                <a:ea typeface="微软雅黑" panose="020B0503020204020204" pitchFamily="34" charset="-122"/>
                <a:sym typeface="+mn-ea"/>
              </a:rPr>
              <a:t>客服团队培训的意义</a:t>
            </a:r>
            <a:endParaRPr lang="zh-CN" altLang="en-US" sz="3600" b="1">
              <a:latin typeface="微软雅黑" panose="020B0503020204020204" pitchFamily="34" charset="-122"/>
              <a:ea typeface="微软雅黑" panose="020B0503020204020204" pitchFamily="34" charset="-122"/>
              <a:sym typeface="+mn-ea"/>
            </a:endParaRPr>
          </a:p>
        </p:txBody>
      </p:sp>
      <p:sp>
        <p:nvSpPr>
          <p:cNvPr id="7" name="矩形 6"/>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培训客服团队</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激励客服团队</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custDataLst>
              <p:tags r:id="rId1"/>
            </p:custDataLst>
          </p:nvPr>
        </p:nvSpPr>
        <p:spPr>
          <a:xfrm>
            <a:off x="1946593" y="2297736"/>
            <a:ext cx="719828" cy="740797"/>
          </a:xfrm>
          <a:prstGeom prst="rect">
            <a:avLst/>
          </a:prstGeom>
          <a:solidFill>
            <a:srgbClr val="1784C7"/>
          </a:solidFill>
          <a:ln w="12700" cap="flat" cmpd="sng" algn="ctr">
            <a:noFill/>
            <a:prstDash val="solid"/>
            <a:miter lim="800000"/>
          </a:ln>
          <a:effectLst/>
        </p:spPr>
        <p:txBody>
          <a:bodyPr rtlCol="0" anchor="ctr">
            <a:normAutofit/>
          </a:bodyPr>
          <a:p>
            <a:pPr algn="ctr"/>
            <a:endParaRPr lang="zh-CN" altLang="en-US" sz="2000">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矩形 9"/>
          <p:cNvSpPr/>
          <p:nvPr>
            <p:custDataLst>
              <p:tags r:id="rId2"/>
            </p:custDataLst>
          </p:nvPr>
        </p:nvSpPr>
        <p:spPr>
          <a:xfrm>
            <a:off x="3508375" y="2085340"/>
            <a:ext cx="6677025" cy="1165860"/>
          </a:xfrm>
          <a:prstGeom prst="rect">
            <a:avLst/>
          </a:prstGeom>
          <a:noFill/>
          <a:ln w="12700" cap="flat" cmpd="sng" algn="ctr">
            <a:noFill/>
            <a:prstDash val="solid"/>
            <a:miter lim="800000"/>
          </a:ln>
          <a:effectLst/>
          <a:extLst>
            <a:ext uri="{909E8E84-426E-40DD-AFC4-6F175D3DCCD1}">
              <a14:hiddenFill xmlns:a14="http://schemas.microsoft.com/office/drawing/2010/main">
                <a:solidFill>
                  <a:srgbClr val="1784C7"/>
                </a:solidFill>
              </a14:hiddenFill>
            </a:ext>
          </a:extLst>
        </p:spPr>
        <p:txBody>
          <a:bodyPr rtlCol="0" anchor="ctr">
            <a:normAutofit/>
          </a:bodyPr>
          <a:p>
            <a:pPr algn="l">
              <a:lnSpc>
                <a:spcPct val="120000"/>
              </a:lnSpc>
            </a:pPr>
            <a:r>
              <a:rPr lang="zh-CN" altLang="en-US" sz="1600" spc="150">
                <a:solidFill>
                  <a:srgbClr val="000000">
                    <a:lumMod val="85000"/>
                    <a:lumOff val="15000"/>
                  </a:srgbClr>
                </a:solidFill>
                <a:latin typeface="微软雅黑" panose="020B0503020204020204" pitchFamily="34" charset="-122"/>
                <a:ea typeface="微软雅黑" panose="020B0503020204020204" pitchFamily="34" charset="-122"/>
                <a:sym typeface="Arial" panose="020B0604020202020204" pitchFamily="34" charset="0"/>
              </a:rPr>
              <a:t>第一，团队文化类培训。此类培训的意义在于提升凝聚力，让团队有共同的理念和认知，从而提升留存率和工作意愿。</a:t>
            </a:r>
            <a:endParaRPr lang="zh-CN" altLang="en-US" sz="1600" spc="150">
              <a:solidFill>
                <a:srgbClr val="000000">
                  <a:lumMod val="85000"/>
                  <a:lumOff val="15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文本框 10"/>
          <p:cNvSpPr txBox="1"/>
          <p:nvPr>
            <p:custDataLst>
              <p:tags r:id="rId3"/>
            </p:custDataLst>
          </p:nvPr>
        </p:nvSpPr>
        <p:spPr>
          <a:xfrm>
            <a:off x="2855187" y="2338532"/>
            <a:ext cx="464364" cy="659206"/>
          </a:xfrm>
          <a:prstGeom prst="rect">
            <a:avLst/>
          </a:prstGeom>
          <a:noFill/>
        </p:spPr>
        <p:txBody>
          <a:bodyPr wrap="none" rtlCol="0">
            <a:noAutofit/>
          </a:bodyPr>
          <a:p>
            <a:r>
              <a:rPr lang="en-US" altLang="zh-CN" sz="4000" b="1" dirty="0">
                <a:solidFill>
                  <a:srgbClr val="1784C7"/>
                </a:solidFill>
                <a:latin typeface="微软雅黑" panose="020B0503020204020204" pitchFamily="34" charset="-122"/>
                <a:ea typeface="微软雅黑" panose="020B0503020204020204" pitchFamily="34" charset="-122"/>
                <a:sym typeface="Arial" panose="020B0604020202020204" pitchFamily="34" charset="0"/>
              </a:rPr>
              <a:t>&gt;</a:t>
            </a:r>
            <a:endParaRPr lang="en-US" altLang="zh-CN" sz="4000" b="1" dirty="0">
              <a:solidFill>
                <a:srgbClr val="1784C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KSO_Shape"/>
          <p:cNvSpPr/>
          <p:nvPr>
            <p:custDataLst>
              <p:tags r:id="rId4"/>
            </p:custDataLst>
          </p:nvPr>
        </p:nvSpPr>
        <p:spPr bwMode="auto">
          <a:xfrm>
            <a:off x="2092572" y="2442787"/>
            <a:ext cx="427241" cy="450695"/>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rgbClr val="FFFFFF"/>
          </a:solidFill>
          <a:ln>
            <a:noFill/>
          </a:ln>
        </p:spPr>
        <p:txBody>
          <a:bodyPr anchor="ctr">
            <a:normAutofit/>
            <a:scene3d>
              <a:camera prst="orthographicFront"/>
              <a:lightRig rig="threePt" dir="t"/>
            </a:scene3d>
            <a:sp3d>
              <a:contourClr>
                <a:srgbClr val="FFFFFF"/>
              </a:contourClr>
            </a:sp3d>
          </a:bodyPr>
          <a:p>
            <a:pPr algn="ctr"/>
            <a:endParaRPr lang="zh-CN" altLang="en-US" sz="20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矩形 11"/>
          <p:cNvSpPr/>
          <p:nvPr>
            <p:custDataLst>
              <p:tags r:id="rId5"/>
            </p:custDataLst>
          </p:nvPr>
        </p:nvSpPr>
        <p:spPr>
          <a:xfrm>
            <a:off x="1946593" y="3640754"/>
            <a:ext cx="719828" cy="740797"/>
          </a:xfrm>
          <a:prstGeom prst="rect">
            <a:avLst/>
          </a:prstGeom>
          <a:solidFill>
            <a:srgbClr val="1BA8C9"/>
          </a:solidFill>
          <a:ln w="12700" cap="flat" cmpd="sng" algn="ctr">
            <a:noFill/>
            <a:prstDash val="solid"/>
            <a:miter lim="800000"/>
          </a:ln>
          <a:effectLst/>
        </p:spPr>
        <p:txBody>
          <a:bodyPr rtlCol="0" anchor="ctr">
            <a:normAutofit/>
          </a:bodyPr>
          <a:p>
            <a:pPr algn="ctr"/>
            <a:endParaRPr lang="zh-CN" altLang="en-US" sz="2000">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矩形 12"/>
          <p:cNvSpPr/>
          <p:nvPr>
            <p:custDataLst>
              <p:tags r:id="rId6"/>
            </p:custDataLst>
          </p:nvPr>
        </p:nvSpPr>
        <p:spPr>
          <a:xfrm>
            <a:off x="3508375" y="3428365"/>
            <a:ext cx="6697345" cy="1165860"/>
          </a:xfrm>
          <a:prstGeom prst="rect">
            <a:avLst/>
          </a:prstGeom>
          <a:noFill/>
          <a:ln w="12700" cap="flat" cmpd="sng" algn="ctr">
            <a:noFill/>
            <a:prstDash val="solid"/>
            <a:miter lim="800000"/>
          </a:ln>
          <a:effectLst/>
          <a:extLst>
            <a:ext uri="{909E8E84-426E-40DD-AFC4-6F175D3DCCD1}">
              <a14:hiddenFill xmlns:a14="http://schemas.microsoft.com/office/drawing/2010/main">
                <a:solidFill>
                  <a:srgbClr val="1BA8C9"/>
                </a:solidFill>
              </a14:hiddenFill>
            </a:ext>
          </a:extLst>
        </p:spPr>
        <p:txBody>
          <a:bodyPr rtlCol="0" anchor="ctr">
            <a:normAutofit/>
          </a:bodyPr>
          <a:p>
            <a:pPr algn="l">
              <a:lnSpc>
                <a:spcPct val="120000"/>
              </a:lnSpc>
            </a:pPr>
            <a:r>
              <a:rPr lang="zh-CN" altLang="en-US" sz="1600" spc="150">
                <a:solidFill>
                  <a:srgbClr val="000000">
                    <a:lumMod val="85000"/>
                    <a:lumOff val="15000"/>
                  </a:srgbClr>
                </a:solidFill>
                <a:latin typeface="微软雅黑" panose="020B0503020204020204" pitchFamily="34" charset="-122"/>
                <a:ea typeface="微软雅黑" panose="020B0503020204020204" pitchFamily="34" charset="-122"/>
                <a:sym typeface="Arial" panose="020B0604020202020204" pitchFamily="34" charset="0"/>
              </a:rPr>
              <a:t>第二，团队战略方向培训。此类培训让员工明白工作节奏和重点，从而让日常工作的展开有序进行，不会因为团队内部的人员流动影响系统运营和工作效率。</a:t>
            </a:r>
            <a:endParaRPr lang="zh-CN" altLang="en-US" sz="1600" spc="150">
              <a:solidFill>
                <a:srgbClr val="000000">
                  <a:lumMod val="85000"/>
                  <a:lumOff val="15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文本框 14"/>
          <p:cNvSpPr txBox="1"/>
          <p:nvPr>
            <p:custDataLst>
              <p:tags r:id="rId7"/>
            </p:custDataLst>
          </p:nvPr>
        </p:nvSpPr>
        <p:spPr>
          <a:xfrm>
            <a:off x="2855187" y="3681550"/>
            <a:ext cx="464364" cy="659206"/>
          </a:xfrm>
          <a:prstGeom prst="rect">
            <a:avLst/>
          </a:prstGeom>
          <a:noFill/>
        </p:spPr>
        <p:txBody>
          <a:bodyPr wrap="none" rtlCol="0">
            <a:noAutofit/>
          </a:bodyPr>
          <a:p>
            <a:r>
              <a:rPr lang="en-US" altLang="zh-CN" sz="4000" b="1" dirty="0">
                <a:solidFill>
                  <a:srgbClr val="1BA8C9"/>
                </a:solidFill>
                <a:latin typeface="微软雅黑" panose="020B0503020204020204" pitchFamily="34" charset="-122"/>
                <a:ea typeface="微软雅黑" panose="020B0503020204020204" pitchFamily="34" charset="-122"/>
                <a:sym typeface="Arial" panose="020B0604020202020204" pitchFamily="34" charset="0"/>
              </a:rPr>
              <a:t>&gt;</a:t>
            </a:r>
            <a:endParaRPr lang="en-US" altLang="zh-CN" sz="4000" b="1" dirty="0">
              <a:solidFill>
                <a:srgbClr val="1BA8C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KSO_Shape"/>
          <p:cNvSpPr>
            <a:spLocks noChangeAspect="1"/>
          </p:cNvSpPr>
          <p:nvPr>
            <p:custDataLst>
              <p:tags r:id="rId8"/>
            </p:custDataLst>
          </p:nvPr>
        </p:nvSpPr>
        <p:spPr bwMode="auto">
          <a:xfrm>
            <a:off x="2087539" y="3821421"/>
            <a:ext cx="437937" cy="380112"/>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FFFFFF"/>
          </a:solidFill>
          <a:ln>
            <a:noFill/>
          </a:ln>
        </p:spPr>
        <p:txBody>
          <a:bodyPr anchor="ctr">
            <a:noAutofit/>
            <a:scene3d>
              <a:camera prst="orthographicFront"/>
              <a:lightRig rig="threePt" dir="t"/>
            </a:scene3d>
            <a:sp3d>
              <a:contourClr>
                <a:srgbClr val="FFFFFF"/>
              </a:contourClr>
            </a:sp3d>
          </a:bodyPr>
          <a:p>
            <a:pPr algn="ctr"/>
            <a:endParaRPr lang="zh-CN" altLang="en-US" sz="20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矩形 15"/>
          <p:cNvSpPr/>
          <p:nvPr>
            <p:custDataLst>
              <p:tags r:id="rId9"/>
            </p:custDataLst>
          </p:nvPr>
        </p:nvSpPr>
        <p:spPr>
          <a:xfrm>
            <a:off x="1946593" y="4983772"/>
            <a:ext cx="719828" cy="740797"/>
          </a:xfrm>
          <a:prstGeom prst="rect">
            <a:avLst/>
          </a:prstGeom>
          <a:solidFill>
            <a:srgbClr val="22C29C"/>
          </a:solidFill>
          <a:ln w="12700" cap="flat" cmpd="sng" algn="ctr">
            <a:noFill/>
            <a:prstDash val="solid"/>
            <a:miter lim="800000"/>
          </a:ln>
          <a:effectLst/>
        </p:spPr>
        <p:txBody>
          <a:bodyPr rtlCol="0" anchor="ctr">
            <a:normAutofit/>
          </a:bodyPr>
          <a:p>
            <a:pPr algn="ctr"/>
            <a:endParaRPr lang="zh-CN" altLang="en-US" sz="2000">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矩形 16"/>
          <p:cNvSpPr/>
          <p:nvPr>
            <p:custDataLst>
              <p:tags r:id="rId10"/>
            </p:custDataLst>
          </p:nvPr>
        </p:nvSpPr>
        <p:spPr>
          <a:xfrm>
            <a:off x="3508375" y="4771390"/>
            <a:ext cx="6695440" cy="1165860"/>
          </a:xfrm>
          <a:prstGeom prst="rect">
            <a:avLst/>
          </a:prstGeom>
          <a:noFill/>
          <a:ln w="12700" cap="flat" cmpd="sng" algn="ctr">
            <a:noFill/>
            <a:prstDash val="solid"/>
            <a:miter lim="800000"/>
          </a:ln>
          <a:effectLst/>
          <a:extLst>
            <a:ext uri="{909E8E84-426E-40DD-AFC4-6F175D3DCCD1}">
              <a14:hiddenFill xmlns:a14="http://schemas.microsoft.com/office/drawing/2010/main">
                <a:solidFill>
                  <a:srgbClr val="22C29C"/>
                </a:solidFill>
              </a14:hiddenFill>
            </a:ext>
          </a:extLst>
        </p:spPr>
        <p:txBody>
          <a:bodyPr rtlCol="0" anchor="ctr">
            <a:normAutofit/>
          </a:bodyPr>
          <a:p>
            <a:pPr algn="l">
              <a:lnSpc>
                <a:spcPct val="120000"/>
              </a:lnSpc>
            </a:pPr>
            <a:r>
              <a:rPr lang="zh-CN" altLang="en-US" sz="1600" spc="150">
                <a:solidFill>
                  <a:srgbClr val="000000">
                    <a:lumMod val="85000"/>
                    <a:lumOff val="15000"/>
                  </a:srgbClr>
                </a:solidFill>
                <a:latin typeface="微软雅黑" panose="020B0503020204020204" pitchFamily="34" charset="-122"/>
                <a:ea typeface="微软雅黑" panose="020B0503020204020204" pitchFamily="34" charset="-122"/>
                <a:sym typeface="Arial" panose="020B0604020202020204" pitchFamily="34" charset="0"/>
              </a:rPr>
              <a:t>第三，技巧及方法培训。该类培训的意义在于提升工作效率从而提升产能和转化。</a:t>
            </a:r>
            <a:endParaRPr lang="zh-CN" altLang="en-US" sz="1600" spc="150">
              <a:solidFill>
                <a:srgbClr val="000000">
                  <a:lumMod val="85000"/>
                  <a:lumOff val="15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文本框 18"/>
          <p:cNvSpPr txBox="1"/>
          <p:nvPr>
            <p:custDataLst>
              <p:tags r:id="rId11"/>
            </p:custDataLst>
          </p:nvPr>
        </p:nvSpPr>
        <p:spPr>
          <a:xfrm>
            <a:off x="2855187" y="5024568"/>
            <a:ext cx="464364" cy="659206"/>
          </a:xfrm>
          <a:prstGeom prst="rect">
            <a:avLst/>
          </a:prstGeom>
          <a:noFill/>
        </p:spPr>
        <p:txBody>
          <a:bodyPr wrap="none" rtlCol="0">
            <a:noAutofit/>
          </a:bodyPr>
          <a:p>
            <a:r>
              <a:rPr lang="en-US" altLang="zh-CN" sz="4000" b="1" dirty="0">
                <a:solidFill>
                  <a:srgbClr val="22C29C"/>
                </a:solidFill>
                <a:latin typeface="微软雅黑" panose="020B0503020204020204" pitchFamily="34" charset="-122"/>
                <a:ea typeface="微软雅黑" panose="020B0503020204020204" pitchFamily="34" charset="-122"/>
                <a:sym typeface="Arial" panose="020B0604020202020204" pitchFamily="34" charset="0"/>
              </a:rPr>
              <a:t>&gt;</a:t>
            </a:r>
            <a:endParaRPr lang="en-US" altLang="zh-CN" sz="4000" b="1" dirty="0">
              <a:solidFill>
                <a:srgbClr val="22C29C"/>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KSO_Shape"/>
          <p:cNvSpPr>
            <a:spLocks noChangeAspect="1"/>
          </p:cNvSpPr>
          <p:nvPr>
            <p:custDataLst>
              <p:tags r:id="rId12"/>
            </p:custDataLst>
          </p:nvPr>
        </p:nvSpPr>
        <p:spPr bwMode="auto">
          <a:xfrm>
            <a:off x="2087539" y="5193578"/>
            <a:ext cx="437937" cy="321185"/>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rgbClr val="FFFFFF"/>
          </a:solidFill>
          <a:ln>
            <a:noFill/>
          </a:ln>
        </p:spPr>
        <p:txBody>
          <a:bodyPr anchor="ctr">
            <a:normAutofit fontScale="90000"/>
            <a:scene3d>
              <a:camera prst="orthographicFront"/>
              <a:lightRig rig="threePt" dir="t"/>
            </a:scene3d>
            <a:sp3d>
              <a:contourClr>
                <a:srgbClr val="FFFFFF"/>
              </a:contourClr>
            </a:sp3d>
          </a:bodyPr>
          <a:p>
            <a:pPr algn="ctr"/>
            <a:endParaRPr lang="zh-CN" altLang="en-US" sz="16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56" name="直接连接符 55"/>
          <p:cNvCxnSpPr/>
          <p:nvPr/>
        </p:nvCxnSpPr>
        <p:spPr>
          <a:xfrm>
            <a:off x="10706735" y="3293110"/>
            <a:ext cx="0" cy="475615"/>
          </a:xfrm>
          <a:prstGeom prst="line">
            <a:avLst/>
          </a:prstGeom>
          <a:solidFill>
            <a:schemeClr val="accent1"/>
          </a:solidFill>
          <a:ln w="12700" cap="flat" cmpd="sng" algn="ctr">
            <a:solidFill>
              <a:schemeClr val="accent1">
                <a:shade val="50000"/>
              </a:schemeClr>
            </a:solidFill>
            <a:prstDash val="sysDot"/>
            <a:round/>
            <a:headEnd type="none" w="med" len="med"/>
            <a:tailEnd type="none" w="med" len="med"/>
          </a:ln>
        </p:spPr>
      </p:cxnSp>
      <p:cxnSp>
        <p:nvCxnSpPr>
          <p:cNvPr id="55" name="直接连接符 54"/>
          <p:cNvCxnSpPr/>
          <p:nvPr/>
        </p:nvCxnSpPr>
        <p:spPr>
          <a:xfrm>
            <a:off x="9086215" y="3056890"/>
            <a:ext cx="0" cy="659765"/>
          </a:xfrm>
          <a:prstGeom prst="line">
            <a:avLst/>
          </a:prstGeom>
          <a:solidFill>
            <a:schemeClr val="accent1"/>
          </a:solidFill>
          <a:ln w="12700" cap="flat" cmpd="sng" algn="ctr">
            <a:solidFill>
              <a:schemeClr val="accent1">
                <a:shade val="50000"/>
              </a:schemeClr>
            </a:solidFill>
            <a:prstDash val="sysDot"/>
            <a:round/>
            <a:headEnd type="none" w="med" len="med"/>
            <a:tailEnd type="none" w="med" len="med"/>
          </a:ln>
        </p:spPr>
      </p:cxnSp>
      <p:cxnSp>
        <p:nvCxnSpPr>
          <p:cNvPr id="54" name="直接连接符 53"/>
          <p:cNvCxnSpPr/>
          <p:nvPr/>
        </p:nvCxnSpPr>
        <p:spPr>
          <a:xfrm>
            <a:off x="7465695" y="3271520"/>
            <a:ext cx="0" cy="659765"/>
          </a:xfrm>
          <a:prstGeom prst="line">
            <a:avLst/>
          </a:prstGeom>
          <a:solidFill>
            <a:schemeClr val="accent1"/>
          </a:solidFill>
          <a:ln w="12700" cap="flat" cmpd="sng" algn="ctr">
            <a:solidFill>
              <a:schemeClr val="accent1">
                <a:shade val="50000"/>
              </a:schemeClr>
            </a:solidFill>
            <a:prstDash val="sysDot"/>
            <a:round/>
            <a:headEnd type="none" w="med" len="med"/>
            <a:tailEnd type="none" w="med" len="med"/>
          </a:ln>
        </p:spPr>
      </p:cxnSp>
      <p:cxnSp>
        <p:nvCxnSpPr>
          <p:cNvPr id="53" name="直接连接符 52"/>
          <p:cNvCxnSpPr/>
          <p:nvPr/>
        </p:nvCxnSpPr>
        <p:spPr>
          <a:xfrm>
            <a:off x="5845175" y="3210560"/>
            <a:ext cx="0" cy="659765"/>
          </a:xfrm>
          <a:prstGeom prst="line">
            <a:avLst/>
          </a:prstGeom>
          <a:solidFill>
            <a:schemeClr val="accent1"/>
          </a:solidFill>
          <a:ln w="12700" cap="flat" cmpd="sng" algn="ctr">
            <a:solidFill>
              <a:schemeClr val="accent1">
                <a:shade val="50000"/>
              </a:schemeClr>
            </a:solidFill>
            <a:prstDash val="sysDot"/>
            <a:round/>
            <a:headEnd type="none" w="med" len="med"/>
            <a:tailEnd type="none" w="med" len="med"/>
          </a:ln>
        </p:spPr>
      </p:cxnSp>
      <p:grpSp>
        <p:nvGrpSpPr>
          <p:cNvPr id="16386" name="组合 19"/>
          <p:cNvGrpSpPr/>
          <p:nvPr/>
        </p:nvGrpSpPr>
        <p:grpSpPr>
          <a:xfrm>
            <a:off x="11496675" y="1588"/>
            <a:ext cx="695325" cy="506412"/>
            <a:chOff x="0" y="0"/>
            <a:chExt cx="694944" cy="624651"/>
          </a:xfrm>
        </p:grpSpPr>
        <p:sp>
          <p:nvSpPr>
            <p:cNvPr id="1641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641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24" name="直接连接符 23"/>
          <p:cNvCxnSpPr/>
          <p:nvPr/>
        </p:nvCxnSpPr>
        <p:spPr>
          <a:xfrm flipH="1">
            <a:off x="4593908" y="533400"/>
            <a:ext cx="752983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培训客服团队</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激励客服团队</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6" name="直接连接符 15"/>
          <p:cNvCxnSpPr/>
          <p:nvPr/>
        </p:nvCxnSpPr>
        <p:spPr>
          <a:xfrm flipH="1">
            <a:off x="528003" y="3788728"/>
            <a:ext cx="10858500" cy="0"/>
          </a:xfrm>
          <a:prstGeom prst="line">
            <a:avLst/>
          </a:prstGeom>
          <a:solidFill>
            <a:schemeClr val="accent1"/>
          </a:solidFill>
          <a:ln w="9525" cap="flat" cmpd="sng" algn="ctr">
            <a:solidFill>
              <a:schemeClr val="tx1"/>
            </a:solidFill>
            <a:prstDash val="solid"/>
            <a:round/>
            <a:headEnd type="none" w="med" len="med"/>
            <a:tailEnd type="none" w="med" len="med"/>
          </a:ln>
        </p:spPr>
      </p:cxnSp>
      <p:sp>
        <p:nvSpPr>
          <p:cNvPr id="19" name="椭圆 18"/>
          <p:cNvSpPr/>
          <p:nvPr/>
        </p:nvSpPr>
        <p:spPr>
          <a:xfrm rot="5400000">
            <a:off x="9752330" y="3642995"/>
            <a:ext cx="288290" cy="288290"/>
          </a:xfrm>
          <a:prstGeom prst="ellipse">
            <a:avLst/>
          </a:prstGeom>
          <a:solidFill>
            <a:srgbClr val="F8CBAD"/>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22" name="椭圆 21"/>
          <p:cNvSpPr/>
          <p:nvPr/>
        </p:nvSpPr>
        <p:spPr>
          <a:xfrm rot="5400000">
            <a:off x="8942070" y="3642995"/>
            <a:ext cx="288290" cy="288290"/>
          </a:xfrm>
          <a:prstGeom prst="ellipse">
            <a:avLst/>
          </a:prstGeom>
          <a:solidFill>
            <a:schemeClr val="accent5"/>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26" name="椭圆 25"/>
          <p:cNvSpPr/>
          <p:nvPr/>
        </p:nvSpPr>
        <p:spPr>
          <a:xfrm rot="5400000">
            <a:off x="8131810" y="3642995"/>
            <a:ext cx="288290" cy="288290"/>
          </a:xfrm>
          <a:prstGeom prst="ellipse">
            <a:avLst/>
          </a:prstGeom>
          <a:solidFill>
            <a:srgbClr val="F8CBAD"/>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27" name="椭圆 26"/>
          <p:cNvSpPr/>
          <p:nvPr/>
        </p:nvSpPr>
        <p:spPr>
          <a:xfrm rot="5400000">
            <a:off x="7321550" y="3642995"/>
            <a:ext cx="288290" cy="288290"/>
          </a:xfrm>
          <a:prstGeom prst="ellipse">
            <a:avLst/>
          </a:prstGeom>
          <a:solidFill>
            <a:schemeClr val="accent5"/>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28" name="椭圆 27"/>
          <p:cNvSpPr/>
          <p:nvPr/>
        </p:nvSpPr>
        <p:spPr>
          <a:xfrm rot="5400000">
            <a:off x="6511290" y="3642995"/>
            <a:ext cx="288290" cy="288290"/>
          </a:xfrm>
          <a:prstGeom prst="ellipse">
            <a:avLst/>
          </a:prstGeom>
          <a:solidFill>
            <a:srgbClr val="F8CBAD"/>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29" name="椭圆 28"/>
          <p:cNvSpPr/>
          <p:nvPr/>
        </p:nvSpPr>
        <p:spPr>
          <a:xfrm rot="5400000">
            <a:off x="5701030" y="3642995"/>
            <a:ext cx="288290" cy="288290"/>
          </a:xfrm>
          <a:prstGeom prst="ellipse">
            <a:avLst/>
          </a:prstGeom>
          <a:solidFill>
            <a:schemeClr val="accent5"/>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0" name="椭圆 29"/>
          <p:cNvSpPr/>
          <p:nvPr/>
        </p:nvSpPr>
        <p:spPr>
          <a:xfrm rot="5400000">
            <a:off x="4890770" y="3642995"/>
            <a:ext cx="288290" cy="288290"/>
          </a:xfrm>
          <a:prstGeom prst="ellipse">
            <a:avLst/>
          </a:prstGeom>
          <a:solidFill>
            <a:schemeClr val="accent6">
              <a:lumMod val="40000"/>
              <a:lumOff val="60000"/>
            </a:schemeClr>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1" name="椭圆 30"/>
          <p:cNvSpPr/>
          <p:nvPr/>
        </p:nvSpPr>
        <p:spPr>
          <a:xfrm rot="5400000">
            <a:off x="4080510" y="3642995"/>
            <a:ext cx="288290" cy="288290"/>
          </a:xfrm>
          <a:prstGeom prst="ellipse">
            <a:avLst/>
          </a:prstGeom>
          <a:solidFill>
            <a:schemeClr val="accent5"/>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2" name="椭圆 31"/>
          <p:cNvSpPr/>
          <p:nvPr/>
        </p:nvSpPr>
        <p:spPr>
          <a:xfrm rot="5400000">
            <a:off x="3270250" y="3642995"/>
            <a:ext cx="288290" cy="288290"/>
          </a:xfrm>
          <a:prstGeom prst="ellipse">
            <a:avLst/>
          </a:prstGeom>
          <a:solidFill>
            <a:srgbClr val="F8CBAD"/>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ctr"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3" name="椭圆 32"/>
          <p:cNvSpPr/>
          <p:nvPr/>
        </p:nvSpPr>
        <p:spPr>
          <a:xfrm rot="5400000">
            <a:off x="2459990" y="3642995"/>
            <a:ext cx="288290" cy="288290"/>
          </a:xfrm>
          <a:prstGeom prst="ellipse">
            <a:avLst/>
          </a:prstGeom>
          <a:solidFill>
            <a:schemeClr val="accent5"/>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4" name="椭圆 33"/>
          <p:cNvSpPr/>
          <p:nvPr/>
        </p:nvSpPr>
        <p:spPr>
          <a:xfrm rot="5400000">
            <a:off x="1647190" y="3642995"/>
            <a:ext cx="288290" cy="288290"/>
          </a:xfrm>
          <a:prstGeom prst="ellipse">
            <a:avLst/>
          </a:prstGeom>
          <a:solidFill>
            <a:srgbClr val="F8CBAD"/>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5" name="椭圆 34"/>
          <p:cNvSpPr/>
          <p:nvPr/>
        </p:nvSpPr>
        <p:spPr>
          <a:xfrm rot="5400000">
            <a:off x="875665" y="3623310"/>
            <a:ext cx="288290" cy="288290"/>
          </a:xfrm>
          <a:prstGeom prst="ellipse">
            <a:avLst/>
          </a:prstGeom>
          <a:solidFill>
            <a:schemeClr val="accent5"/>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6" name="椭圆 35"/>
          <p:cNvSpPr/>
          <p:nvPr/>
        </p:nvSpPr>
        <p:spPr>
          <a:xfrm rot="5400000">
            <a:off x="10562590" y="3642995"/>
            <a:ext cx="288290" cy="288290"/>
          </a:xfrm>
          <a:prstGeom prst="ellipse">
            <a:avLst/>
          </a:prstGeom>
          <a:solidFill>
            <a:schemeClr val="accent5"/>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100" name="文本框 99"/>
          <p:cNvSpPr txBox="1"/>
          <p:nvPr/>
        </p:nvSpPr>
        <p:spPr>
          <a:xfrm>
            <a:off x="528955" y="2278380"/>
            <a:ext cx="909320" cy="706755"/>
          </a:xfrm>
          <a:prstGeom prst="rect">
            <a:avLst/>
          </a:prstGeom>
          <a:noFill/>
          <a:ln w="9525">
            <a:noFill/>
          </a:ln>
        </p:spPr>
        <p:txBody>
          <a:bodyPr wrap="square">
            <a:spAutoFit/>
          </a:bodyPr>
          <a:p>
            <a:pPr algn="ctr"/>
            <a:r>
              <a:rPr lang="zh-CN" sz="2000" b="1">
                <a:solidFill>
                  <a:srgbClr val="0000FF"/>
                </a:solidFill>
                <a:latin typeface="微软雅黑" panose="020B0503020204020204" pitchFamily="34" charset="-122"/>
                <a:ea typeface="微软雅黑" panose="020B0503020204020204" pitchFamily="34" charset="-122"/>
              </a:rPr>
              <a:t>培训目的</a:t>
            </a:r>
            <a:endParaRPr lang="zh-CN" altLang="en-US" sz="2000" b="1">
              <a:solidFill>
                <a:srgbClr val="0000FF"/>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1377315" y="4577080"/>
            <a:ext cx="833120" cy="706755"/>
          </a:xfrm>
          <a:prstGeom prst="rect">
            <a:avLst/>
          </a:prstGeom>
          <a:noFill/>
          <a:ln w="9525">
            <a:noFill/>
          </a:ln>
        </p:spPr>
        <p:txBody>
          <a:bodyPr wrap="square">
            <a:spAutoFit/>
          </a:bodyPr>
          <a:p>
            <a:pPr algn="ctr"/>
            <a:r>
              <a:rPr lang="zh-CN" sz="2000" b="1">
                <a:solidFill>
                  <a:srgbClr val="0000FF"/>
                </a:solidFill>
                <a:latin typeface="微软雅黑" panose="020B0503020204020204" pitchFamily="34" charset="-122"/>
                <a:ea typeface="微软雅黑" panose="020B0503020204020204" pitchFamily="34" charset="-122"/>
              </a:rPr>
              <a:t>培训意义</a:t>
            </a:r>
            <a:endParaRPr lang="zh-CN" altLang="en-US" sz="2000" b="1">
              <a:solidFill>
                <a:srgbClr val="0000FF"/>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2191385" y="2278380"/>
            <a:ext cx="825500" cy="706755"/>
          </a:xfrm>
          <a:prstGeom prst="rect">
            <a:avLst/>
          </a:prstGeom>
          <a:noFill/>
          <a:ln w="9525">
            <a:noFill/>
          </a:ln>
        </p:spPr>
        <p:txBody>
          <a:bodyPr wrap="square">
            <a:spAutoFit/>
          </a:bodyPr>
          <a:p>
            <a:pPr algn="ctr"/>
            <a:r>
              <a:rPr lang="zh-CN" sz="2000" b="1">
                <a:solidFill>
                  <a:srgbClr val="0000FF"/>
                </a:solidFill>
                <a:latin typeface="微软雅黑" panose="020B0503020204020204" pitchFamily="34" charset="-122"/>
                <a:ea typeface="微软雅黑" panose="020B0503020204020204" pitchFamily="34" charset="-122"/>
              </a:rPr>
              <a:t>培训要求</a:t>
            </a:r>
            <a:endParaRPr lang="zh-CN" altLang="en-US" sz="2000" b="1">
              <a:solidFill>
                <a:srgbClr val="0000FF"/>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2920683" y="4577080"/>
            <a:ext cx="987425" cy="706755"/>
          </a:xfrm>
          <a:prstGeom prst="rect">
            <a:avLst/>
          </a:prstGeom>
          <a:noFill/>
          <a:ln w="9525">
            <a:noFill/>
          </a:ln>
        </p:spPr>
        <p:txBody>
          <a:bodyPr wrap="square">
            <a:spAutoFit/>
          </a:bodyPr>
          <a:p>
            <a:pPr algn="ctr"/>
            <a:r>
              <a:rPr lang="zh-CN" sz="2000" b="1">
                <a:solidFill>
                  <a:srgbClr val="0000FF"/>
                </a:solidFill>
                <a:latin typeface="微软雅黑" panose="020B0503020204020204" pitchFamily="34" charset="-122"/>
                <a:ea typeface="微软雅黑" panose="020B0503020204020204" pitchFamily="34" charset="-122"/>
              </a:rPr>
              <a:t>培训</a:t>
            </a:r>
            <a:endParaRPr lang="zh-CN" sz="2000" b="1">
              <a:solidFill>
                <a:srgbClr val="0000FF"/>
              </a:solidFill>
              <a:latin typeface="微软雅黑" panose="020B0503020204020204" pitchFamily="34" charset="-122"/>
              <a:ea typeface="微软雅黑" panose="020B0503020204020204" pitchFamily="34" charset="-122"/>
            </a:endParaRPr>
          </a:p>
          <a:p>
            <a:pPr algn="ctr"/>
            <a:r>
              <a:rPr lang="zh-CN" sz="2000" b="1">
                <a:solidFill>
                  <a:srgbClr val="0000FF"/>
                </a:solidFill>
                <a:latin typeface="微软雅黑" panose="020B0503020204020204" pitchFamily="34" charset="-122"/>
                <a:ea typeface="微软雅黑" panose="020B0503020204020204" pitchFamily="34" charset="-122"/>
              </a:rPr>
              <a:t>对象</a:t>
            </a:r>
            <a:endParaRPr lang="zh-CN" altLang="en-US" sz="2000" b="1">
              <a:latin typeface="微软雅黑" panose="020B0503020204020204" pitchFamily="34" charset="-122"/>
              <a:ea typeface="微软雅黑" panose="020B0503020204020204" pitchFamily="34" charset="-122"/>
            </a:endParaRPr>
          </a:p>
        </p:txBody>
      </p:sp>
      <p:sp>
        <p:nvSpPr>
          <p:cNvPr id="41" name="文本框 40"/>
          <p:cNvSpPr txBox="1"/>
          <p:nvPr/>
        </p:nvSpPr>
        <p:spPr>
          <a:xfrm>
            <a:off x="3825875" y="2278380"/>
            <a:ext cx="797560" cy="706755"/>
          </a:xfrm>
          <a:prstGeom prst="rect">
            <a:avLst/>
          </a:prstGeom>
          <a:noFill/>
          <a:ln w="9525">
            <a:noFill/>
          </a:ln>
        </p:spPr>
        <p:txBody>
          <a:bodyPr wrap="square">
            <a:spAutoFit/>
          </a:bodyPr>
          <a:p>
            <a:r>
              <a:rPr lang="zh-CN" sz="2000" b="1">
                <a:solidFill>
                  <a:srgbClr val="0000FF"/>
                </a:solidFill>
                <a:latin typeface="微软雅黑" panose="020B0503020204020204" pitchFamily="34" charset="-122"/>
                <a:ea typeface="微软雅黑" panose="020B0503020204020204" pitchFamily="34" charset="-122"/>
              </a:rPr>
              <a:t>培训时间</a:t>
            </a:r>
            <a:endParaRPr lang="zh-CN" altLang="en-US" sz="2000" b="1">
              <a:solidFill>
                <a:srgbClr val="0000FF"/>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4152265" y="4577080"/>
            <a:ext cx="1765300" cy="706755"/>
          </a:xfrm>
          <a:prstGeom prst="rect">
            <a:avLst/>
          </a:prstGeom>
          <a:noFill/>
          <a:ln w="9525">
            <a:noFill/>
          </a:ln>
        </p:spPr>
        <p:txBody>
          <a:bodyPr wrap="square">
            <a:spAutoFit/>
          </a:bodyPr>
          <a:p>
            <a:pPr algn="ctr"/>
            <a:r>
              <a:rPr lang="zh-CN" sz="2000" b="1">
                <a:solidFill>
                  <a:srgbClr val="0000FF"/>
                </a:solidFill>
                <a:latin typeface="微软雅黑" panose="020B0503020204020204" pitchFamily="34" charset="-122"/>
                <a:ea typeface="微软雅黑" panose="020B0503020204020204" pitchFamily="34" charset="-122"/>
              </a:rPr>
              <a:t>培训</a:t>
            </a:r>
            <a:endParaRPr lang="zh-CN" sz="2000" b="1">
              <a:solidFill>
                <a:srgbClr val="0000FF"/>
              </a:solidFill>
              <a:latin typeface="微软雅黑" panose="020B0503020204020204" pitchFamily="34" charset="-122"/>
              <a:ea typeface="微软雅黑" panose="020B0503020204020204" pitchFamily="34" charset="-122"/>
            </a:endParaRPr>
          </a:p>
          <a:p>
            <a:pPr algn="ctr"/>
            <a:r>
              <a:rPr lang="zh-CN" sz="2000" b="1">
                <a:solidFill>
                  <a:srgbClr val="0000FF"/>
                </a:solidFill>
                <a:latin typeface="微软雅黑" panose="020B0503020204020204" pitchFamily="34" charset="-122"/>
                <a:ea typeface="微软雅黑" panose="020B0503020204020204" pitchFamily="34" charset="-122"/>
              </a:rPr>
              <a:t>会场</a:t>
            </a:r>
            <a:endParaRPr lang="zh-CN" altLang="en-US" sz="2000" b="1">
              <a:latin typeface="微软雅黑" panose="020B0503020204020204" pitchFamily="34" charset="-122"/>
              <a:ea typeface="微软雅黑" panose="020B0503020204020204" pitchFamily="34" charset="-122"/>
            </a:endParaRPr>
          </a:p>
        </p:txBody>
      </p:sp>
      <p:sp>
        <p:nvSpPr>
          <p:cNvPr id="43" name="文本框 42"/>
          <p:cNvSpPr txBox="1"/>
          <p:nvPr/>
        </p:nvSpPr>
        <p:spPr>
          <a:xfrm>
            <a:off x="5329238" y="2278380"/>
            <a:ext cx="1031875" cy="1014730"/>
          </a:xfrm>
          <a:prstGeom prst="rect">
            <a:avLst/>
          </a:prstGeom>
          <a:noFill/>
          <a:ln w="9525">
            <a:noFill/>
          </a:ln>
        </p:spPr>
        <p:txBody>
          <a:bodyPr wrap="square">
            <a:spAutoFit/>
          </a:bodyPr>
          <a:p>
            <a:pPr algn="ctr"/>
            <a:r>
              <a:rPr lang="zh-CN" sz="2000" b="1">
                <a:solidFill>
                  <a:srgbClr val="0000FF"/>
                </a:solidFill>
                <a:latin typeface="微软雅黑" panose="020B0503020204020204" pitchFamily="34" charset="-122"/>
                <a:ea typeface="微软雅黑" panose="020B0503020204020204" pitchFamily="34" charset="-122"/>
              </a:rPr>
              <a:t>培训</a:t>
            </a:r>
            <a:endParaRPr lang="zh-CN" sz="2000" b="1">
              <a:solidFill>
                <a:srgbClr val="0000FF"/>
              </a:solidFill>
              <a:latin typeface="微软雅黑" panose="020B0503020204020204" pitchFamily="34" charset="-122"/>
              <a:ea typeface="微软雅黑" panose="020B0503020204020204" pitchFamily="34" charset="-122"/>
            </a:endParaRPr>
          </a:p>
          <a:p>
            <a:pPr algn="ctr"/>
            <a:r>
              <a:rPr lang="zh-CN" sz="2000" b="1">
                <a:solidFill>
                  <a:srgbClr val="0000FF"/>
                </a:solidFill>
                <a:latin typeface="微软雅黑" panose="020B0503020204020204" pitchFamily="34" charset="-122"/>
                <a:ea typeface="微软雅黑" panose="020B0503020204020204" pitchFamily="34" charset="-122"/>
              </a:rPr>
              <a:t>内容</a:t>
            </a:r>
            <a:endParaRPr lang="zh-CN" sz="2000" b="1">
              <a:solidFill>
                <a:srgbClr val="0000FF"/>
              </a:solidFill>
              <a:latin typeface="微软雅黑" panose="020B0503020204020204" pitchFamily="34" charset="-122"/>
              <a:ea typeface="微软雅黑" panose="020B0503020204020204" pitchFamily="34" charset="-122"/>
            </a:endParaRPr>
          </a:p>
          <a:p>
            <a:pPr algn="ctr"/>
            <a:r>
              <a:rPr lang="zh-CN" sz="2000" b="1">
                <a:solidFill>
                  <a:srgbClr val="0000FF"/>
                </a:solidFill>
                <a:latin typeface="微软雅黑" panose="020B0503020204020204" pitchFamily="34" charset="-122"/>
                <a:ea typeface="微软雅黑" panose="020B0503020204020204" pitchFamily="34" charset="-122"/>
              </a:rPr>
              <a:t>安排</a:t>
            </a:r>
            <a:endParaRPr lang="zh-CN" altLang="en-US" sz="2000" b="1">
              <a:solidFill>
                <a:srgbClr val="0000FF"/>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5971223" y="4577080"/>
            <a:ext cx="1368425" cy="706755"/>
          </a:xfrm>
          <a:prstGeom prst="rect">
            <a:avLst/>
          </a:prstGeom>
          <a:noFill/>
          <a:ln w="9525">
            <a:noFill/>
          </a:ln>
        </p:spPr>
        <p:txBody>
          <a:bodyPr wrap="square">
            <a:spAutoFit/>
          </a:bodyPr>
          <a:p>
            <a:pPr algn="ctr"/>
            <a:r>
              <a:rPr lang="zh-CN" sz="2000" b="1">
                <a:solidFill>
                  <a:srgbClr val="0000FF"/>
                </a:solidFill>
                <a:latin typeface="微软雅黑" panose="020B0503020204020204" pitchFamily="34" charset="-122"/>
                <a:ea typeface="微软雅黑" panose="020B0503020204020204" pitchFamily="34" charset="-122"/>
              </a:rPr>
              <a:t>导师</a:t>
            </a:r>
            <a:endParaRPr lang="zh-CN" sz="2000" b="1">
              <a:solidFill>
                <a:srgbClr val="0000FF"/>
              </a:solidFill>
              <a:latin typeface="微软雅黑" panose="020B0503020204020204" pitchFamily="34" charset="-122"/>
              <a:ea typeface="微软雅黑" panose="020B0503020204020204" pitchFamily="34" charset="-122"/>
            </a:endParaRPr>
          </a:p>
          <a:p>
            <a:pPr algn="ctr"/>
            <a:r>
              <a:rPr lang="zh-CN" sz="2000" b="1">
                <a:solidFill>
                  <a:srgbClr val="0000FF"/>
                </a:solidFill>
                <a:latin typeface="微软雅黑" panose="020B0503020204020204" pitchFamily="34" charset="-122"/>
                <a:ea typeface="微软雅黑" panose="020B0503020204020204" pitchFamily="34" charset="-122"/>
              </a:rPr>
              <a:t>安排</a:t>
            </a:r>
            <a:endParaRPr lang="zh-CN" altLang="en-US" sz="2000" b="1">
              <a:solidFill>
                <a:srgbClr val="0000FF"/>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6855460" y="2278380"/>
            <a:ext cx="1220470" cy="1014730"/>
          </a:xfrm>
          <a:prstGeom prst="rect">
            <a:avLst/>
          </a:prstGeom>
          <a:noFill/>
          <a:ln w="9525">
            <a:noFill/>
          </a:ln>
        </p:spPr>
        <p:txBody>
          <a:bodyPr wrap="square">
            <a:spAutoFit/>
          </a:bodyPr>
          <a:p>
            <a:pPr algn="ctr"/>
            <a:r>
              <a:rPr lang="zh-CN" sz="2000" b="1">
                <a:solidFill>
                  <a:srgbClr val="0000FF"/>
                </a:solidFill>
                <a:latin typeface="微软雅黑" panose="020B0503020204020204" pitchFamily="34" charset="-122"/>
                <a:ea typeface="微软雅黑" panose="020B0503020204020204" pitchFamily="34" charset="-122"/>
              </a:rPr>
              <a:t>培训</a:t>
            </a:r>
            <a:endParaRPr lang="zh-CN" sz="2000" b="1">
              <a:solidFill>
                <a:srgbClr val="0000FF"/>
              </a:solidFill>
              <a:latin typeface="微软雅黑" panose="020B0503020204020204" pitchFamily="34" charset="-122"/>
              <a:ea typeface="微软雅黑" panose="020B0503020204020204" pitchFamily="34" charset="-122"/>
            </a:endParaRPr>
          </a:p>
          <a:p>
            <a:pPr algn="ctr"/>
            <a:r>
              <a:rPr lang="zh-CN" sz="2000" b="1">
                <a:solidFill>
                  <a:srgbClr val="0000FF"/>
                </a:solidFill>
                <a:latin typeface="微软雅黑" panose="020B0503020204020204" pitchFamily="34" charset="-122"/>
                <a:ea typeface="微软雅黑" panose="020B0503020204020204" pitchFamily="34" charset="-122"/>
              </a:rPr>
              <a:t>资料</a:t>
            </a:r>
            <a:endParaRPr lang="zh-CN" sz="2000" b="1">
              <a:solidFill>
                <a:srgbClr val="0000FF"/>
              </a:solidFill>
              <a:latin typeface="微软雅黑" panose="020B0503020204020204" pitchFamily="34" charset="-122"/>
              <a:ea typeface="微软雅黑" panose="020B0503020204020204" pitchFamily="34" charset="-122"/>
            </a:endParaRPr>
          </a:p>
          <a:p>
            <a:pPr algn="ctr"/>
            <a:r>
              <a:rPr lang="zh-CN" sz="2000" b="1">
                <a:solidFill>
                  <a:srgbClr val="0000FF"/>
                </a:solidFill>
                <a:latin typeface="微软雅黑" panose="020B0503020204020204" pitchFamily="34" charset="-122"/>
                <a:ea typeface="微软雅黑" panose="020B0503020204020204" pitchFamily="34" charset="-122"/>
              </a:rPr>
              <a:t>安排</a:t>
            </a:r>
            <a:endParaRPr lang="zh-CN" altLang="en-US" sz="2000" b="1">
              <a:solidFill>
                <a:srgbClr val="0000FF"/>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7860348" y="4577080"/>
            <a:ext cx="831215" cy="706755"/>
          </a:xfrm>
          <a:prstGeom prst="rect">
            <a:avLst/>
          </a:prstGeom>
          <a:noFill/>
          <a:ln w="9525">
            <a:noFill/>
          </a:ln>
        </p:spPr>
        <p:txBody>
          <a:bodyPr wrap="square">
            <a:spAutoFit/>
          </a:bodyPr>
          <a:p>
            <a:pPr algn="ctr"/>
            <a:r>
              <a:rPr lang="zh-CN" sz="2000" b="1">
                <a:solidFill>
                  <a:srgbClr val="0000FF"/>
                </a:solidFill>
                <a:latin typeface="微软雅黑" panose="020B0503020204020204" pitchFamily="34" charset="-122"/>
                <a:ea typeface="微软雅黑" panose="020B0503020204020204" pitchFamily="34" charset="-122"/>
              </a:rPr>
              <a:t>预习材料</a:t>
            </a:r>
            <a:endParaRPr lang="zh-CN" altLang="en-US" sz="2000" b="1">
              <a:solidFill>
                <a:srgbClr val="0000FF"/>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8648065" y="2278380"/>
            <a:ext cx="876300" cy="706755"/>
          </a:xfrm>
          <a:prstGeom prst="rect">
            <a:avLst/>
          </a:prstGeom>
          <a:noFill/>
          <a:ln w="9525">
            <a:noFill/>
          </a:ln>
        </p:spPr>
        <p:txBody>
          <a:bodyPr wrap="square">
            <a:spAutoFit/>
          </a:bodyPr>
          <a:p>
            <a:pPr algn="ctr"/>
            <a:r>
              <a:rPr lang="zh-CN" sz="2000" b="1">
                <a:solidFill>
                  <a:srgbClr val="0000FF"/>
                </a:solidFill>
                <a:latin typeface="微软雅黑" panose="020B0503020204020204" pitchFamily="34" charset="-122"/>
                <a:ea typeface="微软雅黑" panose="020B0503020204020204" pitchFamily="34" charset="-122"/>
              </a:rPr>
              <a:t>课后作业</a:t>
            </a:r>
            <a:endParaRPr lang="zh-CN" altLang="en-US" sz="2000" b="1">
              <a:solidFill>
                <a:srgbClr val="0000FF"/>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9003983" y="4577080"/>
            <a:ext cx="1784985" cy="706755"/>
          </a:xfrm>
          <a:prstGeom prst="rect">
            <a:avLst/>
          </a:prstGeom>
          <a:noFill/>
          <a:ln w="9525">
            <a:noFill/>
          </a:ln>
        </p:spPr>
        <p:txBody>
          <a:bodyPr wrap="square">
            <a:spAutoFit/>
          </a:bodyPr>
          <a:p>
            <a:pPr algn="ctr"/>
            <a:r>
              <a:rPr lang="zh-CN" sz="2000" b="1">
                <a:solidFill>
                  <a:srgbClr val="0000FF"/>
                </a:solidFill>
                <a:latin typeface="微软雅黑" panose="020B0503020204020204" pitchFamily="34" charset="-122"/>
                <a:ea typeface="微软雅黑" panose="020B0503020204020204" pitchFamily="34" charset="-122"/>
              </a:rPr>
              <a:t>负责人</a:t>
            </a:r>
            <a:endParaRPr lang="zh-CN" sz="2000" b="1">
              <a:solidFill>
                <a:srgbClr val="0000FF"/>
              </a:solidFill>
              <a:latin typeface="微软雅黑" panose="020B0503020204020204" pitchFamily="34" charset="-122"/>
              <a:ea typeface="微软雅黑" panose="020B0503020204020204" pitchFamily="34" charset="-122"/>
            </a:endParaRPr>
          </a:p>
          <a:p>
            <a:pPr algn="ctr"/>
            <a:r>
              <a:rPr lang="zh-CN" sz="2000" b="1">
                <a:solidFill>
                  <a:srgbClr val="0000FF"/>
                </a:solidFill>
                <a:latin typeface="微软雅黑" panose="020B0503020204020204" pitchFamily="34" charset="-122"/>
                <a:ea typeface="微软雅黑" panose="020B0503020204020204" pitchFamily="34" charset="-122"/>
              </a:rPr>
              <a:t>选择</a:t>
            </a:r>
            <a:endParaRPr lang="zh-CN" sz="2000" b="1">
              <a:solidFill>
                <a:srgbClr val="0000FF"/>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10125075" y="2278380"/>
            <a:ext cx="1163320" cy="1014730"/>
          </a:xfrm>
          <a:prstGeom prst="rect">
            <a:avLst/>
          </a:prstGeom>
          <a:noFill/>
          <a:ln w="9525">
            <a:noFill/>
          </a:ln>
        </p:spPr>
        <p:txBody>
          <a:bodyPr wrap="square">
            <a:spAutoFit/>
          </a:bodyPr>
          <a:p>
            <a:pPr algn="ctr"/>
            <a:r>
              <a:rPr lang="zh-CN" sz="2000" b="1">
                <a:solidFill>
                  <a:srgbClr val="0000FF"/>
                </a:solidFill>
                <a:latin typeface="微软雅黑" panose="020B0503020204020204" pitchFamily="34" charset="-122"/>
                <a:ea typeface="微软雅黑" panose="020B0503020204020204" pitchFamily="34" charset="-122"/>
              </a:rPr>
              <a:t>课后</a:t>
            </a:r>
            <a:endParaRPr lang="zh-CN" sz="2000" b="1">
              <a:solidFill>
                <a:srgbClr val="0000FF"/>
              </a:solidFill>
              <a:latin typeface="微软雅黑" panose="020B0503020204020204" pitchFamily="34" charset="-122"/>
              <a:ea typeface="微软雅黑" panose="020B0503020204020204" pitchFamily="34" charset="-122"/>
            </a:endParaRPr>
          </a:p>
          <a:p>
            <a:pPr algn="ctr"/>
            <a:r>
              <a:rPr lang="zh-CN" sz="2000" b="1">
                <a:solidFill>
                  <a:srgbClr val="0000FF"/>
                </a:solidFill>
                <a:latin typeface="微软雅黑" panose="020B0503020204020204" pitchFamily="34" charset="-122"/>
                <a:ea typeface="微软雅黑" panose="020B0503020204020204" pitchFamily="34" charset="-122"/>
              </a:rPr>
              <a:t>评估</a:t>
            </a:r>
            <a:endParaRPr lang="zh-CN" sz="2000" b="1">
              <a:solidFill>
                <a:srgbClr val="0000FF"/>
              </a:solidFill>
              <a:latin typeface="微软雅黑" panose="020B0503020204020204" pitchFamily="34" charset="-122"/>
              <a:ea typeface="微软雅黑" panose="020B0503020204020204" pitchFamily="34" charset="-122"/>
            </a:endParaRPr>
          </a:p>
          <a:p>
            <a:pPr algn="ctr"/>
            <a:r>
              <a:rPr lang="zh-CN" sz="2000" b="1">
                <a:solidFill>
                  <a:srgbClr val="0000FF"/>
                </a:solidFill>
                <a:latin typeface="微软雅黑" panose="020B0503020204020204" pitchFamily="34" charset="-122"/>
                <a:ea typeface="微软雅黑" panose="020B0503020204020204" pitchFamily="34" charset="-122"/>
              </a:rPr>
              <a:t>追踪</a:t>
            </a:r>
            <a:endParaRPr lang="zh-CN" altLang="en-US" sz="2000" b="1">
              <a:solidFill>
                <a:srgbClr val="0000FF"/>
              </a:solidFill>
              <a:latin typeface="微软雅黑" panose="020B0503020204020204" pitchFamily="34" charset="-122"/>
              <a:ea typeface="微软雅黑" panose="020B0503020204020204" pitchFamily="34" charset="-122"/>
            </a:endParaRPr>
          </a:p>
        </p:txBody>
      </p:sp>
      <p:cxnSp>
        <p:nvCxnSpPr>
          <p:cNvPr id="51" name="直接连接符 50"/>
          <p:cNvCxnSpPr/>
          <p:nvPr/>
        </p:nvCxnSpPr>
        <p:spPr>
          <a:xfrm>
            <a:off x="2604135" y="2985770"/>
            <a:ext cx="0" cy="659765"/>
          </a:xfrm>
          <a:prstGeom prst="line">
            <a:avLst/>
          </a:prstGeom>
          <a:solidFill>
            <a:schemeClr val="accent1"/>
          </a:solidFill>
          <a:ln w="12700" cap="flat" cmpd="sng" algn="ctr">
            <a:solidFill>
              <a:schemeClr val="accent1">
                <a:shade val="50000"/>
              </a:schemeClr>
            </a:solidFill>
            <a:prstDash val="sysDot"/>
            <a:round/>
            <a:headEnd type="none" w="med" len="med"/>
            <a:tailEnd type="none" w="med" len="med"/>
          </a:ln>
        </p:spPr>
      </p:cxnSp>
      <p:cxnSp>
        <p:nvCxnSpPr>
          <p:cNvPr id="52" name="直接连接符 51"/>
          <p:cNvCxnSpPr/>
          <p:nvPr/>
        </p:nvCxnSpPr>
        <p:spPr>
          <a:xfrm>
            <a:off x="4224655" y="2983230"/>
            <a:ext cx="0" cy="659765"/>
          </a:xfrm>
          <a:prstGeom prst="line">
            <a:avLst/>
          </a:prstGeom>
          <a:solidFill>
            <a:schemeClr val="accent1"/>
          </a:solidFill>
          <a:ln w="12700" cap="flat" cmpd="sng" algn="ctr">
            <a:solidFill>
              <a:schemeClr val="accent1">
                <a:shade val="50000"/>
              </a:schemeClr>
            </a:solidFill>
            <a:prstDash val="sysDot"/>
            <a:round/>
            <a:headEnd type="none" w="med" len="med"/>
            <a:tailEnd type="none" w="med" len="med"/>
          </a:ln>
        </p:spPr>
      </p:cxnSp>
      <p:cxnSp>
        <p:nvCxnSpPr>
          <p:cNvPr id="57" name="直接连接符 56"/>
          <p:cNvCxnSpPr/>
          <p:nvPr/>
        </p:nvCxnSpPr>
        <p:spPr>
          <a:xfrm>
            <a:off x="1791335" y="3930650"/>
            <a:ext cx="0" cy="659765"/>
          </a:xfrm>
          <a:prstGeom prst="line">
            <a:avLst/>
          </a:prstGeom>
          <a:solidFill>
            <a:schemeClr val="accent1"/>
          </a:solidFill>
          <a:ln w="12700" cap="flat" cmpd="sng" algn="ctr">
            <a:solidFill>
              <a:schemeClr val="accent1">
                <a:shade val="50000"/>
              </a:schemeClr>
            </a:solidFill>
            <a:prstDash val="sysDot"/>
            <a:round/>
            <a:headEnd type="none" w="med" len="med"/>
            <a:tailEnd type="none" w="med" len="med"/>
          </a:ln>
        </p:spPr>
      </p:cxnSp>
      <p:cxnSp>
        <p:nvCxnSpPr>
          <p:cNvPr id="58" name="直接连接符 57"/>
          <p:cNvCxnSpPr/>
          <p:nvPr/>
        </p:nvCxnSpPr>
        <p:spPr>
          <a:xfrm>
            <a:off x="3414395" y="3930650"/>
            <a:ext cx="0" cy="659765"/>
          </a:xfrm>
          <a:prstGeom prst="line">
            <a:avLst/>
          </a:prstGeom>
          <a:solidFill>
            <a:schemeClr val="accent1"/>
          </a:solidFill>
          <a:ln w="12700" cap="flat" cmpd="sng" algn="ctr">
            <a:solidFill>
              <a:schemeClr val="accent1">
                <a:shade val="50000"/>
              </a:schemeClr>
            </a:solidFill>
            <a:prstDash val="sysDot"/>
            <a:round/>
            <a:headEnd type="none" w="med" len="med"/>
            <a:tailEnd type="none" w="med" len="med"/>
          </a:ln>
        </p:spPr>
      </p:cxnSp>
      <p:cxnSp>
        <p:nvCxnSpPr>
          <p:cNvPr id="59" name="直接连接符 58"/>
          <p:cNvCxnSpPr/>
          <p:nvPr/>
        </p:nvCxnSpPr>
        <p:spPr>
          <a:xfrm>
            <a:off x="5034915" y="3930650"/>
            <a:ext cx="0" cy="659765"/>
          </a:xfrm>
          <a:prstGeom prst="line">
            <a:avLst/>
          </a:prstGeom>
          <a:solidFill>
            <a:schemeClr val="accent1"/>
          </a:solidFill>
          <a:ln w="12700" cap="flat" cmpd="sng" algn="ctr">
            <a:solidFill>
              <a:schemeClr val="accent1">
                <a:shade val="50000"/>
              </a:schemeClr>
            </a:solidFill>
            <a:prstDash val="sysDot"/>
            <a:round/>
            <a:headEnd type="none" w="med" len="med"/>
            <a:tailEnd type="none" w="med" len="med"/>
          </a:ln>
        </p:spPr>
      </p:cxnSp>
      <p:cxnSp>
        <p:nvCxnSpPr>
          <p:cNvPr id="60" name="直接连接符 59"/>
          <p:cNvCxnSpPr/>
          <p:nvPr/>
        </p:nvCxnSpPr>
        <p:spPr>
          <a:xfrm>
            <a:off x="6655435" y="3930650"/>
            <a:ext cx="0" cy="659765"/>
          </a:xfrm>
          <a:prstGeom prst="line">
            <a:avLst/>
          </a:prstGeom>
          <a:solidFill>
            <a:schemeClr val="accent1"/>
          </a:solidFill>
          <a:ln w="12700" cap="flat" cmpd="sng" algn="ctr">
            <a:solidFill>
              <a:schemeClr val="accent1">
                <a:shade val="50000"/>
              </a:schemeClr>
            </a:solidFill>
            <a:prstDash val="sysDot"/>
            <a:round/>
            <a:headEnd type="none" w="med" len="med"/>
            <a:tailEnd type="none" w="med" len="med"/>
          </a:ln>
        </p:spPr>
      </p:cxnSp>
      <p:cxnSp>
        <p:nvCxnSpPr>
          <p:cNvPr id="61" name="直接连接符 60"/>
          <p:cNvCxnSpPr/>
          <p:nvPr/>
        </p:nvCxnSpPr>
        <p:spPr>
          <a:xfrm>
            <a:off x="8275955" y="3930650"/>
            <a:ext cx="0" cy="659765"/>
          </a:xfrm>
          <a:prstGeom prst="line">
            <a:avLst/>
          </a:prstGeom>
          <a:solidFill>
            <a:schemeClr val="accent1"/>
          </a:solidFill>
          <a:ln w="12700" cap="flat" cmpd="sng" algn="ctr">
            <a:solidFill>
              <a:schemeClr val="accent1">
                <a:shade val="50000"/>
              </a:schemeClr>
            </a:solidFill>
            <a:prstDash val="sysDot"/>
            <a:round/>
            <a:headEnd type="none" w="med" len="med"/>
            <a:tailEnd type="none" w="med" len="med"/>
          </a:ln>
        </p:spPr>
      </p:cxnSp>
      <p:cxnSp>
        <p:nvCxnSpPr>
          <p:cNvPr id="62" name="直接连接符 61"/>
          <p:cNvCxnSpPr/>
          <p:nvPr/>
        </p:nvCxnSpPr>
        <p:spPr>
          <a:xfrm>
            <a:off x="9896475" y="3930650"/>
            <a:ext cx="0" cy="659765"/>
          </a:xfrm>
          <a:prstGeom prst="line">
            <a:avLst/>
          </a:prstGeom>
          <a:solidFill>
            <a:schemeClr val="accent1"/>
          </a:solidFill>
          <a:ln w="12700" cap="flat" cmpd="sng" algn="ctr">
            <a:solidFill>
              <a:schemeClr val="accent1">
                <a:shade val="50000"/>
              </a:schemeClr>
            </a:solidFill>
            <a:prstDash val="sysDot"/>
            <a:round/>
            <a:headEnd type="none" w="med" len="med"/>
            <a:tailEnd type="none" w="med" len="med"/>
          </a:ln>
        </p:spPr>
      </p:cxnSp>
      <p:cxnSp>
        <p:nvCxnSpPr>
          <p:cNvPr id="69" name="直接连接符 68"/>
          <p:cNvCxnSpPr/>
          <p:nvPr/>
        </p:nvCxnSpPr>
        <p:spPr>
          <a:xfrm>
            <a:off x="1019810" y="2994660"/>
            <a:ext cx="0" cy="659765"/>
          </a:xfrm>
          <a:prstGeom prst="line">
            <a:avLst/>
          </a:prstGeom>
          <a:solidFill>
            <a:schemeClr val="accent1"/>
          </a:solidFill>
          <a:ln w="12700" cap="flat" cmpd="sng" algn="ctr">
            <a:solidFill>
              <a:schemeClr val="accent1">
                <a:shade val="50000"/>
              </a:schemeClr>
            </a:solidFill>
            <a:prstDash val="sysDot"/>
            <a:round/>
            <a:headEnd type="none" w="med" len="med"/>
            <a:tailEnd type="none" w="med" len="med"/>
          </a:ln>
        </p:spPr>
      </p:cxnSp>
      <p:sp>
        <p:nvSpPr>
          <p:cNvPr id="78" name="文本框 77"/>
          <p:cNvSpPr txBox="1"/>
          <p:nvPr/>
        </p:nvSpPr>
        <p:spPr>
          <a:xfrm>
            <a:off x="3431540" y="1053147"/>
            <a:ext cx="5080000" cy="583565"/>
          </a:xfrm>
          <a:prstGeom prst="rect">
            <a:avLst/>
          </a:prstGeom>
          <a:noFill/>
          <a:ln w="9525">
            <a:noFill/>
          </a:ln>
        </p:spPr>
        <p:txBody>
          <a:bodyPr>
            <a:spAutoFit/>
          </a:bodyPr>
          <a:p>
            <a:pPr algn="ctr"/>
            <a:r>
              <a:rPr lang="zh-CN" sz="3200" b="1">
                <a:latin typeface="微软雅黑" panose="020B0503020204020204" pitchFamily="34" charset="-122"/>
                <a:ea typeface="微软雅黑" panose="020B0503020204020204" pitchFamily="34" charset="-122"/>
              </a:rPr>
              <a:t>客服团队培训的流程</a:t>
            </a:r>
            <a:endParaRPr lang="zh-CN" altLang="en-US" sz="3200" b="1">
              <a:latin typeface="微软雅黑" panose="020B0503020204020204" pitchFamily="34" charset="-122"/>
              <a:ea typeface="微软雅黑" panose="020B0503020204020204" pitchFamily="34" charset="-122"/>
            </a:endParaRPr>
          </a:p>
        </p:txBody>
      </p:sp>
      <p:sp>
        <p:nvSpPr>
          <p:cNvPr id="79" name="文本框 78"/>
          <p:cNvSpPr txBox="1"/>
          <p:nvPr/>
        </p:nvSpPr>
        <p:spPr>
          <a:xfrm>
            <a:off x="1642110" y="3602990"/>
            <a:ext cx="323850" cy="368300"/>
          </a:xfrm>
          <a:prstGeom prst="rect">
            <a:avLst/>
          </a:prstGeom>
          <a:noFill/>
        </p:spPr>
        <p:txBody>
          <a:bodyPr wrap="none" rtlCol="0">
            <a:spAutoFit/>
          </a:bodyPr>
          <a:p>
            <a:r>
              <a:rPr lang="en-US" altLang="zh-CN" b="1">
                <a:latin typeface="微软雅黑" panose="020B0503020204020204" pitchFamily="34" charset="-122"/>
                <a:ea typeface="微软雅黑" panose="020B0503020204020204" pitchFamily="34" charset="-122"/>
              </a:rPr>
              <a:t>2</a:t>
            </a:r>
            <a:endParaRPr lang="en-US" altLang="zh-CN" b="1">
              <a:latin typeface="微软雅黑" panose="020B0503020204020204" pitchFamily="34" charset="-122"/>
              <a:ea typeface="微软雅黑" panose="020B0503020204020204" pitchFamily="34" charset="-122"/>
            </a:endParaRPr>
          </a:p>
        </p:txBody>
      </p:sp>
      <p:sp>
        <p:nvSpPr>
          <p:cNvPr id="80" name="文本框 79"/>
          <p:cNvSpPr txBox="1"/>
          <p:nvPr/>
        </p:nvSpPr>
        <p:spPr>
          <a:xfrm>
            <a:off x="870585" y="3583305"/>
            <a:ext cx="323850" cy="368300"/>
          </a:xfrm>
          <a:prstGeom prst="rect">
            <a:avLst/>
          </a:prstGeom>
          <a:noFill/>
        </p:spPr>
        <p:txBody>
          <a:bodyPr wrap="none" rtlCol="0">
            <a:spAutoFit/>
          </a:bodyPr>
          <a:p>
            <a:r>
              <a:rPr lang="en-US" altLang="zh-CN" b="1">
                <a:latin typeface="微软雅黑" panose="020B0503020204020204" pitchFamily="34" charset="-122"/>
                <a:ea typeface="微软雅黑" panose="020B0503020204020204" pitchFamily="34" charset="-122"/>
              </a:rPr>
              <a:t>1</a:t>
            </a:r>
            <a:endParaRPr lang="en-US" altLang="zh-CN" b="1">
              <a:latin typeface="微软雅黑" panose="020B0503020204020204" pitchFamily="34" charset="-122"/>
              <a:ea typeface="微软雅黑" panose="020B0503020204020204" pitchFamily="34" charset="-122"/>
            </a:endParaRPr>
          </a:p>
        </p:txBody>
      </p:sp>
      <p:sp>
        <p:nvSpPr>
          <p:cNvPr id="81" name="文本框 80"/>
          <p:cNvSpPr txBox="1"/>
          <p:nvPr/>
        </p:nvSpPr>
        <p:spPr>
          <a:xfrm>
            <a:off x="2454910" y="3602990"/>
            <a:ext cx="298450" cy="368300"/>
          </a:xfrm>
          <a:prstGeom prst="rect">
            <a:avLst/>
          </a:prstGeom>
          <a:noFill/>
        </p:spPr>
        <p:txBody>
          <a:bodyPr wrap="square" rtlCol="0">
            <a:spAutoFit/>
          </a:bodyPr>
          <a:p>
            <a:r>
              <a:rPr lang="en-US" altLang="zh-CN" b="1">
                <a:latin typeface="微软雅黑" panose="020B0503020204020204" pitchFamily="34" charset="-122"/>
                <a:ea typeface="微软雅黑" panose="020B0503020204020204" pitchFamily="34" charset="-122"/>
              </a:rPr>
              <a:t>3</a:t>
            </a:r>
            <a:endParaRPr lang="en-US" altLang="zh-CN" b="1">
              <a:latin typeface="微软雅黑" panose="020B0503020204020204" pitchFamily="34" charset="-122"/>
              <a:ea typeface="微软雅黑" panose="020B0503020204020204" pitchFamily="34" charset="-122"/>
            </a:endParaRPr>
          </a:p>
        </p:txBody>
      </p:sp>
      <p:sp>
        <p:nvSpPr>
          <p:cNvPr id="82" name="文本框 81"/>
          <p:cNvSpPr txBox="1"/>
          <p:nvPr/>
        </p:nvSpPr>
        <p:spPr>
          <a:xfrm>
            <a:off x="3260090" y="3583305"/>
            <a:ext cx="323850" cy="368300"/>
          </a:xfrm>
          <a:prstGeom prst="rect">
            <a:avLst/>
          </a:prstGeom>
          <a:noFill/>
        </p:spPr>
        <p:txBody>
          <a:bodyPr wrap="none" rtlCol="0">
            <a:spAutoFit/>
          </a:bodyPr>
          <a:p>
            <a:r>
              <a:rPr lang="en-US" altLang="zh-CN" b="1">
                <a:latin typeface="微软雅黑" panose="020B0503020204020204" pitchFamily="34" charset="-122"/>
                <a:ea typeface="微软雅黑" panose="020B0503020204020204" pitchFamily="34" charset="-122"/>
              </a:rPr>
              <a:t>4</a:t>
            </a:r>
            <a:endParaRPr lang="en-US" altLang="zh-CN" b="1">
              <a:latin typeface="微软雅黑" panose="020B0503020204020204" pitchFamily="34" charset="-122"/>
              <a:ea typeface="微软雅黑" panose="020B0503020204020204" pitchFamily="34" charset="-122"/>
            </a:endParaRPr>
          </a:p>
        </p:txBody>
      </p:sp>
      <p:sp>
        <p:nvSpPr>
          <p:cNvPr id="83" name="文本框 82"/>
          <p:cNvSpPr txBox="1"/>
          <p:nvPr/>
        </p:nvSpPr>
        <p:spPr>
          <a:xfrm>
            <a:off x="4075430" y="3602990"/>
            <a:ext cx="323850" cy="368300"/>
          </a:xfrm>
          <a:prstGeom prst="rect">
            <a:avLst/>
          </a:prstGeom>
          <a:noFill/>
        </p:spPr>
        <p:txBody>
          <a:bodyPr wrap="none" rtlCol="0">
            <a:spAutoFit/>
          </a:bodyPr>
          <a:p>
            <a:r>
              <a:rPr lang="en-US" altLang="zh-CN" b="1">
                <a:latin typeface="微软雅黑" panose="020B0503020204020204" pitchFamily="34" charset="-122"/>
                <a:ea typeface="微软雅黑" panose="020B0503020204020204" pitchFamily="34" charset="-122"/>
              </a:rPr>
              <a:t>5</a:t>
            </a:r>
            <a:endParaRPr lang="en-US" altLang="zh-CN" b="1">
              <a:latin typeface="微软雅黑" panose="020B0503020204020204" pitchFamily="34" charset="-122"/>
              <a:ea typeface="微软雅黑" panose="020B0503020204020204" pitchFamily="34" charset="-122"/>
            </a:endParaRPr>
          </a:p>
        </p:txBody>
      </p:sp>
      <p:sp>
        <p:nvSpPr>
          <p:cNvPr id="85" name="文本框 84"/>
          <p:cNvSpPr txBox="1"/>
          <p:nvPr/>
        </p:nvSpPr>
        <p:spPr>
          <a:xfrm>
            <a:off x="5695950" y="3602990"/>
            <a:ext cx="323850" cy="368300"/>
          </a:xfrm>
          <a:prstGeom prst="rect">
            <a:avLst/>
          </a:prstGeom>
          <a:noFill/>
        </p:spPr>
        <p:txBody>
          <a:bodyPr wrap="none" rtlCol="0">
            <a:spAutoFit/>
          </a:bodyPr>
          <a:p>
            <a:r>
              <a:rPr lang="en-US" altLang="zh-CN" b="1">
                <a:latin typeface="微软雅黑" panose="020B0503020204020204" pitchFamily="34" charset="-122"/>
                <a:ea typeface="微软雅黑" panose="020B0503020204020204" pitchFamily="34" charset="-122"/>
              </a:rPr>
              <a:t>7</a:t>
            </a:r>
            <a:endParaRPr lang="en-US" altLang="zh-CN" b="1">
              <a:latin typeface="微软雅黑" panose="020B0503020204020204" pitchFamily="34" charset="-122"/>
              <a:ea typeface="微软雅黑" panose="020B0503020204020204" pitchFamily="34" charset="-122"/>
            </a:endParaRPr>
          </a:p>
        </p:txBody>
      </p:sp>
      <p:sp>
        <p:nvSpPr>
          <p:cNvPr id="86" name="文本框 85"/>
          <p:cNvSpPr txBox="1"/>
          <p:nvPr/>
        </p:nvSpPr>
        <p:spPr>
          <a:xfrm>
            <a:off x="7316470" y="3602990"/>
            <a:ext cx="323850" cy="368300"/>
          </a:xfrm>
          <a:prstGeom prst="rect">
            <a:avLst/>
          </a:prstGeom>
          <a:noFill/>
        </p:spPr>
        <p:txBody>
          <a:bodyPr wrap="none" rtlCol="0">
            <a:spAutoFit/>
          </a:bodyPr>
          <a:p>
            <a:r>
              <a:rPr lang="en-US" altLang="zh-CN" b="1">
                <a:latin typeface="微软雅黑" panose="020B0503020204020204" pitchFamily="34" charset="-122"/>
                <a:ea typeface="微软雅黑" panose="020B0503020204020204" pitchFamily="34" charset="-122"/>
              </a:rPr>
              <a:t>9</a:t>
            </a:r>
            <a:endParaRPr lang="en-US" altLang="zh-CN" b="1">
              <a:latin typeface="微软雅黑" panose="020B0503020204020204" pitchFamily="34" charset="-122"/>
              <a:ea typeface="微软雅黑" panose="020B0503020204020204" pitchFamily="34" charset="-122"/>
            </a:endParaRPr>
          </a:p>
        </p:txBody>
      </p:sp>
      <p:sp>
        <p:nvSpPr>
          <p:cNvPr id="87" name="文本框 86"/>
          <p:cNvSpPr txBox="1"/>
          <p:nvPr/>
        </p:nvSpPr>
        <p:spPr>
          <a:xfrm>
            <a:off x="8879205" y="3602990"/>
            <a:ext cx="464820" cy="368300"/>
          </a:xfrm>
          <a:prstGeom prst="rect">
            <a:avLst/>
          </a:prstGeom>
          <a:noFill/>
        </p:spPr>
        <p:txBody>
          <a:bodyPr wrap="none" rtlCol="0">
            <a:spAutoFit/>
          </a:bodyPr>
          <a:p>
            <a:r>
              <a:rPr lang="en-US" altLang="zh-CN" b="1">
                <a:latin typeface="微软雅黑" panose="020B0503020204020204" pitchFamily="34" charset="-122"/>
                <a:ea typeface="微软雅黑" panose="020B0503020204020204" pitchFamily="34" charset="-122"/>
              </a:rPr>
              <a:t>11</a:t>
            </a:r>
            <a:endParaRPr lang="en-US" altLang="zh-CN" b="1">
              <a:latin typeface="微软雅黑" panose="020B0503020204020204" pitchFamily="34" charset="-122"/>
              <a:ea typeface="微软雅黑" panose="020B0503020204020204" pitchFamily="34" charset="-122"/>
            </a:endParaRPr>
          </a:p>
        </p:txBody>
      </p:sp>
      <p:sp>
        <p:nvSpPr>
          <p:cNvPr id="88" name="文本框 87"/>
          <p:cNvSpPr txBox="1"/>
          <p:nvPr/>
        </p:nvSpPr>
        <p:spPr>
          <a:xfrm>
            <a:off x="10499725" y="3602990"/>
            <a:ext cx="464820" cy="368300"/>
          </a:xfrm>
          <a:prstGeom prst="rect">
            <a:avLst/>
          </a:prstGeom>
          <a:noFill/>
        </p:spPr>
        <p:txBody>
          <a:bodyPr wrap="none" rtlCol="0">
            <a:spAutoFit/>
          </a:bodyPr>
          <a:p>
            <a:r>
              <a:rPr lang="en-US" altLang="zh-CN" b="1">
                <a:latin typeface="微软雅黑" panose="020B0503020204020204" pitchFamily="34" charset="-122"/>
                <a:ea typeface="微软雅黑" panose="020B0503020204020204" pitchFamily="34" charset="-122"/>
              </a:rPr>
              <a:t>13</a:t>
            </a:r>
            <a:endParaRPr lang="en-US" altLang="zh-CN" b="1">
              <a:latin typeface="微软雅黑" panose="020B0503020204020204" pitchFamily="34" charset="-122"/>
              <a:ea typeface="微软雅黑" panose="020B0503020204020204" pitchFamily="34" charset="-122"/>
            </a:endParaRPr>
          </a:p>
        </p:txBody>
      </p:sp>
      <p:sp>
        <p:nvSpPr>
          <p:cNvPr id="89" name="文本框 88"/>
          <p:cNvSpPr txBox="1"/>
          <p:nvPr/>
        </p:nvSpPr>
        <p:spPr>
          <a:xfrm>
            <a:off x="4885690" y="3602990"/>
            <a:ext cx="323850" cy="368300"/>
          </a:xfrm>
          <a:prstGeom prst="rect">
            <a:avLst/>
          </a:prstGeom>
          <a:noFill/>
        </p:spPr>
        <p:txBody>
          <a:bodyPr wrap="none" rtlCol="0">
            <a:spAutoFit/>
          </a:bodyPr>
          <a:p>
            <a:r>
              <a:rPr lang="en-US" altLang="zh-CN" b="1">
                <a:latin typeface="微软雅黑" panose="020B0503020204020204" pitchFamily="34" charset="-122"/>
                <a:ea typeface="微软雅黑" panose="020B0503020204020204" pitchFamily="34" charset="-122"/>
              </a:rPr>
              <a:t>6</a:t>
            </a:r>
            <a:endParaRPr lang="en-US" altLang="zh-CN" b="1">
              <a:latin typeface="微软雅黑" panose="020B0503020204020204" pitchFamily="34" charset="-122"/>
              <a:ea typeface="微软雅黑" panose="020B0503020204020204" pitchFamily="34" charset="-122"/>
            </a:endParaRPr>
          </a:p>
        </p:txBody>
      </p:sp>
      <p:sp>
        <p:nvSpPr>
          <p:cNvPr id="91" name="文本框 90"/>
          <p:cNvSpPr txBox="1"/>
          <p:nvPr/>
        </p:nvSpPr>
        <p:spPr>
          <a:xfrm>
            <a:off x="6506210" y="3602990"/>
            <a:ext cx="323850" cy="368300"/>
          </a:xfrm>
          <a:prstGeom prst="rect">
            <a:avLst/>
          </a:prstGeom>
          <a:noFill/>
        </p:spPr>
        <p:txBody>
          <a:bodyPr wrap="none" rtlCol="0">
            <a:spAutoFit/>
          </a:bodyPr>
          <a:p>
            <a:r>
              <a:rPr lang="en-US" altLang="zh-CN" b="1">
                <a:latin typeface="微软雅黑" panose="020B0503020204020204" pitchFamily="34" charset="-122"/>
                <a:ea typeface="微软雅黑" panose="020B0503020204020204" pitchFamily="34" charset="-122"/>
              </a:rPr>
              <a:t>8</a:t>
            </a:r>
            <a:endParaRPr lang="en-US" altLang="zh-CN" b="1">
              <a:latin typeface="微软雅黑" panose="020B0503020204020204" pitchFamily="34" charset="-122"/>
              <a:ea typeface="微软雅黑" panose="020B0503020204020204" pitchFamily="34" charset="-122"/>
            </a:endParaRPr>
          </a:p>
        </p:txBody>
      </p:sp>
      <p:sp>
        <p:nvSpPr>
          <p:cNvPr id="92" name="文本框 91"/>
          <p:cNvSpPr txBox="1"/>
          <p:nvPr/>
        </p:nvSpPr>
        <p:spPr>
          <a:xfrm>
            <a:off x="8068945" y="3602990"/>
            <a:ext cx="464820" cy="368300"/>
          </a:xfrm>
          <a:prstGeom prst="rect">
            <a:avLst/>
          </a:prstGeom>
          <a:noFill/>
        </p:spPr>
        <p:txBody>
          <a:bodyPr wrap="none" rtlCol="0">
            <a:spAutoFit/>
          </a:bodyPr>
          <a:p>
            <a:r>
              <a:rPr lang="en-US" altLang="zh-CN" b="1">
                <a:latin typeface="微软雅黑" panose="020B0503020204020204" pitchFamily="34" charset="-122"/>
                <a:ea typeface="微软雅黑" panose="020B0503020204020204" pitchFamily="34" charset="-122"/>
              </a:rPr>
              <a:t>10</a:t>
            </a:r>
            <a:endParaRPr lang="en-US" altLang="zh-CN" b="1">
              <a:latin typeface="微软雅黑" panose="020B0503020204020204" pitchFamily="34" charset="-122"/>
              <a:ea typeface="微软雅黑" panose="020B0503020204020204" pitchFamily="34" charset="-122"/>
            </a:endParaRPr>
          </a:p>
        </p:txBody>
      </p:sp>
      <p:sp>
        <p:nvSpPr>
          <p:cNvPr id="93" name="文本框 92"/>
          <p:cNvSpPr txBox="1"/>
          <p:nvPr/>
        </p:nvSpPr>
        <p:spPr>
          <a:xfrm>
            <a:off x="9689465" y="3602990"/>
            <a:ext cx="464820" cy="368300"/>
          </a:xfrm>
          <a:prstGeom prst="rect">
            <a:avLst/>
          </a:prstGeom>
          <a:noFill/>
        </p:spPr>
        <p:txBody>
          <a:bodyPr wrap="none" rtlCol="0">
            <a:spAutoFit/>
          </a:bodyPr>
          <a:p>
            <a:r>
              <a:rPr lang="en-US" altLang="zh-CN" b="1">
                <a:latin typeface="微软雅黑" panose="020B0503020204020204" pitchFamily="34" charset="-122"/>
                <a:ea typeface="微软雅黑" panose="020B0503020204020204" pitchFamily="34" charset="-122"/>
              </a:rPr>
              <a:t>12</a:t>
            </a:r>
            <a:endParaRPr lang="en-US" altLang="zh-CN" b="1">
              <a:latin typeface="微软雅黑" panose="020B0503020204020204" pitchFamily="34" charset="-122"/>
              <a:ea typeface="微软雅黑" panose="020B0503020204020204" pitchFamily="34" charset="-122"/>
            </a:endParaRPr>
          </a:p>
        </p:txBody>
      </p:sp>
    </p:spTree>
  </p:cSld>
  <p:clrMapOvr>
    <a:masterClrMapping/>
  </p:clrMapOvr>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640_3*l_h_i*1_1_2"/>
  <p:tag name="KSO_WM_TEMPLATE_CATEGORY" val="diagram"/>
  <p:tag name="KSO_WM_TEMPLATE_INDEX" val="64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40_3*l_h_f*1_3_1"/>
  <p:tag name="KSO_WM_TEMPLATE_CATEGORY" val="diagram"/>
  <p:tag name="KSO_WM_TEMPLATE_INDEX" val="640"/>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640_3*l_h_i*1_3_1"/>
  <p:tag name="KSO_WM_TEMPLATE_CATEGORY" val="diagram"/>
  <p:tag name="KSO_WM_TEMPLATE_INDEX" val="640"/>
  <p:tag name="KSO_WM_UNIT_LAYERLEVEL" val="1_1_1"/>
  <p:tag name="KSO_WM_TAG_VERSION" val="1.0"/>
  <p:tag name="KSO_WM_BEAUTIFY_FLAG" val="#wm#"/>
  <p:tag name="KSO_WM_UNIT_TEXT_FILL_FORE_SCHEMECOLOR_INDEX" val="7"/>
  <p:tag name="KSO_WM_UNIT_TEXT_FILL_TYPE" val="1"/>
</p:tagLst>
</file>

<file path=ppt/tags/tag12.xml><?xml version="1.0" encoding="utf-8"?>
<p:tagLst xmlns:p="http://schemas.openxmlformats.org/presentationml/2006/main">
  <p:tag name="KSO_WM_UNIT_VALUE" val="87*123"/>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640_3*l_h_x*1_3_1"/>
  <p:tag name="KSO_WM_TEMPLATE_CATEGORY" val="diagram"/>
  <p:tag name="KSO_WM_TEMPLATE_INDEX" val="640"/>
  <p:tag name="KSO_WM_UNIT_LAYERLEVEL" val="1_1_1"/>
  <p:tag name="KSO_WM_TAG_VERSION" val="1.0"/>
  <p:tag name="KSO_WM_BEAUTIFY_FLAG" val="#wm#"/>
  <p:tag name="KSO_WM_UNIT_FILL_FORE_SCHEMECOLOR_INDEX" val="14"/>
  <p:tag name="KSO_WM_UNI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57_2*l_h_i*1_1_1"/>
  <p:tag name="KSO_WM_TEMPLATE_CATEGORY" val="diagram"/>
  <p:tag name="KSO_WM_TEMPLATE_INDEX" val="20170857"/>
  <p:tag name="KSO_WM_UNIT_LAYERLEVEL" val="1_1_1"/>
  <p:tag name="KSO_WM_TAG_VERSION" val="1.0"/>
  <p:tag name="KSO_WM_BEAUTIFY_FLAG" val="#wm#"/>
  <p:tag name="KSO_WM_UNIT_LINE_FORE_SCHEMECOLOR_INDEX" val="14"/>
  <p:tag name="KSO_WM_UNIT_LINE_FILL_TYPE"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57_2*l_h_i*1_1_2"/>
  <p:tag name="KSO_WM_TEMPLATE_CATEGORY" val="diagram"/>
  <p:tag name="KSO_WM_TEMPLATE_INDEX" val="20170857"/>
  <p:tag name="KSO_WM_UNIT_LAYERLEVEL" val="1_1_1"/>
  <p:tag name="KSO_WM_TAG_VERSION" val="1.0"/>
  <p:tag name="KSO_WM_BEAUTIFY_FLAG" val="#wm#"/>
  <p:tag name="KSO_WM_UNIT_FILL_FORE_SCHEMECOLOR_INDEX" val="5"/>
  <p:tag name="KSO_WM_UNI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57_2*l_h_i*1_2_1"/>
  <p:tag name="KSO_WM_TEMPLATE_CATEGORY" val="diagram"/>
  <p:tag name="KSO_WM_TEMPLATE_INDEX" val="20170857"/>
  <p:tag name="KSO_WM_UNIT_LAYERLEVEL" val="1_1_1"/>
  <p:tag name="KSO_WM_TAG_VERSION" val="1.0"/>
  <p:tag name="KSO_WM_BEAUTIFY_FLAG" val="#wm#"/>
  <p:tag name="KSO_WM_UNIT_LINE_FORE_SCHEMECOLOR_INDEX" val="14"/>
  <p:tag name="KSO_WM_UNIT_LINE_FILL_TYPE"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57_2*l_h_i*1_2_2"/>
  <p:tag name="KSO_WM_TEMPLATE_CATEGORY" val="diagram"/>
  <p:tag name="KSO_WM_TEMPLATE_INDEX" val="20170857"/>
  <p:tag name="KSO_WM_UNIT_LAYERLEVEL" val="1_1_1"/>
  <p:tag name="KSO_WM_TAG_VERSION" val="1.0"/>
  <p:tag name="KSO_WM_BEAUTIFY_FLAG" val="#wm#"/>
  <p:tag name="KSO_WM_UNIT_FILL_FORE_SCHEMECOLOR_INDEX" val="6"/>
  <p:tag name="KSO_WM_UNIT_FILL_TYPE" val="1"/>
</p:tagLst>
</file>

<file path=ppt/tags/tag1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857_2*l_h_a*1_1_1"/>
  <p:tag name="KSO_WM_TEMPLATE_CATEGORY" val="diagram"/>
  <p:tag name="KSO_WM_TEMPLATE_INDEX" val="20170857"/>
  <p:tag name="KSO_WM_UNIT_LAYERLEVEL" val="1_1_1"/>
  <p:tag name="KSO_WM_TAG_VERSION" val="1.0"/>
  <p:tag name="KSO_WM_BEAUTIFY_FLAG" val="#wm#"/>
  <p:tag name="KSO_WM_UNIT_PRESET_TEXT" val="单击此处添加标题"/>
  <p:tag name="KSO_WM_UNIT_TEXT_FILL_FORE_SCHEMECOLOR_INDEX" val="14"/>
  <p:tag name="KSO_WM_UNIT_TEXT_FILL_TYPE" val="1"/>
</p:tagLst>
</file>

<file path=ppt/tags/tag18.xml><?xml version="1.0" encoding="utf-8"?>
<p:tagLst xmlns:p="http://schemas.openxmlformats.org/presentationml/2006/mai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57_2*l_h_f*1_1_1"/>
  <p:tag name="KSO_WM_TEMPLATE_CATEGORY" val="diagram"/>
  <p:tag name="KSO_WM_TEMPLATE_INDEX" val="2017085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1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70857_2*l_h_a*1_2_1"/>
  <p:tag name="KSO_WM_TEMPLATE_CATEGORY" val="diagram"/>
  <p:tag name="KSO_WM_TEMPLATE_INDEX" val="20170857"/>
  <p:tag name="KSO_WM_UNIT_LAYERLEVEL" val="1_1_1"/>
  <p:tag name="KSO_WM_TAG_VERSION" val="1.0"/>
  <p:tag name="KSO_WM_BEAUTIFY_FLAG" val="#wm#"/>
  <p:tag name="KSO_WM_UNIT_PRESET_TEXT" val="单击此处添加标题"/>
  <p:tag name="KSO_WM_UNIT_TEXT_FILL_FORE_SCHEMECOLOR_INDEX" val="14"/>
  <p:tag name="KSO_WM_UNIT_TEXT_FILL_TYPE" val="1"/>
</p:tagLst>
</file>

<file path=ppt/tags/tag2.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40_3*l_h_f*1_1_1"/>
  <p:tag name="KSO_WM_TEMPLATE_CATEGORY" val="diagram"/>
  <p:tag name="KSO_WM_TEMPLATE_INDEX" val="640"/>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20.xml><?xml version="1.0" encoding="utf-8"?>
<p:tagLst xmlns:p="http://schemas.openxmlformats.org/presentationml/2006/mai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57_2*l_h_f*1_2_1"/>
  <p:tag name="KSO_WM_TEMPLATE_CATEGORY" val="diagram"/>
  <p:tag name="KSO_WM_TEMPLATE_INDEX" val="2017085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21.xml><?xml version="1.0" encoding="utf-8"?>
<p:tagLst xmlns:p="http://schemas.openxmlformats.org/presentationml/2006/main">
  <p:tag name="KSO_WM_TAG_VERSION" val="1.0"/>
  <p:tag name="KSO_WM_BEAUTIFY_FLAG" val="#wm#"/>
  <p:tag name="KSO_WM_TEMPLATE_CATEGORY" val="diagram"/>
  <p:tag name="KSO_WM_TEMPLATE_INDEX" val="20174814"/>
  <p:tag name="KSO_WM_UNIT_TYPE" val="a"/>
  <p:tag name="KSO_WM_UNIT_INDEX" val="1"/>
  <p:tag name="KSO_WM_UNIT_LAYERLEVEL" val="1"/>
  <p:tag name="KSO_WM_UNIT_VALUE" val="12"/>
  <p:tag name="KSO_WM_UNIT_ISCONTENTSTITLE" val="0"/>
  <p:tag name="KSO_WM_UNIT_HIGHLIGHT" val="0"/>
  <p:tag name="KSO_WM_UNIT_COMPATIBLE" val="0"/>
  <p:tag name="KSO_WM_UNIT_CLEAR" val="0"/>
  <p:tag name="KSO_WM_UNIT_PRESET_TEXT_INDEX" val="3"/>
  <p:tag name="KSO_WM_UNIT_PRESET_TEXT_LEN" val="17"/>
  <p:tag name="KSO_WM_DIAGRAM_GROUP_CODE" val="l1_1"/>
  <p:tag name="KSO_WM_UNIT_ID" val="diagram20174814_2*a*1"/>
  <p:tag name="KSO_WM_UNIT_TEXT_FILL_FORE_SCHEMECOLOR_INDEX" val="5"/>
  <p:tag name="KSO_WM_UNIT_TEXT_FILL_TYPE" val="1"/>
</p:tagLst>
</file>

<file path=ppt/tags/tag22.xml><?xml version="1.0" encoding="utf-8"?>
<p:tagLst xmlns:p="http://schemas.openxmlformats.org/presentationml/2006/main">
  <p:tag name="KSO_WM_TAG_VERSION" val="1.0"/>
  <p:tag name="KSO_WM_BEAUTIFY_FLAG" val="#wm#"/>
  <p:tag name="KSO_WM_TEMPLATE_CATEGORY" val="diagram"/>
  <p:tag name="KSO_WM_TEMPLATE_INDEX" val="20174814"/>
  <p:tag name="KSO_WM_UNIT_TYPE" val="l_i"/>
  <p:tag name="KSO_WM_UNIT_INDEX" val="1_1"/>
  <p:tag name="KSO_WM_UNIT_ID" val="diagram20174814_2*l_i*1_1"/>
  <p:tag name="KSO_WM_UNIT_LAYERLEVEL" val="1_1"/>
  <p:tag name="KSO_WM_DIAGRAM_GROUP_CODE" val="l1-1"/>
  <p:tag name="KSO_WM_UNIT_TEXT_FILL_FORE_SCHEMECOLOR_INDEX" val="13"/>
  <p:tag name="KSO_WM_UNIT_TEXT_FILL_TYPE" val="1"/>
</p:tagLst>
</file>

<file path=ppt/tags/tag23.xml><?xml version="1.0" encoding="utf-8"?>
<p:tagLst xmlns:p="http://schemas.openxmlformats.org/presentationml/2006/main">
  <p:tag name="KSO_WM_TAG_VERSION" val="1.0"/>
  <p:tag name="KSO_WM_BEAUTIFY_FLAG" val="#wm#"/>
  <p:tag name="KSO_WM_TEMPLATE_CATEGORY" val="diagram"/>
  <p:tag name="KSO_WM_TEMPLATE_INDEX" val="20174814"/>
  <p:tag name="KSO_WM_UNIT_TYPE" val="l_h_g"/>
  <p:tag name="KSO_WM_UNIT_INDEX" val="1_1_1"/>
  <p:tag name="KSO_WM_UNIT_LAYERLEVEL" val="1_1_1"/>
  <p:tag name="KSO_WM_UNIT_VALUE" val="52"/>
  <p:tag name="KSO_WM_UNIT_HIGHLIGHT" val="0"/>
  <p:tag name="KSO_WM_UNIT_COMPATIBLE" val="1"/>
  <p:tag name="KSO_WM_UNIT_CLEAR" val="0"/>
  <p:tag name="KSO_WM_UNIT_PRESET_TEXT_INDEX" val="4"/>
  <p:tag name="KSO_WM_UNIT_PRESET_TEXT_LEN" val="5"/>
  <p:tag name="KSO_WM_DIAGRAM_GROUP_CODE" val="l1-1"/>
  <p:tag name="KSO_WM_UNIT_ID" val="diagram20174814_2*l_h_g*1_1_1"/>
  <p:tag name="KSO_WM_UNIT_RELATE_UNITID" val="diagram20174814_2*l_h_f*1_1_1"/>
  <p:tag name="KSO_WM_UNIT_FILL_FORE_SCHEMECOLOR_INDEX" val="5"/>
  <p:tag name="KSO_WM_UNIT_FILL_TYPE" val="1"/>
  <p:tag name="KSO_WM_UNIT_TEXT_FILL_FORE_SCHEMECOLOR_INDEX" val="14"/>
  <p:tag name="KSO_WM_UNIT_TEXT_FILL_TYPE" val="1"/>
</p:tagLst>
</file>

<file path=ppt/tags/tag24.xml><?xml version="1.0" encoding="utf-8"?>
<p:tagLst xmlns:p="http://schemas.openxmlformats.org/presentationml/2006/main">
  <p:tag name="KSO_WM_TAG_VERSION" val="1.0"/>
  <p:tag name="KSO_WM_BEAUTIFY_FLAG" val="#wm#"/>
  <p:tag name="KSO_WM_TEMPLATE_CATEGORY" val="diagram"/>
  <p:tag name="KSO_WM_TEMPLATE_INDEX" val="20174814"/>
  <p:tag name="KSO_WM_UNIT_TYPE" val="l_h_g"/>
  <p:tag name="KSO_WM_UNIT_INDEX" val="1_2_1"/>
  <p:tag name="KSO_WM_UNIT_LAYERLEVEL" val="1_1_1"/>
  <p:tag name="KSO_WM_UNIT_VALUE" val="52"/>
  <p:tag name="KSO_WM_UNIT_HIGHLIGHT" val="0"/>
  <p:tag name="KSO_WM_UNIT_COMPATIBLE" val="1"/>
  <p:tag name="KSO_WM_UNIT_CLEAR" val="0"/>
  <p:tag name="KSO_WM_UNIT_PRESET_TEXT_INDEX" val="4"/>
  <p:tag name="KSO_WM_UNIT_PRESET_TEXT_LEN" val="5"/>
  <p:tag name="KSO_WM_DIAGRAM_GROUP_CODE" val="l1-1"/>
  <p:tag name="KSO_WM_UNIT_ID" val="diagram20174814_2*l_h_g*1_2_1"/>
  <p:tag name="KSO_WM_UNIT_RELATE_UNITID" val="diagram20174814_2*l_h_f*1_2_1"/>
  <p:tag name="KSO_WM_UNIT_FILL_FORE_SCHEMECOLOR_INDEX" val="6"/>
  <p:tag name="KSO_WM_UNIT_FILL_TYPE" val="1"/>
  <p:tag name="KSO_WM_UNIT_TEXT_FILL_FORE_SCHEMECOLOR_INDEX" val="14"/>
  <p:tag name="KSO_WM_UNIT_TEXT_FILL_TYPE" val="1"/>
</p:tagLst>
</file>

<file path=ppt/tags/tag25.xml><?xml version="1.0" encoding="utf-8"?>
<p:tagLst xmlns:p="http://schemas.openxmlformats.org/presentationml/2006/main">
  <p:tag name="KSO_WM_TAG_VERSION" val="1.0"/>
  <p:tag name="KSO_WM_BEAUTIFY_FLAG" val="#wm#"/>
  <p:tag name="KSO_WM_TEMPLATE_CATEGORY" val="diagram"/>
  <p:tag name="KSO_WM_TEMPLATE_INDEX" val="20174814"/>
  <p:tag name="KSO_WM_UNIT_TYPE" val="l_h_i"/>
  <p:tag name="KSO_WM_UNIT_INDEX" val="1_2_1"/>
  <p:tag name="KSO_WM_UNIT_ID" val="diagram20174814_2*l_h_i*1_2_1"/>
  <p:tag name="KSO_WM_UNIT_LAYERLEVEL" val="1_1_1"/>
  <p:tag name="KSO_WM_DIAGRAM_GROUP_CODE" val="l1-1"/>
  <p:tag name="KSO_WM_UNIT_FILL_FORE_SCHEMECOLOR_INDEX" val="6"/>
  <p:tag name="KSO_WM_UNIT_FILL_TYPE" val="1"/>
</p:tagLst>
</file>

<file path=ppt/tags/tag26.xml><?xml version="1.0" encoding="utf-8"?>
<p:tagLst xmlns:p="http://schemas.openxmlformats.org/presentationml/2006/main">
  <p:tag name="KSO_WM_TAG_VERSION" val="1.0"/>
  <p:tag name="KSO_WM_BEAUTIFY_FLAG" val="#wm#"/>
  <p:tag name="KSO_WM_TEMPLATE_CATEGORY" val="diagram"/>
  <p:tag name="KSO_WM_TEMPLATE_INDEX" val="20174814"/>
  <p:tag name="KSO_WM_UNIT_TYPE" val="l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1"/>
  <p:tag name="KSO_WM_DIAGRAM_GROUP_CODE" val="l1-1"/>
  <p:tag name="KSO_WM_UNIT_ID" val="diagram20174814_2*l_h_a*1_2_1"/>
  <p:tag name="KSO_WM_UNIT_TEXT_FILL_FORE_SCHEMECOLOR_INDEX" val="13"/>
  <p:tag name="KSO_WM_UNIT_TEXT_FILL_TYPE" val="1"/>
</p:tagLst>
</file>

<file path=ppt/tags/tag27.xml><?xml version="1.0" encoding="utf-8"?>
<p:tagLst xmlns:p="http://schemas.openxmlformats.org/presentationml/2006/main">
  <p:tag name="KSO_WM_TAG_VERSION" val="1.0"/>
  <p:tag name="KSO_WM_BEAUTIFY_FLAG" val="#wm#"/>
  <p:tag name="KSO_WM_TEMPLATE_CATEGORY" val="diagram"/>
  <p:tag name="KSO_WM_TEMPLATE_INDEX" val="20174814"/>
  <p:tag name="KSO_WM_UNIT_TYPE" val="l_h_f"/>
  <p:tag name="KSO_WM_UNIT_INDEX" val="1_2_1"/>
  <p:tag name="KSO_WM_UNIT_LAYERLEVEL" val="1_1_1"/>
  <p:tag name="KSO_WM_UNIT_VALUE" val="40"/>
  <p:tag name="KSO_WM_UNIT_HIGHLIGHT" val="0"/>
  <p:tag name="KSO_WM_UNIT_COMPATIBLE" val="0"/>
  <p:tag name="KSO_WM_UNIT_CLEAR" val="0"/>
  <p:tag name="KSO_WM_UNIT_PRESET_TEXT_INDEX" val="4"/>
  <p:tag name="KSO_WM_UNIT_PRESET_TEXT_LEN" val="40"/>
  <p:tag name="KSO_WM_DIAGRAM_GROUP_CODE" val="l1-1"/>
  <p:tag name="KSO_WM_UNIT_ID" val="diagram20174814_2*l_h_f*1_2_1"/>
  <p:tag name="KSO_WM_UNIT_TEXT_FILL_FORE_SCHEMECOLOR_INDEX" val="13"/>
  <p:tag name="KSO_WM_UNIT_TEXT_FILL_TYPE" val="1"/>
</p:tagLst>
</file>

<file path=ppt/tags/tag28.xml><?xml version="1.0" encoding="utf-8"?>
<p:tagLst xmlns:p="http://schemas.openxmlformats.org/presentationml/2006/main">
  <p:tag name="KSO_WM_TAG_VERSION" val="1.0"/>
  <p:tag name="KSO_WM_BEAUTIFY_FLAG" val="#wm#"/>
  <p:tag name="KSO_WM_TEMPLATE_CATEGORY" val="diagram"/>
  <p:tag name="KSO_WM_TEMPLATE_INDEX" val="20174814"/>
  <p:tag name="KSO_WM_UNIT_TYPE" val="l_h_i"/>
  <p:tag name="KSO_WM_UNIT_INDEX" val="1_1_1"/>
  <p:tag name="KSO_WM_UNIT_ID" val="diagram20174814_2*l_h_i*1_1_1"/>
  <p:tag name="KSO_WM_UNIT_LAYERLEVEL" val="1_1_1"/>
  <p:tag name="KSO_WM_DIAGRAM_GROUP_CODE" val="l1-1"/>
  <p:tag name="KSO_WM_UNIT_FILL_FORE_SCHEMECOLOR_INDEX" val="5"/>
  <p:tag name="KSO_WM_UNIT_FILL_TYPE" val="1"/>
  <p:tag name="KSO_WM_UNIT_TEXT_FILL_FORE_SCHEMECOLOR_INDEX" val="7"/>
  <p:tag name="KSO_WM_UNIT_TEXT_FILL_TYPE" val="1"/>
</p:tagLst>
</file>

<file path=ppt/tags/tag29.xml><?xml version="1.0" encoding="utf-8"?>
<p:tagLst xmlns:p="http://schemas.openxmlformats.org/presentationml/2006/main">
  <p:tag name="KSO_WM_TAG_VERSION" val="1.0"/>
  <p:tag name="KSO_WM_BEAUTIFY_FLAG" val="#wm#"/>
  <p:tag name="KSO_WM_TEMPLATE_CATEGORY" val="diagram"/>
  <p:tag name="KSO_WM_TEMPLATE_INDEX" val="20174814"/>
  <p:tag name="KSO_WM_UNIT_TYPE" val="l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5"/>
  <p:tag name="KSO_WM_DIAGRAM_GROUP_CODE" val="l1-1"/>
  <p:tag name="KSO_WM_UNIT_ID" val="diagram20174814_2*l_h_a*1_1_1"/>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40_3*l_h_i*1_1_1"/>
  <p:tag name="KSO_WM_TEMPLATE_CATEGORY" val="diagram"/>
  <p:tag name="KSO_WM_TEMPLATE_INDEX" val="640"/>
  <p:tag name="KSO_WM_UNIT_LAYERLEVEL" val="1_1_1"/>
  <p:tag name="KSO_WM_TAG_VERSION" val="1.0"/>
  <p:tag name="KSO_WM_BEAUTIFY_FLAG" val="#wm#"/>
  <p:tag name="KSO_WM_UNIT_TEXT_FILL_FORE_SCHEMECOLOR_INDEX" val="5"/>
  <p:tag name="KSO_WM_UNIT_TEXT_FILL_TYPE" val="1"/>
</p:tagLst>
</file>

<file path=ppt/tags/tag30.xml><?xml version="1.0" encoding="utf-8"?>
<p:tagLst xmlns:p="http://schemas.openxmlformats.org/presentationml/2006/main">
  <p:tag name="KSO_WM_TAG_VERSION" val="1.0"/>
  <p:tag name="KSO_WM_BEAUTIFY_FLAG" val="#wm#"/>
  <p:tag name="KSO_WM_TEMPLATE_CATEGORY" val="diagram"/>
  <p:tag name="KSO_WM_TEMPLATE_INDEX" val="20174814"/>
  <p:tag name="KSO_WM_UNIT_TYPE" val="l_h_f"/>
  <p:tag name="KSO_WM_UNIT_INDEX" val="1_1_1"/>
  <p:tag name="KSO_WM_UNIT_LAYERLEVEL" val="1_1_1"/>
  <p:tag name="KSO_WM_UNIT_VALUE" val="40"/>
  <p:tag name="KSO_WM_UNIT_HIGHLIGHT" val="0"/>
  <p:tag name="KSO_WM_UNIT_COMPATIBLE" val="0"/>
  <p:tag name="KSO_WM_UNIT_CLEAR" val="0"/>
  <p:tag name="KSO_WM_UNIT_PRESET_TEXT_INDEX" val="4"/>
  <p:tag name="KSO_WM_UNIT_PRESET_TEXT_LEN" val="40"/>
  <p:tag name="KSO_WM_DIAGRAM_GROUP_CODE" val="l1-1"/>
  <p:tag name="KSO_WM_UNIT_ID" val="diagram20174814_2*l_h_f*1_1_1"/>
  <p:tag name="KSO_WM_UNIT_TEXT_FILL_FORE_SCHEMECOLOR_INDEX" val="13"/>
  <p:tag name="KSO_WM_UNIT_TEXT_FILL_TYPE" val="1"/>
</p:tagLst>
</file>

<file path=ppt/tags/tag31.xml><?xml version="1.0" encoding="utf-8"?>
<p:tagLst xmlns:p="http://schemas.openxmlformats.org/presentationml/2006/main">
  <p:tag name="KSO_WM_TAG_VERSION" val="1.0"/>
  <p:tag name="KSO_WM_BEAUTIFY_FLAG" val="#wm#"/>
  <p:tag name="KSO_WM_TEMPLATE_CATEGORY" val="diagram"/>
  <p:tag name="KSO_WM_TEMPLATE_INDEX" val="20174814"/>
  <p:tag name="KSO_WM_UNIT_TYPE" val="a"/>
  <p:tag name="KSO_WM_UNIT_INDEX" val="1"/>
  <p:tag name="KSO_WM_UNIT_LAYERLEVEL" val="1"/>
  <p:tag name="KSO_WM_UNIT_VALUE" val="12"/>
  <p:tag name="KSO_WM_UNIT_ISCONTENTSTITLE" val="0"/>
  <p:tag name="KSO_WM_UNIT_HIGHLIGHT" val="0"/>
  <p:tag name="KSO_WM_UNIT_COMPATIBLE" val="0"/>
  <p:tag name="KSO_WM_UNIT_CLEAR" val="0"/>
  <p:tag name="KSO_WM_UNIT_PRESET_TEXT_INDEX" val="3"/>
  <p:tag name="KSO_WM_UNIT_PRESET_TEXT_LEN" val="17"/>
  <p:tag name="KSO_WM_DIAGRAM_GROUP_CODE" val="l1_1"/>
  <p:tag name="KSO_WM_UNIT_ID" val="diagram20174814_2*a*1"/>
  <p:tag name="KSO_WM_UNIT_TEXT_FILL_FORE_SCHEMECOLOR_INDEX" val="5"/>
  <p:tag name="KSO_WM_UNIT_TEXT_FILL_TYPE" val="1"/>
</p:tagLst>
</file>

<file path=ppt/tags/tag32.xml><?xml version="1.0" encoding="utf-8"?>
<p:tagLst xmlns:p="http://schemas.openxmlformats.org/presentationml/2006/main">
  <p:tag name="KSO_WM_TAG_VERSION" val="1.0"/>
  <p:tag name="KSO_WM_BEAUTIFY_FLAG" val="#wm#"/>
  <p:tag name="KSO_WM_TEMPLATE_CATEGORY" val="diagram"/>
  <p:tag name="KSO_WM_TEMPLATE_INDEX" val="20174799"/>
  <p:tag name="KSO_WM_UNIT_TYPE" val="l_h_i"/>
  <p:tag name="KSO_WM_UNIT_INDEX" val="1_1_1"/>
  <p:tag name="KSO_WM_UNIT_ID" val="diagram20174799_2*l_h_i*1_1_1"/>
  <p:tag name="KSO_WM_UNIT_LAYERLEVEL" val="1_1_1"/>
  <p:tag name="KSO_WM_DIAGRAM_GROUP_CODE" val="l1-1"/>
  <p:tag name="KSO_WM_UNIT_LINE_FORE_SCHEMECOLOR_INDEX" val="5"/>
  <p:tag name="KSO_WM_UNIT_LINE_FILL_TYPE" val="2"/>
  <p:tag name="KSO_WM_UNIT_TEXT_FILL_FORE_SCHEMECOLOR_INDEX" val="13"/>
  <p:tag name="KSO_WM_UNIT_TEXT_FILL_TYPE" val="1"/>
</p:tagLst>
</file>

<file path=ppt/tags/tag33.xml><?xml version="1.0" encoding="utf-8"?>
<p:tagLst xmlns:p="http://schemas.openxmlformats.org/presentationml/2006/main">
  <p:tag name="KSO_WM_TAG_VERSION" val="1.0"/>
  <p:tag name="KSO_WM_BEAUTIFY_FLAG" val="#wm#"/>
  <p:tag name="KSO_WM_TEMPLATE_CATEGORY" val="diagram"/>
  <p:tag name="KSO_WM_TEMPLATE_INDEX" val="20174799"/>
  <p:tag name="KSO_WM_UNIT_TYPE" val="l_h_f"/>
  <p:tag name="KSO_WM_UNIT_INDEX" val="1_1_1"/>
  <p:tag name="KSO_WM_UNIT_LAYERLEVEL" val="1_1_1"/>
  <p:tag name="KSO_WM_UNIT_VALUE" val="40"/>
  <p:tag name="KSO_WM_UNIT_HIGHLIGHT" val="0"/>
  <p:tag name="KSO_WM_UNIT_COMPATIBLE" val="0"/>
  <p:tag name="KSO_WM_UNIT_CLEAR" val="0"/>
  <p:tag name="KSO_WM_UNIT_PRESET_TEXT_INDEX" val="4"/>
  <p:tag name="KSO_WM_UNIT_PRESET_TEXT_LEN" val="57"/>
  <p:tag name="KSO_WM_DIAGRAM_GROUP_CODE" val="l1-1"/>
  <p:tag name="KSO_WM_UNIT_ID" val="diagram20174799_2*l_h_f*1_1_1"/>
  <p:tag name="KSO_WM_UNIT_TEXT_FILL_FORE_SCHEMECOLOR_INDEX" val="13"/>
  <p:tag name="KSO_WM_UNIT_TEXT_FILL_TYPE" val="1"/>
</p:tagLst>
</file>

<file path=ppt/tags/tag34.xml><?xml version="1.0" encoding="utf-8"?>
<p:tagLst xmlns:p="http://schemas.openxmlformats.org/presentationml/2006/main">
  <p:tag name="KSO_WM_TAG_VERSION" val="1.0"/>
  <p:tag name="KSO_WM_BEAUTIFY_FLAG" val="#wm#"/>
  <p:tag name="KSO_WM_TEMPLATE_CATEGORY" val="diagram"/>
  <p:tag name="KSO_WM_TEMPLATE_INDEX" val="20174799"/>
  <p:tag name="KSO_WM_UNIT_TYPE" val="l_h_a"/>
  <p:tag name="KSO_WM_UNIT_INDEX" val="1_1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 name="KSO_WM_UNIT_ID" val="diagram20174799_2*l_h_a*1_1_1"/>
  <p:tag name="KSO_WM_UNIT_TEXT_FILL_FORE_SCHEMECOLOR_INDEX" val="13"/>
  <p:tag name="KSO_WM_UNIT_TEXT_FILL_TYPE" val="1"/>
</p:tagLst>
</file>

<file path=ppt/tags/tag35.xml><?xml version="1.0" encoding="utf-8"?>
<p:tagLst xmlns:p="http://schemas.openxmlformats.org/presentationml/2006/main">
  <p:tag name="KSO_WM_TAG_VERSION" val="1.0"/>
  <p:tag name="KSO_WM_BEAUTIFY_FLAG" val="#wm#"/>
  <p:tag name="KSO_WM_TEMPLATE_CATEGORY" val="diagram"/>
  <p:tag name="KSO_WM_TEMPLATE_INDEX" val="20174799"/>
  <p:tag name="KSO_WM_UNIT_TYPE" val="l_h_i"/>
  <p:tag name="KSO_WM_UNIT_INDEX" val="1_1_2"/>
  <p:tag name="KSO_WM_UNIT_ID" val="diagram20174799_2*l_h_i*1_1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36.xml><?xml version="1.0" encoding="utf-8"?>
<p:tagLst xmlns:p="http://schemas.openxmlformats.org/presentationml/2006/main">
  <p:tag name="KSO_WM_TAG_VERSION" val="1.0"/>
  <p:tag name="KSO_WM_BEAUTIFY_FLAG" val="#wm#"/>
  <p:tag name="KSO_WM_TEMPLATE_CATEGORY" val="diagram"/>
  <p:tag name="KSO_WM_TEMPLATE_INDEX" val="20174799"/>
  <p:tag name="KSO_WM_UNIT_TYPE" val="l_h_i"/>
  <p:tag name="KSO_WM_UNIT_INDEX" val="1_2_1"/>
  <p:tag name="KSO_WM_UNIT_ID" val="diagram20174799_2*l_h_i*1_2_1"/>
  <p:tag name="KSO_WM_UNIT_LAYERLEVEL" val="1_1_1"/>
  <p:tag name="KSO_WM_DIAGRAM_GROUP_CODE" val="l1-1"/>
  <p:tag name="KSO_WM_UNIT_LINE_FORE_SCHEMECOLOR_INDEX" val="7"/>
  <p:tag name="KSO_WM_UNIT_LINE_FILL_TYPE" val="2"/>
  <p:tag name="KSO_WM_UNIT_TEXT_FILL_FORE_SCHEMECOLOR_INDEX" val="13"/>
  <p:tag name="KSO_WM_UNIT_TEXT_FILL_TYPE" val="1"/>
</p:tagLst>
</file>

<file path=ppt/tags/tag37.xml><?xml version="1.0" encoding="utf-8"?>
<p:tagLst xmlns:p="http://schemas.openxmlformats.org/presentationml/2006/main">
  <p:tag name="KSO_WM_TAG_VERSION" val="1.0"/>
  <p:tag name="KSO_WM_BEAUTIFY_FLAG" val="#wm#"/>
  <p:tag name="KSO_WM_TEMPLATE_CATEGORY" val="diagram"/>
  <p:tag name="KSO_WM_TEMPLATE_INDEX" val="20174799"/>
  <p:tag name="KSO_WM_UNIT_TYPE" val="l_h_a"/>
  <p:tag name="KSO_WM_UNIT_INDEX" val="1_2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 name="KSO_WM_UNIT_ID" val="diagram20174799_2*l_h_a*1_2_1"/>
  <p:tag name="KSO_WM_UNIT_TEXT_FILL_FORE_SCHEMECOLOR_INDEX" val="13"/>
  <p:tag name="KSO_WM_UNIT_TEXT_FILL_TYPE" val="1"/>
</p:tagLst>
</file>

<file path=ppt/tags/tag38.xml><?xml version="1.0" encoding="utf-8"?>
<p:tagLst xmlns:p="http://schemas.openxmlformats.org/presentationml/2006/main">
  <p:tag name="KSO_WM_TAG_VERSION" val="1.0"/>
  <p:tag name="KSO_WM_BEAUTIFY_FLAG" val="#wm#"/>
  <p:tag name="KSO_WM_TEMPLATE_CATEGORY" val="diagram"/>
  <p:tag name="KSO_WM_TEMPLATE_INDEX" val="20174799"/>
  <p:tag name="KSO_WM_UNIT_TYPE" val="l_h_f"/>
  <p:tag name="KSO_WM_UNIT_INDEX" val="1_2_1"/>
  <p:tag name="KSO_WM_UNIT_LAYERLEVEL" val="1_1_1"/>
  <p:tag name="KSO_WM_UNIT_VALUE" val="40"/>
  <p:tag name="KSO_WM_UNIT_HIGHLIGHT" val="0"/>
  <p:tag name="KSO_WM_UNIT_COMPATIBLE" val="0"/>
  <p:tag name="KSO_WM_UNIT_CLEAR" val="0"/>
  <p:tag name="KSO_WM_UNIT_PRESET_TEXT_INDEX" val="4"/>
  <p:tag name="KSO_WM_UNIT_PRESET_TEXT_LEN" val="57"/>
  <p:tag name="KSO_WM_DIAGRAM_GROUP_CODE" val="l1-1"/>
  <p:tag name="KSO_WM_UNIT_ID" val="diagram20174799_2*l_h_f*1_2_1"/>
  <p:tag name="KSO_WM_UNIT_TEXT_FILL_FORE_SCHEMECOLOR_INDEX" val="13"/>
  <p:tag name="KSO_WM_UNIT_TEXT_FILL_TYPE" val="1"/>
</p:tagLst>
</file>

<file path=ppt/tags/tag39.xml><?xml version="1.0" encoding="utf-8"?>
<p:tagLst xmlns:p="http://schemas.openxmlformats.org/presentationml/2006/main">
  <p:tag name="KSO_WM_TAG_VERSION" val="1.0"/>
  <p:tag name="KSO_WM_BEAUTIFY_FLAG" val="#wm#"/>
  <p:tag name="KSO_WM_TEMPLATE_CATEGORY" val="diagram"/>
  <p:tag name="KSO_WM_TEMPLATE_INDEX" val="20174799"/>
  <p:tag name="KSO_WM_UNIT_TYPE" val="l_h_i"/>
  <p:tag name="KSO_WM_UNIT_INDEX" val="1_2_2"/>
  <p:tag name="KSO_WM_UNIT_ID" val="diagram20174799_2*l_h_i*1_2_2"/>
  <p:tag name="KSO_WM_UNIT_LAYERLEVEL" val="1_1_1"/>
  <p:tag name="KSO_WM_DIAGRAM_GROUP_CODE" val="l1-1"/>
  <p:tag name="KSO_WM_UNIT_FILL_FORE_SCHEMECOLOR_INDEX" val="7"/>
  <p:tag name="KSO_WM_UNIT_FILL_TYPE" val="1"/>
  <p:tag name="KSO_WM_UNIT_TEXT_FILL_FORE_SCHEMECOLOR_INDEX" val="13"/>
  <p:tag name="KSO_WM_UNIT_TEXT_FILL_TYPE" val="1"/>
</p:tagLst>
</file>

<file path=ppt/tags/tag4.xml><?xml version="1.0" encoding="utf-8"?>
<p:tagLst xmlns:p="http://schemas.openxmlformats.org/presentationml/2006/main">
  <p:tag name="KSO_WM_UNIT_VALUE" val="123*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640_3*l_h_x*1_1_1"/>
  <p:tag name="KSO_WM_TEMPLATE_CATEGORY" val="diagram"/>
  <p:tag name="KSO_WM_TEMPLATE_INDEX" val="640"/>
  <p:tag name="KSO_WM_UNIT_LAYERLEVEL" val="1_1_1"/>
  <p:tag name="KSO_WM_TAG_VERSION" val="1.0"/>
  <p:tag name="KSO_WM_BEAUTIFY_FLAG" val="#wm#"/>
  <p:tag name="KSO_WM_UNIT_FILL_FORE_SCHEMECOLOR_INDEX" val="14"/>
  <p:tag name="KSO_WM_UNIT_FILL_TYPE" val="1"/>
</p:tagLst>
</file>

<file path=ppt/tags/tag40.xml><?xml version="1.0" encoding="utf-8"?>
<p:tagLst xmlns:p="http://schemas.openxmlformats.org/presentationml/2006/main">
  <p:tag name="KSO_WM_TAG_VERSION" val="1.0"/>
  <p:tag name="KSO_WM_BEAUTIFY_FLAG" val="#wm#"/>
  <p:tag name="KSO_WM_TEMPLATE_CATEGORY" val="diagram"/>
  <p:tag name="KSO_WM_TEMPLATE_INDEX" val="20174799"/>
  <p:tag name="KSO_WM_UNIT_TYPE" val="l_h_i"/>
  <p:tag name="KSO_WM_UNIT_INDEX" val="1_3_1"/>
  <p:tag name="KSO_WM_UNIT_ID" val="diagram20174799_2*l_h_i*1_3_1"/>
  <p:tag name="KSO_WM_UNIT_LAYERLEVEL" val="1_1_1"/>
  <p:tag name="KSO_WM_DIAGRAM_GROUP_CODE" val="l1-1"/>
  <p:tag name="KSO_WM_UNIT_LINE_FORE_SCHEMECOLOR_INDEX" val="8"/>
  <p:tag name="KSO_WM_UNIT_LINE_FILL_TYPE" val="2"/>
  <p:tag name="KSO_WM_UNIT_TEXT_FILL_FORE_SCHEMECOLOR_INDEX" val="13"/>
  <p:tag name="KSO_WM_UNIT_TEXT_FILL_TYPE" val="1"/>
</p:tagLst>
</file>

<file path=ppt/tags/tag41.xml><?xml version="1.0" encoding="utf-8"?>
<p:tagLst xmlns:p="http://schemas.openxmlformats.org/presentationml/2006/main">
  <p:tag name="KSO_WM_TAG_VERSION" val="1.0"/>
  <p:tag name="KSO_WM_BEAUTIFY_FLAG" val="#wm#"/>
  <p:tag name="KSO_WM_TEMPLATE_CATEGORY" val="diagram"/>
  <p:tag name="KSO_WM_TEMPLATE_INDEX" val="20174799"/>
  <p:tag name="KSO_WM_UNIT_TYPE" val="l_h_a"/>
  <p:tag name="KSO_WM_UNIT_INDEX" val="1_3_1"/>
  <p:tag name="KSO_WM_UNIT_LAYERLEVEL" val="1_1_1"/>
  <p:tag name="KSO_WM_UNIT_VALUE" val="7"/>
  <p:tag name="KSO_WM_UNIT_HIGHLIGHT" val="0"/>
  <p:tag name="KSO_WM_UNIT_COMPATIBLE" val="0"/>
  <p:tag name="KSO_WM_UNIT_CLEAR" val="0"/>
  <p:tag name="KSO_WM_UNIT_PRESET_TEXT_INDEX" val="3"/>
  <p:tag name="KSO_WM_UNIT_PRESET_TEXT_LEN" val="5"/>
  <p:tag name="KSO_WM_DIAGRAM_GROUP_CODE" val="l1-1"/>
  <p:tag name="KSO_WM_UNIT_ID" val="diagram20174799_2*l_h_a*1_3_1"/>
  <p:tag name="KSO_WM_UNIT_TEXT_FILL_FORE_SCHEMECOLOR_INDEX" val="13"/>
  <p:tag name="KSO_WM_UNIT_TEXT_FILL_TYPE" val="1"/>
</p:tagLst>
</file>

<file path=ppt/tags/tag42.xml><?xml version="1.0" encoding="utf-8"?>
<p:tagLst xmlns:p="http://schemas.openxmlformats.org/presentationml/2006/main">
  <p:tag name="KSO_WM_TAG_VERSION" val="1.0"/>
  <p:tag name="KSO_WM_BEAUTIFY_FLAG" val="#wm#"/>
  <p:tag name="KSO_WM_TEMPLATE_CATEGORY" val="diagram"/>
  <p:tag name="KSO_WM_TEMPLATE_INDEX" val="20174799"/>
  <p:tag name="KSO_WM_UNIT_TYPE" val="l_h_f"/>
  <p:tag name="KSO_WM_UNIT_INDEX" val="1_3_1"/>
  <p:tag name="KSO_WM_UNIT_LAYERLEVEL" val="1_1_1"/>
  <p:tag name="KSO_WM_UNIT_VALUE" val="40"/>
  <p:tag name="KSO_WM_UNIT_HIGHLIGHT" val="0"/>
  <p:tag name="KSO_WM_UNIT_COMPATIBLE" val="0"/>
  <p:tag name="KSO_WM_UNIT_CLEAR" val="0"/>
  <p:tag name="KSO_WM_UNIT_PRESET_TEXT_INDEX" val="4"/>
  <p:tag name="KSO_WM_UNIT_PRESET_TEXT_LEN" val="57"/>
  <p:tag name="KSO_WM_DIAGRAM_GROUP_CODE" val="l1-1"/>
  <p:tag name="KSO_WM_UNIT_ID" val="diagram20174799_2*l_h_f*1_3_1"/>
  <p:tag name="KSO_WM_UNIT_TEXT_FILL_FORE_SCHEMECOLOR_INDEX" val="13"/>
  <p:tag name="KSO_WM_UNIT_TEXT_FILL_TYPE" val="1"/>
</p:tagLst>
</file>

<file path=ppt/tags/tag43.xml><?xml version="1.0" encoding="utf-8"?>
<p:tagLst xmlns:p="http://schemas.openxmlformats.org/presentationml/2006/main">
  <p:tag name="KSO_WM_TAG_VERSION" val="1.0"/>
  <p:tag name="KSO_WM_BEAUTIFY_FLAG" val="#wm#"/>
  <p:tag name="KSO_WM_TEMPLATE_CATEGORY" val="diagram"/>
  <p:tag name="KSO_WM_TEMPLATE_INDEX" val="20174799"/>
  <p:tag name="KSO_WM_UNIT_TYPE" val="l_h_i"/>
  <p:tag name="KSO_WM_UNIT_INDEX" val="1_3_2"/>
  <p:tag name="KSO_WM_UNIT_ID" val="diagram20174799_2*l_h_i*1_3_2"/>
  <p:tag name="KSO_WM_UNIT_LAYERLEVEL" val="1_1_1"/>
  <p:tag name="KSO_WM_DIAGRAM_GROUP_CODE" val="l1-1"/>
  <p:tag name="KSO_WM_UNIT_FILL_FORE_SCHEMECOLOR_INDEX" val="8"/>
  <p:tag name="KSO_WM_UNIT_FILL_TYPE" val="1"/>
  <p:tag name="KSO_WM_UNIT_TEXT_FILL_FORE_SCHEMECOLOR_INDEX" val="13"/>
  <p:tag name="KSO_WM_UNIT_TEXT_FILL_TYPE" val="1"/>
</p:tagLst>
</file>

<file path=ppt/tags/tag44.xml><?xml version="1.0" encoding="utf-8"?>
<p:tagLst xmlns:p="http://schemas.openxmlformats.org/presentationml/2006/main">
  <p:tag name="KSO_WM_TAG_VERSION" val="1.0"/>
  <p:tag name="KSO_WM_BEAUTIFY_FLAG" val="#wm#"/>
  <p:tag name="KSO_WM_TEMPLATE_CATEGORY" val="diagram"/>
  <p:tag name="KSO_WM_TEMPLATE_INDEX" val="20174814"/>
  <p:tag name="KSO_WM_UNIT_TYPE" val="a"/>
  <p:tag name="KSO_WM_UNIT_INDEX" val="1"/>
  <p:tag name="KSO_WM_UNIT_LAYERLEVEL" val="1"/>
  <p:tag name="KSO_WM_UNIT_VALUE" val="12"/>
  <p:tag name="KSO_WM_UNIT_ISCONTENTSTITLE" val="0"/>
  <p:tag name="KSO_WM_UNIT_HIGHLIGHT" val="0"/>
  <p:tag name="KSO_WM_UNIT_COMPATIBLE" val="0"/>
  <p:tag name="KSO_WM_UNIT_CLEAR" val="0"/>
  <p:tag name="KSO_WM_UNIT_PRESET_TEXT_INDEX" val="3"/>
  <p:tag name="KSO_WM_UNIT_PRESET_TEXT_LEN" val="17"/>
  <p:tag name="KSO_WM_DIAGRAM_GROUP_CODE" val="l1_1"/>
  <p:tag name="KSO_WM_UNIT_ID" val="diagram20174814_2*a*1"/>
  <p:tag name="KSO_WM_UNIT_TEXT_FILL_FORE_SCHEMECOLOR_INDEX" val="5"/>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69799_1*l_h_i*1_2_2"/>
  <p:tag name="KSO_WM_TEMPLATE_CATEGORY" val="diagram"/>
  <p:tag name="KSO_WM_TEMPLATE_INDEX" val="2016979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69799_1*l_h_i*1_1_2"/>
  <p:tag name="KSO_WM_TEMPLATE_CATEGORY" val="diagram"/>
  <p:tag name="KSO_WM_TEMPLATE_INDEX" val="2016979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9799_1*l_h_i*1_2_1"/>
  <p:tag name="KSO_WM_TEMPLATE_CATEGORY" val="diagram"/>
  <p:tag name="KSO_WM_TEMPLATE_INDEX" val="2016979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9799_1*l_h_i*1_1_1"/>
  <p:tag name="KSO_WM_TEMPLATE_CATEGORY" val="diagram"/>
  <p:tag name="KSO_WM_TEMPLATE_INDEX" val="2016979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9799_1*l_h_a*1_2_1"/>
  <p:tag name="KSO_WM_TEMPLATE_CATEGORY" val="diagram"/>
  <p:tag name="KSO_WM_TEMPLATE_INDEX" val="20169799"/>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640_3*l_h_i*1_2_2"/>
  <p:tag name="KSO_WM_TEMPLATE_CATEGORY" val="diagram"/>
  <p:tag name="KSO_WM_TEMPLATE_INDEX" val="64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0.xml><?xml version="1.0" encoding="utf-8"?>
<p:tagLst xmlns:p="http://schemas.openxmlformats.org/presentationml/2006/main">
  <p:tag name="KSO_WM_UNIT_SUBTYPE" val="a"/>
  <p:tag name="KSO_WM_UNIT_NOCLEAR" val="0"/>
  <p:tag name="KSO_WM_UNIT_VALUE" val="9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9799_1*l_h_f*1_2_1"/>
  <p:tag name="KSO_WM_TEMPLATE_CATEGORY" val="diagram"/>
  <p:tag name="KSO_WM_TEMPLATE_INDEX" val="201697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5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9799_1*l_h_a*1_1_1"/>
  <p:tag name="KSO_WM_TEMPLATE_CATEGORY" val="diagram"/>
  <p:tag name="KSO_WM_TEMPLATE_INDEX" val="20169799"/>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52.xml><?xml version="1.0" encoding="utf-8"?>
<p:tagLst xmlns:p="http://schemas.openxmlformats.org/presentationml/2006/main">
  <p:tag name="KSO_WM_UNIT_SUBTYPE" val="a"/>
  <p:tag name="KSO_WM_UNIT_NOCLEAR" val="0"/>
  <p:tag name="KSO_WM_UNIT_VALUE" val="9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9799_1*l_h_f*1_1_1"/>
  <p:tag name="KSO_WM_TEMPLATE_CATEGORY" val="diagram"/>
  <p:tag name="KSO_WM_TEMPLATE_INDEX" val="201697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53.xml><?xml version="1.0" encoding="utf-8"?>
<p:tagLst xmlns:p="http://schemas.openxmlformats.org/presentationml/2006/main">
  <p:tag name="KSO_WM_TAG_VERSION" val="1.0"/>
  <p:tag name="KSO_WM_BEAUTIFY_FLAG" val="#wm#"/>
  <p:tag name="KSO_WM_TEMPLATE_CATEGORY" val="diagram"/>
  <p:tag name="KSO_WM_TEMPLATE_INDEX" val="20174814"/>
  <p:tag name="KSO_WM_UNIT_TYPE" val="a"/>
  <p:tag name="KSO_WM_UNIT_INDEX" val="1"/>
  <p:tag name="KSO_WM_UNIT_LAYERLEVEL" val="1"/>
  <p:tag name="KSO_WM_UNIT_VALUE" val="12"/>
  <p:tag name="KSO_WM_UNIT_ISCONTENTSTITLE" val="0"/>
  <p:tag name="KSO_WM_UNIT_HIGHLIGHT" val="0"/>
  <p:tag name="KSO_WM_UNIT_COMPATIBLE" val="0"/>
  <p:tag name="KSO_WM_UNIT_CLEAR" val="0"/>
  <p:tag name="KSO_WM_UNIT_PRESET_TEXT_INDEX" val="3"/>
  <p:tag name="KSO_WM_UNIT_PRESET_TEXT_LEN" val="17"/>
  <p:tag name="KSO_WM_DIAGRAM_GROUP_CODE" val="l1_1"/>
  <p:tag name="KSO_WM_UNIT_ID" val="diagram20174814_2*a*1"/>
  <p:tag name="KSO_WM_UNIT_TEXT_FILL_FORE_SCHEMECOLOR_INDEX" val="5"/>
  <p:tag name="KSO_WM_UNIT_TEXT_FILL_TYPE" val="1"/>
</p:tagLst>
</file>

<file path=ppt/tags/tag54.xml><?xml version="1.0" encoding="utf-8"?>
<p:tagLst xmlns:p="http://schemas.openxmlformats.org/presentationml/2006/main">
  <p:tag name="COMMONDATA" val="eyJoZGlkIjoiZTY2MjY0MWMwNTBlOTBjYWYyYWM1MWYxMTVmNGE3MjAifQ=="/>
</p:tagLst>
</file>

<file path=ppt/tags/tag6.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40_3*l_h_f*1_2_1"/>
  <p:tag name="KSO_WM_TEMPLATE_CATEGORY" val="diagram"/>
  <p:tag name="KSO_WM_TEMPLATE_INDEX" val="640"/>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40_3*l_h_i*1_2_1"/>
  <p:tag name="KSO_WM_TEMPLATE_CATEGORY" val="diagram"/>
  <p:tag name="KSO_WM_TEMPLATE_INDEX" val="640"/>
  <p:tag name="KSO_WM_UNIT_LAYERLEVEL" val="1_1_1"/>
  <p:tag name="KSO_WM_TAG_VERSION" val="1.0"/>
  <p:tag name="KSO_WM_BEAUTIFY_FLAG" val="#wm#"/>
  <p:tag name="KSO_WM_UNIT_TEXT_FILL_FORE_SCHEMECOLOR_INDEX" val="6"/>
  <p:tag name="KSO_WM_UNIT_TEXT_FILL_TYPE" val="1"/>
</p:tagLst>
</file>

<file path=ppt/tags/tag8.xml><?xml version="1.0" encoding="utf-8"?>
<p:tagLst xmlns:p="http://schemas.openxmlformats.org/presentationml/2006/main">
  <p:tag name="KSO_WM_UNIT_VALUE" val="104*12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640_3*l_h_x*1_2_1"/>
  <p:tag name="KSO_WM_TEMPLATE_CATEGORY" val="diagram"/>
  <p:tag name="KSO_WM_TEMPLATE_INDEX" val="640"/>
  <p:tag name="KSO_WM_UNIT_LAYERLEVEL" val="1_1_1"/>
  <p:tag name="KSO_WM_TAG_VERSION" val="1.0"/>
  <p:tag name="KSO_WM_BEAUTIFY_FLAG" val="#wm#"/>
  <p:tag name="KSO_WM_UNIT_FILL_FORE_SCHEMECOLOR_INDEX" val="14"/>
  <p:tag name="KSO_WM_UNI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640_3*l_h_i*1_3_2"/>
  <p:tag name="KSO_WM_TEMPLATE_CATEGORY" val="diagram"/>
  <p:tag name="KSO_WM_TEMPLATE_INDEX" val="64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1551</Words>
  <Application>WPS 演示</Application>
  <PresentationFormat>宽屏</PresentationFormat>
  <Paragraphs>267</Paragraphs>
  <Slides>17</Slides>
  <Notes>11</Notes>
  <HiddenSlides>1</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17</vt:i4>
      </vt:variant>
    </vt:vector>
  </HeadingPairs>
  <TitlesOfParts>
    <vt:vector size="38" baseType="lpstr">
      <vt:lpstr>Arial</vt:lpstr>
      <vt:lpstr>宋体</vt:lpstr>
      <vt:lpstr>Wingdings</vt:lpstr>
      <vt:lpstr>Calibri</vt:lpstr>
      <vt:lpstr>Calibri Light</vt:lpstr>
      <vt:lpstr>微软雅黑</vt:lpstr>
      <vt:lpstr>方正剪纸简体</vt:lpstr>
      <vt:lpstr>方正楷体_GB2312</vt:lpstr>
      <vt:lpstr>Segoe UI</vt:lpstr>
      <vt:lpstr>幼圆</vt:lpstr>
      <vt:lpstr>方正粗黑宋简体</vt:lpstr>
      <vt:lpstr>方正小标宋简体</vt:lpstr>
      <vt:lpstr>方正大标宋简体</vt:lpstr>
      <vt:lpstr>黑体</vt:lpstr>
      <vt:lpstr>Adobe 黑体 Std R</vt:lpstr>
      <vt:lpstr>Calibri Light</vt:lpstr>
      <vt:lpstr>Times New Roman</vt:lpstr>
      <vt:lpstr>Arial Unicode MS</vt:lpstr>
      <vt:lpstr>Wingdings</vt:lpstr>
      <vt:lpstr>方正舒体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识别客服团队的问题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冰主人</cp:lastModifiedBy>
  <cp:revision>149</cp:revision>
  <dcterms:created xsi:type="dcterms:W3CDTF">2015-02-06T13:20:00Z</dcterms:created>
  <dcterms:modified xsi:type="dcterms:W3CDTF">2022-09-11T09:30:28Z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2052-11.1.0.12313</vt:lpwstr>
  </property>
  <property fmtid="{D5CDD505-2E9C-101B-9397-08002B2CF9AE}" pid="3" name="ICV">
    <vt:lpwstr>224F1782791C4CB3A1344963B694B138</vt:lpwstr>
  </property>
</Properties>
</file>