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0"/>
  </p:notesMasterIdLst>
  <p:sldIdLst>
    <p:sldId id="256" r:id="rId4"/>
    <p:sldId id="258" r:id="rId5"/>
    <p:sldId id="313" r:id="rId6"/>
    <p:sldId id="312" r:id="rId7"/>
    <p:sldId id="274" r:id="rId8"/>
    <p:sldId id="275" r:id="rId9"/>
    <p:sldId id="364" r:id="rId11"/>
    <p:sldId id="315" r:id="rId12"/>
    <p:sldId id="314" r:id="rId13"/>
    <p:sldId id="281" r:id="rId14"/>
    <p:sldId id="282" r:id="rId15"/>
    <p:sldId id="283" r:id="rId16"/>
    <p:sldId id="319" r:id="rId17"/>
    <p:sldId id="320" r:id="rId18"/>
    <p:sldId id="339" r:id="rId19"/>
    <p:sldId id="316" r:id="rId20"/>
    <p:sldId id="321" r:id="rId21"/>
    <p:sldId id="322" r:id="rId22"/>
    <p:sldId id="323" r:id="rId23"/>
    <p:sldId id="324" r:id="rId24"/>
    <p:sldId id="325" r:id="rId25"/>
    <p:sldId id="326" r:id="rId26"/>
    <p:sldId id="327" r:id="rId27"/>
    <p:sldId id="328" r:id="rId28"/>
    <p:sldId id="329" r:id="rId29"/>
    <p:sldId id="330" r:id="rId30"/>
    <p:sldId id="331" r:id="rId31"/>
    <p:sldId id="332" r:id="rId32"/>
    <p:sldId id="333" r:id="rId33"/>
    <p:sldId id="334" r:id="rId34"/>
    <p:sldId id="335" r:id="rId35"/>
    <p:sldId id="305" r:id="rId36"/>
    <p:sldId id="365" r:id="rId37"/>
    <p:sldId id="307" r:id="rId38"/>
    <p:sldId id="336" r:id="rId39"/>
    <p:sldId id="306" r:id="rId40"/>
    <p:sldId id="366" r:id="rId41"/>
    <p:sldId id="367" r:id="rId42"/>
    <p:sldId id="310" r:id="rId43"/>
    <p:sldId id="338" r:id="rId44"/>
  </p:sldIdLst>
  <p:sldSz cx="12192000" cy="6858000"/>
  <p:notesSz cx="6858000" cy="9144000"/>
  <p:custDataLst>
    <p:tags r:id="rId48"/>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24" userDrawn="1">
          <p15:clr>
            <a:srgbClr val="A4A3A4"/>
          </p15:clr>
        </p15:guide>
        <p15:guide id="2" pos="388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966"/>
    <a:srgbClr val="E5E955"/>
    <a:srgbClr val="FFC108"/>
    <a:srgbClr val="FFC000"/>
    <a:srgbClr val="FFFFFF"/>
    <a:srgbClr val="C65C10"/>
    <a:srgbClr val="C55A11"/>
    <a:srgbClr val="D47E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102"/>
    <p:restoredTop sz="94660"/>
  </p:normalViewPr>
  <p:slideViewPr>
    <p:cSldViewPr showGuides="1">
      <p:cViewPr varScale="1">
        <p:scale>
          <a:sx n="51" d="100"/>
          <a:sy n="51" d="100"/>
        </p:scale>
        <p:origin x="840" y="66"/>
      </p:cViewPr>
      <p:guideLst>
        <p:guide orient="horz" pos="2024"/>
        <p:guide pos="388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tags" Target="tags/tag3.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76BD9C7E-5AC1-427E-9F9F-A283033ED1F7}"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E9CA2300-C538-4DA7-A1A2-FF539FE2DF15}"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37890" name="幻灯片图像占位符 1"/>
          <p:cNvSpPr>
            <a:spLocks noGrp="1" noRot="1" noChangeAspect="1" noTextEdit="1"/>
          </p:cNvSpPr>
          <p:nvPr>
            <p:ph type="sldImg"/>
          </p:nvPr>
        </p:nvSpPr>
        <p:spPr>
          <a:xfrm>
            <a:off x="377825" y="682625"/>
            <a:ext cx="6096000" cy="3429000"/>
          </a:xfrm>
          <a:ln>
            <a:solidFill>
              <a:srgbClr val="000000">
                <a:alpha val="100000"/>
              </a:srgbClr>
            </a:solidFill>
            <a:miter lim="800000"/>
          </a:ln>
        </p:spPr>
      </p:sp>
      <p:sp>
        <p:nvSpPr>
          <p:cNvPr id="37891" name="备注占位符 2"/>
          <p:cNvSpPr>
            <a:spLocks noGrp="1"/>
          </p:cNvSpPr>
          <p:nvPr>
            <p:ph type="body" idx="1"/>
          </p:nvPr>
        </p:nvSpPr>
        <p:spPr>
          <a:xfrm>
            <a:off x="682625" y="4340225"/>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37892" name="灯片编号占位符 3"/>
          <p:cNvSpPr txBox="1">
            <a:spLocks noGrp="1"/>
          </p:cNvSpPr>
          <p:nvPr/>
        </p:nvSpPr>
        <p:spPr>
          <a:xfrm>
            <a:off x="3881438" y="8682038"/>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39938" name="幻灯片图像占位符 1"/>
          <p:cNvSpPr>
            <a:spLocks noGrp="1" noRot="1" noChangeAspect="1" noTextEdit="1"/>
          </p:cNvSpPr>
          <p:nvPr>
            <p:ph type="sldImg"/>
          </p:nvPr>
        </p:nvSpPr>
        <p:spPr>
          <a:xfrm>
            <a:off x="377825" y="682625"/>
            <a:ext cx="6096000" cy="3429000"/>
          </a:xfrm>
          <a:ln>
            <a:solidFill>
              <a:srgbClr val="000000">
                <a:alpha val="100000"/>
              </a:srgbClr>
            </a:solidFill>
            <a:miter lim="800000"/>
          </a:ln>
        </p:spPr>
      </p:sp>
      <p:sp>
        <p:nvSpPr>
          <p:cNvPr id="39939" name="备注占位符 2"/>
          <p:cNvSpPr>
            <a:spLocks noGrp="1"/>
          </p:cNvSpPr>
          <p:nvPr>
            <p:ph type="body" idx="1"/>
          </p:nvPr>
        </p:nvSpPr>
        <p:spPr>
          <a:xfrm>
            <a:off x="682625" y="4340225"/>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39940" name="灯片编号占位符 3"/>
          <p:cNvSpPr txBox="1">
            <a:spLocks noGrp="1"/>
          </p:cNvSpPr>
          <p:nvPr/>
        </p:nvSpPr>
        <p:spPr>
          <a:xfrm>
            <a:off x="3881438" y="8682038"/>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9458"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9459"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en-US" altLang="zh-CN" dirty="0"/>
              <a:t>B2B</a:t>
            </a:r>
            <a:r>
              <a:rPr lang="zh-CN" altLang="en-US" dirty="0"/>
              <a:t>就是企业与企业之间的电子商务，比如一个生产彩电的企业要采购电阻，在网上发布采购信息，与另一家生产电阻的公司达成交易，这种交易形式就称之为</a:t>
            </a:r>
            <a:r>
              <a:rPr lang="en-US" altLang="zh-CN" dirty="0"/>
              <a:t>B2B</a:t>
            </a:r>
            <a:r>
              <a:rPr lang="zh-CN" altLang="en-US" dirty="0"/>
              <a:t>电子商务。</a:t>
            </a:r>
            <a:endParaRPr lang="en-US" altLang="zh-CN" dirty="0"/>
          </a:p>
          <a:p>
            <a:pPr lvl="0" eaLnBrk="1" hangingPunct="1">
              <a:spcBef>
                <a:spcPct val="0"/>
              </a:spcBef>
            </a:pPr>
            <a:br>
              <a:rPr lang="zh-CN" altLang="en-US" dirty="0"/>
            </a:br>
            <a:r>
              <a:rPr lang="zh-CN" altLang="en-US" dirty="0"/>
              <a:t>渠道的定义？</a:t>
            </a:r>
            <a:endParaRPr lang="en-US" altLang="zh-CN" dirty="0"/>
          </a:p>
          <a:p>
            <a:pPr lvl="0" eaLnBrk="1" hangingPunct="1">
              <a:spcBef>
                <a:spcPct val="0"/>
              </a:spcBef>
            </a:pPr>
            <a:r>
              <a:rPr lang="zh-CN" altLang="en-US" dirty="0"/>
              <a:t>渠道客户包：</a:t>
            </a:r>
            <a:endParaRPr lang="en-US" altLang="zh-CN" dirty="0"/>
          </a:p>
          <a:p>
            <a:pPr lvl="0" eaLnBrk="1" hangingPunct="1">
              <a:spcBef>
                <a:spcPct val="0"/>
              </a:spcBef>
              <a:buFont typeface="Wingdings" panose="05000000000000000000" pitchFamily="2" charset="2"/>
              <a:buChar char="ü"/>
            </a:pPr>
            <a:r>
              <a:rPr lang="zh-CN" altLang="en-US" dirty="0"/>
              <a:t>代理商（不具有产品的所有权，赚佣金）、</a:t>
            </a:r>
            <a:endParaRPr lang="en-US" altLang="zh-CN" dirty="0"/>
          </a:p>
          <a:p>
            <a:pPr lvl="0" eaLnBrk="1" hangingPunct="1">
              <a:spcBef>
                <a:spcPct val="0"/>
              </a:spcBef>
              <a:buFont typeface="Wingdings" panose="05000000000000000000" pitchFamily="2" charset="2"/>
              <a:buChar char="ü"/>
            </a:pPr>
            <a:r>
              <a:rPr lang="zh-CN" altLang="en-US" dirty="0"/>
              <a:t>商业批发商（生产者与商业机构、生产经营组合和其他组织用户）</a:t>
            </a:r>
            <a:endParaRPr lang="en-US" altLang="zh-CN" dirty="0"/>
          </a:p>
          <a:p>
            <a:pPr lvl="0" eaLnBrk="1" hangingPunct="1">
              <a:spcBef>
                <a:spcPct val="0"/>
              </a:spcBef>
              <a:buFont typeface="Wingdings" panose="05000000000000000000" pitchFamily="2" charset="2"/>
              <a:buChar char="ü"/>
            </a:pPr>
            <a:r>
              <a:rPr lang="zh-CN" altLang="en-US" dirty="0"/>
              <a:t>零售商（卖给消费者或者最终用户）</a:t>
            </a:r>
            <a:endParaRPr lang="en-US" altLang="zh-CN" dirty="0"/>
          </a:p>
          <a:p>
            <a:pPr lvl="0" eaLnBrk="1" hangingPunct="1">
              <a:spcBef>
                <a:spcPct val="0"/>
              </a:spcBef>
              <a:buFont typeface="Wingdings" panose="05000000000000000000" pitchFamily="2" charset="2"/>
              <a:buChar char="ü"/>
            </a:pPr>
            <a:r>
              <a:rPr lang="zh-CN" altLang="en-US" dirty="0"/>
              <a:t>生产生的分销点和办事处</a:t>
            </a:r>
            <a:endParaRPr lang="en-US" altLang="zh-CN" dirty="0"/>
          </a:p>
          <a:p>
            <a:pPr lvl="0" eaLnBrk="1" hangingPunct="1">
              <a:spcBef>
                <a:spcPct val="0"/>
              </a:spcBef>
            </a:pPr>
            <a:endParaRPr lang="zh-CN" altLang="en-US" dirty="0"/>
          </a:p>
        </p:txBody>
      </p:sp>
      <p:sp>
        <p:nvSpPr>
          <p:cNvPr id="19460"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Arial" panose="020B0604020202020204" pitchFamily="34" charset="0"/>
              </a:rPr>
            </a:fld>
            <a:endParaRPr lang="zh-CN" altLang="en-US" sz="1200" dirty="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2530"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22531"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lnSpc>
                <a:spcPct val="120000"/>
              </a:lnSpc>
            </a:pPr>
            <a:r>
              <a:rPr lang="zh-CN" altLang="en-US" b="1" dirty="0"/>
              <a:t>重度消费者占全部消费者的</a:t>
            </a:r>
            <a:r>
              <a:rPr lang="en-US" altLang="zh-CN" b="1" dirty="0">
                <a:solidFill>
                  <a:srgbClr val="FF3300"/>
                </a:solidFill>
              </a:rPr>
              <a:t>30%</a:t>
            </a:r>
            <a:r>
              <a:rPr lang="zh-CN" altLang="en-US" b="1" dirty="0">
                <a:solidFill>
                  <a:srgbClr val="FF3300"/>
                </a:solidFill>
              </a:rPr>
              <a:t>～</a:t>
            </a:r>
            <a:r>
              <a:rPr lang="en-US" altLang="zh-CN" b="1" dirty="0">
                <a:solidFill>
                  <a:srgbClr val="FF3300"/>
                </a:solidFill>
              </a:rPr>
              <a:t>40%</a:t>
            </a:r>
            <a:r>
              <a:rPr lang="zh-CN" altLang="en-US" b="1" dirty="0"/>
              <a:t>，对于他们来说，肯德基和它的环境、习惯相联系，并逐步成为他们生活的一部分。</a:t>
            </a:r>
            <a:endParaRPr lang="zh-CN" altLang="en-US" b="1" dirty="0"/>
          </a:p>
          <a:p>
            <a:pPr lvl="0" eaLnBrk="1" hangingPunct="1">
              <a:lnSpc>
                <a:spcPct val="105000"/>
              </a:lnSpc>
            </a:pPr>
            <a:r>
              <a:rPr lang="zh-CN" altLang="en-US" b="1" dirty="0"/>
              <a:t>对于重度消费者，肯德基的策略是要保有他们的</a:t>
            </a:r>
            <a:r>
              <a:rPr lang="zh-CN" altLang="en-US" b="1" dirty="0">
                <a:solidFill>
                  <a:srgbClr val="FF3300"/>
                </a:solidFill>
              </a:rPr>
              <a:t>忠诚度</a:t>
            </a:r>
            <a:r>
              <a:rPr lang="zh-CN" altLang="en-US" b="1" dirty="0"/>
              <a:t>，不要让他们失望；</a:t>
            </a:r>
            <a:endParaRPr lang="zh-CN" altLang="en-US" b="1" dirty="0"/>
          </a:p>
          <a:p>
            <a:pPr lvl="0" eaLnBrk="1" hangingPunct="1">
              <a:lnSpc>
                <a:spcPct val="105000"/>
              </a:lnSpc>
            </a:pPr>
            <a:r>
              <a:rPr lang="zh-CN" altLang="en-US" b="1" dirty="0"/>
              <a:t>对于轻度消费者，在调查中发现，许多人没有光临肯德基的最大一个原因就是</a:t>
            </a:r>
            <a:r>
              <a:rPr lang="zh-CN" altLang="en-US" b="1" dirty="0">
                <a:solidFill>
                  <a:srgbClr val="FF3300"/>
                </a:solidFill>
              </a:rPr>
              <a:t>便利性</a:t>
            </a:r>
            <a:r>
              <a:rPr lang="zh-CN" altLang="en-US" b="1" dirty="0"/>
              <a:t>不够，这只有通过不断开设新的门店来实现。</a:t>
            </a:r>
            <a:endParaRPr lang="zh-CN" altLang="en-US" b="1" dirty="0"/>
          </a:p>
          <a:p>
            <a:pPr lvl="0"/>
            <a:endParaRPr lang="zh-CN" altLang="en-US" dirty="0"/>
          </a:p>
        </p:txBody>
      </p:sp>
      <p:sp>
        <p:nvSpPr>
          <p:cNvPr id="22532"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spcBef>
                <a:spcPct val="0"/>
              </a:spcBef>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7650"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27651"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27652"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9698" name="幻灯片图像占位符 1"/>
          <p:cNvSpPr>
            <a:spLocks noGrp="1" noRot="1" noChangeAspect="1" noTextEdit="1"/>
          </p:cNvSpPr>
          <p:nvPr>
            <p:ph type="sldImg"/>
          </p:nvPr>
        </p:nvSpPr>
        <p:spPr>
          <a:xfrm>
            <a:off x="684213" y="1141413"/>
            <a:ext cx="5486400" cy="3086100"/>
          </a:xfrm>
          <a:ln>
            <a:solidFill>
              <a:srgbClr val="000000">
                <a:alpha val="100000"/>
              </a:srgbClr>
            </a:solidFill>
            <a:miter lim="800000"/>
          </a:ln>
        </p:spPr>
      </p:sp>
      <p:sp>
        <p:nvSpPr>
          <p:cNvPr id="29699" name="备注占位符 2"/>
          <p:cNvSpPr>
            <a:spLocks noGrp="1"/>
          </p:cNvSpPr>
          <p:nvPr>
            <p:ph type="body" idx="1"/>
          </p:nvPr>
        </p:nvSpPr>
        <p:spPr>
          <a:xfrm>
            <a:off x="684213" y="4398963"/>
            <a:ext cx="5486400" cy="360045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en-US" altLang="zh-CN" dirty="0"/>
          </a:p>
        </p:txBody>
      </p:sp>
      <p:sp>
        <p:nvSpPr>
          <p:cNvPr id="29700" name="灯片编号占位符 3"/>
          <p:cNvSpPr txBox="1">
            <a:spLocks noGrp="1"/>
          </p:cNvSpPr>
          <p:nvPr/>
        </p:nvSpPr>
        <p:spPr>
          <a:xfrm>
            <a:off x="3883025" y="8683625"/>
            <a:ext cx="2971800" cy="458788"/>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rPr>
            </a:fld>
            <a:endParaRPr lang="zh-CN" altLang="en-US" sz="1200" b="1" dirty="0">
              <a:solidFill>
                <a:schemeClr val="tx2"/>
              </a:solidFill>
            </a:endParaRPr>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31746"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31747"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31748"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33794" name="幻灯片图像占位符 1"/>
          <p:cNvSpPr>
            <a:spLocks noGrp="1" noRot="1" noChangeAspect="1" noTextEdit="1"/>
          </p:cNvSpPr>
          <p:nvPr>
            <p:ph type="sldImg"/>
          </p:nvPr>
        </p:nvSpPr>
        <p:spPr>
          <a:xfrm>
            <a:off x="377825" y="682625"/>
            <a:ext cx="6096000" cy="3429000"/>
          </a:xfrm>
          <a:ln>
            <a:solidFill>
              <a:srgbClr val="000000">
                <a:alpha val="100000"/>
              </a:srgbClr>
            </a:solidFill>
            <a:miter lim="800000"/>
          </a:ln>
        </p:spPr>
      </p:sp>
      <p:sp>
        <p:nvSpPr>
          <p:cNvPr id="33795" name="备注占位符 2"/>
          <p:cNvSpPr>
            <a:spLocks noGrp="1"/>
          </p:cNvSpPr>
          <p:nvPr>
            <p:ph type="body" idx="1"/>
          </p:nvPr>
        </p:nvSpPr>
        <p:spPr>
          <a:xfrm>
            <a:off x="682625" y="4340225"/>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33796"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幻灯片图像占位符 1"/>
          <p:cNvSpPr>
            <a:spLocks noGrp="1" noRot="1" noChangeAspect="1" noTextEdit="1"/>
          </p:cNvSpPr>
          <p:nvPr>
            <p:ph type="sldImg"/>
          </p:nvPr>
        </p:nvSpPr>
        <p:spPr>
          <a:ln>
            <a:solidFill>
              <a:srgbClr val="000000">
                <a:alpha val="100000"/>
              </a:srgbClr>
            </a:solidFill>
            <a:miter lim="800000"/>
          </a:ln>
        </p:spPr>
      </p:sp>
      <p:sp>
        <p:nvSpPr>
          <p:cNvPr id="3584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3584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solidFill>
          <a:schemeClr val="bg1"/>
        </a:solidFill>
        <a:effectLst/>
      </p:bgPr>
    </p:bg>
    <p:spTree>
      <p:nvGrpSpPr>
        <p:cNvPr id="1" name=""/>
        <p:cNvGrpSpPr/>
        <p:nvPr/>
      </p:nvGrpSpPr>
      <p:grpSpPr>
        <a:xfrm>
          <a:off x="0" y="0"/>
          <a:ext cx="0" cy="0"/>
          <a:chOff x="0" y="0"/>
          <a:chExt cx="0" cy="0"/>
        </a:xfrm>
      </p:grpSpPr>
      <p:grpSp>
        <p:nvGrpSpPr>
          <p:cNvPr id="2050" name="组合 19"/>
          <p:cNvGrpSpPr/>
          <p:nvPr userDrawn="1"/>
        </p:nvGrpSpPr>
        <p:grpSpPr>
          <a:xfrm>
            <a:off x="11496675" y="1588"/>
            <a:ext cx="695325" cy="506412"/>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10" name="矩形 9"/>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日期占位符 3"/>
          <p:cNvSpPr>
            <a:spLocks noGrp="1" noChangeArrowheads="1"/>
          </p:cNvSpPr>
          <p:nvPr>
            <p:ph type="dt" sz="half" idx="2"/>
          </p:nvPr>
        </p:nvSpPr>
        <p:spPr bwMode="auto">
          <a:xfrm>
            <a:off x="8382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AE9C005-6C7F-4947-9484-B757746E0AF2}"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5" name="页脚占位符 4"/>
          <p:cNvSpPr>
            <a:spLocks noGrp="1" noChangeArrowheads="1"/>
          </p:cNvSpPr>
          <p:nvPr>
            <p:ph type="ftr" sz="quarter" idx="3"/>
          </p:nvPr>
        </p:nvSpPr>
        <p:spPr bwMode="auto">
          <a:xfrm>
            <a:off x="4038600" y="6356350"/>
            <a:ext cx="411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6" name="灯片编号占位符 5"/>
          <p:cNvSpPr>
            <a:spLocks noGrp="1" noChangeArrowheads="1"/>
          </p:cNvSpPr>
          <p:nvPr>
            <p:ph type="sldNum" sz="quarter" idx="4"/>
          </p:nvPr>
        </p:nvSpPr>
        <p:spPr bwMode="auto">
          <a:xfrm>
            <a:off x="86106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A395A8-8C43-4132-9B15-D120ED4E2E3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solidFill>
          <a:schemeClr val="bg1"/>
        </a:solidFill>
        <a:effectLst/>
      </p:bgPr>
    </p:bg>
    <p:spTree>
      <p:nvGrpSpPr>
        <p:cNvPr id="1" name=""/>
        <p:cNvGrpSpPr/>
        <p:nvPr/>
      </p:nvGrpSpPr>
      <p:grpSpPr>
        <a:xfrm>
          <a:off x="0" y="0"/>
          <a:ext cx="0" cy="0"/>
          <a:chOff x="0" y="0"/>
          <a:chExt cx="0" cy="0"/>
        </a:xfrm>
      </p:grpSpPr>
      <p:grpSp>
        <p:nvGrpSpPr>
          <p:cNvPr id="2050" name="组合 19"/>
          <p:cNvGrpSpPr/>
          <p:nvPr userDrawn="1"/>
        </p:nvGrpSpPr>
        <p:grpSpPr>
          <a:xfrm>
            <a:off x="11496675" y="1588"/>
            <a:ext cx="695325" cy="506412"/>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10" name="矩形 9"/>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日期占位符 3"/>
          <p:cNvSpPr>
            <a:spLocks noGrp="1" noChangeArrowheads="1"/>
          </p:cNvSpPr>
          <p:nvPr>
            <p:ph type="dt" sz="half" idx="2"/>
          </p:nvPr>
        </p:nvSpPr>
        <p:spPr bwMode="auto">
          <a:xfrm>
            <a:off x="8382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AE9C005-6C7F-4947-9484-B757746E0AF2}"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5" name="页脚占位符 4"/>
          <p:cNvSpPr>
            <a:spLocks noGrp="1" noChangeArrowheads="1"/>
          </p:cNvSpPr>
          <p:nvPr>
            <p:ph type="ftr" sz="quarter" idx="3"/>
          </p:nvPr>
        </p:nvSpPr>
        <p:spPr bwMode="auto">
          <a:xfrm>
            <a:off x="4038600" y="6356350"/>
            <a:ext cx="411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6" name="灯片编号占位符 5"/>
          <p:cNvSpPr>
            <a:spLocks noGrp="1" noChangeArrowheads="1"/>
          </p:cNvSpPr>
          <p:nvPr>
            <p:ph type="sldNum" sz="quarter" idx="4"/>
          </p:nvPr>
        </p:nvSpPr>
        <p:spPr bwMode="auto">
          <a:xfrm>
            <a:off x="86106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A395A8-8C43-4132-9B15-D120ED4E2E3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hyperlink" Target="http://www.worlduc.com/blog.aspx?bid=133689" TargetMode="Externa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wmf"/><Relationship Id="rId1" Type="http://schemas.openxmlformats.org/officeDocument/2006/relationships/image" Target="../media/image1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jpeg"/><Relationship Id="rId1" Type="http://schemas.openxmlformats.org/officeDocument/2006/relationships/image" Target="../media/image18.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NULL" TargetMode="External"/><Relationship Id="rId1" Type="http://schemas.openxmlformats.org/officeDocument/2006/relationships/image" Target="../media/image23.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NULL" TargetMode="External"/><Relationship Id="rId1" Type="http://schemas.openxmlformats.org/officeDocument/2006/relationships/image" Target="../media/image23.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hyperlink" Target="http://www.worlduc.com/blog.aspx?bid=133670"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8.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4098"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099" name="文本框 28"/>
          <p:cNvSpPr txBox="1"/>
          <p:nvPr/>
        </p:nvSpPr>
        <p:spPr>
          <a:xfrm>
            <a:off x="3216910" y="4662805"/>
            <a:ext cx="5995035" cy="70675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模块一 客户关系管理概述</a:t>
            </a:r>
            <a:endParaRPr lang="zh-CN" altLang="en-US" sz="4000" b="1" dirty="0">
              <a:latin typeface="微软雅黑" panose="020B0503020204020204" pitchFamily="34" charset="-122"/>
              <a:ea typeface="微软雅黑" panose="020B0503020204020204" pitchFamily="34" charset="-122"/>
            </a:endParaRPr>
          </a:p>
        </p:txBody>
      </p:sp>
      <p:cxnSp>
        <p:nvCxnSpPr>
          <p:cNvPr id="4100" name="直接连接符 31"/>
          <p:cNvCxnSpPr/>
          <p:nvPr/>
        </p:nvCxnSpPr>
        <p:spPr>
          <a:xfrm>
            <a:off x="3359785" y="5517198"/>
            <a:ext cx="5688330" cy="0"/>
          </a:xfrm>
          <a:prstGeom prst="line">
            <a:avLst/>
          </a:prstGeom>
          <a:ln w="12700" cap="flat" cmpd="sng">
            <a:solidFill>
              <a:srgbClr val="FFC108"/>
            </a:solidFill>
            <a:prstDash val="solid"/>
            <a:headEnd type="none" w="med" len="med"/>
            <a:tailEnd type="none" w="med" len="med"/>
          </a:ln>
        </p:spPr>
      </p:cxnSp>
      <p:cxnSp>
        <p:nvCxnSpPr>
          <p:cNvPr id="4101" name="直接连接符 34"/>
          <p:cNvCxnSpPr/>
          <p:nvPr/>
        </p:nvCxnSpPr>
        <p:spPr>
          <a:xfrm>
            <a:off x="3359785" y="5445125"/>
            <a:ext cx="5688330" cy="0"/>
          </a:xfrm>
          <a:prstGeom prst="line">
            <a:avLst/>
          </a:prstGeom>
          <a:ln w="12700" cap="flat" cmpd="sng">
            <a:solidFill>
              <a:srgbClr val="FFC108"/>
            </a:solidFill>
            <a:prstDash val="solid"/>
            <a:headEnd type="none" w="med" len="med"/>
            <a:tailEnd type="none" w="med" len="med"/>
          </a:ln>
        </p:spPr>
      </p:cxnSp>
      <p:sp>
        <p:nvSpPr>
          <p:cNvPr id="4102"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主讲：经济管理学院</a:t>
            </a:r>
            <a:r>
              <a:rPr lang="en-US" altLang="zh-CN" sz="2400" b="1" dirty="0">
                <a:solidFill>
                  <a:srgbClr val="0D0D0D"/>
                </a:solidFill>
                <a:latin typeface="微软雅黑" panose="020B0503020204020204" pitchFamily="34" charset="-122"/>
                <a:ea typeface="微软雅黑" panose="020B0503020204020204" pitchFamily="34" charset="-122"/>
              </a:rPr>
              <a:t>  </a:t>
            </a:r>
            <a:r>
              <a:rPr lang="zh-CN" altLang="en-US" sz="2400" b="1" dirty="0">
                <a:solidFill>
                  <a:srgbClr val="0D0D0D"/>
                </a:solidFill>
                <a:latin typeface="微软雅黑" panose="020B0503020204020204" pitchFamily="34" charset="-122"/>
                <a:ea typeface="微软雅黑" panose="020B0503020204020204" pitchFamily="34" charset="-122"/>
              </a:rPr>
              <a:t>梁燕冰</a:t>
            </a:r>
            <a:endParaRPr lang="zh-CN" altLang="zh-CN" sz="2400" b="1" dirty="0">
              <a:solidFill>
                <a:srgbClr val="0D0D0D"/>
              </a:solidFill>
              <a:latin typeface="微软雅黑" panose="020B0503020204020204" pitchFamily="34" charset="-122"/>
              <a:ea typeface="微软雅黑" panose="020B0503020204020204" pitchFamily="34" charset="-122"/>
            </a:endParaRPr>
          </a:p>
        </p:txBody>
      </p:sp>
      <p:grpSp>
        <p:nvGrpSpPr>
          <p:cNvPr id="4103" name="组合 8"/>
          <p:cNvGrpSpPr/>
          <p:nvPr/>
        </p:nvGrpSpPr>
        <p:grpSpPr>
          <a:xfrm>
            <a:off x="-26987" y="935038"/>
            <a:ext cx="12218987" cy="3644900"/>
            <a:chOff x="0" y="1566863"/>
            <a:chExt cx="12192000" cy="3644900"/>
          </a:xfrm>
        </p:grpSpPr>
        <p:pic>
          <p:nvPicPr>
            <p:cNvPr id="4104" name="图片 24"/>
            <p:cNvPicPr>
              <a:picLocks noChangeAspect="1"/>
            </p:cNvPicPr>
            <p:nvPr/>
          </p:nvPicPr>
          <p:blipFill>
            <a:blip r:embed="rId2"/>
            <a:stretch>
              <a:fillRect/>
            </a:stretch>
          </p:blipFill>
          <p:spPr>
            <a:xfrm>
              <a:off x="0" y="1566863"/>
              <a:ext cx="6156018" cy="3644900"/>
            </a:xfrm>
            <a:prstGeom prst="rect">
              <a:avLst/>
            </a:prstGeom>
            <a:noFill/>
            <a:ln w="9525">
              <a:noFill/>
            </a:ln>
          </p:spPr>
        </p:pic>
        <p:pic>
          <p:nvPicPr>
            <p:cNvPr id="4105" name="图片 25"/>
            <p:cNvPicPr>
              <a:picLocks noChangeAspect="1"/>
            </p:cNvPicPr>
            <p:nvPr/>
          </p:nvPicPr>
          <p:blipFill>
            <a:blip r:embed="rId2"/>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386" name="组合 19"/>
          <p:cNvGrpSpPr/>
          <p:nvPr/>
        </p:nvGrpSpPr>
        <p:grpSpPr>
          <a:xfrm>
            <a:off x="11496675" y="1588"/>
            <a:ext cx="695325" cy="506412"/>
            <a:chOff x="0" y="0"/>
            <a:chExt cx="694944" cy="624651"/>
          </a:xfrm>
        </p:grpSpPr>
        <p:sp>
          <p:nvSpPr>
            <p:cNvPr id="1641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641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1" name="矩形 20"/>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2" name="矩形 21"/>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4" name="直接连接符 23"/>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6391" name="组合 1"/>
          <p:cNvGrpSpPr/>
          <p:nvPr/>
        </p:nvGrpSpPr>
        <p:grpSpPr>
          <a:xfrm>
            <a:off x="1816100" y="1484313"/>
            <a:ext cx="7880350" cy="1154112"/>
            <a:chOff x="0" y="0"/>
            <a:chExt cx="7879919" cy="1153092"/>
          </a:xfrm>
        </p:grpSpPr>
        <p:sp>
          <p:nvSpPr>
            <p:cNvPr id="16408" name="Title 1"/>
            <p:cNvSpPr txBox="1"/>
            <p:nvPr/>
          </p:nvSpPr>
          <p:spPr>
            <a:xfrm>
              <a:off x="765064" y="0"/>
              <a:ext cx="4977681" cy="4568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en-US" altLang="zh-CN" sz="1800" dirty="0">
                <a:solidFill>
                  <a:srgbClr val="FFC000"/>
                </a:solidFill>
                <a:latin typeface="微软雅黑" panose="020B0503020204020204" pitchFamily="34" charset="-122"/>
                <a:ea typeface="微软雅黑" panose="020B0503020204020204" pitchFamily="34" charset="-122"/>
              </a:endParaRPr>
            </a:p>
          </p:txBody>
        </p:sp>
        <p:grpSp>
          <p:nvGrpSpPr>
            <p:cNvPr id="16409" name="组合 3"/>
            <p:cNvGrpSpPr/>
            <p:nvPr/>
          </p:nvGrpSpPr>
          <p:grpSpPr>
            <a:xfrm>
              <a:off x="0" y="324232"/>
              <a:ext cx="676180" cy="676180"/>
              <a:chOff x="0" y="0"/>
              <a:chExt cx="406294" cy="406294"/>
            </a:xfrm>
          </p:grpSpPr>
          <p:sp>
            <p:nvSpPr>
              <p:cNvPr id="16412" name="Freeform 16"/>
              <p:cNvSpPr/>
              <p:nvPr/>
            </p:nvSpPr>
            <p:spPr>
              <a:xfrm>
                <a:off x="97281" y="101600"/>
                <a:ext cx="222221" cy="213499"/>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Lst>
                <a:pathLst>
                  <a:path w="155" h="149">
                    <a:moveTo>
                      <a:pt x="17" y="0"/>
                    </a:moveTo>
                    <a:lnTo>
                      <a:pt x="63" y="50"/>
                    </a:lnTo>
                    <a:lnTo>
                      <a:pt x="0" y="110"/>
                    </a:lnTo>
                    <a:lnTo>
                      <a:pt x="39" y="149"/>
                    </a:lnTo>
                    <a:lnTo>
                      <a:pt x="102" y="85"/>
                    </a:lnTo>
                    <a:lnTo>
                      <a:pt x="155" y="138"/>
                    </a:lnTo>
                    <a:lnTo>
                      <a:pt x="155" y="0"/>
                    </a:lnTo>
                    <a:lnTo>
                      <a:pt x="17" y="0"/>
                    </a:lnTo>
                    <a:close/>
                  </a:path>
                </a:pathLst>
              </a:custGeom>
              <a:solidFill>
                <a:srgbClr val="404040">
                  <a:alpha val="100000"/>
                </a:srgbClr>
              </a:solidFill>
              <a:ln w="9525">
                <a:noFill/>
              </a:ln>
            </p:spPr>
            <p:txBody>
              <a:bodyPr/>
              <a:p>
                <a:endParaRPr lang="zh-CN" altLang="en-US"/>
              </a:p>
            </p:txBody>
          </p:sp>
          <p:sp>
            <p:nvSpPr>
              <p:cNvPr id="16413" name="AutoShape 14"/>
              <p:cNvSpPr>
                <a:spLocks noChangeAspect="1" noTextEdit="1"/>
              </p:cNvSpPr>
              <p:nvPr/>
            </p:nvSpPr>
            <p:spPr>
              <a:xfrm>
                <a:off x="102050" y="101600"/>
                <a:ext cx="213637" cy="213499"/>
              </a:xfrm>
              <a:prstGeom prst="rect">
                <a:avLst/>
              </a:prstGeom>
              <a:noFill/>
              <a:ln w="9525">
                <a:noFill/>
              </a:ln>
            </p:spPr>
            <p:txBody>
              <a:bodyPr/>
              <a:p>
                <a:endParaRPr lang="zh-CN" altLang="en-US"/>
              </a:p>
            </p:txBody>
          </p:sp>
          <p:sp>
            <p:nvSpPr>
              <p:cNvPr id="16414" name="Oval 13"/>
              <p:cNvSpPr/>
              <p:nvPr/>
            </p:nvSpPr>
            <p:spPr>
              <a:xfrm>
                <a:off x="0" y="-384"/>
                <a:ext cx="406292" cy="406982"/>
              </a:xfrm>
              <a:prstGeom prst="ellipse">
                <a:avLst/>
              </a:prstGeom>
              <a:noFill/>
              <a:ln w="12700" cap="flat" cmpd="sng">
                <a:solidFill>
                  <a:srgbClr val="404040"/>
                </a:solidFill>
                <a:prstDash val="solid"/>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4000" dirty="0">
                  <a:solidFill>
                    <a:srgbClr val="FFFFFF"/>
                  </a:solidFill>
                  <a:latin typeface="微软雅黑" panose="020B0503020204020204" pitchFamily="34" charset="-122"/>
                  <a:ea typeface="微软雅黑" panose="020B0503020204020204" pitchFamily="34" charset="-122"/>
                </a:endParaRPr>
              </a:p>
            </p:txBody>
          </p:sp>
        </p:grpSp>
        <p:sp>
          <p:nvSpPr>
            <p:cNvPr id="16410" name="矩形 4"/>
            <p:cNvSpPr/>
            <p:nvPr/>
          </p:nvSpPr>
          <p:spPr>
            <a:xfrm>
              <a:off x="862911" y="69075"/>
              <a:ext cx="5274791" cy="5845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3200" b="1" dirty="0">
                  <a:solidFill>
                    <a:srgbClr val="FFC000"/>
                  </a:solidFill>
                  <a:latin typeface="微软雅黑" panose="020B0503020204020204" pitchFamily="34" charset="-122"/>
                  <a:ea typeface="微软雅黑" panose="020B0503020204020204" pitchFamily="34" charset="-122"/>
                </a:rPr>
                <a:t>顾客：</a:t>
              </a:r>
              <a:r>
                <a:rPr lang="en-US" altLang="zh-CN" sz="3200" b="1" dirty="0">
                  <a:solidFill>
                    <a:srgbClr val="FFC000"/>
                  </a:solidFill>
                  <a:latin typeface="微软雅黑" panose="020B0503020204020204" pitchFamily="34" charset="-122"/>
                  <a:ea typeface="微软雅黑" panose="020B0503020204020204" pitchFamily="34" charset="-122"/>
                </a:rPr>
                <a:t>customer</a:t>
              </a:r>
              <a:endParaRPr lang="zh-CN" altLang="zh-CN" sz="3200" b="1" dirty="0">
                <a:solidFill>
                  <a:srgbClr val="FFC000"/>
                </a:solidFill>
                <a:latin typeface="微软雅黑" panose="020B0503020204020204" pitchFamily="34" charset="-122"/>
                <a:ea typeface="微软雅黑" panose="020B0503020204020204" pitchFamily="34" charset="-122"/>
              </a:endParaRPr>
            </a:p>
          </p:txBody>
        </p:sp>
        <p:sp>
          <p:nvSpPr>
            <p:cNvPr id="16411" name="TextBox 11"/>
            <p:cNvSpPr txBox="1"/>
            <p:nvPr/>
          </p:nvSpPr>
          <p:spPr>
            <a:xfrm>
              <a:off x="877186" y="753153"/>
              <a:ext cx="7002733" cy="39993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2000" dirty="0">
                  <a:solidFill>
                    <a:srgbClr val="000000"/>
                  </a:solidFill>
                  <a:latin typeface="微软雅黑" panose="020B0503020204020204" pitchFamily="34" charset="-122"/>
                  <a:ea typeface="微软雅黑" panose="020B0503020204020204" pitchFamily="34" charset="-122"/>
                </a:rPr>
                <a:t>是没有名字的一张脸，可以由任何人来提供服务。</a:t>
              </a:r>
              <a:endParaRPr lang="en-US" altLang="zh-CN" sz="2000" dirty="0">
                <a:solidFill>
                  <a:srgbClr val="000000"/>
                </a:solidFill>
                <a:latin typeface="微软雅黑" panose="020B0503020204020204" pitchFamily="34" charset="-122"/>
                <a:ea typeface="微软雅黑" panose="020B0503020204020204" pitchFamily="34" charset="-122"/>
              </a:endParaRPr>
            </a:p>
          </p:txBody>
        </p:sp>
      </p:grpSp>
      <p:grpSp>
        <p:nvGrpSpPr>
          <p:cNvPr id="16392" name="组合 9"/>
          <p:cNvGrpSpPr/>
          <p:nvPr/>
        </p:nvGrpSpPr>
        <p:grpSpPr>
          <a:xfrm>
            <a:off x="1816100" y="2916238"/>
            <a:ext cx="7899400" cy="1123950"/>
            <a:chOff x="0" y="0"/>
            <a:chExt cx="7899398" cy="1122560"/>
          </a:xfrm>
        </p:grpSpPr>
        <p:sp>
          <p:nvSpPr>
            <p:cNvPr id="16401" name="Title 1"/>
            <p:cNvSpPr txBox="1"/>
            <p:nvPr/>
          </p:nvSpPr>
          <p:spPr>
            <a:xfrm>
              <a:off x="765064" y="0"/>
              <a:ext cx="4977681" cy="4568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en-US" altLang="zh-CN" sz="1800" dirty="0">
                <a:solidFill>
                  <a:srgbClr val="FFC000"/>
                </a:solidFill>
                <a:latin typeface="微软雅黑" panose="020B0503020204020204" pitchFamily="34" charset="-122"/>
                <a:ea typeface="微软雅黑" panose="020B0503020204020204" pitchFamily="34" charset="-122"/>
              </a:endParaRPr>
            </a:p>
          </p:txBody>
        </p:sp>
        <p:grpSp>
          <p:nvGrpSpPr>
            <p:cNvPr id="16402" name="组合 11"/>
            <p:cNvGrpSpPr/>
            <p:nvPr/>
          </p:nvGrpSpPr>
          <p:grpSpPr>
            <a:xfrm>
              <a:off x="0" y="324232"/>
              <a:ext cx="676180" cy="676180"/>
              <a:chOff x="0" y="0"/>
              <a:chExt cx="406294" cy="406294"/>
            </a:xfrm>
          </p:grpSpPr>
          <p:sp>
            <p:nvSpPr>
              <p:cNvPr id="16405" name="Freeform 16"/>
              <p:cNvSpPr/>
              <p:nvPr/>
            </p:nvSpPr>
            <p:spPr>
              <a:xfrm>
                <a:off x="97281" y="101600"/>
                <a:ext cx="222221" cy="213499"/>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Lst>
                <a:pathLst>
                  <a:path w="155" h="149">
                    <a:moveTo>
                      <a:pt x="17" y="0"/>
                    </a:moveTo>
                    <a:lnTo>
                      <a:pt x="63" y="50"/>
                    </a:lnTo>
                    <a:lnTo>
                      <a:pt x="0" y="110"/>
                    </a:lnTo>
                    <a:lnTo>
                      <a:pt x="39" y="149"/>
                    </a:lnTo>
                    <a:lnTo>
                      <a:pt x="102" y="85"/>
                    </a:lnTo>
                    <a:lnTo>
                      <a:pt x="155" y="138"/>
                    </a:lnTo>
                    <a:lnTo>
                      <a:pt x="155" y="0"/>
                    </a:lnTo>
                    <a:lnTo>
                      <a:pt x="17" y="0"/>
                    </a:lnTo>
                    <a:close/>
                  </a:path>
                </a:pathLst>
              </a:custGeom>
              <a:solidFill>
                <a:srgbClr val="404040">
                  <a:alpha val="100000"/>
                </a:srgbClr>
              </a:solidFill>
              <a:ln w="9525">
                <a:noFill/>
              </a:ln>
            </p:spPr>
            <p:txBody>
              <a:bodyPr/>
              <a:p>
                <a:endParaRPr lang="zh-CN" altLang="en-US"/>
              </a:p>
            </p:txBody>
          </p:sp>
          <p:sp>
            <p:nvSpPr>
              <p:cNvPr id="16406" name="AutoShape 14"/>
              <p:cNvSpPr>
                <a:spLocks noChangeAspect="1" noTextEdit="1"/>
              </p:cNvSpPr>
              <p:nvPr/>
            </p:nvSpPr>
            <p:spPr>
              <a:xfrm>
                <a:off x="102050" y="101600"/>
                <a:ext cx="213637" cy="213499"/>
              </a:xfrm>
              <a:prstGeom prst="rect">
                <a:avLst/>
              </a:prstGeom>
              <a:noFill/>
              <a:ln w="9525">
                <a:noFill/>
              </a:ln>
            </p:spPr>
            <p:txBody>
              <a:bodyPr/>
              <a:p>
                <a:endParaRPr lang="zh-CN" altLang="en-US"/>
              </a:p>
            </p:txBody>
          </p:sp>
          <p:sp>
            <p:nvSpPr>
              <p:cNvPr id="16407" name="Oval 13"/>
              <p:cNvSpPr/>
              <p:nvPr/>
            </p:nvSpPr>
            <p:spPr>
              <a:xfrm>
                <a:off x="0" y="-384"/>
                <a:ext cx="406292" cy="406982"/>
              </a:xfrm>
              <a:prstGeom prst="ellipse">
                <a:avLst/>
              </a:prstGeom>
              <a:noFill/>
              <a:ln w="12700" cap="flat" cmpd="sng">
                <a:solidFill>
                  <a:srgbClr val="404040"/>
                </a:solidFill>
                <a:prstDash val="solid"/>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4000" dirty="0">
                  <a:solidFill>
                    <a:srgbClr val="FFFFFF"/>
                  </a:solidFill>
                  <a:latin typeface="微软雅黑" panose="020B0503020204020204" pitchFamily="34" charset="-122"/>
                  <a:ea typeface="微软雅黑" panose="020B0503020204020204" pitchFamily="34" charset="-122"/>
                </a:endParaRPr>
              </a:p>
            </p:txBody>
          </p:sp>
        </p:grpSp>
        <p:sp>
          <p:nvSpPr>
            <p:cNvPr id="16403" name="矩形 12"/>
            <p:cNvSpPr/>
            <p:nvPr/>
          </p:nvSpPr>
          <p:spPr>
            <a:xfrm>
              <a:off x="862911" y="69075"/>
              <a:ext cx="2999232" cy="5845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3200" b="1" dirty="0">
                  <a:solidFill>
                    <a:srgbClr val="FFC000"/>
                  </a:solidFill>
                  <a:latin typeface="微软雅黑" panose="020B0503020204020204" pitchFamily="34" charset="-122"/>
                  <a:ea typeface="微软雅黑" panose="020B0503020204020204" pitchFamily="34" charset="-122"/>
                </a:rPr>
                <a:t>客户：</a:t>
              </a:r>
              <a:r>
                <a:rPr lang="en-US" altLang="zh-CN" sz="3200" b="1" dirty="0">
                  <a:solidFill>
                    <a:srgbClr val="FFC000"/>
                  </a:solidFill>
                  <a:latin typeface="微软雅黑" panose="020B0503020204020204" pitchFamily="34" charset="-122"/>
                  <a:ea typeface="微软雅黑" panose="020B0503020204020204" pitchFamily="34" charset="-122"/>
                </a:rPr>
                <a:t>client</a:t>
              </a:r>
              <a:endParaRPr lang="zh-CN" altLang="zh-CN" sz="3200" b="1" dirty="0">
                <a:solidFill>
                  <a:srgbClr val="FFC000"/>
                </a:solidFill>
                <a:latin typeface="微软雅黑" panose="020B0503020204020204" pitchFamily="34" charset="-122"/>
                <a:ea typeface="微软雅黑" panose="020B0503020204020204" pitchFamily="34" charset="-122"/>
              </a:endParaRPr>
            </a:p>
          </p:txBody>
        </p:sp>
        <p:sp>
          <p:nvSpPr>
            <p:cNvPr id="16404" name="TextBox 11"/>
            <p:cNvSpPr txBox="1"/>
            <p:nvPr/>
          </p:nvSpPr>
          <p:spPr>
            <a:xfrm>
              <a:off x="882390" y="722621"/>
              <a:ext cx="7017008" cy="39993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2000" dirty="0">
                  <a:solidFill>
                    <a:srgbClr val="000000"/>
                  </a:solidFill>
                  <a:latin typeface="微软雅黑" panose="020B0503020204020204" pitchFamily="34" charset="-122"/>
                  <a:ea typeface="微软雅黑" panose="020B0503020204020204" pitchFamily="34" charset="-122"/>
                </a:rPr>
                <a:t>应由专门人来提供服务，更重要，更尊贵。</a:t>
              </a:r>
              <a:endParaRPr lang="en-US" altLang="zh-CN" sz="2000" dirty="0">
                <a:solidFill>
                  <a:srgbClr val="000000"/>
                </a:solidFill>
                <a:latin typeface="微软雅黑" panose="020B0503020204020204" pitchFamily="34" charset="-122"/>
                <a:ea typeface="微软雅黑" panose="020B0503020204020204" pitchFamily="34" charset="-122"/>
              </a:endParaRPr>
            </a:p>
          </p:txBody>
        </p:sp>
      </p:grpSp>
      <p:grpSp>
        <p:nvGrpSpPr>
          <p:cNvPr id="16393" name="组合 17"/>
          <p:cNvGrpSpPr/>
          <p:nvPr/>
        </p:nvGrpSpPr>
        <p:grpSpPr>
          <a:xfrm>
            <a:off x="1816100" y="4348163"/>
            <a:ext cx="8528050" cy="1809750"/>
            <a:chOff x="0" y="0"/>
            <a:chExt cx="8527897" cy="1809714"/>
          </a:xfrm>
        </p:grpSpPr>
        <p:sp>
          <p:nvSpPr>
            <p:cNvPr id="16394" name="Title 1"/>
            <p:cNvSpPr txBox="1"/>
            <p:nvPr/>
          </p:nvSpPr>
          <p:spPr>
            <a:xfrm>
              <a:off x="765064" y="0"/>
              <a:ext cx="4977681" cy="457406"/>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endParaRPr lang="en-US" altLang="zh-CN" sz="1800" dirty="0">
                <a:solidFill>
                  <a:srgbClr val="FFC000"/>
                </a:solidFill>
                <a:latin typeface="微软雅黑" panose="020B0503020204020204" pitchFamily="34" charset="-122"/>
                <a:ea typeface="微软雅黑" panose="020B0503020204020204" pitchFamily="34" charset="-122"/>
              </a:endParaRPr>
            </a:p>
          </p:txBody>
        </p:sp>
        <p:grpSp>
          <p:nvGrpSpPr>
            <p:cNvPr id="16395" name="组合 19"/>
            <p:cNvGrpSpPr/>
            <p:nvPr/>
          </p:nvGrpSpPr>
          <p:grpSpPr>
            <a:xfrm>
              <a:off x="0" y="324232"/>
              <a:ext cx="676180" cy="676180"/>
              <a:chOff x="0" y="0"/>
              <a:chExt cx="406294" cy="406294"/>
            </a:xfrm>
          </p:grpSpPr>
          <p:sp>
            <p:nvSpPr>
              <p:cNvPr id="16398" name="Freeform 16"/>
              <p:cNvSpPr/>
              <p:nvPr/>
            </p:nvSpPr>
            <p:spPr>
              <a:xfrm>
                <a:off x="97281" y="101969"/>
                <a:ext cx="222221" cy="213764"/>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Lst>
                <a:pathLst>
                  <a:path w="155" h="149">
                    <a:moveTo>
                      <a:pt x="17" y="0"/>
                    </a:moveTo>
                    <a:lnTo>
                      <a:pt x="63" y="50"/>
                    </a:lnTo>
                    <a:lnTo>
                      <a:pt x="0" y="110"/>
                    </a:lnTo>
                    <a:lnTo>
                      <a:pt x="39" y="149"/>
                    </a:lnTo>
                    <a:lnTo>
                      <a:pt x="102" y="85"/>
                    </a:lnTo>
                    <a:lnTo>
                      <a:pt x="155" y="138"/>
                    </a:lnTo>
                    <a:lnTo>
                      <a:pt x="155" y="0"/>
                    </a:lnTo>
                    <a:lnTo>
                      <a:pt x="17" y="0"/>
                    </a:lnTo>
                    <a:close/>
                  </a:path>
                </a:pathLst>
              </a:custGeom>
              <a:solidFill>
                <a:srgbClr val="404040">
                  <a:alpha val="100000"/>
                </a:srgbClr>
              </a:solidFill>
              <a:ln w="9525">
                <a:noFill/>
              </a:ln>
            </p:spPr>
            <p:txBody>
              <a:bodyPr/>
              <a:p>
                <a:endParaRPr lang="zh-CN" altLang="en-US"/>
              </a:p>
            </p:txBody>
          </p:sp>
          <p:sp>
            <p:nvSpPr>
              <p:cNvPr id="16399" name="AutoShape 14"/>
              <p:cNvSpPr>
                <a:spLocks noChangeAspect="1" noTextEdit="1"/>
              </p:cNvSpPr>
              <p:nvPr/>
            </p:nvSpPr>
            <p:spPr>
              <a:xfrm>
                <a:off x="102050" y="101969"/>
                <a:ext cx="213637" cy="213764"/>
              </a:xfrm>
              <a:prstGeom prst="rect">
                <a:avLst/>
              </a:prstGeom>
              <a:noFill/>
              <a:ln w="9525">
                <a:noFill/>
              </a:ln>
            </p:spPr>
            <p:txBody>
              <a:bodyPr/>
              <a:p>
                <a:endParaRPr lang="zh-CN" altLang="en-US"/>
              </a:p>
            </p:txBody>
          </p:sp>
          <p:sp>
            <p:nvSpPr>
              <p:cNvPr id="16400" name="Oval 13"/>
              <p:cNvSpPr/>
              <p:nvPr/>
            </p:nvSpPr>
            <p:spPr>
              <a:xfrm>
                <a:off x="0" y="-142"/>
                <a:ext cx="406292" cy="406534"/>
              </a:xfrm>
              <a:prstGeom prst="ellipse">
                <a:avLst/>
              </a:prstGeom>
              <a:noFill/>
              <a:ln w="12700" cap="flat" cmpd="sng">
                <a:solidFill>
                  <a:srgbClr val="404040"/>
                </a:solidFill>
                <a:prstDash val="solid"/>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4000" dirty="0">
                  <a:solidFill>
                    <a:srgbClr val="FFFFFF"/>
                  </a:solidFill>
                  <a:latin typeface="微软雅黑" panose="020B0503020204020204" pitchFamily="34" charset="-122"/>
                  <a:ea typeface="微软雅黑" panose="020B0503020204020204" pitchFamily="34" charset="-122"/>
                </a:endParaRPr>
              </a:p>
            </p:txBody>
          </p:sp>
        </p:grpSp>
        <p:sp>
          <p:nvSpPr>
            <p:cNvPr id="16396" name="矩形 20"/>
            <p:cNvSpPr/>
            <p:nvPr/>
          </p:nvSpPr>
          <p:spPr>
            <a:xfrm>
              <a:off x="862911" y="69075"/>
              <a:ext cx="4554815" cy="58498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3200" b="1" dirty="0">
                  <a:solidFill>
                    <a:srgbClr val="FFC000"/>
                  </a:solidFill>
                  <a:latin typeface="微软雅黑" panose="020B0503020204020204" pitchFamily="34" charset="-122"/>
                  <a:ea typeface="微软雅黑" panose="020B0503020204020204" pitchFamily="34" charset="-122"/>
                </a:rPr>
                <a:t>客户的定义及内涵：</a:t>
              </a:r>
              <a:endParaRPr lang="zh-CN" altLang="zh-CN" sz="3200" b="1" dirty="0">
                <a:solidFill>
                  <a:srgbClr val="FFC000"/>
                </a:solidFill>
                <a:latin typeface="微软雅黑" panose="020B0503020204020204" pitchFamily="34" charset="-122"/>
                <a:ea typeface="微软雅黑" panose="020B0503020204020204" pitchFamily="34" charset="-122"/>
              </a:endParaRPr>
            </a:p>
          </p:txBody>
        </p:sp>
        <p:sp>
          <p:nvSpPr>
            <p:cNvPr id="16397" name="TextBox 11"/>
            <p:cNvSpPr txBox="1"/>
            <p:nvPr/>
          </p:nvSpPr>
          <p:spPr>
            <a:xfrm>
              <a:off x="877186" y="793679"/>
              <a:ext cx="7650711" cy="101603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2000" dirty="0">
                  <a:solidFill>
                    <a:srgbClr val="000000"/>
                  </a:solidFill>
                  <a:latin typeface="微软雅黑" panose="020B0503020204020204" pitchFamily="34" charset="-122"/>
                  <a:ea typeface="微软雅黑" panose="020B0503020204020204" pitchFamily="34" charset="-122"/>
                </a:rPr>
                <a:t>是购买或消费企业产品或服务的人或组织；</a:t>
              </a:r>
              <a:endParaRPr lang="zh-CN" altLang="en-US" sz="2000" dirty="0">
                <a:solidFill>
                  <a:srgbClr val="000000"/>
                </a:solidFill>
                <a:latin typeface="微软雅黑" panose="020B0503020204020204" pitchFamily="34" charset="-122"/>
                <a:ea typeface="微软雅黑" panose="020B0503020204020204" pitchFamily="34" charset="-122"/>
              </a:endParaRPr>
            </a:p>
            <a:p>
              <a:pPr marL="0" lvl="0" indent="0" eaLnBrk="1" hangingPunct="1">
                <a:lnSpc>
                  <a:spcPct val="100000"/>
                </a:lnSpc>
                <a:spcBef>
                  <a:spcPct val="0"/>
                </a:spcBef>
                <a:buFontTx/>
                <a:buNone/>
              </a:pPr>
              <a:r>
                <a:rPr lang="zh-CN" altLang="en-US" sz="2000" dirty="0">
                  <a:solidFill>
                    <a:srgbClr val="000000"/>
                  </a:solidFill>
                  <a:latin typeface="微软雅黑" panose="020B0503020204020204" pitchFamily="34" charset="-122"/>
                  <a:ea typeface="微软雅黑" panose="020B0503020204020204" pitchFamily="34" charset="-122"/>
                </a:rPr>
                <a:t>是企业存在的理由，企业的根本资源，不是我们争辩和斗智的人；</a:t>
              </a:r>
              <a:endParaRPr lang="zh-CN" altLang="en-US" sz="2000" dirty="0">
                <a:solidFill>
                  <a:srgbClr val="000000"/>
                </a:solidFill>
                <a:latin typeface="微软雅黑" panose="020B0503020204020204" pitchFamily="34" charset="-122"/>
                <a:ea typeface="微软雅黑" panose="020B0503020204020204" pitchFamily="34" charset="-122"/>
              </a:endParaRPr>
            </a:p>
            <a:p>
              <a:pPr marL="0" lvl="0" indent="0" eaLnBrk="1" hangingPunct="1">
                <a:lnSpc>
                  <a:spcPct val="100000"/>
                </a:lnSpc>
                <a:spcBef>
                  <a:spcPct val="0"/>
                </a:spcBef>
                <a:buFontTx/>
                <a:buNone/>
              </a:pPr>
              <a:r>
                <a:rPr lang="zh-CN" altLang="en-US" sz="2000" dirty="0">
                  <a:solidFill>
                    <a:srgbClr val="000000"/>
                  </a:solidFill>
                  <a:latin typeface="微软雅黑" panose="020B0503020204020204" pitchFamily="34" charset="-122"/>
                  <a:ea typeface="微软雅黑" panose="020B0503020204020204" pitchFamily="34" charset="-122"/>
                </a:rPr>
                <a:t>即有外部客户，也有内部客户，后者日益成为人们关注的焦点。</a:t>
              </a:r>
              <a:endParaRPr lang="en-US" altLang="zh-CN" sz="2000"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0" name="Picture 2" descr="j0439343"/>
          <p:cNvPicPr>
            <a:picLocks noGrp="1" noChangeAspect="1"/>
          </p:cNvPicPr>
          <p:nvPr>
            <p:ph sz="half" idx="1"/>
          </p:nvPr>
        </p:nvPicPr>
        <p:blipFill>
          <a:blip r:embed="rId1"/>
          <a:srcRect/>
          <a:stretch>
            <a:fillRect/>
          </a:stretch>
        </p:blipFill>
        <p:spPr>
          <a:xfrm>
            <a:off x="5664200" y="1196975"/>
            <a:ext cx="5203825" cy="5213350"/>
          </a:xfrm>
        </p:spPr>
      </p:pic>
      <p:sp>
        <p:nvSpPr>
          <p:cNvPr id="17411" name="文本占位符 2"/>
          <p:cNvSpPr>
            <a:spLocks noGrp="1"/>
          </p:cNvSpPr>
          <p:nvPr>
            <p:ph type="body" idx="4294967295"/>
          </p:nvPr>
        </p:nvSpPr>
        <p:spPr>
          <a:xfrm>
            <a:off x="1614488" y="3482975"/>
            <a:ext cx="4040187" cy="639763"/>
          </a:xfrm>
        </p:spPr>
        <p:txBody>
          <a:bodyPr vert="horz" wrap="square" lIns="91440" tIns="45720" rIns="91440" bIns="45720" anchor="b" anchorCtr="0"/>
          <a:p>
            <a:pPr marL="0" indent="0">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rPr>
              <a:t> 客户不一定是产品或服务的最终接受者。</a:t>
            </a:r>
            <a:endParaRPr lang="en-US" altLang="zh-CN" dirty="0">
              <a:latin typeface="微软雅黑" panose="020B0503020204020204" pitchFamily="34" charset="-122"/>
              <a:ea typeface="微软雅黑" panose="020B0503020204020204" pitchFamily="34" charset="-122"/>
            </a:endParaRPr>
          </a:p>
          <a:p>
            <a:pPr marL="0" indent="0">
              <a:buFont typeface="Wingdings" panose="05000000000000000000" pitchFamily="2" charset="2"/>
              <a:buChar char="l"/>
            </a:pPr>
            <a:endParaRPr lang="en-US" altLang="zh-CN" dirty="0">
              <a:latin typeface="微软雅黑" panose="020B0503020204020204" pitchFamily="34" charset="-122"/>
              <a:ea typeface="微软雅黑" panose="020B0503020204020204" pitchFamily="34" charset="-122"/>
            </a:endParaRPr>
          </a:p>
          <a:p>
            <a:pPr marL="0" indent="0">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rPr>
              <a:t> 客户不一定是用户。</a:t>
            </a:r>
            <a:endParaRPr lang="zh-CN" altLang="en-US" dirty="0">
              <a:latin typeface="微软雅黑" panose="020B0503020204020204" pitchFamily="34" charset="-122"/>
              <a:ea typeface="微软雅黑" panose="020B0503020204020204" pitchFamily="34" charset="-122"/>
            </a:endParaRPr>
          </a:p>
        </p:txBody>
      </p:sp>
      <p:sp>
        <p:nvSpPr>
          <p:cNvPr id="17412" name="TextBox 7"/>
          <p:cNvSpPr txBox="1"/>
          <p:nvPr/>
        </p:nvSpPr>
        <p:spPr>
          <a:xfrm>
            <a:off x="8486775" y="2420938"/>
            <a:ext cx="2273300" cy="64611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3600" b="1" dirty="0">
                <a:solidFill>
                  <a:schemeClr val="tx2"/>
                </a:solidFill>
                <a:latin typeface="微软雅黑" panose="020B0503020204020204" pitchFamily="34" charset="-122"/>
                <a:ea typeface="微软雅黑" panose="020B0503020204020204" pitchFamily="34" charset="-122"/>
              </a:rPr>
              <a:t>思考</a:t>
            </a:r>
            <a:endParaRPr lang="zh-CN" altLang="en-US" sz="3600" b="1" dirty="0">
              <a:solidFill>
                <a:schemeClr val="tx2"/>
              </a:solidFill>
              <a:latin typeface="微软雅黑" panose="020B0503020204020204" pitchFamily="34" charset="-122"/>
              <a:ea typeface="微软雅黑" panose="020B0503020204020204" pitchFamily="34" charset="-122"/>
            </a:endParaRPr>
          </a:p>
        </p:txBody>
      </p:sp>
      <p:grpSp>
        <p:nvGrpSpPr>
          <p:cNvPr id="17413" name="组合 19"/>
          <p:cNvGrpSpPr/>
          <p:nvPr/>
        </p:nvGrpSpPr>
        <p:grpSpPr>
          <a:xfrm>
            <a:off x="11496675" y="1588"/>
            <a:ext cx="695325" cy="506412"/>
            <a:chOff x="0" y="0"/>
            <a:chExt cx="694944" cy="624651"/>
          </a:xfrm>
        </p:grpSpPr>
        <p:sp>
          <p:nvSpPr>
            <p:cNvPr id="17418"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7419"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1" name="直接连接符 10"/>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1"/>
          <p:cNvSpPr txBox="1"/>
          <p:nvPr/>
        </p:nvSpPr>
        <p:spPr>
          <a:xfrm>
            <a:off x="1774825" y="1268413"/>
            <a:ext cx="8858250" cy="172720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b="1" dirty="0">
                <a:latin typeface="微软雅黑" panose="020B0503020204020204" pitchFamily="34" charset="-122"/>
                <a:ea typeface="微软雅黑" panose="020B0503020204020204" pitchFamily="34" charset="-122"/>
              </a:rPr>
              <a:t>客户的类型</a:t>
            </a:r>
            <a:r>
              <a:rPr lang="en-US" altLang="zh-CN" sz="2400" b="1" dirty="0">
                <a:latin typeface="华文新魏" panose="02010800040101010101" pitchFamily="2"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根据企业与客户的关系</a:t>
            </a:r>
            <a:endParaRPr lang="zh-CN" altLang="en-US" sz="1800" b="1" dirty="0">
              <a:latin typeface="微软雅黑" panose="020B0503020204020204" pitchFamily="34" charset="-122"/>
              <a:ea typeface="微软雅黑" panose="020B0503020204020204" pitchFamily="34" charset="-122"/>
            </a:endParaRPr>
          </a:p>
          <a:p>
            <a:pPr marL="0" lvl="0" indent="0" eaLnBrk="1" hangingPunct="1">
              <a:lnSpc>
                <a:spcPct val="110000"/>
              </a:lnSpc>
              <a:spcBef>
                <a:spcPct val="20000"/>
              </a:spcBef>
              <a:buNone/>
            </a:pPr>
            <a:r>
              <a:rPr lang="zh-CN" altLang="en-US" sz="2400" b="1" dirty="0">
                <a:solidFill>
                  <a:srgbClr val="0000CC"/>
                </a:solidFill>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人们通常定义的客户，是指不同的客户类型或客户群，不是通常说的单个客户。</a:t>
            </a:r>
            <a:endParaRPr lang="en-US" altLang="zh-CN" sz="2400" b="1" dirty="0">
              <a:latin typeface="微软雅黑" panose="020B0503020204020204" pitchFamily="34" charset="-122"/>
              <a:ea typeface="微软雅黑" panose="020B0503020204020204" pitchFamily="34" charset="-122"/>
            </a:endParaRPr>
          </a:p>
          <a:p>
            <a:pPr marL="0" lvl="0" indent="0" eaLnBrk="1" hangingPunct="1">
              <a:lnSpc>
                <a:spcPct val="110000"/>
              </a:lnSpc>
              <a:spcBef>
                <a:spcPct val="20000"/>
              </a:spcBef>
              <a:buFont typeface="Wingdings" panose="05000000000000000000" pitchFamily="2" charset="2"/>
              <a:buChar char="Ø"/>
            </a:pPr>
            <a:endParaRPr lang="zh-CN" altLang="en-US" sz="1800" dirty="0">
              <a:latin typeface="Arial" panose="020B0604020202020204" pitchFamily="34" charset="0"/>
            </a:endParaRPr>
          </a:p>
        </p:txBody>
      </p:sp>
      <p:pic>
        <p:nvPicPr>
          <p:cNvPr id="18435" name="图示 4"/>
          <p:cNvPicPr/>
          <p:nvPr/>
        </p:nvPicPr>
        <p:blipFill>
          <a:blip r:embed="rId1"/>
          <a:stretch>
            <a:fillRect/>
          </a:stretch>
        </p:blipFill>
        <p:spPr>
          <a:xfrm>
            <a:off x="3043238" y="2492375"/>
            <a:ext cx="6105525" cy="4071938"/>
          </a:xfrm>
          <a:prstGeom prst="rect">
            <a:avLst/>
          </a:prstGeom>
          <a:noFill/>
          <a:ln w="9525">
            <a:noFill/>
          </a:ln>
        </p:spPr>
      </p:pic>
      <p:grpSp>
        <p:nvGrpSpPr>
          <p:cNvPr id="18436" name="组合 19"/>
          <p:cNvGrpSpPr/>
          <p:nvPr/>
        </p:nvGrpSpPr>
        <p:grpSpPr>
          <a:xfrm>
            <a:off x="11496675" y="1588"/>
            <a:ext cx="695325" cy="506412"/>
            <a:chOff x="0" y="0"/>
            <a:chExt cx="694944" cy="624651"/>
          </a:xfrm>
        </p:grpSpPr>
        <p:sp>
          <p:nvSpPr>
            <p:cNvPr id="18441"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8442"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1" name="直接连接符 10"/>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82">
                                            <p:txEl>
                                              <p:charRg st="19" end="62"/>
                                            </p:txEl>
                                          </p:spTgt>
                                        </p:tgtEl>
                                        <p:attrNameLst>
                                          <p:attrName>style.visibility</p:attrName>
                                        </p:attrNameLst>
                                      </p:cBhvr>
                                      <p:to>
                                        <p:strVal val="visible"/>
                                      </p:to>
                                    </p:set>
                                    <p:anim calcmode="lin" valueType="num">
                                      <p:cBhvr additive="base">
                                        <p:cTn id="7" dur="500" fill="hold"/>
                                        <p:tgtEl>
                                          <p:spTgt spid="20482">
                                            <p:txEl>
                                              <p:charRg st="19" end="6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2">
                                            <p:txEl>
                                              <p:charRg st="19" end="6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482" name="组合 1"/>
          <p:cNvGrpSpPr/>
          <p:nvPr/>
        </p:nvGrpSpPr>
        <p:grpSpPr>
          <a:xfrm>
            <a:off x="4060825" y="2241549"/>
            <a:ext cx="3848100" cy="3851276"/>
            <a:chOff x="0" y="-1"/>
            <a:chExt cx="3848105" cy="3850010"/>
          </a:xfrm>
        </p:grpSpPr>
        <p:sp>
          <p:nvSpPr>
            <p:cNvPr id="20499" name="Block Arc 38"/>
            <p:cNvSpPr/>
            <p:nvPr/>
          </p:nvSpPr>
          <p:spPr>
            <a:xfrm rot="2990966">
              <a:off x="15710" y="162"/>
              <a:ext cx="3823030" cy="3822705"/>
            </a:xfrm>
            <a:custGeom>
              <a:avLst/>
              <a:gdLst/>
              <a:ahLst/>
              <a:cxnLst>
                <a:cxn ang="0">
                  <a:pos x="0" y="1911353"/>
                </a:cxn>
                <a:cxn ang="0">
                  <a:pos x="579365" y="540606"/>
                </a:cxn>
                <a:cxn ang="0">
                  <a:pos x="1966092" y="780"/>
                </a:cxn>
                <a:cxn ang="0">
                  <a:pos x="1948270" y="624658"/>
                </a:cxn>
                <a:cxn ang="0">
                  <a:pos x="1014347" y="988191"/>
                </a:cxn>
                <a:cxn ang="0">
                  <a:pos x="624132" y="1911353"/>
                </a:cxn>
                <a:cxn ang="0">
                  <a:pos x="0" y="1911353"/>
                </a:cxn>
              </a:cxnLst>
              <a:pathLst>
                <a:path w="3823030" h="3822705">
                  <a:moveTo>
                    <a:pt x="0" y="1911353"/>
                  </a:moveTo>
                  <a:cubicBezTo>
                    <a:pt x="0" y="1394938"/>
                    <a:pt x="208982" y="900499"/>
                    <a:pt x="579365" y="540606"/>
                  </a:cubicBezTo>
                  <a:cubicBezTo>
                    <a:pt x="949707" y="180753"/>
                    <a:pt x="1449902" y="-13963"/>
                    <a:pt x="1966092" y="780"/>
                  </a:cubicBezTo>
                  <a:lnTo>
                    <a:pt x="1948270" y="624658"/>
                  </a:lnTo>
                  <a:cubicBezTo>
                    <a:pt x="1600632" y="614730"/>
                    <a:pt x="1263766" y="745856"/>
                    <a:pt x="1014347" y="988191"/>
                  </a:cubicBezTo>
                  <a:cubicBezTo>
                    <a:pt x="764886" y="1230566"/>
                    <a:pt x="624132" y="1563559"/>
                    <a:pt x="624132" y="1911353"/>
                  </a:cubicBezTo>
                  <a:lnTo>
                    <a:pt x="0" y="1911353"/>
                  </a:lnTo>
                  <a:close/>
                </a:path>
              </a:pathLst>
            </a:custGeom>
            <a:solidFill>
              <a:srgbClr val="FFD966">
                <a:alpha val="100000"/>
              </a:srgbClr>
            </a:solidFill>
            <a:ln w="9525">
              <a:noFill/>
            </a:ln>
          </p:spPr>
          <p:txBody>
            <a:bodyPr/>
            <a:p>
              <a:endParaRPr lang="zh-CN" altLang="en-US"/>
            </a:p>
          </p:txBody>
        </p:sp>
        <p:sp>
          <p:nvSpPr>
            <p:cNvPr id="20500" name="Block Arc 37"/>
            <p:cNvSpPr/>
            <p:nvPr/>
          </p:nvSpPr>
          <p:spPr>
            <a:xfrm rot="-2484302">
              <a:off x="0" y="7934"/>
              <a:ext cx="3822705" cy="3823031"/>
            </a:xfrm>
            <a:custGeom>
              <a:avLst/>
              <a:gdLst/>
              <a:ahLst/>
              <a:cxnLst>
                <a:cxn ang="0">
                  <a:pos x="9939" y="1716830"/>
                </a:cxn>
                <a:cxn ang="0">
                  <a:pos x="1965934" y="780"/>
                </a:cxn>
                <a:cxn ang="0">
                  <a:pos x="1948113" y="624658"/>
                </a:cxn>
                <a:cxn ang="0">
                  <a:pos x="630827" y="1780402"/>
                </a:cxn>
                <a:cxn ang="0">
                  <a:pos x="9939" y="1716830"/>
                </a:cxn>
              </a:cxnLst>
              <a:pathLst>
                <a:path w="3822705" h="3823031">
                  <a:moveTo>
                    <a:pt x="9939" y="1716830"/>
                  </a:moveTo>
                  <a:cubicBezTo>
                    <a:pt x="111908" y="720769"/>
                    <a:pt x="965160" y="-27813"/>
                    <a:pt x="1965934" y="780"/>
                  </a:cubicBezTo>
                  <a:lnTo>
                    <a:pt x="1948113" y="624658"/>
                  </a:lnTo>
                  <a:cubicBezTo>
                    <a:pt x="1274130" y="605400"/>
                    <a:pt x="699497" y="1109564"/>
                    <a:pt x="630827" y="1780402"/>
                  </a:cubicBezTo>
                  <a:lnTo>
                    <a:pt x="9939" y="1716830"/>
                  </a:lnTo>
                  <a:close/>
                </a:path>
              </a:pathLst>
            </a:custGeom>
            <a:solidFill>
              <a:srgbClr val="FFC000">
                <a:alpha val="100000"/>
              </a:srgbClr>
            </a:solidFill>
            <a:ln w="9525">
              <a:noFill/>
            </a:ln>
          </p:spPr>
          <p:txBody>
            <a:bodyPr/>
            <a:p>
              <a:endParaRPr lang="zh-CN" altLang="en-US"/>
            </a:p>
          </p:txBody>
        </p:sp>
        <p:grpSp>
          <p:nvGrpSpPr>
            <p:cNvPr id="20501" name="组合 4"/>
            <p:cNvGrpSpPr/>
            <p:nvPr/>
          </p:nvGrpSpPr>
          <p:grpSpPr>
            <a:xfrm>
              <a:off x="9525" y="12696"/>
              <a:ext cx="3838580" cy="3837313"/>
              <a:chOff x="-2" y="-641"/>
              <a:chExt cx="3838580" cy="3837313"/>
            </a:xfrm>
          </p:grpSpPr>
          <p:sp>
            <p:nvSpPr>
              <p:cNvPr id="20502" name="Block Arc 40"/>
              <p:cNvSpPr/>
              <p:nvPr/>
            </p:nvSpPr>
            <p:spPr>
              <a:xfrm rot="-7652769">
                <a:off x="-958" y="13011"/>
                <a:ext cx="3824617" cy="3822705"/>
              </a:xfrm>
              <a:custGeom>
                <a:avLst/>
                <a:gdLst/>
                <a:ahLst/>
                <a:cxnLst>
                  <a:cxn ang="0">
                    <a:pos x="0" y="1911353"/>
                  </a:cxn>
                  <a:cxn ang="0">
                    <a:pos x="579891" y="540329"/>
                  </a:cxn>
                  <a:cxn ang="0">
                    <a:pos x="1966887" y="778"/>
                  </a:cxn>
                  <a:cxn ang="0">
                    <a:pos x="1949064" y="624657"/>
                  </a:cxn>
                  <a:cxn ang="0">
                    <a:pos x="1014873" y="987914"/>
                  </a:cxn>
                  <a:cxn ang="0">
                    <a:pos x="624133" y="1911352"/>
                  </a:cxn>
                  <a:cxn ang="0">
                    <a:pos x="0" y="1911353"/>
                  </a:cxn>
                </a:cxnLst>
                <a:pathLst>
                  <a:path w="3824617" h="3822705">
                    <a:moveTo>
                      <a:pt x="0" y="1911353"/>
                    </a:moveTo>
                    <a:cubicBezTo>
                      <a:pt x="0" y="1394801"/>
                      <a:pt x="209180" y="900242"/>
                      <a:pt x="579891" y="540329"/>
                    </a:cubicBezTo>
                    <a:cubicBezTo>
                      <a:pt x="950357" y="180654"/>
                      <a:pt x="1450628" y="-13954"/>
                      <a:pt x="1966887" y="778"/>
                    </a:cubicBezTo>
                    <a:lnTo>
                      <a:pt x="1949064" y="624657"/>
                    </a:lnTo>
                    <a:cubicBezTo>
                      <a:pt x="1601357" y="614739"/>
                      <a:pt x="1264416" y="745758"/>
                      <a:pt x="1014873" y="987914"/>
                    </a:cubicBezTo>
                    <a:cubicBezTo>
                      <a:pt x="765085" y="1230308"/>
                      <a:pt x="624133" y="1563421"/>
                      <a:pt x="624133" y="1911352"/>
                    </a:cubicBezTo>
                    <a:lnTo>
                      <a:pt x="0" y="1911353"/>
                    </a:lnTo>
                    <a:close/>
                  </a:path>
                </a:pathLst>
              </a:custGeom>
              <a:solidFill>
                <a:srgbClr val="FFD966">
                  <a:alpha val="100000"/>
                </a:srgbClr>
              </a:solidFill>
              <a:ln w="9525">
                <a:noFill/>
              </a:ln>
            </p:spPr>
            <p:txBody>
              <a:bodyPr/>
              <a:p>
                <a:endParaRPr lang="zh-CN" altLang="en-US"/>
              </a:p>
            </p:txBody>
          </p:sp>
          <p:grpSp>
            <p:nvGrpSpPr>
              <p:cNvPr id="20503" name="组合 6"/>
              <p:cNvGrpSpPr/>
              <p:nvPr/>
            </p:nvGrpSpPr>
            <p:grpSpPr>
              <a:xfrm>
                <a:off x="15873" y="-641"/>
                <a:ext cx="3822705" cy="3824617"/>
                <a:chOff x="631" y="-641"/>
                <a:chExt cx="3822705" cy="3824617"/>
              </a:xfrm>
            </p:grpSpPr>
            <p:sp>
              <p:nvSpPr>
                <p:cNvPr id="20504" name="Block Arc 39"/>
                <p:cNvSpPr/>
                <p:nvPr/>
              </p:nvSpPr>
              <p:spPr>
                <a:xfrm rot="8470872">
                  <a:off x="631" y="-641"/>
                  <a:ext cx="3822705" cy="3824617"/>
                </a:xfrm>
                <a:custGeom>
                  <a:avLst/>
                  <a:gdLst/>
                  <a:ahLst/>
                  <a:cxnLst>
                    <a:cxn ang="0">
                      <a:pos x="0" y="1912309"/>
                    </a:cxn>
                    <a:cxn ang="0">
                      <a:pos x="578916" y="541266"/>
                    </a:cxn>
                    <a:cxn ang="0">
                      <a:pos x="1965958" y="781"/>
                    </a:cxn>
                    <a:cxn ang="0">
                      <a:pos x="1948135" y="624659"/>
                    </a:cxn>
                    <a:cxn ang="0">
                      <a:pos x="1013898" y="988851"/>
                    </a:cxn>
                    <a:cxn ang="0">
                      <a:pos x="624134" y="1912308"/>
                    </a:cxn>
                    <a:cxn ang="0">
                      <a:pos x="0" y="1912309"/>
                    </a:cxn>
                  </a:cxnLst>
                  <a:pathLst>
                    <a:path w="3822705" h="3824617">
                      <a:moveTo>
                        <a:pt x="0" y="1912309"/>
                      </a:moveTo>
                      <a:cubicBezTo>
                        <a:pt x="0" y="1395830"/>
                        <a:pt x="208808" y="901312"/>
                        <a:pt x="578916" y="541266"/>
                      </a:cubicBezTo>
                      <a:cubicBezTo>
                        <a:pt x="949269" y="180982"/>
                        <a:pt x="1449607" y="-13984"/>
                        <a:pt x="1965958" y="781"/>
                      </a:cubicBezTo>
                      <a:lnTo>
                        <a:pt x="1948135" y="624659"/>
                      </a:lnTo>
                      <a:cubicBezTo>
                        <a:pt x="1600336" y="614709"/>
                        <a:pt x="1263327" y="746085"/>
                        <a:pt x="1013898" y="988851"/>
                      </a:cubicBezTo>
                      <a:cubicBezTo>
                        <a:pt x="764713" y="1231379"/>
                        <a:pt x="624134" y="1564450"/>
                        <a:pt x="624134" y="1912308"/>
                      </a:cubicBezTo>
                      <a:lnTo>
                        <a:pt x="0" y="1912309"/>
                      </a:lnTo>
                      <a:close/>
                    </a:path>
                  </a:pathLst>
                </a:custGeom>
                <a:solidFill>
                  <a:srgbClr val="FFC000">
                    <a:alpha val="100000"/>
                  </a:srgbClr>
                </a:solidFill>
                <a:ln w="9525">
                  <a:noFill/>
                </a:ln>
              </p:spPr>
              <p:txBody>
                <a:bodyPr/>
                <a:p>
                  <a:endParaRPr lang="zh-CN" altLang="en-US"/>
                </a:p>
              </p:txBody>
            </p:sp>
            <p:sp>
              <p:nvSpPr>
                <p:cNvPr id="20505" name="TextBox 44"/>
                <p:cNvSpPr txBox="1"/>
                <p:nvPr/>
              </p:nvSpPr>
              <p:spPr>
                <a:xfrm>
                  <a:off x="556257" y="1848188"/>
                  <a:ext cx="463551" cy="314222"/>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1400" dirty="0">
                      <a:solidFill>
                        <a:srgbClr val="FFFFFF"/>
                      </a:solidFill>
                      <a:latin typeface="Roboto Medium"/>
                      <a:ea typeface="MS PGothic" panose="020B0600070205080204" pitchFamily="34" charset="-128"/>
                    </a:rPr>
                    <a:t>20%</a:t>
                  </a:r>
                  <a:endParaRPr lang="en-US" altLang="zh-CN" sz="1400" dirty="0">
                    <a:solidFill>
                      <a:srgbClr val="FFFFFF"/>
                    </a:solidFill>
                    <a:latin typeface="Roboto Medium"/>
                    <a:ea typeface="MS PGothic" panose="020B0600070205080204" pitchFamily="34" charset="-128"/>
                  </a:endParaRPr>
                </a:p>
              </p:txBody>
            </p:sp>
            <p:sp>
              <p:nvSpPr>
                <p:cNvPr id="20506" name="Isosceles Triangle 41"/>
                <p:cNvSpPr/>
                <p:nvPr/>
              </p:nvSpPr>
              <p:spPr>
                <a:xfrm rot="2938533">
                  <a:off x="523070" y="384934"/>
                  <a:ext cx="917273" cy="358775"/>
                </a:xfrm>
                <a:prstGeom prst="triangle">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Roboto Medium"/>
                    <a:ea typeface="Roboto Medium"/>
                  </a:endParaRPr>
                </a:p>
              </p:txBody>
            </p:sp>
            <p:sp>
              <p:nvSpPr>
                <p:cNvPr id="20507" name="Isosceles Triangle 42"/>
                <p:cNvSpPr/>
                <p:nvPr/>
              </p:nvSpPr>
              <p:spPr>
                <a:xfrm rot="8461846">
                  <a:off x="2780348" y="861088"/>
                  <a:ext cx="915988" cy="358657"/>
                </a:xfrm>
                <a:prstGeom prst="triangle">
                  <a:avLst>
                    <a:gd name="adj" fmla="val 50000"/>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Roboto Medium"/>
                    <a:ea typeface="Roboto Medium"/>
                  </a:endParaRPr>
                </a:p>
              </p:txBody>
            </p:sp>
            <p:sp>
              <p:nvSpPr>
                <p:cNvPr id="20508" name="Isosceles Triangle 43"/>
                <p:cNvSpPr/>
                <p:nvPr/>
              </p:nvSpPr>
              <p:spPr>
                <a:xfrm rot="-7527845">
                  <a:off x="2290754" y="3069308"/>
                  <a:ext cx="917273" cy="357187"/>
                </a:xfrm>
                <a:prstGeom prst="triangle">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Roboto Medium"/>
                    <a:ea typeface="Roboto Medium"/>
                  </a:endParaRPr>
                </a:p>
              </p:txBody>
            </p:sp>
            <p:sp>
              <p:nvSpPr>
                <p:cNvPr id="20509" name="Isosceles Triangle 44"/>
                <p:cNvSpPr/>
                <p:nvPr/>
              </p:nvSpPr>
              <p:spPr>
                <a:xfrm rot="-2140796">
                  <a:off x="45081" y="2568676"/>
                  <a:ext cx="915989" cy="360244"/>
                </a:xfrm>
                <a:prstGeom prst="triangle">
                  <a:avLst>
                    <a:gd name="adj" fmla="val 50000"/>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Roboto Medium"/>
                    <a:ea typeface="Roboto Medium"/>
                  </a:endParaRPr>
                </a:p>
              </p:txBody>
            </p:sp>
            <p:sp>
              <p:nvSpPr>
                <p:cNvPr id="20510" name="TextBox 61"/>
                <p:cNvSpPr txBox="1"/>
                <p:nvPr/>
              </p:nvSpPr>
              <p:spPr>
                <a:xfrm>
                  <a:off x="1905633" y="162817"/>
                  <a:ext cx="357188" cy="369766"/>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1800" b="1" dirty="0">
                      <a:solidFill>
                        <a:srgbClr val="FFFFFF"/>
                      </a:solidFill>
                      <a:latin typeface="微软雅黑" panose="020B0503020204020204" pitchFamily="34" charset="-122"/>
                      <a:ea typeface="微软雅黑" panose="020B0503020204020204" pitchFamily="34" charset="-122"/>
                    </a:rPr>
                    <a:t>A</a:t>
                  </a:r>
                  <a:endParaRPr lang="en-US" altLang="zh-CN" sz="1800" b="1" dirty="0">
                    <a:solidFill>
                      <a:srgbClr val="FFFFFF"/>
                    </a:solidFill>
                    <a:latin typeface="微软雅黑" panose="020B0503020204020204" pitchFamily="34" charset="-122"/>
                    <a:ea typeface="微软雅黑" panose="020B0503020204020204" pitchFamily="34" charset="-122"/>
                  </a:endParaRPr>
                </a:p>
              </p:txBody>
            </p:sp>
            <p:sp>
              <p:nvSpPr>
                <p:cNvPr id="20511" name="TextBox 62"/>
                <p:cNvSpPr txBox="1"/>
                <p:nvPr/>
              </p:nvSpPr>
              <p:spPr>
                <a:xfrm>
                  <a:off x="2434907" y="3117770"/>
                  <a:ext cx="341312" cy="369766"/>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1800" b="1" dirty="0">
                      <a:solidFill>
                        <a:srgbClr val="FFFFFF"/>
                      </a:solidFill>
                      <a:latin typeface="微软雅黑" panose="020B0503020204020204" pitchFamily="34" charset="-122"/>
                      <a:ea typeface="微软雅黑" panose="020B0503020204020204" pitchFamily="34" charset="-122"/>
                    </a:rPr>
                    <a:t>C</a:t>
                  </a:r>
                  <a:endParaRPr lang="en-US" altLang="zh-CN" sz="1800" b="1" dirty="0">
                    <a:solidFill>
                      <a:srgbClr val="FFFFFF"/>
                    </a:solidFill>
                    <a:latin typeface="微软雅黑" panose="020B0503020204020204" pitchFamily="34" charset="-122"/>
                    <a:ea typeface="微软雅黑" panose="020B0503020204020204" pitchFamily="34" charset="-122"/>
                  </a:endParaRPr>
                </a:p>
              </p:txBody>
            </p:sp>
            <p:sp>
              <p:nvSpPr>
                <p:cNvPr id="20512" name="TextBox 63"/>
                <p:cNvSpPr txBox="1"/>
                <p:nvPr/>
              </p:nvSpPr>
              <p:spPr>
                <a:xfrm>
                  <a:off x="138109" y="1629820"/>
                  <a:ext cx="313690" cy="368179"/>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1800" b="1" dirty="0">
                      <a:solidFill>
                        <a:srgbClr val="FFFFFF"/>
                      </a:solidFill>
                      <a:latin typeface="微软雅黑" panose="020B0503020204020204" pitchFamily="34" charset="-122"/>
                      <a:ea typeface="微软雅黑" panose="020B0503020204020204" pitchFamily="34" charset="-122"/>
                    </a:rPr>
                    <a:t>E</a:t>
                  </a:r>
                  <a:endParaRPr lang="en-US" altLang="zh-CN" sz="1800" b="1" dirty="0">
                    <a:solidFill>
                      <a:srgbClr val="FFFFFF"/>
                    </a:solidFill>
                    <a:latin typeface="微软雅黑" panose="020B0503020204020204" pitchFamily="34" charset="-122"/>
                    <a:ea typeface="微软雅黑" panose="020B0503020204020204" pitchFamily="34" charset="-122"/>
                  </a:endParaRPr>
                </a:p>
              </p:txBody>
            </p:sp>
            <p:sp>
              <p:nvSpPr>
                <p:cNvPr id="20513" name="TextBox 64"/>
                <p:cNvSpPr txBox="1"/>
                <p:nvPr/>
              </p:nvSpPr>
              <p:spPr>
                <a:xfrm>
                  <a:off x="3244850" y="1562850"/>
                  <a:ext cx="374015" cy="36817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1800" b="1" dirty="0">
                      <a:solidFill>
                        <a:srgbClr val="FFFFFF"/>
                      </a:solidFill>
                      <a:latin typeface="微软雅黑" panose="020B0503020204020204" pitchFamily="34" charset="-122"/>
                      <a:ea typeface="微软雅黑" panose="020B0503020204020204" pitchFamily="34" charset="-122"/>
                    </a:rPr>
                    <a:t>B</a:t>
                  </a:r>
                  <a:endParaRPr lang="en-US" altLang="zh-CN" sz="1800" b="1" dirty="0">
                    <a:solidFill>
                      <a:srgbClr val="FFFFFF"/>
                    </a:solidFill>
                    <a:latin typeface="微软雅黑" panose="020B0503020204020204" pitchFamily="34" charset="-122"/>
                    <a:ea typeface="微软雅黑" panose="020B0503020204020204" pitchFamily="34" charset="-122"/>
                  </a:endParaRPr>
                </a:p>
              </p:txBody>
            </p:sp>
          </p:grpSp>
        </p:grpSp>
      </p:grpSp>
      <p:cxnSp>
        <p:nvCxnSpPr>
          <p:cNvPr id="20483" name="Straight Connector 3"/>
          <p:cNvCxnSpPr/>
          <p:nvPr/>
        </p:nvCxnSpPr>
        <p:spPr>
          <a:xfrm flipH="1">
            <a:off x="1168400" y="4293235"/>
            <a:ext cx="2943225" cy="0"/>
          </a:xfrm>
          <a:prstGeom prst="line">
            <a:avLst/>
          </a:prstGeom>
          <a:ln w="12700" cap="flat" cmpd="sng">
            <a:solidFill>
              <a:srgbClr val="7E7E7D"/>
            </a:solidFill>
            <a:prstDash val="solid"/>
            <a:headEnd type="none" w="med" len="med"/>
            <a:tailEnd type="none" w="med" len="med"/>
          </a:ln>
        </p:spPr>
      </p:cxnSp>
      <p:cxnSp>
        <p:nvCxnSpPr>
          <p:cNvPr id="20484" name="Straight Connector 71"/>
          <p:cNvCxnSpPr/>
          <p:nvPr/>
        </p:nvCxnSpPr>
        <p:spPr>
          <a:xfrm flipH="1">
            <a:off x="6959283" y="5877243"/>
            <a:ext cx="4098290" cy="36830"/>
          </a:xfrm>
          <a:prstGeom prst="line">
            <a:avLst/>
          </a:prstGeom>
          <a:ln w="12700" cap="flat" cmpd="sng">
            <a:solidFill>
              <a:srgbClr val="7E7E7D"/>
            </a:solidFill>
            <a:prstDash val="solid"/>
            <a:headEnd type="none" w="med" len="med"/>
            <a:tailEnd type="none" w="med" len="med"/>
          </a:ln>
        </p:spPr>
      </p:cxnSp>
      <p:cxnSp>
        <p:nvCxnSpPr>
          <p:cNvPr id="20486" name="Straight Connector 73"/>
          <p:cNvCxnSpPr/>
          <p:nvPr/>
        </p:nvCxnSpPr>
        <p:spPr>
          <a:xfrm flipH="1">
            <a:off x="1069975" y="5980113"/>
            <a:ext cx="4192588" cy="0"/>
          </a:xfrm>
          <a:prstGeom prst="line">
            <a:avLst/>
          </a:prstGeom>
          <a:ln w="12700" cap="flat" cmpd="sng">
            <a:solidFill>
              <a:srgbClr val="7E7E7D"/>
            </a:solidFill>
            <a:prstDash val="solid"/>
            <a:headEnd type="none" w="med" len="med"/>
            <a:tailEnd type="none" w="med" len="med"/>
          </a:ln>
        </p:spPr>
      </p:cxnSp>
      <p:sp>
        <p:nvSpPr>
          <p:cNvPr id="20487" name="TextBox 10"/>
          <p:cNvSpPr txBox="1"/>
          <p:nvPr/>
        </p:nvSpPr>
        <p:spPr>
          <a:xfrm>
            <a:off x="7320280" y="1945323"/>
            <a:ext cx="2332038" cy="4603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400" b="1" dirty="0">
                <a:latin typeface="微软雅黑" panose="020B0503020204020204" pitchFamily="34" charset="-122"/>
                <a:ea typeface="微软雅黑" panose="020B0503020204020204" pitchFamily="34" charset="-122"/>
              </a:rPr>
              <a:t>冲动型客户</a:t>
            </a:r>
            <a:endParaRPr lang="en-US" altLang="zh-CN" sz="2400" b="1" dirty="0">
              <a:latin typeface="微软雅黑" panose="020B0503020204020204" pitchFamily="34" charset="-122"/>
              <a:ea typeface="微软雅黑" panose="020B0503020204020204" pitchFamily="34" charset="-122"/>
            </a:endParaRPr>
          </a:p>
        </p:txBody>
      </p:sp>
      <p:grpSp>
        <p:nvGrpSpPr>
          <p:cNvPr id="20488" name="组合 19"/>
          <p:cNvGrpSpPr/>
          <p:nvPr/>
        </p:nvGrpSpPr>
        <p:grpSpPr>
          <a:xfrm>
            <a:off x="11496675" y="1588"/>
            <a:ext cx="695325" cy="506412"/>
            <a:chOff x="0" y="0"/>
            <a:chExt cx="694944" cy="624651"/>
          </a:xfrm>
        </p:grpSpPr>
        <p:sp>
          <p:nvSpPr>
            <p:cNvPr id="2049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049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41" name="矩形 40"/>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2" name="矩形 41"/>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3" name="矩形 42"/>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44" name="直接连接符 43"/>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0493" name="TextBox 10"/>
          <p:cNvSpPr txBox="1"/>
          <p:nvPr/>
        </p:nvSpPr>
        <p:spPr>
          <a:xfrm>
            <a:off x="7630478" y="5338128"/>
            <a:ext cx="2571750" cy="4603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400" b="1" dirty="0">
                <a:latin typeface="微软雅黑" panose="020B0503020204020204" pitchFamily="34" charset="-122"/>
                <a:ea typeface="微软雅黑" panose="020B0503020204020204" pitchFamily="34" charset="-122"/>
              </a:rPr>
              <a:t>挑剔型客户</a:t>
            </a:r>
            <a:endParaRPr lang="en-US" altLang="zh-CN" sz="2400" b="1" dirty="0">
              <a:latin typeface="微软雅黑" panose="020B0503020204020204" pitchFamily="34" charset="-122"/>
              <a:ea typeface="微软雅黑" panose="020B0503020204020204" pitchFamily="34" charset="-122"/>
            </a:endParaRPr>
          </a:p>
        </p:txBody>
      </p:sp>
      <p:sp>
        <p:nvSpPr>
          <p:cNvPr id="20494" name="TextBox 10"/>
          <p:cNvSpPr txBox="1"/>
          <p:nvPr/>
        </p:nvSpPr>
        <p:spPr>
          <a:xfrm>
            <a:off x="1865313" y="5503863"/>
            <a:ext cx="2571750" cy="4603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400" b="1" dirty="0">
                <a:latin typeface="微软雅黑" panose="020B0503020204020204" pitchFamily="34" charset="-122"/>
                <a:ea typeface="微软雅黑" panose="020B0503020204020204" pitchFamily="34" charset="-122"/>
              </a:rPr>
              <a:t>和蔼型客户</a:t>
            </a:r>
            <a:endParaRPr lang="en-US" altLang="zh-CN" sz="2400" b="1" dirty="0">
              <a:latin typeface="微软雅黑" panose="020B0503020204020204" pitchFamily="34" charset="-122"/>
              <a:ea typeface="微软雅黑" panose="020B0503020204020204" pitchFamily="34" charset="-122"/>
            </a:endParaRPr>
          </a:p>
        </p:txBody>
      </p:sp>
      <p:sp>
        <p:nvSpPr>
          <p:cNvPr id="20495" name="TextBox 10"/>
          <p:cNvSpPr txBox="1"/>
          <p:nvPr/>
        </p:nvSpPr>
        <p:spPr>
          <a:xfrm>
            <a:off x="1468755" y="3805873"/>
            <a:ext cx="2571750" cy="4603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400" b="1" dirty="0">
                <a:latin typeface="微软雅黑" panose="020B0503020204020204" pitchFamily="34" charset="-122"/>
                <a:ea typeface="微软雅黑" panose="020B0503020204020204" pitchFamily="34" charset="-122"/>
              </a:rPr>
              <a:t>高傲型客户</a:t>
            </a:r>
            <a:endParaRPr lang="en-US" altLang="zh-CN" sz="2400" b="1" dirty="0">
              <a:latin typeface="微软雅黑" panose="020B0503020204020204" pitchFamily="34" charset="-122"/>
              <a:ea typeface="微软雅黑" panose="020B0503020204020204" pitchFamily="34" charset="-122"/>
            </a:endParaRPr>
          </a:p>
        </p:txBody>
      </p:sp>
      <p:sp>
        <p:nvSpPr>
          <p:cNvPr id="48" name="标题 1"/>
          <p:cNvSpPr txBox="1">
            <a:spLocks noChangeArrowheads="1"/>
          </p:cNvSpPr>
          <p:nvPr/>
        </p:nvSpPr>
        <p:spPr bwMode="auto">
          <a:xfrm>
            <a:off x="1754188" y="1290638"/>
            <a:ext cx="8229600"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marL="0" marR="0" lvl="0" indent="0" algn="l" defTabSz="914400" rtl="0" eaLnBrk="0" fontAlgn="base" latinLnBrk="0" hangingPunct="0">
              <a:lnSpc>
                <a:spcPct val="90000"/>
              </a:lnSpc>
              <a:spcBef>
                <a:spcPct val="0"/>
              </a:spcBef>
              <a:spcAft>
                <a:spcPct val="0"/>
              </a:spcAft>
              <a:buClrTx/>
              <a:buSzTx/>
              <a:buFontTx/>
              <a:buNone/>
              <a:defRPr/>
            </a:pPr>
            <a:r>
              <a:rPr kumimoji="0" lang="zh-CN" altLang="en-US" sz="28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客户的分类</a:t>
            </a:r>
            <a:r>
              <a:rPr kumimoji="0" lang="en-US" altLang="zh-CN" sz="32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a:t>
            </a:r>
            <a:r>
              <a:rPr kumimoji="0" lang="zh-CN" altLang="en-US" sz="24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根据客户的个性特点</a:t>
            </a:r>
            <a:br>
              <a:rPr kumimoji="0" lang="zh-CN" altLang="en-US" sz="20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br>
            <a:endParaRPr kumimoji="0" lang="zh-CN" altLang="en-US" sz="2000" b="1" i="0" u="none" strike="noStrike" kern="0" cap="none" spc="0" normalizeH="0" baseline="0" noProof="0" dirty="0" smtClean="0">
              <a:ln>
                <a:noFill/>
              </a:ln>
              <a:solidFill>
                <a:schemeClr val="tx1"/>
              </a:solidFill>
              <a:effectLst/>
              <a:uLnTx/>
              <a:uFillTx/>
              <a:latin typeface="+mj-lt"/>
              <a:ea typeface="+mj-ea"/>
              <a:cs typeface="+mj-cs"/>
            </a:endParaRPr>
          </a:p>
        </p:txBody>
      </p:sp>
      <p:cxnSp>
        <p:nvCxnSpPr>
          <p:cNvPr id="2" name="Straight Connector 72"/>
          <p:cNvCxnSpPr/>
          <p:nvPr/>
        </p:nvCxnSpPr>
        <p:spPr>
          <a:xfrm flipH="1" flipV="1">
            <a:off x="7703503" y="3945573"/>
            <a:ext cx="3312160" cy="5715"/>
          </a:xfrm>
          <a:prstGeom prst="line">
            <a:avLst/>
          </a:prstGeom>
          <a:ln w="12700" cap="flat" cmpd="sng">
            <a:solidFill>
              <a:srgbClr val="7E7E7D"/>
            </a:solidFill>
            <a:prstDash val="solid"/>
            <a:headEnd type="none" w="med" len="med"/>
            <a:tailEnd type="none" w="med" len="med"/>
          </a:ln>
        </p:spPr>
      </p:cxnSp>
      <p:sp>
        <p:nvSpPr>
          <p:cNvPr id="3" name="TextBox 10"/>
          <p:cNvSpPr txBox="1"/>
          <p:nvPr/>
        </p:nvSpPr>
        <p:spPr>
          <a:xfrm>
            <a:off x="8256270" y="3356928"/>
            <a:ext cx="2332038" cy="4603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400" b="1" dirty="0">
                <a:latin typeface="微软雅黑" panose="020B0503020204020204" pitchFamily="34" charset="-122"/>
                <a:ea typeface="微软雅黑" panose="020B0503020204020204" pitchFamily="34" charset="-122"/>
              </a:rPr>
              <a:t>理智型客户</a:t>
            </a:r>
            <a:endParaRPr lang="en-US" altLang="zh-CN" sz="2400" b="1" dirty="0">
              <a:latin typeface="微软雅黑" panose="020B0503020204020204" pitchFamily="34" charset="-122"/>
              <a:ea typeface="微软雅黑" panose="020B0503020204020204" pitchFamily="34" charset="-122"/>
            </a:endParaRPr>
          </a:p>
        </p:txBody>
      </p:sp>
      <p:cxnSp>
        <p:nvCxnSpPr>
          <p:cNvPr id="4" name="Straight Connector 3"/>
          <p:cNvCxnSpPr/>
          <p:nvPr/>
        </p:nvCxnSpPr>
        <p:spPr>
          <a:xfrm flipH="1">
            <a:off x="1227455" y="2789555"/>
            <a:ext cx="2943225" cy="0"/>
          </a:xfrm>
          <a:prstGeom prst="line">
            <a:avLst/>
          </a:prstGeom>
          <a:ln w="12700" cap="flat" cmpd="sng">
            <a:solidFill>
              <a:srgbClr val="7E7E7D"/>
            </a:solidFill>
            <a:prstDash val="solid"/>
            <a:headEnd type="none" w="med" len="med"/>
            <a:tailEnd type="none" w="med" len="med"/>
          </a:ln>
        </p:spPr>
      </p:cxnSp>
      <p:sp>
        <p:nvSpPr>
          <p:cNvPr id="5" name="TextBox 10"/>
          <p:cNvSpPr txBox="1"/>
          <p:nvPr/>
        </p:nvSpPr>
        <p:spPr>
          <a:xfrm>
            <a:off x="1991995" y="2237423"/>
            <a:ext cx="2571750"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400" b="1" dirty="0">
                <a:latin typeface="微软雅黑" panose="020B0503020204020204" pitchFamily="34" charset="-122"/>
                <a:ea typeface="微软雅黑" panose="020B0503020204020204" pitchFamily="34" charset="-122"/>
              </a:rPr>
              <a:t>遵从型客户</a:t>
            </a:r>
            <a:endParaRPr lang="en-US" altLang="zh-CN" sz="2400" b="1" dirty="0">
              <a:latin typeface="微软雅黑" panose="020B0503020204020204" pitchFamily="34" charset="-122"/>
              <a:ea typeface="微软雅黑" panose="020B0503020204020204" pitchFamily="34" charset="-122"/>
            </a:endParaRPr>
          </a:p>
        </p:txBody>
      </p:sp>
      <p:cxnSp>
        <p:nvCxnSpPr>
          <p:cNvPr id="6" name="Straight Connector 72"/>
          <p:cNvCxnSpPr/>
          <p:nvPr/>
        </p:nvCxnSpPr>
        <p:spPr>
          <a:xfrm flipH="1">
            <a:off x="6819900" y="2484438"/>
            <a:ext cx="4192588" cy="0"/>
          </a:xfrm>
          <a:prstGeom prst="line">
            <a:avLst/>
          </a:prstGeom>
          <a:ln w="12700" cap="flat" cmpd="sng">
            <a:solidFill>
              <a:srgbClr val="7E7E7D"/>
            </a:solidFill>
            <a:prstDash val="solid"/>
            <a:headEnd type="none" w="med" len="med"/>
            <a:tailEnd type="none" w="med" len="med"/>
          </a:ln>
        </p:spPr>
      </p:cxnSp>
      <p:sp>
        <p:nvSpPr>
          <p:cNvPr id="8" name="TextBox 62"/>
          <p:cNvSpPr txBox="1"/>
          <p:nvPr/>
        </p:nvSpPr>
        <p:spPr>
          <a:xfrm>
            <a:off x="5098733" y="5418137"/>
            <a:ext cx="363855" cy="36830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1800" b="1" dirty="0">
                <a:solidFill>
                  <a:srgbClr val="FFFFFF"/>
                </a:solidFill>
                <a:latin typeface="微软雅黑" panose="020B0503020204020204" pitchFamily="34" charset="-122"/>
                <a:ea typeface="微软雅黑" panose="020B0503020204020204" pitchFamily="34" charset="-122"/>
              </a:rPr>
              <a:t>D</a:t>
            </a:r>
            <a:endParaRPr lang="en-US" altLang="zh-CN" sz="1800" b="1" dirty="0">
              <a:solidFill>
                <a:srgbClr val="FFFFFF"/>
              </a:solidFill>
              <a:latin typeface="微软雅黑" panose="020B0503020204020204" pitchFamily="34" charset="-122"/>
              <a:ea typeface="微软雅黑" panose="020B0503020204020204" pitchFamily="34" charset="-122"/>
            </a:endParaRPr>
          </a:p>
        </p:txBody>
      </p:sp>
      <p:sp>
        <p:nvSpPr>
          <p:cNvPr id="10" name="TextBox 63"/>
          <p:cNvSpPr txBox="1"/>
          <p:nvPr/>
        </p:nvSpPr>
        <p:spPr>
          <a:xfrm>
            <a:off x="4637723" y="2735262"/>
            <a:ext cx="310515" cy="368300"/>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1800" b="1" dirty="0">
                <a:solidFill>
                  <a:srgbClr val="FFFFFF"/>
                </a:solidFill>
                <a:latin typeface="微软雅黑" panose="020B0503020204020204" pitchFamily="34" charset="-122"/>
                <a:ea typeface="微软雅黑" panose="020B0503020204020204" pitchFamily="34" charset="-122"/>
              </a:rPr>
              <a:t>F</a:t>
            </a:r>
            <a:endParaRPr lang="en-US" altLang="zh-CN" sz="1800"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3557" name="MH_Other_3"/>
          <p:cNvCxnSpPr/>
          <p:nvPr/>
        </p:nvCxnSpPr>
        <p:spPr>
          <a:xfrm flipH="1">
            <a:off x="5232400" y="1892300"/>
            <a:ext cx="17463" cy="4489450"/>
          </a:xfrm>
          <a:prstGeom prst="line">
            <a:avLst/>
          </a:prstGeom>
          <a:ln w="19050" cap="flat" cmpd="sng">
            <a:solidFill>
              <a:srgbClr val="507AAE"/>
            </a:solidFill>
            <a:prstDash val="solid"/>
            <a:headEnd type="none" w="med" len="med"/>
            <a:tailEnd type="none" w="med" len="med"/>
          </a:ln>
        </p:spPr>
      </p:cxnSp>
      <p:sp>
        <p:nvSpPr>
          <p:cNvPr id="23558" name="MH_Other_4"/>
          <p:cNvSpPr/>
          <p:nvPr/>
        </p:nvSpPr>
        <p:spPr>
          <a:xfrm>
            <a:off x="5140325" y="5008563"/>
            <a:ext cx="220663" cy="220662"/>
          </a:xfrm>
          <a:prstGeom prst="ellipse">
            <a:avLst/>
          </a:prstGeom>
          <a:solidFill>
            <a:srgbClr val="507AAE"/>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HK" altLang="en-US" sz="2200" b="1" dirty="0">
              <a:solidFill>
                <a:srgbClr val="FFFFFF"/>
              </a:solidFill>
              <a:latin typeface="Arial" panose="020B0604020202020204" pitchFamily="34" charset="0"/>
              <a:ea typeface="幼圆" panose="02010509060101010101" pitchFamily="49" charset="-122"/>
            </a:endParaRPr>
          </a:p>
        </p:txBody>
      </p:sp>
      <p:sp>
        <p:nvSpPr>
          <p:cNvPr id="23559" name="MH_Other_5"/>
          <p:cNvSpPr/>
          <p:nvPr/>
        </p:nvSpPr>
        <p:spPr>
          <a:xfrm>
            <a:off x="5140325" y="2622550"/>
            <a:ext cx="220663" cy="220663"/>
          </a:xfrm>
          <a:prstGeom prst="ellipse">
            <a:avLst/>
          </a:prstGeom>
          <a:solidFill>
            <a:srgbClr val="507AAE"/>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HK" altLang="en-US" sz="2200" b="1" dirty="0">
              <a:solidFill>
                <a:srgbClr val="FFFFFF"/>
              </a:solidFill>
              <a:latin typeface="Arial" panose="020B0604020202020204" pitchFamily="34" charset="0"/>
              <a:ea typeface="幼圆" panose="02010509060101010101" pitchFamily="49" charset="-122"/>
            </a:endParaRPr>
          </a:p>
        </p:txBody>
      </p:sp>
      <p:sp>
        <p:nvSpPr>
          <p:cNvPr id="23561" name="MH_SubTitle_1"/>
          <p:cNvSpPr txBox="1"/>
          <p:nvPr/>
        </p:nvSpPr>
        <p:spPr>
          <a:xfrm>
            <a:off x="5520055" y="4565650"/>
            <a:ext cx="4322763" cy="835025"/>
          </a:xfrm>
          <a:prstGeom prst="rect">
            <a:avLst/>
          </a:prstGeom>
          <a:noFill/>
          <a:ln w="9525">
            <a:noFill/>
          </a:ln>
        </p:spPr>
        <p:txBody>
          <a:bodyPr anchor="b"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2400" b="1" dirty="0">
                <a:solidFill>
                  <a:srgbClr val="507AAE"/>
                </a:solidFill>
                <a:latin typeface="微软雅黑" panose="020B0503020204020204" pitchFamily="34" charset="-122"/>
                <a:ea typeface="微软雅黑" panose="020B0503020204020204" pitchFamily="34" charset="-122"/>
              </a:rPr>
              <a:t>20%</a:t>
            </a:r>
            <a:r>
              <a:rPr lang="zh-CN" altLang="en-US" sz="2400" b="1" dirty="0">
                <a:solidFill>
                  <a:srgbClr val="507AAE"/>
                </a:solidFill>
                <a:latin typeface="微软雅黑" panose="020B0503020204020204" pitchFamily="34" charset="-122"/>
                <a:ea typeface="微软雅黑" panose="020B0503020204020204" pitchFamily="34" charset="-122"/>
              </a:rPr>
              <a:t>的客户创造了</a:t>
            </a:r>
            <a:r>
              <a:rPr lang="en-US" altLang="zh-CN" sz="2400" b="1" dirty="0">
                <a:solidFill>
                  <a:srgbClr val="507AAE"/>
                </a:solidFill>
                <a:latin typeface="微软雅黑" panose="020B0503020204020204" pitchFamily="34" charset="-122"/>
                <a:ea typeface="微软雅黑" panose="020B0503020204020204" pitchFamily="34" charset="-122"/>
              </a:rPr>
              <a:t>80%</a:t>
            </a:r>
            <a:r>
              <a:rPr lang="zh-CN" altLang="en-US" sz="2400" b="1" dirty="0">
                <a:solidFill>
                  <a:srgbClr val="507AAE"/>
                </a:solidFill>
                <a:latin typeface="微软雅黑" panose="020B0503020204020204" pitchFamily="34" charset="-122"/>
                <a:ea typeface="微软雅黑" panose="020B0503020204020204" pitchFamily="34" charset="-122"/>
              </a:rPr>
              <a:t>的利润</a:t>
            </a:r>
            <a:r>
              <a:rPr lang="en-US" altLang="zh-CN" sz="2400" b="1" dirty="0">
                <a:solidFill>
                  <a:srgbClr val="507AAE"/>
                </a:solidFill>
                <a:latin typeface="微软雅黑" panose="020B0503020204020204" pitchFamily="34" charset="-122"/>
                <a:ea typeface="微软雅黑" panose="020B0503020204020204" pitchFamily="34" charset="-122"/>
              </a:rPr>
              <a:t> </a:t>
            </a:r>
            <a:endParaRPr lang="zh-HK" altLang="en-US" sz="2400" b="1" dirty="0">
              <a:solidFill>
                <a:srgbClr val="507AAE"/>
              </a:solidFill>
              <a:latin typeface="微软雅黑" panose="020B0503020204020204" pitchFamily="34" charset="-122"/>
              <a:ea typeface="微软雅黑" panose="020B0503020204020204" pitchFamily="34" charset="-122"/>
            </a:endParaRPr>
          </a:p>
        </p:txBody>
      </p:sp>
      <p:sp>
        <p:nvSpPr>
          <p:cNvPr id="23562" name="MH_Text_2"/>
          <p:cNvSpPr/>
          <p:nvPr/>
        </p:nvSpPr>
        <p:spPr>
          <a:xfrm>
            <a:off x="5589905" y="3040698"/>
            <a:ext cx="4538663" cy="9731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a:lnSpc>
                <a:spcPct val="120000"/>
              </a:lnSpc>
              <a:spcBef>
                <a:spcPct val="0"/>
              </a:spcBef>
              <a:buNone/>
            </a:pPr>
            <a:r>
              <a:rPr lang="zh-CN" altLang="en-US" sz="2000" dirty="0">
                <a:latin typeface="微软雅黑" panose="020B0503020204020204" pitchFamily="34" charset="-122"/>
                <a:ea typeface="微软雅黑" panose="020B0503020204020204" pitchFamily="34" charset="-122"/>
              </a:rPr>
              <a:t>关键的少数和次要的多数</a:t>
            </a:r>
            <a:endParaRPr lang="zh-CN" altLang="en-US" sz="2000" dirty="0">
              <a:latin typeface="微软雅黑" panose="020B0503020204020204" pitchFamily="34" charset="-122"/>
              <a:ea typeface="微软雅黑" panose="020B0503020204020204" pitchFamily="34" charset="-122"/>
            </a:endParaRPr>
          </a:p>
        </p:txBody>
      </p:sp>
      <p:sp>
        <p:nvSpPr>
          <p:cNvPr id="23563" name="MH_SubTitle_2"/>
          <p:cNvSpPr txBox="1"/>
          <p:nvPr/>
        </p:nvSpPr>
        <p:spPr>
          <a:xfrm>
            <a:off x="5520055" y="2132648"/>
            <a:ext cx="3430588" cy="833437"/>
          </a:xfrm>
          <a:prstGeom prst="rect">
            <a:avLst/>
          </a:prstGeom>
          <a:noFill/>
          <a:ln w="9525">
            <a:noFill/>
          </a:ln>
        </p:spPr>
        <p:txBody>
          <a:bodyPr anchor="b"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400" b="1" dirty="0">
                <a:solidFill>
                  <a:srgbClr val="507AAE"/>
                </a:solidFill>
                <a:latin typeface="微软雅黑" panose="020B0503020204020204" pitchFamily="34" charset="-122"/>
                <a:ea typeface="微软雅黑" panose="020B0503020204020204" pitchFamily="34" charset="-122"/>
              </a:rPr>
              <a:t>二八法则（帕累托定律）</a:t>
            </a:r>
            <a:endParaRPr lang="zh-CN" altLang="en-US" sz="2400" b="1" dirty="0">
              <a:solidFill>
                <a:srgbClr val="507AAE"/>
              </a:solidFill>
              <a:latin typeface="微软雅黑" panose="020B0503020204020204" pitchFamily="34" charset="-122"/>
              <a:ea typeface="微软雅黑" panose="020B0503020204020204" pitchFamily="34" charset="-122"/>
            </a:endParaRPr>
          </a:p>
        </p:txBody>
      </p:sp>
      <p:cxnSp>
        <p:nvCxnSpPr>
          <p:cNvPr id="23564" name="MH_Other_6"/>
          <p:cNvCxnSpPr/>
          <p:nvPr/>
        </p:nvCxnSpPr>
        <p:spPr>
          <a:xfrm flipV="1">
            <a:off x="5591810" y="2957830"/>
            <a:ext cx="3995738" cy="7938"/>
          </a:xfrm>
          <a:prstGeom prst="line">
            <a:avLst/>
          </a:prstGeom>
          <a:ln w="19050" cap="flat" cmpd="sng">
            <a:solidFill>
              <a:srgbClr val="DCE4EF"/>
            </a:solidFill>
            <a:prstDash val="solid"/>
            <a:headEnd type="none" w="med" len="med"/>
            <a:tailEnd type="none" w="med" len="med"/>
          </a:ln>
        </p:spPr>
      </p:cxnSp>
      <p:cxnSp>
        <p:nvCxnSpPr>
          <p:cNvPr id="23565" name="MH_Other_7"/>
          <p:cNvCxnSpPr/>
          <p:nvPr/>
        </p:nvCxnSpPr>
        <p:spPr>
          <a:xfrm flipV="1">
            <a:off x="5631815" y="5374323"/>
            <a:ext cx="3995738" cy="7937"/>
          </a:xfrm>
          <a:prstGeom prst="line">
            <a:avLst/>
          </a:prstGeom>
          <a:ln w="19050" cap="flat" cmpd="sng">
            <a:solidFill>
              <a:srgbClr val="DCE4EF"/>
            </a:solidFill>
            <a:prstDash val="solid"/>
            <a:headEnd type="none" w="med" len="med"/>
            <a:tailEnd type="none" w="med" len="med"/>
          </a:ln>
        </p:spPr>
      </p:cxnSp>
      <p:grpSp>
        <p:nvGrpSpPr>
          <p:cNvPr id="23566" name="组合 19"/>
          <p:cNvGrpSpPr/>
          <p:nvPr/>
        </p:nvGrpSpPr>
        <p:grpSpPr>
          <a:xfrm>
            <a:off x="11496675" y="1588"/>
            <a:ext cx="695325" cy="506412"/>
            <a:chOff x="0" y="0"/>
            <a:chExt cx="694944" cy="624651"/>
          </a:xfrm>
        </p:grpSpPr>
        <p:sp>
          <p:nvSpPr>
            <p:cNvPr id="23571"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3572"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7" name="矩形 16"/>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8" name="矩形 17"/>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0" name="直接连接符 19"/>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8" name="标题 1"/>
          <p:cNvSpPr txBox="1">
            <a:spLocks noChangeArrowheads="1"/>
          </p:cNvSpPr>
          <p:nvPr/>
        </p:nvSpPr>
        <p:spPr bwMode="auto">
          <a:xfrm>
            <a:off x="1415415" y="1273810"/>
            <a:ext cx="9726930" cy="725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marL="0" marR="0" lvl="0" indent="0" algn="l" defTabSz="914400" rtl="0" eaLnBrk="0" fontAlgn="base" latinLnBrk="0" hangingPunct="0">
              <a:lnSpc>
                <a:spcPct val="90000"/>
              </a:lnSpc>
              <a:spcBef>
                <a:spcPct val="0"/>
              </a:spcBef>
              <a:spcAft>
                <a:spcPct val="0"/>
              </a:spcAft>
              <a:buClrTx/>
              <a:buSzTx/>
              <a:buFontTx/>
              <a:buNone/>
              <a:defRPr/>
            </a:pPr>
            <a:r>
              <a:rPr kumimoji="0" lang="zh-CN" altLang="en-US" sz="28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客户的分类</a:t>
            </a:r>
            <a:r>
              <a:rPr kumimoji="0" lang="en-US" altLang="zh-CN" sz="32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a:t>
            </a:r>
            <a:r>
              <a:rPr kumimoji="0" lang="zh-CN" altLang="en-US" sz="24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根据客户为企业带来的价值大小分类（二八法则）</a:t>
            </a:r>
            <a:endParaRPr kumimoji="0" lang="en-US" altLang="zh-CN" sz="2000" b="1" i="0" u="none" strike="noStrike" kern="0" cap="none" spc="0" normalizeH="0" baseline="0" noProof="0" dirty="0" smtClean="0">
              <a:ln>
                <a:noFill/>
              </a:ln>
              <a:solidFill>
                <a:schemeClr val="tx1"/>
              </a:solidFill>
              <a:effectLst/>
              <a:uLnTx/>
              <a:uFillTx/>
              <a:latin typeface="+mj-lt"/>
              <a:ea typeface="+mj-ea"/>
              <a:cs typeface="+mj-cs"/>
            </a:endParaRPr>
          </a:p>
        </p:txBody>
      </p:sp>
      <p:pic>
        <p:nvPicPr>
          <p:cNvPr id="14" name="图片 1"/>
          <p:cNvPicPr>
            <a:picLocks noChangeAspect="1"/>
          </p:cNvPicPr>
          <p:nvPr/>
        </p:nvPicPr>
        <p:blipFill>
          <a:blip r:embed="rId1"/>
          <a:stretch>
            <a:fillRect/>
          </a:stretch>
        </p:blipFill>
        <p:spPr>
          <a:xfrm>
            <a:off x="551815" y="2204720"/>
            <a:ext cx="4179570" cy="348996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634" name="Freeform 60"/>
          <p:cNvSpPr/>
          <p:nvPr/>
        </p:nvSpPr>
        <p:spPr>
          <a:xfrm flipV="1">
            <a:off x="8588375" y="5383213"/>
            <a:ext cx="2862263" cy="566737"/>
          </a:xfrm>
          <a:custGeom>
            <a:avLst/>
            <a:gdLst>
              <a:gd name="txL" fmla="*/ 0 w 2454"/>
              <a:gd name="txT" fmla="*/ 0 h 1222"/>
              <a:gd name="txR" fmla="*/ 2454 w 2454"/>
              <a:gd name="txB" fmla="*/ 1222 h 1222"/>
            </a:gdLst>
            <a:ahLst/>
            <a:cxnLst>
              <a:cxn ang="0">
                <a:pos x="0" y="0"/>
              </a:cxn>
              <a:cxn ang="0">
                <a:pos x="2147483646" y="0"/>
              </a:cxn>
              <a:cxn ang="0">
                <a:pos x="2147483646" y="2147483646"/>
              </a:cxn>
              <a:cxn ang="0">
                <a:pos x="2147483646" y="2147483646"/>
              </a:cxn>
            </a:cxnLst>
            <a:rect l="txL" t="txT" r="txR" b="txB"/>
            <a:pathLst>
              <a:path w="2454" h="1222">
                <a:moveTo>
                  <a:pt x="0" y="0"/>
                </a:moveTo>
                <a:lnTo>
                  <a:pt x="322" y="0"/>
                </a:lnTo>
                <a:lnTo>
                  <a:pt x="1544" y="1222"/>
                </a:lnTo>
                <a:lnTo>
                  <a:pt x="2454" y="1222"/>
                </a:lnTo>
              </a:path>
            </a:pathLst>
          </a:custGeom>
          <a:noFill/>
          <a:ln w="28575" cap="flat" cmpd="sng">
            <a:solidFill>
              <a:schemeClr val="bg1">
                <a:alpha val="100000"/>
              </a:schemeClr>
            </a:solidFill>
            <a:prstDash val="solid"/>
            <a:miter lim="800000"/>
            <a:headEnd type="none" w="med" len="med"/>
            <a:tailEnd type="none" w="med" len="med"/>
          </a:ln>
        </p:spPr>
        <p:txBody>
          <a:bodyPr/>
          <a:p>
            <a:endParaRPr lang="zh-CN" altLang="en-US"/>
          </a:p>
        </p:txBody>
      </p:sp>
      <p:pic>
        <p:nvPicPr>
          <p:cNvPr id="21510" name="图片 3" descr="2008624142837.jpg"/>
          <p:cNvPicPr>
            <a:picLocks noChangeAspect="1" noChangeArrowheads="1"/>
          </p:cNvPicPr>
          <p:nvPr/>
        </p:nvPicPr>
        <p:blipFill>
          <a:blip r:embed="rId1"/>
          <a:srcRect/>
          <a:stretch>
            <a:fillRect/>
          </a:stretch>
        </p:blipFill>
        <p:spPr bwMode="auto">
          <a:xfrm>
            <a:off x="1271588" y="3995738"/>
            <a:ext cx="2071688" cy="18446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TextBox 63"/>
          <p:cNvSpPr txBox="1"/>
          <p:nvPr/>
        </p:nvSpPr>
        <p:spPr>
          <a:xfrm>
            <a:off x="2306638" y="2986088"/>
            <a:ext cx="2339975" cy="8302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2400" b="1" dirty="0">
                <a:solidFill>
                  <a:schemeClr val="bg1"/>
                </a:solidFill>
                <a:latin typeface="微软雅黑" panose="020B0503020204020204" pitchFamily="34" charset="-122"/>
                <a:ea typeface="微软雅黑" panose="020B0503020204020204" pitchFamily="34" charset="-122"/>
              </a:rPr>
              <a:t>1. </a:t>
            </a:r>
            <a:r>
              <a:rPr lang="zh-CN" altLang="en-US" sz="2400" b="1" dirty="0">
                <a:solidFill>
                  <a:schemeClr val="bg1"/>
                </a:solidFill>
                <a:latin typeface="微软雅黑" panose="020B0503020204020204" pitchFamily="34" charset="-122"/>
                <a:ea typeface="微软雅黑" panose="020B0503020204020204" pitchFamily="34" charset="-122"/>
              </a:rPr>
              <a:t>为企业带来不同利益的客户</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4637" name="TextBox 65"/>
          <p:cNvSpPr txBox="1"/>
          <p:nvPr/>
        </p:nvSpPr>
        <p:spPr>
          <a:xfrm>
            <a:off x="7578725" y="2595563"/>
            <a:ext cx="2643188" cy="43021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2200" b="1" dirty="0">
                <a:solidFill>
                  <a:schemeClr val="tx2"/>
                </a:solidFill>
                <a:latin typeface="微软雅黑" panose="020B0503020204020204" pitchFamily="34" charset="-122"/>
                <a:ea typeface="微软雅黑" panose="020B0503020204020204" pitchFamily="34" charset="-122"/>
              </a:rPr>
              <a:t>一个星期消费一次</a:t>
            </a:r>
            <a:endParaRPr lang="zh-CN" altLang="en-US" sz="2200" b="1" dirty="0">
              <a:solidFill>
                <a:schemeClr val="tx2"/>
              </a:solidFill>
              <a:latin typeface="微软雅黑" panose="020B0503020204020204" pitchFamily="34" charset="-122"/>
              <a:ea typeface="微软雅黑" panose="020B0503020204020204" pitchFamily="34" charset="-122"/>
            </a:endParaRPr>
          </a:p>
        </p:txBody>
      </p:sp>
      <p:sp>
        <p:nvSpPr>
          <p:cNvPr id="24638" name="TextBox 66"/>
          <p:cNvSpPr txBox="1"/>
          <p:nvPr/>
        </p:nvSpPr>
        <p:spPr>
          <a:xfrm>
            <a:off x="7564438" y="3994150"/>
            <a:ext cx="2857500" cy="43021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2200" b="1" dirty="0">
                <a:solidFill>
                  <a:schemeClr val="tx2"/>
                </a:solidFill>
                <a:latin typeface="微软雅黑" panose="020B0503020204020204" pitchFamily="34" charset="-122"/>
                <a:ea typeface="微软雅黑" panose="020B0503020204020204" pitchFamily="34" charset="-122"/>
              </a:rPr>
              <a:t>大约一个月消费一次</a:t>
            </a:r>
            <a:endParaRPr lang="zh-CN" altLang="en-US" sz="2200" b="1" dirty="0">
              <a:solidFill>
                <a:schemeClr val="tx2"/>
              </a:solidFill>
              <a:latin typeface="微软雅黑" panose="020B0503020204020204" pitchFamily="34" charset="-122"/>
              <a:ea typeface="微软雅黑" panose="020B0503020204020204" pitchFamily="34" charset="-122"/>
            </a:endParaRPr>
          </a:p>
        </p:txBody>
      </p:sp>
      <p:sp>
        <p:nvSpPr>
          <p:cNvPr id="24639" name="TextBox 67"/>
          <p:cNvSpPr txBox="1"/>
          <p:nvPr/>
        </p:nvSpPr>
        <p:spPr>
          <a:xfrm>
            <a:off x="7548563" y="5334000"/>
            <a:ext cx="2857500" cy="43021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sz="2200" b="1" dirty="0">
                <a:solidFill>
                  <a:schemeClr val="tx2"/>
                </a:solidFill>
                <a:latin typeface="微软雅黑" panose="020B0503020204020204" pitchFamily="34" charset="-122"/>
                <a:ea typeface="微软雅黑" panose="020B0503020204020204" pitchFamily="34" charset="-122"/>
              </a:rPr>
              <a:t>半年内消费一次</a:t>
            </a:r>
            <a:endParaRPr lang="zh-CN" altLang="en-US" sz="2200" b="1" dirty="0">
              <a:solidFill>
                <a:schemeClr val="tx2"/>
              </a:solidFill>
              <a:latin typeface="微软雅黑" panose="020B0503020204020204" pitchFamily="34" charset="-122"/>
              <a:ea typeface="微软雅黑" panose="020B0503020204020204" pitchFamily="34" charset="-122"/>
            </a:endParaRPr>
          </a:p>
        </p:txBody>
      </p:sp>
      <p:sp>
        <p:nvSpPr>
          <p:cNvPr id="21512" name="Rectangle 2"/>
          <p:cNvSpPr/>
          <p:nvPr>
            <p:ph type="title" idx="4294967295"/>
          </p:nvPr>
        </p:nvSpPr>
        <p:spPr>
          <a:xfrm>
            <a:off x="1179513" y="1311275"/>
            <a:ext cx="8229600" cy="647700"/>
          </a:xfrm>
          <a:solidFill>
            <a:srgbClr val="FFFFFF">
              <a:alpha val="100000"/>
            </a:srgbClr>
          </a:solidFill>
          <a:ln>
            <a:solidFill>
              <a:srgbClr val="FFFFFF">
                <a:alpha val="100000"/>
              </a:srgbClr>
            </a:solidFill>
            <a:miter lim="800000"/>
          </a:ln>
        </p:spPr>
        <p:txBody>
          <a:bodyPr vert="horz" wrap="square" lIns="91440" tIns="45720" rIns="91440" bIns="45720" anchor="ctr" anchorCtr="0"/>
          <a:p>
            <a:pPr eaLnBrk="1" hangingPunct="1">
              <a:lnSpc>
                <a:spcPct val="80000"/>
              </a:lnSpc>
            </a:pPr>
            <a:r>
              <a:rPr lang="zh-CN" altLang="en-US" sz="2800" b="1" dirty="0">
                <a:latin typeface="微软雅黑" panose="020B0503020204020204" pitchFamily="34" charset="-122"/>
                <a:ea typeface="微软雅黑" panose="020B0503020204020204" pitchFamily="34" charset="-122"/>
                <a:hlinkClick r:id="rId2"/>
              </a:rPr>
              <a:t>阅读材料</a:t>
            </a:r>
            <a:r>
              <a:rPr lang="zh-CN" altLang="en-US" sz="2800" b="1" dirty="0">
                <a:latin typeface="微软雅黑" panose="020B0503020204020204" pitchFamily="34" charset="-122"/>
                <a:ea typeface="微软雅黑" panose="020B0503020204020204" pitchFamily="34" charset="-122"/>
              </a:rPr>
              <a:t>：肯德基的客户划分</a:t>
            </a:r>
            <a:endParaRPr lang="zh-CN" altLang="en-US" sz="2800" b="1" dirty="0">
              <a:latin typeface="微软雅黑" panose="020B0503020204020204" pitchFamily="34" charset="-122"/>
              <a:ea typeface="微软雅黑" panose="020B0503020204020204" pitchFamily="34" charset="-122"/>
            </a:endParaRPr>
          </a:p>
        </p:txBody>
      </p:sp>
      <p:sp>
        <p:nvSpPr>
          <p:cNvPr id="21513" name="TextBox 64"/>
          <p:cNvSpPr txBox="1"/>
          <p:nvPr/>
        </p:nvSpPr>
        <p:spPr>
          <a:xfrm>
            <a:off x="1127125" y="2654300"/>
            <a:ext cx="3806825" cy="46196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400" b="1" dirty="0">
                <a:solidFill>
                  <a:srgbClr val="FF0000"/>
                </a:solidFill>
                <a:latin typeface="微软雅黑" panose="020B0503020204020204" pitchFamily="34" charset="-122"/>
                <a:ea typeface="微软雅黑" panose="020B0503020204020204" pitchFamily="34" charset="-122"/>
              </a:rPr>
              <a:t>占全部消费者的</a:t>
            </a:r>
            <a:r>
              <a:rPr lang="en-US" altLang="zh-CN" sz="2400" b="1" dirty="0">
                <a:solidFill>
                  <a:srgbClr val="FF0000"/>
                </a:solidFill>
                <a:latin typeface="微软雅黑" panose="020B0503020204020204" pitchFamily="34" charset="-122"/>
                <a:ea typeface="微软雅黑" panose="020B0503020204020204" pitchFamily="34" charset="-122"/>
              </a:rPr>
              <a:t>30-40%</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21514" name="组合 19"/>
          <p:cNvGrpSpPr/>
          <p:nvPr/>
        </p:nvGrpSpPr>
        <p:grpSpPr>
          <a:xfrm>
            <a:off x="11496675" y="1588"/>
            <a:ext cx="695325" cy="506412"/>
            <a:chOff x="0" y="0"/>
            <a:chExt cx="694944" cy="624651"/>
          </a:xfrm>
        </p:grpSpPr>
        <p:sp>
          <p:nvSpPr>
            <p:cNvPr id="21528"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1529"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69" name="矩形 68"/>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70" name="矩形 69"/>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71" name="矩形 70"/>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2" name="直接连接符 71"/>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1519" name="组合 1"/>
          <p:cNvGrpSpPr/>
          <p:nvPr/>
        </p:nvGrpSpPr>
        <p:grpSpPr>
          <a:xfrm>
            <a:off x="4935538" y="2527300"/>
            <a:ext cx="2286000" cy="709613"/>
            <a:chOff x="0" y="0"/>
            <a:chExt cx="2286000" cy="2093500"/>
          </a:xfrm>
        </p:grpSpPr>
        <p:sp>
          <p:nvSpPr>
            <p:cNvPr id="21526" name="矩形 2"/>
            <p:cNvSpPr/>
            <p:nvPr/>
          </p:nvSpPr>
          <p:spPr>
            <a:xfrm>
              <a:off x="0" y="0"/>
              <a:ext cx="2286000" cy="209350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21527" name="TextBox 10"/>
            <p:cNvSpPr txBox="1"/>
            <p:nvPr/>
          </p:nvSpPr>
          <p:spPr>
            <a:xfrm>
              <a:off x="154492" y="437047"/>
              <a:ext cx="1977015" cy="136223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FFFFFF"/>
                  </a:solidFill>
                  <a:latin typeface="微软雅黑" panose="020B0503020204020204" pitchFamily="34" charset="-122"/>
                  <a:ea typeface="微软雅黑" panose="020B0503020204020204" pitchFamily="34" charset="-122"/>
                </a:rPr>
                <a:t>重度消费者</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grpSp>
      <p:grpSp>
        <p:nvGrpSpPr>
          <p:cNvPr id="21520" name="组合 1"/>
          <p:cNvGrpSpPr/>
          <p:nvPr/>
        </p:nvGrpSpPr>
        <p:grpSpPr>
          <a:xfrm>
            <a:off x="4929188" y="3883025"/>
            <a:ext cx="2286000" cy="709613"/>
            <a:chOff x="0" y="0"/>
            <a:chExt cx="2286000" cy="2093500"/>
          </a:xfrm>
        </p:grpSpPr>
        <p:sp>
          <p:nvSpPr>
            <p:cNvPr id="21524" name="矩形 2"/>
            <p:cNvSpPr/>
            <p:nvPr/>
          </p:nvSpPr>
          <p:spPr>
            <a:xfrm>
              <a:off x="0" y="0"/>
              <a:ext cx="2286000" cy="209350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21525" name="TextBox 10"/>
            <p:cNvSpPr txBox="1"/>
            <p:nvPr/>
          </p:nvSpPr>
          <p:spPr>
            <a:xfrm>
              <a:off x="154492" y="437047"/>
              <a:ext cx="1977015" cy="136223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FFFFFF"/>
                  </a:solidFill>
                  <a:latin typeface="微软雅黑" panose="020B0503020204020204" pitchFamily="34" charset="-122"/>
                  <a:ea typeface="微软雅黑" panose="020B0503020204020204" pitchFamily="34" charset="-122"/>
                </a:rPr>
                <a:t>中度消费者</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grpSp>
      <p:grpSp>
        <p:nvGrpSpPr>
          <p:cNvPr id="21521" name="组合 1"/>
          <p:cNvGrpSpPr/>
          <p:nvPr/>
        </p:nvGrpSpPr>
        <p:grpSpPr>
          <a:xfrm>
            <a:off x="4929188" y="5240338"/>
            <a:ext cx="2286000" cy="709612"/>
            <a:chOff x="0" y="0"/>
            <a:chExt cx="2286000" cy="2093500"/>
          </a:xfrm>
        </p:grpSpPr>
        <p:sp>
          <p:nvSpPr>
            <p:cNvPr id="21522" name="矩形 2"/>
            <p:cNvSpPr/>
            <p:nvPr/>
          </p:nvSpPr>
          <p:spPr>
            <a:xfrm>
              <a:off x="0" y="0"/>
              <a:ext cx="2286000" cy="209350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21523" name="TextBox 10"/>
            <p:cNvSpPr txBox="1"/>
            <p:nvPr/>
          </p:nvSpPr>
          <p:spPr>
            <a:xfrm>
              <a:off x="154492" y="437047"/>
              <a:ext cx="1977015" cy="136223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FFFFFF"/>
                  </a:solidFill>
                  <a:latin typeface="微软雅黑" panose="020B0503020204020204" pitchFamily="34" charset="-122"/>
                  <a:ea typeface="微软雅黑" panose="020B0503020204020204" pitchFamily="34" charset="-122"/>
                </a:rPr>
                <a:t>轻度消费者</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grpSp>
    </p:spTree>
  </p:cSld>
  <p:clrMapOvr>
    <a:masterClrMapping/>
  </p:clrMapOvr>
  <p:transition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634"/>
                                        </p:tgtEl>
                                        <p:attrNameLst>
                                          <p:attrName>style.visibility</p:attrName>
                                        </p:attrNameLst>
                                      </p:cBhvr>
                                      <p:to>
                                        <p:strVal val="visible"/>
                                      </p:to>
                                    </p:set>
                                    <p:animEffect transition="in" filter="wipe(left)">
                                      <p:cBhvr>
                                        <p:cTn id="7" dur="500"/>
                                        <p:tgtEl>
                                          <p:spTgt spid="2463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4637"/>
                                        </p:tgtEl>
                                        <p:attrNameLst>
                                          <p:attrName>style.visibility</p:attrName>
                                        </p:attrNameLst>
                                      </p:cBhvr>
                                      <p:to>
                                        <p:strVal val="visible"/>
                                      </p:to>
                                    </p:set>
                                    <p:anim calcmode="lin" valueType="num">
                                      <p:cBhvr additive="base">
                                        <p:cTn id="11" dur="500" fill="hold"/>
                                        <p:tgtEl>
                                          <p:spTgt spid="24637"/>
                                        </p:tgtEl>
                                        <p:attrNameLst>
                                          <p:attrName>ppt_x</p:attrName>
                                        </p:attrNameLst>
                                      </p:cBhvr>
                                      <p:tavLst>
                                        <p:tav tm="0">
                                          <p:val>
                                            <p:strVal val="#ppt_x"/>
                                          </p:val>
                                        </p:tav>
                                        <p:tav tm="100000">
                                          <p:val>
                                            <p:strVal val="#ppt_x"/>
                                          </p:val>
                                        </p:tav>
                                      </p:tavLst>
                                    </p:anim>
                                    <p:anim calcmode="lin" valueType="num">
                                      <p:cBhvr additive="base">
                                        <p:cTn id="12" dur="500" fill="hold"/>
                                        <p:tgtEl>
                                          <p:spTgt spid="2463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4638"/>
                                        </p:tgtEl>
                                        <p:attrNameLst>
                                          <p:attrName>style.visibility</p:attrName>
                                        </p:attrNameLst>
                                      </p:cBhvr>
                                      <p:to>
                                        <p:strVal val="visible"/>
                                      </p:to>
                                    </p:set>
                                    <p:anim calcmode="lin" valueType="num">
                                      <p:cBhvr additive="base">
                                        <p:cTn id="16" dur="500" fill="hold"/>
                                        <p:tgtEl>
                                          <p:spTgt spid="24638"/>
                                        </p:tgtEl>
                                        <p:attrNameLst>
                                          <p:attrName>ppt_x</p:attrName>
                                        </p:attrNameLst>
                                      </p:cBhvr>
                                      <p:tavLst>
                                        <p:tav tm="0">
                                          <p:val>
                                            <p:strVal val="#ppt_x"/>
                                          </p:val>
                                        </p:tav>
                                        <p:tav tm="100000">
                                          <p:val>
                                            <p:strVal val="#ppt_x"/>
                                          </p:val>
                                        </p:tav>
                                      </p:tavLst>
                                    </p:anim>
                                    <p:anim calcmode="lin" valueType="num">
                                      <p:cBhvr additive="base">
                                        <p:cTn id="17" dur="500" fill="hold"/>
                                        <p:tgtEl>
                                          <p:spTgt spid="24638"/>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24639"/>
                                        </p:tgtEl>
                                        <p:attrNameLst>
                                          <p:attrName>style.visibility</p:attrName>
                                        </p:attrNameLst>
                                      </p:cBhvr>
                                      <p:to>
                                        <p:strVal val="visible"/>
                                      </p:to>
                                    </p:set>
                                    <p:anim calcmode="lin" valueType="num">
                                      <p:cBhvr additive="base">
                                        <p:cTn id="21" dur="500" fill="hold"/>
                                        <p:tgtEl>
                                          <p:spTgt spid="24639"/>
                                        </p:tgtEl>
                                        <p:attrNameLst>
                                          <p:attrName>ppt_x</p:attrName>
                                        </p:attrNameLst>
                                      </p:cBhvr>
                                      <p:tavLst>
                                        <p:tav tm="0">
                                          <p:val>
                                            <p:strVal val="#ppt_x"/>
                                          </p:val>
                                        </p:tav>
                                        <p:tav tm="100000">
                                          <p:val>
                                            <p:strVal val="#ppt_x"/>
                                          </p:val>
                                        </p:tav>
                                      </p:tavLst>
                                    </p:anim>
                                    <p:anim calcmode="lin" valueType="num">
                                      <p:cBhvr additive="base">
                                        <p:cTn id="22" dur="500" fill="hold"/>
                                        <p:tgtEl>
                                          <p:spTgt spid="246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37" grpId="0"/>
      <p:bldP spid="24638" grpId="0"/>
      <p:bldP spid="246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78" name="组合 19"/>
          <p:cNvGrpSpPr/>
          <p:nvPr/>
        </p:nvGrpSpPr>
        <p:grpSpPr>
          <a:xfrm>
            <a:off x="11496675" y="1588"/>
            <a:ext cx="695325" cy="506412"/>
            <a:chOff x="0" y="0"/>
            <a:chExt cx="694944" cy="624651"/>
          </a:xfrm>
        </p:grpSpPr>
        <p:sp>
          <p:nvSpPr>
            <p:cNvPr id="2459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459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3" name="矩形 22"/>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5" name="矩形 24"/>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4583" name="圆角矩形 11"/>
          <p:cNvSpPr/>
          <p:nvPr/>
        </p:nvSpPr>
        <p:spPr>
          <a:xfrm>
            <a:off x="2794000" y="2705100"/>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24584" name="圆角矩形 11"/>
          <p:cNvSpPr/>
          <p:nvPr/>
        </p:nvSpPr>
        <p:spPr>
          <a:xfrm>
            <a:off x="2794000" y="3900488"/>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24585" name="圆角矩形 11"/>
          <p:cNvSpPr/>
          <p:nvPr/>
        </p:nvSpPr>
        <p:spPr>
          <a:xfrm>
            <a:off x="2794000" y="5095875"/>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24586" name="任意多边形 21"/>
          <p:cNvSpPr/>
          <p:nvPr/>
        </p:nvSpPr>
        <p:spPr>
          <a:xfrm>
            <a:off x="2816225" y="2159000"/>
            <a:ext cx="169863" cy="4708525"/>
          </a:xfrm>
          <a:custGeom>
            <a:avLst/>
            <a:gdLst>
              <a:gd name="txL" fmla="*/ 0 w 169863"/>
              <a:gd name="txT" fmla="*/ 0 h 4347924"/>
              <a:gd name="txR" fmla="*/ 169863 w 169863"/>
              <a:gd name="txB" fmla="*/ 4347924 h 4347924"/>
            </a:gdLst>
            <a:ahLst/>
            <a:cxnLst>
              <a:cxn ang="0">
                <a:pos x="0" y="0"/>
              </a:cxn>
              <a:cxn ang="0">
                <a:pos x="169863" y="0"/>
              </a:cxn>
              <a:cxn ang="0">
                <a:pos x="169863" y="15557076"/>
              </a:cxn>
              <a:cxn ang="0">
                <a:pos x="0" y="15557076"/>
              </a:cxn>
              <a:cxn ang="0">
                <a:pos x="0" y="0"/>
              </a:cxn>
            </a:cxnLst>
            <a:rect l="txL" t="txT" r="txR" b="txB"/>
            <a:pathLst>
              <a:path w="169863" h="4347924">
                <a:moveTo>
                  <a:pt x="0" y="0"/>
                </a:moveTo>
                <a:lnTo>
                  <a:pt x="169863" y="0"/>
                </a:lnTo>
                <a:lnTo>
                  <a:pt x="169863" y="4347924"/>
                </a:lnTo>
                <a:lnTo>
                  <a:pt x="0" y="4347924"/>
                </a:lnTo>
                <a:lnTo>
                  <a:pt x="0" y="0"/>
                </a:lnTo>
                <a:close/>
              </a:path>
            </a:pathLst>
          </a:custGeom>
          <a:gradFill rotWithShape="0">
            <a:gsLst>
              <a:gs pos="0">
                <a:srgbClr val="ABABAB">
                  <a:alpha val="100000"/>
                </a:srgbClr>
              </a:gs>
              <a:gs pos="53999">
                <a:srgbClr val="D7D7D7">
                  <a:alpha val="100000"/>
                </a:srgbClr>
              </a:gs>
              <a:gs pos="100000">
                <a:srgbClr val="A5A5A5">
                  <a:alpha val="100000"/>
                </a:srgbClr>
              </a:gs>
            </a:gsLst>
            <a:lin ang="0" scaled="1"/>
            <a:tileRect/>
          </a:gradFill>
          <a:ln w="9525">
            <a:noFill/>
          </a:ln>
        </p:spPr>
        <p:txBody>
          <a:bodyPr/>
          <a:p>
            <a:endParaRPr lang="zh-CN" altLang="en-US"/>
          </a:p>
        </p:txBody>
      </p:sp>
      <p:sp>
        <p:nvSpPr>
          <p:cNvPr id="24587" name="圆角矩形 4"/>
          <p:cNvSpPr/>
          <p:nvPr/>
        </p:nvSpPr>
        <p:spPr>
          <a:xfrm>
            <a:off x="2794000" y="2763838"/>
            <a:ext cx="1274763" cy="708025"/>
          </a:xfrm>
          <a:custGeom>
            <a:avLst/>
            <a:gdLst/>
            <a:ahLst/>
            <a:cxnLst>
              <a:cxn ang="0">
                <a:pos x="0" y="0"/>
              </a:cxn>
              <a:cxn ang="0">
                <a:pos x="73149" y="0"/>
              </a:cxn>
              <a:cxn ang="0">
                <a:pos x="101284" y="28085"/>
              </a:cxn>
              <a:cxn ang="0">
                <a:pos x="73149" y="56170"/>
              </a:cxn>
              <a:cxn ang="0">
                <a:pos x="0" y="56170"/>
              </a:cxn>
              <a:cxn ang="0">
                <a:pos x="0" y="0"/>
              </a:cxn>
            </a:cxnLst>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alpha val="100000"/>
            </a:srgbClr>
          </a:solidFill>
          <a:ln w="9525">
            <a:noFill/>
          </a:ln>
          <a:effectLst>
            <a:outerShdw dist="25401" dir="2699999" algn="ctr" rotWithShape="0">
              <a:srgbClr val="000000">
                <a:alpha val="7999"/>
              </a:srgbClr>
            </a:outerShdw>
          </a:effectLst>
        </p:spPr>
        <p:txBody>
          <a:bodyPr/>
          <a:p>
            <a:endParaRPr lang="zh-CN" altLang="en-US"/>
          </a:p>
        </p:txBody>
      </p:sp>
      <p:grpSp>
        <p:nvGrpSpPr>
          <p:cNvPr id="24588" name="椭圆 6"/>
          <p:cNvGrpSpPr/>
          <p:nvPr/>
        </p:nvGrpSpPr>
        <p:grpSpPr>
          <a:xfrm>
            <a:off x="3425825" y="2859088"/>
            <a:ext cx="536575" cy="530225"/>
            <a:chOff x="0" y="0"/>
            <a:chExt cx="338" cy="334"/>
          </a:xfrm>
        </p:grpSpPr>
        <p:pic>
          <p:nvPicPr>
            <p:cNvPr id="24595" name="椭圆 6"/>
            <p:cNvPicPr/>
            <p:nvPr/>
          </p:nvPicPr>
          <p:blipFill>
            <a:blip r:embed="rId1"/>
            <a:stretch>
              <a:fillRect/>
            </a:stretch>
          </p:blipFill>
          <p:spPr>
            <a:xfrm>
              <a:off x="0" y="0"/>
              <a:ext cx="338" cy="334"/>
            </a:xfrm>
            <a:prstGeom prst="rect">
              <a:avLst/>
            </a:prstGeom>
            <a:noFill/>
            <a:ln w="9525">
              <a:noFill/>
            </a:ln>
          </p:spPr>
        </p:pic>
        <p:sp>
          <p:nvSpPr>
            <p:cNvPr id="24596" name="Text Box 10"/>
            <p:cNvSpPr txBox="1"/>
            <p:nvPr/>
          </p:nvSpPr>
          <p:spPr>
            <a:xfrm>
              <a:off x="53" y="51"/>
              <a:ext cx="232" cy="232"/>
            </a:xfrm>
            <a:prstGeom prst="rect">
              <a:avLst/>
            </a:prstGeom>
            <a:no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20000"/>
                </a:lnSpc>
                <a:spcBef>
                  <a:spcPct val="0"/>
                </a:spcBef>
                <a:buNone/>
              </a:pPr>
              <a:r>
                <a:rPr lang="en-US" altLang="zh-CN" sz="2400" b="1" dirty="0">
                  <a:latin typeface="Segoe UI" panose="020B0502040204020203" pitchFamily="34" charset="0"/>
                  <a:cs typeface="Segoe UI" panose="020B0502040204020203" pitchFamily="34" charset="0"/>
                </a:rPr>
                <a:t>1</a:t>
              </a:r>
              <a:endParaRPr lang="zh-CN" altLang="en-US" sz="2400" b="1" dirty="0">
                <a:latin typeface="Segoe UI" panose="020B0502040204020203" pitchFamily="34" charset="0"/>
                <a:ea typeface="幼圆" panose="02010509060101010101" pitchFamily="49" charset="-122"/>
              </a:endParaRPr>
            </a:p>
          </p:txBody>
        </p:sp>
      </p:grpSp>
      <p:sp>
        <p:nvSpPr>
          <p:cNvPr id="24589" name="圆角矩形 4"/>
          <p:cNvSpPr/>
          <p:nvPr/>
        </p:nvSpPr>
        <p:spPr>
          <a:xfrm>
            <a:off x="2794000" y="3959225"/>
            <a:ext cx="1274763" cy="708025"/>
          </a:xfrm>
          <a:custGeom>
            <a:avLst/>
            <a:gdLst/>
            <a:ahLst/>
            <a:cxnLst>
              <a:cxn ang="0">
                <a:pos x="0" y="0"/>
              </a:cxn>
              <a:cxn ang="0">
                <a:pos x="73149" y="0"/>
              </a:cxn>
              <a:cxn ang="0">
                <a:pos x="101284" y="28085"/>
              </a:cxn>
              <a:cxn ang="0">
                <a:pos x="73149" y="56170"/>
              </a:cxn>
              <a:cxn ang="0">
                <a:pos x="0" y="56170"/>
              </a:cxn>
              <a:cxn ang="0">
                <a:pos x="0" y="0"/>
              </a:cxn>
            </a:cxnLst>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alpha val="100000"/>
            </a:srgbClr>
          </a:solidFill>
          <a:ln w="9525">
            <a:noFill/>
          </a:ln>
          <a:effectLst>
            <a:outerShdw dist="25401" dir="2699999" algn="ctr" rotWithShape="0">
              <a:srgbClr val="000000">
                <a:alpha val="7999"/>
              </a:srgbClr>
            </a:outerShdw>
          </a:effectLst>
        </p:spPr>
        <p:txBody>
          <a:bodyPr/>
          <a:p>
            <a:endParaRPr lang="zh-CN" altLang="en-US"/>
          </a:p>
        </p:txBody>
      </p:sp>
      <p:grpSp>
        <p:nvGrpSpPr>
          <p:cNvPr id="24590" name="椭圆 85"/>
          <p:cNvGrpSpPr/>
          <p:nvPr/>
        </p:nvGrpSpPr>
        <p:grpSpPr>
          <a:xfrm>
            <a:off x="3425825" y="4054475"/>
            <a:ext cx="536575" cy="530225"/>
            <a:chOff x="0" y="0"/>
            <a:chExt cx="338" cy="334"/>
          </a:xfrm>
        </p:grpSpPr>
        <p:pic>
          <p:nvPicPr>
            <p:cNvPr id="24593" name="椭圆 85"/>
            <p:cNvPicPr/>
            <p:nvPr/>
          </p:nvPicPr>
          <p:blipFill>
            <a:blip r:embed="rId1"/>
            <a:stretch>
              <a:fillRect/>
            </a:stretch>
          </p:blipFill>
          <p:spPr>
            <a:xfrm>
              <a:off x="0" y="0"/>
              <a:ext cx="338" cy="334"/>
            </a:xfrm>
            <a:prstGeom prst="rect">
              <a:avLst/>
            </a:prstGeom>
            <a:noFill/>
            <a:ln w="9525">
              <a:noFill/>
            </a:ln>
          </p:spPr>
        </p:pic>
        <p:sp>
          <p:nvSpPr>
            <p:cNvPr id="24594" name="Text Box 14"/>
            <p:cNvSpPr txBox="1"/>
            <p:nvPr/>
          </p:nvSpPr>
          <p:spPr>
            <a:xfrm>
              <a:off x="53" y="50"/>
              <a:ext cx="232" cy="233"/>
            </a:xfrm>
            <a:prstGeom prst="rect">
              <a:avLst/>
            </a:prstGeom>
            <a:no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20000"/>
                </a:lnSpc>
                <a:spcBef>
                  <a:spcPct val="0"/>
                </a:spcBef>
                <a:buNone/>
              </a:pPr>
              <a:r>
                <a:rPr lang="en-US" altLang="zh-CN" sz="2400" b="1" dirty="0">
                  <a:latin typeface="Segoe UI" panose="020B0502040204020203" pitchFamily="34" charset="0"/>
                  <a:cs typeface="Segoe UI" panose="020B0502040204020203" pitchFamily="34" charset="0"/>
                </a:rPr>
                <a:t>2</a:t>
              </a:r>
              <a:endParaRPr lang="zh-CN" altLang="en-US" sz="2400" b="1" dirty="0">
                <a:latin typeface="Segoe UI" panose="020B0502040204020203" pitchFamily="34" charset="0"/>
                <a:ea typeface="幼圆" panose="02010509060101010101" pitchFamily="49" charset="-122"/>
              </a:endParaRPr>
            </a:p>
          </p:txBody>
        </p:sp>
      </p:grpSp>
      <p:sp>
        <p:nvSpPr>
          <p:cNvPr id="24591" name="TextBox 33"/>
          <p:cNvSpPr txBox="1"/>
          <p:nvPr/>
        </p:nvSpPr>
        <p:spPr>
          <a:xfrm>
            <a:off x="4195763" y="2646363"/>
            <a:ext cx="4995862" cy="98425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ct val="0"/>
              </a:spcBef>
              <a:buNone/>
            </a:pPr>
            <a:r>
              <a:rPr lang="zh-CN" altLang="en-US" b="1" dirty="0">
                <a:solidFill>
                  <a:srgbClr val="404040"/>
                </a:solidFill>
                <a:latin typeface="微软雅黑" panose="020B0503020204020204" pitchFamily="34" charset="-122"/>
                <a:ea typeface="微软雅黑" panose="020B0503020204020204" pitchFamily="34" charset="-122"/>
              </a:rPr>
              <a:t>客户的基本状态</a:t>
            </a:r>
            <a:endParaRPr lang="zh-CN" altLang="en-US" b="1" dirty="0">
              <a:solidFill>
                <a:srgbClr val="404040"/>
              </a:solidFill>
              <a:latin typeface="微软雅黑" panose="020B0503020204020204" pitchFamily="34" charset="-122"/>
              <a:ea typeface="微软雅黑" panose="020B0503020204020204" pitchFamily="34" charset="-122"/>
            </a:endParaRPr>
          </a:p>
        </p:txBody>
      </p:sp>
      <p:sp>
        <p:nvSpPr>
          <p:cNvPr id="24592" name="TextBox 33"/>
          <p:cNvSpPr txBox="1"/>
          <p:nvPr/>
        </p:nvSpPr>
        <p:spPr>
          <a:xfrm>
            <a:off x="4195763" y="3816350"/>
            <a:ext cx="4995862" cy="98425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ct val="0"/>
              </a:spcBef>
              <a:buNone/>
            </a:pPr>
            <a:r>
              <a:rPr lang="zh-CN" altLang="en-US" b="1" dirty="0">
                <a:solidFill>
                  <a:srgbClr val="404040"/>
                </a:solidFill>
                <a:latin typeface="微软雅黑" panose="020B0503020204020204" pitchFamily="34" charset="-122"/>
                <a:ea typeface="微软雅黑" panose="020B0503020204020204" pitchFamily="34" charset="-122"/>
              </a:rPr>
              <a:t>不同状态客户的管理</a:t>
            </a:r>
            <a:endParaRPr lang="zh-CN" altLang="en-US" b="1" dirty="0">
              <a:solidFill>
                <a:srgbClr val="40404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7824470" y="5949315"/>
            <a:ext cx="5080000" cy="398780"/>
          </a:xfrm>
          <a:prstGeom prst="rect">
            <a:avLst/>
          </a:prstGeom>
          <a:noFill/>
          <a:ln w="9525">
            <a:noFill/>
          </a:ln>
        </p:spPr>
        <p:txBody>
          <a:bodyPr>
            <a:spAutoFit/>
          </a:bodyPr>
          <a:p>
            <a:r>
              <a:rPr lang="zh-CN" sz="2000" b="1">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微课1：识别客户的状态及管理策略</a:t>
            </a:r>
            <a:endParaRPr lang="zh-CN" altLang="en-US" sz="2000" b="1">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MH_Other_1"/>
          <p:cNvSpPr/>
          <p:nvPr/>
        </p:nvSpPr>
        <p:spPr>
          <a:xfrm>
            <a:off x="1344613" y="2779713"/>
            <a:ext cx="9144000" cy="2960687"/>
          </a:xfrm>
          <a:prstGeom prst="rect">
            <a:avLst/>
          </a:prstGeom>
          <a:solidFill>
            <a:srgbClr val="E5F0FF"/>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2200" b="1" dirty="0">
              <a:solidFill>
                <a:srgbClr val="FFFFFF"/>
              </a:solidFill>
              <a:latin typeface="Arial" panose="020B0604020202020204" pitchFamily="34" charset="0"/>
              <a:ea typeface="微软雅黑" panose="020B0503020204020204" pitchFamily="34" charset="-122"/>
            </a:endParaRPr>
          </a:p>
        </p:txBody>
      </p:sp>
      <p:sp>
        <p:nvSpPr>
          <p:cNvPr id="25603" name="MH_Other_2"/>
          <p:cNvSpPr/>
          <p:nvPr/>
        </p:nvSpPr>
        <p:spPr>
          <a:xfrm>
            <a:off x="2522538" y="2708275"/>
            <a:ext cx="658812" cy="836613"/>
          </a:xfrm>
          <a:prstGeom prst="rect">
            <a:avLst/>
          </a:prstGeom>
          <a:solidFill>
            <a:srgbClr val="60A7FF"/>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4400" b="1" dirty="0">
                <a:solidFill>
                  <a:srgbClr val="FFFFFF"/>
                </a:solidFill>
                <a:latin typeface="Arial" panose="020B0604020202020204" pitchFamily="34" charset="0"/>
                <a:ea typeface="微软雅黑" panose="020B0503020204020204" pitchFamily="34" charset="-122"/>
              </a:rPr>
              <a:t>1</a:t>
            </a:r>
            <a:endParaRPr lang="zh-CN" altLang="en-US" sz="4400" b="1" dirty="0">
              <a:solidFill>
                <a:srgbClr val="FFFFFF"/>
              </a:solidFill>
              <a:latin typeface="Arial" panose="020B0604020202020204" pitchFamily="34" charset="0"/>
              <a:ea typeface="微软雅黑" panose="020B0503020204020204" pitchFamily="34" charset="-122"/>
            </a:endParaRPr>
          </a:p>
        </p:txBody>
      </p:sp>
      <p:sp>
        <p:nvSpPr>
          <p:cNvPr id="25604" name="MH_SubTitle_1"/>
          <p:cNvSpPr/>
          <p:nvPr/>
        </p:nvSpPr>
        <p:spPr>
          <a:xfrm>
            <a:off x="1984375" y="3571875"/>
            <a:ext cx="1562100" cy="671513"/>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000" b="1" dirty="0">
                <a:solidFill>
                  <a:srgbClr val="60A7FF"/>
                </a:solidFill>
                <a:latin typeface="Arial" panose="020B0604020202020204" pitchFamily="34" charset="0"/>
                <a:ea typeface="微软雅黑" panose="020B0503020204020204" pitchFamily="34" charset="-122"/>
              </a:rPr>
              <a:t>潜在客户</a:t>
            </a:r>
            <a:endParaRPr lang="zh-CN" altLang="en-US" sz="2000" b="1" dirty="0">
              <a:solidFill>
                <a:srgbClr val="60A7FF"/>
              </a:solidFill>
              <a:latin typeface="Arial" panose="020B0604020202020204" pitchFamily="34" charset="0"/>
              <a:ea typeface="微软雅黑" panose="020B0503020204020204" pitchFamily="34" charset="-122"/>
            </a:endParaRPr>
          </a:p>
        </p:txBody>
      </p:sp>
      <p:sp>
        <p:nvSpPr>
          <p:cNvPr id="25605" name="MH_Text_1"/>
          <p:cNvSpPr/>
          <p:nvPr/>
        </p:nvSpPr>
        <p:spPr>
          <a:xfrm>
            <a:off x="1377950" y="4797425"/>
            <a:ext cx="9075738" cy="1223963"/>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50000"/>
              </a:lnSpc>
              <a:spcBef>
                <a:spcPct val="0"/>
              </a:spcBef>
              <a:buFontTx/>
              <a:buNone/>
            </a:pPr>
            <a:r>
              <a:rPr lang="zh-CN" altLang="en-US" sz="2400" dirty="0">
                <a:latin typeface="Arial" panose="020B0604020202020204" pitchFamily="34" charset="0"/>
                <a:ea typeface="微软雅黑" panose="020B0503020204020204" pitchFamily="34" charset="-122"/>
              </a:rPr>
              <a:t>客户的状态，其实是指企业与客户之间的关系所处的阶段或者状态。</a:t>
            </a:r>
            <a:endParaRPr lang="zh-CN" altLang="en-US" sz="2400" dirty="0">
              <a:latin typeface="Arial" panose="020B0604020202020204" pitchFamily="34" charset="0"/>
              <a:ea typeface="微软雅黑" panose="020B0503020204020204" pitchFamily="34" charset="-122"/>
            </a:endParaRPr>
          </a:p>
        </p:txBody>
      </p:sp>
      <p:sp>
        <p:nvSpPr>
          <p:cNvPr id="25606" name="MH_Other_3"/>
          <p:cNvSpPr/>
          <p:nvPr/>
        </p:nvSpPr>
        <p:spPr>
          <a:xfrm>
            <a:off x="4170363" y="2708275"/>
            <a:ext cx="666750" cy="836613"/>
          </a:xfrm>
          <a:prstGeom prst="rect">
            <a:avLst/>
          </a:prstGeom>
          <a:solidFill>
            <a:srgbClr val="72CC3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4400" b="1" dirty="0">
                <a:solidFill>
                  <a:srgbClr val="FFFFFF"/>
                </a:solidFill>
                <a:latin typeface="Arial" panose="020B0604020202020204" pitchFamily="34" charset="0"/>
                <a:ea typeface="微软雅黑" panose="020B0503020204020204" pitchFamily="34" charset="-122"/>
              </a:rPr>
              <a:t>2</a:t>
            </a:r>
            <a:endParaRPr lang="zh-CN" altLang="en-US" sz="4400" b="1" dirty="0">
              <a:solidFill>
                <a:srgbClr val="FFFFFF"/>
              </a:solidFill>
              <a:latin typeface="Arial" panose="020B0604020202020204" pitchFamily="34" charset="0"/>
              <a:ea typeface="微软雅黑" panose="020B0503020204020204" pitchFamily="34" charset="-122"/>
            </a:endParaRPr>
          </a:p>
        </p:txBody>
      </p:sp>
      <p:sp>
        <p:nvSpPr>
          <p:cNvPr id="25607" name="MH_SubTitle_2"/>
          <p:cNvSpPr/>
          <p:nvPr/>
        </p:nvSpPr>
        <p:spPr>
          <a:xfrm>
            <a:off x="3632200" y="3557588"/>
            <a:ext cx="1563688" cy="67310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000" b="1" dirty="0">
                <a:solidFill>
                  <a:srgbClr val="72CC36"/>
                </a:solidFill>
                <a:latin typeface="Arial" panose="020B0604020202020204" pitchFamily="34" charset="0"/>
                <a:ea typeface="微软雅黑" panose="020B0503020204020204" pitchFamily="34" charset="-122"/>
              </a:rPr>
              <a:t>目标客户</a:t>
            </a:r>
            <a:endParaRPr lang="zh-CN" altLang="en-US" sz="2000" b="1" dirty="0">
              <a:solidFill>
                <a:srgbClr val="72CC36"/>
              </a:solidFill>
              <a:latin typeface="Arial" panose="020B0604020202020204" pitchFamily="34" charset="0"/>
              <a:ea typeface="微软雅黑" panose="020B0503020204020204" pitchFamily="34" charset="-122"/>
            </a:endParaRPr>
          </a:p>
        </p:txBody>
      </p:sp>
      <p:sp>
        <p:nvSpPr>
          <p:cNvPr id="25608" name="MH_Other_4"/>
          <p:cNvSpPr/>
          <p:nvPr/>
        </p:nvSpPr>
        <p:spPr>
          <a:xfrm>
            <a:off x="5819775" y="2708275"/>
            <a:ext cx="673100" cy="836613"/>
          </a:xfrm>
          <a:prstGeom prst="rect">
            <a:avLst/>
          </a:prstGeom>
          <a:solidFill>
            <a:srgbClr val="60A7FF"/>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4400" b="1" dirty="0">
                <a:solidFill>
                  <a:srgbClr val="FFFFFF"/>
                </a:solidFill>
                <a:latin typeface="Arial" panose="020B0604020202020204" pitchFamily="34" charset="0"/>
                <a:ea typeface="微软雅黑" panose="020B0503020204020204" pitchFamily="34" charset="-122"/>
              </a:rPr>
              <a:t>3</a:t>
            </a:r>
            <a:endParaRPr lang="zh-CN" altLang="en-US" sz="4400" b="1" dirty="0">
              <a:solidFill>
                <a:srgbClr val="FFFFFF"/>
              </a:solidFill>
              <a:latin typeface="Arial" panose="020B0604020202020204" pitchFamily="34" charset="0"/>
              <a:ea typeface="微软雅黑" panose="020B0503020204020204" pitchFamily="34" charset="-122"/>
            </a:endParaRPr>
          </a:p>
        </p:txBody>
      </p:sp>
      <p:sp>
        <p:nvSpPr>
          <p:cNvPr id="25609" name="MH_SubTitle_3"/>
          <p:cNvSpPr/>
          <p:nvPr/>
        </p:nvSpPr>
        <p:spPr>
          <a:xfrm>
            <a:off x="5283200" y="3557588"/>
            <a:ext cx="1563688" cy="67310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000" b="1" dirty="0">
                <a:solidFill>
                  <a:srgbClr val="60A7FF"/>
                </a:solidFill>
                <a:latin typeface="Arial" panose="020B0604020202020204" pitchFamily="34" charset="0"/>
                <a:ea typeface="微软雅黑" panose="020B0503020204020204" pitchFamily="34" charset="-122"/>
              </a:rPr>
              <a:t>现实客户</a:t>
            </a:r>
            <a:endParaRPr lang="zh-CN" altLang="en-US" sz="2000" b="1" dirty="0">
              <a:solidFill>
                <a:srgbClr val="60A7FF"/>
              </a:solidFill>
              <a:latin typeface="Arial" panose="020B0604020202020204" pitchFamily="34" charset="0"/>
              <a:ea typeface="微软雅黑" panose="020B0503020204020204" pitchFamily="34" charset="-122"/>
            </a:endParaRPr>
          </a:p>
        </p:txBody>
      </p:sp>
      <p:sp>
        <p:nvSpPr>
          <p:cNvPr id="25610" name="MH_Other_5"/>
          <p:cNvSpPr/>
          <p:nvPr/>
        </p:nvSpPr>
        <p:spPr>
          <a:xfrm>
            <a:off x="7469188" y="2708275"/>
            <a:ext cx="681037" cy="836613"/>
          </a:xfrm>
          <a:prstGeom prst="rect">
            <a:avLst/>
          </a:prstGeom>
          <a:solidFill>
            <a:srgbClr val="72CC3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4400" b="1" dirty="0">
                <a:solidFill>
                  <a:srgbClr val="FFFFFF"/>
                </a:solidFill>
                <a:latin typeface="Arial" panose="020B0604020202020204" pitchFamily="34" charset="0"/>
                <a:ea typeface="微软雅黑" panose="020B0503020204020204" pitchFamily="34" charset="-122"/>
              </a:rPr>
              <a:t>4</a:t>
            </a:r>
            <a:endParaRPr lang="zh-CN" altLang="en-US" sz="4400" b="1" dirty="0">
              <a:solidFill>
                <a:srgbClr val="FFFFFF"/>
              </a:solidFill>
              <a:latin typeface="Arial" panose="020B0604020202020204" pitchFamily="34" charset="0"/>
              <a:ea typeface="微软雅黑" panose="020B0503020204020204" pitchFamily="34" charset="-122"/>
            </a:endParaRPr>
          </a:p>
        </p:txBody>
      </p:sp>
      <p:sp>
        <p:nvSpPr>
          <p:cNvPr id="25611" name="MH_SubTitle_4"/>
          <p:cNvSpPr/>
          <p:nvPr/>
        </p:nvSpPr>
        <p:spPr>
          <a:xfrm>
            <a:off x="6932613" y="3557588"/>
            <a:ext cx="1563687" cy="67310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000" b="1" dirty="0">
                <a:solidFill>
                  <a:srgbClr val="72CC36"/>
                </a:solidFill>
                <a:latin typeface="Arial" panose="020B0604020202020204" pitchFamily="34" charset="0"/>
                <a:ea typeface="微软雅黑" panose="020B0503020204020204" pitchFamily="34" charset="-122"/>
              </a:rPr>
              <a:t>流失客户</a:t>
            </a:r>
            <a:endParaRPr lang="zh-CN" altLang="en-US" sz="2000" b="1" dirty="0">
              <a:solidFill>
                <a:srgbClr val="72CC36"/>
              </a:solidFill>
              <a:latin typeface="Arial" panose="020B0604020202020204" pitchFamily="34" charset="0"/>
              <a:ea typeface="微软雅黑" panose="020B0503020204020204" pitchFamily="34" charset="-122"/>
            </a:endParaRPr>
          </a:p>
        </p:txBody>
      </p:sp>
      <p:sp>
        <p:nvSpPr>
          <p:cNvPr id="25612" name="MH_Other_6"/>
          <p:cNvSpPr/>
          <p:nvPr/>
        </p:nvSpPr>
        <p:spPr>
          <a:xfrm>
            <a:off x="9120188" y="2708275"/>
            <a:ext cx="685800" cy="830263"/>
          </a:xfrm>
          <a:prstGeom prst="rect">
            <a:avLst/>
          </a:prstGeom>
          <a:solidFill>
            <a:srgbClr val="60A7FF"/>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4400" b="1" dirty="0">
                <a:solidFill>
                  <a:srgbClr val="FFFFFF"/>
                </a:solidFill>
                <a:latin typeface="Arial" panose="020B0604020202020204" pitchFamily="34" charset="0"/>
                <a:ea typeface="微软雅黑" panose="020B0503020204020204" pitchFamily="34" charset="-122"/>
              </a:rPr>
              <a:t>5</a:t>
            </a:r>
            <a:endParaRPr lang="zh-CN" altLang="en-US" sz="4400" b="1" dirty="0">
              <a:solidFill>
                <a:srgbClr val="FFFFFF"/>
              </a:solidFill>
              <a:latin typeface="Arial" panose="020B0604020202020204" pitchFamily="34" charset="0"/>
              <a:ea typeface="微软雅黑" panose="020B0503020204020204" pitchFamily="34" charset="-122"/>
            </a:endParaRPr>
          </a:p>
        </p:txBody>
      </p:sp>
      <p:sp>
        <p:nvSpPr>
          <p:cNvPr id="25613" name="MH_SubTitle_5"/>
          <p:cNvSpPr/>
          <p:nvPr/>
        </p:nvSpPr>
        <p:spPr>
          <a:xfrm>
            <a:off x="8582025" y="3552825"/>
            <a:ext cx="1563688" cy="67310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000" b="1" dirty="0">
                <a:solidFill>
                  <a:srgbClr val="60A7FF"/>
                </a:solidFill>
                <a:latin typeface="Arial" panose="020B0604020202020204" pitchFamily="34" charset="0"/>
                <a:ea typeface="微软雅黑" panose="020B0503020204020204" pitchFamily="34" charset="-122"/>
              </a:rPr>
              <a:t>非客户</a:t>
            </a:r>
            <a:endParaRPr lang="zh-CN" altLang="en-US" sz="2000" b="1" dirty="0">
              <a:solidFill>
                <a:srgbClr val="60A7FF"/>
              </a:solidFill>
              <a:latin typeface="Arial" panose="020B0604020202020204" pitchFamily="34" charset="0"/>
              <a:ea typeface="微软雅黑" panose="020B0503020204020204" pitchFamily="34" charset="-122"/>
            </a:endParaRPr>
          </a:p>
        </p:txBody>
      </p:sp>
      <p:sp>
        <p:nvSpPr>
          <p:cNvPr id="25614" name="MH_PageTitle"/>
          <p:cNvSpPr>
            <a:spLocks noGrp="1"/>
          </p:cNvSpPr>
          <p:nvPr>
            <p:ph type="title" idx="4294967295"/>
          </p:nvPr>
        </p:nvSpPr>
        <p:spPr>
          <a:xfrm>
            <a:off x="1331913" y="1219200"/>
            <a:ext cx="7886700" cy="1325563"/>
          </a:xfrm>
          <a:solidFill>
            <a:srgbClr val="FFFFFF">
              <a:alpha val="100000"/>
            </a:srgbClr>
          </a:solidFill>
        </p:spPr>
        <p:txBody>
          <a:bodyPr vert="horz" wrap="square" lIns="91440" tIns="45720" rIns="91440" bIns="45720" anchor="ctr" anchorCtr="0"/>
          <a:p>
            <a:pPr eaLnBrk="1" hangingPunct="1"/>
            <a:r>
              <a:rPr lang="zh-CN" altLang="en-US" sz="2800" dirty="0">
                <a:latin typeface="微软雅黑" panose="020B0503020204020204" pitchFamily="34" charset="-122"/>
                <a:ea typeface="微软雅黑" panose="020B0503020204020204" pitchFamily="34" charset="-122"/>
              </a:rPr>
              <a:t>客户的基本状态</a:t>
            </a:r>
            <a:endParaRPr lang="zh-CN" altLang="en-US" sz="2800" dirty="0">
              <a:latin typeface="微软雅黑" panose="020B0503020204020204" pitchFamily="34" charset="-122"/>
              <a:ea typeface="微软雅黑" panose="020B0503020204020204" pitchFamily="34" charset="-122"/>
            </a:endParaRPr>
          </a:p>
        </p:txBody>
      </p:sp>
      <p:grpSp>
        <p:nvGrpSpPr>
          <p:cNvPr id="25615" name="组合 19"/>
          <p:cNvGrpSpPr/>
          <p:nvPr/>
        </p:nvGrpSpPr>
        <p:grpSpPr>
          <a:xfrm>
            <a:off x="11496675" y="1588"/>
            <a:ext cx="695325" cy="506412"/>
            <a:chOff x="0" y="0"/>
            <a:chExt cx="694944" cy="624651"/>
          </a:xfrm>
        </p:grpSpPr>
        <p:sp>
          <p:nvSpPr>
            <p:cNvPr id="2562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562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8" name="矩形 17"/>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1" name="直接连接符 20"/>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MH_SubTitle_4"/>
          <p:cNvSpPr/>
          <p:nvPr/>
        </p:nvSpPr>
        <p:spPr>
          <a:xfrm>
            <a:off x="7462838" y="1862138"/>
            <a:ext cx="1085850" cy="660400"/>
          </a:xfrm>
          <a:custGeom>
            <a:avLst/>
            <a:gdLst>
              <a:gd name="txL" fmla="*/ 0 w 939800"/>
              <a:gd name="txT" fmla="*/ 0 h 574675"/>
              <a:gd name="txR" fmla="*/ 939800 w 939800"/>
              <a:gd name="txB" fmla="*/ 574675 h 574675"/>
            </a:gdLst>
            <a:ahLst/>
            <a:cxnLst>
              <a:cxn ang="0">
                <a:pos x="1116263" y="0"/>
              </a:cxn>
              <a:cxn ang="0">
                <a:pos x="9836421" y="0"/>
              </a:cxn>
              <a:cxn ang="0">
                <a:pos x="10952674" y="1018162"/>
              </a:cxn>
              <a:cxn ang="0">
                <a:pos x="10952674" y="6108897"/>
              </a:cxn>
              <a:cxn ang="0">
                <a:pos x="10952674" y="6108897"/>
              </a:cxn>
              <a:cxn ang="0">
                <a:pos x="0" y="6108897"/>
              </a:cxn>
              <a:cxn ang="0">
                <a:pos x="0" y="6108897"/>
              </a:cxn>
              <a:cxn ang="0">
                <a:pos x="0" y="1018162"/>
              </a:cxn>
              <a:cxn ang="0">
                <a:pos x="1116263"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A9A9A9"/>
          </a:solidFill>
          <a:ln w="9525">
            <a:noFill/>
          </a:ln>
        </p:spPr>
        <p:txBody>
          <a:bodyPr lIns="0" tIns="0" rIns="0" bIns="72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800" b="1" dirty="0">
                <a:solidFill>
                  <a:srgbClr val="FFFFFF"/>
                </a:solidFill>
                <a:latin typeface="微软雅黑" panose="020B0503020204020204" pitchFamily="34" charset="-122"/>
                <a:ea typeface="微软雅黑" panose="020B0503020204020204" pitchFamily="34" charset="-122"/>
              </a:rPr>
              <a:t>非客户</a:t>
            </a:r>
            <a:r>
              <a:rPr lang="en-US" altLang="zh-CN" sz="1800" b="1" dirty="0">
                <a:solidFill>
                  <a:srgbClr val="FFFFFF"/>
                </a:solidFill>
                <a:latin typeface="微软雅黑" panose="020B0503020204020204" pitchFamily="34" charset="-122"/>
                <a:ea typeface="微软雅黑" panose="020B0503020204020204" pitchFamily="34" charset="-122"/>
              </a:rPr>
              <a:t> </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26627" name="MH_SubTitle_2"/>
          <p:cNvSpPr/>
          <p:nvPr/>
        </p:nvSpPr>
        <p:spPr>
          <a:xfrm>
            <a:off x="4062413" y="1879600"/>
            <a:ext cx="1087437" cy="658813"/>
          </a:xfrm>
          <a:custGeom>
            <a:avLst/>
            <a:gdLst>
              <a:gd name="txL" fmla="*/ 0 w 939800"/>
              <a:gd name="txT" fmla="*/ 0 h 574675"/>
              <a:gd name="txR" fmla="*/ 939800 w 939800"/>
              <a:gd name="txB" fmla="*/ 574675 h 574675"/>
            </a:gdLst>
            <a:ahLst/>
            <a:cxnLst>
              <a:cxn ang="0">
                <a:pos x="1144316" y="0"/>
              </a:cxn>
              <a:cxn ang="0">
                <a:pos x="10083685" y="0"/>
              </a:cxn>
              <a:cxn ang="0">
                <a:pos x="11228010" y="977357"/>
              </a:cxn>
              <a:cxn ang="0">
                <a:pos x="11228010" y="5864079"/>
              </a:cxn>
              <a:cxn ang="0">
                <a:pos x="11228010" y="5864079"/>
              </a:cxn>
              <a:cxn ang="0">
                <a:pos x="0" y="5864079"/>
              </a:cxn>
              <a:cxn ang="0">
                <a:pos x="0" y="5864079"/>
              </a:cxn>
              <a:cxn ang="0">
                <a:pos x="0" y="977357"/>
              </a:cxn>
              <a:cxn ang="0">
                <a:pos x="1144316"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A9A9A9"/>
          </a:solidFill>
          <a:ln w="9525">
            <a:noFill/>
          </a:ln>
        </p:spPr>
        <p:txBody>
          <a:bodyPr lIns="0" tIns="0" rIns="0" bIns="72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800" b="1" dirty="0">
                <a:solidFill>
                  <a:srgbClr val="FFFFFF"/>
                </a:solidFill>
                <a:latin typeface="微软雅黑" panose="020B0503020204020204" pitchFamily="34" charset="-122"/>
                <a:ea typeface="微软雅黑" panose="020B0503020204020204" pitchFamily="34" charset="-122"/>
              </a:rPr>
              <a:t>目标客户</a:t>
            </a:r>
            <a:r>
              <a:rPr lang="en-US" altLang="zh-CN" sz="1800" b="1" dirty="0">
                <a:solidFill>
                  <a:srgbClr val="FFFFFF"/>
                </a:solidFill>
                <a:latin typeface="微软雅黑" panose="020B0503020204020204" pitchFamily="34" charset="-122"/>
                <a:ea typeface="微软雅黑" panose="020B0503020204020204" pitchFamily="34" charset="-122"/>
              </a:rPr>
              <a:t> </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26628" name="MH_SubTitle_3"/>
          <p:cNvSpPr/>
          <p:nvPr/>
        </p:nvSpPr>
        <p:spPr>
          <a:xfrm>
            <a:off x="5197475" y="1879600"/>
            <a:ext cx="1085850" cy="658813"/>
          </a:xfrm>
          <a:custGeom>
            <a:avLst/>
            <a:gdLst>
              <a:gd name="txL" fmla="*/ 0 w 939800"/>
              <a:gd name="txT" fmla="*/ 0 h 574675"/>
              <a:gd name="txR" fmla="*/ 939800 w 939800"/>
              <a:gd name="txB" fmla="*/ 574675 h 574675"/>
            </a:gdLst>
            <a:ahLst/>
            <a:cxnLst>
              <a:cxn ang="0">
                <a:pos x="1116263" y="0"/>
              </a:cxn>
              <a:cxn ang="0">
                <a:pos x="9836421" y="0"/>
              </a:cxn>
              <a:cxn ang="0">
                <a:pos x="10952674" y="977357"/>
              </a:cxn>
              <a:cxn ang="0">
                <a:pos x="10952674" y="5864079"/>
              </a:cxn>
              <a:cxn ang="0">
                <a:pos x="10952674" y="5864079"/>
              </a:cxn>
              <a:cxn ang="0">
                <a:pos x="0" y="5864079"/>
              </a:cxn>
              <a:cxn ang="0">
                <a:pos x="0" y="5864079"/>
              </a:cxn>
              <a:cxn ang="0">
                <a:pos x="0" y="977357"/>
              </a:cxn>
              <a:cxn ang="0">
                <a:pos x="1116263"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A9A9A9"/>
          </a:solidFill>
          <a:ln w="9525">
            <a:noFill/>
          </a:ln>
        </p:spPr>
        <p:txBody>
          <a:bodyPr lIns="0" tIns="0" rIns="0" bIns="72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800" b="1" dirty="0">
                <a:solidFill>
                  <a:srgbClr val="FFFFFF"/>
                </a:solidFill>
                <a:latin typeface="微软雅黑" panose="020B0503020204020204" pitchFamily="34" charset="-122"/>
                <a:ea typeface="微软雅黑" panose="020B0503020204020204" pitchFamily="34" charset="-122"/>
              </a:rPr>
              <a:t>现实客户</a:t>
            </a:r>
            <a:r>
              <a:rPr lang="en-US" altLang="zh-CN" sz="1800" b="1" dirty="0">
                <a:solidFill>
                  <a:srgbClr val="FFFFFF"/>
                </a:solidFill>
                <a:latin typeface="微软雅黑" panose="020B0503020204020204" pitchFamily="34" charset="-122"/>
                <a:ea typeface="微软雅黑" panose="020B0503020204020204" pitchFamily="34" charset="-122"/>
              </a:rPr>
              <a:t> </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26629" name="MH_SubTitle_4"/>
          <p:cNvSpPr/>
          <p:nvPr/>
        </p:nvSpPr>
        <p:spPr>
          <a:xfrm>
            <a:off x="6330950" y="1879600"/>
            <a:ext cx="1085850" cy="658813"/>
          </a:xfrm>
          <a:custGeom>
            <a:avLst/>
            <a:gdLst>
              <a:gd name="txL" fmla="*/ 0 w 939800"/>
              <a:gd name="txT" fmla="*/ 0 h 574675"/>
              <a:gd name="txR" fmla="*/ 939800 w 939800"/>
              <a:gd name="txB" fmla="*/ 574675 h 574675"/>
            </a:gdLst>
            <a:ahLst/>
            <a:cxnLst>
              <a:cxn ang="0">
                <a:pos x="1116263" y="0"/>
              </a:cxn>
              <a:cxn ang="0">
                <a:pos x="9836421" y="0"/>
              </a:cxn>
              <a:cxn ang="0">
                <a:pos x="10952674" y="977357"/>
              </a:cxn>
              <a:cxn ang="0">
                <a:pos x="10952674" y="5864079"/>
              </a:cxn>
              <a:cxn ang="0">
                <a:pos x="10952674" y="5864079"/>
              </a:cxn>
              <a:cxn ang="0">
                <a:pos x="0" y="5864079"/>
              </a:cxn>
              <a:cxn ang="0">
                <a:pos x="0" y="5864079"/>
              </a:cxn>
              <a:cxn ang="0">
                <a:pos x="0" y="977357"/>
              </a:cxn>
              <a:cxn ang="0">
                <a:pos x="1116263"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A9A9A9"/>
          </a:solidFill>
          <a:ln w="9525">
            <a:noFill/>
          </a:ln>
        </p:spPr>
        <p:txBody>
          <a:bodyPr lIns="0" tIns="0" rIns="0" bIns="72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800" b="1" dirty="0">
                <a:solidFill>
                  <a:srgbClr val="FFFFFF"/>
                </a:solidFill>
                <a:latin typeface="微软雅黑" panose="020B0503020204020204" pitchFamily="34" charset="-122"/>
                <a:ea typeface="微软雅黑" panose="020B0503020204020204" pitchFamily="34" charset="-122"/>
              </a:rPr>
              <a:t>流失客户</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26630" name="MH_Other_1"/>
          <p:cNvSpPr/>
          <p:nvPr/>
        </p:nvSpPr>
        <p:spPr>
          <a:xfrm>
            <a:off x="2927350" y="2371725"/>
            <a:ext cx="6330950" cy="4010025"/>
          </a:xfrm>
          <a:prstGeom prst="roundRect">
            <a:avLst>
              <a:gd name="adj" fmla="val 2907"/>
            </a:avLst>
          </a:prstGeom>
          <a:solidFill>
            <a:srgbClr val="00B050"/>
          </a:solidFill>
          <a:ln w="3175" cap="flat" cmpd="sng">
            <a:solidFill>
              <a:schemeClr val="bg1"/>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FontTx/>
              <a:buNone/>
            </a:pPr>
            <a:endParaRPr lang="zh-CN" altLang="zh-CN" sz="1400" dirty="0">
              <a:latin typeface="微软雅黑" panose="020B0503020204020204" pitchFamily="34" charset="-122"/>
              <a:ea typeface="微软雅黑" panose="020B0503020204020204" pitchFamily="34" charset="-122"/>
            </a:endParaRPr>
          </a:p>
        </p:txBody>
      </p:sp>
      <p:sp>
        <p:nvSpPr>
          <p:cNvPr id="26631" name="MH_Text_1"/>
          <p:cNvSpPr/>
          <p:nvPr/>
        </p:nvSpPr>
        <p:spPr>
          <a:xfrm>
            <a:off x="3136900" y="2611438"/>
            <a:ext cx="5983288" cy="3552825"/>
          </a:xfrm>
          <a:prstGeom prst="roundRect">
            <a:avLst>
              <a:gd name="adj" fmla="val 2907"/>
            </a:avLst>
          </a:prstGeom>
          <a:solidFill>
            <a:srgbClr val="F2FDF7"/>
          </a:solidFill>
          <a:ln w="9525">
            <a:noFill/>
          </a:ln>
        </p:spPr>
        <p:txBody>
          <a:bodyPr lIns="180000" tIns="180000" rIns="180000" bIns="18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ts val="600"/>
              </a:spcBef>
              <a:spcAft>
                <a:spcPts val="600"/>
              </a:spcAft>
              <a:buNone/>
            </a:pPr>
            <a:r>
              <a:rPr lang="en-US" altLang="zh-CN" sz="2400" b="1" dirty="0">
                <a:solidFill>
                  <a:srgbClr val="002A13"/>
                </a:solidFill>
                <a:ea typeface="微软雅黑" panose="020B0503020204020204" pitchFamily="34" charset="-122"/>
              </a:rPr>
              <a:t>潜在客户是指目标市场中的那些有购买要求、购买能力及购买决策权的，但却因为种种原因（如不了解产品）尚未购买，有望成为现实客户的将来购买者。</a:t>
            </a:r>
            <a:endParaRPr lang="en-US" altLang="zh-CN" sz="2400" b="1" dirty="0">
              <a:solidFill>
                <a:srgbClr val="002A13"/>
              </a:solidFill>
              <a:ea typeface="微软雅黑" panose="020B0503020204020204" pitchFamily="34" charset="-122"/>
            </a:endParaRPr>
          </a:p>
          <a:p>
            <a:pPr marL="0" lvl="0" indent="0" algn="just" eaLnBrk="1" hangingPunct="1">
              <a:lnSpc>
                <a:spcPct val="130000"/>
              </a:lnSpc>
              <a:spcBef>
                <a:spcPts val="600"/>
              </a:spcBef>
              <a:spcAft>
                <a:spcPts val="600"/>
              </a:spcAft>
              <a:buNone/>
            </a:pPr>
            <a:r>
              <a:rPr lang="en-US" altLang="zh-CN" sz="2400" dirty="0">
                <a:solidFill>
                  <a:srgbClr val="00B050"/>
                </a:solidFill>
                <a:latin typeface="微软雅黑" panose="020B0503020204020204" pitchFamily="34" charset="-122"/>
                <a:ea typeface="微软雅黑" panose="020B0503020204020204" pitchFamily="34" charset="-122"/>
              </a:rPr>
              <a:t>——</a:t>
            </a:r>
            <a:r>
              <a:rPr lang="zh-CN" altLang="en-US" sz="2400" b="1" dirty="0">
                <a:solidFill>
                  <a:srgbClr val="00B050"/>
                </a:solidFill>
                <a:ea typeface="微软雅黑" panose="020B0503020204020204" pitchFamily="34" charset="-122"/>
              </a:rPr>
              <a:t>将来时</a:t>
            </a:r>
            <a:endParaRPr lang="en-US" altLang="zh-CN" sz="2400" b="1" dirty="0">
              <a:solidFill>
                <a:srgbClr val="00B050"/>
              </a:solidFill>
              <a:ea typeface="微软雅黑" panose="020B0503020204020204" pitchFamily="34" charset="-122"/>
            </a:endParaRPr>
          </a:p>
        </p:txBody>
      </p:sp>
      <p:sp>
        <p:nvSpPr>
          <p:cNvPr id="26632" name="MH_SubTitle_1"/>
          <p:cNvSpPr/>
          <p:nvPr/>
        </p:nvSpPr>
        <p:spPr>
          <a:xfrm>
            <a:off x="2949575" y="1879600"/>
            <a:ext cx="1085850" cy="658813"/>
          </a:xfrm>
          <a:custGeom>
            <a:avLst/>
            <a:gdLst>
              <a:gd name="txL" fmla="*/ 0 w 939800"/>
              <a:gd name="txT" fmla="*/ 0 h 574675"/>
              <a:gd name="txR" fmla="*/ 939800 w 939800"/>
              <a:gd name="txB" fmla="*/ 574675 h 574675"/>
            </a:gdLst>
            <a:ahLst/>
            <a:cxnLst>
              <a:cxn ang="0">
                <a:pos x="1116263" y="0"/>
              </a:cxn>
              <a:cxn ang="0">
                <a:pos x="9836421" y="0"/>
              </a:cxn>
              <a:cxn ang="0">
                <a:pos x="10952674" y="977357"/>
              </a:cxn>
              <a:cxn ang="0">
                <a:pos x="10952674" y="5864079"/>
              </a:cxn>
              <a:cxn ang="0">
                <a:pos x="10952674" y="5864079"/>
              </a:cxn>
              <a:cxn ang="0">
                <a:pos x="0" y="5864079"/>
              </a:cxn>
              <a:cxn ang="0">
                <a:pos x="0" y="5864079"/>
              </a:cxn>
              <a:cxn ang="0">
                <a:pos x="0" y="977357"/>
              </a:cxn>
              <a:cxn ang="0">
                <a:pos x="1116263"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00B050"/>
          </a:solidFill>
          <a:ln w="9525">
            <a:noFill/>
          </a:ln>
        </p:spPr>
        <p:txBody>
          <a:bodyPr lIns="0" tIns="0" rIns="0" bIns="72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800" b="1" dirty="0">
                <a:solidFill>
                  <a:srgbClr val="FFFFFF"/>
                </a:solidFill>
                <a:latin typeface="微软雅黑" panose="020B0503020204020204" pitchFamily="34" charset="-122"/>
                <a:ea typeface="微软雅黑" panose="020B0503020204020204" pitchFamily="34" charset="-122"/>
              </a:rPr>
              <a:t>潜在客户</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grpSp>
        <p:nvGrpSpPr>
          <p:cNvPr id="26633" name="组合 19"/>
          <p:cNvGrpSpPr/>
          <p:nvPr/>
        </p:nvGrpSpPr>
        <p:grpSpPr>
          <a:xfrm>
            <a:off x="11496675" y="1588"/>
            <a:ext cx="695325" cy="506412"/>
            <a:chOff x="0" y="0"/>
            <a:chExt cx="694944" cy="624651"/>
          </a:xfrm>
        </p:grpSpPr>
        <p:sp>
          <p:nvSpPr>
            <p:cNvPr id="2663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664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2" name="矩形 11"/>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3" name="矩形 12"/>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4" name="矩形 13"/>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5" name="直接连接符 14"/>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6638" name="标题 1"/>
          <p:cNvSpPr>
            <a:spLocks noGrp="1"/>
          </p:cNvSpPr>
          <p:nvPr/>
        </p:nvSpPr>
        <p:spPr>
          <a:xfrm>
            <a:off x="1978025" y="1081088"/>
            <a:ext cx="8229600" cy="114300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3200" dirty="0">
                <a:solidFill>
                  <a:schemeClr val="tx2"/>
                </a:solidFill>
                <a:latin typeface="微软雅黑" panose="020B0503020204020204" pitchFamily="34" charset="-122"/>
                <a:ea typeface="微软雅黑" panose="020B0503020204020204" pitchFamily="34" charset="-122"/>
              </a:rPr>
              <a:t>潜在客户</a:t>
            </a:r>
            <a:endParaRPr lang="zh-CN" altLang="en-US" sz="3200"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MH_Other_1"/>
          <p:cNvSpPr txBox="1"/>
          <p:nvPr/>
        </p:nvSpPr>
        <p:spPr>
          <a:xfrm>
            <a:off x="2312988" y="1792288"/>
            <a:ext cx="549275" cy="641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a:solidFill>
                  <a:srgbClr val="F6BB00"/>
                </a:solidFill>
                <a:latin typeface="微软雅黑" panose="020B0503020204020204" pitchFamily="34" charset="-122"/>
                <a:ea typeface="微软雅黑" panose="020B0503020204020204" pitchFamily="34" charset="-122"/>
              </a:rPr>
              <a:t>1</a:t>
            </a:r>
            <a:endParaRPr lang="zh-CN" altLang="en-US" sz="3600" b="1" dirty="0">
              <a:solidFill>
                <a:srgbClr val="F6BB00"/>
              </a:solidFill>
              <a:latin typeface="微软雅黑" panose="020B0503020204020204" pitchFamily="34" charset="-122"/>
              <a:ea typeface="微软雅黑" panose="020B0503020204020204" pitchFamily="34" charset="-122"/>
            </a:endParaRPr>
          </a:p>
        </p:txBody>
      </p:sp>
      <p:sp>
        <p:nvSpPr>
          <p:cNvPr id="28675" name="MH_SubTitle_1"/>
          <p:cNvSpPr/>
          <p:nvPr/>
        </p:nvSpPr>
        <p:spPr>
          <a:xfrm>
            <a:off x="2962275" y="1914525"/>
            <a:ext cx="3565525" cy="376238"/>
          </a:xfrm>
          <a:prstGeom prst="rect">
            <a:avLst/>
          </a:prstGeom>
          <a:solidFill>
            <a:srgbClr val="F6BB00"/>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2200" b="1" dirty="0">
                <a:solidFill>
                  <a:srgbClr val="FFFFFF"/>
                </a:solidFill>
                <a:latin typeface="微软雅黑" panose="020B0503020204020204" pitchFamily="34" charset="-122"/>
                <a:ea typeface="微软雅黑" panose="020B0503020204020204" pitchFamily="34" charset="-122"/>
              </a:rPr>
              <a:t>近期内可能订货购买的时间</a:t>
            </a:r>
            <a:endParaRPr lang="en-US" altLang="zh-CN" sz="2200" b="1" dirty="0">
              <a:solidFill>
                <a:srgbClr val="FFFFFF"/>
              </a:solidFill>
              <a:latin typeface="微软雅黑" panose="020B0503020204020204" pitchFamily="34" charset="-122"/>
              <a:ea typeface="微软雅黑" panose="020B0503020204020204" pitchFamily="34" charset="-122"/>
            </a:endParaRPr>
          </a:p>
        </p:txBody>
      </p:sp>
      <p:cxnSp>
        <p:nvCxnSpPr>
          <p:cNvPr id="28676" name="MH_Other_2"/>
          <p:cNvCxnSpPr>
            <a:stCxn id="28675" idx="3"/>
          </p:cNvCxnSpPr>
          <p:nvPr/>
        </p:nvCxnSpPr>
        <p:spPr>
          <a:xfrm flipH="1">
            <a:off x="5648325" y="2103438"/>
            <a:ext cx="879475" cy="187325"/>
          </a:xfrm>
          <a:prstGeom prst="line">
            <a:avLst/>
          </a:prstGeom>
          <a:ln w="38100" cap="flat" cmpd="sng">
            <a:solidFill>
              <a:srgbClr val="FFFFFF"/>
            </a:solidFill>
            <a:prstDash val="solid"/>
            <a:headEnd type="none" w="med" len="med"/>
            <a:tailEnd type="none" w="med" len="med"/>
          </a:ln>
        </p:spPr>
      </p:cxnSp>
      <p:sp>
        <p:nvSpPr>
          <p:cNvPr id="28677" name="MH_Text_1"/>
          <p:cNvSpPr txBox="1"/>
          <p:nvPr/>
        </p:nvSpPr>
        <p:spPr>
          <a:xfrm>
            <a:off x="2886075" y="2420938"/>
            <a:ext cx="6524625" cy="7699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热客（一个月）</a:t>
            </a:r>
            <a:endParaRPr lang="zh-CN" altLang="en-US" sz="1600" b="1" dirty="0">
              <a:solidFill>
                <a:schemeClr val="tx2"/>
              </a:solidFill>
              <a:latin typeface="微软雅黑" panose="020B0503020204020204" pitchFamily="34" charset="-122"/>
              <a:ea typeface="微软雅黑" panose="020B0503020204020204" pitchFamily="34" charset="-122"/>
            </a:endParaRPr>
          </a:p>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暖客（三个月）</a:t>
            </a:r>
            <a:endParaRPr lang="zh-CN" altLang="en-US" sz="1600" b="1" dirty="0">
              <a:solidFill>
                <a:schemeClr val="tx2"/>
              </a:solidFill>
              <a:latin typeface="微软雅黑" panose="020B0503020204020204" pitchFamily="34" charset="-122"/>
              <a:ea typeface="微软雅黑" panose="020B0503020204020204" pitchFamily="34" charset="-122"/>
            </a:endParaRPr>
          </a:p>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冷客（三个月后）</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cxnSp>
        <p:nvCxnSpPr>
          <p:cNvPr id="28678" name="MH_Other_3"/>
          <p:cNvCxnSpPr/>
          <p:nvPr/>
        </p:nvCxnSpPr>
        <p:spPr>
          <a:xfrm>
            <a:off x="2732088" y="2486025"/>
            <a:ext cx="7913687" cy="0"/>
          </a:xfrm>
          <a:prstGeom prst="line">
            <a:avLst/>
          </a:prstGeom>
          <a:ln w="19050" cap="flat" cmpd="sng">
            <a:solidFill>
              <a:srgbClr val="D7D7D7"/>
            </a:solidFill>
            <a:prstDash val="solid"/>
            <a:headEnd type="none" w="med" len="med"/>
            <a:tailEnd type="none" w="med" len="med"/>
          </a:ln>
        </p:spPr>
      </p:cxnSp>
      <p:sp>
        <p:nvSpPr>
          <p:cNvPr id="28679" name="MH_Other_4"/>
          <p:cNvSpPr txBox="1"/>
          <p:nvPr/>
        </p:nvSpPr>
        <p:spPr>
          <a:xfrm>
            <a:off x="2336800" y="3341688"/>
            <a:ext cx="549275" cy="64611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a:solidFill>
                  <a:srgbClr val="25BFA2"/>
                </a:solidFill>
                <a:latin typeface="微软雅黑" panose="020B0503020204020204" pitchFamily="34" charset="-122"/>
                <a:ea typeface="微软雅黑" panose="020B0503020204020204" pitchFamily="34" charset="-122"/>
              </a:rPr>
              <a:t>2</a:t>
            </a:r>
            <a:endParaRPr lang="zh-CN" altLang="en-US" sz="3600" b="1" dirty="0">
              <a:solidFill>
                <a:srgbClr val="25BFA2"/>
              </a:solidFill>
              <a:latin typeface="微软雅黑" panose="020B0503020204020204" pitchFamily="34" charset="-122"/>
              <a:ea typeface="微软雅黑" panose="020B0503020204020204" pitchFamily="34" charset="-122"/>
            </a:endParaRPr>
          </a:p>
        </p:txBody>
      </p:sp>
      <p:sp>
        <p:nvSpPr>
          <p:cNvPr id="28680" name="MH_SubTitle_2"/>
          <p:cNvSpPr/>
          <p:nvPr/>
        </p:nvSpPr>
        <p:spPr>
          <a:xfrm>
            <a:off x="2962275" y="3460750"/>
            <a:ext cx="3565525" cy="376238"/>
          </a:xfrm>
          <a:prstGeom prst="rect">
            <a:avLst/>
          </a:prstGeom>
          <a:solidFill>
            <a:srgbClr val="25BFA2"/>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2200" b="1" dirty="0">
                <a:solidFill>
                  <a:srgbClr val="FFFFFF"/>
                </a:solidFill>
                <a:latin typeface="微软雅黑" panose="020B0503020204020204" pitchFamily="34" charset="-122"/>
                <a:ea typeface="微软雅黑" panose="020B0503020204020204" pitchFamily="34" charset="-122"/>
              </a:rPr>
              <a:t> 客户对企业的重要程度</a:t>
            </a:r>
            <a:endParaRPr lang="en-US" altLang="zh-CN" sz="2200" b="1" dirty="0">
              <a:solidFill>
                <a:srgbClr val="FFFFFF"/>
              </a:solidFill>
              <a:latin typeface="微软雅黑" panose="020B0503020204020204" pitchFamily="34" charset="-122"/>
              <a:ea typeface="微软雅黑" panose="020B0503020204020204" pitchFamily="34" charset="-122"/>
            </a:endParaRPr>
          </a:p>
        </p:txBody>
      </p:sp>
      <p:cxnSp>
        <p:nvCxnSpPr>
          <p:cNvPr id="28681" name="MH_Other_5"/>
          <p:cNvCxnSpPr>
            <a:stCxn id="28680" idx="3"/>
          </p:cNvCxnSpPr>
          <p:nvPr/>
        </p:nvCxnSpPr>
        <p:spPr>
          <a:xfrm flipH="1">
            <a:off x="5648325" y="3649663"/>
            <a:ext cx="879475" cy="187325"/>
          </a:xfrm>
          <a:prstGeom prst="line">
            <a:avLst/>
          </a:prstGeom>
          <a:ln w="38100" cap="flat" cmpd="sng">
            <a:solidFill>
              <a:srgbClr val="FFFFFF"/>
            </a:solidFill>
            <a:prstDash val="solid"/>
            <a:headEnd type="none" w="med" len="med"/>
            <a:tailEnd type="none" w="med" len="med"/>
          </a:ln>
        </p:spPr>
      </p:cxnSp>
      <p:sp>
        <p:nvSpPr>
          <p:cNvPr id="28682" name="MH_Text_2"/>
          <p:cNvSpPr txBox="1"/>
          <p:nvPr/>
        </p:nvSpPr>
        <p:spPr>
          <a:xfrm>
            <a:off x="2886075" y="3895725"/>
            <a:ext cx="6524625" cy="769938"/>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重要程度最高</a:t>
            </a:r>
            <a:endParaRPr lang="zh-CN" altLang="en-US" sz="1600" b="1" dirty="0">
              <a:solidFill>
                <a:schemeClr val="tx2"/>
              </a:solidFill>
              <a:latin typeface="微软雅黑" panose="020B0503020204020204" pitchFamily="34" charset="-122"/>
              <a:ea typeface="微软雅黑" panose="020B0503020204020204" pitchFamily="34" charset="-122"/>
            </a:endParaRPr>
          </a:p>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重要程度较高</a:t>
            </a:r>
            <a:endParaRPr lang="zh-CN" altLang="en-US" sz="1600" b="1" dirty="0">
              <a:solidFill>
                <a:schemeClr val="tx2"/>
              </a:solidFill>
              <a:latin typeface="微软雅黑" panose="020B0503020204020204" pitchFamily="34" charset="-122"/>
              <a:ea typeface="微软雅黑" panose="020B0503020204020204" pitchFamily="34" charset="-122"/>
            </a:endParaRPr>
          </a:p>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重要程度一般</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cxnSp>
        <p:nvCxnSpPr>
          <p:cNvPr id="28683" name="MH_Other_6"/>
          <p:cNvCxnSpPr/>
          <p:nvPr/>
        </p:nvCxnSpPr>
        <p:spPr>
          <a:xfrm>
            <a:off x="2732088" y="3879850"/>
            <a:ext cx="7913687" cy="1588"/>
          </a:xfrm>
          <a:prstGeom prst="line">
            <a:avLst/>
          </a:prstGeom>
          <a:ln w="19050" cap="flat" cmpd="sng">
            <a:solidFill>
              <a:srgbClr val="D7D7D7"/>
            </a:solidFill>
            <a:prstDash val="solid"/>
            <a:headEnd type="none" w="med" len="med"/>
            <a:tailEnd type="none" w="med" len="med"/>
          </a:ln>
        </p:spPr>
      </p:cxnSp>
      <p:sp>
        <p:nvSpPr>
          <p:cNvPr id="28684" name="MH_Other_7"/>
          <p:cNvSpPr txBox="1"/>
          <p:nvPr/>
        </p:nvSpPr>
        <p:spPr>
          <a:xfrm>
            <a:off x="2339975" y="4740275"/>
            <a:ext cx="549275" cy="641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a:solidFill>
                  <a:srgbClr val="92D050"/>
                </a:solidFill>
                <a:latin typeface="微软雅黑" panose="020B0503020204020204" pitchFamily="34" charset="-122"/>
                <a:ea typeface="微软雅黑" panose="020B0503020204020204" pitchFamily="34" charset="-122"/>
              </a:rPr>
              <a:t>3</a:t>
            </a:r>
            <a:endParaRPr lang="zh-CN" altLang="en-US" sz="3600" b="1" dirty="0">
              <a:solidFill>
                <a:srgbClr val="92D050"/>
              </a:solidFill>
              <a:latin typeface="微软雅黑" panose="020B0503020204020204" pitchFamily="34" charset="-122"/>
              <a:ea typeface="微软雅黑" panose="020B0503020204020204" pitchFamily="34" charset="-122"/>
            </a:endParaRPr>
          </a:p>
        </p:txBody>
      </p:sp>
      <p:sp>
        <p:nvSpPr>
          <p:cNvPr id="28685" name="MH_SubTitle_3"/>
          <p:cNvSpPr/>
          <p:nvPr/>
        </p:nvSpPr>
        <p:spPr>
          <a:xfrm>
            <a:off x="2962275" y="4856163"/>
            <a:ext cx="3565525" cy="376237"/>
          </a:xfrm>
          <a:prstGeom prst="rect">
            <a:avLst/>
          </a:prstGeom>
          <a:solidFill>
            <a:srgbClr val="92D050"/>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2200" b="1" dirty="0">
                <a:solidFill>
                  <a:srgbClr val="FFFFFF"/>
                </a:solidFill>
                <a:latin typeface="微软雅黑" panose="020B0503020204020204" pitchFamily="34" charset="-122"/>
                <a:ea typeface="微软雅黑" panose="020B0503020204020204" pitchFamily="34" charset="-122"/>
              </a:rPr>
              <a:t> 购买类型</a:t>
            </a:r>
            <a:endParaRPr lang="en-US" altLang="zh-CN" sz="2200" b="1" dirty="0">
              <a:solidFill>
                <a:srgbClr val="FFFFFF"/>
              </a:solidFill>
              <a:latin typeface="微软雅黑" panose="020B0503020204020204" pitchFamily="34" charset="-122"/>
              <a:ea typeface="微软雅黑" panose="020B0503020204020204" pitchFamily="34" charset="-122"/>
            </a:endParaRPr>
          </a:p>
        </p:txBody>
      </p:sp>
      <p:cxnSp>
        <p:nvCxnSpPr>
          <p:cNvPr id="28686" name="MH_Other_8"/>
          <p:cNvCxnSpPr>
            <a:stCxn id="28685" idx="3"/>
          </p:cNvCxnSpPr>
          <p:nvPr/>
        </p:nvCxnSpPr>
        <p:spPr>
          <a:xfrm flipH="1">
            <a:off x="5648325" y="5045075"/>
            <a:ext cx="879475" cy="187325"/>
          </a:xfrm>
          <a:prstGeom prst="line">
            <a:avLst/>
          </a:prstGeom>
          <a:ln w="38100" cap="flat" cmpd="sng">
            <a:solidFill>
              <a:srgbClr val="FFFFFF"/>
            </a:solidFill>
            <a:prstDash val="solid"/>
            <a:headEnd type="none" w="med" len="med"/>
            <a:tailEnd type="none" w="med" len="med"/>
          </a:ln>
        </p:spPr>
      </p:cxnSp>
      <p:sp>
        <p:nvSpPr>
          <p:cNvPr id="28687" name="MH_Text_3"/>
          <p:cNvSpPr txBox="1"/>
          <p:nvPr/>
        </p:nvSpPr>
        <p:spPr>
          <a:xfrm>
            <a:off x="2886075" y="5418138"/>
            <a:ext cx="6524625" cy="769937"/>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新购</a:t>
            </a:r>
            <a:r>
              <a:rPr lang="en-US" altLang="zh-CN" sz="1600" b="1" dirty="0">
                <a:solidFill>
                  <a:schemeClr val="tx2"/>
                </a:solidFill>
                <a:latin typeface="微软雅黑" panose="020B0503020204020204" pitchFamily="34" charset="-122"/>
                <a:ea typeface="微软雅黑" panose="020B0503020204020204" pitchFamily="34" charset="-122"/>
              </a:rPr>
              <a:t>——</a:t>
            </a:r>
            <a:r>
              <a:rPr lang="zh-CN" altLang="en-US" sz="1600" b="1" dirty="0">
                <a:solidFill>
                  <a:schemeClr val="tx2"/>
                </a:solidFill>
                <a:latin typeface="微软雅黑" panose="020B0503020204020204" pitchFamily="34" charset="-122"/>
                <a:ea typeface="微软雅黑" panose="020B0503020204020204" pitchFamily="34" charset="-122"/>
              </a:rPr>
              <a:t>提供足够多的信息</a:t>
            </a:r>
            <a:endParaRPr lang="zh-CN" altLang="en-US" sz="1600" b="1" dirty="0">
              <a:solidFill>
                <a:schemeClr val="tx2"/>
              </a:solidFill>
              <a:latin typeface="微软雅黑" panose="020B0503020204020204" pitchFamily="34" charset="-122"/>
              <a:ea typeface="微软雅黑" panose="020B0503020204020204" pitchFamily="34" charset="-122"/>
            </a:endParaRPr>
          </a:p>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添购或重购</a:t>
            </a:r>
            <a:r>
              <a:rPr lang="en-US" altLang="zh-CN" sz="1600" b="1" dirty="0">
                <a:solidFill>
                  <a:schemeClr val="tx2"/>
                </a:solidFill>
                <a:latin typeface="微软雅黑" panose="020B0503020204020204" pitchFamily="34" charset="-122"/>
                <a:ea typeface="微软雅黑" panose="020B0503020204020204" pitchFamily="34" charset="-122"/>
              </a:rPr>
              <a:t>——</a:t>
            </a:r>
            <a:r>
              <a:rPr lang="zh-CN" altLang="en-US" sz="1600" b="1" dirty="0">
                <a:solidFill>
                  <a:schemeClr val="tx2"/>
                </a:solidFill>
                <a:latin typeface="微软雅黑" panose="020B0503020204020204" pitchFamily="34" charset="-122"/>
                <a:ea typeface="微软雅黑" panose="020B0503020204020204" pitchFamily="34" charset="-122"/>
              </a:rPr>
              <a:t>优惠，质量有保证</a:t>
            </a:r>
            <a:endParaRPr lang="zh-CN" altLang="en-US" sz="1600" b="1" dirty="0">
              <a:solidFill>
                <a:schemeClr val="tx2"/>
              </a:solidFill>
              <a:latin typeface="微软雅黑" panose="020B0503020204020204" pitchFamily="34" charset="-122"/>
              <a:ea typeface="微软雅黑" panose="020B0503020204020204" pitchFamily="34" charset="-122"/>
            </a:endParaRPr>
          </a:p>
          <a:p>
            <a:pPr marL="0" lvl="0" indent="0" algn="just" eaLnBrk="1" hangingPunct="1">
              <a:lnSpc>
                <a:spcPct val="110000"/>
              </a:lnSpc>
              <a:spcBef>
                <a:spcPct val="0"/>
              </a:spcBef>
              <a:buNone/>
            </a:pPr>
            <a:r>
              <a:rPr lang="zh-CN" altLang="en-US" sz="1600" b="1" dirty="0">
                <a:solidFill>
                  <a:schemeClr val="tx2"/>
                </a:solidFill>
                <a:latin typeface="微软雅黑" panose="020B0503020204020204" pitchFamily="34" charset="-122"/>
                <a:ea typeface="微软雅黑" panose="020B0503020204020204" pitchFamily="34" charset="-122"/>
              </a:rPr>
              <a:t>更新购买</a:t>
            </a:r>
            <a:r>
              <a:rPr lang="en-US" altLang="zh-CN" sz="1600" b="1" dirty="0">
                <a:solidFill>
                  <a:schemeClr val="tx2"/>
                </a:solidFill>
                <a:latin typeface="微软雅黑" panose="020B0503020204020204" pitchFamily="34" charset="-122"/>
                <a:ea typeface="微软雅黑" panose="020B0503020204020204" pitchFamily="34" charset="-122"/>
              </a:rPr>
              <a:t>——</a:t>
            </a:r>
            <a:r>
              <a:rPr lang="zh-CN" altLang="en-US" sz="1600" b="1" dirty="0">
                <a:solidFill>
                  <a:schemeClr val="tx2"/>
                </a:solidFill>
                <a:latin typeface="微软雅黑" panose="020B0503020204020204" pitchFamily="34" charset="-122"/>
                <a:ea typeface="微软雅黑" panose="020B0503020204020204" pitchFamily="34" charset="-122"/>
              </a:rPr>
              <a:t>与竞争对手相比有何优势</a:t>
            </a:r>
            <a:endParaRPr lang="zh-CN" altLang="en-US" sz="1600" b="1" dirty="0">
              <a:solidFill>
                <a:schemeClr val="tx2"/>
              </a:solidFill>
              <a:latin typeface="微软雅黑" panose="020B0503020204020204" pitchFamily="34" charset="-122"/>
              <a:ea typeface="微软雅黑" panose="020B0503020204020204" pitchFamily="34" charset="-122"/>
            </a:endParaRPr>
          </a:p>
        </p:txBody>
      </p:sp>
      <p:cxnSp>
        <p:nvCxnSpPr>
          <p:cNvPr id="28688" name="MH_Other_9"/>
          <p:cNvCxnSpPr/>
          <p:nvPr/>
        </p:nvCxnSpPr>
        <p:spPr>
          <a:xfrm>
            <a:off x="2732088" y="5276850"/>
            <a:ext cx="7913687" cy="0"/>
          </a:xfrm>
          <a:prstGeom prst="line">
            <a:avLst/>
          </a:prstGeom>
          <a:ln w="19050" cap="flat" cmpd="sng">
            <a:solidFill>
              <a:srgbClr val="D7D7D7"/>
            </a:solidFill>
            <a:prstDash val="solid"/>
            <a:headEnd type="none" w="med" len="med"/>
            <a:tailEnd type="none" w="med" len="med"/>
          </a:ln>
        </p:spPr>
      </p:cxnSp>
      <p:sp>
        <p:nvSpPr>
          <p:cNvPr id="28689" name="MH_PageTitle"/>
          <p:cNvSpPr>
            <a:spLocks noGrp="1"/>
          </p:cNvSpPr>
          <p:nvPr>
            <p:ph type="title" idx="4294967295"/>
          </p:nvPr>
        </p:nvSpPr>
        <p:spPr>
          <a:xfrm>
            <a:off x="1343025" y="1071563"/>
            <a:ext cx="7761288" cy="781050"/>
          </a:xfrm>
          <a:solidFill>
            <a:srgbClr val="FFFFFF">
              <a:alpha val="100000"/>
            </a:srgbClr>
          </a:solidFill>
        </p:spPr>
        <p:txBody>
          <a:bodyPr vert="horz" wrap="square" lIns="91440" tIns="45720" rIns="91440" bIns="45720" anchor="ctr" anchorCtr="0"/>
          <a:p>
            <a:pPr eaLnBrk="1" hangingPunct="1"/>
            <a:r>
              <a:rPr lang="zh-CN" altLang="en-US" sz="2800" dirty="0">
                <a:ea typeface="微软雅黑" panose="020B0503020204020204" pitchFamily="34" charset="-122"/>
              </a:rPr>
              <a:t>潜在客户类型</a:t>
            </a:r>
            <a:endParaRPr lang="zh-CN" altLang="en-US" sz="2800" dirty="0">
              <a:ea typeface="微软雅黑" panose="020B0503020204020204" pitchFamily="34" charset="-122"/>
            </a:endParaRPr>
          </a:p>
        </p:txBody>
      </p:sp>
      <p:grpSp>
        <p:nvGrpSpPr>
          <p:cNvPr id="28690" name="组合 19"/>
          <p:cNvGrpSpPr/>
          <p:nvPr/>
        </p:nvGrpSpPr>
        <p:grpSpPr>
          <a:xfrm>
            <a:off x="11496675" y="1588"/>
            <a:ext cx="695325" cy="506412"/>
            <a:chOff x="0" y="0"/>
            <a:chExt cx="694944" cy="624651"/>
          </a:xfrm>
        </p:grpSpPr>
        <p:sp>
          <p:nvSpPr>
            <p:cNvPr id="2869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869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1" name="矩形 20"/>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2" name="矩形 21"/>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4" name="直接连接符 23"/>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5122" name="右箭头 2"/>
          <p:cNvSpPr/>
          <p:nvPr/>
        </p:nvSpPr>
        <p:spPr>
          <a:xfrm>
            <a:off x="276225" y="0"/>
            <a:ext cx="5630863" cy="6858000"/>
          </a:xfrm>
          <a:prstGeom prst="rightArrow">
            <a:avLst>
              <a:gd name="adj1" fmla="val 100000"/>
              <a:gd name="adj2" fmla="val 40037"/>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3" name="右箭头 1"/>
          <p:cNvSpPr/>
          <p:nvPr/>
        </p:nvSpPr>
        <p:spPr>
          <a:xfrm>
            <a:off x="0" y="0"/>
            <a:ext cx="5486400" cy="6858000"/>
          </a:xfrm>
          <a:prstGeom prst="rightArrow">
            <a:avLst>
              <a:gd name="adj1" fmla="val 100000"/>
              <a:gd name="adj2" fmla="val 40037"/>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4" name="文本框 3"/>
          <p:cNvSpPr txBox="1"/>
          <p:nvPr/>
        </p:nvSpPr>
        <p:spPr>
          <a:xfrm>
            <a:off x="1349375" y="1538288"/>
            <a:ext cx="174625" cy="2800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zh-CN" sz="8800" dirty="0">
                <a:latin typeface="微软雅黑" panose="020B0503020204020204" pitchFamily="34" charset="-122"/>
                <a:ea typeface="微软雅黑" panose="020B0503020204020204" pitchFamily="34" charset="-122"/>
              </a:rPr>
              <a:t>目录</a:t>
            </a:r>
            <a:endParaRPr lang="zh-CN" altLang="zh-CN" sz="8800" dirty="0">
              <a:latin typeface="微软雅黑" panose="020B0503020204020204" pitchFamily="34" charset="-122"/>
              <a:ea typeface="微软雅黑" panose="020B0503020204020204" pitchFamily="34" charset="-122"/>
            </a:endParaRPr>
          </a:p>
        </p:txBody>
      </p:sp>
      <p:sp>
        <p:nvSpPr>
          <p:cNvPr id="5125" name="矩形 4"/>
          <p:cNvSpPr/>
          <p:nvPr/>
        </p:nvSpPr>
        <p:spPr>
          <a:xfrm rot="2575801">
            <a:off x="6826250" y="15795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6" name="矩形 5"/>
          <p:cNvSpPr/>
          <p:nvPr/>
        </p:nvSpPr>
        <p:spPr>
          <a:xfrm rot="2575801">
            <a:off x="6673850" y="15795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7" name="矩形 6"/>
          <p:cNvSpPr/>
          <p:nvPr/>
        </p:nvSpPr>
        <p:spPr>
          <a:xfrm rot="2575801">
            <a:off x="6826250" y="30273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8" name="矩形 7"/>
          <p:cNvSpPr/>
          <p:nvPr/>
        </p:nvSpPr>
        <p:spPr>
          <a:xfrm rot="2575801">
            <a:off x="6673850" y="30273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9" name="矩形 8"/>
          <p:cNvSpPr/>
          <p:nvPr/>
        </p:nvSpPr>
        <p:spPr>
          <a:xfrm rot="2575801">
            <a:off x="6826250" y="44751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0" name="矩形 9"/>
          <p:cNvSpPr/>
          <p:nvPr/>
        </p:nvSpPr>
        <p:spPr>
          <a:xfrm rot="2575801">
            <a:off x="6673850" y="44751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1" name="文本框 12"/>
          <p:cNvSpPr txBox="1"/>
          <p:nvPr/>
        </p:nvSpPr>
        <p:spPr>
          <a:xfrm>
            <a:off x="6777038" y="1589088"/>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1</a:t>
            </a:r>
            <a:endParaRPr lang="zh-CN" altLang="en-US" sz="4000" dirty="0">
              <a:solidFill>
                <a:schemeClr val="bg1"/>
              </a:solidFill>
              <a:latin typeface="方正剪纸简体" pitchFamily="65" charset="-122"/>
              <a:ea typeface="方正剪纸简体" pitchFamily="65" charset="-122"/>
            </a:endParaRPr>
          </a:p>
        </p:txBody>
      </p:sp>
      <p:sp>
        <p:nvSpPr>
          <p:cNvPr id="5132" name="文本框 13"/>
          <p:cNvSpPr txBox="1"/>
          <p:nvPr/>
        </p:nvSpPr>
        <p:spPr>
          <a:xfrm>
            <a:off x="6777038" y="3021013"/>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2</a:t>
            </a:r>
            <a:endParaRPr lang="zh-CN" altLang="en-US" sz="4000" dirty="0">
              <a:solidFill>
                <a:schemeClr val="bg1"/>
              </a:solidFill>
              <a:latin typeface="方正剪纸简体" pitchFamily="65" charset="-122"/>
              <a:ea typeface="方正剪纸简体" pitchFamily="65" charset="-122"/>
            </a:endParaRPr>
          </a:p>
        </p:txBody>
      </p:sp>
      <p:sp>
        <p:nvSpPr>
          <p:cNvPr id="5133" name="文本框 14"/>
          <p:cNvSpPr txBox="1"/>
          <p:nvPr/>
        </p:nvSpPr>
        <p:spPr>
          <a:xfrm>
            <a:off x="6777038" y="4484688"/>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3</a:t>
            </a:r>
            <a:endParaRPr lang="zh-CN" altLang="en-US" sz="4000" dirty="0">
              <a:solidFill>
                <a:schemeClr val="bg1"/>
              </a:solidFill>
              <a:latin typeface="方正剪纸简体" pitchFamily="65" charset="-122"/>
              <a:ea typeface="方正剪纸简体" pitchFamily="65" charset="-122"/>
            </a:endParaRPr>
          </a:p>
        </p:txBody>
      </p:sp>
      <p:sp>
        <p:nvSpPr>
          <p:cNvPr id="5134" name="圆角矩形 16"/>
          <p:cNvSpPr/>
          <p:nvPr/>
        </p:nvSpPr>
        <p:spPr>
          <a:xfrm>
            <a:off x="8224838" y="1587500"/>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5" name="圆角矩形 17"/>
          <p:cNvSpPr/>
          <p:nvPr/>
        </p:nvSpPr>
        <p:spPr>
          <a:xfrm>
            <a:off x="8224838" y="3100388"/>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6" name="圆角矩形 18"/>
          <p:cNvSpPr/>
          <p:nvPr/>
        </p:nvSpPr>
        <p:spPr>
          <a:xfrm>
            <a:off x="8247063" y="4508500"/>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7" name="文本框 20"/>
          <p:cNvSpPr txBox="1"/>
          <p:nvPr/>
        </p:nvSpPr>
        <p:spPr>
          <a:xfrm>
            <a:off x="9385300" y="1700213"/>
            <a:ext cx="275907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走进客户</a:t>
            </a:r>
            <a:endParaRPr lang="zh-CN" altLang="en-US" sz="2000" b="1" dirty="0">
              <a:latin typeface="微软雅黑" panose="020B0503020204020204" pitchFamily="34" charset="-122"/>
              <a:ea typeface="微软雅黑" panose="020B0503020204020204" pitchFamily="34" charset="-122"/>
            </a:endParaRPr>
          </a:p>
        </p:txBody>
      </p:sp>
      <p:sp>
        <p:nvSpPr>
          <p:cNvPr id="5138" name="文本框 21"/>
          <p:cNvSpPr txBox="1"/>
          <p:nvPr/>
        </p:nvSpPr>
        <p:spPr>
          <a:xfrm>
            <a:off x="9120188" y="3228975"/>
            <a:ext cx="275907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解读客户关系</a:t>
            </a:r>
            <a:endParaRPr lang="zh-CN" altLang="en-US" sz="2000" b="1" dirty="0">
              <a:latin typeface="微软雅黑" panose="020B0503020204020204" pitchFamily="34" charset="-122"/>
              <a:ea typeface="微软雅黑" panose="020B0503020204020204" pitchFamily="34" charset="-122"/>
            </a:endParaRPr>
          </a:p>
        </p:txBody>
      </p:sp>
      <p:sp>
        <p:nvSpPr>
          <p:cNvPr id="5139" name="文本框 22"/>
          <p:cNvSpPr txBox="1"/>
          <p:nvPr/>
        </p:nvSpPr>
        <p:spPr>
          <a:xfrm>
            <a:off x="8903970" y="4641850"/>
            <a:ext cx="2759075" cy="39878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认识客户关系管理</a:t>
            </a:r>
            <a:endParaRPr lang="zh-CN" altLang="en-US" sz="2000" b="1" dirty="0">
              <a:latin typeface="微软雅黑" panose="020B0503020204020204" pitchFamily="34" charset="-122"/>
              <a:ea typeface="微软雅黑" panose="020B0503020204020204" pitchFamily="34" charset="-122"/>
            </a:endParaRPr>
          </a:p>
        </p:txBody>
      </p:sp>
      <p:sp>
        <p:nvSpPr>
          <p:cNvPr id="2" name="矩形 1"/>
          <p:cNvSpPr/>
          <p:nvPr/>
        </p:nvSpPr>
        <p:spPr>
          <a:xfrm>
            <a:off x="6167438" y="2637155"/>
            <a:ext cx="5638800" cy="2881313"/>
          </a:xfrm>
          <a:prstGeom prst="rect">
            <a:avLst/>
          </a:prstGeom>
          <a:solidFill>
            <a:srgbClr val="FFFFFF">
              <a:alpha val="81175"/>
            </a:srgbClr>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None/>
            </a:pPr>
            <a:endParaRPr lang="zh-CN"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MH_SubTitle_1"/>
          <p:cNvSpPr/>
          <p:nvPr/>
        </p:nvSpPr>
        <p:spPr>
          <a:xfrm>
            <a:off x="3171825" y="1951038"/>
            <a:ext cx="1012825" cy="541337"/>
          </a:xfrm>
          <a:custGeom>
            <a:avLst/>
            <a:gdLst>
              <a:gd name="txL" fmla="*/ 0 w 939800"/>
              <a:gd name="txT" fmla="*/ 0 h 574675"/>
              <a:gd name="txR" fmla="*/ 939800 w 939800"/>
              <a:gd name="txB" fmla="*/ 574675 h 574675"/>
            </a:gdLst>
            <a:ahLst/>
            <a:cxnLst>
              <a:cxn ang="0">
                <a:pos x="341790" y="0"/>
              </a:cxn>
              <a:cxn ang="0">
                <a:pos x="3011862" y="0"/>
              </a:cxn>
              <a:cxn ang="0">
                <a:pos x="3353656" y="34679"/>
              </a:cxn>
              <a:cxn ang="0">
                <a:pos x="3353656" y="208062"/>
              </a:cxn>
              <a:cxn ang="0">
                <a:pos x="3353656" y="208062"/>
              </a:cxn>
              <a:cxn ang="0">
                <a:pos x="0" y="208062"/>
              </a:cxn>
              <a:cxn ang="0">
                <a:pos x="0" y="208062"/>
              </a:cxn>
              <a:cxn ang="0">
                <a:pos x="0" y="34679"/>
              </a:cxn>
              <a:cxn ang="0">
                <a:pos x="341790"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969696"/>
          </a:solidFill>
          <a:ln w="9525">
            <a:noFill/>
          </a:ln>
        </p:spPr>
        <p:txBody>
          <a:bodyPr lIns="0" tIns="0" rIns="0" bIns="71755"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600" b="1" dirty="0">
                <a:solidFill>
                  <a:srgbClr val="FFFFFF"/>
                </a:solidFill>
                <a:latin typeface="微软雅黑" panose="020B0503020204020204" pitchFamily="34" charset="-122"/>
                <a:ea typeface="微软雅黑" panose="020B0503020204020204" pitchFamily="34" charset="-122"/>
              </a:rPr>
              <a:t>潜在客户</a:t>
            </a:r>
            <a:endParaRPr lang="zh-CN" altLang="en-US" sz="1600" b="1" dirty="0">
              <a:solidFill>
                <a:srgbClr val="FFFFFF"/>
              </a:solidFill>
              <a:latin typeface="微软雅黑" panose="020B0503020204020204" pitchFamily="34" charset="-122"/>
              <a:ea typeface="微软雅黑" panose="020B0503020204020204" pitchFamily="34" charset="-122"/>
            </a:endParaRPr>
          </a:p>
        </p:txBody>
      </p:sp>
      <p:sp>
        <p:nvSpPr>
          <p:cNvPr id="30723" name="MH_SubTitle_4"/>
          <p:cNvSpPr/>
          <p:nvPr/>
        </p:nvSpPr>
        <p:spPr>
          <a:xfrm>
            <a:off x="7685088" y="1935163"/>
            <a:ext cx="1012825" cy="541337"/>
          </a:xfrm>
          <a:custGeom>
            <a:avLst/>
            <a:gdLst>
              <a:gd name="txL" fmla="*/ 0 w 939800"/>
              <a:gd name="txT" fmla="*/ 0 h 574675"/>
              <a:gd name="txR" fmla="*/ 939800 w 939800"/>
              <a:gd name="txB" fmla="*/ 574675 h 574675"/>
            </a:gdLst>
            <a:ahLst/>
            <a:cxnLst>
              <a:cxn ang="0">
                <a:pos x="341790" y="0"/>
              </a:cxn>
              <a:cxn ang="0">
                <a:pos x="3011862" y="0"/>
              </a:cxn>
              <a:cxn ang="0">
                <a:pos x="3353656" y="34679"/>
              </a:cxn>
              <a:cxn ang="0">
                <a:pos x="3353656" y="208062"/>
              </a:cxn>
              <a:cxn ang="0">
                <a:pos x="3353656" y="208062"/>
              </a:cxn>
              <a:cxn ang="0">
                <a:pos x="0" y="208062"/>
              </a:cxn>
              <a:cxn ang="0">
                <a:pos x="0" y="208062"/>
              </a:cxn>
              <a:cxn ang="0">
                <a:pos x="0" y="34679"/>
              </a:cxn>
              <a:cxn ang="0">
                <a:pos x="341790"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A9A9A9"/>
          </a:solidFill>
          <a:ln w="9525">
            <a:noFill/>
          </a:ln>
        </p:spPr>
        <p:txBody>
          <a:bodyPr lIns="0" tIns="0" rIns="0" bIns="72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600" b="1" dirty="0">
                <a:solidFill>
                  <a:srgbClr val="FFFFFF"/>
                </a:solidFill>
                <a:latin typeface="微软雅黑" panose="020B0503020204020204" pitchFamily="34" charset="-122"/>
                <a:ea typeface="微软雅黑" panose="020B0503020204020204" pitchFamily="34" charset="-122"/>
              </a:rPr>
              <a:t>非客户</a:t>
            </a:r>
            <a:r>
              <a:rPr lang="en-US" altLang="zh-CN" sz="1600" b="1" dirty="0">
                <a:solidFill>
                  <a:srgbClr val="FFFFFF"/>
                </a:solidFill>
                <a:latin typeface="微软雅黑" panose="020B0503020204020204" pitchFamily="34" charset="-122"/>
                <a:ea typeface="微软雅黑" panose="020B0503020204020204" pitchFamily="34" charset="-122"/>
              </a:rPr>
              <a:t> </a:t>
            </a:r>
            <a:endParaRPr lang="zh-CN" altLang="en-US" sz="1600" b="1" dirty="0">
              <a:solidFill>
                <a:srgbClr val="FFFFFF"/>
              </a:solidFill>
              <a:latin typeface="微软雅黑" panose="020B0503020204020204" pitchFamily="34" charset="-122"/>
              <a:ea typeface="微软雅黑" panose="020B0503020204020204" pitchFamily="34" charset="-122"/>
            </a:endParaRPr>
          </a:p>
        </p:txBody>
      </p:sp>
      <p:sp>
        <p:nvSpPr>
          <p:cNvPr id="30724" name="MH_SubTitle_2"/>
          <p:cNvSpPr/>
          <p:nvPr/>
        </p:nvSpPr>
        <p:spPr>
          <a:xfrm>
            <a:off x="4286250" y="1951038"/>
            <a:ext cx="1012825" cy="541337"/>
          </a:xfrm>
          <a:custGeom>
            <a:avLst/>
            <a:gdLst>
              <a:gd name="txL" fmla="*/ 0 w 939800"/>
              <a:gd name="txT" fmla="*/ 0 h 574675"/>
              <a:gd name="txR" fmla="*/ 939800 w 939800"/>
              <a:gd name="txB" fmla="*/ 574675 h 574675"/>
            </a:gdLst>
            <a:ahLst/>
            <a:cxnLst>
              <a:cxn ang="0">
                <a:pos x="341790" y="0"/>
              </a:cxn>
              <a:cxn ang="0">
                <a:pos x="3011862" y="0"/>
              </a:cxn>
              <a:cxn ang="0">
                <a:pos x="3353656" y="34679"/>
              </a:cxn>
              <a:cxn ang="0">
                <a:pos x="3353656" y="208062"/>
              </a:cxn>
              <a:cxn ang="0">
                <a:pos x="3353656" y="208062"/>
              </a:cxn>
              <a:cxn ang="0">
                <a:pos x="0" y="208062"/>
              </a:cxn>
              <a:cxn ang="0">
                <a:pos x="0" y="208062"/>
              </a:cxn>
              <a:cxn ang="0">
                <a:pos x="0" y="34679"/>
              </a:cxn>
              <a:cxn ang="0">
                <a:pos x="341790"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339966"/>
          </a:solidFill>
          <a:ln w="9525">
            <a:noFill/>
          </a:ln>
        </p:spPr>
        <p:txBody>
          <a:bodyPr lIns="0" tIns="0" rIns="0" bIns="71755"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600" b="1" dirty="0">
                <a:solidFill>
                  <a:srgbClr val="FFFFFF"/>
                </a:solidFill>
                <a:latin typeface="微软雅黑" panose="020B0503020204020204" pitchFamily="34" charset="-122"/>
                <a:ea typeface="微软雅黑" panose="020B0503020204020204" pitchFamily="34" charset="-122"/>
              </a:rPr>
              <a:t>目标客户</a:t>
            </a:r>
            <a:r>
              <a:rPr lang="en-US" altLang="zh-CN" sz="1600" b="1" dirty="0">
                <a:solidFill>
                  <a:srgbClr val="FFFFFF"/>
                </a:solidFill>
                <a:latin typeface="微软雅黑" panose="020B0503020204020204" pitchFamily="34" charset="-122"/>
                <a:ea typeface="微软雅黑" panose="020B0503020204020204" pitchFamily="34" charset="-122"/>
              </a:rPr>
              <a:t> </a:t>
            </a:r>
            <a:endParaRPr lang="zh-CN" altLang="en-US" sz="1600" b="1" dirty="0">
              <a:solidFill>
                <a:srgbClr val="FFFFFF"/>
              </a:solidFill>
              <a:latin typeface="微软雅黑" panose="020B0503020204020204" pitchFamily="34" charset="-122"/>
              <a:ea typeface="微软雅黑" panose="020B0503020204020204" pitchFamily="34" charset="-122"/>
            </a:endParaRPr>
          </a:p>
        </p:txBody>
      </p:sp>
      <p:sp>
        <p:nvSpPr>
          <p:cNvPr id="30725" name="MH_SubTitle_3"/>
          <p:cNvSpPr/>
          <p:nvPr/>
        </p:nvSpPr>
        <p:spPr>
          <a:xfrm>
            <a:off x="5419725" y="1951038"/>
            <a:ext cx="1012825" cy="541337"/>
          </a:xfrm>
          <a:custGeom>
            <a:avLst/>
            <a:gdLst>
              <a:gd name="txL" fmla="*/ 0 w 939800"/>
              <a:gd name="txT" fmla="*/ 0 h 574675"/>
              <a:gd name="txR" fmla="*/ 939800 w 939800"/>
              <a:gd name="txB" fmla="*/ 574675 h 574675"/>
            </a:gdLst>
            <a:ahLst/>
            <a:cxnLst>
              <a:cxn ang="0">
                <a:pos x="341790" y="0"/>
              </a:cxn>
              <a:cxn ang="0">
                <a:pos x="3011862" y="0"/>
              </a:cxn>
              <a:cxn ang="0">
                <a:pos x="3353656" y="34679"/>
              </a:cxn>
              <a:cxn ang="0">
                <a:pos x="3353656" y="208062"/>
              </a:cxn>
              <a:cxn ang="0">
                <a:pos x="3353656" y="208062"/>
              </a:cxn>
              <a:cxn ang="0">
                <a:pos x="0" y="208062"/>
              </a:cxn>
              <a:cxn ang="0">
                <a:pos x="0" y="208062"/>
              </a:cxn>
              <a:cxn ang="0">
                <a:pos x="0" y="34679"/>
              </a:cxn>
              <a:cxn ang="0">
                <a:pos x="341790"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A9A9A9"/>
          </a:solidFill>
          <a:ln w="9525">
            <a:noFill/>
          </a:ln>
        </p:spPr>
        <p:txBody>
          <a:bodyPr lIns="0" tIns="0" rIns="0" bIns="72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600" b="1" dirty="0">
                <a:solidFill>
                  <a:srgbClr val="FFFFFF"/>
                </a:solidFill>
                <a:latin typeface="微软雅黑" panose="020B0503020204020204" pitchFamily="34" charset="-122"/>
                <a:ea typeface="微软雅黑" panose="020B0503020204020204" pitchFamily="34" charset="-122"/>
              </a:rPr>
              <a:t>现实客户</a:t>
            </a:r>
            <a:r>
              <a:rPr lang="en-US" altLang="zh-CN" sz="1600" b="1" dirty="0">
                <a:solidFill>
                  <a:srgbClr val="FFFFFF"/>
                </a:solidFill>
                <a:latin typeface="微软雅黑" panose="020B0503020204020204" pitchFamily="34" charset="-122"/>
                <a:ea typeface="微软雅黑" panose="020B0503020204020204" pitchFamily="34" charset="-122"/>
              </a:rPr>
              <a:t> </a:t>
            </a:r>
            <a:endParaRPr lang="zh-CN" altLang="en-US" sz="1600" b="1" dirty="0">
              <a:solidFill>
                <a:srgbClr val="FFFFFF"/>
              </a:solidFill>
              <a:latin typeface="微软雅黑" panose="020B0503020204020204" pitchFamily="34" charset="-122"/>
              <a:ea typeface="微软雅黑" panose="020B0503020204020204" pitchFamily="34" charset="-122"/>
            </a:endParaRPr>
          </a:p>
        </p:txBody>
      </p:sp>
      <p:sp>
        <p:nvSpPr>
          <p:cNvPr id="30726" name="MH_SubTitle_4"/>
          <p:cNvSpPr/>
          <p:nvPr/>
        </p:nvSpPr>
        <p:spPr>
          <a:xfrm>
            <a:off x="6553200" y="1951038"/>
            <a:ext cx="1012825" cy="541337"/>
          </a:xfrm>
          <a:custGeom>
            <a:avLst/>
            <a:gdLst>
              <a:gd name="txL" fmla="*/ 0 w 939800"/>
              <a:gd name="txT" fmla="*/ 0 h 574675"/>
              <a:gd name="txR" fmla="*/ 939800 w 939800"/>
              <a:gd name="txB" fmla="*/ 574675 h 574675"/>
            </a:gdLst>
            <a:ahLst/>
            <a:cxnLst>
              <a:cxn ang="0">
                <a:pos x="341790" y="0"/>
              </a:cxn>
              <a:cxn ang="0">
                <a:pos x="3011862" y="0"/>
              </a:cxn>
              <a:cxn ang="0">
                <a:pos x="3353656" y="34679"/>
              </a:cxn>
              <a:cxn ang="0">
                <a:pos x="3353656" y="208062"/>
              </a:cxn>
              <a:cxn ang="0">
                <a:pos x="3353656" y="208062"/>
              </a:cxn>
              <a:cxn ang="0">
                <a:pos x="0" y="208062"/>
              </a:cxn>
              <a:cxn ang="0">
                <a:pos x="0" y="208062"/>
              </a:cxn>
              <a:cxn ang="0">
                <a:pos x="0" y="34679"/>
              </a:cxn>
              <a:cxn ang="0">
                <a:pos x="341790"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A9A9A9"/>
          </a:solidFill>
          <a:ln w="9525">
            <a:noFill/>
          </a:ln>
        </p:spPr>
        <p:txBody>
          <a:bodyPr lIns="0" tIns="0" rIns="0" bIns="72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600" b="1" dirty="0">
                <a:solidFill>
                  <a:srgbClr val="FFFFFF"/>
                </a:solidFill>
                <a:latin typeface="微软雅黑" panose="020B0503020204020204" pitchFamily="34" charset="-122"/>
                <a:ea typeface="微软雅黑" panose="020B0503020204020204" pitchFamily="34" charset="-122"/>
              </a:rPr>
              <a:t>流失客户</a:t>
            </a:r>
            <a:endParaRPr lang="zh-CN" altLang="en-US" sz="1600" b="1" dirty="0">
              <a:solidFill>
                <a:srgbClr val="FFFFFF"/>
              </a:solidFill>
              <a:latin typeface="微软雅黑" panose="020B0503020204020204" pitchFamily="34" charset="-122"/>
              <a:ea typeface="微软雅黑" panose="020B0503020204020204" pitchFamily="34" charset="-122"/>
            </a:endParaRPr>
          </a:p>
        </p:txBody>
      </p:sp>
      <p:sp>
        <p:nvSpPr>
          <p:cNvPr id="30727" name="MH_Other_1"/>
          <p:cNvSpPr/>
          <p:nvPr/>
        </p:nvSpPr>
        <p:spPr>
          <a:xfrm>
            <a:off x="3151188" y="2443163"/>
            <a:ext cx="5681662" cy="2786062"/>
          </a:xfrm>
          <a:prstGeom prst="roundRect">
            <a:avLst>
              <a:gd name="adj" fmla="val 2907"/>
            </a:avLst>
          </a:prstGeom>
          <a:solidFill>
            <a:srgbClr val="00B050"/>
          </a:solidFill>
          <a:ln w="3175" cap="flat" cmpd="sng">
            <a:solidFill>
              <a:schemeClr val="bg1"/>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FontTx/>
              <a:buNone/>
            </a:pPr>
            <a:endParaRPr lang="zh-CN" altLang="zh-CN" sz="1600" dirty="0">
              <a:latin typeface="微软雅黑" panose="020B0503020204020204" pitchFamily="34" charset="-122"/>
              <a:ea typeface="微软雅黑" panose="020B0503020204020204" pitchFamily="34" charset="-122"/>
            </a:endParaRPr>
          </a:p>
        </p:txBody>
      </p:sp>
      <p:sp>
        <p:nvSpPr>
          <p:cNvPr id="30728" name="MH_Text_1"/>
          <p:cNvSpPr/>
          <p:nvPr/>
        </p:nvSpPr>
        <p:spPr>
          <a:xfrm>
            <a:off x="3359150" y="2684463"/>
            <a:ext cx="5172075" cy="2319337"/>
          </a:xfrm>
          <a:prstGeom prst="roundRect">
            <a:avLst>
              <a:gd name="adj" fmla="val 2907"/>
            </a:avLst>
          </a:prstGeom>
          <a:solidFill>
            <a:srgbClr val="F2FDF7"/>
          </a:solidFill>
          <a:ln w="9525">
            <a:noFill/>
          </a:ln>
        </p:spPr>
        <p:txBody>
          <a:bodyPr lIns="180000" tIns="180000" rIns="180000" bIns="18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ts val="600"/>
              </a:spcBef>
              <a:spcAft>
                <a:spcPts val="600"/>
              </a:spcAft>
              <a:buNone/>
            </a:pPr>
            <a:endParaRPr lang="en-US" altLang="zh-CN" dirty="0">
              <a:latin typeface="微软雅黑" panose="020B0503020204020204" pitchFamily="34" charset="-122"/>
              <a:ea typeface="微软雅黑" panose="020B0503020204020204" pitchFamily="34" charset="-122"/>
            </a:endParaRPr>
          </a:p>
          <a:p>
            <a:pPr marL="0" lvl="0" indent="0" algn="just" eaLnBrk="1" hangingPunct="1">
              <a:lnSpc>
                <a:spcPct val="130000"/>
              </a:lnSpc>
              <a:spcBef>
                <a:spcPts val="600"/>
              </a:spcBef>
              <a:spcAft>
                <a:spcPts val="600"/>
              </a:spcAft>
              <a:buNone/>
            </a:pPr>
            <a:r>
              <a:rPr lang="zh-CN" altLang="en-US" dirty="0">
                <a:latin typeface="微软雅黑" panose="020B0503020204020204" pitchFamily="34" charset="-122"/>
                <a:ea typeface="微软雅黑" panose="020B0503020204020204" pitchFamily="34" charset="-122"/>
              </a:rPr>
              <a:t>目标客户就是企业经过</a:t>
            </a:r>
            <a:r>
              <a:rPr lang="zh-CN" altLang="en-US" b="1" dirty="0">
                <a:solidFill>
                  <a:srgbClr val="00B050"/>
                </a:solidFill>
                <a:latin typeface="微软雅黑" panose="020B0503020204020204" pitchFamily="34" charset="-122"/>
                <a:ea typeface="微软雅黑" panose="020B0503020204020204" pitchFamily="34" charset="-122"/>
              </a:rPr>
              <a:t>挑选后</a:t>
            </a:r>
            <a:r>
              <a:rPr lang="zh-CN" altLang="en-US" dirty="0">
                <a:latin typeface="微软雅黑" panose="020B0503020204020204" pitchFamily="34" charset="-122"/>
                <a:ea typeface="微软雅黑" panose="020B0503020204020204" pitchFamily="34" charset="-122"/>
              </a:rPr>
              <a:t>确定的力图开发为现实客户的人群。</a:t>
            </a:r>
            <a:endParaRPr lang="en-US" altLang="zh-CN" dirty="0">
              <a:latin typeface="微软雅黑" panose="020B0503020204020204" pitchFamily="34" charset="-122"/>
              <a:ea typeface="微软雅黑" panose="020B0503020204020204" pitchFamily="34" charset="-122"/>
            </a:endParaRPr>
          </a:p>
          <a:p>
            <a:pPr marL="0" lvl="0" indent="0" algn="just" eaLnBrk="1" hangingPunct="1">
              <a:lnSpc>
                <a:spcPct val="130000"/>
              </a:lnSpc>
              <a:spcBef>
                <a:spcPts val="600"/>
              </a:spcBef>
              <a:spcAft>
                <a:spcPts val="600"/>
              </a:spcAft>
              <a:buNone/>
            </a:pPr>
            <a:r>
              <a:rPr lang="en-US" altLang="zh-CN" b="1" dirty="0">
                <a:solidFill>
                  <a:srgbClr val="00B050"/>
                </a:solidFill>
                <a:latin typeface="微软雅黑" panose="020B0503020204020204" pitchFamily="34" charset="-122"/>
                <a:ea typeface="微软雅黑" panose="020B0503020204020204" pitchFamily="34" charset="-122"/>
              </a:rPr>
              <a:t>——</a:t>
            </a:r>
            <a:r>
              <a:rPr lang="zh-CN" altLang="en-US" b="1" dirty="0">
                <a:solidFill>
                  <a:srgbClr val="00B050"/>
                </a:solidFill>
                <a:latin typeface="微软雅黑" panose="020B0503020204020204" pitchFamily="34" charset="-122"/>
                <a:ea typeface="微软雅黑" panose="020B0503020204020204" pitchFamily="34" charset="-122"/>
              </a:rPr>
              <a:t>企业单相思</a:t>
            </a:r>
            <a:endParaRPr lang="zh-CN" altLang="en-US" b="1" dirty="0">
              <a:solidFill>
                <a:srgbClr val="00B050"/>
              </a:solidFill>
              <a:latin typeface="微软雅黑" panose="020B0503020204020204" pitchFamily="34" charset="-122"/>
              <a:ea typeface="微软雅黑" panose="020B0503020204020204" pitchFamily="34" charset="-122"/>
            </a:endParaRPr>
          </a:p>
          <a:p>
            <a:pPr marL="0" lvl="0" indent="0" algn="just" eaLnBrk="1" hangingPunct="1">
              <a:lnSpc>
                <a:spcPct val="130000"/>
              </a:lnSpc>
              <a:spcBef>
                <a:spcPts val="600"/>
              </a:spcBef>
              <a:spcAft>
                <a:spcPts val="600"/>
              </a:spcAft>
              <a:buNone/>
            </a:pPr>
            <a:endParaRPr lang="en-US" altLang="zh-CN" b="1" dirty="0">
              <a:ea typeface="微软雅黑" panose="020B0503020204020204" pitchFamily="34" charset="-122"/>
            </a:endParaRPr>
          </a:p>
        </p:txBody>
      </p:sp>
      <p:sp>
        <p:nvSpPr>
          <p:cNvPr id="54282" name="内容占位符 2"/>
          <p:cNvSpPr>
            <a:spLocks noGrp="1" noChangeArrowheads="1"/>
          </p:cNvSpPr>
          <p:nvPr/>
        </p:nvSpPr>
        <p:spPr bwMode="auto">
          <a:xfrm>
            <a:off x="3138488" y="4973638"/>
            <a:ext cx="8358188" cy="120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342900" marR="0" lvl="0" indent="-342900" algn="l" defTabSz="914400" rtl="0" eaLnBrk="0" fontAlgn="base" latinLnBrk="0" hangingPunct="0">
              <a:lnSpc>
                <a:spcPct val="80000"/>
              </a:lnSpc>
              <a:spcBef>
                <a:spcPct val="20000"/>
              </a:spcBef>
              <a:spcAft>
                <a:spcPct val="0"/>
              </a:spcAft>
              <a:buClrTx/>
              <a:buSzTx/>
              <a:buFontTx/>
              <a:buChar char="•"/>
              <a:defRPr/>
            </a:pPr>
            <a:endParaRPr kumimoji="0" lang="en-US" altLang="zh-CN"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342900" marR="0" lvl="0" indent="-342900" algn="l" defTabSz="914400" rtl="0" eaLnBrk="0" fontAlgn="base" latinLnBrk="0" hangingPunct="0">
              <a:lnSpc>
                <a:spcPct val="80000"/>
              </a:lnSpc>
              <a:spcBef>
                <a:spcPct val="20000"/>
              </a:spcBef>
              <a:spcAft>
                <a:spcPct val="0"/>
              </a:spcAft>
              <a:buClrTx/>
              <a:buSzTx/>
              <a:buFontTx/>
              <a:buChar char="•"/>
              <a:defRPr/>
            </a:pPr>
            <a:endParaRPr kumimoji="0" lang="en-US" altLang="zh-CN"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342900" marR="0" lvl="0" indent="-342900" algn="l" defTabSz="914400" rtl="0" eaLnBrk="0" fontAlgn="base" latinLnBrk="0" hangingPunct="0">
              <a:lnSpc>
                <a:spcPct val="80000"/>
              </a:lnSpc>
              <a:spcBef>
                <a:spcPct val="20000"/>
              </a:spcBef>
              <a:spcAft>
                <a:spcPct val="0"/>
              </a:spcAft>
              <a:buClrTx/>
              <a:buSzTx/>
              <a:buFontTx/>
              <a:buChar char="•"/>
              <a:defRPr/>
            </a:pPr>
            <a:endParaRPr kumimoji="0" lang="en-US" altLang="zh-CN"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0" fontAlgn="base" latinLnBrk="0" hangingPunct="0">
              <a:lnSpc>
                <a:spcPct val="80000"/>
              </a:lnSpc>
              <a:spcBef>
                <a:spcPct val="2000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思考：潜在客户与目标客户的区别？</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30730" name="组合 19"/>
          <p:cNvGrpSpPr/>
          <p:nvPr/>
        </p:nvGrpSpPr>
        <p:grpSpPr>
          <a:xfrm>
            <a:off x="11496675" y="1588"/>
            <a:ext cx="695325" cy="506412"/>
            <a:chOff x="0" y="0"/>
            <a:chExt cx="694944" cy="624651"/>
          </a:xfrm>
        </p:grpSpPr>
        <p:sp>
          <p:nvSpPr>
            <p:cNvPr id="30736"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30737"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4" name="矩形 13"/>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7" name="直接连接符 16"/>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0735" name="标题 1"/>
          <p:cNvSpPr>
            <a:spLocks noGrp="1"/>
          </p:cNvSpPr>
          <p:nvPr/>
        </p:nvSpPr>
        <p:spPr>
          <a:xfrm>
            <a:off x="1978025" y="1081088"/>
            <a:ext cx="8229600" cy="114300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3200" dirty="0">
                <a:solidFill>
                  <a:schemeClr val="tx2"/>
                </a:solidFill>
                <a:latin typeface="微软雅黑" panose="020B0503020204020204" pitchFamily="34" charset="-122"/>
                <a:ea typeface="微软雅黑" panose="020B0503020204020204" pitchFamily="34" charset="-122"/>
              </a:rPr>
              <a:t>目标客户</a:t>
            </a:r>
            <a:endParaRPr lang="zh-CN" altLang="en-US" sz="3200"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4282">
                                            <p:txEl>
                                              <p:charRg st="3" end="20"/>
                                            </p:txEl>
                                          </p:spTgt>
                                        </p:tgtEl>
                                        <p:attrNameLst>
                                          <p:attrName>style.visibility</p:attrName>
                                        </p:attrNameLst>
                                      </p:cBhvr>
                                      <p:to>
                                        <p:strVal val="visible"/>
                                      </p:to>
                                    </p:set>
                                    <p:animEffect transition="in" filter="diamond(in)">
                                      <p:cBhvr>
                                        <p:cTn id="7" dur="2000"/>
                                        <p:tgtEl>
                                          <p:spTgt spid="54282">
                                            <p:txEl>
                                              <p:charRg st="3"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82"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MH_SubTitle_1"/>
          <p:cNvSpPr/>
          <p:nvPr/>
        </p:nvSpPr>
        <p:spPr>
          <a:xfrm>
            <a:off x="3314700" y="2238375"/>
            <a:ext cx="1012825" cy="541338"/>
          </a:xfrm>
          <a:custGeom>
            <a:avLst/>
            <a:gdLst>
              <a:gd name="txL" fmla="*/ 0 w 939800"/>
              <a:gd name="txT" fmla="*/ 0 h 574675"/>
              <a:gd name="txR" fmla="*/ 939800 w 939800"/>
              <a:gd name="txB" fmla="*/ 574675 h 574675"/>
            </a:gdLst>
            <a:ahLst/>
            <a:cxnLst>
              <a:cxn ang="0">
                <a:pos x="341790" y="0"/>
              </a:cxn>
              <a:cxn ang="0">
                <a:pos x="3011862" y="0"/>
              </a:cxn>
              <a:cxn ang="0">
                <a:pos x="3353656" y="34679"/>
              </a:cxn>
              <a:cxn ang="0">
                <a:pos x="3353656" y="208069"/>
              </a:cxn>
              <a:cxn ang="0">
                <a:pos x="3353656" y="208069"/>
              </a:cxn>
              <a:cxn ang="0">
                <a:pos x="0" y="208069"/>
              </a:cxn>
              <a:cxn ang="0">
                <a:pos x="0" y="208069"/>
              </a:cxn>
              <a:cxn ang="0">
                <a:pos x="0" y="34679"/>
              </a:cxn>
              <a:cxn ang="0">
                <a:pos x="341790"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969696"/>
          </a:solidFill>
          <a:ln w="9525">
            <a:noFill/>
          </a:ln>
        </p:spPr>
        <p:txBody>
          <a:bodyPr lIns="0" tIns="0" rIns="0" bIns="71755"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800" b="1" dirty="0">
                <a:solidFill>
                  <a:srgbClr val="FFFFFF"/>
                </a:solidFill>
                <a:latin typeface="微软雅黑" panose="020B0503020204020204" pitchFamily="34" charset="-122"/>
                <a:ea typeface="微软雅黑" panose="020B0503020204020204" pitchFamily="34" charset="-122"/>
              </a:rPr>
              <a:t>潜在客户</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2771" name="MH_SubTitle_4"/>
          <p:cNvSpPr/>
          <p:nvPr/>
        </p:nvSpPr>
        <p:spPr>
          <a:xfrm>
            <a:off x="7827963" y="2222500"/>
            <a:ext cx="1012825" cy="541338"/>
          </a:xfrm>
          <a:custGeom>
            <a:avLst/>
            <a:gdLst>
              <a:gd name="txL" fmla="*/ 0 w 939800"/>
              <a:gd name="txT" fmla="*/ 0 h 574675"/>
              <a:gd name="txR" fmla="*/ 939800 w 939800"/>
              <a:gd name="txB" fmla="*/ 574675 h 574675"/>
            </a:gdLst>
            <a:ahLst/>
            <a:cxnLst>
              <a:cxn ang="0">
                <a:pos x="341790" y="0"/>
              </a:cxn>
              <a:cxn ang="0">
                <a:pos x="3011862" y="0"/>
              </a:cxn>
              <a:cxn ang="0">
                <a:pos x="3353656" y="34679"/>
              </a:cxn>
              <a:cxn ang="0">
                <a:pos x="3353656" y="208069"/>
              </a:cxn>
              <a:cxn ang="0">
                <a:pos x="3353656" y="208069"/>
              </a:cxn>
              <a:cxn ang="0">
                <a:pos x="0" y="208069"/>
              </a:cxn>
              <a:cxn ang="0">
                <a:pos x="0" y="208069"/>
              </a:cxn>
              <a:cxn ang="0">
                <a:pos x="0" y="34679"/>
              </a:cxn>
              <a:cxn ang="0">
                <a:pos x="341790"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A9A9A9"/>
          </a:solidFill>
          <a:ln w="9525">
            <a:noFill/>
          </a:ln>
        </p:spPr>
        <p:txBody>
          <a:bodyPr lIns="0" tIns="0" rIns="0" bIns="72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800" b="1" dirty="0">
                <a:solidFill>
                  <a:srgbClr val="FFFFFF"/>
                </a:solidFill>
                <a:latin typeface="微软雅黑" panose="020B0503020204020204" pitchFamily="34" charset="-122"/>
                <a:ea typeface="微软雅黑" panose="020B0503020204020204" pitchFamily="34" charset="-122"/>
              </a:rPr>
              <a:t>非客户</a:t>
            </a:r>
            <a:r>
              <a:rPr lang="en-US" altLang="zh-CN" sz="1800" b="1" dirty="0">
                <a:solidFill>
                  <a:srgbClr val="FFFFFF"/>
                </a:solidFill>
                <a:latin typeface="微软雅黑" panose="020B0503020204020204" pitchFamily="34" charset="-122"/>
                <a:ea typeface="微软雅黑" panose="020B0503020204020204" pitchFamily="34" charset="-122"/>
              </a:rPr>
              <a:t> </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2772" name="MH_SubTitle_2"/>
          <p:cNvSpPr/>
          <p:nvPr/>
        </p:nvSpPr>
        <p:spPr>
          <a:xfrm>
            <a:off x="4429125" y="2238375"/>
            <a:ext cx="1012825" cy="541338"/>
          </a:xfrm>
          <a:custGeom>
            <a:avLst/>
            <a:gdLst>
              <a:gd name="txL" fmla="*/ 0 w 939800"/>
              <a:gd name="txT" fmla="*/ 0 h 574675"/>
              <a:gd name="txR" fmla="*/ 939800 w 939800"/>
              <a:gd name="txB" fmla="*/ 574675 h 574675"/>
            </a:gdLst>
            <a:ahLst/>
            <a:cxnLst>
              <a:cxn ang="0">
                <a:pos x="341790" y="0"/>
              </a:cxn>
              <a:cxn ang="0">
                <a:pos x="3011862" y="0"/>
              </a:cxn>
              <a:cxn ang="0">
                <a:pos x="3353656" y="34679"/>
              </a:cxn>
              <a:cxn ang="0">
                <a:pos x="3353656" y="208069"/>
              </a:cxn>
              <a:cxn ang="0">
                <a:pos x="3353656" y="208069"/>
              </a:cxn>
              <a:cxn ang="0">
                <a:pos x="0" y="208069"/>
              </a:cxn>
              <a:cxn ang="0">
                <a:pos x="0" y="208069"/>
              </a:cxn>
              <a:cxn ang="0">
                <a:pos x="0" y="34679"/>
              </a:cxn>
              <a:cxn ang="0">
                <a:pos x="341790"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969696"/>
          </a:solidFill>
          <a:ln w="9525">
            <a:noFill/>
          </a:ln>
        </p:spPr>
        <p:txBody>
          <a:bodyPr lIns="0" tIns="0" rIns="0" bIns="71755"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800" b="1" dirty="0">
                <a:solidFill>
                  <a:srgbClr val="FFFFFF"/>
                </a:solidFill>
                <a:latin typeface="微软雅黑" panose="020B0503020204020204" pitchFamily="34" charset="-122"/>
                <a:ea typeface="微软雅黑" panose="020B0503020204020204" pitchFamily="34" charset="-122"/>
              </a:rPr>
              <a:t>目标客户</a:t>
            </a:r>
            <a:r>
              <a:rPr lang="en-US" altLang="zh-CN" sz="1800" b="1" dirty="0">
                <a:solidFill>
                  <a:srgbClr val="FFFFFF"/>
                </a:solidFill>
                <a:latin typeface="微软雅黑" panose="020B0503020204020204" pitchFamily="34" charset="-122"/>
                <a:ea typeface="微软雅黑" panose="020B0503020204020204" pitchFamily="34" charset="-122"/>
              </a:rPr>
              <a:t> </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2773" name="MH_SubTitle_3"/>
          <p:cNvSpPr/>
          <p:nvPr/>
        </p:nvSpPr>
        <p:spPr>
          <a:xfrm>
            <a:off x="5562600" y="2238375"/>
            <a:ext cx="1012825" cy="541338"/>
          </a:xfrm>
          <a:custGeom>
            <a:avLst/>
            <a:gdLst>
              <a:gd name="txL" fmla="*/ 0 w 939800"/>
              <a:gd name="txT" fmla="*/ 0 h 574675"/>
              <a:gd name="txR" fmla="*/ 939800 w 939800"/>
              <a:gd name="txB" fmla="*/ 574675 h 574675"/>
            </a:gdLst>
            <a:ahLst/>
            <a:cxnLst>
              <a:cxn ang="0">
                <a:pos x="341790" y="0"/>
              </a:cxn>
              <a:cxn ang="0">
                <a:pos x="3011862" y="0"/>
              </a:cxn>
              <a:cxn ang="0">
                <a:pos x="3353656" y="34679"/>
              </a:cxn>
              <a:cxn ang="0">
                <a:pos x="3353656" y="208069"/>
              </a:cxn>
              <a:cxn ang="0">
                <a:pos x="3353656" y="208069"/>
              </a:cxn>
              <a:cxn ang="0">
                <a:pos x="0" y="208069"/>
              </a:cxn>
              <a:cxn ang="0">
                <a:pos x="0" y="208069"/>
              </a:cxn>
              <a:cxn ang="0">
                <a:pos x="0" y="34679"/>
              </a:cxn>
              <a:cxn ang="0">
                <a:pos x="341790"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339966"/>
          </a:solidFill>
          <a:ln w="9525">
            <a:noFill/>
          </a:ln>
        </p:spPr>
        <p:txBody>
          <a:bodyPr lIns="0" tIns="0" rIns="0" bIns="71755"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800" b="1" dirty="0">
                <a:solidFill>
                  <a:srgbClr val="FFFFFF"/>
                </a:solidFill>
                <a:latin typeface="微软雅黑" panose="020B0503020204020204" pitchFamily="34" charset="-122"/>
                <a:ea typeface="微软雅黑" panose="020B0503020204020204" pitchFamily="34" charset="-122"/>
              </a:rPr>
              <a:t>现实客户</a:t>
            </a:r>
            <a:r>
              <a:rPr lang="en-US" altLang="zh-CN" sz="1800" b="1" dirty="0">
                <a:solidFill>
                  <a:srgbClr val="FFFFFF"/>
                </a:solidFill>
                <a:latin typeface="微软雅黑" panose="020B0503020204020204" pitchFamily="34" charset="-122"/>
                <a:ea typeface="微软雅黑" panose="020B0503020204020204" pitchFamily="34" charset="-122"/>
              </a:rPr>
              <a:t> </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2774" name="MH_SubTitle_4"/>
          <p:cNvSpPr/>
          <p:nvPr/>
        </p:nvSpPr>
        <p:spPr>
          <a:xfrm>
            <a:off x="6696075" y="2238375"/>
            <a:ext cx="1012825" cy="541338"/>
          </a:xfrm>
          <a:custGeom>
            <a:avLst/>
            <a:gdLst>
              <a:gd name="txL" fmla="*/ 0 w 939800"/>
              <a:gd name="txT" fmla="*/ 0 h 574675"/>
              <a:gd name="txR" fmla="*/ 939800 w 939800"/>
              <a:gd name="txB" fmla="*/ 574675 h 574675"/>
            </a:gdLst>
            <a:ahLst/>
            <a:cxnLst>
              <a:cxn ang="0">
                <a:pos x="341790" y="0"/>
              </a:cxn>
              <a:cxn ang="0">
                <a:pos x="3011862" y="0"/>
              </a:cxn>
              <a:cxn ang="0">
                <a:pos x="3353656" y="34679"/>
              </a:cxn>
              <a:cxn ang="0">
                <a:pos x="3353656" y="208069"/>
              </a:cxn>
              <a:cxn ang="0">
                <a:pos x="3353656" y="208069"/>
              </a:cxn>
              <a:cxn ang="0">
                <a:pos x="0" y="208069"/>
              </a:cxn>
              <a:cxn ang="0">
                <a:pos x="0" y="208069"/>
              </a:cxn>
              <a:cxn ang="0">
                <a:pos x="0" y="34679"/>
              </a:cxn>
              <a:cxn ang="0">
                <a:pos x="341790"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A9A9A9"/>
          </a:solidFill>
          <a:ln w="9525">
            <a:noFill/>
          </a:ln>
        </p:spPr>
        <p:txBody>
          <a:bodyPr lIns="0" tIns="0" rIns="0" bIns="72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800" b="1" dirty="0">
                <a:solidFill>
                  <a:srgbClr val="FFFFFF"/>
                </a:solidFill>
                <a:latin typeface="微软雅黑" panose="020B0503020204020204" pitchFamily="34" charset="-122"/>
                <a:ea typeface="微软雅黑" panose="020B0503020204020204" pitchFamily="34" charset="-122"/>
              </a:rPr>
              <a:t>流失客户</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2775" name="MH_Other_1"/>
          <p:cNvSpPr/>
          <p:nvPr/>
        </p:nvSpPr>
        <p:spPr>
          <a:xfrm>
            <a:off x="3294063" y="2730500"/>
            <a:ext cx="5681662" cy="2786063"/>
          </a:xfrm>
          <a:prstGeom prst="roundRect">
            <a:avLst>
              <a:gd name="adj" fmla="val 2907"/>
            </a:avLst>
          </a:prstGeom>
          <a:solidFill>
            <a:srgbClr val="00B050"/>
          </a:solidFill>
          <a:ln w="3175" cap="flat" cmpd="sng">
            <a:solidFill>
              <a:schemeClr val="bg1"/>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FontTx/>
              <a:buNone/>
            </a:pPr>
            <a:endParaRPr lang="zh-CN" altLang="zh-CN" sz="1800" dirty="0">
              <a:latin typeface="微软雅黑" panose="020B0503020204020204" pitchFamily="34" charset="-122"/>
              <a:ea typeface="微软雅黑" panose="020B0503020204020204" pitchFamily="34" charset="-122"/>
            </a:endParaRPr>
          </a:p>
        </p:txBody>
      </p:sp>
      <p:sp>
        <p:nvSpPr>
          <p:cNvPr id="32776" name="MH_Text_1"/>
          <p:cNvSpPr/>
          <p:nvPr/>
        </p:nvSpPr>
        <p:spPr>
          <a:xfrm>
            <a:off x="3502025" y="2971800"/>
            <a:ext cx="5172075" cy="2317750"/>
          </a:xfrm>
          <a:prstGeom prst="roundRect">
            <a:avLst>
              <a:gd name="adj" fmla="val 2907"/>
            </a:avLst>
          </a:prstGeom>
          <a:solidFill>
            <a:srgbClr val="F2FDF7"/>
          </a:solidFill>
          <a:ln w="9525">
            <a:noFill/>
          </a:ln>
        </p:spPr>
        <p:txBody>
          <a:bodyPr lIns="180000" tIns="180000" rIns="180000" bIns="18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ts val="600"/>
              </a:spcBef>
              <a:spcAft>
                <a:spcPts val="600"/>
              </a:spcAft>
              <a:buNone/>
            </a:pPr>
            <a:endParaRPr lang="en-US" altLang="zh-CN" sz="3200" b="1" dirty="0">
              <a:solidFill>
                <a:srgbClr val="FF0000"/>
              </a:solidFill>
              <a:latin typeface="微软雅黑" panose="020B0503020204020204" pitchFamily="34" charset="-122"/>
              <a:ea typeface="微软雅黑" panose="020B0503020204020204" pitchFamily="34" charset="-122"/>
            </a:endParaRPr>
          </a:p>
          <a:p>
            <a:pPr marL="0" lvl="0" indent="0" algn="just" eaLnBrk="1" hangingPunct="1">
              <a:lnSpc>
                <a:spcPct val="130000"/>
              </a:lnSpc>
              <a:spcBef>
                <a:spcPts val="600"/>
              </a:spcBef>
              <a:spcAft>
                <a:spcPts val="600"/>
              </a:spcAft>
              <a:buNone/>
            </a:pPr>
            <a:endParaRPr lang="en-US" altLang="zh-CN" b="1" dirty="0">
              <a:solidFill>
                <a:srgbClr val="FF0000"/>
              </a:solidFill>
              <a:latin typeface="微软雅黑" panose="020B0503020204020204" pitchFamily="34" charset="-122"/>
              <a:ea typeface="微软雅黑" panose="020B0503020204020204" pitchFamily="34" charset="-122"/>
            </a:endParaRPr>
          </a:p>
          <a:p>
            <a:pPr marL="0" lvl="0" indent="0" algn="just" eaLnBrk="1" hangingPunct="1">
              <a:lnSpc>
                <a:spcPct val="130000"/>
              </a:lnSpc>
              <a:spcBef>
                <a:spcPts val="600"/>
              </a:spcBef>
              <a:spcAft>
                <a:spcPts val="600"/>
              </a:spcAft>
              <a:buNone/>
            </a:pPr>
            <a:r>
              <a:rPr lang="zh-CN" altLang="en-US" b="1" dirty="0">
                <a:solidFill>
                  <a:srgbClr val="00B050"/>
                </a:solidFill>
                <a:latin typeface="微软雅黑" panose="020B0503020204020204" pitchFamily="34" charset="-122"/>
                <a:ea typeface="微软雅黑" panose="020B0503020204020204" pitchFamily="34" charset="-122"/>
              </a:rPr>
              <a:t>现实客户</a:t>
            </a:r>
            <a:r>
              <a:rPr lang="zh-CN" altLang="en-US" b="1" dirty="0">
                <a:solidFill>
                  <a:schemeClr val="tx2"/>
                </a:solidFill>
                <a:latin typeface="微软雅黑" panose="020B0503020204020204" pitchFamily="34" charset="-122"/>
                <a:ea typeface="微软雅黑" panose="020B0503020204020204" pitchFamily="34" charset="-122"/>
              </a:rPr>
              <a:t>是指已经购买了企业的产品或者服务的人群。</a:t>
            </a:r>
            <a:endParaRPr lang="en-US" altLang="zh-CN" b="1" dirty="0">
              <a:solidFill>
                <a:schemeClr val="tx2"/>
              </a:solidFill>
              <a:latin typeface="微软雅黑" panose="020B0503020204020204" pitchFamily="34" charset="-122"/>
              <a:ea typeface="微软雅黑" panose="020B0503020204020204" pitchFamily="34" charset="-122"/>
            </a:endParaRPr>
          </a:p>
          <a:p>
            <a:pPr marL="0" lvl="0" indent="0" algn="just" eaLnBrk="1" hangingPunct="1">
              <a:lnSpc>
                <a:spcPct val="130000"/>
              </a:lnSpc>
              <a:spcBef>
                <a:spcPts val="600"/>
              </a:spcBef>
              <a:spcAft>
                <a:spcPts val="600"/>
              </a:spcAft>
              <a:buNone/>
            </a:pPr>
            <a:r>
              <a:rPr lang="en-US" altLang="zh-CN" b="1" dirty="0">
                <a:solidFill>
                  <a:srgbClr val="00B050"/>
                </a:solidFill>
                <a:latin typeface="微软雅黑" panose="020B0503020204020204" pitchFamily="34" charset="-122"/>
                <a:ea typeface="微软雅黑" panose="020B0503020204020204" pitchFamily="34" charset="-122"/>
              </a:rPr>
              <a:t>——</a:t>
            </a:r>
            <a:r>
              <a:rPr lang="zh-CN" altLang="en-US" b="1" dirty="0">
                <a:solidFill>
                  <a:srgbClr val="00B050"/>
                </a:solidFill>
                <a:latin typeface="微软雅黑" panose="020B0503020204020204" pitchFamily="34" charset="-122"/>
                <a:ea typeface="微软雅黑" panose="020B0503020204020204" pitchFamily="34" charset="-122"/>
              </a:rPr>
              <a:t>现在时</a:t>
            </a:r>
            <a:endParaRPr lang="en-US" altLang="zh-CN" b="1" dirty="0">
              <a:solidFill>
                <a:srgbClr val="00B050"/>
              </a:solidFill>
              <a:latin typeface="微软雅黑" panose="020B0503020204020204" pitchFamily="34" charset="-122"/>
              <a:ea typeface="微软雅黑" panose="020B0503020204020204" pitchFamily="34" charset="-122"/>
            </a:endParaRPr>
          </a:p>
          <a:p>
            <a:pPr marL="0" lvl="0" indent="0" algn="just" eaLnBrk="1" hangingPunct="1">
              <a:lnSpc>
                <a:spcPct val="130000"/>
              </a:lnSpc>
              <a:spcBef>
                <a:spcPts val="600"/>
              </a:spcBef>
              <a:spcAft>
                <a:spcPts val="600"/>
              </a:spcAft>
              <a:buNone/>
            </a:pPr>
            <a:endParaRPr lang="en-US" altLang="zh-CN" sz="3200" b="1" dirty="0">
              <a:solidFill>
                <a:schemeClr val="tx2"/>
              </a:solidFill>
              <a:latin typeface="微软雅黑" panose="020B0503020204020204" pitchFamily="34" charset="-122"/>
              <a:ea typeface="微软雅黑" panose="020B0503020204020204" pitchFamily="34" charset="-122"/>
            </a:endParaRPr>
          </a:p>
          <a:p>
            <a:pPr marL="0" lvl="0" indent="0" algn="just" eaLnBrk="1" hangingPunct="1">
              <a:lnSpc>
                <a:spcPct val="130000"/>
              </a:lnSpc>
              <a:spcBef>
                <a:spcPts val="600"/>
              </a:spcBef>
              <a:spcAft>
                <a:spcPts val="600"/>
              </a:spcAft>
              <a:buNone/>
            </a:pPr>
            <a:endParaRPr lang="en-US" altLang="zh-CN" sz="3200" b="1" dirty="0">
              <a:ea typeface="微软雅黑" panose="020B0503020204020204" pitchFamily="34" charset="-122"/>
            </a:endParaRPr>
          </a:p>
        </p:txBody>
      </p:sp>
      <p:grpSp>
        <p:nvGrpSpPr>
          <p:cNvPr id="32777" name="组合 19"/>
          <p:cNvGrpSpPr/>
          <p:nvPr/>
        </p:nvGrpSpPr>
        <p:grpSpPr>
          <a:xfrm>
            <a:off x="11496675" y="1588"/>
            <a:ext cx="695325" cy="506412"/>
            <a:chOff x="0" y="0"/>
            <a:chExt cx="694944" cy="624651"/>
          </a:xfrm>
        </p:grpSpPr>
        <p:sp>
          <p:nvSpPr>
            <p:cNvPr id="3278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3278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3" name="矩形 12"/>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4" name="矩形 13"/>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6" name="直接连接符 15"/>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2782" name="标题 1"/>
          <p:cNvSpPr>
            <a:spLocks noGrp="1"/>
          </p:cNvSpPr>
          <p:nvPr/>
        </p:nvSpPr>
        <p:spPr>
          <a:xfrm>
            <a:off x="1978025" y="1081088"/>
            <a:ext cx="8229600" cy="114300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3200" dirty="0">
                <a:solidFill>
                  <a:schemeClr val="tx2"/>
                </a:solidFill>
                <a:latin typeface="微软雅黑" panose="020B0503020204020204" pitchFamily="34" charset="-122"/>
                <a:ea typeface="微软雅黑" panose="020B0503020204020204" pitchFamily="34" charset="-122"/>
              </a:rPr>
              <a:t>现实客户</a:t>
            </a:r>
            <a:endParaRPr lang="zh-CN" altLang="en-US" sz="3200"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8" name="图片 1"/>
          <p:cNvPicPr>
            <a:picLocks noGrp="1" noChangeAspect="1"/>
          </p:cNvPicPr>
          <p:nvPr/>
        </p:nvPicPr>
        <p:blipFill>
          <a:blip r:embed="rId1"/>
          <a:stretch>
            <a:fillRect/>
          </a:stretch>
        </p:blipFill>
        <p:spPr>
          <a:xfrm>
            <a:off x="1271588" y="1500188"/>
            <a:ext cx="9144000" cy="5357812"/>
          </a:xfrm>
          <a:prstGeom prst="rect">
            <a:avLst/>
          </a:prstGeom>
          <a:noFill/>
          <a:ln w="9525">
            <a:noFill/>
          </a:ln>
        </p:spPr>
      </p:pic>
      <p:sp>
        <p:nvSpPr>
          <p:cNvPr id="34819" name="内容占位符 2"/>
          <p:cNvSpPr>
            <a:spLocks noGrp="1"/>
          </p:cNvSpPr>
          <p:nvPr>
            <p:ph idx="1"/>
          </p:nvPr>
        </p:nvSpPr>
        <p:spPr>
          <a:xfrm>
            <a:off x="2111375" y="2211388"/>
            <a:ext cx="4972050" cy="4281487"/>
          </a:xfrm>
        </p:spPr>
        <p:txBody>
          <a:bodyPr vert="horz" wrap="square" lIns="91440" tIns="45720" rIns="91440" bIns="45720" anchor="t" anchorCtr="0"/>
          <a:p>
            <a:r>
              <a:rPr lang="zh-CN" altLang="en-US" sz="2400" dirty="0">
                <a:latin typeface="微软雅黑" panose="020B0503020204020204" pitchFamily="34" charset="-122"/>
                <a:ea typeface="微软雅黑" panose="020B0503020204020204" pitchFamily="34" charset="-122"/>
              </a:rPr>
              <a:t>按照客户与企业的关系疏密，可分为：</a:t>
            </a:r>
            <a:endParaRPr lang="en-US" altLang="zh-CN" sz="2400" dirty="0">
              <a:latin typeface="微软雅黑" panose="020B0503020204020204" pitchFamily="34" charset="-122"/>
              <a:ea typeface="微软雅黑" panose="020B0503020204020204" pitchFamily="34" charset="-122"/>
            </a:endParaRPr>
          </a:p>
          <a:p>
            <a:r>
              <a:rPr lang="zh-CN" altLang="en-US" sz="2400" b="1" dirty="0">
                <a:solidFill>
                  <a:srgbClr val="00B050"/>
                </a:solidFill>
                <a:latin typeface="微软雅黑" panose="020B0503020204020204" pitchFamily="34" charset="-122"/>
                <a:ea typeface="微软雅黑" panose="020B0503020204020204" pitchFamily="34" charset="-122"/>
              </a:rPr>
              <a:t>初次购买客户（新客户）</a:t>
            </a:r>
            <a:endParaRPr lang="en-US" altLang="zh-CN" sz="2400" dirty="0">
              <a:solidFill>
                <a:srgbClr val="00B050"/>
              </a:solidFill>
            </a:endParaRPr>
          </a:p>
          <a:p>
            <a:r>
              <a:rPr lang="zh-CN" altLang="en-US" sz="2400" b="1" dirty="0">
                <a:solidFill>
                  <a:srgbClr val="00B050"/>
                </a:solidFill>
                <a:latin typeface="微软雅黑" panose="020B0503020204020204" pitchFamily="34" charset="-122"/>
                <a:ea typeface="微软雅黑" panose="020B0503020204020204" pitchFamily="34" charset="-122"/>
              </a:rPr>
              <a:t>重复购买客户</a:t>
            </a:r>
            <a:r>
              <a:rPr lang="zh-CN" altLang="en-US" sz="2400" dirty="0"/>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次及</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次以上</a:t>
            </a:r>
            <a:endParaRPr lang="en-US" altLang="zh-CN" sz="2400" dirty="0">
              <a:latin typeface="微软雅黑" panose="020B0503020204020204" pitchFamily="34" charset="-122"/>
              <a:ea typeface="微软雅黑" panose="020B0503020204020204" pitchFamily="34" charset="-122"/>
            </a:endParaRPr>
          </a:p>
          <a:p>
            <a:r>
              <a:rPr lang="zh-CN" altLang="en-US" sz="2400" b="1" dirty="0">
                <a:solidFill>
                  <a:srgbClr val="00B050"/>
                </a:solidFill>
                <a:latin typeface="微软雅黑" panose="020B0503020204020204" pitchFamily="34" charset="-122"/>
                <a:ea typeface="微软雅黑" panose="020B0503020204020204" pitchFamily="34" charset="-122"/>
              </a:rPr>
              <a:t>忠诚客户</a:t>
            </a:r>
            <a:r>
              <a:rPr lang="zh-CN" altLang="en-US" sz="2400" dirty="0"/>
              <a:t>：</a:t>
            </a:r>
            <a:r>
              <a:rPr lang="zh-CN" altLang="en-US" sz="2400" dirty="0">
                <a:latin typeface="微软雅黑" panose="020B0503020204020204" pitchFamily="34" charset="-122"/>
                <a:ea typeface="微软雅黑" panose="020B0503020204020204" pitchFamily="34" charset="-122"/>
              </a:rPr>
              <a:t>对企业的产品或者服务持续性的、指导性的重复购买的客户。</a:t>
            </a:r>
            <a:endParaRPr lang="en-US" altLang="zh-CN" sz="2400" dirty="0">
              <a:latin typeface="微软雅黑" panose="020B0503020204020204" pitchFamily="34" charset="-122"/>
              <a:ea typeface="微软雅黑" panose="020B0503020204020204" pitchFamily="34" charset="-122"/>
            </a:endParaRPr>
          </a:p>
          <a:p>
            <a:endParaRPr lang="zh-CN" altLang="en-US" dirty="0"/>
          </a:p>
        </p:txBody>
      </p:sp>
      <p:grpSp>
        <p:nvGrpSpPr>
          <p:cNvPr id="34820" name="组合 19"/>
          <p:cNvGrpSpPr/>
          <p:nvPr/>
        </p:nvGrpSpPr>
        <p:grpSpPr>
          <a:xfrm>
            <a:off x="11496675" y="1588"/>
            <a:ext cx="695325" cy="506412"/>
            <a:chOff x="0" y="0"/>
            <a:chExt cx="694944" cy="624651"/>
          </a:xfrm>
        </p:grpSpPr>
        <p:sp>
          <p:nvSpPr>
            <p:cNvPr id="34826"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34827"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1" name="直接连接符 10"/>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4825" name="标题 1"/>
          <p:cNvSpPr>
            <a:spLocks noGrp="1"/>
          </p:cNvSpPr>
          <p:nvPr/>
        </p:nvSpPr>
        <p:spPr>
          <a:xfrm>
            <a:off x="1978025" y="1081088"/>
            <a:ext cx="8229600" cy="114300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3200" dirty="0">
                <a:solidFill>
                  <a:schemeClr val="tx2"/>
                </a:solidFill>
                <a:latin typeface="微软雅黑" panose="020B0503020204020204" pitchFamily="34" charset="-122"/>
                <a:ea typeface="微软雅黑" panose="020B0503020204020204" pitchFamily="34" charset="-122"/>
              </a:rPr>
              <a:t>现实客户</a:t>
            </a:r>
            <a:endParaRPr lang="zh-CN" altLang="en-US" sz="3200"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MH_SubTitle_1"/>
          <p:cNvSpPr/>
          <p:nvPr/>
        </p:nvSpPr>
        <p:spPr>
          <a:xfrm>
            <a:off x="3314700" y="2238375"/>
            <a:ext cx="1012825" cy="541338"/>
          </a:xfrm>
          <a:custGeom>
            <a:avLst/>
            <a:gdLst>
              <a:gd name="txL" fmla="*/ 0 w 939800"/>
              <a:gd name="txT" fmla="*/ 0 h 574675"/>
              <a:gd name="txR" fmla="*/ 939800 w 939800"/>
              <a:gd name="txB" fmla="*/ 574675 h 574675"/>
            </a:gdLst>
            <a:ahLst/>
            <a:cxnLst>
              <a:cxn ang="0">
                <a:pos x="341790" y="0"/>
              </a:cxn>
              <a:cxn ang="0">
                <a:pos x="3011862" y="0"/>
              </a:cxn>
              <a:cxn ang="0">
                <a:pos x="3353656" y="34679"/>
              </a:cxn>
              <a:cxn ang="0">
                <a:pos x="3353656" y="208069"/>
              </a:cxn>
              <a:cxn ang="0">
                <a:pos x="3353656" y="208069"/>
              </a:cxn>
              <a:cxn ang="0">
                <a:pos x="0" y="208069"/>
              </a:cxn>
              <a:cxn ang="0">
                <a:pos x="0" y="208069"/>
              </a:cxn>
              <a:cxn ang="0">
                <a:pos x="0" y="34679"/>
              </a:cxn>
              <a:cxn ang="0">
                <a:pos x="341790"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969696"/>
          </a:solidFill>
          <a:ln w="9525">
            <a:noFill/>
          </a:ln>
        </p:spPr>
        <p:txBody>
          <a:bodyPr lIns="0" tIns="0" rIns="0" bIns="71755"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800" b="1" dirty="0">
                <a:solidFill>
                  <a:srgbClr val="FFFFFF"/>
                </a:solidFill>
                <a:latin typeface="微软雅黑" panose="020B0503020204020204" pitchFamily="34" charset="-122"/>
                <a:ea typeface="微软雅黑" panose="020B0503020204020204" pitchFamily="34" charset="-122"/>
              </a:rPr>
              <a:t>潜在客户</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6867" name="MH_SubTitle_4"/>
          <p:cNvSpPr/>
          <p:nvPr/>
        </p:nvSpPr>
        <p:spPr>
          <a:xfrm>
            <a:off x="7827963" y="2222500"/>
            <a:ext cx="1012825" cy="541338"/>
          </a:xfrm>
          <a:custGeom>
            <a:avLst/>
            <a:gdLst>
              <a:gd name="txL" fmla="*/ 0 w 939800"/>
              <a:gd name="txT" fmla="*/ 0 h 574675"/>
              <a:gd name="txR" fmla="*/ 939800 w 939800"/>
              <a:gd name="txB" fmla="*/ 574675 h 574675"/>
            </a:gdLst>
            <a:ahLst/>
            <a:cxnLst>
              <a:cxn ang="0">
                <a:pos x="341790" y="0"/>
              </a:cxn>
              <a:cxn ang="0">
                <a:pos x="3011862" y="0"/>
              </a:cxn>
              <a:cxn ang="0">
                <a:pos x="3353656" y="34679"/>
              </a:cxn>
              <a:cxn ang="0">
                <a:pos x="3353656" y="208069"/>
              </a:cxn>
              <a:cxn ang="0">
                <a:pos x="3353656" y="208069"/>
              </a:cxn>
              <a:cxn ang="0">
                <a:pos x="0" y="208069"/>
              </a:cxn>
              <a:cxn ang="0">
                <a:pos x="0" y="208069"/>
              </a:cxn>
              <a:cxn ang="0">
                <a:pos x="0" y="34679"/>
              </a:cxn>
              <a:cxn ang="0">
                <a:pos x="341790"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A9A9A9"/>
          </a:solidFill>
          <a:ln w="9525">
            <a:noFill/>
          </a:ln>
        </p:spPr>
        <p:txBody>
          <a:bodyPr lIns="0" tIns="0" rIns="0" bIns="72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800" b="1" dirty="0">
                <a:solidFill>
                  <a:srgbClr val="FFFFFF"/>
                </a:solidFill>
                <a:latin typeface="微软雅黑" panose="020B0503020204020204" pitchFamily="34" charset="-122"/>
                <a:ea typeface="微软雅黑" panose="020B0503020204020204" pitchFamily="34" charset="-122"/>
              </a:rPr>
              <a:t>非客户</a:t>
            </a:r>
            <a:r>
              <a:rPr lang="en-US" altLang="zh-CN" sz="1800" b="1" dirty="0">
                <a:solidFill>
                  <a:srgbClr val="FFFFFF"/>
                </a:solidFill>
                <a:latin typeface="微软雅黑" panose="020B0503020204020204" pitchFamily="34" charset="-122"/>
                <a:ea typeface="微软雅黑" panose="020B0503020204020204" pitchFamily="34" charset="-122"/>
              </a:rPr>
              <a:t> </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6868" name="MH_SubTitle_2"/>
          <p:cNvSpPr/>
          <p:nvPr/>
        </p:nvSpPr>
        <p:spPr>
          <a:xfrm>
            <a:off x="4429125" y="2238375"/>
            <a:ext cx="1012825" cy="541338"/>
          </a:xfrm>
          <a:custGeom>
            <a:avLst/>
            <a:gdLst>
              <a:gd name="txL" fmla="*/ 0 w 939800"/>
              <a:gd name="txT" fmla="*/ 0 h 574675"/>
              <a:gd name="txR" fmla="*/ 939800 w 939800"/>
              <a:gd name="txB" fmla="*/ 574675 h 574675"/>
            </a:gdLst>
            <a:ahLst/>
            <a:cxnLst>
              <a:cxn ang="0">
                <a:pos x="341790" y="0"/>
              </a:cxn>
              <a:cxn ang="0">
                <a:pos x="3011862" y="0"/>
              </a:cxn>
              <a:cxn ang="0">
                <a:pos x="3353656" y="34679"/>
              </a:cxn>
              <a:cxn ang="0">
                <a:pos x="3353656" y="208069"/>
              </a:cxn>
              <a:cxn ang="0">
                <a:pos x="3353656" y="208069"/>
              </a:cxn>
              <a:cxn ang="0">
                <a:pos x="0" y="208069"/>
              </a:cxn>
              <a:cxn ang="0">
                <a:pos x="0" y="208069"/>
              </a:cxn>
              <a:cxn ang="0">
                <a:pos x="0" y="34679"/>
              </a:cxn>
              <a:cxn ang="0">
                <a:pos x="341790"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969696"/>
          </a:solidFill>
          <a:ln w="9525">
            <a:noFill/>
          </a:ln>
        </p:spPr>
        <p:txBody>
          <a:bodyPr lIns="0" tIns="0" rIns="0" bIns="71755"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800" b="1" dirty="0">
                <a:solidFill>
                  <a:srgbClr val="FFFFFF"/>
                </a:solidFill>
                <a:latin typeface="微软雅黑" panose="020B0503020204020204" pitchFamily="34" charset="-122"/>
                <a:ea typeface="微软雅黑" panose="020B0503020204020204" pitchFamily="34" charset="-122"/>
              </a:rPr>
              <a:t>目标客户</a:t>
            </a:r>
            <a:r>
              <a:rPr lang="en-US" altLang="zh-CN" sz="1800" b="1" dirty="0">
                <a:solidFill>
                  <a:srgbClr val="FFFFFF"/>
                </a:solidFill>
                <a:latin typeface="微软雅黑" panose="020B0503020204020204" pitchFamily="34" charset="-122"/>
                <a:ea typeface="微软雅黑" panose="020B0503020204020204" pitchFamily="34" charset="-122"/>
              </a:rPr>
              <a:t> </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6869" name="MH_SubTitle_3"/>
          <p:cNvSpPr/>
          <p:nvPr/>
        </p:nvSpPr>
        <p:spPr>
          <a:xfrm>
            <a:off x="5562600" y="2238375"/>
            <a:ext cx="1012825" cy="541338"/>
          </a:xfrm>
          <a:custGeom>
            <a:avLst/>
            <a:gdLst>
              <a:gd name="txL" fmla="*/ 0 w 939800"/>
              <a:gd name="txT" fmla="*/ 0 h 574675"/>
              <a:gd name="txR" fmla="*/ 939800 w 939800"/>
              <a:gd name="txB" fmla="*/ 574675 h 574675"/>
            </a:gdLst>
            <a:ahLst/>
            <a:cxnLst>
              <a:cxn ang="0">
                <a:pos x="341790" y="0"/>
              </a:cxn>
              <a:cxn ang="0">
                <a:pos x="3011862" y="0"/>
              </a:cxn>
              <a:cxn ang="0">
                <a:pos x="3353656" y="34679"/>
              </a:cxn>
              <a:cxn ang="0">
                <a:pos x="3353656" y="208069"/>
              </a:cxn>
              <a:cxn ang="0">
                <a:pos x="3353656" y="208069"/>
              </a:cxn>
              <a:cxn ang="0">
                <a:pos x="0" y="208069"/>
              </a:cxn>
              <a:cxn ang="0">
                <a:pos x="0" y="208069"/>
              </a:cxn>
              <a:cxn ang="0">
                <a:pos x="0" y="34679"/>
              </a:cxn>
              <a:cxn ang="0">
                <a:pos x="341790"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969696"/>
          </a:solidFill>
          <a:ln w="9525">
            <a:noFill/>
          </a:ln>
        </p:spPr>
        <p:txBody>
          <a:bodyPr lIns="0" tIns="0" rIns="0" bIns="71755"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800" b="1" dirty="0">
                <a:solidFill>
                  <a:srgbClr val="FFFFFF"/>
                </a:solidFill>
                <a:latin typeface="微软雅黑" panose="020B0503020204020204" pitchFamily="34" charset="-122"/>
                <a:ea typeface="微软雅黑" panose="020B0503020204020204" pitchFamily="34" charset="-122"/>
              </a:rPr>
              <a:t>现实客户</a:t>
            </a:r>
            <a:r>
              <a:rPr lang="en-US" altLang="zh-CN" sz="1800" b="1" dirty="0">
                <a:solidFill>
                  <a:srgbClr val="FFFFFF"/>
                </a:solidFill>
                <a:latin typeface="微软雅黑" panose="020B0503020204020204" pitchFamily="34" charset="-122"/>
                <a:ea typeface="微软雅黑" panose="020B0503020204020204" pitchFamily="34" charset="-122"/>
              </a:rPr>
              <a:t> </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6870" name="MH_SubTitle_4"/>
          <p:cNvSpPr/>
          <p:nvPr/>
        </p:nvSpPr>
        <p:spPr>
          <a:xfrm>
            <a:off x="6696075" y="2238375"/>
            <a:ext cx="1012825" cy="541338"/>
          </a:xfrm>
          <a:custGeom>
            <a:avLst/>
            <a:gdLst>
              <a:gd name="txL" fmla="*/ 0 w 939800"/>
              <a:gd name="txT" fmla="*/ 0 h 574675"/>
              <a:gd name="txR" fmla="*/ 939800 w 939800"/>
              <a:gd name="txB" fmla="*/ 574675 h 574675"/>
            </a:gdLst>
            <a:ahLst/>
            <a:cxnLst>
              <a:cxn ang="0">
                <a:pos x="341790" y="0"/>
              </a:cxn>
              <a:cxn ang="0">
                <a:pos x="3011862" y="0"/>
              </a:cxn>
              <a:cxn ang="0">
                <a:pos x="3353656" y="34679"/>
              </a:cxn>
              <a:cxn ang="0">
                <a:pos x="3353656" y="208069"/>
              </a:cxn>
              <a:cxn ang="0">
                <a:pos x="3353656" y="208069"/>
              </a:cxn>
              <a:cxn ang="0">
                <a:pos x="0" y="208069"/>
              </a:cxn>
              <a:cxn ang="0">
                <a:pos x="0" y="208069"/>
              </a:cxn>
              <a:cxn ang="0">
                <a:pos x="0" y="34679"/>
              </a:cxn>
              <a:cxn ang="0">
                <a:pos x="341790"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339966"/>
          </a:solidFill>
          <a:ln w="9525">
            <a:noFill/>
          </a:ln>
        </p:spPr>
        <p:txBody>
          <a:bodyPr lIns="0" tIns="0" rIns="0" bIns="71755"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800" b="1" dirty="0">
                <a:solidFill>
                  <a:srgbClr val="FFFFFF"/>
                </a:solidFill>
                <a:latin typeface="微软雅黑" panose="020B0503020204020204" pitchFamily="34" charset="-122"/>
                <a:ea typeface="微软雅黑" panose="020B0503020204020204" pitchFamily="34" charset="-122"/>
              </a:rPr>
              <a:t>流失客户</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6871" name="MH_Other_1"/>
          <p:cNvSpPr/>
          <p:nvPr/>
        </p:nvSpPr>
        <p:spPr>
          <a:xfrm>
            <a:off x="3294063" y="2730500"/>
            <a:ext cx="5681662" cy="2786063"/>
          </a:xfrm>
          <a:prstGeom prst="roundRect">
            <a:avLst>
              <a:gd name="adj" fmla="val 2907"/>
            </a:avLst>
          </a:prstGeom>
          <a:solidFill>
            <a:srgbClr val="00B050"/>
          </a:solidFill>
          <a:ln w="3175" cap="flat" cmpd="sng">
            <a:solidFill>
              <a:schemeClr val="bg1"/>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FontTx/>
              <a:buNone/>
            </a:pPr>
            <a:endParaRPr lang="zh-CN" altLang="zh-CN" sz="1800" dirty="0">
              <a:latin typeface="微软雅黑" panose="020B0503020204020204" pitchFamily="34" charset="-122"/>
              <a:ea typeface="微软雅黑" panose="020B0503020204020204" pitchFamily="34" charset="-122"/>
            </a:endParaRPr>
          </a:p>
        </p:txBody>
      </p:sp>
      <p:sp>
        <p:nvSpPr>
          <p:cNvPr id="36872" name="MH_Text_1"/>
          <p:cNvSpPr/>
          <p:nvPr/>
        </p:nvSpPr>
        <p:spPr>
          <a:xfrm>
            <a:off x="3502025" y="2971800"/>
            <a:ext cx="5172075" cy="2317750"/>
          </a:xfrm>
          <a:prstGeom prst="roundRect">
            <a:avLst>
              <a:gd name="adj" fmla="val 2907"/>
            </a:avLst>
          </a:prstGeom>
          <a:solidFill>
            <a:srgbClr val="F2FDF7"/>
          </a:solidFill>
          <a:ln w="9525">
            <a:noFill/>
          </a:ln>
        </p:spPr>
        <p:txBody>
          <a:bodyPr lIns="180000" tIns="180000" rIns="180000" bIns="18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ts val="600"/>
              </a:spcBef>
              <a:spcAft>
                <a:spcPts val="600"/>
              </a:spcAft>
              <a:buNone/>
            </a:pPr>
            <a:endParaRPr lang="zh-CN" altLang="en-US" sz="3200" b="1" dirty="0">
              <a:solidFill>
                <a:srgbClr val="00B0F0"/>
              </a:solidFill>
              <a:latin typeface="微软雅黑" panose="020B0503020204020204" pitchFamily="34" charset="-122"/>
              <a:ea typeface="微软雅黑" panose="020B0503020204020204" pitchFamily="34" charset="-122"/>
            </a:endParaRPr>
          </a:p>
          <a:p>
            <a:pPr marL="0" lvl="0" indent="0" algn="just" eaLnBrk="1" hangingPunct="1">
              <a:lnSpc>
                <a:spcPct val="130000"/>
              </a:lnSpc>
              <a:spcBef>
                <a:spcPts val="600"/>
              </a:spcBef>
              <a:spcAft>
                <a:spcPts val="600"/>
              </a:spcAft>
              <a:buNone/>
            </a:pPr>
            <a:endParaRPr lang="zh-CN" altLang="en-US" sz="3200" b="1" dirty="0">
              <a:solidFill>
                <a:srgbClr val="00B0F0"/>
              </a:solidFill>
              <a:latin typeface="微软雅黑" panose="020B0503020204020204" pitchFamily="34" charset="-122"/>
              <a:ea typeface="微软雅黑" panose="020B0503020204020204" pitchFamily="34" charset="-122"/>
            </a:endParaRPr>
          </a:p>
          <a:p>
            <a:pPr marL="0" lvl="0" indent="0" algn="just" eaLnBrk="1" hangingPunct="1">
              <a:lnSpc>
                <a:spcPct val="130000"/>
              </a:lnSpc>
              <a:spcBef>
                <a:spcPts val="600"/>
              </a:spcBef>
              <a:spcAft>
                <a:spcPts val="600"/>
              </a:spcAft>
              <a:buNone/>
            </a:pPr>
            <a:endParaRPr lang="en-US" altLang="zh-CN" sz="3200" b="1" dirty="0">
              <a:solidFill>
                <a:srgbClr val="FF3300"/>
              </a:solidFill>
              <a:latin typeface="微软雅黑" panose="020B0503020204020204" pitchFamily="34" charset="-122"/>
              <a:ea typeface="微软雅黑" panose="020B0503020204020204" pitchFamily="34" charset="-122"/>
            </a:endParaRPr>
          </a:p>
          <a:p>
            <a:pPr marL="0" lvl="0" indent="0" algn="just" eaLnBrk="1" hangingPunct="1">
              <a:lnSpc>
                <a:spcPct val="130000"/>
              </a:lnSpc>
              <a:spcBef>
                <a:spcPts val="600"/>
              </a:spcBef>
              <a:spcAft>
                <a:spcPts val="600"/>
              </a:spcAft>
              <a:buNone/>
            </a:pPr>
            <a:r>
              <a:rPr lang="zh-CN" altLang="en-US" sz="2400" b="1" dirty="0">
                <a:solidFill>
                  <a:srgbClr val="00B050"/>
                </a:solidFill>
                <a:latin typeface="微软雅黑" panose="020B0503020204020204" pitchFamily="34" charset="-122"/>
                <a:ea typeface="微软雅黑" panose="020B0503020204020204" pitchFamily="34" charset="-122"/>
              </a:rPr>
              <a:t>流失客户</a:t>
            </a:r>
            <a:r>
              <a:rPr lang="zh-CN" altLang="en-US" sz="2400" b="1" dirty="0">
                <a:latin typeface="微软雅黑" panose="020B0503020204020204" pitchFamily="34" charset="-122"/>
                <a:ea typeface="微软雅黑" panose="020B0503020204020204" pitchFamily="34" charset="-122"/>
              </a:rPr>
              <a:t>是指曾经是企业的客户，但由于种种原因，现在不再购买企业的产品或服务的客户。</a:t>
            </a:r>
            <a:endParaRPr lang="en-US" altLang="zh-CN" sz="2400" b="1" dirty="0">
              <a:latin typeface="微软雅黑" panose="020B0503020204020204" pitchFamily="34" charset="-122"/>
              <a:ea typeface="微软雅黑" panose="020B0503020204020204" pitchFamily="34" charset="-122"/>
            </a:endParaRPr>
          </a:p>
          <a:p>
            <a:pPr marL="0" lvl="0" indent="0" algn="just" eaLnBrk="1" hangingPunct="1">
              <a:lnSpc>
                <a:spcPct val="130000"/>
              </a:lnSpc>
              <a:spcBef>
                <a:spcPts val="600"/>
              </a:spcBef>
              <a:spcAft>
                <a:spcPts val="600"/>
              </a:spcAft>
              <a:buNone/>
            </a:pPr>
            <a:r>
              <a:rPr lang="en-US" altLang="zh-CN" sz="2400" b="1" dirty="0">
                <a:solidFill>
                  <a:srgbClr val="00B050"/>
                </a:solidFill>
                <a:latin typeface="微软雅黑" panose="020B0503020204020204" pitchFamily="34" charset="-122"/>
                <a:ea typeface="微软雅黑" panose="020B0503020204020204" pitchFamily="34" charset="-122"/>
              </a:rPr>
              <a:t>——</a:t>
            </a:r>
            <a:r>
              <a:rPr lang="zh-CN" altLang="en-US" sz="2400" b="1" dirty="0">
                <a:solidFill>
                  <a:srgbClr val="00B050"/>
                </a:solidFill>
                <a:latin typeface="微软雅黑" panose="020B0503020204020204" pitchFamily="34" charset="-122"/>
                <a:ea typeface="微软雅黑" panose="020B0503020204020204" pitchFamily="34" charset="-122"/>
              </a:rPr>
              <a:t>过去时</a:t>
            </a:r>
            <a:endParaRPr lang="zh-CN" altLang="en-US" sz="2400" b="1" dirty="0">
              <a:solidFill>
                <a:srgbClr val="00B050"/>
              </a:solidFill>
              <a:latin typeface="微软雅黑" panose="020B0503020204020204" pitchFamily="34" charset="-122"/>
              <a:ea typeface="微软雅黑" panose="020B0503020204020204" pitchFamily="34" charset="-122"/>
            </a:endParaRPr>
          </a:p>
          <a:p>
            <a:pPr marL="0" lvl="0" indent="0" algn="just" eaLnBrk="1" hangingPunct="1">
              <a:lnSpc>
                <a:spcPct val="130000"/>
              </a:lnSpc>
              <a:spcBef>
                <a:spcPts val="600"/>
              </a:spcBef>
              <a:spcAft>
                <a:spcPts val="600"/>
              </a:spcAft>
              <a:buNone/>
            </a:pPr>
            <a:endParaRPr lang="zh-CN" altLang="en-US" sz="3200" b="1" dirty="0">
              <a:solidFill>
                <a:srgbClr val="00B0F0"/>
              </a:solidFill>
              <a:latin typeface="微软雅黑" panose="020B0503020204020204" pitchFamily="34" charset="-122"/>
              <a:ea typeface="微软雅黑" panose="020B0503020204020204" pitchFamily="34" charset="-122"/>
            </a:endParaRPr>
          </a:p>
          <a:p>
            <a:pPr marL="0" lvl="0" indent="0" algn="just" eaLnBrk="1" hangingPunct="1">
              <a:lnSpc>
                <a:spcPct val="130000"/>
              </a:lnSpc>
              <a:spcBef>
                <a:spcPts val="600"/>
              </a:spcBef>
              <a:spcAft>
                <a:spcPts val="600"/>
              </a:spcAft>
              <a:buNone/>
            </a:pPr>
            <a:endParaRPr lang="en-US" altLang="zh-CN" sz="3200" b="1" dirty="0">
              <a:solidFill>
                <a:schemeClr val="tx2"/>
              </a:solidFill>
              <a:latin typeface="微软雅黑" panose="020B0503020204020204" pitchFamily="34" charset="-122"/>
              <a:ea typeface="微软雅黑" panose="020B0503020204020204" pitchFamily="34" charset="-122"/>
            </a:endParaRPr>
          </a:p>
          <a:p>
            <a:pPr marL="0" lvl="0" indent="0" algn="just" eaLnBrk="1" hangingPunct="1">
              <a:lnSpc>
                <a:spcPct val="130000"/>
              </a:lnSpc>
              <a:spcBef>
                <a:spcPts val="600"/>
              </a:spcBef>
              <a:spcAft>
                <a:spcPts val="600"/>
              </a:spcAft>
              <a:buNone/>
            </a:pPr>
            <a:endParaRPr lang="en-US" altLang="zh-CN" sz="3200" b="1" dirty="0">
              <a:ea typeface="微软雅黑" panose="020B0503020204020204" pitchFamily="34" charset="-122"/>
            </a:endParaRPr>
          </a:p>
        </p:txBody>
      </p:sp>
      <p:grpSp>
        <p:nvGrpSpPr>
          <p:cNvPr id="36873" name="组合 19"/>
          <p:cNvGrpSpPr/>
          <p:nvPr/>
        </p:nvGrpSpPr>
        <p:grpSpPr>
          <a:xfrm>
            <a:off x="11496675" y="1588"/>
            <a:ext cx="695325" cy="506412"/>
            <a:chOff x="0" y="0"/>
            <a:chExt cx="694944" cy="624651"/>
          </a:xfrm>
        </p:grpSpPr>
        <p:sp>
          <p:nvSpPr>
            <p:cNvPr id="3687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3688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3" name="矩形 12"/>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4" name="矩形 13"/>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6" name="直接连接符 15"/>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6878" name="标题 1"/>
          <p:cNvSpPr>
            <a:spLocks noGrp="1"/>
          </p:cNvSpPr>
          <p:nvPr/>
        </p:nvSpPr>
        <p:spPr>
          <a:xfrm>
            <a:off x="1978025" y="1081088"/>
            <a:ext cx="8229600" cy="114300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3200" dirty="0">
                <a:solidFill>
                  <a:schemeClr val="tx2"/>
                </a:solidFill>
                <a:latin typeface="微软雅黑" panose="020B0503020204020204" pitchFamily="34" charset="-122"/>
                <a:ea typeface="微软雅黑" panose="020B0503020204020204" pitchFamily="34" charset="-122"/>
              </a:rPr>
              <a:t>流失客户</a:t>
            </a:r>
            <a:endParaRPr lang="zh-CN" altLang="en-US" sz="3200"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MH_SubTitle_1"/>
          <p:cNvSpPr/>
          <p:nvPr/>
        </p:nvSpPr>
        <p:spPr>
          <a:xfrm>
            <a:off x="3314700" y="2238375"/>
            <a:ext cx="1012825" cy="541338"/>
          </a:xfrm>
          <a:custGeom>
            <a:avLst/>
            <a:gdLst>
              <a:gd name="txL" fmla="*/ 0 w 939800"/>
              <a:gd name="txT" fmla="*/ 0 h 574675"/>
              <a:gd name="txR" fmla="*/ 939800 w 939800"/>
              <a:gd name="txB" fmla="*/ 574675 h 574675"/>
            </a:gdLst>
            <a:ahLst/>
            <a:cxnLst>
              <a:cxn ang="0">
                <a:pos x="341790" y="0"/>
              </a:cxn>
              <a:cxn ang="0">
                <a:pos x="3011862" y="0"/>
              </a:cxn>
              <a:cxn ang="0">
                <a:pos x="3353656" y="34679"/>
              </a:cxn>
              <a:cxn ang="0">
                <a:pos x="3353656" y="208069"/>
              </a:cxn>
              <a:cxn ang="0">
                <a:pos x="3353656" y="208069"/>
              </a:cxn>
              <a:cxn ang="0">
                <a:pos x="0" y="208069"/>
              </a:cxn>
              <a:cxn ang="0">
                <a:pos x="0" y="208069"/>
              </a:cxn>
              <a:cxn ang="0">
                <a:pos x="0" y="34679"/>
              </a:cxn>
              <a:cxn ang="0">
                <a:pos x="341790"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969696"/>
          </a:solidFill>
          <a:ln w="9525">
            <a:noFill/>
          </a:ln>
        </p:spPr>
        <p:txBody>
          <a:bodyPr lIns="0" tIns="0" rIns="0" bIns="71755"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800" b="1" dirty="0">
                <a:solidFill>
                  <a:srgbClr val="FFFFFF"/>
                </a:solidFill>
                <a:latin typeface="微软雅黑" panose="020B0503020204020204" pitchFamily="34" charset="-122"/>
                <a:ea typeface="微软雅黑" panose="020B0503020204020204" pitchFamily="34" charset="-122"/>
              </a:rPr>
              <a:t>潜在客户</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8915" name="MH_SubTitle_4"/>
          <p:cNvSpPr/>
          <p:nvPr/>
        </p:nvSpPr>
        <p:spPr>
          <a:xfrm>
            <a:off x="7827963" y="2222500"/>
            <a:ext cx="1012825" cy="541338"/>
          </a:xfrm>
          <a:custGeom>
            <a:avLst/>
            <a:gdLst>
              <a:gd name="txL" fmla="*/ 0 w 939800"/>
              <a:gd name="txT" fmla="*/ 0 h 574675"/>
              <a:gd name="txR" fmla="*/ 939800 w 939800"/>
              <a:gd name="txB" fmla="*/ 574675 h 574675"/>
            </a:gdLst>
            <a:ahLst/>
            <a:cxnLst>
              <a:cxn ang="0">
                <a:pos x="341790" y="0"/>
              </a:cxn>
              <a:cxn ang="0">
                <a:pos x="3011862" y="0"/>
              </a:cxn>
              <a:cxn ang="0">
                <a:pos x="3353656" y="34679"/>
              </a:cxn>
              <a:cxn ang="0">
                <a:pos x="3353656" y="208069"/>
              </a:cxn>
              <a:cxn ang="0">
                <a:pos x="3353656" y="208069"/>
              </a:cxn>
              <a:cxn ang="0">
                <a:pos x="0" y="208069"/>
              </a:cxn>
              <a:cxn ang="0">
                <a:pos x="0" y="208069"/>
              </a:cxn>
              <a:cxn ang="0">
                <a:pos x="0" y="34679"/>
              </a:cxn>
              <a:cxn ang="0">
                <a:pos x="341790"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339966"/>
          </a:solidFill>
          <a:ln w="9525">
            <a:noFill/>
          </a:ln>
        </p:spPr>
        <p:txBody>
          <a:bodyPr lIns="0" tIns="0" rIns="0" bIns="71755"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800" b="1" dirty="0">
                <a:solidFill>
                  <a:srgbClr val="FFFFFF"/>
                </a:solidFill>
                <a:latin typeface="微软雅黑" panose="020B0503020204020204" pitchFamily="34" charset="-122"/>
                <a:ea typeface="微软雅黑" panose="020B0503020204020204" pitchFamily="34" charset="-122"/>
              </a:rPr>
              <a:t>非客户</a:t>
            </a:r>
            <a:r>
              <a:rPr lang="en-US" altLang="zh-CN" sz="1800" b="1" dirty="0">
                <a:solidFill>
                  <a:srgbClr val="FFFFFF"/>
                </a:solidFill>
                <a:latin typeface="微软雅黑" panose="020B0503020204020204" pitchFamily="34" charset="-122"/>
                <a:ea typeface="微软雅黑" panose="020B0503020204020204" pitchFamily="34" charset="-122"/>
              </a:rPr>
              <a:t> </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8916" name="MH_SubTitle_2"/>
          <p:cNvSpPr/>
          <p:nvPr/>
        </p:nvSpPr>
        <p:spPr>
          <a:xfrm>
            <a:off x="4429125" y="2238375"/>
            <a:ext cx="1012825" cy="541338"/>
          </a:xfrm>
          <a:custGeom>
            <a:avLst/>
            <a:gdLst>
              <a:gd name="txL" fmla="*/ 0 w 939800"/>
              <a:gd name="txT" fmla="*/ 0 h 574675"/>
              <a:gd name="txR" fmla="*/ 939800 w 939800"/>
              <a:gd name="txB" fmla="*/ 574675 h 574675"/>
            </a:gdLst>
            <a:ahLst/>
            <a:cxnLst>
              <a:cxn ang="0">
                <a:pos x="341790" y="0"/>
              </a:cxn>
              <a:cxn ang="0">
                <a:pos x="3011862" y="0"/>
              </a:cxn>
              <a:cxn ang="0">
                <a:pos x="3353656" y="34679"/>
              </a:cxn>
              <a:cxn ang="0">
                <a:pos x="3353656" y="208069"/>
              </a:cxn>
              <a:cxn ang="0">
                <a:pos x="3353656" y="208069"/>
              </a:cxn>
              <a:cxn ang="0">
                <a:pos x="0" y="208069"/>
              </a:cxn>
              <a:cxn ang="0">
                <a:pos x="0" y="208069"/>
              </a:cxn>
              <a:cxn ang="0">
                <a:pos x="0" y="34679"/>
              </a:cxn>
              <a:cxn ang="0">
                <a:pos x="341790"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969696"/>
          </a:solidFill>
          <a:ln w="9525">
            <a:noFill/>
          </a:ln>
        </p:spPr>
        <p:txBody>
          <a:bodyPr lIns="0" tIns="0" rIns="0" bIns="71755"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800" b="1" dirty="0">
                <a:solidFill>
                  <a:srgbClr val="FFFFFF"/>
                </a:solidFill>
                <a:latin typeface="微软雅黑" panose="020B0503020204020204" pitchFamily="34" charset="-122"/>
                <a:ea typeface="微软雅黑" panose="020B0503020204020204" pitchFamily="34" charset="-122"/>
              </a:rPr>
              <a:t>目标客户</a:t>
            </a:r>
            <a:r>
              <a:rPr lang="en-US" altLang="zh-CN" sz="1800" b="1" dirty="0">
                <a:solidFill>
                  <a:srgbClr val="FFFFFF"/>
                </a:solidFill>
                <a:latin typeface="微软雅黑" panose="020B0503020204020204" pitchFamily="34" charset="-122"/>
                <a:ea typeface="微软雅黑" panose="020B0503020204020204" pitchFamily="34" charset="-122"/>
              </a:rPr>
              <a:t> </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8917" name="MH_SubTitle_3"/>
          <p:cNvSpPr/>
          <p:nvPr/>
        </p:nvSpPr>
        <p:spPr>
          <a:xfrm>
            <a:off x="5562600" y="2238375"/>
            <a:ext cx="1012825" cy="541338"/>
          </a:xfrm>
          <a:custGeom>
            <a:avLst/>
            <a:gdLst>
              <a:gd name="txL" fmla="*/ 0 w 939800"/>
              <a:gd name="txT" fmla="*/ 0 h 574675"/>
              <a:gd name="txR" fmla="*/ 939800 w 939800"/>
              <a:gd name="txB" fmla="*/ 574675 h 574675"/>
            </a:gdLst>
            <a:ahLst/>
            <a:cxnLst>
              <a:cxn ang="0">
                <a:pos x="341790" y="0"/>
              </a:cxn>
              <a:cxn ang="0">
                <a:pos x="3011862" y="0"/>
              </a:cxn>
              <a:cxn ang="0">
                <a:pos x="3353656" y="34679"/>
              </a:cxn>
              <a:cxn ang="0">
                <a:pos x="3353656" y="208069"/>
              </a:cxn>
              <a:cxn ang="0">
                <a:pos x="3353656" y="208069"/>
              </a:cxn>
              <a:cxn ang="0">
                <a:pos x="0" y="208069"/>
              </a:cxn>
              <a:cxn ang="0">
                <a:pos x="0" y="208069"/>
              </a:cxn>
              <a:cxn ang="0">
                <a:pos x="0" y="34679"/>
              </a:cxn>
              <a:cxn ang="0">
                <a:pos x="341790"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969696"/>
          </a:solidFill>
          <a:ln w="9525">
            <a:noFill/>
          </a:ln>
        </p:spPr>
        <p:txBody>
          <a:bodyPr lIns="0" tIns="0" rIns="0" bIns="71755"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800" b="1" dirty="0">
                <a:solidFill>
                  <a:srgbClr val="FFFFFF"/>
                </a:solidFill>
                <a:latin typeface="微软雅黑" panose="020B0503020204020204" pitchFamily="34" charset="-122"/>
                <a:ea typeface="微软雅黑" panose="020B0503020204020204" pitchFamily="34" charset="-122"/>
              </a:rPr>
              <a:t>现实客户</a:t>
            </a:r>
            <a:r>
              <a:rPr lang="en-US" altLang="zh-CN" sz="1800" b="1" dirty="0">
                <a:solidFill>
                  <a:srgbClr val="FFFFFF"/>
                </a:solidFill>
                <a:latin typeface="微软雅黑" panose="020B0503020204020204" pitchFamily="34" charset="-122"/>
                <a:ea typeface="微软雅黑" panose="020B0503020204020204" pitchFamily="34" charset="-122"/>
              </a:rPr>
              <a:t> </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8918" name="MH_SubTitle_4"/>
          <p:cNvSpPr/>
          <p:nvPr/>
        </p:nvSpPr>
        <p:spPr>
          <a:xfrm>
            <a:off x="6696075" y="2238375"/>
            <a:ext cx="1012825" cy="541338"/>
          </a:xfrm>
          <a:custGeom>
            <a:avLst/>
            <a:gdLst>
              <a:gd name="txL" fmla="*/ 0 w 939800"/>
              <a:gd name="txT" fmla="*/ 0 h 574675"/>
              <a:gd name="txR" fmla="*/ 939800 w 939800"/>
              <a:gd name="txB" fmla="*/ 574675 h 574675"/>
            </a:gdLst>
            <a:ahLst/>
            <a:cxnLst>
              <a:cxn ang="0">
                <a:pos x="341790" y="0"/>
              </a:cxn>
              <a:cxn ang="0">
                <a:pos x="3011862" y="0"/>
              </a:cxn>
              <a:cxn ang="0">
                <a:pos x="3353656" y="34679"/>
              </a:cxn>
              <a:cxn ang="0">
                <a:pos x="3353656" y="208069"/>
              </a:cxn>
              <a:cxn ang="0">
                <a:pos x="3353656" y="208069"/>
              </a:cxn>
              <a:cxn ang="0">
                <a:pos x="0" y="208069"/>
              </a:cxn>
              <a:cxn ang="0">
                <a:pos x="0" y="208069"/>
              </a:cxn>
              <a:cxn ang="0">
                <a:pos x="0" y="34679"/>
              </a:cxn>
              <a:cxn ang="0">
                <a:pos x="341790"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969696"/>
          </a:solidFill>
          <a:ln w="9525">
            <a:noFill/>
          </a:ln>
        </p:spPr>
        <p:txBody>
          <a:bodyPr lIns="0" tIns="0" rIns="0" bIns="71755"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1800" b="1" dirty="0">
                <a:solidFill>
                  <a:srgbClr val="FFFFFF"/>
                </a:solidFill>
                <a:latin typeface="微软雅黑" panose="020B0503020204020204" pitchFamily="34" charset="-122"/>
                <a:ea typeface="微软雅黑" panose="020B0503020204020204" pitchFamily="34" charset="-122"/>
              </a:rPr>
              <a:t>流失客户</a:t>
            </a:r>
            <a:endParaRPr lang="zh-CN" altLang="en-US" sz="1800" b="1" dirty="0">
              <a:solidFill>
                <a:srgbClr val="FFFFFF"/>
              </a:solidFill>
              <a:latin typeface="微软雅黑" panose="020B0503020204020204" pitchFamily="34" charset="-122"/>
              <a:ea typeface="微软雅黑" panose="020B0503020204020204" pitchFamily="34" charset="-122"/>
            </a:endParaRPr>
          </a:p>
        </p:txBody>
      </p:sp>
      <p:sp>
        <p:nvSpPr>
          <p:cNvPr id="38919" name="MH_Other_1"/>
          <p:cNvSpPr/>
          <p:nvPr/>
        </p:nvSpPr>
        <p:spPr>
          <a:xfrm>
            <a:off x="3294063" y="2657475"/>
            <a:ext cx="5681662" cy="2787650"/>
          </a:xfrm>
          <a:prstGeom prst="roundRect">
            <a:avLst>
              <a:gd name="adj" fmla="val 2907"/>
            </a:avLst>
          </a:prstGeom>
          <a:solidFill>
            <a:srgbClr val="00B050"/>
          </a:solidFill>
          <a:ln w="3175" cap="flat" cmpd="sng">
            <a:solidFill>
              <a:schemeClr val="bg1"/>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FontTx/>
              <a:buNone/>
            </a:pPr>
            <a:endParaRPr lang="zh-CN" altLang="zh-CN" sz="1800" dirty="0">
              <a:latin typeface="微软雅黑" panose="020B0503020204020204" pitchFamily="34" charset="-122"/>
              <a:ea typeface="微软雅黑" panose="020B0503020204020204" pitchFamily="34" charset="-122"/>
            </a:endParaRPr>
          </a:p>
        </p:txBody>
      </p:sp>
      <p:sp>
        <p:nvSpPr>
          <p:cNvPr id="38920" name="MH_Text_1"/>
          <p:cNvSpPr/>
          <p:nvPr/>
        </p:nvSpPr>
        <p:spPr>
          <a:xfrm>
            <a:off x="3502025" y="2898775"/>
            <a:ext cx="5172075" cy="2319338"/>
          </a:xfrm>
          <a:prstGeom prst="roundRect">
            <a:avLst>
              <a:gd name="adj" fmla="val 2907"/>
            </a:avLst>
          </a:prstGeom>
          <a:solidFill>
            <a:srgbClr val="F2FDF7"/>
          </a:solidFill>
          <a:ln w="9525">
            <a:noFill/>
          </a:ln>
        </p:spPr>
        <p:txBody>
          <a:bodyPr lIns="180000" tIns="180000" rIns="180000" bIns="18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ts val="600"/>
              </a:spcBef>
              <a:spcAft>
                <a:spcPts val="600"/>
              </a:spcAft>
              <a:buNone/>
            </a:pPr>
            <a:endParaRPr lang="zh-CN" altLang="en-US" sz="3200" b="1" dirty="0">
              <a:solidFill>
                <a:srgbClr val="00B0F0"/>
              </a:solidFill>
              <a:latin typeface="微软雅黑" panose="020B0503020204020204" pitchFamily="34" charset="-122"/>
              <a:ea typeface="微软雅黑" panose="020B0503020204020204" pitchFamily="34" charset="-122"/>
            </a:endParaRPr>
          </a:p>
          <a:p>
            <a:pPr marL="0" lvl="0" indent="0" algn="just" eaLnBrk="1" hangingPunct="1">
              <a:lnSpc>
                <a:spcPct val="130000"/>
              </a:lnSpc>
              <a:spcBef>
                <a:spcPts val="600"/>
              </a:spcBef>
              <a:spcAft>
                <a:spcPts val="600"/>
              </a:spcAft>
              <a:buNone/>
            </a:pPr>
            <a:endParaRPr lang="zh-CN" altLang="en-US" sz="3200" b="1" dirty="0">
              <a:solidFill>
                <a:srgbClr val="00B0F0"/>
              </a:solidFill>
              <a:latin typeface="微软雅黑" panose="020B0503020204020204" pitchFamily="34" charset="-122"/>
              <a:ea typeface="微软雅黑" panose="020B0503020204020204" pitchFamily="34" charset="-122"/>
            </a:endParaRPr>
          </a:p>
          <a:p>
            <a:pPr marL="0" lvl="0" indent="0" algn="just" eaLnBrk="1" hangingPunct="1">
              <a:lnSpc>
                <a:spcPct val="130000"/>
              </a:lnSpc>
              <a:spcBef>
                <a:spcPts val="600"/>
              </a:spcBef>
              <a:spcAft>
                <a:spcPts val="600"/>
              </a:spcAft>
              <a:buNone/>
            </a:pPr>
            <a:r>
              <a:rPr lang="zh-CN" altLang="en-US" sz="2400" b="1" dirty="0">
                <a:solidFill>
                  <a:srgbClr val="00B050"/>
                </a:solidFill>
                <a:latin typeface="微软雅黑" panose="020B0503020204020204" pitchFamily="34" charset="-122"/>
                <a:ea typeface="微软雅黑" panose="020B0503020204020204" pitchFamily="34" charset="-122"/>
              </a:rPr>
              <a:t>非客户</a:t>
            </a:r>
            <a:r>
              <a:rPr lang="zh-CN" altLang="en-US" sz="2400" b="1" dirty="0">
                <a:solidFill>
                  <a:schemeClr val="tx2"/>
                </a:solidFill>
                <a:latin typeface="微软雅黑" panose="020B0503020204020204" pitchFamily="34" charset="-122"/>
                <a:ea typeface="微软雅黑" panose="020B0503020204020204" pitchFamily="34" charset="-122"/>
              </a:rPr>
              <a:t>是指那些与企业的产品或者服务无关或对企业有敌意、不可能购买企业的产品或服务的人群</a:t>
            </a:r>
            <a:r>
              <a:rPr lang="zh-CN" altLang="en-US" b="1" dirty="0">
                <a:solidFill>
                  <a:schemeClr val="tx2"/>
                </a:solidFill>
                <a:latin typeface="微软雅黑" panose="020B0503020204020204" pitchFamily="34" charset="-122"/>
                <a:ea typeface="微软雅黑" panose="020B0503020204020204" pitchFamily="34" charset="-122"/>
              </a:rPr>
              <a:t>。</a:t>
            </a:r>
            <a:endParaRPr lang="zh-CN" altLang="en-US" b="1" dirty="0">
              <a:solidFill>
                <a:schemeClr val="tx2"/>
              </a:solidFill>
              <a:latin typeface="微软雅黑" panose="020B0503020204020204" pitchFamily="34" charset="-122"/>
              <a:ea typeface="微软雅黑" panose="020B0503020204020204" pitchFamily="34" charset="-122"/>
            </a:endParaRPr>
          </a:p>
          <a:p>
            <a:pPr marL="0" lvl="0" indent="0" algn="just" eaLnBrk="1" hangingPunct="1">
              <a:lnSpc>
                <a:spcPct val="130000"/>
              </a:lnSpc>
              <a:spcBef>
                <a:spcPts val="600"/>
              </a:spcBef>
              <a:spcAft>
                <a:spcPts val="600"/>
              </a:spcAft>
              <a:buNone/>
            </a:pPr>
            <a:endParaRPr lang="zh-CN" altLang="en-US" sz="3200" b="1" dirty="0">
              <a:solidFill>
                <a:srgbClr val="00B0F0"/>
              </a:solidFill>
              <a:latin typeface="微软雅黑" panose="020B0503020204020204" pitchFamily="34" charset="-122"/>
              <a:ea typeface="微软雅黑" panose="020B0503020204020204" pitchFamily="34" charset="-122"/>
            </a:endParaRPr>
          </a:p>
          <a:p>
            <a:pPr marL="0" lvl="0" indent="0" algn="just" eaLnBrk="1" hangingPunct="1">
              <a:lnSpc>
                <a:spcPct val="130000"/>
              </a:lnSpc>
              <a:spcBef>
                <a:spcPts val="600"/>
              </a:spcBef>
              <a:spcAft>
                <a:spcPts val="600"/>
              </a:spcAft>
              <a:buNone/>
            </a:pPr>
            <a:endParaRPr lang="en-US" altLang="zh-CN" sz="3200" b="1" dirty="0">
              <a:solidFill>
                <a:schemeClr val="tx2"/>
              </a:solidFill>
              <a:latin typeface="微软雅黑" panose="020B0503020204020204" pitchFamily="34" charset="-122"/>
              <a:ea typeface="微软雅黑" panose="020B0503020204020204" pitchFamily="34" charset="-122"/>
            </a:endParaRPr>
          </a:p>
          <a:p>
            <a:pPr marL="0" lvl="0" indent="0" algn="just" eaLnBrk="1" hangingPunct="1">
              <a:lnSpc>
                <a:spcPct val="130000"/>
              </a:lnSpc>
              <a:spcBef>
                <a:spcPts val="600"/>
              </a:spcBef>
              <a:spcAft>
                <a:spcPts val="600"/>
              </a:spcAft>
              <a:buNone/>
            </a:pPr>
            <a:endParaRPr lang="en-US" altLang="zh-CN" sz="3200" b="1" dirty="0">
              <a:ea typeface="微软雅黑" panose="020B0503020204020204" pitchFamily="34" charset="-122"/>
            </a:endParaRPr>
          </a:p>
        </p:txBody>
      </p:sp>
      <p:sp>
        <p:nvSpPr>
          <p:cNvPr id="10" name="内容占位符 2"/>
          <p:cNvSpPr>
            <a:spLocks noGrp="1" noChangeArrowheads="1"/>
          </p:cNvSpPr>
          <p:nvPr/>
        </p:nvSpPr>
        <p:spPr bwMode="auto">
          <a:xfrm>
            <a:off x="3179763" y="5084763"/>
            <a:ext cx="8358188" cy="120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342900" marR="0" lvl="0" indent="-342900" algn="l" defTabSz="914400" rtl="0" eaLnBrk="0" fontAlgn="base" latinLnBrk="0" hangingPunct="0">
              <a:lnSpc>
                <a:spcPct val="80000"/>
              </a:lnSpc>
              <a:spcBef>
                <a:spcPct val="20000"/>
              </a:spcBef>
              <a:spcAft>
                <a:spcPct val="0"/>
              </a:spcAft>
              <a:buClrTx/>
              <a:buSzTx/>
              <a:buFontTx/>
              <a:buChar char="•"/>
              <a:defRPr/>
            </a:pPr>
            <a:endParaRPr kumimoji="0" lang="en-US" altLang="zh-CN"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342900" marR="0" lvl="0" indent="-342900" algn="l" defTabSz="914400" rtl="0" eaLnBrk="0" fontAlgn="base" latinLnBrk="0" hangingPunct="0">
              <a:lnSpc>
                <a:spcPct val="80000"/>
              </a:lnSpc>
              <a:spcBef>
                <a:spcPct val="20000"/>
              </a:spcBef>
              <a:spcAft>
                <a:spcPct val="0"/>
              </a:spcAft>
              <a:buClrTx/>
              <a:buSzTx/>
              <a:buFontTx/>
              <a:buChar char="•"/>
              <a:defRPr/>
            </a:pPr>
            <a:endParaRPr kumimoji="0" lang="en-US" altLang="zh-CN"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342900" marR="0" lvl="0" indent="-342900" algn="l" defTabSz="914400" rtl="0" eaLnBrk="0" fontAlgn="base" latinLnBrk="0" hangingPunct="0">
              <a:lnSpc>
                <a:spcPct val="80000"/>
              </a:lnSpc>
              <a:spcBef>
                <a:spcPct val="20000"/>
              </a:spcBef>
              <a:spcAft>
                <a:spcPct val="0"/>
              </a:spcAft>
              <a:buClrTx/>
              <a:buSzTx/>
              <a:buFontTx/>
              <a:buChar char="•"/>
              <a:defRPr/>
            </a:pPr>
            <a:endParaRPr kumimoji="0" lang="en-US" altLang="zh-CN"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0" fontAlgn="base" latinLnBrk="0" hangingPunct="0">
              <a:lnSpc>
                <a:spcPct val="80000"/>
              </a:lnSpc>
              <a:spcBef>
                <a:spcPct val="2000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思考：能举例说明有哪些非客户吗？</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38922" name="组合 19"/>
          <p:cNvGrpSpPr/>
          <p:nvPr/>
        </p:nvGrpSpPr>
        <p:grpSpPr>
          <a:xfrm>
            <a:off x="11496675" y="1588"/>
            <a:ext cx="695325" cy="506412"/>
            <a:chOff x="0" y="0"/>
            <a:chExt cx="694944" cy="624651"/>
          </a:xfrm>
        </p:grpSpPr>
        <p:sp>
          <p:nvSpPr>
            <p:cNvPr id="38928"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38929"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4" name="矩形 13"/>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7" name="直接连接符 16"/>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8927" name="标题 1"/>
          <p:cNvSpPr>
            <a:spLocks noGrp="1"/>
          </p:cNvSpPr>
          <p:nvPr/>
        </p:nvSpPr>
        <p:spPr>
          <a:xfrm>
            <a:off x="1978025" y="1081088"/>
            <a:ext cx="8229600" cy="114300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3200" dirty="0">
                <a:solidFill>
                  <a:schemeClr val="tx2"/>
                </a:solidFill>
                <a:latin typeface="微软雅黑" panose="020B0503020204020204" pitchFamily="34" charset="-122"/>
                <a:ea typeface="微软雅黑" panose="020B0503020204020204" pitchFamily="34" charset="-122"/>
              </a:rPr>
              <a:t>非客户</a:t>
            </a:r>
            <a:endParaRPr lang="zh-CN" altLang="en-US" sz="3200"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xEl>
                                              <p:charRg st="3" end="20"/>
                                            </p:txEl>
                                          </p:spTgt>
                                        </p:tgtEl>
                                        <p:attrNameLst>
                                          <p:attrName>style.visibility</p:attrName>
                                        </p:attrNameLst>
                                      </p:cBhvr>
                                      <p:to>
                                        <p:strVal val="visible"/>
                                      </p:to>
                                    </p:set>
                                    <p:animEffect transition="in" filter="diamond(in)">
                                      <p:cBhvr>
                                        <p:cTn id="7" dur="2000"/>
                                        <p:tgtEl>
                                          <p:spTgt spid="10">
                                            <p:txEl>
                                              <p:charRg st="3"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2" name="Picture 9"/>
          <p:cNvPicPr>
            <a:picLocks noChangeAspect="1"/>
          </p:cNvPicPr>
          <p:nvPr/>
        </p:nvPicPr>
        <p:blipFill>
          <a:blip r:embed="rId1"/>
          <a:stretch>
            <a:fillRect/>
          </a:stretch>
        </p:blipFill>
        <p:spPr>
          <a:xfrm>
            <a:off x="9656763" y="1828800"/>
            <a:ext cx="2400300" cy="3200400"/>
          </a:xfrm>
          <a:prstGeom prst="rect">
            <a:avLst/>
          </a:prstGeom>
          <a:noFill/>
          <a:ln w="9525">
            <a:noFill/>
          </a:ln>
        </p:spPr>
      </p:pic>
      <p:sp>
        <p:nvSpPr>
          <p:cNvPr id="40963" name="标题 1"/>
          <p:cNvSpPr>
            <a:spLocks noGrp="1"/>
          </p:cNvSpPr>
          <p:nvPr>
            <p:ph type="title" idx="4294967295"/>
          </p:nvPr>
        </p:nvSpPr>
        <p:spPr>
          <a:xfrm>
            <a:off x="1393825" y="1497013"/>
            <a:ext cx="8229600" cy="1143000"/>
          </a:xfrm>
        </p:spPr>
        <p:txBody>
          <a:bodyPr vert="horz" wrap="square" lIns="91440" tIns="45720" rIns="91440" bIns="45720" anchor="ctr" anchorCtr="0"/>
          <a:p>
            <a:r>
              <a:rPr lang="zh-CN" altLang="en-US" b="1" dirty="0">
                <a:latin typeface="微软雅黑" panose="020B0503020204020204" pitchFamily="34" charset="-122"/>
                <a:ea typeface="微软雅黑" panose="020B0503020204020204" pitchFamily="34" charset="-122"/>
              </a:rPr>
              <a:t>思考：</a:t>
            </a:r>
            <a:endParaRPr lang="zh-CN" altLang="en-US" b="1" dirty="0">
              <a:latin typeface="微软雅黑" panose="020B0503020204020204" pitchFamily="34" charset="-122"/>
              <a:ea typeface="微软雅黑" panose="020B0503020204020204" pitchFamily="34" charset="-122"/>
            </a:endParaRPr>
          </a:p>
        </p:txBody>
      </p:sp>
      <p:pic>
        <p:nvPicPr>
          <p:cNvPr id="63492" name="Picture 4" descr="j0301252"/>
          <p:cNvPicPr>
            <a:picLocks noChangeAspect="1"/>
          </p:cNvPicPr>
          <p:nvPr/>
        </p:nvPicPr>
        <p:blipFill>
          <a:blip r:embed="rId2"/>
          <a:stretch>
            <a:fillRect/>
          </a:stretch>
        </p:blipFill>
        <p:spPr>
          <a:xfrm>
            <a:off x="8524875" y="4714875"/>
            <a:ext cx="1830388" cy="1565275"/>
          </a:xfrm>
          <a:prstGeom prst="rect">
            <a:avLst/>
          </a:prstGeom>
          <a:noFill/>
          <a:ln w="9525">
            <a:noFill/>
          </a:ln>
        </p:spPr>
      </p:pic>
      <p:sp>
        <p:nvSpPr>
          <p:cNvPr id="40965" name="TextBox 5"/>
          <p:cNvSpPr txBox="1"/>
          <p:nvPr/>
        </p:nvSpPr>
        <p:spPr>
          <a:xfrm>
            <a:off x="1416050" y="3249613"/>
            <a:ext cx="6983413" cy="768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400" b="1" dirty="0">
                <a:solidFill>
                  <a:srgbClr val="00B050"/>
                </a:solidFill>
                <a:latin typeface="微软雅黑" panose="020B0503020204020204" pitchFamily="34" charset="-122"/>
                <a:ea typeface="微软雅黑" panose="020B0503020204020204" pitchFamily="34" charset="-122"/>
              </a:rPr>
              <a:t>5</a:t>
            </a:r>
            <a:r>
              <a:rPr lang="zh-CN" altLang="en-US" sz="4400" b="1" dirty="0">
                <a:solidFill>
                  <a:srgbClr val="00B050"/>
                </a:solidFill>
                <a:latin typeface="微软雅黑" panose="020B0503020204020204" pitchFamily="34" charset="-122"/>
                <a:ea typeface="微软雅黑" panose="020B0503020204020204" pitchFamily="34" charset="-122"/>
              </a:rPr>
              <a:t>种状态客户之间有何联系？</a:t>
            </a:r>
            <a:endParaRPr lang="zh-CN" altLang="en-US" sz="4400" b="1" dirty="0">
              <a:solidFill>
                <a:srgbClr val="00B050"/>
              </a:solidFill>
              <a:latin typeface="微软雅黑" panose="020B0503020204020204" pitchFamily="34" charset="-122"/>
              <a:ea typeface="微软雅黑" panose="020B0503020204020204" pitchFamily="34" charset="-122"/>
            </a:endParaRPr>
          </a:p>
        </p:txBody>
      </p:sp>
      <p:grpSp>
        <p:nvGrpSpPr>
          <p:cNvPr id="40966" name="组合 19"/>
          <p:cNvGrpSpPr/>
          <p:nvPr/>
        </p:nvGrpSpPr>
        <p:grpSpPr>
          <a:xfrm>
            <a:off x="11496675" y="1588"/>
            <a:ext cx="695325" cy="506412"/>
            <a:chOff x="0" y="0"/>
            <a:chExt cx="694944" cy="624651"/>
          </a:xfrm>
        </p:grpSpPr>
        <p:sp>
          <p:nvSpPr>
            <p:cNvPr id="40971"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40972"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 name="矩形 8"/>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2" name="直接连接符 11"/>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63492"/>
                                        </p:tgtEl>
                                        <p:attrNameLst>
                                          <p:attrName>style.visibility</p:attrName>
                                        </p:attrNameLst>
                                      </p:cBhvr>
                                      <p:to>
                                        <p:strVal val="visible"/>
                                      </p:to>
                                    </p:set>
                                    <p:anim calcmode="lin" valueType="num">
                                      <p:cBhvr additive="base">
                                        <p:cTn id="7" dur="500" fill="hold"/>
                                        <p:tgtEl>
                                          <p:spTgt spid="63492"/>
                                        </p:tgtEl>
                                        <p:attrNameLst>
                                          <p:attrName>ppt_x</p:attrName>
                                        </p:attrNameLst>
                                      </p:cBhvr>
                                      <p:tavLst>
                                        <p:tav tm="0">
                                          <p:val>
                                            <p:strVal val="1+#ppt_w/2"/>
                                          </p:val>
                                        </p:tav>
                                        <p:tav tm="100000">
                                          <p:val>
                                            <p:strVal val="#ppt_x"/>
                                          </p:val>
                                        </p:tav>
                                      </p:tavLst>
                                    </p:anim>
                                    <p:anim calcmode="lin" valueType="num">
                                      <p:cBhvr additive="base">
                                        <p:cTn id="8" dur="500" fill="hold"/>
                                        <p:tgtEl>
                                          <p:spTgt spid="634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标题 1"/>
          <p:cNvSpPr>
            <a:spLocks noGrp="1"/>
          </p:cNvSpPr>
          <p:nvPr>
            <p:ph type="title" idx="4294967295"/>
          </p:nvPr>
        </p:nvSpPr>
        <p:spPr>
          <a:xfrm>
            <a:off x="868363" y="915988"/>
            <a:ext cx="8229600" cy="1143000"/>
          </a:xfrm>
        </p:spPr>
        <p:txBody>
          <a:bodyPr vert="horz" wrap="square" lIns="91440" tIns="45720" rIns="91440" bIns="45720" anchor="ctr" anchorCtr="0"/>
          <a:p>
            <a:r>
              <a:rPr lang="en-US" altLang="zh-CN" dirty="0">
                <a:latin typeface="微软雅黑" panose="020B0503020204020204" pitchFamily="34" charset="-122"/>
                <a:ea typeface="微软雅黑" panose="020B0503020204020204" pitchFamily="34" charset="-122"/>
              </a:rPr>
              <a:t> </a:t>
            </a:r>
            <a:r>
              <a:rPr lang="en-US" altLang="zh-CN" sz="2800" dirty="0">
                <a:latin typeface="微软雅黑" panose="020B0503020204020204" pitchFamily="34" charset="-122"/>
                <a:ea typeface="微软雅黑" panose="020B0503020204020204" pitchFamily="34" charset="-122"/>
              </a:rPr>
              <a:t>5</a:t>
            </a:r>
            <a:r>
              <a:rPr lang="zh-CN" altLang="en-US" sz="2800" dirty="0">
                <a:latin typeface="微软雅黑" panose="020B0503020204020204" pitchFamily="34" charset="-122"/>
                <a:ea typeface="微软雅黑" panose="020B0503020204020204" pitchFamily="34" charset="-122"/>
              </a:rPr>
              <a:t>种客户之间的关联性</a:t>
            </a:r>
            <a:endParaRPr lang="zh-CN" altLang="en-US" sz="2800" dirty="0">
              <a:latin typeface="微软雅黑" panose="020B0503020204020204" pitchFamily="34" charset="-122"/>
              <a:ea typeface="微软雅黑" panose="020B0503020204020204" pitchFamily="34" charset="-122"/>
            </a:endParaRPr>
          </a:p>
        </p:txBody>
      </p:sp>
      <p:sp>
        <p:nvSpPr>
          <p:cNvPr id="41987" name="矩形 4"/>
          <p:cNvSpPr/>
          <p:nvPr/>
        </p:nvSpPr>
        <p:spPr>
          <a:xfrm>
            <a:off x="5126038" y="1773238"/>
            <a:ext cx="2071687" cy="500062"/>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342900" lvl="0" indent="-342900" eaLnBrk="1" hangingPunct="1">
              <a:lnSpc>
                <a:spcPct val="100000"/>
              </a:lnSpc>
              <a:spcBef>
                <a:spcPct val="0"/>
              </a:spcBef>
              <a:buNone/>
            </a:pPr>
            <a:r>
              <a:rPr lang="zh-CN" altLang="en-US" sz="2200" b="1" dirty="0">
                <a:solidFill>
                  <a:schemeClr val="tx2"/>
                </a:solidFill>
                <a:latin typeface="Arial" panose="020B0604020202020204" pitchFamily="34" charset="0"/>
              </a:rPr>
              <a:t>忠诚客户</a:t>
            </a:r>
            <a:endParaRPr lang="zh-CN" altLang="en-US" sz="2200" b="1" dirty="0">
              <a:solidFill>
                <a:schemeClr val="tx2"/>
              </a:solidFill>
              <a:latin typeface="Arial" panose="020B0604020202020204" pitchFamily="34" charset="0"/>
            </a:endParaRPr>
          </a:p>
        </p:txBody>
      </p:sp>
      <p:sp>
        <p:nvSpPr>
          <p:cNvPr id="41988" name="矩形 5"/>
          <p:cNvSpPr/>
          <p:nvPr/>
        </p:nvSpPr>
        <p:spPr>
          <a:xfrm>
            <a:off x="5126038" y="2701925"/>
            <a:ext cx="2071687" cy="500063"/>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342900" lvl="0" indent="-342900" eaLnBrk="1" hangingPunct="1">
              <a:lnSpc>
                <a:spcPct val="100000"/>
              </a:lnSpc>
              <a:spcBef>
                <a:spcPct val="0"/>
              </a:spcBef>
              <a:buNone/>
            </a:pPr>
            <a:r>
              <a:rPr lang="zh-CN" altLang="en-US" sz="2200" b="1" dirty="0">
                <a:solidFill>
                  <a:schemeClr val="tx2"/>
                </a:solidFill>
                <a:latin typeface="Arial" panose="020B0604020202020204" pitchFamily="34" charset="0"/>
              </a:rPr>
              <a:t>重复购买客户</a:t>
            </a:r>
            <a:endParaRPr lang="zh-CN" altLang="en-US" sz="2200" b="1" dirty="0">
              <a:solidFill>
                <a:schemeClr val="tx2"/>
              </a:solidFill>
              <a:latin typeface="Arial" panose="020B0604020202020204" pitchFamily="34" charset="0"/>
            </a:endParaRPr>
          </a:p>
        </p:txBody>
      </p:sp>
      <p:sp>
        <p:nvSpPr>
          <p:cNvPr id="41989" name="矩形 6"/>
          <p:cNvSpPr/>
          <p:nvPr/>
        </p:nvSpPr>
        <p:spPr>
          <a:xfrm>
            <a:off x="5126038" y="3630613"/>
            <a:ext cx="1928812" cy="500062"/>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342900" lvl="0" indent="-342900" eaLnBrk="1" hangingPunct="1">
              <a:lnSpc>
                <a:spcPct val="100000"/>
              </a:lnSpc>
              <a:spcBef>
                <a:spcPct val="0"/>
              </a:spcBef>
              <a:buNone/>
            </a:pPr>
            <a:r>
              <a:rPr lang="zh-CN" altLang="en-US" sz="2200" b="1" dirty="0">
                <a:solidFill>
                  <a:schemeClr val="tx2"/>
                </a:solidFill>
                <a:latin typeface="Arial" panose="020B0604020202020204" pitchFamily="34" charset="0"/>
              </a:rPr>
              <a:t>初次购买客户</a:t>
            </a:r>
            <a:endParaRPr lang="zh-CN" altLang="en-US" sz="2200" b="1" dirty="0">
              <a:solidFill>
                <a:schemeClr val="tx2"/>
              </a:solidFill>
              <a:latin typeface="Arial" panose="020B0604020202020204" pitchFamily="34" charset="0"/>
            </a:endParaRPr>
          </a:p>
        </p:txBody>
      </p:sp>
      <p:sp>
        <p:nvSpPr>
          <p:cNvPr id="41990" name="矩形 7"/>
          <p:cNvSpPr/>
          <p:nvPr/>
        </p:nvSpPr>
        <p:spPr>
          <a:xfrm>
            <a:off x="2697163" y="4987925"/>
            <a:ext cx="1357312" cy="500063"/>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342900" lvl="0" indent="-342900" eaLnBrk="1" hangingPunct="1">
              <a:lnSpc>
                <a:spcPct val="100000"/>
              </a:lnSpc>
              <a:spcBef>
                <a:spcPct val="0"/>
              </a:spcBef>
              <a:buNone/>
            </a:pPr>
            <a:r>
              <a:rPr lang="zh-CN" altLang="en-US" sz="2200" b="1" dirty="0">
                <a:solidFill>
                  <a:schemeClr val="tx2"/>
                </a:solidFill>
                <a:latin typeface="Arial" panose="020B0604020202020204" pitchFamily="34" charset="0"/>
              </a:rPr>
              <a:t>流失客户</a:t>
            </a:r>
            <a:endParaRPr lang="zh-CN" altLang="en-US" sz="2200" b="1" dirty="0">
              <a:solidFill>
                <a:schemeClr val="tx2"/>
              </a:solidFill>
              <a:latin typeface="Arial" panose="020B0604020202020204" pitchFamily="34" charset="0"/>
            </a:endParaRPr>
          </a:p>
        </p:txBody>
      </p:sp>
      <p:sp>
        <p:nvSpPr>
          <p:cNvPr id="41991" name="矩形 8"/>
          <p:cNvSpPr/>
          <p:nvPr/>
        </p:nvSpPr>
        <p:spPr>
          <a:xfrm>
            <a:off x="4625975" y="4987925"/>
            <a:ext cx="1571625" cy="500063"/>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342900" lvl="0" indent="-342900" eaLnBrk="1" hangingPunct="1">
              <a:lnSpc>
                <a:spcPct val="100000"/>
              </a:lnSpc>
              <a:spcBef>
                <a:spcPct val="0"/>
              </a:spcBef>
              <a:buNone/>
            </a:pPr>
            <a:r>
              <a:rPr lang="zh-CN" altLang="en-US" sz="2200" b="1" dirty="0">
                <a:solidFill>
                  <a:schemeClr val="tx2"/>
                </a:solidFill>
                <a:latin typeface="Arial" panose="020B0604020202020204" pitchFamily="34" charset="0"/>
              </a:rPr>
              <a:t>目标客户</a:t>
            </a:r>
            <a:endParaRPr lang="zh-CN" altLang="en-US" sz="2200" b="1" dirty="0">
              <a:solidFill>
                <a:schemeClr val="tx2"/>
              </a:solidFill>
              <a:latin typeface="Arial" panose="020B0604020202020204" pitchFamily="34" charset="0"/>
            </a:endParaRPr>
          </a:p>
        </p:txBody>
      </p:sp>
      <p:sp>
        <p:nvSpPr>
          <p:cNvPr id="41992" name="矩形 9"/>
          <p:cNvSpPr/>
          <p:nvPr/>
        </p:nvSpPr>
        <p:spPr>
          <a:xfrm>
            <a:off x="6197600" y="4987925"/>
            <a:ext cx="1571625" cy="500063"/>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342900" lvl="0" indent="-342900" eaLnBrk="1" hangingPunct="1">
              <a:lnSpc>
                <a:spcPct val="100000"/>
              </a:lnSpc>
              <a:spcBef>
                <a:spcPct val="0"/>
              </a:spcBef>
              <a:buNone/>
            </a:pPr>
            <a:r>
              <a:rPr lang="zh-CN" altLang="en-US" sz="2200" b="1" dirty="0">
                <a:solidFill>
                  <a:schemeClr val="tx2"/>
                </a:solidFill>
                <a:latin typeface="Arial" panose="020B0604020202020204" pitchFamily="34" charset="0"/>
              </a:rPr>
              <a:t>潜在客户</a:t>
            </a:r>
            <a:endParaRPr lang="zh-CN" altLang="en-US" sz="2200" b="1" dirty="0">
              <a:solidFill>
                <a:schemeClr val="tx2"/>
              </a:solidFill>
              <a:latin typeface="Arial" panose="020B0604020202020204" pitchFamily="34" charset="0"/>
            </a:endParaRPr>
          </a:p>
        </p:txBody>
      </p:sp>
      <p:sp>
        <p:nvSpPr>
          <p:cNvPr id="41993" name="矩形 10"/>
          <p:cNvSpPr/>
          <p:nvPr/>
        </p:nvSpPr>
        <p:spPr>
          <a:xfrm>
            <a:off x="8412163" y="4987925"/>
            <a:ext cx="1571625" cy="500063"/>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342900" lvl="0" indent="-342900" eaLnBrk="1" hangingPunct="1">
              <a:lnSpc>
                <a:spcPct val="100000"/>
              </a:lnSpc>
              <a:spcBef>
                <a:spcPct val="0"/>
              </a:spcBef>
              <a:buNone/>
            </a:pPr>
            <a:r>
              <a:rPr lang="zh-CN" altLang="en-US" sz="2200" b="1" dirty="0">
                <a:solidFill>
                  <a:schemeClr val="tx2"/>
                </a:solidFill>
                <a:latin typeface="Arial" panose="020B0604020202020204" pitchFamily="34" charset="0"/>
              </a:rPr>
              <a:t>非客户</a:t>
            </a:r>
            <a:endParaRPr lang="zh-CN" altLang="en-US" sz="2200" b="1" dirty="0">
              <a:solidFill>
                <a:schemeClr val="tx2"/>
              </a:solidFill>
              <a:latin typeface="Arial" panose="020B0604020202020204" pitchFamily="34" charset="0"/>
            </a:endParaRPr>
          </a:p>
        </p:txBody>
      </p:sp>
      <p:sp>
        <p:nvSpPr>
          <p:cNvPr id="41994" name="TextBox 11"/>
          <p:cNvSpPr txBox="1"/>
          <p:nvPr/>
        </p:nvSpPr>
        <p:spPr>
          <a:xfrm>
            <a:off x="8316913" y="2130425"/>
            <a:ext cx="523875" cy="1428750"/>
          </a:xfrm>
          <a:prstGeom prst="rect">
            <a:avLst/>
          </a:prstGeom>
          <a:noFill/>
          <a:ln w="9525">
            <a:noFill/>
          </a:ln>
        </p:spPr>
        <p:txBody>
          <a:bodyPr vert="eaVert">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200" b="1" dirty="0">
                <a:solidFill>
                  <a:schemeClr val="tx2"/>
                </a:solidFill>
                <a:latin typeface="Arial" panose="020B0604020202020204" pitchFamily="34" charset="0"/>
              </a:rPr>
              <a:t>现实客户</a:t>
            </a:r>
            <a:endParaRPr lang="zh-CN" altLang="en-US" sz="2200" b="1" dirty="0">
              <a:solidFill>
                <a:schemeClr val="tx2"/>
              </a:solidFill>
              <a:latin typeface="Arial" panose="020B0604020202020204" pitchFamily="34" charset="0"/>
            </a:endParaRPr>
          </a:p>
        </p:txBody>
      </p:sp>
      <p:cxnSp>
        <p:nvCxnSpPr>
          <p:cNvPr id="41995" name="直接箭头连接符 13"/>
          <p:cNvCxnSpPr/>
          <p:nvPr/>
        </p:nvCxnSpPr>
        <p:spPr>
          <a:xfrm>
            <a:off x="3411538" y="1987550"/>
            <a:ext cx="1643062" cy="1588"/>
          </a:xfrm>
          <a:prstGeom prst="straightConnector1">
            <a:avLst/>
          </a:prstGeom>
          <a:ln w="25400" cap="flat" cmpd="sng">
            <a:solidFill>
              <a:schemeClr val="tx1"/>
            </a:solidFill>
            <a:prstDash val="solid"/>
            <a:headEnd type="none" w="med" len="med"/>
            <a:tailEnd type="arrow" w="med" len="med"/>
          </a:ln>
          <a:effectLst>
            <a:outerShdw dist="20000" dir="5400000" algn="ctr" rotWithShape="0">
              <a:srgbClr val="000000">
                <a:alpha val="29999"/>
              </a:srgbClr>
            </a:outerShdw>
          </a:effectLst>
        </p:spPr>
      </p:cxnSp>
      <p:cxnSp>
        <p:nvCxnSpPr>
          <p:cNvPr id="41996" name="直接箭头连接符 14"/>
          <p:cNvCxnSpPr/>
          <p:nvPr/>
        </p:nvCxnSpPr>
        <p:spPr>
          <a:xfrm>
            <a:off x="3482975" y="2914650"/>
            <a:ext cx="1571625" cy="1588"/>
          </a:xfrm>
          <a:prstGeom prst="straightConnector1">
            <a:avLst/>
          </a:prstGeom>
          <a:ln w="25400" cap="flat" cmpd="sng">
            <a:solidFill>
              <a:schemeClr val="tx1"/>
            </a:solidFill>
            <a:prstDash val="solid"/>
            <a:headEnd type="none" w="med" len="med"/>
            <a:tailEnd type="arrow" w="med" len="med"/>
          </a:ln>
          <a:effectLst>
            <a:outerShdw dist="20000" dir="5400000" algn="ctr" rotWithShape="0">
              <a:srgbClr val="000000">
                <a:alpha val="29999"/>
              </a:srgbClr>
            </a:outerShdw>
          </a:effectLst>
        </p:spPr>
      </p:cxnSp>
      <p:cxnSp>
        <p:nvCxnSpPr>
          <p:cNvPr id="41997" name="直接箭头连接符 16"/>
          <p:cNvCxnSpPr/>
          <p:nvPr/>
        </p:nvCxnSpPr>
        <p:spPr>
          <a:xfrm rot="10800000">
            <a:off x="3482975" y="2130425"/>
            <a:ext cx="1500188" cy="1588"/>
          </a:xfrm>
          <a:prstGeom prst="straightConnector1">
            <a:avLst/>
          </a:prstGeom>
          <a:ln w="25400" cap="flat" cmpd="sng">
            <a:solidFill>
              <a:schemeClr val="tx1"/>
            </a:solidFill>
            <a:prstDash val="solid"/>
            <a:headEnd type="none" w="med" len="med"/>
            <a:tailEnd type="arrow" w="med" len="med"/>
          </a:ln>
          <a:effectLst>
            <a:outerShdw dist="20000" dir="5400000" algn="ctr" rotWithShape="0">
              <a:srgbClr val="000000">
                <a:alpha val="29999"/>
              </a:srgbClr>
            </a:outerShdw>
          </a:effectLst>
        </p:spPr>
      </p:cxnSp>
      <p:cxnSp>
        <p:nvCxnSpPr>
          <p:cNvPr id="41998" name="直接箭头连接符 17"/>
          <p:cNvCxnSpPr/>
          <p:nvPr/>
        </p:nvCxnSpPr>
        <p:spPr>
          <a:xfrm rot="10800000">
            <a:off x="3482975" y="3057525"/>
            <a:ext cx="1500188" cy="1588"/>
          </a:xfrm>
          <a:prstGeom prst="straightConnector1">
            <a:avLst/>
          </a:prstGeom>
          <a:ln w="25400" cap="flat" cmpd="sng">
            <a:solidFill>
              <a:schemeClr val="tx1"/>
            </a:solidFill>
            <a:prstDash val="solid"/>
            <a:headEnd type="none" w="med" len="med"/>
            <a:tailEnd type="arrow" w="med" len="med"/>
          </a:ln>
          <a:effectLst>
            <a:outerShdw dist="20000" dir="5400000" algn="ctr" rotWithShape="0">
              <a:srgbClr val="000000">
                <a:alpha val="29999"/>
              </a:srgbClr>
            </a:outerShdw>
          </a:effectLst>
        </p:spPr>
      </p:cxnSp>
      <p:cxnSp>
        <p:nvCxnSpPr>
          <p:cNvPr id="41999" name="直接箭头连接符 18"/>
          <p:cNvCxnSpPr/>
          <p:nvPr/>
        </p:nvCxnSpPr>
        <p:spPr>
          <a:xfrm rot="10800000">
            <a:off x="3482975" y="3914775"/>
            <a:ext cx="1500188" cy="1588"/>
          </a:xfrm>
          <a:prstGeom prst="straightConnector1">
            <a:avLst/>
          </a:prstGeom>
          <a:ln w="25400" cap="flat" cmpd="sng">
            <a:solidFill>
              <a:schemeClr val="tx1"/>
            </a:solidFill>
            <a:prstDash val="solid"/>
            <a:headEnd type="none" w="med" len="med"/>
            <a:tailEnd type="arrow" w="med" len="med"/>
          </a:ln>
          <a:effectLst>
            <a:outerShdw dist="20000" dir="5400000" algn="ctr" rotWithShape="0">
              <a:srgbClr val="000000">
                <a:alpha val="29999"/>
              </a:srgbClr>
            </a:outerShdw>
          </a:effectLst>
        </p:spPr>
      </p:cxnSp>
      <p:cxnSp>
        <p:nvCxnSpPr>
          <p:cNvPr id="42000" name="直接箭头连接符 20"/>
          <p:cNvCxnSpPr/>
          <p:nvPr/>
        </p:nvCxnSpPr>
        <p:spPr>
          <a:xfrm rot="5400000">
            <a:off x="1981200" y="3416300"/>
            <a:ext cx="2859088" cy="1588"/>
          </a:xfrm>
          <a:prstGeom prst="straightConnector1">
            <a:avLst/>
          </a:prstGeom>
          <a:ln w="25400" cap="flat" cmpd="sng">
            <a:solidFill>
              <a:schemeClr val="tx1"/>
            </a:solidFill>
            <a:prstDash val="solid"/>
            <a:headEnd type="none" w="med" len="med"/>
            <a:tailEnd type="arrow" w="med" len="med"/>
          </a:ln>
          <a:effectLst>
            <a:outerShdw dist="20000" dir="5400000" algn="ctr" rotWithShape="0">
              <a:srgbClr val="000000">
                <a:alpha val="29999"/>
              </a:srgbClr>
            </a:outerShdw>
          </a:effectLst>
        </p:spPr>
      </p:cxnSp>
      <p:cxnSp>
        <p:nvCxnSpPr>
          <p:cNvPr id="42001" name="直接连接符 26"/>
          <p:cNvCxnSpPr/>
          <p:nvPr/>
        </p:nvCxnSpPr>
        <p:spPr>
          <a:xfrm>
            <a:off x="7197725" y="2058988"/>
            <a:ext cx="928688" cy="1587"/>
          </a:xfrm>
          <a:prstGeom prst="line">
            <a:avLst/>
          </a:prstGeom>
          <a:ln w="25400" cap="flat" cmpd="sng">
            <a:solidFill>
              <a:schemeClr val="tx1"/>
            </a:solidFill>
            <a:prstDash val="solid"/>
            <a:headEnd type="none" w="med" len="med"/>
            <a:tailEnd type="none" w="med" len="med"/>
          </a:ln>
          <a:effectLst>
            <a:outerShdw dist="20000" dir="5400000" algn="ctr" rotWithShape="0">
              <a:srgbClr val="000000">
                <a:alpha val="29999"/>
              </a:srgbClr>
            </a:outerShdw>
          </a:effectLst>
        </p:spPr>
      </p:cxnSp>
      <p:cxnSp>
        <p:nvCxnSpPr>
          <p:cNvPr id="42002" name="直接连接符 31"/>
          <p:cNvCxnSpPr/>
          <p:nvPr/>
        </p:nvCxnSpPr>
        <p:spPr>
          <a:xfrm rot="5400000">
            <a:off x="7234238" y="2951163"/>
            <a:ext cx="1785937" cy="1587"/>
          </a:xfrm>
          <a:prstGeom prst="line">
            <a:avLst/>
          </a:prstGeom>
          <a:ln w="25400" cap="flat" cmpd="sng">
            <a:solidFill>
              <a:schemeClr val="tx1"/>
            </a:solidFill>
            <a:prstDash val="solid"/>
            <a:headEnd type="none" w="med" len="med"/>
            <a:tailEnd type="none" w="med" len="med"/>
          </a:ln>
          <a:effectLst>
            <a:outerShdw dist="20000" dir="5400000" algn="ctr" rotWithShape="0">
              <a:srgbClr val="000000">
                <a:alpha val="29999"/>
              </a:srgbClr>
            </a:outerShdw>
          </a:effectLst>
        </p:spPr>
      </p:cxnSp>
      <p:cxnSp>
        <p:nvCxnSpPr>
          <p:cNvPr id="42003" name="直接连接符 33"/>
          <p:cNvCxnSpPr/>
          <p:nvPr/>
        </p:nvCxnSpPr>
        <p:spPr>
          <a:xfrm>
            <a:off x="7054850" y="3844925"/>
            <a:ext cx="1071563" cy="1588"/>
          </a:xfrm>
          <a:prstGeom prst="line">
            <a:avLst/>
          </a:prstGeom>
          <a:ln w="25400" cap="flat" cmpd="sng">
            <a:solidFill>
              <a:schemeClr val="tx1"/>
            </a:solidFill>
            <a:prstDash val="solid"/>
            <a:headEnd type="none" w="med" len="med"/>
            <a:tailEnd type="none" w="med" len="med"/>
          </a:ln>
          <a:effectLst>
            <a:outerShdw dist="20000" dir="5400000" algn="ctr" rotWithShape="0">
              <a:srgbClr val="000000">
                <a:alpha val="29999"/>
              </a:srgbClr>
            </a:outerShdw>
          </a:effectLst>
        </p:spPr>
      </p:cxnSp>
      <p:cxnSp>
        <p:nvCxnSpPr>
          <p:cNvPr id="42004" name="直接连接符 37"/>
          <p:cNvCxnSpPr/>
          <p:nvPr/>
        </p:nvCxnSpPr>
        <p:spPr>
          <a:xfrm>
            <a:off x="7197725" y="2987675"/>
            <a:ext cx="928688" cy="1588"/>
          </a:xfrm>
          <a:prstGeom prst="line">
            <a:avLst/>
          </a:prstGeom>
          <a:ln w="25400" cap="flat" cmpd="sng">
            <a:solidFill>
              <a:schemeClr val="tx1"/>
            </a:solidFill>
            <a:prstDash val="solid"/>
            <a:headEnd type="none" w="med" len="med"/>
            <a:tailEnd type="none" w="med" len="med"/>
          </a:ln>
          <a:effectLst>
            <a:outerShdw dist="20000" dir="5400000" algn="ctr" rotWithShape="0">
              <a:srgbClr val="000000">
                <a:alpha val="29999"/>
              </a:srgbClr>
            </a:outerShdw>
          </a:effectLst>
        </p:spPr>
      </p:cxnSp>
      <p:cxnSp>
        <p:nvCxnSpPr>
          <p:cNvPr id="42005" name="直接连接符 44"/>
          <p:cNvCxnSpPr/>
          <p:nvPr/>
        </p:nvCxnSpPr>
        <p:spPr>
          <a:xfrm rot="5400000">
            <a:off x="3052763" y="5845175"/>
            <a:ext cx="571500" cy="1588"/>
          </a:xfrm>
          <a:prstGeom prst="line">
            <a:avLst/>
          </a:prstGeom>
          <a:ln w="25400" cap="flat" cmpd="sng">
            <a:solidFill>
              <a:schemeClr val="tx1"/>
            </a:solidFill>
            <a:prstDash val="solid"/>
            <a:headEnd type="none" w="med" len="med"/>
            <a:tailEnd type="none" w="med" len="med"/>
          </a:ln>
          <a:effectLst>
            <a:outerShdw dist="20000" dir="5400000" algn="ctr" rotWithShape="0">
              <a:srgbClr val="000000">
                <a:alpha val="29999"/>
              </a:srgbClr>
            </a:outerShdw>
          </a:effectLst>
        </p:spPr>
      </p:cxnSp>
      <p:cxnSp>
        <p:nvCxnSpPr>
          <p:cNvPr id="42006" name="直接连接符 46"/>
          <p:cNvCxnSpPr/>
          <p:nvPr/>
        </p:nvCxnSpPr>
        <p:spPr>
          <a:xfrm>
            <a:off x="3340100" y="6130925"/>
            <a:ext cx="6000750" cy="1588"/>
          </a:xfrm>
          <a:prstGeom prst="line">
            <a:avLst/>
          </a:prstGeom>
          <a:ln w="25400" cap="flat" cmpd="sng">
            <a:solidFill>
              <a:schemeClr val="tx1"/>
            </a:solidFill>
            <a:prstDash val="solid"/>
            <a:headEnd type="none" w="med" len="med"/>
            <a:tailEnd type="none" w="med" len="med"/>
          </a:ln>
          <a:effectLst>
            <a:outerShdw dist="20000" dir="5400000" algn="ctr" rotWithShape="0">
              <a:srgbClr val="000000">
                <a:alpha val="29999"/>
              </a:srgbClr>
            </a:outerShdw>
          </a:effectLst>
        </p:spPr>
      </p:cxnSp>
      <p:cxnSp>
        <p:nvCxnSpPr>
          <p:cNvPr id="42007" name="直接箭头连接符 48"/>
          <p:cNvCxnSpPr/>
          <p:nvPr/>
        </p:nvCxnSpPr>
        <p:spPr>
          <a:xfrm rot="5400000" flipH="1" flipV="1">
            <a:off x="9091613" y="5881688"/>
            <a:ext cx="500062" cy="1587"/>
          </a:xfrm>
          <a:prstGeom prst="straightConnector1">
            <a:avLst/>
          </a:prstGeom>
          <a:ln w="25400" cap="flat" cmpd="sng">
            <a:solidFill>
              <a:schemeClr val="tx1"/>
            </a:solidFill>
            <a:prstDash val="solid"/>
            <a:headEnd type="none" w="med" len="med"/>
            <a:tailEnd type="arrow" w="med" len="med"/>
          </a:ln>
          <a:effectLst>
            <a:outerShdw dist="20000" dir="5400000" algn="ctr" rotWithShape="0">
              <a:srgbClr val="000000">
                <a:alpha val="29999"/>
              </a:srgbClr>
            </a:outerShdw>
          </a:effectLst>
        </p:spPr>
      </p:cxnSp>
      <p:cxnSp>
        <p:nvCxnSpPr>
          <p:cNvPr id="42008" name="直接箭头连接符 57"/>
          <p:cNvCxnSpPr/>
          <p:nvPr/>
        </p:nvCxnSpPr>
        <p:spPr>
          <a:xfrm rot="5400000" flipH="1" flipV="1">
            <a:off x="5267325" y="4487863"/>
            <a:ext cx="714375" cy="1587"/>
          </a:xfrm>
          <a:prstGeom prst="straightConnector1">
            <a:avLst/>
          </a:prstGeom>
          <a:ln w="25400" cap="flat" cmpd="sng">
            <a:solidFill>
              <a:schemeClr val="tx1"/>
            </a:solidFill>
            <a:prstDash val="solid"/>
            <a:headEnd type="none" w="med" len="med"/>
            <a:tailEnd type="arrow" w="med" len="med"/>
          </a:ln>
          <a:effectLst>
            <a:outerShdw dist="20000" dir="5400000" algn="ctr" rotWithShape="0">
              <a:srgbClr val="000000">
                <a:alpha val="29999"/>
              </a:srgbClr>
            </a:outerShdw>
          </a:effectLst>
        </p:spPr>
      </p:cxnSp>
      <p:cxnSp>
        <p:nvCxnSpPr>
          <p:cNvPr id="42009" name="直接箭头连接符 59"/>
          <p:cNvCxnSpPr/>
          <p:nvPr/>
        </p:nvCxnSpPr>
        <p:spPr>
          <a:xfrm rot="5400000" flipH="1" flipV="1">
            <a:off x="6411913" y="4487863"/>
            <a:ext cx="714375" cy="1587"/>
          </a:xfrm>
          <a:prstGeom prst="straightConnector1">
            <a:avLst/>
          </a:prstGeom>
          <a:ln w="25400" cap="flat" cmpd="sng">
            <a:solidFill>
              <a:schemeClr val="tx1"/>
            </a:solidFill>
            <a:prstDash val="solid"/>
            <a:headEnd type="none" w="med" len="med"/>
            <a:tailEnd type="arrow" w="med" len="med"/>
          </a:ln>
          <a:effectLst>
            <a:outerShdw dist="20000" dir="5400000" algn="ctr" rotWithShape="0">
              <a:srgbClr val="000000">
                <a:alpha val="29999"/>
              </a:srgbClr>
            </a:outerShdw>
          </a:effectLst>
        </p:spPr>
      </p:cxnSp>
      <p:cxnSp>
        <p:nvCxnSpPr>
          <p:cNvPr id="42010" name="直接箭头连接符 61"/>
          <p:cNvCxnSpPr/>
          <p:nvPr/>
        </p:nvCxnSpPr>
        <p:spPr>
          <a:xfrm rot="5400000" flipH="1" flipV="1">
            <a:off x="5981700" y="3416300"/>
            <a:ext cx="287338" cy="1588"/>
          </a:xfrm>
          <a:prstGeom prst="straightConnector1">
            <a:avLst/>
          </a:prstGeom>
          <a:ln w="25400" cap="flat" cmpd="sng">
            <a:solidFill>
              <a:schemeClr val="tx1"/>
            </a:solidFill>
            <a:prstDash val="solid"/>
            <a:headEnd type="none" w="med" len="med"/>
            <a:tailEnd type="arrow" w="med" len="med"/>
          </a:ln>
          <a:effectLst>
            <a:outerShdw dist="20000" dir="5400000" algn="ctr" rotWithShape="0">
              <a:srgbClr val="000000">
                <a:alpha val="29999"/>
              </a:srgbClr>
            </a:outerShdw>
          </a:effectLst>
        </p:spPr>
      </p:cxnSp>
      <p:cxnSp>
        <p:nvCxnSpPr>
          <p:cNvPr id="42011" name="直接箭头连接符 64"/>
          <p:cNvCxnSpPr/>
          <p:nvPr/>
        </p:nvCxnSpPr>
        <p:spPr>
          <a:xfrm rot="5400000" flipH="1" flipV="1">
            <a:off x="5911850" y="2486025"/>
            <a:ext cx="285750" cy="1588"/>
          </a:xfrm>
          <a:prstGeom prst="straightConnector1">
            <a:avLst/>
          </a:prstGeom>
          <a:ln w="25400" cap="flat" cmpd="sng">
            <a:solidFill>
              <a:schemeClr val="tx1"/>
            </a:solidFill>
            <a:prstDash val="solid"/>
            <a:headEnd type="none" w="med" len="med"/>
            <a:tailEnd type="arrow" w="med" len="med"/>
          </a:ln>
          <a:effectLst>
            <a:outerShdw dist="20000" dir="5400000" algn="ctr" rotWithShape="0">
              <a:srgbClr val="000000">
                <a:alpha val="29999"/>
              </a:srgbClr>
            </a:outerShdw>
          </a:effectLst>
        </p:spPr>
      </p:cxnSp>
      <p:sp>
        <p:nvSpPr>
          <p:cNvPr id="42012" name="TextBox 27"/>
          <p:cNvSpPr txBox="1"/>
          <p:nvPr/>
        </p:nvSpPr>
        <p:spPr>
          <a:xfrm>
            <a:off x="5340350" y="6129338"/>
            <a:ext cx="2857500" cy="43021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200" b="1" dirty="0">
                <a:solidFill>
                  <a:schemeClr val="tx2"/>
                </a:solidFill>
                <a:latin typeface="Arial" panose="020B0604020202020204" pitchFamily="34" charset="0"/>
              </a:rPr>
              <a:t>永远流失</a:t>
            </a:r>
            <a:endParaRPr lang="zh-CN" altLang="en-US" sz="2200" b="1" dirty="0">
              <a:solidFill>
                <a:schemeClr val="tx2"/>
              </a:solidFill>
              <a:latin typeface="Arial" panose="020B0604020202020204" pitchFamily="34" charset="0"/>
            </a:endParaRPr>
          </a:p>
        </p:txBody>
      </p:sp>
      <p:grpSp>
        <p:nvGrpSpPr>
          <p:cNvPr id="42013" name="组合 19"/>
          <p:cNvGrpSpPr/>
          <p:nvPr/>
        </p:nvGrpSpPr>
        <p:grpSpPr>
          <a:xfrm>
            <a:off x="11496675" y="1588"/>
            <a:ext cx="695325" cy="506412"/>
            <a:chOff x="0" y="0"/>
            <a:chExt cx="694944" cy="624651"/>
          </a:xfrm>
        </p:grpSpPr>
        <p:sp>
          <p:nvSpPr>
            <p:cNvPr id="42018"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42019"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32" name="矩形 31"/>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3" name="矩形 32"/>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4" name="矩形 33"/>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5" name="直接连接符 34"/>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3010" name="内容占位符 2"/>
          <p:cNvSpPr>
            <a:spLocks noGrp="1"/>
          </p:cNvSpPr>
          <p:nvPr>
            <p:ph idx="1"/>
          </p:nvPr>
        </p:nvSpPr>
        <p:spPr>
          <a:xfrm>
            <a:off x="1806575" y="2043113"/>
            <a:ext cx="8578850" cy="4525962"/>
          </a:xfrm>
        </p:spPr>
        <p:txBody>
          <a:bodyPr vert="horz" wrap="square" lIns="91440" tIns="45720" rIns="91440" bIns="45720" anchor="t" anchorCtr="0"/>
          <a:p>
            <a:r>
              <a:rPr lang="zh-CN" altLang="en-US" dirty="0">
                <a:solidFill>
                  <a:srgbClr val="00B050"/>
                </a:solidFill>
                <a:latin typeface="微软雅黑" panose="020B0503020204020204" pitchFamily="34" charset="-122"/>
                <a:ea typeface="微软雅黑" panose="020B0503020204020204" pitchFamily="34" charset="-122"/>
              </a:rPr>
              <a:t>可以相互转化</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潜在客户或目标客户一旦采取购买行为，就变成企业的初次购买客户，初次购买客户如果经常购买同一企业的产品或者服务，就可能发展成为企业的重复购买客户，甚至成为忠诚客户。</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但是，初次购买的客户、重复购买的客户、忠诚客户也会因为其他企业的更有诱惑的条件或因为对企业的不满而成为流失客户；而流失客户如果挽回成功，就可以直接成为重复购买客户或者忠诚客户，如果无法挽回，他们将永远流失，成为企业的“非客户”。</a:t>
            </a:r>
            <a:endParaRPr lang="zh-CN" altLang="en-US" sz="2000" dirty="0">
              <a:latin typeface="微软雅黑" panose="020B0503020204020204" pitchFamily="34" charset="-122"/>
              <a:ea typeface="微软雅黑" panose="020B0503020204020204" pitchFamily="34" charset="-122"/>
            </a:endParaRPr>
          </a:p>
        </p:txBody>
      </p:sp>
      <p:grpSp>
        <p:nvGrpSpPr>
          <p:cNvPr id="43011" name="组合 19"/>
          <p:cNvGrpSpPr/>
          <p:nvPr/>
        </p:nvGrpSpPr>
        <p:grpSpPr>
          <a:xfrm>
            <a:off x="11496675" y="1588"/>
            <a:ext cx="695325" cy="506412"/>
            <a:chOff x="0" y="0"/>
            <a:chExt cx="694944" cy="624651"/>
          </a:xfrm>
        </p:grpSpPr>
        <p:sp>
          <p:nvSpPr>
            <p:cNvPr id="4301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4301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 name="矩形 6"/>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1" name="标题 1"/>
          <p:cNvSpPr txBox="1">
            <a:spLocks noChangeArrowheads="1"/>
          </p:cNvSpPr>
          <p:nvPr/>
        </p:nvSpPr>
        <p:spPr bwMode="auto">
          <a:xfrm>
            <a:off x="868363" y="91598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marL="0" marR="0" lvl="0" indent="0" algn="l" defTabSz="914400" rtl="0" eaLnBrk="0" fontAlgn="base" latinLnBrk="0" hangingPunct="0">
              <a:lnSpc>
                <a:spcPct val="90000"/>
              </a:lnSpc>
              <a:spcBef>
                <a:spcPct val="0"/>
              </a:spcBef>
              <a:spcAft>
                <a:spcPct val="0"/>
              </a:spcAft>
              <a:buClrTx/>
              <a:buSzTx/>
              <a:buFontTx/>
              <a:buNone/>
              <a:defRPr/>
            </a:pPr>
            <a:r>
              <a:rPr kumimoji="0" lang="en-US" altLang="zh-CN" sz="44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 </a:t>
            </a:r>
            <a:r>
              <a:rPr kumimoji="0" lang="en-US" altLang="zh-CN" sz="28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5</a:t>
            </a:r>
            <a:r>
              <a:rPr kumimoji="0" lang="zh-CN" altLang="en-US" sz="28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种客户之间的关联性</a:t>
            </a:r>
            <a:endParaRPr kumimoji="0" lang="zh-CN" altLang="en-US" sz="28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1"/>
          <p:cNvSpPr>
            <a:spLocks noGrp="1"/>
          </p:cNvSpPr>
          <p:nvPr>
            <p:ph type="title" idx="4294967295"/>
          </p:nvPr>
        </p:nvSpPr>
        <p:spPr>
          <a:xfrm>
            <a:off x="1028700" y="1012825"/>
            <a:ext cx="8229600" cy="1143000"/>
          </a:xfrm>
        </p:spPr>
        <p:txBody>
          <a:bodyPr vert="horz" wrap="square" lIns="91440" tIns="45720" rIns="91440" bIns="45720" anchor="ctr" anchorCtr="0"/>
          <a:p>
            <a:r>
              <a:rPr lang="zh-CN" altLang="en-US" sz="3200" dirty="0">
                <a:latin typeface="微软雅黑" panose="020B0503020204020204" pitchFamily="34" charset="-122"/>
                <a:ea typeface="微软雅黑" panose="020B0503020204020204" pitchFamily="34" charset="-122"/>
              </a:rPr>
              <a:t>不同状态客户的管理</a:t>
            </a:r>
            <a:endParaRPr lang="zh-CN" altLang="en-US" sz="3200" dirty="0">
              <a:latin typeface="微软雅黑" panose="020B0503020204020204" pitchFamily="34" charset="-122"/>
              <a:ea typeface="微软雅黑" panose="020B0503020204020204" pitchFamily="34" charset="-122"/>
            </a:endParaRPr>
          </a:p>
        </p:txBody>
      </p:sp>
      <p:sp>
        <p:nvSpPr>
          <p:cNvPr id="49155" name="内容占位符 2"/>
          <p:cNvSpPr>
            <a:spLocks noGrp="1" noChangeArrowheads="1"/>
          </p:cNvSpPr>
          <p:nvPr>
            <p:ph idx="1"/>
          </p:nvPr>
        </p:nvSpPr>
        <p:spPr>
          <a:xfrm>
            <a:off x="2095500" y="2332038"/>
            <a:ext cx="8229600" cy="2311400"/>
          </a:xfrm>
        </p:spPr>
        <p:txBody>
          <a:bodyPr vert="horz" wrap="square" lIns="91440" tIns="45720" rIns="91440" bIns="45720" numCol="1" anchor="t" anchorCtr="0" compatLnSpc="1"/>
          <a:lstStyle/>
          <a:p>
            <a:pPr marL="0" marR="0" lvl="0" indent="0" algn="l" defTabSz="914400" rtl="0" eaLnBrk="0" fontAlgn="base" latinLnBrk="0" hangingPunct="0">
              <a:lnSpc>
                <a:spcPct val="90000"/>
              </a:lnSpc>
              <a:spcBef>
                <a:spcPct val="0"/>
              </a:spcBef>
              <a:spcAft>
                <a:spcPct val="0"/>
              </a:spcAft>
              <a:buClrTx/>
              <a:buSzTx/>
              <a:buFont typeface="Arial" panose="020B0604020202020204" pitchFamily="34" charset="0"/>
              <a:buNone/>
              <a:defRPr/>
            </a:pPr>
            <a:r>
              <a:rPr kumimoji="0" lang="en-US" altLang="zh-CN" sz="3200" b="0" i="0" u="none" strike="noStrike" kern="0" cap="none" spc="0" normalizeH="0" baseline="0" noProof="0" dirty="0" smtClean="0">
                <a:ln>
                  <a:noFill/>
                </a:ln>
                <a:solidFill>
                  <a:srgbClr val="00B050"/>
                </a:solidFill>
                <a:effectLst/>
                <a:uLnTx/>
                <a:uFillTx/>
                <a:latin typeface="微软雅黑" panose="020B0503020204020204" pitchFamily="34" charset="-122"/>
                <a:ea typeface="微软雅黑" panose="020B0503020204020204" pitchFamily="34" charset="-122"/>
                <a:cs typeface="+mn-cs"/>
              </a:rPr>
              <a:t>1.</a:t>
            </a:r>
            <a:r>
              <a:rPr kumimoji="0" lang="zh-CN" altLang="en-US" sz="3200" b="0" i="0" u="none" strike="noStrike" kern="0" cap="none" spc="0" normalizeH="0" baseline="0" noProof="0" dirty="0" smtClean="0">
                <a:ln>
                  <a:noFill/>
                </a:ln>
                <a:solidFill>
                  <a:srgbClr val="00B050"/>
                </a:solidFill>
                <a:effectLst/>
                <a:uLnTx/>
                <a:uFillTx/>
                <a:latin typeface="微软雅黑" panose="020B0503020204020204" pitchFamily="34" charset="-122"/>
                <a:ea typeface="微软雅黑" panose="020B0503020204020204" pitchFamily="34" charset="-122"/>
                <a:cs typeface="+mn-cs"/>
              </a:rPr>
              <a:t>对潜在客户和目标客户的管理</a:t>
            </a:r>
            <a:endParaRPr kumimoji="0" lang="en-US" altLang="zh-CN" sz="3200" b="0" i="0" u="none" strike="noStrike" kern="0" cap="none" spc="0" normalizeH="0" baseline="0" noProof="0" dirty="0" smtClean="0">
              <a:ln>
                <a:noFill/>
              </a:ln>
              <a:solidFill>
                <a:srgbClr val="00B050"/>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zh-CN" altLang="en-US"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5" name="TextBox 4"/>
          <p:cNvSpPr txBox="1"/>
          <p:nvPr/>
        </p:nvSpPr>
        <p:spPr>
          <a:xfrm>
            <a:off x="2782888" y="3573463"/>
            <a:ext cx="6767512" cy="181610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b="1" dirty="0">
                <a:solidFill>
                  <a:srgbClr val="FFC000"/>
                </a:solidFill>
                <a:latin typeface="微软雅黑" panose="020B0503020204020204" pitchFamily="34" charset="-122"/>
                <a:ea typeface="微软雅黑" panose="020B0503020204020204" pitchFamily="34" charset="-122"/>
              </a:rPr>
              <a:t>介绍产品、</a:t>
            </a:r>
            <a:endParaRPr lang="en-US" altLang="zh-CN" b="1" dirty="0">
              <a:solidFill>
                <a:srgbClr val="FFC000"/>
              </a:solidFill>
              <a:latin typeface="微软雅黑" panose="020B0503020204020204" pitchFamily="34" charset="-122"/>
              <a:ea typeface="微软雅黑" panose="020B0503020204020204" pitchFamily="34" charset="-122"/>
            </a:endParaRPr>
          </a:p>
          <a:p>
            <a:pPr marL="0" lvl="0" indent="0" eaLnBrk="1" hangingPunct="1">
              <a:lnSpc>
                <a:spcPct val="100000"/>
              </a:lnSpc>
              <a:spcBef>
                <a:spcPct val="0"/>
              </a:spcBef>
              <a:buNone/>
            </a:pPr>
            <a:r>
              <a:rPr lang="zh-CN" altLang="en-US" b="1" dirty="0">
                <a:solidFill>
                  <a:srgbClr val="FFC000"/>
                </a:solidFill>
                <a:latin typeface="微软雅黑" panose="020B0503020204020204" pitchFamily="34" charset="-122"/>
                <a:ea typeface="微软雅黑" panose="020B0503020204020204" pitchFamily="34" charset="-122"/>
              </a:rPr>
              <a:t>耐心解答、</a:t>
            </a:r>
            <a:endParaRPr lang="en-US" altLang="zh-CN" b="1" dirty="0">
              <a:solidFill>
                <a:srgbClr val="FFC000"/>
              </a:solidFill>
              <a:latin typeface="微软雅黑" panose="020B0503020204020204" pitchFamily="34" charset="-122"/>
              <a:ea typeface="微软雅黑" panose="020B0503020204020204" pitchFamily="34" charset="-122"/>
            </a:endParaRPr>
          </a:p>
          <a:p>
            <a:pPr marL="0" lvl="0" indent="0" eaLnBrk="1" hangingPunct="1">
              <a:lnSpc>
                <a:spcPct val="100000"/>
              </a:lnSpc>
              <a:spcBef>
                <a:spcPct val="0"/>
              </a:spcBef>
              <a:buNone/>
            </a:pPr>
            <a:r>
              <a:rPr lang="zh-CN" altLang="en-US" b="1" dirty="0">
                <a:solidFill>
                  <a:srgbClr val="FFC000"/>
                </a:solidFill>
                <a:latin typeface="微软雅黑" panose="020B0503020204020204" pitchFamily="34" charset="-122"/>
                <a:ea typeface="微软雅黑" panose="020B0503020204020204" pitchFamily="34" charset="-122"/>
              </a:rPr>
              <a:t>建立认同、</a:t>
            </a:r>
            <a:endParaRPr lang="en-US" altLang="en-US" b="1" dirty="0">
              <a:solidFill>
                <a:srgbClr val="FFC000"/>
              </a:solidFill>
              <a:latin typeface="微软雅黑" panose="020B0503020204020204" pitchFamily="34" charset="-122"/>
              <a:ea typeface="微软雅黑" panose="020B0503020204020204" pitchFamily="34" charset="-122"/>
            </a:endParaRPr>
          </a:p>
          <a:p>
            <a:pPr marL="0" lvl="0" indent="0" eaLnBrk="1" hangingPunct="1">
              <a:lnSpc>
                <a:spcPct val="100000"/>
              </a:lnSpc>
              <a:spcBef>
                <a:spcPct val="0"/>
              </a:spcBef>
              <a:buNone/>
            </a:pPr>
            <a:r>
              <a:rPr lang="zh-CN" altLang="en-US" b="1" dirty="0">
                <a:solidFill>
                  <a:srgbClr val="FFC000"/>
                </a:solidFill>
                <a:latin typeface="微软雅黑" panose="020B0503020204020204" pitchFamily="34" charset="-122"/>
                <a:ea typeface="微软雅黑" panose="020B0503020204020204" pitchFamily="34" charset="-122"/>
              </a:rPr>
              <a:t>促成交易，成为初次购买客户</a:t>
            </a:r>
            <a:endParaRPr lang="zh-CN" altLang="en-US" b="1" dirty="0">
              <a:solidFill>
                <a:srgbClr val="FFC000"/>
              </a:solidFill>
              <a:latin typeface="微软雅黑" panose="020B0503020204020204" pitchFamily="34" charset="-122"/>
              <a:ea typeface="微软雅黑" panose="020B0503020204020204" pitchFamily="34" charset="-122"/>
            </a:endParaRPr>
          </a:p>
        </p:txBody>
      </p:sp>
      <p:grpSp>
        <p:nvGrpSpPr>
          <p:cNvPr id="44037" name="组合 19"/>
          <p:cNvGrpSpPr/>
          <p:nvPr/>
        </p:nvGrpSpPr>
        <p:grpSpPr>
          <a:xfrm>
            <a:off x="11496675" y="1588"/>
            <a:ext cx="695325" cy="506412"/>
            <a:chOff x="0" y="0"/>
            <a:chExt cx="694944" cy="624651"/>
          </a:xfrm>
        </p:grpSpPr>
        <p:sp>
          <p:nvSpPr>
            <p:cNvPr id="4404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4404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 name="矩形 8"/>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2" name="直接连接符 11"/>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9" name="内容占位符 2"/>
          <p:cNvSpPr>
            <a:spLocks noGrp="1" noChangeArrowheads="1"/>
          </p:cNvSpPr>
          <p:nvPr>
            <p:ph idx="1"/>
          </p:nvPr>
        </p:nvSpPr>
        <p:spPr>
          <a:xfrm>
            <a:off x="2095500" y="2332038"/>
            <a:ext cx="8229600" cy="2311400"/>
          </a:xfrm>
        </p:spPr>
        <p:txBody>
          <a:bodyPr vert="horz" wrap="square" lIns="91440" tIns="45720" rIns="91440" bIns="45720" numCol="1" anchor="t" anchorCtr="0" compatLnSpc="1"/>
          <a:lstStyle/>
          <a:p>
            <a:pPr marL="0" marR="0" lvl="0" indent="0" algn="l" defTabSz="914400" rtl="0" eaLnBrk="0" fontAlgn="base" latinLnBrk="0" hangingPunct="0">
              <a:lnSpc>
                <a:spcPct val="90000"/>
              </a:lnSpc>
              <a:spcBef>
                <a:spcPct val="0"/>
              </a:spcBef>
              <a:spcAft>
                <a:spcPct val="0"/>
              </a:spcAft>
              <a:buClrTx/>
              <a:buSzTx/>
              <a:buFont typeface="Arial" panose="020B0604020202020204" pitchFamily="34" charset="0"/>
              <a:buNone/>
              <a:defRPr/>
            </a:pPr>
            <a:r>
              <a:rPr kumimoji="0" lang="en-US" altLang="zh-CN" sz="3200" b="0" i="0" u="none" strike="noStrike" kern="0" cap="none" spc="0" normalizeH="0" baseline="0" noProof="0" dirty="0" smtClean="0">
                <a:ln>
                  <a:noFill/>
                </a:ln>
                <a:solidFill>
                  <a:srgbClr val="00B050"/>
                </a:solidFill>
                <a:effectLst/>
                <a:uLnTx/>
                <a:uFillTx/>
                <a:latin typeface="微软雅黑" panose="020B0503020204020204" pitchFamily="34" charset="-122"/>
                <a:ea typeface="微软雅黑" panose="020B0503020204020204" pitchFamily="34" charset="-122"/>
                <a:cs typeface="+mn-cs"/>
              </a:rPr>
              <a:t>2.</a:t>
            </a:r>
            <a:r>
              <a:rPr kumimoji="0" lang="zh-CN" altLang="en-US" sz="3200" b="0" i="0" u="none" strike="noStrike" kern="0" cap="none" spc="0" normalizeH="0" baseline="0" noProof="0" dirty="0" smtClean="0">
                <a:ln>
                  <a:noFill/>
                </a:ln>
                <a:solidFill>
                  <a:srgbClr val="00B050"/>
                </a:solidFill>
                <a:effectLst/>
                <a:uLnTx/>
                <a:uFillTx/>
                <a:latin typeface="微软雅黑" panose="020B0503020204020204" pitchFamily="34" charset="-122"/>
                <a:ea typeface="微软雅黑" panose="020B0503020204020204" pitchFamily="34" charset="-122"/>
                <a:cs typeface="+mn-cs"/>
              </a:rPr>
              <a:t>对初次购买客户的管理</a:t>
            </a:r>
            <a:endParaRPr kumimoji="0" lang="en-US" altLang="zh-CN" sz="3200" b="0" i="0" u="none" strike="noStrike" kern="0" cap="none" spc="0" normalizeH="0" baseline="0" noProof="0" dirty="0" smtClean="0">
              <a:ln>
                <a:noFill/>
              </a:ln>
              <a:solidFill>
                <a:srgbClr val="00B050"/>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0" fontAlgn="base" latinLnBrk="0" hangingPunct="0">
              <a:lnSpc>
                <a:spcPct val="90000"/>
              </a:lnSpc>
              <a:spcBef>
                <a:spcPct val="0"/>
              </a:spcBef>
              <a:spcAft>
                <a:spcPct val="0"/>
              </a:spcAft>
              <a:buClrTx/>
              <a:buSzTx/>
              <a:buFont typeface="Arial" panose="020B0604020202020204" pitchFamily="34" charset="0"/>
              <a:buChar char="•"/>
              <a:defRPr/>
            </a:pPr>
            <a:endParaRPr kumimoji="0" lang="en-US" altLang="zh-CN" sz="3200" b="0" i="0" u="none" strike="noStrike" kern="0" cap="none" spc="0" normalizeH="0" baseline="0" noProof="0" dirty="0" smtClean="0">
              <a:ln>
                <a:noFill/>
              </a:ln>
              <a:solidFill>
                <a:srgbClr val="00B050"/>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0" fontAlgn="base" latinLnBrk="0" hangingPunct="0">
              <a:lnSpc>
                <a:spcPct val="90000"/>
              </a:lnSpc>
              <a:spcBef>
                <a:spcPct val="0"/>
              </a:spcBef>
              <a:spcAft>
                <a:spcPct val="0"/>
              </a:spcAft>
              <a:buClrTx/>
              <a:buSzTx/>
              <a:buFont typeface="Arial" panose="020B0604020202020204" pitchFamily="34" charset="0"/>
              <a:buChar char="•"/>
              <a:defRPr/>
            </a:pPr>
            <a:endParaRPr kumimoji="0" lang="zh-CN" altLang="en-US" sz="3200" b="0" i="0" u="none" strike="noStrike" kern="0" cap="none" spc="0" normalizeH="0" baseline="0" noProof="0" dirty="0" smtClean="0">
              <a:ln>
                <a:noFill/>
              </a:ln>
              <a:solidFill>
                <a:srgbClr val="00B050"/>
              </a:solidFill>
              <a:effectLst/>
              <a:uLnTx/>
              <a:uFillTx/>
              <a:latin typeface="微软雅黑" panose="020B0503020204020204" pitchFamily="34" charset="-122"/>
              <a:ea typeface="微软雅黑" panose="020B0503020204020204" pitchFamily="34" charset="-122"/>
              <a:cs typeface="+mn-cs"/>
            </a:endParaRPr>
          </a:p>
        </p:txBody>
      </p:sp>
      <p:sp>
        <p:nvSpPr>
          <p:cNvPr id="5" name="TextBox 4"/>
          <p:cNvSpPr txBox="1"/>
          <p:nvPr/>
        </p:nvSpPr>
        <p:spPr>
          <a:xfrm>
            <a:off x="2782888" y="3573463"/>
            <a:ext cx="8353425" cy="181610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b="1" dirty="0">
                <a:solidFill>
                  <a:srgbClr val="FFC000"/>
                </a:solidFill>
                <a:latin typeface="微软雅黑" panose="020B0503020204020204" pitchFamily="34" charset="-122"/>
                <a:ea typeface="微软雅黑" panose="020B0503020204020204" pitchFamily="34" charset="-122"/>
              </a:rPr>
              <a:t>超出期望、</a:t>
            </a:r>
            <a:endParaRPr lang="en-US" altLang="zh-CN" b="1" dirty="0">
              <a:solidFill>
                <a:srgbClr val="FFC000"/>
              </a:solidFill>
              <a:latin typeface="微软雅黑" panose="020B0503020204020204" pitchFamily="34" charset="-122"/>
              <a:ea typeface="微软雅黑" panose="020B0503020204020204" pitchFamily="34" charset="-122"/>
            </a:endParaRPr>
          </a:p>
          <a:p>
            <a:pPr marL="0" lvl="0" indent="0" eaLnBrk="1" hangingPunct="1">
              <a:lnSpc>
                <a:spcPct val="100000"/>
              </a:lnSpc>
              <a:spcBef>
                <a:spcPct val="0"/>
              </a:spcBef>
              <a:buNone/>
            </a:pPr>
            <a:r>
              <a:rPr lang="zh-CN" altLang="en-US" b="1" dirty="0">
                <a:solidFill>
                  <a:srgbClr val="FFC000"/>
                </a:solidFill>
                <a:latin typeface="微软雅黑" panose="020B0503020204020204" pitchFamily="34" charset="-122"/>
                <a:ea typeface="微软雅黑" panose="020B0503020204020204" pitchFamily="34" charset="-122"/>
              </a:rPr>
              <a:t>建立信任、</a:t>
            </a:r>
            <a:endParaRPr lang="en-US" altLang="zh-CN" b="1" dirty="0">
              <a:solidFill>
                <a:srgbClr val="FFC000"/>
              </a:solidFill>
              <a:latin typeface="微软雅黑" panose="020B0503020204020204" pitchFamily="34" charset="-122"/>
              <a:ea typeface="微软雅黑" panose="020B0503020204020204" pitchFamily="34" charset="-122"/>
            </a:endParaRPr>
          </a:p>
          <a:p>
            <a:pPr marL="0" lvl="0" indent="0" eaLnBrk="1" hangingPunct="1">
              <a:lnSpc>
                <a:spcPct val="100000"/>
              </a:lnSpc>
              <a:spcBef>
                <a:spcPct val="0"/>
              </a:spcBef>
              <a:buNone/>
            </a:pPr>
            <a:r>
              <a:rPr lang="zh-CN" altLang="en-US" b="1" dirty="0">
                <a:solidFill>
                  <a:srgbClr val="FFC000"/>
                </a:solidFill>
                <a:latin typeface="微软雅黑" panose="020B0503020204020204" pitchFamily="34" charset="-122"/>
                <a:ea typeface="微软雅黑" panose="020B0503020204020204" pitchFamily="34" charset="-122"/>
              </a:rPr>
              <a:t>完善信息、</a:t>
            </a:r>
            <a:endParaRPr lang="en-US" altLang="zh-CN" b="1" dirty="0">
              <a:solidFill>
                <a:srgbClr val="FFC000"/>
              </a:solidFill>
              <a:latin typeface="微软雅黑" panose="020B0503020204020204" pitchFamily="34" charset="-122"/>
              <a:ea typeface="微软雅黑" panose="020B0503020204020204" pitchFamily="34" charset="-122"/>
            </a:endParaRPr>
          </a:p>
          <a:p>
            <a:pPr marL="0" lvl="0" indent="0" eaLnBrk="1" hangingPunct="1">
              <a:lnSpc>
                <a:spcPct val="100000"/>
              </a:lnSpc>
              <a:spcBef>
                <a:spcPct val="0"/>
              </a:spcBef>
              <a:buNone/>
            </a:pPr>
            <a:r>
              <a:rPr lang="zh-CN" altLang="en-US" b="1" dirty="0">
                <a:solidFill>
                  <a:srgbClr val="FFC000"/>
                </a:solidFill>
                <a:latin typeface="微软雅黑" panose="020B0503020204020204" pitchFamily="34" charset="-122"/>
                <a:ea typeface="微软雅黑" panose="020B0503020204020204" pitchFamily="34" charset="-122"/>
              </a:rPr>
              <a:t>发展成为重复购买客户或者重复购买者</a:t>
            </a:r>
            <a:endParaRPr lang="zh-CN" altLang="en-US" b="1" dirty="0">
              <a:solidFill>
                <a:srgbClr val="FFC000"/>
              </a:solidFill>
              <a:latin typeface="微软雅黑" panose="020B0503020204020204" pitchFamily="34" charset="-122"/>
              <a:ea typeface="微软雅黑" panose="020B0503020204020204" pitchFamily="34" charset="-122"/>
            </a:endParaRPr>
          </a:p>
        </p:txBody>
      </p:sp>
      <p:grpSp>
        <p:nvGrpSpPr>
          <p:cNvPr id="45060" name="组合 19"/>
          <p:cNvGrpSpPr/>
          <p:nvPr/>
        </p:nvGrpSpPr>
        <p:grpSpPr>
          <a:xfrm>
            <a:off x="11496675" y="1588"/>
            <a:ext cx="695325" cy="506412"/>
            <a:chOff x="0" y="0"/>
            <a:chExt cx="694944" cy="624651"/>
          </a:xfrm>
        </p:grpSpPr>
        <p:sp>
          <p:nvSpPr>
            <p:cNvPr id="45066"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45067"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 name="矩形 8"/>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2" name="直接连接符 11"/>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标题 1"/>
          <p:cNvSpPr txBox="1">
            <a:spLocks noChangeArrowheads="1"/>
          </p:cNvSpPr>
          <p:nvPr/>
        </p:nvSpPr>
        <p:spPr bwMode="auto">
          <a:xfrm>
            <a:off x="1028700" y="1012825"/>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marL="0" marR="0" lvl="0" indent="0" algn="l" defTabSz="914400" rtl="0" eaLnBrk="0" fontAlgn="base" latinLnBrk="0" hangingPunct="0">
              <a:lnSpc>
                <a:spcPct val="90000"/>
              </a:lnSpc>
              <a:spcBef>
                <a:spcPct val="0"/>
              </a:spcBef>
              <a:spcAft>
                <a:spcPct val="0"/>
              </a:spcAft>
              <a:buClrTx/>
              <a:buSzTx/>
              <a:buFontTx/>
              <a:buNone/>
              <a:defRPr/>
            </a:pPr>
            <a:r>
              <a:rPr kumimoji="0" lang="zh-CN" altLang="en-US" sz="32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不同状态客户的管理</a:t>
            </a:r>
            <a:endParaRPr kumimoji="0" lang="zh-CN" altLang="en-US" sz="32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图片占位符 9"/>
          <p:cNvPicPr>
            <a:picLocks noChangeAspect="1"/>
          </p:cNvPicPr>
          <p:nvPr/>
        </p:nvPicPr>
        <p:blipFill>
          <a:blip r:embed="rId1"/>
          <a:stretch>
            <a:fillRect/>
          </a:stretch>
        </p:blipFill>
        <p:spPr>
          <a:xfrm>
            <a:off x="1346200" y="1271588"/>
            <a:ext cx="3346450" cy="4314825"/>
          </a:xfrm>
          <a:prstGeom prst="rect">
            <a:avLst/>
          </a:prstGeom>
          <a:noFill/>
          <a:ln w="9525">
            <a:noFill/>
          </a:ln>
        </p:spPr>
      </p:pic>
      <p:pic>
        <p:nvPicPr>
          <p:cNvPr id="6147" name="Picture 7"/>
          <p:cNvPicPr>
            <a:picLocks noChangeAspect="1"/>
          </p:cNvPicPr>
          <p:nvPr/>
        </p:nvPicPr>
        <p:blipFill>
          <a:blip r:embed="rId2"/>
          <a:stretch>
            <a:fillRect/>
          </a:stretch>
        </p:blipFill>
        <p:spPr>
          <a:xfrm>
            <a:off x="4800600" y="2276475"/>
            <a:ext cx="5667375" cy="1368425"/>
          </a:xfrm>
          <a:prstGeom prst="rect">
            <a:avLst/>
          </a:prstGeom>
          <a:noFill/>
          <a:ln w="9525">
            <a:noFill/>
          </a:ln>
        </p:spPr>
      </p:pic>
      <p:pic>
        <p:nvPicPr>
          <p:cNvPr id="6148" name="Picture 9"/>
          <p:cNvPicPr>
            <a:picLocks noChangeAspect="1"/>
          </p:cNvPicPr>
          <p:nvPr/>
        </p:nvPicPr>
        <p:blipFill>
          <a:blip r:embed="rId3"/>
          <a:stretch>
            <a:fillRect/>
          </a:stretch>
        </p:blipFill>
        <p:spPr>
          <a:xfrm>
            <a:off x="5448300" y="3500438"/>
            <a:ext cx="6424613" cy="649287"/>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3" name="内容占位符 2"/>
          <p:cNvSpPr>
            <a:spLocks noGrp="1" noChangeArrowheads="1"/>
          </p:cNvSpPr>
          <p:nvPr>
            <p:ph idx="1"/>
          </p:nvPr>
        </p:nvSpPr>
        <p:spPr>
          <a:xfrm>
            <a:off x="1839913" y="2289175"/>
            <a:ext cx="8229600" cy="2311400"/>
          </a:xfrm>
        </p:spPr>
        <p:txBody>
          <a:bodyPr vert="horz" wrap="square" lIns="91440" tIns="45720" rIns="91440" bIns="45720" numCol="1" anchor="t" anchorCtr="0" compatLnSpc="1"/>
          <a:lstStyle/>
          <a:p>
            <a:pPr marL="0" marR="0" lvl="0" indent="0" algn="l" defTabSz="914400" rtl="0" eaLnBrk="0" fontAlgn="base" latinLnBrk="0" hangingPunct="0">
              <a:lnSpc>
                <a:spcPct val="90000"/>
              </a:lnSpc>
              <a:spcBef>
                <a:spcPct val="0"/>
              </a:spcBef>
              <a:spcAft>
                <a:spcPct val="0"/>
              </a:spcAft>
              <a:buClrTx/>
              <a:buSzTx/>
              <a:buFont typeface="Arial" panose="020B0604020202020204" pitchFamily="34" charset="0"/>
              <a:buNone/>
              <a:defRPr/>
            </a:pPr>
            <a:r>
              <a:rPr kumimoji="0" lang="en-US" altLang="zh-CN" sz="3200" b="0" i="0" u="none" strike="noStrike" kern="0" cap="none" spc="0" normalizeH="0" baseline="0" noProof="0" dirty="0" smtClean="0">
                <a:ln>
                  <a:noFill/>
                </a:ln>
                <a:solidFill>
                  <a:srgbClr val="00B050"/>
                </a:solidFill>
                <a:effectLst/>
                <a:uLnTx/>
                <a:uFillTx/>
                <a:latin typeface="微软雅黑" panose="020B0503020204020204" pitchFamily="34" charset="-122"/>
                <a:ea typeface="微软雅黑" panose="020B0503020204020204" pitchFamily="34" charset="-122"/>
                <a:cs typeface="+mn-cs"/>
              </a:rPr>
              <a:t>3.</a:t>
            </a:r>
            <a:r>
              <a:rPr kumimoji="0" lang="zh-CN" altLang="en-US" sz="3200" b="0" i="0" u="none" strike="noStrike" kern="0" cap="none" spc="0" normalizeH="0" baseline="0" noProof="0" dirty="0" smtClean="0">
                <a:ln>
                  <a:noFill/>
                </a:ln>
                <a:solidFill>
                  <a:srgbClr val="00B050"/>
                </a:solidFill>
                <a:effectLst/>
                <a:uLnTx/>
                <a:uFillTx/>
                <a:latin typeface="微软雅黑" panose="020B0503020204020204" pitchFamily="34" charset="-122"/>
                <a:ea typeface="微软雅黑" panose="020B0503020204020204" pitchFamily="34" charset="-122"/>
                <a:cs typeface="+mn-cs"/>
              </a:rPr>
              <a:t>对重复购买客户和忠诚客户的管理</a:t>
            </a:r>
            <a:endParaRPr kumimoji="0" lang="en-US" altLang="zh-CN" sz="3200" b="0" i="0" u="none" strike="noStrike" kern="0" cap="none" spc="0" normalizeH="0" baseline="0" noProof="0" dirty="0" smtClean="0">
              <a:ln>
                <a:noFill/>
              </a:ln>
              <a:solidFill>
                <a:srgbClr val="00B050"/>
              </a:solidFill>
              <a:effectLst/>
              <a:uLnTx/>
              <a:uFillTx/>
              <a:latin typeface="微软雅黑" panose="020B0503020204020204" pitchFamily="34" charset="-122"/>
              <a:ea typeface="微软雅黑" panose="020B0503020204020204" pitchFamily="34" charset="-122"/>
              <a:cs typeface="+mn-cs"/>
            </a:endParaRPr>
          </a:p>
          <a:p>
            <a:pPr marL="228600" marR="0" lvl="0" indent="-228600" algn="l" defTabSz="914400"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zh-CN" altLang="en-US"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5" name="TextBox 4"/>
          <p:cNvSpPr txBox="1"/>
          <p:nvPr/>
        </p:nvSpPr>
        <p:spPr>
          <a:xfrm>
            <a:off x="3017838" y="3284538"/>
            <a:ext cx="7883525" cy="23082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b="1" dirty="0">
                <a:solidFill>
                  <a:srgbClr val="FFC000"/>
                </a:solidFill>
                <a:latin typeface="微软雅黑" panose="020B0503020204020204" pitchFamily="34" charset="-122"/>
                <a:ea typeface="微软雅黑" panose="020B0503020204020204" pitchFamily="34" charset="-122"/>
              </a:rPr>
              <a:t>数      据</a:t>
            </a:r>
            <a:r>
              <a:rPr lang="zh-CN" altLang="en-US" sz="3200" b="1" dirty="0">
                <a:solidFill>
                  <a:srgbClr val="FFC000"/>
                </a:solidFill>
                <a:latin typeface="微软雅黑" panose="020B0503020204020204" pitchFamily="34" charset="-122"/>
                <a:ea typeface="微软雅黑" panose="020B0503020204020204" pitchFamily="34" charset="-122"/>
              </a:rPr>
              <a:t>： </a:t>
            </a:r>
            <a:r>
              <a:rPr lang="en-US" altLang="zh-CN" b="1" dirty="0">
                <a:solidFill>
                  <a:srgbClr val="FFC000"/>
                </a:solidFill>
                <a:latin typeface="微软雅黑" panose="020B0503020204020204" pitchFamily="34" charset="-122"/>
                <a:ea typeface="微软雅黑" panose="020B0503020204020204" pitchFamily="34" charset="-122"/>
              </a:rPr>
              <a:t>6%</a:t>
            </a:r>
            <a:r>
              <a:rPr lang="zh-CN" altLang="en-US" sz="2000" b="1" dirty="0">
                <a:latin typeface="微软雅黑" panose="020B0503020204020204" pitchFamily="34" charset="-122"/>
                <a:ea typeface="微软雅黑" panose="020B0503020204020204" pitchFamily="34" charset="-122"/>
              </a:rPr>
              <a:t>（潜在、目标）</a:t>
            </a:r>
            <a:endParaRPr lang="en-US" altLang="zh-CN" b="1" dirty="0">
              <a:solidFill>
                <a:srgbClr val="FFC000"/>
              </a:solidFill>
              <a:latin typeface="微软雅黑" panose="020B0503020204020204" pitchFamily="34" charset="-122"/>
              <a:ea typeface="微软雅黑" panose="020B0503020204020204" pitchFamily="34" charset="-122"/>
            </a:endParaRPr>
          </a:p>
          <a:p>
            <a:pPr marL="0" lvl="0" indent="0" eaLnBrk="1" hangingPunct="1">
              <a:lnSpc>
                <a:spcPct val="100000"/>
              </a:lnSpc>
              <a:spcBef>
                <a:spcPct val="0"/>
              </a:spcBef>
              <a:buNone/>
            </a:pPr>
            <a:r>
              <a:rPr lang="en-US" altLang="zh-CN" b="1" dirty="0">
                <a:solidFill>
                  <a:srgbClr val="FFC000"/>
                </a:solidFill>
                <a:latin typeface="微软雅黑" panose="020B0503020204020204" pitchFamily="34" charset="-122"/>
                <a:ea typeface="微软雅黑" panose="020B0503020204020204" pitchFamily="34" charset="-122"/>
              </a:rPr>
              <a:t>                 15%</a:t>
            </a:r>
            <a:r>
              <a:rPr lang="zh-CN" altLang="en-US" sz="2000" b="1" dirty="0">
                <a:latin typeface="微软雅黑" panose="020B0503020204020204" pitchFamily="34" charset="-122"/>
                <a:ea typeface="微软雅黑" panose="020B0503020204020204" pitchFamily="34" charset="-122"/>
              </a:rPr>
              <a:t>（初次购买）</a:t>
            </a:r>
            <a:endParaRPr lang="en-US" altLang="zh-CN" b="1" dirty="0">
              <a:solidFill>
                <a:srgbClr val="FFC000"/>
              </a:solidFill>
              <a:latin typeface="微软雅黑" panose="020B0503020204020204" pitchFamily="34" charset="-122"/>
              <a:ea typeface="微软雅黑" panose="020B0503020204020204" pitchFamily="34" charset="-122"/>
            </a:endParaRPr>
          </a:p>
          <a:p>
            <a:pPr marL="0" lvl="0" indent="0" eaLnBrk="1" hangingPunct="1">
              <a:lnSpc>
                <a:spcPct val="100000"/>
              </a:lnSpc>
              <a:spcBef>
                <a:spcPct val="0"/>
              </a:spcBef>
              <a:buNone/>
            </a:pPr>
            <a:r>
              <a:rPr lang="en-US" altLang="zh-CN" b="1" dirty="0">
                <a:solidFill>
                  <a:srgbClr val="FFC000"/>
                </a:solidFill>
                <a:latin typeface="微软雅黑" panose="020B0503020204020204" pitchFamily="34" charset="-122"/>
                <a:ea typeface="微软雅黑" panose="020B0503020204020204" pitchFamily="34" charset="-122"/>
              </a:rPr>
              <a:t>                 50%</a:t>
            </a:r>
            <a:r>
              <a:rPr lang="zh-CN" altLang="en-US" sz="2000" b="1" dirty="0">
                <a:latin typeface="微软雅黑" panose="020B0503020204020204" pitchFamily="34" charset="-122"/>
                <a:ea typeface="微软雅黑" panose="020B0503020204020204" pitchFamily="34" charset="-122"/>
              </a:rPr>
              <a:t>（重复购买、忠诚）</a:t>
            </a:r>
            <a:endParaRPr lang="en-US" altLang="zh-CN" sz="2000" b="1" dirty="0">
              <a:latin typeface="微软雅黑" panose="020B0503020204020204" pitchFamily="34" charset="-122"/>
              <a:ea typeface="微软雅黑" panose="020B0503020204020204" pitchFamily="34" charset="-122"/>
            </a:endParaRPr>
          </a:p>
          <a:p>
            <a:pPr marL="0" lvl="0" indent="0" eaLnBrk="1" hangingPunct="1">
              <a:lnSpc>
                <a:spcPct val="100000"/>
              </a:lnSpc>
              <a:spcBef>
                <a:spcPct val="0"/>
              </a:spcBef>
              <a:buNone/>
            </a:pPr>
            <a:r>
              <a:rPr lang="zh-CN" altLang="en-US" b="1" dirty="0">
                <a:solidFill>
                  <a:srgbClr val="FFC000"/>
                </a:solidFill>
                <a:latin typeface="微软雅黑" panose="020B0503020204020204" pitchFamily="34" charset="-122"/>
                <a:ea typeface="微软雅黑" panose="020B0503020204020204" pitchFamily="34" charset="-122"/>
              </a:rPr>
              <a:t>管理对策：</a:t>
            </a:r>
            <a:r>
              <a:rPr lang="zh-CN" altLang="en-US" sz="2000" b="1" dirty="0">
                <a:latin typeface="微软雅黑" panose="020B0503020204020204" pitchFamily="34" charset="-122"/>
                <a:ea typeface="微软雅黑" panose="020B0503020204020204" pitchFamily="34" charset="-122"/>
              </a:rPr>
              <a:t>加强关注、防止流失</a:t>
            </a:r>
            <a:endParaRPr lang="en-US" altLang="zh-CN" sz="2000" b="1" dirty="0">
              <a:latin typeface="微软雅黑" panose="020B0503020204020204" pitchFamily="34" charset="-122"/>
              <a:ea typeface="微软雅黑" panose="020B0503020204020204" pitchFamily="34" charset="-122"/>
            </a:endParaRPr>
          </a:p>
          <a:p>
            <a:pPr marL="0" lvl="0" indent="0" eaLnBrk="1" hangingPunct="1">
              <a:lnSpc>
                <a:spcPct val="100000"/>
              </a:lnSpc>
              <a:spcBef>
                <a:spcPct val="0"/>
              </a:spcBef>
              <a:buNone/>
            </a:pPr>
            <a:r>
              <a:rPr lang="zh-CN" altLang="en-US" b="1" dirty="0">
                <a:solidFill>
                  <a:srgbClr val="FFC000"/>
                </a:solidFill>
                <a:latin typeface="微软雅黑" panose="020B0503020204020204" pitchFamily="34" charset="-122"/>
                <a:ea typeface="微软雅黑" panose="020B0503020204020204" pitchFamily="34" charset="-122"/>
              </a:rPr>
              <a:t>管理重点：</a:t>
            </a:r>
            <a:r>
              <a:rPr lang="zh-CN" altLang="en-US" sz="2000" b="1" dirty="0">
                <a:latin typeface="微软雅黑" panose="020B0503020204020204" pitchFamily="34" charset="-122"/>
                <a:ea typeface="微软雅黑" panose="020B0503020204020204" pitchFamily="34" charset="-122"/>
              </a:rPr>
              <a:t>防止流失，变成非客户</a:t>
            </a:r>
            <a:endParaRPr lang="zh-CN" altLang="en-US" sz="2000" b="1" dirty="0">
              <a:latin typeface="微软雅黑" panose="020B0503020204020204" pitchFamily="34" charset="-122"/>
              <a:ea typeface="微软雅黑" panose="020B0503020204020204" pitchFamily="34" charset="-122"/>
            </a:endParaRPr>
          </a:p>
        </p:txBody>
      </p:sp>
      <p:grpSp>
        <p:nvGrpSpPr>
          <p:cNvPr id="46084" name="组合 19"/>
          <p:cNvGrpSpPr/>
          <p:nvPr/>
        </p:nvGrpSpPr>
        <p:grpSpPr>
          <a:xfrm>
            <a:off x="11496675" y="1588"/>
            <a:ext cx="695325" cy="506412"/>
            <a:chOff x="0" y="0"/>
            <a:chExt cx="694944" cy="624651"/>
          </a:xfrm>
        </p:grpSpPr>
        <p:sp>
          <p:nvSpPr>
            <p:cNvPr id="4609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4609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 name="矩形 8"/>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2" name="直接连接符 11"/>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标题 1"/>
          <p:cNvSpPr txBox="1">
            <a:spLocks noChangeArrowheads="1"/>
          </p:cNvSpPr>
          <p:nvPr/>
        </p:nvSpPr>
        <p:spPr bwMode="auto">
          <a:xfrm>
            <a:off x="1028700" y="1012825"/>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marL="0" marR="0" lvl="0" indent="0" algn="l" defTabSz="914400" rtl="0" eaLnBrk="0" fontAlgn="base" latinLnBrk="0" hangingPunct="0">
              <a:lnSpc>
                <a:spcPct val="90000"/>
              </a:lnSpc>
              <a:spcBef>
                <a:spcPct val="0"/>
              </a:spcBef>
              <a:spcAft>
                <a:spcPct val="0"/>
              </a:spcAft>
              <a:buClrTx/>
              <a:buSzTx/>
              <a:buFontTx/>
              <a:buNone/>
              <a:defRPr/>
            </a:pPr>
            <a:r>
              <a:rPr kumimoji="0" lang="zh-CN" altLang="en-US" sz="32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rPr>
              <a:t>不同状态客户的管理</a:t>
            </a:r>
            <a:endParaRPr kumimoji="0" lang="zh-CN" altLang="en-US" sz="32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7106" name="组合 19"/>
          <p:cNvGrpSpPr/>
          <p:nvPr/>
        </p:nvGrpSpPr>
        <p:grpSpPr>
          <a:xfrm>
            <a:off x="11496675" y="1588"/>
            <a:ext cx="695325" cy="506412"/>
            <a:chOff x="0" y="0"/>
            <a:chExt cx="694944" cy="624651"/>
          </a:xfrm>
        </p:grpSpPr>
        <p:sp>
          <p:nvSpPr>
            <p:cNvPr id="4711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4711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 name="矩形 8"/>
          <p:cNvSpPr/>
          <p:nvPr/>
        </p:nvSpPr>
        <p:spPr>
          <a:xfrm>
            <a:off x="4295775" y="-26987"/>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208213" y="-7937"/>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2" name="直接连接符 11"/>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47111" name="Picture 5"/>
          <p:cNvPicPr>
            <a:picLocks noChangeAspect="1"/>
          </p:cNvPicPr>
          <p:nvPr/>
        </p:nvPicPr>
        <p:blipFill>
          <a:blip r:embed="rId1"/>
          <a:srcRect b="8141"/>
          <a:stretch>
            <a:fillRect/>
          </a:stretch>
        </p:blipFill>
        <p:spPr>
          <a:xfrm>
            <a:off x="7310438" y="2214563"/>
            <a:ext cx="2816225" cy="2582862"/>
          </a:xfrm>
          <a:prstGeom prst="rect">
            <a:avLst/>
          </a:prstGeom>
          <a:noFill/>
          <a:ln w="9525">
            <a:noFill/>
          </a:ln>
        </p:spPr>
      </p:pic>
      <p:sp>
        <p:nvSpPr>
          <p:cNvPr id="47112" name="圆角矩形标注 4"/>
          <p:cNvSpPr/>
          <p:nvPr/>
        </p:nvSpPr>
        <p:spPr>
          <a:xfrm>
            <a:off x="2640013" y="2286000"/>
            <a:ext cx="4241800" cy="927100"/>
          </a:xfrm>
          <a:prstGeom prst="wedgeRoundRectCallout">
            <a:avLst>
              <a:gd name="adj1" fmla="val 73907"/>
              <a:gd name="adj2" fmla="val -12704"/>
              <a:gd name="adj3" fmla="val 16667"/>
            </a:avLst>
          </a:prstGeom>
          <a:solidFill>
            <a:schemeClr val="bg1"/>
          </a:solidFill>
          <a:ln w="25400" cap="flat" cmpd="sng">
            <a:solidFill>
              <a:srgbClr val="FFC000"/>
            </a:solidFill>
            <a:prstDash val="solid"/>
            <a:miter/>
            <a:headEnd type="none" w="med" len="med"/>
            <a:tailEnd type="none" w="med" len="med"/>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342900" lvl="0" indent="-342900" eaLnBrk="1" hangingPunct="1">
              <a:lnSpc>
                <a:spcPct val="100000"/>
              </a:lnSpc>
              <a:spcBef>
                <a:spcPct val="0"/>
              </a:spcBef>
              <a:buNone/>
            </a:pPr>
            <a:r>
              <a:rPr lang="zh-CN" altLang="en-US" sz="4400" b="1" dirty="0">
                <a:solidFill>
                  <a:srgbClr val="FFC000"/>
                </a:solidFill>
                <a:latin typeface="微软雅黑" panose="020B0503020204020204" pitchFamily="34" charset="-122"/>
                <a:ea typeface="微软雅黑" panose="020B0503020204020204" pitchFamily="34" charset="-122"/>
              </a:rPr>
              <a:t>客户有何价值？</a:t>
            </a:r>
            <a:endParaRPr lang="zh-CN" altLang="en-US" sz="4400" b="1" dirty="0">
              <a:solidFill>
                <a:srgbClr val="FFC000"/>
              </a:solidFill>
              <a:latin typeface="微软雅黑" panose="020B0503020204020204" pitchFamily="34" charset="-122"/>
              <a:ea typeface="微软雅黑" panose="020B0503020204020204" pitchFamily="34" charset="-122"/>
            </a:endParaRPr>
          </a:p>
        </p:txBody>
      </p:sp>
      <p:pic>
        <p:nvPicPr>
          <p:cNvPr id="47113" name="Picture 5"/>
          <p:cNvPicPr>
            <a:picLocks noChangeAspect="1"/>
          </p:cNvPicPr>
          <p:nvPr/>
        </p:nvPicPr>
        <p:blipFill>
          <a:blip r:embed="rId2"/>
          <a:srcRect t="10701" b="13239"/>
          <a:stretch>
            <a:fillRect/>
          </a:stretch>
        </p:blipFill>
        <p:spPr>
          <a:xfrm>
            <a:off x="2654300" y="3897313"/>
            <a:ext cx="3124200" cy="1584325"/>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1" name="MH_SubTitle_1"/>
          <p:cNvSpPr/>
          <p:nvPr/>
        </p:nvSpPr>
        <p:spPr>
          <a:xfrm>
            <a:off x="1419225" y="1005205"/>
            <a:ext cx="1854835" cy="563245"/>
          </a:xfrm>
          <a:custGeom>
            <a:avLst/>
            <a:gdLst>
              <a:gd name="txL" fmla="*/ 0 w 4758105"/>
              <a:gd name="txT" fmla="*/ 0 h 563709"/>
              <a:gd name="txR" fmla="*/ 4758105 w 4758105"/>
              <a:gd name="txB" fmla="*/ 563709 h 563709"/>
            </a:gdLst>
            <a:ahLst/>
            <a:cxnLst>
              <a:cxn ang="0">
                <a:pos x="264473" y="560861"/>
              </a:cxn>
              <a:cxn ang="0">
                <a:pos x="270909" y="560861"/>
              </a:cxn>
              <a:cxn ang="0">
                <a:pos x="270905" y="561081"/>
              </a:cxn>
              <a:cxn ang="0">
                <a:pos x="264468" y="561081"/>
              </a:cxn>
              <a:cxn ang="0">
                <a:pos x="5" y="560861"/>
              </a:cxn>
              <a:cxn ang="0">
                <a:pos x="6441" y="560861"/>
              </a:cxn>
              <a:cxn ang="0">
                <a:pos x="6436" y="561081"/>
              </a:cxn>
              <a:cxn ang="0">
                <a:pos x="0" y="561081"/>
              </a:cxn>
              <a:cxn ang="0">
                <a:pos x="283324" y="221"/>
              </a:cxn>
              <a:cxn ang="0">
                <a:pos x="283329" y="221"/>
              </a:cxn>
              <a:cxn ang="0">
                <a:pos x="283329" y="560861"/>
              </a:cxn>
              <a:cxn ang="0">
                <a:pos x="270909" y="560861"/>
              </a:cxn>
              <a:cxn ang="0">
                <a:pos x="18856" y="221"/>
              </a:cxn>
              <a:cxn ang="0">
                <a:pos x="276888" y="221"/>
              </a:cxn>
              <a:cxn ang="0">
                <a:pos x="264473" y="560861"/>
              </a:cxn>
              <a:cxn ang="0">
                <a:pos x="6441" y="560861"/>
              </a:cxn>
              <a:cxn ang="0">
                <a:pos x="0" y="221"/>
              </a:cxn>
              <a:cxn ang="0">
                <a:pos x="12419" y="221"/>
              </a:cxn>
              <a:cxn ang="0">
                <a:pos x="5" y="560861"/>
              </a:cxn>
              <a:cxn ang="0">
                <a:pos x="0" y="560861"/>
              </a:cxn>
              <a:cxn ang="0">
                <a:pos x="276893" y="0"/>
              </a:cxn>
              <a:cxn ang="0">
                <a:pos x="283329" y="0"/>
              </a:cxn>
              <a:cxn ang="0">
                <a:pos x="283324" y="221"/>
              </a:cxn>
              <a:cxn ang="0">
                <a:pos x="276888" y="221"/>
              </a:cxn>
              <a:cxn ang="0">
                <a:pos x="12424" y="0"/>
              </a:cxn>
              <a:cxn ang="0">
                <a:pos x="18861" y="0"/>
              </a:cxn>
              <a:cxn ang="0">
                <a:pos x="18856" y="221"/>
              </a:cxn>
              <a:cxn ang="0">
                <a:pos x="12419" y="221"/>
              </a:cxn>
            </a:cxnLst>
            <a:rect l="txL" t="txT" r="txR" b="txB"/>
            <a:pathLst>
              <a:path w="4758105" h="563709">
                <a:moveTo>
                  <a:pt x="4441454" y="563487"/>
                </a:moveTo>
                <a:lnTo>
                  <a:pt x="4549542" y="563487"/>
                </a:lnTo>
                <a:lnTo>
                  <a:pt x="4549460" y="563709"/>
                </a:lnTo>
                <a:lnTo>
                  <a:pt x="4441372" y="563709"/>
                </a:lnTo>
                <a:lnTo>
                  <a:pt x="4441454" y="563487"/>
                </a:lnTo>
                <a:close/>
                <a:moveTo>
                  <a:pt x="82" y="563487"/>
                </a:moveTo>
                <a:lnTo>
                  <a:pt x="108170" y="563487"/>
                </a:lnTo>
                <a:lnTo>
                  <a:pt x="108088" y="563709"/>
                </a:lnTo>
                <a:lnTo>
                  <a:pt x="0" y="563709"/>
                </a:lnTo>
                <a:lnTo>
                  <a:pt x="82" y="563487"/>
                </a:lnTo>
                <a:close/>
                <a:moveTo>
                  <a:pt x="4758023" y="221"/>
                </a:moveTo>
                <a:lnTo>
                  <a:pt x="4758105" y="221"/>
                </a:lnTo>
                <a:lnTo>
                  <a:pt x="4758105" y="563487"/>
                </a:lnTo>
                <a:lnTo>
                  <a:pt x="4549542" y="563487"/>
                </a:lnTo>
                <a:lnTo>
                  <a:pt x="4758023" y="221"/>
                </a:lnTo>
                <a:close/>
                <a:moveTo>
                  <a:pt x="316651" y="221"/>
                </a:moveTo>
                <a:lnTo>
                  <a:pt x="4649935" y="221"/>
                </a:lnTo>
                <a:lnTo>
                  <a:pt x="4441454" y="563487"/>
                </a:lnTo>
                <a:lnTo>
                  <a:pt x="108170" y="563487"/>
                </a:lnTo>
                <a:lnTo>
                  <a:pt x="316651" y="221"/>
                </a:lnTo>
                <a:close/>
                <a:moveTo>
                  <a:pt x="0" y="221"/>
                </a:moveTo>
                <a:lnTo>
                  <a:pt x="208563" y="221"/>
                </a:lnTo>
                <a:lnTo>
                  <a:pt x="82" y="563487"/>
                </a:lnTo>
                <a:lnTo>
                  <a:pt x="0" y="563487"/>
                </a:lnTo>
                <a:lnTo>
                  <a:pt x="0" y="221"/>
                </a:lnTo>
                <a:close/>
                <a:moveTo>
                  <a:pt x="4650017" y="0"/>
                </a:moveTo>
                <a:lnTo>
                  <a:pt x="4758105" y="0"/>
                </a:lnTo>
                <a:lnTo>
                  <a:pt x="4758023" y="221"/>
                </a:lnTo>
                <a:lnTo>
                  <a:pt x="4649935" y="221"/>
                </a:lnTo>
                <a:lnTo>
                  <a:pt x="4650017" y="0"/>
                </a:lnTo>
                <a:close/>
                <a:moveTo>
                  <a:pt x="208645" y="0"/>
                </a:moveTo>
                <a:lnTo>
                  <a:pt x="316733" y="0"/>
                </a:lnTo>
                <a:lnTo>
                  <a:pt x="316651" y="221"/>
                </a:lnTo>
                <a:lnTo>
                  <a:pt x="208563" y="221"/>
                </a:lnTo>
                <a:lnTo>
                  <a:pt x="208645" y="0"/>
                </a:lnTo>
                <a:close/>
              </a:path>
            </a:pathLst>
          </a:cu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2400" b="1" dirty="0">
                <a:solidFill>
                  <a:srgbClr val="FFFFFF"/>
                </a:solidFill>
                <a:latin typeface="Arial" panose="020B0604020202020204" pitchFamily="34" charset="0"/>
                <a:ea typeface="微软雅黑" panose="020B0503020204020204" pitchFamily="34" charset="-122"/>
              </a:rPr>
              <a:t>   </a:t>
            </a:r>
            <a:r>
              <a:rPr lang="zh-CN" altLang="en-US" sz="2400" b="1" dirty="0">
                <a:solidFill>
                  <a:srgbClr val="FFFFFF"/>
                </a:solidFill>
                <a:latin typeface="Arial" panose="020B0604020202020204" pitchFamily="34" charset="0"/>
                <a:ea typeface="微软雅黑" panose="020B0503020204020204" pitchFamily="34" charset="-122"/>
              </a:rPr>
              <a:t>情景导入</a:t>
            </a:r>
            <a:r>
              <a:rPr lang="zh-CN" altLang="en-US" sz="3200" b="1" dirty="0">
                <a:solidFill>
                  <a:srgbClr val="FFFFFF"/>
                </a:solidFill>
                <a:latin typeface="Arial" panose="020B0604020202020204" pitchFamily="34" charset="0"/>
                <a:ea typeface="微软雅黑" panose="020B0503020204020204" pitchFamily="34" charset="-122"/>
              </a:rPr>
              <a:t> </a:t>
            </a:r>
            <a:endParaRPr lang="zh-CN" altLang="en-US" sz="3200" b="1" dirty="0">
              <a:solidFill>
                <a:srgbClr val="FFFFFF"/>
              </a:solidFill>
              <a:latin typeface="Arial" panose="020B0604020202020204" pitchFamily="34" charset="0"/>
              <a:ea typeface="微软雅黑" panose="020B0503020204020204" pitchFamily="34" charset="-122"/>
            </a:endParaRPr>
          </a:p>
        </p:txBody>
      </p:sp>
      <p:grpSp>
        <p:nvGrpSpPr>
          <p:cNvPr id="48132" name="组合 19"/>
          <p:cNvGrpSpPr/>
          <p:nvPr/>
        </p:nvGrpSpPr>
        <p:grpSpPr>
          <a:xfrm>
            <a:off x="11496675" y="1588"/>
            <a:ext cx="695325" cy="506412"/>
            <a:chOff x="0" y="0"/>
            <a:chExt cx="694944" cy="624651"/>
          </a:xfrm>
        </p:grpSpPr>
        <p:sp>
          <p:nvSpPr>
            <p:cNvPr id="4813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4813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4295775" y="-26987"/>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2208213" y="-7937"/>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1" name="直接连接符 10"/>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 name="表格 2"/>
          <p:cNvGraphicFramePr/>
          <p:nvPr>
            <p:custDataLst>
              <p:tags r:id="rId1"/>
            </p:custDataLst>
          </p:nvPr>
        </p:nvGraphicFramePr>
        <p:xfrm>
          <a:off x="2632710" y="3284220"/>
          <a:ext cx="7085330" cy="1219200"/>
        </p:xfrm>
        <a:graphic>
          <a:graphicData uri="http://schemas.openxmlformats.org/drawingml/2006/table">
            <a:tbl>
              <a:tblPr firstRow="1" bandRow="1">
                <a:tableStyleId>{5940675A-B579-460E-94D1-54222C63F5DA}</a:tableStyleId>
              </a:tblPr>
              <a:tblGrid>
                <a:gridCol w="1622425"/>
                <a:gridCol w="1581150"/>
                <a:gridCol w="1816100"/>
                <a:gridCol w="2065655"/>
              </a:tblGrid>
              <a:tr h="152400">
                <a:tc>
                  <a:txBody>
                    <a:bodyPr/>
                    <a:p>
                      <a:pPr indent="0" algn="ctr">
                        <a:buNone/>
                      </a:pPr>
                      <a:r>
                        <a:rPr lang="en-US" sz="2000" b="1">
                          <a:latin typeface="微软雅黑" panose="020B0503020204020204" pitchFamily="34" charset="-122"/>
                          <a:ea typeface="微软雅黑" panose="020B0503020204020204" pitchFamily="34" charset="-122"/>
                          <a:cs typeface="微软雅黑" panose="020B0503020204020204" pitchFamily="34" charset="-122"/>
                        </a:rPr>
                        <a:t>RFM数据</a:t>
                      </a:r>
                      <a:endParaRPr lang="en-US" altLang="en-US" sz="2000" b="1">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微软雅黑" panose="020B0503020204020204" pitchFamily="34" charset="-122"/>
                          <a:ea typeface="微软雅黑" panose="020B0503020204020204" pitchFamily="34" charset="-122"/>
                          <a:cs typeface="微软雅黑" panose="020B0503020204020204" pitchFamily="34" charset="-122"/>
                        </a:rPr>
                        <a:t>R(最近消费时间)</a:t>
                      </a:r>
                      <a:endParaRPr lang="en-US" altLang="en-US" sz="2000" b="1">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微软雅黑" panose="020B0503020204020204" pitchFamily="34" charset="-122"/>
                          <a:ea typeface="微软雅黑" panose="020B0503020204020204" pitchFamily="34" charset="-122"/>
                          <a:cs typeface="微软雅黑" panose="020B0503020204020204" pitchFamily="34" charset="-122"/>
                        </a:rPr>
                        <a:t>F（消费频率）</a:t>
                      </a:r>
                      <a:endParaRPr lang="en-US" altLang="en-US" sz="2000" b="1">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微软雅黑" panose="020B0503020204020204" pitchFamily="34" charset="-122"/>
                          <a:ea typeface="微软雅黑" panose="020B0503020204020204" pitchFamily="34" charset="-122"/>
                          <a:cs typeface="微软雅黑" panose="020B0503020204020204" pitchFamily="34" charset="-122"/>
                        </a:rPr>
                        <a:t>M（消费金额）</a:t>
                      </a:r>
                      <a:endParaRPr lang="en-US" altLang="en-US" sz="2000" b="1">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6385">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企业平均</a:t>
                      </a:r>
                      <a:endParaRPr lang="en-US"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平均90天</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平均1次/每季</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平均额1000元</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某会员</a:t>
                      </a:r>
                      <a:endParaRPr lang="en-US"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平均75</a:t>
                      </a:r>
                      <a:r>
                        <a:rPr lang="zh-CN" altLang="en-US" sz="2000" b="0">
                          <a:latin typeface="微软雅黑" panose="020B0503020204020204" pitchFamily="34" charset="-122"/>
                          <a:ea typeface="微软雅黑" panose="020B0503020204020204" pitchFamily="34" charset="-122"/>
                          <a:cs typeface="仿宋" panose="02010609060101010101" charset="-122"/>
                        </a:rPr>
                        <a:t>天</a:t>
                      </a:r>
                      <a:endParaRPr lang="zh-CN" alt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平均3次/每季</a:t>
                      </a:r>
                      <a:endParaRPr 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仿宋" panose="02010609060101010101" charset="-122"/>
                        </a:rPr>
                        <a:t>平均额300元</a:t>
                      </a:r>
                      <a:endParaRPr lang="en-US" sz="2000" b="0">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415415" y="2032000"/>
            <a:ext cx="5364480" cy="460375"/>
          </a:xfrm>
          <a:prstGeom prst="rect">
            <a:avLst/>
          </a:prstGeom>
          <a:noFill/>
        </p:spPr>
        <p:txBody>
          <a:bodyPr wrap="none" rtlCol="0">
            <a:spAutoFit/>
          </a:bodyPr>
          <a:p>
            <a:pPr marR="0" defTabSz="914400">
              <a:buClrTx/>
              <a:buSzTx/>
              <a:buFont typeface="Arial" panose="020B0604020202020204" pitchFamily="34" charset="0"/>
              <a:buNone/>
              <a:defRPr/>
            </a:pPr>
            <a:r>
              <a:rPr lang="en-US" altLang="zh-CN" sz="2400" noProof="0" dirty="0">
                <a:latin typeface="微软雅黑" panose="020B0503020204020204" pitchFamily="34" charset="-122"/>
                <a:ea typeface="微软雅黑" panose="020B0503020204020204" pitchFamily="34" charset="-122"/>
                <a:sym typeface="+mn-ea"/>
              </a:rPr>
              <a:t>某护肤品品牌分店的数据如下表所示。</a:t>
            </a:r>
            <a:endParaRPr kumimoji="0" lang="en-US" altLang="zh-CN" sz="2400" kern="1200" cap="none" spc="0" normalizeH="0" baseline="0" noProof="0" dirty="0">
              <a:latin typeface="微软雅黑" panose="020B0503020204020204" pitchFamily="34" charset="-122"/>
              <a:ea typeface="微软雅黑" panose="020B0503020204020204" pitchFamily="34" charset="-122"/>
              <a:cs typeface="+mn-cs"/>
            </a:endParaRPr>
          </a:p>
        </p:txBody>
      </p:sp>
      <p:sp>
        <p:nvSpPr>
          <p:cNvPr id="6" name="文本框 5"/>
          <p:cNvSpPr txBox="1"/>
          <p:nvPr/>
        </p:nvSpPr>
        <p:spPr>
          <a:xfrm>
            <a:off x="4799965" y="2638425"/>
            <a:ext cx="3305810" cy="398780"/>
          </a:xfrm>
          <a:prstGeom prst="rect">
            <a:avLst/>
          </a:prstGeom>
          <a:noFill/>
        </p:spPr>
        <p:txBody>
          <a:bodyPr wrap="none" rtlCol="0">
            <a:spAutoFit/>
          </a:bodyPr>
          <a:p>
            <a:pPr marR="0" defTabSz="914400">
              <a:buClrTx/>
              <a:buSzTx/>
              <a:buFont typeface="Arial" panose="020B0604020202020204" pitchFamily="34" charset="0"/>
              <a:buNone/>
              <a:defRPr/>
            </a:pPr>
            <a:r>
              <a:rPr lang="zh-CN" altLang="en-US" sz="2000" noProof="0" dirty="0">
                <a:latin typeface="微软雅黑" panose="020B0503020204020204" pitchFamily="34" charset="-122"/>
                <a:ea typeface="微软雅黑" panose="020B0503020204020204" pitchFamily="34" charset="-122"/>
                <a:sym typeface="+mn-ea"/>
              </a:rPr>
              <a:t>表 某护肤品品牌分店的数据</a:t>
            </a:r>
            <a:endParaRPr kumimoji="0" lang="zh-CN" altLang="en-US" sz="2000" kern="1200" cap="none" spc="0" normalizeH="0" baseline="0" noProof="0" dirty="0">
              <a:latin typeface="微软雅黑" panose="020B0503020204020204" pitchFamily="34" charset="-122"/>
              <a:ea typeface="微软雅黑" panose="020B0503020204020204" pitchFamily="34" charset="-122"/>
              <a:cs typeface="+mn-cs"/>
            </a:endParaRPr>
          </a:p>
        </p:txBody>
      </p:sp>
      <p:sp>
        <p:nvSpPr>
          <p:cNvPr id="7" name="文本框 6"/>
          <p:cNvSpPr txBox="1"/>
          <p:nvPr/>
        </p:nvSpPr>
        <p:spPr>
          <a:xfrm>
            <a:off x="1559560" y="5142230"/>
            <a:ext cx="9484360" cy="829945"/>
          </a:xfrm>
          <a:prstGeom prst="rect">
            <a:avLst/>
          </a:prstGeom>
          <a:noFill/>
          <a:ln w="9525">
            <a:noFill/>
          </a:ln>
        </p:spPr>
        <p:txBody>
          <a:bodyPr wrap="square">
            <a:spAutoFit/>
          </a:bodyPr>
          <a:p>
            <a:pPr algn="l">
              <a:buClrTx/>
              <a:buSzTx/>
              <a:buFont typeface="Arial" panose="020B0604020202020204" pitchFamily="34" charset="0"/>
              <a:defRPr/>
            </a:pPr>
            <a:r>
              <a:rPr lang="en-US" altLang="zh-CN" sz="2400" b="1" noProof="0" dirty="0">
                <a:solidFill>
                  <a:srgbClr val="FF0000"/>
                </a:solidFill>
                <a:latin typeface="微软雅黑" panose="020B0503020204020204" pitchFamily="34" charset="-122"/>
                <a:ea typeface="微软雅黑" panose="020B0503020204020204" pitchFamily="34" charset="-122"/>
              </a:rPr>
              <a:t>情景分析：</a:t>
            </a:r>
            <a:r>
              <a:rPr lang="en-US" altLang="zh-CN" sz="2400" noProof="0" dirty="0">
                <a:latin typeface="微软雅黑" panose="020B0503020204020204" pitchFamily="34" charset="-122"/>
                <a:ea typeface="微软雅黑" panose="020B0503020204020204" pitchFamily="34" charset="-122"/>
              </a:rPr>
              <a:t>请根据上图判断该会员的价值，并提出针对该类型会员的改进策略。</a:t>
            </a:r>
            <a:endParaRPr lang="en-US" altLang="zh-CN" sz="2400" noProof="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MH_Text_1"/>
          <p:cNvSpPr>
            <a:spLocks noChangeAspect="1"/>
          </p:cNvSpPr>
          <p:nvPr/>
        </p:nvSpPr>
        <p:spPr>
          <a:xfrm>
            <a:off x="2135505" y="981075"/>
            <a:ext cx="8195310" cy="5570855"/>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RFM分析：该会员属于高频率消费但总金额消费偏低型会员。</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改进策略：会员营销改进策略：消费金额偏低，针对性的推出“满减、满送、满折、套餐购买、储值返赠/折扣”等活动，拉高客单价。</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改进效果预测：100个顾客人均消费300元，通过有针对性的会员营销活动，有30个会员人均消费提高到1200元，收益对比如下：</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以前：100人*300元=30000元；</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现在：70人*300元+30人*1200元=57000元。</a:t>
            </a:r>
            <a:endParaRPr lang="en-US" altLang="zh-CN" sz="20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0"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1"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标题 1"/>
          <p:cNvSpPr>
            <a:spLocks noGrp="1"/>
          </p:cNvSpPr>
          <p:nvPr>
            <p:ph type="title" idx="4294967295"/>
          </p:nvPr>
        </p:nvSpPr>
        <p:spPr>
          <a:xfrm>
            <a:off x="1049338" y="630238"/>
            <a:ext cx="8229600" cy="1143000"/>
          </a:xfrm>
        </p:spPr>
        <p:txBody>
          <a:bodyPr vert="horz" wrap="square" lIns="91440" tIns="45720" rIns="91440" bIns="45720" anchor="ctr" anchorCtr="0"/>
          <a:p>
            <a:r>
              <a:rPr lang="zh-CN" altLang="en-US" sz="3200" dirty="0">
                <a:latin typeface="微软雅黑" panose="020B0503020204020204" pitchFamily="34" charset="-122"/>
                <a:ea typeface="微软雅黑" panose="020B0503020204020204" pitchFamily="34" charset="-122"/>
              </a:rPr>
              <a:t>客户价值构成</a:t>
            </a:r>
            <a:endParaRPr lang="zh-CN" altLang="en-US" sz="3200" dirty="0">
              <a:latin typeface="微软雅黑" panose="020B0503020204020204" pitchFamily="34" charset="-122"/>
              <a:ea typeface="微软雅黑" panose="020B0503020204020204" pitchFamily="34" charset="-122"/>
            </a:endParaRPr>
          </a:p>
        </p:txBody>
      </p:sp>
      <p:sp>
        <p:nvSpPr>
          <p:cNvPr id="50179" name="内容占位符 2"/>
          <p:cNvSpPr>
            <a:spLocks noGrp="1"/>
          </p:cNvSpPr>
          <p:nvPr>
            <p:ph idx="1"/>
          </p:nvPr>
        </p:nvSpPr>
        <p:spPr>
          <a:xfrm>
            <a:off x="1981200" y="1600200"/>
            <a:ext cx="8229600" cy="4525963"/>
          </a:xfrm>
        </p:spPr>
        <p:txBody>
          <a:bodyPr vert="horz" wrap="square" lIns="91440" tIns="45720" rIns="91440" bIns="45720" anchor="t" anchorCtr="0"/>
          <a:p>
            <a:endParaRPr lang="zh-CN" altLang="en-US" dirty="0"/>
          </a:p>
        </p:txBody>
      </p:sp>
      <p:pic>
        <p:nvPicPr>
          <p:cNvPr id="50180" name="图片 1"/>
          <p:cNvPicPr>
            <a:picLocks noGrp="1" noChangeAspect="1"/>
          </p:cNvPicPr>
          <p:nvPr/>
        </p:nvPicPr>
        <p:blipFill>
          <a:blip r:embed="rId1"/>
          <a:stretch>
            <a:fillRect/>
          </a:stretch>
        </p:blipFill>
        <p:spPr>
          <a:xfrm>
            <a:off x="1524000" y="1428750"/>
            <a:ext cx="9144000" cy="5000625"/>
          </a:xfrm>
          <a:prstGeom prst="rect">
            <a:avLst/>
          </a:prstGeom>
          <a:noFill/>
          <a:ln w="9525">
            <a:noFill/>
          </a:ln>
        </p:spPr>
      </p:pic>
      <p:sp>
        <p:nvSpPr>
          <p:cNvPr id="50181" name="TextBox 6"/>
          <p:cNvSpPr txBox="1"/>
          <p:nvPr/>
        </p:nvSpPr>
        <p:spPr>
          <a:xfrm>
            <a:off x="4216400" y="2774950"/>
            <a:ext cx="5357813" cy="23082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50000"/>
              </a:lnSpc>
              <a:spcBef>
                <a:spcPct val="0"/>
              </a:spcBef>
              <a:buNone/>
            </a:pPr>
            <a:r>
              <a:rPr lang="zh-CN" altLang="en-US" sz="2400" b="1" dirty="0">
                <a:solidFill>
                  <a:schemeClr val="tx2"/>
                </a:solidFill>
                <a:latin typeface="微软雅黑" panose="020B0503020204020204" pitchFamily="34" charset="-122"/>
                <a:ea typeface="微软雅黑" panose="020B0503020204020204" pitchFamily="34" charset="-122"/>
              </a:rPr>
              <a:t>客户的价值是指客户对企业的价值，它不单是指客户直接购买而为企业带来的利润贡献，而应该是客户为企业创造的价值总和。</a:t>
            </a:r>
            <a:endParaRPr lang="zh-CN" altLang="en-US" sz="2400" b="1" dirty="0">
              <a:solidFill>
                <a:schemeClr val="tx2"/>
              </a:solidFill>
              <a:latin typeface="微软雅黑" panose="020B0503020204020204" pitchFamily="34" charset="-122"/>
              <a:ea typeface="微软雅黑" panose="020B0503020204020204" pitchFamily="34" charset="-122"/>
            </a:endParaRPr>
          </a:p>
        </p:txBody>
      </p:sp>
      <p:grpSp>
        <p:nvGrpSpPr>
          <p:cNvPr id="50182" name="组合 19"/>
          <p:cNvGrpSpPr/>
          <p:nvPr/>
        </p:nvGrpSpPr>
        <p:grpSpPr>
          <a:xfrm>
            <a:off x="11496675" y="1588"/>
            <a:ext cx="695325" cy="506412"/>
            <a:chOff x="0" y="0"/>
            <a:chExt cx="694944" cy="624651"/>
          </a:xfrm>
        </p:grpSpPr>
        <p:sp>
          <p:nvSpPr>
            <p:cNvPr id="5018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5018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 name="矩形 8"/>
          <p:cNvSpPr/>
          <p:nvPr/>
        </p:nvSpPr>
        <p:spPr>
          <a:xfrm>
            <a:off x="4295775" y="-26987"/>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208213" y="-7937"/>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2" name="直接连接符 11"/>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标题 1"/>
          <p:cNvSpPr>
            <a:spLocks noGrp="1"/>
          </p:cNvSpPr>
          <p:nvPr>
            <p:ph type="title" idx="4294967295"/>
          </p:nvPr>
        </p:nvSpPr>
        <p:spPr>
          <a:xfrm>
            <a:off x="982663" y="817563"/>
            <a:ext cx="8229600" cy="1143000"/>
          </a:xfrm>
        </p:spPr>
        <p:txBody>
          <a:bodyPr vert="horz" wrap="square" lIns="91440" tIns="45720" rIns="91440" bIns="45720" anchor="ctr" anchorCtr="0"/>
          <a:p>
            <a:r>
              <a:rPr lang="zh-CN" altLang="en-US" sz="3200" dirty="0">
                <a:latin typeface="微软雅黑" panose="020B0503020204020204" pitchFamily="34" charset="-122"/>
                <a:ea typeface="微软雅黑" panose="020B0503020204020204" pitchFamily="34" charset="-122"/>
              </a:rPr>
              <a:t>客户价值构成</a:t>
            </a:r>
            <a:endParaRPr lang="zh-CN" altLang="en-US" sz="3200" dirty="0">
              <a:latin typeface="微软雅黑" panose="020B0503020204020204" pitchFamily="34" charset="-122"/>
              <a:ea typeface="微软雅黑" panose="020B0503020204020204" pitchFamily="34" charset="-122"/>
            </a:endParaRPr>
          </a:p>
        </p:txBody>
      </p:sp>
      <p:grpSp>
        <p:nvGrpSpPr>
          <p:cNvPr id="51203" name="组合 19"/>
          <p:cNvGrpSpPr/>
          <p:nvPr/>
        </p:nvGrpSpPr>
        <p:grpSpPr>
          <a:xfrm>
            <a:off x="11496675" y="1588"/>
            <a:ext cx="695325" cy="506412"/>
            <a:chOff x="0" y="0"/>
            <a:chExt cx="694944" cy="624651"/>
          </a:xfrm>
        </p:grpSpPr>
        <p:sp>
          <p:nvSpPr>
            <p:cNvPr id="51211"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51212"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 name="矩形 8"/>
          <p:cNvSpPr/>
          <p:nvPr/>
        </p:nvSpPr>
        <p:spPr>
          <a:xfrm>
            <a:off x="4295775" y="-26987"/>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208213" y="-7937"/>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2" name="直接连接符 11"/>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51208" name="内容占位符 3"/>
          <p:cNvPicPr/>
          <p:nvPr/>
        </p:nvPicPr>
        <p:blipFill>
          <a:blip r:embed="rId1"/>
          <a:stretch>
            <a:fillRect/>
          </a:stretch>
        </p:blipFill>
        <p:spPr>
          <a:xfrm>
            <a:off x="1731963" y="2060575"/>
            <a:ext cx="5911850" cy="4200525"/>
          </a:xfrm>
          <a:prstGeom prst="rect">
            <a:avLst/>
          </a:prstGeom>
          <a:noFill/>
          <a:ln w="9525">
            <a:noFill/>
          </a:ln>
        </p:spPr>
      </p:pic>
      <p:sp>
        <p:nvSpPr>
          <p:cNvPr id="51209" name="线形标注 2(带强调线) 4"/>
          <p:cNvSpPr/>
          <p:nvPr/>
        </p:nvSpPr>
        <p:spPr>
          <a:xfrm>
            <a:off x="6810375" y="3571875"/>
            <a:ext cx="3643313" cy="2214563"/>
          </a:xfrm>
          <a:prstGeom prst="accentCallout2">
            <a:avLst>
              <a:gd name="adj1" fmla="val 18750"/>
              <a:gd name="adj2" fmla="val -8333"/>
              <a:gd name="adj3" fmla="val 18750"/>
              <a:gd name="adj4" fmla="val -16667"/>
              <a:gd name="adj5" fmla="val 96940"/>
              <a:gd name="adj6" fmla="val -51060"/>
            </a:avLst>
          </a:prstGeom>
          <a:solidFill>
            <a:srgbClr val="2D2D8A"/>
          </a:solidFill>
          <a:ln w="38100" cap="flat" cmpd="sng">
            <a:solidFill>
              <a:schemeClr val="bg1"/>
            </a:solidFill>
            <a:prstDash val="solid"/>
            <a:miter/>
            <a:headEnd type="none" w="med" len="med"/>
            <a:tailEnd type="none" w="med" len="med"/>
          </a:ln>
          <a:effectLst>
            <a:outerShdw dist="20000" dir="5400000" algn="ctr" rotWithShape="0">
              <a:srgbClr val="000000">
                <a:alpha val="28998"/>
              </a:srgbClr>
            </a:outerShdw>
          </a:effectLst>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None/>
            </a:pPr>
            <a:r>
              <a:rPr lang="en-US" altLang="zh-CN" sz="2400" b="1" dirty="0">
                <a:solidFill>
                  <a:srgbClr val="FFFFFF"/>
                </a:solidFill>
              </a:rPr>
              <a:t>Customer  lifetime value</a:t>
            </a:r>
            <a:endParaRPr lang="en-US" altLang="zh-CN" sz="2400" b="1" dirty="0">
              <a:solidFill>
                <a:srgbClr val="FFFFFF"/>
              </a:solidFill>
            </a:endParaRPr>
          </a:p>
          <a:p>
            <a:pPr marL="0" lvl="0" indent="0" algn="ctr">
              <a:lnSpc>
                <a:spcPct val="100000"/>
              </a:lnSpc>
              <a:spcBef>
                <a:spcPct val="0"/>
              </a:spcBef>
              <a:buNone/>
            </a:pPr>
            <a:r>
              <a:rPr lang="zh-CN" altLang="en-US" sz="2000" b="1" dirty="0">
                <a:solidFill>
                  <a:srgbClr val="FFFF00"/>
                </a:solidFill>
                <a:latin typeface="微软雅黑" panose="020B0503020204020204" pitchFamily="34" charset="-122"/>
                <a:ea typeface="微软雅黑" panose="020B0503020204020204" pitchFamily="34" charset="-122"/>
              </a:rPr>
              <a:t>每个购买者在未来可能为企业带来的收益总和，是客户关系管理的准绳。</a:t>
            </a:r>
            <a:endParaRPr lang="en-US" altLang="zh-CN" sz="2200" b="1" dirty="0">
              <a:solidFill>
                <a:srgbClr val="FFFF00"/>
              </a:solidFill>
            </a:endParaRPr>
          </a:p>
        </p:txBody>
      </p:sp>
      <p:sp>
        <p:nvSpPr>
          <p:cNvPr id="51210" name="文本框 1"/>
          <p:cNvSpPr txBox="1"/>
          <p:nvPr/>
        </p:nvSpPr>
        <p:spPr>
          <a:xfrm>
            <a:off x="8399463" y="1174750"/>
            <a:ext cx="2809875" cy="585788"/>
          </a:xfrm>
          <a:prstGeom prst="rect">
            <a:avLst/>
          </a:prstGeom>
          <a:solidFill>
            <a:srgbClr val="FFD966"/>
          </a:solidFill>
          <a:ln w="9525">
            <a:noFill/>
          </a:ln>
        </p:spPr>
        <p:txBody>
          <a:bodyPr>
            <a:spAutoFit/>
          </a:bodyPr>
          <a:p>
            <a:pPr algn="ctr"/>
            <a:r>
              <a:rPr lang="en-US" altLang="zh-CN" sz="3200" dirty="0">
                <a:latin typeface="微软雅黑" panose="020B0503020204020204" pitchFamily="34" charset="-122"/>
                <a:ea typeface="微软雅黑" panose="020B0503020204020204" pitchFamily="34" charset="-122"/>
              </a:rPr>
              <a:t>MAN</a:t>
            </a:r>
            <a:r>
              <a:rPr lang="zh-CN" altLang="en-US" sz="3200" dirty="0">
                <a:latin typeface="微软雅黑" panose="020B0503020204020204" pitchFamily="34" charset="-122"/>
                <a:ea typeface="微软雅黑" panose="020B0503020204020204" pitchFamily="34" charset="-122"/>
              </a:rPr>
              <a:t>法则</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标题 1"/>
          <p:cNvSpPr>
            <a:spLocks noGrp="1"/>
          </p:cNvSpPr>
          <p:nvPr>
            <p:ph type="title" idx="4294967295"/>
          </p:nvPr>
        </p:nvSpPr>
        <p:spPr>
          <a:xfrm>
            <a:off x="1182688" y="709613"/>
            <a:ext cx="8229600" cy="1143000"/>
          </a:xfrm>
        </p:spPr>
        <p:txBody>
          <a:bodyPr vert="horz" wrap="square" lIns="91440" tIns="45720" rIns="91440" bIns="45720" anchor="ctr" anchorCtr="0"/>
          <a:p>
            <a:r>
              <a:rPr lang="zh-CN" altLang="en-US" sz="3200" dirty="0">
                <a:latin typeface="微软雅黑" panose="020B0503020204020204" pitchFamily="34" charset="-122"/>
                <a:ea typeface="微软雅黑" panose="020B0503020204020204" pitchFamily="34" charset="-122"/>
              </a:rPr>
              <a:t>客户价值体现</a:t>
            </a:r>
            <a:endParaRPr lang="zh-CN" altLang="en-US" sz="3200" dirty="0">
              <a:latin typeface="微软雅黑" panose="020B0503020204020204" pitchFamily="34" charset="-122"/>
              <a:ea typeface="微软雅黑" panose="020B0503020204020204" pitchFamily="34" charset="-122"/>
            </a:endParaRPr>
          </a:p>
        </p:txBody>
      </p:sp>
      <p:pic>
        <p:nvPicPr>
          <p:cNvPr id="49155" name="图片 1"/>
          <p:cNvPicPr>
            <a:picLocks noGrp="1" noChangeAspect="1"/>
          </p:cNvPicPr>
          <p:nvPr>
            <p:ph idx="1"/>
          </p:nvPr>
        </p:nvPicPr>
        <p:blipFill>
          <a:blip r:embed="rId1"/>
          <a:srcRect l="4967" t="9633" r="5653" b="4556"/>
          <a:stretch>
            <a:fillRect/>
          </a:stretch>
        </p:blipFill>
        <p:spPr>
          <a:xfrm>
            <a:off x="1558925" y="1628775"/>
            <a:ext cx="9074150" cy="4968875"/>
          </a:xfrm>
        </p:spPr>
      </p:pic>
      <p:sp>
        <p:nvSpPr>
          <p:cNvPr id="49156" name="TextBox 5"/>
          <p:cNvSpPr txBox="1"/>
          <p:nvPr/>
        </p:nvSpPr>
        <p:spPr>
          <a:xfrm>
            <a:off x="3968750" y="2027238"/>
            <a:ext cx="5656263" cy="369411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50000"/>
              </a:lnSpc>
              <a:spcBef>
                <a:spcPct val="0"/>
              </a:spcBef>
              <a:buNone/>
            </a:pPr>
            <a:r>
              <a:rPr lang="en-US" altLang="zh-CN" sz="2400" b="1" dirty="0">
                <a:solidFill>
                  <a:schemeClr val="tx2"/>
                </a:solidFill>
                <a:latin typeface="微软雅黑" panose="020B0503020204020204" pitchFamily="34" charset="-122"/>
                <a:ea typeface="微软雅黑" panose="020B0503020204020204" pitchFamily="34" charset="-122"/>
              </a:rPr>
              <a:t>1.</a:t>
            </a:r>
            <a:r>
              <a:rPr lang="zh-CN" altLang="en-US" sz="2400" b="1" dirty="0">
                <a:solidFill>
                  <a:schemeClr val="tx2"/>
                </a:solidFill>
                <a:latin typeface="微软雅黑" panose="020B0503020204020204" pitchFamily="34" charset="-122"/>
                <a:ea typeface="微软雅黑" panose="020B0503020204020204" pitchFamily="34" charset="-122"/>
              </a:rPr>
              <a:t>利润源泉</a:t>
            </a:r>
            <a:r>
              <a:rPr lang="en-US" altLang="zh-CN" sz="2400" b="1" dirty="0">
                <a:solidFill>
                  <a:schemeClr val="tx2"/>
                </a:solidFill>
                <a:latin typeface="微软雅黑" panose="020B0503020204020204" pitchFamily="34" charset="-122"/>
                <a:ea typeface="微软雅黑" panose="020B0503020204020204" pitchFamily="34" charset="-122"/>
              </a:rPr>
              <a:t>—</a:t>
            </a:r>
            <a:r>
              <a:rPr lang="zh-CN" altLang="en-US" sz="2400" b="1" dirty="0">
                <a:solidFill>
                  <a:schemeClr val="tx2"/>
                </a:solidFill>
                <a:latin typeface="微软雅黑" panose="020B0503020204020204" pitchFamily="34" charset="-122"/>
                <a:ea typeface="微软雅黑" panose="020B0503020204020204" pitchFamily="34" charset="-122"/>
              </a:rPr>
              <a:t>客户是水</a:t>
            </a:r>
            <a:endParaRPr lang="en-US" altLang="zh-CN" sz="2400" b="1" dirty="0">
              <a:solidFill>
                <a:schemeClr val="tx2"/>
              </a:solidFill>
              <a:latin typeface="微软雅黑" panose="020B0503020204020204" pitchFamily="34" charset="-122"/>
              <a:ea typeface="微软雅黑" panose="020B0503020204020204" pitchFamily="34" charset="-122"/>
            </a:endParaRPr>
          </a:p>
          <a:p>
            <a:pPr marL="0" lvl="0" indent="0" eaLnBrk="1" hangingPunct="1">
              <a:lnSpc>
                <a:spcPct val="150000"/>
              </a:lnSpc>
              <a:spcBef>
                <a:spcPct val="0"/>
              </a:spcBef>
              <a:buNone/>
            </a:pPr>
            <a:r>
              <a:rPr lang="en-US" altLang="zh-CN" sz="2400" b="1" dirty="0">
                <a:solidFill>
                  <a:schemeClr val="tx2"/>
                </a:solidFill>
                <a:latin typeface="微软雅黑" panose="020B0503020204020204" pitchFamily="34" charset="-122"/>
                <a:ea typeface="微软雅黑" panose="020B0503020204020204" pitchFamily="34" charset="-122"/>
              </a:rPr>
              <a:t>2.</a:t>
            </a:r>
            <a:r>
              <a:rPr lang="zh-CN" altLang="en-US" sz="2400" b="1" dirty="0">
                <a:solidFill>
                  <a:schemeClr val="tx2"/>
                </a:solidFill>
                <a:latin typeface="微软雅黑" panose="020B0503020204020204" pitchFamily="34" charset="-122"/>
                <a:ea typeface="微软雅黑" panose="020B0503020204020204" pitchFamily="34" charset="-122"/>
              </a:rPr>
              <a:t>聚客效应</a:t>
            </a:r>
            <a:r>
              <a:rPr lang="en-US" altLang="zh-CN" sz="2400" b="1" dirty="0">
                <a:solidFill>
                  <a:schemeClr val="tx2"/>
                </a:solidFill>
                <a:latin typeface="微软雅黑" panose="020B0503020204020204" pitchFamily="34" charset="-122"/>
                <a:ea typeface="微软雅黑" panose="020B0503020204020204" pitchFamily="34" charset="-122"/>
              </a:rPr>
              <a:t>—</a:t>
            </a:r>
            <a:r>
              <a:rPr lang="zh-CN" altLang="en-US" sz="2400" b="1" dirty="0">
                <a:solidFill>
                  <a:schemeClr val="tx2"/>
                </a:solidFill>
                <a:latin typeface="微软雅黑" panose="020B0503020204020204" pitchFamily="34" charset="-122"/>
                <a:ea typeface="微软雅黑" panose="020B0503020204020204" pitchFamily="34" charset="-122"/>
              </a:rPr>
              <a:t>客户是播种机</a:t>
            </a:r>
            <a:r>
              <a:rPr lang="zh-CN" altLang="en-US" sz="1800" b="1" dirty="0">
                <a:solidFill>
                  <a:schemeClr val="tx2"/>
                </a:solidFill>
                <a:latin typeface="微软雅黑" panose="020B0503020204020204" pitchFamily="34" charset="-122"/>
                <a:ea typeface="微软雅黑" panose="020B0503020204020204" pitchFamily="34" charset="-122"/>
              </a:rPr>
              <a:t>（从众心理、人气、网红）</a:t>
            </a:r>
            <a:endParaRPr lang="en-US" altLang="zh-CN" sz="1800" b="1" dirty="0">
              <a:solidFill>
                <a:schemeClr val="tx2"/>
              </a:solidFill>
              <a:latin typeface="微软雅黑" panose="020B0503020204020204" pitchFamily="34" charset="-122"/>
              <a:ea typeface="微软雅黑" panose="020B0503020204020204" pitchFamily="34" charset="-122"/>
            </a:endParaRPr>
          </a:p>
          <a:p>
            <a:pPr marL="0" lvl="0" indent="0" eaLnBrk="1" hangingPunct="1">
              <a:lnSpc>
                <a:spcPct val="150000"/>
              </a:lnSpc>
              <a:spcBef>
                <a:spcPct val="0"/>
              </a:spcBef>
              <a:buNone/>
            </a:pPr>
            <a:r>
              <a:rPr lang="en-US" altLang="zh-CN" sz="2400" b="1" dirty="0">
                <a:solidFill>
                  <a:schemeClr val="tx2"/>
                </a:solidFill>
                <a:latin typeface="微软雅黑" panose="020B0503020204020204" pitchFamily="34" charset="-122"/>
                <a:ea typeface="微软雅黑" panose="020B0503020204020204" pitchFamily="34" charset="-122"/>
              </a:rPr>
              <a:t>3.</a:t>
            </a:r>
            <a:r>
              <a:rPr lang="zh-CN" altLang="en-US" sz="2400" b="1" dirty="0">
                <a:solidFill>
                  <a:schemeClr val="tx2"/>
                </a:solidFill>
                <a:latin typeface="微软雅黑" panose="020B0503020204020204" pitchFamily="34" charset="-122"/>
                <a:ea typeface="微软雅黑" panose="020B0503020204020204" pitchFamily="34" charset="-122"/>
              </a:rPr>
              <a:t>信息价值</a:t>
            </a:r>
            <a:r>
              <a:rPr lang="en-US" altLang="zh-CN" sz="2400" b="1" dirty="0">
                <a:solidFill>
                  <a:schemeClr val="tx2"/>
                </a:solidFill>
                <a:latin typeface="微软雅黑" panose="020B0503020204020204" pitchFamily="34" charset="-122"/>
                <a:ea typeface="微软雅黑" panose="020B0503020204020204" pitchFamily="34" charset="-122"/>
              </a:rPr>
              <a:t>—</a:t>
            </a:r>
            <a:r>
              <a:rPr lang="zh-CN" altLang="en-US" sz="2400" b="1" dirty="0">
                <a:solidFill>
                  <a:schemeClr val="tx2"/>
                </a:solidFill>
                <a:latin typeface="微软雅黑" panose="020B0503020204020204" pitchFamily="34" charset="-122"/>
                <a:ea typeface="微软雅黑" panose="020B0503020204020204" pitchFamily="34" charset="-122"/>
              </a:rPr>
              <a:t>客户是理容镜</a:t>
            </a:r>
            <a:r>
              <a:rPr lang="zh-CN" altLang="en-US" sz="1800" b="1" dirty="0">
                <a:solidFill>
                  <a:schemeClr val="tx2"/>
                </a:solidFill>
                <a:latin typeface="微软雅黑" panose="020B0503020204020204" pitchFamily="34" charset="-122"/>
                <a:ea typeface="微软雅黑" panose="020B0503020204020204" pitchFamily="34" charset="-122"/>
              </a:rPr>
              <a:t>（提供客户需求、竞争对手、客户满意度信息等）</a:t>
            </a:r>
            <a:endParaRPr lang="en-US" altLang="zh-CN" sz="1800" b="1" dirty="0">
              <a:solidFill>
                <a:schemeClr val="tx2"/>
              </a:solidFill>
              <a:latin typeface="微软雅黑" panose="020B0503020204020204" pitchFamily="34" charset="-122"/>
              <a:ea typeface="微软雅黑" panose="020B0503020204020204" pitchFamily="34" charset="-122"/>
            </a:endParaRPr>
          </a:p>
          <a:p>
            <a:pPr marL="0" lvl="0" indent="0" eaLnBrk="1" hangingPunct="1">
              <a:lnSpc>
                <a:spcPct val="150000"/>
              </a:lnSpc>
              <a:spcBef>
                <a:spcPct val="0"/>
              </a:spcBef>
              <a:buNone/>
            </a:pPr>
            <a:r>
              <a:rPr lang="en-US" altLang="zh-CN" sz="2400" b="1" dirty="0">
                <a:solidFill>
                  <a:schemeClr val="tx2"/>
                </a:solidFill>
                <a:latin typeface="微软雅黑" panose="020B0503020204020204" pitchFamily="34" charset="-122"/>
                <a:ea typeface="微软雅黑" panose="020B0503020204020204" pitchFamily="34" charset="-122"/>
              </a:rPr>
              <a:t>4.</a:t>
            </a:r>
            <a:r>
              <a:rPr lang="zh-CN" altLang="en-US" sz="2400" b="1" dirty="0">
                <a:solidFill>
                  <a:schemeClr val="tx2"/>
                </a:solidFill>
                <a:latin typeface="微软雅黑" panose="020B0503020204020204" pitchFamily="34" charset="-122"/>
                <a:ea typeface="微软雅黑" panose="020B0503020204020204" pitchFamily="34" charset="-122"/>
              </a:rPr>
              <a:t>口碑价值</a:t>
            </a:r>
            <a:r>
              <a:rPr lang="en-US" altLang="zh-CN" sz="2400" b="1" dirty="0">
                <a:solidFill>
                  <a:schemeClr val="tx2"/>
                </a:solidFill>
                <a:latin typeface="微软雅黑" panose="020B0503020204020204" pitchFamily="34" charset="-122"/>
                <a:ea typeface="微软雅黑" panose="020B0503020204020204" pitchFamily="34" charset="-122"/>
              </a:rPr>
              <a:t>—</a:t>
            </a:r>
            <a:r>
              <a:rPr lang="zh-CN" altLang="en-US" sz="2400" b="1" dirty="0">
                <a:solidFill>
                  <a:schemeClr val="tx2"/>
                </a:solidFill>
                <a:latin typeface="微软雅黑" panose="020B0503020204020204" pitchFamily="34" charset="-122"/>
                <a:ea typeface="微软雅黑" panose="020B0503020204020204" pitchFamily="34" charset="-122"/>
              </a:rPr>
              <a:t>客户是宣传队</a:t>
            </a:r>
            <a:endParaRPr lang="en-US" altLang="zh-CN" sz="2400" b="1" dirty="0">
              <a:solidFill>
                <a:schemeClr val="tx2"/>
              </a:solidFill>
              <a:latin typeface="微软雅黑" panose="020B0503020204020204" pitchFamily="34" charset="-122"/>
              <a:ea typeface="微软雅黑" panose="020B0503020204020204" pitchFamily="34" charset="-122"/>
            </a:endParaRPr>
          </a:p>
          <a:p>
            <a:pPr marL="0" lvl="0" indent="0" eaLnBrk="1" hangingPunct="1">
              <a:lnSpc>
                <a:spcPct val="150000"/>
              </a:lnSpc>
              <a:spcBef>
                <a:spcPct val="0"/>
              </a:spcBef>
              <a:buNone/>
            </a:pPr>
            <a:r>
              <a:rPr lang="en-US" altLang="zh-CN" sz="2400" b="1" dirty="0">
                <a:solidFill>
                  <a:schemeClr val="tx2"/>
                </a:solidFill>
                <a:latin typeface="微软雅黑" panose="020B0503020204020204" pitchFamily="34" charset="-122"/>
                <a:ea typeface="微软雅黑" panose="020B0503020204020204" pitchFamily="34" charset="-122"/>
              </a:rPr>
              <a:t>5.</a:t>
            </a:r>
            <a:r>
              <a:rPr lang="zh-CN" altLang="en-US" sz="2400" b="1" dirty="0">
                <a:solidFill>
                  <a:schemeClr val="tx2"/>
                </a:solidFill>
                <a:latin typeface="微软雅黑" panose="020B0503020204020204" pitchFamily="34" charset="-122"/>
                <a:ea typeface="微软雅黑" panose="020B0503020204020204" pitchFamily="34" charset="-122"/>
              </a:rPr>
              <a:t>对付竞争的利器</a:t>
            </a:r>
            <a:r>
              <a:rPr lang="zh-CN" altLang="en-US" sz="1800" b="1" dirty="0">
                <a:solidFill>
                  <a:schemeClr val="tx2"/>
                </a:solidFill>
                <a:latin typeface="微软雅黑" panose="020B0503020204020204" pitchFamily="34" charset="-122"/>
                <a:ea typeface="微软雅黑" panose="020B0503020204020204" pitchFamily="34" charset="-122"/>
              </a:rPr>
              <a:t>（价格、广告、品牌竞争）</a:t>
            </a:r>
            <a:endParaRPr lang="zh-CN" altLang="en-US" sz="1800" b="1" dirty="0">
              <a:solidFill>
                <a:schemeClr val="tx2"/>
              </a:solidFill>
              <a:latin typeface="微软雅黑" panose="020B0503020204020204" pitchFamily="34" charset="-122"/>
              <a:ea typeface="微软雅黑" panose="020B0503020204020204" pitchFamily="34" charset="-122"/>
            </a:endParaRPr>
          </a:p>
        </p:txBody>
      </p:sp>
      <p:grpSp>
        <p:nvGrpSpPr>
          <p:cNvPr id="49157" name="组合 19"/>
          <p:cNvGrpSpPr/>
          <p:nvPr/>
        </p:nvGrpSpPr>
        <p:grpSpPr>
          <a:xfrm>
            <a:off x="11496675" y="1588"/>
            <a:ext cx="695325" cy="506412"/>
            <a:chOff x="0" y="0"/>
            <a:chExt cx="694944" cy="624651"/>
          </a:xfrm>
        </p:grpSpPr>
        <p:sp>
          <p:nvSpPr>
            <p:cNvPr id="4916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4916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4295775" y="-26987"/>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2208213" y="-7937"/>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1" name="直接连接符 10"/>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标题 1"/>
          <p:cNvSpPr>
            <a:spLocks noGrp="1"/>
          </p:cNvSpPr>
          <p:nvPr>
            <p:ph type="title" idx="4294967295"/>
          </p:nvPr>
        </p:nvSpPr>
        <p:spPr>
          <a:xfrm>
            <a:off x="911225" y="764540"/>
            <a:ext cx="8229600" cy="1143000"/>
          </a:xfrm>
        </p:spPr>
        <p:txBody>
          <a:bodyPr vert="horz" wrap="square" lIns="91440" tIns="45720" rIns="91440" bIns="45720" anchor="ctr" anchorCtr="0"/>
          <a:p>
            <a:r>
              <a:rPr lang="en-US" altLang="zh-CN" sz="3200" dirty="0">
                <a:latin typeface="微软雅黑" panose="020B0503020204020204" pitchFamily="34" charset="-122"/>
                <a:ea typeface="微软雅黑" panose="020B0503020204020204" pitchFamily="34" charset="-122"/>
              </a:rPr>
              <a:t>RFM</a:t>
            </a:r>
            <a:r>
              <a:rPr lang="zh-CN" altLang="en-US" sz="3200" dirty="0">
                <a:latin typeface="微软雅黑" panose="020B0503020204020204" pitchFamily="34" charset="-122"/>
                <a:ea typeface="微软雅黑" panose="020B0503020204020204" pitchFamily="34" charset="-122"/>
              </a:rPr>
              <a:t>模型</a:t>
            </a:r>
            <a:endParaRPr lang="zh-CN" altLang="en-US" sz="3200" dirty="0">
              <a:latin typeface="微软雅黑" panose="020B0503020204020204" pitchFamily="34" charset="-122"/>
              <a:ea typeface="微软雅黑" panose="020B0503020204020204" pitchFamily="34" charset="-122"/>
            </a:endParaRPr>
          </a:p>
        </p:txBody>
      </p:sp>
      <p:grpSp>
        <p:nvGrpSpPr>
          <p:cNvPr id="52227" name="组合 19"/>
          <p:cNvGrpSpPr/>
          <p:nvPr/>
        </p:nvGrpSpPr>
        <p:grpSpPr>
          <a:xfrm>
            <a:off x="11496675" y="1588"/>
            <a:ext cx="695325" cy="506412"/>
            <a:chOff x="0" y="0"/>
            <a:chExt cx="694944" cy="624651"/>
          </a:xfrm>
        </p:grpSpPr>
        <p:sp>
          <p:nvSpPr>
            <p:cNvPr id="5223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5223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 name="矩形 8"/>
          <p:cNvSpPr/>
          <p:nvPr/>
        </p:nvSpPr>
        <p:spPr>
          <a:xfrm>
            <a:off x="4295775" y="-26987"/>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208213" y="-7937"/>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2" name="直接连接符 11"/>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055370" y="1628775"/>
            <a:ext cx="10061575" cy="1198880"/>
          </a:xfrm>
          <a:prstGeom prst="rect">
            <a:avLst/>
          </a:prstGeom>
          <a:noFill/>
          <a:ln w="9525">
            <a:noFill/>
          </a:ln>
        </p:spPr>
        <p:txBody>
          <a:bodyPr wrap="square">
            <a:spAutoFit/>
          </a:bodyPr>
          <a:p>
            <a:pPr indent="304800"/>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sz="2400">
                <a:latin typeface="微软雅黑" panose="020B0503020204020204" pitchFamily="34" charset="-122"/>
                <a:ea typeface="微软雅黑" panose="020B0503020204020204" pitchFamily="34" charset="-122"/>
                <a:cs typeface="微软雅黑" panose="020B0503020204020204" pitchFamily="34" charset="-122"/>
              </a:rPr>
              <a:t>RFM模型是衡量客户价值和客户创利能力的重要工具和手段。该模型通过一个客户的近期购买行为、购买的总体频率以及消费金额共三项指标来描述该客户的价值状况。</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6325" name="图片 11" descr="IMG_256"/>
          <p:cNvPicPr>
            <a:picLocks noChangeAspect="1"/>
          </p:cNvPicPr>
          <p:nvPr/>
        </p:nvPicPr>
        <p:blipFill>
          <a:blip r:embed="rId1" r:link="rId2"/>
          <a:stretch>
            <a:fillRect/>
          </a:stretch>
        </p:blipFill>
        <p:spPr>
          <a:xfrm>
            <a:off x="3791585" y="3140710"/>
            <a:ext cx="4497070" cy="3392170"/>
          </a:xfrm>
          <a:prstGeom prst="rect">
            <a:avLst/>
          </a:prstGeom>
          <a:noFill/>
          <a:ln w="9525">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标题 1"/>
          <p:cNvSpPr>
            <a:spLocks noGrp="1"/>
          </p:cNvSpPr>
          <p:nvPr>
            <p:ph type="title" idx="4294967295"/>
          </p:nvPr>
        </p:nvSpPr>
        <p:spPr>
          <a:xfrm>
            <a:off x="623570" y="764540"/>
            <a:ext cx="8229600" cy="1143000"/>
          </a:xfrm>
        </p:spPr>
        <p:txBody>
          <a:bodyPr vert="horz" wrap="square" lIns="91440" tIns="45720" rIns="91440" bIns="45720" anchor="ctr" anchorCtr="0"/>
          <a:p>
            <a:r>
              <a:rPr lang="en-US" altLang="zh-CN" sz="3200" dirty="0">
                <a:latin typeface="微软雅黑" panose="020B0503020204020204" pitchFamily="34" charset="-122"/>
                <a:ea typeface="微软雅黑" panose="020B0503020204020204" pitchFamily="34" charset="-122"/>
              </a:rPr>
              <a:t>RFM</a:t>
            </a:r>
            <a:r>
              <a:rPr lang="zh-CN" altLang="en-US" sz="3200" dirty="0">
                <a:latin typeface="微软雅黑" panose="020B0503020204020204" pitchFamily="34" charset="-122"/>
                <a:ea typeface="微软雅黑" panose="020B0503020204020204" pitchFamily="34" charset="-122"/>
              </a:rPr>
              <a:t>模型</a:t>
            </a:r>
            <a:endParaRPr lang="zh-CN" altLang="en-US" sz="3200" dirty="0">
              <a:latin typeface="微软雅黑" panose="020B0503020204020204" pitchFamily="34" charset="-122"/>
              <a:ea typeface="微软雅黑" panose="020B0503020204020204" pitchFamily="34" charset="-122"/>
            </a:endParaRPr>
          </a:p>
        </p:txBody>
      </p:sp>
      <p:grpSp>
        <p:nvGrpSpPr>
          <p:cNvPr id="52227" name="组合 19"/>
          <p:cNvGrpSpPr/>
          <p:nvPr/>
        </p:nvGrpSpPr>
        <p:grpSpPr>
          <a:xfrm>
            <a:off x="11496675" y="1588"/>
            <a:ext cx="695325" cy="506412"/>
            <a:chOff x="0" y="0"/>
            <a:chExt cx="694944" cy="624651"/>
          </a:xfrm>
        </p:grpSpPr>
        <p:sp>
          <p:nvSpPr>
            <p:cNvPr id="5223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5223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 name="矩形 8"/>
          <p:cNvSpPr/>
          <p:nvPr/>
        </p:nvSpPr>
        <p:spPr>
          <a:xfrm>
            <a:off x="4295775" y="-26987"/>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208213" y="-7937"/>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2" name="直接连接符 11"/>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56325" name="图片 11" descr="IMG_256"/>
          <p:cNvPicPr>
            <a:picLocks noChangeAspect="1"/>
          </p:cNvPicPr>
          <p:nvPr/>
        </p:nvPicPr>
        <p:blipFill>
          <a:blip r:embed="rId1" r:link="rId2"/>
          <a:stretch>
            <a:fillRect/>
          </a:stretch>
        </p:blipFill>
        <p:spPr>
          <a:xfrm>
            <a:off x="7374890" y="2420620"/>
            <a:ext cx="4497070" cy="3392170"/>
          </a:xfrm>
          <a:prstGeom prst="rect">
            <a:avLst/>
          </a:prstGeom>
          <a:noFill/>
          <a:ln w="9525">
            <a:noFill/>
          </a:ln>
        </p:spPr>
      </p:pic>
      <p:sp>
        <p:nvSpPr>
          <p:cNvPr id="2" name="文本框 1"/>
          <p:cNvSpPr txBox="1"/>
          <p:nvPr/>
        </p:nvSpPr>
        <p:spPr>
          <a:xfrm>
            <a:off x="623570" y="1628775"/>
            <a:ext cx="6985635" cy="4661535"/>
          </a:xfrm>
          <a:prstGeom prst="rect">
            <a:avLst/>
          </a:prstGeom>
          <a:noFill/>
          <a:ln w="9525">
            <a:noFill/>
          </a:ln>
        </p:spPr>
        <p:txBody>
          <a:bodyPr wrap="square">
            <a:spAutoFit/>
          </a:bodyPr>
          <a:p>
            <a:pPr marL="285750" indent="-285750" algn="l">
              <a:lnSpc>
                <a:spcPct val="150000"/>
              </a:lnSpc>
              <a:buFont typeface="Wingdings" panose="05000000000000000000" charset="0"/>
              <a:buChar char="ü"/>
            </a:pPr>
            <a:r>
              <a:rPr sz="1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消费时间间隔（Recency)</a:t>
            </a:r>
            <a:r>
              <a:rPr sz="1800">
                <a:latin typeface="微软雅黑" panose="020B0503020204020204" pitchFamily="34" charset="-122"/>
                <a:ea typeface="微软雅黑" panose="020B0503020204020204" pitchFamily="34" charset="-122"/>
                <a:cs typeface="微软雅黑" panose="020B0503020204020204" pitchFamily="34" charset="-122"/>
              </a:rPr>
              <a:t>是指用户最近一次发生购买行为，距离今天的天数。例如，今天是11月11日，你在11月1日妇女节在某电商平台购买了某产品，则消费时间间隔为10天。</a:t>
            </a:r>
            <a:endParaRPr sz="180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lnSpc>
                <a:spcPct val="150000"/>
              </a:lnSpc>
              <a:buFont typeface="Wingdings" panose="05000000000000000000" charset="0"/>
              <a:buChar char="ü"/>
            </a:pPr>
            <a:r>
              <a:rPr lang="zh-CN" sz="1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消费频率（</a:t>
            </a:r>
            <a:r>
              <a:rPr lang="en-US" sz="1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F</a:t>
            </a:r>
            <a:r>
              <a:rPr lang="zh-CN" sz="1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requency）</a:t>
            </a:r>
            <a:r>
              <a:rPr lang="zh-CN" sz="1800">
                <a:latin typeface="微软雅黑" panose="020B0503020204020204" pitchFamily="34" charset="-122"/>
                <a:ea typeface="微软雅黑" panose="020B0503020204020204" pitchFamily="34" charset="-122"/>
                <a:cs typeface="微软雅黑" panose="020B0503020204020204" pitchFamily="34" charset="-122"/>
              </a:rPr>
              <a:t>指的是用户在一段时间内，发生购买行为的次数，例如你从注册某电商平台至今，一共在该平台购买过30次商品，那么你的消费频率就是30次。</a:t>
            </a:r>
            <a:endParaRPr lang="zh-CN" sz="180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lnSpc>
                <a:spcPct val="150000"/>
              </a:lnSpc>
              <a:buFont typeface="Wingdings" panose="05000000000000000000" charset="0"/>
              <a:buChar char="ü"/>
            </a:pPr>
            <a:r>
              <a:rPr lang="en-US" sz="1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消费金额（</a:t>
            </a:r>
            <a:r>
              <a:rPr lang="en-US" sz="1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Monetary</a:t>
            </a:r>
            <a:r>
              <a:rPr lang="zh-CN" sz="1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1800">
                <a:latin typeface="微软雅黑" panose="020B0503020204020204" pitchFamily="34" charset="-122"/>
                <a:ea typeface="微软雅黑" panose="020B0503020204020204" pitchFamily="34" charset="-122"/>
                <a:cs typeface="微软雅黑" panose="020B0503020204020204" pitchFamily="34" charset="-122"/>
              </a:rPr>
              <a:t>是指某一段时间内购买商品的金额的加总。即你购买30次商品，所有商品价格加起来的总金额。</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p:nvPr>
            <p:ph type="title" idx="4294967295"/>
          </p:nvPr>
        </p:nvSpPr>
        <p:spPr>
          <a:xfrm>
            <a:off x="1017588" y="887413"/>
            <a:ext cx="8229600" cy="509587"/>
          </a:xfrm>
          <a:solidFill>
            <a:srgbClr val="FFFFFF">
              <a:alpha val="100000"/>
            </a:srgbClr>
          </a:solidFill>
          <a:ln>
            <a:solidFill>
              <a:srgbClr val="FFFFFF">
                <a:alpha val="100000"/>
              </a:srgbClr>
            </a:solidFill>
            <a:miter lim="800000"/>
          </a:ln>
        </p:spPr>
        <p:txBody>
          <a:bodyPr vert="horz" wrap="square" lIns="91440" tIns="45720" rIns="91440" bIns="45720" anchor="ctr" anchorCtr="0"/>
          <a:p>
            <a:pPr eaLnBrk="1" hangingPunct="1"/>
            <a:r>
              <a:rPr lang="zh-CN" altLang="en-US" sz="2400" b="1" dirty="0">
                <a:latin typeface="微软雅黑" panose="020B0503020204020204" pitchFamily="34" charset="-122"/>
                <a:ea typeface="微软雅黑" panose="020B0503020204020204" pitchFamily="34" charset="-122"/>
                <a:hlinkClick r:id="rId1"/>
              </a:rPr>
              <a:t>技能训练：</a:t>
            </a:r>
            <a:r>
              <a:rPr lang="zh-CN" altLang="en-US" sz="2400" b="1" dirty="0">
                <a:latin typeface="微软雅黑" panose="020B0503020204020204" pitchFamily="34" charset="-122"/>
                <a:ea typeface="微软雅黑" panose="020B0503020204020204" pitchFamily="34" charset="-122"/>
              </a:rPr>
              <a:t>计算客户价值</a:t>
            </a:r>
            <a:endParaRPr lang="zh-CN" altLang="en-US" sz="2400" b="1" dirty="0">
              <a:latin typeface="微软雅黑" panose="020B0503020204020204" pitchFamily="34" charset="-122"/>
              <a:ea typeface="微软雅黑" panose="020B0503020204020204" pitchFamily="34" charset="-122"/>
            </a:endParaRPr>
          </a:p>
        </p:txBody>
      </p:sp>
      <p:sp>
        <p:nvSpPr>
          <p:cNvPr id="53251" name="Rectangle 3"/>
          <p:cNvSpPr/>
          <p:nvPr>
            <p:ph type="body" idx="4294967295"/>
          </p:nvPr>
        </p:nvSpPr>
        <p:spPr>
          <a:xfrm>
            <a:off x="1411288" y="1514475"/>
            <a:ext cx="9083675" cy="1800225"/>
          </a:xfrm>
          <a:solidFill>
            <a:srgbClr val="FFFFFF">
              <a:alpha val="100000"/>
            </a:srgbClr>
          </a:solidFill>
          <a:ln>
            <a:solidFill>
              <a:srgbClr val="FFFFFF">
                <a:alpha val="100000"/>
              </a:srgbClr>
            </a:solidFill>
            <a:miter lim="800000"/>
          </a:ln>
        </p:spPr>
        <p:txBody>
          <a:bodyPr vert="horz" wrap="square" lIns="91440" tIns="45720" rIns="91440" bIns="45720" anchor="t" anchorCtr="0"/>
          <a:p>
            <a:pPr eaLnBrk="1" hangingPunct="1">
              <a:lnSpc>
                <a:spcPct val="110000"/>
              </a:lnSpc>
              <a:spcBef>
                <a:spcPct val="30000"/>
              </a:spcBef>
            </a:pPr>
            <a:r>
              <a:rPr lang="zh-CN" altLang="en-US" sz="1600" b="1" dirty="0">
                <a:latin typeface="微软雅黑" panose="020B0503020204020204" pitchFamily="34" charset="-122"/>
                <a:ea typeface="微软雅黑" panose="020B0503020204020204" pitchFamily="34" charset="-122"/>
              </a:rPr>
              <a:t>假定一个客户在肯德基餐厅每星期消费一次，平均每次消费</a:t>
            </a:r>
            <a:r>
              <a:rPr lang="en-US" altLang="zh-CN" sz="1600" b="1" dirty="0">
                <a:latin typeface="微软雅黑" panose="020B0503020204020204" pitchFamily="34" charset="-122"/>
                <a:ea typeface="微软雅黑" panose="020B0503020204020204" pitchFamily="34" charset="-122"/>
              </a:rPr>
              <a:t>50</a:t>
            </a:r>
            <a:r>
              <a:rPr lang="zh-CN" altLang="en-US" sz="1600" b="1" dirty="0">
                <a:latin typeface="微软雅黑" panose="020B0503020204020204" pitchFamily="34" charset="-122"/>
                <a:ea typeface="微软雅黑" panose="020B0503020204020204" pitchFamily="34" charset="-122"/>
              </a:rPr>
              <a:t>元，以平均客户生命周期</a:t>
            </a:r>
            <a:r>
              <a:rPr lang="en-US" altLang="zh-CN" sz="1600" b="1" dirty="0">
                <a:latin typeface="微软雅黑" panose="020B0503020204020204" pitchFamily="34" charset="-122"/>
                <a:ea typeface="微软雅黑" panose="020B0503020204020204" pitchFamily="34" charset="-122"/>
              </a:rPr>
              <a:t>10</a:t>
            </a:r>
            <a:r>
              <a:rPr lang="zh-CN" altLang="en-US" sz="1600" b="1" dirty="0">
                <a:latin typeface="微软雅黑" panose="020B0503020204020204" pitchFamily="34" charset="-122"/>
                <a:ea typeface="微软雅黑" panose="020B0503020204020204" pitchFamily="34" charset="-122"/>
              </a:rPr>
              <a:t>年为基准来计算客户价值的大小（以销售额来计算）。如果该客户对肯德基提供的服务满意，那他可能将自己的满意告诉另外</a:t>
            </a:r>
            <a:r>
              <a:rPr lang="en-US" altLang="zh-CN" sz="1600" b="1" dirty="0">
                <a:latin typeface="微软雅黑" panose="020B0503020204020204" pitchFamily="34" charset="-122"/>
                <a:ea typeface="微软雅黑" panose="020B0503020204020204" pitchFamily="34" charset="-122"/>
              </a:rPr>
              <a:t>5</a:t>
            </a:r>
            <a:r>
              <a:rPr lang="zh-CN" altLang="en-US" sz="1600" b="1" dirty="0">
                <a:latin typeface="微软雅黑" panose="020B0503020204020204" pitchFamily="34" charset="-122"/>
                <a:ea typeface="微软雅黑" panose="020B0503020204020204" pitchFamily="34" charset="-122"/>
              </a:rPr>
              <a:t>人；如果不满意，则可能将其抱怨告诉另外</a:t>
            </a:r>
            <a:r>
              <a:rPr lang="en-US" altLang="zh-CN" sz="1600" b="1" dirty="0">
                <a:latin typeface="微软雅黑" panose="020B0503020204020204" pitchFamily="34" charset="-122"/>
                <a:ea typeface="微软雅黑" panose="020B0503020204020204" pitchFamily="34" charset="-122"/>
              </a:rPr>
              <a:t>10</a:t>
            </a:r>
            <a:r>
              <a:rPr lang="zh-CN" altLang="en-US" sz="1600" b="1" dirty="0">
                <a:latin typeface="微软雅黑" panose="020B0503020204020204" pitchFamily="34" charset="-122"/>
                <a:ea typeface="微软雅黑" panose="020B0503020204020204" pitchFamily="34" charset="-122"/>
              </a:rPr>
              <a:t>个人。</a:t>
            </a:r>
            <a:endParaRPr lang="zh-CN" altLang="en-US" sz="1600" b="1" dirty="0">
              <a:latin typeface="微软雅黑" panose="020B0503020204020204" pitchFamily="34" charset="-122"/>
              <a:ea typeface="微软雅黑" panose="020B0503020204020204" pitchFamily="34" charset="-122"/>
            </a:endParaRPr>
          </a:p>
          <a:p>
            <a:pPr eaLnBrk="1" hangingPunct="1">
              <a:lnSpc>
                <a:spcPct val="110000"/>
              </a:lnSpc>
              <a:spcBef>
                <a:spcPct val="30000"/>
              </a:spcBef>
            </a:pPr>
            <a:r>
              <a:rPr lang="zh-CN" altLang="en-US" sz="1600" b="1" dirty="0">
                <a:latin typeface="微软雅黑" panose="020B0503020204020204" pitchFamily="34" charset="-122"/>
                <a:ea typeface="微软雅黑" panose="020B0503020204020204" pitchFamily="34" charset="-122"/>
              </a:rPr>
              <a:t>假定所有听到其赞美或抱怨的人均有</a:t>
            </a:r>
            <a:r>
              <a:rPr lang="en-US" altLang="zh-CN" sz="1600" b="1" dirty="0">
                <a:latin typeface="微软雅黑" panose="020B0503020204020204" pitchFamily="34" charset="-122"/>
                <a:ea typeface="微软雅黑" panose="020B0503020204020204" pitchFamily="34" charset="-122"/>
              </a:rPr>
              <a:t>20%</a:t>
            </a:r>
            <a:r>
              <a:rPr lang="zh-CN" altLang="en-US" sz="1600" b="1" dirty="0">
                <a:latin typeface="微软雅黑" panose="020B0503020204020204" pitchFamily="34" charset="-122"/>
                <a:ea typeface="微软雅黑" panose="020B0503020204020204" pitchFamily="34" charset="-122"/>
              </a:rPr>
              <a:t>转化率，或增加了肯德基的忠实客户，或失去相应数量的忠实客户。将计算结果填入表</a:t>
            </a:r>
            <a:r>
              <a:rPr lang="en-US" altLang="zh-CN" sz="1600" b="1" dirty="0">
                <a:latin typeface="微软雅黑" panose="020B0503020204020204" pitchFamily="34" charset="-122"/>
                <a:ea typeface="微软雅黑" panose="020B0503020204020204" pitchFamily="34" charset="-122"/>
              </a:rPr>
              <a:t>1-3</a:t>
            </a:r>
            <a:r>
              <a:rPr lang="zh-CN" altLang="en-US" sz="1600" b="1" dirty="0">
                <a:latin typeface="微软雅黑" panose="020B0503020204020204" pitchFamily="34" charset="-122"/>
                <a:ea typeface="微软雅黑" panose="020B0503020204020204" pitchFamily="34" charset="-122"/>
              </a:rPr>
              <a:t>，并进行必要的分析。</a:t>
            </a:r>
            <a:endParaRPr lang="zh-CN" altLang="en-US" sz="1600" b="1" dirty="0">
              <a:latin typeface="微软雅黑" panose="020B0503020204020204" pitchFamily="34" charset="-122"/>
              <a:ea typeface="微软雅黑" panose="020B0503020204020204" pitchFamily="34" charset="-122"/>
            </a:endParaRPr>
          </a:p>
        </p:txBody>
      </p:sp>
      <p:pic>
        <p:nvPicPr>
          <p:cNvPr id="53252" name="Picture 5"/>
          <p:cNvPicPr>
            <a:picLocks noChangeAspect="1"/>
          </p:cNvPicPr>
          <p:nvPr/>
        </p:nvPicPr>
        <p:blipFill>
          <a:blip r:embed="rId2"/>
          <a:stretch>
            <a:fillRect/>
          </a:stretch>
        </p:blipFill>
        <p:spPr>
          <a:xfrm>
            <a:off x="2271713" y="3262313"/>
            <a:ext cx="7791450" cy="3235325"/>
          </a:xfrm>
          <a:prstGeom prst="rect">
            <a:avLst/>
          </a:prstGeom>
          <a:noFill/>
          <a:ln w="9525">
            <a:noFill/>
          </a:ln>
        </p:spPr>
      </p:pic>
      <p:sp>
        <p:nvSpPr>
          <p:cNvPr id="81925" name="TextBox 4"/>
          <p:cNvSpPr txBox="1"/>
          <p:nvPr/>
        </p:nvSpPr>
        <p:spPr>
          <a:xfrm>
            <a:off x="4310063" y="4371975"/>
            <a:ext cx="1643062" cy="43021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2200" b="1" dirty="0">
                <a:solidFill>
                  <a:schemeClr val="tx2"/>
                </a:solidFill>
                <a:latin typeface="Arial" panose="020B0604020202020204" pitchFamily="34" charset="0"/>
              </a:rPr>
              <a:t>50</a:t>
            </a:r>
            <a:r>
              <a:rPr lang="zh-CN" altLang="en-US" sz="2200" b="1" dirty="0">
                <a:solidFill>
                  <a:schemeClr val="tx2"/>
                </a:solidFill>
                <a:latin typeface="Arial" panose="020B0604020202020204" pitchFamily="34" charset="0"/>
              </a:rPr>
              <a:t>*</a:t>
            </a:r>
            <a:r>
              <a:rPr lang="en-US" altLang="zh-CN" sz="2200" b="1" dirty="0">
                <a:solidFill>
                  <a:schemeClr val="tx2"/>
                </a:solidFill>
                <a:latin typeface="Arial" panose="020B0604020202020204" pitchFamily="34" charset="0"/>
              </a:rPr>
              <a:t>52</a:t>
            </a:r>
            <a:r>
              <a:rPr lang="zh-CN" altLang="en-US" sz="2200" b="1" dirty="0">
                <a:solidFill>
                  <a:schemeClr val="tx2"/>
                </a:solidFill>
                <a:latin typeface="Arial" panose="020B0604020202020204" pitchFamily="34" charset="0"/>
              </a:rPr>
              <a:t>*</a:t>
            </a:r>
            <a:r>
              <a:rPr lang="en-US" altLang="zh-CN" sz="2200" b="1" dirty="0">
                <a:solidFill>
                  <a:schemeClr val="tx2"/>
                </a:solidFill>
                <a:latin typeface="Arial" panose="020B0604020202020204" pitchFamily="34" charset="0"/>
              </a:rPr>
              <a:t>10</a:t>
            </a:r>
            <a:endParaRPr lang="zh-CN" altLang="en-US" sz="2200" b="1" dirty="0">
              <a:solidFill>
                <a:schemeClr val="tx2"/>
              </a:solidFill>
              <a:latin typeface="Arial" panose="020B0604020202020204" pitchFamily="34" charset="0"/>
            </a:endParaRPr>
          </a:p>
        </p:txBody>
      </p:sp>
      <p:sp>
        <p:nvSpPr>
          <p:cNvPr id="81926" name="TextBox 5"/>
          <p:cNvSpPr txBox="1"/>
          <p:nvPr/>
        </p:nvSpPr>
        <p:spPr>
          <a:xfrm>
            <a:off x="6111875" y="4371975"/>
            <a:ext cx="2000250" cy="43021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2200" b="1" dirty="0">
                <a:solidFill>
                  <a:schemeClr val="tx2"/>
                </a:solidFill>
                <a:latin typeface="Arial" panose="020B0604020202020204" pitchFamily="34" charset="0"/>
              </a:rPr>
              <a:t>26000</a:t>
            </a:r>
            <a:r>
              <a:rPr lang="zh-CN" altLang="en-US" sz="2200" b="1" dirty="0">
                <a:solidFill>
                  <a:schemeClr val="tx2"/>
                </a:solidFill>
                <a:latin typeface="Arial" panose="020B0604020202020204" pitchFamily="34" charset="0"/>
              </a:rPr>
              <a:t>*</a:t>
            </a:r>
            <a:r>
              <a:rPr lang="en-US" altLang="zh-CN" sz="2200" b="1" dirty="0">
                <a:solidFill>
                  <a:schemeClr val="tx2"/>
                </a:solidFill>
                <a:latin typeface="Arial" panose="020B0604020202020204" pitchFamily="34" charset="0"/>
              </a:rPr>
              <a:t>5</a:t>
            </a:r>
            <a:r>
              <a:rPr lang="zh-CN" altLang="en-US" sz="2200" b="1" dirty="0">
                <a:solidFill>
                  <a:schemeClr val="tx2"/>
                </a:solidFill>
                <a:latin typeface="Arial" panose="020B0604020202020204" pitchFamily="34" charset="0"/>
              </a:rPr>
              <a:t>*</a:t>
            </a:r>
            <a:r>
              <a:rPr lang="en-US" altLang="zh-CN" sz="2200" b="1" dirty="0">
                <a:solidFill>
                  <a:schemeClr val="tx2"/>
                </a:solidFill>
                <a:latin typeface="Arial" panose="020B0604020202020204" pitchFamily="34" charset="0"/>
              </a:rPr>
              <a:t>20%</a:t>
            </a:r>
            <a:endParaRPr lang="zh-CN" altLang="en-US" sz="2200" b="1" dirty="0">
              <a:solidFill>
                <a:schemeClr val="tx2"/>
              </a:solidFill>
              <a:latin typeface="Arial" panose="020B0604020202020204" pitchFamily="34" charset="0"/>
            </a:endParaRPr>
          </a:p>
        </p:txBody>
      </p:sp>
      <p:sp>
        <p:nvSpPr>
          <p:cNvPr id="81927" name="TextBox 6"/>
          <p:cNvSpPr txBox="1"/>
          <p:nvPr/>
        </p:nvSpPr>
        <p:spPr>
          <a:xfrm>
            <a:off x="4310063" y="5014913"/>
            <a:ext cx="1643062" cy="43021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2200" b="1" dirty="0">
                <a:solidFill>
                  <a:schemeClr val="tx2"/>
                </a:solidFill>
                <a:latin typeface="Arial" panose="020B0604020202020204" pitchFamily="34" charset="0"/>
              </a:rPr>
              <a:t>26000</a:t>
            </a:r>
            <a:endParaRPr lang="zh-CN" altLang="en-US" sz="2200" b="1" dirty="0">
              <a:solidFill>
                <a:schemeClr val="tx2"/>
              </a:solidFill>
              <a:latin typeface="Arial" panose="020B0604020202020204" pitchFamily="34" charset="0"/>
            </a:endParaRPr>
          </a:p>
        </p:txBody>
      </p:sp>
      <p:sp>
        <p:nvSpPr>
          <p:cNvPr id="81928" name="TextBox 7"/>
          <p:cNvSpPr txBox="1"/>
          <p:nvPr/>
        </p:nvSpPr>
        <p:spPr>
          <a:xfrm>
            <a:off x="7985125" y="4371975"/>
            <a:ext cx="2143125" cy="43021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2200" b="1" dirty="0">
                <a:solidFill>
                  <a:schemeClr val="tx2"/>
                </a:solidFill>
                <a:latin typeface="Arial" panose="020B0604020202020204" pitchFamily="34" charset="0"/>
              </a:rPr>
              <a:t>26000</a:t>
            </a:r>
            <a:r>
              <a:rPr lang="zh-CN" altLang="en-US" sz="2200" b="1" dirty="0">
                <a:solidFill>
                  <a:schemeClr val="tx2"/>
                </a:solidFill>
                <a:latin typeface="Arial" panose="020B0604020202020204" pitchFamily="34" charset="0"/>
              </a:rPr>
              <a:t>*</a:t>
            </a:r>
            <a:r>
              <a:rPr lang="en-US" altLang="zh-CN" sz="2200" b="1" dirty="0">
                <a:solidFill>
                  <a:schemeClr val="tx2"/>
                </a:solidFill>
                <a:latin typeface="Arial" panose="020B0604020202020204" pitchFamily="34" charset="0"/>
              </a:rPr>
              <a:t>10</a:t>
            </a:r>
            <a:r>
              <a:rPr lang="zh-CN" altLang="en-US" sz="2200" b="1" dirty="0">
                <a:solidFill>
                  <a:schemeClr val="tx2"/>
                </a:solidFill>
                <a:latin typeface="Arial" panose="020B0604020202020204" pitchFamily="34" charset="0"/>
              </a:rPr>
              <a:t>*</a:t>
            </a:r>
            <a:r>
              <a:rPr lang="en-US" altLang="zh-CN" sz="2200" b="1" dirty="0">
                <a:solidFill>
                  <a:schemeClr val="tx2"/>
                </a:solidFill>
                <a:latin typeface="Arial" panose="020B0604020202020204" pitchFamily="34" charset="0"/>
              </a:rPr>
              <a:t>20%</a:t>
            </a:r>
            <a:endParaRPr lang="zh-CN" altLang="en-US" sz="2200" b="1" dirty="0">
              <a:solidFill>
                <a:schemeClr val="tx2"/>
              </a:solidFill>
              <a:latin typeface="Arial" panose="020B0604020202020204" pitchFamily="34" charset="0"/>
            </a:endParaRPr>
          </a:p>
        </p:txBody>
      </p:sp>
      <p:sp>
        <p:nvSpPr>
          <p:cNvPr id="81929" name="TextBox 8"/>
          <p:cNvSpPr txBox="1"/>
          <p:nvPr/>
        </p:nvSpPr>
        <p:spPr>
          <a:xfrm>
            <a:off x="6254750" y="5014913"/>
            <a:ext cx="1643063" cy="43021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2200" b="1" dirty="0">
                <a:solidFill>
                  <a:schemeClr val="tx2"/>
                </a:solidFill>
                <a:latin typeface="Arial" panose="020B0604020202020204" pitchFamily="34" charset="0"/>
              </a:rPr>
              <a:t>26000</a:t>
            </a:r>
            <a:endParaRPr lang="zh-CN" altLang="en-US" sz="2200" b="1" dirty="0">
              <a:solidFill>
                <a:schemeClr val="tx2"/>
              </a:solidFill>
              <a:latin typeface="Arial" panose="020B0604020202020204" pitchFamily="34" charset="0"/>
            </a:endParaRPr>
          </a:p>
        </p:txBody>
      </p:sp>
      <p:sp>
        <p:nvSpPr>
          <p:cNvPr id="81930" name="TextBox 9"/>
          <p:cNvSpPr txBox="1"/>
          <p:nvPr/>
        </p:nvSpPr>
        <p:spPr>
          <a:xfrm>
            <a:off x="8128000" y="5014913"/>
            <a:ext cx="1643063" cy="43021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2200" b="1" dirty="0">
                <a:solidFill>
                  <a:schemeClr val="tx2"/>
                </a:solidFill>
                <a:latin typeface="Arial" panose="020B0604020202020204" pitchFamily="34" charset="0"/>
              </a:rPr>
              <a:t>52000</a:t>
            </a:r>
            <a:endParaRPr lang="zh-CN" altLang="en-US" sz="2200" b="1" dirty="0">
              <a:solidFill>
                <a:schemeClr val="tx2"/>
              </a:solidFill>
              <a:latin typeface="Arial" panose="020B0604020202020204" pitchFamily="34" charset="0"/>
            </a:endParaRPr>
          </a:p>
        </p:txBody>
      </p:sp>
      <p:grpSp>
        <p:nvGrpSpPr>
          <p:cNvPr id="53259" name="组合 19"/>
          <p:cNvGrpSpPr/>
          <p:nvPr/>
        </p:nvGrpSpPr>
        <p:grpSpPr>
          <a:xfrm>
            <a:off x="11496675" y="1588"/>
            <a:ext cx="695325" cy="506412"/>
            <a:chOff x="0" y="0"/>
            <a:chExt cx="694944" cy="624651"/>
          </a:xfrm>
        </p:grpSpPr>
        <p:sp>
          <p:nvSpPr>
            <p:cNvPr id="5326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5326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14" name="矩形 13"/>
          <p:cNvSpPr/>
          <p:nvPr/>
        </p:nvSpPr>
        <p:spPr>
          <a:xfrm>
            <a:off x="4295775" y="-26987"/>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2208213" y="-7937"/>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7" name="直接连接符 16"/>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1925"/>
                                        </p:tgtEl>
                                        <p:attrNameLst>
                                          <p:attrName>style.visibility</p:attrName>
                                        </p:attrNameLst>
                                      </p:cBhvr>
                                      <p:to>
                                        <p:strVal val="visible"/>
                                      </p:to>
                                    </p:set>
                                    <p:anim calcmode="lin" valueType="num">
                                      <p:cBhvr>
                                        <p:cTn id="7" dur="1000" fill="hold"/>
                                        <p:tgtEl>
                                          <p:spTgt spid="81925"/>
                                        </p:tgtEl>
                                        <p:attrNameLst>
                                          <p:attrName>ppt_w</p:attrName>
                                        </p:attrNameLst>
                                      </p:cBhvr>
                                      <p:tavLst>
                                        <p:tav tm="0">
                                          <p:val>
                                            <p:strVal val="#ppt_w*0.70"/>
                                          </p:val>
                                        </p:tav>
                                        <p:tav tm="100000">
                                          <p:val>
                                            <p:strVal val="#ppt_w"/>
                                          </p:val>
                                        </p:tav>
                                      </p:tavLst>
                                    </p:anim>
                                    <p:anim calcmode="lin" valueType="num">
                                      <p:cBhvr>
                                        <p:cTn id="8" dur="1000" fill="hold"/>
                                        <p:tgtEl>
                                          <p:spTgt spid="81925"/>
                                        </p:tgtEl>
                                        <p:attrNameLst>
                                          <p:attrName>ppt_h</p:attrName>
                                        </p:attrNameLst>
                                      </p:cBhvr>
                                      <p:tavLst>
                                        <p:tav tm="0">
                                          <p:val>
                                            <p:strVal val="#ppt_h"/>
                                          </p:val>
                                        </p:tav>
                                        <p:tav tm="100000">
                                          <p:val>
                                            <p:strVal val="#ppt_h"/>
                                          </p:val>
                                        </p:tav>
                                      </p:tavLst>
                                    </p:anim>
                                    <p:animEffect transition="in" filter="fade">
                                      <p:cBhvr>
                                        <p:cTn id="9" dur="1000"/>
                                        <p:tgtEl>
                                          <p:spTgt spid="81925"/>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81927"/>
                                        </p:tgtEl>
                                        <p:attrNameLst>
                                          <p:attrName>style.visibility</p:attrName>
                                        </p:attrNameLst>
                                      </p:cBhvr>
                                      <p:to>
                                        <p:strVal val="visible"/>
                                      </p:to>
                                    </p:set>
                                    <p:anim calcmode="lin" valueType="num">
                                      <p:cBhvr>
                                        <p:cTn id="13" dur="1000" fill="hold"/>
                                        <p:tgtEl>
                                          <p:spTgt spid="81927"/>
                                        </p:tgtEl>
                                        <p:attrNameLst>
                                          <p:attrName>ppt_w</p:attrName>
                                        </p:attrNameLst>
                                      </p:cBhvr>
                                      <p:tavLst>
                                        <p:tav tm="0">
                                          <p:val>
                                            <p:strVal val="#ppt_w*0.70"/>
                                          </p:val>
                                        </p:tav>
                                        <p:tav tm="100000">
                                          <p:val>
                                            <p:strVal val="#ppt_w"/>
                                          </p:val>
                                        </p:tav>
                                      </p:tavLst>
                                    </p:anim>
                                    <p:anim calcmode="lin" valueType="num">
                                      <p:cBhvr>
                                        <p:cTn id="14" dur="1000" fill="hold"/>
                                        <p:tgtEl>
                                          <p:spTgt spid="81927"/>
                                        </p:tgtEl>
                                        <p:attrNameLst>
                                          <p:attrName>ppt_h</p:attrName>
                                        </p:attrNameLst>
                                      </p:cBhvr>
                                      <p:tavLst>
                                        <p:tav tm="0">
                                          <p:val>
                                            <p:strVal val="#ppt_h"/>
                                          </p:val>
                                        </p:tav>
                                        <p:tav tm="100000">
                                          <p:val>
                                            <p:strVal val="#ppt_h"/>
                                          </p:val>
                                        </p:tav>
                                      </p:tavLst>
                                    </p:anim>
                                    <p:animEffect transition="in" filter="fade">
                                      <p:cBhvr>
                                        <p:cTn id="15" dur="1000"/>
                                        <p:tgtEl>
                                          <p:spTgt spid="81927"/>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81926"/>
                                        </p:tgtEl>
                                        <p:attrNameLst>
                                          <p:attrName>style.visibility</p:attrName>
                                        </p:attrNameLst>
                                      </p:cBhvr>
                                      <p:to>
                                        <p:strVal val="visible"/>
                                      </p:to>
                                    </p:set>
                                    <p:anim calcmode="lin" valueType="num">
                                      <p:cBhvr>
                                        <p:cTn id="20" dur="1000" fill="hold"/>
                                        <p:tgtEl>
                                          <p:spTgt spid="81926"/>
                                        </p:tgtEl>
                                        <p:attrNameLst>
                                          <p:attrName>ppt_w</p:attrName>
                                        </p:attrNameLst>
                                      </p:cBhvr>
                                      <p:tavLst>
                                        <p:tav tm="0">
                                          <p:val>
                                            <p:strVal val="#ppt_w*0.70"/>
                                          </p:val>
                                        </p:tav>
                                        <p:tav tm="100000">
                                          <p:val>
                                            <p:strVal val="#ppt_w"/>
                                          </p:val>
                                        </p:tav>
                                      </p:tavLst>
                                    </p:anim>
                                    <p:anim calcmode="lin" valueType="num">
                                      <p:cBhvr>
                                        <p:cTn id="21" dur="1000" fill="hold"/>
                                        <p:tgtEl>
                                          <p:spTgt spid="81926"/>
                                        </p:tgtEl>
                                        <p:attrNameLst>
                                          <p:attrName>ppt_h</p:attrName>
                                        </p:attrNameLst>
                                      </p:cBhvr>
                                      <p:tavLst>
                                        <p:tav tm="0">
                                          <p:val>
                                            <p:strVal val="#ppt_h"/>
                                          </p:val>
                                        </p:tav>
                                        <p:tav tm="100000">
                                          <p:val>
                                            <p:strVal val="#ppt_h"/>
                                          </p:val>
                                        </p:tav>
                                      </p:tavLst>
                                    </p:anim>
                                    <p:animEffect transition="in" filter="fade">
                                      <p:cBhvr>
                                        <p:cTn id="22" dur="1000"/>
                                        <p:tgtEl>
                                          <p:spTgt spid="81926"/>
                                        </p:tgtEl>
                                      </p:cBhvr>
                                    </p:animEffect>
                                  </p:childTnLst>
                                </p:cTn>
                              </p:par>
                            </p:childTnLst>
                          </p:cTn>
                        </p:par>
                        <p:par>
                          <p:cTn id="23" fill="hold">
                            <p:stCondLst>
                              <p:cond delay="1000"/>
                            </p:stCondLst>
                            <p:childTnLst>
                              <p:par>
                                <p:cTn id="24" presetID="55" presetClass="entr" presetSubtype="0" fill="hold" grpId="0" nodeType="afterEffect">
                                  <p:stCondLst>
                                    <p:cond delay="0"/>
                                  </p:stCondLst>
                                  <p:childTnLst>
                                    <p:set>
                                      <p:cBhvr>
                                        <p:cTn id="25" dur="1" fill="hold">
                                          <p:stCondLst>
                                            <p:cond delay="0"/>
                                          </p:stCondLst>
                                        </p:cTn>
                                        <p:tgtEl>
                                          <p:spTgt spid="81929"/>
                                        </p:tgtEl>
                                        <p:attrNameLst>
                                          <p:attrName>style.visibility</p:attrName>
                                        </p:attrNameLst>
                                      </p:cBhvr>
                                      <p:to>
                                        <p:strVal val="visible"/>
                                      </p:to>
                                    </p:set>
                                    <p:anim calcmode="lin" valueType="num">
                                      <p:cBhvr>
                                        <p:cTn id="26" dur="1000" fill="hold"/>
                                        <p:tgtEl>
                                          <p:spTgt spid="81929"/>
                                        </p:tgtEl>
                                        <p:attrNameLst>
                                          <p:attrName>ppt_w</p:attrName>
                                        </p:attrNameLst>
                                      </p:cBhvr>
                                      <p:tavLst>
                                        <p:tav tm="0">
                                          <p:val>
                                            <p:strVal val="#ppt_w*0.70"/>
                                          </p:val>
                                        </p:tav>
                                        <p:tav tm="100000">
                                          <p:val>
                                            <p:strVal val="#ppt_w"/>
                                          </p:val>
                                        </p:tav>
                                      </p:tavLst>
                                    </p:anim>
                                    <p:anim calcmode="lin" valueType="num">
                                      <p:cBhvr>
                                        <p:cTn id="27" dur="1000" fill="hold"/>
                                        <p:tgtEl>
                                          <p:spTgt spid="81929"/>
                                        </p:tgtEl>
                                        <p:attrNameLst>
                                          <p:attrName>ppt_h</p:attrName>
                                        </p:attrNameLst>
                                      </p:cBhvr>
                                      <p:tavLst>
                                        <p:tav tm="0">
                                          <p:val>
                                            <p:strVal val="#ppt_h"/>
                                          </p:val>
                                        </p:tav>
                                        <p:tav tm="100000">
                                          <p:val>
                                            <p:strVal val="#ppt_h"/>
                                          </p:val>
                                        </p:tav>
                                      </p:tavLst>
                                    </p:anim>
                                    <p:animEffect transition="in" filter="fade">
                                      <p:cBhvr>
                                        <p:cTn id="28" dur="1000"/>
                                        <p:tgtEl>
                                          <p:spTgt spid="81929"/>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grpId="0" nodeType="clickEffect">
                                  <p:stCondLst>
                                    <p:cond delay="0"/>
                                  </p:stCondLst>
                                  <p:childTnLst>
                                    <p:set>
                                      <p:cBhvr>
                                        <p:cTn id="32" dur="1" fill="hold">
                                          <p:stCondLst>
                                            <p:cond delay="0"/>
                                          </p:stCondLst>
                                        </p:cTn>
                                        <p:tgtEl>
                                          <p:spTgt spid="81928"/>
                                        </p:tgtEl>
                                        <p:attrNameLst>
                                          <p:attrName>style.visibility</p:attrName>
                                        </p:attrNameLst>
                                      </p:cBhvr>
                                      <p:to>
                                        <p:strVal val="visible"/>
                                      </p:to>
                                    </p:set>
                                    <p:anim calcmode="lin" valueType="num">
                                      <p:cBhvr>
                                        <p:cTn id="33" dur="1000" fill="hold"/>
                                        <p:tgtEl>
                                          <p:spTgt spid="81928"/>
                                        </p:tgtEl>
                                        <p:attrNameLst>
                                          <p:attrName>ppt_w</p:attrName>
                                        </p:attrNameLst>
                                      </p:cBhvr>
                                      <p:tavLst>
                                        <p:tav tm="0">
                                          <p:val>
                                            <p:strVal val="#ppt_w*0.70"/>
                                          </p:val>
                                        </p:tav>
                                        <p:tav tm="100000">
                                          <p:val>
                                            <p:strVal val="#ppt_w"/>
                                          </p:val>
                                        </p:tav>
                                      </p:tavLst>
                                    </p:anim>
                                    <p:anim calcmode="lin" valueType="num">
                                      <p:cBhvr>
                                        <p:cTn id="34" dur="1000" fill="hold"/>
                                        <p:tgtEl>
                                          <p:spTgt spid="81928"/>
                                        </p:tgtEl>
                                        <p:attrNameLst>
                                          <p:attrName>ppt_h</p:attrName>
                                        </p:attrNameLst>
                                      </p:cBhvr>
                                      <p:tavLst>
                                        <p:tav tm="0">
                                          <p:val>
                                            <p:strVal val="#ppt_h"/>
                                          </p:val>
                                        </p:tav>
                                        <p:tav tm="100000">
                                          <p:val>
                                            <p:strVal val="#ppt_h"/>
                                          </p:val>
                                        </p:tav>
                                      </p:tavLst>
                                    </p:anim>
                                    <p:animEffect transition="in" filter="fade">
                                      <p:cBhvr>
                                        <p:cTn id="35" dur="1000"/>
                                        <p:tgtEl>
                                          <p:spTgt spid="81928"/>
                                        </p:tgtEl>
                                      </p:cBhvr>
                                    </p:animEffect>
                                  </p:childTnLst>
                                </p:cTn>
                              </p:par>
                            </p:childTnLst>
                          </p:cTn>
                        </p:par>
                        <p:par>
                          <p:cTn id="36" fill="hold">
                            <p:stCondLst>
                              <p:cond delay="1000"/>
                            </p:stCondLst>
                            <p:childTnLst>
                              <p:par>
                                <p:cTn id="37" presetID="55" presetClass="entr" presetSubtype="0" fill="hold" grpId="0" nodeType="afterEffect">
                                  <p:stCondLst>
                                    <p:cond delay="0"/>
                                  </p:stCondLst>
                                  <p:childTnLst>
                                    <p:set>
                                      <p:cBhvr>
                                        <p:cTn id="38" dur="1" fill="hold">
                                          <p:stCondLst>
                                            <p:cond delay="0"/>
                                          </p:stCondLst>
                                        </p:cTn>
                                        <p:tgtEl>
                                          <p:spTgt spid="81930"/>
                                        </p:tgtEl>
                                        <p:attrNameLst>
                                          <p:attrName>style.visibility</p:attrName>
                                        </p:attrNameLst>
                                      </p:cBhvr>
                                      <p:to>
                                        <p:strVal val="visible"/>
                                      </p:to>
                                    </p:set>
                                    <p:anim calcmode="lin" valueType="num">
                                      <p:cBhvr>
                                        <p:cTn id="39" dur="1000" fill="hold"/>
                                        <p:tgtEl>
                                          <p:spTgt spid="81930"/>
                                        </p:tgtEl>
                                        <p:attrNameLst>
                                          <p:attrName>ppt_w</p:attrName>
                                        </p:attrNameLst>
                                      </p:cBhvr>
                                      <p:tavLst>
                                        <p:tav tm="0">
                                          <p:val>
                                            <p:strVal val="#ppt_w*0.70"/>
                                          </p:val>
                                        </p:tav>
                                        <p:tav tm="100000">
                                          <p:val>
                                            <p:strVal val="#ppt_w"/>
                                          </p:val>
                                        </p:tav>
                                      </p:tavLst>
                                    </p:anim>
                                    <p:anim calcmode="lin" valueType="num">
                                      <p:cBhvr>
                                        <p:cTn id="40" dur="1000" fill="hold"/>
                                        <p:tgtEl>
                                          <p:spTgt spid="81930"/>
                                        </p:tgtEl>
                                        <p:attrNameLst>
                                          <p:attrName>ppt_h</p:attrName>
                                        </p:attrNameLst>
                                      </p:cBhvr>
                                      <p:tavLst>
                                        <p:tav tm="0">
                                          <p:val>
                                            <p:strVal val="#ppt_h"/>
                                          </p:val>
                                        </p:tav>
                                        <p:tav tm="100000">
                                          <p:val>
                                            <p:strVal val="#ppt_h"/>
                                          </p:val>
                                        </p:tav>
                                      </p:tavLst>
                                    </p:anim>
                                    <p:animEffect transition="in" filter="fade">
                                      <p:cBhvr>
                                        <p:cTn id="41" dur="1000"/>
                                        <p:tgtEl>
                                          <p:spTgt spid="819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5" grpId="0"/>
      <p:bldP spid="81926" grpId="0"/>
      <p:bldP spid="81927" grpId="0"/>
      <p:bldP spid="81928" grpId="0"/>
      <p:bldP spid="81929" grpId="0"/>
      <p:bldP spid="819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19"/>
          <p:cNvGrpSpPr/>
          <p:nvPr/>
        </p:nvGrpSpPr>
        <p:grpSpPr>
          <a:xfrm>
            <a:off x="0" y="381000"/>
            <a:ext cx="695325" cy="506413"/>
            <a:chOff x="0" y="0"/>
            <a:chExt cx="694944" cy="624651"/>
          </a:xfrm>
        </p:grpSpPr>
        <p:sp>
          <p:nvSpPr>
            <p:cNvPr id="71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1"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endParaRPr lang="zh-CN" altLang="zh-CN" b="1" dirty="0">
              <a:solidFill>
                <a:srgbClr val="404040"/>
              </a:solidFill>
            </a:endParaRPr>
          </a:p>
        </p:txBody>
      </p:sp>
      <p:sp>
        <p:nvSpPr>
          <p:cNvPr id="7172" name="MH_Text_1"/>
          <p:cNvSpPr/>
          <p:nvPr/>
        </p:nvSpPr>
        <p:spPr>
          <a:xfrm>
            <a:off x="1757680" y="1196975"/>
            <a:ext cx="9014460" cy="4895850"/>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       </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       某绿色食品企业旗下拥有一款主营各类绿色食品的APP，经营初期效益良好，但随着业务规模的扩大，出现了业绩增长乏力的状况，企业管理者加大宣传力度，但效果并不明显。为了优化推广效果，企业管理者决定对客户特征进行分析并将客户分类，结合客户分类情况提出有针对性的优化推广策略。</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       企业采集90天内客户购买频次、购买金额等指标进行分析后，将客户分为老客户、新客户、VIP客户、潜在客户、流失客户五个类型，其中老客户是购买过两次及以上的客户，新客户是购买过一次的客户，VIP客户是90天内消费金额超过500元的客户，流失客户是90天内未发生购买行为的客户，潜在客户是注册了APP但没有发生任何购买行为的客户。</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4275" name="文本框 28"/>
          <p:cNvSpPr txBox="1"/>
          <p:nvPr/>
        </p:nvSpPr>
        <p:spPr>
          <a:xfrm>
            <a:off x="3638550" y="4737100"/>
            <a:ext cx="5392738"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谢  谢！</a:t>
            </a:r>
            <a:endParaRPr lang="zh-CN" altLang="en-US" sz="4000" b="1" dirty="0">
              <a:latin typeface="微软雅黑" panose="020B0503020204020204" pitchFamily="34" charset="-122"/>
              <a:ea typeface="微软雅黑" panose="020B0503020204020204" pitchFamily="34" charset="-122"/>
            </a:endParaRPr>
          </a:p>
        </p:txBody>
      </p:sp>
      <p:cxnSp>
        <p:nvCxnSpPr>
          <p:cNvPr id="54276" name="直接连接符 31"/>
          <p:cNvCxnSpPr/>
          <p:nvPr/>
        </p:nvCxnSpPr>
        <p:spPr>
          <a:xfrm>
            <a:off x="3968750" y="5516563"/>
            <a:ext cx="4319588" cy="0"/>
          </a:xfrm>
          <a:prstGeom prst="line">
            <a:avLst/>
          </a:prstGeom>
          <a:ln w="12700" cap="flat" cmpd="sng">
            <a:solidFill>
              <a:srgbClr val="FFC108"/>
            </a:solidFill>
            <a:prstDash val="solid"/>
            <a:headEnd type="none" w="med" len="med"/>
            <a:tailEnd type="none" w="med" len="med"/>
          </a:ln>
        </p:spPr>
      </p:cxnSp>
      <p:cxnSp>
        <p:nvCxnSpPr>
          <p:cNvPr id="54277" name="直接连接符 34"/>
          <p:cNvCxnSpPr/>
          <p:nvPr/>
        </p:nvCxnSpPr>
        <p:spPr>
          <a:xfrm>
            <a:off x="3968750" y="5445125"/>
            <a:ext cx="4319588" cy="0"/>
          </a:xfrm>
          <a:prstGeom prst="line">
            <a:avLst/>
          </a:prstGeom>
          <a:ln w="12700" cap="flat" cmpd="sng">
            <a:solidFill>
              <a:srgbClr val="FFC108"/>
            </a:solidFill>
            <a:prstDash val="solid"/>
            <a:headEnd type="none" w="med" len="med"/>
            <a:tailEnd type="none" w="med" len="med"/>
          </a:ln>
        </p:spPr>
      </p:cxnSp>
      <p:sp>
        <p:nvSpPr>
          <p:cNvPr id="54278"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主讲：经济管理学院</a:t>
            </a:r>
            <a:r>
              <a:rPr lang="en-US" altLang="zh-CN" sz="2400" b="1" dirty="0">
                <a:solidFill>
                  <a:srgbClr val="0D0D0D"/>
                </a:solidFill>
                <a:latin typeface="微软雅黑" panose="020B0503020204020204" pitchFamily="34" charset="-122"/>
                <a:ea typeface="微软雅黑" panose="020B0503020204020204" pitchFamily="34" charset="-122"/>
              </a:rPr>
              <a:t>  </a:t>
            </a:r>
            <a:r>
              <a:rPr lang="zh-CN" altLang="en-US" sz="2400" b="1" dirty="0">
                <a:solidFill>
                  <a:srgbClr val="0D0D0D"/>
                </a:solidFill>
                <a:latin typeface="微软雅黑" panose="020B0503020204020204" pitchFamily="34" charset="-122"/>
                <a:ea typeface="微软雅黑" panose="020B0503020204020204" pitchFamily="34" charset="-122"/>
              </a:rPr>
              <a:t>梁燕冰</a:t>
            </a:r>
            <a:endParaRPr lang="zh-CN" altLang="zh-CN" sz="2400" b="1" dirty="0">
              <a:solidFill>
                <a:srgbClr val="0D0D0D"/>
              </a:solidFill>
              <a:latin typeface="微软雅黑" panose="020B0503020204020204" pitchFamily="34" charset="-122"/>
              <a:ea typeface="微软雅黑" panose="020B0503020204020204" pitchFamily="34" charset="-122"/>
            </a:endParaRPr>
          </a:p>
        </p:txBody>
      </p:sp>
      <p:grpSp>
        <p:nvGrpSpPr>
          <p:cNvPr id="54279" name="组合 8"/>
          <p:cNvGrpSpPr/>
          <p:nvPr/>
        </p:nvGrpSpPr>
        <p:grpSpPr>
          <a:xfrm>
            <a:off x="-26987" y="935038"/>
            <a:ext cx="12218987" cy="3644900"/>
            <a:chOff x="0" y="1566863"/>
            <a:chExt cx="12192000" cy="3644900"/>
          </a:xfrm>
        </p:grpSpPr>
        <p:pic>
          <p:nvPicPr>
            <p:cNvPr id="54280" name="图片 24"/>
            <p:cNvPicPr>
              <a:picLocks noChangeAspect="1"/>
            </p:cNvPicPr>
            <p:nvPr/>
          </p:nvPicPr>
          <p:blipFill>
            <a:blip r:embed="rId1"/>
            <a:stretch>
              <a:fillRect/>
            </a:stretch>
          </p:blipFill>
          <p:spPr>
            <a:xfrm>
              <a:off x="0" y="1566863"/>
              <a:ext cx="6156018" cy="3644900"/>
            </a:xfrm>
            <a:prstGeom prst="rect">
              <a:avLst/>
            </a:prstGeom>
            <a:noFill/>
            <a:ln w="9525">
              <a:noFill/>
            </a:ln>
          </p:spPr>
        </p:pic>
        <p:pic>
          <p:nvPicPr>
            <p:cNvPr id="54281" name="图片 25"/>
            <p:cNvPicPr>
              <a:picLocks noChangeAspect="1"/>
            </p:cNvPicPr>
            <p:nvPr/>
          </p:nvPicPr>
          <p:blipFill>
            <a:blip r:embed="rId1"/>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MH_Other_1"/>
          <p:cNvSpPr/>
          <p:nvPr/>
        </p:nvSpPr>
        <p:spPr>
          <a:xfrm flipH="1">
            <a:off x="2568575" y="1557338"/>
            <a:ext cx="1054100" cy="1524000"/>
          </a:xfrm>
          <a:custGeom>
            <a:avLst/>
            <a:gdLst>
              <a:gd name="txL" fmla="*/ 0 w 1535"/>
              <a:gd name="txT" fmla="*/ 0 h 2041"/>
              <a:gd name="txR" fmla="*/ 1535 w 1535"/>
              <a:gd name="txB" fmla="*/ 2041 h 2041"/>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p>
            <a:endParaRPr lang="zh-CN" altLang="en-US"/>
          </a:p>
        </p:txBody>
      </p:sp>
      <p:sp>
        <p:nvSpPr>
          <p:cNvPr id="8195" name="MH_Other_2"/>
          <p:cNvSpPr/>
          <p:nvPr/>
        </p:nvSpPr>
        <p:spPr>
          <a:xfrm flipH="1">
            <a:off x="2855913" y="1628775"/>
            <a:ext cx="693737" cy="860425"/>
          </a:xfrm>
          <a:custGeom>
            <a:avLst/>
            <a:gdLst>
              <a:gd name="txL" fmla="*/ 0 w 10170"/>
              <a:gd name="txT" fmla="*/ 0 h 10000"/>
              <a:gd name="txR" fmla="*/ 10170 w 10170"/>
              <a:gd name="txB" fmla="*/ 10000 h 10000"/>
            </a:gdLst>
            <a:ahLst/>
            <a:cxnLst>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Lst>
            <a:rect l="txL" t="txT" r="txR" b="txB"/>
            <a:pathLst>
              <a:path w="10170" h="10000">
                <a:moveTo>
                  <a:pt x="10170" y="5643"/>
                </a:moveTo>
                <a:lnTo>
                  <a:pt x="10170" y="809"/>
                </a:lnTo>
                <a:lnTo>
                  <a:pt x="8658" y="487"/>
                </a:lnTo>
                <a:lnTo>
                  <a:pt x="5261" y="0"/>
                </a:lnTo>
                <a:lnTo>
                  <a:pt x="0" y="5165"/>
                </a:lnTo>
                <a:lnTo>
                  <a:pt x="1864" y="9200"/>
                </a:lnTo>
                <a:lnTo>
                  <a:pt x="4696" y="10000"/>
                </a:lnTo>
                <a:lnTo>
                  <a:pt x="10170" y="5643"/>
                </a:lnTo>
                <a:close/>
              </a:path>
            </a:pathLst>
          </a:custGeom>
          <a:solidFill>
            <a:srgbClr val="F8DEE9">
              <a:alpha val="100000"/>
            </a:srgbClr>
          </a:solidFill>
          <a:ln w="9525">
            <a:noFill/>
          </a:ln>
        </p:spPr>
        <p:txBody>
          <a:bodyPr/>
          <a:p>
            <a:endParaRPr lang="zh-CN" altLang="en-US"/>
          </a:p>
        </p:txBody>
      </p:sp>
      <p:sp>
        <p:nvSpPr>
          <p:cNvPr id="8196" name="MH_Other_3"/>
          <p:cNvSpPr/>
          <p:nvPr/>
        </p:nvSpPr>
        <p:spPr>
          <a:xfrm rot="10800000" flipH="1" flipV="1">
            <a:off x="8759825" y="4633913"/>
            <a:ext cx="1052513" cy="1525587"/>
          </a:xfrm>
          <a:custGeom>
            <a:avLst/>
            <a:gdLst>
              <a:gd name="txL" fmla="*/ 0 w 1535"/>
              <a:gd name="txT" fmla="*/ 0 h 2041"/>
              <a:gd name="txR" fmla="*/ 1535 w 1535"/>
              <a:gd name="txB" fmla="*/ 2041 h 2041"/>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p>
            <a:endParaRPr lang="zh-CN" altLang="en-US"/>
          </a:p>
        </p:txBody>
      </p:sp>
      <p:sp>
        <p:nvSpPr>
          <p:cNvPr id="8197" name="MH_Other_4"/>
          <p:cNvSpPr/>
          <p:nvPr/>
        </p:nvSpPr>
        <p:spPr>
          <a:xfrm rot="10800000" flipH="1" flipV="1">
            <a:off x="8818563" y="4789488"/>
            <a:ext cx="687387" cy="855662"/>
          </a:xfrm>
          <a:custGeom>
            <a:avLst/>
            <a:gdLst>
              <a:gd name="txL" fmla="*/ 0 w 10171"/>
              <a:gd name="txT" fmla="*/ 0 h 10000"/>
              <a:gd name="txR" fmla="*/ 10171 w 10171"/>
              <a:gd name="txB" fmla="*/ 10000 h 10000"/>
            </a:gdLst>
            <a:ahLst/>
            <a:cxnLst>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Lst>
            <a:rect l="txL" t="txT" r="txR" b="txB"/>
            <a:pathLst>
              <a:path w="10171" h="10000">
                <a:moveTo>
                  <a:pt x="10171" y="5643"/>
                </a:moveTo>
                <a:lnTo>
                  <a:pt x="10171" y="809"/>
                </a:lnTo>
                <a:lnTo>
                  <a:pt x="8659" y="487"/>
                </a:lnTo>
                <a:lnTo>
                  <a:pt x="5262" y="0"/>
                </a:lnTo>
                <a:lnTo>
                  <a:pt x="0" y="5177"/>
                </a:lnTo>
                <a:lnTo>
                  <a:pt x="1865" y="9200"/>
                </a:lnTo>
                <a:lnTo>
                  <a:pt x="4697" y="10000"/>
                </a:lnTo>
                <a:lnTo>
                  <a:pt x="10171" y="5643"/>
                </a:lnTo>
                <a:close/>
              </a:path>
            </a:pathLst>
          </a:custGeom>
          <a:solidFill>
            <a:srgbClr val="F8DEE9">
              <a:alpha val="100000"/>
            </a:srgbClr>
          </a:solidFill>
          <a:ln w="9525">
            <a:noFill/>
          </a:ln>
        </p:spPr>
        <p:txBody>
          <a:bodyPr/>
          <a:p>
            <a:endParaRPr lang="zh-CN" altLang="en-US"/>
          </a:p>
        </p:txBody>
      </p:sp>
      <p:grpSp>
        <p:nvGrpSpPr>
          <p:cNvPr id="8198" name="MH_Desc_1"/>
          <p:cNvGrpSpPr/>
          <p:nvPr/>
        </p:nvGrpSpPr>
        <p:grpSpPr>
          <a:xfrm>
            <a:off x="3719513" y="1844675"/>
            <a:ext cx="5040312" cy="3640138"/>
            <a:chOff x="0" y="0"/>
            <a:chExt cx="1924" cy="1736"/>
          </a:xfrm>
        </p:grpSpPr>
        <p:pic>
          <p:nvPicPr>
            <p:cNvPr id="8204" name="MH_Desc_1"/>
            <p:cNvPicPr/>
            <p:nvPr/>
          </p:nvPicPr>
          <p:blipFill>
            <a:blip r:embed="rId1"/>
            <a:stretch>
              <a:fillRect/>
            </a:stretch>
          </p:blipFill>
          <p:spPr>
            <a:xfrm>
              <a:off x="0" y="0"/>
              <a:ext cx="1924" cy="1736"/>
            </a:xfrm>
            <a:prstGeom prst="rect">
              <a:avLst/>
            </a:prstGeom>
            <a:noFill/>
            <a:ln w="9525">
              <a:noFill/>
            </a:ln>
          </p:spPr>
        </p:pic>
        <p:sp>
          <p:nvSpPr>
            <p:cNvPr id="8205" name="Text Box 8"/>
            <p:cNvSpPr txBox="1"/>
            <p:nvPr/>
          </p:nvSpPr>
          <p:spPr>
            <a:xfrm>
              <a:off x="9" y="8"/>
              <a:ext cx="1908" cy="1720"/>
            </a:xfrm>
            <a:prstGeom prst="rect">
              <a:avLst/>
            </a:prstGeom>
            <a:noFill/>
            <a:ln w="9525">
              <a:noFill/>
            </a:ln>
          </p:spPr>
          <p:txBody>
            <a:bodyPr lIns="0" tIns="0" rIns="0" bIns="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sym typeface="+mn-ea"/>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sym typeface="+mn-ea"/>
                </a:rPr>
                <a:t>1.请思考企业为何要进行客户分类？</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sym typeface="+mn-ea"/>
                </a:rPr>
                <a:t>2.请你针对不同的客户类型，为该企业制定相应的推广策略。</a:t>
              </a:r>
              <a:endParaRPr lang="en-US" altLang="zh-CN" sz="2000" b="1" dirty="0">
                <a:solidFill>
                  <a:srgbClr val="404040"/>
                </a:solidFill>
                <a:latin typeface="Arial" panose="020B0604020202020204" pitchFamily="34" charset="0"/>
                <a:ea typeface="微软雅黑" panose="020B0503020204020204" pitchFamily="34" charset="-122"/>
              </a:endParaRPr>
            </a:p>
          </p:txBody>
        </p:sp>
      </p:grpSp>
      <p:pic>
        <p:nvPicPr>
          <p:cNvPr id="8199" name="Picture 9" descr="office6\wpsassist\cache\A000220150318R85PPIC"/>
          <p:cNvPicPr>
            <a:picLocks noChangeAspect="1"/>
          </p:cNvPicPr>
          <p:nvPr/>
        </p:nvPicPr>
        <p:blipFill>
          <a:blip r:embed="rId2"/>
          <a:stretch>
            <a:fillRect/>
          </a:stretch>
        </p:blipFill>
        <p:spPr>
          <a:xfrm>
            <a:off x="10128250" y="334963"/>
            <a:ext cx="1655763" cy="2720975"/>
          </a:xfrm>
          <a:prstGeom prst="rect">
            <a:avLst/>
          </a:prstGeom>
          <a:noFill/>
          <a:ln w="9525">
            <a:noFill/>
          </a:ln>
        </p:spPr>
      </p:pic>
      <p:grpSp>
        <p:nvGrpSpPr>
          <p:cNvPr id="8200" name="组合 19"/>
          <p:cNvGrpSpPr/>
          <p:nvPr/>
        </p:nvGrpSpPr>
        <p:grpSpPr>
          <a:xfrm>
            <a:off x="0" y="381000"/>
            <a:ext cx="695325" cy="506413"/>
            <a:chOff x="0" y="0"/>
            <a:chExt cx="694944" cy="624651"/>
          </a:xfrm>
        </p:grpSpPr>
        <p:sp>
          <p:nvSpPr>
            <p:cNvPr id="820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820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201"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情景分析</a:t>
            </a:r>
            <a:endParaRPr lang="zh-CN" altLang="zh-CN" b="1" dirty="0">
              <a:solidFill>
                <a:srgbClr val="40404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MH_Text_1"/>
          <p:cNvSpPr>
            <a:spLocks noChangeAspect="1"/>
          </p:cNvSpPr>
          <p:nvPr/>
        </p:nvSpPr>
        <p:spPr>
          <a:xfrm>
            <a:off x="2424113" y="981075"/>
            <a:ext cx="7559675" cy="4986338"/>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1.</a:t>
            </a:r>
            <a:r>
              <a:rPr lang="en-US" altLang="zh-CN" sz="2000" b="1" dirty="0">
                <a:solidFill>
                  <a:srgbClr val="404040"/>
                </a:solidFill>
                <a:latin typeface="Arial" panose="020B0604020202020204" pitchFamily="34" charset="0"/>
                <a:ea typeface="微软雅黑" panose="020B0503020204020204" pitchFamily="34" charset="-122"/>
                <a:sym typeface="+mn-ea"/>
              </a:rPr>
              <a:t>请思考企业为何要进行客户分类？</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客户是企业存在的理由，是企业的根本资源。但是，不同的客户为企业提供的价值有所不同。要弄清哪些是企业的潜在客户，哪些是高价值客户,哪些是忠诚客户，哪些是流失客户,就有必要对客户进行分类，为不同类型的客户提供有针对性的产品、服务以及营销策略。</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0"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1"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MH_Text_1"/>
          <p:cNvSpPr>
            <a:spLocks noChangeAspect="1"/>
          </p:cNvSpPr>
          <p:nvPr/>
        </p:nvSpPr>
        <p:spPr>
          <a:xfrm>
            <a:off x="2357120" y="980440"/>
            <a:ext cx="7559675" cy="5667375"/>
          </a:xfrm>
          <a:prstGeom prst="roundRect">
            <a:avLst>
              <a:gd name="adj" fmla="val 3928"/>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r>
              <a:rPr lang="en-US" altLang="zh-CN" sz="1800" b="1" dirty="0">
                <a:solidFill>
                  <a:srgbClr val="404040"/>
                </a:solidFill>
                <a:latin typeface="Arial" panose="020B0604020202020204" pitchFamily="34" charset="0"/>
                <a:ea typeface="微软雅黑" panose="020B0503020204020204" pitchFamily="34" charset="-122"/>
              </a:rPr>
              <a:t>企业按照上述推广策略开展推广后，客户订单量得到很大提升，同时不同层级客户的类型也发生了转化，比如很多老客户转化为了VIP客户，潜在客户转化为了新客户，企业经营效益得到了大幅度提升。</a:t>
            </a:r>
            <a:endParaRPr lang="en-US" altLang="zh-CN" sz="18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0"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1"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graphicFrame>
        <p:nvGraphicFramePr>
          <p:cNvPr id="2" name="表格 1"/>
          <p:cNvGraphicFramePr/>
          <p:nvPr>
            <p:custDataLst>
              <p:tags r:id="rId1"/>
            </p:custDataLst>
          </p:nvPr>
        </p:nvGraphicFramePr>
        <p:xfrm>
          <a:off x="3431540" y="2348230"/>
          <a:ext cx="5410200" cy="2616200"/>
        </p:xfrm>
        <a:graphic>
          <a:graphicData uri="http://schemas.openxmlformats.org/drawingml/2006/table">
            <a:tbl>
              <a:tblPr firstRow="1" bandRow="1">
                <a:tableStyleId>{5940675A-B579-460E-94D1-54222C63F5DA}</a:tableStyleId>
              </a:tblPr>
              <a:tblGrid>
                <a:gridCol w="1211263"/>
                <a:gridCol w="4198937"/>
              </a:tblGrid>
              <a:tr h="406400">
                <a:tc>
                  <a:txBody>
                    <a:bodyPr/>
                    <a:p>
                      <a:pPr indent="0" algn="ctr">
                        <a:buNone/>
                      </a:pPr>
                      <a:r>
                        <a:rPr lang="en-US" sz="1200" b="1">
                          <a:solidFill>
                            <a:srgbClr val="000000"/>
                          </a:solidFill>
                          <a:latin typeface="微软雅黑" panose="020B0503020204020204" pitchFamily="34" charset="-122"/>
                          <a:ea typeface="微软雅黑" panose="020B0503020204020204" pitchFamily="34" charset="-122"/>
                          <a:cs typeface="仿宋" panose="02010609060101010101" charset="-122"/>
                        </a:rPr>
                        <a:t>客户类型</a:t>
                      </a:r>
                      <a:endParaRPr lang="en-US" altLang="en-US" sz="1200" b="1">
                        <a:solidFill>
                          <a:srgbClr val="000000"/>
                        </a:solidFill>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BDD6EE"/>
                    </a:solidFill>
                  </a:tcPr>
                </a:tc>
                <a:tc>
                  <a:txBody>
                    <a:bodyPr/>
                    <a:p>
                      <a:pPr indent="0" algn="ctr">
                        <a:buNone/>
                      </a:pPr>
                      <a:r>
                        <a:rPr lang="en-US" sz="1200" b="1">
                          <a:solidFill>
                            <a:srgbClr val="000000"/>
                          </a:solidFill>
                          <a:latin typeface="微软雅黑" panose="020B0503020204020204" pitchFamily="34" charset="-122"/>
                          <a:ea typeface="微软雅黑" panose="020B0503020204020204" pitchFamily="34" charset="-122"/>
                          <a:cs typeface="仿宋" panose="02010609060101010101" charset="-122"/>
                        </a:rPr>
                        <a:t>策略</a:t>
                      </a:r>
                      <a:endParaRPr lang="en-US" altLang="en-US" sz="1200" b="1">
                        <a:solidFill>
                          <a:srgbClr val="000000"/>
                        </a:solidFill>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BDD6EE"/>
                    </a:solidFill>
                  </a:tcPr>
                </a:tc>
              </a:tr>
              <a:tr h="406400">
                <a:tc>
                  <a:txBody>
                    <a:bodyPr/>
                    <a:p>
                      <a:pPr indent="0" algn="ctr">
                        <a:buNone/>
                      </a:pPr>
                      <a:r>
                        <a:rPr lang="en-US" sz="1200" b="1">
                          <a:solidFill>
                            <a:srgbClr val="000000"/>
                          </a:solidFill>
                          <a:latin typeface="微软雅黑" panose="020B0503020204020204" pitchFamily="34" charset="-122"/>
                          <a:ea typeface="微软雅黑" panose="020B0503020204020204" pitchFamily="34" charset="-122"/>
                          <a:cs typeface="仿宋" panose="02010609060101010101" charset="-122"/>
                        </a:rPr>
                        <a:t>老客户</a:t>
                      </a:r>
                      <a:endParaRPr lang="en-US" altLang="en-US" sz="1200" b="1">
                        <a:solidFill>
                          <a:srgbClr val="000000"/>
                        </a:solidFill>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加强VIP客户特权，刺激老客户成为VIP客户</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84200">
                <a:tc>
                  <a:txBody>
                    <a:bodyPr/>
                    <a:p>
                      <a:pPr indent="0" algn="ctr">
                        <a:buNone/>
                      </a:pPr>
                      <a:r>
                        <a:rPr lang="en-US" sz="1200" b="1">
                          <a:solidFill>
                            <a:srgbClr val="000000"/>
                          </a:solidFill>
                          <a:latin typeface="微软雅黑" panose="020B0503020204020204" pitchFamily="34" charset="-122"/>
                          <a:ea typeface="微软雅黑" panose="020B0503020204020204" pitchFamily="34" charset="-122"/>
                          <a:cs typeface="仿宋" panose="02010609060101010101" charset="-122"/>
                        </a:rPr>
                        <a:t>新客户</a:t>
                      </a:r>
                      <a:endParaRPr lang="en-US" altLang="en-US" sz="1200" b="1">
                        <a:solidFill>
                          <a:srgbClr val="000000"/>
                        </a:solidFill>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仿宋" panose="02010609060101010101" charset="-122"/>
                        </a:rPr>
                        <a:t>定期推送与上次购买产品相关的其他产品或优惠信息，刺激其二次购买</a:t>
                      </a:r>
                      <a:endParaRPr lang="en-US" altLang="en-US" sz="1200" b="0">
                        <a:solidFill>
                          <a:srgbClr val="000000"/>
                        </a:solidFill>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6400">
                <a:tc>
                  <a:txBody>
                    <a:bodyPr/>
                    <a:p>
                      <a:pPr indent="0" algn="ctr">
                        <a:buNone/>
                      </a:pPr>
                      <a:r>
                        <a:rPr lang="en-US" sz="1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VIP客户</a:t>
                      </a:r>
                      <a:endParaRPr lang="en-US" altLang="en-US" sz="12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为VIP客户定期免费赠送食品小样并享受优先发货等特权</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6400">
                <a:tc>
                  <a:txBody>
                    <a:bodyPr/>
                    <a:p>
                      <a:pPr indent="0" algn="ctr">
                        <a:buNone/>
                      </a:pPr>
                      <a:r>
                        <a:rPr lang="en-US" sz="1200" b="1">
                          <a:solidFill>
                            <a:srgbClr val="000000"/>
                          </a:solidFill>
                          <a:latin typeface="微软雅黑" panose="020B0503020204020204" pitchFamily="34" charset="-122"/>
                          <a:ea typeface="微软雅黑" panose="020B0503020204020204" pitchFamily="34" charset="-122"/>
                          <a:cs typeface="仿宋" panose="02010609060101010101" charset="-122"/>
                        </a:rPr>
                        <a:t>潜在客户</a:t>
                      </a:r>
                      <a:endParaRPr lang="en-US" altLang="en-US" sz="1200" b="1">
                        <a:solidFill>
                          <a:srgbClr val="000000"/>
                        </a:solidFill>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仿宋" panose="02010609060101010101" charset="-122"/>
                        </a:rPr>
                        <a:t>推出满减优惠券，促使其产生首次购买</a:t>
                      </a:r>
                      <a:endParaRPr lang="en-US" altLang="en-US" sz="1200" b="0">
                        <a:solidFill>
                          <a:srgbClr val="000000"/>
                        </a:solidFill>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6400">
                <a:tc>
                  <a:txBody>
                    <a:bodyPr/>
                    <a:p>
                      <a:pPr indent="0" algn="ctr">
                        <a:buNone/>
                      </a:pPr>
                      <a:r>
                        <a:rPr lang="en-US" sz="1200" b="1">
                          <a:solidFill>
                            <a:srgbClr val="000000"/>
                          </a:solidFill>
                          <a:latin typeface="微软雅黑" panose="020B0503020204020204" pitchFamily="34" charset="-122"/>
                          <a:ea typeface="微软雅黑" panose="020B0503020204020204" pitchFamily="34" charset="-122"/>
                          <a:cs typeface="仿宋" panose="02010609060101010101" charset="-122"/>
                        </a:rPr>
                        <a:t>流失客户</a:t>
                      </a:r>
                      <a:endParaRPr lang="en-US" altLang="en-US" sz="1200" b="1">
                        <a:solidFill>
                          <a:srgbClr val="000000"/>
                        </a:solidFill>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仿宋" panose="02010609060101010101" charset="-122"/>
                        </a:rPr>
                        <a:t>定期推送优惠信息与上新产品信息，必要时寄送食品小样</a:t>
                      </a:r>
                      <a:endParaRPr lang="en-US" altLang="en-US" sz="1200" b="0">
                        <a:solidFill>
                          <a:srgbClr val="000000"/>
                        </a:solidFill>
                        <a:latin typeface="微软雅黑" panose="020B0503020204020204" pitchFamily="34" charset="-122"/>
                        <a:ea typeface="微软雅黑" panose="020B0503020204020204" pitchFamily="34" charset="-122"/>
                        <a:cs typeface="仿宋"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2721610" y="1810385"/>
            <a:ext cx="6327140" cy="368300"/>
          </a:xfrm>
          <a:prstGeom prst="rect">
            <a:avLst/>
          </a:prstGeom>
          <a:noFill/>
        </p:spPr>
        <p:txBody>
          <a:bodyPr wrap="square" rtlCol="0">
            <a:spAutoFit/>
          </a:bodyPr>
          <a:p>
            <a:r>
              <a:rPr lang="en-US" altLang="zh-CN" b="1" dirty="0">
                <a:solidFill>
                  <a:srgbClr val="404040"/>
                </a:solidFill>
                <a:latin typeface="Arial" panose="020B0604020202020204" pitchFamily="34" charset="0"/>
                <a:ea typeface="微软雅黑" panose="020B0503020204020204" pitchFamily="34" charset="-122"/>
                <a:sym typeface="+mn-ea"/>
              </a:rPr>
              <a:t>2. 针对不同客户提出有针对性的推广策略，具体如下：</a:t>
            </a:r>
            <a:endParaRPr lang="en-US" altLang="zh-CN" b="1" dirty="0">
              <a:solidFill>
                <a:srgbClr val="404040"/>
              </a:solidFill>
              <a:latin typeface="Arial" panose="020B0604020202020204" pitchFamily="34" charset="0"/>
              <a:ea typeface="微软雅黑" panose="020B0503020204020204" pitchFamily="34"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图片占位符 4"/>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14339" name="Rectangle 3"/>
          <p:cNvSpPr/>
          <p:nvPr/>
        </p:nvSpPr>
        <p:spPr>
          <a:xfrm>
            <a:off x="-4762" y="4221163"/>
            <a:ext cx="12192000" cy="2625725"/>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4340" name="Rectangle 8"/>
          <p:cNvSpPr/>
          <p:nvPr/>
        </p:nvSpPr>
        <p:spPr>
          <a:xfrm>
            <a:off x="0" y="3375025"/>
            <a:ext cx="12192000" cy="85725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5365" name="Rectangle 18"/>
          <p:cNvSpPr>
            <a:spLocks noChangeArrowheads="1"/>
          </p:cNvSpPr>
          <p:nvPr/>
        </p:nvSpPr>
        <p:spPr bwMode="auto">
          <a:xfrm>
            <a:off x="695325" y="4835525"/>
            <a:ext cx="30607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任务一</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解读</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客户的定义</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cxnSp>
        <p:nvCxnSpPr>
          <p:cNvPr id="14342" name="Straight Connector 22"/>
          <p:cNvCxnSpPr/>
          <p:nvPr/>
        </p:nvCxnSpPr>
        <p:spPr>
          <a:xfrm>
            <a:off x="4264025" y="4556125"/>
            <a:ext cx="0" cy="1949450"/>
          </a:xfrm>
          <a:prstGeom prst="line">
            <a:avLst/>
          </a:prstGeom>
          <a:ln w="6350" cap="flat" cmpd="sng">
            <a:solidFill>
              <a:srgbClr val="C55A11"/>
            </a:solidFill>
            <a:prstDash val="solid"/>
            <a:headEnd type="none" w="med" len="med"/>
            <a:tailEnd type="none" w="med" len="med"/>
          </a:ln>
        </p:spPr>
      </p:cxnSp>
      <p:cxnSp>
        <p:nvCxnSpPr>
          <p:cNvPr id="14343" name="Straight Connector 23"/>
          <p:cNvCxnSpPr/>
          <p:nvPr/>
        </p:nvCxnSpPr>
        <p:spPr>
          <a:xfrm>
            <a:off x="7937500" y="4556125"/>
            <a:ext cx="0" cy="1949450"/>
          </a:xfrm>
          <a:prstGeom prst="line">
            <a:avLst/>
          </a:prstGeom>
          <a:ln w="6350" cap="flat" cmpd="sng">
            <a:solidFill>
              <a:srgbClr val="C65C10"/>
            </a:solidFill>
            <a:prstDash val="solid"/>
            <a:headEnd type="none" w="med" len="med"/>
            <a:tailEnd type="none" w="med" len="med"/>
          </a:ln>
        </p:spPr>
      </p:cxnSp>
      <p:grpSp>
        <p:nvGrpSpPr>
          <p:cNvPr id="14344" name="组合 9"/>
          <p:cNvGrpSpPr/>
          <p:nvPr/>
        </p:nvGrpSpPr>
        <p:grpSpPr>
          <a:xfrm>
            <a:off x="2332038" y="3568700"/>
            <a:ext cx="282575" cy="420688"/>
            <a:chOff x="0" y="0"/>
            <a:chExt cx="282644" cy="419812"/>
          </a:xfrm>
        </p:grpSpPr>
        <p:sp>
          <p:nvSpPr>
            <p:cNvPr id="14356" name="Freeform 306"/>
            <p:cNvSpPr/>
            <p:nvPr/>
          </p:nvSpPr>
          <p:spPr>
            <a:xfrm>
              <a:off x="88325" y="407342"/>
              <a:ext cx="108071"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4" h="5">
                  <a:moveTo>
                    <a:pt x="43" y="0"/>
                  </a:moveTo>
                  <a:cubicBezTo>
                    <a:pt x="2" y="0"/>
                    <a:pt x="2" y="0"/>
                    <a:pt x="2" y="0"/>
                  </a:cubicBezTo>
                  <a:cubicBezTo>
                    <a:pt x="2" y="0"/>
                    <a:pt x="0" y="1"/>
                    <a:pt x="0" y="3"/>
                  </a:cubicBezTo>
                  <a:cubicBezTo>
                    <a:pt x="0" y="5"/>
                    <a:pt x="3" y="5"/>
                    <a:pt x="3" y="5"/>
                  </a:cubicBezTo>
                  <a:cubicBezTo>
                    <a:pt x="5" y="5"/>
                    <a:pt x="5" y="5"/>
                    <a:pt x="5" y="5"/>
                  </a:cubicBezTo>
                  <a:cubicBezTo>
                    <a:pt x="5" y="5"/>
                    <a:pt x="5" y="5"/>
                    <a:pt x="5" y="5"/>
                  </a:cubicBezTo>
                  <a:cubicBezTo>
                    <a:pt x="39" y="5"/>
                    <a:pt x="39" y="5"/>
                    <a:pt x="39" y="5"/>
                  </a:cubicBezTo>
                  <a:cubicBezTo>
                    <a:pt x="42" y="5"/>
                    <a:pt x="42" y="5"/>
                    <a:pt x="42" y="5"/>
                  </a:cubicBezTo>
                  <a:cubicBezTo>
                    <a:pt x="42" y="5"/>
                    <a:pt x="44" y="4"/>
                    <a:pt x="44" y="3"/>
                  </a:cubicBezTo>
                  <a:cubicBezTo>
                    <a:pt x="44" y="1"/>
                    <a:pt x="43" y="0"/>
                    <a:pt x="43" y="0"/>
                  </a:cubicBezTo>
                  <a:close/>
                </a:path>
              </a:pathLst>
            </a:custGeom>
            <a:solidFill>
              <a:srgbClr val="F1F0EF">
                <a:alpha val="100000"/>
              </a:srgbClr>
            </a:solidFill>
            <a:ln w="9525">
              <a:noFill/>
            </a:ln>
          </p:spPr>
          <p:txBody>
            <a:bodyPr/>
            <a:p>
              <a:endParaRPr lang="zh-CN" altLang="en-US"/>
            </a:p>
          </p:txBody>
        </p:sp>
        <p:sp>
          <p:nvSpPr>
            <p:cNvPr id="14357" name="Freeform 307"/>
            <p:cNvSpPr/>
            <p:nvPr/>
          </p:nvSpPr>
          <p:spPr>
            <a:xfrm>
              <a:off x="83131" y="392795"/>
              <a:ext cx="118463"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0"/>
                </a:cxn>
              </a:cxnLst>
              <a:pathLst>
                <a:path w="48" h="5">
                  <a:moveTo>
                    <a:pt x="47" y="0"/>
                  </a:moveTo>
                  <a:cubicBezTo>
                    <a:pt x="2" y="0"/>
                    <a:pt x="2" y="0"/>
                    <a:pt x="2" y="0"/>
                  </a:cubicBezTo>
                  <a:cubicBezTo>
                    <a:pt x="2" y="0"/>
                    <a:pt x="0" y="0"/>
                    <a:pt x="0" y="2"/>
                  </a:cubicBezTo>
                  <a:cubicBezTo>
                    <a:pt x="0" y="5"/>
                    <a:pt x="4" y="4"/>
                    <a:pt x="4" y="4"/>
                  </a:cubicBezTo>
                  <a:cubicBezTo>
                    <a:pt x="45" y="4"/>
                    <a:pt x="45" y="4"/>
                    <a:pt x="45" y="4"/>
                  </a:cubicBezTo>
                  <a:cubicBezTo>
                    <a:pt x="46" y="4"/>
                    <a:pt x="46" y="4"/>
                    <a:pt x="46" y="4"/>
                  </a:cubicBezTo>
                  <a:cubicBezTo>
                    <a:pt x="46"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4358" name="Freeform 308"/>
            <p:cNvSpPr/>
            <p:nvPr/>
          </p:nvSpPr>
          <p:spPr>
            <a:xfrm>
              <a:off x="83131" y="358502"/>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4359" name="Freeform 309"/>
            <p:cNvSpPr/>
            <p:nvPr/>
          </p:nvSpPr>
          <p:spPr>
            <a:xfrm>
              <a:off x="83131" y="376170"/>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4360" name="Freeform 310"/>
            <p:cNvSpPr>
              <a:spLocks noEditPoints="1"/>
            </p:cNvSpPr>
            <p:nvPr/>
          </p:nvSpPr>
          <p:spPr>
            <a:xfrm>
              <a:off x="0" y="0"/>
              <a:ext cx="282644" cy="351228"/>
            </a:xfrm>
            <a:custGeom>
              <a:avLst/>
              <a:gdLst/>
              <a:ahLst/>
              <a:cxnLst>
                <a:cxn ang="0">
                  <a:pos x="2147483646" y="0"/>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5" h="143">
                  <a:moveTo>
                    <a:pt x="98" y="16"/>
                  </a:moveTo>
                  <a:cubicBezTo>
                    <a:pt x="88" y="6"/>
                    <a:pt x="75" y="0"/>
                    <a:pt x="59" y="0"/>
                  </a:cubicBezTo>
                  <a:cubicBezTo>
                    <a:pt x="58" y="0"/>
                    <a:pt x="58" y="0"/>
                    <a:pt x="58" y="0"/>
                  </a:cubicBezTo>
                  <a:cubicBezTo>
                    <a:pt x="54" y="0"/>
                    <a:pt x="54" y="0"/>
                    <a:pt x="54" y="0"/>
                  </a:cubicBezTo>
                  <a:cubicBezTo>
                    <a:pt x="40" y="0"/>
                    <a:pt x="28" y="6"/>
                    <a:pt x="17" y="16"/>
                  </a:cubicBezTo>
                  <a:cubicBezTo>
                    <a:pt x="13" y="20"/>
                    <a:pt x="9" y="25"/>
                    <a:pt x="5" y="32"/>
                  </a:cubicBezTo>
                  <a:cubicBezTo>
                    <a:pt x="2" y="39"/>
                    <a:pt x="1" y="46"/>
                    <a:pt x="0" y="54"/>
                  </a:cubicBezTo>
                  <a:cubicBezTo>
                    <a:pt x="0" y="57"/>
                    <a:pt x="0" y="57"/>
                    <a:pt x="0" y="57"/>
                  </a:cubicBezTo>
                  <a:cubicBezTo>
                    <a:pt x="0" y="58"/>
                    <a:pt x="0" y="58"/>
                    <a:pt x="0" y="58"/>
                  </a:cubicBezTo>
                  <a:cubicBezTo>
                    <a:pt x="1" y="68"/>
                    <a:pt x="3" y="76"/>
                    <a:pt x="6" y="82"/>
                  </a:cubicBezTo>
                  <a:cubicBezTo>
                    <a:pt x="9" y="88"/>
                    <a:pt x="12" y="94"/>
                    <a:pt x="15" y="99"/>
                  </a:cubicBezTo>
                  <a:cubicBezTo>
                    <a:pt x="16" y="101"/>
                    <a:pt x="16" y="101"/>
                    <a:pt x="16" y="101"/>
                  </a:cubicBezTo>
                  <a:cubicBezTo>
                    <a:pt x="17" y="102"/>
                    <a:pt x="17" y="104"/>
                    <a:pt x="18" y="105"/>
                  </a:cubicBezTo>
                  <a:cubicBezTo>
                    <a:pt x="21" y="110"/>
                    <a:pt x="24" y="114"/>
                    <a:pt x="25" y="120"/>
                  </a:cubicBezTo>
                  <a:cubicBezTo>
                    <a:pt x="26" y="122"/>
                    <a:pt x="26" y="125"/>
                    <a:pt x="26" y="128"/>
                  </a:cubicBezTo>
                  <a:cubicBezTo>
                    <a:pt x="26" y="129"/>
                    <a:pt x="27" y="131"/>
                    <a:pt x="27" y="132"/>
                  </a:cubicBezTo>
                  <a:cubicBezTo>
                    <a:pt x="28" y="137"/>
                    <a:pt x="31" y="140"/>
                    <a:pt x="33" y="142"/>
                  </a:cubicBezTo>
                  <a:cubicBezTo>
                    <a:pt x="33" y="143"/>
                    <a:pt x="34" y="143"/>
                    <a:pt x="35" y="143"/>
                  </a:cubicBezTo>
                  <a:cubicBezTo>
                    <a:pt x="81" y="143"/>
                    <a:pt x="81" y="143"/>
                    <a:pt x="81" y="143"/>
                  </a:cubicBezTo>
                  <a:cubicBezTo>
                    <a:pt x="82" y="143"/>
                    <a:pt x="83" y="143"/>
                    <a:pt x="83" y="142"/>
                  </a:cubicBezTo>
                  <a:cubicBezTo>
                    <a:pt x="87" y="138"/>
                    <a:pt x="88" y="133"/>
                    <a:pt x="89" y="127"/>
                  </a:cubicBezTo>
                  <a:cubicBezTo>
                    <a:pt x="89" y="125"/>
                    <a:pt x="90" y="122"/>
                    <a:pt x="90" y="120"/>
                  </a:cubicBezTo>
                  <a:cubicBezTo>
                    <a:pt x="92" y="115"/>
                    <a:pt x="95" y="110"/>
                    <a:pt x="98" y="105"/>
                  </a:cubicBezTo>
                  <a:cubicBezTo>
                    <a:pt x="98" y="103"/>
                    <a:pt x="99" y="102"/>
                    <a:pt x="100" y="101"/>
                  </a:cubicBezTo>
                  <a:cubicBezTo>
                    <a:pt x="100" y="99"/>
                    <a:pt x="101" y="98"/>
                    <a:pt x="102" y="96"/>
                  </a:cubicBezTo>
                  <a:cubicBezTo>
                    <a:pt x="108" y="85"/>
                    <a:pt x="114" y="74"/>
                    <a:pt x="115" y="57"/>
                  </a:cubicBezTo>
                  <a:cubicBezTo>
                    <a:pt x="115" y="57"/>
                    <a:pt x="115" y="57"/>
                    <a:pt x="115" y="57"/>
                  </a:cubicBezTo>
                  <a:cubicBezTo>
                    <a:pt x="115" y="55"/>
                    <a:pt x="115" y="55"/>
                    <a:pt x="115" y="55"/>
                  </a:cubicBezTo>
                  <a:cubicBezTo>
                    <a:pt x="115" y="40"/>
                    <a:pt x="109" y="27"/>
                    <a:pt x="98" y="16"/>
                  </a:cubicBezTo>
                  <a:close/>
                  <a:moveTo>
                    <a:pt x="109" y="57"/>
                  </a:moveTo>
                  <a:cubicBezTo>
                    <a:pt x="109" y="72"/>
                    <a:pt x="103" y="82"/>
                    <a:pt x="97" y="93"/>
                  </a:cubicBezTo>
                  <a:cubicBezTo>
                    <a:pt x="96" y="95"/>
                    <a:pt x="96" y="96"/>
                    <a:pt x="95" y="98"/>
                  </a:cubicBezTo>
                  <a:cubicBezTo>
                    <a:pt x="95" y="91"/>
                    <a:pt x="94" y="79"/>
                    <a:pt x="90" y="76"/>
                  </a:cubicBezTo>
                  <a:cubicBezTo>
                    <a:pt x="90" y="76"/>
                    <a:pt x="90" y="76"/>
                    <a:pt x="90" y="76"/>
                  </a:cubicBezTo>
                  <a:cubicBezTo>
                    <a:pt x="89" y="75"/>
                    <a:pt x="88" y="75"/>
                    <a:pt x="88" y="75"/>
                  </a:cubicBezTo>
                  <a:cubicBezTo>
                    <a:pt x="87" y="73"/>
                    <a:pt x="73" y="69"/>
                    <a:pt x="73" y="69"/>
                  </a:cubicBezTo>
                  <a:cubicBezTo>
                    <a:pt x="67" y="62"/>
                    <a:pt x="67" y="62"/>
                    <a:pt x="67" y="62"/>
                  </a:cubicBezTo>
                  <a:cubicBezTo>
                    <a:pt x="68" y="64"/>
                    <a:pt x="68" y="64"/>
                    <a:pt x="68" y="64"/>
                  </a:cubicBezTo>
                  <a:cubicBezTo>
                    <a:pt x="68" y="69"/>
                    <a:pt x="63" y="85"/>
                    <a:pt x="63" y="85"/>
                  </a:cubicBezTo>
                  <a:cubicBezTo>
                    <a:pt x="63" y="83"/>
                    <a:pt x="60" y="77"/>
                    <a:pt x="60" y="77"/>
                  </a:cubicBezTo>
                  <a:cubicBezTo>
                    <a:pt x="60" y="76"/>
                    <a:pt x="61" y="73"/>
                    <a:pt x="61" y="73"/>
                  </a:cubicBezTo>
                  <a:cubicBezTo>
                    <a:pt x="57" y="68"/>
                    <a:pt x="54" y="73"/>
                    <a:pt x="54" y="73"/>
                  </a:cubicBezTo>
                  <a:cubicBezTo>
                    <a:pt x="53" y="75"/>
                    <a:pt x="56" y="78"/>
                    <a:pt x="56" y="78"/>
                  </a:cubicBezTo>
                  <a:cubicBezTo>
                    <a:pt x="55" y="79"/>
                    <a:pt x="55" y="82"/>
                    <a:pt x="55" y="82"/>
                  </a:cubicBezTo>
                  <a:cubicBezTo>
                    <a:pt x="54" y="84"/>
                    <a:pt x="53" y="88"/>
                    <a:pt x="53" y="88"/>
                  </a:cubicBezTo>
                  <a:cubicBezTo>
                    <a:pt x="50" y="79"/>
                    <a:pt x="49" y="64"/>
                    <a:pt x="49" y="64"/>
                  </a:cubicBezTo>
                  <a:cubicBezTo>
                    <a:pt x="48" y="63"/>
                    <a:pt x="50" y="63"/>
                    <a:pt x="50" y="63"/>
                  </a:cubicBezTo>
                  <a:cubicBezTo>
                    <a:pt x="51" y="65"/>
                    <a:pt x="51" y="65"/>
                    <a:pt x="51" y="65"/>
                  </a:cubicBezTo>
                  <a:cubicBezTo>
                    <a:pt x="52" y="67"/>
                    <a:pt x="58" y="70"/>
                    <a:pt x="58" y="70"/>
                  </a:cubicBezTo>
                  <a:cubicBezTo>
                    <a:pt x="64" y="66"/>
                    <a:pt x="64" y="66"/>
                    <a:pt x="64" y="66"/>
                  </a:cubicBezTo>
                  <a:cubicBezTo>
                    <a:pt x="67" y="65"/>
                    <a:pt x="67" y="62"/>
                    <a:pt x="67" y="62"/>
                  </a:cubicBezTo>
                  <a:cubicBezTo>
                    <a:pt x="66" y="62"/>
                    <a:pt x="66" y="58"/>
                    <a:pt x="66" y="58"/>
                  </a:cubicBezTo>
                  <a:cubicBezTo>
                    <a:pt x="67" y="57"/>
                    <a:pt x="69" y="53"/>
                    <a:pt x="69" y="53"/>
                  </a:cubicBezTo>
                  <a:cubicBezTo>
                    <a:pt x="71" y="50"/>
                    <a:pt x="71" y="44"/>
                    <a:pt x="71" y="44"/>
                  </a:cubicBezTo>
                  <a:cubicBezTo>
                    <a:pt x="74" y="25"/>
                    <a:pt x="57" y="27"/>
                    <a:pt x="57" y="27"/>
                  </a:cubicBezTo>
                  <a:cubicBezTo>
                    <a:pt x="44" y="29"/>
                    <a:pt x="47" y="45"/>
                    <a:pt x="47" y="45"/>
                  </a:cubicBezTo>
                  <a:cubicBezTo>
                    <a:pt x="45" y="45"/>
                    <a:pt x="48" y="52"/>
                    <a:pt x="48" y="52"/>
                  </a:cubicBezTo>
                  <a:cubicBezTo>
                    <a:pt x="48" y="52"/>
                    <a:pt x="50" y="57"/>
                    <a:pt x="50" y="57"/>
                  </a:cubicBezTo>
                  <a:cubicBezTo>
                    <a:pt x="50" y="62"/>
                    <a:pt x="50" y="62"/>
                    <a:pt x="50" y="62"/>
                  </a:cubicBezTo>
                  <a:cubicBezTo>
                    <a:pt x="49" y="62"/>
                    <a:pt x="45" y="68"/>
                    <a:pt x="45" y="68"/>
                  </a:cubicBezTo>
                  <a:cubicBezTo>
                    <a:pt x="37" y="68"/>
                    <a:pt x="29" y="74"/>
                    <a:pt x="29" y="74"/>
                  </a:cubicBezTo>
                  <a:cubicBezTo>
                    <a:pt x="28" y="74"/>
                    <a:pt x="27" y="74"/>
                    <a:pt x="27" y="74"/>
                  </a:cubicBezTo>
                  <a:cubicBezTo>
                    <a:pt x="26" y="74"/>
                    <a:pt x="26" y="74"/>
                    <a:pt x="26" y="74"/>
                  </a:cubicBezTo>
                  <a:cubicBezTo>
                    <a:pt x="26" y="75"/>
                    <a:pt x="26" y="75"/>
                    <a:pt x="26" y="75"/>
                  </a:cubicBezTo>
                  <a:cubicBezTo>
                    <a:pt x="26" y="75"/>
                    <a:pt x="26" y="76"/>
                    <a:pt x="26" y="77"/>
                  </a:cubicBezTo>
                  <a:cubicBezTo>
                    <a:pt x="25" y="82"/>
                    <a:pt x="21" y="92"/>
                    <a:pt x="20" y="97"/>
                  </a:cubicBezTo>
                  <a:cubicBezTo>
                    <a:pt x="20" y="96"/>
                    <a:pt x="20" y="96"/>
                    <a:pt x="20" y="96"/>
                  </a:cubicBezTo>
                  <a:cubicBezTo>
                    <a:pt x="17" y="91"/>
                    <a:pt x="14" y="86"/>
                    <a:pt x="11" y="80"/>
                  </a:cubicBezTo>
                  <a:cubicBezTo>
                    <a:pt x="8" y="74"/>
                    <a:pt x="7" y="67"/>
                    <a:pt x="6" y="57"/>
                  </a:cubicBezTo>
                  <a:cubicBezTo>
                    <a:pt x="6" y="54"/>
                    <a:pt x="6" y="54"/>
                    <a:pt x="6" y="54"/>
                  </a:cubicBezTo>
                  <a:cubicBezTo>
                    <a:pt x="6" y="47"/>
                    <a:pt x="8" y="40"/>
                    <a:pt x="11" y="34"/>
                  </a:cubicBezTo>
                  <a:cubicBezTo>
                    <a:pt x="13" y="28"/>
                    <a:pt x="17" y="24"/>
                    <a:pt x="21" y="20"/>
                  </a:cubicBezTo>
                  <a:cubicBezTo>
                    <a:pt x="30" y="11"/>
                    <a:pt x="41" y="6"/>
                    <a:pt x="54" y="5"/>
                  </a:cubicBezTo>
                  <a:cubicBezTo>
                    <a:pt x="58" y="5"/>
                    <a:pt x="58" y="5"/>
                    <a:pt x="58" y="5"/>
                  </a:cubicBezTo>
                  <a:cubicBezTo>
                    <a:pt x="73" y="6"/>
                    <a:pt x="85" y="11"/>
                    <a:pt x="94" y="20"/>
                  </a:cubicBezTo>
                  <a:cubicBezTo>
                    <a:pt x="104" y="30"/>
                    <a:pt x="109" y="41"/>
                    <a:pt x="109" y="56"/>
                  </a:cubicBezTo>
                  <a:lnTo>
                    <a:pt x="109" y="57"/>
                  </a:lnTo>
                  <a:close/>
                </a:path>
              </a:pathLst>
            </a:custGeom>
            <a:solidFill>
              <a:srgbClr val="F1F0EF">
                <a:alpha val="100000"/>
              </a:srgbClr>
            </a:solidFill>
            <a:ln w="9525">
              <a:noFill/>
            </a:ln>
          </p:spPr>
          <p:txBody>
            <a:bodyPr/>
            <a:p>
              <a:endParaRPr lang="zh-CN" altLang="en-US"/>
            </a:p>
          </p:txBody>
        </p:sp>
      </p:grpSp>
      <p:grpSp>
        <p:nvGrpSpPr>
          <p:cNvPr id="14345" name="组合 15"/>
          <p:cNvGrpSpPr/>
          <p:nvPr/>
        </p:nvGrpSpPr>
        <p:grpSpPr>
          <a:xfrm>
            <a:off x="5875338" y="3617913"/>
            <a:ext cx="431800" cy="361950"/>
            <a:chOff x="0" y="0"/>
            <a:chExt cx="432281" cy="361620"/>
          </a:xfrm>
        </p:grpSpPr>
        <p:sp>
          <p:nvSpPr>
            <p:cNvPr id="14354" name="Freeform 313"/>
            <p:cNvSpPr>
              <a:spLocks noEditPoints="1"/>
            </p:cNvSpPr>
            <p:nvPr/>
          </p:nvSpPr>
          <p:spPr>
            <a:xfrm>
              <a:off x="0" y="0"/>
              <a:ext cx="432281" cy="36162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6" h="147">
                  <a:moveTo>
                    <a:pt x="154" y="48"/>
                  </a:moveTo>
                  <a:cubicBezTo>
                    <a:pt x="154" y="26"/>
                    <a:pt x="154" y="26"/>
                    <a:pt x="154" y="26"/>
                  </a:cubicBezTo>
                  <a:cubicBezTo>
                    <a:pt x="154" y="23"/>
                    <a:pt x="151" y="20"/>
                    <a:pt x="148" y="20"/>
                  </a:cubicBezTo>
                  <a:cubicBezTo>
                    <a:pt x="93" y="20"/>
                    <a:pt x="93" y="20"/>
                    <a:pt x="93" y="20"/>
                  </a:cubicBezTo>
                  <a:cubicBezTo>
                    <a:pt x="93" y="16"/>
                    <a:pt x="92" y="10"/>
                    <a:pt x="89" y="6"/>
                  </a:cubicBezTo>
                  <a:cubicBezTo>
                    <a:pt x="85" y="2"/>
                    <a:pt x="80" y="0"/>
                    <a:pt x="74" y="0"/>
                  </a:cubicBezTo>
                  <a:cubicBezTo>
                    <a:pt x="67" y="0"/>
                    <a:pt x="62" y="2"/>
                    <a:pt x="58" y="7"/>
                  </a:cubicBezTo>
                  <a:cubicBezTo>
                    <a:pt x="54" y="11"/>
                    <a:pt x="53" y="16"/>
                    <a:pt x="53" y="20"/>
                  </a:cubicBezTo>
                  <a:cubicBezTo>
                    <a:pt x="5" y="20"/>
                    <a:pt x="5" y="20"/>
                    <a:pt x="5" y="20"/>
                  </a:cubicBezTo>
                  <a:cubicBezTo>
                    <a:pt x="2" y="20"/>
                    <a:pt x="0" y="23"/>
                    <a:pt x="0" y="26"/>
                  </a:cubicBezTo>
                  <a:cubicBezTo>
                    <a:pt x="0" y="67"/>
                    <a:pt x="0" y="67"/>
                    <a:pt x="0" y="67"/>
                  </a:cubicBezTo>
                  <a:cubicBezTo>
                    <a:pt x="30" y="67"/>
                    <a:pt x="30" y="67"/>
                    <a:pt x="30" y="67"/>
                  </a:cubicBezTo>
                  <a:cubicBezTo>
                    <a:pt x="30" y="65"/>
                    <a:pt x="32" y="64"/>
                    <a:pt x="34" y="64"/>
                  </a:cubicBezTo>
                  <a:cubicBezTo>
                    <a:pt x="35" y="64"/>
                    <a:pt x="37" y="65"/>
                    <a:pt x="37" y="67"/>
                  </a:cubicBezTo>
                  <a:cubicBezTo>
                    <a:pt x="71" y="67"/>
                    <a:pt x="71" y="67"/>
                    <a:pt x="71" y="67"/>
                  </a:cubicBezTo>
                  <a:cubicBezTo>
                    <a:pt x="70" y="68"/>
                    <a:pt x="69" y="69"/>
                    <a:pt x="69" y="71"/>
                  </a:cubicBezTo>
                  <a:cubicBezTo>
                    <a:pt x="37" y="71"/>
                    <a:pt x="37" y="71"/>
                    <a:pt x="37" y="71"/>
                  </a:cubicBezTo>
                  <a:cubicBezTo>
                    <a:pt x="37" y="75"/>
                    <a:pt x="37" y="75"/>
                    <a:pt x="37" y="75"/>
                  </a:cubicBezTo>
                  <a:cubicBezTo>
                    <a:pt x="37" y="77"/>
                    <a:pt x="36" y="79"/>
                    <a:pt x="34" y="79"/>
                  </a:cubicBezTo>
                  <a:cubicBezTo>
                    <a:pt x="32" y="79"/>
                    <a:pt x="30" y="77"/>
                    <a:pt x="30" y="75"/>
                  </a:cubicBezTo>
                  <a:cubicBezTo>
                    <a:pt x="30" y="71"/>
                    <a:pt x="30" y="71"/>
                    <a:pt x="30" y="71"/>
                  </a:cubicBezTo>
                  <a:cubicBezTo>
                    <a:pt x="0" y="71"/>
                    <a:pt x="0" y="71"/>
                    <a:pt x="0" y="71"/>
                  </a:cubicBezTo>
                  <a:cubicBezTo>
                    <a:pt x="0" y="126"/>
                    <a:pt x="0" y="126"/>
                    <a:pt x="0" y="126"/>
                  </a:cubicBezTo>
                  <a:cubicBezTo>
                    <a:pt x="0" y="129"/>
                    <a:pt x="2" y="132"/>
                    <a:pt x="5" y="132"/>
                  </a:cubicBezTo>
                  <a:cubicBezTo>
                    <a:pt x="81" y="132"/>
                    <a:pt x="81" y="132"/>
                    <a:pt x="81" y="132"/>
                  </a:cubicBezTo>
                  <a:cubicBezTo>
                    <a:pt x="91" y="141"/>
                    <a:pt x="105" y="147"/>
                    <a:pt x="120" y="147"/>
                  </a:cubicBezTo>
                  <a:cubicBezTo>
                    <a:pt x="151" y="147"/>
                    <a:pt x="176" y="123"/>
                    <a:pt x="176" y="92"/>
                  </a:cubicBezTo>
                  <a:cubicBezTo>
                    <a:pt x="176" y="74"/>
                    <a:pt x="167" y="58"/>
                    <a:pt x="154" y="48"/>
                  </a:cubicBezTo>
                  <a:close/>
                  <a:moveTo>
                    <a:pt x="64" y="12"/>
                  </a:moveTo>
                  <a:cubicBezTo>
                    <a:pt x="66" y="9"/>
                    <a:pt x="69" y="8"/>
                    <a:pt x="74" y="8"/>
                  </a:cubicBezTo>
                  <a:cubicBezTo>
                    <a:pt x="78" y="8"/>
                    <a:pt x="81" y="9"/>
                    <a:pt x="83" y="11"/>
                  </a:cubicBezTo>
                  <a:cubicBezTo>
                    <a:pt x="85" y="14"/>
                    <a:pt x="85" y="17"/>
                    <a:pt x="86" y="20"/>
                  </a:cubicBezTo>
                  <a:cubicBezTo>
                    <a:pt x="60" y="20"/>
                    <a:pt x="60" y="20"/>
                    <a:pt x="60" y="20"/>
                  </a:cubicBezTo>
                  <a:cubicBezTo>
                    <a:pt x="61" y="17"/>
                    <a:pt x="62" y="14"/>
                    <a:pt x="64" y="12"/>
                  </a:cubicBezTo>
                  <a:close/>
                  <a:moveTo>
                    <a:pt x="120" y="136"/>
                  </a:moveTo>
                  <a:cubicBezTo>
                    <a:pt x="96" y="136"/>
                    <a:pt x="76" y="116"/>
                    <a:pt x="76" y="92"/>
                  </a:cubicBezTo>
                  <a:cubicBezTo>
                    <a:pt x="76" y="80"/>
                    <a:pt x="81" y="70"/>
                    <a:pt x="89" y="62"/>
                  </a:cubicBezTo>
                  <a:cubicBezTo>
                    <a:pt x="89" y="62"/>
                    <a:pt x="89" y="62"/>
                    <a:pt x="89" y="62"/>
                  </a:cubicBezTo>
                  <a:cubicBezTo>
                    <a:pt x="89" y="61"/>
                    <a:pt x="89" y="61"/>
                    <a:pt x="89" y="61"/>
                  </a:cubicBezTo>
                  <a:cubicBezTo>
                    <a:pt x="97" y="54"/>
                    <a:pt x="108" y="49"/>
                    <a:pt x="120" y="49"/>
                  </a:cubicBezTo>
                  <a:cubicBezTo>
                    <a:pt x="145" y="49"/>
                    <a:pt x="164" y="68"/>
                    <a:pt x="164" y="92"/>
                  </a:cubicBezTo>
                  <a:cubicBezTo>
                    <a:pt x="164" y="116"/>
                    <a:pt x="145" y="136"/>
                    <a:pt x="120" y="136"/>
                  </a:cubicBezTo>
                  <a:close/>
                </a:path>
              </a:pathLst>
            </a:custGeom>
            <a:solidFill>
              <a:srgbClr val="F1F0EF">
                <a:alpha val="100000"/>
              </a:srgbClr>
            </a:solidFill>
            <a:ln w="9525">
              <a:noFill/>
            </a:ln>
          </p:spPr>
          <p:txBody>
            <a:bodyPr/>
            <a:p>
              <a:endParaRPr lang="zh-CN" altLang="en-US"/>
            </a:p>
          </p:txBody>
        </p:sp>
        <p:sp>
          <p:nvSpPr>
            <p:cNvPr id="14355" name="Freeform 314"/>
            <p:cNvSpPr>
              <a:spLocks noEditPoints="1"/>
            </p:cNvSpPr>
            <p:nvPr/>
          </p:nvSpPr>
          <p:spPr>
            <a:xfrm>
              <a:off x="252512" y="147558"/>
              <a:ext cx="86250" cy="16210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5" h="66">
                  <a:moveTo>
                    <a:pt x="31" y="33"/>
                  </a:moveTo>
                  <a:cubicBezTo>
                    <a:pt x="30" y="31"/>
                    <a:pt x="28" y="30"/>
                    <a:pt x="26" y="29"/>
                  </a:cubicBezTo>
                  <a:cubicBezTo>
                    <a:pt x="25" y="29"/>
                    <a:pt x="23" y="28"/>
                    <a:pt x="20" y="28"/>
                  </a:cubicBezTo>
                  <a:cubicBezTo>
                    <a:pt x="20" y="9"/>
                    <a:pt x="20" y="9"/>
                    <a:pt x="20" y="9"/>
                  </a:cubicBezTo>
                  <a:cubicBezTo>
                    <a:pt x="22" y="9"/>
                    <a:pt x="24" y="10"/>
                    <a:pt x="25" y="12"/>
                  </a:cubicBezTo>
                  <a:cubicBezTo>
                    <a:pt x="26" y="13"/>
                    <a:pt x="27" y="15"/>
                    <a:pt x="27" y="17"/>
                  </a:cubicBezTo>
                  <a:cubicBezTo>
                    <a:pt x="34" y="16"/>
                    <a:pt x="34" y="16"/>
                    <a:pt x="34" y="16"/>
                  </a:cubicBezTo>
                  <a:cubicBezTo>
                    <a:pt x="33" y="12"/>
                    <a:pt x="32" y="9"/>
                    <a:pt x="29" y="7"/>
                  </a:cubicBezTo>
                  <a:cubicBezTo>
                    <a:pt x="27" y="5"/>
                    <a:pt x="24" y="4"/>
                    <a:pt x="20" y="3"/>
                  </a:cubicBezTo>
                  <a:cubicBezTo>
                    <a:pt x="20" y="0"/>
                    <a:pt x="20" y="0"/>
                    <a:pt x="20" y="0"/>
                  </a:cubicBezTo>
                  <a:cubicBezTo>
                    <a:pt x="16" y="0"/>
                    <a:pt x="16" y="0"/>
                    <a:pt x="16" y="0"/>
                  </a:cubicBezTo>
                  <a:cubicBezTo>
                    <a:pt x="16" y="3"/>
                    <a:pt x="16" y="3"/>
                    <a:pt x="16" y="3"/>
                  </a:cubicBezTo>
                  <a:cubicBezTo>
                    <a:pt x="12" y="4"/>
                    <a:pt x="8" y="5"/>
                    <a:pt x="6" y="7"/>
                  </a:cubicBezTo>
                  <a:cubicBezTo>
                    <a:pt x="3" y="10"/>
                    <a:pt x="1" y="13"/>
                    <a:pt x="1" y="18"/>
                  </a:cubicBezTo>
                  <a:cubicBezTo>
                    <a:pt x="1" y="21"/>
                    <a:pt x="2" y="23"/>
                    <a:pt x="3" y="25"/>
                  </a:cubicBezTo>
                  <a:cubicBezTo>
                    <a:pt x="4" y="27"/>
                    <a:pt x="6" y="29"/>
                    <a:pt x="8" y="30"/>
                  </a:cubicBezTo>
                  <a:cubicBezTo>
                    <a:pt x="10" y="31"/>
                    <a:pt x="13" y="32"/>
                    <a:pt x="16" y="33"/>
                  </a:cubicBezTo>
                  <a:cubicBezTo>
                    <a:pt x="16" y="54"/>
                    <a:pt x="16" y="54"/>
                    <a:pt x="16" y="54"/>
                  </a:cubicBezTo>
                  <a:cubicBezTo>
                    <a:pt x="13" y="53"/>
                    <a:pt x="11" y="52"/>
                    <a:pt x="9" y="50"/>
                  </a:cubicBezTo>
                  <a:cubicBezTo>
                    <a:pt x="8" y="48"/>
                    <a:pt x="7" y="46"/>
                    <a:pt x="7" y="42"/>
                  </a:cubicBezTo>
                  <a:cubicBezTo>
                    <a:pt x="0" y="43"/>
                    <a:pt x="0" y="43"/>
                    <a:pt x="0" y="43"/>
                  </a:cubicBezTo>
                  <a:cubicBezTo>
                    <a:pt x="0" y="47"/>
                    <a:pt x="1" y="50"/>
                    <a:pt x="3" y="52"/>
                  </a:cubicBezTo>
                  <a:cubicBezTo>
                    <a:pt x="4" y="54"/>
                    <a:pt x="6" y="56"/>
                    <a:pt x="8" y="57"/>
                  </a:cubicBezTo>
                  <a:cubicBezTo>
                    <a:pt x="10" y="58"/>
                    <a:pt x="13" y="59"/>
                    <a:pt x="16" y="59"/>
                  </a:cubicBezTo>
                  <a:cubicBezTo>
                    <a:pt x="16" y="66"/>
                    <a:pt x="16" y="66"/>
                    <a:pt x="16" y="66"/>
                  </a:cubicBezTo>
                  <a:cubicBezTo>
                    <a:pt x="20" y="66"/>
                    <a:pt x="20" y="66"/>
                    <a:pt x="20" y="66"/>
                  </a:cubicBezTo>
                  <a:cubicBezTo>
                    <a:pt x="20" y="59"/>
                    <a:pt x="20" y="59"/>
                    <a:pt x="20" y="59"/>
                  </a:cubicBezTo>
                  <a:cubicBezTo>
                    <a:pt x="24" y="59"/>
                    <a:pt x="28" y="57"/>
                    <a:pt x="31" y="54"/>
                  </a:cubicBezTo>
                  <a:cubicBezTo>
                    <a:pt x="34" y="51"/>
                    <a:pt x="35" y="47"/>
                    <a:pt x="35" y="43"/>
                  </a:cubicBezTo>
                  <a:cubicBezTo>
                    <a:pt x="35" y="41"/>
                    <a:pt x="35" y="39"/>
                    <a:pt x="34" y="37"/>
                  </a:cubicBezTo>
                  <a:cubicBezTo>
                    <a:pt x="34" y="35"/>
                    <a:pt x="33" y="34"/>
                    <a:pt x="31" y="33"/>
                  </a:cubicBezTo>
                  <a:close/>
                  <a:moveTo>
                    <a:pt x="16" y="27"/>
                  </a:moveTo>
                  <a:cubicBezTo>
                    <a:pt x="13" y="26"/>
                    <a:pt x="11" y="25"/>
                    <a:pt x="10" y="23"/>
                  </a:cubicBezTo>
                  <a:cubicBezTo>
                    <a:pt x="8" y="22"/>
                    <a:pt x="8" y="20"/>
                    <a:pt x="8" y="18"/>
                  </a:cubicBezTo>
                  <a:cubicBezTo>
                    <a:pt x="8" y="15"/>
                    <a:pt x="8" y="13"/>
                    <a:pt x="10" y="12"/>
                  </a:cubicBezTo>
                  <a:cubicBezTo>
                    <a:pt x="11" y="10"/>
                    <a:pt x="13" y="9"/>
                    <a:pt x="16" y="9"/>
                  </a:cubicBezTo>
                  <a:lnTo>
                    <a:pt x="16" y="27"/>
                  </a:lnTo>
                  <a:close/>
                  <a:moveTo>
                    <a:pt x="26" y="50"/>
                  </a:moveTo>
                  <a:cubicBezTo>
                    <a:pt x="24" y="52"/>
                    <a:pt x="22" y="53"/>
                    <a:pt x="20" y="54"/>
                  </a:cubicBezTo>
                  <a:cubicBezTo>
                    <a:pt x="20" y="34"/>
                    <a:pt x="20" y="34"/>
                    <a:pt x="20" y="34"/>
                  </a:cubicBezTo>
                  <a:cubicBezTo>
                    <a:pt x="23" y="35"/>
                    <a:pt x="26" y="36"/>
                    <a:pt x="27" y="38"/>
                  </a:cubicBezTo>
                  <a:cubicBezTo>
                    <a:pt x="28" y="39"/>
                    <a:pt x="29" y="41"/>
                    <a:pt x="29" y="43"/>
                  </a:cubicBezTo>
                  <a:cubicBezTo>
                    <a:pt x="29" y="46"/>
                    <a:pt x="28" y="48"/>
                    <a:pt x="26" y="50"/>
                  </a:cubicBezTo>
                  <a:close/>
                </a:path>
              </a:pathLst>
            </a:custGeom>
            <a:solidFill>
              <a:srgbClr val="F1F0EF">
                <a:alpha val="100000"/>
              </a:srgbClr>
            </a:solidFill>
            <a:ln w="9525">
              <a:noFill/>
            </a:ln>
          </p:spPr>
          <p:txBody>
            <a:bodyPr/>
            <a:p>
              <a:endParaRPr lang="zh-CN" altLang="en-US"/>
            </a:p>
          </p:txBody>
        </p:sp>
      </p:grpSp>
      <p:grpSp>
        <p:nvGrpSpPr>
          <p:cNvPr id="14346" name="组合 18"/>
          <p:cNvGrpSpPr/>
          <p:nvPr/>
        </p:nvGrpSpPr>
        <p:grpSpPr>
          <a:xfrm>
            <a:off x="9567863" y="3567113"/>
            <a:ext cx="415925" cy="441325"/>
            <a:chOff x="0" y="0"/>
            <a:chExt cx="415655" cy="441633"/>
          </a:xfrm>
        </p:grpSpPr>
        <p:sp>
          <p:nvSpPr>
            <p:cNvPr id="14349" name="Freeform 317"/>
            <p:cNvSpPr>
              <a:spLocks noEditPoints="1"/>
            </p:cNvSpPr>
            <p:nvPr/>
          </p:nvSpPr>
          <p:spPr>
            <a:xfrm>
              <a:off x="49879" y="0"/>
              <a:ext cx="365776" cy="43436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49" h="177">
                  <a:moveTo>
                    <a:pt x="146" y="162"/>
                  </a:moveTo>
                  <a:cubicBezTo>
                    <a:pt x="106" y="109"/>
                    <a:pt x="106" y="109"/>
                    <a:pt x="106" y="109"/>
                  </a:cubicBezTo>
                  <a:cubicBezTo>
                    <a:pt x="105" y="108"/>
                    <a:pt x="105" y="108"/>
                    <a:pt x="104" y="107"/>
                  </a:cubicBezTo>
                  <a:cubicBezTo>
                    <a:pt x="125" y="87"/>
                    <a:pt x="128" y="54"/>
                    <a:pt x="110" y="31"/>
                  </a:cubicBezTo>
                  <a:cubicBezTo>
                    <a:pt x="91" y="5"/>
                    <a:pt x="55" y="0"/>
                    <a:pt x="30" y="20"/>
                  </a:cubicBezTo>
                  <a:cubicBezTo>
                    <a:pt x="5" y="39"/>
                    <a:pt x="0" y="75"/>
                    <a:pt x="19" y="101"/>
                  </a:cubicBezTo>
                  <a:cubicBezTo>
                    <a:pt x="37" y="123"/>
                    <a:pt x="67" y="130"/>
                    <a:pt x="91" y="117"/>
                  </a:cubicBezTo>
                  <a:cubicBezTo>
                    <a:pt x="91" y="117"/>
                    <a:pt x="92" y="118"/>
                    <a:pt x="92" y="119"/>
                  </a:cubicBezTo>
                  <a:cubicBezTo>
                    <a:pt x="132" y="172"/>
                    <a:pt x="132" y="172"/>
                    <a:pt x="132" y="172"/>
                  </a:cubicBezTo>
                  <a:cubicBezTo>
                    <a:pt x="135" y="176"/>
                    <a:pt x="140" y="177"/>
                    <a:pt x="144" y="174"/>
                  </a:cubicBezTo>
                  <a:cubicBezTo>
                    <a:pt x="148" y="171"/>
                    <a:pt x="149" y="166"/>
                    <a:pt x="146" y="162"/>
                  </a:cubicBezTo>
                  <a:close/>
                  <a:moveTo>
                    <a:pt x="28" y="94"/>
                  </a:moveTo>
                  <a:cubicBezTo>
                    <a:pt x="13" y="73"/>
                    <a:pt x="16" y="44"/>
                    <a:pt x="37" y="28"/>
                  </a:cubicBezTo>
                  <a:cubicBezTo>
                    <a:pt x="57" y="13"/>
                    <a:pt x="86" y="17"/>
                    <a:pt x="101" y="37"/>
                  </a:cubicBezTo>
                  <a:cubicBezTo>
                    <a:pt x="117" y="58"/>
                    <a:pt x="113" y="87"/>
                    <a:pt x="93" y="103"/>
                  </a:cubicBezTo>
                  <a:cubicBezTo>
                    <a:pt x="72" y="119"/>
                    <a:pt x="43" y="115"/>
                    <a:pt x="28" y="94"/>
                  </a:cubicBezTo>
                  <a:close/>
                </a:path>
              </a:pathLst>
            </a:custGeom>
            <a:solidFill>
              <a:srgbClr val="F1F0EF">
                <a:alpha val="100000"/>
              </a:srgbClr>
            </a:solidFill>
            <a:ln w="9525">
              <a:noFill/>
            </a:ln>
          </p:spPr>
          <p:txBody>
            <a:bodyPr/>
            <a:p>
              <a:endParaRPr lang="zh-CN" altLang="en-US"/>
            </a:p>
          </p:txBody>
        </p:sp>
        <p:sp>
          <p:nvSpPr>
            <p:cNvPr id="14350" name="Freeform 318"/>
            <p:cNvSpPr/>
            <p:nvPr/>
          </p:nvSpPr>
          <p:spPr>
            <a:xfrm>
              <a:off x="214063" y="58192"/>
              <a:ext cx="73780" cy="51957"/>
            </a:xfrm>
            <a:custGeom>
              <a:avLst/>
              <a:gdLst/>
              <a:ahLst/>
              <a:cxnLst>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Lst>
              <a:pathLst>
                <a:path w="30" h="21">
                  <a:moveTo>
                    <a:pt x="29" y="15"/>
                  </a:moveTo>
                  <a:cubicBezTo>
                    <a:pt x="29" y="15"/>
                    <a:pt x="29" y="15"/>
                    <a:pt x="29" y="15"/>
                  </a:cubicBezTo>
                  <a:cubicBezTo>
                    <a:pt x="23" y="7"/>
                    <a:pt x="15" y="2"/>
                    <a:pt x="6" y="0"/>
                  </a:cubicBezTo>
                  <a:cubicBezTo>
                    <a:pt x="6" y="0"/>
                    <a:pt x="6" y="0"/>
                    <a:pt x="6" y="0"/>
                  </a:cubicBezTo>
                  <a:cubicBezTo>
                    <a:pt x="6" y="0"/>
                    <a:pt x="0" y="2"/>
                    <a:pt x="4" y="7"/>
                  </a:cubicBezTo>
                  <a:cubicBezTo>
                    <a:pt x="11" y="9"/>
                    <a:pt x="18" y="13"/>
                    <a:pt x="23" y="20"/>
                  </a:cubicBezTo>
                  <a:cubicBezTo>
                    <a:pt x="24" y="20"/>
                    <a:pt x="24" y="20"/>
                    <a:pt x="24" y="20"/>
                  </a:cubicBezTo>
                  <a:cubicBezTo>
                    <a:pt x="24" y="21"/>
                    <a:pt x="30" y="21"/>
                    <a:pt x="29" y="15"/>
                  </a:cubicBezTo>
                  <a:close/>
                </a:path>
              </a:pathLst>
            </a:custGeom>
            <a:solidFill>
              <a:srgbClr val="F1F0EF">
                <a:alpha val="100000"/>
              </a:srgbClr>
            </a:solidFill>
            <a:ln w="9525">
              <a:noFill/>
            </a:ln>
          </p:spPr>
          <p:txBody>
            <a:bodyPr/>
            <a:p>
              <a:endParaRPr lang="zh-CN" altLang="en-US"/>
            </a:p>
          </p:txBody>
        </p:sp>
        <p:sp>
          <p:nvSpPr>
            <p:cNvPr id="14351" name="Freeform 319"/>
            <p:cNvSpPr/>
            <p:nvPr/>
          </p:nvSpPr>
          <p:spPr>
            <a:xfrm>
              <a:off x="0" y="333562"/>
              <a:ext cx="62349" cy="108071"/>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Lst>
              <a:pathLst>
                <a:path w="25" h="44">
                  <a:moveTo>
                    <a:pt x="18" y="29"/>
                  </a:moveTo>
                  <a:cubicBezTo>
                    <a:pt x="18" y="32"/>
                    <a:pt x="17" y="33"/>
                    <a:pt x="17" y="34"/>
                  </a:cubicBezTo>
                  <a:cubicBezTo>
                    <a:pt x="17" y="35"/>
                    <a:pt x="16" y="36"/>
                    <a:pt x="15" y="36"/>
                  </a:cubicBezTo>
                  <a:cubicBezTo>
                    <a:pt x="15" y="37"/>
                    <a:pt x="14" y="37"/>
                    <a:pt x="12" y="37"/>
                  </a:cubicBezTo>
                  <a:cubicBezTo>
                    <a:pt x="11" y="37"/>
                    <a:pt x="10" y="36"/>
                    <a:pt x="9" y="36"/>
                  </a:cubicBezTo>
                  <a:cubicBezTo>
                    <a:pt x="8" y="35"/>
                    <a:pt x="8" y="33"/>
                    <a:pt x="7" y="30"/>
                  </a:cubicBezTo>
                  <a:cubicBezTo>
                    <a:pt x="7" y="28"/>
                    <a:pt x="7" y="28"/>
                    <a:pt x="7" y="28"/>
                  </a:cubicBezTo>
                  <a:cubicBezTo>
                    <a:pt x="1" y="29"/>
                    <a:pt x="1" y="29"/>
                    <a:pt x="1" y="29"/>
                  </a:cubicBezTo>
                  <a:cubicBezTo>
                    <a:pt x="0" y="30"/>
                    <a:pt x="0" y="30"/>
                    <a:pt x="0" y="30"/>
                  </a:cubicBezTo>
                  <a:cubicBezTo>
                    <a:pt x="0" y="35"/>
                    <a:pt x="1" y="38"/>
                    <a:pt x="4" y="40"/>
                  </a:cubicBezTo>
                  <a:cubicBezTo>
                    <a:pt x="6" y="43"/>
                    <a:pt x="9" y="44"/>
                    <a:pt x="13" y="44"/>
                  </a:cubicBezTo>
                  <a:cubicBezTo>
                    <a:pt x="15" y="44"/>
                    <a:pt x="17" y="43"/>
                    <a:pt x="19" y="42"/>
                  </a:cubicBezTo>
                  <a:cubicBezTo>
                    <a:pt x="21" y="41"/>
                    <a:pt x="23" y="40"/>
                    <a:pt x="24" y="37"/>
                  </a:cubicBezTo>
                  <a:cubicBezTo>
                    <a:pt x="25" y="35"/>
                    <a:pt x="25" y="33"/>
                    <a:pt x="25" y="29"/>
                  </a:cubicBezTo>
                  <a:cubicBezTo>
                    <a:pt x="25" y="0"/>
                    <a:pt x="25" y="0"/>
                    <a:pt x="25" y="0"/>
                  </a:cubicBezTo>
                  <a:cubicBezTo>
                    <a:pt x="18" y="0"/>
                    <a:pt x="18" y="0"/>
                    <a:pt x="18" y="0"/>
                  </a:cubicBezTo>
                  <a:lnTo>
                    <a:pt x="18" y="29"/>
                  </a:lnTo>
                  <a:close/>
                </a:path>
              </a:pathLst>
            </a:custGeom>
            <a:solidFill>
              <a:srgbClr val="F1F0EF">
                <a:alpha val="100000"/>
              </a:srgbClr>
            </a:solidFill>
            <a:ln w="9525">
              <a:noFill/>
            </a:ln>
          </p:spPr>
          <p:txBody>
            <a:bodyPr/>
            <a:p>
              <a:endParaRPr lang="zh-CN" altLang="en-US"/>
            </a:p>
          </p:txBody>
        </p:sp>
        <p:sp>
          <p:nvSpPr>
            <p:cNvPr id="14352" name="Freeform 320"/>
            <p:cNvSpPr>
              <a:spLocks noEditPoints="1"/>
            </p:cNvSpPr>
            <p:nvPr/>
          </p:nvSpPr>
          <p:spPr>
            <a:xfrm>
              <a:off x="73778" y="331485"/>
              <a:ext cx="100797" cy="110148"/>
            </a:xfrm>
            <a:custGeom>
              <a:avLst/>
              <a:gdLst/>
              <a:ahLst/>
              <a:cxnLst>
                <a:cxn ang="0">
                  <a:pos x="2147483646" y="2147483646"/>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1" h="45">
                  <a:moveTo>
                    <a:pt x="32" y="3"/>
                  </a:moveTo>
                  <a:cubicBezTo>
                    <a:pt x="28" y="1"/>
                    <a:pt x="25" y="0"/>
                    <a:pt x="21" y="0"/>
                  </a:cubicBezTo>
                  <a:cubicBezTo>
                    <a:pt x="15" y="0"/>
                    <a:pt x="10" y="2"/>
                    <a:pt x="6" y="6"/>
                  </a:cubicBezTo>
                  <a:cubicBezTo>
                    <a:pt x="2" y="10"/>
                    <a:pt x="0" y="16"/>
                    <a:pt x="0" y="23"/>
                  </a:cubicBezTo>
                  <a:cubicBezTo>
                    <a:pt x="0" y="27"/>
                    <a:pt x="1" y="30"/>
                    <a:pt x="3" y="34"/>
                  </a:cubicBezTo>
                  <a:cubicBezTo>
                    <a:pt x="4" y="37"/>
                    <a:pt x="7" y="40"/>
                    <a:pt x="10" y="42"/>
                  </a:cubicBezTo>
                  <a:cubicBezTo>
                    <a:pt x="13" y="44"/>
                    <a:pt x="17" y="45"/>
                    <a:pt x="21" y="45"/>
                  </a:cubicBezTo>
                  <a:cubicBezTo>
                    <a:pt x="24" y="45"/>
                    <a:pt x="28" y="44"/>
                    <a:pt x="31" y="42"/>
                  </a:cubicBezTo>
                  <a:cubicBezTo>
                    <a:pt x="34" y="40"/>
                    <a:pt x="37" y="38"/>
                    <a:pt x="39" y="34"/>
                  </a:cubicBezTo>
                  <a:cubicBezTo>
                    <a:pt x="40" y="31"/>
                    <a:pt x="41" y="27"/>
                    <a:pt x="41" y="22"/>
                  </a:cubicBezTo>
                  <a:cubicBezTo>
                    <a:pt x="41" y="18"/>
                    <a:pt x="41" y="14"/>
                    <a:pt x="39" y="11"/>
                  </a:cubicBezTo>
                  <a:cubicBezTo>
                    <a:pt x="37" y="7"/>
                    <a:pt x="35" y="5"/>
                    <a:pt x="32" y="3"/>
                  </a:cubicBezTo>
                  <a:close/>
                  <a:moveTo>
                    <a:pt x="30" y="34"/>
                  </a:moveTo>
                  <a:cubicBezTo>
                    <a:pt x="28" y="37"/>
                    <a:pt x="25" y="38"/>
                    <a:pt x="21" y="38"/>
                  </a:cubicBezTo>
                  <a:cubicBezTo>
                    <a:pt x="17" y="38"/>
                    <a:pt x="14" y="37"/>
                    <a:pt x="12" y="34"/>
                  </a:cubicBezTo>
                  <a:cubicBezTo>
                    <a:pt x="9" y="31"/>
                    <a:pt x="8" y="28"/>
                    <a:pt x="8" y="23"/>
                  </a:cubicBezTo>
                  <a:cubicBezTo>
                    <a:pt x="8" y="17"/>
                    <a:pt x="9" y="13"/>
                    <a:pt x="12" y="10"/>
                  </a:cubicBezTo>
                  <a:cubicBezTo>
                    <a:pt x="14" y="8"/>
                    <a:pt x="17" y="7"/>
                    <a:pt x="21" y="7"/>
                  </a:cubicBezTo>
                  <a:cubicBezTo>
                    <a:pt x="23" y="7"/>
                    <a:pt x="26" y="7"/>
                    <a:pt x="28" y="9"/>
                  </a:cubicBezTo>
                  <a:cubicBezTo>
                    <a:pt x="30" y="10"/>
                    <a:pt x="31" y="12"/>
                    <a:pt x="32" y="14"/>
                  </a:cubicBezTo>
                  <a:cubicBezTo>
                    <a:pt x="33" y="16"/>
                    <a:pt x="34" y="19"/>
                    <a:pt x="34" y="22"/>
                  </a:cubicBezTo>
                  <a:cubicBezTo>
                    <a:pt x="34" y="27"/>
                    <a:pt x="32" y="31"/>
                    <a:pt x="30" y="34"/>
                  </a:cubicBezTo>
                  <a:close/>
                </a:path>
              </a:pathLst>
            </a:custGeom>
            <a:solidFill>
              <a:srgbClr val="F1F0EF">
                <a:alpha val="100000"/>
              </a:srgbClr>
            </a:solidFill>
            <a:ln w="9525">
              <a:noFill/>
            </a:ln>
          </p:spPr>
          <p:txBody>
            <a:bodyPr/>
            <a:p>
              <a:endParaRPr lang="zh-CN" altLang="en-US"/>
            </a:p>
          </p:txBody>
        </p:sp>
        <p:sp>
          <p:nvSpPr>
            <p:cNvPr id="14353" name="Freeform 321"/>
            <p:cNvSpPr>
              <a:spLocks noEditPoints="1"/>
            </p:cNvSpPr>
            <p:nvPr/>
          </p:nvSpPr>
          <p:spPr>
            <a:xfrm>
              <a:off x="187044" y="333562"/>
              <a:ext cx="81054" cy="10599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0"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3" h="43">
                  <a:moveTo>
                    <a:pt x="27" y="20"/>
                  </a:moveTo>
                  <a:cubicBezTo>
                    <a:pt x="28" y="19"/>
                    <a:pt x="29" y="18"/>
                    <a:pt x="29" y="17"/>
                  </a:cubicBezTo>
                  <a:cubicBezTo>
                    <a:pt x="30" y="15"/>
                    <a:pt x="31" y="13"/>
                    <a:pt x="31" y="11"/>
                  </a:cubicBezTo>
                  <a:cubicBezTo>
                    <a:pt x="31" y="9"/>
                    <a:pt x="30" y="7"/>
                    <a:pt x="29" y="5"/>
                  </a:cubicBezTo>
                  <a:cubicBezTo>
                    <a:pt x="28" y="3"/>
                    <a:pt x="26" y="2"/>
                    <a:pt x="24" y="1"/>
                  </a:cubicBezTo>
                  <a:cubicBezTo>
                    <a:pt x="22" y="0"/>
                    <a:pt x="20" y="0"/>
                    <a:pt x="16" y="0"/>
                  </a:cubicBezTo>
                  <a:cubicBezTo>
                    <a:pt x="0" y="0"/>
                    <a:pt x="0" y="0"/>
                    <a:pt x="0" y="0"/>
                  </a:cubicBezTo>
                  <a:cubicBezTo>
                    <a:pt x="0" y="43"/>
                    <a:pt x="0" y="43"/>
                    <a:pt x="0" y="43"/>
                  </a:cubicBezTo>
                  <a:cubicBezTo>
                    <a:pt x="17" y="43"/>
                    <a:pt x="17" y="43"/>
                    <a:pt x="17" y="43"/>
                  </a:cubicBezTo>
                  <a:cubicBezTo>
                    <a:pt x="19" y="43"/>
                    <a:pt x="22" y="43"/>
                    <a:pt x="23" y="42"/>
                  </a:cubicBezTo>
                  <a:cubicBezTo>
                    <a:pt x="25" y="42"/>
                    <a:pt x="27" y="41"/>
                    <a:pt x="28" y="40"/>
                  </a:cubicBezTo>
                  <a:cubicBezTo>
                    <a:pt x="30" y="39"/>
                    <a:pt x="31" y="38"/>
                    <a:pt x="32" y="36"/>
                  </a:cubicBezTo>
                  <a:cubicBezTo>
                    <a:pt x="33" y="34"/>
                    <a:pt x="33" y="32"/>
                    <a:pt x="33" y="30"/>
                  </a:cubicBezTo>
                  <a:cubicBezTo>
                    <a:pt x="33" y="27"/>
                    <a:pt x="32" y="25"/>
                    <a:pt x="31" y="23"/>
                  </a:cubicBezTo>
                  <a:cubicBezTo>
                    <a:pt x="30" y="22"/>
                    <a:pt x="28" y="21"/>
                    <a:pt x="27" y="20"/>
                  </a:cubicBezTo>
                  <a:close/>
                  <a:moveTo>
                    <a:pt x="8" y="7"/>
                  </a:moveTo>
                  <a:cubicBezTo>
                    <a:pt x="15" y="7"/>
                    <a:pt x="15" y="7"/>
                    <a:pt x="15" y="7"/>
                  </a:cubicBezTo>
                  <a:cubicBezTo>
                    <a:pt x="17" y="7"/>
                    <a:pt x="19" y="7"/>
                    <a:pt x="21" y="7"/>
                  </a:cubicBezTo>
                  <a:cubicBezTo>
                    <a:pt x="22" y="7"/>
                    <a:pt x="22" y="8"/>
                    <a:pt x="23" y="9"/>
                  </a:cubicBezTo>
                  <a:cubicBezTo>
                    <a:pt x="23" y="10"/>
                    <a:pt x="24" y="11"/>
                    <a:pt x="24" y="12"/>
                  </a:cubicBezTo>
                  <a:cubicBezTo>
                    <a:pt x="24" y="13"/>
                    <a:pt x="23" y="14"/>
                    <a:pt x="23" y="15"/>
                  </a:cubicBezTo>
                  <a:cubicBezTo>
                    <a:pt x="22" y="16"/>
                    <a:pt x="21" y="16"/>
                    <a:pt x="20" y="17"/>
                  </a:cubicBezTo>
                  <a:cubicBezTo>
                    <a:pt x="19" y="17"/>
                    <a:pt x="18" y="17"/>
                    <a:pt x="15" y="17"/>
                  </a:cubicBezTo>
                  <a:cubicBezTo>
                    <a:pt x="8" y="17"/>
                    <a:pt x="8" y="17"/>
                    <a:pt x="8" y="17"/>
                  </a:cubicBezTo>
                  <a:lnTo>
                    <a:pt x="8" y="7"/>
                  </a:lnTo>
                  <a:close/>
                  <a:moveTo>
                    <a:pt x="25" y="33"/>
                  </a:moveTo>
                  <a:cubicBezTo>
                    <a:pt x="24" y="34"/>
                    <a:pt x="24" y="35"/>
                    <a:pt x="23" y="35"/>
                  </a:cubicBezTo>
                  <a:cubicBezTo>
                    <a:pt x="22" y="35"/>
                    <a:pt x="21" y="36"/>
                    <a:pt x="20" y="36"/>
                  </a:cubicBezTo>
                  <a:cubicBezTo>
                    <a:pt x="19" y="36"/>
                    <a:pt x="18" y="36"/>
                    <a:pt x="17" y="36"/>
                  </a:cubicBezTo>
                  <a:cubicBezTo>
                    <a:pt x="8" y="36"/>
                    <a:pt x="8" y="36"/>
                    <a:pt x="8" y="36"/>
                  </a:cubicBezTo>
                  <a:cubicBezTo>
                    <a:pt x="8" y="24"/>
                    <a:pt x="8" y="24"/>
                    <a:pt x="8" y="24"/>
                  </a:cubicBezTo>
                  <a:cubicBezTo>
                    <a:pt x="16" y="24"/>
                    <a:pt x="16" y="24"/>
                    <a:pt x="16" y="24"/>
                  </a:cubicBezTo>
                  <a:cubicBezTo>
                    <a:pt x="18" y="24"/>
                    <a:pt x="20" y="24"/>
                    <a:pt x="22" y="25"/>
                  </a:cubicBezTo>
                  <a:cubicBezTo>
                    <a:pt x="23" y="25"/>
                    <a:pt x="24" y="26"/>
                    <a:pt x="24" y="27"/>
                  </a:cubicBezTo>
                  <a:cubicBezTo>
                    <a:pt x="25" y="28"/>
                    <a:pt x="25" y="29"/>
                    <a:pt x="25" y="30"/>
                  </a:cubicBezTo>
                  <a:cubicBezTo>
                    <a:pt x="25" y="31"/>
                    <a:pt x="25" y="32"/>
                    <a:pt x="25" y="33"/>
                  </a:cubicBezTo>
                  <a:close/>
                </a:path>
              </a:pathLst>
            </a:custGeom>
            <a:solidFill>
              <a:srgbClr val="F1F0EF">
                <a:alpha val="100000"/>
              </a:srgbClr>
            </a:solidFill>
            <a:ln w="9525">
              <a:noFill/>
            </a:ln>
          </p:spPr>
          <p:txBody>
            <a:bodyPr/>
            <a:p>
              <a:endParaRPr lang="zh-CN" altLang="en-US"/>
            </a:p>
          </p:txBody>
        </p:sp>
      </p:grpSp>
      <p:sp>
        <p:nvSpPr>
          <p:cNvPr id="15371" name="Rectangle 18"/>
          <p:cNvSpPr>
            <a:spLocks noChangeArrowheads="1"/>
          </p:cNvSpPr>
          <p:nvPr/>
        </p:nvSpPr>
        <p:spPr bwMode="auto">
          <a:xfrm>
            <a:off x="4656138" y="4846638"/>
            <a:ext cx="29083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任务二</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识别</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客户的状态</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5372" name="Rectangle 18"/>
          <p:cNvSpPr>
            <a:spLocks noChangeArrowheads="1"/>
          </p:cNvSpPr>
          <p:nvPr/>
        </p:nvSpPr>
        <p:spPr bwMode="auto">
          <a:xfrm>
            <a:off x="8685213" y="4860925"/>
            <a:ext cx="292576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任务三</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分析</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客户的价值</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5" name="矩形 24"/>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15367" name="Picture 2" descr="j0439343"/>
          <p:cNvPicPr>
            <a:picLocks noChangeAspect="1"/>
          </p:cNvPicPr>
          <p:nvPr/>
        </p:nvPicPr>
        <p:blipFill>
          <a:blip r:embed="rId1"/>
          <a:stretch>
            <a:fillRect/>
          </a:stretch>
        </p:blipFill>
        <p:spPr>
          <a:xfrm>
            <a:off x="2208213" y="1268413"/>
            <a:ext cx="5095875" cy="5213350"/>
          </a:xfrm>
          <a:prstGeom prst="rect">
            <a:avLst/>
          </a:prstGeom>
          <a:noFill/>
          <a:ln w="9525">
            <a:noFill/>
          </a:ln>
        </p:spPr>
      </p:pic>
      <p:sp>
        <p:nvSpPr>
          <p:cNvPr id="15368" name="TextBox 7"/>
          <p:cNvSpPr txBox="1"/>
          <p:nvPr/>
        </p:nvSpPr>
        <p:spPr>
          <a:xfrm>
            <a:off x="4160838" y="2492375"/>
            <a:ext cx="3143250" cy="64611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3600" b="1" dirty="0">
                <a:solidFill>
                  <a:schemeClr val="tx2"/>
                </a:solidFill>
                <a:latin typeface="华文琥珀" panose="02010800040101010101" pitchFamily="2" charset="-122"/>
                <a:ea typeface="华文琥珀" panose="02010800040101010101" pitchFamily="2" charset="-122"/>
              </a:rPr>
              <a:t>客户是什么？</a:t>
            </a:r>
            <a:endParaRPr lang="zh-CN" altLang="en-US" sz="3600" b="1" dirty="0">
              <a:solidFill>
                <a:schemeClr val="tx2"/>
              </a:solidFill>
              <a:latin typeface="华文琥珀" panose="02010800040101010101" pitchFamily="2" charset="-122"/>
              <a:ea typeface="华文琥珀" panose="02010800040101010101" pitchFamily="2" charset="-122"/>
            </a:endParaRPr>
          </a:p>
        </p:txBody>
      </p:sp>
      <p:sp>
        <p:nvSpPr>
          <p:cNvPr id="15369" name="TextBox 4"/>
          <p:cNvSpPr txBox="1"/>
          <p:nvPr/>
        </p:nvSpPr>
        <p:spPr>
          <a:xfrm>
            <a:off x="7464425" y="4005263"/>
            <a:ext cx="3744913"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4000" b="1" dirty="0">
                <a:solidFill>
                  <a:srgbClr val="FFC000"/>
                </a:solidFill>
                <a:latin typeface="微软雅黑" panose="020B0503020204020204" pitchFamily="34" charset="-122"/>
                <a:ea typeface="微软雅黑" panose="020B0503020204020204" pitchFamily="34" charset="-122"/>
              </a:rPr>
              <a:t>顾客</a:t>
            </a:r>
            <a:r>
              <a:rPr lang="en-US" altLang="zh-CN" sz="4000" b="1" dirty="0">
                <a:solidFill>
                  <a:srgbClr val="FFC000"/>
                </a:solidFill>
                <a:latin typeface="微软雅黑" panose="020B0503020204020204" pitchFamily="34" charset="-122"/>
                <a:ea typeface="微软雅黑" panose="020B0503020204020204" pitchFamily="34" charset="-122"/>
              </a:rPr>
              <a:t>=</a:t>
            </a:r>
            <a:r>
              <a:rPr lang="zh-CN" altLang="en-US" sz="4000" b="1" dirty="0">
                <a:solidFill>
                  <a:srgbClr val="FFC000"/>
                </a:solidFill>
                <a:latin typeface="微软雅黑" panose="020B0503020204020204" pitchFamily="34" charset="-122"/>
                <a:ea typeface="微软雅黑" panose="020B0503020204020204" pitchFamily="34" charset="-122"/>
              </a:rPr>
              <a:t>客户？</a:t>
            </a:r>
            <a:endParaRPr lang="zh-CN" altLang="en-US" sz="40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sld>
</file>

<file path=ppt/tags/tag1.xml><?xml version="1.0" encoding="utf-8"?>
<p:tagLst xmlns:p="http://schemas.openxmlformats.org/presentationml/2006/main">
  <p:tag name="KSO_WM_UNIT_TABLE_BEAUTIFY" val="smartTable{effa535d-09c9-499d-8864-f31e00775aa3}"/>
</p:tagLst>
</file>

<file path=ppt/tags/tag2.xml><?xml version="1.0" encoding="utf-8"?>
<p:tagLst xmlns:p="http://schemas.openxmlformats.org/presentationml/2006/main">
  <p:tag name="KSO_WM_UNIT_TABLE_BEAUTIFY" val="smartTable{14da289f-00cd-408c-b66f-04e89fed4b54}"/>
</p:tagLst>
</file>

<file path=ppt/tags/tag3.xml><?xml version="1.0" encoding="utf-8"?>
<p:tagLst xmlns:p="http://schemas.openxmlformats.org/presentationml/2006/main">
  <p:tag name="COMMONDATA" val="eyJoZGlkIjoiOWQ2NDZkMDhkZWY4MTBjOTZiNjVkNzU1NGE4NTg5OWYifQ=="/>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4309</Words>
  <Application>WPS 演示</Application>
  <PresentationFormat>宽屏</PresentationFormat>
  <Paragraphs>662</Paragraphs>
  <Slides>40</Slides>
  <Notes>11</Notes>
  <HiddenSlides>1</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40</vt:i4>
      </vt:variant>
    </vt:vector>
  </HeadingPairs>
  <TitlesOfParts>
    <vt:vector size="59" baseType="lpstr">
      <vt:lpstr>Arial</vt:lpstr>
      <vt:lpstr>宋体</vt:lpstr>
      <vt:lpstr>Wingdings</vt:lpstr>
      <vt:lpstr>Calibri</vt:lpstr>
      <vt:lpstr>Calibri Light</vt:lpstr>
      <vt:lpstr>微软雅黑</vt:lpstr>
      <vt:lpstr>方正剪纸简体</vt:lpstr>
      <vt:lpstr>仿宋</vt:lpstr>
      <vt:lpstr>华文琥珀</vt:lpstr>
      <vt:lpstr>Arial Unicode MS</vt:lpstr>
      <vt:lpstr>华文新魏</vt:lpstr>
      <vt:lpstr>Roboto Medium</vt:lpstr>
      <vt:lpstr>Segoe Print</vt:lpstr>
      <vt:lpstr>MS PGothic</vt:lpstr>
      <vt:lpstr>幼圆</vt:lpstr>
      <vt:lpstr>Segoe UI</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阅读材料：肯德基的客户划分</vt:lpstr>
      <vt:lpstr>PowerPoint 演示文稿</vt:lpstr>
      <vt:lpstr>客户的基本状态</vt:lpstr>
      <vt:lpstr>PowerPoint 演示文稿</vt:lpstr>
      <vt:lpstr>潜在客户类型</vt:lpstr>
      <vt:lpstr>PowerPoint 演示文稿</vt:lpstr>
      <vt:lpstr>PowerPoint 演示文稿</vt:lpstr>
      <vt:lpstr>PowerPoint 演示文稿</vt:lpstr>
      <vt:lpstr>PowerPoint 演示文稿</vt:lpstr>
      <vt:lpstr>PowerPoint 演示文稿</vt:lpstr>
      <vt:lpstr>思考：</vt:lpstr>
      <vt:lpstr> 5种客户之间的关联性</vt:lpstr>
      <vt:lpstr>PowerPoint 演示文稿</vt:lpstr>
      <vt:lpstr>不同状态客户的管理</vt:lpstr>
      <vt:lpstr>PowerPoint 演示文稿</vt:lpstr>
      <vt:lpstr>PowerPoint 演示文稿</vt:lpstr>
      <vt:lpstr>PowerPoint 演示文稿</vt:lpstr>
      <vt:lpstr>PowerPoint 演示文稿</vt:lpstr>
      <vt:lpstr>PowerPoint 演示文稿</vt:lpstr>
      <vt:lpstr>客户价值构成</vt:lpstr>
      <vt:lpstr>客户价值构成</vt:lpstr>
      <vt:lpstr>客户价值体现</vt:lpstr>
      <vt:lpstr>RFM模型</vt:lpstr>
      <vt:lpstr>RFM模型</vt:lpstr>
      <vt:lpstr>技能训练：计算客户价值</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Admin</cp:lastModifiedBy>
  <cp:revision>78</cp:revision>
  <dcterms:created xsi:type="dcterms:W3CDTF">2015-02-06T13:20:00Z</dcterms:created>
  <dcterms:modified xsi:type="dcterms:W3CDTF">2023-07-25T12:57:57Z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3893D230345C4185ADF8DB2B5C8F3D8B</vt:lpwstr>
  </property>
</Properties>
</file>