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3"/>
    <p:sldMasterId id="2147483652" r:id="rId4"/>
    <p:sldMasterId id="2147483654" r:id="rId5"/>
  </p:sldMasterIdLst>
  <p:notesMasterIdLst>
    <p:notesMasterId r:id="rId59"/>
  </p:notesMasterIdLst>
  <p:sldIdLst>
    <p:sldId id="265" r:id="rId6"/>
    <p:sldId id="266" r:id="rId7"/>
    <p:sldId id="260" r:id="rId8"/>
    <p:sldId id="270" r:id="rId9"/>
    <p:sldId id="438" r:id="rId10"/>
    <p:sldId id="272" r:id="rId11"/>
    <p:sldId id="439" r:id="rId12"/>
    <p:sldId id="440" r:id="rId13"/>
    <p:sldId id="441" r:id="rId14"/>
    <p:sldId id="442" r:id="rId15"/>
    <p:sldId id="443" r:id="rId16"/>
    <p:sldId id="444" r:id="rId17"/>
    <p:sldId id="445" r:id="rId18"/>
    <p:sldId id="446" r:id="rId19"/>
    <p:sldId id="447" r:id="rId20"/>
    <p:sldId id="448" r:id="rId21"/>
    <p:sldId id="449" r:id="rId22"/>
    <p:sldId id="450" r:id="rId23"/>
    <p:sldId id="451" r:id="rId24"/>
    <p:sldId id="452" r:id="rId25"/>
    <p:sldId id="435" r:id="rId26"/>
    <p:sldId id="453" r:id="rId27"/>
    <p:sldId id="454" r:id="rId28"/>
    <p:sldId id="455" r:id="rId29"/>
    <p:sldId id="456" r:id="rId30"/>
    <p:sldId id="457" r:id="rId31"/>
    <p:sldId id="458" r:id="rId32"/>
    <p:sldId id="459" r:id="rId33"/>
    <p:sldId id="460" r:id="rId34"/>
    <p:sldId id="461" r:id="rId35"/>
    <p:sldId id="463" r:id="rId36"/>
    <p:sldId id="462" r:id="rId37"/>
    <p:sldId id="436" r:id="rId38"/>
    <p:sldId id="399" r:id="rId39"/>
    <p:sldId id="465" r:id="rId40"/>
    <p:sldId id="464" r:id="rId41"/>
    <p:sldId id="466" r:id="rId42"/>
    <p:sldId id="467" r:id="rId43"/>
    <p:sldId id="468" r:id="rId44"/>
    <p:sldId id="469" r:id="rId45"/>
    <p:sldId id="470" r:id="rId46"/>
    <p:sldId id="471" r:id="rId47"/>
    <p:sldId id="472" r:id="rId48"/>
    <p:sldId id="473" r:id="rId49"/>
    <p:sldId id="437" r:id="rId50"/>
    <p:sldId id="400" r:id="rId51"/>
    <p:sldId id="474" r:id="rId52"/>
    <p:sldId id="475" r:id="rId53"/>
    <p:sldId id="476" r:id="rId54"/>
    <p:sldId id="477" r:id="rId55"/>
    <p:sldId id="478" r:id="rId56"/>
    <p:sldId id="479" r:id="rId57"/>
    <p:sldId id="314" r:id="rId58"/>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40" userDrawn="1">
          <p15:clr>
            <a:srgbClr val="A4A3A4"/>
          </p15:clr>
        </p15:guide>
        <p15:guide id="2" pos="385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374B"/>
    <a:srgbClr val="F1EA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40"/>
        <p:guide pos="385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3" Type="http://schemas.openxmlformats.org/officeDocument/2006/relationships/tags" Target="tags/tag58.xml"/><Relationship Id="rId62" Type="http://schemas.openxmlformats.org/officeDocument/2006/relationships/tableStyles" Target="tableStyles.xml"/><Relationship Id="rId61" Type="http://schemas.openxmlformats.org/officeDocument/2006/relationships/viewProps" Target="viewProps.xml"/><Relationship Id="rId60" Type="http://schemas.openxmlformats.org/officeDocument/2006/relationships/presProps" Target="presProps.xml"/><Relationship Id="rId6" Type="http://schemas.openxmlformats.org/officeDocument/2006/relationships/slide" Target="slides/slide1.xml"/><Relationship Id="rId59" Type="http://schemas.openxmlformats.org/officeDocument/2006/relationships/notesMaster" Target="notesMasters/notesMaster1.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Master" Target="slideMasters/slideMaster4.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
        <p:nvSpPr>
          <p:cNvPr id="6" name="矩形 5"/>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矩形 3"/>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矩形 4"/>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矩形 6"/>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tags" Target="../tags/tag1.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tags" Target="../tags/tag2.xml"/><Relationship Id="rId4" Type="http://schemas.openxmlformats.org/officeDocument/2006/relationships/image" Target="../media/image5.png"/><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tags" Target="../tags/tag3.xml"/><Relationship Id="rId4"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7" Type="http://schemas.openxmlformats.org/officeDocument/2006/relationships/theme" Target="../theme/theme4.xml"/><Relationship Id="rId6" Type="http://schemas.openxmlformats.org/officeDocument/2006/relationships/tags" Target="../tags/tag4.xml"/><Relationship Id="rId5" Type="http://schemas.openxmlformats.org/officeDocument/2006/relationships/image" Target="../media/image4.emf"/><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7" name="矩形 6"/>
          <p:cNvSpPr/>
          <p:nvPr userDrawn="1"/>
        </p:nvSpPr>
        <p:spPr>
          <a:xfrm>
            <a:off x="0" y="639064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矩形 7"/>
          <p:cNvSpPr/>
          <p:nvPr userDrawn="1"/>
        </p:nvSpPr>
        <p:spPr>
          <a:xfrm>
            <a:off x="0" y="0"/>
            <a:ext cx="12192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矩形 8"/>
          <p:cNvSpPr/>
          <p:nvPr userDrawn="1"/>
        </p:nvSpPr>
        <p:spPr>
          <a:xfrm rot="5400000">
            <a:off x="-3186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矩形 9"/>
          <p:cNvSpPr/>
          <p:nvPr userDrawn="1"/>
        </p:nvSpPr>
        <p:spPr>
          <a:xfrm rot="5400000">
            <a:off x="8538320" y="3186320"/>
            <a:ext cx="6840000" cy="467360"/>
          </a:xfrm>
          <a:prstGeom prst="rect">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48590" name="圆角矩形 7"/>
          <p:cNvSpPr/>
          <p:nvPr userDrawn="1"/>
        </p:nvSpPr>
        <p:spPr>
          <a:xfrm>
            <a:off x="403225" y="426720"/>
            <a:ext cx="11385550" cy="5958205"/>
          </a:xfrm>
          <a:prstGeom prst="roundRect">
            <a:avLst>
              <a:gd name="adj" fmla="val 1568"/>
            </a:avLst>
          </a:prstGeom>
          <a:blipFill rotWithShape="1">
            <a:blip r:embed="rId3"/>
            <a:stretch>
              <a:fillRect/>
            </a:stretch>
          </a:blipFill>
          <a:ln>
            <a:noFill/>
          </a:ln>
          <a:effectLst>
            <a:glow rad="228600">
              <a:schemeClr val="tx1">
                <a:alpha val="3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图片2"/>
          <p:cNvPicPr>
            <a:picLocks noChangeAspect="1"/>
          </p:cNvPicPr>
          <p:nvPr userDrawn="1"/>
        </p:nvPicPr>
        <p:blipFill>
          <a:blip r:embed="rId4"/>
          <a:stretch>
            <a:fillRect/>
          </a:stretch>
        </p:blipFill>
        <p:spPr>
          <a:xfrm>
            <a:off x="298450" y="426720"/>
            <a:ext cx="915035" cy="818515"/>
          </a:xfrm>
          <a:prstGeom prst="rect">
            <a:avLst/>
          </a:prstGeom>
        </p:spPr>
      </p:pic>
    </p:spTree>
    <p:custDataLst>
      <p:tags r:id="rId5"/>
    </p:custDataLst>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9" name="图片 8" descr="1"/>
          <p:cNvPicPr>
            <a:picLocks noChangeAspect="1"/>
          </p:cNvPicPr>
          <p:nvPr userDrawn="1"/>
        </p:nvPicPr>
        <p:blipFill>
          <a:blip r:embed="rId3">
            <a:clrChange>
              <a:clrFrom>
                <a:srgbClr val="FCFAEF">
                  <a:alpha val="100000"/>
                </a:srgbClr>
              </a:clrFrom>
              <a:clrTo>
                <a:srgbClr val="FCFAEF">
                  <a:alpha val="100000"/>
                  <a:alpha val="0"/>
                </a:srgbClr>
              </a:clrTo>
            </a:clrChange>
          </a:blip>
          <a:stretch>
            <a:fillRect/>
          </a:stretch>
        </p:blipFill>
        <p:spPr>
          <a:xfrm>
            <a:off x="796925" y="532765"/>
            <a:ext cx="10946130" cy="5438140"/>
          </a:xfrm>
          <a:prstGeom prst="rect">
            <a:avLst/>
          </a:prstGeom>
        </p:spPr>
      </p:pic>
      <p:pic>
        <p:nvPicPr>
          <p:cNvPr id="12" name="图片 11" descr="截图_20245107105120"/>
          <p:cNvPicPr>
            <a:picLocks noChangeAspect="1"/>
          </p:cNvPicPr>
          <p:nvPr userDrawn="1"/>
        </p:nvPicPr>
        <p:blipFill>
          <a:blip r:embed="rId4"/>
          <a:stretch>
            <a:fillRect/>
          </a:stretch>
        </p:blipFill>
        <p:spPr>
          <a:xfrm>
            <a:off x="0" y="6325870"/>
            <a:ext cx="12191365" cy="532130"/>
          </a:xfrm>
          <a:prstGeom prst="rect">
            <a:avLst/>
          </a:prstGeom>
          <a:ln>
            <a:noFill/>
            <a:prstDash val="sysDot"/>
          </a:ln>
        </p:spPr>
      </p:pic>
      <p:pic>
        <p:nvPicPr>
          <p:cNvPr id="7" name="图片 6" descr="截图_20245107105120"/>
          <p:cNvPicPr>
            <a:picLocks noChangeAspect="1"/>
          </p:cNvPicPr>
          <p:nvPr userDrawn="1"/>
        </p:nvPicPr>
        <p:blipFill>
          <a:blip r:embed="rId4"/>
          <a:stretch>
            <a:fillRect/>
          </a:stretch>
        </p:blipFill>
        <p:spPr>
          <a:xfrm>
            <a:off x="0" y="0"/>
            <a:ext cx="12192635" cy="754380"/>
          </a:xfrm>
          <a:prstGeom prst="rect">
            <a:avLst/>
          </a:prstGeom>
          <a:ln>
            <a:noFill/>
            <a:prstDash val="sysDot"/>
          </a:ln>
        </p:spPr>
      </p:pic>
      <p:pic>
        <p:nvPicPr>
          <p:cNvPr id="11" name="图片 10" descr="图片1"/>
          <p:cNvPicPr>
            <a:picLocks noChangeAspect="1"/>
          </p:cNvPicPr>
          <p:nvPr userDrawn="1"/>
        </p:nvPicPr>
        <p:blipFill>
          <a:blip r:embed="rId5"/>
          <a:stretch>
            <a:fillRect/>
          </a:stretch>
        </p:blipFill>
        <p:spPr>
          <a:xfrm>
            <a:off x="9949815" y="6383020"/>
            <a:ext cx="2106930" cy="428625"/>
          </a:xfrm>
          <a:prstGeom prst="rect">
            <a:avLst/>
          </a:prstGeom>
        </p:spPr>
      </p:pic>
      <p:cxnSp>
        <p:nvCxnSpPr>
          <p:cNvPr id="13" name="直接连接符 12"/>
          <p:cNvCxnSpPr/>
          <p:nvPr userDrawn="1"/>
        </p:nvCxnSpPr>
        <p:spPr>
          <a:xfrm>
            <a:off x="0" y="736148"/>
            <a:ext cx="12192000" cy="0"/>
          </a:xfrm>
          <a:prstGeom prst="line">
            <a:avLst/>
          </a:prstGeom>
          <a:ln w="28575">
            <a:prstDash val="sysDash"/>
          </a:ln>
          <a:effectLst>
            <a:glow rad="63500">
              <a:schemeClr val="bg1">
                <a:alpha val="40000"/>
              </a:schemeClr>
            </a:glow>
            <a:outerShdw blurRad="50800" dist="38100" dir="2700000" algn="tl" rotWithShape="0">
              <a:prstClr val="black">
                <a:alpha val="40000"/>
              </a:prstClr>
            </a:outerShdw>
          </a:effectLst>
        </p:spPr>
        <p:style>
          <a:lnRef idx="1">
            <a:schemeClr val="dk1"/>
          </a:lnRef>
          <a:fillRef idx="0">
            <a:schemeClr val="dk1"/>
          </a:fillRef>
          <a:effectRef idx="0">
            <a:schemeClr val="dk1"/>
          </a:effectRef>
          <a:fontRef idx="minor">
            <a:schemeClr val="tx1"/>
          </a:fontRef>
        </p:style>
      </p:cxnSp>
    </p:spTree>
    <p:custDataLst>
      <p:tags r:id="rId6"/>
    </p:custDataLst>
  </p:cSld>
  <p:clrMap bg1="lt1" tx1="dk1" bg2="lt2" tx2="dk2" accent1="accent1" accent2="accent2" accent3="accent3" accent4="accent4" accent5="accent5" accent6="accent6" hlink="hlink" folHlink="folHlink"/>
  <p:sldLayoutIdLst>
    <p:sldLayoutId id="2147483655"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wedge">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2.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xml"/><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9.xml"/><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0.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3.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4.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7.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3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0.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8.xml"/><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4.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5.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6.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48.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9.xml"/><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0.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1.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2.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3.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9.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4.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5.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56.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9"/>
          <p:cNvSpPr txBox="1"/>
          <p:nvPr/>
        </p:nvSpPr>
        <p:spPr>
          <a:xfrm>
            <a:off x="1347280" y="2110501"/>
            <a:ext cx="9496116" cy="2014855"/>
          </a:xfrm>
          <a:prstGeom prst="rect">
            <a:avLst/>
          </a:prstGeom>
          <a:noFill/>
        </p:spPr>
        <p:txBody>
          <a:bodyPr wrap="square" rtlCol="0">
            <a:spAutoFit/>
          </a:bodyPr>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第九章　</a:t>
            </a:r>
            <a:endParaRPr lang="zh-CN" altLang="en-US" sz="5400" b="1" dirty="0" smtClean="0">
              <a:solidFill>
                <a:schemeClr val="tx1"/>
              </a:solidFill>
              <a:latin typeface="微软雅黑" panose="020B0503020204020204" charset="-122"/>
              <a:ea typeface="微软雅黑" panose="020B0503020204020204" charset="-122"/>
            </a:endParaRPr>
          </a:p>
          <a:p>
            <a:pPr algn="ctr">
              <a:lnSpc>
                <a:spcPts val="7500"/>
              </a:lnSpc>
            </a:pPr>
            <a:r>
              <a:rPr lang="zh-CN" altLang="en-US" sz="5400" b="1" dirty="0" smtClean="0">
                <a:solidFill>
                  <a:schemeClr val="tx1"/>
                </a:solidFill>
                <a:latin typeface="微软雅黑" panose="020B0503020204020204" charset="-122"/>
                <a:ea typeface="微软雅黑" panose="020B0503020204020204" charset="-122"/>
              </a:rPr>
              <a:t>德</a:t>
            </a:r>
            <a:r>
              <a:rPr lang="en-US" altLang="zh-CN" sz="5400" b="1" dirty="0" smtClean="0">
                <a:solidFill>
                  <a:schemeClr val="tx1"/>
                </a:solidFill>
                <a:latin typeface="微软雅黑" panose="020B0503020204020204" charset="-122"/>
                <a:ea typeface="微软雅黑" panose="020B0503020204020204" charset="-122"/>
              </a:rPr>
              <a:t>  </a:t>
            </a:r>
            <a:r>
              <a:rPr lang="zh-CN" altLang="en-US" sz="5400" b="1" dirty="0" smtClean="0">
                <a:solidFill>
                  <a:schemeClr val="tx1"/>
                </a:solidFill>
                <a:latin typeface="微软雅黑" panose="020B0503020204020204" charset="-122"/>
                <a:ea typeface="微软雅黑" panose="020B0503020204020204" charset="-122"/>
              </a:rPr>
              <a:t>育</a:t>
            </a:r>
            <a:r>
              <a:rPr lang="en-US" altLang="zh-CN" sz="5400" b="1" dirty="0" smtClean="0">
                <a:solidFill>
                  <a:schemeClr val="tx1"/>
                </a:solidFill>
                <a:latin typeface="微软雅黑" panose="020B0503020204020204" charset="-122"/>
                <a:ea typeface="微软雅黑" panose="020B0503020204020204" charset="-122"/>
              </a:rPr>
              <a:t>  </a:t>
            </a:r>
            <a:r>
              <a:rPr lang="zh-CN" altLang="en-US" sz="5400" b="1" dirty="0" smtClean="0">
                <a:solidFill>
                  <a:schemeClr val="tx1"/>
                </a:solidFill>
                <a:latin typeface="微软雅黑" panose="020B0503020204020204" charset="-122"/>
                <a:ea typeface="微软雅黑" panose="020B0503020204020204" charset="-122"/>
              </a:rPr>
              <a:t>评</a:t>
            </a:r>
            <a:r>
              <a:rPr lang="en-US" altLang="zh-CN" sz="5400" b="1" dirty="0" smtClean="0">
                <a:solidFill>
                  <a:schemeClr val="tx1"/>
                </a:solidFill>
                <a:latin typeface="微软雅黑" panose="020B0503020204020204" charset="-122"/>
                <a:ea typeface="微软雅黑" panose="020B0503020204020204" charset="-122"/>
              </a:rPr>
              <a:t>  </a:t>
            </a:r>
            <a:r>
              <a:rPr lang="zh-CN" altLang="en-US" sz="5400" b="1" dirty="0" smtClean="0">
                <a:solidFill>
                  <a:schemeClr val="tx1"/>
                </a:solidFill>
                <a:latin typeface="微软雅黑" panose="020B0503020204020204" charset="-122"/>
                <a:ea typeface="微软雅黑" panose="020B0503020204020204" charset="-122"/>
              </a:rPr>
              <a:t>价</a:t>
            </a:r>
            <a:endParaRPr lang="zh-CN" altLang="en-US" sz="5400" b="1" dirty="0" smtClean="0">
              <a:solidFill>
                <a:schemeClr val="tx1"/>
              </a:solidFill>
              <a:latin typeface="微软雅黑" panose="020B0503020204020204" charset="-122"/>
              <a:ea typeface="微软雅黑" panose="020B0503020204020204" charset="-122"/>
            </a:endParaRPr>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95070"/>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（五）德育评价具有显著的对象多维性</a:t>
            </a:r>
            <a:endParaRPr lang="zh-CN" altLang="en-US" sz="2800" b="1">
              <a:solidFill>
                <a:schemeClr val="accent1">
                  <a:lumMod val="75000"/>
                </a:schemeClr>
              </a:solidFill>
            </a:endParaRPr>
          </a:p>
          <a:p>
            <a:pPr algn="just">
              <a:lnSpc>
                <a:spcPct val="50000"/>
              </a:lnSpc>
            </a:pPr>
            <a:endParaRPr lang="zh-CN" altLang="en-US" sz="2400" b="1">
              <a:solidFill>
                <a:schemeClr val="accent1">
                  <a:lumMod val="75000"/>
                </a:schemeClr>
              </a:solidFill>
            </a:endParaRPr>
          </a:p>
          <a:p>
            <a:pPr algn="just">
              <a:lnSpc>
                <a:spcPct val="130000"/>
              </a:lnSpc>
            </a:pPr>
            <a:r>
              <a:rPr lang="en-US" sz="2400" b="1"/>
              <a:t>       </a:t>
            </a:r>
            <a:r>
              <a:rPr sz="2400" b="1"/>
              <a:t>德育评价的对象指向的不仅仅是学生品德的发展，同时也指向德育的实践过程。不同指向的德育评价，会导致很不一样的德育评价结果。过程取向的德育评价重在评价作为一种具体实践的德育——理念、管理、制度、方法、内容、资源、队伍建设等方面所取得的成效，而结果取向的德育评价则强调的是对德育活动的最终成效——学生品德的评价。此外，不管是过程取向的德育评价还是结果取向的德育评价，其内部在评价的具体对象方面同样存在着显著的多样性。比如，对学生品德的评价，至少可以从道德认知、道德情感和道德行为这三个不同层面进行评价。</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00760"/>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二、德育评价是一种伦理实践</a:t>
            </a:r>
            <a:endParaRPr lang="zh-CN" altLang="en-US" sz="2800" b="1">
              <a:solidFill>
                <a:schemeClr val="accent1">
                  <a:lumMod val="75000"/>
                </a:schemeClr>
              </a:solidFill>
            </a:endParaRPr>
          </a:p>
          <a:p>
            <a:pPr algn="just">
              <a:lnSpc>
                <a:spcPct val="140000"/>
              </a:lnSpc>
            </a:pPr>
            <a:r>
              <a:rPr lang="en-US" altLang="zh-CN" sz="2400" b="1">
                <a:solidFill>
                  <a:schemeClr val="accent1">
                    <a:lumMod val="75000"/>
                  </a:schemeClr>
                </a:solidFill>
              </a:rPr>
              <a:t>     </a:t>
            </a:r>
            <a:r>
              <a:rPr lang="zh-CN" altLang="en-US" sz="2400" b="1">
                <a:solidFill>
                  <a:schemeClr val="accent1">
                    <a:lumMod val="75000"/>
                  </a:schemeClr>
                </a:solidFill>
              </a:rPr>
              <a:t>（一）发展性与教育性相结合</a:t>
            </a:r>
            <a:endParaRPr lang="zh-CN" altLang="en-US" sz="24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40000"/>
              </a:lnSpc>
            </a:pPr>
            <a:r>
              <a:rPr lang="en-US" sz="2400" b="1"/>
              <a:t>       </a:t>
            </a:r>
            <a:r>
              <a:rPr sz="2400" b="1"/>
              <a:t>德育评价的最终目的是促进学生品德的健康发展。因此，德育评价必须坚持发展性的原则。这主要是因为，第一，学生的品德处于尚未定型和不成熟的发展阶段，其品德发展蕴含着无限多的可能。过早地对学生的品德做终结性的评价，在很大程度上就否定了学生未来品德发展的可能性。第二，学生品德的教育效果不是立竿见影的，可能需要在一段较长的时间后才能够显现出来。第三，学生品德的形成具有反复性，如果仅仅基于学生某个阶段的表现就给学生做出终结性评价，既不科学也不人道。</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5530"/>
            <a:ext cx="10720070" cy="4918710"/>
          </a:xfrm>
          <a:prstGeom prst="rect">
            <a:avLst/>
          </a:prstGeom>
          <a:noFill/>
        </p:spPr>
        <p:txBody>
          <a:bodyPr wrap="square" rtlCol="0" anchor="t">
            <a:noAutofit/>
          </a:bodyPr>
          <a:p>
            <a:pPr algn="just">
              <a:lnSpc>
                <a:spcPct val="120000"/>
              </a:lnSpc>
            </a:pPr>
            <a:r>
              <a:rPr lang="en-US" sz="2400" b="1"/>
              <a:t>       </a:t>
            </a:r>
            <a:r>
              <a:rPr sz="2400" b="1"/>
              <a:t>德育评价的发展性原则，实际上反映的是德育中的教育性原则。评价作为完整德育过程必不可少的一个环节，同样要服从和服务于促进学生品德健康发展这一根本任务。</a:t>
            </a:r>
            <a:endParaRPr sz="2400" b="1"/>
          </a:p>
          <a:p>
            <a:pPr algn="just">
              <a:lnSpc>
                <a:spcPct val="120000"/>
              </a:lnSpc>
            </a:pPr>
            <a:r>
              <a:rPr lang="en-US" sz="2400" b="1"/>
              <a:t>       </a:t>
            </a:r>
            <a:r>
              <a:rPr sz="2400" b="1"/>
              <a:t>在对学生进行德育评价之后，充分利用评价的结果强化学生的品德发展显得十分重要。</a:t>
            </a:r>
            <a:endParaRPr sz="2400" b="1"/>
          </a:p>
          <a:p>
            <a:pPr algn="just">
              <a:lnSpc>
                <a:spcPct val="120000"/>
              </a:lnSpc>
            </a:pPr>
            <a:r>
              <a:rPr lang="en-US" sz="2400" b="1"/>
              <a:t>       </a:t>
            </a:r>
            <a:r>
              <a:rPr sz="2400" b="1"/>
              <a:t>德育评价的发展性要求在评价指标体系设计上，一方面要符合学生个体身心发展的基本规律和阶段特征，另一方面也需具有适当的前瞻性，同时要对教育实践具有导向性。在基础教育阶段，学生正处于生理和心理迅速发育的时期，其世界观、人生观和价值观正在不断形成、确定之中。因此，评价指标体系的构建要能够反映学生的这一特点，为学生思想品德的未来发展预留必要的空间，具有一定的弹性。同时，德育评价的指标体系应对学校德育的发展具有导向性。</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65530"/>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（二）外显行为与内在动机相统一</a:t>
            </a:r>
            <a:endParaRPr lang="zh-CN" altLang="en-US" sz="2800" b="1">
              <a:solidFill>
                <a:schemeClr val="accent1">
                  <a:lumMod val="75000"/>
                </a:schemeClr>
              </a:solidFill>
            </a:endParaRPr>
          </a:p>
          <a:p>
            <a:pPr algn="just">
              <a:lnSpc>
                <a:spcPct val="40000"/>
              </a:lnSpc>
            </a:pPr>
            <a:endParaRPr lang="zh-CN" altLang="en-US" sz="2400" b="1">
              <a:solidFill>
                <a:schemeClr val="accent1">
                  <a:lumMod val="75000"/>
                </a:schemeClr>
              </a:solidFill>
            </a:endParaRPr>
          </a:p>
          <a:p>
            <a:pPr algn="just">
              <a:lnSpc>
                <a:spcPct val="140000"/>
              </a:lnSpc>
            </a:pPr>
            <a:r>
              <a:rPr lang="en-US" sz="2400" b="1"/>
              <a:t>       </a:t>
            </a:r>
            <a:r>
              <a:rPr sz="2400" b="1"/>
              <a:t>学生品德的发展既要强调外显的行为结果，也要重视内在的道德动机。因此，德育评价既指向学生品德发展的结果，也指向学生品德发展的过程。尤其要重视学生在品德形成过程中知识、技能、态度、情感、行为的表现，也要重视学生在德育活动中的付出与努力程度，以及在德育活动过程中的探索、思考和创意等，还要注重学生良好思想品德和心理素质的培育、创新精神和实践能力的培养。即使在某些情况下，学生参与德育活动的最终结果没有达到预期的德育目标要求，也应从学生参与这一活动过程中所表现出来的精神面貌来加以评价。</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54735"/>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（三）统一性与差异性相结合</a:t>
            </a:r>
            <a:endParaRPr lang="zh-CN" altLang="en-US" sz="2800" b="1">
              <a:solidFill>
                <a:schemeClr val="accent1">
                  <a:lumMod val="75000"/>
                </a:schemeClr>
              </a:solidFill>
            </a:endParaRPr>
          </a:p>
          <a:p>
            <a:pPr algn="just">
              <a:lnSpc>
                <a:spcPct val="40000"/>
              </a:lnSpc>
            </a:pPr>
            <a:endParaRPr lang="zh-CN" altLang="en-US" sz="2400" b="1">
              <a:solidFill>
                <a:schemeClr val="accent1">
                  <a:lumMod val="75000"/>
                </a:schemeClr>
              </a:solidFill>
            </a:endParaRPr>
          </a:p>
          <a:p>
            <a:pPr algn="just">
              <a:lnSpc>
                <a:spcPct val="130000"/>
              </a:lnSpc>
            </a:pPr>
            <a:r>
              <a:rPr lang="en-US" sz="2400" b="1"/>
              <a:t>       </a:t>
            </a:r>
            <a:r>
              <a:rPr sz="2400" b="1"/>
              <a:t>学生品德发展既具有共性特征，也具有非常鲜明的个性特点。因此，对学生品德发展的评价既要体现一般性的要求，又要充分结合学生的实际情况进行有针对性的个性化评价。</a:t>
            </a:r>
            <a:endParaRPr sz="2400" b="1"/>
          </a:p>
          <a:p>
            <a:pPr algn="just">
              <a:lnSpc>
                <a:spcPct val="130000"/>
              </a:lnSpc>
            </a:pPr>
            <a:r>
              <a:rPr lang="en-US" sz="2400" b="1"/>
              <a:t>       </a:t>
            </a:r>
            <a:r>
              <a:rPr sz="2400" b="1"/>
              <a:t>德育评价必须关注学生品德发展的个性差异，避免“一刀切”，尤其是要避免对学生的品德发展不加区分地做整体评价。</a:t>
            </a:r>
            <a:endParaRPr sz="2400" b="1"/>
          </a:p>
          <a:p>
            <a:pPr algn="just">
              <a:lnSpc>
                <a:spcPct val="130000"/>
              </a:lnSpc>
            </a:pPr>
            <a:r>
              <a:rPr lang="en-US" sz="2400" b="1"/>
              <a:t>       </a:t>
            </a:r>
            <a:r>
              <a:rPr sz="2400" b="1"/>
              <a:t>对学生品德发展的评价还要体现多元性原则。所谓多元性，是指德育评价应注重评价主体的多元性和评价角度的多样化，采取多种评价方法，从而对学生品德发展的各个方面做出较为全面、综合的评价。对于德育评价而言，多元评价意义重大，它可以有效地避免单一评价的片面性和主观性。</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54735"/>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（四）外在驱动与自主参与相结合</a:t>
            </a:r>
            <a:endParaRPr lang="zh-CN" altLang="en-US" sz="28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30000"/>
              </a:lnSpc>
            </a:pPr>
            <a:r>
              <a:rPr lang="en-US" sz="2400" b="1"/>
              <a:t>       </a:t>
            </a:r>
            <a:r>
              <a:rPr sz="2400" b="1"/>
              <a:t>品德发展既需要外在的驱动，也需要学生个体的主动积极建构。对学生品德发展的评价，固然需要在外在力量的驱动下进行，但更需要充分发挥学生自主参与的主动性。</a:t>
            </a:r>
            <a:endParaRPr sz="2400" b="1"/>
          </a:p>
          <a:p>
            <a:pPr algn="just">
              <a:lnSpc>
                <a:spcPct val="130000"/>
              </a:lnSpc>
            </a:pPr>
            <a:r>
              <a:rPr lang="en-US" sz="2400" b="1"/>
              <a:t>       </a:t>
            </a:r>
            <a:r>
              <a:rPr sz="2400" b="1"/>
              <a:t>为了让德育评价结果真实有效，对学生的品德发展起到更为积极的引导作用，评价过程就应将各方力量综合起来，坚持外在驱动与自主参与相结合的原则，通过设计综合的评价内容、多元的评价主体、多样的评价方式，引导每个学生积极参与评价活动，最后由评价者和评价对象双方通过沟通、协商共同建构评价结果，从而让评价结果得到学生的认同，更好地发挥评价结果促进学生品德发展的作用。</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97915"/>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三、德育评价是一种教育手段</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400" b="1"/>
              <a:t>       </a:t>
            </a:r>
            <a:r>
              <a:rPr sz="2400" b="1"/>
              <a:t>德育评价归根结底是为了促进学生品德的发展。因此，评价本身应该视为促进学生品德成长的一种教育手段，而不是对学生的道德人格进行三六九等的标签化处理。此外，强调评价是一种手段，也是为了防止在实践层面为评价而评价，将评价本身当成目的的错误做法。</a:t>
            </a:r>
            <a:endParaRPr sz="2400" b="1"/>
          </a:p>
          <a:p>
            <a:pPr algn="just">
              <a:lnSpc>
                <a:spcPct val="80000"/>
              </a:lnSpc>
            </a:pPr>
            <a:endParaRPr sz="2400" b="1"/>
          </a:p>
          <a:p>
            <a:pPr algn="just">
              <a:lnSpc>
                <a:spcPct val="140000"/>
              </a:lnSpc>
            </a:pPr>
            <a:r>
              <a:rPr lang="en-US" sz="2400" b="1"/>
              <a:t>       </a:t>
            </a:r>
            <a:r>
              <a:rPr sz="2400" b="1"/>
              <a:t>具体而言，德育评价作为一种促进学生品德发展的教育手段，主要表现为评价对学生品德的发展具有非常重要的导向功能、诊断功能、强化功能和调节功能。</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97915"/>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（一）导向功能</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400" b="1"/>
              <a:t>       </a:t>
            </a:r>
            <a:r>
              <a:rPr sz="2400" b="1"/>
              <a:t>所谓德育评价的导向功能，是指德育评价可以引导学生的品德朝着德育目标所规定的方向发展。德育目标既是德育活动的出发点，也是德育活动的归宿。德育评价实际上就是要衡量现实的德育效果与德育目标所预设的效果之间的差距。当我们去衡量学生的品德发展时，对于学生那些合乎社会规范和德育目标要求的行为给予肯定性评价，对于不符合社会规范和德育目标要求的行为给予否定性评价，这必将对学生品德发展起到良好的价值导向作用。</a:t>
            </a:r>
            <a:endParaRPr sz="2400" b="1"/>
          </a:p>
          <a:p>
            <a:pPr algn="just">
              <a:lnSpc>
                <a:spcPct val="140000"/>
              </a:lnSpc>
            </a:pPr>
            <a:r>
              <a:rPr lang="en-US" sz="2400" b="1"/>
              <a:t>       </a:t>
            </a:r>
            <a:r>
              <a:rPr sz="2400" b="1"/>
              <a:t>开展对学校德育的科学评价，既有助于学校认清学校德育的现况，也有助于公众对学校德育实效的正确认识。</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97915"/>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（二）诊断功能</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400" b="1"/>
              <a:t>       </a:t>
            </a:r>
            <a:r>
              <a:rPr sz="2400" b="1"/>
              <a:t>所谓德育评价的诊断功能，是指通过评价可以科学地鉴别学生品德发展的优势与不足，从而为进一步优化学校德育、提高学生的思想道德水平提供依据。学生的品德是在教育和社会环境的影响下形成和发展的。由于复杂的环境因素和学生的主观因素的影响，学生的品德不一定都能按社会要求发展。因此，要在学生已有品德基础上进行教育，就必须对学生的品德现状进行科学的诊断，进而因势利导地开展教育活动。教师可以借助评价了解学生品德的状况，加强教育的针对性；也可以用它来检查过去一段时间教育活动的成果，为改进教育内容和教育方法提供反馈信息。</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3940"/>
            <a:ext cx="10720070" cy="4918710"/>
          </a:xfrm>
          <a:prstGeom prst="rect">
            <a:avLst/>
          </a:prstGeom>
          <a:noFill/>
        </p:spPr>
        <p:txBody>
          <a:bodyPr wrap="square" rtlCol="0" anchor="t">
            <a:noAutofit/>
          </a:bodyPr>
          <a:p>
            <a:pPr algn="just">
              <a:lnSpc>
                <a:spcPct val="110000"/>
              </a:lnSpc>
            </a:pPr>
            <a:r>
              <a:rPr lang="en-US" altLang="zh-CN" sz="2400" b="1"/>
              <a:t>     </a:t>
            </a:r>
            <a:r>
              <a:rPr lang="zh-CN" altLang="en-US" sz="2800" b="1">
                <a:solidFill>
                  <a:schemeClr val="accent1">
                    <a:lumMod val="75000"/>
                  </a:schemeClr>
                </a:solidFill>
              </a:rPr>
              <a:t>（三）强化功能</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10000"/>
              </a:lnSpc>
            </a:pPr>
            <a:r>
              <a:rPr lang="en-US" sz="2400" b="1"/>
              <a:t>       </a:t>
            </a:r>
            <a:r>
              <a:rPr sz="2400" b="1"/>
              <a:t>所谓德育评价的强化功能，是指在评价学生品德时，教师通过扬善抑恶引起学生强烈的情绪体验，进而达到强化良好品质、抑制不良品质的教育效果。学生品德评价是一种主体活动，肯定的品德评价可以引起被评价者愉快的情绪体验；反之，消极或负面的品德评价则容易引发学生的内疚感和羞耻心。这些情绪体验都会对人的品德发展产生强化作用。心理学家桑代克（Edward L. Thorndike）把这种强化作用概括为“效果律”（law of effect）。由于德育评价具有强化功能，因而对学生有直接的教育作用，即激发学生积极向上的道德学习动机，促使学生自我肯定、纠正缺点、不断进步。德育评价的教育作用具有潜移默化的特点。它不直接向学生传授道德知识，但能帮助学生纠正错误的思想观点；它不直接训练学生的道德行为，但可以促使学生养成良好的行为习惯。</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9"/>
          <p:cNvSpPr txBox="1"/>
          <p:nvPr/>
        </p:nvSpPr>
        <p:spPr>
          <a:xfrm>
            <a:off x="4853305" y="655320"/>
            <a:ext cx="2484755" cy="1052830"/>
          </a:xfrm>
          <a:prstGeom prst="rect">
            <a:avLst/>
          </a:prstGeom>
          <a:noFill/>
        </p:spPr>
        <p:txBody>
          <a:bodyPr wrap="square" rtlCol="0">
            <a:spAutoFit/>
          </a:bodyPr>
          <a:p>
            <a:pPr algn="just">
              <a:lnSpc>
                <a:spcPts val="7500"/>
              </a:lnSpc>
            </a:pP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目</a:t>
            </a:r>
            <a:r>
              <a:rPr lang="en-US" alt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r>
              <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录</a:t>
            </a:r>
            <a:endParaRPr lang="zh-CN" sz="5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endParaRPr>
          </a:p>
        </p:txBody>
      </p:sp>
      <p:grpSp>
        <p:nvGrpSpPr>
          <p:cNvPr id="11" name="组合 10"/>
          <p:cNvGrpSpPr/>
          <p:nvPr/>
        </p:nvGrpSpPr>
        <p:grpSpPr>
          <a:xfrm>
            <a:off x="1219200" y="1619250"/>
            <a:ext cx="9855200" cy="4585970"/>
            <a:chOff x="1920" y="2550"/>
            <a:chExt cx="15520" cy="7222"/>
          </a:xfrm>
        </p:grpSpPr>
        <p:sp>
          <p:nvSpPr>
            <p:cNvPr id="4" name="圆角矩形 3"/>
            <p:cNvSpPr/>
            <p:nvPr/>
          </p:nvSpPr>
          <p:spPr>
            <a:xfrm>
              <a:off x="1920" y="4609"/>
              <a:ext cx="15521"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圆角矩形 4"/>
            <p:cNvSpPr/>
            <p:nvPr/>
          </p:nvSpPr>
          <p:spPr>
            <a:xfrm>
              <a:off x="1920" y="6310"/>
              <a:ext cx="15521"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 name="圆角矩形 2"/>
            <p:cNvSpPr/>
            <p:nvPr/>
          </p:nvSpPr>
          <p:spPr>
            <a:xfrm>
              <a:off x="1920" y="2813"/>
              <a:ext cx="15521"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920" y="2550"/>
              <a:ext cx="13483" cy="1911"/>
            </a:xfrm>
            <a:prstGeom prst="rect">
              <a:avLst/>
            </a:prstGeom>
            <a:noFill/>
          </p:spPr>
          <p:txBody>
            <a:bodyPr wrap="square" rtlCol="0">
              <a:noAutofit/>
            </a:bodyPr>
            <a:p>
              <a:pPr algn="just">
                <a:lnSpc>
                  <a:spcPts val="7500"/>
                </a:lnSpc>
              </a:pPr>
              <a:r>
                <a:rPr sz="4400" b="1" dirty="0" smtClean="0">
                  <a:latin typeface="微软雅黑" panose="020B0503020204020204" charset="-122"/>
                  <a:ea typeface="微软雅黑" panose="020B0503020204020204" charset="-122"/>
                  <a:cs typeface="微软雅黑" panose="020B0503020204020204" charset="-122"/>
                </a:rPr>
                <a:t>第一节　德育评价的内涵</a:t>
              </a:r>
              <a:endParaRPr sz="4400" b="1" dirty="0" smtClean="0">
                <a:latin typeface="微软雅黑" panose="020B0503020204020204" charset="-122"/>
                <a:ea typeface="微软雅黑" panose="020B0503020204020204" charset="-122"/>
                <a:cs typeface="微软雅黑" panose="020B0503020204020204" charset="-122"/>
              </a:endParaRPr>
            </a:p>
          </p:txBody>
        </p:sp>
        <p:sp>
          <p:nvSpPr>
            <p:cNvPr id="6" name="文本框 9"/>
            <p:cNvSpPr txBox="1"/>
            <p:nvPr/>
          </p:nvSpPr>
          <p:spPr>
            <a:xfrm>
              <a:off x="1920" y="4369"/>
              <a:ext cx="15120" cy="1947"/>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第二节　德育评价的类型</a:t>
              </a:r>
              <a:r>
                <a:rPr lang="zh-CN" altLang="en-US" sz="4400" b="1" dirty="0" smtClean="0">
                  <a:solidFill>
                    <a:schemeClr val="tx1">
                      <a:lumMod val="95000"/>
                      <a:lumOff val="5000"/>
                    </a:schemeClr>
                  </a:solidFill>
                  <a:latin typeface="微软雅黑" panose="020B0503020204020204" charset="-122"/>
                  <a:ea typeface="微软雅黑" panose="020B0503020204020204" charset="-122"/>
                  <a:cs typeface="微软雅黑" panose="020B0503020204020204" charset="-122"/>
                </a:rPr>
                <a:t> </a:t>
              </a:r>
              <a:endParaRPr lang="zh-CN" altLang="en-US" sz="4400" b="1" dirty="0" smtClean="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endParaRPr>
            </a:p>
            <a:p>
              <a:pPr algn="just">
                <a:lnSpc>
                  <a:spcPts val="7500"/>
                </a:lnSpc>
              </a:pPr>
              <a:r>
                <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rPr>
                <a:t> </a:t>
              </a:r>
              <a:endParaRPr lang="zh-CN" altLang="en-US" sz="4400" b="1" dirty="0" smtClean="0">
                <a:solidFill>
                  <a:schemeClr val="tx1">
                    <a:lumMod val="75000"/>
                    <a:lumOff val="25000"/>
                  </a:schemeClr>
                </a:solidFill>
                <a:latin typeface="新宋体" panose="02010609030101010101" pitchFamily="49" charset="-122"/>
                <a:ea typeface="新宋体" panose="02010609030101010101" pitchFamily="49" charset="-122"/>
              </a:endParaRPr>
            </a:p>
          </p:txBody>
        </p:sp>
        <p:sp>
          <p:nvSpPr>
            <p:cNvPr id="7" name="文本框 9"/>
            <p:cNvSpPr txBox="1"/>
            <p:nvPr/>
          </p:nvSpPr>
          <p:spPr>
            <a:xfrm>
              <a:off x="1974" y="6054"/>
              <a:ext cx="15467" cy="1965"/>
            </a:xfrm>
            <a:prstGeom prst="rect">
              <a:avLst/>
            </a:prstGeom>
            <a:noFill/>
          </p:spPr>
          <p:txBody>
            <a:bodyPr wrap="square" rtlCol="0">
              <a:noAutofit/>
            </a:bodyPr>
            <a:p>
              <a:pPr algn="just">
                <a:lnSpc>
                  <a:spcPts val="7500"/>
                </a:lnSpc>
              </a:pPr>
              <a:r>
                <a:rPr sz="4400" b="1" dirty="0" smtClean="0"/>
                <a:t>第三节　德育评价中的理论和实践问题</a:t>
              </a:r>
              <a:endParaRPr sz="4400" b="1" dirty="0" smtClean="0"/>
            </a:p>
          </p:txBody>
        </p:sp>
        <p:sp>
          <p:nvSpPr>
            <p:cNvPr id="9" name="圆角矩形 8"/>
            <p:cNvSpPr/>
            <p:nvPr/>
          </p:nvSpPr>
          <p:spPr>
            <a:xfrm>
              <a:off x="1920" y="8063"/>
              <a:ext cx="15521" cy="1440"/>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0" name="文本框 9"/>
            <p:cNvSpPr txBox="1"/>
            <p:nvPr/>
          </p:nvSpPr>
          <p:spPr>
            <a:xfrm>
              <a:off x="1974" y="7808"/>
              <a:ext cx="14810" cy="1965"/>
            </a:xfrm>
            <a:prstGeom prst="rect">
              <a:avLst/>
            </a:prstGeom>
            <a:noFill/>
          </p:spPr>
          <p:txBody>
            <a:bodyPr wrap="square" rtlCol="0">
              <a:noAutofit/>
            </a:bodyPr>
            <a:p>
              <a:pPr algn="just">
                <a:lnSpc>
                  <a:spcPts val="7500"/>
                </a:lnSpc>
              </a:pPr>
              <a:r>
                <a:rPr sz="4400" b="1" dirty="0" smtClean="0"/>
                <a:t>第四节　德育评价的发展趋势</a:t>
              </a:r>
              <a:endParaRPr sz="4400" b="1" dirty="0" smtClean="0"/>
            </a:p>
          </p:txBody>
        </p:sp>
      </p:gr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50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05865"/>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（四）调节功能</a:t>
            </a:r>
            <a:endParaRPr lang="zh-CN" altLang="en-US" sz="28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40000"/>
              </a:lnSpc>
            </a:pPr>
            <a:r>
              <a:rPr lang="en-US" sz="2800" b="1"/>
              <a:t>       </a:t>
            </a:r>
            <a:r>
              <a:rPr sz="2800" b="1"/>
              <a:t>所谓德育评价的调节功能，是指它能够调节学生的言论和行为，为做好教学和教育管理工作服务。例如，通过批评和表扬，可以帮助学生更好地认识到什么样的行为是值得提倡的，什么样的行为是需要禁止的。一旦学生的言行举止偏离了德育评价所设定的标准，那么，通过评价可以及时地帮助学生调节行为，确保其言行朝着德育所确定的目标迈进。</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706245" y="2841625"/>
            <a:ext cx="8780145"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706245" y="2804795"/>
            <a:ext cx="8780780" cy="1213485"/>
          </a:xfrm>
          <a:prstGeom prst="rect">
            <a:avLst/>
          </a:prstGeom>
          <a:noFill/>
        </p:spPr>
        <p:txBody>
          <a:bodyPr wrap="square" rtlCol="0">
            <a:noAutofit/>
          </a:bodyPr>
          <a:p>
            <a:pPr algn="just">
              <a:lnSpc>
                <a:spcPts val="7500"/>
              </a:lnSpc>
            </a:pPr>
            <a:r>
              <a:rPr sz="6000" b="1" dirty="0" smtClean="0">
                <a:solidFill>
                  <a:schemeClr val="tx1">
                    <a:lumMod val="95000"/>
                    <a:lumOff val="5000"/>
                  </a:schemeClr>
                </a:solidFill>
              </a:rPr>
              <a:t>第二节　德育评价的类型</a:t>
            </a:r>
            <a:endParaRPr sz="60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89965"/>
            <a:ext cx="10720070" cy="4918710"/>
          </a:xfrm>
          <a:prstGeom prst="rect">
            <a:avLst/>
          </a:prstGeom>
          <a:noFill/>
        </p:spPr>
        <p:txBody>
          <a:bodyPr wrap="square" rtlCol="0" anchor="t">
            <a:noAutofit/>
          </a:bodyPr>
          <a:p>
            <a:pPr algn="just">
              <a:lnSpc>
                <a:spcPct val="110000"/>
              </a:lnSpc>
            </a:pPr>
            <a:r>
              <a:rPr lang="en-US" altLang="zh-CN" sz="2800" b="1">
                <a:solidFill>
                  <a:schemeClr val="accent1">
                    <a:lumMod val="75000"/>
                  </a:schemeClr>
                </a:solidFill>
              </a:rPr>
              <a:t>      </a:t>
            </a:r>
            <a:r>
              <a:rPr lang="zh-CN" altLang="en-US" sz="2800" b="1">
                <a:solidFill>
                  <a:schemeClr val="accent1">
                    <a:lumMod val="75000"/>
                  </a:schemeClr>
                </a:solidFill>
              </a:rPr>
              <a:t>一、按照评价内容分类</a:t>
            </a:r>
            <a:endParaRPr lang="zh-CN" altLang="en-US" sz="2800" b="1">
              <a:solidFill>
                <a:schemeClr val="accent1">
                  <a:lumMod val="75000"/>
                </a:schemeClr>
              </a:solidFill>
            </a:endParaRPr>
          </a:p>
          <a:p>
            <a:pPr algn="just">
              <a:lnSpc>
                <a:spcPct val="110000"/>
              </a:lnSpc>
            </a:pPr>
            <a:r>
              <a:rPr lang="zh-CN" altLang="en-US" sz="2800" b="1">
                <a:solidFill>
                  <a:schemeClr val="accent1">
                    <a:lumMod val="75000"/>
                  </a:schemeClr>
                </a:solidFill>
              </a:rPr>
              <a:t>    </a:t>
            </a:r>
            <a:r>
              <a:rPr lang="zh-CN" altLang="en-US" sz="2400" b="1">
                <a:solidFill>
                  <a:schemeClr val="accent1">
                    <a:lumMod val="75000"/>
                  </a:schemeClr>
                </a:solidFill>
              </a:rPr>
              <a:t>（一）道德认知评价</a:t>
            </a:r>
            <a:endParaRPr lang="zh-CN" altLang="en-US" sz="24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10000"/>
              </a:lnSpc>
            </a:pPr>
            <a:r>
              <a:rPr lang="en-US" sz="2400" b="1"/>
              <a:t>       </a:t>
            </a:r>
            <a:r>
              <a:rPr sz="2400" b="1"/>
              <a:t>针对道德认知的评价，主要考查的是学生的道德推理或者说道德判断能力，即为什么这么做、这么想、这样认为。对道德认知的考查具有非常重要的意义：一方面，道德认知可以在一定程度上预测道德行为，一般认为具有较高道德认知水平的人更容易做出符合社会期待的道德行为；另一方面，道德认知能够揭示道德行为的真正原因，这一点对德育工作而言尤为关键，因为同样的行为背后可能存在完全不一样的动机。</a:t>
            </a:r>
            <a:endParaRPr sz="2400" b="1"/>
          </a:p>
          <a:p>
            <a:pPr algn="just">
              <a:lnSpc>
                <a:spcPct val="110000"/>
              </a:lnSpc>
            </a:pPr>
            <a:r>
              <a:rPr lang="en-US" sz="2400" b="1"/>
              <a:t>       </a:t>
            </a:r>
            <a:r>
              <a:rPr sz="2400" b="1"/>
              <a:t>皮亚杰的“对偶故事”、科尔伯格的“道德两难故事”都主要是针对道德认知的评价方法。</a:t>
            </a:r>
            <a:endParaRPr sz="2400" b="1"/>
          </a:p>
          <a:p>
            <a:pPr algn="just">
              <a:lnSpc>
                <a:spcPct val="110000"/>
              </a:lnSpc>
            </a:pPr>
            <a:r>
              <a:rPr lang="en-US" sz="2400" b="1"/>
              <a:t>       </a:t>
            </a:r>
            <a:r>
              <a:rPr sz="2400" b="1"/>
              <a:t>科尔伯格的道德两难故事法不仅继承了皮亚杰的道德认知发展观，而且将对偶故事法发展为道德两难故事。</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2350"/>
            <a:ext cx="10720070" cy="491871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（二）道德情感评价</a:t>
            </a:r>
            <a:endParaRPr lang="zh-CN" altLang="en-US" sz="28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30000"/>
              </a:lnSpc>
            </a:pPr>
            <a:r>
              <a:rPr lang="en-US" sz="2400" b="1"/>
              <a:t>       </a:t>
            </a:r>
            <a:r>
              <a:rPr sz="2400" b="1"/>
              <a:t>道德认知评价继承了西方以公正为核心的伦理传统，这种评价往往容易造成女性道德发展不成熟，甚至得出女性道德发展水平不如男性道德发展水平高的结论。科尔伯格的女学生吉利根（Carol Gilligan）通过对 29 名不同种族及背景的女性就怀孕或堕胎问题进行访谈，提出了关怀伦理的理论，肯定了道德情感的价值。</a:t>
            </a:r>
            <a:endParaRPr sz="2400" b="1"/>
          </a:p>
          <a:p>
            <a:pPr algn="just">
              <a:lnSpc>
                <a:spcPct val="130000"/>
              </a:lnSpc>
            </a:pPr>
            <a:r>
              <a:rPr lang="en-US" sz="2400" b="1"/>
              <a:t>       </a:t>
            </a:r>
            <a:r>
              <a:rPr sz="2400" b="1"/>
              <a:t>道德情感最为典型的评价方法就是投射法。</a:t>
            </a:r>
            <a:endParaRPr sz="2400" b="1"/>
          </a:p>
          <a:p>
            <a:pPr algn="just">
              <a:lnSpc>
                <a:spcPct val="130000"/>
              </a:lnSpc>
            </a:pPr>
            <a:r>
              <a:rPr lang="en-US" sz="2400" b="1"/>
              <a:t>       </a:t>
            </a:r>
            <a:r>
              <a:rPr sz="2400" b="1"/>
              <a:t>当前，道德情感越来越受到重视，一系列的评价方法都或多或少地涉及对道德情感的评价，如一些价值观量表的研制，自我陈述法和自我展示法的使用，都高度关注道德情感的评价。</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2350"/>
            <a:ext cx="10720070" cy="491871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（三）道德行为评价</a:t>
            </a:r>
            <a:endParaRPr lang="zh-CN" altLang="en-US" sz="2800" b="1">
              <a:solidFill>
                <a:schemeClr val="accent1">
                  <a:lumMod val="75000"/>
                </a:schemeClr>
              </a:solidFill>
            </a:endParaRPr>
          </a:p>
          <a:p>
            <a:pPr algn="just">
              <a:lnSpc>
                <a:spcPct val="10000"/>
              </a:lnSpc>
            </a:pPr>
            <a:endParaRPr lang="zh-CN" altLang="en-US" sz="2400" b="1">
              <a:solidFill>
                <a:schemeClr val="accent1">
                  <a:lumMod val="75000"/>
                </a:schemeClr>
              </a:solidFill>
            </a:endParaRPr>
          </a:p>
          <a:p>
            <a:pPr algn="just">
              <a:lnSpc>
                <a:spcPct val="150000"/>
              </a:lnSpc>
            </a:pPr>
            <a:r>
              <a:rPr lang="en-US" sz="2400" b="1"/>
              <a:t>       </a:t>
            </a:r>
            <a:r>
              <a:rPr sz="2400" b="1"/>
              <a:t>道德行为评价相对于道德认知评价和道德情感评价而言，难度更大，因为道德行为是一种实践，不具有测试的方便性。但是，道德认知的提升和道德情感的唤起正是为了推动道德行为，如果评价只停留在道德认知和道德情感上面，评价的维度显然是不充足的。因此，已有的研究和实践也做出了许多努力。</a:t>
            </a:r>
            <a:endParaRPr sz="2400" b="1"/>
          </a:p>
          <a:p>
            <a:pPr algn="just">
              <a:lnSpc>
                <a:spcPct val="150000"/>
              </a:lnSpc>
            </a:pPr>
            <a:r>
              <a:rPr lang="en-US" sz="2400" b="1"/>
              <a:t>       </a:t>
            </a:r>
            <a:r>
              <a:rPr sz="2400" b="1"/>
              <a:t>总体来看，道德行为评价主要采用观察和调查两种方式。观察即评价主体对评价对象进行长时间、整体性的观察。在我国的德育实践中，这种观察最终反映到教师对学生的操行评定中。</a:t>
            </a:r>
            <a:endParaRPr sz="2400" b="1"/>
          </a:p>
          <a:p>
            <a:pPr algn="just">
              <a:lnSpc>
                <a:spcPct val="150000"/>
              </a:lnSpc>
            </a:pPr>
            <a:r>
              <a:rPr lang="en-US" sz="2400" b="1"/>
              <a:t>       </a:t>
            </a:r>
            <a:r>
              <a:rPr sz="2400" b="1"/>
              <a:t>如果要对较大数量的学生群体进行道德行为评价，往往会借助一些量表。</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2350"/>
            <a:ext cx="10720070" cy="369062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二、按照评价方法分类</a:t>
            </a:r>
            <a:endParaRPr lang="zh-CN" altLang="en-US" sz="2800" b="1">
              <a:solidFill>
                <a:schemeClr val="accent1">
                  <a:lumMod val="75000"/>
                </a:schemeClr>
              </a:solidFill>
            </a:endParaRPr>
          </a:p>
          <a:p>
            <a:pPr algn="just">
              <a:lnSpc>
                <a:spcPct val="30000"/>
              </a:lnSpc>
            </a:pPr>
            <a:endParaRPr lang="zh-CN" altLang="en-US" sz="2400" b="1">
              <a:solidFill>
                <a:schemeClr val="accent1">
                  <a:lumMod val="75000"/>
                </a:schemeClr>
              </a:solidFill>
            </a:endParaRPr>
          </a:p>
          <a:p>
            <a:pPr algn="just">
              <a:lnSpc>
                <a:spcPct val="130000"/>
              </a:lnSpc>
            </a:pPr>
            <a:r>
              <a:rPr lang="en-US" sz="2400" b="1"/>
              <a:t>       </a:t>
            </a:r>
            <a:r>
              <a:rPr sz="2400" b="1"/>
              <a:t>当前，有关学生品德发展的评价方法很多，这些评价方法可以大致区分为两种主要类型：定量评价和定性评价。</a:t>
            </a:r>
            <a:endParaRPr sz="2400" b="1"/>
          </a:p>
          <a:p>
            <a:pPr algn="just">
              <a:lnSpc>
                <a:spcPct val="130000"/>
              </a:lnSpc>
            </a:pPr>
            <a:r>
              <a:rPr lang="en-US" sz="2400" b="1"/>
              <a:t>     </a:t>
            </a:r>
            <a:r>
              <a:rPr lang="zh-CN" altLang="en-US" sz="2400" b="1">
                <a:solidFill>
                  <a:schemeClr val="accent1">
                    <a:lumMod val="75000"/>
                  </a:schemeClr>
                </a:solidFill>
              </a:rPr>
              <a:t>（一）定量评价</a:t>
            </a:r>
            <a:endParaRPr lang="zh-CN" altLang="en-US" sz="2400" b="1">
              <a:solidFill>
                <a:schemeClr val="accent1">
                  <a:lumMod val="75000"/>
                </a:schemeClr>
              </a:solidFill>
            </a:endParaRPr>
          </a:p>
          <a:p>
            <a:pPr algn="just">
              <a:lnSpc>
                <a:spcPct val="130000"/>
              </a:lnSpc>
            </a:pPr>
            <a:r>
              <a:rPr lang="en-US" sz="2400" b="1"/>
              <a:t>       </a:t>
            </a:r>
            <a:r>
              <a:rPr sz="2400" b="1"/>
              <a:t>定量评价主张采用数学的方法，收集和处理数据资料，对评价对象做出定量结果的价值判断。总体而言，在品德评价方面，当前主要采用的定量评价方法有如下几种。</a:t>
            </a:r>
            <a:endParaRPr sz="2400" b="1"/>
          </a:p>
        </p:txBody>
      </p:sp>
      <p:grpSp>
        <p:nvGrpSpPr>
          <p:cNvPr id="9" name="组合 8"/>
          <p:cNvGrpSpPr/>
          <p:nvPr/>
        </p:nvGrpSpPr>
        <p:grpSpPr>
          <a:xfrm>
            <a:off x="1885315" y="4771390"/>
            <a:ext cx="8402320" cy="1143635"/>
            <a:chOff x="2969" y="7514"/>
            <a:chExt cx="13232" cy="1801"/>
          </a:xfrm>
        </p:grpSpPr>
        <p:sp>
          <p:nvSpPr>
            <p:cNvPr id="4" name="圆角矩形 3"/>
            <p:cNvSpPr/>
            <p:nvPr/>
          </p:nvSpPr>
          <p:spPr>
            <a:xfrm>
              <a:off x="2969" y="7514"/>
              <a:ext cx="4765" cy="801"/>
            </a:xfrm>
            <a:prstGeom prst="roundRect">
              <a:avLst>
                <a:gd name="adj" fmla="val 11676"/>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10000"/>
                </a:lnSpc>
              </a:pPr>
              <a:r>
                <a:rPr sz="2400" b="1">
                  <a:solidFill>
                    <a:schemeClr val="tx1"/>
                  </a:solidFill>
                </a:rPr>
                <a:t>1. 自陈量表法</a:t>
              </a:r>
              <a:endParaRPr sz="2400" b="1">
                <a:solidFill>
                  <a:schemeClr val="tx1"/>
                </a:solidFill>
              </a:endParaRPr>
            </a:p>
          </p:txBody>
        </p:sp>
        <p:sp>
          <p:nvSpPr>
            <p:cNvPr id="2" name="圆角矩形 1"/>
            <p:cNvSpPr/>
            <p:nvPr/>
          </p:nvSpPr>
          <p:spPr>
            <a:xfrm>
              <a:off x="11437" y="7514"/>
              <a:ext cx="4764" cy="801"/>
            </a:xfrm>
            <a:prstGeom prst="roundRect">
              <a:avLst>
                <a:gd name="adj" fmla="val 11676"/>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10000"/>
                </a:lnSpc>
              </a:pPr>
              <a:r>
                <a:rPr sz="2400" b="1">
                  <a:solidFill>
                    <a:schemeClr val="tx1"/>
                  </a:solidFill>
                </a:rPr>
                <a:t>2. 限定性争端测试法</a:t>
              </a:r>
              <a:endParaRPr sz="2400" b="1">
                <a:solidFill>
                  <a:schemeClr val="tx1"/>
                </a:solidFill>
              </a:endParaRPr>
            </a:p>
          </p:txBody>
        </p:sp>
        <p:sp>
          <p:nvSpPr>
            <p:cNvPr id="5" name="圆角矩形 4"/>
            <p:cNvSpPr/>
            <p:nvPr/>
          </p:nvSpPr>
          <p:spPr>
            <a:xfrm>
              <a:off x="2969" y="8515"/>
              <a:ext cx="4765" cy="801"/>
            </a:xfrm>
            <a:prstGeom prst="roundRect">
              <a:avLst>
                <a:gd name="adj" fmla="val 11676"/>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10000"/>
                </a:lnSpc>
              </a:pPr>
              <a:r>
                <a:rPr sz="2400" b="1">
                  <a:solidFill>
                    <a:schemeClr val="tx1"/>
                  </a:solidFill>
                </a:rPr>
                <a:t>3. 道德判断测验</a:t>
              </a:r>
              <a:endParaRPr sz="2400" b="1">
                <a:solidFill>
                  <a:schemeClr val="tx1"/>
                </a:solidFill>
              </a:endParaRPr>
            </a:p>
          </p:txBody>
        </p:sp>
        <p:sp>
          <p:nvSpPr>
            <p:cNvPr id="7" name="圆角矩形 6"/>
            <p:cNvSpPr/>
            <p:nvPr/>
          </p:nvSpPr>
          <p:spPr>
            <a:xfrm>
              <a:off x="11437" y="8515"/>
              <a:ext cx="4764" cy="801"/>
            </a:xfrm>
            <a:prstGeom prst="roundRect">
              <a:avLst>
                <a:gd name="adj" fmla="val 11676"/>
              </a:avLst>
            </a:prstGeom>
            <a:blipFill rotWithShape="1">
              <a:blip r:embed="rId1"/>
              <a:stretch>
                <a:fillRect/>
              </a:stretch>
            </a:blipFill>
            <a:ln>
              <a:solidFill>
                <a:schemeClr val="tx1">
                  <a:lumMod val="50000"/>
                </a:schemeClr>
              </a:solidFill>
              <a:prstDash val="sys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l">
                <a:lnSpc>
                  <a:spcPct val="110000"/>
                </a:lnSpc>
              </a:pPr>
              <a:r>
                <a:rPr sz="2400" b="1">
                  <a:solidFill>
                    <a:schemeClr val="tx1"/>
                  </a:solidFill>
                </a:rPr>
                <a:t>4. 评定量表法</a:t>
              </a:r>
              <a:endParaRPr sz="2400" b="1">
                <a:solidFill>
                  <a:schemeClr val="tx1"/>
                </a:solidFill>
              </a:endParaRPr>
            </a:p>
          </p:txBody>
        </p:sp>
      </p:gr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16" presetClass="entr" presetSubtype="37"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2350"/>
            <a:ext cx="10720070" cy="369062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常用的评定量表主要有以下几种。</a:t>
            </a:r>
            <a:endParaRPr lang="zh-CN" altLang="en-US" sz="2800" b="1">
              <a:solidFill>
                <a:schemeClr val="accent1">
                  <a:lumMod val="75000"/>
                </a:schemeClr>
              </a:solidFill>
            </a:endParaRPr>
          </a:p>
          <a:p>
            <a:pPr algn="just">
              <a:lnSpc>
                <a:spcPct val="130000"/>
              </a:lnSpc>
            </a:pPr>
            <a:r>
              <a:rPr lang="en-US" sz="2400" b="1"/>
              <a:t>     </a:t>
            </a:r>
            <a:r>
              <a:rPr lang="zh-CN" altLang="en-US" sz="2400" b="1">
                <a:solidFill>
                  <a:schemeClr val="accent1">
                    <a:lumMod val="75000"/>
                  </a:schemeClr>
                </a:solidFill>
              </a:rPr>
              <a:t>（1）比较等级评定量表。</a:t>
            </a:r>
            <a:r>
              <a:rPr lang="en-US" sz="2400" b="1"/>
              <a:t>即以团体成员间的相互比较而做出的评定来确定等级。</a:t>
            </a:r>
            <a:endParaRPr lang="en-US" sz="2400" b="1"/>
          </a:p>
          <a:p>
            <a:pPr algn="just">
              <a:lnSpc>
                <a:spcPct val="130000"/>
              </a:lnSpc>
            </a:pPr>
            <a:r>
              <a:rPr lang="en-US" sz="2400" b="1"/>
              <a:t>     </a:t>
            </a:r>
            <a:r>
              <a:rPr lang="zh-CN" altLang="en-US" sz="2400" b="1">
                <a:solidFill>
                  <a:schemeClr val="accent1">
                    <a:lumMod val="75000"/>
                  </a:schemeClr>
                </a:solidFill>
              </a:rPr>
              <a:t>（2）标准等级评定量表。</a:t>
            </a:r>
            <a:r>
              <a:rPr lang="en-US" sz="2400" b="1"/>
              <a:t>标准等级评定量表是先订出各等级的评定标准，然后对照标准确定评价对象的等级。</a:t>
            </a:r>
            <a:endParaRPr lang="en-US" sz="2400" b="1"/>
          </a:p>
          <a:p>
            <a:pPr algn="just">
              <a:lnSpc>
                <a:spcPct val="50000"/>
              </a:lnSpc>
            </a:pPr>
            <a:endParaRPr lang="en-US" sz="2400" b="1"/>
          </a:p>
          <a:p>
            <a:pPr algn="just">
              <a:lnSpc>
                <a:spcPct val="130000"/>
              </a:lnSpc>
            </a:pPr>
            <a:r>
              <a:rPr lang="en-US" sz="2400" b="1"/>
              <a:t>       </a:t>
            </a:r>
            <a:r>
              <a:rPr sz="2400" b="1"/>
              <a:t>总体而言，对学生品德的定量评价强调的是学生品德发展的共性和统一性问题，因而在很大程度上具有客观化、标准化、精确化、直观化、简便化等鲜明的特征。但定量评价往往只关注可测量的品质与行为，忽略了那些难以量化的重要道德品质，忽视了学生品德发展的个性特征，把学生丰富且复杂的品德表现简单化为抽象的分数表征与数量计算，这些是其明显的缺陷。</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73480"/>
            <a:ext cx="10720070" cy="4732655"/>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（二）定性评价</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800" b="1"/>
              <a:t>       </a:t>
            </a:r>
            <a:r>
              <a:rPr sz="2800" b="1"/>
              <a:t>定性评价主要是通过分析与综合、比较与归类、归纳与演绎等逻辑分析方式，对所收集到的数据、资料进行思维加工，从而得出评价结论。具体而言，定性评价不是采用数学的方法，而是根据评价者对评价对象平时的表现或对文献资料的观察和分析，直接对评价对象做出定性结论的价值判断，如评出等级、写出评语等。目前，常用的品德定性评价方法主要有操行评语、成长档案袋、行为观察等评价方法。</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2350"/>
            <a:ext cx="10720070" cy="369062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1. 操行评语法</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t>       </a:t>
            </a:r>
            <a:r>
              <a:rPr sz="2400" b="1"/>
              <a:t>操行评语是在学期结束或学生升级、毕业时，班主任依据一定的评价标准，对学生这一阶段的思想、政治、道德行为以评语的形式进行判断和小结，指出其优点、不足和努力方向的评价方法。评价的内容涉及学生的学习、纪律、生活、劳动、品质、能力等各个方面。</a:t>
            </a:r>
            <a:endParaRPr sz="2400" b="1"/>
          </a:p>
          <a:p>
            <a:pPr algn="just">
              <a:lnSpc>
                <a:spcPct val="130000"/>
              </a:lnSpc>
            </a:pPr>
            <a:r>
              <a:rPr lang="en-US" sz="2400" b="1"/>
              <a:t>       </a:t>
            </a:r>
            <a:r>
              <a:rPr sz="2400" b="1"/>
              <a:t>这种评价方法的优点在于简单方便可行，是一种动态的形成性评价，可以发挥对学生的引导、激励和促进发展的功能，同时在沟通社会与家庭方面发挥着十分重要的作用。这种评价方法的问题在于，教师掌握着评价的主要话语权，评语的好坏与教师的判断紧密相关，主观性太强；除此之外，评语容易模式化、单一化、表面化，可能缺乏教育性与真实性。</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7580"/>
            <a:ext cx="10720070" cy="369062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2. 成长档案袋法</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00000"/>
              </a:lnSpc>
            </a:pPr>
            <a:r>
              <a:rPr lang="en-US" sz="2400" b="1"/>
              <a:t>       </a:t>
            </a:r>
            <a:r>
              <a:rPr sz="2400" b="1"/>
              <a:t>成长档案袋是指有关学生学习成就或持续进步信息的一连串表现、作品、评价结果以及相关记录和资料的汇集。作为一种评价形式，它是指通过档案袋的制作过程和最终结果的分析而进行的对学生发展状况的评价。成长档案袋的基本成分为学生的作品，包括学生优秀的学习成果、过程性作业、获奖证书、学生的自我反思和教师等他人对学生的评价。制作成长档案袋的主体是学生，学生自主管理，教师和家长起辅助和引导作用，收入档案袋的作品由学生自己决定或与教师共同协商确定。</a:t>
            </a:r>
            <a:endParaRPr sz="2400" b="1"/>
          </a:p>
          <a:p>
            <a:pPr algn="just">
              <a:lnSpc>
                <a:spcPct val="30000"/>
              </a:lnSpc>
            </a:pPr>
            <a:endParaRPr sz="2400" b="1"/>
          </a:p>
          <a:p>
            <a:pPr algn="just">
              <a:lnSpc>
                <a:spcPct val="100000"/>
              </a:lnSpc>
            </a:pPr>
            <a:r>
              <a:rPr lang="en-US" sz="2400" b="1"/>
              <a:t>       </a:t>
            </a:r>
            <a:r>
              <a:rPr sz="2400" b="1"/>
              <a:t>成长档案袋法具有发展性、多元性、多样化和全面性的特征。然而这一方法也存在着缺点和不足：质性评价方式没有量化标准，不能代替标准化测试，需经过专业的培训；此外，它还受到时间、资金等方面的制约。因此，要在实践中不断完善，把它和传统的纸笔测验结合起来，全面评价学生的成绩和进步，从而充分挖掘学生的潜能，促进每个学生的发展。</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第九章　德育评价</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951865"/>
            <a:ext cx="10586720" cy="5387340"/>
          </a:xfrm>
          <a:prstGeom prst="rect">
            <a:avLst/>
          </a:prstGeom>
          <a:noFill/>
        </p:spPr>
        <p:txBody>
          <a:bodyPr wrap="square" rtlCol="0" anchor="t">
            <a:noAutofit/>
          </a:bodyPr>
          <a:p>
            <a:pPr algn="l">
              <a:lnSpc>
                <a:spcPct val="100000"/>
              </a:lnSpc>
            </a:pPr>
            <a:r>
              <a:rPr lang="zh-CN" altLang="en-US" sz="2800"/>
              <a:t>【</a:t>
            </a:r>
            <a:r>
              <a:rPr lang="zh-CN" altLang="en-US" sz="2800" b="1"/>
              <a:t>内容提要</a:t>
            </a:r>
            <a:r>
              <a:rPr lang="zh-CN" altLang="en-US" sz="2800"/>
              <a:t>】</a:t>
            </a:r>
            <a:endParaRPr lang="zh-CN" altLang="en-US" sz="2800"/>
          </a:p>
          <a:p>
            <a:pPr algn="just">
              <a:lnSpc>
                <a:spcPct val="100000"/>
              </a:lnSpc>
            </a:pPr>
            <a:r>
              <a:rPr lang="en-US" sz="2000" b="1"/>
              <a:t>       </a:t>
            </a:r>
            <a:r>
              <a:rPr sz="2000" b="1"/>
              <a:t>德育评价对德育实践有着重要的指导作用，可以说，有什么样的评价指标，就会有什么样的德育实践。要想切实做好德育评价，就须深入理解和准确把握其内涵。本章所讨论的德育评价主要聚焦于学生品德评价，这一评价具有鲜明的价值性、伦理性和教育性。根据不同的划分标准，德育评价可以区分为不同的类型。从评价方法来看，德育评价主要有定量评价和定性评价两种类型。从评价内容来看，德育评价包括道德认知评价、道德态度评价和道德行为评价三种类型。当前，德育评价需要高度关注的理论问题是：品德是否可以评价？如果可以评价，其内在各要素之间的权重如何分配？对评价的结果又该如何解读？在实践层面，德育评价则需要重点关注评价的标准、内容、方法和功能等现实问题。当前，德育评价呈现出如下主要发展趋势：就德育评价的理念而言，德育评价日益强调在价值取向上将科学性和人文性有机结合，在评价对象上实现形式与内容的统一；在实践层面，德育评价正朝着评价主体多元化、评价方法多样化、评价内容综合化、评价过程动态化、评价结果科学化的趋势发展。</a:t>
            </a:r>
            <a:endParaRPr sz="2000" b="1"/>
          </a:p>
          <a:p>
            <a:pPr algn="just">
              <a:lnSpc>
                <a:spcPct val="100000"/>
              </a:lnSpc>
            </a:pPr>
            <a:r>
              <a:rPr lang="zh-CN" altLang="en-US" sz="2800"/>
              <a:t>【</a:t>
            </a:r>
            <a:r>
              <a:rPr lang="zh-CN" altLang="en-US" sz="2800" b="1"/>
              <a:t>本章重点</a:t>
            </a:r>
            <a:r>
              <a:rPr lang="zh-CN" altLang="en-US" sz="2800"/>
              <a:t>】</a:t>
            </a:r>
            <a:endParaRPr lang="zh-CN" altLang="en-US" sz="2800"/>
          </a:p>
          <a:p>
            <a:pPr algn="just">
              <a:lnSpc>
                <a:spcPct val="100000"/>
              </a:lnSpc>
            </a:pPr>
            <a:r>
              <a:rPr lang="en-US" sz="2000" b="1"/>
              <a:t>       </a:t>
            </a:r>
            <a:r>
              <a:rPr sz="2000" b="1"/>
              <a:t>德育评价的内涵与外延；德育评价的主要类型；当前德育评价应注意的问题；德育评价的发展趋势。</a:t>
            </a:r>
            <a:endParaRPr sz="2000" b="1"/>
          </a:p>
        </p:txBody>
      </p:sp>
    </p:spTree>
    <p:custDataLst>
      <p:tags r:id="rId1"/>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2350"/>
            <a:ext cx="10720070" cy="369062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3. 行为观察法</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20000"/>
              </a:lnSpc>
            </a:pPr>
            <a:r>
              <a:rPr lang="en-US" sz="2400" b="1"/>
              <a:t>       </a:t>
            </a:r>
            <a:r>
              <a:rPr sz="2400" b="1"/>
              <a:t>行为观察法是测评者根据预定的指标，有目的、有计划地直接观察测评对象的言行举止等外在表现，写出记录，作为测评资料的方法。它包括自然观察法、实验观察法等。</a:t>
            </a:r>
            <a:endParaRPr sz="2400" b="1"/>
          </a:p>
          <a:p>
            <a:pPr algn="just">
              <a:lnSpc>
                <a:spcPct val="120000"/>
              </a:lnSpc>
            </a:pPr>
            <a:r>
              <a:rPr lang="en-US" sz="2400" b="1"/>
              <a:t>       </a:t>
            </a:r>
            <a:r>
              <a:rPr sz="2400" b="1"/>
              <a:t>行为观察法的基本要求是测评者必须做好观察记录。记录方式包括逸事记录法（记录有典型意义的事件）、行为描述法、评定量表法（与定量评价的评定量表法相近，只不过由测评者自己使用）和检核表法（又称“行为评量表格”，是把所要观察的内容加以分类列举，制作成表格，以便观察时易于发现，及时记录）。</a:t>
            </a:r>
            <a:endParaRPr sz="2400" b="1"/>
          </a:p>
          <a:p>
            <a:pPr algn="just">
              <a:lnSpc>
                <a:spcPct val="120000"/>
              </a:lnSpc>
            </a:pPr>
            <a:r>
              <a:rPr lang="en-US" sz="2400" b="1"/>
              <a:t>       </a:t>
            </a:r>
            <a:r>
              <a:rPr sz="2400" b="1"/>
              <a:t>行为观察法的优点在于比较直观，缺点则在于不能够很好地反映被观察者的内在道德动机，而且也容易受观察情境的影响，带有较大的偶然性。</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62685"/>
            <a:ext cx="10720070" cy="3690620"/>
          </a:xfrm>
          <a:prstGeom prst="rect">
            <a:avLst/>
          </a:prstGeom>
          <a:noFill/>
        </p:spPr>
        <p:txBody>
          <a:bodyPr wrap="square" rtlCol="0" anchor="t">
            <a:noAutofit/>
          </a:bodyPr>
          <a:p>
            <a:pPr algn="just">
              <a:lnSpc>
                <a:spcPct val="130000"/>
              </a:lnSpc>
            </a:pPr>
            <a:r>
              <a:rPr lang="en-US" altLang="zh-CN" sz="2800" b="1">
                <a:solidFill>
                  <a:schemeClr val="accent1">
                    <a:lumMod val="75000"/>
                  </a:schemeClr>
                </a:solidFill>
              </a:rPr>
              <a:t>       </a:t>
            </a:r>
            <a:r>
              <a:rPr lang="zh-CN" altLang="en-US" sz="2800" b="1">
                <a:solidFill>
                  <a:schemeClr val="accent1">
                    <a:lumMod val="75000"/>
                  </a:schemeClr>
                </a:solidFill>
              </a:rPr>
              <a:t>4. 情境测评法</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800" b="1"/>
              <a:t>       </a:t>
            </a:r>
            <a:r>
              <a:rPr sz="2800" b="1"/>
              <a:t>情境测评法就是设置一个活动情境或提出一个问题情境，通过对被试的观察、谈话或问卷，了解其思想品德的方法。</a:t>
            </a:r>
            <a:endParaRPr sz="2800" b="1"/>
          </a:p>
          <a:p>
            <a:pPr algn="just">
              <a:lnSpc>
                <a:spcPct val="80000"/>
              </a:lnSpc>
            </a:pPr>
            <a:endParaRPr sz="2800" b="1"/>
          </a:p>
          <a:p>
            <a:pPr algn="just">
              <a:lnSpc>
                <a:spcPct val="140000"/>
              </a:lnSpc>
            </a:pPr>
            <a:r>
              <a:rPr lang="en-US" sz="2800" b="1"/>
              <a:t>       </a:t>
            </a:r>
            <a:r>
              <a:rPr sz="2800" b="1"/>
              <a:t>这种评价方法的优点在于可以较为真实地反映学生的道德认知发展水平；其不足在于，由于创设的情境带有较大程度的虚拟性，因而它与现实的道德生活有较大的差距，学生在特定情境中的表现并不一定能够迁移到真实的道德生活当中。</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第二节　德育评价的类型</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64945"/>
            <a:ext cx="10720070" cy="3690620"/>
          </a:xfrm>
          <a:prstGeom prst="rect">
            <a:avLst/>
          </a:prstGeom>
          <a:noFill/>
        </p:spPr>
        <p:txBody>
          <a:bodyPr wrap="square" rtlCol="0" anchor="t">
            <a:noAutofit/>
          </a:bodyPr>
          <a:p>
            <a:pPr algn="just">
              <a:lnSpc>
                <a:spcPct val="130000"/>
              </a:lnSpc>
            </a:pPr>
            <a:r>
              <a:rPr lang="en-US" sz="2800" b="1"/>
              <a:t>       </a:t>
            </a:r>
            <a:r>
              <a:rPr sz="2800" b="1"/>
              <a:t>定性评价对于提高品德评价的针对性有着十分重要的意义。但是，定性评价对于评价者的专业素质有着极高的要求。由于自身观念或能力的差异，不同评价者往往会对同一评价材料做出不同的价值判断，这在很大程度上会影响定性评价结果的科学性。可以说，定性评价是否科学有效，在很大程度上取决于评价者的专业能力。此外，由于定性评价结果的呈现方式主要是定性的描述，因此，很难对不同的评价结果进行简单的比较。</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116965" y="2841625"/>
            <a:ext cx="9704070"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116965" y="2750820"/>
            <a:ext cx="9868535" cy="1213485"/>
          </a:xfrm>
          <a:prstGeom prst="rect">
            <a:avLst/>
          </a:prstGeom>
          <a:noFill/>
        </p:spPr>
        <p:txBody>
          <a:bodyPr wrap="square" rtlCol="0">
            <a:noAutofit/>
          </a:bodyPr>
          <a:p>
            <a:pPr algn="just">
              <a:lnSpc>
                <a:spcPts val="7500"/>
              </a:lnSpc>
            </a:pPr>
            <a:r>
              <a:rPr sz="4400" b="1" dirty="0" smtClean="0">
                <a:solidFill>
                  <a:schemeClr val="tx1">
                    <a:lumMod val="95000"/>
                    <a:lumOff val="5000"/>
                  </a:schemeClr>
                </a:solidFill>
              </a:rPr>
              <a:t>第三节　德育评价中的理论和实践问题</a:t>
            </a:r>
            <a:endParaRPr sz="44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871220"/>
            <a:ext cx="10730865" cy="53397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一、德育评价应关注的理论问题</a:t>
            </a:r>
            <a:endParaRPr lang="zh-CN" altLang="en-US" sz="2800" b="1">
              <a:solidFill>
                <a:schemeClr val="accent1">
                  <a:lumMod val="75000"/>
                </a:schemeClr>
              </a:solidFill>
            </a:endParaRPr>
          </a:p>
          <a:p>
            <a:pPr algn="just">
              <a:lnSpc>
                <a:spcPct val="120000"/>
              </a:lnSpc>
            </a:pPr>
            <a:r>
              <a:rPr lang="en-US" sz="2400" b="1"/>
              <a:t>     </a:t>
            </a:r>
            <a:r>
              <a:rPr lang="zh-CN" altLang="en-US" sz="2400" b="1">
                <a:solidFill>
                  <a:schemeClr val="accent1">
                    <a:lumMod val="75000"/>
                  </a:schemeClr>
                </a:solidFill>
              </a:rPr>
              <a:t>（一）品德能否评价</a:t>
            </a:r>
            <a:endParaRPr lang="zh-CN" altLang="en-US" sz="2400" b="1">
              <a:solidFill>
                <a:schemeClr val="accent1">
                  <a:lumMod val="75000"/>
                </a:schemeClr>
              </a:solidFill>
            </a:endParaRPr>
          </a:p>
          <a:p>
            <a:pPr algn="just">
              <a:lnSpc>
                <a:spcPct val="40000"/>
              </a:lnSpc>
            </a:pPr>
            <a:endParaRPr lang="zh-CN" altLang="en-US" sz="2400" b="1">
              <a:solidFill>
                <a:schemeClr val="accent1">
                  <a:lumMod val="75000"/>
                </a:schemeClr>
              </a:solidFill>
            </a:endParaRPr>
          </a:p>
          <a:p>
            <a:pPr algn="just">
              <a:lnSpc>
                <a:spcPct val="110000"/>
              </a:lnSpc>
            </a:pPr>
            <a:r>
              <a:rPr lang="en-US" sz="2400" b="1">
                <a:solidFill>
                  <a:schemeClr val="tx1"/>
                </a:solidFill>
              </a:rPr>
              <a:t>      </a:t>
            </a:r>
            <a:r>
              <a:rPr sz="2400" b="1">
                <a:solidFill>
                  <a:schemeClr val="tx1"/>
                </a:solidFill>
              </a:rPr>
              <a:t>“品德是否可测”一直是个有争议的话题。有观点认为，人的品德十分复杂，很难用量表来表示其好坏和等级，更不能用打分的方法进行评价；还有研究者指出，量化测评品德状况有很大的局限性，使用不当会导致评定结果不合理、不公正。这些都是对品德测评非常关键的质疑。品德本身确实难以准确评价，学生的情感、态度与价值观等也难以量化，其深层次的思想与目的动机等更是难以准确测量。</a:t>
            </a:r>
            <a:endParaRPr sz="2400" b="1">
              <a:solidFill>
                <a:schemeClr val="tx1"/>
              </a:solidFill>
            </a:endParaRPr>
          </a:p>
          <a:p>
            <a:pPr algn="just">
              <a:lnSpc>
                <a:spcPct val="110000"/>
              </a:lnSpc>
            </a:pPr>
            <a:r>
              <a:rPr lang="en-US" sz="2400" b="1">
                <a:solidFill>
                  <a:schemeClr val="tx1"/>
                </a:solidFill>
              </a:rPr>
              <a:t>       </a:t>
            </a:r>
            <a:r>
              <a:rPr sz="2400" b="1">
                <a:solidFill>
                  <a:schemeClr val="tx1"/>
                </a:solidFill>
              </a:rPr>
              <a:t>从品德的结构来看，作为构成品德重要要素的认知和行为，是可以通过一些测量工具予以把握的。而作为品德核心要素的态度、情感和价值观部分，虽然难以直接测量，但这些观念性的东西会通过特定的载体间接表现出来，从而被人们所认识和掌握。</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42670"/>
            <a:ext cx="10730865" cy="53397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（二）品德评价的要素权重如何确定</a:t>
            </a:r>
            <a:endParaRPr lang="zh-CN" altLang="en-US" sz="2800" b="1">
              <a:solidFill>
                <a:schemeClr val="accent1">
                  <a:lumMod val="75000"/>
                </a:schemeClr>
              </a:solidFill>
            </a:endParaRPr>
          </a:p>
          <a:p>
            <a:pPr algn="just">
              <a:lnSpc>
                <a:spcPct val="40000"/>
              </a:lnSpc>
            </a:pPr>
            <a:endParaRPr lang="zh-CN" altLang="en-US" sz="2400" b="1">
              <a:solidFill>
                <a:schemeClr val="accent1">
                  <a:lumMod val="75000"/>
                </a:schemeClr>
              </a:solidFill>
            </a:endParaRPr>
          </a:p>
          <a:p>
            <a:pPr algn="just">
              <a:lnSpc>
                <a:spcPct val="110000"/>
              </a:lnSpc>
            </a:pPr>
            <a:r>
              <a:rPr lang="en-US" sz="2400" b="1">
                <a:solidFill>
                  <a:schemeClr val="tx1"/>
                </a:solidFill>
              </a:rPr>
              <a:t>       </a:t>
            </a:r>
            <a:r>
              <a:rPr sz="2400" b="1">
                <a:solidFill>
                  <a:schemeClr val="tx1"/>
                </a:solidFill>
              </a:rPr>
              <a:t>品德是道德认知、道德情感、道德行为等要素构成的有机综合体。从理论上讲，一个人的品德应该在其道德认知、道德情感、道德行为等维度上表现出内在一致性，但现实生活中经常会见到“知行脱节”“知行不一”等现象。这实际上就给品德评价提出了一个非常重要的理论问题，即在对学生品德进行评价时，能不能确定不同道德要素的权重？如果不能确定，我们就很难对一个人的道德水准做出综合的判断；如果能确定，又该如何分配各要素的权重？在品德评价实践中，针对某一维度的道德评价已经取得了一些卓有成效的研究成果。</a:t>
            </a:r>
            <a:endParaRPr sz="2400" b="1">
              <a:solidFill>
                <a:schemeClr val="tx1"/>
              </a:solidFill>
            </a:endParaRPr>
          </a:p>
          <a:p>
            <a:pPr algn="just">
              <a:lnSpc>
                <a:spcPct val="60000"/>
              </a:lnSpc>
            </a:pPr>
            <a:endParaRPr sz="2400" b="1">
              <a:solidFill>
                <a:schemeClr val="tx1"/>
              </a:solidFill>
            </a:endParaRPr>
          </a:p>
          <a:p>
            <a:pPr algn="just">
              <a:lnSpc>
                <a:spcPct val="110000"/>
              </a:lnSpc>
            </a:pPr>
            <a:r>
              <a:rPr lang="en-US" sz="2400" b="1">
                <a:solidFill>
                  <a:schemeClr val="tx1"/>
                </a:solidFill>
              </a:rPr>
              <a:t>       </a:t>
            </a:r>
            <a:r>
              <a:rPr sz="2400" b="1">
                <a:solidFill>
                  <a:schemeClr val="tx1"/>
                </a:solidFill>
              </a:rPr>
              <a:t>因此，对学生开展品德评价更为妥帖的做法是，不对学生的品德现状做整体性的评价，即不宜根据总体数据对学生品德发展进行价值排序，而是分类报告学生品德发展在各个要素上的具体表现。</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3620"/>
            <a:ext cx="10730865" cy="53397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（三）品德评价的结果如何解读</a:t>
            </a:r>
            <a:endParaRPr lang="zh-CN" altLang="en-US" sz="2400" b="1">
              <a:solidFill>
                <a:schemeClr val="accent1">
                  <a:lumMod val="75000"/>
                </a:schemeClr>
              </a:solidFill>
            </a:endParaRPr>
          </a:p>
          <a:p>
            <a:pPr algn="just">
              <a:lnSpc>
                <a:spcPct val="120000"/>
              </a:lnSpc>
            </a:pPr>
            <a:r>
              <a:rPr lang="en-US" sz="2400" b="1">
                <a:solidFill>
                  <a:schemeClr val="tx1"/>
                </a:solidFill>
              </a:rPr>
              <a:t>       </a:t>
            </a:r>
            <a:r>
              <a:rPr lang="zh-CN" altLang="en-US" sz="2400" b="1">
                <a:solidFill>
                  <a:schemeClr val="accent1">
                    <a:lumMod val="75000"/>
                  </a:schemeClr>
                </a:solidFill>
              </a:rPr>
              <a:t>1. 品德评价结果是一种概率性评价</a:t>
            </a:r>
            <a:endParaRPr lang="zh-CN" altLang="en-US" sz="2400" b="1">
              <a:solidFill>
                <a:schemeClr val="accent1">
                  <a:lumMod val="75000"/>
                </a:schemeClr>
              </a:solidFill>
            </a:endParaRPr>
          </a:p>
          <a:p>
            <a:pPr algn="just">
              <a:lnSpc>
                <a:spcPct val="40000"/>
              </a:lnSpc>
            </a:pPr>
            <a:endParaRPr sz="2400" b="1">
              <a:solidFill>
                <a:schemeClr val="tx1"/>
              </a:solidFill>
            </a:endParaRPr>
          </a:p>
          <a:p>
            <a:pPr algn="just">
              <a:lnSpc>
                <a:spcPct val="120000"/>
              </a:lnSpc>
            </a:pPr>
            <a:r>
              <a:rPr lang="en-US" sz="2400" b="1">
                <a:solidFill>
                  <a:schemeClr val="tx1"/>
                </a:solidFill>
              </a:rPr>
              <a:t>       </a:t>
            </a:r>
            <a:r>
              <a:rPr sz="2400" b="1">
                <a:solidFill>
                  <a:schemeClr val="tx1"/>
                </a:solidFill>
              </a:rPr>
              <a:t>品德评价难就难在品德自身的内隐性以及品德本身的价值属性。内隐意味着一个人真实的道德品质更多的是根植于其外显的言行举止之下的道德信念、道德动机。从外显的指标去推断一个人的道德状况，就不可避免地会失真。通过外显的可观测指标测评学生的道德，是一种间接的测评手段，并不能百分之百地反映实际情况。</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另外，品德自身有着很强的价值属性，这就使得品德评价不可避免地具有很大程度的社会称许性。</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社会称许性比较容易发生在负面或否定性的价值观的测查上。</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23620"/>
            <a:ext cx="10730865" cy="5339715"/>
          </a:xfrm>
          <a:prstGeom prst="rect">
            <a:avLst/>
          </a:prstGeom>
          <a:noFill/>
        </p:spPr>
        <p:txBody>
          <a:bodyPr wrap="square" rtlCol="0" anchor="t">
            <a:noAutofit/>
          </a:bodyPr>
          <a:p>
            <a:pPr algn="just">
              <a:lnSpc>
                <a:spcPct val="120000"/>
              </a:lnSpc>
            </a:pPr>
            <a:r>
              <a:rPr lang="en-US" altLang="zh-CN" sz="2400" b="1"/>
              <a:t>    </a:t>
            </a:r>
            <a:r>
              <a:rPr lang="en-US" sz="2400" b="1">
                <a:solidFill>
                  <a:schemeClr val="tx1"/>
                </a:solidFill>
              </a:rPr>
              <a:t>   </a:t>
            </a:r>
            <a:r>
              <a:rPr sz="2400" b="1">
                <a:solidFill>
                  <a:schemeClr val="tx1"/>
                </a:solidFill>
              </a:rPr>
              <a:t>简言之，由于社会称许性不同程度地存在，因此，在解释相应的品德评价结果时，如果评价的内容是负面或者是否定性的价值观，那么，我们需要做加法，即实际情况可能比数据呈现的更为消极；如果评价的内容是正面的或者是积极的价值观，那么，我们需要做减法，即实际情况也许并不像数据看起来那么乐观。</a:t>
            </a:r>
            <a:endParaRPr sz="2400" b="1">
              <a:solidFill>
                <a:schemeClr val="tx1"/>
              </a:solidFill>
            </a:endParaRPr>
          </a:p>
          <a:p>
            <a:pPr algn="just">
              <a:lnSpc>
                <a:spcPct val="40000"/>
              </a:lnSpc>
            </a:pPr>
            <a:endParaRPr sz="2400" b="1">
              <a:solidFill>
                <a:schemeClr val="tx1"/>
              </a:solidFill>
            </a:endParaRPr>
          </a:p>
          <a:p>
            <a:pPr algn="just">
              <a:lnSpc>
                <a:spcPct val="120000"/>
              </a:lnSpc>
            </a:pPr>
            <a:r>
              <a:rPr lang="en-US" altLang="zh-CN" sz="2800" b="1">
                <a:solidFill>
                  <a:schemeClr val="accent1">
                    <a:lumMod val="75000"/>
                  </a:schemeClr>
                </a:solidFill>
              </a:rPr>
              <a:t>      </a:t>
            </a:r>
            <a:r>
              <a:rPr lang="zh-CN" altLang="en-US" sz="2800" b="1">
                <a:solidFill>
                  <a:schemeClr val="accent1">
                    <a:lumMod val="75000"/>
                  </a:schemeClr>
                </a:solidFill>
              </a:rPr>
              <a:t>2. 品德评价结果的解读需考虑社会背景因素</a:t>
            </a:r>
            <a:endParaRPr lang="zh-CN" altLang="en-US" sz="2800" b="1">
              <a:solidFill>
                <a:schemeClr val="accent1">
                  <a:lumMod val="75000"/>
                </a:schemeClr>
              </a:solidFill>
            </a:endParaRPr>
          </a:p>
          <a:p>
            <a:pPr algn="just">
              <a:lnSpc>
                <a:spcPct val="60000"/>
              </a:lnSpc>
            </a:pPr>
            <a:endParaRPr lang="zh-CN" altLang="en-US" sz="2800" b="1">
              <a:solidFill>
                <a:schemeClr val="accent1">
                  <a:lumMod val="75000"/>
                </a:schemeClr>
              </a:solidFill>
            </a:endParaRPr>
          </a:p>
          <a:p>
            <a:pPr algn="just">
              <a:lnSpc>
                <a:spcPct val="120000"/>
              </a:lnSpc>
            </a:pPr>
            <a:r>
              <a:rPr lang="en-US" sz="2400" b="1"/>
              <a:t>       </a:t>
            </a:r>
            <a:r>
              <a:rPr sz="2400" b="1"/>
              <a:t>在解读城区学生品德评价结果时，一方面要考虑学生所面对的德育环境的特殊性，另一方面要关注在这种特殊的德育环境背景下学生品德发展所遭遇的时代挑战。这种挑战有可能会加剧学生行为的“失范”，也有可能为学生自主意识、批判性思维等现代公民素养的发展提供新的契机。</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395095"/>
            <a:ext cx="10730865" cy="4666615"/>
          </a:xfrm>
          <a:prstGeom prst="rect">
            <a:avLst/>
          </a:prstGeom>
          <a:noFill/>
        </p:spPr>
        <p:txBody>
          <a:bodyPr wrap="square" rtlCol="0" anchor="t">
            <a:noAutofit/>
          </a:bodyPr>
          <a:p>
            <a:pPr algn="just">
              <a:lnSpc>
                <a:spcPct val="140000"/>
              </a:lnSpc>
            </a:pPr>
            <a:r>
              <a:rPr lang="en-US" sz="2800" b="1"/>
              <a:t>       </a:t>
            </a:r>
            <a:r>
              <a:rPr sz="2800" b="1"/>
              <a:t>需要指出的是，强调学校德育深受社会环境的影响，其主要目的是避免将学生品德发展的结果作为评判学校德育工作的唯一依据，但这并不意味着学校可以因为环境的影响而推卸自身的德育责任。学校德育一方面需要考虑自己的工作与环境的对接，另一方面更应思考在社会环境一定的情况下，怎么做才能促进学生品德的健康发展。学校不能过分强调社会环境的外在影响而忽视甚至放弃自身的主动性。</a:t>
            </a:r>
            <a:endParaRPr sz="28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95045"/>
            <a:ext cx="10730865" cy="53397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二、德育评价应注意的现实问题</a:t>
            </a:r>
            <a:endParaRPr lang="zh-CN" altLang="en-US" sz="2800" b="1">
              <a:solidFill>
                <a:schemeClr val="accent1">
                  <a:lumMod val="75000"/>
                </a:schemeClr>
              </a:solidFill>
            </a:endParaRPr>
          </a:p>
          <a:p>
            <a:pPr algn="just">
              <a:lnSpc>
                <a:spcPct val="120000"/>
              </a:lnSpc>
            </a:pPr>
            <a:r>
              <a:rPr lang="en-US" sz="2400" b="1">
                <a:solidFill>
                  <a:schemeClr val="tx1"/>
                </a:solidFill>
              </a:rPr>
              <a:t>     </a:t>
            </a:r>
            <a:r>
              <a:rPr lang="zh-CN" altLang="en-US" sz="2400" b="1">
                <a:solidFill>
                  <a:schemeClr val="accent1">
                    <a:lumMod val="75000"/>
                  </a:schemeClr>
                </a:solidFill>
              </a:rPr>
              <a:t>（一）在标准上片面以学业成绩评价学生的品德发展</a:t>
            </a:r>
            <a:endParaRPr lang="zh-CN" altLang="en-US" sz="2400" b="1">
              <a:solidFill>
                <a:schemeClr val="accent1">
                  <a:lumMod val="75000"/>
                </a:schemeClr>
              </a:solidFill>
            </a:endParaRPr>
          </a:p>
          <a:p>
            <a:pPr algn="just">
              <a:lnSpc>
                <a:spcPct val="30000"/>
              </a:lnSpc>
            </a:pPr>
            <a:endParaRPr sz="2400" b="1">
              <a:solidFill>
                <a:schemeClr val="tx1"/>
              </a:solidFill>
            </a:endParaRPr>
          </a:p>
          <a:p>
            <a:pPr algn="just">
              <a:lnSpc>
                <a:spcPct val="110000"/>
              </a:lnSpc>
            </a:pPr>
            <a:r>
              <a:rPr lang="en-US" sz="2400" b="1">
                <a:solidFill>
                  <a:schemeClr val="tx1"/>
                </a:solidFill>
              </a:rPr>
              <a:t>       </a:t>
            </a:r>
            <a:r>
              <a:rPr sz="2400" b="1">
                <a:solidFill>
                  <a:schemeClr val="tx1"/>
                </a:solidFill>
              </a:rPr>
              <a:t>德育评价方式在深层次上制约着学校德育工作的开展。就目前的实际情况来看，德育评价存在的最大问题就是唯成绩论，即以学生的学业成绩作为评价学生的主要依据。教师过多地依靠学业成绩来评价学生，势必会导致对学生的认识不全面，进而可能造成师生的对立。特别是对于那些学习基础较为薄弱的学生而言，简单地以学业成绩为标准来评价学生，显得十分不合理。一方面，学生在这个评价尺度下大多是失败者，这势必会引起学生的挫败感和无意义感；另一方面，教师面对这样一个评价现实，同样会有很深的挫败感和无意义感。这样单一的评价尺度无论是对于学生还是对于教师而言，其结果都是痛苦的。另外，单一的评价尺度使得教师不能以一种更为宽容的心态去欣赏学生学习之外的精彩。因此，改变学校现有的学生评价体系显得尤为重要。</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660525" y="2841625"/>
            <a:ext cx="8870315"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822450" y="2804795"/>
            <a:ext cx="8661400" cy="1213485"/>
          </a:xfrm>
          <a:prstGeom prst="rect">
            <a:avLst/>
          </a:prstGeom>
          <a:noFill/>
        </p:spPr>
        <p:txBody>
          <a:bodyPr wrap="square" rtlCol="0">
            <a:noAutofit/>
          </a:bodyPr>
          <a:p>
            <a:pPr algn="just">
              <a:lnSpc>
                <a:spcPts val="7500"/>
              </a:lnSpc>
            </a:pPr>
            <a:r>
              <a:rPr sz="6000" b="1" dirty="0" smtClean="0">
                <a:solidFill>
                  <a:schemeClr val="tx1">
                    <a:lumMod val="95000"/>
                    <a:lumOff val="5000"/>
                  </a:schemeClr>
                </a:solidFill>
              </a:rPr>
              <a:t>第一节　德育评价的内涵</a:t>
            </a:r>
            <a:endParaRPr sz="60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95045"/>
            <a:ext cx="10730865" cy="5339715"/>
          </a:xfrm>
          <a:prstGeom prst="rect">
            <a:avLst/>
          </a:prstGeom>
          <a:noFill/>
        </p:spPr>
        <p:txBody>
          <a:bodyPr wrap="square" rtlCol="0" anchor="t">
            <a:noAutofit/>
          </a:bodyPr>
          <a:p>
            <a:pPr algn="just">
              <a:lnSpc>
                <a:spcPct val="130000"/>
              </a:lnSpc>
            </a:pPr>
            <a:r>
              <a:rPr lang="en-US" sz="2400" b="1"/>
              <a:t>       </a:t>
            </a:r>
            <a:r>
              <a:rPr sz="2400" b="1"/>
              <a:t>在这方面，首先需要改革的是避免用成绩作为评价学生发展的主要甚至是唯一标准。其次，评价标准应该多元，为每个学生的个性成长提供相应的机会，避免用一把尺子衡量所有学生的发展。最后，尤为重要的一点是，要摒弃“学习成绩好 = 品德好”这种错误的评价观念。</a:t>
            </a:r>
            <a:endParaRPr sz="2400" b="1"/>
          </a:p>
          <a:p>
            <a:pPr algn="just">
              <a:lnSpc>
                <a:spcPct val="30000"/>
              </a:lnSpc>
            </a:pPr>
            <a:endParaRPr sz="2400" b="1"/>
          </a:p>
          <a:p>
            <a:pPr algn="just">
              <a:lnSpc>
                <a:spcPct val="130000"/>
              </a:lnSpc>
            </a:pPr>
            <a:r>
              <a:rPr lang="en-US" altLang="zh-CN" sz="2400" b="1">
                <a:solidFill>
                  <a:schemeClr val="accent1">
                    <a:lumMod val="75000"/>
                  </a:schemeClr>
                </a:solidFill>
              </a:rPr>
              <a:t>    </a:t>
            </a:r>
            <a:r>
              <a:rPr lang="zh-CN" altLang="en-US" sz="2400" b="1">
                <a:solidFill>
                  <a:schemeClr val="accent1">
                    <a:lumMod val="75000"/>
                  </a:schemeClr>
                </a:solidFill>
              </a:rPr>
              <a:t>（二）在内容上简单用认知评价取代学生品德的整体发展</a:t>
            </a:r>
            <a:endParaRPr lang="zh-CN" altLang="en-US" sz="2400" b="1">
              <a:solidFill>
                <a:schemeClr val="accent1">
                  <a:lumMod val="75000"/>
                </a:schemeClr>
              </a:solidFill>
            </a:endParaRPr>
          </a:p>
          <a:p>
            <a:pPr algn="just">
              <a:lnSpc>
                <a:spcPct val="40000"/>
              </a:lnSpc>
            </a:pPr>
            <a:endParaRPr lang="zh-CN" altLang="en-US" sz="2400" b="1">
              <a:solidFill>
                <a:schemeClr val="accent1">
                  <a:lumMod val="75000"/>
                </a:schemeClr>
              </a:solidFill>
            </a:endParaRPr>
          </a:p>
          <a:p>
            <a:pPr algn="just">
              <a:lnSpc>
                <a:spcPct val="130000"/>
              </a:lnSpc>
            </a:pPr>
            <a:r>
              <a:rPr lang="en-US" sz="2400" b="1"/>
              <a:t>       </a:t>
            </a:r>
            <a:r>
              <a:rPr sz="2400" b="1"/>
              <a:t>学校德育的重要任务是培养学生掌握一定的道德价值与规范体系，激发学生的道德情感，培养学生良好的道德信念和道德行为。学校德育不仅要传授一定的道德知识，更重要的是形成学生对这些道德知识的正确态度，激发学生道德行为的动机。因此，学校德育要解决的不仅是知不知道的问题，更是信与不信的问题。</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90295"/>
            <a:ext cx="10730865" cy="5339715"/>
          </a:xfrm>
          <a:prstGeom prst="rect">
            <a:avLst/>
          </a:prstGeom>
          <a:noFill/>
        </p:spPr>
        <p:txBody>
          <a:bodyPr wrap="square" rtlCol="0" anchor="t">
            <a:noAutofit/>
          </a:bodyPr>
          <a:p>
            <a:pPr algn="just">
              <a:lnSpc>
                <a:spcPct val="120000"/>
              </a:lnSpc>
            </a:pPr>
            <a:r>
              <a:rPr lang="en-US" sz="2400" b="1"/>
              <a:t>       </a:t>
            </a:r>
            <a:r>
              <a:rPr sz="2400" b="1"/>
              <a:t>在现实中，很多德育评价更多的还是强调其中的认知成分。以学校德育课程为例，很多学校的德育课程在课程加工、教学方式、教学流程和学生评价方面没有体现出德育课程的特质，具有较为明显的学科化知识教学特征。其教学方式主要是灌输；课程加工主要是条块化分割知识要点；教学目标主要是记诵知识，并能应用于考试；评价学生品德的依据主要是考试成绩；等等。这样的德育课程实施目的不是提高学生的思想品德修养，而是增加分数，提高班级排名。学生按照教师的要求把书本划成条块型的知识要点，这些要点就是考试时回答相应题目的标准答案。虽然有应试的无奈，但这样就把德育课完全等同于一般知识性学科的教学，没有体现出直接德育课程的价值性特征。因此，德育评价必须突破认知化的倾向，从认知、情感和行为三个方面综合评价学生的品德发展状况。</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6945"/>
            <a:ext cx="10730865" cy="53397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（三）在方法上片面追求“科学化”的量化评价</a:t>
            </a:r>
            <a:endParaRPr lang="zh-CN" altLang="en-US" sz="28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一些学校习惯于将德育评价视同为“道德测量”，在实施中一般会以测验、品德赋分的方式对学生的品德水平进行测量和评定，是典型的量化评价。虽然量化评价能够对评价结果做出明确的等级评定，能够明确评价对象在群体中的位次，但它也有显著的缺陷，过分依赖量化评价还会引发不良的后果。</a:t>
            </a:r>
            <a:endParaRPr sz="2400" b="1">
              <a:solidFill>
                <a:schemeClr val="tx1"/>
              </a:solidFill>
            </a:endParaRPr>
          </a:p>
          <a:p>
            <a:pPr algn="just">
              <a:lnSpc>
                <a:spcPct val="120000"/>
              </a:lnSpc>
            </a:pPr>
            <a:r>
              <a:rPr sz="2400" b="1">
                <a:solidFill>
                  <a:schemeClr val="tx1"/>
                </a:solidFill>
              </a:rPr>
              <a:t> </a:t>
            </a:r>
            <a:r>
              <a:rPr lang="en-US" sz="2400" b="1">
                <a:solidFill>
                  <a:schemeClr val="tx1"/>
                </a:solidFill>
              </a:rPr>
              <a:t>      </a:t>
            </a:r>
            <a:r>
              <a:rPr sz="2400" b="1">
                <a:solidFill>
                  <a:schemeClr val="tx1"/>
                </a:solidFill>
              </a:rPr>
              <a:t>其一，量化评价是一种典型的终结性评价，它强调对评价结果的量化表达，必将造成对德育过程的忽视。</a:t>
            </a:r>
            <a:endParaRPr sz="2400" b="1">
              <a:solidFill>
                <a:schemeClr val="tx1"/>
              </a:solidFill>
            </a:endParaRPr>
          </a:p>
          <a:p>
            <a:pPr algn="just">
              <a:lnSpc>
                <a:spcPct val="120000"/>
              </a:lnSpc>
            </a:pPr>
            <a:r>
              <a:rPr sz="2400" b="1">
                <a:solidFill>
                  <a:schemeClr val="tx1"/>
                </a:solidFill>
              </a:rPr>
              <a:t> </a:t>
            </a:r>
            <a:r>
              <a:rPr lang="en-US" sz="2400" b="1">
                <a:solidFill>
                  <a:schemeClr val="tx1"/>
                </a:solidFill>
              </a:rPr>
              <a:t>      </a:t>
            </a:r>
            <a:r>
              <a:rPr sz="2400" b="1">
                <a:solidFill>
                  <a:schemeClr val="tx1"/>
                </a:solidFill>
              </a:rPr>
              <a:t>其二，学生的道德品质，如道德情感和道德动机，很难用量化的标准加以衡量。</a:t>
            </a:r>
            <a:endParaRPr sz="2400" b="1">
              <a:solidFill>
                <a:schemeClr val="tx1"/>
              </a:solidFill>
            </a:endParaRPr>
          </a:p>
          <a:p>
            <a:pPr algn="just">
              <a:lnSpc>
                <a:spcPct val="120000"/>
              </a:lnSpc>
            </a:pPr>
            <a:r>
              <a:rPr sz="2400" b="1">
                <a:solidFill>
                  <a:schemeClr val="tx1"/>
                </a:solidFill>
              </a:rPr>
              <a:t> </a:t>
            </a:r>
            <a:r>
              <a:rPr lang="en-US" sz="2400" b="1">
                <a:solidFill>
                  <a:schemeClr val="tx1"/>
                </a:solidFill>
              </a:rPr>
              <a:t>      </a:t>
            </a:r>
            <a:r>
              <a:rPr sz="2400" b="1">
                <a:solidFill>
                  <a:schemeClr val="tx1"/>
                </a:solidFill>
              </a:rPr>
              <a:t>其三，由于量化评价更多地指向学生外显的行为表现，因此过多的量化评价会导致学生“为道德而道德”的机械行为表现。</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480820"/>
            <a:ext cx="10730865" cy="4118610"/>
          </a:xfrm>
          <a:prstGeom prst="rect">
            <a:avLst/>
          </a:prstGeom>
          <a:noFill/>
        </p:spPr>
        <p:txBody>
          <a:bodyPr wrap="square" rtlCol="0" anchor="t">
            <a:noAutofit/>
          </a:bodyPr>
          <a:p>
            <a:pPr algn="just">
              <a:lnSpc>
                <a:spcPct val="130000"/>
              </a:lnSpc>
            </a:pPr>
            <a:r>
              <a:rPr lang="en-US" altLang="zh-CN" sz="2800" b="1"/>
              <a:t>       </a:t>
            </a:r>
            <a:r>
              <a:rPr sz="2800" b="1">
                <a:solidFill>
                  <a:schemeClr val="tx1"/>
                </a:solidFill>
              </a:rPr>
              <a:t>修正这一弊端，一方面，需要突破终结性评价的传统，注重过程性评价。同时，需要将量化评价与其他质性评价有机结合起来。过程性评价不仅可以详细记录和分析德育实施过程中的各种变与不变，还可以以此为参照来分析学生道德品质的变化是否真实，分析学校德育中的利弊，实现对德育系统的整体观照。另一方面，为了弥补质性评价中分析困难的不足，也可以结合量化评价同步实施，二者结合，一定程度上能促进德育评价的科学性、合理性和完整性。</a:t>
            </a:r>
            <a:endParaRPr sz="28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第三节　德育评价中的理论和实践问题</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6945"/>
            <a:ext cx="10730865" cy="53397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（四）在功能上过于突出品德评价的评比和筛选功能</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20000"/>
              </a:lnSpc>
            </a:pPr>
            <a:r>
              <a:rPr lang="en-US" sz="2400" b="1">
                <a:solidFill>
                  <a:schemeClr val="tx1"/>
                </a:solidFill>
              </a:rPr>
              <a:t>       </a:t>
            </a:r>
            <a:r>
              <a:rPr sz="2400" b="1">
                <a:solidFill>
                  <a:schemeClr val="tx1"/>
                </a:solidFill>
              </a:rPr>
              <a:t>一些学校的德育评价普遍存在着功利主义倾向，认为德育评价和应试教育一样，也要有得分的高低和名次的前后。于是，比较道德高下、排列德育工作名次在现实学校德育中司空见惯。这种做法既不科学，也不道德。</a:t>
            </a:r>
            <a:endParaRPr sz="2400" b="1">
              <a:solidFill>
                <a:schemeClr val="tx1"/>
              </a:solidFill>
            </a:endParaRPr>
          </a:p>
          <a:p>
            <a:pPr algn="just">
              <a:lnSpc>
                <a:spcPct val="120000"/>
              </a:lnSpc>
            </a:pPr>
            <a:r>
              <a:rPr lang="en-US" sz="2400" b="1">
                <a:solidFill>
                  <a:schemeClr val="tx1"/>
                </a:solidFill>
              </a:rPr>
              <a:t>       </a:t>
            </a:r>
            <a:r>
              <a:rPr sz="2400" b="1">
                <a:solidFill>
                  <a:schemeClr val="tx1"/>
                </a:solidFill>
              </a:rPr>
              <a:t>一方面，从本质上说，品德评价的目的不仅在于了解学生的道德认知、情感和行为能力，还在于发现学生学习过程及结果中存在的问题，从而为解决这些问题提供较为科学的依据。另一方面，对正在成长中的学生的品德做出优劣之分，不仅是不合理的，也是不道德的。学校德育评价只是一种手段，其根本目的是促进所有学生在品德上的健康发展，而不是作为筛选学生、伤害学生人格的工具。因此，我们应该彻底摒弃用德育评价将学生区分为三六九等的错误做法，回到德育育人的原点去重新思考德育评价的功能及意义。</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圆角矩形 2"/>
          <p:cNvSpPr/>
          <p:nvPr/>
        </p:nvSpPr>
        <p:spPr>
          <a:xfrm>
            <a:off x="1078230" y="2841625"/>
            <a:ext cx="10055225" cy="1056005"/>
          </a:xfrm>
          <a:prstGeom prst="roundRect">
            <a:avLst/>
          </a:prstGeom>
          <a:blipFill rotWithShape="1">
            <a:blip r:embed="rId1"/>
            <a:stretch>
              <a:fillRect/>
            </a:stretch>
          </a:blip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9"/>
          <p:cNvSpPr txBox="1"/>
          <p:nvPr/>
        </p:nvSpPr>
        <p:spPr>
          <a:xfrm>
            <a:off x="1078230" y="2804795"/>
            <a:ext cx="10142855" cy="1213485"/>
          </a:xfrm>
          <a:prstGeom prst="rect">
            <a:avLst/>
          </a:prstGeom>
          <a:noFill/>
        </p:spPr>
        <p:txBody>
          <a:bodyPr wrap="square" rtlCol="0">
            <a:noAutofit/>
          </a:bodyPr>
          <a:p>
            <a:pPr algn="just">
              <a:lnSpc>
                <a:spcPts val="7500"/>
              </a:lnSpc>
            </a:pPr>
            <a:r>
              <a:rPr sz="6000" b="1" dirty="0" smtClean="0">
                <a:solidFill>
                  <a:schemeClr val="tx1">
                    <a:lumMod val="95000"/>
                    <a:lumOff val="5000"/>
                  </a:schemeClr>
                </a:solidFill>
              </a:rPr>
              <a:t>第四节　德育评价的发展趋势</a:t>
            </a:r>
            <a:endParaRPr sz="6000" b="1" dirty="0" smtClean="0">
              <a:solidFill>
                <a:schemeClr val="tx1">
                  <a:lumMod val="95000"/>
                  <a:lumOff val="5000"/>
                </a:schemeClr>
              </a:solidFill>
            </a:endParaRPr>
          </a:p>
        </p:txBody>
      </p:sp>
    </p:spTree>
    <p:custDataLst>
      <p:tags r:id="rId2"/>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000">
        <p15:prstTrans prst="pageCurlDoubl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第四节　德育评价的发展趋势</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11860"/>
            <a:ext cx="10730865" cy="5339715"/>
          </a:xfrm>
          <a:prstGeom prst="rect">
            <a:avLst/>
          </a:prstGeom>
          <a:noFill/>
        </p:spPr>
        <p:txBody>
          <a:bodyPr wrap="square" rtlCol="0" anchor="t">
            <a:noAutofit/>
          </a:bodyPr>
          <a:p>
            <a:pPr algn="just">
              <a:lnSpc>
                <a:spcPct val="110000"/>
              </a:lnSpc>
            </a:pPr>
            <a:r>
              <a:rPr lang="en-US" altLang="zh-CN" sz="2400" b="1"/>
              <a:t>       </a:t>
            </a:r>
            <a:r>
              <a:rPr lang="zh-CN" altLang="en-US" sz="2800" b="1">
                <a:solidFill>
                  <a:schemeClr val="accent1">
                    <a:lumMod val="75000"/>
                  </a:schemeClr>
                </a:solidFill>
              </a:rPr>
              <a:t>一、德育评价理念的变化</a:t>
            </a:r>
            <a:endParaRPr lang="zh-CN" altLang="en-US" sz="2800" b="1">
              <a:solidFill>
                <a:schemeClr val="accent1">
                  <a:lumMod val="75000"/>
                </a:schemeClr>
              </a:solidFill>
            </a:endParaRPr>
          </a:p>
          <a:p>
            <a:pPr algn="just">
              <a:lnSpc>
                <a:spcPct val="110000"/>
              </a:lnSpc>
            </a:pPr>
            <a:r>
              <a:rPr lang="en-US" altLang="zh-CN" sz="2400" b="1">
                <a:solidFill>
                  <a:schemeClr val="accent1">
                    <a:lumMod val="75000"/>
                  </a:schemeClr>
                </a:solidFill>
              </a:rPr>
              <a:t>     </a:t>
            </a:r>
            <a:r>
              <a:rPr lang="zh-CN" altLang="en-US" sz="2400" b="1">
                <a:solidFill>
                  <a:schemeClr val="accent1">
                    <a:lumMod val="75000"/>
                  </a:schemeClr>
                </a:solidFill>
              </a:rPr>
              <a:t>（一）在价值取向方面，力求科学性与人文性的统一</a:t>
            </a:r>
            <a:endParaRPr lang="zh-CN" altLang="en-US" sz="2400" b="1">
              <a:solidFill>
                <a:schemeClr val="accent1">
                  <a:lumMod val="75000"/>
                </a:schemeClr>
              </a:solidFill>
            </a:endParaRPr>
          </a:p>
          <a:p>
            <a:pPr algn="just">
              <a:lnSpc>
                <a:spcPct val="30000"/>
              </a:lnSpc>
            </a:pPr>
            <a:endParaRPr lang="zh-CN" altLang="en-US" sz="2800" b="1">
              <a:solidFill>
                <a:schemeClr val="accent1">
                  <a:lumMod val="75000"/>
                </a:schemeClr>
              </a:solidFill>
            </a:endParaRPr>
          </a:p>
          <a:p>
            <a:pPr algn="just">
              <a:lnSpc>
                <a:spcPct val="110000"/>
              </a:lnSpc>
            </a:pPr>
            <a:r>
              <a:rPr lang="en-US" sz="2400" b="1">
                <a:solidFill>
                  <a:schemeClr val="tx1"/>
                </a:solidFill>
              </a:rPr>
              <a:t>       </a:t>
            </a:r>
            <a:r>
              <a:rPr sz="2400" b="1">
                <a:solidFill>
                  <a:schemeClr val="tx1"/>
                </a:solidFill>
              </a:rPr>
              <a:t>德育评价不仅是一项具有很强科学性的专业实践活动，同时也是一项充满人文关怀的价值行动。这种科学主义主导下的德育评价，固然看到了评价客观性的重要意义，但却在很大程度上忽视了学生品德的复杂性、内隐性、价值性等难以直接观测和量化的维度，从而在实践上导向一种认知主义的、行为主义的德育评价。</a:t>
            </a:r>
            <a:endParaRPr sz="2400" b="1">
              <a:solidFill>
                <a:schemeClr val="tx1"/>
              </a:solidFill>
            </a:endParaRPr>
          </a:p>
          <a:p>
            <a:pPr algn="just">
              <a:lnSpc>
                <a:spcPct val="110000"/>
              </a:lnSpc>
            </a:pPr>
            <a:r>
              <a:rPr lang="en-US" sz="2400" b="1">
                <a:solidFill>
                  <a:schemeClr val="tx1"/>
                </a:solidFill>
              </a:rPr>
              <a:t>       </a:t>
            </a:r>
            <a:r>
              <a:rPr sz="2400" b="1">
                <a:solidFill>
                  <a:schemeClr val="tx1"/>
                </a:solidFill>
              </a:rPr>
              <a:t>正是基于对科学主义德育评价弊端的主动反思，当前的德育评价开始关注和强调评价中的人文性因素的重要性。</a:t>
            </a:r>
            <a:endParaRPr sz="2400" b="1">
              <a:solidFill>
                <a:schemeClr val="tx1"/>
              </a:solidFill>
            </a:endParaRPr>
          </a:p>
          <a:p>
            <a:pPr algn="just">
              <a:lnSpc>
                <a:spcPct val="110000"/>
              </a:lnSpc>
            </a:pPr>
            <a:r>
              <a:rPr lang="en-US" sz="2400" b="1">
                <a:solidFill>
                  <a:schemeClr val="tx1"/>
                </a:solidFill>
              </a:rPr>
              <a:t>       </a:t>
            </a:r>
            <a:r>
              <a:rPr sz="2400" b="1">
                <a:solidFill>
                  <a:schemeClr val="tx1"/>
                </a:solidFill>
              </a:rPr>
              <a:t>因此，就德育评价而言，努力实现评价的科学性与人文性的有机统一，是当前德育评价的重要努力方向。在具体实践中，如何实现二者的有机统一，依然是一个需要理论和实践进一步深入研究的重大课题。</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第四节　德育评价的发展趋势</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9485"/>
            <a:ext cx="10730865" cy="5339715"/>
          </a:xfrm>
          <a:prstGeom prst="rect">
            <a:avLst/>
          </a:prstGeom>
          <a:noFill/>
        </p:spPr>
        <p:txBody>
          <a:bodyPr wrap="square" rtlCol="0" anchor="t">
            <a:noAutofit/>
          </a:bodyPr>
          <a:p>
            <a:pPr algn="just">
              <a:lnSpc>
                <a:spcPct val="110000"/>
              </a:lnSpc>
            </a:pPr>
            <a:r>
              <a:rPr lang="en-US" altLang="zh-CN" sz="2400" b="1"/>
              <a:t>     </a:t>
            </a:r>
            <a:r>
              <a:rPr lang="zh-CN" altLang="en-US" sz="2800" b="1">
                <a:solidFill>
                  <a:schemeClr val="accent1">
                    <a:lumMod val="75000"/>
                  </a:schemeClr>
                </a:solidFill>
              </a:rPr>
              <a:t>（二）在评价对象方面，追求形式与内容的结合</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10000"/>
              </a:lnSpc>
            </a:pPr>
            <a:r>
              <a:rPr lang="en-US" sz="2400" b="1">
                <a:solidFill>
                  <a:schemeClr val="tx1"/>
                </a:solidFill>
              </a:rPr>
              <a:t>       </a:t>
            </a:r>
            <a:r>
              <a:rPr sz="2400" b="1">
                <a:solidFill>
                  <a:schemeClr val="tx1"/>
                </a:solidFill>
              </a:rPr>
              <a:t>品德结构是品德的心理形式和具体内容的有机统一。品德的心理形式主要包括道德认知、道德情感、道德行为三个主要维度，品德的具体内容主要指各种具体的德目，如诚信、友善、勇敢等。</a:t>
            </a:r>
            <a:endParaRPr sz="2400" b="1">
              <a:solidFill>
                <a:schemeClr val="tx1"/>
              </a:solidFill>
            </a:endParaRPr>
          </a:p>
          <a:p>
            <a:pPr algn="just">
              <a:lnSpc>
                <a:spcPct val="110000"/>
              </a:lnSpc>
            </a:pPr>
            <a:r>
              <a:rPr lang="en-US" sz="2400" b="1">
                <a:solidFill>
                  <a:schemeClr val="tx1"/>
                </a:solidFill>
              </a:rPr>
              <a:t>       </a:t>
            </a:r>
            <a:r>
              <a:rPr sz="2400" b="1">
                <a:solidFill>
                  <a:schemeClr val="tx1"/>
                </a:solidFill>
              </a:rPr>
              <a:t>总体而言，西方关于学生品德的评价主要是以品德心理形式的评价为主。品德心理形式评价的本质依然是一种科学主义的德育评价。</a:t>
            </a:r>
            <a:endParaRPr sz="2400" b="1">
              <a:solidFill>
                <a:schemeClr val="tx1"/>
              </a:solidFill>
            </a:endParaRPr>
          </a:p>
          <a:p>
            <a:pPr algn="just">
              <a:lnSpc>
                <a:spcPct val="110000"/>
              </a:lnSpc>
            </a:pPr>
            <a:r>
              <a:rPr lang="en-US" sz="2400" b="1">
                <a:solidFill>
                  <a:schemeClr val="tx1"/>
                </a:solidFill>
              </a:rPr>
              <a:t>       </a:t>
            </a:r>
            <a:r>
              <a:rPr sz="2400" b="1">
                <a:solidFill>
                  <a:schemeClr val="tx1"/>
                </a:solidFill>
              </a:rPr>
              <a:t>我国长期以来对学生品德的评价主要强调的是对学生品德心理具体内容的评价，即重点关注学生在具体德目上的表现。也就是说，这种评价更看重的是学生个人的整体道德修养状况，而不对其具体品德心理形式及其所处阶段做过多的要求。因此，在实践中，这种评价往往采用基于经验式的感受来对学生的品德做总体性的定性。这种评价的优点是较为直观与总体，有助于对个体的道德状况有整体的把握，但其不足就在于科学性、客观性不够。</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第四节　德育评价的发展趋势</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9485"/>
            <a:ext cx="10730865" cy="53397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二、德育评价实践的变革</a:t>
            </a:r>
            <a:endParaRPr lang="zh-CN" altLang="en-US" sz="2800" b="1">
              <a:solidFill>
                <a:schemeClr val="accent1">
                  <a:lumMod val="75000"/>
                </a:schemeClr>
              </a:solidFill>
            </a:endParaRPr>
          </a:p>
          <a:p>
            <a:pPr algn="just">
              <a:lnSpc>
                <a:spcPct val="120000"/>
              </a:lnSpc>
            </a:pPr>
            <a:r>
              <a:rPr lang="en-US" sz="2400" b="1">
                <a:solidFill>
                  <a:schemeClr val="tx1"/>
                </a:solidFill>
              </a:rPr>
              <a:t>     </a:t>
            </a:r>
            <a:r>
              <a:rPr lang="zh-CN" altLang="en-US" sz="2400" b="1">
                <a:solidFill>
                  <a:schemeClr val="accent1">
                    <a:lumMod val="75000"/>
                  </a:schemeClr>
                </a:solidFill>
              </a:rPr>
              <a:t>（一）评价主体多元化</a:t>
            </a:r>
            <a:endParaRPr lang="zh-CN" altLang="en-US" sz="2400" b="1">
              <a:solidFill>
                <a:schemeClr val="accent1">
                  <a:lumMod val="75000"/>
                </a:schemeClr>
              </a:solidFill>
            </a:endParaRPr>
          </a:p>
          <a:p>
            <a:pPr algn="just">
              <a:lnSpc>
                <a:spcPct val="40000"/>
              </a:lnSpc>
            </a:pPr>
            <a:endParaRPr lang="zh-CN" altLang="en-US" sz="2400" b="1">
              <a:solidFill>
                <a:schemeClr val="accent1">
                  <a:lumMod val="75000"/>
                </a:schemeClr>
              </a:solidFill>
            </a:endParaRPr>
          </a:p>
          <a:p>
            <a:pPr algn="just">
              <a:lnSpc>
                <a:spcPct val="120000"/>
              </a:lnSpc>
            </a:pPr>
            <a:r>
              <a:rPr lang="en-US" sz="2400" b="1">
                <a:solidFill>
                  <a:schemeClr val="tx1"/>
                </a:solidFill>
              </a:rPr>
              <a:t>       长期以来，德育评价的主体是教育者和教育管理部门。完全依靠相对单一的主体对学生的品德进行评价不仅在科学性上存在诸多先天不足，而且在伦理性上也包含着诸多风险。</a:t>
            </a:r>
            <a:endParaRPr lang="en-US" sz="2400" b="1">
              <a:solidFill>
                <a:schemeClr val="tx1"/>
              </a:solidFill>
            </a:endParaRPr>
          </a:p>
          <a:p>
            <a:pPr algn="just">
              <a:lnSpc>
                <a:spcPct val="60000"/>
              </a:lnSpc>
            </a:pPr>
            <a:endParaRPr lang="en-US" sz="2400" b="1">
              <a:solidFill>
                <a:schemeClr val="tx1"/>
              </a:solidFill>
            </a:endParaRPr>
          </a:p>
          <a:p>
            <a:pPr algn="just">
              <a:lnSpc>
                <a:spcPct val="120000"/>
              </a:lnSpc>
            </a:pPr>
            <a:r>
              <a:rPr lang="en-US" sz="2400" b="1">
                <a:solidFill>
                  <a:schemeClr val="tx1"/>
                </a:solidFill>
              </a:rPr>
              <a:t>       </a:t>
            </a:r>
            <a:r>
              <a:rPr sz="2400" b="1">
                <a:solidFill>
                  <a:schemeClr val="tx1"/>
                </a:solidFill>
              </a:rPr>
              <a:t>现在，德育评价的主体已经拓展到与德育密切相关的所有群体，既包括教师，也包括学生，还包括家长；既包括学校，也包括教育行政部门和其他社会机构。这是因为品德的发展是多方因素共同作用的结果，其表现也广泛渗透于社会生活的方方面面。只有综合各方人员的意见，才能更加客观、准确、全面地把握一个人真实的思想道德发展水平。</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第四节　德育评价的发展趋势</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9485"/>
            <a:ext cx="10730865" cy="5339715"/>
          </a:xfrm>
          <a:prstGeom prst="rect">
            <a:avLst/>
          </a:prstGeom>
          <a:noFill/>
        </p:spPr>
        <p:txBody>
          <a:bodyPr wrap="square" rtlCol="0" anchor="t">
            <a:noAutofit/>
          </a:bodyPr>
          <a:p>
            <a:pPr algn="just">
              <a:lnSpc>
                <a:spcPct val="120000"/>
              </a:lnSpc>
            </a:pPr>
            <a:r>
              <a:rPr lang="en-US" altLang="zh-CN" sz="2400" b="1"/>
              <a:t>     </a:t>
            </a:r>
            <a:r>
              <a:rPr lang="zh-CN" altLang="en-US" sz="2800" b="1">
                <a:solidFill>
                  <a:schemeClr val="accent1">
                    <a:lumMod val="75000"/>
                  </a:schemeClr>
                </a:solidFill>
              </a:rPr>
              <a:t>（二）评价方法多样化</a:t>
            </a:r>
            <a:endParaRPr lang="zh-CN" altLang="en-US" sz="2800" b="1">
              <a:solidFill>
                <a:schemeClr val="accent1">
                  <a:lumMod val="75000"/>
                </a:schemeClr>
              </a:solidFill>
            </a:endParaRPr>
          </a:p>
          <a:p>
            <a:pPr algn="just">
              <a:lnSpc>
                <a:spcPct val="120000"/>
              </a:lnSpc>
            </a:pPr>
            <a:r>
              <a:rPr lang="en-US" sz="2400" b="1">
                <a:solidFill>
                  <a:schemeClr val="tx1"/>
                </a:solidFill>
              </a:rPr>
              <a:t>       评价的有效性在很大程度上取决于评价方法的科学性，而方法的科学性则有赖于相关基础学科的充分发展。对于德育评价而言，要提高其方法的科学性，一方面需要从理论层面更加深入地了解和把握品德形成与发展的一般规律，另一方面需要系统学习心理学、测量学中一些行之有效的评价手段。当前，人们对德育基本理论问题的研究已经取得了丰硕的成果，而心理学、测量学等相关学科也在不断研究和实践中日益完善，这就为德育评价方法的科学化提供了强有力的学理支撑和实践依据。</a:t>
            </a:r>
            <a:endParaRPr lang="en-US" sz="2400" b="1">
              <a:solidFill>
                <a:schemeClr val="tx1"/>
              </a:solidFill>
            </a:endParaRPr>
          </a:p>
          <a:p>
            <a:pPr algn="just">
              <a:lnSpc>
                <a:spcPct val="120000"/>
              </a:lnSpc>
            </a:pPr>
            <a:r>
              <a:rPr lang="en-US" sz="2400" b="1">
                <a:solidFill>
                  <a:schemeClr val="tx1"/>
                </a:solidFill>
              </a:rPr>
              <a:t>       当前，针对学生品德发展的认知维度、情感维度和行为维度的新的评价方法不断涌现。总的来说，德育评价方法已从单一的定性描述或单一的量化测验走向二者的结合。</a:t>
            </a:r>
            <a:endParaRPr lang="en-US"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84580"/>
            <a:ext cx="10730865" cy="5339715"/>
          </a:xfrm>
          <a:prstGeom prst="rect">
            <a:avLst/>
          </a:prstGeom>
          <a:noFill/>
        </p:spPr>
        <p:txBody>
          <a:bodyPr wrap="square" rtlCol="0" anchor="t">
            <a:noAutofit/>
          </a:bodyPr>
          <a:p>
            <a:pPr algn="just">
              <a:lnSpc>
                <a:spcPct val="130000"/>
              </a:lnSpc>
            </a:pPr>
            <a:r>
              <a:rPr lang="en-US" sz="2400" b="1">
                <a:solidFill>
                  <a:schemeClr val="tx1"/>
                </a:solidFill>
              </a:rPr>
              <a:t>       </a:t>
            </a:r>
            <a:r>
              <a:rPr sz="2400" b="1">
                <a:solidFill>
                  <a:schemeClr val="tx1"/>
                </a:solidFill>
              </a:rPr>
              <a:t>一般认为，德育评价（evaluation of moral education）是指依据一定的德育目标，运用可行的方法和技术，对德育的过程与效果做出价值上的考查与判断。由此可见，德育评价的依据是德育目标，评价的对象主要包括德育的过程和结果两个方面，前者主要评价的是学校德育工作开展的状况，后者主要评价的是德育工作的效果，即学生品德。鉴于德育工作评价和学生品德评价存在较大的不同，考虑到与广大教师实际德育工作的关系，本章所讨论的德育评价，主要指对学生品德发展的评价，其中也会根据实际情况涉及学校德育工作评价的范畴。</a:t>
            </a:r>
            <a:endParaRPr sz="2400" b="1">
              <a:solidFill>
                <a:schemeClr val="tx1"/>
              </a:solidFill>
            </a:endParaRPr>
          </a:p>
          <a:p>
            <a:pPr algn="just">
              <a:lnSpc>
                <a:spcPct val="130000"/>
              </a:lnSpc>
            </a:pPr>
            <a:r>
              <a:rPr lang="en-US" sz="2400" b="1">
                <a:solidFill>
                  <a:schemeClr val="tx1"/>
                </a:solidFill>
              </a:rPr>
              <a:t>       </a:t>
            </a:r>
            <a:r>
              <a:rPr sz="2400" b="1">
                <a:solidFill>
                  <a:schemeClr val="tx1"/>
                </a:solidFill>
              </a:rPr>
              <a:t>相比于其他评价，对学生品德发展的评价由于关涉人的道德成长问题，因此，德育评价具有鲜明的价值性、伦理性和教育性。</a:t>
            </a:r>
            <a:endParaRPr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第四节　德育评价的发展趋势</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959485"/>
            <a:ext cx="10730865" cy="5339715"/>
          </a:xfrm>
          <a:prstGeom prst="rect">
            <a:avLst/>
          </a:prstGeom>
          <a:noFill/>
        </p:spPr>
        <p:txBody>
          <a:bodyPr wrap="square" rtlCol="0" anchor="t">
            <a:noAutofit/>
          </a:bodyPr>
          <a:p>
            <a:pPr algn="just">
              <a:lnSpc>
                <a:spcPct val="130000"/>
              </a:lnSpc>
            </a:pPr>
            <a:r>
              <a:rPr lang="en-US" altLang="zh-CN" sz="2400" b="1"/>
              <a:t>     </a:t>
            </a:r>
            <a:r>
              <a:rPr lang="zh-CN" altLang="en-US" sz="2800" b="1">
                <a:solidFill>
                  <a:schemeClr val="accent1">
                    <a:lumMod val="75000"/>
                  </a:schemeClr>
                </a:solidFill>
              </a:rPr>
              <a:t>（三）评价内容综合化</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solidFill>
                  <a:schemeClr val="tx1"/>
                </a:solidFill>
              </a:rPr>
              <a:t>       德育评价方法的多样化发展与其评价内容的综合化有着非常密切的关系。早期的德育评价更多的是聚焦于学生品德某个维度的发展。比如，哈桑和梅设计了诚实情境测验，给被试提供各种各样的可以乘隙作弊和撒谎的机会，甚至可以行窃，然后根据被试面对这些机会的行为反应情况，对其诚实予以评定。 阿林史密斯（Wesley Allinsmith）和格林宁（Thomas C.Greening）采用投射法对儿童做了违反道德规范的行为以后产生的内疚情绪进行评定。这些品德评价基本上都只是测查学生某一具体品德的实际情况，评价内容相对比较单一。</a:t>
            </a:r>
            <a:endParaRPr lang="en-US" sz="2400" b="1">
              <a:solidFill>
                <a:schemeClr val="tx1"/>
              </a:solidFill>
            </a:endParaRPr>
          </a:p>
          <a:p>
            <a:pPr algn="just">
              <a:lnSpc>
                <a:spcPct val="130000"/>
              </a:lnSpc>
            </a:pPr>
            <a:r>
              <a:rPr lang="en-US" sz="2400" b="1">
                <a:solidFill>
                  <a:schemeClr val="tx1"/>
                </a:solidFill>
              </a:rPr>
              <a:t>       当前，在德育评价方面，人们试图对学生品德的整体状况做综合性判断。在这种情况下，德育评价的内容日益综合化。</a:t>
            </a:r>
            <a:endParaRPr lang="en-US"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第四节　德育评价的发展趋势</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54735"/>
            <a:ext cx="10730865" cy="5339715"/>
          </a:xfrm>
          <a:prstGeom prst="rect">
            <a:avLst/>
          </a:prstGeom>
          <a:noFill/>
        </p:spPr>
        <p:txBody>
          <a:bodyPr wrap="square" rtlCol="0" anchor="t">
            <a:noAutofit/>
          </a:bodyPr>
          <a:p>
            <a:pPr algn="just">
              <a:lnSpc>
                <a:spcPct val="130000"/>
              </a:lnSpc>
            </a:pPr>
            <a:r>
              <a:rPr lang="en-US" altLang="zh-CN" sz="2400" b="1"/>
              <a:t>     </a:t>
            </a:r>
            <a:r>
              <a:rPr lang="zh-CN" altLang="en-US" sz="2800" b="1">
                <a:solidFill>
                  <a:schemeClr val="accent1">
                    <a:lumMod val="75000"/>
                  </a:schemeClr>
                </a:solidFill>
              </a:rPr>
              <a:t>（四）评价过程动态化</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30000"/>
              </a:lnSpc>
            </a:pPr>
            <a:r>
              <a:rPr lang="en-US" sz="2400" b="1">
                <a:solidFill>
                  <a:schemeClr val="tx1"/>
                </a:solidFill>
              </a:rPr>
              <a:t>       所谓评价过程动态化，主要是指对学生品德的评价是一个连续的、发展的过程，而不是一种终结性的评价。传统的德育评价更多的是一种终结性的评价，强调的是评价的甄别和选拔功能。</a:t>
            </a:r>
            <a:endParaRPr lang="en-US" sz="2400" b="1">
              <a:solidFill>
                <a:schemeClr val="tx1"/>
              </a:solidFill>
            </a:endParaRPr>
          </a:p>
          <a:p>
            <a:pPr algn="just">
              <a:lnSpc>
                <a:spcPct val="130000"/>
              </a:lnSpc>
            </a:pPr>
            <a:r>
              <a:rPr lang="en-US" sz="2400" b="1">
                <a:solidFill>
                  <a:schemeClr val="tx1"/>
                </a:solidFill>
              </a:rPr>
              <a:t>       随着研究的不断深入，人们逐渐认识到学生品德发展的阶段性、顺序性、反复性，因而，在进行德育评价时，开始有意识地进行系统化设计，强调德育评价是一个动态发展的过程。其突出表现就是强调对学生品德发展的形成性评价而不是终结性评价，避免用标签化的方式对学生进行道德上的等次划分。总体而言，现代德育评价更加强调形成性评价和诊断性评价，更加注重评价的过程性和发展性。</a:t>
            </a:r>
            <a:endParaRPr lang="en-US"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第四节　德育评价的发展趋势</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54735"/>
            <a:ext cx="10730865" cy="5339715"/>
          </a:xfrm>
          <a:prstGeom prst="rect">
            <a:avLst/>
          </a:prstGeom>
          <a:noFill/>
        </p:spPr>
        <p:txBody>
          <a:bodyPr wrap="square" rtlCol="0" anchor="t">
            <a:noAutofit/>
          </a:bodyPr>
          <a:p>
            <a:pPr algn="just">
              <a:lnSpc>
                <a:spcPct val="130000"/>
              </a:lnSpc>
            </a:pPr>
            <a:r>
              <a:rPr lang="en-US" altLang="zh-CN" sz="2400" b="1"/>
              <a:t>     </a:t>
            </a:r>
            <a:r>
              <a:rPr lang="zh-CN" altLang="en-US" sz="2800" b="1">
                <a:solidFill>
                  <a:schemeClr val="accent1">
                    <a:lumMod val="75000"/>
                  </a:schemeClr>
                </a:solidFill>
              </a:rPr>
              <a:t>（五）评价结果科学化</a:t>
            </a:r>
            <a:endParaRPr lang="zh-CN" altLang="en-US" sz="2800" b="1">
              <a:solidFill>
                <a:schemeClr val="accent1">
                  <a:lumMod val="75000"/>
                </a:schemeClr>
              </a:solidFill>
            </a:endParaRPr>
          </a:p>
          <a:p>
            <a:pPr algn="just">
              <a:lnSpc>
                <a:spcPct val="20000"/>
              </a:lnSpc>
            </a:pPr>
            <a:endParaRPr lang="zh-CN" altLang="en-US" sz="2800" b="1">
              <a:solidFill>
                <a:schemeClr val="accent1">
                  <a:lumMod val="75000"/>
                </a:schemeClr>
              </a:solidFill>
            </a:endParaRPr>
          </a:p>
          <a:p>
            <a:pPr algn="just">
              <a:lnSpc>
                <a:spcPct val="140000"/>
              </a:lnSpc>
            </a:pPr>
            <a:r>
              <a:rPr lang="en-US" sz="2400" b="1">
                <a:solidFill>
                  <a:schemeClr val="tx1"/>
                </a:solidFill>
              </a:rPr>
              <a:t>       如何能够确保德育评价的结果更加真实地反映学生品德的客观情况，一直是德育评价所致力解决的关键问题。这一问题的解决，需要建立在德育评价各个方面深刻变革的基础上。当前，评价主体的多元化、评价方法的多样化、评价内容的综合化以及评价过程的动态化，使得德育评价的结果能够更加真实、客观、准确地反映评价对象的实际情况，这在很大程度上确保了评价结果的客观化和科学性。当然，德育评价这种发展趋势本身也说明这是一个发展的过程，会随着研究和实践的不断推进而日益改进和完善。因此，关于对德育评价结果科学化的追求，也必将是一个需要长期努力的目标。</a:t>
            </a:r>
            <a:endParaRPr lang="en-US" sz="2400" b="1">
              <a:solidFill>
                <a:schemeClr val="tx1"/>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sym typeface="+mn-ea"/>
              </a:rPr>
              <a:t>第九章　德育评价</a:t>
            </a:r>
            <a:endParaRPr lang="zh-CN" altLang="en-US" sz="3600" b="1" dirty="0" smtClean="0">
              <a:solidFill>
                <a:schemeClr val="tx1">
                  <a:lumMod val="95000"/>
                  <a:lumOff val="5000"/>
                </a:schemeClr>
              </a:solidFill>
              <a:sym typeface="+mn-ea"/>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55980" y="1087755"/>
            <a:ext cx="10586720" cy="4561840"/>
          </a:xfrm>
          <a:prstGeom prst="rect">
            <a:avLst/>
          </a:prstGeom>
          <a:noFill/>
        </p:spPr>
        <p:txBody>
          <a:bodyPr wrap="square" rtlCol="0" anchor="t">
            <a:noAutofit/>
          </a:bodyPr>
          <a:p>
            <a:pPr algn="l">
              <a:lnSpc>
                <a:spcPct val="130000"/>
              </a:lnSpc>
            </a:pPr>
            <a:r>
              <a:rPr lang="zh-CN" altLang="en-US" sz="2800"/>
              <a:t>【</a:t>
            </a:r>
            <a:r>
              <a:rPr lang="zh-CN" altLang="en-US" sz="2800" b="1"/>
              <a:t>思考问题</a:t>
            </a:r>
            <a:r>
              <a:rPr lang="zh-CN" altLang="en-US" sz="2800"/>
              <a:t>】</a:t>
            </a:r>
            <a:endParaRPr lang="zh-CN" altLang="en-US" sz="2800"/>
          </a:p>
          <a:p>
            <a:pPr algn="l">
              <a:lnSpc>
                <a:spcPct val="50000"/>
              </a:lnSpc>
            </a:pPr>
            <a:endParaRPr lang="zh-CN" altLang="en-US" sz="2800"/>
          </a:p>
          <a:p>
            <a:pPr algn="just">
              <a:lnSpc>
                <a:spcPct val="190000"/>
              </a:lnSpc>
            </a:pPr>
            <a:r>
              <a:rPr lang="en-US" sz="2400" b="1"/>
              <a:t>       </a:t>
            </a:r>
            <a:r>
              <a:rPr sz="2400" b="1"/>
              <a:t>1. 德育评价的基本内涵是什么？</a:t>
            </a:r>
            <a:endParaRPr sz="2400" b="1"/>
          </a:p>
          <a:p>
            <a:pPr algn="just">
              <a:lnSpc>
                <a:spcPct val="190000"/>
              </a:lnSpc>
            </a:pPr>
            <a:r>
              <a:rPr lang="en-US" sz="2400" b="1"/>
              <a:t>       </a:t>
            </a:r>
            <a:r>
              <a:rPr sz="2400" b="1"/>
              <a:t>2. 德育评价有哪些基本类型？各种类型的德育评价的优势和不足是什么？</a:t>
            </a:r>
            <a:endParaRPr sz="2400" b="1"/>
          </a:p>
          <a:p>
            <a:pPr algn="just">
              <a:lnSpc>
                <a:spcPct val="190000"/>
              </a:lnSpc>
            </a:pPr>
            <a:r>
              <a:rPr lang="en-US" sz="2400" b="1"/>
              <a:t>       </a:t>
            </a:r>
            <a:r>
              <a:rPr sz="2400" b="1"/>
              <a:t>3. 对学生品德的评价应关注哪些理论和实践问题？</a:t>
            </a:r>
            <a:endParaRPr sz="2400" b="1"/>
          </a:p>
          <a:p>
            <a:pPr algn="just">
              <a:lnSpc>
                <a:spcPct val="190000"/>
              </a:lnSpc>
            </a:pPr>
            <a:r>
              <a:rPr lang="en-US" sz="2400" b="1"/>
              <a:t>       </a:t>
            </a:r>
            <a:r>
              <a:rPr sz="2400" b="1"/>
              <a:t>4. 当前德育评价的发展趋势是什么？</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000760"/>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一、德育评价是一种价值活动</a:t>
            </a:r>
            <a:endParaRPr lang="zh-CN" altLang="en-US" sz="2800" b="1">
              <a:solidFill>
                <a:schemeClr val="accent1">
                  <a:lumMod val="75000"/>
                </a:schemeClr>
              </a:solidFill>
            </a:endParaRPr>
          </a:p>
          <a:p>
            <a:pPr algn="just">
              <a:lnSpc>
                <a:spcPct val="140000"/>
              </a:lnSpc>
            </a:pPr>
            <a:r>
              <a:rPr lang="en-US" altLang="zh-CN" sz="2400" b="1">
                <a:solidFill>
                  <a:schemeClr val="accent1">
                    <a:lumMod val="75000"/>
                  </a:schemeClr>
                </a:solidFill>
              </a:rPr>
              <a:t>     </a:t>
            </a:r>
            <a:r>
              <a:rPr lang="zh-CN" altLang="en-US" sz="2400" b="1">
                <a:solidFill>
                  <a:schemeClr val="accent1">
                    <a:lumMod val="75000"/>
                  </a:schemeClr>
                </a:solidFill>
              </a:rPr>
              <a:t>（一）德育评价具有鲜明的目的导向性</a:t>
            </a:r>
            <a:endParaRPr lang="zh-CN" altLang="en-US" sz="2400" b="1">
              <a:solidFill>
                <a:schemeClr val="accent1">
                  <a:lumMod val="75000"/>
                </a:schemeClr>
              </a:solidFill>
            </a:endParaRPr>
          </a:p>
          <a:p>
            <a:pPr algn="just">
              <a:lnSpc>
                <a:spcPct val="40000"/>
              </a:lnSpc>
            </a:pPr>
            <a:endParaRPr lang="zh-CN" altLang="en-US" sz="2400" b="1">
              <a:solidFill>
                <a:schemeClr val="accent1">
                  <a:lumMod val="75000"/>
                </a:schemeClr>
              </a:solidFill>
            </a:endParaRPr>
          </a:p>
          <a:p>
            <a:pPr algn="just">
              <a:lnSpc>
                <a:spcPct val="140000"/>
              </a:lnSpc>
            </a:pPr>
            <a:r>
              <a:rPr lang="en-US" sz="2400" b="1"/>
              <a:t>       </a:t>
            </a:r>
            <a:r>
              <a:rPr sz="2400" b="1"/>
              <a:t>对德育的评价，就其实质而言，就是对德育目的实现程度的评价。因此，如何理解和设定德育目的，对德育评价而言意义重大。可以说，有什么样的德育目的，就会有什么价值取向的德育评价。如果德育目的强调的是个体的道德行为，那么，德育评价必然是一种行为导向的评价。从这个意义上讲，德育目的既是德育评价的出发点，又是德育评价的归宿。因此，德育评价要以德育目的为重要评价依据。这实际上表明，对学生品德发展状况的评价深受德育目的性质的影响。</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238250"/>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（二）德育评价具有明显的空间文化性</a:t>
            </a:r>
            <a:endParaRPr lang="zh-CN" altLang="en-US" sz="2800" b="1">
              <a:solidFill>
                <a:schemeClr val="accent1">
                  <a:lumMod val="75000"/>
                </a:schemeClr>
              </a:solidFill>
            </a:endParaRPr>
          </a:p>
          <a:p>
            <a:pPr algn="just">
              <a:lnSpc>
                <a:spcPct val="50000"/>
              </a:lnSpc>
            </a:pPr>
            <a:endParaRPr lang="zh-CN" altLang="en-US" sz="2400" b="1">
              <a:solidFill>
                <a:schemeClr val="accent1">
                  <a:lumMod val="75000"/>
                </a:schemeClr>
              </a:solidFill>
            </a:endParaRPr>
          </a:p>
          <a:p>
            <a:pPr algn="just">
              <a:lnSpc>
                <a:spcPct val="140000"/>
              </a:lnSpc>
            </a:pPr>
            <a:r>
              <a:rPr lang="en-US" sz="2400" b="1"/>
              <a:t>       </a:t>
            </a:r>
            <a:r>
              <a:rPr sz="2400" b="1"/>
              <a:t>德育目的因空间的不同而表现出明显的文化特性，这就使得德育评价带有明显的文化性。比如，在东亚文化圈，德育目的总体而言是一种社会本位的德育目的，强调培养学生的集体意识和社会责任，因此在德育评价方面必然重在考查学生相应道德品质的养成状况。而在以个人主义为文化传统的西方世界，其德育目的更多强调个体的权利、自由等方面，德育评价也就表现为对这些品质形成状况的判断。因此，不同的文化形态会对德育评价的标准产生深刻的影响。</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95070"/>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（三）德育评价具有显著的时间历史性</a:t>
            </a:r>
            <a:endParaRPr lang="zh-CN" altLang="en-US" sz="2800" b="1">
              <a:solidFill>
                <a:schemeClr val="accent1">
                  <a:lumMod val="75000"/>
                </a:schemeClr>
              </a:solidFill>
            </a:endParaRPr>
          </a:p>
          <a:p>
            <a:pPr algn="just">
              <a:lnSpc>
                <a:spcPct val="50000"/>
              </a:lnSpc>
            </a:pPr>
            <a:endParaRPr lang="zh-CN" altLang="en-US" sz="2400" b="1">
              <a:solidFill>
                <a:schemeClr val="accent1">
                  <a:lumMod val="75000"/>
                </a:schemeClr>
              </a:solidFill>
            </a:endParaRPr>
          </a:p>
          <a:p>
            <a:pPr algn="just">
              <a:lnSpc>
                <a:spcPct val="130000"/>
              </a:lnSpc>
            </a:pPr>
            <a:r>
              <a:rPr lang="en-US" sz="2400" b="1"/>
              <a:t>       </a:t>
            </a:r>
            <a:r>
              <a:rPr sz="2400" b="1"/>
              <a:t>德育评价的价值性不仅表现为空间的文化性，也体现在其历史发展的时间性上。实际上，时间不仅仅是一个纯粹的物理概念，它还是一个非常重要的价值概念，其价值性主要体现为历史性。也就是说，在不同的历史发展阶段，人们对德育所秉持的观点是不一样的。在古代社会，德育更多地被赋予服从、听话的色彩，因此，对德育成效的评价主要关注德育是否有效地培养了当时社会所需要的臣民与顺民。而在现代社会，自由、民主、平等已经成为新时代德育发展的内在要求，因此，在新的历史阶段，德育评价更为看重的必然是代文明社会的这些基本道德品质。</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83540" y="45720"/>
            <a:ext cx="8489315" cy="645160"/>
          </a:xfrm>
          <a:prstGeom prst="rect">
            <a:avLst/>
          </a:prstGeom>
          <a:noFill/>
        </p:spPr>
        <p:txBody>
          <a:bodyPr wrap="square" rtlCol="0" anchor="t">
            <a:spAutoFit/>
          </a:bodyPr>
          <a:p>
            <a:r>
              <a:rPr lang="zh-CN" altLang="en-US" sz="3600" b="1" dirty="0" smtClean="0">
                <a:solidFill>
                  <a:schemeClr val="tx1">
                    <a:lumMod val="95000"/>
                    <a:lumOff val="5000"/>
                  </a:schemeClr>
                </a:solidFill>
              </a:rPr>
              <a:t>第一节　德育评价的内涵</a:t>
            </a:r>
            <a:endParaRPr lang="zh-CN" altLang="en-US" sz="3600" b="1" dirty="0" smtClean="0">
              <a:solidFill>
                <a:schemeClr val="tx1">
                  <a:lumMod val="95000"/>
                  <a:lumOff val="5000"/>
                </a:schemeClr>
              </a:solidFill>
            </a:endParaRPr>
          </a:p>
        </p:txBody>
      </p:sp>
      <p:cxnSp>
        <p:nvCxnSpPr>
          <p:cNvPr id="6" name="直接连接符 5"/>
          <p:cNvCxnSpPr/>
          <p:nvPr/>
        </p:nvCxnSpPr>
        <p:spPr>
          <a:xfrm>
            <a:off x="269363" y="88797"/>
            <a:ext cx="0" cy="576000"/>
          </a:xfrm>
          <a:prstGeom prst="line">
            <a:avLst/>
          </a:prstGeom>
          <a:ln w="762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4380" y="1195070"/>
            <a:ext cx="10720070" cy="4918710"/>
          </a:xfrm>
          <a:prstGeom prst="rect">
            <a:avLst/>
          </a:prstGeom>
          <a:noFill/>
        </p:spPr>
        <p:txBody>
          <a:bodyPr wrap="square" rtlCol="0" anchor="t">
            <a:noAutofit/>
          </a:bodyPr>
          <a:p>
            <a:pPr algn="just">
              <a:lnSpc>
                <a:spcPct val="140000"/>
              </a:lnSpc>
            </a:pPr>
            <a:r>
              <a:rPr lang="en-US" altLang="zh-CN" sz="2400" b="1"/>
              <a:t>     </a:t>
            </a:r>
            <a:r>
              <a:rPr lang="zh-CN" altLang="en-US" sz="2800" b="1">
                <a:solidFill>
                  <a:schemeClr val="accent1">
                    <a:lumMod val="75000"/>
                  </a:schemeClr>
                </a:solidFill>
              </a:rPr>
              <a:t>（四）德育评价具有突出的主体多元性</a:t>
            </a:r>
            <a:endParaRPr lang="zh-CN" altLang="en-US" sz="2800" b="1">
              <a:solidFill>
                <a:schemeClr val="accent1">
                  <a:lumMod val="75000"/>
                </a:schemeClr>
              </a:solidFill>
            </a:endParaRPr>
          </a:p>
          <a:p>
            <a:pPr algn="just">
              <a:lnSpc>
                <a:spcPct val="50000"/>
              </a:lnSpc>
            </a:pPr>
            <a:endParaRPr lang="zh-CN" altLang="en-US" sz="2400" b="1">
              <a:solidFill>
                <a:schemeClr val="accent1">
                  <a:lumMod val="75000"/>
                </a:schemeClr>
              </a:solidFill>
            </a:endParaRPr>
          </a:p>
          <a:p>
            <a:pPr algn="just">
              <a:lnSpc>
                <a:spcPct val="130000"/>
              </a:lnSpc>
            </a:pPr>
            <a:r>
              <a:rPr lang="en-US" sz="2400" b="1"/>
              <a:t>       </a:t>
            </a:r>
            <a:r>
              <a:rPr sz="2400" b="1"/>
              <a:t>德育评价所涉及的主体具有明显的多元性。由于德育与个体品德成长具有非常密切的关系，因此，政府、社会、学校、教师、家长、学生、专家学者等多方利益主体都会以不同的方式实质性地参与到德育评价过程当中。而不同的评价主体，其基本价值立场和取向可能存在着非常大的差异。比如，学校作为德育评价主体，可能更为看重的是德育的管理、规训等外在约束功能的实现程度；家长作为德育评价主体，侧重的则是德育对学生基本人格的奠基作用；学生作为德育评价主体，更在意的可能是德育对个性自由和解放的重要意义。因此，德育评价是不同德育价值观最容易发生冲突的领域。</a:t>
            </a:r>
            <a:endParaRPr sz="24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tags/tag1.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0.xml><?xml version="1.0" encoding="utf-8"?>
<p:tagLst xmlns:p="http://schemas.openxmlformats.org/presentationml/2006/main">
  <p:tag name="KSO_WM_BEAUTIFY_FLAG" val="#wm#"/>
  <p:tag name="KSO_WM_TEMPLATE_CATEGORY" val="custom"/>
  <p:tag name="KSO_WM_TEMPLATE_INDEX" val="20205081"/>
</p:tagLst>
</file>

<file path=ppt/tags/tag11.xml><?xml version="1.0" encoding="utf-8"?>
<p:tagLst xmlns:p="http://schemas.openxmlformats.org/presentationml/2006/main">
  <p:tag name="KSO_WM_BEAUTIFY_FLAG" val="#wm#"/>
  <p:tag name="KSO_WM_TEMPLATE_CATEGORY" val="custom"/>
  <p:tag name="KSO_WM_TEMPLATE_INDEX" val="20205081"/>
</p:tagLst>
</file>

<file path=ppt/tags/tag12.xml><?xml version="1.0" encoding="utf-8"?>
<p:tagLst xmlns:p="http://schemas.openxmlformats.org/presentationml/2006/main">
  <p:tag name="KSO_WM_BEAUTIFY_FLAG" val="#wm#"/>
  <p:tag name="KSO_WM_TEMPLATE_CATEGORY" val="custom"/>
  <p:tag name="KSO_WM_TEMPLATE_INDEX" val="20205081"/>
</p:tagLst>
</file>

<file path=ppt/tags/tag13.xml><?xml version="1.0" encoding="utf-8"?>
<p:tagLst xmlns:p="http://schemas.openxmlformats.org/presentationml/2006/main">
  <p:tag name="KSO_WM_BEAUTIFY_FLAG" val="#wm#"/>
  <p:tag name="KSO_WM_TEMPLATE_CATEGORY" val="custom"/>
  <p:tag name="KSO_WM_TEMPLATE_INDEX" val="20205081"/>
</p:tagLst>
</file>

<file path=ppt/tags/tag14.xml><?xml version="1.0" encoding="utf-8"?>
<p:tagLst xmlns:p="http://schemas.openxmlformats.org/presentationml/2006/main">
  <p:tag name="KSO_WM_BEAUTIFY_FLAG" val="#wm#"/>
  <p:tag name="KSO_WM_TEMPLATE_CATEGORY" val="custom"/>
  <p:tag name="KSO_WM_TEMPLATE_INDEX" val="20205081"/>
</p:tagLst>
</file>

<file path=ppt/tags/tag15.xml><?xml version="1.0" encoding="utf-8"?>
<p:tagLst xmlns:p="http://schemas.openxmlformats.org/presentationml/2006/main">
  <p:tag name="KSO_WM_BEAUTIFY_FLAG" val="#wm#"/>
  <p:tag name="KSO_WM_TEMPLATE_CATEGORY" val="custom"/>
  <p:tag name="KSO_WM_TEMPLATE_INDEX" val="20205081"/>
</p:tagLst>
</file>

<file path=ppt/tags/tag16.xml><?xml version="1.0" encoding="utf-8"?>
<p:tagLst xmlns:p="http://schemas.openxmlformats.org/presentationml/2006/main">
  <p:tag name="KSO_WM_BEAUTIFY_FLAG" val="#wm#"/>
  <p:tag name="KSO_WM_TEMPLATE_CATEGORY" val="custom"/>
  <p:tag name="KSO_WM_TEMPLATE_INDEX" val="20205081"/>
</p:tagLst>
</file>

<file path=ppt/tags/tag17.xml><?xml version="1.0" encoding="utf-8"?>
<p:tagLst xmlns:p="http://schemas.openxmlformats.org/presentationml/2006/main">
  <p:tag name="KSO_WM_BEAUTIFY_FLAG" val="#wm#"/>
  <p:tag name="KSO_WM_TEMPLATE_CATEGORY" val="custom"/>
  <p:tag name="KSO_WM_TEMPLATE_INDEX" val="20205081"/>
</p:tagLst>
</file>

<file path=ppt/tags/tag18.xml><?xml version="1.0" encoding="utf-8"?>
<p:tagLst xmlns:p="http://schemas.openxmlformats.org/presentationml/2006/main">
  <p:tag name="KSO_WM_BEAUTIFY_FLAG" val="#wm#"/>
  <p:tag name="KSO_WM_TEMPLATE_CATEGORY" val="custom"/>
  <p:tag name="KSO_WM_TEMPLATE_INDEX" val="20205081"/>
</p:tagLst>
</file>

<file path=ppt/tags/tag19.xml><?xml version="1.0" encoding="utf-8"?>
<p:tagLst xmlns:p="http://schemas.openxmlformats.org/presentationml/2006/main">
  <p:tag name="KSO_WM_BEAUTIFY_FLAG" val="#wm#"/>
  <p:tag name="KSO_WM_TEMPLATE_CATEGORY" val="custom"/>
  <p:tag name="KSO_WM_TEMPLATE_INDEX" val="20205081"/>
</p:tagLst>
</file>

<file path=ppt/tags/tag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20.xml><?xml version="1.0" encoding="utf-8"?>
<p:tagLst xmlns:p="http://schemas.openxmlformats.org/presentationml/2006/main">
  <p:tag name="KSO_WM_BEAUTIFY_FLAG" val="#wm#"/>
  <p:tag name="KSO_WM_TEMPLATE_CATEGORY" val="custom"/>
  <p:tag name="KSO_WM_TEMPLATE_INDEX" val="20205081"/>
</p:tagLst>
</file>

<file path=ppt/tags/tag21.xml><?xml version="1.0" encoding="utf-8"?>
<p:tagLst xmlns:p="http://schemas.openxmlformats.org/presentationml/2006/main">
  <p:tag name="KSO_WM_BEAUTIFY_FLAG" val="#wm#"/>
  <p:tag name="KSO_WM_TEMPLATE_CATEGORY" val="custom"/>
  <p:tag name="KSO_WM_TEMPLATE_INDEX" val="20205081"/>
</p:tagLst>
</file>

<file path=ppt/tags/tag22.xml><?xml version="1.0" encoding="utf-8"?>
<p:tagLst xmlns:p="http://schemas.openxmlformats.org/presentationml/2006/main">
  <p:tag name="KSO_WM_BEAUTIFY_FLAG" val="#wm#"/>
  <p:tag name="KSO_WM_TEMPLATE_CATEGORY" val="custom"/>
  <p:tag name="KSO_WM_TEMPLATE_INDEX" val="20205081"/>
</p:tagLst>
</file>

<file path=ppt/tags/tag23.xml><?xml version="1.0" encoding="utf-8"?>
<p:tagLst xmlns:p="http://schemas.openxmlformats.org/presentationml/2006/main">
  <p:tag name="KSO_WM_BEAUTIFY_FLAG" val="#wm#"/>
  <p:tag name="KSO_WM_TEMPLATE_CATEGORY" val="custom"/>
  <p:tag name="KSO_WM_TEMPLATE_INDEX" val="20205081"/>
</p:tagLst>
</file>

<file path=ppt/tags/tag24.xml><?xml version="1.0" encoding="utf-8"?>
<p:tagLst xmlns:p="http://schemas.openxmlformats.org/presentationml/2006/main">
  <p:tag name="KSO_WM_BEAUTIFY_FLAG" val="#wm#"/>
  <p:tag name="KSO_WM_TEMPLATE_CATEGORY" val="custom"/>
  <p:tag name="KSO_WM_TEMPLATE_INDEX" val="20205081"/>
</p:tagLst>
</file>

<file path=ppt/tags/tag25.xml><?xml version="1.0" encoding="utf-8"?>
<p:tagLst xmlns:p="http://schemas.openxmlformats.org/presentationml/2006/main">
  <p:tag name="KSO_WM_BEAUTIFY_FLAG" val="#wm#"/>
  <p:tag name="KSO_WM_TEMPLATE_CATEGORY" val="custom"/>
  <p:tag name="KSO_WM_TEMPLATE_INDEX" val="20205081"/>
</p:tagLst>
</file>

<file path=ppt/tags/tag26.xml><?xml version="1.0" encoding="utf-8"?>
<p:tagLst xmlns:p="http://schemas.openxmlformats.org/presentationml/2006/main">
  <p:tag name="KSO_WM_BEAUTIFY_FLAG" val="#wm#"/>
  <p:tag name="KSO_WM_TEMPLATE_CATEGORY" val="custom"/>
  <p:tag name="KSO_WM_TEMPLATE_INDEX" val="20205081"/>
</p:tagLst>
</file>

<file path=ppt/tags/tag27.xml><?xml version="1.0" encoding="utf-8"?>
<p:tagLst xmlns:p="http://schemas.openxmlformats.org/presentationml/2006/main">
  <p:tag name="KSO_WM_BEAUTIFY_FLAG" val="#wm#"/>
  <p:tag name="KSO_WM_TEMPLATE_CATEGORY" val="custom"/>
  <p:tag name="KSO_WM_TEMPLATE_INDEX" val="20205081"/>
</p:tagLst>
</file>

<file path=ppt/tags/tag28.xml><?xml version="1.0" encoding="utf-8"?>
<p:tagLst xmlns:p="http://schemas.openxmlformats.org/presentationml/2006/main">
  <p:tag name="KSO_WM_BEAUTIFY_FLAG" val="#wm#"/>
  <p:tag name="KSO_WM_TEMPLATE_CATEGORY" val="custom"/>
  <p:tag name="KSO_WM_TEMPLATE_INDEX" val="20205081"/>
</p:tagLst>
</file>

<file path=ppt/tags/tag29.xml><?xml version="1.0" encoding="utf-8"?>
<p:tagLst xmlns:p="http://schemas.openxmlformats.org/presentationml/2006/main">
  <p:tag name="KSO_WM_BEAUTIFY_FLAG" val="#wm#"/>
  <p:tag name="KSO_WM_TEMPLATE_CATEGORY" val="custom"/>
  <p:tag name="KSO_WM_TEMPLATE_INDEX" val="20205081"/>
</p:tagLst>
</file>

<file path=ppt/tags/tag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0.xml><?xml version="1.0" encoding="utf-8"?>
<p:tagLst xmlns:p="http://schemas.openxmlformats.org/presentationml/2006/main">
  <p:tag name="KSO_WM_BEAUTIFY_FLAG" val="#wm#"/>
  <p:tag name="KSO_WM_TEMPLATE_CATEGORY" val="custom"/>
  <p:tag name="KSO_WM_TEMPLATE_INDEX" val="20205081"/>
</p:tagLst>
</file>

<file path=ppt/tags/tag31.xml><?xml version="1.0" encoding="utf-8"?>
<p:tagLst xmlns:p="http://schemas.openxmlformats.org/presentationml/2006/main">
  <p:tag name="KSO_WM_BEAUTIFY_FLAG" val="#wm#"/>
  <p:tag name="KSO_WM_TEMPLATE_CATEGORY" val="custom"/>
  <p:tag name="KSO_WM_TEMPLATE_INDEX" val="20205081"/>
</p:tagLst>
</file>

<file path=ppt/tags/tag32.xml><?xml version="1.0" encoding="utf-8"?>
<p:tagLst xmlns:p="http://schemas.openxmlformats.org/presentationml/2006/main">
  <p:tag name="KSO_WM_BEAUTIFY_FLAG" val="#wm#"/>
  <p:tag name="KSO_WM_TEMPLATE_CATEGORY" val="custom"/>
  <p:tag name="KSO_WM_TEMPLATE_INDEX" val="20205081"/>
</p:tagLst>
</file>

<file path=ppt/tags/tag33.xml><?xml version="1.0" encoding="utf-8"?>
<p:tagLst xmlns:p="http://schemas.openxmlformats.org/presentationml/2006/main">
  <p:tag name="KSO_WM_BEAUTIFY_FLAG" val="#wm#"/>
  <p:tag name="KSO_WM_TEMPLATE_CATEGORY" val="custom"/>
  <p:tag name="KSO_WM_TEMPLATE_INDEX" val="20205081"/>
</p:tagLst>
</file>

<file path=ppt/tags/tag34.xml><?xml version="1.0" encoding="utf-8"?>
<p:tagLst xmlns:p="http://schemas.openxmlformats.org/presentationml/2006/main">
  <p:tag name="KSO_WM_BEAUTIFY_FLAG" val="#wm#"/>
  <p:tag name="KSO_WM_TEMPLATE_CATEGORY" val="custom"/>
  <p:tag name="KSO_WM_TEMPLATE_INDEX" val="20205081"/>
</p:tagLst>
</file>

<file path=ppt/tags/tag35.xml><?xml version="1.0" encoding="utf-8"?>
<p:tagLst xmlns:p="http://schemas.openxmlformats.org/presentationml/2006/main">
  <p:tag name="KSO_WM_BEAUTIFY_FLAG" val="#wm#"/>
  <p:tag name="KSO_WM_TEMPLATE_CATEGORY" val="custom"/>
  <p:tag name="KSO_WM_TEMPLATE_INDEX" val="20205081"/>
</p:tagLst>
</file>

<file path=ppt/tags/tag36.xml><?xml version="1.0" encoding="utf-8"?>
<p:tagLst xmlns:p="http://schemas.openxmlformats.org/presentationml/2006/main">
  <p:tag name="KSO_WM_BEAUTIFY_FLAG" val="#wm#"/>
  <p:tag name="KSO_WM_TEMPLATE_CATEGORY" val="custom"/>
  <p:tag name="KSO_WM_TEMPLATE_INDEX" val="20205081"/>
</p:tagLst>
</file>

<file path=ppt/tags/tag37.xml><?xml version="1.0" encoding="utf-8"?>
<p:tagLst xmlns:p="http://schemas.openxmlformats.org/presentationml/2006/main">
  <p:tag name="KSO_WM_BEAUTIFY_FLAG" val="#wm#"/>
  <p:tag name="KSO_WM_TEMPLATE_CATEGORY" val="custom"/>
  <p:tag name="KSO_WM_TEMPLATE_INDEX" val="20205081"/>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BEAUTIFY_FLAG" val="#wm#"/>
  <p:tag name="KSO_WM_TEMPLATE_CATEGORY" val="custom"/>
  <p:tag name="KSO_WM_TEMPLATE_INDEX" val="20205081"/>
</p:tagLst>
</file>

<file path=ppt/tags/tag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40.xml><?xml version="1.0" encoding="utf-8"?>
<p:tagLst xmlns:p="http://schemas.openxmlformats.org/presentationml/2006/main">
  <p:tag name="KSO_WM_BEAUTIFY_FLAG" val="#wm#"/>
  <p:tag name="KSO_WM_TEMPLATE_CATEGORY" val="custom"/>
  <p:tag name="KSO_WM_TEMPLATE_INDEX" val="20205081"/>
</p:tagLst>
</file>

<file path=ppt/tags/tag41.xml><?xml version="1.0" encoding="utf-8"?>
<p:tagLst xmlns:p="http://schemas.openxmlformats.org/presentationml/2006/main">
  <p:tag name="KSO_WM_BEAUTIFY_FLAG" val="#wm#"/>
  <p:tag name="KSO_WM_TEMPLATE_CATEGORY" val="custom"/>
  <p:tag name="KSO_WM_TEMPLATE_INDEX" val="20205081"/>
</p:tagLst>
</file>

<file path=ppt/tags/tag42.xml><?xml version="1.0" encoding="utf-8"?>
<p:tagLst xmlns:p="http://schemas.openxmlformats.org/presentationml/2006/main">
  <p:tag name="KSO_WM_BEAUTIFY_FLAG" val="#wm#"/>
  <p:tag name="KSO_WM_TEMPLATE_CATEGORY" val="custom"/>
  <p:tag name="KSO_WM_TEMPLATE_INDEX" val="20205081"/>
</p:tagLst>
</file>

<file path=ppt/tags/tag43.xml><?xml version="1.0" encoding="utf-8"?>
<p:tagLst xmlns:p="http://schemas.openxmlformats.org/presentationml/2006/main">
  <p:tag name="KSO_WM_BEAUTIFY_FLAG" val="#wm#"/>
  <p:tag name="KSO_WM_TEMPLATE_CATEGORY" val="custom"/>
  <p:tag name="KSO_WM_TEMPLATE_INDEX" val="20205081"/>
</p:tagLst>
</file>

<file path=ppt/tags/tag44.xml><?xml version="1.0" encoding="utf-8"?>
<p:tagLst xmlns:p="http://schemas.openxmlformats.org/presentationml/2006/main">
  <p:tag name="KSO_WM_BEAUTIFY_FLAG" val="#wm#"/>
  <p:tag name="KSO_WM_TEMPLATE_CATEGORY" val="custom"/>
  <p:tag name="KSO_WM_TEMPLATE_INDEX" val="20205081"/>
</p:tagLst>
</file>

<file path=ppt/tags/tag45.xml><?xml version="1.0" encoding="utf-8"?>
<p:tagLst xmlns:p="http://schemas.openxmlformats.org/presentationml/2006/main">
  <p:tag name="KSO_WM_BEAUTIFY_FLAG" val="#wm#"/>
  <p:tag name="KSO_WM_TEMPLATE_CATEGORY" val="custom"/>
  <p:tag name="KSO_WM_TEMPLATE_INDEX" val="20205081"/>
</p:tagLst>
</file>

<file path=ppt/tags/tag46.xml><?xml version="1.0" encoding="utf-8"?>
<p:tagLst xmlns:p="http://schemas.openxmlformats.org/presentationml/2006/main">
  <p:tag name="KSO_WM_BEAUTIFY_FLAG" val="#wm#"/>
  <p:tag name="KSO_WM_TEMPLATE_CATEGORY" val="custom"/>
  <p:tag name="KSO_WM_TEMPLATE_INDEX" val="20205081"/>
</p:tagLst>
</file>

<file path=ppt/tags/tag47.xml><?xml version="1.0" encoding="utf-8"?>
<p:tagLst xmlns:p="http://schemas.openxmlformats.org/presentationml/2006/main">
  <p:tag name="KSO_WM_BEAUTIFY_FLAG" val="#wm#"/>
  <p:tag name="KSO_WM_TEMPLATE_CATEGORY" val="custom"/>
  <p:tag name="KSO_WM_TEMPLATE_INDEX" val="20205081"/>
</p:tagLst>
</file>

<file path=ppt/tags/tag48.xml><?xml version="1.0" encoding="utf-8"?>
<p:tagLst xmlns:p="http://schemas.openxmlformats.org/presentationml/2006/main">
  <p:tag name="KSO_WM_BEAUTIFY_FLAG" val="#wm#"/>
  <p:tag name="KSO_WM_TEMPLATE_CATEGORY" val="custom"/>
  <p:tag name="KSO_WM_TEMPLATE_INDEX" val="20205081"/>
</p:tagLst>
</file>

<file path=ppt/tags/tag49.xml><?xml version="1.0" encoding="utf-8"?>
<p:tagLst xmlns:p="http://schemas.openxmlformats.org/presentationml/2006/main">
  <p:tag name="KSO_WM_BEAUTIFY_FLAG" val="#wm#"/>
  <p:tag name="KSO_WM_TEMPLATE_CATEGORY" val="custom"/>
  <p:tag name="KSO_WM_TEMPLATE_INDEX" val="20205081"/>
</p:tagLst>
</file>

<file path=ppt/tags/tag5.xml><?xml version="1.0" encoding="utf-8"?>
<p:tagLst xmlns:p="http://schemas.openxmlformats.org/presentationml/2006/main">
  <p:tag name="KSO_WM_BEAUTIFY_FLAG" val="#wm#"/>
  <p:tag name="KSO_WM_TEMPLATE_CATEGORY" val="custom"/>
  <p:tag name="KSO_WM_TEMPLATE_INDEX" val="20205081"/>
</p:tagLst>
</file>

<file path=ppt/tags/tag50.xml><?xml version="1.0" encoding="utf-8"?>
<p:tagLst xmlns:p="http://schemas.openxmlformats.org/presentationml/2006/main">
  <p:tag name="KSO_WM_BEAUTIFY_FLAG" val="#wm#"/>
  <p:tag name="KSO_WM_TEMPLATE_CATEGORY" val="custom"/>
  <p:tag name="KSO_WM_TEMPLATE_INDEX" val="20205081"/>
</p:tagLst>
</file>

<file path=ppt/tags/tag51.xml><?xml version="1.0" encoding="utf-8"?>
<p:tagLst xmlns:p="http://schemas.openxmlformats.org/presentationml/2006/main">
  <p:tag name="KSO_WM_BEAUTIFY_FLAG" val="#wm#"/>
  <p:tag name="KSO_WM_TEMPLATE_CATEGORY" val="custom"/>
  <p:tag name="KSO_WM_TEMPLATE_INDEX" val="20205081"/>
</p:tagLst>
</file>

<file path=ppt/tags/tag52.xml><?xml version="1.0" encoding="utf-8"?>
<p:tagLst xmlns:p="http://schemas.openxmlformats.org/presentationml/2006/main">
  <p:tag name="KSO_WM_BEAUTIFY_FLAG" val="#wm#"/>
  <p:tag name="KSO_WM_TEMPLATE_CATEGORY" val="custom"/>
  <p:tag name="KSO_WM_TEMPLATE_INDEX" val="20205081"/>
</p:tagLst>
</file>

<file path=ppt/tags/tag53.xml><?xml version="1.0" encoding="utf-8"?>
<p:tagLst xmlns:p="http://schemas.openxmlformats.org/presentationml/2006/main">
  <p:tag name="KSO_WM_BEAUTIFY_FLAG" val="#wm#"/>
  <p:tag name="KSO_WM_TEMPLATE_CATEGORY" val="custom"/>
  <p:tag name="KSO_WM_TEMPLATE_INDEX" val="20205081"/>
</p:tagLst>
</file>

<file path=ppt/tags/tag54.xml><?xml version="1.0" encoding="utf-8"?>
<p:tagLst xmlns:p="http://schemas.openxmlformats.org/presentationml/2006/main">
  <p:tag name="KSO_WM_BEAUTIFY_FLAG" val="#wm#"/>
  <p:tag name="KSO_WM_TEMPLATE_CATEGORY" val="custom"/>
  <p:tag name="KSO_WM_TEMPLATE_INDEX" val="20205081"/>
</p:tagLst>
</file>

<file path=ppt/tags/tag55.xml><?xml version="1.0" encoding="utf-8"?>
<p:tagLst xmlns:p="http://schemas.openxmlformats.org/presentationml/2006/main">
  <p:tag name="KSO_WM_BEAUTIFY_FLAG" val="#wm#"/>
  <p:tag name="KSO_WM_TEMPLATE_CATEGORY" val="custom"/>
  <p:tag name="KSO_WM_TEMPLATE_INDEX" val="20205081"/>
</p:tagLst>
</file>

<file path=ppt/tags/tag56.xml><?xml version="1.0" encoding="utf-8"?>
<p:tagLst xmlns:p="http://schemas.openxmlformats.org/presentationml/2006/main">
  <p:tag name="KSO_WM_BEAUTIFY_FLAG" val="#wm#"/>
  <p:tag name="KSO_WM_TEMPLATE_CATEGORY" val="custom"/>
  <p:tag name="KSO_WM_TEMPLATE_INDEX" val="20205081"/>
</p:tagLst>
</file>

<file path=ppt/tags/tag57.xml><?xml version="1.0" encoding="utf-8"?>
<p:tagLst xmlns:p="http://schemas.openxmlformats.org/presentationml/2006/main">
  <p:tag name="KSO_WM_BEAUTIFY_FLAG" val="#wm#"/>
  <p:tag name="KSO_WM_TEMPLATE_CATEGORY" val="custom"/>
  <p:tag name="KSO_WM_TEMPLATE_INDEX" val="20205081"/>
</p:tagLst>
</file>

<file path=ppt/tags/tag58.xml><?xml version="1.0" encoding="utf-8"?>
<p:tagLst xmlns:p="http://schemas.openxmlformats.org/presentationml/2006/main">
  <p:tag name="commondata" val="eyJoZGlkIjoiYjc0Y2ZhZjAzZDZiMTM0YzA0NTk1OGE3M2U4YWI0OTkifQ=="/>
</p:tagLst>
</file>

<file path=ppt/tags/tag6.xml><?xml version="1.0" encoding="utf-8"?>
<p:tagLst xmlns:p="http://schemas.openxmlformats.org/presentationml/2006/main">
  <p:tag name="KSO_WM_BEAUTIFY_FLAG" val="#wm#"/>
  <p:tag name="KSO_WM_TEMPLATE_CATEGORY" val="custom"/>
  <p:tag name="KSO_WM_TEMPLATE_INDEX" val="20205081"/>
</p:tagLst>
</file>

<file path=ppt/tags/tag7.xml><?xml version="1.0" encoding="utf-8"?>
<p:tagLst xmlns:p="http://schemas.openxmlformats.org/presentationml/2006/main">
  <p:tag name="KSO_WM_BEAUTIFY_FLAG" val="#wm#"/>
  <p:tag name="KSO_WM_TEMPLATE_CATEGORY" val="custom"/>
  <p:tag name="KSO_WM_TEMPLATE_INDEX" val="20205081"/>
</p:tagLst>
</file>

<file path=ppt/tags/tag8.xml><?xml version="1.0" encoding="utf-8"?>
<p:tagLst xmlns:p="http://schemas.openxmlformats.org/presentationml/2006/main">
  <p:tag name="KSO_WM_BEAUTIFY_FLAG" val="#wm#"/>
  <p:tag name="KSO_WM_TEMPLATE_CATEGORY" val="custom"/>
  <p:tag name="KSO_WM_TEMPLATE_INDEX" val="20205081"/>
</p:tagLst>
</file>

<file path=ppt/tags/tag9.xml><?xml version="1.0" encoding="utf-8"?>
<p:tagLst xmlns:p="http://schemas.openxmlformats.org/presentationml/2006/main">
  <p:tag name="KSO_WM_BEAUTIFY_FLAG" val="#wm#"/>
  <p:tag name="KSO_WM_TEMPLATE_CATEGORY" val="custom"/>
  <p:tag name="KSO_WM_TEMPLATE_INDEX" val="20205081"/>
</p:tagLst>
</file>

<file path=ppt/theme/theme1.xml><?xml version="1.0" encoding="utf-8"?>
<a:theme xmlns:a="http://schemas.openxmlformats.org/drawingml/2006/main" name="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自定义设计方案">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14363</Words>
  <Application>WPS 演示</Application>
  <PresentationFormat>宽屏</PresentationFormat>
  <Paragraphs>358</Paragraphs>
  <Slides>53</Slides>
  <Notes>4</Notes>
  <HiddenSlides>0</HiddenSlides>
  <MMClips>0</MMClips>
  <ScaleCrop>false</ScaleCrop>
  <HeadingPairs>
    <vt:vector size="6" baseType="variant">
      <vt:variant>
        <vt:lpstr>已用的字体</vt:lpstr>
      </vt:variant>
      <vt:variant>
        <vt:i4>8</vt:i4>
      </vt:variant>
      <vt:variant>
        <vt:lpstr>主题</vt:lpstr>
      </vt:variant>
      <vt:variant>
        <vt:i4>4</vt:i4>
      </vt:variant>
      <vt:variant>
        <vt:lpstr>幻灯片标题</vt:lpstr>
      </vt:variant>
      <vt:variant>
        <vt:i4>53</vt:i4>
      </vt:variant>
    </vt:vector>
  </HeadingPairs>
  <TitlesOfParts>
    <vt:vector size="65" baseType="lpstr">
      <vt:lpstr>Arial</vt:lpstr>
      <vt:lpstr>宋体</vt:lpstr>
      <vt:lpstr>Wingdings</vt:lpstr>
      <vt:lpstr>Wingdings</vt:lpstr>
      <vt:lpstr>微软雅黑</vt:lpstr>
      <vt:lpstr>新宋体</vt:lpstr>
      <vt:lpstr>Arial Unicode MS</vt:lpstr>
      <vt:lpstr>Calibri</vt:lpstr>
      <vt:lpstr>自定义设计方案</vt:lpstr>
      <vt:lpstr>2_自定义设计方案</vt:lpstr>
      <vt:lpstr>1_自定义设计方案</vt:lpstr>
      <vt:lpstr>3_自定义设计方案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朱洛洛</cp:lastModifiedBy>
  <cp:revision>171</cp:revision>
  <dcterms:created xsi:type="dcterms:W3CDTF">2019-06-19T02:08:00Z</dcterms:created>
  <dcterms:modified xsi:type="dcterms:W3CDTF">2024-08-22T10:16:09Z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2052-12.1.0.17857</vt:lpwstr>
  </property>
  <property fmtid="{D5CDD505-2E9C-101B-9397-08002B2CF9AE}" pid="3" name="ICV">
    <vt:lpwstr>7967A48F009240DB9816B7517C3F5BAF_11</vt:lpwstr>
  </property>
</Properties>
</file>