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 id="2147483652" r:id="rId4"/>
    <p:sldMasterId id="2147483654" r:id="rId5"/>
    <p:sldMasterId id="2147483656" r:id="rId6"/>
  </p:sldMasterIdLst>
  <p:notesMasterIdLst>
    <p:notesMasterId r:id="rId55"/>
  </p:notesMasterIdLst>
  <p:sldIdLst>
    <p:sldId id="256" r:id="rId7"/>
    <p:sldId id="264" r:id="rId8"/>
    <p:sldId id="265" r:id="rId9"/>
    <p:sldId id="266" r:id="rId10"/>
    <p:sldId id="260" r:id="rId11"/>
    <p:sldId id="270" r:id="rId12"/>
    <p:sldId id="261" r:id="rId13"/>
    <p:sldId id="272" r:id="rId14"/>
    <p:sldId id="273" r:id="rId15"/>
    <p:sldId id="274" r:id="rId16"/>
    <p:sldId id="275" r:id="rId17"/>
    <p:sldId id="276" r:id="rId18"/>
    <p:sldId id="277" r:id="rId19"/>
    <p:sldId id="278" r:id="rId20"/>
    <p:sldId id="279" r:id="rId21"/>
    <p:sldId id="280" r:id="rId22"/>
    <p:sldId id="281" r:id="rId23"/>
    <p:sldId id="283" r:id="rId24"/>
    <p:sldId id="284" r:id="rId25"/>
    <p:sldId id="289" r:id="rId26"/>
    <p:sldId id="288" r:id="rId27"/>
    <p:sldId id="290" r:id="rId28"/>
    <p:sldId id="291" r:id="rId29"/>
    <p:sldId id="315" r:id="rId30"/>
    <p:sldId id="292" r:id="rId31"/>
    <p:sldId id="293" r:id="rId32"/>
    <p:sldId id="294" r:id="rId33"/>
    <p:sldId id="295" r:id="rId34"/>
    <p:sldId id="296" r:id="rId35"/>
    <p:sldId id="297" r:id="rId36"/>
    <p:sldId id="316" r:id="rId37"/>
    <p:sldId id="298" r:id="rId38"/>
    <p:sldId id="299" r:id="rId39"/>
    <p:sldId id="300" r:id="rId40"/>
    <p:sldId id="301" r:id="rId41"/>
    <p:sldId id="302" r:id="rId42"/>
    <p:sldId id="303" r:id="rId43"/>
    <p:sldId id="304" r:id="rId44"/>
    <p:sldId id="305" r:id="rId45"/>
    <p:sldId id="306" r:id="rId46"/>
    <p:sldId id="307" r:id="rId47"/>
    <p:sldId id="308" r:id="rId48"/>
    <p:sldId id="309" r:id="rId49"/>
    <p:sldId id="310" r:id="rId50"/>
    <p:sldId id="311" r:id="rId51"/>
    <p:sldId id="312" r:id="rId52"/>
    <p:sldId id="313" r:id="rId53"/>
    <p:sldId id="314" r:id="rId54"/>
  </p:sldIdLst>
  <p:sldSz cx="12192000" cy="6858000"/>
  <p:notesSz cx="6858000" cy="9144000"/>
  <p:custDataLst>
    <p:tags r:id="rId5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0" userDrawn="1">
          <p15:clr>
            <a:srgbClr val="A4A3A4"/>
          </p15:clr>
        </p15:guide>
        <p15:guide id="2" pos="387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374B"/>
    <a:srgbClr val="F1EA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80"/>
        <p:guide pos="387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9" Type="http://schemas.openxmlformats.org/officeDocument/2006/relationships/tags" Target="tags/tag75.xml"/><Relationship Id="rId58" Type="http://schemas.openxmlformats.org/officeDocument/2006/relationships/tableStyles" Target="tableStyles.xml"/><Relationship Id="rId57" Type="http://schemas.openxmlformats.org/officeDocument/2006/relationships/viewProps" Target="viewProps.xml"/><Relationship Id="rId56" Type="http://schemas.openxmlformats.org/officeDocument/2006/relationships/presProps" Target="presProps.xml"/><Relationship Id="rId55" Type="http://schemas.openxmlformats.org/officeDocument/2006/relationships/notesMaster" Target="notesMasters/notesMaster1.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0" y="639064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userDrawn="1"/>
        </p:nvSpPr>
        <p:spPr>
          <a:xfrm>
            <a:off x="0" y="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userDrawn="1"/>
        </p:nvSpPr>
        <p:spPr>
          <a:xfrm rot="5400000">
            <a:off x="-3186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5400000">
            <a:off x="8538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tags" Target="../tags/tag1.xml"/><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tags" Target="../tags/tag2.xml"/><Relationship Id="rId5" Type="http://schemas.openxmlformats.org/officeDocument/2006/relationships/image" Target="../media/image6.emf"/><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tags" Target="../tags/tag3.xml"/><Relationship Id="rId4" Type="http://schemas.openxmlformats.org/officeDocument/2006/relationships/image" Target="../media/image3.png"/><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tags" Target="../tags/tag4.xml"/><Relationship Id="rId4" Type="http://schemas.openxmlformats.org/officeDocument/2006/relationships/image" Target="../media/image3.png"/><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7" Type="http://schemas.openxmlformats.org/officeDocument/2006/relationships/theme" Target="../theme/theme5.xml"/><Relationship Id="rId6" Type="http://schemas.openxmlformats.org/officeDocument/2006/relationships/tags" Target="../tags/tag5.xml"/><Relationship Id="rId5" Type="http://schemas.openxmlformats.org/officeDocument/2006/relationships/image" Target="../media/image6.emf"/><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7" name="图片 6" descr="图片1"/>
          <p:cNvPicPr>
            <a:picLocks noChangeAspect="1"/>
          </p:cNvPicPr>
          <p:nvPr userDrawn="1"/>
        </p:nvPicPr>
        <p:blipFill>
          <a:blip r:embed="rId3"/>
          <a:stretch>
            <a:fillRect/>
          </a:stretch>
        </p:blipFill>
        <p:spPr>
          <a:xfrm>
            <a:off x="0" y="2430780"/>
            <a:ext cx="12191365" cy="1689735"/>
          </a:xfrm>
          <a:prstGeom prst="rect">
            <a:avLst/>
          </a:prstGeom>
        </p:spPr>
      </p:pic>
      <p:pic>
        <p:nvPicPr>
          <p:cNvPr id="9" name="图片 8" descr="图片2"/>
          <p:cNvPicPr>
            <a:picLocks noChangeAspect="1"/>
          </p:cNvPicPr>
          <p:nvPr userDrawn="1"/>
        </p:nvPicPr>
        <p:blipFill>
          <a:blip r:embed="rId4"/>
          <a:stretch>
            <a:fillRect/>
          </a:stretch>
        </p:blipFill>
        <p:spPr>
          <a:xfrm>
            <a:off x="-97155" y="0"/>
            <a:ext cx="1116330" cy="998220"/>
          </a:xfrm>
          <a:prstGeom prst="rect">
            <a:avLst/>
          </a:prstGeom>
        </p:spPr>
      </p:pic>
    </p:spTree>
    <p:custDataLst>
      <p:tags r:id="rId5"/>
    </p:custData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 name="图片 8" descr="1"/>
          <p:cNvPicPr>
            <a:picLocks noChangeAspect="1"/>
          </p:cNvPicPr>
          <p:nvPr userDrawn="1"/>
        </p:nvPicPr>
        <p:blipFill>
          <a:blip r:embed="rId3">
            <a:clrChange>
              <a:clrFrom>
                <a:srgbClr val="FCFAEF">
                  <a:alpha val="100000"/>
                </a:srgbClr>
              </a:clrFrom>
              <a:clrTo>
                <a:srgbClr val="FCFAEF">
                  <a:alpha val="100000"/>
                  <a:alpha val="0"/>
                </a:srgbClr>
              </a:clrTo>
            </a:clrChange>
          </a:blip>
          <a:stretch>
            <a:fillRect/>
          </a:stretch>
        </p:blipFill>
        <p:spPr>
          <a:xfrm>
            <a:off x="796925" y="532765"/>
            <a:ext cx="10946130" cy="5438140"/>
          </a:xfrm>
          <a:prstGeom prst="rect">
            <a:avLst/>
          </a:prstGeom>
        </p:spPr>
      </p:pic>
      <p:pic>
        <p:nvPicPr>
          <p:cNvPr id="12" name="图片 11" descr="截图_20245107105120"/>
          <p:cNvPicPr>
            <a:picLocks noChangeAspect="1"/>
          </p:cNvPicPr>
          <p:nvPr userDrawn="1"/>
        </p:nvPicPr>
        <p:blipFill>
          <a:blip r:embed="rId4"/>
          <a:stretch>
            <a:fillRect/>
          </a:stretch>
        </p:blipFill>
        <p:spPr>
          <a:xfrm>
            <a:off x="0" y="6325870"/>
            <a:ext cx="12191365" cy="532130"/>
          </a:xfrm>
          <a:prstGeom prst="rect">
            <a:avLst/>
          </a:prstGeom>
          <a:ln>
            <a:noFill/>
            <a:prstDash val="sysDot"/>
          </a:ln>
        </p:spPr>
      </p:pic>
      <p:pic>
        <p:nvPicPr>
          <p:cNvPr id="7" name="图片 6" descr="截图_20245107105120"/>
          <p:cNvPicPr>
            <a:picLocks noChangeAspect="1"/>
          </p:cNvPicPr>
          <p:nvPr userDrawn="1"/>
        </p:nvPicPr>
        <p:blipFill>
          <a:blip r:embed="rId4"/>
          <a:stretch>
            <a:fillRect/>
          </a:stretch>
        </p:blipFill>
        <p:spPr>
          <a:xfrm>
            <a:off x="0" y="0"/>
            <a:ext cx="12192635" cy="754380"/>
          </a:xfrm>
          <a:prstGeom prst="rect">
            <a:avLst/>
          </a:prstGeom>
          <a:ln>
            <a:noFill/>
            <a:prstDash val="sysDot"/>
          </a:ln>
        </p:spPr>
      </p:pic>
      <p:pic>
        <p:nvPicPr>
          <p:cNvPr id="11" name="图片 10" descr="图片1"/>
          <p:cNvPicPr>
            <a:picLocks noChangeAspect="1"/>
          </p:cNvPicPr>
          <p:nvPr userDrawn="1"/>
        </p:nvPicPr>
        <p:blipFill>
          <a:blip r:embed="rId5"/>
          <a:stretch>
            <a:fillRect/>
          </a:stretch>
        </p:blipFill>
        <p:spPr>
          <a:xfrm>
            <a:off x="9949815" y="6383020"/>
            <a:ext cx="2106930" cy="428625"/>
          </a:xfrm>
          <a:prstGeom prst="rect">
            <a:avLst/>
          </a:prstGeom>
        </p:spPr>
      </p:pic>
      <p:cxnSp>
        <p:nvCxnSpPr>
          <p:cNvPr id="13" name="直接连接符 12"/>
          <p:cNvCxnSpPr/>
          <p:nvPr userDrawn="1"/>
        </p:nvCxnSpPr>
        <p:spPr>
          <a:xfrm>
            <a:off x="0" y="736148"/>
            <a:ext cx="12192000" cy="0"/>
          </a:xfrm>
          <a:prstGeom prst="line">
            <a:avLst/>
          </a:prstGeom>
          <a:ln w="28575">
            <a:prstDash val="sysDash"/>
          </a:ln>
          <a:effectLst>
            <a:glow rad="63500">
              <a:schemeClr val="bg1">
                <a:alpha val="40000"/>
              </a:schemeClr>
            </a:glow>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Tree>
    <p:custDataLst>
      <p:tags r:id="rId6"/>
    </p:custDataLst>
  </p:cSld>
  <p:clrMap bg1="lt1" tx1="dk1" bg2="lt2" tx2="dk2" accent1="accent1" accent2="accent2" accent3="accent3" accent4="accent4" accent5="accent5" accent6="accent6" hlink="hlink" folHlink="folHlink"/>
  <p:sldLayoutIdLst>
    <p:sldLayoutId id="2147483651"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wedg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a:off x="0" y="639064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userDrawn="1"/>
        </p:nvSpPr>
        <p:spPr>
          <a:xfrm>
            <a:off x="0" y="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userDrawn="1"/>
        </p:nvSpPr>
        <p:spPr>
          <a:xfrm rot="5400000">
            <a:off x="-3186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userDrawn="1"/>
        </p:nvSpPr>
        <p:spPr>
          <a:xfrm rot="5400000">
            <a:off x="8538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descr="图片2"/>
          <p:cNvPicPr>
            <a:picLocks noChangeAspect="1"/>
          </p:cNvPicPr>
          <p:nvPr userDrawn="1"/>
        </p:nvPicPr>
        <p:blipFill>
          <a:blip r:embed="rId4"/>
          <a:stretch>
            <a:fillRect/>
          </a:stretch>
        </p:blipFill>
        <p:spPr>
          <a:xfrm>
            <a:off x="298450" y="426720"/>
            <a:ext cx="915035" cy="818515"/>
          </a:xfrm>
          <a:prstGeom prst="rect">
            <a:avLst/>
          </a:prstGeom>
        </p:spPr>
      </p:pic>
    </p:spTree>
    <p:custDataLst>
      <p:tags r:id="rId5"/>
    </p:custDataLst>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48590" name="圆角矩形 7"/>
          <p:cNvSpPr/>
          <p:nvPr userDrawn="1"/>
        </p:nvSpPr>
        <p:spPr>
          <a:xfrm>
            <a:off x="403225" y="426720"/>
            <a:ext cx="11385550" cy="5958205"/>
          </a:xfrm>
          <a:prstGeom prst="roundRect">
            <a:avLst>
              <a:gd name="adj" fmla="val 1568"/>
            </a:avLst>
          </a:prstGeom>
          <a:blipFill rotWithShape="1">
            <a:blip r:embed="rId3"/>
            <a:stretch>
              <a:fillRect/>
            </a:stretch>
          </a:blipFill>
          <a:ln>
            <a:noFill/>
          </a:ln>
          <a:effectLst>
            <a:glow rad="228600">
              <a:schemeClr val="tx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图片2"/>
          <p:cNvPicPr>
            <a:picLocks noChangeAspect="1"/>
          </p:cNvPicPr>
          <p:nvPr userDrawn="1"/>
        </p:nvPicPr>
        <p:blipFill>
          <a:blip r:embed="rId4"/>
          <a:stretch>
            <a:fillRect/>
          </a:stretch>
        </p:blipFill>
        <p:spPr>
          <a:xfrm>
            <a:off x="298450" y="426720"/>
            <a:ext cx="915035" cy="818515"/>
          </a:xfrm>
          <a:prstGeom prst="rect">
            <a:avLst/>
          </a:prstGeom>
        </p:spPr>
      </p:pic>
    </p:spTree>
    <p:custDataLst>
      <p:tags r:id="rId5"/>
    </p:custData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 name="图片 8" descr="1"/>
          <p:cNvPicPr>
            <a:picLocks noChangeAspect="1"/>
          </p:cNvPicPr>
          <p:nvPr userDrawn="1"/>
        </p:nvPicPr>
        <p:blipFill>
          <a:blip r:embed="rId3">
            <a:clrChange>
              <a:clrFrom>
                <a:srgbClr val="FCFAEF">
                  <a:alpha val="100000"/>
                </a:srgbClr>
              </a:clrFrom>
              <a:clrTo>
                <a:srgbClr val="FCFAEF">
                  <a:alpha val="100000"/>
                  <a:alpha val="0"/>
                </a:srgbClr>
              </a:clrTo>
            </a:clrChange>
          </a:blip>
          <a:stretch>
            <a:fillRect/>
          </a:stretch>
        </p:blipFill>
        <p:spPr>
          <a:xfrm>
            <a:off x="796925" y="532765"/>
            <a:ext cx="10946130" cy="5438140"/>
          </a:xfrm>
          <a:prstGeom prst="rect">
            <a:avLst/>
          </a:prstGeom>
        </p:spPr>
      </p:pic>
      <p:pic>
        <p:nvPicPr>
          <p:cNvPr id="12" name="图片 11" descr="截图_20245107105120"/>
          <p:cNvPicPr>
            <a:picLocks noChangeAspect="1"/>
          </p:cNvPicPr>
          <p:nvPr userDrawn="1"/>
        </p:nvPicPr>
        <p:blipFill>
          <a:blip r:embed="rId4"/>
          <a:stretch>
            <a:fillRect/>
          </a:stretch>
        </p:blipFill>
        <p:spPr>
          <a:xfrm>
            <a:off x="0" y="6325870"/>
            <a:ext cx="12191365" cy="532130"/>
          </a:xfrm>
          <a:prstGeom prst="rect">
            <a:avLst/>
          </a:prstGeom>
          <a:ln>
            <a:noFill/>
            <a:prstDash val="sysDot"/>
          </a:ln>
        </p:spPr>
      </p:pic>
      <p:pic>
        <p:nvPicPr>
          <p:cNvPr id="7" name="图片 6" descr="截图_20245107105120"/>
          <p:cNvPicPr>
            <a:picLocks noChangeAspect="1"/>
          </p:cNvPicPr>
          <p:nvPr userDrawn="1"/>
        </p:nvPicPr>
        <p:blipFill>
          <a:blip r:embed="rId4"/>
          <a:stretch>
            <a:fillRect/>
          </a:stretch>
        </p:blipFill>
        <p:spPr>
          <a:xfrm>
            <a:off x="0" y="0"/>
            <a:ext cx="12192635" cy="754380"/>
          </a:xfrm>
          <a:prstGeom prst="rect">
            <a:avLst/>
          </a:prstGeom>
          <a:ln>
            <a:noFill/>
            <a:prstDash val="sysDot"/>
          </a:ln>
        </p:spPr>
      </p:pic>
      <p:pic>
        <p:nvPicPr>
          <p:cNvPr id="11" name="图片 10" descr="图片1"/>
          <p:cNvPicPr>
            <a:picLocks noChangeAspect="1"/>
          </p:cNvPicPr>
          <p:nvPr userDrawn="1"/>
        </p:nvPicPr>
        <p:blipFill>
          <a:blip r:embed="rId5"/>
          <a:stretch>
            <a:fillRect/>
          </a:stretch>
        </p:blipFill>
        <p:spPr>
          <a:xfrm>
            <a:off x="9949815" y="6383020"/>
            <a:ext cx="2106930" cy="428625"/>
          </a:xfrm>
          <a:prstGeom prst="rect">
            <a:avLst/>
          </a:prstGeom>
        </p:spPr>
      </p:pic>
      <p:cxnSp>
        <p:nvCxnSpPr>
          <p:cNvPr id="13" name="直接连接符 12"/>
          <p:cNvCxnSpPr/>
          <p:nvPr userDrawn="1"/>
        </p:nvCxnSpPr>
        <p:spPr>
          <a:xfrm>
            <a:off x="0" y="736148"/>
            <a:ext cx="12192000" cy="0"/>
          </a:xfrm>
          <a:prstGeom prst="line">
            <a:avLst/>
          </a:prstGeom>
          <a:ln w="28575">
            <a:prstDash val="sysDash"/>
          </a:ln>
          <a:effectLst>
            <a:glow rad="63500">
              <a:schemeClr val="bg1">
                <a:alpha val="40000"/>
              </a:schemeClr>
            </a:glow>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Tree>
    <p:custDataLst>
      <p:tags r:id="rId6"/>
    </p:custDataLst>
  </p:cSld>
  <p:clrMap bg1="lt1" tx1="dk1" bg2="lt2" tx2="dk2" accent1="accent1" accent2="accent2" accent3="accent3" accent4="accent4" accent5="accent5" accent6="accent6" hlink="hlink" folHlink="folHlink"/>
  <p:sldLayoutIdLst>
    <p:sldLayoutId id="2147483657"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wedg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image" Target="../media/image2.png"/><Relationship Id="rId24" Type="http://schemas.openxmlformats.org/officeDocument/2006/relationships/slideLayout" Target="../slideLayouts/slideLayout5.xml"/><Relationship Id="rId23" Type="http://schemas.openxmlformats.org/officeDocument/2006/relationships/tags" Target="../tags/tag40.xml"/><Relationship Id="rId22" Type="http://schemas.openxmlformats.org/officeDocument/2006/relationships/tags" Target="../tags/tag39.xml"/><Relationship Id="rId21" Type="http://schemas.openxmlformats.org/officeDocument/2006/relationships/tags" Target="../tags/tag38.xml"/><Relationship Id="rId20" Type="http://schemas.openxmlformats.org/officeDocument/2006/relationships/tags" Target="../tags/tag37.xml"/><Relationship Id="rId2" Type="http://schemas.openxmlformats.org/officeDocument/2006/relationships/tags" Target="../tags/tag20.xml"/><Relationship Id="rId19" Type="http://schemas.openxmlformats.org/officeDocument/2006/relationships/tags" Target="../tags/tag36.xml"/><Relationship Id="rId18" Type="http://schemas.openxmlformats.org/officeDocument/2006/relationships/tags" Target="../tags/tag35.xml"/><Relationship Id="rId17" Type="http://schemas.openxmlformats.org/officeDocument/2006/relationships/tags" Target="../tags/tag34.xml"/><Relationship Id="rId16" Type="http://schemas.openxmlformats.org/officeDocument/2006/relationships/tags" Target="../tags/tag33.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4.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45.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8.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49.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0.xml"/><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5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5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5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5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55.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56.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7.xml"/><Relationship Id="rId1" Type="http://schemas.openxmlformats.org/officeDocument/2006/relationships/image" Target="../media/image5.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58.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59.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0.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3.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4.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5.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6.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7.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8.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69.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0.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1.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3.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4.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703830" y="2472690"/>
            <a:ext cx="6783706" cy="1613656"/>
            <a:chOff x="4258" y="4198"/>
            <a:chExt cx="10683" cy="2541"/>
          </a:xfrm>
        </p:grpSpPr>
        <p:sp>
          <p:nvSpPr>
            <p:cNvPr id="7" name="文本框 6"/>
            <p:cNvSpPr txBox="1"/>
            <p:nvPr/>
          </p:nvSpPr>
          <p:spPr>
            <a:xfrm>
              <a:off x="4258" y="4198"/>
              <a:ext cx="10683" cy="1743"/>
            </a:xfrm>
            <a:prstGeom prst="rect">
              <a:avLst/>
            </a:prstGeom>
            <a:noFill/>
          </p:spPr>
          <p:txBody>
            <a:bodyPr wrap="square" rtlCol="0">
              <a:spAutoFit/>
              <a:scene3d>
                <a:camera prst="orthographicFront"/>
                <a:lightRig rig="threePt" dir="t"/>
              </a:scene3d>
              <a:sp3d contourW="12700"/>
            </a:bodyPr>
            <a:p>
              <a:pPr algn="ctr"/>
              <a:r>
                <a:rPr lang="zh-CN" altLang="en-US" sz="6600" b="1" spc="600" dirty="0">
                  <a:latin typeface="微软雅黑" panose="020B0503020204020204" charset="-122"/>
                  <a:ea typeface="微软雅黑" panose="020B0503020204020204" charset="-122"/>
                </a:rPr>
                <a:t>德育原理教程</a:t>
              </a:r>
              <a:endParaRPr lang="zh-CN" altLang="en-US" sz="6600" b="1" spc="600" dirty="0">
                <a:latin typeface="微软雅黑" panose="020B0503020204020204" charset="-122"/>
                <a:ea typeface="微软雅黑" panose="020B0503020204020204" charset="-122"/>
              </a:endParaRPr>
            </a:p>
          </p:txBody>
        </p:sp>
        <p:sp>
          <p:nvSpPr>
            <p:cNvPr id="8" name="文本框 7"/>
            <p:cNvSpPr txBox="1"/>
            <p:nvPr/>
          </p:nvSpPr>
          <p:spPr>
            <a:xfrm>
              <a:off x="6112" y="5933"/>
              <a:ext cx="7075" cy="806"/>
            </a:xfrm>
            <a:prstGeom prst="rect">
              <a:avLst/>
            </a:prstGeom>
            <a:noFill/>
          </p:spPr>
          <p:txBody>
            <a:bodyPr wrap="square" rtlCol="0">
              <a:spAutoFit/>
              <a:scene3d>
                <a:camera prst="orthographicFront"/>
                <a:lightRig rig="threePt" dir="t"/>
              </a:scene3d>
              <a:sp3d contourW="12700"/>
            </a:bodyPr>
            <a:p>
              <a:pPr algn="dist">
                <a:lnSpc>
                  <a:spcPct val="114000"/>
                </a:lnSpc>
              </a:pPr>
              <a:r>
                <a:rPr lang="en-US" altLang="zh-CN" sz="2400" b="1" dirty="0">
                  <a:solidFill>
                    <a:schemeClr val="tx1">
                      <a:lumMod val="95000"/>
                      <a:lumOff val="5000"/>
                    </a:schemeClr>
                  </a:solidFill>
                  <a:latin typeface="Times New Roman" panose="02020603050405020304" charset="0"/>
                  <a:ea typeface="+mj-ea"/>
                  <a:cs typeface="Times New Roman" panose="02020603050405020304" charset="0"/>
                </a:rPr>
                <a:t>DEYU  YUANLI  JIAOCHENG</a:t>
              </a:r>
              <a:endParaRPr lang="en-US" altLang="zh-CN" sz="2400" b="1" dirty="0">
                <a:solidFill>
                  <a:schemeClr val="tx1">
                    <a:lumMod val="95000"/>
                    <a:lumOff val="5000"/>
                  </a:schemeClr>
                </a:solidFill>
                <a:latin typeface="Times New Roman" panose="02020603050405020304" charset="0"/>
                <a:ea typeface="+mj-ea"/>
                <a:cs typeface="Times New Roman" panose="02020603050405020304" charset="0"/>
              </a:endParaRPr>
            </a:p>
          </p:txBody>
        </p:sp>
      </p:gr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德育本质</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40765"/>
            <a:ext cx="10793095" cy="4890135"/>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（一）学校德育是道德教育的主要领域与渠道</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40000"/>
              </a:lnSpc>
            </a:pPr>
            <a:r>
              <a:rPr lang="en-US" sz="2400" b="1"/>
              <a:t>       </a:t>
            </a:r>
            <a:r>
              <a:rPr sz="2400" b="1"/>
              <a:t>在本质意义上，教育是一种道德事业，它以学生的道德发展和人格完善为鹄的，以培养学生的道德品质、道德意志为核心使命。</a:t>
            </a:r>
            <a:endParaRPr sz="2400" b="1"/>
          </a:p>
          <a:p>
            <a:pPr algn="just">
              <a:lnSpc>
                <a:spcPct val="140000"/>
              </a:lnSpc>
            </a:pPr>
            <a:r>
              <a:rPr lang="en-US" sz="2400" b="1"/>
              <a:t>       </a:t>
            </a:r>
            <a:r>
              <a:rPr sz="2400" b="1"/>
              <a:t>道德建设是一项复杂而系统的事业。学校、家庭、社会都承担着促进个体道德发展和社会道德进步的职责，伦理学、社会学、心理学、文化学等学科也都在为时代的道德建设贡献着自己的智慧。</a:t>
            </a:r>
            <a:endParaRPr sz="2400" b="1"/>
          </a:p>
          <a:p>
            <a:pPr algn="just">
              <a:lnSpc>
                <a:spcPct val="140000"/>
              </a:lnSpc>
            </a:pPr>
            <a:r>
              <a:rPr lang="en-US" sz="2400" b="1"/>
              <a:t>       </a:t>
            </a:r>
            <a:r>
              <a:rPr sz="2400" b="1"/>
              <a:t>学校德育是青少年道德发展的主要领域、主要载体。学生的道德成长与进步，就其在学校生活的场域看，主要依靠学校德育。学校是受社会委托对学生施加教育影响的权威机构。</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德育本质</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402080"/>
            <a:ext cx="10793095" cy="4053840"/>
          </a:xfrm>
          <a:prstGeom prst="rect">
            <a:avLst/>
          </a:prstGeom>
          <a:noFill/>
        </p:spPr>
        <p:txBody>
          <a:bodyPr wrap="square" rtlCol="0" anchor="t">
            <a:noAutofit/>
          </a:bodyPr>
          <a:p>
            <a:pPr algn="just">
              <a:lnSpc>
                <a:spcPct val="150000"/>
              </a:lnSpc>
            </a:pPr>
            <a:r>
              <a:rPr lang="en-US" sz="2800" b="1">
                <a:sym typeface="+mn-ea"/>
              </a:rPr>
              <a:t>       </a:t>
            </a:r>
            <a:r>
              <a:rPr sz="2800" b="1"/>
              <a:t>学校德育必须十分明确自身对学生道德发展的主导地位与主渠道作用。一切轻易放弃道德教育职责的教育都因缺乏价值的牵导和灵魂的根基而丧失教育的真义。</a:t>
            </a:r>
            <a:endParaRPr sz="2800" b="1"/>
          </a:p>
          <a:p>
            <a:pPr algn="just">
              <a:lnSpc>
                <a:spcPct val="50000"/>
              </a:lnSpc>
            </a:pPr>
            <a:endParaRPr sz="2800" b="1"/>
          </a:p>
          <a:p>
            <a:pPr algn="just">
              <a:lnSpc>
                <a:spcPct val="150000"/>
              </a:lnSpc>
            </a:pPr>
            <a:r>
              <a:rPr lang="en-US" sz="2800" b="1"/>
              <a:t>       </a:t>
            </a:r>
            <a:r>
              <a:rPr sz="2800" b="1"/>
              <a:t>当然，确认学校德育在道德教育中的主渠道作用并不意味着学校德育是个体道德发展的唯一渠道，学校德育主导作用的发挥需要家庭教育、社会教育的协同与配合。</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德育本质</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69645"/>
            <a:ext cx="10793095" cy="4890135"/>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（二）道德教育是学校德育的基础内容与核心目标</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30000"/>
              </a:lnSpc>
            </a:pPr>
            <a:r>
              <a:rPr lang="en-US" sz="2400" b="1"/>
              <a:t>       </a:t>
            </a:r>
            <a:r>
              <a:rPr sz="2400" b="1"/>
              <a:t>学校德育的根本任务在于，通过专门的德育课程与教学、其他学科课程的渗透与融合、显性的道德教化与隐性的价值引导、直接的道德教学与间接的道德教育等形式，促进学生实现个体道德的社会化。然而，完成这一艰巨的任务，既需要学校德育的责任意识，又需要学校德育的主题意识。也就是说，学校德育应将学生的道德发展和道德教育作为自己的主要任务，将道德教育作为基础性内容与核心目标。</a:t>
            </a:r>
            <a:endParaRPr sz="2400" b="1"/>
          </a:p>
          <a:p>
            <a:pPr algn="just">
              <a:lnSpc>
                <a:spcPct val="130000"/>
              </a:lnSpc>
            </a:pPr>
            <a:r>
              <a:rPr lang="en-US" sz="2400" b="1"/>
              <a:t>       </a:t>
            </a:r>
            <a:r>
              <a:rPr sz="2400" b="1"/>
              <a:t>必须明确，“大德育”无论怎样“大”，也不能大得没有边界，也不能缺乏自知之明地把一切思想意识领域都收入囊中；“泛德育”无论怎样“泛”，也不能沦为缺“德”的德育、淡化或丢弃道德教育的德育。</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德育本质</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24560"/>
            <a:ext cx="10793095" cy="5407025"/>
          </a:xfrm>
          <a:prstGeom prst="rect">
            <a:avLst/>
          </a:prstGeom>
          <a:noFill/>
        </p:spPr>
        <p:txBody>
          <a:bodyPr wrap="square" rtlCol="0" anchor="t">
            <a:noAutofit/>
          </a:bodyPr>
          <a:p>
            <a:pPr algn="just">
              <a:lnSpc>
                <a:spcPct val="140000"/>
              </a:lnSpc>
            </a:pPr>
            <a:r>
              <a:rPr lang="en-US" sz="2400" b="1"/>
              <a:t>       </a:t>
            </a:r>
            <a:r>
              <a:rPr sz="2400" b="1"/>
              <a:t>学校德育必须明确自己的主题，紧紧围绕“道德教育”这一安身立命的“根”，“树立道德教育的根基与核心意识，用道德教育来统摄德育其他成分的活动”，摒弃那种包罗万象、包打天下、无所不能的幼稚观念，实现道德教育这一核心范畴的转换和本体论范畴的确立。当今的学校德育愈益认识到，“要它预先绝对控制全部人类生活，是有些勉为其难了” 。</a:t>
            </a:r>
            <a:endParaRPr sz="2400" b="1"/>
          </a:p>
          <a:p>
            <a:pPr algn="just">
              <a:lnSpc>
                <a:spcPct val="140000"/>
              </a:lnSpc>
            </a:pPr>
            <a:r>
              <a:rPr lang="en-US" altLang="zh-CN" sz="2800" b="1">
                <a:solidFill>
                  <a:schemeClr val="accent1">
                    <a:lumMod val="75000"/>
                  </a:schemeClr>
                </a:solidFill>
              </a:rPr>
              <a:t>      </a:t>
            </a:r>
            <a:r>
              <a:rPr lang="zh-CN" altLang="en-US" sz="2800" b="1">
                <a:solidFill>
                  <a:schemeClr val="accent1">
                    <a:lumMod val="75000"/>
                  </a:schemeClr>
                </a:solidFill>
              </a:rPr>
              <a:t>三、学校德育与学校智育、体育、美育、劳动教育</a:t>
            </a:r>
            <a:endParaRPr lang="zh-CN" altLang="en-US" sz="2800" b="1">
              <a:solidFill>
                <a:schemeClr val="accent1">
                  <a:lumMod val="75000"/>
                </a:schemeClr>
              </a:solidFill>
            </a:endParaRPr>
          </a:p>
          <a:p>
            <a:pPr algn="just">
              <a:lnSpc>
                <a:spcPct val="140000"/>
              </a:lnSpc>
            </a:pPr>
            <a:r>
              <a:rPr lang="en-US" sz="2400" b="1"/>
              <a:t>     </a:t>
            </a:r>
            <a:r>
              <a:rPr lang="zh-CN" altLang="en-US" sz="2400" b="1">
                <a:solidFill>
                  <a:schemeClr val="accent1">
                    <a:lumMod val="75000"/>
                  </a:schemeClr>
                </a:solidFill>
              </a:rPr>
              <a:t>（一）学校德育不同于其他四育的特殊性</a:t>
            </a:r>
            <a:endParaRPr sz="2000" b="1"/>
          </a:p>
          <a:p>
            <a:pPr algn="just">
              <a:lnSpc>
                <a:spcPct val="140000"/>
              </a:lnSpc>
            </a:pPr>
            <a:r>
              <a:rPr lang="en-US" sz="2400" b="1"/>
              <a:t>       </a:t>
            </a:r>
            <a:r>
              <a:rPr sz="2400" b="1"/>
              <a:t>学校德育之为德育，一定有其存在价值与实践功能的独特性，绝不能把德育与其他四育相互混同，也不能用其他四育取代德育，更不能以德育之名行非德育之实。</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德育本质</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49" name="组合 48"/>
          <p:cNvGrpSpPr/>
          <p:nvPr>
            <p:custDataLst>
              <p:tags r:id="rId1"/>
            </p:custDataLst>
          </p:nvPr>
        </p:nvGrpSpPr>
        <p:grpSpPr>
          <a:xfrm>
            <a:off x="754380" y="1029335"/>
            <a:ext cx="10792460" cy="5012690"/>
            <a:chOff x="1188" y="1621"/>
            <a:chExt cx="16996" cy="7894"/>
          </a:xfrm>
        </p:grpSpPr>
        <p:sp>
          <p:nvSpPr>
            <p:cNvPr id="8" name="文本框 7"/>
            <p:cNvSpPr txBox="1"/>
            <p:nvPr/>
          </p:nvSpPr>
          <p:spPr>
            <a:xfrm>
              <a:off x="1188" y="1621"/>
              <a:ext cx="16997" cy="2417"/>
            </a:xfrm>
            <a:prstGeom prst="rect">
              <a:avLst/>
            </a:prstGeom>
            <a:noFill/>
          </p:spPr>
          <p:txBody>
            <a:bodyPr wrap="square" rtlCol="0" anchor="t">
              <a:noAutofit/>
            </a:bodyPr>
            <a:p>
              <a:pPr algn="just">
                <a:lnSpc>
                  <a:spcPct val="140000"/>
                </a:lnSpc>
              </a:pPr>
              <a:r>
                <a:rPr lang="en-US" sz="2800" b="1">
                  <a:solidFill>
                    <a:srgbClr val="35374B"/>
                  </a:solidFill>
                </a:rPr>
                <a:t>       </a:t>
              </a:r>
              <a:r>
                <a:rPr lang="zh-CN" altLang="en-US" sz="2800" b="1">
                  <a:solidFill>
                    <a:srgbClr val="35374B"/>
                  </a:solidFill>
                </a:rPr>
                <a:t>与其他诸育相比，德育有其自身的独特性。这种独特性决定了德育与其他各育的差别性，具体表现在以下四个方面。</a:t>
              </a:r>
              <a:endParaRPr lang="zh-CN" altLang="en-US" sz="2800" b="1">
                <a:solidFill>
                  <a:srgbClr val="35374B"/>
                </a:solidFill>
              </a:endParaRPr>
            </a:p>
          </p:txBody>
        </p:sp>
        <p:cxnSp>
          <p:nvCxnSpPr>
            <p:cNvPr id="25" name="直接连接符 24"/>
            <p:cNvCxnSpPr/>
            <p:nvPr>
              <p:custDataLst>
                <p:tags r:id="rId2"/>
              </p:custDataLst>
            </p:nvPr>
          </p:nvCxnSpPr>
          <p:spPr>
            <a:xfrm>
              <a:off x="3494" y="4410"/>
              <a:ext cx="5370" cy="35"/>
            </a:xfrm>
            <a:prstGeom prst="line">
              <a:avLst/>
            </a:prstGeom>
            <a:blipFill rotWithShape="1">
              <a:blip r:embed="rId3"/>
              <a:stretch>
                <a:fillRect/>
              </a:stretch>
            </a:blipFill>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椭圆 25"/>
            <p:cNvSpPr/>
            <p:nvPr>
              <p:custDataLst>
                <p:tags r:id="rId4"/>
              </p:custDataLst>
            </p:nvPr>
          </p:nvSpPr>
          <p:spPr>
            <a:xfrm>
              <a:off x="3476" y="3885"/>
              <a:ext cx="1095" cy="1050"/>
            </a:xfrm>
            <a:prstGeom prst="ellipse">
              <a:avLst/>
            </a:prstGeom>
            <a:blipFill rotWithShape="1">
              <a:blip r:embed="rId3"/>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dirty="0">
                <a:latin typeface="宋体" panose="02010600030101010101" pitchFamily="2" charset="-122"/>
                <a:ea typeface="宋体" panose="02010600030101010101" pitchFamily="2" charset="-122"/>
              </a:endParaRPr>
            </a:p>
          </p:txBody>
        </p:sp>
        <p:sp>
          <p:nvSpPr>
            <p:cNvPr id="27" name="矩形: 圆角 5"/>
            <p:cNvSpPr/>
            <p:nvPr>
              <p:custDataLst>
                <p:tags r:id="rId5"/>
              </p:custDataLst>
            </p:nvPr>
          </p:nvSpPr>
          <p:spPr>
            <a:xfrm>
              <a:off x="5142" y="3939"/>
              <a:ext cx="9638" cy="964"/>
            </a:xfrm>
            <a:prstGeom prst="roundRect">
              <a:avLst/>
            </a:prstGeom>
            <a:blipFill rotWithShape="1">
              <a:blip r:embed="rId3"/>
              <a:stretch>
                <a:fillRect/>
              </a:stretch>
            </a:blip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dirty="0">
                <a:latin typeface="宋体" panose="02010600030101010101" pitchFamily="2" charset="-122"/>
                <a:ea typeface="宋体" panose="02010600030101010101" pitchFamily="2" charset="-122"/>
              </a:endParaRPr>
            </a:p>
          </p:txBody>
        </p:sp>
        <p:cxnSp>
          <p:nvCxnSpPr>
            <p:cNvPr id="28" name="直接连接符 27"/>
            <p:cNvCxnSpPr/>
            <p:nvPr>
              <p:custDataLst>
                <p:tags r:id="rId6"/>
              </p:custDataLst>
            </p:nvPr>
          </p:nvCxnSpPr>
          <p:spPr>
            <a:xfrm flipV="1">
              <a:off x="3614" y="5945"/>
              <a:ext cx="5330" cy="40"/>
            </a:xfrm>
            <a:prstGeom prst="line">
              <a:avLst/>
            </a:prstGeom>
            <a:blipFill rotWithShape="1">
              <a:blip r:embed="rId3"/>
              <a:stretch>
                <a:fillRect/>
              </a:stretch>
            </a:blipFill>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椭圆 28"/>
            <p:cNvSpPr/>
            <p:nvPr>
              <p:custDataLst>
                <p:tags r:id="rId7"/>
              </p:custDataLst>
            </p:nvPr>
          </p:nvSpPr>
          <p:spPr>
            <a:xfrm>
              <a:off x="3476" y="5460"/>
              <a:ext cx="1095" cy="1050"/>
            </a:xfrm>
            <a:prstGeom prst="ellipse">
              <a:avLst/>
            </a:prstGeom>
            <a:blipFill rotWithShape="1">
              <a:blip r:embed="rId3"/>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dirty="0">
                <a:latin typeface="宋体" panose="02010600030101010101" pitchFamily="2" charset="-122"/>
                <a:ea typeface="宋体" panose="02010600030101010101" pitchFamily="2" charset="-122"/>
              </a:endParaRPr>
            </a:p>
          </p:txBody>
        </p:sp>
        <p:sp>
          <p:nvSpPr>
            <p:cNvPr id="30" name="矩形: 圆角 9"/>
            <p:cNvSpPr/>
            <p:nvPr>
              <p:custDataLst>
                <p:tags r:id="rId8"/>
              </p:custDataLst>
            </p:nvPr>
          </p:nvSpPr>
          <p:spPr>
            <a:xfrm>
              <a:off x="5141" y="5557"/>
              <a:ext cx="9638" cy="964"/>
            </a:xfrm>
            <a:prstGeom prst="roundRect">
              <a:avLst/>
            </a:prstGeom>
            <a:blipFill rotWithShape="1">
              <a:blip r:embed="rId3"/>
              <a:stretch>
                <a:fillRect/>
              </a:stretch>
            </a:blip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68580" tIns="34290" rIns="68580" bIns="34290" numCol="1" spcCol="0" rtlCol="0" fromWordArt="0" anchor="ctr" anchorCtr="0" forceAA="0" compatLnSpc="1">
              <a:noAutofit/>
            </a:bodyPr>
            <a:p>
              <a:pPr lvl="0" algn="ctr">
                <a:buClrTx/>
                <a:buSzTx/>
                <a:buFontTx/>
              </a:pPr>
              <a:endParaRPr lang="zh-CN" altLang="en-US" dirty="0">
                <a:latin typeface="宋体" panose="02010600030101010101" pitchFamily="2" charset="-122"/>
                <a:ea typeface="宋体" panose="02010600030101010101" pitchFamily="2" charset="-122"/>
                <a:sym typeface="+mn-ea"/>
              </a:endParaRPr>
            </a:p>
          </p:txBody>
        </p:sp>
        <p:cxnSp>
          <p:nvCxnSpPr>
            <p:cNvPr id="31" name="直接连接符 30"/>
            <p:cNvCxnSpPr/>
            <p:nvPr>
              <p:custDataLst>
                <p:tags r:id="rId9"/>
              </p:custDataLst>
            </p:nvPr>
          </p:nvCxnSpPr>
          <p:spPr>
            <a:xfrm flipV="1">
              <a:off x="3662" y="7405"/>
              <a:ext cx="5330" cy="57"/>
            </a:xfrm>
            <a:prstGeom prst="line">
              <a:avLst/>
            </a:prstGeom>
            <a:blipFill rotWithShape="1">
              <a:blip r:embed="rId3"/>
              <a:stretch>
                <a:fillRect/>
              </a:stretch>
            </a:blipFill>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椭圆 31"/>
            <p:cNvSpPr/>
            <p:nvPr>
              <p:custDataLst>
                <p:tags r:id="rId10"/>
              </p:custDataLst>
            </p:nvPr>
          </p:nvSpPr>
          <p:spPr>
            <a:xfrm>
              <a:off x="3476" y="6937"/>
              <a:ext cx="1095" cy="1050"/>
            </a:xfrm>
            <a:prstGeom prst="ellipse">
              <a:avLst/>
            </a:prstGeom>
            <a:blipFill rotWithShape="1">
              <a:blip r:embed="rId3"/>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dirty="0">
                <a:latin typeface="宋体" panose="02010600030101010101" pitchFamily="2" charset="-122"/>
                <a:ea typeface="宋体" panose="02010600030101010101" pitchFamily="2" charset="-122"/>
              </a:endParaRPr>
            </a:p>
          </p:txBody>
        </p:sp>
        <p:sp>
          <p:nvSpPr>
            <p:cNvPr id="34" name="矩形: 圆角 12"/>
            <p:cNvSpPr/>
            <p:nvPr>
              <p:custDataLst>
                <p:tags r:id="rId11"/>
              </p:custDataLst>
            </p:nvPr>
          </p:nvSpPr>
          <p:spPr>
            <a:xfrm>
              <a:off x="5141" y="7035"/>
              <a:ext cx="9638" cy="964"/>
            </a:xfrm>
            <a:prstGeom prst="roundRect">
              <a:avLst/>
            </a:prstGeom>
            <a:blipFill rotWithShape="1">
              <a:blip r:embed="rId3"/>
              <a:stretch>
                <a:fillRect/>
              </a:stretch>
            </a:blip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68580" tIns="34290" rIns="68580" bIns="34290" numCol="1" spcCol="0" rtlCol="0" fromWordArt="0" anchor="ctr" anchorCtr="0" forceAA="0" compatLnSpc="1">
              <a:noAutofit/>
            </a:bodyPr>
            <a:p>
              <a:pPr lvl="0" algn="ctr">
                <a:buClrTx/>
                <a:buSzTx/>
                <a:buFontTx/>
              </a:pPr>
              <a:endParaRPr lang="zh-CN" altLang="en-US" dirty="0">
                <a:latin typeface="宋体" panose="02010600030101010101" pitchFamily="2" charset="-122"/>
                <a:ea typeface="宋体" panose="02010600030101010101" pitchFamily="2" charset="-122"/>
                <a:sym typeface="+mn-ea"/>
              </a:endParaRPr>
            </a:p>
          </p:txBody>
        </p:sp>
        <p:sp>
          <p:nvSpPr>
            <p:cNvPr id="38" name="文本框 37"/>
            <p:cNvSpPr txBox="1"/>
            <p:nvPr>
              <p:custDataLst>
                <p:tags r:id="rId12"/>
              </p:custDataLst>
            </p:nvPr>
          </p:nvSpPr>
          <p:spPr>
            <a:xfrm>
              <a:off x="5141" y="4081"/>
              <a:ext cx="9619" cy="689"/>
            </a:xfrm>
            <a:prstGeom prst="rect">
              <a:avLst/>
            </a:prstGeom>
            <a:noFill/>
            <a:extLst>
              <a:ext uri="{909E8E84-426E-40DD-AFC4-6F175D3DCCD1}">
                <a14:hiddenFill xmlns:a14="http://schemas.microsoft.com/office/drawing/2010/main">
                  <a:blipFill rotWithShape="1">
                    <a:blip r:embed="rId3"/>
                    <a:stretch>
                      <a:fillRect/>
                    </a:stretch>
                  </a:blipFill>
                </a14:hiddenFill>
              </a:ext>
            </a:extLst>
          </p:spPr>
          <p:txBody>
            <a:bodyPr wrap="square" lIns="68580" tIns="34290" rIns="68580" bIns="34290">
              <a:spAutoFit/>
            </a:bodyPr>
            <a:p>
              <a:pPr algn="dist">
                <a:defRPr/>
              </a:pPr>
              <a:r>
                <a:rPr sz="2400" b="1"/>
                <a:t>学校德育与其他四育的目标任务明显不同</a:t>
              </a:r>
              <a:endParaRPr sz="2400" b="1"/>
            </a:p>
          </p:txBody>
        </p:sp>
        <p:sp>
          <p:nvSpPr>
            <p:cNvPr id="39" name="文本框 38"/>
            <p:cNvSpPr txBox="1"/>
            <p:nvPr>
              <p:custDataLst>
                <p:tags r:id="rId13"/>
              </p:custDataLst>
            </p:nvPr>
          </p:nvSpPr>
          <p:spPr>
            <a:xfrm>
              <a:off x="5141" y="5683"/>
              <a:ext cx="9640" cy="689"/>
            </a:xfrm>
            <a:prstGeom prst="rect">
              <a:avLst/>
            </a:prstGeom>
            <a:noFill/>
            <a:extLst>
              <a:ext uri="{909E8E84-426E-40DD-AFC4-6F175D3DCCD1}">
                <a14:hiddenFill xmlns:a14="http://schemas.microsoft.com/office/drawing/2010/main">
                  <a:blipFill rotWithShape="1">
                    <a:blip r:embed="rId3"/>
                    <a:stretch>
                      <a:fillRect/>
                    </a:stretch>
                  </a:blipFill>
                </a14:hiddenFill>
              </a:ext>
            </a:extLst>
          </p:spPr>
          <p:txBody>
            <a:bodyPr wrap="square" lIns="68580" tIns="34290" rIns="68580" bIns="34290">
              <a:spAutoFit/>
            </a:bodyPr>
            <a:p>
              <a:pPr algn="dist">
                <a:defRPr/>
              </a:pPr>
              <a:r>
                <a:rPr sz="2400" b="1">
                  <a:sym typeface="+mn-ea"/>
                </a:rPr>
                <a:t>学校德育与其他四育的运行机制差别甚大</a:t>
              </a:r>
              <a:endParaRPr sz="2400" b="1"/>
            </a:p>
          </p:txBody>
        </p:sp>
        <p:sp>
          <p:nvSpPr>
            <p:cNvPr id="40" name="文本框 39"/>
            <p:cNvSpPr txBox="1"/>
            <p:nvPr>
              <p:custDataLst>
                <p:tags r:id="rId14"/>
              </p:custDataLst>
            </p:nvPr>
          </p:nvSpPr>
          <p:spPr>
            <a:xfrm>
              <a:off x="5142" y="7190"/>
              <a:ext cx="9618" cy="689"/>
            </a:xfrm>
            <a:prstGeom prst="rect">
              <a:avLst/>
            </a:prstGeom>
            <a:noFill/>
            <a:extLst>
              <a:ext uri="{909E8E84-426E-40DD-AFC4-6F175D3DCCD1}">
                <a14:hiddenFill xmlns:a14="http://schemas.microsoft.com/office/drawing/2010/main">
                  <a:blipFill rotWithShape="1">
                    <a:blip r:embed="rId3"/>
                    <a:stretch>
                      <a:fillRect/>
                    </a:stretch>
                  </a:blipFill>
                </a14:hiddenFill>
              </a:ext>
            </a:extLst>
          </p:spPr>
          <p:txBody>
            <a:bodyPr wrap="square" lIns="68580" tIns="34290" rIns="68580" bIns="34290">
              <a:spAutoFit/>
            </a:bodyPr>
            <a:p>
              <a:pPr algn="dist">
                <a:defRPr/>
              </a:pPr>
              <a:r>
                <a:rPr sz="2400" b="1"/>
                <a:t>学校德育与其他四育的教育时效差别明显</a:t>
              </a:r>
              <a:endParaRPr sz="2400" b="1"/>
            </a:p>
          </p:txBody>
        </p:sp>
        <p:sp>
          <p:nvSpPr>
            <p:cNvPr id="41" name="文本框 40"/>
            <p:cNvSpPr txBox="1"/>
            <p:nvPr>
              <p:custDataLst>
                <p:tags r:id="rId15"/>
              </p:custDataLst>
            </p:nvPr>
          </p:nvSpPr>
          <p:spPr>
            <a:xfrm>
              <a:off x="3806" y="4041"/>
              <a:ext cx="645" cy="689"/>
            </a:xfrm>
            <a:prstGeom prst="rect">
              <a:avLst/>
            </a:prstGeom>
            <a:noFill/>
            <a:extLst>
              <a:ext uri="{909E8E84-426E-40DD-AFC4-6F175D3DCCD1}">
                <a14:hiddenFill xmlns:a14="http://schemas.microsoft.com/office/drawing/2010/main">
                  <a:blipFill rotWithShape="1">
                    <a:blip r:embed="rId3"/>
                    <a:stretch>
                      <a:fillRect/>
                    </a:stretch>
                  </a:blipFill>
                </a14:hiddenFill>
              </a:ext>
            </a:extLst>
          </p:spPr>
          <p:txBody>
            <a:bodyPr wrap="square" lIns="68580" tIns="34290" rIns="68580" bIns="34290">
              <a:spAutoFit/>
            </a:bodyPr>
            <a:p>
              <a:pPr>
                <a:defRPr/>
              </a:pPr>
              <a:r>
                <a:rPr lang="en-US" altLang="zh-CN" sz="2400" b="1" dirty="0">
                  <a:solidFill>
                    <a:prstClr val="black"/>
                  </a:solidFill>
                  <a:latin typeface="宋体" panose="02010600030101010101" pitchFamily="2" charset="-122"/>
                  <a:ea typeface="宋体" panose="02010600030101010101" pitchFamily="2" charset="-122"/>
                </a:rPr>
                <a:t>1</a:t>
              </a:r>
              <a:endParaRPr lang="zh-CN" altLang="en-US" sz="2400" b="1" dirty="0">
                <a:solidFill>
                  <a:prstClr val="black"/>
                </a:solidFill>
                <a:latin typeface="宋体" panose="02010600030101010101" pitchFamily="2" charset="-122"/>
                <a:ea typeface="宋体" panose="02010600030101010101" pitchFamily="2" charset="-122"/>
              </a:endParaRPr>
            </a:p>
          </p:txBody>
        </p:sp>
        <p:sp>
          <p:nvSpPr>
            <p:cNvPr id="42" name="文本框 41"/>
            <p:cNvSpPr txBox="1"/>
            <p:nvPr>
              <p:custDataLst>
                <p:tags r:id="rId16"/>
              </p:custDataLst>
            </p:nvPr>
          </p:nvSpPr>
          <p:spPr>
            <a:xfrm>
              <a:off x="3806" y="5627"/>
              <a:ext cx="645" cy="689"/>
            </a:xfrm>
            <a:prstGeom prst="rect">
              <a:avLst/>
            </a:prstGeom>
            <a:noFill/>
            <a:extLst>
              <a:ext uri="{909E8E84-426E-40DD-AFC4-6F175D3DCCD1}">
                <a14:hiddenFill xmlns:a14="http://schemas.microsoft.com/office/drawing/2010/main">
                  <a:blipFill rotWithShape="1">
                    <a:blip r:embed="rId3"/>
                    <a:stretch>
                      <a:fillRect/>
                    </a:stretch>
                  </a:blipFill>
                </a14:hiddenFill>
              </a:ext>
            </a:extLst>
          </p:spPr>
          <p:txBody>
            <a:bodyPr wrap="square" lIns="68580" tIns="34290" rIns="68580" bIns="34290">
              <a:spAutoFit/>
            </a:bodyPr>
            <a:p>
              <a:pPr>
                <a:defRPr/>
              </a:pPr>
              <a:r>
                <a:rPr lang="en-US" altLang="zh-CN" sz="2400" b="1" dirty="0">
                  <a:solidFill>
                    <a:prstClr val="black"/>
                  </a:solidFill>
                  <a:latin typeface="宋体" panose="02010600030101010101" pitchFamily="2" charset="-122"/>
                  <a:ea typeface="宋体" panose="02010600030101010101" pitchFamily="2" charset="-122"/>
                </a:rPr>
                <a:t>2</a:t>
              </a:r>
              <a:endParaRPr lang="zh-CN" altLang="en-US" sz="1800" b="1" dirty="0">
                <a:solidFill>
                  <a:prstClr val="black"/>
                </a:solidFill>
                <a:latin typeface="宋体" panose="02010600030101010101" pitchFamily="2" charset="-122"/>
                <a:ea typeface="宋体" panose="02010600030101010101" pitchFamily="2" charset="-122"/>
              </a:endParaRPr>
            </a:p>
          </p:txBody>
        </p:sp>
        <p:sp>
          <p:nvSpPr>
            <p:cNvPr id="43" name="文本框 42"/>
            <p:cNvSpPr txBox="1"/>
            <p:nvPr>
              <p:custDataLst>
                <p:tags r:id="rId17"/>
              </p:custDataLst>
            </p:nvPr>
          </p:nvSpPr>
          <p:spPr>
            <a:xfrm>
              <a:off x="3791" y="7103"/>
              <a:ext cx="645" cy="689"/>
            </a:xfrm>
            <a:prstGeom prst="rect">
              <a:avLst/>
            </a:prstGeom>
            <a:noFill/>
            <a:extLst>
              <a:ext uri="{909E8E84-426E-40DD-AFC4-6F175D3DCCD1}">
                <a14:hiddenFill xmlns:a14="http://schemas.microsoft.com/office/drawing/2010/main">
                  <a:blipFill rotWithShape="1">
                    <a:blip r:embed="rId3"/>
                    <a:stretch>
                      <a:fillRect/>
                    </a:stretch>
                  </a:blipFill>
                </a14:hiddenFill>
              </a:ext>
            </a:extLst>
          </p:spPr>
          <p:txBody>
            <a:bodyPr wrap="square" lIns="68580" tIns="34290" rIns="68580" bIns="34290">
              <a:spAutoFit/>
            </a:bodyPr>
            <a:p>
              <a:pPr>
                <a:defRPr/>
              </a:pPr>
              <a:r>
                <a:rPr lang="en-US" altLang="zh-CN" sz="2400" b="1" dirty="0">
                  <a:solidFill>
                    <a:prstClr val="black"/>
                  </a:solidFill>
                  <a:latin typeface="宋体" panose="02010600030101010101" pitchFamily="2" charset="-122"/>
                  <a:ea typeface="宋体" panose="02010600030101010101" pitchFamily="2" charset="-122"/>
                </a:rPr>
                <a:t>3</a:t>
              </a:r>
              <a:endParaRPr lang="zh-CN" altLang="en-US" sz="2400" b="1" dirty="0">
                <a:solidFill>
                  <a:prstClr val="black"/>
                </a:solidFill>
                <a:latin typeface="宋体" panose="02010600030101010101" pitchFamily="2" charset="-122"/>
                <a:ea typeface="宋体" panose="02010600030101010101" pitchFamily="2" charset="-122"/>
              </a:endParaRPr>
            </a:p>
          </p:txBody>
        </p:sp>
        <p:cxnSp>
          <p:nvCxnSpPr>
            <p:cNvPr id="44" name="直接连接符 43"/>
            <p:cNvCxnSpPr/>
            <p:nvPr>
              <p:custDataLst>
                <p:tags r:id="rId18"/>
              </p:custDataLst>
            </p:nvPr>
          </p:nvCxnSpPr>
          <p:spPr>
            <a:xfrm flipV="1">
              <a:off x="3662" y="8921"/>
              <a:ext cx="5330" cy="57"/>
            </a:xfrm>
            <a:prstGeom prst="line">
              <a:avLst/>
            </a:prstGeom>
            <a:blipFill rotWithShape="1">
              <a:blip r:embed="rId3"/>
              <a:stretch>
                <a:fillRect/>
              </a:stretch>
            </a:blipFill>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椭圆 44"/>
            <p:cNvSpPr/>
            <p:nvPr>
              <p:custDataLst>
                <p:tags r:id="rId19"/>
              </p:custDataLst>
            </p:nvPr>
          </p:nvSpPr>
          <p:spPr>
            <a:xfrm>
              <a:off x="3476" y="8453"/>
              <a:ext cx="1095" cy="1050"/>
            </a:xfrm>
            <a:prstGeom prst="ellipse">
              <a:avLst/>
            </a:prstGeom>
            <a:blipFill rotWithShape="1">
              <a:blip r:embed="rId3"/>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dirty="0">
                <a:latin typeface="宋体" panose="02010600030101010101" pitchFamily="2" charset="-122"/>
                <a:ea typeface="宋体" panose="02010600030101010101" pitchFamily="2" charset="-122"/>
              </a:endParaRPr>
            </a:p>
          </p:txBody>
        </p:sp>
        <p:sp>
          <p:nvSpPr>
            <p:cNvPr id="46" name="矩形: 圆角 12"/>
            <p:cNvSpPr/>
            <p:nvPr>
              <p:custDataLst>
                <p:tags r:id="rId20"/>
              </p:custDataLst>
            </p:nvPr>
          </p:nvSpPr>
          <p:spPr>
            <a:xfrm>
              <a:off x="5141" y="8551"/>
              <a:ext cx="9638" cy="964"/>
            </a:xfrm>
            <a:prstGeom prst="roundRect">
              <a:avLst/>
            </a:prstGeom>
            <a:blipFill rotWithShape="1">
              <a:blip r:embed="rId3"/>
              <a:stretch>
                <a:fillRect/>
              </a:stretch>
            </a:blipFill>
            <a:ln w="2857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68580" tIns="34290" rIns="68580" bIns="34290" numCol="1" spcCol="0" rtlCol="0" fromWordArt="0" anchor="ctr" anchorCtr="0" forceAA="0" compatLnSpc="1">
              <a:noAutofit/>
            </a:bodyPr>
            <a:p>
              <a:pPr lvl="0" algn="ctr">
                <a:buClrTx/>
                <a:buSzTx/>
                <a:buFontTx/>
              </a:pPr>
              <a:endParaRPr lang="zh-CN" altLang="en-US" dirty="0">
                <a:latin typeface="宋体" panose="02010600030101010101" pitchFamily="2" charset="-122"/>
                <a:ea typeface="宋体" panose="02010600030101010101" pitchFamily="2" charset="-122"/>
                <a:sym typeface="+mn-ea"/>
              </a:endParaRPr>
            </a:p>
          </p:txBody>
        </p:sp>
        <p:sp>
          <p:nvSpPr>
            <p:cNvPr id="47" name="文本框 46"/>
            <p:cNvSpPr txBox="1"/>
            <p:nvPr>
              <p:custDataLst>
                <p:tags r:id="rId21"/>
              </p:custDataLst>
            </p:nvPr>
          </p:nvSpPr>
          <p:spPr>
            <a:xfrm>
              <a:off x="5142" y="8706"/>
              <a:ext cx="9618" cy="689"/>
            </a:xfrm>
            <a:prstGeom prst="rect">
              <a:avLst/>
            </a:prstGeom>
            <a:noFill/>
            <a:extLst>
              <a:ext uri="{909E8E84-426E-40DD-AFC4-6F175D3DCCD1}">
                <a14:hiddenFill xmlns:a14="http://schemas.microsoft.com/office/drawing/2010/main">
                  <a:blipFill rotWithShape="1">
                    <a:blip r:embed="rId3"/>
                    <a:stretch>
                      <a:fillRect/>
                    </a:stretch>
                  </a:blipFill>
                </a14:hiddenFill>
              </a:ext>
            </a:extLst>
          </p:spPr>
          <p:txBody>
            <a:bodyPr wrap="square" lIns="68580" tIns="34290" rIns="68580" bIns="34290">
              <a:spAutoFit/>
            </a:bodyPr>
            <a:p>
              <a:pPr algn="dist">
                <a:defRPr/>
              </a:pPr>
              <a:r>
                <a:rPr sz="2400" b="1"/>
                <a:t>学校德育与其他四育的理论依据殊为不同</a:t>
              </a:r>
              <a:endParaRPr sz="2400" b="1"/>
            </a:p>
          </p:txBody>
        </p:sp>
        <p:sp>
          <p:nvSpPr>
            <p:cNvPr id="48" name="文本框 47"/>
            <p:cNvSpPr txBox="1"/>
            <p:nvPr>
              <p:custDataLst>
                <p:tags r:id="rId22"/>
              </p:custDataLst>
            </p:nvPr>
          </p:nvSpPr>
          <p:spPr>
            <a:xfrm>
              <a:off x="3791" y="8619"/>
              <a:ext cx="645" cy="689"/>
            </a:xfrm>
            <a:prstGeom prst="rect">
              <a:avLst/>
            </a:prstGeom>
            <a:noFill/>
            <a:extLst>
              <a:ext uri="{909E8E84-426E-40DD-AFC4-6F175D3DCCD1}">
                <a14:hiddenFill xmlns:a14="http://schemas.microsoft.com/office/drawing/2010/main">
                  <a:blipFill rotWithShape="1">
                    <a:blip r:embed="rId3"/>
                    <a:stretch>
                      <a:fillRect/>
                    </a:stretch>
                  </a:blipFill>
                </a14:hiddenFill>
              </a:ext>
            </a:extLst>
          </p:spPr>
          <p:txBody>
            <a:bodyPr wrap="square" lIns="68580" tIns="34290" rIns="68580" bIns="34290">
              <a:spAutoFit/>
            </a:bodyPr>
            <a:p>
              <a:pPr>
                <a:defRPr/>
              </a:pPr>
              <a:r>
                <a:rPr lang="en-US" altLang="zh-CN" sz="2400" b="1" dirty="0">
                  <a:solidFill>
                    <a:prstClr val="black"/>
                  </a:solidFill>
                  <a:latin typeface="宋体" panose="02010600030101010101" pitchFamily="2" charset="-122"/>
                  <a:ea typeface="宋体" panose="02010600030101010101" pitchFamily="2" charset="-122"/>
                </a:rPr>
                <a:t>4</a:t>
              </a:r>
              <a:endParaRPr lang="zh-CN" altLang="en-US" sz="2400" b="1" dirty="0">
                <a:solidFill>
                  <a:prstClr val="black"/>
                </a:solidFill>
                <a:latin typeface="宋体" panose="02010600030101010101" pitchFamily="2" charset="-122"/>
                <a:ea typeface="宋体" panose="02010600030101010101" pitchFamily="2" charset="-122"/>
              </a:endParaRPr>
            </a:p>
          </p:txBody>
        </p:sp>
      </p:grpSp>
    </p:spTree>
    <p:custDataLst>
      <p:tags r:id="rId2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arn(outVertical)">
                                      <p:cBhvr>
                                        <p:cTn id="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德育本质</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63600"/>
            <a:ext cx="10793095" cy="5407025"/>
          </a:xfrm>
          <a:prstGeom prst="rect">
            <a:avLst/>
          </a:prstGeom>
          <a:noFill/>
        </p:spPr>
        <p:txBody>
          <a:bodyPr wrap="square" rtlCol="0" anchor="t">
            <a:noAutofit/>
          </a:bodyPr>
          <a:p>
            <a:pPr algn="just">
              <a:lnSpc>
                <a:spcPct val="120000"/>
              </a:lnSpc>
            </a:pPr>
            <a:r>
              <a:rPr lang="en-US" altLang="zh-CN" sz="2800" b="1">
                <a:solidFill>
                  <a:schemeClr val="accent1">
                    <a:lumMod val="75000"/>
                  </a:schemeClr>
                </a:solidFill>
              </a:rPr>
              <a:t>    </a:t>
            </a:r>
            <a:r>
              <a:rPr lang="zh-CN" altLang="en-US" sz="2800" b="1">
                <a:solidFill>
                  <a:schemeClr val="accent1">
                    <a:lumMod val="75000"/>
                  </a:schemeClr>
                </a:solidFill>
              </a:rPr>
              <a:t>（二）学校德育与其他四育的交融性与协同性</a:t>
            </a:r>
            <a:endParaRPr lang="zh-CN" altLang="en-US" sz="2800" b="1">
              <a:solidFill>
                <a:schemeClr val="accent1">
                  <a:lumMod val="75000"/>
                </a:schemeClr>
              </a:solidFill>
            </a:endParaRPr>
          </a:p>
          <a:p>
            <a:pPr algn="just">
              <a:lnSpc>
                <a:spcPct val="120000"/>
              </a:lnSpc>
            </a:pPr>
            <a:r>
              <a:rPr lang="en-US" sz="2400" b="1"/>
              <a:t>       </a:t>
            </a:r>
            <a:r>
              <a:rPr sz="2400" b="1"/>
              <a:t>学校德育是全面发展教育的重要组成部分，是整个教育过程的灵魂与价值指向。学校德育直接或间接地规定着其他各育的实施方向与活动目的，规定着学习者的发展方向。</a:t>
            </a:r>
            <a:endParaRPr sz="2400" b="1"/>
          </a:p>
          <a:p>
            <a:pPr algn="just">
              <a:lnSpc>
                <a:spcPct val="120000"/>
              </a:lnSpc>
            </a:pPr>
            <a:r>
              <a:rPr lang="en-US" sz="2400" b="1"/>
              <a:t>       </a:t>
            </a:r>
            <a:r>
              <a:rPr sz="2400" b="1"/>
              <a:t>我们必须在全面发展教育体系中构建通过全面教育协同培育学生的道德品质的整体德育观，通过各种途径和形式发掘智育、体育、美育、劳动教育的育德功能。</a:t>
            </a:r>
            <a:endParaRPr sz="2400" b="1"/>
          </a:p>
          <a:p>
            <a:pPr algn="just">
              <a:lnSpc>
                <a:spcPct val="120000"/>
              </a:lnSpc>
            </a:pPr>
            <a:r>
              <a:rPr lang="en-US" sz="2400" b="1"/>
              <a:t>       </a:t>
            </a:r>
            <a:r>
              <a:rPr sz="2400" b="1"/>
              <a:t>学校德育功能的发挥离不开其他各育的协同与支持。教育是一个涵括德、智、体、美、劳诸育的完整系统，德育作为其中的一个子系统，不可能游离于教育这一大系统而独立发挥作用；同时，一切教育都承载着对学生价值引导、教化熏陶的内在职责，此乃赫尔巴特（Johann F. Herbart）所谓没有“无教育的教学”的意义所在。</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德育本质</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99135" y="1286510"/>
            <a:ext cx="10793095" cy="3011170"/>
          </a:xfrm>
          <a:prstGeom prst="rect">
            <a:avLst/>
          </a:prstGeom>
          <a:noFill/>
        </p:spPr>
        <p:txBody>
          <a:bodyPr wrap="square" rtlCol="0" anchor="t">
            <a:noAutofit/>
          </a:bodyPr>
          <a:p>
            <a:pPr algn="just">
              <a:lnSpc>
                <a:spcPct val="150000"/>
              </a:lnSpc>
            </a:pPr>
            <a:r>
              <a:rPr lang="en-US" sz="2400" b="1"/>
              <a:t>       </a:t>
            </a:r>
            <a:r>
              <a:rPr lang="zh-CN" altLang="en-US" sz="2800" b="1">
                <a:solidFill>
                  <a:schemeClr val="accent1">
                    <a:lumMod val="75000"/>
                  </a:schemeClr>
                </a:solidFill>
              </a:rPr>
              <a:t>德育与其他四育的关系可做这样的理解：</a:t>
            </a:r>
            <a:endParaRPr sz="2400" b="1"/>
          </a:p>
          <a:p>
            <a:pPr algn="just">
              <a:lnSpc>
                <a:spcPct val="30000"/>
              </a:lnSpc>
            </a:pPr>
            <a:endParaRPr sz="2400" b="1"/>
          </a:p>
          <a:p>
            <a:pPr algn="just">
              <a:lnSpc>
                <a:spcPct val="150000"/>
              </a:lnSpc>
            </a:pPr>
            <a:r>
              <a:rPr lang="en-US" sz="2400" b="1"/>
              <a:t>       </a:t>
            </a:r>
            <a:r>
              <a:rPr sz="2400" b="1"/>
              <a:t>①智育、体育、美育、劳动教育本身即包含着德育的职责，富有成效的德育需要智育、体育、美育、劳动教育的配合与支持；</a:t>
            </a:r>
            <a:endParaRPr sz="2400" b="1"/>
          </a:p>
          <a:p>
            <a:pPr algn="just">
              <a:lnSpc>
                <a:spcPct val="40000"/>
              </a:lnSpc>
            </a:pPr>
            <a:endParaRPr sz="2400" b="1"/>
          </a:p>
          <a:p>
            <a:pPr algn="just">
              <a:lnSpc>
                <a:spcPct val="150000"/>
              </a:lnSpc>
            </a:pPr>
            <a:r>
              <a:rPr sz="2400" b="1"/>
              <a:t> </a:t>
            </a:r>
            <a:r>
              <a:rPr lang="en-US" sz="2400" b="1"/>
              <a:t>      </a:t>
            </a:r>
            <a:r>
              <a:rPr sz="2400" b="1"/>
              <a:t>②德育作为促进学生道德发展与人格完善的专门领域，其运行状况也会对其他各育的实施提供方向指导、动力支撑、方法支持。它们之间是相互统一、彼此联结、互为促进、协同发展的关系。</a:t>
            </a:r>
            <a:endParaRPr sz="2400" b="1"/>
          </a:p>
          <a:p>
            <a:pPr algn="just">
              <a:lnSpc>
                <a:spcPct val="50000"/>
              </a:lnSpc>
            </a:pPr>
            <a:endParaRPr sz="2400" b="1"/>
          </a:p>
          <a:p>
            <a:pPr algn="just">
              <a:lnSpc>
                <a:spcPct val="150000"/>
              </a:lnSpc>
            </a:pPr>
            <a:r>
              <a:rPr lang="en-US" sz="2400" b="1"/>
              <a:t>       </a:t>
            </a:r>
            <a:r>
              <a:rPr sz="2400" b="1"/>
              <a:t>这就是学校德育与其他四育的交融性与协同性。</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德育本质</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69645"/>
            <a:ext cx="10793095" cy="4890135"/>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四、学校德育与家庭德育、社会德育</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30000"/>
              </a:lnSpc>
            </a:pPr>
            <a:r>
              <a:rPr lang="en-US" sz="2400" b="1"/>
              <a:t>       </a:t>
            </a:r>
            <a:r>
              <a:rPr sz="2400" b="1"/>
              <a:t>学校德育的独特价值与育德功能意味着其过程的复杂性与任务的艰巨性，也意味着要完成塑造学生优良道德人格这一艰巨任务，单靠学校德育一方是难以胜任的，需要家庭德育、社会德育的协同支持与配合。</a:t>
            </a:r>
            <a:endParaRPr sz="2400" b="1"/>
          </a:p>
          <a:p>
            <a:pPr algn="just">
              <a:lnSpc>
                <a:spcPct val="60000"/>
              </a:lnSpc>
            </a:pPr>
            <a:endParaRPr sz="2400" b="1"/>
          </a:p>
          <a:p>
            <a:pPr algn="just">
              <a:lnSpc>
                <a:spcPct val="130000"/>
              </a:lnSpc>
            </a:pPr>
            <a:r>
              <a:rPr sz="2400" b="1"/>
              <a:t> </a:t>
            </a:r>
            <a:r>
              <a:rPr lang="en-US" sz="2400" b="1"/>
              <a:t>      </a:t>
            </a:r>
            <a:r>
              <a:rPr sz="2400" b="1"/>
              <a:t>儿童身在家庭生活、社会生活中，不同的境遇会成为其道德发展的资源或契机。</a:t>
            </a:r>
            <a:endParaRPr sz="2400" b="1"/>
          </a:p>
          <a:p>
            <a:pPr algn="just">
              <a:lnSpc>
                <a:spcPct val="60000"/>
              </a:lnSpc>
            </a:pPr>
            <a:endParaRPr sz="2400" b="1"/>
          </a:p>
          <a:p>
            <a:pPr algn="just">
              <a:lnSpc>
                <a:spcPct val="130000"/>
              </a:lnSpc>
            </a:pPr>
            <a:r>
              <a:rPr lang="en-US" sz="2400" b="1"/>
              <a:t>       </a:t>
            </a:r>
            <a:r>
              <a:rPr sz="2400" b="1"/>
              <a:t>如果说，家庭德育是儿童道德发展的前奏，其旨趣是“养育”，学校德育是儿童道德发展的中心，其旨趣是“训育”，那么，社会德育则是儿童道德发展的延伸，其旨趣是“化育”。学校德育必须恰当处理与家庭德育、社会德育的关系。</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德育本质</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69645"/>
            <a:ext cx="10793095" cy="4890135"/>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（一）学校德育需要家庭德育的紧密配合</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30000"/>
              </a:lnSpc>
            </a:pPr>
            <a:r>
              <a:rPr lang="en-US" sz="2400" b="1"/>
              <a:t>       </a:t>
            </a:r>
            <a:r>
              <a:rPr sz="2400" b="1"/>
              <a:t>家庭是以血缘关系和经济关系为纽带的组织，是儿童健康成长、个性发展、人格完善的重要场域，是儿童的生活场所、劳动场所、教育场所。社会中的教育职能主要是由家庭承担的。</a:t>
            </a:r>
            <a:endParaRPr sz="2400" b="1"/>
          </a:p>
          <a:p>
            <a:pPr algn="just">
              <a:lnSpc>
                <a:spcPct val="130000"/>
              </a:lnSpc>
            </a:pPr>
            <a:r>
              <a:rPr lang="en-US" sz="2400" b="1"/>
              <a:t>       </a:t>
            </a:r>
            <a:r>
              <a:rPr sz="2400" b="1"/>
              <a:t>儿童的道德观是其在生活早期通过与家庭成员及其他“重要他人”的交往中产生的经验而建构起来的。在家庭中，儿童可以在道德感悟、道德体认与判断上“身临其境”，并获得一个安全的社会基础。</a:t>
            </a:r>
            <a:endParaRPr sz="2400" b="1"/>
          </a:p>
          <a:p>
            <a:pPr algn="just">
              <a:lnSpc>
                <a:spcPct val="130000"/>
              </a:lnSpc>
            </a:pPr>
            <a:r>
              <a:rPr lang="en-US" sz="2400" b="1"/>
              <a:t>       </a:t>
            </a:r>
            <a:r>
              <a:rPr sz="2400" b="1"/>
              <a:t>家庭对儿童的道德影响无处不在、无时不在，家庭的衣食住行、父母的言传身教都会使儿童耳濡目染、随遇而思。家庭德育没有固定的目标、内容、方法，却对儿童的道德成长发挥着润物无声的功效。</a:t>
            </a:r>
            <a:endParaRPr sz="2400" b="1"/>
          </a:p>
          <a:p>
            <a:pPr algn="just">
              <a:lnSpc>
                <a:spcPct val="130000"/>
              </a:lnSpc>
            </a:pP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德育本质</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796925"/>
            <a:ext cx="10793095" cy="2875915"/>
          </a:xfrm>
          <a:prstGeom prst="rect">
            <a:avLst/>
          </a:prstGeom>
          <a:noFill/>
        </p:spPr>
        <p:txBody>
          <a:bodyPr wrap="square" rtlCol="0" anchor="t">
            <a:noAutofit/>
          </a:bodyPr>
          <a:p>
            <a:pPr algn="just">
              <a:lnSpc>
                <a:spcPct val="130000"/>
              </a:lnSpc>
            </a:pPr>
            <a:r>
              <a:rPr lang="en-US" sz="2400" b="1"/>
              <a:t>       </a:t>
            </a:r>
            <a:r>
              <a:rPr sz="2400" b="1"/>
              <a:t>较之学校德育，家庭德育的任务更为具体、直接，它对儿童养成良好的道德行为习惯、建立融洽的伙伴关系、形成优良的道德个性品质起着基础性、日常性的独特作用。</a:t>
            </a:r>
            <a:endParaRPr sz="2400" b="1"/>
          </a:p>
          <a:p>
            <a:pPr algn="just">
              <a:lnSpc>
                <a:spcPct val="130000"/>
              </a:lnSpc>
            </a:pPr>
            <a:r>
              <a:rPr lang="en-US" sz="2400" b="1"/>
              <a:t>      </a:t>
            </a:r>
            <a:r>
              <a:rPr lang="en-US" sz="2400" b="1">
                <a:solidFill>
                  <a:schemeClr val="accent1">
                    <a:lumMod val="75000"/>
                  </a:schemeClr>
                </a:solidFill>
              </a:rPr>
              <a:t> </a:t>
            </a:r>
            <a:r>
              <a:rPr sz="2800" b="1">
                <a:solidFill>
                  <a:schemeClr val="accent1">
                    <a:lumMod val="75000"/>
                  </a:schemeClr>
                </a:solidFill>
              </a:rPr>
              <a:t>目前，家庭德育与学校德育并未很好地统一起来，突出表现为两个方面：</a:t>
            </a:r>
            <a:r>
              <a:rPr lang="en-US" sz="2800" b="1">
                <a:solidFill>
                  <a:schemeClr val="accent1">
                    <a:lumMod val="75000"/>
                  </a:schemeClr>
                </a:solidFill>
              </a:rPr>
              <a:t> </a:t>
            </a:r>
            <a:r>
              <a:rPr lang="en-US" sz="2400" b="1"/>
              <a:t> </a:t>
            </a:r>
            <a:endParaRPr lang="en-US" sz="2400" b="1"/>
          </a:p>
          <a:p>
            <a:pPr algn="just">
              <a:lnSpc>
                <a:spcPct val="130000"/>
              </a:lnSpc>
            </a:pPr>
            <a:endParaRPr lang="en-US" sz="2400" b="1"/>
          </a:p>
          <a:p>
            <a:pPr algn="just">
              <a:lnSpc>
                <a:spcPct val="130000"/>
              </a:lnSpc>
            </a:pPr>
            <a:endParaRPr lang="en-US" sz="2400" b="1"/>
          </a:p>
          <a:p>
            <a:pPr algn="just">
              <a:lnSpc>
                <a:spcPct val="130000"/>
              </a:lnSpc>
            </a:pPr>
            <a:endParaRPr lang="en-US" sz="2400" b="1"/>
          </a:p>
          <a:p>
            <a:pPr algn="just">
              <a:lnSpc>
                <a:spcPct val="130000"/>
              </a:lnSpc>
            </a:pPr>
            <a:endParaRPr lang="en-US" sz="2400" b="1"/>
          </a:p>
          <a:p>
            <a:pPr algn="just">
              <a:lnSpc>
                <a:spcPct val="130000"/>
              </a:lnSpc>
            </a:pPr>
            <a:r>
              <a:rPr lang="en-US" sz="2400" b="1">
                <a:sym typeface="+mn-ea"/>
              </a:rPr>
              <a:t>       </a:t>
            </a:r>
            <a:r>
              <a:rPr sz="2400" b="1">
                <a:sym typeface="+mn-ea"/>
              </a:rPr>
              <a:t>因此，如何有机整合学校德育与家庭德育乃至社会德育，实现各种影响因素的全息协同作用，尚需进一步的理论论证与实践探索</a:t>
            </a:r>
            <a:r>
              <a:rPr sz="2400" b="1">
                <a:sym typeface="+mn-ea"/>
              </a:rPr>
              <a:t>。</a:t>
            </a:r>
            <a:endParaRPr sz="2400" b="1"/>
          </a:p>
          <a:p>
            <a:pPr algn="just">
              <a:lnSpc>
                <a:spcPct val="130000"/>
              </a:lnSpc>
            </a:pPr>
            <a:endParaRPr lang="en-US" sz="2400" b="1"/>
          </a:p>
          <a:p>
            <a:pPr algn="just">
              <a:lnSpc>
                <a:spcPct val="140000"/>
              </a:lnSpc>
            </a:pPr>
            <a:endParaRPr sz="2400" b="1"/>
          </a:p>
        </p:txBody>
      </p:sp>
      <p:sp>
        <p:nvSpPr>
          <p:cNvPr id="2" name="文本框 1"/>
          <p:cNvSpPr txBox="1"/>
          <p:nvPr/>
        </p:nvSpPr>
        <p:spPr>
          <a:xfrm>
            <a:off x="776605" y="3512820"/>
            <a:ext cx="10690225" cy="1634490"/>
          </a:xfrm>
          <a:prstGeom prst="rect">
            <a:avLst/>
          </a:prstGeom>
          <a:blipFill rotWithShape="1">
            <a:blip r:embed="rId1"/>
            <a:stretch>
              <a:fillRect/>
            </a:stretch>
          </a:blipFill>
          <a:ln>
            <a:solidFill>
              <a:schemeClr val="tx1"/>
            </a:solidFill>
            <a:prstDash val="sysDash"/>
          </a:ln>
          <a:extLst>
            <a:ext uri="{909E8E84-426E-40DD-AFC4-6F175D3DCCD1}">
              <a14:hiddenFill xmlns:a14="http://schemas.microsoft.com/office/drawing/2010/main">
                <a:blipFill rotWithShape="1">
                  <a:blip r:embed="rId1"/>
                  <a:stretch>
                    <a:fillRect/>
                  </a:stretch>
                </a:blipFill>
              </a14:hiddenFill>
            </a:ext>
          </a:extLst>
        </p:spPr>
        <p:txBody>
          <a:bodyPr wrap="square" rtlCol="0" anchor="t">
            <a:noAutofit/>
          </a:bodyPr>
          <a:p>
            <a:pPr algn="just">
              <a:lnSpc>
                <a:spcPct val="140000"/>
              </a:lnSpc>
            </a:pPr>
            <a:r>
              <a:rPr lang="en-US" sz="2400" b="1"/>
              <a:t>       </a:t>
            </a:r>
            <a:r>
              <a:rPr sz="2400" b="1"/>
              <a:t>一是家庭和学校的育德因素和育德功能失衡，家庭对学生的道德素质的影响相对来说较多，而学校的育德因素和育德功能实质上又太少；</a:t>
            </a:r>
            <a:endParaRPr sz="2400" b="1"/>
          </a:p>
          <a:p>
            <a:pPr algn="just">
              <a:lnSpc>
                <a:spcPct val="140000"/>
              </a:lnSpc>
            </a:pPr>
            <a:r>
              <a:rPr sz="2400" b="1"/>
              <a:t> </a:t>
            </a:r>
            <a:r>
              <a:rPr lang="en-US" sz="2400" b="1"/>
              <a:t>      </a:t>
            </a:r>
            <a:r>
              <a:rPr sz="2400" b="1"/>
              <a:t>二是家庭的育德因素和育德功能与学校的育德因素和育德功能不能耦合。</a:t>
            </a:r>
            <a:endParaRPr sz="2400" b="1"/>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2" grpId="0" bldLvl="0" animBg="1"/>
      <p:bldP spid="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5"/>
          <p:cNvSpPr txBox="1"/>
          <p:nvPr/>
        </p:nvSpPr>
        <p:spPr>
          <a:xfrm>
            <a:off x="1300842" y="2058136"/>
            <a:ext cx="9590314" cy="2271395"/>
          </a:xfrm>
          <a:prstGeom prst="rect">
            <a:avLst/>
          </a:prstGeom>
          <a:noFill/>
        </p:spPr>
        <p:txBody>
          <a:bodyPr wrap="square" rtlCol="0">
            <a:spAutoFit/>
          </a:bodyPr>
          <a:p>
            <a:pPr algn="ctr">
              <a:lnSpc>
                <a:spcPts val="8500"/>
              </a:lnSpc>
            </a:pPr>
            <a:r>
              <a:rPr lang="zh-CN" altLang="en-US" sz="6000" b="1" spc="600" dirty="0">
                <a:latin typeface="微软雅黑" panose="020B0503020204020204" charset="-122"/>
                <a:ea typeface="微软雅黑" panose="020B0503020204020204" charset="-122"/>
              </a:rPr>
              <a:t>第一编　</a:t>
            </a:r>
            <a:endParaRPr lang="zh-CN" altLang="en-US" sz="6000" b="1" spc="600" dirty="0">
              <a:latin typeface="微软雅黑" panose="020B0503020204020204" charset="-122"/>
              <a:ea typeface="微软雅黑" panose="020B0503020204020204" charset="-122"/>
            </a:endParaRPr>
          </a:p>
          <a:p>
            <a:pPr algn="ctr">
              <a:lnSpc>
                <a:spcPts val="8500"/>
              </a:lnSpc>
            </a:pPr>
            <a:r>
              <a:rPr lang="zh-CN" altLang="en-US" sz="6000" b="1" spc="600" dirty="0">
                <a:latin typeface="微软雅黑" panose="020B0503020204020204" charset="-122"/>
                <a:ea typeface="微软雅黑" panose="020B0503020204020204" charset="-122"/>
              </a:rPr>
              <a:t>德育理论基础</a:t>
            </a:r>
            <a:endParaRPr lang="zh-CN" altLang="en-US" sz="6000" b="1" spc="600" dirty="0">
              <a:solidFill>
                <a:schemeClr val="tx1">
                  <a:lumMod val="75000"/>
                  <a:lumOff val="25000"/>
                </a:schemeClr>
              </a:solidFill>
              <a:latin typeface="微软雅黑" panose="020B0503020204020204" charset="-122"/>
              <a:ea typeface="微软雅黑" panose="020B0503020204020204" charset="-12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德育本质</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69645"/>
            <a:ext cx="10793095" cy="4890135"/>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（二）学校德育需要社会德育的协同支持</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20000"/>
              </a:lnSpc>
            </a:pPr>
            <a:r>
              <a:rPr lang="en-US" sz="2400" b="1"/>
              <a:t>       </a:t>
            </a:r>
            <a:r>
              <a:rPr sz="2400" b="1"/>
              <a:t>人的道德成长与品格完善并非人生某个阶段的任务或结果，而是伴随着人的生命发展的始终。因此，学校德育不可能是制约儿童道德发展的唯一因素（尽管发挥着某种主导作用），在其整个生命发展的全程特别是在其社会生活中，道德发展的任务仍然存在，即使处于学校教育过程中的儿童，也仍然会受到社会生活的道德影响。</a:t>
            </a:r>
            <a:endParaRPr sz="2400" b="1"/>
          </a:p>
          <a:p>
            <a:pPr algn="just">
              <a:lnSpc>
                <a:spcPct val="120000"/>
              </a:lnSpc>
            </a:pPr>
            <a:r>
              <a:rPr sz="2400" b="1"/>
              <a:t> </a:t>
            </a:r>
            <a:r>
              <a:rPr lang="en-US" sz="2400" b="1"/>
              <a:t>      </a:t>
            </a:r>
            <a:r>
              <a:rPr lang="zh-CN" sz="2400" b="1"/>
              <a:t>总之，富有成效的学校德育必须主动地、创造性地与家庭德育、社会德育保持相互配合、协同合作的密切关系，以使学生的道德发展获得多维的途径与资源。当然，家庭德育、社会德育也需要学校德育的价值引领与行为指导，以达成三者在目标指向、实施路径、教育氛围等方面的同频共振。而其中的关键就是要保持不同教育影响的一致性、有序性。</a:t>
            </a:r>
            <a:endParaRPr lang="zh-CN"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德育本质</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728470"/>
            <a:ext cx="10793095" cy="3013710"/>
          </a:xfrm>
          <a:prstGeom prst="rect">
            <a:avLst/>
          </a:prstGeom>
          <a:noFill/>
        </p:spPr>
        <p:txBody>
          <a:bodyPr wrap="square" rtlCol="0" anchor="t">
            <a:noAutofit/>
          </a:bodyPr>
          <a:p>
            <a:pPr algn="just">
              <a:lnSpc>
                <a:spcPct val="20000"/>
              </a:lnSpc>
            </a:pPr>
            <a:endParaRPr lang="zh-CN" altLang="en-US" sz="2800" b="1">
              <a:solidFill>
                <a:schemeClr val="accent1">
                  <a:lumMod val="75000"/>
                </a:schemeClr>
              </a:solidFill>
            </a:endParaRPr>
          </a:p>
          <a:p>
            <a:pPr algn="just">
              <a:lnSpc>
                <a:spcPct val="140000"/>
              </a:lnSpc>
            </a:pPr>
            <a:r>
              <a:rPr lang="en-US" sz="2800" b="1"/>
              <a:t>       </a:t>
            </a:r>
            <a:r>
              <a:rPr sz="2800" b="1"/>
              <a:t>要培育儿童健康、优良的道德品质，就必须树立整体性的德育观念，将家庭、学校、社会的育德功能放在德育系统内通盘考虑，形成相互联系、相互介入、相互渗透的教育合力，使不同的“教育力量或要素逐步完整，比例逐步平衡，关系逐步有序化，逐步形成一个有机的、有序的整体育德结构”。唯其如此，学校德育方能取得实效。</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德育本质</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66800"/>
            <a:ext cx="10793095" cy="4890135"/>
          </a:xfrm>
          <a:prstGeom prst="rect">
            <a:avLst/>
          </a:prstGeom>
          <a:noFill/>
        </p:spPr>
        <p:txBody>
          <a:bodyPr wrap="square" rtlCol="0" anchor="t">
            <a:noAutofit/>
          </a:bodyPr>
          <a:p>
            <a:pPr algn="just">
              <a:lnSpc>
                <a:spcPct val="140000"/>
              </a:lnSpc>
            </a:pPr>
            <a:r>
              <a:rPr lang="en-US" altLang="zh-CN" sz="2800" b="1">
                <a:solidFill>
                  <a:schemeClr val="accent1">
                    <a:lumMod val="75000"/>
                  </a:schemeClr>
                </a:solidFill>
              </a:rPr>
              <a:t>      </a:t>
            </a:r>
            <a:r>
              <a:rPr lang="zh-CN" altLang="en-US" sz="2800" b="1">
                <a:solidFill>
                  <a:schemeClr val="accent1">
                    <a:lumMod val="75000"/>
                  </a:schemeClr>
                </a:solidFill>
              </a:rPr>
              <a:t>五、学校德育的内涵</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40000"/>
              </a:lnSpc>
            </a:pPr>
            <a:r>
              <a:rPr lang="en-US" sz="2400" b="1"/>
              <a:t>       </a:t>
            </a:r>
            <a:r>
              <a:rPr sz="2400" b="1"/>
              <a:t>道德教育是学校德育最基础、最核心的成分，是学校德育最根本的任务。唯有将学校德育限定在道德教育而非一切社会意识教育的框架内，才能有效发挥其对学生品德发展的作用，不加区别地将其他社会意识教育的成分附加到德育实践的序列，只能削弱学校德育的成效。</a:t>
            </a:r>
            <a:endParaRPr sz="2400" b="1"/>
          </a:p>
          <a:p>
            <a:pPr algn="just">
              <a:lnSpc>
                <a:spcPct val="140000"/>
              </a:lnSpc>
            </a:pPr>
            <a:r>
              <a:rPr lang="en-US" sz="2400" b="1"/>
              <a:t>       </a:t>
            </a:r>
            <a:r>
              <a:rPr sz="2400" b="1"/>
              <a:t>学校德育是指以学生的道德发展为核心目标，通过智育、体育、美育、劳动教育的协同配合，借助课程教学、社会实践、家庭生活、自我反思等途径，通过道德情感的激发与推动，将社会道德规范内化为学生的道德意识并引导其外化为道德行为的教育活动。这就是学校德育的本质内涵。</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德育本质</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718185"/>
            <a:ext cx="10793095" cy="3870325"/>
          </a:xfrm>
          <a:prstGeom prst="rect">
            <a:avLst/>
          </a:prstGeom>
          <a:noFill/>
        </p:spPr>
        <p:txBody>
          <a:bodyPr wrap="square" rtlCol="0" anchor="t">
            <a:noAutofit/>
          </a:bodyPr>
          <a:p>
            <a:pPr algn="just">
              <a:lnSpc>
                <a:spcPct val="140000"/>
              </a:lnSpc>
            </a:pPr>
            <a:endParaRPr lang="zh-CN" altLang="en-US" sz="2800" b="1">
              <a:solidFill>
                <a:schemeClr val="accent1">
                  <a:lumMod val="75000"/>
                </a:schemeClr>
              </a:solidFill>
            </a:endParaRPr>
          </a:p>
          <a:p>
            <a:pPr algn="just">
              <a:lnSpc>
                <a:spcPct val="160000"/>
              </a:lnSpc>
            </a:pPr>
            <a:r>
              <a:rPr lang="en-US" sz="2800" b="1"/>
              <a:t>       </a:t>
            </a:r>
            <a:r>
              <a:rPr sz="2800" b="1"/>
              <a:t>质言之，学校德育就是培养学生道德品质的教育，即通过培养学生的道德认知与判断能力、道德情感与态度、道德动机与实践，以提高其人性境界、精神涵养与做人品性的教育。学校德育，就教师的职责而言，主要在于价值引导与道德熏陶；就学生的职责而言，主要在于通过养成优良的道德行为习惯来实现道德人格的自主建构。这应当是学校德育“是其所是”的本体含义。</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2428240" y="2841625"/>
            <a:ext cx="7181850"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2581275" y="2804795"/>
            <a:ext cx="7028815" cy="1213485"/>
          </a:xfrm>
          <a:prstGeom prst="rect">
            <a:avLst/>
          </a:prstGeom>
          <a:noFill/>
        </p:spPr>
        <p:txBody>
          <a:bodyPr wrap="square" rtlCol="0">
            <a:noAutofit/>
          </a:bodyPr>
          <a:p>
            <a:pPr algn="just">
              <a:lnSpc>
                <a:spcPts val="7500"/>
              </a:lnSpc>
            </a:pPr>
            <a:r>
              <a:rPr lang="zh-CN" altLang="en-US" sz="6000" b="1" dirty="0" smtClean="0">
                <a:solidFill>
                  <a:schemeClr val="tx1">
                    <a:lumMod val="95000"/>
                    <a:lumOff val="5000"/>
                  </a:schemeClr>
                </a:solidFill>
              </a:rPr>
              <a:t>第二节　   德育</a:t>
            </a:r>
            <a:r>
              <a:rPr lang="zh-CN" altLang="en-US" sz="6000" b="1" dirty="0" smtClean="0">
                <a:solidFill>
                  <a:schemeClr val="tx1">
                    <a:lumMod val="95000"/>
                    <a:lumOff val="5000"/>
                  </a:schemeClr>
                </a:solidFill>
                <a:sym typeface="+mn-ea"/>
              </a:rPr>
              <a:t>目的</a:t>
            </a:r>
            <a:endParaRPr lang="zh-CN" altLang="en-US" sz="44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just">
              <a:lnSpc>
                <a:spcPts val="7500"/>
              </a:lnSpc>
            </a:pP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德育目的</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61695"/>
            <a:ext cx="10793095" cy="4890135"/>
          </a:xfrm>
          <a:prstGeom prst="rect">
            <a:avLst/>
          </a:prstGeom>
          <a:noFill/>
        </p:spPr>
        <p:txBody>
          <a:bodyPr wrap="square" rtlCol="0" anchor="t">
            <a:noAutofit/>
          </a:bodyPr>
          <a:p>
            <a:pPr algn="just">
              <a:lnSpc>
                <a:spcPct val="140000"/>
              </a:lnSpc>
            </a:pPr>
            <a:r>
              <a:rPr lang="en-US" altLang="zh-CN" sz="2800" b="1">
                <a:solidFill>
                  <a:schemeClr val="accent1">
                    <a:lumMod val="75000"/>
                  </a:schemeClr>
                </a:solidFill>
              </a:rPr>
              <a:t>       </a:t>
            </a:r>
            <a:r>
              <a:rPr lang="zh-CN" altLang="en-US" sz="2800" b="1">
                <a:solidFill>
                  <a:schemeClr val="accent1">
                    <a:lumMod val="75000"/>
                  </a:schemeClr>
                </a:solidFill>
              </a:rPr>
              <a:t>一、德育目的的含义</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10000"/>
              </a:lnSpc>
            </a:pPr>
            <a:r>
              <a:rPr lang="en-US" sz="2400" b="1"/>
              <a:t>       </a:t>
            </a:r>
            <a:r>
              <a:rPr sz="2400" b="1"/>
              <a:t>学校教育是一种蕴含着鲜明的道德内涵与价值诉求的实践活动，这种实践活动对于学生在道德品质发展方面的目标、标准、规格的要求或规定，就构成了德育目的。德育目的表征着学生接受何种目标的教育才能成为一个在道德上受过教育的人。德育目的是学校一切德育工作和德育活动的根本出发点和归宿。</a:t>
            </a:r>
            <a:endParaRPr sz="2400" b="1"/>
          </a:p>
          <a:p>
            <a:pPr algn="just">
              <a:lnSpc>
                <a:spcPct val="0"/>
              </a:lnSpc>
            </a:pPr>
            <a:endParaRPr sz="2400" b="1"/>
          </a:p>
          <a:p>
            <a:pPr algn="just">
              <a:lnSpc>
                <a:spcPct val="110000"/>
              </a:lnSpc>
            </a:pPr>
            <a:r>
              <a:rPr lang="en-US" altLang="zh-CN" sz="2800" b="1">
                <a:solidFill>
                  <a:schemeClr val="accent1">
                    <a:lumMod val="75000"/>
                  </a:schemeClr>
                </a:solidFill>
              </a:rPr>
              <a:t>    </a:t>
            </a:r>
            <a:r>
              <a:rPr lang="zh-CN" altLang="en-US" sz="2800" b="1">
                <a:solidFill>
                  <a:schemeClr val="accent1">
                    <a:lumMod val="75000"/>
                  </a:schemeClr>
                </a:solidFill>
              </a:rPr>
              <a:t>（一）德育目的的内涵</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10000"/>
              </a:lnSpc>
            </a:pPr>
            <a:r>
              <a:rPr lang="en-US" sz="2400" b="1"/>
              <a:t>       </a:t>
            </a:r>
            <a:r>
              <a:rPr sz="2400" b="1"/>
              <a:t>何谓德育目的呢？一般认为，德育目的乃是对德育活动预期结果的规定，是对德育活动所要生成的品德规格、质量、标准的概括。</a:t>
            </a:r>
            <a:endParaRPr sz="2400" b="1"/>
          </a:p>
          <a:p>
            <a:pPr algn="just">
              <a:lnSpc>
                <a:spcPct val="110000"/>
              </a:lnSpc>
            </a:pPr>
            <a:r>
              <a:rPr lang="en-US" sz="2400" b="1"/>
              <a:t>       </a:t>
            </a:r>
            <a:r>
              <a:rPr sz="2400" b="1"/>
              <a:t>德育目的是教育目的在学校德育活动中的具体化，因而，德育目的应体现理论性与实践性、应然性与实然性的统一；德育目的是对德育活动所欲达到的结果的预设，是制约整个德育活动的根本出发点，因而，德育目的应体现现实性与超越性、主观性与客观性的统一。</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德育目的</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02995"/>
            <a:ext cx="10793095" cy="4890135"/>
          </a:xfrm>
          <a:prstGeom prst="rect">
            <a:avLst/>
          </a:prstGeom>
          <a:noFill/>
        </p:spPr>
        <p:txBody>
          <a:bodyPr wrap="square" rtlCol="0" anchor="t">
            <a:noAutofit/>
          </a:bodyPr>
          <a:p>
            <a:pPr algn="just">
              <a:lnSpc>
                <a:spcPct val="20000"/>
              </a:lnSpc>
            </a:pPr>
            <a:endParaRPr lang="zh-CN" altLang="en-US" sz="2800" b="1">
              <a:solidFill>
                <a:schemeClr val="accent1">
                  <a:lumMod val="75000"/>
                </a:schemeClr>
              </a:solidFill>
            </a:endParaRPr>
          </a:p>
          <a:p>
            <a:pPr algn="just">
              <a:lnSpc>
                <a:spcPct val="130000"/>
              </a:lnSpc>
            </a:pPr>
            <a:r>
              <a:rPr lang="en-US" sz="2400" b="1"/>
              <a:t>       </a:t>
            </a:r>
            <a:r>
              <a:rPr sz="2400" b="1"/>
              <a:t>德育目的是整个教育目的的组成部分，是全面发展的教育目的对学生道德品质方面的概括与规定。缺乏明确的德育目的，德育活动是不可能取得成效的。</a:t>
            </a:r>
            <a:endParaRPr sz="2400" b="1"/>
          </a:p>
          <a:p>
            <a:pPr algn="just">
              <a:lnSpc>
                <a:spcPct val="130000"/>
              </a:lnSpc>
            </a:pPr>
            <a:r>
              <a:rPr lang="en-US" sz="2400" b="1"/>
              <a:t>       </a:t>
            </a:r>
            <a:r>
              <a:rPr sz="2400" b="1"/>
              <a:t>目的性是德育活动的根本特性。</a:t>
            </a:r>
            <a:endParaRPr sz="2400" b="1"/>
          </a:p>
          <a:p>
            <a:pPr algn="just">
              <a:lnSpc>
                <a:spcPct val="130000"/>
              </a:lnSpc>
            </a:pPr>
            <a:r>
              <a:rPr lang="en-US" sz="2400" b="1"/>
              <a:t>       </a:t>
            </a:r>
            <a:r>
              <a:rPr sz="2400" b="1"/>
              <a:t>需要指出的是，德育目的不同于德育目标。德育目的属于上位概念，德育目标则属于下位概念。就外延来看，德育目的大于德育目标；就内涵而言，德育目标精于德育目的。</a:t>
            </a:r>
            <a:endParaRPr sz="2400" b="1"/>
          </a:p>
          <a:p>
            <a:pPr algn="just">
              <a:lnSpc>
                <a:spcPct val="130000"/>
              </a:lnSpc>
            </a:pPr>
            <a:r>
              <a:rPr lang="en-US" sz="2400" b="1"/>
              <a:t>       </a:t>
            </a:r>
            <a:r>
              <a:rPr sz="2400" b="1"/>
              <a:t>德育目的具有相对稳定性、普遍性，而德育目标则视教育类型、德育对象、德育内容等的不同而灵活变通。</a:t>
            </a:r>
            <a:endParaRPr sz="2400" b="1"/>
          </a:p>
          <a:p>
            <a:pPr algn="just">
              <a:lnSpc>
                <a:spcPct val="130000"/>
              </a:lnSpc>
            </a:pPr>
            <a:r>
              <a:rPr lang="en-US" sz="2400" b="1"/>
              <a:t>       </a:t>
            </a:r>
            <a:r>
              <a:rPr sz="2400" b="1"/>
              <a:t>德育目标的具体化、细致化、层次化的特性，使其不同于一般化、概括化、原理化的德育目的。</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德育目的</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04875"/>
            <a:ext cx="10793095" cy="4890135"/>
          </a:xfrm>
          <a:prstGeom prst="rect">
            <a:avLst/>
          </a:prstGeom>
          <a:noFill/>
        </p:spPr>
        <p:txBody>
          <a:bodyPr wrap="square" rtlCol="0" anchor="t">
            <a:noAutofit/>
          </a:bodyPr>
          <a:p>
            <a:pPr algn="just">
              <a:lnSpc>
                <a:spcPct val="140000"/>
              </a:lnSpc>
            </a:pPr>
            <a:r>
              <a:rPr lang="en-US" altLang="zh-CN" sz="2800" b="1">
                <a:solidFill>
                  <a:schemeClr val="accent1">
                    <a:lumMod val="75000"/>
                  </a:schemeClr>
                </a:solidFill>
              </a:rPr>
              <a:t>    </a:t>
            </a:r>
            <a:r>
              <a:rPr lang="zh-CN" altLang="en-US" sz="2800" b="1">
                <a:solidFill>
                  <a:schemeClr val="accent1">
                    <a:lumMod val="75000"/>
                  </a:schemeClr>
                </a:solidFill>
              </a:rPr>
              <a:t>（二）德育目的的功能</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30000"/>
              </a:lnSpc>
            </a:pPr>
            <a:r>
              <a:rPr lang="en-US" sz="2400" b="1"/>
              <a:t>       德育目的不是仅具有观念意义的理论问题，它对整个学校德育的运行具</a:t>
            </a:r>
            <a:r>
              <a:rPr sz="2400" b="1"/>
              <a:t>有重要的实践价值。德育目的对学校德育活动及学生道德发展所起的作用，就是德育目的的功能。</a:t>
            </a:r>
            <a:endParaRPr sz="2400" b="1"/>
          </a:p>
          <a:p>
            <a:pPr algn="just">
              <a:lnSpc>
                <a:spcPct val="130000"/>
              </a:lnSpc>
            </a:pPr>
            <a:r>
              <a:rPr sz="2400" b="1"/>
              <a:t> </a:t>
            </a:r>
            <a:r>
              <a:rPr lang="en-US" sz="2400" b="1"/>
              <a:t>      </a:t>
            </a:r>
            <a:r>
              <a:rPr lang="zh-CN" altLang="en-US" sz="2400" b="1">
                <a:solidFill>
                  <a:schemeClr val="accent1">
                    <a:lumMod val="75000"/>
                  </a:schemeClr>
                </a:solidFill>
              </a:rPr>
              <a:t>1. 导向功能                            2. 调控功能                               3. 评价功能</a:t>
            </a:r>
            <a:endParaRPr lang="zh-CN" altLang="en-US" sz="2400" b="1">
              <a:solidFill>
                <a:schemeClr val="accent1">
                  <a:lumMod val="75000"/>
                </a:schemeClr>
              </a:solidFill>
            </a:endParaRPr>
          </a:p>
          <a:p>
            <a:pPr algn="just">
              <a:lnSpc>
                <a:spcPct val="130000"/>
              </a:lnSpc>
            </a:pPr>
            <a:r>
              <a:rPr lang="en-US" sz="2400" b="1"/>
              <a:t>       </a:t>
            </a:r>
            <a:r>
              <a:rPr sz="2400" b="1"/>
              <a:t>明确德育目的的功能具有重要的理论意义与实践价值。它对于人们理解德育的本质，落实德育的首要地位，澄清对德育的模糊认识，淡化德育的“工作意识”，强化德育的“目的意识”，意义深远。德育不是一项具体的工作，而是学校教育一切工作的目的与归宿，只有在德育目的的意义上，才能真正理解学校德育的价值。</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德育目的</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37260"/>
            <a:ext cx="10793095" cy="4890135"/>
          </a:xfrm>
          <a:prstGeom prst="rect">
            <a:avLst/>
          </a:prstGeom>
          <a:noFill/>
        </p:spPr>
        <p:txBody>
          <a:bodyPr wrap="square" rtlCol="0" anchor="t">
            <a:noAutofit/>
          </a:bodyPr>
          <a:p>
            <a:pPr algn="just">
              <a:lnSpc>
                <a:spcPct val="140000"/>
              </a:lnSpc>
            </a:pPr>
            <a:r>
              <a:rPr lang="en-US" altLang="zh-CN" sz="2800" b="1">
                <a:solidFill>
                  <a:schemeClr val="accent1">
                    <a:lumMod val="75000"/>
                  </a:schemeClr>
                </a:solidFill>
              </a:rPr>
              <a:t>      </a:t>
            </a:r>
            <a:r>
              <a:rPr lang="zh-CN" altLang="en-US" sz="2800" b="1">
                <a:solidFill>
                  <a:schemeClr val="accent1">
                    <a:lumMod val="75000"/>
                  </a:schemeClr>
                </a:solidFill>
              </a:rPr>
              <a:t>二、德育目的观</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40000"/>
              </a:lnSpc>
            </a:pPr>
            <a:r>
              <a:rPr lang="en-US" sz="2400" b="1"/>
              <a:t>       </a:t>
            </a:r>
            <a:r>
              <a:rPr sz="2400" b="1"/>
              <a:t>德育目的关乎德育活动的目标指向和整个教育的价值取向。对德育做不同取向的理解，采取不同的价值观，就会产生不同的德育目的观，而不同的德育目的观则催生了不同的德育目的形态。德育发展史上曾有四种最有代表性的德育目的观。</a:t>
            </a:r>
            <a:endParaRPr sz="2400" b="1"/>
          </a:p>
          <a:p>
            <a:pPr algn="just">
              <a:lnSpc>
                <a:spcPct val="40000"/>
              </a:lnSpc>
            </a:pPr>
            <a:endParaRPr sz="2400" b="1"/>
          </a:p>
          <a:p>
            <a:pPr algn="just">
              <a:lnSpc>
                <a:spcPct val="140000"/>
              </a:lnSpc>
            </a:pPr>
            <a:r>
              <a:rPr lang="en-US" sz="2400" b="1"/>
              <a:t>     </a:t>
            </a:r>
            <a:r>
              <a:rPr sz="2400" b="1"/>
              <a:t>（一）神学本位论的德育目的观</a:t>
            </a:r>
            <a:endParaRPr sz="2400" b="1"/>
          </a:p>
          <a:p>
            <a:pPr algn="just">
              <a:lnSpc>
                <a:spcPct val="140000"/>
              </a:lnSpc>
            </a:pPr>
            <a:r>
              <a:rPr lang="en-US" sz="2400" b="1"/>
              <a:t>     </a:t>
            </a:r>
            <a:r>
              <a:rPr sz="2400" b="1"/>
              <a:t>（二）个人本位论的德育目的观</a:t>
            </a:r>
            <a:endParaRPr sz="2400" b="1"/>
          </a:p>
          <a:p>
            <a:pPr algn="just">
              <a:lnSpc>
                <a:spcPct val="140000"/>
              </a:lnSpc>
            </a:pPr>
            <a:r>
              <a:rPr lang="en-US" sz="2400" b="1"/>
              <a:t>     </a:t>
            </a:r>
            <a:r>
              <a:rPr sz="2400" b="1"/>
              <a:t>（三）社会本位论的德育目的观</a:t>
            </a:r>
            <a:endParaRPr sz="2400" b="1"/>
          </a:p>
          <a:p>
            <a:pPr algn="just">
              <a:lnSpc>
                <a:spcPct val="140000"/>
              </a:lnSpc>
            </a:pPr>
            <a:r>
              <a:rPr lang="en-US" sz="2400" b="1"/>
              <a:t>     </a:t>
            </a:r>
            <a:r>
              <a:rPr sz="2400" b="1"/>
              <a:t>（四）实践本位论的德育目的观</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德育目的</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40105"/>
            <a:ext cx="10793095" cy="4890135"/>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三、我国的德育目的</a:t>
            </a:r>
            <a:endParaRPr lang="zh-CN" altLang="en-US" sz="2800" b="1">
              <a:solidFill>
                <a:schemeClr val="accent1">
                  <a:lumMod val="75000"/>
                </a:schemeClr>
              </a:solidFill>
            </a:endParaRPr>
          </a:p>
          <a:p>
            <a:pPr algn="just">
              <a:lnSpc>
                <a:spcPct val="130000"/>
              </a:lnSpc>
            </a:pPr>
            <a:r>
              <a:rPr lang="en-US" altLang="zh-CN" sz="2800" b="1">
                <a:solidFill>
                  <a:schemeClr val="accent1">
                    <a:lumMod val="75000"/>
                  </a:schemeClr>
                </a:solidFill>
              </a:rPr>
              <a:t>    </a:t>
            </a:r>
            <a:r>
              <a:rPr lang="zh-CN" altLang="en-US" sz="2400" b="1">
                <a:solidFill>
                  <a:schemeClr val="accent1">
                    <a:lumMod val="75000"/>
                  </a:schemeClr>
                </a:solidFill>
              </a:rPr>
              <a:t>（一）我国德育目的的演变</a:t>
            </a:r>
            <a:endParaRPr lang="zh-CN" altLang="en-US" sz="2800" b="1">
              <a:solidFill>
                <a:schemeClr val="accent1">
                  <a:lumMod val="75000"/>
                </a:schemeClr>
              </a:solidFill>
            </a:endParaRPr>
          </a:p>
          <a:p>
            <a:pPr algn="just">
              <a:lnSpc>
                <a:spcPct val="130000"/>
              </a:lnSpc>
            </a:pPr>
            <a:r>
              <a:rPr sz="2400" b="1"/>
              <a:t> </a:t>
            </a:r>
            <a:r>
              <a:rPr lang="en-US" sz="2400" b="1"/>
              <a:t>      </a:t>
            </a:r>
            <a:r>
              <a:rPr sz="2400" b="1"/>
              <a:t>纵观新中国成立以后特别是改革开放四十多年来我国德育目的的变迁轨迹，可以发现，我国德育目的因应时代发展与社会变革而不断调整，从《中国人民政治协商会议共同纲领》的“五爱”教育到 1985 年的“四有新人”，再到 2017 年《中小学德育工作指南》的“爱党爱国爱人民”及 2018 年全国教育大会提出的培养一代又一代拥护中国共产党领导和我国社会主义制度、立志为中国特色社会主义奋斗终身、德智体美劳全面发展的社会主义建设者和接班人，德育目的的政治意识、政治品质不断强化；同时，道德品质也更加具体明确，既包括传统美德、现代道德，又包括家庭美德、社会公德和职业道德、个人品德，还包括日常生活的公民道德以及体现社会主义核心价值观的政治道德</a:t>
            </a:r>
            <a:r>
              <a:rPr lang="zh-CN" sz="2400" b="1"/>
              <a:t>。</a:t>
            </a:r>
            <a:endParaRPr lang="zh-CN"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9"/>
          <p:cNvSpPr txBox="1"/>
          <p:nvPr/>
        </p:nvSpPr>
        <p:spPr>
          <a:xfrm>
            <a:off x="1347280" y="2110501"/>
            <a:ext cx="9496116" cy="2014855"/>
          </a:xfrm>
          <a:prstGeom prst="rect">
            <a:avLst/>
          </a:prstGeom>
          <a:noFill/>
        </p:spPr>
        <p:txBody>
          <a:bodyPr wrap="square" rtlCol="0">
            <a:spAutoFit/>
          </a:bodyPr>
          <a:p>
            <a:pPr algn="ctr">
              <a:lnSpc>
                <a:spcPts val="7500"/>
              </a:lnSpc>
            </a:pPr>
            <a:r>
              <a:rPr lang="zh-CN" altLang="en-US" sz="5400" b="1" dirty="0" smtClean="0">
                <a:solidFill>
                  <a:schemeClr val="tx1"/>
                </a:solidFill>
                <a:latin typeface="微软雅黑" panose="020B0503020204020204" charset="-122"/>
                <a:ea typeface="微软雅黑" panose="020B0503020204020204" charset="-122"/>
              </a:rPr>
              <a:t>第一章　</a:t>
            </a:r>
            <a:endParaRPr lang="zh-CN" altLang="en-US" sz="5400" b="1" dirty="0" smtClean="0">
              <a:solidFill>
                <a:schemeClr val="tx1"/>
              </a:solidFill>
              <a:latin typeface="微软雅黑" panose="020B0503020204020204" charset="-122"/>
              <a:ea typeface="微软雅黑" panose="020B0503020204020204" charset="-122"/>
            </a:endParaRPr>
          </a:p>
          <a:p>
            <a:pPr algn="ctr">
              <a:lnSpc>
                <a:spcPts val="7500"/>
              </a:lnSpc>
            </a:pPr>
            <a:r>
              <a:rPr lang="zh-CN" altLang="en-US" sz="5400" b="1" dirty="0" smtClean="0">
                <a:solidFill>
                  <a:schemeClr val="tx1"/>
                </a:solidFill>
                <a:latin typeface="微软雅黑" panose="020B0503020204020204" charset="-122"/>
                <a:ea typeface="微软雅黑" panose="020B0503020204020204" charset="-122"/>
              </a:rPr>
              <a:t>学校德育的本质与功能</a:t>
            </a:r>
            <a:endParaRPr lang="zh-CN" altLang="en-US" sz="5400" b="1" dirty="0" smtClean="0">
              <a:solidFill>
                <a:schemeClr val="tx1"/>
              </a:solidFill>
              <a:latin typeface="微软雅黑" panose="020B0503020204020204" charset="-122"/>
              <a:ea typeface="微软雅黑" panose="020B0503020204020204" charset="-12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德育目的</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53160"/>
            <a:ext cx="10793095" cy="4890135"/>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（二）我国德育目的的完善</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50000"/>
              </a:lnSpc>
            </a:pPr>
            <a:r>
              <a:rPr lang="en-US" sz="2400" b="1"/>
              <a:t>       </a:t>
            </a:r>
            <a:r>
              <a:rPr sz="2400" b="1"/>
              <a:t>应当指出，随着我国社会发展和教育改革的推进以及人们对德育本质、德育目的理解水平的不断提高，我国的德育目的还将处于不断调整完善之中。那么，我国德育目的的完善应注意哪些问题呢？</a:t>
            </a:r>
            <a:endParaRPr sz="2400" b="1"/>
          </a:p>
          <a:p>
            <a:pPr algn="just">
              <a:lnSpc>
                <a:spcPct val="70000"/>
              </a:lnSpc>
            </a:pPr>
            <a:endParaRPr sz="2400" b="1"/>
          </a:p>
          <a:p>
            <a:pPr algn="just">
              <a:lnSpc>
                <a:spcPct val="150000"/>
              </a:lnSpc>
            </a:pPr>
            <a:r>
              <a:rPr lang="en-US" sz="2400" b="1"/>
              <a:t>       </a:t>
            </a:r>
            <a:r>
              <a:rPr sz="2400" b="1"/>
              <a:t>1. 合理反映我国社会主义的国家性质和改革开放的历史进程</a:t>
            </a:r>
            <a:endParaRPr sz="2400" b="1"/>
          </a:p>
          <a:p>
            <a:pPr algn="just">
              <a:lnSpc>
                <a:spcPct val="150000"/>
              </a:lnSpc>
            </a:pPr>
            <a:r>
              <a:rPr lang="en-US" sz="2400" b="1"/>
              <a:t>       </a:t>
            </a:r>
            <a:r>
              <a:rPr sz="2400" b="1"/>
              <a:t>2. 充分考虑德育目的的层次性和实践的可行性</a:t>
            </a:r>
            <a:endParaRPr sz="2400" b="1"/>
          </a:p>
          <a:p>
            <a:pPr algn="just">
              <a:lnSpc>
                <a:spcPct val="150000"/>
              </a:lnSpc>
            </a:pPr>
            <a:r>
              <a:rPr lang="en-US" sz="2400" b="1"/>
              <a:t>       </a:t>
            </a:r>
            <a:r>
              <a:rPr sz="2400" b="1"/>
              <a:t>3. 切实遵循以人为本、以学生的道德成长和品德进步为本的德育理念</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2428240" y="2841625"/>
            <a:ext cx="7181850"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2581275" y="2804795"/>
            <a:ext cx="7028815" cy="1213485"/>
          </a:xfrm>
          <a:prstGeom prst="rect">
            <a:avLst/>
          </a:prstGeom>
          <a:noFill/>
        </p:spPr>
        <p:txBody>
          <a:bodyPr wrap="square" rtlCol="0">
            <a:noAutofit/>
          </a:bodyPr>
          <a:p>
            <a:pPr algn="just">
              <a:lnSpc>
                <a:spcPts val="7500"/>
              </a:lnSpc>
            </a:pPr>
            <a:r>
              <a:rPr lang="zh-CN" altLang="en-US" sz="6000" b="1" dirty="0" smtClean="0">
                <a:solidFill>
                  <a:schemeClr val="tx1">
                    <a:lumMod val="95000"/>
                    <a:lumOff val="5000"/>
                  </a:schemeClr>
                </a:solidFill>
              </a:rPr>
              <a:t>第</a:t>
            </a:r>
            <a:r>
              <a:rPr lang="zh-CN" altLang="en-US" sz="6000" b="1" dirty="0" smtClean="0">
                <a:solidFill>
                  <a:schemeClr val="tx1">
                    <a:lumMod val="95000"/>
                    <a:lumOff val="5000"/>
                  </a:schemeClr>
                </a:solidFill>
              </a:rPr>
              <a:t>三节　   德育功能</a:t>
            </a:r>
            <a:endParaRPr lang="zh-CN" altLang="en-US" sz="6000" b="1" dirty="0" smtClean="0">
              <a:solidFill>
                <a:schemeClr val="tx1">
                  <a:lumMod val="95000"/>
                  <a:lumOff val="5000"/>
                </a:schemeClr>
              </a:solidFill>
            </a:endParaRPr>
          </a:p>
          <a:p>
            <a:pPr algn="just">
              <a:lnSpc>
                <a:spcPts val="7500"/>
              </a:lnSpc>
            </a:pP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德育功能</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72185"/>
            <a:ext cx="10793095" cy="4890135"/>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一、德育功能的概念</a:t>
            </a:r>
            <a:endParaRPr lang="zh-CN" altLang="en-US" sz="2800" b="1">
              <a:solidFill>
                <a:schemeClr val="accent1">
                  <a:lumMod val="75000"/>
                </a:schemeClr>
              </a:solidFill>
            </a:endParaRPr>
          </a:p>
          <a:p>
            <a:pPr algn="just">
              <a:lnSpc>
                <a:spcPct val="150000"/>
              </a:lnSpc>
            </a:pPr>
            <a:r>
              <a:rPr lang="en-US" altLang="zh-CN" sz="2800" b="1">
                <a:solidFill>
                  <a:schemeClr val="accent1">
                    <a:lumMod val="75000"/>
                  </a:schemeClr>
                </a:solidFill>
              </a:rPr>
              <a:t>    </a:t>
            </a:r>
            <a:r>
              <a:rPr lang="zh-CN" altLang="en-US" sz="2400" b="1">
                <a:solidFill>
                  <a:schemeClr val="accent1">
                    <a:lumMod val="75000"/>
                  </a:schemeClr>
                </a:solidFill>
              </a:rPr>
              <a:t>（一）功能</a:t>
            </a:r>
            <a:endParaRPr lang="zh-CN" altLang="en-US" sz="2800" b="1">
              <a:solidFill>
                <a:schemeClr val="accent1">
                  <a:lumMod val="75000"/>
                </a:schemeClr>
              </a:solidFill>
            </a:endParaRPr>
          </a:p>
          <a:p>
            <a:pPr algn="just">
              <a:lnSpc>
                <a:spcPct val="140000"/>
              </a:lnSpc>
            </a:pPr>
            <a:r>
              <a:rPr lang="en-US" sz="2400" b="1"/>
              <a:t>       </a:t>
            </a:r>
            <a:r>
              <a:rPr sz="2400" b="1"/>
              <a:t>从影响力来看，对功能的不同解释存在着目的论、价值论、作用论等不同认识。</a:t>
            </a:r>
            <a:endParaRPr sz="2400" b="1"/>
          </a:p>
          <a:p>
            <a:pPr algn="just">
              <a:lnSpc>
                <a:spcPct val="140000"/>
              </a:lnSpc>
            </a:pPr>
            <a:r>
              <a:rPr lang="en-US" sz="2400" b="1"/>
              <a:t>      </a:t>
            </a:r>
            <a:r>
              <a:rPr lang="zh-CN" altLang="en-US" sz="2400" b="1">
                <a:solidFill>
                  <a:schemeClr val="accent1">
                    <a:lumMod val="75000"/>
                  </a:schemeClr>
                </a:solidFill>
              </a:rPr>
              <a:t> 1. 目的论</a:t>
            </a:r>
            <a:endParaRPr sz="2400" b="1"/>
          </a:p>
          <a:p>
            <a:pPr algn="just">
              <a:lnSpc>
                <a:spcPct val="140000"/>
              </a:lnSpc>
            </a:pPr>
            <a:r>
              <a:rPr lang="en-US" sz="2400" b="1"/>
              <a:t>       </a:t>
            </a:r>
            <a:r>
              <a:rPr sz="2400" b="1"/>
              <a:t>目的论强调道德规范规定的行为总是追求非个人目的的行为。尽管涂尔干在社会学理论中强调对“功能”和“目的”要严加区分，并选择前者，但是一谈及教育问题，事实上却将这两个概念互换使用。在此意义上，德育功能与德育目的是几乎等同的。</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德育功能</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26490"/>
            <a:ext cx="10793095" cy="4890135"/>
          </a:xfrm>
          <a:prstGeom prst="rect">
            <a:avLst/>
          </a:prstGeom>
          <a:noFill/>
        </p:spPr>
        <p:txBody>
          <a:bodyPr wrap="square" rtlCol="0" anchor="t">
            <a:noAutofit/>
          </a:bodyPr>
          <a:p>
            <a:pPr algn="just">
              <a:lnSpc>
                <a:spcPct val="140000"/>
              </a:lnSpc>
            </a:pPr>
            <a:r>
              <a:rPr sz="2400" b="1"/>
              <a:t>       </a:t>
            </a:r>
            <a:r>
              <a:rPr lang="zh-CN" altLang="en-US" sz="2400" b="1">
                <a:solidFill>
                  <a:schemeClr val="accent1">
                    <a:lumMod val="75000"/>
                  </a:schemeClr>
                </a:solidFill>
              </a:rPr>
              <a:t> 2. 价值论</a:t>
            </a:r>
            <a:endParaRPr sz="2400" b="1"/>
          </a:p>
          <a:p>
            <a:pPr algn="just">
              <a:lnSpc>
                <a:spcPct val="140000"/>
              </a:lnSpc>
            </a:pPr>
            <a:r>
              <a:rPr lang="en-US" sz="2400" b="1"/>
              <a:t>       </a:t>
            </a:r>
            <a:r>
              <a:rPr sz="2400" b="1"/>
              <a:t>有学者认为，功能就是事物在人与自然、人与人相互作用的过程中所表现出来的价值。这种观点从价值的角度去阐释功能，看到了功能和价值相互联系的一面，但同样忽视了它们的区别。事物的功能与价值虽然都是通过与其他事物的相互作用而表现出来的，但是二者也存在区别。</a:t>
            </a:r>
            <a:endParaRPr sz="2400" b="1"/>
          </a:p>
          <a:p>
            <a:pPr algn="just">
              <a:lnSpc>
                <a:spcPct val="70000"/>
              </a:lnSpc>
            </a:pPr>
            <a:endParaRPr sz="2400" b="1"/>
          </a:p>
          <a:p>
            <a:pPr algn="just">
              <a:lnSpc>
                <a:spcPct val="140000"/>
              </a:lnSpc>
            </a:pPr>
            <a:r>
              <a:rPr lang="en-US" sz="2400" b="1"/>
              <a:t>     </a:t>
            </a:r>
            <a:r>
              <a:rPr lang="zh-CN" altLang="en-US" sz="2400" b="1">
                <a:solidFill>
                  <a:schemeClr val="accent1">
                    <a:lumMod val="75000"/>
                  </a:schemeClr>
                </a:solidFill>
              </a:rPr>
              <a:t>   3. 作用论</a:t>
            </a:r>
            <a:endParaRPr sz="2400" b="1"/>
          </a:p>
          <a:p>
            <a:pPr algn="just">
              <a:lnSpc>
                <a:spcPct val="140000"/>
              </a:lnSpc>
            </a:pPr>
            <a:r>
              <a:rPr lang="en-US" sz="2400" b="1"/>
              <a:t>       </a:t>
            </a:r>
            <a:r>
              <a:rPr sz="2400" b="1"/>
              <a:t>作用与功能之间虽然存在着不可分割的相关性，但作用并不是功能本身，将功能与作用相等同的观点也是不妥当的。</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德育功能</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82345"/>
            <a:ext cx="10793095" cy="4890135"/>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（二）德育功能</a:t>
            </a:r>
            <a:endParaRPr lang="zh-CN" altLang="en-US" sz="2800" b="1">
              <a:solidFill>
                <a:schemeClr val="accent1">
                  <a:lumMod val="75000"/>
                </a:schemeClr>
              </a:solidFill>
            </a:endParaRPr>
          </a:p>
          <a:p>
            <a:pPr algn="just">
              <a:lnSpc>
                <a:spcPct val="150000"/>
              </a:lnSpc>
            </a:pPr>
            <a:r>
              <a:rPr lang="en-US" sz="2400" b="1"/>
              <a:t>       </a:t>
            </a:r>
            <a:r>
              <a:rPr sz="2400" b="1"/>
              <a:t>德育功能是德育原理的一个重要基本理论问题。对德育功能的理解影响到人们对德育存在价值和意义的认识。正确理解德育功能有助于我们理解德育的重要性，也有助于我们理解德育概念本身。</a:t>
            </a:r>
            <a:endParaRPr sz="2400" b="1"/>
          </a:p>
          <a:p>
            <a:pPr algn="just">
              <a:lnSpc>
                <a:spcPct val="150000"/>
              </a:lnSpc>
            </a:pPr>
            <a:r>
              <a:rPr lang="en-US" sz="2400" b="1"/>
              <a:t>       </a:t>
            </a:r>
            <a:r>
              <a:rPr sz="2400" b="1"/>
              <a:t>德育功能是德育系统内部诸要素之间以及系统与环境之间相互作用时所产生的结果。</a:t>
            </a:r>
            <a:endParaRPr sz="2400" b="1"/>
          </a:p>
          <a:p>
            <a:pPr algn="just">
              <a:lnSpc>
                <a:spcPct val="150000"/>
              </a:lnSpc>
            </a:pPr>
            <a:r>
              <a:rPr lang="en-US" sz="2400" b="1"/>
              <a:t>       </a:t>
            </a:r>
            <a:r>
              <a:rPr sz="2400" b="1"/>
              <a:t>德育功能决定人们或社会对德育的需要状况，这种需要是社会历史条件决定的。</a:t>
            </a:r>
            <a:endParaRPr sz="2400" b="1"/>
          </a:p>
          <a:p>
            <a:pPr algn="just">
              <a:lnSpc>
                <a:spcPct val="150000"/>
              </a:lnSpc>
            </a:pPr>
            <a:r>
              <a:rPr lang="en-US" sz="2400" b="1"/>
              <a:t>       </a:t>
            </a:r>
            <a:r>
              <a:rPr sz="2400" b="1"/>
              <a:t>现代德育功能的实现方式不断扩展</a:t>
            </a:r>
            <a:r>
              <a:rPr lang="zh-CN" sz="2400" b="1"/>
              <a:t>，现代德育功能的力度也在扩展。</a:t>
            </a:r>
            <a:endParaRPr lang="zh-CN"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德育功能</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03580" y="1134745"/>
            <a:ext cx="10793095" cy="4890135"/>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（三）德育功能与德育价值、德育目的辨析</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50000"/>
              </a:lnSpc>
            </a:pPr>
            <a:r>
              <a:rPr lang="en-US" sz="2400" b="1"/>
              <a:t>       </a:t>
            </a:r>
            <a:r>
              <a:rPr sz="2400" b="1"/>
              <a:t>德育功能不同于德育价值。</a:t>
            </a:r>
            <a:endParaRPr sz="2400" b="1"/>
          </a:p>
          <a:p>
            <a:pPr algn="just">
              <a:lnSpc>
                <a:spcPct val="150000"/>
              </a:lnSpc>
            </a:pPr>
            <a:r>
              <a:rPr sz="2400" b="1"/>
              <a:t> </a:t>
            </a:r>
            <a:r>
              <a:rPr lang="en-US" sz="2400" b="1"/>
              <a:t>      </a:t>
            </a:r>
            <a:r>
              <a:rPr sz="2400" b="1"/>
              <a:t>德育价值具</a:t>
            </a:r>
            <a:r>
              <a:rPr lang="zh-CN" sz="2400" b="1"/>
              <a:t>有关系属性，反映了人们对德育活动的一种主观期待，是人们“理想的”价值在德育活动中的投射。简言之，德育功能是“实然”的、现实的影响，德育价值是“应然”的、理想的期待。</a:t>
            </a:r>
            <a:endParaRPr lang="zh-CN" sz="2400" b="1"/>
          </a:p>
          <a:p>
            <a:pPr algn="just">
              <a:lnSpc>
                <a:spcPct val="150000"/>
              </a:lnSpc>
            </a:pPr>
            <a:r>
              <a:rPr lang="zh-CN" sz="2400" b="1"/>
              <a:t> </a:t>
            </a:r>
            <a:r>
              <a:rPr lang="en-US" altLang="zh-CN" sz="2400" b="1"/>
              <a:t>      </a:t>
            </a:r>
            <a:r>
              <a:rPr lang="zh-CN" sz="2400" b="1"/>
              <a:t>德育功能不同于德育目的。</a:t>
            </a:r>
            <a:endParaRPr lang="zh-CN" sz="2400" b="1"/>
          </a:p>
          <a:p>
            <a:pPr algn="just">
              <a:lnSpc>
                <a:spcPct val="150000"/>
              </a:lnSpc>
            </a:pPr>
            <a:r>
              <a:rPr lang="en-US" altLang="zh-CN" sz="2400" b="1"/>
              <a:t>       </a:t>
            </a:r>
            <a:r>
              <a:rPr lang="zh-CN" sz="2400" b="1"/>
              <a:t>德育所发挥的功能不一定是德育目的所期待的，但德育目的除了反映一定的价值期待以外，还具有现实性，在一定程度上可以指导德育活动的开展。</a:t>
            </a:r>
            <a:endParaRPr lang="zh-CN"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德育功能</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03580" y="1134745"/>
            <a:ext cx="10793095" cy="4890135"/>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二、德育功能的分类</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50000"/>
              </a:lnSpc>
            </a:pPr>
            <a:r>
              <a:rPr lang="en-US" sz="2400" b="1"/>
              <a:t>       </a:t>
            </a:r>
            <a:r>
              <a:rPr sz="2400" b="1"/>
              <a:t>德育功能是一个多维度的概念。我们可以从不同的维度将德育功能划分为不同类型。</a:t>
            </a:r>
            <a:endParaRPr sz="2400" b="1"/>
          </a:p>
          <a:p>
            <a:pPr algn="just">
              <a:lnSpc>
                <a:spcPct val="80000"/>
              </a:lnSpc>
            </a:pPr>
            <a:endParaRPr sz="2400" b="1"/>
          </a:p>
          <a:p>
            <a:pPr algn="just">
              <a:lnSpc>
                <a:spcPct val="150000"/>
              </a:lnSpc>
            </a:pPr>
            <a:r>
              <a:rPr lang="en-US" sz="2400" b="1"/>
              <a:t>    </a:t>
            </a:r>
            <a:r>
              <a:rPr sz="2400" b="1"/>
              <a:t>（一）个体性功能与社会性功能</a:t>
            </a:r>
            <a:endParaRPr sz="2400" b="1"/>
          </a:p>
          <a:p>
            <a:pPr algn="just">
              <a:lnSpc>
                <a:spcPct val="150000"/>
              </a:lnSpc>
            </a:pPr>
            <a:r>
              <a:rPr lang="en-US" sz="2400" b="1"/>
              <a:t>                                        </a:t>
            </a:r>
            <a:r>
              <a:rPr sz="2400" b="1"/>
              <a:t>（二）正功能与负功能</a:t>
            </a:r>
            <a:endParaRPr sz="2400" b="1"/>
          </a:p>
          <a:p>
            <a:pPr algn="just">
              <a:lnSpc>
                <a:spcPct val="150000"/>
              </a:lnSpc>
            </a:pPr>
            <a:r>
              <a:rPr lang="en-US" sz="2400" b="1"/>
              <a:t>                                                                            </a:t>
            </a:r>
            <a:r>
              <a:rPr sz="2400" b="1"/>
              <a:t>（三）显性功能与隐性功能</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德育功能</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03580" y="901065"/>
            <a:ext cx="10793095" cy="4890135"/>
          </a:xfrm>
          <a:prstGeom prst="rect">
            <a:avLst/>
          </a:prstGeom>
          <a:noFill/>
        </p:spPr>
        <p:txBody>
          <a:bodyPr wrap="square" rtlCol="0" anchor="t">
            <a:noAutofit/>
          </a:bodyPr>
          <a:p>
            <a:pPr algn="just">
              <a:lnSpc>
                <a:spcPct val="140000"/>
              </a:lnSpc>
            </a:pPr>
            <a:r>
              <a:rPr lang="en-US" altLang="zh-CN" sz="2800" b="1">
                <a:solidFill>
                  <a:schemeClr val="accent1">
                    <a:lumMod val="75000"/>
                  </a:schemeClr>
                </a:solidFill>
              </a:rPr>
              <a:t>      </a:t>
            </a:r>
            <a:r>
              <a:rPr lang="zh-CN" altLang="en-US" sz="2800" b="1">
                <a:solidFill>
                  <a:schemeClr val="accent1">
                    <a:lumMod val="75000"/>
                  </a:schemeClr>
                </a:solidFill>
              </a:rPr>
              <a:t>二、德育功能的分类</a:t>
            </a:r>
            <a:endParaRPr lang="zh-CN" altLang="en-US" sz="2800" b="1">
              <a:solidFill>
                <a:schemeClr val="accent1">
                  <a:lumMod val="75000"/>
                </a:schemeClr>
              </a:solidFill>
            </a:endParaRPr>
          </a:p>
          <a:p>
            <a:pPr algn="just">
              <a:lnSpc>
                <a:spcPct val="140000"/>
              </a:lnSpc>
            </a:pPr>
            <a:r>
              <a:rPr lang="en-US" sz="2400" b="1"/>
              <a:t>       </a:t>
            </a:r>
            <a:r>
              <a:rPr sz="2400" b="1"/>
              <a:t>德育功能是一个多维度的概念。我们可以从不同的维度将德育功能划分为不同类型。</a:t>
            </a:r>
            <a:endParaRPr sz="2400" b="1"/>
          </a:p>
          <a:p>
            <a:pPr algn="just">
              <a:lnSpc>
                <a:spcPct val="140000"/>
              </a:lnSpc>
            </a:pPr>
            <a:r>
              <a:rPr lang="en-US" sz="2400" b="1"/>
              <a:t>     </a:t>
            </a:r>
            <a:r>
              <a:rPr lang="zh-CN" altLang="en-US" sz="2400" b="1">
                <a:solidFill>
                  <a:schemeClr val="accent1">
                    <a:lumMod val="75000"/>
                  </a:schemeClr>
                </a:solidFill>
              </a:rPr>
              <a:t>（一）个体性功能与社会性功能</a:t>
            </a:r>
            <a:endParaRPr lang="zh-CN" altLang="en-US" sz="2400" b="1">
              <a:solidFill>
                <a:schemeClr val="accent1">
                  <a:lumMod val="75000"/>
                </a:schemeClr>
              </a:solidFill>
            </a:endParaRPr>
          </a:p>
          <a:p>
            <a:pPr algn="just">
              <a:lnSpc>
                <a:spcPct val="140000"/>
              </a:lnSpc>
            </a:pPr>
            <a:r>
              <a:rPr lang="en-US" sz="2400" b="1"/>
              <a:t>       </a:t>
            </a:r>
            <a:r>
              <a:rPr sz="2400" b="1"/>
              <a:t>从作用的对象来看，德育功能可分为个体性功能和社会性功能。</a:t>
            </a:r>
            <a:endParaRPr sz="2400" b="1"/>
          </a:p>
          <a:p>
            <a:pPr algn="just">
              <a:lnSpc>
                <a:spcPct val="140000"/>
              </a:lnSpc>
              <a:buClrTx/>
              <a:buSzTx/>
              <a:buFontTx/>
            </a:pPr>
            <a:r>
              <a:rPr lang="en-US" sz="2400" b="1"/>
              <a:t>     </a:t>
            </a:r>
            <a:r>
              <a:rPr lang="zh-CN" altLang="en-US" sz="2400" b="1">
                <a:solidFill>
                  <a:schemeClr val="accent1">
                    <a:lumMod val="75000"/>
                  </a:schemeClr>
                </a:solidFill>
              </a:rPr>
              <a:t>（二）正功能与负功能</a:t>
            </a:r>
            <a:endParaRPr lang="zh-CN" altLang="en-US" sz="2400" b="1">
              <a:solidFill>
                <a:schemeClr val="accent1">
                  <a:lumMod val="75000"/>
                </a:schemeClr>
              </a:solidFill>
            </a:endParaRPr>
          </a:p>
          <a:p>
            <a:pPr algn="just">
              <a:lnSpc>
                <a:spcPct val="140000"/>
              </a:lnSpc>
            </a:pPr>
            <a:r>
              <a:rPr lang="en-US" sz="2400" b="1"/>
              <a:t>       </a:t>
            </a:r>
            <a:r>
              <a:rPr sz="2400" b="1"/>
              <a:t>正功能与负功能是美国社会学家默顿（Robert K.Merton）在 20 世纪 50年代末提出的功能分析维度。</a:t>
            </a:r>
            <a:endParaRPr sz="2400" b="1"/>
          </a:p>
          <a:p>
            <a:pPr algn="just">
              <a:lnSpc>
                <a:spcPct val="140000"/>
              </a:lnSpc>
              <a:buClrTx/>
              <a:buSzTx/>
              <a:buFontTx/>
            </a:pPr>
            <a:r>
              <a:rPr lang="en-US" sz="2400" b="1"/>
              <a:t>     </a:t>
            </a:r>
            <a:r>
              <a:rPr lang="zh-CN" altLang="en-US" sz="2400" b="1">
                <a:solidFill>
                  <a:schemeClr val="accent1">
                    <a:lumMod val="75000"/>
                  </a:schemeClr>
                </a:solidFill>
              </a:rPr>
              <a:t>（三）显性功能与隐性功能</a:t>
            </a:r>
            <a:endParaRPr lang="zh-CN" altLang="en-US" sz="2400" b="1">
              <a:solidFill>
                <a:schemeClr val="accent1">
                  <a:lumMod val="75000"/>
                </a:schemeClr>
              </a:solidFill>
            </a:endParaRPr>
          </a:p>
          <a:p>
            <a:pPr algn="just">
              <a:lnSpc>
                <a:spcPct val="140000"/>
              </a:lnSpc>
            </a:pPr>
            <a:r>
              <a:rPr lang="en-US" sz="2400" b="1"/>
              <a:t>       </a:t>
            </a:r>
            <a:r>
              <a:rPr sz="2400" b="1"/>
              <a:t>显性功能与隐性功能是默顿分析功能的又一维度。</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德育功能</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03580" y="1073785"/>
            <a:ext cx="10793095" cy="4890135"/>
          </a:xfrm>
          <a:prstGeom prst="rect">
            <a:avLst/>
          </a:prstGeom>
          <a:noFill/>
        </p:spPr>
        <p:txBody>
          <a:bodyPr wrap="square" rtlCol="0" anchor="t">
            <a:noAutofit/>
          </a:bodyPr>
          <a:p>
            <a:pPr algn="just">
              <a:lnSpc>
                <a:spcPct val="150000"/>
              </a:lnSpc>
            </a:pPr>
            <a:r>
              <a:rPr lang="en-US" altLang="zh-CN" sz="2800" b="1">
                <a:solidFill>
                  <a:schemeClr val="accent1">
                    <a:lumMod val="75000"/>
                  </a:schemeClr>
                </a:solidFill>
              </a:rPr>
              <a:t>      </a:t>
            </a:r>
            <a:r>
              <a:rPr lang="zh-CN" altLang="en-US" sz="2800" b="1">
                <a:solidFill>
                  <a:schemeClr val="accent1">
                    <a:lumMod val="75000"/>
                  </a:schemeClr>
                </a:solidFill>
              </a:rPr>
              <a:t>三、学校德育的功能</a:t>
            </a:r>
            <a:endParaRPr lang="zh-CN" altLang="en-US" sz="2800" b="1">
              <a:solidFill>
                <a:schemeClr val="accent1">
                  <a:lumMod val="75000"/>
                </a:schemeClr>
              </a:solidFill>
            </a:endParaRPr>
          </a:p>
          <a:p>
            <a:pPr algn="just">
              <a:lnSpc>
                <a:spcPct val="150000"/>
              </a:lnSpc>
            </a:pPr>
            <a:r>
              <a:rPr lang="en-US" sz="2400" b="1"/>
              <a:t>       </a:t>
            </a:r>
            <a:r>
              <a:rPr sz="2400" b="1"/>
              <a:t>学校德育的功能主要有社会性功能、个体性功能与教育性功能。三者有密切的联系，但却不是从一个维度观照的结果。要完整地描述德育的功能，必须坚持社会性、个体性和教育性三大维度的统一。</a:t>
            </a:r>
            <a:endParaRPr sz="2400" b="1"/>
          </a:p>
          <a:p>
            <a:pPr algn="just">
              <a:lnSpc>
                <a:spcPct val="50000"/>
              </a:lnSpc>
            </a:pPr>
            <a:endParaRPr sz="2400" b="1"/>
          </a:p>
          <a:p>
            <a:pPr algn="just">
              <a:lnSpc>
                <a:spcPct val="150000"/>
              </a:lnSpc>
            </a:pPr>
            <a:r>
              <a:rPr lang="zh-CN" altLang="en-US" sz="2400" b="1">
                <a:solidFill>
                  <a:schemeClr val="accent1">
                    <a:lumMod val="75000"/>
                  </a:schemeClr>
                </a:solidFill>
              </a:rPr>
              <a:t>    </a:t>
            </a:r>
            <a:r>
              <a:rPr lang="en-US" altLang="zh-CN" sz="2400" b="1">
                <a:solidFill>
                  <a:schemeClr val="accent1">
                    <a:lumMod val="75000"/>
                  </a:schemeClr>
                </a:solidFill>
              </a:rPr>
              <a:t> </a:t>
            </a:r>
            <a:r>
              <a:rPr lang="zh-CN" altLang="en-US" sz="2400" b="1">
                <a:solidFill>
                  <a:schemeClr val="accent1">
                    <a:lumMod val="75000"/>
                  </a:schemeClr>
                </a:solidFill>
              </a:rPr>
              <a:t>（一）社会性功能</a:t>
            </a:r>
            <a:endParaRPr lang="zh-CN" altLang="en-US" sz="2400" b="1">
              <a:solidFill>
                <a:schemeClr val="accent1">
                  <a:lumMod val="75000"/>
                </a:schemeClr>
              </a:solidFill>
            </a:endParaRPr>
          </a:p>
          <a:p>
            <a:pPr algn="just">
              <a:lnSpc>
                <a:spcPct val="150000"/>
              </a:lnSpc>
            </a:pPr>
            <a:r>
              <a:rPr lang="en-US" sz="2400" b="1"/>
              <a:t>       </a:t>
            </a:r>
            <a:r>
              <a:rPr sz="2400" b="1"/>
              <a:t>德育的社会性功能主要包括经济功能、政治功能、文化功能和生态功能，单一的政治功能或单一的经济、文化、生态功能等都会使得德育的社会性功能残缺不全。唯有在整合的意义上方能全面把握德育社会性功能的全貌。</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德育功能</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03580" y="931545"/>
            <a:ext cx="10793095" cy="4890135"/>
          </a:xfrm>
          <a:prstGeom prst="rect">
            <a:avLst/>
          </a:prstGeom>
          <a:noFill/>
        </p:spPr>
        <p:txBody>
          <a:bodyPr wrap="square" rtlCol="0" anchor="t">
            <a:noAutofit/>
          </a:bodyPr>
          <a:p>
            <a:pPr algn="just">
              <a:lnSpc>
                <a:spcPct val="140000"/>
              </a:lnSpc>
            </a:pPr>
            <a:r>
              <a:rPr lang="en-US" altLang="zh-CN" sz="2800" b="1">
                <a:solidFill>
                  <a:schemeClr val="accent1">
                    <a:lumMod val="75000"/>
                  </a:schemeClr>
                </a:solidFill>
              </a:rPr>
              <a:t>      </a:t>
            </a:r>
            <a:r>
              <a:rPr lang="zh-CN" altLang="en-US" sz="2800" b="1">
                <a:solidFill>
                  <a:schemeClr val="accent1">
                    <a:lumMod val="75000"/>
                  </a:schemeClr>
                </a:solidFill>
              </a:rPr>
              <a:t>1. 学校德育的经济功能</a:t>
            </a:r>
            <a:endParaRPr lang="zh-CN" altLang="en-US" sz="2800" b="1">
              <a:solidFill>
                <a:schemeClr val="accent1">
                  <a:lumMod val="75000"/>
                </a:schemeClr>
              </a:solidFill>
            </a:endParaRPr>
          </a:p>
          <a:p>
            <a:pPr algn="just">
              <a:lnSpc>
                <a:spcPct val="140000"/>
              </a:lnSpc>
            </a:pPr>
            <a:r>
              <a:rPr lang="en-US" sz="2400" b="1"/>
              <a:t>       </a:t>
            </a:r>
            <a:r>
              <a:rPr sz="2400" b="1"/>
              <a:t>学校德育的经济功能主要表现为以下三个方面。</a:t>
            </a:r>
            <a:endParaRPr sz="2400" b="1"/>
          </a:p>
          <a:p>
            <a:pPr algn="just">
              <a:lnSpc>
                <a:spcPct val="140000"/>
              </a:lnSpc>
            </a:pPr>
            <a:r>
              <a:rPr lang="en-US" sz="2400" b="1"/>
              <a:t>     </a:t>
            </a:r>
            <a:r>
              <a:rPr sz="2400" b="1"/>
              <a:t>（1）对劳动者经济行为的价值规范功能。</a:t>
            </a:r>
            <a:endParaRPr sz="2400" b="1"/>
          </a:p>
          <a:p>
            <a:pPr algn="just">
              <a:lnSpc>
                <a:spcPct val="140000"/>
              </a:lnSpc>
            </a:pPr>
            <a:r>
              <a:rPr lang="en-US" sz="2400" b="1"/>
              <a:t>     </a:t>
            </a:r>
            <a:r>
              <a:rPr sz="2400" b="1"/>
              <a:t>（2）对社会经济形态的维护功能。</a:t>
            </a:r>
            <a:endParaRPr sz="2400" b="1"/>
          </a:p>
          <a:p>
            <a:pPr algn="just">
              <a:lnSpc>
                <a:spcPct val="140000"/>
              </a:lnSpc>
            </a:pPr>
            <a:r>
              <a:rPr lang="en-US" sz="2400" b="1"/>
              <a:t>     </a:t>
            </a:r>
            <a:r>
              <a:rPr sz="2400" b="1"/>
              <a:t>（3）对劳动者生活与消费领域的引导功能。</a:t>
            </a:r>
            <a:endParaRPr sz="2400" b="1"/>
          </a:p>
          <a:p>
            <a:pPr algn="just">
              <a:lnSpc>
                <a:spcPct val="140000"/>
              </a:lnSpc>
            </a:pPr>
            <a:r>
              <a:rPr lang="en-US" sz="2400" b="1"/>
              <a:t>       </a:t>
            </a:r>
            <a:r>
              <a:rPr sz="2400" b="1"/>
              <a:t>学校德育的经济功能仅是德育功能的一个方面，而且这一功能通常是以内隐的、间接的方式体现出来的，因而不可无节制地夸大德育的经济功能。</a:t>
            </a:r>
            <a:endParaRPr sz="2400" b="1"/>
          </a:p>
          <a:p>
            <a:pPr algn="just">
              <a:lnSpc>
                <a:spcPct val="140000"/>
              </a:lnSpc>
            </a:pPr>
            <a:r>
              <a:rPr lang="en-US" sz="2400" b="1"/>
              <a:t>       </a:t>
            </a:r>
            <a:r>
              <a:rPr sz="2400" b="1"/>
              <a:t>从根本上说，“经济必须服从道德目的，而不是反过来”，“以经济为中心的教育却可能大大地限制了学生的前程，磨平他们的棱角，使之最大程度地适应某种职业”。</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9"/>
          <p:cNvSpPr txBox="1"/>
          <p:nvPr/>
        </p:nvSpPr>
        <p:spPr>
          <a:xfrm>
            <a:off x="4853305" y="968375"/>
            <a:ext cx="2484755" cy="1052830"/>
          </a:xfrm>
          <a:prstGeom prst="rect">
            <a:avLst/>
          </a:prstGeom>
          <a:noFill/>
        </p:spPr>
        <p:txBody>
          <a:bodyPr wrap="square" rtlCol="0">
            <a:spAutoFit/>
          </a:bodyPr>
          <a:p>
            <a:pPr algn="just">
              <a:lnSpc>
                <a:spcPts val="7500"/>
              </a:lnSpc>
            </a:pPr>
            <a:r>
              <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目</a:t>
            </a:r>
            <a:r>
              <a:rPr lang="en-US" alt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录</a:t>
            </a:r>
            <a:endPar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p:txBody>
      </p:sp>
      <p:grpSp>
        <p:nvGrpSpPr>
          <p:cNvPr id="8" name="组合 7"/>
          <p:cNvGrpSpPr/>
          <p:nvPr/>
        </p:nvGrpSpPr>
        <p:grpSpPr>
          <a:xfrm>
            <a:off x="2949575" y="2021205"/>
            <a:ext cx="6202680" cy="3599815"/>
            <a:chOff x="4645" y="3183"/>
            <a:chExt cx="9768" cy="5669"/>
          </a:xfrm>
        </p:grpSpPr>
        <p:sp>
          <p:nvSpPr>
            <p:cNvPr id="4" name="圆角矩形 3"/>
            <p:cNvSpPr/>
            <p:nvPr/>
          </p:nvSpPr>
          <p:spPr>
            <a:xfrm>
              <a:off x="4645" y="5271"/>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nvSpPr>
          <p:spPr>
            <a:xfrm>
              <a:off x="4645" y="7096"/>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4645" y="3446"/>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5175" y="3183"/>
              <a:ext cx="8908" cy="1911"/>
            </a:xfrm>
            <a:prstGeom prst="rect">
              <a:avLst/>
            </a:prstGeom>
            <a:noFill/>
          </p:spPr>
          <p:txBody>
            <a:bodyPr wrap="square" rtlCol="0">
              <a:noAutofit/>
            </a:bodyPr>
            <a:p>
              <a:pPr algn="just">
                <a:lnSpc>
                  <a:spcPts val="7500"/>
                </a:lnSpc>
              </a:pPr>
              <a:r>
                <a:rPr lang="zh-CN" altLang="en-US"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第一节　</a:t>
              </a:r>
              <a:r>
                <a:rPr lang="en-US" altLang="zh-CN"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altLang="en-US"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德育本质</a:t>
              </a:r>
              <a:r>
                <a:rPr lang="zh-CN" altLang="en-US" sz="44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endParaRPr lang="zh-CN" altLang="en-US" sz="44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just">
                <a:lnSpc>
                  <a:spcPts val="7500"/>
                </a:lnSpc>
              </a:pP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
          <p:nvSpPr>
            <p:cNvPr id="6" name="文本框 9"/>
            <p:cNvSpPr txBox="1"/>
            <p:nvPr/>
          </p:nvSpPr>
          <p:spPr>
            <a:xfrm>
              <a:off x="5173" y="5090"/>
              <a:ext cx="9241" cy="1947"/>
            </a:xfrm>
            <a:prstGeom prst="rect">
              <a:avLst/>
            </a:prstGeom>
            <a:noFill/>
          </p:spPr>
          <p:txBody>
            <a:bodyPr wrap="square" rtlCol="0">
              <a:noAutofit/>
            </a:bodyPr>
            <a:p>
              <a:pPr algn="just">
                <a:lnSpc>
                  <a:spcPts val="7500"/>
                </a:lnSpc>
              </a:pPr>
              <a:r>
                <a:rPr lang="zh-CN" altLang="en-US"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第二节　</a:t>
              </a:r>
              <a:r>
                <a:rPr lang="en-US" altLang="zh-CN"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altLang="en-US"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德育目的 </a:t>
              </a:r>
              <a:endParaRPr lang="zh-CN" altLang="en-US" sz="44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just">
                <a:lnSpc>
                  <a:spcPts val="7500"/>
                </a:lnSpc>
              </a:pPr>
              <a:r>
                <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rPr>
                <a:t> </a:t>
              </a: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
          <p:nvSpPr>
            <p:cNvPr id="7" name="文本框 9"/>
            <p:cNvSpPr txBox="1"/>
            <p:nvPr/>
          </p:nvSpPr>
          <p:spPr>
            <a:xfrm>
              <a:off x="5187" y="6888"/>
              <a:ext cx="8753" cy="1965"/>
            </a:xfrm>
            <a:prstGeom prst="rect">
              <a:avLst/>
            </a:prstGeom>
            <a:noFill/>
          </p:spPr>
          <p:txBody>
            <a:bodyPr wrap="square" rtlCol="0">
              <a:noAutofit/>
            </a:bodyPr>
            <a:p>
              <a:pPr algn="just">
                <a:lnSpc>
                  <a:spcPts val="7500"/>
                </a:lnSpc>
              </a:pPr>
              <a:r>
                <a:rPr lang="zh-CN" altLang="en-US"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第三节　</a:t>
              </a:r>
              <a:r>
                <a:rPr lang="en-US" altLang="zh-CN"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altLang="en-US"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德育功能</a:t>
              </a:r>
              <a:r>
                <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rPr>
                <a:t> </a:t>
              </a: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gr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p15:prstTrans prst="pageCurlDouble"/>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德育功能</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03580" y="1022985"/>
            <a:ext cx="10793095" cy="4890135"/>
          </a:xfrm>
          <a:prstGeom prst="rect">
            <a:avLst/>
          </a:prstGeom>
          <a:noFill/>
        </p:spPr>
        <p:txBody>
          <a:bodyPr wrap="square" rtlCol="0" anchor="t">
            <a:noAutofit/>
          </a:bodyPr>
          <a:p>
            <a:pPr algn="just">
              <a:lnSpc>
                <a:spcPct val="140000"/>
              </a:lnSpc>
            </a:pPr>
            <a:r>
              <a:rPr lang="en-US" altLang="zh-CN" sz="2800" b="1">
                <a:solidFill>
                  <a:schemeClr val="accent1">
                    <a:lumMod val="75000"/>
                  </a:schemeClr>
                </a:solidFill>
              </a:rPr>
              <a:t>      </a:t>
            </a:r>
            <a:r>
              <a:rPr lang="zh-CN" altLang="en-US" sz="2800" b="1">
                <a:solidFill>
                  <a:schemeClr val="accent1">
                    <a:lumMod val="75000"/>
                  </a:schemeClr>
                </a:solidFill>
              </a:rPr>
              <a:t>2. 学校德育的政治功能</a:t>
            </a:r>
            <a:endParaRPr lang="zh-CN" altLang="en-US" sz="2800" b="1">
              <a:solidFill>
                <a:schemeClr val="accent1">
                  <a:lumMod val="75000"/>
                </a:schemeClr>
              </a:solidFill>
            </a:endParaRPr>
          </a:p>
          <a:p>
            <a:pPr algn="just">
              <a:lnSpc>
                <a:spcPct val="140000"/>
              </a:lnSpc>
            </a:pPr>
            <a:r>
              <a:rPr lang="en-US" sz="2400" b="1"/>
              <a:t>       </a:t>
            </a:r>
            <a:r>
              <a:rPr sz="2400" b="1"/>
              <a:t>学校德育的政治功能可归纳为如下四个方面。</a:t>
            </a:r>
            <a:endParaRPr sz="2400" b="1"/>
          </a:p>
          <a:p>
            <a:pPr algn="just">
              <a:lnSpc>
                <a:spcPct val="140000"/>
              </a:lnSpc>
            </a:pPr>
            <a:r>
              <a:rPr lang="en-US" sz="2400" b="1"/>
              <a:t>     </a:t>
            </a:r>
            <a:r>
              <a:rPr sz="2400" b="1"/>
              <a:t>（1）传播与强化政治意识。</a:t>
            </a:r>
            <a:endParaRPr sz="2400" b="1"/>
          </a:p>
          <a:p>
            <a:pPr algn="just">
              <a:lnSpc>
                <a:spcPct val="140000"/>
              </a:lnSpc>
            </a:pPr>
            <a:r>
              <a:rPr lang="en-US" sz="2400" b="1"/>
              <a:t>     </a:t>
            </a:r>
            <a:r>
              <a:rPr sz="2400" b="1"/>
              <a:t>（2）引导与培育政治行动。</a:t>
            </a:r>
            <a:endParaRPr sz="2400" b="1"/>
          </a:p>
          <a:p>
            <a:pPr algn="just">
              <a:lnSpc>
                <a:spcPct val="140000"/>
              </a:lnSpc>
            </a:pPr>
            <a:r>
              <a:rPr lang="en-US" sz="2400" b="1"/>
              <a:t>     </a:t>
            </a:r>
            <a:r>
              <a:rPr sz="2400" b="1"/>
              <a:t>（3）充实与更新政治机构。</a:t>
            </a:r>
            <a:endParaRPr sz="2400" b="1"/>
          </a:p>
          <a:p>
            <a:pPr algn="just">
              <a:lnSpc>
                <a:spcPct val="140000"/>
              </a:lnSpc>
            </a:pPr>
            <a:r>
              <a:rPr lang="en-US" sz="2400" b="1"/>
              <a:t>     </a:t>
            </a:r>
            <a:r>
              <a:rPr sz="2400" b="1"/>
              <a:t>（4）再制与创新政治关系。</a:t>
            </a:r>
            <a:endParaRPr sz="2400" b="1"/>
          </a:p>
          <a:p>
            <a:pPr algn="just">
              <a:lnSpc>
                <a:spcPct val="140000"/>
              </a:lnSpc>
            </a:pPr>
            <a:r>
              <a:rPr lang="en-US" sz="2400" b="1"/>
              <a:t>       </a:t>
            </a:r>
            <a:r>
              <a:rPr sz="2400" b="1"/>
              <a:t>必须明确的是，尽管德育具有传播、维系、强化政治意识的功能，但这种功能的发挥是有条件、有限度的，绝不能将其视为德育的唯一功能。将学校德育纳入单一的政治轨道来设计，既不符合认识逻辑，也不符合实践逻辑。</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德育功能</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03580" y="1022985"/>
            <a:ext cx="10793095" cy="4890135"/>
          </a:xfrm>
          <a:prstGeom prst="rect">
            <a:avLst/>
          </a:prstGeom>
          <a:noFill/>
        </p:spPr>
        <p:txBody>
          <a:bodyPr wrap="square" rtlCol="0" anchor="t">
            <a:noAutofit/>
          </a:bodyPr>
          <a:p>
            <a:pPr algn="just">
              <a:lnSpc>
                <a:spcPct val="140000"/>
              </a:lnSpc>
            </a:pPr>
            <a:r>
              <a:rPr lang="en-US" altLang="zh-CN" sz="2800" b="1">
                <a:solidFill>
                  <a:schemeClr val="accent1">
                    <a:lumMod val="75000"/>
                  </a:schemeClr>
                </a:solidFill>
              </a:rPr>
              <a:t>      </a:t>
            </a:r>
            <a:r>
              <a:rPr lang="zh-CN" altLang="en-US" sz="2800" b="1">
                <a:solidFill>
                  <a:schemeClr val="accent1">
                    <a:lumMod val="75000"/>
                  </a:schemeClr>
                </a:solidFill>
              </a:rPr>
              <a:t>3. 学校德育的文化功能</a:t>
            </a:r>
            <a:endParaRPr lang="zh-CN" altLang="en-US" sz="2800" b="1">
              <a:solidFill>
                <a:schemeClr val="accent1">
                  <a:lumMod val="75000"/>
                </a:schemeClr>
              </a:solidFill>
            </a:endParaRPr>
          </a:p>
          <a:p>
            <a:pPr algn="just">
              <a:lnSpc>
                <a:spcPct val="10000"/>
              </a:lnSpc>
            </a:pPr>
            <a:endParaRPr lang="zh-CN" altLang="en-US" sz="2800" b="1">
              <a:solidFill>
                <a:schemeClr val="accent1">
                  <a:lumMod val="75000"/>
                </a:schemeClr>
              </a:solidFill>
            </a:endParaRPr>
          </a:p>
          <a:p>
            <a:pPr algn="just">
              <a:lnSpc>
                <a:spcPct val="140000"/>
              </a:lnSpc>
            </a:pPr>
            <a:r>
              <a:rPr lang="en-US" sz="2400" b="1"/>
              <a:t>       </a:t>
            </a:r>
            <a:r>
              <a:rPr sz="2400" b="1"/>
              <a:t>学校德育的文化功能包括以下两个方面。</a:t>
            </a:r>
            <a:endParaRPr sz="2400" b="1"/>
          </a:p>
          <a:p>
            <a:pPr algn="just">
              <a:lnSpc>
                <a:spcPct val="140000"/>
              </a:lnSpc>
            </a:pPr>
            <a:r>
              <a:rPr lang="en-US" sz="2400" b="1"/>
              <a:t>     （1）学校德育的文化传承功能。</a:t>
            </a:r>
            <a:endParaRPr lang="en-US" sz="2400" b="1"/>
          </a:p>
          <a:p>
            <a:pPr algn="just">
              <a:lnSpc>
                <a:spcPct val="140000"/>
              </a:lnSpc>
            </a:pPr>
            <a:r>
              <a:rPr lang="en-US" sz="2400" b="1"/>
              <a:t>       学校德育的文化功能首先表现为文化传承功能，即维持原有文化及其结构、保持文化相对稳定性的功能。</a:t>
            </a:r>
            <a:endParaRPr lang="en-US" sz="2400" b="1"/>
          </a:p>
          <a:p>
            <a:pPr algn="just">
              <a:lnSpc>
                <a:spcPct val="140000"/>
              </a:lnSpc>
            </a:pPr>
            <a:r>
              <a:rPr lang="en-US" sz="2400" b="1"/>
              <a:t>     （2）学校德育的文化创新功能。</a:t>
            </a:r>
            <a:endParaRPr lang="en-US" sz="2400" b="1"/>
          </a:p>
          <a:p>
            <a:pPr algn="just">
              <a:lnSpc>
                <a:spcPct val="140000"/>
              </a:lnSpc>
            </a:pPr>
            <a:r>
              <a:rPr lang="en-US" sz="2400" b="1"/>
              <a:t>       学校德育以文化积淀的形式塑造着学生的道德人格。这种“塑造”并不局限于对传统道德文化的承续，而是同时实现着对文化的“再造”，推动并促进着文化的创造与变革。</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德育功能</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99135" y="1271905"/>
            <a:ext cx="10793095" cy="3885565"/>
          </a:xfrm>
          <a:prstGeom prst="rect">
            <a:avLst/>
          </a:prstGeom>
          <a:noFill/>
        </p:spPr>
        <p:txBody>
          <a:bodyPr wrap="square" rtlCol="0" anchor="t">
            <a:noAutofit/>
          </a:bodyPr>
          <a:p>
            <a:pPr algn="just">
              <a:lnSpc>
                <a:spcPct val="150000"/>
              </a:lnSpc>
            </a:pPr>
            <a:r>
              <a:rPr lang="en-US" sz="2800" b="1"/>
              <a:t>       总之，</a:t>
            </a:r>
            <a:r>
              <a:rPr sz="2800" b="1"/>
              <a:t>在处理传统文化与现代文化的关系上，学校德育应持有的立场是：在承续传统文化之合理性、民族性、时代性与扬弃其局限性、保守性的基础上，实现传统文化的现代转换和现代文化的传统承接。无论是沉湎于传统文化与传统道德的精神自恋和全盘接纳的民族中心主义或保守主义，还是秉持现代化的重新谋划而剔除道德传统、从头再来的民族虚无主义或自由主义，都无益于甚至有害于学校德育文化资源的传承与文化创新，因而必须予以反对和批判。</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德育功能</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03580" y="1022985"/>
            <a:ext cx="10793095" cy="4890135"/>
          </a:xfrm>
          <a:prstGeom prst="rect">
            <a:avLst/>
          </a:prstGeom>
          <a:noFill/>
        </p:spPr>
        <p:txBody>
          <a:bodyPr wrap="square" rtlCol="0" anchor="t">
            <a:noAutofit/>
          </a:bodyPr>
          <a:p>
            <a:pPr algn="just">
              <a:lnSpc>
                <a:spcPct val="140000"/>
              </a:lnSpc>
            </a:pPr>
            <a:r>
              <a:rPr lang="en-US" altLang="zh-CN" sz="2800" b="1">
                <a:solidFill>
                  <a:schemeClr val="accent1">
                    <a:lumMod val="75000"/>
                  </a:schemeClr>
                </a:solidFill>
              </a:rPr>
              <a:t>      </a:t>
            </a:r>
            <a:r>
              <a:rPr lang="zh-CN" altLang="en-US" sz="2800" b="1">
                <a:solidFill>
                  <a:schemeClr val="accent1">
                    <a:lumMod val="75000"/>
                  </a:schemeClr>
                </a:solidFill>
              </a:rPr>
              <a:t>4. 学校德育的生态功能</a:t>
            </a:r>
            <a:endParaRPr lang="zh-CN" altLang="en-US" sz="2800" b="1">
              <a:solidFill>
                <a:schemeClr val="accent1">
                  <a:lumMod val="75000"/>
                </a:schemeClr>
              </a:solidFill>
            </a:endParaRPr>
          </a:p>
          <a:p>
            <a:pPr algn="just">
              <a:lnSpc>
                <a:spcPct val="0"/>
              </a:lnSpc>
            </a:pP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40000"/>
              </a:lnSpc>
            </a:pPr>
            <a:r>
              <a:rPr lang="en-US" sz="2400" b="1"/>
              <a:t>       </a:t>
            </a:r>
            <a:r>
              <a:rPr sz="2400" b="1"/>
              <a:t>学校德育的生态功能应运而生，主要表现在以下两个方面。</a:t>
            </a:r>
            <a:endParaRPr sz="2400" b="1"/>
          </a:p>
          <a:p>
            <a:pPr algn="just">
              <a:lnSpc>
                <a:spcPct val="140000"/>
              </a:lnSpc>
            </a:pPr>
            <a:r>
              <a:rPr lang="en-US" sz="2400" b="1"/>
              <a:t>     </a:t>
            </a:r>
            <a:r>
              <a:rPr sz="2400" b="1"/>
              <a:t>（1）使学生形成新的人生观与自然观。</a:t>
            </a:r>
            <a:endParaRPr sz="2400" b="1"/>
          </a:p>
          <a:p>
            <a:pPr algn="just">
              <a:lnSpc>
                <a:spcPct val="140000"/>
              </a:lnSpc>
            </a:pPr>
            <a:r>
              <a:rPr lang="en-US" sz="2400" b="1"/>
              <a:t>     </a:t>
            </a:r>
            <a:r>
              <a:rPr sz="2400" b="1"/>
              <a:t>（2）合理规范人与自然交往的行为。</a:t>
            </a:r>
            <a:endParaRPr sz="2400" b="1"/>
          </a:p>
          <a:p>
            <a:pPr algn="just">
              <a:lnSpc>
                <a:spcPct val="140000"/>
              </a:lnSpc>
            </a:pPr>
            <a:r>
              <a:rPr lang="en-US" sz="2400" b="1"/>
              <a:t>       </a:t>
            </a:r>
            <a:r>
              <a:rPr sz="2400" b="1"/>
              <a:t>教育的一个不可推卸的责任就是，去除人与自然交往过程中的种种短视行为、功利行为，从可持续发展的角度处理人与自然的关系，承担起人类发展的道德责任与生态责任。学校德育应使学生正确认识人与自然关系中的道德问题，学会从道德的维度来审视自然、反思自我，从小养成保护环境、节约资源、关爱家园、热爱生命、尊重生命多样性的良好行为习惯。</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德育功能</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03580" y="860425"/>
            <a:ext cx="10793095" cy="4890135"/>
          </a:xfrm>
          <a:prstGeom prst="rect">
            <a:avLst/>
          </a:prstGeom>
          <a:noFill/>
        </p:spPr>
        <p:txBody>
          <a:bodyPr wrap="square" rtlCol="0" anchor="t">
            <a:noAutofit/>
          </a:bodyPr>
          <a:p>
            <a:pPr algn="just">
              <a:lnSpc>
                <a:spcPct val="140000"/>
              </a:lnSpc>
            </a:pPr>
            <a:r>
              <a:rPr lang="en-US" altLang="zh-CN" sz="2800" b="1">
                <a:solidFill>
                  <a:schemeClr val="accent1">
                    <a:lumMod val="75000"/>
                  </a:schemeClr>
                </a:solidFill>
              </a:rPr>
              <a:t>    </a:t>
            </a:r>
            <a:r>
              <a:rPr lang="zh-CN" altLang="en-US" sz="2800" b="1">
                <a:solidFill>
                  <a:schemeClr val="accent1">
                    <a:lumMod val="75000"/>
                  </a:schemeClr>
                </a:solidFill>
              </a:rPr>
              <a:t>（二）个体性功能</a:t>
            </a:r>
            <a:endParaRPr lang="zh-CN" altLang="en-US" sz="2800" b="1">
              <a:solidFill>
                <a:schemeClr val="accent1">
                  <a:lumMod val="75000"/>
                </a:schemeClr>
              </a:solidFill>
            </a:endParaRPr>
          </a:p>
          <a:p>
            <a:pPr algn="just">
              <a:lnSpc>
                <a:spcPct val="0"/>
              </a:lnSpc>
            </a:pP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40000"/>
              </a:lnSpc>
            </a:pPr>
            <a:r>
              <a:rPr lang="en-US" sz="2400" b="1">
                <a:solidFill>
                  <a:srgbClr val="35374B"/>
                </a:solidFill>
              </a:rPr>
              <a:t>  </a:t>
            </a:r>
            <a:r>
              <a:rPr lang="zh-CN" altLang="en-US" sz="2400" b="1">
                <a:solidFill>
                  <a:schemeClr val="accent1">
                    <a:lumMod val="75000"/>
                  </a:schemeClr>
                </a:solidFill>
              </a:rPr>
              <a:t>     1. 个体发展功能</a:t>
            </a:r>
            <a:endParaRPr sz="2400" b="1">
              <a:solidFill>
                <a:srgbClr val="35374B"/>
              </a:solidFill>
            </a:endParaRPr>
          </a:p>
          <a:p>
            <a:pPr algn="just">
              <a:lnSpc>
                <a:spcPct val="140000"/>
              </a:lnSpc>
            </a:pPr>
            <a:r>
              <a:rPr lang="en-US" sz="2400" b="1"/>
              <a:t>     </a:t>
            </a:r>
            <a:r>
              <a:rPr sz="2400" b="1"/>
              <a:t>（1）品德发展功能。</a:t>
            </a:r>
            <a:endParaRPr sz="2400" b="1"/>
          </a:p>
          <a:p>
            <a:pPr algn="just">
              <a:lnSpc>
                <a:spcPct val="140000"/>
              </a:lnSpc>
            </a:pPr>
            <a:r>
              <a:rPr lang="en-US" sz="2400" b="1"/>
              <a:t>       </a:t>
            </a:r>
            <a:r>
              <a:rPr sz="2400" b="1"/>
              <a:t>①促进个体品德形式结构的形成与发展。</a:t>
            </a:r>
            <a:endParaRPr sz="2400" b="1"/>
          </a:p>
          <a:p>
            <a:pPr algn="just">
              <a:lnSpc>
                <a:spcPct val="140000"/>
              </a:lnSpc>
            </a:pPr>
            <a:r>
              <a:rPr lang="en-US" sz="2400" b="1"/>
              <a:t>                                </a:t>
            </a:r>
            <a:r>
              <a:rPr sz="2400" b="1"/>
              <a:t>②促进个体品德内容结构的形成与发展。</a:t>
            </a:r>
            <a:endParaRPr sz="2400" b="1"/>
          </a:p>
          <a:p>
            <a:pPr algn="just">
              <a:lnSpc>
                <a:spcPct val="140000"/>
              </a:lnSpc>
            </a:pPr>
            <a:r>
              <a:rPr lang="en-US" sz="2400" b="1"/>
              <a:t>                                                       </a:t>
            </a:r>
            <a:r>
              <a:rPr sz="2400" b="1"/>
              <a:t>③促进个体品德能力结构的形成与发展。</a:t>
            </a:r>
            <a:endParaRPr sz="2400" b="1"/>
          </a:p>
          <a:p>
            <a:pPr algn="just">
              <a:lnSpc>
                <a:spcPct val="140000"/>
              </a:lnSpc>
            </a:pPr>
            <a:r>
              <a:rPr lang="en-US" altLang="zh-CN" sz="2400" b="1"/>
              <a:t>     </a:t>
            </a:r>
            <a:r>
              <a:rPr lang="zh-CN" sz="2400" b="1"/>
              <a:t>（2）智能发展功能。</a:t>
            </a:r>
            <a:endParaRPr lang="zh-CN" sz="2400" b="1"/>
          </a:p>
          <a:p>
            <a:pPr algn="just">
              <a:lnSpc>
                <a:spcPct val="140000"/>
              </a:lnSpc>
            </a:pPr>
            <a:r>
              <a:rPr lang="en-US" altLang="zh-CN" sz="2400" b="1"/>
              <a:t>       </a:t>
            </a:r>
            <a:r>
              <a:rPr lang="zh-CN" sz="2400" b="1"/>
              <a:t>①支配并制约个体智能发展的价值方向。</a:t>
            </a:r>
            <a:endParaRPr lang="zh-CN" sz="2400" b="1"/>
          </a:p>
          <a:p>
            <a:pPr algn="just">
              <a:lnSpc>
                <a:spcPct val="140000"/>
              </a:lnSpc>
            </a:pPr>
            <a:r>
              <a:rPr lang="en-US" altLang="zh-CN" sz="2400" b="1"/>
              <a:t>                                </a:t>
            </a:r>
            <a:r>
              <a:rPr lang="zh-CN" sz="2400" b="1"/>
              <a:t>②促进个体创造性人格的实现。</a:t>
            </a:r>
            <a:endParaRPr lang="zh-CN" sz="2400" b="1"/>
          </a:p>
          <a:p>
            <a:pPr algn="just">
              <a:lnSpc>
                <a:spcPct val="140000"/>
              </a:lnSpc>
            </a:pPr>
            <a:r>
              <a:rPr lang="en-US" altLang="zh-CN" sz="2400" b="1"/>
              <a:t>                                                        </a:t>
            </a:r>
            <a:r>
              <a:rPr lang="zh-CN" sz="2400" b="1"/>
              <a:t>③激发个体智能发展的动力与热情。</a:t>
            </a:r>
            <a:endParaRPr lang="zh-CN"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德育功能</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03580" y="1144905"/>
            <a:ext cx="10793095" cy="4890135"/>
          </a:xfrm>
          <a:prstGeom prst="rect">
            <a:avLst/>
          </a:prstGeom>
          <a:noFill/>
        </p:spPr>
        <p:txBody>
          <a:bodyPr wrap="square" rtlCol="0" anchor="t">
            <a:noAutofit/>
          </a:bodyPr>
          <a:p>
            <a:pPr algn="just">
              <a:lnSpc>
                <a:spcPct val="150000"/>
              </a:lnSpc>
            </a:pPr>
            <a:r>
              <a:rPr lang="en-US" sz="2400" b="1"/>
              <a:t>     </a:t>
            </a:r>
            <a:r>
              <a:rPr sz="2400" b="1"/>
              <a:t>（3）审美愉悦功能。</a:t>
            </a:r>
            <a:endParaRPr sz="2400" b="1"/>
          </a:p>
          <a:p>
            <a:pPr algn="just">
              <a:lnSpc>
                <a:spcPct val="150000"/>
              </a:lnSpc>
            </a:pPr>
            <a:r>
              <a:rPr lang="en-US" sz="2400" b="1"/>
              <a:t>       </a:t>
            </a:r>
            <a:r>
              <a:rPr sz="2400" b="1"/>
              <a:t>①德育可以满足个体精神发展的需要。</a:t>
            </a:r>
            <a:endParaRPr sz="2400" b="1"/>
          </a:p>
          <a:p>
            <a:pPr algn="just">
              <a:lnSpc>
                <a:spcPct val="150000"/>
              </a:lnSpc>
            </a:pPr>
            <a:r>
              <a:rPr lang="en-US" sz="2400" b="1"/>
              <a:t>                           </a:t>
            </a:r>
            <a:r>
              <a:rPr sz="2400" b="1"/>
              <a:t>②优良的德性是享受美好生活的工具。</a:t>
            </a:r>
            <a:endParaRPr sz="2400" b="1"/>
          </a:p>
          <a:p>
            <a:pPr algn="just">
              <a:lnSpc>
                <a:spcPct val="150000"/>
              </a:lnSpc>
            </a:pPr>
            <a:r>
              <a:rPr lang="en-US" sz="2400" b="1"/>
              <a:t>                                               </a:t>
            </a:r>
            <a:r>
              <a:rPr sz="2400" b="1"/>
              <a:t>③高尚的道德行为能使人感到快乐。</a:t>
            </a:r>
            <a:endParaRPr sz="2400" b="1"/>
          </a:p>
          <a:p>
            <a:pPr algn="just">
              <a:lnSpc>
                <a:spcPct val="150000"/>
              </a:lnSpc>
            </a:pPr>
            <a:r>
              <a:rPr sz="2400" b="1"/>
              <a:t> </a:t>
            </a:r>
            <a:r>
              <a:rPr lang="en-US" sz="2400" b="1"/>
              <a:t>                                                                   </a:t>
            </a:r>
            <a:r>
              <a:rPr sz="2400" b="1"/>
              <a:t>④高尚的道德意境能带来审美愉悦。</a:t>
            </a:r>
            <a:endParaRPr sz="2400" b="1"/>
          </a:p>
          <a:p>
            <a:pPr algn="just">
              <a:lnSpc>
                <a:spcPct val="40000"/>
              </a:lnSpc>
            </a:pPr>
            <a:endParaRPr sz="2400" b="1"/>
          </a:p>
          <a:p>
            <a:pPr algn="just">
              <a:lnSpc>
                <a:spcPct val="150000"/>
              </a:lnSpc>
            </a:pPr>
            <a:r>
              <a:rPr lang="en-US" sz="2400" b="1"/>
              <a:t>       </a:t>
            </a:r>
            <a:r>
              <a:rPr lang="zh-CN" altLang="en-US" sz="2800" b="1">
                <a:solidFill>
                  <a:schemeClr val="accent1">
                    <a:lumMod val="75000"/>
                  </a:schemeClr>
                </a:solidFill>
              </a:rPr>
              <a:t>2. 个体享用功能</a:t>
            </a:r>
            <a:endParaRPr lang="zh-CN" altLang="en-US" sz="2800" b="1">
              <a:solidFill>
                <a:schemeClr val="accent1">
                  <a:lumMod val="75000"/>
                </a:schemeClr>
              </a:solidFill>
            </a:endParaRPr>
          </a:p>
          <a:p>
            <a:pPr algn="just">
              <a:lnSpc>
                <a:spcPct val="150000"/>
              </a:lnSpc>
            </a:pPr>
            <a:r>
              <a:rPr lang="en-US" sz="2400" b="1"/>
              <a:t>     </a:t>
            </a:r>
            <a:r>
              <a:rPr sz="2400" b="1"/>
              <a:t>（1）个体享用功能是学校德育本体价值的体现。</a:t>
            </a:r>
            <a:endParaRPr sz="2400" b="1"/>
          </a:p>
          <a:p>
            <a:pPr algn="just">
              <a:lnSpc>
                <a:spcPct val="150000"/>
              </a:lnSpc>
            </a:pPr>
            <a:r>
              <a:rPr lang="en-US" sz="2400" b="1"/>
              <a:t>     </a:t>
            </a:r>
            <a:r>
              <a:rPr sz="2400" b="1"/>
              <a:t>（2）学校德育应把实现个体享用功能作为基本追求。</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德育功能</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03580" y="911225"/>
            <a:ext cx="10793095" cy="4890135"/>
          </a:xfrm>
          <a:prstGeom prst="rect">
            <a:avLst/>
          </a:prstGeom>
          <a:noFill/>
        </p:spPr>
        <p:txBody>
          <a:bodyPr wrap="square" rtlCol="0" anchor="t">
            <a:noAutofit/>
          </a:bodyPr>
          <a:p>
            <a:pPr algn="just">
              <a:lnSpc>
                <a:spcPct val="140000"/>
              </a:lnSpc>
            </a:pPr>
            <a:r>
              <a:rPr lang="en-US" altLang="zh-CN" sz="2800" b="1">
                <a:solidFill>
                  <a:schemeClr val="accent1">
                    <a:lumMod val="75000"/>
                  </a:schemeClr>
                </a:solidFill>
              </a:rPr>
              <a:t>    </a:t>
            </a:r>
            <a:r>
              <a:rPr lang="zh-CN" altLang="en-US" sz="2800" b="1">
                <a:solidFill>
                  <a:schemeClr val="accent1">
                    <a:lumMod val="75000"/>
                  </a:schemeClr>
                </a:solidFill>
              </a:rPr>
              <a:t>（三）教育性功能</a:t>
            </a:r>
            <a:endParaRPr lang="zh-CN" altLang="en-US" sz="2800" b="1">
              <a:solidFill>
                <a:schemeClr val="accent1">
                  <a:lumMod val="75000"/>
                </a:schemeClr>
              </a:solidFill>
            </a:endParaRPr>
          </a:p>
          <a:p>
            <a:pPr algn="just">
              <a:lnSpc>
                <a:spcPct val="140000"/>
              </a:lnSpc>
            </a:pPr>
            <a:r>
              <a:rPr lang="en-US" sz="2400" b="1"/>
              <a:t>       </a:t>
            </a:r>
            <a:r>
              <a:rPr sz="2400" b="1"/>
              <a:t>德育的教育性功能有两大含义：</a:t>
            </a:r>
            <a:endParaRPr sz="2400" b="1"/>
          </a:p>
          <a:p>
            <a:pPr algn="just">
              <a:lnSpc>
                <a:spcPct val="140000"/>
              </a:lnSpc>
            </a:pPr>
            <a:r>
              <a:rPr sz="2400" b="1"/>
              <a:t> </a:t>
            </a:r>
            <a:r>
              <a:rPr lang="en-US" sz="2400" b="1"/>
              <a:t>      </a:t>
            </a:r>
            <a:r>
              <a:rPr sz="2400" b="1"/>
              <a:t>一是德育的“教育”或价值属性；二是指德育作为教育子系统对平行系统的作用。</a:t>
            </a:r>
            <a:endParaRPr sz="2400" b="1"/>
          </a:p>
          <a:p>
            <a:pPr algn="just">
              <a:lnSpc>
                <a:spcPct val="140000"/>
              </a:lnSpc>
            </a:pPr>
            <a:r>
              <a:rPr lang="en-US" sz="2400" b="1"/>
              <a:t>       </a:t>
            </a:r>
            <a:r>
              <a:rPr sz="2400" b="1"/>
              <a:t>德育对智、体、美、劳诸育的促进功能就其共性来看主要有三点：</a:t>
            </a:r>
            <a:endParaRPr sz="2400" b="1"/>
          </a:p>
          <a:p>
            <a:pPr algn="just">
              <a:lnSpc>
                <a:spcPct val="140000"/>
              </a:lnSpc>
            </a:pPr>
            <a:r>
              <a:rPr sz="2400" b="1"/>
              <a:t> </a:t>
            </a:r>
            <a:r>
              <a:rPr lang="en-US" sz="2400" b="1"/>
              <a:t>      </a:t>
            </a:r>
            <a:r>
              <a:rPr sz="2400" b="1"/>
              <a:t>①动机作用</a:t>
            </a:r>
            <a:r>
              <a:rPr lang="zh-CN" sz="2400" b="1"/>
              <a:t>，</a:t>
            </a:r>
            <a:r>
              <a:rPr sz="2400" b="1"/>
              <a:t>无论是智育、体育、美育还是劳动教育，都需要道德情感等启动和放大学习动机。</a:t>
            </a:r>
            <a:endParaRPr sz="2400" b="1"/>
          </a:p>
          <a:p>
            <a:pPr algn="just">
              <a:lnSpc>
                <a:spcPct val="140000"/>
              </a:lnSpc>
            </a:pPr>
            <a:r>
              <a:rPr sz="2400" b="1"/>
              <a:t> </a:t>
            </a:r>
            <a:r>
              <a:rPr lang="en-US" sz="2400" b="1"/>
              <a:t>      </a:t>
            </a:r>
            <a:r>
              <a:rPr sz="2400" b="1"/>
              <a:t>②方向作用</a:t>
            </a:r>
            <a:r>
              <a:rPr lang="zh-CN" sz="2400" b="1"/>
              <a:t>，德育可以为个体的发展提供价值方向。</a:t>
            </a:r>
            <a:endParaRPr lang="zh-CN" sz="2400" b="1"/>
          </a:p>
          <a:p>
            <a:pPr algn="just">
              <a:lnSpc>
                <a:spcPct val="140000"/>
              </a:lnSpc>
            </a:pPr>
            <a:r>
              <a:rPr sz="2400" b="1"/>
              <a:t> </a:t>
            </a:r>
            <a:r>
              <a:rPr lang="en-US" sz="2400" b="1"/>
              <a:t>      </a:t>
            </a:r>
            <a:r>
              <a:rPr sz="2400" b="1"/>
              <a:t>③习惯和方法上的支持</a:t>
            </a:r>
            <a:r>
              <a:rPr lang="zh-CN" sz="2400" b="1"/>
              <a:t>，杜</a:t>
            </a:r>
            <a:r>
              <a:rPr sz="2400" b="1"/>
              <a:t>威说过：“我们在‘学习方法’的标题下讨论的关于心的种种特性，实质上也无一不是道德的特性。</a:t>
            </a:r>
            <a:endParaRPr sz="2400" b="1"/>
          </a:p>
          <a:p>
            <a:pPr algn="just">
              <a:lnSpc>
                <a:spcPct val="150000"/>
              </a:lnSpc>
            </a:pPr>
            <a:r>
              <a:rPr lang="en-US" sz="2400" b="1"/>
              <a:t>     </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德育功能</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03580" y="1201420"/>
            <a:ext cx="10793095" cy="3651885"/>
          </a:xfrm>
          <a:prstGeom prst="rect">
            <a:avLst/>
          </a:prstGeom>
          <a:noFill/>
        </p:spPr>
        <p:txBody>
          <a:bodyPr wrap="square" rtlCol="0" anchor="t">
            <a:noAutofit/>
          </a:bodyPr>
          <a:p>
            <a:pPr algn="just">
              <a:lnSpc>
                <a:spcPct val="130000"/>
              </a:lnSpc>
            </a:pPr>
            <a:r>
              <a:rPr lang="en-US" sz="2800" b="1"/>
              <a:t>       </a:t>
            </a:r>
            <a:r>
              <a:rPr sz="2800" b="1"/>
              <a:t>综上所述，所谓德育的教育性功能，实际上是指德育在完成教人做人的总目标和支持智、体、美、劳诸育具体任务的完成这两个方面的实际作用。</a:t>
            </a:r>
            <a:endParaRPr sz="2800" b="1"/>
          </a:p>
          <a:p>
            <a:pPr algn="just">
              <a:lnSpc>
                <a:spcPct val="130000"/>
              </a:lnSpc>
            </a:pPr>
            <a:r>
              <a:rPr lang="en-US" sz="2800" b="1"/>
              <a:t>       </a:t>
            </a:r>
            <a:r>
              <a:rPr sz="2800" b="1"/>
              <a:t>当然，德育的教育性功能要实现，必须注意以下两个方面的问题。</a:t>
            </a:r>
            <a:endParaRPr sz="2800" b="1"/>
          </a:p>
          <a:p>
            <a:pPr algn="just">
              <a:lnSpc>
                <a:spcPct val="130000"/>
              </a:lnSpc>
            </a:pPr>
            <a:r>
              <a:rPr lang="en-US" sz="2800" b="1"/>
              <a:t>       </a:t>
            </a:r>
            <a:r>
              <a:rPr sz="2800" b="1"/>
              <a:t>首先是德育系统本身要确立发挥教育功能的自觉意识。</a:t>
            </a:r>
            <a:endParaRPr sz="2800" b="1"/>
          </a:p>
          <a:p>
            <a:pPr algn="just">
              <a:lnSpc>
                <a:spcPct val="130000"/>
              </a:lnSpc>
            </a:pPr>
            <a:r>
              <a:rPr lang="en-US" sz="2800" b="1"/>
              <a:t>       其次是打破教育与教学、“人师”与“经师”的阻隔，使德育与其他各育的关系复归其统一的原本。     </a:t>
            </a:r>
            <a:endParaRPr lang="en-US"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第一章　学校德育的本质与功能</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55980" y="1087755"/>
            <a:ext cx="10586720" cy="5387340"/>
          </a:xfrm>
          <a:prstGeom prst="rect">
            <a:avLst/>
          </a:prstGeom>
          <a:noFill/>
        </p:spPr>
        <p:txBody>
          <a:bodyPr wrap="square" rtlCol="0" anchor="t">
            <a:noAutofit/>
          </a:bodyPr>
          <a:p>
            <a:pPr algn="l">
              <a:lnSpc>
                <a:spcPct val="130000"/>
              </a:lnSpc>
            </a:pPr>
            <a:r>
              <a:rPr lang="zh-CN" altLang="en-US" sz="2800"/>
              <a:t>【</a:t>
            </a:r>
            <a:r>
              <a:rPr lang="zh-CN" altLang="en-US" sz="2800" b="1"/>
              <a:t>思考问题</a:t>
            </a:r>
            <a:r>
              <a:rPr lang="zh-CN" altLang="en-US" sz="2800"/>
              <a:t>】</a:t>
            </a:r>
            <a:endParaRPr lang="zh-CN" altLang="en-US" sz="2800"/>
          </a:p>
          <a:p>
            <a:pPr algn="l">
              <a:lnSpc>
                <a:spcPct val="50000"/>
              </a:lnSpc>
            </a:pPr>
            <a:endParaRPr lang="zh-CN" altLang="en-US" sz="2800"/>
          </a:p>
          <a:p>
            <a:pPr algn="just">
              <a:lnSpc>
                <a:spcPct val="140000"/>
              </a:lnSpc>
            </a:pPr>
            <a:r>
              <a:rPr lang="en-US" sz="2400" b="1"/>
              <a:t>       </a:t>
            </a:r>
            <a:r>
              <a:rPr sz="2400" b="1"/>
              <a:t>1. 如何理解学校德育的本质内涵？</a:t>
            </a:r>
            <a:endParaRPr sz="2400" b="1"/>
          </a:p>
          <a:p>
            <a:pPr algn="just">
              <a:lnSpc>
                <a:spcPct val="140000"/>
              </a:lnSpc>
            </a:pPr>
            <a:r>
              <a:rPr lang="en-US" sz="2400" b="1"/>
              <a:t>       </a:t>
            </a:r>
            <a:r>
              <a:rPr sz="2400" b="1"/>
              <a:t>2. 如何把握学校德育与道德教育的关系？</a:t>
            </a:r>
            <a:endParaRPr sz="2400" b="1"/>
          </a:p>
          <a:p>
            <a:pPr algn="just">
              <a:lnSpc>
                <a:spcPct val="140000"/>
              </a:lnSpc>
            </a:pPr>
            <a:r>
              <a:rPr lang="en-US" sz="2400" b="1"/>
              <a:t>       </a:t>
            </a:r>
            <a:r>
              <a:rPr sz="2400" b="1"/>
              <a:t>3. 试述学校德育与智育、体育、美育、劳动教育的关系。</a:t>
            </a:r>
            <a:endParaRPr sz="2400" b="1"/>
          </a:p>
          <a:p>
            <a:pPr algn="just">
              <a:lnSpc>
                <a:spcPct val="140000"/>
              </a:lnSpc>
            </a:pPr>
            <a:r>
              <a:rPr lang="en-US" sz="2400" b="1">
                <a:sym typeface="+mn-ea"/>
              </a:rPr>
              <a:t>       </a:t>
            </a:r>
            <a:r>
              <a:rPr sz="2400" b="1"/>
              <a:t>4. 结合实际，谈谈学校德育与家庭德育、社会德育的关系。</a:t>
            </a:r>
            <a:endParaRPr sz="2400" b="1"/>
          </a:p>
          <a:p>
            <a:pPr algn="just">
              <a:lnSpc>
                <a:spcPct val="140000"/>
              </a:lnSpc>
            </a:pPr>
            <a:r>
              <a:rPr lang="en-US" sz="2400" b="1">
                <a:sym typeface="+mn-ea"/>
              </a:rPr>
              <a:t>       </a:t>
            </a:r>
            <a:r>
              <a:rPr sz="2400" b="1"/>
              <a:t>5. 如何把握德育目的的本质与功能？</a:t>
            </a:r>
            <a:endParaRPr sz="2400" b="1"/>
          </a:p>
          <a:p>
            <a:pPr algn="just">
              <a:lnSpc>
                <a:spcPct val="140000"/>
              </a:lnSpc>
            </a:pPr>
            <a:r>
              <a:rPr lang="en-US" sz="2400" b="1">
                <a:sym typeface="+mn-ea"/>
              </a:rPr>
              <a:t>       </a:t>
            </a:r>
            <a:r>
              <a:rPr sz="2400" b="1"/>
              <a:t>6</a:t>
            </a:r>
            <a:r>
              <a:rPr sz="2400" b="1">
                <a:sym typeface="+mn-ea"/>
              </a:rPr>
              <a:t>. </a:t>
            </a:r>
            <a:r>
              <a:rPr sz="2400" b="1"/>
              <a:t>如何理解德育功能的内涵及分类方式？</a:t>
            </a:r>
            <a:endParaRPr sz="2400" b="1"/>
          </a:p>
          <a:p>
            <a:pPr algn="just">
              <a:lnSpc>
                <a:spcPct val="140000"/>
              </a:lnSpc>
            </a:pPr>
            <a:r>
              <a:rPr lang="en-US" sz="2400" b="1">
                <a:sym typeface="+mn-ea"/>
              </a:rPr>
              <a:t>       </a:t>
            </a:r>
            <a:r>
              <a:rPr sz="2400" b="1"/>
              <a:t>7. 如何理解德育的个体性功能？</a:t>
            </a:r>
            <a:endParaRPr sz="2400" b="1"/>
          </a:p>
          <a:p>
            <a:pPr algn="just">
              <a:lnSpc>
                <a:spcPct val="140000"/>
              </a:lnSpc>
            </a:pPr>
            <a:r>
              <a:rPr lang="en-US" sz="2400" b="1">
                <a:sym typeface="+mn-ea"/>
              </a:rPr>
              <a:t>       </a:t>
            </a:r>
            <a:r>
              <a:rPr sz="2400" b="1"/>
              <a:t>8. 德育的社会性功能的具体表现有哪些？举例说明。</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第一章　学校德育的本质与功能</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55980" y="1005840"/>
            <a:ext cx="10586720" cy="5387340"/>
          </a:xfrm>
          <a:prstGeom prst="rect">
            <a:avLst/>
          </a:prstGeom>
          <a:noFill/>
        </p:spPr>
        <p:txBody>
          <a:bodyPr wrap="square" rtlCol="0" anchor="t">
            <a:noAutofit/>
          </a:bodyPr>
          <a:p>
            <a:pPr algn="l">
              <a:lnSpc>
                <a:spcPct val="110000"/>
              </a:lnSpc>
            </a:pPr>
            <a:r>
              <a:rPr lang="zh-CN" altLang="en-US" sz="2800"/>
              <a:t>【</a:t>
            </a:r>
            <a:r>
              <a:rPr lang="zh-CN" altLang="en-US" sz="2800" b="1"/>
              <a:t>内容提要</a:t>
            </a:r>
            <a:r>
              <a:rPr lang="zh-CN" altLang="en-US" sz="2800"/>
              <a:t>】</a:t>
            </a:r>
            <a:endParaRPr lang="zh-CN" altLang="en-US" sz="2800"/>
          </a:p>
          <a:p>
            <a:pPr algn="just">
              <a:lnSpc>
                <a:spcPct val="110000"/>
              </a:lnSpc>
            </a:pPr>
            <a:r>
              <a:rPr lang="en-US" altLang="zh-CN" sz="2400" b="1"/>
              <a:t>       </a:t>
            </a:r>
            <a:r>
              <a:rPr lang="zh-CN" altLang="en-US" sz="2400" b="1"/>
              <a:t>学校德育承担着落实立德树人根本任务、推进素质教育改革进程、培养德智体美劳全面发展的社会主义建设者和接班人的重要职责。正确理解学校德育的本质，辩证分析学校德育的目的，全面把握学校德育的功能，是认识学校德育的特殊性与复杂性、提高学校德育的实效性及学校教育的道德性、发挥德育自身的价值及其对整个教育改革的价值导向作用的重要理论前提，也是学习德育原理必须清楚认识的基本理论问题。深刻把握德育本质、德育目的、德育功能，对建构德育原理的知识体系、提升德育研究意识与能力、开展具体生动的德育实践，都具有重要的理论前导作用。</a:t>
            </a:r>
            <a:endParaRPr lang="zh-CN" altLang="en-US" sz="2400" b="1"/>
          </a:p>
          <a:p>
            <a:pPr algn="just">
              <a:lnSpc>
                <a:spcPct val="60000"/>
              </a:lnSpc>
            </a:pPr>
            <a:endParaRPr lang="zh-CN" altLang="en-US" sz="2400"/>
          </a:p>
          <a:p>
            <a:pPr algn="just">
              <a:lnSpc>
                <a:spcPct val="110000"/>
              </a:lnSpc>
            </a:pPr>
            <a:r>
              <a:rPr lang="zh-CN" altLang="en-US" sz="2800"/>
              <a:t>【</a:t>
            </a:r>
            <a:r>
              <a:rPr lang="zh-CN" altLang="en-US" sz="2800" b="1"/>
              <a:t>本章重点</a:t>
            </a:r>
            <a:r>
              <a:rPr lang="zh-CN" altLang="en-US" sz="2800"/>
              <a:t>】</a:t>
            </a:r>
            <a:endParaRPr lang="zh-CN" altLang="en-US" sz="2800"/>
          </a:p>
          <a:p>
            <a:pPr algn="just">
              <a:lnSpc>
                <a:spcPct val="110000"/>
              </a:lnSpc>
            </a:pPr>
            <a:r>
              <a:rPr lang="en-US" altLang="zh-CN" sz="2400" b="1"/>
              <a:t>       </a:t>
            </a:r>
            <a:r>
              <a:rPr lang="zh-CN" altLang="en-US" sz="2400" b="1"/>
              <a:t>学校德育的内涵与外延；学校德育目的的内涵与类型；学校德育的基本功能及其实践反思。</a:t>
            </a:r>
            <a:endParaRPr lang="zh-CN" altLang="en-US" sz="2400" b="1"/>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2428240" y="2841625"/>
            <a:ext cx="7181850"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2581275" y="2804795"/>
            <a:ext cx="7028815" cy="1213485"/>
          </a:xfrm>
          <a:prstGeom prst="rect">
            <a:avLst/>
          </a:prstGeom>
          <a:noFill/>
        </p:spPr>
        <p:txBody>
          <a:bodyPr wrap="square" rtlCol="0">
            <a:noAutofit/>
          </a:bodyPr>
          <a:p>
            <a:pPr algn="just">
              <a:lnSpc>
                <a:spcPts val="7500"/>
              </a:lnSpc>
            </a:pPr>
            <a:r>
              <a:rPr lang="zh-CN" altLang="en-US" sz="6000" b="1" dirty="0" smtClean="0">
                <a:solidFill>
                  <a:schemeClr val="tx1">
                    <a:lumMod val="95000"/>
                    <a:lumOff val="5000"/>
                  </a:schemeClr>
                </a:solidFill>
              </a:rPr>
              <a:t>第一节　   德育本质</a:t>
            </a:r>
            <a:endParaRPr lang="zh-CN" altLang="en-US" sz="44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just">
              <a:lnSpc>
                <a:spcPts val="7500"/>
              </a:lnSpc>
            </a:pP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德育本质</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88365"/>
            <a:ext cx="10730865" cy="4664075"/>
          </a:xfrm>
          <a:prstGeom prst="rect">
            <a:avLst/>
          </a:prstGeom>
          <a:noFill/>
        </p:spPr>
        <p:txBody>
          <a:bodyPr wrap="square" rtlCol="0" anchor="t">
            <a:noAutofit/>
          </a:bodyPr>
          <a:p>
            <a:pPr algn="just">
              <a:lnSpc>
                <a:spcPct val="120000"/>
              </a:lnSpc>
            </a:pPr>
            <a:r>
              <a:rPr lang="en-US" altLang="zh-CN" sz="2400" b="1"/>
              <a:t>       </a:t>
            </a:r>
            <a:r>
              <a:rPr lang="zh-CN" altLang="en-US" sz="2400" b="1"/>
              <a:t>学校德育本质问题，实乃“德育是什么”的问题。这一问题是关涉一切德育理论与实践的前提性问题，任何学校德育理论都必须首先对此问题做出明确的阐释与回答。</a:t>
            </a:r>
            <a:endParaRPr lang="zh-CN" altLang="en-US" sz="2400" b="1"/>
          </a:p>
          <a:p>
            <a:pPr algn="just">
              <a:lnSpc>
                <a:spcPct val="120000"/>
              </a:lnSpc>
            </a:pPr>
            <a:r>
              <a:rPr lang="en-US" altLang="zh-CN" sz="2400" b="1"/>
              <a:t>       </a:t>
            </a:r>
            <a:r>
              <a:rPr lang="zh-CN" altLang="en-US" sz="2400" b="1"/>
              <a:t>理解“德育是什么”这一根本问题，亦有一个基本前提：德育乃“道德”之育或“育德”之育。换言之，德育就是道德教育（moral education），就是培育人的德性与德行的教育。在认识的最低限度上，道德教育不是学校德育的唯一任务，亦非全部使命，但道德教育乃学校德育的基础任务与核心目标。       这是把握学校德育本质的首要前提与学术立场。这一前提或立场自然引出另一个先行问题：究竟何谓道德？基于这样的逻辑思路，我们对学校德育本质的阐释循序涉及五个问题：道德与道德教育；道德教育与学校德育；学校德育与学校智育、体育、美育、劳动教育；学校德育与家庭德育、社会德育；学校德育的内涵。</a:t>
            </a:r>
            <a:endParaRPr lang="zh-CN" alt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德育本质</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17245"/>
            <a:ext cx="10730865" cy="5554980"/>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一、道德与道德教育</a:t>
            </a:r>
            <a:endParaRPr lang="zh-CN" altLang="en-US" sz="2400" b="1"/>
          </a:p>
          <a:p>
            <a:pPr algn="just">
              <a:lnSpc>
                <a:spcPct val="120000"/>
              </a:lnSpc>
            </a:pPr>
            <a:r>
              <a:rPr lang="en-US" sz="2400" b="1"/>
              <a:t>       </a:t>
            </a:r>
            <a:r>
              <a:rPr sz="2400" b="1"/>
              <a:t>在最本质的意义上，学校德育是培育学生的道德品质和道德行为的教育。“道德教育的本质，就是教导学生对于善与义务能知又能行。”在本体意义上，德育之“德”乃指道德，“‘德’即‘道德’为历史形成的含义，沿用已达几千年之久”。这就是说，“道德”乃道德教育由以运行的天然逻辑前提，道德教育乃是指向学生道德品质的教育。</a:t>
            </a:r>
            <a:endParaRPr sz="2400" b="1"/>
          </a:p>
          <a:p>
            <a:pPr algn="just">
              <a:lnSpc>
                <a:spcPct val="120000"/>
              </a:lnSpc>
            </a:pPr>
            <a:r>
              <a:rPr lang="en-US" sz="2400" b="1"/>
              <a:t>       </a:t>
            </a:r>
            <a:r>
              <a:rPr sz="2400" b="1"/>
              <a:t>道为德之源，德为道之行；道高于德。</a:t>
            </a:r>
            <a:endParaRPr sz="2400" b="1"/>
          </a:p>
          <a:p>
            <a:pPr algn="just">
              <a:lnSpc>
                <a:spcPct val="120000"/>
              </a:lnSpc>
            </a:pPr>
            <a:r>
              <a:rPr lang="en-US" sz="2400" b="1"/>
              <a:t>       </a:t>
            </a:r>
            <a:r>
              <a:rPr sz="2400" b="1"/>
              <a:t>总括而言，道德乃指通过社会舆论和个体良心维持的调节人与人之间利益关系的行为准则。这种行为准则就社会层面而言，表现为各种相对稳定或群体认同的习俗和规范，即公德；就个体层面而言，则是人相对稳定、一贯的德性与人格的表征，即私德，它是人之为人的内在规定性。此乃道德教育视域中“道德”的本质内涵，也是把握道德教育本质的根本前提。</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德育本质</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40765"/>
            <a:ext cx="10793095" cy="4890135"/>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二、道德教育与学校德育</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40000"/>
              </a:lnSpc>
            </a:pPr>
            <a:r>
              <a:rPr lang="en-US" sz="2400" b="1"/>
              <a:t>       </a:t>
            </a:r>
            <a:r>
              <a:rPr sz="2400" b="1"/>
              <a:t>道德教育与学校德育之间存在着相互交错、互为促进的复杂关系。</a:t>
            </a:r>
            <a:endParaRPr sz="2400" b="1"/>
          </a:p>
          <a:p>
            <a:pPr algn="just">
              <a:lnSpc>
                <a:spcPct val="30000"/>
              </a:lnSpc>
            </a:pPr>
            <a:endParaRPr sz="2400" b="1"/>
          </a:p>
          <a:p>
            <a:pPr algn="just">
              <a:lnSpc>
                <a:spcPct val="140000"/>
              </a:lnSpc>
            </a:pPr>
            <a:r>
              <a:rPr lang="en-US" sz="2400" b="1"/>
              <a:t>       </a:t>
            </a:r>
            <a:r>
              <a:rPr sz="2400" b="1"/>
              <a:t>一方面，道德教育是包括学校、家庭、社会、文化等在内的整个社会的责任，学生的道德发展也需要诉诸形式多样、生动活泼的社会活动，学校德育只是整个道德教育体系中的一部分，但就正处于道德发展、价值观形成关键期的青少年学生而言，其道德发展的主要途径仍然是学校德育；</a:t>
            </a:r>
            <a:endParaRPr sz="2400" b="1"/>
          </a:p>
          <a:p>
            <a:pPr algn="just">
              <a:lnSpc>
                <a:spcPct val="60000"/>
              </a:lnSpc>
            </a:pPr>
            <a:endParaRPr sz="2400" b="1"/>
          </a:p>
          <a:p>
            <a:pPr algn="just">
              <a:lnSpc>
                <a:spcPct val="140000"/>
              </a:lnSpc>
            </a:pPr>
            <a:r>
              <a:rPr sz="2400" b="1"/>
              <a:t> </a:t>
            </a:r>
            <a:r>
              <a:rPr lang="en-US" sz="2400" b="1"/>
              <a:t>      </a:t>
            </a:r>
            <a:r>
              <a:rPr sz="2400" b="1"/>
              <a:t>另一方面，学校德育应明确自己的核心主题与活动范围，将学生的道德发展视为学校德育的基础性任务与核心目标。</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tags/tag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BEAUTIFY_FLAG" val="#wm#"/>
  <p:tag name="KSO_WM_TEMPLATE_CATEGORY" val="custom"/>
  <p:tag name="KSO_WM_TEMPLATE_INDEX" val="20205081"/>
</p:tagLst>
</file>

<file path=ppt/tags/tag15.xml><?xml version="1.0" encoding="utf-8"?>
<p:tagLst xmlns:p="http://schemas.openxmlformats.org/presentationml/2006/main">
  <p:tag name="KSO_WM_BEAUTIFY_FLAG" val="#wm#"/>
  <p:tag name="KSO_WM_TEMPLATE_CATEGORY" val="custom"/>
  <p:tag name="KSO_WM_TEMPLATE_INDEX" val="20205081"/>
</p:tagLst>
</file>

<file path=ppt/tags/tag16.xml><?xml version="1.0" encoding="utf-8"?>
<p:tagLst xmlns:p="http://schemas.openxmlformats.org/presentationml/2006/main">
  <p:tag name="KSO_WM_BEAUTIFY_FLAG" val="#wm#"/>
  <p:tag name="KSO_WM_TEMPLATE_CATEGORY" val="custom"/>
  <p:tag name="KSO_WM_TEMPLATE_INDEX" val="20205081"/>
</p:tagLst>
</file>

<file path=ppt/tags/tag17.xml><?xml version="1.0" encoding="utf-8"?>
<p:tagLst xmlns:p="http://schemas.openxmlformats.org/presentationml/2006/main">
  <p:tag name="KSO_WM_BEAUTIFY_FLAG" val="#wm#"/>
  <p:tag name="KSO_WM_TEMPLATE_CATEGORY" val="custom"/>
  <p:tag name="KSO_WM_TEMPLATE_INDEX" val="20205081"/>
</p:tagLst>
</file>

<file path=ppt/tags/tag18.xml><?xml version="1.0" encoding="utf-8"?>
<p:tagLst xmlns:p="http://schemas.openxmlformats.org/presentationml/2006/main">
  <p:tag name="KSO_WM_BEAUTIFY_FLAG" val="#wm#"/>
  <p:tag name="KSO_WM_TEMPLATE_CATEGORY" val="custom"/>
  <p:tag name="KSO_WM_TEMPLATE_INDEX" val="20205081"/>
</p:tagLst>
</file>

<file path=ppt/tags/tag19.xml><?xml version="1.0" encoding="utf-8"?>
<p:tagLst xmlns:p="http://schemas.openxmlformats.org/presentationml/2006/main">
  <p:tag name="KSO_WM_DIAGRAM_VIRTUALLY_FRAME" val="{&quot;height&quot;:394.7,&quot;left&quot;:59.4,&quot;top&quot;:81.05,&quot;width&quot;:849.8}"/>
</p:tagLst>
</file>

<file path=ppt/tags/tag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p="http://schemas.openxmlformats.org/presentationml/2006/main">
  <p:tag name="KSO_WM_DIAGRAM_VIRTUALLY_FRAME" val="{&quot;height&quot;:394.7,&quot;left&quot;:59.4,&quot;top&quot;:81.05,&quot;width&quot;:849.8}"/>
</p:tagLst>
</file>

<file path=ppt/tags/tag21.xml><?xml version="1.0" encoding="utf-8"?>
<p:tagLst xmlns:p="http://schemas.openxmlformats.org/presentationml/2006/main">
  <p:tag name="KSO_WM_DIAGRAM_VIRTUALLY_FRAME" val="{&quot;height&quot;:394.7,&quot;left&quot;:59.4,&quot;top&quot;:81.05,&quot;width&quot;:849.8}"/>
</p:tagLst>
</file>

<file path=ppt/tags/tag22.xml><?xml version="1.0" encoding="utf-8"?>
<p:tagLst xmlns:p="http://schemas.openxmlformats.org/presentationml/2006/main">
  <p:tag name="KSO_WM_DIAGRAM_VIRTUALLY_FRAME" val="{&quot;height&quot;:394.7,&quot;left&quot;:59.4,&quot;top&quot;:81.05,&quot;width&quot;:849.8}"/>
</p:tagLst>
</file>

<file path=ppt/tags/tag23.xml><?xml version="1.0" encoding="utf-8"?>
<p:tagLst xmlns:p="http://schemas.openxmlformats.org/presentationml/2006/main">
  <p:tag name="KSO_WM_DIAGRAM_VIRTUALLY_FRAME" val="{&quot;height&quot;:394.7,&quot;left&quot;:59.4,&quot;top&quot;:81.05,&quot;width&quot;:849.8}"/>
</p:tagLst>
</file>

<file path=ppt/tags/tag24.xml><?xml version="1.0" encoding="utf-8"?>
<p:tagLst xmlns:p="http://schemas.openxmlformats.org/presentationml/2006/main">
  <p:tag name="KSO_WM_DIAGRAM_VIRTUALLY_FRAME" val="{&quot;height&quot;:394.7,&quot;left&quot;:59.4,&quot;top&quot;:81.05,&quot;width&quot;:849.8}"/>
</p:tagLst>
</file>

<file path=ppt/tags/tag25.xml><?xml version="1.0" encoding="utf-8"?>
<p:tagLst xmlns:p="http://schemas.openxmlformats.org/presentationml/2006/main">
  <p:tag name="KSO_WM_DIAGRAM_VIRTUALLY_FRAME" val="{&quot;height&quot;:394.7,&quot;left&quot;:59.4,&quot;top&quot;:81.05,&quot;width&quot;:849.8}"/>
</p:tagLst>
</file>

<file path=ppt/tags/tag26.xml><?xml version="1.0" encoding="utf-8"?>
<p:tagLst xmlns:p="http://schemas.openxmlformats.org/presentationml/2006/main">
  <p:tag name="KSO_WM_DIAGRAM_VIRTUALLY_FRAME" val="{&quot;height&quot;:394.7,&quot;left&quot;:59.4,&quot;top&quot;:81.05,&quot;width&quot;:849.8}"/>
</p:tagLst>
</file>

<file path=ppt/tags/tag27.xml><?xml version="1.0" encoding="utf-8"?>
<p:tagLst xmlns:p="http://schemas.openxmlformats.org/presentationml/2006/main">
  <p:tag name="KSO_WM_DIAGRAM_VIRTUALLY_FRAME" val="{&quot;height&quot;:394.7,&quot;left&quot;:59.4,&quot;top&quot;:81.05,&quot;width&quot;:849.8}"/>
</p:tagLst>
</file>

<file path=ppt/tags/tag28.xml><?xml version="1.0" encoding="utf-8"?>
<p:tagLst xmlns:p="http://schemas.openxmlformats.org/presentationml/2006/main">
  <p:tag name="KSO_WM_DIAGRAM_VIRTUALLY_FRAME" val="{&quot;height&quot;:394.7,&quot;left&quot;:59.4,&quot;top&quot;:81.05,&quot;width&quot;:849.8}"/>
</p:tagLst>
</file>

<file path=ppt/tags/tag29.xml><?xml version="1.0" encoding="utf-8"?>
<p:tagLst xmlns:p="http://schemas.openxmlformats.org/presentationml/2006/main">
  <p:tag name="KSO_WM_DIAGRAM_VIRTUALLY_FRAME" val="{&quot;height&quot;:394.7,&quot;left&quot;:59.4,&quot;top&quot;:81.05,&quot;width&quot;:849.8}"/>
</p:tagLst>
</file>

<file path=ppt/tags/tag3.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0.xml><?xml version="1.0" encoding="utf-8"?>
<p:tagLst xmlns:p="http://schemas.openxmlformats.org/presentationml/2006/main">
  <p:tag name="KSO_WM_DIAGRAM_VIRTUALLY_FRAME" val="{&quot;height&quot;:394.7,&quot;left&quot;:59.4,&quot;top&quot;:81.05,&quot;width&quot;:849.8}"/>
</p:tagLst>
</file>

<file path=ppt/tags/tag31.xml><?xml version="1.0" encoding="utf-8"?>
<p:tagLst xmlns:p="http://schemas.openxmlformats.org/presentationml/2006/main">
  <p:tag name="KSO_WM_DIAGRAM_VIRTUALLY_FRAME" val="{&quot;height&quot;:394.7,&quot;left&quot;:59.4,&quot;top&quot;:81.05,&quot;width&quot;:849.8}"/>
</p:tagLst>
</file>

<file path=ppt/tags/tag32.xml><?xml version="1.0" encoding="utf-8"?>
<p:tagLst xmlns:p="http://schemas.openxmlformats.org/presentationml/2006/main">
  <p:tag name="KSO_WM_DIAGRAM_VIRTUALLY_FRAME" val="{&quot;height&quot;:394.7,&quot;left&quot;:59.4,&quot;top&quot;:81.05,&quot;width&quot;:849.8}"/>
</p:tagLst>
</file>

<file path=ppt/tags/tag33.xml><?xml version="1.0" encoding="utf-8"?>
<p:tagLst xmlns:p="http://schemas.openxmlformats.org/presentationml/2006/main">
  <p:tag name="KSO_WM_DIAGRAM_VIRTUALLY_FRAME" val="{&quot;height&quot;:394.7,&quot;left&quot;:59.4,&quot;top&quot;:81.05,&quot;width&quot;:849.8}"/>
</p:tagLst>
</file>

<file path=ppt/tags/tag34.xml><?xml version="1.0" encoding="utf-8"?>
<p:tagLst xmlns:p="http://schemas.openxmlformats.org/presentationml/2006/main">
  <p:tag name="KSO_WM_DIAGRAM_VIRTUALLY_FRAME" val="{&quot;height&quot;:394.7,&quot;left&quot;:59.4,&quot;top&quot;:81.05,&quot;width&quot;:849.8}"/>
</p:tagLst>
</file>

<file path=ppt/tags/tag35.xml><?xml version="1.0" encoding="utf-8"?>
<p:tagLst xmlns:p="http://schemas.openxmlformats.org/presentationml/2006/main">
  <p:tag name="KSO_WM_DIAGRAM_VIRTUALLY_FRAME" val="{&quot;height&quot;:394.7,&quot;left&quot;:59.4,&quot;top&quot;:81.05,&quot;width&quot;:849.8}"/>
</p:tagLst>
</file>

<file path=ppt/tags/tag36.xml><?xml version="1.0" encoding="utf-8"?>
<p:tagLst xmlns:p="http://schemas.openxmlformats.org/presentationml/2006/main">
  <p:tag name="KSO_WM_DIAGRAM_VIRTUALLY_FRAME" val="{&quot;height&quot;:394.7,&quot;left&quot;:59.4,&quot;top&quot;:81.05,&quot;width&quot;:849.8}"/>
</p:tagLst>
</file>

<file path=ppt/tags/tag37.xml><?xml version="1.0" encoding="utf-8"?>
<p:tagLst xmlns:p="http://schemas.openxmlformats.org/presentationml/2006/main">
  <p:tag name="KSO_WM_DIAGRAM_VIRTUALLY_FRAME" val="{&quot;height&quot;:394.7,&quot;left&quot;:59.4,&quot;top&quot;:81.05,&quot;width&quot;:849.8}"/>
</p:tagLst>
</file>

<file path=ppt/tags/tag38.xml><?xml version="1.0" encoding="utf-8"?>
<p:tagLst xmlns:p="http://schemas.openxmlformats.org/presentationml/2006/main">
  <p:tag name="KSO_WM_DIAGRAM_VIRTUALLY_FRAME" val="{&quot;height&quot;:394.7,&quot;left&quot;:59.4,&quot;top&quot;:81.05,&quot;width&quot;:849.8}"/>
</p:tagLst>
</file>

<file path=ppt/tags/tag39.xml><?xml version="1.0" encoding="utf-8"?>
<p:tagLst xmlns:p="http://schemas.openxmlformats.org/presentationml/2006/main">
  <p:tag name="KSO_WM_DIAGRAM_VIRTUALLY_FRAME" val="{&quot;height&quot;:394.7,&quot;left&quot;:59.4,&quot;top&quot;:81.05,&quot;width&quot;:849.8}"/>
</p:tagLst>
</file>

<file path=ppt/tags/tag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0.xml><?xml version="1.0" encoding="utf-8"?>
<p:tagLst xmlns:p="http://schemas.openxmlformats.org/presentationml/2006/main">
  <p:tag name="KSO_WM_BEAUTIFY_FLAG" val="#wm#"/>
  <p:tag name="KSO_WM_TEMPLATE_CATEGORY" val="custom"/>
  <p:tag name="KSO_WM_TEMPLATE_INDEX" val="20205081"/>
</p:tagLst>
</file>

<file path=ppt/tags/tag41.xml><?xml version="1.0" encoding="utf-8"?>
<p:tagLst xmlns:p="http://schemas.openxmlformats.org/presentationml/2006/main">
  <p:tag name="KSO_WM_BEAUTIFY_FLAG" val="#wm#"/>
  <p:tag name="KSO_WM_TEMPLATE_CATEGORY" val="custom"/>
  <p:tag name="KSO_WM_TEMPLATE_INDEX" val="20205081"/>
</p:tagLst>
</file>

<file path=ppt/tags/tag42.xml><?xml version="1.0" encoding="utf-8"?>
<p:tagLst xmlns:p="http://schemas.openxmlformats.org/presentationml/2006/main">
  <p:tag name="KSO_WM_BEAUTIFY_FLAG" val="#wm#"/>
  <p:tag name="KSO_WM_TEMPLATE_CATEGORY" val="custom"/>
  <p:tag name="KSO_WM_TEMPLATE_INDEX" val="20205081"/>
</p:tagLst>
</file>

<file path=ppt/tags/tag43.xml><?xml version="1.0" encoding="utf-8"?>
<p:tagLst xmlns:p="http://schemas.openxmlformats.org/presentationml/2006/main">
  <p:tag name="KSO_WM_BEAUTIFY_FLAG" val="#wm#"/>
  <p:tag name="KSO_WM_TEMPLATE_CATEGORY" val="custom"/>
  <p:tag name="KSO_WM_TEMPLATE_INDEX" val="20205081"/>
</p:tagLst>
</file>

<file path=ppt/tags/tag44.xml><?xml version="1.0" encoding="utf-8"?>
<p:tagLst xmlns:p="http://schemas.openxmlformats.org/presentationml/2006/main">
  <p:tag name="KSO_WM_BEAUTIFY_FLAG" val="#wm#"/>
  <p:tag name="KSO_WM_TEMPLATE_CATEGORY" val="custom"/>
  <p:tag name="KSO_WM_TEMPLATE_INDEX" val="20205081"/>
</p:tagLst>
</file>

<file path=ppt/tags/tag45.xml><?xml version="1.0" encoding="utf-8"?>
<p:tagLst xmlns:p="http://schemas.openxmlformats.org/presentationml/2006/main">
  <p:tag name="KSO_WM_BEAUTIFY_FLAG" val="#wm#"/>
  <p:tag name="KSO_WM_TEMPLATE_CATEGORY" val="custom"/>
  <p:tag name="KSO_WM_TEMPLATE_INDEX" val="20205081"/>
</p:tagLst>
</file>

<file path=ppt/tags/tag46.xml><?xml version="1.0" encoding="utf-8"?>
<p:tagLst xmlns:p="http://schemas.openxmlformats.org/presentationml/2006/main">
  <p:tag name="KSO_WM_BEAUTIFY_FLAG" val="#wm#"/>
  <p:tag name="KSO_WM_TEMPLATE_CATEGORY" val="custom"/>
  <p:tag name="KSO_WM_TEMPLATE_INDEX" val="20205081"/>
</p:tagLst>
</file>

<file path=ppt/tags/tag47.xml><?xml version="1.0" encoding="utf-8"?>
<p:tagLst xmlns:p="http://schemas.openxmlformats.org/presentationml/2006/main">
  <p:tag name="KSO_WM_BEAUTIFY_FLAG" val="#wm#"/>
  <p:tag name="KSO_WM_TEMPLATE_CATEGORY" val="custom"/>
  <p:tag name="KSO_WM_TEMPLATE_INDEX" val="20205081"/>
</p:tagLst>
</file>

<file path=ppt/tags/tag48.xml><?xml version="1.0" encoding="utf-8"?>
<p:tagLst xmlns:p="http://schemas.openxmlformats.org/presentationml/2006/main">
  <p:tag name="KSO_WM_BEAUTIFY_FLAG" val="#wm#"/>
  <p:tag name="KSO_WM_TEMPLATE_CATEGORY" val="custom"/>
  <p:tag name="KSO_WM_TEMPLATE_INDEX" val="20205081"/>
</p:tagLst>
</file>

<file path=ppt/tags/tag49.xml><?xml version="1.0" encoding="utf-8"?>
<p:tagLst xmlns:p="http://schemas.openxmlformats.org/presentationml/2006/main">
  <p:tag name="KSO_WM_BEAUTIFY_FLAG" val="#wm#"/>
  <p:tag name="KSO_WM_TEMPLATE_CATEGORY" val="custom"/>
  <p:tag name="KSO_WM_TEMPLATE_INDEX" val="20205081"/>
</p:tagLst>
</file>

<file path=ppt/tags/tag5.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50.xml><?xml version="1.0" encoding="utf-8"?>
<p:tagLst xmlns:p="http://schemas.openxmlformats.org/presentationml/2006/main">
  <p:tag name="KSO_WM_BEAUTIFY_FLAG" val="#wm#"/>
  <p:tag name="KSO_WM_TEMPLATE_CATEGORY" val="custom"/>
  <p:tag name="KSO_WM_TEMPLATE_INDEX" val="20205081"/>
</p:tagLst>
</file>

<file path=ppt/tags/tag51.xml><?xml version="1.0" encoding="utf-8"?>
<p:tagLst xmlns:p="http://schemas.openxmlformats.org/presentationml/2006/main">
  <p:tag name="KSO_WM_BEAUTIFY_FLAG" val="#wm#"/>
  <p:tag name="KSO_WM_TEMPLATE_CATEGORY" val="custom"/>
  <p:tag name="KSO_WM_TEMPLATE_INDEX" val="20205081"/>
</p:tagLst>
</file>

<file path=ppt/tags/tag52.xml><?xml version="1.0" encoding="utf-8"?>
<p:tagLst xmlns:p="http://schemas.openxmlformats.org/presentationml/2006/main">
  <p:tag name="KSO_WM_BEAUTIFY_FLAG" val="#wm#"/>
  <p:tag name="KSO_WM_TEMPLATE_CATEGORY" val="custom"/>
  <p:tag name="KSO_WM_TEMPLATE_INDEX" val="20205081"/>
</p:tagLst>
</file>

<file path=ppt/tags/tag53.xml><?xml version="1.0" encoding="utf-8"?>
<p:tagLst xmlns:p="http://schemas.openxmlformats.org/presentationml/2006/main">
  <p:tag name="KSO_WM_BEAUTIFY_FLAG" val="#wm#"/>
  <p:tag name="KSO_WM_TEMPLATE_CATEGORY" val="custom"/>
  <p:tag name="KSO_WM_TEMPLATE_INDEX" val="20205081"/>
</p:tagLst>
</file>

<file path=ppt/tags/tag54.xml><?xml version="1.0" encoding="utf-8"?>
<p:tagLst xmlns:p="http://schemas.openxmlformats.org/presentationml/2006/main">
  <p:tag name="KSO_WM_BEAUTIFY_FLAG" val="#wm#"/>
  <p:tag name="KSO_WM_TEMPLATE_CATEGORY" val="custom"/>
  <p:tag name="KSO_WM_TEMPLATE_INDEX" val="20205081"/>
</p:tagLst>
</file>

<file path=ppt/tags/tag55.xml><?xml version="1.0" encoding="utf-8"?>
<p:tagLst xmlns:p="http://schemas.openxmlformats.org/presentationml/2006/main">
  <p:tag name="KSO_WM_BEAUTIFY_FLAG" val="#wm#"/>
  <p:tag name="KSO_WM_TEMPLATE_CATEGORY" val="custom"/>
  <p:tag name="KSO_WM_TEMPLATE_INDEX" val="20205081"/>
</p:tagLst>
</file>

<file path=ppt/tags/tag56.xml><?xml version="1.0" encoding="utf-8"?>
<p:tagLst xmlns:p="http://schemas.openxmlformats.org/presentationml/2006/main">
  <p:tag name="KSO_WM_BEAUTIFY_FLAG" val="#wm#"/>
  <p:tag name="KSO_WM_TEMPLATE_CATEGORY" val="custom"/>
  <p:tag name="KSO_WM_TEMPLATE_INDEX" val="20205081"/>
</p:tagLst>
</file>

<file path=ppt/tags/tag57.xml><?xml version="1.0" encoding="utf-8"?>
<p:tagLst xmlns:p="http://schemas.openxmlformats.org/presentationml/2006/main">
  <p:tag name="KSO_WM_BEAUTIFY_FLAG" val="#wm#"/>
  <p:tag name="KSO_WM_TEMPLATE_CATEGORY" val="custom"/>
  <p:tag name="KSO_WM_TEMPLATE_INDEX" val="20205081"/>
</p:tagLst>
</file>

<file path=ppt/tags/tag58.xml><?xml version="1.0" encoding="utf-8"?>
<p:tagLst xmlns:p="http://schemas.openxmlformats.org/presentationml/2006/main">
  <p:tag name="KSO_WM_BEAUTIFY_FLAG" val="#wm#"/>
  <p:tag name="KSO_WM_TEMPLATE_CATEGORY" val="custom"/>
  <p:tag name="KSO_WM_TEMPLATE_INDEX" val="20205081"/>
</p:tagLst>
</file>

<file path=ppt/tags/tag59.xml><?xml version="1.0" encoding="utf-8"?>
<p:tagLst xmlns:p="http://schemas.openxmlformats.org/presentationml/2006/main">
  <p:tag name="KSO_WM_BEAUTIFY_FLAG" val="#wm#"/>
  <p:tag name="KSO_WM_TEMPLATE_CATEGORY" val="custom"/>
  <p:tag name="KSO_WM_TEMPLATE_INDEX" val="20205081"/>
</p:tagLst>
</file>

<file path=ppt/tags/tag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0.xml><?xml version="1.0" encoding="utf-8"?>
<p:tagLst xmlns:p="http://schemas.openxmlformats.org/presentationml/2006/main">
  <p:tag name="KSO_WM_BEAUTIFY_FLAG" val="#wm#"/>
  <p:tag name="KSO_WM_TEMPLATE_CATEGORY" val="custom"/>
  <p:tag name="KSO_WM_TEMPLATE_INDEX" val="20205081"/>
</p:tagLst>
</file>

<file path=ppt/tags/tag61.xml><?xml version="1.0" encoding="utf-8"?>
<p:tagLst xmlns:p="http://schemas.openxmlformats.org/presentationml/2006/main">
  <p:tag name="KSO_WM_BEAUTIFY_FLAG" val="#wm#"/>
  <p:tag name="KSO_WM_TEMPLATE_CATEGORY" val="custom"/>
  <p:tag name="KSO_WM_TEMPLATE_INDEX" val="20205081"/>
</p:tagLst>
</file>

<file path=ppt/tags/tag62.xml><?xml version="1.0" encoding="utf-8"?>
<p:tagLst xmlns:p="http://schemas.openxmlformats.org/presentationml/2006/main">
  <p:tag name="KSO_WM_BEAUTIFY_FLAG" val="#wm#"/>
  <p:tag name="KSO_WM_TEMPLATE_CATEGORY" val="custom"/>
  <p:tag name="KSO_WM_TEMPLATE_INDEX" val="20205081"/>
</p:tagLst>
</file>

<file path=ppt/tags/tag63.xml><?xml version="1.0" encoding="utf-8"?>
<p:tagLst xmlns:p="http://schemas.openxmlformats.org/presentationml/2006/main">
  <p:tag name="KSO_WM_BEAUTIFY_FLAG" val="#wm#"/>
  <p:tag name="KSO_WM_TEMPLATE_CATEGORY" val="custom"/>
  <p:tag name="KSO_WM_TEMPLATE_INDEX" val="20205081"/>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BEAUTIFY_FLAG" val="#wm#"/>
  <p:tag name="KSO_WM_TEMPLATE_CATEGORY" val="custom"/>
  <p:tag name="KSO_WM_TEMPLATE_INDEX" val="20205081"/>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commondata" val="eyJoZGlkIjoiNmM4NjNmZjBhMWJlZDhjMTNhZDVlMmViNWExNDM3MWIifQ=="/>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11089</Words>
  <Application>WPS 演示</Application>
  <PresentationFormat>宽屏</PresentationFormat>
  <Paragraphs>398</Paragraphs>
  <Slides>48</Slides>
  <Notes>4</Notes>
  <HiddenSlides>0</HiddenSlides>
  <MMClips>0</MMClips>
  <ScaleCrop>false</ScaleCrop>
  <HeadingPairs>
    <vt:vector size="6" baseType="variant">
      <vt:variant>
        <vt:lpstr>已用的字体</vt:lpstr>
      </vt:variant>
      <vt:variant>
        <vt:i4>9</vt:i4>
      </vt:variant>
      <vt:variant>
        <vt:lpstr>主题</vt:lpstr>
      </vt:variant>
      <vt:variant>
        <vt:i4>5</vt:i4>
      </vt:variant>
      <vt:variant>
        <vt:lpstr>幻灯片标题</vt:lpstr>
      </vt:variant>
      <vt:variant>
        <vt:i4>48</vt:i4>
      </vt:variant>
    </vt:vector>
  </HeadingPairs>
  <TitlesOfParts>
    <vt:vector size="62" baseType="lpstr">
      <vt:lpstr>Arial</vt:lpstr>
      <vt:lpstr>宋体</vt:lpstr>
      <vt:lpstr>Wingdings</vt:lpstr>
      <vt:lpstr>Wingdings</vt:lpstr>
      <vt:lpstr>微软雅黑</vt:lpstr>
      <vt:lpstr>Times New Roman</vt:lpstr>
      <vt:lpstr>新宋体</vt:lpstr>
      <vt:lpstr>Arial Unicode MS</vt:lpstr>
      <vt:lpstr>Calibri</vt:lpstr>
      <vt:lpstr>WPS</vt:lpstr>
      <vt:lpstr>自定义设计方案</vt:lpstr>
      <vt:lpstr>2_自定义设计方案</vt:lpstr>
      <vt:lpstr>1_自定义设计方案</vt:lpstr>
      <vt:lpstr>3_自定义设计方案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Admin</cp:lastModifiedBy>
  <cp:revision>169</cp:revision>
  <dcterms:created xsi:type="dcterms:W3CDTF">2019-06-19T02:08:00Z</dcterms:created>
  <dcterms:modified xsi:type="dcterms:W3CDTF">2024-08-26T01:40:12Z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2052-12.1.0.17827</vt:lpwstr>
  </property>
  <property fmtid="{D5CDD505-2E9C-101B-9397-08002B2CF9AE}" pid="3" name="ICV">
    <vt:lpwstr>7967A48F009240DB9816B7517C3F5BAF_11</vt:lpwstr>
  </property>
</Properties>
</file>