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Lst>
  <p:notesMasterIdLst>
    <p:notesMasterId r:id="rId44"/>
  </p:notesMasterIdLst>
  <p:sldIdLst>
    <p:sldId id="265" r:id="rId6"/>
    <p:sldId id="266" r:id="rId7"/>
    <p:sldId id="260" r:id="rId8"/>
    <p:sldId id="270" r:id="rId9"/>
    <p:sldId id="272" r:id="rId10"/>
    <p:sldId id="421" r:id="rId11"/>
    <p:sldId id="422" r:id="rId12"/>
    <p:sldId id="423" r:id="rId13"/>
    <p:sldId id="424" r:id="rId14"/>
    <p:sldId id="425" r:id="rId15"/>
    <p:sldId id="426" r:id="rId16"/>
    <p:sldId id="427" r:id="rId17"/>
    <p:sldId id="428" r:id="rId18"/>
    <p:sldId id="429" r:id="rId19"/>
    <p:sldId id="430" r:id="rId20"/>
    <p:sldId id="431" r:id="rId21"/>
    <p:sldId id="432" r:id="rId22"/>
    <p:sldId id="433" r:id="rId23"/>
    <p:sldId id="434" r:id="rId24"/>
    <p:sldId id="315" r:id="rId25"/>
    <p:sldId id="384" r:id="rId26"/>
    <p:sldId id="435" r:id="rId27"/>
    <p:sldId id="436" r:id="rId28"/>
    <p:sldId id="437" r:id="rId29"/>
    <p:sldId id="438" r:id="rId30"/>
    <p:sldId id="439" r:id="rId31"/>
    <p:sldId id="440" r:id="rId32"/>
    <p:sldId id="441" r:id="rId33"/>
    <p:sldId id="442" r:id="rId34"/>
    <p:sldId id="443" r:id="rId35"/>
    <p:sldId id="444" r:id="rId36"/>
    <p:sldId id="445" r:id="rId37"/>
    <p:sldId id="448" r:id="rId38"/>
    <p:sldId id="449" r:id="rId39"/>
    <p:sldId id="420" r:id="rId40"/>
    <p:sldId id="357" r:id="rId41"/>
    <p:sldId id="450" r:id="rId42"/>
    <p:sldId id="451" r:id="rId43"/>
    <p:sldId id="452" r:id="rId45"/>
    <p:sldId id="453" r:id="rId46"/>
    <p:sldId id="455" r:id="rId47"/>
    <p:sldId id="457" r:id="rId48"/>
    <p:sldId id="458" r:id="rId49"/>
    <p:sldId id="459" r:id="rId50"/>
    <p:sldId id="460" r:id="rId51"/>
    <p:sldId id="461" r:id="rId52"/>
    <p:sldId id="462" r:id="rId53"/>
    <p:sldId id="463" r:id="rId54"/>
    <p:sldId id="464" r:id="rId55"/>
    <p:sldId id="465" r:id="rId56"/>
    <p:sldId id="466" r:id="rId57"/>
    <p:sldId id="467" r:id="rId58"/>
    <p:sldId id="314" r:id="rId59"/>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6" userDrawn="1">
          <p15:clr>
            <a:srgbClr val="A4A3A4"/>
          </p15:clr>
        </p15:guide>
        <p15:guide id="2" pos="387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6"/>
        <p:guide pos="387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3" Type="http://schemas.openxmlformats.org/officeDocument/2006/relationships/tags" Target="tags/tag81.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1.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notesMaster" Target="notesMasters/notesMaster1.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8.png"/><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8.png"/><Relationship Id="rId1" Type="http://schemas.openxmlformats.org/officeDocument/2006/relationships/tags" Target="../tags/tag3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28.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image" Target="../media/image8.png"/><Relationship Id="rId1" Type="http://schemas.openxmlformats.org/officeDocument/2006/relationships/tags" Target="../tags/tag39.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image" Target="../media/image8.png"/><Relationship Id="rId1" Type="http://schemas.openxmlformats.org/officeDocument/2006/relationships/tags" Target="../tags/tag45.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image" Target="../media/image8.png"/><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60.xml"/><Relationship Id="rId5" Type="http://schemas.openxmlformats.org/officeDocument/2006/relationships/tags" Target="../tags/tag59.xml"/><Relationship Id="rId4" Type="http://schemas.openxmlformats.org/officeDocument/2006/relationships/tags" Target="../tags/tag58.xml"/><Relationship Id="rId3" Type="http://schemas.openxmlformats.org/officeDocument/2006/relationships/tags" Target="../tags/tag57.xml"/><Relationship Id="rId2" Type="http://schemas.openxmlformats.org/officeDocument/2006/relationships/image" Target="../media/image8.png"/><Relationship Id="rId1" Type="http://schemas.openxmlformats.org/officeDocument/2006/relationships/tags" Target="../tags/tag56.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6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68.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6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tags" Target="../tags/tag70.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tags" Target="../tags/tag7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7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73.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7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tags" Target="../tags/tag7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7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tags" Target="../tags/tag77.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7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tags" Target="../tags/tag7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007110" y="2110740"/>
            <a:ext cx="10033635"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第六章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德育课程的教学设计与教学方法</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2530"/>
            <a:ext cx="10730865" cy="48431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（二）联系学生的实际生活</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solidFill>
                  <a:schemeClr val="tx1"/>
                </a:solidFill>
              </a:rPr>
              <a:t>       </a:t>
            </a:r>
            <a:r>
              <a:rPr sz="2800" b="1">
                <a:solidFill>
                  <a:schemeClr val="tx1"/>
                </a:solidFill>
              </a:rPr>
              <a:t>德育课程的教学内容设计要联系学生的实际生活。《道德与法治》就是要向学生展示最为真实的生活世界，既包括宏观世界（社会问题），又包括微观世界（学生经验），并教会学生在纷繁复杂的社会生活中保护自己，保持道德之心，养成良好的行为习惯。教师要对教学内容有层次地进行筛选，注重从宏观到微观的系统化组合。</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2530"/>
            <a:ext cx="10730865" cy="4843145"/>
          </a:xfrm>
          <a:prstGeom prst="rect">
            <a:avLst/>
          </a:prstGeom>
          <a:noFill/>
        </p:spPr>
        <p:txBody>
          <a:bodyPr wrap="square" rtlCol="0" anchor="t">
            <a:noAutofit/>
          </a:bodyPr>
          <a:p>
            <a:pPr algn="just">
              <a:lnSpc>
                <a:spcPct val="140000"/>
              </a:lnSpc>
            </a:pPr>
            <a:r>
              <a:rPr lang="en-US" sz="2800" b="1"/>
              <a:t>       </a:t>
            </a:r>
            <a:r>
              <a:rPr sz="2800" b="1"/>
              <a:t>教师在围绕教材设计教学内容时，需要兼顾三个层面。</a:t>
            </a:r>
            <a:endParaRPr sz="2800" b="1"/>
          </a:p>
          <a:p>
            <a:pPr algn="just">
              <a:lnSpc>
                <a:spcPct val="50000"/>
              </a:lnSpc>
            </a:pPr>
            <a:endParaRPr sz="2800" b="1"/>
          </a:p>
          <a:p>
            <a:pPr algn="just">
              <a:lnSpc>
                <a:spcPct val="140000"/>
              </a:lnSpc>
            </a:pPr>
            <a:r>
              <a:rPr sz="2800" b="1"/>
              <a:t> </a:t>
            </a:r>
            <a:r>
              <a:rPr lang="en-US" sz="2800" b="1"/>
              <a:t>      </a:t>
            </a:r>
            <a:r>
              <a:rPr sz="2800" b="1"/>
              <a:t>第一个层面是学生普遍的发展阶段，其依据主要是儿童发展心理学对儿童各个阶段发展能力及教育方式的研究；</a:t>
            </a:r>
            <a:endParaRPr sz="2800" b="1"/>
          </a:p>
          <a:p>
            <a:pPr algn="just">
              <a:lnSpc>
                <a:spcPct val="140000"/>
              </a:lnSpc>
            </a:pPr>
            <a:r>
              <a:rPr sz="2800" b="1"/>
              <a:t> </a:t>
            </a:r>
            <a:r>
              <a:rPr lang="en-US" sz="2800" b="1"/>
              <a:t>      </a:t>
            </a:r>
            <a:r>
              <a:rPr sz="2800" b="1"/>
              <a:t>第二个层面是学生的地域性发展需求，所谈论之事物不能太空、太远，要彰显地域性特色，让学生感到亲切，易于接受；</a:t>
            </a:r>
            <a:endParaRPr sz="2800" b="1"/>
          </a:p>
          <a:p>
            <a:pPr algn="just">
              <a:lnSpc>
                <a:spcPct val="140000"/>
              </a:lnSpc>
            </a:pPr>
            <a:r>
              <a:rPr sz="2800" b="1"/>
              <a:t> </a:t>
            </a:r>
            <a:r>
              <a:rPr lang="en-US" sz="2800" b="1"/>
              <a:t>      </a:t>
            </a:r>
            <a:r>
              <a:rPr sz="2800" b="1"/>
              <a:t>第三个层面是学生的个性化发展历程，要尊重学生的经验和不同生活状态，最大限度地提升学生对教学的参与度。</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8690"/>
            <a:ext cx="10730865" cy="4843145"/>
          </a:xfrm>
          <a:prstGeom prst="rect">
            <a:avLst/>
          </a:prstGeom>
          <a:noFill/>
        </p:spPr>
        <p:txBody>
          <a:bodyPr wrap="square" rtlCol="0" anchor="t">
            <a:noAutofit/>
          </a:bodyPr>
          <a:p>
            <a:pPr algn="just">
              <a:lnSpc>
                <a:spcPct val="120000"/>
              </a:lnSpc>
            </a:pPr>
            <a:r>
              <a:rPr lang="en-US" altLang="zh-CN" sz="2400" b="1">
                <a:solidFill>
                  <a:schemeClr val="accent1">
                    <a:lumMod val="75000"/>
                  </a:schemeClr>
                </a:solidFill>
              </a:rPr>
              <a:t>        </a:t>
            </a:r>
            <a:r>
              <a:rPr lang="zh-CN" altLang="en-US" sz="2800" b="1">
                <a:solidFill>
                  <a:schemeClr val="accent1">
                    <a:lumMod val="75000"/>
                  </a:schemeClr>
                </a:solidFill>
              </a:rPr>
              <a:t>四、德育课程的教学准备设计</a:t>
            </a:r>
            <a:endParaRPr lang="zh-CN" altLang="en-US" sz="2800" b="1">
              <a:solidFill>
                <a:schemeClr val="accent1">
                  <a:lumMod val="75000"/>
                </a:schemeClr>
              </a:solidFill>
            </a:endParaRPr>
          </a:p>
          <a:p>
            <a:pPr algn="just">
              <a:lnSpc>
                <a:spcPct val="120000"/>
              </a:lnSpc>
            </a:pPr>
            <a:r>
              <a:rPr lang="zh-CN" altLang="en-US" sz="2800" b="1">
                <a:solidFill>
                  <a:schemeClr val="accent1">
                    <a:lumMod val="75000"/>
                  </a:schemeClr>
                </a:solidFill>
              </a:rPr>
              <a:t> </a:t>
            </a:r>
            <a:r>
              <a:rPr lang="en-US" altLang="zh-CN" sz="2800" b="1">
                <a:solidFill>
                  <a:schemeClr val="accent1">
                    <a:lumMod val="75000"/>
                  </a:schemeClr>
                </a:solidFill>
              </a:rPr>
              <a:t>   </a:t>
            </a:r>
            <a:r>
              <a:rPr lang="zh-CN" altLang="en-US" sz="2800" b="1">
                <a:solidFill>
                  <a:schemeClr val="accent1">
                    <a:lumMod val="75000"/>
                  </a:schemeClr>
                </a:solidFill>
              </a:rPr>
              <a:t>（一）学情分析</a:t>
            </a:r>
            <a:endParaRPr lang="zh-CN" altLang="en-US" sz="24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学情分析分两步走：一是学生现有起点为何，二是德育教学的可能终点在哪。学生是学习的主人，是教学活动的主体。要有效实现教学目标，在教学设计阶段就必须重视对学生情况的分析，包括学生的学习准备状态、学习特点、心理发展状态等，甚至包括对整个学生群体的一般性分析。</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教学就是要实现学生在原有基础上的发展，甚至是跳跃。进行教学设计时，教师需要了解学生的发展现状，尤其要分析学生从现有发展水平到达期望目标之间将会遇到的困难以及需要补充的经验，并根据学生实际需要和发展水平来制定和把握教学目标，不要任意拔高目标要求。也就是要把握好维果茨基所说的“最近发展区”，让学生在教学中达到跳一跳就能够到的高度。</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9330"/>
            <a:ext cx="10730865" cy="48431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（二）课时安排</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40000"/>
              </a:lnSpc>
            </a:pPr>
            <a:r>
              <a:rPr lang="en-US" sz="2800" b="1">
                <a:solidFill>
                  <a:schemeClr val="tx1"/>
                </a:solidFill>
              </a:rPr>
              <a:t>       </a:t>
            </a:r>
            <a:r>
              <a:rPr sz="2800" b="1">
                <a:solidFill>
                  <a:schemeClr val="tx1"/>
                </a:solidFill>
              </a:rPr>
              <a:t>课时安排要求教师做到对普通学时的掌握和重难点的突出。普通学时的掌握强调课程教学时间的整体观，统筹学期、单元、学周的时间安排，有条不紊地推进教学进度。重难点突出是根据学生接受能力、教学内容的难度和容量来决定课时的长短。对于能够引起学生共鸣、激发学生内在情感的部分，以及学生在学习上感到吃力的部分，教师可以适当增加课时。教师大体上可以参照教材和课程标准进行课时安排。</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21410"/>
            <a:ext cx="10730865" cy="48431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（三）教学用品的设计与准备</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50000"/>
              </a:lnSpc>
            </a:pPr>
            <a:r>
              <a:rPr lang="en-US" sz="2400" b="1">
                <a:solidFill>
                  <a:schemeClr val="tx1"/>
                </a:solidFill>
              </a:rPr>
              <a:t>       </a:t>
            </a:r>
            <a:r>
              <a:rPr sz="2400" b="1">
                <a:solidFill>
                  <a:schemeClr val="tx1"/>
                </a:solidFill>
              </a:rPr>
              <a:t>德育课程强调学生在教学过程中的真知、真感、真参与，因此要特别重视创设教学情境和教学氛围。进行教学设计时，教师需要依据教学内容以及学生学情，准备相关教学用品，以调动学生兴趣，帮助学生更好地理解教学内容，完成教学目标。</a:t>
            </a:r>
            <a:endParaRPr sz="2400" b="1">
              <a:solidFill>
                <a:schemeClr val="tx1"/>
              </a:solidFill>
            </a:endParaRPr>
          </a:p>
          <a:p>
            <a:pPr algn="just">
              <a:lnSpc>
                <a:spcPct val="150000"/>
              </a:lnSpc>
            </a:pPr>
            <a:r>
              <a:rPr lang="en-US" sz="2400" b="1">
                <a:solidFill>
                  <a:schemeClr val="tx1"/>
                </a:solidFill>
              </a:rPr>
              <a:t>       </a:t>
            </a:r>
            <a:r>
              <a:rPr sz="2400" b="1">
                <a:solidFill>
                  <a:schemeClr val="tx1"/>
                </a:solidFill>
              </a:rPr>
              <a:t>教学用品的类型多样，可以是音频文件、视频文件、实物等。在设计与准备教学用品时，教师需要认识到，教学用品只能起辅助性作用，不能喧宾夺主，要尽量用最低的成本实现最大的教学效果。</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8210"/>
            <a:ext cx="10730865" cy="4843145"/>
          </a:xfrm>
          <a:prstGeom prst="rect">
            <a:avLst/>
          </a:prstGeom>
          <a:noFill/>
        </p:spPr>
        <p:txBody>
          <a:bodyPr wrap="square" rtlCol="0" anchor="t">
            <a:noAutofit/>
          </a:bodyPr>
          <a:p>
            <a:pPr algn="just">
              <a:lnSpc>
                <a:spcPct val="130000"/>
              </a:lnSpc>
            </a:pPr>
            <a:r>
              <a:rPr lang="en-US" altLang="zh-CN" sz="2400" b="1">
                <a:solidFill>
                  <a:schemeClr val="accent1">
                    <a:lumMod val="75000"/>
                  </a:schemeClr>
                </a:solidFill>
              </a:rPr>
              <a:t>     </a:t>
            </a:r>
            <a:r>
              <a:rPr lang="zh-CN" altLang="en-US" sz="2800" b="1">
                <a:solidFill>
                  <a:schemeClr val="accent1">
                    <a:lumMod val="75000"/>
                  </a:schemeClr>
                </a:solidFill>
              </a:rPr>
              <a:t>（四）课前预习的布置</a:t>
            </a:r>
            <a:endParaRPr lang="zh-CN" altLang="en-US" sz="2800" b="1">
              <a:solidFill>
                <a:schemeClr val="accent1">
                  <a:lumMod val="75000"/>
                </a:schemeClr>
              </a:solidFill>
            </a:endParaRPr>
          </a:p>
          <a:p>
            <a:pPr algn="just">
              <a:lnSpc>
                <a:spcPct val="130000"/>
              </a:lnSpc>
            </a:pPr>
            <a:r>
              <a:rPr lang="en-US" sz="2400" b="1">
                <a:solidFill>
                  <a:schemeClr val="tx1"/>
                </a:solidFill>
              </a:rPr>
              <a:t>       </a:t>
            </a:r>
            <a:r>
              <a:rPr sz="2400" b="1">
                <a:solidFill>
                  <a:schemeClr val="tx1"/>
                </a:solidFill>
              </a:rPr>
              <a:t>教师依据教学目标和教学内容，布置学生在课前完成相关准备工作。如设计“爸爸妈妈多爱我”一课时，教师可以让学生在课前记录下爸爸妈妈的点滴关爱，发现爱的证据，以便上课时与同学分享。</a:t>
            </a:r>
            <a:endParaRPr sz="2400" b="1">
              <a:solidFill>
                <a:schemeClr val="tx1"/>
              </a:solidFill>
            </a:endParaRPr>
          </a:p>
          <a:p>
            <a:pPr algn="just">
              <a:lnSpc>
                <a:spcPct val="50000"/>
              </a:lnSpc>
            </a:pPr>
            <a:endParaRPr sz="2400" b="1">
              <a:solidFill>
                <a:schemeClr val="tx1"/>
              </a:solidFill>
            </a:endParaRPr>
          </a:p>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（五）教学时空的拓展</a:t>
            </a:r>
            <a:endParaRPr lang="zh-CN" altLang="en-US" sz="2800" b="1">
              <a:solidFill>
                <a:schemeClr val="accent1">
                  <a:lumMod val="75000"/>
                </a:schemeClr>
              </a:solidFill>
            </a:endParaRPr>
          </a:p>
          <a:p>
            <a:pPr algn="just">
              <a:lnSpc>
                <a:spcPct val="130000"/>
              </a:lnSpc>
            </a:pPr>
            <a:r>
              <a:rPr sz="2400" b="1"/>
              <a:t>       教学空间不局限于课堂，根据学习主题的需要，结合学校和本土实际，可以扩展到校园和校外的相关教育场所。</a:t>
            </a:r>
            <a:endParaRPr sz="2400" b="1"/>
          </a:p>
          <a:p>
            <a:pPr algn="just">
              <a:lnSpc>
                <a:spcPct val="130000"/>
              </a:lnSpc>
            </a:pPr>
            <a:r>
              <a:rPr lang="en-US" sz="2400" b="1"/>
              <a:t>       </a:t>
            </a:r>
            <a:r>
              <a:rPr sz="2400" b="1"/>
              <a:t>德育课程教学时间可以在与学校活动或其他课程的配合和联结中弹性地延展，充分体现该课程的开放性和实践性。c 比如，涉及“爱国”类主题时，教学可以适当与少先队活动联结。</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8210"/>
            <a:ext cx="10730865" cy="4843145"/>
          </a:xfrm>
          <a:prstGeom prst="rect">
            <a:avLst/>
          </a:prstGeom>
          <a:noFill/>
        </p:spPr>
        <p:txBody>
          <a:bodyPr wrap="square" rtlCol="0" anchor="t">
            <a:noAutofit/>
          </a:bodyPr>
          <a:p>
            <a:pPr algn="just">
              <a:lnSpc>
                <a:spcPct val="130000"/>
              </a:lnSpc>
            </a:pPr>
            <a:r>
              <a:rPr lang="en-US" altLang="zh-CN" sz="2400" b="1">
                <a:solidFill>
                  <a:schemeClr val="accent1">
                    <a:lumMod val="75000"/>
                  </a:schemeClr>
                </a:solidFill>
              </a:rPr>
              <a:t>     </a:t>
            </a:r>
            <a:r>
              <a:rPr lang="zh-CN" altLang="en-US" sz="2800" b="1">
                <a:solidFill>
                  <a:schemeClr val="accent1">
                    <a:lumMod val="75000"/>
                  </a:schemeClr>
                </a:solidFill>
              </a:rPr>
              <a:t>（六）教学形式的选择</a:t>
            </a: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德育课程常用的教学形式有讨论、辩论、两难问题辨析、资料调查、现场调查、情景模拟与角色扮演、操作性与实践性活动、教学游戏、参观访问、讲故事、讲授等。教学形式的选择要考虑两个方面的适用性：</a:t>
            </a:r>
            <a:endParaRPr sz="2400" b="1">
              <a:solidFill>
                <a:schemeClr val="tx1"/>
              </a:solidFill>
            </a:endParaRPr>
          </a:p>
          <a:p>
            <a:pPr algn="just">
              <a:lnSpc>
                <a:spcPct val="140000"/>
              </a:lnSpc>
            </a:pPr>
            <a:r>
              <a:rPr sz="2400" b="1">
                <a:solidFill>
                  <a:schemeClr val="tx1"/>
                </a:solidFill>
              </a:rPr>
              <a:t> </a:t>
            </a:r>
            <a:r>
              <a:rPr lang="en-US" sz="2400" b="1">
                <a:solidFill>
                  <a:schemeClr val="tx1"/>
                </a:solidFill>
              </a:rPr>
              <a:t>      </a:t>
            </a:r>
            <a:r>
              <a:rPr sz="2400" b="1">
                <a:solidFill>
                  <a:schemeClr val="tx1"/>
                </a:solidFill>
              </a:rPr>
              <a:t>一是适合学生的年龄特点、经验背景、能力水平。如对低年级学生采用相对轻松、难度较低的教学形式，如讲故事、做游戏等。</a:t>
            </a:r>
            <a:endParaRPr sz="2400" b="1">
              <a:solidFill>
                <a:schemeClr val="tx1"/>
              </a:solidFill>
            </a:endParaRPr>
          </a:p>
          <a:p>
            <a:pPr algn="just">
              <a:lnSpc>
                <a:spcPct val="140000"/>
              </a:lnSpc>
            </a:pPr>
            <a:r>
              <a:rPr sz="2400" b="1">
                <a:solidFill>
                  <a:schemeClr val="tx1"/>
                </a:solidFill>
              </a:rPr>
              <a:t> </a:t>
            </a:r>
            <a:r>
              <a:rPr lang="en-US" sz="2400" b="1">
                <a:solidFill>
                  <a:schemeClr val="tx1"/>
                </a:solidFill>
              </a:rPr>
              <a:t>      </a:t>
            </a:r>
            <a:r>
              <a:rPr sz="2400" b="1">
                <a:solidFill>
                  <a:schemeClr val="tx1"/>
                </a:solidFill>
              </a:rPr>
              <a:t>二是适合学习主题、教学目标、教学内容。如理论性较强的内容采用教师主导型教学形式，如讲授法；实践性较强的内容采用学生主导型教学形式，如资料调查、现场调查、操作性与实践性活动等。教学形式要服务于教育教学，切勿借形式哗众取宠，偏离教育目标。</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8210"/>
            <a:ext cx="10730865" cy="4843145"/>
          </a:xfrm>
          <a:prstGeom prst="rect">
            <a:avLst/>
          </a:prstGeom>
          <a:noFill/>
        </p:spPr>
        <p:txBody>
          <a:bodyPr wrap="square" rtlCol="0" anchor="t">
            <a:noAutofit/>
          </a:bodyPr>
          <a:p>
            <a:pPr algn="just">
              <a:lnSpc>
                <a:spcPct val="120000"/>
              </a:lnSpc>
            </a:pPr>
            <a:r>
              <a:rPr lang="en-US" altLang="zh-CN" sz="2400" b="1">
                <a:solidFill>
                  <a:schemeClr val="accent1">
                    <a:lumMod val="75000"/>
                  </a:schemeClr>
                </a:solidFill>
              </a:rPr>
              <a:t>       </a:t>
            </a:r>
            <a:r>
              <a:rPr lang="zh-CN" altLang="en-US" sz="2800" b="1">
                <a:solidFill>
                  <a:schemeClr val="accent1">
                    <a:lumMod val="75000"/>
                  </a:schemeClr>
                </a:solidFill>
              </a:rPr>
              <a:t>五、德育课程的教学评价设计</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教学评价设计可分为两个方面：一是“评价什么”的设计，即界定具体的课堂学习目标，并细化为评价内容；二是“怎么评价”的设计，即教师根据不同的教学评价内容应设计不同的评价方法和指标。</a:t>
            </a:r>
            <a:endParaRPr sz="2400" b="1">
              <a:solidFill>
                <a:schemeClr val="tx1"/>
              </a:solidFill>
            </a:endParaRPr>
          </a:p>
          <a:p>
            <a:pPr algn="just">
              <a:lnSpc>
                <a:spcPct val="30000"/>
              </a:lnSpc>
            </a:pPr>
            <a:endParaRPr sz="2400" b="1">
              <a:solidFill>
                <a:schemeClr val="tx1"/>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（一）“评价什么”的设计</a:t>
            </a:r>
            <a:endParaRPr lang="zh-CN" altLang="en-US" sz="2400" b="1">
              <a:solidFill>
                <a:schemeClr val="accent1">
                  <a:lumMod val="75000"/>
                </a:schemeClr>
              </a:solidFill>
            </a:endParaRPr>
          </a:p>
          <a:p>
            <a:pPr algn="just">
              <a:lnSpc>
                <a:spcPct val="120000"/>
              </a:lnSpc>
            </a:pPr>
            <a:r>
              <a:rPr lang="en-US" sz="2400" b="1"/>
              <a:t>       </a:t>
            </a:r>
            <a:r>
              <a:rPr sz="2400" b="1"/>
              <a:t>在设计具体的教学评价之前，教师必须明确对学生学习结果的期望，即学习目标或教学目标。学习目标是对学生应该了解、理解什么与能做什么以及所能达到的程度的一种期望，它是开展教学评价的灵魂，支配着评价的全过程。</a:t>
            </a:r>
            <a:endParaRPr sz="2400" b="1"/>
          </a:p>
          <a:p>
            <a:pPr algn="just">
              <a:lnSpc>
                <a:spcPct val="120000"/>
              </a:lnSpc>
            </a:pPr>
            <a:r>
              <a:rPr lang="en-US" sz="2400" b="1"/>
              <a:t>     </a:t>
            </a:r>
            <a:r>
              <a:rPr lang="zh-CN" altLang="en-US" sz="2400" b="1">
                <a:solidFill>
                  <a:schemeClr val="accent1">
                    <a:lumMod val="75000"/>
                  </a:schemeClr>
                </a:solidFill>
              </a:rPr>
              <a:t>（二）“怎么评价”的设计</a:t>
            </a:r>
            <a:endParaRPr lang="zh-CN" altLang="en-US" sz="2400" b="1">
              <a:solidFill>
                <a:schemeClr val="accent1">
                  <a:lumMod val="75000"/>
                </a:schemeClr>
              </a:solidFill>
            </a:endParaRPr>
          </a:p>
          <a:p>
            <a:pPr algn="just">
              <a:lnSpc>
                <a:spcPct val="120000"/>
              </a:lnSpc>
            </a:pPr>
            <a:r>
              <a:rPr sz="2400" b="1"/>
              <a:t>      根据评价的目标和内容，教师要思考通过什么方法来达成目标。迄今为止，人们已经开发了很多教学评价的方法和工具。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8210"/>
            <a:ext cx="10730865" cy="1476375"/>
          </a:xfrm>
          <a:prstGeom prst="rect">
            <a:avLst/>
          </a:prstGeom>
          <a:noFill/>
        </p:spPr>
        <p:txBody>
          <a:bodyPr wrap="square" rtlCol="0" anchor="t">
            <a:noAutofit/>
          </a:bodyPr>
          <a:p>
            <a:pPr algn="just">
              <a:lnSpc>
                <a:spcPct val="130000"/>
              </a:lnSpc>
            </a:pPr>
            <a:r>
              <a:rPr lang="en-US" sz="2400" b="1"/>
              <a:t>       </a:t>
            </a:r>
            <a:r>
              <a:rPr sz="2400" b="1"/>
              <a:t>表 6-1 呈现了评价方法与教学目标之间的匹配关系，可供教师做教学评价设计时参考。</a:t>
            </a:r>
            <a:endParaRPr sz="2400" b="1"/>
          </a:p>
        </p:txBody>
      </p:sp>
      <p:pic>
        <p:nvPicPr>
          <p:cNvPr id="2" name="图片 1"/>
          <p:cNvPicPr>
            <a:picLocks noChangeAspect="1"/>
          </p:cNvPicPr>
          <p:nvPr/>
        </p:nvPicPr>
        <p:blipFill>
          <a:blip r:embed="rId1"/>
          <a:stretch>
            <a:fillRect/>
          </a:stretch>
        </p:blipFill>
        <p:spPr>
          <a:xfrm>
            <a:off x="2018665" y="2015490"/>
            <a:ext cx="8155940" cy="420179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1790065" y="1216660"/>
            <a:ext cx="8659495" cy="4732020"/>
          </a:xfrm>
          <a:prstGeom prst="rect">
            <a:avLst/>
          </a:prstGeom>
        </p:spPr>
      </p:pic>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114550" y="2021205"/>
            <a:ext cx="7966255" cy="3600450"/>
            <a:chOff x="4645" y="3183"/>
            <a:chExt cx="9769"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880" y="3183"/>
              <a:ext cx="9203" cy="1911"/>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德育课程的教学设计</a:t>
              </a:r>
              <a:r>
                <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4880" y="5090"/>
              <a:ext cx="9534"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德育课程的教学方法</a:t>
              </a:r>
              <a:endPar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880" y="6888"/>
              <a:ext cx="9534" cy="196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a:t>
              </a:r>
              <a:r>
                <a:rPr 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2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德育课程的教学模式</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056130" y="2841625"/>
            <a:ext cx="817372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056130" y="2804795"/>
            <a:ext cx="817372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7409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一、概念界定  </a:t>
            </a:r>
            <a:r>
              <a:rPr lang="en-US" sz="2400" b="1"/>
              <a:t> </a:t>
            </a:r>
            <a:endParaRPr lang="en-US" sz="2400" b="1"/>
          </a:p>
          <a:p>
            <a:pPr algn="just">
              <a:lnSpc>
                <a:spcPct val="30000"/>
              </a:lnSpc>
            </a:pPr>
            <a:r>
              <a:rPr lang="en-US" sz="2400" b="1"/>
              <a:t> </a:t>
            </a:r>
            <a:endParaRPr lang="en-US" sz="2400" b="1"/>
          </a:p>
          <a:p>
            <a:pPr algn="just">
              <a:lnSpc>
                <a:spcPct val="120000"/>
              </a:lnSpc>
            </a:pPr>
            <a:r>
              <a:rPr lang="en-US" sz="2400" b="1"/>
              <a:t>       “德育课程的教学方法”和“德育方法”共同为达成德育目标服务，只是德育课程的教学方法更加侧重于具体教学，德育方法则侧重于道德教育的方法论层面。从某种程度上说，德育课程的教学方法是德育方法的具体化。要界定德育课程的教学方法的概念，我们需要首先明确何为德育方法。</a:t>
            </a:r>
            <a:endParaRPr lang="en-US" sz="2400" b="1"/>
          </a:p>
          <a:p>
            <a:pPr algn="just">
              <a:lnSpc>
                <a:spcPct val="120000"/>
              </a:lnSpc>
            </a:pPr>
            <a:r>
              <a:rPr lang="en-US" sz="2400" b="1"/>
              <a:t>       可以说，德育方法的概念中包含了德育课程教学方法的成分，很大程度上强调了方法的操作性，既关注了教师的教，也关注了学生的学。再结合教学论对教学方法的一般定义，我们可以这样界定德育课程的教学方法：德育课程的教学方法是指为实现德育课程的教学目标而采用的符合德育教学规律的教师工作方式和学生学习方式的总和。它包括教师教的方法和学生学的方法两个方面，是教授方法和学习方法的统一。</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10617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二、常用的几种德育课程教学方法  </a:t>
            </a:r>
            <a:r>
              <a:rPr lang="en-US" sz="2400" b="1"/>
              <a:t> </a:t>
            </a:r>
            <a:endParaRPr lang="en-US" sz="2400" b="1"/>
          </a:p>
          <a:p>
            <a:pPr algn="just">
              <a:lnSpc>
                <a:spcPct val="30000"/>
              </a:lnSpc>
            </a:pPr>
            <a:r>
              <a:rPr lang="en-US" sz="2400" b="1"/>
              <a:t> </a:t>
            </a:r>
            <a:endParaRPr lang="en-US" sz="2400" b="1"/>
          </a:p>
          <a:p>
            <a:pPr algn="just">
              <a:lnSpc>
                <a:spcPct val="140000"/>
              </a:lnSpc>
            </a:pPr>
            <a:r>
              <a:rPr lang="en-US" sz="2400" b="1"/>
              <a:t>       教学方法种类众多，我国学者曾经尝试对各式教学方法进行分类。李秉德在《教学论》中按照教学方法的外部形态以及相对应的学生认识活动的特点，把教学方法分为五类，分别是以语言传递信息为主的方法、以直接感知为主的方法、以实际训练为主的方法、以欣赏活动为主的方法、以引导探究为主的方法。黄甫全按照从具体到抽象的逻辑将教学方法分为三个层次：第一层次是操作性教学方法，第二层次是技术性教学方法，第三层次是原理性教学方法。 我国德育学者依据教学实践的特点，认为德育课程最常用的方法有讲授法、谈话法、合作讨论法、自主探究法、角色扮演法。</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10617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（一）讲授法</a:t>
            </a:r>
            <a:r>
              <a:rPr sz="2800" b="1">
                <a:solidFill>
                  <a:schemeClr val="accent1">
                    <a:lumMod val="75000"/>
                  </a:schemeClr>
                </a:solidFill>
              </a:rPr>
              <a:t>  </a:t>
            </a:r>
            <a:r>
              <a:rPr lang="en-US" sz="2400" b="1"/>
              <a:t> </a:t>
            </a:r>
            <a:endParaRPr lang="en-US" sz="2400" b="1"/>
          </a:p>
          <a:p>
            <a:pPr algn="just">
              <a:lnSpc>
                <a:spcPct val="30000"/>
              </a:lnSpc>
            </a:pPr>
            <a:r>
              <a:rPr lang="en-US" sz="2400" b="1"/>
              <a:t> </a:t>
            </a:r>
            <a:endParaRPr lang="en-US" sz="2400" b="1"/>
          </a:p>
          <a:p>
            <a:pPr algn="just">
              <a:lnSpc>
                <a:spcPct val="160000"/>
              </a:lnSpc>
            </a:pPr>
            <a:r>
              <a:rPr lang="en-US" sz="2400" b="1"/>
              <a:t>       讲授法是教师运用口头语言向学生传授知识的教学方法。具体地说，讲授法包括讲述法、讲解法、讲演法等方式。讲述主要是客观描述事实，呈现知识、材料和观点，主要解决“是什么”的问题；讲解是进一步分析、论证和说明问题，主要解决“为什么”的问题；讲演则是综合运用讲述、讲解等方法，采取演说或报告的形式，完整、深入地论证或说明某一问题。</a:t>
            </a:r>
            <a:endParaRPr lang="en-US" sz="2400" b="1"/>
          </a:p>
          <a:p>
            <a:pPr algn="just">
              <a:lnSpc>
                <a:spcPct val="160000"/>
              </a:lnSpc>
            </a:pPr>
            <a:r>
              <a:rPr lang="en-US" sz="2400" b="1"/>
              <a:t>       讲授法是所有教学方法中最为古老的方法，是其他教学方法的基础。</a:t>
            </a:r>
            <a:endParaRPr lang="en-US" sz="2400" b="1"/>
          </a:p>
          <a:p>
            <a:pPr algn="just">
              <a:lnSpc>
                <a:spcPct val="160000"/>
              </a:lnSpc>
            </a:pPr>
            <a:r>
              <a:rPr lang="en-US" sz="2400" b="1"/>
              <a:t>       讲授法也有局限性。过度依赖讲授法，教学就会变成注入式、填鸭式教学。</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106170"/>
            <a:ext cx="10730865" cy="1289050"/>
          </a:xfrm>
          <a:prstGeom prst="rect">
            <a:avLst/>
          </a:prstGeom>
          <a:noFill/>
        </p:spPr>
        <p:txBody>
          <a:bodyPr wrap="square" rtlCol="0" anchor="t">
            <a:noAutofit/>
          </a:bodyPr>
          <a:p>
            <a:pPr algn="just">
              <a:lnSpc>
                <a:spcPct val="130000"/>
              </a:lnSpc>
            </a:pPr>
            <a:r>
              <a:rPr lang="en-US" sz="2800" b="1"/>
              <a:t>       当然，讲授法如果能够运用得宜，将是极具启发性的。因此，教师在运用讲授法时应注意以下几点。</a:t>
            </a:r>
            <a:endParaRPr lang="en-US" sz="2800" b="1"/>
          </a:p>
        </p:txBody>
      </p:sp>
      <p:grpSp>
        <p:nvGrpSpPr>
          <p:cNvPr id="7" name="组合 6"/>
          <p:cNvGrpSpPr/>
          <p:nvPr/>
        </p:nvGrpSpPr>
        <p:grpSpPr>
          <a:xfrm>
            <a:off x="2856230" y="2674620"/>
            <a:ext cx="6605270" cy="2763520"/>
            <a:chOff x="4498" y="4212"/>
            <a:chExt cx="10402" cy="4352"/>
          </a:xfrm>
        </p:grpSpPr>
        <p:sp>
          <p:nvSpPr>
            <p:cNvPr id="52" name="矩形: 圆角 5"/>
            <p:cNvSpPr/>
            <p:nvPr>
              <p:custDataLst>
                <p:tags r:id="rId1"/>
              </p:custDataLst>
            </p:nvPr>
          </p:nvSpPr>
          <p:spPr>
            <a:xfrm>
              <a:off x="4498" y="4212"/>
              <a:ext cx="10402"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1. 讲授内容要贴近生活、贴近实际、贴近学生</a:t>
              </a:r>
              <a:endParaRPr sz="2400" b="1">
                <a:solidFill>
                  <a:schemeClr val="tx1"/>
                </a:solidFill>
                <a:sym typeface="+mn-ea"/>
              </a:endParaRPr>
            </a:p>
          </p:txBody>
        </p:sp>
        <p:sp>
          <p:nvSpPr>
            <p:cNvPr id="2" name="矩形: 圆角 5"/>
            <p:cNvSpPr/>
            <p:nvPr>
              <p:custDataLst>
                <p:tags r:id="rId3"/>
              </p:custDataLst>
            </p:nvPr>
          </p:nvSpPr>
          <p:spPr>
            <a:xfrm>
              <a:off x="4498" y="5898"/>
              <a:ext cx="10402"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2. 教师的讲授要富有启发性</a:t>
              </a:r>
              <a:endParaRPr sz="2400" b="1">
                <a:solidFill>
                  <a:schemeClr val="tx1"/>
                </a:solidFill>
                <a:sym typeface="+mn-ea"/>
              </a:endParaRPr>
            </a:p>
          </p:txBody>
        </p:sp>
        <p:sp>
          <p:nvSpPr>
            <p:cNvPr id="4" name="矩形: 圆角 5"/>
            <p:cNvSpPr/>
            <p:nvPr>
              <p:custDataLst>
                <p:tags r:id="rId4"/>
              </p:custDataLst>
            </p:nvPr>
          </p:nvSpPr>
          <p:spPr>
            <a:xfrm>
              <a:off x="4498" y="7584"/>
              <a:ext cx="10402"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3. 讲授法应与其他教学方法配合使用</a:t>
              </a:r>
              <a:endParaRPr sz="2400" b="1">
                <a:solidFill>
                  <a:schemeClr val="tx1"/>
                </a:solidFill>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1313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（二）谈话法 </a:t>
            </a:r>
            <a:r>
              <a:rPr lang="en-US" sz="2400" b="1"/>
              <a:t> </a:t>
            </a:r>
            <a:endParaRPr lang="en-US" sz="2400" b="1"/>
          </a:p>
          <a:p>
            <a:pPr algn="just">
              <a:lnSpc>
                <a:spcPct val="30000"/>
              </a:lnSpc>
            </a:pPr>
            <a:r>
              <a:rPr lang="en-US" sz="2400" b="1"/>
              <a:t> </a:t>
            </a:r>
            <a:endParaRPr lang="en-US" sz="2400" b="1"/>
          </a:p>
          <a:p>
            <a:pPr algn="just">
              <a:lnSpc>
                <a:spcPct val="120000"/>
              </a:lnSpc>
            </a:pPr>
            <a:r>
              <a:rPr lang="en-US" sz="2400" b="1"/>
              <a:t>       谈话法是教师就某一思想政治准则或法纪道德规范问题与学生交谈讨论，以使学生明白某一道理的办法。谈话的方式多种多样，如讲解、讨论思想政治准则和法纪道德规范问题时的启发性谈话；考查评定品德行为时的表扬性和批评性谈话；参观、访问或讨论品德问题时的指导性和总结性谈话；面对学生集体或个人的集体谈话或个别谈话。谈话法多采用问答形式，因此又被称为“问答法”。它以学生已有的知识和经验为基础，向学生提出问题，引导学生积极思考、得出结论。在德育课程的教学中，谈话法可以随时使用。</a:t>
            </a:r>
            <a:endParaRPr lang="en-US" sz="2400" b="1"/>
          </a:p>
          <a:p>
            <a:pPr algn="just">
              <a:lnSpc>
                <a:spcPct val="120000"/>
              </a:lnSpc>
            </a:pPr>
            <a:r>
              <a:rPr lang="en-US" sz="2400" b="1"/>
              <a:t>       谈话法的特点是学生直接参与交谈。因此，它的优点是便于师生交流思想、交流感情，可以充分发挥学生的主体作用，激发学生思考、评价、解决品德问题的积极性、主动性，发展学生的品德认识能力和自我教育能力。</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94410"/>
            <a:ext cx="10730865" cy="90678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tx1"/>
                </a:solidFill>
              </a:rPr>
              <a:t>教师在运用谈话法时应注意以下几点。 </a:t>
            </a:r>
            <a:r>
              <a:rPr lang="en-US" sz="2400" b="1">
                <a:solidFill>
                  <a:schemeClr val="tx1"/>
                </a:solidFill>
              </a:rPr>
              <a:t> </a:t>
            </a:r>
            <a:endParaRPr lang="en-US" sz="2400" b="1">
              <a:solidFill>
                <a:schemeClr val="tx1"/>
              </a:solidFill>
            </a:endParaRPr>
          </a:p>
          <a:p>
            <a:pPr algn="just">
              <a:lnSpc>
                <a:spcPct val="30000"/>
              </a:lnSpc>
            </a:pPr>
            <a:r>
              <a:rPr lang="en-US" sz="2400" b="1"/>
              <a:t> </a:t>
            </a:r>
            <a:endParaRPr lang="en-US" sz="2400" b="1"/>
          </a:p>
          <a:p>
            <a:pPr algn="just">
              <a:lnSpc>
                <a:spcPct val="120000"/>
              </a:lnSpc>
            </a:pPr>
            <a:r>
              <a:rPr lang="en-US" sz="2400" b="1"/>
              <a:t>       </a:t>
            </a:r>
            <a:endParaRPr lang="en-US" sz="2400" b="1"/>
          </a:p>
        </p:txBody>
      </p:sp>
      <p:grpSp>
        <p:nvGrpSpPr>
          <p:cNvPr id="7" name="组合 6"/>
          <p:cNvGrpSpPr/>
          <p:nvPr/>
        </p:nvGrpSpPr>
        <p:grpSpPr>
          <a:xfrm>
            <a:off x="1420495" y="1976120"/>
            <a:ext cx="9298305" cy="3850640"/>
            <a:chOff x="2237" y="3112"/>
            <a:chExt cx="14643" cy="6064"/>
          </a:xfrm>
        </p:grpSpPr>
        <p:sp>
          <p:nvSpPr>
            <p:cNvPr id="52" name="矩形: 圆角 5"/>
            <p:cNvSpPr/>
            <p:nvPr>
              <p:custDataLst>
                <p:tags r:id="rId1"/>
              </p:custDataLst>
            </p:nvPr>
          </p:nvSpPr>
          <p:spPr>
            <a:xfrm>
              <a:off x="2237" y="3112"/>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1. 教师在谈话之前要做好充分准备</a:t>
              </a:r>
              <a:endParaRPr sz="2400" b="1">
                <a:solidFill>
                  <a:schemeClr val="tx1"/>
                </a:solidFill>
                <a:sym typeface="+mn-ea"/>
              </a:endParaRPr>
            </a:p>
          </p:txBody>
        </p:sp>
        <p:sp>
          <p:nvSpPr>
            <p:cNvPr id="2" name="矩形: 圆角 5"/>
            <p:cNvSpPr/>
            <p:nvPr>
              <p:custDataLst>
                <p:tags r:id="rId3"/>
              </p:custDataLst>
            </p:nvPr>
          </p:nvSpPr>
          <p:spPr>
            <a:xfrm>
              <a:off x="4524" y="4743"/>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2. 谈话要面向全体学生</a:t>
              </a:r>
              <a:endParaRPr sz="2400" b="1">
                <a:solidFill>
                  <a:schemeClr val="tx1"/>
                </a:solidFill>
                <a:sym typeface="+mn-ea"/>
              </a:endParaRPr>
            </a:p>
          </p:txBody>
        </p:sp>
        <p:sp>
          <p:nvSpPr>
            <p:cNvPr id="4" name="矩形: 圆角 5"/>
            <p:cNvSpPr/>
            <p:nvPr>
              <p:custDataLst>
                <p:tags r:id="rId4"/>
              </p:custDataLst>
            </p:nvPr>
          </p:nvSpPr>
          <p:spPr>
            <a:xfrm>
              <a:off x="6811" y="6565"/>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3. 教师在谈话结束后要进行总结</a:t>
              </a:r>
              <a:endParaRPr sz="2400" b="1">
                <a:solidFill>
                  <a:schemeClr val="tx1"/>
                </a:solidFill>
                <a:sym typeface="+mn-ea"/>
              </a:endParaRPr>
            </a:p>
          </p:txBody>
        </p:sp>
        <p:sp>
          <p:nvSpPr>
            <p:cNvPr id="5" name="矩形: 圆角 5"/>
            <p:cNvSpPr/>
            <p:nvPr>
              <p:custDataLst>
                <p:tags r:id="rId5"/>
              </p:custDataLst>
            </p:nvPr>
          </p:nvSpPr>
          <p:spPr>
            <a:xfrm>
              <a:off x="9098" y="8196"/>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4. 教师要掌握谈话的技巧</a:t>
              </a:r>
              <a:endParaRPr sz="2400" b="1">
                <a:solidFill>
                  <a:schemeClr val="tx1"/>
                </a:solidFill>
                <a:sym typeface="+mn-ea"/>
              </a:endParaRPr>
            </a:p>
          </p:txBody>
        </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1313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（三）合作讨论法</a:t>
            </a:r>
            <a:r>
              <a:rPr lang="en-US" sz="2400" b="1"/>
              <a:t> </a:t>
            </a:r>
            <a:endParaRPr lang="en-US" sz="2400" b="1"/>
          </a:p>
          <a:p>
            <a:pPr algn="just">
              <a:lnSpc>
                <a:spcPct val="30000"/>
              </a:lnSpc>
            </a:pPr>
            <a:r>
              <a:rPr lang="en-US" sz="2400" b="1"/>
              <a:t> </a:t>
            </a:r>
            <a:endParaRPr lang="en-US" sz="2400" b="1"/>
          </a:p>
          <a:p>
            <a:pPr algn="just">
              <a:lnSpc>
                <a:spcPct val="130000"/>
              </a:lnSpc>
            </a:pPr>
            <a:r>
              <a:rPr lang="en-US" sz="2400" b="1"/>
              <a:t>       合作讨论法是在教师指导下，学生就某一个或某些思想政治准则和法纪道德规范问题各抒己见，经过讨论和争辩，得出正确结论，不断提高自身品德认识和能力的方法。合作讨论法是学生进行自我教育的方法，它强调学生之间的相互学习、相互启发。</a:t>
            </a:r>
            <a:endParaRPr lang="en-US" sz="2400" b="1"/>
          </a:p>
          <a:p>
            <a:pPr algn="just">
              <a:lnSpc>
                <a:spcPct val="130000"/>
              </a:lnSpc>
            </a:pPr>
            <a:r>
              <a:rPr lang="en-US" sz="2400" b="1"/>
              <a:t>       讨论主要是学生参与的活动，教师是指导者。讨论分小组进行，每个参与的学生都有机会发表自己的观点，也都要认真听取他人的意见。</a:t>
            </a:r>
            <a:endParaRPr lang="en-US" sz="2400" b="1"/>
          </a:p>
          <a:p>
            <a:pPr algn="just">
              <a:lnSpc>
                <a:spcPct val="130000"/>
              </a:lnSpc>
            </a:pPr>
            <a:r>
              <a:rPr lang="en-US" sz="2400" b="1"/>
              <a:t>       讨论的过程实际上就是以话题会友，进行人际交往的过程。当自己的观点与他人存在分歧时，要提出论据，系统论证，以有效说服他人。这有利于培养学生发现问题、分析问题和学以致用的能力。</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84250"/>
            <a:ext cx="10730865" cy="864870"/>
          </a:xfrm>
          <a:prstGeom prst="rect">
            <a:avLst/>
          </a:prstGeom>
          <a:noFill/>
        </p:spPr>
        <p:txBody>
          <a:bodyPr wrap="square" rtlCol="0" anchor="t">
            <a:noAutofit/>
          </a:bodyPr>
          <a:p>
            <a:pPr algn="just">
              <a:lnSpc>
                <a:spcPct val="130000"/>
              </a:lnSpc>
            </a:pPr>
            <a:r>
              <a:rPr lang="en-US" sz="2800" b="1"/>
              <a:t>       </a:t>
            </a:r>
            <a:r>
              <a:rPr sz="2800" b="1"/>
              <a:t>教师在运用合作讨论法时应注意以下几点。</a:t>
            </a:r>
            <a:endParaRPr sz="2800" b="1"/>
          </a:p>
        </p:txBody>
      </p:sp>
      <p:grpSp>
        <p:nvGrpSpPr>
          <p:cNvPr id="7" name="组合 6"/>
          <p:cNvGrpSpPr/>
          <p:nvPr/>
        </p:nvGrpSpPr>
        <p:grpSpPr>
          <a:xfrm>
            <a:off x="1420495" y="1976120"/>
            <a:ext cx="9298940" cy="3851275"/>
            <a:chOff x="2237" y="3112"/>
            <a:chExt cx="14644" cy="6065"/>
          </a:xfrm>
        </p:grpSpPr>
        <p:sp>
          <p:nvSpPr>
            <p:cNvPr id="52" name="矩形: 圆角 5"/>
            <p:cNvSpPr/>
            <p:nvPr>
              <p:custDataLst>
                <p:tags r:id="rId1"/>
              </p:custDataLst>
            </p:nvPr>
          </p:nvSpPr>
          <p:spPr>
            <a:xfrm>
              <a:off x="2237" y="3112"/>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1. 明确讨论主题，激发求知欲望</a:t>
              </a:r>
              <a:endParaRPr sz="2400" b="1">
                <a:solidFill>
                  <a:schemeClr val="tx1"/>
                </a:solidFill>
                <a:sym typeface="+mn-ea"/>
              </a:endParaRPr>
            </a:p>
          </p:txBody>
        </p:sp>
        <p:sp>
          <p:nvSpPr>
            <p:cNvPr id="2" name="矩形: 圆角 5"/>
            <p:cNvSpPr/>
            <p:nvPr>
              <p:custDataLst>
                <p:tags r:id="rId3"/>
              </p:custDataLst>
            </p:nvPr>
          </p:nvSpPr>
          <p:spPr>
            <a:xfrm>
              <a:off x="4524" y="4743"/>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2. 进行合理的分组</a:t>
              </a:r>
              <a:endParaRPr sz="2400" b="1">
                <a:solidFill>
                  <a:schemeClr val="tx1"/>
                </a:solidFill>
                <a:sym typeface="+mn-ea"/>
              </a:endParaRPr>
            </a:p>
          </p:txBody>
        </p:sp>
        <p:sp>
          <p:nvSpPr>
            <p:cNvPr id="4" name="矩形: 圆角 5"/>
            <p:cNvSpPr/>
            <p:nvPr>
              <p:custDataLst>
                <p:tags r:id="rId4"/>
              </p:custDataLst>
            </p:nvPr>
          </p:nvSpPr>
          <p:spPr>
            <a:xfrm>
              <a:off x="6811" y="6565"/>
              <a:ext cx="8107"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3. 讨论前，师生双方要做好充足准备</a:t>
              </a:r>
              <a:endParaRPr sz="2400" b="1">
                <a:solidFill>
                  <a:schemeClr val="tx1"/>
                </a:solidFill>
                <a:sym typeface="+mn-ea"/>
              </a:endParaRPr>
            </a:p>
          </p:txBody>
        </p:sp>
        <p:sp>
          <p:nvSpPr>
            <p:cNvPr id="5" name="矩形: 圆角 5"/>
            <p:cNvSpPr/>
            <p:nvPr>
              <p:custDataLst>
                <p:tags r:id="rId5"/>
              </p:custDataLst>
            </p:nvPr>
          </p:nvSpPr>
          <p:spPr>
            <a:xfrm>
              <a:off x="9098" y="8196"/>
              <a:ext cx="7783" cy="98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4. 讨论结束后，教师要进行小结</a:t>
              </a:r>
              <a:endParaRPr sz="2400" b="1">
                <a:solidFill>
                  <a:schemeClr val="tx1"/>
                </a:solidFill>
                <a:sym typeface="+mn-ea"/>
              </a:endParaRPr>
            </a:p>
          </p:txBody>
        </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421130"/>
            <a:ext cx="10730865" cy="3850005"/>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（四）自主探究法</a:t>
            </a:r>
            <a:r>
              <a:rPr lang="en-US" sz="2400" b="1"/>
              <a:t> </a:t>
            </a:r>
            <a:endParaRPr lang="en-US" sz="2400" b="1"/>
          </a:p>
          <a:p>
            <a:pPr algn="just">
              <a:lnSpc>
                <a:spcPct val="0"/>
              </a:lnSpc>
            </a:pPr>
            <a:endParaRPr lang="en-US" sz="2400" b="1"/>
          </a:p>
          <a:p>
            <a:pPr algn="just">
              <a:lnSpc>
                <a:spcPct val="30000"/>
              </a:lnSpc>
            </a:pPr>
            <a:r>
              <a:rPr lang="en-US" sz="2400" b="1"/>
              <a:t> </a:t>
            </a:r>
            <a:endParaRPr lang="en-US" sz="2400" b="1"/>
          </a:p>
          <a:p>
            <a:pPr algn="just">
              <a:lnSpc>
                <a:spcPct val="140000"/>
              </a:lnSpc>
            </a:pPr>
            <a:r>
              <a:rPr lang="en-US" sz="2800" b="1"/>
              <a:t>       自主探究法是一种偏向学生独立思考、深入探究、发挥自主性的教学方法，重在引导学生进行自我教育，发展自我探究、自我体验的能力。探究的目标指向学生对自己以及对家庭生活、社区生活、学校生活和社会问题的反思与探索。自主探究有助于培养学生关心他人、关心社会的意识，培养学生的创造能力。</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第六章　德育课程的教学设计与教学方法</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33145"/>
            <a:ext cx="10586720" cy="5387340"/>
          </a:xfrm>
          <a:prstGeom prst="rect">
            <a:avLst/>
          </a:prstGeom>
          <a:noFill/>
        </p:spPr>
        <p:txBody>
          <a:bodyPr wrap="square" rtlCol="0" anchor="t">
            <a:noAutofit/>
          </a:bodyPr>
          <a:p>
            <a:pPr algn="l">
              <a:lnSpc>
                <a:spcPct val="100000"/>
              </a:lnSpc>
            </a:pPr>
            <a:r>
              <a:rPr lang="zh-CN" altLang="en-US" sz="2800"/>
              <a:t>【</a:t>
            </a:r>
            <a:r>
              <a:rPr lang="zh-CN" altLang="en-US" sz="2800" b="1"/>
              <a:t>内容提要</a:t>
            </a:r>
            <a:r>
              <a:rPr lang="zh-CN" altLang="en-US" sz="2800"/>
              <a:t>】</a:t>
            </a:r>
            <a:endParaRPr lang="zh-CN" altLang="en-US" sz="2800"/>
          </a:p>
          <a:p>
            <a:pPr algn="just">
              <a:lnSpc>
                <a:spcPct val="100000"/>
              </a:lnSpc>
            </a:pPr>
            <a:r>
              <a:rPr lang="en-US" sz="2400" b="1"/>
              <a:t>       </a:t>
            </a:r>
            <a:r>
              <a:rPr sz="2400" b="1"/>
              <a:t>本章综合论述了德育课程的教学设计、教学方法以及教学模式。德育课程的教学设计是教师对德育教学活动方方面面的计划，包括目标、内容、准备、评价等，以促成教师的“教”和学生的“学”环环相扣，让“教”自然而然成为“学”的引导，“学”紧紧跟随“教”的步伐，实现德育课程教学价值的最大化；德育课程的教学方法是实施德育教学计划过程中必不可少的辅助手段，协调教师的教和学生的学，是教学方法和学习方法的统一；德育课程的教学模式是教学方法在一定理论指导下的固定化和概括化，对德育教学实践产生深远影响。当下国内外较为成熟的德育课程教学模式都值得整理与借鉴。</a:t>
            </a:r>
            <a:endParaRPr sz="2400" b="1"/>
          </a:p>
          <a:p>
            <a:pPr algn="just">
              <a:lnSpc>
                <a:spcPct val="100000"/>
              </a:lnSpc>
            </a:pPr>
            <a:endParaRPr sz="2400" b="1"/>
          </a:p>
          <a:p>
            <a:pPr algn="just">
              <a:lnSpc>
                <a:spcPct val="100000"/>
              </a:lnSpc>
            </a:pPr>
            <a:r>
              <a:rPr lang="zh-CN" altLang="en-US" sz="2800"/>
              <a:t>【</a:t>
            </a:r>
            <a:r>
              <a:rPr lang="zh-CN" altLang="en-US" sz="2800" b="1"/>
              <a:t>本章重点</a:t>
            </a:r>
            <a:r>
              <a:rPr lang="zh-CN" altLang="en-US" sz="2800"/>
              <a:t>】</a:t>
            </a:r>
            <a:endParaRPr lang="zh-CN" altLang="en-US" sz="2800"/>
          </a:p>
          <a:p>
            <a:pPr algn="just">
              <a:lnSpc>
                <a:spcPct val="100000"/>
              </a:lnSpc>
            </a:pPr>
            <a:r>
              <a:rPr lang="en-US" sz="2400" b="1"/>
              <a:t>       </a:t>
            </a:r>
            <a:r>
              <a:rPr sz="2400" b="1"/>
              <a:t>德育课程教学设计的方法与注意事项；德育课程教学方法的选择及运用；国内外运用较为广泛的德育课程教学模式。</a:t>
            </a:r>
            <a:endParaRPr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81407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1. 自主探究法的步骤</a:t>
            </a:r>
            <a:r>
              <a:rPr lang="en-US" sz="2400" b="1"/>
              <a:t> </a:t>
            </a:r>
            <a:endParaRPr lang="en-US" sz="2400" b="1"/>
          </a:p>
          <a:p>
            <a:pPr algn="just">
              <a:lnSpc>
                <a:spcPct val="30000"/>
              </a:lnSpc>
            </a:pPr>
            <a:r>
              <a:rPr lang="en-US" sz="2400" b="1"/>
              <a:t> </a:t>
            </a:r>
            <a:endParaRPr lang="en-US" sz="2400" b="1"/>
          </a:p>
        </p:txBody>
      </p:sp>
      <p:sp>
        <p:nvSpPr>
          <p:cNvPr id="52" name="矩形: 圆角 5"/>
          <p:cNvSpPr/>
          <p:nvPr>
            <p:custDataLst>
              <p:tags r:id="rId1"/>
            </p:custDataLst>
          </p:nvPr>
        </p:nvSpPr>
        <p:spPr>
          <a:xfrm>
            <a:off x="1329055" y="1656080"/>
            <a:ext cx="9558020" cy="8640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第一阶段，提出问题。问题的提出包括对探究主题的分析和探究任务的布置。</a:t>
            </a:r>
            <a:endParaRPr sz="2400" b="1">
              <a:solidFill>
                <a:schemeClr val="tx1"/>
              </a:solidFill>
              <a:sym typeface="+mn-ea"/>
            </a:endParaRPr>
          </a:p>
        </p:txBody>
      </p:sp>
      <p:sp>
        <p:nvSpPr>
          <p:cNvPr id="2" name="矩形: 圆角 5"/>
          <p:cNvSpPr/>
          <p:nvPr>
            <p:custDataLst>
              <p:tags r:id="rId3"/>
            </p:custDataLst>
          </p:nvPr>
        </p:nvSpPr>
        <p:spPr>
          <a:xfrm>
            <a:off x="1329690" y="2712485"/>
            <a:ext cx="9557385" cy="8636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第二阶段，提出假设。假设形成过程就是学生解决问题的过程。教师要引导学生不断深入思考，形成有条理、有逻辑的观点。</a:t>
            </a:r>
            <a:endParaRPr sz="2400" b="1">
              <a:solidFill>
                <a:schemeClr val="tx1"/>
              </a:solidFill>
              <a:sym typeface="+mn-ea"/>
            </a:endParaRPr>
          </a:p>
        </p:txBody>
      </p:sp>
      <p:sp>
        <p:nvSpPr>
          <p:cNvPr id="4" name="矩形: 圆角 5"/>
          <p:cNvSpPr/>
          <p:nvPr>
            <p:custDataLst>
              <p:tags r:id="rId4"/>
            </p:custDataLst>
          </p:nvPr>
        </p:nvSpPr>
        <p:spPr>
          <a:xfrm>
            <a:off x="1329055" y="3768490"/>
            <a:ext cx="9558020" cy="115189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00000"/>
              </a:lnSpc>
              <a:buClrTx/>
              <a:buSzTx/>
              <a:buFontTx/>
            </a:pPr>
            <a:r>
              <a:rPr sz="2400" b="1">
                <a:solidFill>
                  <a:schemeClr val="tx1"/>
                </a:solidFill>
                <a:sym typeface="+mn-ea"/>
              </a:rPr>
              <a:t>第三阶段，资料收集。在现有主题和任务的引导下，学生独立完成资料收集，可以通过社会调查（发放问卷、访谈、社会观察）和查阅资料（查阅相关书籍、网上搜索）获得需要的相关信息。</a:t>
            </a:r>
            <a:endParaRPr sz="2400" b="1">
              <a:solidFill>
                <a:schemeClr val="tx1"/>
              </a:solidFill>
              <a:sym typeface="+mn-ea"/>
            </a:endParaRPr>
          </a:p>
        </p:txBody>
      </p:sp>
      <p:sp>
        <p:nvSpPr>
          <p:cNvPr id="5" name="矩形: 圆角 5"/>
          <p:cNvSpPr/>
          <p:nvPr>
            <p:custDataLst>
              <p:tags r:id="rId5"/>
            </p:custDataLst>
          </p:nvPr>
        </p:nvSpPr>
        <p:spPr>
          <a:xfrm>
            <a:off x="1329055" y="5112785"/>
            <a:ext cx="9556115" cy="8636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第四阶段，整理分析材料，论证观点，得出结论。不同的立场、不同的材料可能会得出不同的结果，甚至有可能形成完全对立的结论。</a:t>
            </a:r>
            <a:endParaRPr sz="2400" b="1">
              <a:solidFill>
                <a:schemeClr val="tx1"/>
              </a:solidFill>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arn(outVertical)">
                                      <p:cBhvr>
                                        <p:cTn id="10" dur="500"/>
                                        <p:tgtEl>
                                          <p:spTgt spid="5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outVertical)">
                                      <p:cBhvr>
                                        <p:cTn id="13" dur="500"/>
                                        <p:tgtEl>
                                          <p:spTgt spid="2"/>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out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2" grpId="0" animBg="1"/>
      <p:bldP spid="2" grpId="0" animBg="1"/>
      <p:bldP spid="4" grpId="0" animBg="1"/>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81407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2. 运用自主探究法的注意事项</a:t>
            </a:r>
            <a:r>
              <a:rPr lang="en-US" sz="2400" b="1"/>
              <a:t> </a:t>
            </a:r>
            <a:endParaRPr lang="en-US" sz="2400" b="1"/>
          </a:p>
          <a:p>
            <a:pPr algn="just">
              <a:lnSpc>
                <a:spcPct val="30000"/>
              </a:lnSpc>
            </a:pPr>
            <a:r>
              <a:rPr lang="en-US" sz="2400" b="1"/>
              <a:t> </a:t>
            </a:r>
            <a:endParaRPr lang="en-US" sz="2400" b="1"/>
          </a:p>
        </p:txBody>
      </p:sp>
      <p:sp>
        <p:nvSpPr>
          <p:cNvPr id="52" name="矩形: 圆角 5"/>
          <p:cNvSpPr/>
          <p:nvPr>
            <p:custDataLst>
              <p:tags r:id="rId1"/>
            </p:custDataLst>
          </p:nvPr>
        </p:nvSpPr>
        <p:spPr>
          <a:xfrm>
            <a:off x="1329055" y="1656080"/>
            <a:ext cx="9558020" cy="133604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10000"/>
              </a:lnSpc>
              <a:buClrTx/>
              <a:buSzTx/>
              <a:buFontTx/>
            </a:pPr>
            <a:r>
              <a:rPr sz="2400" b="1">
                <a:solidFill>
                  <a:schemeClr val="tx1"/>
                </a:solidFill>
                <a:sym typeface="+mn-ea"/>
              </a:rPr>
              <a:t>第一，探究的主体是学生，教师应充分尊重学生的主体地位，并作为自主探究活动的协助者，协助学生形成合理的假设，协助学生完成对观点的论证，协调不同观点之间的冲突。</a:t>
            </a:r>
            <a:endParaRPr sz="2400" b="1">
              <a:solidFill>
                <a:schemeClr val="tx1"/>
              </a:solidFill>
              <a:sym typeface="+mn-ea"/>
            </a:endParaRPr>
          </a:p>
        </p:txBody>
      </p:sp>
      <p:sp>
        <p:nvSpPr>
          <p:cNvPr id="4" name="矩形: 圆角 5"/>
          <p:cNvSpPr/>
          <p:nvPr>
            <p:custDataLst>
              <p:tags r:id="rId3"/>
            </p:custDataLst>
          </p:nvPr>
        </p:nvSpPr>
        <p:spPr>
          <a:xfrm>
            <a:off x="1329055" y="3168015"/>
            <a:ext cx="9558020" cy="84264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00000"/>
              </a:lnSpc>
              <a:buClrTx/>
              <a:buSzTx/>
              <a:buFontTx/>
            </a:pPr>
            <a:r>
              <a:rPr sz="2400" b="1">
                <a:solidFill>
                  <a:schemeClr val="tx1"/>
                </a:solidFill>
                <a:sym typeface="+mn-ea"/>
              </a:rPr>
              <a:t>第二，注重过程性的操作与学习，培养学生自我教育、自我体验的能</a:t>
            </a:r>
            <a:endParaRPr sz="2400" b="1">
              <a:solidFill>
                <a:schemeClr val="tx1"/>
              </a:solidFill>
              <a:sym typeface="+mn-ea"/>
            </a:endParaRPr>
          </a:p>
          <a:p>
            <a:pPr algn="just">
              <a:lnSpc>
                <a:spcPct val="100000"/>
              </a:lnSpc>
              <a:buClrTx/>
              <a:buSzTx/>
              <a:buFontTx/>
            </a:pPr>
            <a:r>
              <a:rPr sz="2400" b="1">
                <a:solidFill>
                  <a:schemeClr val="tx1"/>
                </a:solidFill>
                <a:sym typeface="+mn-ea"/>
              </a:rPr>
              <a:t>力。</a:t>
            </a:r>
            <a:endParaRPr sz="2400" b="1">
              <a:solidFill>
                <a:schemeClr val="tx1"/>
              </a:solidFill>
              <a:sym typeface="+mn-ea"/>
            </a:endParaRPr>
          </a:p>
        </p:txBody>
      </p:sp>
      <p:sp>
        <p:nvSpPr>
          <p:cNvPr id="5" name="矩形: 圆角 5"/>
          <p:cNvSpPr/>
          <p:nvPr>
            <p:custDataLst>
              <p:tags r:id="rId4"/>
            </p:custDataLst>
          </p:nvPr>
        </p:nvSpPr>
        <p:spPr>
          <a:xfrm>
            <a:off x="1329055" y="4186555"/>
            <a:ext cx="9556115" cy="8636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第三，发扬德育课程教学的开放性特点。书本和教室不是学生学习的唯一来源和空间，探究的内容和空间要向生活敞开。</a:t>
            </a:r>
            <a:endParaRPr sz="2400" b="1">
              <a:solidFill>
                <a:schemeClr val="tx1"/>
              </a:solidFill>
              <a:sym typeface="+mn-ea"/>
            </a:endParaRPr>
          </a:p>
        </p:txBody>
      </p:sp>
      <p:sp>
        <p:nvSpPr>
          <p:cNvPr id="7" name="矩形: 圆角 5"/>
          <p:cNvSpPr/>
          <p:nvPr>
            <p:custDataLst>
              <p:tags r:id="rId5"/>
            </p:custDataLst>
          </p:nvPr>
        </p:nvSpPr>
        <p:spPr>
          <a:xfrm>
            <a:off x="1329055" y="5226050"/>
            <a:ext cx="9556115" cy="8636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第四，教师的指导是学生自主探究的有效保障。教师应为学生提供全</a:t>
            </a:r>
            <a:endParaRPr sz="2400" b="1">
              <a:solidFill>
                <a:schemeClr val="tx1"/>
              </a:solidFill>
              <a:sym typeface="+mn-ea"/>
            </a:endParaRPr>
          </a:p>
          <a:p>
            <a:pPr algn="just">
              <a:lnSpc>
                <a:spcPct val="120000"/>
              </a:lnSpc>
              <a:buClrTx/>
              <a:buSzTx/>
              <a:buFontTx/>
            </a:pPr>
            <a:r>
              <a:rPr sz="2400" b="1">
                <a:solidFill>
                  <a:schemeClr val="tx1"/>
                </a:solidFill>
                <a:sym typeface="+mn-ea"/>
              </a:rPr>
              <a:t>面、及时的指导。</a:t>
            </a:r>
            <a:endParaRPr sz="2400" b="1">
              <a:solidFill>
                <a:schemeClr val="tx1"/>
              </a:solidFill>
              <a:sym typeface="+mn-ea"/>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arn(outVertical)">
                                      <p:cBhvr>
                                        <p:cTn id="10" dur="500"/>
                                        <p:tgtEl>
                                          <p:spTgt spid="5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2" grpId="0" animBg="1"/>
      <p:bldP spid="4" grpId="0" animBg="1"/>
      <p:bldP spid="5" grpId="0" animBg="1"/>
      <p:bldP spid="7"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24890"/>
            <a:ext cx="10730865" cy="3850005"/>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（五）角色扮演法</a:t>
            </a:r>
            <a:r>
              <a:rPr lang="en-US" sz="2400" b="1"/>
              <a:t> </a:t>
            </a:r>
            <a:endParaRPr lang="en-US" sz="2400" b="1"/>
          </a:p>
          <a:p>
            <a:pPr algn="just">
              <a:lnSpc>
                <a:spcPct val="30000"/>
              </a:lnSpc>
            </a:pPr>
            <a:endParaRPr lang="en-US" sz="2400" b="1"/>
          </a:p>
          <a:p>
            <a:pPr algn="just">
              <a:lnSpc>
                <a:spcPct val="130000"/>
              </a:lnSpc>
            </a:pPr>
            <a:r>
              <a:rPr lang="en-US" sz="2400" b="1"/>
              <a:t>       角色扮演法是教师根据教学的目标和内容，创设情境，让学生根据故事、事件的情节，扮演各种社会角色，练习承担相应角色的义务，从而获得一定的情感体验，认识和掌握现实的人际关系和社会规范。这种教学方法可以帮助学生领会各种社会角色的责任，学习承担一定社会角色所应有的态度和所需的能力，正确分析自己的社会角色，学习理解他人、关心他人、帮助他人。</a:t>
            </a:r>
            <a:endParaRPr lang="en-US" sz="2400" b="1"/>
          </a:p>
          <a:p>
            <a:pPr algn="just">
              <a:lnSpc>
                <a:spcPct val="130000"/>
              </a:lnSpc>
            </a:pPr>
            <a:r>
              <a:rPr lang="en-US" sz="2400" b="1"/>
              <a:t>       角色扮演必须是未经排练的表演，必须是真实情境的自然复制，目的在于分析、了解、解决生活问题。</a:t>
            </a:r>
            <a:endParaRPr lang="en-US" sz="2400" b="1"/>
          </a:p>
          <a:p>
            <a:pPr algn="just">
              <a:lnSpc>
                <a:spcPct val="130000"/>
              </a:lnSpc>
            </a:pPr>
            <a:r>
              <a:rPr lang="en-US" sz="2400" b="1"/>
              <a:t>       角色扮演趣味性很强，有利于教师与学生、学生与学生之间交流感情，营造轻松有趣的学习情境。</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63930"/>
            <a:ext cx="10730865" cy="81407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教师在运用角色扮演法时应注意以下几点。</a:t>
            </a:r>
            <a:r>
              <a:rPr lang="en-US" sz="2400" b="1"/>
              <a:t> </a:t>
            </a:r>
            <a:endParaRPr lang="en-US" sz="2400" b="1"/>
          </a:p>
          <a:p>
            <a:pPr algn="just">
              <a:lnSpc>
                <a:spcPct val="30000"/>
              </a:lnSpc>
            </a:pPr>
            <a:r>
              <a:rPr lang="en-US" sz="2400" b="1"/>
              <a:t> </a:t>
            </a:r>
            <a:endParaRPr lang="en-US" sz="2400" b="1"/>
          </a:p>
        </p:txBody>
      </p:sp>
      <p:grpSp>
        <p:nvGrpSpPr>
          <p:cNvPr id="2" name="组合 1"/>
          <p:cNvGrpSpPr/>
          <p:nvPr/>
        </p:nvGrpSpPr>
        <p:grpSpPr>
          <a:xfrm>
            <a:off x="1329055" y="1903730"/>
            <a:ext cx="9558020" cy="3763645"/>
            <a:chOff x="2093" y="2998"/>
            <a:chExt cx="15052" cy="5927"/>
          </a:xfrm>
        </p:grpSpPr>
        <p:sp>
          <p:nvSpPr>
            <p:cNvPr id="52" name="矩形: 圆角 5"/>
            <p:cNvSpPr/>
            <p:nvPr>
              <p:custDataLst>
                <p:tags r:id="rId1"/>
              </p:custDataLst>
            </p:nvPr>
          </p:nvSpPr>
          <p:spPr>
            <a:xfrm>
              <a:off x="2093" y="2998"/>
              <a:ext cx="15052" cy="108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10000"/>
                </a:lnSpc>
                <a:buClrTx/>
                <a:buSzTx/>
                <a:buFontTx/>
              </a:pPr>
              <a:r>
                <a:rPr sz="2400" b="1">
                  <a:solidFill>
                    <a:schemeClr val="tx1"/>
                  </a:solidFill>
                  <a:sym typeface="+mn-ea"/>
                </a:rPr>
                <a:t>1. 根据具体教学内容和学生认知水平与经验选择适当的角色扮演方式</a:t>
              </a:r>
              <a:endParaRPr sz="2400" b="1">
                <a:solidFill>
                  <a:schemeClr val="tx1"/>
                </a:solidFill>
                <a:sym typeface="+mn-ea"/>
              </a:endParaRPr>
            </a:p>
          </p:txBody>
        </p:sp>
        <p:sp>
          <p:nvSpPr>
            <p:cNvPr id="4" name="矩形: 圆角 5"/>
            <p:cNvSpPr/>
            <p:nvPr>
              <p:custDataLst>
                <p:tags r:id="rId3"/>
              </p:custDataLst>
            </p:nvPr>
          </p:nvSpPr>
          <p:spPr>
            <a:xfrm>
              <a:off x="2093" y="4628"/>
              <a:ext cx="15052" cy="1068"/>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00000"/>
                </a:lnSpc>
                <a:buClrTx/>
                <a:buSzTx/>
                <a:buFontTx/>
              </a:pPr>
              <a:r>
                <a:rPr sz="2400" b="1">
                  <a:solidFill>
                    <a:schemeClr val="tx1"/>
                  </a:solidFill>
                  <a:sym typeface="+mn-ea"/>
                </a:rPr>
                <a:t>2. 角色扮演要建立在对角色的了解之上，真实地展现实际生活</a:t>
              </a:r>
              <a:endParaRPr sz="2400" b="1">
                <a:solidFill>
                  <a:schemeClr val="tx1"/>
                </a:solidFill>
                <a:sym typeface="+mn-ea"/>
              </a:endParaRPr>
            </a:p>
          </p:txBody>
        </p:sp>
        <p:sp>
          <p:nvSpPr>
            <p:cNvPr id="5" name="矩形: 圆角 5"/>
            <p:cNvSpPr/>
            <p:nvPr>
              <p:custDataLst>
                <p:tags r:id="rId4"/>
              </p:custDataLst>
            </p:nvPr>
          </p:nvSpPr>
          <p:spPr>
            <a:xfrm>
              <a:off x="2096" y="6246"/>
              <a:ext cx="15049" cy="1029"/>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3. 合理控制角色扮演的时间和频率</a:t>
              </a:r>
              <a:endParaRPr sz="2400" b="1">
                <a:solidFill>
                  <a:schemeClr val="tx1"/>
                </a:solidFill>
                <a:sym typeface="+mn-ea"/>
              </a:endParaRPr>
            </a:p>
          </p:txBody>
        </p:sp>
        <p:sp>
          <p:nvSpPr>
            <p:cNvPr id="7" name="矩形: 圆角 5"/>
            <p:cNvSpPr/>
            <p:nvPr>
              <p:custDataLst>
                <p:tags r:id="rId5"/>
              </p:custDataLst>
            </p:nvPr>
          </p:nvSpPr>
          <p:spPr>
            <a:xfrm>
              <a:off x="2093" y="7825"/>
              <a:ext cx="15049" cy="1100"/>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4. 教师要进行合理、及时的指导和总结</a:t>
              </a:r>
              <a:endParaRPr sz="2400" b="1">
                <a:solidFill>
                  <a:schemeClr val="tx1"/>
                </a:solidFill>
                <a:sym typeface="+mn-ea"/>
              </a:endParaRPr>
            </a:p>
          </p:txBody>
        </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德育课程的教学方法</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74090"/>
            <a:ext cx="10730865" cy="3850005"/>
          </a:xfrm>
          <a:prstGeom prst="rect">
            <a:avLst/>
          </a:prstGeom>
          <a:noFill/>
        </p:spPr>
        <p:txBody>
          <a:bodyPr wrap="square" rtlCol="0" anchor="t">
            <a:noAutofit/>
          </a:bodyPr>
          <a:p>
            <a:pPr algn="just">
              <a:lnSpc>
                <a:spcPct val="120000"/>
              </a:lnSpc>
            </a:pPr>
            <a:r>
              <a:rPr lang="en-US" sz="2800" b="1">
                <a:solidFill>
                  <a:schemeClr val="accent1">
                    <a:lumMod val="75000"/>
                  </a:schemeClr>
                </a:solidFill>
              </a:rPr>
              <a:t>      </a:t>
            </a:r>
            <a:r>
              <a:rPr sz="2800" b="1">
                <a:solidFill>
                  <a:schemeClr val="accent1">
                    <a:lumMod val="75000"/>
                  </a:schemeClr>
                </a:solidFill>
              </a:rPr>
              <a:t>三、运用德育课程教学方法的基本要求</a:t>
            </a:r>
            <a:r>
              <a:rPr lang="en-US" sz="2400" b="1"/>
              <a:t> </a:t>
            </a:r>
            <a:endParaRPr lang="en-US" sz="2400" b="1"/>
          </a:p>
          <a:p>
            <a:pPr algn="just">
              <a:lnSpc>
                <a:spcPct val="20000"/>
              </a:lnSpc>
            </a:pPr>
            <a:endParaRPr lang="en-US" sz="2400" b="1"/>
          </a:p>
          <a:p>
            <a:pPr algn="just">
              <a:lnSpc>
                <a:spcPct val="20000"/>
              </a:lnSpc>
            </a:pPr>
            <a:endParaRPr lang="en-US" sz="2400" b="1"/>
          </a:p>
          <a:p>
            <a:pPr algn="just">
              <a:lnSpc>
                <a:spcPct val="120000"/>
              </a:lnSpc>
            </a:pPr>
            <a:r>
              <a:rPr lang="en-US" sz="2400" b="1"/>
              <a:t>     </a:t>
            </a:r>
            <a:r>
              <a:rPr sz="2400" b="1">
                <a:solidFill>
                  <a:schemeClr val="accent1">
                    <a:lumMod val="75000"/>
                  </a:schemeClr>
                </a:solidFill>
              </a:rPr>
              <a:t>（一）重视学习者的自主性，力求教育和自我教育相结合</a:t>
            </a:r>
            <a:endParaRPr sz="2400" b="1">
              <a:solidFill>
                <a:schemeClr val="accent1">
                  <a:lumMod val="75000"/>
                </a:schemeClr>
              </a:solidFill>
            </a:endParaRPr>
          </a:p>
          <a:p>
            <a:pPr algn="just">
              <a:lnSpc>
                <a:spcPct val="120000"/>
              </a:lnSpc>
            </a:pPr>
            <a:r>
              <a:rPr lang="en-US" sz="2400" b="1"/>
              <a:t>       德育过程是教育者和学习者共同参与的教育活动过程，是教育者的活动和学习者的自我活动相统一的过程。</a:t>
            </a:r>
            <a:endParaRPr lang="en-US" sz="2400" b="1"/>
          </a:p>
          <a:p>
            <a:pPr algn="just">
              <a:lnSpc>
                <a:spcPct val="120000"/>
              </a:lnSpc>
              <a:buClrTx/>
              <a:buSzTx/>
              <a:buFontTx/>
            </a:pPr>
            <a:r>
              <a:rPr lang="en-US" sz="2400" b="1"/>
              <a:t>     </a:t>
            </a:r>
            <a:r>
              <a:rPr sz="2400" b="1">
                <a:solidFill>
                  <a:schemeClr val="accent1">
                    <a:lumMod val="75000"/>
                  </a:schemeClr>
                </a:solidFill>
              </a:rPr>
              <a:t>（二）重视品德践行，务使说理教育与品德践行相结合</a:t>
            </a:r>
            <a:endParaRPr sz="2400" b="1">
              <a:solidFill>
                <a:schemeClr val="accent1">
                  <a:lumMod val="75000"/>
                </a:schemeClr>
              </a:solidFill>
            </a:endParaRPr>
          </a:p>
          <a:p>
            <a:pPr algn="just">
              <a:lnSpc>
                <a:spcPct val="120000"/>
              </a:lnSpc>
            </a:pPr>
            <a:r>
              <a:rPr lang="en-US" sz="2400" b="1"/>
              <a:t>       品德践行即道德实践，是把学到的思想、道德观念、准则贯彻到实际行动中去。品德践行既是德育目的，也是德育手段。</a:t>
            </a:r>
            <a:endParaRPr lang="en-US" sz="2400" b="1"/>
          </a:p>
          <a:p>
            <a:pPr algn="just">
              <a:lnSpc>
                <a:spcPct val="120000"/>
              </a:lnSpc>
            </a:pPr>
            <a:r>
              <a:rPr lang="en-US" sz="2400" b="1"/>
              <a:t>     </a:t>
            </a:r>
            <a:r>
              <a:rPr sz="2400" b="1">
                <a:solidFill>
                  <a:schemeClr val="accent1">
                    <a:lumMod val="75000"/>
                  </a:schemeClr>
                </a:solidFill>
              </a:rPr>
              <a:t>（三）重视德育对象的年龄特征和个性差异，实现方法的灵活运用</a:t>
            </a:r>
            <a:endParaRPr lang="en-US" sz="2400" b="1"/>
          </a:p>
          <a:p>
            <a:pPr algn="just">
              <a:lnSpc>
                <a:spcPct val="120000"/>
              </a:lnSpc>
            </a:pPr>
            <a:r>
              <a:rPr lang="en-US" sz="2400" b="1"/>
              <a:t>       德育教学方法的选择必须符合学生的年龄特点，针对德育对象的个性特点。</a:t>
            </a:r>
            <a:endParaRPr lang="en-US" sz="2400" b="1"/>
          </a:p>
          <a:p>
            <a:pPr algn="just">
              <a:lnSpc>
                <a:spcPct val="120000"/>
              </a:lnSpc>
              <a:buClrTx/>
              <a:buSzTx/>
              <a:buFontTx/>
            </a:pPr>
            <a:r>
              <a:rPr lang="en-US" sz="2400" b="1"/>
              <a:t>     </a:t>
            </a:r>
            <a:r>
              <a:rPr sz="2400" b="1">
                <a:solidFill>
                  <a:schemeClr val="accent1">
                    <a:lumMod val="75000"/>
                  </a:schemeClr>
                </a:solidFill>
              </a:rPr>
              <a:t>（四）重视德育方法的目的性和适切性，将德育目标和德育内容结合起来</a:t>
            </a:r>
            <a:endParaRPr sz="2400" b="1">
              <a:solidFill>
                <a:schemeClr val="accent1">
                  <a:lumMod val="75000"/>
                </a:schemeClr>
              </a:solidFill>
            </a:endParaRPr>
          </a:p>
          <a:p>
            <a:pPr algn="just">
              <a:lnSpc>
                <a:spcPct val="120000"/>
              </a:lnSpc>
            </a:pPr>
            <a:r>
              <a:rPr lang="en-US" sz="2400" b="1"/>
              <a:t>       德育是一定价值引导下的学生品德自我建构活动。</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056130" y="2841625"/>
            <a:ext cx="817372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127250" y="2804795"/>
            <a:ext cx="817372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8530"/>
            <a:ext cx="10730865" cy="4310380"/>
          </a:xfrm>
          <a:prstGeom prst="rect">
            <a:avLst/>
          </a:prstGeom>
          <a:noFill/>
        </p:spPr>
        <p:txBody>
          <a:bodyPr wrap="square" rtlCol="0" anchor="t">
            <a:noAutofit/>
          </a:bodyPr>
          <a:p>
            <a:pPr algn="just">
              <a:lnSpc>
                <a:spcPct val="130000"/>
              </a:lnSpc>
              <a:buClrTx/>
              <a:buSzTx/>
              <a:buFontTx/>
            </a:pPr>
            <a:r>
              <a:rPr sz="1600" b="1"/>
              <a:t>     </a:t>
            </a:r>
            <a:r>
              <a:rPr lang="en-US" sz="1600" b="1"/>
              <a:t>   </a:t>
            </a:r>
            <a:r>
              <a:rPr lang="en-US" sz="2000" b="1"/>
              <a:t>  </a:t>
            </a:r>
            <a:r>
              <a:rPr sz="2800" b="1">
                <a:solidFill>
                  <a:schemeClr val="accent1">
                    <a:lumMod val="75000"/>
                  </a:schemeClr>
                </a:solidFill>
              </a:rPr>
              <a:t>一、概述</a:t>
            </a:r>
            <a:endParaRPr sz="2800" b="1">
              <a:solidFill>
                <a:schemeClr val="accent1">
                  <a:lumMod val="75000"/>
                </a:schemeClr>
              </a:solidFill>
            </a:endParaRPr>
          </a:p>
          <a:p>
            <a:pPr algn="just">
              <a:lnSpc>
                <a:spcPct val="40000"/>
              </a:lnSpc>
              <a:buClrTx/>
              <a:buSzTx/>
              <a:buFontTx/>
            </a:pPr>
            <a:endParaRPr lang="en-US" sz="2800" b="1">
              <a:solidFill>
                <a:schemeClr val="accent1">
                  <a:lumMod val="75000"/>
                </a:schemeClr>
              </a:solidFill>
            </a:endParaRPr>
          </a:p>
          <a:p>
            <a:pPr algn="just">
              <a:lnSpc>
                <a:spcPct val="120000"/>
              </a:lnSpc>
              <a:buClrTx/>
              <a:buSzTx/>
              <a:buFontTx/>
            </a:pPr>
            <a:r>
              <a:rPr lang="en-US" sz="2400" b="1"/>
              <a:t>       </a:t>
            </a:r>
            <a:r>
              <a:rPr sz="2400" b="1"/>
              <a:t>教学模式的概念可以这样表述：以某种教学理论为指导，以一定的教学实践为基础形成的，教学活动的各个成分按照一定的要求和程序整合而成的，比较固定的和具有典型性的教学实践形式。a 德育课程教学模式就是德育主体在长期的德育教学实践中形成的较为稳定的德育方法组合和运用倾向，它包含一定观点和理论、一系列原则和策略方法。b 德育课程教学模式具有渐进性、稳定性和系统性，是加以抽象化、结构化的特殊理论形态。它的形成上秉抽象理论，下承具体实践，既是德育理论的范型化，又是具体经验的概括化。它以范式所独具的具体性、可操作性相异于一般德育理论，又以其内在的逻辑性和完整的科学性而有别于具体的德育经验，它是联结德育课程理论和德育教学实践的纽带和桥梁。</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9970"/>
            <a:ext cx="10730865" cy="5342890"/>
          </a:xfrm>
          <a:prstGeom prst="rect">
            <a:avLst/>
          </a:prstGeom>
          <a:noFill/>
        </p:spPr>
        <p:txBody>
          <a:bodyPr wrap="square" rtlCol="0" anchor="t">
            <a:noAutofit/>
          </a:bodyPr>
          <a:p>
            <a:pPr algn="just">
              <a:lnSpc>
                <a:spcPct val="130000"/>
              </a:lnSpc>
              <a:buClrTx/>
              <a:buSzTx/>
              <a:buFontTx/>
            </a:pPr>
            <a:r>
              <a:rPr lang="en-US" sz="2800" b="1"/>
              <a:t>       </a:t>
            </a:r>
            <a:r>
              <a:rPr sz="2800" b="1"/>
              <a:t>班华依据德育课程教学的实践运用领域，将德育模式分为两类：普通模式和特殊模式。普通模式又分为三个子类：德目模式、能力模式（又称全面主义模式）和生活模式。</a:t>
            </a:r>
            <a:endParaRPr sz="2800" b="1"/>
          </a:p>
          <a:p>
            <a:pPr algn="just">
              <a:lnSpc>
                <a:spcPct val="60000"/>
              </a:lnSpc>
              <a:buClrTx/>
              <a:buSzTx/>
              <a:buFontTx/>
            </a:pPr>
            <a:endParaRPr sz="2800" b="1"/>
          </a:p>
          <a:p>
            <a:pPr algn="just">
              <a:lnSpc>
                <a:spcPct val="130000"/>
              </a:lnSpc>
              <a:buClrTx/>
              <a:buSzTx/>
              <a:buFontTx/>
            </a:pPr>
            <a:r>
              <a:rPr lang="en-US" sz="2800" b="1"/>
              <a:t>     </a:t>
            </a:r>
            <a:r>
              <a:rPr sz="2800" b="1">
                <a:solidFill>
                  <a:schemeClr val="accent1">
                    <a:lumMod val="75000"/>
                  </a:schemeClr>
                </a:solidFill>
              </a:rPr>
              <a:t>（一）普通模式</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30000"/>
              </a:lnSpc>
              <a:buClrTx/>
              <a:buSzTx/>
              <a:buFontTx/>
            </a:pPr>
            <a:r>
              <a:rPr lang="en-US" sz="2800" b="1"/>
              <a:t>       </a:t>
            </a:r>
            <a:r>
              <a:rPr sz="2800" b="1"/>
              <a:t>普通模式是从宏观层面划分的德育课程教学模式。该模式适用于不同的国家和地区，因文化传统、生活方式的不同而不同。当代世界各国学校德育普通模式又可细分为三个子类：德目模式、能力模式、生活模式。</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9330"/>
            <a:ext cx="10730865" cy="5342890"/>
          </a:xfrm>
          <a:prstGeom prst="rect">
            <a:avLst/>
          </a:prstGeom>
          <a:noFill/>
        </p:spPr>
        <p:txBody>
          <a:bodyPr wrap="square" rtlCol="0" anchor="t">
            <a:noAutofit/>
          </a:bodyPr>
          <a:p>
            <a:pPr algn="just">
              <a:lnSpc>
                <a:spcPct val="130000"/>
              </a:lnSpc>
              <a:buClrTx/>
              <a:buSzTx/>
              <a:buFontTx/>
            </a:pPr>
            <a:r>
              <a:rPr lang="en-US" sz="2800" b="1">
                <a:solidFill>
                  <a:schemeClr val="accent1">
                    <a:lumMod val="75000"/>
                  </a:schemeClr>
                </a:solidFill>
              </a:rPr>
              <a:t>      </a:t>
            </a:r>
            <a:r>
              <a:rPr sz="2800" b="1">
                <a:solidFill>
                  <a:schemeClr val="accent1">
                    <a:lumMod val="75000"/>
                  </a:schemeClr>
                </a:solidFill>
              </a:rPr>
              <a:t>1. 德目模式</a:t>
            </a:r>
            <a:endParaRPr sz="2800" b="1">
              <a:solidFill>
                <a:schemeClr val="accent1">
                  <a:lumMod val="75000"/>
                </a:schemeClr>
              </a:solidFill>
            </a:endParaRPr>
          </a:p>
          <a:p>
            <a:pPr algn="just">
              <a:lnSpc>
                <a:spcPct val="130000"/>
              </a:lnSpc>
              <a:buClrTx/>
              <a:buSzTx/>
              <a:buFontTx/>
            </a:pPr>
            <a:r>
              <a:rPr lang="en-US" sz="2400" b="1"/>
              <a:t>       </a:t>
            </a:r>
            <a:r>
              <a:rPr sz="2400" b="1"/>
              <a:t>德目模式是指学校独立设置德育课程，由政府主管部门组织人员将本国文化中的至善以德目形式编成教材，通过教师的系统传授，使学生理解并熟记。这种模式主要采用灌输、训练、榜样示范、惩罚等手段来巩固和强化其效果。</a:t>
            </a:r>
            <a:endParaRPr sz="2400" b="1"/>
          </a:p>
          <a:p>
            <a:pPr algn="just">
              <a:lnSpc>
                <a:spcPct val="50000"/>
              </a:lnSpc>
              <a:buClrTx/>
              <a:buSzTx/>
              <a:buFontTx/>
            </a:pPr>
            <a:endParaRPr lang="en-US" sz="2400" b="1">
              <a:solidFill>
                <a:schemeClr val="accent1">
                  <a:lumMod val="75000"/>
                </a:schemeClr>
              </a:solidFill>
            </a:endParaRPr>
          </a:p>
          <a:p>
            <a:pPr algn="just">
              <a:lnSpc>
                <a:spcPct val="130000"/>
              </a:lnSpc>
              <a:buClrTx/>
              <a:buSzTx/>
              <a:buFontTx/>
            </a:pPr>
            <a:r>
              <a:rPr lang="en-US" sz="2800" b="1">
                <a:solidFill>
                  <a:schemeClr val="accent1">
                    <a:lumMod val="75000"/>
                  </a:schemeClr>
                </a:solidFill>
              </a:rPr>
              <a:t>      </a:t>
            </a:r>
            <a:r>
              <a:rPr sz="2800" b="1">
                <a:solidFill>
                  <a:schemeClr val="accent1">
                    <a:lumMod val="75000"/>
                  </a:schemeClr>
                </a:solidFill>
              </a:rPr>
              <a:t>2. 能力模式</a:t>
            </a:r>
            <a:endParaRPr sz="2800" b="1">
              <a:solidFill>
                <a:schemeClr val="accent1">
                  <a:lumMod val="75000"/>
                </a:schemeClr>
              </a:solidFill>
            </a:endParaRPr>
          </a:p>
          <a:p>
            <a:pPr algn="just">
              <a:lnSpc>
                <a:spcPct val="130000"/>
              </a:lnSpc>
              <a:buClrTx/>
              <a:buSzTx/>
              <a:buFontTx/>
            </a:pPr>
            <a:r>
              <a:rPr lang="en-US" sz="2400" b="1"/>
              <a:t>       </a:t>
            </a:r>
            <a:r>
              <a:rPr sz="2400" b="1"/>
              <a:t>能力模式，又称全面主义德育课程教学模式，其哲学理念是“个体本位”论的“相对主义”价值观，反对设置独立的道德学科传授既定的德目，主张德育应以提高儿童的品德能力为宗旨，认为品德能力经由实践活动而形成，学校德育应以社会、人文学科以及活动为学生创设道德问题情境，使儿童通过模拟的角色体验获得品德能力的全面发展。</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0610"/>
            <a:ext cx="10730865" cy="5342890"/>
          </a:xfrm>
          <a:prstGeom prst="rect">
            <a:avLst/>
          </a:prstGeom>
          <a:noFill/>
        </p:spPr>
        <p:txBody>
          <a:bodyPr wrap="square" rtlCol="0" anchor="t">
            <a:noAutofit/>
          </a:bodyPr>
          <a:p>
            <a:pPr algn="just">
              <a:lnSpc>
                <a:spcPct val="140000"/>
              </a:lnSpc>
              <a:buClrTx/>
              <a:buSzTx/>
              <a:buFontTx/>
            </a:pPr>
            <a:r>
              <a:rPr lang="en-US" sz="2800" b="1">
                <a:solidFill>
                  <a:schemeClr val="accent1">
                    <a:lumMod val="75000"/>
                  </a:schemeClr>
                </a:solidFill>
              </a:rPr>
              <a:t>       </a:t>
            </a:r>
            <a:r>
              <a:rPr sz="2800" b="1">
                <a:solidFill>
                  <a:schemeClr val="accent1">
                    <a:lumMod val="75000"/>
                  </a:schemeClr>
                </a:solidFill>
              </a:rPr>
              <a:t>3. 生活模式</a:t>
            </a:r>
            <a:endParaRPr sz="2800" b="1">
              <a:solidFill>
                <a:schemeClr val="accent1">
                  <a:lumMod val="75000"/>
                </a:schemeClr>
              </a:solidFill>
            </a:endParaRPr>
          </a:p>
          <a:p>
            <a:pPr algn="just">
              <a:lnSpc>
                <a:spcPct val="140000"/>
              </a:lnSpc>
              <a:buClrTx/>
              <a:buSzTx/>
              <a:buFontTx/>
            </a:pPr>
            <a:r>
              <a:rPr sz="2800" b="1"/>
              <a:t>       生活模式是对德目模式和能力模式改革修订后形成的一种新模式。该模式明确提出德育为生活服务的理念，主张品德知识（德目）的传播、品德能力的培养密不可分，提出生活型人格建构是德育的目的，主张理性与非理性的统一、“德目”与“德能”的统一、认识与信仰的统一、品德规范与德性创新的统一，主张通过课内外结合、校内外结合、学校家庭社区结合形成的结合力来传播具体的道德规范，发展儿童的品德能力，建构儿童的道德人格。</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826895" y="2841625"/>
            <a:ext cx="846201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957705" y="2804795"/>
            <a:ext cx="833120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59230"/>
            <a:ext cx="10730865" cy="3938905"/>
          </a:xfrm>
          <a:prstGeom prst="rect">
            <a:avLst/>
          </a:prstGeom>
          <a:noFill/>
        </p:spPr>
        <p:txBody>
          <a:bodyPr wrap="square" rtlCol="0" anchor="t">
            <a:noAutofit/>
          </a:bodyPr>
          <a:p>
            <a:pPr algn="just">
              <a:lnSpc>
                <a:spcPct val="160000"/>
              </a:lnSpc>
              <a:buClrTx/>
              <a:buSzTx/>
              <a:buFontTx/>
            </a:pPr>
            <a:r>
              <a:rPr lang="en-US" sz="2800" b="1">
                <a:solidFill>
                  <a:schemeClr val="accent1">
                    <a:lumMod val="75000"/>
                  </a:schemeClr>
                </a:solidFill>
              </a:rPr>
              <a:t>     </a:t>
            </a:r>
            <a:r>
              <a:rPr sz="2800" b="1">
                <a:solidFill>
                  <a:schemeClr val="accent1">
                    <a:lumMod val="75000"/>
                  </a:schemeClr>
                </a:solidFill>
              </a:rPr>
              <a:t>（二）特殊模式</a:t>
            </a:r>
            <a:endParaRPr sz="2800" b="1">
              <a:solidFill>
                <a:schemeClr val="accent1">
                  <a:lumMod val="75000"/>
                </a:schemeClr>
              </a:solidFill>
            </a:endParaRPr>
          </a:p>
          <a:p>
            <a:pPr algn="just">
              <a:lnSpc>
                <a:spcPct val="40000"/>
              </a:lnSpc>
              <a:buClrTx/>
              <a:buSzTx/>
              <a:buFontTx/>
            </a:pPr>
            <a:endParaRPr sz="2800" b="1">
              <a:solidFill>
                <a:schemeClr val="accent1">
                  <a:lumMod val="75000"/>
                </a:schemeClr>
              </a:solidFill>
            </a:endParaRPr>
          </a:p>
          <a:p>
            <a:pPr algn="just">
              <a:lnSpc>
                <a:spcPct val="160000"/>
              </a:lnSpc>
              <a:buClrTx/>
              <a:buSzTx/>
              <a:buFontTx/>
            </a:pPr>
            <a:r>
              <a:rPr lang="en-US" sz="2800" b="1"/>
              <a:t>       </a:t>
            </a:r>
            <a:r>
              <a:rPr sz="2800" b="1"/>
              <a:t>特殊模式是从微观层面划分的德育课程教学模式。特殊模式更多的是根据不同类型或不同级别学校的实际情况，或着眼于完成特定德育任务而提出的，它指向的范围相对微观，适用于基础教育。这类模式较普通模式而言更为具体、更为丰富多彩。</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0610"/>
            <a:ext cx="10730865" cy="5342890"/>
          </a:xfrm>
          <a:prstGeom prst="rect">
            <a:avLst/>
          </a:prstGeom>
          <a:noFill/>
        </p:spPr>
        <p:txBody>
          <a:bodyPr wrap="square" rtlCol="0" anchor="t">
            <a:noAutofit/>
          </a:bodyPr>
          <a:p>
            <a:pPr algn="just">
              <a:lnSpc>
                <a:spcPct val="140000"/>
              </a:lnSpc>
              <a:buClrTx/>
              <a:buSzTx/>
              <a:buFontTx/>
            </a:pPr>
            <a:r>
              <a:rPr lang="en-US" sz="2000" b="1">
                <a:solidFill>
                  <a:schemeClr val="accent1">
                    <a:lumMod val="75000"/>
                  </a:schemeClr>
                </a:solidFill>
              </a:rPr>
              <a:t>        </a:t>
            </a:r>
            <a:r>
              <a:rPr sz="2800" b="1">
                <a:solidFill>
                  <a:schemeClr val="accent1">
                    <a:lumMod val="75000"/>
                  </a:schemeClr>
                </a:solidFill>
              </a:rPr>
              <a:t>二、西方几种主要的德育课程教学模式</a:t>
            </a:r>
            <a:endParaRPr sz="2800" b="1">
              <a:solidFill>
                <a:schemeClr val="accent1">
                  <a:lumMod val="75000"/>
                </a:schemeClr>
              </a:solidFill>
            </a:endParaRPr>
          </a:p>
          <a:p>
            <a:pPr algn="just">
              <a:lnSpc>
                <a:spcPct val="140000"/>
              </a:lnSpc>
              <a:buClrTx/>
              <a:buSzTx/>
              <a:buFontTx/>
            </a:pPr>
            <a:r>
              <a:rPr lang="en-US" sz="2400" b="1"/>
              <a:t>       </a:t>
            </a:r>
            <a:r>
              <a:rPr sz="2400" b="1"/>
              <a:t>20 世纪 60 年代以来，西方道德教育研究开始从思辨转向实证，德育课程教学模式研究应运而生。下面简要介绍五种现代德育运用较多的德育课程教学模式。</a:t>
            </a:r>
            <a:endParaRPr sz="2400" b="1"/>
          </a:p>
          <a:p>
            <a:pPr algn="just">
              <a:lnSpc>
                <a:spcPct val="90000"/>
              </a:lnSpc>
              <a:buClrTx/>
              <a:buSzTx/>
              <a:buFontTx/>
            </a:pPr>
            <a:endParaRPr sz="2400" b="1"/>
          </a:p>
          <a:p>
            <a:pPr algn="just">
              <a:lnSpc>
                <a:spcPct val="140000"/>
              </a:lnSpc>
              <a:buClrTx/>
              <a:buSzTx/>
              <a:buFontTx/>
            </a:pPr>
            <a:r>
              <a:rPr lang="en-US" sz="2400" b="1">
                <a:solidFill>
                  <a:schemeClr val="accent1">
                    <a:lumMod val="75000"/>
                  </a:schemeClr>
                </a:solidFill>
              </a:rPr>
              <a:t>     </a:t>
            </a:r>
            <a:r>
              <a:rPr sz="2400" b="1">
                <a:solidFill>
                  <a:schemeClr val="accent1">
                    <a:lumMod val="75000"/>
                  </a:schemeClr>
                </a:solidFill>
              </a:rPr>
              <a:t>（一）价值澄清模式</a:t>
            </a:r>
            <a:endParaRPr sz="2400" b="1">
              <a:solidFill>
                <a:schemeClr val="accent1">
                  <a:lumMod val="75000"/>
                </a:schemeClr>
              </a:solidFill>
            </a:endParaRPr>
          </a:p>
          <a:p>
            <a:pPr algn="just">
              <a:lnSpc>
                <a:spcPct val="140000"/>
              </a:lnSpc>
              <a:buClrTx/>
              <a:buSzTx/>
              <a:buFontTx/>
            </a:pPr>
            <a:r>
              <a:rPr sz="2400" b="1"/>
              <a:t>       20 世纪 60 年代，美国道德心理学家拉斯（Louise Raths）、西蒙（Sidney B. Simon）和鲍姆（Kirschen Baum）创建了价值澄清学说，其代表作是三人合著的《价值与教学》（Values and Teaching）。</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99490"/>
            <a:ext cx="10730865" cy="5342890"/>
          </a:xfrm>
          <a:prstGeom prst="rect">
            <a:avLst/>
          </a:prstGeom>
          <a:noFill/>
        </p:spPr>
        <p:txBody>
          <a:bodyPr wrap="square" rtlCol="0" anchor="t">
            <a:noAutofit/>
          </a:bodyPr>
          <a:p>
            <a:pPr algn="just">
              <a:lnSpc>
                <a:spcPct val="140000"/>
              </a:lnSpc>
              <a:buClrTx/>
              <a:buSzTx/>
              <a:buFontTx/>
            </a:pPr>
            <a:r>
              <a:rPr lang="en-US" sz="2400" b="1"/>
              <a:t>       </a:t>
            </a:r>
            <a:r>
              <a:rPr sz="2400" b="1"/>
              <a:t>价值澄清学说说具有以下特征：</a:t>
            </a:r>
            <a:endParaRPr sz="2400" b="1"/>
          </a:p>
          <a:p>
            <a:pPr algn="just">
              <a:lnSpc>
                <a:spcPct val="140000"/>
              </a:lnSpc>
              <a:buClrTx/>
              <a:buSzTx/>
              <a:buFontTx/>
            </a:pPr>
            <a:r>
              <a:rPr lang="en-US" sz="2400" b="1"/>
              <a:t>       </a:t>
            </a:r>
            <a:r>
              <a:rPr sz="2400" b="1"/>
              <a:t>① 它既表现为一种学说，一种注重发展人的自主能力的学说，又表现为一种价值澄清或评价分析法，甚至更多地表现为方法，或是通过方法来表现出它特有的理论意义。</a:t>
            </a:r>
            <a:endParaRPr sz="2400" b="1"/>
          </a:p>
          <a:p>
            <a:pPr algn="just">
              <a:lnSpc>
                <a:spcPct val="140000"/>
              </a:lnSpc>
              <a:buClrTx/>
              <a:buSzTx/>
              <a:buFontTx/>
            </a:pPr>
            <a:r>
              <a:rPr sz="2400" b="1"/>
              <a:t> </a:t>
            </a:r>
            <a:r>
              <a:rPr lang="en-US" sz="2400" b="1"/>
              <a:t>      </a:t>
            </a:r>
            <a:r>
              <a:rPr sz="2400" b="1"/>
              <a:t>② 它是一个分析澄清价值观的过程，也是一个评价认同的过程。</a:t>
            </a:r>
            <a:endParaRPr sz="2400" b="1"/>
          </a:p>
          <a:p>
            <a:pPr algn="just">
              <a:lnSpc>
                <a:spcPct val="140000"/>
              </a:lnSpc>
              <a:buClrTx/>
              <a:buSzTx/>
              <a:buFontTx/>
            </a:pPr>
            <a:r>
              <a:rPr sz="2400" b="1"/>
              <a:t> </a:t>
            </a:r>
            <a:r>
              <a:rPr lang="en-US" sz="2400" b="1"/>
              <a:t>      </a:t>
            </a:r>
            <a:r>
              <a:rPr sz="2400" b="1"/>
              <a:t>③ 它注重对各种价值观的分析，更注重对分析评价价值观能力的培养。</a:t>
            </a:r>
            <a:endParaRPr sz="2400" b="1"/>
          </a:p>
          <a:p>
            <a:pPr algn="just">
              <a:lnSpc>
                <a:spcPct val="140000"/>
              </a:lnSpc>
              <a:buClrTx/>
              <a:buSzTx/>
              <a:buFontTx/>
            </a:pPr>
            <a:r>
              <a:rPr lang="en-US" sz="2400" b="1"/>
              <a:t>       </a:t>
            </a:r>
            <a:r>
              <a:rPr sz="2400" b="1"/>
              <a:t>该学说认为，基本的价值观辨析过程由三阶段七步骤组成，即第一阶段：选择（自由选择，从多种可能中选择，在考虑后果后进行选择）；第二阶段：珍视（珍视自己的选择，确认并公开自己的选择）；第三阶段：行动（按选择行事，重复行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47140"/>
            <a:ext cx="10730865" cy="4598670"/>
          </a:xfrm>
          <a:prstGeom prst="rect">
            <a:avLst/>
          </a:prstGeom>
          <a:noFill/>
        </p:spPr>
        <p:txBody>
          <a:bodyPr wrap="square" rtlCol="0" anchor="t">
            <a:noAutofit/>
          </a:bodyPr>
          <a:p>
            <a:pPr algn="just">
              <a:lnSpc>
                <a:spcPct val="150000"/>
              </a:lnSpc>
              <a:buClrTx/>
              <a:buSzTx/>
              <a:buFontTx/>
            </a:pPr>
            <a:r>
              <a:rPr lang="en-US" sz="2400" b="1"/>
              <a:t>       </a:t>
            </a:r>
            <a:r>
              <a:rPr sz="2400" b="1"/>
              <a:t>价值澄清模式注重儿童在品德发展中的地位，尊重儿童的主体作用；注重发展儿童的道德意识、道德判断和价值观选择能力；注重现实生活；具有很强的可操作性。该模式也面临一些批判。有人认为，价值澄清模式倡导相对主义价值观，否认人类共同价值的存在；注重道德教育的形式而忽略甚至否定了道德教育的具体内容；忽视了行为的培养和训练；采取简单否定的做法，武断地一概否认传统德育中的东西，一概反对“传递”和控制。尽管该模式存在一定的缺陷，但依然传播至世界各国，对现代德育产生了巨大影响，是德育历史上重要的一页。</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0610"/>
            <a:ext cx="10730865" cy="5342890"/>
          </a:xfrm>
          <a:prstGeom prst="rect">
            <a:avLst/>
          </a:prstGeom>
          <a:noFill/>
        </p:spPr>
        <p:txBody>
          <a:bodyPr wrap="square" rtlCol="0" anchor="t">
            <a:noAutofit/>
          </a:bodyPr>
          <a:p>
            <a:pPr algn="just">
              <a:lnSpc>
                <a:spcPct val="140000"/>
              </a:lnSpc>
              <a:buClrTx/>
              <a:buSzTx/>
              <a:buFontTx/>
            </a:pPr>
            <a:r>
              <a:rPr lang="en-US" sz="2000" b="1">
                <a:solidFill>
                  <a:schemeClr val="accent1">
                    <a:lumMod val="75000"/>
                  </a:schemeClr>
                </a:solidFill>
              </a:rPr>
              <a:t>      </a:t>
            </a:r>
            <a:r>
              <a:rPr sz="2800" b="1">
                <a:solidFill>
                  <a:schemeClr val="accent1">
                    <a:lumMod val="75000"/>
                  </a:schemeClr>
                </a:solidFill>
              </a:rPr>
              <a:t>（二）认知发展模式</a:t>
            </a:r>
            <a:endParaRPr sz="2800" b="1">
              <a:solidFill>
                <a:schemeClr val="accent1">
                  <a:lumMod val="75000"/>
                </a:schemeClr>
              </a:solidFill>
            </a:endParaRPr>
          </a:p>
          <a:p>
            <a:pPr algn="just">
              <a:lnSpc>
                <a:spcPct val="140000"/>
              </a:lnSpc>
              <a:buClrTx/>
              <a:buSzTx/>
              <a:buFontTx/>
            </a:pPr>
            <a:r>
              <a:rPr lang="en-US" sz="2800" b="1"/>
              <a:t>       </a:t>
            </a:r>
            <a:r>
              <a:rPr sz="2800" b="1"/>
              <a:t>道德认知发展论是当代西方最负盛名的德育理论，其代表人物是美国道德心理学家科尔伯格。科尔伯格继承了这一领域的研究成果，经过三十多年的研究，创立了较完整的理论体系，引起巨大反响，被誉为“现代学校德育开山之父”。</a:t>
            </a:r>
            <a:endParaRPr sz="2800" b="1"/>
          </a:p>
          <a:p>
            <a:pPr algn="just">
              <a:lnSpc>
                <a:spcPct val="140000"/>
              </a:lnSpc>
              <a:buClrTx/>
              <a:buSzTx/>
              <a:buFontTx/>
            </a:pPr>
            <a:r>
              <a:rPr lang="en-US" sz="2800" b="1"/>
              <a:t>       </a:t>
            </a:r>
            <a:r>
              <a:rPr sz="2800" b="1"/>
              <a:t>科尔伯格认为，道德教育绝不是背记道德条例或强迫纪律，而是促进道德认知水平的发展，即一切道德教育的中心就是要坚持发展道德认知能力。</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33170"/>
            <a:ext cx="10730865" cy="4382770"/>
          </a:xfrm>
          <a:prstGeom prst="rect">
            <a:avLst/>
          </a:prstGeom>
          <a:noFill/>
        </p:spPr>
        <p:txBody>
          <a:bodyPr wrap="square" rtlCol="0" anchor="t">
            <a:noAutofit/>
          </a:bodyPr>
          <a:p>
            <a:pPr algn="just">
              <a:lnSpc>
                <a:spcPct val="160000"/>
              </a:lnSpc>
              <a:buClrTx/>
              <a:buSzTx/>
              <a:buFontTx/>
            </a:pPr>
            <a:r>
              <a:rPr lang="en-US" sz="2800" b="1"/>
              <a:t>       </a:t>
            </a:r>
            <a:r>
              <a:rPr sz="2800" b="1"/>
              <a:t>科尔伯格提出了道德教育方法的三个原则：</a:t>
            </a:r>
            <a:endParaRPr sz="2800" b="1"/>
          </a:p>
          <a:p>
            <a:pPr algn="just">
              <a:lnSpc>
                <a:spcPct val="160000"/>
              </a:lnSpc>
              <a:buClrTx/>
              <a:buSzTx/>
              <a:buFontTx/>
            </a:pPr>
            <a:r>
              <a:rPr sz="2800" b="1"/>
              <a:t> </a:t>
            </a:r>
            <a:r>
              <a:rPr lang="en-US" sz="2800" b="1"/>
              <a:t>      </a:t>
            </a:r>
            <a:r>
              <a:rPr sz="2800" b="1"/>
              <a:t>①必须首先了解学生的道德发展的阶段水平；</a:t>
            </a:r>
            <a:endParaRPr sz="2800" b="1"/>
          </a:p>
          <a:p>
            <a:pPr algn="just">
              <a:lnSpc>
                <a:spcPct val="160000"/>
              </a:lnSpc>
              <a:buClrTx/>
              <a:buSzTx/>
              <a:buFontTx/>
            </a:pPr>
            <a:r>
              <a:rPr sz="2800" b="1"/>
              <a:t> </a:t>
            </a:r>
            <a:r>
              <a:rPr lang="en-US" sz="2800" b="1"/>
              <a:t>      </a:t>
            </a:r>
            <a:r>
              <a:rPr sz="2800" b="1"/>
              <a:t>②必须在儿童中引起真正的道德冲突和意见不一；</a:t>
            </a:r>
            <a:endParaRPr sz="2800" b="1"/>
          </a:p>
          <a:p>
            <a:pPr algn="just">
              <a:lnSpc>
                <a:spcPct val="160000"/>
              </a:lnSpc>
              <a:buClrTx/>
              <a:buSzTx/>
              <a:buFontTx/>
            </a:pPr>
            <a:r>
              <a:rPr sz="2800" b="1"/>
              <a:t> </a:t>
            </a:r>
            <a:r>
              <a:rPr lang="en-US" sz="2800" b="1"/>
              <a:t>      </a:t>
            </a:r>
            <a:r>
              <a:rPr sz="2800" b="1"/>
              <a:t>③要向儿童揭示高于他已有发展程度一个阶段的道德思维方式。</a:t>
            </a:r>
            <a:r>
              <a:rPr lang="en-US" sz="2800" b="1"/>
              <a:t>   </a:t>
            </a:r>
            <a:endParaRPr lang="en-US" sz="2800" b="1"/>
          </a:p>
          <a:p>
            <a:pPr algn="just">
              <a:lnSpc>
                <a:spcPct val="160000"/>
              </a:lnSpc>
              <a:buClrTx/>
              <a:buSzTx/>
              <a:buFontTx/>
            </a:pPr>
            <a:r>
              <a:rPr lang="en-US" sz="2800" b="1"/>
              <a:t>       </a:t>
            </a:r>
            <a:r>
              <a:rPr sz="2800" b="1"/>
              <a:t>不难看出，科尔伯格的道德教育方法重点放在了促进道德思维能力上，更确切地说，是放在了道德判断的结构和方式上。</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57250"/>
            <a:ext cx="10730865" cy="5342890"/>
          </a:xfrm>
          <a:prstGeom prst="rect">
            <a:avLst/>
          </a:prstGeom>
          <a:noFill/>
        </p:spPr>
        <p:txBody>
          <a:bodyPr wrap="square" rtlCol="0" anchor="t">
            <a:noAutofit/>
          </a:bodyPr>
          <a:p>
            <a:pPr algn="just">
              <a:lnSpc>
                <a:spcPct val="120000"/>
              </a:lnSpc>
              <a:buClrTx/>
              <a:buSzTx/>
              <a:buFontTx/>
            </a:pPr>
            <a:r>
              <a:rPr lang="en-US" sz="2000" b="1">
                <a:solidFill>
                  <a:schemeClr val="accent1">
                    <a:lumMod val="75000"/>
                  </a:schemeClr>
                </a:solidFill>
              </a:rPr>
              <a:t>     </a:t>
            </a:r>
            <a:r>
              <a:rPr sz="2800" b="1">
                <a:solidFill>
                  <a:schemeClr val="accent1">
                    <a:lumMod val="75000"/>
                  </a:schemeClr>
                </a:solidFill>
              </a:rPr>
              <a:t>（三）体谅关心模式</a:t>
            </a:r>
            <a:endParaRPr sz="2800" b="1">
              <a:solidFill>
                <a:schemeClr val="accent1">
                  <a:lumMod val="75000"/>
                </a:schemeClr>
              </a:solidFill>
            </a:endParaRPr>
          </a:p>
          <a:p>
            <a:pPr algn="just">
              <a:lnSpc>
                <a:spcPct val="120000"/>
              </a:lnSpc>
              <a:buClrTx/>
              <a:buSzTx/>
              <a:buFontTx/>
            </a:pPr>
            <a:r>
              <a:rPr lang="en-US" sz="2400" b="1"/>
              <a:t>       </a:t>
            </a:r>
            <a:r>
              <a:rPr sz="2400" b="1"/>
              <a:t>英国道德教育家麦克菲尔坚信体谅关心青少年是道德教育的起点和归宿。体谅关心模式就是以麦氏为首的英国学校道德教育课程设计委员会在致力于培养能胜任工作情境、体谅关心他人、具有社会责任感的一代新人的过程中所使用的一种道德教育模式。</a:t>
            </a:r>
            <a:endParaRPr sz="2400" b="1"/>
          </a:p>
          <a:p>
            <a:pPr algn="just">
              <a:lnSpc>
                <a:spcPct val="120000"/>
              </a:lnSpc>
              <a:buClrTx/>
              <a:buSzTx/>
              <a:buFontTx/>
            </a:pPr>
            <a:r>
              <a:rPr lang="en-US" sz="2400" b="1"/>
              <a:t>       </a:t>
            </a:r>
            <a:r>
              <a:rPr sz="2400" b="1"/>
              <a:t>体谅关心模式致力于“教学生如何关心”，它包含以下特征：</a:t>
            </a:r>
            <a:endParaRPr sz="2400" b="1"/>
          </a:p>
          <a:p>
            <a:pPr algn="l">
              <a:lnSpc>
                <a:spcPct val="120000"/>
              </a:lnSpc>
              <a:buClrTx/>
              <a:buSzTx/>
              <a:buFontTx/>
            </a:pPr>
            <a:r>
              <a:rPr lang="en-US" sz="2400" b="1"/>
              <a:t>       </a:t>
            </a:r>
            <a:r>
              <a:rPr sz="2400" b="1"/>
              <a:t>① 教育并不意味着教人知道他们不知道的东西，而意味着当他们不知道如何做的时候教他们怎样做；</a:t>
            </a:r>
            <a:endParaRPr sz="2400" b="1"/>
          </a:p>
          <a:p>
            <a:pPr algn="just">
              <a:lnSpc>
                <a:spcPct val="120000"/>
              </a:lnSpc>
              <a:buClrTx/>
              <a:buSzTx/>
              <a:buFontTx/>
            </a:pPr>
            <a:r>
              <a:rPr sz="2400" b="1"/>
              <a:t> </a:t>
            </a:r>
            <a:r>
              <a:rPr lang="en-US" sz="2400" b="1"/>
              <a:t>     </a:t>
            </a:r>
            <a:r>
              <a:rPr lang="en-US" sz="1400" b="1"/>
              <a:t> </a:t>
            </a:r>
            <a:r>
              <a:rPr sz="2400" b="1"/>
              <a:t>② 道德教育要把气质修养和行为举止塑造与发展学生道德判断力结合起来；</a:t>
            </a:r>
            <a:endParaRPr sz="2400" b="1"/>
          </a:p>
          <a:p>
            <a:pPr algn="l">
              <a:lnSpc>
                <a:spcPct val="120000"/>
              </a:lnSpc>
              <a:buClrTx/>
              <a:buSzTx/>
              <a:buFontTx/>
            </a:pPr>
            <a:r>
              <a:rPr lang="en-US" sz="2400" b="1"/>
              <a:t>       </a:t>
            </a:r>
            <a:r>
              <a:rPr sz="2400" b="1"/>
              <a:t>③ 在关心他人的生活中学习，观察学习和社会模仿是无代替的重要德育方法；</a:t>
            </a:r>
            <a:endParaRPr sz="2400" b="1"/>
          </a:p>
          <a:p>
            <a:pPr algn="l">
              <a:lnSpc>
                <a:spcPct val="120000"/>
              </a:lnSpc>
              <a:buClrTx/>
              <a:buSzTx/>
              <a:buFontTx/>
            </a:pPr>
            <a:r>
              <a:rPr sz="2400" b="1"/>
              <a:t> </a:t>
            </a:r>
            <a:r>
              <a:rPr lang="en-US" sz="2400" b="1"/>
              <a:t>      </a:t>
            </a:r>
            <a:r>
              <a:rPr sz="2400" b="1"/>
              <a:t>④ 创造一个关心人的课堂环境、校园环境和社会教育环境。</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8850"/>
            <a:ext cx="10730865" cy="5342890"/>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（四）社会行动模式</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30000"/>
              </a:lnSpc>
              <a:buClrTx/>
              <a:buSzTx/>
              <a:buFontTx/>
            </a:pPr>
            <a:r>
              <a:rPr lang="en-US" sz="2400" b="1"/>
              <a:t>       </a:t>
            </a:r>
            <a:r>
              <a:rPr sz="2400" b="1"/>
              <a:t>社会行动模式是美国教育学家纽曼于 20 世纪 70 年代中期创立的一种道德教育模式。</a:t>
            </a:r>
            <a:endParaRPr sz="2400" b="1"/>
          </a:p>
          <a:p>
            <a:pPr algn="just">
              <a:lnSpc>
                <a:spcPct val="130000"/>
              </a:lnSpc>
              <a:buClrTx/>
              <a:buSzTx/>
              <a:buFontTx/>
            </a:pPr>
            <a:r>
              <a:rPr lang="en-US" sz="2400" b="1"/>
              <a:t>       </a:t>
            </a:r>
            <a:r>
              <a:rPr sz="2400" b="1"/>
              <a:t>纽曼认为，以往的道德教育对道德认知、社会体制、社会问题、思维过程等因素强调较多，但是对道德行动及其能力培养关心不够，造成了公民道德的被动性。同时，由于学生没有较多机会感到自己拥有影响或作用于环境的能力，对道德问题也会失去兴趣。从正面去理解，一个民主的社会，“被管理者的同意”亦即每一个公民参与政策制定的权利十分重要，需要每一个体具有行动的能力。</a:t>
            </a:r>
            <a:endParaRPr sz="2400" b="1"/>
          </a:p>
          <a:p>
            <a:pPr algn="just">
              <a:lnSpc>
                <a:spcPct val="130000"/>
              </a:lnSpc>
              <a:buClrTx/>
              <a:buSzTx/>
              <a:buFontTx/>
            </a:pPr>
            <a:r>
              <a:rPr lang="en-US" sz="2400" b="1"/>
              <a:t>       </a:t>
            </a:r>
            <a:r>
              <a:rPr sz="2400" b="1"/>
              <a:t>为了培养学生的社会行动能力，纽曼在威斯康星州的麦迪逊市实验了一套课程方案——社区问题计划。</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0450"/>
            <a:ext cx="10730865" cy="5001895"/>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（五）新品格教育运动</a:t>
            </a:r>
            <a:endParaRPr sz="2800" b="1">
              <a:solidFill>
                <a:schemeClr val="accent1">
                  <a:lumMod val="75000"/>
                </a:schemeClr>
              </a:solidFill>
            </a:endParaRPr>
          </a:p>
          <a:p>
            <a:pPr algn="just">
              <a:lnSpc>
                <a:spcPct val="20000"/>
              </a:lnSpc>
              <a:buClrTx/>
              <a:buSzTx/>
              <a:buFontTx/>
            </a:pPr>
            <a:endParaRPr sz="2800" b="1">
              <a:solidFill>
                <a:schemeClr val="accent1">
                  <a:lumMod val="75000"/>
                </a:schemeClr>
              </a:solidFill>
            </a:endParaRPr>
          </a:p>
          <a:p>
            <a:pPr algn="just">
              <a:lnSpc>
                <a:spcPct val="140000"/>
              </a:lnSpc>
              <a:buClrTx/>
              <a:buSzTx/>
              <a:buFontTx/>
            </a:pPr>
            <a:r>
              <a:rPr lang="en-US" sz="2400" b="1"/>
              <a:t>       </a:t>
            </a:r>
            <a:r>
              <a:rPr sz="2400" b="1"/>
              <a:t>美国新品格教育运动是由政府倡导，中小学校全面推行，社区机构参与，针对中小学生的道德教育实践，旨在以社会核心价值塑造年轻人的行为。它包含两层含义，“从广义上讲，品格教育涉及学校提供课程学习之外的道德教育，尤其是帮助青少年品格成长的教育；就狭义而言，品格教育指特别类型的道德训练、儿童特别的价值观以及品格的塑造”。</a:t>
            </a:r>
            <a:endParaRPr sz="2400" b="1"/>
          </a:p>
          <a:p>
            <a:pPr algn="just">
              <a:lnSpc>
                <a:spcPct val="140000"/>
              </a:lnSpc>
              <a:buClrTx/>
              <a:buSzTx/>
              <a:buFontTx/>
            </a:pPr>
            <a:r>
              <a:rPr lang="en-US" sz="2400" b="1"/>
              <a:t>       </a:t>
            </a:r>
            <a:r>
              <a:rPr sz="2400" b="1"/>
              <a:t>从对新品格教育的阐释及其发展历程来看，新品格教育的核心宗旨在于指引学生应该成为什么样的人和应该过什么样的生活。新品格教育既继承了传统品格教育的理论基础，又保持了现代社会所倡导的人文关怀。</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9970"/>
            <a:ext cx="10730865" cy="5001895"/>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三、国内德育课程教学模式的建构</a:t>
            </a:r>
            <a:endParaRPr sz="2800" b="1">
              <a:solidFill>
                <a:schemeClr val="accent1">
                  <a:lumMod val="75000"/>
                </a:schemeClr>
              </a:solidFill>
            </a:endParaRPr>
          </a:p>
          <a:p>
            <a:pPr algn="just">
              <a:lnSpc>
                <a:spcPct val="120000"/>
              </a:lnSpc>
              <a:buClrTx/>
              <a:buSzTx/>
              <a:buFontTx/>
            </a:pPr>
            <a:r>
              <a:rPr lang="en-US" sz="2800" b="1">
                <a:solidFill>
                  <a:schemeClr val="accent1">
                    <a:lumMod val="75000"/>
                  </a:schemeClr>
                </a:solidFill>
              </a:rPr>
              <a:t>    </a:t>
            </a:r>
            <a:r>
              <a:rPr sz="2400" b="1">
                <a:solidFill>
                  <a:schemeClr val="accent1">
                    <a:lumMod val="75000"/>
                  </a:schemeClr>
                </a:solidFill>
              </a:rPr>
              <a:t>（一）活动德育模式</a:t>
            </a:r>
            <a:endParaRPr sz="24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20000"/>
              </a:lnSpc>
              <a:buClrTx/>
              <a:buSzTx/>
              <a:buFontTx/>
            </a:pPr>
            <a:r>
              <a:rPr lang="en-US" sz="2400" b="1"/>
              <a:t>       </a:t>
            </a:r>
            <a:r>
              <a:rPr sz="2400" b="1"/>
              <a:t>活动德育模式是在全国教育科学“八五”规划青年专项课题——“活动道德教育模式建构”研究的基础上提出的，也是全国教育科学“九五”规划国家教育委员会重点研究课题——“面向 21 世纪中国现代道德教育理论建构与实践模式探讨”之实验研究的核心内容。具有代表性的学者是戚万学。活动德育模式把活动作为模式建构的基点，意在回应中小学生在道德方面知行脱节的现象。</a:t>
            </a:r>
            <a:endParaRPr sz="2400" b="1"/>
          </a:p>
          <a:p>
            <a:pPr algn="just">
              <a:lnSpc>
                <a:spcPct val="120000"/>
              </a:lnSpc>
              <a:buClrTx/>
              <a:buSzTx/>
              <a:buFontTx/>
            </a:pPr>
            <a:r>
              <a:rPr lang="en-US" sz="2400" b="1"/>
              <a:t>       </a:t>
            </a:r>
            <a:r>
              <a:rPr sz="2400" b="1"/>
              <a:t>活动德育模式的基本精神就是在德育课程教学中尊重学生的主体性，让学生在更多参与、活动和实践锻炼中养成道德习惯，以此促进学生思想道德品质的全面提高。</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33170"/>
            <a:ext cx="10730865" cy="4843145"/>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一、概念界定</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sz="2400" b="1"/>
              <a:t>       所谓教学设计，是指教师在进行教学活动之前，根据教学目标的要求，采用系统设计的方法以及现代学习与教学心理学、传播学、教学媒体论等相关理论与技术，对参与教学活动的诸要素所进行的一种分析和策划的活动，以更好地实现教学目标。简言之，教学设计是教师围绕教学目标，对“教什么”和“如何教”所设计的一种操作方案。德育课程教学设计就是指德育教师围绕德育教学目标，对德育课程“教什么”和“如何教”所设计的一套操作方案，它包括对德育课程教学目标、教学内容、教学准备、教学评价等多方面的设计。</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8370"/>
            <a:ext cx="10730865" cy="5001895"/>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（二）体验德育模式</a:t>
            </a:r>
            <a:endParaRPr sz="2800" b="1">
              <a:solidFill>
                <a:schemeClr val="accent1">
                  <a:lumMod val="75000"/>
                </a:schemeClr>
              </a:solidFill>
            </a:endParaRPr>
          </a:p>
          <a:p>
            <a:pPr algn="just">
              <a:lnSpc>
                <a:spcPct val="20000"/>
              </a:lnSpc>
              <a:buClrTx/>
              <a:buSzTx/>
              <a:buFontTx/>
            </a:pPr>
            <a:endParaRPr sz="2800" b="1">
              <a:solidFill>
                <a:schemeClr val="accent1">
                  <a:lumMod val="75000"/>
                </a:schemeClr>
              </a:solidFill>
            </a:endParaRPr>
          </a:p>
          <a:p>
            <a:pPr algn="just">
              <a:lnSpc>
                <a:spcPct val="130000"/>
              </a:lnSpc>
              <a:buClrTx/>
              <a:buSzTx/>
              <a:buFontTx/>
            </a:pPr>
            <a:r>
              <a:rPr lang="en-US" sz="2400" b="1"/>
              <a:t>       </a:t>
            </a:r>
            <a:r>
              <a:rPr sz="2400" b="1"/>
              <a:t>我国对体验德育模式的研究起步较晚，但改革开放之后发展较快，为素质教育的推行提供了有力的支撑。</a:t>
            </a:r>
            <a:endParaRPr sz="2400" b="1"/>
          </a:p>
          <a:p>
            <a:pPr algn="just">
              <a:lnSpc>
                <a:spcPct val="130000"/>
              </a:lnSpc>
              <a:buClrTx/>
              <a:buSzTx/>
              <a:buFontTx/>
            </a:pPr>
            <a:r>
              <a:rPr lang="en-US" sz="2400" b="1"/>
              <a:t>       </a:t>
            </a:r>
            <a:r>
              <a:rPr sz="2400" b="1"/>
              <a:t>体验德育模式站在主情的立场上，注重学生在德育教学过程中的内在情感体验，突出学生的主体地位。在体验德育模式中，教育者是引导者，学习者是体验者，德育教学过程是教育者和学习者相互合作、共同体验的过程，也就是说，引导者同时也是体验者。</a:t>
            </a:r>
            <a:endParaRPr sz="2400" b="1"/>
          </a:p>
          <a:p>
            <a:pPr algn="just">
              <a:lnSpc>
                <a:spcPct val="130000"/>
              </a:lnSpc>
              <a:buClrTx/>
              <a:buSzTx/>
              <a:buFontTx/>
            </a:pPr>
            <a:r>
              <a:rPr lang="en-US" sz="2400" b="1"/>
              <a:t>       </a:t>
            </a:r>
            <a:r>
              <a:rPr sz="2400" b="1"/>
              <a:t>体验德育模式关注学生对道德问题的内化和理解，使学生的主体地位得到充分展现，体现了德育课程的人文性，提高了道德教育的实效性。但这种模式对教师的管理和引导能力要求较高，实践中学生的体验常常流于表面。</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8530"/>
            <a:ext cx="10730865" cy="5001895"/>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（三）生活德育模式</a:t>
            </a:r>
            <a:endParaRPr sz="2800" b="1">
              <a:solidFill>
                <a:schemeClr val="accent1">
                  <a:lumMod val="75000"/>
                </a:schemeClr>
              </a:solidFill>
            </a:endParaRPr>
          </a:p>
          <a:p>
            <a:pPr algn="just">
              <a:lnSpc>
                <a:spcPct val="20000"/>
              </a:lnSpc>
              <a:buClrTx/>
              <a:buSzTx/>
              <a:buFontTx/>
            </a:pPr>
            <a:endParaRPr sz="2800" b="1">
              <a:solidFill>
                <a:schemeClr val="accent1">
                  <a:lumMod val="75000"/>
                </a:schemeClr>
              </a:solidFill>
            </a:endParaRPr>
          </a:p>
          <a:p>
            <a:pPr algn="just">
              <a:lnSpc>
                <a:spcPct val="130000"/>
              </a:lnSpc>
              <a:buClrTx/>
              <a:buSzTx/>
              <a:buFontTx/>
            </a:pPr>
            <a:r>
              <a:rPr lang="en-US" sz="2400" b="1"/>
              <a:t>       </a:t>
            </a:r>
            <a:r>
              <a:rPr sz="2400" b="1"/>
              <a:t>生活德育理论伴随德育新课程改革而产生和发展，是一个重要的德育革新理论。具有代表性的学者有鲁洁、唐汉卫、高德胜等。生活德育模式是彰显道德的生活属性，针对学校德育脱离生活的现实，借鉴国内外经典生活世界理论而提出的一种德育课程教学模式。</a:t>
            </a:r>
            <a:endParaRPr sz="2400" b="1"/>
          </a:p>
          <a:p>
            <a:pPr algn="just">
              <a:lnSpc>
                <a:spcPct val="130000"/>
              </a:lnSpc>
              <a:buClrTx/>
              <a:buSzTx/>
              <a:buFontTx/>
            </a:pPr>
            <a:r>
              <a:rPr lang="en-US" sz="2400" b="1"/>
              <a:t>       </a:t>
            </a:r>
            <a:r>
              <a:rPr sz="2400" b="1"/>
              <a:t>生活德育模式提出德育课程应回归生活。要实现德育课程的生活化，就需要三个层面的生活化。</a:t>
            </a:r>
            <a:endParaRPr sz="2400" b="1"/>
          </a:p>
          <a:p>
            <a:pPr algn="just">
              <a:lnSpc>
                <a:spcPct val="130000"/>
              </a:lnSpc>
              <a:buClrTx/>
              <a:buSzTx/>
              <a:buFontTx/>
            </a:pPr>
            <a:r>
              <a:rPr lang="en-US" sz="2400" b="1"/>
              <a:t>       </a:t>
            </a:r>
            <a:r>
              <a:rPr sz="2400" b="1"/>
              <a:t>一是德育内容的生活化。二是德育过程生活化。三是德育方法生活化。</a:t>
            </a:r>
            <a:endParaRPr sz="2400" b="1"/>
          </a:p>
          <a:p>
            <a:pPr algn="just">
              <a:lnSpc>
                <a:spcPct val="130000"/>
              </a:lnSpc>
              <a:buClrTx/>
              <a:buSzTx/>
              <a:buFontTx/>
            </a:pPr>
            <a:r>
              <a:rPr lang="en-US" sz="2400" b="1"/>
              <a:t>       </a:t>
            </a:r>
            <a:r>
              <a:rPr sz="2400" b="1"/>
              <a:t>生活德育模式研究目前还存在历史脉络模糊与“生活”概念泛化、实践层面的形式主义、实证研究和综合性研究缺乏等问题 ，还需进一步探索和完善。</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a:t>
            </a:r>
            <a:r>
              <a:rPr lang="en-US"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   </a:t>
            </a:r>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德育课程的教学模式</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9170"/>
            <a:ext cx="10730865" cy="5001895"/>
          </a:xfrm>
          <a:prstGeom prst="rect">
            <a:avLst/>
          </a:prstGeom>
          <a:noFill/>
        </p:spPr>
        <p:txBody>
          <a:bodyPr wrap="square" rtlCol="0" anchor="t">
            <a:noAutofit/>
          </a:bodyPr>
          <a:p>
            <a:pPr algn="just">
              <a:lnSpc>
                <a:spcPct val="130000"/>
              </a:lnSpc>
              <a:buClrTx/>
              <a:buSzTx/>
              <a:buFontTx/>
            </a:pPr>
            <a:r>
              <a:rPr lang="en-US" sz="2000" b="1">
                <a:solidFill>
                  <a:schemeClr val="accent1">
                    <a:lumMod val="75000"/>
                  </a:schemeClr>
                </a:solidFill>
              </a:rPr>
              <a:t>      </a:t>
            </a:r>
            <a:r>
              <a:rPr sz="2800" b="1">
                <a:solidFill>
                  <a:schemeClr val="accent1">
                    <a:lumMod val="75000"/>
                  </a:schemeClr>
                </a:solidFill>
              </a:rPr>
              <a:t>（四）制度德育模式</a:t>
            </a:r>
            <a:endParaRPr sz="2800" b="1">
              <a:solidFill>
                <a:schemeClr val="accent1">
                  <a:lumMod val="75000"/>
                </a:schemeClr>
              </a:solidFill>
            </a:endParaRPr>
          </a:p>
          <a:p>
            <a:pPr algn="just">
              <a:lnSpc>
                <a:spcPct val="20000"/>
              </a:lnSpc>
              <a:buClrTx/>
              <a:buSzTx/>
              <a:buFontTx/>
            </a:pPr>
            <a:endParaRPr sz="2800" b="1">
              <a:solidFill>
                <a:schemeClr val="accent1">
                  <a:lumMod val="75000"/>
                </a:schemeClr>
              </a:solidFill>
            </a:endParaRPr>
          </a:p>
          <a:p>
            <a:pPr algn="just">
              <a:lnSpc>
                <a:spcPct val="130000"/>
              </a:lnSpc>
              <a:buClrTx/>
              <a:buSzTx/>
              <a:buFontTx/>
            </a:pPr>
            <a:r>
              <a:rPr lang="en-US" sz="2400" b="1"/>
              <a:t>       </a:t>
            </a:r>
            <a:r>
              <a:rPr sz="2400" b="1"/>
              <a:t>制度德育模式倡导通过道德的制度教育人，以制度德性培养个人的德性，认为良好的道德需要制度的保障，学校德育不应回避制度德性，相反，应正视并弥补制度的缺陷。制度德育模式中的制度是指直接或通过影响人们的价值取向而间接地规制或约束人们行为的社会交往规则。</a:t>
            </a:r>
            <a:endParaRPr sz="2400" b="1"/>
          </a:p>
          <a:p>
            <a:pPr algn="just">
              <a:lnSpc>
                <a:spcPct val="130000"/>
              </a:lnSpc>
              <a:buClrTx/>
              <a:buSzTx/>
              <a:buFontTx/>
            </a:pPr>
            <a:r>
              <a:rPr sz="2400" b="1"/>
              <a:t> </a:t>
            </a:r>
            <a:r>
              <a:rPr lang="en-US" sz="2400" b="1"/>
              <a:t>      </a:t>
            </a:r>
            <a:r>
              <a:rPr sz="2400" b="1"/>
              <a:t>学校德育必须以道德的制度培养道德的人，坚持学生参与原则、发展为主原则和服务生活原则。</a:t>
            </a:r>
            <a:endParaRPr sz="2400" b="1"/>
          </a:p>
          <a:p>
            <a:pPr algn="just">
              <a:lnSpc>
                <a:spcPct val="130000"/>
              </a:lnSpc>
              <a:buClrTx/>
              <a:buSzTx/>
              <a:buFontTx/>
            </a:pPr>
            <a:r>
              <a:rPr lang="en-US" sz="2400" b="1"/>
              <a:t>       </a:t>
            </a:r>
            <a:r>
              <a:rPr sz="2400" b="1"/>
              <a:t>制度建设正在得到越来越多的重视，这让制度德育模式的发展有了良好的外部环境。然而，如何掌握外在的制度作用于个人内在德性的具体机制，如何由理论上的制度德育推进德育实践的变革等问题，该模式还有很长的路要走。</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第六章　德育课程的教学设计与教学方法</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51587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50000"/>
              </a:lnSpc>
            </a:pPr>
            <a:r>
              <a:rPr lang="en-US" sz="2400" b="1"/>
              <a:t>       </a:t>
            </a:r>
            <a:r>
              <a:rPr sz="2400" b="1"/>
              <a:t>1. 德育课程的教学设计由哪几个部分组成？各个部分之间怎样平衡？尝</a:t>
            </a:r>
            <a:endParaRPr sz="2400" b="1"/>
          </a:p>
          <a:p>
            <a:pPr algn="just">
              <a:lnSpc>
                <a:spcPct val="150000"/>
              </a:lnSpc>
            </a:pPr>
            <a:r>
              <a:rPr sz="2400" b="1"/>
              <a:t>试就《道德与法治》其中一课进行教学设计。</a:t>
            </a:r>
            <a:endParaRPr sz="2400" b="1"/>
          </a:p>
          <a:p>
            <a:pPr algn="just">
              <a:lnSpc>
                <a:spcPct val="150000"/>
              </a:lnSpc>
            </a:pPr>
            <a:endParaRPr sz="2400" b="1"/>
          </a:p>
          <a:p>
            <a:pPr algn="just">
              <a:lnSpc>
                <a:spcPct val="150000"/>
              </a:lnSpc>
            </a:pPr>
            <a:r>
              <a:rPr sz="2400" b="1"/>
              <a:t> </a:t>
            </a:r>
            <a:r>
              <a:rPr lang="en-US" sz="2400" b="1"/>
              <a:t>      </a:t>
            </a:r>
            <a:r>
              <a:rPr sz="2400" b="1"/>
              <a:t>2. 角色扮演法在运用过程中应当注意哪些问题？</a:t>
            </a:r>
            <a:endParaRPr sz="2400" b="1"/>
          </a:p>
          <a:p>
            <a:pPr algn="just">
              <a:lnSpc>
                <a:spcPct val="150000"/>
              </a:lnSpc>
            </a:pPr>
            <a:endParaRPr sz="2400" b="1"/>
          </a:p>
          <a:p>
            <a:pPr algn="just">
              <a:lnSpc>
                <a:spcPct val="150000"/>
              </a:lnSpc>
            </a:pPr>
            <a:r>
              <a:rPr sz="2400" b="1"/>
              <a:t> </a:t>
            </a:r>
            <a:r>
              <a:rPr lang="en-US" sz="2400" b="1"/>
              <a:t>      </a:t>
            </a:r>
            <a:r>
              <a:rPr sz="2400" b="1"/>
              <a:t>3. 概述国内外常用的几种德育课程教学模式，并对其进行评价。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8370"/>
            <a:ext cx="10730865" cy="4843145"/>
          </a:xfrm>
          <a:prstGeom prst="rect">
            <a:avLst/>
          </a:prstGeom>
          <a:noFill/>
        </p:spPr>
        <p:txBody>
          <a:bodyPr wrap="square" rtlCol="0" anchor="t">
            <a:noAutofit/>
          </a:bodyPr>
          <a:p>
            <a:pPr algn="just">
              <a:lnSpc>
                <a:spcPct val="120000"/>
              </a:lnSpc>
            </a:pPr>
            <a:r>
              <a:rPr sz="2400" b="1"/>
              <a:t>       德育课程教学设计的水平是制约德育课程实施效果的重要因素。它要从教师的教和学生的学两方面来着手。</a:t>
            </a:r>
            <a:endParaRPr sz="2400" b="1"/>
          </a:p>
          <a:p>
            <a:pPr algn="just">
              <a:lnSpc>
                <a:spcPct val="120000"/>
              </a:lnSpc>
            </a:pPr>
            <a:r>
              <a:rPr lang="en-US" sz="2400" b="1"/>
              <a:t>       </a:t>
            </a:r>
            <a:r>
              <a:rPr sz="2400" b="1"/>
              <a:t>一方面，德育课程教学设计是教师对教学内容、教学方法、教学情境、教学资源以及自我相关知识的准备，是从教师教的角度进行计划的过程。教师只有熟悉教学内容、组织好教学资源、充实自己的知识储备，才能更加灵活地应对教学，发挥教学机智，保障“教”这一环的连贯性与完整性。</a:t>
            </a:r>
            <a:r>
              <a:rPr lang="zh-CN" sz="2400" b="1"/>
              <a:t>、</a:t>
            </a:r>
            <a:endParaRPr lang="zh-CN" sz="2400" b="1"/>
          </a:p>
          <a:p>
            <a:pPr algn="just">
              <a:lnSpc>
                <a:spcPct val="120000"/>
              </a:lnSpc>
            </a:pPr>
            <a:r>
              <a:rPr lang="zh-CN" sz="2400" b="1"/>
              <a:t> </a:t>
            </a:r>
            <a:r>
              <a:rPr lang="en-US" altLang="zh-CN" sz="2400" b="1"/>
              <a:t>      </a:t>
            </a:r>
            <a:r>
              <a:rPr sz="2400" b="1"/>
              <a:t>另一方面，德育课程教学设计还是对学生临场回应、认知发展、技能掌握等方面的预设，是从学生学的角度不断体验、进行预评价的过程。德育课程教学的主体是学生，学生学习的过程和结果是教学最关注的对象。</a:t>
            </a:r>
            <a:endParaRPr sz="2400" b="1"/>
          </a:p>
          <a:p>
            <a:pPr algn="just">
              <a:lnSpc>
                <a:spcPct val="120000"/>
              </a:lnSpc>
            </a:pPr>
            <a:r>
              <a:rPr sz="2400" b="1"/>
              <a:t> </a:t>
            </a:r>
            <a:r>
              <a:rPr lang="en-US" sz="2400" b="1"/>
              <a:t>      </a:t>
            </a:r>
            <a:r>
              <a:rPr sz="2400" b="1"/>
              <a:t>德育课程教学设计就是要促成教师的“教”和学生的“学”环环相扣，让“教”自然而然成为“学”的引导，“学”紧紧跟随“教”的步伐，实现德育课程教学价值的最大化。</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9330"/>
            <a:ext cx="10730865" cy="4843145"/>
          </a:xfrm>
          <a:prstGeom prst="rect">
            <a:avLst/>
          </a:prstGeom>
          <a:noFill/>
        </p:spPr>
        <p:txBody>
          <a:bodyPr wrap="square" rtlCol="0" anchor="t">
            <a:noAutofit/>
          </a:bodyPr>
          <a:p>
            <a:pPr algn="just">
              <a:lnSpc>
                <a:spcPct val="120000"/>
              </a:lnSpc>
            </a:pPr>
            <a:r>
              <a:rPr lang="en-US" altLang="zh-CN" sz="2400" b="1">
                <a:solidFill>
                  <a:schemeClr val="accent1">
                    <a:lumMod val="75000"/>
                  </a:schemeClr>
                </a:solidFill>
              </a:rPr>
              <a:t>      </a:t>
            </a:r>
            <a:r>
              <a:rPr lang="zh-CN" altLang="en-US" sz="2800" b="1">
                <a:solidFill>
                  <a:schemeClr val="accent1">
                    <a:lumMod val="75000"/>
                  </a:schemeClr>
                </a:solidFill>
              </a:rPr>
              <a:t>二、德育课程的教学目标设计</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德育课程的教学目标设计应当遵循以下三大原则。</a:t>
            </a:r>
            <a:endParaRPr sz="2400" b="1">
              <a:solidFill>
                <a:schemeClr val="tx1"/>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（一）一致性</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一致性包含两个维度：一是教学目标内部的一致性，也就是各分目标要与总目标保持一致。二是整个德育课程教学的一致性。</a:t>
            </a:r>
            <a:endParaRPr sz="2400" b="1">
              <a:solidFill>
                <a:schemeClr val="tx1"/>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（二）多方面性</a:t>
            </a:r>
            <a:endParaRPr lang="zh-CN" altLang="en-US" sz="24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道德与法治是一门综合性课程，具有生活性、活动性、综合性、开放性等特点，着力于儿童在认知、情感、技能、过程、行为等多方面的发展。</a:t>
            </a:r>
            <a:endParaRPr sz="2400" b="1">
              <a:solidFill>
                <a:schemeClr val="tx1"/>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（三）可行性</a:t>
            </a:r>
            <a:endParaRPr lang="zh-CN" altLang="en-US" sz="24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教学目标设计是为了有效引导教学活动，使教师的教和学生的学按部就班、有条不紊地进行。</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2530"/>
            <a:ext cx="10730865" cy="48431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三、德育课程的教学内容设计</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solidFill>
                  <a:schemeClr val="tx1"/>
                </a:solidFill>
              </a:rPr>
              <a:t>       </a:t>
            </a:r>
            <a:r>
              <a:rPr sz="2800" b="1">
                <a:solidFill>
                  <a:schemeClr val="tx1"/>
                </a:solidFill>
              </a:rPr>
              <a:t>德育课程的教学内容设计要兼顾教材和实际生活两个方面。教材为教学活动提供了逻辑清晰、立意明确、系统完整、贴近生活的内容，但这并不意味着德育课程教学要唯教材论。相反，以教材为基础对教学内容进行优化、选择十分必要。德育课程教学必须注重教学资源的开发与利用，做到教学内容“三贴近”——贴近学生、贴近实际、贴近生活，避免教学内容的单一和枯燥。</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德育课程的教学设计</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43330"/>
            <a:ext cx="10730865" cy="4843145"/>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（一）围绕教材展开</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solidFill>
                  <a:schemeClr val="tx1"/>
                </a:solidFill>
              </a:rPr>
              <a:t>       </a:t>
            </a:r>
            <a:r>
              <a:rPr sz="2800" b="1">
                <a:solidFill>
                  <a:schemeClr val="tx1"/>
                </a:solidFill>
              </a:rPr>
              <a:t>教材将教学内容串联成一个条理清晰的体系，为教师的教学活动提供了有代表性的范例，是引领教学的一条重要路径。</a:t>
            </a:r>
            <a:endParaRPr sz="2800" b="1">
              <a:solidFill>
                <a:schemeClr val="tx1"/>
              </a:solidFill>
            </a:endParaRPr>
          </a:p>
          <a:p>
            <a:pPr algn="just">
              <a:lnSpc>
                <a:spcPct val="90000"/>
              </a:lnSpc>
            </a:pPr>
            <a:endParaRPr sz="2800" b="1">
              <a:solidFill>
                <a:schemeClr val="tx1"/>
              </a:solidFill>
            </a:endParaRPr>
          </a:p>
          <a:p>
            <a:pPr algn="just">
              <a:lnSpc>
                <a:spcPct val="140000"/>
              </a:lnSpc>
            </a:pPr>
            <a:r>
              <a:rPr lang="en-US" sz="2800" b="1">
                <a:solidFill>
                  <a:schemeClr val="tx1"/>
                </a:solidFill>
              </a:rPr>
              <a:t>       </a:t>
            </a:r>
            <a:r>
              <a:rPr sz="2800" b="1">
                <a:solidFill>
                  <a:schemeClr val="tx1"/>
                </a:solidFill>
              </a:rPr>
              <a:t>当然，教材只能从普遍性的经验出发进行设计，不可能兼顾每一个学生独有的经验。因此，教师在进行教学内容设计时，还要在教材之外，依据地域、学校、学生的独特性进行内容的补充与创造。</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DIAGRAM_VIRTUALLY_FRAME" val="{&quot;height&quot;:394.7,&quot;left&quot;:59.4,&quot;top&quot;:81.05,&quot;width&quot;:849.8}"/>
</p:tagLst>
</file>

<file path=ppt/tags/tag29.xml><?xml version="1.0" encoding="utf-8"?>
<p:tagLst xmlns:p="http://schemas.openxmlformats.org/presentationml/2006/main">
  <p:tag name="KSO_WM_DIAGRAM_VIRTUALLY_FRAME" val="{&quot;height&quot;:394.7,&quot;left&quot;:59.4,&quot;top&quot;:81.05,&quot;width&quot;:849.8}"/>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DIAGRAM_VIRTUALLY_FRAME" val="{&quot;height&quot;:394.7,&quot;left&quot;:59.4,&quot;top&quot;:81.05,&quot;width&quot;:849.8}"/>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DIAGRAM_VIRTUALLY_FRAME" val="{&quot;height&quot;:394.7,&quot;left&quot;:59.4,&quot;top&quot;:81.05,&quot;width&quot;:849.8}"/>
</p:tagLst>
</file>

<file path=ppt/tags/tag35.xml><?xml version="1.0" encoding="utf-8"?>
<p:tagLst xmlns:p="http://schemas.openxmlformats.org/presentationml/2006/main">
  <p:tag name="KSO_WM_DIAGRAM_VIRTUALLY_FRAME" val="{&quot;height&quot;:394.7,&quot;left&quot;:59.4,&quot;top&quot;:81.05,&quot;width&quot;:849.8}"/>
</p:tagLst>
</file>

<file path=ppt/tags/tag36.xml><?xml version="1.0" encoding="utf-8"?>
<p:tagLst xmlns:p="http://schemas.openxmlformats.org/presentationml/2006/main">
  <p:tag name="KSO_WM_DIAGRAM_VIRTUALLY_FRAME" val="{&quot;height&quot;:394.7,&quot;left&quot;:59.4,&quot;top&quot;:81.05,&quot;width&quot;:849.8}"/>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DIAGRAM_VIRTUALLY_FRAME" val="{&quot;height&quot;:394.7,&quot;left&quot;:59.4,&quot;top&quot;:81.05,&quot;width&quot;:849.8}"/>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DIAGRAM_VIRTUALLY_FRAME" val="{&quot;height&quot;:394.7,&quot;left&quot;:59.4,&quot;top&quot;:81.05,&quot;width&quot;:849.8}"/>
</p:tagLst>
</file>

<file path=ppt/tags/tag41.xml><?xml version="1.0" encoding="utf-8"?>
<p:tagLst xmlns:p="http://schemas.openxmlformats.org/presentationml/2006/main">
  <p:tag name="KSO_WM_DIAGRAM_VIRTUALLY_FRAME" val="{&quot;height&quot;:394.7,&quot;left&quot;:59.4,&quot;top&quot;:81.05,&quot;width&quot;:849.8}"/>
</p:tagLst>
</file>

<file path=ppt/tags/tag42.xml><?xml version="1.0" encoding="utf-8"?>
<p:tagLst xmlns:p="http://schemas.openxmlformats.org/presentationml/2006/main">
  <p:tag name="KSO_WM_DIAGRAM_VIRTUALLY_FRAME" val="{&quot;height&quot;:394.7,&quot;left&quot;:59.4,&quot;top&quot;:81.05,&quot;width&quot;:849.8}"/>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DIAGRAM_VIRTUALLY_FRAME" val="{&quot;height&quot;:394.7,&quot;left&quot;:59.4,&quot;top&quot;:81.05,&quot;width&quot;:849.8}"/>
</p:tagLst>
</file>

<file path=ppt/tags/tag46.xml><?xml version="1.0" encoding="utf-8"?>
<p:tagLst xmlns:p="http://schemas.openxmlformats.org/presentationml/2006/main">
  <p:tag name="KSO_WM_DIAGRAM_VIRTUALLY_FRAME" val="{&quot;height&quot;:394.7,&quot;left&quot;:59.4,&quot;top&quot;:81.05,&quot;width&quot;:849.8}"/>
</p:tagLst>
</file>

<file path=ppt/tags/tag47.xml><?xml version="1.0" encoding="utf-8"?>
<p:tagLst xmlns:p="http://schemas.openxmlformats.org/presentationml/2006/main">
  <p:tag name="KSO_WM_DIAGRAM_VIRTUALLY_FRAME" val="{&quot;height&quot;:394.7,&quot;left&quot;:59.4,&quot;top&quot;:81.05,&quot;width&quot;:849.8}"/>
</p:tagLst>
</file>

<file path=ppt/tags/tag48.xml><?xml version="1.0" encoding="utf-8"?>
<p:tagLst xmlns:p="http://schemas.openxmlformats.org/presentationml/2006/main">
  <p:tag name="KSO_WM_DIAGRAM_VIRTUALLY_FRAME" val="{&quot;height&quot;:394.7,&quot;left&quot;:59.4,&quot;top&quot;:81.05,&quot;width&quot;:849.8}"/>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DIAGRAM_VIRTUALLY_FRAME" val="{&quot;height&quot;:394.7,&quot;left&quot;:59.4,&quot;top&quot;:81.05,&quot;width&quot;:849.8}"/>
</p:tagLst>
</file>

<file path=ppt/tags/tag51.xml><?xml version="1.0" encoding="utf-8"?>
<p:tagLst xmlns:p="http://schemas.openxmlformats.org/presentationml/2006/main">
  <p:tag name="KSO_WM_DIAGRAM_VIRTUALLY_FRAME" val="{&quot;height&quot;:394.7,&quot;left&quot;:59.4,&quot;top&quot;:81.05,&quot;width&quot;:849.8}"/>
</p:tagLst>
</file>

<file path=ppt/tags/tag52.xml><?xml version="1.0" encoding="utf-8"?>
<p:tagLst xmlns:p="http://schemas.openxmlformats.org/presentationml/2006/main">
  <p:tag name="KSO_WM_DIAGRAM_VIRTUALLY_FRAME" val="{&quot;height&quot;:394.7,&quot;left&quot;:59.4,&quot;top&quot;:81.05,&quot;width&quot;:849.8}"/>
</p:tagLst>
</file>

<file path=ppt/tags/tag53.xml><?xml version="1.0" encoding="utf-8"?>
<p:tagLst xmlns:p="http://schemas.openxmlformats.org/presentationml/2006/main">
  <p:tag name="KSO_WM_DIAGRAM_VIRTUALLY_FRAME" val="{&quot;height&quot;:394.7,&quot;left&quot;:59.4,&quot;top&quot;:81.05,&quot;width&quot;:849.8}"/>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DIAGRAM_VIRTUALLY_FRAME" val="{&quot;height&quot;:394.7,&quot;left&quot;:59.4,&quot;top&quot;:81.05,&quot;width&quot;:849.8}"/>
</p:tagLst>
</file>

<file path=ppt/tags/tag57.xml><?xml version="1.0" encoding="utf-8"?>
<p:tagLst xmlns:p="http://schemas.openxmlformats.org/presentationml/2006/main">
  <p:tag name="KSO_WM_DIAGRAM_VIRTUALLY_FRAME" val="{&quot;height&quot;:394.7,&quot;left&quot;:59.4,&quot;top&quot;:81.05,&quot;width&quot;:849.8}"/>
</p:tagLst>
</file>

<file path=ppt/tags/tag58.xml><?xml version="1.0" encoding="utf-8"?>
<p:tagLst xmlns:p="http://schemas.openxmlformats.org/presentationml/2006/main">
  <p:tag name="KSO_WM_DIAGRAM_VIRTUALLY_FRAME" val="{&quot;height&quot;:394.7,&quot;left&quot;:59.4,&quot;top&quot;:81.05,&quot;width&quot;:849.8}"/>
</p:tagLst>
</file>

<file path=ppt/tags/tag59.xml><?xml version="1.0" encoding="utf-8"?>
<p:tagLst xmlns:p="http://schemas.openxmlformats.org/presentationml/2006/main">
  <p:tag name="KSO_WM_DIAGRAM_VIRTUALLY_FRAME" val="{&quot;height&quot;:394.7,&quot;left&quot;:59.4,&quot;top&quot;:81.05,&quot;width&quot;:849.8}"/>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KSO_WM_BEAUTIFY_FLAG" val="#wm#"/>
  <p:tag name="KSO_WM_TEMPLATE_CATEGORY" val="custom"/>
  <p:tag name="KSO_WM_TEMPLATE_INDEX" val="20205081"/>
</p:tagLst>
</file>

<file path=ppt/tags/tag73.xml><?xml version="1.0" encoding="utf-8"?>
<p:tagLst xmlns:p="http://schemas.openxmlformats.org/presentationml/2006/main">
  <p:tag name="KSO_WM_BEAUTIFY_FLAG" val="#wm#"/>
  <p:tag name="KSO_WM_TEMPLATE_CATEGORY" val="custom"/>
  <p:tag name="KSO_WM_TEMPLATE_INDEX" val="20205081"/>
</p:tagLst>
</file>

<file path=ppt/tags/tag74.xml><?xml version="1.0" encoding="utf-8"?>
<p:tagLst xmlns:p="http://schemas.openxmlformats.org/presentationml/2006/main">
  <p:tag name="KSO_WM_BEAUTIFY_FLAG" val="#wm#"/>
  <p:tag name="KSO_WM_TEMPLATE_CATEGORY" val="custom"/>
  <p:tag name="KSO_WM_TEMPLATE_INDEX" val="20205081"/>
</p:tagLst>
</file>

<file path=ppt/tags/tag75.xml><?xml version="1.0" encoding="utf-8"?>
<p:tagLst xmlns:p="http://schemas.openxmlformats.org/presentationml/2006/main">
  <p:tag name="KSO_WM_BEAUTIFY_FLAG" val="#wm#"/>
  <p:tag name="KSO_WM_TEMPLATE_CATEGORY" val="custom"/>
  <p:tag name="KSO_WM_TEMPLATE_INDEX" val="20205081"/>
</p:tagLst>
</file>

<file path=ppt/tags/tag76.xml><?xml version="1.0" encoding="utf-8"?>
<p:tagLst xmlns:p="http://schemas.openxmlformats.org/presentationml/2006/main">
  <p:tag name="KSO_WM_BEAUTIFY_FLAG" val="#wm#"/>
  <p:tag name="KSO_WM_TEMPLATE_CATEGORY" val="custom"/>
  <p:tag name="KSO_WM_TEMPLATE_INDEX" val="20205081"/>
</p:tagLst>
</file>

<file path=ppt/tags/tag77.xml><?xml version="1.0" encoding="utf-8"?>
<p:tagLst xmlns:p="http://schemas.openxmlformats.org/presentationml/2006/main">
  <p:tag name="KSO_WM_BEAUTIFY_FLAG" val="#wm#"/>
  <p:tag name="KSO_WM_TEMPLATE_CATEGORY" val="custom"/>
  <p:tag name="KSO_WM_TEMPLATE_INDEX" val="20205081"/>
</p:tagLst>
</file>

<file path=ppt/tags/tag78.xml><?xml version="1.0" encoding="utf-8"?>
<p:tagLst xmlns:p="http://schemas.openxmlformats.org/presentationml/2006/main">
  <p:tag name="KSO_WM_BEAUTIFY_FLAG" val="#wm#"/>
  <p:tag name="KSO_WM_TEMPLATE_CATEGORY" val="custom"/>
  <p:tag name="KSO_WM_TEMPLATE_INDEX" val="20205081"/>
</p:tagLst>
</file>

<file path=ppt/tags/tag79.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80.xml><?xml version="1.0" encoding="utf-8"?>
<p:tagLst xmlns:p="http://schemas.openxmlformats.org/presentationml/2006/main">
  <p:tag name="KSO_WM_BEAUTIFY_FLAG" val="#wm#"/>
  <p:tag name="KSO_WM_TEMPLATE_CATEGORY" val="custom"/>
  <p:tag name="KSO_WM_TEMPLATE_INDEX" val="20205081"/>
</p:tagLst>
</file>

<file path=ppt/tags/tag81.xml><?xml version="1.0" encoding="utf-8"?>
<p:tagLst xmlns:p="http://schemas.openxmlformats.org/presentationml/2006/main">
  <p:tag name="commondata" val="eyJoZGlkIjoiYjc0Y2ZhZjAzZDZiMTM0YzA0NTk1OGE3M2U4YWI0OTkifQ=="/>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12185</Words>
  <Application>WPS 演示</Application>
  <PresentationFormat>宽屏</PresentationFormat>
  <Paragraphs>412</Paragraphs>
  <Slides>53</Slides>
  <Notes>4</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53</vt:i4>
      </vt:variant>
    </vt:vector>
  </HeadingPairs>
  <TitlesOfParts>
    <vt:vector size="66" baseType="lpstr">
      <vt:lpstr>Arial</vt:lpstr>
      <vt:lpstr>宋体</vt:lpstr>
      <vt:lpstr>Wingdings</vt:lpstr>
      <vt:lpstr>Wingdings</vt:lpstr>
      <vt:lpstr>微软雅黑</vt:lpstr>
      <vt:lpstr>Times New Roman</vt:lpstr>
      <vt:lpstr>新宋体</vt:lpstr>
      <vt:lpstr>Arial Unicode MS</vt:lpstr>
      <vt:lpstr>Calibri</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171</cp:revision>
  <dcterms:created xsi:type="dcterms:W3CDTF">2019-06-19T02:08:00Z</dcterms:created>
  <dcterms:modified xsi:type="dcterms:W3CDTF">2024-08-14T10:57:35Z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7967A48F009240DB9816B7517C3F5BAF_11</vt:lpwstr>
  </property>
</Properties>
</file>