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54" r:id="rId5"/>
    <p:sldMasterId id="2147483656" r:id="rId6"/>
  </p:sldMasterIdLst>
  <p:notesMasterIdLst>
    <p:notesMasterId r:id="rId34"/>
  </p:notesMasterIdLst>
  <p:sldIdLst>
    <p:sldId id="256" r:id="rId7"/>
    <p:sldId id="264" r:id="rId8"/>
    <p:sldId id="265" r:id="rId9"/>
    <p:sldId id="266" r:id="rId10"/>
    <p:sldId id="260" r:id="rId11"/>
    <p:sldId id="270" r:id="rId12"/>
    <p:sldId id="272" r:id="rId13"/>
    <p:sldId id="341" r:id="rId14"/>
    <p:sldId id="342" r:id="rId15"/>
    <p:sldId id="343" r:id="rId16"/>
    <p:sldId id="344" r:id="rId17"/>
    <p:sldId id="345" r:id="rId18"/>
    <p:sldId id="346" r:id="rId19"/>
    <p:sldId id="347" r:id="rId20"/>
    <p:sldId id="348" r:id="rId21"/>
    <p:sldId id="349" r:id="rId22"/>
    <p:sldId id="315" r:id="rId23"/>
    <p:sldId id="350" r:id="rId24"/>
    <p:sldId id="351" r:id="rId25"/>
    <p:sldId id="352" r:id="rId26"/>
    <p:sldId id="353" r:id="rId27"/>
    <p:sldId id="354" r:id="rId28"/>
    <p:sldId id="355" r:id="rId29"/>
    <p:sldId id="356" r:id="rId30"/>
    <p:sldId id="357" r:id="rId31"/>
    <p:sldId id="358" r:id="rId32"/>
    <p:sldId id="361" r:id="rId33"/>
    <p:sldId id="362" r:id="rId35"/>
    <p:sldId id="377" r:id="rId36"/>
    <p:sldId id="368" r:id="rId37"/>
    <p:sldId id="369" r:id="rId38"/>
    <p:sldId id="370" r:id="rId39"/>
    <p:sldId id="371" r:id="rId40"/>
    <p:sldId id="372" r:id="rId41"/>
    <p:sldId id="373" r:id="rId42"/>
    <p:sldId id="374" r:id="rId43"/>
    <p:sldId id="375" r:id="rId44"/>
    <p:sldId id="376" r:id="rId45"/>
    <p:sldId id="340" r:id="rId46"/>
    <p:sldId id="378" r:id="rId47"/>
    <p:sldId id="379" r:id="rId48"/>
    <p:sldId id="380" r:id="rId49"/>
    <p:sldId id="381" r:id="rId50"/>
    <p:sldId id="382" r:id="rId51"/>
    <p:sldId id="383" r:id="rId52"/>
    <p:sldId id="314" r:id="rId53"/>
  </p:sldIdLst>
  <p:sldSz cx="12192000" cy="6858000"/>
  <p:notesSz cx="6858000" cy="9144000"/>
  <p:custDataLst>
    <p:tags r:id="rId5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3" userDrawn="1">
          <p15:clr>
            <a:srgbClr val="A4A3A4"/>
          </p15:clr>
        </p15:guide>
        <p15:guide id="2" pos="385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374B"/>
    <a:srgbClr val="F1EA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33"/>
        <p:guide pos="385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7" Type="http://schemas.openxmlformats.org/officeDocument/2006/relationships/tags" Target="tags/tag68.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46.xml"/><Relationship Id="rId52" Type="http://schemas.openxmlformats.org/officeDocument/2006/relationships/slide" Target="slides/slide45.xml"/><Relationship Id="rId51" Type="http://schemas.openxmlformats.org/officeDocument/2006/relationships/slide" Target="slides/slide44.xml"/><Relationship Id="rId50" Type="http://schemas.openxmlformats.org/officeDocument/2006/relationships/slide" Target="slides/slide43.xml"/><Relationship Id="rId5" Type="http://schemas.openxmlformats.org/officeDocument/2006/relationships/slideMaster" Target="slideMasters/slideMaster4.xml"/><Relationship Id="rId49" Type="http://schemas.openxmlformats.org/officeDocument/2006/relationships/slide" Target="slides/slide42.xml"/><Relationship Id="rId48" Type="http://schemas.openxmlformats.org/officeDocument/2006/relationships/slide" Target="slides/slide41.xml"/><Relationship Id="rId47" Type="http://schemas.openxmlformats.org/officeDocument/2006/relationships/slide" Target="slides/slide40.xml"/><Relationship Id="rId46" Type="http://schemas.openxmlformats.org/officeDocument/2006/relationships/slide" Target="slides/slide39.xml"/><Relationship Id="rId45" Type="http://schemas.openxmlformats.org/officeDocument/2006/relationships/slide" Target="slides/slide38.xml"/><Relationship Id="rId44" Type="http://schemas.openxmlformats.org/officeDocument/2006/relationships/slide" Target="slides/slide37.xml"/><Relationship Id="rId43" Type="http://schemas.openxmlformats.org/officeDocument/2006/relationships/slide" Target="slides/slide36.xml"/><Relationship Id="rId42" Type="http://schemas.openxmlformats.org/officeDocument/2006/relationships/slide" Target="slides/slide35.xml"/><Relationship Id="rId41" Type="http://schemas.openxmlformats.org/officeDocument/2006/relationships/slide" Target="slides/slide34.xml"/><Relationship Id="rId40" Type="http://schemas.openxmlformats.org/officeDocument/2006/relationships/slide" Target="slides/slide33.xml"/><Relationship Id="rId4" Type="http://schemas.openxmlformats.org/officeDocument/2006/relationships/slideMaster" Target="slideMasters/slideMaster3.xml"/><Relationship Id="rId39" Type="http://schemas.openxmlformats.org/officeDocument/2006/relationships/slide" Target="slides/slide32.xml"/><Relationship Id="rId38" Type="http://schemas.openxmlformats.org/officeDocument/2006/relationships/slide" Target="slides/slide31.xml"/><Relationship Id="rId37" Type="http://schemas.openxmlformats.org/officeDocument/2006/relationships/slide" Target="slides/slide30.xml"/><Relationship Id="rId36" Type="http://schemas.openxmlformats.org/officeDocument/2006/relationships/slide" Target="slides/slide29.xml"/><Relationship Id="rId35" Type="http://schemas.openxmlformats.org/officeDocument/2006/relationships/slide" Target="slides/slide28.xml"/><Relationship Id="rId34" Type="http://schemas.openxmlformats.org/officeDocument/2006/relationships/notesMaster" Target="notesMasters/notesMaster1.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tags" Target="../tags/tag1.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2.xml"/><Relationship Id="rId5" Type="http://schemas.openxmlformats.org/officeDocument/2006/relationships/image" Target="../media/image6.emf"/><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tags" Target="../tags/tag3.xml"/><Relationship Id="rId4" Type="http://schemas.openxmlformats.org/officeDocument/2006/relationships/image" Target="../media/image3.png"/><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tags" Target="../tags/tag4.xml"/><Relationship Id="rId4" Type="http://schemas.openxmlformats.org/officeDocument/2006/relationships/image" Target="../media/image3.png"/><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7" Type="http://schemas.openxmlformats.org/officeDocument/2006/relationships/theme" Target="../theme/theme5.xml"/><Relationship Id="rId6" Type="http://schemas.openxmlformats.org/officeDocument/2006/relationships/tags" Target="../tags/tag5.xml"/><Relationship Id="rId5" Type="http://schemas.openxmlformats.org/officeDocument/2006/relationships/image" Target="../media/image6.emf"/><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3"/>
          <a:stretch>
            <a:fillRect/>
          </a:stretch>
        </p:blipFill>
        <p:spPr>
          <a:xfrm>
            <a:off x="0" y="2430780"/>
            <a:ext cx="12191365" cy="1689735"/>
          </a:xfrm>
          <a:prstGeom prst="rect">
            <a:avLst/>
          </a:prstGeom>
        </p:spPr>
      </p:pic>
      <p:pic>
        <p:nvPicPr>
          <p:cNvPr id="9" name="图片 8" descr="图片2"/>
          <p:cNvPicPr>
            <a:picLocks noChangeAspect="1"/>
          </p:cNvPicPr>
          <p:nvPr userDrawn="1"/>
        </p:nvPicPr>
        <p:blipFill>
          <a:blip r:embed="rId4"/>
          <a:stretch>
            <a:fillRect/>
          </a:stretch>
        </p:blipFill>
        <p:spPr>
          <a:xfrm>
            <a:off x="-97155" y="0"/>
            <a:ext cx="1116330" cy="998220"/>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48590" name="圆角矩形 7"/>
          <p:cNvSpPr/>
          <p:nvPr userDrawn="1"/>
        </p:nvSpPr>
        <p:spPr>
          <a:xfrm>
            <a:off x="403225" y="426720"/>
            <a:ext cx="11385550" cy="5958205"/>
          </a:xfrm>
          <a:prstGeom prst="roundRect">
            <a:avLst>
              <a:gd name="adj" fmla="val 1568"/>
            </a:avLst>
          </a:prstGeom>
          <a:blipFill rotWithShape="1">
            <a:blip r:embed="rId3"/>
            <a:stretch>
              <a:fillRect/>
            </a:stretch>
          </a:blip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57"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2.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xml"/><Relationship Id="rId1" Type="http://schemas.openxmlformats.org/officeDocument/2006/relationships/image" Target="../media/image2.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image" Target="../media/image2.png"/><Relationship Id="rId1" Type="http://schemas.openxmlformats.org/officeDocument/2006/relationships/tags" Target="../tags/tag3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tags" Target="../tags/tag38.xml"/><Relationship Id="rId1" Type="http://schemas.openxmlformats.org/officeDocument/2006/relationships/image" Target="../media/image2.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39.xml"/><Relationship Id="rId1"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0.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35.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image" Target="../media/image2.png"/><Relationship Id="rId2" Type="http://schemas.openxmlformats.org/officeDocument/2006/relationships/tags" Target="../tags/tag47.xml"/><Relationship Id="rId13" Type="http://schemas.openxmlformats.org/officeDocument/2006/relationships/slideLayout" Target="../slideLayouts/slideLayout2.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tags" Target="../tags/tag46.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9.xml"/><Relationship Id="rId1"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0.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image" Target="../media/image2.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6.xml"/><Relationship Id="rId1" Type="http://schemas.openxmlformats.org/officeDocument/2006/relationships/image" Target="../media/image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703830" y="2472690"/>
            <a:ext cx="6783706" cy="1613656"/>
            <a:chOff x="4258" y="4198"/>
            <a:chExt cx="10683" cy="2541"/>
          </a:xfrm>
        </p:grpSpPr>
        <p:sp>
          <p:nvSpPr>
            <p:cNvPr id="7" name="文本框 6"/>
            <p:cNvSpPr txBox="1"/>
            <p:nvPr/>
          </p:nvSpPr>
          <p:spPr>
            <a:xfrm>
              <a:off x="4258" y="4198"/>
              <a:ext cx="10683" cy="1743"/>
            </a:xfrm>
            <a:prstGeom prst="rect">
              <a:avLst/>
            </a:prstGeom>
            <a:noFill/>
          </p:spPr>
          <p:txBody>
            <a:bodyPr wrap="square" rtlCol="0">
              <a:spAutoFit/>
              <a:scene3d>
                <a:camera prst="orthographicFront"/>
                <a:lightRig rig="threePt" dir="t"/>
              </a:scene3d>
              <a:sp3d contourW="12700"/>
            </a:bodyPr>
            <a:p>
              <a:pPr algn="ctr"/>
              <a:r>
                <a:rPr lang="zh-CN" altLang="en-US" sz="6600" b="1" spc="600" dirty="0">
                  <a:latin typeface="微软雅黑" panose="020B0503020204020204" charset="-122"/>
                  <a:ea typeface="微软雅黑" panose="020B0503020204020204" charset="-122"/>
                </a:rPr>
                <a:t>德育原理教程</a:t>
              </a:r>
              <a:endParaRPr lang="zh-CN" altLang="en-US" sz="6600" b="1" spc="600" dirty="0">
                <a:latin typeface="微软雅黑" panose="020B0503020204020204" charset="-122"/>
                <a:ea typeface="微软雅黑" panose="020B0503020204020204" charset="-122"/>
              </a:endParaRPr>
            </a:p>
          </p:txBody>
        </p:sp>
        <p:sp>
          <p:nvSpPr>
            <p:cNvPr id="8" name="文本框 7"/>
            <p:cNvSpPr txBox="1"/>
            <p:nvPr/>
          </p:nvSpPr>
          <p:spPr>
            <a:xfrm>
              <a:off x="6112" y="5933"/>
              <a:ext cx="7075" cy="806"/>
            </a:xfrm>
            <a:prstGeom prst="rect">
              <a:avLst/>
            </a:prstGeom>
            <a:noFill/>
          </p:spPr>
          <p:txBody>
            <a:bodyPr wrap="square" rtlCol="0">
              <a:spAutoFit/>
              <a:scene3d>
                <a:camera prst="orthographicFront"/>
                <a:lightRig rig="threePt" dir="t"/>
              </a:scene3d>
              <a:sp3d contourW="12700"/>
            </a:bodyPr>
            <a:p>
              <a:pPr algn="dist">
                <a:lnSpc>
                  <a:spcPct val="114000"/>
                </a:lnSpc>
              </a:pPr>
              <a:r>
                <a:rPr lang="en-US" altLang="zh-CN" sz="2400" b="1" dirty="0">
                  <a:solidFill>
                    <a:schemeClr val="tx1">
                      <a:lumMod val="95000"/>
                      <a:lumOff val="5000"/>
                    </a:schemeClr>
                  </a:solidFill>
                  <a:latin typeface="Times New Roman" panose="02020603050405020304" charset="0"/>
                  <a:ea typeface="+mj-ea"/>
                  <a:cs typeface="Times New Roman" panose="02020603050405020304" charset="0"/>
                </a:rPr>
                <a:t>DEYU  YUANLI  JIAOCHENG</a:t>
              </a:r>
              <a:endParaRPr lang="en-US" altLang="zh-CN" sz="2400" b="1" dirty="0">
                <a:solidFill>
                  <a:schemeClr val="tx1">
                    <a:lumMod val="95000"/>
                    <a:lumOff val="5000"/>
                  </a:schemeClr>
                </a:solidFill>
                <a:latin typeface="Times New Roman" panose="02020603050405020304" charset="0"/>
                <a:ea typeface="+mj-ea"/>
                <a:cs typeface="Times New Roman" panose="02020603050405020304" charset="0"/>
              </a:endParaRPr>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a:t>
            </a:r>
            <a:r>
              <a:rPr lang="zh-CN" altLang="en-US" sz="3600" b="1" dirty="0" smtClean="0">
                <a:solidFill>
                  <a:schemeClr val="tx1">
                    <a:lumMod val="95000"/>
                    <a:lumOff val="5000"/>
                  </a:schemeClr>
                </a:solidFill>
                <a:sym typeface="+mn-ea"/>
              </a:rPr>
              <a:t>班级德育概述</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67435"/>
            <a:ext cx="10730865" cy="4717415"/>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二、班级德育的意义</a:t>
            </a:r>
            <a:endParaRPr lang="zh-CN" altLang="en-US" sz="2800" b="1">
              <a:solidFill>
                <a:schemeClr val="accent1">
                  <a:lumMod val="75000"/>
                </a:schemeClr>
              </a:solidFill>
            </a:endParaRPr>
          </a:p>
          <a:p>
            <a:pPr algn="just">
              <a:lnSpc>
                <a:spcPct val="140000"/>
              </a:lnSpc>
            </a:pPr>
            <a:r>
              <a:rPr lang="en-US" altLang="zh-CN" sz="2400" b="1">
                <a:solidFill>
                  <a:schemeClr val="accent1">
                    <a:lumMod val="75000"/>
                  </a:schemeClr>
                </a:solidFill>
              </a:rPr>
              <a:t>     </a:t>
            </a:r>
            <a:r>
              <a:rPr lang="zh-CN" altLang="en-US" sz="2400" b="1">
                <a:solidFill>
                  <a:schemeClr val="accent1">
                    <a:lumMod val="75000"/>
                  </a:schemeClr>
                </a:solidFill>
              </a:rPr>
              <a:t>（一）保护学生的安全和健康，促进学生全面发展</a:t>
            </a:r>
            <a:r>
              <a:rPr lang="en-US" sz="2400" b="1"/>
              <a:t>    </a:t>
            </a:r>
            <a:endParaRPr lang="en-US" sz="2400" b="1"/>
          </a:p>
          <a:p>
            <a:pPr algn="just">
              <a:lnSpc>
                <a:spcPct val="50000"/>
              </a:lnSpc>
            </a:pPr>
            <a:r>
              <a:rPr lang="en-US" sz="2400" b="1"/>
              <a:t>   </a:t>
            </a:r>
            <a:endParaRPr lang="en-US" sz="2400" b="1"/>
          </a:p>
          <a:p>
            <a:pPr algn="just">
              <a:lnSpc>
                <a:spcPct val="140000"/>
              </a:lnSpc>
            </a:pPr>
            <a:r>
              <a:rPr lang="en-US" sz="2400" b="1"/>
              <a:t>       </a:t>
            </a:r>
            <a:r>
              <a:rPr sz="2400" b="1"/>
              <a:t>全面了解班级每一位学生，尊重和关心他们，保护他们的安全和身心健康，引导他们学会学习、学会生活、学会交往、学会做人，力求做到全面发展，是班主任的职责。对于班级成员个体而言，班级德育的意义在于促进学生个体的道德社会化、个性化，满足学生个体从群体生活中获得尊重、维护自尊的需要，并力求使学生个体做到人格健全、自我完善；同时，班级德育还可以激发学生个体求真、爱美、趋善的需要和动机，促进学生个体智能发展和身心健康。</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a:t>
            </a:r>
            <a:r>
              <a:rPr lang="zh-CN" altLang="en-US" sz="3600" b="1" dirty="0" smtClean="0">
                <a:solidFill>
                  <a:schemeClr val="tx1">
                    <a:lumMod val="95000"/>
                    <a:lumOff val="5000"/>
                  </a:schemeClr>
                </a:solidFill>
                <a:sym typeface="+mn-ea"/>
              </a:rPr>
              <a:t>班级德育概述</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788035"/>
            <a:ext cx="10730865" cy="5288280"/>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（二）促进社会的稳定和发展，引导美好生活方向</a:t>
            </a:r>
            <a:r>
              <a:rPr lang="en-US" sz="2400" b="1"/>
              <a:t>  </a:t>
            </a:r>
            <a:endParaRPr lang="en-US" sz="2400" b="1"/>
          </a:p>
          <a:p>
            <a:pPr algn="just">
              <a:lnSpc>
                <a:spcPct val="120000"/>
              </a:lnSpc>
            </a:pPr>
            <a:r>
              <a:rPr lang="en-US" sz="2400" b="1"/>
              <a:t>        </a:t>
            </a:r>
            <a:r>
              <a:rPr sz="2400" b="1"/>
              <a:t>政治的稳定与变迁、经济的繁荣与发展、文化的传承与更新、美好生活的向往与实现，需要全体公民的主动参与和共同努力。</a:t>
            </a:r>
            <a:endParaRPr sz="2400" b="1"/>
          </a:p>
          <a:p>
            <a:pPr algn="just">
              <a:lnSpc>
                <a:spcPct val="120000"/>
              </a:lnSpc>
            </a:pPr>
            <a:endParaRPr sz="2400" b="1"/>
          </a:p>
          <a:p>
            <a:pPr algn="just">
              <a:lnSpc>
                <a:spcPct val="120000"/>
              </a:lnSpc>
            </a:pPr>
            <a:endParaRPr sz="2400" b="1"/>
          </a:p>
          <a:p>
            <a:pPr algn="just">
              <a:lnSpc>
                <a:spcPct val="120000"/>
              </a:lnSpc>
            </a:pPr>
            <a:endParaRPr sz="2400" b="1"/>
          </a:p>
          <a:p>
            <a:pPr algn="just">
              <a:lnSpc>
                <a:spcPct val="120000"/>
              </a:lnSpc>
            </a:pPr>
            <a:endParaRPr sz="2400" b="1"/>
          </a:p>
          <a:p>
            <a:pPr algn="just">
              <a:lnSpc>
                <a:spcPct val="120000"/>
              </a:lnSpc>
            </a:pPr>
            <a:endParaRPr sz="2400" b="1"/>
          </a:p>
          <a:p>
            <a:pPr algn="just">
              <a:lnSpc>
                <a:spcPct val="120000"/>
              </a:lnSpc>
            </a:pPr>
            <a:r>
              <a:rPr lang="en-US" sz="2400" b="1"/>
              <a:t>       </a:t>
            </a:r>
            <a:r>
              <a:rPr sz="2400" b="1"/>
              <a:t>班级德育还可以通过倡导民主意识、责权意识、公正意识、平等观念、法治观念等，并使之贯串班级管理与教育的全过程，通过学生的中介作用，进而影响全社会的思想意识、价值观念。这种影响是通过学生的思想、行为影响家庭、社区得以实现的</a:t>
            </a:r>
            <a:r>
              <a:rPr lang="zh-CN" sz="2400" b="1"/>
              <a:t>。</a:t>
            </a:r>
            <a:endParaRPr lang="zh-CN" sz="2400" b="1"/>
          </a:p>
        </p:txBody>
      </p:sp>
      <p:sp>
        <p:nvSpPr>
          <p:cNvPr id="2" name="文本框 1"/>
          <p:cNvSpPr txBox="1"/>
          <p:nvPr/>
        </p:nvSpPr>
        <p:spPr>
          <a:xfrm>
            <a:off x="754380" y="2407920"/>
            <a:ext cx="10690225" cy="2053590"/>
          </a:xfrm>
          <a:prstGeom prst="rect">
            <a:avLst/>
          </a:prstGeom>
          <a:blipFill rotWithShape="1">
            <a:blip r:embed="rId1"/>
            <a:stretch>
              <a:fillRect/>
            </a:stretch>
          </a:blipFill>
          <a:ln>
            <a:solidFill>
              <a:schemeClr val="tx1"/>
            </a:solidFill>
            <a:prstDash val="sysDash"/>
          </a:ln>
          <a:extLst>
            <a:ext uri="{909E8E84-426E-40DD-AFC4-6F175D3DCCD1}">
              <a14:hiddenFill xmlns:a14="http://schemas.microsoft.com/office/drawing/2010/main">
                <a:blipFill rotWithShape="1">
                  <a:blip r:embed="rId1"/>
                  <a:stretch>
                    <a:fillRect/>
                  </a:stretch>
                </a:blipFill>
              </a14:hiddenFill>
            </a:ext>
          </a:extLst>
        </p:spPr>
        <p:txBody>
          <a:bodyPr wrap="square" rtlCol="0" anchor="t">
            <a:noAutofit/>
          </a:bodyPr>
          <a:p>
            <a:pPr algn="just">
              <a:lnSpc>
                <a:spcPct val="130000"/>
              </a:lnSpc>
            </a:pPr>
            <a:r>
              <a:rPr lang="en-US" sz="2400" b="1"/>
              <a:t>        </a:t>
            </a:r>
            <a:r>
              <a:rPr sz="2400" b="1"/>
              <a:t>一方面，班级德育通过培养学生的思想品德来规定其发展方向，使他们成长为社会稳定与发展所需要的合格公民；</a:t>
            </a:r>
            <a:endParaRPr sz="2400" b="1"/>
          </a:p>
          <a:p>
            <a:pPr algn="just">
              <a:lnSpc>
                <a:spcPct val="130000"/>
              </a:lnSpc>
            </a:pPr>
            <a:r>
              <a:rPr lang="en-US" sz="2400" b="1"/>
              <a:t>        </a:t>
            </a:r>
            <a:r>
              <a:rPr sz="2400" b="1"/>
              <a:t>另一方面，班级德育又通过价值引领、氛围营造，激发学生的自主性、创造性，加深他们对美好生活的理解，增进他们对美好生活的向往和追求。</a:t>
            </a:r>
            <a:endParaRPr sz="2400" b="1"/>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2" grpId="0" bldLvl="0" animBg="1"/>
      <p:bldP spid="2"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a:t>
            </a:r>
            <a:r>
              <a:rPr lang="zh-CN" altLang="en-US" sz="3600" b="1" dirty="0" smtClean="0">
                <a:solidFill>
                  <a:schemeClr val="tx1">
                    <a:lumMod val="95000"/>
                    <a:lumOff val="5000"/>
                  </a:schemeClr>
                </a:solidFill>
                <a:sym typeface="+mn-ea"/>
              </a:rPr>
              <a:t>班级德育概述</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67435"/>
            <a:ext cx="10730865" cy="4717415"/>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（三）促进学校全面履行教育职能，增进教师职业幸福</a:t>
            </a:r>
            <a:r>
              <a:rPr lang="en-US" sz="2400" b="1"/>
              <a:t> </a:t>
            </a:r>
            <a:endParaRPr lang="en-US" sz="2400" b="1"/>
          </a:p>
          <a:p>
            <a:pPr algn="just">
              <a:lnSpc>
                <a:spcPct val="40000"/>
              </a:lnSpc>
            </a:pPr>
            <a:r>
              <a:rPr lang="en-US" sz="2400" b="1"/>
              <a:t>   </a:t>
            </a:r>
            <a:endParaRPr lang="en-US" sz="2400" b="1"/>
          </a:p>
          <a:p>
            <a:pPr algn="just">
              <a:lnSpc>
                <a:spcPct val="140000"/>
              </a:lnSpc>
            </a:pPr>
            <a:r>
              <a:rPr lang="en-US" sz="2400" b="1"/>
              <a:t>        </a:t>
            </a:r>
            <a:r>
              <a:rPr sz="2400" b="1"/>
              <a:t>班级是学校作为育人组织的基层单位，是学校全面落实立德树人这一根本任务的直接依托。面对学校职能的泛化，班级德育的意义就在于：一方面，立足于教育职能，通过价值引领、关系改善、氛围营造、环境提升等，更好地发挥学校在健全人格、发展个性、促进社会全面进步中的作用；另一方面，设法排除外在干扰，尽可能从尊重学生身心发展规律和教育规律出发，通过班级群体对学生个体施加教育影响，令教师可以在专业知识和技能得以运用、专业能力得以提升和发挥、专业理想得以呈现和实现的过程中，通过关心学生、指导学生、帮助学生、成就学生，从而感受、体验和增进职业幸福。</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a:t>
            </a:r>
            <a:r>
              <a:rPr lang="zh-CN" altLang="en-US" sz="3600" b="1" dirty="0" smtClean="0">
                <a:solidFill>
                  <a:schemeClr val="tx1">
                    <a:lumMod val="95000"/>
                    <a:lumOff val="5000"/>
                  </a:schemeClr>
                </a:solidFill>
                <a:sym typeface="+mn-ea"/>
              </a:rPr>
              <a:t>班级德育概述</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40435"/>
            <a:ext cx="10730865" cy="4717415"/>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三、班级的演进及其德育影响</a:t>
            </a:r>
            <a:r>
              <a:rPr lang="en-US" sz="2400" b="1"/>
              <a:t> </a:t>
            </a:r>
            <a:endParaRPr lang="en-US" sz="2400" b="1"/>
          </a:p>
          <a:p>
            <a:pPr algn="just">
              <a:lnSpc>
                <a:spcPct val="120000"/>
              </a:lnSpc>
            </a:pPr>
            <a:r>
              <a:rPr lang="en-US" altLang="zh-CN" sz="2400" b="1">
                <a:solidFill>
                  <a:schemeClr val="accent1">
                    <a:lumMod val="75000"/>
                  </a:schemeClr>
                </a:solidFill>
              </a:rPr>
              <a:t>     </a:t>
            </a:r>
            <a:r>
              <a:rPr lang="zh-CN" altLang="en-US" sz="2400" b="1">
                <a:solidFill>
                  <a:schemeClr val="accent1">
                    <a:lumMod val="75000"/>
                  </a:schemeClr>
                </a:solidFill>
              </a:rPr>
              <a:t>（一）科层样态的班级</a:t>
            </a:r>
            <a:endParaRPr lang="zh-CN" altLang="en-US" sz="2400" b="1">
              <a:solidFill>
                <a:schemeClr val="accent1">
                  <a:lumMod val="75000"/>
                </a:schemeClr>
              </a:solidFill>
            </a:endParaRPr>
          </a:p>
          <a:p>
            <a:pPr algn="just">
              <a:lnSpc>
                <a:spcPct val="30000"/>
              </a:lnSpc>
            </a:pPr>
            <a:endParaRPr lang="en-US" sz="2400" b="1"/>
          </a:p>
          <a:p>
            <a:pPr algn="just">
              <a:lnSpc>
                <a:spcPct val="110000"/>
              </a:lnSpc>
            </a:pPr>
            <a:r>
              <a:rPr lang="en-US" sz="2400" b="1"/>
              <a:t>       </a:t>
            </a:r>
            <a:r>
              <a:rPr sz="2400" b="1"/>
              <a:t>从起源上看，班级是为了满足大面积教育教学之需要而产生的。早在15—16 世纪，欧洲的“共同生活兄弟会”在兴办学校时便精心组织学校工作。</a:t>
            </a:r>
            <a:endParaRPr sz="2400" b="1"/>
          </a:p>
          <a:p>
            <a:pPr algn="just">
              <a:lnSpc>
                <a:spcPct val="110000"/>
              </a:lnSpc>
            </a:pPr>
            <a:r>
              <a:rPr lang="en-US" sz="2400" b="1"/>
              <a:t>       </a:t>
            </a:r>
            <a:r>
              <a:rPr sz="2400" b="1"/>
              <a:t>班级的产生，满足了广大民众的教育需求，促进了个体社会化，令个体可以成长为一定社会所需要的，具有知识、技能的劳动者或专门人才。</a:t>
            </a:r>
            <a:endParaRPr sz="2400" b="1"/>
          </a:p>
          <a:p>
            <a:pPr algn="just">
              <a:lnSpc>
                <a:spcPct val="110000"/>
              </a:lnSpc>
            </a:pPr>
            <a:r>
              <a:rPr lang="en-US" sz="2400" b="1"/>
              <a:t>       </a:t>
            </a:r>
            <a:r>
              <a:rPr sz="2400" b="1"/>
              <a:t>科层样态的班级，对于现代中国由旧式教育向新式教育转变，尤其是在推进教育普及方面，影响尤为深刻。在我国，真正意义上的班级授课制始于新型学校的产生和新式教育制度的萌发。到癸卯学制颁行之后，班级组织便逐渐开始成为我国学校中普遍采用的教育教学组织形式。</a:t>
            </a:r>
            <a:endParaRPr sz="2400" b="1"/>
          </a:p>
          <a:p>
            <a:pPr algn="just">
              <a:lnSpc>
                <a:spcPct val="110000"/>
              </a:lnSpc>
            </a:pPr>
            <a:r>
              <a:rPr lang="en-US" sz="2400" b="1"/>
              <a:t>       </a:t>
            </a:r>
            <a:r>
              <a:rPr sz="2400" b="1"/>
              <a:t>时至今日，班级作为主要的教学组织形式，其功能早已超越了知识教学这一基本范畴。</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a:t>
            </a:r>
            <a:r>
              <a:rPr lang="zh-CN" altLang="en-US" sz="3600" b="1" dirty="0" smtClean="0">
                <a:solidFill>
                  <a:schemeClr val="tx1">
                    <a:lumMod val="95000"/>
                    <a:lumOff val="5000"/>
                  </a:schemeClr>
                </a:solidFill>
                <a:sym typeface="+mn-ea"/>
              </a:rPr>
              <a:t>班级德育概述</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30935"/>
            <a:ext cx="10730865" cy="4717415"/>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（二）集体样态的班级</a:t>
            </a:r>
            <a:r>
              <a:rPr lang="en-US" sz="2400" b="1"/>
              <a:t> </a:t>
            </a:r>
            <a:endParaRPr lang="zh-CN" altLang="en-US" sz="2400" b="1">
              <a:solidFill>
                <a:schemeClr val="accent1">
                  <a:lumMod val="75000"/>
                </a:schemeClr>
              </a:solidFill>
            </a:endParaRPr>
          </a:p>
          <a:p>
            <a:pPr algn="just">
              <a:lnSpc>
                <a:spcPct val="30000"/>
              </a:lnSpc>
            </a:pPr>
            <a:endParaRPr lang="en-US" sz="2400" b="1"/>
          </a:p>
          <a:p>
            <a:pPr algn="just">
              <a:lnSpc>
                <a:spcPct val="120000"/>
              </a:lnSpc>
            </a:pPr>
            <a:r>
              <a:rPr lang="en-US" sz="2400" b="1"/>
              <a:t>       </a:t>
            </a:r>
            <a:r>
              <a:rPr sz="2400" b="1"/>
              <a:t>随着现代化进程的加速和国家对教育的影响日渐增强，人们的知识观、人才观、学生观、教育目的观、教育功能观等诸方面都处在不停的变动之中，各种教育主张、教育思潮纷至沓来，教育实践因而异彩纷呈。</a:t>
            </a:r>
            <a:endParaRPr sz="2400" b="1"/>
          </a:p>
          <a:p>
            <a:pPr algn="just">
              <a:lnSpc>
                <a:spcPct val="120000"/>
              </a:lnSpc>
            </a:pPr>
            <a:r>
              <a:rPr lang="en-US" sz="2400" b="1"/>
              <a:t>       </a:t>
            </a:r>
            <a:r>
              <a:rPr sz="2400" b="1"/>
              <a:t>在相当长的历史时期内，我国的教育目的观和教育价值观主要基于社会本位立场。这种立场指引下的教育功能，注重人的社会化，注重人才的培养，旨在为现实的政治或经济服务。</a:t>
            </a:r>
            <a:endParaRPr sz="2400" b="1"/>
          </a:p>
          <a:p>
            <a:pPr algn="just">
              <a:lnSpc>
                <a:spcPct val="120000"/>
              </a:lnSpc>
            </a:pPr>
            <a:r>
              <a:rPr lang="en-US" sz="2400" b="1"/>
              <a:t>       </a:t>
            </a:r>
            <a:r>
              <a:rPr sz="2400" b="1"/>
              <a:t>从德育立场来看，如何在人的完整性、生活的整合性意义上，经由世界观、人生观、价值观教育，促进儿童感受个人与社会的不可分离性、理解个人利益与集体利益的统一性，是深化班级管理与教育改革需要直面的现实课题。</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a:t>
            </a:r>
            <a:r>
              <a:rPr lang="zh-CN" altLang="en-US" sz="3600" b="1" dirty="0" smtClean="0">
                <a:solidFill>
                  <a:schemeClr val="tx1">
                    <a:lumMod val="95000"/>
                    <a:lumOff val="5000"/>
                  </a:schemeClr>
                </a:solidFill>
                <a:sym typeface="+mn-ea"/>
              </a:rPr>
              <a:t>班级德育概述</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30935"/>
            <a:ext cx="10730865" cy="4717415"/>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（三）班级作为学习型组织</a:t>
            </a:r>
            <a:r>
              <a:rPr lang="en-US" sz="2400" b="1"/>
              <a:t> </a:t>
            </a:r>
            <a:endParaRPr lang="zh-CN" altLang="en-US" sz="2400" b="1">
              <a:solidFill>
                <a:schemeClr val="accent1">
                  <a:lumMod val="75000"/>
                </a:schemeClr>
              </a:solidFill>
            </a:endParaRPr>
          </a:p>
          <a:p>
            <a:pPr algn="just">
              <a:lnSpc>
                <a:spcPct val="30000"/>
              </a:lnSpc>
            </a:pPr>
            <a:endParaRPr lang="en-US" sz="2400" b="1"/>
          </a:p>
          <a:p>
            <a:pPr algn="just">
              <a:lnSpc>
                <a:spcPct val="130000"/>
              </a:lnSpc>
            </a:pPr>
            <a:r>
              <a:rPr lang="en-US" sz="2400" b="1"/>
              <a:t>       </a:t>
            </a:r>
            <a:r>
              <a:rPr sz="2400" b="1"/>
              <a:t>知识经济、信息时代的到来，令学校教育重心发生由知识、技能学习向核心素养培育的转变。如何满足个体对自主性、个性化、终身发展的需求，如何满足社会对多样性、多元化、创新性人才的需求，如何满足教育活动对专业性、综合化、非定型化发展的需求，是学校需要直面的重大现实课题。</a:t>
            </a:r>
            <a:endParaRPr sz="2400" b="1"/>
          </a:p>
          <a:p>
            <a:pPr algn="just">
              <a:lnSpc>
                <a:spcPct val="70000"/>
              </a:lnSpc>
            </a:pPr>
            <a:endParaRPr sz="2400" b="1"/>
          </a:p>
          <a:p>
            <a:pPr algn="just">
              <a:lnSpc>
                <a:spcPct val="130000"/>
              </a:lnSpc>
            </a:pPr>
            <a:r>
              <a:rPr lang="en-US" sz="2400" b="1"/>
              <a:t>       </a:t>
            </a:r>
            <a:r>
              <a:rPr sz="2400" b="1"/>
              <a:t>与其他类型的学习型组织相同，班级作为学习型组织也是一种有机的、高度柔性的、扁平式的、人性化的、可持续发展的组织。它需要具有共同的愿景，却基于个体的自主性和创造性，以及组织中个体之间的互动与协作，注重组织生态建设和学习氛围营造。</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a:t>
            </a:r>
            <a:r>
              <a:rPr lang="zh-CN" altLang="en-US" sz="3600" b="1" dirty="0" smtClean="0">
                <a:solidFill>
                  <a:schemeClr val="tx1">
                    <a:lumMod val="95000"/>
                    <a:lumOff val="5000"/>
                  </a:schemeClr>
                </a:solidFill>
                <a:sym typeface="+mn-ea"/>
              </a:rPr>
              <a:t>班级德育概述</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01090"/>
            <a:ext cx="10730865" cy="672465"/>
          </a:xfrm>
          <a:prstGeom prst="rect">
            <a:avLst/>
          </a:prstGeom>
          <a:noFill/>
        </p:spPr>
        <p:txBody>
          <a:bodyPr wrap="square" rtlCol="0" anchor="t">
            <a:noAutofit/>
          </a:bodyPr>
          <a:p>
            <a:pPr algn="just">
              <a:lnSpc>
                <a:spcPct val="120000"/>
              </a:lnSpc>
            </a:pPr>
            <a:r>
              <a:rPr lang="en-US" altLang="zh-CN" sz="2400" b="1"/>
              <a:t>       </a:t>
            </a:r>
            <a:r>
              <a:rPr sz="2400" b="1"/>
              <a:t>与其他类型的组织不同，班级作为促进学生成长的学习型组织，具有以下几方面特征。</a:t>
            </a:r>
            <a:endParaRPr sz="2400" b="1"/>
          </a:p>
          <a:p>
            <a:pPr algn="just">
              <a:lnSpc>
                <a:spcPct val="120000"/>
              </a:lnSpc>
            </a:pPr>
            <a:endParaRPr sz="2400" b="1"/>
          </a:p>
        </p:txBody>
      </p:sp>
      <p:grpSp>
        <p:nvGrpSpPr>
          <p:cNvPr id="9" name="组合 8"/>
          <p:cNvGrpSpPr/>
          <p:nvPr/>
        </p:nvGrpSpPr>
        <p:grpSpPr>
          <a:xfrm>
            <a:off x="1356360" y="2166620"/>
            <a:ext cx="9398000" cy="3933190"/>
            <a:chOff x="2136" y="3412"/>
            <a:chExt cx="14800" cy="6194"/>
          </a:xfrm>
        </p:grpSpPr>
        <p:sp>
          <p:nvSpPr>
            <p:cNvPr id="4" name="圆角矩形 3"/>
            <p:cNvSpPr/>
            <p:nvPr/>
          </p:nvSpPr>
          <p:spPr>
            <a:xfrm>
              <a:off x="2136" y="3412"/>
              <a:ext cx="7937" cy="1134"/>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 基于个体性的群体意识</a:t>
              </a:r>
              <a:endParaRPr sz="2400" b="1">
                <a:solidFill>
                  <a:schemeClr val="tx1"/>
                </a:solidFill>
              </a:endParaRPr>
            </a:p>
          </p:txBody>
        </p:sp>
        <p:sp>
          <p:nvSpPr>
            <p:cNvPr id="2" name="圆角矩形 1"/>
            <p:cNvSpPr/>
            <p:nvPr/>
          </p:nvSpPr>
          <p:spPr>
            <a:xfrm>
              <a:off x="4424" y="5107"/>
              <a:ext cx="7937" cy="1133"/>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2. 班级边界被重新界定</a:t>
              </a:r>
              <a:endParaRPr sz="2400" b="1">
                <a:solidFill>
                  <a:schemeClr val="tx1"/>
                </a:solidFill>
              </a:endParaRPr>
            </a:p>
          </p:txBody>
        </p:sp>
        <p:sp>
          <p:nvSpPr>
            <p:cNvPr id="5" name="圆角矩形 4"/>
            <p:cNvSpPr/>
            <p:nvPr/>
          </p:nvSpPr>
          <p:spPr>
            <a:xfrm>
              <a:off x="6712" y="6801"/>
              <a:ext cx="7937" cy="1133"/>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3. 自主性、准自治性日益凸显</a:t>
              </a:r>
              <a:endParaRPr sz="2400" b="1">
                <a:solidFill>
                  <a:schemeClr val="tx1"/>
                </a:solidFill>
              </a:endParaRPr>
            </a:p>
          </p:txBody>
        </p:sp>
        <p:sp>
          <p:nvSpPr>
            <p:cNvPr id="7" name="圆角矩形 6"/>
            <p:cNvSpPr/>
            <p:nvPr/>
          </p:nvSpPr>
          <p:spPr>
            <a:xfrm>
              <a:off x="9000" y="8474"/>
              <a:ext cx="7937" cy="1133"/>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4. 教师角色综合化且重心发生转移</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649730" y="2804795"/>
            <a:ext cx="878332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1650365" y="2740025"/>
            <a:ext cx="8783320" cy="1213485"/>
          </a:xfrm>
          <a:prstGeom prst="rect">
            <a:avLst/>
          </a:prstGeom>
          <a:noFill/>
        </p:spPr>
        <p:txBody>
          <a:bodyPr wrap="square" rtlCol="0">
            <a:noAutofit/>
          </a:bodyPr>
          <a:p>
            <a:pPr algn="just">
              <a:lnSpc>
                <a:spcPts val="7500"/>
              </a:lnSpc>
            </a:pPr>
            <a:r>
              <a:rPr lang="zh-CN" altLang="en-US" sz="4800" b="1" dirty="0" smtClean="0">
                <a:solidFill>
                  <a:schemeClr val="tx1">
                    <a:lumMod val="95000"/>
                    <a:lumOff val="5000"/>
                  </a:schemeClr>
                </a:solidFill>
              </a:rPr>
              <a:t>第二节　班级德育的组织与管理</a:t>
            </a:r>
            <a:endParaRPr lang="zh-CN" altLang="en-US" sz="4800" b="1" dirty="0" smtClean="0">
              <a:solidFill>
                <a:schemeClr val="tx1">
                  <a:lumMod val="95000"/>
                  <a:lumOff val="5000"/>
                </a:schemeClr>
              </a:solidFill>
            </a:endParaRPr>
          </a:p>
          <a:p>
            <a:pPr algn="just">
              <a:lnSpc>
                <a:spcPts val="7500"/>
              </a:lnSpc>
            </a:pPr>
            <a:endParaRPr lang="zh-CN" altLang="en-US" sz="4800" b="1" dirty="0" smtClean="0">
              <a:solidFill>
                <a:schemeClr val="tx1">
                  <a:lumMod val="95000"/>
                  <a:lumOff val="5000"/>
                </a:schemeClr>
              </a:solidFill>
              <a:latin typeface="新宋体" panose="02010609030101010101" pitchFamily="49" charset="-122"/>
              <a:ea typeface="新宋体" panose="02010609030101010101" pitchFamily="49"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64235"/>
            <a:ext cx="10730865" cy="1986280"/>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一、班集体培养</a:t>
            </a:r>
            <a:endParaRPr lang="zh-CN" altLang="en-US" sz="2800" b="1">
              <a:solidFill>
                <a:schemeClr val="accent1">
                  <a:lumMod val="75000"/>
                </a:schemeClr>
              </a:solidFill>
            </a:endParaRPr>
          </a:p>
          <a:p>
            <a:pPr algn="just">
              <a:lnSpc>
                <a:spcPct val="120000"/>
              </a:lnSpc>
            </a:pPr>
            <a:r>
              <a:rPr lang="en-US" altLang="zh-CN" sz="2400" b="1">
                <a:solidFill>
                  <a:schemeClr val="accent1">
                    <a:lumMod val="75000"/>
                  </a:schemeClr>
                </a:solidFill>
              </a:rPr>
              <a:t>     （一）全面了解和研究学生</a:t>
            </a:r>
            <a:endParaRPr lang="en-US" altLang="zh-CN" sz="2400" b="1">
              <a:solidFill>
                <a:schemeClr val="accent1">
                  <a:lumMod val="75000"/>
                </a:schemeClr>
              </a:solidFill>
            </a:endParaRPr>
          </a:p>
          <a:p>
            <a:pPr algn="just">
              <a:lnSpc>
                <a:spcPct val="120000"/>
              </a:lnSpc>
            </a:pPr>
            <a:r>
              <a:rPr lang="en-US" sz="2400" b="1"/>
              <a:t>       </a:t>
            </a:r>
            <a:r>
              <a:rPr sz="2400" b="1"/>
              <a:t>全面了解和研究学生，包括了解和研究班级个体和班级群体，是做好班级德育工作的前提。首先，了解和研究班级个体，内容包括：</a:t>
            </a:r>
            <a:endParaRPr sz="2400" b="1"/>
          </a:p>
        </p:txBody>
      </p:sp>
      <p:grpSp>
        <p:nvGrpSpPr>
          <p:cNvPr id="9" name="组合 8"/>
          <p:cNvGrpSpPr/>
          <p:nvPr/>
        </p:nvGrpSpPr>
        <p:grpSpPr>
          <a:xfrm>
            <a:off x="1184910" y="2888615"/>
            <a:ext cx="9869170" cy="3236595"/>
            <a:chOff x="1866" y="4549"/>
            <a:chExt cx="15542" cy="5097"/>
          </a:xfrm>
        </p:grpSpPr>
        <p:sp>
          <p:nvSpPr>
            <p:cNvPr id="4" name="圆角矩形 3"/>
            <p:cNvSpPr/>
            <p:nvPr/>
          </p:nvSpPr>
          <p:spPr>
            <a:xfrm>
              <a:off x="1867" y="4549"/>
              <a:ext cx="15541" cy="964"/>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①学生的基本情况，如性别、年龄、身体状况、兴趣爱好、个性倾向等；</a:t>
              </a:r>
              <a:endParaRPr sz="2400" b="1">
                <a:solidFill>
                  <a:schemeClr val="tx1"/>
                </a:solidFill>
              </a:endParaRPr>
            </a:p>
          </p:txBody>
        </p:sp>
        <p:sp>
          <p:nvSpPr>
            <p:cNvPr id="2" name="圆角矩形 1"/>
            <p:cNvSpPr/>
            <p:nvPr/>
          </p:nvSpPr>
          <p:spPr>
            <a:xfrm>
              <a:off x="1866" y="5701"/>
              <a:ext cx="15542" cy="1195"/>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②学生的社会关系，如家长职业、家庭结构、家庭关系、家庭所处社区环境等；</a:t>
              </a:r>
              <a:endParaRPr sz="2400" b="1">
                <a:solidFill>
                  <a:schemeClr val="tx1"/>
                </a:solidFill>
              </a:endParaRPr>
            </a:p>
          </p:txBody>
        </p:sp>
        <p:sp>
          <p:nvSpPr>
            <p:cNvPr id="5" name="圆角矩形 4"/>
            <p:cNvSpPr/>
            <p:nvPr/>
          </p:nvSpPr>
          <p:spPr>
            <a:xfrm>
              <a:off x="1867" y="7083"/>
              <a:ext cx="15540" cy="1222"/>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③学生的学业状况，如学习态度、学习习惯、学习性向、智能发展水平等；</a:t>
              </a:r>
              <a:endParaRPr sz="2400" b="1">
                <a:solidFill>
                  <a:schemeClr val="tx1"/>
                </a:solidFill>
              </a:endParaRPr>
            </a:p>
          </p:txBody>
        </p:sp>
        <p:sp>
          <p:nvSpPr>
            <p:cNvPr id="7" name="圆角矩形 6"/>
            <p:cNvSpPr/>
            <p:nvPr/>
          </p:nvSpPr>
          <p:spPr>
            <a:xfrm>
              <a:off x="1868" y="8492"/>
              <a:ext cx="15540" cy="1154"/>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④学生的道德与社会性发展状况，如行为习惯、人际关系、思想道德面貌等。</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80135"/>
            <a:ext cx="10730865" cy="666115"/>
          </a:xfrm>
          <a:prstGeom prst="rect">
            <a:avLst/>
          </a:prstGeom>
          <a:noFill/>
        </p:spPr>
        <p:txBody>
          <a:bodyPr wrap="square" rtlCol="0" anchor="t">
            <a:noAutofit/>
          </a:bodyPr>
          <a:p>
            <a:pPr algn="just">
              <a:lnSpc>
                <a:spcPct val="120000"/>
              </a:lnSpc>
            </a:pPr>
            <a:r>
              <a:rPr lang="en-US" sz="2400" b="1"/>
              <a:t>       </a:t>
            </a:r>
            <a:r>
              <a:rPr sz="2400" b="1"/>
              <a:t>其次，了解和研究班级群体，内容包括：</a:t>
            </a:r>
            <a:endParaRPr sz="2400" b="1"/>
          </a:p>
        </p:txBody>
      </p:sp>
      <p:grpSp>
        <p:nvGrpSpPr>
          <p:cNvPr id="9" name="组合 8"/>
          <p:cNvGrpSpPr/>
          <p:nvPr/>
        </p:nvGrpSpPr>
        <p:grpSpPr>
          <a:xfrm>
            <a:off x="1186180" y="1885315"/>
            <a:ext cx="9869170" cy="3923665"/>
            <a:chOff x="1868" y="2969"/>
            <a:chExt cx="15542" cy="6179"/>
          </a:xfrm>
        </p:grpSpPr>
        <p:sp>
          <p:nvSpPr>
            <p:cNvPr id="4" name="圆角矩形 3"/>
            <p:cNvSpPr/>
            <p:nvPr/>
          </p:nvSpPr>
          <p:spPr>
            <a:xfrm>
              <a:off x="1868" y="2969"/>
              <a:ext cx="15541" cy="1134"/>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①成员构成，如生源状况、年龄层次、性别比例等；</a:t>
              </a:r>
              <a:endParaRPr sz="2400" b="1">
                <a:solidFill>
                  <a:schemeClr val="tx1"/>
                </a:solidFill>
              </a:endParaRPr>
            </a:p>
          </p:txBody>
        </p:sp>
        <p:sp>
          <p:nvSpPr>
            <p:cNvPr id="2" name="圆角矩形 1"/>
            <p:cNvSpPr/>
            <p:nvPr/>
          </p:nvSpPr>
          <p:spPr>
            <a:xfrm>
              <a:off x="1868" y="4652"/>
              <a:ext cx="15542" cy="1133"/>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②学业状况，包括不同学生学业程度的情况和不同学科学业程度的情况；</a:t>
              </a:r>
              <a:endParaRPr sz="2400" b="1">
                <a:solidFill>
                  <a:schemeClr val="tx1"/>
                </a:solidFill>
              </a:endParaRPr>
            </a:p>
          </p:txBody>
        </p:sp>
        <p:sp>
          <p:nvSpPr>
            <p:cNvPr id="5" name="圆角矩形 4"/>
            <p:cNvSpPr/>
            <p:nvPr/>
          </p:nvSpPr>
          <p:spPr>
            <a:xfrm>
              <a:off x="1870" y="6334"/>
              <a:ext cx="15540" cy="1133"/>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③群体发展状况和水平，如班级规范、人际关系、班风等；</a:t>
              </a:r>
              <a:endParaRPr sz="2400" b="1">
                <a:solidFill>
                  <a:schemeClr val="tx1"/>
                </a:solidFill>
              </a:endParaRPr>
            </a:p>
          </p:txBody>
        </p:sp>
        <p:sp>
          <p:nvSpPr>
            <p:cNvPr id="7" name="圆角矩形 6"/>
            <p:cNvSpPr/>
            <p:nvPr/>
          </p:nvSpPr>
          <p:spPr>
            <a:xfrm>
              <a:off x="1870" y="8016"/>
              <a:ext cx="15540" cy="1133"/>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④日常表现，如行为习惯、活动纪律、处事方式等。</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5"/>
          <p:cNvSpPr txBox="1"/>
          <p:nvPr/>
        </p:nvSpPr>
        <p:spPr>
          <a:xfrm>
            <a:off x="1300842" y="2058136"/>
            <a:ext cx="9590314" cy="2271395"/>
          </a:xfrm>
          <a:prstGeom prst="rect">
            <a:avLst/>
          </a:prstGeom>
          <a:noFill/>
        </p:spPr>
        <p:txBody>
          <a:bodyPr wrap="square" rtlCol="0">
            <a:spAutoFit/>
          </a:bodyPr>
          <a:p>
            <a:pPr algn="ctr">
              <a:lnSpc>
                <a:spcPts val="8500"/>
              </a:lnSpc>
            </a:pPr>
            <a:r>
              <a:rPr lang="zh-CN" altLang="en-US" sz="6000" b="1" spc="600" dirty="0">
                <a:latin typeface="微软雅黑" panose="020B0503020204020204" charset="-122"/>
                <a:ea typeface="微软雅黑" panose="020B0503020204020204" charset="-122"/>
              </a:rPr>
              <a:t>第三编　</a:t>
            </a:r>
            <a:endParaRPr lang="zh-CN" altLang="en-US" sz="6000" b="1" spc="600" dirty="0">
              <a:latin typeface="微软雅黑" panose="020B0503020204020204" charset="-122"/>
              <a:ea typeface="微软雅黑" panose="020B0503020204020204" charset="-122"/>
            </a:endParaRPr>
          </a:p>
          <a:p>
            <a:pPr algn="ctr">
              <a:lnSpc>
                <a:spcPts val="8500"/>
              </a:lnSpc>
            </a:pPr>
            <a:r>
              <a:rPr lang="zh-CN" altLang="en-US" sz="6000" b="1" spc="600" dirty="0">
                <a:latin typeface="微软雅黑" panose="020B0503020204020204" charset="-122"/>
                <a:ea typeface="微软雅黑" panose="020B0503020204020204" charset="-122"/>
              </a:rPr>
              <a:t>德育组织与管理</a:t>
            </a:r>
            <a:endParaRPr lang="zh-CN" altLang="en-US" sz="6000" b="1" spc="600" dirty="0">
              <a:latin typeface="微软雅黑" panose="020B0503020204020204" charset="-122"/>
              <a:ea typeface="微软雅黑" panose="020B0503020204020204"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16635"/>
            <a:ext cx="10730865" cy="5085080"/>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（二）确立班级群体目标</a:t>
            </a:r>
            <a:endParaRPr lang="zh-CN" altLang="en-US" sz="2800" b="1">
              <a:solidFill>
                <a:schemeClr val="accent1">
                  <a:lumMod val="75000"/>
                </a:schemeClr>
              </a:solidFill>
            </a:endParaRPr>
          </a:p>
          <a:p>
            <a:pPr algn="just">
              <a:lnSpc>
                <a:spcPct val="40000"/>
              </a:lnSpc>
            </a:pPr>
            <a:endParaRPr lang="zh-CN" altLang="en-US" sz="2800" b="1">
              <a:solidFill>
                <a:schemeClr val="accent1">
                  <a:lumMod val="75000"/>
                </a:schemeClr>
              </a:solidFill>
            </a:endParaRPr>
          </a:p>
          <a:p>
            <a:pPr algn="just">
              <a:lnSpc>
                <a:spcPct val="130000"/>
              </a:lnSpc>
            </a:pPr>
            <a:r>
              <a:rPr lang="en-US" sz="2400" b="1"/>
              <a:t>       </a:t>
            </a:r>
            <a:r>
              <a:rPr sz="2400" b="1"/>
              <a:t>班级群体目标是根据社会期望和班级本身的任务而制定的预期的活动结果，主要由班级成员参与制定并加以认可，以群体的意图、动机、预期结果表现出来，是班级群体发展的方向和动力。</a:t>
            </a:r>
            <a:endParaRPr sz="2400" b="1"/>
          </a:p>
          <a:p>
            <a:pPr algn="just">
              <a:lnSpc>
                <a:spcPct val="130000"/>
              </a:lnSpc>
            </a:pPr>
            <a:r>
              <a:rPr lang="en-US" sz="2400" b="1"/>
              <a:t>       </a:t>
            </a:r>
            <a:r>
              <a:rPr sz="2400" b="1"/>
              <a:t>确立班级群体目标，要融合近期目标与中长期目标、外在目标与内在目标、个体目标与群体目标，使各种目标构成班级目标体系。其中，特别要注意班级共同目标与个体目标的协调。同时，要使确定的班级群体目标具有可行性。要做到这些，所确定的班级群体目标就应当包含具体的努力方向，实现的标准、要求，达成目标的时间、具体的实施方案和步骤，督促、检查和评价的方式、方法，等等。</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81735"/>
            <a:ext cx="10730865" cy="5085080"/>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（三）组织</a:t>
            </a:r>
            <a:endParaRPr lang="zh-CN" altLang="en-US" sz="2800" b="1">
              <a:solidFill>
                <a:schemeClr val="accent1">
                  <a:lumMod val="75000"/>
                </a:schemeClr>
              </a:solidFill>
            </a:endParaRPr>
          </a:p>
          <a:p>
            <a:pPr algn="just">
              <a:lnSpc>
                <a:spcPct val="50000"/>
              </a:lnSpc>
            </a:pPr>
            <a:endParaRPr lang="zh-CN" altLang="en-US" sz="2800" b="1">
              <a:solidFill>
                <a:schemeClr val="accent1">
                  <a:lumMod val="75000"/>
                </a:schemeClr>
              </a:solidFill>
            </a:endParaRPr>
          </a:p>
          <a:p>
            <a:pPr algn="just">
              <a:lnSpc>
                <a:spcPct val="140000"/>
              </a:lnSpc>
            </a:pPr>
            <a:r>
              <a:rPr lang="en-US" sz="2800" b="1"/>
              <a:t>       </a:t>
            </a:r>
            <a:r>
              <a:rPr sz="2800" b="1"/>
              <a:t>建立和健全班级组织，涉及班级组织机构设置、岗位职责确立、班级骨干培养、班级规范建设、班级组织运行等事项。从管理上看，其中最关键的是班级组织机构设置和班级规范建设。班级组织机构是班级的社会结构和运行机制的统一体，包括职权结构、角色构成、信息沟通网络等；班级规范则是统一和制约班级成员行为的准则，用以维系班级组织的有序运转。</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05535"/>
            <a:ext cx="10730865" cy="4805680"/>
          </a:xfrm>
          <a:prstGeom prst="rect">
            <a:avLst/>
          </a:prstGeom>
          <a:noFill/>
        </p:spPr>
        <p:txBody>
          <a:bodyPr wrap="square" rtlCol="0" anchor="t">
            <a:noAutofit/>
          </a:bodyPr>
          <a:p>
            <a:pPr algn="just">
              <a:lnSpc>
                <a:spcPct val="140000"/>
              </a:lnSpc>
            </a:pPr>
            <a:r>
              <a:rPr lang="en-US" sz="2400" b="1"/>
              <a:t>       </a:t>
            </a:r>
            <a:r>
              <a:rPr sz="2400" b="1"/>
              <a:t>建立和健全班级组织机构，首先，要进行班级组织机构的设计，其核心是班委会的组成。</a:t>
            </a:r>
            <a:endParaRPr sz="2400" b="1"/>
          </a:p>
          <a:p>
            <a:pPr algn="just">
              <a:lnSpc>
                <a:spcPct val="140000"/>
              </a:lnSpc>
            </a:pPr>
            <a:r>
              <a:rPr lang="en-US" sz="2400" b="1"/>
              <a:t>       </a:t>
            </a:r>
            <a:r>
              <a:rPr sz="2400" b="1"/>
              <a:t>其次，遵循一定的标准，按照民主、平等、公正的原则，培养和选拔班干部。</a:t>
            </a:r>
            <a:endParaRPr sz="2400" b="1"/>
          </a:p>
          <a:p>
            <a:pPr algn="just">
              <a:lnSpc>
                <a:spcPct val="140000"/>
              </a:lnSpc>
            </a:pPr>
            <a:r>
              <a:rPr lang="en-US" sz="2400" b="1"/>
              <a:t>       </a:t>
            </a:r>
            <a:r>
              <a:rPr sz="2400" b="1"/>
              <a:t>再次，建立家长委员会之类的机构，其工作内容包括参与班级管理和教育设想、计划的讨论或咨询，辅导学生的校外、闲暇活动，共同做好学生的个别管理与指导工作，对班级其他工作提出意见或建议等；或者以班主任为纽带，建立教师指导协调机构，其工作内容包括召开讨论分析会、教师联席会，组织“教育会诊”等。</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02335"/>
            <a:ext cx="10730865" cy="1135380"/>
          </a:xfrm>
          <a:prstGeom prst="rect">
            <a:avLst/>
          </a:prstGeom>
          <a:noFill/>
        </p:spPr>
        <p:txBody>
          <a:bodyPr wrap="square" rtlCol="0" anchor="t">
            <a:noAutofit/>
          </a:bodyPr>
          <a:p>
            <a:pPr algn="just">
              <a:lnSpc>
                <a:spcPct val="130000"/>
              </a:lnSpc>
            </a:pPr>
            <a:r>
              <a:rPr lang="en-US" sz="2400" b="1"/>
              <a:t>       </a:t>
            </a:r>
            <a:r>
              <a:rPr sz="2400" b="1"/>
              <a:t>建立和健全班级规范体系，是组织和培养班集体的又一重要环节。根据内容范围和作用对象，班级规范可大体上区分为：</a:t>
            </a:r>
            <a:endParaRPr sz="2400" b="1"/>
          </a:p>
        </p:txBody>
      </p:sp>
      <p:sp>
        <p:nvSpPr>
          <p:cNvPr id="4" name="圆角矩形 3"/>
          <p:cNvSpPr/>
          <p:nvPr/>
        </p:nvSpPr>
        <p:spPr>
          <a:xfrm>
            <a:off x="1161415" y="1999615"/>
            <a:ext cx="9868535" cy="51689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①班级制度，如班级编制、学年划分、课程与教学计划等有关制度；</a:t>
            </a:r>
            <a:endParaRPr sz="2400" b="1">
              <a:solidFill>
                <a:schemeClr val="tx1"/>
              </a:solidFill>
            </a:endParaRPr>
          </a:p>
        </p:txBody>
      </p:sp>
      <p:sp>
        <p:nvSpPr>
          <p:cNvPr id="2" name="圆角矩形 1"/>
          <p:cNvSpPr/>
          <p:nvPr/>
        </p:nvSpPr>
        <p:spPr>
          <a:xfrm>
            <a:off x="1161415" y="2605405"/>
            <a:ext cx="9868535" cy="795655"/>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②班级管理规章，如班干部的选用、卫生值日（周）、考勤、突发事件的处理、奖励与处罚等规章；</a:t>
            </a:r>
            <a:endParaRPr sz="2400" b="1">
              <a:solidFill>
                <a:schemeClr val="tx1"/>
              </a:solidFill>
            </a:endParaRPr>
          </a:p>
        </p:txBody>
      </p:sp>
      <p:sp>
        <p:nvSpPr>
          <p:cNvPr id="5" name="圆角矩形 4"/>
          <p:cNvSpPr/>
          <p:nvPr/>
        </p:nvSpPr>
        <p:spPr>
          <a:xfrm>
            <a:off x="1161415" y="3489960"/>
            <a:ext cx="9868535" cy="795655"/>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③班级教学规则（或纪律），如课堂教学常规（教学用语、板书格式、坐姿、提问与应答、教学时间的遵守等）、考试规则、评分标准等；</a:t>
            </a:r>
            <a:endParaRPr sz="2400" b="1">
              <a:solidFill>
                <a:schemeClr val="tx1"/>
              </a:solidFill>
            </a:endParaRPr>
          </a:p>
        </p:txBody>
      </p:sp>
      <p:sp>
        <p:nvSpPr>
          <p:cNvPr id="7" name="圆角矩形 6"/>
          <p:cNvSpPr/>
          <p:nvPr/>
        </p:nvSpPr>
        <p:spPr>
          <a:xfrm>
            <a:off x="1161415" y="4374515"/>
            <a:ext cx="9868535" cy="795655"/>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④学习纪律，特别是围绕听课、自习、作业等所做的各种约定，以及课外活动中卫生、安全、设施维护等方面的注意事项；</a:t>
            </a:r>
            <a:endParaRPr sz="2400" b="1">
              <a:solidFill>
                <a:schemeClr val="tx1"/>
              </a:solidFill>
            </a:endParaRPr>
          </a:p>
        </p:txBody>
      </p:sp>
      <p:sp>
        <p:nvSpPr>
          <p:cNvPr id="9" name="圆角矩形 8"/>
          <p:cNvSpPr/>
          <p:nvPr/>
        </p:nvSpPr>
        <p:spPr>
          <a:xfrm>
            <a:off x="1161415" y="5259070"/>
            <a:ext cx="9868535" cy="795655"/>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⑤生活规范与日常行为守则，包括起居作息、为人处世、日常交往与应对等的要求。</a:t>
            </a:r>
            <a:endParaRPr sz="2400" b="1">
              <a:solidFill>
                <a:schemeClr val="tx1"/>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outVertical)">
                                      <p:cBhvr>
                                        <p:cTn id="19" dur="500"/>
                                        <p:tgtEl>
                                          <p:spTgt spid="7"/>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outVertical)">
                                      <p:cBhvr>
                                        <p:cTn id="2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4" grpId="0" animBg="1"/>
      <p:bldP spid="2" grpId="0" animBg="1"/>
      <p:bldP spid="5" grpId="0" animBg="1"/>
      <p:bldP spid="7"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89635"/>
            <a:ext cx="10730865" cy="4805680"/>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（四）组织丰富多彩的班级活动</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40000"/>
              </a:lnSpc>
            </a:pPr>
            <a:r>
              <a:rPr lang="en-US" sz="2400" b="1"/>
              <a:t>       </a:t>
            </a:r>
            <a:r>
              <a:rPr sz="2400" b="1"/>
              <a:t>班级活动有广义和狭义之分。</a:t>
            </a:r>
            <a:endParaRPr sz="2400" b="1"/>
          </a:p>
          <a:p>
            <a:pPr algn="just">
              <a:lnSpc>
                <a:spcPct val="130000"/>
              </a:lnSpc>
            </a:pPr>
            <a:r>
              <a:rPr sz="2400" b="1"/>
              <a:t> </a:t>
            </a:r>
            <a:r>
              <a:rPr lang="en-US" sz="2400" b="1"/>
              <a:t>      </a:t>
            </a:r>
            <a:r>
              <a:rPr sz="2400" b="1"/>
              <a:t>广义的班级活动，是指在教育者的组织和指导下，为了实现教育目标、完成学校教育计划，班级成员全员参与的一切教育活动。</a:t>
            </a:r>
            <a:endParaRPr sz="2400" b="1"/>
          </a:p>
          <a:p>
            <a:pPr algn="just">
              <a:lnSpc>
                <a:spcPct val="130000"/>
              </a:lnSpc>
            </a:pPr>
            <a:r>
              <a:rPr sz="2400" b="1"/>
              <a:t> </a:t>
            </a:r>
            <a:r>
              <a:rPr lang="en-US" sz="2400" b="1"/>
              <a:t>      </a:t>
            </a:r>
            <a:r>
              <a:rPr sz="2400" b="1"/>
              <a:t>狭义的班级活动，则是指在班主任领导或指导下，由学生自己组织、自主参与的各种班级教育活动。</a:t>
            </a:r>
            <a:endParaRPr sz="2400" b="1"/>
          </a:p>
          <a:p>
            <a:pPr algn="just">
              <a:lnSpc>
                <a:spcPct val="130000"/>
              </a:lnSpc>
            </a:pPr>
            <a:r>
              <a:rPr lang="en-US" sz="2400" b="1"/>
              <a:t>       </a:t>
            </a:r>
            <a:r>
              <a:rPr sz="2400" b="1"/>
              <a:t>班级活动有广义和狭义之分。广义的班级活动，是指在教育者的组织和指导下，为了实现教育目标、完成学校教育计划，班级成员全员参与的一切教育活动。狭义的班级活动，则是指在班主任领导或指导下，由学生自己组织、自主参与的各种班级教育活动。</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40435"/>
            <a:ext cx="10730865" cy="2538730"/>
          </a:xfrm>
          <a:prstGeom prst="rect">
            <a:avLst/>
          </a:prstGeom>
          <a:noFill/>
        </p:spPr>
        <p:txBody>
          <a:bodyPr wrap="square" rtlCol="0" anchor="t">
            <a:noAutofit/>
          </a:bodyPr>
          <a:p>
            <a:pPr algn="just">
              <a:lnSpc>
                <a:spcPct val="110000"/>
              </a:lnSpc>
            </a:pPr>
            <a:r>
              <a:rPr lang="en-US" sz="2400" b="1"/>
              <a:t>       </a:t>
            </a:r>
            <a:r>
              <a:rPr sz="2400" b="1"/>
              <a:t>在众多班级活动中，主题班会是班主任教育学生、培养班集体最常见的一种活动形式。它是以班级为单位，围绕一定的教育主题进行价值引导、舆论营造、关系改善、行为调节的集体教育活动。</a:t>
            </a:r>
            <a:endParaRPr sz="2400" b="1"/>
          </a:p>
          <a:p>
            <a:pPr algn="just">
              <a:lnSpc>
                <a:spcPct val="110000"/>
              </a:lnSpc>
            </a:pPr>
            <a:r>
              <a:rPr lang="en-US" sz="2400" b="1"/>
              <a:t>       </a:t>
            </a:r>
            <a:r>
              <a:rPr sz="2400" b="1"/>
              <a:t>目标、内容、形式是主题班会的基本构成要素。在班级德育中，班主任组织主题班会，包括这样几个环节：</a:t>
            </a:r>
            <a:endParaRPr sz="2400" b="1"/>
          </a:p>
        </p:txBody>
      </p:sp>
      <p:grpSp>
        <p:nvGrpSpPr>
          <p:cNvPr id="23" name="组合 22"/>
          <p:cNvGrpSpPr/>
          <p:nvPr/>
        </p:nvGrpSpPr>
        <p:grpSpPr>
          <a:xfrm>
            <a:off x="1807210" y="3114040"/>
            <a:ext cx="8722360" cy="2980055"/>
            <a:chOff x="2846" y="4904"/>
            <a:chExt cx="13736" cy="4693"/>
          </a:xfrm>
        </p:grpSpPr>
        <p:grpSp>
          <p:nvGrpSpPr>
            <p:cNvPr id="14" name="组合 13"/>
            <p:cNvGrpSpPr/>
            <p:nvPr/>
          </p:nvGrpSpPr>
          <p:grpSpPr>
            <a:xfrm rot="0">
              <a:off x="2846" y="4934"/>
              <a:ext cx="1666" cy="4663"/>
              <a:chOff x="2900" y="4810"/>
              <a:chExt cx="1666" cy="4879"/>
            </a:xfrm>
          </p:grpSpPr>
          <p:sp>
            <p:nvSpPr>
              <p:cNvPr id="27" name="矩形: 圆角 5"/>
              <p:cNvSpPr/>
              <p:nvPr>
                <p:custDataLst>
                  <p:tags r:id="rId1"/>
                </p:custDataLst>
              </p:nvPr>
            </p:nvSpPr>
            <p:spPr>
              <a:xfrm rot="16200000" flipV="1">
                <a:off x="1293" y="6636"/>
                <a:ext cx="4879" cy="1226"/>
              </a:xfrm>
              <a:prstGeom prst="roundRect">
                <a:avLst/>
              </a:prstGeom>
              <a:blipFill rotWithShape="1">
                <a:blip r:embed="rId2"/>
                <a:stretch>
                  <a:fillRect/>
                </a:stretch>
              </a:blip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sz="2400" b="1">
                  <a:solidFill>
                    <a:schemeClr val="tx1"/>
                  </a:solidFill>
                </a:endParaRPr>
              </a:p>
            </p:txBody>
          </p:sp>
          <p:sp>
            <p:nvSpPr>
              <p:cNvPr id="5" name="文本框 4"/>
              <p:cNvSpPr txBox="1"/>
              <p:nvPr/>
            </p:nvSpPr>
            <p:spPr>
              <a:xfrm>
                <a:off x="2900" y="4856"/>
                <a:ext cx="1666" cy="3495"/>
              </a:xfrm>
              <a:prstGeom prst="rect">
                <a:avLst/>
              </a:prstGeom>
              <a:noFill/>
            </p:spPr>
            <p:txBody>
              <a:bodyPr wrap="square" rtlCol="0">
                <a:spAutoFit/>
              </a:bodyPr>
              <a:p>
                <a:pPr algn="ctr">
                  <a:lnSpc>
                    <a:spcPct val="110000"/>
                  </a:lnSpc>
                </a:pPr>
                <a:r>
                  <a:rPr sz="2400" b="1">
                    <a:sym typeface="+mn-ea"/>
                  </a:rPr>
                  <a:t>①</a:t>
                </a:r>
                <a:endParaRPr sz="2400" b="1">
                  <a:sym typeface="+mn-ea"/>
                </a:endParaRPr>
              </a:p>
              <a:p>
                <a:pPr algn="ctr">
                  <a:lnSpc>
                    <a:spcPct val="110000"/>
                  </a:lnSpc>
                </a:pPr>
                <a:r>
                  <a:rPr sz="2400" b="1">
                    <a:sym typeface="+mn-ea"/>
                  </a:rPr>
                  <a:t>明</a:t>
                </a:r>
                <a:endParaRPr sz="2400" b="1">
                  <a:sym typeface="+mn-ea"/>
                </a:endParaRPr>
              </a:p>
              <a:p>
                <a:pPr algn="ctr">
                  <a:lnSpc>
                    <a:spcPct val="110000"/>
                  </a:lnSpc>
                </a:pPr>
                <a:r>
                  <a:rPr sz="2400" b="1">
                    <a:sym typeface="+mn-ea"/>
                  </a:rPr>
                  <a:t>确</a:t>
                </a:r>
                <a:endParaRPr sz="2400" b="1">
                  <a:sym typeface="+mn-ea"/>
                </a:endParaRPr>
              </a:p>
              <a:p>
                <a:pPr algn="ctr">
                  <a:lnSpc>
                    <a:spcPct val="110000"/>
                  </a:lnSpc>
                </a:pPr>
                <a:r>
                  <a:rPr sz="2400" b="1">
                    <a:sym typeface="+mn-ea"/>
                  </a:rPr>
                  <a:t>目</a:t>
                </a:r>
                <a:endParaRPr sz="2400" b="1">
                  <a:sym typeface="+mn-ea"/>
                </a:endParaRPr>
              </a:p>
              <a:p>
                <a:pPr algn="ctr">
                  <a:lnSpc>
                    <a:spcPct val="110000"/>
                  </a:lnSpc>
                </a:pPr>
                <a:r>
                  <a:rPr sz="2400" b="1">
                    <a:sym typeface="+mn-ea"/>
                  </a:rPr>
                  <a:t>标</a:t>
                </a:r>
                <a:endParaRPr sz="2400" b="1">
                  <a:sym typeface="+mn-ea"/>
                </a:endParaRPr>
              </a:p>
            </p:txBody>
          </p:sp>
        </p:grpSp>
        <p:grpSp>
          <p:nvGrpSpPr>
            <p:cNvPr id="15" name="组合 14"/>
            <p:cNvGrpSpPr/>
            <p:nvPr/>
          </p:nvGrpSpPr>
          <p:grpSpPr>
            <a:xfrm rot="0">
              <a:off x="5260" y="4934"/>
              <a:ext cx="1666" cy="4663"/>
              <a:chOff x="5865" y="4810"/>
              <a:chExt cx="1666" cy="4879"/>
            </a:xfrm>
          </p:grpSpPr>
          <p:sp>
            <p:nvSpPr>
              <p:cNvPr id="7" name="矩形: 圆角 5"/>
              <p:cNvSpPr/>
              <p:nvPr>
                <p:custDataLst>
                  <p:tags r:id="rId3"/>
                </p:custDataLst>
              </p:nvPr>
            </p:nvSpPr>
            <p:spPr>
              <a:xfrm rot="16200000" flipV="1">
                <a:off x="4258" y="6636"/>
                <a:ext cx="4879" cy="1226"/>
              </a:xfrm>
              <a:prstGeom prst="roundRect">
                <a:avLst/>
              </a:prstGeom>
              <a:blipFill rotWithShape="1">
                <a:blip r:embed="rId2"/>
                <a:stretch>
                  <a:fillRect/>
                </a:stretch>
              </a:blip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sz="2400" b="1">
                  <a:solidFill>
                    <a:schemeClr val="tx1"/>
                  </a:solidFill>
                </a:endParaRPr>
              </a:p>
            </p:txBody>
          </p:sp>
          <p:sp>
            <p:nvSpPr>
              <p:cNvPr id="9" name="文本框 8"/>
              <p:cNvSpPr txBox="1"/>
              <p:nvPr/>
            </p:nvSpPr>
            <p:spPr>
              <a:xfrm>
                <a:off x="5865" y="4856"/>
                <a:ext cx="1666" cy="3495"/>
              </a:xfrm>
              <a:prstGeom prst="rect">
                <a:avLst/>
              </a:prstGeom>
              <a:noFill/>
            </p:spPr>
            <p:txBody>
              <a:bodyPr wrap="square" rtlCol="0">
                <a:spAutoFit/>
              </a:bodyPr>
              <a:p>
                <a:pPr algn="dist">
                  <a:lnSpc>
                    <a:spcPct val="110000"/>
                  </a:lnSpc>
                </a:pPr>
                <a:r>
                  <a:rPr sz="2400" b="1">
                    <a:sym typeface="+mn-ea"/>
                  </a:rPr>
                  <a:t>②</a:t>
                </a:r>
                <a:endParaRPr sz="2400" b="1">
                  <a:sym typeface="+mn-ea"/>
                </a:endParaRPr>
              </a:p>
              <a:p>
                <a:pPr algn="dist">
                  <a:lnSpc>
                    <a:spcPct val="110000"/>
                  </a:lnSpc>
                </a:pPr>
                <a:r>
                  <a:rPr sz="2400" b="1">
                    <a:sym typeface="+mn-ea"/>
                  </a:rPr>
                  <a:t>确</a:t>
                </a:r>
                <a:endParaRPr sz="2400" b="1">
                  <a:sym typeface="+mn-ea"/>
                </a:endParaRPr>
              </a:p>
              <a:p>
                <a:pPr algn="dist">
                  <a:lnSpc>
                    <a:spcPct val="110000"/>
                  </a:lnSpc>
                </a:pPr>
                <a:r>
                  <a:rPr sz="2400" b="1">
                    <a:sym typeface="+mn-ea"/>
                  </a:rPr>
                  <a:t>定</a:t>
                </a:r>
                <a:endParaRPr sz="2400" b="1">
                  <a:sym typeface="+mn-ea"/>
                </a:endParaRPr>
              </a:p>
              <a:p>
                <a:pPr algn="dist">
                  <a:lnSpc>
                    <a:spcPct val="110000"/>
                  </a:lnSpc>
                </a:pPr>
                <a:r>
                  <a:rPr sz="2400" b="1">
                    <a:sym typeface="+mn-ea"/>
                  </a:rPr>
                  <a:t>内</a:t>
                </a:r>
                <a:endParaRPr sz="2400" b="1">
                  <a:sym typeface="+mn-ea"/>
                </a:endParaRPr>
              </a:p>
              <a:p>
                <a:pPr algn="dist">
                  <a:lnSpc>
                    <a:spcPct val="110000"/>
                  </a:lnSpc>
                </a:pPr>
                <a:r>
                  <a:rPr sz="2400" b="1">
                    <a:sym typeface="+mn-ea"/>
                  </a:rPr>
                  <a:t>容</a:t>
                </a:r>
                <a:endParaRPr sz="2400" b="1">
                  <a:sym typeface="+mn-ea"/>
                </a:endParaRPr>
              </a:p>
            </p:txBody>
          </p:sp>
        </p:grpSp>
        <p:grpSp>
          <p:nvGrpSpPr>
            <p:cNvPr id="16" name="组合 15"/>
            <p:cNvGrpSpPr/>
            <p:nvPr/>
          </p:nvGrpSpPr>
          <p:grpSpPr>
            <a:xfrm rot="0">
              <a:off x="7674" y="4919"/>
              <a:ext cx="1666" cy="4678"/>
              <a:chOff x="9719" y="4795"/>
              <a:chExt cx="1666" cy="4879"/>
            </a:xfrm>
          </p:grpSpPr>
          <p:sp>
            <p:nvSpPr>
              <p:cNvPr id="10" name="矩形: 圆角 5"/>
              <p:cNvSpPr/>
              <p:nvPr>
                <p:custDataLst>
                  <p:tags r:id="rId4"/>
                </p:custDataLst>
              </p:nvPr>
            </p:nvSpPr>
            <p:spPr>
              <a:xfrm rot="16200000" flipV="1">
                <a:off x="8112" y="6621"/>
                <a:ext cx="4879" cy="1226"/>
              </a:xfrm>
              <a:prstGeom prst="roundRect">
                <a:avLst/>
              </a:prstGeom>
              <a:blipFill rotWithShape="1">
                <a:blip r:embed="rId2"/>
                <a:stretch>
                  <a:fillRect/>
                </a:stretch>
              </a:blip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sz="2400" b="1">
                  <a:solidFill>
                    <a:schemeClr val="tx1"/>
                  </a:solidFill>
                </a:endParaRPr>
              </a:p>
            </p:txBody>
          </p:sp>
          <p:sp>
            <p:nvSpPr>
              <p:cNvPr id="11" name="文本框 10"/>
              <p:cNvSpPr txBox="1"/>
              <p:nvPr/>
            </p:nvSpPr>
            <p:spPr>
              <a:xfrm>
                <a:off x="9719" y="4841"/>
                <a:ext cx="1666" cy="4817"/>
              </a:xfrm>
              <a:prstGeom prst="rect">
                <a:avLst/>
              </a:prstGeom>
              <a:noFill/>
            </p:spPr>
            <p:txBody>
              <a:bodyPr wrap="square" rtlCol="0">
                <a:spAutoFit/>
              </a:bodyPr>
              <a:p>
                <a:pPr algn="ctr">
                  <a:lnSpc>
                    <a:spcPct val="110000"/>
                  </a:lnSpc>
                </a:pPr>
                <a:r>
                  <a:rPr sz="2400" b="1">
                    <a:sym typeface="+mn-ea"/>
                  </a:rPr>
                  <a:t>③</a:t>
                </a:r>
                <a:endParaRPr sz="2400" b="1">
                  <a:sym typeface="+mn-ea"/>
                </a:endParaRPr>
              </a:p>
              <a:p>
                <a:pPr algn="ctr">
                  <a:lnSpc>
                    <a:spcPct val="110000"/>
                  </a:lnSpc>
                </a:pPr>
                <a:r>
                  <a:rPr sz="2400" b="1">
                    <a:sym typeface="+mn-ea"/>
                  </a:rPr>
                  <a:t>选</a:t>
                </a:r>
                <a:endParaRPr sz="2400" b="1">
                  <a:sym typeface="+mn-ea"/>
                </a:endParaRPr>
              </a:p>
              <a:p>
                <a:pPr algn="ctr">
                  <a:lnSpc>
                    <a:spcPct val="110000"/>
                  </a:lnSpc>
                </a:pPr>
                <a:r>
                  <a:rPr sz="2400" b="1">
                    <a:sym typeface="+mn-ea"/>
                  </a:rPr>
                  <a:t>择</a:t>
                </a:r>
                <a:endParaRPr sz="2400" b="1">
                  <a:sym typeface="+mn-ea"/>
                </a:endParaRPr>
              </a:p>
              <a:p>
                <a:pPr algn="ctr">
                  <a:lnSpc>
                    <a:spcPct val="110000"/>
                  </a:lnSpc>
                </a:pPr>
                <a:r>
                  <a:rPr sz="2400" b="1">
                    <a:sym typeface="+mn-ea"/>
                  </a:rPr>
                  <a:t>活</a:t>
                </a:r>
                <a:endParaRPr sz="2400" b="1">
                  <a:sym typeface="+mn-ea"/>
                </a:endParaRPr>
              </a:p>
              <a:p>
                <a:pPr algn="ctr">
                  <a:lnSpc>
                    <a:spcPct val="110000"/>
                  </a:lnSpc>
                </a:pPr>
                <a:r>
                  <a:rPr sz="2400" b="1">
                    <a:sym typeface="+mn-ea"/>
                  </a:rPr>
                  <a:t>动</a:t>
                </a:r>
                <a:endParaRPr sz="2400" b="1">
                  <a:sym typeface="+mn-ea"/>
                </a:endParaRPr>
              </a:p>
              <a:p>
                <a:pPr algn="ctr">
                  <a:lnSpc>
                    <a:spcPct val="110000"/>
                  </a:lnSpc>
                </a:pPr>
                <a:r>
                  <a:rPr sz="2400" b="1">
                    <a:sym typeface="+mn-ea"/>
                  </a:rPr>
                  <a:t>方</a:t>
                </a:r>
                <a:endParaRPr sz="2400" b="1">
                  <a:sym typeface="+mn-ea"/>
                </a:endParaRPr>
              </a:p>
              <a:p>
                <a:pPr algn="ctr">
                  <a:lnSpc>
                    <a:spcPct val="110000"/>
                  </a:lnSpc>
                </a:pPr>
                <a:r>
                  <a:rPr sz="2400" b="1">
                    <a:sym typeface="+mn-ea"/>
                  </a:rPr>
                  <a:t>式</a:t>
                </a:r>
                <a:endParaRPr sz="2400" b="1">
                  <a:sym typeface="+mn-ea"/>
                </a:endParaRPr>
              </a:p>
            </p:txBody>
          </p:sp>
        </p:grpSp>
        <p:grpSp>
          <p:nvGrpSpPr>
            <p:cNvPr id="17" name="组合 16"/>
            <p:cNvGrpSpPr/>
            <p:nvPr/>
          </p:nvGrpSpPr>
          <p:grpSpPr>
            <a:xfrm rot="0">
              <a:off x="10088" y="4904"/>
              <a:ext cx="1666" cy="4678"/>
              <a:chOff x="12684" y="4795"/>
              <a:chExt cx="1666" cy="4879"/>
            </a:xfrm>
          </p:grpSpPr>
          <p:sp>
            <p:nvSpPr>
              <p:cNvPr id="12" name="矩形: 圆角 5"/>
              <p:cNvSpPr/>
              <p:nvPr>
                <p:custDataLst>
                  <p:tags r:id="rId5"/>
                </p:custDataLst>
              </p:nvPr>
            </p:nvSpPr>
            <p:spPr>
              <a:xfrm rot="16200000" flipV="1">
                <a:off x="11077" y="6621"/>
                <a:ext cx="4879" cy="1226"/>
              </a:xfrm>
              <a:prstGeom prst="roundRect">
                <a:avLst/>
              </a:prstGeom>
              <a:blipFill rotWithShape="1">
                <a:blip r:embed="rId2"/>
                <a:stretch>
                  <a:fillRect/>
                </a:stretch>
              </a:blip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sz="2400" b="1">
                  <a:solidFill>
                    <a:schemeClr val="tx1"/>
                  </a:solidFill>
                </a:endParaRPr>
              </a:p>
            </p:txBody>
          </p:sp>
          <p:sp>
            <p:nvSpPr>
              <p:cNvPr id="13" name="文本框 12"/>
              <p:cNvSpPr txBox="1"/>
              <p:nvPr/>
            </p:nvSpPr>
            <p:spPr>
              <a:xfrm>
                <a:off x="12684" y="4841"/>
                <a:ext cx="1666" cy="4816"/>
              </a:xfrm>
              <a:prstGeom prst="rect">
                <a:avLst/>
              </a:prstGeom>
              <a:noFill/>
            </p:spPr>
            <p:txBody>
              <a:bodyPr wrap="square" rtlCol="0">
                <a:spAutoFit/>
              </a:bodyPr>
              <a:p>
                <a:pPr algn="ctr">
                  <a:lnSpc>
                    <a:spcPct val="110000"/>
                  </a:lnSpc>
                </a:pPr>
                <a:r>
                  <a:rPr sz="2400" b="1">
                    <a:sym typeface="+mn-ea"/>
                  </a:rPr>
                  <a:t>④</a:t>
                </a:r>
                <a:endParaRPr sz="2400" b="1">
                  <a:sym typeface="+mn-ea"/>
                </a:endParaRPr>
              </a:p>
              <a:p>
                <a:pPr algn="ctr">
                  <a:lnSpc>
                    <a:spcPct val="110000"/>
                  </a:lnSpc>
                </a:pPr>
                <a:r>
                  <a:rPr sz="2400" b="1">
                    <a:sym typeface="+mn-ea"/>
                  </a:rPr>
                  <a:t>拟</a:t>
                </a:r>
                <a:endParaRPr sz="2400" b="1">
                  <a:sym typeface="+mn-ea"/>
                </a:endParaRPr>
              </a:p>
              <a:p>
                <a:pPr algn="ctr">
                  <a:lnSpc>
                    <a:spcPct val="110000"/>
                  </a:lnSpc>
                </a:pPr>
                <a:r>
                  <a:rPr sz="2400" b="1">
                    <a:sym typeface="+mn-ea"/>
                  </a:rPr>
                  <a:t>订</a:t>
                </a:r>
                <a:endParaRPr sz="2400" b="1">
                  <a:sym typeface="+mn-ea"/>
                </a:endParaRPr>
              </a:p>
              <a:p>
                <a:pPr algn="ctr">
                  <a:lnSpc>
                    <a:spcPct val="110000"/>
                  </a:lnSpc>
                </a:pPr>
                <a:r>
                  <a:rPr sz="2400" b="1">
                    <a:sym typeface="+mn-ea"/>
                  </a:rPr>
                  <a:t>实</a:t>
                </a:r>
                <a:endParaRPr sz="2400" b="1">
                  <a:sym typeface="+mn-ea"/>
                </a:endParaRPr>
              </a:p>
              <a:p>
                <a:pPr algn="ctr">
                  <a:lnSpc>
                    <a:spcPct val="110000"/>
                  </a:lnSpc>
                </a:pPr>
                <a:r>
                  <a:rPr sz="2400" b="1">
                    <a:sym typeface="+mn-ea"/>
                  </a:rPr>
                  <a:t>施</a:t>
                </a:r>
                <a:endParaRPr sz="2400" b="1">
                  <a:sym typeface="+mn-ea"/>
                </a:endParaRPr>
              </a:p>
              <a:p>
                <a:pPr algn="ctr">
                  <a:lnSpc>
                    <a:spcPct val="110000"/>
                  </a:lnSpc>
                </a:pPr>
                <a:r>
                  <a:rPr sz="2400" b="1">
                    <a:sym typeface="+mn-ea"/>
                  </a:rPr>
                  <a:t>方</a:t>
                </a:r>
                <a:endParaRPr sz="2400" b="1">
                  <a:sym typeface="+mn-ea"/>
                </a:endParaRPr>
              </a:p>
              <a:p>
                <a:pPr algn="ctr">
                  <a:lnSpc>
                    <a:spcPct val="110000"/>
                  </a:lnSpc>
                </a:pPr>
                <a:r>
                  <a:rPr sz="2400" b="1">
                    <a:sym typeface="+mn-ea"/>
                  </a:rPr>
                  <a:t>案</a:t>
                </a:r>
                <a:endParaRPr sz="2400" b="1">
                  <a:sym typeface="+mn-ea"/>
                </a:endParaRPr>
              </a:p>
            </p:txBody>
          </p:sp>
        </p:grpSp>
        <p:grpSp>
          <p:nvGrpSpPr>
            <p:cNvPr id="2" name="组合 1"/>
            <p:cNvGrpSpPr/>
            <p:nvPr/>
          </p:nvGrpSpPr>
          <p:grpSpPr>
            <a:xfrm rot="0">
              <a:off x="12502" y="4919"/>
              <a:ext cx="1666" cy="4663"/>
              <a:chOff x="9719" y="4795"/>
              <a:chExt cx="1666" cy="4879"/>
            </a:xfrm>
          </p:grpSpPr>
          <p:sp>
            <p:nvSpPr>
              <p:cNvPr id="4" name="矩形: 圆角 5"/>
              <p:cNvSpPr/>
              <p:nvPr>
                <p:custDataLst>
                  <p:tags r:id="rId6"/>
                </p:custDataLst>
              </p:nvPr>
            </p:nvSpPr>
            <p:spPr>
              <a:xfrm rot="16200000" flipV="1">
                <a:off x="8112" y="6621"/>
                <a:ext cx="4879" cy="1226"/>
              </a:xfrm>
              <a:prstGeom prst="roundRect">
                <a:avLst/>
              </a:prstGeom>
              <a:blipFill rotWithShape="1">
                <a:blip r:embed="rId2"/>
                <a:stretch>
                  <a:fillRect/>
                </a:stretch>
              </a:blip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sz="2400" b="1">
                  <a:solidFill>
                    <a:schemeClr val="tx1"/>
                  </a:solidFill>
                </a:endParaRPr>
              </a:p>
            </p:txBody>
          </p:sp>
          <p:sp>
            <p:nvSpPr>
              <p:cNvPr id="19" name="文本框 18"/>
              <p:cNvSpPr txBox="1"/>
              <p:nvPr/>
            </p:nvSpPr>
            <p:spPr>
              <a:xfrm>
                <a:off x="9719" y="4841"/>
                <a:ext cx="1666" cy="3495"/>
              </a:xfrm>
              <a:prstGeom prst="rect">
                <a:avLst/>
              </a:prstGeom>
              <a:noFill/>
            </p:spPr>
            <p:txBody>
              <a:bodyPr wrap="square" rtlCol="0">
                <a:spAutoFit/>
              </a:bodyPr>
              <a:p>
                <a:pPr algn="ctr">
                  <a:lnSpc>
                    <a:spcPct val="110000"/>
                  </a:lnSpc>
                </a:pPr>
                <a:r>
                  <a:rPr sz="2400" b="1">
                    <a:sym typeface="+mn-ea"/>
                  </a:rPr>
                  <a:t>⑤</a:t>
                </a:r>
                <a:endParaRPr sz="2400" b="1">
                  <a:sym typeface="+mn-ea"/>
                </a:endParaRPr>
              </a:p>
              <a:p>
                <a:pPr algn="ctr">
                  <a:lnSpc>
                    <a:spcPct val="110000"/>
                  </a:lnSpc>
                </a:pPr>
                <a:r>
                  <a:rPr sz="2400" b="1">
                    <a:sym typeface="+mn-ea"/>
                  </a:rPr>
                  <a:t>活</a:t>
                </a:r>
                <a:endParaRPr sz="2400" b="1">
                  <a:sym typeface="+mn-ea"/>
                </a:endParaRPr>
              </a:p>
              <a:p>
                <a:pPr algn="ctr">
                  <a:lnSpc>
                    <a:spcPct val="110000"/>
                  </a:lnSpc>
                </a:pPr>
                <a:r>
                  <a:rPr sz="2400" b="1">
                    <a:sym typeface="+mn-ea"/>
                  </a:rPr>
                  <a:t>动</a:t>
                </a:r>
                <a:endParaRPr sz="2400" b="1">
                  <a:sym typeface="+mn-ea"/>
                </a:endParaRPr>
              </a:p>
              <a:p>
                <a:pPr algn="ctr">
                  <a:lnSpc>
                    <a:spcPct val="110000"/>
                  </a:lnSpc>
                </a:pPr>
                <a:r>
                  <a:rPr sz="2400" b="1">
                    <a:sym typeface="+mn-ea"/>
                  </a:rPr>
                  <a:t>实</a:t>
                </a:r>
                <a:endParaRPr sz="2400" b="1">
                  <a:sym typeface="+mn-ea"/>
                </a:endParaRPr>
              </a:p>
              <a:p>
                <a:pPr algn="ctr">
                  <a:lnSpc>
                    <a:spcPct val="110000"/>
                  </a:lnSpc>
                </a:pPr>
                <a:r>
                  <a:rPr sz="2400" b="1">
                    <a:sym typeface="+mn-ea"/>
                  </a:rPr>
                  <a:t>施</a:t>
                </a:r>
                <a:endParaRPr sz="2400" b="1">
                  <a:sym typeface="+mn-ea"/>
                </a:endParaRPr>
              </a:p>
            </p:txBody>
          </p:sp>
        </p:grpSp>
        <p:grpSp>
          <p:nvGrpSpPr>
            <p:cNvPr id="20" name="组合 19"/>
            <p:cNvGrpSpPr/>
            <p:nvPr/>
          </p:nvGrpSpPr>
          <p:grpSpPr>
            <a:xfrm rot="0">
              <a:off x="14916" y="4919"/>
              <a:ext cx="1666" cy="4663"/>
              <a:chOff x="12684" y="4795"/>
              <a:chExt cx="1666" cy="4879"/>
            </a:xfrm>
          </p:grpSpPr>
          <p:sp>
            <p:nvSpPr>
              <p:cNvPr id="21" name="矩形: 圆角 5"/>
              <p:cNvSpPr/>
              <p:nvPr>
                <p:custDataLst>
                  <p:tags r:id="rId7"/>
                </p:custDataLst>
              </p:nvPr>
            </p:nvSpPr>
            <p:spPr>
              <a:xfrm rot="16200000" flipV="1">
                <a:off x="11077" y="6621"/>
                <a:ext cx="4879" cy="1226"/>
              </a:xfrm>
              <a:prstGeom prst="roundRect">
                <a:avLst/>
              </a:prstGeom>
              <a:blipFill rotWithShape="1">
                <a:blip r:embed="rId2"/>
                <a:stretch>
                  <a:fillRect/>
                </a:stretch>
              </a:blip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sz="2400" b="1">
                  <a:solidFill>
                    <a:schemeClr val="tx1"/>
                  </a:solidFill>
                </a:endParaRPr>
              </a:p>
            </p:txBody>
          </p:sp>
          <p:sp>
            <p:nvSpPr>
              <p:cNvPr id="22" name="文本框 21"/>
              <p:cNvSpPr txBox="1"/>
              <p:nvPr/>
            </p:nvSpPr>
            <p:spPr>
              <a:xfrm>
                <a:off x="12684" y="4841"/>
                <a:ext cx="1666" cy="4163"/>
              </a:xfrm>
              <a:prstGeom prst="rect">
                <a:avLst/>
              </a:prstGeom>
              <a:noFill/>
            </p:spPr>
            <p:txBody>
              <a:bodyPr wrap="square" rtlCol="0">
                <a:spAutoFit/>
              </a:bodyPr>
              <a:p>
                <a:pPr algn="ctr">
                  <a:lnSpc>
                    <a:spcPct val="110000"/>
                  </a:lnSpc>
                </a:pPr>
                <a:r>
                  <a:rPr sz="2400" b="1">
                    <a:sym typeface="+mn-ea"/>
                  </a:rPr>
                  <a:t>⑥</a:t>
                </a:r>
                <a:endParaRPr sz="2400" b="1">
                  <a:sym typeface="+mn-ea"/>
                </a:endParaRPr>
              </a:p>
              <a:p>
                <a:pPr algn="ctr">
                  <a:lnSpc>
                    <a:spcPct val="110000"/>
                  </a:lnSpc>
                </a:pPr>
                <a:r>
                  <a:rPr sz="2400" b="1">
                    <a:sym typeface="+mn-ea"/>
                  </a:rPr>
                  <a:t>活</a:t>
                </a:r>
                <a:endParaRPr sz="2400" b="1">
                  <a:sym typeface="+mn-ea"/>
                </a:endParaRPr>
              </a:p>
              <a:p>
                <a:pPr algn="ctr">
                  <a:lnSpc>
                    <a:spcPct val="110000"/>
                  </a:lnSpc>
                </a:pPr>
                <a:r>
                  <a:rPr sz="2400" b="1">
                    <a:sym typeface="+mn-ea"/>
                  </a:rPr>
                  <a:t>动</a:t>
                </a:r>
                <a:endParaRPr sz="2400" b="1">
                  <a:sym typeface="+mn-ea"/>
                </a:endParaRPr>
              </a:p>
              <a:p>
                <a:pPr algn="ctr">
                  <a:lnSpc>
                    <a:spcPct val="110000"/>
                  </a:lnSpc>
                </a:pPr>
                <a:r>
                  <a:rPr sz="2400" b="1">
                    <a:sym typeface="+mn-ea"/>
                  </a:rPr>
                  <a:t>小</a:t>
                </a:r>
                <a:endParaRPr sz="2400" b="1">
                  <a:sym typeface="+mn-ea"/>
                </a:endParaRPr>
              </a:p>
              <a:p>
                <a:pPr algn="ctr">
                  <a:lnSpc>
                    <a:spcPct val="110000"/>
                  </a:lnSpc>
                </a:pPr>
                <a:r>
                  <a:rPr sz="2400" b="1">
                    <a:sym typeface="+mn-ea"/>
                  </a:rPr>
                  <a:t>结</a:t>
                </a:r>
                <a:endParaRPr sz="2400" b="1">
                  <a:sym typeface="+mn-ea"/>
                </a:endParaRPr>
              </a:p>
              <a:p>
                <a:pPr algn="ctr">
                  <a:lnSpc>
                    <a:spcPct val="110000"/>
                  </a:lnSpc>
                </a:pPr>
                <a:endParaRPr sz="2400" b="1">
                  <a:sym typeface="+mn-ea"/>
                </a:endParaRPr>
              </a:p>
            </p:txBody>
          </p:sp>
        </p:grpSp>
      </p:gr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barn(outVertical)">
                                      <p:cBhvr>
                                        <p:cTn id="1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42035"/>
            <a:ext cx="10730865" cy="4805680"/>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（五）引导自我教育</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40000"/>
              </a:lnSpc>
            </a:pPr>
            <a:r>
              <a:rPr lang="en-US" sz="2400" b="1"/>
              <a:t>       </a:t>
            </a:r>
            <a:r>
              <a:rPr sz="2400" b="1"/>
              <a:t>自我教育包括自我认识、自我体验、自我管理、自我调节、自我激励等方面，分为个体的自我教育和群体的自我教育。从心理学立场看，一个人的完整自我至少包括这样几个侧面：一是物质自我，含躯体自我（身高、体重、体形、体质等）和躯体外自我（我的座位、我的班级、我的家乡等）；二是关系自我，如我的父母、我的朋友、我的老师等；三是社会自我，包括我的社会角色（职业、岗位等）和他人眼中的我（即一个人的社会形象）；四是集体自我，如我的种族、肤色、宗教信仰及国家、民族等；五是精神自我（或人格自我），如我的思想、情感、价值观、能力、个性、品格、抱负等。</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16635"/>
            <a:ext cx="7609205" cy="526415"/>
          </a:xfrm>
          <a:prstGeom prst="rect">
            <a:avLst/>
          </a:prstGeom>
          <a:noFill/>
        </p:spPr>
        <p:txBody>
          <a:bodyPr wrap="square" rtlCol="0" anchor="t">
            <a:noAutofit/>
          </a:bodyPr>
          <a:p>
            <a:pPr algn="just">
              <a:lnSpc>
                <a:spcPct val="110000"/>
              </a:lnSpc>
            </a:pPr>
            <a:r>
              <a:rPr lang="en-US" sz="2400" b="1"/>
              <a:t>       </a:t>
            </a:r>
            <a:r>
              <a:rPr sz="2400" b="1"/>
              <a:t>班主任引导学生进行自我教育宜做到：</a:t>
            </a:r>
            <a:endParaRPr sz="2400" b="1"/>
          </a:p>
        </p:txBody>
      </p:sp>
      <p:sp>
        <p:nvSpPr>
          <p:cNvPr id="4" name="圆角矩形 3"/>
          <p:cNvSpPr/>
          <p:nvPr/>
        </p:nvSpPr>
        <p:spPr>
          <a:xfrm>
            <a:off x="1161415" y="1614170"/>
            <a:ext cx="9856470" cy="4463415"/>
          </a:xfrm>
          <a:prstGeom prst="roundRect">
            <a:avLst>
              <a:gd name="adj" fmla="val 6211"/>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t" anchorCtr="0"/>
          <a:p>
            <a:pPr algn="l">
              <a:lnSpc>
                <a:spcPct val="160000"/>
              </a:lnSpc>
            </a:pPr>
            <a:r>
              <a:rPr sz="2400" b="1">
                <a:solidFill>
                  <a:schemeClr val="tx1"/>
                </a:solidFill>
              </a:rPr>
              <a:t>①让学生在班级生活中有展示自己的机会；</a:t>
            </a:r>
            <a:endParaRPr sz="2400" b="1">
              <a:solidFill>
                <a:schemeClr val="tx1"/>
              </a:solidFill>
            </a:endParaRPr>
          </a:p>
          <a:p>
            <a:pPr algn="l">
              <a:lnSpc>
                <a:spcPct val="160000"/>
              </a:lnSpc>
            </a:pPr>
            <a:r>
              <a:rPr sz="2400" b="1">
                <a:solidFill>
                  <a:schemeClr val="tx1"/>
                </a:solidFill>
                <a:sym typeface="+mn-ea"/>
              </a:rPr>
              <a:t>②让学生有闲暇做一些自己感兴趣的事；</a:t>
            </a:r>
            <a:endParaRPr sz="2400" b="1">
              <a:solidFill>
                <a:schemeClr val="tx1"/>
              </a:solidFill>
              <a:sym typeface="+mn-ea"/>
            </a:endParaRPr>
          </a:p>
          <a:p>
            <a:pPr algn="l">
              <a:lnSpc>
                <a:spcPct val="160000"/>
              </a:lnSpc>
            </a:pPr>
            <a:r>
              <a:rPr sz="2400" b="1">
                <a:solidFill>
                  <a:schemeClr val="tx1"/>
                </a:solidFill>
                <a:sym typeface="+mn-ea"/>
              </a:rPr>
              <a:t>③让学生因自己的意念、言行而感到骄傲（自豪）或难为情（或羞愧）</a:t>
            </a:r>
            <a:r>
              <a:rPr lang="zh-CN" sz="2400" b="1">
                <a:solidFill>
                  <a:schemeClr val="tx1"/>
                </a:solidFill>
                <a:sym typeface="+mn-ea"/>
              </a:rPr>
              <a:t>；</a:t>
            </a:r>
            <a:endParaRPr lang="zh-CN" sz="2400" b="1">
              <a:solidFill>
                <a:schemeClr val="tx1"/>
              </a:solidFill>
            </a:endParaRPr>
          </a:p>
          <a:p>
            <a:pPr algn="l">
              <a:lnSpc>
                <a:spcPct val="160000"/>
              </a:lnSpc>
            </a:pPr>
            <a:r>
              <a:rPr sz="2400" b="1">
                <a:solidFill>
                  <a:schemeClr val="tx1"/>
                </a:solidFill>
                <a:sym typeface="+mn-ea"/>
              </a:rPr>
              <a:t>④让学生“找回”属于自己的感觉（努力所得、能力所及）；</a:t>
            </a:r>
            <a:endParaRPr sz="2400" b="1">
              <a:solidFill>
                <a:schemeClr val="tx1"/>
              </a:solidFill>
            </a:endParaRPr>
          </a:p>
          <a:p>
            <a:pPr algn="l">
              <a:lnSpc>
                <a:spcPct val="160000"/>
              </a:lnSpc>
            </a:pPr>
            <a:r>
              <a:rPr sz="2400" b="1">
                <a:solidFill>
                  <a:schemeClr val="tx1"/>
                </a:solidFill>
                <a:sym typeface="+mn-ea"/>
              </a:rPr>
              <a:t>⑤让学生“说出”（叙事）自己的体验或感受；</a:t>
            </a:r>
            <a:endParaRPr sz="2400" b="1">
              <a:solidFill>
                <a:schemeClr val="tx1"/>
              </a:solidFill>
            </a:endParaRPr>
          </a:p>
          <a:p>
            <a:pPr algn="l">
              <a:lnSpc>
                <a:spcPct val="160000"/>
              </a:lnSpc>
            </a:pPr>
            <a:r>
              <a:rPr sz="2400" b="1">
                <a:solidFill>
                  <a:schemeClr val="tx1"/>
                </a:solidFill>
                <a:sym typeface="+mn-ea"/>
              </a:rPr>
              <a:t>⑥让学生意识到周围的好人好事；</a:t>
            </a:r>
            <a:endParaRPr sz="2400" b="1">
              <a:solidFill>
                <a:schemeClr val="tx1"/>
              </a:solidFill>
            </a:endParaRPr>
          </a:p>
          <a:p>
            <a:pPr algn="l">
              <a:lnSpc>
                <a:spcPct val="160000"/>
              </a:lnSpc>
            </a:pPr>
            <a:r>
              <a:rPr sz="2400" b="1">
                <a:solidFill>
                  <a:schemeClr val="tx1"/>
                </a:solidFill>
                <a:sym typeface="+mn-ea"/>
              </a:rPr>
              <a:t>⑦让学生看到自己的变化，并尝试着给自己绘“脸谱”；</a:t>
            </a:r>
            <a:endParaRPr lang="zh-CN" sz="2400" b="1">
              <a:solidFill>
                <a:schemeClr val="tx1"/>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16635"/>
            <a:ext cx="7609205" cy="526415"/>
          </a:xfrm>
          <a:prstGeom prst="rect">
            <a:avLst/>
          </a:prstGeom>
          <a:noFill/>
        </p:spPr>
        <p:txBody>
          <a:bodyPr wrap="square" rtlCol="0" anchor="t">
            <a:noAutofit/>
          </a:bodyPr>
          <a:p>
            <a:pPr algn="just">
              <a:lnSpc>
                <a:spcPct val="110000"/>
              </a:lnSpc>
            </a:pPr>
            <a:r>
              <a:rPr lang="en-US" sz="2400" b="1"/>
              <a:t>       </a:t>
            </a:r>
            <a:r>
              <a:rPr sz="2400" b="1"/>
              <a:t>班主任引导学生进行自我教育宜做到：</a:t>
            </a:r>
            <a:endParaRPr sz="2400" b="1"/>
          </a:p>
        </p:txBody>
      </p:sp>
      <p:sp>
        <p:nvSpPr>
          <p:cNvPr id="4" name="圆角矩形 3"/>
          <p:cNvSpPr/>
          <p:nvPr/>
        </p:nvSpPr>
        <p:spPr>
          <a:xfrm>
            <a:off x="1161415" y="1614170"/>
            <a:ext cx="9856470" cy="4463415"/>
          </a:xfrm>
          <a:prstGeom prst="roundRect">
            <a:avLst>
              <a:gd name="adj" fmla="val 6211"/>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t" anchorCtr="0"/>
          <a:p>
            <a:pPr algn="l">
              <a:lnSpc>
                <a:spcPct val="140000"/>
              </a:lnSpc>
            </a:pPr>
            <a:r>
              <a:rPr sz="2400" b="1">
                <a:solidFill>
                  <a:schemeClr val="tx1"/>
                </a:solidFill>
                <a:sym typeface="+mn-ea"/>
              </a:rPr>
              <a:t>⑧让学生尝试构筑人生理想；</a:t>
            </a:r>
            <a:endParaRPr sz="2400" b="1">
              <a:solidFill>
                <a:schemeClr val="tx1"/>
              </a:solidFill>
              <a:sym typeface="+mn-ea"/>
            </a:endParaRPr>
          </a:p>
          <a:p>
            <a:pPr algn="l">
              <a:lnSpc>
                <a:spcPct val="140000"/>
              </a:lnSpc>
            </a:pPr>
            <a:r>
              <a:rPr sz="2400" b="1">
                <a:solidFill>
                  <a:schemeClr val="tx1"/>
                </a:solidFill>
                <a:sym typeface="+mn-ea"/>
              </a:rPr>
              <a:t>⑨让学生尝试进行自我反思；</a:t>
            </a:r>
            <a:endParaRPr sz="2400" b="1">
              <a:solidFill>
                <a:schemeClr val="tx1"/>
              </a:solidFill>
              <a:sym typeface="+mn-ea"/>
            </a:endParaRPr>
          </a:p>
          <a:p>
            <a:pPr algn="l">
              <a:lnSpc>
                <a:spcPct val="140000"/>
              </a:lnSpc>
            </a:pPr>
            <a:r>
              <a:rPr lang="zh-CN" sz="2400" b="1">
                <a:solidFill>
                  <a:schemeClr val="tx1"/>
                </a:solidFill>
                <a:sym typeface="+mn-ea"/>
              </a:rPr>
              <a:t>⑩</a:t>
            </a:r>
            <a:r>
              <a:rPr sz="2400" b="1">
                <a:solidFill>
                  <a:schemeClr val="tx1"/>
                </a:solidFill>
                <a:sym typeface="+mn-ea"/>
              </a:rPr>
              <a:t>给学生的内心世界留出空间；</a:t>
            </a:r>
            <a:endParaRPr sz="2400" b="1">
              <a:solidFill>
                <a:schemeClr val="tx1"/>
              </a:solidFill>
              <a:sym typeface="+mn-ea"/>
            </a:endParaRPr>
          </a:p>
          <a:p>
            <a:pPr algn="l">
              <a:lnSpc>
                <a:spcPct val="140000"/>
              </a:lnSpc>
            </a:pPr>
            <a:r>
              <a:rPr sz="2400" b="1">
                <a:solidFill>
                  <a:schemeClr val="tx1"/>
                </a:solidFill>
                <a:sym typeface="+mn-ea"/>
              </a:rPr>
              <a:t>⑪</a:t>
            </a:r>
            <a:r>
              <a:rPr sz="2400" b="1">
                <a:solidFill>
                  <a:schemeClr val="tx1"/>
                </a:solidFill>
                <a:sym typeface="+mn-ea"/>
              </a:rPr>
              <a:t>倾听学生内心的声音</a:t>
            </a:r>
            <a:r>
              <a:rPr lang="zh-CN" sz="2400" b="1">
                <a:solidFill>
                  <a:schemeClr val="tx1"/>
                </a:solidFill>
                <a:sym typeface="+mn-ea"/>
              </a:rPr>
              <a:t>；</a:t>
            </a:r>
            <a:endParaRPr lang="zh-CN" sz="2400" b="1">
              <a:solidFill>
                <a:schemeClr val="tx1"/>
              </a:solidFill>
              <a:sym typeface="+mn-ea"/>
            </a:endParaRPr>
          </a:p>
          <a:p>
            <a:pPr algn="l">
              <a:lnSpc>
                <a:spcPct val="140000"/>
              </a:lnSpc>
            </a:pPr>
            <a:r>
              <a:rPr sz="2400" b="1">
                <a:solidFill>
                  <a:schemeClr val="tx1"/>
                </a:solidFill>
                <a:sym typeface="+mn-ea"/>
              </a:rPr>
              <a:t>⑫唤醒学生的良知；</a:t>
            </a:r>
            <a:endParaRPr sz="2400" b="1">
              <a:solidFill>
                <a:schemeClr val="tx1"/>
              </a:solidFill>
              <a:sym typeface="+mn-ea"/>
            </a:endParaRPr>
          </a:p>
          <a:p>
            <a:pPr algn="l">
              <a:lnSpc>
                <a:spcPct val="140000"/>
              </a:lnSpc>
            </a:pPr>
            <a:r>
              <a:rPr sz="2400" b="1">
                <a:solidFill>
                  <a:schemeClr val="tx1"/>
                </a:solidFill>
                <a:sym typeface="+mn-ea"/>
              </a:rPr>
              <a:t>⑬</a:t>
            </a:r>
            <a:r>
              <a:rPr sz="2400" b="1">
                <a:solidFill>
                  <a:schemeClr val="tx1"/>
                </a:solidFill>
                <a:sym typeface="+mn-ea"/>
              </a:rPr>
              <a:t>给学生留有面子</a:t>
            </a:r>
            <a:r>
              <a:rPr lang="zh-CN" sz="2400" b="1">
                <a:solidFill>
                  <a:schemeClr val="tx1"/>
                </a:solidFill>
                <a:sym typeface="+mn-ea"/>
              </a:rPr>
              <a:t>；</a:t>
            </a:r>
            <a:endParaRPr lang="zh-CN" sz="2400" b="1">
              <a:solidFill>
                <a:schemeClr val="tx1"/>
              </a:solidFill>
              <a:sym typeface="+mn-ea"/>
            </a:endParaRPr>
          </a:p>
          <a:p>
            <a:pPr algn="l">
              <a:lnSpc>
                <a:spcPct val="140000"/>
              </a:lnSpc>
            </a:pPr>
            <a:r>
              <a:rPr sz="2400" b="1">
                <a:solidFill>
                  <a:schemeClr val="tx1"/>
                </a:solidFill>
                <a:sym typeface="+mn-ea"/>
              </a:rPr>
              <a:t>⑭</a:t>
            </a:r>
            <a:r>
              <a:rPr sz="2400" b="1">
                <a:solidFill>
                  <a:schemeClr val="tx1"/>
                </a:solidFill>
                <a:sym typeface="+mn-ea"/>
              </a:rPr>
              <a:t>学会利用学生的“自私”</a:t>
            </a:r>
            <a:r>
              <a:rPr lang="zh-CN" sz="2400" b="1">
                <a:solidFill>
                  <a:schemeClr val="tx1"/>
                </a:solidFill>
                <a:sym typeface="+mn-ea"/>
              </a:rPr>
              <a:t>；</a:t>
            </a:r>
            <a:endParaRPr lang="zh-CN" sz="2400" b="1">
              <a:solidFill>
                <a:schemeClr val="tx1"/>
              </a:solidFill>
            </a:endParaRPr>
          </a:p>
          <a:p>
            <a:pPr algn="l">
              <a:lnSpc>
                <a:spcPct val="140000"/>
              </a:lnSpc>
            </a:pPr>
            <a:r>
              <a:rPr sz="2400" b="1">
                <a:solidFill>
                  <a:schemeClr val="tx1"/>
                </a:solidFill>
                <a:sym typeface="+mn-ea"/>
              </a:rPr>
              <a:t>⑮</a:t>
            </a:r>
            <a:r>
              <a:rPr sz="2400" b="1">
                <a:solidFill>
                  <a:schemeClr val="tx1"/>
                </a:solidFill>
                <a:sym typeface="+mn-ea"/>
              </a:rPr>
              <a:t>大处着眼，小处入手，保护学生的独特性。</a:t>
            </a:r>
            <a:endParaRPr sz="2400" b="1">
              <a:solidFill>
                <a:schemeClr val="tx1"/>
              </a:solidFill>
            </a:endParaRPr>
          </a:p>
          <a:p>
            <a:pPr algn="l">
              <a:lnSpc>
                <a:spcPct val="160000"/>
              </a:lnSpc>
            </a:pPr>
            <a:endParaRPr lang="zh-CN" sz="2400" b="1">
              <a:solidFill>
                <a:schemeClr val="tx1"/>
              </a:solidFill>
            </a:endParaRPr>
          </a:p>
          <a:p>
            <a:pPr algn="l">
              <a:lnSpc>
                <a:spcPct val="160000"/>
              </a:lnSpc>
            </a:pPr>
            <a:endParaRPr sz="2400" b="1">
              <a:solidFill>
                <a:schemeClr val="tx1"/>
              </a:solidFill>
            </a:endParaRPr>
          </a:p>
          <a:p>
            <a:pPr algn="l">
              <a:lnSpc>
                <a:spcPct val="160000"/>
              </a:lnSpc>
            </a:pPr>
            <a:endParaRPr lang="zh-CN" sz="2400" b="1">
              <a:solidFill>
                <a:schemeClr val="tx1"/>
              </a:solidFill>
            </a:endParaRPr>
          </a:p>
          <a:p>
            <a:pPr algn="l">
              <a:lnSpc>
                <a:spcPct val="160000"/>
              </a:lnSpc>
            </a:pPr>
            <a:endParaRPr sz="2400" b="1">
              <a:solidFill>
                <a:schemeClr val="tx1"/>
              </a:solidFill>
            </a:endParaRPr>
          </a:p>
          <a:p>
            <a:pPr algn="l">
              <a:lnSpc>
                <a:spcPct val="160000"/>
              </a:lnSpc>
            </a:pPr>
            <a:endParaRPr lang="zh-CN" sz="2400" b="1">
              <a:solidFill>
                <a:schemeClr val="tx1"/>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01980" y="940435"/>
            <a:ext cx="10730865" cy="1783080"/>
          </a:xfrm>
          <a:prstGeom prst="rect">
            <a:avLst/>
          </a:prstGeom>
          <a:noFill/>
        </p:spPr>
        <p:txBody>
          <a:bodyPr wrap="square" rtlCol="0" anchor="t">
            <a:noAutofit/>
          </a:bodyPr>
          <a:p>
            <a:pPr algn="just">
              <a:lnSpc>
                <a:spcPct val="120000"/>
              </a:lnSpc>
            </a:pPr>
            <a:r>
              <a:rPr lang="en-US" altLang="zh-CN" sz="2800" b="1">
                <a:solidFill>
                  <a:schemeClr val="accent1">
                    <a:lumMod val="75000"/>
                  </a:schemeClr>
                </a:solidFill>
              </a:rPr>
              <a:t>      </a:t>
            </a:r>
            <a:r>
              <a:rPr lang="zh-CN" altLang="en-US" sz="2800" b="1">
                <a:solidFill>
                  <a:schemeClr val="accent1">
                    <a:lumMod val="75000"/>
                  </a:schemeClr>
                </a:solidFill>
              </a:rPr>
              <a:t>二、班级非正式群体教育</a:t>
            </a:r>
            <a:endParaRPr lang="zh-CN" altLang="en-US" sz="2800" b="1">
              <a:solidFill>
                <a:schemeClr val="accent1">
                  <a:lumMod val="75000"/>
                </a:schemeClr>
              </a:solidFill>
            </a:endParaRPr>
          </a:p>
          <a:p>
            <a:pPr algn="just">
              <a:lnSpc>
                <a:spcPct val="120000"/>
              </a:lnSpc>
            </a:pPr>
            <a:r>
              <a:rPr lang="en-US" altLang="zh-CN" sz="2800" b="1">
                <a:solidFill>
                  <a:schemeClr val="accent1">
                    <a:lumMod val="75000"/>
                  </a:schemeClr>
                </a:solidFill>
              </a:rPr>
              <a:t>    </a:t>
            </a:r>
            <a:r>
              <a:rPr lang="zh-CN" altLang="en-US" sz="2400" b="1">
                <a:solidFill>
                  <a:schemeClr val="accent1">
                    <a:lumMod val="75000"/>
                  </a:schemeClr>
                </a:solidFill>
              </a:rPr>
              <a:t>（一）班级非正式群体的特点和类型</a:t>
            </a:r>
            <a:endParaRPr lang="zh-CN" altLang="en-US" sz="2400" b="1">
              <a:solidFill>
                <a:schemeClr val="accent1">
                  <a:lumMod val="75000"/>
                </a:schemeClr>
              </a:solidFill>
            </a:endParaRPr>
          </a:p>
          <a:p>
            <a:pPr algn="just">
              <a:lnSpc>
                <a:spcPct val="50000"/>
              </a:lnSpc>
            </a:pPr>
            <a:endParaRPr lang="zh-CN" altLang="en-US" sz="2400" b="1">
              <a:solidFill>
                <a:schemeClr val="accent1">
                  <a:lumMod val="75000"/>
                </a:schemeClr>
              </a:solidFill>
            </a:endParaRPr>
          </a:p>
          <a:p>
            <a:pPr algn="just">
              <a:lnSpc>
                <a:spcPct val="120000"/>
              </a:lnSpc>
            </a:pPr>
            <a:r>
              <a:rPr lang="en-US" sz="2400" b="1"/>
              <a:t>       </a:t>
            </a:r>
            <a:r>
              <a:rPr sz="2400" b="1"/>
              <a:t>班级非正式群体具有以下特点：</a:t>
            </a:r>
            <a:endParaRPr sz="2400" b="1"/>
          </a:p>
        </p:txBody>
      </p:sp>
      <p:sp>
        <p:nvSpPr>
          <p:cNvPr id="11" name="圆角矩形 10"/>
          <p:cNvSpPr/>
          <p:nvPr/>
        </p:nvSpPr>
        <p:spPr>
          <a:xfrm>
            <a:off x="1161415" y="2837815"/>
            <a:ext cx="9806305" cy="3119120"/>
          </a:xfrm>
          <a:prstGeom prst="roundRect">
            <a:avLst>
              <a:gd name="adj" fmla="val 6211"/>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t" anchorCtr="0"/>
          <a:p>
            <a:pPr algn="l">
              <a:lnSpc>
                <a:spcPct val="130000"/>
              </a:lnSpc>
            </a:pPr>
            <a:r>
              <a:rPr sz="2400" b="1">
                <a:solidFill>
                  <a:schemeClr val="tx1"/>
                </a:solidFill>
                <a:sym typeface="+mn-ea"/>
              </a:rPr>
              <a:t>①以共同利益、爱好或者观点一致为基础，以感情为纽带；</a:t>
            </a:r>
            <a:endParaRPr sz="2400" b="1">
              <a:solidFill>
                <a:schemeClr val="tx1"/>
              </a:solidFill>
              <a:sym typeface="+mn-ea"/>
            </a:endParaRPr>
          </a:p>
          <a:p>
            <a:pPr algn="l">
              <a:lnSpc>
                <a:spcPct val="130000"/>
              </a:lnSpc>
            </a:pPr>
            <a:r>
              <a:rPr sz="2400" b="1">
                <a:solidFill>
                  <a:schemeClr val="tx1"/>
                </a:solidFill>
                <a:sym typeface="+mn-ea"/>
              </a:rPr>
              <a:t>②有较强的内聚力和行为一致性；</a:t>
            </a:r>
            <a:endParaRPr sz="2400" b="1">
              <a:solidFill>
                <a:schemeClr val="tx1"/>
              </a:solidFill>
              <a:sym typeface="+mn-ea"/>
            </a:endParaRPr>
          </a:p>
          <a:p>
            <a:pPr algn="l">
              <a:lnSpc>
                <a:spcPct val="130000"/>
              </a:lnSpc>
            </a:pPr>
            <a:r>
              <a:rPr sz="2400" b="1">
                <a:solidFill>
                  <a:schemeClr val="tx1"/>
                </a:solidFill>
                <a:sym typeface="+mn-ea"/>
              </a:rPr>
              <a:t>③在群体内可能形成</a:t>
            </a:r>
            <a:r>
              <a:rPr lang="zh-CN" sz="2400" b="1">
                <a:solidFill>
                  <a:schemeClr val="tx1"/>
                </a:solidFill>
                <a:sym typeface="+mn-ea"/>
              </a:rPr>
              <a:t>、</a:t>
            </a:r>
            <a:r>
              <a:rPr sz="2400" b="1">
                <a:solidFill>
                  <a:schemeClr val="tx1"/>
                </a:solidFill>
                <a:sym typeface="+mn-ea"/>
              </a:rPr>
              <a:t>具有影响力的核心人物；</a:t>
            </a:r>
            <a:endParaRPr sz="2400" b="1">
              <a:solidFill>
                <a:schemeClr val="tx1"/>
              </a:solidFill>
              <a:sym typeface="+mn-ea"/>
            </a:endParaRPr>
          </a:p>
          <a:p>
            <a:pPr algn="l">
              <a:lnSpc>
                <a:spcPct val="130000"/>
              </a:lnSpc>
            </a:pPr>
            <a:r>
              <a:rPr sz="2400" b="1">
                <a:solidFill>
                  <a:schemeClr val="tx1"/>
                </a:solidFill>
                <a:sym typeface="+mn-ea"/>
              </a:rPr>
              <a:t>④有比较灵敏的信息传递渠道；</a:t>
            </a:r>
            <a:endParaRPr sz="2400" b="1">
              <a:solidFill>
                <a:schemeClr val="tx1"/>
              </a:solidFill>
            </a:endParaRPr>
          </a:p>
          <a:p>
            <a:pPr algn="l">
              <a:lnSpc>
                <a:spcPct val="130000"/>
              </a:lnSpc>
            </a:pPr>
            <a:r>
              <a:rPr sz="2400" b="1">
                <a:solidFill>
                  <a:schemeClr val="tx1"/>
                </a:solidFill>
                <a:sym typeface="+mn-ea"/>
              </a:rPr>
              <a:t>⑤有内部不成文的奖惩规范或方式；</a:t>
            </a:r>
            <a:endParaRPr sz="2400" b="1">
              <a:solidFill>
                <a:schemeClr val="tx1"/>
              </a:solidFill>
              <a:sym typeface="+mn-ea"/>
            </a:endParaRPr>
          </a:p>
          <a:p>
            <a:pPr algn="l">
              <a:lnSpc>
                <a:spcPct val="130000"/>
              </a:lnSpc>
            </a:pPr>
            <a:r>
              <a:rPr sz="2400" b="1">
                <a:solidFill>
                  <a:schemeClr val="tx1"/>
                </a:solidFill>
                <a:sym typeface="+mn-ea"/>
              </a:rPr>
              <a:t>⑥具有自卫性和排他性。</a:t>
            </a:r>
            <a:endParaRPr sz="2400" b="1">
              <a:solidFill>
                <a:schemeClr val="tx1"/>
              </a:solidFill>
            </a:endParaRPr>
          </a:p>
          <a:p>
            <a:pPr algn="l"/>
            <a:endParaRPr sz="2400" b="1">
              <a:solidFill>
                <a:schemeClr val="tx1"/>
              </a:solidFill>
            </a:endParaRPr>
          </a:p>
          <a:p>
            <a:pPr algn="l"/>
            <a:endParaRPr sz="2400" b="1">
              <a:solidFill>
                <a:schemeClr val="tx1"/>
              </a:solidFill>
            </a:endParaRPr>
          </a:p>
          <a:p>
            <a:pPr algn="l"/>
            <a:endParaRPr lang="zh-CN" sz="2400" b="1">
              <a:solidFill>
                <a:schemeClr val="tx1"/>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outVertic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9"/>
          <p:cNvSpPr txBox="1"/>
          <p:nvPr/>
        </p:nvSpPr>
        <p:spPr>
          <a:xfrm>
            <a:off x="1347280" y="2110501"/>
            <a:ext cx="9496116" cy="2014855"/>
          </a:xfrm>
          <a:prstGeom prst="rect">
            <a:avLst/>
          </a:prstGeom>
          <a:noFill/>
        </p:spPr>
        <p:txBody>
          <a:bodyPr wrap="square" rtlCol="0">
            <a:spAutoFit/>
          </a:bodyPr>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第七章　</a:t>
            </a:r>
            <a:endParaRPr lang="zh-CN" altLang="en-US" sz="5400" b="1" dirty="0" smtClean="0">
              <a:solidFill>
                <a:schemeClr val="tx1"/>
              </a:solidFill>
              <a:latin typeface="微软雅黑" panose="020B0503020204020204" charset="-122"/>
              <a:ea typeface="微软雅黑" panose="020B0503020204020204" charset="-122"/>
            </a:endParaRPr>
          </a:p>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班级德育的组织与实施</a:t>
            </a:r>
            <a:endParaRPr lang="zh-CN" altLang="en-US" sz="5400" b="1" dirty="0" smtClean="0">
              <a:solidFill>
                <a:schemeClr val="tx1"/>
              </a:solidFill>
              <a:latin typeface="微软雅黑" panose="020B0503020204020204" charset="-122"/>
              <a:ea typeface="微软雅黑" panose="020B0503020204020204"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05535"/>
            <a:ext cx="10730865" cy="4805680"/>
          </a:xfrm>
          <a:prstGeom prst="rect">
            <a:avLst/>
          </a:prstGeom>
          <a:noFill/>
        </p:spPr>
        <p:txBody>
          <a:bodyPr wrap="square" rtlCol="0" anchor="t">
            <a:noAutofit/>
          </a:bodyPr>
          <a:p>
            <a:pPr algn="just">
              <a:lnSpc>
                <a:spcPct val="130000"/>
              </a:lnSpc>
            </a:pPr>
            <a:r>
              <a:rPr lang="en-US" sz="2400" b="1"/>
              <a:t>       </a:t>
            </a:r>
            <a:r>
              <a:rPr sz="2400" b="1"/>
              <a:t>班级非正式群体的存在是一种正常现象。按照成因，非正式群体可以分为爱好型、情感型、亲缘型、利益型等；按照作用性质，非正式群体又可以分为积极型、中间型、消极型、破坏型。积极型非正式群体有利于班级凝聚力的增强和正确的班级舆论的形成；中间型非正式群体能够积极参与各种班级活动，并不违反班级规范，只是在活动和交往中时常有“扎堆”现象；消极型非正式群体对于群体活动并不热心，对于班级群体的形象不甚关注，往往比较热衷于“小圈子”的活动；破坏型非正式群体则具有明显的负面影响，其成员的一些言行，诸如恶作剧、起哄、讽刺挖苦、欺凌、暴力等，可能直接影响或伤害到班级其他成员，影响班级群体活动的开展和良好班级舆论、班风的形成。有的破坏型非正式群体会超越班级、学校界限，负面影响甚大。</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15035"/>
            <a:ext cx="10730865" cy="4805680"/>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（二）班级非正式群体的引导</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30000"/>
              </a:lnSpc>
            </a:pPr>
            <a:r>
              <a:rPr lang="en-US" sz="2400" b="1"/>
              <a:t>       </a:t>
            </a:r>
            <a:r>
              <a:rPr sz="2400" b="1"/>
              <a:t>班主任要对非正式群体进行有效的引导与教育，首先，必须正确认识班级非正式群体，既懂得非正式群体存在的客观必然性和可变性，又把握非正式群体对于群体发展和个体成长的双重性，即每个非正式群体都在不同程度上存在着积极、正面的意义和消极、负面的影响。其次，要全面了解非正式群体的情况，把握非正式群体的性质、结构和人际互动关系，以便区别对待不同类型的非正式群体。例如，对于中间型非正式群体，要尽可能激活其积极作用，引导其群体成员关心班级其他成员，更加积极、主动地参与班级群体建设；对于破坏型非正式群体，要密切关注其发展情况，尽可能遏制不良行为产生的诱因，并针对业已产生的不良行为进行有效矫治。再次，要抓好核心人物的转化工作。</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89635"/>
            <a:ext cx="10730865" cy="5816600"/>
          </a:xfrm>
          <a:prstGeom prst="rect">
            <a:avLst/>
          </a:prstGeom>
          <a:noFill/>
        </p:spPr>
        <p:txBody>
          <a:bodyPr wrap="square" rtlCol="0" anchor="t">
            <a:noAutofit/>
          </a:bodyPr>
          <a:p>
            <a:pPr algn="just">
              <a:lnSpc>
                <a:spcPct val="120000"/>
              </a:lnSpc>
            </a:pPr>
            <a:r>
              <a:rPr lang="en-US" altLang="zh-CN" sz="2800" b="1">
                <a:solidFill>
                  <a:schemeClr val="accent1">
                    <a:lumMod val="75000"/>
                  </a:schemeClr>
                </a:solidFill>
              </a:rPr>
              <a:t>      </a:t>
            </a:r>
            <a:r>
              <a:rPr lang="zh-CN" altLang="en-US" sz="2800" b="1">
                <a:solidFill>
                  <a:schemeClr val="accent1">
                    <a:lumMod val="75000"/>
                  </a:schemeClr>
                </a:solidFill>
              </a:rPr>
              <a:t>三、班级个别指导</a:t>
            </a:r>
            <a:endParaRPr lang="zh-CN" altLang="en-US" sz="2800" b="1">
              <a:solidFill>
                <a:schemeClr val="accent1">
                  <a:lumMod val="75000"/>
                </a:schemeClr>
              </a:solidFill>
            </a:endParaRPr>
          </a:p>
          <a:p>
            <a:pPr algn="just">
              <a:lnSpc>
                <a:spcPct val="120000"/>
              </a:lnSpc>
            </a:pPr>
            <a:r>
              <a:rPr lang="en-US" altLang="zh-CN" sz="2800" b="1">
                <a:solidFill>
                  <a:schemeClr val="accent1">
                    <a:lumMod val="75000"/>
                  </a:schemeClr>
                </a:solidFill>
              </a:rPr>
              <a:t>    </a:t>
            </a:r>
            <a:r>
              <a:rPr lang="zh-CN" altLang="en-US" sz="2400" b="1">
                <a:solidFill>
                  <a:schemeClr val="accent1">
                    <a:lumMod val="75000"/>
                  </a:schemeClr>
                </a:solidFill>
              </a:rPr>
              <a:t>（一）班级个体指导的内容</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20000"/>
              </a:lnSpc>
            </a:pPr>
            <a:r>
              <a:rPr lang="en-US" sz="2400" b="1"/>
              <a:t>       </a:t>
            </a:r>
            <a:r>
              <a:rPr sz="2400" b="1"/>
              <a:t>对班级每个成员进行具体的指导和教育，也是班主任工作的重要内容。从指导性质和目的来说，班级个别指导包括两个方面：</a:t>
            </a:r>
            <a:endParaRPr sz="2400" b="1"/>
          </a:p>
          <a:p>
            <a:pPr algn="just">
              <a:lnSpc>
                <a:spcPct val="120000"/>
              </a:lnSpc>
            </a:pPr>
            <a:r>
              <a:rPr sz="2400" b="1"/>
              <a:t> </a:t>
            </a:r>
            <a:r>
              <a:rPr lang="en-US" sz="2400" b="1"/>
              <a:t>      </a:t>
            </a:r>
            <a:r>
              <a:rPr sz="2400" b="1"/>
              <a:t>一是旨在促进学生身心健康和全面发展的发展性指导；</a:t>
            </a:r>
            <a:endParaRPr sz="2400" b="1"/>
          </a:p>
          <a:p>
            <a:pPr algn="just">
              <a:lnSpc>
                <a:spcPct val="120000"/>
              </a:lnSpc>
            </a:pPr>
            <a:r>
              <a:rPr sz="2400" b="1"/>
              <a:t> </a:t>
            </a:r>
            <a:r>
              <a:rPr lang="en-US" sz="2400" b="1"/>
              <a:t>      </a:t>
            </a:r>
            <a:r>
              <a:rPr sz="2400" b="1"/>
              <a:t>二是旨在预防和矫治学生的学业不良、品行不良乃至问题行为、罪错行为的防治性指导。</a:t>
            </a:r>
            <a:endParaRPr sz="2400" b="1"/>
          </a:p>
          <a:p>
            <a:pPr algn="just">
              <a:lnSpc>
                <a:spcPct val="120000"/>
              </a:lnSpc>
            </a:pPr>
            <a:r>
              <a:rPr lang="en-US" sz="2400" b="1"/>
              <a:t>       </a:t>
            </a:r>
            <a:r>
              <a:rPr sz="2400" b="1"/>
              <a:t>按照教育目标和内容的范畴，班级个别指导又可以分为学习指导、生活指导、生涯指导、人格指导、心理指导等。</a:t>
            </a:r>
            <a:endParaRPr sz="2400" b="1"/>
          </a:p>
          <a:p>
            <a:pPr algn="just">
              <a:lnSpc>
                <a:spcPct val="120000"/>
              </a:lnSpc>
            </a:pPr>
            <a:r>
              <a:rPr lang="en-US" sz="2400" b="1"/>
              <a:t>       </a:t>
            </a:r>
            <a:r>
              <a:rPr sz="2400" b="1"/>
              <a:t>从班级管理与教育的意义上讲，应当是时时有指导、处处有指导、人人有指导、事事有指导。</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334135"/>
            <a:ext cx="10730865" cy="4102100"/>
          </a:xfrm>
          <a:prstGeom prst="rect">
            <a:avLst/>
          </a:prstGeom>
          <a:noFill/>
        </p:spPr>
        <p:txBody>
          <a:bodyPr wrap="square" rtlCol="0" anchor="t">
            <a:noAutofit/>
          </a:bodyPr>
          <a:p>
            <a:pPr algn="just">
              <a:lnSpc>
                <a:spcPct val="140000"/>
              </a:lnSpc>
            </a:pPr>
            <a:r>
              <a:rPr lang="en-US" sz="2800" b="1"/>
              <a:t>       </a:t>
            </a:r>
            <a:r>
              <a:rPr sz="2800" b="1"/>
              <a:t>班级个别指导之职，一般多由班主任、德育处（或教导处等）和共青团或少先队组织三方力量共同承担。与班主任工作相一致，后两者皆负有团体指导之责，亦负有个别指导之责。就个体指导而言，德育处（或教导处）偏于“问题学生”“异类学生”的训导和转化，共青团、少先队组织偏于“先进学生”“特长学生”的发现和培养。随着心理教育得到普遍重视，涉及心理卫生、心理健康问题的指导工作或专门性辅导工作，目前逐渐由专门的心理咨询教师负责。</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78535"/>
            <a:ext cx="10730865" cy="5182235"/>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（二）班级个别指导的方法和要求</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40000"/>
              </a:lnSpc>
            </a:pPr>
            <a:r>
              <a:rPr lang="en-US" sz="2800" b="1"/>
              <a:t>       </a:t>
            </a:r>
            <a:r>
              <a:rPr sz="2800" b="1"/>
              <a:t>开展班级个别指导，除了遵循一般的教育原则，如方向性原则、激励性原则、发展性原则等之外，还应当遵循个别心理辅导的一些基本原则，如真诚原则、尊重原则、理解原则、整体原则、差异原则、自律原则、保密原则等。 在指导方法上，除了一些常规方法，如说理、问题讨论、操行评语、情感陶冶、后果展示、行为指导等之外，也可以借助心理辅导方法或技术，如聆听、暗示、共情、行为矫正等。</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16635"/>
            <a:ext cx="10730865" cy="610235"/>
          </a:xfrm>
          <a:prstGeom prst="rect">
            <a:avLst/>
          </a:prstGeom>
          <a:noFill/>
        </p:spPr>
        <p:txBody>
          <a:bodyPr wrap="square" rtlCol="0" anchor="t">
            <a:noAutofit/>
          </a:bodyPr>
          <a:p>
            <a:pPr algn="just">
              <a:lnSpc>
                <a:spcPct val="140000"/>
              </a:lnSpc>
            </a:pPr>
            <a:r>
              <a:rPr lang="en-US" sz="2400" b="1"/>
              <a:t>       </a:t>
            </a:r>
            <a:r>
              <a:rPr sz="2800" b="1"/>
              <a:t>班主任做好班级个别指导工作，必须尽可能做到以下几点。</a:t>
            </a:r>
            <a:endParaRPr sz="2800" b="1"/>
          </a:p>
        </p:txBody>
      </p:sp>
      <p:grpSp>
        <p:nvGrpSpPr>
          <p:cNvPr id="14" name="组合 13"/>
          <p:cNvGrpSpPr/>
          <p:nvPr>
            <p:custDataLst>
              <p:tags r:id="rId1"/>
            </p:custDataLst>
          </p:nvPr>
        </p:nvGrpSpPr>
        <p:grpSpPr>
          <a:xfrm>
            <a:off x="1445260" y="2219325"/>
            <a:ext cx="9018270" cy="3340735"/>
            <a:chOff x="2276" y="2815"/>
            <a:chExt cx="14202" cy="5261"/>
          </a:xfrm>
        </p:grpSpPr>
        <p:cxnSp>
          <p:nvCxnSpPr>
            <p:cNvPr id="44" name="直接连接符 43"/>
            <p:cNvCxnSpPr/>
            <p:nvPr>
              <p:custDataLst>
                <p:tags r:id="rId2"/>
              </p:custDataLst>
            </p:nvPr>
          </p:nvCxnSpPr>
          <p:spPr>
            <a:xfrm flipV="1">
              <a:off x="2462" y="3325"/>
              <a:ext cx="5330" cy="57"/>
            </a:xfrm>
            <a:prstGeom prst="line">
              <a:avLst/>
            </a:prstGeom>
            <a:blipFill rotWithShape="1">
              <a:blip r:embed="rId3"/>
              <a:stretch>
                <a:fillRect/>
              </a:stretch>
            </a:blipFill>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椭圆 44"/>
            <p:cNvSpPr/>
            <p:nvPr>
              <p:custDataLst>
                <p:tags r:id="rId4"/>
              </p:custDataLst>
            </p:nvPr>
          </p:nvSpPr>
          <p:spPr>
            <a:xfrm>
              <a:off x="2276" y="2857"/>
              <a:ext cx="1095" cy="1050"/>
            </a:xfrm>
            <a:prstGeom prst="ellipse">
              <a:avLst/>
            </a:prstGeom>
            <a:blipFill rotWithShape="1">
              <a:blip r:embed="rId3"/>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buClrTx/>
                <a:buSzTx/>
                <a:buFontTx/>
                <a:defRPr/>
              </a:pPr>
              <a:r>
                <a:rPr lang="en-US" altLang="zh-CN" sz="2400" b="1" dirty="0">
                  <a:solidFill>
                    <a:prstClr val="black"/>
                  </a:solidFill>
                  <a:latin typeface="宋体" panose="02010600030101010101" pitchFamily="2" charset="-122"/>
                  <a:ea typeface="宋体" panose="02010600030101010101" pitchFamily="2" charset="-122"/>
                </a:rPr>
                <a:t>1</a:t>
              </a:r>
              <a:endParaRPr lang="en-US" altLang="zh-CN" sz="2400" b="1" dirty="0">
                <a:solidFill>
                  <a:prstClr val="black"/>
                </a:solidFill>
                <a:latin typeface="宋体" panose="02010600030101010101" pitchFamily="2" charset="-122"/>
                <a:ea typeface="宋体" panose="02010600030101010101" pitchFamily="2" charset="-122"/>
              </a:endParaRPr>
            </a:p>
          </p:txBody>
        </p:sp>
        <p:sp>
          <p:nvSpPr>
            <p:cNvPr id="46" name="矩形: 圆角 12"/>
            <p:cNvSpPr/>
            <p:nvPr>
              <p:custDataLst>
                <p:tags r:id="rId5"/>
              </p:custDataLst>
            </p:nvPr>
          </p:nvSpPr>
          <p:spPr>
            <a:xfrm>
              <a:off x="3941" y="2815"/>
              <a:ext cx="12537" cy="1247"/>
            </a:xfrm>
            <a:prstGeom prst="roundRect">
              <a:avLst/>
            </a:prstGeom>
            <a:blipFill rotWithShape="1">
              <a:blip r:embed="rId3"/>
              <a:stretch>
                <a:fillRect/>
              </a:stretch>
            </a:blip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r>
                <a:rPr sz="2400" b="1">
                  <a:solidFill>
                    <a:schemeClr val="tx1"/>
                  </a:solidFill>
                </a:rPr>
                <a:t>养成关爱、公正诸种品质，建立关爱—公正的教育模式</a:t>
              </a:r>
              <a:endParaRPr sz="2400" b="1">
                <a:solidFill>
                  <a:schemeClr val="tx1"/>
                </a:solidFill>
              </a:endParaRPr>
            </a:p>
          </p:txBody>
        </p:sp>
        <p:cxnSp>
          <p:nvCxnSpPr>
            <p:cNvPr id="7" name="直接连接符 6"/>
            <p:cNvCxnSpPr/>
            <p:nvPr>
              <p:custDataLst>
                <p:tags r:id="rId6"/>
              </p:custDataLst>
            </p:nvPr>
          </p:nvCxnSpPr>
          <p:spPr>
            <a:xfrm flipV="1">
              <a:off x="2462" y="5370"/>
              <a:ext cx="5330" cy="57"/>
            </a:xfrm>
            <a:prstGeom prst="line">
              <a:avLst/>
            </a:prstGeom>
            <a:blipFill rotWithShape="1">
              <a:blip r:embed="rId3"/>
              <a:stretch>
                <a:fillRect/>
              </a:stretch>
            </a:blipFill>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9" name="椭圆 8"/>
            <p:cNvSpPr/>
            <p:nvPr>
              <p:custDataLst>
                <p:tags r:id="rId7"/>
              </p:custDataLst>
            </p:nvPr>
          </p:nvSpPr>
          <p:spPr>
            <a:xfrm>
              <a:off x="2276" y="4874"/>
              <a:ext cx="1095" cy="1050"/>
            </a:xfrm>
            <a:prstGeom prst="ellipse">
              <a:avLst/>
            </a:prstGeom>
            <a:blipFill rotWithShape="1">
              <a:blip r:embed="rId3"/>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buClrTx/>
                <a:buSzTx/>
                <a:buFontTx/>
                <a:defRPr/>
              </a:pPr>
              <a:r>
                <a:rPr lang="en-US" altLang="zh-CN" sz="2400" b="1" dirty="0">
                  <a:solidFill>
                    <a:prstClr val="black"/>
                  </a:solidFill>
                  <a:latin typeface="宋体" panose="02010600030101010101" pitchFamily="2" charset="-122"/>
                  <a:ea typeface="宋体" panose="02010600030101010101" pitchFamily="2" charset="-122"/>
                </a:rPr>
                <a:t>2</a:t>
              </a:r>
              <a:endParaRPr lang="en-US" altLang="zh-CN" sz="2400" b="1" dirty="0">
                <a:solidFill>
                  <a:prstClr val="black"/>
                </a:solidFill>
                <a:latin typeface="宋体" panose="02010600030101010101" pitchFamily="2" charset="-122"/>
                <a:ea typeface="宋体" panose="02010600030101010101" pitchFamily="2" charset="-122"/>
              </a:endParaRPr>
            </a:p>
          </p:txBody>
        </p:sp>
        <p:sp>
          <p:nvSpPr>
            <p:cNvPr id="10" name="矩形: 圆角 12"/>
            <p:cNvSpPr/>
            <p:nvPr>
              <p:custDataLst>
                <p:tags r:id="rId8"/>
              </p:custDataLst>
            </p:nvPr>
          </p:nvSpPr>
          <p:spPr>
            <a:xfrm>
              <a:off x="3941" y="4842"/>
              <a:ext cx="12537" cy="1247"/>
            </a:xfrm>
            <a:prstGeom prst="roundRect">
              <a:avLst/>
            </a:prstGeom>
            <a:blipFill rotWithShape="1">
              <a:blip r:embed="rId3"/>
              <a:stretch>
                <a:fillRect/>
              </a:stretch>
            </a:blip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r>
                <a:rPr sz="2400" b="1">
                  <a:solidFill>
                    <a:schemeClr val="tx1"/>
                  </a:solidFill>
                </a:rPr>
                <a:t>增进师生之间的主体互动，促进学生的自主发展</a:t>
              </a:r>
              <a:endParaRPr sz="2400" b="1">
                <a:solidFill>
                  <a:schemeClr val="tx1"/>
                </a:solidFill>
              </a:endParaRPr>
            </a:p>
          </p:txBody>
        </p:sp>
        <p:cxnSp>
          <p:nvCxnSpPr>
            <p:cNvPr id="11" name="直接连接符 10"/>
            <p:cNvCxnSpPr/>
            <p:nvPr>
              <p:custDataLst>
                <p:tags r:id="rId9"/>
              </p:custDataLst>
            </p:nvPr>
          </p:nvCxnSpPr>
          <p:spPr>
            <a:xfrm flipV="1">
              <a:off x="2462" y="7356"/>
              <a:ext cx="5330" cy="57"/>
            </a:xfrm>
            <a:prstGeom prst="line">
              <a:avLst/>
            </a:prstGeom>
            <a:blipFill rotWithShape="1">
              <a:blip r:embed="rId3"/>
              <a:stretch>
                <a:fillRect/>
              </a:stretch>
            </a:blipFill>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椭圆 11"/>
            <p:cNvSpPr/>
            <p:nvPr>
              <p:custDataLst>
                <p:tags r:id="rId10"/>
              </p:custDataLst>
            </p:nvPr>
          </p:nvSpPr>
          <p:spPr>
            <a:xfrm>
              <a:off x="2276" y="6891"/>
              <a:ext cx="1095" cy="1050"/>
            </a:xfrm>
            <a:prstGeom prst="ellipse">
              <a:avLst/>
            </a:prstGeom>
            <a:blipFill rotWithShape="1">
              <a:blip r:embed="rId3"/>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buClrTx/>
                <a:buSzTx/>
                <a:buFontTx/>
                <a:defRPr/>
              </a:pPr>
              <a:r>
                <a:rPr lang="en-US" altLang="zh-CN" sz="2400" b="1" dirty="0">
                  <a:solidFill>
                    <a:prstClr val="black"/>
                  </a:solidFill>
                  <a:latin typeface="宋体" panose="02010600030101010101" pitchFamily="2" charset="-122"/>
                  <a:ea typeface="宋体" panose="02010600030101010101" pitchFamily="2" charset="-122"/>
                </a:rPr>
                <a:t>3</a:t>
              </a:r>
              <a:endParaRPr lang="en-US" altLang="zh-CN" sz="2400" b="1" dirty="0">
                <a:solidFill>
                  <a:prstClr val="black"/>
                </a:solidFill>
                <a:latin typeface="宋体" panose="02010600030101010101" pitchFamily="2" charset="-122"/>
                <a:ea typeface="宋体" panose="02010600030101010101" pitchFamily="2" charset="-122"/>
              </a:endParaRPr>
            </a:p>
          </p:txBody>
        </p:sp>
        <p:sp>
          <p:nvSpPr>
            <p:cNvPr id="13" name="矩形: 圆角 12"/>
            <p:cNvSpPr/>
            <p:nvPr>
              <p:custDataLst>
                <p:tags r:id="rId11"/>
              </p:custDataLst>
            </p:nvPr>
          </p:nvSpPr>
          <p:spPr>
            <a:xfrm>
              <a:off x="3941" y="6829"/>
              <a:ext cx="12537" cy="1247"/>
            </a:xfrm>
            <a:prstGeom prst="roundRect">
              <a:avLst/>
            </a:prstGeom>
            <a:blipFill rotWithShape="1">
              <a:blip r:embed="rId3"/>
              <a:stretch>
                <a:fillRect/>
              </a:stretch>
            </a:blip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r>
                <a:rPr sz="2400" b="1">
                  <a:solidFill>
                    <a:schemeClr val="tx1"/>
                  </a:solidFill>
                </a:rPr>
                <a:t>把握人际互动的技能和方法，提高指导工作的艺术性</a:t>
              </a:r>
              <a:endParaRPr sz="2400" b="1">
                <a:solidFill>
                  <a:schemeClr val="tx1"/>
                </a:solidFill>
              </a:endParaRPr>
            </a:p>
          </p:txBody>
        </p:sp>
      </p:grpSp>
    </p:spTree>
    <p:custDataLst>
      <p:tags r:id="rId1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outVertic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40435"/>
            <a:ext cx="10730865" cy="5182235"/>
          </a:xfrm>
          <a:prstGeom prst="rect">
            <a:avLst/>
          </a:prstGeom>
          <a:noFill/>
        </p:spPr>
        <p:txBody>
          <a:bodyPr wrap="square" rtlCol="0" anchor="t">
            <a:noAutofit/>
          </a:bodyPr>
          <a:p>
            <a:pPr algn="just">
              <a:lnSpc>
                <a:spcPct val="110000"/>
              </a:lnSpc>
            </a:pPr>
            <a:r>
              <a:rPr lang="en-US" altLang="zh-CN" sz="2800" b="1">
                <a:solidFill>
                  <a:schemeClr val="accent1">
                    <a:lumMod val="75000"/>
                  </a:schemeClr>
                </a:solidFill>
              </a:rPr>
              <a:t>       </a:t>
            </a:r>
            <a:r>
              <a:rPr lang="zh-CN" altLang="en-US" sz="2800" b="1">
                <a:solidFill>
                  <a:schemeClr val="accent1">
                    <a:lumMod val="75000"/>
                  </a:schemeClr>
                </a:solidFill>
              </a:rPr>
              <a:t>四、品行不良的预防与矫治</a:t>
            </a:r>
            <a:endParaRPr lang="zh-CN" altLang="en-US" sz="2800" b="1">
              <a:solidFill>
                <a:schemeClr val="accent1">
                  <a:lumMod val="75000"/>
                </a:schemeClr>
              </a:solidFill>
            </a:endParaRPr>
          </a:p>
          <a:p>
            <a:pPr algn="just">
              <a:lnSpc>
                <a:spcPct val="110000"/>
              </a:lnSpc>
            </a:pPr>
            <a:r>
              <a:rPr lang="en-US" altLang="zh-CN" sz="2800" b="1">
                <a:solidFill>
                  <a:schemeClr val="accent1">
                    <a:lumMod val="75000"/>
                  </a:schemeClr>
                </a:solidFill>
              </a:rPr>
              <a:t>    </a:t>
            </a:r>
            <a:r>
              <a:rPr lang="en-US" altLang="zh-CN" sz="2400" b="1">
                <a:solidFill>
                  <a:schemeClr val="accent1">
                    <a:lumMod val="75000"/>
                  </a:schemeClr>
                </a:solidFill>
              </a:rPr>
              <a:t> </a:t>
            </a:r>
            <a:r>
              <a:rPr lang="zh-CN" altLang="en-US" sz="2400" b="1">
                <a:solidFill>
                  <a:schemeClr val="accent1">
                    <a:lumMod val="75000"/>
                  </a:schemeClr>
                </a:solidFill>
              </a:rPr>
              <a:t>（一）品行不良及其成因</a:t>
            </a:r>
            <a:endParaRPr lang="zh-CN" altLang="en-US" sz="24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10000"/>
              </a:lnSpc>
            </a:pPr>
            <a:r>
              <a:rPr lang="en-US" sz="2400" b="1"/>
              <a:t>       </a:t>
            </a:r>
            <a:r>
              <a:rPr sz="2400" b="1"/>
              <a:t>品行不良是指违背社会公共准则、规范（包括校规、班级规范等）的经常性行为，或者不能较好地适应社会生活而给社会、他人或本人造成不良影响或危害的行为。</a:t>
            </a:r>
            <a:endParaRPr sz="2400" b="1"/>
          </a:p>
          <a:p>
            <a:pPr algn="just">
              <a:lnSpc>
                <a:spcPct val="110000"/>
              </a:lnSpc>
            </a:pPr>
            <a:r>
              <a:rPr lang="en-US" sz="2400" b="1"/>
              <a:t>       </a:t>
            </a:r>
            <a:r>
              <a:rPr sz="2400" b="1"/>
              <a:t>在心理学上，按照行为表现、破坏性指向和伤害性程度，品行不良可以区分为品行问题和反社会行为。</a:t>
            </a:r>
            <a:endParaRPr sz="2400" b="1"/>
          </a:p>
          <a:p>
            <a:pPr algn="just">
              <a:lnSpc>
                <a:spcPct val="110000"/>
              </a:lnSpc>
            </a:pPr>
            <a:r>
              <a:rPr lang="en-US" sz="2400" b="1"/>
              <a:t>       </a:t>
            </a:r>
            <a:r>
              <a:rPr sz="2400" b="1"/>
              <a:t>家庭、学校、社会和学生自身的诸种因素都可能直接导致学生的品行不良。不良家庭人际关系、家庭氛围、家长教养方式，家庭发生重大变故，好奇心激发不当，盲从，自尊心受到伤害，学习遭受挫折或成绩不佳，人际关系不良或交友不慎，团体归属感丧失，传媒诱惑或误导，社区环境欠佳等，也都是不可忽视的因素。</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91235"/>
            <a:ext cx="10730865" cy="5321300"/>
          </a:xfrm>
          <a:prstGeom prst="rect">
            <a:avLst/>
          </a:prstGeom>
          <a:noFill/>
        </p:spPr>
        <p:txBody>
          <a:bodyPr wrap="square" rtlCol="0" anchor="t">
            <a:noAutofit/>
          </a:bodyPr>
          <a:p>
            <a:pPr algn="just">
              <a:lnSpc>
                <a:spcPct val="110000"/>
              </a:lnSpc>
            </a:pPr>
            <a:r>
              <a:rPr lang="en-US" altLang="zh-CN" sz="2800" b="1">
                <a:solidFill>
                  <a:schemeClr val="accent1">
                    <a:lumMod val="75000"/>
                  </a:schemeClr>
                </a:solidFill>
              </a:rPr>
              <a:t>    </a:t>
            </a:r>
            <a:r>
              <a:rPr lang="zh-CN" altLang="en-US" sz="2800" b="1">
                <a:solidFill>
                  <a:schemeClr val="accent1">
                    <a:lumMod val="75000"/>
                  </a:schemeClr>
                </a:solidFill>
              </a:rPr>
              <a:t>（二）预防与矫治品行不良的策略</a:t>
            </a:r>
            <a:endParaRPr lang="zh-CN" altLang="en-US" sz="24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30000"/>
              </a:lnSpc>
            </a:pPr>
            <a:r>
              <a:rPr lang="en-US" sz="2400" b="1"/>
              <a:t>       </a:t>
            </a:r>
            <a:r>
              <a:rPr sz="2400" b="1"/>
              <a:t>预防与矫治青少年的品行不良，是班主任的重要职责。及早发现，及时采取对策，可以防止不良行为的发生。从班级德育来看，班主任预防不良品行的发生，一方面需要观察和留意学生在言行举止上的变化，经常与其谈话、交流，经常与其父母或监护人保持必要的联系；另一方面需要加强班集体建设和个别指导，尽可能做到如下几个方面。</a:t>
            </a:r>
            <a:endParaRPr sz="2400" b="1"/>
          </a:p>
          <a:p>
            <a:pPr algn="just">
              <a:lnSpc>
                <a:spcPct val="60000"/>
              </a:lnSpc>
            </a:pPr>
            <a:endParaRPr sz="2400" b="1"/>
          </a:p>
          <a:p>
            <a:pPr algn="just">
              <a:lnSpc>
                <a:spcPct val="130000"/>
              </a:lnSpc>
            </a:pPr>
            <a:r>
              <a:rPr lang="en-US" sz="2400" b="1"/>
              <a:t>       </a:t>
            </a:r>
            <a:r>
              <a:rPr sz="2400" b="1"/>
              <a:t>第一，帮助学生发现生活的意义。</a:t>
            </a:r>
            <a:endParaRPr sz="2400" b="1"/>
          </a:p>
          <a:p>
            <a:pPr algn="just">
              <a:lnSpc>
                <a:spcPct val="130000"/>
              </a:lnSpc>
            </a:pPr>
            <a:r>
              <a:rPr lang="en-US" sz="2400" b="1"/>
              <a:t>       </a:t>
            </a:r>
            <a:r>
              <a:rPr sz="2400" b="1"/>
              <a:t>第二，从改变学生的不良行为习惯入手。</a:t>
            </a:r>
            <a:endParaRPr sz="2400" b="1"/>
          </a:p>
          <a:p>
            <a:pPr algn="just">
              <a:lnSpc>
                <a:spcPct val="130000"/>
              </a:lnSpc>
            </a:pPr>
            <a:r>
              <a:rPr lang="en-US" sz="2400" b="1"/>
              <a:t>       </a:t>
            </a:r>
            <a:r>
              <a:rPr sz="2400" b="1"/>
              <a:t>第三，培养学生的责任意识和法律意识。</a:t>
            </a:r>
            <a:endParaRPr sz="2400" b="1"/>
          </a:p>
          <a:p>
            <a:pPr algn="just">
              <a:lnSpc>
                <a:spcPct val="130000"/>
              </a:lnSpc>
            </a:pPr>
            <a:r>
              <a:rPr lang="en-US" sz="2400" b="1"/>
              <a:t>       </a:t>
            </a:r>
            <a:r>
              <a:rPr sz="2400" b="1"/>
              <a:t>第四，提高学生自我保护的意识和能力。</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班级德育的组织与管理</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05535"/>
            <a:ext cx="10730865" cy="610235"/>
          </a:xfrm>
          <a:prstGeom prst="rect">
            <a:avLst/>
          </a:prstGeom>
          <a:noFill/>
        </p:spPr>
        <p:txBody>
          <a:bodyPr wrap="square" rtlCol="0" anchor="t">
            <a:noAutofit/>
          </a:bodyPr>
          <a:p>
            <a:pPr algn="just">
              <a:lnSpc>
                <a:spcPct val="110000"/>
              </a:lnSpc>
            </a:pPr>
            <a:r>
              <a:rPr lang="en-US" sz="2400" b="1"/>
              <a:t>       </a:t>
            </a:r>
            <a:r>
              <a:rPr sz="2400" b="1"/>
              <a:t>在班级管理实务中，品行不良矫治主要有以下几种策略。</a:t>
            </a:r>
            <a:endParaRPr sz="2400" b="1"/>
          </a:p>
        </p:txBody>
      </p:sp>
      <p:grpSp>
        <p:nvGrpSpPr>
          <p:cNvPr id="13" name="组合 12"/>
          <p:cNvGrpSpPr/>
          <p:nvPr/>
        </p:nvGrpSpPr>
        <p:grpSpPr>
          <a:xfrm>
            <a:off x="1161415" y="1715770"/>
            <a:ext cx="9643745" cy="4384040"/>
            <a:chOff x="1829" y="2702"/>
            <a:chExt cx="15187" cy="6904"/>
          </a:xfrm>
        </p:grpSpPr>
        <p:sp>
          <p:nvSpPr>
            <p:cNvPr id="4" name="圆角矩形 3"/>
            <p:cNvSpPr/>
            <p:nvPr/>
          </p:nvSpPr>
          <p:spPr>
            <a:xfrm>
              <a:off x="1829" y="2702"/>
              <a:ext cx="4682" cy="814"/>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 立场转换策略</a:t>
              </a:r>
              <a:endParaRPr sz="2400" b="1">
                <a:solidFill>
                  <a:schemeClr val="tx1"/>
                </a:solidFill>
              </a:endParaRPr>
            </a:p>
          </p:txBody>
        </p:sp>
        <p:sp>
          <p:nvSpPr>
            <p:cNvPr id="2" name="圆角矩形 1"/>
            <p:cNvSpPr/>
            <p:nvPr/>
          </p:nvSpPr>
          <p:spPr>
            <a:xfrm>
              <a:off x="3930" y="3920"/>
              <a:ext cx="4682" cy="814"/>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2. 态度改变策略</a:t>
              </a:r>
              <a:endParaRPr sz="2400" b="1">
                <a:solidFill>
                  <a:schemeClr val="tx1"/>
                </a:solidFill>
              </a:endParaRPr>
            </a:p>
          </p:txBody>
        </p:sp>
        <p:sp>
          <p:nvSpPr>
            <p:cNvPr id="7" name="圆角矩形 6"/>
            <p:cNvSpPr/>
            <p:nvPr/>
          </p:nvSpPr>
          <p:spPr>
            <a:xfrm>
              <a:off x="6031" y="5138"/>
              <a:ext cx="4682" cy="814"/>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3. 兴趣转移策略</a:t>
              </a:r>
              <a:endParaRPr sz="2400" b="1">
                <a:solidFill>
                  <a:schemeClr val="tx1"/>
                </a:solidFill>
              </a:endParaRPr>
            </a:p>
          </p:txBody>
        </p:sp>
        <p:sp>
          <p:nvSpPr>
            <p:cNvPr id="10" name="圆角矩形 9"/>
            <p:cNvSpPr/>
            <p:nvPr/>
          </p:nvSpPr>
          <p:spPr>
            <a:xfrm>
              <a:off x="8132" y="6356"/>
              <a:ext cx="4682" cy="814"/>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4. 内在激励策略</a:t>
              </a:r>
              <a:endParaRPr sz="2400" b="1">
                <a:solidFill>
                  <a:schemeClr val="tx1"/>
                </a:solidFill>
              </a:endParaRPr>
            </a:p>
          </p:txBody>
        </p:sp>
        <p:sp>
          <p:nvSpPr>
            <p:cNvPr id="11" name="圆角矩形 10"/>
            <p:cNvSpPr/>
            <p:nvPr/>
          </p:nvSpPr>
          <p:spPr>
            <a:xfrm>
              <a:off x="10233" y="7574"/>
              <a:ext cx="4682" cy="814"/>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5. 任务驱动策略</a:t>
              </a:r>
              <a:endParaRPr sz="2400" b="1">
                <a:solidFill>
                  <a:schemeClr val="tx1"/>
                </a:solidFill>
              </a:endParaRPr>
            </a:p>
          </p:txBody>
        </p:sp>
        <p:sp>
          <p:nvSpPr>
            <p:cNvPr id="12" name="圆角矩形 11"/>
            <p:cNvSpPr/>
            <p:nvPr/>
          </p:nvSpPr>
          <p:spPr>
            <a:xfrm>
              <a:off x="12334" y="8792"/>
              <a:ext cx="4682" cy="814"/>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6. 关系人互动策略</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outVertic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649730" y="2804795"/>
            <a:ext cx="878332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1650365" y="2740025"/>
            <a:ext cx="8783320" cy="1213485"/>
          </a:xfrm>
          <a:prstGeom prst="rect">
            <a:avLst/>
          </a:prstGeom>
          <a:noFill/>
        </p:spPr>
        <p:txBody>
          <a:bodyPr wrap="square" rtlCol="0">
            <a:noAutofit/>
          </a:bodyPr>
          <a:p>
            <a:pPr algn="just">
              <a:lnSpc>
                <a:spcPts val="7500"/>
              </a:lnSpc>
            </a:pPr>
            <a:r>
              <a:rPr lang="zh-CN" altLang="en-US" sz="4800" b="1" dirty="0" smtClean="0">
                <a:solidFill>
                  <a:schemeClr val="tx1">
                    <a:lumMod val="95000"/>
                    <a:lumOff val="5000"/>
                  </a:schemeClr>
                </a:solidFill>
              </a:rPr>
              <a:t>第三节　班主任德育工作的理念</a:t>
            </a:r>
            <a:endParaRPr lang="zh-CN" altLang="en-US" sz="4800" b="1" dirty="0" smtClean="0">
              <a:solidFill>
                <a:schemeClr val="tx1">
                  <a:lumMod val="95000"/>
                  <a:lumOff val="5000"/>
                </a:schemeClr>
              </a:solidFill>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9"/>
          <p:cNvSpPr txBox="1"/>
          <p:nvPr/>
        </p:nvSpPr>
        <p:spPr>
          <a:xfrm>
            <a:off x="4853305" y="968375"/>
            <a:ext cx="2484755" cy="1052830"/>
          </a:xfrm>
          <a:prstGeom prst="rect">
            <a:avLst/>
          </a:prstGeom>
          <a:noFill/>
        </p:spPr>
        <p:txBody>
          <a:bodyPr wrap="square" rtlCol="0">
            <a:spAutoFit/>
          </a:bodyPr>
          <a:p>
            <a:pPr algn="just">
              <a:lnSpc>
                <a:spcPts val="7500"/>
              </a:lnSpc>
            </a:pP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目</a:t>
            </a:r>
            <a:r>
              <a:rPr lang="en-US" alt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录</a:t>
            </a:r>
            <a:endPar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2159635" y="2021205"/>
            <a:ext cx="8101301" cy="3600450"/>
            <a:chOff x="4645" y="3183"/>
            <a:chExt cx="9782" cy="5670"/>
          </a:xfrm>
        </p:grpSpPr>
        <p:sp>
          <p:nvSpPr>
            <p:cNvPr id="4" name="圆角矩形 3"/>
            <p:cNvSpPr/>
            <p:nvPr/>
          </p:nvSpPr>
          <p:spPr>
            <a:xfrm>
              <a:off x="4645" y="5271"/>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nvSpPr>
          <p:spPr>
            <a:xfrm>
              <a:off x="4645" y="7096"/>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4645" y="3446"/>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4645" y="3183"/>
              <a:ext cx="9659" cy="1911"/>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第一节　班级德育概述</a:t>
              </a:r>
              <a:r>
                <a:rPr lang="zh-CN" altLang="en-US" sz="44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endParaRPr lang="zh-CN" altLang="en-US" sz="44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6" name="文本框 9"/>
            <p:cNvSpPr txBox="1"/>
            <p:nvPr/>
          </p:nvSpPr>
          <p:spPr>
            <a:xfrm>
              <a:off x="4645" y="5090"/>
              <a:ext cx="9769" cy="1947"/>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第二节　班级德育的组织与管理</a:t>
              </a:r>
              <a:r>
                <a:rPr lang="zh-CN" altLang="en-US"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endParaRPr lang="zh-CN" altLang="en-US" sz="44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r>
                <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7" name="文本框 9"/>
            <p:cNvSpPr txBox="1"/>
            <p:nvPr/>
          </p:nvSpPr>
          <p:spPr>
            <a:xfrm>
              <a:off x="4657" y="6888"/>
              <a:ext cx="9770" cy="1965"/>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第三节</a:t>
              </a:r>
              <a:r>
                <a:rPr lang="en-US"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班主任德育工作的理念</a:t>
              </a:r>
              <a:r>
                <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gr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p15:prstTrans prst="pageCurlDoubl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119888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第三节　班主任德育工作的理念</a:t>
            </a:r>
            <a:endParaRPr lang="zh-CN" altLang="en-US" sz="3600" b="1" dirty="0" smtClean="0">
              <a:solidFill>
                <a:schemeClr val="tx1">
                  <a:lumMod val="95000"/>
                  <a:lumOff val="5000"/>
                </a:schemeClr>
              </a:solidFill>
            </a:endParaRPr>
          </a:p>
          <a:p>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18235"/>
            <a:ext cx="10730865" cy="4775835"/>
          </a:xfrm>
          <a:prstGeom prst="rect">
            <a:avLst/>
          </a:prstGeom>
          <a:noFill/>
        </p:spPr>
        <p:txBody>
          <a:bodyPr wrap="square" rtlCol="0" anchor="t">
            <a:noAutofit/>
          </a:bodyPr>
          <a:p>
            <a:pPr algn="just">
              <a:lnSpc>
                <a:spcPct val="110000"/>
              </a:lnSpc>
            </a:pPr>
            <a:r>
              <a:rPr lang="en-US" altLang="zh-CN" sz="2800" b="1">
                <a:solidFill>
                  <a:schemeClr val="accent1">
                    <a:lumMod val="75000"/>
                  </a:schemeClr>
                </a:solidFill>
              </a:rPr>
              <a:t>       </a:t>
            </a:r>
            <a:r>
              <a:rPr lang="zh-CN" altLang="en-US" sz="2800" b="1">
                <a:solidFill>
                  <a:schemeClr val="accent1">
                    <a:lumMod val="75000"/>
                  </a:schemeClr>
                </a:solidFill>
              </a:rPr>
              <a:t>一、建立良善关系是班级德育的基础</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40000"/>
              </a:lnSpc>
            </a:pPr>
            <a:r>
              <a:rPr lang="en-US" sz="2800" b="1"/>
              <a:t>       </a:t>
            </a:r>
            <a:r>
              <a:rPr sz="2800" b="1"/>
              <a:t>建立班级内外的良善关系，形成积极向上的班风，营造良好的育人氛围，是班级德育的基础。这就要求班主任在班级德育工作中充分考虑到以下方面。</a:t>
            </a:r>
            <a:endParaRPr sz="2800" b="1"/>
          </a:p>
          <a:p>
            <a:pPr algn="just">
              <a:lnSpc>
                <a:spcPct val="60000"/>
              </a:lnSpc>
            </a:pPr>
            <a:endParaRPr sz="2800" b="1"/>
          </a:p>
          <a:p>
            <a:pPr algn="just">
              <a:lnSpc>
                <a:spcPct val="140000"/>
              </a:lnSpc>
            </a:pPr>
            <a:r>
              <a:rPr lang="en-US" sz="2800" b="1"/>
              <a:t>    </a:t>
            </a:r>
            <a:r>
              <a:rPr sz="2800" b="1"/>
              <a:t>（一）关注班级成员之间相互承认、彼此接纳状况</a:t>
            </a:r>
            <a:endParaRPr sz="2800" b="1"/>
          </a:p>
          <a:p>
            <a:pPr algn="just">
              <a:lnSpc>
                <a:spcPct val="140000"/>
              </a:lnSpc>
            </a:pPr>
            <a:r>
              <a:rPr lang="en-US" sz="2800" b="1"/>
              <a:t>    </a:t>
            </a:r>
            <a:r>
              <a:rPr sz="2800" b="1"/>
              <a:t>（二）注重培养学生的自主意识和自治能力</a:t>
            </a:r>
            <a:endParaRPr sz="2800" b="1"/>
          </a:p>
          <a:p>
            <a:pPr algn="just">
              <a:lnSpc>
                <a:spcPct val="140000"/>
              </a:lnSpc>
            </a:pPr>
            <a:r>
              <a:rPr lang="en-US" sz="2800" b="1"/>
              <a:t>    </a:t>
            </a:r>
            <a:r>
              <a:rPr sz="2800" b="1"/>
              <a:t>（三）把班级建成道德社区</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119888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第三节　班主任德育工作的理念</a:t>
            </a:r>
            <a:endParaRPr lang="zh-CN" altLang="en-US" sz="3600" b="1" dirty="0" smtClean="0">
              <a:solidFill>
                <a:schemeClr val="tx1">
                  <a:lumMod val="95000"/>
                  <a:lumOff val="5000"/>
                </a:schemeClr>
              </a:solidFill>
            </a:endParaRPr>
          </a:p>
          <a:p>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42035"/>
            <a:ext cx="10730865" cy="4775835"/>
          </a:xfrm>
          <a:prstGeom prst="rect">
            <a:avLst/>
          </a:prstGeom>
          <a:noFill/>
        </p:spPr>
        <p:txBody>
          <a:bodyPr wrap="square" rtlCol="0" anchor="t">
            <a:noAutofit/>
          </a:bodyPr>
          <a:p>
            <a:pPr algn="just">
              <a:lnSpc>
                <a:spcPct val="110000"/>
              </a:lnSpc>
            </a:pPr>
            <a:r>
              <a:rPr lang="en-US" altLang="zh-CN" sz="2800" b="1">
                <a:solidFill>
                  <a:schemeClr val="accent1">
                    <a:lumMod val="75000"/>
                  </a:schemeClr>
                </a:solidFill>
              </a:rPr>
              <a:t>      </a:t>
            </a:r>
            <a:r>
              <a:rPr lang="zh-CN" altLang="en-US" sz="2800" b="1">
                <a:solidFill>
                  <a:schemeClr val="accent1">
                    <a:lumMod val="75000"/>
                  </a:schemeClr>
                </a:solidFill>
              </a:rPr>
              <a:t>二、实现班主任角色的重心转变是关键</a:t>
            </a:r>
            <a:endParaRPr lang="zh-CN" altLang="en-US" sz="2800" b="1">
              <a:solidFill>
                <a:schemeClr val="accent1">
                  <a:lumMod val="75000"/>
                </a:schemeClr>
              </a:solidFill>
            </a:endParaRPr>
          </a:p>
          <a:p>
            <a:pPr algn="just">
              <a:lnSpc>
                <a:spcPct val="40000"/>
              </a:lnSpc>
            </a:pPr>
            <a:endParaRPr lang="zh-CN" altLang="en-US" sz="2800" b="1">
              <a:solidFill>
                <a:schemeClr val="accent1">
                  <a:lumMod val="75000"/>
                </a:schemeClr>
              </a:solidFill>
            </a:endParaRPr>
          </a:p>
          <a:p>
            <a:pPr algn="just">
              <a:lnSpc>
                <a:spcPct val="10000"/>
              </a:lnSpc>
            </a:pPr>
            <a:endParaRPr lang="zh-CN" altLang="en-US" sz="2800" b="1">
              <a:solidFill>
                <a:schemeClr val="accent1">
                  <a:lumMod val="75000"/>
                </a:schemeClr>
              </a:solidFill>
            </a:endParaRPr>
          </a:p>
          <a:p>
            <a:pPr algn="just">
              <a:lnSpc>
                <a:spcPct val="130000"/>
              </a:lnSpc>
            </a:pPr>
            <a:r>
              <a:rPr lang="en-US" sz="2400" b="1"/>
              <a:t>       </a:t>
            </a:r>
            <a:r>
              <a:rPr sz="2400" b="1"/>
              <a:t>教育者、组织者和指导者是班主任在班级教育活动中扮演的主要角色。作为教育者，班主任的角色与其他教师的角色并无二致。</a:t>
            </a:r>
            <a:endParaRPr sz="2400" b="1"/>
          </a:p>
          <a:p>
            <a:pPr algn="just">
              <a:lnSpc>
                <a:spcPct val="130000"/>
              </a:lnSpc>
            </a:pPr>
            <a:r>
              <a:rPr lang="en-US" sz="2400" b="1"/>
              <a:t>       </a:t>
            </a:r>
            <a:r>
              <a:rPr sz="2400" b="1"/>
              <a:t>班级组织的自功能性和半自治性决定了班级组织一方面需要班主任的组织、协调、控制、监督，另一方面更需要班主任的尊重、理解、沟通、指导。学生作为发展主体的自主性、自觉性、能动性、创造性，正是在这种外在控制与内在诱发相交织的统一过程中，通过他们自己独特的话语意境和行事方式来发挥并得到发展的。从班级组织的目标和功能特性来说，后者往往前者更为重要。</a:t>
            </a:r>
            <a:endParaRPr sz="2400" b="1"/>
          </a:p>
          <a:p>
            <a:pPr algn="just">
              <a:lnSpc>
                <a:spcPct val="130000"/>
              </a:lnSpc>
            </a:pPr>
            <a:r>
              <a:rPr lang="en-US" sz="2400" b="1"/>
              <a:t>       </a:t>
            </a:r>
            <a:r>
              <a:rPr sz="2400" b="1"/>
              <a:t>因此，从有效履行班主任职责的角度看，当代学校教育中的班主任必须实现由管理者角色向指导者角色的重心转变。</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119888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第三节　班主任德育工作的理念</a:t>
            </a:r>
            <a:endParaRPr lang="zh-CN" altLang="en-US" sz="3600" b="1" dirty="0" smtClean="0">
              <a:solidFill>
                <a:schemeClr val="tx1">
                  <a:lumMod val="95000"/>
                  <a:lumOff val="5000"/>
                </a:schemeClr>
              </a:solidFill>
            </a:endParaRPr>
          </a:p>
          <a:p>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42035"/>
            <a:ext cx="10730865" cy="4775835"/>
          </a:xfrm>
          <a:prstGeom prst="rect">
            <a:avLst/>
          </a:prstGeom>
          <a:noFill/>
        </p:spPr>
        <p:txBody>
          <a:bodyPr wrap="square" rtlCol="0" anchor="t">
            <a:noAutofit/>
          </a:bodyPr>
          <a:p>
            <a:pPr algn="just">
              <a:lnSpc>
                <a:spcPct val="150000"/>
              </a:lnSpc>
            </a:pPr>
            <a:r>
              <a:rPr lang="en-US" sz="2400" b="1">
                <a:solidFill>
                  <a:schemeClr val="tx1">
                    <a:lumMod val="95000"/>
                    <a:lumOff val="5000"/>
                  </a:schemeClr>
                </a:solidFill>
              </a:rPr>
              <a:t>       </a:t>
            </a:r>
            <a:r>
              <a:rPr sz="2400" b="1">
                <a:solidFill>
                  <a:schemeClr val="tx1">
                    <a:lumMod val="95000"/>
                    <a:lumOff val="5000"/>
                  </a:schemeClr>
                </a:solidFill>
              </a:rPr>
              <a:t>实现班主任角色的重心转变，一方面，有赖于班主任制度改革和学校外部育人环境的改善，让班主任从繁杂的日常事务中解放出来，有闲暇从专业角度思考和探讨班级德育问题。现实地看，在班级管理中，课堂管理与人格塑造分离，学业推进与品德培育分离，“以管代教”现象依然充斥班级、充斥校园。凡此种种，都亟待得到遏制和化解。</a:t>
            </a:r>
            <a:endParaRPr sz="2400" b="1">
              <a:solidFill>
                <a:schemeClr val="tx1">
                  <a:lumMod val="95000"/>
                  <a:lumOff val="5000"/>
                </a:schemeClr>
              </a:solidFill>
            </a:endParaRPr>
          </a:p>
          <a:p>
            <a:pPr algn="just">
              <a:lnSpc>
                <a:spcPct val="80000"/>
              </a:lnSpc>
            </a:pPr>
            <a:endParaRPr sz="2400" b="1">
              <a:solidFill>
                <a:schemeClr val="tx1">
                  <a:lumMod val="95000"/>
                  <a:lumOff val="5000"/>
                </a:schemeClr>
              </a:solidFill>
            </a:endParaRPr>
          </a:p>
          <a:p>
            <a:pPr algn="just">
              <a:lnSpc>
                <a:spcPct val="150000"/>
              </a:lnSpc>
            </a:pPr>
            <a:r>
              <a:rPr sz="2400" b="1">
                <a:solidFill>
                  <a:schemeClr val="tx1">
                    <a:lumMod val="95000"/>
                    <a:lumOff val="5000"/>
                  </a:schemeClr>
                </a:solidFill>
              </a:rPr>
              <a:t> </a:t>
            </a:r>
            <a:r>
              <a:rPr lang="en-US" sz="2400" b="1">
                <a:solidFill>
                  <a:schemeClr val="tx1">
                    <a:lumMod val="95000"/>
                    <a:lumOff val="5000"/>
                  </a:schemeClr>
                </a:solidFill>
              </a:rPr>
              <a:t>      </a:t>
            </a:r>
            <a:r>
              <a:rPr sz="2400" b="1">
                <a:solidFill>
                  <a:schemeClr val="tx1">
                    <a:lumMod val="95000"/>
                    <a:lumOff val="5000"/>
                  </a:schemeClr>
                </a:solidFill>
              </a:rPr>
              <a:t>另一方面，有赖于班主任的自主提升和专业成长，有赖于班主任基于专业意识、专业操守，通过专业知识、专业能力来落实学习指导、生活指导、交往指导、人格指导、发展性向指导等。</a:t>
            </a:r>
            <a:endParaRPr sz="2400" b="1">
              <a:solidFill>
                <a:schemeClr val="tx1">
                  <a:lumMod val="95000"/>
                  <a:lumOff val="5000"/>
                </a:schemeClr>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119888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第三节　班主任德育工作的理念</a:t>
            </a:r>
            <a:endParaRPr lang="zh-CN" altLang="en-US" sz="3600" b="1" dirty="0" smtClean="0">
              <a:solidFill>
                <a:schemeClr val="tx1">
                  <a:lumMod val="95000"/>
                  <a:lumOff val="5000"/>
                </a:schemeClr>
              </a:solidFill>
            </a:endParaRPr>
          </a:p>
          <a:p>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42035"/>
            <a:ext cx="10730865" cy="5093335"/>
          </a:xfrm>
          <a:prstGeom prst="rect">
            <a:avLst/>
          </a:prstGeom>
          <a:noFill/>
        </p:spPr>
        <p:txBody>
          <a:bodyPr wrap="square" rtlCol="0" anchor="t">
            <a:noAutofit/>
          </a:bodyPr>
          <a:p>
            <a:pPr algn="just">
              <a:lnSpc>
                <a:spcPct val="110000"/>
              </a:lnSpc>
            </a:pPr>
            <a:r>
              <a:rPr lang="en-US" altLang="zh-CN" sz="2800" b="1">
                <a:solidFill>
                  <a:schemeClr val="accent1">
                    <a:lumMod val="75000"/>
                  </a:schemeClr>
                </a:solidFill>
              </a:rPr>
              <a:t>      </a:t>
            </a:r>
            <a:r>
              <a:rPr lang="zh-CN" altLang="en-US" sz="2800" b="1">
                <a:solidFill>
                  <a:schemeClr val="accent1">
                    <a:lumMod val="75000"/>
                  </a:schemeClr>
                </a:solidFill>
              </a:rPr>
              <a:t>三、打造班级育人共同体是根本</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0"/>
              </a:lnSpc>
            </a:pPr>
            <a:endParaRPr lang="zh-CN" altLang="en-US" sz="2800" b="1">
              <a:solidFill>
                <a:schemeClr val="accent1">
                  <a:lumMod val="75000"/>
                </a:schemeClr>
              </a:solidFill>
            </a:endParaRPr>
          </a:p>
          <a:p>
            <a:pPr algn="just">
              <a:lnSpc>
                <a:spcPct val="130000"/>
              </a:lnSpc>
            </a:pPr>
            <a:r>
              <a:rPr lang="en-US" sz="2400" b="1"/>
              <a:t>       </a:t>
            </a:r>
            <a:r>
              <a:rPr sz="2400" b="1"/>
              <a:t>立德树人是教育的根本任务，是学校、家庭、社会的共同责任。所谓育人共同体，就是作为育人主体的社会个体或群体，基于教育信念和育人共识，在教育实践中凝聚而成的联合体。学校打造育人共同体，便是通过系统化设计、制度化安排、针对性举措，使各方育人力量尽可能做到“心往一处想，劲往一处使”。“‘共同体’意味着的并不是一种我们可以获得和享受的世界，而是一种我们将热切希望栖息、希望重新拥有的世界。”显然，育人共同体并非某种教育实体，而是育人主体基于对共识性育人目标的向往和追求而形成的联合体，它的形成既有赖于育人各方作为育人主体所内在的天然联系，更有赖于育人各方彼此之间的承认、信任、理解和尊重。</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119888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第三节　班主任德育工作的理念</a:t>
            </a:r>
            <a:endParaRPr lang="zh-CN" altLang="en-US" sz="3600" b="1" dirty="0" smtClean="0">
              <a:solidFill>
                <a:schemeClr val="tx1">
                  <a:lumMod val="95000"/>
                  <a:lumOff val="5000"/>
                </a:schemeClr>
              </a:solidFill>
            </a:endParaRPr>
          </a:p>
          <a:p>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16635"/>
            <a:ext cx="10730865" cy="1092835"/>
          </a:xfrm>
          <a:prstGeom prst="rect">
            <a:avLst/>
          </a:prstGeom>
          <a:noFill/>
        </p:spPr>
        <p:txBody>
          <a:bodyPr wrap="square" rtlCol="0" anchor="t">
            <a:noAutofit/>
          </a:bodyPr>
          <a:p>
            <a:pPr algn="just">
              <a:lnSpc>
                <a:spcPct val="130000"/>
              </a:lnSpc>
            </a:pPr>
            <a:r>
              <a:rPr lang="en-US" sz="2400" b="1">
                <a:solidFill>
                  <a:schemeClr val="tx1">
                    <a:lumMod val="95000"/>
                    <a:lumOff val="5000"/>
                  </a:schemeClr>
                </a:solidFill>
              </a:rPr>
              <a:t>       </a:t>
            </a:r>
            <a:r>
              <a:rPr sz="2400" b="1">
                <a:solidFill>
                  <a:schemeClr val="tx1">
                    <a:lumMod val="95000"/>
                    <a:lumOff val="5000"/>
                  </a:schemeClr>
                </a:solidFill>
              </a:rPr>
              <a:t>在建设育人共同体方面，与其他微观社会组织相比，班级具有以下五个方面的特征：</a:t>
            </a:r>
            <a:endParaRPr sz="2400" b="1">
              <a:solidFill>
                <a:schemeClr val="tx1">
                  <a:lumMod val="95000"/>
                  <a:lumOff val="5000"/>
                </a:schemeClr>
              </a:solidFill>
            </a:endParaRPr>
          </a:p>
        </p:txBody>
      </p:sp>
      <p:grpSp>
        <p:nvGrpSpPr>
          <p:cNvPr id="5" name="组合 4"/>
          <p:cNvGrpSpPr/>
          <p:nvPr/>
        </p:nvGrpSpPr>
        <p:grpSpPr>
          <a:xfrm>
            <a:off x="1504315" y="2232660"/>
            <a:ext cx="9116060" cy="3633470"/>
            <a:chOff x="2369" y="3516"/>
            <a:chExt cx="14356" cy="5722"/>
          </a:xfrm>
        </p:grpSpPr>
        <p:sp>
          <p:nvSpPr>
            <p:cNvPr id="4" name="圆角矩形 3"/>
            <p:cNvSpPr/>
            <p:nvPr/>
          </p:nvSpPr>
          <p:spPr>
            <a:xfrm>
              <a:off x="2369" y="3516"/>
              <a:ext cx="5953" cy="85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①以促进学生成长为中心。</a:t>
              </a:r>
              <a:endParaRPr sz="2400" b="1">
                <a:solidFill>
                  <a:schemeClr val="tx1"/>
                </a:solidFill>
              </a:endParaRPr>
            </a:p>
          </p:txBody>
        </p:sp>
        <p:sp>
          <p:nvSpPr>
            <p:cNvPr id="2" name="圆角矩形 1"/>
            <p:cNvSpPr/>
            <p:nvPr/>
          </p:nvSpPr>
          <p:spPr>
            <a:xfrm>
              <a:off x="4470" y="4734"/>
              <a:ext cx="5953" cy="85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sz="2400" b="1">
                  <a:solidFill>
                    <a:schemeClr val="tx1"/>
                  </a:solidFill>
                  <a:sym typeface="+mn-ea"/>
                </a:rPr>
                <a:t>②公与私相融合。</a:t>
              </a:r>
              <a:endParaRPr sz="2400" b="1">
                <a:solidFill>
                  <a:schemeClr val="tx1"/>
                </a:solidFill>
                <a:sym typeface="+mn-ea"/>
              </a:endParaRPr>
            </a:p>
          </p:txBody>
        </p:sp>
        <p:sp>
          <p:nvSpPr>
            <p:cNvPr id="7" name="圆角矩形 6"/>
            <p:cNvSpPr/>
            <p:nvPr/>
          </p:nvSpPr>
          <p:spPr>
            <a:xfrm>
              <a:off x="6571" y="5952"/>
              <a:ext cx="5953" cy="85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③利益性与精神性交织。</a:t>
              </a:r>
              <a:endParaRPr sz="2400" b="1">
                <a:solidFill>
                  <a:schemeClr val="tx1"/>
                </a:solidFill>
              </a:endParaRPr>
            </a:p>
          </p:txBody>
        </p:sp>
        <p:sp>
          <p:nvSpPr>
            <p:cNvPr id="10" name="圆角矩形 9"/>
            <p:cNvSpPr/>
            <p:nvPr/>
          </p:nvSpPr>
          <p:spPr>
            <a:xfrm>
              <a:off x="8672" y="7170"/>
              <a:ext cx="5953" cy="85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④虚与实“共在”。</a:t>
              </a:r>
              <a:endParaRPr sz="2400" b="1">
                <a:solidFill>
                  <a:schemeClr val="tx1"/>
                </a:solidFill>
              </a:endParaRPr>
            </a:p>
          </p:txBody>
        </p:sp>
        <p:sp>
          <p:nvSpPr>
            <p:cNvPr id="11" name="圆角矩形 10"/>
            <p:cNvSpPr/>
            <p:nvPr/>
          </p:nvSpPr>
          <p:spPr>
            <a:xfrm>
              <a:off x="10773" y="8388"/>
              <a:ext cx="5953" cy="85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⑤“三喻”并存。</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out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119888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第三节　班主任德育工作的理念</a:t>
            </a:r>
            <a:endParaRPr lang="zh-CN" altLang="en-US" sz="3600" b="1" dirty="0" smtClean="0">
              <a:solidFill>
                <a:schemeClr val="tx1">
                  <a:lumMod val="95000"/>
                  <a:lumOff val="5000"/>
                </a:schemeClr>
              </a:solidFill>
            </a:endParaRPr>
          </a:p>
          <a:p>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16635"/>
            <a:ext cx="10730865" cy="1092835"/>
          </a:xfrm>
          <a:prstGeom prst="rect">
            <a:avLst/>
          </a:prstGeom>
          <a:noFill/>
        </p:spPr>
        <p:txBody>
          <a:bodyPr wrap="square" rtlCol="0" anchor="t">
            <a:noAutofit/>
          </a:bodyPr>
          <a:p>
            <a:pPr algn="just">
              <a:lnSpc>
                <a:spcPct val="130000"/>
              </a:lnSpc>
            </a:pPr>
            <a:r>
              <a:rPr lang="en-US" sz="2400" b="1">
                <a:solidFill>
                  <a:schemeClr val="tx1">
                    <a:lumMod val="95000"/>
                    <a:lumOff val="5000"/>
                  </a:schemeClr>
                </a:solidFill>
              </a:rPr>
              <a:t>       </a:t>
            </a:r>
            <a:r>
              <a:rPr sz="2400" b="1">
                <a:solidFill>
                  <a:schemeClr val="tx1">
                    <a:lumMod val="95000"/>
                    <a:lumOff val="5000"/>
                  </a:schemeClr>
                </a:solidFill>
              </a:rPr>
              <a:t>因此，为了提高班级德育的针对性、实效性，打造班级育人共同体需要致力于以下几方面。</a:t>
            </a:r>
            <a:endParaRPr sz="2400" b="1">
              <a:solidFill>
                <a:schemeClr val="tx1">
                  <a:lumMod val="95000"/>
                  <a:lumOff val="5000"/>
                </a:schemeClr>
              </a:solidFill>
            </a:endParaRPr>
          </a:p>
          <a:p>
            <a:pPr algn="just">
              <a:lnSpc>
                <a:spcPct val="130000"/>
              </a:lnSpc>
            </a:pPr>
            <a:endParaRPr sz="2400" b="1">
              <a:solidFill>
                <a:schemeClr val="tx1">
                  <a:lumMod val="95000"/>
                  <a:lumOff val="5000"/>
                </a:schemeClr>
              </a:solidFill>
            </a:endParaRPr>
          </a:p>
          <a:p>
            <a:pPr algn="just">
              <a:lnSpc>
                <a:spcPct val="130000"/>
              </a:lnSpc>
            </a:pPr>
            <a:endParaRPr sz="2400" b="1">
              <a:solidFill>
                <a:schemeClr val="tx1">
                  <a:lumMod val="95000"/>
                  <a:lumOff val="5000"/>
                </a:schemeClr>
              </a:solidFill>
            </a:endParaRPr>
          </a:p>
          <a:p>
            <a:pPr algn="just">
              <a:lnSpc>
                <a:spcPct val="30000"/>
              </a:lnSpc>
            </a:pPr>
            <a:endParaRPr sz="2400" b="1">
              <a:solidFill>
                <a:schemeClr val="tx1">
                  <a:lumMod val="95000"/>
                  <a:lumOff val="5000"/>
                </a:schemeClr>
              </a:solidFill>
            </a:endParaRPr>
          </a:p>
          <a:p>
            <a:pPr algn="just">
              <a:lnSpc>
                <a:spcPct val="130000"/>
              </a:lnSpc>
            </a:pPr>
            <a:r>
              <a:rPr lang="en-US" sz="2400" b="1">
                <a:solidFill>
                  <a:schemeClr val="tx1">
                    <a:lumMod val="95000"/>
                    <a:lumOff val="5000"/>
                  </a:schemeClr>
                </a:solidFill>
              </a:rPr>
              <a:t>       </a:t>
            </a:r>
            <a:r>
              <a:rPr sz="2400" b="1">
                <a:solidFill>
                  <a:schemeClr val="tx1">
                    <a:lumMod val="95000"/>
                    <a:lumOff val="5000"/>
                  </a:schemeClr>
                </a:solidFill>
              </a:rPr>
              <a:t>同时，从打造班级育人共同体的角度看，班主任发挥主导作用，构建班本化支持体系，需要把工作重心聚焦于以下三个方面。</a:t>
            </a:r>
            <a:endParaRPr sz="2400" b="1">
              <a:solidFill>
                <a:schemeClr val="tx1">
                  <a:lumMod val="95000"/>
                  <a:lumOff val="5000"/>
                </a:schemeClr>
              </a:solidFill>
            </a:endParaRPr>
          </a:p>
        </p:txBody>
      </p:sp>
      <p:sp>
        <p:nvSpPr>
          <p:cNvPr id="4" name="圆角矩形 3"/>
          <p:cNvSpPr/>
          <p:nvPr/>
        </p:nvSpPr>
        <p:spPr>
          <a:xfrm>
            <a:off x="2435860" y="2054860"/>
            <a:ext cx="7367905" cy="954405"/>
          </a:xfrm>
          <a:prstGeom prst="roundRect">
            <a:avLst>
              <a:gd name="adj" fmla="val 21795"/>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10000"/>
              </a:lnSpc>
            </a:pPr>
            <a:r>
              <a:rPr sz="2400" b="1">
                <a:solidFill>
                  <a:schemeClr val="tx1"/>
                </a:solidFill>
              </a:rPr>
              <a:t>（一）基于“我—你”关系，增强“我们”意识</a:t>
            </a:r>
            <a:endParaRPr sz="2400" b="1">
              <a:solidFill>
                <a:schemeClr val="tx1"/>
              </a:solidFill>
            </a:endParaRPr>
          </a:p>
          <a:p>
            <a:pPr algn="l">
              <a:lnSpc>
                <a:spcPct val="110000"/>
              </a:lnSpc>
            </a:pPr>
            <a:r>
              <a:rPr sz="2400" b="1">
                <a:solidFill>
                  <a:schemeClr val="tx1"/>
                </a:solidFill>
                <a:sym typeface="+mn-ea"/>
              </a:rPr>
              <a:t>（二）整合力量，发掘资源，形成班本化支持体系</a:t>
            </a:r>
            <a:endParaRPr sz="2400" b="1">
              <a:solidFill>
                <a:schemeClr val="tx1"/>
              </a:solidFill>
            </a:endParaRPr>
          </a:p>
        </p:txBody>
      </p:sp>
      <p:grpSp>
        <p:nvGrpSpPr>
          <p:cNvPr id="14" name="组合 13"/>
          <p:cNvGrpSpPr/>
          <p:nvPr/>
        </p:nvGrpSpPr>
        <p:grpSpPr>
          <a:xfrm>
            <a:off x="2435860" y="4119880"/>
            <a:ext cx="7368540" cy="2078990"/>
            <a:chOff x="3836" y="6488"/>
            <a:chExt cx="11604" cy="3274"/>
          </a:xfrm>
        </p:grpSpPr>
        <p:sp>
          <p:nvSpPr>
            <p:cNvPr id="5" name="圆角矩形 4"/>
            <p:cNvSpPr/>
            <p:nvPr/>
          </p:nvSpPr>
          <p:spPr>
            <a:xfrm>
              <a:off x="3836" y="6488"/>
              <a:ext cx="6236" cy="1004"/>
            </a:xfrm>
            <a:prstGeom prst="roundRect">
              <a:avLst>
                <a:gd name="adj" fmla="val 21795"/>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30000"/>
                </a:lnSpc>
              </a:pPr>
              <a:r>
                <a:rPr sz="2400" b="1">
                  <a:solidFill>
                    <a:schemeClr val="tx1"/>
                  </a:solidFill>
                </a:rPr>
                <a:t>1. 增强育人专业意识</a:t>
              </a:r>
              <a:endParaRPr sz="2400" b="1">
                <a:solidFill>
                  <a:schemeClr val="tx1"/>
                </a:solidFill>
              </a:endParaRPr>
            </a:p>
          </p:txBody>
        </p:sp>
        <p:sp>
          <p:nvSpPr>
            <p:cNvPr id="12" name="圆角矩形 11"/>
            <p:cNvSpPr/>
            <p:nvPr/>
          </p:nvSpPr>
          <p:spPr>
            <a:xfrm>
              <a:off x="6520" y="7623"/>
              <a:ext cx="6236" cy="1004"/>
            </a:xfrm>
            <a:prstGeom prst="roundRect">
              <a:avLst>
                <a:gd name="adj" fmla="val 21795"/>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30000"/>
                </a:lnSpc>
              </a:pPr>
              <a:r>
                <a:rPr sz="2400" b="1">
                  <a:solidFill>
                    <a:schemeClr val="tx1"/>
                  </a:solidFill>
                </a:rPr>
                <a:t>2. 发掘和利用教育资源</a:t>
              </a:r>
              <a:endParaRPr sz="2400" b="1">
                <a:solidFill>
                  <a:schemeClr val="tx1"/>
                </a:solidFill>
              </a:endParaRPr>
            </a:p>
          </p:txBody>
        </p:sp>
        <p:sp>
          <p:nvSpPr>
            <p:cNvPr id="13" name="圆角矩形 12"/>
            <p:cNvSpPr/>
            <p:nvPr/>
          </p:nvSpPr>
          <p:spPr>
            <a:xfrm>
              <a:off x="9204" y="8758"/>
              <a:ext cx="6236" cy="1004"/>
            </a:xfrm>
            <a:prstGeom prst="roundRect">
              <a:avLst>
                <a:gd name="adj" fmla="val 21795"/>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30000"/>
                </a:lnSpc>
              </a:pPr>
              <a:r>
                <a:rPr sz="2400" b="1">
                  <a:solidFill>
                    <a:schemeClr val="tx1"/>
                  </a:solidFill>
                </a:rPr>
                <a:t>3.“内引、外联”，多方协同</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par>
                                <p:cTn id="11" presetID="16" presetClass="entr" presetSubtype="37"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outVertical)">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第七章　班级德育的组织与实施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1087755"/>
            <a:ext cx="10586720" cy="4561840"/>
          </a:xfrm>
          <a:prstGeom prst="rect">
            <a:avLst/>
          </a:prstGeom>
          <a:noFill/>
        </p:spPr>
        <p:txBody>
          <a:bodyPr wrap="square" rtlCol="0" anchor="t">
            <a:noAutofit/>
          </a:bodyPr>
          <a:p>
            <a:pPr algn="l">
              <a:lnSpc>
                <a:spcPct val="130000"/>
              </a:lnSpc>
            </a:pPr>
            <a:r>
              <a:rPr lang="zh-CN" altLang="en-US" sz="2800"/>
              <a:t>【</a:t>
            </a:r>
            <a:r>
              <a:rPr lang="zh-CN" altLang="en-US" sz="2800" b="1"/>
              <a:t>思考问题</a:t>
            </a:r>
            <a:r>
              <a:rPr lang="zh-CN" altLang="en-US" sz="2800"/>
              <a:t>】</a:t>
            </a:r>
            <a:endParaRPr lang="zh-CN" altLang="en-US" sz="2800"/>
          </a:p>
          <a:p>
            <a:pPr algn="l">
              <a:lnSpc>
                <a:spcPct val="50000"/>
              </a:lnSpc>
            </a:pPr>
            <a:endParaRPr lang="zh-CN" altLang="en-US" sz="2800"/>
          </a:p>
          <a:p>
            <a:pPr algn="just">
              <a:lnSpc>
                <a:spcPct val="160000"/>
              </a:lnSpc>
            </a:pPr>
            <a:r>
              <a:rPr lang="en-US" sz="2400" b="1"/>
              <a:t>       </a:t>
            </a:r>
            <a:r>
              <a:rPr sz="2400" b="1"/>
              <a:t>1. 如何理解班级德育？</a:t>
            </a:r>
            <a:endParaRPr sz="2400" b="1"/>
          </a:p>
          <a:p>
            <a:pPr algn="just">
              <a:lnSpc>
                <a:spcPct val="160000"/>
              </a:lnSpc>
            </a:pPr>
            <a:r>
              <a:rPr lang="en-US" sz="2400" b="1"/>
              <a:t>       </a:t>
            </a:r>
            <a:r>
              <a:rPr sz="2400" b="1"/>
              <a:t>2. 试述班级样态的演变及其特征。</a:t>
            </a:r>
            <a:endParaRPr sz="2400" b="1"/>
          </a:p>
          <a:p>
            <a:pPr algn="just">
              <a:lnSpc>
                <a:spcPct val="160000"/>
              </a:lnSpc>
            </a:pPr>
            <a:r>
              <a:rPr lang="en-US" sz="2400" b="1"/>
              <a:t>       </a:t>
            </a:r>
            <a:r>
              <a:rPr sz="2400" b="1"/>
              <a:t>3. 怎样才能实现班级群体由松散群体向班集体的跨越？</a:t>
            </a:r>
            <a:endParaRPr sz="2400" b="1"/>
          </a:p>
          <a:p>
            <a:pPr algn="just">
              <a:lnSpc>
                <a:spcPct val="160000"/>
              </a:lnSpc>
            </a:pPr>
            <a:r>
              <a:rPr lang="en-US" sz="2400" b="1"/>
              <a:t>       </a:t>
            </a:r>
            <a:r>
              <a:rPr sz="2400" b="1"/>
              <a:t>4. 结合实际，谈谈如何发挥班级非正式群体的积极作用。</a:t>
            </a:r>
            <a:endParaRPr sz="2400" b="1"/>
          </a:p>
          <a:p>
            <a:pPr algn="just">
              <a:lnSpc>
                <a:spcPct val="160000"/>
              </a:lnSpc>
            </a:pPr>
            <a:r>
              <a:rPr lang="en-US" sz="2400" b="1"/>
              <a:t>       </a:t>
            </a:r>
            <a:r>
              <a:rPr sz="2400" b="1"/>
              <a:t>5. 结合案例，谈谈如何开展不良品行的预防与矫治。</a:t>
            </a:r>
            <a:endParaRPr sz="2400" b="1"/>
          </a:p>
          <a:p>
            <a:pPr algn="just">
              <a:lnSpc>
                <a:spcPct val="160000"/>
              </a:lnSpc>
            </a:pPr>
            <a:r>
              <a:rPr lang="en-US" sz="2400" b="1"/>
              <a:t>       </a:t>
            </a:r>
            <a:r>
              <a:rPr sz="2400" b="1"/>
              <a:t>6. 试述班主任德育工作的理念及其贯彻要求。</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第七章　班级德育的组织与实施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1005840"/>
            <a:ext cx="10586720" cy="5387340"/>
          </a:xfrm>
          <a:prstGeom prst="rect">
            <a:avLst/>
          </a:prstGeom>
          <a:noFill/>
        </p:spPr>
        <p:txBody>
          <a:bodyPr wrap="square" rtlCol="0" anchor="t">
            <a:noAutofit/>
          </a:bodyPr>
          <a:p>
            <a:pPr algn="l">
              <a:lnSpc>
                <a:spcPct val="120000"/>
              </a:lnSpc>
            </a:pPr>
            <a:r>
              <a:rPr lang="zh-CN" altLang="en-US" sz="2800"/>
              <a:t>【</a:t>
            </a:r>
            <a:r>
              <a:rPr lang="zh-CN" altLang="en-US" sz="2800" b="1"/>
              <a:t>内容提要</a:t>
            </a:r>
            <a:r>
              <a:rPr lang="zh-CN" altLang="en-US" sz="2800"/>
              <a:t>】</a:t>
            </a:r>
            <a:endParaRPr lang="zh-CN" altLang="en-US" sz="2800"/>
          </a:p>
          <a:p>
            <a:pPr algn="just">
              <a:lnSpc>
                <a:spcPct val="120000"/>
              </a:lnSpc>
            </a:pPr>
            <a:r>
              <a:rPr lang="en-US" sz="2000" b="1"/>
              <a:t>       </a:t>
            </a:r>
            <a:r>
              <a:rPr sz="2000" b="1"/>
              <a:t>班级是学校落实立德树人这一根本任务的直接载体。班级德育以班级为基本单位，通过有目的、有系统、持续地对学生施加教育影响，引发或促进他们在道德与社会性发展方面产生积极变化或获得发展。作为育人组织，班级具有归属、社会化、个性化、选择、保护等育德功能。根据班级作为育人组织的特性，班级德育的工作内容可划分为班集体培养、班级非正式群体教育、班级个别指导、品行不良的预防与矫治等几方面。不同的班级德育工作内容，要采用不同的工作方式和教育策略。随着学习型社会的到来，班级组织正在发生由集体向学习型组织的样态转变，班主任要树立专业化的德育工作理念，把建立良善关系、实现班主任角色的重心转变、打造班级育人共同体等贯串班主任德育工作的始终。</a:t>
            </a:r>
            <a:endParaRPr sz="2000" b="1"/>
          </a:p>
          <a:p>
            <a:pPr algn="just">
              <a:lnSpc>
                <a:spcPct val="120000"/>
              </a:lnSpc>
            </a:pPr>
            <a:endParaRPr sz="2000" b="1"/>
          </a:p>
          <a:p>
            <a:pPr algn="just">
              <a:lnSpc>
                <a:spcPct val="120000"/>
              </a:lnSpc>
            </a:pPr>
            <a:r>
              <a:rPr lang="zh-CN" altLang="en-US" sz="2800"/>
              <a:t>【</a:t>
            </a:r>
            <a:r>
              <a:rPr lang="zh-CN" altLang="en-US" sz="2800" b="1"/>
              <a:t>本章重点</a:t>
            </a:r>
            <a:r>
              <a:rPr lang="zh-CN" altLang="en-US" sz="2800"/>
              <a:t>】</a:t>
            </a:r>
            <a:endParaRPr lang="zh-CN" altLang="en-US" sz="2800"/>
          </a:p>
          <a:p>
            <a:pPr algn="just">
              <a:lnSpc>
                <a:spcPct val="120000"/>
              </a:lnSpc>
            </a:pPr>
            <a:r>
              <a:rPr lang="en-US" altLang="zh-CN" sz="2000" b="1"/>
              <a:t>       </a:t>
            </a:r>
            <a:r>
              <a:rPr lang="zh-CN" altLang="en-US" sz="2000" b="1"/>
              <a:t>班级的育德功能；班集体培养；班级非正式群体的引导；品行不良的预防与矫治；班主任的角色转变。</a:t>
            </a:r>
            <a:endParaRPr lang="zh-CN" altLang="en-US" sz="2000" b="1"/>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2285365" y="2841625"/>
            <a:ext cx="7905115"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2393315" y="2804795"/>
            <a:ext cx="7783830" cy="1213485"/>
          </a:xfrm>
          <a:prstGeom prst="rect">
            <a:avLst/>
          </a:prstGeom>
          <a:noFill/>
        </p:spPr>
        <p:txBody>
          <a:bodyPr wrap="square" rtlCol="0">
            <a:noAutofit/>
          </a:bodyPr>
          <a:p>
            <a:pPr algn="just">
              <a:lnSpc>
                <a:spcPts val="7500"/>
              </a:lnSpc>
            </a:pPr>
            <a:r>
              <a:rPr lang="zh-CN" altLang="en-US" sz="6000" b="1" dirty="0" smtClean="0">
                <a:solidFill>
                  <a:schemeClr val="tx1">
                    <a:lumMod val="95000"/>
                    <a:lumOff val="5000"/>
                  </a:schemeClr>
                </a:solidFill>
              </a:rPr>
              <a:t>第一节</a:t>
            </a:r>
            <a:r>
              <a:rPr lang="en-US" altLang="zh-CN" sz="6000" b="1" dirty="0" smtClean="0">
                <a:solidFill>
                  <a:schemeClr val="tx1">
                    <a:lumMod val="95000"/>
                    <a:lumOff val="5000"/>
                  </a:schemeClr>
                </a:solidFill>
              </a:rPr>
              <a:t>   </a:t>
            </a:r>
            <a:r>
              <a:rPr lang="zh-CN" altLang="en-US" sz="6000" b="1" dirty="0" smtClean="0">
                <a:solidFill>
                  <a:schemeClr val="tx1">
                    <a:lumMod val="95000"/>
                    <a:lumOff val="5000"/>
                  </a:schemeClr>
                </a:solidFill>
              </a:rPr>
              <a:t>班级德育概述</a:t>
            </a:r>
            <a:endParaRPr lang="zh-CN" altLang="en-US" sz="6000" b="1" dirty="0" smtClean="0">
              <a:solidFill>
                <a:schemeClr val="tx1">
                  <a:lumMod val="95000"/>
                  <a:lumOff val="5000"/>
                </a:schemeClr>
              </a:solidFill>
            </a:endParaRPr>
          </a:p>
          <a:p>
            <a:pPr algn="just">
              <a:lnSpc>
                <a:spcPts val="7500"/>
              </a:lnSpc>
            </a:pP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a:t>
            </a:r>
            <a:r>
              <a:rPr lang="zh-CN" altLang="en-US" sz="3600" b="1" dirty="0" smtClean="0">
                <a:solidFill>
                  <a:schemeClr val="tx1">
                    <a:lumMod val="95000"/>
                    <a:lumOff val="5000"/>
                  </a:schemeClr>
                </a:solidFill>
                <a:sym typeface="+mn-ea"/>
              </a:rPr>
              <a:t>班级德育概述</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38835"/>
            <a:ext cx="10730865" cy="5554980"/>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一、班级德育的含义</a:t>
            </a:r>
            <a:endParaRPr lang="zh-CN" altLang="en-US" sz="2800" b="1">
              <a:solidFill>
                <a:schemeClr val="accent1">
                  <a:lumMod val="75000"/>
                </a:schemeClr>
              </a:solidFill>
            </a:endParaRPr>
          </a:p>
          <a:p>
            <a:pPr algn="just">
              <a:lnSpc>
                <a:spcPct val="120000"/>
              </a:lnSpc>
            </a:pPr>
            <a:r>
              <a:rPr lang="en-US" altLang="zh-CN" sz="2400" b="1">
                <a:solidFill>
                  <a:schemeClr val="accent1">
                    <a:lumMod val="75000"/>
                  </a:schemeClr>
                </a:solidFill>
              </a:rPr>
              <a:t>     </a:t>
            </a:r>
            <a:r>
              <a:rPr lang="zh-CN" altLang="en-US" sz="2400" b="1">
                <a:solidFill>
                  <a:schemeClr val="accent1">
                    <a:lumMod val="75000"/>
                  </a:schemeClr>
                </a:solidFill>
              </a:rPr>
              <a:t>（一）班级与班级德育</a:t>
            </a:r>
            <a:endParaRPr lang="zh-CN" altLang="en-US" sz="2400" b="1">
              <a:solidFill>
                <a:schemeClr val="accent1">
                  <a:lumMod val="75000"/>
                </a:schemeClr>
              </a:solidFill>
            </a:endParaRPr>
          </a:p>
          <a:p>
            <a:pPr algn="just">
              <a:lnSpc>
                <a:spcPct val="120000"/>
              </a:lnSpc>
            </a:pPr>
            <a:r>
              <a:rPr lang="en-US" sz="2400" b="1"/>
              <a:t>       </a:t>
            </a:r>
            <a:r>
              <a:rPr sz="2400" b="1"/>
              <a:t>所谓班，是指按照一定年龄、学业程度、师生比例所分编而成的相对稳定的学生群体，是教师履行教育教学职责的基本单位。班的划分往往与学年、学级相联系，因而通常称为班级。</a:t>
            </a:r>
            <a:endParaRPr sz="2400" b="1"/>
          </a:p>
          <a:p>
            <a:pPr algn="just">
              <a:lnSpc>
                <a:spcPct val="120000"/>
              </a:lnSpc>
            </a:pPr>
            <a:r>
              <a:rPr lang="en-US" sz="2400" b="1"/>
              <a:t>      </a:t>
            </a:r>
            <a:r>
              <a:rPr sz="2400" b="1"/>
              <a:t>班级既是一种社会群体，也是一种社会组织。作为社会群体，班级内存在群体成员之间的交往与互动，存在一定的群体角色、人际关系和群体氛围；作为社会组织，班级具有作为教育基本单位的组织目标、组织机构体系、制度规范等。</a:t>
            </a:r>
            <a:endParaRPr sz="2400" b="1"/>
          </a:p>
          <a:p>
            <a:pPr algn="just">
              <a:lnSpc>
                <a:spcPct val="120000"/>
              </a:lnSpc>
            </a:pPr>
            <a:r>
              <a:rPr lang="en-US" sz="2400" b="1"/>
              <a:t>       </a:t>
            </a:r>
            <a:r>
              <a:rPr sz="2400" b="1"/>
              <a:t>所谓班级德育，就是以班级为基本单位，有目的、有系统、持续地对学生施加教育影响，引发或促进他们在道德与社会性发展方面产生积极变化的社会活动。</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a:t>
            </a:r>
            <a:r>
              <a:rPr lang="zh-CN" altLang="en-US" sz="3600" b="1" dirty="0" smtClean="0">
                <a:solidFill>
                  <a:schemeClr val="tx1">
                    <a:lumMod val="95000"/>
                    <a:lumOff val="5000"/>
                  </a:schemeClr>
                </a:solidFill>
                <a:sym typeface="+mn-ea"/>
              </a:rPr>
              <a:t>班级德育概述</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51890"/>
            <a:ext cx="10730865" cy="672465"/>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由此可见，班级德育具有如下几重含义。</a:t>
            </a:r>
            <a:endParaRPr lang="zh-CN" altLang="en-US" sz="3200" b="1">
              <a:solidFill>
                <a:schemeClr val="accent1">
                  <a:lumMod val="75000"/>
                </a:schemeClr>
              </a:solidFill>
            </a:endParaRPr>
          </a:p>
          <a:p>
            <a:pPr algn="just">
              <a:lnSpc>
                <a:spcPct val="120000"/>
              </a:lnSpc>
            </a:pPr>
            <a:endParaRPr lang="zh-CN" altLang="en-US" sz="3200" b="1">
              <a:solidFill>
                <a:schemeClr val="accent1">
                  <a:lumMod val="75000"/>
                </a:schemeClr>
              </a:solidFill>
            </a:endParaRPr>
          </a:p>
        </p:txBody>
      </p:sp>
      <p:grpSp>
        <p:nvGrpSpPr>
          <p:cNvPr id="9" name="组合 8"/>
          <p:cNvGrpSpPr/>
          <p:nvPr/>
        </p:nvGrpSpPr>
        <p:grpSpPr>
          <a:xfrm>
            <a:off x="1356360" y="2125980"/>
            <a:ext cx="9478010" cy="3622040"/>
            <a:chOff x="2136" y="3348"/>
            <a:chExt cx="14926" cy="5704"/>
          </a:xfrm>
        </p:grpSpPr>
        <p:sp>
          <p:nvSpPr>
            <p:cNvPr id="4" name="圆角矩形 3"/>
            <p:cNvSpPr/>
            <p:nvPr/>
          </p:nvSpPr>
          <p:spPr>
            <a:xfrm>
              <a:off x="2136" y="3348"/>
              <a:ext cx="14927" cy="1457"/>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第一，班级德育以班级为单位，旨在促进学生的道德与社会性发展。</a:t>
              </a:r>
              <a:endParaRPr sz="2400" b="1">
                <a:solidFill>
                  <a:schemeClr val="tx1"/>
                </a:solidFill>
              </a:endParaRPr>
            </a:p>
          </p:txBody>
        </p:sp>
        <p:sp>
          <p:nvSpPr>
            <p:cNvPr id="2" name="圆角矩形 1"/>
            <p:cNvSpPr/>
            <p:nvPr/>
          </p:nvSpPr>
          <p:spPr>
            <a:xfrm>
              <a:off x="2136" y="5472"/>
              <a:ext cx="14927" cy="1457"/>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第二，班级德育既面向每一位班级成员，又面向班级群体。</a:t>
              </a:r>
              <a:endParaRPr sz="2400" b="1">
                <a:solidFill>
                  <a:schemeClr val="tx1"/>
                </a:solidFill>
              </a:endParaRPr>
            </a:p>
          </p:txBody>
        </p:sp>
        <p:sp>
          <p:nvSpPr>
            <p:cNvPr id="5" name="圆角矩形 4"/>
            <p:cNvSpPr/>
            <p:nvPr/>
          </p:nvSpPr>
          <p:spPr>
            <a:xfrm>
              <a:off x="2136" y="7596"/>
              <a:ext cx="14927" cy="1457"/>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第三，班级德育需要教师进行有目的、系统、持续的努力。</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a:t>
            </a:r>
            <a:r>
              <a:rPr lang="zh-CN" altLang="en-US" sz="3600" b="1" dirty="0" smtClean="0">
                <a:solidFill>
                  <a:schemeClr val="tx1">
                    <a:lumMod val="95000"/>
                    <a:lumOff val="5000"/>
                  </a:schemeClr>
                </a:solidFill>
                <a:sym typeface="+mn-ea"/>
              </a:rPr>
              <a:t>班级德育概述</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85190"/>
            <a:ext cx="10730865" cy="1571625"/>
          </a:xfrm>
          <a:prstGeom prst="rect">
            <a:avLst/>
          </a:prstGeom>
          <a:noFill/>
        </p:spPr>
        <p:txBody>
          <a:bodyPr wrap="square" rtlCol="0" anchor="t">
            <a:noAutofit/>
          </a:bodyPr>
          <a:p>
            <a:pPr algn="just">
              <a:lnSpc>
                <a:spcPct val="120000"/>
              </a:lnSpc>
            </a:pPr>
            <a:r>
              <a:rPr lang="en-US" altLang="zh-CN" sz="2400" b="1">
                <a:solidFill>
                  <a:schemeClr val="accent1">
                    <a:lumMod val="75000"/>
                  </a:schemeClr>
                </a:solidFill>
              </a:rPr>
              <a:t>     </a:t>
            </a:r>
            <a:r>
              <a:rPr lang="zh-CN" altLang="en-US" sz="2800" b="1">
                <a:solidFill>
                  <a:schemeClr val="accent1">
                    <a:lumMod val="75000"/>
                  </a:schemeClr>
                </a:solidFill>
              </a:rPr>
              <a:t>（二）班级的育德功能</a:t>
            </a:r>
            <a:endParaRPr lang="zh-CN" altLang="en-US" sz="2800" b="1">
              <a:solidFill>
                <a:schemeClr val="accent1">
                  <a:lumMod val="75000"/>
                </a:schemeClr>
              </a:solidFill>
            </a:endParaRPr>
          </a:p>
          <a:p>
            <a:pPr algn="just">
              <a:lnSpc>
                <a:spcPct val="120000"/>
              </a:lnSpc>
            </a:pPr>
            <a:r>
              <a:rPr lang="en-US" sz="2400" b="1"/>
              <a:t>       </a:t>
            </a:r>
            <a:r>
              <a:rPr sz="2400" b="1"/>
              <a:t>班级的育德功能体现在促进个体成长的过程中。作为育人组织，班级的育德功能体现在以下五个方面。</a:t>
            </a:r>
            <a:endParaRPr sz="2400" b="1"/>
          </a:p>
        </p:txBody>
      </p:sp>
      <p:grpSp>
        <p:nvGrpSpPr>
          <p:cNvPr id="10" name="组合 9"/>
          <p:cNvGrpSpPr/>
          <p:nvPr/>
        </p:nvGrpSpPr>
        <p:grpSpPr>
          <a:xfrm>
            <a:off x="1426845" y="2421890"/>
            <a:ext cx="9122410" cy="3757930"/>
            <a:chOff x="2247" y="3814"/>
            <a:chExt cx="14366" cy="5918"/>
          </a:xfrm>
        </p:grpSpPr>
        <p:sp>
          <p:nvSpPr>
            <p:cNvPr id="9" name="圆角矩形 8"/>
            <p:cNvSpPr/>
            <p:nvPr/>
          </p:nvSpPr>
          <p:spPr>
            <a:xfrm>
              <a:off x="2247" y="3814"/>
              <a:ext cx="3702" cy="1050"/>
            </a:xfrm>
            <a:prstGeom prst="roundRect">
              <a:avLst>
                <a:gd name="adj" fmla="val 2438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 归属功能</a:t>
              </a:r>
              <a:endParaRPr sz="2400" b="1">
                <a:solidFill>
                  <a:schemeClr val="tx1"/>
                </a:solidFill>
              </a:endParaRPr>
            </a:p>
          </p:txBody>
        </p:sp>
        <p:sp>
          <p:nvSpPr>
            <p:cNvPr id="2" name="圆角矩形 1"/>
            <p:cNvSpPr/>
            <p:nvPr/>
          </p:nvSpPr>
          <p:spPr>
            <a:xfrm>
              <a:off x="4913" y="5031"/>
              <a:ext cx="3702" cy="1050"/>
            </a:xfrm>
            <a:prstGeom prst="roundRect">
              <a:avLst>
                <a:gd name="adj" fmla="val 2438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2. 社会化功能</a:t>
              </a:r>
              <a:endParaRPr sz="2400" b="1">
                <a:solidFill>
                  <a:schemeClr val="tx1"/>
                </a:solidFill>
              </a:endParaRPr>
            </a:p>
          </p:txBody>
        </p:sp>
        <p:sp>
          <p:nvSpPr>
            <p:cNvPr id="4" name="圆角矩形 3"/>
            <p:cNvSpPr/>
            <p:nvPr/>
          </p:nvSpPr>
          <p:spPr>
            <a:xfrm>
              <a:off x="7579" y="6248"/>
              <a:ext cx="3702" cy="1050"/>
            </a:xfrm>
            <a:prstGeom prst="roundRect">
              <a:avLst>
                <a:gd name="adj" fmla="val 2438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3. 个性化功能</a:t>
              </a:r>
              <a:endParaRPr sz="2400" b="1">
                <a:solidFill>
                  <a:schemeClr val="tx1"/>
                </a:solidFill>
              </a:endParaRPr>
            </a:p>
          </p:txBody>
        </p:sp>
        <p:sp>
          <p:nvSpPr>
            <p:cNvPr id="5" name="圆角矩形 4"/>
            <p:cNvSpPr/>
            <p:nvPr/>
          </p:nvSpPr>
          <p:spPr>
            <a:xfrm>
              <a:off x="10245" y="7465"/>
              <a:ext cx="3702" cy="1050"/>
            </a:xfrm>
            <a:prstGeom prst="roundRect">
              <a:avLst>
                <a:gd name="adj" fmla="val 2438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4. 选择功能</a:t>
              </a:r>
              <a:endParaRPr sz="2400" b="1">
                <a:solidFill>
                  <a:schemeClr val="tx1"/>
                </a:solidFill>
              </a:endParaRPr>
            </a:p>
          </p:txBody>
        </p:sp>
        <p:sp>
          <p:nvSpPr>
            <p:cNvPr id="7" name="圆角矩形 6"/>
            <p:cNvSpPr/>
            <p:nvPr/>
          </p:nvSpPr>
          <p:spPr>
            <a:xfrm>
              <a:off x="12911" y="8682"/>
              <a:ext cx="3702" cy="1050"/>
            </a:xfrm>
            <a:prstGeom prst="roundRect">
              <a:avLst>
                <a:gd name="adj" fmla="val 2438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5. 保护功能</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KSO_WM_BEAUTIFY_FLAG" val="#wm#"/>
  <p:tag name="KSO_WM_TEMPLATE_CATEGORY" val="custom"/>
  <p:tag name="KSO_WM_TEMPLATE_INDEX" val="20205081"/>
</p:tagLst>
</file>

<file path=ppt/tags/tag17.xml><?xml version="1.0" encoding="utf-8"?>
<p:tagLst xmlns:p="http://schemas.openxmlformats.org/presentationml/2006/main">
  <p:tag name="KSO_WM_BEAUTIFY_FLAG" val="#wm#"/>
  <p:tag name="KSO_WM_TEMPLATE_CATEGORY" val="custom"/>
  <p:tag name="KSO_WM_TEMPLATE_INDEX" val="20205081"/>
</p:tagLst>
</file>

<file path=ppt/tags/tag18.xml><?xml version="1.0" encoding="utf-8"?>
<p:tagLst xmlns:p="http://schemas.openxmlformats.org/presentationml/2006/main">
  <p:tag name="KSO_WM_BEAUTIFY_FLAG" val="#wm#"/>
  <p:tag name="KSO_WM_TEMPLATE_CATEGORY" val="custom"/>
  <p:tag name="KSO_WM_TEMPLATE_INDEX" val="20205081"/>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p="http://schemas.openxmlformats.org/presentationml/2006/main">
  <p:tag name="KSO_WM_BEAUTIFY_FLAG" val="#wm#"/>
  <p:tag name="KSO_WM_TEMPLATE_CATEGORY" val="custom"/>
  <p:tag name="KSO_WM_TEMPLATE_INDEX" val="20205081"/>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3.xml><?xml version="1.0" encoding="utf-8"?>
<p:tagLst xmlns:p="http://schemas.openxmlformats.org/presentationml/2006/main">
  <p:tag name="KSO_WM_BEAUTIFY_FLAG" val="#wm#"/>
  <p:tag name="KSO_WM_TEMPLATE_CATEGORY" val="custom"/>
  <p:tag name="KSO_WM_TEMPLATE_INDEX" val="20205081"/>
</p:tagLst>
</file>

<file path=ppt/tags/tag24.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KSO_WM_BEAUTIFY_FLAG" val="#wm#"/>
  <p:tag name="KSO_WM_TEMPLATE_CATEGORY" val="custom"/>
  <p:tag name="KSO_WM_TEMPLATE_INDEX" val="20205081"/>
</p:tagLst>
</file>

<file path=ppt/tags/tag26.xml><?xml version="1.0" encoding="utf-8"?>
<p:tagLst xmlns:p="http://schemas.openxmlformats.org/presentationml/2006/main">
  <p:tag name="KSO_WM_BEAUTIFY_FLAG" val="#wm#"/>
  <p:tag name="KSO_WM_TEMPLATE_CATEGORY" val="custom"/>
  <p:tag name="KSO_WM_TEMPLATE_INDEX" val="20205081"/>
</p:tagLst>
</file>

<file path=ppt/tags/tag27.xml><?xml version="1.0" encoding="utf-8"?>
<p:tagLst xmlns:p="http://schemas.openxmlformats.org/presentationml/2006/main">
  <p:tag name="KSO_WM_BEAUTIFY_FLAG" val="#wm#"/>
  <p:tag name="KSO_WM_TEMPLATE_CATEGORY" val="custom"/>
  <p:tag name="KSO_WM_TEMPLATE_INDEX" val="20205081"/>
</p:tagLst>
</file>

<file path=ppt/tags/tag28.xml><?xml version="1.0" encoding="utf-8"?>
<p:tagLst xmlns:p="http://schemas.openxmlformats.org/presentationml/2006/main">
  <p:tag name="KSO_WM_BEAUTIFY_FLAG" val="#wm#"/>
  <p:tag name="KSO_WM_TEMPLATE_CATEGORY" val="custom"/>
  <p:tag name="KSO_WM_TEMPLATE_INDEX" val="20205081"/>
</p:tagLst>
</file>

<file path=ppt/tags/tag29.xml><?xml version="1.0" encoding="utf-8"?>
<p:tagLst xmlns:p="http://schemas.openxmlformats.org/presentationml/2006/main">
  <p:tag name="KSO_WM_BEAUTIFY_FLAG" val="#wm#"/>
  <p:tag name="KSO_WM_TEMPLATE_CATEGORY" val="custom"/>
  <p:tag name="KSO_WM_TEMPLATE_INDEX" val="20205081"/>
</p:tagLst>
</file>

<file path=ppt/tags/tag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0.xml><?xml version="1.0" encoding="utf-8"?>
<p:tagLst xmlns:p="http://schemas.openxmlformats.org/presentationml/2006/main">
  <p:tag name="KSO_WM_DIAGRAM_VIRTUALLY_FRAME" val="{&quot;height&quot;:394.7,&quot;left&quot;:59.4,&quot;top&quot;:81.05,&quot;width&quot;:849.8}"/>
</p:tagLst>
</file>

<file path=ppt/tags/tag31.xml><?xml version="1.0" encoding="utf-8"?>
<p:tagLst xmlns:p="http://schemas.openxmlformats.org/presentationml/2006/main">
  <p:tag name="KSO_WM_DIAGRAM_VIRTUALLY_FRAME" val="{&quot;height&quot;:394.7,&quot;left&quot;:59.4,&quot;top&quot;:81.05,&quot;width&quot;:849.8}"/>
</p:tagLst>
</file>

<file path=ppt/tags/tag32.xml><?xml version="1.0" encoding="utf-8"?>
<p:tagLst xmlns:p="http://schemas.openxmlformats.org/presentationml/2006/main">
  <p:tag name="KSO_WM_DIAGRAM_VIRTUALLY_FRAME" val="{&quot;height&quot;:394.7,&quot;left&quot;:59.4,&quot;top&quot;:81.05,&quot;width&quot;:849.8}"/>
</p:tagLst>
</file>

<file path=ppt/tags/tag33.xml><?xml version="1.0" encoding="utf-8"?>
<p:tagLst xmlns:p="http://schemas.openxmlformats.org/presentationml/2006/main">
  <p:tag name="KSO_WM_DIAGRAM_VIRTUALLY_FRAME" val="{&quot;height&quot;:394.7,&quot;left&quot;:59.4,&quot;top&quot;:81.05,&quot;width&quot;:849.8}"/>
</p:tagLst>
</file>

<file path=ppt/tags/tag34.xml><?xml version="1.0" encoding="utf-8"?>
<p:tagLst xmlns:p="http://schemas.openxmlformats.org/presentationml/2006/main">
  <p:tag name="KSO_WM_DIAGRAM_VIRTUALLY_FRAME" val="{&quot;height&quot;:394.7,&quot;left&quot;:59.4,&quot;top&quot;:81.05,&quot;width&quot;:849.8}"/>
</p:tagLst>
</file>

<file path=ppt/tags/tag35.xml><?xml version="1.0" encoding="utf-8"?>
<p:tagLst xmlns:p="http://schemas.openxmlformats.org/presentationml/2006/main">
  <p:tag name="KSO_WM_DIAGRAM_VIRTUALLY_FRAME" val="{&quot;height&quot;:394.7,&quot;left&quot;:59.4,&quot;top&quot;:81.05,&quot;width&quot;:849.8}"/>
</p:tagLst>
</file>

<file path=ppt/tags/tag36.xml><?xml version="1.0" encoding="utf-8"?>
<p:tagLst xmlns:p="http://schemas.openxmlformats.org/presentationml/2006/main">
  <p:tag name="KSO_WM_BEAUTIFY_FLAG" val="#wm#"/>
  <p:tag name="KSO_WM_TEMPLATE_CATEGORY" val="custom"/>
  <p:tag name="KSO_WM_TEMPLATE_INDEX" val="20205081"/>
</p:tagLst>
</file>

<file path=ppt/tags/tag37.xml><?xml version="1.0" encoding="utf-8"?>
<p:tagLst xmlns:p="http://schemas.openxmlformats.org/presentationml/2006/main">
  <p:tag name="KSO_WM_BEAUTIFY_FLAG" val="#wm#"/>
  <p:tag name="KSO_WM_TEMPLATE_CATEGORY" val="custom"/>
  <p:tag name="KSO_WM_TEMPLATE_INDEX" val="20205081"/>
</p:tagLst>
</file>

<file path=ppt/tags/tag38.xml><?xml version="1.0" encoding="utf-8"?>
<p:tagLst xmlns:p="http://schemas.openxmlformats.org/presentationml/2006/main">
  <p:tag name="KSO_WM_BEAUTIFY_FLAG" val="#wm#"/>
  <p:tag name="KSO_WM_TEMPLATE_CATEGORY" val="custom"/>
  <p:tag name="KSO_WM_TEMPLATE_INDEX" val="20205081"/>
</p:tagLst>
</file>

<file path=ppt/tags/tag39.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0.xml><?xml version="1.0" encoding="utf-8"?>
<p:tagLst xmlns:p="http://schemas.openxmlformats.org/presentationml/2006/main">
  <p:tag name="KSO_WM_BEAUTIFY_FLAG" val="#wm#"/>
  <p:tag name="KSO_WM_TEMPLATE_CATEGORY" val="custom"/>
  <p:tag name="KSO_WM_TEMPLATE_INDEX" val="20205081"/>
</p:tagLst>
</file>

<file path=ppt/tags/tag41.xml><?xml version="1.0" encoding="utf-8"?>
<p:tagLst xmlns:p="http://schemas.openxmlformats.org/presentationml/2006/main">
  <p:tag name="KSO_WM_BEAUTIFY_FLAG" val="#wm#"/>
  <p:tag name="KSO_WM_TEMPLATE_CATEGORY" val="custom"/>
  <p:tag name="KSO_WM_TEMPLATE_INDEX" val="20205081"/>
</p:tagLst>
</file>

<file path=ppt/tags/tag42.xml><?xml version="1.0" encoding="utf-8"?>
<p:tagLst xmlns:p="http://schemas.openxmlformats.org/presentationml/2006/main">
  <p:tag name="KSO_WM_BEAUTIFY_FLAG" val="#wm#"/>
  <p:tag name="KSO_WM_TEMPLATE_CATEGORY" val="custom"/>
  <p:tag name="KSO_WM_TEMPLATE_INDEX" val="20205081"/>
</p:tagLst>
</file>

<file path=ppt/tags/tag43.xml><?xml version="1.0" encoding="utf-8"?>
<p:tagLst xmlns:p="http://schemas.openxmlformats.org/presentationml/2006/main">
  <p:tag name="KSO_WM_BEAUTIFY_FLAG" val="#wm#"/>
  <p:tag name="KSO_WM_TEMPLATE_CATEGORY" val="custom"/>
  <p:tag name="KSO_WM_TEMPLATE_INDEX" val="20205081"/>
</p:tagLst>
</file>

<file path=ppt/tags/tag44.xml><?xml version="1.0" encoding="utf-8"?>
<p:tagLst xmlns:p="http://schemas.openxmlformats.org/presentationml/2006/main">
  <p:tag name="KSO_WM_BEAUTIFY_FLAG" val="#wm#"/>
  <p:tag name="KSO_WM_TEMPLATE_CATEGORY" val="custom"/>
  <p:tag name="KSO_WM_TEMPLATE_INDEX" val="20205081"/>
</p:tagLst>
</file>

<file path=ppt/tags/tag45.xml><?xml version="1.0" encoding="utf-8"?>
<p:tagLst xmlns:p="http://schemas.openxmlformats.org/presentationml/2006/main">
  <p:tag name="KSO_WM_BEAUTIFY_FLAG" val="#wm#"/>
  <p:tag name="KSO_WM_TEMPLATE_CATEGORY" val="custom"/>
  <p:tag name="KSO_WM_TEMPLATE_INDEX" val="20205081"/>
</p:tagLst>
</file>

<file path=ppt/tags/tag46.xml><?xml version="1.0" encoding="utf-8"?>
<p:tagLst xmlns:p="http://schemas.openxmlformats.org/presentationml/2006/main">
  <p:tag name="KSO_WM_DIAGRAM_VIRTUALLY_FRAME" val="{&quot;height&quot;:294.95,&quot;left&quot;:113.8,&quot;top&quot;:142.85,&quot;width&quot;:710.1}"/>
</p:tagLst>
</file>

<file path=ppt/tags/tag47.xml><?xml version="1.0" encoding="utf-8"?>
<p:tagLst xmlns:p="http://schemas.openxmlformats.org/presentationml/2006/main">
  <p:tag name="KSO_WM_DIAGRAM_VIRTUALLY_FRAME" val="{&quot;height&quot;:294.95,&quot;left&quot;:113.8,&quot;top&quot;:142.85,&quot;width&quot;:710.1}"/>
</p:tagLst>
</file>

<file path=ppt/tags/tag48.xml><?xml version="1.0" encoding="utf-8"?>
<p:tagLst xmlns:p="http://schemas.openxmlformats.org/presentationml/2006/main">
  <p:tag name="KSO_WM_DIAGRAM_VIRTUALLY_FRAME" val="{&quot;height&quot;:294.95,&quot;left&quot;:113.8,&quot;top&quot;:142.85,&quot;width&quot;:710.1}"/>
</p:tagLst>
</file>

<file path=ppt/tags/tag49.xml><?xml version="1.0" encoding="utf-8"?>
<p:tagLst xmlns:p="http://schemas.openxmlformats.org/presentationml/2006/main">
  <p:tag name="KSO_WM_DIAGRAM_VIRTUALLY_FRAME" val="{&quot;height&quot;:294.95,&quot;left&quot;:113.8,&quot;top&quot;:142.85,&quot;width&quot;:710.1}"/>
</p:tagLst>
</file>

<file path=ppt/tags/tag5.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50.xml><?xml version="1.0" encoding="utf-8"?>
<p:tagLst xmlns:p="http://schemas.openxmlformats.org/presentationml/2006/main">
  <p:tag name="KSO_WM_DIAGRAM_VIRTUALLY_FRAME" val="{&quot;height&quot;:294.95,&quot;left&quot;:113.8,&quot;top&quot;:142.85,&quot;width&quot;:710.1}"/>
</p:tagLst>
</file>

<file path=ppt/tags/tag51.xml><?xml version="1.0" encoding="utf-8"?>
<p:tagLst xmlns:p="http://schemas.openxmlformats.org/presentationml/2006/main">
  <p:tag name="KSO_WM_DIAGRAM_VIRTUALLY_FRAME" val="{&quot;height&quot;:294.95,&quot;left&quot;:113.8,&quot;top&quot;:142.85,&quot;width&quot;:710.1}"/>
</p:tagLst>
</file>

<file path=ppt/tags/tag52.xml><?xml version="1.0" encoding="utf-8"?>
<p:tagLst xmlns:p="http://schemas.openxmlformats.org/presentationml/2006/main">
  <p:tag name="KSO_WM_DIAGRAM_VIRTUALLY_FRAME" val="{&quot;height&quot;:294.95,&quot;left&quot;:113.8,&quot;top&quot;:142.85,&quot;width&quot;:710.1}"/>
</p:tagLst>
</file>

<file path=ppt/tags/tag53.xml><?xml version="1.0" encoding="utf-8"?>
<p:tagLst xmlns:p="http://schemas.openxmlformats.org/presentationml/2006/main">
  <p:tag name="KSO_WM_DIAGRAM_VIRTUALLY_FRAME" val="{&quot;height&quot;:294.95,&quot;left&quot;:113.8,&quot;top&quot;:142.85,&quot;width&quot;:710.1}"/>
</p:tagLst>
</file>

<file path=ppt/tags/tag54.xml><?xml version="1.0" encoding="utf-8"?>
<p:tagLst xmlns:p="http://schemas.openxmlformats.org/presentationml/2006/main">
  <p:tag name="KSO_WM_DIAGRAM_VIRTUALLY_FRAME" val="{&quot;height&quot;:294.95,&quot;left&quot;:113.8,&quot;top&quot;:142.85,&quot;width&quot;:710.1}"/>
</p:tagLst>
</file>

<file path=ppt/tags/tag55.xml><?xml version="1.0" encoding="utf-8"?>
<p:tagLst xmlns:p="http://schemas.openxmlformats.org/presentationml/2006/main">
  <p:tag name="KSO_WM_DIAGRAM_VIRTUALLY_FRAME" val="{&quot;height&quot;:294.95,&quot;left&quot;:113.8,&quot;top&quot;:142.85,&quot;width&quot;:710.1}"/>
</p:tagLst>
</file>

<file path=ppt/tags/tag56.xml><?xml version="1.0" encoding="utf-8"?>
<p:tagLst xmlns:p="http://schemas.openxmlformats.org/presentationml/2006/main">
  <p:tag name="KSO_WM_BEAUTIFY_FLAG" val="#wm#"/>
  <p:tag name="KSO_WM_TEMPLATE_CATEGORY" val="custom"/>
  <p:tag name="KSO_WM_TEMPLATE_INDEX" val="20205081"/>
</p:tagLst>
</file>

<file path=ppt/tags/tag57.xml><?xml version="1.0" encoding="utf-8"?>
<p:tagLst xmlns:p="http://schemas.openxmlformats.org/presentationml/2006/main">
  <p:tag name="KSO_WM_BEAUTIFY_FLAG" val="#wm#"/>
  <p:tag name="KSO_WM_TEMPLATE_CATEGORY" val="custom"/>
  <p:tag name="KSO_WM_TEMPLATE_INDEX" val="20205081"/>
</p:tagLst>
</file>

<file path=ppt/tags/tag58.xml><?xml version="1.0" encoding="utf-8"?>
<p:tagLst xmlns:p="http://schemas.openxmlformats.org/presentationml/2006/main">
  <p:tag name="KSO_WM_BEAUTIFY_FLAG" val="#wm#"/>
  <p:tag name="KSO_WM_TEMPLATE_CATEGORY" val="custom"/>
  <p:tag name="KSO_WM_TEMPLATE_INDEX" val="20205081"/>
</p:tagLst>
</file>

<file path=ppt/tags/tag59.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0.xml><?xml version="1.0" encoding="utf-8"?>
<p:tagLst xmlns:p="http://schemas.openxmlformats.org/presentationml/2006/main">
  <p:tag name="KSO_WM_BEAUTIFY_FLAG" val="#wm#"/>
  <p:tag name="KSO_WM_TEMPLATE_CATEGORY" val="custom"/>
  <p:tag name="KSO_WM_TEMPLATE_INDEX" val="20205081"/>
</p:tagLst>
</file>

<file path=ppt/tags/tag61.xml><?xml version="1.0" encoding="utf-8"?>
<p:tagLst xmlns:p="http://schemas.openxmlformats.org/presentationml/2006/main">
  <p:tag name="KSO_WM_BEAUTIFY_FLAG" val="#wm#"/>
  <p:tag name="KSO_WM_TEMPLATE_CATEGORY" val="custom"/>
  <p:tag name="KSO_WM_TEMPLATE_INDEX" val="20205081"/>
</p:tagLst>
</file>

<file path=ppt/tags/tag62.xml><?xml version="1.0" encoding="utf-8"?>
<p:tagLst xmlns:p="http://schemas.openxmlformats.org/presentationml/2006/main">
  <p:tag name="KSO_WM_BEAUTIFY_FLAG" val="#wm#"/>
  <p:tag name="KSO_WM_TEMPLATE_CATEGORY" val="custom"/>
  <p:tag name="KSO_WM_TEMPLATE_INDEX" val="20205081"/>
</p:tagLst>
</file>

<file path=ppt/tags/tag63.xml><?xml version="1.0" encoding="utf-8"?>
<p:tagLst xmlns:p="http://schemas.openxmlformats.org/presentationml/2006/main">
  <p:tag name="KSO_WM_BEAUTIFY_FLAG" val="#wm#"/>
  <p:tag name="KSO_WM_TEMPLATE_CATEGORY" val="custom"/>
  <p:tag name="KSO_WM_TEMPLATE_INDEX" val="20205081"/>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commondata" val="eyJoZGlkIjoiYjc0Y2ZhZjAzZDZiMTM0YzA0NTk1OGE3M2U4YWI0OTkifQ=="/>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9674</Words>
  <Application>WPS 演示</Application>
  <PresentationFormat>宽屏</PresentationFormat>
  <Paragraphs>466</Paragraphs>
  <Slides>46</Slides>
  <Notes>4</Notes>
  <HiddenSlides>0</HiddenSlides>
  <MMClips>0</MMClips>
  <ScaleCrop>false</ScaleCrop>
  <HeadingPairs>
    <vt:vector size="6" baseType="variant">
      <vt:variant>
        <vt:lpstr>已用的字体</vt:lpstr>
      </vt:variant>
      <vt:variant>
        <vt:i4>9</vt:i4>
      </vt:variant>
      <vt:variant>
        <vt:lpstr>主题</vt:lpstr>
      </vt:variant>
      <vt:variant>
        <vt:i4>5</vt:i4>
      </vt:variant>
      <vt:variant>
        <vt:lpstr>幻灯片标题</vt:lpstr>
      </vt:variant>
      <vt:variant>
        <vt:i4>46</vt:i4>
      </vt:variant>
    </vt:vector>
  </HeadingPairs>
  <TitlesOfParts>
    <vt:vector size="60" baseType="lpstr">
      <vt:lpstr>Arial</vt:lpstr>
      <vt:lpstr>宋体</vt:lpstr>
      <vt:lpstr>Wingdings</vt:lpstr>
      <vt:lpstr>Wingdings</vt:lpstr>
      <vt:lpstr>微软雅黑</vt:lpstr>
      <vt:lpstr>Times New Roman</vt:lpstr>
      <vt:lpstr>新宋体</vt:lpstr>
      <vt:lpstr>Arial Unicode MS</vt:lpstr>
      <vt:lpstr>Calibri</vt:lpstr>
      <vt:lpstr>WPS</vt:lpstr>
      <vt:lpstr>自定义设计方案</vt:lpstr>
      <vt:lpstr>2_自定义设计方案</vt:lpstr>
      <vt:lpstr>1_自定义设计方案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朱洛洛</cp:lastModifiedBy>
  <cp:revision>170</cp:revision>
  <dcterms:created xsi:type="dcterms:W3CDTF">2019-06-19T02:08:00Z</dcterms:created>
  <dcterms:modified xsi:type="dcterms:W3CDTF">2024-08-21T14:04:07Z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ICV">
    <vt:lpwstr>7967A48F009240DB9816B7517C3F5BAF_11</vt:lpwstr>
  </property>
</Properties>
</file>