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 id="2147483656" r:id="rId6"/>
  </p:sldMasterIdLst>
  <p:notesMasterIdLst>
    <p:notesMasterId r:id="rId62"/>
  </p:notesMasterIdLst>
  <p:sldIdLst>
    <p:sldId id="256" r:id="rId7"/>
    <p:sldId id="265" r:id="rId8"/>
    <p:sldId id="266" r:id="rId9"/>
    <p:sldId id="260" r:id="rId10"/>
    <p:sldId id="270" r:id="rId11"/>
    <p:sldId id="272" r:id="rId12"/>
    <p:sldId id="369" r:id="rId13"/>
    <p:sldId id="370" r:id="rId14"/>
    <p:sldId id="371" r:id="rId15"/>
    <p:sldId id="372" r:id="rId16"/>
    <p:sldId id="373" r:id="rId17"/>
    <p:sldId id="374" r:id="rId18"/>
    <p:sldId id="375" r:id="rId19"/>
    <p:sldId id="376" r:id="rId20"/>
    <p:sldId id="377" r:id="rId21"/>
    <p:sldId id="378" r:id="rId22"/>
    <p:sldId id="379" r:id="rId23"/>
    <p:sldId id="380" r:id="rId24"/>
    <p:sldId id="381" r:id="rId25"/>
    <p:sldId id="382" r:id="rId26"/>
    <p:sldId id="383" r:id="rId27"/>
    <p:sldId id="315" r:id="rId28"/>
    <p:sldId id="384" r:id="rId29"/>
    <p:sldId id="387" r:id="rId30"/>
    <p:sldId id="388" r:id="rId31"/>
    <p:sldId id="389" r:id="rId32"/>
    <p:sldId id="390" r:id="rId33"/>
    <p:sldId id="391" r:id="rId34"/>
    <p:sldId id="392" r:id="rId35"/>
    <p:sldId id="393" r:id="rId36"/>
    <p:sldId id="394" r:id="rId37"/>
    <p:sldId id="395" r:id="rId38"/>
    <p:sldId id="397" r:id="rId39"/>
    <p:sldId id="398" r:id="rId40"/>
    <p:sldId id="399" r:id="rId41"/>
    <p:sldId id="400" r:id="rId42"/>
    <p:sldId id="356" r:id="rId43"/>
    <p:sldId id="357" r:id="rId44"/>
    <p:sldId id="401" r:id="rId45"/>
    <p:sldId id="402" r:id="rId46"/>
    <p:sldId id="403" r:id="rId47"/>
    <p:sldId id="404" r:id="rId48"/>
    <p:sldId id="405" r:id="rId49"/>
    <p:sldId id="406" r:id="rId50"/>
    <p:sldId id="407" r:id="rId51"/>
    <p:sldId id="408" r:id="rId52"/>
    <p:sldId id="409" r:id="rId53"/>
    <p:sldId id="410" r:id="rId54"/>
    <p:sldId id="411" r:id="rId55"/>
    <p:sldId id="412" r:id="rId56"/>
    <p:sldId id="413" r:id="rId57"/>
    <p:sldId id="414" r:id="rId58"/>
    <p:sldId id="415" r:id="rId59"/>
    <p:sldId id="416" r:id="rId60"/>
    <p:sldId id="314" r:id="rId61"/>
  </p:sldIdLst>
  <p:sldSz cx="12192000" cy="6858000"/>
  <p:notesSz cx="6858000" cy="9144000"/>
  <p:custDataLst>
    <p:tags r:id="rId6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374B"/>
    <a:srgbClr val="F1EA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5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6" Type="http://schemas.openxmlformats.org/officeDocument/2006/relationships/tags" Target="tags/tag72.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notesMaster" Target="notesMasters/notesMaster1.xml"/><Relationship Id="rId61" Type="http://schemas.openxmlformats.org/officeDocument/2006/relationships/slide" Target="slides/slide55.xml"/><Relationship Id="rId60" Type="http://schemas.openxmlformats.org/officeDocument/2006/relationships/slide" Target="slides/slide54.xml"/><Relationship Id="rId6" Type="http://schemas.openxmlformats.org/officeDocument/2006/relationships/slideMaster" Target="slideMasters/slideMaster5.xml"/><Relationship Id="rId59" Type="http://schemas.openxmlformats.org/officeDocument/2006/relationships/slide" Target="slides/slide53.xml"/><Relationship Id="rId58" Type="http://schemas.openxmlformats.org/officeDocument/2006/relationships/slide" Target="slides/slide52.xml"/><Relationship Id="rId57" Type="http://schemas.openxmlformats.org/officeDocument/2006/relationships/slide" Target="slides/slide51.xml"/><Relationship Id="rId56" Type="http://schemas.openxmlformats.org/officeDocument/2006/relationships/slide" Target="slides/slide50.xml"/><Relationship Id="rId55" Type="http://schemas.openxmlformats.org/officeDocument/2006/relationships/slide" Target="slides/slide49.xml"/><Relationship Id="rId54" Type="http://schemas.openxmlformats.org/officeDocument/2006/relationships/slide" Target="slides/slide48.xml"/><Relationship Id="rId53" Type="http://schemas.openxmlformats.org/officeDocument/2006/relationships/slide" Target="slides/slide47.xml"/><Relationship Id="rId52" Type="http://schemas.openxmlformats.org/officeDocument/2006/relationships/slide" Target="slides/slide46.xml"/><Relationship Id="rId51" Type="http://schemas.openxmlformats.org/officeDocument/2006/relationships/slide" Target="slides/slide45.xml"/><Relationship Id="rId50" Type="http://schemas.openxmlformats.org/officeDocument/2006/relationships/slide" Target="slides/slide44.xml"/><Relationship Id="rId5" Type="http://schemas.openxmlformats.org/officeDocument/2006/relationships/slideMaster" Target="slideMasters/slideMaster4.xml"/><Relationship Id="rId49" Type="http://schemas.openxmlformats.org/officeDocument/2006/relationships/slide" Target="slides/slide43.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tags" Target="../tags/tag1.xml"/><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tags" Target="../tags/tag2.xml"/><Relationship Id="rId5" Type="http://schemas.openxmlformats.org/officeDocument/2006/relationships/image" Target="../media/image6.emf"/><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tags" Target="../tags/tag3.xml"/><Relationship Id="rId4" Type="http://schemas.openxmlformats.org/officeDocument/2006/relationships/image" Target="../media/image3.png"/><Relationship Id="rId3"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tags" Target="../tags/tag4.xml"/><Relationship Id="rId4" Type="http://schemas.openxmlformats.org/officeDocument/2006/relationships/image" Target="../media/image3.png"/><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7" Type="http://schemas.openxmlformats.org/officeDocument/2006/relationships/theme" Target="../theme/theme5.xml"/><Relationship Id="rId6" Type="http://schemas.openxmlformats.org/officeDocument/2006/relationships/tags" Target="../tags/tag5.xml"/><Relationship Id="rId5" Type="http://schemas.openxmlformats.org/officeDocument/2006/relationships/image" Target="../media/image6.emf"/><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7" name="图片 6" descr="图片1"/>
          <p:cNvPicPr>
            <a:picLocks noChangeAspect="1"/>
          </p:cNvPicPr>
          <p:nvPr userDrawn="1"/>
        </p:nvPicPr>
        <p:blipFill>
          <a:blip r:embed="rId3"/>
          <a:stretch>
            <a:fillRect/>
          </a:stretch>
        </p:blipFill>
        <p:spPr>
          <a:xfrm>
            <a:off x="0" y="2430780"/>
            <a:ext cx="12191365" cy="1689735"/>
          </a:xfrm>
          <a:prstGeom prst="rect">
            <a:avLst/>
          </a:prstGeom>
        </p:spPr>
      </p:pic>
      <p:pic>
        <p:nvPicPr>
          <p:cNvPr id="9" name="图片 8" descr="图片2"/>
          <p:cNvPicPr>
            <a:picLocks noChangeAspect="1"/>
          </p:cNvPicPr>
          <p:nvPr userDrawn="1"/>
        </p:nvPicPr>
        <p:blipFill>
          <a:blip r:embed="rId4"/>
          <a:stretch>
            <a:fillRect/>
          </a:stretch>
        </p:blipFill>
        <p:spPr>
          <a:xfrm>
            <a:off x="-97155" y="0"/>
            <a:ext cx="1116330" cy="998220"/>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1"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48590" name="圆角矩形 7"/>
          <p:cNvSpPr/>
          <p:nvPr userDrawn="1"/>
        </p:nvSpPr>
        <p:spPr>
          <a:xfrm>
            <a:off x="403225" y="426720"/>
            <a:ext cx="11385550" cy="5958205"/>
          </a:xfrm>
          <a:prstGeom prst="roundRect">
            <a:avLst>
              <a:gd name="adj" fmla="val 1568"/>
            </a:avLst>
          </a:prstGeom>
          <a:blipFill rotWithShape="1">
            <a:blip r:embed="rId3"/>
            <a:stretch>
              <a:fillRect/>
            </a:stretch>
          </a:blip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7"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image" Target="../media/image2.png"/><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image" Target="../media/image2.png"/><Relationship Id="rId1" Type="http://schemas.openxmlformats.org/officeDocument/2006/relationships/tags" Target="../tags/tag3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38.xml"/><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8.xml"/><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53.xml"/><Relationship Id="rId1" Type="http://schemas.openxmlformats.org/officeDocument/2006/relationships/image" Target="../media/image5.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9.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70.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7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image" Target="../media/image2.png"/><Relationship Id="rId1" Type="http://schemas.openxmlformats.org/officeDocument/2006/relationships/tags" Target="../tags/tag12.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tags" Target="../tags/tag17.xml"/><Relationship Id="rId3" Type="http://schemas.openxmlformats.org/officeDocument/2006/relationships/tags" Target="../tags/tag16.xml"/><Relationship Id="rId2" Type="http://schemas.openxmlformats.org/officeDocument/2006/relationships/image" Target="../media/image2.png"/><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703830" y="2472690"/>
            <a:ext cx="6783706" cy="1613656"/>
            <a:chOff x="4258" y="4198"/>
            <a:chExt cx="10683" cy="2541"/>
          </a:xfrm>
        </p:grpSpPr>
        <p:sp>
          <p:nvSpPr>
            <p:cNvPr id="7" name="文本框 6"/>
            <p:cNvSpPr txBox="1"/>
            <p:nvPr/>
          </p:nvSpPr>
          <p:spPr>
            <a:xfrm>
              <a:off x="4258" y="4198"/>
              <a:ext cx="10683" cy="1743"/>
            </a:xfrm>
            <a:prstGeom prst="rect">
              <a:avLst/>
            </a:prstGeom>
            <a:noFill/>
          </p:spPr>
          <p:txBody>
            <a:bodyPr wrap="square" rtlCol="0">
              <a:spAutoFit/>
              <a:scene3d>
                <a:camera prst="orthographicFront"/>
                <a:lightRig rig="threePt" dir="t"/>
              </a:scene3d>
              <a:sp3d contourW="12700"/>
            </a:bodyPr>
            <a:p>
              <a:pPr algn="ctr"/>
              <a:r>
                <a:rPr lang="zh-CN" altLang="en-US" sz="6600" b="1" spc="600" dirty="0">
                  <a:latin typeface="微软雅黑" panose="020B0503020204020204" charset="-122"/>
                  <a:ea typeface="微软雅黑" panose="020B0503020204020204" charset="-122"/>
                </a:rPr>
                <a:t>德育原理教程</a:t>
              </a:r>
              <a:endParaRPr lang="zh-CN" altLang="en-US" sz="6600" b="1" spc="600" dirty="0">
                <a:latin typeface="微软雅黑" panose="020B0503020204020204" charset="-122"/>
                <a:ea typeface="微软雅黑" panose="020B0503020204020204" charset="-122"/>
              </a:endParaRPr>
            </a:p>
          </p:txBody>
        </p:sp>
        <p:sp>
          <p:nvSpPr>
            <p:cNvPr id="8" name="文本框 7"/>
            <p:cNvSpPr txBox="1"/>
            <p:nvPr/>
          </p:nvSpPr>
          <p:spPr>
            <a:xfrm>
              <a:off x="6112" y="5933"/>
              <a:ext cx="7075" cy="806"/>
            </a:xfrm>
            <a:prstGeom prst="rect">
              <a:avLst/>
            </a:prstGeom>
            <a:noFill/>
          </p:spPr>
          <p:txBody>
            <a:bodyPr wrap="square" rtlCol="0">
              <a:spAutoFit/>
              <a:scene3d>
                <a:camera prst="orthographicFront"/>
                <a:lightRig rig="threePt" dir="t"/>
              </a:scene3d>
              <a:sp3d contourW="12700"/>
            </a:bodyPr>
            <a:p>
              <a:pPr algn="dist">
                <a:lnSpc>
                  <a:spcPct val="114000"/>
                </a:lnSpc>
              </a:pPr>
              <a:r>
                <a:rPr lang="en-US" altLang="zh-CN" sz="2400" b="1" dirty="0">
                  <a:solidFill>
                    <a:schemeClr val="tx1">
                      <a:lumMod val="95000"/>
                      <a:lumOff val="5000"/>
                    </a:schemeClr>
                  </a:solidFill>
                  <a:latin typeface="Times New Roman" panose="02020603050405020304" charset="0"/>
                  <a:ea typeface="+mj-ea"/>
                  <a:cs typeface="Times New Roman" panose="02020603050405020304" charset="0"/>
                </a:rPr>
                <a:t>DEYU  YUANLI  JIAOCHENG</a:t>
              </a:r>
              <a:endParaRPr lang="en-US" altLang="zh-CN" sz="2400" b="1" dirty="0">
                <a:solidFill>
                  <a:schemeClr val="tx1">
                    <a:lumMod val="95000"/>
                    <a:lumOff val="5000"/>
                  </a:schemeClr>
                </a:solidFill>
                <a:latin typeface="Times New Roman" panose="02020603050405020304" charset="0"/>
                <a:ea typeface="+mj-ea"/>
                <a:cs typeface="Times New Roman" panose="02020603050405020304" charset="0"/>
              </a:endParaRPr>
            </a:p>
          </p:txBody>
        </p:sp>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93165"/>
            <a:ext cx="10730865" cy="4928870"/>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400" b="1"/>
              <a:t>1997 年，《九年义务教育小学思想品德课和初中思想政治课课程标准（试行）》；</a:t>
            </a:r>
            <a:endParaRPr lang="zh-CN" altLang="en-US" sz="2400" b="1"/>
          </a:p>
          <a:p>
            <a:pPr algn="just">
              <a:lnSpc>
                <a:spcPct val="140000"/>
              </a:lnSpc>
            </a:pPr>
            <a:r>
              <a:rPr lang="en-US" altLang="zh-CN" sz="2400" b="1"/>
              <a:t>       </a:t>
            </a:r>
            <a:r>
              <a:rPr lang="zh-CN" altLang="en-US" sz="2400" b="1"/>
              <a:t>2001 年，《九年义务教育小学思想品德课和初中思想政治课课程标准（修订）》；</a:t>
            </a:r>
            <a:endParaRPr lang="zh-CN" altLang="en-US" sz="2400" b="1"/>
          </a:p>
          <a:p>
            <a:pPr algn="just">
              <a:lnSpc>
                <a:spcPct val="140000"/>
              </a:lnSpc>
            </a:pPr>
            <a:r>
              <a:rPr lang="en-US" altLang="zh-CN" sz="2400" b="1"/>
              <a:t>       </a:t>
            </a:r>
            <a:r>
              <a:rPr lang="zh-CN" altLang="en-US" sz="2400" b="1"/>
              <a:t>2002 年，《全日制义务教育品德与生活课程标准（实验稿）》《全日制义务教育品德与社会课程标准（实验稿）》；</a:t>
            </a:r>
            <a:endParaRPr lang="zh-CN" altLang="en-US" sz="2400" b="1"/>
          </a:p>
          <a:p>
            <a:pPr algn="just">
              <a:lnSpc>
                <a:spcPct val="140000"/>
              </a:lnSpc>
            </a:pPr>
            <a:r>
              <a:rPr lang="en-US" altLang="zh-CN" sz="2400" b="1"/>
              <a:t>       </a:t>
            </a:r>
            <a:r>
              <a:rPr lang="zh-CN" altLang="en-US" sz="2400" b="1"/>
              <a:t>2011 年，《义务教育品德与生活课程标准（2011 年版）》《义务教育品德与社会课程标准（2011 年版）》；</a:t>
            </a:r>
            <a:endParaRPr lang="zh-CN" altLang="en-US" sz="2400" b="1"/>
          </a:p>
          <a:p>
            <a:pPr algn="just">
              <a:lnSpc>
                <a:spcPct val="140000"/>
              </a:lnSpc>
            </a:pPr>
            <a:r>
              <a:rPr lang="en-US" altLang="zh-CN" sz="2400" b="1"/>
              <a:t>       </a:t>
            </a:r>
            <a:r>
              <a:rPr lang="zh-CN" altLang="en-US" sz="2400" b="1"/>
              <a:t>2022 年，《义务教育道德与法治课程标准（2022 年版）》。</a:t>
            </a:r>
            <a:endParaRPr lang="zh-CN" altLang="en-US" sz="2400" b="1"/>
          </a:p>
          <a:p>
            <a:pPr algn="just">
              <a:lnSpc>
                <a:spcPct val="110000"/>
              </a:lnSpc>
            </a:pPr>
            <a:r>
              <a:rPr lang="en-US" sz="2400" b="1"/>
              <a:t>   </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66470"/>
            <a:ext cx="10730865" cy="5203190"/>
          </a:xfrm>
          <a:prstGeom prst="rect">
            <a:avLst/>
          </a:prstGeom>
          <a:noFill/>
        </p:spPr>
        <p:txBody>
          <a:bodyPr wrap="square" rtlCol="0" anchor="t">
            <a:noAutofit/>
          </a:bodyPr>
          <a:p>
            <a:pPr algn="just">
              <a:lnSpc>
                <a:spcPct val="120000"/>
              </a:lnSpc>
            </a:pPr>
            <a:r>
              <a:rPr lang="en-US" altLang="zh-CN" sz="2800" b="1">
                <a:solidFill>
                  <a:schemeClr val="accent1">
                    <a:lumMod val="75000"/>
                  </a:schemeClr>
                </a:solidFill>
              </a:rPr>
              <a:t>    </a:t>
            </a:r>
            <a:r>
              <a:rPr lang="zh-CN" altLang="en-US" sz="2800" b="1">
                <a:solidFill>
                  <a:schemeClr val="accent1">
                    <a:lumMod val="75000"/>
                  </a:schemeClr>
                </a:solidFill>
              </a:rPr>
              <a:t>（2）中学德育课程教学大纲和课程标准。</a:t>
            </a:r>
            <a:endParaRPr lang="zh-CN" altLang="en-US" sz="2800" b="1">
              <a:solidFill>
                <a:schemeClr val="accent1">
                  <a:lumMod val="75000"/>
                </a:schemeClr>
              </a:solidFill>
            </a:endParaRPr>
          </a:p>
          <a:p>
            <a:pPr algn="just">
              <a:lnSpc>
                <a:spcPct val="40000"/>
              </a:lnSpc>
            </a:pPr>
            <a:endParaRPr lang="zh-CN" altLang="en-US" sz="2800" b="1">
              <a:solidFill>
                <a:schemeClr val="accent1">
                  <a:lumMod val="75000"/>
                </a:schemeClr>
              </a:solidFill>
            </a:endParaRPr>
          </a:p>
          <a:p>
            <a:pPr algn="just">
              <a:lnSpc>
                <a:spcPct val="110000"/>
              </a:lnSpc>
            </a:pPr>
            <a:r>
              <a:rPr lang="en-US" altLang="zh-CN" sz="2400" b="1"/>
              <a:t>       </a:t>
            </a:r>
            <a:r>
              <a:rPr lang="zh-CN" altLang="en-US" sz="2400" b="1"/>
              <a:t>1980 年，《教育部关于改进和加强中学政治课的意见》；</a:t>
            </a:r>
            <a:endParaRPr lang="zh-CN" altLang="en-US" sz="2400" b="1"/>
          </a:p>
          <a:p>
            <a:pPr algn="just">
              <a:lnSpc>
                <a:spcPct val="110000"/>
              </a:lnSpc>
            </a:pPr>
            <a:r>
              <a:rPr lang="en-US" altLang="zh-CN" sz="2400" b="1"/>
              <a:t>       </a:t>
            </a:r>
            <a:r>
              <a:rPr lang="zh-CN" altLang="en-US" sz="2400" b="1"/>
              <a:t>1982 年，《高级中学政治经济学常识教学大纲（试行草案）》和《高级中学辩证唯物主义常识教学大纲（试行草案）》；</a:t>
            </a:r>
            <a:endParaRPr lang="zh-CN" altLang="en-US" sz="2400" b="1"/>
          </a:p>
          <a:p>
            <a:pPr algn="just">
              <a:lnSpc>
                <a:spcPct val="110000"/>
              </a:lnSpc>
            </a:pPr>
            <a:r>
              <a:rPr lang="en-US" altLang="zh-CN" sz="2400" b="1"/>
              <a:t>       </a:t>
            </a:r>
            <a:r>
              <a:rPr lang="zh-CN" altLang="en-US" sz="2400" b="1"/>
              <a:t>1986 年，《中学思想政治课改革实验教学大纲（初稿）》；</a:t>
            </a:r>
            <a:endParaRPr lang="zh-CN" altLang="en-US" sz="2400" b="1"/>
          </a:p>
          <a:p>
            <a:pPr algn="just">
              <a:lnSpc>
                <a:spcPct val="110000"/>
              </a:lnSpc>
            </a:pPr>
            <a:r>
              <a:rPr lang="en-US" altLang="zh-CN" sz="2400" b="1"/>
              <a:t>       </a:t>
            </a:r>
            <a:r>
              <a:rPr lang="zh-CN" altLang="en-US" sz="2400" b="1"/>
              <a:t>1988 年，《中学思想政治课改革实验教学大纲（试行草案）》；</a:t>
            </a:r>
            <a:endParaRPr lang="zh-CN" altLang="en-US" sz="2400" b="1"/>
          </a:p>
          <a:p>
            <a:pPr algn="just">
              <a:lnSpc>
                <a:spcPct val="110000"/>
              </a:lnSpc>
            </a:pPr>
            <a:r>
              <a:rPr lang="en-US" altLang="zh-CN" sz="2400" b="1"/>
              <a:t>       </a:t>
            </a:r>
            <a:r>
              <a:rPr lang="zh-CN" altLang="en-US" sz="2400" b="1"/>
              <a:t>1992 年，《九年义务教育全日制初级中学思想政治课教学大纲（试用稿）》和《全日制中学思想政治课教学大纲（试用稿）》；</a:t>
            </a:r>
            <a:endParaRPr lang="zh-CN" altLang="en-US" sz="2400" b="1"/>
          </a:p>
          <a:p>
            <a:pPr algn="just">
              <a:lnSpc>
                <a:spcPct val="110000"/>
              </a:lnSpc>
            </a:pPr>
            <a:r>
              <a:rPr lang="en-US" altLang="zh-CN" sz="2400" b="1"/>
              <a:t>       </a:t>
            </a:r>
            <a:r>
              <a:rPr lang="zh-CN" altLang="en-US" sz="2400" b="1"/>
              <a:t>1995 年，《中学德育大纲》；</a:t>
            </a:r>
            <a:endParaRPr lang="zh-CN" altLang="en-US" sz="2400" b="1"/>
          </a:p>
          <a:p>
            <a:pPr algn="just">
              <a:lnSpc>
                <a:spcPct val="110000"/>
              </a:lnSpc>
            </a:pPr>
            <a:r>
              <a:rPr lang="en-US" altLang="zh-CN" sz="2400" b="1"/>
              <a:t>       </a:t>
            </a:r>
            <a:r>
              <a:rPr lang="zh-CN" altLang="en-US" sz="2400" b="1"/>
              <a:t>1996 年，《全日制普通高级中学思想政治课课程标准（试行）》；</a:t>
            </a:r>
            <a:endParaRPr lang="zh-CN" altLang="en-US" sz="2400" b="1"/>
          </a:p>
          <a:p>
            <a:pPr algn="just">
              <a:lnSpc>
                <a:spcPct val="110000"/>
              </a:lnSpc>
            </a:pPr>
            <a:r>
              <a:rPr lang="en-US" altLang="zh-CN" sz="2400" b="1"/>
              <a:t>       </a:t>
            </a:r>
            <a:r>
              <a:rPr lang="zh-CN" altLang="en-US" sz="2400" b="1"/>
              <a:t>1997 年，《九年义务教育小学思想品德课和初中思想政治课课程标准（试行）》；</a:t>
            </a:r>
            <a:endParaRPr lang="zh-CN" altLang="en-US" sz="2400" b="1"/>
          </a:p>
          <a:p>
            <a:pPr algn="just">
              <a:lnSpc>
                <a:spcPct val="110000"/>
              </a:lnSpc>
            </a:pPr>
            <a:r>
              <a:rPr lang="en-US" sz="2400" b="1"/>
              <a:t>   </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452245"/>
            <a:ext cx="10730865" cy="4325620"/>
          </a:xfrm>
          <a:prstGeom prst="rect">
            <a:avLst/>
          </a:prstGeom>
          <a:noFill/>
        </p:spPr>
        <p:txBody>
          <a:bodyPr wrap="square" rtlCol="0" anchor="t">
            <a:noAutofit/>
          </a:bodyPr>
          <a:p>
            <a:pPr algn="just">
              <a:lnSpc>
                <a:spcPct val="140000"/>
              </a:lnSpc>
            </a:pPr>
            <a:r>
              <a:rPr lang="en-US" sz="2400" b="1"/>
              <a:t>       </a:t>
            </a:r>
            <a:r>
              <a:rPr sz="2400" b="1"/>
              <a:t>2001 年，《九年义务教育小学思想品德课和初中思想政治课课程标准（修订）》；</a:t>
            </a:r>
            <a:endParaRPr sz="2400" b="1"/>
          </a:p>
          <a:p>
            <a:pPr algn="just">
              <a:lnSpc>
                <a:spcPct val="140000"/>
              </a:lnSpc>
            </a:pPr>
            <a:r>
              <a:rPr lang="en-US" sz="2400" b="1"/>
              <a:t>       </a:t>
            </a:r>
            <a:r>
              <a:rPr sz="2400" b="1"/>
              <a:t>2003 年，《全日制义务教育思想品德课程标准（实验稿）》；</a:t>
            </a:r>
            <a:endParaRPr sz="2400" b="1"/>
          </a:p>
          <a:p>
            <a:pPr algn="just">
              <a:lnSpc>
                <a:spcPct val="140000"/>
              </a:lnSpc>
            </a:pPr>
            <a:r>
              <a:rPr lang="en-US" sz="2400" b="1"/>
              <a:t>       </a:t>
            </a:r>
            <a:r>
              <a:rPr sz="2400" b="1"/>
              <a:t>2004 年，《普通高中思想政治课程标准（实验）》；</a:t>
            </a:r>
            <a:endParaRPr sz="2400" b="1"/>
          </a:p>
          <a:p>
            <a:pPr algn="just">
              <a:lnSpc>
                <a:spcPct val="140000"/>
              </a:lnSpc>
            </a:pPr>
            <a:r>
              <a:rPr lang="en-US" sz="2400" b="1"/>
              <a:t>       </a:t>
            </a:r>
            <a:r>
              <a:rPr sz="2400" b="1"/>
              <a:t>2011 年，《义务教育思想品德课程标准（2011 年版）》；</a:t>
            </a:r>
            <a:endParaRPr sz="2400" b="1"/>
          </a:p>
          <a:p>
            <a:pPr algn="just">
              <a:lnSpc>
                <a:spcPct val="140000"/>
              </a:lnSpc>
            </a:pPr>
            <a:r>
              <a:rPr lang="en-US" sz="2400" b="1"/>
              <a:t>       </a:t>
            </a:r>
            <a:r>
              <a:rPr sz="2400" b="1"/>
              <a:t>2017 年，《普通高中思想政治课程标准（2017 年版）》；</a:t>
            </a:r>
            <a:endParaRPr sz="2400" b="1"/>
          </a:p>
          <a:p>
            <a:pPr algn="just">
              <a:lnSpc>
                <a:spcPct val="140000"/>
              </a:lnSpc>
            </a:pPr>
            <a:r>
              <a:rPr lang="en-US" sz="2400" b="1"/>
              <a:t>       </a:t>
            </a:r>
            <a:r>
              <a:rPr sz="2400" b="1"/>
              <a:t>2020 年，《普通高中思想政治课程标准（2017 年版 2020 年修订）》；</a:t>
            </a:r>
            <a:endParaRPr sz="2400" b="1"/>
          </a:p>
          <a:p>
            <a:pPr algn="just">
              <a:lnSpc>
                <a:spcPct val="140000"/>
              </a:lnSpc>
            </a:pPr>
            <a:r>
              <a:rPr lang="en-US" sz="2400" b="1"/>
              <a:t>       </a:t>
            </a:r>
            <a:r>
              <a:rPr sz="2400" b="1"/>
              <a:t>2022 年，《义务教育道德与法治课程标准（2022 年版）》</a:t>
            </a:r>
            <a:r>
              <a:rPr lang="en-US" sz="2400" b="1"/>
              <a:t>   </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66470"/>
            <a:ext cx="10730865" cy="520319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2. 现行德育课程标准的解读</a:t>
            </a:r>
            <a:endParaRPr lang="zh-CN" altLang="en-US" sz="2800" b="1">
              <a:solidFill>
                <a:schemeClr val="accent1">
                  <a:lumMod val="75000"/>
                </a:schemeClr>
              </a:solidFill>
            </a:endParaRPr>
          </a:p>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（1）课程理念：一体化与综合化。</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30000"/>
              </a:lnSpc>
            </a:pPr>
            <a:r>
              <a:rPr lang="en-US" sz="2400" b="1"/>
              <a:t>       第一，课程设计一体化。</a:t>
            </a:r>
            <a:endParaRPr lang="en-US" sz="2400" b="1"/>
          </a:p>
          <a:p>
            <a:pPr algn="just">
              <a:lnSpc>
                <a:spcPct val="130000"/>
              </a:lnSpc>
            </a:pPr>
            <a:r>
              <a:rPr lang="en-US" sz="2400" b="1"/>
              <a:t>       第二，课程设计综合化。</a:t>
            </a:r>
            <a:endParaRPr lang="en-US" sz="2400" b="1"/>
          </a:p>
          <a:p>
            <a:pPr algn="just">
              <a:lnSpc>
                <a:spcPct val="130000"/>
              </a:lnSpc>
            </a:pPr>
            <a:r>
              <a:rPr lang="en-US" sz="2400" b="1"/>
              <a:t>    </a:t>
            </a:r>
            <a:r>
              <a:rPr lang="en-US" sz="2000" b="1"/>
              <a:t>   </a:t>
            </a:r>
            <a:r>
              <a:rPr sz="2400" b="1"/>
              <a:t>首先，现行德育课程标准以社会发展和学生生活为基础，构建综合性课程。</a:t>
            </a:r>
            <a:endParaRPr sz="2400" b="1"/>
          </a:p>
          <a:p>
            <a:pPr algn="just">
              <a:lnSpc>
                <a:spcPct val="130000"/>
              </a:lnSpc>
            </a:pPr>
            <a:r>
              <a:rPr lang="en-US" sz="2400" b="1"/>
              <a:t>       </a:t>
            </a:r>
            <a:r>
              <a:rPr sz="2400" b="1"/>
              <a:t>其次，现行德育课程标准坚持教师价值引导和学生主体建构相统一，建立校内与校外相结合的育人机制，引导学生走出课堂、走出校园，积极参与社会实践活动，把知识运用于社会，服务于人民，强化学生的社会责任感，提高他们的实践创新能力。</a:t>
            </a:r>
            <a:endParaRPr sz="2400" b="1"/>
          </a:p>
          <a:p>
            <a:pPr algn="just">
              <a:lnSpc>
                <a:spcPct val="130000"/>
              </a:lnSpc>
            </a:pPr>
            <a:r>
              <a:rPr sz="2400" b="1"/>
              <a:t> </a:t>
            </a:r>
            <a:r>
              <a:rPr lang="en-US" sz="2400" b="1"/>
              <a:t>      </a:t>
            </a:r>
            <a:r>
              <a:rPr sz="2400" b="1"/>
              <a:t>再次，现行德育课程标准强调综合运用多种评价方式，促进知行合一。</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31570"/>
            <a:ext cx="10730865" cy="5203190"/>
          </a:xfrm>
          <a:prstGeom prst="rect">
            <a:avLst/>
          </a:prstGeom>
          <a:noFill/>
        </p:spPr>
        <p:txBody>
          <a:bodyPr wrap="square" rtlCol="0" anchor="t">
            <a:noAutofit/>
          </a:bodyPr>
          <a:p>
            <a:pPr algn="just">
              <a:lnSpc>
                <a:spcPct val="150000"/>
              </a:lnSpc>
            </a:pPr>
            <a:r>
              <a:rPr lang="en-US" sz="2800" b="1">
                <a:solidFill>
                  <a:schemeClr val="accent1">
                    <a:lumMod val="75000"/>
                  </a:schemeClr>
                </a:solidFill>
              </a:rPr>
              <a:t>    </a:t>
            </a:r>
            <a:r>
              <a:rPr sz="2800" b="1">
                <a:solidFill>
                  <a:schemeClr val="accent1">
                    <a:lumMod val="75000"/>
                  </a:schemeClr>
                </a:solidFill>
              </a:rPr>
              <a:t>（2）文本分析：形式趋于完善，突出学生视角。</a:t>
            </a:r>
            <a:endParaRPr sz="2800" b="1">
              <a:solidFill>
                <a:schemeClr val="accent1">
                  <a:lumMod val="75000"/>
                </a:schemeClr>
              </a:solidFill>
            </a:endParaRPr>
          </a:p>
          <a:p>
            <a:pPr algn="just">
              <a:lnSpc>
                <a:spcPct val="150000"/>
              </a:lnSpc>
            </a:pPr>
            <a:r>
              <a:rPr lang="en-US" sz="2400" b="1"/>
              <a:t>       第一，内容框架比较完整。</a:t>
            </a:r>
            <a:endParaRPr lang="en-US" sz="2400" b="1"/>
          </a:p>
          <a:p>
            <a:pPr algn="just">
              <a:lnSpc>
                <a:spcPct val="150000"/>
              </a:lnSpc>
            </a:pPr>
            <a:r>
              <a:rPr lang="en-US" sz="2400" b="1"/>
              <a:t>       第二，叙述风格比较理性。</a:t>
            </a:r>
            <a:endParaRPr lang="en-US" sz="2400" b="1"/>
          </a:p>
          <a:p>
            <a:pPr algn="just">
              <a:lnSpc>
                <a:spcPct val="150000"/>
              </a:lnSpc>
            </a:pPr>
            <a:r>
              <a:rPr lang="en-US" sz="2400" b="1"/>
              <a:t>       第三，叙述视角基于学生的视角。</a:t>
            </a:r>
            <a:endParaRPr lang="en-US" sz="2400" b="1"/>
          </a:p>
          <a:p>
            <a:pPr algn="just">
              <a:lnSpc>
                <a:spcPct val="120000"/>
              </a:lnSpc>
            </a:pPr>
            <a:endParaRPr lang="en-US" sz="2400" b="1"/>
          </a:p>
          <a:p>
            <a:pPr algn="just">
              <a:lnSpc>
                <a:spcPct val="150000"/>
              </a:lnSpc>
            </a:pPr>
            <a:r>
              <a:rPr lang="en-US" sz="2800" b="1">
                <a:solidFill>
                  <a:schemeClr val="accent1">
                    <a:lumMod val="75000"/>
                  </a:schemeClr>
                </a:solidFill>
              </a:rPr>
              <a:t>    </a:t>
            </a:r>
            <a:r>
              <a:rPr sz="2800" b="1">
                <a:solidFill>
                  <a:schemeClr val="accent1">
                    <a:lumMod val="75000"/>
                  </a:schemeClr>
                </a:solidFill>
              </a:rPr>
              <a:t>（3）内容分析：核心素养导向，内容丰富全面。</a:t>
            </a:r>
            <a:endParaRPr sz="2800" b="1">
              <a:solidFill>
                <a:schemeClr val="accent1">
                  <a:lumMod val="75000"/>
                </a:schemeClr>
              </a:solidFill>
            </a:endParaRPr>
          </a:p>
          <a:p>
            <a:pPr algn="just">
              <a:lnSpc>
                <a:spcPct val="150000"/>
              </a:lnSpc>
            </a:pPr>
            <a:r>
              <a:rPr lang="en-US" sz="2400" b="1"/>
              <a:t>       第一，课程内容以发展学生的核心素养为导向。</a:t>
            </a:r>
            <a:endParaRPr lang="en-US" sz="2400" b="1"/>
          </a:p>
          <a:p>
            <a:pPr algn="just">
              <a:lnSpc>
                <a:spcPct val="150000"/>
              </a:lnSpc>
            </a:pPr>
            <a:r>
              <a:rPr lang="en-US" sz="2400" b="1"/>
              <a:t>       第二，课程内容安排丰富全面。</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032510"/>
            <a:ext cx="10730865" cy="520319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3. 现行德育课程标准的学习与使用</a:t>
            </a:r>
            <a:endParaRPr sz="2800" b="1">
              <a:solidFill>
                <a:schemeClr val="accent1">
                  <a:lumMod val="75000"/>
                </a:schemeClr>
              </a:solidFill>
            </a:endParaRPr>
          </a:p>
          <a:p>
            <a:pPr algn="just">
              <a:lnSpc>
                <a:spcPct val="130000"/>
              </a:lnSpc>
            </a:pPr>
            <a:r>
              <a:rPr lang="en-US" sz="2400" b="1"/>
              <a:t>       在德育课程标准的学习与使用中要做到以下几点。</a:t>
            </a:r>
            <a:endParaRPr lang="en-US" sz="2400" b="1"/>
          </a:p>
          <a:p>
            <a:pPr algn="just">
              <a:lnSpc>
                <a:spcPct val="130000"/>
              </a:lnSpc>
            </a:pPr>
            <a:r>
              <a:rPr lang="en-US" sz="2400" b="1"/>
              <a:t>     （1）坚持全面与整体的学习。</a:t>
            </a:r>
            <a:endParaRPr lang="en-US" sz="2400" b="1"/>
          </a:p>
          <a:p>
            <a:pPr algn="just">
              <a:lnSpc>
                <a:spcPct val="130000"/>
              </a:lnSpc>
            </a:pPr>
            <a:r>
              <a:rPr lang="en-US" sz="2400" b="1"/>
              <a:t>     （2）正确把握课程标准与教材的关系。</a:t>
            </a:r>
            <a:endParaRPr lang="en-US" sz="2400" b="1"/>
          </a:p>
          <a:p>
            <a:pPr algn="just">
              <a:lnSpc>
                <a:spcPct val="130000"/>
              </a:lnSpc>
            </a:pPr>
            <a:r>
              <a:rPr lang="en-US" sz="2400" b="1"/>
              <a:t>     （3）注意从实际出发学习和使用课程标准。</a:t>
            </a:r>
            <a:endParaRPr lang="en-US" sz="2400" b="1"/>
          </a:p>
          <a:p>
            <a:pPr algn="just">
              <a:lnSpc>
                <a:spcPct val="90000"/>
              </a:lnSpc>
            </a:pPr>
            <a:endParaRPr lang="en-US" sz="2400" b="1">
              <a:solidFill>
                <a:schemeClr val="accent1">
                  <a:lumMod val="75000"/>
                </a:schemeClr>
              </a:solidFill>
            </a:endParaRPr>
          </a:p>
          <a:p>
            <a:pPr algn="just">
              <a:lnSpc>
                <a:spcPct val="130000"/>
              </a:lnSpc>
            </a:pPr>
            <a:r>
              <a:rPr lang="en-US" sz="2800" b="1">
                <a:solidFill>
                  <a:schemeClr val="accent1">
                    <a:lumMod val="75000"/>
                  </a:schemeClr>
                </a:solidFill>
              </a:rPr>
              <a:t>      </a:t>
            </a:r>
            <a:r>
              <a:rPr sz="2800" b="1">
                <a:solidFill>
                  <a:schemeClr val="accent1">
                    <a:lumMod val="75000"/>
                  </a:schemeClr>
                </a:solidFill>
              </a:rPr>
              <a:t>二、德育课程资源</a:t>
            </a:r>
            <a:endParaRPr sz="2800" b="1">
              <a:solidFill>
                <a:schemeClr val="accent1">
                  <a:lumMod val="75000"/>
                </a:schemeClr>
              </a:solidFill>
            </a:endParaRPr>
          </a:p>
          <a:p>
            <a:pPr algn="just">
              <a:lnSpc>
                <a:spcPct val="130000"/>
              </a:lnSpc>
            </a:pPr>
            <a:r>
              <a:rPr lang="en-US" sz="2800" b="1">
                <a:solidFill>
                  <a:schemeClr val="accent1">
                    <a:lumMod val="75000"/>
                  </a:schemeClr>
                </a:solidFill>
              </a:rPr>
              <a:t>    </a:t>
            </a:r>
            <a:r>
              <a:rPr sz="2400" b="1">
                <a:solidFill>
                  <a:schemeClr val="accent1">
                    <a:lumMod val="75000"/>
                  </a:schemeClr>
                </a:solidFill>
              </a:rPr>
              <a:t>（一）德育内容与德育课程资源</a:t>
            </a:r>
            <a:endParaRPr sz="2400" b="1">
              <a:solidFill>
                <a:schemeClr val="accent1">
                  <a:lumMod val="75000"/>
                </a:schemeClr>
              </a:solidFill>
            </a:endParaRPr>
          </a:p>
          <a:p>
            <a:pPr algn="just">
              <a:lnSpc>
                <a:spcPct val="130000"/>
              </a:lnSpc>
              <a:buClrTx/>
              <a:buSzTx/>
              <a:buNone/>
            </a:pPr>
            <a:r>
              <a:rPr lang="en-US" sz="2400" b="1"/>
              <a:t>       课程资源是指进入学校教育情境中的学校课程的各种因素来源和实现条件的总和，是任何课程得以实现的前提和基础，客观地存在于课程的全过程中。</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259205"/>
            <a:ext cx="10730865" cy="5203190"/>
          </a:xfrm>
          <a:prstGeom prst="rect">
            <a:avLst/>
          </a:prstGeom>
          <a:noFill/>
        </p:spPr>
        <p:txBody>
          <a:bodyPr wrap="square" rtlCol="0" anchor="t">
            <a:noAutofit/>
          </a:bodyPr>
          <a:p>
            <a:pPr algn="just">
              <a:lnSpc>
                <a:spcPct val="140000"/>
              </a:lnSpc>
            </a:pPr>
            <a:r>
              <a:rPr lang="en-US" sz="2800" b="1"/>
              <a:t>       课程资源包括两个方面的要素：一是形成课程的来源，即进入课程活动的内容，如“德育内容”；二是实现课程的条件，即支持课程活动的一切，如师资水平、学校硬件设备等。正因如此，有人以课程资源的两个要素作为依据，将课程资源分为素材性资源和条件性资源。</a:t>
            </a:r>
            <a:endParaRPr lang="en-US" sz="2800" b="1"/>
          </a:p>
          <a:p>
            <a:pPr algn="just">
              <a:lnSpc>
                <a:spcPct val="60000"/>
              </a:lnSpc>
            </a:pPr>
            <a:endParaRPr lang="en-US" sz="2800" b="1"/>
          </a:p>
          <a:p>
            <a:pPr algn="just">
              <a:lnSpc>
                <a:spcPct val="140000"/>
              </a:lnSpc>
            </a:pPr>
            <a:r>
              <a:rPr lang="en-US" sz="2800" b="1"/>
              <a:t>       德育资源的范围大于德育内容，德育内容只是一种素材性德育课程资源。也正因如此，本书采用了德育课程资源的概念。</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032510"/>
            <a:ext cx="10730865" cy="228473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（二）德育课程的素材性资源</a:t>
            </a:r>
            <a:endParaRPr sz="2800" b="1">
              <a:solidFill>
                <a:schemeClr val="accent1">
                  <a:lumMod val="75000"/>
                </a:schemeClr>
              </a:solidFill>
            </a:endParaRPr>
          </a:p>
          <a:p>
            <a:pPr algn="just">
              <a:lnSpc>
                <a:spcPct val="130000"/>
              </a:lnSpc>
            </a:pPr>
            <a:r>
              <a:rPr lang="en-US" sz="2800" b="1">
                <a:solidFill>
                  <a:schemeClr val="accent1">
                    <a:lumMod val="75000"/>
                  </a:schemeClr>
                </a:solidFill>
              </a:rPr>
              <a:t>      </a:t>
            </a:r>
            <a:r>
              <a:rPr sz="2400" b="1">
                <a:solidFill>
                  <a:schemeClr val="accent1">
                    <a:lumMod val="75000"/>
                  </a:schemeClr>
                </a:solidFill>
              </a:rPr>
              <a:t>1. 素材性德育课程资源的范围</a:t>
            </a:r>
            <a:endParaRPr sz="2400" b="1">
              <a:solidFill>
                <a:schemeClr val="accent1">
                  <a:lumMod val="75000"/>
                </a:schemeClr>
              </a:solidFill>
            </a:endParaRPr>
          </a:p>
          <a:p>
            <a:pPr algn="just">
              <a:lnSpc>
                <a:spcPct val="30000"/>
              </a:lnSpc>
            </a:pPr>
            <a:endParaRPr lang="en-US" sz="2400" b="1">
              <a:solidFill>
                <a:schemeClr val="accent1">
                  <a:lumMod val="75000"/>
                </a:schemeClr>
              </a:solidFill>
            </a:endParaRPr>
          </a:p>
          <a:p>
            <a:pPr algn="just">
              <a:lnSpc>
                <a:spcPct val="130000"/>
              </a:lnSpc>
            </a:pPr>
            <a:r>
              <a:rPr lang="en-US" sz="2400" b="1"/>
              <a:t>       素材性德育课程资源即德育内容。从德育资源和课程资源两个角度的分类较好地划定了德育内容的范围。</a:t>
            </a:r>
            <a:endParaRPr lang="en-US" sz="2400" b="1"/>
          </a:p>
        </p:txBody>
      </p:sp>
      <p:sp>
        <p:nvSpPr>
          <p:cNvPr id="4" name="矩形: 圆角 5"/>
          <p:cNvSpPr/>
          <p:nvPr>
            <p:custDataLst>
              <p:tags r:id="rId1"/>
            </p:custDataLst>
          </p:nvPr>
        </p:nvSpPr>
        <p:spPr>
          <a:xfrm>
            <a:off x="1577975" y="3515360"/>
            <a:ext cx="9101455" cy="996315"/>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sym typeface="+mn-ea"/>
              </a:rPr>
              <a:t>第一，根据领域分布层面的不同，德育资源分为家庭德育资源、社会德育资源与学校德育资源。</a:t>
            </a:r>
            <a:endParaRPr sz="2400" b="1">
              <a:solidFill>
                <a:schemeClr val="tx1"/>
              </a:solidFill>
              <a:sym typeface="+mn-ea"/>
            </a:endParaRPr>
          </a:p>
        </p:txBody>
      </p:sp>
      <p:sp>
        <p:nvSpPr>
          <p:cNvPr id="2" name="矩形: 圆角 5"/>
          <p:cNvSpPr/>
          <p:nvPr>
            <p:custDataLst>
              <p:tags r:id="rId3"/>
            </p:custDataLst>
          </p:nvPr>
        </p:nvSpPr>
        <p:spPr>
          <a:xfrm>
            <a:off x="1577975" y="4783455"/>
            <a:ext cx="9101455" cy="996315"/>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sym typeface="+mn-ea"/>
              </a:rPr>
              <a:t>第二，根据呈现方式的不同，课程资源可分为文字资源、实物资源、活动资源和信息化资源。</a:t>
            </a:r>
            <a:endParaRPr sz="2400" b="1">
              <a:solidFill>
                <a:schemeClr val="tx1"/>
              </a:solidFill>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829310"/>
            <a:ext cx="10730865" cy="228473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2. 素材性德育课程资源的开发原则</a:t>
            </a:r>
            <a:endParaRPr sz="2800" b="1">
              <a:solidFill>
                <a:schemeClr val="accent1">
                  <a:lumMod val="75000"/>
                </a:schemeClr>
              </a:solidFill>
            </a:endParaRPr>
          </a:p>
          <a:p>
            <a:pPr algn="just">
              <a:lnSpc>
                <a:spcPct val="120000"/>
              </a:lnSpc>
            </a:pPr>
            <a:r>
              <a:rPr lang="en-US" sz="2400" b="1"/>
              <a:t>       课程资源的丰富性决定了开发者必须筛选出适用于学生和教师的课程资源，这就必须遵循一定的原则。根据课程开发的三要素——儿童、知识与社会，我们提出了“促进发展”“实事求是”“因地制宜”三个素材性德育课程资源开发原则。</a:t>
            </a:r>
            <a:endParaRPr lang="en-US" sz="2400" b="1"/>
          </a:p>
        </p:txBody>
      </p:sp>
      <p:grpSp>
        <p:nvGrpSpPr>
          <p:cNvPr id="9" name="组合 8"/>
          <p:cNvGrpSpPr/>
          <p:nvPr/>
        </p:nvGrpSpPr>
        <p:grpSpPr>
          <a:xfrm>
            <a:off x="1038860" y="2829560"/>
            <a:ext cx="10231120" cy="3293110"/>
            <a:chOff x="1636" y="4456"/>
            <a:chExt cx="16112" cy="5186"/>
          </a:xfrm>
        </p:grpSpPr>
        <p:sp>
          <p:nvSpPr>
            <p:cNvPr id="4" name="矩形: 圆角 5"/>
            <p:cNvSpPr/>
            <p:nvPr>
              <p:custDataLst>
                <p:tags r:id="rId1"/>
              </p:custDataLst>
            </p:nvPr>
          </p:nvSpPr>
          <p:spPr>
            <a:xfrm>
              <a:off x="1636" y="4456"/>
              <a:ext cx="16113" cy="1942"/>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00000"/>
                </a:lnSpc>
                <a:buClrTx/>
                <a:buSzTx/>
                <a:buFontTx/>
              </a:pPr>
              <a:r>
                <a:rPr sz="2400" b="1">
                  <a:solidFill>
                    <a:schemeClr val="tx1"/>
                  </a:solidFill>
                  <a:sym typeface="+mn-ea"/>
                </a:rPr>
                <a:t>（1）促进发展。课程资源对于学生的全面发展是否有促进作用，是否能引导教师专业发展，是否能张扬学校的特色，都是挖掘与筛选德育资源时需要思考的重要标准。</a:t>
              </a:r>
              <a:endParaRPr sz="2400" b="1">
                <a:solidFill>
                  <a:schemeClr val="tx1"/>
                </a:solidFill>
                <a:sym typeface="+mn-ea"/>
              </a:endParaRPr>
            </a:p>
          </p:txBody>
        </p:sp>
        <p:sp>
          <p:nvSpPr>
            <p:cNvPr id="5" name="矩形: 圆角 5"/>
            <p:cNvSpPr/>
            <p:nvPr>
              <p:custDataLst>
                <p:tags r:id="rId3"/>
              </p:custDataLst>
            </p:nvPr>
          </p:nvSpPr>
          <p:spPr>
            <a:xfrm>
              <a:off x="1636" y="6598"/>
              <a:ext cx="16113" cy="1942"/>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00000"/>
                </a:lnSpc>
                <a:buClrTx/>
                <a:buSzTx/>
                <a:buFontTx/>
              </a:pPr>
              <a:r>
                <a:rPr sz="2400" b="1">
                  <a:solidFill>
                    <a:schemeClr val="tx1"/>
                  </a:solidFill>
                  <a:sym typeface="+mn-ea"/>
                </a:rPr>
                <a:t>（2）实事求是。实事求是的原则要求根据学校、学生和教师的实际情况来选择课程资源，不能想当然地认为别的学校能用的，也能直接给其他学校拿来使用。</a:t>
              </a:r>
              <a:endParaRPr sz="2400" b="1">
                <a:solidFill>
                  <a:schemeClr val="tx1"/>
                </a:solidFill>
                <a:sym typeface="+mn-ea"/>
              </a:endParaRPr>
            </a:p>
          </p:txBody>
        </p:sp>
        <p:sp>
          <p:nvSpPr>
            <p:cNvPr id="7" name="矩形: 圆角 5"/>
            <p:cNvSpPr/>
            <p:nvPr>
              <p:custDataLst>
                <p:tags r:id="rId4"/>
              </p:custDataLst>
            </p:nvPr>
          </p:nvSpPr>
          <p:spPr>
            <a:xfrm>
              <a:off x="1636" y="8698"/>
              <a:ext cx="16113" cy="944"/>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00000"/>
                </a:lnSpc>
                <a:buClrTx/>
                <a:buSzTx/>
                <a:buFontTx/>
              </a:pPr>
              <a:r>
                <a:rPr sz="2400" b="1">
                  <a:solidFill>
                    <a:schemeClr val="tx1"/>
                  </a:solidFill>
                  <a:sym typeface="+mn-ea"/>
                </a:rPr>
                <a:t>（3）因地制宜。课程资源应为教学服务，力求切合实际。</a:t>
              </a:r>
              <a:endParaRPr sz="2400" b="1">
                <a:solidFill>
                  <a:schemeClr val="tx1"/>
                </a:solidFill>
                <a:sym typeface="+mn-ea"/>
              </a:endParaRPr>
            </a:p>
          </p:txBody>
        </p:sp>
      </p:grpSp>
    </p:spTree>
    <p:custDataLst>
      <p:tags r:id="rId5"/>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43610"/>
            <a:ext cx="10730865" cy="520319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（三）德育课程的条件性资源</a:t>
            </a:r>
            <a:endParaRPr sz="2800" b="1">
              <a:solidFill>
                <a:schemeClr val="accent1">
                  <a:lumMod val="75000"/>
                </a:schemeClr>
              </a:solidFill>
            </a:endParaRPr>
          </a:p>
          <a:p>
            <a:pPr algn="just">
              <a:lnSpc>
                <a:spcPct val="130000"/>
              </a:lnSpc>
            </a:pPr>
            <a:r>
              <a:rPr lang="en-US" sz="2800" b="1">
                <a:solidFill>
                  <a:schemeClr val="accent1">
                    <a:lumMod val="75000"/>
                  </a:schemeClr>
                </a:solidFill>
              </a:rPr>
              <a:t>      </a:t>
            </a:r>
            <a:r>
              <a:rPr sz="2400" b="1">
                <a:solidFill>
                  <a:schemeClr val="accent1">
                    <a:lumMod val="75000"/>
                  </a:schemeClr>
                </a:solidFill>
              </a:rPr>
              <a:t>1. 条件性德育课程资源的范围</a:t>
            </a:r>
            <a:endParaRPr sz="2800" b="1">
              <a:solidFill>
                <a:schemeClr val="accent1">
                  <a:lumMod val="75000"/>
                </a:schemeClr>
              </a:solidFill>
            </a:endParaRPr>
          </a:p>
          <a:p>
            <a:pPr algn="just">
              <a:lnSpc>
                <a:spcPct val="120000"/>
              </a:lnSpc>
            </a:pPr>
            <a:r>
              <a:rPr lang="en-US" sz="2400" b="1"/>
              <a:t>     （1）学生体验。学生的教育经历、成长环境、思维方式都对德育课程的组织与实施有着重要影响。</a:t>
            </a:r>
            <a:endParaRPr lang="en-US" sz="2400" b="1"/>
          </a:p>
          <a:p>
            <a:pPr algn="just">
              <a:lnSpc>
                <a:spcPct val="120000"/>
              </a:lnSpc>
            </a:pPr>
            <a:r>
              <a:rPr lang="en-US" sz="2400" b="1"/>
              <a:t>     （2）教师课程意识。教师应树立浓厚的资源开发与利用的意识，采取各种措施，通过多种途径进行课程资源的开发与利用。</a:t>
            </a:r>
            <a:endParaRPr lang="en-US" sz="2400" b="1"/>
          </a:p>
          <a:p>
            <a:pPr algn="just">
              <a:lnSpc>
                <a:spcPct val="120000"/>
              </a:lnSpc>
            </a:pPr>
            <a:r>
              <a:rPr lang="en-US" sz="2400" b="1"/>
              <a:t>     （3）学校文化。学校文化是全校师生员工的全部生活方式及其蕴含的价值观。</a:t>
            </a:r>
            <a:endParaRPr lang="en-US" sz="2400" b="1"/>
          </a:p>
          <a:p>
            <a:pPr algn="just">
              <a:lnSpc>
                <a:spcPct val="120000"/>
              </a:lnSpc>
            </a:pPr>
            <a:r>
              <a:rPr lang="en-US" sz="2400" b="1"/>
              <a:t>     （4）家庭支持。家长是德育课程资源开发的重要主体。</a:t>
            </a:r>
            <a:endParaRPr lang="en-US" sz="2400" b="1"/>
          </a:p>
          <a:p>
            <a:pPr algn="just">
              <a:lnSpc>
                <a:spcPct val="120000"/>
              </a:lnSpc>
            </a:pPr>
            <a:r>
              <a:rPr lang="en-US" sz="2400" b="1"/>
              <a:t>     （5）社区生活。</a:t>
            </a:r>
            <a:endParaRPr lang="en-US" sz="2400" b="1"/>
          </a:p>
          <a:p>
            <a:pPr algn="just">
              <a:lnSpc>
                <a:spcPct val="120000"/>
              </a:lnSpc>
            </a:pPr>
            <a:r>
              <a:rPr lang="en-US" sz="2400" b="1"/>
              <a:t>     （6）经济资源。经济资源是重要的条件性德育课程资源。</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9"/>
          <p:cNvSpPr txBox="1"/>
          <p:nvPr/>
        </p:nvSpPr>
        <p:spPr>
          <a:xfrm>
            <a:off x="1347280" y="2110501"/>
            <a:ext cx="9496116" cy="2014855"/>
          </a:xfrm>
          <a:prstGeom prst="rect">
            <a:avLst/>
          </a:prstGeom>
          <a:noFill/>
        </p:spPr>
        <p:txBody>
          <a:bodyPr wrap="square" rtlCol="0">
            <a:spAutoFit/>
          </a:bodyPr>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第五章　</a:t>
            </a:r>
            <a:endParaRPr lang="zh-CN" altLang="en-US" sz="5400" b="1" dirty="0" smtClean="0">
              <a:solidFill>
                <a:schemeClr val="tx1"/>
              </a:solidFill>
              <a:latin typeface="微软雅黑" panose="020B0503020204020204" charset="-122"/>
              <a:ea typeface="微软雅黑" panose="020B0503020204020204" charset="-122"/>
            </a:endParaRPr>
          </a:p>
          <a:p>
            <a:pPr algn="ctr">
              <a:lnSpc>
                <a:spcPts val="7500"/>
              </a:lnSpc>
            </a:pPr>
            <a:r>
              <a:rPr sz="5400" b="1" dirty="0" smtClean="0">
                <a:solidFill>
                  <a:schemeClr val="tx1"/>
                </a:solidFill>
                <a:latin typeface="微软雅黑" panose="020B0503020204020204" charset="-122"/>
                <a:ea typeface="微软雅黑" panose="020B0503020204020204" charset="-122"/>
              </a:rPr>
              <a:t>德育课程的组织与实施</a:t>
            </a:r>
            <a:endParaRPr sz="5400" b="1" dirty="0" smtClean="0">
              <a:solidFill>
                <a:schemeClr val="tx1"/>
              </a:solidFill>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94410"/>
            <a:ext cx="10730865" cy="520319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2. 条件性德育课程资源的开发原则</a:t>
            </a:r>
            <a:r>
              <a:rPr lang="en-US" sz="2400" b="1"/>
              <a:t>    </a:t>
            </a:r>
            <a:endParaRPr lang="en-US" sz="2400" b="1"/>
          </a:p>
          <a:p>
            <a:pPr algn="just">
              <a:lnSpc>
                <a:spcPct val="40000"/>
              </a:lnSpc>
            </a:pPr>
            <a:r>
              <a:rPr lang="en-US" sz="2400" b="1"/>
              <a:t> </a:t>
            </a:r>
            <a:endParaRPr lang="en-US" sz="2400" b="1"/>
          </a:p>
          <a:p>
            <a:pPr algn="just">
              <a:lnSpc>
                <a:spcPct val="130000"/>
              </a:lnSpc>
            </a:pPr>
            <a:r>
              <a:rPr lang="en-US" sz="2400" b="1"/>
              <a:t>     </a:t>
            </a:r>
            <a:r>
              <a:rPr sz="2400" b="1">
                <a:solidFill>
                  <a:schemeClr val="accent1">
                    <a:lumMod val="75000"/>
                  </a:schemeClr>
                </a:solidFill>
              </a:rPr>
              <a:t>（1）有效整合。</a:t>
            </a:r>
            <a:r>
              <a:rPr lang="en-US" sz="2400" b="1"/>
              <a:t>“有效”是指以尽量少的资源或者结构较好的资源配置达到尽量好的效果。资源整合是优化配置的决策。德育课程资源开发中的有效整合旨在寻求德育课程资源开发与利用和德育课程目标的最佳结合。</a:t>
            </a:r>
            <a:endParaRPr lang="en-US" sz="2400" b="1"/>
          </a:p>
          <a:p>
            <a:pPr algn="just">
              <a:lnSpc>
                <a:spcPct val="130000"/>
              </a:lnSpc>
            </a:pPr>
            <a:r>
              <a:rPr lang="en-US" sz="2400" b="1"/>
              <a:t>      “整合”是课程资源开发与利用的方式和结果。</a:t>
            </a:r>
            <a:endParaRPr lang="en-US" sz="2400" b="1"/>
          </a:p>
          <a:p>
            <a:pPr algn="just">
              <a:lnSpc>
                <a:spcPct val="100000"/>
              </a:lnSpc>
            </a:pPr>
            <a:endParaRPr lang="en-US" sz="2400" b="1"/>
          </a:p>
          <a:p>
            <a:pPr algn="just">
              <a:lnSpc>
                <a:spcPct val="130000"/>
              </a:lnSpc>
            </a:pPr>
            <a:r>
              <a:rPr lang="en-US" sz="2400" b="1"/>
              <a:t>       条件性德育课程资源开发中的整合大致包括三个方面。</a:t>
            </a:r>
            <a:endParaRPr lang="en-US" sz="2400" b="1"/>
          </a:p>
          <a:p>
            <a:pPr algn="just">
              <a:lnSpc>
                <a:spcPct val="130000"/>
              </a:lnSpc>
            </a:pPr>
            <a:r>
              <a:rPr lang="en-US" sz="2400" b="1"/>
              <a:t>       第一，价值整合。</a:t>
            </a:r>
            <a:endParaRPr lang="en-US" sz="2400" b="1"/>
          </a:p>
          <a:p>
            <a:pPr algn="just">
              <a:lnSpc>
                <a:spcPct val="130000"/>
              </a:lnSpc>
            </a:pPr>
            <a:r>
              <a:rPr lang="en-US" sz="2400" b="1"/>
              <a:t>       第二，制度整合。</a:t>
            </a:r>
            <a:endParaRPr lang="en-US" sz="2400" b="1"/>
          </a:p>
          <a:p>
            <a:pPr algn="just">
              <a:lnSpc>
                <a:spcPct val="130000"/>
              </a:lnSpc>
            </a:pPr>
            <a:r>
              <a:rPr lang="en-US" sz="2400" b="1"/>
              <a:t>       第三，空间整合。</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045210"/>
            <a:ext cx="10730865" cy="5203190"/>
          </a:xfrm>
          <a:prstGeom prst="rect">
            <a:avLst/>
          </a:prstGeom>
          <a:noFill/>
        </p:spPr>
        <p:txBody>
          <a:bodyPr wrap="square" rtlCol="0" anchor="t">
            <a:noAutofit/>
          </a:bodyPr>
          <a:p>
            <a:pPr algn="just">
              <a:lnSpc>
                <a:spcPct val="140000"/>
              </a:lnSpc>
            </a:pPr>
            <a:r>
              <a:rPr lang="en-US" sz="2800" b="1">
                <a:solidFill>
                  <a:schemeClr val="accent1">
                    <a:lumMod val="75000"/>
                  </a:schemeClr>
                </a:solidFill>
              </a:rPr>
              <a:t>    </a:t>
            </a:r>
            <a:r>
              <a:rPr sz="2800" b="1">
                <a:solidFill>
                  <a:schemeClr val="accent1">
                    <a:lumMod val="75000"/>
                  </a:schemeClr>
                </a:solidFill>
              </a:rPr>
              <a:t>（2）积极争取。</a:t>
            </a:r>
            <a:endParaRPr sz="2800" b="1">
              <a:solidFill>
                <a:schemeClr val="accent1">
                  <a:lumMod val="75000"/>
                </a:schemeClr>
              </a:solidFill>
            </a:endParaRPr>
          </a:p>
          <a:p>
            <a:pPr algn="just">
              <a:lnSpc>
                <a:spcPct val="140000"/>
              </a:lnSpc>
            </a:pPr>
            <a:r>
              <a:rPr lang="en-US" sz="2400" b="1"/>
              <a:t>       第一，加强学校与家庭的沟通和联系，积极争取家长的支持。</a:t>
            </a:r>
            <a:endParaRPr lang="en-US" sz="2400" b="1"/>
          </a:p>
          <a:p>
            <a:pPr algn="just">
              <a:lnSpc>
                <a:spcPct val="140000"/>
              </a:lnSpc>
            </a:pPr>
            <a:r>
              <a:rPr lang="en-US" sz="2400" b="1"/>
              <a:t>       第二，注重学校与社区的沟通和联系，积极争取社区的支持。</a:t>
            </a:r>
            <a:endParaRPr lang="en-US" sz="2400" b="1"/>
          </a:p>
          <a:p>
            <a:pPr algn="just">
              <a:lnSpc>
                <a:spcPct val="140000"/>
              </a:lnSpc>
            </a:pPr>
            <a:r>
              <a:rPr lang="en-US" sz="2400" b="1"/>
              <a:t>       第三，重视与社会职能部门的沟通和联系，积极争取相关部门的支持。</a:t>
            </a:r>
            <a:endParaRPr lang="en-US" sz="2400" b="1"/>
          </a:p>
          <a:p>
            <a:pPr algn="just">
              <a:lnSpc>
                <a:spcPct val="140000"/>
              </a:lnSpc>
            </a:pPr>
            <a:endParaRPr lang="en-US" sz="2400" b="1"/>
          </a:p>
          <a:p>
            <a:pPr algn="just">
              <a:lnSpc>
                <a:spcPct val="140000"/>
              </a:lnSpc>
            </a:pPr>
            <a:r>
              <a:rPr lang="en-US" sz="2800" b="1">
                <a:solidFill>
                  <a:schemeClr val="accent1">
                    <a:lumMod val="75000"/>
                  </a:schemeClr>
                </a:solidFill>
              </a:rPr>
              <a:t>    </a:t>
            </a:r>
            <a:r>
              <a:rPr sz="2800" b="1">
                <a:solidFill>
                  <a:schemeClr val="accent1">
                    <a:lumMod val="75000"/>
                  </a:schemeClr>
                </a:solidFill>
              </a:rPr>
              <a:t>（3）完善保障。</a:t>
            </a:r>
            <a:endParaRPr sz="2800" b="1">
              <a:solidFill>
                <a:schemeClr val="accent1">
                  <a:lumMod val="75000"/>
                </a:schemeClr>
              </a:solidFill>
            </a:endParaRPr>
          </a:p>
          <a:p>
            <a:pPr algn="just">
              <a:lnSpc>
                <a:spcPct val="140000"/>
              </a:lnSpc>
            </a:pPr>
            <a:r>
              <a:rPr lang="en-US" sz="2400" b="1"/>
              <a:t>       第一，建立和完善德育课程资源开发的制度保障机制。</a:t>
            </a:r>
            <a:endParaRPr lang="en-US" sz="2400" b="1"/>
          </a:p>
          <a:p>
            <a:pPr algn="just">
              <a:lnSpc>
                <a:spcPct val="140000"/>
              </a:lnSpc>
            </a:pPr>
            <a:r>
              <a:rPr lang="en-US" sz="2400" b="1"/>
              <a:t>       第二，建立和完善德育课程资源开发的物质供给机制。</a:t>
            </a:r>
            <a:endParaRPr lang="en-US" sz="2400" b="1"/>
          </a:p>
          <a:p>
            <a:pPr algn="just">
              <a:lnSpc>
                <a:spcPct val="140000"/>
              </a:lnSpc>
            </a:pPr>
            <a:r>
              <a:rPr lang="en-US" sz="2400" b="1"/>
              <a:t>       第三，建立和完善德育课程资源开发的经费保障机制。</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428240" y="2841625"/>
            <a:ext cx="718185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581275" y="2804795"/>
            <a:ext cx="7028815" cy="1213485"/>
          </a:xfrm>
          <a:prstGeom prst="rect">
            <a:avLst/>
          </a:prstGeom>
          <a:noFill/>
        </p:spPr>
        <p:txBody>
          <a:bodyPr wrap="square" rtlCol="0">
            <a:noAutofit/>
          </a:bodyPr>
          <a:p>
            <a:pPr algn="just">
              <a:lnSpc>
                <a:spcPts val="7500"/>
              </a:lnSpc>
            </a:pP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第二节　德育课程的组织</a:t>
            </a:r>
            <a:endPar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94410"/>
            <a:ext cx="10730865" cy="520319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一、德育课程的组织原则  </a:t>
            </a:r>
            <a:r>
              <a:rPr lang="en-US" sz="2400" b="1"/>
              <a:t> </a:t>
            </a:r>
            <a:endParaRPr lang="en-US" sz="2400" b="1"/>
          </a:p>
          <a:p>
            <a:pPr algn="just">
              <a:lnSpc>
                <a:spcPct val="40000"/>
              </a:lnSpc>
            </a:pPr>
            <a:r>
              <a:rPr lang="en-US" sz="2400" b="1"/>
              <a:t> </a:t>
            </a:r>
            <a:endParaRPr lang="en-US" sz="2400" b="1"/>
          </a:p>
          <a:p>
            <a:pPr algn="just">
              <a:lnSpc>
                <a:spcPct val="120000"/>
              </a:lnSpc>
            </a:pPr>
            <a:r>
              <a:rPr lang="en-US" sz="2800" b="1"/>
              <a:t>       美国著名课程理论专家泰勒（Ralph W. Tayler）提出了“如何组织课程内容”的三个基本原则，分别为“连续性”（continuity）、“顺序性”（sequence）、“整合性”（integration）。“连续性是指直线式地陈述主要的课程要素；顺序性是强调每一后继内容要以前面的内容为基础，同时又对有关内容加以深入、广泛地展开；整合性是指各种课程内容之间横向联系，以便有助于学生获得一种统一的观点，并把自己的行为与所学的课程内容统一起来。” 这三个原则被认为是课程组织的重大原则。</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56310"/>
            <a:ext cx="10730865" cy="5203190"/>
          </a:xfrm>
          <a:prstGeom prst="rect">
            <a:avLst/>
          </a:prstGeom>
          <a:noFill/>
        </p:spPr>
        <p:txBody>
          <a:bodyPr wrap="square" rtlCol="0" anchor="t">
            <a:noAutofit/>
          </a:bodyPr>
          <a:p>
            <a:pPr algn="just">
              <a:lnSpc>
                <a:spcPct val="130000"/>
              </a:lnSpc>
            </a:pPr>
            <a:r>
              <a:rPr lang="en-US" sz="2400" b="1">
                <a:solidFill>
                  <a:schemeClr val="accent1">
                    <a:lumMod val="75000"/>
                  </a:schemeClr>
                </a:solidFill>
              </a:rPr>
              <a:t>     </a:t>
            </a:r>
            <a:r>
              <a:rPr sz="2800" b="1">
                <a:solidFill>
                  <a:schemeClr val="accent1">
                    <a:lumMod val="75000"/>
                  </a:schemeClr>
                </a:solidFill>
              </a:rPr>
              <a:t>（一）连续性 </a:t>
            </a:r>
            <a:r>
              <a:rPr lang="en-US" sz="2400" b="1"/>
              <a:t> </a:t>
            </a:r>
            <a:endParaRPr lang="en-US" sz="2400" b="1"/>
          </a:p>
          <a:p>
            <a:pPr algn="just">
              <a:lnSpc>
                <a:spcPct val="30000"/>
              </a:lnSpc>
            </a:pPr>
            <a:endParaRPr lang="en-US" sz="2400" b="1"/>
          </a:p>
          <a:p>
            <a:pPr algn="just">
              <a:lnSpc>
                <a:spcPct val="120000"/>
              </a:lnSpc>
            </a:pPr>
            <a:r>
              <a:rPr lang="en-US" sz="2400" b="1"/>
              <a:t>       课程组织的连续性是指相同的内容会以不同的面貌和方式、在不同的情境中重复出现。连续性不是课程内容的简单重复，而是复杂性增加的重复。德育课程组织中的内容重复有两种形式。</a:t>
            </a:r>
            <a:endParaRPr lang="en-US" sz="2400" b="1"/>
          </a:p>
          <a:p>
            <a:pPr algn="just">
              <a:lnSpc>
                <a:spcPct val="120000"/>
              </a:lnSpc>
            </a:pPr>
            <a:r>
              <a:rPr lang="en-US" sz="2400" b="1"/>
              <a:t>       第一种，内容呈现的方式由综合到分化。</a:t>
            </a:r>
            <a:endParaRPr lang="en-US" sz="2400" b="1"/>
          </a:p>
          <a:p>
            <a:pPr algn="just">
              <a:lnSpc>
                <a:spcPct val="120000"/>
              </a:lnSpc>
            </a:pPr>
            <a:r>
              <a:rPr lang="en-US" sz="2400" b="1"/>
              <a:t>       第二种，内容呈现的情境由简单到复杂。</a:t>
            </a:r>
            <a:endParaRPr lang="en-US" sz="2400" b="1"/>
          </a:p>
          <a:p>
            <a:pPr algn="just">
              <a:lnSpc>
                <a:spcPct val="120000"/>
              </a:lnSpc>
            </a:pPr>
            <a:r>
              <a:rPr lang="en-US" sz="2400" b="1"/>
              <a:t>       1. 德育课程组织的连续性原则体现了德育追求的学段之间的相互衔接与贯通，要求采用一种“螺旋式”的课程组织</a:t>
            </a:r>
            <a:endParaRPr lang="en-US" sz="2400" b="1"/>
          </a:p>
          <a:p>
            <a:pPr algn="just">
              <a:lnSpc>
                <a:spcPct val="120000"/>
              </a:lnSpc>
            </a:pPr>
            <a:r>
              <a:rPr lang="en-US" sz="2400" b="1"/>
              <a:t>       2. 德育课程组织的连续性原则体现了德育过程的复杂性与长期性特点</a:t>
            </a:r>
            <a:endParaRPr lang="en-US" sz="2400" b="1"/>
          </a:p>
          <a:p>
            <a:pPr algn="just">
              <a:lnSpc>
                <a:spcPct val="120000"/>
              </a:lnSpc>
            </a:pPr>
            <a:r>
              <a:rPr lang="en-US" altLang="zh-CN" sz="2400" b="1"/>
              <a:t>       </a:t>
            </a:r>
            <a:r>
              <a:rPr lang="zh-CN" altLang="en-US" sz="2400" b="1"/>
              <a:t>3. 德育课程组织的连续性原则在德育内容方面保证了中小学德育课程体系的一体化建设</a:t>
            </a:r>
            <a:endParaRPr lang="zh-CN" alt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019810"/>
            <a:ext cx="10730865" cy="5203190"/>
          </a:xfrm>
          <a:prstGeom prst="rect">
            <a:avLst/>
          </a:prstGeom>
          <a:noFill/>
        </p:spPr>
        <p:txBody>
          <a:bodyPr wrap="square" rtlCol="0" anchor="t">
            <a:noAutofit/>
          </a:bodyPr>
          <a:p>
            <a:pPr algn="just">
              <a:lnSpc>
                <a:spcPct val="130000"/>
              </a:lnSpc>
            </a:pPr>
            <a:r>
              <a:rPr lang="en-US" sz="2400" b="1">
                <a:solidFill>
                  <a:schemeClr val="accent1">
                    <a:lumMod val="75000"/>
                  </a:schemeClr>
                </a:solidFill>
              </a:rPr>
              <a:t>      </a:t>
            </a:r>
            <a:r>
              <a:rPr sz="2800" b="1">
                <a:solidFill>
                  <a:schemeClr val="accent1">
                    <a:lumMod val="75000"/>
                  </a:schemeClr>
                </a:solidFill>
              </a:rPr>
              <a:t>（二）顺序性 </a:t>
            </a:r>
            <a:r>
              <a:rPr lang="en-US" sz="2400" b="1"/>
              <a:t> </a:t>
            </a:r>
            <a:endParaRPr lang="en-US" sz="2400" b="1"/>
          </a:p>
          <a:p>
            <a:pPr algn="just">
              <a:lnSpc>
                <a:spcPct val="30000"/>
              </a:lnSpc>
            </a:pPr>
            <a:endParaRPr lang="en-US" sz="2400" b="1"/>
          </a:p>
          <a:p>
            <a:pPr algn="just">
              <a:lnSpc>
                <a:spcPct val="130000"/>
              </a:lnSpc>
            </a:pPr>
            <a:r>
              <a:rPr lang="en-US" sz="2800" b="1"/>
              <a:t>       课程组织的顺序性原则是指依据学生身心发展规律组织课程，依难易程度、时代趋势、时间发展、生活环境、内容逻辑性、心理发展、阶段性、学习活动先后等，安排不同内容的次序。</a:t>
            </a:r>
            <a:endParaRPr lang="en-US" sz="2800" b="1"/>
          </a:p>
          <a:p>
            <a:pPr algn="just">
              <a:lnSpc>
                <a:spcPct val="20000"/>
              </a:lnSpc>
            </a:pPr>
            <a:endParaRPr lang="en-US" sz="2800" b="1"/>
          </a:p>
          <a:p>
            <a:pPr algn="just">
              <a:lnSpc>
                <a:spcPct val="130000"/>
              </a:lnSpc>
            </a:pPr>
            <a:r>
              <a:rPr lang="en-US" sz="2800" b="1"/>
              <a:t>       1. 德育课程组织的顺序性原则体现了德育遵循学生道德发展规律，要求采用一种直线式的课程组织</a:t>
            </a:r>
            <a:endParaRPr lang="en-US" sz="2800" b="1"/>
          </a:p>
          <a:p>
            <a:pPr algn="just">
              <a:lnSpc>
                <a:spcPct val="30000"/>
              </a:lnSpc>
            </a:pPr>
            <a:endParaRPr lang="en-US" sz="2800" b="1"/>
          </a:p>
          <a:p>
            <a:pPr algn="just">
              <a:lnSpc>
                <a:spcPct val="130000"/>
              </a:lnSpc>
            </a:pPr>
            <a:r>
              <a:rPr lang="en-US" sz="2800" b="1"/>
              <a:t>       2. 德育课程组织的顺序性原则在学生道德心理方面保证了中小学德育课程体系的一体化</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892810"/>
            <a:ext cx="10730865" cy="5203190"/>
          </a:xfrm>
          <a:prstGeom prst="rect">
            <a:avLst/>
          </a:prstGeom>
          <a:noFill/>
        </p:spPr>
        <p:txBody>
          <a:bodyPr wrap="square" rtlCol="0" anchor="t">
            <a:noAutofit/>
          </a:bodyPr>
          <a:p>
            <a:pPr algn="just">
              <a:lnSpc>
                <a:spcPct val="130000"/>
              </a:lnSpc>
            </a:pPr>
            <a:r>
              <a:rPr lang="en-US" sz="2000" b="1">
                <a:solidFill>
                  <a:schemeClr val="accent1">
                    <a:lumMod val="75000"/>
                  </a:schemeClr>
                </a:solidFill>
              </a:rPr>
              <a:t>      </a:t>
            </a:r>
            <a:r>
              <a:rPr sz="2800" b="1">
                <a:solidFill>
                  <a:schemeClr val="accent1">
                    <a:lumMod val="75000"/>
                  </a:schemeClr>
                </a:solidFill>
              </a:rPr>
              <a:t>（三）整合性 </a:t>
            </a:r>
            <a:r>
              <a:rPr lang="en-US" sz="2400" b="1"/>
              <a:t> </a:t>
            </a:r>
            <a:endParaRPr lang="en-US" sz="2400" b="1"/>
          </a:p>
          <a:p>
            <a:pPr algn="just">
              <a:lnSpc>
                <a:spcPct val="30000"/>
              </a:lnSpc>
            </a:pPr>
            <a:endParaRPr lang="en-US" sz="2400" b="1"/>
          </a:p>
          <a:p>
            <a:pPr algn="just">
              <a:lnSpc>
                <a:spcPct val="120000"/>
              </a:lnSpc>
            </a:pPr>
            <a:r>
              <a:rPr lang="en-US" sz="2800" b="1"/>
              <a:t>      </a:t>
            </a:r>
            <a:r>
              <a:rPr lang="en-US" sz="2400" b="1"/>
              <a:t> 德育课程组织的整合性原则主要体现为三个方面。</a:t>
            </a:r>
            <a:endParaRPr lang="en-US" sz="2400" b="1"/>
          </a:p>
          <a:p>
            <a:pPr algn="just">
              <a:lnSpc>
                <a:spcPct val="120000"/>
              </a:lnSpc>
            </a:pPr>
            <a:r>
              <a:rPr lang="en-US" sz="2400" b="1"/>
              <a:t>       1. 学生生活与经验的整合</a:t>
            </a:r>
            <a:endParaRPr lang="en-US" sz="2400" b="1"/>
          </a:p>
          <a:p>
            <a:pPr algn="just">
              <a:lnSpc>
                <a:spcPct val="120000"/>
              </a:lnSpc>
            </a:pPr>
            <a:r>
              <a:rPr lang="en-US" sz="2400" b="1"/>
              <a:t>       学生的生活与经验既有社区与家庭层面的生活与经验，也有学校里的生活与经验。</a:t>
            </a:r>
            <a:endParaRPr lang="en-US" sz="2400" b="1"/>
          </a:p>
          <a:p>
            <a:pPr algn="just">
              <a:lnSpc>
                <a:spcPct val="120000"/>
              </a:lnSpc>
            </a:pPr>
            <a:r>
              <a:rPr lang="en-US" sz="2400" b="1"/>
              <a:t>       2. 社会生活的整合</a:t>
            </a:r>
            <a:endParaRPr lang="en-US" sz="2400" b="1"/>
          </a:p>
          <a:p>
            <a:pPr algn="just">
              <a:lnSpc>
                <a:spcPct val="120000"/>
              </a:lnSpc>
            </a:pPr>
            <a:r>
              <a:rPr lang="en-US" sz="2400" b="1"/>
              <a:t>       当代社会迅捷变迁，社会环境愈加复杂多样。广阔的社会生活为学校德育课程提供了丰富的素材和实践渠道。</a:t>
            </a:r>
            <a:endParaRPr lang="en-US" sz="2400" b="1"/>
          </a:p>
          <a:p>
            <a:pPr algn="just">
              <a:lnSpc>
                <a:spcPct val="120000"/>
              </a:lnSpc>
            </a:pPr>
            <a:r>
              <a:rPr lang="en-US" sz="2400" b="1"/>
              <a:t>       3. 学生心理逻辑与道德知识逻辑的整合</a:t>
            </a:r>
            <a:endParaRPr lang="en-US" sz="2400" b="1"/>
          </a:p>
          <a:p>
            <a:pPr algn="just">
              <a:lnSpc>
                <a:spcPct val="120000"/>
              </a:lnSpc>
            </a:pPr>
            <a:r>
              <a:rPr lang="en-US" sz="2400" b="1"/>
              <a:t>       德育课程组织的连续性原则与顺序性原则分别体现了德育课程的知识逻辑与心理逻辑，德育课程组织的整合性原则是连续性原则与顺序性原则的融合。</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892810"/>
            <a:ext cx="10730865" cy="5203190"/>
          </a:xfrm>
          <a:prstGeom prst="rect">
            <a:avLst/>
          </a:prstGeom>
          <a:noFill/>
        </p:spPr>
        <p:txBody>
          <a:bodyPr wrap="square" rtlCol="0" anchor="t">
            <a:noAutofit/>
          </a:bodyPr>
          <a:p>
            <a:pPr algn="just">
              <a:lnSpc>
                <a:spcPct val="130000"/>
              </a:lnSpc>
            </a:pPr>
            <a:r>
              <a:rPr lang="en-US" sz="2000" b="1">
                <a:solidFill>
                  <a:schemeClr val="accent1">
                    <a:lumMod val="75000"/>
                  </a:schemeClr>
                </a:solidFill>
              </a:rPr>
              <a:t>         </a:t>
            </a:r>
            <a:r>
              <a:rPr sz="2800" b="1">
                <a:solidFill>
                  <a:schemeClr val="accent1">
                    <a:lumMod val="75000"/>
                  </a:schemeClr>
                </a:solidFill>
              </a:rPr>
              <a:t>二、德育课程的组织方式 </a:t>
            </a:r>
            <a:r>
              <a:rPr lang="en-US" sz="2400" b="1"/>
              <a:t> </a:t>
            </a:r>
            <a:endParaRPr lang="en-US" sz="2400" b="1"/>
          </a:p>
          <a:p>
            <a:pPr algn="just">
              <a:lnSpc>
                <a:spcPct val="120000"/>
              </a:lnSpc>
            </a:pPr>
            <a:r>
              <a:rPr lang="en-US" sz="2800" b="1"/>
              <a:t>       德育课程组织主要有三种方式：德目主义、全面主义以及融合这两种方式的混合方式。</a:t>
            </a:r>
            <a:endParaRPr lang="en-US" sz="2800" b="1"/>
          </a:p>
          <a:p>
            <a:pPr algn="just">
              <a:lnSpc>
                <a:spcPct val="120000"/>
              </a:lnSpc>
            </a:pPr>
            <a:r>
              <a:rPr lang="en-US" sz="2800" b="1"/>
              <a:t>     </a:t>
            </a:r>
            <a:r>
              <a:rPr sz="2400" b="1">
                <a:solidFill>
                  <a:schemeClr val="accent1">
                    <a:lumMod val="75000"/>
                  </a:schemeClr>
                </a:solidFill>
              </a:rPr>
              <a:t>（一）德目主义</a:t>
            </a:r>
            <a:endParaRPr lang="en-US" sz="2400" b="1"/>
          </a:p>
          <a:p>
            <a:pPr algn="just">
              <a:lnSpc>
                <a:spcPct val="120000"/>
              </a:lnSpc>
            </a:pPr>
            <a:r>
              <a:rPr lang="en-US" sz="2400" b="1"/>
              <a:t>        德目主义是以德目为组织中心的德育课程组织方式。</a:t>
            </a:r>
            <a:endParaRPr lang="en-US" sz="2400" b="1"/>
          </a:p>
          <a:p>
            <a:pPr algn="just">
              <a:lnSpc>
                <a:spcPct val="120000"/>
              </a:lnSpc>
            </a:pPr>
            <a:r>
              <a:rPr lang="en-US" sz="2400" b="1"/>
              <a:t>        德目主义是一种传统德育模式，在历史上产生了广泛而持久的影响。</a:t>
            </a:r>
            <a:endParaRPr lang="en-US" sz="2400" b="1"/>
          </a:p>
          <a:p>
            <a:pPr algn="just">
              <a:lnSpc>
                <a:spcPct val="120000"/>
              </a:lnSpc>
            </a:pPr>
            <a:r>
              <a:rPr lang="en-US" sz="2400" b="1"/>
              <a:t>        以德目主义的方式编制德育课程的具体做法为：</a:t>
            </a:r>
            <a:endParaRPr lang="en-US" sz="2400" b="1"/>
          </a:p>
          <a:p>
            <a:pPr algn="just">
              <a:lnSpc>
                <a:spcPct val="120000"/>
              </a:lnSpc>
            </a:pPr>
            <a:r>
              <a:rPr lang="en-US" sz="2400" b="1"/>
              <a:t>        第一，确立德育内容范围。</a:t>
            </a:r>
            <a:endParaRPr lang="en-US" sz="2400" b="1"/>
          </a:p>
          <a:p>
            <a:pPr algn="just">
              <a:lnSpc>
                <a:spcPct val="120000"/>
              </a:lnSpc>
            </a:pPr>
            <a:r>
              <a:rPr lang="en-US" sz="2400" b="1"/>
              <a:t>        第二，依据德目开发、选择与组织德育内容。</a:t>
            </a:r>
            <a:endParaRPr lang="en-US" sz="2400" b="1"/>
          </a:p>
          <a:p>
            <a:pPr algn="just">
              <a:lnSpc>
                <a:spcPct val="120000"/>
              </a:lnSpc>
            </a:pPr>
            <a:r>
              <a:rPr lang="en-US" sz="2400" b="1"/>
              <a:t>        德目主义课程组织方式的优点在于保证了德育的正式性，突出了德育的继承性，体现了德育的系统性。</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05510"/>
            <a:ext cx="10730865" cy="5203190"/>
          </a:xfrm>
          <a:prstGeom prst="rect">
            <a:avLst/>
          </a:prstGeom>
          <a:noFill/>
        </p:spPr>
        <p:txBody>
          <a:bodyPr wrap="square" rtlCol="0" anchor="t">
            <a:noAutofit/>
          </a:bodyPr>
          <a:p>
            <a:pPr algn="just">
              <a:lnSpc>
                <a:spcPct val="130000"/>
              </a:lnSpc>
            </a:pPr>
            <a:r>
              <a:rPr lang="en-US" sz="2400" b="1"/>
              <a:t>       </a:t>
            </a:r>
            <a:r>
              <a:rPr lang="en-US" sz="2800" b="1"/>
              <a:t>德目主义课程组织方式也暴露出诸多缺陷：</a:t>
            </a:r>
            <a:endParaRPr lang="en-US" sz="2800" b="1"/>
          </a:p>
          <a:p>
            <a:pPr algn="just">
              <a:lnSpc>
                <a:spcPct val="140000"/>
              </a:lnSpc>
            </a:pPr>
            <a:r>
              <a:rPr lang="en-US" sz="2400" b="1"/>
              <a:t>       ① 忽视了学生的自主选择与道德需求。选择确定德目主要关注社会的需要，学生成为被动的德目接受者，呈现出较强的强制性与针对性。以教师为主导的单向式教育养成了学生的依赖性和被动性，束缚了学生主体能动性的发挥。</a:t>
            </a:r>
            <a:endParaRPr lang="en-US" sz="2400" b="1"/>
          </a:p>
          <a:p>
            <a:pPr algn="just">
              <a:lnSpc>
                <a:spcPct val="140000"/>
              </a:lnSpc>
            </a:pPr>
            <a:r>
              <a:rPr lang="en-US" sz="2400" b="1"/>
              <a:t>       ② 忽视了社会生活的德育价值。就德育课程实施而言，德目主义重视传授道德概念，并认为高度概括与抽象的德目具有超时空、超社会的稳定性，适用于任何时代，往往忽视时代与社会发展的实际需要，使德育内容滞后于时代的发展。</a:t>
            </a:r>
            <a:endParaRPr lang="en-US" sz="2400" b="1"/>
          </a:p>
          <a:p>
            <a:pPr algn="just">
              <a:lnSpc>
                <a:spcPct val="140000"/>
              </a:lnSpc>
            </a:pPr>
            <a:r>
              <a:rPr lang="en-US" sz="2400" b="1"/>
              <a:t>       ③ 以灌输方法讲授抽象的道德条目使德育蒙上了形式主义、教条主义色彩，极易使德育异化为空洞的说教。</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892810"/>
            <a:ext cx="10730865" cy="5203190"/>
          </a:xfrm>
          <a:prstGeom prst="rect">
            <a:avLst/>
          </a:prstGeom>
          <a:noFill/>
        </p:spPr>
        <p:txBody>
          <a:bodyPr wrap="square" rtlCol="0" anchor="t">
            <a:noAutofit/>
          </a:bodyPr>
          <a:p>
            <a:pPr algn="just">
              <a:lnSpc>
                <a:spcPct val="130000"/>
              </a:lnSpc>
            </a:pPr>
            <a:r>
              <a:rPr lang="en-US" sz="2000" b="1">
                <a:solidFill>
                  <a:schemeClr val="accent1">
                    <a:lumMod val="75000"/>
                  </a:schemeClr>
                </a:solidFill>
              </a:rPr>
              <a:t>      </a:t>
            </a:r>
            <a:r>
              <a:rPr sz="2800" b="1">
                <a:solidFill>
                  <a:schemeClr val="accent1">
                    <a:lumMod val="75000"/>
                  </a:schemeClr>
                </a:solidFill>
              </a:rPr>
              <a:t>（二）全面主义 </a:t>
            </a:r>
            <a:r>
              <a:rPr lang="en-US" sz="2400" b="1"/>
              <a:t> </a:t>
            </a:r>
            <a:endParaRPr lang="en-US" sz="2400" b="1"/>
          </a:p>
          <a:p>
            <a:pPr algn="just">
              <a:lnSpc>
                <a:spcPct val="20000"/>
              </a:lnSpc>
            </a:pPr>
            <a:endParaRPr lang="en-US" sz="2400" b="1"/>
          </a:p>
          <a:p>
            <a:pPr algn="just">
              <a:lnSpc>
                <a:spcPct val="120000"/>
              </a:lnSpc>
            </a:pPr>
            <a:r>
              <a:rPr lang="en-US" sz="2400" b="1"/>
              <a:t>       全面主义是以全部教育活动为组织中心的德育课程组织方式。与德目主义不同，全面主义不再把教授伦理知识、呈现并提高道德标准作为课程编制的目标，而是将道德教育渗透到各个科目、各种具体的活动之中，间接传递道德价值，让学生体验道德情感，培养其道德实践能力。</a:t>
            </a:r>
            <a:endParaRPr lang="en-US" sz="2400" b="1"/>
          </a:p>
          <a:p>
            <a:pPr algn="just">
              <a:lnSpc>
                <a:spcPct val="120000"/>
              </a:lnSpc>
            </a:pPr>
            <a:r>
              <a:rPr lang="en-US" sz="2400" b="1"/>
              <a:t>       全面主义德育课程组织理论的典型代表为杜威实用主义学校德育模式。</a:t>
            </a:r>
            <a:endParaRPr lang="en-US" sz="2400" b="1"/>
          </a:p>
          <a:p>
            <a:pPr algn="just">
              <a:lnSpc>
                <a:spcPct val="120000"/>
              </a:lnSpc>
            </a:pPr>
            <a:r>
              <a:rPr lang="en-US" sz="2400" b="1"/>
              <a:t>       全面主义德育课程组织的课程类型代表为隐性课程。学校内部既有各种正规课程，又有各种形式的课外活动；既有课程和课外活动这些显在资源，又有校风等未明文写出、未经系统组织但具有教育效用的潜在资源。</a:t>
            </a:r>
            <a:endParaRPr lang="en-US" sz="2400" b="1"/>
          </a:p>
          <a:p>
            <a:pPr algn="just">
              <a:lnSpc>
                <a:spcPct val="120000"/>
              </a:lnSpc>
            </a:pPr>
            <a:r>
              <a:rPr lang="en-US" sz="2400" b="1"/>
              <a:t>       全面主义德育课程组织的实质，就是充分利用学校教育的一切资源，去养成学生的道德品质，完善学生的道德人格。</a:t>
            </a:r>
            <a:endParaRPr lang="en-US" sz="2400" b="1"/>
          </a:p>
          <a:p>
            <a:pPr algn="just">
              <a:lnSpc>
                <a:spcPct val="120000"/>
              </a:lnSpc>
            </a:pP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
          <p:cNvSpPr txBox="1"/>
          <p:nvPr/>
        </p:nvSpPr>
        <p:spPr>
          <a:xfrm>
            <a:off x="4853305" y="968375"/>
            <a:ext cx="2484755" cy="1052830"/>
          </a:xfrm>
          <a:prstGeom prst="rect">
            <a:avLst/>
          </a:prstGeom>
          <a:noFill/>
        </p:spPr>
        <p:txBody>
          <a:bodyPr wrap="square" rtlCol="0">
            <a:spAutoFit/>
          </a:bodyPr>
          <a:p>
            <a:pPr algn="just">
              <a:lnSpc>
                <a:spcPts val="7500"/>
              </a:lnSpc>
            </a:pP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目</a:t>
            </a:r>
            <a:r>
              <a:rPr lang="en-US" alt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录</a:t>
            </a:r>
            <a:endPar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2114550" y="2021205"/>
            <a:ext cx="7966255" cy="3600450"/>
            <a:chOff x="4645" y="3183"/>
            <a:chExt cx="9769" cy="5670"/>
          </a:xfrm>
        </p:grpSpPr>
        <p:sp>
          <p:nvSpPr>
            <p:cNvPr id="4" name="圆角矩形 3"/>
            <p:cNvSpPr/>
            <p:nvPr/>
          </p:nvSpPr>
          <p:spPr>
            <a:xfrm>
              <a:off x="4645" y="5271"/>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nvSpPr>
          <p:spPr>
            <a:xfrm>
              <a:off x="4645" y="709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4645" y="344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4880" y="3183"/>
              <a:ext cx="9203" cy="1911"/>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第一节　德育课程标准与资源</a:t>
              </a:r>
              <a:r>
                <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rPr>
                <a:t> </a:t>
              </a:r>
              <a:endPar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6" name="文本框 9"/>
            <p:cNvSpPr txBox="1"/>
            <p:nvPr/>
          </p:nvSpPr>
          <p:spPr>
            <a:xfrm>
              <a:off x="4880" y="5090"/>
              <a:ext cx="9534" cy="1947"/>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第二节　德育课程的组织</a:t>
              </a:r>
              <a:endPar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7" name="文本框 9"/>
            <p:cNvSpPr txBox="1"/>
            <p:nvPr/>
          </p:nvSpPr>
          <p:spPr>
            <a:xfrm>
              <a:off x="4880" y="6888"/>
              <a:ext cx="9060" cy="1965"/>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第三节　德育课程的实施</a:t>
              </a: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gr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p15:prstTrans prst="pageCurlDouble"/>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892810"/>
            <a:ext cx="10730865" cy="5203190"/>
          </a:xfrm>
          <a:prstGeom prst="rect">
            <a:avLst/>
          </a:prstGeom>
          <a:noFill/>
        </p:spPr>
        <p:txBody>
          <a:bodyPr wrap="square" rtlCol="0" anchor="t">
            <a:noAutofit/>
          </a:bodyPr>
          <a:p>
            <a:pPr algn="just">
              <a:lnSpc>
                <a:spcPct val="130000"/>
              </a:lnSpc>
            </a:pPr>
            <a:r>
              <a:rPr lang="en-US" sz="2000" b="1">
                <a:solidFill>
                  <a:schemeClr val="accent1">
                    <a:lumMod val="75000"/>
                  </a:schemeClr>
                </a:solidFill>
              </a:rPr>
              <a:t>      </a:t>
            </a:r>
            <a:r>
              <a:rPr sz="2800" b="1">
                <a:solidFill>
                  <a:schemeClr val="accent1">
                    <a:lumMod val="75000"/>
                  </a:schemeClr>
                </a:solidFill>
              </a:rPr>
              <a:t>（三）混合方式</a:t>
            </a:r>
            <a:r>
              <a:rPr lang="en-US" sz="2400" b="1"/>
              <a:t> </a:t>
            </a:r>
            <a:endParaRPr lang="en-US" sz="2400" b="1"/>
          </a:p>
          <a:p>
            <a:pPr algn="just">
              <a:lnSpc>
                <a:spcPct val="20000"/>
              </a:lnSpc>
            </a:pPr>
            <a:endParaRPr lang="en-US" sz="2400" b="1"/>
          </a:p>
          <a:p>
            <a:pPr algn="just">
              <a:lnSpc>
                <a:spcPct val="110000"/>
              </a:lnSpc>
            </a:pPr>
            <a:r>
              <a:rPr lang="en-US" sz="2400" b="1"/>
              <a:t>       所谓混合德育课程组织，是指学校德育既开设相对独立的德育课程向学生传授既定的德目内容，又充分利用全学科和全部教育活动进行教育。从我国的德育现实来看，混合方式成为中小学德育课程改革的基本方向。</a:t>
            </a:r>
            <a:endParaRPr lang="en-US" sz="2400" b="1"/>
          </a:p>
          <a:p>
            <a:pPr algn="just">
              <a:lnSpc>
                <a:spcPct val="110000"/>
              </a:lnSpc>
            </a:pPr>
            <a:r>
              <a:rPr lang="en-US" sz="2400" b="1"/>
              <a:t>       混合德育课程组织方式以美国新品格教育运动为典型。</a:t>
            </a:r>
            <a:endParaRPr lang="en-US" sz="2400" b="1"/>
          </a:p>
          <a:p>
            <a:pPr algn="just">
              <a:lnSpc>
                <a:spcPct val="110000"/>
              </a:lnSpc>
            </a:pPr>
            <a:r>
              <a:rPr lang="en-US" sz="2400" b="1"/>
              <a:t>       德育课程的混合组织包括两个过程。</a:t>
            </a:r>
            <a:endParaRPr lang="en-US" sz="2400" b="1"/>
          </a:p>
          <a:p>
            <a:pPr algn="just">
              <a:lnSpc>
                <a:spcPct val="110000"/>
              </a:lnSpc>
            </a:pPr>
            <a:r>
              <a:rPr lang="en-US" sz="2400" b="1"/>
              <a:t>       第一，按照德目主义方式编制学科课程，呈现道德问题或情境；同时，综合运用规范性语言、评价性语言、陈述性语言、解释性语言这四种道德语言，让学习者获得真正的“自我道德体验”。</a:t>
            </a:r>
            <a:endParaRPr lang="en-US" sz="2400" b="1"/>
          </a:p>
          <a:p>
            <a:pPr algn="just">
              <a:lnSpc>
                <a:spcPct val="110000"/>
              </a:lnSpc>
            </a:pPr>
            <a:r>
              <a:rPr lang="en-US" sz="2400" b="1"/>
              <a:t>       第二，按照全面主义方式进行道德渗透，将核心价值与美德贯串各门学科、各种活动、各项制度、各类环境之中，以获得教育活动的系统性、连续性和内在一致性。</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943610"/>
            <a:ext cx="10730865" cy="5203190"/>
          </a:xfrm>
          <a:prstGeom prst="rect">
            <a:avLst/>
          </a:prstGeom>
          <a:noFill/>
        </p:spPr>
        <p:txBody>
          <a:bodyPr wrap="square" rtlCol="0" anchor="t">
            <a:noAutofit/>
          </a:bodyPr>
          <a:p>
            <a:pPr algn="just">
              <a:lnSpc>
                <a:spcPct val="130000"/>
              </a:lnSpc>
            </a:pPr>
            <a:r>
              <a:rPr lang="en-US" b="1">
                <a:solidFill>
                  <a:schemeClr val="accent1">
                    <a:lumMod val="75000"/>
                  </a:schemeClr>
                </a:solidFill>
              </a:rPr>
              <a:t>         </a:t>
            </a:r>
            <a:r>
              <a:rPr lang="en-US" sz="2000" b="1">
                <a:solidFill>
                  <a:schemeClr val="accent1">
                    <a:lumMod val="75000"/>
                  </a:schemeClr>
                </a:solidFill>
              </a:rPr>
              <a:t> </a:t>
            </a:r>
            <a:r>
              <a:rPr sz="2800" b="1">
                <a:solidFill>
                  <a:schemeClr val="accent1">
                    <a:lumMod val="75000"/>
                  </a:schemeClr>
                </a:solidFill>
              </a:rPr>
              <a:t>三、德育课程的组织方法</a:t>
            </a:r>
            <a:endParaRPr sz="2800" b="1">
              <a:solidFill>
                <a:schemeClr val="accent1">
                  <a:lumMod val="75000"/>
                </a:schemeClr>
              </a:solidFill>
            </a:endParaRPr>
          </a:p>
          <a:p>
            <a:pPr algn="just">
              <a:lnSpc>
                <a:spcPct val="20000"/>
              </a:lnSpc>
            </a:pPr>
            <a:endParaRPr lang="en-US" sz="2400" b="1"/>
          </a:p>
          <a:p>
            <a:pPr algn="just">
              <a:lnSpc>
                <a:spcPct val="120000"/>
              </a:lnSpc>
            </a:pPr>
            <a:r>
              <a:rPr lang="en-US" sz="2400" b="1"/>
              <a:t>       美国课程论学者波斯纳（George J. Posner）提出了三种课程组织方法，即自上而下模式、自下而上模式、项目模式。德育课程的组织方法也大致可以划分为这三种方法。</a:t>
            </a:r>
            <a:endParaRPr lang="en-US" sz="2400" b="1"/>
          </a:p>
          <a:p>
            <a:pPr algn="just">
              <a:lnSpc>
                <a:spcPct val="120000"/>
              </a:lnSpc>
            </a:pPr>
            <a:r>
              <a:rPr lang="en-US" sz="2400" b="1"/>
              <a:t>     </a:t>
            </a:r>
            <a:r>
              <a:rPr sz="2400" b="1">
                <a:solidFill>
                  <a:schemeClr val="accent1">
                    <a:lumMod val="75000"/>
                  </a:schemeClr>
                </a:solidFill>
              </a:rPr>
              <a:t>（一）自上而下模式</a:t>
            </a:r>
            <a:endParaRPr sz="2400" b="1">
              <a:solidFill>
                <a:schemeClr val="accent1">
                  <a:lumMod val="75000"/>
                </a:schemeClr>
              </a:solidFill>
            </a:endParaRPr>
          </a:p>
          <a:p>
            <a:pPr algn="just">
              <a:lnSpc>
                <a:spcPct val="120000"/>
              </a:lnSpc>
            </a:pPr>
            <a:r>
              <a:rPr lang="en-US" sz="2400" b="1"/>
              <a:t>       自上而下的课程组织是一种学科知识取向的课程组织。</a:t>
            </a:r>
            <a:endParaRPr lang="en-US" sz="2400" b="1"/>
          </a:p>
          <a:p>
            <a:pPr algn="just">
              <a:lnSpc>
                <a:spcPct val="120000"/>
              </a:lnSpc>
            </a:pPr>
            <a:r>
              <a:rPr lang="en-US" sz="2400" b="1"/>
              <a:t>       自上而下的学科结构课程建立在这样一种知识论假设之上：我们能够从一小组概括、抽象的观念中演绎出所有的知识。</a:t>
            </a:r>
            <a:endParaRPr lang="en-US" sz="2400" b="1"/>
          </a:p>
          <a:p>
            <a:pPr algn="just">
              <a:lnSpc>
                <a:spcPct val="120000"/>
              </a:lnSpc>
            </a:pPr>
            <a:r>
              <a:rPr lang="en-US" sz="2400" b="1"/>
              <a:t>       自上而下的课程组织方法相信，学科知识与学校课程之间应该存在着一致性；孩子的学习过程与那些在知识前沿工作的学者的探究过程类似，应该学习专家进行探究的方式，获得和专家同样的观点。</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172210"/>
            <a:ext cx="10730865" cy="5203190"/>
          </a:xfrm>
          <a:prstGeom prst="rect">
            <a:avLst/>
          </a:prstGeom>
          <a:noFill/>
        </p:spPr>
        <p:txBody>
          <a:bodyPr wrap="square" rtlCol="0" anchor="t">
            <a:noAutofit/>
          </a:bodyPr>
          <a:p>
            <a:pPr algn="just">
              <a:lnSpc>
                <a:spcPct val="110000"/>
              </a:lnSpc>
            </a:pPr>
            <a:r>
              <a:rPr lang="en-US" sz="2800" b="1"/>
              <a:t>       但是，自上而下组织的德育学科课程存在两点缺陷。</a:t>
            </a:r>
            <a:endParaRPr lang="en-US" sz="2800" b="1"/>
          </a:p>
          <a:p>
            <a:pPr algn="just">
              <a:lnSpc>
                <a:spcPct val="50000"/>
              </a:lnSpc>
            </a:pPr>
            <a:endParaRPr lang="en-US" sz="2800" b="1"/>
          </a:p>
          <a:p>
            <a:pPr algn="just">
              <a:lnSpc>
                <a:spcPct val="110000"/>
              </a:lnSpc>
            </a:pPr>
            <a:r>
              <a:rPr lang="en-US" sz="2800" b="1"/>
              <a:t>       第一，将儿童的道德学习等同于伦理专家的研究。这使得德育课堂重视道德知识的学习，但是对学生道德批判能力的培养重视不够；在课堂组织上单向的灌输过多，缺乏应有的讨论；即使有讨论，也是为了得出既定的道德结论，而不是求得道德认知、道德反省能力的提高。</a:t>
            </a:r>
            <a:endParaRPr lang="en-US" sz="2800" b="1"/>
          </a:p>
          <a:p>
            <a:pPr algn="just">
              <a:lnSpc>
                <a:spcPct val="60000"/>
              </a:lnSpc>
            </a:pPr>
            <a:endParaRPr lang="en-US" sz="2800" b="1"/>
          </a:p>
          <a:p>
            <a:pPr algn="just">
              <a:lnSpc>
                <a:spcPct val="110000"/>
              </a:lnSpc>
            </a:pPr>
            <a:r>
              <a:rPr lang="en-US" sz="2800" b="1"/>
              <a:t>       第二，该课程组织方法中关于“学科知识与学校课程的一致性”的信念是不成立的。学校德育课程资源还包括许多非知识化的材料，如学校生活、学校管理、隐性课程等。</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070610"/>
            <a:ext cx="10730865" cy="5203190"/>
          </a:xfrm>
          <a:prstGeom prst="rect">
            <a:avLst/>
          </a:prstGeom>
          <a:noFill/>
        </p:spPr>
        <p:txBody>
          <a:bodyPr wrap="square" rtlCol="0" anchor="t">
            <a:noAutofit/>
          </a:bodyPr>
          <a:p>
            <a:pPr algn="just">
              <a:lnSpc>
                <a:spcPct val="130000"/>
              </a:lnSpc>
            </a:pPr>
            <a:r>
              <a:rPr lang="en-US" b="1">
                <a:solidFill>
                  <a:schemeClr val="accent1">
                    <a:lumMod val="75000"/>
                  </a:schemeClr>
                </a:solidFill>
              </a:rPr>
              <a:t>      </a:t>
            </a:r>
            <a:r>
              <a:rPr sz="2800" b="1">
                <a:solidFill>
                  <a:schemeClr val="accent1">
                    <a:lumMod val="75000"/>
                  </a:schemeClr>
                </a:solidFill>
              </a:rPr>
              <a:t>（二）自下而上模式</a:t>
            </a:r>
            <a:endParaRPr sz="2800" b="1">
              <a:solidFill>
                <a:schemeClr val="accent1">
                  <a:lumMod val="75000"/>
                </a:schemeClr>
              </a:solidFill>
            </a:endParaRPr>
          </a:p>
          <a:p>
            <a:pPr algn="just">
              <a:lnSpc>
                <a:spcPct val="50000"/>
              </a:lnSpc>
            </a:pPr>
            <a:endParaRPr lang="en-US" sz="2400" b="1"/>
          </a:p>
          <a:p>
            <a:pPr algn="just">
              <a:lnSpc>
                <a:spcPct val="150000"/>
              </a:lnSpc>
            </a:pPr>
            <a:r>
              <a:rPr lang="en-US" sz="2400" b="1"/>
              <a:t>       自下而上模式是一种主体视角的课程组织方法。与自上而下模式强调伦理知识和道德规范不同，自下而上模式强调道德主体。自下而上德育课程组织的主体视角强调以人作为德育课程的组织中心，它又分为两类主体，相应地形成了自下而上德育课程组织方法的两种路径。</a:t>
            </a:r>
            <a:endParaRPr lang="en-US" sz="2400" b="1"/>
          </a:p>
          <a:p>
            <a:pPr algn="just">
              <a:lnSpc>
                <a:spcPct val="150000"/>
              </a:lnSpc>
            </a:pPr>
            <a:r>
              <a:rPr lang="en-US" sz="2400" b="1"/>
              <a:t>       1. 以学生的道德行为为组织中心，依据德育课程组织的顺序性原则来组织安排德育资源</a:t>
            </a:r>
            <a:endParaRPr lang="en-US" sz="2400" b="1"/>
          </a:p>
          <a:p>
            <a:pPr algn="just">
              <a:lnSpc>
                <a:spcPct val="150000"/>
              </a:lnSpc>
            </a:pPr>
            <a:r>
              <a:rPr lang="en-US" sz="2400" b="1"/>
              <a:t>       2. 以参与者行为为组织中心，多元主体共同加入课程开发</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070610"/>
            <a:ext cx="10730865" cy="5203190"/>
          </a:xfrm>
          <a:prstGeom prst="rect">
            <a:avLst/>
          </a:prstGeom>
          <a:noFill/>
        </p:spPr>
        <p:txBody>
          <a:bodyPr wrap="square" rtlCol="0" anchor="t">
            <a:noAutofit/>
          </a:bodyPr>
          <a:p>
            <a:pPr algn="just">
              <a:lnSpc>
                <a:spcPct val="130000"/>
              </a:lnSpc>
            </a:pPr>
            <a:r>
              <a:rPr lang="en-US" b="1">
                <a:solidFill>
                  <a:schemeClr val="accent1">
                    <a:lumMod val="75000"/>
                  </a:schemeClr>
                </a:solidFill>
              </a:rPr>
              <a:t>      </a:t>
            </a:r>
            <a:r>
              <a:rPr sz="2800" b="1">
                <a:solidFill>
                  <a:schemeClr val="accent1">
                    <a:lumMod val="75000"/>
                  </a:schemeClr>
                </a:solidFill>
              </a:rPr>
              <a:t>（三）项目模式</a:t>
            </a:r>
            <a:endParaRPr sz="2800" b="1">
              <a:solidFill>
                <a:schemeClr val="accent1">
                  <a:lumMod val="75000"/>
                </a:schemeClr>
              </a:solidFill>
            </a:endParaRPr>
          </a:p>
          <a:p>
            <a:pPr algn="just">
              <a:lnSpc>
                <a:spcPct val="50000"/>
              </a:lnSpc>
            </a:pPr>
            <a:endParaRPr lang="en-US" sz="2400" b="1"/>
          </a:p>
          <a:p>
            <a:pPr algn="just">
              <a:lnSpc>
                <a:spcPct val="150000"/>
              </a:lnSpc>
            </a:pPr>
            <a:r>
              <a:rPr lang="en-US" sz="2400" b="1"/>
              <a:t>       项目模式是一种整合取向的德育课程组织方法，即要求课程要统整学科知识、学生经验、社会生活经验三方面的内容。项目模式的认识论基础为经验主义。</a:t>
            </a:r>
            <a:endParaRPr lang="en-US" sz="2400" b="1"/>
          </a:p>
          <a:p>
            <a:pPr algn="just">
              <a:lnSpc>
                <a:spcPct val="150000"/>
              </a:lnSpc>
            </a:pPr>
            <a:r>
              <a:rPr lang="en-US" sz="2400" b="1"/>
              <a:t>       教育作为最基本的社会改革方法，塑造了社会的个体。</a:t>
            </a:r>
            <a:endParaRPr lang="en-US" sz="2400" b="1"/>
          </a:p>
          <a:p>
            <a:pPr algn="just">
              <a:lnSpc>
                <a:spcPct val="150000"/>
              </a:lnSpc>
            </a:pPr>
            <a:r>
              <a:rPr lang="en-US" sz="2400" b="1"/>
              <a:t>       就德育课程而言，整合取向的课程组织不仅融合了自上而下与自下而上两种课程组织模式，而且课程内容是融合在个体生活与社会问题的特定情境之中的。</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235710"/>
            <a:ext cx="10730865" cy="4657090"/>
          </a:xfrm>
          <a:prstGeom prst="rect">
            <a:avLst/>
          </a:prstGeom>
          <a:noFill/>
        </p:spPr>
        <p:txBody>
          <a:bodyPr wrap="square" rtlCol="0" anchor="t">
            <a:noAutofit/>
          </a:bodyPr>
          <a:p>
            <a:pPr algn="just">
              <a:lnSpc>
                <a:spcPct val="150000"/>
              </a:lnSpc>
            </a:pPr>
            <a:r>
              <a:rPr lang="en-US" sz="2400" b="1"/>
              <a:t>       德育课程组织的项目模式具有重要价值。首先，它既可以运用于组织校本、班本课程，也可以适用于个别学生的辅导与指导。其次，在真实的生活与社会情境中，它更能锻炼学生的道德批判能力，孕育学生的道德情感，练就学生的道德智慧与道德行为。最后，这种跨学科的、以项目为中心的经验学习模式可以帮助学生学习参与民主社会所必需的技能、态度和知识。人们通过行动而学习，通过自主发展，发现活动的意义，获得新的技能和态度。教育应该帮助学生重建或重组他们的经验，使他们可以为更大的社会经验做出贡献。当然，项目模式也存在忽视道德知识完整性的缺陷。</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第二节　德育课程的组织</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096010"/>
            <a:ext cx="10730865" cy="4657090"/>
          </a:xfrm>
          <a:prstGeom prst="rect">
            <a:avLst/>
          </a:prstGeom>
          <a:noFill/>
        </p:spPr>
        <p:txBody>
          <a:bodyPr wrap="square" rtlCol="0" anchor="t">
            <a:noAutofit/>
          </a:bodyPr>
          <a:p>
            <a:pPr algn="just">
              <a:lnSpc>
                <a:spcPct val="150000"/>
              </a:lnSpc>
            </a:pPr>
            <a:r>
              <a:rPr lang="en-US" sz="2400" b="1"/>
              <a:t>       项目模式是我国德育课程改革采用的课程组织方法之一。</a:t>
            </a:r>
            <a:endParaRPr lang="en-US" sz="2400" b="1"/>
          </a:p>
          <a:p>
            <a:pPr algn="just">
              <a:lnSpc>
                <a:spcPct val="150000"/>
              </a:lnSpc>
            </a:pPr>
            <a:r>
              <a:rPr lang="en-US" sz="2400" b="1"/>
              <a:t>       新理念指导的德育课程组织，通过各种各样真实的道德情境，把抽象的道德原理与规范以具体生动的方式呈现出来，从而加深学生的道德认识，培养学生的道德判断能力，激发学生的道德情感体验。</a:t>
            </a:r>
            <a:endParaRPr lang="en-US" sz="2400" b="1"/>
          </a:p>
          <a:p>
            <a:pPr algn="just">
              <a:lnSpc>
                <a:spcPct val="150000"/>
              </a:lnSpc>
            </a:pPr>
            <a:r>
              <a:rPr lang="en-US" sz="2400" b="1"/>
              <a:t>       新课程通过组织具有道德意义的活动，采用学生乐于和适于接受的生动活泼的方式，让学生成为学习的主体，积极主动地参与到活动当中，帮助他们解决现实生活中的问题，获得生活中的道德智慧。德育课程组织的项目模式培养了学生对生活的积极态度和参与社会的能力，帮助学生成为有爱心、有责任心、有良好行为习惯和个性品质的人。</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2262505" y="2841625"/>
            <a:ext cx="765429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2372360" y="2804795"/>
            <a:ext cx="7796530" cy="1213485"/>
          </a:xfrm>
          <a:prstGeom prst="rect">
            <a:avLst/>
          </a:prstGeom>
          <a:noFill/>
        </p:spPr>
        <p:txBody>
          <a:bodyPr wrap="square" rtlCol="0">
            <a:noAutofit/>
          </a:bodyPr>
          <a:p>
            <a:pPr algn="just">
              <a:lnSpc>
                <a:spcPts val="7500"/>
              </a:lnSpc>
            </a:pP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第三节　德育课程的实施</a:t>
            </a:r>
            <a:endPar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34110"/>
            <a:ext cx="10730865" cy="4310380"/>
          </a:xfrm>
          <a:prstGeom prst="rect">
            <a:avLst/>
          </a:prstGeom>
          <a:noFill/>
        </p:spPr>
        <p:txBody>
          <a:bodyPr wrap="square" rtlCol="0" anchor="t">
            <a:noAutofit/>
          </a:bodyPr>
          <a:p>
            <a:pPr algn="just">
              <a:lnSpc>
                <a:spcPct val="130000"/>
              </a:lnSpc>
              <a:buClrTx/>
              <a:buSzTx/>
              <a:buFontTx/>
            </a:pPr>
            <a:r>
              <a:rPr sz="2000" b="1"/>
              <a:t>     </a:t>
            </a:r>
            <a:r>
              <a:rPr lang="en-US" sz="2000" b="1"/>
              <a:t>     </a:t>
            </a:r>
            <a:r>
              <a:rPr sz="2800" b="1">
                <a:solidFill>
                  <a:schemeClr val="accent1">
                    <a:lumMod val="75000"/>
                  </a:schemeClr>
                </a:solidFill>
              </a:rPr>
              <a:t>一、德育课程实施的基本取向</a:t>
            </a:r>
            <a:endParaRPr sz="2800" b="1">
              <a:solidFill>
                <a:schemeClr val="accent1">
                  <a:lumMod val="75000"/>
                </a:schemeClr>
              </a:solidFill>
            </a:endParaRPr>
          </a:p>
          <a:p>
            <a:pPr algn="just">
              <a:lnSpc>
                <a:spcPct val="40000"/>
              </a:lnSpc>
              <a:buClrTx/>
              <a:buSzTx/>
              <a:buFontTx/>
            </a:pPr>
            <a:endParaRPr lang="en-US" sz="2800" b="1">
              <a:solidFill>
                <a:schemeClr val="accent1">
                  <a:lumMod val="75000"/>
                </a:schemeClr>
              </a:solidFill>
            </a:endParaRPr>
          </a:p>
          <a:p>
            <a:pPr algn="just">
              <a:lnSpc>
                <a:spcPct val="130000"/>
              </a:lnSpc>
              <a:buClrTx/>
              <a:buSzTx/>
              <a:buFontTx/>
            </a:pPr>
            <a:r>
              <a:rPr lang="en-US" sz="2800" b="1"/>
              <a:t>       </a:t>
            </a:r>
            <a:r>
              <a:rPr sz="2800" b="1"/>
              <a:t>德育课程实施的取向是指对课程实施过程的不同认识以及支配这些认识的相应的课程价值观。课程实施的取向集中表现在对课程计划与课程实施过程关系的不同认识上。根据美国课程学者辛德尔（J. Snyder）、波林（F. Bolin）和扎姆沃特（K. Zumwalt）的归纳，课程实施有三种取向，即忠实取向、相互适应取向、课程创生取向。据此，我们认为可以从以下三个方面来分析学校德育课程实施的基本价值取向。</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5210"/>
            <a:ext cx="10730865" cy="4310380"/>
          </a:xfrm>
          <a:prstGeom prst="rect">
            <a:avLst/>
          </a:prstGeom>
          <a:noFill/>
        </p:spPr>
        <p:txBody>
          <a:bodyPr wrap="square" rtlCol="0" anchor="t">
            <a:noAutofit/>
          </a:bodyPr>
          <a:p>
            <a:pPr algn="just">
              <a:lnSpc>
                <a:spcPct val="130000"/>
              </a:lnSpc>
              <a:buClrTx/>
              <a:buSzTx/>
              <a:buFontTx/>
            </a:pPr>
            <a:r>
              <a:rPr sz="2000" b="1"/>
              <a:t>     </a:t>
            </a:r>
            <a:r>
              <a:rPr lang="en-US" sz="2000" b="1"/>
              <a:t> </a:t>
            </a:r>
            <a:r>
              <a:rPr sz="2800" b="1">
                <a:solidFill>
                  <a:schemeClr val="accent1">
                    <a:lumMod val="75000"/>
                  </a:schemeClr>
                </a:solidFill>
              </a:rPr>
              <a:t>（一）忠实取向</a:t>
            </a:r>
            <a:endParaRPr sz="2800" b="1">
              <a:solidFill>
                <a:schemeClr val="accent1">
                  <a:lumMod val="75000"/>
                </a:schemeClr>
              </a:solidFill>
            </a:endParaRPr>
          </a:p>
          <a:p>
            <a:pPr algn="just">
              <a:lnSpc>
                <a:spcPct val="0"/>
              </a:lnSpc>
              <a:buClrTx/>
              <a:buSzTx/>
              <a:buFontTx/>
            </a:pPr>
            <a:endParaRPr lang="en-US" sz="2800" b="1">
              <a:solidFill>
                <a:schemeClr val="accent1">
                  <a:lumMod val="75000"/>
                </a:schemeClr>
              </a:solidFill>
            </a:endParaRPr>
          </a:p>
          <a:p>
            <a:pPr algn="just">
              <a:lnSpc>
                <a:spcPct val="150000"/>
              </a:lnSpc>
              <a:buClrTx/>
              <a:buSzTx/>
              <a:buFontTx/>
            </a:pPr>
            <a:r>
              <a:rPr lang="en-US" sz="2400" b="1"/>
              <a:t>       </a:t>
            </a:r>
            <a:r>
              <a:rPr sz="2400" b="1"/>
              <a:t>忠实取向认为，学校德育课程的实施就是忠实而严格地执行预先设定的德育课程的过程。衡量学校德育课程实施成功与否的基本标准是课程实施过程能否达成预期效果和实现预定计划。</a:t>
            </a:r>
            <a:endParaRPr sz="2400" b="1"/>
          </a:p>
          <a:p>
            <a:pPr algn="just">
              <a:lnSpc>
                <a:spcPct val="150000"/>
              </a:lnSpc>
              <a:buClrTx/>
              <a:buSzTx/>
              <a:buFontTx/>
            </a:pPr>
            <a:r>
              <a:rPr lang="en-US" sz="2400" b="1"/>
              <a:t>       </a:t>
            </a:r>
            <a:r>
              <a:rPr sz="2400" b="1"/>
              <a:t>忠实取向认为，学校德育课程所蕴含的知识体系主要是由德育课程专家为教师实施德育课程而创造、优选、编定和提供的，教师不具有发言权和主动权。</a:t>
            </a:r>
            <a:r>
              <a:rPr lang="en-US" sz="2400" b="1"/>
              <a:t>   </a:t>
            </a:r>
            <a:endParaRPr lang="en-US" sz="2400" b="1"/>
          </a:p>
          <a:p>
            <a:pPr algn="just">
              <a:lnSpc>
                <a:spcPct val="150000"/>
              </a:lnSpc>
              <a:buClrTx/>
              <a:buSzTx/>
              <a:buFontTx/>
            </a:pPr>
            <a:r>
              <a:rPr lang="en-US" sz="2400" b="1"/>
              <a:t>       </a:t>
            </a:r>
            <a:r>
              <a:rPr sz="2400" b="1"/>
              <a:t>忠实取向将学校德育课程变革视为从制订课程变革计划到实施计划、从课程改革计划的制订者到计划的实施者之间的单向线性过程，突出了学校德育课程变革的决策者与课程计划的制定者对课程实施者的有效调控。</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第五章　德育课程的组织与实施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951865"/>
            <a:ext cx="10586720" cy="5387340"/>
          </a:xfrm>
          <a:prstGeom prst="rect">
            <a:avLst/>
          </a:prstGeom>
          <a:noFill/>
        </p:spPr>
        <p:txBody>
          <a:bodyPr wrap="square" rtlCol="0" anchor="t">
            <a:noAutofit/>
          </a:bodyPr>
          <a:p>
            <a:pPr algn="l">
              <a:lnSpc>
                <a:spcPct val="100000"/>
              </a:lnSpc>
            </a:pPr>
            <a:r>
              <a:rPr lang="zh-CN" altLang="en-US" sz="2800"/>
              <a:t>【</a:t>
            </a:r>
            <a:r>
              <a:rPr lang="zh-CN" altLang="en-US" sz="2800" b="1"/>
              <a:t>内容提要</a:t>
            </a:r>
            <a:r>
              <a:rPr lang="zh-CN" altLang="en-US" sz="2800"/>
              <a:t>】</a:t>
            </a:r>
            <a:endParaRPr lang="zh-CN" altLang="en-US" sz="2800"/>
          </a:p>
          <a:p>
            <a:pPr algn="just">
              <a:lnSpc>
                <a:spcPct val="100000"/>
              </a:lnSpc>
            </a:pPr>
            <a:r>
              <a:rPr lang="en-US" sz="2400" b="1"/>
              <a:t>       </a:t>
            </a:r>
            <a:r>
              <a:rPr sz="2400" b="1"/>
              <a:t>本章围绕教师如何组织与实施德育课程这一中心议题，主要讨论了德育课程标准与内容资源、德育课程的组织与德育课程的实施等三个方面的问题。本章首先介绍了德育课程标准的基本理论与现有内容，以及素材性德育课程资源与条件性德育课程资源的开发与利用原则和方法；然后根据泰勒原理提出了德育课程的连续性、顺序性与整合性这三个组织原则，从历史与比较的角度叙述了德目主义、全面主义与混合方式三种德育课程组织方式，介绍了自上而下模式、自下而上模式、项目模式三种德育课程组织方法；最后介绍并分析了德育课程实施的忠实、适应与创生三种基本取向，就实施过程中的若干影响因素以及生活化、情境化和理解化三种实施策略一一做了分析阐述。</a:t>
            </a:r>
            <a:endParaRPr sz="2400" b="1"/>
          </a:p>
          <a:p>
            <a:pPr algn="just">
              <a:lnSpc>
                <a:spcPct val="100000"/>
              </a:lnSpc>
            </a:pPr>
            <a:r>
              <a:rPr lang="zh-CN" altLang="en-US" sz="2800"/>
              <a:t>【</a:t>
            </a:r>
            <a:r>
              <a:rPr lang="zh-CN" altLang="en-US" sz="2800" b="1"/>
              <a:t>本章重点</a:t>
            </a:r>
            <a:r>
              <a:rPr lang="zh-CN" altLang="en-US" sz="2800"/>
              <a:t>】</a:t>
            </a:r>
            <a:endParaRPr lang="zh-CN" altLang="en-US" sz="2800"/>
          </a:p>
          <a:p>
            <a:pPr algn="just">
              <a:lnSpc>
                <a:spcPct val="100000"/>
              </a:lnSpc>
            </a:pPr>
            <a:r>
              <a:rPr lang="en-US" sz="2400" b="1"/>
              <a:t>       </a:t>
            </a:r>
            <a:r>
              <a:rPr sz="2400" b="1"/>
              <a:t>德育课程标准解读；德育课程的素材性资源与条件性资源；德育课程的组织原则、组织方式与组织方法；德育课程实施的基本取向、影响因素与策略方式。</a:t>
            </a:r>
            <a:endParaRPr sz="2400" b="1"/>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96010"/>
            <a:ext cx="10730865" cy="5288280"/>
          </a:xfrm>
          <a:prstGeom prst="rect">
            <a:avLst/>
          </a:prstGeom>
          <a:noFill/>
        </p:spPr>
        <p:txBody>
          <a:bodyPr wrap="square" rtlCol="0" anchor="t">
            <a:noAutofit/>
          </a:bodyPr>
          <a:p>
            <a:pPr algn="just">
              <a:lnSpc>
                <a:spcPct val="150000"/>
              </a:lnSpc>
              <a:buClrTx/>
              <a:buSzTx/>
              <a:buFontTx/>
            </a:pPr>
            <a:r>
              <a:rPr sz="2000" b="1"/>
              <a:t>     </a:t>
            </a:r>
            <a:r>
              <a:rPr lang="en-US" sz="2000" b="1"/>
              <a:t> </a:t>
            </a:r>
            <a:r>
              <a:rPr sz="2800" b="1">
                <a:solidFill>
                  <a:schemeClr val="accent1">
                    <a:lumMod val="75000"/>
                  </a:schemeClr>
                </a:solidFill>
              </a:rPr>
              <a:t>（二）适应取向</a:t>
            </a:r>
            <a:endParaRPr sz="2800" b="1">
              <a:solidFill>
                <a:schemeClr val="accent1">
                  <a:lumMod val="75000"/>
                </a:schemeClr>
              </a:solidFill>
            </a:endParaRPr>
          </a:p>
          <a:p>
            <a:pPr algn="just">
              <a:lnSpc>
                <a:spcPct val="40000"/>
              </a:lnSpc>
              <a:buClrTx/>
              <a:buSzTx/>
              <a:buFontTx/>
            </a:pPr>
            <a:endParaRPr lang="en-US" sz="2800" b="1">
              <a:solidFill>
                <a:schemeClr val="accent1">
                  <a:lumMod val="75000"/>
                </a:schemeClr>
              </a:solidFill>
            </a:endParaRPr>
          </a:p>
          <a:p>
            <a:pPr algn="just">
              <a:lnSpc>
                <a:spcPct val="150000"/>
              </a:lnSpc>
              <a:buClrTx/>
              <a:buSzTx/>
              <a:buFontTx/>
            </a:pPr>
            <a:r>
              <a:rPr lang="en-US" sz="2800" b="1"/>
              <a:t>       </a:t>
            </a:r>
            <a:r>
              <a:rPr sz="2800" b="1"/>
              <a:t>适应取向认为，课程实施过程是课程规划者与课程实践者之间相互适应的过程。</a:t>
            </a:r>
            <a:endParaRPr sz="2800" b="1"/>
          </a:p>
          <a:p>
            <a:pPr algn="just">
              <a:lnSpc>
                <a:spcPct val="150000"/>
              </a:lnSpc>
              <a:buClrTx/>
              <a:buSzTx/>
              <a:buFontTx/>
            </a:pPr>
            <a:r>
              <a:rPr lang="en-US" sz="2800" b="1"/>
              <a:t>       </a:t>
            </a:r>
            <a:r>
              <a:rPr sz="2800" b="1"/>
              <a:t>适应取向认为，学校德育课程不仅涵盖课程计划中正规的、显性的、系统的内容，也涵盖学校、社区、社会及家庭等特定情境中非正式的、隐性的、偶然的内容，而后者在很大程度上能影响德育课程方案的制定。</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81710"/>
            <a:ext cx="10730865" cy="5288280"/>
          </a:xfrm>
          <a:prstGeom prst="rect">
            <a:avLst/>
          </a:prstGeom>
          <a:noFill/>
        </p:spPr>
        <p:txBody>
          <a:bodyPr wrap="square" rtlCol="0" anchor="t">
            <a:noAutofit/>
          </a:bodyPr>
          <a:p>
            <a:pPr algn="just">
              <a:lnSpc>
                <a:spcPct val="150000"/>
              </a:lnSpc>
              <a:buClrTx/>
              <a:buSzTx/>
              <a:buFontTx/>
            </a:pPr>
            <a:r>
              <a:rPr sz="2000" b="1"/>
              <a:t>     </a:t>
            </a:r>
            <a:r>
              <a:rPr lang="en-US" sz="2000" b="1"/>
              <a:t> </a:t>
            </a:r>
            <a:r>
              <a:rPr sz="2800" b="1">
                <a:solidFill>
                  <a:schemeClr val="accent1">
                    <a:lumMod val="75000"/>
                  </a:schemeClr>
                </a:solidFill>
              </a:rPr>
              <a:t>（三）创生取向</a:t>
            </a:r>
            <a:endParaRPr sz="2800" b="1">
              <a:solidFill>
                <a:schemeClr val="accent1">
                  <a:lumMod val="75000"/>
                </a:schemeClr>
              </a:solidFill>
            </a:endParaRPr>
          </a:p>
          <a:p>
            <a:pPr algn="just">
              <a:lnSpc>
                <a:spcPct val="150000"/>
              </a:lnSpc>
              <a:buClrTx/>
              <a:buSzTx/>
              <a:buFontTx/>
            </a:pPr>
            <a:r>
              <a:rPr lang="en-US" sz="2400" b="1"/>
              <a:t>       </a:t>
            </a:r>
            <a:r>
              <a:rPr sz="2400" b="1"/>
              <a:t>创生取向认为，真正有价值的德育课程，应当是由德育实践活动中教师和学生相互作用创造生成预期之外的德育经验；德育课程的实施本质是在具体德育实践情境中创造生成新的德育经验的过程，预设的德育课程计划所能发挥的作用，只不过是为创造生成新的德育经验提供一定的选择依据而已。</a:t>
            </a:r>
            <a:endParaRPr sz="2400" b="1"/>
          </a:p>
          <a:p>
            <a:pPr algn="just">
              <a:lnSpc>
                <a:spcPct val="150000"/>
              </a:lnSpc>
              <a:buClrTx/>
              <a:buSzTx/>
              <a:buFontTx/>
            </a:pPr>
            <a:r>
              <a:rPr lang="en-US" sz="2400" b="1"/>
              <a:t>       </a:t>
            </a:r>
            <a:r>
              <a:rPr sz="2400" b="1"/>
              <a:t>创生取向的德育课程实施成为课程编制者、决策者、教师与学生之间动态的、再建构的过程，成为一个形成与建立道德共同体的过程，通过教师、学生与外部课程专家的合作共创获得的道德共识成为学校德育内容，成为道德共同体凝聚成形的核心力量。</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6310"/>
            <a:ext cx="10730865" cy="5288280"/>
          </a:xfrm>
          <a:prstGeom prst="rect">
            <a:avLst/>
          </a:prstGeom>
          <a:noFill/>
        </p:spPr>
        <p:txBody>
          <a:bodyPr wrap="square" rtlCol="0" anchor="t">
            <a:noAutofit/>
          </a:bodyPr>
          <a:p>
            <a:pPr algn="just">
              <a:lnSpc>
                <a:spcPct val="150000"/>
              </a:lnSpc>
              <a:buClrTx/>
              <a:buSzTx/>
              <a:buFontTx/>
            </a:pPr>
            <a:r>
              <a:rPr sz="2000" b="1"/>
              <a:t>     </a:t>
            </a:r>
            <a:r>
              <a:rPr lang="en-US" sz="2000" b="1"/>
              <a:t>     </a:t>
            </a:r>
            <a:r>
              <a:rPr sz="2800" b="1">
                <a:solidFill>
                  <a:schemeClr val="accent1">
                    <a:lumMod val="75000"/>
                  </a:schemeClr>
                </a:solidFill>
              </a:rPr>
              <a:t>二、德育课程实施的影响因素</a:t>
            </a:r>
            <a:endParaRPr sz="2800" b="1">
              <a:solidFill>
                <a:schemeClr val="accent1">
                  <a:lumMod val="75000"/>
                </a:schemeClr>
              </a:solidFill>
            </a:endParaRPr>
          </a:p>
          <a:p>
            <a:pPr algn="just">
              <a:lnSpc>
                <a:spcPct val="30000"/>
              </a:lnSpc>
              <a:buClrTx/>
              <a:buSzTx/>
              <a:buFontTx/>
            </a:pPr>
            <a:endParaRPr sz="2800" b="1">
              <a:solidFill>
                <a:schemeClr val="accent1">
                  <a:lumMod val="75000"/>
                </a:schemeClr>
              </a:solidFill>
            </a:endParaRPr>
          </a:p>
          <a:p>
            <a:pPr algn="just">
              <a:lnSpc>
                <a:spcPct val="140000"/>
              </a:lnSpc>
              <a:buClrTx/>
              <a:buSzTx/>
              <a:buFontTx/>
            </a:pPr>
            <a:r>
              <a:rPr lang="en-US" sz="2800" b="1"/>
              <a:t>       </a:t>
            </a:r>
            <a:r>
              <a:rPr sz="2800" b="1"/>
              <a:t>探讨影响课程实施的因素是为了更好地提高课程实施质量。从国家课程转换为学校实施的课程，这一实施过程必然要考虑许多可以成就课程或破坏课程的因素，如课程实施的主体因素、本体因素、文化因素、管理因素、评价因素等。这些因素既是课程实施过程中的资源，也是课程实施过程中的限制因素。具体而言，影响德育课程实施的因素大致可以从理论储备、教育主体、资源条件、文化情境四个方面择要分析。</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5210"/>
            <a:ext cx="10730865" cy="5288280"/>
          </a:xfrm>
          <a:prstGeom prst="rect">
            <a:avLst/>
          </a:prstGeom>
          <a:noFill/>
        </p:spPr>
        <p:txBody>
          <a:bodyPr wrap="square" rtlCol="0" anchor="t">
            <a:noAutofit/>
          </a:bodyPr>
          <a:p>
            <a:pPr algn="just">
              <a:lnSpc>
                <a:spcPct val="150000"/>
              </a:lnSpc>
              <a:buClrTx/>
              <a:buSzTx/>
              <a:buFontTx/>
            </a:pPr>
            <a:r>
              <a:rPr sz="2000" b="1"/>
              <a:t>     </a:t>
            </a:r>
            <a:r>
              <a:rPr lang="en-US" sz="2000" b="1"/>
              <a:t> </a:t>
            </a:r>
            <a:r>
              <a:rPr sz="2800" b="1">
                <a:solidFill>
                  <a:schemeClr val="accent1">
                    <a:lumMod val="75000"/>
                  </a:schemeClr>
                </a:solidFill>
              </a:rPr>
              <a:t>（一）理论储备</a:t>
            </a:r>
            <a:endParaRPr sz="2800" b="1">
              <a:solidFill>
                <a:schemeClr val="accent1">
                  <a:lumMod val="75000"/>
                </a:schemeClr>
              </a:solidFill>
            </a:endParaRPr>
          </a:p>
          <a:p>
            <a:pPr algn="just">
              <a:lnSpc>
                <a:spcPct val="40000"/>
              </a:lnSpc>
              <a:buClrTx/>
              <a:buSzTx/>
              <a:buFontTx/>
            </a:pPr>
            <a:endParaRPr sz="2800" b="1">
              <a:solidFill>
                <a:schemeClr val="accent1">
                  <a:lumMod val="75000"/>
                </a:schemeClr>
              </a:solidFill>
            </a:endParaRPr>
          </a:p>
          <a:p>
            <a:pPr algn="just">
              <a:lnSpc>
                <a:spcPct val="150000"/>
              </a:lnSpc>
              <a:buClrTx/>
              <a:buSzTx/>
              <a:buFontTx/>
            </a:pPr>
            <a:r>
              <a:rPr lang="en-US" sz="2800" b="1"/>
              <a:t>       </a:t>
            </a:r>
            <a:r>
              <a:rPr sz="2800" b="1"/>
              <a:t>对于课程实施本身的理性认知与理论储备是影响德育课程实施的本体因素。作为一项复杂的创造性实践活动，学校德育课程的实施需要实施者掌握与之相关的理论知识。成功的课程领导要懂得去提升教师对课程变革与实施的理论储备。只有清楚了解和准确把握这些相关理论，并把学校德育课程实施置于其基础之上，才能最终取得良好效果。</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54710"/>
            <a:ext cx="10730865" cy="5288280"/>
          </a:xfrm>
          <a:prstGeom prst="rect">
            <a:avLst/>
          </a:prstGeom>
          <a:noFill/>
        </p:spPr>
        <p:txBody>
          <a:bodyPr wrap="square" rtlCol="0" anchor="t">
            <a:noAutofit/>
          </a:bodyPr>
          <a:p>
            <a:pPr algn="just">
              <a:lnSpc>
                <a:spcPct val="140000"/>
              </a:lnSpc>
              <a:buClrTx/>
              <a:buSzTx/>
              <a:buFontTx/>
            </a:pPr>
            <a:r>
              <a:rPr sz="2000" b="1"/>
              <a:t>     </a:t>
            </a:r>
            <a:r>
              <a:rPr lang="en-US" sz="2000" b="1"/>
              <a:t>  </a:t>
            </a:r>
            <a:r>
              <a:rPr sz="2800" b="1">
                <a:solidFill>
                  <a:schemeClr val="accent1">
                    <a:lumMod val="75000"/>
                  </a:schemeClr>
                </a:solidFill>
              </a:rPr>
              <a:t>（二）教育主体</a:t>
            </a:r>
            <a:endParaRPr sz="2800" b="1">
              <a:solidFill>
                <a:schemeClr val="accent1">
                  <a:lumMod val="75000"/>
                </a:schemeClr>
              </a:solidFill>
            </a:endParaRPr>
          </a:p>
          <a:p>
            <a:pPr algn="just">
              <a:lnSpc>
                <a:spcPct val="30000"/>
              </a:lnSpc>
              <a:buClrTx/>
              <a:buSzTx/>
              <a:buFontTx/>
            </a:pPr>
            <a:endParaRPr sz="2800" b="1">
              <a:solidFill>
                <a:schemeClr val="accent1">
                  <a:lumMod val="75000"/>
                </a:schemeClr>
              </a:solidFill>
            </a:endParaRPr>
          </a:p>
          <a:p>
            <a:pPr algn="just">
              <a:lnSpc>
                <a:spcPct val="140000"/>
              </a:lnSpc>
              <a:buClrTx/>
              <a:buSzTx/>
              <a:buFontTx/>
            </a:pPr>
            <a:r>
              <a:rPr lang="en-US" sz="2400" b="1">
                <a:solidFill>
                  <a:schemeClr val="tx1"/>
                </a:solidFill>
              </a:rPr>
              <a:t>       </a:t>
            </a:r>
            <a:r>
              <a:rPr sz="2800" b="1">
                <a:solidFill>
                  <a:schemeClr val="accent1">
                    <a:lumMod val="75000"/>
                  </a:schemeClr>
                </a:solidFill>
              </a:rPr>
              <a:t>1. 教师是课程实施的决定因素</a:t>
            </a:r>
            <a:endParaRPr sz="2400" b="1">
              <a:solidFill>
                <a:schemeClr val="tx1"/>
              </a:solidFill>
            </a:endParaRPr>
          </a:p>
          <a:p>
            <a:pPr algn="just">
              <a:lnSpc>
                <a:spcPct val="140000"/>
              </a:lnSpc>
              <a:buClrTx/>
              <a:buSzTx/>
              <a:buFontTx/>
            </a:pPr>
            <a:r>
              <a:rPr lang="en-US" sz="2400" b="1">
                <a:solidFill>
                  <a:schemeClr val="tx1"/>
                </a:solidFill>
              </a:rPr>
              <a:t>       </a:t>
            </a:r>
            <a:r>
              <a:rPr sz="2400" b="1">
                <a:solidFill>
                  <a:schemeClr val="tx1"/>
                </a:solidFill>
              </a:rPr>
              <a:t>教师在学校德育课程实施过程中起着至关重要的作用。</a:t>
            </a:r>
            <a:endParaRPr sz="2400" b="1">
              <a:solidFill>
                <a:schemeClr val="tx1"/>
              </a:solidFill>
            </a:endParaRPr>
          </a:p>
          <a:p>
            <a:pPr algn="just">
              <a:lnSpc>
                <a:spcPct val="140000"/>
              </a:lnSpc>
              <a:buClrTx/>
              <a:buSzTx/>
              <a:buFontTx/>
            </a:pPr>
            <a:r>
              <a:rPr lang="en-US" sz="2400" b="1">
                <a:solidFill>
                  <a:schemeClr val="tx1"/>
                </a:solidFill>
              </a:rPr>
              <a:t>       </a:t>
            </a:r>
            <a:r>
              <a:rPr sz="2800" b="1">
                <a:solidFill>
                  <a:schemeClr val="accent1">
                    <a:lumMod val="75000"/>
                  </a:schemeClr>
                </a:solidFill>
              </a:rPr>
              <a:t>2. 校长是课程实施的关键因素</a:t>
            </a:r>
            <a:endParaRPr sz="2800" b="1">
              <a:solidFill>
                <a:schemeClr val="accent1">
                  <a:lumMod val="75000"/>
                </a:schemeClr>
              </a:solidFill>
            </a:endParaRPr>
          </a:p>
          <a:p>
            <a:pPr algn="just">
              <a:lnSpc>
                <a:spcPct val="140000"/>
              </a:lnSpc>
              <a:buClrTx/>
              <a:buSzTx/>
              <a:buFontTx/>
            </a:pPr>
            <a:r>
              <a:rPr lang="en-US" sz="2400" b="1">
                <a:solidFill>
                  <a:schemeClr val="tx1"/>
                </a:solidFill>
              </a:rPr>
              <a:t>       </a:t>
            </a:r>
            <a:r>
              <a:rPr sz="2400" b="1">
                <a:solidFill>
                  <a:schemeClr val="tx1"/>
                </a:solidFill>
              </a:rPr>
              <a:t>校长是激发教师群体动力的关键，是确立学校教育哲学的关键，其在课程实施中的作用也不容忽视。</a:t>
            </a:r>
            <a:endParaRPr sz="2400" b="1">
              <a:solidFill>
                <a:schemeClr val="tx1"/>
              </a:solidFill>
            </a:endParaRPr>
          </a:p>
          <a:p>
            <a:pPr algn="just">
              <a:lnSpc>
                <a:spcPct val="140000"/>
              </a:lnSpc>
              <a:buClrTx/>
              <a:buSzTx/>
              <a:buFontTx/>
            </a:pPr>
            <a:r>
              <a:rPr lang="en-US" sz="2400" b="1">
                <a:solidFill>
                  <a:schemeClr val="tx1"/>
                </a:solidFill>
              </a:rPr>
              <a:t>       </a:t>
            </a:r>
            <a:r>
              <a:rPr sz="2800" b="1">
                <a:solidFill>
                  <a:schemeClr val="accent1">
                    <a:lumMod val="75000"/>
                  </a:schemeClr>
                </a:solidFill>
              </a:rPr>
              <a:t>3. 学生是课程实施的归依因素</a:t>
            </a:r>
            <a:endParaRPr sz="2800" b="1">
              <a:solidFill>
                <a:schemeClr val="accent1">
                  <a:lumMod val="75000"/>
                </a:schemeClr>
              </a:solidFill>
            </a:endParaRPr>
          </a:p>
          <a:p>
            <a:pPr algn="just">
              <a:lnSpc>
                <a:spcPct val="140000"/>
              </a:lnSpc>
              <a:buClrTx/>
              <a:buSzTx/>
              <a:buFontTx/>
            </a:pPr>
            <a:r>
              <a:rPr lang="en-US" sz="2400" b="1">
                <a:solidFill>
                  <a:schemeClr val="tx1"/>
                </a:solidFill>
              </a:rPr>
              <a:t>       </a:t>
            </a:r>
            <a:r>
              <a:rPr sz="2400" b="1">
                <a:solidFill>
                  <a:schemeClr val="tx1"/>
                </a:solidFill>
              </a:rPr>
              <a:t>课堂是德育课程实施的主要场所，发生在课堂中的师生互动往往直接决定德育课程改革的成效，因而学生应该受到与教师等其他学校人员的同等关注。</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6310"/>
            <a:ext cx="10730865" cy="5288280"/>
          </a:xfrm>
          <a:prstGeom prst="rect">
            <a:avLst/>
          </a:prstGeom>
          <a:noFill/>
        </p:spPr>
        <p:txBody>
          <a:bodyPr wrap="square" rtlCol="0" anchor="t">
            <a:noAutofit/>
          </a:bodyPr>
          <a:p>
            <a:pPr algn="just">
              <a:lnSpc>
                <a:spcPct val="120000"/>
              </a:lnSpc>
              <a:buClrTx/>
              <a:buSzTx/>
              <a:buFontTx/>
            </a:pPr>
            <a:r>
              <a:rPr lang="en-US" sz="2800" b="1">
                <a:solidFill>
                  <a:schemeClr val="accent1">
                    <a:lumMod val="75000"/>
                  </a:schemeClr>
                </a:solidFill>
              </a:rPr>
              <a:t>    </a:t>
            </a:r>
            <a:r>
              <a:rPr sz="2800" b="1">
                <a:solidFill>
                  <a:schemeClr val="accent1">
                    <a:lumMod val="75000"/>
                  </a:schemeClr>
                </a:solidFill>
              </a:rPr>
              <a:t>（三）资源条件</a:t>
            </a:r>
            <a:endParaRPr sz="2800" b="1">
              <a:solidFill>
                <a:schemeClr val="accent1">
                  <a:lumMod val="75000"/>
                </a:schemeClr>
              </a:solidFill>
            </a:endParaRPr>
          </a:p>
          <a:p>
            <a:pPr algn="just">
              <a:lnSpc>
                <a:spcPct val="120000"/>
              </a:lnSpc>
              <a:buClrTx/>
              <a:buSzTx/>
              <a:buFontTx/>
            </a:pPr>
            <a:r>
              <a:rPr lang="en-US" sz="2800" b="1">
                <a:solidFill>
                  <a:schemeClr val="accent1">
                    <a:lumMod val="75000"/>
                  </a:schemeClr>
                </a:solidFill>
              </a:rPr>
              <a:t>      </a:t>
            </a:r>
            <a:r>
              <a:rPr sz="2400" b="1">
                <a:solidFill>
                  <a:schemeClr val="accent1">
                    <a:lumMod val="75000"/>
                  </a:schemeClr>
                </a:solidFill>
              </a:rPr>
              <a:t>1. 课程资源</a:t>
            </a:r>
            <a:endParaRPr sz="2800" b="1">
              <a:solidFill>
                <a:schemeClr val="accent1">
                  <a:lumMod val="75000"/>
                </a:schemeClr>
              </a:solidFill>
            </a:endParaRPr>
          </a:p>
          <a:p>
            <a:pPr algn="just">
              <a:lnSpc>
                <a:spcPct val="120000"/>
              </a:lnSpc>
              <a:buClrTx/>
              <a:buSzTx/>
              <a:buFontTx/>
            </a:pPr>
            <a:r>
              <a:rPr lang="en-US" sz="2400" b="1">
                <a:solidFill>
                  <a:schemeClr val="tx1"/>
                </a:solidFill>
              </a:rPr>
              <a:t>       课程资源对课程实施发挥着极为重要的作用，因为“课程实施的范围和水平，一方面取决于课程资源的丰富程度，另一方面更取决于课程资源的开发和运用水平，也就是课程资源的适切程度”。    </a:t>
            </a:r>
            <a:endParaRPr lang="en-US" sz="2400" b="1">
              <a:solidFill>
                <a:schemeClr val="tx1"/>
              </a:solidFill>
            </a:endParaRPr>
          </a:p>
          <a:p>
            <a:pPr algn="just">
              <a:lnSpc>
                <a:spcPct val="120000"/>
              </a:lnSpc>
              <a:buClrTx/>
              <a:buSzTx/>
              <a:buFontTx/>
            </a:pPr>
            <a:r>
              <a:rPr lang="en-US" sz="2800" b="1">
                <a:solidFill>
                  <a:schemeClr val="accent1">
                    <a:lumMod val="75000"/>
                  </a:schemeClr>
                </a:solidFill>
              </a:rPr>
              <a:t>      </a:t>
            </a:r>
            <a:r>
              <a:rPr sz="2400" b="1">
                <a:solidFill>
                  <a:schemeClr val="accent1">
                    <a:lumMod val="75000"/>
                  </a:schemeClr>
                </a:solidFill>
              </a:rPr>
              <a:t>2. 物质资源</a:t>
            </a:r>
            <a:r>
              <a:rPr sz="2800" b="1">
                <a:solidFill>
                  <a:schemeClr val="accent1">
                    <a:lumMod val="75000"/>
                  </a:schemeClr>
                </a:solidFill>
              </a:rPr>
              <a:t>   </a:t>
            </a:r>
            <a:endParaRPr sz="2800" b="1">
              <a:solidFill>
                <a:schemeClr val="accent1">
                  <a:lumMod val="75000"/>
                </a:schemeClr>
              </a:solidFill>
            </a:endParaRPr>
          </a:p>
          <a:p>
            <a:pPr algn="just">
              <a:lnSpc>
                <a:spcPct val="120000"/>
              </a:lnSpc>
              <a:buClrTx/>
              <a:buSzTx/>
              <a:buFontTx/>
            </a:pPr>
            <a:r>
              <a:rPr lang="en-US" sz="2400" b="1"/>
              <a:t>       社区、校外的诸多课程资源的获取、开发与运用，乃至在课程实施中的使用，都需要条件性德育课程资源的支持，其中物质资源是德育课程得以顺利实施的重要物质基础。</a:t>
            </a:r>
            <a:endParaRPr lang="en-US" sz="2400" b="1"/>
          </a:p>
          <a:p>
            <a:pPr algn="just">
              <a:lnSpc>
                <a:spcPct val="120000"/>
              </a:lnSpc>
              <a:buClrTx/>
              <a:buSzTx/>
              <a:buFontTx/>
            </a:pPr>
            <a:r>
              <a:rPr lang="en-US" sz="2400" b="1"/>
              <a:t>    </a:t>
            </a:r>
            <a:r>
              <a:rPr sz="2400" b="1">
                <a:solidFill>
                  <a:schemeClr val="accent1">
                    <a:lumMod val="75000"/>
                  </a:schemeClr>
                </a:solidFill>
              </a:rPr>
              <a:t>   3. 经费资源</a:t>
            </a:r>
            <a:endParaRPr sz="2400" b="1">
              <a:solidFill>
                <a:schemeClr val="accent1">
                  <a:lumMod val="75000"/>
                </a:schemeClr>
              </a:solidFill>
            </a:endParaRPr>
          </a:p>
          <a:p>
            <a:pPr algn="just">
              <a:lnSpc>
                <a:spcPct val="120000"/>
              </a:lnSpc>
              <a:buClrTx/>
              <a:buSzTx/>
              <a:buFontTx/>
            </a:pPr>
            <a:r>
              <a:rPr lang="en-US" sz="2400" b="1">
                <a:solidFill>
                  <a:schemeClr val="accent1">
                    <a:lumMod val="75000"/>
                  </a:schemeClr>
                </a:solidFill>
              </a:rPr>
              <a:t>       </a:t>
            </a:r>
            <a:r>
              <a:rPr lang="en-US" sz="2400" b="1"/>
              <a:t>教育经费投入不足，则无法满足德育课程实施的正常需要。</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6310"/>
            <a:ext cx="10730865" cy="5288280"/>
          </a:xfrm>
          <a:prstGeom prst="rect">
            <a:avLst/>
          </a:prstGeom>
          <a:noFill/>
        </p:spPr>
        <p:txBody>
          <a:bodyPr wrap="square" rtlCol="0" anchor="t">
            <a:noAutofit/>
          </a:bodyPr>
          <a:p>
            <a:pPr algn="just">
              <a:lnSpc>
                <a:spcPct val="140000"/>
              </a:lnSpc>
              <a:buClrTx/>
              <a:buSzTx/>
              <a:buFontTx/>
            </a:pPr>
            <a:r>
              <a:rPr lang="en-US" sz="2800" b="1">
                <a:solidFill>
                  <a:schemeClr val="accent1">
                    <a:lumMod val="75000"/>
                  </a:schemeClr>
                </a:solidFill>
              </a:rPr>
              <a:t>    </a:t>
            </a:r>
            <a:r>
              <a:rPr sz="2800" b="1">
                <a:solidFill>
                  <a:schemeClr val="accent1">
                    <a:lumMod val="75000"/>
                  </a:schemeClr>
                </a:solidFill>
              </a:rPr>
              <a:t>（四）文化情境</a:t>
            </a:r>
            <a:endParaRPr sz="2800" b="1">
              <a:solidFill>
                <a:schemeClr val="accent1">
                  <a:lumMod val="75000"/>
                </a:schemeClr>
              </a:solidFill>
            </a:endParaRPr>
          </a:p>
          <a:p>
            <a:pPr algn="just">
              <a:lnSpc>
                <a:spcPct val="40000"/>
              </a:lnSpc>
              <a:buClrTx/>
              <a:buSzTx/>
              <a:buFontTx/>
            </a:pPr>
            <a:endParaRPr lang="en-US" sz="2800" b="1">
              <a:solidFill>
                <a:schemeClr val="accent1">
                  <a:lumMod val="75000"/>
                </a:schemeClr>
              </a:solidFill>
            </a:endParaRPr>
          </a:p>
          <a:p>
            <a:pPr algn="just">
              <a:lnSpc>
                <a:spcPct val="140000"/>
              </a:lnSpc>
              <a:buClrTx/>
              <a:buSzTx/>
              <a:buFontTx/>
            </a:pPr>
            <a:r>
              <a:rPr lang="en-US" sz="2400" b="1"/>
              <a:t>       文化与德育课程关系密切。从学生立场来看，教材是学生成长所必需的“文化母乳”，而文化是德育课程的母体，只有立足于文化的道德教育才是活的德育。我们应从文化构成中寻找道德生成的原点，在多元文化视野下厘清中华民族道德的本源，从而探寻新时期我国道德教育之路。</a:t>
            </a:r>
            <a:endParaRPr lang="en-US" sz="2400" b="1"/>
          </a:p>
          <a:p>
            <a:pPr algn="just">
              <a:lnSpc>
                <a:spcPct val="140000"/>
              </a:lnSpc>
              <a:buClrTx/>
              <a:buSzTx/>
              <a:buFontTx/>
            </a:pPr>
            <a:r>
              <a:rPr lang="en-US" sz="2400" b="1"/>
              <a:t>       成功的德育课程实施要保持与所在社区、所处时代的文化及其变迁的一致性。文化是德育课程实施的依据，也是德育课程实施的基础。</a:t>
            </a:r>
            <a:endParaRPr lang="en-US" sz="2400" b="1"/>
          </a:p>
          <a:p>
            <a:pPr algn="just">
              <a:lnSpc>
                <a:spcPct val="140000"/>
              </a:lnSpc>
              <a:buClrTx/>
              <a:buSzTx/>
              <a:buFontTx/>
            </a:pPr>
            <a:r>
              <a:rPr lang="en-US" sz="2400" b="1"/>
              <a:t>       德育课程实施的文化背景是指学校及社区的历史文化，它是德育课程实施的“限定性”因素。</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59510"/>
            <a:ext cx="10730865" cy="5288280"/>
          </a:xfrm>
          <a:prstGeom prst="rect">
            <a:avLst/>
          </a:prstGeom>
          <a:noFill/>
        </p:spPr>
        <p:txBody>
          <a:bodyPr wrap="square" rtlCol="0" anchor="t">
            <a:noAutofit/>
          </a:bodyPr>
          <a:p>
            <a:pPr algn="just">
              <a:lnSpc>
                <a:spcPct val="130000"/>
              </a:lnSpc>
              <a:buClrTx/>
              <a:buSzTx/>
              <a:buFontTx/>
            </a:pPr>
            <a:r>
              <a:rPr lang="en-US" sz="2400" b="1"/>
              <a:t>       德育课程改革总是与学校历史紧密相连，如果学校历史上存在着课程改革的良好氛围，推进新的课程改革就会比较顺利；相反，课程改革的推进就会相当困难。德育课程实施更是与社区历史息息相关。学校德育课程实施处于文化之间。一是学校内部文化和学校所在的社区文化之间；二是社区不同群体文化之间，如族群、阶层、地域等维度的多元文化。从广义上说，学校代表了那些通过学校教育而被官方认可的主流文化要素。因此，多元文化成为制约当前德育课程实施的重要因素，而德育课程及其实施最为集中地体现了这种多元文化的价值差异。蕴含价值冲突的文化环境是德育课程的最好资源，同时，认识到这一文化冲突可以让我们为德育课程实施在特定文化情境中将遇到的或相伴随的潜在冲突提前做好准备。</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6310"/>
            <a:ext cx="10730865" cy="5288280"/>
          </a:xfrm>
          <a:prstGeom prst="rect">
            <a:avLst/>
          </a:prstGeom>
          <a:noFill/>
        </p:spPr>
        <p:txBody>
          <a:bodyPr wrap="square" rtlCol="0" anchor="t">
            <a:noAutofit/>
          </a:bodyPr>
          <a:p>
            <a:pPr algn="just">
              <a:lnSpc>
                <a:spcPct val="140000"/>
              </a:lnSpc>
              <a:buClrTx/>
              <a:buSzTx/>
              <a:buFontTx/>
            </a:pPr>
            <a:r>
              <a:rPr lang="en-US" sz="2800" b="1">
                <a:solidFill>
                  <a:schemeClr val="accent1">
                    <a:lumMod val="75000"/>
                  </a:schemeClr>
                </a:solidFill>
              </a:rPr>
              <a:t>      </a:t>
            </a:r>
            <a:r>
              <a:rPr sz="2800" b="1">
                <a:solidFill>
                  <a:schemeClr val="accent1">
                    <a:lumMod val="75000"/>
                  </a:schemeClr>
                </a:solidFill>
              </a:rPr>
              <a:t>三、德育课程实施的策略</a:t>
            </a:r>
            <a:endParaRPr sz="2800" b="1">
              <a:solidFill>
                <a:schemeClr val="accent1">
                  <a:lumMod val="75000"/>
                </a:schemeClr>
              </a:solidFill>
            </a:endParaRPr>
          </a:p>
          <a:p>
            <a:pPr algn="just">
              <a:lnSpc>
                <a:spcPct val="140000"/>
              </a:lnSpc>
              <a:buClrTx/>
              <a:buSzTx/>
              <a:buFontTx/>
            </a:pPr>
            <a:r>
              <a:rPr lang="en-US" sz="2800" b="1">
                <a:solidFill>
                  <a:schemeClr val="accent1">
                    <a:lumMod val="75000"/>
                  </a:schemeClr>
                </a:solidFill>
              </a:rPr>
              <a:t>    </a:t>
            </a:r>
            <a:r>
              <a:rPr sz="2400" b="1">
                <a:solidFill>
                  <a:schemeClr val="accent1">
                    <a:lumMod val="75000"/>
                  </a:schemeClr>
                </a:solidFill>
              </a:rPr>
              <a:t>（一）一体化策略</a:t>
            </a:r>
            <a:endParaRPr sz="2400" b="1">
              <a:solidFill>
                <a:schemeClr val="accent1">
                  <a:lumMod val="75000"/>
                </a:schemeClr>
              </a:solidFill>
            </a:endParaRPr>
          </a:p>
          <a:p>
            <a:pPr algn="just">
              <a:lnSpc>
                <a:spcPct val="30000"/>
              </a:lnSpc>
              <a:buClrTx/>
              <a:buSzTx/>
              <a:buFontTx/>
            </a:pPr>
            <a:endParaRPr sz="2400" b="1">
              <a:solidFill>
                <a:schemeClr val="accent1">
                  <a:lumMod val="75000"/>
                </a:schemeClr>
              </a:solidFill>
            </a:endParaRPr>
          </a:p>
          <a:p>
            <a:pPr algn="just">
              <a:lnSpc>
                <a:spcPct val="140000"/>
              </a:lnSpc>
              <a:buClrTx/>
              <a:buSzTx/>
              <a:buFontTx/>
            </a:pPr>
            <a:r>
              <a:rPr lang="en-US" sz="2400" b="1"/>
              <a:t>       德育课程实施的一体化策略主要是指课程实施主体从国家到教师的逐层执行与适应的整体连续过程。根据美国课程论专家麦克尼尔（John D. McNeil）的研究 b，课程实施策略基本上可以分为三种：自上而下的策略、自下而上的策略、中间向上的策略。他指出，课程改革发生的水平不同，如国家的、地区的、学校的、课堂的，决定了课堂实施的策略不同。这大致也是国家课程、地方课程、校本课程、班本课程的层级之别，相应地，课程实施则是国家课程的地方化、校本化、班本化的过程。</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9810"/>
            <a:ext cx="10730865" cy="5288280"/>
          </a:xfrm>
          <a:prstGeom prst="rect">
            <a:avLst/>
          </a:prstGeom>
          <a:noFill/>
        </p:spPr>
        <p:txBody>
          <a:bodyPr wrap="square" rtlCol="0" anchor="t">
            <a:noAutofit/>
          </a:bodyPr>
          <a:p>
            <a:pPr algn="just">
              <a:lnSpc>
                <a:spcPct val="150000"/>
              </a:lnSpc>
              <a:buClrTx/>
              <a:buSzTx/>
              <a:buFontTx/>
            </a:pPr>
            <a:r>
              <a:rPr lang="en-US" sz="2400" b="1"/>
              <a:t>       自上而下的策略是以国家和地区为中心的课程实施策略。国家德育课程如何适合学校实际？一方面，国家课程在研发时期要获得来自学校、教师与家长等诸多主体的支持甚至参与。另一方面，学校要考虑如何适合国家标准。国家德育课程的育人价值主要体现在规定学生品德发展的性质和方向上。</a:t>
            </a:r>
            <a:endParaRPr lang="en-US" sz="2400" b="1"/>
          </a:p>
          <a:p>
            <a:pPr algn="just">
              <a:lnSpc>
                <a:spcPct val="150000"/>
              </a:lnSpc>
              <a:buClrTx/>
              <a:buSzTx/>
              <a:buFontTx/>
            </a:pPr>
            <a:r>
              <a:rPr lang="en-US" sz="2400" b="1"/>
              <a:t>       自下而上的策略是以教师为中心的课程实施策略。该策略以地方存在的问题或教师所关心的问题为起点，帮助教师识别问题和分析引起问题的原因，让教师产生新的领悟力和能力。</a:t>
            </a:r>
            <a:endParaRPr lang="en-US" sz="2400" b="1"/>
          </a:p>
          <a:p>
            <a:pPr algn="just">
              <a:lnSpc>
                <a:spcPct val="150000"/>
              </a:lnSpc>
              <a:buClrTx/>
              <a:buSzTx/>
              <a:buFontTx/>
            </a:pPr>
            <a:r>
              <a:rPr lang="en-US" sz="2400" b="1"/>
              <a:t>       中间向上的策略是以学校为中心的课程实施策略。该策略认为学校是课程改革的最好单位，应成为课程实施的主体。</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826895" y="2841625"/>
            <a:ext cx="846201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957705" y="2804795"/>
            <a:ext cx="8331200" cy="1213485"/>
          </a:xfrm>
          <a:prstGeom prst="rect">
            <a:avLst/>
          </a:prstGeom>
          <a:noFill/>
        </p:spPr>
        <p:txBody>
          <a:bodyPr wrap="square" rtlCol="0">
            <a:noAutofit/>
          </a:bodyPr>
          <a:p>
            <a:pPr algn="just">
              <a:lnSpc>
                <a:spcPts val="7500"/>
              </a:lnSpc>
            </a:pPr>
            <a:r>
              <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48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6310"/>
            <a:ext cx="10730865" cy="5288280"/>
          </a:xfrm>
          <a:prstGeom prst="rect">
            <a:avLst/>
          </a:prstGeom>
          <a:noFill/>
        </p:spPr>
        <p:txBody>
          <a:bodyPr wrap="square" rtlCol="0" anchor="t">
            <a:noAutofit/>
          </a:bodyPr>
          <a:p>
            <a:pPr algn="just">
              <a:lnSpc>
                <a:spcPct val="140000"/>
              </a:lnSpc>
              <a:buClrTx/>
              <a:buSzTx/>
              <a:buFontTx/>
            </a:pPr>
            <a:r>
              <a:rPr lang="en-US" sz="2800" b="1">
                <a:solidFill>
                  <a:schemeClr val="accent1">
                    <a:lumMod val="75000"/>
                  </a:schemeClr>
                </a:solidFill>
              </a:rPr>
              <a:t>    </a:t>
            </a:r>
            <a:r>
              <a:rPr sz="2800" b="1">
                <a:solidFill>
                  <a:schemeClr val="accent1">
                    <a:lumMod val="75000"/>
                  </a:schemeClr>
                </a:solidFill>
              </a:rPr>
              <a:t>（二）情境化策略</a:t>
            </a:r>
            <a:endParaRPr sz="2800" b="1">
              <a:solidFill>
                <a:schemeClr val="accent1">
                  <a:lumMod val="75000"/>
                </a:schemeClr>
              </a:solidFill>
            </a:endParaRPr>
          </a:p>
          <a:p>
            <a:pPr algn="just">
              <a:lnSpc>
                <a:spcPct val="10000"/>
              </a:lnSpc>
              <a:buClrTx/>
              <a:buSzTx/>
              <a:buFontTx/>
            </a:pPr>
            <a:endParaRPr sz="2800" b="1">
              <a:solidFill>
                <a:schemeClr val="accent1">
                  <a:lumMod val="75000"/>
                </a:schemeClr>
              </a:solidFill>
            </a:endParaRPr>
          </a:p>
          <a:p>
            <a:pPr algn="just">
              <a:lnSpc>
                <a:spcPct val="130000"/>
              </a:lnSpc>
              <a:buClrTx/>
              <a:buSzTx/>
              <a:buFontTx/>
            </a:pPr>
            <a:r>
              <a:rPr lang="en-US" sz="2400" b="1"/>
              <a:t>       德育课程实施的情境化策略主要是指课程实施主体从国家到教师的逐层执行与适应的过程。无论是国家与地方编制的德育课程，还是学校自己开发的德育课程，都要从文本走向实践，展现于特定的、具体的社会情境之中。</a:t>
            </a:r>
            <a:endParaRPr lang="en-US" sz="2400" b="1"/>
          </a:p>
          <a:p>
            <a:pPr algn="just">
              <a:lnSpc>
                <a:spcPct val="130000"/>
              </a:lnSpc>
              <a:buClrTx/>
              <a:buSzTx/>
              <a:buFontTx/>
            </a:pPr>
            <a:r>
              <a:rPr lang="en-US" sz="2400" b="1"/>
              <a:t>       “情境”是指个体身处其间的事件场景，从概念上等同于“境遇”，也类似于故事中的“情节”“细节”。</a:t>
            </a:r>
            <a:endParaRPr lang="en-US" sz="2400" b="1"/>
          </a:p>
          <a:p>
            <a:pPr algn="just">
              <a:lnSpc>
                <a:spcPct val="130000"/>
              </a:lnSpc>
              <a:buClrTx/>
              <a:buSzTx/>
              <a:buFontTx/>
            </a:pPr>
            <a:r>
              <a:rPr lang="en-US" sz="2400" b="1"/>
              <a:t>       德育课程实施要想取得实效，需要落实到具体情境之中。德育情境在为德育提供客观、外在的社会条件的同时，又对德育的具体开展起到重要的制约作用。</a:t>
            </a:r>
            <a:endParaRPr lang="en-US" sz="2400" b="1"/>
          </a:p>
          <a:p>
            <a:pPr algn="just">
              <a:lnSpc>
                <a:spcPct val="130000"/>
              </a:lnSpc>
              <a:buClrTx/>
              <a:buSzTx/>
              <a:buFontTx/>
            </a:pPr>
            <a:r>
              <a:rPr lang="en-US" sz="2400" b="1"/>
              <a:t>       德育课程实施的情境分为真实情境与虚拟情境。</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10310"/>
            <a:ext cx="10730865" cy="5288280"/>
          </a:xfrm>
          <a:prstGeom prst="rect">
            <a:avLst/>
          </a:prstGeom>
          <a:noFill/>
        </p:spPr>
        <p:txBody>
          <a:bodyPr wrap="square" rtlCol="0" anchor="t">
            <a:noAutofit/>
          </a:bodyPr>
          <a:p>
            <a:pPr algn="just">
              <a:lnSpc>
                <a:spcPct val="130000"/>
              </a:lnSpc>
              <a:buClrTx/>
              <a:buSzTx/>
              <a:buFontTx/>
            </a:pPr>
            <a:r>
              <a:rPr lang="en-US" sz="2400" b="1"/>
              <a:t>       针对虚拟情境，德育课程实施强调一种问题化模式。当然，生活化模式也会呈现一种问题。但是虚拟情境大都是为了凸显道德两难之类的矛盾而故意夸大或凸显道德冲突从而获得一种德育效果。</a:t>
            </a:r>
            <a:endParaRPr lang="en-US" sz="2400" b="1"/>
          </a:p>
          <a:p>
            <a:pPr algn="just">
              <a:lnSpc>
                <a:spcPct val="80000"/>
              </a:lnSpc>
              <a:buClrTx/>
              <a:buSzTx/>
              <a:buFontTx/>
            </a:pPr>
            <a:endParaRPr lang="zh-CN" altLang="en-US" sz="2400" b="1"/>
          </a:p>
          <a:p>
            <a:pPr algn="just">
              <a:lnSpc>
                <a:spcPct val="130000"/>
              </a:lnSpc>
              <a:buClrTx/>
              <a:buSzTx/>
              <a:buFontTx/>
            </a:pPr>
            <a:r>
              <a:rPr lang="en-US" sz="2400" b="1"/>
              <a:t>       创设德育情境是德育课程实施的重要方式，同时创设德育情境本身就是一种道德实践。如何创设情境来实施德育课程呢？第一，明确德育目标与德育内容；第二，通过德育课程与学校、学生的伦理遭遇的结合，建构德育课程所要求的情境性结构，如包含一定道德问题的场景；第三，在情境中引导学生去理解、判断、践行德育课程中的德目、价值等要求。德育课程实施的过程就是个体与情境持续互动，不断解决问题和创生意义的过程。</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07110"/>
            <a:ext cx="10730865" cy="5288280"/>
          </a:xfrm>
          <a:prstGeom prst="rect">
            <a:avLst/>
          </a:prstGeom>
          <a:noFill/>
        </p:spPr>
        <p:txBody>
          <a:bodyPr wrap="square" rtlCol="0" anchor="t">
            <a:noAutofit/>
          </a:bodyPr>
          <a:p>
            <a:pPr algn="just">
              <a:lnSpc>
                <a:spcPct val="140000"/>
              </a:lnSpc>
              <a:buClrTx/>
              <a:buSzTx/>
              <a:buFontTx/>
            </a:pPr>
            <a:r>
              <a:rPr lang="en-US" sz="2800" b="1">
                <a:solidFill>
                  <a:schemeClr val="accent1">
                    <a:lumMod val="75000"/>
                  </a:schemeClr>
                </a:solidFill>
              </a:rPr>
              <a:t>    </a:t>
            </a:r>
            <a:r>
              <a:rPr sz="2800" b="1">
                <a:solidFill>
                  <a:schemeClr val="accent1">
                    <a:lumMod val="75000"/>
                  </a:schemeClr>
                </a:solidFill>
              </a:rPr>
              <a:t>（三）理解化策略</a:t>
            </a:r>
            <a:endParaRPr sz="2800" b="1">
              <a:solidFill>
                <a:schemeClr val="accent1">
                  <a:lumMod val="75000"/>
                </a:schemeClr>
              </a:solidFill>
            </a:endParaRPr>
          </a:p>
          <a:p>
            <a:pPr algn="just">
              <a:lnSpc>
                <a:spcPct val="30000"/>
              </a:lnSpc>
              <a:buClrTx/>
              <a:buSzTx/>
              <a:buFontTx/>
            </a:pPr>
            <a:endParaRPr sz="2800" b="1">
              <a:solidFill>
                <a:schemeClr val="accent1">
                  <a:lumMod val="75000"/>
                </a:schemeClr>
              </a:solidFill>
            </a:endParaRPr>
          </a:p>
          <a:p>
            <a:pPr algn="just">
              <a:lnSpc>
                <a:spcPct val="10000"/>
              </a:lnSpc>
              <a:buClrTx/>
              <a:buSzTx/>
              <a:buFontTx/>
            </a:pPr>
            <a:endParaRPr sz="2800" b="1">
              <a:solidFill>
                <a:schemeClr val="accent1">
                  <a:lumMod val="75000"/>
                </a:schemeClr>
              </a:solidFill>
            </a:endParaRPr>
          </a:p>
          <a:p>
            <a:pPr algn="just">
              <a:lnSpc>
                <a:spcPct val="140000"/>
              </a:lnSpc>
              <a:buClrTx/>
              <a:buSzTx/>
              <a:buFontTx/>
            </a:pPr>
            <a:r>
              <a:rPr lang="en-US" sz="2400" b="1"/>
              <a:t>       德育课程实施的理解化策略主要是指课程实施层级从国家课程到学生体验到的课程之间的逐层沟通与理解的过程。美国课程论专家古德莱德（John I. Goodlad）提出了五层次课程论观点，即课程实施必须从课程专家所倡导的理想课程、教育行政部门所规定的正式课程，转化成教师真正领悟的课程、课堂上具体实施的课程和学生实际体验到的课程。当然，忠实取向的课程实施是不可取的。创生取向的课程实施意味着课程实施过程也是国家课程地方化、校本化、班本化的过程。德育课程实施要依靠教师通过具体的课堂教学来沟通教材的普遍性知识与学生各自特殊性的实际生活。</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30910"/>
            <a:ext cx="10730865" cy="5288280"/>
          </a:xfrm>
          <a:prstGeom prst="rect">
            <a:avLst/>
          </a:prstGeom>
          <a:noFill/>
        </p:spPr>
        <p:txBody>
          <a:bodyPr wrap="square" rtlCol="0" anchor="t">
            <a:noAutofit/>
          </a:bodyPr>
          <a:p>
            <a:pPr algn="just">
              <a:lnSpc>
                <a:spcPct val="130000"/>
              </a:lnSpc>
              <a:buClrTx/>
              <a:buSzTx/>
              <a:buFontTx/>
            </a:pPr>
            <a:r>
              <a:rPr lang="en-US" sz="2800" b="1">
                <a:solidFill>
                  <a:schemeClr val="accent1">
                    <a:lumMod val="75000"/>
                  </a:schemeClr>
                </a:solidFill>
              </a:rPr>
              <a:t>      </a:t>
            </a:r>
            <a:r>
              <a:rPr lang="en-US" sz="2400" b="1"/>
              <a:t>不同层级的课程之间的关系，意味着德育课程实施要自上而下地适应学生具体的实际生活、所在社区和家庭的情况，沟通德育内容与学生生活。如果承认教学是课程实施的重要途径，那么道德教学正是沟通德育课程的普遍性与学生个人生活的特殊性之间关系的过程。</a:t>
            </a:r>
            <a:endParaRPr lang="en-US" sz="2400" b="1"/>
          </a:p>
          <a:p>
            <a:pPr algn="just">
              <a:lnSpc>
                <a:spcPct val="30000"/>
              </a:lnSpc>
              <a:buClrTx/>
              <a:buSzTx/>
              <a:buFontTx/>
            </a:pPr>
            <a:endParaRPr lang="en-US" sz="2400" b="1"/>
          </a:p>
          <a:p>
            <a:pPr algn="just">
              <a:lnSpc>
                <a:spcPct val="130000"/>
              </a:lnSpc>
              <a:buClrTx/>
              <a:buSzTx/>
              <a:buFontTx/>
            </a:pPr>
            <a:r>
              <a:rPr lang="en-US" sz="2400" b="1"/>
              <a:t>       基于理解的德育课程实施可以理解为两个对话过程：</a:t>
            </a:r>
            <a:endParaRPr lang="en-US" sz="2400" b="1"/>
          </a:p>
          <a:p>
            <a:pPr algn="just">
              <a:lnSpc>
                <a:spcPct val="130000"/>
              </a:lnSpc>
              <a:buClrTx/>
              <a:buSzTx/>
              <a:buFontTx/>
            </a:pPr>
            <a:r>
              <a:rPr lang="en-US" sz="2400" b="1"/>
              <a:t>       ① 教师与正式课程的对话。</a:t>
            </a:r>
            <a:endParaRPr lang="en-US" sz="2400" b="1"/>
          </a:p>
          <a:p>
            <a:pPr algn="just">
              <a:lnSpc>
                <a:spcPct val="130000"/>
              </a:lnSpc>
              <a:buClrTx/>
              <a:buSzTx/>
              <a:buFontTx/>
            </a:pPr>
            <a:r>
              <a:rPr lang="en-US" sz="2400" b="1"/>
              <a:t>       ② 教师与学生的对话。</a:t>
            </a:r>
            <a:endParaRPr lang="en-US" sz="2400" b="1"/>
          </a:p>
          <a:p>
            <a:pPr algn="just">
              <a:lnSpc>
                <a:spcPct val="30000"/>
              </a:lnSpc>
              <a:buClrTx/>
              <a:buSzTx/>
              <a:buFontTx/>
            </a:pPr>
            <a:endParaRPr lang="en-US" sz="2400" b="1"/>
          </a:p>
          <a:p>
            <a:pPr algn="just">
              <a:lnSpc>
                <a:spcPct val="130000"/>
              </a:lnSpc>
              <a:buClrTx/>
              <a:buSzTx/>
              <a:buFontTx/>
            </a:pPr>
            <a:r>
              <a:rPr lang="en-US" sz="2400" b="1"/>
              <a:t>       课堂教学与课外实践就是最直接的面向生活的体现。教师要根据学生的反应对正式课程做即兴调整和发挥，同时注意让学生根据自己的生活经验谈谈自己的体会。通过师生基于德育课程的对话，扩展或者打开学生的道德经验世界。</a:t>
            </a:r>
            <a:endParaRPr lang="en-US"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第三节　德育课程的实施</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10310"/>
            <a:ext cx="10730865" cy="4526915"/>
          </a:xfrm>
          <a:prstGeom prst="rect">
            <a:avLst/>
          </a:prstGeom>
          <a:noFill/>
        </p:spPr>
        <p:txBody>
          <a:bodyPr wrap="square" rtlCol="0" anchor="t">
            <a:noAutofit/>
          </a:bodyPr>
          <a:p>
            <a:pPr algn="just">
              <a:lnSpc>
                <a:spcPct val="130000"/>
              </a:lnSpc>
              <a:buClrTx/>
              <a:buSzTx/>
              <a:buFontTx/>
            </a:pPr>
            <a:r>
              <a:rPr lang="en-US" sz="2800" b="1"/>
              <a:t>       当代课程开发发生了范式的转换，即从开发范式转变为理解范式。这一课程组织的范式转换也要求课程实施方式做相应变化。德育课程实施过程中诸多主体之间也进入对话模式，即共同对话、体验、理解和实践，由此不断建构新的道德意义，促进学生德性的成长。因此，课程实施必须重视课程理解、课程创生、课程体验，由教程转向学程，并指向学生体验课程的主体性建构。课程实施过程也随之成为一个被理解的过程，一个对话的过程，一个知识与意义建构和生成的过程。</a:t>
            </a:r>
            <a:endParaRPr lang="en-US"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第五章　德育课程的组织与实施</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87755"/>
            <a:ext cx="10586720" cy="5158740"/>
          </a:xfrm>
          <a:prstGeom prst="rect">
            <a:avLst/>
          </a:prstGeom>
          <a:noFill/>
        </p:spPr>
        <p:txBody>
          <a:bodyPr wrap="square" rtlCol="0" anchor="t">
            <a:noAutofit/>
          </a:bodyPr>
          <a:p>
            <a:pPr algn="l">
              <a:lnSpc>
                <a:spcPct val="130000"/>
              </a:lnSpc>
            </a:pPr>
            <a:r>
              <a:rPr lang="zh-CN" altLang="en-US" sz="2800"/>
              <a:t>【</a:t>
            </a:r>
            <a:r>
              <a:rPr lang="zh-CN" altLang="en-US" sz="2800" b="1"/>
              <a:t>思考问题</a:t>
            </a:r>
            <a:r>
              <a:rPr lang="zh-CN" altLang="en-US" sz="2800"/>
              <a:t>】</a:t>
            </a:r>
            <a:endParaRPr lang="zh-CN" altLang="en-US" sz="2800"/>
          </a:p>
          <a:p>
            <a:pPr algn="l">
              <a:lnSpc>
                <a:spcPct val="50000"/>
              </a:lnSpc>
            </a:pPr>
            <a:endParaRPr lang="zh-CN" altLang="en-US" sz="2800"/>
          </a:p>
          <a:p>
            <a:pPr algn="just">
              <a:lnSpc>
                <a:spcPct val="150000"/>
              </a:lnSpc>
            </a:pPr>
            <a:r>
              <a:rPr lang="en-US" sz="2400" b="1"/>
              <a:t>       </a:t>
            </a:r>
            <a:r>
              <a:rPr sz="2400" b="1"/>
              <a:t>1. “直接德育”与“间接德育”这一对范畴和“德目主义”与“全面主义”这一对范畴有何联系？</a:t>
            </a:r>
            <a:endParaRPr sz="2400" b="1"/>
          </a:p>
          <a:p>
            <a:pPr algn="just">
              <a:lnSpc>
                <a:spcPct val="150000"/>
              </a:lnSpc>
            </a:pPr>
            <a:r>
              <a:rPr lang="en-US" sz="2400" b="1"/>
              <a:t>       </a:t>
            </a:r>
            <a:r>
              <a:rPr sz="2400" b="1"/>
              <a:t>2. 查找一份中小学校开展的德育课程方案，分析其课程组织的特点、方式和方法。</a:t>
            </a:r>
            <a:endParaRPr sz="2400" b="1"/>
          </a:p>
          <a:p>
            <a:pPr algn="just">
              <a:lnSpc>
                <a:spcPct val="150000"/>
              </a:lnSpc>
            </a:pPr>
            <a:r>
              <a:rPr lang="en-US" sz="2400" b="1"/>
              <a:t>       </a:t>
            </a:r>
            <a:r>
              <a:rPr sz="2400" b="1"/>
              <a:t>3. 结合德育实例分析德育课程实施的基本取向与影响因素。</a:t>
            </a:r>
            <a:endParaRPr sz="2400" b="1"/>
          </a:p>
          <a:p>
            <a:pPr algn="just">
              <a:lnSpc>
                <a:spcPct val="150000"/>
              </a:lnSpc>
            </a:pPr>
            <a:r>
              <a:rPr lang="en-US" sz="2400" b="1"/>
              <a:t>       </a:t>
            </a:r>
            <a:r>
              <a:rPr sz="2400" b="1"/>
              <a:t>4. 如何解读德育课程标准？</a:t>
            </a:r>
            <a:endParaRPr sz="2400" b="1"/>
          </a:p>
          <a:p>
            <a:pPr algn="just">
              <a:lnSpc>
                <a:spcPct val="150000"/>
              </a:lnSpc>
            </a:pPr>
            <a:r>
              <a:rPr lang="en-US" sz="2400" b="1"/>
              <a:t>       </a:t>
            </a:r>
            <a:r>
              <a:rPr sz="2400" b="1"/>
              <a:t>5. 教师如何开发德育课程资源？</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23290"/>
            <a:ext cx="10730865" cy="5554980"/>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一、德育课程标准</a:t>
            </a:r>
            <a:endParaRPr lang="zh-CN" altLang="en-US" sz="2800" b="1">
              <a:solidFill>
                <a:schemeClr val="accent1">
                  <a:lumMod val="75000"/>
                </a:schemeClr>
              </a:solidFill>
            </a:endParaRPr>
          </a:p>
          <a:p>
            <a:pPr algn="just">
              <a:lnSpc>
                <a:spcPct val="10000"/>
              </a:lnSpc>
            </a:pPr>
            <a:endParaRPr lang="zh-CN" altLang="en-US" sz="2800" b="1">
              <a:solidFill>
                <a:schemeClr val="accent1">
                  <a:lumMod val="75000"/>
                </a:schemeClr>
              </a:solidFill>
            </a:endParaRPr>
          </a:p>
          <a:p>
            <a:pPr algn="just">
              <a:lnSpc>
                <a:spcPct val="120000"/>
              </a:lnSpc>
            </a:pPr>
            <a:r>
              <a:rPr lang="en-US" altLang="zh-CN" sz="2800" b="1">
                <a:solidFill>
                  <a:schemeClr val="accent1">
                    <a:lumMod val="75000"/>
                  </a:schemeClr>
                </a:solidFill>
              </a:rPr>
              <a:t>    </a:t>
            </a:r>
            <a:r>
              <a:rPr lang="zh-CN" altLang="en-US" sz="2400" b="1">
                <a:solidFill>
                  <a:schemeClr val="accent1">
                    <a:lumMod val="75000"/>
                  </a:schemeClr>
                </a:solidFill>
              </a:rPr>
              <a:t>（一）德育目的与德育课程标准</a:t>
            </a:r>
            <a:endParaRPr lang="zh-CN" altLang="en-US" sz="2400" b="1">
              <a:solidFill>
                <a:schemeClr val="accent1">
                  <a:lumMod val="75000"/>
                </a:schemeClr>
              </a:solidFill>
            </a:endParaRPr>
          </a:p>
          <a:p>
            <a:pPr algn="just">
              <a:lnSpc>
                <a:spcPct val="10000"/>
              </a:lnSpc>
            </a:pPr>
            <a:endParaRPr lang="zh-CN" altLang="en-US" sz="2400" b="1">
              <a:solidFill>
                <a:schemeClr val="accent1">
                  <a:lumMod val="75000"/>
                </a:schemeClr>
              </a:solidFill>
            </a:endParaRPr>
          </a:p>
          <a:p>
            <a:pPr algn="just">
              <a:lnSpc>
                <a:spcPct val="10000"/>
              </a:lnSpc>
            </a:pPr>
            <a:endParaRPr lang="zh-CN" altLang="en-US" sz="2400" b="1">
              <a:solidFill>
                <a:schemeClr val="accent1">
                  <a:lumMod val="75000"/>
                </a:schemeClr>
              </a:solidFill>
            </a:endParaRPr>
          </a:p>
          <a:p>
            <a:pPr algn="just">
              <a:lnSpc>
                <a:spcPct val="110000"/>
              </a:lnSpc>
            </a:pPr>
            <a:r>
              <a:rPr lang="en-US" sz="2400" b="1"/>
              <a:t>       </a:t>
            </a:r>
            <a:r>
              <a:rPr sz="2400" b="1"/>
              <a:t>德育目的是教育目的在德育工作中的具体化，是指教育者在具体的德育工作中对受教育者预期的德育结果，是指教育者对受教育者施加教育影响所培养出的受教育者在思想、政治、道德方面的质量和规格。德育目的回答“培养具有什么道德品质的人”的问题。</a:t>
            </a:r>
            <a:endParaRPr sz="2400" b="1"/>
          </a:p>
          <a:p>
            <a:pPr algn="just">
              <a:lnSpc>
                <a:spcPct val="110000"/>
              </a:lnSpc>
            </a:pPr>
            <a:r>
              <a:rPr lang="en-US" sz="2400" b="1"/>
              <a:t>       </a:t>
            </a:r>
            <a:r>
              <a:rPr sz="2400" b="1"/>
              <a:t>国家课程标准是国家对基础教育课程的基本规范和要求。</a:t>
            </a:r>
            <a:endParaRPr sz="2400" b="1"/>
          </a:p>
          <a:p>
            <a:pPr algn="just">
              <a:lnSpc>
                <a:spcPct val="110000"/>
              </a:lnSpc>
            </a:pPr>
            <a:r>
              <a:rPr lang="en-US" sz="2400" b="1"/>
              <a:t>       </a:t>
            </a:r>
            <a:r>
              <a:rPr sz="2400" b="1"/>
              <a:t>德育课程标准针对课程而言，着眼于德育内容。</a:t>
            </a:r>
            <a:endParaRPr sz="2400" b="1"/>
          </a:p>
          <a:p>
            <a:pPr algn="just">
              <a:lnSpc>
                <a:spcPct val="110000"/>
              </a:lnSpc>
            </a:pPr>
            <a:r>
              <a:rPr lang="en-US" sz="2400" b="1"/>
              <a:t>       </a:t>
            </a:r>
            <a:r>
              <a:rPr sz="2400" b="1"/>
              <a:t>德育课程标准是国家对德育课程的基本规范和总体要求的纲领性文件。</a:t>
            </a:r>
            <a:endParaRPr sz="2400" b="1"/>
          </a:p>
          <a:p>
            <a:pPr algn="just">
              <a:lnSpc>
                <a:spcPct val="110000"/>
              </a:lnSpc>
            </a:pPr>
            <a:r>
              <a:rPr lang="en-US" sz="2400" b="1"/>
              <a:t>       </a:t>
            </a:r>
            <a:r>
              <a:rPr sz="2400" b="1"/>
              <a:t>德育目的与德育课程标准的关系为：德育目的是德育课程标准的组织中心，是德育课程标准的制定依据；德育课程标准是德育目的的课程实现，体现国家对公民素质的基本要求。</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41375"/>
            <a:ext cx="10730865" cy="2837815"/>
          </a:xfrm>
          <a:prstGeom prst="rect">
            <a:avLst/>
          </a:prstGeom>
          <a:noFill/>
        </p:spPr>
        <p:txBody>
          <a:bodyPr wrap="square" rtlCol="0" anchor="t">
            <a:noAutofit/>
          </a:bodyPr>
          <a:p>
            <a:pPr algn="just">
              <a:lnSpc>
                <a:spcPct val="130000"/>
              </a:lnSpc>
              <a:buClrTx/>
              <a:buSzTx/>
              <a:buFontTx/>
            </a:pPr>
            <a:r>
              <a:rPr lang="en-US" altLang="zh-CN" sz="2800" b="1">
                <a:solidFill>
                  <a:schemeClr val="accent1">
                    <a:lumMod val="75000"/>
                  </a:schemeClr>
                </a:solidFill>
              </a:rPr>
              <a:t>    </a:t>
            </a:r>
            <a:r>
              <a:rPr lang="zh-CN" altLang="en-US" sz="2800" b="1">
                <a:solidFill>
                  <a:schemeClr val="accent1">
                    <a:lumMod val="75000"/>
                  </a:schemeClr>
                </a:solidFill>
              </a:rPr>
              <a:t>（二）德育目标</a:t>
            </a:r>
            <a:endParaRPr lang="zh-CN" altLang="en-US" sz="2800" b="1">
              <a:solidFill>
                <a:schemeClr val="accent1">
                  <a:lumMod val="75000"/>
                </a:schemeClr>
              </a:solidFill>
            </a:endParaRPr>
          </a:p>
          <a:p>
            <a:pPr algn="just">
              <a:lnSpc>
                <a:spcPct val="120000"/>
              </a:lnSpc>
              <a:buClrTx/>
              <a:buSzTx/>
              <a:buFontTx/>
            </a:pPr>
            <a:r>
              <a:rPr sz="2400" b="1"/>
              <a:t>       德育目的有两种表述类型：一种是指称培养何种人，另一种是指称培养何种德目。第一种类型与教育目的息息相关，第二种类型与德育内容有所重叠。我们将第二种类型称为“德育目标”。由于本节讨论德育课程的组织与实施，因此我们着重从“德育目标”角度来讨论德育目的问题。</a:t>
            </a:r>
            <a:endParaRPr sz="2400" b="1"/>
          </a:p>
          <a:p>
            <a:pPr algn="just">
              <a:lnSpc>
                <a:spcPct val="120000"/>
              </a:lnSpc>
              <a:buClrTx/>
              <a:buSzTx/>
              <a:buFontTx/>
            </a:pPr>
            <a:r>
              <a:rPr lang="en-US" sz="2400" b="1"/>
              <a:t>       </a:t>
            </a:r>
            <a:r>
              <a:rPr sz="2400" b="1"/>
              <a:t>德育目标的确定分为两种情况。</a:t>
            </a:r>
            <a:endParaRPr sz="2400" b="1"/>
          </a:p>
          <a:p>
            <a:pPr algn="just">
              <a:lnSpc>
                <a:spcPct val="130000"/>
              </a:lnSpc>
              <a:buClrTx/>
              <a:buSzTx/>
              <a:buFontTx/>
            </a:pPr>
            <a:endParaRPr sz="2400" b="1"/>
          </a:p>
        </p:txBody>
      </p:sp>
      <p:grpSp>
        <p:nvGrpSpPr>
          <p:cNvPr id="4" name="组合 3"/>
          <p:cNvGrpSpPr/>
          <p:nvPr/>
        </p:nvGrpSpPr>
        <p:grpSpPr>
          <a:xfrm>
            <a:off x="1451610" y="3778885"/>
            <a:ext cx="9145270" cy="2232025"/>
            <a:chOff x="2286" y="5951"/>
            <a:chExt cx="14402" cy="3515"/>
          </a:xfrm>
        </p:grpSpPr>
        <p:sp>
          <p:nvSpPr>
            <p:cNvPr id="52" name="矩形: 圆角 5"/>
            <p:cNvSpPr/>
            <p:nvPr>
              <p:custDataLst>
                <p:tags r:id="rId1"/>
              </p:custDataLst>
            </p:nvPr>
          </p:nvSpPr>
          <p:spPr>
            <a:xfrm>
              <a:off x="2286" y="5951"/>
              <a:ext cx="14402" cy="1501"/>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第一种，形式维度的界定。这主要是从学生的道德心理角度来表达德育目标。</a:t>
              </a:r>
              <a:endParaRPr sz="2400" b="1">
                <a:solidFill>
                  <a:schemeClr val="tx1"/>
                </a:solidFill>
              </a:endParaRPr>
            </a:p>
          </p:txBody>
        </p:sp>
        <p:sp>
          <p:nvSpPr>
            <p:cNvPr id="2" name="矩形: 圆角 5"/>
            <p:cNvSpPr/>
            <p:nvPr>
              <p:custDataLst>
                <p:tags r:id="rId3"/>
              </p:custDataLst>
            </p:nvPr>
          </p:nvSpPr>
          <p:spPr>
            <a:xfrm>
              <a:off x="2286" y="7852"/>
              <a:ext cx="14402" cy="1615"/>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just">
                <a:lnSpc>
                  <a:spcPct val="120000"/>
                </a:lnSpc>
                <a:buClrTx/>
                <a:buSzTx/>
                <a:buFontTx/>
              </a:pPr>
              <a:r>
                <a:rPr sz="2400" b="1">
                  <a:solidFill>
                    <a:schemeClr val="tx1"/>
                  </a:solidFill>
                  <a:sym typeface="+mn-ea"/>
                </a:rPr>
                <a:t>第二种，内容维度的界定。这主要是从伦理、道德、政治、思想等方面的内容来表达德育目标。</a:t>
              </a:r>
              <a:endParaRPr sz="2400" b="1">
                <a:solidFill>
                  <a:schemeClr val="tx1"/>
                </a:solidFill>
              </a:endParaRPr>
            </a:p>
          </p:txBody>
        </p:sp>
      </p:gr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544955" y="1790065"/>
            <a:ext cx="9100820" cy="4133215"/>
            <a:chOff x="2433" y="2819"/>
            <a:chExt cx="14332" cy="6509"/>
          </a:xfrm>
        </p:grpSpPr>
        <p:sp>
          <p:nvSpPr>
            <p:cNvPr id="52" name="矩形: 圆角 5"/>
            <p:cNvSpPr/>
            <p:nvPr>
              <p:custDataLst>
                <p:tags r:id="rId1"/>
              </p:custDataLst>
            </p:nvPr>
          </p:nvSpPr>
          <p:spPr>
            <a:xfrm>
              <a:off x="2433" y="2819"/>
              <a:ext cx="14333" cy="965"/>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sym typeface="+mn-ea"/>
                </a:rPr>
                <a:t>（1）高与低。道德有道德底线与道德高线之分。</a:t>
              </a:r>
              <a:endParaRPr sz="2400" b="1">
                <a:solidFill>
                  <a:schemeClr val="tx1"/>
                </a:solidFill>
                <a:sym typeface="+mn-ea"/>
              </a:endParaRPr>
            </a:p>
          </p:txBody>
        </p:sp>
        <p:sp>
          <p:nvSpPr>
            <p:cNvPr id="2" name="矩形: 圆角 5"/>
            <p:cNvSpPr/>
            <p:nvPr>
              <p:custDataLst>
                <p:tags r:id="rId3"/>
              </p:custDataLst>
            </p:nvPr>
          </p:nvSpPr>
          <p:spPr>
            <a:xfrm>
              <a:off x="2433" y="4466"/>
              <a:ext cx="14333" cy="965"/>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sym typeface="+mn-ea"/>
                </a:rPr>
                <a:t>（2）一与多。即一元论与多元论（包括二元论）。</a:t>
              </a:r>
              <a:endParaRPr sz="2400" b="1">
                <a:solidFill>
                  <a:schemeClr val="tx1"/>
                </a:solidFill>
                <a:sym typeface="+mn-ea"/>
              </a:endParaRPr>
            </a:p>
          </p:txBody>
        </p:sp>
        <p:sp>
          <p:nvSpPr>
            <p:cNvPr id="4" name="矩形: 圆角 5"/>
            <p:cNvSpPr/>
            <p:nvPr>
              <p:custDataLst>
                <p:tags r:id="rId4"/>
              </p:custDataLst>
            </p:nvPr>
          </p:nvSpPr>
          <p:spPr>
            <a:xfrm>
              <a:off x="2433" y="6113"/>
              <a:ext cx="14333" cy="1569"/>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sym typeface="+mn-ea"/>
                </a:rPr>
                <a:t>（3）公与私。关于公与私、个人与社会的关系，涉及个体、家庭、国家、职业等领域的道德选择问题。</a:t>
              </a:r>
              <a:endParaRPr sz="2400" b="1">
                <a:solidFill>
                  <a:schemeClr val="tx1"/>
                </a:solidFill>
                <a:sym typeface="+mn-ea"/>
              </a:endParaRPr>
            </a:p>
          </p:txBody>
        </p:sp>
        <p:sp>
          <p:nvSpPr>
            <p:cNvPr id="5" name="矩形: 圆角 5"/>
            <p:cNvSpPr/>
            <p:nvPr>
              <p:custDataLst>
                <p:tags r:id="rId5"/>
              </p:custDataLst>
            </p:nvPr>
          </p:nvSpPr>
          <p:spPr>
            <a:xfrm>
              <a:off x="2433" y="8364"/>
              <a:ext cx="14333" cy="965"/>
            </a:xfrm>
            <a:prstGeom prst="roundRect">
              <a:avLst/>
            </a:prstGeom>
            <a:blipFill rotWithShape="1">
              <a:blip r:embed="rId2"/>
              <a:stretch>
                <a:fillRect/>
              </a:stretch>
            </a:blipFill>
            <a:ln w="190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l">
                <a:lnSpc>
                  <a:spcPct val="120000"/>
                </a:lnSpc>
                <a:buClrTx/>
                <a:buSzTx/>
                <a:buFontTx/>
              </a:pPr>
              <a:r>
                <a:rPr sz="2400" b="1">
                  <a:solidFill>
                    <a:schemeClr val="tx1"/>
                  </a:solidFill>
                  <a:sym typeface="+mn-ea"/>
                </a:rPr>
                <a:t>（4）中与西。在全球化时代，各国民众之间的交流日益普遍频繁。</a:t>
              </a:r>
              <a:endParaRPr sz="2400" b="1">
                <a:solidFill>
                  <a:schemeClr val="tx1"/>
                </a:solidFill>
                <a:sym typeface="+mn-ea"/>
              </a:endParaRPr>
            </a:p>
          </p:txBody>
        </p:sp>
      </p:grpSp>
      <p:sp>
        <p:nvSpPr>
          <p:cNvPr id="7" name="文本框 6"/>
          <p:cNvSpPr txBox="1"/>
          <p:nvPr/>
        </p:nvSpPr>
        <p:spPr>
          <a:xfrm>
            <a:off x="754380" y="1014095"/>
            <a:ext cx="10730865" cy="742950"/>
          </a:xfrm>
          <a:prstGeom prst="rect">
            <a:avLst/>
          </a:prstGeom>
          <a:noFill/>
        </p:spPr>
        <p:txBody>
          <a:bodyPr wrap="square" rtlCol="0" anchor="t">
            <a:noAutofit/>
          </a:bodyPr>
          <a:p>
            <a:pPr algn="just">
              <a:lnSpc>
                <a:spcPct val="130000"/>
              </a:lnSpc>
              <a:buClrTx/>
              <a:buSzTx/>
              <a:buFontTx/>
            </a:pPr>
            <a:r>
              <a:rPr lang="en-US" altLang="zh-CN" sz="2800" b="1">
                <a:solidFill>
                  <a:schemeClr val="accent1">
                    <a:lumMod val="75000"/>
                  </a:schemeClr>
                </a:solidFill>
              </a:rPr>
              <a:t>    </a:t>
            </a:r>
            <a:r>
              <a:rPr lang="zh-CN" altLang="en-US" sz="2800" b="1">
                <a:solidFill>
                  <a:schemeClr val="tx1"/>
                </a:solidFill>
              </a:rPr>
              <a:t>在多元文化时代，现有的德育目标在内容要求上还存在诸多争论。</a:t>
            </a:r>
            <a:endParaRPr lang="zh-CN" altLang="en-US" sz="2800" b="1">
              <a:solidFill>
                <a:schemeClr val="tx1"/>
              </a:solidFill>
            </a:endParaRPr>
          </a:p>
        </p:txBody>
      </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par>
                                <p:cTn id="8" presetID="16" presetClass="entr" presetSubtype="37"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第一节　德育课程标准与资源</a:t>
            </a:r>
            <a:endParaRPr sz="36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31240"/>
            <a:ext cx="10730865" cy="5203190"/>
          </a:xfrm>
          <a:prstGeom prst="rect">
            <a:avLst/>
          </a:prstGeom>
          <a:noFill/>
        </p:spPr>
        <p:txBody>
          <a:bodyPr wrap="square" rtlCol="0" anchor="t">
            <a:noAutofit/>
          </a:bodyPr>
          <a:p>
            <a:pPr algn="just">
              <a:lnSpc>
                <a:spcPct val="120000"/>
              </a:lnSpc>
            </a:pPr>
            <a:r>
              <a:rPr lang="en-US" altLang="zh-CN" sz="2800" b="1">
                <a:solidFill>
                  <a:schemeClr val="accent1">
                    <a:lumMod val="75000"/>
                  </a:schemeClr>
                </a:solidFill>
              </a:rPr>
              <a:t>    </a:t>
            </a:r>
            <a:r>
              <a:rPr lang="zh-CN" altLang="en-US" sz="2800" b="1">
                <a:solidFill>
                  <a:schemeClr val="accent1">
                    <a:lumMod val="75000"/>
                  </a:schemeClr>
                </a:solidFill>
              </a:rPr>
              <a:t>（三）现行德育课程标准的解读</a:t>
            </a:r>
            <a:endParaRPr lang="zh-CN" altLang="en-US" sz="2800" b="1">
              <a:solidFill>
                <a:schemeClr val="accent1">
                  <a:lumMod val="75000"/>
                </a:schemeClr>
              </a:solidFill>
            </a:endParaRPr>
          </a:p>
          <a:p>
            <a:pPr algn="just">
              <a:lnSpc>
                <a:spcPct val="120000"/>
              </a:lnSpc>
            </a:pPr>
            <a:r>
              <a:rPr lang="en-US" b="1"/>
              <a:t>       </a:t>
            </a:r>
            <a:r>
              <a:rPr lang="en-US" sz="2400" b="1"/>
              <a:t>  </a:t>
            </a:r>
            <a:r>
              <a:rPr sz="2400" b="1"/>
              <a:t>我国的德育课程标准，从 1980 年至今，主要有以下几份重要的代表性文本。</a:t>
            </a:r>
            <a:endParaRPr sz="2400" b="1"/>
          </a:p>
          <a:p>
            <a:pPr algn="just">
              <a:lnSpc>
                <a:spcPct val="120000"/>
              </a:lnSpc>
            </a:pPr>
            <a:r>
              <a:rPr lang="zh-CN" altLang="en-US" sz="2400" b="1">
                <a:solidFill>
                  <a:schemeClr val="accent1">
                    <a:lumMod val="75000"/>
                  </a:schemeClr>
                </a:solidFill>
              </a:rPr>
              <a:t>   </a:t>
            </a:r>
            <a:r>
              <a:rPr lang="en-US" altLang="zh-CN" sz="2400" b="1">
                <a:solidFill>
                  <a:schemeClr val="accent1">
                    <a:lumMod val="75000"/>
                  </a:schemeClr>
                </a:solidFill>
              </a:rPr>
              <a:t> </a:t>
            </a:r>
            <a:r>
              <a:rPr lang="zh-CN" altLang="en-US" sz="2400" b="1">
                <a:solidFill>
                  <a:schemeClr val="accent1">
                    <a:lumMod val="75000"/>
                  </a:schemeClr>
                </a:solidFill>
              </a:rPr>
              <a:t>   1. 我国德育课程标准的若干版本</a:t>
            </a:r>
            <a:endParaRPr lang="zh-CN" altLang="en-US" sz="2400" b="1">
              <a:solidFill>
                <a:schemeClr val="accent1">
                  <a:lumMod val="75000"/>
                </a:schemeClr>
              </a:solidFill>
            </a:endParaRPr>
          </a:p>
          <a:p>
            <a:pPr algn="just">
              <a:lnSpc>
                <a:spcPct val="120000"/>
              </a:lnSpc>
            </a:pPr>
            <a:r>
              <a:rPr lang="zh-CN" altLang="en-US" sz="2400" b="1">
                <a:solidFill>
                  <a:schemeClr val="accent1">
                    <a:lumMod val="75000"/>
                  </a:schemeClr>
                </a:solidFill>
              </a:rPr>
              <a:t>   </a:t>
            </a:r>
            <a:r>
              <a:rPr lang="en-US" altLang="zh-CN" sz="2400" b="1">
                <a:solidFill>
                  <a:schemeClr val="accent1">
                    <a:lumMod val="75000"/>
                  </a:schemeClr>
                </a:solidFill>
              </a:rPr>
              <a:t> </a:t>
            </a:r>
            <a:r>
              <a:rPr lang="zh-CN" altLang="en-US" sz="2400" b="1">
                <a:solidFill>
                  <a:schemeClr val="accent1">
                    <a:lumMod val="75000"/>
                  </a:schemeClr>
                </a:solidFill>
              </a:rPr>
              <a:t> （1）小学德育课程教学大纲和课程标准。</a:t>
            </a:r>
            <a:endParaRPr lang="zh-CN" altLang="en-US" sz="24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20000"/>
              </a:lnSpc>
            </a:pPr>
            <a:r>
              <a:rPr lang="en-US" altLang="zh-CN" sz="2400" b="1">
                <a:solidFill>
                  <a:schemeClr val="accent1">
                    <a:lumMod val="75000"/>
                  </a:schemeClr>
                </a:solidFill>
              </a:rPr>
              <a:t>      </a:t>
            </a:r>
            <a:r>
              <a:rPr sz="2400" b="1"/>
              <a:t> 1981 年，《全日制五年制小学教学计划（修订草案）》《关于小学开设思想品德课的通知》；</a:t>
            </a:r>
            <a:endParaRPr sz="2400" b="1"/>
          </a:p>
          <a:p>
            <a:pPr algn="just">
              <a:lnSpc>
                <a:spcPct val="120000"/>
              </a:lnSpc>
            </a:pPr>
            <a:r>
              <a:rPr lang="en-US" sz="2400" b="1"/>
              <a:t>       </a:t>
            </a:r>
            <a:r>
              <a:rPr sz="2400" b="1"/>
              <a:t>1982 年，《全日制五年制小学思想品德课教学大纲（试行草案）》；</a:t>
            </a:r>
            <a:endParaRPr sz="2400" b="1"/>
          </a:p>
          <a:p>
            <a:pPr algn="just">
              <a:lnSpc>
                <a:spcPct val="120000"/>
              </a:lnSpc>
            </a:pPr>
            <a:r>
              <a:rPr lang="en-US" sz="2400" b="1"/>
              <a:t>       </a:t>
            </a:r>
            <a:r>
              <a:rPr sz="2400" b="1"/>
              <a:t>1986 年，《全日制小学思想品德课教学大纲》；</a:t>
            </a:r>
            <a:endParaRPr sz="2400" b="1"/>
          </a:p>
          <a:p>
            <a:pPr algn="just">
              <a:lnSpc>
                <a:spcPct val="120000"/>
              </a:lnSpc>
            </a:pPr>
            <a:r>
              <a:rPr lang="en-US" sz="2400" b="1"/>
              <a:t>       </a:t>
            </a:r>
            <a:r>
              <a:rPr sz="2400" b="1"/>
              <a:t>1992 年，《九年义务教育全日制小学思想品德课教学大纲（试用）》；</a:t>
            </a:r>
            <a:endParaRPr sz="2400" b="1"/>
          </a:p>
          <a:p>
            <a:pPr algn="just">
              <a:lnSpc>
                <a:spcPct val="120000"/>
              </a:lnSpc>
            </a:pPr>
            <a:r>
              <a:rPr lang="en-US" sz="2400" b="1"/>
              <a:t>       </a:t>
            </a:r>
            <a:r>
              <a:rPr sz="2400" b="1"/>
              <a:t>1993 年，《小学德育纲要》；</a:t>
            </a:r>
            <a:endParaRPr sz="2400" b="1"/>
          </a:p>
          <a:p>
            <a:pPr algn="just">
              <a:lnSpc>
                <a:spcPct val="10000"/>
              </a:lnSpc>
            </a:pPr>
            <a:endParaRPr lang="zh-CN" altLang="en-US" sz="2400" b="1">
              <a:solidFill>
                <a:schemeClr val="accent1">
                  <a:lumMod val="75000"/>
                </a:schemeClr>
              </a:solidFill>
            </a:endParaRPr>
          </a:p>
          <a:p>
            <a:pPr algn="just">
              <a:lnSpc>
                <a:spcPct val="110000"/>
              </a:lnSpc>
            </a:pPr>
            <a:r>
              <a:rPr lang="en-US" sz="2400" b="1"/>
              <a:t>   </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DIAGRAM_VIRTUALLY_FRAME" val="{&quot;height&quot;:394.7,&quot;left&quot;:59.4,&quot;top&quot;:81.05,&quot;width&quot;:849.8}"/>
</p:tagLst>
</file>

<file path=ppt/tags/tag13.xml><?xml version="1.0" encoding="utf-8"?>
<p:tagLst xmlns:p="http://schemas.openxmlformats.org/presentationml/2006/main">
  <p:tag name="KSO_WM_DIAGRAM_VIRTUALLY_FRAME" val="{&quot;height&quot;:394.7,&quot;left&quot;:59.4,&quot;top&quot;:81.05,&quot;width&quot;:849.8}"/>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DIAGRAM_VIRTUALLY_FRAME" val="{&quot;height&quot;:394.7,&quot;left&quot;:59.4,&quot;top&quot;:81.05,&quot;width&quot;:849.8}"/>
</p:tagLst>
</file>

<file path=ppt/tags/tag16.xml><?xml version="1.0" encoding="utf-8"?>
<p:tagLst xmlns:p="http://schemas.openxmlformats.org/presentationml/2006/main">
  <p:tag name="KSO_WM_DIAGRAM_VIRTUALLY_FRAME" val="{&quot;height&quot;:394.7,&quot;left&quot;:59.4,&quot;top&quot;:81.05,&quot;width&quot;:849.8}"/>
</p:tagLst>
</file>

<file path=ppt/tags/tag17.xml><?xml version="1.0" encoding="utf-8"?>
<p:tagLst xmlns:p="http://schemas.openxmlformats.org/presentationml/2006/main">
  <p:tag name="KSO_WM_DIAGRAM_VIRTUALLY_FRAME" val="{&quot;height&quot;:394.7,&quot;left&quot;:59.4,&quot;top&quot;:81.05,&quot;width&quot;:849.8}"/>
</p:tagLst>
</file>

<file path=ppt/tags/tag18.xml><?xml version="1.0" encoding="utf-8"?>
<p:tagLst xmlns:p="http://schemas.openxmlformats.org/presentationml/2006/main">
  <p:tag name="KSO_WM_DIAGRAM_VIRTUALLY_FRAME" val="{&quot;height&quot;:394.7,&quot;left&quot;:59.4,&quot;top&quot;:81.05,&quot;width&quot;:849.8}"/>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KSO_WM_DIAGRAM_VIRTUALLY_FRAME" val="{&quot;height&quot;:394.7,&quot;left&quot;:59.4,&quot;top&quot;:81.05,&quot;width&quot;:849.8}"/>
</p:tagLst>
</file>

<file path=ppt/tags/tag29.xml><?xml version="1.0" encoding="utf-8"?>
<p:tagLst xmlns:p="http://schemas.openxmlformats.org/presentationml/2006/main">
  <p:tag name="KSO_WM_DIAGRAM_VIRTUALLY_FRAME" val="{&quot;height&quot;:394.7,&quot;left&quot;:59.4,&quot;top&quot;:81.05,&quot;width&quot;:849.8}"/>
</p:tagLst>
</file>

<file path=ppt/tags/tag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0.xml><?xml version="1.0" encoding="utf-8"?>
<p:tagLst xmlns:p="http://schemas.openxmlformats.org/presentationml/2006/main">
  <p:tag name="KSO_WM_BEAUTIFY_FLAG" val="#wm#"/>
  <p:tag name="KSO_WM_TEMPLATE_CATEGORY" val="custom"/>
  <p:tag name="KSO_WM_TEMPLATE_INDEX" val="20205081"/>
</p:tagLst>
</file>

<file path=ppt/tags/tag31.xml><?xml version="1.0" encoding="utf-8"?>
<p:tagLst xmlns:p="http://schemas.openxmlformats.org/presentationml/2006/main">
  <p:tag name="KSO_WM_DIAGRAM_VIRTUALLY_FRAME" val="{&quot;height&quot;:394.7,&quot;left&quot;:59.4,&quot;top&quot;:81.05,&quot;width&quot;:849.8}"/>
</p:tagLst>
</file>

<file path=ppt/tags/tag32.xml><?xml version="1.0" encoding="utf-8"?>
<p:tagLst xmlns:p="http://schemas.openxmlformats.org/presentationml/2006/main">
  <p:tag name="KSO_WM_DIAGRAM_VIRTUALLY_FRAME" val="{&quot;height&quot;:394.7,&quot;left&quot;:59.4,&quot;top&quot;:81.05,&quot;width&quot;:849.8}"/>
</p:tagLst>
</file>

<file path=ppt/tags/tag33.xml><?xml version="1.0" encoding="utf-8"?>
<p:tagLst xmlns:p="http://schemas.openxmlformats.org/presentationml/2006/main">
  <p:tag name="KSO_WM_DIAGRAM_VIRTUALLY_FRAME" val="{&quot;height&quot;:394.7,&quot;left&quot;:59.4,&quot;top&quot;:81.05,&quot;width&quot;:849.8}"/>
</p:tagLst>
</file>

<file path=ppt/tags/tag34.xml><?xml version="1.0" encoding="utf-8"?>
<p:tagLst xmlns:p="http://schemas.openxmlformats.org/presentationml/2006/main">
  <p:tag name="KSO_WM_BEAUTIFY_FLAG" val="#wm#"/>
  <p:tag name="KSO_WM_TEMPLATE_CATEGORY" val="custom"/>
  <p:tag name="KSO_WM_TEMPLATE_INDEX" val="20205081"/>
</p:tagLst>
</file>

<file path=ppt/tags/tag35.xml><?xml version="1.0" encoding="utf-8"?>
<p:tagLst xmlns:p="http://schemas.openxmlformats.org/presentationml/2006/main">
  <p:tag name="KSO_WM_BEAUTIFY_FLAG" val="#wm#"/>
  <p:tag name="KSO_WM_TEMPLATE_CATEGORY" val="custom"/>
  <p:tag name="KSO_WM_TEMPLATE_INDEX" val="20205081"/>
</p:tagLst>
</file>

<file path=ppt/tags/tag36.xml><?xml version="1.0" encoding="utf-8"?>
<p:tagLst xmlns:p="http://schemas.openxmlformats.org/presentationml/2006/main">
  <p:tag name="KSO_WM_BEAUTIFY_FLAG" val="#wm#"/>
  <p:tag name="KSO_WM_TEMPLATE_CATEGORY" val="custom"/>
  <p:tag name="KSO_WM_TEMPLATE_INDEX" val="20205081"/>
</p:tagLst>
</file>

<file path=ppt/tags/tag37.xml><?xml version="1.0" encoding="utf-8"?>
<p:tagLst xmlns:p="http://schemas.openxmlformats.org/presentationml/2006/main">
  <p:tag name="KSO_WM_BEAUTIFY_FLAG" val="#wm#"/>
  <p:tag name="KSO_WM_TEMPLATE_CATEGORY" val="custom"/>
  <p:tag name="KSO_WM_TEMPLATE_INDEX" val="20205081"/>
</p:tagLst>
</file>

<file path=ppt/tags/tag38.xml><?xml version="1.0" encoding="utf-8"?>
<p:tagLst xmlns:p="http://schemas.openxmlformats.org/presentationml/2006/main">
  <p:tag name="KSO_WM_BEAUTIFY_FLAG" val="#wm#"/>
  <p:tag name="KSO_WM_TEMPLATE_CATEGORY" val="custom"/>
  <p:tag name="KSO_WM_TEMPLATE_INDEX" val="20205081"/>
</p:tagLst>
</file>

<file path=ppt/tags/tag39.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0.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KSO_WM_BEAUTIFY_FLAG" val="#wm#"/>
  <p:tag name="KSO_WM_TEMPLATE_CATEGORY" val="custom"/>
  <p:tag name="KSO_WM_TEMPLATE_INDEX" val="20205081"/>
</p:tagLst>
</file>

<file path=ppt/tags/tag43.xml><?xml version="1.0" encoding="utf-8"?>
<p:tagLst xmlns:p="http://schemas.openxmlformats.org/presentationml/2006/main">
  <p:tag name="KSO_WM_BEAUTIFY_FLAG" val="#wm#"/>
  <p:tag name="KSO_WM_TEMPLATE_CATEGORY" val="custom"/>
  <p:tag name="KSO_WM_TEMPLATE_INDEX" val="20205081"/>
</p:tagLst>
</file>

<file path=ppt/tags/tag44.xml><?xml version="1.0" encoding="utf-8"?>
<p:tagLst xmlns:p="http://schemas.openxmlformats.org/presentationml/2006/main">
  <p:tag name="KSO_WM_BEAUTIFY_FLAG" val="#wm#"/>
  <p:tag name="KSO_WM_TEMPLATE_CATEGORY" val="custom"/>
  <p:tag name="KSO_WM_TEMPLATE_INDEX" val="20205081"/>
</p:tagLst>
</file>

<file path=ppt/tags/tag45.xml><?xml version="1.0" encoding="utf-8"?>
<p:tagLst xmlns:p="http://schemas.openxmlformats.org/presentationml/2006/main">
  <p:tag name="KSO_WM_BEAUTIFY_FLAG" val="#wm#"/>
  <p:tag name="KSO_WM_TEMPLATE_CATEGORY" val="custom"/>
  <p:tag name="KSO_WM_TEMPLATE_INDEX" val="20205081"/>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KSO_WM_BEAUTIFY_FLAG" val="#wm#"/>
  <p:tag name="KSO_WM_TEMPLATE_CATEGORY" val="custom"/>
  <p:tag name="KSO_WM_TEMPLATE_INDEX" val="20205081"/>
</p:tagLst>
</file>

<file path=ppt/tags/tag48.xml><?xml version="1.0" encoding="utf-8"?>
<p:tagLst xmlns:p="http://schemas.openxmlformats.org/presentationml/2006/main">
  <p:tag name="KSO_WM_BEAUTIFY_FLAG" val="#wm#"/>
  <p:tag name="KSO_WM_TEMPLATE_CATEGORY" val="custom"/>
  <p:tag name="KSO_WM_TEMPLATE_INDEX" val="20205081"/>
</p:tagLst>
</file>

<file path=ppt/tags/tag49.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50.xml><?xml version="1.0" encoding="utf-8"?>
<p:tagLst xmlns:p="http://schemas.openxmlformats.org/presentationml/2006/main">
  <p:tag name="KSO_WM_BEAUTIFY_FLAG" val="#wm#"/>
  <p:tag name="KSO_WM_TEMPLATE_CATEGORY" val="custom"/>
  <p:tag name="KSO_WM_TEMPLATE_INDEX" val="20205081"/>
</p:tagLst>
</file>

<file path=ppt/tags/tag51.xml><?xml version="1.0" encoding="utf-8"?>
<p:tagLst xmlns:p="http://schemas.openxmlformats.org/presentationml/2006/main">
  <p:tag name="KSO_WM_BEAUTIFY_FLAG" val="#wm#"/>
  <p:tag name="KSO_WM_TEMPLATE_CATEGORY" val="custom"/>
  <p:tag name="KSO_WM_TEMPLATE_INDEX" val="2020508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53.xml><?xml version="1.0" encoding="utf-8"?>
<p:tagLst xmlns:p="http://schemas.openxmlformats.org/presentationml/2006/main">
  <p:tag name="KSO_WM_BEAUTIFY_FLAG" val="#wm#"/>
  <p:tag name="KSO_WM_TEMPLATE_CATEGORY" val="custom"/>
  <p:tag name="KSO_WM_TEMPLATE_INDEX" val="20205081"/>
</p:tagLst>
</file>

<file path=ppt/tags/tag54.xml><?xml version="1.0" encoding="utf-8"?>
<p:tagLst xmlns:p="http://schemas.openxmlformats.org/presentationml/2006/main">
  <p:tag name="KSO_WM_BEAUTIFY_FLAG" val="#wm#"/>
  <p:tag name="KSO_WM_TEMPLATE_CATEGORY" val="custom"/>
  <p:tag name="KSO_WM_TEMPLATE_INDEX" val="20205081"/>
</p:tagLst>
</file>

<file path=ppt/tags/tag55.xml><?xml version="1.0" encoding="utf-8"?>
<p:tagLst xmlns:p="http://schemas.openxmlformats.org/presentationml/2006/main">
  <p:tag name="KSO_WM_BEAUTIFY_FLAG" val="#wm#"/>
  <p:tag name="KSO_WM_TEMPLATE_CATEGORY" val="custom"/>
  <p:tag name="KSO_WM_TEMPLATE_INDEX" val="20205081"/>
</p:tagLst>
</file>

<file path=ppt/tags/tag56.xml><?xml version="1.0" encoding="utf-8"?>
<p:tagLst xmlns:p="http://schemas.openxmlformats.org/presentationml/2006/main">
  <p:tag name="KSO_WM_BEAUTIFY_FLAG" val="#wm#"/>
  <p:tag name="KSO_WM_TEMPLATE_CATEGORY" val="custom"/>
  <p:tag name="KSO_WM_TEMPLATE_INDEX" val="20205081"/>
</p:tagLst>
</file>

<file path=ppt/tags/tag57.xml><?xml version="1.0" encoding="utf-8"?>
<p:tagLst xmlns:p="http://schemas.openxmlformats.org/presentationml/2006/main">
  <p:tag name="KSO_WM_BEAUTIFY_FLAG" val="#wm#"/>
  <p:tag name="KSO_WM_TEMPLATE_CATEGORY" val="custom"/>
  <p:tag name="KSO_WM_TEMPLATE_INDEX" val="20205081"/>
</p:tagLst>
</file>

<file path=ppt/tags/tag58.xml><?xml version="1.0" encoding="utf-8"?>
<p:tagLst xmlns:p="http://schemas.openxmlformats.org/presentationml/2006/main">
  <p:tag name="KSO_WM_BEAUTIFY_FLAG" val="#wm#"/>
  <p:tag name="KSO_WM_TEMPLATE_CATEGORY" val="custom"/>
  <p:tag name="KSO_WM_TEMPLATE_INDEX" val="20205081"/>
</p:tagLst>
</file>

<file path=ppt/tags/tag59.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0.xml><?xml version="1.0" encoding="utf-8"?>
<p:tagLst xmlns:p="http://schemas.openxmlformats.org/presentationml/2006/main">
  <p:tag name="KSO_WM_BEAUTIFY_FLAG" val="#wm#"/>
  <p:tag name="KSO_WM_TEMPLATE_CATEGORY" val="custom"/>
  <p:tag name="KSO_WM_TEMPLATE_INDEX" val="20205081"/>
</p:tagLst>
</file>

<file path=ppt/tags/tag61.xml><?xml version="1.0" encoding="utf-8"?>
<p:tagLst xmlns:p="http://schemas.openxmlformats.org/presentationml/2006/main">
  <p:tag name="KSO_WM_BEAUTIFY_FLAG" val="#wm#"/>
  <p:tag name="KSO_WM_TEMPLATE_CATEGORY" val="custom"/>
  <p:tag name="KSO_WM_TEMPLATE_INDEX" val="20205081"/>
</p:tagLst>
</file>

<file path=ppt/tags/tag62.xml><?xml version="1.0" encoding="utf-8"?>
<p:tagLst xmlns:p="http://schemas.openxmlformats.org/presentationml/2006/main">
  <p:tag name="KSO_WM_BEAUTIFY_FLAG" val="#wm#"/>
  <p:tag name="KSO_WM_TEMPLATE_CATEGORY" val="custom"/>
  <p:tag name="KSO_WM_TEMPLATE_INDEX" val="2020508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KSO_WM_BEAUTIFY_FLAG" val="#wm#"/>
  <p:tag name="KSO_WM_TEMPLATE_CATEGORY" val="custom"/>
  <p:tag name="KSO_WM_TEMPLATE_INDEX" val="20205081"/>
</p:tagLst>
</file>

<file path=ppt/tags/tag69.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70.xml><?xml version="1.0" encoding="utf-8"?>
<p:tagLst xmlns:p="http://schemas.openxmlformats.org/presentationml/2006/main">
  <p:tag name="KSO_WM_BEAUTIFY_FLAG" val="#wm#"/>
  <p:tag name="KSO_WM_TEMPLATE_CATEGORY" val="custom"/>
  <p:tag name="KSO_WM_TEMPLATE_INDEX" val="20205081"/>
</p:tagLst>
</file>

<file path=ppt/tags/tag71.xml><?xml version="1.0" encoding="utf-8"?>
<p:tagLst xmlns:p="http://schemas.openxmlformats.org/presentationml/2006/main">
  <p:tag name="KSO_WM_BEAUTIFY_FLAG" val="#wm#"/>
  <p:tag name="KSO_WM_TEMPLATE_CATEGORY" val="custom"/>
  <p:tag name="KSO_WM_TEMPLATE_INDEX" val="20205081"/>
</p:tagLst>
</file>

<file path=ppt/tags/tag72.xml><?xml version="1.0" encoding="utf-8"?>
<p:tagLst xmlns:p="http://schemas.openxmlformats.org/presentationml/2006/main">
  <p:tag name="commondata" val="eyJoZGlkIjoiYjc0Y2ZhZjAzZDZiMTM0YzA0NTk1OGE3M2U4YWI0OTkifQ=="/>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13358</Words>
  <Application>WPS 演示</Application>
  <PresentationFormat>宽屏</PresentationFormat>
  <Paragraphs>464</Paragraphs>
  <Slides>55</Slides>
  <Notes>4</Notes>
  <HiddenSlides>0</HiddenSlides>
  <MMClips>0</MMClips>
  <ScaleCrop>false</ScaleCrop>
  <HeadingPairs>
    <vt:vector size="6" baseType="variant">
      <vt:variant>
        <vt:lpstr>已用的字体</vt:lpstr>
      </vt:variant>
      <vt:variant>
        <vt:i4>9</vt:i4>
      </vt:variant>
      <vt:variant>
        <vt:lpstr>主题</vt:lpstr>
      </vt:variant>
      <vt:variant>
        <vt:i4>5</vt:i4>
      </vt:variant>
      <vt:variant>
        <vt:lpstr>幻灯片标题</vt:lpstr>
      </vt:variant>
      <vt:variant>
        <vt:i4>55</vt:i4>
      </vt:variant>
    </vt:vector>
  </HeadingPairs>
  <TitlesOfParts>
    <vt:vector size="69" baseType="lpstr">
      <vt:lpstr>Arial</vt:lpstr>
      <vt:lpstr>宋体</vt:lpstr>
      <vt:lpstr>Wingdings</vt:lpstr>
      <vt:lpstr>Wingdings</vt:lpstr>
      <vt:lpstr>微软雅黑</vt:lpstr>
      <vt:lpstr>Times New Roman</vt:lpstr>
      <vt:lpstr>新宋体</vt:lpstr>
      <vt:lpstr>Arial Unicode MS</vt:lpstr>
      <vt:lpstr>Calibri</vt:lpstr>
      <vt:lpstr>WPS</vt:lpstr>
      <vt:lpstr>自定义设计方案</vt:lpstr>
      <vt:lpstr>2_自定义设计方案</vt:lpstr>
      <vt:lpstr>1_自定义设计方案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朱洛洛</cp:lastModifiedBy>
  <cp:revision>170</cp:revision>
  <dcterms:created xsi:type="dcterms:W3CDTF">2019-06-19T02:08:00Z</dcterms:created>
  <dcterms:modified xsi:type="dcterms:W3CDTF">2024-08-14T04:17:28Z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7967A48F009240DB9816B7517C3F5BAF_11</vt:lpwstr>
  </property>
</Properties>
</file>